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316" r:id="rId33"/>
    <p:sldId id="317" r:id="rId34"/>
    <p:sldId id="318" r:id="rId35"/>
    <p:sldId id="319" r:id="rId36"/>
    <p:sldId id="320" r:id="rId37"/>
    <p:sldId id="321" r:id="rId38"/>
    <p:sldId id="322" r:id="rId39"/>
    <p:sldId id="323" r:id="rId40"/>
    <p:sldId id="324" r:id="rId41"/>
    <p:sldId id="32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856" autoAdjust="0"/>
    <p:restoredTop sz="9460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2C12A9-5113-493C-A528-35D68B5A0EFA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E57B89-1238-4615-95FE-B982E0BF1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711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323642-9A9A-4B51-BB69-1E64D794984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E57B89-1238-4615-95FE-B982E0BF18E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39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9AFD2-E00F-4E5B-AEC6-4DAF865DAABD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72AD7-24C3-433D-B3BA-B54CAA116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AFBAD-F2BF-420A-ADEA-7664C093D796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21AA6-CFC6-4664-8022-585F2F96D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4F428-1AB0-4205-8F46-55668F3FF068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D8771-3A8D-4C2F-BFC2-629D7A0E6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>
            <a:lvl1pPr>
              <a:defRPr sz="40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aseline="0">
                <a:latin typeface="Times New Roman" pitchFamily="18" charset="0"/>
              </a:defRPr>
            </a:lvl1pPr>
            <a:lvl2pPr>
              <a:defRPr sz="2000" baseline="0">
                <a:latin typeface="Times New Roman" pitchFamily="18" charset="0"/>
              </a:defRPr>
            </a:lvl2pPr>
            <a:lvl3pPr>
              <a:defRPr sz="1800" baseline="0">
                <a:latin typeface="Times New Roman" pitchFamily="18" charset="0"/>
              </a:defRPr>
            </a:lvl3pPr>
            <a:lvl4pPr>
              <a:defRPr sz="1800" baseline="0">
                <a:latin typeface="Times New Roman" pitchFamily="18" charset="0"/>
              </a:defRPr>
            </a:lvl4pPr>
            <a:lvl5pPr>
              <a:defRPr sz="1800"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20926-4A2D-44E5-9709-ECCA0A68F0E3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653B9-3462-47A1-A28C-5F110950F134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F18AF-3777-448B-A6CC-E0935C66C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D6A4-CD9C-4ABB-A7C9-E5FEDB4A0028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DFBF2-4159-49E4-BB66-F14A1166F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F9E1D-0F33-4F28-97C1-B66C21DAA256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D0EEA-C960-4311-A99E-4EE510C28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7EEF8-7F50-41FA-AB22-9C8160519DFE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D1BFB-7E93-4019-8245-01F539A9E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89612-DEE6-4292-ADE6-26F03CF798FB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599A9-2FDF-4540-AB13-EDEBFFD1B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F6C57-A20D-47A8-830F-01638CC781D1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E456D-A363-493F-A9F3-E5CE1F0E7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5BA26-95EB-47E2-81FF-2751C46C42B8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A0361-84EE-4AA3-A5CD-C4D37B97B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5B4538-9B39-4F62-BAD0-992F0A008B47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376238" y="0"/>
            <a:ext cx="23622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cap="small" dirty="0">
                <a:latin typeface="Times New Roman" pitchFamily="18" charset="0"/>
              </a:rPr>
              <a:t>Slide </a:t>
            </a:r>
            <a:r>
              <a:rPr lang="en-US" cap="small" dirty="0" smtClean="0">
                <a:latin typeface="Times New Roman" pitchFamily="18" charset="0"/>
              </a:rPr>
              <a:t>1.</a:t>
            </a:r>
            <a:fld id="{47A17026-78D6-4397-9088-9825C603BD2E}" type="slidenum">
              <a:rPr lang="en-US" cap="small" smtClean="0">
                <a:latin typeface="Times New Roman" pitchFamily="18" charset="0"/>
              </a:rPr>
              <a:pPr>
                <a:defRPr/>
              </a:pPr>
              <a:t>‹#›</a:t>
            </a:fld>
            <a:endParaRPr lang="en-US" cap="small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13" Type="http://schemas.openxmlformats.org/officeDocument/2006/relationships/slide" Target="slide44.xml"/><Relationship Id="rId18" Type="http://schemas.openxmlformats.org/officeDocument/2006/relationships/slide" Target="slide36.xml"/><Relationship Id="rId26" Type="http://schemas.openxmlformats.org/officeDocument/2006/relationships/slide" Target="slide58.xml"/><Relationship Id="rId3" Type="http://schemas.openxmlformats.org/officeDocument/2006/relationships/slide" Target="slide2.xml"/><Relationship Id="rId21" Type="http://schemas.openxmlformats.org/officeDocument/2006/relationships/slide" Target="slide8.xml"/><Relationship Id="rId7" Type="http://schemas.openxmlformats.org/officeDocument/2006/relationships/slide" Target="slide42.xml"/><Relationship Id="rId12" Type="http://schemas.openxmlformats.org/officeDocument/2006/relationships/slide" Target="slide34.xml"/><Relationship Id="rId17" Type="http://schemas.openxmlformats.org/officeDocument/2006/relationships/slide" Target="slide26.xml"/><Relationship Id="rId25" Type="http://schemas.openxmlformats.org/officeDocument/2006/relationships/slide" Target="slide48.xml"/><Relationship Id="rId2" Type="http://schemas.openxmlformats.org/officeDocument/2006/relationships/notesSlide" Target="../notesSlides/notesSlide1.xml"/><Relationship Id="rId16" Type="http://schemas.openxmlformats.org/officeDocument/2006/relationships/slide" Target="slide16.xml"/><Relationship Id="rId20" Type="http://schemas.openxmlformats.org/officeDocument/2006/relationships/slide" Target="slide56.xml"/><Relationship Id="rId29" Type="http://schemas.openxmlformats.org/officeDocument/2006/relationships/slide" Target="slide3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2.xml"/><Relationship Id="rId11" Type="http://schemas.openxmlformats.org/officeDocument/2006/relationships/slide" Target="slide24.xml"/><Relationship Id="rId24" Type="http://schemas.openxmlformats.org/officeDocument/2006/relationships/slide" Target="slide38.xml"/><Relationship Id="rId32" Type="http://schemas.openxmlformats.org/officeDocument/2006/relationships/slide" Target="slide60.xml"/><Relationship Id="rId5" Type="http://schemas.openxmlformats.org/officeDocument/2006/relationships/slide" Target="slide22.xml"/><Relationship Id="rId15" Type="http://schemas.openxmlformats.org/officeDocument/2006/relationships/slide" Target="slide6.xml"/><Relationship Id="rId23" Type="http://schemas.openxmlformats.org/officeDocument/2006/relationships/slide" Target="slide28.xml"/><Relationship Id="rId28" Type="http://schemas.openxmlformats.org/officeDocument/2006/relationships/slide" Target="slide20.xml"/><Relationship Id="rId10" Type="http://schemas.openxmlformats.org/officeDocument/2006/relationships/slide" Target="slide14.xml"/><Relationship Id="rId19" Type="http://schemas.openxmlformats.org/officeDocument/2006/relationships/slide" Target="slide46.xml"/><Relationship Id="rId31" Type="http://schemas.openxmlformats.org/officeDocument/2006/relationships/slide" Target="slide50.xml"/><Relationship Id="rId4" Type="http://schemas.openxmlformats.org/officeDocument/2006/relationships/slide" Target="slide12.xml"/><Relationship Id="rId9" Type="http://schemas.openxmlformats.org/officeDocument/2006/relationships/slide" Target="slide4.xml"/><Relationship Id="rId14" Type="http://schemas.openxmlformats.org/officeDocument/2006/relationships/slide" Target="slide54.xml"/><Relationship Id="rId22" Type="http://schemas.openxmlformats.org/officeDocument/2006/relationships/slide" Target="slide18.xml"/><Relationship Id="rId27" Type="http://schemas.openxmlformats.org/officeDocument/2006/relationships/slide" Target="slide10.xml"/><Relationship Id="rId30" Type="http://schemas.openxmlformats.org/officeDocument/2006/relationships/slide" Target="slide4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Language of Financial Markets Quiz Bowl Game Board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7206996"/>
              </p:ext>
            </p:extLst>
          </p:nvPr>
        </p:nvGraphicFramePr>
        <p:xfrm>
          <a:off x="304800" y="1600200"/>
          <a:ext cx="8534400" cy="467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400"/>
                <a:gridCol w="1447575"/>
                <a:gridCol w="1397225"/>
                <a:gridCol w="1422400"/>
                <a:gridCol w="1422400"/>
                <a:gridCol w="1422400"/>
              </a:tblGrid>
              <a:tr h="7239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Invest in This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Potent Investments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Index or Exchange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Earn It</a:t>
                      </a:r>
                      <a:endParaRPr lang="en-US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Who am I?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Financial Markets Potpourri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 action="ppaction://hlinksldjump"/>
                        </a:rPr>
                        <a:t>10</a:t>
                      </a:r>
                      <a:endParaRPr lang="en-US" sz="3000" baseline="0" dirty="0">
                        <a:solidFill>
                          <a:schemeClr val="accent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4" action="ppaction://hlinksldjump"/>
                        </a:rPr>
                        <a:t>10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5" action="ppaction://hlinksldjump"/>
                        </a:rPr>
                        <a:t>10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6" action="ppaction://hlinksldjump"/>
                        </a:rPr>
                        <a:t>10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7" action="ppaction://hlinksldjump"/>
                        </a:rPr>
                        <a:t>10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8" action="ppaction://hlinksldjump"/>
                        </a:rPr>
                        <a:t>10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9" action="ppaction://hlinksldjump"/>
                        </a:rPr>
                        <a:t>20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0" action="ppaction://hlinksldjump"/>
                        </a:rPr>
                        <a:t>20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1" action="ppaction://hlinksldjump"/>
                        </a:rPr>
                        <a:t>20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2" action="ppaction://hlinksldjump"/>
                        </a:rPr>
                        <a:t>20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3" action="ppaction://hlinksldjump"/>
                        </a:rPr>
                        <a:t>20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4" action="ppaction://hlinksldjump"/>
                        </a:rPr>
                        <a:t>20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5" action="ppaction://hlinksldjump"/>
                        </a:rPr>
                        <a:t>30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6" action="ppaction://hlinksldjump"/>
                        </a:rPr>
                        <a:t>30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7" action="ppaction://hlinksldjump"/>
                        </a:rPr>
                        <a:t>30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8" action="ppaction://hlinksldjump"/>
                        </a:rPr>
                        <a:t>30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9" action="ppaction://hlinksldjump"/>
                        </a:rPr>
                        <a:t>30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0" action="ppaction://hlinksldjump"/>
                        </a:rPr>
                        <a:t>30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1" action="ppaction://hlinksldjump"/>
                        </a:rPr>
                        <a:t>40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2" action="ppaction://hlinksldjump"/>
                        </a:rPr>
                        <a:t>40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3" action="ppaction://hlinksldjump"/>
                        </a:rPr>
                        <a:t>40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4" action="ppaction://hlinksldjump"/>
                        </a:rPr>
                        <a:t>40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5" action="ppaction://hlinksldjump"/>
                        </a:rPr>
                        <a:t>40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6" action="ppaction://hlinksldjump"/>
                        </a:rPr>
                        <a:t>40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90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7" action="ppaction://hlinksldjump"/>
                        </a:rPr>
                        <a:t>50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8" action="ppaction://hlinksldjump"/>
                        </a:rPr>
                        <a:t>50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9" action="ppaction://hlinksldjump"/>
                        </a:rPr>
                        <a:t>50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0" action="ppaction://hlinksldjump"/>
                        </a:rPr>
                        <a:t>50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1" action="ppaction://hlinksldjump"/>
                        </a:rPr>
                        <a:t>50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baseline="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2" action="ppaction://hlinksldjump"/>
                        </a:rPr>
                        <a:t>50</a:t>
                      </a:r>
                      <a:endParaRPr lang="en-US" sz="3000" b="1" kern="1200" baseline="0" dirty="0">
                        <a:solidFill>
                          <a:schemeClr val="accent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Invest in </a:t>
            </a:r>
            <a:r>
              <a:rPr lang="en-US" b="1" dirty="0" smtClean="0">
                <a:solidFill>
                  <a:schemeClr val="accent1"/>
                </a:solidFill>
              </a:rPr>
              <a:t>This: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39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200" dirty="0" smtClean="0">
                <a:solidFill>
                  <a:schemeClr val="accent1"/>
                </a:solidFill>
              </a:rPr>
              <a:t>An ownership share in a corporation with a guaranteed dividend that is paid before dividends are paid on common stock. </a:t>
            </a:r>
            <a:endParaRPr lang="en-US" sz="42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267040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Preferred Stock 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5</a:t>
            </a:r>
            <a:r>
              <a:rPr lang="en-US" sz="6000" b="1" dirty="0" smtClean="0">
                <a:solidFill>
                  <a:schemeClr val="accent1"/>
                </a:solidFill>
              </a:rPr>
              <a:t>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690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Potent Investments: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39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4200" dirty="0" smtClean="0">
                <a:solidFill>
                  <a:schemeClr val="accent1"/>
                </a:solidFill>
              </a:rPr>
              <a:t>Buying stock by paying a percentage of the purchase price (typically 50 percent) and borrowing the balance from a broker. </a:t>
            </a:r>
            <a:endParaRPr lang="en-US" sz="42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165190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Buying on Margin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1</a:t>
            </a:r>
            <a:r>
              <a:rPr lang="en-US" sz="6000" b="1" dirty="0" smtClean="0">
                <a:solidFill>
                  <a:schemeClr val="accent1"/>
                </a:solidFill>
              </a:rPr>
              <a:t>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817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Potent </a:t>
            </a:r>
            <a:r>
              <a:rPr lang="en-US" b="1" dirty="0" smtClean="0">
                <a:solidFill>
                  <a:schemeClr val="accent1"/>
                </a:solidFill>
              </a:rPr>
              <a:t>Investments: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solidFill>
                  <a:schemeClr val="accent1"/>
                </a:solidFill>
              </a:rPr>
              <a:t>An investment fund normally with a limited number of investors focusing on a specific type of investment strategy. These tend to be subject to less regulation and fewer restrictions than many other investments. 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19396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Hedge Fund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2</a:t>
            </a:r>
            <a:r>
              <a:rPr lang="en-US" sz="6000" b="1" dirty="0" smtClean="0">
                <a:solidFill>
                  <a:schemeClr val="accent1"/>
                </a:solidFill>
              </a:rPr>
              <a:t>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323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Potent </a:t>
            </a:r>
            <a:r>
              <a:rPr lang="en-US" b="1" dirty="0" smtClean="0">
                <a:solidFill>
                  <a:schemeClr val="accent1"/>
                </a:solidFill>
              </a:rPr>
              <a:t>Investments: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79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200" dirty="0" smtClean="0">
                <a:solidFill>
                  <a:schemeClr val="accent1"/>
                </a:solidFill>
              </a:rPr>
              <a:t>The right, but not the obligation, to buy or sell a specific amount of a given financial asset at a specific price during a specified period of time. </a:t>
            </a:r>
            <a:endParaRPr lang="en-US" sz="42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244432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9000" dirty="0" smtClean="0">
                <a:solidFill>
                  <a:schemeClr val="accent1"/>
                </a:solidFill>
              </a:rPr>
              <a:t>Option</a:t>
            </a:r>
            <a:endParaRPr lang="en-US" sz="9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</a:rPr>
              <a:t>30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878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Potent </a:t>
            </a:r>
            <a:r>
              <a:rPr lang="en-US" b="1" dirty="0" smtClean="0">
                <a:solidFill>
                  <a:schemeClr val="accent1"/>
                </a:solidFill>
              </a:rPr>
              <a:t>Investments: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4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The degree of uncertainty associated with the return on an asset or the value of an asset. 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115455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79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9000" dirty="0" smtClean="0">
                <a:solidFill>
                  <a:schemeClr val="accent1"/>
                </a:solidFill>
              </a:rPr>
              <a:t>Risk</a:t>
            </a:r>
            <a:endParaRPr lang="en-US" sz="9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4</a:t>
            </a:r>
            <a:r>
              <a:rPr lang="en-US" sz="6000" b="1" dirty="0" smtClean="0">
                <a:solidFill>
                  <a:schemeClr val="accent1"/>
                </a:solidFill>
              </a:rPr>
              <a:t>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69050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554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Invest in This: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accent1"/>
                </a:solidFill>
              </a:rPr>
              <a:t>A debt investment in which an investor loans money to an entity (corporate or governmental) that borrows the funds for a defined period of time at an agreed interest rate. 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223625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Potent </a:t>
            </a:r>
            <a:r>
              <a:rPr lang="en-US" b="1" dirty="0" smtClean="0">
                <a:solidFill>
                  <a:schemeClr val="accent1"/>
                </a:solidFill>
              </a:rPr>
              <a:t>Investments: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3800" dirty="0" smtClean="0">
                <a:solidFill>
                  <a:schemeClr val="accent1"/>
                </a:solidFill>
              </a:rPr>
              <a:t>A stock transaction that allows an investor to make money on a stock expected to fall in value.  This transaction involves the immediate sale of share not owned by the seller, who expects to buy them back later at a lower price. </a:t>
            </a:r>
            <a:endParaRPr lang="en-US" sz="38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310197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Short Selling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5</a:t>
            </a:r>
            <a:r>
              <a:rPr lang="en-US" sz="6000" b="1" dirty="0" smtClean="0">
                <a:solidFill>
                  <a:schemeClr val="accent1"/>
                </a:solidFill>
              </a:rPr>
              <a:t>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266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Index or Exchange: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39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Stands for American Stock Exchange, formerly an independent market but now part of the New York Stock Exchange.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285560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9000" dirty="0" smtClean="0">
                <a:solidFill>
                  <a:schemeClr val="accent1"/>
                </a:solidFill>
              </a:rPr>
              <a:t>AMEX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1</a:t>
            </a:r>
            <a:r>
              <a:rPr lang="en-US" sz="6000" b="1" dirty="0" smtClean="0">
                <a:solidFill>
                  <a:schemeClr val="accent1"/>
                </a:solidFill>
              </a:rPr>
              <a:t>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809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Index or </a:t>
            </a:r>
            <a:r>
              <a:rPr lang="en-US" b="1" dirty="0" smtClean="0">
                <a:solidFill>
                  <a:schemeClr val="accent1"/>
                </a:solidFill>
              </a:rPr>
              <a:t>Exchange: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59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The most commonly known stock-market indicator</a:t>
            </a:r>
            <a:r>
              <a:rPr lang="en-US" sz="4500" dirty="0">
                <a:solidFill>
                  <a:schemeClr val="accent1"/>
                </a:solidFill>
              </a:rPr>
              <a:t> </a:t>
            </a:r>
            <a:r>
              <a:rPr lang="en-US" sz="4500" dirty="0" smtClean="0">
                <a:solidFill>
                  <a:schemeClr val="accent1"/>
                </a:solidFill>
              </a:rPr>
              <a:t>and is an index of thirty large and well-known companies. 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353097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Dow Jones Industrial Average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</a:rPr>
              <a:t>20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333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Index or </a:t>
            </a:r>
            <a:r>
              <a:rPr lang="en-US" b="1" dirty="0" smtClean="0">
                <a:solidFill>
                  <a:schemeClr val="accent1"/>
                </a:solidFill>
              </a:rPr>
              <a:t>Exchange: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57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4200" dirty="0" smtClean="0">
                <a:solidFill>
                  <a:schemeClr val="accent1"/>
                </a:solidFill>
              </a:rPr>
              <a:t>Founded in 1971, this stock market is the world’s largest in terms of trading volume</a:t>
            </a:r>
            <a:r>
              <a:rPr lang="en-US" sz="4200" dirty="0">
                <a:solidFill>
                  <a:schemeClr val="accent1"/>
                </a:solidFill>
              </a:rPr>
              <a:t> </a:t>
            </a:r>
            <a:r>
              <a:rPr lang="en-US" sz="4200" dirty="0" smtClean="0">
                <a:solidFill>
                  <a:schemeClr val="accent1"/>
                </a:solidFill>
              </a:rPr>
              <a:t>and is the home to many technology stocks including Apple, eBay, Intel, and Yahoo!. </a:t>
            </a:r>
            <a:endParaRPr lang="en-US" sz="42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214824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NASDAQ Stock Market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87309" y="5190329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</a:rPr>
              <a:t>30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767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Index or </a:t>
            </a:r>
            <a:r>
              <a:rPr lang="en-US" b="1" dirty="0" smtClean="0">
                <a:solidFill>
                  <a:schemeClr val="accent1"/>
                </a:solidFill>
              </a:rPr>
              <a:t>Exchange: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59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accent1"/>
                </a:solidFill>
              </a:rPr>
              <a:t>The oldest stock exchange in the United States, founded in 1792</a:t>
            </a:r>
            <a:r>
              <a:rPr lang="en-US" sz="4000" dirty="0">
                <a:solidFill>
                  <a:schemeClr val="accent1"/>
                </a:solidFill>
              </a:rPr>
              <a:t> </a:t>
            </a:r>
            <a:r>
              <a:rPr lang="en-US" sz="4000" dirty="0" smtClean="0">
                <a:solidFill>
                  <a:schemeClr val="accent1"/>
                </a:solidFill>
              </a:rPr>
              <a:t>and in 2007 merged with the European stock exchange Euronext.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246136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New York Stock Exchange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</a:rPr>
              <a:t>40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078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accent1"/>
                </a:solidFill>
              </a:rPr>
              <a:t>The correct answer is…</a:t>
            </a: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7086600" cy="25908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9000" dirty="0" smtClean="0">
                <a:solidFill>
                  <a:schemeClr val="accent1"/>
                </a:solidFill>
              </a:rPr>
              <a:t>Bond</a:t>
            </a:r>
            <a:endParaRPr lang="en-US" sz="9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</a:rPr>
              <a:t>10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035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Index or </a:t>
            </a:r>
            <a:r>
              <a:rPr lang="en-US" b="1" dirty="0" smtClean="0">
                <a:solidFill>
                  <a:schemeClr val="accent1"/>
                </a:solidFill>
              </a:rPr>
              <a:t>Exchange: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Stands for the Standard and Poor’s 500 Stock Index. The index includes 500 large and varied stocks. 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408041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S&amp;P 500 Stock Index 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</a:rPr>
              <a:t>50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061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Earn It: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3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A profit realized from the sale of property, stocks or other investments. 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104163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Capital Gain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1</a:t>
            </a:r>
            <a:r>
              <a:rPr lang="en-US" sz="6000" b="1" dirty="0" smtClean="0">
                <a:solidFill>
                  <a:schemeClr val="accent1"/>
                </a:solidFill>
              </a:rPr>
              <a:t>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14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Earn It: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8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3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A percentage of a stock trade (buy or sell) paid to a stockbroker. 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67559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9000" dirty="0" smtClean="0">
                <a:solidFill>
                  <a:schemeClr val="accent1"/>
                </a:solidFill>
              </a:rPr>
              <a:t>Commission </a:t>
            </a:r>
            <a:endParaRPr lang="en-US" sz="9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2</a:t>
            </a:r>
            <a:r>
              <a:rPr lang="en-US" sz="6000" b="1" dirty="0" smtClean="0">
                <a:solidFill>
                  <a:schemeClr val="accent1"/>
                </a:solidFill>
              </a:rPr>
              <a:t>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135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Earn It: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3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5000" dirty="0" smtClean="0">
                <a:solidFill>
                  <a:schemeClr val="accent1"/>
                </a:solidFill>
              </a:rPr>
              <a:t>A share of a company’s profits paid to shareholders. </a:t>
            </a:r>
            <a:endParaRPr lang="en-US" sz="50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307372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9000" dirty="0" smtClean="0">
                <a:solidFill>
                  <a:schemeClr val="accent1"/>
                </a:solidFill>
              </a:rPr>
              <a:t>Dividend </a:t>
            </a:r>
            <a:endParaRPr lang="en-US" sz="9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3</a:t>
            </a:r>
            <a:r>
              <a:rPr lang="en-US" sz="6000" b="1" dirty="0" smtClean="0">
                <a:solidFill>
                  <a:schemeClr val="accent1"/>
                </a:solidFill>
              </a:rPr>
              <a:t>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598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Earn It: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4799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3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5000" dirty="0" smtClean="0">
                <a:solidFill>
                  <a:schemeClr val="accent1"/>
                </a:solidFill>
              </a:rPr>
              <a:t>The market </a:t>
            </a:r>
            <a:r>
              <a:rPr lang="en-US" sz="5000" dirty="0">
                <a:solidFill>
                  <a:schemeClr val="accent1"/>
                </a:solidFill>
              </a:rPr>
              <a:t>v</a:t>
            </a:r>
            <a:r>
              <a:rPr lang="en-US" sz="5000" dirty="0" smtClean="0">
                <a:solidFill>
                  <a:schemeClr val="accent1"/>
                </a:solidFill>
              </a:rPr>
              <a:t>alue of anything being offered for sale. </a:t>
            </a:r>
            <a:endParaRPr lang="en-US" sz="50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367374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59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9000" dirty="0" smtClean="0">
                <a:solidFill>
                  <a:schemeClr val="accent1"/>
                </a:solidFill>
              </a:rPr>
              <a:t>Price</a:t>
            </a:r>
            <a:endParaRPr lang="en-US" sz="9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4</a:t>
            </a:r>
            <a:r>
              <a:rPr lang="en-US" sz="6000" b="1" dirty="0" smtClean="0">
                <a:solidFill>
                  <a:schemeClr val="accent1"/>
                </a:solidFill>
              </a:rPr>
              <a:t>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183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Invest in </a:t>
            </a:r>
            <a:r>
              <a:rPr lang="en-US" b="1" dirty="0" smtClean="0">
                <a:solidFill>
                  <a:schemeClr val="accent1"/>
                </a:solidFill>
              </a:rPr>
              <a:t>This: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96200" cy="31242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1"/>
                </a:solidFill>
              </a:rPr>
              <a:t>An ownership share or shares in a corporation. 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415464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Earn It: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3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Money earned from an investment. The money could be profits, interest, appreciation or a combination. 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62122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9000" dirty="0" smtClean="0">
                <a:solidFill>
                  <a:schemeClr val="accent1"/>
                </a:solidFill>
              </a:rPr>
              <a:t>Return</a:t>
            </a:r>
            <a:endParaRPr lang="en-US" sz="9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</a:rPr>
              <a:t>50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522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Who Am I?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A professional who buys and sells stocks for individuals and institutional customers. 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214004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7179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10000" dirty="0" smtClean="0">
                <a:solidFill>
                  <a:schemeClr val="accent1"/>
                </a:solidFill>
              </a:rPr>
              <a:t>Broker</a:t>
            </a:r>
            <a:endParaRPr lang="en-US" sz="10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1</a:t>
            </a:r>
            <a:r>
              <a:rPr lang="en-US" sz="6000" b="1" dirty="0" smtClean="0">
                <a:solidFill>
                  <a:schemeClr val="accent1"/>
                </a:solidFill>
              </a:rPr>
              <a:t>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937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Who Am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2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Someone who buys and sells stocks from his or her own accounts or the accounts of the firm he or she works for. 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361085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9000" dirty="0" smtClean="0">
                <a:solidFill>
                  <a:schemeClr val="accent1"/>
                </a:solidFill>
              </a:rPr>
              <a:t>Dealer</a:t>
            </a:r>
            <a:endParaRPr lang="en-US" sz="9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</a:rPr>
              <a:t>20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064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Who Am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An organization (an insurance company or pension fund, for example) that invests in the stock market. 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397374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39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Institutional Investor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</a:rPr>
              <a:t>30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46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Who Am I?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3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A </a:t>
            </a:r>
            <a:r>
              <a:rPr lang="en-US" sz="4500" dirty="0">
                <a:solidFill>
                  <a:schemeClr val="accent1"/>
                </a:solidFill>
              </a:rPr>
              <a:t>financial firm that agrees to underwrite a new issue of stocks or bonds and sell them to other investors. </a:t>
            </a:r>
          </a:p>
        </p:txBody>
      </p:sp>
      <p:sp>
        <p:nvSpPr>
          <p:cNvPr id="4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52614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Investment Banker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</a:rPr>
              <a:t>40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827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391400" cy="27432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7500" dirty="0" smtClean="0">
                <a:solidFill>
                  <a:schemeClr val="accent1"/>
                </a:solidFill>
              </a:rPr>
              <a:t>Common </a:t>
            </a:r>
          </a:p>
          <a:p>
            <a:pPr marL="0" indent="0" algn="ctr">
              <a:buNone/>
            </a:pPr>
            <a:r>
              <a:rPr lang="en-US" sz="7500" dirty="0" smtClean="0">
                <a:solidFill>
                  <a:schemeClr val="accent1"/>
                </a:solidFill>
              </a:rPr>
              <a:t>Stock</a:t>
            </a:r>
            <a:endParaRPr lang="en-US" sz="75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2</a:t>
            </a:r>
            <a:r>
              <a:rPr lang="en-US" sz="6000" b="1" dirty="0" smtClean="0">
                <a:solidFill>
                  <a:schemeClr val="accent1"/>
                </a:solidFill>
              </a:rPr>
              <a:t>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930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Who Am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3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A person who owns stock; sometimes called a shareholder. 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83849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3839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Stockholder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</a:rPr>
              <a:t>50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622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en-US" b="1" dirty="0" smtClean="0">
                <a:latin typeface="Times New Roman"/>
                <a:ea typeface="Times New Roman"/>
                <a:cs typeface="Times New Roman"/>
              </a:rPr>
            </a:br>
            <a:r>
              <a:rPr lang="en-US" sz="4400" b="1" dirty="0" smtClean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Financial </a:t>
            </a:r>
            <a:r>
              <a:rPr lang="en-US" sz="44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Markets Potpourri</a:t>
            </a:r>
            <a:r>
              <a:rPr lang="en-US" dirty="0">
                <a:latin typeface="Calibri"/>
                <a:ea typeface="Times New Roman"/>
                <a:cs typeface="Times New Roman"/>
              </a:rPr>
              <a:t/>
            </a:r>
            <a:br>
              <a:rPr lang="en-US" dirty="0">
                <a:latin typeface="Calibri"/>
                <a:ea typeface="Times New Roman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8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3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A stock that pays a regular dividend. 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305689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Income Stock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1</a:t>
            </a:r>
            <a:r>
              <a:rPr lang="en-US" sz="6000" b="1" dirty="0" smtClean="0">
                <a:solidFill>
                  <a:schemeClr val="accent1"/>
                </a:solidFill>
              </a:rPr>
              <a:t>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052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Financial Markets Potpourri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The first sale of stock by a private company to the public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92885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19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Initial Public Offering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5018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</a:rPr>
              <a:t>20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459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Financial Markets Potpourri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3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The ease with which savings or investments can be turned into cash. 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363221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9000" dirty="0" smtClean="0">
                <a:solidFill>
                  <a:schemeClr val="accent1"/>
                </a:solidFill>
              </a:rPr>
              <a:t>Liquidity</a:t>
            </a:r>
            <a:endParaRPr lang="en-US" sz="9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30</a:t>
            </a:r>
            <a:endParaRPr lang="en-US" sz="6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557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Financial Markets Potpourri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2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A network of securities dealers connected by a computer network to buy and sell stock without a centralized trading floor. 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122177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Over-the-Counter Market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</a:rPr>
              <a:t>40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984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Invest in </a:t>
            </a:r>
            <a:r>
              <a:rPr lang="en-US" b="1" dirty="0" smtClean="0">
                <a:solidFill>
                  <a:schemeClr val="accent1"/>
                </a:solidFill>
              </a:rPr>
              <a:t>This: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3000" dirty="0" smtClean="0"/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A company that pools money from investors and uses it to buy stocks or bonds on the investors’ behalf.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98929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</a:rPr>
              <a:t>Financial Markets Potpourri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2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The division of the outstanding number of shares into a higher number of shares. The purpose is to lower the price of the stock to attract more buyers. 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36786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9000" dirty="0" smtClean="0">
                <a:solidFill>
                  <a:schemeClr val="accent1"/>
                </a:solidFill>
              </a:rPr>
              <a:t>Stock split </a:t>
            </a:r>
            <a:endParaRPr lang="en-US" sz="9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</a:rPr>
              <a:t>50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877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Mutual Fund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</a:rPr>
              <a:t>30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266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Invest in </a:t>
            </a:r>
            <a:r>
              <a:rPr lang="en-US" b="1" dirty="0" smtClean="0">
                <a:solidFill>
                  <a:schemeClr val="accent1"/>
                </a:solidFill>
              </a:rPr>
              <a:t>This: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79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3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accent1"/>
                </a:solidFill>
              </a:rPr>
              <a:t>A stock that often pays no dividend, but the stockholder gains if the price of the stock increases. </a:t>
            </a:r>
            <a:endParaRPr lang="en-US" sz="4500" dirty="0">
              <a:solidFill>
                <a:schemeClr val="accent1"/>
              </a:solidFill>
            </a:endParaRPr>
          </a:p>
        </p:txBody>
      </p:sp>
      <p:sp>
        <p:nvSpPr>
          <p:cNvPr id="4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CLICK TO CHECK</a:t>
            </a:r>
          </a:p>
        </p:txBody>
      </p:sp>
    </p:spTree>
    <p:extLst>
      <p:ext uri="{BB962C8B-B14F-4D97-AF65-F5344CB8AC3E}">
        <p14:creationId xmlns:p14="http://schemas.microsoft.com/office/powerpoint/2010/main" val="230732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The correct answer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Growth Stock</a:t>
            </a:r>
            <a:endParaRPr lang="en-US" sz="80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51816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</a:rPr>
              <a:t>4</a:t>
            </a:r>
            <a:r>
              <a:rPr lang="en-US" sz="6000" b="1" dirty="0" smtClean="0">
                <a:solidFill>
                  <a:schemeClr val="accent1"/>
                </a:solidFill>
              </a:rPr>
              <a:t>0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5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384925"/>
            <a:ext cx="9144000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RETURN TO GAME BOARD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444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1219</Words>
  <Application>Microsoft Office PowerPoint</Application>
  <PresentationFormat>On-screen Show (4:3)</PresentationFormat>
  <Paragraphs>296</Paragraphs>
  <Slides>61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Office Theme</vt:lpstr>
      <vt:lpstr>The Language of Financial Markets Quiz Bowl Game Board</vt:lpstr>
      <vt:lpstr>Invest in This: </vt:lpstr>
      <vt:lpstr>The correct answer is…</vt:lpstr>
      <vt:lpstr>Invest in This:</vt:lpstr>
      <vt:lpstr>The correct answer is…</vt:lpstr>
      <vt:lpstr>Invest in This:</vt:lpstr>
      <vt:lpstr>The correct answer is…</vt:lpstr>
      <vt:lpstr>Invest in This:</vt:lpstr>
      <vt:lpstr>The correct answer is…</vt:lpstr>
      <vt:lpstr>Invest in This:</vt:lpstr>
      <vt:lpstr>The correct answer is…</vt:lpstr>
      <vt:lpstr>Potent Investments:</vt:lpstr>
      <vt:lpstr>The correct answer is…</vt:lpstr>
      <vt:lpstr>Potent Investments:</vt:lpstr>
      <vt:lpstr>The correct answer is…</vt:lpstr>
      <vt:lpstr>Potent Investments:</vt:lpstr>
      <vt:lpstr>The correct answer is…</vt:lpstr>
      <vt:lpstr>Potent Investments:</vt:lpstr>
      <vt:lpstr>The correct answer is…</vt:lpstr>
      <vt:lpstr>Potent Investments:</vt:lpstr>
      <vt:lpstr>The correct answer is…</vt:lpstr>
      <vt:lpstr>Index or Exchange:</vt:lpstr>
      <vt:lpstr>The correct answer is…</vt:lpstr>
      <vt:lpstr>Index or Exchange:</vt:lpstr>
      <vt:lpstr>The correct answer is…</vt:lpstr>
      <vt:lpstr>Index or Exchange:</vt:lpstr>
      <vt:lpstr>The correct answer is…</vt:lpstr>
      <vt:lpstr>Index or Exchange:</vt:lpstr>
      <vt:lpstr>The correct answer is…</vt:lpstr>
      <vt:lpstr>Index or Exchange:</vt:lpstr>
      <vt:lpstr>The correct answer is…</vt:lpstr>
      <vt:lpstr>Earn It:</vt:lpstr>
      <vt:lpstr>The correct answer is…</vt:lpstr>
      <vt:lpstr>Earn It:</vt:lpstr>
      <vt:lpstr>The correct answer is…</vt:lpstr>
      <vt:lpstr>Earn It:</vt:lpstr>
      <vt:lpstr>The correct answer is…</vt:lpstr>
      <vt:lpstr>Earn It:</vt:lpstr>
      <vt:lpstr>The correct answer is…</vt:lpstr>
      <vt:lpstr>Earn It:</vt:lpstr>
      <vt:lpstr>The correct answer is…</vt:lpstr>
      <vt:lpstr>Who Am I?</vt:lpstr>
      <vt:lpstr>The correct answer is…</vt:lpstr>
      <vt:lpstr>Who Am I?</vt:lpstr>
      <vt:lpstr>The correct answer is…</vt:lpstr>
      <vt:lpstr>Who Am I?</vt:lpstr>
      <vt:lpstr>The correct answer is…</vt:lpstr>
      <vt:lpstr>Who Am I?</vt:lpstr>
      <vt:lpstr>The correct answer is…</vt:lpstr>
      <vt:lpstr>Who Am I?</vt:lpstr>
      <vt:lpstr>The correct answer is…</vt:lpstr>
      <vt:lpstr> Financial Markets Potpourri </vt:lpstr>
      <vt:lpstr>The correct answer is…</vt:lpstr>
      <vt:lpstr>Financial Markets Potpourri</vt:lpstr>
      <vt:lpstr>The correct answer is…</vt:lpstr>
      <vt:lpstr>Financial Markets Potpourri</vt:lpstr>
      <vt:lpstr>The correct answer is…</vt:lpstr>
      <vt:lpstr>Financial Markets Potpourri</vt:lpstr>
      <vt:lpstr>The correct answer is…</vt:lpstr>
      <vt:lpstr>Financial Markets Potpourri</vt:lpstr>
      <vt:lpstr>The correct answer is…</vt:lpstr>
    </vt:vector>
  </TitlesOfParts>
  <Company>James Madison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Rules for Building Wealth</dc:title>
  <dc:creator>William C. Wood</dc:creator>
  <cp:lastModifiedBy>NiederjohnMS</cp:lastModifiedBy>
  <cp:revision>108</cp:revision>
  <dcterms:created xsi:type="dcterms:W3CDTF">2011-11-11T14:55:41Z</dcterms:created>
  <dcterms:modified xsi:type="dcterms:W3CDTF">2012-09-20T18:16:26Z</dcterms:modified>
</cp:coreProperties>
</file>