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40" r:id="rId2"/>
    <p:sldId id="413" r:id="rId3"/>
    <p:sldId id="360" r:id="rId4"/>
    <p:sldId id="417" r:id="rId5"/>
    <p:sldId id="418" r:id="rId6"/>
    <p:sldId id="419" r:id="rId7"/>
    <p:sldId id="390" r:id="rId8"/>
    <p:sldId id="391" r:id="rId9"/>
    <p:sldId id="392" r:id="rId10"/>
    <p:sldId id="393" r:id="rId11"/>
    <p:sldId id="394" r:id="rId12"/>
    <p:sldId id="415" r:id="rId13"/>
    <p:sldId id="396" r:id="rId14"/>
    <p:sldId id="397" r:id="rId15"/>
    <p:sldId id="407" r:id="rId16"/>
    <p:sldId id="408" r:id="rId17"/>
    <p:sldId id="409" r:id="rId18"/>
    <p:sldId id="405" r:id="rId19"/>
    <p:sldId id="406" r:id="rId20"/>
    <p:sldId id="410" r:id="rId21"/>
    <p:sldId id="411" r:id="rId22"/>
    <p:sldId id="412" r:id="rId23"/>
    <p:sldId id="535" r:id="rId24"/>
    <p:sldId id="536" r:id="rId25"/>
    <p:sldId id="537" r:id="rId26"/>
    <p:sldId id="538" r:id="rId27"/>
    <p:sldId id="542" r:id="rId28"/>
    <p:sldId id="543" r:id="rId29"/>
    <p:sldId id="544" r:id="rId30"/>
    <p:sldId id="545" r:id="rId31"/>
    <p:sldId id="546" r:id="rId32"/>
    <p:sldId id="547" r:id="rId33"/>
    <p:sldId id="548" r:id="rId34"/>
    <p:sldId id="540" r:id="rId35"/>
    <p:sldId id="541" r:id="rId36"/>
    <p:sldId id="534" r:id="rId37"/>
    <p:sldId id="439" r:id="rId38"/>
    <p:sldId id="441" r:id="rId39"/>
    <p:sldId id="442" r:id="rId40"/>
    <p:sldId id="443" r:id="rId41"/>
    <p:sldId id="444" r:id="rId42"/>
    <p:sldId id="446" r:id="rId43"/>
    <p:sldId id="447" r:id="rId44"/>
    <p:sldId id="448" r:id="rId45"/>
    <p:sldId id="450" r:id="rId46"/>
    <p:sldId id="451" r:id="rId47"/>
    <p:sldId id="452" r:id="rId48"/>
    <p:sldId id="453" r:id="rId49"/>
    <p:sldId id="454" r:id="rId50"/>
    <p:sldId id="54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C9C68-EB13-4EF3-BF59-6181C7DF98FC}" type="datetimeFigureOut">
              <a:rPr lang="en-US" smtClean="0"/>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BC2C9-7802-4B9B-AFDF-9FCB117A321B}" type="slidenum">
              <a:rPr lang="en-US" smtClean="0"/>
              <a:pPr/>
              <a:t>‹#›</a:t>
            </a:fld>
            <a:endParaRPr lang="en-US"/>
          </a:p>
        </p:txBody>
      </p:sp>
    </p:spTree>
    <p:extLst>
      <p:ext uri="{BB962C8B-B14F-4D97-AF65-F5344CB8AC3E}">
        <p14:creationId xmlns:p14="http://schemas.microsoft.com/office/powerpoint/2010/main" val="377447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Play the Player’s Guide video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50B4B2E-FE41-4853-B5EC-1CF5020682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56AF-D916-434E-912F-45936B866284}"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B04D-6886-421A-8E2C-A26193C090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56AF-D916-434E-912F-45936B866284}" type="datetimeFigureOut">
              <a:rPr lang="en-US" smtClean="0"/>
              <a:pPr/>
              <a:t>11/27/2012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DB04D-6886-421A-8E2C-A26193C0909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gif"/><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genirevolution.org/demonstration.ph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Rectangle 3"/>
          <p:cNvSpPr>
            <a:spLocks noGrp="1" noChangeArrowheads="1"/>
          </p:cNvSpPr>
          <p:nvPr>
            <p:ph type="subTitle" idx="1"/>
          </p:nvPr>
        </p:nvSpPr>
        <p:spPr/>
        <p:txBody>
          <a:bodyPr/>
          <a:lstStyle/>
          <a:p>
            <a:pPr algn="ctr">
              <a:lnSpc>
                <a:spcPct val="90000"/>
              </a:lnSpc>
            </a:pPr>
            <a:r>
              <a:rPr lang="en-US" sz="2000" dirty="0" smtClean="0"/>
              <a:t>November 27, 2012</a:t>
            </a:r>
            <a:endParaRPr lang="en-US" sz="2000" dirty="0"/>
          </a:p>
          <a:p>
            <a:pPr algn="ctr">
              <a:lnSpc>
                <a:spcPct val="90000"/>
              </a:lnSpc>
            </a:pPr>
            <a:r>
              <a:rPr lang="en-US" sz="2000" dirty="0" smtClean="0"/>
              <a:t>Scott Niederjohn, Ph.D.</a:t>
            </a:r>
          </a:p>
          <a:p>
            <a:pPr algn="ctr">
              <a:lnSpc>
                <a:spcPct val="90000"/>
              </a:lnSpc>
            </a:pPr>
            <a:r>
              <a:rPr lang="en-US" sz="2000" dirty="0" smtClean="0"/>
              <a:t>Lakeland College Center for Economic Education</a:t>
            </a:r>
            <a:endParaRPr lang="en-US" sz="2000" dirty="0"/>
          </a:p>
        </p:txBody>
      </p:sp>
      <p:pic>
        <p:nvPicPr>
          <p:cNvPr id="187393" name="Picture 1"/>
          <p:cNvPicPr>
            <a:picLocks noChangeAspect="1" noChangeArrowheads="1"/>
          </p:cNvPicPr>
          <p:nvPr/>
        </p:nvPicPr>
        <p:blipFill>
          <a:blip r:embed="rId2" cstate="print"/>
          <a:srcRect/>
          <a:stretch>
            <a:fillRect/>
          </a:stretch>
        </p:blipFill>
        <p:spPr bwMode="auto">
          <a:xfrm>
            <a:off x="685800" y="762000"/>
            <a:ext cx="77724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Caused by Economic and Financial Illiteracy</a:t>
            </a:r>
            <a:endParaRPr lang="en-US" dirty="0"/>
          </a:p>
        </p:txBody>
      </p:sp>
      <p:sp>
        <p:nvSpPr>
          <p:cNvPr id="3" name="Content Placeholder 2"/>
          <p:cNvSpPr>
            <a:spLocks noGrp="1"/>
          </p:cNvSpPr>
          <p:nvPr>
            <p:ph sz="half" idx="1"/>
          </p:nvPr>
        </p:nvSpPr>
        <p:spPr>
          <a:xfrm>
            <a:off x="457200" y="1600200"/>
            <a:ext cx="4419600" cy="4525963"/>
          </a:xfrm>
        </p:spPr>
        <p:txBody>
          <a:bodyPr>
            <a:normAutofit lnSpcReduction="10000"/>
          </a:bodyPr>
          <a:lstStyle/>
          <a:p>
            <a:r>
              <a:rPr lang="en-US" sz="2400" dirty="0" smtClean="0"/>
              <a:t>Recent Financial Crisis</a:t>
            </a:r>
          </a:p>
          <a:p>
            <a:pPr lvl="1"/>
            <a:r>
              <a:rPr lang="en-US" sz="2400" dirty="0" smtClean="0"/>
              <a:t>Consumers’ lack of knowledge about mortgages, interest rates, debt and credit played a part.</a:t>
            </a:r>
          </a:p>
          <a:p>
            <a:pPr lvl="1"/>
            <a:r>
              <a:rPr lang="en-US" sz="2400" i="1" dirty="0" smtClean="0"/>
              <a:t>“Take the greed and the financial misrepresentation out of it, and the root cause of this crisis is massive levels of financial illiteracy”– </a:t>
            </a:r>
            <a:r>
              <a:rPr lang="en-US" sz="2400" dirty="0" smtClean="0"/>
              <a:t>John Bryant.</a:t>
            </a:r>
          </a:p>
        </p:txBody>
      </p:sp>
      <p:pic>
        <p:nvPicPr>
          <p:cNvPr id="5" name="Picture 4" descr="foreclosures"/>
          <p:cNvPicPr>
            <a:picLocks noChangeAspect="1" noChangeArrowheads="1"/>
          </p:cNvPicPr>
          <p:nvPr/>
        </p:nvPicPr>
        <p:blipFill>
          <a:blip r:embed="rId2" cstate="print"/>
          <a:srcRect/>
          <a:stretch>
            <a:fillRect/>
          </a:stretch>
        </p:blipFill>
        <p:spPr bwMode="auto">
          <a:xfrm>
            <a:off x="5257800" y="2057400"/>
            <a:ext cx="2819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Caused by Economic and Financial Illiteracy</a:t>
            </a:r>
            <a:endParaRPr lang="en-US" dirty="0"/>
          </a:p>
        </p:txBody>
      </p:sp>
      <p:sp>
        <p:nvSpPr>
          <p:cNvPr id="3" name="Content Placeholder 2"/>
          <p:cNvSpPr>
            <a:spLocks noGrp="1"/>
          </p:cNvSpPr>
          <p:nvPr>
            <p:ph sz="half" idx="1"/>
          </p:nvPr>
        </p:nvSpPr>
        <p:spPr>
          <a:xfrm>
            <a:off x="457200" y="1600200"/>
            <a:ext cx="4038600" cy="4800600"/>
          </a:xfrm>
        </p:spPr>
        <p:txBody>
          <a:bodyPr>
            <a:noAutofit/>
          </a:bodyPr>
          <a:lstStyle/>
          <a:p>
            <a:r>
              <a:rPr lang="en-US" sz="2400" dirty="0" smtClean="0"/>
              <a:t>An estimated 7.7 percent of U.S. households, approximately 9 million people, are unbanked. </a:t>
            </a:r>
          </a:p>
          <a:p>
            <a:r>
              <a:rPr lang="en-US" sz="2400" dirty="0" smtClean="0"/>
              <a:t>21.7 percent of African American and 19.3 percent of Hispanic households are unbanked.</a:t>
            </a:r>
          </a:p>
          <a:p>
            <a:pPr lvl="1"/>
            <a:endParaRPr lang="en-US" sz="2000" dirty="0"/>
          </a:p>
        </p:txBody>
      </p:sp>
      <p:pic>
        <p:nvPicPr>
          <p:cNvPr id="172033" name="Picture 1"/>
          <p:cNvPicPr>
            <a:picLocks noChangeAspect="1" noChangeArrowheads="1"/>
          </p:cNvPicPr>
          <p:nvPr/>
        </p:nvPicPr>
        <p:blipFill>
          <a:blip r:embed="rId2" cstate="print"/>
          <a:srcRect/>
          <a:stretch>
            <a:fillRect/>
          </a:stretch>
        </p:blipFill>
        <p:spPr bwMode="auto">
          <a:xfrm>
            <a:off x="5181600" y="1752600"/>
            <a:ext cx="3395663"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Caused by Economic and Financial Illiteracy</a:t>
            </a:r>
            <a:endParaRPr lang="en-US" dirty="0"/>
          </a:p>
        </p:txBody>
      </p:sp>
      <p:sp>
        <p:nvSpPr>
          <p:cNvPr id="4" name="Content Placeholder 3"/>
          <p:cNvSpPr>
            <a:spLocks noGrp="1"/>
          </p:cNvSpPr>
          <p:nvPr>
            <p:ph sz="half" idx="2"/>
          </p:nvPr>
        </p:nvSpPr>
        <p:spPr/>
        <p:txBody>
          <a:bodyPr/>
          <a:lstStyle/>
          <a:p>
            <a:r>
              <a:rPr lang="en-US" sz="2400" dirty="0" smtClean="0"/>
              <a:t>An estimated 17.9 percent of U.S. households, roughly 21 million people, are </a:t>
            </a:r>
            <a:r>
              <a:rPr lang="en-US" sz="2400" dirty="0" err="1" smtClean="0"/>
              <a:t>underbanked</a:t>
            </a:r>
            <a:r>
              <a:rPr lang="en-US" sz="2400" dirty="0" smtClean="0"/>
              <a:t>. </a:t>
            </a:r>
          </a:p>
          <a:p>
            <a:r>
              <a:rPr lang="en-US" sz="2400" dirty="0" smtClean="0"/>
              <a:t>An estimated 31.6 percent of  African American and 24 percent of Hispanics households are  </a:t>
            </a:r>
            <a:r>
              <a:rPr lang="en-US" sz="2400" dirty="0" err="1" smtClean="0"/>
              <a:t>underbanked</a:t>
            </a:r>
            <a:endParaRPr lang="en-US" sz="2400" dirty="0" smtClean="0"/>
          </a:p>
          <a:p>
            <a:endParaRPr lang="en-US" dirty="0"/>
          </a:p>
        </p:txBody>
      </p:sp>
      <p:pic>
        <p:nvPicPr>
          <p:cNvPr id="199682" name="Picture 2"/>
          <p:cNvPicPr>
            <a:picLocks noChangeAspect="1" noChangeArrowheads="1"/>
          </p:cNvPicPr>
          <p:nvPr/>
        </p:nvPicPr>
        <p:blipFill>
          <a:blip r:embed="rId2" cstate="print"/>
          <a:srcRect/>
          <a:stretch>
            <a:fillRect/>
          </a:stretch>
        </p:blipFill>
        <p:spPr bwMode="auto">
          <a:xfrm>
            <a:off x="228600" y="1752600"/>
            <a:ext cx="4371975"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noAutofit/>
          </a:bodyPr>
          <a:lstStyle/>
          <a:p>
            <a:r>
              <a:rPr lang="en-US" sz="3600" dirty="0"/>
              <a:t>Where </a:t>
            </a:r>
            <a:r>
              <a:rPr lang="en-US" sz="3600" dirty="0" smtClean="0"/>
              <a:t>Do the Unbanked and </a:t>
            </a:r>
            <a:r>
              <a:rPr lang="en-US" sz="3600" dirty="0" err="1" smtClean="0"/>
              <a:t>Underbanked</a:t>
            </a:r>
            <a:r>
              <a:rPr lang="en-US" sz="3600" dirty="0" smtClean="0"/>
              <a:t>  </a:t>
            </a:r>
            <a:r>
              <a:rPr lang="en-US" sz="3600" dirty="0"/>
              <a:t>Go </a:t>
            </a:r>
            <a:r>
              <a:rPr lang="en-US" sz="3600" dirty="0" smtClean="0"/>
              <a:t>for </a:t>
            </a:r>
            <a:r>
              <a:rPr lang="en-US" sz="3600" dirty="0"/>
              <a:t>Financial Services?</a:t>
            </a:r>
          </a:p>
        </p:txBody>
      </p:sp>
      <p:pic>
        <p:nvPicPr>
          <p:cNvPr id="608259" name="Picture 3" descr="4624715"/>
          <p:cNvPicPr>
            <a:picLocks noChangeAspect="1" noChangeArrowheads="1"/>
          </p:cNvPicPr>
          <p:nvPr/>
        </p:nvPicPr>
        <p:blipFill>
          <a:blip r:embed="rId2" cstate="print"/>
          <a:srcRect/>
          <a:stretch>
            <a:fillRect/>
          </a:stretch>
        </p:blipFill>
        <p:spPr bwMode="auto">
          <a:xfrm>
            <a:off x="4572000" y="3886200"/>
            <a:ext cx="4343400" cy="2819400"/>
          </a:xfrm>
          <a:prstGeom prst="rect">
            <a:avLst/>
          </a:prstGeom>
          <a:noFill/>
        </p:spPr>
      </p:pic>
      <p:pic>
        <p:nvPicPr>
          <p:cNvPr id="608260" name="Picture 4" descr="payday%20loans"/>
          <p:cNvPicPr>
            <a:picLocks noChangeAspect="1" noChangeArrowheads="1"/>
          </p:cNvPicPr>
          <p:nvPr/>
        </p:nvPicPr>
        <p:blipFill>
          <a:blip r:embed="rId3" cstate="print"/>
          <a:srcRect/>
          <a:stretch>
            <a:fillRect/>
          </a:stretch>
        </p:blipFill>
        <p:spPr bwMode="auto">
          <a:xfrm>
            <a:off x="381000" y="1905000"/>
            <a:ext cx="3429000" cy="1752600"/>
          </a:xfrm>
          <a:prstGeom prst="rect">
            <a:avLst/>
          </a:prstGeom>
          <a:noFill/>
        </p:spPr>
      </p:pic>
      <p:pic>
        <p:nvPicPr>
          <p:cNvPr id="169986" name="Picture 2" descr="http://www.google.com/url?source=imglanding&amp;ct=img&amp;q=http://annaleavitt.powweb.com/sitebuildercontent/sitebuilderpictures/pawnshop3.jpg&amp;sa=X&amp;ei=bNwOUNDNOY6e8gSZ94HADw&amp;ved=0CAoQ8wc4Fg&amp;usg=AFQjCNFRiFyKocOcwqVwvkbkRGJzN41LMw"/>
          <p:cNvPicPr>
            <a:picLocks noChangeAspect="1" noChangeArrowheads="1"/>
          </p:cNvPicPr>
          <p:nvPr/>
        </p:nvPicPr>
        <p:blipFill>
          <a:blip r:embed="rId4" cstate="print"/>
          <a:srcRect/>
          <a:stretch>
            <a:fillRect/>
          </a:stretch>
        </p:blipFill>
        <p:spPr bwMode="auto">
          <a:xfrm>
            <a:off x="76200" y="4038600"/>
            <a:ext cx="3886200" cy="2495551"/>
          </a:xfrm>
          <a:prstGeom prst="rect">
            <a:avLst/>
          </a:prstGeom>
          <a:noFill/>
        </p:spPr>
      </p:pic>
      <p:pic>
        <p:nvPicPr>
          <p:cNvPr id="169988" name="Picture 4" descr="http://www.google.com/url?source=imglanding&amp;ct=img&amp;q=http://www.signs4retail.com/RW-1_drop.gif&amp;sa=X&amp;ei=9twOUJfLJYWE8ASekoH4Cg&amp;ved=0CAkQ8wc4lwE&amp;usg=AFQjCNHnj25zk35CTkmgremc7RQRCz7hmg"/>
          <p:cNvPicPr>
            <a:picLocks noChangeAspect="1" noChangeArrowheads="1"/>
          </p:cNvPicPr>
          <p:nvPr/>
        </p:nvPicPr>
        <p:blipFill>
          <a:blip r:embed="rId5" cstate="print"/>
          <a:srcRect/>
          <a:stretch>
            <a:fillRect/>
          </a:stretch>
        </p:blipFill>
        <p:spPr bwMode="auto">
          <a:xfrm>
            <a:off x="5410200" y="2057400"/>
            <a:ext cx="3219450" cy="1466851"/>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Non-Mainstream Financial Institutions</a:t>
            </a:r>
            <a:endParaRPr lang="en-US" dirty="0"/>
          </a:p>
        </p:txBody>
      </p:sp>
      <p:sp>
        <p:nvSpPr>
          <p:cNvPr id="4" name="Content Placeholder 3"/>
          <p:cNvSpPr>
            <a:spLocks noGrp="1"/>
          </p:cNvSpPr>
          <p:nvPr>
            <p:ph sz="half" idx="1"/>
          </p:nvPr>
        </p:nvSpPr>
        <p:spPr>
          <a:xfrm>
            <a:off x="457200" y="1600200"/>
            <a:ext cx="4038600" cy="4876800"/>
          </a:xfrm>
        </p:spPr>
        <p:txBody>
          <a:bodyPr>
            <a:noAutofit/>
          </a:bodyPr>
          <a:lstStyle/>
          <a:p>
            <a:r>
              <a:rPr lang="en-US" sz="2400" dirty="0" smtClean="0"/>
              <a:t>Unbanked/</a:t>
            </a:r>
            <a:r>
              <a:rPr lang="en-US" sz="2400" dirty="0" err="1" smtClean="0"/>
              <a:t>Underbanked</a:t>
            </a:r>
            <a:r>
              <a:rPr lang="en-US" sz="2400" dirty="0" smtClean="0"/>
              <a:t> households depend on:</a:t>
            </a:r>
          </a:p>
          <a:p>
            <a:pPr lvl="1"/>
            <a:r>
              <a:rPr lang="en-US" sz="2400" dirty="0" smtClean="0"/>
              <a:t>Check-cashing outlets</a:t>
            </a:r>
          </a:p>
          <a:p>
            <a:pPr lvl="1"/>
            <a:r>
              <a:rPr lang="en-US" sz="2400" dirty="0" smtClean="0"/>
              <a:t>Short-term lenders: Payday loans</a:t>
            </a:r>
          </a:p>
          <a:p>
            <a:pPr lvl="1"/>
            <a:r>
              <a:rPr lang="en-US" sz="2400" dirty="0" smtClean="0"/>
              <a:t>Pawnshops</a:t>
            </a:r>
          </a:p>
          <a:p>
            <a:pPr lvl="1"/>
            <a:r>
              <a:rPr lang="en-US" sz="2400" dirty="0" smtClean="0"/>
              <a:t>Rent-to-own stores</a:t>
            </a:r>
          </a:p>
          <a:p>
            <a:r>
              <a:rPr lang="en-US" sz="2400" dirty="0" smtClean="0"/>
              <a:t>Unbanked families pay higher fees for using these financial services and face higher risk losses due to dealing in cash.</a:t>
            </a:r>
          </a:p>
          <a:p>
            <a:endParaRPr lang="en-US" sz="2400" dirty="0"/>
          </a:p>
        </p:txBody>
      </p:sp>
      <p:pic>
        <p:nvPicPr>
          <p:cNvPr id="73730" name="Picture 2" descr="http://www.salem-news.com/stimg/july312006/Payday_loans_KH.jpg"/>
          <p:cNvPicPr>
            <a:picLocks noChangeAspect="1" noChangeArrowheads="1"/>
          </p:cNvPicPr>
          <p:nvPr/>
        </p:nvPicPr>
        <p:blipFill>
          <a:blip r:embed="rId2" cstate="print"/>
          <a:srcRect/>
          <a:stretch>
            <a:fillRect/>
          </a:stretch>
        </p:blipFill>
        <p:spPr bwMode="auto">
          <a:xfrm>
            <a:off x="6248400" y="4038600"/>
            <a:ext cx="2571750" cy="2514600"/>
          </a:xfrm>
          <a:prstGeom prst="rect">
            <a:avLst/>
          </a:prstGeom>
          <a:noFill/>
        </p:spPr>
      </p:pic>
      <p:pic>
        <p:nvPicPr>
          <p:cNvPr id="2052" name="Picture 4" descr="http://www.hometownrentalsva.com/Sign1.png"/>
          <p:cNvPicPr>
            <a:picLocks noChangeAspect="1" noChangeArrowheads="1"/>
          </p:cNvPicPr>
          <p:nvPr/>
        </p:nvPicPr>
        <p:blipFill>
          <a:blip r:embed="rId3" cstate="print"/>
          <a:srcRect/>
          <a:stretch>
            <a:fillRect/>
          </a:stretch>
        </p:blipFill>
        <p:spPr bwMode="auto">
          <a:xfrm>
            <a:off x="5715000" y="1524000"/>
            <a:ext cx="2857500" cy="2143125"/>
          </a:xfrm>
          <a:prstGeom prst="rect">
            <a:avLst/>
          </a:prstGeom>
          <a:noFill/>
        </p:spPr>
      </p:pic>
      <p:pic>
        <p:nvPicPr>
          <p:cNvPr id="2054" name="Picture 6" descr="http://blogs.houstonpress.com/hairballs/pawn_shop_250x251.jpg"/>
          <p:cNvPicPr>
            <a:picLocks noChangeAspect="1" noChangeArrowheads="1"/>
          </p:cNvPicPr>
          <p:nvPr/>
        </p:nvPicPr>
        <p:blipFill>
          <a:blip r:embed="rId4" cstate="print"/>
          <a:srcRect/>
          <a:stretch>
            <a:fillRect/>
          </a:stretch>
        </p:blipFill>
        <p:spPr bwMode="auto">
          <a:xfrm>
            <a:off x="4267200" y="3581400"/>
            <a:ext cx="1905000" cy="1752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cstate="print"/>
          <a:srcRect/>
          <a:stretch>
            <a:fillRect/>
          </a:stretch>
        </p:blipFill>
        <p:spPr bwMode="auto">
          <a:xfrm>
            <a:off x="533400" y="457200"/>
            <a:ext cx="7791450" cy="2257425"/>
          </a:xfrm>
          <a:prstGeom prst="rect">
            <a:avLst/>
          </a:prstGeom>
          <a:noFill/>
          <a:ln w="9525">
            <a:noFill/>
            <a:miter lim="800000"/>
            <a:headEnd/>
            <a:tailEnd/>
          </a:ln>
        </p:spPr>
      </p:pic>
      <p:pic>
        <p:nvPicPr>
          <p:cNvPr id="269315" name="Picture 3"/>
          <p:cNvPicPr>
            <a:picLocks noChangeAspect="1" noChangeArrowheads="1"/>
          </p:cNvPicPr>
          <p:nvPr/>
        </p:nvPicPr>
        <p:blipFill>
          <a:blip r:embed="rId3" cstate="print"/>
          <a:srcRect/>
          <a:stretch>
            <a:fillRect/>
          </a:stretch>
        </p:blipFill>
        <p:spPr bwMode="auto">
          <a:xfrm>
            <a:off x="2819400" y="3733800"/>
            <a:ext cx="3533775" cy="14001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a:t>
            </a:r>
            <a:endParaRPr lang="en-US" dirty="0"/>
          </a:p>
        </p:txBody>
      </p:sp>
      <p:sp>
        <p:nvSpPr>
          <p:cNvPr id="3" name="Content Placeholder 2"/>
          <p:cNvSpPr>
            <a:spLocks noGrp="1"/>
          </p:cNvSpPr>
          <p:nvPr>
            <p:ph sz="half" idx="1"/>
          </p:nvPr>
        </p:nvSpPr>
        <p:spPr/>
        <p:txBody>
          <a:bodyPr>
            <a:normAutofit/>
          </a:bodyPr>
          <a:lstStyle/>
          <a:p>
            <a:r>
              <a:rPr lang="en-US" dirty="0" smtClean="0"/>
              <a:t>Scott Niederjohn</a:t>
            </a:r>
          </a:p>
          <a:p>
            <a:pPr lvl="1"/>
            <a:r>
              <a:rPr lang="en-US" dirty="0" smtClean="0"/>
              <a:t>Lakeland College</a:t>
            </a:r>
          </a:p>
          <a:p>
            <a:endParaRPr lang="en-US" dirty="0" smtClean="0"/>
          </a:p>
          <a:p>
            <a:r>
              <a:rPr lang="en-US" dirty="0" smtClean="0"/>
              <a:t>Mark Schug</a:t>
            </a:r>
          </a:p>
          <a:p>
            <a:pPr lvl="1"/>
            <a:r>
              <a:rPr lang="en-US" dirty="0" smtClean="0"/>
              <a:t>UW-Milwaukee</a:t>
            </a:r>
          </a:p>
          <a:p>
            <a:endParaRPr lang="en-US" dirty="0" smtClean="0"/>
          </a:p>
          <a:p>
            <a:r>
              <a:rPr lang="en-US" dirty="0" smtClean="0"/>
              <a:t>Bill Wood</a:t>
            </a:r>
          </a:p>
          <a:p>
            <a:pPr lvl="1"/>
            <a:r>
              <a:rPr lang="en-US" dirty="0" smtClean="0"/>
              <a:t>James Madison University</a:t>
            </a:r>
            <a:endParaRPr lang="en-US" dirty="0"/>
          </a:p>
        </p:txBody>
      </p:sp>
      <p:pic>
        <p:nvPicPr>
          <p:cNvPr id="270338" name="Picture 2" descr="http://www.google.com/url?source=imglanding&amp;ct=img&amp;q=https://www.lakeland.edu/userfiles/image/Online/scott%20niederjohn.jpg&amp;sa=X&amp;ei=vSUHUJOPO8mZqAHd1KHtCA&amp;ved=0CAkQ8wc&amp;usg=AFQjCNGYuOMJyFcCiIPlLzqLdNBrPWw6PQ"/>
          <p:cNvPicPr>
            <a:picLocks noChangeAspect="1" noChangeArrowheads="1"/>
          </p:cNvPicPr>
          <p:nvPr/>
        </p:nvPicPr>
        <p:blipFill>
          <a:blip r:embed="rId2" cstate="print"/>
          <a:srcRect/>
          <a:stretch>
            <a:fillRect/>
          </a:stretch>
        </p:blipFill>
        <p:spPr bwMode="auto">
          <a:xfrm>
            <a:off x="6248400" y="533400"/>
            <a:ext cx="1600200" cy="2209800"/>
          </a:xfrm>
          <a:prstGeom prst="rect">
            <a:avLst/>
          </a:prstGeom>
          <a:noFill/>
        </p:spPr>
      </p:pic>
      <p:pic>
        <p:nvPicPr>
          <p:cNvPr id="270339" name="Picture 3" descr="C:\Documents and Settings\Mark Schug\Desktop\7427 final.jpg"/>
          <p:cNvPicPr>
            <a:picLocks noChangeAspect="1" noChangeArrowheads="1"/>
          </p:cNvPicPr>
          <p:nvPr/>
        </p:nvPicPr>
        <p:blipFill>
          <a:blip r:embed="rId3" cstate="print"/>
          <a:srcRect/>
          <a:stretch>
            <a:fillRect/>
          </a:stretch>
        </p:blipFill>
        <p:spPr bwMode="auto">
          <a:xfrm>
            <a:off x="4038600" y="2514600"/>
            <a:ext cx="1676400" cy="2286000"/>
          </a:xfrm>
          <a:prstGeom prst="rect">
            <a:avLst/>
          </a:prstGeom>
          <a:noFill/>
        </p:spPr>
      </p:pic>
      <p:pic>
        <p:nvPicPr>
          <p:cNvPr id="270341" name="Picture 5" descr="https://encrypted-tbn0.google.com/images?q=tbn:ANd9GcSatH9PhXNnSGJjh0kMAPc22unaO7A6eoMU68S3G4bZMTJIxL90hg"/>
          <p:cNvPicPr>
            <a:picLocks noChangeAspect="1" noChangeArrowheads="1"/>
          </p:cNvPicPr>
          <p:nvPr/>
        </p:nvPicPr>
        <p:blipFill>
          <a:blip r:embed="rId4" cstate="print"/>
          <a:srcRect/>
          <a:stretch>
            <a:fillRect/>
          </a:stretch>
        </p:blipFill>
        <p:spPr bwMode="auto">
          <a:xfrm>
            <a:off x="6781800" y="4419600"/>
            <a:ext cx="1314450" cy="1905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209800" y="381000"/>
            <a:ext cx="39624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p:cNvPicPr>
            <a:picLocks noChangeAspect="1" noChangeArrowheads="1"/>
          </p:cNvPicPr>
          <p:nvPr/>
        </p:nvPicPr>
        <p:blipFill>
          <a:blip r:embed="rId2" cstate="print"/>
          <a:srcRect/>
          <a:stretch>
            <a:fillRect/>
          </a:stretch>
        </p:blipFill>
        <p:spPr bwMode="auto">
          <a:xfrm>
            <a:off x="762000" y="152400"/>
            <a:ext cx="7781925" cy="552450"/>
          </a:xfrm>
          <a:prstGeom prst="rect">
            <a:avLst/>
          </a:prstGeom>
          <a:noFill/>
          <a:ln w="9525">
            <a:noFill/>
            <a:miter lim="800000"/>
            <a:headEnd/>
            <a:tailEnd/>
          </a:ln>
        </p:spPr>
      </p:pic>
      <p:pic>
        <p:nvPicPr>
          <p:cNvPr id="267268" name="Picture 4"/>
          <p:cNvPicPr>
            <a:picLocks noChangeAspect="1" noChangeArrowheads="1"/>
          </p:cNvPicPr>
          <p:nvPr/>
        </p:nvPicPr>
        <p:blipFill>
          <a:blip r:embed="rId3" cstate="print"/>
          <a:srcRect/>
          <a:stretch>
            <a:fillRect/>
          </a:stretch>
        </p:blipFill>
        <p:spPr bwMode="auto">
          <a:xfrm>
            <a:off x="838200" y="685800"/>
            <a:ext cx="764857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2" cstate="print"/>
          <a:srcRect/>
          <a:stretch>
            <a:fillRect/>
          </a:stretch>
        </p:blipFill>
        <p:spPr bwMode="auto">
          <a:xfrm>
            <a:off x="657225" y="1533525"/>
            <a:ext cx="7829550" cy="379095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sz="4000" dirty="0" smtClean="0"/>
              <a:t>What’s New?</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Overview</a:t>
            </a:r>
            <a:endParaRPr lang="en-US" sz="4000" dirty="0"/>
          </a:p>
        </p:txBody>
      </p:sp>
      <p:sp>
        <p:nvSpPr>
          <p:cNvPr id="5" name="Content Placeholder 4"/>
          <p:cNvSpPr>
            <a:spLocks noGrp="1"/>
          </p:cNvSpPr>
          <p:nvPr>
            <p:ph sz="half" idx="1"/>
          </p:nvPr>
        </p:nvSpPr>
        <p:spPr/>
        <p:txBody>
          <a:bodyPr>
            <a:noAutofit/>
          </a:bodyPr>
          <a:lstStyle/>
          <a:p>
            <a:r>
              <a:rPr lang="en-US" sz="2400" dirty="0" smtClean="0"/>
              <a:t>Why Saving and Investing Matters</a:t>
            </a:r>
          </a:p>
          <a:p>
            <a:r>
              <a:rPr lang="en-US" sz="2400" dirty="0" smtClean="0"/>
              <a:t>Overview of LEIG</a:t>
            </a:r>
          </a:p>
          <a:p>
            <a:r>
              <a:rPr lang="en-US" sz="2400" dirty="0" smtClean="0"/>
              <a:t>Lesson 20: The Language of Financial Markets</a:t>
            </a:r>
          </a:p>
          <a:p>
            <a:r>
              <a:rPr lang="en-US" sz="2400" dirty="0" smtClean="0"/>
              <a:t>Lesson 6 What Are Mutual Funds?</a:t>
            </a:r>
          </a:p>
          <a:p>
            <a:r>
              <a:rPr lang="en-US" sz="2400" dirty="0" smtClean="0"/>
              <a:t>Overview of the Gen </a:t>
            </a:r>
            <a:r>
              <a:rPr lang="en-US" sz="2400" dirty="0" err="1" smtClean="0"/>
              <a:t>i</a:t>
            </a:r>
            <a:r>
              <a:rPr lang="en-US" sz="2400" dirty="0" smtClean="0"/>
              <a:t> Revolution</a:t>
            </a:r>
          </a:p>
          <a:p>
            <a:endParaRPr lang="en-US" sz="2400" dirty="0" smtClean="0"/>
          </a:p>
          <a:p>
            <a:endParaRPr lang="en-US" sz="2400" dirty="0" smtClean="0"/>
          </a:p>
        </p:txBody>
      </p:sp>
      <p:pic>
        <p:nvPicPr>
          <p:cNvPr id="7" name="Picture 3"/>
          <p:cNvPicPr>
            <a:picLocks noChangeAspect="1" noChangeArrowheads="1"/>
          </p:cNvPicPr>
          <p:nvPr/>
        </p:nvPicPr>
        <p:blipFill>
          <a:blip r:embed="rId2" cstate="print"/>
          <a:srcRect/>
          <a:stretch>
            <a:fillRect/>
          </a:stretch>
        </p:blipFill>
        <p:spPr bwMode="auto">
          <a:xfrm>
            <a:off x="4495800" y="1752600"/>
            <a:ext cx="3533775" cy="14001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410200" y="4953000"/>
            <a:ext cx="3581400" cy="1504950"/>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4876800" y="3352800"/>
            <a:ext cx="381000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2" cstate="print"/>
          <a:srcRect/>
          <a:stretch>
            <a:fillRect/>
          </a:stretch>
        </p:blipFill>
        <p:spPr bwMode="auto">
          <a:xfrm>
            <a:off x="685800" y="609600"/>
            <a:ext cx="7762875" cy="533400"/>
          </a:xfrm>
          <a:prstGeom prst="rect">
            <a:avLst/>
          </a:prstGeom>
          <a:noFill/>
          <a:ln w="9525">
            <a:noFill/>
            <a:miter lim="800000"/>
            <a:headEnd/>
            <a:tailEnd/>
          </a:ln>
        </p:spPr>
      </p:pic>
      <p:pic>
        <p:nvPicPr>
          <p:cNvPr id="272387" name="Picture 3"/>
          <p:cNvPicPr>
            <a:picLocks noChangeAspect="1" noChangeArrowheads="1"/>
          </p:cNvPicPr>
          <p:nvPr/>
        </p:nvPicPr>
        <p:blipFill>
          <a:blip r:embed="rId3" cstate="print"/>
          <a:srcRect/>
          <a:stretch>
            <a:fillRect/>
          </a:stretch>
        </p:blipFill>
        <p:spPr bwMode="auto">
          <a:xfrm>
            <a:off x="681038" y="1657350"/>
            <a:ext cx="7781925"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cstate="print"/>
          <a:srcRect/>
          <a:stretch>
            <a:fillRect/>
          </a:stretch>
        </p:blipFill>
        <p:spPr bwMode="auto">
          <a:xfrm>
            <a:off x="695325" y="519113"/>
            <a:ext cx="7753350" cy="581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p:cNvPicPr>
            <a:picLocks noChangeAspect="1" noChangeArrowheads="1"/>
          </p:cNvPicPr>
          <p:nvPr/>
        </p:nvPicPr>
        <p:blipFill>
          <a:blip r:embed="rId2" cstate="print"/>
          <a:srcRect/>
          <a:stretch>
            <a:fillRect/>
          </a:stretch>
        </p:blipFill>
        <p:spPr bwMode="auto">
          <a:xfrm>
            <a:off x="642938" y="1066800"/>
            <a:ext cx="785812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5665"/>
            <a:ext cx="7772400" cy="1470025"/>
          </a:xfrm>
        </p:spPr>
        <p:txBody>
          <a:bodyPr>
            <a:normAutofit/>
          </a:bodyPr>
          <a:lstStyle/>
          <a:p>
            <a:r>
              <a:rPr lang="en-US" cap="small" dirty="0" smtClean="0">
                <a:solidFill>
                  <a:schemeClr val="tx2"/>
                </a:solidFill>
              </a:rPr>
              <a:t>The Language of</a:t>
            </a:r>
            <a:br>
              <a:rPr lang="en-US" cap="small" dirty="0" smtClean="0">
                <a:solidFill>
                  <a:schemeClr val="tx2"/>
                </a:solidFill>
              </a:rPr>
            </a:br>
            <a:r>
              <a:rPr lang="en-US" cap="small" dirty="0" smtClean="0">
                <a:solidFill>
                  <a:schemeClr val="tx2"/>
                </a:solidFill>
              </a:rPr>
              <a:t>Financial Markets</a:t>
            </a:r>
            <a:endParaRPr lang="en-US" cap="small" dirty="0">
              <a:solidFill>
                <a:schemeClr val="tx2"/>
              </a:solidFill>
            </a:endParaRPr>
          </a:p>
        </p:txBody>
      </p:sp>
      <p:cxnSp>
        <p:nvCxnSpPr>
          <p:cNvPr id="4" name="Straight Connector 3"/>
          <p:cNvCxnSpPr/>
          <p:nvPr/>
        </p:nvCxnSpPr>
        <p:spPr>
          <a:xfrm>
            <a:off x="609600" y="2061865"/>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a:off x="609600" y="3433465"/>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762000" y="1524000"/>
            <a:ext cx="2895600" cy="461665"/>
          </a:xfrm>
          <a:prstGeom prst="rect">
            <a:avLst/>
          </a:prstGeom>
          <a:noFill/>
        </p:spPr>
        <p:txBody>
          <a:bodyPr wrap="square" rtlCol="0">
            <a:spAutoFit/>
          </a:bodyPr>
          <a:lstStyle/>
          <a:p>
            <a:r>
              <a:rPr lang="en-US" sz="2400" cap="small" dirty="0" smtClean="0">
                <a:solidFill>
                  <a:schemeClr val="tx2"/>
                </a:solidFill>
                <a:latin typeface="Century" pitchFamily="18" charset="0"/>
              </a:rPr>
              <a:t>Lesson 20</a:t>
            </a:r>
            <a:endParaRPr lang="en-US" sz="2400" cap="small" dirty="0">
              <a:solidFill>
                <a:schemeClr val="tx2"/>
              </a:solidFill>
              <a:latin typeface="Century" pitchFamily="18" charset="0"/>
            </a:endParaRPr>
          </a:p>
        </p:txBody>
      </p:sp>
      <p:pic>
        <p:nvPicPr>
          <p:cNvPr id="9" name="Picture 8" descr="4photo graphic-bl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104" y="3840480"/>
            <a:ext cx="6864096" cy="17221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normAutofit/>
          </a:bodyPr>
          <a:lstStyle/>
          <a:p>
            <a:r>
              <a:rPr lang="en-US" sz="2800" b="0" dirty="0" smtClean="0">
                <a:latin typeface="B New Century Schlbk Bold"/>
                <a:cs typeface="B New Century Schlbk Bold"/>
              </a:rPr>
              <a:t>The Language of Financial Markets: Terms</a:t>
            </a:r>
            <a:endParaRPr lang="en-US" sz="2800" b="0" dirty="0">
              <a:latin typeface="B New Century Schlbk Bold"/>
              <a:cs typeface="B New Century Schlbk Bold"/>
            </a:endParaRPr>
          </a:p>
        </p:txBody>
      </p:sp>
      <p:sp>
        <p:nvSpPr>
          <p:cNvPr id="11" name="Content Placeholder 10"/>
          <p:cNvSpPr>
            <a:spLocks noGrp="1"/>
          </p:cNvSpPr>
          <p:nvPr>
            <p:ph sz="half" idx="1"/>
          </p:nvPr>
        </p:nvSpPr>
        <p:spPr>
          <a:xfrm>
            <a:off x="4648200" y="1752600"/>
            <a:ext cx="4038600" cy="4267200"/>
          </a:xfrm>
        </p:spPr>
        <p:txBody>
          <a:bodyPr>
            <a:normAutofit fontScale="55000" lnSpcReduction="20000"/>
          </a:bodyPr>
          <a:lstStyle/>
          <a:p>
            <a:pPr>
              <a:buNone/>
            </a:pPr>
            <a:r>
              <a:rPr lang="en-US" sz="2600" dirty="0" smtClean="0">
                <a:latin typeface="BI New Century Schlbk BoldIt"/>
                <a:cs typeface="BI New Century Schlbk BoldIt"/>
              </a:rPr>
              <a:t>Stocks, Bonds, and Mutual Funds</a:t>
            </a:r>
          </a:p>
          <a:p>
            <a:r>
              <a:rPr lang="en-US" sz="2600" dirty="0" smtClean="0"/>
              <a:t>Bond</a:t>
            </a:r>
          </a:p>
          <a:p>
            <a:r>
              <a:rPr lang="en-US" sz="2600" dirty="0" smtClean="0"/>
              <a:t>Common Stock</a:t>
            </a:r>
          </a:p>
          <a:p>
            <a:r>
              <a:rPr lang="en-US" sz="2600" dirty="0" smtClean="0"/>
              <a:t>Initial Public Offering (IPO)</a:t>
            </a:r>
          </a:p>
          <a:p>
            <a:r>
              <a:rPr lang="en-US" sz="2600" dirty="0" smtClean="0"/>
              <a:t>Index Fund</a:t>
            </a:r>
          </a:p>
          <a:p>
            <a:r>
              <a:rPr lang="en-US" sz="2600" dirty="0" smtClean="0"/>
              <a:t>Mutual Fund</a:t>
            </a:r>
          </a:p>
          <a:p>
            <a:pPr>
              <a:spcAft>
                <a:spcPts val="1200"/>
              </a:spcAft>
            </a:pPr>
            <a:r>
              <a:rPr lang="en-US" sz="2600" dirty="0" smtClean="0"/>
              <a:t>Preferred Stock</a:t>
            </a:r>
          </a:p>
          <a:p>
            <a:pPr>
              <a:buNone/>
            </a:pPr>
            <a:r>
              <a:rPr lang="en-US" sz="2600" dirty="0" smtClean="0">
                <a:latin typeface="BI New Century Schlbk BoldIt"/>
                <a:cs typeface="BI New Century Schlbk BoldIt"/>
              </a:rPr>
              <a:t>Technical Terms</a:t>
            </a:r>
          </a:p>
          <a:p>
            <a:r>
              <a:rPr lang="en-US" sz="2600" dirty="0" smtClean="0"/>
              <a:t>Capital Gain</a:t>
            </a:r>
          </a:p>
          <a:p>
            <a:r>
              <a:rPr lang="en-US" sz="2600" dirty="0" smtClean="0"/>
              <a:t>Dividend</a:t>
            </a:r>
          </a:p>
          <a:p>
            <a:r>
              <a:rPr lang="en-US" sz="2600" dirty="0" smtClean="0"/>
              <a:t>Growth Stock</a:t>
            </a:r>
          </a:p>
          <a:p>
            <a:r>
              <a:rPr lang="en-US" sz="2600" dirty="0" smtClean="0"/>
              <a:t>Income Stock</a:t>
            </a:r>
          </a:p>
          <a:p>
            <a:r>
              <a:rPr lang="en-US" sz="2600" dirty="0" smtClean="0"/>
              <a:t>Liquidity</a:t>
            </a:r>
          </a:p>
          <a:p>
            <a:r>
              <a:rPr lang="en-US" sz="2600" dirty="0" smtClean="0"/>
              <a:t>Risk</a:t>
            </a:r>
          </a:p>
          <a:p>
            <a:r>
              <a:rPr lang="en-US" sz="2600" dirty="0" smtClean="0"/>
              <a:t>Return</a:t>
            </a:r>
          </a:p>
          <a:p>
            <a:r>
              <a:rPr lang="en-US" sz="2600" dirty="0" smtClean="0"/>
              <a:t>Stock Spill</a:t>
            </a:r>
            <a:endParaRPr lang="en-US" sz="2200" dirty="0"/>
          </a:p>
        </p:txBody>
      </p:sp>
      <p:sp>
        <p:nvSpPr>
          <p:cNvPr id="12" name="Content Placeholder 11"/>
          <p:cNvSpPr>
            <a:spLocks noGrp="1"/>
          </p:cNvSpPr>
          <p:nvPr>
            <p:ph sz="half" idx="2"/>
          </p:nvPr>
        </p:nvSpPr>
        <p:spPr>
          <a:xfrm>
            <a:off x="533400" y="1752600"/>
            <a:ext cx="4038600" cy="4495800"/>
          </a:xfrm>
        </p:spPr>
        <p:txBody>
          <a:bodyPr>
            <a:normAutofit fontScale="55000" lnSpcReduction="20000"/>
          </a:bodyPr>
          <a:lstStyle/>
          <a:p>
            <a:pPr>
              <a:buNone/>
            </a:pPr>
            <a:r>
              <a:rPr lang="en-US" sz="2600" dirty="0" smtClean="0">
                <a:latin typeface="BI New Century Schlbk BoldIt"/>
                <a:cs typeface="BI New Century Schlbk BoldIt"/>
              </a:rPr>
              <a:t>Buying and Selling in the Market</a:t>
            </a:r>
          </a:p>
          <a:p>
            <a:r>
              <a:rPr lang="en-US" sz="2600" dirty="0" smtClean="0"/>
              <a:t>Buying on Margin</a:t>
            </a:r>
          </a:p>
          <a:p>
            <a:r>
              <a:rPr lang="en-US" sz="2600" dirty="0" smtClean="0"/>
              <a:t>Commission</a:t>
            </a:r>
          </a:p>
          <a:p>
            <a:r>
              <a:rPr lang="en-US" sz="2600" dirty="0" err="1" smtClean="0"/>
              <a:t>Ponzi</a:t>
            </a:r>
            <a:r>
              <a:rPr lang="en-US" sz="2600" dirty="0" smtClean="0"/>
              <a:t> Scheme</a:t>
            </a:r>
          </a:p>
          <a:p>
            <a:r>
              <a:rPr lang="en-US" sz="2600" dirty="0" smtClean="0"/>
              <a:t>Price</a:t>
            </a:r>
          </a:p>
          <a:p>
            <a:pPr>
              <a:spcAft>
                <a:spcPts val="1200"/>
              </a:spcAft>
            </a:pPr>
            <a:r>
              <a:rPr lang="en-US" sz="2600" dirty="0" smtClean="0"/>
              <a:t>Short Selling</a:t>
            </a:r>
          </a:p>
          <a:p>
            <a:pPr>
              <a:buNone/>
            </a:pPr>
            <a:r>
              <a:rPr lang="en-US" sz="2600" dirty="0" smtClean="0">
                <a:latin typeface="BI New Century Schlbk BoldIt"/>
                <a:cs typeface="BI New Century Schlbk BoldIt"/>
              </a:rPr>
              <a:t>Exchanges and Indexes</a:t>
            </a:r>
          </a:p>
          <a:p>
            <a:r>
              <a:rPr lang="en-US" sz="2600" dirty="0" smtClean="0"/>
              <a:t>Dow Jones Industrial Average (DJIA)</a:t>
            </a:r>
          </a:p>
          <a:p>
            <a:r>
              <a:rPr lang="en-US" sz="2600" dirty="0" smtClean="0"/>
              <a:t>NASDAQ Stock Market</a:t>
            </a:r>
          </a:p>
          <a:p>
            <a:r>
              <a:rPr lang="en-US" sz="2600" dirty="0" smtClean="0"/>
              <a:t>New York Stock Exchange (NYSE)</a:t>
            </a:r>
          </a:p>
          <a:p>
            <a:r>
              <a:rPr lang="en-US" sz="2600" dirty="0" smtClean="0"/>
              <a:t>Over-the-Counter Market</a:t>
            </a:r>
          </a:p>
          <a:p>
            <a:pPr>
              <a:spcAft>
                <a:spcPts val="1200"/>
              </a:spcAft>
            </a:pPr>
            <a:r>
              <a:rPr lang="en-US" sz="2600" dirty="0" smtClean="0"/>
              <a:t>S&amp;P 500 Stock Index</a:t>
            </a:r>
          </a:p>
          <a:p>
            <a:pPr>
              <a:buNone/>
            </a:pPr>
            <a:r>
              <a:rPr lang="en-US" sz="2600" dirty="0" smtClean="0">
                <a:latin typeface="BI New Century Schlbk BoldIt"/>
                <a:cs typeface="BI New Century Schlbk BoldIt"/>
              </a:rPr>
              <a:t>People in Financial Markets</a:t>
            </a:r>
          </a:p>
          <a:p>
            <a:r>
              <a:rPr lang="en-US" sz="2600" dirty="0" smtClean="0"/>
              <a:t>Broker</a:t>
            </a:r>
          </a:p>
          <a:p>
            <a:r>
              <a:rPr lang="en-US" sz="2600" dirty="0" smtClean="0"/>
              <a:t>Dealer</a:t>
            </a:r>
          </a:p>
          <a:p>
            <a:r>
              <a:rPr lang="en-US" sz="2600" dirty="0" smtClean="0"/>
              <a:t>Institutional Investor</a:t>
            </a:r>
          </a:p>
          <a:p>
            <a:r>
              <a:rPr lang="en-US" sz="2600" dirty="0" smtClean="0"/>
              <a:t>Investment Bank</a:t>
            </a:r>
          </a:p>
          <a:p>
            <a:r>
              <a:rPr lang="en-US" sz="2600" dirty="0" smtClean="0"/>
              <a:t>Stockholder</a:t>
            </a:r>
            <a:endParaRPr lang="en-US" sz="2200" dirty="0"/>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906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762000" y="457200"/>
            <a:ext cx="7620000" cy="446276"/>
          </a:xfrm>
          <a:prstGeom prst="rect">
            <a:avLst/>
          </a:prstGeom>
          <a:noFill/>
        </p:spPr>
        <p:txBody>
          <a:bodyPr wrap="square" rtlCol="0">
            <a:spAutoFit/>
          </a:bodyPr>
          <a:lstStyle/>
          <a:p>
            <a:pPr algn="ctr"/>
            <a:r>
              <a:rPr lang="en-US" sz="2300" b="1" cap="small" dirty="0" smtClean="0">
                <a:solidFill>
                  <a:schemeClr val="tx2"/>
                </a:solidFill>
                <a:latin typeface="Century" pitchFamily="18" charset="0"/>
                <a:cs typeface="Times New Roman" pitchFamily="18" charset="0"/>
              </a:rPr>
              <a:t>Lesson  20 – The Language of Financial Markets</a:t>
            </a:r>
            <a:endParaRPr lang="en-US" sz="23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20.1</a:t>
            </a:r>
            <a:endParaRPr lang="en-US" sz="1000" cap="small" dirty="0">
              <a:latin typeface="New Century Schlbk"/>
              <a:cs typeface="New Century Schlbk"/>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1143000"/>
          </a:xfrm>
        </p:spPr>
        <p:txBody>
          <a:bodyPr>
            <a:normAutofit/>
          </a:bodyPr>
          <a:lstStyle/>
          <a:p>
            <a:r>
              <a:rPr lang="en-US" sz="2800" b="0" dirty="0" smtClean="0">
                <a:latin typeface="B New Century Schlbk Bold"/>
                <a:cs typeface="B New Century Schlbk Bold"/>
              </a:rPr>
              <a:t>The Language of Financial Markets: </a:t>
            </a:r>
            <a:br>
              <a:rPr lang="en-US" sz="2800" b="0" dirty="0" smtClean="0">
                <a:latin typeface="B New Century Schlbk Bold"/>
                <a:cs typeface="B New Century Schlbk Bold"/>
              </a:rPr>
            </a:br>
            <a:r>
              <a:rPr lang="en-US" sz="2800" b="0" dirty="0" smtClean="0">
                <a:latin typeface="B New Century Schlbk Bold"/>
                <a:cs typeface="B New Century Schlbk Bold"/>
              </a:rPr>
              <a:t>Quiz Bowl Score Sheet</a:t>
            </a:r>
            <a:endParaRPr lang="en-US" sz="2800" b="0" dirty="0">
              <a:latin typeface="B New Century Schlbk Bold"/>
              <a:cs typeface="B New Century Schlbk Bold"/>
            </a:endParaRPr>
          </a:p>
        </p:txBody>
      </p:sp>
      <p:graphicFrame>
        <p:nvGraphicFramePr>
          <p:cNvPr id="15" name="Content Placeholder 14"/>
          <p:cNvGraphicFramePr>
            <a:graphicFrameLocks noGrp="1"/>
          </p:cNvGraphicFramePr>
          <p:nvPr>
            <p:ph idx="1"/>
          </p:nvPr>
        </p:nvGraphicFramePr>
        <p:xfrm>
          <a:off x="457200" y="2438400"/>
          <a:ext cx="8229600" cy="3429000"/>
        </p:xfrm>
        <a:graphic>
          <a:graphicData uri="http://schemas.openxmlformats.org/drawingml/2006/table">
            <a:tbl>
              <a:tblPr firstRow="1" bandRow="1">
                <a:tableStyleId>{073A0DAA-6AF3-43AB-8588-CEC1D06C72B9}</a:tableStyleId>
              </a:tblPr>
              <a:tblGrid>
                <a:gridCol w="4114800"/>
                <a:gridCol w="4114800"/>
              </a:tblGrid>
              <a:tr h="571500">
                <a:tc>
                  <a:txBody>
                    <a:bodyPr/>
                    <a:lstStyle/>
                    <a:p>
                      <a:r>
                        <a:rPr lang="en-US" sz="2000" dirty="0" smtClean="0">
                          <a:latin typeface="Century" pitchFamily="18" charset="0"/>
                        </a:rPr>
                        <a:t>Group</a:t>
                      </a:r>
                      <a:endParaRPr lang="en-US" sz="2000" dirty="0">
                        <a:latin typeface="Century" pitchFamily="18" charset="0"/>
                      </a:endParaRPr>
                    </a:p>
                  </a:txBody>
                  <a:tcPr/>
                </a:tc>
                <a:tc>
                  <a:txBody>
                    <a:bodyPr/>
                    <a:lstStyle/>
                    <a:p>
                      <a:r>
                        <a:rPr lang="en-US" sz="2000" dirty="0" smtClean="0">
                          <a:latin typeface="Century" pitchFamily="18" charset="0"/>
                        </a:rPr>
                        <a:t>Score</a:t>
                      </a:r>
                      <a:endParaRPr lang="en-US" sz="2000" dirty="0">
                        <a:latin typeface="Century" pitchFamily="18" charset="0"/>
                      </a:endParaRPr>
                    </a:p>
                  </a:txBody>
                  <a:tcPr/>
                </a:tc>
              </a:tr>
              <a:tr h="571500">
                <a:tc>
                  <a:txBody>
                    <a:bodyPr/>
                    <a:lstStyle/>
                    <a:p>
                      <a:r>
                        <a:rPr lang="en-US" sz="2000" dirty="0" smtClean="0">
                          <a:latin typeface="Century" pitchFamily="18" charset="0"/>
                        </a:rPr>
                        <a:t>1</a:t>
                      </a:r>
                      <a:endParaRPr lang="en-US" sz="2000" dirty="0">
                        <a:latin typeface="Century" pitchFamily="18" charset="0"/>
                      </a:endParaRPr>
                    </a:p>
                  </a:txBody>
                  <a:tcPr/>
                </a:tc>
                <a:tc>
                  <a:txBody>
                    <a:bodyPr/>
                    <a:lstStyle/>
                    <a:p>
                      <a:endParaRPr lang="en-US" sz="2000" dirty="0">
                        <a:latin typeface="Century" pitchFamily="18" charset="0"/>
                      </a:endParaRPr>
                    </a:p>
                  </a:txBody>
                  <a:tcPr/>
                </a:tc>
              </a:tr>
              <a:tr h="571500">
                <a:tc>
                  <a:txBody>
                    <a:bodyPr/>
                    <a:lstStyle/>
                    <a:p>
                      <a:r>
                        <a:rPr lang="en-US" sz="2000" dirty="0" smtClean="0">
                          <a:latin typeface="Century" pitchFamily="18" charset="0"/>
                        </a:rPr>
                        <a:t>2</a:t>
                      </a:r>
                      <a:endParaRPr lang="en-US" sz="2000" dirty="0">
                        <a:latin typeface="Century" pitchFamily="18" charset="0"/>
                      </a:endParaRPr>
                    </a:p>
                  </a:txBody>
                  <a:tcPr/>
                </a:tc>
                <a:tc>
                  <a:txBody>
                    <a:bodyPr/>
                    <a:lstStyle/>
                    <a:p>
                      <a:endParaRPr lang="en-US" sz="2000" dirty="0">
                        <a:latin typeface="Century" pitchFamily="18" charset="0"/>
                      </a:endParaRPr>
                    </a:p>
                  </a:txBody>
                  <a:tcPr/>
                </a:tc>
              </a:tr>
              <a:tr h="571500">
                <a:tc>
                  <a:txBody>
                    <a:bodyPr/>
                    <a:lstStyle/>
                    <a:p>
                      <a:r>
                        <a:rPr lang="en-US" sz="2000" dirty="0" smtClean="0">
                          <a:latin typeface="Century" pitchFamily="18" charset="0"/>
                        </a:rPr>
                        <a:t>3</a:t>
                      </a:r>
                      <a:endParaRPr lang="en-US" sz="2000" dirty="0">
                        <a:latin typeface="Century" pitchFamily="18" charset="0"/>
                      </a:endParaRPr>
                    </a:p>
                  </a:txBody>
                  <a:tcPr/>
                </a:tc>
                <a:tc>
                  <a:txBody>
                    <a:bodyPr/>
                    <a:lstStyle/>
                    <a:p>
                      <a:endParaRPr lang="en-US" sz="2000" dirty="0">
                        <a:latin typeface="Century" pitchFamily="18" charset="0"/>
                      </a:endParaRPr>
                    </a:p>
                  </a:txBody>
                  <a:tcPr/>
                </a:tc>
              </a:tr>
              <a:tr h="571500">
                <a:tc>
                  <a:txBody>
                    <a:bodyPr/>
                    <a:lstStyle/>
                    <a:p>
                      <a:r>
                        <a:rPr lang="en-US" sz="2000" dirty="0" smtClean="0">
                          <a:latin typeface="Century" pitchFamily="18" charset="0"/>
                        </a:rPr>
                        <a:t>4</a:t>
                      </a:r>
                      <a:endParaRPr lang="en-US" sz="2000" dirty="0">
                        <a:latin typeface="Century" pitchFamily="18" charset="0"/>
                      </a:endParaRPr>
                    </a:p>
                  </a:txBody>
                  <a:tcPr/>
                </a:tc>
                <a:tc>
                  <a:txBody>
                    <a:bodyPr/>
                    <a:lstStyle/>
                    <a:p>
                      <a:endParaRPr lang="en-US" sz="2000" dirty="0">
                        <a:latin typeface="Century" pitchFamily="18" charset="0"/>
                      </a:endParaRPr>
                    </a:p>
                  </a:txBody>
                  <a:tcPr/>
                </a:tc>
              </a:tr>
              <a:tr h="571500">
                <a:tc>
                  <a:txBody>
                    <a:bodyPr/>
                    <a:lstStyle/>
                    <a:p>
                      <a:r>
                        <a:rPr lang="en-US" sz="2000" dirty="0" smtClean="0">
                          <a:latin typeface="Century" pitchFamily="18" charset="0"/>
                        </a:rPr>
                        <a:t>5</a:t>
                      </a:r>
                      <a:endParaRPr lang="en-US" sz="2000" dirty="0">
                        <a:latin typeface="Century" pitchFamily="18" charset="0"/>
                      </a:endParaRPr>
                    </a:p>
                  </a:txBody>
                  <a:tcPr/>
                </a:tc>
                <a:tc>
                  <a:txBody>
                    <a:bodyPr/>
                    <a:lstStyle/>
                    <a:p>
                      <a:endParaRPr lang="en-US" sz="2000" dirty="0">
                        <a:latin typeface="Century" pitchFamily="18" charset="0"/>
                      </a:endParaRPr>
                    </a:p>
                  </a:txBody>
                  <a:tcPr/>
                </a:tc>
              </a:tr>
            </a:tbl>
          </a:graphicData>
        </a:graphic>
      </p:graphicFrame>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906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762000" y="457200"/>
            <a:ext cx="7620000" cy="446276"/>
          </a:xfrm>
          <a:prstGeom prst="rect">
            <a:avLst/>
          </a:prstGeom>
          <a:noFill/>
        </p:spPr>
        <p:txBody>
          <a:bodyPr wrap="square" rtlCol="0">
            <a:spAutoFit/>
          </a:bodyPr>
          <a:lstStyle/>
          <a:p>
            <a:pPr algn="ctr"/>
            <a:r>
              <a:rPr lang="en-US" sz="2300" b="1" cap="small" dirty="0" smtClean="0">
                <a:solidFill>
                  <a:schemeClr val="tx2"/>
                </a:solidFill>
                <a:latin typeface="Century" pitchFamily="18" charset="0"/>
                <a:cs typeface="Times New Roman" pitchFamily="18" charset="0"/>
              </a:rPr>
              <a:t>Lesson  20 – The Language of Financial Markets</a:t>
            </a:r>
            <a:endParaRPr lang="en-US" sz="23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20.2</a:t>
            </a:r>
            <a:endParaRPr lang="en-US" sz="1000" cap="small" dirty="0">
              <a:latin typeface="New Century Schlbk"/>
              <a:cs typeface="New Century Schlbk"/>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0090"/>
            <a:ext cx="7772400" cy="1470025"/>
          </a:xfrm>
        </p:spPr>
        <p:txBody>
          <a:bodyPr/>
          <a:lstStyle/>
          <a:p>
            <a:r>
              <a:rPr lang="en-US" cap="small" dirty="0" smtClean="0">
                <a:solidFill>
                  <a:schemeClr val="tx2"/>
                </a:solidFill>
              </a:rPr>
              <a:t>What are Mutual Funds?</a:t>
            </a:r>
            <a:endParaRPr lang="en-US" cap="small" dirty="0">
              <a:solidFill>
                <a:schemeClr val="tx2"/>
              </a:solidFill>
            </a:endParaRPr>
          </a:p>
        </p:txBody>
      </p:sp>
      <p:cxnSp>
        <p:nvCxnSpPr>
          <p:cNvPr id="4" name="Straight Connector 3"/>
          <p:cNvCxnSpPr/>
          <p:nvPr/>
        </p:nvCxnSpPr>
        <p:spPr>
          <a:xfrm>
            <a:off x="609600" y="2061865"/>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a:off x="609600" y="3052465"/>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762000" y="1524000"/>
            <a:ext cx="2895600" cy="461665"/>
          </a:xfrm>
          <a:prstGeom prst="rect">
            <a:avLst/>
          </a:prstGeom>
          <a:noFill/>
        </p:spPr>
        <p:txBody>
          <a:bodyPr wrap="square" rtlCol="0">
            <a:spAutoFit/>
          </a:bodyPr>
          <a:lstStyle/>
          <a:p>
            <a:r>
              <a:rPr lang="en-US" sz="2400" cap="small" dirty="0" smtClean="0">
                <a:solidFill>
                  <a:schemeClr val="tx2"/>
                </a:solidFill>
                <a:latin typeface="Century" pitchFamily="18" charset="0"/>
              </a:rPr>
              <a:t>Lesson 6</a:t>
            </a:r>
            <a:endParaRPr lang="en-US" sz="2400" cap="small" dirty="0">
              <a:solidFill>
                <a:schemeClr val="tx2"/>
              </a:solidFill>
              <a:latin typeface="Century" pitchFamily="18" charset="0"/>
            </a:endParaRPr>
          </a:p>
        </p:txBody>
      </p:sp>
      <p:pic>
        <p:nvPicPr>
          <p:cNvPr id="9" name="Picture 8" descr="4photo graphic-bl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104" y="3459480"/>
            <a:ext cx="6864096" cy="172212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4000" dirty="0" smtClean="0"/>
              <a:t>Lesson 6: What Are Mutual Funds?</a:t>
            </a:r>
          </a:p>
        </p:txBody>
      </p:sp>
      <p:pic>
        <p:nvPicPr>
          <p:cNvPr id="16388" name="Picture 4" descr="MPj04004400000[1]"/>
          <p:cNvPicPr>
            <a:picLocks noGrp="1" noChangeAspect="1" noChangeArrowheads="1"/>
          </p:cNvPicPr>
          <p:nvPr>
            <p:ph sz="half" idx="1"/>
          </p:nvPr>
        </p:nvPicPr>
        <p:blipFill>
          <a:blip r:embed="rId2" cstate="print"/>
          <a:stretch>
            <a:fillRect/>
          </a:stretch>
        </p:blipFill>
        <p:spPr>
          <a:xfrm>
            <a:off x="457200" y="1524000"/>
            <a:ext cx="3354185" cy="2249978"/>
          </a:xfrm>
        </p:spPr>
      </p:pic>
      <p:sp>
        <p:nvSpPr>
          <p:cNvPr id="16387" name="Rectangle 3"/>
          <p:cNvSpPr>
            <a:spLocks noGrp="1" noChangeArrowheads="1"/>
          </p:cNvSpPr>
          <p:nvPr>
            <p:ph sz="half" idx="2"/>
          </p:nvPr>
        </p:nvSpPr>
        <p:spPr/>
        <p:txBody>
          <a:bodyPr>
            <a:normAutofit/>
          </a:bodyPr>
          <a:lstStyle/>
          <a:p>
            <a:pPr eaLnBrk="1" hangingPunct="1"/>
            <a:r>
              <a:rPr lang="en-US" sz="2400" dirty="0" smtClean="0"/>
              <a:t>More Americans invest in stocks and bonds through mutual funds than in any other way.</a:t>
            </a:r>
          </a:p>
          <a:p>
            <a:pPr eaLnBrk="1" hangingPunct="1"/>
            <a:r>
              <a:rPr lang="en-US" sz="2400" dirty="0" smtClean="0"/>
              <a:t>Mutual funds are like an investment club - - but with thousands of members.</a:t>
            </a:r>
          </a:p>
        </p:txBody>
      </p:sp>
      <p:pic>
        <p:nvPicPr>
          <p:cNvPr id="14338" name="Picture 2" descr="http://www.google.com/url?source=imglanding&amp;ct=img&amp;q=http://4.bp.blogspot.com/-fyXgEYX_MB4/T8j5gh871TI/AAAAAAAABTw/bM21n6nTxFs/s1600/mutual-funds.jpg&amp;sa=X&amp;ei=V_QOUMS2G4qY8gT1p4CAAQ&amp;ved=0CAkQ8wc&amp;usg=AFQjCNHzu9W78H_L-d4C_vwpL3FeMWPX9A"/>
          <p:cNvPicPr>
            <a:picLocks noChangeAspect="1" noChangeArrowheads="1"/>
          </p:cNvPicPr>
          <p:nvPr/>
        </p:nvPicPr>
        <p:blipFill>
          <a:blip r:embed="rId3" cstate="print"/>
          <a:srcRect/>
          <a:stretch>
            <a:fillRect/>
          </a:stretch>
        </p:blipFill>
        <p:spPr bwMode="auto">
          <a:xfrm>
            <a:off x="1295400" y="3733800"/>
            <a:ext cx="3190875" cy="2933701"/>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sz="4000" dirty="0" smtClean="0"/>
              <a:t>Activity 6.1</a:t>
            </a:r>
          </a:p>
        </p:txBody>
      </p:sp>
      <p:sp>
        <p:nvSpPr>
          <p:cNvPr id="17411" name="Rectangle 3"/>
          <p:cNvSpPr>
            <a:spLocks noGrp="1" noChangeArrowheads="1"/>
          </p:cNvSpPr>
          <p:nvPr>
            <p:ph sz="half" idx="1"/>
          </p:nvPr>
        </p:nvSpPr>
        <p:spPr/>
        <p:txBody>
          <a:bodyPr>
            <a:normAutofit/>
          </a:bodyPr>
          <a:lstStyle/>
          <a:p>
            <a:pPr eaLnBrk="1" hangingPunct="1"/>
            <a:r>
              <a:rPr lang="en-US" sz="2400" dirty="0" smtClean="0"/>
              <a:t>Each club has $3,000 to invest.</a:t>
            </a:r>
          </a:p>
          <a:p>
            <a:pPr eaLnBrk="1" hangingPunct="1"/>
            <a:r>
              <a:rPr lang="en-US" sz="2400" dirty="0" smtClean="0"/>
              <a:t>The club sold $300 shares at $10 each to start the club.</a:t>
            </a:r>
          </a:p>
          <a:p>
            <a:pPr eaLnBrk="1" hangingPunct="1"/>
            <a:r>
              <a:rPr lang="en-US" sz="2400" dirty="0" smtClean="0"/>
              <a:t>You may buy any of six stocks.</a:t>
            </a:r>
          </a:p>
          <a:p>
            <a:pPr eaLnBrk="1" hangingPunct="1"/>
            <a:r>
              <a:rPr lang="en-US" sz="2400" dirty="0" smtClean="0"/>
              <a:t>Invest the entire $3,000.</a:t>
            </a:r>
          </a:p>
          <a:p>
            <a:pPr eaLnBrk="1" hangingPunct="1"/>
            <a:r>
              <a:rPr lang="en-US" sz="2400" dirty="0" smtClean="0"/>
              <a:t>Complete the chart in Activity 6.1.</a:t>
            </a:r>
          </a:p>
        </p:txBody>
      </p:sp>
      <p:pic>
        <p:nvPicPr>
          <p:cNvPr id="216066" name="Picture 2" descr="http://www.google.com/url?source=imglanding&amp;ct=img&amp;q=http://www4.wittenberg.edu/news/2008/09_08.jpg&amp;sa=X&amp;ei=apcJUJiKL4ec8gTVo83jCg&amp;ved=0CAkQ8wc4Sw&amp;usg=AFQjCNG_JLfFEfQ2U80RdfonjfEexUUUcg"/>
          <p:cNvPicPr>
            <a:picLocks noChangeAspect="1" noChangeArrowheads="1"/>
          </p:cNvPicPr>
          <p:nvPr/>
        </p:nvPicPr>
        <p:blipFill>
          <a:blip r:embed="rId2" cstate="print"/>
          <a:srcRect/>
          <a:stretch>
            <a:fillRect/>
          </a:stretch>
        </p:blipFill>
        <p:spPr bwMode="auto">
          <a:xfrm>
            <a:off x="5181600" y="1981200"/>
            <a:ext cx="3429000" cy="2286001"/>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24025" y="328613"/>
            <a:ext cx="5695950" cy="62007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ctrTitle"/>
          </p:nvPr>
        </p:nvSpPr>
        <p:spPr/>
        <p:txBody>
          <a:bodyPr/>
          <a:lstStyle/>
          <a:p>
            <a:r>
              <a:rPr lang="en-US" dirty="0" smtClean="0"/>
              <a:t>Why It Matters</a:t>
            </a:r>
            <a:endParaRPr lang="en-US" dirty="0"/>
          </a:p>
        </p:txBody>
      </p:sp>
      <p:pic>
        <p:nvPicPr>
          <p:cNvPr id="724995" name="Picture 3" descr="v0_swenj[1]"/>
          <p:cNvPicPr>
            <a:picLocks noGrp="1" noChangeAspect="1" noChangeArrowheads="1"/>
          </p:cNvPicPr>
          <p:nvPr>
            <p:ph type="subTitle" idx="1"/>
          </p:nvPr>
        </p:nvPicPr>
        <p:blipFill>
          <a:blip r:embed="rId2" cstate="print"/>
          <a:stretch>
            <a:fillRect/>
          </a:stretch>
        </p:blipFill>
        <p:spPr>
          <a:xfrm>
            <a:off x="3257550" y="3886200"/>
            <a:ext cx="2628900" cy="1752600"/>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cstate="print"/>
          <a:srcRect/>
          <a:stretch>
            <a:fillRect/>
          </a:stretch>
        </p:blipFill>
        <p:spPr bwMode="auto">
          <a:xfrm>
            <a:off x="1685925" y="1981200"/>
            <a:ext cx="5772150" cy="28956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sz="4000" dirty="0" smtClean="0"/>
              <a:t>Complete Table 1</a:t>
            </a:r>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dirty="0" smtClean="0"/>
              <a:t>Activity 6.1</a:t>
            </a:r>
            <a:br>
              <a:rPr lang="en-US" sz="3200" dirty="0" smtClean="0"/>
            </a:br>
            <a:r>
              <a:rPr lang="en-US" sz="3200" dirty="0" smtClean="0"/>
              <a:t>Complete Table 1</a:t>
            </a:r>
          </a:p>
        </p:txBody>
      </p:sp>
      <p:graphicFrame>
        <p:nvGraphicFramePr>
          <p:cNvPr id="54275" name="Group 3"/>
          <p:cNvGraphicFramePr>
            <a:graphicFrameLocks noGrp="1"/>
          </p:cNvGraphicFramePr>
          <p:nvPr>
            <p:ph type="tbl" idx="1"/>
          </p:nvPr>
        </p:nvGraphicFramePr>
        <p:xfrm>
          <a:off x="1371600" y="1538288"/>
          <a:ext cx="7239000" cy="5317872"/>
        </p:xfrm>
        <a:graphic>
          <a:graphicData uri="http://schemas.openxmlformats.org/drawingml/2006/table">
            <a:tbl>
              <a:tblPr/>
              <a:tblGrid>
                <a:gridCol w="1808163"/>
                <a:gridCol w="2000250"/>
                <a:gridCol w="1619250"/>
                <a:gridCol w="1811337"/>
              </a:tblGrid>
              <a:tr h="5143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Company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Price per Share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No. of Shares Owned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rPr>
                        <a:t>Amount Invested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American Cellular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smtClean="0">
                          <a:ln>
                            <a:noFill/>
                          </a:ln>
                          <a:solidFill>
                            <a:schemeClr val="tx1"/>
                          </a:solidFill>
                          <a:effectLst/>
                          <a:latin typeface="Verdana" pitchFamily="34" charset="0"/>
                        </a:rPr>
                        <a:t>$  5.00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Big Box Stores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smtClean="0">
                          <a:ln>
                            <a:noFill/>
                          </a:ln>
                          <a:solidFill>
                            <a:schemeClr val="tx1"/>
                          </a:solidFill>
                          <a:effectLst/>
                          <a:latin typeface="Verdana" pitchFamily="34" charset="0"/>
                        </a:rPr>
                        <a:t>$20.00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Biotech Industries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smtClean="0">
                          <a:ln>
                            <a:noFill/>
                          </a:ln>
                          <a:solidFill>
                            <a:schemeClr val="tx1"/>
                          </a:solidFill>
                          <a:effectLst/>
                          <a:latin typeface="Verdana" pitchFamily="34" charset="0"/>
                        </a:rPr>
                        <a:t>$10.00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General Grocery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smtClean="0">
                          <a:ln>
                            <a:noFill/>
                          </a:ln>
                          <a:solidFill>
                            <a:schemeClr val="tx1"/>
                          </a:solidFill>
                          <a:effectLst/>
                          <a:latin typeface="Verdana" pitchFamily="34" charset="0"/>
                        </a:rPr>
                        <a:t>$20.00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Giant Auto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smtClean="0">
                          <a:ln>
                            <a:noFill/>
                          </a:ln>
                          <a:solidFill>
                            <a:schemeClr val="tx1"/>
                          </a:solidFill>
                          <a:effectLst/>
                          <a:latin typeface="Verdana" pitchFamily="34" charset="0"/>
                        </a:rPr>
                        <a:t>$10.00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Gold Mining Group</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smtClean="0">
                          <a:ln>
                            <a:noFill/>
                          </a:ln>
                          <a:solidFill>
                            <a:schemeClr val="tx1"/>
                          </a:solidFill>
                          <a:effectLst/>
                          <a:latin typeface="Verdana" pitchFamily="34" charset="0"/>
                        </a:rPr>
                        <a:t>$  5.00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Total Investment Value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709613" y="257175"/>
            <a:ext cx="7724775" cy="634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One Year Later: An example</a:t>
            </a:r>
            <a:endParaRPr lang="en-US" sz="2800" b="0" dirty="0">
              <a:latin typeface="B New Century Schlbk Bold"/>
              <a:cs typeface="B New Century Schlbk Bold"/>
            </a:endParaRPr>
          </a:p>
        </p:txBody>
      </p:sp>
      <p:sp>
        <p:nvSpPr>
          <p:cNvPr id="5" name="Content Placeholder 4"/>
          <p:cNvSpPr>
            <a:spLocks noGrp="1"/>
          </p:cNvSpPr>
          <p:nvPr>
            <p:ph idx="1"/>
          </p:nvPr>
        </p:nvSpPr>
        <p:spPr>
          <a:xfrm>
            <a:off x="457200" y="1524000"/>
            <a:ext cx="8229600" cy="838200"/>
          </a:xfrm>
        </p:spPr>
        <p:txBody>
          <a:bodyPr>
            <a:normAutofit/>
          </a:bodyPr>
          <a:lstStyle/>
          <a:p>
            <a:pPr marL="0" indent="0">
              <a:spcAft>
                <a:spcPts val="600"/>
              </a:spcAft>
              <a:buNone/>
            </a:pPr>
            <a:r>
              <a:rPr lang="en-US" sz="1800" dirty="0" smtClean="0"/>
              <a:t>This is an example of what might have happened to a class investment club’s share of stock.</a:t>
            </a:r>
            <a:endParaRPr lang="en-US" sz="1800" dirty="0"/>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Table 7"/>
          <p:cNvGraphicFramePr>
            <a:graphicFrameLocks noGrp="1"/>
          </p:cNvGraphicFramePr>
          <p:nvPr/>
        </p:nvGraphicFramePr>
        <p:xfrm>
          <a:off x="533400" y="2255520"/>
          <a:ext cx="8001000" cy="3182826"/>
        </p:xfrm>
        <a:graphic>
          <a:graphicData uri="http://schemas.openxmlformats.org/drawingml/2006/table">
            <a:tbl>
              <a:tblPr firstRow="1" bandRow="1">
                <a:tableStyleId>{5940675A-B579-460E-94D1-54222C63F5DA}</a:tableStyleId>
              </a:tblPr>
              <a:tblGrid>
                <a:gridCol w="2133600"/>
                <a:gridCol w="1066800"/>
                <a:gridCol w="1600200"/>
                <a:gridCol w="1600200"/>
                <a:gridCol w="1600200"/>
              </a:tblGrid>
              <a:tr h="748819">
                <a:tc>
                  <a:txBody>
                    <a:bodyPr/>
                    <a:lstStyle/>
                    <a:p>
                      <a:pPr algn="ctr"/>
                      <a:r>
                        <a:rPr lang="en-US" sz="1600" dirty="0" smtClean="0">
                          <a:latin typeface="Century" pitchFamily="18" charset="0"/>
                        </a:rPr>
                        <a:t>Company</a:t>
                      </a:r>
                      <a:endParaRPr lang="en-US" sz="1600" dirty="0">
                        <a:latin typeface="Century" pitchFamily="18" charset="0"/>
                      </a:endParaRPr>
                    </a:p>
                  </a:txBody>
                  <a:tcPr anchor="ctr"/>
                </a:tc>
                <a:tc>
                  <a:txBody>
                    <a:bodyPr/>
                    <a:lstStyle/>
                    <a:p>
                      <a:pPr algn="ctr"/>
                      <a:r>
                        <a:rPr lang="en-US" sz="1600" dirty="0" smtClean="0">
                          <a:latin typeface="Century" pitchFamily="18" charset="0"/>
                        </a:rPr>
                        <a:t>Price per Share</a:t>
                      </a:r>
                      <a:endParaRPr lang="en-US" sz="1600" dirty="0">
                        <a:latin typeface="Century" pitchFamily="18" charset="0"/>
                      </a:endParaRPr>
                    </a:p>
                  </a:txBody>
                  <a:tcPr anchor="ctr"/>
                </a:tc>
                <a:tc>
                  <a:txBody>
                    <a:bodyPr/>
                    <a:lstStyle/>
                    <a:p>
                      <a:pPr algn="ctr"/>
                      <a:r>
                        <a:rPr lang="en-US" sz="1600" dirty="0" smtClean="0">
                          <a:latin typeface="Century" pitchFamily="18" charset="0"/>
                        </a:rPr>
                        <a:t>Number of Shares</a:t>
                      </a:r>
                      <a:r>
                        <a:rPr lang="en-US" sz="1600" baseline="0" dirty="0" smtClean="0">
                          <a:latin typeface="Century" pitchFamily="18" charset="0"/>
                        </a:rPr>
                        <a:t> Owned</a:t>
                      </a:r>
                      <a:endParaRPr lang="en-US" sz="1600" dirty="0">
                        <a:latin typeface="Century" pitchFamily="18" charset="0"/>
                      </a:endParaRPr>
                    </a:p>
                  </a:txBody>
                  <a:tcPr anchor="ctr"/>
                </a:tc>
                <a:tc>
                  <a:txBody>
                    <a:bodyPr/>
                    <a:lstStyle/>
                    <a:p>
                      <a:pPr algn="ctr"/>
                      <a:r>
                        <a:rPr lang="en-US" sz="1600" dirty="0" smtClean="0">
                          <a:latin typeface="Century" pitchFamily="18" charset="0"/>
                        </a:rPr>
                        <a:t>Amount Invested</a:t>
                      </a:r>
                      <a:endParaRPr lang="en-US" sz="1600" dirty="0">
                        <a:latin typeface="Century" pitchFamily="18" charset="0"/>
                      </a:endParaRPr>
                    </a:p>
                  </a:txBody>
                  <a:tcPr anchor="ctr"/>
                </a:tc>
                <a:tc>
                  <a:txBody>
                    <a:bodyPr/>
                    <a:lstStyle/>
                    <a:p>
                      <a:pPr algn="ctr"/>
                      <a:r>
                        <a:rPr lang="en-US" sz="1600" dirty="0" smtClean="0">
                          <a:latin typeface="Century" pitchFamily="18" charset="0"/>
                        </a:rPr>
                        <a:t>Investment Value One Year</a:t>
                      </a:r>
                      <a:r>
                        <a:rPr lang="en-US" sz="1600" baseline="0" dirty="0" smtClean="0">
                          <a:latin typeface="Century" pitchFamily="18" charset="0"/>
                        </a:rPr>
                        <a:t> Later</a:t>
                      </a:r>
                      <a:endParaRPr lang="en-US" sz="1600" dirty="0">
                        <a:latin typeface="Century" pitchFamily="18" charset="0"/>
                      </a:endParaRPr>
                    </a:p>
                  </a:txBody>
                  <a:tcPr anchor="ctr"/>
                </a:tc>
              </a:tr>
              <a:tr h="337431">
                <a:tc>
                  <a:txBody>
                    <a:bodyPr/>
                    <a:lstStyle/>
                    <a:p>
                      <a:pPr algn="l"/>
                      <a:r>
                        <a:rPr lang="en-US" sz="1600" dirty="0" smtClean="0">
                          <a:latin typeface="Century" pitchFamily="18" charset="0"/>
                        </a:rPr>
                        <a:t>American Cellular</a:t>
                      </a:r>
                      <a:endParaRPr lang="en-US" sz="1600" dirty="0">
                        <a:latin typeface="Century" pitchFamily="18" charset="0"/>
                      </a:endParaRPr>
                    </a:p>
                  </a:txBody>
                  <a:tcPr/>
                </a:tc>
                <a:tc>
                  <a:txBody>
                    <a:bodyPr/>
                    <a:lstStyle/>
                    <a:p>
                      <a:pPr algn="r"/>
                      <a:r>
                        <a:rPr lang="en-US" sz="1600" dirty="0" smtClean="0">
                          <a:latin typeface="Century" pitchFamily="18" charset="0"/>
                        </a:rPr>
                        <a:t>$8</a:t>
                      </a:r>
                      <a:endParaRPr lang="en-US" sz="1600" dirty="0">
                        <a:latin typeface="Century" pitchFamily="18" charset="0"/>
                      </a:endParaRPr>
                    </a:p>
                  </a:txBody>
                  <a:tcPr/>
                </a:tc>
                <a:tc>
                  <a:txBody>
                    <a:bodyPr/>
                    <a:lstStyle/>
                    <a:p>
                      <a:pPr algn="r"/>
                      <a:r>
                        <a:rPr lang="en-US" sz="1600" dirty="0" smtClean="0">
                          <a:latin typeface="Century" pitchFamily="18" charset="0"/>
                        </a:rPr>
                        <a:t>100</a:t>
                      </a:r>
                      <a:endParaRPr lang="en-US" sz="1600" dirty="0">
                        <a:latin typeface="Century" pitchFamily="18" charset="0"/>
                      </a:endParaRPr>
                    </a:p>
                  </a:txBody>
                  <a:tcPr/>
                </a:tc>
                <a:tc>
                  <a:txBody>
                    <a:bodyPr/>
                    <a:lstStyle/>
                    <a:p>
                      <a:pPr algn="r"/>
                      <a:r>
                        <a:rPr lang="en-US" sz="1600" dirty="0" smtClean="0">
                          <a:latin typeface="Century" pitchFamily="18" charset="0"/>
                        </a:rPr>
                        <a:t>$500</a:t>
                      </a:r>
                      <a:endParaRPr lang="en-US" sz="1600" dirty="0">
                        <a:latin typeface="Century" pitchFamily="18" charset="0"/>
                      </a:endParaRPr>
                    </a:p>
                  </a:txBody>
                  <a:tcPr/>
                </a:tc>
                <a:tc>
                  <a:txBody>
                    <a:bodyPr/>
                    <a:lstStyle/>
                    <a:p>
                      <a:pPr algn="r"/>
                      <a:r>
                        <a:rPr lang="en-US" sz="1600" dirty="0" smtClean="0">
                          <a:latin typeface="Century" pitchFamily="18" charset="0"/>
                        </a:rPr>
                        <a:t>$800</a:t>
                      </a:r>
                      <a:endParaRPr lang="en-US" sz="1600" dirty="0">
                        <a:latin typeface="Century" pitchFamily="18" charset="0"/>
                      </a:endParaRPr>
                    </a:p>
                  </a:txBody>
                  <a:tcPr/>
                </a:tc>
              </a:tr>
              <a:tr h="337431">
                <a:tc>
                  <a:txBody>
                    <a:bodyPr/>
                    <a:lstStyle/>
                    <a:p>
                      <a:pPr algn="l"/>
                      <a:r>
                        <a:rPr lang="en-US" sz="1600" dirty="0" smtClean="0">
                          <a:latin typeface="Century" pitchFamily="18" charset="0"/>
                        </a:rPr>
                        <a:t>Big</a:t>
                      </a:r>
                      <a:r>
                        <a:rPr lang="en-US" sz="1600" baseline="0" dirty="0" smtClean="0">
                          <a:latin typeface="Century" pitchFamily="18" charset="0"/>
                        </a:rPr>
                        <a:t> Box Retail</a:t>
                      </a:r>
                      <a:endParaRPr lang="en-US" sz="1600" dirty="0">
                        <a:latin typeface="Century" pitchFamily="18" charset="0"/>
                      </a:endParaRPr>
                    </a:p>
                  </a:txBody>
                  <a:tcPr/>
                </a:tc>
                <a:tc>
                  <a:txBody>
                    <a:bodyPr/>
                    <a:lstStyle/>
                    <a:p>
                      <a:pPr algn="r"/>
                      <a:r>
                        <a:rPr lang="en-US" sz="1600" dirty="0" smtClean="0">
                          <a:latin typeface="Century" pitchFamily="18" charset="0"/>
                        </a:rPr>
                        <a:t>$23</a:t>
                      </a:r>
                      <a:endParaRPr lang="en-US" sz="1600" dirty="0">
                        <a:latin typeface="Century" pitchFamily="18" charset="0"/>
                      </a:endParaRPr>
                    </a:p>
                  </a:txBody>
                  <a:tcPr/>
                </a:tc>
                <a:tc>
                  <a:txBody>
                    <a:bodyPr/>
                    <a:lstStyle/>
                    <a:p>
                      <a:pPr algn="r"/>
                      <a:r>
                        <a:rPr lang="en-US" sz="1600" dirty="0" smtClean="0">
                          <a:latin typeface="Century" pitchFamily="18" charset="0"/>
                        </a:rPr>
                        <a:t>50</a:t>
                      </a:r>
                      <a:endParaRPr lang="en-US" sz="1600" dirty="0">
                        <a:latin typeface="Century" pitchFamily="18" charset="0"/>
                      </a:endParaRPr>
                    </a:p>
                  </a:txBody>
                  <a:tcPr/>
                </a:tc>
                <a:tc>
                  <a:txBody>
                    <a:bodyPr/>
                    <a:lstStyle/>
                    <a:p>
                      <a:pPr algn="r"/>
                      <a:r>
                        <a:rPr lang="en-US" sz="1600" dirty="0" smtClean="0">
                          <a:latin typeface="Century" pitchFamily="18" charset="0"/>
                        </a:rPr>
                        <a:t>$1,000</a:t>
                      </a:r>
                      <a:endParaRPr lang="en-US" sz="1600" dirty="0">
                        <a:latin typeface="Century" pitchFamily="18" charset="0"/>
                      </a:endParaRPr>
                    </a:p>
                  </a:txBody>
                  <a:tcPr/>
                </a:tc>
                <a:tc>
                  <a:txBody>
                    <a:bodyPr/>
                    <a:lstStyle/>
                    <a:p>
                      <a:pPr algn="r"/>
                      <a:r>
                        <a:rPr lang="en-US" sz="1600" dirty="0" smtClean="0">
                          <a:latin typeface="Century" pitchFamily="18" charset="0"/>
                        </a:rPr>
                        <a:t>$1,150</a:t>
                      </a:r>
                      <a:endParaRPr lang="en-US" sz="1600" dirty="0">
                        <a:latin typeface="Century" pitchFamily="18" charset="0"/>
                      </a:endParaRPr>
                    </a:p>
                  </a:txBody>
                  <a:tcPr/>
                </a:tc>
              </a:tr>
              <a:tr h="337431">
                <a:tc>
                  <a:txBody>
                    <a:bodyPr/>
                    <a:lstStyle/>
                    <a:p>
                      <a:pPr algn="l"/>
                      <a:r>
                        <a:rPr lang="en-US" sz="1600" dirty="0" smtClean="0">
                          <a:latin typeface="Century" pitchFamily="18" charset="0"/>
                        </a:rPr>
                        <a:t>Biotech Industries</a:t>
                      </a:r>
                      <a:endParaRPr lang="en-US" sz="1600" dirty="0">
                        <a:latin typeface="Century" pitchFamily="18" charset="0"/>
                      </a:endParaRPr>
                    </a:p>
                  </a:txBody>
                  <a:tcPr/>
                </a:tc>
                <a:tc>
                  <a:txBody>
                    <a:bodyPr/>
                    <a:lstStyle/>
                    <a:p>
                      <a:pPr algn="r"/>
                      <a:r>
                        <a:rPr lang="en-US" sz="1600" dirty="0" smtClean="0">
                          <a:latin typeface="Century" pitchFamily="18" charset="0"/>
                        </a:rPr>
                        <a:t>$8</a:t>
                      </a:r>
                      <a:endParaRPr lang="en-US" sz="1600" dirty="0">
                        <a:latin typeface="Century" pitchFamily="18" charset="0"/>
                      </a:endParaRPr>
                    </a:p>
                  </a:txBody>
                  <a:tcPr/>
                </a:tc>
                <a:tc>
                  <a:txBody>
                    <a:bodyPr/>
                    <a:lstStyle/>
                    <a:p>
                      <a:pPr algn="r"/>
                      <a:r>
                        <a:rPr lang="en-US" sz="1600" dirty="0" smtClean="0">
                          <a:latin typeface="Century" pitchFamily="18" charset="0"/>
                        </a:rPr>
                        <a:t>0</a:t>
                      </a:r>
                      <a:endParaRPr lang="en-US" sz="1600" dirty="0">
                        <a:latin typeface="Century" pitchFamily="18" charset="0"/>
                      </a:endParaRPr>
                    </a:p>
                  </a:txBody>
                  <a:tcPr/>
                </a:tc>
                <a:tc>
                  <a:txBody>
                    <a:bodyPr/>
                    <a:lstStyle/>
                    <a:p>
                      <a:pPr algn="r"/>
                      <a:r>
                        <a:rPr lang="en-US" sz="1600" dirty="0" smtClean="0">
                          <a:latin typeface="Century" pitchFamily="18" charset="0"/>
                        </a:rPr>
                        <a:t>$0</a:t>
                      </a:r>
                      <a:endParaRPr lang="en-US" sz="1600" dirty="0">
                        <a:latin typeface="Century" pitchFamily="18" charset="0"/>
                      </a:endParaRPr>
                    </a:p>
                  </a:txBody>
                  <a:tcPr/>
                </a:tc>
                <a:tc>
                  <a:txBody>
                    <a:bodyPr/>
                    <a:lstStyle/>
                    <a:p>
                      <a:pPr algn="r"/>
                      <a:r>
                        <a:rPr lang="en-US" sz="1600" dirty="0" smtClean="0">
                          <a:latin typeface="Century" pitchFamily="18" charset="0"/>
                        </a:rPr>
                        <a:t>$0</a:t>
                      </a:r>
                      <a:endParaRPr lang="en-US" sz="1600" dirty="0">
                        <a:latin typeface="Century" pitchFamily="18" charset="0"/>
                      </a:endParaRPr>
                    </a:p>
                  </a:txBody>
                  <a:tcPr/>
                </a:tc>
              </a:tr>
              <a:tr h="337431">
                <a:tc>
                  <a:txBody>
                    <a:bodyPr/>
                    <a:lstStyle/>
                    <a:p>
                      <a:pPr algn="l"/>
                      <a:r>
                        <a:rPr lang="en-US" sz="1600" dirty="0" smtClean="0">
                          <a:latin typeface="Century" pitchFamily="18" charset="0"/>
                        </a:rPr>
                        <a:t>General Grocery</a:t>
                      </a:r>
                      <a:endParaRPr lang="en-US" sz="1600" dirty="0">
                        <a:latin typeface="Century" pitchFamily="18" charset="0"/>
                      </a:endParaRPr>
                    </a:p>
                  </a:txBody>
                  <a:tcPr/>
                </a:tc>
                <a:tc>
                  <a:txBody>
                    <a:bodyPr/>
                    <a:lstStyle/>
                    <a:p>
                      <a:pPr algn="r"/>
                      <a:r>
                        <a:rPr lang="en-US" sz="1600" dirty="0" smtClean="0">
                          <a:latin typeface="Century" pitchFamily="18" charset="0"/>
                        </a:rPr>
                        <a:t>$22</a:t>
                      </a:r>
                      <a:endParaRPr lang="en-US" sz="1600" dirty="0">
                        <a:latin typeface="Century" pitchFamily="18" charset="0"/>
                      </a:endParaRPr>
                    </a:p>
                  </a:txBody>
                  <a:tcPr/>
                </a:tc>
                <a:tc>
                  <a:txBody>
                    <a:bodyPr/>
                    <a:lstStyle/>
                    <a:p>
                      <a:pPr algn="r"/>
                      <a:r>
                        <a:rPr lang="en-US" sz="1600" dirty="0" smtClean="0">
                          <a:latin typeface="Century" pitchFamily="18" charset="0"/>
                        </a:rPr>
                        <a:t>0</a:t>
                      </a:r>
                      <a:endParaRPr lang="en-US" sz="1600" dirty="0">
                        <a:latin typeface="Century" pitchFamily="18" charset="0"/>
                      </a:endParaRPr>
                    </a:p>
                  </a:txBody>
                  <a:tcPr/>
                </a:tc>
                <a:tc>
                  <a:txBody>
                    <a:bodyPr/>
                    <a:lstStyle/>
                    <a:p>
                      <a:pPr algn="r"/>
                      <a:r>
                        <a:rPr lang="en-US" sz="1600" dirty="0" smtClean="0">
                          <a:latin typeface="Century" pitchFamily="18" charset="0"/>
                        </a:rPr>
                        <a:t>$0</a:t>
                      </a:r>
                      <a:endParaRPr lang="en-US" sz="1600" dirty="0">
                        <a:latin typeface="Century" pitchFamily="18" charset="0"/>
                      </a:endParaRPr>
                    </a:p>
                  </a:txBody>
                  <a:tcPr/>
                </a:tc>
                <a:tc>
                  <a:txBody>
                    <a:bodyPr/>
                    <a:lstStyle/>
                    <a:p>
                      <a:pPr algn="r"/>
                      <a:r>
                        <a:rPr lang="en-US" sz="1600" dirty="0" smtClean="0">
                          <a:latin typeface="Century" pitchFamily="18" charset="0"/>
                        </a:rPr>
                        <a:t>$0</a:t>
                      </a:r>
                      <a:endParaRPr lang="en-US" sz="1600" dirty="0">
                        <a:latin typeface="Century" pitchFamily="18" charset="0"/>
                      </a:endParaRPr>
                    </a:p>
                  </a:txBody>
                  <a:tcPr/>
                </a:tc>
              </a:tr>
              <a:tr h="337431">
                <a:tc>
                  <a:txBody>
                    <a:bodyPr/>
                    <a:lstStyle/>
                    <a:p>
                      <a:pPr algn="l"/>
                      <a:r>
                        <a:rPr lang="en-US" sz="1600" dirty="0" smtClean="0">
                          <a:latin typeface="Century" pitchFamily="18" charset="0"/>
                        </a:rPr>
                        <a:t>Giant</a:t>
                      </a:r>
                      <a:r>
                        <a:rPr lang="en-US" sz="1600" baseline="0" dirty="0" smtClean="0">
                          <a:latin typeface="Century" pitchFamily="18" charset="0"/>
                        </a:rPr>
                        <a:t> Auto</a:t>
                      </a:r>
                      <a:endParaRPr lang="en-US" sz="1600" dirty="0">
                        <a:latin typeface="Century" pitchFamily="18" charset="0"/>
                      </a:endParaRPr>
                    </a:p>
                  </a:txBody>
                  <a:tcPr/>
                </a:tc>
                <a:tc>
                  <a:txBody>
                    <a:bodyPr/>
                    <a:lstStyle/>
                    <a:p>
                      <a:pPr algn="r"/>
                      <a:r>
                        <a:rPr lang="en-US" sz="1600" dirty="0" smtClean="0">
                          <a:latin typeface="Century" pitchFamily="18" charset="0"/>
                        </a:rPr>
                        <a:t>$11</a:t>
                      </a:r>
                      <a:endParaRPr lang="en-US" sz="1600" dirty="0">
                        <a:latin typeface="Century" pitchFamily="18" charset="0"/>
                      </a:endParaRPr>
                    </a:p>
                  </a:txBody>
                  <a:tcPr/>
                </a:tc>
                <a:tc>
                  <a:txBody>
                    <a:bodyPr/>
                    <a:lstStyle/>
                    <a:p>
                      <a:pPr algn="r"/>
                      <a:r>
                        <a:rPr lang="en-US" sz="1600" dirty="0" smtClean="0">
                          <a:latin typeface="Century" pitchFamily="18" charset="0"/>
                        </a:rPr>
                        <a:t>100</a:t>
                      </a:r>
                      <a:endParaRPr lang="en-US" sz="1600" dirty="0">
                        <a:latin typeface="Century" pitchFamily="18" charset="0"/>
                      </a:endParaRPr>
                    </a:p>
                  </a:txBody>
                  <a:tcPr/>
                </a:tc>
                <a:tc>
                  <a:txBody>
                    <a:bodyPr/>
                    <a:lstStyle/>
                    <a:p>
                      <a:pPr algn="r"/>
                      <a:r>
                        <a:rPr lang="en-US" sz="1600" dirty="0" smtClean="0">
                          <a:latin typeface="Century" pitchFamily="18" charset="0"/>
                        </a:rPr>
                        <a:t>$1,000</a:t>
                      </a:r>
                      <a:endParaRPr lang="en-US" sz="1600" dirty="0">
                        <a:latin typeface="Century" pitchFamily="18" charset="0"/>
                      </a:endParaRPr>
                    </a:p>
                  </a:txBody>
                  <a:tcPr/>
                </a:tc>
                <a:tc>
                  <a:txBody>
                    <a:bodyPr/>
                    <a:lstStyle/>
                    <a:p>
                      <a:pPr algn="r"/>
                      <a:r>
                        <a:rPr lang="en-US" sz="1600" dirty="0" smtClean="0">
                          <a:latin typeface="Century" pitchFamily="18" charset="0"/>
                        </a:rPr>
                        <a:t>$1,100</a:t>
                      </a:r>
                      <a:endParaRPr lang="en-US" sz="1600" dirty="0">
                        <a:latin typeface="Century" pitchFamily="18" charset="0"/>
                      </a:endParaRPr>
                    </a:p>
                  </a:txBody>
                  <a:tcPr/>
                </a:tc>
              </a:tr>
              <a:tr h="337431">
                <a:tc>
                  <a:txBody>
                    <a:bodyPr/>
                    <a:lstStyle/>
                    <a:p>
                      <a:pPr algn="l"/>
                      <a:r>
                        <a:rPr lang="en-US" sz="1600" dirty="0" smtClean="0">
                          <a:latin typeface="Century" pitchFamily="18" charset="0"/>
                        </a:rPr>
                        <a:t>Gold Mining Group</a:t>
                      </a:r>
                      <a:endParaRPr lang="en-US" sz="1600" dirty="0">
                        <a:latin typeface="Century" pitchFamily="18" charset="0"/>
                      </a:endParaRPr>
                    </a:p>
                  </a:txBody>
                  <a:tcPr/>
                </a:tc>
                <a:tc>
                  <a:txBody>
                    <a:bodyPr/>
                    <a:lstStyle/>
                    <a:p>
                      <a:pPr algn="r"/>
                      <a:r>
                        <a:rPr lang="en-US" sz="1600" dirty="0" smtClean="0">
                          <a:latin typeface="Century" pitchFamily="18" charset="0"/>
                        </a:rPr>
                        <a:t>$4</a:t>
                      </a:r>
                      <a:endParaRPr lang="en-US" sz="1600" dirty="0">
                        <a:latin typeface="Century" pitchFamily="18" charset="0"/>
                      </a:endParaRPr>
                    </a:p>
                  </a:txBody>
                  <a:tcPr/>
                </a:tc>
                <a:tc>
                  <a:txBody>
                    <a:bodyPr/>
                    <a:lstStyle/>
                    <a:p>
                      <a:pPr algn="r"/>
                      <a:r>
                        <a:rPr lang="en-US" sz="1600" dirty="0" smtClean="0">
                          <a:latin typeface="Century" pitchFamily="18" charset="0"/>
                        </a:rPr>
                        <a:t>100</a:t>
                      </a:r>
                      <a:endParaRPr lang="en-US" sz="1600" dirty="0">
                        <a:latin typeface="Century" pitchFamily="18" charset="0"/>
                      </a:endParaRPr>
                    </a:p>
                  </a:txBody>
                  <a:tcPr/>
                </a:tc>
                <a:tc>
                  <a:txBody>
                    <a:bodyPr/>
                    <a:lstStyle/>
                    <a:p>
                      <a:pPr algn="r"/>
                      <a:r>
                        <a:rPr lang="en-US" sz="1600" dirty="0" smtClean="0">
                          <a:latin typeface="Century" pitchFamily="18" charset="0"/>
                        </a:rPr>
                        <a:t>$500</a:t>
                      </a:r>
                      <a:endParaRPr lang="en-US" sz="1600" dirty="0">
                        <a:latin typeface="Century" pitchFamily="18" charset="0"/>
                      </a:endParaRPr>
                    </a:p>
                  </a:txBody>
                  <a:tcPr/>
                </a:tc>
                <a:tc>
                  <a:txBody>
                    <a:bodyPr/>
                    <a:lstStyle/>
                    <a:p>
                      <a:pPr algn="r"/>
                      <a:r>
                        <a:rPr lang="en-US" sz="1600" dirty="0" smtClean="0">
                          <a:latin typeface="Century" pitchFamily="18" charset="0"/>
                        </a:rPr>
                        <a:t>$400</a:t>
                      </a:r>
                      <a:endParaRPr lang="en-US" sz="1600" dirty="0">
                        <a:latin typeface="Century" pitchFamily="18" charset="0"/>
                      </a:endParaRPr>
                    </a:p>
                  </a:txBody>
                  <a:tcPr/>
                </a:tc>
              </a:tr>
              <a:tr h="305075">
                <a:tc gridSpan="3">
                  <a:txBody>
                    <a:bodyPr/>
                    <a:lstStyle/>
                    <a:p>
                      <a:pPr algn="l"/>
                      <a:r>
                        <a:rPr lang="en-US" sz="1600" dirty="0" smtClean="0">
                          <a:latin typeface="Century" pitchFamily="18" charset="0"/>
                        </a:rPr>
                        <a:t>Total Investment Value (add last column)</a:t>
                      </a:r>
                      <a:endParaRPr lang="en-US" sz="1600" dirty="0">
                        <a:latin typeface="Century" pitchFamily="18" charset="0"/>
                      </a:endParaRPr>
                    </a:p>
                  </a:txBody>
                  <a:tcPr/>
                </a:tc>
                <a:tc hMerge="1">
                  <a:txBody>
                    <a:bodyPr/>
                    <a:lstStyle/>
                    <a:p>
                      <a:pPr algn="r"/>
                      <a:endParaRPr lang="en-US" sz="1600" dirty="0">
                        <a:latin typeface="Century" pitchFamily="18" charset="0"/>
                      </a:endParaRPr>
                    </a:p>
                  </a:txBody>
                  <a:tcPr/>
                </a:tc>
                <a:tc hMerge="1">
                  <a:txBody>
                    <a:bodyPr/>
                    <a:lstStyle/>
                    <a:p>
                      <a:pPr algn="r"/>
                      <a:endParaRPr lang="en-US" sz="1600" dirty="0">
                        <a:latin typeface="Century" pitchFamily="18" charset="0"/>
                      </a:endParaRPr>
                    </a:p>
                  </a:txBody>
                  <a:tcPr/>
                </a:tc>
                <a:tc>
                  <a:txBody>
                    <a:bodyPr/>
                    <a:lstStyle/>
                    <a:p>
                      <a:pPr algn="r"/>
                      <a:r>
                        <a:rPr lang="en-US" sz="1600" dirty="0" smtClean="0">
                          <a:latin typeface="Century" pitchFamily="18" charset="0"/>
                        </a:rPr>
                        <a:t>$3,000</a:t>
                      </a:r>
                      <a:endParaRPr lang="en-US" sz="1600" dirty="0">
                        <a:latin typeface="Century" pitchFamily="18" charset="0"/>
                      </a:endParaRPr>
                    </a:p>
                  </a:txBody>
                  <a:tcPr/>
                </a:tc>
                <a:tc>
                  <a:txBody>
                    <a:bodyPr/>
                    <a:lstStyle/>
                    <a:p>
                      <a:pPr algn="r"/>
                      <a:r>
                        <a:rPr lang="en-US" sz="1600" dirty="0" smtClean="0">
                          <a:latin typeface="Century" pitchFamily="18" charset="0"/>
                        </a:rPr>
                        <a:t>$3,450</a:t>
                      </a:r>
                      <a:endParaRPr lang="en-US" sz="1600" dirty="0">
                        <a:latin typeface="Century" pitchFamily="18" charset="0"/>
                      </a:endParaRPr>
                    </a:p>
                  </a:txBody>
                  <a:tcPr/>
                </a:tc>
              </a:tr>
            </a:tbl>
          </a:graphicData>
        </a:graphic>
      </p:graphicFrame>
      <p:sp>
        <p:nvSpPr>
          <p:cNvPr id="11" name="TextBox 10"/>
          <p:cNvSpPr txBox="1"/>
          <p:nvPr/>
        </p:nvSpPr>
        <p:spPr>
          <a:xfrm>
            <a:off x="609600" y="5486400"/>
            <a:ext cx="7848600" cy="661720"/>
          </a:xfrm>
          <a:prstGeom prst="rect">
            <a:avLst/>
          </a:prstGeom>
          <a:noFill/>
        </p:spPr>
        <p:txBody>
          <a:bodyPr wrap="square" rtlCol="0">
            <a:spAutoFit/>
          </a:bodyPr>
          <a:lstStyle/>
          <a:p>
            <a:pPr>
              <a:spcAft>
                <a:spcPts val="600"/>
              </a:spcAft>
            </a:pPr>
            <a:r>
              <a:rPr lang="en-US" sz="2000" dirty="0" smtClean="0">
                <a:latin typeface="Century" pitchFamily="18" charset="0"/>
              </a:rPr>
              <a:t>Number of shares </a:t>
            </a:r>
            <a:r>
              <a:rPr lang="en-US" sz="2000" u="sng" dirty="0" smtClean="0">
                <a:latin typeface="Century" pitchFamily="18" charset="0"/>
              </a:rPr>
              <a:t>300</a:t>
            </a:r>
            <a:r>
              <a:rPr lang="en-US" dirty="0" smtClean="0">
                <a:latin typeface="Century" pitchFamily="18" charset="0"/>
              </a:rPr>
              <a:t>			</a:t>
            </a:r>
            <a:r>
              <a:rPr lang="en-US" sz="2000" dirty="0" smtClean="0">
                <a:latin typeface="Century" pitchFamily="18" charset="0"/>
              </a:rPr>
              <a:t>*Price per share </a:t>
            </a:r>
            <a:r>
              <a:rPr lang="en-US" sz="2000" u="sng" dirty="0" smtClean="0">
                <a:latin typeface="Century" pitchFamily="18" charset="0"/>
              </a:rPr>
              <a:t>$11.50</a:t>
            </a:r>
          </a:p>
          <a:p>
            <a:r>
              <a:rPr lang="en-US" sz="1200" dirty="0" smtClean="0">
                <a:latin typeface="Century" pitchFamily="18" charset="0"/>
              </a:rPr>
              <a:t>*The price per share is the total investment value (one year later) divided by the number of shares.</a:t>
            </a:r>
            <a:endParaRPr lang="en-US" sz="1200" dirty="0">
              <a:latin typeface="Century" pitchFamily="18" charset="0"/>
            </a:endParaRPr>
          </a:p>
        </p:txBody>
      </p:sp>
      <p:sp>
        <p:nvSpPr>
          <p:cNvPr id="12" name="TextBox 11"/>
          <p:cNvSpPr txBox="1"/>
          <p:nvPr/>
        </p:nvSpPr>
        <p:spPr>
          <a:xfrm>
            <a:off x="762000" y="381000"/>
            <a:ext cx="7620000" cy="461665"/>
          </a:xfrm>
          <a:prstGeom prst="rect">
            <a:avLst/>
          </a:prstGeom>
          <a:noFill/>
        </p:spPr>
        <p:txBody>
          <a:bodyPr wrap="square" rtlCol="0">
            <a:spAutoFit/>
          </a:bodyPr>
          <a:lstStyle/>
          <a:p>
            <a:pPr algn="ctr"/>
            <a:r>
              <a:rPr lang="en-US" sz="2400" b="1" cap="small" dirty="0" smtClean="0">
                <a:solidFill>
                  <a:schemeClr val="tx2"/>
                </a:solidFill>
                <a:latin typeface="Century" pitchFamily="18" charset="0"/>
                <a:cs typeface="Times New Roman" pitchFamily="18" charset="0"/>
              </a:rPr>
              <a:t>Lesson 6 – What are Mutual Funds?</a:t>
            </a:r>
            <a:endParaRPr lang="en-US" sz="24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6.1</a:t>
            </a:r>
            <a:endParaRPr lang="en-US" sz="1000" cap="small" dirty="0">
              <a:latin typeface="New Century Schlbk"/>
              <a:cs typeface="New Century Schlbk"/>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1143000"/>
          </a:xfrm>
        </p:spPr>
        <p:txBody>
          <a:bodyPr>
            <a:normAutofit/>
          </a:bodyPr>
          <a:lstStyle/>
          <a:p>
            <a:r>
              <a:rPr lang="en-US" sz="3200" b="0" dirty="0" smtClean="0">
                <a:latin typeface="B New Century Schlbk Bold"/>
                <a:cs typeface="B New Century Schlbk Bold"/>
              </a:rPr>
              <a:t>How Mutual Funds Work</a:t>
            </a:r>
            <a:endParaRPr lang="en-US" sz="3200" b="0" dirty="0">
              <a:latin typeface="B New Century Schlbk Bold"/>
              <a:cs typeface="B New Century Schlbk Bold"/>
            </a:endParaRPr>
          </a:p>
        </p:txBody>
      </p:sp>
      <p:sp>
        <p:nvSpPr>
          <p:cNvPr id="5" name="Content Placeholder 4"/>
          <p:cNvSpPr>
            <a:spLocks noGrp="1"/>
          </p:cNvSpPr>
          <p:nvPr>
            <p:ph idx="1"/>
          </p:nvPr>
        </p:nvSpPr>
        <p:spPr>
          <a:xfrm>
            <a:off x="457200" y="2057400"/>
            <a:ext cx="8229600" cy="4419600"/>
          </a:xfrm>
        </p:spPr>
        <p:txBody>
          <a:bodyPr>
            <a:normAutofit fontScale="70000" lnSpcReduction="20000"/>
          </a:bodyPr>
          <a:lstStyle/>
          <a:p>
            <a:pPr>
              <a:spcAft>
                <a:spcPts val="600"/>
              </a:spcAft>
            </a:pPr>
            <a:r>
              <a:rPr lang="en-US" dirty="0" smtClean="0"/>
              <a:t>The price per share changes every day and depends on the value of the investments.</a:t>
            </a:r>
          </a:p>
          <a:p>
            <a:pPr>
              <a:spcAft>
                <a:spcPts val="600"/>
              </a:spcAft>
            </a:pPr>
            <a:r>
              <a:rPr lang="en-US" dirty="0" smtClean="0"/>
              <a:t>The value of the investments depends on the performance of the assets chosen by the fund manager. Unlike members of an investment club, mutual fund investors do not decide which stocks or bonds the fund will buy or sell. The fund manager does that.</a:t>
            </a:r>
          </a:p>
          <a:p>
            <a:pPr>
              <a:spcAft>
                <a:spcPts val="600"/>
              </a:spcAft>
            </a:pPr>
            <a:r>
              <a:rPr lang="en-US" dirty="0" smtClean="0"/>
              <a:t>A mutual fund charges investors for the financial management it provides. The investor may also pay brokers’ fees and other costs. The lower these costs, the higher the investor’s returns from a set of holdings.</a:t>
            </a:r>
          </a:p>
          <a:p>
            <a:r>
              <a:rPr lang="en-US" dirty="0" smtClean="0"/>
              <a:t>Some mutual funds charge a sales commission called a load. The higher the load, the less the actual investment made on behalf of the investor. Lower loads are better for investors, other things being equal.</a:t>
            </a:r>
            <a:endParaRPr lang="en-US" dirty="0"/>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762000" y="381000"/>
            <a:ext cx="7620000" cy="461665"/>
          </a:xfrm>
          <a:prstGeom prst="rect">
            <a:avLst/>
          </a:prstGeom>
          <a:noFill/>
        </p:spPr>
        <p:txBody>
          <a:bodyPr wrap="square" rtlCol="0">
            <a:spAutoFit/>
          </a:bodyPr>
          <a:lstStyle/>
          <a:p>
            <a:pPr algn="ctr"/>
            <a:r>
              <a:rPr lang="en-US" sz="2400" b="1" cap="small" dirty="0" smtClean="0">
                <a:solidFill>
                  <a:schemeClr val="tx2"/>
                </a:solidFill>
                <a:latin typeface="Century" pitchFamily="18" charset="0"/>
                <a:cs typeface="Times New Roman" pitchFamily="18" charset="0"/>
              </a:rPr>
              <a:t>Lesson 6 – What are Mutual Funds?</a:t>
            </a:r>
            <a:endParaRPr lang="en-US" sz="24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6.2</a:t>
            </a:r>
            <a:endParaRPr lang="en-US" sz="1000" cap="small" dirty="0">
              <a:latin typeface="New Century Schlbk"/>
              <a:cs typeface="New Century Schlbk"/>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1143000"/>
          </a:xfrm>
        </p:spPr>
        <p:txBody>
          <a:bodyPr>
            <a:normAutofit/>
          </a:bodyPr>
          <a:lstStyle/>
          <a:p>
            <a:r>
              <a:rPr lang="en-US" sz="3200" b="0" dirty="0" smtClean="0">
                <a:latin typeface="B New Century Schlbk Bold"/>
                <a:cs typeface="B New Century Schlbk Bold"/>
              </a:rPr>
              <a:t>Types of Mutual Funds</a:t>
            </a:r>
            <a:endParaRPr lang="en-US" sz="32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762000" y="381000"/>
            <a:ext cx="7620000" cy="461665"/>
          </a:xfrm>
          <a:prstGeom prst="rect">
            <a:avLst/>
          </a:prstGeom>
          <a:noFill/>
        </p:spPr>
        <p:txBody>
          <a:bodyPr wrap="square" rtlCol="0">
            <a:spAutoFit/>
          </a:bodyPr>
          <a:lstStyle/>
          <a:p>
            <a:pPr algn="ctr"/>
            <a:r>
              <a:rPr lang="en-US" sz="2400" b="1" cap="small" dirty="0" smtClean="0">
                <a:solidFill>
                  <a:schemeClr val="tx2"/>
                </a:solidFill>
                <a:latin typeface="Century" pitchFamily="18" charset="0"/>
                <a:cs typeface="Times New Roman" pitchFamily="18" charset="0"/>
              </a:rPr>
              <a:t>Lesson 6 – What are Mutual Funds?</a:t>
            </a:r>
            <a:endParaRPr lang="en-US" sz="2400" b="1" cap="small" dirty="0">
              <a:solidFill>
                <a:schemeClr val="tx2"/>
              </a:solidFill>
              <a:latin typeface="Century" pitchFamily="18" charset="0"/>
              <a:cs typeface="Times New Roman" pitchFamily="18" charset="0"/>
            </a:endParaRPr>
          </a:p>
        </p:txBody>
      </p:sp>
      <p:graphicFrame>
        <p:nvGraphicFramePr>
          <p:cNvPr id="11" name="Content Placeholder 10"/>
          <p:cNvGraphicFramePr>
            <a:graphicFrameLocks noGrp="1"/>
          </p:cNvGraphicFramePr>
          <p:nvPr>
            <p:ph idx="1"/>
          </p:nvPr>
        </p:nvGraphicFramePr>
        <p:xfrm>
          <a:off x="457200" y="2590800"/>
          <a:ext cx="8229600" cy="283464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370840">
                <a:tc>
                  <a:txBody>
                    <a:bodyPr/>
                    <a:lstStyle/>
                    <a:p>
                      <a:r>
                        <a:rPr lang="en-US" dirty="0" smtClean="0">
                          <a:latin typeface="Century" pitchFamily="18" charset="0"/>
                        </a:rPr>
                        <a:t>Money market funds</a:t>
                      </a:r>
                    </a:p>
                    <a:p>
                      <a:endParaRPr lang="en-US" dirty="0" smtClean="0">
                        <a:latin typeface="Century" pitchFamily="18" charset="0"/>
                      </a:endParaRPr>
                    </a:p>
                    <a:p>
                      <a:r>
                        <a:rPr lang="en-US" dirty="0" smtClean="0">
                          <a:latin typeface="Century" pitchFamily="18" charset="0"/>
                        </a:rPr>
                        <a:t>(short-term</a:t>
                      </a:r>
                      <a:r>
                        <a:rPr lang="en-US" baseline="0" dirty="0" smtClean="0">
                          <a:latin typeface="Century" pitchFamily="18" charset="0"/>
                        </a:rPr>
                        <a:t> securities)</a:t>
                      </a:r>
                      <a:endParaRPr lang="en-US" dirty="0">
                        <a:latin typeface="Century" pitchFamily="18" charset="0"/>
                      </a:endParaRPr>
                    </a:p>
                  </a:txBody>
                  <a:tcPr/>
                </a:tc>
                <a:tc>
                  <a:txBody>
                    <a:bodyPr/>
                    <a:lstStyle/>
                    <a:p>
                      <a:r>
                        <a:rPr lang="en-US" dirty="0" smtClean="0">
                          <a:latin typeface="Century" pitchFamily="18" charset="0"/>
                        </a:rPr>
                        <a:t>Bond funds</a:t>
                      </a:r>
                    </a:p>
                    <a:p>
                      <a:endParaRPr lang="en-US" dirty="0" smtClean="0">
                        <a:latin typeface="Century" pitchFamily="18" charset="0"/>
                      </a:endParaRPr>
                    </a:p>
                    <a:p>
                      <a:endParaRPr lang="en-US" dirty="0" smtClean="0">
                        <a:latin typeface="Century" pitchFamily="18" charset="0"/>
                      </a:endParaRPr>
                    </a:p>
                    <a:p>
                      <a:r>
                        <a:rPr lang="en-US" dirty="0" smtClean="0">
                          <a:latin typeface="Century" pitchFamily="18" charset="0"/>
                        </a:rPr>
                        <a:t>(corporate or longer-term</a:t>
                      </a:r>
                      <a:r>
                        <a:rPr lang="en-US" baseline="0" dirty="0" smtClean="0">
                          <a:latin typeface="Century" pitchFamily="18" charset="0"/>
                        </a:rPr>
                        <a:t> government bonds)</a:t>
                      </a:r>
                      <a:endParaRPr lang="en-US" dirty="0">
                        <a:latin typeface="Century" pitchFamily="18" charset="0"/>
                      </a:endParaRPr>
                    </a:p>
                  </a:txBody>
                  <a:tcPr/>
                </a:tc>
                <a:tc>
                  <a:txBody>
                    <a:bodyPr/>
                    <a:lstStyle/>
                    <a:p>
                      <a:r>
                        <a:rPr lang="en-US" dirty="0" smtClean="0">
                          <a:latin typeface="Century" pitchFamily="18" charset="0"/>
                        </a:rPr>
                        <a:t>Income funds</a:t>
                      </a:r>
                    </a:p>
                    <a:p>
                      <a:endParaRPr lang="en-US" dirty="0" smtClean="0">
                        <a:latin typeface="Century" pitchFamily="18" charset="0"/>
                      </a:endParaRPr>
                    </a:p>
                    <a:p>
                      <a:endParaRPr lang="en-US" dirty="0" smtClean="0">
                        <a:latin typeface="Century" pitchFamily="18" charset="0"/>
                      </a:endParaRPr>
                    </a:p>
                    <a:p>
                      <a:r>
                        <a:rPr lang="en-US" dirty="0" smtClean="0">
                          <a:latin typeface="Century" pitchFamily="18" charset="0"/>
                        </a:rPr>
                        <a:t>(high-yield stocks and bond funds)</a:t>
                      </a:r>
                      <a:endParaRPr lang="en-US" dirty="0">
                        <a:latin typeface="Century" pitchFamily="18" charset="0"/>
                      </a:endParaRPr>
                    </a:p>
                  </a:txBody>
                  <a:tcPr/>
                </a:tc>
                <a:tc>
                  <a:txBody>
                    <a:bodyPr/>
                    <a:lstStyle/>
                    <a:p>
                      <a:r>
                        <a:rPr lang="en-US" dirty="0" smtClean="0">
                          <a:latin typeface="Century" pitchFamily="18" charset="0"/>
                        </a:rPr>
                        <a:t>Growth funds</a:t>
                      </a:r>
                    </a:p>
                    <a:p>
                      <a:endParaRPr lang="en-US" dirty="0" smtClean="0">
                        <a:latin typeface="Century" pitchFamily="18" charset="0"/>
                      </a:endParaRPr>
                    </a:p>
                    <a:p>
                      <a:endParaRPr lang="en-US" dirty="0" smtClean="0">
                        <a:latin typeface="Century" pitchFamily="18" charset="0"/>
                      </a:endParaRPr>
                    </a:p>
                    <a:p>
                      <a:r>
                        <a:rPr lang="en-US" dirty="0" smtClean="0">
                          <a:latin typeface="Century" pitchFamily="18" charset="0"/>
                        </a:rPr>
                        <a:t>(larger</a:t>
                      </a:r>
                      <a:r>
                        <a:rPr lang="en-US" baseline="0" dirty="0" smtClean="0">
                          <a:latin typeface="Century" pitchFamily="18" charset="0"/>
                        </a:rPr>
                        <a:t> company stocks; long-term capital gains)</a:t>
                      </a:r>
                      <a:endParaRPr lang="en-US" dirty="0">
                        <a:latin typeface="Century" pitchFamily="18" charset="0"/>
                      </a:endParaRPr>
                    </a:p>
                  </a:txBody>
                  <a:tcPr/>
                </a:tc>
                <a:tc>
                  <a:txBody>
                    <a:bodyPr/>
                    <a:lstStyle/>
                    <a:p>
                      <a:r>
                        <a:rPr lang="en-US" dirty="0" smtClean="0">
                          <a:latin typeface="Century" pitchFamily="18" charset="0"/>
                        </a:rPr>
                        <a:t>Aggressive</a:t>
                      </a:r>
                      <a:r>
                        <a:rPr lang="en-US" baseline="0" dirty="0" smtClean="0">
                          <a:latin typeface="Century" pitchFamily="18" charset="0"/>
                        </a:rPr>
                        <a:t> growth funds</a:t>
                      </a:r>
                    </a:p>
                    <a:p>
                      <a:endParaRPr lang="en-US" baseline="0" dirty="0" smtClean="0">
                        <a:latin typeface="Century" pitchFamily="18" charset="0"/>
                      </a:endParaRPr>
                    </a:p>
                    <a:p>
                      <a:r>
                        <a:rPr lang="en-US" baseline="0" dirty="0" smtClean="0">
                          <a:latin typeface="Century" pitchFamily="18" charset="0"/>
                        </a:rPr>
                        <a:t>(smaller company stocks; short- and long-term capital gains)</a:t>
                      </a:r>
                    </a:p>
                    <a:p>
                      <a:endParaRPr lang="en-US" dirty="0">
                        <a:latin typeface="Century" pitchFamily="18" charset="0"/>
                      </a:endParaRPr>
                    </a:p>
                  </a:txBody>
                  <a:tcPr/>
                </a:tc>
              </a:tr>
            </a:tbl>
          </a:graphicData>
        </a:graphic>
      </p:graphicFrame>
      <p:sp>
        <p:nvSpPr>
          <p:cNvPr id="12" name="TextBox 11"/>
          <p:cNvSpPr txBox="1"/>
          <p:nvPr/>
        </p:nvSpPr>
        <p:spPr>
          <a:xfrm>
            <a:off x="457200" y="1905000"/>
            <a:ext cx="8153400" cy="646331"/>
          </a:xfrm>
          <a:prstGeom prst="rect">
            <a:avLst/>
          </a:prstGeom>
          <a:noFill/>
        </p:spPr>
        <p:txBody>
          <a:bodyPr wrap="square" rtlCol="0">
            <a:spAutoFit/>
          </a:bodyPr>
          <a:lstStyle/>
          <a:p>
            <a:r>
              <a:rPr lang="en-US" dirty="0" smtClean="0">
                <a:latin typeface="Century" pitchFamily="18" charset="0"/>
              </a:rPr>
              <a:t>Low Risk and					               High Risk and</a:t>
            </a:r>
          </a:p>
          <a:p>
            <a:r>
              <a:rPr lang="en-US" dirty="0" smtClean="0">
                <a:latin typeface="Century" pitchFamily="18" charset="0"/>
              </a:rPr>
              <a:t>Low Potential Reward			              High Potential Reward</a:t>
            </a:r>
            <a:endParaRPr lang="en-US" dirty="0">
              <a:latin typeface="Century" pitchFamily="18" charset="0"/>
            </a:endParaRPr>
          </a:p>
        </p:txBody>
      </p:sp>
      <p:sp>
        <p:nvSpPr>
          <p:cNvPr id="8" name="TextBox 7"/>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6.3</a:t>
            </a:r>
            <a:endParaRPr lang="en-US" sz="1000" cap="small" dirty="0">
              <a:latin typeface="New Century Schlbk"/>
              <a:cs typeface="New Century Schlbk"/>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43063" y="23813"/>
            <a:ext cx="5857875" cy="68103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438400" y="2514600"/>
            <a:ext cx="4267200" cy="2876550"/>
          </a:xfrm>
          <a:prstGeom prst="rect">
            <a:avLst/>
          </a:prstGeom>
          <a:noFill/>
          <a:ln w="9525">
            <a:noFill/>
            <a:miter lim="800000"/>
            <a:headEnd/>
            <a:tailEnd/>
          </a:ln>
        </p:spPr>
      </p:pic>
      <p:sp>
        <p:nvSpPr>
          <p:cNvPr id="6147" name="WordArt 3"/>
          <p:cNvSpPr>
            <a:spLocks noChangeArrowheads="1" noChangeShapeType="1" noTextEdit="1"/>
          </p:cNvSpPr>
          <p:nvPr/>
        </p:nvSpPr>
        <p:spPr bwMode="auto">
          <a:xfrm>
            <a:off x="3200400" y="1143000"/>
            <a:ext cx="2609850" cy="800100"/>
          </a:xfrm>
          <a:prstGeom prst="rect">
            <a:avLst/>
          </a:prstGeom>
        </p:spPr>
        <p:txBody>
          <a:bodyPr spcFirstLastPara="1" wrap="none" fromWordArt="1">
            <a:prstTxWarp prst="textArchUp">
              <a:avLst>
                <a:gd name="adj" fmla="val 10800004"/>
              </a:avLst>
            </a:prstTxWarp>
          </a:bodyPr>
          <a:lstStyle/>
          <a:p>
            <a:pPr algn="ctr"/>
            <a:r>
              <a:rPr lang="en-US" sz="3600" kern="10" dirty="0">
                <a:ln w="9525">
                  <a:solidFill>
                    <a:srgbClr val="000000"/>
                  </a:solidFill>
                  <a:round/>
                  <a:headEnd/>
                  <a:tailEnd/>
                </a:ln>
                <a:solidFill>
                  <a:srgbClr val="000000"/>
                </a:solidFill>
                <a:latin typeface="Arial Black"/>
              </a:rPr>
              <a:t>JOIN THE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What Is the Gen </a:t>
            </a:r>
            <a:r>
              <a:rPr lang="en-US" sz="4000" dirty="0" err="1" smtClean="0"/>
              <a:t>i</a:t>
            </a:r>
            <a:r>
              <a:rPr lang="en-US" sz="4000" dirty="0" smtClean="0"/>
              <a:t> Revolution?</a:t>
            </a:r>
            <a:endParaRPr lang="en-US" sz="4000" dirty="0"/>
          </a:p>
        </p:txBody>
      </p:sp>
      <p:sp>
        <p:nvSpPr>
          <p:cNvPr id="3" name="Content Placeholder 2"/>
          <p:cNvSpPr>
            <a:spLocks noGrp="1"/>
          </p:cNvSpPr>
          <p:nvPr>
            <p:ph sz="half" idx="1"/>
          </p:nvPr>
        </p:nvSpPr>
        <p:spPr/>
        <p:txBody>
          <a:bodyPr>
            <a:normAutofit lnSpcReduction="10000"/>
          </a:bodyPr>
          <a:lstStyle/>
          <a:p>
            <a:pPr marL="548640" indent="-411480">
              <a:buClr>
                <a:schemeClr val="tx1">
                  <a:shade val="95000"/>
                </a:schemeClr>
              </a:buClr>
              <a:defRPr/>
            </a:pPr>
            <a:r>
              <a:rPr lang="en-US" sz="2400" dirty="0" smtClean="0"/>
              <a:t>An interactive, web-based computer game. </a:t>
            </a:r>
          </a:p>
          <a:p>
            <a:pPr marL="548640" indent="-411480">
              <a:buClr>
                <a:schemeClr val="tx1">
                  <a:shade val="95000"/>
                </a:schemeClr>
              </a:buClr>
              <a:defRPr/>
            </a:pPr>
            <a:r>
              <a:rPr lang="en-US" sz="2400" dirty="0" smtClean="0"/>
              <a:t>Designed to teach students the basics of personal finance and investments. </a:t>
            </a:r>
          </a:p>
          <a:p>
            <a:pPr marL="548640" indent="-411480">
              <a:buClr>
                <a:schemeClr val="tx1">
                  <a:shade val="95000"/>
                </a:schemeClr>
              </a:buClr>
              <a:defRPr/>
            </a:pPr>
            <a:r>
              <a:rPr lang="en-US" sz="2400" dirty="0" smtClean="0"/>
              <a:t>15 missions designed to be playable as stand-alone missions.</a:t>
            </a:r>
          </a:p>
          <a:p>
            <a:pPr marL="548640" indent="-411480">
              <a:buClr>
                <a:schemeClr val="tx1">
                  <a:shade val="95000"/>
                </a:schemeClr>
              </a:buClr>
              <a:defRPr/>
            </a:pPr>
            <a:r>
              <a:rPr lang="en-US" sz="2400" dirty="0" smtClean="0"/>
              <a:t>Also effective as a supplement to classroom instruction.</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4572000" y="1752600"/>
            <a:ext cx="45720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The Story Line</a:t>
            </a:r>
            <a:endParaRPr lang="en-US" sz="4000" dirty="0"/>
          </a:p>
        </p:txBody>
      </p:sp>
      <p:sp>
        <p:nvSpPr>
          <p:cNvPr id="5" name="Content Placeholder 4"/>
          <p:cNvSpPr>
            <a:spLocks noGrp="1"/>
          </p:cNvSpPr>
          <p:nvPr>
            <p:ph sz="half" idx="2"/>
          </p:nvPr>
        </p:nvSpPr>
        <p:spPr/>
        <p:txBody>
          <a:bodyPr/>
          <a:lstStyle/>
          <a:p>
            <a:pPr marL="548640" indent="-411480">
              <a:buClr>
                <a:schemeClr val="tx1">
                  <a:shade val="95000"/>
                </a:schemeClr>
              </a:buClr>
              <a:defRPr/>
            </a:pPr>
            <a:r>
              <a:rPr lang="en-US" sz="2400" dirty="0" smtClean="0"/>
              <a:t>People are losing confidence in their ability to save and invest.</a:t>
            </a:r>
          </a:p>
          <a:p>
            <a:pPr marL="548640" indent="-411480">
              <a:buClr>
                <a:schemeClr val="tx1">
                  <a:shade val="95000"/>
                </a:schemeClr>
              </a:buClr>
              <a:defRPr/>
            </a:pPr>
            <a:r>
              <a:rPr lang="en-US" sz="2400" dirty="0" smtClean="0"/>
              <a:t>This confusion is called “the </a:t>
            </a:r>
            <a:r>
              <a:rPr lang="en-US" sz="2400" dirty="0" err="1" smtClean="0"/>
              <a:t>Murktide</a:t>
            </a:r>
            <a:r>
              <a:rPr lang="en-US" sz="2400" dirty="0" smtClean="0"/>
              <a:t>”.</a:t>
            </a:r>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304800" y="1676400"/>
            <a:ext cx="42672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n-US" sz="4000" dirty="0"/>
              <a:t>Why Invest?</a:t>
            </a:r>
          </a:p>
        </p:txBody>
      </p:sp>
      <p:sp>
        <p:nvSpPr>
          <p:cNvPr id="65539" name="Rectangle 3"/>
          <p:cNvSpPr>
            <a:spLocks noGrp="1" noChangeArrowheads="1"/>
          </p:cNvSpPr>
          <p:nvPr>
            <p:ph type="body" sz="half" idx="1"/>
          </p:nvPr>
        </p:nvSpPr>
        <p:spPr/>
        <p:txBody>
          <a:bodyPr>
            <a:normAutofit/>
          </a:bodyPr>
          <a:lstStyle/>
          <a:p>
            <a:r>
              <a:rPr lang="en-US" sz="2400" dirty="0"/>
              <a:t>You can earn income.</a:t>
            </a:r>
          </a:p>
          <a:p>
            <a:pPr lvl="1"/>
            <a:r>
              <a:rPr lang="en-US" dirty="0"/>
              <a:t>Owning stock is like a job.</a:t>
            </a:r>
          </a:p>
          <a:p>
            <a:r>
              <a:rPr lang="en-US" sz="2400" dirty="0"/>
              <a:t>Rewards last a lifetime.</a:t>
            </a:r>
          </a:p>
          <a:p>
            <a:pPr lvl="1"/>
            <a:r>
              <a:rPr lang="en-US" dirty="0"/>
              <a:t>Investing provides good assets</a:t>
            </a:r>
          </a:p>
          <a:p>
            <a:pPr lvl="1"/>
            <a:r>
              <a:rPr lang="en-US" dirty="0"/>
              <a:t>Stocks, bonds, mutual funds</a:t>
            </a:r>
          </a:p>
        </p:txBody>
      </p:sp>
      <p:pic>
        <p:nvPicPr>
          <p:cNvPr id="65542" name="Picture 6" descr="New York Stock Exchange Address"/>
          <p:cNvPicPr>
            <a:picLocks noChangeAspect="1" noChangeArrowheads="1"/>
          </p:cNvPicPr>
          <p:nvPr/>
        </p:nvPicPr>
        <p:blipFill>
          <a:blip r:embed="rId2" cstate="print"/>
          <a:srcRect/>
          <a:stretch>
            <a:fillRect/>
          </a:stretch>
        </p:blipFill>
        <p:spPr bwMode="auto">
          <a:xfrm>
            <a:off x="5105400" y="1828800"/>
            <a:ext cx="3505200" cy="4267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The Story Line</a:t>
            </a:r>
            <a:endParaRPr lang="en-US" sz="4000" dirty="0"/>
          </a:p>
        </p:txBody>
      </p:sp>
      <p:sp>
        <p:nvSpPr>
          <p:cNvPr id="3" name="Content Placeholder 2"/>
          <p:cNvSpPr>
            <a:spLocks noGrp="1"/>
          </p:cNvSpPr>
          <p:nvPr>
            <p:ph sz="half" idx="1"/>
          </p:nvPr>
        </p:nvSpPr>
        <p:spPr/>
        <p:txBody>
          <a:bodyPr>
            <a:normAutofit fontScale="47500" lnSpcReduction="20000"/>
          </a:bodyPr>
          <a:lstStyle/>
          <a:p>
            <a:pPr marL="548640" indent="-411480">
              <a:buClr>
                <a:schemeClr val="tx1">
                  <a:shade val="95000"/>
                </a:schemeClr>
              </a:buClr>
              <a:defRPr/>
            </a:pPr>
            <a:r>
              <a:rPr lang="en-US" sz="5100" dirty="0" smtClean="0"/>
              <a:t>The mysterious Monique founded her movement, the Gen </a:t>
            </a:r>
            <a:r>
              <a:rPr lang="en-US" sz="5100" dirty="0" err="1" smtClean="0"/>
              <a:t>i</a:t>
            </a:r>
            <a:r>
              <a:rPr lang="en-US" sz="5100" dirty="0" smtClean="0"/>
              <a:t> Revolution, to fight the </a:t>
            </a:r>
            <a:r>
              <a:rPr lang="en-US" sz="5100" dirty="0" err="1" smtClean="0"/>
              <a:t>Murktide</a:t>
            </a:r>
            <a:r>
              <a:rPr lang="en-US" sz="5100" dirty="0" smtClean="0"/>
              <a:t>.</a:t>
            </a:r>
          </a:p>
          <a:p>
            <a:pPr marL="548640" indent="-411480">
              <a:buClr>
                <a:schemeClr val="tx1">
                  <a:shade val="95000"/>
                </a:schemeClr>
              </a:buClr>
              <a:defRPr/>
            </a:pPr>
            <a:r>
              <a:rPr lang="en-US" sz="5100" dirty="0" smtClean="0"/>
              <a:t>Students take on the role of operatives in Monique’s movement. </a:t>
            </a:r>
          </a:p>
          <a:p>
            <a:pPr marL="548640" indent="-411480">
              <a:buClr>
                <a:schemeClr val="tx1">
                  <a:shade val="95000"/>
                </a:schemeClr>
              </a:buClr>
              <a:defRPr/>
            </a:pPr>
            <a:r>
              <a:rPr lang="en-US" sz="5100" dirty="0" smtClean="0"/>
              <a:t>In each of the 15 missions, players are briefed and trained by Monique to help their contacts battle the Murktide.</a:t>
            </a:r>
          </a:p>
          <a:p>
            <a:pPr marL="548640" indent="-411480" eaLnBrk="1" fontAlgn="auto" hangingPunct="1">
              <a:spcAft>
                <a:spcPts val="0"/>
              </a:spcAft>
              <a:buClr>
                <a:schemeClr val="tx1">
                  <a:shade val="95000"/>
                </a:schemeClr>
              </a:buClr>
              <a:buFont typeface="Wingdings 2"/>
              <a:buNone/>
              <a:defRPr/>
            </a:pPr>
            <a:endParaRPr lang="en-US" sz="5100" dirty="0"/>
          </a:p>
        </p:txBody>
      </p:sp>
      <p:pic>
        <p:nvPicPr>
          <p:cNvPr id="6" name="Picture 2"/>
          <p:cNvPicPr>
            <a:picLocks noChangeAspect="1" noChangeArrowheads="1"/>
          </p:cNvPicPr>
          <p:nvPr/>
        </p:nvPicPr>
        <p:blipFill>
          <a:blip r:embed="rId3" cstate="print"/>
          <a:srcRect/>
          <a:stretch>
            <a:fillRect/>
          </a:stretch>
        </p:blipFill>
        <p:spPr bwMode="auto">
          <a:xfrm>
            <a:off x="4572000" y="1752600"/>
            <a:ext cx="45720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The Object of the Game</a:t>
            </a:r>
            <a:endParaRPr lang="en-US" sz="4000" dirty="0"/>
          </a:p>
        </p:txBody>
      </p:sp>
      <p:sp>
        <p:nvSpPr>
          <p:cNvPr id="5" name="Content Placeholder 4"/>
          <p:cNvSpPr>
            <a:spLocks noGrp="1"/>
          </p:cNvSpPr>
          <p:nvPr>
            <p:ph sz="half" idx="2"/>
          </p:nvPr>
        </p:nvSpPr>
        <p:spPr/>
        <p:txBody>
          <a:bodyPr>
            <a:normAutofit/>
          </a:bodyPr>
          <a:lstStyle/>
          <a:p>
            <a:r>
              <a:rPr lang="en-US" sz="2400" dirty="0" smtClean="0"/>
              <a:t>Accumulate as many points as possible by correctly answering questions and giving good financial advice to contacts. </a:t>
            </a:r>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04800" y="1676400"/>
            <a:ext cx="42672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a:xfrm>
            <a:off x="457200" y="704850"/>
            <a:ext cx="4800600" cy="1143000"/>
          </a:xfrm>
        </p:spPr>
        <p:txBody>
          <a:bodyPr/>
          <a:lstStyle/>
          <a:p>
            <a:r>
              <a:rPr lang="en-US" dirty="0" smtClean="0"/>
              <a:t>Missions </a:t>
            </a:r>
          </a:p>
        </p:txBody>
      </p:sp>
      <p:sp>
        <p:nvSpPr>
          <p:cNvPr id="81923" name="Rectangle 3"/>
          <p:cNvSpPr>
            <a:spLocks noGrp="1"/>
          </p:cNvSpPr>
          <p:nvPr>
            <p:ph type="body" idx="4294967295"/>
          </p:nvPr>
        </p:nvSpPr>
        <p:spPr>
          <a:xfrm>
            <a:off x="457200" y="2133600"/>
            <a:ext cx="8229600" cy="4389438"/>
          </a:xfrm>
        </p:spPr>
        <p:txBody>
          <a:bodyPr/>
          <a:lstStyle/>
          <a:p>
            <a:pPr marL="495300" indent="-495300">
              <a:buFont typeface="Wingdings 2" pitchFamily="18" charset="2"/>
              <a:buNone/>
            </a:pPr>
            <a:r>
              <a:rPr lang="en-US" dirty="0" smtClean="0"/>
              <a:t>1. Help Angela build wealth for the long run.</a:t>
            </a:r>
          </a:p>
          <a:p>
            <a:pPr marL="495300" indent="-495300">
              <a:buFont typeface="Wingdings 2" pitchFamily="18" charset="2"/>
              <a:buNone/>
            </a:pPr>
            <a:r>
              <a:rPr lang="en-US" dirty="0" smtClean="0"/>
              <a:t>2. Help Verona choose  a tentative career.</a:t>
            </a:r>
          </a:p>
          <a:p>
            <a:pPr marL="495300" indent="-495300">
              <a:buFont typeface="Wingdings 2" pitchFamily="18" charset="2"/>
              <a:buNone/>
            </a:pPr>
            <a:r>
              <a:rPr lang="en-US" dirty="0" smtClean="0"/>
              <a:t>3. Help Matt to consider whether to continue formal education after he graduates from high school.</a:t>
            </a:r>
          </a:p>
          <a:p>
            <a:pPr marL="495300" indent="-495300">
              <a:buFont typeface="Wingdings 2" pitchFamily="18" charset="2"/>
              <a:buNone/>
            </a:pPr>
            <a:r>
              <a:rPr lang="en-US" dirty="0" smtClean="0"/>
              <a:t>4. Help the O'Neil's save $300 a month for a down payment on a new home.</a:t>
            </a:r>
          </a:p>
          <a:p>
            <a:pPr marL="495300" indent="-495300">
              <a:buFont typeface="Wingdings 2" pitchFamily="18" charset="2"/>
              <a:buNone/>
            </a:pPr>
            <a:r>
              <a:rPr lang="en-US" dirty="0" smtClean="0"/>
              <a:t>5. Teach Justin about credit.</a:t>
            </a:r>
          </a:p>
          <a:p>
            <a:pPr marL="495300" indent="-495300">
              <a:buFont typeface="Wingdings 2" pitchFamily="18" charset="2"/>
              <a:buNone/>
            </a:pPr>
            <a:endParaRPr lang="en-US" dirty="0" smtClean="0"/>
          </a:p>
        </p:txBody>
      </p:sp>
      <p:pic>
        <p:nvPicPr>
          <p:cNvPr id="81924" name="Picture 21" descr="monique.JPG"/>
          <p:cNvPicPr>
            <a:picLocks noChangeAspect="1"/>
          </p:cNvPicPr>
          <p:nvPr/>
        </p:nvPicPr>
        <p:blipFill>
          <a:blip r:embed="rId2" cstate="print"/>
          <a:srcRect/>
          <a:stretch>
            <a:fillRect/>
          </a:stretch>
        </p:blipFill>
        <p:spPr bwMode="auto">
          <a:xfrm>
            <a:off x="6629400" y="762000"/>
            <a:ext cx="1447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a:xfrm>
            <a:off x="457200" y="704850"/>
            <a:ext cx="4800600" cy="1143000"/>
          </a:xfrm>
        </p:spPr>
        <p:txBody>
          <a:bodyPr/>
          <a:lstStyle/>
          <a:p>
            <a:r>
              <a:rPr lang="en-US" smtClean="0"/>
              <a:t>Missions </a:t>
            </a:r>
          </a:p>
        </p:txBody>
      </p:sp>
      <p:sp>
        <p:nvSpPr>
          <p:cNvPr id="82947" name="Rectangle 3"/>
          <p:cNvSpPr>
            <a:spLocks noGrp="1"/>
          </p:cNvSpPr>
          <p:nvPr>
            <p:ph type="body" idx="4294967295"/>
          </p:nvPr>
        </p:nvSpPr>
        <p:spPr>
          <a:xfrm>
            <a:off x="457200" y="2133600"/>
            <a:ext cx="8229600" cy="4389438"/>
          </a:xfrm>
        </p:spPr>
        <p:txBody>
          <a:bodyPr>
            <a:normAutofit fontScale="92500"/>
          </a:bodyPr>
          <a:lstStyle/>
          <a:p>
            <a:pPr marL="495300" indent="-495300">
              <a:buFont typeface="Wingdings 2" pitchFamily="18" charset="2"/>
              <a:buNone/>
            </a:pPr>
            <a:r>
              <a:rPr lang="en-US" smtClean="0"/>
              <a:t>6. Advise Kai on how to invest his grandmothers $10,000. </a:t>
            </a:r>
          </a:p>
          <a:p>
            <a:pPr marL="495300" indent="-495300">
              <a:buFont typeface="Wingdings 2" pitchFamily="18" charset="2"/>
              <a:buNone/>
            </a:pPr>
            <a:r>
              <a:rPr lang="en-US" smtClean="0"/>
              <a:t>7. Convince Paul, Fred and Diana to reconsider their choice of financial institution.</a:t>
            </a:r>
          </a:p>
          <a:p>
            <a:pPr marL="495300" indent="-495300">
              <a:buFont typeface="Wingdings 2" pitchFamily="18" charset="2"/>
              <a:buNone/>
            </a:pPr>
            <a:r>
              <a:rPr lang="en-US" smtClean="0"/>
              <a:t>8. Help Uncle Louie learn the basics about stocks.</a:t>
            </a:r>
          </a:p>
          <a:p>
            <a:pPr marL="495300" indent="-495300">
              <a:buFont typeface="Wingdings 2" pitchFamily="18" charset="2"/>
              <a:buNone/>
            </a:pPr>
            <a:r>
              <a:rPr lang="en-US" smtClean="0"/>
              <a:t>9. Teach Tyrone and Felicia how to invest in bonds.</a:t>
            </a:r>
          </a:p>
          <a:p>
            <a:pPr marL="495300" indent="-495300">
              <a:buFont typeface="Wingdings 2" pitchFamily="18" charset="2"/>
              <a:buNone/>
            </a:pPr>
            <a:r>
              <a:rPr lang="en-US" smtClean="0"/>
              <a:t>10. Teach a group of students how to invest in mutual funds.</a:t>
            </a:r>
          </a:p>
        </p:txBody>
      </p:sp>
      <p:pic>
        <p:nvPicPr>
          <p:cNvPr id="82948" name="Picture 21" descr="monique.JPG"/>
          <p:cNvPicPr>
            <a:picLocks noChangeAspect="1"/>
          </p:cNvPicPr>
          <p:nvPr/>
        </p:nvPicPr>
        <p:blipFill>
          <a:blip r:embed="rId2" cstate="print"/>
          <a:srcRect/>
          <a:stretch>
            <a:fillRect/>
          </a:stretch>
        </p:blipFill>
        <p:spPr bwMode="auto">
          <a:xfrm>
            <a:off x="6629400" y="762000"/>
            <a:ext cx="1447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a:xfrm>
            <a:off x="457200" y="704850"/>
            <a:ext cx="4800600" cy="1143000"/>
          </a:xfrm>
        </p:spPr>
        <p:txBody>
          <a:bodyPr/>
          <a:lstStyle/>
          <a:p>
            <a:r>
              <a:rPr lang="en-US" smtClean="0"/>
              <a:t>Missions </a:t>
            </a:r>
          </a:p>
        </p:txBody>
      </p:sp>
      <p:sp>
        <p:nvSpPr>
          <p:cNvPr id="83971" name="Rectangle 3"/>
          <p:cNvSpPr>
            <a:spLocks noGrp="1"/>
          </p:cNvSpPr>
          <p:nvPr>
            <p:ph type="body" idx="4294967295"/>
          </p:nvPr>
        </p:nvSpPr>
        <p:spPr>
          <a:xfrm>
            <a:off x="457200" y="2133600"/>
            <a:ext cx="8229600" cy="4389438"/>
          </a:xfrm>
        </p:spPr>
        <p:txBody>
          <a:bodyPr>
            <a:normAutofit fontScale="92500" lnSpcReduction="10000"/>
          </a:bodyPr>
          <a:lstStyle/>
          <a:p>
            <a:pPr marL="495300" indent="-495300">
              <a:buFont typeface="Wingdings 2" pitchFamily="18" charset="2"/>
              <a:buNone/>
            </a:pPr>
            <a:r>
              <a:rPr lang="en-US" smtClean="0"/>
              <a:t>11. Advise a Gen I $10 million donor on her investment.</a:t>
            </a:r>
          </a:p>
          <a:p>
            <a:pPr marL="495300" indent="-495300">
              <a:buFont typeface="Wingdings 2" pitchFamily="18" charset="2"/>
              <a:buNone/>
            </a:pPr>
            <a:r>
              <a:rPr lang="en-US" smtClean="0"/>
              <a:t>12. Show Jasmine what determines stock prices.</a:t>
            </a:r>
          </a:p>
          <a:p>
            <a:pPr marL="495300" indent="-495300">
              <a:buFont typeface="Wingdings 2" pitchFamily="18" charset="2"/>
              <a:buNone/>
            </a:pPr>
            <a:r>
              <a:rPr lang="en-US" smtClean="0"/>
              <a:t>13. Advise Markos on how to weather a crash in the scholarship fund.</a:t>
            </a:r>
          </a:p>
          <a:p>
            <a:pPr marL="495300" indent="-495300">
              <a:buFont typeface="Wingdings 2" pitchFamily="18" charset="2"/>
              <a:buNone/>
            </a:pPr>
            <a:r>
              <a:rPr lang="en-US" smtClean="0"/>
              <a:t>14. Advise political leaders on their economic forecasts.</a:t>
            </a:r>
          </a:p>
          <a:p>
            <a:pPr marL="495300" indent="-495300">
              <a:buFont typeface="Wingdings 2" pitchFamily="18" charset="2"/>
              <a:buNone/>
            </a:pPr>
            <a:r>
              <a:rPr lang="en-US" smtClean="0"/>
              <a:t>15 Conduct the Red Roosters annual financial planning workshop.</a:t>
            </a:r>
          </a:p>
        </p:txBody>
      </p:sp>
      <p:pic>
        <p:nvPicPr>
          <p:cNvPr id="83972" name="Picture 21" descr="monique.JPG"/>
          <p:cNvPicPr>
            <a:picLocks noChangeAspect="1"/>
          </p:cNvPicPr>
          <p:nvPr/>
        </p:nvPicPr>
        <p:blipFill>
          <a:blip r:embed="rId2" cstate="print"/>
          <a:srcRect/>
          <a:stretch>
            <a:fillRect/>
          </a:stretch>
        </p:blipFill>
        <p:spPr bwMode="auto">
          <a:xfrm>
            <a:off x="6629400" y="762000"/>
            <a:ext cx="1447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How to Play</a:t>
            </a:r>
            <a:endParaRPr lang="en-US" dirty="0"/>
          </a:p>
        </p:txBody>
      </p:sp>
      <p:sp>
        <p:nvSpPr>
          <p:cNvPr id="22530" name="Content Placeholder 2"/>
          <p:cNvSpPr>
            <a:spLocks noGrp="1"/>
          </p:cNvSpPr>
          <p:nvPr>
            <p:ph type="subTitle" idx="1"/>
          </p:nvPr>
        </p:nvSpPr>
        <p:spPr/>
        <p:txBody>
          <a:bodyPr>
            <a:normAutofit/>
          </a:bodyPr>
          <a:lstStyle/>
          <a:p>
            <a:pPr algn="ctr" eaLnBrk="1" hangingPunct="1">
              <a:spcBef>
                <a:spcPct val="0"/>
              </a:spcBef>
              <a:buFont typeface="Wingdings 2" pitchFamily="18" charset="2"/>
              <a:buNone/>
            </a:pPr>
            <a:r>
              <a:rPr lang="en-US" sz="4200" dirty="0" smtClean="0">
                <a:hlinkClick r:id="rId3"/>
              </a:rPr>
              <a:t>http://www.genirevolution.org/demonstration.php</a:t>
            </a:r>
            <a:endParaRPr lang="en-US" sz="4200" dirty="0" smtClean="0"/>
          </a:p>
          <a:p>
            <a:pPr algn="ctr" eaLnBrk="1" hangingPunct="1">
              <a:spcBef>
                <a:spcPct val="0"/>
              </a:spcBef>
              <a:buFont typeface="Wingdings 2" pitchFamily="18" charset="2"/>
              <a:buNone/>
            </a:pPr>
            <a:endParaRPr lang="en-US" sz="42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75" y="1371600"/>
            <a:ext cx="8229600" cy="1828800"/>
          </a:xfrm>
        </p:spPr>
        <p:txBody>
          <a:bodyPr/>
          <a:lstStyle/>
          <a:p>
            <a:pPr eaLnBrk="1" fontAlgn="auto" hangingPunct="1">
              <a:spcAft>
                <a:spcPts val="0"/>
              </a:spcAft>
              <a:defRPr/>
            </a:pPr>
            <a:endParaRPr lang="en-US"/>
          </a:p>
        </p:txBody>
      </p:sp>
      <p:sp>
        <p:nvSpPr>
          <p:cNvPr id="23555" name="Subtitle 2"/>
          <p:cNvSpPr>
            <a:spLocks noGrp="1"/>
          </p:cNvSpPr>
          <p:nvPr>
            <p:ph type="subTitle" idx="1"/>
          </p:nvPr>
        </p:nvSpPr>
        <p:spPr>
          <a:xfrm>
            <a:off x="1371600" y="3332163"/>
            <a:ext cx="6400800" cy="1752600"/>
          </a:xfrm>
        </p:spPr>
        <p:txBody>
          <a:bodyPr/>
          <a:lstStyle/>
          <a:p>
            <a:pPr eaLnBrk="1" hangingPunct="1"/>
            <a:endParaRPr lang="en-US" smtClean="0"/>
          </a:p>
        </p:txBody>
      </p:sp>
      <p:pic>
        <p:nvPicPr>
          <p:cNvPr id="23556"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5" name="Up Arrow 4"/>
          <p:cNvSpPr/>
          <p:nvPr/>
        </p:nvSpPr>
        <p:spPr>
          <a:xfrm>
            <a:off x="685800" y="762000"/>
            <a:ext cx="484188" cy="9779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Up Arrow 7"/>
          <p:cNvSpPr/>
          <p:nvPr/>
        </p:nvSpPr>
        <p:spPr>
          <a:xfrm rot="19121198">
            <a:off x="2590800" y="1066800"/>
            <a:ext cx="484188" cy="9779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8600" y="2286000"/>
            <a:ext cx="3581400" cy="2514600"/>
          </a:xfrm>
          <a:prstGeom prst="rect">
            <a:avLst/>
          </a:prstGeom>
          <a:noFill/>
          <a:ln w="984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75" y="1371600"/>
            <a:ext cx="8229600" cy="1828800"/>
          </a:xfrm>
        </p:spPr>
        <p:txBody>
          <a:bodyPr/>
          <a:lstStyle/>
          <a:p>
            <a:pPr eaLnBrk="1" fontAlgn="auto" hangingPunct="1">
              <a:spcAft>
                <a:spcPts val="0"/>
              </a:spcAft>
              <a:defRPr/>
            </a:pPr>
            <a:endParaRPr lang="en-US" dirty="0"/>
          </a:p>
        </p:txBody>
      </p:sp>
      <p:sp>
        <p:nvSpPr>
          <p:cNvPr id="24579" name="Subtitle 2"/>
          <p:cNvSpPr>
            <a:spLocks noGrp="1"/>
          </p:cNvSpPr>
          <p:nvPr>
            <p:ph type="subTitle" idx="1"/>
          </p:nvPr>
        </p:nvSpPr>
        <p:spPr>
          <a:xfrm>
            <a:off x="1371600" y="3332163"/>
            <a:ext cx="6400800" cy="1752600"/>
          </a:xfrm>
        </p:spPr>
        <p:txBody>
          <a:bodyPr/>
          <a:lstStyle/>
          <a:p>
            <a:pPr eaLnBrk="1" hangingPunct="1"/>
            <a:endParaRPr lang="en-US" smtClean="0"/>
          </a:p>
        </p:txBody>
      </p:sp>
      <p:pic>
        <p:nvPicPr>
          <p:cNvPr id="2458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286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75" y="1371600"/>
            <a:ext cx="8229600" cy="1828800"/>
          </a:xfrm>
        </p:spPr>
        <p:txBody>
          <a:bodyPr/>
          <a:lstStyle/>
          <a:p>
            <a:pPr eaLnBrk="1" fontAlgn="auto" hangingPunct="1">
              <a:spcAft>
                <a:spcPts val="0"/>
              </a:spcAft>
              <a:defRPr/>
            </a:pPr>
            <a:endParaRPr lang="en-US" dirty="0"/>
          </a:p>
        </p:txBody>
      </p:sp>
      <p:sp>
        <p:nvSpPr>
          <p:cNvPr id="25603" name="Subtitle 2"/>
          <p:cNvSpPr>
            <a:spLocks noGrp="1"/>
          </p:cNvSpPr>
          <p:nvPr>
            <p:ph type="subTitle" idx="1"/>
          </p:nvPr>
        </p:nvSpPr>
        <p:spPr>
          <a:xfrm>
            <a:off x="228600" y="4343400"/>
            <a:ext cx="6400800" cy="1752600"/>
          </a:xfrm>
        </p:spPr>
        <p:txBody>
          <a:bodyPr/>
          <a:lstStyle/>
          <a:p>
            <a:pPr eaLnBrk="1" hangingPunct="1"/>
            <a:endParaRPr lang="en-US" smtClean="0"/>
          </a:p>
        </p:txBody>
      </p:sp>
      <p:pic>
        <p:nvPicPr>
          <p:cNvPr id="25604" name="Picture 3"/>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5" name="Right Arrow 4"/>
          <p:cNvSpPr/>
          <p:nvPr/>
        </p:nvSpPr>
        <p:spPr>
          <a:xfrm>
            <a:off x="5715000" y="586740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75" y="1371600"/>
            <a:ext cx="8229600" cy="1828800"/>
          </a:xfrm>
        </p:spPr>
        <p:txBody>
          <a:bodyPr/>
          <a:lstStyle/>
          <a:p>
            <a:pPr eaLnBrk="1" fontAlgn="auto" hangingPunct="1">
              <a:spcAft>
                <a:spcPts val="0"/>
              </a:spcAft>
              <a:defRPr/>
            </a:pPr>
            <a:endParaRPr lang="en-US"/>
          </a:p>
        </p:txBody>
      </p:sp>
      <p:sp>
        <p:nvSpPr>
          <p:cNvPr id="26627" name="Subtitle 2"/>
          <p:cNvSpPr>
            <a:spLocks noGrp="1"/>
          </p:cNvSpPr>
          <p:nvPr>
            <p:ph type="subTitle" idx="1"/>
          </p:nvPr>
        </p:nvSpPr>
        <p:spPr>
          <a:xfrm>
            <a:off x="1371600" y="3332163"/>
            <a:ext cx="6400800" cy="1752600"/>
          </a:xfrm>
        </p:spPr>
        <p:txBody>
          <a:bodyPr/>
          <a:lstStyle/>
          <a:p>
            <a:pPr eaLnBrk="1" hangingPunct="1"/>
            <a:endParaRPr lang="en-US" smtClean="0"/>
          </a:p>
        </p:txBody>
      </p:sp>
      <p:pic>
        <p:nvPicPr>
          <p:cNvPr id="26628"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5" name="Up Arrow 4"/>
          <p:cNvSpPr/>
          <p:nvPr/>
        </p:nvSpPr>
        <p:spPr>
          <a:xfrm rot="7861059">
            <a:off x="7449344" y="5044282"/>
            <a:ext cx="484187" cy="977900"/>
          </a:xfrm>
          <a:prstGeom prst="upArrow">
            <a:avLst>
              <a:gd name="adj1" fmla="val 50000"/>
              <a:gd name="adj2" fmla="val 5913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Up Arrow 7"/>
          <p:cNvSpPr/>
          <p:nvPr/>
        </p:nvSpPr>
        <p:spPr>
          <a:xfrm rot="19121198">
            <a:off x="5443538" y="3009900"/>
            <a:ext cx="485775" cy="9779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r>
              <a:rPr lang="en-US" sz="4000" dirty="0"/>
              <a:t>Why Invest?</a:t>
            </a:r>
          </a:p>
        </p:txBody>
      </p:sp>
      <p:sp>
        <p:nvSpPr>
          <p:cNvPr id="126979" name="Rectangle 3"/>
          <p:cNvSpPr>
            <a:spLocks noGrp="1" noChangeArrowheads="1"/>
          </p:cNvSpPr>
          <p:nvPr>
            <p:ph type="body" sz="half" idx="1"/>
          </p:nvPr>
        </p:nvSpPr>
        <p:spPr>
          <a:xfrm>
            <a:off x="5105400" y="1828800"/>
            <a:ext cx="3579813" cy="4114800"/>
          </a:xfrm>
        </p:spPr>
        <p:txBody>
          <a:bodyPr>
            <a:normAutofit/>
          </a:bodyPr>
          <a:lstStyle/>
          <a:p>
            <a:pPr>
              <a:lnSpc>
                <a:spcPct val="90000"/>
              </a:lnSpc>
            </a:pPr>
            <a:r>
              <a:rPr lang="en-US" sz="2400" dirty="0"/>
              <a:t>Time is on your side.</a:t>
            </a:r>
          </a:p>
          <a:p>
            <a:pPr lvl="1">
              <a:lnSpc>
                <a:spcPct val="90000"/>
              </a:lnSpc>
            </a:pPr>
            <a:r>
              <a:rPr lang="en-US" dirty="0"/>
              <a:t>Stock prices rise over time.</a:t>
            </a:r>
          </a:p>
          <a:p>
            <a:pPr>
              <a:lnSpc>
                <a:spcPct val="90000"/>
              </a:lnSpc>
            </a:pPr>
            <a:r>
              <a:rPr lang="en-US" sz="2400" dirty="0"/>
              <a:t>Beat inflation.</a:t>
            </a:r>
          </a:p>
          <a:p>
            <a:pPr lvl="1">
              <a:lnSpc>
                <a:spcPct val="90000"/>
              </a:lnSpc>
            </a:pPr>
            <a:r>
              <a:rPr lang="en-US" dirty="0"/>
              <a:t>Overtime, investments in stock have good returns.</a:t>
            </a:r>
          </a:p>
        </p:txBody>
      </p:sp>
      <p:pic>
        <p:nvPicPr>
          <p:cNvPr id="126982" name="Picture 6" descr="26%20-%20New%20York%20Stock%20Exchange%20-%20NYSE_sm"/>
          <p:cNvPicPr>
            <a:picLocks noChangeAspect="1" noChangeArrowheads="1"/>
          </p:cNvPicPr>
          <p:nvPr/>
        </p:nvPicPr>
        <p:blipFill>
          <a:blip r:embed="rId2" cstate="print"/>
          <a:srcRect/>
          <a:stretch>
            <a:fillRect/>
          </a:stretch>
        </p:blipFill>
        <p:spPr bwMode="auto">
          <a:xfrm>
            <a:off x="1371600" y="1676400"/>
            <a:ext cx="3581400" cy="4876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Participating</a:t>
            </a:r>
            <a:endParaRPr lang="en-US" dirty="0"/>
          </a:p>
        </p:txBody>
      </p:sp>
      <p:sp>
        <p:nvSpPr>
          <p:cNvPr id="3" name="Content Placeholder 2"/>
          <p:cNvSpPr>
            <a:spLocks noGrp="1"/>
          </p:cNvSpPr>
          <p:nvPr>
            <p:ph idx="1"/>
          </p:nvPr>
        </p:nvSpPr>
        <p:spPr/>
        <p:txBody>
          <a:bodyPr/>
          <a:lstStyle/>
          <a:p>
            <a:r>
              <a:rPr lang="en-US" smtClean="0"/>
              <a:t>Questions?</a:t>
            </a:r>
            <a:endParaRPr lang="en-US"/>
          </a:p>
        </p:txBody>
      </p:sp>
    </p:spTree>
    <p:extLst>
      <p:ext uri="{BB962C8B-B14F-4D97-AF65-F5344CB8AC3E}">
        <p14:creationId xmlns:p14="http://schemas.microsoft.com/office/powerpoint/2010/main" val="385454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n-US" sz="4000" dirty="0"/>
              <a:t>Why Invest?</a:t>
            </a:r>
          </a:p>
        </p:txBody>
      </p:sp>
      <p:sp>
        <p:nvSpPr>
          <p:cNvPr id="66563" name="Rectangle 3"/>
          <p:cNvSpPr>
            <a:spLocks noGrp="1" noChangeArrowheads="1"/>
          </p:cNvSpPr>
          <p:nvPr>
            <p:ph sz="half" idx="1"/>
          </p:nvPr>
        </p:nvSpPr>
        <p:spPr/>
        <p:txBody>
          <a:bodyPr>
            <a:noAutofit/>
          </a:bodyPr>
          <a:lstStyle/>
          <a:p>
            <a:pPr>
              <a:lnSpc>
                <a:spcPct val="90000"/>
              </a:lnSpc>
            </a:pPr>
            <a:r>
              <a:rPr lang="en-US" sz="2400" dirty="0"/>
              <a:t>Own corporate America--it’s not greed.</a:t>
            </a:r>
          </a:p>
          <a:p>
            <a:pPr lvl="1">
              <a:lnSpc>
                <a:spcPct val="90000"/>
              </a:lnSpc>
            </a:pPr>
            <a:r>
              <a:rPr lang="en-US" dirty="0"/>
              <a:t>Investing helps companies to grow and provide more jobs and income.</a:t>
            </a:r>
          </a:p>
          <a:p>
            <a:pPr lvl="1">
              <a:lnSpc>
                <a:spcPct val="90000"/>
              </a:lnSpc>
            </a:pPr>
            <a:r>
              <a:rPr lang="en-US" dirty="0"/>
              <a:t>Investing helps create new goods and services for consumers.</a:t>
            </a:r>
          </a:p>
          <a:p>
            <a:pPr lvl="1">
              <a:lnSpc>
                <a:spcPct val="90000"/>
              </a:lnSpc>
            </a:pPr>
            <a:r>
              <a:rPr lang="en-US" dirty="0"/>
              <a:t>Investing illustrates a basic principle of economics - - the </a:t>
            </a:r>
            <a:r>
              <a:rPr lang="en-US" i="1" dirty="0"/>
              <a:t>invisible hand</a:t>
            </a:r>
            <a:r>
              <a:rPr lang="en-US" dirty="0"/>
              <a:t> of Adam Smith</a:t>
            </a:r>
            <a:r>
              <a:rPr lang="en-US" dirty="0" smtClean="0"/>
              <a:t>.</a:t>
            </a:r>
            <a:endParaRPr lang="en-US" dirty="0"/>
          </a:p>
        </p:txBody>
      </p:sp>
      <p:pic>
        <p:nvPicPr>
          <p:cNvPr id="66566" name="Picture 6" descr="67894-004"/>
          <p:cNvPicPr>
            <a:picLocks noChangeAspect="1" noChangeArrowheads="1"/>
          </p:cNvPicPr>
          <p:nvPr/>
        </p:nvPicPr>
        <p:blipFill>
          <a:blip r:embed="rId2" cstate="print"/>
          <a:srcRect/>
          <a:stretch>
            <a:fillRect/>
          </a:stretch>
        </p:blipFill>
        <p:spPr bwMode="auto">
          <a:xfrm>
            <a:off x="5562600" y="1752600"/>
            <a:ext cx="3324225" cy="32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normAutofit/>
          </a:bodyPr>
          <a:lstStyle/>
          <a:p>
            <a:r>
              <a:rPr lang="en-US" sz="4000" dirty="0" smtClean="0"/>
              <a:t>But, It’s Scary Out There</a:t>
            </a:r>
            <a:endParaRPr lang="en-US" sz="4000" dirty="0"/>
          </a:p>
        </p:txBody>
      </p:sp>
      <p:pic>
        <p:nvPicPr>
          <p:cNvPr id="12294" name="Picture 6" descr="http://1.bp.blogspot.com/_SIUL8EbikTs/SwsFbsU1ZPI/AAAAAAAAAfQ/yf3OOiapiIQ/s1600/werewolf-wolfmanchaney.jpg"/>
          <p:cNvPicPr>
            <a:picLocks noChangeAspect="1" noChangeArrowheads="1"/>
          </p:cNvPicPr>
          <p:nvPr/>
        </p:nvPicPr>
        <p:blipFill>
          <a:blip r:embed="rId2" cstate="print"/>
          <a:srcRect/>
          <a:stretch>
            <a:fillRect/>
          </a:stretch>
        </p:blipFill>
        <p:spPr bwMode="auto">
          <a:xfrm>
            <a:off x="990600" y="1828800"/>
            <a:ext cx="2990850" cy="4286250"/>
          </a:xfrm>
          <a:prstGeom prst="rect">
            <a:avLst/>
          </a:prstGeom>
          <a:noFill/>
        </p:spPr>
      </p:pic>
      <p:pic>
        <p:nvPicPr>
          <p:cNvPr id="7170" name="Picture 2" descr="http://1.bp.blogspot.com/_cMdbfkl3Rz4/RswDu0ZPxJI/AAAAAAAAAP0/q7itMeVjuAw/s800/testmakeup1.jpg"/>
          <p:cNvPicPr>
            <a:picLocks noChangeAspect="1" noChangeArrowheads="1"/>
          </p:cNvPicPr>
          <p:nvPr/>
        </p:nvPicPr>
        <p:blipFill>
          <a:blip r:embed="rId3" cstate="print"/>
          <a:srcRect/>
          <a:stretch>
            <a:fillRect/>
          </a:stretch>
        </p:blipFill>
        <p:spPr bwMode="auto">
          <a:xfrm>
            <a:off x="5791200" y="1524000"/>
            <a:ext cx="2971800" cy="3505200"/>
          </a:xfrm>
          <a:prstGeom prst="rect">
            <a:avLst/>
          </a:prstGeom>
          <a:noFill/>
        </p:spPr>
      </p:pic>
      <p:pic>
        <p:nvPicPr>
          <p:cNvPr id="7172" name="Picture 4" descr="http://www.best-horror-movies.com/images/Mummy-karloff-headshot.jpg"/>
          <p:cNvPicPr>
            <a:picLocks noChangeAspect="1" noChangeArrowheads="1"/>
          </p:cNvPicPr>
          <p:nvPr/>
        </p:nvPicPr>
        <p:blipFill>
          <a:blip r:embed="rId4" cstate="print"/>
          <a:srcRect/>
          <a:stretch>
            <a:fillRect/>
          </a:stretch>
        </p:blipFill>
        <p:spPr bwMode="auto">
          <a:xfrm>
            <a:off x="4419600" y="3962400"/>
            <a:ext cx="2809875" cy="2381250"/>
          </a:xfrm>
          <a:prstGeom prst="rect">
            <a:avLst/>
          </a:prstGeom>
          <a:noFill/>
        </p:spPr>
      </p:pic>
      <p:pic>
        <p:nvPicPr>
          <p:cNvPr id="7174" name="Picture 6" descr="http://listsoplenty.com/blog/wp-content/uploads/2010/08/bela_lugosi_dracula.jpg"/>
          <p:cNvPicPr>
            <a:picLocks noChangeAspect="1" noChangeArrowheads="1"/>
          </p:cNvPicPr>
          <p:nvPr/>
        </p:nvPicPr>
        <p:blipFill>
          <a:blip r:embed="rId5" cstate="print"/>
          <a:srcRect/>
          <a:stretch>
            <a:fillRect/>
          </a:stretch>
        </p:blipFill>
        <p:spPr bwMode="auto">
          <a:xfrm>
            <a:off x="3581400" y="1447800"/>
            <a:ext cx="2486025" cy="2209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Worry?</a:t>
            </a:r>
            <a:endParaRPr lang="en-US" sz="4000" dirty="0"/>
          </a:p>
        </p:txBody>
      </p:sp>
      <p:sp>
        <p:nvSpPr>
          <p:cNvPr id="3" name="Content Placeholder 2"/>
          <p:cNvSpPr>
            <a:spLocks noGrp="1"/>
          </p:cNvSpPr>
          <p:nvPr>
            <p:ph sz="half" idx="1"/>
          </p:nvPr>
        </p:nvSpPr>
        <p:spPr/>
        <p:txBody>
          <a:bodyPr>
            <a:normAutofit/>
          </a:bodyPr>
          <a:lstStyle/>
          <a:p>
            <a:r>
              <a:rPr lang="en-US" sz="2400" i="1" dirty="0" smtClean="0"/>
              <a:t>I have all the money I’ll ever need…</a:t>
            </a:r>
            <a:r>
              <a:rPr lang="en-US" sz="2400" dirty="0" smtClean="0"/>
              <a:t> </a:t>
            </a:r>
          </a:p>
          <a:p>
            <a:r>
              <a:rPr lang="en-US" sz="2400" i="1" dirty="0" smtClean="0"/>
              <a:t>As long as I die at 4:00 p.m. today.</a:t>
            </a:r>
            <a:r>
              <a:rPr lang="en-US" sz="2400" dirty="0" smtClean="0"/>
              <a:t> </a:t>
            </a:r>
          </a:p>
          <a:p>
            <a:r>
              <a:rPr lang="en-US" sz="2400" dirty="0" err="1" smtClean="0"/>
              <a:t>Henny</a:t>
            </a:r>
            <a:r>
              <a:rPr lang="en-US" sz="2400" dirty="0" smtClean="0"/>
              <a:t> Youngman</a:t>
            </a:r>
          </a:p>
          <a:p>
            <a:endParaRPr lang="en-US" dirty="0"/>
          </a:p>
        </p:txBody>
      </p:sp>
      <p:pic>
        <p:nvPicPr>
          <p:cNvPr id="74754" name="Picture 2" descr="http://www.magicity.com/images/5b20224b9da073216ef2c010.L._SL500_AA300_.jpg"/>
          <p:cNvPicPr>
            <a:picLocks noChangeAspect="1" noChangeArrowheads="1"/>
          </p:cNvPicPr>
          <p:nvPr/>
        </p:nvPicPr>
        <p:blipFill>
          <a:blip r:embed="rId2" cstate="print"/>
          <a:srcRect/>
          <a:stretch>
            <a:fillRect/>
          </a:stretch>
        </p:blipFill>
        <p:spPr bwMode="auto">
          <a:xfrm>
            <a:off x="5334000" y="2514600"/>
            <a:ext cx="28575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and Financial Literacy is Important</a:t>
            </a:r>
            <a:endParaRPr lang="en-US" dirty="0"/>
          </a:p>
        </p:txBody>
      </p:sp>
      <p:sp>
        <p:nvSpPr>
          <p:cNvPr id="3" name="Content Placeholder 2"/>
          <p:cNvSpPr>
            <a:spLocks noGrp="1"/>
          </p:cNvSpPr>
          <p:nvPr>
            <p:ph sz="half" idx="1"/>
          </p:nvPr>
        </p:nvSpPr>
        <p:spPr/>
        <p:txBody>
          <a:bodyPr>
            <a:normAutofit/>
          </a:bodyPr>
          <a:lstStyle/>
          <a:p>
            <a:r>
              <a:rPr lang="en-US" sz="2400" dirty="0" smtClean="0"/>
              <a:t>Citizens must understand basic economics to:</a:t>
            </a:r>
          </a:p>
          <a:p>
            <a:pPr lvl="1"/>
            <a:r>
              <a:rPr lang="en-US" sz="2400" dirty="0" smtClean="0"/>
              <a:t>Fully participate in our nation’s market economy.</a:t>
            </a:r>
          </a:p>
          <a:p>
            <a:pPr lvl="1"/>
            <a:r>
              <a:rPr lang="en-US" sz="2400" dirty="0" smtClean="0"/>
              <a:t>Understand policy issues and cast informed votes in federal and state elections.</a:t>
            </a:r>
          </a:p>
        </p:txBody>
      </p:sp>
      <p:sp>
        <p:nvSpPr>
          <p:cNvPr id="5" name="Content Placeholder 4"/>
          <p:cNvSpPr>
            <a:spLocks noGrp="1"/>
          </p:cNvSpPr>
          <p:nvPr>
            <p:ph sz="half" idx="2"/>
          </p:nvPr>
        </p:nvSpPr>
        <p:spPr>
          <a:xfrm>
            <a:off x="4648200" y="1600201"/>
            <a:ext cx="4038600" cy="3124200"/>
          </a:xfrm>
        </p:spPr>
        <p:txBody>
          <a:bodyPr>
            <a:normAutofit/>
          </a:bodyPr>
          <a:lstStyle/>
          <a:p>
            <a:r>
              <a:rPr lang="en-US" sz="2400" dirty="0" smtClean="0"/>
              <a:t>Citizens must understand personal finance to:</a:t>
            </a:r>
          </a:p>
          <a:p>
            <a:pPr lvl="1"/>
            <a:r>
              <a:rPr lang="en-US" dirty="0" smtClean="0"/>
              <a:t>Plan for retirement.</a:t>
            </a:r>
          </a:p>
          <a:p>
            <a:pPr lvl="1"/>
            <a:r>
              <a:rPr lang="en-US" dirty="0" smtClean="0"/>
              <a:t>Make saving and investing choices.</a:t>
            </a:r>
          </a:p>
          <a:p>
            <a:pPr lvl="1"/>
            <a:r>
              <a:rPr lang="en-US" dirty="0" smtClean="0"/>
              <a:t>Purchase insurance.</a:t>
            </a:r>
          </a:p>
          <a:p>
            <a:pPr lvl="1"/>
            <a:r>
              <a:rPr lang="en-US" dirty="0" smtClean="0"/>
              <a:t>Buy a home.</a:t>
            </a:r>
          </a:p>
          <a:p>
            <a:endParaRPr lang="en-US" dirty="0"/>
          </a:p>
        </p:txBody>
      </p:sp>
      <p:pic>
        <p:nvPicPr>
          <p:cNvPr id="6" name="Picture 5" descr="voters"/>
          <p:cNvPicPr>
            <a:picLocks noChangeAspect="1" noChangeArrowheads="1"/>
          </p:cNvPicPr>
          <p:nvPr/>
        </p:nvPicPr>
        <p:blipFill>
          <a:blip r:embed="rId2" cstate="print"/>
          <a:srcRect/>
          <a:stretch>
            <a:fillRect/>
          </a:stretch>
        </p:blipFill>
        <p:spPr bwMode="auto">
          <a:xfrm>
            <a:off x="5181600" y="4648200"/>
            <a:ext cx="299085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1411</Words>
  <Application>Microsoft Office PowerPoint</Application>
  <PresentationFormat>On-screen Show (4:3)</PresentationFormat>
  <Paragraphs>259</Paragraphs>
  <Slides>50</Slides>
  <Notes>10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Overview</vt:lpstr>
      <vt:lpstr>Why It Matters</vt:lpstr>
      <vt:lpstr>Why Invest?</vt:lpstr>
      <vt:lpstr>Why Invest?</vt:lpstr>
      <vt:lpstr>Why Invest?</vt:lpstr>
      <vt:lpstr>But, It’s Scary Out There</vt:lpstr>
      <vt:lpstr>Why Worry?</vt:lpstr>
      <vt:lpstr>Economic and Financial Literacy is Important</vt:lpstr>
      <vt:lpstr>Problems Caused by Economic and Financial Illiteracy</vt:lpstr>
      <vt:lpstr>Problems Caused by Economic and Financial Illiteracy</vt:lpstr>
      <vt:lpstr>Problems Caused by Economic and Financial Illiteracy</vt:lpstr>
      <vt:lpstr>Where Do the Unbanked and Underbanked  Go for Financial Services?</vt:lpstr>
      <vt:lpstr>Non-Mainstream Financial Institutions</vt:lpstr>
      <vt:lpstr>PowerPoint Presentation</vt:lpstr>
      <vt:lpstr>Authors</vt:lpstr>
      <vt:lpstr>PowerPoint Presentation</vt:lpstr>
      <vt:lpstr>PowerPoint Presentation</vt:lpstr>
      <vt:lpstr>What’s New?</vt:lpstr>
      <vt:lpstr>PowerPoint Presentation</vt:lpstr>
      <vt:lpstr>PowerPoint Presentation</vt:lpstr>
      <vt:lpstr>PowerPoint Presentation</vt:lpstr>
      <vt:lpstr>The Language of Financial Markets</vt:lpstr>
      <vt:lpstr>The Language of Financial Markets: Terms</vt:lpstr>
      <vt:lpstr>The Language of Financial Markets:  Quiz Bowl Score Sheet</vt:lpstr>
      <vt:lpstr>What are Mutual Funds?</vt:lpstr>
      <vt:lpstr>Lesson 6: What Are Mutual Funds?</vt:lpstr>
      <vt:lpstr>Activity 6.1</vt:lpstr>
      <vt:lpstr>PowerPoint Presentation</vt:lpstr>
      <vt:lpstr>Complete Table 1</vt:lpstr>
      <vt:lpstr>Activity 6.1 Complete Table 1</vt:lpstr>
      <vt:lpstr>PowerPoint Presentation</vt:lpstr>
      <vt:lpstr>One Year Later: An example</vt:lpstr>
      <vt:lpstr>How Mutual Funds Work</vt:lpstr>
      <vt:lpstr>Types of Mutual Funds</vt:lpstr>
      <vt:lpstr>PowerPoint Presentation</vt:lpstr>
      <vt:lpstr>PowerPoint Presentation</vt:lpstr>
      <vt:lpstr>What Is the Gen i Revolution?</vt:lpstr>
      <vt:lpstr>The Story Line</vt:lpstr>
      <vt:lpstr>The Story Line</vt:lpstr>
      <vt:lpstr>The Object of the Game</vt:lpstr>
      <vt:lpstr>Missions </vt:lpstr>
      <vt:lpstr>Missions </vt:lpstr>
      <vt:lpstr>Missions </vt:lpstr>
      <vt:lpstr>How to Play</vt:lpstr>
      <vt:lpstr>PowerPoint Presentation</vt:lpstr>
      <vt:lpstr>PowerPoint Presentation</vt:lpstr>
      <vt:lpstr>PowerPoint Presentation</vt:lpstr>
      <vt:lpstr>PowerPoint Presentation</vt:lpstr>
      <vt:lpstr>Thank You for Participating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Schug</dc:creator>
  <cp:lastModifiedBy>NiederjohnMS</cp:lastModifiedBy>
  <cp:revision>82</cp:revision>
  <dcterms:created xsi:type="dcterms:W3CDTF">2010-05-10T13:37:39Z</dcterms:created>
  <dcterms:modified xsi:type="dcterms:W3CDTF">2012-11-27T17:29:49Z</dcterms:modified>
</cp:coreProperties>
</file>