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9" r:id="rId7"/>
    <p:sldId id="263" r:id="rId8"/>
    <p:sldId id="261" r:id="rId9"/>
    <p:sldId id="260" r:id="rId10"/>
    <p:sldId id="262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02"/>
    <a:srgbClr val="1578BC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7" autoAdjust="0"/>
    <p:restoredTop sz="84595" autoAdjust="0"/>
  </p:normalViewPr>
  <p:slideViewPr>
    <p:cSldViewPr>
      <p:cViewPr varScale="1">
        <p:scale>
          <a:sx n="48" d="100"/>
          <a:sy n="48" d="100"/>
        </p:scale>
        <p:origin x="192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8/1/17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1144588"/>
            <a:ext cx="4086225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F00E-87A8-C344-92FC-3580E6AD771A}" type="datetimeFigureOut">
              <a:rPr lang="en-US" smtClean="0"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1011-668E-A447-984A-95FDEE63E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5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  <p:sldLayoutId id="2147483695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66800" y="2362200"/>
            <a:ext cx="7086600" cy="841375"/>
          </a:xfrm>
        </p:spPr>
        <p:txBody>
          <a:bodyPr/>
          <a:lstStyle/>
          <a:p>
            <a:r>
              <a:rPr lang="en-US" dirty="0" smtClean="0"/>
              <a:t>Cybersecurity and Personal Finance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4572000"/>
            <a:ext cx="353343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Appily</a:t>
            </a:r>
            <a:r>
              <a:rPr lang="en-US" dirty="0" smtClean="0"/>
              <a:t> Ever After</a:t>
            </a:r>
          </a:p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Deborah </a:t>
            </a:r>
            <a:r>
              <a:rPr lang="en-US" dirty="0" err="1" smtClean="0"/>
              <a:t>Kozdras</a:t>
            </a:r>
            <a:r>
              <a:rPr lang="en-US" dirty="0" smtClean="0"/>
              <a:t>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1: Credit Card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Appily</a:t>
            </a:r>
            <a:r>
              <a:rPr lang="en-US" b="1" dirty="0" smtClean="0"/>
              <a:t> Ever After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543300" cy="229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133600"/>
            <a:ext cx="3543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2: Pre-paid Gift Card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Appily</a:t>
            </a:r>
            <a:r>
              <a:rPr lang="en-US" b="1" dirty="0" smtClean="0"/>
              <a:t> Ever After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4056166_sb.jpg;maxHeight=500;maxWidth=500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535"/>
          <a:stretch/>
        </p:blipFill>
        <p:spPr>
          <a:xfrm>
            <a:off x="3048000" y="1371600"/>
            <a:ext cx="3200400" cy="266959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Rectangle 8"/>
          <p:cNvSpPr/>
          <p:nvPr/>
        </p:nvSpPr>
        <p:spPr bwMode="auto">
          <a:xfrm>
            <a:off x="3276600" y="2514600"/>
            <a:ext cx="2667000" cy="914400"/>
          </a:xfrm>
          <a:prstGeom prst="rect">
            <a:avLst/>
          </a:prstGeom>
          <a:solidFill>
            <a:srgbClr val="ECEB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halkboard"/>
                <a:ea typeface="ＭＳ Ｐゴシック" charset="-128"/>
                <a:cs typeface="Chalkboard"/>
              </a:rPr>
              <a:t>App Card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/>
                <a:cs typeface="Arial"/>
              </a:rPr>
              <a:t>Choose from our large selection of games and apps.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0" y="4038600"/>
            <a:ext cx="3200400" cy="182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$25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810000" y="4495800"/>
            <a:ext cx="1524000" cy="905256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ＭＳ Ｐゴシック" charset="-128"/>
                <a:cs typeface="ＭＳ Ｐゴシック" charset="-128"/>
              </a:rPr>
              <a:t>A C</a:t>
            </a:r>
            <a:endParaRPr kumimoji="0" lang="en-US" sz="3600" b="1" i="0" u="none" strike="noStrike" spc="50" normalizeH="0" baseline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43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1950248" y="638703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434462" y="1525901"/>
            <a:ext cx="232327" cy="34077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205116" y="642334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" y="533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Ana wanted to download some apps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200" y="533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Her mom said she could download free apps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25331" y="1990157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It said she could buy 5 new dresses for $1.00 each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67000" y="19812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Ana downloaded a free Princess Ninja app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34200" y="533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Her mom entered her credit card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53000" y="533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app said she could have it ad-free for $5.00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6260385" y="642334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6292275" y="2168539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3400" y="19812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She paid $10.00 for the second app to be ad-free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Left Arrow 33"/>
          <p:cNvSpPr/>
          <p:nvPr/>
        </p:nvSpPr>
        <p:spPr>
          <a:xfrm>
            <a:off x="4205116" y="2168539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34200" y="19812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Then it said “get a new world for $10.00”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1861277" y="2168539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942313" y="3023395"/>
            <a:ext cx="232327" cy="34077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76800" y="5105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New cars cost $5.00 </a:t>
            </a:r>
            <a:r>
              <a:rPr lang="mr-IN" sz="1200" dirty="0" smtClean="0">
                <a:solidFill>
                  <a:schemeClr val="tx1"/>
                </a:solidFill>
              </a:rPr>
              <a:t>–</a:t>
            </a:r>
            <a:r>
              <a:rPr lang="en-US" sz="1200" dirty="0" smtClean="0">
                <a:solidFill>
                  <a:schemeClr val="tx1"/>
                </a:solidFill>
              </a:rPr>
              <a:t> she bought 4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930103" y="5108317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She downloaded a princess race car game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Left Arrow 39"/>
          <p:cNvSpPr/>
          <p:nvPr/>
        </p:nvSpPr>
        <p:spPr>
          <a:xfrm>
            <a:off x="6152878" y="5298191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Arrow 41"/>
          <p:cNvSpPr/>
          <p:nvPr/>
        </p:nvSpPr>
        <p:spPr>
          <a:xfrm>
            <a:off x="4065719" y="5298191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667000" y="5105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She downloaded 5 songs from the game at $2.00 each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Left Arrow 43"/>
          <p:cNvSpPr/>
          <p:nvPr/>
        </p:nvSpPr>
        <p:spPr>
          <a:xfrm>
            <a:off x="1721880" y="5298191"/>
            <a:ext cx="504357" cy="32528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1950248" y="3739509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4096695" y="3743140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33400" y="3581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Paid $10.00 for tokens to buy new outfits and equipment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961079" y="3534552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New characters cost $2.00 each </a:t>
            </a:r>
            <a:r>
              <a:rPr lang="mr-IN" sz="1200" dirty="0" smtClean="0">
                <a:solidFill>
                  <a:schemeClr val="tx1"/>
                </a:solidFill>
              </a:rPr>
              <a:t>–</a:t>
            </a:r>
            <a:r>
              <a:rPr lang="en-US" sz="1200" dirty="0" smtClean="0">
                <a:solidFill>
                  <a:schemeClr val="tx1"/>
                </a:solidFill>
              </a:rPr>
              <a:t> she bought 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6151964" y="3743140"/>
            <a:ext cx="518547" cy="33835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43200" y="35052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Paid $5.00 for faster time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76800" y="35052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New worlds cost $5.00 each </a:t>
            </a:r>
            <a:r>
              <a:rPr lang="mr-IN" sz="1200" dirty="0" smtClean="0">
                <a:solidFill>
                  <a:schemeClr val="tx1"/>
                </a:solidFill>
              </a:rPr>
              <a:t>–</a:t>
            </a:r>
            <a:r>
              <a:rPr lang="en-US" sz="1200" dirty="0" smtClean="0">
                <a:solidFill>
                  <a:schemeClr val="tx1"/>
                </a:solidFill>
              </a:rPr>
              <a:t> she bought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7318298" y="4647303"/>
            <a:ext cx="232327" cy="34077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324600"/>
            <a:ext cx="7896131" cy="457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b="1" dirty="0" err="1" smtClean="0"/>
              <a:t>Appily</a:t>
            </a:r>
            <a:r>
              <a:rPr lang="en-US" sz="1200" b="1" dirty="0" smtClean="0"/>
              <a:t> Ever After</a:t>
            </a:r>
          </a:p>
          <a:p>
            <a:pPr algn="ctr">
              <a:defRPr/>
            </a:pPr>
            <a:r>
              <a:rPr lang="en-US" sz="1200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sz="1200" b="1" dirty="0" smtClean="0">
                <a:solidFill>
                  <a:srgbClr val="1578BC"/>
                </a:solidFill>
              </a:rPr>
              <a:t> </a:t>
            </a:r>
            <a:endParaRPr lang="en-US" sz="1200" b="1" dirty="0">
              <a:solidFill>
                <a:srgbClr val="1578B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76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Handout 1: Ana’s Spending</a:t>
            </a:r>
            <a:endParaRPr lang="en-US" sz="1800" dirty="0"/>
          </a:p>
        </p:txBody>
      </p:sp>
      <p:sp>
        <p:nvSpPr>
          <p:cNvPr id="54" name="Rectangle 53"/>
          <p:cNvSpPr/>
          <p:nvPr/>
        </p:nvSpPr>
        <p:spPr>
          <a:xfrm>
            <a:off x="533400" y="5105400"/>
            <a:ext cx="1099681" cy="898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Total = ____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6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What was Ana’s problem?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Draw what happened: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about it: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_________________________________________________________________________________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Draw what happened: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about it: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Solution: What advice did Jamal give Ana?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 2: Problem/Solution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/>
              <a:t>Appily</a:t>
            </a:r>
            <a:r>
              <a:rPr lang="en-US" b="1" dirty="0" smtClean="0"/>
              <a:t> Ever After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 3: In-app Purchases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4"/>
          </p:nvPr>
        </p:nvSpPr>
        <p:spPr>
          <a:xfrm>
            <a:off x="533400" y="1295400"/>
            <a:ext cx="8229600" cy="457200"/>
          </a:xfrm>
        </p:spPr>
        <p:txBody>
          <a:bodyPr/>
          <a:lstStyle/>
          <a:p>
            <a:r>
              <a:rPr lang="en-US" sz="1800" dirty="0" smtClean="0"/>
              <a:t>Ana received a $25.00 gift card for app purchases.  These are the apps she likes. </a:t>
            </a:r>
            <a:r>
              <a:rPr lang="en-US" sz="1800" dirty="0"/>
              <a:t>Make some recommendations to Ana that you think are responsible.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638269" y="6111240"/>
            <a:ext cx="7896131" cy="4572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Appily</a:t>
            </a:r>
            <a:r>
              <a:rPr lang="en-US" b="1" dirty="0" smtClean="0"/>
              <a:t> </a:t>
            </a:r>
            <a:r>
              <a:rPr lang="en-US" b="1" dirty="0"/>
              <a:t>Ever After</a:t>
            </a:r>
          </a:p>
          <a:p>
            <a:pPr>
              <a:defRPr/>
            </a:pPr>
            <a:r>
              <a:rPr lang="en-US" b="1" dirty="0" err="1" smtClean="0">
                <a:solidFill>
                  <a:srgbClr val="1578BC"/>
                </a:solidFill>
              </a:rPr>
              <a:t>www.EconEdLink.org</a:t>
            </a:r>
            <a:r>
              <a:rPr lang="en-US" b="1" dirty="0" smtClean="0">
                <a:solidFill>
                  <a:srgbClr val="1578BC"/>
                </a:solidFill>
              </a:rPr>
              <a:t>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94771"/>
              </p:ext>
            </p:extLst>
          </p:nvPr>
        </p:nvGraphicFramePr>
        <p:xfrm>
          <a:off x="381000" y="2133600"/>
          <a:ext cx="8153400" cy="38252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17800"/>
                <a:gridCol w="2717800"/>
                <a:gridCol w="271780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Pop Star Singing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 a Roller Coaster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Superhero Fashion</a:t>
                      </a:r>
                      <a:r>
                        <a:rPr lang="en-US" baseline="0" dirty="0" smtClean="0"/>
                        <a:t> Show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$5.00 to make ad-free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$5.00</a:t>
                      </a:r>
                      <a:r>
                        <a:rPr lang="en-US" baseline="0" dirty="0" smtClean="0"/>
                        <a:t> to make ad-free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$10.00 to make ad-free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$1.00 per song for kid’s songs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$5.00 for each new roller coaster kit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$1.00 for each new outfit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$2.00 per</a:t>
                      </a:r>
                      <a:r>
                        <a:rPr lang="en-US" baseline="0" dirty="0" smtClean="0"/>
                        <a:t> song for current popular songs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$10.00 for a new theme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$1.00 for each new background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$1.00 per</a:t>
                      </a:r>
                      <a:r>
                        <a:rPr lang="en-US" baseline="0" dirty="0" smtClean="0"/>
                        <a:t> each new background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$10.00 for faster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$2.00</a:t>
                      </a:r>
                      <a:r>
                        <a:rPr lang="en-US" baseline="0" dirty="0" smtClean="0"/>
                        <a:t> for each new superhero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7824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297DD3-A2EA-4D53-B11C-2136071F829E}">
  <ds:schemaRefs>
    <ds:schemaRef ds:uri="f585725c-6fad-472e-a48b-c8f76591c91b"/>
    <ds:schemaRef ds:uri="http://purl.org/dc/dcmitype/"/>
    <ds:schemaRef ds:uri="http://schemas.openxmlformats.org/package/2006/metadata/core-properties"/>
    <ds:schemaRef ds:uri="6f5f0874-9380-45e6-a4b7-6b39252ece02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107208</TotalTime>
  <Words>356</Words>
  <Application>Microsoft Macintosh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BankGothic Md BT</vt:lpstr>
      <vt:lpstr>Calibri</vt:lpstr>
      <vt:lpstr>Calibri Light</vt:lpstr>
      <vt:lpstr>Chalkboard</vt:lpstr>
      <vt:lpstr>Gill Sans</vt:lpstr>
      <vt:lpstr>Mangal</vt:lpstr>
      <vt:lpstr>ＭＳ Ｐゴシック</vt:lpstr>
      <vt:lpstr>Blank Presentation</vt:lpstr>
      <vt:lpstr>Custom Design</vt:lpstr>
      <vt:lpstr>Cybersecurity and Personal Finance</vt:lpstr>
      <vt:lpstr>Visual 1: Credit Card</vt:lpstr>
      <vt:lpstr>Visual 2: Pre-paid Gift Card</vt:lpstr>
      <vt:lpstr>PowerPoint Presentation</vt:lpstr>
      <vt:lpstr>Handout 2: Problem/Solution</vt:lpstr>
      <vt:lpstr>Handout 3: In-app Purchases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Microsoft Office User</cp:lastModifiedBy>
  <cp:revision>2809</cp:revision>
  <cp:lastPrinted>2015-12-16T17:04:17Z</cp:lastPrinted>
  <dcterms:created xsi:type="dcterms:W3CDTF">2012-10-20T14:14:15Z</dcterms:created>
  <dcterms:modified xsi:type="dcterms:W3CDTF">2017-08-02T00:41:02Z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