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  <p:sldMasterId id="2147483682" r:id="rId5"/>
  </p:sldMasterIdLst>
  <p:notesMasterIdLst>
    <p:notesMasterId r:id="rId24"/>
  </p:notesMasterIdLst>
  <p:handoutMasterIdLst>
    <p:handoutMasterId r:id="rId25"/>
  </p:handoutMasterIdLst>
  <p:sldIdLst>
    <p:sldId id="256" r:id="rId6"/>
    <p:sldId id="260" r:id="rId7"/>
    <p:sldId id="279" r:id="rId8"/>
    <p:sldId id="280" r:id="rId9"/>
    <p:sldId id="281" r:id="rId10"/>
    <p:sldId id="285" r:id="rId11"/>
    <p:sldId id="283" r:id="rId12"/>
    <p:sldId id="284" r:id="rId13"/>
    <p:sldId id="282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61" r:id="rId22"/>
    <p:sldId id="293" r:id="rId23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evy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602"/>
    <a:srgbClr val="1578BC"/>
    <a:srgbClr val="FFFF66"/>
    <a:srgbClr val="CC66FF"/>
    <a:srgbClr val="CCFFCC"/>
    <a:srgbClr val="CCFF99"/>
    <a:srgbClr val="FFCCFF"/>
    <a:srgbClr val="FF99FF"/>
    <a:srgbClr val="92D050"/>
    <a:srgbClr val="6EA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4502" autoAdjust="0"/>
  </p:normalViewPr>
  <p:slideViewPr>
    <p:cSldViewPr>
      <p:cViewPr>
        <p:scale>
          <a:sx n="66" d="100"/>
          <a:sy n="66" d="100"/>
        </p:scale>
        <p:origin x="-83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2008"/>
    </p:cViewPr>
  </p:outlineViewPr>
  <p:notesTextViewPr>
    <p:cViewPr>
      <p:scale>
        <a:sx n="130" d="100"/>
        <a:sy n="13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72" y="642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3763" cy="465455"/>
          </a:xfrm>
          <a:prstGeom prst="rect">
            <a:avLst/>
          </a:prstGeom>
        </p:spPr>
        <p:txBody>
          <a:bodyPr vert="horz" lIns="91660" tIns="45830" rIns="91660" bIns="45830" rtlCol="0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71" y="0"/>
            <a:ext cx="3013763" cy="465455"/>
          </a:xfrm>
          <a:prstGeom prst="rect">
            <a:avLst/>
          </a:prstGeom>
        </p:spPr>
        <p:txBody>
          <a:bodyPr vert="horz" wrap="square" lIns="91660" tIns="45830" rIns="91660" bIns="4583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E5B415-68C8-4A58-B2FB-027E28498B27}" type="datetime1">
              <a:rPr lang="en-US"/>
              <a:pPr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033"/>
            <a:ext cx="3013763" cy="465455"/>
          </a:xfrm>
          <a:prstGeom prst="rect">
            <a:avLst/>
          </a:prstGeom>
        </p:spPr>
        <p:txBody>
          <a:bodyPr vert="horz" lIns="91660" tIns="45830" rIns="91660" bIns="45830" rtlCol="0" anchor="b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71" y="8842033"/>
            <a:ext cx="3013763" cy="465455"/>
          </a:xfrm>
          <a:prstGeom prst="rect">
            <a:avLst/>
          </a:prstGeom>
        </p:spPr>
        <p:txBody>
          <a:bodyPr vert="horz" wrap="square" lIns="91660" tIns="45830" rIns="91660" bIns="4583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EE3D93-84EA-4E8B-BF2A-F31F2C855D6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147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60" tIns="45830" rIns="91660" bIns="4583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41078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60" tIns="45830" rIns="91660" bIns="4583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6913"/>
            <a:ext cx="4657725" cy="349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312" y="4421827"/>
            <a:ext cx="5100215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60" tIns="45830" rIns="91660" bIns="458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43645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60" tIns="45830" rIns="91660" bIns="4583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078" y="8843645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60" tIns="45830" rIns="91660" bIns="4583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31D1C9-99ED-4BAE-B0EB-0468EAB041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97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*Nebraska and Maine allow for the splitting of votes while all others are winner take all.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1D1C9-99ED-4BAE-B0EB-0468EAB0416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9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990600" y="2286000"/>
            <a:ext cx="71628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990600" y="3657600"/>
            <a:ext cx="71628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8699" y="2548219"/>
            <a:ext cx="7086600" cy="841375"/>
          </a:xfrm>
          <a:prstGeom prst="rect">
            <a:avLst/>
          </a:prstGeom>
        </p:spPr>
        <p:txBody>
          <a:bodyPr/>
          <a:lstStyle>
            <a:lvl1pPr algn="ctr">
              <a:defRPr b="1" baseline="0">
                <a:solidFill>
                  <a:srgbClr val="004A80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Module Title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87" y="1144588"/>
            <a:ext cx="4086225" cy="9906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028699" y="3930196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Money and Elections </a:t>
            </a:r>
            <a:br>
              <a:rPr lang="en-US" sz="3200" b="1" dirty="0" smtClean="0"/>
            </a:br>
            <a:r>
              <a:rPr lang="en-US" sz="3200" b="1" dirty="0" smtClean="0"/>
              <a:t>by Brett Burkey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1793-7E79-45E4-9D23-AD39533D5127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4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1793-7E79-45E4-9D23-AD39533D5127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38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1793-7E79-45E4-9D23-AD39533D5127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03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1793-7E79-45E4-9D23-AD39533D5127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51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1793-7E79-45E4-9D23-AD39533D5127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02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1793-7E79-45E4-9D23-AD39533D5127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35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1793-7E79-45E4-9D23-AD39533D5127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85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1793-7E79-45E4-9D23-AD39533D5127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72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1793-7E79-45E4-9D23-AD39533D5127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1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52600"/>
            <a:ext cx="7086600" cy="3657600"/>
          </a:xfrm>
          <a:prstGeom prst="rect">
            <a:avLst/>
          </a:prstGeom>
        </p:spPr>
        <p:txBody>
          <a:bodyPr lIns="91440" rIns="91440"/>
          <a:lstStyle>
            <a:lvl1pPr>
              <a:buFont typeface="Arial"/>
              <a:buChar char="•"/>
              <a:defRPr sz="1800">
                <a:solidFill>
                  <a:srgbClr val="6EA92C"/>
                </a:solidFill>
                <a:latin typeface="Gill Sans"/>
                <a:cs typeface="Gill Sans"/>
              </a:defRPr>
            </a:lvl1pPr>
            <a:lvl2pPr marL="0" indent="-365760" algn="l">
              <a:buClr>
                <a:srgbClr val="004A80"/>
              </a:buClr>
              <a:buFont typeface="BankGothic Md BT"/>
              <a:buChar char="»"/>
              <a:defRPr sz="1800">
                <a:solidFill>
                  <a:srgbClr val="004A80"/>
                </a:solidFill>
                <a:latin typeface="Gill Sans"/>
                <a:cs typeface="Gill Sans"/>
              </a:defRPr>
            </a:lvl2pPr>
            <a:lvl3pPr>
              <a:defRPr>
                <a:solidFill>
                  <a:srgbClr val="6EA92C"/>
                </a:solidFill>
                <a:latin typeface="Gill Sans"/>
                <a:cs typeface="Gill Sans"/>
              </a:defRPr>
            </a:lvl3pPr>
            <a:lvl4pPr>
              <a:defRPr>
                <a:solidFill>
                  <a:srgbClr val="6EA92C"/>
                </a:solidFill>
                <a:latin typeface="Gill Sans"/>
                <a:cs typeface="Gill Sans"/>
              </a:defRPr>
            </a:lvl4pPr>
            <a:lvl5pPr>
              <a:defRPr>
                <a:solidFill>
                  <a:srgbClr val="6EA92C"/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vert="horz" anchor="t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2" y="609600"/>
            <a:ext cx="2200275" cy="5334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755945" y="6324600"/>
            <a:ext cx="789613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 smtClean="0"/>
              <a:t>Money and Elections</a:t>
            </a:r>
          </a:p>
          <a:p>
            <a:pPr>
              <a:defRPr/>
            </a:pPr>
            <a:r>
              <a:rPr lang="en-US" b="1" dirty="0" smtClean="0">
                <a:solidFill>
                  <a:srgbClr val="1578BC"/>
                </a:solidFill>
              </a:rPr>
              <a:t>www.EconEdLink.org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65532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6A2A04-44CB-4FD5-A22C-EC7DA5CF840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CEE Board Meeting - Confidential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21177-3047-4604-B14F-505EA243D6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10.30.2015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49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opoly Cards w/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8600" cy="598487"/>
          </a:xfrm>
          <a:prstGeom prst="rect">
            <a:avLst/>
          </a:prstGeom>
          <a:solidFill>
            <a:srgbClr val="215BAE"/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"/>
                <a:cs typeface="Gill Sans"/>
              </a:defRPr>
            </a:lvl1pPr>
            <a:lvl2pPr>
              <a:defRPr sz="1800">
                <a:latin typeface="Gill Sans"/>
                <a:cs typeface="Gill Sans"/>
              </a:defRPr>
            </a:lvl2pPr>
            <a:lvl3pPr>
              <a:defRPr sz="1600">
                <a:latin typeface="Gill Sans"/>
                <a:cs typeface="Gill Sans"/>
              </a:defRPr>
            </a:lvl3pPr>
            <a:lvl4pPr>
              <a:defRPr sz="1400">
                <a:latin typeface="Gill Sans"/>
                <a:cs typeface="Gill Sans"/>
              </a:defRPr>
            </a:lvl4pPr>
            <a:lvl5pPr>
              <a:defRPr sz="1200">
                <a:latin typeface="Gill Sans"/>
                <a:cs typeface="Gill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"/>
                <a:cs typeface="Gill Sans"/>
              </a:defRPr>
            </a:lvl1pPr>
            <a:lvl2pPr>
              <a:defRPr sz="1800">
                <a:latin typeface="Gill Sans"/>
                <a:cs typeface="Gill Sans"/>
              </a:defRPr>
            </a:lvl2pPr>
            <a:lvl3pPr>
              <a:defRPr sz="1600">
                <a:latin typeface="Gill Sans"/>
                <a:cs typeface="Gill Sans"/>
              </a:defRPr>
            </a:lvl3pPr>
            <a:lvl4pPr>
              <a:defRPr sz="1400">
                <a:latin typeface="Gill Sans"/>
                <a:cs typeface="Gill Sans"/>
              </a:defRPr>
            </a:lvl4pPr>
            <a:lvl5pPr>
              <a:defRPr sz="1200">
                <a:latin typeface="Gill Sans"/>
                <a:cs typeface="Gill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524000"/>
            <a:ext cx="4038600" cy="598487"/>
          </a:xfrm>
          <a:prstGeom prst="rect">
            <a:avLst/>
          </a:prstGeom>
          <a:solidFill>
            <a:srgbClr val="215BAE"/>
          </a:solidFill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vert="horz" anchor="t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36A2A04-44CB-4FD5-A22C-EC7DA5CF840D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2" y="609600"/>
            <a:ext cx="2200275" cy="533400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55945" y="6324600"/>
            <a:ext cx="789613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 smtClean="0"/>
              <a:t>EconEdLink Teacher Webinar: Children’s Literature &amp; Economics</a:t>
            </a:r>
          </a:p>
          <a:p>
            <a:pPr>
              <a:defRPr/>
            </a:pPr>
            <a:r>
              <a:rPr lang="en-US" b="1" dirty="0" smtClean="0">
                <a:solidFill>
                  <a:srgbClr val="1578BC"/>
                </a:solidFill>
              </a:rPr>
              <a:t>www.EconEdLink.org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opoly Cards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57200" y="2438400"/>
            <a:ext cx="4038600" cy="3657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457200" y="1828800"/>
            <a:ext cx="4038600" cy="609600"/>
          </a:xfrm>
          <a:prstGeom prst="rect">
            <a:avLst/>
          </a:prstGeom>
          <a:solidFill>
            <a:srgbClr val="6EA9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11" name="Line 7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648200" y="1828800"/>
            <a:ext cx="4038600" cy="609600"/>
          </a:xfrm>
          <a:prstGeom prst="rect">
            <a:avLst/>
          </a:prstGeom>
          <a:solidFill>
            <a:srgbClr val="6EA9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648200" y="2438400"/>
            <a:ext cx="4038600" cy="3657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9913"/>
            <a:ext cx="4038600" cy="5984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6576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"/>
                <a:cs typeface="Gill Sans"/>
              </a:defRPr>
            </a:lvl1pPr>
            <a:lvl2pPr>
              <a:defRPr sz="1800">
                <a:latin typeface="Gill Sans"/>
                <a:cs typeface="Gill Sans"/>
              </a:defRPr>
            </a:lvl2pPr>
            <a:lvl3pPr>
              <a:defRPr sz="1600">
                <a:latin typeface="Gill Sans"/>
                <a:cs typeface="Gill Sans"/>
              </a:defRPr>
            </a:lvl3pPr>
            <a:lvl4pPr>
              <a:defRPr sz="1400">
                <a:latin typeface="Gill Sans"/>
                <a:cs typeface="Gill Sans"/>
              </a:defRPr>
            </a:lvl4pPr>
            <a:lvl5pPr>
              <a:defRPr sz="1200">
                <a:latin typeface="Gill Sans"/>
                <a:cs typeface="Gill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438400"/>
            <a:ext cx="4041775" cy="36576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"/>
                <a:cs typeface="Gill Sans"/>
              </a:defRPr>
            </a:lvl1pPr>
            <a:lvl2pPr>
              <a:defRPr sz="1800">
                <a:latin typeface="Gill Sans"/>
                <a:cs typeface="Gill Sans"/>
              </a:defRPr>
            </a:lvl2pPr>
            <a:lvl3pPr>
              <a:defRPr sz="1600">
                <a:latin typeface="Gill Sans"/>
                <a:cs typeface="Gill Sans"/>
              </a:defRPr>
            </a:lvl3pPr>
            <a:lvl4pPr>
              <a:defRPr sz="1400">
                <a:latin typeface="Gill Sans"/>
                <a:cs typeface="Gill Sans"/>
              </a:defRPr>
            </a:lvl4pPr>
            <a:lvl5pPr>
              <a:defRPr sz="1200">
                <a:latin typeface="Gill Sans"/>
                <a:cs typeface="Gill 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828800"/>
            <a:ext cx="4038600" cy="5984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vert="horz" anchor="t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295400"/>
            <a:ext cx="8229600" cy="457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tx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FEBA4D8-2E47-4345-BA21-5CD61A5A0BBD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2" y="609600"/>
            <a:ext cx="2200275" cy="533400"/>
          </a:xfrm>
          <a:prstGeom prst="rect">
            <a:avLst/>
          </a:prstGeom>
        </p:spPr>
      </p:pic>
      <p:sp>
        <p:nvSpPr>
          <p:cNvPr id="1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755945" y="6324600"/>
            <a:ext cx="789613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 smtClean="0"/>
              <a:t>EconEdLink Teacher Webinar: Children’s Literature &amp; Economics</a:t>
            </a:r>
          </a:p>
          <a:p>
            <a:pPr>
              <a:defRPr/>
            </a:pPr>
            <a:r>
              <a:rPr lang="en-US" b="1" dirty="0" smtClean="0">
                <a:solidFill>
                  <a:srgbClr val="1578BC"/>
                </a:solidFill>
              </a:rPr>
              <a:t>www.EconEdLink.org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133600"/>
            <a:ext cx="7429500" cy="3733800"/>
          </a:xfrm>
          <a:prstGeom prst="rect">
            <a:avLst/>
          </a:prstGeom>
        </p:spPr>
        <p:txBody>
          <a:bodyPr lIns="91440" rIns="91440"/>
          <a:lstStyle>
            <a:lvl1pPr>
              <a:buFont typeface="Arial"/>
              <a:buNone/>
              <a:defRPr sz="2400">
                <a:solidFill>
                  <a:srgbClr val="6EA92C"/>
                </a:solidFill>
                <a:latin typeface="Gill Sans"/>
                <a:cs typeface="Gill Sans"/>
              </a:defRPr>
            </a:lvl1pPr>
            <a:lvl2pPr marL="182880" indent="-374904" algn="l">
              <a:buClr>
                <a:srgbClr val="004A80"/>
              </a:buClr>
              <a:buFont typeface="BankGothic Md BT"/>
              <a:buChar char="»"/>
              <a:defRPr sz="2400">
                <a:solidFill>
                  <a:srgbClr val="004A80"/>
                </a:solidFill>
                <a:latin typeface="Gill Sans"/>
                <a:cs typeface="Gill Sans"/>
              </a:defRPr>
            </a:lvl2pPr>
            <a:lvl3pPr>
              <a:defRPr>
                <a:solidFill>
                  <a:srgbClr val="6EA92C"/>
                </a:solidFill>
                <a:latin typeface="Gill Sans"/>
                <a:cs typeface="Gill Sans"/>
              </a:defRPr>
            </a:lvl3pPr>
            <a:lvl4pPr>
              <a:defRPr>
                <a:solidFill>
                  <a:srgbClr val="6EA92C"/>
                </a:solidFill>
                <a:latin typeface="Gill Sans"/>
                <a:cs typeface="Gill Sans"/>
              </a:defRPr>
            </a:lvl4pPr>
            <a:lvl5pPr>
              <a:defRPr>
                <a:solidFill>
                  <a:srgbClr val="6EA92C"/>
                </a:solidFill>
                <a:latin typeface="Gill Sans"/>
                <a:cs typeface="Gill Sans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vert="horz" anchor="t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295400"/>
            <a:ext cx="8229600" cy="457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tx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7848600" y="6248400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fld id="{0AAD9021-A74D-4FF0-868C-40F10C5CABE8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2" y="609600"/>
            <a:ext cx="2200275" cy="53340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755945" y="6324600"/>
            <a:ext cx="789613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 smtClean="0"/>
              <a:t>Money and Elections</a:t>
            </a:r>
          </a:p>
          <a:p>
            <a:pPr>
              <a:defRPr/>
            </a:pPr>
            <a:r>
              <a:rPr lang="en-US" b="1" dirty="0" smtClean="0">
                <a:solidFill>
                  <a:srgbClr val="1578BC"/>
                </a:solidFill>
              </a:rPr>
              <a:t>www.EconEdLink.org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vert="horz" anchor="t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295400"/>
            <a:ext cx="8229600" cy="457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tx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905001"/>
            <a:ext cx="7924800" cy="43434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ill Sans"/>
                <a:cs typeface="Gill Sans"/>
              </a:defRPr>
            </a:lvl1pPr>
            <a:lvl2pPr>
              <a:defRPr sz="1800">
                <a:latin typeface="Gill Sans"/>
                <a:cs typeface="Gill Sans"/>
              </a:defRPr>
            </a:lvl2pPr>
            <a:lvl3pPr>
              <a:defRPr sz="1800">
                <a:latin typeface="Gill Sans"/>
                <a:cs typeface="Gill Sans"/>
              </a:defRPr>
            </a:lvl3pPr>
            <a:lvl4pPr>
              <a:defRPr sz="1800">
                <a:latin typeface="Gill Sans"/>
                <a:cs typeface="Gill Sans"/>
              </a:defRPr>
            </a:lvl4pPr>
            <a:lvl5pPr>
              <a:defRPr sz="1800">
                <a:latin typeface="Gill Sans"/>
                <a:cs typeface="Gill San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609600" y="6400800"/>
            <a:ext cx="789613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 smtClean="0"/>
              <a:t>Lesson Title</a:t>
            </a:r>
          </a:p>
          <a:p>
            <a:pPr>
              <a:defRPr/>
            </a:pPr>
            <a:r>
              <a:rPr lang="en-US" b="1" dirty="0" smtClean="0">
                <a:solidFill>
                  <a:srgbClr val="1578BC"/>
                </a:solidFill>
              </a:rPr>
              <a:t>www.EconEdLink.org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7162800" y="65532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EBAAD4B-9DCB-4A12-AD43-92C60FC43709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2" y="609600"/>
            <a:ext cx="2200275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1793-7E79-45E4-9D23-AD39533D5127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3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1793-7E79-45E4-9D23-AD39533D5127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ill Sans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smtClean="0"/>
              <a:t>CEE Board Meeting - Confidential 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charset="0"/>
              </a:defRPr>
            </a:lvl1pPr>
          </a:lstStyle>
          <a:p>
            <a:fld id="{60921177-3047-4604-B14F-505EA243D6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10.30.2015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4" r:id="rId3"/>
    <p:sldLayoutId id="2147483678" r:id="rId4"/>
    <p:sldLayoutId id="2147483679" r:id="rId5"/>
    <p:sldLayoutId id="2147483680" r:id="rId6"/>
    <p:sldLayoutId id="2147483681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A80"/>
          </a:solidFill>
          <a:latin typeface="Gill Sans"/>
          <a:ea typeface="ＭＳ Ｐゴシック" charset="-128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A80"/>
          </a:solidFill>
          <a:latin typeface="Gill Sans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A80"/>
          </a:solidFill>
          <a:latin typeface="Gill Sans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A80"/>
          </a:solidFill>
          <a:latin typeface="Gill Sans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4A80"/>
          </a:solidFill>
          <a:latin typeface="Gill San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A1793-7E79-45E4-9D23-AD39533D5127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F9695-8517-4318-9952-3DDF4D4F8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6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unlightfoundation.com/blog/2013/06/24/1pct_of_the_1pc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Election Economics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Money and Elections</a:t>
            </a:r>
          </a:p>
          <a:p>
            <a:pPr>
              <a:defRPr/>
            </a:pPr>
            <a:r>
              <a:rPr lang="en-US" b="1" dirty="0" smtClean="0">
                <a:solidFill>
                  <a:srgbClr val="1578BC"/>
                </a:solidFill>
              </a:rPr>
              <a:t>www.EconEdLink.org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Shape 117"/>
          <p:cNvSpPr txBox="1">
            <a:spLocks/>
          </p:cNvSpPr>
          <p:nvPr/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 lIns="91440" rIns="9144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1pPr>
            <a:lvl2pPr marL="0" indent="-36576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A80"/>
              </a:buClr>
              <a:buFont typeface="BankGothic Md BT"/>
              <a:buChar char="»"/>
              <a:defRPr sz="1800">
                <a:solidFill>
                  <a:srgbClr val="004A80"/>
                </a:solidFill>
                <a:latin typeface="Gill Sans"/>
                <a:ea typeface="ＭＳ Ｐゴシック" charset="-128"/>
                <a:cs typeface="Gill San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defRPr sz="2500" b="1"/>
            </a:pPr>
            <a:endParaRPr lang="en-US" sz="2200" kern="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799"/>
            <a:ext cx="3124200" cy="4678363"/>
          </a:xfrm>
        </p:spPr>
        <p:txBody>
          <a:bodyPr/>
          <a:lstStyle/>
          <a:p>
            <a:pPr marL="325754" indent="-325754" defTabSz="868680">
              <a:spcBef>
                <a:spcPts val="500"/>
              </a:spcBef>
              <a:defRPr sz="2280" b="1"/>
            </a:pPr>
            <a:r>
              <a:rPr lang="en-US" sz="2000" dirty="0">
                <a:solidFill>
                  <a:schemeClr val="tx1"/>
                </a:solidFill>
              </a:rPr>
              <a:t>The Obama campaign spent $750 million in 2012.</a:t>
            </a:r>
          </a:p>
          <a:p>
            <a:pPr marL="325754" indent="-325754" defTabSz="868680">
              <a:spcBef>
                <a:spcPts val="500"/>
              </a:spcBef>
              <a:defRPr sz="2280" b="1"/>
            </a:pPr>
            <a:r>
              <a:rPr lang="en-US" sz="2000" dirty="0">
                <a:solidFill>
                  <a:schemeClr val="tx1"/>
                </a:solidFill>
              </a:rPr>
              <a:t>65% of that was on media spending.</a:t>
            </a:r>
          </a:p>
          <a:p>
            <a:pPr marL="325754" indent="-325754" defTabSz="868680">
              <a:spcBef>
                <a:spcPts val="500"/>
              </a:spcBef>
              <a:defRPr sz="2280" b="1"/>
            </a:pPr>
            <a:r>
              <a:rPr lang="en-US" sz="2000" dirty="0">
                <a:solidFill>
                  <a:schemeClr val="tx1"/>
                </a:solidFill>
              </a:rPr>
              <a:t>$75 million was spent on digital ads (4x increase).</a:t>
            </a:r>
          </a:p>
          <a:p>
            <a:pPr marL="325754" indent="-325754" defTabSz="868680">
              <a:spcBef>
                <a:spcPts val="500"/>
              </a:spcBef>
              <a:defRPr sz="2280" b="1"/>
            </a:pPr>
            <a:r>
              <a:rPr lang="en-US" sz="2000" dirty="0">
                <a:solidFill>
                  <a:schemeClr val="tx1"/>
                </a:solidFill>
              </a:rPr>
              <a:t>$67 million on fundraising and $61 million on salaries.</a:t>
            </a:r>
          </a:p>
          <a:p>
            <a:pPr marL="325754" indent="-325754" defTabSz="868680">
              <a:spcBef>
                <a:spcPts val="500"/>
              </a:spcBef>
              <a:defRPr sz="2280" b="1"/>
            </a:pPr>
            <a:r>
              <a:rPr lang="en-US" sz="2000" dirty="0">
                <a:solidFill>
                  <a:schemeClr val="tx1"/>
                </a:solidFill>
              </a:rPr>
              <a:t>$128,000 to Katy Perry</a:t>
            </a:r>
          </a:p>
          <a:p>
            <a:pPr marL="325754" indent="-325754" defTabSz="868680">
              <a:spcBef>
                <a:spcPts val="500"/>
              </a:spcBef>
              <a:defRPr sz="2280" b="1"/>
            </a:pPr>
            <a:r>
              <a:rPr lang="en-US" sz="2000" dirty="0">
                <a:solidFill>
                  <a:schemeClr val="tx1"/>
                </a:solidFill>
              </a:rPr>
              <a:t>$9500 to Dominos</a:t>
            </a:r>
          </a:p>
          <a:p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0">
                <a:latin typeface="Elephant"/>
                <a:ea typeface="Elephant"/>
                <a:cs typeface="Elephant"/>
                <a:sym typeface="Elephant"/>
              </a:defRPr>
            </a:lvl1pPr>
          </a:lstStyle>
          <a:p>
            <a:pPr algn="l"/>
            <a:r>
              <a:rPr lang="en-US" sz="2200" b="1" dirty="0" smtClean="0">
                <a:latin typeface="Gill Sans"/>
              </a:rPr>
              <a:t>WHAT IS THE </a:t>
            </a:r>
            <a:r>
              <a:rPr lang="en-US" sz="2200" b="1" dirty="0">
                <a:latin typeface="Gill Sans"/>
              </a:rPr>
              <a:t>MONEY </a:t>
            </a:r>
            <a:r>
              <a:rPr lang="en-US" sz="2200" b="1" dirty="0" smtClean="0">
                <a:latin typeface="Gill Sans"/>
              </a:rPr>
              <a:t>SPENT ON?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pic>
        <p:nvPicPr>
          <p:cNvPr id="8" name="image9.gi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8983" y="1714501"/>
            <a:ext cx="3848099" cy="38480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0584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Money and Elections</a:t>
            </a:r>
          </a:p>
          <a:p>
            <a:pPr>
              <a:defRPr/>
            </a:pPr>
            <a:r>
              <a:rPr lang="en-US" b="1" dirty="0" smtClean="0">
                <a:solidFill>
                  <a:srgbClr val="1578BC"/>
                </a:solidFill>
              </a:rPr>
              <a:t>www.EconEdLink.org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Shape 117"/>
          <p:cNvSpPr txBox="1">
            <a:spLocks/>
          </p:cNvSpPr>
          <p:nvPr/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 lIns="91440" rIns="9144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1pPr>
            <a:lvl2pPr marL="0" indent="-36576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A80"/>
              </a:buClr>
              <a:buFont typeface="BankGothic Md BT"/>
              <a:buChar char="»"/>
              <a:defRPr sz="1800">
                <a:solidFill>
                  <a:srgbClr val="004A80"/>
                </a:solidFill>
                <a:latin typeface="Gill Sans"/>
                <a:ea typeface="ＭＳ Ｐゴシック" charset="-128"/>
                <a:cs typeface="Gill San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defRPr sz="2500" b="1"/>
            </a:pPr>
            <a:endParaRPr lang="en-US" sz="2200" kern="0" dirty="0">
              <a:solidFill>
                <a:schemeClr val="tx1"/>
              </a:solidFill>
            </a:endParaRPr>
          </a:p>
        </p:txBody>
      </p:sp>
      <p:sp>
        <p:nvSpPr>
          <p:cNvPr id="9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0">
                <a:latin typeface="Elephant"/>
                <a:ea typeface="Elephant"/>
                <a:cs typeface="Elephant"/>
                <a:sym typeface="Elephant"/>
              </a:defRPr>
            </a:lvl1pPr>
          </a:lstStyle>
          <a:p>
            <a:pPr algn="l"/>
            <a:r>
              <a:rPr lang="en-US" sz="3200" b="1" dirty="0" smtClean="0">
                <a:latin typeface="Gill Sans"/>
              </a:rPr>
              <a:t>ASTRONOMICAL SPENDING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pic>
        <p:nvPicPr>
          <p:cNvPr id="11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701802"/>
            <a:ext cx="4038600" cy="271757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4648200" y="1714762"/>
            <a:ext cx="4038600" cy="4034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b="1"/>
            </a:pPr>
            <a:r>
              <a:rPr lang="en-US" dirty="0"/>
              <a:t>$30.33 was spent during every second of the 2012 election cycle on votes (that includes everything from rallies to banners and TV ads), according to Federal Election Commission data.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b="1"/>
            </a:pPr>
            <a:r>
              <a:rPr lang="en-US" dirty="0"/>
              <a:t>22% of all votes came out of California, New York, and Texas. But they’re non-competitive states. Most of the money spent went to a handful of swing states.</a:t>
            </a:r>
            <a:endParaRPr lang="en-US" dirty="0"/>
          </a:p>
        </p:txBody>
      </p:sp>
      <p:sp>
        <p:nvSpPr>
          <p:cNvPr id="12" name="Shape 152"/>
          <p:cNvSpPr/>
          <p:nvPr/>
        </p:nvSpPr>
        <p:spPr>
          <a:xfrm>
            <a:off x="609599" y="4613363"/>
            <a:ext cx="3886201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r>
              <a:rPr dirty="0"/>
              <a:t>Campaign spending data courtesy of Center for Responsive Politics: Opensecrets.org. </a:t>
            </a:r>
          </a:p>
        </p:txBody>
      </p:sp>
    </p:spTree>
    <p:extLst>
      <p:ext uri="{BB962C8B-B14F-4D97-AF65-F5344CB8AC3E}">
        <p14:creationId xmlns:p14="http://schemas.microsoft.com/office/powerpoint/2010/main" val="405793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Money and Elections</a:t>
            </a:r>
          </a:p>
          <a:p>
            <a:pPr>
              <a:defRPr/>
            </a:pPr>
            <a:r>
              <a:rPr lang="en-US" b="1" dirty="0" smtClean="0">
                <a:solidFill>
                  <a:srgbClr val="1578BC"/>
                </a:solidFill>
              </a:rPr>
              <a:t>www.EconEdLink.org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Shape 117"/>
          <p:cNvSpPr txBox="1">
            <a:spLocks/>
          </p:cNvSpPr>
          <p:nvPr/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 lIns="91440" rIns="9144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1pPr>
            <a:lvl2pPr marL="0" indent="-36576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A80"/>
              </a:buClr>
              <a:buFont typeface="BankGothic Md BT"/>
              <a:buChar char="»"/>
              <a:defRPr sz="1800">
                <a:solidFill>
                  <a:srgbClr val="004A80"/>
                </a:solidFill>
                <a:latin typeface="Gill Sans"/>
                <a:ea typeface="ＭＳ Ｐゴシック" charset="-128"/>
                <a:cs typeface="Gill San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defRPr sz="2500" b="1"/>
            </a:pPr>
            <a:endParaRPr lang="en-US" sz="2200" kern="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799"/>
            <a:ext cx="3581400" cy="4678363"/>
          </a:xfrm>
        </p:spPr>
        <p:txBody>
          <a:bodyPr/>
          <a:lstStyle/>
          <a:p>
            <a:pPr>
              <a:lnSpc>
                <a:spcPct val="90000"/>
              </a:lnSpc>
              <a:defRPr b="1"/>
            </a:pPr>
            <a:r>
              <a:rPr lang="en-US" sz="2200" dirty="0">
                <a:solidFill>
                  <a:schemeClr val="tx1"/>
                </a:solidFill>
              </a:rPr>
              <a:t>Red States- Chose the Republican candidate in the last four elections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br>
              <a:rPr lang="en-US" sz="2200" dirty="0" smtClean="0">
                <a:solidFill>
                  <a:schemeClr val="tx1"/>
                </a:solidFill>
              </a:rPr>
            </a:b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 b="1"/>
            </a:pPr>
            <a:r>
              <a:rPr lang="en-US" sz="2200" dirty="0">
                <a:solidFill>
                  <a:schemeClr val="tx1"/>
                </a:solidFill>
              </a:rPr>
              <a:t>Blue States- Chose the Democratic candidate in the last four elections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br>
              <a:rPr lang="en-US" sz="2200" dirty="0" smtClean="0">
                <a:solidFill>
                  <a:schemeClr val="tx1"/>
                </a:solidFill>
              </a:rPr>
            </a:b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 b="1"/>
            </a:pPr>
            <a:r>
              <a:rPr lang="en-US" sz="2200" dirty="0">
                <a:solidFill>
                  <a:schemeClr val="tx1"/>
                </a:solidFill>
              </a:rPr>
              <a:t>Purple States- Swing or Battleground states.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0">
                <a:latin typeface="Elephant"/>
                <a:ea typeface="Elephant"/>
                <a:cs typeface="Elephant"/>
                <a:sym typeface="Elephant"/>
              </a:defRPr>
            </a:lvl1pPr>
          </a:lstStyle>
          <a:p>
            <a:pPr algn="l"/>
            <a:r>
              <a:rPr lang="en-US" sz="2200" b="1" dirty="0" smtClean="0">
                <a:latin typeface="Gill Sans"/>
              </a:rPr>
              <a:t>WHERE IS THE </a:t>
            </a:r>
            <a:r>
              <a:rPr lang="en-US" sz="2200" b="1" dirty="0">
                <a:latin typeface="Gill Sans"/>
              </a:rPr>
              <a:t>MONEY </a:t>
            </a:r>
            <a:r>
              <a:rPr lang="en-US" sz="2200" b="1" dirty="0" smtClean="0">
                <a:latin typeface="Gill Sans"/>
              </a:rPr>
              <a:t>SPENT?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pic>
        <p:nvPicPr>
          <p:cNvPr id="11" name="image11.gi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4009" y="1639277"/>
            <a:ext cx="3701144" cy="41519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0665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Money and Elections</a:t>
            </a:r>
          </a:p>
          <a:p>
            <a:pPr>
              <a:defRPr/>
            </a:pPr>
            <a:r>
              <a:rPr lang="en-US" b="1" dirty="0" smtClean="0">
                <a:solidFill>
                  <a:srgbClr val="1578BC"/>
                </a:solidFill>
              </a:rPr>
              <a:t>www.EconEdLink.org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Shape 117"/>
          <p:cNvSpPr txBox="1">
            <a:spLocks/>
          </p:cNvSpPr>
          <p:nvPr/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 lIns="91440" rIns="9144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1pPr>
            <a:lvl2pPr marL="0" indent="-36576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A80"/>
              </a:buClr>
              <a:buFont typeface="BankGothic Md BT"/>
              <a:buChar char="»"/>
              <a:defRPr sz="1800">
                <a:solidFill>
                  <a:srgbClr val="004A80"/>
                </a:solidFill>
                <a:latin typeface="Gill Sans"/>
                <a:ea typeface="ＭＳ Ｐゴシック" charset="-128"/>
                <a:cs typeface="Gill San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defRPr sz="2500" b="1"/>
            </a:pPr>
            <a:endParaRPr lang="en-US" sz="2200" kern="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2071126"/>
            <a:ext cx="4114800" cy="3840162"/>
          </a:xfrm>
        </p:spPr>
        <p:txBody>
          <a:bodyPr/>
          <a:lstStyle/>
          <a:p>
            <a:pPr>
              <a:spcBef>
                <a:spcPts val="500"/>
              </a:spcBef>
              <a:buSzPct val="100000"/>
              <a:defRPr sz="2200" b="1"/>
            </a:pPr>
            <a:r>
              <a:rPr lang="en-US" sz="2200" dirty="0">
                <a:solidFill>
                  <a:schemeClr val="tx1"/>
                </a:solidFill>
              </a:rPr>
              <a:t>PRO-CHOICE</a:t>
            </a:r>
          </a:p>
          <a:p>
            <a:pPr>
              <a:spcBef>
                <a:spcPts val="500"/>
              </a:spcBef>
              <a:buSzPct val="100000"/>
              <a:defRPr sz="2200" b="1"/>
            </a:pPr>
            <a:r>
              <a:rPr lang="en-US" sz="2200" dirty="0">
                <a:solidFill>
                  <a:schemeClr val="tx1"/>
                </a:solidFill>
              </a:rPr>
              <a:t>GUN CONTROL</a:t>
            </a:r>
          </a:p>
          <a:p>
            <a:pPr>
              <a:spcBef>
                <a:spcPts val="500"/>
              </a:spcBef>
              <a:buSzPct val="100000"/>
              <a:defRPr sz="2200" b="1"/>
            </a:pPr>
            <a:r>
              <a:rPr lang="en-US" sz="2200" dirty="0">
                <a:solidFill>
                  <a:schemeClr val="tx1"/>
                </a:solidFill>
              </a:rPr>
              <a:t>SUPPORT SAME-SEX MARRIAGE</a:t>
            </a:r>
          </a:p>
          <a:p>
            <a:pPr>
              <a:spcBef>
                <a:spcPts val="500"/>
              </a:spcBef>
              <a:buSzPct val="100000"/>
              <a:defRPr sz="2200" b="1"/>
            </a:pPr>
            <a:r>
              <a:rPr lang="en-US" sz="2200" dirty="0">
                <a:solidFill>
                  <a:schemeClr val="tx1"/>
                </a:solidFill>
              </a:rPr>
              <a:t>MINIMUM WAGES AND PROGRESSIVE TAXATION</a:t>
            </a:r>
          </a:p>
          <a:p>
            <a:pPr>
              <a:spcBef>
                <a:spcPts val="500"/>
              </a:spcBef>
              <a:buSzPct val="100000"/>
              <a:defRPr sz="2200" b="1"/>
            </a:pPr>
            <a:r>
              <a:rPr lang="en-US" sz="2200" dirty="0">
                <a:solidFill>
                  <a:schemeClr val="tx1"/>
                </a:solidFill>
              </a:rPr>
              <a:t>SUPPORT UNIVERSAL HEALTHCARE</a:t>
            </a:r>
          </a:p>
          <a:p>
            <a:pPr>
              <a:spcBef>
                <a:spcPts val="500"/>
              </a:spcBef>
              <a:buSzPct val="100000"/>
              <a:defRPr sz="2200" b="1"/>
            </a:pPr>
            <a:r>
              <a:rPr lang="en-US" sz="2200" dirty="0">
                <a:solidFill>
                  <a:schemeClr val="tx1"/>
                </a:solidFill>
              </a:rPr>
              <a:t>PATHWAY TO CITIZENSHIP FOR THE UNDOCUMENTED</a:t>
            </a:r>
          </a:p>
          <a:p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0">
                <a:latin typeface="Elephant"/>
                <a:ea typeface="Elephant"/>
                <a:cs typeface="Elephant"/>
                <a:sym typeface="Elephant"/>
              </a:defRPr>
            </a:lvl1pPr>
          </a:lstStyle>
          <a:p>
            <a:pPr algn="l"/>
            <a:r>
              <a:rPr lang="en-US" sz="3200" b="1" dirty="0" smtClean="0">
                <a:latin typeface="Gill Sans"/>
              </a:rPr>
              <a:t>PARTY POSITIONS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4648200" y="2071126"/>
            <a:ext cx="4038600" cy="4069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200" b="1"/>
            </a:pPr>
            <a:r>
              <a:rPr lang="en-US" dirty="0">
                <a:latin typeface="Gill Sans"/>
              </a:rPr>
              <a:t>PRO-LIFE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200" b="1"/>
            </a:pPr>
            <a:r>
              <a:rPr lang="en-US" dirty="0">
                <a:latin typeface="Gill Sans"/>
              </a:rPr>
              <a:t>2</a:t>
            </a:r>
            <a:r>
              <a:rPr lang="en-US" baseline="30000" dirty="0">
                <a:latin typeface="Gill Sans"/>
              </a:rPr>
              <a:t>ND</a:t>
            </a:r>
            <a:r>
              <a:rPr lang="en-US" dirty="0">
                <a:latin typeface="Gill Sans"/>
              </a:rPr>
              <a:t> AMENDMENT RIGHTS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200" b="1"/>
            </a:pPr>
            <a:r>
              <a:rPr lang="en-US" dirty="0">
                <a:latin typeface="Gill Sans"/>
              </a:rPr>
              <a:t>OPPOSE SAME-SEX MARRIAGE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200" b="1"/>
            </a:pPr>
            <a:r>
              <a:rPr lang="en-US" dirty="0">
                <a:latin typeface="Gill Sans"/>
              </a:rPr>
              <a:t>WAGES SHOULD BE SET BY THE MARKET AND TAXES REDUCED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200" b="1"/>
            </a:pPr>
            <a:r>
              <a:rPr lang="en-US" dirty="0">
                <a:latin typeface="Gill Sans"/>
              </a:rPr>
              <a:t>OPPOSE UNIVERSAL HEALTHCARE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200" b="1"/>
            </a:pPr>
            <a:r>
              <a:rPr lang="en-US" dirty="0">
                <a:latin typeface="Gill Sans"/>
              </a:rPr>
              <a:t>STRONGER BORDER PATROLS AND NO AMNESTY</a:t>
            </a:r>
            <a:endParaRPr lang="en-US" dirty="0">
              <a:latin typeface="Gill Sans"/>
            </a:endParaRPr>
          </a:p>
        </p:txBody>
      </p:sp>
      <p:sp>
        <p:nvSpPr>
          <p:cNvPr id="12" name="Shape 165"/>
          <p:cNvSpPr txBox="1">
            <a:spLocks/>
          </p:cNvSpPr>
          <p:nvPr/>
        </p:nvSpPr>
        <p:spPr>
          <a:xfrm>
            <a:off x="457200" y="1431362"/>
            <a:ext cx="4040188" cy="639763"/>
          </a:xfrm>
          <a:prstGeom prst="rect">
            <a:avLst/>
          </a:prstGeom>
        </p:spPr>
        <p:txBody>
          <a:bodyPr lIns="91440" rIns="91440"/>
          <a:lstStyle>
            <a:lvl1pPr marL="342900" indent="-342900" algn="ctr" rtl="0" eaLnBrk="0" fontAlgn="base" hangingPunct="0">
              <a:spcBef>
                <a:spcPts val="700"/>
              </a:spcBef>
              <a:spcAft>
                <a:spcPct val="0"/>
              </a:spcAft>
              <a:buFont typeface="Arial"/>
              <a:buChar char="•"/>
              <a:defRPr sz="3200" u="sng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1pPr>
            <a:lvl2pPr marL="0" indent="-36576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A80"/>
              </a:buClr>
              <a:buFont typeface="BankGothic Md BT"/>
              <a:buChar char="»"/>
              <a:defRPr sz="1800">
                <a:solidFill>
                  <a:srgbClr val="004A80"/>
                </a:solidFill>
                <a:latin typeface="Gill Sans"/>
                <a:ea typeface="ＭＳ Ｐゴシック" charset="-128"/>
                <a:cs typeface="Gill San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l">
              <a:buNone/>
            </a:pPr>
            <a:r>
              <a:rPr lang="en-US" kern="0" dirty="0" smtClean="0">
                <a:solidFill>
                  <a:schemeClr val="tx1"/>
                </a:solidFill>
              </a:rPr>
              <a:t>DEMOCRATS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13" name="Shape 165"/>
          <p:cNvSpPr txBox="1">
            <a:spLocks/>
          </p:cNvSpPr>
          <p:nvPr/>
        </p:nvSpPr>
        <p:spPr>
          <a:xfrm>
            <a:off x="4682898" y="1431363"/>
            <a:ext cx="4040188" cy="639763"/>
          </a:xfrm>
          <a:prstGeom prst="rect">
            <a:avLst/>
          </a:prstGeom>
        </p:spPr>
        <p:txBody>
          <a:bodyPr lIns="91440" rIns="91440"/>
          <a:lstStyle>
            <a:lvl1pPr marL="342900" indent="-342900" algn="ctr" rtl="0" eaLnBrk="0" fontAlgn="base" hangingPunct="0">
              <a:spcBef>
                <a:spcPts val="700"/>
              </a:spcBef>
              <a:spcAft>
                <a:spcPct val="0"/>
              </a:spcAft>
              <a:buFont typeface="Arial"/>
              <a:buChar char="•"/>
              <a:defRPr sz="3200" u="sng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1pPr>
            <a:lvl2pPr marL="0" indent="-36576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A80"/>
              </a:buClr>
              <a:buFont typeface="BankGothic Md BT"/>
              <a:buChar char="»"/>
              <a:defRPr sz="1800">
                <a:solidFill>
                  <a:srgbClr val="004A80"/>
                </a:solidFill>
                <a:latin typeface="Gill Sans"/>
                <a:ea typeface="ＭＳ Ｐゴシック" charset="-128"/>
                <a:cs typeface="Gill San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l">
              <a:buNone/>
            </a:pPr>
            <a:r>
              <a:rPr lang="en-US" kern="0" dirty="0" smtClean="0">
                <a:solidFill>
                  <a:schemeClr val="tx1"/>
                </a:solidFill>
              </a:rPr>
              <a:t>REPUBLICANS</a:t>
            </a:r>
            <a:endParaRPr lang="en-US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1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Money and Elections</a:t>
            </a:r>
          </a:p>
          <a:p>
            <a:pPr>
              <a:defRPr/>
            </a:pPr>
            <a:r>
              <a:rPr lang="en-US" b="1" dirty="0" smtClean="0">
                <a:solidFill>
                  <a:srgbClr val="1578BC"/>
                </a:solidFill>
              </a:rPr>
              <a:t>www.EconEdLink.org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Shape 117"/>
          <p:cNvSpPr txBox="1">
            <a:spLocks/>
          </p:cNvSpPr>
          <p:nvPr/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 lIns="91440" rIns="9144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1pPr>
            <a:lvl2pPr marL="0" indent="-36576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A80"/>
              </a:buClr>
              <a:buFont typeface="BankGothic Md BT"/>
              <a:buChar char="»"/>
              <a:defRPr sz="1800">
                <a:solidFill>
                  <a:srgbClr val="004A80"/>
                </a:solidFill>
                <a:latin typeface="Gill Sans"/>
                <a:ea typeface="ＭＳ Ｐゴシック" charset="-128"/>
                <a:cs typeface="Gill San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defRPr sz="2500" b="1"/>
            </a:pPr>
            <a:endParaRPr lang="en-US" sz="2200" kern="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2071126"/>
            <a:ext cx="4114800" cy="4253474"/>
          </a:xfrm>
        </p:spPr>
        <p:txBody>
          <a:bodyPr/>
          <a:lstStyle/>
          <a:p>
            <a:pPr>
              <a:spcBef>
                <a:spcPts val="500"/>
              </a:spcBef>
              <a:buSzPct val="100000"/>
              <a:defRPr sz="2200" b="1"/>
            </a:pPr>
            <a:r>
              <a:rPr lang="en-US" sz="2000" dirty="0">
                <a:solidFill>
                  <a:schemeClr val="tx1"/>
                </a:solidFill>
              </a:rPr>
              <a:t>UNDER 35 YEARS OF AGE</a:t>
            </a:r>
          </a:p>
          <a:p>
            <a:pPr>
              <a:spcBef>
                <a:spcPts val="500"/>
              </a:spcBef>
              <a:buSzPct val="100000"/>
              <a:defRPr sz="2200" b="1"/>
            </a:pPr>
            <a:r>
              <a:rPr lang="en-US" sz="2000" dirty="0">
                <a:solidFill>
                  <a:schemeClr val="tx1"/>
                </a:solidFill>
              </a:rPr>
              <a:t>NON-CHRISTIAN FAITHS</a:t>
            </a:r>
          </a:p>
          <a:p>
            <a:pPr>
              <a:spcBef>
                <a:spcPts val="500"/>
              </a:spcBef>
              <a:buSzPct val="100000"/>
              <a:defRPr sz="2200" b="1"/>
            </a:pPr>
            <a:r>
              <a:rPr lang="en-US" sz="2000" dirty="0">
                <a:solidFill>
                  <a:schemeClr val="tx1"/>
                </a:solidFill>
              </a:rPr>
              <a:t>SECULAR (NON-RELIGIOUS)</a:t>
            </a:r>
          </a:p>
          <a:p>
            <a:pPr>
              <a:spcBef>
                <a:spcPts val="500"/>
              </a:spcBef>
              <a:buSzPct val="100000"/>
              <a:defRPr sz="2200" b="1"/>
            </a:pPr>
            <a:r>
              <a:rPr lang="en-US" sz="2000" dirty="0">
                <a:solidFill>
                  <a:schemeClr val="tx1"/>
                </a:solidFill>
              </a:rPr>
              <a:t>WOMEN</a:t>
            </a:r>
          </a:p>
          <a:p>
            <a:pPr>
              <a:spcBef>
                <a:spcPts val="500"/>
              </a:spcBef>
              <a:buSzPct val="100000"/>
              <a:defRPr sz="2200" b="1"/>
            </a:pPr>
            <a:r>
              <a:rPr lang="en-US" sz="2000" dirty="0">
                <a:solidFill>
                  <a:schemeClr val="tx1"/>
                </a:solidFill>
              </a:rPr>
              <a:t>ASIAN AND NATIVE AMERICAN</a:t>
            </a:r>
          </a:p>
          <a:p>
            <a:pPr>
              <a:spcBef>
                <a:spcPts val="500"/>
              </a:spcBef>
              <a:buSzPct val="100000"/>
              <a:defRPr sz="2200" b="1"/>
            </a:pPr>
            <a:r>
              <a:rPr lang="en-US" sz="2000" dirty="0">
                <a:solidFill>
                  <a:schemeClr val="tx1"/>
                </a:solidFill>
              </a:rPr>
              <a:t>AFRICAN-AMERICAN</a:t>
            </a:r>
          </a:p>
          <a:p>
            <a:pPr>
              <a:spcBef>
                <a:spcPts val="500"/>
              </a:spcBef>
              <a:buSzPct val="100000"/>
              <a:defRPr sz="2200" b="1"/>
            </a:pPr>
            <a:r>
              <a:rPr lang="en-US" sz="2000" dirty="0">
                <a:solidFill>
                  <a:schemeClr val="tx1"/>
                </a:solidFill>
              </a:rPr>
              <a:t>HISPANIC/LATINO</a:t>
            </a:r>
          </a:p>
          <a:p>
            <a:pPr>
              <a:spcBef>
                <a:spcPts val="500"/>
              </a:spcBef>
              <a:buSzPct val="100000"/>
              <a:defRPr sz="2200" b="1"/>
            </a:pPr>
            <a:r>
              <a:rPr lang="en-US" sz="2000" dirty="0">
                <a:solidFill>
                  <a:schemeClr val="tx1"/>
                </a:solidFill>
              </a:rPr>
              <a:t>COLLEGE-EDUCATED PEOPLE</a:t>
            </a:r>
          </a:p>
          <a:p>
            <a:pPr>
              <a:spcBef>
                <a:spcPts val="500"/>
              </a:spcBef>
              <a:buSzPct val="100000"/>
              <a:defRPr sz="2200" b="1"/>
            </a:pPr>
            <a:r>
              <a:rPr lang="en-US" sz="2000" dirty="0">
                <a:solidFill>
                  <a:schemeClr val="tx1"/>
                </a:solidFill>
              </a:rPr>
              <a:t>URBAN</a:t>
            </a:r>
          </a:p>
          <a:p>
            <a:pPr>
              <a:spcBef>
                <a:spcPts val="500"/>
              </a:spcBef>
              <a:buSzPct val="100000"/>
              <a:defRPr sz="2200" b="1"/>
            </a:pPr>
            <a:r>
              <a:rPr lang="en-US" sz="2000" dirty="0">
                <a:solidFill>
                  <a:schemeClr val="tx1"/>
                </a:solidFill>
              </a:rPr>
              <a:t>UNION MEMBERS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0">
                <a:latin typeface="Elephant"/>
                <a:ea typeface="Elephant"/>
                <a:cs typeface="Elephant"/>
                <a:sym typeface="Elephant"/>
              </a:defRPr>
            </a:lvl1pPr>
          </a:lstStyle>
          <a:p>
            <a:pPr algn="l"/>
            <a:r>
              <a:rPr lang="en-US" sz="3200" b="1" dirty="0" smtClean="0">
                <a:latin typeface="Gill Sans"/>
              </a:rPr>
              <a:t>PARTY AFFILIATION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4648200" y="2071126"/>
            <a:ext cx="40386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 b="1"/>
            </a:pPr>
            <a:r>
              <a:rPr lang="en-US" sz="2000" dirty="0">
                <a:latin typeface="Gill Sans"/>
              </a:rPr>
              <a:t>50 PLUS WHITE VOTERS</a:t>
            </a: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 b="1"/>
            </a:pPr>
            <a:r>
              <a:rPr lang="en-US" sz="2000" dirty="0">
                <a:latin typeface="Gill Sans"/>
              </a:rPr>
              <a:t>WHITE CHRISTIANS</a:t>
            </a: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 b="1"/>
            </a:pPr>
            <a:r>
              <a:rPr lang="en-US" sz="2000" dirty="0">
                <a:latin typeface="Gill Sans"/>
              </a:rPr>
              <a:t>MORMONS</a:t>
            </a: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 b="1"/>
            </a:pPr>
            <a:r>
              <a:rPr lang="en-US" sz="2000" dirty="0">
                <a:latin typeface="Gill Sans"/>
              </a:rPr>
              <a:t>MARRIED MEN</a:t>
            </a: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 b="1"/>
            </a:pPr>
            <a:r>
              <a:rPr lang="en-US" sz="2000" dirty="0">
                <a:latin typeface="Gill Sans"/>
              </a:rPr>
              <a:t>CUBAN-AMERICANS</a:t>
            </a: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 b="1"/>
            </a:pPr>
            <a:r>
              <a:rPr lang="en-US" sz="2000" dirty="0">
                <a:latin typeface="Gill Sans"/>
              </a:rPr>
              <a:t>NON-COLLEGE-EDUCATED WHITES</a:t>
            </a: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 b="1"/>
            </a:pPr>
            <a:r>
              <a:rPr lang="en-US" sz="2000" dirty="0">
                <a:latin typeface="Gill Sans"/>
              </a:rPr>
              <a:t>RURAL</a:t>
            </a:r>
            <a:endParaRPr lang="en-US" sz="2000" dirty="0">
              <a:latin typeface="Gill Sans"/>
            </a:endParaRPr>
          </a:p>
        </p:txBody>
      </p:sp>
      <p:sp>
        <p:nvSpPr>
          <p:cNvPr id="12" name="Shape 165"/>
          <p:cNvSpPr txBox="1">
            <a:spLocks/>
          </p:cNvSpPr>
          <p:nvPr/>
        </p:nvSpPr>
        <p:spPr>
          <a:xfrm>
            <a:off x="457200" y="1431362"/>
            <a:ext cx="4040188" cy="639763"/>
          </a:xfrm>
          <a:prstGeom prst="rect">
            <a:avLst/>
          </a:prstGeom>
        </p:spPr>
        <p:txBody>
          <a:bodyPr lIns="91440" rIns="91440"/>
          <a:lstStyle>
            <a:lvl1pPr marL="342900" indent="-342900" algn="ctr" rtl="0" eaLnBrk="0" fontAlgn="base" hangingPunct="0">
              <a:spcBef>
                <a:spcPts val="700"/>
              </a:spcBef>
              <a:spcAft>
                <a:spcPct val="0"/>
              </a:spcAft>
              <a:buFont typeface="Arial"/>
              <a:buChar char="•"/>
              <a:defRPr sz="3200" u="sng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1pPr>
            <a:lvl2pPr marL="0" indent="-36576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A80"/>
              </a:buClr>
              <a:buFont typeface="BankGothic Md BT"/>
              <a:buChar char="»"/>
              <a:defRPr sz="1800">
                <a:solidFill>
                  <a:srgbClr val="004A80"/>
                </a:solidFill>
                <a:latin typeface="Gill Sans"/>
                <a:ea typeface="ＭＳ Ｐゴシック" charset="-128"/>
                <a:cs typeface="Gill San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l">
              <a:buNone/>
            </a:pPr>
            <a:r>
              <a:rPr lang="en-US" kern="0" dirty="0" smtClean="0">
                <a:solidFill>
                  <a:schemeClr val="tx1"/>
                </a:solidFill>
              </a:rPr>
              <a:t>DEMOCRATS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13" name="Shape 165"/>
          <p:cNvSpPr txBox="1">
            <a:spLocks/>
          </p:cNvSpPr>
          <p:nvPr/>
        </p:nvSpPr>
        <p:spPr>
          <a:xfrm>
            <a:off x="4682898" y="1431363"/>
            <a:ext cx="4040188" cy="639763"/>
          </a:xfrm>
          <a:prstGeom prst="rect">
            <a:avLst/>
          </a:prstGeom>
        </p:spPr>
        <p:txBody>
          <a:bodyPr lIns="91440" rIns="91440"/>
          <a:lstStyle>
            <a:lvl1pPr marL="342900" indent="-342900" algn="ctr" rtl="0" eaLnBrk="0" fontAlgn="base" hangingPunct="0">
              <a:spcBef>
                <a:spcPts val="700"/>
              </a:spcBef>
              <a:spcAft>
                <a:spcPct val="0"/>
              </a:spcAft>
              <a:buFont typeface="Arial"/>
              <a:buChar char="•"/>
              <a:defRPr sz="3200" u="sng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1pPr>
            <a:lvl2pPr marL="0" indent="-36576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A80"/>
              </a:buClr>
              <a:buFont typeface="BankGothic Md BT"/>
              <a:buChar char="»"/>
              <a:defRPr sz="1800">
                <a:solidFill>
                  <a:srgbClr val="004A80"/>
                </a:solidFill>
                <a:latin typeface="Gill Sans"/>
                <a:ea typeface="ＭＳ Ｐゴシック" charset="-128"/>
                <a:cs typeface="Gill San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l">
              <a:buNone/>
            </a:pPr>
            <a:r>
              <a:rPr lang="en-US" kern="0" dirty="0" smtClean="0">
                <a:solidFill>
                  <a:schemeClr val="tx1"/>
                </a:solidFill>
              </a:rPr>
              <a:t>REPUBLICANS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11" name="Shape 169"/>
          <p:cNvSpPr/>
          <p:nvPr/>
        </p:nvSpPr>
        <p:spPr>
          <a:xfrm>
            <a:off x="4338751" y="5079424"/>
            <a:ext cx="4657498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b="1"/>
            </a:lvl1pPr>
          </a:lstStyle>
          <a:p>
            <a:r>
              <a:rPr sz="1600" dirty="0"/>
              <a:t>Republican affiliation in cities with populations over 500,000 is only 39 percent, compared with 52 percent in suburban areas and 59 percent in rural areas.</a:t>
            </a:r>
          </a:p>
        </p:txBody>
      </p:sp>
    </p:spTree>
    <p:extLst>
      <p:ext uri="{BB962C8B-B14F-4D97-AF65-F5344CB8AC3E}">
        <p14:creationId xmlns:p14="http://schemas.microsoft.com/office/powerpoint/2010/main" val="248164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Money and Elections</a:t>
            </a:r>
          </a:p>
          <a:p>
            <a:pPr>
              <a:defRPr/>
            </a:pPr>
            <a:r>
              <a:rPr lang="en-US" b="1" dirty="0" smtClean="0">
                <a:solidFill>
                  <a:srgbClr val="1578BC"/>
                </a:solidFill>
              </a:rPr>
              <a:t>www.EconEdLink.org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Shape 117"/>
          <p:cNvSpPr txBox="1">
            <a:spLocks/>
          </p:cNvSpPr>
          <p:nvPr/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 lIns="91440" rIns="9144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1pPr>
            <a:lvl2pPr marL="0" indent="-36576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A80"/>
              </a:buClr>
              <a:buFont typeface="BankGothic Md BT"/>
              <a:buChar char="»"/>
              <a:defRPr sz="1800">
                <a:solidFill>
                  <a:srgbClr val="004A80"/>
                </a:solidFill>
                <a:latin typeface="Gill Sans"/>
                <a:ea typeface="ＭＳ Ｐゴシック" charset="-128"/>
                <a:cs typeface="Gill San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defRPr sz="2500" b="1"/>
            </a:pPr>
            <a:endParaRPr lang="en-US" sz="2200" kern="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476829"/>
            <a:ext cx="8153400" cy="4253474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500" b="1"/>
            </a:pPr>
            <a:r>
              <a:rPr lang="en-US" sz="2400" dirty="0">
                <a:solidFill>
                  <a:schemeClr val="tx1"/>
                </a:solidFill>
              </a:rPr>
              <a:t>Black 66 – White 64.1 – Hispanic 48 – Asian 46.9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500" b="1"/>
            </a:pPr>
            <a:r>
              <a:rPr lang="en-US" sz="2400" dirty="0">
                <a:solidFill>
                  <a:schemeClr val="tx1"/>
                </a:solidFill>
              </a:rPr>
              <a:t>Income &gt; $75K 77 – Income &lt; $75K 62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500" b="1"/>
            </a:pPr>
            <a:r>
              <a:rPr lang="en-US" sz="2400" dirty="0">
                <a:solidFill>
                  <a:schemeClr val="tx1"/>
                </a:solidFill>
              </a:rPr>
              <a:t>65 and older: </a:t>
            </a:r>
            <a:r>
              <a:rPr lang="en-US" sz="2400" dirty="0" smtClean="0">
                <a:solidFill>
                  <a:schemeClr val="tx1"/>
                </a:solidFill>
              </a:rPr>
              <a:t>69.7 – </a:t>
            </a:r>
            <a:r>
              <a:rPr lang="en-US" sz="2400" dirty="0">
                <a:solidFill>
                  <a:schemeClr val="tx1"/>
                </a:solidFill>
              </a:rPr>
              <a:t>45-64: </a:t>
            </a:r>
            <a:r>
              <a:rPr lang="en-US" sz="2400" dirty="0" smtClean="0">
                <a:solidFill>
                  <a:schemeClr val="tx1"/>
                </a:solidFill>
              </a:rPr>
              <a:t>63.4 – </a:t>
            </a:r>
            <a:r>
              <a:rPr lang="en-US" sz="2400" dirty="0">
                <a:solidFill>
                  <a:schemeClr val="tx1"/>
                </a:solidFill>
              </a:rPr>
              <a:t>25-44: </a:t>
            </a:r>
            <a:r>
              <a:rPr lang="en-US" sz="2400" dirty="0" smtClean="0">
                <a:solidFill>
                  <a:schemeClr val="tx1"/>
                </a:solidFill>
              </a:rPr>
              <a:t>49.5 – 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2500" b="1"/>
            </a:pPr>
            <a:r>
              <a:rPr lang="en-US" sz="2400" dirty="0">
                <a:solidFill>
                  <a:schemeClr val="tx1"/>
                </a:solidFill>
              </a:rPr>
              <a:t>    18-24: 38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500" b="1"/>
            </a:pPr>
            <a:r>
              <a:rPr lang="en-US" sz="2400" dirty="0">
                <a:solidFill>
                  <a:schemeClr val="tx1"/>
                </a:solidFill>
              </a:rPr>
              <a:t>Bachelor’s Degree 75 – H.S. Degree 52.6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500" b="1"/>
            </a:pPr>
            <a:r>
              <a:rPr lang="en-US" sz="2400" dirty="0">
                <a:solidFill>
                  <a:schemeClr val="tx1"/>
                </a:solidFill>
              </a:rPr>
              <a:t>Women 63.7 – Men 59.7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500" b="1"/>
            </a:pPr>
            <a:r>
              <a:rPr lang="en-US" sz="2400" dirty="0">
                <a:solidFill>
                  <a:schemeClr val="tx1"/>
                </a:solidFill>
              </a:rPr>
              <a:t>Purple States 66 – All others 57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500" b="1"/>
            </a:pPr>
            <a:r>
              <a:rPr lang="en-US" sz="2400" dirty="0">
                <a:solidFill>
                  <a:schemeClr val="tx1"/>
                </a:solidFill>
              </a:rPr>
              <a:t>States with early voting laws have experienced falling turnout rates in the last three elections.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500" b="1"/>
            </a:pPr>
            <a:r>
              <a:rPr lang="en-US" sz="2400" dirty="0">
                <a:solidFill>
                  <a:schemeClr val="tx1"/>
                </a:solidFill>
              </a:rPr>
              <a:t>States with same day registration and vote have witnessed higher turnout rates.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0">
                <a:latin typeface="Elephant"/>
                <a:ea typeface="Elephant"/>
                <a:cs typeface="Elephant"/>
                <a:sym typeface="Elephant"/>
              </a:defRPr>
            </a:lvl1pPr>
          </a:lstStyle>
          <a:p>
            <a:pPr algn="l"/>
            <a:r>
              <a:rPr lang="en-US" sz="2000" b="1" dirty="0" smtClean="0">
                <a:latin typeface="Gill Sans"/>
              </a:rPr>
              <a:t>WHO VOTES?</a:t>
            </a:r>
            <a:br>
              <a:rPr lang="en-US" sz="2000" b="1" dirty="0" smtClean="0">
                <a:latin typeface="Gill Sans"/>
              </a:rPr>
            </a:br>
            <a:r>
              <a:rPr lang="en-US" sz="2000" b="1" dirty="0" smtClean="0">
                <a:latin typeface="Gill Sans"/>
              </a:rPr>
              <a:t>(% 2012 PRESIDENTIAL ELECTIONS)</a:t>
            </a:r>
            <a:r>
              <a:rPr lang="en-US" sz="2000" dirty="0"/>
              <a:t/>
            </a:r>
            <a:br>
              <a:rPr lang="en-US" sz="2000" dirty="0"/>
            </a:b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95099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Money and Elections</a:t>
            </a:r>
          </a:p>
          <a:p>
            <a:pPr>
              <a:defRPr/>
            </a:pPr>
            <a:r>
              <a:rPr lang="en-US" b="1" dirty="0" smtClean="0">
                <a:solidFill>
                  <a:srgbClr val="1578BC"/>
                </a:solidFill>
              </a:rPr>
              <a:t>www.EconEdLink.org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Shape 117"/>
          <p:cNvSpPr txBox="1">
            <a:spLocks/>
          </p:cNvSpPr>
          <p:nvPr/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 lIns="91440" rIns="9144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1pPr>
            <a:lvl2pPr marL="0" indent="-36576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A80"/>
              </a:buClr>
              <a:buFont typeface="BankGothic Md BT"/>
              <a:buChar char="»"/>
              <a:defRPr sz="1800">
                <a:solidFill>
                  <a:srgbClr val="004A80"/>
                </a:solidFill>
                <a:latin typeface="Gill Sans"/>
                <a:ea typeface="ＭＳ Ｐゴシック" charset="-128"/>
                <a:cs typeface="Gill San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defRPr sz="2500" b="1"/>
            </a:pPr>
            <a:endParaRPr lang="en-US" sz="2200" kern="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6032111"/>
            <a:ext cx="8153400" cy="231592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>
                <a:solidFill>
                  <a:schemeClr val="tx1"/>
                </a:solidFill>
              </a:rPr>
              <a:t>*Nebraska </a:t>
            </a:r>
            <a:r>
              <a:rPr lang="en-US" sz="1000" dirty="0">
                <a:solidFill>
                  <a:schemeClr val="tx1"/>
                </a:solidFill>
              </a:rPr>
              <a:t>and Maine allow for the splitting of votes while all others are winner take all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0">
                <a:latin typeface="Elephant"/>
                <a:ea typeface="Elephant"/>
                <a:cs typeface="Elephant"/>
                <a:sym typeface="Elephant"/>
              </a:defRPr>
            </a:lvl1pPr>
          </a:lstStyle>
          <a:p>
            <a:pPr algn="l"/>
            <a:r>
              <a:rPr lang="en-US" sz="3200" b="1" dirty="0" smtClean="0">
                <a:latin typeface="Gill Sans"/>
              </a:rPr>
              <a:t>270 IS THE MAGIC NUMBER</a:t>
            </a:r>
            <a:endParaRPr sz="3200" dirty="0"/>
          </a:p>
        </p:txBody>
      </p:sp>
      <p:pic>
        <p:nvPicPr>
          <p:cNvPr id="7" name="image1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1219200"/>
            <a:ext cx="7772400" cy="48129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44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TO DATA SOURCES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Money and Elections</a:t>
            </a:r>
          </a:p>
          <a:p>
            <a:pPr>
              <a:defRPr/>
            </a:pPr>
            <a:r>
              <a:rPr lang="en-US" b="1" smtClean="0">
                <a:solidFill>
                  <a:srgbClr val="1578BC"/>
                </a:solidFill>
              </a:rPr>
              <a:t>www.EconEdLink.org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image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7800" y="1447800"/>
            <a:ext cx="6400800" cy="50580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286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TO DATA SOURCES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Money and Elections</a:t>
            </a:r>
          </a:p>
          <a:p>
            <a:pPr>
              <a:defRPr/>
            </a:pPr>
            <a:r>
              <a:rPr lang="en-US" b="1" smtClean="0">
                <a:solidFill>
                  <a:srgbClr val="1578BC"/>
                </a:solidFill>
              </a:rPr>
              <a:t>www.EconEdLink.org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image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1295400"/>
            <a:ext cx="6781800" cy="51576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470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b="1" u="sng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400" b="1" u="sng" dirty="0" smtClean="0">
                <a:solidFill>
                  <a:schemeClr val="tx1"/>
                </a:solidFill>
              </a:rPr>
              <a:t>THE </a:t>
            </a:r>
            <a:r>
              <a:rPr lang="en-US" sz="2400" b="1" u="sng" dirty="0">
                <a:solidFill>
                  <a:schemeClr val="tx1"/>
                </a:solidFill>
              </a:rPr>
              <a:t>ECONOMICS OF PRESIDENTIAL </a:t>
            </a:r>
            <a:r>
              <a:rPr lang="en-US" sz="2400" b="1" u="sng" dirty="0" smtClean="0">
                <a:solidFill>
                  <a:schemeClr val="tx1"/>
                </a:solidFill>
              </a:rPr>
              <a:t>ELECTIONS</a:t>
            </a:r>
          </a:p>
          <a:p>
            <a:pPr marL="0" indent="0" algn="ctr">
              <a:buNone/>
            </a:pPr>
            <a:endParaRPr lang="en-US" sz="2400" b="1" u="sng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tx1"/>
                </a:solidFill>
              </a:rPr>
              <a:t>WHERE DOES THE $$ COME FROM?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tx1"/>
                </a:solidFill>
              </a:rPr>
              <a:t>WHAT IS THE $$ SPENT ON?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tx1"/>
                </a:solidFill>
              </a:rPr>
              <a:t>WHERE IS THE $$ SPENT?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Money and Elections</a:t>
            </a:r>
          </a:p>
          <a:p>
            <a:pPr>
              <a:defRPr/>
            </a:pPr>
            <a:r>
              <a:rPr lang="en-US" b="1" smtClean="0">
                <a:solidFill>
                  <a:srgbClr val="1578BC"/>
                </a:solidFill>
              </a:rPr>
              <a:t>www.EconEdLink.org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4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FREEDOM OF SPEECH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Money and Elections</a:t>
            </a:r>
          </a:p>
          <a:p>
            <a:pPr>
              <a:defRPr/>
            </a:pPr>
            <a:r>
              <a:rPr lang="en-US" b="1" dirty="0" smtClean="0">
                <a:solidFill>
                  <a:srgbClr val="1578BC"/>
                </a:solidFill>
              </a:rPr>
              <a:t>www.EconEdLink.org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Shape 117"/>
          <p:cNvSpPr txBox="1">
            <a:spLocks/>
          </p:cNvSpPr>
          <p:nvPr/>
        </p:nvSpPr>
        <p:spPr>
          <a:xfrm>
            <a:off x="4630057" y="1596571"/>
            <a:ext cx="4038600" cy="4525963"/>
          </a:xfrm>
          <a:prstGeom prst="rect">
            <a:avLst/>
          </a:prstGeom>
        </p:spPr>
        <p:txBody>
          <a:bodyPr lIns="91440" rIns="9144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1pPr>
            <a:lvl2pPr marL="0" indent="-36576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A80"/>
              </a:buClr>
              <a:buFont typeface="BankGothic Md BT"/>
              <a:buChar char="»"/>
              <a:defRPr sz="1800">
                <a:solidFill>
                  <a:srgbClr val="004A80"/>
                </a:solidFill>
                <a:latin typeface="Gill Sans"/>
                <a:ea typeface="ＭＳ Ｐゴシック" charset="-128"/>
                <a:cs typeface="Gill San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defRPr sz="2500" b="1"/>
            </a:pPr>
            <a:r>
              <a:rPr lang="en-US" sz="2200" kern="0" dirty="0" smtClean="0">
                <a:solidFill>
                  <a:schemeClr val="tx1"/>
                </a:solidFill>
              </a:rPr>
              <a:t>DO AMERICANS HAVE THE RIGHT TO EXPRESS THEIR POLITICAL OPINIONS?</a:t>
            </a:r>
            <a:br>
              <a:rPr lang="en-US" sz="2200" kern="0" dirty="0" smtClean="0">
                <a:solidFill>
                  <a:schemeClr val="tx1"/>
                </a:solidFill>
              </a:rPr>
            </a:br>
            <a:endParaRPr lang="en-US" sz="2200" kern="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 sz="2500" b="1"/>
            </a:pPr>
            <a:r>
              <a:rPr lang="en-US" sz="2200" kern="0" dirty="0" smtClean="0">
                <a:solidFill>
                  <a:schemeClr val="tx1"/>
                </a:solidFill>
              </a:rPr>
              <a:t>SHOULD PEOPLE BE LIMITED TO HOW OFTEN THEY EXPRESS THEIR POLITICAL OPINIONS?</a:t>
            </a:r>
            <a:br>
              <a:rPr lang="en-US" sz="2200" kern="0" dirty="0" smtClean="0">
                <a:solidFill>
                  <a:schemeClr val="tx1"/>
                </a:solidFill>
              </a:rPr>
            </a:br>
            <a:endParaRPr lang="en-US" sz="2200" kern="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 sz="2500" b="1"/>
            </a:pPr>
            <a:r>
              <a:rPr lang="en-US" sz="2200" kern="0" dirty="0" smtClean="0">
                <a:solidFill>
                  <a:schemeClr val="tx1"/>
                </a:solidFill>
              </a:rPr>
              <a:t>IS THE SPOKEN WORD THE ONLY WAY TO EXPRESS POLITICAL OPINIONS?</a:t>
            </a:r>
            <a:endParaRPr lang="en-US" sz="2200" kern="0" dirty="0">
              <a:solidFill>
                <a:schemeClr val="tx1"/>
              </a:solidFill>
            </a:endParaRPr>
          </a:p>
        </p:txBody>
      </p:sp>
      <p:pic>
        <p:nvPicPr>
          <p:cNvPr id="13" name="image2.gi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596571"/>
            <a:ext cx="3048000" cy="41265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76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POLITICAL SPEECH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Money and Elections</a:t>
            </a:r>
          </a:p>
          <a:p>
            <a:pPr>
              <a:defRPr/>
            </a:pPr>
            <a:r>
              <a:rPr lang="en-US" b="1" dirty="0" smtClean="0">
                <a:solidFill>
                  <a:srgbClr val="1578BC"/>
                </a:solidFill>
              </a:rPr>
              <a:t>www.EconEdLink.org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Shape 117"/>
          <p:cNvSpPr txBox="1">
            <a:spLocks/>
          </p:cNvSpPr>
          <p:nvPr/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 lIns="91440" rIns="9144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1pPr>
            <a:lvl2pPr marL="0" indent="-36576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A80"/>
              </a:buClr>
              <a:buFont typeface="BankGothic Md BT"/>
              <a:buChar char="»"/>
              <a:defRPr sz="1800">
                <a:solidFill>
                  <a:srgbClr val="004A80"/>
                </a:solidFill>
                <a:latin typeface="Gill Sans"/>
                <a:ea typeface="ＭＳ Ｐゴシック" charset="-128"/>
                <a:cs typeface="Gill San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defRPr sz="2500" b="1"/>
            </a:pPr>
            <a:endParaRPr lang="en-US" sz="2200" kern="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447799"/>
            <a:ext cx="3810000" cy="46783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defRPr sz="2300" b="1"/>
            </a:pPr>
            <a:r>
              <a:rPr lang="en-US" sz="2200" dirty="0">
                <a:solidFill>
                  <a:schemeClr val="tx1"/>
                </a:solidFill>
              </a:rPr>
              <a:t>WHEN AN INDIVIDUAL CONTRIBUTES MONEY TO A POLITICIAN’S CAMPAIGN, HAS AN OPINION BEEN EXPRESSED?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300" b="1"/>
            </a:pPr>
            <a:r>
              <a:rPr lang="en-US" sz="2200" dirty="0">
                <a:solidFill>
                  <a:schemeClr val="tx1"/>
                </a:solidFill>
              </a:rPr>
              <a:t>IS MONEY GIVEN TO SUPPORT A POLITICIAN’S CAMPAIGN A FORM OF SPEECH?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300" b="1"/>
            </a:pPr>
            <a:r>
              <a:rPr lang="en-US" sz="2200" dirty="0">
                <a:solidFill>
                  <a:schemeClr val="tx1"/>
                </a:solidFill>
              </a:rPr>
              <a:t>SHOULD PEOPLE BE LIMITED IN THE QUANTITY OF MONEY CONTRIBUTED?</a:t>
            </a:r>
          </a:p>
          <a:p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1866900"/>
            <a:ext cx="4035425" cy="384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93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CITIZENS UNITED V. FEC (2010)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Money and Elections</a:t>
            </a:r>
          </a:p>
          <a:p>
            <a:pPr>
              <a:defRPr/>
            </a:pPr>
            <a:r>
              <a:rPr lang="en-US" b="1" dirty="0" smtClean="0">
                <a:solidFill>
                  <a:srgbClr val="1578BC"/>
                </a:solidFill>
              </a:rPr>
              <a:t>www.EconEdLink.org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Shape 117"/>
          <p:cNvSpPr txBox="1">
            <a:spLocks/>
          </p:cNvSpPr>
          <p:nvPr/>
        </p:nvSpPr>
        <p:spPr>
          <a:xfrm>
            <a:off x="4630057" y="1596571"/>
            <a:ext cx="4038600" cy="4525963"/>
          </a:xfrm>
          <a:prstGeom prst="rect">
            <a:avLst/>
          </a:prstGeom>
        </p:spPr>
        <p:txBody>
          <a:bodyPr lIns="91440" rIns="9144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1pPr>
            <a:lvl2pPr marL="0" indent="-36576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A80"/>
              </a:buClr>
              <a:buFont typeface="BankGothic Md BT"/>
              <a:buChar char="»"/>
              <a:defRPr sz="1800">
                <a:solidFill>
                  <a:srgbClr val="004A80"/>
                </a:solidFill>
                <a:latin typeface="Gill Sans"/>
                <a:ea typeface="ＭＳ Ｐゴシック" charset="-128"/>
                <a:cs typeface="Gill San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39470" indent="-339470" defTabSz="905255">
              <a:lnSpc>
                <a:spcPct val="90000"/>
              </a:lnSpc>
              <a:spcBef>
                <a:spcPts val="500"/>
              </a:spcBef>
              <a:defRPr sz="2277" b="1"/>
            </a:pPr>
            <a:r>
              <a:rPr lang="en-US" sz="2000" dirty="0">
                <a:solidFill>
                  <a:schemeClr val="tx1"/>
                </a:solidFill>
              </a:rPr>
              <a:t>The justices ruled that political spending is protected under the First Amendment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marL="339470" indent="-339470" defTabSz="905255">
              <a:lnSpc>
                <a:spcPct val="90000"/>
              </a:lnSpc>
              <a:spcBef>
                <a:spcPts val="500"/>
              </a:spcBef>
              <a:defRPr sz="2277" b="1"/>
            </a:pPr>
            <a:r>
              <a:rPr lang="en-US" sz="2000" dirty="0">
                <a:solidFill>
                  <a:schemeClr val="tx1"/>
                </a:solidFill>
              </a:rPr>
              <a:t>Corporations and unions can spend unlimited amounts of money on political activities, as long as it is done independently of a party or candidate.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marL="339470" indent="-339470" defTabSz="905255">
              <a:lnSpc>
                <a:spcPct val="90000"/>
              </a:lnSpc>
              <a:spcBef>
                <a:spcPts val="500"/>
              </a:spcBef>
              <a:defRPr sz="2277" b="1"/>
            </a:pPr>
            <a:r>
              <a:rPr lang="en-US" sz="2000" dirty="0">
                <a:solidFill>
                  <a:schemeClr val="tx1"/>
                </a:solidFill>
              </a:rPr>
              <a:t>Corporations enjoy the same political rights as individuals.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" name="image4.gi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3400" y="1802152"/>
            <a:ext cx="4114800" cy="4114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5255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 err="1"/>
              <a:t>McCUTCHEON</a:t>
            </a:r>
            <a:r>
              <a:rPr lang="en-US" sz="3000" b="1" dirty="0"/>
              <a:t> V. FEC (2014)</a:t>
            </a:r>
            <a:endParaRPr lang="en-US" sz="3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Money and Elections</a:t>
            </a:r>
          </a:p>
          <a:p>
            <a:pPr>
              <a:defRPr/>
            </a:pPr>
            <a:r>
              <a:rPr lang="en-US" b="1" dirty="0" smtClean="0">
                <a:solidFill>
                  <a:srgbClr val="1578BC"/>
                </a:solidFill>
              </a:rPr>
              <a:t>www.EconEdLink.org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Shape 117"/>
          <p:cNvSpPr txBox="1">
            <a:spLocks/>
          </p:cNvSpPr>
          <p:nvPr/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 lIns="91440" rIns="9144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1pPr>
            <a:lvl2pPr marL="0" indent="-36576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A80"/>
              </a:buClr>
              <a:buFont typeface="BankGothic Md BT"/>
              <a:buChar char="»"/>
              <a:defRPr sz="1800">
                <a:solidFill>
                  <a:srgbClr val="004A80"/>
                </a:solidFill>
                <a:latin typeface="Gill Sans"/>
                <a:ea typeface="ＭＳ Ｐゴシック" charset="-128"/>
                <a:cs typeface="Gill San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defRPr sz="2500" b="1"/>
            </a:pPr>
            <a:endParaRPr lang="en-US" sz="2200" kern="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447799"/>
            <a:ext cx="3810000" cy="46783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300" b="1"/>
            </a:pPr>
            <a:r>
              <a:rPr lang="en-US" sz="2200" dirty="0">
                <a:solidFill>
                  <a:schemeClr val="tx1"/>
                </a:solidFill>
              </a:rPr>
              <a:t>Individuals were prohibited from giving more than $48,600 combined to all federal candidates and $74,600 combined to all parties and political action committees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br>
              <a:rPr lang="en-US" sz="2200" dirty="0" smtClean="0">
                <a:solidFill>
                  <a:schemeClr val="tx1"/>
                </a:solidFill>
              </a:rPr>
            </a:b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defRPr sz="2300" b="1"/>
            </a:pPr>
            <a:r>
              <a:rPr lang="en-US" sz="2200" dirty="0">
                <a:solidFill>
                  <a:schemeClr val="tx1"/>
                </a:solidFill>
              </a:rPr>
              <a:t>The justices struck down longstanding caps on what an individual may contribute to all federal candidates, collectively, in any two-year election cycle.</a:t>
            </a:r>
          </a:p>
          <a:p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8" name="image5.gi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3032" y="1905000"/>
            <a:ext cx="3993768" cy="35964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092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dirty="0"/>
              <a:t>WHERE DOES THE MONEY COME FROM?</a:t>
            </a:r>
            <a:endParaRPr lang="en-US" sz="2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Money and Elections</a:t>
            </a:r>
          </a:p>
          <a:p>
            <a:pPr>
              <a:defRPr/>
            </a:pPr>
            <a:r>
              <a:rPr lang="en-US" b="1" dirty="0" smtClean="0">
                <a:solidFill>
                  <a:srgbClr val="1578BC"/>
                </a:solidFill>
              </a:rPr>
              <a:t>www.EconEdLink.org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Shape 117"/>
          <p:cNvSpPr txBox="1">
            <a:spLocks/>
          </p:cNvSpPr>
          <p:nvPr/>
        </p:nvSpPr>
        <p:spPr>
          <a:xfrm>
            <a:off x="4630057" y="1596571"/>
            <a:ext cx="4038600" cy="4525963"/>
          </a:xfrm>
          <a:prstGeom prst="rect">
            <a:avLst/>
          </a:prstGeom>
        </p:spPr>
        <p:txBody>
          <a:bodyPr lIns="91440" rIns="9144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1pPr>
            <a:lvl2pPr marL="0" indent="-36576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A80"/>
              </a:buClr>
              <a:buFont typeface="BankGothic Md BT"/>
              <a:buChar char="»"/>
              <a:defRPr sz="1800">
                <a:solidFill>
                  <a:srgbClr val="004A80"/>
                </a:solidFill>
                <a:latin typeface="Gill Sans"/>
                <a:ea typeface="ＭＳ Ｐゴシック" charset="-128"/>
                <a:cs typeface="Gill San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b="1" u="sng" dirty="0">
                <a:solidFill>
                  <a:schemeClr val="tx1"/>
                </a:solidFill>
              </a:rPr>
              <a:t>PAC</a:t>
            </a:r>
            <a:r>
              <a:rPr lang="en-US" sz="1600" b="1" dirty="0">
                <a:solidFill>
                  <a:schemeClr val="tx1"/>
                </a:solidFill>
              </a:rPr>
              <a:t> (Political Action Committee)- committee representing business, labor or ideological interests, organized for the purpose of raising and spending money to elect and defeat candidates. </a:t>
            </a:r>
          </a:p>
          <a:p>
            <a:r>
              <a:rPr lang="en-US" sz="1600" b="1" u="sng" dirty="0">
                <a:solidFill>
                  <a:schemeClr val="tx1"/>
                </a:solidFill>
              </a:rPr>
              <a:t>Super PAC</a:t>
            </a:r>
            <a:r>
              <a:rPr lang="en-US" sz="1600" b="1" dirty="0">
                <a:solidFill>
                  <a:schemeClr val="tx1"/>
                </a:solidFill>
              </a:rPr>
              <a:t>- raises unlimited sums of money to advocate for or against political candidates. Unlike traditional PACs, super PACs are prohibited from donating money directly to political candidates.</a:t>
            </a:r>
          </a:p>
          <a:p>
            <a:r>
              <a:rPr lang="en-US" sz="1600" b="1" u="sng" dirty="0">
                <a:solidFill>
                  <a:schemeClr val="tx1"/>
                </a:solidFill>
              </a:rPr>
              <a:t>501(c)(4) groups</a:t>
            </a:r>
            <a:r>
              <a:rPr lang="en-US" sz="1600" b="1" dirty="0">
                <a:solidFill>
                  <a:schemeClr val="tx1"/>
                </a:solidFill>
              </a:rPr>
              <a:t>- “social welfare” organizations that may engage in political activities.  Not required to disclose donors.</a:t>
            </a:r>
          </a:p>
          <a:p>
            <a:pPr marL="339470" indent="-339470" defTabSz="905255">
              <a:lnSpc>
                <a:spcPct val="90000"/>
              </a:lnSpc>
              <a:spcBef>
                <a:spcPts val="500"/>
              </a:spcBef>
              <a:defRPr sz="2376" b="1" u="sng"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" name="image6.gi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339" y="2514599"/>
            <a:ext cx="3333751" cy="33337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5717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dirty="0"/>
              <a:t>WHERE DOES THE MONEY COME FROM?</a:t>
            </a:r>
            <a:endParaRPr lang="en-US" sz="2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Money and Elections</a:t>
            </a:r>
          </a:p>
          <a:p>
            <a:pPr>
              <a:defRPr/>
            </a:pPr>
            <a:r>
              <a:rPr lang="en-US" b="1" dirty="0" smtClean="0">
                <a:solidFill>
                  <a:srgbClr val="1578BC"/>
                </a:solidFill>
              </a:rPr>
              <a:t>www.EconEdLink.org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Shape 117"/>
          <p:cNvSpPr txBox="1">
            <a:spLocks/>
          </p:cNvSpPr>
          <p:nvPr/>
        </p:nvSpPr>
        <p:spPr>
          <a:xfrm>
            <a:off x="4630057" y="1596571"/>
            <a:ext cx="4038600" cy="4525963"/>
          </a:xfrm>
          <a:prstGeom prst="rect">
            <a:avLst/>
          </a:prstGeom>
        </p:spPr>
        <p:txBody>
          <a:bodyPr lIns="91440" rIns="9144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1pPr>
            <a:lvl2pPr marL="0" indent="-36576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A80"/>
              </a:buClr>
              <a:buFont typeface="BankGothic Md BT"/>
              <a:buChar char="»"/>
              <a:defRPr sz="1800">
                <a:solidFill>
                  <a:srgbClr val="004A80"/>
                </a:solidFill>
                <a:latin typeface="Gill Sans"/>
                <a:ea typeface="ＭＳ Ｐゴシック" charset="-128"/>
                <a:cs typeface="Gill San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defRPr sz="2900" b="1"/>
            </a:pPr>
            <a:r>
              <a:rPr lang="en-US" sz="2000" dirty="0">
                <a:solidFill>
                  <a:schemeClr val="tx1"/>
                </a:solidFill>
              </a:rPr>
              <a:t>Dark Money- money from entities that do not have to make the sources of their funding public, such as 501(c)(4) groups.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defRPr sz="2900" b="1"/>
            </a:pPr>
            <a:r>
              <a:rPr lang="en-US" sz="2000" dirty="0">
                <a:solidFill>
                  <a:schemeClr val="tx1"/>
                </a:solidFill>
              </a:rPr>
              <a:t>Hard Money- refers to tightly regulated contributions to candidates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defRPr sz="2900" b="1"/>
            </a:pPr>
            <a:r>
              <a:rPr lang="en-US" sz="2000" dirty="0">
                <a:solidFill>
                  <a:schemeClr val="tx1"/>
                </a:solidFill>
              </a:rPr>
              <a:t>Soft Money- refers to unregulated, unlimited contributions to political parties for so-called "party-building" activities. </a:t>
            </a:r>
          </a:p>
          <a:p>
            <a:pPr marL="339470" indent="-339470" defTabSz="905255">
              <a:lnSpc>
                <a:spcPct val="90000"/>
              </a:lnSpc>
              <a:spcBef>
                <a:spcPts val="500"/>
              </a:spcBef>
              <a:defRPr sz="2376" b="1" u="sng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" name="image7.gi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595323"/>
            <a:ext cx="3008312" cy="4114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5375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Money and Elections</a:t>
            </a:r>
          </a:p>
          <a:p>
            <a:pPr>
              <a:defRPr/>
            </a:pPr>
            <a:r>
              <a:rPr lang="en-US" b="1" dirty="0" smtClean="0">
                <a:solidFill>
                  <a:srgbClr val="1578BC"/>
                </a:solidFill>
              </a:rPr>
              <a:t>www.EconEdLink.org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6A2A04-44CB-4FD5-A22C-EC7DA5CF840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Shape 117"/>
          <p:cNvSpPr txBox="1">
            <a:spLocks/>
          </p:cNvSpPr>
          <p:nvPr/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 lIns="91440" rIns="9144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1pPr>
            <a:lvl2pPr marL="0" indent="-36576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A80"/>
              </a:buClr>
              <a:buFont typeface="BankGothic Md BT"/>
              <a:buChar char="»"/>
              <a:defRPr sz="1800">
                <a:solidFill>
                  <a:srgbClr val="004A80"/>
                </a:solidFill>
                <a:latin typeface="Gill Sans"/>
                <a:ea typeface="ＭＳ Ｐゴシック" charset="-128"/>
                <a:cs typeface="Gill San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EA92C"/>
                </a:solidFill>
                <a:latin typeface="Gill Sans"/>
                <a:ea typeface="ＭＳ Ｐゴシック" charset="-128"/>
                <a:cs typeface="Gill San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  <a:defRPr sz="2500" b="1"/>
            </a:pPr>
            <a:endParaRPr lang="en-US" sz="2200" kern="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447799"/>
            <a:ext cx="2895600" cy="4678363"/>
          </a:xfrm>
        </p:spPr>
        <p:txBody>
          <a:bodyPr/>
          <a:lstStyle/>
          <a:p>
            <a:pPr marL="0" indent="0" defTabSz="868680">
              <a:spcBef>
                <a:spcPts val="500"/>
              </a:spcBef>
              <a:buSzTx/>
              <a:buNone/>
              <a:defRPr sz="2280" b="1"/>
            </a:pPr>
            <a:r>
              <a:rPr lang="en-US" sz="2000" dirty="0">
                <a:solidFill>
                  <a:schemeClr val="tx1"/>
                </a:solidFill>
              </a:rPr>
              <a:t>In the 2012 election, 28 percent of all disclosed political contributions came from just 31,385 people. In a nation of 313.85 million, these donors represent 1% of 1% of the United States population.</a:t>
            </a:r>
            <a:endParaRPr lang="en-US" sz="1200" dirty="0">
              <a:solidFill>
                <a:schemeClr val="tx1"/>
              </a:solidFill>
            </a:endParaRPr>
          </a:p>
          <a:p>
            <a:pPr marL="0" indent="0" defTabSz="868680">
              <a:spcBef>
                <a:spcPts val="200"/>
              </a:spcBef>
              <a:buSzTx/>
              <a:buNone/>
              <a:defRPr sz="950" b="1"/>
            </a:pPr>
            <a:r>
              <a:rPr lang="en-US" sz="900" dirty="0">
                <a:solidFill>
                  <a:schemeClr val="tx1"/>
                </a:solidFill>
              </a:rPr>
              <a:t>Source:   Sunlight Foundation, 2013. </a:t>
            </a:r>
            <a:r>
              <a:rPr lang="en-US" sz="900" u="sng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http://sunlightfoundation.com/blog/2013/06/24/1pct_of_the_1pct/</a:t>
            </a:r>
            <a:r>
              <a:rPr lang="en-US" sz="900" dirty="0">
                <a:solidFill>
                  <a:schemeClr val="tx1"/>
                </a:solidFill>
              </a:rPr>
              <a:t> .</a:t>
            </a:r>
          </a:p>
          <a:p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0">
                <a:latin typeface="Elephant"/>
                <a:ea typeface="Elephant"/>
                <a:cs typeface="Elephant"/>
                <a:sym typeface="Elephant"/>
              </a:defRPr>
            </a:lvl1pPr>
          </a:lstStyle>
          <a:p>
            <a:pPr algn="l"/>
            <a:r>
              <a:rPr lang="en-US" sz="2200" b="1" dirty="0">
                <a:latin typeface="Gill Sans"/>
              </a:rPr>
              <a:t>WHERE DOES THE MONEY COME FROM?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pic>
        <p:nvPicPr>
          <p:cNvPr id="11" name="image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91000" y="1400497"/>
            <a:ext cx="4307535" cy="47184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105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dvAuto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14FA7D75A0BB4FA402BA6C268B700C" ma:contentTypeVersion="4" ma:contentTypeDescription="Create a new document." ma:contentTypeScope="" ma:versionID="a52573295eaf0909ea6942f1d6c3fce3">
  <xsd:schema xmlns:xsd="http://www.w3.org/2001/XMLSchema" xmlns:xs="http://www.w3.org/2001/XMLSchema" xmlns:p="http://schemas.microsoft.com/office/2006/metadata/properties" xmlns:ns2="6f5f0874-9380-45e6-a4b7-6b39252ece02" xmlns:ns3="f585725c-6fad-472e-a48b-c8f76591c91b" targetNamespace="http://schemas.microsoft.com/office/2006/metadata/properties" ma:root="true" ma:fieldsID="c7477185176c1264378cd2f5e178989f" ns2:_="" ns3:_="">
    <xsd:import namespace="6f5f0874-9380-45e6-a4b7-6b39252ece02"/>
    <xsd:import namespace="f585725c-6fad-472e-a48b-c8f76591c91b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3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f0874-9380-45e6-a4b7-6b39252ece02" elementFormDefault="qualified">
    <xsd:import namespace="http://schemas.microsoft.com/office/2006/documentManagement/types"/>
    <xsd:import namespace="http://schemas.microsoft.com/office/infopath/2007/PartnerControls"/>
    <xsd:element name="Status" ma:index="8" nillable="true" ma:displayName="Status" ma:default="Draft" ma:format="Dropdown" ma:internalName="Status">
      <xsd:simpleType>
        <xsd:restriction base="dms:Choice">
          <xsd:enumeration value="Draft"/>
          <xsd:enumeration value="Out for Review"/>
          <xsd:enumeration value="Fin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85725c-6fad-472e-a48b-c8f76591c91b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585725c-6fad-472e-a48b-c8f76591c91b">
      <UserInfo>
        <DisplayName/>
        <AccountId xsi:nil="true"/>
        <AccountType/>
      </UserInfo>
    </SharedWithUsers>
    <Status xmlns="6f5f0874-9380-45e6-a4b7-6b39252ece02">Draft</Status>
  </documentManagement>
</p:properties>
</file>

<file path=customXml/itemProps1.xml><?xml version="1.0" encoding="utf-8"?>
<ds:datastoreItem xmlns:ds="http://schemas.openxmlformats.org/officeDocument/2006/customXml" ds:itemID="{D4A96DE8-B18F-4B6A-93E2-2A40DA5664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4D7F85-B6FE-4844-BF87-169DA4D19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f0874-9380-45e6-a4b7-6b39252ece02"/>
    <ds:schemaRef ds:uri="f585725c-6fad-472e-a48b-c8f76591c9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297DD3-A2EA-4D53-B11C-2136071F829E}">
  <ds:schemaRefs>
    <ds:schemaRef ds:uri="http://schemas.microsoft.com/office/2006/documentManagement/types"/>
    <ds:schemaRef ds:uri="http://purl.org/dc/dcmitype/"/>
    <ds:schemaRef ds:uri="6f5f0874-9380-45e6-a4b7-6b39252ece02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f585725c-6fad-472e-a48b-c8f76591c91b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106123</TotalTime>
  <Words>787</Words>
  <Application>Microsoft Office PowerPoint</Application>
  <PresentationFormat>On-screen Show (4:3)</PresentationFormat>
  <Paragraphs>152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Blank Presentation</vt:lpstr>
      <vt:lpstr>Custom Design</vt:lpstr>
      <vt:lpstr>Election Economics</vt:lpstr>
      <vt:lpstr>PowerPoint Presentation</vt:lpstr>
      <vt:lpstr>FREEDOM OF SPEECH</vt:lpstr>
      <vt:lpstr>POLITICAL SPEECH</vt:lpstr>
      <vt:lpstr>CITIZENS UNITED V. FEC (2010)</vt:lpstr>
      <vt:lpstr>McCUTCHEON V. FEC (2014)</vt:lpstr>
      <vt:lpstr>WHERE DOES THE MONEY COME FROM?</vt:lpstr>
      <vt:lpstr>WHERE DOES THE MONEY COME FROM?</vt:lpstr>
      <vt:lpstr>WHERE DOES THE MONEY COME FROM? </vt:lpstr>
      <vt:lpstr>WHAT IS THE MONEY SPENT ON? </vt:lpstr>
      <vt:lpstr>ASTRONOMICAL SPENDING </vt:lpstr>
      <vt:lpstr>WHERE IS THE MONEY SPENT? </vt:lpstr>
      <vt:lpstr>PARTY POSITIONS </vt:lpstr>
      <vt:lpstr>PARTY AFFILIATION </vt:lpstr>
      <vt:lpstr>WHO VOTES? (% 2012 PRESIDENTIAL ELECTIONS) </vt:lpstr>
      <vt:lpstr>270 IS THE MAGIC NUMBER</vt:lpstr>
      <vt:lpstr>LINKS TO DATA SOURCES</vt:lpstr>
      <vt:lpstr>LINKS TO DATA SOURCES</vt:lpstr>
    </vt:vector>
  </TitlesOfParts>
  <Company>Office 2004 Test Drive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Office 2004 Test Drive User</dc:creator>
  <cp:lastModifiedBy>Windows User</cp:lastModifiedBy>
  <cp:revision>2804</cp:revision>
  <cp:lastPrinted>2015-12-16T17:04:17Z</cp:lastPrinted>
  <dcterms:created xsi:type="dcterms:W3CDTF">2012-10-20T14:14:15Z</dcterms:created>
  <dcterms:modified xsi:type="dcterms:W3CDTF">2016-05-03T20:10:00Z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0x0101002414FA7D75A0BB4FA402BA6C268B700C</vt:lpwstr>
  </property>
  <property fmtid="{D5CDD505-2E9C-101B-9397-08002B2CF9AE}" pid="3" name="Order">
    <vt:r8>200</vt:r8>
  </property>
  <property fmtid="{D5CDD505-2E9C-101B-9397-08002B2CF9AE}" pid="4" name="_CopySource">
    <vt:lpwstr>https://council4econed.sharepoint.com/CMT/Board Meeting Feb 8, 2013 v2 njm.pptx</vt:lpwstr>
  </property>
  <property fmtid="{D5CDD505-2E9C-101B-9397-08002B2CF9AE}" pid="5" name="xd_ProgID">
    <vt:lpwstr/>
  </property>
  <property fmtid="{D5CDD505-2E9C-101B-9397-08002B2CF9AE}" pid="6" name="TemplateUrl">
    <vt:lpwstr/>
  </property>
</Properties>
</file>