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8"/>
  </p:notesMasterIdLst>
  <p:handoutMasterIdLst>
    <p:handoutMasterId r:id="rId9"/>
  </p:handoutMasterIdLst>
  <p:sldIdLst>
    <p:sldId id="257" r:id="rId2"/>
    <p:sldId id="259" r:id="rId3"/>
    <p:sldId id="260" r:id="rId4"/>
    <p:sldId id="264" r:id="rId5"/>
    <p:sldId id="261" r:id="rId6"/>
    <p:sldId id="262" r:id="rId7"/>
  </p:sldIdLst>
  <p:sldSz cx="9144000" cy="6858000" type="screen4x3"/>
  <p:notesSz cx="7086600" cy="93726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9D422C15-CBC8-481C-85E4-1CF281B29684}" type="datetimeFigureOut">
              <a:rPr lang="en-US" smtClean="0"/>
              <a:t>9/21/2015</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3E4609EB-D172-4336-96E8-96CD27281F06}" type="slidenum">
              <a:rPr lang="en-US" smtClean="0"/>
              <a:t>‹#›</a:t>
            </a:fld>
            <a:endParaRPr lang="en-US"/>
          </a:p>
        </p:txBody>
      </p:sp>
    </p:spTree>
    <p:extLst>
      <p:ext uri="{BB962C8B-B14F-4D97-AF65-F5344CB8AC3E}">
        <p14:creationId xmlns:p14="http://schemas.microsoft.com/office/powerpoint/2010/main" val="3903176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70859" cy="468630"/>
          </a:xfrm>
          <a:prstGeom prst="rect">
            <a:avLst/>
          </a:prstGeom>
          <a:noFill/>
          <a:ln>
            <a:noFill/>
          </a:ln>
        </p:spPr>
        <p:txBody>
          <a:bodyPr lIns="94031" tIns="94031" rIns="94031" bIns="94031"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4014100" y="0"/>
            <a:ext cx="3070859" cy="468630"/>
          </a:xfrm>
          <a:prstGeom prst="rect">
            <a:avLst/>
          </a:prstGeom>
          <a:noFill/>
          <a:ln>
            <a:noFill/>
          </a:ln>
        </p:spPr>
        <p:txBody>
          <a:bodyPr lIns="94031" tIns="94031" rIns="94031" bIns="94031"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8661" y="4451985"/>
            <a:ext cx="5669279" cy="4217670"/>
          </a:xfrm>
          <a:prstGeom prst="rect">
            <a:avLst/>
          </a:prstGeom>
          <a:noFill/>
          <a:ln>
            <a:noFill/>
          </a:ln>
        </p:spPr>
        <p:txBody>
          <a:bodyPr lIns="94031" tIns="94031" rIns="94031" bIns="94031"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1" y="8902343"/>
            <a:ext cx="3070859" cy="468630"/>
          </a:xfrm>
          <a:prstGeom prst="rect">
            <a:avLst/>
          </a:prstGeom>
          <a:noFill/>
          <a:ln>
            <a:noFill/>
          </a:ln>
        </p:spPr>
        <p:txBody>
          <a:bodyPr lIns="94031" tIns="94031" rIns="94031" bIns="94031"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4014100" y="8902343"/>
            <a:ext cx="3070859" cy="468630"/>
          </a:xfrm>
          <a:prstGeom prst="rect">
            <a:avLst/>
          </a:prstGeom>
          <a:noFill/>
          <a:ln>
            <a:noFill/>
          </a:ln>
        </p:spPr>
        <p:txBody>
          <a:bodyPr lIns="94031" tIns="94031" rIns="94031" bIns="94031"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8942547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96" name="Shape 96"/>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391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110" name="Shape 110"/>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959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117" name="Shape 117"/>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925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103" name="Shape 103"/>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382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124" name="Shape 124"/>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446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708661" y="4451985"/>
            <a:ext cx="5669279" cy="4217670"/>
          </a:xfrm>
          <a:prstGeom prst="rect">
            <a:avLst/>
          </a:prstGeom>
        </p:spPr>
        <p:txBody>
          <a:bodyPr lIns="94031" tIns="94031" rIns="94031" bIns="94031" anchor="ctr" anchorCtr="0">
            <a:noAutofit/>
          </a:bodyPr>
          <a:lstStyle/>
          <a:p>
            <a:endParaRPr/>
          </a:p>
        </p:txBody>
      </p:sp>
      <p:sp>
        <p:nvSpPr>
          <p:cNvPr id="131" name="Shape 131"/>
          <p:cNvSpPr>
            <a:spLocks noGrp="1" noRot="1" noChangeAspect="1"/>
          </p:cNvSpPr>
          <p:nvPr>
            <p:ph type="sldImg" idx="2"/>
          </p:nvPr>
        </p:nvSpPr>
        <p:spPr>
          <a:xfrm>
            <a:off x="1200150" y="703263"/>
            <a:ext cx="4686300" cy="35147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9125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Key Terms			</a:t>
            </a:r>
          </a:p>
        </p:txBody>
      </p:sp>
      <p:sp>
        <p:nvSpPr>
          <p:cNvPr id="92" name="Shape 9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Marginal</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Fixed Cost</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Variable Cost</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Total Cost</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Marginal Cost</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Average </a:t>
            </a:r>
            <a:r>
              <a:rPr lang="en-US" sz="3200" b="0" i="0" u="none" strike="noStrike" cap="none" baseline="0" dirty="0" smtClean="0">
                <a:solidFill>
                  <a:schemeClr val="dk1"/>
                </a:solidFill>
                <a:latin typeface="Trebuchet MS"/>
                <a:cs typeface="Trebuchet MS"/>
                <a:sym typeface="Calibri"/>
              </a:rPr>
              <a:t>Cost</a:t>
            </a:r>
          </a:p>
          <a:p>
            <a:pPr marL="342900" marR="0" lvl="0" indent="-342900" algn="l" rtl="0">
              <a:spcBef>
                <a:spcPts val="640"/>
              </a:spcBef>
              <a:buClr>
                <a:schemeClr val="dk1"/>
              </a:buClr>
              <a:buSzPct val="100000"/>
              <a:buFont typeface="Calibri"/>
              <a:buChar char="•"/>
            </a:pPr>
            <a:r>
              <a:rPr lang="en-US" dirty="0" smtClean="0">
                <a:latin typeface="Trebuchet MS"/>
                <a:cs typeface="Trebuchet MS"/>
              </a:rPr>
              <a:t>Ratio</a:t>
            </a:r>
            <a:endParaRPr lang="en-US" sz="3200" b="0" i="0" u="none" strike="noStrike" cap="none" baseline="0" dirty="0">
              <a:solidFill>
                <a:schemeClr val="dk1"/>
              </a:solidFill>
              <a:latin typeface="Trebuchet MS"/>
              <a:cs typeface="Trebuchet MS"/>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Rate of </a:t>
            </a:r>
            <a:r>
              <a:rPr lang="en-US" sz="3200" b="0" i="0" u="none" strike="noStrike" cap="none" baseline="0" dirty="0" smtClean="0">
                <a:solidFill>
                  <a:schemeClr val="dk1"/>
                </a:solidFill>
                <a:latin typeface="Trebuchet MS"/>
                <a:cs typeface="Trebuchet MS"/>
                <a:sym typeface="Calibri"/>
              </a:rPr>
              <a:t>Change</a:t>
            </a:r>
          </a:p>
          <a:p>
            <a:pPr marL="342900" marR="0" lvl="0" indent="-342900" algn="l" rtl="0">
              <a:spcBef>
                <a:spcPts val="640"/>
              </a:spcBef>
              <a:buClr>
                <a:schemeClr val="dk1"/>
              </a:buClr>
              <a:buSzPct val="100000"/>
              <a:buNone/>
            </a:pPr>
            <a:endParaRPr lang="en-US" sz="3200" b="0" i="0" u="none" strike="noStrike" cap="none" baseline="0" dirty="0">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Costs</a:t>
            </a:r>
          </a:p>
        </p:txBody>
      </p:sp>
      <p:sp>
        <p:nvSpPr>
          <p:cNvPr id="106" name="Shape 10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dirty="0">
                <a:solidFill>
                  <a:schemeClr val="dk1"/>
                </a:solidFill>
                <a:latin typeface="Trebuchet MS"/>
                <a:ea typeface="Calibri"/>
                <a:cs typeface="Trebuchet MS"/>
                <a:sym typeface="Calibri"/>
              </a:rPr>
              <a:t>When producing a  good or a service firms face two types of costs.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ea typeface="Calibri"/>
                <a:cs typeface="Trebuchet MS"/>
                <a:sym typeface="Calibri"/>
              </a:rPr>
              <a:t>Fixed Costs </a:t>
            </a:r>
            <a:r>
              <a:rPr lang="en-US" sz="3200" b="0" i="0" u="none" strike="noStrike" cap="none" baseline="0" dirty="0" smtClean="0">
                <a:solidFill>
                  <a:schemeClr val="dk1"/>
                </a:solidFill>
                <a:latin typeface="Trebuchet MS"/>
                <a:ea typeface="Calibri"/>
                <a:cs typeface="Trebuchet MS"/>
                <a:sym typeface="Calibri"/>
              </a:rPr>
              <a:t>are costs </a:t>
            </a:r>
            <a:r>
              <a:rPr lang="en-US" sz="3200" b="0" i="0" u="none" strike="noStrike" cap="none" baseline="0" dirty="0">
                <a:solidFill>
                  <a:schemeClr val="dk1"/>
                </a:solidFill>
                <a:latin typeface="Trebuchet MS"/>
                <a:ea typeface="Calibri"/>
                <a:cs typeface="Trebuchet MS"/>
                <a:sym typeface="Calibri"/>
              </a:rPr>
              <a:t>that the business incurs whether or not production </a:t>
            </a:r>
            <a:r>
              <a:rPr lang="en-US" sz="3200" b="0" i="0" u="none" strike="noStrike" cap="none" baseline="0" dirty="0" smtClean="0">
                <a:solidFill>
                  <a:schemeClr val="dk1"/>
                </a:solidFill>
                <a:latin typeface="Trebuchet MS"/>
                <a:ea typeface="Calibri"/>
                <a:cs typeface="Trebuchet MS"/>
                <a:sym typeface="Calibri"/>
              </a:rPr>
              <a:t>occurs (e.g.,</a:t>
            </a:r>
            <a:r>
              <a:rPr lang="en-US" sz="3200" b="0" i="0" u="none" strike="noStrike" cap="none" dirty="0" smtClean="0">
                <a:solidFill>
                  <a:schemeClr val="dk1"/>
                </a:solidFill>
                <a:latin typeface="Trebuchet MS"/>
                <a:ea typeface="Calibri"/>
                <a:cs typeface="Trebuchet MS"/>
                <a:sym typeface="Calibri"/>
              </a:rPr>
              <a:t> a lease </a:t>
            </a:r>
            <a:r>
              <a:rPr lang="en-US" sz="3200" b="0" i="0" u="none" strike="noStrike" cap="none" baseline="0" dirty="0" smtClean="0">
                <a:solidFill>
                  <a:schemeClr val="dk1"/>
                </a:solidFill>
                <a:latin typeface="Trebuchet MS"/>
                <a:ea typeface="Calibri"/>
                <a:cs typeface="Trebuchet MS"/>
                <a:sym typeface="Calibri"/>
              </a:rPr>
              <a:t> </a:t>
            </a:r>
            <a:r>
              <a:rPr lang="en-US" sz="3200" b="0" i="0" u="none" strike="noStrike" cap="none" baseline="0" dirty="0">
                <a:solidFill>
                  <a:schemeClr val="dk1"/>
                </a:solidFill>
                <a:latin typeface="Trebuchet MS"/>
                <a:ea typeface="Calibri"/>
                <a:cs typeface="Trebuchet MS"/>
                <a:sym typeface="Calibri"/>
              </a:rPr>
              <a:t>on a </a:t>
            </a:r>
            <a:r>
              <a:rPr lang="en-US" sz="3200" b="0" i="0" u="none" strike="noStrike" cap="none" baseline="0" dirty="0" smtClean="0">
                <a:solidFill>
                  <a:schemeClr val="dk1"/>
                </a:solidFill>
                <a:latin typeface="Trebuchet MS"/>
                <a:ea typeface="Calibri"/>
                <a:cs typeface="Trebuchet MS"/>
                <a:sym typeface="Calibri"/>
              </a:rPr>
              <a:t>building).</a:t>
            </a:r>
            <a:endParaRPr lang="en-US" sz="3200" b="0" i="0" u="none" strike="noStrike" cap="none" baseline="0" dirty="0">
              <a:solidFill>
                <a:schemeClr val="dk1"/>
              </a:solidFill>
              <a:latin typeface="Trebuchet MS"/>
              <a:ea typeface="Calibri"/>
              <a:cs typeface="Trebuchet MS"/>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Trebuchet MS"/>
                <a:ea typeface="Calibri"/>
                <a:cs typeface="Trebuchet MS"/>
                <a:sym typeface="Calibri"/>
              </a:rPr>
              <a:t>Variable </a:t>
            </a:r>
            <a:r>
              <a:rPr lang="en-US" sz="3200" b="0" i="0" u="none" strike="noStrike" cap="none" baseline="0" dirty="0" smtClean="0">
                <a:solidFill>
                  <a:schemeClr val="dk1"/>
                </a:solidFill>
                <a:latin typeface="Trebuchet MS"/>
                <a:ea typeface="Calibri"/>
                <a:cs typeface="Trebuchet MS"/>
                <a:sym typeface="Calibri"/>
              </a:rPr>
              <a:t>Costs </a:t>
            </a:r>
            <a:r>
              <a:rPr lang="en-US" sz="3200" b="0" i="0" u="none" strike="noStrike" cap="none" baseline="0" dirty="0">
                <a:solidFill>
                  <a:schemeClr val="dk1"/>
                </a:solidFill>
                <a:latin typeface="Trebuchet MS"/>
                <a:ea typeface="Calibri"/>
                <a:cs typeface="Trebuchet MS"/>
                <a:sym typeface="Calibri"/>
              </a:rPr>
              <a:t>change with the </a:t>
            </a:r>
            <a:r>
              <a:rPr lang="en-US" sz="3200" b="0" i="0" u="none" strike="noStrike" cap="none" baseline="0" dirty="0" smtClean="0">
                <a:solidFill>
                  <a:schemeClr val="dk1"/>
                </a:solidFill>
                <a:latin typeface="Trebuchet MS"/>
                <a:ea typeface="Calibri"/>
                <a:cs typeface="Trebuchet MS"/>
                <a:sym typeface="Calibri"/>
              </a:rPr>
              <a:t>amount of output </a:t>
            </a:r>
            <a:r>
              <a:rPr lang="en-US" sz="3200" b="0" i="0" u="none" strike="noStrike" cap="none" baseline="0" dirty="0">
                <a:solidFill>
                  <a:schemeClr val="dk1"/>
                </a:solidFill>
                <a:latin typeface="Trebuchet MS"/>
                <a:ea typeface="Calibri"/>
                <a:cs typeface="Trebuchet MS"/>
                <a:sym typeface="Calibri"/>
              </a:rPr>
              <a:t>of the good or </a:t>
            </a:r>
            <a:r>
              <a:rPr lang="en-US" sz="3200" b="0" i="0" u="none" strike="noStrike" cap="none" baseline="0" dirty="0" smtClean="0">
                <a:solidFill>
                  <a:schemeClr val="dk1"/>
                </a:solidFill>
                <a:latin typeface="Trebuchet MS"/>
                <a:ea typeface="Calibri"/>
                <a:cs typeface="Trebuchet MS"/>
                <a:sym typeface="Calibri"/>
              </a:rPr>
              <a:t>service</a:t>
            </a:r>
            <a:r>
              <a:rPr lang="en-US" sz="3200" b="0" i="0" u="none" strike="noStrike" cap="none" dirty="0" smtClean="0">
                <a:solidFill>
                  <a:schemeClr val="dk1"/>
                </a:solidFill>
                <a:latin typeface="Trebuchet MS"/>
                <a:ea typeface="Calibri"/>
                <a:cs typeface="Trebuchet MS"/>
                <a:sym typeface="Calibri"/>
              </a:rPr>
              <a:t> (e.</a:t>
            </a:r>
            <a:r>
              <a:rPr lang="en-US" sz="3200" b="0" i="0" u="none" strike="noStrike" cap="none" baseline="0" dirty="0" smtClean="0">
                <a:solidFill>
                  <a:schemeClr val="dk1"/>
                </a:solidFill>
                <a:latin typeface="Trebuchet MS"/>
                <a:ea typeface="Calibri"/>
                <a:cs typeface="Trebuchet MS"/>
                <a:sym typeface="Calibri"/>
              </a:rPr>
              <a:t>g., hiring additional workers)</a:t>
            </a:r>
            <a:endParaRPr lang="en-US" sz="3200" b="0" i="0" u="none" strike="noStrike" cap="none" baseline="0" dirty="0">
              <a:solidFill>
                <a:schemeClr val="dk1"/>
              </a:solidFill>
              <a:latin typeface="Trebuchet MS"/>
              <a:ea typeface="Calibri"/>
              <a:cs typeface="Trebuchet MS"/>
              <a:sym typeface="Calibri"/>
            </a:endParaRPr>
          </a:p>
        </p:txBody>
      </p:sp>
      <p:sp>
        <p:nvSpPr>
          <p:cNvPr id="107" name="Shape 10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Total </a:t>
            </a:r>
            <a:r>
              <a:rPr lang="en-US" sz="4400" b="0" i="0" u="none" strike="noStrike" cap="none" baseline="0" dirty="0" smtClean="0">
                <a:solidFill>
                  <a:schemeClr val="dk1"/>
                </a:solidFill>
                <a:latin typeface="Trebuchet MS"/>
                <a:ea typeface="Calibri"/>
                <a:cs typeface="Trebuchet MS"/>
                <a:sym typeface="Calibri"/>
              </a:rPr>
              <a:t>Cost </a:t>
            </a:r>
            <a:r>
              <a:rPr lang="en-US" sz="4400" b="0" i="0" u="none" strike="noStrike" cap="none" baseline="0" dirty="0">
                <a:solidFill>
                  <a:schemeClr val="dk1"/>
                </a:solidFill>
                <a:latin typeface="Trebuchet MS"/>
                <a:ea typeface="Calibri"/>
                <a:cs typeface="Trebuchet MS"/>
                <a:sym typeface="Calibri"/>
              </a:rPr>
              <a:t>&amp; Average </a:t>
            </a:r>
            <a:r>
              <a:rPr lang="en-US" sz="4400" b="0" i="0" u="none" strike="noStrike" cap="none" baseline="0" dirty="0" smtClean="0">
                <a:solidFill>
                  <a:schemeClr val="dk1"/>
                </a:solidFill>
                <a:latin typeface="Trebuchet MS"/>
                <a:ea typeface="Calibri"/>
                <a:cs typeface="Trebuchet MS"/>
                <a:sym typeface="Calibri"/>
              </a:rPr>
              <a:t>Cost</a:t>
            </a:r>
            <a:endParaRPr lang="en-US" sz="4400" b="0" i="0" u="none" strike="noStrike" cap="none" baseline="0" dirty="0">
              <a:solidFill>
                <a:schemeClr val="dk1"/>
              </a:solidFill>
              <a:latin typeface="Trebuchet MS"/>
              <a:ea typeface="Calibri"/>
              <a:cs typeface="Trebuchet MS"/>
              <a:sym typeface="Calibri"/>
            </a:endParaRPr>
          </a:p>
        </p:txBody>
      </p:sp>
      <p:sp>
        <p:nvSpPr>
          <p:cNvPr id="113" name="Shape 11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Total </a:t>
            </a:r>
            <a:r>
              <a:rPr lang="en-US" sz="3200" b="0" i="0" u="none" strike="noStrike" cap="none" baseline="0" dirty="0" smtClean="0">
                <a:solidFill>
                  <a:schemeClr val="dk1"/>
                </a:solidFill>
                <a:latin typeface="Trebuchet MS"/>
                <a:cs typeface="Trebuchet MS"/>
                <a:sym typeface="Calibri"/>
              </a:rPr>
              <a:t>cost </a:t>
            </a:r>
            <a:r>
              <a:rPr lang="en-US" sz="3200" b="0" i="0" u="none" strike="noStrike" cap="none" baseline="0" dirty="0">
                <a:solidFill>
                  <a:schemeClr val="dk1"/>
                </a:solidFill>
                <a:latin typeface="Trebuchet MS"/>
                <a:cs typeface="Trebuchet MS"/>
                <a:sym typeface="Calibri"/>
              </a:rPr>
              <a:t>(TC) </a:t>
            </a:r>
            <a:r>
              <a:rPr lang="en-US" dirty="0" smtClean="0">
                <a:latin typeface="Trebuchet MS"/>
                <a:cs typeface="Trebuchet MS"/>
              </a:rPr>
              <a:t>is</a:t>
            </a:r>
            <a:r>
              <a:rPr lang="en-US" sz="3200" b="0" i="0" u="none" strike="noStrike" cap="none" baseline="0" dirty="0" smtClean="0">
                <a:solidFill>
                  <a:schemeClr val="dk1"/>
                </a:solidFill>
                <a:latin typeface="Trebuchet MS"/>
                <a:cs typeface="Trebuchet MS"/>
                <a:sym typeface="Calibri"/>
              </a:rPr>
              <a:t> </a:t>
            </a:r>
            <a:r>
              <a:rPr lang="en-US" sz="3200" b="0" i="0" u="none" strike="noStrike" cap="none" baseline="0" dirty="0">
                <a:solidFill>
                  <a:schemeClr val="dk1"/>
                </a:solidFill>
                <a:latin typeface="Trebuchet MS"/>
                <a:cs typeface="Trebuchet MS"/>
                <a:sym typeface="Calibri"/>
              </a:rPr>
              <a:t>the sum of fixed (FC) and variable costs (VC).</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dirty="0" smtClean="0">
                <a:solidFill>
                  <a:schemeClr val="dk1"/>
                </a:solidFill>
                <a:latin typeface="Trebuchet MS"/>
                <a:cs typeface="Trebuchet MS"/>
                <a:sym typeface="Calibri"/>
              </a:rPr>
              <a:t>TC=FC+VC</a:t>
            </a:r>
          </a:p>
          <a:p>
            <a:pPr marL="342900" marR="0" lvl="0" indent="-342900" algn="l" rtl="0">
              <a:lnSpc>
                <a:spcPct val="90000"/>
              </a:lnSpc>
              <a:spcBef>
                <a:spcPts val="640"/>
              </a:spcBef>
              <a:buClr>
                <a:schemeClr val="dk1"/>
              </a:buClr>
              <a:buSzPct val="100000"/>
              <a:buFont typeface="Calibri"/>
              <a:buChar char="•"/>
            </a:pPr>
            <a:r>
              <a:rPr lang="en-US" dirty="0" smtClean="0">
                <a:latin typeface="Trebuchet MS"/>
                <a:cs typeface="Trebuchet MS"/>
              </a:rPr>
              <a:t> Total cost provides business owners an overview of their full costs of production.</a:t>
            </a:r>
            <a:endParaRPr lang="en-US" sz="3200" b="0" i="0" u="none" strike="noStrike" cap="none" baseline="0" dirty="0">
              <a:solidFill>
                <a:schemeClr val="dk1"/>
              </a:solidFill>
              <a:latin typeface="Trebuchet MS"/>
              <a:cs typeface="Trebuchet MS"/>
              <a:sym typeface="Calibri"/>
            </a:endParaRP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dirty="0">
                <a:solidFill>
                  <a:schemeClr val="dk1"/>
                </a:solidFill>
                <a:latin typeface="Trebuchet MS"/>
                <a:cs typeface="Trebuchet MS"/>
                <a:sym typeface="Calibri"/>
              </a:rPr>
              <a:t>Average </a:t>
            </a:r>
            <a:r>
              <a:rPr lang="en-US" sz="3200" b="0" i="0" u="none" strike="noStrike" cap="none" baseline="0" dirty="0" smtClean="0">
                <a:solidFill>
                  <a:schemeClr val="dk1"/>
                </a:solidFill>
                <a:latin typeface="Trebuchet MS"/>
                <a:cs typeface="Trebuchet MS"/>
                <a:sym typeface="Calibri"/>
              </a:rPr>
              <a:t>cost </a:t>
            </a:r>
            <a:r>
              <a:rPr lang="en-US" sz="3200" b="0" i="0" u="none" strike="noStrike" cap="none" baseline="0" dirty="0">
                <a:solidFill>
                  <a:schemeClr val="dk1"/>
                </a:solidFill>
                <a:latin typeface="Trebuchet MS"/>
                <a:cs typeface="Trebuchet MS"/>
                <a:sym typeface="Calibri"/>
              </a:rPr>
              <a:t>(</a:t>
            </a:r>
            <a:r>
              <a:rPr lang="en-US" sz="3200" b="0" i="0" u="none" strike="noStrike" cap="none" baseline="0" dirty="0" smtClean="0">
                <a:solidFill>
                  <a:schemeClr val="dk1"/>
                </a:solidFill>
                <a:latin typeface="Trebuchet MS"/>
                <a:cs typeface="Trebuchet MS"/>
                <a:sym typeface="Calibri"/>
              </a:rPr>
              <a:t>AC</a:t>
            </a:r>
            <a:r>
              <a:rPr lang="en-US" sz="3200" b="0" i="0" u="none" strike="noStrike" cap="none" baseline="0" dirty="0">
                <a:solidFill>
                  <a:schemeClr val="dk1"/>
                </a:solidFill>
                <a:latin typeface="Trebuchet MS"/>
                <a:cs typeface="Trebuchet MS"/>
                <a:sym typeface="Calibri"/>
              </a:rPr>
              <a:t>) is the firm’s TC divided by its Quantity of output(Q).</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dirty="0" smtClean="0">
                <a:solidFill>
                  <a:schemeClr val="dk1"/>
                </a:solidFill>
                <a:latin typeface="Trebuchet MS"/>
                <a:cs typeface="Trebuchet MS"/>
                <a:sym typeface="Calibri"/>
              </a:rPr>
              <a:t>AC=TC/Q</a:t>
            </a:r>
            <a:endParaRPr lang="en-US" sz="3200" b="0" i="0" u="none" strike="noStrike" cap="none" baseline="0" dirty="0">
              <a:solidFill>
                <a:schemeClr val="dk1"/>
              </a:solidFill>
              <a:latin typeface="Trebuchet MS"/>
              <a:cs typeface="Trebuchet MS"/>
              <a:sym typeface="Calibri"/>
            </a:endParaRPr>
          </a:p>
          <a:p>
            <a:endParaRPr lang="en-US" sz="3200" b="0" i="0" u="none" strike="noStrike" cap="none" baseline="0" dirty="0">
              <a:solidFill>
                <a:schemeClr val="dk1"/>
              </a:solidFill>
              <a:latin typeface="Calibri"/>
              <a:ea typeface="Calibri"/>
              <a:cs typeface="Calibri"/>
              <a:sym typeface="Calibri"/>
            </a:endParaRPr>
          </a:p>
          <a:p>
            <a:endParaRPr lang="en-US" sz="3200" b="0" i="0" u="none" strike="noStrike" cap="none" baseline="0" dirty="0">
              <a:solidFill>
                <a:schemeClr val="dk1"/>
              </a:solidFill>
              <a:latin typeface="Calibri"/>
              <a:ea typeface="Calibri"/>
              <a:cs typeface="Calibri"/>
              <a:sym typeface="Calibri"/>
            </a:endParaRPr>
          </a:p>
        </p:txBody>
      </p:sp>
      <p:sp>
        <p:nvSpPr>
          <p:cNvPr id="114" name="Shape 1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Marginal</a:t>
            </a:r>
          </a:p>
        </p:txBody>
      </p:sp>
      <p:sp>
        <p:nvSpPr>
          <p:cNvPr id="99" name="Shape 99"/>
          <p:cNvSpPr txBox="1">
            <a:spLocks noGrp="1"/>
          </p:cNvSpPr>
          <p:nvPr>
            <p:ph type="body" idx="1"/>
          </p:nvPr>
        </p:nvSpPr>
        <p:spPr>
          <a:xfrm>
            <a:off x="457200" y="1219200"/>
            <a:ext cx="8229600" cy="4525963"/>
          </a:xfrm>
          <a:prstGeom prst="rect">
            <a:avLst/>
          </a:prstGeom>
          <a:noFill/>
          <a:ln>
            <a:noFill/>
          </a:ln>
        </p:spPr>
        <p:txBody>
          <a:bodyPr lIns="91425" tIns="45700" rIns="91425" bIns="45700" anchor="t" anchorCtr="0">
            <a:noAutofit/>
          </a:bodyPr>
          <a:lstStyle/>
          <a:p>
            <a:pPr indent="-342900">
              <a:buSzPct val="100000"/>
            </a:pPr>
            <a:r>
              <a:rPr lang="en-US" dirty="0" smtClean="0">
                <a:latin typeface="Trebuchet MS"/>
                <a:cs typeface="Trebuchet MS"/>
              </a:rPr>
              <a:t>Marginal in economics refers to rate of change.  If the focus is on revenue, marginal refers to the extra revenue generated from the sale of an extra unit of output. Similarly, if the focus is on cost, then marginal cost refers to the extra cost associated with producing an extra unit of output.  </a:t>
            </a:r>
          </a:p>
          <a:p>
            <a:pPr marL="342900" marR="0" lvl="0" indent="-342900" algn="l" rtl="0">
              <a:spcBef>
                <a:spcPts val="640"/>
              </a:spcBef>
              <a:buClr>
                <a:schemeClr val="dk1"/>
              </a:buClr>
              <a:buSzPct val="100000"/>
              <a:buFont typeface="Calibri"/>
              <a:buChar char="•"/>
            </a:pPr>
            <a:r>
              <a:rPr lang="en-US" sz="3200" b="0" i="0" u="none" strike="noStrike" cap="none" baseline="0" dirty="0" smtClean="0">
                <a:solidFill>
                  <a:schemeClr val="dk1"/>
                </a:solidFill>
                <a:latin typeface="Trebuchet MS"/>
                <a:cs typeface="Trebuchet MS"/>
                <a:sym typeface="Calibri"/>
              </a:rPr>
              <a:t>Revenue </a:t>
            </a:r>
            <a:r>
              <a:rPr lang="en-US" sz="3200" b="0" i="0" u="none" strike="noStrike" cap="none" baseline="0" dirty="0">
                <a:solidFill>
                  <a:schemeClr val="dk1"/>
                </a:solidFill>
                <a:latin typeface="Trebuchet MS"/>
                <a:cs typeface="Trebuchet MS"/>
                <a:sym typeface="Calibri"/>
              </a:rPr>
              <a:t>is the income that a firm gets from selling its production.</a:t>
            </a:r>
          </a:p>
        </p:txBody>
      </p:sp>
      <p:sp>
        <p:nvSpPr>
          <p:cNvPr id="100" name="Shape 10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Marginal </a:t>
            </a:r>
            <a:r>
              <a:rPr lang="en-US" sz="4400" b="0" i="0" u="none" strike="noStrike" cap="none" baseline="0" dirty="0" smtClean="0">
                <a:solidFill>
                  <a:schemeClr val="dk1"/>
                </a:solidFill>
                <a:latin typeface="Trebuchet MS"/>
                <a:ea typeface="Calibri"/>
                <a:cs typeface="Trebuchet MS"/>
                <a:sym typeface="Calibri"/>
              </a:rPr>
              <a:t>Cost </a:t>
            </a:r>
            <a:endParaRPr lang="en-US" sz="4400" b="0" i="0" u="none" strike="noStrike" cap="none" baseline="0" dirty="0">
              <a:solidFill>
                <a:schemeClr val="dk1"/>
              </a:solidFill>
              <a:latin typeface="Trebuchet MS"/>
              <a:ea typeface="Calibri"/>
              <a:cs typeface="Trebuchet MS"/>
              <a:sym typeface="Calibri"/>
            </a:endParaRPr>
          </a:p>
        </p:txBody>
      </p:sp>
      <p:sp>
        <p:nvSpPr>
          <p:cNvPr id="120" name="Shape 120"/>
          <p:cNvSpPr txBox="1">
            <a:spLocks noGrp="1"/>
          </p:cNvSpPr>
          <p:nvPr>
            <p:ph type="body" idx="1"/>
          </p:nvPr>
        </p:nvSpPr>
        <p:spPr>
          <a:xfrm>
            <a:off x="457200" y="1600200"/>
            <a:ext cx="83820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2800" b="0" i="0" u="none" strike="noStrike" cap="none" baseline="0" dirty="0">
                <a:solidFill>
                  <a:schemeClr val="dk1"/>
                </a:solidFill>
                <a:latin typeface="Trebuchet MS"/>
                <a:cs typeface="Trebuchet MS"/>
                <a:sym typeface="Calibri"/>
              </a:rPr>
              <a:t>Marginal </a:t>
            </a:r>
            <a:r>
              <a:rPr lang="en-US" sz="2800" b="0" i="0" u="none" strike="noStrike" cap="none" baseline="0" dirty="0" smtClean="0">
                <a:solidFill>
                  <a:schemeClr val="dk1"/>
                </a:solidFill>
                <a:latin typeface="Trebuchet MS"/>
                <a:cs typeface="Trebuchet MS"/>
                <a:sym typeface="Calibri"/>
              </a:rPr>
              <a:t>Cost </a:t>
            </a:r>
            <a:r>
              <a:rPr lang="en-US" sz="2800" b="0" i="0" u="none" strike="noStrike" cap="none" baseline="0" dirty="0">
                <a:solidFill>
                  <a:schemeClr val="dk1"/>
                </a:solidFill>
                <a:latin typeface="Trebuchet MS"/>
                <a:cs typeface="Trebuchet MS"/>
                <a:sym typeface="Calibri"/>
              </a:rPr>
              <a:t>(MC) </a:t>
            </a:r>
            <a:r>
              <a:rPr lang="en-US" sz="2800" dirty="0" smtClean="0">
                <a:latin typeface="Trebuchet MS"/>
                <a:cs typeface="Trebuchet MS"/>
              </a:rPr>
              <a:t>is th</a:t>
            </a:r>
            <a:r>
              <a:rPr lang="en-US" sz="2800" b="0" i="0" u="none" strike="noStrike" cap="none" baseline="0" dirty="0" smtClean="0">
                <a:solidFill>
                  <a:schemeClr val="dk1"/>
                </a:solidFill>
                <a:latin typeface="Trebuchet MS"/>
                <a:cs typeface="Trebuchet MS"/>
                <a:sym typeface="Calibri"/>
              </a:rPr>
              <a:t>e cost </a:t>
            </a:r>
            <a:r>
              <a:rPr lang="en-US" sz="2800" b="0" i="0" u="none" strike="noStrike" cap="none" baseline="0" dirty="0">
                <a:solidFill>
                  <a:schemeClr val="dk1"/>
                </a:solidFill>
                <a:latin typeface="Trebuchet MS"/>
                <a:cs typeface="Trebuchet MS"/>
                <a:sym typeface="Calibri"/>
              </a:rPr>
              <a:t>associated with producing an extra unit of output (Q).</a:t>
            </a:r>
          </a:p>
          <a:p>
            <a:pPr marL="342900" marR="0" lvl="0" indent="-342900" algn="l" rtl="0">
              <a:spcBef>
                <a:spcPts val="640"/>
              </a:spcBef>
              <a:buClr>
                <a:schemeClr val="dk1"/>
              </a:buClr>
              <a:buSzPct val="100000"/>
              <a:buFont typeface="Calibri"/>
              <a:buChar char="•"/>
            </a:pPr>
            <a:r>
              <a:rPr lang="en-US" sz="2800" b="0" i="0" u="none" strike="noStrike" cap="none" baseline="0" dirty="0">
                <a:solidFill>
                  <a:schemeClr val="dk1"/>
                </a:solidFill>
                <a:latin typeface="Trebuchet MS"/>
                <a:cs typeface="Trebuchet MS"/>
                <a:sym typeface="Calibri"/>
              </a:rPr>
              <a:t>MC=ΔTC/Δ Q</a:t>
            </a:r>
          </a:p>
          <a:p>
            <a:pPr indent="-342900">
              <a:buSzPct val="100000"/>
            </a:pPr>
            <a:r>
              <a:rPr lang="en-US" sz="2800" dirty="0" smtClean="0">
                <a:latin typeface="Trebuchet MS"/>
                <a:cs typeface="Trebuchet MS"/>
              </a:rPr>
              <a:t>Marginal cost is a rate of change in total cost associated with producing an extra unit of output.</a:t>
            </a:r>
          </a:p>
          <a:p>
            <a:pPr indent="-342900">
              <a:buSzPct val="100000"/>
            </a:pPr>
            <a:r>
              <a:rPr lang="en-US" sz="2800" dirty="0" smtClean="0">
                <a:latin typeface="Trebuchet MS"/>
                <a:cs typeface="Trebuchet MS"/>
              </a:rPr>
              <a:t>Using marginal cost allows a firm to know the amount of additional cost incurred by producing an additional unit of output. </a:t>
            </a:r>
          </a:p>
          <a:p>
            <a:pPr marL="342900" marR="0" lvl="0" indent="-342900" algn="l" rtl="0">
              <a:spcBef>
                <a:spcPts val="640"/>
              </a:spcBef>
              <a:buClr>
                <a:schemeClr val="dk1"/>
              </a:buClr>
              <a:buSzPct val="100000"/>
              <a:buFont typeface="Calibri"/>
              <a:buChar char="•"/>
            </a:pPr>
            <a:endParaRPr lang="en-US" sz="2800" b="0" i="0" u="none" strike="noStrike" cap="none" baseline="0" dirty="0">
              <a:solidFill>
                <a:schemeClr val="dk1"/>
              </a:solidFill>
              <a:latin typeface="Trebuchet MS"/>
              <a:cs typeface="Trebuchet MS"/>
              <a:sym typeface="Calibri"/>
            </a:endParaRPr>
          </a:p>
        </p:txBody>
      </p:sp>
      <p:sp>
        <p:nvSpPr>
          <p:cNvPr id="121" name="Shape 1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Trebuchet MS"/>
                <a:ea typeface="Calibri"/>
                <a:cs typeface="Trebuchet MS"/>
                <a:sym typeface="Calibri"/>
              </a:rPr>
              <a:t>What is Rate of Change</a:t>
            </a:r>
          </a:p>
        </p:txBody>
      </p:sp>
      <p:sp>
        <p:nvSpPr>
          <p:cNvPr id="127" name="Shape 127"/>
          <p:cNvSpPr txBox="1">
            <a:spLocks noGrp="1"/>
          </p:cNvSpPr>
          <p:nvPr>
            <p:ph type="body" idx="1"/>
          </p:nvPr>
        </p:nvSpPr>
        <p:spPr>
          <a:xfrm>
            <a:off x="228600" y="1600200"/>
            <a:ext cx="87630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2800" b="0" i="0" u="none" strike="noStrike" cap="none" baseline="0" dirty="0">
                <a:solidFill>
                  <a:schemeClr val="dk1"/>
                </a:solidFill>
                <a:latin typeface="Trebuchet MS"/>
                <a:cs typeface="Trebuchet MS"/>
                <a:sym typeface="Calibri"/>
              </a:rPr>
              <a:t>Rate of change is the ratio between the change in one variable relative to the corresponding change in another variable. </a:t>
            </a:r>
          </a:p>
          <a:p>
            <a:pPr marL="342900" marR="0" lvl="0" indent="-342900" algn="l" rtl="0">
              <a:spcBef>
                <a:spcPts val="640"/>
              </a:spcBef>
              <a:buClr>
                <a:schemeClr val="dk1"/>
              </a:buClr>
              <a:buSzPct val="100000"/>
              <a:buFont typeface="Calibri"/>
              <a:buChar char="•"/>
            </a:pPr>
            <a:r>
              <a:rPr lang="en-US" sz="2800" b="0" i="0" u="none" strike="noStrike" cap="none" baseline="0" dirty="0">
                <a:solidFill>
                  <a:schemeClr val="dk1"/>
                </a:solidFill>
                <a:latin typeface="Trebuchet MS"/>
                <a:cs typeface="Trebuchet MS"/>
                <a:sym typeface="Calibri"/>
              </a:rPr>
              <a:t>Given two points </a:t>
            </a:r>
            <a:r>
              <a:rPr lang="en-US" sz="2800" dirty="0">
                <a:latin typeface="Trebuchet MS"/>
                <a:cs typeface="Trebuchet MS"/>
              </a:rPr>
              <a:t>(X</a:t>
            </a:r>
            <a:r>
              <a:rPr lang="en-US" sz="2800" baseline="-25000" dirty="0">
                <a:latin typeface="Trebuchet MS"/>
                <a:cs typeface="Trebuchet MS"/>
              </a:rPr>
              <a:t>1</a:t>
            </a:r>
            <a:r>
              <a:rPr lang="en-US" sz="2800" dirty="0">
                <a:latin typeface="Trebuchet MS"/>
                <a:cs typeface="Trebuchet MS"/>
              </a:rPr>
              <a:t>,Y</a:t>
            </a:r>
            <a:r>
              <a:rPr lang="en-US" sz="2800" baseline="-25000" dirty="0">
                <a:latin typeface="Trebuchet MS"/>
                <a:cs typeface="Trebuchet MS"/>
              </a:rPr>
              <a:t>1</a:t>
            </a:r>
            <a:r>
              <a:rPr lang="en-US" sz="2800" b="0" i="0" u="none" strike="noStrike" cap="none" baseline="0" dirty="0">
                <a:solidFill>
                  <a:schemeClr val="dk1"/>
                </a:solidFill>
                <a:latin typeface="Trebuchet MS"/>
                <a:cs typeface="Trebuchet MS"/>
                <a:sym typeface="Calibri"/>
              </a:rPr>
              <a:t>) and </a:t>
            </a:r>
            <a:r>
              <a:rPr lang="en-US" sz="2800" dirty="0">
                <a:latin typeface="Trebuchet MS"/>
                <a:cs typeface="Trebuchet MS"/>
              </a:rPr>
              <a:t>(X</a:t>
            </a:r>
            <a:r>
              <a:rPr lang="en-US" sz="2800" baseline="-25000" dirty="0">
                <a:latin typeface="Trebuchet MS"/>
                <a:cs typeface="Trebuchet MS"/>
              </a:rPr>
              <a:t>2</a:t>
            </a:r>
            <a:r>
              <a:rPr lang="en-US" sz="2800" b="0" i="0" u="none" strike="noStrike" cap="none" baseline="0" dirty="0">
                <a:solidFill>
                  <a:schemeClr val="dk1"/>
                </a:solidFill>
                <a:latin typeface="Trebuchet MS"/>
                <a:cs typeface="Trebuchet MS"/>
                <a:sym typeface="Calibri"/>
              </a:rPr>
              <a:t>,</a:t>
            </a:r>
            <a:r>
              <a:rPr lang="en-US" sz="2800" dirty="0">
                <a:latin typeface="Trebuchet MS"/>
                <a:cs typeface="Trebuchet MS"/>
              </a:rPr>
              <a:t>Y</a:t>
            </a:r>
            <a:r>
              <a:rPr lang="en-US" sz="2800" baseline="-25000" dirty="0">
                <a:latin typeface="Trebuchet MS"/>
                <a:cs typeface="Trebuchet MS"/>
              </a:rPr>
              <a:t>2</a:t>
            </a:r>
            <a:r>
              <a:rPr lang="en-US" sz="2800" b="0" i="0" u="none" strike="noStrike" cap="none" baseline="0" dirty="0" smtClean="0">
                <a:solidFill>
                  <a:schemeClr val="dk1"/>
                </a:solidFill>
                <a:latin typeface="Trebuchet MS"/>
                <a:cs typeface="Trebuchet MS"/>
                <a:sym typeface="Calibri"/>
              </a:rPr>
              <a:t>), rate of change </a:t>
            </a:r>
            <a:r>
              <a:rPr lang="en-US" sz="2800" dirty="0" smtClean="0">
                <a:latin typeface="Trebuchet MS"/>
                <a:cs typeface="Trebuchet MS"/>
              </a:rPr>
              <a:t>is </a:t>
            </a:r>
            <a:r>
              <a:rPr lang="en-US" sz="2800" dirty="0">
                <a:latin typeface="Trebuchet MS"/>
                <a:cs typeface="Trebuchet MS"/>
              </a:rPr>
              <a:t>given by the equation (Y</a:t>
            </a:r>
            <a:r>
              <a:rPr lang="en-US" sz="2800" baseline="-25000" dirty="0">
                <a:latin typeface="Trebuchet MS"/>
                <a:cs typeface="Trebuchet MS"/>
              </a:rPr>
              <a:t>2</a:t>
            </a:r>
            <a:r>
              <a:rPr lang="en-US" sz="2800" dirty="0">
                <a:latin typeface="Trebuchet MS"/>
                <a:cs typeface="Trebuchet MS"/>
              </a:rPr>
              <a:t>- Y</a:t>
            </a:r>
            <a:r>
              <a:rPr lang="en-US" sz="2800" baseline="-25000" dirty="0">
                <a:latin typeface="Trebuchet MS"/>
                <a:cs typeface="Trebuchet MS"/>
              </a:rPr>
              <a:t>1</a:t>
            </a:r>
            <a:r>
              <a:rPr lang="en-US" sz="2800" dirty="0">
                <a:latin typeface="Trebuchet MS"/>
                <a:cs typeface="Trebuchet MS"/>
              </a:rPr>
              <a:t>) / (X</a:t>
            </a:r>
            <a:r>
              <a:rPr lang="en-US" sz="2800" baseline="-25000" dirty="0">
                <a:latin typeface="Trebuchet MS"/>
                <a:cs typeface="Trebuchet MS"/>
              </a:rPr>
              <a:t>2</a:t>
            </a:r>
            <a:r>
              <a:rPr lang="en-US" sz="2800" dirty="0">
                <a:latin typeface="Trebuchet MS"/>
                <a:cs typeface="Trebuchet MS"/>
              </a:rPr>
              <a:t>- X</a:t>
            </a:r>
            <a:r>
              <a:rPr lang="en-US" sz="2800" baseline="-25000" dirty="0">
                <a:latin typeface="Trebuchet MS"/>
                <a:cs typeface="Trebuchet MS"/>
              </a:rPr>
              <a:t>1</a:t>
            </a:r>
            <a:r>
              <a:rPr lang="en-US" sz="2800" dirty="0">
                <a:latin typeface="Trebuchet MS"/>
                <a:cs typeface="Trebuchet MS"/>
              </a:rPr>
              <a:t>).  This equation is also the slope of the line through these two points</a:t>
            </a:r>
            <a:r>
              <a:rPr lang="en-US" sz="2800" dirty="0" smtClean="0">
                <a:latin typeface="Trebuchet MS"/>
                <a:cs typeface="Trebuchet MS"/>
              </a:rPr>
              <a:t>.</a:t>
            </a:r>
          </a:p>
          <a:p>
            <a:pPr marL="342900" marR="0" lvl="0" indent="-342900" algn="l" rtl="0">
              <a:spcBef>
                <a:spcPts val="640"/>
              </a:spcBef>
              <a:buClr>
                <a:schemeClr val="dk1"/>
              </a:buClr>
              <a:buSzPct val="100000"/>
              <a:buFont typeface="Calibri"/>
              <a:buChar char="•"/>
            </a:pPr>
            <a:r>
              <a:rPr lang="en-US" sz="2800" dirty="0" smtClean="0">
                <a:latin typeface="Trebuchet MS"/>
                <a:cs typeface="Trebuchet MS"/>
              </a:rPr>
              <a:t>The concept of slope</a:t>
            </a:r>
            <a:r>
              <a:rPr lang="en-US" sz="2800" dirty="0">
                <a:latin typeface="Trebuchet MS"/>
                <a:cs typeface="Trebuchet MS"/>
              </a:rPr>
              <a:t> </a:t>
            </a:r>
            <a:r>
              <a:rPr lang="en-US" sz="2800" dirty="0" smtClean="0">
                <a:latin typeface="Trebuchet MS"/>
                <a:cs typeface="Trebuchet MS"/>
              </a:rPr>
              <a:t>is equivalent to rate of change, which is also called marginal in economics.</a:t>
            </a:r>
            <a:endParaRPr lang="en-US" sz="2800" dirty="0">
              <a:latin typeface="Trebuchet MS"/>
              <a:cs typeface="Trebuchet MS"/>
            </a:endParaRPr>
          </a:p>
        </p:txBody>
      </p:sp>
      <p:sp>
        <p:nvSpPr>
          <p:cNvPr id="128" name="Shape 1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 name="Rectangle 8"/>
          <p:cNvSpPr>
            <a:spLocks noChangeArrowheads="1"/>
          </p:cNvSpPr>
          <p:nvPr/>
        </p:nvSpPr>
        <p:spPr bwMode="auto">
          <a:xfrm>
            <a:off x="2627313" y="6324600"/>
            <a:ext cx="3490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dirty="0">
                <a:latin typeface="Calibri" panose="020F0502020204030204" pitchFamily="34" charset="0"/>
              </a:rPr>
              <a:t>© Council for Economic Education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390</Words>
  <Application>Microsoft Office PowerPoint</Application>
  <PresentationFormat>On-screen Show (4:3)</PresentationFormat>
  <Paragraphs>43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Key Terms   </vt:lpstr>
      <vt:lpstr>Costs</vt:lpstr>
      <vt:lpstr>Total Cost &amp; Average Cost</vt:lpstr>
      <vt:lpstr>Marginal</vt:lpstr>
      <vt:lpstr>Marginal Cost </vt:lpstr>
      <vt:lpstr>What is Rate of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of Change</dc:title>
  <dc:creator>Suiter, Mary C</dc:creator>
  <cp:lastModifiedBy>John Jones</cp:lastModifiedBy>
  <cp:revision>24</cp:revision>
  <dcterms:modified xsi:type="dcterms:W3CDTF">2015-09-21T13:16:54Z</dcterms:modified>
</cp:coreProperties>
</file>