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0" r:id="rId4"/>
    <p:sldId id="264" r:id="rId5"/>
    <p:sldId id="259" r:id="rId6"/>
    <p:sldId id="258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8" autoAdjust="0"/>
    <p:restoredTop sz="94660"/>
  </p:normalViewPr>
  <p:slideViewPr>
    <p:cSldViewPr>
      <p:cViewPr>
        <p:scale>
          <a:sx n="75" d="100"/>
          <a:sy n="75" d="100"/>
        </p:scale>
        <p:origin x="-196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1543D-5157-43A0-A547-AF2A63793D1B}" type="datetimeFigureOut">
              <a:rPr lang="en-US" smtClean="0"/>
              <a:pPr/>
              <a:t>12/16/14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2E408-973E-44EC-965D-B1C5DCF579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942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456EB1-C4B3-4B9D-B1D2-88AB6B2D1067}" type="datetime1">
              <a:rPr lang="en-US" smtClean="0"/>
              <a:pPr/>
              <a:t>12/16/14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24D243-C690-4185-AD8C-8003F80BA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E01DC1-5E8B-4EBA-9735-2CE7526E2E3D}" type="datetime1">
              <a:rPr lang="en-US" smtClean="0"/>
              <a:pPr/>
              <a:t>12/16/14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24D243-C690-4185-AD8C-8003F80BA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9B9140-2050-4461-A983-80AA4BFD8528}" type="datetime1">
              <a:rPr lang="en-US" smtClean="0"/>
              <a:pPr/>
              <a:t>12/16/14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24D243-C690-4185-AD8C-8003F80BA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42FCB6-7B07-450B-9227-AC902902EED6}" type="datetime1">
              <a:rPr lang="en-US" smtClean="0"/>
              <a:pPr/>
              <a:t>12/16/14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24D243-C690-4185-AD8C-8003F80BAE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59C165-F5DF-4799-A568-C00ED388D112}" type="datetime1">
              <a:rPr lang="en-US" smtClean="0"/>
              <a:pPr/>
              <a:t>12/16/14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24D243-C690-4185-AD8C-8003F80BAE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E4FD94-0A73-4F12-BF86-7A6BC46E6B4B}" type="datetime1">
              <a:rPr lang="en-US" smtClean="0"/>
              <a:pPr/>
              <a:t>12/16/14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24D243-C690-4185-AD8C-8003F80BAE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286253-20D8-422A-84FC-3325E9D5AAD5}" type="datetime1">
              <a:rPr lang="en-US" smtClean="0"/>
              <a:pPr/>
              <a:t>12/16/14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24D243-C690-4185-AD8C-8003F80BA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49AD63-1870-4E44-B2A2-D08738705203}" type="datetime1">
              <a:rPr lang="en-US" smtClean="0"/>
              <a:pPr/>
              <a:t>12/16/14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24D243-C690-4185-AD8C-8003F80BAE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4CE26F-F6B9-402C-8B31-7AF17C831B74}" type="datetime1">
              <a:rPr lang="en-US" smtClean="0"/>
              <a:pPr/>
              <a:t>12/16/14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24D243-C690-4185-AD8C-8003F80BA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DBAFE3A-9B01-4E2F-948A-4A9E2678CD18}" type="datetime1">
              <a:rPr lang="en-US" smtClean="0"/>
              <a:pPr/>
              <a:t>12/16/14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24D243-C690-4185-AD8C-8003F80BA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F35368-3D5E-472A-959B-0DBA2D0E7D45}" type="datetime1">
              <a:rPr lang="en-US" smtClean="0"/>
              <a:pPr/>
              <a:t>12/16/14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24D243-C690-4185-AD8C-8003F80BAE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551911A-9363-45E3-811C-59406799C285}" type="datetime1">
              <a:rPr lang="en-US" smtClean="0"/>
              <a:pPr/>
              <a:t>12/16/14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A24D243-C690-4185-AD8C-8003F80BA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1"/>
            <a:ext cx="7848600" cy="1829761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Trebuchet MS"/>
                <a:cs typeface="Trebuchet MS"/>
              </a:rPr>
              <a:t>How can mathematics be used to evaluate the impact of tax structures on households with different incomes?</a:t>
            </a:r>
            <a:endParaRPr lang="en-US" sz="3200" dirty="0">
              <a:latin typeface="Trebuchet MS"/>
              <a:cs typeface="Trebuchet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658296"/>
            <a:ext cx="7772400" cy="1199704"/>
          </a:xfrm>
        </p:spPr>
        <p:txBody>
          <a:bodyPr>
            <a:normAutofit/>
          </a:bodyPr>
          <a:lstStyle/>
          <a:p>
            <a:pPr algn="ctr"/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4D243-C690-4185-AD8C-8003F80BAEF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rebuchet MS"/>
                <a:cs typeface="Trebuchet MS"/>
              </a:rPr>
              <a:t>How much tax did you pay at each income level?</a:t>
            </a:r>
            <a:endParaRPr lang="en-US" dirty="0">
              <a:latin typeface="Trebuchet MS"/>
              <a:cs typeface="Trebuchet M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5522" t="27715" r="31300" b="21715"/>
          <a:stretch>
            <a:fillRect/>
          </a:stretch>
        </p:blipFill>
        <p:spPr bwMode="auto">
          <a:xfrm>
            <a:off x="838200" y="1861654"/>
            <a:ext cx="7490120" cy="4920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 flipV="1">
            <a:off x="4572000" y="4876800"/>
            <a:ext cx="0" cy="533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971800" y="4876800"/>
            <a:ext cx="1600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105400" y="4419600"/>
            <a:ext cx="0" cy="99060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971800" y="4419600"/>
            <a:ext cx="21336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638800" y="3962400"/>
            <a:ext cx="0" cy="14478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2971800" y="3962400"/>
            <a:ext cx="26670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6172200" y="3429000"/>
            <a:ext cx="0" cy="19812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971800" y="3429000"/>
            <a:ext cx="3200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6705600" y="2971800"/>
            <a:ext cx="0" cy="24384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2971800" y="2971800"/>
            <a:ext cx="37338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930275" y="2971800"/>
            <a:ext cx="1203325" cy="1371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/>
                <a:cs typeface="Trebuchet MS"/>
              </a:rPr>
              <a:t>Total Taxes Paid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/>
              <a:cs typeface="Trebuchet MS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3429000" y="6019800"/>
            <a:ext cx="3352800" cy="612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/>
                <a:cs typeface="Trebuchet MS"/>
              </a:rPr>
              <a:t>Total Earnings Before Taxes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/>
              <a:cs typeface="Trebuchet MS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4D243-C690-4185-AD8C-8003F80BAEF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 smtClean="0">
                <a:latin typeface="Trebuchet MS"/>
                <a:cs typeface="Trebuchet MS"/>
              </a:rPr>
              <a:t>Did you think the average tax would increase, decrease or stay the same?</a:t>
            </a:r>
          </a:p>
          <a:p>
            <a:r>
              <a:rPr lang="en-US" dirty="0" smtClean="0">
                <a:latin typeface="Trebuchet MS"/>
                <a:cs typeface="Trebuchet MS"/>
              </a:rPr>
              <a:t>What do the data show us?</a:t>
            </a:r>
            <a:endParaRPr lang="en-US" dirty="0">
              <a:latin typeface="Trebuchet MS"/>
              <a:cs typeface="Trebuchet M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rebuchet MS"/>
                <a:cs typeface="Trebuchet MS"/>
              </a:rPr>
              <a:t>What pattern did you predict for the average tax ratio?</a:t>
            </a:r>
            <a:endParaRPr lang="en-US" dirty="0">
              <a:latin typeface="Trebuchet MS"/>
              <a:cs typeface="Trebuchet M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6940" t="42708" r="26794" b="31250"/>
          <a:stretch>
            <a:fillRect/>
          </a:stretch>
        </p:blipFill>
        <p:spPr bwMode="auto">
          <a:xfrm>
            <a:off x="381000" y="3352800"/>
            <a:ext cx="842772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4D243-C690-4185-AD8C-8003F80BAEF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73162"/>
          </a:xfrm>
        </p:spPr>
        <p:txBody>
          <a:bodyPr>
            <a:normAutofit/>
          </a:bodyPr>
          <a:lstStyle/>
          <a:p>
            <a:pPr algn="ctr"/>
            <a:r>
              <a:rPr lang="en-US" sz="2600" dirty="0" smtClean="0">
                <a:latin typeface="Trebuchet MS"/>
                <a:cs typeface="Trebuchet MS"/>
              </a:rPr>
              <a:t>Generalize the pattern in the slopes of the segments between intersection points and the origin</a:t>
            </a:r>
            <a:endParaRPr lang="en-US" sz="2600" dirty="0">
              <a:latin typeface="Trebuchet MS"/>
              <a:cs typeface="Trebuchet MS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/>
          <a:srcRect l="25522" t="27715" r="31300" b="21715"/>
          <a:stretch>
            <a:fillRect/>
          </a:stretch>
        </p:blipFill>
        <p:spPr bwMode="auto">
          <a:xfrm>
            <a:off x="457200" y="1861654"/>
            <a:ext cx="7490120" cy="4920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Connector 14"/>
          <p:cNvCxnSpPr/>
          <p:nvPr/>
        </p:nvCxnSpPr>
        <p:spPr>
          <a:xfrm flipV="1">
            <a:off x="4191000" y="4876800"/>
            <a:ext cx="0" cy="533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590800" y="4876800"/>
            <a:ext cx="1600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724400" y="4419600"/>
            <a:ext cx="0" cy="99060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590800" y="4419600"/>
            <a:ext cx="21336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257800" y="3962400"/>
            <a:ext cx="0" cy="14478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590800" y="3962400"/>
            <a:ext cx="26670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791200" y="3429000"/>
            <a:ext cx="0" cy="19812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2590800" y="3429000"/>
            <a:ext cx="32004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6324600" y="2971800"/>
            <a:ext cx="0" cy="24384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590800" y="2971800"/>
            <a:ext cx="37338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2590800" y="4876800"/>
            <a:ext cx="1600200" cy="533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447800" y="13716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 = .066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flipV="1">
            <a:off x="2590800" y="4419600"/>
            <a:ext cx="2133600" cy="99060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971800" y="13716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92D050"/>
                </a:solidFill>
              </a:rPr>
              <a:t>m = .10</a:t>
            </a:r>
            <a:endParaRPr lang="en-US" sz="2400" b="1" dirty="0">
              <a:solidFill>
                <a:srgbClr val="92D050"/>
              </a:solidFill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 flipV="1">
            <a:off x="2590800" y="3962400"/>
            <a:ext cx="2667000" cy="14478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343400" y="1371600"/>
            <a:ext cx="1676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m = .12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638800" y="1371600"/>
            <a:ext cx="1676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m = .133</a:t>
            </a:r>
            <a:endParaRPr lang="en-US" sz="2400" b="1" dirty="0">
              <a:solidFill>
                <a:srgbClr val="0070C0"/>
              </a:solidFill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 flipV="1">
            <a:off x="2590800" y="3429000"/>
            <a:ext cx="3200400" cy="19812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2590800" y="2971800"/>
            <a:ext cx="3733800" cy="24384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239000" y="1371600"/>
            <a:ext cx="1676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m = .143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1" name="Text Box 2"/>
          <p:cNvSpPr txBox="1">
            <a:spLocks noChangeArrowheads="1"/>
          </p:cNvSpPr>
          <p:nvPr/>
        </p:nvSpPr>
        <p:spPr bwMode="auto">
          <a:xfrm>
            <a:off x="533400" y="2971800"/>
            <a:ext cx="1203325" cy="1371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Total Taxes Paid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 Box 3"/>
          <p:cNvSpPr txBox="1">
            <a:spLocks noChangeArrowheads="1"/>
          </p:cNvSpPr>
          <p:nvPr/>
        </p:nvSpPr>
        <p:spPr bwMode="auto">
          <a:xfrm>
            <a:off x="2971800" y="5943600"/>
            <a:ext cx="3505200" cy="76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Total Earnings Before Taxes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81000" y="1371600"/>
            <a:ext cx="1676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 = 0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2590800" y="5410200"/>
            <a:ext cx="10668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4D243-C690-4185-AD8C-8003F80BAEF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20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2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50" grpId="0"/>
      <p:bldP spid="53" grpId="0"/>
      <p:bldP spid="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533400"/>
            <a:ext cx="4191000" cy="4525963"/>
          </a:xfrm>
        </p:spPr>
        <p:txBody>
          <a:bodyPr/>
          <a:lstStyle/>
          <a:p>
            <a:r>
              <a:rPr lang="en-US" dirty="0" smtClean="0">
                <a:latin typeface="Trebuchet MS"/>
                <a:cs typeface="Trebuchet MS"/>
              </a:rPr>
              <a:t>There are 2 parts </a:t>
            </a:r>
          </a:p>
          <a:p>
            <a:pPr lvl="1"/>
            <a:r>
              <a:rPr lang="en-US" dirty="0" smtClean="0">
                <a:latin typeface="Trebuchet MS"/>
                <a:cs typeface="Trebuchet MS"/>
              </a:rPr>
              <a:t>1 line has a domain from 0 to 10</a:t>
            </a:r>
          </a:p>
          <a:p>
            <a:pPr lvl="1"/>
            <a:r>
              <a:rPr lang="en-US" dirty="0" smtClean="0">
                <a:latin typeface="Trebuchet MS"/>
                <a:cs typeface="Trebuchet MS"/>
              </a:rPr>
              <a:t>The other domain is x is greater than 10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447800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rebuchet MS"/>
                <a:cs typeface="Trebuchet MS"/>
              </a:rPr>
              <a:t>So the 2 equations are:</a:t>
            </a:r>
          </a:p>
          <a:p>
            <a:r>
              <a:rPr lang="en-US" dirty="0" smtClean="0">
                <a:latin typeface="Trebuchet MS"/>
                <a:cs typeface="Trebuchet MS"/>
              </a:rPr>
              <a:t>y = 0 from 0 to 10</a:t>
            </a:r>
          </a:p>
          <a:p>
            <a:r>
              <a:rPr lang="en-US" dirty="0" smtClean="0">
                <a:latin typeface="Trebuchet MS"/>
                <a:cs typeface="Trebuchet MS"/>
              </a:rPr>
              <a:t>And y = .2(x-10) when x is greater than 10</a:t>
            </a:r>
            <a:endParaRPr lang="en-US" dirty="0">
              <a:latin typeface="Trebuchet MS"/>
              <a:cs typeface="Trebuchet M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8229600" cy="1143000"/>
          </a:xfrm>
        </p:spPr>
        <p:txBody>
          <a:bodyPr/>
          <a:lstStyle/>
          <a:p>
            <a:pPr algn="r"/>
            <a:r>
              <a:rPr lang="en-US" dirty="0" smtClean="0">
                <a:latin typeface="Trebuchet MS"/>
                <a:cs typeface="Trebuchet MS"/>
              </a:rPr>
              <a:t>Find the equation </a:t>
            </a:r>
            <a:endParaRPr lang="en-US" dirty="0">
              <a:latin typeface="Trebuchet MS"/>
              <a:cs typeface="Trebuchet M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25522" t="27715" r="31300" b="21715"/>
          <a:stretch>
            <a:fillRect/>
          </a:stretch>
        </p:blipFill>
        <p:spPr bwMode="auto">
          <a:xfrm>
            <a:off x="0" y="3213653"/>
            <a:ext cx="5029201" cy="3644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676400" y="4191000"/>
            <a:ext cx="1143000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y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 = 0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/>
              <a:cs typeface="Trebuchet MS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905000" y="4800600"/>
            <a:ext cx="76200" cy="9144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86400" y="4343400"/>
            <a:ext cx="2133600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y = .2(x-10)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/>
              <a:cs typeface="Trebuchet MS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657600" y="4572000"/>
            <a:ext cx="167640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" y="3962400"/>
            <a:ext cx="914400" cy="1143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/>
                <a:cs typeface="Trebuchet MS"/>
              </a:rPr>
              <a:t>Total Taxes Paid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/>
              <a:cs typeface="Trebuchet MS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524000" y="6245225"/>
            <a:ext cx="2743200" cy="612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/>
                <a:cs typeface="Trebuchet MS"/>
              </a:rPr>
              <a:t>Total Earnings Before Taxes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/>
              <a:cs typeface="Trebuchet M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4D243-C690-4185-AD8C-8003F80BAEF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 smtClean="0">
                <a:latin typeface="Trebuchet MS"/>
                <a:cs typeface="Trebuchet MS"/>
              </a:rPr>
              <a:t>This tax has a special name… </a:t>
            </a:r>
            <a:r>
              <a:rPr lang="en-US" b="1" dirty="0" smtClean="0">
                <a:latin typeface="Trebuchet MS"/>
                <a:cs typeface="Trebuchet MS"/>
              </a:rPr>
              <a:t>a progressive tax.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latin typeface="Trebuchet MS"/>
                <a:cs typeface="Trebuchet MS"/>
              </a:rPr>
              <a:t>A progressive tax is a </a:t>
            </a:r>
            <a:r>
              <a:rPr lang="en-US" dirty="0">
                <a:latin typeface="Trebuchet MS"/>
                <a:cs typeface="Trebuchet MS"/>
              </a:rPr>
              <a:t>tax that </a:t>
            </a:r>
            <a:r>
              <a:rPr lang="en-US" dirty="0" smtClean="0">
                <a:latin typeface="Trebuchet MS"/>
                <a:cs typeface="Trebuchet MS"/>
              </a:rPr>
              <a:t>takes </a:t>
            </a:r>
            <a:r>
              <a:rPr lang="en-US" dirty="0">
                <a:latin typeface="Trebuchet MS"/>
                <a:cs typeface="Trebuchet MS"/>
              </a:rPr>
              <a:t>a larger percentage of income from people in higher-income groups than from people in lower-income </a:t>
            </a:r>
            <a:r>
              <a:rPr lang="en-US" dirty="0" smtClean="0">
                <a:latin typeface="Trebuchet MS"/>
                <a:cs typeface="Trebuchet MS"/>
              </a:rPr>
              <a:t>ones.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latin typeface="Trebuchet MS"/>
                <a:cs typeface="Trebuchet MS"/>
              </a:rPr>
              <a:t>The U.S. personal income tax is an example.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rebuchet MS"/>
                <a:cs typeface="Trebuchet MS"/>
              </a:rPr>
              <a:t>When the average tax ratio increases as the income increases…</a:t>
            </a:r>
            <a:endParaRPr lang="en-US" dirty="0">
              <a:latin typeface="Trebuchet MS"/>
              <a:cs typeface="Trebuchet M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4D243-C690-4185-AD8C-8003F80BAEF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rebuchet MS"/>
                <a:cs typeface="Trebuchet MS"/>
              </a:rPr>
              <a:t>Yes. This tax is called a </a:t>
            </a:r>
            <a:r>
              <a:rPr lang="en-US" b="1" dirty="0" smtClean="0">
                <a:latin typeface="Trebuchet MS"/>
                <a:cs typeface="Trebuchet MS"/>
              </a:rPr>
              <a:t>regressive tax.</a:t>
            </a:r>
          </a:p>
          <a:p>
            <a:r>
              <a:rPr lang="en-US" dirty="0" smtClean="0">
                <a:latin typeface="Trebuchet MS"/>
                <a:cs typeface="Trebuchet MS"/>
              </a:rPr>
              <a:t>A regressive tax is a </a:t>
            </a:r>
            <a:r>
              <a:rPr lang="en-US" dirty="0">
                <a:latin typeface="Trebuchet MS"/>
                <a:cs typeface="Trebuchet MS"/>
              </a:rPr>
              <a:t>tax that takes a larger percentage of income from </a:t>
            </a:r>
            <a:r>
              <a:rPr lang="en-US" dirty="0" smtClean="0">
                <a:latin typeface="Trebuchet MS"/>
                <a:cs typeface="Trebuchet MS"/>
              </a:rPr>
              <a:t>households </a:t>
            </a:r>
            <a:r>
              <a:rPr lang="en-US" dirty="0">
                <a:latin typeface="Trebuchet MS"/>
                <a:cs typeface="Trebuchet MS"/>
              </a:rPr>
              <a:t>in lower-income groups than from higher-income ones</a:t>
            </a:r>
            <a:r>
              <a:rPr lang="en-US" dirty="0" smtClean="0">
                <a:latin typeface="Trebuchet MS"/>
                <a:cs typeface="Trebuchet MS"/>
              </a:rPr>
              <a:t>.</a:t>
            </a:r>
          </a:p>
          <a:p>
            <a:r>
              <a:rPr lang="en-US" dirty="0" smtClean="0">
                <a:latin typeface="Trebuchet MS"/>
                <a:cs typeface="Trebuchet MS"/>
              </a:rPr>
              <a:t> </a:t>
            </a:r>
            <a:r>
              <a:rPr lang="en-US" dirty="0">
                <a:latin typeface="Trebuchet MS"/>
                <a:cs typeface="Trebuchet MS"/>
              </a:rPr>
              <a:t>Sales </a:t>
            </a:r>
            <a:r>
              <a:rPr lang="en-US" dirty="0" smtClean="0">
                <a:latin typeface="Trebuchet MS"/>
                <a:cs typeface="Trebuchet MS"/>
              </a:rPr>
              <a:t>taxes on gasoline or groceries.</a:t>
            </a:r>
          </a:p>
          <a:p>
            <a:r>
              <a:rPr lang="en-US" dirty="0" smtClean="0">
                <a:latin typeface="Trebuchet MS"/>
                <a:cs typeface="Trebuchet MS"/>
              </a:rPr>
              <a:t> Ex:		</a:t>
            </a:r>
            <a:r>
              <a:rPr lang="en-US" u="sng" dirty="0" smtClean="0">
                <a:latin typeface="Trebuchet MS"/>
                <a:cs typeface="Trebuchet MS"/>
              </a:rPr>
              <a:t>$2000 </a:t>
            </a:r>
            <a:r>
              <a:rPr lang="en-US" dirty="0" smtClean="0">
                <a:latin typeface="Trebuchet MS"/>
                <a:cs typeface="Trebuchet MS"/>
              </a:rPr>
              <a:t> = .20	</a:t>
            </a:r>
            <a:r>
              <a:rPr lang="en-US" u="sng" dirty="0" smtClean="0">
                <a:latin typeface="Trebuchet MS"/>
                <a:cs typeface="Trebuchet MS"/>
              </a:rPr>
              <a:t>$2000</a:t>
            </a:r>
            <a:r>
              <a:rPr lang="en-US" dirty="0" smtClean="0">
                <a:latin typeface="Trebuchet MS"/>
                <a:cs typeface="Trebuchet MS"/>
              </a:rPr>
              <a:t> = .02</a:t>
            </a:r>
            <a:endParaRPr lang="en-US" u="sng" dirty="0" smtClean="0">
              <a:latin typeface="Trebuchet MS"/>
              <a:cs typeface="Trebuchet MS"/>
            </a:endParaRPr>
          </a:p>
          <a:p>
            <a:pPr>
              <a:buNone/>
            </a:pPr>
            <a:r>
              <a:rPr lang="en-US" dirty="0" smtClean="0">
                <a:latin typeface="Trebuchet MS"/>
                <a:cs typeface="Trebuchet MS"/>
              </a:rPr>
              <a:t>			       $10,000	      $100,000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rebuchet MS"/>
                <a:cs typeface="Trebuchet MS"/>
              </a:rPr>
              <a:t>Do people with lower incomes ever get taxed at a higher average ratio? </a:t>
            </a:r>
            <a:endParaRPr lang="en-US" dirty="0">
              <a:latin typeface="Trebuchet MS"/>
              <a:cs typeface="Trebuchet M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4D243-C690-4185-AD8C-8003F80BAEF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4495800" y="3962400"/>
            <a:ext cx="4343400" cy="2971800"/>
            <a:chOff x="4495800" y="3962400"/>
            <a:chExt cx="4343400" cy="297180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18741" t="31250" r="36164" b="18750"/>
            <a:stretch>
              <a:fillRect/>
            </a:stretch>
          </p:blipFill>
          <p:spPr bwMode="auto">
            <a:xfrm>
              <a:off x="4495800" y="3962400"/>
              <a:ext cx="4343400" cy="289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 Box 2"/>
            <p:cNvSpPr txBox="1">
              <a:spLocks noChangeArrowheads="1"/>
            </p:cNvSpPr>
            <p:nvPr/>
          </p:nvSpPr>
          <p:spPr bwMode="auto">
            <a:xfrm>
              <a:off x="4572000" y="4572000"/>
              <a:ext cx="838200" cy="914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rebuchet MS"/>
                  <a:cs typeface="Trebuchet MS"/>
                </a:rPr>
                <a:t>Total Taxes Paid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/>
                <a:cs typeface="Trebuchet MS"/>
              </a:endParaRPr>
            </a:p>
          </p:txBody>
        </p:sp>
        <p:sp>
          <p:nvSpPr>
            <p:cNvPr id="17" name="Text Box 3"/>
            <p:cNvSpPr txBox="1">
              <a:spLocks noChangeArrowheads="1"/>
            </p:cNvSpPr>
            <p:nvPr/>
          </p:nvSpPr>
          <p:spPr bwMode="auto">
            <a:xfrm>
              <a:off x="5943600" y="6321425"/>
              <a:ext cx="1905000" cy="6127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rebuchet MS"/>
                  <a:cs typeface="Trebuchet MS"/>
                </a:rPr>
                <a:t>Total Earnings Before Taxes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/>
                <a:cs typeface="Trebuchet MS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81000" y="3962400"/>
            <a:ext cx="3733800" cy="2971800"/>
            <a:chOff x="381000" y="3962400"/>
            <a:chExt cx="3733800" cy="297180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25522" t="27715" r="31300" b="21715"/>
            <a:stretch>
              <a:fillRect/>
            </a:stretch>
          </p:blipFill>
          <p:spPr bwMode="auto">
            <a:xfrm>
              <a:off x="381000" y="3962400"/>
              <a:ext cx="3733800" cy="289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381000" y="4495800"/>
              <a:ext cx="838200" cy="914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rebuchet MS"/>
                  <a:cs typeface="Trebuchet MS"/>
                </a:rPr>
                <a:t>Total Taxes Paid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/>
                <a:cs typeface="Trebuchet MS"/>
              </a:endParaRPr>
            </a:p>
          </p:txBody>
        </p:sp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600200" y="6400800"/>
              <a:ext cx="1905000" cy="533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rebuchet MS"/>
                  <a:cs typeface="Trebuchet MS"/>
                </a:rPr>
                <a:t>Total Earnings Before Taxes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/>
                <a:cs typeface="Trebuchet MS"/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481328"/>
            <a:ext cx="464820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rebuchet MS"/>
                <a:cs typeface="Trebuchet MS"/>
              </a:rPr>
              <a:t>Here is our graph representing a progressive tax structure from earlier.</a:t>
            </a:r>
          </a:p>
          <a:p>
            <a:r>
              <a:rPr lang="en-US" sz="2400" dirty="0" smtClean="0">
                <a:latin typeface="Trebuchet MS"/>
                <a:cs typeface="Trebuchet MS"/>
              </a:rPr>
              <a:t>Notice the extension of the line has a </a:t>
            </a:r>
            <a:r>
              <a:rPr lang="en-US" sz="2400" i="1" dirty="0" smtClean="0">
                <a:latin typeface="Trebuchet MS"/>
                <a:cs typeface="Trebuchet MS"/>
              </a:rPr>
              <a:t>negative </a:t>
            </a:r>
            <a:r>
              <a:rPr lang="en-US" sz="2400" dirty="0" smtClean="0">
                <a:latin typeface="Trebuchet MS"/>
                <a:cs typeface="Trebuchet MS"/>
              </a:rPr>
              <a:t>y-intercept.</a:t>
            </a:r>
            <a:endParaRPr lang="en-US" sz="2400" dirty="0">
              <a:latin typeface="Trebuchet MS"/>
              <a:cs typeface="Trebuchet M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525963"/>
          </a:xfrm>
        </p:spPr>
        <p:txBody>
          <a:bodyPr/>
          <a:lstStyle/>
          <a:p>
            <a:r>
              <a:rPr lang="en-US" sz="2400" dirty="0" smtClean="0">
                <a:latin typeface="Trebuchet MS"/>
                <a:cs typeface="Trebuchet MS"/>
              </a:rPr>
              <a:t>What would a graph of a regressive tax structure look like?</a:t>
            </a:r>
          </a:p>
          <a:p>
            <a:r>
              <a:rPr lang="en-US" sz="2400" dirty="0" smtClean="0">
                <a:latin typeface="Trebuchet MS"/>
                <a:cs typeface="Trebuchet MS"/>
              </a:rPr>
              <a:t>The y-intercept is now a </a:t>
            </a:r>
            <a:r>
              <a:rPr lang="en-US" sz="2400" i="1" dirty="0" smtClean="0">
                <a:latin typeface="Trebuchet MS"/>
                <a:cs typeface="Trebuchet MS"/>
              </a:rPr>
              <a:t>positive</a:t>
            </a:r>
            <a:r>
              <a:rPr lang="en-US" sz="2400" dirty="0" smtClean="0">
                <a:latin typeface="Trebuchet MS"/>
                <a:cs typeface="Trebuchet MS"/>
              </a:rPr>
              <a:t> number</a:t>
            </a:r>
            <a:r>
              <a:rPr lang="en-US" dirty="0" smtClean="0">
                <a:latin typeface="Trebuchet MS"/>
                <a:cs typeface="Trebuchet MS"/>
              </a:rPr>
              <a:t>.</a:t>
            </a:r>
            <a:endParaRPr lang="en-US" dirty="0">
              <a:latin typeface="Trebuchet MS"/>
              <a:cs typeface="Trebuchet M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rebuchet MS"/>
                <a:cs typeface="Trebuchet MS"/>
              </a:rPr>
              <a:t>How are progressive and regressive taxes graphs different?</a:t>
            </a:r>
            <a:endParaRPr lang="en-US" dirty="0">
              <a:latin typeface="Trebuchet MS"/>
              <a:cs typeface="Trebuchet MS"/>
            </a:endParaRPr>
          </a:p>
        </p:txBody>
      </p:sp>
      <p:cxnSp>
        <p:nvCxnSpPr>
          <p:cNvPr id="8" name="Straight Arrow Connector 7"/>
          <p:cNvCxnSpPr>
            <a:endCxn id="15" idx="3"/>
          </p:cNvCxnSpPr>
          <p:nvPr/>
        </p:nvCxnSpPr>
        <p:spPr>
          <a:xfrm flipH="1">
            <a:off x="1297315" y="5943600"/>
            <a:ext cx="760085" cy="760085"/>
          </a:xfrm>
          <a:prstGeom prst="straightConnector1">
            <a:avLst/>
          </a:prstGeom>
          <a:ln w="19050">
            <a:solidFill>
              <a:srgbClr val="FF00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410200" y="5410200"/>
            <a:ext cx="685800" cy="4572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447800" y="6019800"/>
            <a:ext cx="0" cy="8382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219200" y="6248400"/>
            <a:ext cx="533400" cy="533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4D243-C690-4185-AD8C-8003F80BAEF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600200"/>
            <a:ext cx="4648200" cy="4525963"/>
          </a:xfrm>
        </p:spPr>
        <p:txBody>
          <a:bodyPr/>
          <a:lstStyle/>
          <a:p>
            <a:r>
              <a:rPr lang="en-US" dirty="0" smtClean="0">
                <a:latin typeface="Trebuchet MS"/>
                <a:cs typeface="Trebuchet MS"/>
              </a:rPr>
              <a:t>We get a different tax structure.</a:t>
            </a:r>
          </a:p>
          <a:p>
            <a:r>
              <a:rPr lang="en-US" dirty="0" smtClean="0">
                <a:latin typeface="Trebuchet MS"/>
                <a:cs typeface="Trebuchet MS"/>
              </a:rPr>
              <a:t>This is called a </a:t>
            </a:r>
            <a:r>
              <a:rPr lang="en-US" b="1" dirty="0" smtClean="0">
                <a:latin typeface="Trebuchet MS"/>
                <a:cs typeface="Trebuchet MS"/>
              </a:rPr>
              <a:t>proportional tax.</a:t>
            </a:r>
          </a:p>
          <a:p>
            <a:r>
              <a:rPr lang="en-US" dirty="0" smtClean="0">
                <a:latin typeface="Trebuchet MS"/>
                <a:cs typeface="Trebuchet MS"/>
              </a:rPr>
              <a:t>A proportional tax takes </a:t>
            </a:r>
            <a:r>
              <a:rPr lang="en-US" dirty="0">
                <a:latin typeface="Trebuchet MS"/>
                <a:cs typeface="Trebuchet MS"/>
              </a:rPr>
              <a:t>the same percentage of income from people in all income groups.</a:t>
            </a:r>
            <a:r>
              <a:rPr lang="en-US" b="1" dirty="0" smtClean="0">
                <a:latin typeface="Trebuchet MS"/>
                <a:cs typeface="Trebuchet MS"/>
              </a:rPr>
              <a:t> </a:t>
            </a:r>
            <a:endParaRPr lang="en-US" b="1" dirty="0">
              <a:latin typeface="Trebuchet MS"/>
              <a:cs typeface="Trebuchet M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Trebuchet MS"/>
                <a:cs typeface="Trebuchet MS"/>
              </a:rPr>
              <a:t>What does it mean when the </a:t>
            </a:r>
            <a:br>
              <a:rPr lang="en-US" dirty="0" smtClean="0">
                <a:latin typeface="Trebuchet MS"/>
                <a:cs typeface="Trebuchet MS"/>
              </a:rPr>
            </a:br>
            <a:r>
              <a:rPr lang="en-US" dirty="0" smtClean="0">
                <a:latin typeface="Trebuchet MS"/>
                <a:cs typeface="Trebuchet MS"/>
              </a:rPr>
              <a:t>y-intercept = 0?</a:t>
            </a:r>
            <a:endParaRPr lang="en-US" dirty="0">
              <a:latin typeface="Trebuchet MS"/>
              <a:cs typeface="Trebuchet M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19327" t="26042" r="40778" b="22917"/>
          <a:stretch>
            <a:fillRect/>
          </a:stretch>
        </p:blipFill>
        <p:spPr bwMode="auto">
          <a:xfrm>
            <a:off x="4572000" y="1295400"/>
            <a:ext cx="4343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5715000" y="3657600"/>
            <a:ext cx="533400" cy="533400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572000" y="2362200"/>
            <a:ext cx="838200" cy="990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/>
                <a:cs typeface="Trebuchet MS"/>
              </a:rPr>
              <a:t>Total Taxes Paid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/>
              <a:cs typeface="Trebuchet MS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6324600" y="4267200"/>
            <a:ext cx="1905000" cy="612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/>
                <a:cs typeface="Trebuchet MS"/>
              </a:rPr>
              <a:t>Total Earnings Before Taxes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/>
              <a:cs typeface="Trebuchet M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4D243-C690-4185-AD8C-8003F80BAEF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752</TotalTime>
  <Words>432</Words>
  <Application>Microsoft Macintosh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How can mathematics be used to evaluate the impact of tax structures on households with different incomes?</vt:lpstr>
      <vt:lpstr>How much tax did you pay at each income level?</vt:lpstr>
      <vt:lpstr>What pattern did you predict for the average tax ratio?</vt:lpstr>
      <vt:lpstr>Generalize the pattern in the slopes of the segments between intersection points and the origin</vt:lpstr>
      <vt:lpstr>Find the equation </vt:lpstr>
      <vt:lpstr>When the average tax ratio increases as the income increases…</vt:lpstr>
      <vt:lpstr>Do people with lower incomes ever get taxed at a higher average ratio? </vt:lpstr>
      <vt:lpstr>How are progressive and regressive taxes graphs different?</vt:lpstr>
      <vt:lpstr>What does it mean when the  y-intercept = 0?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Walt Ellison</dc:creator>
  <cp:lastModifiedBy>Spencer Morrissey</cp:lastModifiedBy>
  <cp:revision>47</cp:revision>
  <dcterms:created xsi:type="dcterms:W3CDTF">2013-12-14T01:33:56Z</dcterms:created>
  <dcterms:modified xsi:type="dcterms:W3CDTF">2014-12-16T19:40:20Z</dcterms:modified>
</cp:coreProperties>
</file>