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5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1132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>
                <a:latin typeface="Trebuchet MS"/>
                <a:cs typeface="Trebuchet MS"/>
              </a:rPr>
              <a:t>Marginal Propensity to Consume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>
                <a:latin typeface="Trebuchet MS"/>
                <a:cs typeface="Trebuchet MS"/>
              </a:rPr>
              <a:t>Measures </a:t>
            </a:r>
            <a:r>
              <a:rPr lang="en" sz="2200" dirty="0">
                <a:solidFill>
                  <a:srgbClr val="343435"/>
                </a:solidFill>
                <a:latin typeface="Trebuchet MS"/>
                <a:cs typeface="Trebuchet MS"/>
              </a:rPr>
              <a:t>the ratio of the change in consumption to the change in disposable income that produces the change in consumption</a:t>
            </a:r>
          </a:p>
          <a:p>
            <a:pPr marL="457200" lvl="0" indent="-368300" rtl="0">
              <a:spcBef>
                <a:spcPts val="0"/>
              </a:spcBef>
              <a:buClr>
                <a:srgbClr val="343435"/>
              </a:buClr>
              <a:buSzPct val="100000"/>
              <a:buFont typeface="Arial"/>
              <a:buChar char="●"/>
            </a:pPr>
            <a:r>
              <a:rPr lang="en" sz="2200" dirty="0">
                <a:solidFill>
                  <a:srgbClr val="343435"/>
                </a:solidFill>
                <a:latin typeface="Trebuchet MS"/>
                <a:cs typeface="Trebuchet MS"/>
              </a:rPr>
              <a:t>Expressed as a number from 0 to 1</a:t>
            </a:r>
          </a:p>
          <a:p>
            <a:pPr marL="914400" lvl="1" indent="-355600" rtl="0">
              <a:spcBef>
                <a:spcPts val="0"/>
              </a:spcBef>
              <a:buClr>
                <a:srgbClr val="343435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343435"/>
                </a:solidFill>
                <a:latin typeface="Trebuchet MS"/>
                <a:cs typeface="Trebuchet MS"/>
              </a:rPr>
              <a:t>1: For every additional dollar a person receives, they spend all of it</a:t>
            </a:r>
          </a:p>
          <a:p>
            <a:pPr marL="914400" lvl="1" indent="-355600" rtl="0">
              <a:spcBef>
                <a:spcPts val="0"/>
              </a:spcBef>
              <a:buClr>
                <a:srgbClr val="343435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343435"/>
                </a:solidFill>
                <a:latin typeface="Trebuchet MS"/>
                <a:cs typeface="Trebuchet MS"/>
              </a:rPr>
              <a:t>0: For every additional dollar a person receives, they spend none of it</a:t>
            </a:r>
          </a:p>
          <a:p>
            <a:pPr marL="914400" lvl="1" indent="-355600">
              <a:spcBef>
                <a:spcPts val="0"/>
              </a:spcBef>
              <a:buClr>
                <a:srgbClr val="343435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343435"/>
                </a:solidFill>
                <a:latin typeface="Trebuchet MS"/>
                <a:cs typeface="Trebuchet MS"/>
              </a:rPr>
              <a:t>.5: For every additional dollar a person receives, they spend 50 cents of it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6941100" y="4725000"/>
            <a:ext cx="2202900" cy="41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Slide </a:t>
            </a:r>
            <a:r>
              <a:rPr lang="en" dirty="0" smtClean="0">
                <a:latin typeface="Trebuchet MS"/>
                <a:cs typeface="Trebuchet MS"/>
              </a:rPr>
              <a:t>1</a:t>
            </a:r>
            <a:endParaRPr lang="en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>
                <a:latin typeface="Trebuchet MS"/>
                <a:cs typeface="Trebuchet MS"/>
              </a:rPr>
              <a:t>Marginal Propensity to Save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>
                <a:latin typeface="Trebuchet MS"/>
                <a:cs typeface="Trebuchet MS"/>
              </a:rPr>
              <a:t>Measures the </a:t>
            </a:r>
            <a:r>
              <a:rPr lang="en" sz="2200" dirty="0">
                <a:solidFill>
                  <a:srgbClr val="343435"/>
                </a:solidFill>
                <a:latin typeface="Trebuchet MS"/>
                <a:cs typeface="Trebuchet MS"/>
              </a:rPr>
              <a:t>the ratio of the change in saving to the change in disposable income that produces the change in saving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>
                <a:latin typeface="Trebuchet MS"/>
                <a:cs typeface="Trebuchet MS"/>
              </a:rPr>
              <a:t>Expressed as a number from 0 to 1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 dirty="0">
                <a:latin typeface="Trebuchet MS"/>
                <a:cs typeface="Trebuchet MS"/>
              </a:rPr>
              <a:t>0: For every additional dollar a person receives, they save none of it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 dirty="0">
                <a:latin typeface="Trebuchet MS"/>
                <a:cs typeface="Trebuchet MS"/>
              </a:rPr>
              <a:t>1: For every additional dollar a person receives, they save all of it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 dirty="0">
                <a:latin typeface="Trebuchet MS"/>
                <a:cs typeface="Trebuchet MS"/>
              </a:rPr>
              <a:t>.8: For every additional dollar a person receives, they save 80 cents of it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6941100" y="4725000"/>
            <a:ext cx="2202900" cy="41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Slide </a:t>
            </a:r>
            <a:r>
              <a:rPr lang="en" dirty="0" smtClean="0">
                <a:latin typeface="Trebuchet MS"/>
                <a:cs typeface="Trebuchet MS"/>
              </a:rPr>
              <a:t>2</a:t>
            </a:r>
            <a:endParaRPr lang="en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Relationship Between MPC and MPS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>
                <a:latin typeface="Trebuchet MS"/>
                <a:cs typeface="Trebuchet MS"/>
              </a:rPr>
              <a:t>When a person receives a dollar, they can either spend it or save it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>
                <a:latin typeface="Trebuchet MS"/>
                <a:cs typeface="Trebuchet MS"/>
              </a:rPr>
              <a:t>Thus, the marginal propensity to consume and marginal propensity to save will equal 1 when added together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 dirty="0">
                <a:latin typeface="Trebuchet MS"/>
                <a:cs typeface="Trebuchet MS"/>
              </a:rPr>
              <a:t>If the marginal propensity to consume is .8, 80 cents out of every additional dollar is spent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 dirty="0">
                <a:latin typeface="Trebuchet MS"/>
                <a:cs typeface="Trebuchet MS"/>
              </a:rPr>
              <a:t>This leaves 20 cents to be saved</a:t>
            </a:r>
          </a:p>
          <a:p>
            <a:pPr marL="457200" lvl="0" indent="-3683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>
                <a:latin typeface="Trebuchet MS"/>
                <a:cs typeface="Trebuchet MS"/>
              </a:rPr>
              <a:t>1 - MPC = MPS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6941100" y="4725000"/>
            <a:ext cx="2202900" cy="41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Slide </a:t>
            </a:r>
            <a:r>
              <a:rPr lang="en" dirty="0" smtClean="0">
                <a:latin typeface="Trebuchet MS"/>
                <a:cs typeface="Trebuchet MS"/>
              </a:rPr>
              <a:t>3</a:t>
            </a:r>
            <a:endParaRPr lang="en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>
                <a:latin typeface="Trebuchet MS"/>
                <a:cs typeface="Trebuchet MS"/>
              </a:rPr>
              <a:t>Multiplier Effect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09275" y="1541950"/>
            <a:ext cx="1365599" cy="837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Economic Agent Spends Money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6941100" y="4725000"/>
            <a:ext cx="2202900" cy="41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Slide </a:t>
            </a:r>
            <a:r>
              <a:rPr lang="en" dirty="0" smtClean="0">
                <a:latin typeface="Trebuchet MS"/>
                <a:cs typeface="Trebuchet MS"/>
              </a:rPr>
              <a:t>4</a:t>
            </a:r>
            <a:endParaRPr lang="en" dirty="0">
              <a:latin typeface="Trebuchet MS"/>
              <a:cs typeface="Trebuchet MS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3889200" y="1541950"/>
            <a:ext cx="1365599" cy="837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Business Spends Money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7321200" y="1541950"/>
            <a:ext cx="1365599" cy="837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Individual Spends Money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7321200" y="3133475"/>
            <a:ext cx="1365599" cy="837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Business Spends Money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3889200" y="3133475"/>
            <a:ext cx="1365599" cy="837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Business Spends Money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09275" y="3133475"/>
            <a:ext cx="1365599" cy="837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Individual Spends Money</a:t>
            </a:r>
          </a:p>
        </p:txBody>
      </p:sp>
      <p:cxnSp>
        <p:nvCxnSpPr>
          <p:cNvPr id="57" name="Shape 57"/>
          <p:cNvCxnSpPr>
            <a:stCxn id="50" idx="3"/>
            <a:endCxn id="52" idx="1"/>
          </p:cNvCxnSpPr>
          <p:nvPr/>
        </p:nvCxnSpPr>
        <p:spPr>
          <a:xfrm>
            <a:off x="1574874" y="1960450"/>
            <a:ext cx="2314325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8" name="Shape 58"/>
          <p:cNvCxnSpPr>
            <a:stCxn id="52" idx="3"/>
            <a:endCxn id="53" idx="1"/>
          </p:cNvCxnSpPr>
          <p:nvPr/>
        </p:nvCxnSpPr>
        <p:spPr>
          <a:xfrm>
            <a:off x="5254799" y="1960450"/>
            <a:ext cx="20664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9" name="Shape 59"/>
          <p:cNvCxnSpPr>
            <a:stCxn id="53" idx="2"/>
            <a:endCxn id="54" idx="0"/>
          </p:cNvCxnSpPr>
          <p:nvPr/>
        </p:nvCxnSpPr>
        <p:spPr>
          <a:xfrm>
            <a:off x="8003999" y="2378950"/>
            <a:ext cx="0" cy="754524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0" name="Shape 60"/>
          <p:cNvCxnSpPr>
            <a:stCxn id="54" idx="1"/>
            <a:endCxn id="55" idx="3"/>
          </p:cNvCxnSpPr>
          <p:nvPr/>
        </p:nvCxnSpPr>
        <p:spPr>
          <a:xfrm rot="10800000">
            <a:off x="5254799" y="3551975"/>
            <a:ext cx="20664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1" name="Shape 61"/>
          <p:cNvCxnSpPr>
            <a:stCxn id="55" idx="1"/>
            <a:endCxn id="56" idx="3"/>
          </p:cNvCxnSpPr>
          <p:nvPr/>
        </p:nvCxnSpPr>
        <p:spPr>
          <a:xfrm rot="10800000">
            <a:off x="1574874" y="3551975"/>
            <a:ext cx="2314325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2" name="Shape 62"/>
          <p:cNvSpPr txBox="1"/>
          <p:nvPr/>
        </p:nvSpPr>
        <p:spPr>
          <a:xfrm>
            <a:off x="2164900" y="2037550"/>
            <a:ext cx="1134300" cy="75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Money flows to business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720850" y="2194500"/>
            <a:ext cx="1134300" cy="75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Money flows to individual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8004000" y="2378962"/>
            <a:ext cx="1134300" cy="75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Money flows to business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720850" y="3970475"/>
            <a:ext cx="1134300" cy="75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Money flows to business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164887" y="3970475"/>
            <a:ext cx="1134300" cy="75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Money flows to individual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>
                <a:latin typeface="Trebuchet MS"/>
                <a:cs typeface="Trebuchet MS"/>
              </a:rPr>
              <a:t>Spending Multiplier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6941100" y="4725000"/>
            <a:ext cx="2202900" cy="41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rebuchet MS"/>
                <a:cs typeface="Trebuchet MS"/>
              </a:rPr>
              <a:t>Slide </a:t>
            </a:r>
            <a:r>
              <a:rPr lang="en" dirty="0" smtClean="0">
                <a:latin typeface="Trebuchet MS"/>
                <a:cs typeface="Trebuchet MS"/>
              </a:rPr>
              <a:t>5</a:t>
            </a:r>
            <a:endParaRPr lang="en" dirty="0">
              <a:latin typeface="Trebuchet MS"/>
              <a:cs typeface="Trebuchet MS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Char char="●"/>
            </a:pPr>
            <a:r>
              <a:rPr lang="en" sz="2000" i="1" dirty="0"/>
              <a:t>Spending multiplier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i="1" dirty="0"/>
              <a:t>Used when an economic agent spends money in the economy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i="1" dirty="0"/>
              <a:t>1/1-MPC or 1/MPS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60000"/>
              <a:buFont typeface="Wingdings"/>
              <a:buChar char="§"/>
            </a:pPr>
            <a:r>
              <a:rPr lang="en" i="1" dirty="0"/>
              <a:t>Example: Individual spends $500. MPC of .75. How much economic growth will the spending create?</a:t>
            </a:r>
          </a:p>
          <a:p>
            <a:pPr marL="1828800" lvl="3" indent="-342900" rtl="0">
              <a:spcBef>
                <a:spcPts val="0"/>
              </a:spcBef>
              <a:buClr>
                <a:schemeClr val="dk2"/>
              </a:buClr>
              <a:buSzPct val="60000"/>
              <a:buFont typeface="Arial"/>
              <a:buChar char="●"/>
            </a:pPr>
            <a:r>
              <a:rPr lang="en" i="1" dirty="0"/>
              <a:t>1/1-.75 = 4</a:t>
            </a:r>
          </a:p>
          <a:p>
            <a:pPr marL="1828800" lvl="3" indent="-342900">
              <a:spcBef>
                <a:spcPts val="0"/>
              </a:spcBef>
              <a:buClr>
                <a:schemeClr val="dk2"/>
              </a:buClr>
              <a:buSzPct val="60000"/>
              <a:buFont typeface="Arial"/>
              <a:buChar char="●"/>
            </a:pPr>
            <a:r>
              <a:rPr lang="en" i="1" dirty="0"/>
              <a:t>4 X $500 = $2,000 of additional economic </a:t>
            </a:r>
            <a:r>
              <a:rPr lang="en" i="1" dirty="0" smtClean="0"/>
              <a:t>growth</a:t>
            </a:r>
            <a:endParaRPr lang="en" i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333</Words>
  <Application>Microsoft Macintosh PowerPoint</Application>
  <PresentationFormat>On-screen Show (16:9)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modern</vt:lpstr>
      <vt:lpstr>Marginal Propensity to Consume</vt:lpstr>
      <vt:lpstr>Marginal Propensity to Save</vt:lpstr>
      <vt:lpstr>Relationship Between MPC and MPS</vt:lpstr>
      <vt:lpstr>Multiplier Effect</vt:lpstr>
      <vt:lpstr>Spending Multiplier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Marginal Propensity to Consume</dc:title>
  <dc:creator>Meszaros, Bonnie J</dc:creator>
  <cp:lastModifiedBy>Spencer Morrissey</cp:lastModifiedBy>
  <cp:revision>2</cp:revision>
  <dcterms:modified xsi:type="dcterms:W3CDTF">2014-11-12T17:18:48Z</dcterms:modified>
</cp:coreProperties>
</file>