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59" r:id="rId4"/>
    <p:sldId id="257" r:id="rId5"/>
    <p:sldId id="262" r:id="rId6"/>
    <p:sldId id="260" r:id="rId7"/>
    <p:sldId id="263" r:id="rId8"/>
    <p:sldId id="264" r:id="rId9"/>
    <p:sldId id="265" r:id="rId10"/>
    <p:sldId id="271" r:id="rId11"/>
    <p:sldId id="270" r:id="rId12"/>
    <p:sldId id="266" r:id="rId13"/>
    <p:sldId id="275" r:id="rId14"/>
    <p:sldId id="269" r:id="rId15"/>
    <p:sldId id="267" r:id="rId16"/>
    <p:sldId id="268"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szaros"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94638" autoAdjust="0"/>
  </p:normalViewPr>
  <p:slideViewPr>
    <p:cSldViewPr>
      <p:cViewPr varScale="1">
        <p:scale>
          <a:sx n="84" d="100"/>
          <a:sy n="84" d="100"/>
        </p:scale>
        <p:origin x="96" y="6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608015344235817"/>
          <c:y val="3.0767216843693608E-2"/>
          <c:w val="0.83937999129419172"/>
          <c:h val="0.81744757866805107"/>
        </c:manualLayout>
      </c:layout>
      <c:scatterChart>
        <c:scatterStyle val="lineMarker"/>
        <c:varyColors val="0"/>
        <c:ser>
          <c:idx val="0"/>
          <c:order val="0"/>
          <c:tx>
            <c:strRef>
              <c:f>Sheet1!$B$1</c:f>
              <c:strCache>
                <c:ptCount val="1"/>
                <c:pt idx="0">
                  <c:v>y</c:v>
                </c:pt>
              </c:strCache>
            </c:strRef>
          </c:tx>
          <c:spPr>
            <a:ln>
              <a:solidFill>
                <a:schemeClr val="bg1">
                  <a:alpha val="0"/>
                </a:schemeClr>
              </a:solidFill>
            </a:ln>
          </c:spPr>
          <c:marker>
            <c:symbol val="none"/>
          </c:marker>
          <c:xVal>
            <c:numRef>
              <c:f>Sheet1!$A$2:$A$10</c:f>
              <c:numCache>
                <c:formatCode>General</c:formatCode>
                <c:ptCount val="9"/>
                <c:pt idx="0">
                  <c:v>0</c:v>
                </c:pt>
                <c:pt idx="1">
                  <c:v>4</c:v>
                </c:pt>
                <c:pt idx="2">
                  <c:v>8</c:v>
                </c:pt>
                <c:pt idx="3">
                  <c:v>12</c:v>
                </c:pt>
                <c:pt idx="4">
                  <c:v>16</c:v>
                </c:pt>
                <c:pt idx="5">
                  <c:v>20</c:v>
                </c:pt>
                <c:pt idx="6">
                  <c:v>24</c:v>
                </c:pt>
                <c:pt idx="7">
                  <c:v>28</c:v>
                </c:pt>
                <c:pt idx="8">
                  <c:v>32</c:v>
                </c:pt>
              </c:numCache>
            </c:numRef>
          </c:xVal>
          <c:yVal>
            <c:numRef>
              <c:f>Sheet1!$B$2:$B$10</c:f>
              <c:numCache>
                <c:formatCode>General</c:formatCode>
                <c:ptCount val="9"/>
                <c:pt idx="0">
                  <c:v>16</c:v>
                </c:pt>
                <c:pt idx="1">
                  <c:v>14</c:v>
                </c:pt>
                <c:pt idx="2">
                  <c:v>12</c:v>
                </c:pt>
                <c:pt idx="3">
                  <c:v>10</c:v>
                </c:pt>
                <c:pt idx="4">
                  <c:v>8</c:v>
                </c:pt>
                <c:pt idx="5">
                  <c:v>6</c:v>
                </c:pt>
                <c:pt idx="6">
                  <c:v>4</c:v>
                </c:pt>
                <c:pt idx="7">
                  <c:v>2</c:v>
                </c:pt>
                <c:pt idx="8">
                  <c:v>0</c:v>
                </c:pt>
              </c:numCache>
            </c:numRef>
          </c:yVal>
          <c:smooth val="0"/>
        </c:ser>
        <c:dLbls>
          <c:showLegendKey val="0"/>
          <c:showVal val="0"/>
          <c:showCatName val="0"/>
          <c:showSerName val="0"/>
          <c:showPercent val="0"/>
          <c:showBubbleSize val="0"/>
        </c:dLbls>
        <c:axId val="370555056"/>
        <c:axId val="370537024"/>
      </c:scatterChart>
      <c:valAx>
        <c:axId val="370555056"/>
        <c:scaling>
          <c:orientation val="minMax"/>
        </c:scaling>
        <c:delete val="0"/>
        <c:axPos val="b"/>
        <c:majorGridlines/>
        <c:numFmt formatCode="General" sourceLinked="1"/>
        <c:majorTickMark val="out"/>
        <c:minorTickMark val="none"/>
        <c:tickLblPos val="nextTo"/>
        <c:crossAx val="370537024"/>
        <c:crosses val="autoZero"/>
        <c:crossBetween val="midCat"/>
        <c:majorUnit val="2"/>
      </c:valAx>
      <c:valAx>
        <c:axId val="370537024"/>
        <c:scaling>
          <c:orientation val="minMax"/>
          <c:max val="20"/>
        </c:scaling>
        <c:delete val="0"/>
        <c:axPos val="l"/>
        <c:majorGridlines/>
        <c:numFmt formatCode="General" sourceLinked="1"/>
        <c:majorTickMark val="out"/>
        <c:minorTickMark val="none"/>
        <c:tickLblPos val="nextTo"/>
        <c:crossAx val="370555056"/>
        <c:crosses val="autoZero"/>
        <c:crossBetween val="midCat"/>
      </c:valAx>
      <c:spPr>
        <a:noFill/>
      </c:spPr>
    </c:plotArea>
    <c:plotVisOnly val="1"/>
    <c:dispBlanksAs val="gap"/>
    <c:showDLblsOverMax val="0"/>
  </c:chart>
  <c:txPr>
    <a:bodyPr/>
    <a:lstStyle/>
    <a:p>
      <a:pPr>
        <a:defRPr baseline="0">
          <a:solidFill>
            <a:schemeClr val="bg1"/>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608015344235817"/>
          <c:y val="2.7225176581207648E-2"/>
          <c:w val="0.83937999129419172"/>
          <c:h val="0.81744757866805107"/>
        </c:manualLayout>
      </c:layout>
      <c:scatterChart>
        <c:scatterStyle val="lineMarker"/>
        <c:varyColors val="0"/>
        <c:ser>
          <c:idx val="0"/>
          <c:order val="0"/>
          <c:tx>
            <c:strRef>
              <c:f>Sheet1!$B$1</c:f>
              <c:strCache>
                <c:ptCount val="1"/>
                <c:pt idx="0">
                  <c:v>y</c:v>
                </c:pt>
              </c:strCache>
            </c:strRef>
          </c:tx>
          <c:spPr>
            <a:ln>
              <a:solidFill>
                <a:schemeClr val="tx1"/>
              </a:solidFill>
            </a:ln>
          </c:spPr>
          <c:marker>
            <c:symbol val="none"/>
          </c:marker>
          <c:xVal>
            <c:numRef>
              <c:f>Sheet1!$A$2:$A$10</c:f>
              <c:numCache>
                <c:formatCode>General</c:formatCode>
                <c:ptCount val="9"/>
                <c:pt idx="0">
                  <c:v>0</c:v>
                </c:pt>
                <c:pt idx="1">
                  <c:v>4</c:v>
                </c:pt>
                <c:pt idx="2">
                  <c:v>8</c:v>
                </c:pt>
                <c:pt idx="3">
                  <c:v>12</c:v>
                </c:pt>
                <c:pt idx="4">
                  <c:v>16</c:v>
                </c:pt>
                <c:pt idx="5">
                  <c:v>20</c:v>
                </c:pt>
                <c:pt idx="6">
                  <c:v>24</c:v>
                </c:pt>
                <c:pt idx="7">
                  <c:v>28</c:v>
                </c:pt>
                <c:pt idx="8">
                  <c:v>32</c:v>
                </c:pt>
              </c:numCache>
            </c:numRef>
          </c:xVal>
          <c:yVal>
            <c:numRef>
              <c:f>Sheet1!$B$2:$B$10</c:f>
              <c:numCache>
                <c:formatCode>General</c:formatCode>
                <c:ptCount val="9"/>
                <c:pt idx="0">
                  <c:v>16</c:v>
                </c:pt>
                <c:pt idx="1">
                  <c:v>14</c:v>
                </c:pt>
                <c:pt idx="2">
                  <c:v>12</c:v>
                </c:pt>
                <c:pt idx="3">
                  <c:v>10</c:v>
                </c:pt>
                <c:pt idx="4">
                  <c:v>8</c:v>
                </c:pt>
                <c:pt idx="5">
                  <c:v>6</c:v>
                </c:pt>
                <c:pt idx="6">
                  <c:v>4</c:v>
                </c:pt>
                <c:pt idx="7">
                  <c:v>2</c:v>
                </c:pt>
                <c:pt idx="8">
                  <c:v>0</c:v>
                </c:pt>
              </c:numCache>
            </c:numRef>
          </c:yVal>
          <c:smooth val="0"/>
        </c:ser>
        <c:dLbls>
          <c:showLegendKey val="0"/>
          <c:showVal val="0"/>
          <c:showCatName val="0"/>
          <c:showSerName val="0"/>
          <c:showPercent val="0"/>
          <c:showBubbleSize val="0"/>
        </c:dLbls>
        <c:axId val="370554664"/>
        <c:axId val="370561328"/>
      </c:scatterChart>
      <c:valAx>
        <c:axId val="370554664"/>
        <c:scaling>
          <c:orientation val="minMax"/>
        </c:scaling>
        <c:delete val="0"/>
        <c:axPos val="b"/>
        <c:majorGridlines/>
        <c:title>
          <c:tx>
            <c:rich>
              <a:bodyPr/>
              <a:lstStyle/>
              <a:p>
                <a:pPr>
                  <a:defRPr/>
                </a:pPr>
                <a:r>
                  <a:rPr lang="en-US" sz="1600" dirty="0"/>
                  <a:t>Fries</a:t>
                </a:r>
              </a:p>
            </c:rich>
          </c:tx>
          <c:layout>
            <c:manualLayout>
              <c:xMode val="edge"/>
              <c:yMode val="edge"/>
              <c:x val="0.8413800286458446"/>
              <c:y val="0.92306154038437516"/>
            </c:manualLayout>
          </c:layout>
          <c:overlay val="0"/>
        </c:title>
        <c:numFmt formatCode="General" sourceLinked="1"/>
        <c:majorTickMark val="out"/>
        <c:minorTickMark val="none"/>
        <c:tickLblPos val="nextTo"/>
        <c:crossAx val="370561328"/>
        <c:crosses val="autoZero"/>
        <c:crossBetween val="midCat"/>
        <c:majorUnit val="2"/>
      </c:valAx>
      <c:valAx>
        <c:axId val="370561328"/>
        <c:scaling>
          <c:orientation val="minMax"/>
          <c:max val="20"/>
        </c:scaling>
        <c:delete val="0"/>
        <c:axPos val="l"/>
        <c:majorGridlines/>
        <c:title>
          <c:tx>
            <c:rich>
              <a:bodyPr rot="0" vert="horz"/>
              <a:lstStyle/>
              <a:p>
                <a:pPr>
                  <a:defRPr/>
                </a:pPr>
                <a:r>
                  <a:rPr lang="en-US" sz="1600" dirty="0" smtClean="0"/>
                  <a:t>Tokens</a:t>
                </a:r>
                <a:endParaRPr lang="en-US" sz="1600" dirty="0"/>
              </a:p>
            </c:rich>
          </c:tx>
          <c:layout>
            <c:manualLayout>
              <c:xMode val="edge"/>
              <c:yMode val="edge"/>
              <c:x val="8.8411344415281427E-3"/>
              <c:y val="0.10176110586851904"/>
            </c:manualLayout>
          </c:layout>
          <c:overlay val="0"/>
        </c:title>
        <c:numFmt formatCode="General" sourceLinked="1"/>
        <c:majorTickMark val="out"/>
        <c:minorTickMark val="none"/>
        <c:tickLblPos val="nextTo"/>
        <c:crossAx val="370554664"/>
        <c:crosses val="autoZero"/>
        <c:crossBetween val="midCat"/>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608015344235817"/>
          <c:y val="2.7225176581207648E-2"/>
          <c:w val="0.83937999129419172"/>
          <c:h val="0.81744757866805107"/>
        </c:manualLayout>
      </c:layout>
      <c:scatterChart>
        <c:scatterStyle val="lineMarker"/>
        <c:varyColors val="0"/>
        <c:ser>
          <c:idx val="0"/>
          <c:order val="0"/>
          <c:tx>
            <c:strRef>
              <c:f>Sheet1!$B$1</c:f>
              <c:strCache>
                <c:ptCount val="1"/>
                <c:pt idx="0">
                  <c:v>y</c:v>
                </c:pt>
              </c:strCache>
            </c:strRef>
          </c:tx>
          <c:spPr>
            <a:ln>
              <a:solidFill>
                <a:schemeClr val="tx1"/>
              </a:solidFill>
            </a:ln>
          </c:spPr>
          <c:marker>
            <c:symbol val="none"/>
          </c:marker>
          <c:xVal>
            <c:numRef>
              <c:f>Sheet1!$A$2:$A$10</c:f>
              <c:numCache>
                <c:formatCode>General</c:formatCode>
                <c:ptCount val="9"/>
                <c:pt idx="0">
                  <c:v>0</c:v>
                </c:pt>
                <c:pt idx="1">
                  <c:v>4</c:v>
                </c:pt>
                <c:pt idx="2">
                  <c:v>8</c:v>
                </c:pt>
                <c:pt idx="3">
                  <c:v>12</c:v>
                </c:pt>
                <c:pt idx="4">
                  <c:v>16</c:v>
                </c:pt>
                <c:pt idx="5">
                  <c:v>20</c:v>
                </c:pt>
                <c:pt idx="6">
                  <c:v>24</c:v>
                </c:pt>
                <c:pt idx="7">
                  <c:v>28</c:v>
                </c:pt>
                <c:pt idx="8">
                  <c:v>32</c:v>
                </c:pt>
              </c:numCache>
            </c:numRef>
          </c:xVal>
          <c:yVal>
            <c:numRef>
              <c:f>Sheet1!$B$2:$B$10</c:f>
              <c:numCache>
                <c:formatCode>General</c:formatCode>
                <c:ptCount val="9"/>
                <c:pt idx="0">
                  <c:v>16</c:v>
                </c:pt>
                <c:pt idx="1">
                  <c:v>14</c:v>
                </c:pt>
                <c:pt idx="2">
                  <c:v>12</c:v>
                </c:pt>
                <c:pt idx="3">
                  <c:v>10</c:v>
                </c:pt>
                <c:pt idx="4">
                  <c:v>8</c:v>
                </c:pt>
                <c:pt idx="5">
                  <c:v>6</c:v>
                </c:pt>
                <c:pt idx="6">
                  <c:v>4</c:v>
                </c:pt>
                <c:pt idx="7">
                  <c:v>2</c:v>
                </c:pt>
                <c:pt idx="8">
                  <c:v>0</c:v>
                </c:pt>
              </c:numCache>
            </c:numRef>
          </c:yVal>
          <c:smooth val="0"/>
        </c:ser>
        <c:dLbls>
          <c:showLegendKey val="0"/>
          <c:showVal val="0"/>
          <c:showCatName val="0"/>
          <c:showSerName val="0"/>
          <c:showPercent val="0"/>
          <c:showBubbleSize val="0"/>
        </c:dLbls>
        <c:axId val="370551528"/>
        <c:axId val="370561720"/>
      </c:scatterChart>
      <c:valAx>
        <c:axId val="370551528"/>
        <c:scaling>
          <c:orientation val="minMax"/>
        </c:scaling>
        <c:delete val="0"/>
        <c:axPos val="b"/>
        <c:majorGridlines/>
        <c:title>
          <c:tx>
            <c:rich>
              <a:bodyPr/>
              <a:lstStyle/>
              <a:p>
                <a:pPr>
                  <a:defRPr/>
                </a:pPr>
                <a:r>
                  <a:rPr lang="en-US" sz="1600" dirty="0"/>
                  <a:t>Fries</a:t>
                </a:r>
              </a:p>
            </c:rich>
          </c:tx>
          <c:layout>
            <c:manualLayout>
              <c:xMode val="edge"/>
              <c:yMode val="edge"/>
              <c:x val="0.83366396908719742"/>
              <c:y val="0.92586748941606445"/>
            </c:manualLayout>
          </c:layout>
          <c:overlay val="0"/>
        </c:title>
        <c:numFmt formatCode="General" sourceLinked="1"/>
        <c:majorTickMark val="out"/>
        <c:minorTickMark val="none"/>
        <c:tickLblPos val="nextTo"/>
        <c:crossAx val="370561720"/>
        <c:crosses val="autoZero"/>
        <c:crossBetween val="midCat"/>
        <c:majorUnit val="2"/>
      </c:valAx>
      <c:valAx>
        <c:axId val="370561720"/>
        <c:scaling>
          <c:orientation val="minMax"/>
          <c:max val="20"/>
        </c:scaling>
        <c:delete val="0"/>
        <c:axPos val="l"/>
        <c:majorGridlines/>
        <c:title>
          <c:tx>
            <c:rich>
              <a:bodyPr rot="0" vert="horz"/>
              <a:lstStyle/>
              <a:p>
                <a:pPr>
                  <a:defRPr sz="1200"/>
                </a:pPr>
                <a:r>
                  <a:rPr lang="en-US" sz="1600" dirty="0"/>
                  <a:t>Tokens</a:t>
                </a:r>
              </a:p>
            </c:rich>
          </c:tx>
          <c:layout>
            <c:manualLayout>
              <c:xMode val="edge"/>
              <c:yMode val="edge"/>
              <c:x val="7.297938332421091E-3"/>
              <c:y val="0.10737311682193573"/>
            </c:manualLayout>
          </c:layout>
          <c:overlay val="0"/>
        </c:title>
        <c:numFmt formatCode="General" sourceLinked="1"/>
        <c:majorTickMark val="out"/>
        <c:minorTickMark val="none"/>
        <c:tickLblPos val="nextTo"/>
        <c:crossAx val="370551528"/>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0.37457</cdr:x>
      <cdr:y>0.46729</cdr:y>
    </cdr:from>
    <cdr:to>
      <cdr:x>0.49551</cdr:x>
      <cdr:y>0.54094</cdr:y>
    </cdr:to>
    <cdr:sp macro="" textlink="">
      <cdr:nvSpPr>
        <cdr:cNvPr id="5" name="Text Box 1"/>
        <cdr:cNvSpPr txBox="1"/>
      </cdr:nvSpPr>
      <cdr:spPr>
        <a:xfrm xmlns:a="http://schemas.openxmlformats.org/drawingml/2006/main">
          <a:off x="2226310" y="1659890"/>
          <a:ext cx="718820" cy="261620"/>
        </a:xfrm>
        <a:prstGeom xmlns:a="http://schemas.openxmlformats.org/drawingml/2006/main" prst="rect">
          <a:avLst/>
        </a:prstGeom>
      </cdr:spPr>
    </cdr:sp>
  </cdr:relSizeAnchor>
  <cdr:relSizeAnchor xmlns:cdr="http://schemas.openxmlformats.org/drawingml/2006/chartDrawing">
    <cdr:from>
      <cdr:x>0.40855</cdr:x>
      <cdr:y>0.30547</cdr:y>
    </cdr:from>
    <cdr:to>
      <cdr:x>0.90154</cdr:x>
      <cdr:y>0.75338</cdr:y>
    </cdr:to>
    <cdr:sp macro="" textlink="">
      <cdr:nvSpPr>
        <cdr:cNvPr id="7" name="Text Box 1"/>
        <cdr:cNvSpPr txBox="1"/>
      </cdr:nvSpPr>
      <cdr:spPr>
        <a:xfrm xmlns:a="http://schemas.openxmlformats.org/drawingml/2006/main">
          <a:off x="2428267" y="1085088"/>
          <a:ext cx="2930117" cy="1591056"/>
        </a:xfrm>
        <a:prstGeom xmlns:a="http://schemas.openxmlformats.org/drawingml/2006/main" prst="rect">
          <a:avLst/>
        </a:prstGeom>
      </cdr:spPr>
    </cdr:sp>
  </cdr:relSizeAnchor>
  <cdr:relSizeAnchor xmlns:cdr="http://schemas.openxmlformats.org/drawingml/2006/chartDrawing">
    <cdr:from>
      <cdr:x>0.40957</cdr:x>
      <cdr:y>0.61323</cdr:y>
    </cdr:from>
    <cdr:to>
      <cdr:x>0.51726</cdr:x>
      <cdr:y>0.68187</cdr:y>
    </cdr:to>
    <cdr:sp macro="" textlink="">
      <cdr:nvSpPr>
        <cdr:cNvPr id="15" name="Text Box 1"/>
        <cdr:cNvSpPr txBox="1"/>
      </cdr:nvSpPr>
      <cdr:spPr>
        <a:xfrm xmlns:a="http://schemas.openxmlformats.org/drawingml/2006/main">
          <a:off x="2434336" y="2178308"/>
          <a:ext cx="640067" cy="243835"/>
        </a:xfrm>
        <a:prstGeom xmlns:a="http://schemas.openxmlformats.org/drawingml/2006/main" prst="rect">
          <a:avLst/>
        </a:prstGeom>
      </cdr:spPr>
    </cdr:sp>
  </cdr:relSizeAnchor>
  <cdr:relSizeAnchor xmlns:cdr="http://schemas.openxmlformats.org/drawingml/2006/chartDrawing">
    <cdr:from>
      <cdr:x>0.12179</cdr:x>
      <cdr:y>0.13944</cdr:y>
    </cdr:from>
    <cdr:to>
      <cdr:x>0.15641</cdr:x>
      <cdr:y>0.18019</cdr:y>
    </cdr:to>
    <cdr:sp macro="" textlink="">
      <cdr:nvSpPr>
        <cdr:cNvPr id="2" name="Text Box 1"/>
        <cdr:cNvSpPr txBox="1"/>
      </cdr:nvSpPr>
      <cdr:spPr>
        <a:xfrm xmlns:a="http://schemas.openxmlformats.org/drawingml/2006/main">
          <a:off x="723900" y="495300"/>
          <a:ext cx="205740" cy="1447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0.80641</cdr:x>
      <cdr:y>0.88809</cdr:y>
    </cdr:from>
    <cdr:to>
      <cdr:x>0.91923</cdr:x>
      <cdr:y>0.92885</cdr:y>
    </cdr:to>
    <cdr:sp macro="" textlink="">
      <cdr:nvSpPr>
        <cdr:cNvPr id="3" name="Text Box 2"/>
        <cdr:cNvSpPr txBox="1"/>
      </cdr:nvSpPr>
      <cdr:spPr>
        <a:xfrm xmlns:a="http://schemas.openxmlformats.org/drawingml/2006/main">
          <a:off x="4792980" y="3154680"/>
          <a:ext cx="670560" cy="1447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0.87564</cdr:x>
      <cdr:y>0.90564</cdr:y>
    </cdr:from>
    <cdr:to>
      <cdr:x>1</cdr:x>
      <cdr:y>1</cdr:y>
    </cdr:to>
    <cdr:sp macro="" textlink="">
      <cdr:nvSpPr>
        <cdr:cNvPr id="4" name="Text Box 3"/>
        <cdr:cNvSpPr txBox="1"/>
      </cdr:nvSpPr>
      <cdr:spPr>
        <a:xfrm xmlns:a="http://schemas.openxmlformats.org/drawingml/2006/main">
          <a:off x="5845947" y="3735886"/>
          <a:ext cx="658598" cy="3027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Fries</a:t>
          </a:r>
        </a:p>
      </cdr:txBody>
    </cdr:sp>
  </cdr:relSizeAnchor>
  <cdr:relSizeAnchor xmlns:cdr="http://schemas.openxmlformats.org/drawingml/2006/chartDrawing">
    <cdr:from>
      <cdr:x>0.02051</cdr:x>
      <cdr:y>0.05363</cdr:y>
    </cdr:from>
    <cdr:to>
      <cdr:x>0.13333</cdr:x>
      <cdr:y>0.13514</cdr:y>
    </cdr:to>
    <cdr:sp macro="" textlink="">
      <cdr:nvSpPr>
        <cdr:cNvPr id="6" name="Text Box 5"/>
        <cdr:cNvSpPr txBox="1"/>
      </cdr:nvSpPr>
      <cdr:spPr>
        <a:xfrm xmlns:a="http://schemas.openxmlformats.org/drawingml/2006/main">
          <a:off x="121920" y="190500"/>
          <a:ext cx="670560" cy="2895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Tokens</a:t>
          </a:r>
        </a:p>
      </cdr:txBody>
    </cdr:sp>
  </cdr:relSizeAnchor>
</c:userShapes>
</file>

<file path=ppt/drawings/drawing2.xml><?xml version="1.0" encoding="utf-8"?>
<c:userShapes xmlns:c="http://schemas.openxmlformats.org/drawingml/2006/chart">
  <cdr:relSizeAnchor xmlns:cdr="http://schemas.openxmlformats.org/drawingml/2006/chartDrawing">
    <cdr:from>
      <cdr:x>0.12</cdr:x>
      <cdr:y>0.12356</cdr:y>
    </cdr:from>
    <cdr:to>
      <cdr:x>0.22769</cdr:x>
      <cdr:y>0.17847</cdr:y>
    </cdr:to>
    <cdr:sp macro="" textlink="">
      <cdr:nvSpPr>
        <cdr:cNvPr id="4" name="Text Box 3"/>
        <cdr:cNvSpPr txBox="1"/>
      </cdr:nvSpPr>
      <cdr:spPr>
        <a:xfrm xmlns:a="http://schemas.openxmlformats.org/drawingml/2006/main">
          <a:off x="713245" y="438917"/>
          <a:ext cx="640067" cy="195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(0,</a:t>
          </a:r>
          <a:r>
            <a:rPr lang="en-US" sz="1100" baseline="0"/>
            <a:t> 16)</a:t>
          </a:r>
        </a:p>
        <a:p xmlns:a="http://schemas.openxmlformats.org/drawingml/2006/main">
          <a:endParaRPr lang="en-US" sz="1100"/>
        </a:p>
      </cdr:txBody>
    </cdr:sp>
  </cdr:relSizeAnchor>
  <cdr:relSizeAnchor xmlns:cdr="http://schemas.openxmlformats.org/drawingml/2006/chartDrawing">
    <cdr:from>
      <cdr:x>0.37457</cdr:x>
      <cdr:y>0.46729</cdr:y>
    </cdr:from>
    <cdr:to>
      <cdr:x>0.49551</cdr:x>
      <cdr:y>0.54094</cdr:y>
    </cdr:to>
    <cdr:sp macro="" textlink="">
      <cdr:nvSpPr>
        <cdr:cNvPr id="5" name="Text Box 1"/>
        <cdr:cNvSpPr txBox="1"/>
      </cdr:nvSpPr>
      <cdr:spPr>
        <a:xfrm xmlns:a="http://schemas.openxmlformats.org/drawingml/2006/main">
          <a:off x="2226310" y="1659890"/>
          <a:ext cx="718820" cy="261620"/>
        </a:xfrm>
        <a:prstGeom xmlns:a="http://schemas.openxmlformats.org/drawingml/2006/main" prst="rect">
          <a:avLst/>
        </a:prstGeom>
      </cdr:spPr>
    </cdr:sp>
  </cdr:relSizeAnchor>
  <cdr:relSizeAnchor xmlns:cdr="http://schemas.openxmlformats.org/drawingml/2006/chartDrawing">
    <cdr:from>
      <cdr:x>0.30462</cdr:x>
      <cdr:y>0.27959</cdr:y>
    </cdr:from>
    <cdr:to>
      <cdr:x>0.46154</cdr:x>
      <cdr:y>0.37583</cdr:y>
    </cdr:to>
    <cdr:sp macro="" textlink="">
      <cdr:nvSpPr>
        <cdr:cNvPr id="6" name="Text Box 5"/>
        <cdr:cNvSpPr txBox="1"/>
      </cdr:nvSpPr>
      <cdr:spPr>
        <a:xfrm xmlns:a="http://schemas.openxmlformats.org/drawingml/2006/main">
          <a:off x="1810539" y="993157"/>
          <a:ext cx="932661" cy="3418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a:t>
          </a:r>
          <a:r>
            <a:rPr lang="en-US" sz="1100" baseline="0"/>
            <a:t> 12)</a:t>
          </a:r>
        </a:p>
        <a:p xmlns:a="http://schemas.openxmlformats.org/drawingml/2006/main">
          <a:endParaRPr lang="en-US" sz="1100"/>
        </a:p>
      </cdr:txBody>
    </cdr:sp>
  </cdr:relSizeAnchor>
  <cdr:relSizeAnchor xmlns:cdr="http://schemas.openxmlformats.org/drawingml/2006/chartDrawing">
    <cdr:from>
      <cdr:x>0.40855</cdr:x>
      <cdr:y>0.30547</cdr:y>
    </cdr:from>
    <cdr:to>
      <cdr:x>0.90154</cdr:x>
      <cdr:y>0.75338</cdr:y>
    </cdr:to>
    <cdr:sp macro="" textlink="">
      <cdr:nvSpPr>
        <cdr:cNvPr id="7" name="Text Box 1"/>
        <cdr:cNvSpPr txBox="1"/>
      </cdr:nvSpPr>
      <cdr:spPr>
        <a:xfrm xmlns:a="http://schemas.openxmlformats.org/drawingml/2006/main">
          <a:off x="2428267" y="1085088"/>
          <a:ext cx="2930117" cy="1591056"/>
        </a:xfrm>
        <a:prstGeom xmlns:a="http://schemas.openxmlformats.org/drawingml/2006/main" prst="rect">
          <a:avLst/>
        </a:prstGeom>
      </cdr:spPr>
    </cdr:sp>
  </cdr:relSizeAnchor>
  <cdr:relSizeAnchor xmlns:cdr="http://schemas.openxmlformats.org/drawingml/2006/chartDrawing">
    <cdr:from>
      <cdr:x>0.4041</cdr:x>
      <cdr:y>0.35867</cdr:y>
    </cdr:from>
    <cdr:to>
      <cdr:x>0.60205</cdr:x>
      <cdr:y>0.56289</cdr:y>
    </cdr:to>
    <cdr:sp macro="" textlink="">
      <cdr:nvSpPr>
        <cdr:cNvPr id="2" name="Text Box 1"/>
        <cdr:cNvSpPr txBox="1"/>
      </cdr:nvSpPr>
      <cdr:spPr>
        <a:xfrm xmlns:a="http://schemas.openxmlformats.org/drawingml/2006/main">
          <a:off x="2401824" y="1274064"/>
          <a:ext cx="1176528" cy="725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(12,10)</a:t>
          </a:r>
        </a:p>
        <a:p xmlns:a="http://schemas.openxmlformats.org/drawingml/2006/main">
          <a:r>
            <a:rPr lang="en-US" sz="1100"/>
            <a:t>                   </a:t>
          </a:r>
        </a:p>
        <a:p xmlns:a="http://schemas.openxmlformats.org/drawingml/2006/main">
          <a:r>
            <a:rPr lang="en-US" sz="1100"/>
            <a:t>                   16, 8)</a:t>
          </a:r>
        </a:p>
        <a:p xmlns:a="http://schemas.openxmlformats.org/drawingml/2006/main">
          <a:r>
            <a:rPr lang="en-US" sz="1100"/>
            <a:t>	</a:t>
          </a:r>
          <a:r>
            <a:rPr lang="en-US" sz="1100" baseline="0"/>
            <a:t>             </a:t>
          </a:r>
        </a:p>
        <a:p xmlns:a="http://schemas.openxmlformats.org/drawingml/2006/main">
          <a:r>
            <a:rPr lang="en-US" sz="1100" baseline="0"/>
            <a:t>              </a:t>
          </a:r>
          <a:r>
            <a:rPr lang="en-US" sz="1100"/>
            <a:t>(6, 20)</a:t>
          </a:r>
        </a:p>
        <a:p xmlns:a="http://schemas.openxmlformats.org/drawingml/2006/main">
          <a:r>
            <a:rPr lang="en-US" sz="1100"/>
            <a:t>	</a:t>
          </a:r>
        </a:p>
        <a:p xmlns:a="http://schemas.openxmlformats.org/drawingml/2006/main">
          <a:r>
            <a:rPr lang="en-US" sz="1100" baseline="0"/>
            <a:t>                 </a:t>
          </a:r>
          <a:endParaRPr lang="en-US" sz="1100"/>
        </a:p>
      </cdr:txBody>
    </cdr:sp>
  </cdr:relSizeAnchor>
  <cdr:relSizeAnchor xmlns:cdr="http://schemas.openxmlformats.org/drawingml/2006/chartDrawing">
    <cdr:from>
      <cdr:x>0.61436</cdr:x>
      <cdr:y>0.52857</cdr:y>
    </cdr:from>
    <cdr:to>
      <cdr:x>0.73949</cdr:x>
      <cdr:y>0.59378</cdr:y>
    </cdr:to>
    <cdr:sp macro="" textlink="">
      <cdr:nvSpPr>
        <cdr:cNvPr id="8" name="Text Box 7"/>
        <cdr:cNvSpPr txBox="1"/>
      </cdr:nvSpPr>
      <cdr:spPr>
        <a:xfrm xmlns:a="http://schemas.openxmlformats.org/drawingml/2006/main">
          <a:off x="3651504" y="1877568"/>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(20,6)</a:t>
          </a:r>
        </a:p>
      </cdr:txBody>
    </cdr:sp>
  </cdr:relSizeAnchor>
  <cdr:relSizeAnchor xmlns:cdr="http://schemas.openxmlformats.org/drawingml/2006/chartDrawing">
    <cdr:from>
      <cdr:x>0.70564</cdr:x>
      <cdr:y>0.61094</cdr:y>
    </cdr:from>
    <cdr:to>
      <cdr:x>0.83077</cdr:x>
      <cdr:y>0.67615</cdr:y>
    </cdr:to>
    <cdr:sp macro="" textlink="">
      <cdr:nvSpPr>
        <cdr:cNvPr id="9" name="Text Box 8"/>
        <cdr:cNvSpPr txBox="1"/>
      </cdr:nvSpPr>
      <cdr:spPr>
        <a:xfrm xmlns:a="http://schemas.openxmlformats.org/drawingml/2006/main">
          <a:off x="4194048" y="2170176"/>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(24,4)</a:t>
          </a:r>
        </a:p>
      </cdr:txBody>
    </cdr:sp>
  </cdr:relSizeAnchor>
  <cdr:relSizeAnchor xmlns:cdr="http://schemas.openxmlformats.org/drawingml/2006/chartDrawing">
    <cdr:from>
      <cdr:x>0.87487</cdr:x>
      <cdr:y>0.76368</cdr:y>
    </cdr:from>
    <cdr:to>
      <cdr:x>1</cdr:x>
      <cdr:y>0.82889</cdr:y>
    </cdr:to>
    <cdr:sp macro="" textlink="">
      <cdr:nvSpPr>
        <cdr:cNvPr id="10" name="Text Box 9"/>
        <cdr:cNvSpPr txBox="1"/>
      </cdr:nvSpPr>
      <cdr:spPr>
        <a:xfrm xmlns:a="http://schemas.openxmlformats.org/drawingml/2006/main">
          <a:off x="5199888" y="2712720"/>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(32,0)</a:t>
          </a:r>
        </a:p>
      </cdr:txBody>
    </cdr:sp>
  </cdr:relSizeAnchor>
  <cdr:relSizeAnchor xmlns:cdr="http://schemas.openxmlformats.org/drawingml/2006/chartDrawing">
    <cdr:from>
      <cdr:x>0.79385</cdr:x>
      <cdr:y>0.68302</cdr:y>
    </cdr:from>
    <cdr:to>
      <cdr:x>0.91897</cdr:x>
      <cdr:y>0.74823</cdr:y>
    </cdr:to>
    <cdr:sp macro="" textlink="">
      <cdr:nvSpPr>
        <cdr:cNvPr id="11" name="Text Box 10"/>
        <cdr:cNvSpPr txBox="1"/>
      </cdr:nvSpPr>
      <cdr:spPr>
        <a:xfrm xmlns:a="http://schemas.openxmlformats.org/drawingml/2006/main">
          <a:off x="4718304" y="2426208"/>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(28,2)</a:t>
          </a:r>
        </a:p>
      </cdr:txBody>
    </cdr:sp>
  </cdr:relSizeAnchor>
  <cdr:relSizeAnchor xmlns:cdr="http://schemas.openxmlformats.org/drawingml/2006/chartDrawing">
    <cdr:from>
      <cdr:x>0.40957</cdr:x>
      <cdr:y>0.61323</cdr:y>
    </cdr:from>
    <cdr:to>
      <cdr:x>0.51726</cdr:x>
      <cdr:y>0.68187</cdr:y>
    </cdr:to>
    <cdr:sp macro="" textlink="">
      <cdr:nvSpPr>
        <cdr:cNvPr id="15" name="Text Box 1"/>
        <cdr:cNvSpPr txBox="1"/>
      </cdr:nvSpPr>
      <cdr:spPr>
        <a:xfrm xmlns:a="http://schemas.openxmlformats.org/drawingml/2006/main">
          <a:off x="2434336" y="2178308"/>
          <a:ext cx="640067" cy="243835"/>
        </a:xfrm>
        <a:prstGeom xmlns:a="http://schemas.openxmlformats.org/drawingml/2006/main" prst="rect">
          <a:avLst/>
        </a:prstGeom>
      </cdr:spPr>
    </cdr:sp>
  </cdr:relSizeAnchor>
</c:userShapes>
</file>

<file path=ppt/drawings/drawing3.xml><?xml version="1.0" encoding="utf-8"?>
<c:userShapes xmlns:c="http://schemas.openxmlformats.org/drawingml/2006/chart">
  <cdr:relSizeAnchor xmlns:cdr="http://schemas.openxmlformats.org/drawingml/2006/chartDrawing">
    <cdr:from>
      <cdr:x>0.11898</cdr:x>
      <cdr:y>0.19564</cdr:y>
    </cdr:from>
    <cdr:to>
      <cdr:x>0.51693</cdr:x>
      <cdr:y>0.85292</cdr:y>
    </cdr:to>
    <cdr:cxnSp macro="">
      <cdr:nvCxnSpPr>
        <cdr:cNvPr id="3" name="Straight Connector 2"/>
        <cdr:cNvCxnSpPr/>
      </cdr:nvCxnSpPr>
      <cdr:spPr>
        <a:xfrm xmlns:a="http://schemas.openxmlformats.org/drawingml/2006/main">
          <a:off x="707144" y="694939"/>
          <a:ext cx="2365255" cy="2334783"/>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cdr:x>
      <cdr:y>0.12356</cdr:y>
    </cdr:from>
    <cdr:to>
      <cdr:x>0.22769</cdr:x>
      <cdr:y>0.17847</cdr:y>
    </cdr:to>
    <cdr:sp macro="" textlink="">
      <cdr:nvSpPr>
        <cdr:cNvPr id="4" name="Text Box 3"/>
        <cdr:cNvSpPr txBox="1"/>
      </cdr:nvSpPr>
      <cdr:spPr>
        <a:xfrm xmlns:a="http://schemas.openxmlformats.org/drawingml/2006/main">
          <a:off x="713245" y="438917"/>
          <a:ext cx="640067" cy="195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(0,</a:t>
          </a:r>
          <a:r>
            <a:rPr lang="en-US" sz="1100" baseline="0"/>
            <a:t> 16)</a:t>
          </a:r>
        </a:p>
        <a:p xmlns:a="http://schemas.openxmlformats.org/drawingml/2006/main">
          <a:endParaRPr lang="en-US" sz="1100"/>
        </a:p>
      </cdr:txBody>
    </cdr:sp>
  </cdr:relSizeAnchor>
  <cdr:relSizeAnchor xmlns:cdr="http://schemas.openxmlformats.org/drawingml/2006/chartDrawing">
    <cdr:from>
      <cdr:x>0.37457</cdr:x>
      <cdr:y>0.46729</cdr:y>
    </cdr:from>
    <cdr:to>
      <cdr:x>0.49551</cdr:x>
      <cdr:y>0.54094</cdr:y>
    </cdr:to>
    <cdr:sp macro="" textlink="">
      <cdr:nvSpPr>
        <cdr:cNvPr id="5" name="Text Box 1"/>
        <cdr:cNvSpPr txBox="1"/>
      </cdr:nvSpPr>
      <cdr:spPr>
        <a:xfrm xmlns:a="http://schemas.openxmlformats.org/drawingml/2006/main">
          <a:off x="2226310" y="1659890"/>
          <a:ext cx="718820" cy="261620"/>
        </a:xfrm>
        <a:prstGeom xmlns:a="http://schemas.openxmlformats.org/drawingml/2006/main" prst="rect">
          <a:avLst/>
        </a:prstGeom>
      </cdr:spPr>
    </cdr:sp>
  </cdr:relSizeAnchor>
  <cdr:relSizeAnchor xmlns:cdr="http://schemas.openxmlformats.org/drawingml/2006/chartDrawing">
    <cdr:from>
      <cdr:x>0.30462</cdr:x>
      <cdr:y>0.27959</cdr:y>
    </cdr:from>
    <cdr:to>
      <cdr:x>0.46154</cdr:x>
      <cdr:y>0.37583</cdr:y>
    </cdr:to>
    <cdr:sp macro="" textlink="">
      <cdr:nvSpPr>
        <cdr:cNvPr id="6" name="Text Box 5"/>
        <cdr:cNvSpPr txBox="1"/>
      </cdr:nvSpPr>
      <cdr:spPr>
        <a:xfrm xmlns:a="http://schemas.openxmlformats.org/drawingml/2006/main">
          <a:off x="1810539" y="993157"/>
          <a:ext cx="932661" cy="3418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a:t>
          </a:r>
          <a:r>
            <a:rPr lang="en-US" sz="1100" baseline="0"/>
            <a:t> 12)</a:t>
          </a:r>
        </a:p>
        <a:p xmlns:a="http://schemas.openxmlformats.org/drawingml/2006/main">
          <a:endParaRPr lang="en-US" sz="1100"/>
        </a:p>
      </cdr:txBody>
    </cdr:sp>
  </cdr:relSizeAnchor>
  <cdr:relSizeAnchor xmlns:cdr="http://schemas.openxmlformats.org/drawingml/2006/chartDrawing">
    <cdr:from>
      <cdr:x>0.40855</cdr:x>
      <cdr:y>0.30547</cdr:y>
    </cdr:from>
    <cdr:to>
      <cdr:x>0.90154</cdr:x>
      <cdr:y>0.75338</cdr:y>
    </cdr:to>
    <cdr:sp macro="" textlink="">
      <cdr:nvSpPr>
        <cdr:cNvPr id="7" name="Text Box 1"/>
        <cdr:cNvSpPr txBox="1"/>
      </cdr:nvSpPr>
      <cdr:spPr>
        <a:xfrm xmlns:a="http://schemas.openxmlformats.org/drawingml/2006/main">
          <a:off x="2428267" y="1085088"/>
          <a:ext cx="2930117" cy="1591056"/>
        </a:xfrm>
        <a:prstGeom xmlns:a="http://schemas.openxmlformats.org/drawingml/2006/main" prst="rect">
          <a:avLst/>
        </a:prstGeom>
      </cdr:spPr>
    </cdr:sp>
  </cdr:relSizeAnchor>
  <cdr:relSizeAnchor xmlns:cdr="http://schemas.openxmlformats.org/drawingml/2006/chartDrawing">
    <cdr:from>
      <cdr:x>0.4041</cdr:x>
      <cdr:y>0.35867</cdr:y>
    </cdr:from>
    <cdr:to>
      <cdr:x>0.60205</cdr:x>
      <cdr:y>0.56289</cdr:y>
    </cdr:to>
    <cdr:sp macro="" textlink="">
      <cdr:nvSpPr>
        <cdr:cNvPr id="2" name="Text Box 1"/>
        <cdr:cNvSpPr txBox="1"/>
      </cdr:nvSpPr>
      <cdr:spPr>
        <a:xfrm xmlns:a="http://schemas.openxmlformats.org/drawingml/2006/main">
          <a:off x="2401824" y="1274064"/>
          <a:ext cx="1176528" cy="725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(12,10)</a:t>
          </a:r>
        </a:p>
        <a:p xmlns:a="http://schemas.openxmlformats.org/drawingml/2006/main">
          <a:r>
            <a:rPr lang="en-US" sz="1100"/>
            <a:t>                   </a:t>
          </a:r>
        </a:p>
        <a:p xmlns:a="http://schemas.openxmlformats.org/drawingml/2006/main">
          <a:r>
            <a:rPr lang="en-US" sz="1100"/>
            <a:t>                   16, 8)</a:t>
          </a:r>
        </a:p>
        <a:p xmlns:a="http://schemas.openxmlformats.org/drawingml/2006/main">
          <a:r>
            <a:rPr lang="en-US" sz="1100"/>
            <a:t>	</a:t>
          </a:r>
          <a:r>
            <a:rPr lang="en-US" sz="1100" baseline="0"/>
            <a:t>             </a:t>
          </a:r>
        </a:p>
        <a:p xmlns:a="http://schemas.openxmlformats.org/drawingml/2006/main">
          <a:r>
            <a:rPr lang="en-US" sz="1100" baseline="0"/>
            <a:t>              </a:t>
          </a:r>
          <a:r>
            <a:rPr lang="en-US" sz="1100"/>
            <a:t>(6, 20)</a:t>
          </a:r>
        </a:p>
        <a:p xmlns:a="http://schemas.openxmlformats.org/drawingml/2006/main">
          <a:r>
            <a:rPr lang="en-US" sz="1100"/>
            <a:t>	</a:t>
          </a:r>
        </a:p>
        <a:p xmlns:a="http://schemas.openxmlformats.org/drawingml/2006/main">
          <a:r>
            <a:rPr lang="en-US" sz="1100" baseline="0"/>
            <a:t>                 </a:t>
          </a:r>
          <a:endParaRPr lang="en-US" sz="1100"/>
        </a:p>
      </cdr:txBody>
    </cdr:sp>
  </cdr:relSizeAnchor>
  <cdr:relSizeAnchor xmlns:cdr="http://schemas.openxmlformats.org/drawingml/2006/chartDrawing">
    <cdr:from>
      <cdr:x>0.61436</cdr:x>
      <cdr:y>0.52857</cdr:y>
    </cdr:from>
    <cdr:to>
      <cdr:x>0.73949</cdr:x>
      <cdr:y>0.59378</cdr:y>
    </cdr:to>
    <cdr:sp macro="" textlink="">
      <cdr:nvSpPr>
        <cdr:cNvPr id="8" name="Text Box 7"/>
        <cdr:cNvSpPr txBox="1"/>
      </cdr:nvSpPr>
      <cdr:spPr>
        <a:xfrm xmlns:a="http://schemas.openxmlformats.org/drawingml/2006/main">
          <a:off x="3651504" y="1877568"/>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(20,6)</a:t>
          </a:r>
        </a:p>
      </cdr:txBody>
    </cdr:sp>
  </cdr:relSizeAnchor>
  <cdr:relSizeAnchor xmlns:cdr="http://schemas.openxmlformats.org/drawingml/2006/chartDrawing">
    <cdr:from>
      <cdr:x>0.70564</cdr:x>
      <cdr:y>0.61094</cdr:y>
    </cdr:from>
    <cdr:to>
      <cdr:x>0.83077</cdr:x>
      <cdr:y>0.67615</cdr:y>
    </cdr:to>
    <cdr:sp macro="" textlink="">
      <cdr:nvSpPr>
        <cdr:cNvPr id="9" name="Text Box 8"/>
        <cdr:cNvSpPr txBox="1"/>
      </cdr:nvSpPr>
      <cdr:spPr>
        <a:xfrm xmlns:a="http://schemas.openxmlformats.org/drawingml/2006/main">
          <a:off x="4194048" y="2170176"/>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(24,4)</a:t>
          </a:r>
        </a:p>
      </cdr:txBody>
    </cdr:sp>
  </cdr:relSizeAnchor>
  <cdr:relSizeAnchor xmlns:cdr="http://schemas.openxmlformats.org/drawingml/2006/chartDrawing">
    <cdr:from>
      <cdr:x>0.87487</cdr:x>
      <cdr:y>0.76368</cdr:y>
    </cdr:from>
    <cdr:to>
      <cdr:x>1</cdr:x>
      <cdr:y>0.82889</cdr:y>
    </cdr:to>
    <cdr:sp macro="" textlink="">
      <cdr:nvSpPr>
        <cdr:cNvPr id="10" name="Text Box 9"/>
        <cdr:cNvSpPr txBox="1"/>
      </cdr:nvSpPr>
      <cdr:spPr>
        <a:xfrm xmlns:a="http://schemas.openxmlformats.org/drawingml/2006/main">
          <a:off x="5199888" y="2712720"/>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(32,0)</a:t>
          </a:r>
        </a:p>
      </cdr:txBody>
    </cdr:sp>
  </cdr:relSizeAnchor>
  <cdr:relSizeAnchor xmlns:cdr="http://schemas.openxmlformats.org/drawingml/2006/chartDrawing">
    <cdr:from>
      <cdr:x>0.79385</cdr:x>
      <cdr:y>0.68302</cdr:y>
    </cdr:from>
    <cdr:to>
      <cdr:x>0.91897</cdr:x>
      <cdr:y>0.74823</cdr:y>
    </cdr:to>
    <cdr:sp macro="" textlink="">
      <cdr:nvSpPr>
        <cdr:cNvPr id="11" name="Text Box 10"/>
        <cdr:cNvSpPr txBox="1"/>
      </cdr:nvSpPr>
      <cdr:spPr>
        <a:xfrm xmlns:a="http://schemas.openxmlformats.org/drawingml/2006/main">
          <a:off x="4718304" y="2426208"/>
          <a:ext cx="743712" cy="231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(28,2)</a:t>
          </a:r>
        </a:p>
      </cdr:txBody>
    </cdr:sp>
  </cdr:relSizeAnchor>
  <cdr:relSizeAnchor xmlns:cdr="http://schemas.openxmlformats.org/drawingml/2006/chartDrawing">
    <cdr:from>
      <cdr:x>0.13538</cdr:x>
      <cdr:y>0.34494</cdr:y>
    </cdr:from>
    <cdr:to>
      <cdr:x>0.24307</cdr:x>
      <cdr:y>0.39985</cdr:y>
    </cdr:to>
    <cdr:sp macro="" textlink="">
      <cdr:nvSpPr>
        <cdr:cNvPr id="12" name="Text Box 11"/>
        <cdr:cNvSpPr txBox="1"/>
      </cdr:nvSpPr>
      <cdr:spPr>
        <a:xfrm xmlns:a="http://schemas.openxmlformats.org/drawingml/2006/main">
          <a:off x="804667" y="1225301"/>
          <a:ext cx="640067" cy="195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(4,</a:t>
          </a:r>
          <a:r>
            <a:rPr lang="en-US" sz="1100" baseline="0"/>
            <a:t> 12)</a:t>
          </a:r>
        </a:p>
        <a:p xmlns:a="http://schemas.openxmlformats.org/drawingml/2006/main">
          <a:endParaRPr lang="en-US" sz="1100"/>
        </a:p>
      </cdr:txBody>
    </cdr:sp>
  </cdr:relSizeAnchor>
  <cdr:relSizeAnchor xmlns:cdr="http://schemas.openxmlformats.org/drawingml/2006/chartDrawing">
    <cdr:from>
      <cdr:x>0.23385</cdr:x>
      <cdr:y>0.48566</cdr:y>
    </cdr:from>
    <cdr:to>
      <cdr:x>0.34154</cdr:x>
      <cdr:y>0.55431</cdr:y>
    </cdr:to>
    <cdr:sp macro="" textlink="">
      <cdr:nvSpPr>
        <cdr:cNvPr id="13" name="Text Box 12"/>
        <cdr:cNvSpPr txBox="1"/>
      </cdr:nvSpPr>
      <cdr:spPr>
        <a:xfrm xmlns:a="http://schemas.openxmlformats.org/drawingml/2006/main">
          <a:off x="1389888" y="1725172"/>
          <a:ext cx="640067" cy="2438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a:t>
          </a:r>
          <a:r>
            <a:rPr lang="en-US" sz="1100" baseline="0"/>
            <a:t> 8)</a:t>
          </a:r>
        </a:p>
        <a:p xmlns:a="http://schemas.openxmlformats.org/drawingml/2006/main">
          <a:endParaRPr lang="en-US" sz="1100"/>
        </a:p>
      </cdr:txBody>
    </cdr:sp>
  </cdr:relSizeAnchor>
  <cdr:relSizeAnchor xmlns:cdr="http://schemas.openxmlformats.org/drawingml/2006/chartDrawing">
    <cdr:from>
      <cdr:x>0.32709</cdr:x>
      <cdr:y>0.64526</cdr:y>
    </cdr:from>
    <cdr:to>
      <cdr:x>0.43478</cdr:x>
      <cdr:y>0.71391</cdr:y>
    </cdr:to>
    <cdr:sp macro="" textlink="">
      <cdr:nvSpPr>
        <cdr:cNvPr id="14" name="Text Box 13"/>
        <cdr:cNvSpPr txBox="1"/>
      </cdr:nvSpPr>
      <cdr:spPr>
        <a:xfrm xmlns:a="http://schemas.openxmlformats.org/drawingml/2006/main">
          <a:off x="1944116" y="2292100"/>
          <a:ext cx="640067" cy="2438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(12,</a:t>
          </a:r>
          <a:r>
            <a:rPr lang="en-US" sz="1100" baseline="0"/>
            <a:t> 4)</a:t>
          </a:r>
        </a:p>
        <a:p xmlns:a="http://schemas.openxmlformats.org/drawingml/2006/main">
          <a:endParaRPr lang="en-US" sz="1100"/>
        </a:p>
      </cdr:txBody>
    </cdr:sp>
  </cdr:relSizeAnchor>
  <cdr:relSizeAnchor xmlns:cdr="http://schemas.openxmlformats.org/drawingml/2006/chartDrawing">
    <cdr:from>
      <cdr:x>0.40957</cdr:x>
      <cdr:y>0.61323</cdr:y>
    </cdr:from>
    <cdr:to>
      <cdr:x>0.51726</cdr:x>
      <cdr:y>0.68187</cdr:y>
    </cdr:to>
    <cdr:sp macro="" textlink="">
      <cdr:nvSpPr>
        <cdr:cNvPr id="15" name="Text Box 1"/>
        <cdr:cNvSpPr txBox="1"/>
      </cdr:nvSpPr>
      <cdr:spPr>
        <a:xfrm xmlns:a="http://schemas.openxmlformats.org/drawingml/2006/main">
          <a:off x="2434336" y="2178308"/>
          <a:ext cx="640067" cy="243835"/>
        </a:xfrm>
        <a:prstGeom xmlns:a="http://schemas.openxmlformats.org/drawingml/2006/main" prst="rect">
          <a:avLst/>
        </a:prstGeom>
      </cdr:spPr>
    </cdr:sp>
  </cdr:relSizeAnchor>
  <cdr:relSizeAnchor xmlns:cdr="http://schemas.openxmlformats.org/drawingml/2006/chartDrawing">
    <cdr:from>
      <cdr:x>0.4</cdr:x>
      <cdr:y>0.77741</cdr:y>
    </cdr:from>
    <cdr:to>
      <cdr:x>0.50769</cdr:x>
      <cdr:y>0.84605</cdr:y>
    </cdr:to>
    <cdr:sp macro="" textlink="">
      <cdr:nvSpPr>
        <cdr:cNvPr id="16" name="Text Box 15"/>
        <cdr:cNvSpPr txBox="1"/>
      </cdr:nvSpPr>
      <cdr:spPr>
        <a:xfrm xmlns:a="http://schemas.openxmlformats.org/drawingml/2006/main">
          <a:off x="2377440" y="2761492"/>
          <a:ext cx="640067" cy="2438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(16,</a:t>
          </a:r>
          <a:r>
            <a:rPr lang="en-US" sz="1100" baseline="0"/>
            <a:t> 0)</a:t>
          </a:r>
        </a:p>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507958-9D3D-490A-A84B-E38BA56A4A59}" type="datetimeFigureOut">
              <a:rPr lang="en-US" smtClean="0"/>
              <a:pPr/>
              <a:t>10/5/2015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89739D-0463-499F-8144-17E93532AB41}" type="slidenum">
              <a:rPr lang="en-US" smtClean="0"/>
              <a:pPr/>
              <a:t>‹#›</a:t>
            </a:fld>
            <a:endParaRPr lang="en-US"/>
          </a:p>
        </p:txBody>
      </p:sp>
    </p:spTree>
    <p:extLst>
      <p:ext uri="{BB962C8B-B14F-4D97-AF65-F5344CB8AC3E}">
        <p14:creationId xmlns:p14="http://schemas.microsoft.com/office/powerpoint/2010/main" val="3323089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FAAC6-D363-47B9-B57D-6D6F168988BA}" type="datetimeFigureOut">
              <a:rPr lang="en-US" smtClean="0"/>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1FA3F-365B-4FF3-B4F4-879361499FF0}" type="slidenum">
              <a:rPr lang="en-US" smtClean="0"/>
              <a:pPr/>
              <a:t>‹#›</a:t>
            </a:fld>
            <a:endParaRPr lang="en-US"/>
          </a:p>
        </p:txBody>
      </p:sp>
    </p:spTree>
    <p:extLst>
      <p:ext uri="{BB962C8B-B14F-4D97-AF65-F5344CB8AC3E}">
        <p14:creationId xmlns:p14="http://schemas.microsoft.com/office/powerpoint/2010/main" val="4258087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71FA3F-365B-4FF3-B4F4-879361499FF0}" type="slidenum">
              <a:rPr lang="en-US" smtClean="0"/>
              <a:pPr/>
              <a:t>1</a:t>
            </a:fld>
            <a:endParaRPr lang="en-US"/>
          </a:p>
        </p:txBody>
      </p:sp>
    </p:spTree>
    <p:extLst>
      <p:ext uri="{BB962C8B-B14F-4D97-AF65-F5344CB8AC3E}">
        <p14:creationId xmlns:p14="http://schemas.microsoft.com/office/powerpoint/2010/main" val="2188426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71FA3F-365B-4FF3-B4F4-879361499FF0}" type="slidenum">
              <a:rPr lang="en-US" smtClean="0"/>
              <a:pPr/>
              <a:t>2</a:t>
            </a:fld>
            <a:endParaRPr lang="en-US"/>
          </a:p>
        </p:txBody>
      </p:sp>
    </p:spTree>
    <p:extLst>
      <p:ext uri="{BB962C8B-B14F-4D97-AF65-F5344CB8AC3E}">
        <p14:creationId xmlns:p14="http://schemas.microsoft.com/office/powerpoint/2010/main" val="2941500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AEEED6-33E8-4216-9C54-EFA0EDD59D78}"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217965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4D4E7-4F36-4F20-9952-118884BEE2B2}"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310089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4B5DE-DB7D-40A0-9DE6-6A5847934631}"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418044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600A7-C5A1-48BB-A228-38805F07DC45}"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347649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8CC75-2518-4653-858C-DE332D1C0C2C}"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258123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B4F2A-E8DE-4B96-9EAF-543371E5F24A}"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367146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D1ECB-BB96-41E3-ACDD-BC8421B70318}" type="datetime1">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110625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FDC12-E07B-4DC6-9090-14EDE870CB1C}" type="datetime1">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406711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3C7AB-3202-466E-9457-4FAD442D8443}" type="datetime1">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339363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AE740-F4F2-4301-8E72-F11563D7D0FB}"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276233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046F2-88A1-4601-83C4-EB4FD33BE721}"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FACD-8FC7-4C21-AE44-E20B9E4C736E}" type="slidenum">
              <a:rPr lang="en-US" smtClean="0"/>
              <a:pPr/>
              <a:t>‹#›</a:t>
            </a:fld>
            <a:endParaRPr lang="en-US"/>
          </a:p>
        </p:txBody>
      </p:sp>
    </p:spTree>
    <p:extLst>
      <p:ext uri="{BB962C8B-B14F-4D97-AF65-F5344CB8AC3E}">
        <p14:creationId xmlns:p14="http://schemas.microsoft.com/office/powerpoint/2010/main" val="255180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7C6CB-1FB9-4446-B4E8-9D68BEFB57A1}" type="datetime1">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3FACD-8FC7-4C21-AE44-E20B9E4C736E}" type="slidenum">
              <a:rPr lang="en-US" smtClean="0"/>
              <a:pPr/>
              <a:t>‹#›</a:t>
            </a:fld>
            <a:endParaRPr lang="en-US"/>
          </a:p>
        </p:txBody>
      </p:sp>
    </p:spTree>
    <p:extLst>
      <p:ext uri="{BB962C8B-B14F-4D97-AF65-F5344CB8AC3E}">
        <p14:creationId xmlns:p14="http://schemas.microsoft.com/office/powerpoint/2010/main" val="126019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Cost of Hanging Out</a:t>
            </a:r>
            <a:endParaRPr lang="en-US" dirty="0"/>
          </a:p>
        </p:txBody>
      </p:sp>
      <p:sp>
        <p:nvSpPr>
          <p:cNvPr id="3" name="Subtitle 2"/>
          <p:cNvSpPr>
            <a:spLocks noGrp="1"/>
          </p:cNvSpPr>
          <p:nvPr>
            <p:ph type="subTitle" idx="1"/>
          </p:nvPr>
        </p:nvSpPr>
        <p:spPr/>
        <p:txBody>
          <a:bodyPr/>
          <a:lstStyle/>
          <a:p>
            <a:r>
              <a:rPr lang="en-US" dirty="0" smtClean="0"/>
              <a:t>Exploring and Representing Relationships</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980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225" y="0"/>
            <a:ext cx="8229600" cy="1143000"/>
          </a:xfrm>
        </p:spPr>
        <p:txBody>
          <a:bodyPr/>
          <a:lstStyle/>
          <a:p>
            <a:r>
              <a:rPr lang="en-US" dirty="0" smtClean="0"/>
              <a:t>Combinations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4164233"/>
              </p:ext>
            </p:extLst>
          </p:nvPr>
        </p:nvGraphicFramePr>
        <p:xfrm>
          <a:off x="550562" y="914400"/>
          <a:ext cx="8002926" cy="5105400"/>
        </p:xfrm>
        <a:graphic>
          <a:graphicData uri="http://schemas.openxmlformats.org/drawingml/2006/table">
            <a:tbl>
              <a:tblPr firstRow="1" firstCol="1" bandRow="1">
                <a:tableStyleId>{BDBED569-4797-4DF1-A0F4-6AAB3CD982D8}</a:tableStyleId>
              </a:tblPr>
              <a:tblGrid>
                <a:gridCol w="537684"/>
                <a:gridCol w="487079"/>
                <a:gridCol w="487079"/>
                <a:gridCol w="487079"/>
                <a:gridCol w="487079"/>
                <a:gridCol w="500635"/>
                <a:gridCol w="505154"/>
                <a:gridCol w="505154"/>
                <a:gridCol w="482562"/>
                <a:gridCol w="482562"/>
                <a:gridCol w="482562"/>
                <a:gridCol w="471717"/>
                <a:gridCol w="458162"/>
                <a:gridCol w="440089"/>
                <a:gridCol w="417496"/>
                <a:gridCol w="412076"/>
                <a:gridCol w="358757"/>
              </a:tblGrid>
              <a:tr h="425450">
                <a:tc>
                  <a:txBody>
                    <a:bodyPr/>
                    <a:lstStyle/>
                    <a:p>
                      <a:pPr marL="0" marR="0" algn="ctr">
                        <a:lnSpc>
                          <a:spcPct val="200000"/>
                        </a:lnSpc>
                        <a:spcBef>
                          <a:spcPts val="0"/>
                        </a:spcBef>
                        <a:spcAft>
                          <a:spcPts val="0"/>
                        </a:spcAft>
                      </a:pPr>
                      <a:r>
                        <a:rPr lang="en-US" sz="1200" dirty="0">
                          <a:effectLst/>
                        </a:rPr>
                        <a:t>20</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70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a:effectLst/>
                        </a:rPr>
                        <a:t>66</a:t>
                      </a:r>
                      <a:endParaRPr lang="en-US" sz="1200" b="1">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1" dirty="0" smtClean="0">
                          <a:effectLst/>
                          <a:latin typeface="Calibri"/>
                          <a:ea typeface="Calibri"/>
                          <a:cs typeface="Times New Roman"/>
                        </a:rPr>
                        <a:t>32</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62</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solidFill>
                            <a:schemeClr val="tx1"/>
                          </a:solidFill>
                          <a:effectLst/>
                          <a:latin typeface="Calibri"/>
                          <a:ea typeface="Calibri"/>
                          <a:cs typeface="Times New Roman"/>
                        </a:rPr>
                        <a:t>32</a:t>
                      </a:r>
                      <a:endParaRPr lang="en-US" sz="1200" b="0" dirty="0">
                        <a:solidFill>
                          <a:schemeClr val="tx1"/>
                        </a:solidFill>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58</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56</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46</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30</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42</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38</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b="0" dirty="0" smtClean="0">
                          <a:effectLst/>
                          <a:latin typeface="Calibri"/>
                          <a:ea typeface="Calibri"/>
                          <a:cs typeface="Times New Roman"/>
                        </a:rPr>
                        <a:t>32</a:t>
                      </a:r>
                      <a:endParaRPr lang="en-US" sz="1200" b="0"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34</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30</a:t>
                      </a:r>
                      <a:endParaRPr lang="en-US" sz="1200" b="1" dirty="0">
                        <a:effectLst/>
                        <a:latin typeface="Calibri"/>
                        <a:ea typeface="Calibri"/>
                        <a:cs typeface="Times New Roman"/>
                      </a:endParaRPr>
                    </a:p>
                  </a:txBody>
                  <a:tcPr marL="35359" marR="35359" marT="0" marB="0"/>
                </a:tc>
              </a:tr>
            </a:tbl>
          </a:graphicData>
        </a:graphic>
      </p:graphicFrame>
      <p:sp>
        <p:nvSpPr>
          <p:cNvPr id="5" name="Slide Number Placeholder 4"/>
          <p:cNvSpPr>
            <a:spLocks noGrp="1"/>
          </p:cNvSpPr>
          <p:nvPr>
            <p:ph type="sldNum" sz="quarter" idx="12"/>
          </p:nvPr>
        </p:nvSpPr>
        <p:spPr/>
        <p:txBody>
          <a:bodyPr/>
          <a:lstStyle/>
          <a:p>
            <a:fld id="{6AC3FACD-8FC7-4C21-AE44-E20B9E4C736E}" type="slidenum">
              <a:rPr lang="en-US" smtClean="0"/>
              <a:pPr/>
              <a:t>10</a:t>
            </a:fld>
            <a:endParaRPr lang="en-US"/>
          </a:p>
        </p:txBody>
      </p:sp>
      <p:sp>
        <p:nvSpPr>
          <p:cNvPr id="6" name="Rectangle 5"/>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769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Combinations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7662491"/>
              </p:ext>
            </p:extLst>
          </p:nvPr>
        </p:nvGraphicFramePr>
        <p:xfrm>
          <a:off x="533400" y="990600"/>
          <a:ext cx="8002926" cy="5105400"/>
        </p:xfrm>
        <a:graphic>
          <a:graphicData uri="http://schemas.openxmlformats.org/drawingml/2006/table">
            <a:tbl>
              <a:tblPr firstRow="1" firstCol="1" bandRow="1">
                <a:tableStyleId>{BDBED569-4797-4DF1-A0F4-6AAB3CD982D8}</a:tableStyleId>
              </a:tblPr>
              <a:tblGrid>
                <a:gridCol w="537684"/>
                <a:gridCol w="487079"/>
                <a:gridCol w="487079"/>
                <a:gridCol w="487079"/>
                <a:gridCol w="487079"/>
                <a:gridCol w="500635"/>
                <a:gridCol w="505154"/>
                <a:gridCol w="505154"/>
                <a:gridCol w="482562"/>
                <a:gridCol w="482562"/>
                <a:gridCol w="482562"/>
                <a:gridCol w="471717"/>
                <a:gridCol w="458162"/>
                <a:gridCol w="440089"/>
                <a:gridCol w="417496"/>
                <a:gridCol w="412076"/>
                <a:gridCol w="358757"/>
              </a:tblGrid>
              <a:tr h="425450">
                <a:tc>
                  <a:txBody>
                    <a:bodyPr/>
                    <a:lstStyle/>
                    <a:p>
                      <a:pPr marL="0" marR="0" algn="ctr">
                        <a:lnSpc>
                          <a:spcPct val="200000"/>
                        </a:lnSpc>
                        <a:spcBef>
                          <a:spcPts val="0"/>
                        </a:spcBef>
                        <a:spcAft>
                          <a:spcPts val="0"/>
                        </a:spcAft>
                      </a:pPr>
                      <a:r>
                        <a:rPr lang="en-US" sz="1200" dirty="0">
                          <a:effectLst/>
                        </a:rPr>
                        <a:t>20</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70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a:effectLst/>
                        </a:rPr>
                        <a:t>66</a:t>
                      </a:r>
                      <a:endParaRPr lang="en-US" sz="1200" b="1">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highlight>
                            <a:srgbClr val="FFFF00"/>
                          </a:highlight>
                        </a:rPr>
                        <a:t>32</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62</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highlight>
                            <a:srgbClr val="FFFF00"/>
                          </a:highlight>
                        </a:rPr>
                        <a:t>32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58</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highlight>
                            <a:srgbClr val="FFFF00"/>
                          </a:highlight>
                        </a:rPr>
                        <a:t>32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52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56</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highlight>
                            <a:srgbClr val="FFFF00"/>
                          </a:highlight>
                        </a:rPr>
                        <a:t>32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50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highlight>
                            <a:srgbClr val="FFFF00"/>
                          </a:highlight>
                        </a:rPr>
                        <a:t>32</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46</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30</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highlight>
                            <a:srgbClr val="FFFF00"/>
                          </a:highlight>
                        </a:rPr>
                        <a:t>32</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42</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highlight>
                            <a:srgbClr val="FFFF00"/>
                          </a:highlight>
                        </a:rPr>
                        <a:t>32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38</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30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highlight>
                            <a:srgbClr val="FFFF00"/>
                          </a:highlight>
                        </a:rPr>
                        <a:t>32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34</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24</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26</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30</a:t>
                      </a:r>
                      <a:endParaRPr lang="en-US" sz="1200" b="1" dirty="0">
                        <a:effectLst/>
                        <a:latin typeface="Calibri"/>
                        <a:ea typeface="Calibri"/>
                        <a:cs typeface="Times New Roman"/>
                      </a:endParaRPr>
                    </a:p>
                  </a:txBody>
                  <a:tcPr marL="35359" marR="35359" marT="0" marB="0"/>
                </a:tc>
              </a:tr>
              <a:tr h="425450">
                <a:tc>
                  <a:txBody>
                    <a:bodyPr/>
                    <a:lstStyle/>
                    <a:p>
                      <a:pPr marL="0" marR="0" algn="ctr">
                        <a:lnSpc>
                          <a:spcPct val="200000"/>
                        </a:lnSpc>
                        <a:spcBef>
                          <a:spcPts val="0"/>
                        </a:spcBef>
                        <a:spcAft>
                          <a:spcPts val="0"/>
                        </a:spcAft>
                      </a:pPr>
                      <a:r>
                        <a:rPr lang="en-US" sz="1200">
                          <a:effectLst/>
                        </a:rPr>
                        <a:t>$</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18</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20</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22</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24</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a:effectLst/>
                        </a:rPr>
                        <a:t>26</a:t>
                      </a:r>
                      <a:endParaRPr lang="en-US" sz="1200" b="1">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0"/>
                        </a:spcAft>
                      </a:pPr>
                      <a:r>
                        <a:rPr lang="en-US" sz="1200" dirty="0">
                          <a:effectLst/>
                        </a:rPr>
                        <a:t>28</a:t>
                      </a:r>
                      <a:endParaRPr lang="en-US" sz="1200" b="1" dirty="0">
                        <a:effectLst/>
                        <a:latin typeface="Calibri"/>
                        <a:ea typeface="Calibri"/>
                        <a:cs typeface="Times New Roman"/>
                      </a:endParaRPr>
                    </a:p>
                  </a:txBody>
                  <a:tcPr marL="35359" marR="35359" marT="0" marB="0"/>
                </a:tc>
                <a:tc>
                  <a:txBody>
                    <a:bodyPr/>
                    <a:lstStyle/>
                    <a:p>
                      <a:pPr marL="0" marR="0" algn="ctr">
                        <a:lnSpc>
                          <a:spcPct val="200000"/>
                        </a:lnSpc>
                        <a:spcBef>
                          <a:spcPts val="0"/>
                        </a:spcBef>
                        <a:spcAft>
                          <a:spcPts val="1000"/>
                        </a:spcAft>
                      </a:pPr>
                      <a:r>
                        <a:rPr lang="en-US" sz="1200" dirty="0">
                          <a:effectLst/>
                        </a:rPr>
                        <a:t>30</a:t>
                      </a:r>
                      <a:endParaRPr lang="en-US" sz="1200" b="1" dirty="0">
                        <a:effectLst/>
                        <a:latin typeface="Calibri"/>
                        <a:ea typeface="Calibri"/>
                        <a:cs typeface="Times New Roman"/>
                      </a:endParaRPr>
                    </a:p>
                  </a:txBody>
                  <a:tcPr marL="35359" marR="35359" marT="0" marB="0"/>
                </a:tc>
              </a:tr>
            </a:tbl>
          </a:graphicData>
        </a:graphic>
      </p:graphicFrame>
      <p:sp>
        <p:nvSpPr>
          <p:cNvPr id="5" name="Slide Number Placeholder 4"/>
          <p:cNvSpPr>
            <a:spLocks noGrp="1"/>
          </p:cNvSpPr>
          <p:nvPr>
            <p:ph type="sldNum" sz="quarter" idx="12"/>
          </p:nvPr>
        </p:nvSpPr>
        <p:spPr/>
        <p:txBody>
          <a:bodyPr/>
          <a:lstStyle/>
          <a:p>
            <a:fld id="{6AC3FACD-8FC7-4C21-AE44-E20B9E4C736E}" type="slidenum">
              <a:rPr lang="en-US" smtClean="0"/>
              <a:pPr/>
              <a:t>11</a:t>
            </a:fld>
            <a:endParaRPr lang="en-US"/>
          </a:p>
        </p:txBody>
      </p:sp>
      <p:sp>
        <p:nvSpPr>
          <p:cNvPr id="6" name="Rectangle 5"/>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0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will 32 dollars buy?</a:t>
            </a:r>
            <a:endParaRPr lang="en-US" dirty="0"/>
          </a:p>
        </p:txBody>
      </p:sp>
      <p:sp>
        <p:nvSpPr>
          <p:cNvPr id="3" name="Content Placeholder 2"/>
          <p:cNvSpPr>
            <a:spLocks noGrp="1"/>
          </p:cNvSpPr>
          <p:nvPr>
            <p:ph idx="1"/>
          </p:nvPr>
        </p:nvSpPr>
        <p:spPr>
          <a:xfrm>
            <a:off x="438150" y="5181600"/>
            <a:ext cx="8401050" cy="1058228"/>
          </a:xfrm>
        </p:spPr>
        <p:txBody>
          <a:bodyPr>
            <a:normAutofit fontScale="77500" lnSpcReduction="20000"/>
          </a:bodyPr>
          <a:lstStyle/>
          <a:p>
            <a:pPr marL="0" indent="0">
              <a:buNone/>
            </a:pPr>
            <a:r>
              <a:rPr lang="en-US" sz="3300" dirty="0" smtClean="0"/>
              <a:t>What equation could we write if </a:t>
            </a:r>
            <a:r>
              <a:rPr lang="en-US" sz="3300" i="1" dirty="0" smtClean="0"/>
              <a:t>x</a:t>
            </a:r>
            <a:r>
              <a:rPr lang="en-US" sz="3300" dirty="0" smtClean="0"/>
              <a:t> is the number of fries Pat buys and </a:t>
            </a:r>
            <a:r>
              <a:rPr lang="en-US" sz="3300" i="1" dirty="0" smtClean="0"/>
              <a:t>y</a:t>
            </a:r>
            <a:r>
              <a:rPr lang="en-US" sz="3300" dirty="0" smtClean="0"/>
              <a:t> is the number of tokens and the total must be 32 dollars?</a:t>
            </a:r>
            <a:endParaRPr lang="en-US" sz="3300" dirty="0"/>
          </a:p>
        </p:txBody>
      </p:sp>
      <p:graphicFrame>
        <p:nvGraphicFramePr>
          <p:cNvPr id="5" name="Table 4"/>
          <p:cNvGraphicFramePr>
            <a:graphicFrameLocks noGrp="1"/>
          </p:cNvGraphicFramePr>
          <p:nvPr>
            <p:extLst>
              <p:ext uri="{D42A27DB-BD31-4B8C-83A1-F6EECF244321}">
                <p14:modId xmlns:p14="http://schemas.microsoft.com/office/powerpoint/2010/main" val="2605678711"/>
              </p:ext>
            </p:extLst>
          </p:nvPr>
        </p:nvGraphicFramePr>
        <p:xfrm>
          <a:off x="457200" y="990600"/>
          <a:ext cx="7924799" cy="3979926"/>
        </p:xfrm>
        <a:graphic>
          <a:graphicData uri="http://schemas.openxmlformats.org/drawingml/2006/table">
            <a:tbl>
              <a:tblPr firstRow="1" firstCol="1" bandRow="1">
                <a:tableStyleId>{5C22544A-7EE6-4342-B048-85BDC9FD1C3A}</a:tableStyleId>
              </a:tblPr>
              <a:tblGrid>
                <a:gridCol w="1584463"/>
                <a:gridCol w="1584463"/>
                <a:gridCol w="1585291"/>
                <a:gridCol w="1585291"/>
                <a:gridCol w="1585291"/>
              </a:tblGrid>
              <a:tr h="657066">
                <a:tc>
                  <a:txBody>
                    <a:bodyPr/>
                    <a:lstStyle/>
                    <a:p>
                      <a:pPr marL="0" marR="0">
                        <a:lnSpc>
                          <a:spcPct val="115000"/>
                        </a:lnSpc>
                        <a:spcBef>
                          <a:spcPts val="0"/>
                        </a:spcBef>
                        <a:spcAft>
                          <a:spcPts val="1000"/>
                        </a:spcAft>
                      </a:pPr>
                      <a:r>
                        <a:rPr lang="en-US" sz="2000" b="1" dirty="0" smtClean="0">
                          <a:effectLst/>
                        </a:rPr>
                        <a:t>Price/fries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b="1" dirty="0">
                          <a:effectLst/>
                        </a:rPr>
                        <a:t>Number of fries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b="1" dirty="0" smtClean="0">
                          <a:effectLst/>
                        </a:rPr>
                        <a:t>Price/token</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b="1" dirty="0">
                          <a:effectLst/>
                        </a:rPr>
                        <a:t>Number of tokens</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Total </a:t>
                      </a:r>
                      <a:r>
                        <a:rPr lang="en-US" sz="2000" b="1" dirty="0" smtClean="0">
                          <a:effectLst/>
                        </a:rPr>
                        <a:t>Spent</a:t>
                      </a:r>
                      <a:endParaRPr lang="en-US" sz="2000" b="1" dirty="0">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dirty="0">
                          <a:effectLst/>
                        </a:rPr>
                        <a:t>$1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32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0</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$32</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r>
              <a:tr h="328533">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x</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a:effectLst/>
                        </a:rPr>
                        <a:t> </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y</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b="1" dirty="0">
                          <a:effectLst/>
                        </a:rPr>
                        <a:t> </a:t>
                      </a:r>
                      <a:endParaRPr lang="en-US" sz="2000" b="1" dirty="0">
                        <a:effectLst/>
                        <a:latin typeface="Calibri"/>
                        <a:ea typeface="Calibri"/>
                        <a:cs typeface="Times New Roman"/>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6AC3FACD-8FC7-4C21-AE44-E20B9E4C736E}" type="slidenum">
              <a:rPr lang="en-US" smtClean="0"/>
              <a:pPr/>
              <a:t>12</a:t>
            </a:fld>
            <a:endParaRPr lang="en-US"/>
          </a:p>
        </p:txBody>
      </p:sp>
      <p:sp>
        <p:nvSpPr>
          <p:cNvPr id="7" name="Rectangle 6"/>
          <p:cNvSpPr/>
          <p:nvPr/>
        </p:nvSpPr>
        <p:spPr>
          <a:xfrm>
            <a:off x="3200400" y="6440244"/>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398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58200" cy="1066800"/>
          </a:xfrm>
        </p:spPr>
        <p:txBody>
          <a:bodyPr>
            <a:noAutofit/>
          </a:bodyPr>
          <a:lstStyle/>
          <a:p>
            <a:r>
              <a:rPr lang="en-US" sz="2800" b="1" dirty="0" smtClean="0"/>
              <a:t>What will 32 dollars buy?</a:t>
            </a:r>
            <a:br>
              <a:rPr lang="en-US" sz="2800" b="1" dirty="0" smtClean="0"/>
            </a:br>
            <a:r>
              <a:rPr lang="en-US" sz="2800" b="1" dirty="0"/>
              <a:t>What equation could we write if </a:t>
            </a:r>
            <a:r>
              <a:rPr lang="en-US" sz="2800" b="1" i="1" dirty="0"/>
              <a:t>x</a:t>
            </a:r>
            <a:r>
              <a:rPr lang="en-US" sz="2800" b="1" dirty="0"/>
              <a:t> is the number of fries Pat buys and </a:t>
            </a:r>
            <a:r>
              <a:rPr lang="en-US" sz="2800" b="1" i="1" dirty="0"/>
              <a:t>y</a:t>
            </a:r>
            <a:r>
              <a:rPr lang="en-US" sz="2800" b="1" dirty="0"/>
              <a:t> is the number of tokens and the total must be 32 dollars?</a:t>
            </a:r>
            <a:br>
              <a:rPr lang="en-US" sz="2800" b="1" dirty="0"/>
            </a:b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310473"/>
              </p:ext>
            </p:extLst>
          </p:nvPr>
        </p:nvGraphicFramePr>
        <p:xfrm>
          <a:off x="685800" y="1981200"/>
          <a:ext cx="7543799" cy="4221714"/>
        </p:xfrm>
        <a:graphic>
          <a:graphicData uri="http://schemas.openxmlformats.org/drawingml/2006/table">
            <a:tbl>
              <a:tblPr firstRow="1" firstCol="1" bandRow="1">
                <a:tableStyleId>{BDBED569-4797-4DF1-A0F4-6AAB3CD982D8}</a:tableStyleId>
              </a:tblPr>
              <a:tblGrid>
                <a:gridCol w="1508287"/>
                <a:gridCol w="1508287"/>
                <a:gridCol w="1509075"/>
                <a:gridCol w="1509075"/>
                <a:gridCol w="1509075"/>
              </a:tblGrid>
              <a:tr h="716514">
                <a:tc>
                  <a:txBody>
                    <a:bodyPr/>
                    <a:lstStyle/>
                    <a:p>
                      <a:pPr marL="0" marR="0">
                        <a:lnSpc>
                          <a:spcPct val="115000"/>
                        </a:lnSpc>
                        <a:spcBef>
                          <a:spcPts val="0"/>
                        </a:spcBef>
                        <a:spcAft>
                          <a:spcPts val="1000"/>
                        </a:spcAft>
                      </a:pPr>
                      <a:r>
                        <a:rPr lang="en-US" sz="2000" dirty="0" smtClean="0">
                          <a:effectLst/>
                        </a:rPr>
                        <a:t>Price/fries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a:effectLst/>
                        </a:rPr>
                        <a:t>Number of fries</a:t>
                      </a:r>
                      <a:endParaRPr lang="en-US" sz="20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dirty="0" smtClean="0">
                          <a:effectLst/>
                        </a:rPr>
                        <a:t>Price/token</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2000" dirty="0">
                          <a:effectLst/>
                        </a:rPr>
                        <a:t>Number of tokens</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Total Spent </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a:effectLst/>
                        </a:rPr>
                        <a:t>$1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32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0</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$32</a:t>
                      </a:r>
                      <a:endParaRPr lang="en-US" sz="2000" b="1">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28</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32</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24</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4</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32</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20</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6</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32</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16</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8</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32</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10</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smtClean="0">
                          <a:effectLst/>
                        </a:rPr>
                        <a:t> 32</a:t>
                      </a:r>
                      <a:endParaRPr lang="en-US" sz="2000" b="1" dirty="0">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8</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12</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32</a:t>
                      </a:r>
                      <a:endParaRPr lang="en-US" sz="2000" b="1">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4</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14</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32</a:t>
                      </a:r>
                      <a:endParaRPr lang="en-US" sz="2000" b="1">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0</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16</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32</a:t>
                      </a:r>
                      <a:endParaRPr lang="en-US" sz="2000" b="1">
                        <a:effectLst/>
                        <a:latin typeface="Calibri"/>
                        <a:ea typeface="Calibri"/>
                        <a:cs typeface="Times New Roman"/>
                      </a:endParaRPr>
                    </a:p>
                  </a:txBody>
                  <a:tcPr marL="68580" marR="68580" marT="0" marB="0"/>
                </a:tc>
              </a:tr>
              <a:tr h="347449">
                <a:tc>
                  <a:txBody>
                    <a:bodyPr/>
                    <a:lstStyle/>
                    <a:p>
                      <a:pPr marL="0" marR="0" algn="ctr">
                        <a:lnSpc>
                          <a:spcPct val="115000"/>
                        </a:lnSpc>
                        <a:spcBef>
                          <a:spcPts val="0"/>
                        </a:spcBef>
                        <a:spcAft>
                          <a:spcPts val="1000"/>
                        </a:spcAft>
                      </a:pPr>
                      <a:r>
                        <a:rPr lang="en-US" sz="2000" dirty="0" smtClean="0">
                          <a:effectLst/>
                        </a:rPr>
                        <a:t>  1</a:t>
                      </a:r>
                      <a:endParaRPr lang="en-US" sz="20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i="1" dirty="0">
                          <a:effectLst/>
                        </a:rPr>
                        <a:t>x</a:t>
                      </a:r>
                      <a:endParaRPr lang="en-US" sz="2000" b="1" i="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a:effectLst/>
                        </a:rPr>
                        <a:t>2</a:t>
                      </a:r>
                      <a:endParaRPr lang="en-US" sz="2000" b="1">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i="1" dirty="0">
                          <a:effectLst/>
                        </a:rPr>
                        <a:t>y</a:t>
                      </a:r>
                      <a:endParaRPr lang="en-US" sz="2000" b="1" i="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2000" dirty="0">
                          <a:effectLst/>
                        </a:rPr>
                        <a:t>32</a:t>
                      </a:r>
                      <a:endParaRPr lang="en-US" sz="2000" b="1" dirty="0">
                        <a:effectLst/>
                        <a:latin typeface="Calibri"/>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AC3FACD-8FC7-4C21-AE44-E20B9E4C736E}" type="slidenum">
              <a:rPr lang="en-US" smtClean="0"/>
              <a:pPr/>
              <a:t>13</a:t>
            </a:fld>
            <a:endParaRPr lang="en-US"/>
          </a:p>
        </p:txBody>
      </p:sp>
      <p:sp>
        <p:nvSpPr>
          <p:cNvPr id="6" name="Rectangle 5"/>
          <p:cNvSpPr/>
          <p:nvPr/>
        </p:nvSpPr>
        <p:spPr>
          <a:xfrm>
            <a:off x="3200400" y="6251023"/>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770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your combinations</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050770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723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 Fries and Tokens</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17886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8215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Pat Stay Within his budget?</a:t>
            </a:r>
            <a:endParaRPr lang="en-US" dirty="0"/>
          </a:p>
        </p:txBody>
      </p:sp>
      <p:sp>
        <p:nvSpPr>
          <p:cNvPr id="3" name="Content Placeholder 2"/>
          <p:cNvSpPr>
            <a:spLocks noGrp="1"/>
          </p:cNvSpPr>
          <p:nvPr>
            <p:ph idx="1"/>
          </p:nvPr>
        </p:nvSpPr>
        <p:spPr/>
        <p:txBody>
          <a:bodyPr/>
          <a:lstStyle/>
          <a:p>
            <a:pPr lvl="0"/>
            <a:r>
              <a:rPr lang="en-US" dirty="0" smtClean="0"/>
              <a:t>What does the point (6,10) on your graph represent?  </a:t>
            </a:r>
          </a:p>
          <a:p>
            <a:pPr lvl="0"/>
            <a:r>
              <a:rPr lang="en-US" dirty="0" smtClean="0"/>
              <a:t>Can Pat purchase 10 fries and 10 bus tokens? How do you know?</a:t>
            </a:r>
          </a:p>
          <a:p>
            <a:pPr lvl="0"/>
            <a:r>
              <a:rPr lang="en-US" dirty="0" smtClean="0"/>
              <a:t>Can Pat purchase 10 fries and 20 bus tokens? How do you know?</a:t>
            </a:r>
          </a:p>
          <a:p>
            <a:pPr lvl="0"/>
            <a:r>
              <a:rPr lang="en-US" dirty="0" smtClean="0"/>
              <a:t>What is the equation of the line?</a:t>
            </a:r>
          </a:p>
          <a:p>
            <a:pPr lvl="0"/>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16</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9408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of Fries Increases to $2</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lstStyle/>
          <a:p>
            <a:pPr marL="0" lvl="0" indent="0">
              <a:buNone/>
            </a:pPr>
            <a:r>
              <a:rPr lang="en-US" dirty="0"/>
              <a:t>How would the budget constraint line be transformed if the </a:t>
            </a:r>
            <a:r>
              <a:rPr lang="en-US" dirty="0" smtClean="0"/>
              <a:t>price </a:t>
            </a:r>
            <a:r>
              <a:rPr lang="en-US" dirty="0"/>
              <a:t>of fries went up to $2?</a:t>
            </a:r>
          </a:p>
          <a:p>
            <a:pPr marL="0" indent="0">
              <a:buNone/>
            </a:pP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17</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21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in Budget Constraints</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84915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33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Hangouts?</a:t>
            </a:r>
            <a:endParaRPr lang="en-US" dirty="0"/>
          </a:p>
        </p:txBody>
      </p:sp>
      <p:sp>
        <p:nvSpPr>
          <p:cNvPr id="3" name="Content Placeholder 2"/>
          <p:cNvSpPr>
            <a:spLocks noGrp="1"/>
          </p:cNvSpPr>
          <p:nvPr>
            <p:ph idx="1"/>
          </p:nvPr>
        </p:nvSpPr>
        <p:spPr/>
        <p:txBody>
          <a:bodyPr/>
          <a:lstStyle/>
          <a:p>
            <a:pPr lvl="0"/>
            <a:r>
              <a:rPr lang="en-US" dirty="0"/>
              <a:t>How many times can Pat hang out with Sam each month </a:t>
            </a:r>
            <a:r>
              <a:rPr lang="en-US"/>
              <a:t>given </a:t>
            </a:r>
            <a:r>
              <a:rPr lang="en-US" smtClean="0"/>
              <a:t>Pat’s </a:t>
            </a:r>
            <a:r>
              <a:rPr lang="en-US" dirty="0"/>
              <a:t>new budget constraints?  </a:t>
            </a:r>
          </a:p>
          <a:p>
            <a:pPr marL="0" indent="0">
              <a:buNone/>
            </a:pP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19</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769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do you spend to hang out?</a:t>
            </a:r>
            <a:endParaRPr lang="en-US" dirty="0"/>
          </a:p>
        </p:txBody>
      </p:sp>
      <p:sp>
        <p:nvSpPr>
          <p:cNvPr id="3" name="Content Placeholder 2"/>
          <p:cNvSpPr>
            <a:spLocks noGrp="1"/>
          </p:cNvSpPr>
          <p:nvPr>
            <p:ph idx="1"/>
          </p:nvPr>
        </p:nvSpPr>
        <p:spPr/>
        <p:txBody>
          <a:bodyPr/>
          <a:lstStyle/>
          <a:p>
            <a:r>
              <a:rPr lang="en-US" dirty="0" smtClean="0"/>
              <a:t>How </a:t>
            </a:r>
            <a:r>
              <a:rPr lang="en-US" dirty="0"/>
              <a:t>much money </a:t>
            </a:r>
            <a:r>
              <a:rPr lang="en-US" dirty="0" smtClean="0"/>
              <a:t>do you </a:t>
            </a:r>
            <a:r>
              <a:rPr lang="en-US" dirty="0"/>
              <a:t>have to spend each </a:t>
            </a:r>
            <a:r>
              <a:rPr lang="en-US" dirty="0" smtClean="0"/>
              <a:t>month?</a:t>
            </a:r>
          </a:p>
          <a:p>
            <a:r>
              <a:rPr lang="en-US" dirty="0" smtClean="0"/>
              <a:t>Where does your money come from?</a:t>
            </a:r>
          </a:p>
          <a:p>
            <a:r>
              <a:rPr lang="en-US" dirty="0" smtClean="0"/>
              <a:t>What do you spend your money on?</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2</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968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Words to describe Income, Budget, Budget Constraint, and Trade-off</a:t>
            </a:r>
            <a:endParaRPr lang="en-US" dirty="0"/>
          </a:p>
        </p:txBody>
      </p:sp>
      <p:sp>
        <p:nvSpPr>
          <p:cNvPr id="3" name="Content Placeholder 2"/>
          <p:cNvSpPr>
            <a:spLocks noGrp="1"/>
          </p:cNvSpPr>
          <p:nvPr>
            <p:ph idx="1"/>
          </p:nvPr>
        </p:nvSpPr>
        <p:spPr/>
        <p:txBody>
          <a:bodyPr/>
          <a:lstStyle/>
          <a:p>
            <a:r>
              <a:rPr lang="en-US" dirty="0" smtClean="0"/>
              <a:t>Income: </a:t>
            </a:r>
          </a:p>
          <a:p>
            <a:pPr>
              <a:buNone/>
            </a:pPr>
            <a:endParaRPr lang="en-US" dirty="0"/>
          </a:p>
          <a:p>
            <a:r>
              <a:rPr lang="en-US" dirty="0" smtClean="0"/>
              <a:t>Budget:</a:t>
            </a:r>
          </a:p>
          <a:p>
            <a:endParaRPr lang="en-US" dirty="0" smtClean="0"/>
          </a:p>
          <a:p>
            <a:r>
              <a:rPr lang="en-US" dirty="0" smtClean="0"/>
              <a:t>Budget Constraint:</a:t>
            </a:r>
          </a:p>
          <a:p>
            <a:endParaRPr lang="en-US" dirty="0" smtClean="0"/>
          </a:p>
          <a:p>
            <a:r>
              <a:rPr lang="en-US" dirty="0" smtClean="0"/>
              <a:t>Trade-off:</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3</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847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Income</a:t>
            </a:r>
            <a:r>
              <a:rPr lang="en-US" dirty="0"/>
              <a:t>: Payments earned by households for selling or renting their productive resources. May include salaries, wages, interest and dividends</a:t>
            </a:r>
            <a:r>
              <a:rPr lang="en-US" dirty="0" smtClean="0"/>
              <a:t>.</a:t>
            </a:r>
            <a:endParaRPr lang="en-US" dirty="0"/>
          </a:p>
          <a:p>
            <a:r>
              <a:rPr lang="en-US" b="1" dirty="0"/>
              <a:t>Budget</a:t>
            </a:r>
            <a:r>
              <a:rPr lang="en-US" dirty="0"/>
              <a:t>: A </a:t>
            </a:r>
            <a:r>
              <a:rPr lang="en-US" dirty="0" smtClean="0"/>
              <a:t>spending and savings </a:t>
            </a:r>
            <a:r>
              <a:rPr lang="en-US" dirty="0"/>
              <a:t>plan, based on estimated income and expenses for an individual or an organization, covering a specific time period</a:t>
            </a:r>
            <a:r>
              <a:rPr lang="en-US" dirty="0" smtClean="0"/>
              <a:t>.</a:t>
            </a:r>
          </a:p>
          <a:p>
            <a:r>
              <a:rPr lang="en-US" b="1" dirty="0" smtClean="0"/>
              <a:t>Budget constraint: </a:t>
            </a:r>
            <a:r>
              <a:rPr lang="en-US" dirty="0" smtClean="0"/>
              <a:t>All the combinations of goods and services that a consumer may purchase given current prices within his or her given income.</a:t>
            </a:r>
          </a:p>
          <a:p>
            <a:r>
              <a:rPr lang="en-US" b="1" dirty="0" smtClean="0"/>
              <a:t>Trade-off: </a:t>
            </a:r>
            <a:r>
              <a:rPr lang="en-US" dirty="0" smtClean="0"/>
              <a:t>Giving up some of one thing to gain some of something else.</a:t>
            </a:r>
            <a:endParaRPr lang="en-US" dirty="0"/>
          </a:p>
          <a:p>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4</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894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&amp; Sam Hang Out</a:t>
            </a:r>
            <a:endParaRPr lang="en-US" dirty="0"/>
          </a:p>
        </p:txBody>
      </p:sp>
      <p:sp>
        <p:nvSpPr>
          <p:cNvPr id="3" name="Content Placeholder 2"/>
          <p:cNvSpPr>
            <a:spLocks noGrp="1"/>
          </p:cNvSpPr>
          <p:nvPr>
            <p:ph idx="1"/>
          </p:nvPr>
        </p:nvSpPr>
        <p:spPr/>
        <p:txBody>
          <a:bodyPr>
            <a:normAutofit/>
          </a:bodyPr>
          <a:lstStyle/>
          <a:p>
            <a:r>
              <a:rPr lang="en-US" smtClean="0"/>
              <a:t>Pat </a:t>
            </a:r>
            <a:r>
              <a:rPr lang="en-US" dirty="0" smtClean="0"/>
              <a:t>has started hanging out with Sam.  Sam loves fries and so Pat rides the city bus to Sam’s bus stop, gets off and walks to Sam’s house. Then Sam and Pat return to the bus stop and ride together to Freddy’s Fry Shack to sit and talk.  </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5</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82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Route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596" y="1905000"/>
            <a:ext cx="6706807" cy="349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6AC3FACD-8FC7-4C21-AE44-E20B9E4C736E}" type="slidenum">
              <a:rPr lang="en-US" smtClean="0"/>
              <a:pPr/>
              <a:t>6</a:t>
            </a:fld>
            <a:endParaRPr lang="en-US"/>
          </a:p>
        </p:txBody>
      </p:sp>
      <p:sp>
        <p:nvSpPr>
          <p:cNvPr id="6" name="Rectangle 5"/>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644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do you need to know?</a:t>
            </a:r>
            <a:endParaRPr lang="en-US" dirty="0"/>
          </a:p>
        </p:txBody>
      </p:sp>
      <p:sp>
        <p:nvSpPr>
          <p:cNvPr id="3" name="Content Placeholder 2"/>
          <p:cNvSpPr>
            <a:spLocks noGrp="1"/>
          </p:cNvSpPr>
          <p:nvPr>
            <p:ph idx="1"/>
          </p:nvPr>
        </p:nvSpPr>
        <p:spPr/>
        <p:txBody>
          <a:bodyPr/>
          <a:lstStyle/>
          <a:p>
            <a:pPr lvl="0"/>
            <a:r>
              <a:rPr lang="en-US" dirty="0"/>
              <a:t>What else would you need to know to </a:t>
            </a:r>
            <a:r>
              <a:rPr lang="en-US" dirty="0" smtClean="0"/>
              <a:t>find out how much </a:t>
            </a:r>
            <a:r>
              <a:rPr lang="en-US" smtClean="0"/>
              <a:t>Pat needs to </a:t>
            </a:r>
            <a:r>
              <a:rPr lang="en-US" dirty="0" smtClean="0"/>
              <a:t>spend to hang out with </a:t>
            </a:r>
            <a:r>
              <a:rPr lang="en-US" dirty="0"/>
              <a:t>Sam </a:t>
            </a:r>
            <a:r>
              <a:rPr lang="en-US" dirty="0" smtClean="0"/>
              <a:t> and go to </a:t>
            </a:r>
            <a:r>
              <a:rPr lang="en-US" dirty="0"/>
              <a:t>Freddy’s Fry Shack?</a:t>
            </a:r>
          </a:p>
          <a:p>
            <a:pPr marL="0" indent="0">
              <a:buNone/>
            </a:pP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7</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07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pPr lvl="0"/>
            <a:r>
              <a:rPr lang="en-US" dirty="0"/>
              <a:t>Each time Pat gets on the bus he must have a </a:t>
            </a:r>
            <a:r>
              <a:rPr lang="en-US" dirty="0" smtClean="0"/>
              <a:t>token. One token is $2.00. The </a:t>
            </a:r>
            <a:r>
              <a:rPr lang="en-US" dirty="0"/>
              <a:t>small </a:t>
            </a:r>
            <a:r>
              <a:rPr lang="en-US" dirty="0" smtClean="0"/>
              <a:t>order of fries </a:t>
            </a:r>
            <a:r>
              <a:rPr lang="en-US" dirty="0"/>
              <a:t>at Freddy’s Fry Shack </a:t>
            </a:r>
            <a:r>
              <a:rPr lang="en-US" dirty="0" smtClean="0"/>
              <a:t>is </a:t>
            </a:r>
            <a:r>
              <a:rPr lang="en-US" dirty="0"/>
              <a:t>$1.00. </a:t>
            </a:r>
          </a:p>
          <a:p>
            <a:r>
              <a:rPr lang="en-US" dirty="0" smtClean="0"/>
              <a:t>How much </a:t>
            </a:r>
            <a:r>
              <a:rPr lang="en-US" dirty="0"/>
              <a:t>will </a:t>
            </a:r>
            <a:r>
              <a:rPr lang="en-US" dirty="0" smtClean="0"/>
              <a:t>he spend on bus tokens for Sam and himself? </a:t>
            </a:r>
            <a:r>
              <a:rPr lang="en-US" dirty="0"/>
              <a:t>_________________</a:t>
            </a:r>
          </a:p>
          <a:p>
            <a:r>
              <a:rPr lang="en-US" dirty="0" smtClean="0"/>
              <a:t>How much will he spend on the fries for Sam and himself?</a:t>
            </a:r>
            <a:endParaRPr lang="en-US" dirty="0"/>
          </a:p>
          <a:p>
            <a:pPr>
              <a:buNone/>
            </a:pPr>
            <a:r>
              <a:rPr lang="en-US" dirty="0" smtClean="0"/>
              <a:t>	_________________</a:t>
            </a:r>
            <a:endParaRPr lang="en-US" dirty="0"/>
          </a:p>
        </p:txBody>
      </p:sp>
      <p:sp>
        <p:nvSpPr>
          <p:cNvPr id="4" name="Slide Number Placeholder 3"/>
          <p:cNvSpPr>
            <a:spLocks noGrp="1"/>
          </p:cNvSpPr>
          <p:nvPr>
            <p:ph type="sldNum" sz="quarter" idx="12"/>
          </p:nvPr>
        </p:nvSpPr>
        <p:spPr/>
        <p:txBody>
          <a:bodyPr/>
          <a:lstStyle/>
          <a:p>
            <a:fld id="{6AC3FACD-8FC7-4C21-AE44-E20B9E4C736E}" type="slidenum">
              <a:rPr lang="en-US" smtClean="0"/>
              <a:pPr/>
              <a:t>8</a:t>
            </a:fld>
            <a:endParaRPr lang="en-US"/>
          </a:p>
        </p:txBody>
      </p:sp>
      <p:sp>
        <p:nvSpPr>
          <p:cNvPr id="5" name="Rectangle 4"/>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87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9297775"/>
              </p:ext>
            </p:extLst>
          </p:nvPr>
        </p:nvGraphicFramePr>
        <p:xfrm>
          <a:off x="1066800" y="1219200"/>
          <a:ext cx="7238998" cy="4876800"/>
        </p:xfrm>
        <a:graphic>
          <a:graphicData uri="http://schemas.openxmlformats.org/drawingml/2006/table">
            <a:tbl>
              <a:tblPr firstRow="1" firstCol="1" bandRow="1">
                <a:tableStyleId>{BDBED569-4797-4DF1-A0F4-6AAB3CD982D8}</a:tableStyleId>
              </a:tblPr>
              <a:tblGrid>
                <a:gridCol w="455110"/>
                <a:gridCol w="455110"/>
                <a:gridCol w="455110"/>
                <a:gridCol w="455110"/>
                <a:gridCol w="455110"/>
                <a:gridCol w="455110"/>
                <a:gridCol w="455110"/>
                <a:gridCol w="365005"/>
                <a:gridCol w="365005"/>
                <a:gridCol w="364495"/>
                <a:gridCol w="363986"/>
                <a:gridCol w="388931"/>
                <a:gridCol w="398094"/>
                <a:gridCol w="398094"/>
                <a:gridCol w="356859"/>
                <a:gridCol w="356859"/>
                <a:gridCol w="356859"/>
                <a:gridCol w="339041"/>
              </a:tblGrid>
              <a:tr h="406400">
                <a:tc>
                  <a:txBody>
                    <a:bodyPr/>
                    <a:lstStyle/>
                    <a:p>
                      <a:pPr marL="0" marR="0" algn="ctr">
                        <a:lnSpc>
                          <a:spcPct val="200000"/>
                        </a:lnSpc>
                        <a:spcBef>
                          <a:spcPts val="0"/>
                        </a:spcBef>
                        <a:spcAft>
                          <a:spcPts val="0"/>
                        </a:spcAft>
                      </a:pPr>
                      <a:r>
                        <a:rPr lang="en-US" sz="1200" dirty="0">
                          <a:effectLst/>
                        </a:rPr>
                        <a:t>20</a:t>
                      </a:r>
                      <a:endParaRPr lang="en-US" sz="1100" b="1" dirty="0">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dirty="0">
                          <a:effectLst/>
                        </a:rPr>
                        <a:t> </a:t>
                      </a:r>
                      <a:endParaRPr lang="en-US" sz="1100" b="1" dirty="0">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18</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16</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14</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12</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10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8</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highlight>
                            <a:srgbClr val="FFFF00"/>
                          </a:highligh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highlight>
                            <a:srgbClr val="FFFF00"/>
                          </a:highligh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6</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4</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2</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r>
                        <a:rPr lang="en-US" sz="1200">
                          <a:effectLst/>
                        </a:rPr>
                        <a:t>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 </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a:effectLst/>
                        </a:rPr>
                        <a:t> </a:t>
                      </a:r>
                      <a:endParaRPr lang="en-US" sz="1100" b="1">
                        <a:effectLst/>
                        <a:latin typeface="Calibri"/>
                        <a:ea typeface="Calibri"/>
                        <a:cs typeface="Times New Roman"/>
                      </a:endParaRPr>
                    </a:p>
                  </a:txBody>
                  <a:tcPr marL="68580" marR="68580" marT="0" marB="0"/>
                </a:tc>
              </a:tr>
              <a:tr h="406400">
                <a:tc>
                  <a:txBody>
                    <a:bodyPr/>
                    <a:lstStyle/>
                    <a:p>
                      <a:pPr marL="0" marR="0" algn="ctr">
                        <a:lnSpc>
                          <a:spcPct val="200000"/>
                        </a:lnSpc>
                        <a:spcBef>
                          <a:spcPts val="0"/>
                        </a:spcBef>
                        <a:spcAft>
                          <a:spcPts val="0"/>
                        </a:spcAft>
                      </a:pPr>
                      <a:endParaRPr lang="en-US" sz="1100" b="1" dirty="0">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4</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6</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8</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10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12</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14</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16</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18</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22</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24</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26</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28</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a:effectLst/>
                        </a:rPr>
                        <a:t>30</a:t>
                      </a:r>
                      <a:endParaRPr lang="en-US" sz="1100" b="1">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1000"/>
                        </a:spcAft>
                      </a:pPr>
                      <a:r>
                        <a:rPr lang="en-US" sz="1200" dirty="0">
                          <a:effectLst/>
                        </a:rPr>
                        <a:t>32</a:t>
                      </a:r>
                      <a:endParaRPr lang="en-US" sz="1100" b="1" dirty="0">
                        <a:effectLst/>
                        <a:latin typeface="Calibri"/>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AC3FACD-8FC7-4C21-AE44-E20B9E4C736E}" type="slidenum">
              <a:rPr lang="en-US" smtClean="0"/>
              <a:pPr/>
              <a:t>9</a:t>
            </a:fld>
            <a:endParaRPr lang="en-US"/>
          </a:p>
        </p:txBody>
      </p:sp>
      <p:sp>
        <p:nvSpPr>
          <p:cNvPr id="6" name="Rectangle 5"/>
          <p:cNvSpPr/>
          <p:nvPr/>
        </p:nvSpPr>
        <p:spPr>
          <a:xfrm>
            <a:off x="3201088" y="6162002"/>
            <a:ext cx="2316339" cy="281231"/>
          </a:xfrm>
          <a:prstGeom prst="rect">
            <a:avLst/>
          </a:prstGeom>
        </p:spPr>
        <p:txBody>
          <a:bodyPr wrap="none">
            <a:spAutoFit/>
          </a:bodyPr>
          <a:lstStyle/>
          <a:p>
            <a:pPr algn="ctr">
              <a:lnSpc>
                <a:spcPct val="107000"/>
              </a:lnSpc>
              <a:spcAft>
                <a:spcPts val="1100"/>
              </a:spcAft>
            </a:pPr>
            <a:r>
              <a:rPr lang="en-US" sz="1200" dirty="0">
                <a:latin typeface="Calibri" panose="020F0502020204030204" pitchFamily="34" charset="0"/>
                <a:ea typeface="Calibri" panose="020F0502020204030204" pitchFamily="34" charset="0"/>
                <a:cs typeface="Times New Roman" panose="02020603050405020304" pitchFamily="18" charset="0"/>
              </a:rPr>
              <a:t>© Council for Economic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3597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1210</Words>
  <Application>Microsoft Office PowerPoint</Application>
  <PresentationFormat>On-screen Show (4:3)</PresentationFormat>
  <Paragraphs>856</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Office Theme</vt:lpstr>
      <vt:lpstr>The Cost of Hanging Out</vt:lpstr>
      <vt:lpstr>How much do you spend to hang out?</vt:lpstr>
      <vt:lpstr>Words to describe Income, Budget, Budget Constraint, and Trade-off</vt:lpstr>
      <vt:lpstr>Definitions</vt:lpstr>
      <vt:lpstr>Pat &amp; Sam Hang Out</vt:lpstr>
      <vt:lpstr>Bus Route</vt:lpstr>
      <vt:lpstr>What else do you need to know?</vt:lpstr>
      <vt:lpstr>More Information</vt:lpstr>
      <vt:lpstr>Combinations </vt:lpstr>
      <vt:lpstr>Combinations </vt:lpstr>
      <vt:lpstr>Combinations </vt:lpstr>
      <vt:lpstr>What will 32 dollars buy?</vt:lpstr>
      <vt:lpstr>What will 32 dollars buy? What equation could we write if x is the number of fries Pat buys and y is the number of tokens and the total must be 32 dollars? </vt:lpstr>
      <vt:lpstr>Graphing your combinations</vt:lpstr>
      <vt:lpstr>Graphing Fries and Tokens</vt:lpstr>
      <vt:lpstr>Can Pat Stay Within his budget?</vt:lpstr>
      <vt:lpstr>Price of Fries Increases to $2</vt:lpstr>
      <vt:lpstr>Shift in Budget Constraints</vt:lpstr>
      <vt:lpstr>How Many Hangouts?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Hanging Out</dc:title>
  <dc:creator>Signe</dc:creator>
  <cp:lastModifiedBy>Rosanna Castillo</cp:lastModifiedBy>
  <cp:revision>99</cp:revision>
  <dcterms:created xsi:type="dcterms:W3CDTF">2014-02-15T18:42:28Z</dcterms:created>
  <dcterms:modified xsi:type="dcterms:W3CDTF">2015-10-05T18:22:27Z</dcterms:modified>
</cp:coreProperties>
</file>