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  <p:sldMasterId id="2147483684" r:id="rId5"/>
  </p:sldMasterIdLst>
  <p:notesMasterIdLst>
    <p:notesMasterId r:id="rId22"/>
  </p:notesMasterIdLst>
  <p:sldIdLst>
    <p:sldId id="256" r:id="rId6"/>
    <p:sldId id="289" r:id="rId7"/>
    <p:sldId id="272" r:id="rId8"/>
    <p:sldId id="276" r:id="rId9"/>
    <p:sldId id="304" r:id="rId10"/>
    <p:sldId id="322" r:id="rId11"/>
    <p:sldId id="291" r:id="rId12"/>
    <p:sldId id="306" r:id="rId13"/>
    <p:sldId id="292" r:id="rId14"/>
    <p:sldId id="273" r:id="rId15"/>
    <p:sldId id="274" r:id="rId16"/>
    <p:sldId id="296" r:id="rId17"/>
    <p:sldId id="302" r:id="rId18"/>
    <p:sldId id="297" r:id="rId19"/>
    <p:sldId id="305" r:id="rId20"/>
    <p:sldId id="319" r:id="rId21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Wessel" initials="DW" lastIdx="15" clrIdx="0">
    <p:extLst>
      <p:ext uri="{19B8F6BF-5375-455C-9EA6-DF929625EA0E}">
        <p15:presenceInfo xmlns:p15="http://schemas.microsoft.com/office/powerpoint/2012/main" userId="S-1-5-21-941978686-1815096360-3273509800-38449" providerId="AD"/>
      </p:ext>
    </p:extLst>
  </p:cmAuthor>
  <p:cmAuthor id="2" name="Vivien Lee" initials="VL" lastIdx="11" clrIdx="1">
    <p:extLst>
      <p:ext uri="{19B8F6BF-5375-455C-9EA6-DF929625EA0E}">
        <p15:presenceInfo xmlns:p15="http://schemas.microsoft.com/office/powerpoint/2012/main" userId="S-1-5-21-941978686-1815096360-3273509800-50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4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Sheiner" userId="9c830d1a-1c7c-4e4e-8c95-7efdd04f462f" providerId="ADAL" clId="{62F6E0BE-56CA-4480-8D3F-755434677D07}"/>
    <pc:docChg chg="delSld modSld">
      <pc:chgData name="Louise Sheiner" userId="9c830d1a-1c7c-4e4e-8c95-7efdd04f462f" providerId="ADAL" clId="{62F6E0BE-56CA-4480-8D3F-755434677D07}" dt="2023-10-26T18:10:24.991" v="169" actId="20577"/>
      <pc:docMkLst>
        <pc:docMk/>
      </pc:docMkLst>
      <pc:sldChg chg="modSp mod">
        <pc:chgData name="Louise Sheiner" userId="9c830d1a-1c7c-4e4e-8c95-7efdd04f462f" providerId="ADAL" clId="{62F6E0BE-56CA-4480-8D3F-755434677D07}" dt="2023-10-26T18:10:03.784" v="159" actId="20577"/>
        <pc:sldMkLst>
          <pc:docMk/>
          <pc:sldMk cId="1411862827" sldId="305"/>
        </pc:sldMkLst>
        <pc:spChg chg="mod">
          <ac:chgData name="Louise Sheiner" userId="9c830d1a-1c7c-4e4e-8c95-7efdd04f462f" providerId="ADAL" clId="{62F6E0BE-56CA-4480-8D3F-755434677D07}" dt="2023-10-26T18:10:03.784" v="159" actId="20577"/>
          <ac:spMkLst>
            <pc:docMk/>
            <pc:sldMk cId="1411862827" sldId="305"/>
            <ac:spMk id="2" creationId="{A1AC6F35-5702-4658-9179-40FFB03BB419}"/>
          </ac:spMkLst>
        </pc:spChg>
      </pc:sldChg>
      <pc:sldChg chg="del">
        <pc:chgData name="Louise Sheiner" userId="9c830d1a-1c7c-4e4e-8c95-7efdd04f462f" providerId="ADAL" clId="{62F6E0BE-56CA-4480-8D3F-755434677D07}" dt="2023-10-26T18:09:15.852" v="0" actId="47"/>
        <pc:sldMkLst>
          <pc:docMk/>
          <pc:sldMk cId="361837673" sldId="317"/>
        </pc:sldMkLst>
      </pc:sldChg>
      <pc:sldChg chg="modSp mod">
        <pc:chgData name="Louise Sheiner" userId="9c830d1a-1c7c-4e4e-8c95-7efdd04f462f" providerId="ADAL" clId="{62F6E0BE-56CA-4480-8D3F-755434677D07}" dt="2023-10-26T18:10:24.991" v="169" actId="20577"/>
        <pc:sldMkLst>
          <pc:docMk/>
          <pc:sldMk cId="2138679015" sldId="319"/>
        </pc:sldMkLst>
        <pc:spChg chg="mod">
          <ac:chgData name="Louise Sheiner" userId="9c830d1a-1c7c-4e4e-8c95-7efdd04f462f" providerId="ADAL" clId="{62F6E0BE-56CA-4480-8D3F-755434677D07}" dt="2023-10-26T18:10:24.991" v="169" actId="20577"/>
          <ac:spMkLst>
            <pc:docMk/>
            <pc:sldMk cId="2138679015" sldId="319"/>
            <ac:spMk id="3" creationId="{B4E6B906-4FB7-492A-86C6-B6FF01B2FC5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-my.sharepoint.com/personal/vilee_brookings_edu/Documents/Hutchins/Fiscal%20Ship%20Stuff/FS%20presentation%20charts_fin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brookingsinstitution.sharepoint.com/sites/hutchinscenterteam/Shared%20Documents/Projects/Fiscal%20Ship/Charts%20for%20Fiscal%20Ship%20Slides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Revenues and Outlays: Fiscal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1960 - 2023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1946041534228958"/>
          <c:y val="2.7993765448003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16011625156292E-2"/>
          <c:y val="0.112286103630323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Slides.xlsx]Revenues and Outlays %GDP'!$B$2</c:f>
              <c:strCache>
                <c:ptCount val="1"/>
                <c:pt idx="0">
                  <c:v>Receipts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Slides.xlsx]Revenues and Outlays %GDP'!$A$23:$A$87</c:f>
              <c:numCache>
                <c:formatCode>yyyy</c:formatCode>
                <c:ptCount val="65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</c:numCache>
            </c:numRef>
          </c:cat>
          <c:val>
            <c:numRef>
              <c:f>'[Charts for Fiscal Ship Slides.xlsx]Revenues and Outlays %GDP'!$B$23:$B$86</c:f>
              <c:numCache>
                <c:formatCode>General</c:formatCode>
                <c:ptCount val="64"/>
                <c:pt idx="0">
                  <c:v>17.3</c:v>
                </c:pt>
                <c:pt idx="1">
                  <c:v>17.3</c:v>
                </c:pt>
                <c:pt idx="2">
                  <c:v>17</c:v>
                </c:pt>
                <c:pt idx="3">
                  <c:v>17.2</c:v>
                </c:pt>
                <c:pt idx="4">
                  <c:v>17</c:v>
                </c:pt>
                <c:pt idx="5">
                  <c:v>16.5</c:v>
                </c:pt>
                <c:pt idx="6">
                  <c:v>16.8</c:v>
                </c:pt>
                <c:pt idx="7">
                  <c:v>17.8</c:v>
                </c:pt>
                <c:pt idx="8">
                  <c:v>17</c:v>
                </c:pt>
                <c:pt idx="9">
                  <c:v>19.100000000000001</c:v>
                </c:pt>
                <c:pt idx="10">
                  <c:v>18.399999999999999</c:v>
                </c:pt>
                <c:pt idx="11">
                  <c:v>16.8</c:v>
                </c:pt>
                <c:pt idx="12">
                  <c:v>17</c:v>
                </c:pt>
                <c:pt idx="13">
                  <c:v>17.100000000000001</c:v>
                </c:pt>
                <c:pt idx="14">
                  <c:v>17.8</c:v>
                </c:pt>
                <c:pt idx="15">
                  <c:v>17.399999999999999</c:v>
                </c:pt>
                <c:pt idx="16">
                  <c:v>16.7</c:v>
                </c:pt>
                <c:pt idx="17">
                  <c:v>17.600000000000001</c:v>
                </c:pt>
                <c:pt idx="18">
                  <c:v>17.600000000000001</c:v>
                </c:pt>
                <c:pt idx="19">
                  <c:v>18.100000000000001</c:v>
                </c:pt>
                <c:pt idx="20">
                  <c:v>18.5</c:v>
                </c:pt>
                <c:pt idx="21">
                  <c:v>19.100000000000001</c:v>
                </c:pt>
                <c:pt idx="22">
                  <c:v>18.600000000000001</c:v>
                </c:pt>
                <c:pt idx="23">
                  <c:v>17</c:v>
                </c:pt>
                <c:pt idx="24">
                  <c:v>16.899999999999999</c:v>
                </c:pt>
                <c:pt idx="25">
                  <c:v>17.2</c:v>
                </c:pt>
                <c:pt idx="26">
                  <c:v>17</c:v>
                </c:pt>
                <c:pt idx="27">
                  <c:v>17.899999999999999</c:v>
                </c:pt>
                <c:pt idx="28">
                  <c:v>17.7</c:v>
                </c:pt>
                <c:pt idx="29">
                  <c:v>17.8</c:v>
                </c:pt>
                <c:pt idx="30">
                  <c:v>17.5</c:v>
                </c:pt>
                <c:pt idx="31">
                  <c:v>17.3</c:v>
                </c:pt>
                <c:pt idx="32">
                  <c:v>17</c:v>
                </c:pt>
                <c:pt idx="33">
                  <c:v>17</c:v>
                </c:pt>
                <c:pt idx="34">
                  <c:v>17.5</c:v>
                </c:pt>
                <c:pt idx="35">
                  <c:v>17.899999999999999</c:v>
                </c:pt>
                <c:pt idx="36">
                  <c:v>18.3</c:v>
                </c:pt>
                <c:pt idx="37">
                  <c:v>18.7</c:v>
                </c:pt>
                <c:pt idx="38">
                  <c:v>19.3</c:v>
                </c:pt>
                <c:pt idx="39">
                  <c:v>19.3</c:v>
                </c:pt>
                <c:pt idx="40">
                  <c:v>20</c:v>
                </c:pt>
                <c:pt idx="41">
                  <c:v>18.899999999999999</c:v>
                </c:pt>
                <c:pt idx="42">
                  <c:v>17.100000000000001</c:v>
                </c:pt>
                <c:pt idx="43">
                  <c:v>15.8</c:v>
                </c:pt>
                <c:pt idx="44">
                  <c:v>15.6</c:v>
                </c:pt>
                <c:pt idx="45">
                  <c:v>16.8</c:v>
                </c:pt>
                <c:pt idx="46">
                  <c:v>17.600000000000001</c:v>
                </c:pt>
                <c:pt idx="47">
                  <c:v>18</c:v>
                </c:pt>
                <c:pt idx="48">
                  <c:v>17.100000000000001</c:v>
                </c:pt>
                <c:pt idx="49">
                  <c:v>14.5</c:v>
                </c:pt>
                <c:pt idx="50">
                  <c:v>14.5</c:v>
                </c:pt>
                <c:pt idx="51">
                  <c:v>14.9</c:v>
                </c:pt>
                <c:pt idx="52">
                  <c:v>15.2</c:v>
                </c:pt>
                <c:pt idx="53">
                  <c:v>16.7</c:v>
                </c:pt>
                <c:pt idx="54">
                  <c:v>17.399999999999999</c:v>
                </c:pt>
                <c:pt idx="55">
                  <c:v>18</c:v>
                </c:pt>
                <c:pt idx="56">
                  <c:v>17.600000000000001</c:v>
                </c:pt>
                <c:pt idx="57">
                  <c:v>17.2</c:v>
                </c:pt>
                <c:pt idx="58">
                  <c:v>16.399999999999999</c:v>
                </c:pt>
                <c:pt idx="59">
                  <c:v>16.399999999999999</c:v>
                </c:pt>
                <c:pt idx="60">
                  <c:v>16.2</c:v>
                </c:pt>
                <c:pt idx="61">
                  <c:v>17.899999999999999</c:v>
                </c:pt>
                <c:pt idx="62">
                  <c:v>19.600000000000001</c:v>
                </c:pt>
                <c:pt idx="63" formatCode="0.0">
                  <c:v>16.403509483425349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1D-43D6-8E16-69CC31C37543}"/>
            </c:ext>
          </c:extLst>
        </c:ser>
        <c:ser>
          <c:idx val="1"/>
          <c:order val="1"/>
          <c:tx>
            <c:strRef>
              <c:f>'[Charts for Fiscal Ship Slides.xlsx]Revenues and Outlays %GDP'!$C$2</c:f>
              <c:strCache>
                <c:ptCount val="1"/>
                <c:pt idx="0">
                  <c:v>Outlays</c:v>
                </c:pt>
              </c:strCache>
            </c:strRef>
          </c:tx>
          <c:spPr>
            <a:ln w="28575" cap="rnd">
              <a:solidFill>
                <a:srgbClr val="FF9E1B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Slides.xlsx]Revenues and Outlays %GDP'!$A$23:$A$87</c:f>
              <c:numCache>
                <c:formatCode>yyyy</c:formatCode>
                <c:ptCount val="65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</c:numCache>
            </c:numRef>
          </c:cat>
          <c:val>
            <c:numRef>
              <c:f>'[Charts for Fiscal Ship Slides.xlsx]Revenues and Outlays %GDP'!$C$23:$C$86</c:f>
              <c:numCache>
                <c:formatCode>General</c:formatCode>
                <c:ptCount val="64"/>
                <c:pt idx="0">
                  <c:v>17.3</c:v>
                </c:pt>
                <c:pt idx="1">
                  <c:v>17.899999999999999</c:v>
                </c:pt>
                <c:pt idx="2">
                  <c:v>18.2</c:v>
                </c:pt>
                <c:pt idx="3">
                  <c:v>18</c:v>
                </c:pt>
                <c:pt idx="4">
                  <c:v>17.899999999999999</c:v>
                </c:pt>
                <c:pt idx="5">
                  <c:v>16.7</c:v>
                </c:pt>
                <c:pt idx="6">
                  <c:v>17.2</c:v>
                </c:pt>
                <c:pt idx="7">
                  <c:v>18.8</c:v>
                </c:pt>
                <c:pt idx="8">
                  <c:v>19.8</c:v>
                </c:pt>
                <c:pt idx="9">
                  <c:v>18.7</c:v>
                </c:pt>
                <c:pt idx="10">
                  <c:v>18.7</c:v>
                </c:pt>
                <c:pt idx="11">
                  <c:v>18.8</c:v>
                </c:pt>
                <c:pt idx="12">
                  <c:v>19</c:v>
                </c:pt>
                <c:pt idx="13">
                  <c:v>18.2</c:v>
                </c:pt>
                <c:pt idx="14">
                  <c:v>18.2</c:v>
                </c:pt>
                <c:pt idx="15">
                  <c:v>20.7</c:v>
                </c:pt>
                <c:pt idx="16">
                  <c:v>20.8</c:v>
                </c:pt>
                <c:pt idx="17">
                  <c:v>20.2</c:v>
                </c:pt>
                <c:pt idx="18">
                  <c:v>20.2</c:v>
                </c:pt>
                <c:pt idx="19">
                  <c:v>19.600000000000001</c:v>
                </c:pt>
                <c:pt idx="20">
                  <c:v>21.2</c:v>
                </c:pt>
                <c:pt idx="21">
                  <c:v>21.6</c:v>
                </c:pt>
                <c:pt idx="22">
                  <c:v>22.5</c:v>
                </c:pt>
                <c:pt idx="23">
                  <c:v>22.9</c:v>
                </c:pt>
                <c:pt idx="24">
                  <c:v>21.6</c:v>
                </c:pt>
                <c:pt idx="25">
                  <c:v>22.2</c:v>
                </c:pt>
                <c:pt idx="26">
                  <c:v>21.9</c:v>
                </c:pt>
                <c:pt idx="27">
                  <c:v>21.1</c:v>
                </c:pt>
                <c:pt idx="28">
                  <c:v>20.7</c:v>
                </c:pt>
                <c:pt idx="29">
                  <c:v>20.6</c:v>
                </c:pt>
                <c:pt idx="30">
                  <c:v>21.2</c:v>
                </c:pt>
                <c:pt idx="31">
                  <c:v>21.7</c:v>
                </c:pt>
                <c:pt idx="32">
                  <c:v>21.5</c:v>
                </c:pt>
                <c:pt idx="33">
                  <c:v>20.8</c:v>
                </c:pt>
                <c:pt idx="34">
                  <c:v>20.399999999999999</c:v>
                </c:pt>
                <c:pt idx="35">
                  <c:v>20</c:v>
                </c:pt>
                <c:pt idx="36">
                  <c:v>19.600000000000001</c:v>
                </c:pt>
                <c:pt idx="37">
                  <c:v>18.899999999999999</c:v>
                </c:pt>
                <c:pt idx="38">
                  <c:v>18.5</c:v>
                </c:pt>
                <c:pt idx="39">
                  <c:v>18</c:v>
                </c:pt>
                <c:pt idx="40">
                  <c:v>17.7</c:v>
                </c:pt>
                <c:pt idx="41">
                  <c:v>17.7</c:v>
                </c:pt>
                <c:pt idx="42">
                  <c:v>18.600000000000001</c:v>
                </c:pt>
                <c:pt idx="43">
                  <c:v>19.2</c:v>
                </c:pt>
                <c:pt idx="44">
                  <c:v>19.100000000000001</c:v>
                </c:pt>
                <c:pt idx="45">
                  <c:v>19.3</c:v>
                </c:pt>
                <c:pt idx="46">
                  <c:v>19.5</c:v>
                </c:pt>
                <c:pt idx="47">
                  <c:v>19.100000000000001</c:v>
                </c:pt>
                <c:pt idx="48">
                  <c:v>20.2</c:v>
                </c:pt>
                <c:pt idx="49">
                  <c:v>24.3</c:v>
                </c:pt>
                <c:pt idx="50">
                  <c:v>23.2</c:v>
                </c:pt>
                <c:pt idx="51">
                  <c:v>23.3</c:v>
                </c:pt>
                <c:pt idx="52">
                  <c:v>21.9</c:v>
                </c:pt>
                <c:pt idx="53">
                  <c:v>20.7</c:v>
                </c:pt>
                <c:pt idx="54">
                  <c:v>20.2</c:v>
                </c:pt>
                <c:pt idx="55">
                  <c:v>20.399999999999999</c:v>
                </c:pt>
                <c:pt idx="56">
                  <c:v>20.8</c:v>
                </c:pt>
                <c:pt idx="57">
                  <c:v>20.7</c:v>
                </c:pt>
                <c:pt idx="58">
                  <c:v>20.2</c:v>
                </c:pt>
                <c:pt idx="59">
                  <c:v>21</c:v>
                </c:pt>
                <c:pt idx="60">
                  <c:v>31.1</c:v>
                </c:pt>
                <c:pt idx="61">
                  <c:v>30.1</c:v>
                </c:pt>
                <c:pt idx="62">
                  <c:v>25.1</c:v>
                </c:pt>
                <c:pt idx="63" formatCode="0.0">
                  <c:v>22.667218417710895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1D-43D6-8E16-69CC31C37543}"/>
            </c:ext>
          </c:extLst>
        </c:ser>
        <c:ser>
          <c:idx val="2"/>
          <c:order val="2"/>
          <c:tx>
            <c:strRef>
              <c:f>'Revenues and Outlays %GDP'!#REF!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Slides.xlsx]Revenues and Outlays %GDP'!$A$23:$A$87</c:f>
              <c:numCache>
                <c:formatCode>yyyy</c:formatCode>
                <c:ptCount val="65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</c:numCache>
            </c:numRef>
          </c:cat>
          <c:val>
            <c:numRef>
              <c:f>'Revenues and Outlays %GDP'!#REF!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01D-43D6-8E16-69CC31C37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5292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years"/>
        <c:majorUnit val="5"/>
        <c:majorTimeUnit val="years"/>
      </c:dateAx>
      <c:valAx>
        <c:axId val="520645183"/>
        <c:scaling>
          <c:orientation val="minMax"/>
          <c:max val="3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Interest Spending: Fiscal Years 1960 - 2023 (% GDP)</a:t>
            </a:r>
          </a:p>
        </c:rich>
      </c:tx>
      <c:layout>
        <c:manualLayout>
          <c:xMode val="edge"/>
          <c:yMode val="edge"/>
          <c:x val="0.25058017304496272"/>
          <c:y val="4.0431817867522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082964414855871E-2"/>
          <c:y val="0.1153965220134350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Slides.xlsx]Net Interest Spending %GDP'!$B$1</c:f>
              <c:strCache>
                <c:ptCount val="1"/>
                <c:pt idx="0">
                  <c:v>Net Interest (% GDP)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Slides.xlsx]Net Interest Spending %GDP'!$A$22:$A$85</c:f>
              <c:numCache>
                <c:formatCode>yyyy</c:formatCode>
                <c:ptCount val="6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</c:numCache>
            </c:numRef>
          </c:cat>
          <c:val>
            <c:numRef>
              <c:f>'[Charts for Fiscal Ship Slides.xlsx]Net Interest Spending %GDP'!$B$22:$B$85</c:f>
              <c:numCache>
                <c:formatCode>General</c:formatCode>
                <c:ptCount val="64"/>
                <c:pt idx="0">
                  <c:v>1.3</c:v>
                </c:pt>
                <c:pt idx="1">
                  <c:v>1.2</c:v>
                </c:pt>
                <c:pt idx="2">
                  <c:v>1.2</c:v>
                </c:pt>
                <c:pt idx="3">
                  <c:v>1.3</c:v>
                </c:pt>
                <c:pt idx="4">
                  <c:v>1.2</c:v>
                </c:pt>
                <c:pt idx="5">
                  <c:v>1.2</c:v>
                </c:pt>
                <c:pt idx="6">
                  <c:v>1.2</c:v>
                </c:pt>
                <c:pt idx="7">
                  <c:v>1.2</c:v>
                </c:pt>
                <c:pt idx="8">
                  <c:v>1.2</c:v>
                </c:pt>
                <c:pt idx="9">
                  <c:v>1.3</c:v>
                </c:pt>
                <c:pt idx="10">
                  <c:v>1.4</c:v>
                </c:pt>
                <c:pt idx="11">
                  <c:v>1.3</c:v>
                </c:pt>
                <c:pt idx="12">
                  <c:v>1.3</c:v>
                </c:pt>
                <c:pt idx="13">
                  <c:v>1.3</c:v>
                </c:pt>
                <c:pt idx="14">
                  <c:v>1.4</c:v>
                </c:pt>
                <c:pt idx="15">
                  <c:v>1.4</c:v>
                </c:pt>
                <c:pt idx="16">
                  <c:v>1.5</c:v>
                </c:pt>
                <c:pt idx="17">
                  <c:v>1.5</c:v>
                </c:pt>
                <c:pt idx="18">
                  <c:v>1.6</c:v>
                </c:pt>
                <c:pt idx="19">
                  <c:v>1.7</c:v>
                </c:pt>
                <c:pt idx="20">
                  <c:v>1.9</c:v>
                </c:pt>
                <c:pt idx="21">
                  <c:v>2.2000000000000002</c:v>
                </c:pt>
                <c:pt idx="22">
                  <c:v>2.6</c:v>
                </c:pt>
                <c:pt idx="23">
                  <c:v>2.5</c:v>
                </c:pt>
                <c:pt idx="24">
                  <c:v>2.8</c:v>
                </c:pt>
                <c:pt idx="25">
                  <c:v>3</c:v>
                </c:pt>
                <c:pt idx="26">
                  <c:v>3</c:v>
                </c:pt>
                <c:pt idx="27">
                  <c:v>2.9</c:v>
                </c:pt>
                <c:pt idx="28">
                  <c:v>3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3.1</c:v>
                </c:pt>
                <c:pt idx="33">
                  <c:v>2.9</c:v>
                </c:pt>
                <c:pt idx="34">
                  <c:v>2.8</c:v>
                </c:pt>
                <c:pt idx="35">
                  <c:v>3.1</c:v>
                </c:pt>
                <c:pt idx="36">
                  <c:v>3</c:v>
                </c:pt>
                <c:pt idx="37">
                  <c:v>2.9</c:v>
                </c:pt>
                <c:pt idx="38">
                  <c:v>2.7</c:v>
                </c:pt>
                <c:pt idx="39">
                  <c:v>2.4</c:v>
                </c:pt>
                <c:pt idx="40">
                  <c:v>2.2000000000000002</c:v>
                </c:pt>
                <c:pt idx="41">
                  <c:v>2</c:v>
                </c:pt>
                <c:pt idx="42">
                  <c:v>1.6</c:v>
                </c:pt>
                <c:pt idx="43">
                  <c:v>1.4</c:v>
                </c:pt>
                <c:pt idx="44">
                  <c:v>1.3</c:v>
                </c:pt>
                <c:pt idx="45">
                  <c:v>1.4</c:v>
                </c:pt>
                <c:pt idx="46">
                  <c:v>1.7</c:v>
                </c:pt>
                <c:pt idx="47">
                  <c:v>1.7</c:v>
                </c:pt>
                <c:pt idx="48">
                  <c:v>1.7</c:v>
                </c:pt>
                <c:pt idx="49">
                  <c:v>1.3</c:v>
                </c:pt>
                <c:pt idx="50">
                  <c:v>1.3</c:v>
                </c:pt>
                <c:pt idx="51">
                  <c:v>1.5</c:v>
                </c:pt>
                <c:pt idx="52">
                  <c:v>1.4</c:v>
                </c:pt>
                <c:pt idx="53">
                  <c:v>1.3</c:v>
                </c:pt>
                <c:pt idx="54">
                  <c:v>1.3</c:v>
                </c:pt>
                <c:pt idx="55">
                  <c:v>1.2</c:v>
                </c:pt>
                <c:pt idx="56">
                  <c:v>1.3</c:v>
                </c:pt>
                <c:pt idx="57">
                  <c:v>1.4</c:v>
                </c:pt>
                <c:pt idx="58">
                  <c:v>1.6</c:v>
                </c:pt>
                <c:pt idx="59">
                  <c:v>1.8</c:v>
                </c:pt>
                <c:pt idx="60">
                  <c:v>1.6</c:v>
                </c:pt>
                <c:pt idx="61">
                  <c:v>1.6</c:v>
                </c:pt>
                <c:pt idx="62">
                  <c:v>1.9</c:v>
                </c:pt>
                <c:pt idx="63" formatCode="##,##0.0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5D-4249-AD5F-14E08DED1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5292"/>
          <c:min val="21916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months"/>
        <c:majorUnit val="5"/>
        <c:majorTimeUnit val="years"/>
      </c:dateAx>
      <c:valAx>
        <c:axId val="520645183"/>
        <c:scaling>
          <c:orientation val="minMax"/>
          <c:max val="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Budget Non-Interest Spending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8812421164973934"/>
          <c:y val="3.89288312761807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416257418751278"/>
          <c:y val="0.14235768192561532"/>
          <c:w val="0.46124425319077955"/>
          <c:h val="0.72582153358676427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3A7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C6-41F9-89D4-C16A7112D3BD}"/>
              </c:ext>
            </c:extLst>
          </c:dPt>
          <c:dPt>
            <c:idx val="1"/>
            <c:bubble3D val="0"/>
            <c:spPr>
              <a:solidFill>
                <a:srgbClr val="FF9E1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C6-41F9-89D4-C16A7112D3B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C6-41F9-89D4-C16A7112D3B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2C6-41F9-89D4-C16A7112D3B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2C6-41F9-89D4-C16A7112D3BD}"/>
              </c:ext>
            </c:extLst>
          </c:dPt>
          <c:cat>
            <c:strRef>
              <c:f>'[Charts for Fiscal Ship Slides.xlsx]Non-Interest Spending'!$A$2:$A$6</c:f>
              <c:strCache>
                <c:ptCount val="5"/>
                <c:pt idx="0">
                  <c:v>Health Programs</c:v>
                </c:pt>
                <c:pt idx="1">
                  <c:v>Social Security</c:v>
                </c:pt>
                <c:pt idx="2">
                  <c:v>Non-Defense Discretionary</c:v>
                </c:pt>
                <c:pt idx="3">
                  <c:v>Defense Discretionary</c:v>
                </c:pt>
                <c:pt idx="4">
                  <c:v>Other Mandatory</c:v>
                </c:pt>
              </c:strCache>
            </c:strRef>
          </c:cat>
          <c:val>
            <c:numRef>
              <c:f>'[Charts for Fiscal Ship Slides.xlsx]Non-Interest Spending'!$B$2:$B$6</c:f>
              <c:numCache>
                <c:formatCode>0%</c:formatCode>
                <c:ptCount val="5"/>
                <c:pt idx="0">
                  <c:v>0.25</c:v>
                </c:pt>
                <c:pt idx="1">
                  <c:v>0.24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C6-41F9-89D4-C16A7112D3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Deficit: Fiscal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1960 - 2023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366277584400662"/>
          <c:y val="2.4883347064891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16011625156292E-2"/>
          <c:y val="0.112286103630323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Slides.xlsx]Deficit %GDP'!$A$23:$A$86</c:f>
              <c:numCache>
                <c:formatCode>yyyy</c:formatCode>
                <c:ptCount val="6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</c:numCache>
            </c:numRef>
          </c:cat>
          <c:val>
            <c:numRef>
              <c:f>'[Charts for Fiscal Ship Slides.xlsx]Deficit %GDP'!$B$23:$B$86</c:f>
              <c:numCache>
                <c:formatCode>General</c:formatCode>
                <c:ptCount val="64"/>
                <c:pt idx="0">
                  <c:v>0</c:v>
                </c:pt>
                <c:pt idx="1">
                  <c:v>0.59999999999999787</c:v>
                </c:pt>
                <c:pt idx="2">
                  <c:v>1.1999999999999993</c:v>
                </c:pt>
                <c:pt idx="3">
                  <c:v>0.80000000000000071</c:v>
                </c:pt>
                <c:pt idx="4">
                  <c:v>0.89999999999999858</c:v>
                </c:pt>
                <c:pt idx="5">
                  <c:v>0.19999999999999929</c:v>
                </c:pt>
                <c:pt idx="6">
                  <c:v>0.39999999999999858</c:v>
                </c:pt>
                <c:pt idx="7">
                  <c:v>1</c:v>
                </c:pt>
                <c:pt idx="8">
                  <c:v>2.8000000000000007</c:v>
                </c:pt>
                <c:pt idx="9">
                  <c:v>-0.40000000000000213</c:v>
                </c:pt>
                <c:pt idx="10">
                  <c:v>0.30000000000000071</c:v>
                </c:pt>
                <c:pt idx="11">
                  <c:v>2</c:v>
                </c:pt>
                <c:pt idx="12">
                  <c:v>2</c:v>
                </c:pt>
                <c:pt idx="13">
                  <c:v>1.0999999999999979</c:v>
                </c:pt>
                <c:pt idx="14">
                  <c:v>0.39999999999999858</c:v>
                </c:pt>
                <c:pt idx="15">
                  <c:v>3.3000000000000007</c:v>
                </c:pt>
                <c:pt idx="16">
                  <c:v>4.1000000000000014</c:v>
                </c:pt>
                <c:pt idx="17">
                  <c:v>2.5999999999999979</c:v>
                </c:pt>
                <c:pt idx="18">
                  <c:v>2.5999999999999979</c:v>
                </c:pt>
                <c:pt idx="19">
                  <c:v>1.5</c:v>
                </c:pt>
                <c:pt idx="20">
                  <c:v>2.6999999999999993</c:v>
                </c:pt>
                <c:pt idx="21">
                  <c:v>2.5</c:v>
                </c:pt>
                <c:pt idx="22">
                  <c:v>3.8999999999999986</c:v>
                </c:pt>
                <c:pt idx="23">
                  <c:v>5.8999999999999986</c:v>
                </c:pt>
                <c:pt idx="24">
                  <c:v>4.7000000000000028</c:v>
                </c:pt>
                <c:pt idx="25">
                  <c:v>5</c:v>
                </c:pt>
                <c:pt idx="26">
                  <c:v>4.8999999999999986</c:v>
                </c:pt>
                <c:pt idx="27">
                  <c:v>3.2000000000000028</c:v>
                </c:pt>
                <c:pt idx="28">
                  <c:v>3</c:v>
                </c:pt>
                <c:pt idx="29">
                  <c:v>2.8000000000000007</c:v>
                </c:pt>
                <c:pt idx="30">
                  <c:v>3.6999999999999993</c:v>
                </c:pt>
                <c:pt idx="31">
                  <c:v>4.3999999999999986</c:v>
                </c:pt>
                <c:pt idx="32">
                  <c:v>4.5</c:v>
                </c:pt>
                <c:pt idx="33">
                  <c:v>3.8000000000000007</c:v>
                </c:pt>
                <c:pt idx="34">
                  <c:v>2.8999999999999986</c:v>
                </c:pt>
                <c:pt idx="35">
                  <c:v>2.1000000000000014</c:v>
                </c:pt>
                <c:pt idx="36">
                  <c:v>1.3000000000000007</c:v>
                </c:pt>
                <c:pt idx="37">
                  <c:v>0.19999999999999929</c:v>
                </c:pt>
                <c:pt idx="38">
                  <c:v>-0.80000000000000071</c:v>
                </c:pt>
                <c:pt idx="39">
                  <c:v>-1.3000000000000007</c:v>
                </c:pt>
                <c:pt idx="40">
                  <c:v>-2.3000000000000007</c:v>
                </c:pt>
                <c:pt idx="41">
                  <c:v>-1.1999999999999993</c:v>
                </c:pt>
                <c:pt idx="42">
                  <c:v>1.5</c:v>
                </c:pt>
                <c:pt idx="43">
                  <c:v>3.3999999999999986</c:v>
                </c:pt>
                <c:pt idx="44">
                  <c:v>3.5000000000000018</c:v>
                </c:pt>
                <c:pt idx="45">
                  <c:v>2.5</c:v>
                </c:pt>
                <c:pt idx="46">
                  <c:v>1.8999999999999986</c:v>
                </c:pt>
                <c:pt idx="47">
                  <c:v>1.1000000000000014</c:v>
                </c:pt>
                <c:pt idx="48">
                  <c:v>3.0999999999999979</c:v>
                </c:pt>
                <c:pt idx="49">
                  <c:v>9.8000000000000007</c:v>
                </c:pt>
                <c:pt idx="50">
                  <c:v>8.6999999999999993</c:v>
                </c:pt>
                <c:pt idx="51">
                  <c:v>8.4</c:v>
                </c:pt>
                <c:pt idx="52">
                  <c:v>6.6999999999999993</c:v>
                </c:pt>
                <c:pt idx="53">
                  <c:v>4</c:v>
                </c:pt>
                <c:pt idx="54">
                  <c:v>2.8000000000000007</c:v>
                </c:pt>
                <c:pt idx="55">
                  <c:v>2.3999999999999986</c:v>
                </c:pt>
                <c:pt idx="56">
                  <c:v>3.1999999999999993</c:v>
                </c:pt>
                <c:pt idx="57">
                  <c:v>3.5</c:v>
                </c:pt>
                <c:pt idx="58">
                  <c:v>3.8000000000000007</c:v>
                </c:pt>
                <c:pt idx="59">
                  <c:v>4.6000000000000014</c:v>
                </c:pt>
                <c:pt idx="60">
                  <c:v>14.900000000000002</c:v>
                </c:pt>
                <c:pt idx="61">
                  <c:v>12.200000000000003</c:v>
                </c:pt>
                <c:pt idx="62">
                  <c:v>5.5</c:v>
                </c:pt>
                <c:pt idx="63" formatCode="0.0">
                  <c:v>6.2637089342855461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5E-4CF9-93C1-EFC177BA3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5292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years"/>
        <c:majorUnit val="5"/>
        <c:majorTimeUnit val="years"/>
      </c:dateAx>
      <c:valAx>
        <c:axId val="520645183"/>
        <c:scaling>
          <c:orientation val="minMax"/>
          <c:max val="16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Debt Held by the Public: Fiscal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1940 - 2023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422301523427391"/>
          <c:y val="2.48832674343632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16011625156292E-2"/>
          <c:y val="0.112286103630323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Slides.xlsx]Federal Debt %GDP'!$B$1</c:f>
              <c:strCache>
                <c:ptCount val="1"/>
                <c:pt idx="0">
                  <c:v>Federal Debt Held by the Public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Slides.xlsx]Federal Debt %GDP'!$A$2:$A$85</c:f>
              <c:numCache>
                <c:formatCode>yyyy</c:formatCode>
                <c:ptCount val="84"/>
                <c:pt idx="0">
                  <c:v>14611</c:v>
                </c:pt>
                <c:pt idx="1">
                  <c:v>14977</c:v>
                </c:pt>
                <c:pt idx="2">
                  <c:v>15342</c:v>
                </c:pt>
                <c:pt idx="3">
                  <c:v>15707</c:v>
                </c:pt>
                <c:pt idx="4">
                  <c:v>16072</c:v>
                </c:pt>
                <c:pt idx="5">
                  <c:v>16438</c:v>
                </c:pt>
                <c:pt idx="6">
                  <c:v>16803</c:v>
                </c:pt>
                <c:pt idx="7">
                  <c:v>17168</c:v>
                </c:pt>
                <c:pt idx="8">
                  <c:v>17533</c:v>
                </c:pt>
                <c:pt idx="9">
                  <c:v>17899</c:v>
                </c:pt>
                <c:pt idx="10">
                  <c:v>18264</c:v>
                </c:pt>
                <c:pt idx="11">
                  <c:v>18629</c:v>
                </c:pt>
                <c:pt idx="12">
                  <c:v>18994</c:v>
                </c:pt>
                <c:pt idx="13">
                  <c:v>19360</c:v>
                </c:pt>
                <c:pt idx="14">
                  <c:v>19725</c:v>
                </c:pt>
                <c:pt idx="15">
                  <c:v>20090</c:v>
                </c:pt>
                <c:pt idx="16">
                  <c:v>20455</c:v>
                </c:pt>
                <c:pt idx="17">
                  <c:v>20821</c:v>
                </c:pt>
                <c:pt idx="18">
                  <c:v>21186</c:v>
                </c:pt>
                <c:pt idx="19">
                  <c:v>21551</c:v>
                </c:pt>
                <c:pt idx="20">
                  <c:v>21916</c:v>
                </c:pt>
                <c:pt idx="21">
                  <c:v>22282</c:v>
                </c:pt>
                <c:pt idx="22">
                  <c:v>22647</c:v>
                </c:pt>
                <c:pt idx="23">
                  <c:v>23012</c:v>
                </c:pt>
                <c:pt idx="24">
                  <c:v>23377</c:v>
                </c:pt>
                <c:pt idx="25">
                  <c:v>23743</c:v>
                </c:pt>
                <c:pt idx="26">
                  <c:v>24108</c:v>
                </c:pt>
                <c:pt idx="27">
                  <c:v>24473</c:v>
                </c:pt>
                <c:pt idx="28">
                  <c:v>24838</c:v>
                </c:pt>
                <c:pt idx="29">
                  <c:v>25204</c:v>
                </c:pt>
                <c:pt idx="30">
                  <c:v>25569</c:v>
                </c:pt>
                <c:pt idx="31">
                  <c:v>25934</c:v>
                </c:pt>
                <c:pt idx="32">
                  <c:v>26299</c:v>
                </c:pt>
                <c:pt idx="33">
                  <c:v>26665</c:v>
                </c:pt>
                <c:pt idx="34">
                  <c:v>27030</c:v>
                </c:pt>
                <c:pt idx="35">
                  <c:v>27395</c:v>
                </c:pt>
                <c:pt idx="36">
                  <c:v>27760</c:v>
                </c:pt>
                <c:pt idx="37">
                  <c:v>28126</c:v>
                </c:pt>
                <c:pt idx="38">
                  <c:v>28491</c:v>
                </c:pt>
                <c:pt idx="39">
                  <c:v>28856</c:v>
                </c:pt>
                <c:pt idx="40">
                  <c:v>29221</c:v>
                </c:pt>
                <c:pt idx="41">
                  <c:v>29587</c:v>
                </c:pt>
                <c:pt idx="42">
                  <c:v>29952</c:v>
                </c:pt>
                <c:pt idx="43">
                  <c:v>30317</c:v>
                </c:pt>
                <c:pt idx="44">
                  <c:v>30682</c:v>
                </c:pt>
                <c:pt idx="45">
                  <c:v>31048</c:v>
                </c:pt>
                <c:pt idx="46">
                  <c:v>31413</c:v>
                </c:pt>
                <c:pt idx="47">
                  <c:v>31778</c:v>
                </c:pt>
                <c:pt idx="48">
                  <c:v>32143</c:v>
                </c:pt>
                <c:pt idx="49">
                  <c:v>32509</c:v>
                </c:pt>
                <c:pt idx="50">
                  <c:v>32874</c:v>
                </c:pt>
                <c:pt idx="51">
                  <c:v>33239</c:v>
                </c:pt>
                <c:pt idx="52">
                  <c:v>33604</c:v>
                </c:pt>
                <c:pt idx="53">
                  <c:v>33970</c:v>
                </c:pt>
                <c:pt idx="54">
                  <c:v>34335</c:v>
                </c:pt>
                <c:pt idx="55">
                  <c:v>34700</c:v>
                </c:pt>
                <c:pt idx="56">
                  <c:v>35065</c:v>
                </c:pt>
                <c:pt idx="57">
                  <c:v>35431</c:v>
                </c:pt>
                <c:pt idx="58">
                  <c:v>35796</c:v>
                </c:pt>
                <c:pt idx="59">
                  <c:v>36161</c:v>
                </c:pt>
                <c:pt idx="60">
                  <c:v>36526</c:v>
                </c:pt>
                <c:pt idx="61">
                  <c:v>36892</c:v>
                </c:pt>
                <c:pt idx="62">
                  <c:v>37257</c:v>
                </c:pt>
                <c:pt idx="63">
                  <c:v>37622</c:v>
                </c:pt>
                <c:pt idx="64">
                  <c:v>37987</c:v>
                </c:pt>
                <c:pt idx="65">
                  <c:v>38353</c:v>
                </c:pt>
                <c:pt idx="66">
                  <c:v>38718</c:v>
                </c:pt>
                <c:pt idx="67">
                  <c:v>39083</c:v>
                </c:pt>
                <c:pt idx="68">
                  <c:v>39448</c:v>
                </c:pt>
                <c:pt idx="69">
                  <c:v>39814</c:v>
                </c:pt>
                <c:pt idx="70">
                  <c:v>40179</c:v>
                </c:pt>
                <c:pt idx="71">
                  <c:v>40544</c:v>
                </c:pt>
                <c:pt idx="72">
                  <c:v>40909</c:v>
                </c:pt>
                <c:pt idx="73">
                  <c:v>41275</c:v>
                </c:pt>
                <c:pt idx="74">
                  <c:v>41640</c:v>
                </c:pt>
                <c:pt idx="75">
                  <c:v>42005</c:v>
                </c:pt>
                <c:pt idx="76">
                  <c:v>42370</c:v>
                </c:pt>
                <c:pt idx="77">
                  <c:v>42736</c:v>
                </c:pt>
                <c:pt idx="78">
                  <c:v>43101</c:v>
                </c:pt>
                <c:pt idx="79">
                  <c:v>43466</c:v>
                </c:pt>
                <c:pt idx="80">
                  <c:v>43831</c:v>
                </c:pt>
                <c:pt idx="81">
                  <c:v>44197</c:v>
                </c:pt>
                <c:pt idx="82">
                  <c:v>44562</c:v>
                </c:pt>
                <c:pt idx="83">
                  <c:v>44927</c:v>
                </c:pt>
              </c:numCache>
            </c:numRef>
          </c:cat>
          <c:val>
            <c:numRef>
              <c:f>'[Charts for Fiscal Ship Slides.xlsx]Federal Debt %GDP'!$B$2:$B$85</c:f>
              <c:numCache>
                <c:formatCode>General</c:formatCode>
                <c:ptCount val="84"/>
                <c:pt idx="0">
                  <c:v>43.6</c:v>
                </c:pt>
                <c:pt idx="1">
                  <c:v>41.5</c:v>
                </c:pt>
                <c:pt idx="2">
                  <c:v>45.9</c:v>
                </c:pt>
                <c:pt idx="3">
                  <c:v>69.2</c:v>
                </c:pt>
                <c:pt idx="4">
                  <c:v>86.4</c:v>
                </c:pt>
                <c:pt idx="5">
                  <c:v>103.9</c:v>
                </c:pt>
                <c:pt idx="6">
                  <c:v>106.1</c:v>
                </c:pt>
                <c:pt idx="7">
                  <c:v>93.9</c:v>
                </c:pt>
                <c:pt idx="8">
                  <c:v>82.6</c:v>
                </c:pt>
                <c:pt idx="9">
                  <c:v>77.5</c:v>
                </c:pt>
                <c:pt idx="10">
                  <c:v>78.599999999999994</c:v>
                </c:pt>
                <c:pt idx="11">
                  <c:v>65.5</c:v>
                </c:pt>
                <c:pt idx="12">
                  <c:v>60.1</c:v>
                </c:pt>
                <c:pt idx="13">
                  <c:v>57.2</c:v>
                </c:pt>
                <c:pt idx="14">
                  <c:v>58</c:v>
                </c:pt>
                <c:pt idx="15">
                  <c:v>55.8</c:v>
                </c:pt>
                <c:pt idx="16">
                  <c:v>50.7</c:v>
                </c:pt>
                <c:pt idx="17">
                  <c:v>47.3</c:v>
                </c:pt>
                <c:pt idx="18">
                  <c:v>47.8</c:v>
                </c:pt>
                <c:pt idx="19">
                  <c:v>46.5</c:v>
                </c:pt>
                <c:pt idx="20">
                  <c:v>44.3</c:v>
                </c:pt>
                <c:pt idx="21">
                  <c:v>43.6</c:v>
                </c:pt>
                <c:pt idx="22">
                  <c:v>42.3</c:v>
                </c:pt>
                <c:pt idx="23">
                  <c:v>41.1</c:v>
                </c:pt>
                <c:pt idx="24">
                  <c:v>38.799999999999997</c:v>
                </c:pt>
                <c:pt idx="25">
                  <c:v>36.799999999999997</c:v>
                </c:pt>
                <c:pt idx="26">
                  <c:v>33.799999999999997</c:v>
                </c:pt>
                <c:pt idx="27">
                  <c:v>31.9</c:v>
                </c:pt>
                <c:pt idx="28">
                  <c:v>32.299999999999997</c:v>
                </c:pt>
                <c:pt idx="29">
                  <c:v>28.4</c:v>
                </c:pt>
                <c:pt idx="30">
                  <c:v>27.1</c:v>
                </c:pt>
                <c:pt idx="31">
                  <c:v>27.1</c:v>
                </c:pt>
                <c:pt idx="32">
                  <c:v>26.5</c:v>
                </c:pt>
                <c:pt idx="33">
                  <c:v>25.2</c:v>
                </c:pt>
                <c:pt idx="34">
                  <c:v>23.2</c:v>
                </c:pt>
                <c:pt idx="35">
                  <c:v>24.6</c:v>
                </c:pt>
                <c:pt idx="36">
                  <c:v>26.7</c:v>
                </c:pt>
                <c:pt idx="37">
                  <c:v>27.1</c:v>
                </c:pt>
                <c:pt idx="38">
                  <c:v>26.7</c:v>
                </c:pt>
                <c:pt idx="39">
                  <c:v>25</c:v>
                </c:pt>
                <c:pt idx="40">
                  <c:v>25.5</c:v>
                </c:pt>
                <c:pt idx="41">
                  <c:v>25.2</c:v>
                </c:pt>
                <c:pt idx="42">
                  <c:v>27.9</c:v>
                </c:pt>
                <c:pt idx="43">
                  <c:v>32.200000000000003</c:v>
                </c:pt>
                <c:pt idx="44">
                  <c:v>33.1</c:v>
                </c:pt>
                <c:pt idx="45">
                  <c:v>35.299999999999997</c:v>
                </c:pt>
                <c:pt idx="46">
                  <c:v>38.5</c:v>
                </c:pt>
                <c:pt idx="47">
                  <c:v>39.6</c:v>
                </c:pt>
                <c:pt idx="48">
                  <c:v>39.9</c:v>
                </c:pt>
                <c:pt idx="49">
                  <c:v>39.4</c:v>
                </c:pt>
                <c:pt idx="50">
                  <c:v>40.9</c:v>
                </c:pt>
                <c:pt idx="51">
                  <c:v>44.1</c:v>
                </c:pt>
                <c:pt idx="52">
                  <c:v>46.8</c:v>
                </c:pt>
                <c:pt idx="53">
                  <c:v>47.9</c:v>
                </c:pt>
                <c:pt idx="54">
                  <c:v>47.8</c:v>
                </c:pt>
                <c:pt idx="55">
                  <c:v>47.7</c:v>
                </c:pt>
                <c:pt idx="56">
                  <c:v>47</c:v>
                </c:pt>
                <c:pt idx="57">
                  <c:v>44.6</c:v>
                </c:pt>
                <c:pt idx="58">
                  <c:v>41.7</c:v>
                </c:pt>
                <c:pt idx="59">
                  <c:v>38.299999999999997</c:v>
                </c:pt>
                <c:pt idx="60">
                  <c:v>33.700000000000003</c:v>
                </c:pt>
                <c:pt idx="61">
                  <c:v>31.5</c:v>
                </c:pt>
                <c:pt idx="62">
                  <c:v>32.700000000000003</c:v>
                </c:pt>
                <c:pt idx="63">
                  <c:v>34.700000000000003</c:v>
                </c:pt>
                <c:pt idx="64">
                  <c:v>35.700000000000003</c:v>
                </c:pt>
                <c:pt idx="65">
                  <c:v>35.799999999999997</c:v>
                </c:pt>
                <c:pt idx="66">
                  <c:v>35.4</c:v>
                </c:pt>
                <c:pt idx="67">
                  <c:v>35.200000000000003</c:v>
                </c:pt>
                <c:pt idx="68">
                  <c:v>39.200000000000003</c:v>
                </c:pt>
                <c:pt idx="69">
                  <c:v>52.2</c:v>
                </c:pt>
                <c:pt idx="70">
                  <c:v>60.6</c:v>
                </c:pt>
                <c:pt idx="71">
                  <c:v>65.5</c:v>
                </c:pt>
                <c:pt idx="72">
                  <c:v>70</c:v>
                </c:pt>
                <c:pt idx="73">
                  <c:v>71.900000000000006</c:v>
                </c:pt>
                <c:pt idx="74">
                  <c:v>73.599999999999994</c:v>
                </c:pt>
                <c:pt idx="75">
                  <c:v>72.5</c:v>
                </c:pt>
                <c:pt idx="76">
                  <c:v>76.400000000000006</c:v>
                </c:pt>
                <c:pt idx="77">
                  <c:v>76.2</c:v>
                </c:pt>
                <c:pt idx="78">
                  <c:v>77.599999999999994</c:v>
                </c:pt>
                <c:pt idx="79">
                  <c:v>79.400000000000006</c:v>
                </c:pt>
                <c:pt idx="80">
                  <c:v>99.8</c:v>
                </c:pt>
                <c:pt idx="81">
                  <c:v>98.4</c:v>
                </c:pt>
                <c:pt idx="82">
                  <c:v>97</c:v>
                </c:pt>
                <c:pt idx="83">
                  <c:v>98.6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89-4A29-BFDB-33EA4C73C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5292"/>
          <c:min val="14611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0"/>
        <c:lblOffset val="100"/>
        <c:baseTimeUnit val="years"/>
        <c:majorUnit val="5"/>
      </c:dateAx>
      <c:valAx>
        <c:axId val="52064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and Projected Revenues and Outlays: </a:t>
            </a:r>
          </a:p>
          <a:p>
            <a: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1960 - 1953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6761239003796983"/>
          <c:y val="2.7993840516725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216011625156292E-2"/>
          <c:y val="0.15272154261077253"/>
          <c:w val="0.88009300125038015"/>
          <c:h val="0.70178875997660572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Slides.xlsx]Rev Outlay Projection'!$B$2</c:f>
              <c:strCache>
                <c:ptCount val="1"/>
                <c:pt idx="0">
                  <c:v>Receipts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Slides.xlsx]Rev Outlay Projection'!$A$23:$A$116</c:f>
              <c:numCache>
                <c:formatCode>yyyy</c:formatCode>
                <c:ptCount val="9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  <c:pt idx="64">
                  <c:v>45292</c:v>
                </c:pt>
                <c:pt idx="65">
                  <c:v>45658</c:v>
                </c:pt>
                <c:pt idx="66">
                  <c:v>46023</c:v>
                </c:pt>
                <c:pt idx="67">
                  <c:v>46388</c:v>
                </c:pt>
                <c:pt idx="68">
                  <c:v>46753</c:v>
                </c:pt>
                <c:pt idx="69">
                  <c:v>47119</c:v>
                </c:pt>
                <c:pt idx="70">
                  <c:v>47484</c:v>
                </c:pt>
                <c:pt idx="71">
                  <c:v>47849</c:v>
                </c:pt>
                <c:pt idx="72">
                  <c:v>48214</c:v>
                </c:pt>
                <c:pt idx="73">
                  <c:v>48580</c:v>
                </c:pt>
                <c:pt idx="74">
                  <c:v>48945</c:v>
                </c:pt>
                <c:pt idx="75">
                  <c:v>49310</c:v>
                </c:pt>
                <c:pt idx="76">
                  <c:v>49675</c:v>
                </c:pt>
                <c:pt idx="77">
                  <c:v>50041</c:v>
                </c:pt>
                <c:pt idx="78">
                  <c:v>50406</c:v>
                </c:pt>
                <c:pt idx="79">
                  <c:v>50771</c:v>
                </c:pt>
                <c:pt idx="80">
                  <c:v>51136</c:v>
                </c:pt>
                <c:pt idx="81">
                  <c:v>51502</c:v>
                </c:pt>
                <c:pt idx="82">
                  <c:v>51867</c:v>
                </c:pt>
                <c:pt idx="83">
                  <c:v>52232</c:v>
                </c:pt>
                <c:pt idx="84">
                  <c:v>52597</c:v>
                </c:pt>
                <c:pt idx="85">
                  <c:v>52963</c:v>
                </c:pt>
                <c:pt idx="86">
                  <c:v>53328</c:v>
                </c:pt>
                <c:pt idx="87">
                  <c:v>53693</c:v>
                </c:pt>
                <c:pt idx="88">
                  <c:v>54058</c:v>
                </c:pt>
                <c:pt idx="89">
                  <c:v>54424</c:v>
                </c:pt>
                <c:pt idx="90">
                  <c:v>54789</c:v>
                </c:pt>
                <c:pt idx="91">
                  <c:v>55154</c:v>
                </c:pt>
                <c:pt idx="92">
                  <c:v>55519</c:v>
                </c:pt>
                <c:pt idx="93">
                  <c:v>55885</c:v>
                </c:pt>
              </c:numCache>
            </c:numRef>
          </c:cat>
          <c:val>
            <c:numRef>
              <c:f>'[Charts for Fiscal Ship Slides.xlsx]Rev Outlay Projection'!$B$23:$B$116</c:f>
              <c:numCache>
                <c:formatCode>General</c:formatCode>
                <c:ptCount val="94"/>
                <c:pt idx="0">
                  <c:v>17.3</c:v>
                </c:pt>
                <c:pt idx="1">
                  <c:v>17.3</c:v>
                </c:pt>
                <c:pt idx="2">
                  <c:v>17</c:v>
                </c:pt>
                <c:pt idx="3">
                  <c:v>17.2</c:v>
                </c:pt>
                <c:pt idx="4">
                  <c:v>17</c:v>
                </c:pt>
                <c:pt idx="5">
                  <c:v>16.5</c:v>
                </c:pt>
                <c:pt idx="6">
                  <c:v>16.8</c:v>
                </c:pt>
                <c:pt idx="7">
                  <c:v>17.8</c:v>
                </c:pt>
                <c:pt idx="8">
                  <c:v>17</c:v>
                </c:pt>
                <c:pt idx="9">
                  <c:v>19.100000000000001</c:v>
                </c:pt>
                <c:pt idx="10">
                  <c:v>18.399999999999999</c:v>
                </c:pt>
                <c:pt idx="11">
                  <c:v>16.8</c:v>
                </c:pt>
                <c:pt idx="12">
                  <c:v>17</c:v>
                </c:pt>
                <c:pt idx="13">
                  <c:v>17.100000000000001</c:v>
                </c:pt>
                <c:pt idx="14">
                  <c:v>17.8</c:v>
                </c:pt>
                <c:pt idx="15">
                  <c:v>17.399999999999999</c:v>
                </c:pt>
                <c:pt idx="16">
                  <c:v>16.7</c:v>
                </c:pt>
                <c:pt idx="17">
                  <c:v>17.600000000000001</c:v>
                </c:pt>
                <c:pt idx="18">
                  <c:v>17.600000000000001</c:v>
                </c:pt>
                <c:pt idx="19">
                  <c:v>18.100000000000001</c:v>
                </c:pt>
                <c:pt idx="20">
                  <c:v>18.5</c:v>
                </c:pt>
                <c:pt idx="21">
                  <c:v>19.100000000000001</c:v>
                </c:pt>
                <c:pt idx="22">
                  <c:v>18.600000000000001</c:v>
                </c:pt>
                <c:pt idx="23">
                  <c:v>17</c:v>
                </c:pt>
                <c:pt idx="24">
                  <c:v>16.899999999999999</c:v>
                </c:pt>
                <c:pt idx="25">
                  <c:v>17.2</c:v>
                </c:pt>
                <c:pt idx="26">
                  <c:v>17</c:v>
                </c:pt>
                <c:pt idx="27">
                  <c:v>17.899999999999999</c:v>
                </c:pt>
                <c:pt idx="28">
                  <c:v>17.7</c:v>
                </c:pt>
                <c:pt idx="29">
                  <c:v>17.8</c:v>
                </c:pt>
                <c:pt idx="30">
                  <c:v>17.5</c:v>
                </c:pt>
                <c:pt idx="31">
                  <c:v>17.3</c:v>
                </c:pt>
                <c:pt idx="32">
                  <c:v>17</c:v>
                </c:pt>
                <c:pt idx="33">
                  <c:v>17</c:v>
                </c:pt>
                <c:pt idx="34">
                  <c:v>17.5</c:v>
                </c:pt>
                <c:pt idx="35">
                  <c:v>17.899999999999999</c:v>
                </c:pt>
                <c:pt idx="36">
                  <c:v>18.3</c:v>
                </c:pt>
                <c:pt idx="37">
                  <c:v>18.7</c:v>
                </c:pt>
                <c:pt idx="38">
                  <c:v>19.3</c:v>
                </c:pt>
                <c:pt idx="39">
                  <c:v>19.3</c:v>
                </c:pt>
                <c:pt idx="40">
                  <c:v>20</c:v>
                </c:pt>
                <c:pt idx="41">
                  <c:v>18.899999999999999</c:v>
                </c:pt>
                <c:pt idx="42">
                  <c:v>17.100000000000001</c:v>
                </c:pt>
                <c:pt idx="43">
                  <c:v>15.8</c:v>
                </c:pt>
                <c:pt idx="44">
                  <c:v>15.6</c:v>
                </c:pt>
                <c:pt idx="45">
                  <c:v>16.8</c:v>
                </c:pt>
                <c:pt idx="46">
                  <c:v>17.600000000000001</c:v>
                </c:pt>
                <c:pt idx="47">
                  <c:v>18</c:v>
                </c:pt>
                <c:pt idx="48">
                  <c:v>17.100000000000001</c:v>
                </c:pt>
                <c:pt idx="49">
                  <c:v>14.5</c:v>
                </c:pt>
                <c:pt idx="50">
                  <c:v>14.5</c:v>
                </c:pt>
                <c:pt idx="51">
                  <c:v>14.9</c:v>
                </c:pt>
                <c:pt idx="52">
                  <c:v>15.2</c:v>
                </c:pt>
                <c:pt idx="53">
                  <c:v>16.7</c:v>
                </c:pt>
                <c:pt idx="54">
                  <c:v>17.399999999999999</c:v>
                </c:pt>
                <c:pt idx="55">
                  <c:v>18</c:v>
                </c:pt>
                <c:pt idx="56">
                  <c:v>17.600000000000001</c:v>
                </c:pt>
                <c:pt idx="57">
                  <c:v>17.2</c:v>
                </c:pt>
                <c:pt idx="58">
                  <c:v>16.399999999999999</c:v>
                </c:pt>
                <c:pt idx="59">
                  <c:v>16.399999999999999</c:v>
                </c:pt>
                <c:pt idx="60">
                  <c:v>16.2</c:v>
                </c:pt>
                <c:pt idx="61">
                  <c:v>17.899999999999999</c:v>
                </c:pt>
                <c:pt idx="62">
                  <c:v>19.600000000000001</c:v>
                </c:pt>
                <c:pt idx="63" formatCode="0.0">
                  <c:v>16.403509483425349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11-4BE9-B37C-924C64B7076F}"/>
            </c:ext>
          </c:extLst>
        </c:ser>
        <c:ser>
          <c:idx val="1"/>
          <c:order val="1"/>
          <c:tx>
            <c:strRef>
              <c:f>'[Charts for Fiscal Ship Slides.xlsx]Rev Outlay Projection'!$C$2</c:f>
              <c:strCache>
                <c:ptCount val="1"/>
                <c:pt idx="0">
                  <c:v>Outlays</c:v>
                </c:pt>
              </c:strCache>
            </c:strRef>
          </c:tx>
          <c:spPr>
            <a:ln w="28575" cap="rnd">
              <a:solidFill>
                <a:srgbClr val="FF9E1B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'[Charts for Fiscal Ship Slides.xlsx]Rev Outlay Projection'!$A$23:$A$116</c:f>
              <c:numCache>
                <c:formatCode>yyyy</c:formatCode>
                <c:ptCount val="9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  <c:pt idx="64">
                  <c:v>45292</c:v>
                </c:pt>
                <c:pt idx="65">
                  <c:v>45658</c:v>
                </c:pt>
                <c:pt idx="66">
                  <c:v>46023</c:v>
                </c:pt>
                <c:pt idx="67">
                  <c:v>46388</c:v>
                </c:pt>
                <c:pt idx="68">
                  <c:v>46753</c:v>
                </c:pt>
                <c:pt idx="69">
                  <c:v>47119</c:v>
                </c:pt>
                <c:pt idx="70">
                  <c:v>47484</c:v>
                </c:pt>
                <c:pt idx="71">
                  <c:v>47849</c:v>
                </c:pt>
                <c:pt idx="72">
                  <c:v>48214</c:v>
                </c:pt>
                <c:pt idx="73">
                  <c:v>48580</c:v>
                </c:pt>
                <c:pt idx="74">
                  <c:v>48945</c:v>
                </c:pt>
                <c:pt idx="75">
                  <c:v>49310</c:v>
                </c:pt>
                <c:pt idx="76">
                  <c:v>49675</c:v>
                </c:pt>
                <c:pt idx="77">
                  <c:v>50041</c:v>
                </c:pt>
                <c:pt idx="78">
                  <c:v>50406</c:v>
                </c:pt>
                <c:pt idx="79">
                  <c:v>50771</c:v>
                </c:pt>
                <c:pt idx="80">
                  <c:v>51136</c:v>
                </c:pt>
                <c:pt idx="81">
                  <c:v>51502</c:v>
                </c:pt>
                <c:pt idx="82">
                  <c:v>51867</c:v>
                </c:pt>
                <c:pt idx="83">
                  <c:v>52232</c:v>
                </c:pt>
                <c:pt idx="84">
                  <c:v>52597</c:v>
                </c:pt>
                <c:pt idx="85">
                  <c:v>52963</c:v>
                </c:pt>
                <c:pt idx="86">
                  <c:v>53328</c:v>
                </c:pt>
                <c:pt idx="87">
                  <c:v>53693</c:v>
                </c:pt>
                <c:pt idx="88">
                  <c:v>54058</c:v>
                </c:pt>
                <c:pt idx="89">
                  <c:v>54424</c:v>
                </c:pt>
                <c:pt idx="90">
                  <c:v>54789</c:v>
                </c:pt>
                <c:pt idx="91">
                  <c:v>55154</c:v>
                </c:pt>
                <c:pt idx="92">
                  <c:v>55519</c:v>
                </c:pt>
                <c:pt idx="93">
                  <c:v>55885</c:v>
                </c:pt>
              </c:numCache>
            </c:numRef>
          </c:cat>
          <c:val>
            <c:numRef>
              <c:f>'[Charts for Fiscal Ship Slides.xlsx]Rev Outlay Projection'!$C$23:$C$116</c:f>
              <c:numCache>
                <c:formatCode>General</c:formatCode>
                <c:ptCount val="94"/>
                <c:pt idx="0">
                  <c:v>17.3</c:v>
                </c:pt>
                <c:pt idx="1">
                  <c:v>17.899999999999999</c:v>
                </c:pt>
                <c:pt idx="2">
                  <c:v>18.2</c:v>
                </c:pt>
                <c:pt idx="3">
                  <c:v>18</c:v>
                </c:pt>
                <c:pt idx="4">
                  <c:v>17.899999999999999</c:v>
                </c:pt>
                <c:pt idx="5">
                  <c:v>16.7</c:v>
                </c:pt>
                <c:pt idx="6">
                  <c:v>17.2</c:v>
                </c:pt>
                <c:pt idx="7">
                  <c:v>18.8</c:v>
                </c:pt>
                <c:pt idx="8">
                  <c:v>19.8</c:v>
                </c:pt>
                <c:pt idx="9">
                  <c:v>18.7</c:v>
                </c:pt>
                <c:pt idx="10">
                  <c:v>18.7</c:v>
                </c:pt>
                <c:pt idx="11">
                  <c:v>18.8</c:v>
                </c:pt>
                <c:pt idx="12">
                  <c:v>19</c:v>
                </c:pt>
                <c:pt idx="13">
                  <c:v>18.2</c:v>
                </c:pt>
                <c:pt idx="14">
                  <c:v>18.2</c:v>
                </c:pt>
                <c:pt idx="15">
                  <c:v>20.7</c:v>
                </c:pt>
                <c:pt idx="16">
                  <c:v>20.8</c:v>
                </c:pt>
                <c:pt idx="17">
                  <c:v>20.2</c:v>
                </c:pt>
                <c:pt idx="18">
                  <c:v>20.2</c:v>
                </c:pt>
                <c:pt idx="19">
                  <c:v>19.600000000000001</c:v>
                </c:pt>
                <c:pt idx="20">
                  <c:v>21.2</c:v>
                </c:pt>
                <c:pt idx="21">
                  <c:v>21.6</c:v>
                </c:pt>
                <c:pt idx="22">
                  <c:v>22.5</c:v>
                </c:pt>
                <c:pt idx="23">
                  <c:v>22.9</c:v>
                </c:pt>
                <c:pt idx="24">
                  <c:v>21.6</c:v>
                </c:pt>
                <c:pt idx="25">
                  <c:v>22.2</c:v>
                </c:pt>
                <c:pt idx="26">
                  <c:v>21.9</c:v>
                </c:pt>
                <c:pt idx="27">
                  <c:v>21.1</c:v>
                </c:pt>
                <c:pt idx="28">
                  <c:v>20.7</c:v>
                </c:pt>
                <c:pt idx="29">
                  <c:v>20.6</c:v>
                </c:pt>
                <c:pt idx="30">
                  <c:v>21.2</c:v>
                </c:pt>
                <c:pt idx="31">
                  <c:v>21.7</c:v>
                </c:pt>
                <c:pt idx="32">
                  <c:v>21.5</c:v>
                </c:pt>
                <c:pt idx="33">
                  <c:v>20.8</c:v>
                </c:pt>
                <c:pt idx="34">
                  <c:v>20.399999999999999</c:v>
                </c:pt>
                <c:pt idx="35">
                  <c:v>20</c:v>
                </c:pt>
                <c:pt idx="36">
                  <c:v>19.600000000000001</c:v>
                </c:pt>
                <c:pt idx="37">
                  <c:v>18.899999999999999</c:v>
                </c:pt>
                <c:pt idx="38">
                  <c:v>18.5</c:v>
                </c:pt>
                <c:pt idx="39">
                  <c:v>18</c:v>
                </c:pt>
                <c:pt idx="40">
                  <c:v>17.7</c:v>
                </c:pt>
                <c:pt idx="41">
                  <c:v>17.7</c:v>
                </c:pt>
                <c:pt idx="42">
                  <c:v>18.600000000000001</c:v>
                </c:pt>
                <c:pt idx="43">
                  <c:v>19.2</c:v>
                </c:pt>
                <c:pt idx="44">
                  <c:v>19.100000000000001</c:v>
                </c:pt>
                <c:pt idx="45">
                  <c:v>19.3</c:v>
                </c:pt>
                <c:pt idx="46">
                  <c:v>19.5</c:v>
                </c:pt>
                <c:pt idx="47">
                  <c:v>19.100000000000001</c:v>
                </c:pt>
                <c:pt idx="48">
                  <c:v>20.2</c:v>
                </c:pt>
                <c:pt idx="49">
                  <c:v>24.3</c:v>
                </c:pt>
                <c:pt idx="50">
                  <c:v>23.2</c:v>
                </c:pt>
                <c:pt idx="51">
                  <c:v>23.3</c:v>
                </c:pt>
                <c:pt idx="52">
                  <c:v>21.9</c:v>
                </c:pt>
                <c:pt idx="53">
                  <c:v>20.7</c:v>
                </c:pt>
                <c:pt idx="54">
                  <c:v>20.2</c:v>
                </c:pt>
                <c:pt idx="55">
                  <c:v>20.399999999999999</c:v>
                </c:pt>
                <c:pt idx="56">
                  <c:v>20.8</c:v>
                </c:pt>
                <c:pt idx="57">
                  <c:v>20.7</c:v>
                </c:pt>
                <c:pt idx="58">
                  <c:v>20.2</c:v>
                </c:pt>
                <c:pt idx="59">
                  <c:v>21</c:v>
                </c:pt>
                <c:pt idx="60">
                  <c:v>31.1</c:v>
                </c:pt>
                <c:pt idx="61">
                  <c:v>30.1</c:v>
                </c:pt>
                <c:pt idx="62">
                  <c:v>25.1</c:v>
                </c:pt>
                <c:pt idx="63" formatCode="0.0">
                  <c:v>22.667218417710895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11-4BE9-B37C-924C64B7076F}"/>
            </c:ext>
          </c:extLst>
        </c:ser>
        <c:ser>
          <c:idx val="2"/>
          <c:order val="2"/>
          <c:tx>
            <c:strRef>
              <c:f>'[Charts for Fiscal Ship Slides.xlsx]Rev Outlay Projection'!$D$2</c:f>
              <c:strCache>
                <c:ptCount val="1"/>
                <c:pt idx="0">
                  <c:v>Receipts Proj.</c:v>
                </c:pt>
              </c:strCache>
            </c:strRef>
          </c:tx>
          <c:spPr>
            <a:ln w="28575" cap="rnd">
              <a:solidFill>
                <a:srgbClr val="003A7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'[Charts for Fiscal Ship Slides.xlsx]Rev Outlay Projection'!$A$23:$A$116</c:f>
              <c:numCache>
                <c:formatCode>yyyy</c:formatCode>
                <c:ptCount val="9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  <c:pt idx="64">
                  <c:v>45292</c:v>
                </c:pt>
                <c:pt idx="65">
                  <c:v>45658</c:v>
                </c:pt>
                <c:pt idx="66">
                  <c:v>46023</c:v>
                </c:pt>
                <c:pt idx="67">
                  <c:v>46388</c:v>
                </c:pt>
                <c:pt idx="68">
                  <c:v>46753</c:v>
                </c:pt>
                <c:pt idx="69">
                  <c:v>47119</c:v>
                </c:pt>
                <c:pt idx="70">
                  <c:v>47484</c:v>
                </c:pt>
                <c:pt idx="71">
                  <c:v>47849</c:v>
                </c:pt>
                <c:pt idx="72">
                  <c:v>48214</c:v>
                </c:pt>
                <c:pt idx="73">
                  <c:v>48580</c:v>
                </c:pt>
                <c:pt idx="74">
                  <c:v>48945</c:v>
                </c:pt>
                <c:pt idx="75">
                  <c:v>49310</c:v>
                </c:pt>
                <c:pt idx="76">
                  <c:v>49675</c:v>
                </c:pt>
                <c:pt idx="77">
                  <c:v>50041</c:v>
                </c:pt>
                <c:pt idx="78">
                  <c:v>50406</c:v>
                </c:pt>
                <c:pt idx="79">
                  <c:v>50771</c:v>
                </c:pt>
                <c:pt idx="80">
                  <c:v>51136</c:v>
                </c:pt>
                <c:pt idx="81">
                  <c:v>51502</c:v>
                </c:pt>
                <c:pt idx="82">
                  <c:v>51867</c:v>
                </c:pt>
                <c:pt idx="83">
                  <c:v>52232</c:v>
                </c:pt>
                <c:pt idx="84">
                  <c:v>52597</c:v>
                </c:pt>
                <c:pt idx="85">
                  <c:v>52963</c:v>
                </c:pt>
                <c:pt idx="86">
                  <c:v>53328</c:v>
                </c:pt>
                <c:pt idx="87">
                  <c:v>53693</c:v>
                </c:pt>
                <c:pt idx="88">
                  <c:v>54058</c:v>
                </c:pt>
                <c:pt idx="89">
                  <c:v>54424</c:v>
                </c:pt>
                <c:pt idx="90">
                  <c:v>54789</c:v>
                </c:pt>
                <c:pt idx="91">
                  <c:v>55154</c:v>
                </c:pt>
                <c:pt idx="92">
                  <c:v>55519</c:v>
                </c:pt>
                <c:pt idx="93">
                  <c:v>55885</c:v>
                </c:pt>
              </c:numCache>
            </c:numRef>
          </c:cat>
          <c:val>
            <c:numRef>
              <c:f>'[Charts for Fiscal Ship Slides.xlsx]Rev Outlay Projection'!$D$23:$D$116</c:f>
              <c:numCache>
                <c:formatCode>General</c:formatCode>
                <c:ptCount val="94"/>
                <c:pt idx="63" formatCode="0.0">
                  <c:v>16.403509483425349</c:v>
                </c:pt>
                <c:pt idx="64">
                  <c:v>17.777999999999999</c:v>
                </c:pt>
                <c:pt idx="65">
                  <c:v>17.387</c:v>
                </c:pt>
                <c:pt idx="66">
                  <c:v>17.763000000000002</c:v>
                </c:pt>
                <c:pt idx="67">
                  <c:v>18.105</c:v>
                </c:pt>
                <c:pt idx="68">
                  <c:v>18.199000000000002</c:v>
                </c:pt>
                <c:pt idx="69">
                  <c:v>18.167000000000002</c:v>
                </c:pt>
                <c:pt idx="70">
                  <c:v>18.125</c:v>
                </c:pt>
                <c:pt idx="71">
                  <c:v>18.106999999999999</c:v>
                </c:pt>
                <c:pt idx="72">
                  <c:v>18.064</c:v>
                </c:pt>
                <c:pt idx="73">
                  <c:v>18.077000000000002</c:v>
                </c:pt>
                <c:pt idx="74">
                  <c:v>18.111999999999998</c:v>
                </c:pt>
                <c:pt idx="75">
                  <c:v>18.169</c:v>
                </c:pt>
                <c:pt idx="76">
                  <c:v>18.219000000000001</c:v>
                </c:pt>
                <c:pt idx="77">
                  <c:v>18.285</c:v>
                </c:pt>
                <c:pt idx="78">
                  <c:v>18.334</c:v>
                </c:pt>
                <c:pt idx="79">
                  <c:v>18.385999999999999</c:v>
                </c:pt>
                <c:pt idx="80">
                  <c:v>18.417999999999999</c:v>
                </c:pt>
                <c:pt idx="81">
                  <c:v>18.460999999999999</c:v>
                </c:pt>
                <c:pt idx="82">
                  <c:v>18.512</c:v>
                </c:pt>
                <c:pt idx="83">
                  <c:v>18.565999999999999</c:v>
                </c:pt>
                <c:pt idx="84">
                  <c:v>18.602</c:v>
                </c:pt>
                <c:pt idx="85">
                  <c:v>18.648</c:v>
                </c:pt>
                <c:pt idx="86">
                  <c:v>18.696999999999999</c:v>
                </c:pt>
                <c:pt idx="87">
                  <c:v>18.744</c:v>
                </c:pt>
                <c:pt idx="88">
                  <c:v>18.803999999999998</c:v>
                </c:pt>
                <c:pt idx="89">
                  <c:v>18.841000000000001</c:v>
                </c:pt>
                <c:pt idx="90">
                  <c:v>18.887</c:v>
                </c:pt>
                <c:pt idx="91">
                  <c:v>18.945</c:v>
                </c:pt>
                <c:pt idx="92">
                  <c:v>19.013999999999999</c:v>
                </c:pt>
                <c:pt idx="93">
                  <c:v>19.068999999999999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11-4BE9-B37C-924C64B7076F}"/>
            </c:ext>
          </c:extLst>
        </c:ser>
        <c:ser>
          <c:idx val="3"/>
          <c:order val="3"/>
          <c:tx>
            <c:strRef>
              <c:f>'[Charts for Fiscal Ship Slides.xlsx]Rev Outlay Projection'!$E$2</c:f>
              <c:strCache>
                <c:ptCount val="1"/>
                <c:pt idx="0">
                  <c:v>Outlays Proj.</c:v>
                </c:pt>
              </c:strCache>
            </c:strRef>
          </c:tx>
          <c:spPr>
            <a:ln w="28575" cap="rnd">
              <a:solidFill>
                <a:srgbClr val="FF9E1B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'[Charts for Fiscal Ship Slides.xlsx]Rev Outlay Projection'!$A$23:$A$116</c:f>
              <c:numCache>
                <c:formatCode>yyyy</c:formatCode>
                <c:ptCount val="94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  <c:pt idx="62">
                  <c:v>44562</c:v>
                </c:pt>
                <c:pt idx="63">
                  <c:v>44927</c:v>
                </c:pt>
                <c:pt idx="64">
                  <c:v>45292</c:v>
                </c:pt>
                <c:pt idx="65">
                  <c:v>45658</c:v>
                </c:pt>
                <c:pt idx="66">
                  <c:v>46023</c:v>
                </c:pt>
                <c:pt idx="67">
                  <c:v>46388</c:v>
                </c:pt>
                <c:pt idx="68">
                  <c:v>46753</c:v>
                </c:pt>
                <c:pt idx="69">
                  <c:v>47119</c:v>
                </c:pt>
                <c:pt idx="70">
                  <c:v>47484</c:v>
                </c:pt>
                <c:pt idx="71">
                  <c:v>47849</c:v>
                </c:pt>
                <c:pt idx="72">
                  <c:v>48214</c:v>
                </c:pt>
                <c:pt idx="73">
                  <c:v>48580</c:v>
                </c:pt>
                <c:pt idx="74">
                  <c:v>48945</c:v>
                </c:pt>
                <c:pt idx="75">
                  <c:v>49310</c:v>
                </c:pt>
                <c:pt idx="76">
                  <c:v>49675</c:v>
                </c:pt>
                <c:pt idx="77">
                  <c:v>50041</c:v>
                </c:pt>
                <c:pt idx="78">
                  <c:v>50406</c:v>
                </c:pt>
                <c:pt idx="79">
                  <c:v>50771</c:v>
                </c:pt>
                <c:pt idx="80">
                  <c:v>51136</c:v>
                </c:pt>
                <c:pt idx="81">
                  <c:v>51502</c:v>
                </c:pt>
                <c:pt idx="82">
                  <c:v>51867</c:v>
                </c:pt>
                <c:pt idx="83">
                  <c:v>52232</c:v>
                </c:pt>
                <c:pt idx="84">
                  <c:v>52597</c:v>
                </c:pt>
                <c:pt idx="85">
                  <c:v>52963</c:v>
                </c:pt>
                <c:pt idx="86">
                  <c:v>53328</c:v>
                </c:pt>
                <c:pt idx="87">
                  <c:v>53693</c:v>
                </c:pt>
                <c:pt idx="88">
                  <c:v>54058</c:v>
                </c:pt>
                <c:pt idx="89">
                  <c:v>54424</c:v>
                </c:pt>
                <c:pt idx="90">
                  <c:v>54789</c:v>
                </c:pt>
                <c:pt idx="91">
                  <c:v>55154</c:v>
                </c:pt>
                <c:pt idx="92">
                  <c:v>55519</c:v>
                </c:pt>
                <c:pt idx="93">
                  <c:v>55885</c:v>
                </c:pt>
              </c:numCache>
            </c:numRef>
          </c:cat>
          <c:val>
            <c:numRef>
              <c:f>'[Charts for Fiscal Ship Slides.xlsx]Rev Outlay Projection'!$E$23:$E$116</c:f>
              <c:numCache>
                <c:formatCode>General</c:formatCode>
                <c:ptCount val="94"/>
                <c:pt idx="63" formatCode="0.0">
                  <c:v>22.667218417710895</c:v>
                </c:pt>
                <c:pt idx="64">
                  <c:v>23.553999999999998</c:v>
                </c:pt>
                <c:pt idx="65">
                  <c:v>23.15</c:v>
                </c:pt>
                <c:pt idx="66">
                  <c:v>23.062000000000001</c:v>
                </c:pt>
                <c:pt idx="67">
                  <c:v>23.111999999999998</c:v>
                </c:pt>
                <c:pt idx="68">
                  <c:v>23.315999999999999</c:v>
                </c:pt>
                <c:pt idx="69">
                  <c:v>23.504999999999999</c:v>
                </c:pt>
                <c:pt idx="70">
                  <c:v>23.684999999999999</c:v>
                </c:pt>
                <c:pt idx="71">
                  <c:v>23.888999999999999</c:v>
                </c:pt>
                <c:pt idx="72">
                  <c:v>24.151</c:v>
                </c:pt>
                <c:pt idx="73">
                  <c:v>24.449000000000002</c:v>
                </c:pt>
                <c:pt idx="74">
                  <c:v>24.670999999999999</c:v>
                </c:pt>
                <c:pt idx="75">
                  <c:v>24.861000000000001</c:v>
                </c:pt>
                <c:pt idx="76">
                  <c:v>25.08</c:v>
                </c:pt>
                <c:pt idx="77">
                  <c:v>25.312999999999999</c:v>
                </c:pt>
                <c:pt idx="78">
                  <c:v>25.529</c:v>
                </c:pt>
                <c:pt idx="79">
                  <c:v>25.751999999999999</c:v>
                </c:pt>
                <c:pt idx="80">
                  <c:v>25.988</c:v>
                </c:pt>
                <c:pt idx="81">
                  <c:v>26.212</c:v>
                </c:pt>
                <c:pt idx="82">
                  <c:v>26.452000000000002</c:v>
                </c:pt>
                <c:pt idx="83">
                  <c:v>26.7</c:v>
                </c:pt>
                <c:pt idx="84">
                  <c:v>26.922000000000001</c:v>
                </c:pt>
                <c:pt idx="85">
                  <c:v>27.166</c:v>
                </c:pt>
                <c:pt idx="86">
                  <c:v>27.384</c:v>
                </c:pt>
                <c:pt idx="87">
                  <c:v>27.632999999999999</c:v>
                </c:pt>
                <c:pt idx="88">
                  <c:v>27.864000000000001</c:v>
                </c:pt>
                <c:pt idx="89">
                  <c:v>28.085999999999999</c:v>
                </c:pt>
                <c:pt idx="90">
                  <c:v>28.315000000000001</c:v>
                </c:pt>
                <c:pt idx="91">
                  <c:v>28.571999999999999</c:v>
                </c:pt>
                <c:pt idx="92">
                  <c:v>28.844999999999999</c:v>
                </c:pt>
                <c:pt idx="93">
                  <c:v>29.094000000000001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11-4BE9-B37C-924C64B70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56250"/>
        </c:scaling>
        <c:delete val="0"/>
        <c:axPos val="b"/>
        <c:numFmt formatCode="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years"/>
        <c:majorUnit val="10"/>
        <c:majorTimeUnit val="years"/>
      </c:dateAx>
      <c:valAx>
        <c:axId val="520645183"/>
        <c:scaling>
          <c:orientation val="minMax"/>
          <c:max val="3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and Projected Debt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Held by the Public:</a:t>
            </a:r>
          </a:p>
          <a:p>
            <a: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1940 - 2023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9597263047690492"/>
          <c:y val="1.8620297741396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799702612280762E-2"/>
          <c:y val="0.14358028137341158"/>
          <c:w val="0.88009300125038015"/>
          <c:h val="0.7140405115378090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Slides.xlsx]Debt Projection'!$B$2</c:f>
              <c:strCache>
                <c:ptCount val="1"/>
                <c:pt idx="0">
                  <c:v>Federal Debt Held by the Public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Slides.xlsx]Debt Projection'!$A$3:$A$116</c:f>
              <c:numCache>
                <c:formatCode>yyyy</c:formatCode>
                <c:ptCount val="114"/>
                <c:pt idx="0">
                  <c:v>14611</c:v>
                </c:pt>
                <c:pt idx="1">
                  <c:v>14977</c:v>
                </c:pt>
                <c:pt idx="2">
                  <c:v>15342</c:v>
                </c:pt>
                <c:pt idx="3">
                  <c:v>15707</c:v>
                </c:pt>
                <c:pt idx="4">
                  <c:v>16072</c:v>
                </c:pt>
                <c:pt idx="5">
                  <c:v>16438</c:v>
                </c:pt>
                <c:pt idx="6">
                  <c:v>16803</c:v>
                </c:pt>
                <c:pt idx="7">
                  <c:v>17168</c:v>
                </c:pt>
                <c:pt idx="8">
                  <c:v>17533</c:v>
                </c:pt>
                <c:pt idx="9">
                  <c:v>17899</c:v>
                </c:pt>
                <c:pt idx="10">
                  <c:v>18264</c:v>
                </c:pt>
                <c:pt idx="11">
                  <c:v>18629</c:v>
                </c:pt>
                <c:pt idx="12">
                  <c:v>18994</c:v>
                </c:pt>
                <c:pt idx="13">
                  <c:v>19360</c:v>
                </c:pt>
                <c:pt idx="14">
                  <c:v>19725</c:v>
                </c:pt>
                <c:pt idx="15">
                  <c:v>20090</c:v>
                </c:pt>
                <c:pt idx="16">
                  <c:v>20455</c:v>
                </c:pt>
                <c:pt idx="17">
                  <c:v>20821</c:v>
                </c:pt>
                <c:pt idx="18">
                  <c:v>21186</c:v>
                </c:pt>
                <c:pt idx="19">
                  <c:v>21551</c:v>
                </c:pt>
                <c:pt idx="20">
                  <c:v>21916</c:v>
                </c:pt>
                <c:pt idx="21">
                  <c:v>22282</c:v>
                </c:pt>
                <c:pt idx="22">
                  <c:v>22647</c:v>
                </c:pt>
                <c:pt idx="23">
                  <c:v>23012</c:v>
                </c:pt>
                <c:pt idx="24">
                  <c:v>23377</c:v>
                </c:pt>
                <c:pt idx="25">
                  <c:v>23743</c:v>
                </c:pt>
                <c:pt idx="26">
                  <c:v>24108</c:v>
                </c:pt>
                <c:pt idx="27">
                  <c:v>24473</c:v>
                </c:pt>
                <c:pt idx="28">
                  <c:v>24838</c:v>
                </c:pt>
                <c:pt idx="29">
                  <c:v>25204</c:v>
                </c:pt>
                <c:pt idx="30">
                  <c:v>25569</c:v>
                </c:pt>
                <c:pt idx="31">
                  <c:v>25934</c:v>
                </c:pt>
                <c:pt idx="32">
                  <c:v>26299</c:v>
                </c:pt>
                <c:pt idx="33">
                  <c:v>26665</c:v>
                </c:pt>
                <c:pt idx="34">
                  <c:v>27030</c:v>
                </c:pt>
                <c:pt idx="35">
                  <c:v>27395</c:v>
                </c:pt>
                <c:pt idx="36">
                  <c:v>27760</c:v>
                </c:pt>
                <c:pt idx="37">
                  <c:v>28126</c:v>
                </c:pt>
                <c:pt idx="38">
                  <c:v>28491</c:v>
                </c:pt>
                <c:pt idx="39">
                  <c:v>28856</c:v>
                </c:pt>
                <c:pt idx="40">
                  <c:v>29221</c:v>
                </c:pt>
                <c:pt idx="41">
                  <c:v>29587</c:v>
                </c:pt>
                <c:pt idx="42">
                  <c:v>29952</c:v>
                </c:pt>
                <c:pt idx="43">
                  <c:v>30317</c:v>
                </c:pt>
                <c:pt idx="44">
                  <c:v>30682</c:v>
                </c:pt>
                <c:pt idx="45">
                  <c:v>31048</c:v>
                </c:pt>
                <c:pt idx="46">
                  <c:v>31413</c:v>
                </c:pt>
                <c:pt idx="47">
                  <c:v>31778</c:v>
                </c:pt>
                <c:pt idx="48">
                  <c:v>32143</c:v>
                </c:pt>
                <c:pt idx="49">
                  <c:v>32509</c:v>
                </c:pt>
                <c:pt idx="50">
                  <c:v>32874</c:v>
                </c:pt>
                <c:pt idx="51">
                  <c:v>33239</c:v>
                </c:pt>
                <c:pt idx="52">
                  <c:v>33604</c:v>
                </c:pt>
                <c:pt idx="53">
                  <c:v>33970</c:v>
                </c:pt>
                <c:pt idx="54">
                  <c:v>34335</c:v>
                </c:pt>
                <c:pt idx="55">
                  <c:v>34700</c:v>
                </c:pt>
                <c:pt idx="56">
                  <c:v>35065</c:v>
                </c:pt>
                <c:pt idx="57">
                  <c:v>35431</c:v>
                </c:pt>
                <c:pt idx="58">
                  <c:v>35796</c:v>
                </c:pt>
                <c:pt idx="59">
                  <c:v>36161</c:v>
                </c:pt>
                <c:pt idx="60">
                  <c:v>36526</c:v>
                </c:pt>
                <c:pt idx="61">
                  <c:v>36892</c:v>
                </c:pt>
                <c:pt idx="62">
                  <c:v>37257</c:v>
                </c:pt>
                <c:pt idx="63">
                  <c:v>37622</c:v>
                </c:pt>
                <c:pt idx="64">
                  <c:v>37987</c:v>
                </c:pt>
                <c:pt idx="65">
                  <c:v>38353</c:v>
                </c:pt>
                <c:pt idx="66">
                  <c:v>38718</c:v>
                </c:pt>
                <c:pt idx="67">
                  <c:v>39083</c:v>
                </c:pt>
                <c:pt idx="68">
                  <c:v>39448</c:v>
                </c:pt>
                <c:pt idx="69">
                  <c:v>39814</c:v>
                </c:pt>
                <c:pt idx="70">
                  <c:v>40179</c:v>
                </c:pt>
                <c:pt idx="71">
                  <c:v>40544</c:v>
                </c:pt>
                <c:pt idx="72">
                  <c:v>40909</c:v>
                </c:pt>
                <c:pt idx="73">
                  <c:v>41275</c:v>
                </c:pt>
                <c:pt idx="74">
                  <c:v>41640</c:v>
                </c:pt>
                <c:pt idx="75">
                  <c:v>42005</c:v>
                </c:pt>
                <c:pt idx="76">
                  <c:v>42370</c:v>
                </c:pt>
                <c:pt idx="77">
                  <c:v>42736</c:v>
                </c:pt>
                <c:pt idx="78">
                  <c:v>43101</c:v>
                </c:pt>
                <c:pt idx="79">
                  <c:v>43466</c:v>
                </c:pt>
                <c:pt idx="80">
                  <c:v>43831</c:v>
                </c:pt>
                <c:pt idx="81">
                  <c:v>44197</c:v>
                </c:pt>
                <c:pt idx="82">
                  <c:v>44562</c:v>
                </c:pt>
                <c:pt idx="83">
                  <c:v>44927</c:v>
                </c:pt>
                <c:pt idx="84">
                  <c:v>45292</c:v>
                </c:pt>
                <c:pt idx="85">
                  <c:v>45658</c:v>
                </c:pt>
                <c:pt idx="86">
                  <c:v>46023</c:v>
                </c:pt>
                <c:pt idx="87">
                  <c:v>46388</c:v>
                </c:pt>
                <c:pt idx="88">
                  <c:v>46753</c:v>
                </c:pt>
                <c:pt idx="89">
                  <c:v>47119</c:v>
                </c:pt>
                <c:pt idx="90">
                  <c:v>47484</c:v>
                </c:pt>
                <c:pt idx="91">
                  <c:v>47849</c:v>
                </c:pt>
                <c:pt idx="92">
                  <c:v>48214</c:v>
                </c:pt>
                <c:pt idx="93">
                  <c:v>48580</c:v>
                </c:pt>
                <c:pt idx="94">
                  <c:v>48945</c:v>
                </c:pt>
                <c:pt idx="95">
                  <c:v>49310</c:v>
                </c:pt>
                <c:pt idx="96">
                  <c:v>49675</c:v>
                </c:pt>
                <c:pt idx="97">
                  <c:v>50041</c:v>
                </c:pt>
                <c:pt idx="98">
                  <c:v>50406</c:v>
                </c:pt>
                <c:pt idx="99">
                  <c:v>50771</c:v>
                </c:pt>
                <c:pt idx="100">
                  <c:v>51136</c:v>
                </c:pt>
                <c:pt idx="101">
                  <c:v>51502</c:v>
                </c:pt>
                <c:pt idx="102">
                  <c:v>51867</c:v>
                </c:pt>
                <c:pt idx="103">
                  <c:v>52232</c:v>
                </c:pt>
                <c:pt idx="104">
                  <c:v>52597</c:v>
                </c:pt>
                <c:pt idx="105">
                  <c:v>52963</c:v>
                </c:pt>
                <c:pt idx="106">
                  <c:v>53328</c:v>
                </c:pt>
                <c:pt idx="107">
                  <c:v>53693</c:v>
                </c:pt>
                <c:pt idx="108">
                  <c:v>54058</c:v>
                </c:pt>
                <c:pt idx="109">
                  <c:v>54424</c:v>
                </c:pt>
                <c:pt idx="110">
                  <c:v>54789</c:v>
                </c:pt>
                <c:pt idx="111">
                  <c:v>55154</c:v>
                </c:pt>
                <c:pt idx="112">
                  <c:v>55519</c:v>
                </c:pt>
                <c:pt idx="113">
                  <c:v>55885</c:v>
                </c:pt>
              </c:numCache>
            </c:numRef>
          </c:cat>
          <c:val>
            <c:numRef>
              <c:f>'[Charts for Fiscal Ship Slides.xlsx]Debt Projection'!$B$3:$B$116</c:f>
              <c:numCache>
                <c:formatCode>General</c:formatCode>
                <c:ptCount val="114"/>
                <c:pt idx="0">
                  <c:v>43.6</c:v>
                </c:pt>
                <c:pt idx="1">
                  <c:v>41.5</c:v>
                </c:pt>
                <c:pt idx="2">
                  <c:v>45.9</c:v>
                </c:pt>
                <c:pt idx="3">
                  <c:v>69.2</c:v>
                </c:pt>
                <c:pt idx="4">
                  <c:v>86.4</c:v>
                </c:pt>
                <c:pt idx="5">
                  <c:v>103.9</c:v>
                </c:pt>
                <c:pt idx="6">
                  <c:v>106.1</c:v>
                </c:pt>
                <c:pt idx="7">
                  <c:v>93.9</c:v>
                </c:pt>
                <c:pt idx="8">
                  <c:v>82.6</c:v>
                </c:pt>
                <c:pt idx="9">
                  <c:v>77.5</c:v>
                </c:pt>
                <c:pt idx="10">
                  <c:v>78.599999999999994</c:v>
                </c:pt>
                <c:pt idx="11">
                  <c:v>65.5</c:v>
                </c:pt>
                <c:pt idx="12">
                  <c:v>60.1</c:v>
                </c:pt>
                <c:pt idx="13">
                  <c:v>57.2</c:v>
                </c:pt>
                <c:pt idx="14">
                  <c:v>58</c:v>
                </c:pt>
                <c:pt idx="15">
                  <c:v>55.8</c:v>
                </c:pt>
                <c:pt idx="16">
                  <c:v>50.7</c:v>
                </c:pt>
                <c:pt idx="17">
                  <c:v>47.3</c:v>
                </c:pt>
                <c:pt idx="18">
                  <c:v>47.8</c:v>
                </c:pt>
                <c:pt idx="19">
                  <c:v>46.5</c:v>
                </c:pt>
                <c:pt idx="20">
                  <c:v>44.3</c:v>
                </c:pt>
                <c:pt idx="21">
                  <c:v>43.6</c:v>
                </c:pt>
                <c:pt idx="22">
                  <c:v>42.3</c:v>
                </c:pt>
                <c:pt idx="23">
                  <c:v>41.1</c:v>
                </c:pt>
                <c:pt idx="24">
                  <c:v>38.799999999999997</c:v>
                </c:pt>
                <c:pt idx="25">
                  <c:v>36.799999999999997</c:v>
                </c:pt>
                <c:pt idx="26">
                  <c:v>33.799999999999997</c:v>
                </c:pt>
                <c:pt idx="27">
                  <c:v>31.9</c:v>
                </c:pt>
                <c:pt idx="28">
                  <c:v>32.299999999999997</c:v>
                </c:pt>
                <c:pt idx="29">
                  <c:v>28.4</c:v>
                </c:pt>
                <c:pt idx="30">
                  <c:v>27.1</c:v>
                </c:pt>
                <c:pt idx="31">
                  <c:v>27.1</c:v>
                </c:pt>
                <c:pt idx="32">
                  <c:v>26.5</c:v>
                </c:pt>
                <c:pt idx="33">
                  <c:v>25.2</c:v>
                </c:pt>
                <c:pt idx="34">
                  <c:v>23.2</c:v>
                </c:pt>
                <c:pt idx="35">
                  <c:v>24.6</c:v>
                </c:pt>
                <c:pt idx="36">
                  <c:v>26.7</c:v>
                </c:pt>
                <c:pt idx="37">
                  <c:v>27.1</c:v>
                </c:pt>
                <c:pt idx="38">
                  <c:v>26.7</c:v>
                </c:pt>
                <c:pt idx="39">
                  <c:v>25</c:v>
                </c:pt>
                <c:pt idx="40">
                  <c:v>25.5</c:v>
                </c:pt>
                <c:pt idx="41">
                  <c:v>25.2</c:v>
                </c:pt>
                <c:pt idx="42">
                  <c:v>27.9</c:v>
                </c:pt>
                <c:pt idx="43">
                  <c:v>32.200000000000003</c:v>
                </c:pt>
                <c:pt idx="44">
                  <c:v>33.1</c:v>
                </c:pt>
                <c:pt idx="45">
                  <c:v>35.299999999999997</c:v>
                </c:pt>
                <c:pt idx="46">
                  <c:v>38.5</c:v>
                </c:pt>
                <c:pt idx="47">
                  <c:v>39.6</c:v>
                </c:pt>
                <c:pt idx="48">
                  <c:v>39.9</c:v>
                </c:pt>
                <c:pt idx="49">
                  <c:v>39.4</c:v>
                </c:pt>
                <c:pt idx="50">
                  <c:v>40.9</c:v>
                </c:pt>
                <c:pt idx="51">
                  <c:v>44.1</c:v>
                </c:pt>
                <c:pt idx="52">
                  <c:v>46.8</c:v>
                </c:pt>
                <c:pt idx="53">
                  <c:v>47.9</c:v>
                </c:pt>
                <c:pt idx="54">
                  <c:v>47.8</c:v>
                </c:pt>
                <c:pt idx="55">
                  <c:v>47.7</c:v>
                </c:pt>
                <c:pt idx="56">
                  <c:v>47</c:v>
                </c:pt>
                <c:pt idx="57">
                  <c:v>44.6</c:v>
                </c:pt>
                <c:pt idx="58">
                  <c:v>41.7</c:v>
                </c:pt>
                <c:pt idx="59">
                  <c:v>38.299999999999997</c:v>
                </c:pt>
                <c:pt idx="60">
                  <c:v>33.700000000000003</c:v>
                </c:pt>
                <c:pt idx="61">
                  <c:v>31.5</c:v>
                </c:pt>
                <c:pt idx="62">
                  <c:v>32.700000000000003</c:v>
                </c:pt>
                <c:pt idx="63">
                  <c:v>34.700000000000003</c:v>
                </c:pt>
                <c:pt idx="64">
                  <c:v>35.700000000000003</c:v>
                </c:pt>
                <c:pt idx="65">
                  <c:v>35.799999999999997</c:v>
                </c:pt>
                <c:pt idx="66">
                  <c:v>35.4</c:v>
                </c:pt>
                <c:pt idx="67">
                  <c:v>35.200000000000003</c:v>
                </c:pt>
                <c:pt idx="68">
                  <c:v>39.200000000000003</c:v>
                </c:pt>
                <c:pt idx="69">
                  <c:v>52.2</c:v>
                </c:pt>
                <c:pt idx="70">
                  <c:v>60.6</c:v>
                </c:pt>
                <c:pt idx="71">
                  <c:v>65.5</c:v>
                </c:pt>
                <c:pt idx="72">
                  <c:v>70</c:v>
                </c:pt>
                <c:pt idx="73">
                  <c:v>71.900000000000006</c:v>
                </c:pt>
                <c:pt idx="74">
                  <c:v>73.599999999999994</c:v>
                </c:pt>
                <c:pt idx="75">
                  <c:v>72.5</c:v>
                </c:pt>
                <c:pt idx="76">
                  <c:v>76.400000000000006</c:v>
                </c:pt>
                <c:pt idx="77">
                  <c:v>76.2</c:v>
                </c:pt>
                <c:pt idx="78">
                  <c:v>77.599999999999994</c:v>
                </c:pt>
                <c:pt idx="79">
                  <c:v>79.400000000000006</c:v>
                </c:pt>
                <c:pt idx="80">
                  <c:v>99.8</c:v>
                </c:pt>
                <c:pt idx="81">
                  <c:v>98.4</c:v>
                </c:pt>
                <c:pt idx="82">
                  <c:v>97</c:v>
                </c:pt>
                <c:pt idx="83">
                  <c:v>98.6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EC-411D-80C2-28674AFC23CB}"/>
            </c:ext>
          </c:extLst>
        </c:ser>
        <c:ser>
          <c:idx val="1"/>
          <c:order val="1"/>
          <c:tx>
            <c:strRef>
              <c:f>'[Charts for Fiscal Ship Slides.xlsx]Debt Projection'!$C$2</c:f>
              <c:strCache>
                <c:ptCount val="1"/>
                <c:pt idx="0">
                  <c:v>Federal Debt Held by the Public</c:v>
                </c:pt>
              </c:strCache>
            </c:strRef>
          </c:tx>
          <c:spPr>
            <a:ln w="28575" cap="rnd">
              <a:solidFill>
                <a:srgbClr val="003A7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'[Charts for Fiscal Ship Slides.xlsx]Debt Projection'!$A$3:$A$116</c:f>
              <c:numCache>
                <c:formatCode>yyyy</c:formatCode>
                <c:ptCount val="114"/>
                <c:pt idx="0">
                  <c:v>14611</c:v>
                </c:pt>
                <c:pt idx="1">
                  <c:v>14977</c:v>
                </c:pt>
                <c:pt idx="2">
                  <c:v>15342</c:v>
                </c:pt>
                <c:pt idx="3">
                  <c:v>15707</c:v>
                </c:pt>
                <c:pt idx="4">
                  <c:v>16072</c:v>
                </c:pt>
                <c:pt idx="5">
                  <c:v>16438</c:v>
                </c:pt>
                <c:pt idx="6">
                  <c:v>16803</c:v>
                </c:pt>
                <c:pt idx="7">
                  <c:v>17168</c:v>
                </c:pt>
                <c:pt idx="8">
                  <c:v>17533</c:v>
                </c:pt>
                <c:pt idx="9">
                  <c:v>17899</c:v>
                </c:pt>
                <c:pt idx="10">
                  <c:v>18264</c:v>
                </c:pt>
                <c:pt idx="11">
                  <c:v>18629</c:v>
                </c:pt>
                <c:pt idx="12">
                  <c:v>18994</c:v>
                </c:pt>
                <c:pt idx="13">
                  <c:v>19360</c:v>
                </c:pt>
                <c:pt idx="14">
                  <c:v>19725</c:v>
                </c:pt>
                <c:pt idx="15">
                  <c:v>20090</c:v>
                </c:pt>
                <c:pt idx="16">
                  <c:v>20455</c:v>
                </c:pt>
                <c:pt idx="17">
                  <c:v>20821</c:v>
                </c:pt>
                <c:pt idx="18">
                  <c:v>21186</c:v>
                </c:pt>
                <c:pt idx="19">
                  <c:v>21551</c:v>
                </c:pt>
                <c:pt idx="20">
                  <c:v>21916</c:v>
                </c:pt>
                <c:pt idx="21">
                  <c:v>22282</c:v>
                </c:pt>
                <c:pt idx="22">
                  <c:v>22647</c:v>
                </c:pt>
                <c:pt idx="23">
                  <c:v>23012</c:v>
                </c:pt>
                <c:pt idx="24">
                  <c:v>23377</c:v>
                </c:pt>
                <c:pt idx="25">
                  <c:v>23743</c:v>
                </c:pt>
                <c:pt idx="26">
                  <c:v>24108</c:v>
                </c:pt>
                <c:pt idx="27">
                  <c:v>24473</c:v>
                </c:pt>
                <c:pt idx="28">
                  <c:v>24838</c:v>
                </c:pt>
                <c:pt idx="29">
                  <c:v>25204</c:v>
                </c:pt>
                <c:pt idx="30">
                  <c:v>25569</c:v>
                </c:pt>
                <c:pt idx="31">
                  <c:v>25934</c:v>
                </c:pt>
                <c:pt idx="32">
                  <c:v>26299</c:v>
                </c:pt>
                <c:pt idx="33">
                  <c:v>26665</c:v>
                </c:pt>
                <c:pt idx="34">
                  <c:v>27030</c:v>
                </c:pt>
                <c:pt idx="35">
                  <c:v>27395</c:v>
                </c:pt>
                <c:pt idx="36">
                  <c:v>27760</c:v>
                </c:pt>
                <c:pt idx="37">
                  <c:v>28126</c:v>
                </c:pt>
                <c:pt idx="38">
                  <c:v>28491</c:v>
                </c:pt>
                <c:pt idx="39">
                  <c:v>28856</c:v>
                </c:pt>
                <c:pt idx="40">
                  <c:v>29221</c:v>
                </c:pt>
                <c:pt idx="41">
                  <c:v>29587</c:v>
                </c:pt>
                <c:pt idx="42">
                  <c:v>29952</c:v>
                </c:pt>
                <c:pt idx="43">
                  <c:v>30317</c:v>
                </c:pt>
                <c:pt idx="44">
                  <c:v>30682</c:v>
                </c:pt>
                <c:pt idx="45">
                  <c:v>31048</c:v>
                </c:pt>
                <c:pt idx="46">
                  <c:v>31413</c:v>
                </c:pt>
                <c:pt idx="47">
                  <c:v>31778</c:v>
                </c:pt>
                <c:pt idx="48">
                  <c:v>32143</c:v>
                </c:pt>
                <c:pt idx="49">
                  <c:v>32509</c:v>
                </c:pt>
                <c:pt idx="50">
                  <c:v>32874</c:v>
                </c:pt>
                <c:pt idx="51">
                  <c:v>33239</c:v>
                </c:pt>
                <c:pt idx="52">
                  <c:v>33604</c:v>
                </c:pt>
                <c:pt idx="53">
                  <c:v>33970</c:v>
                </c:pt>
                <c:pt idx="54">
                  <c:v>34335</c:v>
                </c:pt>
                <c:pt idx="55">
                  <c:v>34700</c:v>
                </c:pt>
                <c:pt idx="56">
                  <c:v>35065</c:v>
                </c:pt>
                <c:pt idx="57">
                  <c:v>35431</c:v>
                </c:pt>
                <c:pt idx="58">
                  <c:v>35796</c:v>
                </c:pt>
                <c:pt idx="59">
                  <c:v>36161</c:v>
                </c:pt>
                <c:pt idx="60">
                  <c:v>36526</c:v>
                </c:pt>
                <c:pt idx="61">
                  <c:v>36892</c:v>
                </c:pt>
                <c:pt idx="62">
                  <c:v>37257</c:v>
                </c:pt>
                <c:pt idx="63">
                  <c:v>37622</c:v>
                </c:pt>
                <c:pt idx="64">
                  <c:v>37987</c:v>
                </c:pt>
                <c:pt idx="65">
                  <c:v>38353</c:v>
                </c:pt>
                <c:pt idx="66">
                  <c:v>38718</c:v>
                </c:pt>
                <c:pt idx="67">
                  <c:v>39083</c:v>
                </c:pt>
                <c:pt idx="68">
                  <c:v>39448</c:v>
                </c:pt>
                <c:pt idx="69">
                  <c:v>39814</c:v>
                </c:pt>
                <c:pt idx="70">
                  <c:v>40179</c:v>
                </c:pt>
                <c:pt idx="71">
                  <c:v>40544</c:v>
                </c:pt>
                <c:pt idx="72">
                  <c:v>40909</c:v>
                </c:pt>
                <c:pt idx="73">
                  <c:v>41275</c:v>
                </c:pt>
                <c:pt idx="74">
                  <c:v>41640</c:v>
                </c:pt>
                <c:pt idx="75">
                  <c:v>42005</c:v>
                </c:pt>
                <c:pt idx="76">
                  <c:v>42370</c:v>
                </c:pt>
                <c:pt idx="77">
                  <c:v>42736</c:v>
                </c:pt>
                <c:pt idx="78">
                  <c:v>43101</c:v>
                </c:pt>
                <c:pt idx="79">
                  <c:v>43466</c:v>
                </c:pt>
                <c:pt idx="80">
                  <c:v>43831</c:v>
                </c:pt>
                <c:pt idx="81">
                  <c:v>44197</c:v>
                </c:pt>
                <c:pt idx="82">
                  <c:v>44562</c:v>
                </c:pt>
                <c:pt idx="83">
                  <c:v>44927</c:v>
                </c:pt>
                <c:pt idx="84">
                  <c:v>45292</c:v>
                </c:pt>
                <c:pt idx="85">
                  <c:v>45658</c:v>
                </c:pt>
                <c:pt idx="86">
                  <c:v>46023</c:v>
                </c:pt>
                <c:pt idx="87">
                  <c:v>46388</c:v>
                </c:pt>
                <c:pt idx="88">
                  <c:v>46753</c:v>
                </c:pt>
                <c:pt idx="89">
                  <c:v>47119</c:v>
                </c:pt>
                <c:pt idx="90">
                  <c:v>47484</c:v>
                </c:pt>
                <c:pt idx="91">
                  <c:v>47849</c:v>
                </c:pt>
                <c:pt idx="92">
                  <c:v>48214</c:v>
                </c:pt>
                <c:pt idx="93">
                  <c:v>48580</c:v>
                </c:pt>
                <c:pt idx="94">
                  <c:v>48945</c:v>
                </c:pt>
                <c:pt idx="95">
                  <c:v>49310</c:v>
                </c:pt>
                <c:pt idx="96">
                  <c:v>49675</c:v>
                </c:pt>
                <c:pt idx="97">
                  <c:v>50041</c:v>
                </c:pt>
                <c:pt idx="98">
                  <c:v>50406</c:v>
                </c:pt>
                <c:pt idx="99">
                  <c:v>50771</c:v>
                </c:pt>
                <c:pt idx="100">
                  <c:v>51136</c:v>
                </c:pt>
                <c:pt idx="101">
                  <c:v>51502</c:v>
                </c:pt>
                <c:pt idx="102">
                  <c:v>51867</c:v>
                </c:pt>
                <c:pt idx="103">
                  <c:v>52232</c:v>
                </c:pt>
                <c:pt idx="104">
                  <c:v>52597</c:v>
                </c:pt>
                <c:pt idx="105">
                  <c:v>52963</c:v>
                </c:pt>
                <c:pt idx="106">
                  <c:v>53328</c:v>
                </c:pt>
                <c:pt idx="107">
                  <c:v>53693</c:v>
                </c:pt>
                <c:pt idx="108">
                  <c:v>54058</c:v>
                </c:pt>
                <c:pt idx="109">
                  <c:v>54424</c:v>
                </c:pt>
                <c:pt idx="110">
                  <c:v>54789</c:v>
                </c:pt>
                <c:pt idx="111">
                  <c:v>55154</c:v>
                </c:pt>
                <c:pt idx="112">
                  <c:v>55519</c:v>
                </c:pt>
                <c:pt idx="113">
                  <c:v>55885</c:v>
                </c:pt>
              </c:numCache>
            </c:numRef>
          </c:cat>
          <c:val>
            <c:numRef>
              <c:f>'[Charts for Fiscal Ship Slides.xlsx]Debt Projection'!$C$3:$C$116</c:f>
              <c:numCache>
                <c:formatCode>General</c:formatCode>
                <c:ptCount val="114"/>
                <c:pt idx="83">
                  <c:v>98.6</c:v>
                </c:pt>
                <c:pt idx="84">
                  <c:v>100.175</c:v>
                </c:pt>
                <c:pt idx="85">
                  <c:v>101.571</c:v>
                </c:pt>
                <c:pt idx="86">
                  <c:v>102.685</c:v>
                </c:pt>
                <c:pt idx="87">
                  <c:v>103.685</c:v>
                </c:pt>
                <c:pt idx="88">
                  <c:v>105.38500000000001</c:v>
                </c:pt>
                <c:pt idx="89">
                  <c:v>106.614</c:v>
                </c:pt>
                <c:pt idx="90">
                  <c:v>108.32899999999999</c:v>
                </c:pt>
                <c:pt idx="91">
                  <c:v>110.2</c:v>
                </c:pt>
                <c:pt idx="92">
                  <c:v>112.301</c:v>
                </c:pt>
                <c:pt idx="93">
                  <c:v>114.999</c:v>
                </c:pt>
                <c:pt idx="94">
                  <c:v>117.47199999999999</c:v>
                </c:pt>
                <c:pt idx="95">
                  <c:v>120.02200000000001</c:v>
                </c:pt>
                <c:pt idx="96">
                  <c:v>122.65600000000001</c:v>
                </c:pt>
                <c:pt idx="97">
                  <c:v>125.358</c:v>
                </c:pt>
                <c:pt idx="98">
                  <c:v>128.126</c:v>
                </c:pt>
                <c:pt idx="99">
                  <c:v>130.98099999999999</c:v>
                </c:pt>
                <c:pt idx="100">
                  <c:v>133.977</c:v>
                </c:pt>
                <c:pt idx="101">
                  <c:v>137.08500000000001</c:v>
                </c:pt>
                <c:pt idx="102">
                  <c:v>140.29599999999999</c:v>
                </c:pt>
                <c:pt idx="103">
                  <c:v>143.6</c:v>
                </c:pt>
                <c:pt idx="104">
                  <c:v>146.97900000000001</c:v>
                </c:pt>
                <c:pt idx="105">
                  <c:v>150.44499999999999</c:v>
                </c:pt>
                <c:pt idx="106">
                  <c:v>153.97300000000001</c:v>
                </c:pt>
                <c:pt idx="107">
                  <c:v>157.571</c:v>
                </c:pt>
                <c:pt idx="108">
                  <c:v>161.20599999999999</c:v>
                </c:pt>
                <c:pt idx="109">
                  <c:v>164.90100000000001</c:v>
                </c:pt>
                <c:pt idx="110">
                  <c:v>168.67</c:v>
                </c:pt>
                <c:pt idx="111">
                  <c:v>172.548</c:v>
                </c:pt>
                <c:pt idx="112">
                  <c:v>176.52099999999999</c:v>
                </c:pt>
                <c:pt idx="113">
                  <c:v>180.57300000000001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0EC-411D-80C2-28674AFC23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56250"/>
          <c:min val="14611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0"/>
        <c:lblOffset val="100"/>
        <c:baseTimeUnit val="years"/>
        <c:majorUnit val="10"/>
        <c:majorTimeUnit val="years"/>
      </c:dateAx>
      <c:valAx>
        <c:axId val="520645183"/>
        <c:scaling>
          <c:orientation val="minMax"/>
          <c:max val="20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rnd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ea typeface="Georgia"/>
                <a:cs typeface="Georgia"/>
              </a:defRPr>
            </a:pPr>
            <a:r>
              <a:rPr lang="en-US" sz="2000"/>
              <a:t>Permanent shift in the age structure of the population</a:t>
            </a:r>
          </a:p>
        </c:rich>
      </c:tx>
      <c:layout>
        <c:manualLayout>
          <c:xMode val="edge"/>
          <c:yMode val="edge"/>
          <c:x val="1.6321411707770392E-2"/>
          <c:y val="2.7777749688188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Georgia"/>
              <a:ea typeface="Georgia"/>
              <a:cs typeface="Georgia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396106736657916E-2"/>
          <c:y val="0.21601888305628464"/>
          <c:w val="0.85008074511519394"/>
          <c:h val="0.599212962962963"/>
        </c:manualLayout>
      </c:layout>
      <c:scatterChart>
        <c:scatterStyle val="lineMarker"/>
        <c:varyColors val="0"/>
        <c:ser>
          <c:idx val="0"/>
          <c:order val="0"/>
          <c:spPr>
            <a:ln w="38100" cap="rnd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  <c:marker>
            <c:symbol val="none"/>
          </c:marker>
          <c:xVal>
            <c:numRef>
              <c:f>aging!$A$2:$A$132</c:f>
              <c:numCache>
                <c:formatCode>General</c:formatCode>
                <c:ptCount val="13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  <c:pt idx="91">
                  <c:v>2041</c:v>
                </c:pt>
                <c:pt idx="92">
                  <c:v>2042</c:v>
                </c:pt>
                <c:pt idx="93">
                  <c:v>2043</c:v>
                </c:pt>
                <c:pt idx="94">
                  <c:v>2044</c:v>
                </c:pt>
                <c:pt idx="95">
                  <c:v>2045</c:v>
                </c:pt>
                <c:pt idx="96">
                  <c:v>2046</c:v>
                </c:pt>
                <c:pt idx="97">
                  <c:v>2047</c:v>
                </c:pt>
                <c:pt idx="98">
                  <c:v>2048</c:v>
                </c:pt>
                <c:pt idx="99">
                  <c:v>2049</c:v>
                </c:pt>
                <c:pt idx="100">
                  <c:v>2050</c:v>
                </c:pt>
                <c:pt idx="101">
                  <c:v>2051</c:v>
                </c:pt>
                <c:pt idx="102">
                  <c:v>2052</c:v>
                </c:pt>
                <c:pt idx="103">
                  <c:v>2053</c:v>
                </c:pt>
                <c:pt idx="104">
                  <c:v>2054</c:v>
                </c:pt>
                <c:pt idx="105">
                  <c:v>2055</c:v>
                </c:pt>
                <c:pt idx="106">
                  <c:v>2056</c:v>
                </c:pt>
                <c:pt idx="107">
                  <c:v>2057</c:v>
                </c:pt>
                <c:pt idx="108">
                  <c:v>2058</c:v>
                </c:pt>
                <c:pt idx="109">
                  <c:v>2059</c:v>
                </c:pt>
                <c:pt idx="110">
                  <c:v>2060</c:v>
                </c:pt>
                <c:pt idx="111">
                  <c:v>2061</c:v>
                </c:pt>
                <c:pt idx="112">
                  <c:v>2062</c:v>
                </c:pt>
                <c:pt idx="113">
                  <c:v>2063</c:v>
                </c:pt>
                <c:pt idx="114">
                  <c:v>2064</c:v>
                </c:pt>
                <c:pt idx="115">
                  <c:v>2065</c:v>
                </c:pt>
                <c:pt idx="116">
                  <c:v>2066</c:v>
                </c:pt>
                <c:pt idx="117">
                  <c:v>2067</c:v>
                </c:pt>
                <c:pt idx="118">
                  <c:v>2068</c:v>
                </c:pt>
                <c:pt idx="119">
                  <c:v>2069</c:v>
                </c:pt>
                <c:pt idx="120">
                  <c:v>2070</c:v>
                </c:pt>
                <c:pt idx="121">
                  <c:v>2071</c:v>
                </c:pt>
                <c:pt idx="122">
                  <c:v>2072</c:v>
                </c:pt>
                <c:pt idx="123">
                  <c:v>2073</c:v>
                </c:pt>
                <c:pt idx="124">
                  <c:v>2074</c:v>
                </c:pt>
                <c:pt idx="125">
                  <c:v>2075</c:v>
                </c:pt>
                <c:pt idx="126">
                  <c:v>2076</c:v>
                </c:pt>
                <c:pt idx="127">
                  <c:v>2077</c:v>
                </c:pt>
                <c:pt idx="128">
                  <c:v>2078</c:v>
                </c:pt>
                <c:pt idx="129">
                  <c:v>2079</c:v>
                </c:pt>
                <c:pt idx="130">
                  <c:v>2080</c:v>
                </c:pt>
              </c:numCache>
            </c:numRef>
          </c:xVal>
          <c:yVal>
            <c:numRef>
              <c:f>aging!$B$2:$B$132</c:f>
              <c:numCache>
                <c:formatCode>General</c:formatCode>
                <c:ptCount val="131"/>
                <c:pt idx="0">
                  <c:v>0.13800000000000001</c:v>
                </c:pt>
                <c:pt idx="1">
                  <c:v>0.14099999999999999</c:v>
                </c:pt>
                <c:pt idx="2">
                  <c:v>0.14499999999999999</c:v>
                </c:pt>
                <c:pt idx="3">
                  <c:v>0.14899999999999999</c:v>
                </c:pt>
                <c:pt idx="4">
                  <c:v>0.153</c:v>
                </c:pt>
                <c:pt idx="5">
                  <c:v>0.157</c:v>
                </c:pt>
                <c:pt idx="6">
                  <c:v>0.16</c:v>
                </c:pt>
                <c:pt idx="7">
                  <c:v>0.16300000000000001</c:v>
                </c:pt>
                <c:pt idx="8">
                  <c:v>0.16600000000000001</c:v>
                </c:pt>
                <c:pt idx="9">
                  <c:v>0.17</c:v>
                </c:pt>
                <c:pt idx="10">
                  <c:v>0.17299999999999999</c:v>
                </c:pt>
                <c:pt idx="11">
                  <c:v>0.17599999999999999</c:v>
                </c:pt>
                <c:pt idx="12">
                  <c:v>0.17799999999999999</c:v>
                </c:pt>
                <c:pt idx="13">
                  <c:v>0.17899999999999999</c:v>
                </c:pt>
                <c:pt idx="14">
                  <c:v>0.18099999999999999</c:v>
                </c:pt>
                <c:pt idx="15">
                  <c:v>0.182</c:v>
                </c:pt>
                <c:pt idx="16">
                  <c:v>0.183</c:v>
                </c:pt>
                <c:pt idx="17">
                  <c:v>0.183</c:v>
                </c:pt>
                <c:pt idx="18">
                  <c:v>0.184</c:v>
                </c:pt>
                <c:pt idx="19">
                  <c:v>0.184</c:v>
                </c:pt>
                <c:pt idx="20">
                  <c:v>0.185</c:v>
                </c:pt>
                <c:pt idx="21">
                  <c:v>0.186</c:v>
                </c:pt>
                <c:pt idx="22">
                  <c:v>0.187</c:v>
                </c:pt>
                <c:pt idx="23">
                  <c:v>0.188</c:v>
                </c:pt>
                <c:pt idx="24">
                  <c:v>0.188</c:v>
                </c:pt>
                <c:pt idx="25">
                  <c:v>0.189</c:v>
                </c:pt>
                <c:pt idx="26">
                  <c:v>0.19</c:v>
                </c:pt>
                <c:pt idx="27">
                  <c:v>0.191</c:v>
                </c:pt>
                <c:pt idx="28">
                  <c:v>0.192</c:v>
                </c:pt>
                <c:pt idx="29">
                  <c:v>0.19400000000000001</c:v>
                </c:pt>
                <c:pt idx="30">
                  <c:v>0.19500000000000001</c:v>
                </c:pt>
                <c:pt idx="31">
                  <c:v>0.19600000000000001</c:v>
                </c:pt>
                <c:pt idx="32">
                  <c:v>0.19800000000000001</c:v>
                </c:pt>
                <c:pt idx="33">
                  <c:v>0.19900000000000001</c:v>
                </c:pt>
                <c:pt idx="34">
                  <c:v>0.2</c:v>
                </c:pt>
                <c:pt idx="35">
                  <c:v>0.20100000000000001</c:v>
                </c:pt>
                <c:pt idx="36">
                  <c:v>0.20300000000000001</c:v>
                </c:pt>
                <c:pt idx="37">
                  <c:v>0.20499999999999999</c:v>
                </c:pt>
                <c:pt idx="38">
                  <c:v>0.20599999999999999</c:v>
                </c:pt>
                <c:pt idx="39">
                  <c:v>0.20699999999999999</c:v>
                </c:pt>
                <c:pt idx="40">
                  <c:v>0.20899999999999999</c:v>
                </c:pt>
                <c:pt idx="41">
                  <c:v>0.21</c:v>
                </c:pt>
                <c:pt idx="42">
                  <c:v>0.21199999999999999</c:v>
                </c:pt>
                <c:pt idx="43">
                  <c:v>0.21299999999999999</c:v>
                </c:pt>
                <c:pt idx="44">
                  <c:v>0.214</c:v>
                </c:pt>
                <c:pt idx="45">
                  <c:v>0.214</c:v>
                </c:pt>
                <c:pt idx="46">
                  <c:v>0.214</c:v>
                </c:pt>
                <c:pt idx="47">
                  <c:v>0.214</c:v>
                </c:pt>
                <c:pt idx="48">
                  <c:v>0.21299999999999999</c:v>
                </c:pt>
                <c:pt idx="49">
                  <c:v>0.21099999999999999</c:v>
                </c:pt>
                <c:pt idx="50">
                  <c:v>0.21</c:v>
                </c:pt>
                <c:pt idx="51">
                  <c:v>0.20899999999999999</c:v>
                </c:pt>
                <c:pt idx="52">
                  <c:v>0.20799999999999999</c:v>
                </c:pt>
                <c:pt idx="53">
                  <c:v>0.20699999999999999</c:v>
                </c:pt>
                <c:pt idx="54">
                  <c:v>0.20699999999999999</c:v>
                </c:pt>
                <c:pt idx="55">
                  <c:v>0.20699999999999999</c:v>
                </c:pt>
                <c:pt idx="56">
                  <c:v>0.20799999999999999</c:v>
                </c:pt>
                <c:pt idx="57">
                  <c:v>0.21</c:v>
                </c:pt>
                <c:pt idx="58">
                  <c:v>0.21199999999999999</c:v>
                </c:pt>
                <c:pt idx="59">
                  <c:v>0.214</c:v>
                </c:pt>
                <c:pt idx="60">
                  <c:v>0.216</c:v>
                </c:pt>
                <c:pt idx="61">
                  <c:v>0.22</c:v>
                </c:pt>
                <c:pt idx="62">
                  <c:v>0.22600000000000001</c:v>
                </c:pt>
                <c:pt idx="63">
                  <c:v>0.23200000000000001</c:v>
                </c:pt>
                <c:pt idx="64">
                  <c:v>0.23799999999999999</c:v>
                </c:pt>
                <c:pt idx="65">
                  <c:v>0.24399999999999999</c:v>
                </c:pt>
                <c:pt idx="66">
                  <c:v>0.251</c:v>
                </c:pt>
                <c:pt idx="67">
                  <c:v>0.25800000000000001</c:v>
                </c:pt>
                <c:pt idx="68">
                  <c:v>0.26500000000000001</c:v>
                </c:pt>
                <c:pt idx="69">
                  <c:v>0.27300000000000002</c:v>
                </c:pt>
                <c:pt idx="70">
                  <c:v>0.28100000000000003</c:v>
                </c:pt>
                <c:pt idx="71">
                  <c:v>0.28899999999999998</c:v>
                </c:pt>
                <c:pt idx="72">
                  <c:v>0.29799999999999999</c:v>
                </c:pt>
                <c:pt idx="73">
                  <c:v>0.30599999999999999</c:v>
                </c:pt>
                <c:pt idx="74">
                  <c:v>0.315</c:v>
                </c:pt>
                <c:pt idx="75">
                  <c:v>0.32400000000000001</c:v>
                </c:pt>
                <c:pt idx="76">
                  <c:v>0.33200000000000002</c:v>
                </c:pt>
                <c:pt idx="77">
                  <c:v>0.33900000000000002</c:v>
                </c:pt>
                <c:pt idx="78">
                  <c:v>0.34599999999999997</c:v>
                </c:pt>
                <c:pt idx="79">
                  <c:v>0.35299999999999998</c:v>
                </c:pt>
                <c:pt idx="80">
                  <c:v>0.35799999999999998</c:v>
                </c:pt>
                <c:pt idx="81">
                  <c:v>0.36199999999999999</c:v>
                </c:pt>
                <c:pt idx="82">
                  <c:v>0.36499999999999999</c:v>
                </c:pt>
                <c:pt idx="83">
                  <c:v>0.36699999999999999</c:v>
                </c:pt>
                <c:pt idx="84">
                  <c:v>0.37</c:v>
                </c:pt>
                <c:pt idx="85">
                  <c:v>0.372</c:v>
                </c:pt>
                <c:pt idx="86">
                  <c:v>0.375</c:v>
                </c:pt>
                <c:pt idx="87">
                  <c:v>0.375</c:v>
                </c:pt>
                <c:pt idx="88">
                  <c:v>0.375</c:v>
                </c:pt>
                <c:pt idx="89">
                  <c:v>0.374</c:v>
                </c:pt>
                <c:pt idx="90">
                  <c:v>0.373</c:v>
                </c:pt>
                <c:pt idx="91">
                  <c:v>0.371</c:v>
                </c:pt>
                <c:pt idx="92">
                  <c:v>0.37</c:v>
                </c:pt>
                <c:pt idx="93">
                  <c:v>0.36899999999999999</c:v>
                </c:pt>
                <c:pt idx="94">
                  <c:v>0.36899999999999999</c:v>
                </c:pt>
                <c:pt idx="95">
                  <c:v>0.36899999999999999</c:v>
                </c:pt>
                <c:pt idx="96">
                  <c:v>0.36899999999999999</c:v>
                </c:pt>
                <c:pt idx="97">
                  <c:v>0.37</c:v>
                </c:pt>
                <c:pt idx="98">
                  <c:v>0.37</c:v>
                </c:pt>
                <c:pt idx="99">
                  <c:v>0.371</c:v>
                </c:pt>
                <c:pt idx="100">
                  <c:v>0.371</c:v>
                </c:pt>
                <c:pt idx="101">
                  <c:v>0.372</c:v>
                </c:pt>
                <c:pt idx="102">
                  <c:v>0.373</c:v>
                </c:pt>
                <c:pt idx="103">
                  <c:v>0.374</c:v>
                </c:pt>
                <c:pt idx="104">
                  <c:v>0.376</c:v>
                </c:pt>
                <c:pt idx="105">
                  <c:v>0.378</c:v>
                </c:pt>
                <c:pt idx="106">
                  <c:v>0.38</c:v>
                </c:pt>
                <c:pt idx="107">
                  <c:v>0.38200000000000001</c:v>
                </c:pt>
                <c:pt idx="108">
                  <c:v>0.38400000000000001</c:v>
                </c:pt>
                <c:pt idx="109">
                  <c:v>0.38500000000000001</c:v>
                </c:pt>
                <c:pt idx="110">
                  <c:v>0.38600000000000001</c:v>
                </c:pt>
                <c:pt idx="111">
                  <c:v>0.38700000000000001</c:v>
                </c:pt>
                <c:pt idx="112">
                  <c:v>0.38800000000000001</c:v>
                </c:pt>
                <c:pt idx="113">
                  <c:v>0.38900000000000001</c:v>
                </c:pt>
                <c:pt idx="114">
                  <c:v>0.39100000000000001</c:v>
                </c:pt>
                <c:pt idx="115">
                  <c:v>0.39200000000000002</c:v>
                </c:pt>
                <c:pt idx="116">
                  <c:v>0.39300000000000002</c:v>
                </c:pt>
                <c:pt idx="117">
                  <c:v>0.39500000000000002</c:v>
                </c:pt>
                <c:pt idx="118">
                  <c:v>0.39600000000000002</c:v>
                </c:pt>
                <c:pt idx="119">
                  <c:v>0.39700000000000002</c:v>
                </c:pt>
                <c:pt idx="120">
                  <c:v>0.39900000000000002</c:v>
                </c:pt>
                <c:pt idx="121">
                  <c:v>0.4</c:v>
                </c:pt>
                <c:pt idx="122">
                  <c:v>0.40200000000000002</c:v>
                </c:pt>
                <c:pt idx="123">
                  <c:v>0.40400000000000003</c:v>
                </c:pt>
                <c:pt idx="124">
                  <c:v>0.40500000000000003</c:v>
                </c:pt>
                <c:pt idx="125">
                  <c:v>0.40699999999999997</c:v>
                </c:pt>
                <c:pt idx="126">
                  <c:v>0.40799999999999997</c:v>
                </c:pt>
                <c:pt idx="127">
                  <c:v>0.41</c:v>
                </c:pt>
                <c:pt idx="128">
                  <c:v>0.41099999999999998</c:v>
                </c:pt>
                <c:pt idx="129">
                  <c:v>0.41299999999999998</c:v>
                </c:pt>
                <c:pt idx="130">
                  <c:v>0.41399999999999998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B7-42F9-8699-5FCB836F8D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7225032"/>
        <c:axId val="691853104"/>
      </c:scatterChart>
      <c:valAx>
        <c:axId val="467225032"/>
        <c:scaling>
          <c:orientation val="minMax"/>
          <c:max val="2080"/>
          <c:min val="19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91853104"/>
        <c:crosses val="autoZero"/>
        <c:crossBetween val="midCat"/>
      </c:valAx>
      <c:valAx>
        <c:axId val="69185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0000">
                  <a:lumMod val="100000"/>
                  <a:alpha val="3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672250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>
        <a:lumMod val="100000"/>
      </a:sysClr>
    </a:solidFill>
    <a:ln w="9525" cap="flat" cmpd="sng" algn="ctr">
      <a:noFill/>
      <a:round/>
    </a:ln>
    <a:effectLst/>
    <a:extLs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9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Health Expenditures: Calendar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Years</a:t>
            </a: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1960 - 2021 (%</a:t>
            </a:r>
            <a:r>
              <a:rPr lang="en-US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GDP)</a:t>
            </a:r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8115792823315802"/>
          <c:y val="3.1104164751310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082964414855871E-2"/>
          <c:y val="0.1153965220134350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Slides.xlsx]NHE %GDP'!$B$1</c:f>
              <c:strCache>
                <c:ptCount val="1"/>
                <c:pt idx="0">
                  <c:v>NHE (% GDP)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Slides.xlsx]NHE %GDP'!$A$2:$A$63</c:f>
              <c:numCache>
                <c:formatCode>yyyy</c:formatCode>
                <c:ptCount val="62"/>
                <c:pt idx="0">
                  <c:v>21916</c:v>
                </c:pt>
                <c:pt idx="1">
                  <c:v>22282</c:v>
                </c:pt>
                <c:pt idx="2">
                  <c:v>22647</c:v>
                </c:pt>
                <c:pt idx="3">
                  <c:v>23012</c:v>
                </c:pt>
                <c:pt idx="4">
                  <c:v>23377</c:v>
                </c:pt>
                <c:pt idx="5">
                  <c:v>23743</c:v>
                </c:pt>
                <c:pt idx="6">
                  <c:v>24108</c:v>
                </c:pt>
                <c:pt idx="7">
                  <c:v>24473</c:v>
                </c:pt>
                <c:pt idx="8">
                  <c:v>24838</c:v>
                </c:pt>
                <c:pt idx="9">
                  <c:v>25204</c:v>
                </c:pt>
                <c:pt idx="10">
                  <c:v>25569</c:v>
                </c:pt>
                <c:pt idx="11">
                  <c:v>25934</c:v>
                </c:pt>
                <c:pt idx="12">
                  <c:v>26299</c:v>
                </c:pt>
                <c:pt idx="13">
                  <c:v>26665</c:v>
                </c:pt>
                <c:pt idx="14">
                  <c:v>27030</c:v>
                </c:pt>
                <c:pt idx="15">
                  <c:v>27395</c:v>
                </c:pt>
                <c:pt idx="16">
                  <c:v>27760</c:v>
                </c:pt>
                <c:pt idx="17">
                  <c:v>28126</c:v>
                </c:pt>
                <c:pt idx="18">
                  <c:v>28491</c:v>
                </c:pt>
                <c:pt idx="19">
                  <c:v>28856</c:v>
                </c:pt>
                <c:pt idx="20">
                  <c:v>29221</c:v>
                </c:pt>
                <c:pt idx="21">
                  <c:v>29587</c:v>
                </c:pt>
                <c:pt idx="22">
                  <c:v>29952</c:v>
                </c:pt>
                <c:pt idx="23">
                  <c:v>30317</c:v>
                </c:pt>
                <c:pt idx="24">
                  <c:v>30682</c:v>
                </c:pt>
                <c:pt idx="25">
                  <c:v>31048</c:v>
                </c:pt>
                <c:pt idx="26">
                  <c:v>31413</c:v>
                </c:pt>
                <c:pt idx="27">
                  <c:v>31778</c:v>
                </c:pt>
                <c:pt idx="28">
                  <c:v>32143</c:v>
                </c:pt>
                <c:pt idx="29">
                  <c:v>32509</c:v>
                </c:pt>
                <c:pt idx="30">
                  <c:v>32874</c:v>
                </c:pt>
                <c:pt idx="31">
                  <c:v>33239</c:v>
                </c:pt>
                <c:pt idx="32">
                  <c:v>33604</c:v>
                </c:pt>
                <c:pt idx="33">
                  <c:v>33970</c:v>
                </c:pt>
                <c:pt idx="34">
                  <c:v>34335</c:v>
                </c:pt>
                <c:pt idx="35">
                  <c:v>34700</c:v>
                </c:pt>
                <c:pt idx="36">
                  <c:v>35065</c:v>
                </c:pt>
                <c:pt idx="37">
                  <c:v>35431</c:v>
                </c:pt>
                <c:pt idx="38">
                  <c:v>35796</c:v>
                </c:pt>
                <c:pt idx="39">
                  <c:v>36161</c:v>
                </c:pt>
                <c:pt idx="40">
                  <c:v>36526</c:v>
                </c:pt>
                <c:pt idx="41">
                  <c:v>36892</c:v>
                </c:pt>
                <c:pt idx="42">
                  <c:v>37257</c:v>
                </c:pt>
                <c:pt idx="43">
                  <c:v>37622</c:v>
                </c:pt>
                <c:pt idx="44">
                  <c:v>37987</c:v>
                </c:pt>
                <c:pt idx="45">
                  <c:v>38353</c:v>
                </c:pt>
                <c:pt idx="46">
                  <c:v>38718</c:v>
                </c:pt>
                <c:pt idx="47">
                  <c:v>39083</c:v>
                </c:pt>
                <c:pt idx="48">
                  <c:v>39448</c:v>
                </c:pt>
                <c:pt idx="49">
                  <c:v>39814</c:v>
                </c:pt>
                <c:pt idx="50">
                  <c:v>40179</c:v>
                </c:pt>
                <c:pt idx="51">
                  <c:v>40544</c:v>
                </c:pt>
                <c:pt idx="52">
                  <c:v>40909</c:v>
                </c:pt>
                <c:pt idx="53">
                  <c:v>41275</c:v>
                </c:pt>
                <c:pt idx="54">
                  <c:v>41640</c:v>
                </c:pt>
                <c:pt idx="55">
                  <c:v>42005</c:v>
                </c:pt>
                <c:pt idx="56">
                  <c:v>42370</c:v>
                </c:pt>
                <c:pt idx="57">
                  <c:v>42736</c:v>
                </c:pt>
                <c:pt idx="58">
                  <c:v>43101</c:v>
                </c:pt>
                <c:pt idx="59">
                  <c:v>43466</c:v>
                </c:pt>
                <c:pt idx="60">
                  <c:v>43831</c:v>
                </c:pt>
                <c:pt idx="61">
                  <c:v>44197</c:v>
                </c:pt>
              </c:numCache>
            </c:numRef>
          </c:cat>
          <c:val>
            <c:numRef>
              <c:f>'[Charts for Fiscal Ship Slides.xlsx]NHE %GDP'!$B$2:$B$63</c:f>
              <c:numCache>
                <c:formatCode>General</c:formatCode>
                <c:ptCount val="62"/>
                <c:pt idx="0">
                  <c:v>4.9963126843657824</c:v>
                </c:pt>
                <c:pt idx="1">
                  <c:v>5.1760939167556028</c:v>
                </c:pt>
                <c:pt idx="2">
                  <c:v>5.2657724788872331</c:v>
                </c:pt>
                <c:pt idx="3">
                  <c:v>5.4274509803921571</c:v>
                </c:pt>
                <c:pt idx="4">
                  <c:v>5.5807158509861221</c:v>
                </c:pt>
                <c:pt idx="5">
                  <c:v>5.6042031523642741</c:v>
                </c:pt>
                <c:pt idx="6">
                  <c:v>5.6306860093434965</c:v>
                </c:pt>
                <c:pt idx="7">
                  <c:v>5.9534883720930232</c:v>
                </c:pt>
                <c:pt idx="8">
                  <c:v>6.165621345806314</c:v>
                </c:pt>
                <c:pt idx="9">
                  <c:v>6.426886792452831</c:v>
                </c:pt>
                <c:pt idx="10">
                  <c:v>6.9039411161837316</c:v>
                </c:pt>
                <c:pt idx="11">
                  <c:v>7.0735685466563654</c:v>
                </c:pt>
                <c:pt idx="12">
                  <c:v>7.2238292549448841</c:v>
                </c:pt>
                <c:pt idx="13">
                  <c:v>7.204995089097797</c:v>
                </c:pt>
                <c:pt idx="14">
                  <c:v>7.5265337820346874</c:v>
                </c:pt>
                <c:pt idx="15">
                  <c:v>7.8758383286841944</c:v>
                </c:pt>
                <c:pt idx="16">
                  <c:v>8.1135902636916839</c:v>
                </c:pt>
                <c:pt idx="17">
                  <c:v>8.2909021039485058</c:v>
                </c:pt>
                <c:pt idx="18">
                  <c:v>8.2497023303282866</c:v>
                </c:pt>
                <c:pt idx="19">
                  <c:v>8.3621969322117753</c:v>
                </c:pt>
                <c:pt idx="20">
                  <c:v>8.861512616806074</c:v>
                </c:pt>
                <c:pt idx="21">
                  <c:v>9.1549734954786413</c:v>
                </c:pt>
                <c:pt idx="22">
                  <c:v>9.8959267898797769</c:v>
                </c:pt>
                <c:pt idx="23">
                  <c:v>10.038525041276831</c:v>
                </c:pt>
                <c:pt idx="24">
                  <c:v>9.9539330295224886</c:v>
                </c:pt>
                <c:pt idx="25">
                  <c:v>10.138280709840977</c:v>
                </c:pt>
                <c:pt idx="26">
                  <c:v>10.313127784085946</c:v>
                </c:pt>
                <c:pt idx="27">
                  <c:v>10.59688581314879</c:v>
                </c:pt>
                <c:pt idx="28">
                  <c:v>11.011381865403713</c:v>
                </c:pt>
                <c:pt idx="29">
                  <c:v>11.383295519001702</c:v>
                </c:pt>
                <c:pt idx="30">
                  <c:v>12.052455937348023</c:v>
                </c:pt>
                <c:pt idx="31">
                  <c:v>12.763677108198957</c:v>
                </c:pt>
                <c:pt idx="32">
                  <c:v>13.069950769136391</c:v>
                </c:pt>
                <c:pt idx="33">
                  <c:v>13.339457032047356</c:v>
                </c:pt>
                <c:pt idx="34">
                  <c:v>13.261609397299374</c:v>
                </c:pt>
                <c:pt idx="35">
                  <c:v>13.355236462164743</c:v>
                </c:pt>
                <c:pt idx="36">
                  <c:v>13.298485092467576</c:v>
                </c:pt>
                <c:pt idx="37">
                  <c:v>13.207657153516136</c:v>
                </c:pt>
                <c:pt idx="38">
                  <c:v>13.223286401553604</c:v>
                </c:pt>
                <c:pt idx="39">
                  <c:v>13.219536506354348</c:v>
                </c:pt>
                <c:pt idx="40">
                  <c:v>13.325529216661788</c:v>
                </c:pt>
                <c:pt idx="41">
                  <c:v>14.018276490989331</c:v>
                </c:pt>
                <c:pt idx="42">
                  <c:v>14.923461218215589</c:v>
                </c:pt>
                <c:pt idx="43">
                  <c:v>15.4532361541483</c:v>
                </c:pt>
                <c:pt idx="44">
                  <c:v>15.508463477719935</c:v>
                </c:pt>
                <c:pt idx="45">
                  <c:v>15.54236456224308</c:v>
                </c:pt>
                <c:pt idx="46">
                  <c:v>15.671414922261789</c:v>
                </c:pt>
                <c:pt idx="47">
                  <c:v>15.928341462740599</c:v>
                </c:pt>
                <c:pt idx="48">
                  <c:v>16.265512968943597</c:v>
                </c:pt>
                <c:pt idx="49">
                  <c:v>17.217038147270703</c:v>
                </c:pt>
                <c:pt idx="50">
                  <c:v>17.207787892883246</c:v>
                </c:pt>
                <c:pt idx="51">
                  <c:v>17.157381231690351</c:v>
                </c:pt>
                <c:pt idx="52">
                  <c:v>17.123784914482592</c:v>
                </c:pt>
                <c:pt idx="53">
                  <c:v>16.959960102593328</c:v>
                </c:pt>
                <c:pt idx="54">
                  <c:v>17.108149532497276</c:v>
                </c:pt>
                <c:pt idx="55">
                  <c:v>17.386575854114028</c:v>
                </c:pt>
                <c:pt idx="56">
                  <c:v>17.691266695551242</c:v>
                </c:pt>
                <c:pt idx="57">
                  <c:v>17.694957720012528</c:v>
                </c:pt>
                <c:pt idx="58">
                  <c:v>17.554095582254995</c:v>
                </c:pt>
                <c:pt idx="59">
                  <c:v>17.573546606800431</c:v>
                </c:pt>
                <c:pt idx="60">
                  <c:v>19.677120676147293</c:v>
                </c:pt>
                <c:pt idx="61">
                  <c:v>18.250404244459602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589-41C1-AE49-D78E60A53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4562"/>
          <c:min val="21916"/>
        </c:scaling>
        <c:delete val="0"/>
        <c:axPos val="b"/>
        <c:numFmt formatCode="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years"/>
        <c:majorUnit val="10"/>
        <c:majorTimeUnit val="years"/>
      </c:dateAx>
      <c:valAx>
        <c:axId val="520645183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r>
                  <a:rPr lang="en-US" sz="1000" baseline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GDP</a:t>
                </a:r>
                <a:endParaRPr lang="en-US" sz="1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Yield on 10-Year TIPS</a:t>
            </a:r>
          </a:p>
        </c:rich>
      </c:tx>
      <c:layout>
        <c:manualLayout>
          <c:xMode val="edge"/>
          <c:yMode val="edge"/>
          <c:x val="0.37290887168596559"/>
          <c:y val="4.04317959143503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082964414855871E-2"/>
          <c:y val="0.11539652201343506"/>
          <c:w val="0.88009300125038015"/>
          <c:h val="0.74222419895705471"/>
        </c:manualLayout>
      </c:layout>
      <c:lineChart>
        <c:grouping val="standard"/>
        <c:varyColors val="0"/>
        <c:ser>
          <c:idx val="0"/>
          <c:order val="0"/>
          <c:tx>
            <c:strRef>
              <c:f>'[Charts for Fiscal Ship Slides.xlsx]10y TIPS Yield'!$B$2</c:f>
              <c:strCache>
                <c:ptCount val="1"/>
                <c:pt idx="0">
                  <c:v>Yield</c:v>
                </c:pt>
              </c:strCache>
            </c:strRef>
          </c:tx>
          <c:spPr>
            <a:ln w="28575" cap="rnd">
              <a:solidFill>
                <a:srgbClr val="003A70"/>
              </a:solidFill>
              <a:round/>
            </a:ln>
            <a:effectLst/>
          </c:spPr>
          <c:marker>
            <c:symbol val="none"/>
          </c:marker>
          <c:cat>
            <c:numRef>
              <c:f>'[Charts for Fiscal Ship Slides.xlsx]10y TIPS Yield'!$A$3:$A$251</c:f>
              <c:numCache>
                <c:formatCode>[$-409]mmmm\ d\,\ yyyy;@</c:formatCode>
                <c:ptCount val="249"/>
                <c:pt idx="0">
                  <c:v>37622</c:v>
                </c:pt>
                <c:pt idx="1">
                  <c:v>37653</c:v>
                </c:pt>
                <c:pt idx="2">
                  <c:v>37681</c:v>
                </c:pt>
                <c:pt idx="3">
                  <c:v>37712</c:v>
                </c:pt>
                <c:pt idx="4">
                  <c:v>37742</c:v>
                </c:pt>
                <c:pt idx="5">
                  <c:v>37773</c:v>
                </c:pt>
                <c:pt idx="6">
                  <c:v>37803</c:v>
                </c:pt>
                <c:pt idx="7">
                  <c:v>37834</c:v>
                </c:pt>
                <c:pt idx="8">
                  <c:v>37865</c:v>
                </c:pt>
                <c:pt idx="9">
                  <c:v>37895</c:v>
                </c:pt>
                <c:pt idx="10">
                  <c:v>37926</c:v>
                </c:pt>
                <c:pt idx="11">
                  <c:v>37956</c:v>
                </c:pt>
                <c:pt idx="12">
                  <c:v>37987</c:v>
                </c:pt>
                <c:pt idx="13">
                  <c:v>38018</c:v>
                </c:pt>
                <c:pt idx="14">
                  <c:v>38047</c:v>
                </c:pt>
                <c:pt idx="15">
                  <c:v>38078</c:v>
                </c:pt>
                <c:pt idx="16">
                  <c:v>38108</c:v>
                </c:pt>
                <c:pt idx="17">
                  <c:v>38139</c:v>
                </c:pt>
                <c:pt idx="18">
                  <c:v>38169</c:v>
                </c:pt>
                <c:pt idx="19">
                  <c:v>38200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  <c:pt idx="126">
                  <c:v>41456</c:v>
                </c:pt>
                <c:pt idx="127">
                  <c:v>41487</c:v>
                </c:pt>
                <c:pt idx="128">
                  <c:v>41518</c:v>
                </c:pt>
                <c:pt idx="129">
                  <c:v>41548</c:v>
                </c:pt>
                <c:pt idx="130">
                  <c:v>41579</c:v>
                </c:pt>
                <c:pt idx="131">
                  <c:v>41609</c:v>
                </c:pt>
                <c:pt idx="132">
                  <c:v>41640</c:v>
                </c:pt>
                <c:pt idx="133">
                  <c:v>41671</c:v>
                </c:pt>
                <c:pt idx="134">
                  <c:v>41699</c:v>
                </c:pt>
                <c:pt idx="135">
                  <c:v>41730</c:v>
                </c:pt>
                <c:pt idx="136">
                  <c:v>41760</c:v>
                </c:pt>
                <c:pt idx="137">
                  <c:v>41791</c:v>
                </c:pt>
                <c:pt idx="138">
                  <c:v>41821</c:v>
                </c:pt>
                <c:pt idx="139">
                  <c:v>41852</c:v>
                </c:pt>
                <c:pt idx="140">
                  <c:v>41883</c:v>
                </c:pt>
                <c:pt idx="141">
                  <c:v>41913</c:v>
                </c:pt>
                <c:pt idx="142">
                  <c:v>41944</c:v>
                </c:pt>
                <c:pt idx="143">
                  <c:v>41974</c:v>
                </c:pt>
                <c:pt idx="144">
                  <c:v>42005</c:v>
                </c:pt>
                <c:pt idx="145">
                  <c:v>42036</c:v>
                </c:pt>
                <c:pt idx="146">
                  <c:v>42064</c:v>
                </c:pt>
                <c:pt idx="147">
                  <c:v>42095</c:v>
                </c:pt>
                <c:pt idx="148">
                  <c:v>42125</c:v>
                </c:pt>
                <c:pt idx="149">
                  <c:v>42156</c:v>
                </c:pt>
                <c:pt idx="150">
                  <c:v>42186</c:v>
                </c:pt>
                <c:pt idx="151">
                  <c:v>42217</c:v>
                </c:pt>
                <c:pt idx="152">
                  <c:v>42248</c:v>
                </c:pt>
                <c:pt idx="153">
                  <c:v>42278</c:v>
                </c:pt>
                <c:pt idx="154">
                  <c:v>42309</c:v>
                </c:pt>
                <c:pt idx="155">
                  <c:v>42339</c:v>
                </c:pt>
                <c:pt idx="156">
                  <c:v>42370</c:v>
                </c:pt>
                <c:pt idx="157">
                  <c:v>42401</c:v>
                </c:pt>
                <c:pt idx="158">
                  <c:v>42430</c:v>
                </c:pt>
                <c:pt idx="159">
                  <c:v>42461</c:v>
                </c:pt>
                <c:pt idx="160">
                  <c:v>42491</c:v>
                </c:pt>
                <c:pt idx="161">
                  <c:v>42522</c:v>
                </c:pt>
                <c:pt idx="162">
                  <c:v>42552</c:v>
                </c:pt>
                <c:pt idx="163">
                  <c:v>42583</c:v>
                </c:pt>
                <c:pt idx="164">
                  <c:v>42614</c:v>
                </c:pt>
                <c:pt idx="165">
                  <c:v>42644</c:v>
                </c:pt>
                <c:pt idx="166">
                  <c:v>42675</c:v>
                </c:pt>
                <c:pt idx="167">
                  <c:v>42705</c:v>
                </c:pt>
                <c:pt idx="168">
                  <c:v>42736</c:v>
                </c:pt>
                <c:pt idx="169">
                  <c:v>42767</c:v>
                </c:pt>
                <c:pt idx="170">
                  <c:v>42795</c:v>
                </c:pt>
                <c:pt idx="171">
                  <c:v>42826</c:v>
                </c:pt>
                <c:pt idx="172">
                  <c:v>42856</c:v>
                </c:pt>
                <c:pt idx="173">
                  <c:v>42887</c:v>
                </c:pt>
                <c:pt idx="174">
                  <c:v>42917</c:v>
                </c:pt>
                <c:pt idx="175">
                  <c:v>42948</c:v>
                </c:pt>
                <c:pt idx="176">
                  <c:v>42979</c:v>
                </c:pt>
                <c:pt idx="177">
                  <c:v>43009</c:v>
                </c:pt>
                <c:pt idx="178">
                  <c:v>43040</c:v>
                </c:pt>
                <c:pt idx="179">
                  <c:v>43070</c:v>
                </c:pt>
                <c:pt idx="180">
                  <c:v>43101</c:v>
                </c:pt>
                <c:pt idx="181">
                  <c:v>43132</c:v>
                </c:pt>
                <c:pt idx="182">
                  <c:v>43160</c:v>
                </c:pt>
                <c:pt idx="183">
                  <c:v>43191</c:v>
                </c:pt>
                <c:pt idx="184">
                  <c:v>43221</c:v>
                </c:pt>
                <c:pt idx="185">
                  <c:v>43252</c:v>
                </c:pt>
                <c:pt idx="186">
                  <c:v>43282</c:v>
                </c:pt>
                <c:pt idx="187">
                  <c:v>43313</c:v>
                </c:pt>
                <c:pt idx="188">
                  <c:v>43344</c:v>
                </c:pt>
                <c:pt idx="189">
                  <c:v>43374</c:v>
                </c:pt>
                <c:pt idx="190">
                  <c:v>43405</c:v>
                </c:pt>
                <c:pt idx="191">
                  <c:v>43435</c:v>
                </c:pt>
                <c:pt idx="192">
                  <c:v>43466</c:v>
                </c:pt>
                <c:pt idx="193">
                  <c:v>43497</c:v>
                </c:pt>
                <c:pt idx="194">
                  <c:v>43525</c:v>
                </c:pt>
                <c:pt idx="195">
                  <c:v>43556</c:v>
                </c:pt>
                <c:pt idx="196">
                  <c:v>43586</c:v>
                </c:pt>
                <c:pt idx="197">
                  <c:v>43617</c:v>
                </c:pt>
                <c:pt idx="198">
                  <c:v>43647</c:v>
                </c:pt>
                <c:pt idx="199">
                  <c:v>43678</c:v>
                </c:pt>
                <c:pt idx="200">
                  <c:v>43709</c:v>
                </c:pt>
                <c:pt idx="201">
                  <c:v>43739</c:v>
                </c:pt>
                <c:pt idx="202">
                  <c:v>43770</c:v>
                </c:pt>
                <c:pt idx="203">
                  <c:v>43800</c:v>
                </c:pt>
                <c:pt idx="204">
                  <c:v>43831</c:v>
                </c:pt>
                <c:pt idx="205">
                  <c:v>43862</c:v>
                </c:pt>
                <c:pt idx="206">
                  <c:v>43891</c:v>
                </c:pt>
                <c:pt idx="207">
                  <c:v>43922</c:v>
                </c:pt>
                <c:pt idx="208">
                  <c:v>43952</c:v>
                </c:pt>
                <c:pt idx="209">
                  <c:v>43983</c:v>
                </c:pt>
                <c:pt idx="210">
                  <c:v>44013</c:v>
                </c:pt>
                <c:pt idx="211">
                  <c:v>44044</c:v>
                </c:pt>
                <c:pt idx="212">
                  <c:v>44075</c:v>
                </c:pt>
                <c:pt idx="213">
                  <c:v>44105</c:v>
                </c:pt>
                <c:pt idx="214">
                  <c:v>44136</c:v>
                </c:pt>
                <c:pt idx="215">
                  <c:v>44166</c:v>
                </c:pt>
                <c:pt idx="216">
                  <c:v>44197</c:v>
                </c:pt>
                <c:pt idx="217">
                  <c:v>44228</c:v>
                </c:pt>
                <c:pt idx="218">
                  <c:v>44256</c:v>
                </c:pt>
                <c:pt idx="219">
                  <c:v>44287</c:v>
                </c:pt>
                <c:pt idx="220">
                  <c:v>44317</c:v>
                </c:pt>
                <c:pt idx="221">
                  <c:v>44348</c:v>
                </c:pt>
                <c:pt idx="222">
                  <c:v>44378</c:v>
                </c:pt>
                <c:pt idx="223">
                  <c:v>44409</c:v>
                </c:pt>
                <c:pt idx="224">
                  <c:v>44440</c:v>
                </c:pt>
                <c:pt idx="225">
                  <c:v>44470</c:v>
                </c:pt>
                <c:pt idx="226">
                  <c:v>44501</c:v>
                </c:pt>
                <c:pt idx="227">
                  <c:v>44531</c:v>
                </c:pt>
                <c:pt idx="228">
                  <c:v>44562</c:v>
                </c:pt>
                <c:pt idx="229">
                  <c:v>44593</c:v>
                </c:pt>
                <c:pt idx="230">
                  <c:v>44621</c:v>
                </c:pt>
                <c:pt idx="231">
                  <c:v>44652</c:v>
                </c:pt>
                <c:pt idx="232">
                  <c:v>44682</c:v>
                </c:pt>
                <c:pt idx="233">
                  <c:v>44713</c:v>
                </c:pt>
                <c:pt idx="234">
                  <c:v>44743</c:v>
                </c:pt>
                <c:pt idx="235">
                  <c:v>44774</c:v>
                </c:pt>
                <c:pt idx="236">
                  <c:v>44805</c:v>
                </c:pt>
                <c:pt idx="237">
                  <c:v>44835</c:v>
                </c:pt>
                <c:pt idx="238">
                  <c:v>44866</c:v>
                </c:pt>
                <c:pt idx="239">
                  <c:v>44896</c:v>
                </c:pt>
                <c:pt idx="240">
                  <c:v>44927</c:v>
                </c:pt>
                <c:pt idx="241">
                  <c:v>44958</c:v>
                </c:pt>
                <c:pt idx="242">
                  <c:v>44986</c:v>
                </c:pt>
                <c:pt idx="243">
                  <c:v>45017</c:v>
                </c:pt>
                <c:pt idx="244">
                  <c:v>45047</c:v>
                </c:pt>
                <c:pt idx="245">
                  <c:v>45078</c:v>
                </c:pt>
                <c:pt idx="246">
                  <c:v>45108</c:v>
                </c:pt>
                <c:pt idx="247">
                  <c:v>45139</c:v>
                </c:pt>
                <c:pt idx="248">
                  <c:v>45170</c:v>
                </c:pt>
              </c:numCache>
            </c:numRef>
          </c:cat>
          <c:val>
            <c:numRef>
              <c:f>'[Charts for Fiscal Ship Slides.xlsx]10y TIPS Yield'!$B$3:$B$251</c:f>
              <c:numCache>
                <c:formatCode>0.00</c:formatCode>
                <c:ptCount val="249"/>
                <c:pt idx="0">
                  <c:v>2.19</c:v>
                </c:pt>
                <c:pt idx="1">
                  <c:v>1.77</c:v>
                </c:pt>
                <c:pt idx="2">
                  <c:v>2.0299999999999998</c:v>
                </c:pt>
                <c:pt idx="3">
                  <c:v>2.16</c:v>
                </c:pt>
                <c:pt idx="4">
                  <c:v>1.77</c:v>
                </c:pt>
                <c:pt idx="5">
                  <c:v>1.9</c:v>
                </c:pt>
                <c:pt idx="6">
                  <c:v>2.41</c:v>
                </c:pt>
                <c:pt idx="7">
                  <c:v>2.29</c:v>
                </c:pt>
                <c:pt idx="8">
                  <c:v>1.95</c:v>
                </c:pt>
                <c:pt idx="9">
                  <c:v>1.93</c:v>
                </c:pt>
                <c:pt idx="10">
                  <c:v>2.0299999999999998</c:v>
                </c:pt>
                <c:pt idx="11">
                  <c:v>2</c:v>
                </c:pt>
                <c:pt idx="12">
                  <c:v>1.85</c:v>
                </c:pt>
                <c:pt idx="13">
                  <c:v>1.61</c:v>
                </c:pt>
                <c:pt idx="14">
                  <c:v>1.48</c:v>
                </c:pt>
                <c:pt idx="15">
                  <c:v>2.11</c:v>
                </c:pt>
                <c:pt idx="16">
                  <c:v>2</c:v>
                </c:pt>
                <c:pt idx="17">
                  <c:v>2.1</c:v>
                </c:pt>
                <c:pt idx="18">
                  <c:v>2.0099999999999998</c:v>
                </c:pt>
                <c:pt idx="19">
                  <c:v>1.78</c:v>
                </c:pt>
                <c:pt idx="20">
                  <c:v>1.77</c:v>
                </c:pt>
                <c:pt idx="21">
                  <c:v>1.63</c:v>
                </c:pt>
                <c:pt idx="22">
                  <c:v>1.75</c:v>
                </c:pt>
                <c:pt idx="23">
                  <c:v>1.68</c:v>
                </c:pt>
                <c:pt idx="24">
                  <c:v>1.65</c:v>
                </c:pt>
                <c:pt idx="25">
                  <c:v>1.7</c:v>
                </c:pt>
                <c:pt idx="26">
                  <c:v>1.79</c:v>
                </c:pt>
                <c:pt idx="27">
                  <c:v>1.61</c:v>
                </c:pt>
                <c:pt idx="28">
                  <c:v>1.63</c:v>
                </c:pt>
                <c:pt idx="29">
                  <c:v>1.67</c:v>
                </c:pt>
                <c:pt idx="30">
                  <c:v>1.92</c:v>
                </c:pt>
                <c:pt idx="31">
                  <c:v>1.65</c:v>
                </c:pt>
                <c:pt idx="32">
                  <c:v>1.78</c:v>
                </c:pt>
                <c:pt idx="33">
                  <c:v>2</c:v>
                </c:pt>
                <c:pt idx="34">
                  <c:v>2.12</c:v>
                </c:pt>
                <c:pt idx="35">
                  <c:v>2.06</c:v>
                </c:pt>
                <c:pt idx="36">
                  <c:v>2</c:v>
                </c:pt>
                <c:pt idx="37">
                  <c:v>2.02</c:v>
                </c:pt>
                <c:pt idx="38">
                  <c:v>2.35</c:v>
                </c:pt>
                <c:pt idx="39">
                  <c:v>2.39</c:v>
                </c:pt>
                <c:pt idx="40">
                  <c:v>2.48</c:v>
                </c:pt>
                <c:pt idx="41">
                  <c:v>2.54</c:v>
                </c:pt>
                <c:pt idx="42">
                  <c:v>2.41</c:v>
                </c:pt>
                <c:pt idx="43">
                  <c:v>2.2400000000000002</c:v>
                </c:pt>
                <c:pt idx="44">
                  <c:v>2.27</c:v>
                </c:pt>
                <c:pt idx="45">
                  <c:v>2.34</c:v>
                </c:pt>
                <c:pt idx="46">
                  <c:v>2.16</c:v>
                </c:pt>
                <c:pt idx="47">
                  <c:v>2.41</c:v>
                </c:pt>
                <c:pt idx="48">
                  <c:v>2.4</c:v>
                </c:pt>
                <c:pt idx="49">
                  <c:v>2.2000000000000002</c:v>
                </c:pt>
                <c:pt idx="50">
                  <c:v>2.21</c:v>
                </c:pt>
                <c:pt idx="51">
                  <c:v>2.2000000000000002</c:v>
                </c:pt>
                <c:pt idx="52">
                  <c:v>2.54</c:v>
                </c:pt>
                <c:pt idx="53">
                  <c:v>2.65</c:v>
                </c:pt>
                <c:pt idx="54">
                  <c:v>2.44</c:v>
                </c:pt>
                <c:pt idx="55">
                  <c:v>2.34</c:v>
                </c:pt>
                <c:pt idx="56">
                  <c:v>2.27</c:v>
                </c:pt>
                <c:pt idx="57">
                  <c:v>2.14</c:v>
                </c:pt>
                <c:pt idx="58">
                  <c:v>1.63</c:v>
                </c:pt>
                <c:pt idx="59">
                  <c:v>1.73</c:v>
                </c:pt>
                <c:pt idx="60">
                  <c:v>1.33</c:v>
                </c:pt>
                <c:pt idx="61">
                  <c:v>1.1000000000000001</c:v>
                </c:pt>
                <c:pt idx="62">
                  <c:v>1.1100000000000001</c:v>
                </c:pt>
                <c:pt idx="63">
                  <c:v>1.5</c:v>
                </c:pt>
                <c:pt idx="64">
                  <c:v>1.58</c:v>
                </c:pt>
                <c:pt idx="65">
                  <c:v>1.48</c:v>
                </c:pt>
                <c:pt idx="66">
                  <c:v>1.65</c:v>
                </c:pt>
                <c:pt idx="67">
                  <c:v>1.68</c:v>
                </c:pt>
                <c:pt idx="68">
                  <c:v>2.25</c:v>
                </c:pt>
                <c:pt idx="69">
                  <c:v>3.14</c:v>
                </c:pt>
                <c:pt idx="70">
                  <c:v>2.6</c:v>
                </c:pt>
                <c:pt idx="71">
                  <c:v>2.14</c:v>
                </c:pt>
                <c:pt idx="72">
                  <c:v>1.73</c:v>
                </c:pt>
                <c:pt idx="73">
                  <c:v>2.06</c:v>
                </c:pt>
                <c:pt idx="74">
                  <c:v>1.43</c:v>
                </c:pt>
                <c:pt idx="75">
                  <c:v>1.69</c:v>
                </c:pt>
                <c:pt idx="76">
                  <c:v>1.67</c:v>
                </c:pt>
                <c:pt idx="77">
                  <c:v>1.78</c:v>
                </c:pt>
                <c:pt idx="78">
                  <c:v>1.71</c:v>
                </c:pt>
                <c:pt idx="79">
                  <c:v>1.76</c:v>
                </c:pt>
                <c:pt idx="80">
                  <c:v>1.56</c:v>
                </c:pt>
                <c:pt idx="81">
                  <c:v>1.41</c:v>
                </c:pt>
                <c:pt idx="82">
                  <c:v>1.1299999999999999</c:v>
                </c:pt>
                <c:pt idx="83">
                  <c:v>1.48</c:v>
                </c:pt>
                <c:pt idx="84">
                  <c:v>1.3</c:v>
                </c:pt>
                <c:pt idx="85">
                  <c:v>1.48</c:v>
                </c:pt>
                <c:pt idx="86">
                  <c:v>1.6</c:v>
                </c:pt>
                <c:pt idx="87">
                  <c:v>1.29</c:v>
                </c:pt>
                <c:pt idx="88">
                  <c:v>1.32</c:v>
                </c:pt>
                <c:pt idx="89">
                  <c:v>1.1499999999999999</c:v>
                </c:pt>
                <c:pt idx="90">
                  <c:v>1.1399999999999999</c:v>
                </c:pt>
                <c:pt idx="91">
                  <c:v>0.95</c:v>
                </c:pt>
                <c:pt idx="92">
                  <c:v>0.75</c:v>
                </c:pt>
                <c:pt idx="93">
                  <c:v>0.5</c:v>
                </c:pt>
                <c:pt idx="94">
                  <c:v>0.74</c:v>
                </c:pt>
                <c:pt idx="95">
                  <c:v>1</c:v>
                </c:pt>
                <c:pt idx="96">
                  <c:v>1.08</c:v>
                </c:pt>
                <c:pt idx="97">
                  <c:v>1.03</c:v>
                </c:pt>
                <c:pt idx="98">
                  <c:v>0.99</c:v>
                </c:pt>
                <c:pt idx="99">
                  <c:v>0.75</c:v>
                </c:pt>
                <c:pt idx="100">
                  <c:v>0.8</c:v>
                </c:pt>
                <c:pt idx="101">
                  <c:v>0.75</c:v>
                </c:pt>
                <c:pt idx="102">
                  <c:v>0.38</c:v>
                </c:pt>
                <c:pt idx="103">
                  <c:v>0.18</c:v>
                </c:pt>
                <c:pt idx="104">
                  <c:v>0.17</c:v>
                </c:pt>
                <c:pt idx="105">
                  <c:v>0.08</c:v>
                </c:pt>
                <c:pt idx="106">
                  <c:v>0.03</c:v>
                </c:pt>
                <c:pt idx="107">
                  <c:v>-7.0000000000000007E-2</c:v>
                </c:pt>
                <c:pt idx="108">
                  <c:v>-0.28000000000000003</c:v>
                </c:pt>
                <c:pt idx="109">
                  <c:v>-0.28000000000000003</c:v>
                </c:pt>
                <c:pt idx="110">
                  <c:v>-0.09</c:v>
                </c:pt>
                <c:pt idx="111">
                  <c:v>-0.3</c:v>
                </c:pt>
                <c:pt idx="112">
                  <c:v>-0.5</c:v>
                </c:pt>
                <c:pt idx="113">
                  <c:v>-0.46</c:v>
                </c:pt>
                <c:pt idx="114">
                  <c:v>-0.69</c:v>
                </c:pt>
                <c:pt idx="115">
                  <c:v>-0.68</c:v>
                </c:pt>
                <c:pt idx="116">
                  <c:v>-0.77</c:v>
                </c:pt>
                <c:pt idx="117">
                  <c:v>-0.78</c:v>
                </c:pt>
                <c:pt idx="118">
                  <c:v>-0.79</c:v>
                </c:pt>
                <c:pt idx="119">
                  <c:v>-0.67</c:v>
                </c:pt>
                <c:pt idx="120">
                  <c:v>-0.56999999999999995</c:v>
                </c:pt>
                <c:pt idx="121">
                  <c:v>-0.64</c:v>
                </c:pt>
                <c:pt idx="122">
                  <c:v>-0.64</c:v>
                </c:pt>
                <c:pt idx="123">
                  <c:v>-0.64</c:v>
                </c:pt>
                <c:pt idx="124">
                  <c:v>-0.05</c:v>
                </c:pt>
                <c:pt idx="125">
                  <c:v>0.53</c:v>
                </c:pt>
                <c:pt idx="126">
                  <c:v>0.38</c:v>
                </c:pt>
                <c:pt idx="127">
                  <c:v>0.68</c:v>
                </c:pt>
                <c:pt idx="128">
                  <c:v>0.45</c:v>
                </c:pt>
                <c:pt idx="129">
                  <c:v>0.4</c:v>
                </c:pt>
                <c:pt idx="130">
                  <c:v>0.6</c:v>
                </c:pt>
                <c:pt idx="131">
                  <c:v>0.8</c:v>
                </c:pt>
                <c:pt idx="132">
                  <c:v>0.53</c:v>
                </c:pt>
                <c:pt idx="133">
                  <c:v>0.49</c:v>
                </c:pt>
                <c:pt idx="134">
                  <c:v>0.6</c:v>
                </c:pt>
                <c:pt idx="135">
                  <c:v>0.49</c:v>
                </c:pt>
                <c:pt idx="136">
                  <c:v>0.26</c:v>
                </c:pt>
                <c:pt idx="137">
                  <c:v>0.27</c:v>
                </c:pt>
                <c:pt idx="138">
                  <c:v>0.28999999999999998</c:v>
                </c:pt>
                <c:pt idx="139">
                  <c:v>0.23</c:v>
                </c:pt>
                <c:pt idx="140">
                  <c:v>0.55000000000000004</c:v>
                </c:pt>
                <c:pt idx="141">
                  <c:v>0.43</c:v>
                </c:pt>
                <c:pt idx="142">
                  <c:v>0.39</c:v>
                </c:pt>
                <c:pt idx="143">
                  <c:v>0.49</c:v>
                </c:pt>
                <c:pt idx="144">
                  <c:v>0.03</c:v>
                </c:pt>
                <c:pt idx="145">
                  <c:v>0.17</c:v>
                </c:pt>
                <c:pt idx="146">
                  <c:v>0.18</c:v>
                </c:pt>
                <c:pt idx="147">
                  <c:v>0.11</c:v>
                </c:pt>
                <c:pt idx="148">
                  <c:v>0.32</c:v>
                </c:pt>
                <c:pt idx="149">
                  <c:v>0.48</c:v>
                </c:pt>
                <c:pt idx="150">
                  <c:v>0.46</c:v>
                </c:pt>
                <c:pt idx="151">
                  <c:v>0.57999999999999996</c:v>
                </c:pt>
                <c:pt idx="152">
                  <c:v>0.65</c:v>
                </c:pt>
                <c:pt idx="153">
                  <c:v>0.63</c:v>
                </c:pt>
                <c:pt idx="154">
                  <c:v>0.62</c:v>
                </c:pt>
                <c:pt idx="155">
                  <c:v>0.73</c:v>
                </c:pt>
                <c:pt idx="156">
                  <c:v>0.53</c:v>
                </c:pt>
                <c:pt idx="157">
                  <c:v>0.32</c:v>
                </c:pt>
                <c:pt idx="158">
                  <c:v>0.16</c:v>
                </c:pt>
                <c:pt idx="159">
                  <c:v>0.12</c:v>
                </c:pt>
                <c:pt idx="160">
                  <c:v>0.3</c:v>
                </c:pt>
                <c:pt idx="161">
                  <c:v>0.09</c:v>
                </c:pt>
                <c:pt idx="162">
                  <c:v>-0.03</c:v>
                </c:pt>
                <c:pt idx="163">
                  <c:v>0.11</c:v>
                </c:pt>
                <c:pt idx="164">
                  <c:v>0</c:v>
                </c:pt>
                <c:pt idx="165">
                  <c:v>0.11</c:v>
                </c:pt>
                <c:pt idx="166">
                  <c:v>0.43</c:v>
                </c:pt>
                <c:pt idx="167">
                  <c:v>0.5</c:v>
                </c:pt>
                <c:pt idx="168">
                  <c:v>0.4</c:v>
                </c:pt>
                <c:pt idx="169">
                  <c:v>0.34</c:v>
                </c:pt>
                <c:pt idx="170">
                  <c:v>0.43</c:v>
                </c:pt>
                <c:pt idx="171">
                  <c:v>0.37</c:v>
                </c:pt>
                <c:pt idx="172">
                  <c:v>0.4</c:v>
                </c:pt>
                <c:pt idx="173">
                  <c:v>0.57999999999999996</c:v>
                </c:pt>
                <c:pt idx="174">
                  <c:v>0.48</c:v>
                </c:pt>
                <c:pt idx="175">
                  <c:v>0.36</c:v>
                </c:pt>
                <c:pt idx="176">
                  <c:v>0.49</c:v>
                </c:pt>
                <c:pt idx="177">
                  <c:v>0.5</c:v>
                </c:pt>
                <c:pt idx="178">
                  <c:v>0.56000000000000005</c:v>
                </c:pt>
                <c:pt idx="179">
                  <c:v>0.44</c:v>
                </c:pt>
                <c:pt idx="180">
                  <c:v>0.61</c:v>
                </c:pt>
                <c:pt idx="181">
                  <c:v>0.75</c:v>
                </c:pt>
                <c:pt idx="182">
                  <c:v>0.69</c:v>
                </c:pt>
                <c:pt idx="183">
                  <c:v>0.78</c:v>
                </c:pt>
                <c:pt idx="184">
                  <c:v>0.76</c:v>
                </c:pt>
                <c:pt idx="185">
                  <c:v>0.74</c:v>
                </c:pt>
                <c:pt idx="186">
                  <c:v>0.84</c:v>
                </c:pt>
                <c:pt idx="187">
                  <c:v>0.78</c:v>
                </c:pt>
                <c:pt idx="188">
                  <c:v>0.91</c:v>
                </c:pt>
                <c:pt idx="189">
                  <c:v>1.1000000000000001</c:v>
                </c:pt>
                <c:pt idx="190">
                  <c:v>1.04</c:v>
                </c:pt>
                <c:pt idx="191">
                  <c:v>0.98</c:v>
                </c:pt>
                <c:pt idx="192">
                  <c:v>0.78</c:v>
                </c:pt>
                <c:pt idx="193">
                  <c:v>0.78</c:v>
                </c:pt>
                <c:pt idx="194">
                  <c:v>0.53</c:v>
                </c:pt>
                <c:pt idx="195">
                  <c:v>0.56000000000000005</c:v>
                </c:pt>
                <c:pt idx="196">
                  <c:v>0.4</c:v>
                </c:pt>
                <c:pt idx="197">
                  <c:v>0.31</c:v>
                </c:pt>
                <c:pt idx="198">
                  <c:v>0.26</c:v>
                </c:pt>
                <c:pt idx="199">
                  <c:v>-0.05</c:v>
                </c:pt>
                <c:pt idx="200">
                  <c:v>0.15</c:v>
                </c:pt>
                <c:pt idx="201">
                  <c:v>0.15</c:v>
                </c:pt>
                <c:pt idx="202">
                  <c:v>0.17</c:v>
                </c:pt>
                <c:pt idx="203">
                  <c:v>0.15</c:v>
                </c:pt>
                <c:pt idx="204">
                  <c:v>-0.14000000000000001</c:v>
                </c:pt>
                <c:pt idx="205">
                  <c:v>-0.28000000000000003</c:v>
                </c:pt>
                <c:pt idx="206">
                  <c:v>-0.17</c:v>
                </c:pt>
                <c:pt idx="207">
                  <c:v>-0.43</c:v>
                </c:pt>
                <c:pt idx="208">
                  <c:v>-0.5</c:v>
                </c:pt>
                <c:pt idx="209">
                  <c:v>-0.68</c:v>
                </c:pt>
                <c:pt idx="210">
                  <c:v>-1</c:v>
                </c:pt>
                <c:pt idx="211">
                  <c:v>-1.08</c:v>
                </c:pt>
                <c:pt idx="212">
                  <c:v>-0.94</c:v>
                </c:pt>
                <c:pt idx="213">
                  <c:v>-0.82</c:v>
                </c:pt>
                <c:pt idx="214">
                  <c:v>-0.93</c:v>
                </c:pt>
                <c:pt idx="215">
                  <c:v>-1.06</c:v>
                </c:pt>
                <c:pt idx="216">
                  <c:v>-1.02</c:v>
                </c:pt>
                <c:pt idx="217">
                  <c:v>-0.71</c:v>
                </c:pt>
                <c:pt idx="218">
                  <c:v>-0.63</c:v>
                </c:pt>
                <c:pt idx="219">
                  <c:v>-0.76</c:v>
                </c:pt>
                <c:pt idx="220">
                  <c:v>-0.84</c:v>
                </c:pt>
                <c:pt idx="221">
                  <c:v>-0.87</c:v>
                </c:pt>
                <c:pt idx="222">
                  <c:v>-1.1599999999999999</c:v>
                </c:pt>
                <c:pt idx="223">
                  <c:v>-1.03</c:v>
                </c:pt>
                <c:pt idx="224">
                  <c:v>-0.85</c:v>
                </c:pt>
                <c:pt idx="225">
                  <c:v>-0.96</c:v>
                </c:pt>
                <c:pt idx="226">
                  <c:v>-1.07</c:v>
                </c:pt>
                <c:pt idx="227">
                  <c:v>-1.04</c:v>
                </c:pt>
                <c:pt idx="228">
                  <c:v>-0.65</c:v>
                </c:pt>
                <c:pt idx="229">
                  <c:v>-0.79</c:v>
                </c:pt>
                <c:pt idx="230">
                  <c:v>-0.52</c:v>
                </c:pt>
                <c:pt idx="231">
                  <c:v>0.01</c:v>
                </c:pt>
                <c:pt idx="232">
                  <c:v>0.21</c:v>
                </c:pt>
                <c:pt idx="233">
                  <c:v>0.65</c:v>
                </c:pt>
                <c:pt idx="234">
                  <c:v>0.14000000000000001</c:v>
                </c:pt>
                <c:pt idx="235">
                  <c:v>0.67</c:v>
                </c:pt>
                <c:pt idx="236">
                  <c:v>1.68</c:v>
                </c:pt>
                <c:pt idx="237">
                  <c:v>1.58</c:v>
                </c:pt>
                <c:pt idx="238">
                  <c:v>1.34</c:v>
                </c:pt>
                <c:pt idx="239">
                  <c:v>1.58</c:v>
                </c:pt>
                <c:pt idx="240">
                  <c:v>1.28</c:v>
                </c:pt>
                <c:pt idx="241">
                  <c:v>1.49</c:v>
                </c:pt>
                <c:pt idx="242">
                  <c:v>1.1599999999999999</c:v>
                </c:pt>
                <c:pt idx="243">
                  <c:v>1.26</c:v>
                </c:pt>
                <c:pt idx="244">
                  <c:v>1.46</c:v>
                </c:pt>
                <c:pt idx="245">
                  <c:v>1.59</c:v>
                </c:pt>
                <c:pt idx="246">
                  <c:v>1.6</c:v>
                </c:pt>
                <c:pt idx="247">
                  <c:v>1.85</c:v>
                </c:pt>
                <c:pt idx="248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FA3-4550-A078-721382EE0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1271391"/>
        <c:axId val="520645183"/>
      </c:lineChart>
      <c:dateAx>
        <c:axId val="741271391"/>
        <c:scaling>
          <c:orientation val="minMax"/>
          <c:max val="45292"/>
          <c:min val="37987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20645183"/>
        <c:crosses val="autoZero"/>
        <c:auto val="1"/>
        <c:lblOffset val="100"/>
        <c:baseTimeUnit val="months"/>
        <c:majorUnit val="2"/>
        <c:majorTimeUnit val="years"/>
      </c:dateAx>
      <c:valAx>
        <c:axId val="520645183"/>
        <c:scaling>
          <c:orientation val="minMax"/>
          <c:max val="4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Yield</a:t>
                </a:r>
              </a:p>
            </c:rich>
          </c:tx>
          <c:layout>
            <c:manualLayout>
              <c:xMode val="edge"/>
              <c:yMode val="edge"/>
              <c:x val="1.334245471175495E-2"/>
              <c:y val="0.41874226777617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cross"/>
        <c:minorTickMark val="none"/>
        <c:tickLblPos val="nextTo"/>
        <c:spPr>
          <a:noFill/>
          <a:ln>
            <a:solidFill>
              <a:srgbClr val="D9D9D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4127139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	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0.4021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559072" y="4278307"/>
          <a:ext cx="2842410" cy="263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	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0.02197</cdr:x>
      <cdr:y>0.92314</cdr:y>
    </cdr:from>
    <cdr:to>
      <cdr:x>0.39318</cdr:x>
      <cdr:y>0.9924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160603" y="4288499"/>
          <a:ext cx="2713709" cy="3217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</a:t>
          </a:r>
          <a:r>
            <a:rPr lang="en-US" sz="11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CBO</a:t>
          </a:r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  <cdr:relSizeAnchor xmlns:cdr="http://schemas.openxmlformats.org/drawingml/2006/chartDrawing">
    <cdr:from>
      <cdr:x>0.7122</cdr:x>
      <cdr:y>0.25828</cdr:y>
    </cdr:from>
    <cdr:to>
      <cdr:x>0.97105</cdr:x>
      <cdr:y>0.335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155E965-7B8A-ADF3-EFEA-9849BAF4F3C3}"/>
            </a:ext>
          </a:extLst>
        </cdr:cNvPr>
        <cdr:cNvSpPr txBox="1"/>
      </cdr:nvSpPr>
      <cdr:spPr>
        <a:xfrm xmlns:a="http://schemas.openxmlformats.org/drawingml/2006/main">
          <a:off x="5206454" y="1199846"/>
          <a:ext cx="1892240" cy="3564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Health Programs: 25%	</a:t>
          </a:r>
        </a:p>
      </cdr:txBody>
    </cdr:sp>
  </cdr:relSizeAnchor>
  <cdr:relSizeAnchor xmlns:cdr="http://schemas.openxmlformats.org/drawingml/2006/chartDrawing">
    <cdr:from>
      <cdr:x>0.64946</cdr:x>
      <cdr:y>0.80286</cdr:y>
    </cdr:from>
    <cdr:to>
      <cdr:x>0.91383</cdr:x>
      <cdr:y>0.90453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894B4E7-1763-CE6F-A621-891532430307}"/>
            </a:ext>
          </a:extLst>
        </cdr:cNvPr>
        <cdr:cNvSpPr txBox="1"/>
      </cdr:nvSpPr>
      <cdr:spPr>
        <a:xfrm xmlns:a="http://schemas.openxmlformats.org/drawingml/2006/main">
          <a:off x="4747784" y="3729768"/>
          <a:ext cx="1932616" cy="472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Social</a:t>
          </a:r>
          <a:r>
            <a:rPr lang="en-US" sz="11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Security: 24%</a:t>
          </a:r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  <cdr:relSizeAnchor xmlns:cdr="http://schemas.openxmlformats.org/drawingml/2006/chartDrawing">
    <cdr:from>
      <cdr:x>0.16551</cdr:x>
      <cdr:y>0.14762</cdr:y>
    </cdr:from>
    <cdr:to>
      <cdr:x>0.42988</cdr:x>
      <cdr:y>0.2493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D628ED1B-3BB1-E20E-E3AE-7D93535844F4}"/>
            </a:ext>
          </a:extLst>
        </cdr:cNvPr>
        <cdr:cNvSpPr txBox="1"/>
      </cdr:nvSpPr>
      <cdr:spPr>
        <a:xfrm xmlns:a="http://schemas.openxmlformats.org/drawingml/2006/main">
          <a:off x="1209926" y="685800"/>
          <a:ext cx="1932616" cy="472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Other Mandatory</a:t>
          </a:r>
          <a:r>
            <a:rPr lang="en-US" sz="11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24%</a:t>
          </a:r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  <cdr:relSizeAnchor xmlns:cdr="http://schemas.openxmlformats.org/drawingml/2006/chartDrawing">
    <cdr:from>
      <cdr:x>0.05727</cdr:x>
      <cdr:y>0.79852</cdr:y>
    </cdr:from>
    <cdr:to>
      <cdr:x>0.39885</cdr:x>
      <cdr:y>0.9002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A18BAB19-0E67-083D-B7FB-8273EB1B893F}"/>
            </a:ext>
          </a:extLst>
        </cdr:cNvPr>
        <cdr:cNvSpPr txBox="1"/>
      </cdr:nvSpPr>
      <cdr:spPr>
        <a:xfrm xmlns:a="http://schemas.openxmlformats.org/drawingml/2006/main">
          <a:off x="418695" y="3709611"/>
          <a:ext cx="2497061" cy="472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Non-Defense</a:t>
          </a:r>
          <a:r>
            <a:rPr lang="en-US" sz="11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Discretionary: 16%</a:t>
          </a:r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  <cdr:relSizeAnchor xmlns:cdr="http://schemas.openxmlformats.org/drawingml/2006/chartDrawing">
    <cdr:from>
      <cdr:x>0.00965</cdr:x>
      <cdr:y>0.47741</cdr:y>
    </cdr:from>
    <cdr:to>
      <cdr:x>0.35123</cdr:x>
      <cdr:y>0.57908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0C075E8C-4BF4-37E7-CEA4-F784DF35BF97}"/>
            </a:ext>
          </a:extLst>
        </cdr:cNvPr>
        <cdr:cNvSpPr txBox="1"/>
      </cdr:nvSpPr>
      <cdr:spPr>
        <a:xfrm xmlns:a="http://schemas.openxmlformats.org/drawingml/2006/main">
          <a:off x="70556" y="2217863"/>
          <a:ext cx="2497061" cy="472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Defense</a:t>
          </a:r>
          <a:r>
            <a:rPr lang="en-US" sz="1100" baseline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Discretionary: 14%</a:t>
          </a:r>
          <a:r>
            <a:rPr lang="en-US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	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	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OMB, CBO	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OMB, CBO	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0.01073</cdr:x>
      <cdr:y>0.093</cdr:y>
    </cdr:from>
    <cdr:to>
      <cdr:x>0.4737</cdr:x>
      <cdr:y>0.1856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991" y="459856"/>
          <a:ext cx="4917156" cy="457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Arial" panose="020B0604020202020204" pitchFamily="34" charset="0"/>
            </a:rPr>
            <a:t>Ratio of elderly to working-age population</a:t>
          </a:r>
        </a:p>
      </cdr:txBody>
    </cdr:sp>
  </cdr:relSizeAnchor>
  <cdr:relSizeAnchor xmlns:cdr="http://schemas.openxmlformats.org/drawingml/2006/chartDrawing">
    <cdr:from>
      <cdr:x>0.00995</cdr:x>
      <cdr:y>0.90741</cdr:y>
    </cdr:from>
    <cdr:to>
      <cdr:x>0.47292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610" y="2489200"/>
          <a:ext cx="25400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Arial" panose="020B0604020202020204" pitchFamily="34" charset="0"/>
            </a:rPr>
            <a:t>Source: Social Security Administration.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0.32189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488950" y="3782486"/>
          <a:ext cx="1892300" cy="2328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CMS	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0.06609</cdr:x>
      <cdr:y>0.92639</cdr:y>
    </cdr:from>
    <cdr:to>
      <cdr:x>0.46614</cdr:x>
      <cdr:y>0.98341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10DD1EF-400C-94B5-F9E3-25DE5743817E}"/>
            </a:ext>
          </a:extLst>
        </cdr:cNvPr>
        <cdr:cNvSpPr txBox="1"/>
      </cdr:nvSpPr>
      <cdr:spPr>
        <a:xfrm xmlns:a="http://schemas.openxmlformats.org/drawingml/2006/main">
          <a:off x="500693" y="3877188"/>
          <a:ext cx="3030771" cy="238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Source: Federal</a:t>
          </a:r>
          <a:r>
            <a:rPr lang="en-US" sz="10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Reserve Board of Governors</a:t>
          </a:r>
          <a:r>
            <a: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741D-BEB2-45FD-88E5-A2F04C455B6F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B15C-70D4-4530-904C-5DAB0FA63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2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About 2% of employment only.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73B15C-70D4-4530-904C-5DAB0FA631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4D6-1814-49E8-974E-E1F81051C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279F0-E17D-4B28-8A4D-8E596895ED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11696-20C7-4FF6-AB88-77D8479FA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196FF-DF61-434F-B72C-F6209148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26065-B32E-4687-A62A-D66AF3585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07AD6F-80C4-4DAF-8933-0718EF001B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5" y="203880"/>
            <a:ext cx="5144599" cy="109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2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322-AF79-45A4-86B9-72C8ADF3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5DA4D-5AA9-49EE-B103-4D91DC89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CA31-7652-4BEE-8020-BDFDA91F7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11FB-172F-4376-9B11-BB2048C7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BBC3-70BF-422A-98DC-13A62558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2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8B622-73FD-4724-8040-20F6147C8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F639A-7BBB-48C3-86F0-36445D6B8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7E719-41D5-4502-9C02-6F1A115CC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AA193-2742-41FE-957A-B366DA21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0BB43-A855-4E31-9225-6ED0B25A2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31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81756"/>
            <a:ext cx="10515600" cy="1325563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6550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5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16CD3-DF92-404C-AC10-76F4DDD4E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EB51-E366-4855-B481-AA009742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5953B-AE21-4BE8-8261-98F3A26E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4A281-9B45-4DBD-A501-1CFF4FA37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A7B7B-4D74-4A89-A1D0-7677C611E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BC09-6F25-48F8-8765-B05A6E61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D835C-0E15-4B46-8B34-76A6C4FDD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A7D01-832A-4C57-ACA2-955879A9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B8B3A-5138-44B7-83EE-718FFDC3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4213-BEC2-4939-B272-029CBA3BE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2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DA1E4-6D84-49FE-B80F-86F432D21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113CA-1A0C-4A96-B9BE-C73FAE50E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3D227D-ED74-47B5-8E48-CAF4F01D7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C59BE-55A6-4004-B85E-16C4CCC6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16DC9-62CE-4DBC-8EF5-8DA21853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0B19C-BF57-4040-BAF1-EAA9B270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6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542B-B90E-4A9C-A04A-885EC916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6F5D3-47A5-4BA8-861E-BD649E4CF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3D3A3-CE6B-444F-AB6A-A06A2795B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3BC67D-3FD9-44EC-9C60-D209150E5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04FC6-B91A-474E-B3A3-AD3F61CB88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38152-9DAE-427B-B354-7066BCFB1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CF532-611F-42BB-9356-1F9AD268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E3E2A5-8E38-4103-B544-B117D7ED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0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A77F2-9082-4C28-ABC4-8E39C1D8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043E18-18C8-4D17-A9A1-A54C3067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676CA-DE3E-41D2-BE96-125851886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647E02-0A23-47AE-8265-6DC88A8E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C8DAD0-E439-4713-AC3F-34E3EC0B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523A8-FDB0-4CE8-A0B8-F9037C6E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FC9A9-61FC-4952-895D-6C553572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7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DC263-9C84-4AB3-B3FC-06393B78D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A1CD1-80F7-441C-888E-48A574477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99425-BB52-419E-97E8-548771D22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E6CD7-2060-4ED0-9B39-1DC394D06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EEAFA-C7EC-4185-AD34-3C989978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8C42A-C781-41FE-BD44-F3272908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3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D39F-091D-4B74-AF4F-89E384039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9355C3-C7DF-4B9C-AA1F-A3695B84AB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7074E-69E0-48E7-B5DE-EAA6A08D3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B15AF-E4EC-4DBA-B04F-56C905C8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F0501-7F1C-4708-805E-40A9DB4E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AC0FF-33A5-4B66-A253-BEC07257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EB2D5-E7FB-430A-A84E-BEBD34A0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AA47C0-61DA-4C28-B33B-458F72449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80AE8-6DA7-4066-AC31-CFCCFAB3E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49D3E-BFB7-4817-B709-E4BD309BC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5283B-4336-4128-AEEF-6EDAE94CD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D088A1-D1A6-4F86-9F27-59E0FAB1BC58}"/>
              </a:ext>
            </a:extLst>
          </p:cNvPr>
          <p:cNvCxnSpPr/>
          <p:nvPr userDrawn="1"/>
        </p:nvCxnSpPr>
        <p:spPr>
          <a:xfrm>
            <a:off x="247650" y="1409700"/>
            <a:ext cx="120681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71DE7849-19C4-411E-A84A-1EBC78BE8CB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316868"/>
            <a:ext cx="318995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07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875" y="84137"/>
            <a:ext cx="1148715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4274-A7F7-4D66-B99A-2E830972224D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A254-D8DC-4BD7-BC83-0982B35DB65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1409700"/>
            <a:ext cx="120681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316868"/>
            <a:ext cx="318995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3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03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/>
              <a:t>Federal Budget Policy</a:t>
            </a:r>
            <a:endParaRPr lang="en-US" sz="400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01442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Louise Sheiner</a:t>
            </a:r>
          </a:p>
          <a:p>
            <a:r>
              <a:rPr lang="en-US"/>
              <a:t>Senior Fellow and Policy Director</a:t>
            </a:r>
          </a:p>
          <a:p>
            <a:r>
              <a:rPr lang="en-US"/>
              <a:t>The Hutchins Center on Fiscal and Monetary Policy</a:t>
            </a:r>
          </a:p>
          <a:p>
            <a:r>
              <a:rPr lang="en-US"/>
              <a:t>Economic Studies, Brookings Institution </a:t>
            </a:r>
          </a:p>
        </p:txBody>
      </p:sp>
    </p:spTree>
    <p:extLst>
      <p:ext uri="{BB962C8B-B14F-4D97-AF65-F5344CB8AC3E}">
        <p14:creationId xmlns:p14="http://schemas.microsoft.com/office/powerpoint/2010/main" val="168252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4" y="81757"/>
            <a:ext cx="11684167" cy="1013118"/>
          </a:xfrm>
        </p:spPr>
        <p:txBody>
          <a:bodyPr>
            <a:normAutofit/>
          </a:bodyPr>
          <a:lstStyle/>
          <a:p>
            <a:pPr algn="ctr"/>
            <a:r>
              <a:rPr lang="en-US"/>
              <a:t>Challenge going forward: Population Aging</a:t>
            </a:r>
            <a:endParaRPr lang="en-US" sz="20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667976"/>
              </p:ext>
            </p:extLst>
          </p:nvPr>
        </p:nvGraphicFramePr>
        <p:xfrm>
          <a:off x="667788" y="1586931"/>
          <a:ext cx="10620895" cy="4944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0943" y="3679372"/>
            <a:ext cx="161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14 people 65+ for every 100 people between 18-64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19998" y="3581400"/>
            <a:ext cx="160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36 people 65+ for every 100 people between 18-64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611085" y="4205959"/>
            <a:ext cx="533402" cy="47489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162800" y="3331029"/>
            <a:ext cx="489856" cy="33745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20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81756"/>
            <a:ext cx="11720262" cy="1325563"/>
          </a:xfrm>
        </p:spPr>
        <p:txBody>
          <a:bodyPr/>
          <a:lstStyle/>
          <a:p>
            <a:pPr algn="ctr"/>
            <a:r>
              <a:rPr lang="en-US"/>
              <a:t>Challenge going forward: health spending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7A9EFEA-7DCF-4773-AA89-29B2782A27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978670"/>
              </p:ext>
            </p:extLst>
          </p:nvPr>
        </p:nvGraphicFramePr>
        <p:xfrm>
          <a:off x="1408796" y="1673157"/>
          <a:ext cx="8868218" cy="489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072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D9381-76DC-4F68-A71E-3A2193BE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worried should we be about the debt?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1FAC6-ADA5-458E-9DCA-A722552C7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92838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Why do we care at all?</a:t>
            </a:r>
          </a:p>
          <a:p>
            <a:pPr marL="0" indent="0">
              <a:buNone/>
            </a:pPr>
            <a:r>
              <a:rPr lang="en-US"/>
              <a:t>From a macroeconomic perspective: Crowd-out. </a:t>
            </a:r>
          </a:p>
          <a:p>
            <a:pPr marL="457200" lvl="1" indent="0">
              <a:buNone/>
            </a:pPr>
            <a:r>
              <a:rPr lang="en-US"/>
              <a:t>Households use their savings to lend to government instead of to businesses that would invest. </a:t>
            </a:r>
          </a:p>
          <a:p>
            <a:pPr marL="457200" lvl="1" indent="0">
              <a:buNone/>
            </a:pPr>
            <a:r>
              <a:rPr lang="en-US"/>
              <a:t>This raises interest rates and makes businesses less likely to invest.</a:t>
            </a:r>
          </a:p>
          <a:p>
            <a:pPr marL="457200" lvl="1" indent="0">
              <a:buNone/>
            </a:pPr>
            <a:r>
              <a:rPr lang="en-US"/>
              <a:t>Lower investment means lower productivity and lower standard of living.</a:t>
            </a:r>
          </a:p>
          <a:p>
            <a:pPr marL="457200" lvl="1" indent="0">
              <a:buNone/>
            </a:pPr>
            <a:r>
              <a:rPr lang="en-US"/>
              <a:t>Note that, if government is using money to invest and that investment has good returns, this argument doesn’t apply. </a:t>
            </a:r>
          </a:p>
          <a:p>
            <a:pPr marL="457200" lvl="1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From a budget perspective: Interest Costs.</a:t>
            </a:r>
          </a:p>
          <a:p>
            <a:pPr marL="457200" lvl="1" indent="0">
              <a:buNone/>
            </a:pPr>
            <a:r>
              <a:rPr lang="en-US"/>
              <a:t>The more we borrow, the higher our debt, and the higher our interest payments. </a:t>
            </a:r>
          </a:p>
          <a:p>
            <a:pPr marL="457200" lvl="1" indent="0">
              <a:buNone/>
            </a:pPr>
            <a:r>
              <a:rPr lang="en-US"/>
              <a:t>To finance higher interest costs, either need to increases taxes or cut spending even more. </a:t>
            </a:r>
          </a:p>
          <a:p>
            <a:pPr marL="457200" lvl="1" indent="0">
              <a:buNone/>
            </a:pPr>
            <a:r>
              <a:rPr lang="en-US"/>
              <a:t>We can just borrow more for a time, but at some point, people will stop lending if they think we won’t be able to pay them back.</a:t>
            </a:r>
          </a:p>
        </p:txBody>
      </p:sp>
    </p:spTree>
    <p:extLst>
      <p:ext uri="{BB962C8B-B14F-4D97-AF65-F5344CB8AC3E}">
        <p14:creationId xmlns:p14="http://schemas.microsoft.com/office/powerpoint/2010/main" val="324950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9765-4441-4495-AA2E-D931D94C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</p:spPr>
        <p:txBody>
          <a:bodyPr/>
          <a:lstStyle/>
          <a:p>
            <a:pPr algn="ctr"/>
            <a:r>
              <a:rPr lang="en-US"/>
              <a:t>What is government investment?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23039-4F3E-4C1E-9958-9FA68B1F6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10" y="1429431"/>
            <a:ext cx="11883775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Spending now that helps increase output in the future. </a:t>
            </a:r>
          </a:p>
          <a:p>
            <a:r>
              <a:rPr lang="en-US" sz="2400"/>
              <a:t>Infrastructure: investments in clean water, crumbling bridges, high-speed data connections.</a:t>
            </a:r>
          </a:p>
          <a:p>
            <a:pPr marL="457200" lvl="1" indent="0">
              <a:buNone/>
            </a:pPr>
            <a:r>
              <a:rPr lang="en-US" sz="2000"/>
              <a:t>Getting rid of lead has HUGE benefit to society.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Education: Improves skills that improve productivity and wages for years to come.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Helping out poor families: Evidence suggests that helping families in need with health care, food, housing, and even cash, has long-term benefits. </a:t>
            </a:r>
          </a:p>
          <a:p>
            <a:endParaRPr lang="en-US" sz="2400"/>
          </a:p>
          <a:p>
            <a:r>
              <a:rPr lang="en-US" sz="2400"/>
              <a:t>Government should pursue all investments where rate of return is greater than borrowing costs.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9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9E7D-8F0A-40E5-937B-DCF5E9FE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559"/>
          </a:xfrm>
        </p:spPr>
        <p:txBody>
          <a:bodyPr>
            <a:normAutofit/>
          </a:bodyPr>
          <a:lstStyle/>
          <a:p>
            <a:r>
              <a:rPr lang="en-US"/>
              <a:t>Costs of debt depend on interest rates.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B1B28-8C48-4995-B9CF-DB0AD02B2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have skyrocketed recently.  Unclear why, unclear whether will persist.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C21DC-930F-4282-AD95-6669D5C9D842}"/>
              </a:ext>
            </a:extLst>
          </p:cNvPr>
          <p:cNvSpPr txBox="1"/>
          <p:nvPr/>
        </p:nvSpPr>
        <p:spPr>
          <a:xfrm>
            <a:off x="9008387" y="2488877"/>
            <a:ext cx="25762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Pre-pandemic, real rates were very low. Most people expected them to remain low.</a:t>
            </a:r>
          </a:p>
          <a:p>
            <a:endParaRPr lang="en-US" dirty="0"/>
          </a:p>
          <a:p>
            <a:r>
              <a:rPr lang="en-US" dirty="0"/>
              <a:t>At low rates, we can afford more debt</a:t>
            </a:r>
          </a:p>
          <a:p>
            <a:endParaRPr lang="en-US" dirty="0"/>
          </a:p>
          <a:p>
            <a:r>
              <a:rPr lang="en-US" dirty="0"/>
              <a:t>If these higher rates persist, we need to be more worried.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A0FEBE-4B25-4AC2-8771-6BD28F8135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774984"/>
              </p:ext>
            </p:extLst>
          </p:nvPr>
        </p:nvGraphicFramePr>
        <p:xfrm>
          <a:off x="1161159" y="2488877"/>
          <a:ext cx="7575936" cy="418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2945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C6F35-5702-4658-9179-40FFB03B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247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With low interest rates, interest payments had been low despite </a:t>
            </a:r>
            <a:br>
              <a:rPr lang="en-US" sz="2400" dirty="0"/>
            </a:br>
            <a:r>
              <a:rPr lang="en-US" sz="2400" dirty="0"/>
              <a:t>massive increase in debt. But climbing now.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8EB8AC3-FBFA-44DA-8BFD-BDF057839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081846"/>
              </p:ext>
            </p:extLst>
          </p:nvPr>
        </p:nvGraphicFramePr>
        <p:xfrm>
          <a:off x="1321901" y="1531218"/>
          <a:ext cx="9032219" cy="498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1862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C3E9-2952-4EF6-814B-D9247616E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117" y="-36095"/>
            <a:ext cx="10515600" cy="1045745"/>
          </a:xfrm>
        </p:spPr>
        <p:txBody>
          <a:bodyPr>
            <a:normAutofit/>
          </a:bodyPr>
          <a:lstStyle/>
          <a:p>
            <a:pPr algn="ctr"/>
            <a:r>
              <a:rPr lang="en-US" sz="32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debt continue to increase forever?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6B906-4FB7-492A-86C6-B6FF01B2F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1"/>
            <a:ext cx="10515600" cy="4918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/>
              <a:t>Logically, no.  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1900" dirty="0"/>
              <a:t>And looking at long-run, there is no end in sight under current law.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1900" dirty="0"/>
              <a:t>So eventually will have to make adjustments to taxes and/or spending.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1900" dirty="0"/>
              <a:t>Some people argue that we should make changes now, because want to give people time to adjust.</a:t>
            </a:r>
          </a:p>
          <a:p>
            <a:pPr marL="457200" lvl="1" indent="0">
              <a:buNone/>
            </a:pPr>
            <a:r>
              <a:rPr lang="en-US" sz="1900" dirty="0"/>
              <a:t>But that mostly applies to changes to Social Security and Medicare. </a:t>
            </a:r>
          </a:p>
          <a:p>
            <a:pPr marL="457200" lvl="1" indent="0">
              <a:buNone/>
            </a:pPr>
            <a:r>
              <a:rPr lang="en-US" sz="1900" dirty="0"/>
              <a:t>If the changes on the tax side, less compelling that need to decide now on policy in the future.</a:t>
            </a:r>
          </a:p>
          <a:p>
            <a:pPr marL="457200" lvl="1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1900" dirty="0"/>
              <a:t>But—if we want to reform our health system to make it more efficient, and if that has the effect of lowering future spending, then that’s a win/win.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And if we can raise taxes now, more people will share in the burden.</a:t>
            </a:r>
          </a:p>
          <a:p>
            <a:pPr marL="0" indent="0">
              <a:buNone/>
            </a:pPr>
            <a:endParaRPr lang="en-US" sz="200" dirty="0"/>
          </a:p>
          <a:p>
            <a:pPr marL="0" indent="0">
              <a:buNone/>
            </a:pPr>
            <a:r>
              <a:rPr lang="en-US" sz="1900" dirty="0"/>
              <a:t>It is worth thinking about what kinds of changes will be necessary. Fiscal Ship!</a:t>
            </a:r>
          </a:p>
        </p:txBody>
      </p:sp>
    </p:spTree>
    <p:extLst>
      <p:ext uri="{BB962C8B-B14F-4D97-AF65-F5344CB8AC3E}">
        <p14:creationId xmlns:p14="http://schemas.microsoft.com/office/powerpoint/2010/main" val="213867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82F31-2804-437B-9194-CD5E3962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we mean by federal budget policy?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F0CBE-2B2D-4417-8D77-45623F7DB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How much money the government spends, how much tax revenues it collects, and how much it borrows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Also called fiscal policy.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Budget Basics:</a:t>
            </a:r>
          </a:p>
          <a:p>
            <a:pPr marL="514350" indent="-514350">
              <a:buAutoNum type="arabicParenBoth"/>
            </a:pPr>
            <a:r>
              <a:rPr lang="en-US"/>
              <a:t>How big is the federal government? </a:t>
            </a:r>
          </a:p>
          <a:p>
            <a:pPr marL="514350" indent="-514350">
              <a:buAutoNum type="arabicParenBoth"/>
            </a:pPr>
            <a:r>
              <a:rPr lang="en-US"/>
              <a:t>What does it spend money on?</a:t>
            </a:r>
          </a:p>
          <a:p>
            <a:pPr marL="514350" indent="-514350">
              <a:buAutoNum type="arabicParenBoth"/>
            </a:pPr>
            <a:r>
              <a:rPr lang="en-US"/>
              <a:t>How much borrowing does it do?</a:t>
            </a:r>
          </a:p>
          <a:p>
            <a:pPr marL="514350" indent="-514350">
              <a:buAutoNum type="arabicParenBoth"/>
            </a:pPr>
            <a:r>
              <a:rPr lang="en-US"/>
              <a:t>What’s the difference between deficits and debt?</a:t>
            </a:r>
          </a:p>
        </p:txBody>
      </p:sp>
    </p:spTree>
    <p:extLst>
      <p:ext uri="{BB962C8B-B14F-4D97-AF65-F5344CB8AC3E}">
        <p14:creationId xmlns:p14="http://schemas.microsoft.com/office/powerpoint/2010/main" val="319828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81756"/>
            <a:ext cx="11599946" cy="1205623"/>
          </a:xfrm>
        </p:spPr>
        <p:txBody>
          <a:bodyPr>
            <a:normAutofit/>
          </a:bodyPr>
          <a:lstStyle/>
          <a:p>
            <a:pPr algn="ctr"/>
            <a:r>
              <a:rPr lang="en-US" sz="4000"/>
              <a:t>The Federal government accounts for about 20% of the economy, fairly stable over time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71E7795-DF72-C205-2A3C-B21DC22D9D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18192"/>
              </p:ext>
            </p:extLst>
          </p:nvPr>
        </p:nvGraphicFramePr>
        <p:xfrm>
          <a:off x="1542677" y="1642028"/>
          <a:ext cx="8790854" cy="485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6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4" y="288758"/>
            <a:ext cx="11756357" cy="842211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What does the federal government spend money 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619137-F548-4936-8D13-B92195995FB8}"/>
              </a:ext>
            </a:extLst>
          </p:cNvPr>
          <p:cNvSpPr txBox="1"/>
          <p:nvPr/>
        </p:nvSpPr>
        <p:spPr>
          <a:xfrm>
            <a:off x="8195700" y="1891862"/>
            <a:ext cx="42041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mandatory spending?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discretionary spending?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807B1B5-135D-4AEC-A3C8-CBC5A317D2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36686"/>
              </p:ext>
            </p:extLst>
          </p:nvPr>
        </p:nvGraphicFramePr>
        <p:xfrm>
          <a:off x="788275" y="1589889"/>
          <a:ext cx="7296402" cy="4666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66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1B3B6-5B45-47FB-9014-BD35EE71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Federal Deficits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2F6150-B7EF-430C-91C6-CD329DB6AE15}"/>
              </a:ext>
            </a:extLst>
          </p:cNvPr>
          <p:cNvSpPr/>
          <p:nvPr/>
        </p:nvSpPr>
        <p:spPr>
          <a:xfrm flipH="1">
            <a:off x="8289801" y="1742698"/>
            <a:ext cx="33857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Deficit = Borrowing.  </a:t>
            </a:r>
          </a:p>
          <a:p>
            <a:r>
              <a:rPr lang="en-US"/>
              <a:t>Difference between spending and revenues.</a:t>
            </a:r>
          </a:p>
          <a:p>
            <a:endParaRPr lang="en-US"/>
          </a:p>
          <a:p>
            <a:r>
              <a:rPr lang="en-US"/>
              <a:t>Deficit usually increases in recessions. Why?</a:t>
            </a:r>
          </a:p>
          <a:p>
            <a:endParaRPr lang="en-US"/>
          </a:p>
          <a:p>
            <a:r>
              <a:rPr lang="en-US"/>
              <a:t>Is this a good time to borrow?  Why? </a:t>
            </a:r>
          </a:p>
          <a:p>
            <a:endParaRPr lang="en-US"/>
          </a:p>
          <a:p>
            <a:r>
              <a:rPr lang="en-US"/>
              <a:t>What happened in 2020 and 2021?</a:t>
            </a:r>
          </a:p>
          <a:p>
            <a:endParaRPr lang="en-US"/>
          </a:p>
          <a:p>
            <a:r>
              <a:rPr lang="en-US"/>
              <a:t>What is the difference between deficit and debt?</a:t>
            </a:r>
          </a:p>
          <a:p>
            <a:r>
              <a:rPr lang="en-US"/>
              <a:t>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E369C31-CD0F-4FE3-8097-57A78EE849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780001"/>
              </p:ext>
            </p:extLst>
          </p:nvPr>
        </p:nvGraphicFramePr>
        <p:xfrm>
          <a:off x="406767" y="1848037"/>
          <a:ext cx="7519588" cy="4150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207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ACE4-A590-4AD4-A91B-545F5474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was done in response to COVID?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05914-28A0-42E1-BE53-C4F706C11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/>
              <a:t>Expanded unemployment insurance</a:t>
            </a:r>
          </a:p>
          <a:p>
            <a:r>
              <a:rPr lang="en-US" sz="2600"/>
              <a:t>Forgivable loans to small businesses </a:t>
            </a:r>
          </a:p>
          <a:p>
            <a:r>
              <a:rPr lang="en-US" sz="2600"/>
              <a:t>Three rounds of rebate checks to taxpayers</a:t>
            </a:r>
          </a:p>
          <a:p>
            <a:r>
              <a:rPr lang="en-US" sz="2600"/>
              <a:t>Aid to state and local governments</a:t>
            </a:r>
          </a:p>
          <a:p>
            <a:r>
              <a:rPr lang="en-US" sz="2600"/>
              <a:t>Aid to childcare, transportation, education</a:t>
            </a:r>
          </a:p>
          <a:p>
            <a:endParaRPr lang="en-US" sz="2600"/>
          </a:p>
          <a:p>
            <a:r>
              <a:rPr lang="en-US" sz="2600"/>
              <a:t>Increased deficit by $2.3 trillion in 2020 and around $2½  trillion in 2021. </a:t>
            </a:r>
          </a:p>
          <a:p>
            <a:endParaRPr lang="en-US" sz="2600"/>
          </a:p>
          <a:p>
            <a:r>
              <a:rPr lang="en-US" sz="2600"/>
              <a:t>Was this good policy? </a:t>
            </a:r>
          </a:p>
          <a:p>
            <a:pPr lvl="1"/>
            <a:r>
              <a:rPr lang="en-US" sz="2600"/>
              <a:t>By and large yes—people didn’t suffer financially during pandemic the way they do during most recessions</a:t>
            </a:r>
          </a:p>
          <a:p>
            <a:pPr lvl="1"/>
            <a:r>
              <a:rPr lang="en-US" sz="2600"/>
              <a:t>Economic recovery was much stronger here than other countries, partly as a result of big fiscal package</a:t>
            </a:r>
          </a:p>
          <a:p>
            <a:pPr lvl="1"/>
            <a:r>
              <a:rPr lang="en-US" sz="2600"/>
              <a:t>But—many would argue that we did too much in 2021 when recovery already underway, and caused inflation because people were trying to spend more than the country could produce.</a:t>
            </a:r>
          </a:p>
          <a:p>
            <a:pPr lvl="1"/>
            <a:r>
              <a:rPr lang="en-US" sz="2600"/>
              <a:t>Also, I would argue that forgivable loans to small businesses was not good policy</a:t>
            </a:r>
          </a:p>
          <a:p>
            <a:pPr lvl="1"/>
            <a:endParaRPr lang="en-US"/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DD65-FFF4-4B15-A3C3-3DF7EFE2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Federal Debt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7BBEA-9992-422F-90F0-E61D555A0FA7}"/>
              </a:ext>
            </a:extLst>
          </p:cNvPr>
          <p:cNvSpPr txBox="1"/>
          <p:nvPr/>
        </p:nvSpPr>
        <p:spPr>
          <a:xfrm>
            <a:off x="9146177" y="1807934"/>
            <a:ext cx="22076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Debt was very high at end of WWII, but then came down.</a:t>
            </a:r>
          </a:p>
          <a:p>
            <a:endParaRPr lang="en-US"/>
          </a:p>
          <a:p>
            <a:r>
              <a:rPr lang="en-US"/>
              <a:t>Decline mostly came from fast growth in the economy.</a:t>
            </a:r>
          </a:p>
          <a:p>
            <a:endParaRPr lang="en-US"/>
          </a:p>
          <a:p>
            <a:r>
              <a:rPr lang="en-US"/>
              <a:t>Debt climbed sharply during Great Recession and rose sharply during COVID—to close to WWII levels.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8747CC9-B927-4535-BDD9-CBF492D03F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21028"/>
              </p:ext>
            </p:extLst>
          </p:nvPr>
        </p:nvGraphicFramePr>
        <p:xfrm>
          <a:off x="583828" y="1690688"/>
          <a:ext cx="8364867" cy="461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88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3E91F-7FF9-44D8-9350-41F17FBD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1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Spending Projected to Decline Post Pandemic but then Increase Over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8DC3D-80E4-20BE-47DA-F76B7830F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4607" y="1825625"/>
            <a:ext cx="2667897" cy="4351338"/>
          </a:xfrm>
        </p:spPr>
        <p:txBody>
          <a:bodyPr/>
          <a:lstStyle/>
          <a:p>
            <a:r>
              <a:rPr lang="en-US"/>
              <a:t>What assumptions are necessary to make these projections?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0F2F979-F22F-4AD4-B940-EC3D7E88F0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493647"/>
              </p:ext>
            </p:extLst>
          </p:nvPr>
        </p:nvGraphicFramePr>
        <p:xfrm>
          <a:off x="451592" y="1591445"/>
          <a:ext cx="8598470" cy="474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17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4CEC-C4B4-41EC-B416-10D8AAD0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400"/>
              <a:t>Debt Projected to Continue Rising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E014861-D46D-4587-AF49-95682601EB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1305051"/>
              </p:ext>
            </p:extLst>
          </p:nvPr>
        </p:nvGraphicFramePr>
        <p:xfrm>
          <a:off x="1389862" y="1618682"/>
          <a:ext cx="8937527" cy="4932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55931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E87EEED-1B79-4192-8A5F-A8F0311FD241}" vid="{49A60213-045C-4072-95CF-EFD2026D9C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erry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951ee6-cd93-49c7-9437-e871b2a117d6">
      <UserInfo>
        <DisplayName>Vivien Lee</DisplayName>
        <AccountId>28</AccountId>
        <AccountType/>
      </UserInfo>
      <UserInfo>
        <DisplayName>Finn Schuele</DisplayName>
        <AccountId>12</AccountId>
        <AccountType/>
      </UserInfo>
      <UserInfo>
        <DisplayName>Manuel Alcala Kovalski</DisplayName>
        <AccountId>1406</AccountId>
        <AccountType/>
      </UserInfo>
      <UserInfo>
        <DisplayName>David Wessel</DisplayName>
        <AccountId>59</AccountId>
        <AccountType/>
      </UserInfo>
      <UserInfo>
        <DisplayName>Alex Conner</DisplayName>
        <AccountId>2678</AccountId>
        <AccountType/>
      </UserInfo>
      <UserInfo>
        <DisplayName>Louise Sheiner</DisplayName>
        <AccountId>34</AccountId>
        <AccountType/>
      </UserInfo>
      <UserInfo>
        <DisplayName>Stephanie Cencula</DisplayName>
        <AccountId>24</AccountId>
        <AccountType/>
      </UserInfo>
    </SharedWithUsers>
    <lcf76f155ced4ddcb4097134ff3c332f xmlns="cac5d118-ba7b-4807-b700-df6f95cfff50">
      <Terms xmlns="http://schemas.microsoft.com/office/infopath/2007/PartnerControls"/>
    </lcf76f155ced4ddcb4097134ff3c332f>
    <TaxCatchAll xmlns="66951ee6-cd93-49c7-9437-e871b2a117d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F3DB0CD4D844B918872BCED9B9CF9" ma:contentTypeVersion="18" ma:contentTypeDescription="Create a new document." ma:contentTypeScope="" ma:versionID="334db3f027d5289647ff54ba6f00c495">
  <xsd:schema xmlns:xsd="http://www.w3.org/2001/XMLSchema" xmlns:xs="http://www.w3.org/2001/XMLSchema" xmlns:p="http://schemas.microsoft.com/office/2006/metadata/properties" xmlns:ns2="cac5d118-ba7b-4807-b700-df6f95cfff50" xmlns:ns3="66951ee6-cd93-49c7-9437-e871b2a117d6" targetNamespace="http://schemas.microsoft.com/office/2006/metadata/properties" ma:root="true" ma:fieldsID="9986ef169d8dcf69469f518cc75cbee3" ns2:_="" ns3:_="">
    <xsd:import namespace="cac5d118-ba7b-4807-b700-df6f95cfff50"/>
    <xsd:import namespace="66951ee6-cd93-49c7-9437-e871b2a11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5d118-ba7b-4807-b700-df6f95cf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eb4b2d4-9bb6-49a7-8a4b-ec3b3538ad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51ee6-cd93-49c7-9437-e871b2a117d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7380a03-8396-48f4-ac19-20e9dcae480c}" ma:internalName="TaxCatchAll" ma:showField="CatchAllData" ma:web="66951ee6-cd93-49c7-9437-e871b2a117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00217D-65A3-4CCA-B50F-0458DA64C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0B3EB9-F1A6-4CAC-800B-0A78DC904ED9}">
  <ds:schemaRefs>
    <ds:schemaRef ds:uri="66951ee6-cd93-49c7-9437-e871b2a117d6"/>
    <ds:schemaRef ds:uri="cac5d118-ba7b-4807-b700-df6f95cfff5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8CA502B-F18B-4DE9-8BDD-5D58A1338571}">
  <ds:schemaRefs>
    <ds:schemaRef ds:uri="66951ee6-cd93-49c7-9437-e871b2a117d6"/>
    <ds:schemaRef ds:uri="cac5d118-ba7b-4807-b700-df6f95cfff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1125</Words>
  <Application>Microsoft Office PowerPoint</Application>
  <PresentationFormat>Widescreen</PresentationFormat>
  <Paragraphs>146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Myriad Pro</vt:lpstr>
      <vt:lpstr>Theme1</vt:lpstr>
      <vt:lpstr>Office Theme</vt:lpstr>
      <vt:lpstr>Federal Budget Policy</vt:lpstr>
      <vt:lpstr>What do we mean by federal budget policy? </vt:lpstr>
      <vt:lpstr>The Federal government accounts for about 20% of the economy, fairly stable over time</vt:lpstr>
      <vt:lpstr>What does the federal government spend money on?</vt:lpstr>
      <vt:lpstr>Federal Deficits</vt:lpstr>
      <vt:lpstr>What was done in response to COVID?</vt:lpstr>
      <vt:lpstr>Federal Debt</vt:lpstr>
      <vt:lpstr>Spending Projected to Decline Post Pandemic but then Increase Over Time</vt:lpstr>
      <vt:lpstr>Debt Projected to Continue Rising</vt:lpstr>
      <vt:lpstr>Challenge going forward: Population Aging</vt:lpstr>
      <vt:lpstr>Challenge going forward: health spending</vt:lpstr>
      <vt:lpstr>How worried should we be about the debt? </vt:lpstr>
      <vt:lpstr>What is government investment? </vt:lpstr>
      <vt:lpstr>Costs of debt depend on interest rates. </vt:lpstr>
      <vt:lpstr>With low interest rates, interest payments had been low despite  massive increase in debt. But climbing now. </vt:lpstr>
      <vt:lpstr>Can debt continue to increase forever? </vt:lpstr>
    </vt:vector>
  </TitlesOfParts>
  <Company>The Brookings Institution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Spending and Government Budgets</dc:title>
  <dc:creator>Louise Sheiner</dc:creator>
  <cp:lastModifiedBy>Louise Sheiner</cp:lastModifiedBy>
  <cp:revision>2</cp:revision>
  <cp:lastPrinted>2019-02-07T15:17:25Z</cp:lastPrinted>
  <dcterms:created xsi:type="dcterms:W3CDTF">2017-02-07T18:12:42Z</dcterms:created>
  <dcterms:modified xsi:type="dcterms:W3CDTF">2023-10-26T18:10:30Z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0x010100FA9F3DB0CD4D844B918872BCED9B9CF9</vt:lpwstr>
  </property>
  <property fmtid="{D5CDD505-2E9C-101B-9397-08002B2CF9AE}" pid="3" name="Order">
    <vt:r8>100</vt:r8>
  </property>
  <property fmtid="{D5CDD505-2E9C-101B-9397-08002B2CF9AE}" pid="4" name="AuthorIds_UIVersion_1024">
    <vt:lpwstr>59</vt:lpwstr>
  </property>
  <property fmtid="{D5CDD505-2E9C-101B-9397-08002B2CF9AE}" pid="5" name="AuthorIds_UIVersion_3584">
    <vt:lpwstr>59</vt:lpwstr>
  </property>
  <property fmtid="{D5CDD505-2E9C-101B-9397-08002B2CF9AE}" pid="6" name="MediaServiceImageTags">
    <vt:lpwstr/>
  </property>
</Properties>
</file>