
<file path=[Content_Types].xml><?xml version="1.0" encoding="utf-8"?>
<Types xmlns="http://schemas.openxmlformats.org/package/2006/content-types">
  <Default Extension="rels" ContentType="application/vnd.openxmlformats-package.relationships+xml"/>
  <Default Extension="jpg" ContentType="image/jpeg"/>
  <Default Extension="xml" ContentType="application/vnd.openxmlformats-officedocument.presentationml.slide+xml"/>
  <Override PartName="/docProps/app.xml" ContentType="application/vnd.openxmlformats-officedocument.extended-properties+xml"/>
  <Default Extension="png" ContentType="image/png"/>
  <Override PartName="/ppt/notesSlides/notesSlide4.xml" ContentType="application/vnd.openxmlformats-officedocument.presentationml.notesSlide+xml"/>
  <Default Extension="jpeg" ContentType="image/jpeg"/>
  <Override PartName="/ppt/slideLayouts/slideLayout7.xml" ContentType="application/vnd.openxmlformats-officedocument.presentationml.slideLayout+xml"/>
  <Default Extension="emf" ContentType="image/x-emf"/>
  <Override PartName="/ppt/tableStyles.xml" ContentType="application/vnd.openxmlformats-officedocument.presentationml.tableStyles+xml"/>
  <Override PartName="/ppt/slideLayouts/slideLayout13.xml" ContentType="application/vnd.openxmlformats-officedocument.presentationml.slideLayout+xml"/>
  <Override PartName="/ppt/viewProps.xml" ContentType="application/vnd.openxmlformats-officedocument.presentationml.viewProps+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presProps.xml" ContentType="application/vnd.openxmlformats-officedocument.presentationml.presProps+xml"/>
  <Override PartName="/ppt/slideLayouts/slideLayout15.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ppt/notesMasters/notesMaster1.xml" ContentType="application/vnd.openxmlformats-officedocument.presentationml.notes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22" r:id="rId2"/>
    <p:sldId id="340" r:id="rId3"/>
    <p:sldId id="319" r:id="rId4"/>
    <p:sldId id="336" r:id="rId5"/>
    <p:sldId id="334" r:id="rId6"/>
    <p:sldId id="276" r:id="rId7"/>
    <p:sldId id="343" r:id="rId8"/>
    <p:sldId id="279" r:id="rId9"/>
    <p:sldId id="338" r:id="rId10"/>
    <p:sldId id="275" r:id="rId11"/>
    <p:sldId id="335" r:id="rId12"/>
    <p:sldId id="341" r:id="rId13"/>
    <p:sldId id="311" r:id="rId14"/>
    <p:sldId id="314" r:id="rId15"/>
    <p:sldId id="328" r:id="rId16"/>
    <p:sldId id="329" r:id="rId17"/>
    <p:sldId id="330" r:id="rId18"/>
    <p:sldId id="280" r:id="rId19"/>
    <p:sldId id="317" r:id="rId20"/>
    <p:sldId id="307" r:id="rId21"/>
    <p:sldId id="270" r:id="rId22"/>
    <p:sldId id="312" r:id="rId23"/>
    <p:sldId id="269" r:id="rId24"/>
  </p:sldIdLst>
  <p:sldSz cx="12192000" cy="6858000"/>
  <p:notesSz cx="7315200" cy="96012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6" d="100"/>
          <a:sy n="106" d="100"/>
        </p:scale>
        <p:origin x="120" y="102"/>
      </p:cViewPr>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457200" y="720725"/>
            <a:ext cx="6400800" cy="3600450"/>
          </a:xfrm>
          <a:prstGeom prst="rect">
            <a:avLst/>
          </a:prstGeom>
        </p:spPr>
        <p:txBody>
          <a:bodyPr lIns="96661" tIns="48331" rIns="96661" bIns="48331"/>
          <a:lstStyle/>
          <a:p>
            <a:endParaRPr/>
          </a:p>
        </p:txBody>
      </p:sp>
      <p:sp>
        <p:nvSpPr>
          <p:cNvPr id="174" name="Shape 174"/>
          <p:cNvSpPr>
            <a:spLocks noGrp="1"/>
          </p:cNvSpPr>
          <p:nvPr>
            <p:ph type="body" sz="quarter" idx="1"/>
          </p:nvPr>
        </p:nvSpPr>
        <p:spPr>
          <a:xfrm>
            <a:off x="975360" y="4560570"/>
            <a:ext cx="5364480" cy="4320540"/>
          </a:xfrm>
          <a:prstGeom prst="rect">
            <a:avLst/>
          </a:prstGeom>
        </p:spPr>
        <p:txBody>
          <a:bodyPr lIns="96661" tIns="48331" rIns="96661" bIns="48331"/>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Y4CAKudDFl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ocs.google.com/document/u/0/d/1L9gtbA06tYucx9b3gET13wG26NfAgtwa566-E6egJTs/edi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3f662568f1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3f662568f1_0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algn="l" rtl="0"/>
            <a:r>
              <a:rPr lang="en" dirty="0">
                <a:latin typeface="DM Sans"/>
                <a:ea typeface="DM Sans"/>
                <a:cs typeface="DM Sans"/>
                <a:sym typeface="DM Sans"/>
              </a:rPr>
              <a:t>Individuals, firms, and societies cannot have everything they want, so they must choose which wants to pursue. </a:t>
            </a:r>
            <a:r>
              <a:rPr lang="en" dirty="0">
                <a:solidFill>
                  <a:schemeClr val="dk1"/>
                </a:solidFill>
                <a:latin typeface="DM Sans"/>
                <a:ea typeface="DM Sans"/>
                <a:cs typeface="DM Sans"/>
                <a:sym typeface="DM Sans"/>
              </a:rPr>
              <a:t>The two characteristics that make something scarce are that it is desirable </a:t>
            </a:r>
            <a:r>
              <a:rPr lang="en" u="sng" dirty="0">
                <a:solidFill>
                  <a:schemeClr val="dk1"/>
                </a:solidFill>
                <a:latin typeface="DM Sans"/>
                <a:ea typeface="DM Sans"/>
                <a:cs typeface="DM Sans"/>
                <a:sym typeface="DM Sans"/>
              </a:rPr>
              <a:t>and</a:t>
            </a:r>
            <a:r>
              <a:rPr lang="en" dirty="0">
                <a:solidFill>
                  <a:schemeClr val="dk1"/>
                </a:solidFill>
                <a:latin typeface="DM Sans"/>
                <a:ea typeface="DM Sans"/>
                <a:cs typeface="DM Sans"/>
                <a:sym typeface="DM Sans"/>
              </a:rPr>
              <a:t>, at any given time, there is a finite quantity. Something that is not scarce is garbage because it is not desirable. </a:t>
            </a:r>
            <a:r>
              <a:rPr lang="en" b="1" dirty="0">
                <a:solidFill>
                  <a:schemeClr val="dk1"/>
                </a:solidFill>
                <a:latin typeface="DM Sans"/>
                <a:ea typeface="DM Sans"/>
                <a:cs typeface="DM Sans"/>
                <a:sym typeface="DM Sans"/>
              </a:rPr>
              <a:t>Note</a:t>
            </a:r>
            <a:r>
              <a:rPr lang="en" dirty="0">
                <a:solidFill>
                  <a:schemeClr val="dk1"/>
                </a:solidFill>
                <a:latin typeface="DM Sans"/>
                <a:ea typeface="DM Sans"/>
                <a:cs typeface="DM Sans"/>
                <a:sym typeface="DM Sans"/>
              </a:rPr>
              <a:t>: Consider playing </a:t>
            </a:r>
            <a:r>
              <a:rPr lang="en" u="sng" dirty="0">
                <a:solidFill>
                  <a:schemeClr val="hlink"/>
                </a:solidFill>
                <a:latin typeface="DM Sans"/>
                <a:ea typeface="DM Sans"/>
                <a:cs typeface="DM Sans"/>
                <a:sym typeface="DM Sans"/>
                <a:hlinkClick r:id="rId3"/>
              </a:rPr>
              <a:t>this video</a:t>
            </a:r>
            <a:r>
              <a:rPr lang="en" dirty="0">
                <a:solidFill>
                  <a:schemeClr val="dk1"/>
                </a:solidFill>
                <a:latin typeface="DM Sans"/>
                <a:ea typeface="DM Sans"/>
                <a:cs typeface="DM Sans"/>
                <a:sym typeface="DM Sans"/>
              </a:rPr>
              <a:t> for your students to provide additional information about scarcity. </a:t>
            </a:r>
            <a:endParaRPr dirty="0">
              <a:solidFill>
                <a:schemeClr val="dk1"/>
              </a:solidFill>
              <a:latin typeface="DM Sans"/>
              <a:ea typeface="DM Sans"/>
              <a:cs typeface="DM Sans"/>
              <a:sym typeface="DM Sans"/>
            </a:endParaRPr>
          </a:p>
          <a:p>
            <a:pPr algn="l" rtl="0"/>
            <a:endParaRPr dirty="0">
              <a:latin typeface="DM Sans"/>
              <a:ea typeface="DM Sans"/>
              <a:cs typeface="DM Sans"/>
              <a:sym typeface="DM Sans"/>
            </a:endParaRPr>
          </a:p>
          <a:p>
            <a:pPr algn="l" rtl="0"/>
            <a:r>
              <a:rPr lang="en" dirty="0">
                <a:latin typeface="DM Sans"/>
                <a:ea typeface="DM Sans"/>
                <a:cs typeface="DM Sans"/>
                <a:sym typeface="DM Sans"/>
              </a:rPr>
              <a:t>Connection to </a:t>
            </a:r>
            <a:r>
              <a:rPr lang="en" u="sng" dirty="0">
                <a:solidFill>
                  <a:schemeClr val="hlink"/>
                </a:solidFill>
                <a:latin typeface="DM Sans"/>
                <a:ea typeface="DM Sans"/>
                <a:cs typeface="DM Sans"/>
                <a:sym typeface="DM Sans"/>
                <a:hlinkClick r:id="rId4"/>
              </a:rPr>
              <a:t>Lesson 1.2 </a:t>
            </a:r>
            <a:r>
              <a:rPr lang="en" dirty="0">
                <a:latin typeface="DM Sans"/>
                <a:ea typeface="DM Sans"/>
                <a:cs typeface="DM Sans"/>
                <a:sym typeface="DM Sans"/>
              </a:rPr>
              <a:t>(Packing for a River Trip): You and your partner had to make choices about what to pack because the space on your raft was scarce (there was not enough space on the raft to accommodate everything you wanted to pack). </a:t>
            </a:r>
            <a:endParaRPr dirty="0">
              <a:latin typeface="DM Sans"/>
              <a:ea typeface="DM Sans"/>
              <a:cs typeface="DM Sans"/>
              <a:sym typeface="DM Sans"/>
            </a:endParaRPr>
          </a:p>
          <a:p>
            <a:pPr algn="l" rtl="0"/>
            <a:endParaRPr dirty="0">
              <a:solidFill>
                <a:schemeClr val="dk1"/>
              </a:solidFill>
              <a:latin typeface="DM Sans"/>
              <a:ea typeface="DM Sans"/>
              <a:cs typeface="DM Sans"/>
              <a:sym typeface="DM Sans"/>
            </a:endParaRPr>
          </a:p>
          <a:p>
            <a:pPr algn="l" rtl="0">
              <a:buClr>
                <a:schemeClr val="dk1"/>
              </a:buClr>
              <a:buSzPts val="1100"/>
            </a:pPr>
            <a:endParaRPr dirty="0">
              <a:latin typeface="DM Sans"/>
              <a:ea typeface="DM Sans"/>
              <a:cs typeface="DM Sans"/>
              <a:sym typeface="DM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5617c5e6c0_0_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5617c5e6c0_0_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algn="l" rtl="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
        <p:nvSpPr>
          <p:cNvPr id="3" name="Notes Placeholder 2"/>
          <p:cNvSpPr>
            <a:spLocks noGrp="1"/>
          </p:cNvSpPr>
          <p:nvPr>
            <p:ph type="body" idx="1"/>
          </p:nvPr>
        </p:nvSpPr>
        <p:spPr/>
        <p:txBody>
          <a:bodyPr/>
          <a:lstStyle/>
          <a:p>
            <a:r>
              <a:rPr lang="en-US" b="1" i="1" dirty="0"/>
              <a:t>Lecture notes:</a:t>
            </a:r>
            <a:r>
              <a:rPr lang="en-US" dirty="0"/>
              <a:t> </a:t>
            </a:r>
          </a:p>
          <a:p>
            <a:r>
              <a:rPr lang="en-US" dirty="0"/>
              <a:t>Start with the notion that we have unlimited wants and limited resources:</a:t>
            </a:r>
          </a:p>
          <a:p>
            <a:pPr marL="184684" indent="-184684">
              <a:buFont typeface="Arial" charset="0"/>
              <a:buChar char="•"/>
            </a:pPr>
            <a:r>
              <a:rPr lang="en-US" dirty="0"/>
              <a:t>Unlimited wants exceed limited resources.</a:t>
            </a:r>
          </a:p>
          <a:p>
            <a:pPr marL="184684" indent="-184684">
              <a:buFont typeface="Arial" charset="0"/>
              <a:buChar char="•"/>
            </a:pPr>
            <a:r>
              <a:rPr lang="en-US" dirty="0"/>
              <a:t>This is why scarcity exists and why </a:t>
            </a:r>
            <a:r>
              <a:rPr lang="en-US" i="1" dirty="0"/>
              <a:t>choices</a:t>
            </a:r>
            <a:r>
              <a:rPr lang="en-US" dirty="0"/>
              <a:t> have to be made.</a:t>
            </a:r>
          </a:p>
          <a:p>
            <a:pPr marL="184684" indent="-184684">
              <a:buFont typeface="Arial" charset="0"/>
              <a:buChar char="•"/>
            </a:pPr>
            <a:endParaRPr lang="en-US" dirty="0"/>
          </a:p>
          <a:p>
            <a:r>
              <a:rPr lang="en-US" dirty="0"/>
              <a:t>Make students think of resources in a broad sense: not just physical resources but things such as time as well.</a:t>
            </a:r>
          </a:p>
          <a:p>
            <a:endParaRPr lang="en-US" dirty="0"/>
          </a:p>
          <a:p>
            <a:r>
              <a:rPr lang="en-US" dirty="0" err="1"/>
              <a:t>Phang</a:t>
            </a:r>
            <a:r>
              <a:rPr lang="en-US" dirty="0"/>
              <a:t> Kim Shan/</a:t>
            </a:r>
            <a:r>
              <a:rPr lang="en-US" dirty="0" err="1"/>
              <a:t>Dreamstime.com</a:t>
            </a:r>
            <a:endParaRPr lang="en-US" dirty="0"/>
          </a:p>
        </p:txBody>
      </p:sp>
    </p:spTree>
    <p:extLst>
      <p:ext uri="{BB962C8B-B14F-4D97-AF65-F5344CB8AC3E}">
        <p14:creationId xmlns:p14="http://schemas.microsoft.com/office/powerpoint/2010/main" val="379130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xfrm>
            <a:off x="811213" y="1220788"/>
            <a:ext cx="5854700" cy="32924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Clicker Question</a:t>
            </a:r>
            <a:endParaRPr lang="en-US" dirty="0"/>
          </a:p>
          <a:p>
            <a:r>
              <a:rPr lang="en-US" dirty="0"/>
              <a:t>Correct answer: A, Scarcity forces us to make choices.</a:t>
            </a:r>
          </a:p>
          <a:p>
            <a:endParaRPr lang="en-US" dirty="0"/>
          </a:p>
          <a:p>
            <a:r>
              <a:rPr lang="en-US" dirty="0"/>
              <a:t>Each choice we make results in an opportunity cost.</a:t>
            </a:r>
            <a:endParaRPr lang="en-US" altLang="en-US" b="0" i="0" dirty="0"/>
          </a:p>
        </p:txBody>
      </p:sp>
    </p:spTree>
    <p:extLst>
      <p:ext uri="{BB962C8B-B14F-4D97-AF65-F5344CB8AC3E}">
        <p14:creationId xmlns:p14="http://schemas.microsoft.com/office/powerpoint/2010/main" val="337988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3f662568f1_0_8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3f662568f1_0_8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algn="l" rtl="0">
              <a:buClr>
                <a:schemeClr val="dk1"/>
              </a:buClr>
              <a:buSzPts val="1100"/>
            </a:pPr>
            <a:r>
              <a:rPr lang="en" b="1" dirty="0">
                <a:latin typeface="DM Sans"/>
                <a:ea typeface="DM Sans"/>
                <a:cs typeface="DM Sans"/>
                <a:sym typeface="DM Sans"/>
              </a:rPr>
              <a:t>Alert students to the stumbling block. This is a common area of confusion. Let students know that so they can avoid it. </a:t>
            </a:r>
            <a:r>
              <a:rPr lang="en" dirty="0">
                <a:latin typeface="DM Sans"/>
                <a:ea typeface="DM Sans"/>
                <a:cs typeface="DM Sans"/>
                <a:sym typeface="DM Sans"/>
              </a:rPr>
              <a:t>The opportunity cost of a decision refers only to the </a:t>
            </a:r>
            <a:r>
              <a:rPr lang="en" u="sng" dirty="0">
                <a:latin typeface="DM Sans"/>
                <a:ea typeface="DM Sans"/>
                <a:cs typeface="DM Sans"/>
                <a:sym typeface="DM Sans"/>
              </a:rPr>
              <a:t>next best alternative</a:t>
            </a:r>
            <a:r>
              <a:rPr lang="en" dirty="0">
                <a:latin typeface="DM Sans"/>
                <a:ea typeface="DM Sans"/>
                <a:cs typeface="DM Sans"/>
                <a:sym typeface="DM Sans"/>
              </a:rPr>
              <a:t> that is given up. Students often incorrectly equate opportunity cost with all other options that were not selected. If the person in the picture chooses to eat the orange, we can assume their opportunity cost was the chocolate—not all the other things they might have eaten.</a:t>
            </a:r>
            <a:endParaRPr dirty="0">
              <a:latin typeface="DM Sans"/>
              <a:ea typeface="DM Sans"/>
              <a:cs typeface="DM Sans"/>
              <a:sym typeface="DM Sans"/>
            </a:endParaRPr>
          </a:p>
          <a:p>
            <a:pPr algn="l" rtl="0">
              <a:buClr>
                <a:schemeClr val="dk1"/>
              </a:buClr>
              <a:buSzPts val="1100"/>
            </a:pPr>
            <a:endParaRPr dirty="0">
              <a:latin typeface="DM Sans"/>
              <a:ea typeface="DM Sans"/>
              <a:cs typeface="DM Sans"/>
              <a:sym typeface="DM Sans"/>
            </a:endParaRPr>
          </a:p>
          <a:p>
            <a:pPr algn="l" rtl="0"/>
            <a:endParaRPr dirty="0">
              <a:latin typeface="DM Sans"/>
              <a:ea typeface="DM Sans"/>
              <a:cs typeface="DM Sans"/>
              <a:sym typeface="DM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e4203402dd_0_3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e4203402dd_0_3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algn="l" rtl="0"/>
            <a:endParaRPr/>
          </a:p>
        </p:txBody>
      </p:sp>
    </p:spTree>
    <p:extLst>
      <p:ext uri="{BB962C8B-B14F-4D97-AF65-F5344CB8AC3E}">
        <p14:creationId xmlns:p14="http://schemas.microsoft.com/office/powerpoint/2010/main" val="172185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5a447ff674_0_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5a447ff674_0_2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algn="l" rtl="0"/>
            <a:endParaRPr/>
          </a:p>
        </p:txBody>
      </p:sp>
    </p:spTree>
    <p:extLst>
      <p:ext uri="{BB962C8B-B14F-4D97-AF65-F5344CB8AC3E}">
        <p14:creationId xmlns:p14="http://schemas.microsoft.com/office/powerpoint/2010/main" val="125877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6d3515d9d_0_2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56d3515d9d_0_2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algn="l" rtl="0"/>
            <a:endParaRPr/>
          </a:p>
        </p:txBody>
      </p:sp>
    </p:spTree>
    <p:extLst>
      <p:ext uri="{BB962C8B-B14F-4D97-AF65-F5344CB8AC3E}">
        <p14:creationId xmlns:p14="http://schemas.microsoft.com/office/powerpoint/2010/main" val="113954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lIns="96661" tIns="48331" rIns="96661" bIns="48331"/>
          <a:lstStyle/>
          <a:p>
            <a:fld id="{11DD8B36-16CD-46A7-AF2F-AE840F34D0F1}" type="slidenum">
              <a:rPr lang="id-ID" smtClean="0"/>
              <a:t>18</a:t>
            </a:fld>
            <a:endParaRPr lang="id-ID"/>
          </a:p>
        </p:txBody>
      </p:sp>
    </p:spTree>
    <p:extLst>
      <p:ext uri="{BB962C8B-B14F-4D97-AF65-F5344CB8AC3E}">
        <p14:creationId xmlns:p14="http://schemas.microsoft.com/office/powerpoint/2010/main" val="59844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42950"/>
            <a:ext cx="6618287" cy="3722688"/>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lIns="96661" tIns="48331" rIns="96661" bIns="48331"/>
          <a:lstStyle/>
          <a:p>
            <a:pPr>
              <a:defRPr/>
            </a:pPr>
            <a:fld id="{3C4708D1-4DB2-45DB-AE96-5EE15E303863}"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80171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4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46" name="Body Level One…"/>
          <p:cNvSpPr txBox="1">
            <a:spLocks noGrp="1"/>
          </p:cNvSpPr>
          <p:nvPr>
            <p:ph type="body" sz="quarter" idx="1"/>
          </p:nvPr>
        </p:nvSpPr>
        <p:spPr>
          <a:xfrm>
            <a:off x="732186" y="861391"/>
            <a:ext cx="9144001" cy="616224"/>
          </a:xfrm>
          <a:prstGeom prst="rect">
            <a:avLst/>
          </a:prstGeom>
        </p:spPr>
        <p:txBody>
          <a:bodyPr>
            <a:normAutofit/>
          </a:bodyPr>
          <a:lstStyle>
            <a:lvl1pPr marL="0" indent="0">
              <a:buSzTx/>
              <a:buFontTx/>
              <a:buNone/>
              <a:defRPr sz="2000"/>
            </a:lvl1pPr>
            <a:lvl2pPr marL="647700" indent="-190500">
              <a:buFontTx/>
              <a:defRPr sz="2000"/>
            </a:lvl2pPr>
            <a:lvl3pPr marL="1143000" indent="-228600">
              <a:buFontTx/>
              <a:defRPr sz="2000"/>
            </a:lvl3pPr>
            <a:lvl4pPr marL="1625600" indent="-254000">
              <a:buFontTx/>
              <a:defRPr sz="2000"/>
            </a:lvl4pPr>
            <a:lvl5pPr marL="2082800" indent="-254000">
              <a:buFontTx/>
              <a:defRPr sz="2000"/>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5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56" name="Body Level One…"/>
          <p:cNvSpPr txBox="1">
            <a:spLocks noGrp="1"/>
          </p:cNvSpPr>
          <p:nvPr>
            <p:ph type="body" sz="half" idx="1"/>
          </p:nvPr>
        </p:nvSpPr>
        <p:spPr>
          <a:xfrm>
            <a:off x="6172200"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6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6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66" name="Body Level One…"/>
          <p:cNvSpPr txBox="1">
            <a:spLocks noGrp="1"/>
          </p:cNvSpPr>
          <p:nvPr>
            <p:ph type="body" sz="half" idx="1"/>
          </p:nvPr>
        </p:nvSpPr>
        <p:spPr>
          <a:xfrm>
            <a:off x="838203"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1360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46107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_8">
  <p:cSld name="TITLE_8">
    <p:spTree>
      <p:nvGrpSpPr>
        <p:cNvPr id="1" name="Shape 81"/>
        <p:cNvGrpSpPr/>
        <p:nvPr/>
      </p:nvGrpSpPr>
      <p:grpSpPr>
        <a:xfrm>
          <a:off x="0" y="0"/>
          <a:ext cx="0" cy="0"/>
          <a:chOff x="0" y="0"/>
          <a:chExt cx="0" cy="0"/>
        </a:xfrm>
      </p:grpSpPr>
      <p:sp>
        <p:nvSpPr>
          <p:cNvPr id="82" name="Google Shape;82;p20"/>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83" name="Google Shape;83;p20"/>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84" name="Google Shape;84;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453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pic>
        <p:nvPicPr>
          <p:cNvPr id="29" name="Picture 3" descr="Picture 3"/>
          <p:cNvPicPr>
            <a:picLocks noChangeAspect="1"/>
          </p:cNvPicPr>
          <p:nvPr/>
        </p:nvPicPr>
        <p:blipFill>
          <a:blip r:embed="rId3"/>
          <a:srcRect t="805" b="1138"/>
          <a:stretch>
            <a:fillRect/>
          </a:stretch>
        </p:blipFill>
        <p:spPr>
          <a:xfrm>
            <a:off x="0" y="0"/>
            <a:ext cx="9290963" cy="6858000"/>
          </a:xfrm>
          <a:prstGeom prst="rect">
            <a:avLst/>
          </a:prstGeom>
          <a:ln w="12700">
            <a:miter lim="400000"/>
          </a:ln>
        </p:spPr>
      </p:pic>
      <p:pic>
        <p:nvPicPr>
          <p:cNvPr id="30" name="Picture 4" descr="Picture 4"/>
          <p:cNvPicPr>
            <a:picLocks noChangeAspect="1"/>
          </p:cNvPicPr>
          <p:nvPr/>
        </p:nvPicPr>
        <p:blipFill>
          <a:blip r:embed="rId4"/>
          <a:srcRect l="21989" t="16064" r="31320" b="13139"/>
          <a:stretch>
            <a:fillRect/>
          </a:stretch>
        </p:blipFill>
        <p:spPr>
          <a:xfrm>
            <a:off x="4644766" y="0"/>
            <a:ext cx="5387005" cy="6858000"/>
          </a:xfrm>
          <a:prstGeom prst="rect">
            <a:avLst/>
          </a:prstGeom>
          <a:ln w="12700">
            <a:miter lim="400000"/>
          </a:ln>
        </p:spPr>
      </p:pic>
      <p:pic>
        <p:nvPicPr>
          <p:cNvPr id="31" name="Picture 6" descr="Picture 6"/>
          <p:cNvPicPr>
            <a:picLocks noChangeAspect="1"/>
          </p:cNvPicPr>
          <p:nvPr/>
        </p:nvPicPr>
        <p:blipFill>
          <a:blip r:embed="rId5"/>
          <a:stretch>
            <a:fillRect/>
          </a:stretch>
        </p:blipFill>
        <p:spPr>
          <a:xfrm>
            <a:off x="558916" y="4896473"/>
            <a:ext cx="1270002" cy="888998"/>
          </a:xfrm>
          <a:prstGeom prst="rect">
            <a:avLst/>
          </a:prstGeom>
          <a:ln w="12700">
            <a:miter lim="400000"/>
          </a:ln>
        </p:spPr>
      </p:pic>
      <p:sp>
        <p:nvSpPr>
          <p:cNvPr id="32" name="Slide Number"/>
          <p:cNvSpPr txBox="1">
            <a:spLocks noGrp="1"/>
          </p:cNvSpPr>
          <p:nvPr>
            <p:ph type="sldNum" sz="quarter" idx="2"/>
          </p:nvPr>
        </p:nvSpPr>
        <p:spPr>
          <a:xfrm>
            <a:off x="0" y="0"/>
            <a:ext cx="335866" cy="333088"/>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56"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57"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8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8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8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9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9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0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0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0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1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1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2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25" name="Body Level One…"/>
          <p:cNvSpPr txBox="1">
            <a:spLocks noGrp="1"/>
          </p:cNvSpPr>
          <p:nvPr>
            <p:ph type="body" sz="half" idx="1"/>
          </p:nvPr>
        </p:nvSpPr>
        <p:spPr>
          <a:xfrm>
            <a:off x="839784" y="2505070"/>
            <a:ext cx="5157783" cy="3684584"/>
          </a:xfrm>
          <a:prstGeom prst="rect">
            <a:avLst/>
          </a:prstGeom>
          <a:solidFill>
            <a:srgbClr val="FFFFFF">
              <a:alpha val="20004"/>
            </a:srgbClr>
          </a:solidFill>
          <a:ln w="12701">
            <a:solidFill>
              <a:srgbClr val="2C3842"/>
            </a:solidFill>
            <a:round/>
          </a:ln>
        </p:spPr>
        <p:txBody>
          <a:bodyPr anchor="ctr">
            <a:normAutofit/>
          </a:bodyPr>
          <a:lstStyle>
            <a:lvl1pPr marL="0" indent="182879">
              <a:buSzTx/>
              <a:buFontTx/>
              <a:buNone/>
              <a:defRPr sz="1800"/>
            </a:lvl1pPr>
            <a:lvl2pPr marL="628650" indent="-171450">
              <a:buFontTx/>
              <a:defRPr sz="1800"/>
            </a:lvl2pPr>
            <a:lvl3pPr marL="1120139" indent="-205739">
              <a:buFontTx/>
              <a:defRPr sz="1800"/>
            </a:lvl3pPr>
            <a:lvl4pPr marL="1600200" indent="-228600">
              <a:buFontTx/>
              <a:defRPr sz="1800"/>
            </a:lvl4pPr>
            <a:lvl5pPr marL="2057400" indent="-228600">
              <a:buFontTx/>
              <a:defRPr sz="1800"/>
            </a:lvl5pPr>
          </a:lstStyle>
          <a:p>
            <a:r>
              <a:t>Body Level One</a:t>
            </a:r>
          </a:p>
          <a:p>
            <a:pPr lvl="1"/>
            <a:r>
              <a:t>Body Level Two</a:t>
            </a:r>
          </a:p>
          <a:p>
            <a:pPr lvl="2"/>
            <a:r>
              <a:t>Body Level Three</a:t>
            </a:r>
          </a:p>
          <a:p>
            <a:pPr lvl="3"/>
            <a:r>
              <a:t>Body Level Four</a:t>
            </a:r>
          </a:p>
          <a:p>
            <a:pPr lvl="4"/>
            <a:r>
              <a:t>Body Level Five</a:t>
            </a:r>
          </a:p>
        </p:txBody>
      </p:sp>
      <p:sp>
        <p:nvSpPr>
          <p:cNvPr id="126" name="Text Placeholder 4"/>
          <p:cNvSpPr txBox="1">
            <a:spLocks noGrp="1"/>
          </p:cNvSpPr>
          <p:nvPr>
            <p:ph type="body" sz="quarter" idx="21"/>
          </p:nvPr>
        </p:nvSpPr>
        <p:spPr>
          <a:xfrm>
            <a:off x="6172199" y="1681159"/>
            <a:ext cx="5183186" cy="823911"/>
          </a:xfrm>
          <a:prstGeom prst="rect">
            <a:avLst/>
          </a:prstGeom>
          <a:solidFill>
            <a:srgbClr val="2C3842"/>
          </a:solidFill>
          <a:ln w="12701">
            <a:solidFill>
              <a:srgbClr val="2C3842"/>
            </a:solidFill>
            <a:round/>
          </a:ln>
        </p:spPr>
        <p:txBody>
          <a:bodyPr anchor="ctr">
            <a:normAutofit/>
          </a:bodyPr>
          <a:lstStyle/>
          <a:p>
            <a:pPr marL="0" indent="0">
              <a:buSzTx/>
              <a:buFontTx/>
              <a:buNone/>
              <a:defRPr sz="2400" b="1">
                <a:solidFill>
                  <a:srgbClr val="FFFFFF"/>
                </a:solidFill>
                <a:latin typeface="Inter SemiBold"/>
                <a:ea typeface="Inter SemiBold"/>
                <a:cs typeface="Inter SemiBold"/>
                <a:sym typeface="Inter SemiBold"/>
              </a:defRPr>
            </a:pPr>
            <a:endParaRPr/>
          </a:p>
        </p:txBody>
      </p:sp>
      <p:sp>
        <p:nvSpPr>
          <p:cNvPr id="12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7"/>
          <a:srcRect t="8823" r="19682"/>
          <a:stretch>
            <a:fillRect/>
          </a:stretch>
        </p:blipFill>
        <p:spPr>
          <a:xfrm>
            <a:off x="-1" y="-1"/>
            <a:ext cx="12191998" cy="6858002"/>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7" r:id="rId5"/>
    <p:sldLayoutId id="2147483658" r:id="rId6"/>
    <p:sldLayoutId id="2147483659" r:id="rId7"/>
    <p:sldLayoutId id="2147483660" r:id="rId8"/>
    <p:sldLayoutId id="2147483661" r:id="rId9"/>
    <p:sldLayoutId id="2147483663" r:id="rId10"/>
    <p:sldLayoutId id="2147483664" r:id="rId11"/>
    <p:sldLayoutId id="2147483665" r:id="rId12"/>
    <p:sldLayoutId id="2147483669" r:id="rId13"/>
    <p:sldLayoutId id="2147483671" r:id="rId14"/>
    <p:sldLayoutId id="2147483672" r:id="rId1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video" Target="https://www.youtube.com/embed/X_wHBlouFSc?feature=oembe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hyperlink" Target="https://creativecommons.org/licenses/by-nc-sa/3.0/" TargetMode="External"/><Relationship Id="rId4" Type="http://schemas.openxmlformats.org/officeDocument/2006/relationships/hyperlink" Target="https://www.flickr.com/photos/7317295@N04/31301220341"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econedlink.org/resources/opportunity-cost-video-and-quiz/"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video" Target="https://www.youtube.com/embed/G0if1jlwdm8?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flickr.com/photos/oldhomeweek/282709838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businessinsider.com/delta-offered-10000-dollars-passenger-bump-off-oversold-flight-2022-7"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econedlink.org/resources/scarcity-video-and-quiz/"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video" Target="https://www.youtube.com/embed/XNwYapPXNkw?feature=oembed"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Voodoo Economics">
            <a:hlinkClick r:id="" action="ppaction://media"/>
            <a:extLst>
              <a:ext uri="{FF2B5EF4-FFF2-40B4-BE49-F238E27FC236}">
                <a16:creationId xmlns:a16="http://schemas.microsoft.com/office/drawing/2014/main" id="{3504C539-7C10-429B-8EA5-9CAEED672A52}"/>
              </a:ext>
            </a:extLst>
          </p:cNvPr>
          <p:cNvPicPr>
            <a:picLocks noRot="1" noChangeAspect="1"/>
          </p:cNvPicPr>
          <p:nvPr>
            <a:videoFile r:link="rId1"/>
          </p:nvPr>
        </p:nvPicPr>
        <p:blipFill>
          <a:blip r:embed="rId3"/>
          <a:stretch>
            <a:fillRect/>
          </a:stretch>
        </p:blipFill>
        <p:spPr>
          <a:xfrm>
            <a:off x="2341418" y="1862132"/>
            <a:ext cx="5546436" cy="3133736"/>
          </a:xfrm>
          <a:prstGeom prst="rect">
            <a:avLst/>
          </a:prstGeom>
        </p:spPr>
      </p:pic>
      <p:sp>
        <p:nvSpPr>
          <p:cNvPr id="4" name="TextBox 3">
            <a:extLst>
              <a:ext uri="{FF2B5EF4-FFF2-40B4-BE49-F238E27FC236}">
                <a16:creationId xmlns:a16="http://schemas.microsoft.com/office/drawing/2014/main" id="{1DBC9FD8-F37F-4661-9D72-430C61B46525}"/>
              </a:ext>
            </a:extLst>
          </p:cNvPr>
          <p:cNvSpPr txBox="1"/>
          <p:nvPr/>
        </p:nvSpPr>
        <p:spPr>
          <a:xfrm>
            <a:off x="1893454" y="697452"/>
            <a:ext cx="6991927"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414A58"/>
                </a:solidFill>
                <a:effectLst/>
                <a:uLnTx/>
                <a:uFillTx/>
                <a:latin typeface="Raleway" panose="020B0503030101060003" pitchFamily="34" charset="0"/>
                <a:cs typeface="Arial" panose="020B0604020202020204" pitchFamily="34" charset="0"/>
                <a:sym typeface="Calibri"/>
              </a:rPr>
              <a:t>THIS IS WHAT ECONOMICS SHOULD NOT BE</a:t>
            </a:r>
            <a:endParaRPr kumimoji="0" lang="en-US" sz="2000" b="0" i="0" u="none" strike="noStrike" kern="0" cap="none" spc="0" normalizeH="0" baseline="0" noProof="0" dirty="0">
              <a:ln>
                <a:noFill/>
              </a:ln>
              <a:solidFill>
                <a:srgbClr val="000000"/>
              </a:solidFill>
              <a:effectLst/>
              <a:uLnTx/>
              <a:uFillTx/>
              <a:latin typeface="Raleway" panose="020B0503030101060003" pitchFamily="34" charset="0"/>
              <a:cs typeface="Arial" panose="020B0604020202020204" pitchFamily="34" charset="0"/>
              <a:sym typeface="Calibri"/>
            </a:endParaRPr>
          </a:p>
        </p:txBody>
      </p:sp>
    </p:spTree>
    <p:extLst>
      <p:ext uri="{BB962C8B-B14F-4D97-AF65-F5344CB8AC3E}">
        <p14:creationId xmlns:p14="http://schemas.microsoft.com/office/powerpoint/2010/main" val="23957436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p:nvPr/>
        </p:nvSpPr>
        <p:spPr>
          <a:xfrm>
            <a:off x="727670" y="516836"/>
            <a:ext cx="10491404"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414A58"/>
                </a:solidFill>
                <a:effectLst/>
                <a:uLnTx/>
                <a:uFillTx/>
                <a:latin typeface="Bahnschrift" panose="020B0502040204020203" pitchFamily="34" charset="0"/>
                <a:cs typeface="Arial" panose="020B0604020202020204" pitchFamily="34" charset="0"/>
                <a:sym typeface="Calibri"/>
              </a:rPr>
              <a:t>Demystifying Economics: Engaging Students in the Fundamentals of Economics</a:t>
            </a:r>
            <a:endParaRPr kumimoji="0" lang="en-US" sz="2800" b="0" i="0" u="none" strike="noStrike" kern="0" cap="none" spc="0" normalizeH="0" baseline="0" noProof="0" dirty="0">
              <a:ln>
                <a:noFill/>
              </a:ln>
              <a:solidFill>
                <a:srgbClr val="000000"/>
              </a:solidFill>
              <a:effectLst/>
              <a:uLnTx/>
              <a:uFillTx/>
              <a:latin typeface="Bahnschrift" panose="020B0502040204020203" pitchFamily="34" charset="0"/>
              <a:cs typeface="Arial" panose="020B0604020202020204" pitchFamily="34" charset="0"/>
              <a:sym typeface="Calibri"/>
            </a:endParaRPr>
          </a:p>
        </p:txBody>
      </p:sp>
      <p:sp>
        <p:nvSpPr>
          <p:cNvPr id="196"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10</a:t>
            </a:fld>
            <a:endParaRPr/>
          </a:p>
        </p:txBody>
      </p:sp>
      <p:sp>
        <p:nvSpPr>
          <p:cNvPr id="197" name="Title 1"/>
          <p:cNvSpPr txBox="1"/>
          <p:nvPr/>
        </p:nvSpPr>
        <p:spPr>
          <a:xfrm>
            <a:off x="883919" y="1469529"/>
            <a:ext cx="10424162" cy="3444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u="sng">
                <a:latin typeface="Helvetica Neue"/>
                <a:ea typeface="Helvetica Neue"/>
                <a:cs typeface="Helvetica Neue"/>
                <a:sym typeface="Helvetica Neue"/>
              </a:defRPr>
            </a:lvl1pPr>
          </a:lstStyle>
          <a:p>
            <a:r>
              <a:rPr lang="en-US" dirty="0"/>
              <a:t>Glossary</a:t>
            </a:r>
          </a:p>
          <a:p>
            <a:r>
              <a:rPr lang="en-US" sz="1800" b="1" i="1" u="none" dirty="0">
                <a:solidFill>
                  <a:schemeClr val="accent5"/>
                </a:solidFill>
              </a:rPr>
              <a:t> </a:t>
            </a:r>
          </a:p>
          <a:p>
            <a:r>
              <a:rPr lang="en-US" sz="1800" dirty="0"/>
              <a:t>Opportunity Cost</a:t>
            </a:r>
          </a:p>
          <a:p>
            <a:r>
              <a:rPr lang="en-US" sz="1800" u="none" dirty="0"/>
              <a:t>The next-best alternative a person gives up in making a choice. </a:t>
            </a:r>
            <a:r>
              <a:rPr lang="en-US" sz="1800" b="1" i="1" u="none" dirty="0">
                <a:solidFill>
                  <a:schemeClr val="accent5"/>
                </a:solidFill>
              </a:rPr>
              <a:t>In other words it’s the value you could have received but passed up by pursuing another option</a:t>
            </a:r>
          </a:p>
          <a:p>
            <a:endParaRPr lang="en-US" sz="1800" b="1" i="1" u="none" dirty="0">
              <a:solidFill>
                <a:schemeClr val="accent5"/>
              </a:solidFill>
            </a:endParaRPr>
          </a:p>
          <a:p>
            <a:r>
              <a:rPr lang="en-US" sz="1800" dirty="0"/>
              <a:t>Marginal Analysis</a:t>
            </a:r>
          </a:p>
          <a:p>
            <a:r>
              <a:rPr lang="en-US" sz="1800" u="none" dirty="0"/>
              <a:t>A decision-making tool for comparing the additional or marginal benefits of a course of action to the additional or marginal costs. </a:t>
            </a:r>
            <a:r>
              <a:rPr lang="en-US" sz="1800" b="1" i="1" u="none" dirty="0">
                <a:solidFill>
                  <a:schemeClr val="accent5"/>
                </a:solidFill>
              </a:rPr>
              <a:t>In other words means to let the past go and to think forward to the next hour, day, year, or dollar that you expend in time or money. </a:t>
            </a:r>
          </a:p>
          <a:p>
            <a:endParaRPr lang="en-US" sz="1800" dirty="0"/>
          </a:p>
          <a:p>
            <a:endParaRPr sz="1800" b="1" i="1" u="none" dirty="0">
              <a:solidFill>
                <a:schemeClr val="accent5"/>
              </a:solidFill>
            </a:endParaRPr>
          </a:p>
        </p:txBody>
      </p:sp>
      <p:sp>
        <p:nvSpPr>
          <p:cNvPr id="198" name="Content Placeholder 2"/>
          <p:cNvSpPr txBox="1"/>
          <p:nvPr/>
        </p:nvSpPr>
        <p:spPr>
          <a:xfrm>
            <a:off x="883919" y="3040083"/>
            <a:ext cx="10424162" cy="424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spcBef>
                <a:spcPts val="1000"/>
              </a:spcBef>
              <a:defRPr sz="2800"/>
            </a:pPr>
            <a:endParaRPr sz="2400" dirty="0"/>
          </a:p>
        </p:txBody>
      </p:sp>
    </p:spTree>
    <p:extLst>
      <p:ext uri="{BB962C8B-B14F-4D97-AF65-F5344CB8AC3E}">
        <p14:creationId xmlns:p14="http://schemas.microsoft.com/office/powerpoint/2010/main" val="159647884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Google Shape;330;p47"/>
          <p:cNvSpPr txBox="1">
            <a:spLocks noGrp="1"/>
          </p:cNvSpPr>
          <p:nvPr>
            <p:ph type="sldNum" sz="quarter" idx="2"/>
          </p:nvPr>
        </p:nvSpPr>
        <p:spPr>
          <a:prstGeom prst="rect">
            <a:avLst/>
          </a:prstGeom>
        </p:spPr>
        <p:txBody>
          <a:bodyPr spcFirstLastPara="1" wrap="square" lIns="121900" tIns="121900" rIns="121900" bIns="121900" anchor="ctr" anchorCtr="0">
            <a:normAutofit fontScale="85000" lnSpcReduction="20000"/>
          </a:bodyPr>
          <a:lstStyle/>
          <a:p>
            <a:fld id="{00000000-1234-1234-1234-123412341234}" type="slidenum">
              <a:rPr lang="en">
                <a:solidFill>
                  <a:srgbClr val="595959"/>
                </a:solidFill>
                <a:latin typeface="DM Sans"/>
                <a:ea typeface="DM Sans"/>
                <a:cs typeface="DM Sans"/>
                <a:sym typeface="DM Sans"/>
              </a:rPr>
              <a:pPr/>
              <a:t>11</a:t>
            </a:fld>
            <a:endParaRPr>
              <a:solidFill>
                <a:srgbClr val="595959"/>
              </a:solidFill>
              <a:latin typeface="DM Sans"/>
              <a:ea typeface="DM Sans"/>
              <a:cs typeface="DM Sans"/>
              <a:sym typeface="DM Sans"/>
            </a:endParaRPr>
          </a:p>
        </p:txBody>
      </p:sp>
      <p:cxnSp>
        <p:nvCxnSpPr>
          <p:cNvPr id="331" name="Google Shape;331;p47"/>
          <p:cNvCxnSpPr/>
          <p:nvPr/>
        </p:nvCxnSpPr>
        <p:spPr>
          <a:xfrm>
            <a:off x="577800" y="741433"/>
            <a:ext cx="11376400" cy="0"/>
          </a:xfrm>
          <a:prstGeom prst="straightConnector1">
            <a:avLst/>
          </a:prstGeom>
          <a:noFill/>
          <a:ln w="9525" cap="flat" cmpd="sng">
            <a:solidFill>
              <a:srgbClr val="C4C4CD"/>
            </a:solidFill>
            <a:prstDash val="solid"/>
            <a:round/>
            <a:headEnd type="none" w="med" len="med"/>
            <a:tailEnd type="none" w="med" len="med"/>
          </a:ln>
        </p:spPr>
      </p:cxnSp>
      <p:sp>
        <p:nvSpPr>
          <p:cNvPr id="332" name="Google Shape;332;p47"/>
          <p:cNvSpPr txBox="1"/>
          <p:nvPr/>
        </p:nvSpPr>
        <p:spPr>
          <a:xfrm>
            <a:off x="6096000" y="831900"/>
            <a:ext cx="5960000" cy="902835"/>
          </a:xfrm>
          <a:prstGeom prst="rect">
            <a:avLst/>
          </a:prstGeom>
          <a:noFill/>
          <a:ln>
            <a:noFill/>
          </a:ln>
        </p:spPr>
        <p:txBody>
          <a:bodyPr spcFirstLastPara="1" wrap="square" lIns="121900" tIns="121900" rIns="121900" bIns="121900" anchor="t" anchorCtr="0">
            <a:spAutoFit/>
          </a:bodyPr>
          <a:lstStyle/>
          <a:p>
            <a:r>
              <a:rPr lang="en" sz="4267">
                <a:solidFill>
                  <a:srgbClr val="362E52"/>
                </a:solidFill>
                <a:latin typeface="Slabo 13px"/>
                <a:ea typeface="Slabo 13px"/>
                <a:cs typeface="Slabo 13px"/>
                <a:sym typeface="Slabo 13px"/>
              </a:rPr>
              <a:t>Opportunity Cost </a:t>
            </a:r>
            <a:endParaRPr sz="4267">
              <a:solidFill>
                <a:srgbClr val="362E52"/>
              </a:solidFill>
              <a:latin typeface="Slabo 13px"/>
              <a:ea typeface="Slabo 13px"/>
              <a:cs typeface="Slabo 13px"/>
              <a:sym typeface="Slabo 13px"/>
            </a:endParaRPr>
          </a:p>
        </p:txBody>
      </p:sp>
      <p:sp>
        <p:nvSpPr>
          <p:cNvPr id="333" name="Google Shape;333;p47"/>
          <p:cNvSpPr txBox="1"/>
          <p:nvPr/>
        </p:nvSpPr>
        <p:spPr>
          <a:xfrm>
            <a:off x="4274096" y="1753085"/>
            <a:ext cx="5891200" cy="1559361"/>
          </a:xfrm>
          <a:prstGeom prst="rect">
            <a:avLst/>
          </a:prstGeom>
          <a:noFill/>
          <a:ln w="38100" cap="flat" cmpd="sng">
            <a:solidFill>
              <a:srgbClr val="00AF8C"/>
            </a:solidFill>
            <a:prstDash val="dot"/>
            <a:round/>
            <a:headEnd type="none" w="sm" len="sm"/>
            <a:tailEnd type="none" w="sm" len="sm"/>
          </a:ln>
        </p:spPr>
        <p:txBody>
          <a:bodyPr spcFirstLastPara="1" wrap="square" lIns="121900" tIns="121900" rIns="121900" bIns="121900" anchor="t" anchorCtr="0">
            <a:spAutoFit/>
          </a:bodyPr>
          <a:lstStyle/>
          <a:p>
            <a:pPr>
              <a:spcAft>
                <a:spcPts val="1600"/>
              </a:spcAft>
            </a:pPr>
            <a:r>
              <a:rPr lang="en" sz="2400" b="1" dirty="0">
                <a:solidFill>
                  <a:srgbClr val="00AF8C"/>
                </a:solidFill>
                <a:latin typeface="Raleway" panose="020B0503030101060003" pitchFamily="34" charset="0"/>
                <a:ea typeface="DM Sans"/>
                <a:cs typeface="DM Sans"/>
                <a:sym typeface="DM Sans"/>
              </a:rPr>
              <a:t>Opportunity cost</a:t>
            </a:r>
            <a:r>
              <a:rPr lang="en" sz="2400" dirty="0">
                <a:solidFill>
                  <a:srgbClr val="595959"/>
                </a:solidFill>
                <a:latin typeface="Raleway" panose="020B0503030101060003" pitchFamily="34" charset="0"/>
                <a:ea typeface="DM Sans"/>
                <a:cs typeface="DM Sans"/>
                <a:sym typeface="DM Sans"/>
              </a:rPr>
              <a:t>: the true cost of your choice is the next best alternative that you gave up</a:t>
            </a:r>
            <a:endParaRPr sz="2400" dirty="0">
              <a:solidFill>
                <a:srgbClr val="595959"/>
              </a:solidFill>
              <a:latin typeface="Raleway" panose="020B0503030101060003" pitchFamily="34" charset="0"/>
              <a:ea typeface="DM Sans"/>
              <a:cs typeface="DM Sans"/>
              <a:sym typeface="DM Sans"/>
            </a:endParaRPr>
          </a:p>
        </p:txBody>
      </p:sp>
      <p:pic>
        <p:nvPicPr>
          <p:cNvPr id="4" name="Picture 3">
            <a:extLst>
              <a:ext uri="{FF2B5EF4-FFF2-40B4-BE49-F238E27FC236}">
                <a16:creationId xmlns:a16="http://schemas.microsoft.com/office/drawing/2014/main" id="{D2050AF5-B8BE-4721-BD5C-183FF6A2DD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7799" y="1734735"/>
            <a:ext cx="3795025" cy="3673584"/>
          </a:xfrm>
          <a:prstGeom prst="rect">
            <a:avLst/>
          </a:prstGeom>
        </p:spPr>
      </p:pic>
      <p:sp>
        <p:nvSpPr>
          <p:cNvPr id="5" name="TextBox 4">
            <a:extLst>
              <a:ext uri="{FF2B5EF4-FFF2-40B4-BE49-F238E27FC236}">
                <a16:creationId xmlns:a16="http://schemas.microsoft.com/office/drawing/2014/main" id="{5742830F-AF43-4D12-86DF-420CDED082FF}"/>
              </a:ext>
            </a:extLst>
          </p:cNvPr>
          <p:cNvSpPr txBox="1"/>
          <p:nvPr/>
        </p:nvSpPr>
        <p:spPr>
          <a:xfrm>
            <a:off x="5072770" y="5586975"/>
            <a:ext cx="4762500"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900">
                <a:hlinkClick r:id="rId4" tooltip="https://www.flickr.com/photos/7317295@N04/31301220341"/>
              </a:rPr>
              <a:t>This Photo</a:t>
            </a:r>
            <a:r>
              <a:rPr lang="en-US" sz="900"/>
              <a:t> by Unknown Author is licensed under </a:t>
            </a:r>
            <a:r>
              <a:rPr lang="en-US" sz="900">
                <a:hlinkClick r:id="rId5" tooltip="https://creativecommons.org/licenses/by-nc-sa/3.0/"/>
              </a:rPr>
              <a:t>CC BY-SA-NC</a:t>
            </a:r>
            <a:endParaRPr lang="en-US" sz="900"/>
          </a:p>
        </p:txBody>
      </p:sp>
      <p:pic>
        <p:nvPicPr>
          <p:cNvPr id="7" name="Picture 6">
            <a:extLst>
              <a:ext uri="{FF2B5EF4-FFF2-40B4-BE49-F238E27FC236}">
                <a16:creationId xmlns:a16="http://schemas.microsoft.com/office/drawing/2014/main" id="{52979EF9-CE9D-40EF-8331-C056CC345A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7900" y="4831967"/>
            <a:ext cx="2086300" cy="1769935"/>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EBA52B-2C18-4F46-8CA0-E6FFC7AEFAE3}"/>
              </a:ext>
            </a:extLst>
          </p:cNvPr>
          <p:cNvSpPr txBox="1"/>
          <p:nvPr/>
        </p:nvSpPr>
        <p:spPr>
          <a:xfrm>
            <a:off x="574896" y="2268823"/>
            <a:ext cx="763207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i="0" u="sng" strike="noStrike" dirty="0">
                <a:solidFill>
                  <a:srgbClr val="1155CC"/>
                </a:solidFill>
                <a:effectLst/>
                <a:latin typeface="Times New Roman" panose="02020603050405020304" pitchFamily="18" charset="0"/>
                <a:hlinkClick r:id="rId2"/>
              </a:rPr>
              <a:t>Opportunity Cost Video and Quiz</a:t>
            </a:r>
            <a:r>
              <a:rPr lang="en-US" sz="1800" b="0" i="0" u="sng" strike="noStrike" dirty="0">
                <a:solidFill>
                  <a:srgbClr val="1155CC"/>
                </a:solidFill>
                <a:effectLst/>
                <a:latin typeface="Times New Roman" panose="02020603050405020304" pitchFamily="18" charset="0"/>
              </a:rPr>
              <a:t>- Amazing Econ Ed link resource</a:t>
            </a:r>
            <a:endParaRPr lang="en-US" dirty="0"/>
          </a:p>
        </p:txBody>
      </p:sp>
    </p:spTree>
    <p:extLst>
      <p:ext uri="{BB962C8B-B14F-4D97-AF65-F5344CB8AC3E}">
        <p14:creationId xmlns:p14="http://schemas.microsoft.com/office/powerpoint/2010/main" val="36642720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DCEA-584B-4934-BDFA-AB0C680A4A78}"/>
              </a:ext>
            </a:extLst>
          </p:cNvPr>
          <p:cNvSpPr>
            <a:spLocks noGrp="1"/>
          </p:cNvSpPr>
          <p:nvPr>
            <p:ph type="title" idx="4294967295"/>
          </p:nvPr>
        </p:nvSpPr>
        <p:spPr>
          <a:xfrm>
            <a:off x="3517902" y="1126648"/>
            <a:ext cx="10972800" cy="1508125"/>
          </a:xfrm>
        </p:spPr>
        <p:txBody>
          <a:bodyPr/>
          <a:lstStyle/>
          <a:p>
            <a:r>
              <a:rPr lang="en-US" sz="2400" dirty="0">
                <a:latin typeface="Raleway" panose="020B0503030101060003" pitchFamily="34" charset="0"/>
              </a:rPr>
              <a:t>If you made a 40 hour video, what else could </a:t>
            </a:r>
            <a:br>
              <a:rPr lang="en-US" sz="2400" dirty="0">
                <a:latin typeface="Raleway" panose="020B0503030101060003" pitchFamily="34" charset="0"/>
              </a:rPr>
            </a:br>
            <a:r>
              <a:rPr lang="en-US" sz="2400" dirty="0">
                <a:latin typeface="Raleway" panose="020B0503030101060003" pitchFamily="34" charset="0"/>
              </a:rPr>
              <a:t>you do with your time?</a:t>
            </a:r>
          </a:p>
        </p:txBody>
      </p:sp>
      <p:pic>
        <p:nvPicPr>
          <p:cNvPr id="4" name="Content Placeholder 3">
            <a:extLst>
              <a:ext uri="{FF2B5EF4-FFF2-40B4-BE49-F238E27FC236}">
                <a16:creationId xmlns:a16="http://schemas.microsoft.com/office/drawing/2014/main" id="{ED61FA35-2730-4525-8DE6-1C87AB1DD121}"/>
              </a:ext>
            </a:extLst>
          </p:cNvPr>
          <p:cNvPicPr>
            <a:picLocks noGrp="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2371725"/>
            <a:ext cx="3187700" cy="1778000"/>
          </a:xfrm>
          <a:prstGeom prst="rect">
            <a:avLst/>
          </a:prstGeom>
          <a:noFill/>
          <a:ln>
            <a:noFill/>
          </a:ln>
        </p:spPr>
      </p:pic>
      <p:pic>
        <p:nvPicPr>
          <p:cNvPr id="5" name="Picture 4">
            <a:extLst>
              <a:ext uri="{FF2B5EF4-FFF2-40B4-BE49-F238E27FC236}">
                <a16:creationId xmlns:a16="http://schemas.microsoft.com/office/drawing/2014/main" id="{87B9C84A-4BFC-416D-BC5F-C1A935305C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7814" y="3239778"/>
            <a:ext cx="3018408" cy="1927025"/>
          </a:xfrm>
          <a:prstGeom prst="rect">
            <a:avLst/>
          </a:prstGeom>
          <a:noFill/>
          <a:ln>
            <a:noFill/>
          </a:ln>
        </p:spPr>
      </p:pic>
      <p:pic>
        <p:nvPicPr>
          <p:cNvPr id="6" name="Picture 5">
            <a:extLst>
              <a:ext uri="{FF2B5EF4-FFF2-40B4-BE49-F238E27FC236}">
                <a16:creationId xmlns:a16="http://schemas.microsoft.com/office/drawing/2014/main" id="{D7462D2F-3EB1-4C29-BE78-AED4AD4C8C5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389183" y="4449788"/>
            <a:ext cx="3099500" cy="2250775"/>
          </a:xfrm>
          <a:prstGeom prst="rect">
            <a:avLst/>
          </a:prstGeom>
          <a:noFill/>
          <a:ln>
            <a:noFill/>
          </a:ln>
        </p:spPr>
      </p:pic>
    </p:spTree>
    <p:extLst>
      <p:ext uri="{BB962C8B-B14F-4D97-AF65-F5344CB8AC3E}">
        <p14:creationId xmlns:p14="http://schemas.microsoft.com/office/powerpoint/2010/main" val="267470122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A44C-E2D3-458E-A31A-4B7AADD7986B}"/>
              </a:ext>
            </a:extLst>
          </p:cNvPr>
          <p:cNvSpPr>
            <a:spLocks noGrp="1"/>
          </p:cNvSpPr>
          <p:nvPr>
            <p:ph type="title" idx="4294967295"/>
          </p:nvPr>
        </p:nvSpPr>
        <p:spPr>
          <a:xfrm>
            <a:off x="0" y="92075"/>
            <a:ext cx="10972800" cy="1508125"/>
          </a:xfrm>
        </p:spPr>
        <p:txBody>
          <a:bodyPr/>
          <a:lstStyle/>
          <a:p>
            <a:r>
              <a:rPr lang="en-US" dirty="0"/>
              <a:t>Mr. Beast	</a:t>
            </a:r>
          </a:p>
        </p:txBody>
      </p:sp>
      <p:sp>
        <p:nvSpPr>
          <p:cNvPr id="3" name="Content Placeholder 2">
            <a:extLst>
              <a:ext uri="{FF2B5EF4-FFF2-40B4-BE49-F238E27FC236}">
                <a16:creationId xmlns:a16="http://schemas.microsoft.com/office/drawing/2014/main" id="{4AA871F1-1AC7-4C4B-B699-12EDFA7CD3FB}"/>
              </a:ext>
            </a:extLst>
          </p:cNvPr>
          <p:cNvSpPr>
            <a:spLocks noGrp="1"/>
          </p:cNvSpPr>
          <p:nvPr>
            <p:ph idx="4294967295"/>
          </p:nvPr>
        </p:nvSpPr>
        <p:spPr>
          <a:xfrm>
            <a:off x="0" y="1600200"/>
            <a:ext cx="10972800" cy="5257800"/>
          </a:xfrm>
        </p:spPr>
        <p:txBody>
          <a:bodyPr>
            <a:normAutofit/>
          </a:bodyPr>
          <a:lstStyle/>
          <a:p>
            <a:r>
              <a:rPr lang="en-US" sz="4000" b="0" i="0" u="none" strike="noStrike" dirty="0">
                <a:solidFill>
                  <a:srgbClr val="000000"/>
                </a:solidFill>
                <a:effectLst/>
                <a:latin typeface="Raleway" panose="020B0503030101060003" pitchFamily="34" charset="0"/>
              </a:rPr>
              <a:t>Is  </a:t>
            </a:r>
            <a:r>
              <a:rPr lang="en-US" sz="4000" b="0" i="0" u="none" strike="noStrike" dirty="0" err="1">
                <a:solidFill>
                  <a:srgbClr val="000000"/>
                </a:solidFill>
                <a:effectLst/>
                <a:latin typeface="Raleway" panose="020B0503030101060003" pitchFamily="34" charset="0"/>
              </a:rPr>
              <a:t>MrBeast’s</a:t>
            </a:r>
            <a:r>
              <a:rPr lang="en-US" sz="4000" b="0" i="0" u="none" strike="noStrike" dirty="0">
                <a:solidFill>
                  <a:srgbClr val="000000"/>
                </a:solidFill>
                <a:effectLst/>
                <a:latin typeface="Raleway" panose="020B0503030101060003" pitchFamily="34" charset="0"/>
              </a:rPr>
              <a:t> opportunity cost is high </a:t>
            </a:r>
            <a:r>
              <a:rPr lang="en-US" sz="4000" b="0" i="0" u="none" strike="noStrike">
                <a:solidFill>
                  <a:srgbClr val="000000"/>
                </a:solidFill>
                <a:effectLst/>
                <a:latin typeface="Raleway" panose="020B0503030101060003" pitchFamily="34" charset="0"/>
              </a:rPr>
              <a:t>or low?</a:t>
            </a:r>
            <a:endParaRPr lang="en-US" sz="4000" dirty="0">
              <a:latin typeface="Raleway" panose="020B0503030101060003" pitchFamily="34" charset="0"/>
            </a:endParaRPr>
          </a:p>
        </p:txBody>
      </p:sp>
      <p:pic>
        <p:nvPicPr>
          <p:cNvPr id="4" name="Picture 3">
            <a:extLst>
              <a:ext uri="{FF2B5EF4-FFF2-40B4-BE49-F238E27FC236}">
                <a16:creationId xmlns:a16="http://schemas.microsoft.com/office/drawing/2014/main" id="{727FD9CB-4CA9-416F-9236-9C87FDE2E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900" y="4831967"/>
            <a:ext cx="2086300" cy="1769935"/>
          </a:xfrm>
          <a:prstGeom prst="rect">
            <a:avLst/>
          </a:prstGeom>
        </p:spPr>
      </p:pic>
    </p:spTree>
    <p:extLst>
      <p:ext uri="{BB962C8B-B14F-4D97-AF65-F5344CB8AC3E}">
        <p14:creationId xmlns:p14="http://schemas.microsoft.com/office/powerpoint/2010/main" val="15299586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idx="4294967295"/>
          </p:nvPr>
        </p:nvSpPr>
        <p:spPr>
          <a:xfrm>
            <a:off x="0" y="593725"/>
            <a:ext cx="11360150" cy="763588"/>
          </a:xfrm>
          <a:prstGeom prst="rect">
            <a:avLst/>
          </a:prstGeom>
        </p:spPr>
        <p:txBody>
          <a:bodyPr spcFirstLastPara="1" wrap="square" lIns="121900" tIns="121900" rIns="121900" bIns="121900" anchor="t" anchorCtr="0">
            <a:normAutofit fontScale="90000"/>
          </a:bodyPr>
          <a:lstStyle/>
          <a:p>
            <a:r>
              <a:rPr lang="en" b="1">
                <a:latin typeface="Montserrat"/>
                <a:ea typeface="Montserrat"/>
                <a:cs typeface="Montserrat"/>
                <a:sym typeface="Montserrat"/>
              </a:rPr>
              <a:t>Discussion Questions</a:t>
            </a:r>
            <a:endParaRPr b="1">
              <a:latin typeface="Montserrat"/>
              <a:ea typeface="Montserrat"/>
              <a:cs typeface="Montserrat"/>
              <a:sym typeface="Montserrat"/>
            </a:endParaRPr>
          </a:p>
        </p:txBody>
      </p:sp>
      <p:sp>
        <p:nvSpPr>
          <p:cNvPr id="103" name="Google Shape;103;p20"/>
          <p:cNvSpPr txBox="1">
            <a:spLocks noGrp="1"/>
          </p:cNvSpPr>
          <p:nvPr>
            <p:ph type="body" idx="4294967295"/>
          </p:nvPr>
        </p:nvSpPr>
        <p:spPr>
          <a:xfrm>
            <a:off x="0" y="1550988"/>
            <a:ext cx="9836150" cy="4554537"/>
          </a:xfrm>
          <a:prstGeom prst="rect">
            <a:avLst/>
          </a:prstGeom>
        </p:spPr>
        <p:txBody>
          <a:bodyPr spcFirstLastPara="1" wrap="square" lIns="121900" tIns="121900" rIns="121900" bIns="121900" anchor="t" anchorCtr="0">
            <a:normAutofit/>
          </a:bodyPr>
          <a:lstStyle/>
          <a:p>
            <a:pPr>
              <a:buClr>
                <a:srgbClr val="000000"/>
              </a:buClr>
              <a:buFont typeface="Montserrat"/>
              <a:buAutoNum type="arabicPeriod"/>
            </a:pPr>
            <a:r>
              <a:rPr lang="en" dirty="0">
                <a:solidFill>
                  <a:srgbClr val="000000"/>
                </a:solidFill>
                <a:latin typeface="Montserrat"/>
                <a:ea typeface="Montserrat"/>
                <a:cs typeface="Montserrat"/>
                <a:sym typeface="Montserrat"/>
              </a:rPr>
              <a:t>Is the opportunity cost of studying on a Tuesday night the same as a Saturday night? Why or why not?</a:t>
            </a:r>
            <a:endParaRPr dirty="0">
              <a:solidFill>
                <a:srgbClr val="000000"/>
              </a:solidFill>
              <a:latin typeface="Montserrat"/>
              <a:ea typeface="Montserrat"/>
              <a:cs typeface="Montserrat"/>
              <a:sym typeface="Montserrat"/>
            </a:endParaRPr>
          </a:p>
          <a:p>
            <a:pPr>
              <a:spcBef>
                <a:spcPts val="1333"/>
              </a:spcBef>
              <a:spcAft>
                <a:spcPts val="1333"/>
              </a:spcAft>
              <a:buClr>
                <a:srgbClr val="000000"/>
              </a:buClr>
              <a:buFont typeface="Montserrat"/>
              <a:buAutoNum type="arabicPeriod"/>
            </a:pPr>
            <a:r>
              <a:rPr lang="en" dirty="0">
                <a:solidFill>
                  <a:srgbClr val="000000"/>
                </a:solidFill>
                <a:latin typeface="Montserrat"/>
                <a:ea typeface="Montserrat"/>
                <a:cs typeface="Montserrat"/>
                <a:sym typeface="Montserrat"/>
              </a:rPr>
              <a:t>How does the concept of opportunity cost explain airlines offering increasing amounts of $$$ to bump customers off of overfilled flights?</a:t>
            </a:r>
            <a:endParaRPr dirty="0">
              <a:solidFill>
                <a:srgbClr val="000000"/>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C542F540-7BA0-4177-BF7F-FC9389483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7900" y="4831967"/>
            <a:ext cx="2086300" cy="1769935"/>
          </a:xfrm>
          <a:prstGeom prst="rect">
            <a:avLst/>
          </a:prstGeom>
        </p:spPr>
      </p:pic>
    </p:spTree>
    <p:extLst>
      <p:ext uri="{BB962C8B-B14F-4D97-AF65-F5344CB8AC3E}">
        <p14:creationId xmlns:p14="http://schemas.microsoft.com/office/powerpoint/2010/main" val="20428308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p:nvPr/>
        </p:nvSpPr>
        <p:spPr>
          <a:xfrm>
            <a:off x="130633" y="250367"/>
            <a:ext cx="11702000" cy="759078"/>
          </a:xfrm>
          <a:prstGeom prst="rect">
            <a:avLst/>
          </a:prstGeom>
          <a:noFill/>
          <a:ln>
            <a:noFill/>
          </a:ln>
        </p:spPr>
        <p:txBody>
          <a:bodyPr spcFirstLastPara="1" wrap="square" lIns="121900" tIns="121900" rIns="121900" bIns="121900" anchor="t" anchorCtr="0">
            <a:spAutoFit/>
          </a:bodyPr>
          <a:lstStyle/>
          <a:p>
            <a:pPr algn="ctr"/>
            <a:r>
              <a:rPr lang="en" sz="3333" b="1">
                <a:solidFill>
                  <a:schemeClr val="dk1"/>
                </a:solidFill>
                <a:latin typeface="Montserrat"/>
                <a:ea typeface="Montserrat"/>
                <a:cs typeface="Montserrat"/>
                <a:sym typeface="Montserrat"/>
              </a:rPr>
              <a:t>Activity: Opportunity Cost Matching</a:t>
            </a:r>
            <a:endParaRPr sz="400" b="1">
              <a:latin typeface="Montserrat"/>
              <a:ea typeface="Montserrat"/>
              <a:cs typeface="Montserrat"/>
              <a:sym typeface="Montserrat"/>
            </a:endParaRPr>
          </a:p>
        </p:txBody>
      </p:sp>
      <p:graphicFrame>
        <p:nvGraphicFramePr>
          <p:cNvPr id="109" name="Google Shape;109;p21"/>
          <p:cNvGraphicFramePr/>
          <p:nvPr>
            <p:extLst>
              <p:ext uri="{D42A27DB-BD31-4B8C-83A1-F6EECF244321}">
                <p14:modId xmlns:p14="http://schemas.microsoft.com/office/powerpoint/2010/main" val="1105788738"/>
              </p:ext>
            </p:extLst>
          </p:nvPr>
        </p:nvGraphicFramePr>
        <p:xfrm>
          <a:off x="1646385" y="1364334"/>
          <a:ext cx="8670501" cy="5383899"/>
        </p:xfrm>
        <a:graphic>
          <a:graphicData uri="http://schemas.openxmlformats.org/drawingml/2006/table">
            <a:tbl>
              <a:tblPr>
                <a:noFill/>
              </a:tblPr>
              <a:tblGrid>
                <a:gridCol w="2890167">
                  <a:extLst>
                    <a:ext uri="{9D8B030D-6E8A-4147-A177-3AD203B41FA5}">
                      <a16:colId xmlns:a16="http://schemas.microsoft.com/office/drawing/2014/main" val="20000"/>
                    </a:ext>
                  </a:extLst>
                </a:gridCol>
                <a:gridCol w="2890167">
                  <a:extLst>
                    <a:ext uri="{9D8B030D-6E8A-4147-A177-3AD203B41FA5}">
                      <a16:colId xmlns:a16="http://schemas.microsoft.com/office/drawing/2014/main" val="20001"/>
                    </a:ext>
                  </a:extLst>
                </a:gridCol>
                <a:gridCol w="2890167">
                  <a:extLst>
                    <a:ext uri="{9D8B030D-6E8A-4147-A177-3AD203B41FA5}">
                      <a16:colId xmlns:a16="http://schemas.microsoft.com/office/drawing/2014/main" val="20002"/>
                    </a:ext>
                  </a:extLst>
                </a:gridCol>
              </a:tblGrid>
              <a:tr h="711533">
                <a:tc>
                  <a:txBody>
                    <a:bodyPr/>
                    <a:lstStyle/>
                    <a:p>
                      <a:pPr marL="0" lvl="0" indent="0" algn="l" rtl="0">
                        <a:spcBef>
                          <a:spcPts val="0"/>
                        </a:spcBef>
                        <a:spcAft>
                          <a:spcPts val="0"/>
                        </a:spcAft>
                        <a:buNone/>
                      </a:pPr>
                      <a:r>
                        <a:rPr lang="en" sz="1500">
                          <a:latin typeface="Montserrat"/>
                          <a:ea typeface="Montserrat"/>
                          <a:cs typeface="Montserrat"/>
                          <a:sym typeface="Montserrat"/>
                        </a:rPr>
                        <a:t>Unpaid summer internship at a local newsroom</a:t>
                      </a: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500">
                          <a:latin typeface="Montserrat"/>
                          <a:ea typeface="Montserrat"/>
                          <a:cs typeface="Montserrat"/>
                          <a:sym typeface="Montserrat"/>
                        </a:rPr>
                        <a:t>Spending 1 hr hanging out with friends</a:t>
                      </a:r>
                      <a:endParaRPr sz="150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0"/>
                  </a:ext>
                </a:extLst>
              </a:tr>
              <a:tr h="971133">
                <a:tc>
                  <a:txBody>
                    <a:bodyPr/>
                    <a:lstStyle/>
                    <a:p>
                      <a:pPr marL="0" lvl="0" indent="0" algn="l" rtl="0">
                        <a:spcBef>
                          <a:spcPts val="0"/>
                        </a:spcBef>
                        <a:spcAft>
                          <a:spcPts val="0"/>
                        </a:spcAft>
                        <a:buClr>
                          <a:schemeClr val="dk1"/>
                        </a:buClr>
                        <a:buSzPts val="1100"/>
                        <a:buFont typeface="Arial"/>
                        <a:buNone/>
                      </a:pPr>
                      <a:r>
                        <a:rPr lang="en" sz="1500">
                          <a:solidFill>
                            <a:schemeClr val="dk1"/>
                          </a:solidFill>
                          <a:latin typeface="Montserrat"/>
                          <a:ea typeface="Montserrat"/>
                          <a:cs typeface="Montserrat"/>
                          <a:sym typeface="Montserrat"/>
                        </a:rPr>
                        <a:t>Building a set for the school play on Saturday</a:t>
                      </a:r>
                      <a:endParaRPr sz="1500">
                        <a:solidFill>
                          <a:schemeClr val="dk1"/>
                        </a:solidFill>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500">
                          <a:latin typeface="Montserrat"/>
                          <a:ea typeface="Montserrat"/>
                          <a:cs typeface="Montserrat"/>
                          <a:sym typeface="Montserrat"/>
                        </a:rPr>
                        <a:t>Working as a consultant earning $75,000-$200,000/yr. for 5 yrs</a:t>
                      </a:r>
                      <a:endParaRPr sz="150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1"/>
                  </a:ext>
                </a:extLst>
              </a:tr>
              <a:tr h="451900">
                <a:tc>
                  <a:txBody>
                    <a:bodyPr/>
                    <a:lstStyle/>
                    <a:p>
                      <a:pPr marL="0" lvl="0" indent="0" algn="l" rtl="0">
                        <a:spcBef>
                          <a:spcPts val="0"/>
                        </a:spcBef>
                        <a:spcAft>
                          <a:spcPts val="0"/>
                        </a:spcAft>
                        <a:buNone/>
                      </a:pPr>
                      <a:r>
                        <a:rPr lang="en" sz="1500">
                          <a:latin typeface="Montserrat"/>
                          <a:ea typeface="Montserrat"/>
                          <a:cs typeface="Montserrat"/>
                          <a:sym typeface="Montserrat"/>
                        </a:rPr>
                        <a:t>Taking AP Psychology</a:t>
                      </a: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500">
                          <a:latin typeface="Montserrat"/>
                          <a:ea typeface="Montserrat"/>
                          <a:cs typeface="Montserrat"/>
                          <a:sym typeface="Montserrat"/>
                        </a:rPr>
                        <a:t>Buying a $15 burrito bowl</a:t>
                      </a:r>
                      <a:endParaRPr sz="150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2"/>
                  </a:ext>
                </a:extLst>
              </a:tr>
              <a:tr h="711533">
                <a:tc>
                  <a:txBody>
                    <a:bodyPr/>
                    <a:lstStyle/>
                    <a:p>
                      <a:pPr marL="0" lvl="0" indent="0" algn="l" rtl="0">
                        <a:spcBef>
                          <a:spcPts val="0"/>
                        </a:spcBef>
                        <a:spcAft>
                          <a:spcPts val="0"/>
                        </a:spcAft>
                        <a:buNone/>
                      </a:pPr>
                      <a:r>
                        <a:rPr lang="en" sz="1500">
                          <a:latin typeface="Montserrat"/>
                          <a:ea typeface="Montserrat"/>
                          <a:cs typeface="Montserrat"/>
                          <a:sym typeface="Montserrat"/>
                        </a:rPr>
                        <a:t>Attending medical </a:t>
                      </a:r>
                      <a:br>
                        <a:rPr lang="en" sz="1500">
                          <a:latin typeface="Montserrat"/>
                          <a:ea typeface="Montserrat"/>
                          <a:cs typeface="Montserrat"/>
                          <a:sym typeface="Montserrat"/>
                        </a:rPr>
                      </a:br>
                      <a:r>
                        <a:rPr lang="en" sz="1500">
                          <a:latin typeface="Montserrat"/>
                          <a:ea typeface="Montserrat"/>
                          <a:cs typeface="Montserrat"/>
                          <a:sym typeface="Montserrat"/>
                        </a:rPr>
                        <a:t>school for 5 yrs</a:t>
                      </a: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500">
                          <a:latin typeface="Montserrat"/>
                          <a:ea typeface="Montserrat"/>
                          <a:cs typeface="Montserrat"/>
                          <a:sym typeface="Montserrat"/>
                        </a:rPr>
                        <a:t>Taking AP Chemistry</a:t>
                      </a:r>
                      <a:endParaRPr sz="150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3"/>
                  </a:ext>
                </a:extLst>
              </a:tr>
              <a:tr h="971133">
                <a:tc>
                  <a:txBody>
                    <a:bodyPr/>
                    <a:lstStyle/>
                    <a:p>
                      <a:pPr marL="0" lvl="0" indent="0" algn="l" rtl="0">
                        <a:spcBef>
                          <a:spcPts val="0"/>
                        </a:spcBef>
                        <a:spcAft>
                          <a:spcPts val="0"/>
                        </a:spcAft>
                        <a:buNone/>
                      </a:pPr>
                      <a:r>
                        <a:rPr lang="en" sz="1500">
                          <a:latin typeface="Montserrat"/>
                          <a:ea typeface="Montserrat"/>
                          <a:cs typeface="Montserrat"/>
                          <a:sym typeface="Montserrat"/>
                        </a:rPr>
                        <a:t>Buying a $15 chicken sandwich</a:t>
                      </a: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500">
                          <a:latin typeface="Montserrat"/>
                          <a:ea typeface="Montserrat"/>
                          <a:cs typeface="Montserrat"/>
                          <a:sym typeface="Montserrat"/>
                        </a:rPr>
                        <a:t>Earning $15/hr working for an ice cream shop that hires students for May-August</a:t>
                      </a:r>
                      <a:endParaRPr sz="150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4"/>
                  </a:ext>
                </a:extLst>
              </a:tr>
              <a:tr h="839893">
                <a:tc>
                  <a:txBody>
                    <a:bodyPr/>
                    <a:lstStyle/>
                    <a:p>
                      <a:pPr marL="0" lvl="0" indent="0" algn="l" rtl="0">
                        <a:spcBef>
                          <a:spcPts val="0"/>
                        </a:spcBef>
                        <a:spcAft>
                          <a:spcPts val="0"/>
                        </a:spcAft>
                        <a:buNone/>
                      </a:pPr>
                      <a:r>
                        <a:rPr lang="en" sz="1500">
                          <a:latin typeface="Montserrat"/>
                          <a:ea typeface="Montserrat"/>
                          <a:cs typeface="Montserrat"/>
                          <a:sym typeface="Montserrat"/>
                        </a:rPr>
                        <a:t>Studying for 1 hr for an Economics test</a:t>
                      </a: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500">
                          <a:latin typeface="Montserrat"/>
                          <a:ea typeface="Montserrat"/>
                          <a:cs typeface="Montserrat"/>
                          <a:sym typeface="Montserrat"/>
                        </a:rPr>
                        <a:t>Going to an amusement park on Saturday with friends</a:t>
                      </a:r>
                      <a:endParaRPr sz="150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5"/>
                  </a:ext>
                </a:extLst>
              </a:tr>
              <a:tr h="711533">
                <a:tc>
                  <a:txBody>
                    <a:bodyPr/>
                    <a:lstStyle/>
                    <a:p>
                      <a:pPr marL="0" lvl="0" indent="0" algn="l" rtl="0">
                        <a:spcBef>
                          <a:spcPts val="0"/>
                        </a:spcBef>
                        <a:spcAft>
                          <a:spcPts val="0"/>
                        </a:spcAft>
                        <a:buNone/>
                      </a:pPr>
                      <a:r>
                        <a:rPr lang="en" sz="1500">
                          <a:latin typeface="Montserrat"/>
                          <a:ea typeface="Montserrat"/>
                          <a:cs typeface="Montserrat"/>
                          <a:sym typeface="Montserrat"/>
                        </a:rPr>
                        <a:t>Waiting thirty minutes in a long line for a free t-shirt</a:t>
                      </a: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500" dirty="0">
                          <a:latin typeface="Montserrat"/>
                          <a:ea typeface="Montserrat"/>
                          <a:cs typeface="Montserrat"/>
                          <a:sym typeface="Montserrat"/>
                        </a:rPr>
                        <a:t>Spending 30 minutes watching funny videos</a:t>
                      </a:r>
                      <a:endParaRPr sz="1500" dirty="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6"/>
                  </a:ext>
                </a:extLst>
              </a:tr>
            </a:tbl>
          </a:graphicData>
        </a:graphic>
      </p:graphicFrame>
      <p:pic>
        <p:nvPicPr>
          <p:cNvPr id="4" name="Picture 3">
            <a:extLst>
              <a:ext uri="{FF2B5EF4-FFF2-40B4-BE49-F238E27FC236}">
                <a16:creationId xmlns:a16="http://schemas.microsoft.com/office/drawing/2014/main" id="{877FF0E1-D9B2-4619-8D9B-C10C894E8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55" y="4608698"/>
            <a:ext cx="1856337" cy="1574843"/>
          </a:xfrm>
          <a:prstGeom prst="rect">
            <a:avLst/>
          </a:prstGeom>
        </p:spPr>
      </p:pic>
    </p:spTree>
    <p:extLst>
      <p:ext uri="{BB962C8B-B14F-4D97-AF65-F5344CB8AC3E}">
        <p14:creationId xmlns:p14="http://schemas.microsoft.com/office/powerpoint/2010/main" val="1653711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p:nvPr/>
        </p:nvSpPr>
        <p:spPr>
          <a:xfrm>
            <a:off x="130633" y="250367"/>
            <a:ext cx="11702000" cy="759078"/>
          </a:xfrm>
          <a:prstGeom prst="rect">
            <a:avLst/>
          </a:prstGeom>
          <a:noFill/>
          <a:ln>
            <a:noFill/>
          </a:ln>
        </p:spPr>
        <p:txBody>
          <a:bodyPr spcFirstLastPara="1" wrap="square" lIns="121900" tIns="121900" rIns="121900" bIns="121900" anchor="t" anchorCtr="0">
            <a:spAutoFit/>
          </a:bodyPr>
          <a:lstStyle/>
          <a:p>
            <a:pPr algn="ctr"/>
            <a:r>
              <a:rPr lang="en" sz="3333" b="1">
                <a:solidFill>
                  <a:schemeClr val="dk1"/>
                </a:solidFill>
                <a:latin typeface="Montserrat"/>
                <a:ea typeface="Montserrat"/>
                <a:cs typeface="Montserrat"/>
                <a:sym typeface="Montserrat"/>
              </a:rPr>
              <a:t>Activity: Opportunity Cost Matching</a:t>
            </a:r>
            <a:endParaRPr sz="400" b="1">
              <a:latin typeface="Montserrat"/>
              <a:ea typeface="Montserrat"/>
              <a:cs typeface="Montserrat"/>
              <a:sym typeface="Montserrat"/>
            </a:endParaRPr>
          </a:p>
        </p:txBody>
      </p:sp>
      <p:graphicFrame>
        <p:nvGraphicFramePr>
          <p:cNvPr id="115" name="Google Shape;115;p22"/>
          <p:cNvGraphicFramePr/>
          <p:nvPr/>
        </p:nvGraphicFramePr>
        <p:xfrm>
          <a:off x="1646385" y="1364334"/>
          <a:ext cx="8670501" cy="5383899"/>
        </p:xfrm>
        <a:graphic>
          <a:graphicData uri="http://schemas.openxmlformats.org/drawingml/2006/table">
            <a:tbl>
              <a:tblPr>
                <a:noFill/>
              </a:tblPr>
              <a:tblGrid>
                <a:gridCol w="2890167">
                  <a:extLst>
                    <a:ext uri="{9D8B030D-6E8A-4147-A177-3AD203B41FA5}">
                      <a16:colId xmlns:a16="http://schemas.microsoft.com/office/drawing/2014/main" val="20000"/>
                    </a:ext>
                  </a:extLst>
                </a:gridCol>
                <a:gridCol w="2890167">
                  <a:extLst>
                    <a:ext uri="{9D8B030D-6E8A-4147-A177-3AD203B41FA5}">
                      <a16:colId xmlns:a16="http://schemas.microsoft.com/office/drawing/2014/main" val="20001"/>
                    </a:ext>
                  </a:extLst>
                </a:gridCol>
                <a:gridCol w="2890167">
                  <a:extLst>
                    <a:ext uri="{9D8B030D-6E8A-4147-A177-3AD203B41FA5}">
                      <a16:colId xmlns:a16="http://schemas.microsoft.com/office/drawing/2014/main" val="20002"/>
                    </a:ext>
                  </a:extLst>
                </a:gridCol>
              </a:tblGrid>
              <a:tr h="711533">
                <a:tc>
                  <a:txBody>
                    <a:bodyPr/>
                    <a:lstStyle/>
                    <a:p>
                      <a:pPr marL="0" lvl="0" indent="0" algn="l" rtl="0">
                        <a:spcBef>
                          <a:spcPts val="0"/>
                        </a:spcBef>
                        <a:spcAft>
                          <a:spcPts val="0"/>
                        </a:spcAft>
                        <a:buNone/>
                      </a:pPr>
                      <a:r>
                        <a:rPr lang="en" sz="1500">
                          <a:latin typeface="Montserrat"/>
                          <a:ea typeface="Montserrat"/>
                          <a:cs typeface="Montserrat"/>
                          <a:sym typeface="Montserrat"/>
                        </a:rPr>
                        <a:t>Unpaid summer internship at a local newsroom</a:t>
                      </a: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500">
                          <a:latin typeface="Montserrat"/>
                          <a:ea typeface="Montserrat"/>
                          <a:cs typeface="Montserrat"/>
                          <a:sym typeface="Montserrat"/>
                        </a:rPr>
                        <a:t>Spending 1 hr hanging out with friends</a:t>
                      </a:r>
                      <a:endParaRPr sz="150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0"/>
                  </a:ext>
                </a:extLst>
              </a:tr>
              <a:tr h="971133">
                <a:tc>
                  <a:txBody>
                    <a:bodyPr/>
                    <a:lstStyle/>
                    <a:p>
                      <a:pPr marL="0" lvl="0" indent="0" algn="l" rtl="0">
                        <a:spcBef>
                          <a:spcPts val="0"/>
                        </a:spcBef>
                        <a:spcAft>
                          <a:spcPts val="0"/>
                        </a:spcAft>
                        <a:buClr>
                          <a:schemeClr val="dk1"/>
                        </a:buClr>
                        <a:buSzPts val="1100"/>
                        <a:buFont typeface="Arial"/>
                        <a:buNone/>
                      </a:pPr>
                      <a:r>
                        <a:rPr lang="en" sz="1500">
                          <a:solidFill>
                            <a:schemeClr val="dk1"/>
                          </a:solidFill>
                          <a:latin typeface="Montserrat"/>
                          <a:ea typeface="Montserrat"/>
                          <a:cs typeface="Montserrat"/>
                          <a:sym typeface="Montserrat"/>
                        </a:rPr>
                        <a:t>Building a set for the school play on Saturday</a:t>
                      </a: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500">
                          <a:latin typeface="Montserrat"/>
                          <a:ea typeface="Montserrat"/>
                          <a:cs typeface="Montserrat"/>
                          <a:sym typeface="Montserrat"/>
                        </a:rPr>
                        <a:t>Working as a consultant earning $75,000-$200,000/yr. for 5 yrs</a:t>
                      </a:r>
                      <a:endParaRPr sz="150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1"/>
                  </a:ext>
                </a:extLst>
              </a:tr>
              <a:tr h="451900">
                <a:tc>
                  <a:txBody>
                    <a:bodyPr/>
                    <a:lstStyle/>
                    <a:p>
                      <a:pPr marL="0" lvl="0" indent="0" algn="l" rtl="0">
                        <a:spcBef>
                          <a:spcPts val="0"/>
                        </a:spcBef>
                        <a:spcAft>
                          <a:spcPts val="0"/>
                        </a:spcAft>
                        <a:buNone/>
                      </a:pPr>
                      <a:r>
                        <a:rPr lang="en" sz="1500">
                          <a:latin typeface="Montserrat"/>
                          <a:ea typeface="Montserrat"/>
                          <a:cs typeface="Montserrat"/>
                          <a:sym typeface="Montserrat"/>
                        </a:rPr>
                        <a:t>Taking AP Psychology</a:t>
                      </a: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500">
                          <a:latin typeface="Montserrat"/>
                          <a:ea typeface="Montserrat"/>
                          <a:cs typeface="Montserrat"/>
                          <a:sym typeface="Montserrat"/>
                        </a:rPr>
                        <a:t>Buying a $15 burrito bowl</a:t>
                      </a:r>
                      <a:endParaRPr sz="150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2"/>
                  </a:ext>
                </a:extLst>
              </a:tr>
              <a:tr h="711533">
                <a:tc>
                  <a:txBody>
                    <a:bodyPr/>
                    <a:lstStyle/>
                    <a:p>
                      <a:pPr marL="0" lvl="0" indent="0" algn="l" rtl="0">
                        <a:spcBef>
                          <a:spcPts val="0"/>
                        </a:spcBef>
                        <a:spcAft>
                          <a:spcPts val="0"/>
                        </a:spcAft>
                        <a:buNone/>
                      </a:pPr>
                      <a:r>
                        <a:rPr lang="en" sz="1500">
                          <a:latin typeface="Montserrat"/>
                          <a:ea typeface="Montserrat"/>
                          <a:cs typeface="Montserrat"/>
                          <a:sym typeface="Montserrat"/>
                        </a:rPr>
                        <a:t>Attending medical </a:t>
                      </a:r>
                      <a:br>
                        <a:rPr lang="en" sz="1500">
                          <a:latin typeface="Montserrat"/>
                          <a:ea typeface="Montserrat"/>
                          <a:cs typeface="Montserrat"/>
                          <a:sym typeface="Montserrat"/>
                        </a:rPr>
                      </a:br>
                      <a:r>
                        <a:rPr lang="en" sz="1500">
                          <a:latin typeface="Montserrat"/>
                          <a:ea typeface="Montserrat"/>
                          <a:cs typeface="Montserrat"/>
                          <a:sym typeface="Montserrat"/>
                        </a:rPr>
                        <a:t>school for 5 yrs</a:t>
                      </a: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500">
                          <a:latin typeface="Montserrat"/>
                          <a:ea typeface="Montserrat"/>
                          <a:cs typeface="Montserrat"/>
                          <a:sym typeface="Montserrat"/>
                        </a:rPr>
                        <a:t>Taking AP Chemistry</a:t>
                      </a:r>
                      <a:endParaRPr sz="150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3"/>
                  </a:ext>
                </a:extLst>
              </a:tr>
              <a:tr h="971133">
                <a:tc>
                  <a:txBody>
                    <a:bodyPr/>
                    <a:lstStyle/>
                    <a:p>
                      <a:pPr marL="0" lvl="0" indent="0" algn="l" rtl="0">
                        <a:spcBef>
                          <a:spcPts val="0"/>
                        </a:spcBef>
                        <a:spcAft>
                          <a:spcPts val="0"/>
                        </a:spcAft>
                        <a:buNone/>
                      </a:pPr>
                      <a:r>
                        <a:rPr lang="en" sz="1500">
                          <a:latin typeface="Montserrat"/>
                          <a:ea typeface="Montserrat"/>
                          <a:cs typeface="Montserrat"/>
                          <a:sym typeface="Montserrat"/>
                        </a:rPr>
                        <a:t>Buying a $15 chicken sandwich</a:t>
                      </a: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500">
                          <a:latin typeface="Montserrat"/>
                          <a:ea typeface="Montserrat"/>
                          <a:cs typeface="Montserrat"/>
                          <a:sym typeface="Montserrat"/>
                        </a:rPr>
                        <a:t>Earning $15/hr working for an ice cream shop that hires students for May-August</a:t>
                      </a:r>
                      <a:endParaRPr sz="150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4"/>
                  </a:ext>
                </a:extLst>
              </a:tr>
              <a:tr h="839893">
                <a:tc>
                  <a:txBody>
                    <a:bodyPr/>
                    <a:lstStyle/>
                    <a:p>
                      <a:pPr marL="0" lvl="0" indent="0" algn="l" rtl="0">
                        <a:spcBef>
                          <a:spcPts val="0"/>
                        </a:spcBef>
                        <a:spcAft>
                          <a:spcPts val="0"/>
                        </a:spcAft>
                        <a:buNone/>
                      </a:pPr>
                      <a:r>
                        <a:rPr lang="en" sz="1500">
                          <a:latin typeface="Montserrat"/>
                          <a:ea typeface="Montserrat"/>
                          <a:cs typeface="Montserrat"/>
                          <a:sym typeface="Montserrat"/>
                        </a:rPr>
                        <a:t>Studying for 1 hr for an Economics test</a:t>
                      </a: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500">
                          <a:latin typeface="Montserrat"/>
                          <a:ea typeface="Montserrat"/>
                          <a:cs typeface="Montserrat"/>
                          <a:sym typeface="Montserrat"/>
                        </a:rPr>
                        <a:t>Going to an amusement park on Saturday with friends</a:t>
                      </a:r>
                      <a:endParaRPr sz="150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5"/>
                  </a:ext>
                </a:extLst>
              </a:tr>
              <a:tr h="711533">
                <a:tc>
                  <a:txBody>
                    <a:bodyPr/>
                    <a:lstStyle/>
                    <a:p>
                      <a:pPr marL="0" lvl="0" indent="0" algn="l" rtl="0">
                        <a:spcBef>
                          <a:spcPts val="0"/>
                        </a:spcBef>
                        <a:spcAft>
                          <a:spcPts val="0"/>
                        </a:spcAft>
                        <a:buNone/>
                      </a:pPr>
                      <a:r>
                        <a:rPr lang="en" sz="1500">
                          <a:latin typeface="Montserrat"/>
                          <a:ea typeface="Montserrat"/>
                          <a:cs typeface="Montserrat"/>
                          <a:sym typeface="Montserrat"/>
                        </a:rPr>
                        <a:t>Waiting thirty minutes in a long line for a free t-shirt</a:t>
                      </a: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endParaRPr sz="1500">
                        <a:latin typeface="Montserrat"/>
                        <a:ea typeface="Montserrat"/>
                        <a:cs typeface="Montserrat"/>
                        <a:sym typeface="Montserrat"/>
                      </a:endParaRPr>
                    </a:p>
                  </a:txBody>
                  <a:tcPr marL="84667" marR="84667" marT="84667" marB="84667"/>
                </a:tc>
                <a:tc>
                  <a:txBody>
                    <a:bodyPr/>
                    <a:lstStyle/>
                    <a:p>
                      <a:pPr marL="0" lvl="0" indent="0" algn="l" rtl="0">
                        <a:spcBef>
                          <a:spcPts val="0"/>
                        </a:spcBef>
                        <a:spcAft>
                          <a:spcPts val="0"/>
                        </a:spcAft>
                        <a:buNone/>
                      </a:pPr>
                      <a:r>
                        <a:rPr lang="en" sz="1500">
                          <a:latin typeface="Montserrat"/>
                          <a:ea typeface="Montserrat"/>
                          <a:cs typeface="Montserrat"/>
                          <a:sym typeface="Montserrat"/>
                        </a:rPr>
                        <a:t>Spending 30 minutes watching funny videos</a:t>
                      </a:r>
                      <a:endParaRPr sz="1500">
                        <a:latin typeface="Montserrat"/>
                        <a:ea typeface="Montserrat"/>
                        <a:cs typeface="Montserrat"/>
                        <a:sym typeface="Montserrat"/>
                      </a:endParaRPr>
                    </a:p>
                  </a:txBody>
                  <a:tcPr marL="84667" marR="84667" marT="84667" marB="84667"/>
                </a:tc>
                <a:extLst>
                  <a:ext uri="{0D108BD9-81ED-4DB2-BD59-A6C34878D82A}">
                    <a16:rowId xmlns:a16="http://schemas.microsoft.com/office/drawing/2014/main" val="10006"/>
                  </a:ext>
                </a:extLst>
              </a:tr>
            </a:tbl>
          </a:graphicData>
        </a:graphic>
      </p:graphicFrame>
      <p:cxnSp>
        <p:nvCxnSpPr>
          <p:cNvPr id="116" name="Google Shape;116;p22"/>
          <p:cNvCxnSpPr/>
          <p:nvPr/>
        </p:nvCxnSpPr>
        <p:spPr>
          <a:xfrm>
            <a:off x="4394200" y="1687300"/>
            <a:ext cx="2939200" cy="2895600"/>
          </a:xfrm>
          <a:prstGeom prst="straightConnector1">
            <a:avLst/>
          </a:prstGeom>
          <a:noFill/>
          <a:ln w="19050" cap="flat" cmpd="sng">
            <a:solidFill>
              <a:srgbClr val="1155CC"/>
            </a:solidFill>
            <a:prstDash val="solid"/>
            <a:round/>
            <a:headEnd type="oval" w="med" len="med"/>
            <a:tailEnd type="oval" w="med" len="med"/>
          </a:ln>
        </p:spPr>
      </p:cxnSp>
      <p:cxnSp>
        <p:nvCxnSpPr>
          <p:cNvPr id="117" name="Google Shape;117;p22"/>
          <p:cNvCxnSpPr/>
          <p:nvPr/>
        </p:nvCxnSpPr>
        <p:spPr>
          <a:xfrm>
            <a:off x="4459500" y="2405733"/>
            <a:ext cx="2841200" cy="3080800"/>
          </a:xfrm>
          <a:prstGeom prst="straightConnector1">
            <a:avLst/>
          </a:prstGeom>
          <a:noFill/>
          <a:ln w="19050" cap="flat" cmpd="sng">
            <a:solidFill>
              <a:srgbClr val="1155CC"/>
            </a:solidFill>
            <a:prstDash val="solid"/>
            <a:round/>
            <a:headEnd type="oval" w="med" len="med"/>
            <a:tailEnd type="oval" w="med" len="med"/>
          </a:ln>
        </p:spPr>
      </p:cxnSp>
      <p:cxnSp>
        <p:nvCxnSpPr>
          <p:cNvPr id="118" name="Google Shape;118;p22"/>
          <p:cNvCxnSpPr/>
          <p:nvPr/>
        </p:nvCxnSpPr>
        <p:spPr>
          <a:xfrm>
            <a:off x="4434967" y="3265700"/>
            <a:ext cx="2865600" cy="468000"/>
          </a:xfrm>
          <a:prstGeom prst="straightConnector1">
            <a:avLst/>
          </a:prstGeom>
          <a:noFill/>
          <a:ln w="19050" cap="flat" cmpd="sng">
            <a:solidFill>
              <a:srgbClr val="1155CC"/>
            </a:solidFill>
            <a:prstDash val="solid"/>
            <a:round/>
            <a:headEnd type="oval" w="med" len="med"/>
            <a:tailEnd type="oval" w="med" len="med"/>
          </a:ln>
        </p:spPr>
      </p:cxnSp>
      <p:cxnSp>
        <p:nvCxnSpPr>
          <p:cNvPr id="119" name="Google Shape;119;p22"/>
          <p:cNvCxnSpPr/>
          <p:nvPr/>
        </p:nvCxnSpPr>
        <p:spPr>
          <a:xfrm rot="10800000" flipH="1">
            <a:off x="4459500" y="2427367"/>
            <a:ext cx="2852000" cy="1404400"/>
          </a:xfrm>
          <a:prstGeom prst="straightConnector1">
            <a:avLst/>
          </a:prstGeom>
          <a:noFill/>
          <a:ln w="19050" cap="flat" cmpd="sng">
            <a:solidFill>
              <a:srgbClr val="1155CC"/>
            </a:solidFill>
            <a:prstDash val="solid"/>
            <a:round/>
            <a:headEnd type="oval" w="med" len="med"/>
            <a:tailEnd type="oval" w="med" len="med"/>
          </a:ln>
        </p:spPr>
      </p:cxnSp>
      <p:cxnSp>
        <p:nvCxnSpPr>
          <p:cNvPr id="120" name="Google Shape;120;p22"/>
          <p:cNvCxnSpPr/>
          <p:nvPr/>
        </p:nvCxnSpPr>
        <p:spPr>
          <a:xfrm rot="10800000" flipH="1">
            <a:off x="4414533" y="3298467"/>
            <a:ext cx="2810000" cy="1090000"/>
          </a:xfrm>
          <a:prstGeom prst="straightConnector1">
            <a:avLst/>
          </a:prstGeom>
          <a:noFill/>
          <a:ln w="19050" cap="flat" cmpd="sng">
            <a:solidFill>
              <a:srgbClr val="1155CC"/>
            </a:solidFill>
            <a:prstDash val="solid"/>
            <a:round/>
            <a:headEnd type="oval" w="med" len="med"/>
            <a:tailEnd type="oval" w="med" len="med"/>
          </a:ln>
        </p:spPr>
      </p:cxnSp>
      <p:cxnSp>
        <p:nvCxnSpPr>
          <p:cNvPr id="121" name="Google Shape;121;p22"/>
          <p:cNvCxnSpPr/>
          <p:nvPr/>
        </p:nvCxnSpPr>
        <p:spPr>
          <a:xfrm rot="10800000" flipH="1">
            <a:off x="4557500" y="1687333"/>
            <a:ext cx="2743200" cy="3766400"/>
          </a:xfrm>
          <a:prstGeom prst="straightConnector1">
            <a:avLst/>
          </a:prstGeom>
          <a:noFill/>
          <a:ln w="19050" cap="flat" cmpd="sng">
            <a:solidFill>
              <a:srgbClr val="1155CC"/>
            </a:solidFill>
            <a:prstDash val="solid"/>
            <a:round/>
            <a:headEnd type="oval" w="med" len="med"/>
            <a:tailEnd type="oval" w="med" len="med"/>
          </a:ln>
        </p:spPr>
      </p:cxnSp>
      <p:cxnSp>
        <p:nvCxnSpPr>
          <p:cNvPr id="122" name="Google Shape;122;p22"/>
          <p:cNvCxnSpPr/>
          <p:nvPr/>
        </p:nvCxnSpPr>
        <p:spPr>
          <a:xfrm>
            <a:off x="4535700" y="6204867"/>
            <a:ext cx="2688800" cy="10800"/>
          </a:xfrm>
          <a:prstGeom prst="straightConnector1">
            <a:avLst/>
          </a:prstGeom>
          <a:noFill/>
          <a:ln w="19050" cap="flat" cmpd="sng">
            <a:solidFill>
              <a:srgbClr val="1155CC"/>
            </a:solidFill>
            <a:prstDash val="solid"/>
            <a:round/>
            <a:headEnd type="oval" w="med" len="med"/>
            <a:tailEnd type="oval" w="med" len="med"/>
          </a:ln>
        </p:spPr>
      </p:cxnSp>
    </p:spTree>
    <p:extLst>
      <p:ext uri="{BB962C8B-B14F-4D97-AF65-F5344CB8AC3E}">
        <p14:creationId xmlns:p14="http://schemas.microsoft.com/office/powerpoint/2010/main" val="13906141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7834EE-6B24-4BC0-BED3-13B6956F73D4}"/>
              </a:ext>
            </a:extLst>
          </p:cNvPr>
          <p:cNvSpPr/>
          <p:nvPr/>
        </p:nvSpPr>
        <p:spPr>
          <a:xfrm>
            <a:off x="1" y="0"/>
            <a:ext cx="4295775" cy="6858000"/>
          </a:xfrm>
          <a:prstGeom prst="rect">
            <a:avLst/>
          </a:prstGeom>
          <a:solidFill>
            <a:srgbClr val="6B5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latin typeface="Open Sans Light" panose="020B0306030504020204" pitchFamily="34" charset="0"/>
            </a:endParaRPr>
          </a:p>
        </p:txBody>
      </p:sp>
      <p:sp>
        <p:nvSpPr>
          <p:cNvPr id="35" name="Rectangle 34">
            <a:extLst>
              <a:ext uri="{FF2B5EF4-FFF2-40B4-BE49-F238E27FC236}">
                <a16:creationId xmlns:a16="http://schemas.microsoft.com/office/drawing/2014/main" id="{81A2DE18-2158-4EEF-B15A-E59D148820C1}"/>
              </a:ext>
            </a:extLst>
          </p:cNvPr>
          <p:cNvSpPr/>
          <p:nvPr/>
        </p:nvSpPr>
        <p:spPr>
          <a:xfrm>
            <a:off x="4140196" y="687978"/>
            <a:ext cx="311155" cy="1632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latin typeface="Open Sans Light" panose="020B0306030504020204" pitchFamily="34" charset="0"/>
            </a:endParaRPr>
          </a:p>
        </p:txBody>
      </p:sp>
      <p:sp>
        <p:nvSpPr>
          <p:cNvPr id="37" name="TextBox 36">
            <a:extLst>
              <a:ext uri="{FF2B5EF4-FFF2-40B4-BE49-F238E27FC236}">
                <a16:creationId xmlns:a16="http://schemas.microsoft.com/office/drawing/2014/main" id="{8A389E3D-F126-3446-938A-317018C99A10}"/>
              </a:ext>
            </a:extLst>
          </p:cNvPr>
          <p:cNvSpPr txBox="1"/>
          <p:nvPr/>
        </p:nvSpPr>
        <p:spPr>
          <a:xfrm>
            <a:off x="6096001" y="1181100"/>
            <a:ext cx="4572000" cy="1446550"/>
          </a:xfrm>
          <a:prstGeom prst="rect">
            <a:avLst/>
          </a:prstGeom>
          <a:noFill/>
        </p:spPr>
        <p:txBody>
          <a:bodyPr wrap="square" rtlCol="0">
            <a:spAutoFit/>
          </a:bodyPr>
          <a:lstStyle/>
          <a:p>
            <a:r>
              <a:rPr lang="id-ID" sz="4400" dirty="0">
                <a:latin typeface="Raleway ExtraBold" panose="020B0903030101060003" pitchFamily="34" charset="0"/>
              </a:rPr>
              <a:t>Marginal </a:t>
            </a:r>
            <a:r>
              <a:rPr lang="id-ID" sz="4400" dirty="0" err="1">
                <a:latin typeface="Raleway ExtraBold" panose="020B0903030101060003" pitchFamily="34" charset="0"/>
              </a:rPr>
              <a:t>Thinking</a:t>
            </a:r>
            <a:endParaRPr lang="id-ID" sz="4400" dirty="0">
              <a:latin typeface="Raleway ExtraBold" panose="020B0903030101060003" pitchFamily="34" charset="0"/>
            </a:endParaRPr>
          </a:p>
        </p:txBody>
      </p:sp>
      <p:sp>
        <p:nvSpPr>
          <p:cNvPr id="38" name="TextBox 37">
            <a:extLst>
              <a:ext uri="{FF2B5EF4-FFF2-40B4-BE49-F238E27FC236}">
                <a16:creationId xmlns:a16="http://schemas.microsoft.com/office/drawing/2014/main" id="{7C0F36B7-C154-B84B-B304-36944B19E4CB}"/>
              </a:ext>
            </a:extLst>
          </p:cNvPr>
          <p:cNvSpPr txBox="1"/>
          <p:nvPr/>
        </p:nvSpPr>
        <p:spPr>
          <a:xfrm>
            <a:off x="6096001" y="3084620"/>
            <a:ext cx="3839851" cy="2308324"/>
          </a:xfrm>
          <a:prstGeom prst="rect">
            <a:avLst/>
          </a:prstGeom>
          <a:noFill/>
        </p:spPr>
        <p:txBody>
          <a:bodyPr wrap="square" rtlCol="0">
            <a:spAutoFit/>
          </a:bodyPr>
          <a:lstStyle/>
          <a:p>
            <a:r>
              <a:rPr lang="en-US" altLang="en-US" sz="2400" dirty="0"/>
              <a:t>Is the additional benefit greater than the additional cost?</a:t>
            </a:r>
          </a:p>
          <a:p>
            <a:endParaRPr lang="en-US" altLang="en-US" sz="2400" dirty="0"/>
          </a:p>
          <a:p>
            <a:r>
              <a:rPr lang="en-US" altLang="en-US" sz="2400" dirty="0"/>
              <a:t>What is the optimal amount of pizza consumption?</a:t>
            </a:r>
          </a:p>
        </p:txBody>
      </p:sp>
      <p:pic>
        <p:nvPicPr>
          <p:cNvPr id="3" name="Picture 2" descr="Pizza">
            <a:extLst>
              <a:ext uri="{FF2B5EF4-FFF2-40B4-BE49-F238E27FC236}">
                <a16:creationId xmlns:a16="http://schemas.microsoft.com/office/drawing/2014/main" id="{529DCF02-17FA-418F-881B-EC95B9EDA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49" y="1377724"/>
            <a:ext cx="3745204" cy="2499851"/>
          </a:xfrm>
          <a:prstGeom prst="rect">
            <a:avLst/>
          </a:prstGeom>
        </p:spPr>
      </p:pic>
    </p:spTree>
    <p:extLst>
      <p:ext uri="{BB962C8B-B14F-4D97-AF65-F5344CB8AC3E}">
        <p14:creationId xmlns:p14="http://schemas.microsoft.com/office/powerpoint/2010/main" val="10682789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10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25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1+#ppt_w/2"/>
                                          </p:val>
                                        </p:tav>
                                        <p:tav tm="100000">
                                          <p:val>
                                            <p:strVal val="#ppt_x"/>
                                          </p:val>
                                        </p:tav>
                                      </p:tavLst>
                                    </p:anim>
                                    <p:anim calcmode="lin" valueType="num">
                                      <p:cBhvr additive="base">
                                        <p:cTn id="16"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30DDD9-4CD7-4924-ACBC-94B925665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037" y="1452487"/>
            <a:ext cx="9305925" cy="5153025"/>
          </a:xfrm>
          <a:prstGeom prst="rect">
            <a:avLst/>
          </a:prstGeom>
        </p:spPr>
      </p:pic>
    </p:spTree>
    <p:extLst>
      <p:ext uri="{BB962C8B-B14F-4D97-AF65-F5344CB8AC3E}">
        <p14:creationId xmlns:p14="http://schemas.microsoft.com/office/powerpoint/2010/main" val="228534275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Economy Asks: What's economics?">
            <a:hlinkClick r:id="" action="ppaction://media"/>
            <a:extLst>
              <a:ext uri="{FF2B5EF4-FFF2-40B4-BE49-F238E27FC236}">
                <a16:creationId xmlns:a16="http://schemas.microsoft.com/office/drawing/2014/main" id="{14783060-43AD-4076-B6DB-5F3B30DC63A1}"/>
              </a:ext>
            </a:extLst>
          </p:cNvPr>
          <p:cNvPicPr>
            <a:picLocks noRot="1" noChangeAspect="1"/>
          </p:cNvPicPr>
          <p:nvPr>
            <a:videoFile r:link="rId1"/>
          </p:nvPr>
        </p:nvPicPr>
        <p:blipFill>
          <a:blip r:embed="rId3"/>
          <a:stretch>
            <a:fillRect/>
          </a:stretch>
        </p:blipFill>
        <p:spPr>
          <a:xfrm>
            <a:off x="2437907" y="2311955"/>
            <a:ext cx="5640773" cy="3187037"/>
          </a:xfrm>
          <a:prstGeom prst="rect">
            <a:avLst/>
          </a:prstGeom>
        </p:spPr>
      </p:pic>
      <p:sp>
        <p:nvSpPr>
          <p:cNvPr id="4" name="TextBox 3">
            <a:extLst>
              <a:ext uri="{FF2B5EF4-FFF2-40B4-BE49-F238E27FC236}">
                <a16:creationId xmlns:a16="http://schemas.microsoft.com/office/drawing/2014/main" id="{8683C3E2-88D8-4D6F-85CB-86E735C1CBD2}"/>
              </a:ext>
            </a:extLst>
          </p:cNvPr>
          <p:cNvSpPr txBox="1"/>
          <p:nvPr/>
        </p:nvSpPr>
        <p:spPr>
          <a:xfrm>
            <a:off x="2437907" y="769683"/>
            <a:ext cx="609452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414A58"/>
                </a:solidFill>
                <a:effectLst/>
                <a:uLnTx/>
                <a:uFillTx/>
                <a:latin typeface="Raleway" panose="020B0503030101060003" pitchFamily="34" charset="0"/>
                <a:cs typeface="Arial" panose="020B0604020202020204" pitchFamily="34" charset="0"/>
                <a:sym typeface="Calibri"/>
              </a:rPr>
              <a:t>THIS IS WHAT ECONOMICS SHOULD NOT BE</a:t>
            </a:r>
            <a:endParaRPr kumimoji="0" lang="en-US" sz="1800" b="0" i="0" u="none" strike="noStrike" kern="0" cap="none" spc="0" normalizeH="0" baseline="0" noProof="0" dirty="0">
              <a:ln>
                <a:noFill/>
              </a:ln>
              <a:solidFill>
                <a:srgbClr val="000000"/>
              </a:solidFill>
              <a:effectLst/>
              <a:uLnTx/>
              <a:uFillTx/>
              <a:latin typeface="Raleway" panose="020B0503030101060003" pitchFamily="34" charset="0"/>
              <a:cs typeface="Arial" panose="020B0604020202020204" pitchFamily="34" charset="0"/>
              <a:sym typeface="Calibri"/>
            </a:endParaRPr>
          </a:p>
        </p:txBody>
      </p:sp>
      <p:sp>
        <p:nvSpPr>
          <p:cNvPr id="5" name="TextBox 4">
            <a:extLst>
              <a:ext uri="{FF2B5EF4-FFF2-40B4-BE49-F238E27FC236}">
                <a16:creationId xmlns:a16="http://schemas.microsoft.com/office/drawing/2014/main" id="{3C986D5C-9831-4ABD-962D-9F766DF578F9}"/>
              </a:ext>
            </a:extLst>
          </p:cNvPr>
          <p:cNvSpPr txBox="1"/>
          <p:nvPr/>
        </p:nvSpPr>
        <p:spPr>
          <a:xfrm>
            <a:off x="2437907" y="5616891"/>
            <a:ext cx="609452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en-US" dirty="0"/>
          </a:p>
        </p:txBody>
      </p:sp>
    </p:spTree>
    <p:extLst>
      <p:ext uri="{BB962C8B-B14F-4D97-AF65-F5344CB8AC3E}">
        <p14:creationId xmlns:p14="http://schemas.microsoft.com/office/powerpoint/2010/main" val="6533053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64091" y="582269"/>
            <a:ext cx="9531339" cy="1508125"/>
          </a:xfrm>
        </p:spPr>
        <p:txBody>
          <a:bodyPr/>
          <a:lstStyle/>
          <a:p>
            <a:r>
              <a:rPr lang="en-US" sz="2800" dirty="0">
                <a:latin typeface="Raleway" panose="020B0503030101060003" pitchFamily="34" charset="0"/>
              </a:rPr>
              <a:t>Why not drink pumpkin spice stuff all year around_ Companies understand marginal thinking</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440317" y="2251798"/>
            <a:ext cx="5377758" cy="4301903"/>
          </a:xfrm>
        </p:spPr>
      </p:pic>
    </p:spTree>
    <p:extLst>
      <p:ext uri="{BB962C8B-B14F-4D97-AF65-F5344CB8AC3E}">
        <p14:creationId xmlns:p14="http://schemas.microsoft.com/office/powerpoint/2010/main" val="122761199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0145" y="4709160"/>
            <a:ext cx="9157856" cy="151579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1524001" y="4953001"/>
            <a:ext cx="9144000" cy="1384995"/>
          </a:xfrm>
          <a:prstGeom prst="rect">
            <a:avLst/>
          </a:prstGeom>
          <a:noFill/>
        </p:spPr>
        <p:txBody>
          <a:bodyPr wrap="square" rtlCol="0">
            <a:spAutoFit/>
          </a:bodyPr>
          <a:lstStyle/>
          <a:p>
            <a:pPr algn="ctr"/>
            <a:r>
              <a:rPr lang="en-US" sz="2800" dirty="0">
                <a:solidFill>
                  <a:prstClr val="white"/>
                </a:solidFill>
                <a:latin typeface="Raleway" panose="020B0503030101060003" pitchFamily="34" charset="0"/>
              </a:rPr>
              <a:t>Bring in some donuts, or twinkies have an eating contest- and have students vote on who they think is going to win</a:t>
            </a:r>
          </a:p>
        </p:txBody>
      </p:sp>
      <p:sp>
        <p:nvSpPr>
          <p:cNvPr id="9" name="TextBox 8"/>
          <p:cNvSpPr txBox="1"/>
          <p:nvPr/>
        </p:nvSpPr>
        <p:spPr>
          <a:xfrm>
            <a:off x="8153401" y="6560940"/>
            <a:ext cx="958917" cy="261610"/>
          </a:xfrm>
          <a:prstGeom prst="rect">
            <a:avLst/>
          </a:prstGeom>
          <a:noFill/>
        </p:spPr>
        <p:txBody>
          <a:bodyPr wrap="none" rtlCol="0">
            <a:spAutoFit/>
          </a:bodyPr>
          <a:lstStyle/>
          <a:p>
            <a:r>
              <a:rPr lang="en-US" sz="1100" dirty="0">
                <a:solidFill>
                  <a:schemeClr val="tx1">
                    <a:lumMod val="50000"/>
                    <a:lumOff val="50000"/>
                  </a:schemeClr>
                </a:solidFill>
                <a:latin typeface="Century Gothic" panose="020B0502020202020204" pitchFamily="34" charset="0"/>
              </a:rPr>
              <a:t>CHAPTER 1</a:t>
            </a:r>
            <a:r>
              <a:rPr lang="en-US" sz="1100" dirty="0">
                <a:solidFill>
                  <a:srgbClr val="009999"/>
                </a:solidFill>
                <a:latin typeface="Century Gothic" panose="020B0502020202020204" pitchFamily="34" charset="0"/>
              </a:rPr>
              <a:t> </a:t>
            </a:r>
            <a:endParaRPr lang="en-US" sz="1100" dirty="0">
              <a:solidFill>
                <a:schemeClr val="bg1"/>
              </a:solidFill>
              <a:latin typeface="Century Gothic" panose="020B0502020202020204" pitchFamily="34" charset="0"/>
            </a:endParaRPr>
          </a:p>
        </p:txBody>
      </p:sp>
      <p:sp>
        <p:nvSpPr>
          <p:cNvPr id="10" name="TextBox 9"/>
          <p:cNvSpPr txBox="1"/>
          <p:nvPr/>
        </p:nvSpPr>
        <p:spPr>
          <a:xfrm>
            <a:off x="9144000" y="6553200"/>
            <a:ext cx="817164" cy="261610"/>
          </a:xfrm>
          <a:prstGeom prst="rect">
            <a:avLst/>
          </a:prstGeom>
          <a:noFill/>
        </p:spPr>
        <p:txBody>
          <a:bodyPr wrap="square" rtlCol="0">
            <a:spAutoFit/>
          </a:bodyPr>
          <a:lstStyle/>
          <a:p>
            <a:pPr algn="ctr"/>
            <a:r>
              <a:rPr lang="en-US" sz="1100" dirty="0">
                <a:solidFill>
                  <a:schemeClr val="bg1"/>
                </a:solidFill>
                <a:latin typeface="Century Gothic" panose="020B0502020202020204" pitchFamily="34" charset="0"/>
              </a:rPr>
              <a:t>SLIDE </a:t>
            </a:r>
            <a:fld id="{6FD6B7A6-E1EC-4D2B-BE3B-190BA12621E0}" type="slidenum">
              <a:rPr lang="en-US" sz="1100">
                <a:solidFill>
                  <a:schemeClr val="bg1"/>
                </a:solidFill>
                <a:latin typeface="Century Gothic" panose="020B0502020202020204" pitchFamily="34" charset="0"/>
              </a:rPr>
              <a:pPr algn="ctr"/>
              <a:t>21</a:t>
            </a:fld>
            <a:endParaRPr lang="en-US" sz="1100" dirty="0">
              <a:solidFill>
                <a:schemeClr val="bg1"/>
              </a:solidFill>
              <a:latin typeface="Century Gothic" panose="020B0502020202020204" pitchFamily="34" charset="0"/>
            </a:endParaRPr>
          </a:p>
        </p:txBody>
      </p:sp>
      <p:sp>
        <p:nvSpPr>
          <p:cNvPr id="11" name="TextBox 10"/>
          <p:cNvSpPr txBox="1"/>
          <p:nvPr/>
        </p:nvSpPr>
        <p:spPr>
          <a:xfrm>
            <a:off x="10439401" y="3810000"/>
            <a:ext cx="323165" cy="914400"/>
          </a:xfrm>
          <a:prstGeom prst="rect">
            <a:avLst/>
          </a:prstGeom>
          <a:noFill/>
        </p:spPr>
        <p:txBody>
          <a:bodyPr vert="vert270" wrap="square" rtlCol="0">
            <a:spAutoFit/>
          </a:bodyPr>
          <a:lstStyle/>
          <a:p>
            <a:r>
              <a:rPr lang="en-US" sz="900" dirty="0">
                <a:solidFill>
                  <a:schemeClr val="tx1">
                    <a:lumMod val="95000"/>
                    <a:lumOff val="5000"/>
                  </a:schemeClr>
                </a:solidFill>
                <a:latin typeface="Century Gothic" pitchFamily="34" charset="0"/>
              </a:rPr>
              <a:t>ERIC CHIANG</a:t>
            </a:r>
          </a:p>
        </p:txBody>
      </p:sp>
      <p:pic>
        <p:nvPicPr>
          <p:cNvPr id="3" name="Picture 2">
            <a:extLst>
              <a:ext uri="{FF2B5EF4-FFF2-40B4-BE49-F238E27FC236}">
                <a16:creationId xmlns:a16="http://schemas.microsoft.com/office/drawing/2014/main" id="{E56BFB7E-58D4-4C92-9EC4-151C9A5331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63000" y="696896"/>
            <a:ext cx="4762500" cy="3571875"/>
          </a:xfrm>
          <a:prstGeom prst="rect">
            <a:avLst/>
          </a:prstGeom>
        </p:spPr>
      </p:pic>
      <p:sp>
        <p:nvSpPr>
          <p:cNvPr id="4" name="TextBox 3">
            <a:extLst>
              <a:ext uri="{FF2B5EF4-FFF2-40B4-BE49-F238E27FC236}">
                <a16:creationId xmlns:a16="http://schemas.microsoft.com/office/drawing/2014/main" id="{2AD42125-4411-409A-8303-04C26B555B09}"/>
              </a:ext>
            </a:extLst>
          </p:cNvPr>
          <p:cNvSpPr txBox="1"/>
          <p:nvPr/>
        </p:nvSpPr>
        <p:spPr>
          <a:xfrm>
            <a:off x="2187608" y="3925391"/>
            <a:ext cx="4762500"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n-US" sz="900" dirty="0"/>
          </a:p>
        </p:txBody>
      </p:sp>
    </p:spTree>
    <p:extLst>
      <p:ext uri="{BB962C8B-B14F-4D97-AF65-F5344CB8AC3E}">
        <p14:creationId xmlns:p14="http://schemas.microsoft.com/office/powerpoint/2010/main" val="197079223"/>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02D09-346C-4C31-B2C6-9D5D6F67CF6A}"/>
              </a:ext>
            </a:extLst>
          </p:cNvPr>
          <p:cNvSpPr>
            <a:spLocks noGrp="1"/>
          </p:cNvSpPr>
          <p:nvPr>
            <p:ph type="title" idx="4294967295"/>
          </p:nvPr>
        </p:nvSpPr>
        <p:spPr>
          <a:xfrm>
            <a:off x="0" y="92075"/>
            <a:ext cx="10972800" cy="1508125"/>
          </a:xfrm>
        </p:spPr>
        <p:txBody>
          <a:bodyPr/>
          <a:lstStyle/>
          <a:p>
            <a:pPr algn="ctr"/>
            <a:r>
              <a:rPr lang="en-US" dirty="0"/>
              <a:t>Quick quiz</a:t>
            </a:r>
          </a:p>
        </p:txBody>
      </p:sp>
      <p:sp>
        <p:nvSpPr>
          <p:cNvPr id="3" name="Content Placeholder 2">
            <a:extLst>
              <a:ext uri="{FF2B5EF4-FFF2-40B4-BE49-F238E27FC236}">
                <a16:creationId xmlns:a16="http://schemas.microsoft.com/office/drawing/2014/main" id="{DF0DBB96-38AF-4867-933D-FFD2C1A07852}"/>
              </a:ext>
            </a:extLst>
          </p:cNvPr>
          <p:cNvSpPr>
            <a:spLocks noGrp="1"/>
          </p:cNvSpPr>
          <p:nvPr>
            <p:ph idx="4294967295"/>
          </p:nvPr>
        </p:nvSpPr>
        <p:spPr>
          <a:xfrm>
            <a:off x="0" y="1600200"/>
            <a:ext cx="10972800" cy="5257800"/>
          </a:xfrm>
        </p:spPr>
        <p:txBody>
          <a:bodyPr>
            <a:normAutofit/>
          </a:bodyPr>
          <a:lstStyle/>
          <a:p>
            <a:pPr marL="0" indent="0">
              <a:buNone/>
            </a:pPr>
            <a:r>
              <a:rPr lang="en-US" sz="2400" b="1" i="0" u="none" strike="noStrike" dirty="0">
                <a:solidFill>
                  <a:srgbClr val="000000"/>
                </a:solidFill>
                <a:effectLst/>
                <a:latin typeface="Raleway" panose="020B0503030101060003" pitchFamily="34" charset="0"/>
              </a:rPr>
              <a:t>When </a:t>
            </a:r>
            <a:r>
              <a:rPr lang="en-US" sz="2400" b="1" i="0" u="none" strike="noStrike" dirty="0" err="1">
                <a:solidFill>
                  <a:srgbClr val="000000"/>
                </a:solidFill>
                <a:effectLst/>
                <a:latin typeface="Raleway" panose="020B0503030101060003" pitchFamily="34" charset="0"/>
              </a:rPr>
              <a:t>MrBeast</a:t>
            </a:r>
            <a:r>
              <a:rPr lang="en-US" sz="2400" b="1" i="0" u="none" strike="noStrike" dirty="0">
                <a:solidFill>
                  <a:srgbClr val="000000"/>
                </a:solidFill>
                <a:effectLst/>
                <a:latin typeface="Raleway" panose="020B0503030101060003" pitchFamily="34" charset="0"/>
              </a:rPr>
              <a:t> counts from 99,990 to 100,000 which of these statements is true?</a:t>
            </a:r>
            <a:br>
              <a:rPr lang="en-US" sz="2400" b="1" i="0" u="none" strike="noStrike" dirty="0">
                <a:solidFill>
                  <a:srgbClr val="000000"/>
                </a:solidFill>
                <a:effectLst/>
                <a:latin typeface="Raleway" panose="020B0503030101060003" pitchFamily="34" charset="0"/>
              </a:rPr>
            </a:br>
            <a:r>
              <a:rPr lang="en-US" sz="2400" b="0" i="0" u="none" strike="noStrike" dirty="0">
                <a:solidFill>
                  <a:srgbClr val="000000"/>
                </a:solidFill>
                <a:effectLst/>
                <a:latin typeface="Raleway" panose="020B0503030101060003" pitchFamily="34" charset="0"/>
              </a:rPr>
              <a:t>a. The marginal cost &gt; than the marginal benefit</a:t>
            </a:r>
            <a:br>
              <a:rPr lang="en-US" sz="2400" b="0" i="0" u="none" strike="noStrike" dirty="0">
                <a:solidFill>
                  <a:srgbClr val="000000"/>
                </a:solidFill>
                <a:effectLst/>
                <a:latin typeface="Raleway" panose="020B0503030101060003" pitchFamily="34" charset="0"/>
              </a:rPr>
            </a:br>
            <a:r>
              <a:rPr lang="en-US" sz="2400" b="0" i="0" u="none" strike="noStrike" dirty="0">
                <a:solidFill>
                  <a:srgbClr val="000000"/>
                </a:solidFill>
                <a:effectLst/>
                <a:latin typeface="Raleway" panose="020B0503030101060003" pitchFamily="34" charset="0"/>
              </a:rPr>
              <a:t>b. The marginal benefit &gt; than the marginal cost</a:t>
            </a:r>
            <a:br>
              <a:rPr lang="en-US" sz="2400" b="1" i="0" u="none" strike="noStrike" dirty="0">
                <a:solidFill>
                  <a:srgbClr val="FF0000"/>
                </a:solidFill>
                <a:effectLst/>
                <a:latin typeface="Raleway" panose="020B0503030101060003" pitchFamily="34" charset="0"/>
              </a:rPr>
            </a:br>
            <a:r>
              <a:rPr lang="en-US" sz="2400" b="0" i="0" u="none" strike="noStrike" dirty="0">
                <a:solidFill>
                  <a:srgbClr val="000000"/>
                </a:solidFill>
                <a:effectLst/>
                <a:latin typeface="Raleway" panose="020B0503030101060003" pitchFamily="34" charset="0"/>
              </a:rPr>
              <a:t>c. The marginal cost = the marginal benefit</a:t>
            </a:r>
            <a:endParaRPr lang="en-US" sz="2400" dirty="0">
              <a:latin typeface="Raleway" panose="020B0503030101060003" pitchFamily="34" charset="0"/>
            </a:endParaRPr>
          </a:p>
        </p:txBody>
      </p:sp>
    </p:spTree>
    <p:extLst>
      <p:ext uri="{BB962C8B-B14F-4D97-AF65-F5344CB8AC3E}">
        <p14:creationId xmlns:p14="http://schemas.microsoft.com/office/powerpoint/2010/main" val="99780354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idx="4294967295"/>
          </p:nvPr>
        </p:nvSpPr>
        <p:spPr>
          <a:xfrm>
            <a:off x="0" y="593725"/>
            <a:ext cx="11360150" cy="763588"/>
          </a:xfrm>
          <a:prstGeom prst="rect">
            <a:avLst/>
          </a:prstGeom>
        </p:spPr>
        <p:txBody>
          <a:bodyPr spcFirstLastPara="1" wrap="square" lIns="121900" tIns="121900" rIns="121900" bIns="121900" anchor="t" anchorCtr="0">
            <a:normAutofit/>
          </a:bodyPr>
          <a:lstStyle/>
          <a:p>
            <a:pPr>
              <a:lnSpc>
                <a:spcPct val="115000"/>
              </a:lnSpc>
              <a:buClr>
                <a:schemeClr val="dk1"/>
              </a:buClr>
              <a:buSzPts val="1100"/>
            </a:pPr>
            <a:r>
              <a:rPr lang="en" sz="2533" b="1">
                <a:latin typeface="Montserrat"/>
                <a:ea typeface="Montserrat"/>
                <a:cs typeface="Montserrat"/>
                <a:sym typeface="Montserrat"/>
              </a:rPr>
              <a:t>Post-video questions: Discuss in small groups</a:t>
            </a:r>
            <a:endParaRPr sz="4667" b="1">
              <a:latin typeface="Montserrat"/>
              <a:ea typeface="Montserrat"/>
              <a:cs typeface="Montserrat"/>
              <a:sym typeface="Montserrat"/>
            </a:endParaRPr>
          </a:p>
        </p:txBody>
      </p:sp>
      <p:sp>
        <p:nvSpPr>
          <p:cNvPr id="154" name="Google Shape;154;p26"/>
          <p:cNvSpPr txBox="1">
            <a:spLocks noGrp="1"/>
          </p:cNvSpPr>
          <p:nvPr>
            <p:ph type="body" idx="4294967295"/>
          </p:nvPr>
        </p:nvSpPr>
        <p:spPr>
          <a:xfrm>
            <a:off x="0" y="1536700"/>
            <a:ext cx="11360150" cy="4554538"/>
          </a:xfrm>
          <a:prstGeom prst="rect">
            <a:avLst/>
          </a:prstGeom>
        </p:spPr>
        <p:txBody>
          <a:bodyPr spcFirstLastPara="1" wrap="square" lIns="121900" tIns="121900" rIns="121900" bIns="121900" anchor="t" anchorCtr="0">
            <a:normAutofit/>
          </a:bodyPr>
          <a:lstStyle/>
          <a:p>
            <a:pPr indent="-431789">
              <a:buClr>
                <a:schemeClr val="dk1"/>
              </a:buClr>
              <a:buSzPts val="1500"/>
              <a:buFont typeface="Montserrat"/>
              <a:buAutoNum type="arabicPeriod"/>
            </a:pPr>
            <a:r>
              <a:rPr lang="en" sz="2000">
                <a:solidFill>
                  <a:schemeClr val="dk1"/>
                </a:solidFill>
                <a:latin typeface="Montserrat"/>
                <a:ea typeface="Montserrat"/>
                <a:cs typeface="Montserrat"/>
                <a:sym typeface="Montserrat"/>
              </a:rPr>
              <a:t>How is marginal thinking different from comparing the total costs and benefits?</a:t>
            </a:r>
            <a:endParaRPr sz="2000">
              <a:solidFill>
                <a:schemeClr val="dk1"/>
              </a:solidFill>
              <a:latin typeface="Montserrat"/>
              <a:ea typeface="Montserrat"/>
              <a:cs typeface="Montserrat"/>
              <a:sym typeface="Montserrat"/>
            </a:endParaRPr>
          </a:p>
          <a:p>
            <a:pPr indent="0">
              <a:buNone/>
            </a:pPr>
            <a:endParaRPr sz="2000">
              <a:solidFill>
                <a:schemeClr val="dk1"/>
              </a:solidFill>
              <a:latin typeface="Montserrat"/>
              <a:ea typeface="Montserrat"/>
              <a:cs typeface="Montserrat"/>
              <a:sym typeface="Montserrat"/>
            </a:endParaRPr>
          </a:p>
          <a:p>
            <a:pPr indent="-406390">
              <a:buClr>
                <a:schemeClr val="dk1"/>
              </a:buClr>
              <a:buSzPts val="1200"/>
              <a:buFont typeface="Montserrat"/>
              <a:buAutoNum type="arabicPeriod"/>
            </a:pPr>
            <a:r>
              <a:rPr lang="en" sz="2000">
                <a:solidFill>
                  <a:schemeClr val="dk1"/>
                </a:solidFill>
                <a:latin typeface="Montserrat"/>
                <a:ea typeface="Montserrat"/>
                <a:cs typeface="Montserrat"/>
                <a:sym typeface="Montserrat"/>
              </a:rPr>
              <a:t>In July 2022, </a:t>
            </a:r>
            <a:r>
              <a:rPr lang="en" sz="1867" u="sng">
                <a:solidFill>
                  <a:srgbClr val="1155CC"/>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Delta Offered Passengers $10,000 Each to Get Bumped From a Flight</a:t>
            </a:r>
            <a:r>
              <a:rPr lang="en" sz="2000">
                <a:solidFill>
                  <a:schemeClr val="dk1"/>
                </a:solidFill>
                <a:latin typeface="Montserrat"/>
                <a:ea typeface="Montserrat"/>
                <a:cs typeface="Montserrat"/>
                <a:sym typeface="Montserrat"/>
              </a:rPr>
              <a:t>. Imagine that you were a passenger with a ticket for that flight. Your later flight option is for a flight 24 hrs later. </a:t>
            </a:r>
            <a:endParaRPr sz="2000">
              <a:solidFill>
                <a:schemeClr val="dk1"/>
              </a:solidFill>
              <a:latin typeface="Montserrat"/>
              <a:ea typeface="Montserrat"/>
              <a:cs typeface="Montserrat"/>
              <a:sym typeface="Montserrat"/>
            </a:endParaRPr>
          </a:p>
          <a:p>
            <a:pPr lvl="1" indent="-431789">
              <a:buClr>
                <a:schemeClr val="dk1"/>
              </a:buClr>
              <a:buSzPts val="1500"/>
              <a:buFont typeface="Montserrat"/>
              <a:buAutoNum type="alphaLcPeriod"/>
            </a:pPr>
            <a:r>
              <a:rPr lang="en" sz="2000">
                <a:solidFill>
                  <a:schemeClr val="dk1"/>
                </a:solidFill>
                <a:latin typeface="Montserrat"/>
                <a:ea typeface="Montserrat"/>
                <a:cs typeface="Montserrat"/>
                <a:sym typeface="Montserrat"/>
              </a:rPr>
              <a:t>What’s the marginal benefit of accepting the voucher and the later flight?</a:t>
            </a:r>
            <a:endParaRPr sz="2000">
              <a:solidFill>
                <a:schemeClr val="dk1"/>
              </a:solidFill>
              <a:latin typeface="Montserrat"/>
              <a:ea typeface="Montserrat"/>
              <a:cs typeface="Montserrat"/>
              <a:sym typeface="Montserrat"/>
            </a:endParaRPr>
          </a:p>
          <a:p>
            <a:pPr lvl="1" indent="-431789">
              <a:buClr>
                <a:schemeClr val="dk1"/>
              </a:buClr>
              <a:buSzPts val="1500"/>
              <a:buFont typeface="Montserrat"/>
              <a:buAutoNum type="alphaLcPeriod"/>
            </a:pPr>
            <a:r>
              <a:rPr lang="en" sz="2000">
                <a:solidFill>
                  <a:schemeClr val="dk1"/>
                </a:solidFill>
                <a:latin typeface="Montserrat"/>
                <a:ea typeface="Montserrat"/>
                <a:cs typeface="Montserrat"/>
                <a:sym typeface="Montserrat"/>
              </a:rPr>
              <a:t>What’s the marginal cost? Hint: don’t forget about opportunity cost!</a:t>
            </a:r>
            <a:endParaRPr sz="2000">
              <a:solidFill>
                <a:schemeClr val="dk1"/>
              </a:solidFill>
              <a:latin typeface="Montserrat"/>
              <a:ea typeface="Montserrat"/>
              <a:cs typeface="Montserrat"/>
              <a:sym typeface="Montserrat"/>
            </a:endParaRPr>
          </a:p>
          <a:p>
            <a:pPr lvl="1" indent="-431789">
              <a:buClr>
                <a:schemeClr val="dk1"/>
              </a:buClr>
              <a:buSzPts val="1500"/>
              <a:buFont typeface="Montserrat"/>
              <a:buAutoNum type="alphaLcPeriod"/>
            </a:pPr>
            <a:r>
              <a:rPr lang="en" sz="2000">
                <a:solidFill>
                  <a:schemeClr val="dk1"/>
                </a:solidFill>
                <a:latin typeface="Montserrat"/>
                <a:ea typeface="Montserrat"/>
                <a:cs typeface="Montserrat"/>
                <a:sym typeface="Montserrat"/>
              </a:rPr>
              <a:t>Would you take the voucher and the later flight?</a:t>
            </a:r>
            <a:endParaRPr sz="2267">
              <a:latin typeface="Montserrat"/>
              <a:ea typeface="Montserrat"/>
              <a:cs typeface="Montserrat"/>
              <a:sym typeface="Montserrat"/>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FC35DF-D7AC-4E8E-B9E6-94F2AAE54E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272" y="1939639"/>
            <a:ext cx="3265237" cy="2448928"/>
          </a:xfrm>
          <a:prstGeom prst="rect">
            <a:avLst/>
          </a:prstGeom>
        </p:spPr>
      </p:pic>
      <p:pic>
        <p:nvPicPr>
          <p:cNvPr id="3" name="Picture 2">
            <a:extLst>
              <a:ext uri="{FF2B5EF4-FFF2-40B4-BE49-F238E27FC236}">
                <a16:creationId xmlns:a16="http://schemas.microsoft.com/office/drawing/2014/main" id="{11E86EA1-2D25-409D-AD30-329B39444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8979" y="2827115"/>
            <a:ext cx="3091965" cy="2318974"/>
          </a:xfrm>
          <a:prstGeom prst="rect">
            <a:avLst/>
          </a:prstGeom>
        </p:spPr>
      </p:pic>
      <p:pic>
        <p:nvPicPr>
          <p:cNvPr id="4" name="Picture 3">
            <a:extLst>
              <a:ext uri="{FF2B5EF4-FFF2-40B4-BE49-F238E27FC236}">
                <a16:creationId xmlns:a16="http://schemas.microsoft.com/office/drawing/2014/main" id="{B6E84F52-E8BD-4290-A890-1792A4F3620A}"/>
              </a:ext>
            </a:extLst>
          </p:cNvPr>
          <p:cNvPicPr>
            <a:picLocks noChangeAspect="1"/>
          </p:cNvPicPr>
          <p:nvPr/>
        </p:nvPicPr>
        <p:blipFill>
          <a:blip r:embed="rId4"/>
          <a:stretch>
            <a:fillRect/>
          </a:stretch>
        </p:blipFill>
        <p:spPr>
          <a:xfrm>
            <a:off x="7421414" y="1557668"/>
            <a:ext cx="4285859" cy="3212870"/>
          </a:xfrm>
          <a:prstGeom prst="rect">
            <a:avLst/>
          </a:prstGeom>
        </p:spPr>
      </p:pic>
      <p:sp>
        <p:nvSpPr>
          <p:cNvPr id="6" name="TextBox 5">
            <a:extLst>
              <a:ext uri="{FF2B5EF4-FFF2-40B4-BE49-F238E27FC236}">
                <a16:creationId xmlns:a16="http://schemas.microsoft.com/office/drawing/2014/main" id="{325BD69A-2EF5-46DB-AC39-4B8399DC8660}"/>
              </a:ext>
            </a:extLst>
          </p:cNvPr>
          <p:cNvSpPr txBox="1"/>
          <p:nvPr/>
        </p:nvSpPr>
        <p:spPr>
          <a:xfrm>
            <a:off x="1717964" y="678980"/>
            <a:ext cx="6770254"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b="0" i="0" u="none" strike="noStrike" dirty="0">
                <a:solidFill>
                  <a:srgbClr val="414A58"/>
                </a:solidFill>
                <a:effectLst/>
                <a:latin typeface="Raleway" panose="020B0503030101060003" pitchFamily="34" charset="0"/>
                <a:cs typeface="Arial" panose="020B0604020202020204" pitchFamily="34" charset="0"/>
              </a:rPr>
              <a:t>Draw what  yo</a:t>
            </a:r>
            <a:r>
              <a:rPr lang="en-US" sz="2800" dirty="0">
                <a:solidFill>
                  <a:srgbClr val="414A58"/>
                </a:solidFill>
                <a:latin typeface="Raleway" panose="020B0503030101060003" pitchFamily="34" charset="0"/>
                <a:cs typeface="Arial" panose="020B0604020202020204" pitchFamily="34" charset="0"/>
              </a:rPr>
              <a:t>u think economics is about</a:t>
            </a:r>
            <a:endParaRPr lang="en-US" sz="2800" dirty="0">
              <a:latin typeface="Raleway" panose="020B0503030101060003" pitchFamily="34" charset="0"/>
              <a:cs typeface="Arial" panose="020B0604020202020204" pitchFamily="34" charset="0"/>
            </a:endParaRPr>
          </a:p>
        </p:txBody>
      </p:sp>
      <p:pic>
        <p:nvPicPr>
          <p:cNvPr id="7" name="Picture 6">
            <a:extLst>
              <a:ext uri="{FF2B5EF4-FFF2-40B4-BE49-F238E27FC236}">
                <a16:creationId xmlns:a16="http://schemas.microsoft.com/office/drawing/2014/main" id="{6554D343-8B17-4980-90B3-F91D5D3F5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7900" y="5040261"/>
            <a:ext cx="2324100" cy="1971675"/>
          </a:xfrm>
          <a:prstGeom prst="rect">
            <a:avLst/>
          </a:prstGeom>
        </p:spPr>
      </p:pic>
    </p:spTree>
    <p:extLst>
      <p:ext uri="{BB962C8B-B14F-4D97-AF65-F5344CB8AC3E}">
        <p14:creationId xmlns:p14="http://schemas.microsoft.com/office/powerpoint/2010/main" val="41870436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p:nvPr/>
        </p:nvSpPr>
        <p:spPr>
          <a:xfrm>
            <a:off x="727670" y="516836"/>
            <a:ext cx="10491404"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414A58"/>
                </a:solidFill>
                <a:effectLst/>
                <a:uLnTx/>
                <a:uFillTx/>
                <a:latin typeface="Bahnschrift" panose="020B0502040204020203" pitchFamily="34" charset="0"/>
                <a:cs typeface="Arial" panose="020B0604020202020204" pitchFamily="34" charset="0"/>
                <a:sym typeface="Calibri"/>
              </a:rPr>
              <a:t>Demystifying Economics: Engaging Students in the Fundamentals of Economics</a:t>
            </a:r>
            <a:endParaRPr kumimoji="0" lang="en-US" sz="2800" b="0" i="0" u="none" strike="noStrike" kern="0" cap="none" spc="0" normalizeH="0" baseline="0" noProof="0" dirty="0">
              <a:ln>
                <a:noFill/>
              </a:ln>
              <a:solidFill>
                <a:srgbClr val="000000"/>
              </a:solidFill>
              <a:effectLst/>
              <a:uLnTx/>
              <a:uFillTx/>
              <a:latin typeface="Bahnschrift" panose="020B0502040204020203" pitchFamily="34" charset="0"/>
              <a:cs typeface="Arial" panose="020B0604020202020204" pitchFamily="34" charset="0"/>
              <a:sym typeface="Calibri"/>
            </a:endParaRPr>
          </a:p>
        </p:txBody>
      </p:sp>
      <p:sp>
        <p:nvSpPr>
          <p:cNvPr id="196"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4</a:t>
            </a:fld>
            <a:endParaRPr/>
          </a:p>
        </p:txBody>
      </p:sp>
      <p:sp>
        <p:nvSpPr>
          <p:cNvPr id="197" name="Title 1"/>
          <p:cNvSpPr txBox="1"/>
          <p:nvPr/>
        </p:nvSpPr>
        <p:spPr>
          <a:xfrm>
            <a:off x="883919" y="1469529"/>
            <a:ext cx="10424162" cy="49398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u="sng">
                <a:latin typeface="Helvetica Neue"/>
                <a:ea typeface="Helvetica Neue"/>
                <a:cs typeface="Helvetica Neue"/>
                <a:sym typeface="Helvetica Neue"/>
              </a:defRPr>
            </a:lvl1pPr>
          </a:lstStyle>
          <a:p>
            <a:r>
              <a:rPr lang="en-US" dirty="0"/>
              <a:t>Glossary</a:t>
            </a:r>
          </a:p>
          <a:p>
            <a:endParaRPr lang="en-US" sz="1800" dirty="0"/>
          </a:p>
          <a:p>
            <a:r>
              <a:rPr lang="en-US" sz="1800" dirty="0"/>
              <a:t>Economics</a:t>
            </a:r>
          </a:p>
          <a:p>
            <a:r>
              <a:rPr lang="en-US" sz="1800" u="none" dirty="0"/>
              <a:t>The study of how people, firms and societies choose to allocate scarce resources with alternative uses. </a:t>
            </a:r>
            <a:r>
              <a:rPr lang="en-US" sz="1800" b="1" i="1" u="none" dirty="0">
                <a:solidFill>
                  <a:schemeClr val="accent5"/>
                </a:solidFill>
              </a:rPr>
              <a:t>In other words, it’s a field of study that exits to examine all the choices that people make.</a:t>
            </a:r>
          </a:p>
          <a:p>
            <a:endParaRPr lang="en-US" sz="1800" dirty="0"/>
          </a:p>
          <a:p>
            <a:endParaRPr lang="en-US" sz="1800" dirty="0"/>
          </a:p>
          <a:p>
            <a:r>
              <a:rPr lang="en-US" sz="1800" dirty="0"/>
              <a:t>Scarcity</a:t>
            </a:r>
          </a:p>
          <a:p>
            <a:r>
              <a:rPr lang="en-US" sz="1800" u="none" dirty="0"/>
              <a:t>The condition that exists (for rich countries, poor countries, individuals, and organizations) because human wants exceed the capacity of available resources to satisfy those wants. </a:t>
            </a:r>
            <a:r>
              <a:rPr lang="en-US" sz="1800" b="1" i="1" u="none" dirty="0">
                <a:solidFill>
                  <a:schemeClr val="accent5"/>
                </a:solidFill>
              </a:rPr>
              <a:t>In other words, Blame Nature</a:t>
            </a:r>
          </a:p>
          <a:p>
            <a:r>
              <a:rPr lang="en-US" sz="1800" b="1" i="1" u="none" dirty="0">
                <a:solidFill>
                  <a:schemeClr val="accent5"/>
                </a:solidFill>
              </a:rPr>
              <a:t> </a:t>
            </a:r>
          </a:p>
          <a:p>
            <a:r>
              <a:rPr lang="en-US" sz="1800" dirty="0"/>
              <a:t>Shortage</a:t>
            </a:r>
          </a:p>
          <a:p>
            <a:r>
              <a:rPr lang="en-US" sz="1800" u="none" dirty="0"/>
              <a:t>Shortages generally occur when a price is set below the equilibrium price </a:t>
            </a:r>
            <a:r>
              <a:rPr lang="en-US" sz="1800" b="1" i="1" u="none" dirty="0">
                <a:solidFill>
                  <a:schemeClr val="accent5"/>
                </a:solidFill>
              </a:rPr>
              <a:t>In other words : Think Taylor Swift</a:t>
            </a:r>
          </a:p>
          <a:p>
            <a:endParaRPr lang="en-US" sz="1800" b="1" i="1" u="none" dirty="0">
              <a:solidFill>
                <a:schemeClr val="accent5"/>
              </a:solidFill>
            </a:endParaRPr>
          </a:p>
          <a:p>
            <a:endParaRPr lang="en-US" sz="1800" u="none" dirty="0"/>
          </a:p>
          <a:p>
            <a:endParaRPr sz="1800" b="1" i="1" u="none" dirty="0">
              <a:solidFill>
                <a:schemeClr val="accent5"/>
              </a:solidFill>
            </a:endParaRPr>
          </a:p>
        </p:txBody>
      </p:sp>
      <p:sp>
        <p:nvSpPr>
          <p:cNvPr id="198" name="Content Placeholder 2"/>
          <p:cNvSpPr txBox="1"/>
          <p:nvPr/>
        </p:nvSpPr>
        <p:spPr>
          <a:xfrm>
            <a:off x="883919" y="3040083"/>
            <a:ext cx="10424162" cy="4247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800"/>
            </a:pPr>
            <a:endParaRPr sz="2400" dirty="0"/>
          </a:p>
        </p:txBody>
      </p:sp>
    </p:spTree>
    <p:extLst>
      <p:ext uri="{BB962C8B-B14F-4D97-AF65-F5344CB8AC3E}">
        <p14:creationId xmlns:p14="http://schemas.microsoft.com/office/powerpoint/2010/main" val="21040172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3"/>
          <p:cNvSpPr txBox="1">
            <a:spLocks noGrp="1"/>
          </p:cNvSpPr>
          <p:nvPr>
            <p:ph type="sldNum" sz="quarter" idx="2"/>
          </p:nvPr>
        </p:nvSpPr>
        <p:spPr>
          <a:prstGeom prst="rect">
            <a:avLst/>
          </a:prstGeom>
        </p:spPr>
        <p:txBody>
          <a:bodyPr spcFirstLastPara="1" wrap="square" lIns="121900" tIns="121900" rIns="121900" bIns="121900" anchor="ctr" anchorCtr="0">
            <a:normAutofit fontScale="85000" lnSpcReduction="20000"/>
          </a:bodyPr>
          <a:lstStyle/>
          <a:p>
            <a:fld id="{00000000-1234-1234-1234-123412341234}" type="slidenum">
              <a:rPr lang="en">
                <a:solidFill>
                  <a:srgbClr val="595959"/>
                </a:solidFill>
                <a:latin typeface="DM Sans"/>
                <a:ea typeface="DM Sans"/>
                <a:cs typeface="DM Sans"/>
                <a:sym typeface="DM Sans"/>
              </a:rPr>
              <a:pPr/>
              <a:t>5</a:t>
            </a:fld>
            <a:endParaRPr>
              <a:solidFill>
                <a:srgbClr val="595959"/>
              </a:solidFill>
              <a:latin typeface="DM Sans"/>
              <a:ea typeface="DM Sans"/>
              <a:cs typeface="DM Sans"/>
              <a:sym typeface="DM Sans"/>
            </a:endParaRPr>
          </a:p>
        </p:txBody>
      </p:sp>
      <p:cxnSp>
        <p:nvCxnSpPr>
          <p:cNvPr id="172" name="Google Shape;172;p33"/>
          <p:cNvCxnSpPr/>
          <p:nvPr/>
        </p:nvCxnSpPr>
        <p:spPr>
          <a:xfrm>
            <a:off x="577800" y="741433"/>
            <a:ext cx="11376400" cy="0"/>
          </a:xfrm>
          <a:prstGeom prst="straightConnector1">
            <a:avLst/>
          </a:prstGeom>
          <a:noFill/>
          <a:ln w="9525" cap="flat" cmpd="sng">
            <a:solidFill>
              <a:srgbClr val="C4C4CD"/>
            </a:solidFill>
            <a:prstDash val="solid"/>
            <a:round/>
            <a:headEnd type="none" w="med" len="med"/>
            <a:tailEnd type="none" w="med" len="med"/>
          </a:ln>
        </p:spPr>
      </p:cxnSp>
      <p:sp>
        <p:nvSpPr>
          <p:cNvPr id="173" name="Google Shape;173;p33"/>
          <p:cNvSpPr txBox="1"/>
          <p:nvPr/>
        </p:nvSpPr>
        <p:spPr>
          <a:xfrm>
            <a:off x="5669401" y="831901"/>
            <a:ext cx="6284400" cy="841280"/>
          </a:xfrm>
          <a:prstGeom prst="rect">
            <a:avLst/>
          </a:prstGeom>
          <a:noFill/>
          <a:ln>
            <a:noFill/>
          </a:ln>
        </p:spPr>
        <p:txBody>
          <a:bodyPr spcFirstLastPara="1" wrap="square" lIns="121900" tIns="121900" rIns="121900" bIns="121900" anchor="t" anchorCtr="0">
            <a:spAutoFit/>
          </a:bodyPr>
          <a:lstStyle/>
          <a:p>
            <a:r>
              <a:rPr lang="en" sz="3867">
                <a:solidFill>
                  <a:srgbClr val="362E52"/>
                </a:solidFill>
                <a:latin typeface="Slabo 13px"/>
                <a:ea typeface="Slabo 13px"/>
                <a:cs typeface="Slabo 13px"/>
                <a:sym typeface="Slabo 13px"/>
              </a:rPr>
              <a:t>Scarcity Requires Choices</a:t>
            </a:r>
            <a:endParaRPr sz="3867">
              <a:solidFill>
                <a:srgbClr val="362E52"/>
              </a:solidFill>
              <a:latin typeface="Slabo 13px"/>
              <a:ea typeface="Slabo 13px"/>
              <a:cs typeface="Slabo 13px"/>
              <a:sym typeface="Slabo 13px"/>
            </a:endParaRPr>
          </a:p>
        </p:txBody>
      </p:sp>
      <p:sp>
        <p:nvSpPr>
          <p:cNvPr id="174" name="Google Shape;174;p33"/>
          <p:cNvSpPr txBox="1"/>
          <p:nvPr/>
        </p:nvSpPr>
        <p:spPr>
          <a:xfrm>
            <a:off x="4701974" y="1823347"/>
            <a:ext cx="6245600" cy="1928693"/>
          </a:xfrm>
          <a:prstGeom prst="rect">
            <a:avLst/>
          </a:prstGeom>
          <a:noFill/>
          <a:ln w="38100" cap="flat" cmpd="sng">
            <a:solidFill>
              <a:srgbClr val="00AF8C"/>
            </a:solidFill>
            <a:prstDash val="dot"/>
            <a:round/>
            <a:headEnd type="none" w="sm" len="sm"/>
            <a:tailEnd type="none" w="sm" len="sm"/>
          </a:ln>
        </p:spPr>
        <p:txBody>
          <a:bodyPr spcFirstLastPara="1" wrap="square" lIns="121900" tIns="121900" rIns="121900" bIns="121900" anchor="t" anchorCtr="0">
            <a:spAutoFit/>
          </a:bodyPr>
          <a:lstStyle/>
          <a:p>
            <a:pPr>
              <a:spcAft>
                <a:spcPts val="1600"/>
              </a:spcAft>
            </a:pPr>
            <a:r>
              <a:rPr lang="en" sz="2400" b="1" dirty="0">
                <a:solidFill>
                  <a:srgbClr val="00AF8C"/>
                </a:solidFill>
                <a:latin typeface="Raleway" panose="020B0503030101060003" pitchFamily="34" charset="0"/>
                <a:ea typeface="DM Sans"/>
                <a:cs typeface="DM Sans"/>
                <a:sym typeface="DM Sans"/>
              </a:rPr>
              <a:t>Scarcity</a:t>
            </a:r>
            <a:r>
              <a:rPr lang="en" sz="2400" dirty="0">
                <a:solidFill>
                  <a:srgbClr val="595959"/>
                </a:solidFill>
                <a:latin typeface="Raleway" panose="020B0503030101060003" pitchFamily="34" charset="0"/>
                <a:ea typeface="DM Sans"/>
                <a:cs typeface="DM Sans"/>
                <a:sym typeface="DM Sans"/>
              </a:rPr>
              <a:t>: the condition that exists because there are not enough resources to produce everyone's wants- BLAME NATURE-UGHHH</a:t>
            </a:r>
            <a:endParaRPr sz="2400" dirty="0">
              <a:solidFill>
                <a:srgbClr val="595959"/>
              </a:solidFill>
              <a:latin typeface="Raleway" panose="020B0503030101060003" pitchFamily="34" charset="0"/>
              <a:ea typeface="DM Sans"/>
              <a:cs typeface="DM Sans"/>
              <a:sym typeface="DM Sans"/>
            </a:endParaRPr>
          </a:p>
        </p:txBody>
      </p:sp>
      <p:pic>
        <p:nvPicPr>
          <p:cNvPr id="8" name="Picture Placeholder 5">
            <a:extLst>
              <a:ext uri="{FF2B5EF4-FFF2-40B4-BE49-F238E27FC236}">
                <a16:creationId xmlns:a16="http://schemas.microsoft.com/office/drawing/2014/main" id="{B98E4D9E-2A09-4E4D-88E9-6550A698D238}"/>
              </a:ext>
            </a:extLst>
          </p:cNvPr>
          <p:cNvPicPr>
            <a:picLocks noChangeAspect="1"/>
          </p:cNvPicPr>
          <p:nvPr/>
        </p:nvPicPr>
        <p:blipFill rotWithShape="1">
          <a:blip r:embed="rId3">
            <a:extLst>
              <a:ext uri="{28A0092B-C50C-407E-A947-70E740481C1C}">
                <a14:useLocalDpi xmlns:a14="http://schemas.microsoft.com/office/drawing/2010/main" val="0"/>
              </a:ext>
            </a:extLst>
          </a:blip>
          <a:srcRect l="28782" t="22001" r="35319"/>
          <a:stretch/>
        </p:blipFill>
        <p:spPr>
          <a:xfrm>
            <a:off x="193170" y="1823347"/>
            <a:ext cx="1998587" cy="2894455"/>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p:spPr>
      </p:pic>
      <p:pic>
        <p:nvPicPr>
          <p:cNvPr id="9" name="Picture Placeholder 36">
            <a:extLst>
              <a:ext uri="{FF2B5EF4-FFF2-40B4-BE49-F238E27FC236}">
                <a16:creationId xmlns:a16="http://schemas.microsoft.com/office/drawing/2014/main" id="{8FCAEC2B-F0F0-4126-9B0E-B90EF69B380C}"/>
              </a:ext>
            </a:extLst>
          </p:cNvPr>
          <p:cNvPicPr>
            <a:picLocks noChangeAspect="1"/>
          </p:cNvPicPr>
          <p:nvPr/>
        </p:nvPicPr>
        <p:blipFill rotWithShape="1">
          <a:blip r:embed="rId4">
            <a:extLst>
              <a:ext uri="{28A0092B-C50C-407E-A947-70E740481C1C}">
                <a14:useLocalDpi xmlns:a14="http://schemas.microsoft.com/office/drawing/2010/main" val="0"/>
              </a:ext>
            </a:extLst>
          </a:blip>
          <a:srcRect l="12164" r="46472"/>
          <a:stretch/>
        </p:blipFill>
        <p:spPr>
          <a:xfrm>
            <a:off x="2555306" y="1816748"/>
            <a:ext cx="1998587" cy="2887857"/>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p:spPr>
      </p:pic>
      <p:pic>
        <p:nvPicPr>
          <p:cNvPr id="4" name="Picture 3">
            <a:extLst>
              <a:ext uri="{FF2B5EF4-FFF2-40B4-BE49-F238E27FC236}">
                <a16:creationId xmlns:a16="http://schemas.microsoft.com/office/drawing/2014/main" id="{EB447E51-C70B-4039-82DE-F33AC5721C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7900" y="5040261"/>
            <a:ext cx="2324100" cy="197167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4642" y="1548832"/>
            <a:ext cx="5622065" cy="4232782"/>
          </a:xfrm>
          <a:prstGeom prst="rect">
            <a:avLst/>
          </a:prstGeom>
        </p:spPr>
      </p:pic>
    </p:spTree>
    <p:extLst>
      <p:ext uri="{BB962C8B-B14F-4D97-AF65-F5344CB8AC3E}">
        <p14:creationId xmlns:p14="http://schemas.microsoft.com/office/powerpoint/2010/main" val="16315424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EBA52B-2C18-4F46-8CA0-E6FFC7AEFAE3}"/>
              </a:ext>
            </a:extLst>
          </p:cNvPr>
          <p:cNvSpPr txBox="1"/>
          <p:nvPr/>
        </p:nvSpPr>
        <p:spPr>
          <a:xfrm>
            <a:off x="574896" y="2268823"/>
            <a:ext cx="763207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i="0" u="none" strike="noStrike" dirty="0">
                <a:solidFill>
                  <a:srgbClr val="000000"/>
                </a:solidFill>
                <a:effectLst/>
                <a:latin typeface="Times New Roman" panose="02020603050405020304" pitchFamily="18" charset="0"/>
              </a:rPr>
              <a:t> </a:t>
            </a:r>
            <a:r>
              <a:rPr lang="en-US" sz="1800" b="0" i="0" u="sng" strike="noStrike" dirty="0">
                <a:solidFill>
                  <a:srgbClr val="1155CC"/>
                </a:solidFill>
                <a:effectLst/>
                <a:latin typeface="Times New Roman" panose="02020603050405020304" pitchFamily="18" charset="0"/>
                <a:hlinkClick r:id="rId2"/>
              </a:rPr>
              <a:t>Scarcity Video and </a:t>
            </a:r>
            <a:r>
              <a:rPr lang="en-US" sz="1800" b="0" i="0" u="sng" strike="noStrike" dirty="0" err="1">
                <a:solidFill>
                  <a:srgbClr val="1155CC"/>
                </a:solidFill>
                <a:effectLst/>
                <a:latin typeface="Times New Roman" panose="02020603050405020304" pitchFamily="18" charset="0"/>
                <a:hlinkClick r:id="rId2"/>
              </a:rPr>
              <a:t>Quiz</a:t>
            </a:r>
            <a:r>
              <a:rPr lang="en-US" sz="1800" b="0" i="0" u="sng" strike="noStrike" dirty="0" err="1">
                <a:solidFill>
                  <a:srgbClr val="1155CC"/>
                </a:solidFill>
                <a:effectLst/>
                <a:latin typeface="Times New Roman" panose="02020603050405020304" pitchFamily="18" charset="0"/>
              </a:rPr>
              <a:t>Amazing</a:t>
            </a:r>
            <a:r>
              <a:rPr lang="en-US" sz="1800" b="0" i="0" u="sng" strike="noStrike" dirty="0">
                <a:solidFill>
                  <a:srgbClr val="1155CC"/>
                </a:solidFill>
                <a:effectLst/>
                <a:latin typeface="Times New Roman" panose="02020603050405020304" pitchFamily="18" charset="0"/>
              </a:rPr>
              <a:t> Econ Ed link resource</a:t>
            </a:r>
            <a:endParaRPr lang="en-US" dirty="0"/>
          </a:p>
        </p:txBody>
      </p:sp>
    </p:spTree>
    <p:extLst>
      <p:ext uri="{BB962C8B-B14F-4D97-AF65-F5344CB8AC3E}">
        <p14:creationId xmlns:p14="http://schemas.microsoft.com/office/powerpoint/2010/main" val="42568229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idx="4294967295"/>
          </p:nvPr>
        </p:nvSpPr>
        <p:spPr>
          <a:xfrm>
            <a:off x="0" y="92075"/>
            <a:ext cx="10972800" cy="1508125"/>
          </a:xfrm>
        </p:spPr>
        <p:txBody>
          <a:bodyPr/>
          <a:lstStyle/>
          <a:p>
            <a:pPr algn="ctr"/>
            <a:r>
              <a:rPr lang="en-US" altLang="en-US" dirty="0">
                <a:latin typeface="Raleway" panose="020B0503030101060003" pitchFamily="34" charset="0"/>
              </a:rPr>
              <a:t>Quick quiz</a:t>
            </a:r>
          </a:p>
        </p:txBody>
      </p:sp>
      <p:sp>
        <p:nvSpPr>
          <p:cNvPr id="53251" name="Content Placeholder 2"/>
          <p:cNvSpPr>
            <a:spLocks noGrp="1"/>
          </p:cNvSpPr>
          <p:nvPr>
            <p:ph idx="4294967295"/>
          </p:nvPr>
        </p:nvSpPr>
        <p:spPr>
          <a:xfrm>
            <a:off x="407406" y="1707175"/>
            <a:ext cx="9462458" cy="4756150"/>
          </a:xfrm>
        </p:spPr>
        <p:txBody>
          <a:bodyPr/>
          <a:lstStyle/>
          <a:p>
            <a:pPr marL="0" indent="0" algn="ctr">
              <a:spcAft>
                <a:spcPts val="600"/>
              </a:spcAft>
              <a:buNone/>
            </a:pPr>
            <a:r>
              <a:rPr lang="en-US" sz="2800" b="1" dirty="0">
                <a:latin typeface="Raleway" panose="020B0503030101060003" pitchFamily="34" charset="0"/>
              </a:rPr>
              <a:t>What can be said about scarcity?</a:t>
            </a:r>
          </a:p>
          <a:p>
            <a:pPr marL="0" lvl="1" indent="0">
              <a:lnSpc>
                <a:spcPct val="110000"/>
              </a:lnSpc>
              <a:spcBef>
                <a:spcPts val="900"/>
              </a:spcBef>
              <a:spcAft>
                <a:spcPts val="600"/>
              </a:spcAft>
              <a:buNone/>
            </a:pPr>
            <a:r>
              <a:rPr lang="en-US" sz="2800" dirty="0">
                <a:latin typeface="Raleway" panose="020B0503030101060003" pitchFamily="34" charset="0"/>
              </a:rPr>
              <a:t>A.Scarcity forces us to make choices.- clap</a:t>
            </a:r>
          </a:p>
          <a:p>
            <a:pPr marL="0" lvl="1" indent="0">
              <a:lnSpc>
                <a:spcPct val="110000"/>
              </a:lnSpc>
              <a:spcBef>
                <a:spcPts val="900"/>
              </a:spcBef>
              <a:spcAft>
                <a:spcPts val="600"/>
              </a:spcAft>
              <a:buNone/>
            </a:pPr>
            <a:r>
              <a:rPr lang="en-US" sz="2800" dirty="0">
                <a:latin typeface="Raleway" panose="020B0503030101060003" pitchFamily="34" charset="0"/>
              </a:rPr>
              <a:t>B. Scarcity doesn’</a:t>
            </a:r>
            <a:r>
              <a:rPr lang="en-US" altLang="ja-JP" sz="2800" dirty="0">
                <a:latin typeface="Raleway" panose="020B0503030101060003" pitchFamily="34" charset="0"/>
              </a:rPr>
              <a:t>t affect the super wealthy.- stomp</a:t>
            </a:r>
          </a:p>
          <a:p>
            <a:pPr marL="0" lvl="1" indent="0">
              <a:lnSpc>
                <a:spcPct val="110000"/>
              </a:lnSpc>
              <a:spcBef>
                <a:spcPts val="900"/>
              </a:spcBef>
              <a:spcAft>
                <a:spcPts val="600"/>
              </a:spcAft>
              <a:buNone/>
            </a:pPr>
            <a:r>
              <a:rPr lang="en-US" sz="2800" dirty="0">
                <a:latin typeface="Raleway" panose="020B0503030101060003" pitchFamily="34" charset="0"/>
              </a:rPr>
              <a:t>C. Scarcity only affects commodities such as oil.- whistle</a:t>
            </a:r>
          </a:p>
          <a:p>
            <a:pPr marL="0" lvl="1" indent="0">
              <a:lnSpc>
                <a:spcPct val="110000"/>
              </a:lnSpc>
              <a:spcBef>
                <a:spcPts val="900"/>
              </a:spcBef>
              <a:spcAft>
                <a:spcPts val="600"/>
              </a:spcAft>
              <a:buNone/>
            </a:pPr>
            <a:r>
              <a:rPr lang="en-US" sz="2800" dirty="0">
                <a:latin typeface="Raleway" panose="020B0503030101060003" pitchFamily="34" charset="0"/>
              </a:rPr>
              <a:t>Scarcity generally doesn’</a:t>
            </a:r>
            <a:r>
              <a:rPr lang="en-US" altLang="ja-JP" sz="2800" dirty="0">
                <a:latin typeface="Raleway" panose="020B0503030101060003" pitchFamily="34" charset="0"/>
              </a:rPr>
              <a:t>t affect our day-to-day living. Raise     </a:t>
            </a:r>
          </a:p>
        </p:txBody>
      </p:sp>
      <p:pic>
        <p:nvPicPr>
          <p:cNvPr id="4" name="Picture 3">
            <a:extLst>
              <a:ext uri="{FF2B5EF4-FFF2-40B4-BE49-F238E27FC236}">
                <a16:creationId xmlns:a16="http://schemas.microsoft.com/office/drawing/2014/main" id="{99704B58-EF40-4529-B93E-C9D35C95D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7900" y="4831967"/>
            <a:ext cx="2086300" cy="1769935"/>
          </a:xfrm>
          <a:prstGeom prst="rect">
            <a:avLst/>
          </a:prstGeom>
        </p:spPr>
      </p:pic>
    </p:spTree>
    <p:extLst>
      <p:ext uri="{BB962C8B-B14F-4D97-AF65-F5344CB8AC3E}">
        <p14:creationId xmlns:p14="http://schemas.microsoft.com/office/powerpoint/2010/main" val="57329539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EXO-CBX 'Ka-CHING!' MV (Short Ver.)">
            <a:hlinkClick r:id="" action="ppaction://media"/>
            <a:extLst>
              <a:ext uri="{FF2B5EF4-FFF2-40B4-BE49-F238E27FC236}">
                <a16:creationId xmlns:a16="http://schemas.microsoft.com/office/drawing/2014/main" id="{2441687B-2FC2-42E5-B13F-26FA3756FDC4}"/>
              </a:ext>
            </a:extLst>
          </p:cNvPr>
          <p:cNvPicPr>
            <a:picLocks noRot="1" noChangeAspect="1"/>
          </p:cNvPicPr>
          <p:nvPr>
            <a:videoFile r:link="rId1"/>
          </p:nvPr>
        </p:nvPicPr>
        <p:blipFill>
          <a:blip r:embed="rId3"/>
          <a:stretch>
            <a:fillRect/>
          </a:stretch>
        </p:blipFill>
        <p:spPr>
          <a:xfrm>
            <a:off x="3096788" y="502405"/>
            <a:ext cx="5467790" cy="3089301"/>
          </a:xfrm>
          <a:prstGeom prst="rect">
            <a:avLst/>
          </a:prstGeom>
        </p:spPr>
      </p:pic>
      <p:sp>
        <p:nvSpPr>
          <p:cNvPr id="4" name="TextBox 3">
            <a:extLst>
              <a:ext uri="{FF2B5EF4-FFF2-40B4-BE49-F238E27FC236}">
                <a16:creationId xmlns:a16="http://schemas.microsoft.com/office/drawing/2014/main" id="{17E16293-FBC8-4D54-8D65-BE4037BA6E20}"/>
              </a:ext>
            </a:extLst>
          </p:cNvPr>
          <p:cNvSpPr txBox="1"/>
          <p:nvPr/>
        </p:nvSpPr>
        <p:spPr>
          <a:xfrm>
            <a:off x="1099997" y="3953750"/>
            <a:ext cx="7632070" cy="1508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spcBef>
                <a:spcPts val="1200"/>
              </a:spcBef>
              <a:spcAft>
                <a:spcPts val="1200"/>
              </a:spcAft>
            </a:pPr>
            <a:r>
              <a:rPr lang="en-US" sz="1800" b="0" i="0" u="none" strike="noStrike" dirty="0">
                <a:solidFill>
                  <a:srgbClr val="000000"/>
                </a:solidFill>
                <a:effectLst/>
                <a:latin typeface="Times New Roman" panose="02020603050405020304" pitchFamily="18" charset="0"/>
              </a:rPr>
              <a:t>1. “Ka-Ching” is a song about money, but how does it also illustrate the problem of scarcity?</a:t>
            </a:r>
            <a:endParaRPr lang="en-US" dirty="0">
              <a:effectLst/>
            </a:endParaRPr>
          </a:p>
          <a:p>
            <a:pPr algn="just" rtl="0">
              <a:spcBef>
                <a:spcPts val="1200"/>
              </a:spcBef>
              <a:spcAft>
                <a:spcPts val="1200"/>
              </a:spcAft>
            </a:pPr>
            <a:r>
              <a:rPr lang="en-US" sz="1800" b="0" i="0" u="none" strike="noStrike" dirty="0">
                <a:solidFill>
                  <a:srgbClr val="000000"/>
                </a:solidFill>
                <a:effectLst/>
                <a:latin typeface="Times New Roman" panose="02020603050405020304" pitchFamily="18" charset="0"/>
              </a:rPr>
              <a:t>2. How do scarcity and prices influence the way people may decide to spend their money?</a:t>
            </a:r>
          </a:p>
        </p:txBody>
      </p:sp>
      <p:pic>
        <p:nvPicPr>
          <p:cNvPr id="6" name="Picture 5">
            <a:extLst>
              <a:ext uri="{FF2B5EF4-FFF2-40B4-BE49-F238E27FC236}">
                <a16:creationId xmlns:a16="http://schemas.microsoft.com/office/drawing/2014/main" id="{71019980-C7F2-4BE2-9C69-43501B6E1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9447" y="4707802"/>
            <a:ext cx="2324100" cy="1971675"/>
          </a:xfrm>
          <a:prstGeom prst="rect">
            <a:avLst/>
          </a:prstGeom>
        </p:spPr>
      </p:pic>
    </p:spTree>
    <p:extLst>
      <p:ext uri="{BB962C8B-B14F-4D97-AF65-F5344CB8AC3E}">
        <p14:creationId xmlns:p14="http://schemas.microsoft.com/office/powerpoint/2010/main" val="18819111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1234</TotalTime>
  <Words>1218</Words>
  <Application>Microsoft Office PowerPoint</Application>
  <PresentationFormat>Widescreen</PresentationFormat>
  <Paragraphs>115</Paragraphs>
  <Slides>23</Slides>
  <Notes>10</Notes>
  <HiddenSlides>0</HiddenSlides>
  <MMClips>3</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23</vt:i4>
      </vt:variant>
    </vt:vector>
  </HeadingPairs>
  <TitlesOfParts>
    <vt:vector size="41" baseType="lpstr">
      <vt:lpstr>Arial</vt:lpstr>
      <vt:lpstr>Bahnschrift</vt:lpstr>
      <vt:lpstr>Calibri</vt:lpstr>
      <vt:lpstr>Calibri Light</vt:lpstr>
      <vt:lpstr>Century Gothic</vt:lpstr>
      <vt:lpstr>DM Sans</vt:lpstr>
      <vt:lpstr>Helvetica</vt:lpstr>
      <vt:lpstr>Helvetica Neue</vt:lpstr>
      <vt:lpstr>Inter</vt:lpstr>
      <vt:lpstr>Inter Light</vt:lpstr>
      <vt:lpstr>Inter SemiBold</vt:lpstr>
      <vt:lpstr>Montserrat</vt:lpstr>
      <vt:lpstr>Open Sans Light</vt:lpstr>
      <vt:lpstr>Raleway</vt:lpstr>
      <vt:lpstr>Raleway ExtraBold</vt:lpstr>
      <vt:lpstr>Slabo 13px</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quiz</vt:lpstr>
      <vt:lpstr>PowerPoint Presentation</vt:lpstr>
      <vt:lpstr>PowerPoint Presentation</vt:lpstr>
      <vt:lpstr>PowerPoint Presentation</vt:lpstr>
      <vt:lpstr>PowerPoint Presentation</vt:lpstr>
      <vt:lpstr>If you made a 40 hour video, what else could  you do with your time?</vt:lpstr>
      <vt:lpstr>Mr. Beast </vt:lpstr>
      <vt:lpstr>Discussion Questions</vt:lpstr>
      <vt:lpstr>PowerPoint Presentation</vt:lpstr>
      <vt:lpstr>PowerPoint Presentation</vt:lpstr>
      <vt:lpstr>PowerPoint Presentation</vt:lpstr>
      <vt:lpstr>PowerPoint Presentation</vt:lpstr>
      <vt:lpstr>Why not drink pumpkin spice stuff all year around_ Companies understand marginal thinking</vt:lpstr>
      <vt:lpstr>PowerPoint Presentation</vt:lpstr>
      <vt:lpstr>Quick quiz</vt:lpstr>
      <vt:lpstr>Post-video questions: Discuss in small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Presented by:  Email:  Date:</dc:title>
  <dc:creator>Brian Lynch</dc:creator>
  <cp:lastModifiedBy>Brian Lynch</cp:lastModifiedBy>
  <cp:revision>39</cp:revision>
  <dcterms:modified xsi:type="dcterms:W3CDTF">2023-08-16T16:39:34Z</dcterms:modified>
</cp:coreProperties>
</file>