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6" r:id="rId2"/>
    <p:sldId id="257" r:id="rId3"/>
    <p:sldId id="258" r:id="rId4"/>
    <p:sldId id="663" r:id="rId5"/>
    <p:sldId id="728" r:id="rId6"/>
    <p:sldId id="260" r:id="rId7"/>
    <p:sldId id="727" r:id="rId8"/>
    <p:sldId id="783" r:id="rId9"/>
    <p:sldId id="784" r:id="rId10"/>
    <p:sldId id="796" r:id="rId11"/>
    <p:sldId id="794" r:id="rId12"/>
    <p:sldId id="795" r:id="rId13"/>
    <p:sldId id="764" r:id="rId14"/>
    <p:sldId id="767" r:id="rId15"/>
    <p:sldId id="773" r:id="rId16"/>
    <p:sldId id="768" r:id="rId17"/>
    <p:sldId id="775" r:id="rId18"/>
    <p:sldId id="780" r:id="rId19"/>
    <p:sldId id="777" r:id="rId20"/>
    <p:sldId id="769" r:id="rId21"/>
    <p:sldId id="787" r:id="rId22"/>
    <p:sldId id="785" r:id="rId23"/>
    <p:sldId id="786" r:id="rId24"/>
    <p:sldId id="781" r:id="rId25"/>
    <p:sldId id="782" r:id="rId26"/>
    <p:sldId id="771" r:id="rId27"/>
    <p:sldId id="778" r:id="rId28"/>
    <p:sldId id="774" r:id="rId29"/>
    <p:sldId id="779" r:id="rId30"/>
    <p:sldId id="770" r:id="rId31"/>
    <p:sldId id="790" r:id="rId32"/>
    <p:sldId id="801" r:id="rId33"/>
    <p:sldId id="802" r:id="rId34"/>
    <p:sldId id="797" r:id="rId35"/>
    <p:sldId id="799" r:id="rId36"/>
    <p:sldId id="803" r:id="rId37"/>
    <p:sldId id="753" r:id="rId38"/>
    <p:sldId id="758" r:id="rId39"/>
    <p:sldId id="268" r:id="rId40"/>
    <p:sldId id="269" r:id="rId41"/>
    <p:sldId id="270" r:id="rId42"/>
    <p:sldId id="271" r:id="rId43"/>
    <p:sldId id="272" r:id="rId44"/>
    <p:sldId id="273" r:id="rId45"/>
    <p:sldId id="274" r:id="rId46"/>
  </p:sldIdLst>
  <p:sldSz cx="12192000" cy="6858000"/>
  <p:notesSz cx="6950075" cy="91678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00"/>
    <a:srgbClr val="478958"/>
    <a:srgbClr val="FF66CC"/>
    <a:srgbClr val="FB9FF7"/>
    <a:srgbClr val="26AA52"/>
    <a:srgbClr val="3321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06"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419100" y="687388"/>
            <a:ext cx="6111875" cy="3438525"/>
          </a:xfrm>
          <a:prstGeom prst="rect">
            <a:avLst/>
          </a:prstGeom>
        </p:spPr>
        <p:txBody>
          <a:bodyPr lIns="92098" tIns="46049" rIns="92098" bIns="46049"/>
          <a:lstStyle/>
          <a:p>
            <a:endParaRPr dirty="0"/>
          </a:p>
        </p:txBody>
      </p:sp>
      <p:sp>
        <p:nvSpPr>
          <p:cNvPr id="174" name="Shape 174"/>
          <p:cNvSpPr>
            <a:spLocks noGrp="1"/>
          </p:cNvSpPr>
          <p:nvPr>
            <p:ph type="body" sz="quarter" idx="1"/>
          </p:nvPr>
        </p:nvSpPr>
        <p:spPr>
          <a:xfrm>
            <a:off x="926677" y="4354711"/>
            <a:ext cx="5096722" cy="4125516"/>
          </a:xfrm>
          <a:prstGeom prst="rect">
            <a:avLst/>
          </a:prstGeom>
        </p:spPr>
        <p:txBody>
          <a:bodyPr lIns="92098" tIns="46049" rIns="92098" bIns="46049"/>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12"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sp>
        <p:nvSpPr>
          <p:cNvPr id="13"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solidFill>
                  <a:srgbClr val="FFFFFF"/>
                </a:solidFill>
              </a:defRPr>
            </a:lvl1pPr>
            <a:lvl2pPr marL="971550" indent="-514350">
              <a:buFontTx/>
              <a:defRPr sz="5400" spc="-150">
                <a:solidFill>
                  <a:srgbClr val="FFFFFF"/>
                </a:solidFill>
              </a:defRPr>
            </a:lvl2pPr>
            <a:lvl3pPr marL="1531619" indent="-617219">
              <a:buFontTx/>
              <a:defRPr sz="5400" spc="-150">
                <a:solidFill>
                  <a:srgbClr val="FFFFFF"/>
                </a:solidFill>
              </a:defRPr>
            </a:lvl3pPr>
            <a:lvl4pPr marL="2057400" indent="-685800">
              <a:buFontTx/>
              <a:defRPr sz="5400" spc="-150">
                <a:solidFill>
                  <a:srgbClr val="FFFFFF"/>
                </a:solidFill>
              </a:defRPr>
            </a:lvl4pPr>
            <a:lvl5pPr marL="2514600" indent="-685800">
              <a:buFontTx/>
              <a:defRPr sz="5400" spc="-15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pic>
        <p:nvPicPr>
          <p:cNvPr id="9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9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95" name="Body Level One…"/>
          <p:cNvSpPr txBox="1">
            <a:spLocks noGrp="1"/>
          </p:cNvSpPr>
          <p:nvPr>
            <p:ph type="body" idx="1"/>
          </p:nvPr>
        </p:nvSpPr>
        <p:spPr>
          <a:xfrm>
            <a:off x="750885" y="1552715"/>
            <a:ext cx="10691816" cy="4752841"/>
          </a:xfrm>
          <a:prstGeom prst="rect">
            <a:avLst/>
          </a:prstGeom>
        </p:spPr>
        <p:txBody>
          <a:bodyPr>
            <a:normAutofit/>
          </a:bodyPr>
          <a:lstStyle>
            <a:lvl1pPr marL="0" indent="0">
              <a:spcBef>
                <a:spcPts val="400"/>
              </a:spcBef>
              <a:buSzTx/>
              <a:buFontTx/>
              <a:buNone/>
            </a:lvl1pPr>
            <a:lvl2pPr>
              <a:spcBef>
                <a:spcPts val="400"/>
              </a:spcBef>
              <a:buFontTx/>
            </a:lvl2pPr>
            <a:lvl3pPr>
              <a:spcBef>
                <a:spcPts val="400"/>
              </a:spcBef>
              <a:buFontTx/>
            </a:lvl3pPr>
            <a:lvl4pPr>
              <a:spcBef>
                <a:spcPts val="400"/>
              </a:spcBef>
              <a:buFontTx/>
            </a:lvl4pPr>
            <a:lvl5pPr>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0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0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05"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1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1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15"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12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2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25" name="Body Level One…"/>
          <p:cNvSpPr txBox="1">
            <a:spLocks noGrp="1"/>
          </p:cNvSpPr>
          <p:nvPr>
            <p:ph type="body" sz="half" idx="1"/>
          </p:nvPr>
        </p:nvSpPr>
        <p:spPr>
          <a:xfrm>
            <a:off x="839784" y="2505070"/>
            <a:ext cx="5157783" cy="3684584"/>
          </a:xfrm>
          <a:prstGeom prst="rect">
            <a:avLst/>
          </a:prstGeom>
          <a:solidFill>
            <a:srgbClr val="FFFFFF">
              <a:alpha val="20004"/>
            </a:srgbClr>
          </a:solidFill>
          <a:ln w="12701">
            <a:solidFill>
              <a:srgbClr val="2C3842"/>
            </a:solidFill>
            <a:round/>
          </a:ln>
        </p:spPr>
        <p:txBody>
          <a:bodyPr anchor="ctr">
            <a:normAutofit/>
          </a:bodyPr>
          <a:lstStyle>
            <a:lvl1pPr marL="0" indent="182879">
              <a:buSzTx/>
              <a:buFontTx/>
              <a:buNone/>
              <a:defRPr sz="1800"/>
            </a:lvl1pPr>
            <a:lvl2pPr marL="628650" indent="-171450">
              <a:buFontTx/>
              <a:defRPr sz="1800"/>
            </a:lvl2pPr>
            <a:lvl3pPr marL="1120139" indent="-205739">
              <a:buFontTx/>
              <a:defRPr sz="1800"/>
            </a:lvl3pPr>
            <a:lvl4pPr marL="1600200" indent="-228600">
              <a:buFontTx/>
              <a:defRPr sz="1800"/>
            </a:lvl4pPr>
            <a:lvl5pPr marL="2057400" indent="-228600">
              <a:buFontTx/>
              <a:defRPr sz="1800"/>
            </a:lvl5pPr>
          </a:lstStyle>
          <a:p>
            <a:r>
              <a:t>Body Level One</a:t>
            </a:r>
          </a:p>
          <a:p>
            <a:pPr lvl="1"/>
            <a:r>
              <a:t>Body Level Two</a:t>
            </a:r>
          </a:p>
          <a:p>
            <a:pPr lvl="2"/>
            <a:r>
              <a:t>Body Level Three</a:t>
            </a:r>
          </a:p>
          <a:p>
            <a:pPr lvl="3"/>
            <a:r>
              <a:t>Body Level Four</a:t>
            </a:r>
          </a:p>
          <a:p>
            <a:pPr lvl="4"/>
            <a:r>
              <a:t>Body Level Five</a:t>
            </a:r>
          </a:p>
        </p:txBody>
      </p:sp>
      <p:sp>
        <p:nvSpPr>
          <p:cNvPr id="126" name="Text Placeholder 4"/>
          <p:cNvSpPr txBox="1">
            <a:spLocks noGrp="1"/>
          </p:cNvSpPr>
          <p:nvPr>
            <p:ph type="body" sz="quarter" idx="21"/>
          </p:nvPr>
        </p:nvSpPr>
        <p:spPr>
          <a:xfrm>
            <a:off x="6172199" y="1681159"/>
            <a:ext cx="5183186" cy="823911"/>
          </a:xfrm>
          <a:prstGeom prst="rect">
            <a:avLst/>
          </a:prstGeom>
          <a:solidFill>
            <a:srgbClr val="2C3842"/>
          </a:solidFill>
          <a:ln w="12701">
            <a:solidFill>
              <a:srgbClr val="2C3842"/>
            </a:solidFill>
            <a:round/>
          </a:ln>
        </p:spPr>
        <p:txBody>
          <a:bodyPr anchor="ctr">
            <a:normAutofit/>
          </a:bodyPr>
          <a:lstStyle/>
          <a:p>
            <a:pPr marL="0" indent="0">
              <a:buSzTx/>
              <a:buFontTx/>
              <a:buNone/>
              <a:defRPr sz="2400" b="1">
                <a:solidFill>
                  <a:srgbClr val="FFFFFF"/>
                </a:solidFill>
                <a:latin typeface="Inter SemiBold"/>
                <a:ea typeface="Inter SemiBold"/>
                <a:cs typeface="Inter SemiBold"/>
                <a:sym typeface="Inter SemiBold"/>
              </a:defRPr>
            </a:pPr>
            <a:endParaRPr/>
          </a:p>
        </p:txBody>
      </p:sp>
      <p:sp>
        <p:nvSpPr>
          <p:cNvPr id="12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3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3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36"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14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4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46" name="Body Level One…"/>
          <p:cNvSpPr txBox="1">
            <a:spLocks noGrp="1"/>
          </p:cNvSpPr>
          <p:nvPr>
            <p:ph type="body" sz="quarter" idx="1"/>
          </p:nvPr>
        </p:nvSpPr>
        <p:spPr>
          <a:xfrm>
            <a:off x="732186" y="861391"/>
            <a:ext cx="9144001" cy="616224"/>
          </a:xfrm>
          <a:prstGeom prst="rect">
            <a:avLst/>
          </a:prstGeom>
        </p:spPr>
        <p:txBody>
          <a:bodyPr>
            <a:normAutofit/>
          </a:bodyPr>
          <a:lstStyle>
            <a:lvl1pPr marL="0" indent="0">
              <a:buSzTx/>
              <a:buFontTx/>
              <a:buNone/>
              <a:defRPr sz="2000"/>
            </a:lvl1pPr>
            <a:lvl2pPr marL="647700" indent="-190500">
              <a:buFontTx/>
              <a:defRPr sz="2000"/>
            </a:lvl2pPr>
            <a:lvl3pPr marL="1143000" indent="-228600">
              <a:buFontTx/>
              <a:defRPr sz="2000"/>
            </a:lvl3pPr>
            <a:lvl4pPr marL="1625600" indent="-254000">
              <a:buFontTx/>
              <a:defRPr sz="2000"/>
            </a:lvl4pPr>
            <a:lvl5pPr marL="2082800" indent="-254000">
              <a:buFontTx/>
              <a:defRPr sz="2000"/>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15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5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56" name="Body Level One…"/>
          <p:cNvSpPr txBox="1">
            <a:spLocks noGrp="1"/>
          </p:cNvSpPr>
          <p:nvPr>
            <p:ph type="body" sz="half" idx="1"/>
          </p:nvPr>
        </p:nvSpPr>
        <p:spPr>
          <a:xfrm>
            <a:off x="6172200"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16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6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66" name="Body Level One…"/>
          <p:cNvSpPr txBox="1">
            <a:spLocks noGrp="1"/>
          </p:cNvSpPr>
          <p:nvPr>
            <p:ph type="body" sz="half" idx="1"/>
          </p:nvPr>
        </p:nvSpPr>
        <p:spPr>
          <a:xfrm>
            <a:off x="838203"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8"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pic>
        <p:nvPicPr>
          <p:cNvPr id="29" name="Picture 3" descr="Picture 3"/>
          <p:cNvPicPr>
            <a:picLocks noChangeAspect="1"/>
          </p:cNvPicPr>
          <p:nvPr/>
        </p:nvPicPr>
        <p:blipFill>
          <a:blip r:embed="rId3"/>
          <a:srcRect t="805" b="1138"/>
          <a:stretch>
            <a:fillRect/>
          </a:stretch>
        </p:blipFill>
        <p:spPr>
          <a:xfrm>
            <a:off x="0" y="0"/>
            <a:ext cx="9290963" cy="6858000"/>
          </a:xfrm>
          <a:prstGeom prst="rect">
            <a:avLst/>
          </a:prstGeom>
          <a:ln w="12700">
            <a:miter lim="400000"/>
          </a:ln>
        </p:spPr>
      </p:pic>
      <p:pic>
        <p:nvPicPr>
          <p:cNvPr id="30" name="Picture 4" descr="Picture 4"/>
          <p:cNvPicPr>
            <a:picLocks noChangeAspect="1"/>
          </p:cNvPicPr>
          <p:nvPr/>
        </p:nvPicPr>
        <p:blipFill>
          <a:blip r:embed="rId4"/>
          <a:srcRect l="21989" t="16064" r="31320" b="13139"/>
          <a:stretch>
            <a:fillRect/>
          </a:stretch>
        </p:blipFill>
        <p:spPr>
          <a:xfrm>
            <a:off x="4644766" y="0"/>
            <a:ext cx="5387005" cy="6858000"/>
          </a:xfrm>
          <a:prstGeom prst="rect">
            <a:avLst/>
          </a:prstGeom>
          <a:ln w="12700">
            <a:miter lim="400000"/>
          </a:ln>
        </p:spPr>
      </p:pic>
      <p:pic>
        <p:nvPicPr>
          <p:cNvPr id="31" name="Picture 6" descr="Picture 6"/>
          <p:cNvPicPr>
            <a:picLocks noChangeAspect="1"/>
          </p:cNvPicPr>
          <p:nvPr/>
        </p:nvPicPr>
        <p:blipFill>
          <a:blip r:embed="rId5"/>
          <a:stretch>
            <a:fillRect/>
          </a:stretch>
        </p:blipFill>
        <p:spPr>
          <a:xfrm>
            <a:off x="558916" y="4896473"/>
            <a:ext cx="1270002" cy="888998"/>
          </a:xfrm>
          <a:prstGeom prst="rect">
            <a:avLst/>
          </a:prstGeom>
          <a:ln w="12700">
            <a:miter lim="400000"/>
          </a:ln>
        </p:spPr>
      </p:pic>
      <p:sp>
        <p:nvSpPr>
          <p:cNvPr id="32" name="Slide Number"/>
          <p:cNvSpPr txBox="1">
            <a:spLocks noGrp="1"/>
          </p:cNvSpPr>
          <p:nvPr>
            <p:ph type="sldNum" sz="quarter" idx="2"/>
          </p:nvPr>
        </p:nvSpPr>
        <p:spPr>
          <a:xfrm>
            <a:off x="0" y="0"/>
            <a:ext cx="335866" cy="333088"/>
          </a:xfrm>
          <a:prstGeom prst="rect">
            <a:avLst/>
          </a:prstGeom>
        </p:spPr>
        <p:txBody>
          <a:bodyPr anchor="t"/>
          <a:lstStyle>
            <a:lvl1pPr algn="l">
              <a:defRPr sz="1800"/>
            </a:lvl1p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39" name="Picture 2" descr="Picture 2"/>
          <p:cNvPicPr>
            <a:picLocks noChangeAspect="1"/>
          </p:cNvPicPr>
          <p:nvPr/>
        </p:nvPicPr>
        <p:blipFill>
          <a:blip r:embed="rId2"/>
          <a:stretch>
            <a:fillRect/>
          </a:stretch>
        </p:blipFill>
        <p:spPr>
          <a:xfrm>
            <a:off x="-59638" y="-636103"/>
            <a:ext cx="15259261" cy="7533862"/>
          </a:xfrm>
          <a:prstGeom prst="rect">
            <a:avLst/>
          </a:prstGeom>
          <a:ln w="12700">
            <a:miter lim="400000"/>
          </a:ln>
        </p:spPr>
      </p:pic>
      <p:sp>
        <p:nvSpPr>
          <p:cNvPr id="40"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lvl1pPr>
            <a:lvl2pPr marL="971550" indent="-514350">
              <a:buFontTx/>
              <a:defRPr sz="5400" spc="-150"/>
            </a:lvl2pPr>
            <a:lvl3pPr marL="1531619" indent="-617219">
              <a:buFontTx/>
              <a:defRPr sz="5400" spc="-150"/>
            </a:lvl3pPr>
            <a:lvl4pPr marL="2057400" indent="-685800">
              <a:buFontTx/>
              <a:defRPr sz="5400" spc="-150"/>
            </a:lvl4pPr>
            <a:lvl5pPr marL="2514600" indent="-685800">
              <a:buFontTx/>
              <a:defRPr sz="5400" spc="-1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48" name="Picture 2" descr="Picture 2"/>
          <p:cNvPicPr>
            <a:picLocks noChangeAspect="1"/>
          </p:cNvPicPr>
          <p:nvPr/>
        </p:nvPicPr>
        <p:blipFill>
          <a:blip r:embed="rId2"/>
          <a:stretch>
            <a:fillRect/>
          </a:stretch>
        </p:blipFill>
        <p:spPr>
          <a:xfrm>
            <a:off x="-59638" y="-636103"/>
            <a:ext cx="15259261" cy="7533862"/>
          </a:xfrm>
          <a:prstGeom prst="rect">
            <a:avLst/>
          </a:prstGeom>
          <a:ln w="12700">
            <a:miter lim="400000"/>
          </a:ln>
        </p:spPr>
      </p:pic>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56"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57"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nd Text 0">
    <p:bg>
      <p:bgPr>
        <a:solidFill>
          <a:srgbClr val="414141"/>
        </a:solidFill>
        <a:effectLst/>
      </p:bgPr>
    </p:bg>
    <p:spTree>
      <p:nvGrpSpPr>
        <p:cNvPr id="1" name=""/>
        <p:cNvGrpSpPr/>
        <p:nvPr/>
      </p:nvGrpSpPr>
      <p:grpSpPr>
        <a:xfrm>
          <a:off x="0" y="0"/>
          <a:ext cx="0" cy="0"/>
          <a:chOff x="0" y="0"/>
          <a:chExt cx="0" cy="0"/>
        </a:xfrm>
      </p:grpSpPr>
      <p:pic>
        <p:nvPicPr>
          <p:cNvPr id="65"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66"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Title and Text">
    <p:spTree>
      <p:nvGrpSpPr>
        <p:cNvPr id="1" name=""/>
        <p:cNvGrpSpPr/>
        <p:nvPr/>
      </p:nvGrpSpPr>
      <p:grpSpPr>
        <a:xfrm>
          <a:off x="0" y="0"/>
          <a:ext cx="0" cy="0"/>
          <a:chOff x="0" y="0"/>
          <a:chExt cx="0" cy="0"/>
        </a:xfrm>
      </p:grpSpPr>
      <p:pic>
        <p:nvPicPr>
          <p:cNvPr id="7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7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8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8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85" name="Body Level One…"/>
          <p:cNvSpPr txBox="1">
            <a:spLocks noGrp="1"/>
          </p:cNvSpPr>
          <p:nvPr>
            <p:ph type="body" idx="1"/>
          </p:nvPr>
        </p:nvSpPr>
        <p:spPr>
          <a:xfrm>
            <a:off x="750885" y="1552715"/>
            <a:ext cx="10691816" cy="4752841"/>
          </a:xfrm>
          <a:prstGeom prst="rect">
            <a:avLst/>
          </a:prstGeom>
        </p:spPr>
        <p:txBody>
          <a:bodyPr>
            <a:normAutofit/>
          </a:bodyPr>
          <a:lstStyle>
            <a:lvl1pPr marL="0" indent="0">
              <a:spcBef>
                <a:spcPts val="400"/>
              </a:spcBef>
              <a:buSzTx/>
              <a:buFontTx/>
              <a:buNone/>
            </a:lvl1pPr>
            <a:lvl2pPr>
              <a:spcBef>
                <a:spcPts val="400"/>
              </a:spcBef>
              <a:buFontTx/>
            </a:lvl2pPr>
            <a:lvl3pPr>
              <a:spcBef>
                <a:spcPts val="400"/>
              </a:spcBef>
              <a:buFontTx/>
            </a:lvl3pPr>
            <a:lvl4pPr>
              <a:spcBef>
                <a:spcPts val="400"/>
              </a:spcBef>
              <a:buFontTx/>
            </a:lvl4pPr>
            <a:lvl5pPr>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Picture 1"/>
          <p:cNvPicPr>
            <a:picLocks noChangeAspect="1"/>
          </p:cNvPicPr>
          <p:nvPr/>
        </p:nvPicPr>
        <p:blipFill>
          <a:blip r:embed="rId19"/>
          <a:srcRect t="8823" r="19682"/>
          <a:stretch>
            <a:fillRect/>
          </a:stretch>
        </p:blipFill>
        <p:spPr>
          <a:xfrm>
            <a:off x="-1" y="-1"/>
            <a:ext cx="12191998" cy="6858002"/>
          </a:xfrm>
          <a:prstGeom prst="rect">
            <a:avLst/>
          </a:prstGeom>
          <a:ln w="12700">
            <a:miter lim="400000"/>
          </a:ln>
        </p:spPr>
      </p:pic>
      <p:sp>
        <p:nvSpPr>
          <p:cNvPr id="3"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mailto:stoverlf@jmu.edu" TargetMode="External"/><Relationship Id="rId7" Type="http://schemas.openxmlformats.org/officeDocument/2006/relationships/image" Target="../media/image10.jpeg"/><Relationship Id="rId2" Type="http://schemas.openxmlformats.org/officeDocument/2006/relationships/hyperlink" Target="mailto:shiffllh@jmu.edu" TargetMode="Externa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0axD7bRxHXs" TargetMode="External"/><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hyperlink" Target="https://static1.squarespace.com/static/596301cc3a0411d39d8b2f47/t/5ebf5e72e5e653713b79f82e/1589599926254/Dirt_Cheap_2.pdf" TargetMode="Externa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hyperlink" Target="https://www.youtube.com/watch?v=lpwVwa8Gax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8zUpdDf3Zbo" TargetMode="External"/><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static1.squarespace.com/static/596301cc3a0411d39d8b2f47/t/6279be9205c7696c693dac42/1652145811803/PennysWorth_ActivityGuide3.pdf" TargetMode="External"/><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www.youtube.com/watch?v=qkZk1AzGYvM"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OYgGou9bKns" TargetMode="External"/><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ncfb.org/wp-content/uploads/2023/04/April-2023_I-Love-Strawberries.pdf" TargetMode="Externa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EpCUSQB874E" TargetMode="External"/><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maistorybook.com/2023/03/14/maistorybook-wants-vs-needs-vs-robots-wants-vs-needs-robot-activity/" TargetMode="Externa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5.jpeg"/><Relationship Id="rId7" Type="http://schemas.openxmlformats.org/officeDocument/2006/relationships/image" Target="../media/image96.pn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7.jpeg"/><Relationship Id="rId4" Type="http://schemas.openxmlformats.org/officeDocument/2006/relationships/image" Target="../media/image9.jpeg"/><Relationship Id="rId9" Type="http://schemas.openxmlformats.org/officeDocument/2006/relationships/image" Target="../media/image97.jpeg"/></Relationships>
</file>

<file path=ppt/slides/_rels/slide3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stoverlf@jmu.edu" TargetMode="Externa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hyperlink" Target="mailto:shiffllh@jmu.edu"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jpeg"/><Relationship Id="rId1" Type="http://schemas.openxmlformats.org/officeDocument/2006/relationships/slideLayout" Target="../slideLayouts/slideLayout14.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45.xml.rels><?xml version="1.0" encoding="UTF-8" standalone="yes"?>
<Relationships xmlns="http://schemas.openxmlformats.org/package/2006/relationships"><Relationship Id="rId3" Type="http://schemas.openxmlformats.org/officeDocument/2006/relationships/hyperlink" Target="mailto:stoverlf@jmu.edu" TargetMode="External"/><Relationship Id="rId2" Type="http://schemas.openxmlformats.org/officeDocument/2006/relationships/hyperlink" Target="mailto:shiffllh@jmu.edu"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hyperlink" Target="https://www.councilforeconed.org/wp-content/uploads/2012/03/voluntary-national-content-standards-2010.pdf" TargetMode="Externa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le 1"/>
          <p:cNvSpPr txBox="1">
            <a:spLocks noGrp="1"/>
          </p:cNvSpPr>
          <p:nvPr>
            <p:ph type="title" idx="4294967295"/>
          </p:nvPr>
        </p:nvSpPr>
        <p:spPr>
          <a:xfrm>
            <a:off x="822960" y="4966305"/>
            <a:ext cx="5720080" cy="1325560"/>
          </a:xfrm>
          <a:prstGeom prst="rect">
            <a:avLst/>
          </a:prstGeom>
        </p:spPr>
        <p:txBody>
          <a:bodyPr anchor="t">
            <a:noAutofit/>
          </a:bodyPr>
          <a:lstStyle/>
          <a:p>
            <a:pPr algn="ctr" defTabSz="886968">
              <a:defRPr sz="1746" spc="-194">
                <a:solidFill>
                  <a:srgbClr val="414A58"/>
                </a:solidFill>
                <a:latin typeface="Inter"/>
                <a:ea typeface="Inter"/>
                <a:cs typeface="Inter"/>
                <a:sym typeface="Inter"/>
              </a:defRPr>
            </a:pPr>
            <a:r>
              <a:rPr lang="en-US" sz="2000" dirty="0">
                <a:solidFill>
                  <a:schemeClr val="tx1"/>
                </a:solidFill>
                <a:latin typeface="+mn-lt"/>
              </a:rPr>
              <a:t>Lauren H Shifflett   </a:t>
            </a:r>
            <a:r>
              <a:rPr lang="en-US" sz="2000" dirty="0">
                <a:latin typeface="+mn-lt"/>
                <a:hlinkClick r:id="rId2"/>
              </a:rPr>
              <a:t>shiffllh@jmu.edu</a:t>
            </a:r>
            <a:r>
              <a:rPr lang="en-US" sz="2000" dirty="0">
                <a:latin typeface="+mn-lt"/>
              </a:rPr>
              <a:t> </a:t>
            </a:r>
            <a:br>
              <a:rPr sz="2000" dirty="0">
                <a:latin typeface="+mn-lt"/>
              </a:rPr>
            </a:br>
            <a:r>
              <a:rPr lang="en-US" sz="2000" dirty="0">
                <a:solidFill>
                  <a:schemeClr val="tx1"/>
                </a:solidFill>
                <a:latin typeface="+mn-lt"/>
              </a:rPr>
              <a:t>Lynne  F Stover   </a:t>
            </a:r>
            <a:r>
              <a:rPr lang="en-US" sz="2000" dirty="0">
                <a:latin typeface="+mn-lt"/>
                <a:hlinkClick r:id="rId3"/>
              </a:rPr>
              <a:t>stoverlf@jmu.edu</a:t>
            </a:r>
            <a:r>
              <a:rPr lang="en-US" sz="2000" dirty="0">
                <a:latin typeface="+mn-lt"/>
              </a:rPr>
              <a:t> </a:t>
            </a:r>
            <a:br>
              <a:rPr sz="2000" dirty="0">
                <a:latin typeface="+mn-lt"/>
              </a:rPr>
            </a:br>
            <a:br>
              <a:rPr sz="2000" dirty="0">
                <a:latin typeface="+mn-lt"/>
              </a:rPr>
            </a:br>
            <a:r>
              <a:rPr lang="en-US" sz="2800" b="1" dirty="0">
                <a:solidFill>
                  <a:schemeClr val="tx1"/>
                </a:solidFill>
                <a:latin typeface="+mn-lt"/>
              </a:rPr>
              <a:t>May 4, 2023 </a:t>
            </a:r>
            <a:endParaRPr sz="2800" b="1" dirty="0">
              <a:solidFill>
                <a:schemeClr val="tx1"/>
              </a:solidFill>
              <a:latin typeface="+mn-lt"/>
            </a:endParaRPr>
          </a:p>
        </p:txBody>
      </p:sp>
      <p:sp>
        <p:nvSpPr>
          <p:cNvPr id="2" name="TextBox 1">
            <a:extLst>
              <a:ext uri="{FF2B5EF4-FFF2-40B4-BE49-F238E27FC236}">
                <a16:creationId xmlns:a16="http://schemas.microsoft.com/office/drawing/2014/main" id="{1C8B84A8-1F45-D6E3-A37E-B5B150414FFF}"/>
              </a:ext>
            </a:extLst>
          </p:cNvPr>
          <p:cNvSpPr txBox="1"/>
          <p:nvPr/>
        </p:nvSpPr>
        <p:spPr>
          <a:xfrm>
            <a:off x="189802" y="178250"/>
            <a:ext cx="9014297" cy="56029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algn="ctr">
              <a:lnSpc>
                <a:spcPct val="107000"/>
              </a:lnSpc>
              <a:spcBef>
                <a:spcPts val="0"/>
              </a:spcBef>
              <a:spcAft>
                <a:spcPts val="0"/>
              </a:spcAft>
            </a:pPr>
            <a:r>
              <a:rPr lang="en-US" sz="2800" b="1" dirty="0">
                <a:solidFill>
                  <a:srgbClr val="478958"/>
                </a:solidFill>
                <a:effectLst>
                  <a:outerShdw blurRad="38100" dist="38100" dir="2700000" algn="tl">
                    <a:srgbClr val="000000">
                      <a:alpha val="43137"/>
                    </a:srgbClr>
                  </a:outerShdw>
                </a:effectLst>
                <a:latin typeface="MV Boli" panose="02000500030200090000" pitchFamily="2" charset="0"/>
                <a:ea typeface="Calibri" panose="020F0502020204030204" pitchFamily="34" charset="0"/>
                <a:cs typeface="MV Boli" panose="02000500030200090000" pitchFamily="2" charset="0"/>
              </a:rPr>
              <a:t>Using Children’s Literature to Teach Economics Series</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4000" b="1" dirty="0">
                <a:effectLst>
                  <a:outerShdw blurRad="38100" dist="38100" dir="2700000" algn="tl">
                    <a:srgbClr val="000000">
                      <a:alpha val="43137"/>
                    </a:srgbClr>
                  </a:outerShdw>
                </a:effectLst>
                <a:latin typeface="MV Boli" panose="02000500030200090000" pitchFamily="2" charset="0"/>
                <a:ea typeface="Calibri" panose="020F0502020204030204" pitchFamily="34" charset="0"/>
                <a:cs typeface="MV Boli" panose="02000500030200090000" pitchFamily="2" charset="0"/>
              </a:rPr>
              <a:t>Session I</a:t>
            </a:r>
          </a:p>
          <a:p>
            <a:pPr marL="0" marR="0" algn="ctr">
              <a:lnSpc>
                <a:spcPct val="107000"/>
              </a:lnSpc>
              <a:spcBef>
                <a:spcPts val="0"/>
              </a:spcBef>
              <a:spcAft>
                <a:spcPts val="0"/>
              </a:spcAft>
            </a:pPr>
            <a:r>
              <a:rPr lang="en-US" sz="3600" b="1" dirty="0">
                <a:effectLst>
                  <a:outerShdw blurRad="38100" dist="38100" dir="2700000" algn="tl">
                    <a:srgbClr val="000000">
                      <a:alpha val="43137"/>
                    </a:srgbClr>
                  </a:outerShdw>
                </a:effectLst>
                <a:latin typeface="MV Boli" panose="02000500030200090000" pitchFamily="2" charset="0"/>
                <a:ea typeface="Calibri" panose="020F0502020204030204" pitchFamily="34" charset="0"/>
                <a:cs typeface="MV Boli" panose="02000500030200090000" pitchFamily="2" charset="0"/>
              </a:rPr>
              <a:t>What’s New: Featuring Funny Characters Learning Life Lessons</a:t>
            </a:r>
          </a:p>
          <a:p>
            <a:pPr marL="0" marR="0" indent="0" algn="ctr" defTabSz="914400"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dirty="0">
              <a:ln>
                <a:noFill/>
              </a:ln>
              <a:solidFill>
                <a:srgbClr val="000000"/>
              </a:solidFill>
              <a:effectLst/>
              <a:uFillTx/>
              <a:latin typeface="+mn-lt"/>
              <a:ea typeface="+mn-ea"/>
              <a:cs typeface="+mn-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sz="2800" dirty="0"/>
          </a:p>
          <a:p>
            <a:pPr marL="0" marR="0" indent="0" algn="ctr" defTabSz="914400"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dirty="0">
              <a:ln>
                <a:noFill/>
              </a:ln>
              <a:solidFill>
                <a:srgbClr val="000000"/>
              </a:solidFill>
              <a:effectLst/>
              <a:uFillTx/>
              <a:latin typeface="+mn-lt"/>
              <a:ea typeface="+mn-ea"/>
              <a:cs typeface="+mn-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dirty="0">
              <a:ln>
                <a:noFill/>
              </a:ln>
              <a:solidFill>
                <a:srgbClr val="000000"/>
              </a:solidFill>
              <a:effectLst/>
              <a:uFillTx/>
              <a:latin typeface="+mn-lt"/>
              <a:ea typeface="+mn-ea"/>
              <a:cs typeface="+mn-cs"/>
              <a:sym typeface="Calibri"/>
            </a:endParaRPr>
          </a:p>
        </p:txBody>
      </p:sp>
      <p:pic>
        <p:nvPicPr>
          <p:cNvPr id="5" name="Picture 4" descr="A Penny's Worth">
            <a:extLst>
              <a:ext uri="{FF2B5EF4-FFF2-40B4-BE49-F238E27FC236}">
                <a16:creationId xmlns:a16="http://schemas.microsoft.com/office/drawing/2014/main" id="{20B4AE9C-C311-3C0C-F467-B42D462BFC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08308" y="295438"/>
            <a:ext cx="1479188" cy="1784684"/>
          </a:xfrm>
          <a:prstGeom prst="rect">
            <a:avLst/>
          </a:prstGeom>
          <a:noFill/>
          <a:ln w="12700">
            <a:solidFill>
              <a:schemeClr val="tx1"/>
            </a:solidFill>
          </a:ln>
        </p:spPr>
      </p:pic>
      <p:pic>
        <p:nvPicPr>
          <p:cNvPr id="6" name="Picture 5">
            <a:extLst>
              <a:ext uri="{FF2B5EF4-FFF2-40B4-BE49-F238E27FC236}">
                <a16:creationId xmlns:a16="http://schemas.microsoft.com/office/drawing/2014/main" id="{0689EF4C-C08B-0C2A-CEC5-456EB6E9C0F6}"/>
              </a:ext>
            </a:extLst>
          </p:cNvPr>
          <p:cNvPicPr>
            <a:picLocks noChangeAspect="1"/>
          </p:cNvPicPr>
          <p:nvPr/>
        </p:nvPicPr>
        <p:blipFill>
          <a:blip r:embed="rId5"/>
          <a:stretch>
            <a:fillRect/>
          </a:stretch>
        </p:blipFill>
        <p:spPr>
          <a:xfrm>
            <a:off x="10308308" y="4408071"/>
            <a:ext cx="1606213" cy="2009067"/>
          </a:xfrm>
          <a:prstGeom prst="rect">
            <a:avLst/>
          </a:prstGeom>
          <a:ln w="12700">
            <a:solidFill>
              <a:schemeClr val="tx1"/>
            </a:solidFill>
          </a:ln>
        </p:spPr>
      </p:pic>
      <p:pic>
        <p:nvPicPr>
          <p:cNvPr id="7" name="Picture 6" descr="Gold!">
            <a:extLst>
              <a:ext uri="{FF2B5EF4-FFF2-40B4-BE49-F238E27FC236}">
                <a16:creationId xmlns:a16="http://schemas.microsoft.com/office/drawing/2014/main" id="{0E22F1ED-0AF1-B40F-6190-C0F96B40A99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33491" y="952797"/>
            <a:ext cx="1479189" cy="1905878"/>
          </a:xfrm>
          <a:prstGeom prst="rect">
            <a:avLst/>
          </a:prstGeom>
          <a:noFill/>
          <a:ln>
            <a:noFill/>
          </a:ln>
        </p:spPr>
      </p:pic>
      <p:pic>
        <p:nvPicPr>
          <p:cNvPr id="11" name="Picture 10" descr="Sloth and Squirrel in a Pickle">
            <a:extLst>
              <a:ext uri="{FF2B5EF4-FFF2-40B4-BE49-F238E27FC236}">
                <a16:creationId xmlns:a16="http://schemas.microsoft.com/office/drawing/2014/main" id="{E56F8763-A842-0DA6-724E-6D50A52ED78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52294" y="4952264"/>
            <a:ext cx="1820792" cy="1650765"/>
          </a:xfrm>
          <a:prstGeom prst="rect">
            <a:avLst/>
          </a:prstGeom>
          <a:noFill/>
          <a:ln w="19050">
            <a:solidFill>
              <a:schemeClr val="tx1"/>
            </a:solidFill>
          </a:ln>
        </p:spPr>
      </p:pic>
      <p:pic>
        <p:nvPicPr>
          <p:cNvPr id="12" name="Picture 11" descr="New 'I LOVE Strawberries' Book, Fresh from Feeding Minds Press | News  Release | American Farm Bureau Federation">
            <a:extLst>
              <a:ext uri="{FF2B5EF4-FFF2-40B4-BE49-F238E27FC236}">
                <a16:creationId xmlns:a16="http://schemas.microsoft.com/office/drawing/2014/main" id="{73241E5F-A329-0BBA-0997-909A62315C2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21115" y="4025183"/>
            <a:ext cx="2695750" cy="1773182"/>
          </a:xfrm>
          <a:prstGeom prst="rect">
            <a:avLst/>
          </a:prstGeom>
          <a:noFill/>
          <a:ln w="12700">
            <a:solidFill>
              <a:schemeClr val="tx1"/>
            </a:solidFill>
          </a:ln>
        </p:spPr>
      </p:pic>
      <p:pic>
        <p:nvPicPr>
          <p:cNvPr id="3" name="Picture 10" descr="Dirt Cheap">
            <a:extLst>
              <a:ext uri="{FF2B5EF4-FFF2-40B4-BE49-F238E27FC236}">
                <a16:creationId xmlns:a16="http://schemas.microsoft.com/office/drawing/2014/main" id="{04EDF9C3-F7F1-B190-0390-9668BD4B5A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68301" y="2591286"/>
            <a:ext cx="1433897" cy="1433897"/>
          </a:xfrm>
          <a:prstGeom prst="rect">
            <a:avLst/>
          </a:prstGeom>
          <a:solidFill>
            <a:schemeClr val="accent3">
              <a:lumMod val="50000"/>
            </a:schemeClr>
          </a:solidFill>
          <a:ln w="57150">
            <a:solidFill>
              <a:schemeClr val="accent3">
                <a:lumMod val="50000"/>
              </a:schemeClr>
            </a:solidFill>
          </a:ln>
        </p:spPr>
      </p:pic>
      <p:pic>
        <p:nvPicPr>
          <p:cNvPr id="1026" name="Picture 2" descr="Wants vs. Needs vs. Robots">
            <a:extLst>
              <a:ext uri="{FF2B5EF4-FFF2-40B4-BE49-F238E27FC236}">
                <a16:creationId xmlns:a16="http://schemas.microsoft.com/office/drawing/2014/main" id="{429DB336-7C2A-1BDA-F89A-CF5B216257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479" y="4251059"/>
            <a:ext cx="1631084" cy="216607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irt Cheap">
            <a:extLst>
              <a:ext uri="{FF2B5EF4-FFF2-40B4-BE49-F238E27FC236}">
                <a16:creationId xmlns:a16="http://schemas.microsoft.com/office/drawing/2014/main" id="{EC8251A1-53D6-B683-0A5F-AB6E739ED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582" y="543326"/>
            <a:ext cx="3338286" cy="3338286"/>
          </a:xfrm>
          <a:prstGeom prst="rect">
            <a:avLst/>
          </a:prstGeom>
          <a:solidFill>
            <a:schemeClr val="accent3">
              <a:lumMod val="50000"/>
            </a:schemeClr>
          </a:solidFill>
          <a:ln w="57150">
            <a:solidFill>
              <a:schemeClr val="accent3">
                <a:lumMod val="50000"/>
              </a:schemeClr>
            </a:solidFill>
          </a:ln>
        </p:spPr>
      </p:pic>
      <p:sp>
        <p:nvSpPr>
          <p:cNvPr id="4" name="TextBox 3">
            <a:extLst>
              <a:ext uri="{FF2B5EF4-FFF2-40B4-BE49-F238E27FC236}">
                <a16:creationId xmlns:a16="http://schemas.microsoft.com/office/drawing/2014/main" id="{31081DF9-9DBB-232D-7E13-D77FD7330FAB}"/>
              </a:ext>
            </a:extLst>
          </p:cNvPr>
          <p:cNvSpPr txBox="1"/>
          <p:nvPr/>
        </p:nvSpPr>
        <p:spPr>
          <a:xfrm>
            <a:off x="729788" y="4435120"/>
            <a:ext cx="3338286" cy="1200329"/>
          </a:xfrm>
          <a:prstGeom prst="rect">
            <a:avLst/>
          </a:prstGeom>
          <a:noFill/>
          <a:ln w="9525"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buNone/>
            </a:pPr>
            <a:r>
              <a:rPr lang="en-US" sz="1800" dirty="0">
                <a:solidFill>
                  <a:srgbClr val="333333"/>
                </a:solidFill>
                <a:latin typeface="Calibri" panose="020F0502020204030204" pitchFamily="34" charset="0"/>
                <a:cs typeface="Calibri" panose="020F0502020204030204" pitchFamily="34" charset="0"/>
              </a:rPr>
              <a:t>Publisher:  Alfred A. Knopf, Inc. </a:t>
            </a:r>
          </a:p>
          <a:p>
            <a:pPr marL="0" indent="0">
              <a:buNone/>
            </a:pPr>
            <a:r>
              <a:rPr lang="en-US" sz="1800" dirty="0">
                <a:solidFill>
                  <a:srgbClr val="333333"/>
                </a:solidFill>
                <a:latin typeface="Calibri" panose="020F0502020204030204" pitchFamily="34" charset="0"/>
                <a:cs typeface="Calibri" panose="020F0502020204030204" pitchFamily="34" charset="0"/>
              </a:rPr>
              <a:t>Copyright Date: 2020</a:t>
            </a:r>
          </a:p>
          <a:p>
            <a:pPr marL="0" indent="0">
              <a:buNone/>
            </a:pPr>
            <a:r>
              <a:rPr lang="en-US" sz="1800" dirty="0">
                <a:solidFill>
                  <a:srgbClr val="333333"/>
                </a:solidFill>
                <a:latin typeface="Calibri" panose="020F0502020204030204" pitchFamily="34" charset="0"/>
                <a:cs typeface="Calibri" panose="020F0502020204030204" pitchFamily="34" charset="0"/>
              </a:rPr>
              <a:t>Reading Level: 1.0</a:t>
            </a:r>
          </a:p>
          <a:p>
            <a:pPr marL="0" indent="0">
              <a:buNone/>
            </a:pPr>
            <a:r>
              <a:rPr lang="en-US" sz="1800" dirty="0">
                <a:solidFill>
                  <a:srgbClr val="333333"/>
                </a:solidFill>
                <a:latin typeface="Calibri" panose="020F0502020204030204" pitchFamily="34" charset="0"/>
                <a:cs typeface="Calibri" panose="020F0502020204030204" pitchFamily="34" charset="0"/>
              </a:rPr>
              <a:t>Interest Level: P-2</a:t>
            </a:r>
          </a:p>
        </p:txBody>
      </p:sp>
      <p:sp>
        <p:nvSpPr>
          <p:cNvPr id="6" name="TextBox 5">
            <a:extLst>
              <a:ext uri="{FF2B5EF4-FFF2-40B4-BE49-F238E27FC236}">
                <a16:creationId xmlns:a16="http://schemas.microsoft.com/office/drawing/2014/main" id="{94D50479-9E5E-C47E-5051-9CF485518E74}"/>
              </a:ext>
            </a:extLst>
          </p:cNvPr>
          <p:cNvSpPr txBox="1"/>
          <p:nvPr/>
        </p:nvSpPr>
        <p:spPr>
          <a:xfrm>
            <a:off x="3046751" y="-66285"/>
            <a:ext cx="6093500"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5400" b="1" i="1" dirty="0">
                <a:solidFill>
                  <a:schemeClr val="accent2">
                    <a:lumMod val="50000"/>
                  </a:schemeClr>
                </a:solidFill>
              </a:rPr>
              <a:t>Dirt Cheap </a:t>
            </a:r>
            <a:br>
              <a:rPr lang="en-US" sz="1800" i="1" dirty="0">
                <a:solidFill>
                  <a:srgbClr val="4E482C"/>
                </a:solidFill>
              </a:rPr>
            </a:br>
            <a:r>
              <a:rPr lang="en-US" sz="1800" dirty="0">
                <a:solidFill>
                  <a:srgbClr val="4E482C"/>
                </a:solidFill>
              </a:rPr>
              <a:t>by Mark Hoffmann</a:t>
            </a:r>
            <a:endParaRPr lang="en-US" dirty="0"/>
          </a:p>
        </p:txBody>
      </p:sp>
      <p:sp>
        <p:nvSpPr>
          <p:cNvPr id="10" name="TextBox 9">
            <a:extLst>
              <a:ext uri="{FF2B5EF4-FFF2-40B4-BE49-F238E27FC236}">
                <a16:creationId xmlns:a16="http://schemas.microsoft.com/office/drawing/2014/main" id="{A3639AC0-2B47-BC1C-8980-AD6550C81449}"/>
              </a:ext>
            </a:extLst>
          </p:cNvPr>
          <p:cNvSpPr txBox="1"/>
          <p:nvPr/>
        </p:nvSpPr>
        <p:spPr>
          <a:xfrm>
            <a:off x="1" y="6242447"/>
            <a:ext cx="6093500"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800" dirty="0">
                <a:hlinkClick r:id="rId3"/>
              </a:rPr>
              <a:t>https://www.youtube.com/watch?v=0axD7bRxHXs</a:t>
            </a:r>
            <a:endParaRPr lang="en-US" sz="1800" dirty="0"/>
          </a:p>
          <a:p>
            <a:pPr algn="ctr"/>
            <a:r>
              <a:rPr lang="en-US" sz="1600" dirty="0"/>
              <a:t>6 minutes </a:t>
            </a:r>
          </a:p>
        </p:txBody>
      </p:sp>
      <p:sp>
        <p:nvSpPr>
          <p:cNvPr id="14" name="TextBox 13">
            <a:extLst>
              <a:ext uri="{FF2B5EF4-FFF2-40B4-BE49-F238E27FC236}">
                <a16:creationId xmlns:a16="http://schemas.microsoft.com/office/drawing/2014/main" id="{469DA9B2-FB77-017E-6909-999CB0826359}"/>
              </a:ext>
            </a:extLst>
          </p:cNvPr>
          <p:cNvSpPr txBox="1"/>
          <p:nvPr/>
        </p:nvSpPr>
        <p:spPr>
          <a:xfrm>
            <a:off x="4826835" y="1804120"/>
            <a:ext cx="7066356" cy="4154984"/>
          </a:xfrm>
          <a:prstGeom prst="rect">
            <a:avLst/>
          </a:prstGeom>
          <a:noFill/>
          <a:ln w="9525"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buNone/>
            </a:pPr>
            <a:r>
              <a:rPr lang="en-US" sz="2400" b="1" dirty="0">
                <a:solidFill>
                  <a:schemeClr val="tx1"/>
                </a:solidFill>
              </a:rPr>
              <a:t>Story Synopsis: </a:t>
            </a:r>
            <a:r>
              <a:rPr lang="en-US" sz="2400" dirty="0">
                <a:solidFill>
                  <a:schemeClr val="tx1"/>
                </a:solidFill>
              </a:rPr>
              <a:t>Birdie, a young entrepreneur, doesn't know much about money. She is motivated to learn so that she can purchase a new soccer ball for $24.95.  When she observes her neighbors all working in their yards, she realizes that she has something that they all could use…dirt! </a:t>
            </a:r>
            <a:br>
              <a:rPr lang="en-US" sz="2400" dirty="0">
                <a:solidFill>
                  <a:schemeClr val="tx1"/>
                </a:solidFill>
              </a:rPr>
            </a:br>
            <a:r>
              <a:rPr lang="en-US" sz="2400" dirty="0">
                <a:solidFill>
                  <a:schemeClr val="tx1"/>
                </a:solidFill>
              </a:rPr>
              <a:t>After digging and bagging her product she has accumulated a bag full of quarters, dimes, nickels, pennies, and even dollar bills!</a:t>
            </a:r>
          </a:p>
          <a:p>
            <a:pPr marL="0" indent="0">
              <a:buNone/>
            </a:pPr>
            <a:r>
              <a:rPr lang="en-US" sz="2400" dirty="0">
                <a:solidFill>
                  <a:schemeClr val="tx1"/>
                </a:solidFill>
              </a:rPr>
              <a:t>However, she may not have thought through her enterprise as well as she could have.</a:t>
            </a:r>
            <a:endParaRPr lang="en-US" sz="2400" dirty="0">
              <a:solidFill>
                <a:schemeClr val="accent2">
                  <a:lumMod val="75000"/>
                </a:schemeClr>
              </a:solidFill>
              <a:effectLst>
                <a:outerShdw blurRad="38100" dist="38100" dir="2700000" algn="tl">
                  <a:srgbClr val="000000">
                    <a:alpha val="43137"/>
                  </a:srgbClr>
                </a:outerShdw>
              </a:effectLst>
              <a:latin typeface="Tw Cen MT Condensed Extra Bold" panose="020B0803020202020204" pitchFamily="34" charset="0"/>
            </a:endParaRPr>
          </a:p>
        </p:txBody>
      </p:sp>
    </p:spTree>
    <p:extLst>
      <p:ext uri="{BB962C8B-B14F-4D97-AF65-F5344CB8AC3E}">
        <p14:creationId xmlns:p14="http://schemas.microsoft.com/office/powerpoint/2010/main" val="293029314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BF412D-E6D8-E882-0C87-59F35CC528A9}"/>
              </a:ext>
            </a:extLst>
          </p:cNvPr>
          <p:cNvPicPr>
            <a:picLocks noChangeAspect="1"/>
          </p:cNvPicPr>
          <p:nvPr/>
        </p:nvPicPr>
        <p:blipFill>
          <a:blip r:embed="rId2"/>
          <a:stretch>
            <a:fillRect/>
          </a:stretch>
        </p:blipFill>
        <p:spPr>
          <a:xfrm>
            <a:off x="824459" y="725222"/>
            <a:ext cx="3496315" cy="4511373"/>
          </a:xfrm>
          <a:prstGeom prst="rect">
            <a:avLst/>
          </a:prstGeom>
        </p:spPr>
      </p:pic>
      <p:pic>
        <p:nvPicPr>
          <p:cNvPr id="3" name="Picture 2">
            <a:extLst>
              <a:ext uri="{FF2B5EF4-FFF2-40B4-BE49-F238E27FC236}">
                <a16:creationId xmlns:a16="http://schemas.microsoft.com/office/drawing/2014/main" id="{3E2E3523-BD26-5B5F-F265-524A6427A0AF}"/>
              </a:ext>
            </a:extLst>
          </p:cNvPr>
          <p:cNvPicPr>
            <a:picLocks noChangeAspect="1"/>
          </p:cNvPicPr>
          <p:nvPr/>
        </p:nvPicPr>
        <p:blipFill>
          <a:blip r:embed="rId3"/>
          <a:stretch>
            <a:fillRect/>
          </a:stretch>
        </p:blipFill>
        <p:spPr>
          <a:xfrm>
            <a:off x="8550421" y="1196183"/>
            <a:ext cx="3168718" cy="4040412"/>
          </a:xfrm>
          <a:prstGeom prst="rect">
            <a:avLst/>
          </a:prstGeom>
        </p:spPr>
      </p:pic>
      <p:pic>
        <p:nvPicPr>
          <p:cNvPr id="5" name="Picture 4">
            <a:extLst>
              <a:ext uri="{FF2B5EF4-FFF2-40B4-BE49-F238E27FC236}">
                <a16:creationId xmlns:a16="http://schemas.microsoft.com/office/drawing/2014/main" id="{FCE76775-A0F8-5EC6-5412-95264A0ACA1A}"/>
              </a:ext>
            </a:extLst>
          </p:cNvPr>
          <p:cNvPicPr>
            <a:picLocks noChangeAspect="1"/>
          </p:cNvPicPr>
          <p:nvPr/>
        </p:nvPicPr>
        <p:blipFill>
          <a:blip r:embed="rId4"/>
          <a:stretch>
            <a:fillRect/>
          </a:stretch>
        </p:blipFill>
        <p:spPr>
          <a:xfrm>
            <a:off x="5466867" y="2333488"/>
            <a:ext cx="1154407" cy="1556258"/>
          </a:xfrm>
          <a:prstGeom prst="rect">
            <a:avLst/>
          </a:prstGeom>
        </p:spPr>
      </p:pic>
      <p:sp>
        <p:nvSpPr>
          <p:cNvPr id="7" name="TextBox 6">
            <a:extLst>
              <a:ext uri="{FF2B5EF4-FFF2-40B4-BE49-F238E27FC236}">
                <a16:creationId xmlns:a16="http://schemas.microsoft.com/office/drawing/2014/main" id="{3D596EB9-5C95-78BC-948F-77028B2FEEF8}"/>
              </a:ext>
            </a:extLst>
          </p:cNvPr>
          <p:cNvSpPr txBox="1"/>
          <p:nvPr/>
        </p:nvSpPr>
        <p:spPr>
          <a:xfrm>
            <a:off x="824459" y="5661817"/>
            <a:ext cx="10418163"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rgbClr val="0070C0"/>
                </a:solidFill>
                <a:hlinkClick r:id="rId5">
                  <a:extLst>
                    <a:ext uri="{A12FA001-AC4F-418D-AE19-62706E023703}">
                      <ahyp:hlinkClr xmlns:ahyp="http://schemas.microsoft.com/office/drawing/2018/hyperlinkcolor" val="tx"/>
                    </a:ext>
                  </a:extLst>
                </a:hlinkClick>
              </a:rPr>
              <a:t>https://static1.squarespace.com/static/596301cc3a0411d39d8b2f47/t/5ebf5e72e5e653713b79f82e/1589599926254/Dirt_Cheap_2.pdf</a:t>
            </a:r>
            <a:endParaRPr lang="en-US" sz="1400" dirty="0">
              <a:solidFill>
                <a:srgbClr val="0070C0"/>
              </a:solidFill>
            </a:endParaRPr>
          </a:p>
        </p:txBody>
      </p:sp>
      <p:sp>
        <p:nvSpPr>
          <p:cNvPr id="9" name="TextBox 8">
            <a:extLst>
              <a:ext uri="{FF2B5EF4-FFF2-40B4-BE49-F238E27FC236}">
                <a16:creationId xmlns:a16="http://schemas.microsoft.com/office/drawing/2014/main" id="{0C0928D6-748B-A287-4726-CF8F93DE93C9}"/>
              </a:ext>
            </a:extLst>
          </p:cNvPr>
          <p:cNvSpPr txBox="1"/>
          <p:nvPr/>
        </p:nvSpPr>
        <p:spPr>
          <a:xfrm>
            <a:off x="824459" y="6167684"/>
            <a:ext cx="10396257"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a:solidFill>
                  <a:srgbClr val="0070C0"/>
                </a:solidFill>
                <a:hlinkClick r:id="rId5">
                  <a:extLst>
                    <a:ext uri="{A12FA001-AC4F-418D-AE19-62706E023703}">
                      <ahyp:hlinkClr xmlns:ahyp="http://schemas.microsoft.com/office/drawing/2018/hyperlinkcolor" val="tx"/>
                    </a:ext>
                  </a:extLst>
                </a:hlinkClick>
              </a:rPr>
              <a:t>https://static1.squarespace.com/static/596301cc3a0411d39d8b2f47/t/5ebf5e72e5e653713b79f82e/1589599926254/Dirt_Cheap_2.pdf</a:t>
            </a:r>
            <a:endParaRPr lang="en-US" sz="1400" dirty="0">
              <a:solidFill>
                <a:srgbClr val="0070C0"/>
              </a:solidFill>
            </a:endParaRPr>
          </a:p>
        </p:txBody>
      </p:sp>
      <p:sp>
        <p:nvSpPr>
          <p:cNvPr id="11" name="TextBox 10">
            <a:extLst>
              <a:ext uri="{FF2B5EF4-FFF2-40B4-BE49-F238E27FC236}">
                <a16:creationId xmlns:a16="http://schemas.microsoft.com/office/drawing/2014/main" id="{5BF0DD2B-F22B-E960-8B4A-FA1B33B89752}"/>
              </a:ext>
            </a:extLst>
          </p:cNvPr>
          <p:cNvSpPr txBox="1"/>
          <p:nvPr/>
        </p:nvSpPr>
        <p:spPr>
          <a:xfrm>
            <a:off x="2851878" y="260352"/>
            <a:ext cx="60935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4000" b="1" dirty="0">
                <a:solidFill>
                  <a:srgbClr val="005CB8"/>
                </a:solidFill>
              </a:rPr>
              <a:t>Activity Pages</a:t>
            </a:r>
          </a:p>
        </p:txBody>
      </p:sp>
    </p:spTree>
    <p:extLst>
      <p:ext uri="{BB962C8B-B14F-4D97-AF65-F5344CB8AC3E}">
        <p14:creationId xmlns:p14="http://schemas.microsoft.com/office/powerpoint/2010/main" val="323820219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4B028B-156C-D317-5F82-7588DA35B5FD}"/>
              </a:ext>
            </a:extLst>
          </p:cNvPr>
          <p:cNvPicPr>
            <a:picLocks noChangeAspect="1"/>
          </p:cNvPicPr>
          <p:nvPr/>
        </p:nvPicPr>
        <p:blipFill>
          <a:blip r:embed="rId2"/>
          <a:stretch>
            <a:fillRect/>
          </a:stretch>
        </p:blipFill>
        <p:spPr>
          <a:xfrm>
            <a:off x="1354293" y="1221097"/>
            <a:ext cx="4826618" cy="5260570"/>
          </a:xfrm>
          <a:prstGeom prst="rect">
            <a:avLst/>
          </a:prstGeom>
          <a:ln w="38100">
            <a:solidFill>
              <a:schemeClr val="accent1">
                <a:lumMod val="75000"/>
              </a:schemeClr>
            </a:solidFill>
          </a:ln>
        </p:spPr>
      </p:pic>
      <p:pic>
        <p:nvPicPr>
          <p:cNvPr id="3" name="Picture 2" descr="Coloring Pages Of Cute Tools - Creative Art">
            <a:extLst>
              <a:ext uri="{FF2B5EF4-FFF2-40B4-BE49-F238E27FC236}">
                <a16:creationId xmlns:a16="http://schemas.microsoft.com/office/drawing/2014/main" id="{F203AE69-2844-6DF5-D4F8-736A9344884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27329">
            <a:off x="6644772" y="2915976"/>
            <a:ext cx="1281916" cy="1568679"/>
          </a:xfrm>
          <a:prstGeom prst="rect">
            <a:avLst/>
          </a:prstGeom>
          <a:noFill/>
          <a:ln w="19050">
            <a:solidFill>
              <a:schemeClr val="tx1"/>
            </a:solidFill>
          </a:ln>
        </p:spPr>
      </p:pic>
      <p:pic>
        <p:nvPicPr>
          <p:cNvPr id="5" name="Picture 4" descr="Shovel coloring pages">
            <a:extLst>
              <a:ext uri="{FF2B5EF4-FFF2-40B4-BE49-F238E27FC236}">
                <a16:creationId xmlns:a16="http://schemas.microsoft.com/office/drawing/2014/main" id="{213D90A8-8291-1EB3-701F-B851CA306F8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1504" y="1557238"/>
            <a:ext cx="1281916" cy="2219531"/>
          </a:xfrm>
          <a:prstGeom prst="rect">
            <a:avLst/>
          </a:prstGeom>
          <a:noFill/>
          <a:ln w="19050">
            <a:solidFill>
              <a:schemeClr val="tx1"/>
            </a:solidFill>
          </a:ln>
        </p:spPr>
      </p:pic>
      <p:pic>
        <p:nvPicPr>
          <p:cNvPr id="6" name="Picture 5" descr="Coloring Page pruning shears and gardening gloves - free printable coloring  pages">
            <a:extLst>
              <a:ext uri="{FF2B5EF4-FFF2-40B4-BE49-F238E27FC236}">
                <a16:creationId xmlns:a16="http://schemas.microsoft.com/office/drawing/2014/main" id="{0ED0B3E4-A328-9F5E-EF2F-6172981E66A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3258" y="4158539"/>
            <a:ext cx="1307147" cy="1763834"/>
          </a:xfrm>
          <a:prstGeom prst="rect">
            <a:avLst/>
          </a:prstGeom>
          <a:noFill/>
          <a:ln w="19050">
            <a:solidFill>
              <a:schemeClr val="tx1"/>
            </a:solidFill>
          </a:ln>
        </p:spPr>
      </p:pic>
      <p:pic>
        <p:nvPicPr>
          <p:cNvPr id="7" name="Picture 6" descr="Lawn Mower Coloring Page Beautiful Black and White Lawn Mower Clipart in  2020 | Lawn mower, Best lawn mower, Lawn care business">
            <a:extLst>
              <a:ext uri="{FF2B5EF4-FFF2-40B4-BE49-F238E27FC236}">
                <a16:creationId xmlns:a16="http://schemas.microsoft.com/office/drawing/2014/main" id="{EF535A01-C18E-A939-2FFB-855EB13EB48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46531">
            <a:off x="9899627" y="1612031"/>
            <a:ext cx="1412301" cy="2319045"/>
          </a:xfrm>
          <a:prstGeom prst="rect">
            <a:avLst/>
          </a:prstGeom>
          <a:noFill/>
          <a:ln w="19050">
            <a:solidFill>
              <a:schemeClr val="tx1"/>
            </a:solidFill>
          </a:ln>
        </p:spPr>
      </p:pic>
      <p:pic>
        <p:nvPicPr>
          <p:cNvPr id="8" name="Picture 7" descr="Bucket Coloring Page - Coloring Home">
            <a:extLst>
              <a:ext uri="{FF2B5EF4-FFF2-40B4-BE49-F238E27FC236}">
                <a16:creationId xmlns:a16="http://schemas.microsoft.com/office/drawing/2014/main" id="{5C2644F2-CEC6-30D8-402C-62884EAB5C7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82112">
            <a:off x="10300052" y="3854593"/>
            <a:ext cx="1075312" cy="1787539"/>
          </a:xfrm>
          <a:prstGeom prst="rect">
            <a:avLst/>
          </a:prstGeom>
          <a:noFill/>
          <a:ln w="19050">
            <a:solidFill>
              <a:schemeClr val="tx1"/>
            </a:solidFill>
          </a:ln>
        </p:spPr>
      </p:pic>
      <p:pic>
        <p:nvPicPr>
          <p:cNvPr id="9" name="Picture 8">
            <a:extLst>
              <a:ext uri="{FF2B5EF4-FFF2-40B4-BE49-F238E27FC236}">
                <a16:creationId xmlns:a16="http://schemas.microsoft.com/office/drawing/2014/main" id="{251F94C1-2B63-017B-478B-A61E963E9C97}"/>
              </a:ext>
            </a:extLst>
          </p:cNvPr>
          <p:cNvPicPr>
            <a:picLocks noChangeAspect="1"/>
          </p:cNvPicPr>
          <p:nvPr/>
        </p:nvPicPr>
        <p:blipFill>
          <a:blip r:embed="rId8"/>
          <a:stretch>
            <a:fillRect/>
          </a:stretch>
        </p:blipFill>
        <p:spPr>
          <a:xfrm rot="21055728">
            <a:off x="6838020" y="4882744"/>
            <a:ext cx="1071847" cy="1417415"/>
          </a:xfrm>
          <a:prstGeom prst="rect">
            <a:avLst/>
          </a:prstGeom>
        </p:spPr>
      </p:pic>
      <p:sp>
        <p:nvSpPr>
          <p:cNvPr id="11" name="TextBox 10">
            <a:extLst>
              <a:ext uri="{FF2B5EF4-FFF2-40B4-BE49-F238E27FC236}">
                <a16:creationId xmlns:a16="http://schemas.microsoft.com/office/drawing/2014/main" id="{59085E07-F48B-EBA2-CDDE-3E3BC92420A5}"/>
              </a:ext>
            </a:extLst>
          </p:cNvPr>
          <p:cNvSpPr txBox="1"/>
          <p:nvPr/>
        </p:nvSpPr>
        <p:spPr>
          <a:xfrm>
            <a:off x="1139252" y="357816"/>
            <a:ext cx="7807579"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000" b="1" i="1" dirty="0">
                <a:solidFill>
                  <a:srgbClr val="7A9900"/>
                </a:solidFill>
                <a:effectLst>
                  <a:outerShdw blurRad="38100" dist="38100" dir="2700000" algn="tl">
                    <a:srgbClr val="000000">
                      <a:alpha val="43137"/>
                    </a:srgbClr>
                  </a:outerShdw>
                </a:effectLst>
              </a:rPr>
              <a:t>Dirt Cheap </a:t>
            </a:r>
            <a:r>
              <a:rPr lang="en-US" sz="4000" b="1" dirty="0">
                <a:solidFill>
                  <a:srgbClr val="7A9900"/>
                </a:solidFill>
                <a:effectLst>
                  <a:outerShdw blurRad="38100" dist="38100" dir="2700000" algn="tl">
                    <a:srgbClr val="000000">
                      <a:alpha val="43137"/>
                    </a:srgbClr>
                  </a:outerShdw>
                </a:effectLst>
              </a:rPr>
              <a:t>Opportunity Cost Lesson</a:t>
            </a:r>
            <a:r>
              <a:rPr lang="en-US" sz="4000" b="1"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73120871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oth and Squirrel in a Pickle">
            <a:extLst>
              <a:ext uri="{FF2B5EF4-FFF2-40B4-BE49-F238E27FC236}">
                <a16:creationId xmlns:a16="http://schemas.microsoft.com/office/drawing/2014/main" id="{DA711D44-7C10-5B04-4949-B9FC20FDB9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2551" y="1500976"/>
            <a:ext cx="4563298" cy="4137173"/>
          </a:xfrm>
          <a:prstGeom prst="rect">
            <a:avLst/>
          </a:prstGeom>
          <a:noFill/>
          <a:ln w="19050">
            <a:solidFill>
              <a:schemeClr val="tx1"/>
            </a:solidFill>
          </a:ln>
        </p:spPr>
      </p:pic>
      <p:sp>
        <p:nvSpPr>
          <p:cNvPr id="4" name="TextBox 3">
            <a:extLst>
              <a:ext uri="{FF2B5EF4-FFF2-40B4-BE49-F238E27FC236}">
                <a16:creationId xmlns:a16="http://schemas.microsoft.com/office/drawing/2014/main" id="{CA6AA61A-F49F-146D-449E-2FA42B60774C}"/>
              </a:ext>
            </a:extLst>
          </p:cNvPr>
          <p:cNvSpPr txBox="1"/>
          <p:nvPr/>
        </p:nvSpPr>
        <p:spPr>
          <a:xfrm>
            <a:off x="7790731" y="4370370"/>
            <a:ext cx="3411676" cy="1200329"/>
          </a:xfrm>
          <a:prstGeom prst="rect">
            <a:avLst/>
          </a:prstGeom>
          <a:noFill/>
          <a:ln w="19050">
            <a:solidFill>
              <a:schemeClr val="tx1"/>
            </a:solidFill>
          </a:ln>
        </p:spPr>
        <p:txBody>
          <a:bodyPr wrap="square">
            <a:spAutoFit/>
          </a:bodyPr>
          <a:lstStyle/>
          <a:p>
            <a:pPr marL="214313" indent="-214313">
              <a:buFont typeface="Arial" panose="020B0604020202020204" pitchFamily="34" charset="0"/>
              <a:buChar char="•"/>
            </a:pPr>
            <a:r>
              <a:rPr lang="en-US" b="1" dirty="0">
                <a:solidFill>
                  <a:srgbClr val="333333"/>
                </a:solidFill>
              </a:rPr>
              <a:t>Publisher:</a:t>
            </a:r>
            <a:r>
              <a:rPr lang="en-US" dirty="0">
                <a:solidFill>
                  <a:srgbClr val="333333"/>
                </a:solidFill>
              </a:rPr>
              <a:t> Kids Can Press</a:t>
            </a:r>
          </a:p>
          <a:p>
            <a:pPr marL="214313" indent="-214313">
              <a:buFont typeface="Arial" panose="020B0604020202020204" pitchFamily="34" charset="0"/>
              <a:buChar char="•"/>
            </a:pPr>
            <a:r>
              <a:rPr lang="en-US" b="1" dirty="0">
                <a:solidFill>
                  <a:srgbClr val="333333"/>
                </a:solidFill>
              </a:rPr>
              <a:t>Copyright Date:</a:t>
            </a:r>
            <a:r>
              <a:rPr lang="en-US" dirty="0">
                <a:solidFill>
                  <a:srgbClr val="333333"/>
                </a:solidFill>
              </a:rPr>
              <a:t> 2021</a:t>
            </a:r>
          </a:p>
          <a:p>
            <a:pPr marL="214313" indent="-214313">
              <a:buFont typeface="Arial" panose="020B0604020202020204" pitchFamily="34" charset="0"/>
              <a:buChar char="•"/>
            </a:pPr>
            <a:r>
              <a:rPr lang="en-US" b="1" dirty="0">
                <a:solidFill>
                  <a:srgbClr val="333333"/>
                </a:solidFill>
              </a:rPr>
              <a:t>Reading Level:</a:t>
            </a:r>
            <a:r>
              <a:rPr lang="en-US" dirty="0">
                <a:solidFill>
                  <a:srgbClr val="333333"/>
                </a:solidFill>
              </a:rPr>
              <a:t> 2.0</a:t>
            </a:r>
          </a:p>
          <a:p>
            <a:pPr marL="214313" indent="-214313">
              <a:buFont typeface="Arial" panose="020B0604020202020204" pitchFamily="34" charset="0"/>
              <a:buChar char="•"/>
            </a:pPr>
            <a:r>
              <a:rPr lang="en-US" b="1" dirty="0">
                <a:solidFill>
                  <a:srgbClr val="333333"/>
                </a:solidFill>
              </a:rPr>
              <a:t>Interest Level:</a:t>
            </a:r>
            <a:r>
              <a:rPr lang="en-US" dirty="0">
                <a:solidFill>
                  <a:srgbClr val="333333"/>
                </a:solidFill>
              </a:rPr>
              <a:t> PK-2</a:t>
            </a:r>
          </a:p>
        </p:txBody>
      </p:sp>
      <p:sp>
        <p:nvSpPr>
          <p:cNvPr id="6" name="TextBox 5">
            <a:extLst>
              <a:ext uri="{FF2B5EF4-FFF2-40B4-BE49-F238E27FC236}">
                <a16:creationId xmlns:a16="http://schemas.microsoft.com/office/drawing/2014/main" id="{EBC356EB-3DFD-EB8F-E230-F95341D7501C}"/>
              </a:ext>
            </a:extLst>
          </p:cNvPr>
          <p:cNvSpPr txBox="1"/>
          <p:nvPr/>
        </p:nvSpPr>
        <p:spPr>
          <a:xfrm>
            <a:off x="2695447" y="356350"/>
            <a:ext cx="6370820"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4400" dirty="0">
                <a:latin typeface="Rockwell Condensed" panose="02060603050405020104" pitchFamily="18" charset="0"/>
              </a:rPr>
              <a:t>SLOTH &amp; SQUIRREL IN A PICKLE</a:t>
            </a:r>
            <a:endParaRPr kumimoji="0" lang="en-US" sz="4400" b="0" i="0" u="none" strike="noStrike" cap="none" spc="0" normalizeH="0" baseline="0" dirty="0">
              <a:ln>
                <a:noFill/>
              </a:ln>
              <a:solidFill>
                <a:srgbClr val="000000"/>
              </a:solidFill>
              <a:effectLst/>
              <a:uFillTx/>
              <a:latin typeface="+mn-lt"/>
              <a:ea typeface="+mn-ea"/>
              <a:cs typeface="+mn-cs"/>
              <a:sym typeface="Calibri"/>
            </a:endParaRPr>
          </a:p>
        </p:txBody>
      </p:sp>
      <p:pic>
        <p:nvPicPr>
          <p:cNvPr id="7" name="Picture 6">
            <a:extLst>
              <a:ext uri="{FF2B5EF4-FFF2-40B4-BE49-F238E27FC236}">
                <a16:creationId xmlns:a16="http://schemas.microsoft.com/office/drawing/2014/main" id="{9D8C51AF-F93F-96AD-56E0-2894DA7DB1FE}"/>
              </a:ext>
            </a:extLst>
          </p:cNvPr>
          <p:cNvPicPr>
            <a:picLocks noChangeAspect="1"/>
          </p:cNvPicPr>
          <p:nvPr/>
        </p:nvPicPr>
        <p:blipFill>
          <a:blip r:embed="rId3"/>
          <a:stretch>
            <a:fillRect/>
          </a:stretch>
        </p:blipFill>
        <p:spPr>
          <a:xfrm>
            <a:off x="8764643" y="1802754"/>
            <a:ext cx="2227902" cy="1890651"/>
          </a:xfrm>
          <a:prstGeom prst="rect">
            <a:avLst/>
          </a:prstGeom>
          <a:ln w="28575">
            <a:solidFill>
              <a:schemeClr val="tx1"/>
            </a:solidFill>
          </a:ln>
        </p:spPr>
      </p:pic>
      <p:sp>
        <p:nvSpPr>
          <p:cNvPr id="8" name="TextBox 7">
            <a:extLst>
              <a:ext uri="{FF2B5EF4-FFF2-40B4-BE49-F238E27FC236}">
                <a16:creationId xmlns:a16="http://schemas.microsoft.com/office/drawing/2014/main" id="{4493C43C-9C9E-BE35-4017-BC41BF9B2A2B}"/>
              </a:ext>
            </a:extLst>
          </p:cNvPr>
          <p:cNvSpPr txBox="1"/>
          <p:nvPr/>
        </p:nvSpPr>
        <p:spPr>
          <a:xfrm>
            <a:off x="524656" y="5951095"/>
            <a:ext cx="748509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dirty="0">
                <a:hlinkClick r:id="rId4"/>
              </a:rPr>
              <a:t>https://www.youtube.com/watch?v=lpwVwa8GaxI</a:t>
            </a:r>
            <a:endParaRPr lang="en-US" dirty="0"/>
          </a:p>
          <a:p>
            <a:pPr algn="ctr"/>
            <a:r>
              <a:rPr lang="en-US" dirty="0"/>
              <a:t>5 minutes</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410897855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0A2797-6C39-8258-D878-189CC2B0B8EA}"/>
              </a:ext>
            </a:extLst>
          </p:cNvPr>
          <p:cNvSpPr txBox="1"/>
          <p:nvPr/>
        </p:nvSpPr>
        <p:spPr>
          <a:xfrm>
            <a:off x="914401" y="1613120"/>
            <a:ext cx="10987790"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indent="0">
              <a:buNone/>
            </a:pPr>
            <a:r>
              <a:rPr lang="en-US" sz="2800" b="1" dirty="0">
                <a:solidFill>
                  <a:srgbClr val="333333"/>
                </a:solidFill>
              </a:rPr>
              <a:t>Story Synopsis: </a:t>
            </a:r>
            <a:r>
              <a:rPr lang="en-US" sz="2800" dirty="0">
                <a:solidFill>
                  <a:srgbClr val="333333"/>
                </a:solidFill>
              </a:rPr>
              <a:t>A quick squirrel and a slow sloth try to earn some money by applying for and getting a job in a pickle factory. </a:t>
            </a:r>
          </a:p>
          <a:p>
            <a:pPr marL="0" indent="0">
              <a:buNone/>
            </a:pPr>
            <a:r>
              <a:rPr lang="en-US" sz="2800" dirty="0">
                <a:solidFill>
                  <a:srgbClr val="333333"/>
                </a:solidFill>
              </a:rPr>
              <a:t>Funny and heartwarming this tale of two unlikely friends includes positive themes that feature perseverance, resourcefulness and teamwork.</a:t>
            </a:r>
            <a:endParaRPr lang="en-US" sz="2800" dirty="0"/>
          </a:p>
        </p:txBody>
      </p:sp>
      <p:pic>
        <p:nvPicPr>
          <p:cNvPr id="3" name="Picture 2">
            <a:extLst>
              <a:ext uri="{FF2B5EF4-FFF2-40B4-BE49-F238E27FC236}">
                <a16:creationId xmlns:a16="http://schemas.microsoft.com/office/drawing/2014/main" id="{B9C57A55-8E4D-84B1-87F3-2241866BAD10}"/>
              </a:ext>
            </a:extLst>
          </p:cNvPr>
          <p:cNvPicPr>
            <a:picLocks noChangeAspect="1"/>
          </p:cNvPicPr>
          <p:nvPr/>
        </p:nvPicPr>
        <p:blipFill>
          <a:blip r:embed="rId2"/>
          <a:stretch>
            <a:fillRect/>
          </a:stretch>
        </p:blipFill>
        <p:spPr>
          <a:xfrm>
            <a:off x="6193437" y="3625531"/>
            <a:ext cx="3410647" cy="2989105"/>
          </a:xfrm>
          <a:prstGeom prst="rect">
            <a:avLst/>
          </a:prstGeom>
          <a:ln w="19050">
            <a:solidFill>
              <a:schemeClr val="tx1"/>
            </a:solidFill>
          </a:ln>
        </p:spPr>
      </p:pic>
      <p:pic>
        <p:nvPicPr>
          <p:cNvPr id="4" name="Picture 3">
            <a:extLst>
              <a:ext uri="{FF2B5EF4-FFF2-40B4-BE49-F238E27FC236}">
                <a16:creationId xmlns:a16="http://schemas.microsoft.com/office/drawing/2014/main" id="{1CECC916-5E26-9805-D551-AE22B684F904}"/>
              </a:ext>
            </a:extLst>
          </p:cNvPr>
          <p:cNvPicPr>
            <a:picLocks noChangeAspect="1"/>
          </p:cNvPicPr>
          <p:nvPr/>
        </p:nvPicPr>
        <p:blipFill>
          <a:blip r:embed="rId3"/>
          <a:stretch>
            <a:fillRect/>
          </a:stretch>
        </p:blipFill>
        <p:spPr>
          <a:xfrm>
            <a:off x="341522" y="3625531"/>
            <a:ext cx="1684648" cy="2955790"/>
          </a:xfrm>
          <a:prstGeom prst="rect">
            <a:avLst/>
          </a:prstGeom>
        </p:spPr>
      </p:pic>
      <p:sp>
        <p:nvSpPr>
          <p:cNvPr id="5" name="TextBox 4">
            <a:extLst>
              <a:ext uri="{FF2B5EF4-FFF2-40B4-BE49-F238E27FC236}">
                <a16:creationId xmlns:a16="http://schemas.microsoft.com/office/drawing/2014/main" id="{F45C2BCB-76D3-D5D9-19FE-5ECD50825715}"/>
              </a:ext>
            </a:extLst>
          </p:cNvPr>
          <p:cNvSpPr txBox="1"/>
          <p:nvPr/>
        </p:nvSpPr>
        <p:spPr>
          <a:xfrm>
            <a:off x="2743200" y="383120"/>
            <a:ext cx="6130977"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4000" dirty="0">
                <a:latin typeface="Rockwell Condensed" panose="02060603050405020104" pitchFamily="18" charset="0"/>
              </a:rPr>
              <a:t>SLOTH &amp; SQUIRREL IN A PICKLE</a:t>
            </a:r>
            <a:endParaRPr kumimoji="0" lang="en-US" sz="40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93855594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200107-C782-EDA1-720A-CCB6AD6EE828}"/>
              </a:ext>
            </a:extLst>
          </p:cNvPr>
          <p:cNvPicPr>
            <a:picLocks noChangeAspect="1"/>
          </p:cNvPicPr>
          <p:nvPr/>
        </p:nvPicPr>
        <p:blipFill>
          <a:blip r:embed="rId2"/>
          <a:stretch>
            <a:fillRect/>
          </a:stretch>
        </p:blipFill>
        <p:spPr>
          <a:xfrm>
            <a:off x="4675959" y="1064453"/>
            <a:ext cx="1899845" cy="1699604"/>
          </a:xfrm>
          <a:prstGeom prst="rect">
            <a:avLst/>
          </a:prstGeom>
          <a:ln w="28575">
            <a:solidFill>
              <a:schemeClr val="accent3">
                <a:lumMod val="75000"/>
              </a:schemeClr>
            </a:solidFill>
          </a:ln>
        </p:spPr>
      </p:pic>
      <p:pic>
        <p:nvPicPr>
          <p:cNvPr id="3" name="Picture 2">
            <a:extLst>
              <a:ext uri="{FF2B5EF4-FFF2-40B4-BE49-F238E27FC236}">
                <a16:creationId xmlns:a16="http://schemas.microsoft.com/office/drawing/2014/main" id="{3FAC3FC6-DD2F-1C98-6C68-2A472455B15A}"/>
              </a:ext>
            </a:extLst>
          </p:cNvPr>
          <p:cNvPicPr>
            <a:picLocks noChangeAspect="1"/>
          </p:cNvPicPr>
          <p:nvPr/>
        </p:nvPicPr>
        <p:blipFill>
          <a:blip r:embed="rId3"/>
          <a:stretch>
            <a:fillRect/>
          </a:stretch>
        </p:blipFill>
        <p:spPr>
          <a:xfrm>
            <a:off x="470841" y="1029987"/>
            <a:ext cx="3533941" cy="4476711"/>
          </a:xfrm>
          <a:prstGeom prst="rect">
            <a:avLst/>
          </a:prstGeom>
          <a:ln w="19050">
            <a:solidFill>
              <a:schemeClr val="tx1"/>
            </a:solidFill>
          </a:ln>
        </p:spPr>
      </p:pic>
      <p:pic>
        <p:nvPicPr>
          <p:cNvPr id="4" name="Content Placeholder 6">
            <a:extLst>
              <a:ext uri="{FF2B5EF4-FFF2-40B4-BE49-F238E27FC236}">
                <a16:creationId xmlns:a16="http://schemas.microsoft.com/office/drawing/2014/main" id="{DF2E7FA9-954D-F126-79A0-268211BE8C30}"/>
              </a:ext>
            </a:extLst>
          </p:cNvPr>
          <p:cNvPicPr>
            <a:picLocks noChangeAspect="1"/>
          </p:cNvPicPr>
          <p:nvPr/>
        </p:nvPicPr>
        <p:blipFill>
          <a:blip r:embed="rId4"/>
          <a:stretch>
            <a:fillRect/>
          </a:stretch>
        </p:blipFill>
        <p:spPr>
          <a:xfrm>
            <a:off x="3833978" y="3010877"/>
            <a:ext cx="4102790" cy="3428999"/>
          </a:xfrm>
          <a:prstGeom prst="rect">
            <a:avLst/>
          </a:prstGeom>
          <a:ln w="19050">
            <a:solidFill>
              <a:schemeClr val="tx1"/>
            </a:solidFill>
          </a:ln>
        </p:spPr>
      </p:pic>
      <p:pic>
        <p:nvPicPr>
          <p:cNvPr id="5" name="Picture 4">
            <a:extLst>
              <a:ext uri="{FF2B5EF4-FFF2-40B4-BE49-F238E27FC236}">
                <a16:creationId xmlns:a16="http://schemas.microsoft.com/office/drawing/2014/main" id="{9A8424CB-2E54-A0CD-6B5E-38EB092130A1}"/>
              </a:ext>
            </a:extLst>
          </p:cNvPr>
          <p:cNvPicPr>
            <a:picLocks noChangeAspect="1"/>
          </p:cNvPicPr>
          <p:nvPr/>
        </p:nvPicPr>
        <p:blipFill>
          <a:blip r:embed="rId5"/>
          <a:stretch>
            <a:fillRect/>
          </a:stretch>
        </p:blipFill>
        <p:spPr>
          <a:xfrm>
            <a:off x="8187219" y="1390885"/>
            <a:ext cx="3779695" cy="4659247"/>
          </a:xfrm>
          <a:prstGeom prst="rect">
            <a:avLst/>
          </a:prstGeom>
          <a:ln w="28575">
            <a:solidFill>
              <a:schemeClr val="tx1"/>
            </a:solidFill>
          </a:ln>
        </p:spPr>
      </p:pic>
      <p:sp>
        <p:nvSpPr>
          <p:cNvPr id="6" name="TextBox 5">
            <a:extLst>
              <a:ext uri="{FF2B5EF4-FFF2-40B4-BE49-F238E27FC236}">
                <a16:creationId xmlns:a16="http://schemas.microsoft.com/office/drawing/2014/main" id="{CD08E073-737A-2896-EE16-5AF58862D248}"/>
              </a:ext>
            </a:extLst>
          </p:cNvPr>
          <p:cNvSpPr txBox="1"/>
          <p:nvPr/>
        </p:nvSpPr>
        <p:spPr>
          <a:xfrm>
            <a:off x="3330225" y="137138"/>
            <a:ext cx="5846164"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4400" dirty="0">
                <a:latin typeface="MV Boli" panose="02000500030200090000" pitchFamily="2" charset="0"/>
                <a:cs typeface="MV Boli" panose="02000500030200090000" pitchFamily="2" charset="0"/>
              </a:rPr>
              <a:t>Discussion Questions </a:t>
            </a:r>
            <a:endParaRPr kumimoji="0" lang="en-US" sz="4400" b="0" i="0" u="none" strike="noStrike" cap="none" spc="0" normalizeH="0" baseline="0" dirty="0">
              <a:ln>
                <a:noFill/>
              </a:ln>
              <a:solidFill>
                <a:srgbClr val="000000"/>
              </a:solidFill>
              <a:effectLst/>
              <a:uFillTx/>
              <a:latin typeface="MV Boli" panose="02000500030200090000" pitchFamily="2" charset="0"/>
              <a:cs typeface="MV Boli" panose="02000500030200090000" pitchFamily="2" charset="0"/>
              <a:sym typeface="Calibri"/>
            </a:endParaRPr>
          </a:p>
        </p:txBody>
      </p:sp>
    </p:spTree>
    <p:extLst>
      <p:ext uri="{BB962C8B-B14F-4D97-AF65-F5344CB8AC3E}">
        <p14:creationId xmlns:p14="http://schemas.microsoft.com/office/powerpoint/2010/main" val="323818453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6299A71D-514A-C05D-F425-4D6ABCEAC732}"/>
              </a:ext>
            </a:extLst>
          </p:cNvPr>
          <p:cNvPicPr>
            <a:picLocks noChangeAspect="1"/>
          </p:cNvPicPr>
          <p:nvPr/>
        </p:nvPicPr>
        <p:blipFill>
          <a:blip r:embed="rId2"/>
          <a:stretch>
            <a:fillRect/>
          </a:stretch>
        </p:blipFill>
        <p:spPr>
          <a:xfrm>
            <a:off x="755482" y="235306"/>
            <a:ext cx="4389763" cy="4993356"/>
          </a:xfrm>
          <a:prstGeom prst="rect">
            <a:avLst/>
          </a:prstGeom>
          <a:ln w="19050">
            <a:solidFill>
              <a:schemeClr val="tx1"/>
            </a:solidFill>
          </a:ln>
        </p:spPr>
      </p:pic>
      <p:pic>
        <p:nvPicPr>
          <p:cNvPr id="5" name="Picture 4">
            <a:extLst>
              <a:ext uri="{FF2B5EF4-FFF2-40B4-BE49-F238E27FC236}">
                <a16:creationId xmlns:a16="http://schemas.microsoft.com/office/drawing/2014/main" id="{39AB00BC-118D-E1AE-11F5-76EBEB455B65}"/>
              </a:ext>
            </a:extLst>
          </p:cNvPr>
          <p:cNvPicPr>
            <a:picLocks noChangeAspect="1"/>
          </p:cNvPicPr>
          <p:nvPr/>
        </p:nvPicPr>
        <p:blipFill>
          <a:blip r:embed="rId3"/>
          <a:stretch>
            <a:fillRect/>
          </a:stretch>
        </p:blipFill>
        <p:spPr>
          <a:xfrm>
            <a:off x="6794901" y="1242961"/>
            <a:ext cx="4024470" cy="4037145"/>
          </a:xfrm>
          <a:prstGeom prst="rect">
            <a:avLst/>
          </a:prstGeom>
          <a:ln w="19050">
            <a:solidFill>
              <a:schemeClr val="tx1"/>
            </a:solidFill>
          </a:ln>
        </p:spPr>
      </p:pic>
      <p:pic>
        <p:nvPicPr>
          <p:cNvPr id="6" name="Picture 2">
            <a:extLst>
              <a:ext uri="{FF2B5EF4-FFF2-40B4-BE49-F238E27FC236}">
                <a16:creationId xmlns:a16="http://schemas.microsoft.com/office/drawing/2014/main" id="{2626F358-23C5-CD68-7326-600F8D918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467" y="4664794"/>
            <a:ext cx="2009522" cy="183797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8211A82-A37C-AEB3-5917-D64BA068CF77}"/>
              </a:ext>
            </a:extLst>
          </p:cNvPr>
          <p:cNvSpPr txBox="1"/>
          <p:nvPr/>
        </p:nvSpPr>
        <p:spPr>
          <a:xfrm>
            <a:off x="5479292" y="355229"/>
            <a:ext cx="4024471"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MV Boli" panose="02000500030200090000" pitchFamily="2" charset="0"/>
                <a:cs typeface="MV Boli" panose="02000500030200090000" pitchFamily="2" charset="0"/>
                <a:sym typeface="Calibri"/>
              </a:rPr>
              <a:t>Lesson Plan</a:t>
            </a:r>
          </a:p>
        </p:txBody>
      </p:sp>
    </p:spTree>
    <p:extLst>
      <p:ext uri="{BB962C8B-B14F-4D97-AF65-F5344CB8AC3E}">
        <p14:creationId xmlns:p14="http://schemas.microsoft.com/office/powerpoint/2010/main" val="20855831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75E0C28-B87E-55B7-2CDD-F0FEF5B6B5DE}"/>
              </a:ext>
            </a:extLst>
          </p:cNvPr>
          <p:cNvPicPr>
            <a:picLocks noChangeAspect="1"/>
          </p:cNvPicPr>
          <p:nvPr/>
        </p:nvPicPr>
        <p:blipFill>
          <a:blip r:embed="rId2"/>
          <a:stretch>
            <a:fillRect/>
          </a:stretch>
        </p:blipFill>
        <p:spPr>
          <a:xfrm>
            <a:off x="557328" y="459051"/>
            <a:ext cx="4984596" cy="5947085"/>
          </a:xfrm>
          <a:prstGeom prst="rect">
            <a:avLst/>
          </a:prstGeom>
          <a:ln w="28575">
            <a:solidFill>
              <a:schemeClr val="tx1"/>
            </a:solidFill>
          </a:ln>
        </p:spPr>
      </p:pic>
      <p:pic>
        <p:nvPicPr>
          <p:cNvPr id="3" name="Picture 2">
            <a:extLst>
              <a:ext uri="{FF2B5EF4-FFF2-40B4-BE49-F238E27FC236}">
                <a16:creationId xmlns:a16="http://schemas.microsoft.com/office/drawing/2014/main" id="{C49D0ADF-EFD6-8AD7-BB8F-EB0DD467EF15}"/>
              </a:ext>
            </a:extLst>
          </p:cNvPr>
          <p:cNvPicPr>
            <a:picLocks noChangeAspect="1"/>
          </p:cNvPicPr>
          <p:nvPr/>
        </p:nvPicPr>
        <p:blipFill>
          <a:blip r:embed="rId3"/>
          <a:stretch>
            <a:fillRect/>
          </a:stretch>
        </p:blipFill>
        <p:spPr>
          <a:xfrm>
            <a:off x="6650077" y="1358462"/>
            <a:ext cx="4401415" cy="5195919"/>
          </a:xfrm>
          <a:prstGeom prst="rect">
            <a:avLst/>
          </a:prstGeom>
          <a:ln w="19050">
            <a:solidFill>
              <a:schemeClr val="tx1"/>
            </a:solidFill>
          </a:ln>
        </p:spPr>
      </p:pic>
      <p:sp>
        <p:nvSpPr>
          <p:cNvPr id="4" name="TextBox 3">
            <a:extLst>
              <a:ext uri="{FF2B5EF4-FFF2-40B4-BE49-F238E27FC236}">
                <a16:creationId xmlns:a16="http://schemas.microsoft.com/office/drawing/2014/main" id="{A673D4E4-8AC1-217B-86C6-346C15810C4F}"/>
              </a:ext>
            </a:extLst>
          </p:cNvPr>
          <p:cNvSpPr txBox="1"/>
          <p:nvPr/>
        </p:nvSpPr>
        <p:spPr>
          <a:xfrm>
            <a:off x="6235907" y="459051"/>
            <a:ext cx="3327817"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MV Boli" panose="02000500030200090000" pitchFamily="2" charset="0"/>
                <a:cs typeface="MV Boli" panose="02000500030200090000" pitchFamily="2" charset="0"/>
                <a:sym typeface="Calibri"/>
              </a:rPr>
              <a:t>Lesson Plan</a:t>
            </a:r>
          </a:p>
        </p:txBody>
      </p:sp>
    </p:spTree>
    <p:extLst>
      <p:ext uri="{BB962C8B-B14F-4D97-AF65-F5344CB8AC3E}">
        <p14:creationId xmlns:p14="http://schemas.microsoft.com/office/powerpoint/2010/main" val="149312244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3770CB-4105-E414-4C0E-EFAFC99DAC3A}"/>
              </a:ext>
            </a:extLst>
          </p:cNvPr>
          <p:cNvPicPr>
            <a:picLocks noChangeAspect="1"/>
          </p:cNvPicPr>
          <p:nvPr/>
        </p:nvPicPr>
        <p:blipFill>
          <a:blip r:embed="rId2"/>
          <a:stretch>
            <a:fillRect/>
          </a:stretch>
        </p:blipFill>
        <p:spPr>
          <a:xfrm>
            <a:off x="3531527" y="861934"/>
            <a:ext cx="4682712" cy="5646357"/>
          </a:xfrm>
          <a:prstGeom prst="rect">
            <a:avLst/>
          </a:prstGeom>
          <a:ln w="28575">
            <a:solidFill>
              <a:schemeClr val="tx1"/>
            </a:solidFill>
          </a:ln>
        </p:spPr>
      </p:pic>
      <p:pic>
        <p:nvPicPr>
          <p:cNvPr id="4" name="Picture 6">
            <a:extLst>
              <a:ext uri="{FF2B5EF4-FFF2-40B4-BE49-F238E27FC236}">
                <a16:creationId xmlns:a16="http://schemas.microsoft.com/office/drawing/2014/main" id="{FB7F01E1-F9C3-917C-BB81-56B2340BC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90" y="702610"/>
            <a:ext cx="2679268" cy="246963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E7659E09-B6F1-8B3E-B1B4-8E59AC9BF3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4355" y="2349708"/>
            <a:ext cx="2911634" cy="263794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C1F5FE5-D19A-FEE2-ABDF-83173878BAC8}"/>
              </a:ext>
            </a:extLst>
          </p:cNvPr>
          <p:cNvSpPr txBox="1"/>
          <p:nvPr/>
        </p:nvSpPr>
        <p:spPr>
          <a:xfrm>
            <a:off x="4422100" y="278184"/>
            <a:ext cx="3597639"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600" b="1" dirty="0">
                <a:latin typeface="MV Boli" panose="02000500030200090000" pitchFamily="2" charset="0"/>
                <a:cs typeface="MV Boli" panose="02000500030200090000" pitchFamily="2" charset="0"/>
              </a:rPr>
              <a:t>Job Application </a:t>
            </a:r>
          </a:p>
        </p:txBody>
      </p:sp>
    </p:spTree>
    <p:extLst>
      <p:ext uri="{BB962C8B-B14F-4D97-AF65-F5344CB8AC3E}">
        <p14:creationId xmlns:p14="http://schemas.microsoft.com/office/powerpoint/2010/main" val="206367321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B0E5D6-C4E9-3628-C4DD-DD7BDF74D0CB}"/>
              </a:ext>
            </a:extLst>
          </p:cNvPr>
          <p:cNvPicPr>
            <a:picLocks noChangeAspect="1"/>
          </p:cNvPicPr>
          <p:nvPr/>
        </p:nvPicPr>
        <p:blipFill>
          <a:blip r:embed="rId2"/>
          <a:stretch>
            <a:fillRect/>
          </a:stretch>
        </p:blipFill>
        <p:spPr>
          <a:xfrm>
            <a:off x="973601" y="797135"/>
            <a:ext cx="4245882" cy="5263730"/>
          </a:xfrm>
          <a:prstGeom prst="rect">
            <a:avLst/>
          </a:prstGeom>
          <a:ln w="19050">
            <a:solidFill>
              <a:schemeClr val="tx1"/>
            </a:solidFill>
          </a:ln>
        </p:spPr>
      </p:pic>
      <p:pic>
        <p:nvPicPr>
          <p:cNvPr id="3" name="Picture 2">
            <a:extLst>
              <a:ext uri="{FF2B5EF4-FFF2-40B4-BE49-F238E27FC236}">
                <a16:creationId xmlns:a16="http://schemas.microsoft.com/office/drawing/2014/main" id="{FFF49567-E8CA-5C4E-505D-7E7047F89FCE}"/>
              </a:ext>
            </a:extLst>
          </p:cNvPr>
          <p:cNvPicPr>
            <a:picLocks noChangeAspect="1"/>
          </p:cNvPicPr>
          <p:nvPr/>
        </p:nvPicPr>
        <p:blipFill>
          <a:blip r:embed="rId3"/>
          <a:stretch>
            <a:fillRect/>
          </a:stretch>
        </p:blipFill>
        <p:spPr>
          <a:xfrm>
            <a:off x="5984021" y="1494789"/>
            <a:ext cx="4001372" cy="4879571"/>
          </a:xfrm>
          <a:prstGeom prst="rect">
            <a:avLst/>
          </a:prstGeom>
          <a:ln w="12700">
            <a:solidFill>
              <a:schemeClr val="tx1"/>
            </a:solidFill>
          </a:ln>
        </p:spPr>
      </p:pic>
      <p:sp>
        <p:nvSpPr>
          <p:cNvPr id="5" name="TextBox 4">
            <a:extLst>
              <a:ext uri="{FF2B5EF4-FFF2-40B4-BE49-F238E27FC236}">
                <a16:creationId xmlns:a16="http://schemas.microsoft.com/office/drawing/2014/main" id="{334E74FC-99F6-49E0-D81E-662C384DC77A}"/>
              </a:ext>
            </a:extLst>
          </p:cNvPr>
          <p:cNvSpPr txBox="1"/>
          <p:nvPr/>
        </p:nvSpPr>
        <p:spPr>
          <a:xfrm>
            <a:off x="5681272" y="427803"/>
            <a:ext cx="3597639"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600" b="1" dirty="0">
                <a:latin typeface="MV Boli" panose="02000500030200090000" pitchFamily="2" charset="0"/>
                <a:cs typeface="MV Boli" panose="02000500030200090000" pitchFamily="2" charset="0"/>
              </a:rPr>
              <a:t>Job Application </a:t>
            </a:r>
          </a:p>
        </p:txBody>
      </p:sp>
    </p:spTree>
    <p:extLst>
      <p:ext uri="{BB962C8B-B14F-4D97-AF65-F5344CB8AC3E}">
        <p14:creationId xmlns:p14="http://schemas.microsoft.com/office/powerpoint/2010/main" val="366994561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2</a:t>
            </a:fld>
            <a:endParaRPr dirty="0"/>
          </a:p>
        </p:txBody>
      </p:sp>
      <p:sp>
        <p:nvSpPr>
          <p:cNvPr id="180" name="Content Placeholder 2"/>
          <p:cNvSpPr txBox="1"/>
          <p:nvPr/>
        </p:nvSpPr>
        <p:spPr>
          <a:xfrm>
            <a:off x="883919" y="1825625"/>
            <a:ext cx="10424162" cy="4842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90000"/>
              </a:lnSpc>
              <a:spcBef>
                <a:spcPts val="1000"/>
              </a:spcBef>
              <a:defRPr sz="2000"/>
            </a:pPr>
            <a:r>
              <a:rPr dirty="0"/>
              <a:t>You can now access CEE’s professional development webinars directly on EconEdLink.org! To receive these new professional development benefits, </a:t>
            </a:r>
            <a:r>
              <a:rPr b="1" dirty="0"/>
              <a:t>become an EconEdLink </a:t>
            </a:r>
            <a:r>
              <a:rPr b="1" u="sng" dirty="0">
                <a:solidFill>
                  <a:srgbClr val="0563C1"/>
                </a:solidFill>
                <a:uFill>
                  <a:solidFill>
                    <a:srgbClr val="0563C1"/>
                  </a:solidFill>
                </a:uFill>
                <a:hlinkClick r:id="rId2"/>
              </a:rPr>
              <a:t>member</a:t>
            </a:r>
            <a:r>
              <a:rPr dirty="0"/>
              <a:t>. As a member, you will now be able to: </a:t>
            </a:r>
          </a:p>
          <a:p>
            <a:pPr marL="228600" indent="-228600">
              <a:lnSpc>
                <a:spcPct val="90000"/>
              </a:lnSpc>
              <a:spcBef>
                <a:spcPts val="1000"/>
              </a:spcBef>
              <a:buSzPct val="100000"/>
              <a:buFont typeface="Arial"/>
              <a:buChar char="•"/>
              <a:defRPr sz="2000"/>
            </a:pPr>
            <a:endParaRPr dirty="0"/>
          </a:p>
          <a:p>
            <a:pPr marL="285750" indent="-285750">
              <a:lnSpc>
                <a:spcPct val="90000"/>
              </a:lnSpc>
              <a:spcBef>
                <a:spcPts val="1000"/>
              </a:spcBef>
              <a:buSzPct val="100000"/>
              <a:buFont typeface="Arial"/>
              <a:buChar char="•"/>
              <a:defRPr sz="2000"/>
            </a:pPr>
            <a:r>
              <a:rPr dirty="0"/>
              <a:t>Automatically receive a professional development certificate via e-mail within 24 hours after viewing any webinar for a minimum of 45 minutes</a:t>
            </a:r>
          </a:p>
          <a:p>
            <a:pPr marL="285750" indent="-285750">
              <a:lnSpc>
                <a:spcPct val="90000"/>
              </a:lnSpc>
              <a:spcBef>
                <a:spcPts val="1000"/>
              </a:spcBef>
              <a:buSzPct val="100000"/>
              <a:buFont typeface="Arial"/>
              <a:buChar char="•"/>
              <a:defRPr sz="2000"/>
            </a:pPr>
            <a:r>
              <a:rPr dirty="0"/>
              <a:t>Register for upcoming webinars with a simple one-click process </a:t>
            </a:r>
          </a:p>
          <a:p>
            <a:pPr marL="285750" indent="-285750">
              <a:lnSpc>
                <a:spcPct val="90000"/>
              </a:lnSpc>
              <a:spcBef>
                <a:spcPts val="1000"/>
              </a:spcBef>
              <a:buSzPct val="100000"/>
              <a:buFont typeface="Arial"/>
              <a:buChar char="•"/>
              <a:defRPr sz="2000"/>
            </a:pPr>
            <a:r>
              <a:rPr dirty="0"/>
              <a:t>Easily download presentations, lesson plan materials and activities for each webinar </a:t>
            </a:r>
          </a:p>
          <a:p>
            <a:pPr marL="285750" indent="-285750">
              <a:lnSpc>
                <a:spcPct val="90000"/>
              </a:lnSpc>
              <a:spcBef>
                <a:spcPts val="1000"/>
              </a:spcBef>
              <a:buSzPct val="100000"/>
              <a:buFont typeface="Arial"/>
              <a:buChar char="•"/>
              <a:defRPr sz="2000"/>
            </a:pPr>
            <a:r>
              <a:rPr dirty="0"/>
              <a:t>Search and view all webinars at your convenience </a:t>
            </a:r>
          </a:p>
          <a:p>
            <a:pPr marL="285750" indent="-285750">
              <a:lnSpc>
                <a:spcPct val="90000"/>
              </a:lnSpc>
              <a:spcBef>
                <a:spcPts val="1000"/>
              </a:spcBef>
              <a:buSzPct val="100000"/>
              <a:buFont typeface="Arial"/>
              <a:buChar char="•"/>
              <a:defRPr sz="2000"/>
            </a:pPr>
            <a:r>
              <a:rPr dirty="0"/>
              <a:t>Save webinars to your EconEdLink dashboard for easy access to the event</a:t>
            </a:r>
          </a:p>
          <a:p>
            <a:pPr marL="228600" indent="-228600">
              <a:lnSpc>
                <a:spcPct val="90000"/>
              </a:lnSpc>
              <a:spcBef>
                <a:spcPts val="1000"/>
              </a:spcBef>
              <a:buSzPct val="100000"/>
              <a:buFont typeface="Arial"/>
              <a:buChar char="•"/>
              <a:defRPr sz="2000"/>
            </a:pPr>
            <a:endParaRPr dirty="0"/>
          </a:p>
          <a:p>
            <a:pPr algn="ctr">
              <a:lnSpc>
                <a:spcPct val="90000"/>
              </a:lnSpc>
              <a:spcBef>
                <a:spcPts val="1000"/>
              </a:spcBef>
              <a:defRPr sz="2000"/>
            </a:pPr>
            <a:r>
              <a:rPr dirty="0"/>
              <a:t>Access our new </a:t>
            </a:r>
            <a:r>
              <a:rPr b="1" dirty="0"/>
              <a:t>Professional Development</a:t>
            </a:r>
            <a:r>
              <a:rPr dirty="0"/>
              <a:t> page </a:t>
            </a:r>
            <a:r>
              <a:rPr u="sng" dirty="0">
                <a:solidFill>
                  <a:srgbClr val="0563C1"/>
                </a:solidFill>
                <a:uFill>
                  <a:solidFill>
                    <a:srgbClr val="0563C1"/>
                  </a:solidFill>
                </a:uFill>
                <a:hlinkClick r:id="rId3"/>
              </a:rPr>
              <a:t>here</a:t>
            </a:r>
          </a:p>
        </p:txBody>
      </p:sp>
      <p:sp>
        <p:nvSpPr>
          <p:cNvPr id="181" name="Title 1"/>
          <p:cNvSpPr txBox="1"/>
          <p:nvPr/>
        </p:nvSpPr>
        <p:spPr>
          <a:xfrm>
            <a:off x="579119" y="681037"/>
            <a:ext cx="10424162"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rPr dirty="0"/>
              <a:t>EconEdLink Membership</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nny's Worth">
            <a:extLst>
              <a:ext uri="{FF2B5EF4-FFF2-40B4-BE49-F238E27FC236}">
                <a16:creationId xmlns:a16="http://schemas.microsoft.com/office/drawing/2014/main" id="{34D21FE7-8C2F-E118-B455-E268E066E06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6559" y="1291201"/>
            <a:ext cx="3346813" cy="4038028"/>
          </a:xfrm>
          <a:prstGeom prst="rect">
            <a:avLst/>
          </a:prstGeom>
          <a:noFill/>
          <a:ln w="19050">
            <a:solidFill>
              <a:schemeClr val="tx1"/>
            </a:solidFill>
          </a:ln>
        </p:spPr>
      </p:pic>
      <p:sp>
        <p:nvSpPr>
          <p:cNvPr id="3" name="TextBox 2">
            <a:extLst>
              <a:ext uri="{FF2B5EF4-FFF2-40B4-BE49-F238E27FC236}">
                <a16:creationId xmlns:a16="http://schemas.microsoft.com/office/drawing/2014/main" id="{43CF3FE3-E6B8-373D-AAB8-A78460EA5C48}"/>
              </a:ext>
            </a:extLst>
          </p:cNvPr>
          <p:cNvSpPr txBox="1"/>
          <p:nvPr/>
        </p:nvSpPr>
        <p:spPr>
          <a:xfrm>
            <a:off x="4826833" y="2443396"/>
            <a:ext cx="5051685" cy="175432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b="1" dirty="0">
                <a:solidFill>
                  <a:srgbClr val="333333"/>
                </a:solidFill>
              </a:rPr>
              <a:t>Story Synopsis: </a:t>
            </a:r>
            <a:r>
              <a:rPr lang="en-US" sz="1800" dirty="0">
                <a:solidFill>
                  <a:srgbClr val="000000"/>
                </a:solidFill>
                <a:effectLst/>
                <a:latin typeface="Calibri" panose="020F0502020204030204" pitchFamily="34" charset="0"/>
                <a:ea typeface="Calibri" panose="020F0502020204030204" pitchFamily="34" charset="0"/>
              </a:rPr>
              <a:t>Hot off the minting press, Penny feels like a million bucks. But as other coins and bills are spent while she sits forgotten, she begins to doubt her value. Refusing to be short-changed, she sets out to find her purpose at any cost. Readers will learn a basic lesson on US currency.</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4" name="TextBox 3">
            <a:extLst>
              <a:ext uri="{FF2B5EF4-FFF2-40B4-BE49-F238E27FC236}">
                <a16:creationId xmlns:a16="http://schemas.microsoft.com/office/drawing/2014/main" id="{94573605-8419-545F-6C2C-7D2A94154391}"/>
              </a:ext>
            </a:extLst>
          </p:cNvPr>
          <p:cNvSpPr txBox="1"/>
          <p:nvPr/>
        </p:nvSpPr>
        <p:spPr>
          <a:xfrm>
            <a:off x="7352675" y="4856814"/>
            <a:ext cx="3137941" cy="1323437"/>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0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Publisher:</a:t>
            </a:r>
            <a:r>
              <a:rPr lang="en-US" sz="20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St Martin’s Press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Copyright Date:</a:t>
            </a:r>
            <a:r>
              <a:rPr lang="en-US" sz="20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2022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Reading Level:</a:t>
            </a:r>
            <a:r>
              <a:rPr lang="en-US" sz="20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2.0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Interest Level:</a:t>
            </a:r>
            <a:r>
              <a:rPr lang="en-US" sz="20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K-3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34B4DCA-7E9F-37BC-64DC-3F29029C3882}"/>
              </a:ext>
            </a:extLst>
          </p:cNvPr>
          <p:cNvSpPr txBox="1"/>
          <p:nvPr/>
        </p:nvSpPr>
        <p:spPr>
          <a:xfrm>
            <a:off x="207213" y="5636304"/>
            <a:ext cx="5219226" cy="3921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ctr">
              <a:lnSpc>
                <a:spcPct val="115000"/>
              </a:lnSpc>
              <a:spcBef>
                <a:spcPts val="0"/>
              </a:spcBef>
              <a:spcAft>
                <a:spcPts val="525"/>
              </a:spcAft>
            </a:pPr>
            <a:r>
              <a:rPr lang="en-US" sz="180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3"/>
              </a:rPr>
              <a:t>https://www.youtube.com/watch?v=8zUpdDf3Zbo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00E3EAC-41AB-D34A-43FE-411703F4DB73}"/>
              </a:ext>
            </a:extLst>
          </p:cNvPr>
          <p:cNvSpPr txBox="1"/>
          <p:nvPr/>
        </p:nvSpPr>
        <p:spPr>
          <a:xfrm>
            <a:off x="3177915" y="367873"/>
            <a:ext cx="521922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000000"/>
                </a:solidFill>
                <a:effectLst>
                  <a:outerShdw blurRad="38100" dist="38100" dir="2700000" algn="tl">
                    <a:srgbClr val="000000">
                      <a:alpha val="43137"/>
                    </a:srgbClr>
                  </a:outerShdw>
                </a:effectLst>
                <a:uFillTx/>
                <a:latin typeface="+mn-lt"/>
                <a:ea typeface="+mn-ea"/>
                <a:cs typeface="+mn-cs"/>
                <a:sym typeface="Calibri"/>
              </a:rPr>
              <a:t>A Penny’s Worth</a:t>
            </a:r>
          </a:p>
        </p:txBody>
      </p:sp>
    </p:spTree>
    <p:extLst>
      <p:ext uri="{BB962C8B-B14F-4D97-AF65-F5344CB8AC3E}">
        <p14:creationId xmlns:p14="http://schemas.microsoft.com/office/powerpoint/2010/main" val="320715634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478672-00A1-5966-93DC-CC12CA93EFC6}"/>
              </a:ext>
            </a:extLst>
          </p:cNvPr>
          <p:cNvPicPr>
            <a:picLocks noChangeAspect="1"/>
          </p:cNvPicPr>
          <p:nvPr/>
        </p:nvPicPr>
        <p:blipFill>
          <a:blip r:embed="rId2"/>
          <a:stretch>
            <a:fillRect/>
          </a:stretch>
        </p:blipFill>
        <p:spPr>
          <a:xfrm>
            <a:off x="895272" y="1100762"/>
            <a:ext cx="5901909" cy="5455895"/>
          </a:xfrm>
          <a:prstGeom prst="rect">
            <a:avLst/>
          </a:prstGeom>
          <a:ln w="12700">
            <a:solidFill>
              <a:schemeClr val="tx1"/>
            </a:solidFill>
          </a:ln>
        </p:spPr>
      </p:pic>
      <p:pic>
        <p:nvPicPr>
          <p:cNvPr id="5" name="Picture 4">
            <a:extLst>
              <a:ext uri="{FF2B5EF4-FFF2-40B4-BE49-F238E27FC236}">
                <a16:creationId xmlns:a16="http://schemas.microsoft.com/office/drawing/2014/main" id="{46DD1BBC-EA88-B0FA-BAA7-63AF4AB21D4A}"/>
              </a:ext>
            </a:extLst>
          </p:cNvPr>
          <p:cNvPicPr>
            <a:picLocks noChangeAspect="1"/>
          </p:cNvPicPr>
          <p:nvPr/>
        </p:nvPicPr>
        <p:blipFill>
          <a:blip r:embed="rId3"/>
          <a:stretch>
            <a:fillRect/>
          </a:stretch>
        </p:blipFill>
        <p:spPr>
          <a:xfrm>
            <a:off x="7675804" y="1827463"/>
            <a:ext cx="3752754" cy="3667815"/>
          </a:xfrm>
          <a:prstGeom prst="rect">
            <a:avLst/>
          </a:prstGeom>
          <a:ln w="3175">
            <a:solidFill>
              <a:schemeClr val="tx1"/>
            </a:solidFill>
          </a:ln>
        </p:spPr>
      </p:pic>
      <p:sp>
        <p:nvSpPr>
          <p:cNvPr id="6" name="TextBox 5">
            <a:extLst>
              <a:ext uri="{FF2B5EF4-FFF2-40B4-BE49-F238E27FC236}">
                <a16:creationId xmlns:a16="http://schemas.microsoft.com/office/drawing/2014/main" id="{00D05662-895B-3984-A0E0-CC9B99C93E76}"/>
              </a:ext>
            </a:extLst>
          </p:cNvPr>
          <p:cNvSpPr txBox="1"/>
          <p:nvPr/>
        </p:nvSpPr>
        <p:spPr>
          <a:xfrm>
            <a:off x="3942413" y="331323"/>
            <a:ext cx="4721902"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000000"/>
                </a:solidFill>
                <a:effectLst/>
                <a:uFillTx/>
                <a:latin typeface="Berlin Sans FB" panose="020E0602020502020306" pitchFamily="34" charset="0"/>
                <a:sym typeface="Calibri"/>
              </a:rPr>
              <a:t>Back Matter</a:t>
            </a:r>
          </a:p>
        </p:txBody>
      </p:sp>
    </p:spTree>
    <p:extLst>
      <p:ext uri="{BB962C8B-B14F-4D97-AF65-F5344CB8AC3E}">
        <p14:creationId xmlns:p14="http://schemas.microsoft.com/office/powerpoint/2010/main" val="168288065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835A76-CF16-B54A-5455-1C99FEB52989}"/>
              </a:ext>
            </a:extLst>
          </p:cNvPr>
          <p:cNvPicPr>
            <a:picLocks noChangeAspect="1"/>
          </p:cNvPicPr>
          <p:nvPr/>
        </p:nvPicPr>
        <p:blipFill>
          <a:blip r:embed="rId2"/>
          <a:stretch>
            <a:fillRect/>
          </a:stretch>
        </p:blipFill>
        <p:spPr>
          <a:xfrm>
            <a:off x="3906829" y="1054298"/>
            <a:ext cx="4226686" cy="4749401"/>
          </a:xfrm>
          <a:prstGeom prst="rect">
            <a:avLst/>
          </a:prstGeom>
        </p:spPr>
      </p:pic>
      <p:sp>
        <p:nvSpPr>
          <p:cNvPr id="5" name="TextBox 4">
            <a:extLst>
              <a:ext uri="{FF2B5EF4-FFF2-40B4-BE49-F238E27FC236}">
                <a16:creationId xmlns:a16="http://schemas.microsoft.com/office/drawing/2014/main" id="{FED82264-59C4-877D-011F-E62D53AAF936}"/>
              </a:ext>
            </a:extLst>
          </p:cNvPr>
          <p:cNvSpPr txBox="1"/>
          <p:nvPr/>
        </p:nvSpPr>
        <p:spPr>
          <a:xfrm>
            <a:off x="422222" y="6124041"/>
            <a:ext cx="11347555"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hlinkClick r:id="rId3"/>
              </a:rPr>
              <a:t>https://static1.squarespace.com/static/596301cc3a0411d39d8b2f47/t/6279be9205c7696c693dac42/1652145811803/PennysWorth_ActivityGuide3.pdf</a:t>
            </a:r>
            <a:endParaRPr lang="en-US" sz="1400" dirty="0"/>
          </a:p>
          <a:p>
            <a:endParaRPr lang="en-US" sz="1400" dirty="0"/>
          </a:p>
        </p:txBody>
      </p:sp>
      <p:sp>
        <p:nvSpPr>
          <p:cNvPr id="7" name="TextBox 6">
            <a:extLst>
              <a:ext uri="{FF2B5EF4-FFF2-40B4-BE49-F238E27FC236}">
                <a16:creationId xmlns:a16="http://schemas.microsoft.com/office/drawing/2014/main" id="{3A59832C-3B90-49E1-F791-64EF017F2459}"/>
              </a:ext>
            </a:extLst>
          </p:cNvPr>
          <p:cNvSpPr txBox="1"/>
          <p:nvPr/>
        </p:nvSpPr>
        <p:spPr>
          <a:xfrm>
            <a:off x="3049249" y="-2272"/>
            <a:ext cx="6093500"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outerShdw blurRad="38100" dist="38100" dir="2700000" algn="tl">
                    <a:srgbClr val="000000">
                      <a:alpha val="43137"/>
                    </a:srgbClr>
                  </a:outerShdw>
                </a:effectLst>
                <a:uFillTx/>
                <a:latin typeface="+mn-lt"/>
                <a:ea typeface="+mn-ea"/>
                <a:cs typeface="+mn-cs"/>
                <a:sym typeface="Calibri"/>
              </a:rPr>
              <a:t>A Penny’s Worth</a:t>
            </a:r>
          </a:p>
          <a:p>
            <a:pPr marL="0" marR="0" indent="0" algn="ctr" defTabSz="914400" rtl="0" fontAlgn="auto" latinLnBrk="0" hangingPunct="0">
              <a:lnSpc>
                <a:spcPct val="100000"/>
              </a:lnSpc>
              <a:spcBef>
                <a:spcPts val="0"/>
              </a:spcBef>
              <a:spcAft>
                <a:spcPts val="0"/>
              </a:spcAft>
              <a:buClrTx/>
              <a:buSzTx/>
              <a:buFontTx/>
              <a:buNone/>
              <a:tabLst/>
            </a:pPr>
            <a:r>
              <a:rPr lang="en-US" sz="2800" dirty="0">
                <a:effectLst>
                  <a:outerShdw blurRad="38100" dist="38100" dir="2700000" algn="tl">
                    <a:srgbClr val="000000">
                      <a:alpha val="43137"/>
                    </a:srgbClr>
                  </a:outerShdw>
                </a:effectLst>
              </a:rPr>
              <a:t>7-page Activity Guide </a:t>
            </a:r>
            <a:endParaRPr kumimoji="0" lang="en-US" sz="2800" b="0" i="0" u="none" strike="noStrike" cap="none" spc="0" normalizeH="0" baseline="0" dirty="0">
              <a:ln>
                <a:noFill/>
              </a:ln>
              <a:solidFill>
                <a:srgbClr val="000000"/>
              </a:solidFill>
              <a:effectLst>
                <a:outerShdw blurRad="38100" dist="38100" dir="2700000" algn="tl">
                  <a:srgbClr val="000000">
                    <a:alpha val="43137"/>
                  </a:srgbClr>
                </a:outerShdw>
              </a:effectLst>
              <a:uFillTx/>
              <a:latin typeface="+mn-lt"/>
              <a:ea typeface="+mn-ea"/>
              <a:cs typeface="+mn-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dirty="0">
              <a:ln>
                <a:noFill/>
              </a:ln>
              <a:solidFill>
                <a:srgbClr val="000000"/>
              </a:solidFill>
              <a:effectLst>
                <a:outerShdw blurRad="38100" dist="38100" dir="2700000" algn="tl">
                  <a:srgbClr val="000000">
                    <a:alpha val="43137"/>
                  </a:srgbClr>
                </a:outerShdw>
              </a:effectLst>
              <a:uFillTx/>
              <a:latin typeface="+mn-lt"/>
              <a:ea typeface="+mn-ea"/>
              <a:cs typeface="+mn-cs"/>
              <a:sym typeface="Calibri"/>
            </a:endParaRPr>
          </a:p>
        </p:txBody>
      </p:sp>
      <p:pic>
        <p:nvPicPr>
          <p:cNvPr id="9" name="Picture 8">
            <a:extLst>
              <a:ext uri="{FF2B5EF4-FFF2-40B4-BE49-F238E27FC236}">
                <a16:creationId xmlns:a16="http://schemas.microsoft.com/office/drawing/2014/main" id="{A9F3B963-F50D-5003-B322-3213034A6878}"/>
              </a:ext>
            </a:extLst>
          </p:cNvPr>
          <p:cNvPicPr>
            <a:picLocks noChangeAspect="1"/>
          </p:cNvPicPr>
          <p:nvPr/>
        </p:nvPicPr>
        <p:blipFill>
          <a:blip r:embed="rId4"/>
          <a:stretch>
            <a:fillRect/>
          </a:stretch>
        </p:blipFill>
        <p:spPr>
          <a:xfrm rot="281951">
            <a:off x="9053983" y="2018870"/>
            <a:ext cx="2459373" cy="2820259"/>
          </a:xfrm>
          <a:prstGeom prst="rect">
            <a:avLst/>
          </a:prstGeom>
          <a:ln w="12700">
            <a:solidFill>
              <a:schemeClr val="tx1"/>
            </a:solidFill>
          </a:ln>
        </p:spPr>
      </p:pic>
      <p:pic>
        <p:nvPicPr>
          <p:cNvPr id="11" name="Picture 10">
            <a:extLst>
              <a:ext uri="{FF2B5EF4-FFF2-40B4-BE49-F238E27FC236}">
                <a16:creationId xmlns:a16="http://schemas.microsoft.com/office/drawing/2014/main" id="{002A917B-B1B0-DF35-C6E2-AFE03B0ED6AD}"/>
              </a:ext>
            </a:extLst>
          </p:cNvPr>
          <p:cNvPicPr>
            <a:picLocks noChangeAspect="1"/>
          </p:cNvPicPr>
          <p:nvPr/>
        </p:nvPicPr>
        <p:blipFill>
          <a:blip r:embed="rId5"/>
          <a:stretch>
            <a:fillRect/>
          </a:stretch>
        </p:blipFill>
        <p:spPr>
          <a:xfrm>
            <a:off x="567254" y="1496744"/>
            <a:ext cx="2530499" cy="2925354"/>
          </a:xfrm>
          <a:prstGeom prst="rect">
            <a:avLst/>
          </a:prstGeom>
        </p:spPr>
      </p:pic>
    </p:spTree>
    <p:extLst>
      <p:ext uri="{BB962C8B-B14F-4D97-AF65-F5344CB8AC3E}">
        <p14:creationId xmlns:p14="http://schemas.microsoft.com/office/powerpoint/2010/main" val="16011560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F454B-D13F-EE27-F15D-822172F7B2F3}"/>
              </a:ext>
            </a:extLst>
          </p:cNvPr>
          <p:cNvPicPr>
            <a:picLocks noChangeAspect="1"/>
          </p:cNvPicPr>
          <p:nvPr/>
        </p:nvPicPr>
        <p:blipFill>
          <a:blip r:embed="rId2"/>
          <a:stretch>
            <a:fillRect/>
          </a:stretch>
        </p:blipFill>
        <p:spPr>
          <a:xfrm>
            <a:off x="663932" y="584616"/>
            <a:ext cx="3828410" cy="4414603"/>
          </a:xfrm>
          <a:prstGeom prst="rect">
            <a:avLst/>
          </a:prstGeom>
        </p:spPr>
      </p:pic>
      <p:pic>
        <p:nvPicPr>
          <p:cNvPr id="5" name="Picture 4">
            <a:extLst>
              <a:ext uri="{FF2B5EF4-FFF2-40B4-BE49-F238E27FC236}">
                <a16:creationId xmlns:a16="http://schemas.microsoft.com/office/drawing/2014/main" id="{0E181B86-0CF2-B682-77F8-174BE971795A}"/>
              </a:ext>
            </a:extLst>
          </p:cNvPr>
          <p:cNvPicPr>
            <a:picLocks noChangeAspect="1"/>
          </p:cNvPicPr>
          <p:nvPr/>
        </p:nvPicPr>
        <p:blipFill>
          <a:blip r:embed="rId3"/>
          <a:stretch>
            <a:fillRect/>
          </a:stretch>
        </p:blipFill>
        <p:spPr>
          <a:xfrm>
            <a:off x="3946021" y="1094282"/>
            <a:ext cx="4741400" cy="5411450"/>
          </a:xfrm>
          <a:prstGeom prst="rect">
            <a:avLst/>
          </a:prstGeom>
        </p:spPr>
      </p:pic>
      <p:pic>
        <p:nvPicPr>
          <p:cNvPr id="7" name="Picture 6">
            <a:extLst>
              <a:ext uri="{FF2B5EF4-FFF2-40B4-BE49-F238E27FC236}">
                <a16:creationId xmlns:a16="http://schemas.microsoft.com/office/drawing/2014/main" id="{BE7B6823-D3A2-C0BD-5C2C-F8B9DE2BEFEA}"/>
              </a:ext>
            </a:extLst>
          </p:cNvPr>
          <p:cNvPicPr>
            <a:picLocks noChangeAspect="1"/>
          </p:cNvPicPr>
          <p:nvPr/>
        </p:nvPicPr>
        <p:blipFill>
          <a:blip r:embed="rId4"/>
          <a:stretch>
            <a:fillRect/>
          </a:stretch>
        </p:blipFill>
        <p:spPr>
          <a:xfrm>
            <a:off x="8859251" y="1637675"/>
            <a:ext cx="3110259" cy="3582650"/>
          </a:xfrm>
          <a:prstGeom prst="rect">
            <a:avLst/>
          </a:prstGeom>
        </p:spPr>
      </p:pic>
    </p:spTree>
    <p:extLst>
      <p:ext uri="{BB962C8B-B14F-4D97-AF65-F5344CB8AC3E}">
        <p14:creationId xmlns:p14="http://schemas.microsoft.com/office/powerpoint/2010/main" val="139235780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A6C8A3-2A58-D1EB-2BCB-F97456CF50CC}"/>
              </a:ext>
            </a:extLst>
          </p:cNvPr>
          <p:cNvSpPr txBox="1"/>
          <p:nvPr/>
        </p:nvSpPr>
        <p:spPr>
          <a:xfrm>
            <a:off x="4916774" y="1797142"/>
            <a:ext cx="6400800" cy="230832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1" dirty="0">
                <a:solidFill>
                  <a:srgbClr val="333333"/>
                </a:solidFill>
              </a:rPr>
              <a:t>Story Synopsis: </a:t>
            </a:r>
            <a:r>
              <a:rPr lang="en-US" sz="2400" dirty="0">
                <a:solidFill>
                  <a:srgbClr val="333333"/>
                </a:solidFill>
                <a:effectLst/>
                <a:ea typeface="Calibri" panose="020F0502020204030204" pitchFamily="34" charset="0"/>
                <a:cs typeface="Times New Roman" panose="02020603050405020304" pitchFamily="18" charset="0"/>
              </a:rPr>
              <a:t>Instead of making friends, seven-year-old Max Midas decides to make millions and spend it on what he loves best, gold, but one day things get lonely inside his shiny castle and Max finally learns that gold is not worth anything without friends and family by your side.</a:t>
            </a:r>
            <a:endParaRPr lang="en-US" sz="2400" dirty="0"/>
          </a:p>
        </p:txBody>
      </p:sp>
      <p:sp>
        <p:nvSpPr>
          <p:cNvPr id="5" name="TextBox 4">
            <a:extLst>
              <a:ext uri="{FF2B5EF4-FFF2-40B4-BE49-F238E27FC236}">
                <a16:creationId xmlns:a16="http://schemas.microsoft.com/office/drawing/2014/main" id="{C6F9AC7E-344B-CCEB-741B-09DD540FAE78}"/>
              </a:ext>
            </a:extLst>
          </p:cNvPr>
          <p:cNvSpPr txBox="1"/>
          <p:nvPr/>
        </p:nvSpPr>
        <p:spPr>
          <a:xfrm>
            <a:off x="288309" y="5801193"/>
            <a:ext cx="609350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80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2"/>
              </a:rPr>
              <a:t>https://www.youtube.com/watch?v=qkZk1AzGYvM</a:t>
            </a:r>
            <a:r>
              <a:rPr lang="en-US"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6" name="TextBox 5">
            <a:extLst>
              <a:ext uri="{FF2B5EF4-FFF2-40B4-BE49-F238E27FC236}">
                <a16:creationId xmlns:a16="http://schemas.microsoft.com/office/drawing/2014/main" id="{1066865E-EF65-59EA-1CE6-A5A6551BC6B0}"/>
              </a:ext>
            </a:extLst>
          </p:cNvPr>
          <p:cNvSpPr txBox="1"/>
          <p:nvPr/>
        </p:nvSpPr>
        <p:spPr>
          <a:xfrm>
            <a:off x="3777521" y="0"/>
            <a:ext cx="4946754"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8000" b="1" dirty="0">
                <a:solidFill>
                  <a:schemeClr val="accent4">
                    <a:lumMod val="75000"/>
                  </a:schemeClr>
                </a:solidFill>
                <a:effectLst>
                  <a:outerShdw blurRad="38100" dist="38100" dir="2700000" algn="tl">
                    <a:srgbClr val="000000">
                      <a:alpha val="43137"/>
                    </a:srgbClr>
                  </a:outerShdw>
                </a:effectLst>
                <a:latin typeface="Bahnschrift Condensed" panose="020B0502040204020203" pitchFamily="34" charset="0"/>
                <a:ea typeface="Tahoma" panose="020B0604030504040204" pitchFamily="34" charset="0"/>
                <a:cs typeface="Tahoma" panose="020B0604030504040204" pitchFamily="34" charset="0"/>
              </a:rPr>
              <a:t>GOLD!</a:t>
            </a:r>
            <a:endParaRPr kumimoji="0" lang="en-US" sz="8000" b="1" i="0" u="none" strike="noStrike" cap="none" spc="0" normalizeH="0" baseline="0" dirty="0">
              <a:ln>
                <a:noFill/>
              </a:ln>
              <a:solidFill>
                <a:schemeClr val="accent4">
                  <a:lumMod val="75000"/>
                </a:schemeClr>
              </a:solidFill>
              <a:effectLst>
                <a:outerShdw blurRad="38100" dist="38100" dir="2700000" algn="tl">
                  <a:srgbClr val="000000">
                    <a:alpha val="43137"/>
                  </a:srgbClr>
                </a:outerShdw>
              </a:effectLst>
              <a:uFillTx/>
              <a:latin typeface="Bahnschrift Condensed" panose="020B0502040204020203" pitchFamily="34" charset="0"/>
              <a:ea typeface="Tahoma" panose="020B0604030504040204" pitchFamily="34" charset="0"/>
              <a:cs typeface="Tahoma" panose="020B0604030504040204" pitchFamily="34" charset="0"/>
              <a:sym typeface="Calibri"/>
            </a:endParaRPr>
          </a:p>
        </p:txBody>
      </p:sp>
      <p:sp>
        <p:nvSpPr>
          <p:cNvPr id="7" name="TextBox 6">
            <a:extLst>
              <a:ext uri="{FF2B5EF4-FFF2-40B4-BE49-F238E27FC236}">
                <a16:creationId xmlns:a16="http://schemas.microsoft.com/office/drawing/2014/main" id="{3E236C1E-3B52-A32D-2FCA-36B1541B4DFB}"/>
              </a:ext>
            </a:extLst>
          </p:cNvPr>
          <p:cNvSpPr txBox="1"/>
          <p:nvPr/>
        </p:nvSpPr>
        <p:spPr>
          <a:xfrm>
            <a:off x="6250898" y="4282079"/>
            <a:ext cx="3627621" cy="1569658"/>
          </a:xfrm>
          <a:prstGeom prst="rect">
            <a:avLst/>
          </a:prstGeom>
          <a:noFill/>
          <a:ln w="952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b="1" dirty="0">
                <a:solidFill>
                  <a:srgbClr val="333333"/>
                </a:solidFill>
                <a:effectLst/>
                <a:latin typeface="Calibri" panose="020F0502020204030204" pitchFamily="34" charset="0"/>
                <a:ea typeface="Times New Roman" panose="02020603050405020304" pitchFamily="18" charset="0"/>
              </a:rPr>
              <a:t>Publisher:</a:t>
            </a:r>
            <a:r>
              <a:rPr lang="en-US" sz="2400" dirty="0">
                <a:solidFill>
                  <a:srgbClr val="333333"/>
                </a:solidFill>
                <a:effectLst/>
                <a:latin typeface="Calibri" panose="020F0502020204030204" pitchFamily="34" charset="0"/>
                <a:ea typeface="Times New Roman" panose="02020603050405020304" pitchFamily="18" charset="0"/>
              </a:rPr>
              <a:t> Penguin</a:t>
            </a:r>
          </a:p>
          <a:p>
            <a:pPr marL="0" marR="0" indent="0" algn="l" defTabSz="914400" rtl="0" fontAlgn="auto" latinLnBrk="0" hangingPunct="0">
              <a:lnSpc>
                <a:spcPct val="100000"/>
              </a:lnSpc>
              <a:spcBef>
                <a:spcPts val="0"/>
              </a:spcBef>
              <a:spcAft>
                <a:spcPts val="0"/>
              </a:spcAft>
              <a:buClrTx/>
              <a:buSzTx/>
              <a:buFontTx/>
              <a:buNone/>
              <a:tabLst/>
            </a:pPr>
            <a:r>
              <a:rPr lang="en-US" sz="2400" b="1" dirty="0">
                <a:solidFill>
                  <a:srgbClr val="333333"/>
                </a:solidFill>
                <a:effectLst/>
                <a:latin typeface="Calibri" panose="020F0502020204030204" pitchFamily="34" charset="0"/>
                <a:ea typeface="Times New Roman" panose="02020603050405020304" pitchFamily="18" charset="0"/>
              </a:rPr>
              <a:t>Copyright Date: </a:t>
            </a:r>
            <a:r>
              <a:rPr lang="en-US" sz="2400" dirty="0">
                <a:solidFill>
                  <a:srgbClr val="333333"/>
                </a:solidFill>
                <a:effectLst/>
                <a:latin typeface="Calibri" panose="020F0502020204030204" pitchFamily="34" charset="0"/>
                <a:ea typeface="Times New Roman" panose="02020603050405020304" pitchFamily="18" charset="0"/>
              </a:rPr>
              <a:t>2022</a:t>
            </a:r>
          </a:p>
          <a:p>
            <a:r>
              <a:rPr lang="en-US" sz="24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Reading Level:</a:t>
            </a:r>
            <a:r>
              <a:rPr lang="en-US" sz="24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2.0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Interest Level:</a:t>
            </a:r>
            <a:r>
              <a:rPr lang="en-US" sz="24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PK-2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Gold!">
            <a:extLst>
              <a:ext uri="{FF2B5EF4-FFF2-40B4-BE49-F238E27FC236}">
                <a16:creationId xmlns:a16="http://schemas.microsoft.com/office/drawing/2014/main" id="{1B91BBA7-BC70-4166-9FDE-53FE9A601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321" y="661718"/>
            <a:ext cx="3670053" cy="472702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83410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5AE329-494D-91A0-555C-9C546A083723}"/>
              </a:ext>
            </a:extLst>
          </p:cNvPr>
          <p:cNvPicPr>
            <a:picLocks noChangeAspect="1"/>
          </p:cNvPicPr>
          <p:nvPr/>
        </p:nvPicPr>
        <p:blipFill>
          <a:blip r:embed="rId2"/>
          <a:stretch>
            <a:fillRect/>
          </a:stretch>
        </p:blipFill>
        <p:spPr>
          <a:xfrm>
            <a:off x="831284" y="348630"/>
            <a:ext cx="2726202" cy="4066113"/>
          </a:xfrm>
          <a:prstGeom prst="rect">
            <a:avLst/>
          </a:prstGeom>
          <a:ln w="38100">
            <a:solidFill>
              <a:schemeClr val="tx1"/>
            </a:solidFill>
          </a:ln>
        </p:spPr>
      </p:pic>
      <p:pic>
        <p:nvPicPr>
          <p:cNvPr id="5" name="Picture 4">
            <a:extLst>
              <a:ext uri="{FF2B5EF4-FFF2-40B4-BE49-F238E27FC236}">
                <a16:creationId xmlns:a16="http://schemas.microsoft.com/office/drawing/2014/main" id="{BD3203A3-31A5-4120-AEB3-CFFD77FD0B26}"/>
              </a:ext>
            </a:extLst>
          </p:cNvPr>
          <p:cNvPicPr>
            <a:picLocks noChangeAspect="1"/>
          </p:cNvPicPr>
          <p:nvPr/>
        </p:nvPicPr>
        <p:blipFill>
          <a:blip r:embed="rId3"/>
          <a:stretch>
            <a:fillRect/>
          </a:stretch>
        </p:blipFill>
        <p:spPr>
          <a:xfrm>
            <a:off x="5057382" y="2300252"/>
            <a:ext cx="5722999" cy="3429572"/>
          </a:xfrm>
          <a:prstGeom prst="rect">
            <a:avLst/>
          </a:prstGeom>
          <a:ln w="28575">
            <a:solidFill>
              <a:schemeClr val="tx1"/>
            </a:solidFill>
          </a:ln>
        </p:spPr>
      </p:pic>
      <p:sp>
        <p:nvSpPr>
          <p:cNvPr id="7" name="TextBox 6">
            <a:extLst>
              <a:ext uri="{FF2B5EF4-FFF2-40B4-BE49-F238E27FC236}">
                <a16:creationId xmlns:a16="http://schemas.microsoft.com/office/drawing/2014/main" id="{9149B376-0384-4146-966A-2ABA0CC113F1}"/>
              </a:ext>
            </a:extLst>
          </p:cNvPr>
          <p:cNvSpPr txBox="1"/>
          <p:nvPr/>
        </p:nvSpPr>
        <p:spPr>
          <a:xfrm>
            <a:off x="2275703" y="-100406"/>
            <a:ext cx="6094520"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7200" b="1" dirty="0">
                <a:solidFill>
                  <a:schemeClr val="accent4">
                    <a:lumMod val="75000"/>
                  </a:schemeClr>
                </a:solidFill>
                <a:effectLst>
                  <a:outerShdw blurRad="38100" dist="38100" dir="2700000" algn="tl">
                    <a:srgbClr val="000000">
                      <a:alpha val="43137"/>
                    </a:srgbClr>
                  </a:outerShdw>
                </a:effectLst>
                <a:latin typeface="Bahnschrift Condensed" panose="020B0502040204020203" pitchFamily="34" charset="0"/>
                <a:ea typeface="Tahoma" panose="020B0604030504040204" pitchFamily="34" charset="0"/>
                <a:cs typeface="Tahoma" panose="020B0604030504040204" pitchFamily="34" charset="0"/>
              </a:rPr>
              <a:t>GOLD!</a:t>
            </a:r>
            <a:endParaRPr kumimoji="0" lang="en-US" sz="7200" b="1" i="0" u="none" strike="noStrike" cap="none" spc="0" normalizeH="0" baseline="0" dirty="0">
              <a:ln>
                <a:noFill/>
              </a:ln>
              <a:solidFill>
                <a:schemeClr val="accent4">
                  <a:lumMod val="75000"/>
                </a:schemeClr>
              </a:solidFill>
              <a:effectLst>
                <a:outerShdw blurRad="38100" dist="38100" dir="2700000" algn="tl">
                  <a:srgbClr val="000000">
                    <a:alpha val="43137"/>
                  </a:srgbClr>
                </a:outerShdw>
              </a:effectLst>
              <a:uFillTx/>
              <a:latin typeface="Bahnschrift Condensed" panose="020B0502040204020203" pitchFamily="34" charset="0"/>
              <a:ea typeface="Tahoma" panose="020B0604030504040204" pitchFamily="34" charset="0"/>
              <a:cs typeface="Tahoma" panose="020B0604030504040204" pitchFamily="34" charset="0"/>
              <a:sym typeface="Calibri"/>
            </a:endParaRPr>
          </a:p>
        </p:txBody>
      </p:sp>
      <p:sp>
        <p:nvSpPr>
          <p:cNvPr id="8" name="TextBox 7">
            <a:extLst>
              <a:ext uri="{FF2B5EF4-FFF2-40B4-BE49-F238E27FC236}">
                <a16:creationId xmlns:a16="http://schemas.microsoft.com/office/drawing/2014/main" id="{901EAA0F-A76B-4C52-A01C-C08534E92709}"/>
              </a:ext>
            </a:extLst>
          </p:cNvPr>
          <p:cNvSpPr txBox="1"/>
          <p:nvPr/>
        </p:nvSpPr>
        <p:spPr>
          <a:xfrm>
            <a:off x="762060" y="4749553"/>
            <a:ext cx="302728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Calibri"/>
              </a:rPr>
              <a:t>Starts with greed.</a:t>
            </a:r>
          </a:p>
        </p:txBody>
      </p:sp>
      <p:sp>
        <p:nvSpPr>
          <p:cNvPr id="9" name="TextBox 8">
            <a:extLst>
              <a:ext uri="{FF2B5EF4-FFF2-40B4-BE49-F238E27FC236}">
                <a16:creationId xmlns:a16="http://schemas.microsoft.com/office/drawing/2014/main" id="{5D03F0DA-90C8-4A95-AC24-FD0BED0433E0}"/>
              </a:ext>
            </a:extLst>
          </p:cNvPr>
          <p:cNvSpPr txBox="1"/>
          <p:nvPr/>
        </p:nvSpPr>
        <p:spPr>
          <a:xfrm>
            <a:off x="6285390" y="5842599"/>
            <a:ext cx="5149048"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Calibri"/>
              </a:rPr>
              <a:t>Concludes with giving.</a:t>
            </a:r>
          </a:p>
        </p:txBody>
      </p:sp>
      <p:pic>
        <p:nvPicPr>
          <p:cNvPr id="11" name="Picture 10">
            <a:extLst>
              <a:ext uri="{FF2B5EF4-FFF2-40B4-BE49-F238E27FC236}">
                <a16:creationId xmlns:a16="http://schemas.microsoft.com/office/drawing/2014/main" id="{BF3F5875-E1BE-4ADB-81C0-FD2F4431898D}"/>
              </a:ext>
            </a:extLst>
          </p:cNvPr>
          <p:cNvPicPr>
            <a:picLocks noChangeAspect="1"/>
          </p:cNvPicPr>
          <p:nvPr/>
        </p:nvPicPr>
        <p:blipFill>
          <a:blip r:embed="rId4"/>
          <a:stretch>
            <a:fillRect/>
          </a:stretch>
        </p:blipFill>
        <p:spPr>
          <a:xfrm>
            <a:off x="6481531" y="139441"/>
            <a:ext cx="1970010" cy="1920964"/>
          </a:xfrm>
          <a:prstGeom prst="rect">
            <a:avLst/>
          </a:prstGeom>
        </p:spPr>
      </p:pic>
    </p:spTree>
    <p:extLst>
      <p:ext uri="{BB962C8B-B14F-4D97-AF65-F5344CB8AC3E}">
        <p14:creationId xmlns:p14="http://schemas.microsoft.com/office/powerpoint/2010/main" val="263053069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F1DB6F-6EAD-FF2F-6BB8-B6E7B998224C}"/>
              </a:ext>
            </a:extLst>
          </p:cNvPr>
          <p:cNvPicPr>
            <a:picLocks noChangeAspect="1"/>
          </p:cNvPicPr>
          <p:nvPr/>
        </p:nvPicPr>
        <p:blipFill>
          <a:blip r:embed="rId2"/>
          <a:stretch>
            <a:fillRect/>
          </a:stretch>
        </p:blipFill>
        <p:spPr>
          <a:xfrm>
            <a:off x="6871319" y="450102"/>
            <a:ext cx="2358654" cy="2827978"/>
          </a:xfrm>
          <a:prstGeom prst="rect">
            <a:avLst/>
          </a:prstGeom>
          <a:ln w="12700">
            <a:solidFill>
              <a:schemeClr val="tx1"/>
            </a:solidFill>
          </a:ln>
        </p:spPr>
      </p:pic>
      <p:pic>
        <p:nvPicPr>
          <p:cNvPr id="5" name="Picture 4">
            <a:extLst>
              <a:ext uri="{FF2B5EF4-FFF2-40B4-BE49-F238E27FC236}">
                <a16:creationId xmlns:a16="http://schemas.microsoft.com/office/drawing/2014/main" id="{77286FFD-A738-DC9E-0E49-51FDEC734F21}"/>
              </a:ext>
            </a:extLst>
          </p:cNvPr>
          <p:cNvPicPr>
            <a:picLocks noChangeAspect="1"/>
          </p:cNvPicPr>
          <p:nvPr/>
        </p:nvPicPr>
        <p:blipFill>
          <a:blip r:embed="rId3"/>
          <a:stretch>
            <a:fillRect/>
          </a:stretch>
        </p:blipFill>
        <p:spPr>
          <a:xfrm>
            <a:off x="9039993" y="2846028"/>
            <a:ext cx="2663192" cy="3356232"/>
          </a:xfrm>
          <a:prstGeom prst="rect">
            <a:avLst/>
          </a:prstGeom>
          <a:ln w="9525">
            <a:solidFill>
              <a:schemeClr val="tx1"/>
            </a:solidFill>
          </a:ln>
        </p:spPr>
      </p:pic>
      <p:pic>
        <p:nvPicPr>
          <p:cNvPr id="7" name="Picture 6">
            <a:extLst>
              <a:ext uri="{FF2B5EF4-FFF2-40B4-BE49-F238E27FC236}">
                <a16:creationId xmlns:a16="http://schemas.microsoft.com/office/drawing/2014/main" id="{15A4370A-D704-40E9-B7C7-6EBE3BC48538}"/>
              </a:ext>
            </a:extLst>
          </p:cNvPr>
          <p:cNvPicPr>
            <a:picLocks noChangeAspect="1"/>
          </p:cNvPicPr>
          <p:nvPr/>
        </p:nvPicPr>
        <p:blipFill>
          <a:blip r:embed="rId4"/>
          <a:stretch>
            <a:fillRect/>
          </a:stretch>
        </p:blipFill>
        <p:spPr>
          <a:xfrm>
            <a:off x="303911" y="63140"/>
            <a:ext cx="4235385" cy="5334956"/>
          </a:xfrm>
          <a:prstGeom prst="rect">
            <a:avLst/>
          </a:prstGeom>
          <a:ln w="28575">
            <a:solidFill>
              <a:schemeClr val="tx1"/>
            </a:solidFill>
          </a:ln>
        </p:spPr>
      </p:pic>
      <p:pic>
        <p:nvPicPr>
          <p:cNvPr id="8" name="Picture 7">
            <a:extLst>
              <a:ext uri="{FF2B5EF4-FFF2-40B4-BE49-F238E27FC236}">
                <a16:creationId xmlns:a16="http://schemas.microsoft.com/office/drawing/2014/main" id="{02446D07-B3F3-4176-82D5-F35396807D45}"/>
              </a:ext>
            </a:extLst>
          </p:cNvPr>
          <p:cNvPicPr>
            <a:picLocks noChangeAspect="1"/>
          </p:cNvPicPr>
          <p:nvPr/>
        </p:nvPicPr>
        <p:blipFill>
          <a:blip r:embed="rId5"/>
          <a:stretch>
            <a:fillRect/>
          </a:stretch>
        </p:blipFill>
        <p:spPr>
          <a:xfrm>
            <a:off x="4715831" y="3579920"/>
            <a:ext cx="2663192" cy="3139763"/>
          </a:xfrm>
          <a:prstGeom prst="rect">
            <a:avLst/>
          </a:prstGeom>
          <a:ln w="19050">
            <a:solidFill>
              <a:schemeClr val="tx1"/>
            </a:solidFill>
          </a:ln>
        </p:spPr>
      </p:pic>
    </p:spTree>
    <p:extLst>
      <p:ext uri="{BB962C8B-B14F-4D97-AF65-F5344CB8AC3E}">
        <p14:creationId xmlns:p14="http://schemas.microsoft.com/office/powerpoint/2010/main" val="192315048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hark Scam">
            <a:extLst>
              <a:ext uri="{FF2B5EF4-FFF2-40B4-BE49-F238E27FC236}">
                <a16:creationId xmlns:a16="http://schemas.microsoft.com/office/drawing/2014/main" id="{554B08A6-12BE-3A1A-8993-3ECD3C055A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346" y="1153894"/>
            <a:ext cx="3681402" cy="455021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3FE1161-41AD-C867-2A4C-FC280868F160}"/>
              </a:ext>
            </a:extLst>
          </p:cNvPr>
          <p:cNvSpPr txBox="1">
            <a:spLocks/>
          </p:cNvSpPr>
          <p:nvPr/>
        </p:nvSpPr>
        <p:spPr>
          <a:xfrm>
            <a:off x="3592058" y="164194"/>
            <a:ext cx="6388608" cy="1325563"/>
          </a:xfrm>
          <a:prstGeom prst="rect">
            <a:avLst/>
          </a:prstGeom>
        </p:spPr>
        <p:txBody>
          <a:bodyP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lgn="ctr" hangingPunct="1"/>
            <a:r>
              <a:rPr lang="en-US" sz="6600" dirty="0">
                <a:solidFill>
                  <a:srgbClr val="3333CC"/>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Shark Scam</a:t>
            </a:r>
          </a:p>
        </p:txBody>
      </p:sp>
      <p:sp>
        <p:nvSpPr>
          <p:cNvPr id="6" name="TextBox 5">
            <a:extLst>
              <a:ext uri="{FF2B5EF4-FFF2-40B4-BE49-F238E27FC236}">
                <a16:creationId xmlns:a16="http://schemas.microsoft.com/office/drawing/2014/main" id="{EBB26D27-B138-1531-7B2B-AB82B5C3C940}"/>
              </a:ext>
            </a:extLst>
          </p:cNvPr>
          <p:cNvSpPr txBox="1"/>
          <p:nvPr/>
        </p:nvSpPr>
        <p:spPr>
          <a:xfrm>
            <a:off x="4847495" y="3146369"/>
            <a:ext cx="6581030" cy="1569660"/>
          </a:xfrm>
          <a:prstGeom prst="rect">
            <a:avLst/>
          </a:prstGeom>
          <a:no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1" dirty="0">
                <a:solidFill>
                  <a:srgbClr val="333333"/>
                </a:solidFill>
              </a:rPr>
              <a:t>Story Synopsis: </a:t>
            </a:r>
            <a:r>
              <a:rPr lang="en-US" sz="2400" b="0" i="0" dirty="0">
                <a:solidFill>
                  <a:srgbClr val="333333"/>
                </a:solidFill>
                <a:effectLst/>
              </a:rPr>
              <a:t>Two sharks convince giant tortoise Arlene to invest in their business, and Arlene takes the bait but soon finds out it was a Ponzi scheme. Includes information on Ponzi schemes.</a:t>
            </a:r>
            <a:endParaRPr lang="en-US" sz="2400" dirty="0"/>
          </a:p>
        </p:txBody>
      </p:sp>
      <p:sp>
        <p:nvSpPr>
          <p:cNvPr id="7" name="TextBox 6">
            <a:extLst>
              <a:ext uri="{FF2B5EF4-FFF2-40B4-BE49-F238E27FC236}">
                <a16:creationId xmlns:a16="http://schemas.microsoft.com/office/drawing/2014/main" id="{9772C1E5-BC06-B017-9D4B-5217A201D5CC}"/>
              </a:ext>
            </a:extLst>
          </p:cNvPr>
          <p:cNvSpPr txBox="1"/>
          <p:nvPr/>
        </p:nvSpPr>
        <p:spPr>
          <a:xfrm>
            <a:off x="6002553" y="5124146"/>
            <a:ext cx="3681402" cy="1569660"/>
          </a:xfrm>
          <a:prstGeom prst="rect">
            <a:avLst/>
          </a:prstGeom>
          <a:noFill/>
          <a:ln w="12700">
            <a:solidFill>
              <a:schemeClr val="tx1"/>
            </a:solidFill>
          </a:ln>
        </p:spPr>
        <p:txBody>
          <a:bodyPr wrap="square" rtlCol="0">
            <a:spAutoFit/>
          </a:bodyPr>
          <a:lstStyle/>
          <a:p>
            <a:pPr algn="l"/>
            <a:r>
              <a:rPr lang="en-US" sz="2400" b="1" i="0" dirty="0">
                <a:solidFill>
                  <a:srgbClr val="333333"/>
                </a:solidFill>
                <a:effectLst/>
              </a:rPr>
              <a:t>Publisher:</a:t>
            </a:r>
            <a:r>
              <a:rPr lang="en-US" sz="2400" b="0" i="0" dirty="0">
                <a:solidFill>
                  <a:srgbClr val="333333"/>
                </a:solidFill>
                <a:effectLst/>
              </a:rPr>
              <a:t> Albert Whitman</a:t>
            </a:r>
          </a:p>
          <a:p>
            <a:pPr algn="l"/>
            <a:r>
              <a:rPr lang="en-US" sz="2400" b="1" i="0" dirty="0">
                <a:solidFill>
                  <a:srgbClr val="333333"/>
                </a:solidFill>
                <a:effectLst/>
              </a:rPr>
              <a:t>Copyright Date:</a:t>
            </a:r>
            <a:r>
              <a:rPr lang="en-US" sz="2400" b="0" i="0" dirty="0">
                <a:solidFill>
                  <a:srgbClr val="333333"/>
                </a:solidFill>
                <a:effectLst/>
              </a:rPr>
              <a:t> 2022</a:t>
            </a:r>
          </a:p>
          <a:p>
            <a:pPr algn="l"/>
            <a:r>
              <a:rPr lang="en-US" sz="2400" b="1" i="0" dirty="0">
                <a:solidFill>
                  <a:srgbClr val="333333"/>
                </a:solidFill>
                <a:effectLst/>
              </a:rPr>
              <a:t>Reading Level:</a:t>
            </a:r>
            <a:r>
              <a:rPr lang="en-US" sz="2400" b="0" i="0" dirty="0">
                <a:solidFill>
                  <a:srgbClr val="333333"/>
                </a:solidFill>
                <a:effectLst/>
              </a:rPr>
              <a:t> 3.0</a:t>
            </a:r>
          </a:p>
          <a:p>
            <a:pPr algn="l"/>
            <a:r>
              <a:rPr lang="en-US" sz="2400" b="1" i="0" dirty="0">
                <a:solidFill>
                  <a:srgbClr val="333333"/>
                </a:solidFill>
                <a:effectLst/>
              </a:rPr>
              <a:t>Interest Level:</a:t>
            </a:r>
            <a:r>
              <a:rPr lang="en-US" sz="2400" b="0" i="0" dirty="0">
                <a:solidFill>
                  <a:srgbClr val="333333"/>
                </a:solidFill>
                <a:effectLst/>
              </a:rPr>
              <a:t> 5-9</a:t>
            </a:r>
          </a:p>
        </p:txBody>
      </p:sp>
      <p:pic>
        <p:nvPicPr>
          <p:cNvPr id="8" name="Picture 7">
            <a:extLst>
              <a:ext uri="{FF2B5EF4-FFF2-40B4-BE49-F238E27FC236}">
                <a16:creationId xmlns:a16="http://schemas.microsoft.com/office/drawing/2014/main" id="{0D712915-1BE9-275E-86B4-25B782725A89}"/>
              </a:ext>
            </a:extLst>
          </p:cNvPr>
          <p:cNvPicPr>
            <a:picLocks noChangeAspect="1"/>
          </p:cNvPicPr>
          <p:nvPr/>
        </p:nvPicPr>
        <p:blipFill>
          <a:blip r:embed="rId3"/>
          <a:stretch>
            <a:fillRect/>
          </a:stretch>
        </p:blipFill>
        <p:spPr>
          <a:xfrm>
            <a:off x="7146743" y="1367719"/>
            <a:ext cx="1982534" cy="1625367"/>
          </a:xfrm>
          <a:prstGeom prst="rect">
            <a:avLst/>
          </a:prstGeom>
        </p:spPr>
      </p:pic>
    </p:spTree>
    <p:extLst>
      <p:ext uri="{BB962C8B-B14F-4D97-AF65-F5344CB8AC3E}">
        <p14:creationId xmlns:p14="http://schemas.microsoft.com/office/powerpoint/2010/main" val="89331102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161813-AFD8-55D2-D75D-7FBA27319590}"/>
              </a:ext>
            </a:extLst>
          </p:cNvPr>
          <p:cNvPicPr>
            <a:picLocks noChangeAspect="1"/>
          </p:cNvPicPr>
          <p:nvPr/>
        </p:nvPicPr>
        <p:blipFill>
          <a:blip r:embed="rId2"/>
          <a:stretch>
            <a:fillRect/>
          </a:stretch>
        </p:blipFill>
        <p:spPr>
          <a:xfrm>
            <a:off x="684042" y="272348"/>
            <a:ext cx="3470331" cy="2838450"/>
          </a:xfrm>
          <a:prstGeom prst="rect">
            <a:avLst/>
          </a:prstGeom>
        </p:spPr>
      </p:pic>
      <p:pic>
        <p:nvPicPr>
          <p:cNvPr id="6" name="Picture 5">
            <a:extLst>
              <a:ext uri="{FF2B5EF4-FFF2-40B4-BE49-F238E27FC236}">
                <a16:creationId xmlns:a16="http://schemas.microsoft.com/office/drawing/2014/main" id="{09FB23E8-06A1-55CB-B7F7-D73D7D2A49DD}"/>
              </a:ext>
            </a:extLst>
          </p:cNvPr>
          <p:cNvPicPr>
            <a:picLocks noChangeAspect="1"/>
          </p:cNvPicPr>
          <p:nvPr/>
        </p:nvPicPr>
        <p:blipFill>
          <a:blip r:embed="rId3"/>
          <a:stretch>
            <a:fillRect/>
          </a:stretch>
        </p:blipFill>
        <p:spPr>
          <a:xfrm>
            <a:off x="684043" y="3703227"/>
            <a:ext cx="3305175" cy="2838450"/>
          </a:xfrm>
          <a:prstGeom prst="rect">
            <a:avLst/>
          </a:prstGeom>
        </p:spPr>
      </p:pic>
      <p:pic>
        <p:nvPicPr>
          <p:cNvPr id="7" name="Picture 6">
            <a:extLst>
              <a:ext uri="{FF2B5EF4-FFF2-40B4-BE49-F238E27FC236}">
                <a16:creationId xmlns:a16="http://schemas.microsoft.com/office/drawing/2014/main" id="{52242E9B-3ADC-6788-95DE-DCEF26732E20}"/>
              </a:ext>
            </a:extLst>
          </p:cNvPr>
          <p:cNvPicPr>
            <a:picLocks noChangeAspect="1"/>
          </p:cNvPicPr>
          <p:nvPr/>
        </p:nvPicPr>
        <p:blipFill>
          <a:blip r:embed="rId4"/>
          <a:stretch>
            <a:fillRect/>
          </a:stretch>
        </p:blipFill>
        <p:spPr>
          <a:xfrm>
            <a:off x="4541992" y="272348"/>
            <a:ext cx="3108016" cy="2814974"/>
          </a:xfrm>
          <a:prstGeom prst="rect">
            <a:avLst/>
          </a:prstGeom>
        </p:spPr>
      </p:pic>
      <p:pic>
        <p:nvPicPr>
          <p:cNvPr id="8" name="Picture 7">
            <a:extLst>
              <a:ext uri="{FF2B5EF4-FFF2-40B4-BE49-F238E27FC236}">
                <a16:creationId xmlns:a16="http://schemas.microsoft.com/office/drawing/2014/main" id="{5C3FE7C5-5A13-C722-2A13-0FF908E6D8D9}"/>
              </a:ext>
            </a:extLst>
          </p:cNvPr>
          <p:cNvPicPr>
            <a:picLocks noChangeAspect="1"/>
          </p:cNvPicPr>
          <p:nvPr/>
        </p:nvPicPr>
        <p:blipFill>
          <a:blip r:embed="rId5"/>
          <a:stretch>
            <a:fillRect/>
          </a:stretch>
        </p:blipFill>
        <p:spPr>
          <a:xfrm>
            <a:off x="4289190" y="3418212"/>
            <a:ext cx="3625617" cy="2936018"/>
          </a:xfrm>
          <a:prstGeom prst="rect">
            <a:avLst/>
          </a:prstGeom>
        </p:spPr>
      </p:pic>
      <p:pic>
        <p:nvPicPr>
          <p:cNvPr id="9" name="Picture 8">
            <a:extLst>
              <a:ext uri="{FF2B5EF4-FFF2-40B4-BE49-F238E27FC236}">
                <a16:creationId xmlns:a16="http://schemas.microsoft.com/office/drawing/2014/main" id="{786CDFCA-4319-3ECE-CC95-F104E88216AA}"/>
              </a:ext>
            </a:extLst>
          </p:cNvPr>
          <p:cNvPicPr>
            <a:picLocks noChangeAspect="1"/>
          </p:cNvPicPr>
          <p:nvPr/>
        </p:nvPicPr>
        <p:blipFill>
          <a:blip r:embed="rId6"/>
          <a:stretch>
            <a:fillRect/>
          </a:stretch>
        </p:blipFill>
        <p:spPr>
          <a:xfrm>
            <a:off x="8136108" y="254676"/>
            <a:ext cx="3371850" cy="2762250"/>
          </a:xfrm>
          <a:prstGeom prst="rect">
            <a:avLst/>
          </a:prstGeom>
        </p:spPr>
      </p:pic>
      <p:pic>
        <p:nvPicPr>
          <p:cNvPr id="11" name="Picture 10">
            <a:extLst>
              <a:ext uri="{FF2B5EF4-FFF2-40B4-BE49-F238E27FC236}">
                <a16:creationId xmlns:a16="http://schemas.microsoft.com/office/drawing/2014/main" id="{2DAA6666-2EC6-B670-7999-2A230A151DDD}"/>
              </a:ext>
            </a:extLst>
          </p:cNvPr>
          <p:cNvPicPr>
            <a:picLocks noChangeAspect="1"/>
          </p:cNvPicPr>
          <p:nvPr/>
        </p:nvPicPr>
        <p:blipFill>
          <a:blip r:embed="rId7"/>
          <a:stretch>
            <a:fillRect/>
          </a:stretch>
        </p:blipFill>
        <p:spPr>
          <a:xfrm>
            <a:off x="8136107" y="3429000"/>
            <a:ext cx="3273656" cy="2994651"/>
          </a:xfrm>
          <a:prstGeom prst="rect">
            <a:avLst/>
          </a:prstGeom>
        </p:spPr>
      </p:pic>
    </p:spTree>
    <p:extLst>
      <p:ext uri="{BB962C8B-B14F-4D97-AF65-F5344CB8AC3E}">
        <p14:creationId xmlns:p14="http://schemas.microsoft.com/office/powerpoint/2010/main" val="25399306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7F2950-56B1-4D37-FC4A-089252CC569F}"/>
              </a:ext>
            </a:extLst>
          </p:cNvPr>
          <p:cNvPicPr>
            <a:picLocks noChangeAspect="1"/>
          </p:cNvPicPr>
          <p:nvPr/>
        </p:nvPicPr>
        <p:blipFill>
          <a:blip r:embed="rId2"/>
          <a:stretch>
            <a:fillRect/>
          </a:stretch>
        </p:blipFill>
        <p:spPr>
          <a:xfrm>
            <a:off x="975469" y="459974"/>
            <a:ext cx="4448672" cy="5689035"/>
          </a:xfrm>
          <a:prstGeom prst="rect">
            <a:avLst/>
          </a:prstGeom>
          <a:ln w="28575">
            <a:solidFill>
              <a:schemeClr val="tx1"/>
            </a:solidFill>
          </a:ln>
        </p:spPr>
      </p:pic>
      <p:pic>
        <p:nvPicPr>
          <p:cNvPr id="3" name="Picture 2">
            <a:extLst>
              <a:ext uri="{FF2B5EF4-FFF2-40B4-BE49-F238E27FC236}">
                <a16:creationId xmlns:a16="http://schemas.microsoft.com/office/drawing/2014/main" id="{8C859BF3-4350-97F7-7816-DF2A716FA666}"/>
              </a:ext>
            </a:extLst>
          </p:cNvPr>
          <p:cNvPicPr>
            <a:picLocks noChangeAspect="1"/>
          </p:cNvPicPr>
          <p:nvPr/>
        </p:nvPicPr>
        <p:blipFill>
          <a:blip r:embed="rId3"/>
          <a:stretch>
            <a:fillRect/>
          </a:stretch>
        </p:blipFill>
        <p:spPr>
          <a:xfrm>
            <a:off x="5861075" y="870757"/>
            <a:ext cx="4019643" cy="5116485"/>
          </a:xfrm>
          <a:prstGeom prst="rect">
            <a:avLst/>
          </a:prstGeom>
          <a:ln w="28575">
            <a:solidFill>
              <a:schemeClr val="tx1"/>
            </a:solidFill>
          </a:ln>
        </p:spPr>
      </p:pic>
      <p:pic>
        <p:nvPicPr>
          <p:cNvPr id="4" name="Picture 3">
            <a:extLst>
              <a:ext uri="{FF2B5EF4-FFF2-40B4-BE49-F238E27FC236}">
                <a16:creationId xmlns:a16="http://schemas.microsoft.com/office/drawing/2014/main" id="{74C5C613-8AAE-4734-1CA0-2A2F838696C1}"/>
              </a:ext>
            </a:extLst>
          </p:cNvPr>
          <p:cNvPicPr>
            <a:picLocks noChangeAspect="1"/>
          </p:cNvPicPr>
          <p:nvPr/>
        </p:nvPicPr>
        <p:blipFill>
          <a:blip r:embed="rId4"/>
          <a:stretch>
            <a:fillRect/>
          </a:stretch>
        </p:blipFill>
        <p:spPr>
          <a:xfrm rot="364964">
            <a:off x="10183422" y="2404008"/>
            <a:ext cx="1673453" cy="1740095"/>
          </a:xfrm>
          <a:prstGeom prst="rect">
            <a:avLst/>
          </a:prstGeom>
          <a:ln w="12700">
            <a:solidFill>
              <a:schemeClr val="tx1"/>
            </a:solidFill>
          </a:ln>
        </p:spPr>
      </p:pic>
    </p:spTree>
    <p:extLst>
      <p:ext uri="{BB962C8B-B14F-4D97-AF65-F5344CB8AC3E}">
        <p14:creationId xmlns:p14="http://schemas.microsoft.com/office/powerpoint/2010/main" val="308341180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lide Number Placeholder 4"/>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3</a:t>
            </a:fld>
            <a:endParaRPr dirty="0"/>
          </a:p>
        </p:txBody>
      </p:sp>
      <p:sp>
        <p:nvSpPr>
          <p:cNvPr id="184" name="Title 1"/>
          <p:cNvSpPr txBox="1"/>
          <p:nvPr/>
        </p:nvSpPr>
        <p:spPr>
          <a:xfrm>
            <a:off x="785560" y="469343"/>
            <a:ext cx="10424161"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rPr dirty="0"/>
              <a:t>Professional Development Opportunities</a:t>
            </a:r>
          </a:p>
        </p:txBody>
      </p:sp>
      <p:sp>
        <p:nvSpPr>
          <p:cNvPr id="185" name="Content Placeholder 2"/>
          <p:cNvSpPr txBox="1"/>
          <p:nvPr/>
        </p:nvSpPr>
        <p:spPr>
          <a:xfrm>
            <a:off x="948658" y="1577154"/>
            <a:ext cx="10424161" cy="4580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dirty="0"/>
              <a:t>To earn professional development credit for CEE webinars found on EconEdLink, you must:</a:t>
            </a:r>
            <a:endParaRPr sz="2800" dirty="0"/>
          </a:p>
          <a:p>
            <a:endParaRPr sz="2800" dirty="0"/>
          </a:p>
          <a:p>
            <a:pPr marL="285750" indent="-285750">
              <a:buSzPct val="100000"/>
              <a:buFont typeface="Arial"/>
              <a:buChar char="•"/>
            </a:pPr>
            <a:r>
              <a:rPr dirty="0"/>
              <a:t>Watch a minimum of 45-minutes and you will automatically receive a professional development </a:t>
            </a:r>
            <a:r>
              <a:rPr b="1" dirty="0">
                <a:solidFill>
                  <a:srgbClr val="7A9900"/>
                </a:solidFill>
              </a:rPr>
              <a:t>certificate </a:t>
            </a:r>
            <a:r>
              <a:rPr dirty="0"/>
              <a:t>via e-mail within 24 hours. </a:t>
            </a:r>
            <a:endParaRPr sz="2800" dirty="0"/>
          </a:p>
          <a:p>
            <a:pPr marL="285750" indent="-285750">
              <a:buSzPct val="100000"/>
              <a:buFont typeface="Arial"/>
              <a:buChar char="•"/>
            </a:pPr>
            <a:r>
              <a:rPr dirty="0"/>
              <a:t>Attendees can learn how much credit they will earn per workshop. </a:t>
            </a:r>
            <a:endParaRPr sz="2800" dirty="0"/>
          </a:p>
          <a:p>
            <a:endParaRPr sz="2800" dirty="0"/>
          </a:p>
          <a:p>
            <a:pPr>
              <a:defRPr b="1" u="sng"/>
            </a:pPr>
            <a:r>
              <a:rPr dirty="0"/>
              <a:t>Accessing resources: </a:t>
            </a:r>
          </a:p>
          <a:p>
            <a:endParaRPr dirty="0"/>
          </a:p>
          <a:p>
            <a:pPr marL="285750" indent="-285750">
              <a:buSzPct val="100000"/>
              <a:buFont typeface="Helvetica"/>
              <a:buChar char="•"/>
            </a:pPr>
            <a:r>
              <a:rPr dirty="0"/>
              <a:t>You can now easily download presentations, lesson plan materials, and activities for each webinar from </a:t>
            </a:r>
            <a:r>
              <a:rPr sz="1600" b="1" i="1" u="sng" dirty="0">
                <a:solidFill>
                  <a:srgbClr val="0563C1"/>
                </a:solidFill>
                <a:uFill>
                  <a:solidFill>
                    <a:srgbClr val="0563C1"/>
                  </a:solidFill>
                </a:uFill>
                <a:hlinkClick r:id="rId2"/>
              </a:rPr>
              <a:t>EconEdLink.org/professional-development/</a:t>
            </a:r>
            <a:endParaRPr sz="1600" b="1" i="1" dirty="0">
              <a:solidFill>
                <a:srgbClr val="005CB8"/>
              </a:solidFill>
            </a:endParaRPr>
          </a:p>
          <a:p>
            <a:pPr marL="285750" indent="-285750">
              <a:buSzPct val="100000"/>
              <a:buFont typeface="Helvetica"/>
              <a:buChar char="•"/>
              <a:defRPr sz="1600" b="1" i="1" u="sng">
                <a:solidFill>
                  <a:srgbClr val="005CB8"/>
                </a:solidFill>
              </a:defRPr>
            </a:pPr>
            <a:endParaRPr sz="1600" b="1" i="1" dirty="0">
              <a:solidFill>
                <a:srgbClr val="005CB8"/>
              </a:solidFill>
            </a:endParaRPr>
          </a:p>
          <a:p>
            <a:pPr>
              <a:defRPr sz="1600" b="1" u="sng"/>
            </a:pPr>
            <a:r>
              <a:rPr dirty="0"/>
              <a:t>Local resources:</a:t>
            </a:r>
            <a:r>
              <a:rPr b="0" u="none" dirty="0"/>
              <a:t> </a:t>
            </a:r>
          </a:p>
          <a:p>
            <a:pPr>
              <a:defRPr sz="1600"/>
            </a:pPr>
            <a:endParaRPr b="0" u="none" dirty="0"/>
          </a:p>
          <a:p>
            <a:pPr marL="285750" indent="-285750">
              <a:buSzPct val="100000"/>
              <a:buFont typeface="Helvetica"/>
              <a:buChar char="•"/>
              <a:defRPr sz="1600"/>
            </a:pPr>
            <a:r>
              <a:rPr dirty="0"/>
              <a:t>Insert your local professional development opportunities (if applicable)</a:t>
            </a:r>
            <a:endParaRPr sz="1400" b="1" i="1" dirty="0">
              <a:solidFill>
                <a:srgbClr val="005CB8"/>
              </a:solidFill>
            </a:endParaRPr>
          </a:p>
          <a:p>
            <a:pPr>
              <a:defRPr sz="1600" b="1" i="1">
                <a:solidFill>
                  <a:srgbClr val="005CB8"/>
                </a:solidFill>
              </a:defRPr>
            </a:pPr>
            <a:endParaRPr sz="1400" b="1" i="1" dirty="0">
              <a:solidFill>
                <a:srgbClr val="005CB8"/>
              </a:solidFill>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 'I LOVE Strawberries' Book, Fresh from Feeding Minds Press | News  Release | American Farm Bureau Federation">
            <a:extLst>
              <a:ext uri="{FF2B5EF4-FFF2-40B4-BE49-F238E27FC236}">
                <a16:creationId xmlns:a16="http://schemas.microsoft.com/office/drawing/2014/main" id="{9A11C350-24D1-6602-1D45-79FB8DE4B4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6162" y="2060978"/>
            <a:ext cx="4433643" cy="2916314"/>
          </a:xfrm>
          <a:prstGeom prst="rect">
            <a:avLst/>
          </a:prstGeom>
          <a:noFill/>
          <a:ln w="19050">
            <a:solidFill>
              <a:schemeClr val="tx1"/>
            </a:solidFill>
          </a:ln>
        </p:spPr>
      </p:pic>
      <p:sp>
        <p:nvSpPr>
          <p:cNvPr id="3" name="TextBox 2">
            <a:extLst>
              <a:ext uri="{FF2B5EF4-FFF2-40B4-BE49-F238E27FC236}">
                <a16:creationId xmlns:a16="http://schemas.microsoft.com/office/drawing/2014/main" id="{E4FCC2A8-A0EA-370F-19B5-B4C598A1D3CA}"/>
              </a:ext>
            </a:extLst>
          </p:cNvPr>
          <p:cNvSpPr txBox="1"/>
          <p:nvPr/>
        </p:nvSpPr>
        <p:spPr>
          <a:xfrm>
            <a:off x="3072984" y="276359"/>
            <a:ext cx="673058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C00000"/>
                </a:solidFill>
                <a:effectLst/>
                <a:uFillTx/>
                <a:latin typeface="Modern Love" panose="04090805081005020601" pitchFamily="82" charset="0"/>
                <a:sym typeface="Calibri"/>
              </a:rPr>
              <a:t>I </a:t>
            </a:r>
            <a:r>
              <a:rPr kumimoji="0" lang="en-US" sz="4800" b="0" i="0" u="none" strike="noStrike" cap="none" spc="0" normalizeH="0" baseline="0" dirty="0">
                <a:ln>
                  <a:noFill/>
                </a:ln>
                <a:solidFill>
                  <a:srgbClr val="FF66CC"/>
                </a:solidFill>
                <a:effectLst/>
                <a:uFillTx/>
                <a:latin typeface="Modern Love" panose="04090805081005020601" pitchFamily="82" charset="0"/>
                <a:sym typeface="Calibri"/>
              </a:rPr>
              <a:t>LOVE </a:t>
            </a:r>
            <a:r>
              <a:rPr kumimoji="0" lang="en-US" sz="4800" b="0" i="0" u="none" strike="noStrike" cap="none" spc="0" normalizeH="0" baseline="0" dirty="0">
                <a:ln>
                  <a:noFill/>
                </a:ln>
                <a:solidFill>
                  <a:srgbClr val="C00000"/>
                </a:solidFill>
                <a:effectLst/>
                <a:uFillTx/>
                <a:latin typeface="Modern Love" panose="04090805081005020601" pitchFamily="82" charset="0"/>
                <a:sym typeface="Calibri"/>
              </a:rPr>
              <a:t>STRAWBERRIES!</a:t>
            </a:r>
          </a:p>
        </p:txBody>
      </p:sp>
      <p:sp>
        <p:nvSpPr>
          <p:cNvPr id="4" name="TextBox 3">
            <a:extLst>
              <a:ext uri="{FF2B5EF4-FFF2-40B4-BE49-F238E27FC236}">
                <a16:creationId xmlns:a16="http://schemas.microsoft.com/office/drawing/2014/main" id="{B3A5B77C-411C-8D99-C37C-B721263A63DC}"/>
              </a:ext>
            </a:extLst>
          </p:cNvPr>
          <p:cNvSpPr txBox="1"/>
          <p:nvPr/>
        </p:nvSpPr>
        <p:spPr>
          <a:xfrm>
            <a:off x="5766216" y="1903310"/>
            <a:ext cx="5821180" cy="2031323"/>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b="1" dirty="0">
                <a:solidFill>
                  <a:srgbClr val="333333"/>
                </a:solidFill>
              </a:rPr>
              <a:t>Story Synopsis: </a:t>
            </a:r>
            <a:r>
              <a:rPr lang="en-US" sz="1800" dirty="0">
                <a:solidFill>
                  <a:srgbClr val="000000"/>
                </a:solidFill>
                <a:effectLst/>
                <a:latin typeface="Calibri" panose="020F0502020204030204" pitchFamily="34" charset="0"/>
                <a:ea typeface="Calibri" panose="020F0502020204030204" pitchFamily="34" charset="0"/>
              </a:rPr>
              <a:t>Through Jolie's comical scrapbook-style journal entries, readers will learn how she convinces "old people" (her parents) to let her grow her own strawberries. Growing strawberries is a lot of work and responsibility, but Jolie is ready with the help of her faithful rabbit Munchy! Together they find out just how delicious, rewarding, and sometimes complicated it can be to grow your own food.</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7" name="TextBox 6">
            <a:extLst>
              <a:ext uri="{FF2B5EF4-FFF2-40B4-BE49-F238E27FC236}">
                <a16:creationId xmlns:a16="http://schemas.microsoft.com/office/drawing/2014/main" id="{CE4E3C36-292A-3E96-7ECF-4E23185A82F3}"/>
              </a:ext>
            </a:extLst>
          </p:cNvPr>
          <p:cNvSpPr txBox="1"/>
          <p:nvPr/>
        </p:nvSpPr>
        <p:spPr>
          <a:xfrm>
            <a:off x="6760564" y="4377129"/>
            <a:ext cx="3207895" cy="1200327"/>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Publisher:</a:t>
            </a:r>
            <a:r>
              <a:rPr lang="en-US"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Feeding Minds Press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Copyright Date: </a:t>
            </a:r>
            <a:r>
              <a:rPr lang="en-US"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Interest Level:</a:t>
            </a:r>
            <a:r>
              <a:rPr lang="en-US"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9" name="TextBox 8">
            <a:extLst>
              <a:ext uri="{FF2B5EF4-FFF2-40B4-BE49-F238E27FC236}">
                <a16:creationId xmlns:a16="http://schemas.microsoft.com/office/drawing/2014/main" id="{E43571DE-B0A6-08FC-2104-8E6DEE2811C8}"/>
              </a:ext>
            </a:extLst>
          </p:cNvPr>
          <p:cNvSpPr txBox="1"/>
          <p:nvPr/>
        </p:nvSpPr>
        <p:spPr>
          <a:xfrm>
            <a:off x="558384" y="5577456"/>
            <a:ext cx="60935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u="none" strike="noStrike" dirty="0">
                <a:solidFill>
                  <a:srgbClr val="0066C0"/>
                </a:solidFill>
                <a:effectLst/>
                <a:latin typeface="Calibri" panose="020F0502020204030204" pitchFamily="34" charset="0"/>
                <a:ea typeface="Times New Roman" panose="02020603050405020304" pitchFamily="18" charset="0"/>
                <a:cs typeface="Calibri" panose="020F0502020204030204" pitchFamily="34" charset="0"/>
                <a:hlinkClick r:id="rId3"/>
              </a:rPr>
              <a:t>https://www.youtube.com/watch?v=OYgGou9bKns</a:t>
            </a:r>
            <a:r>
              <a:rPr lang="en-US" sz="1800" dirty="0">
                <a:solidFill>
                  <a:srgbClr val="333333"/>
                </a:solidFill>
                <a:effectLst/>
                <a:latin typeface="Calibri" panose="020F0502020204030204" pitchFamily="34" charset="0"/>
                <a:ea typeface="Times New Roman" panose="02020603050405020304" pitchFamily="18" charset="0"/>
              </a:rPr>
              <a:t> </a:t>
            </a:r>
            <a:endParaRPr lang="en-US" dirty="0"/>
          </a:p>
        </p:txBody>
      </p:sp>
    </p:spTree>
    <p:extLst>
      <p:ext uri="{BB962C8B-B14F-4D97-AF65-F5344CB8AC3E}">
        <p14:creationId xmlns:p14="http://schemas.microsoft.com/office/powerpoint/2010/main" val="45587707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924CAD-1DAB-3EFB-347F-7A1F7F5577EA}"/>
              </a:ext>
            </a:extLst>
          </p:cNvPr>
          <p:cNvSpPr txBox="1"/>
          <p:nvPr/>
        </p:nvSpPr>
        <p:spPr>
          <a:xfrm>
            <a:off x="1454047" y="6242178"/>
            <a:ext cx="1013335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2"/>
              </a:rPr>
              <a:t>https://www.ncfb.org/wp-content/uploads/2023/04/April-2023_I-Love-Strawberries.pdf</a:t>
            </a:r>
            <a:endParaRPr lang="en-US" dirty="0"/>
          </a:p>
          <a:p>
            <a:endParaRPr lang="en-US" dirty="0"/>
          </a:p>
        </p:txBody>
      </p:sp>
      <p:pic>
        <p:nvPicPr>
          <p:cNvPr id="5" name="Picture 4">
            <a:extLst>
              <a:ext uri="{FF2B5EF4-FFF2-40B4-BE49-F238E27FC236}">
                <a16:creationId xmlns:a16="http://schemas.microsoft.com/office/drawing/2014/main" id="{D0215319-1190-048B-291B-30215C96D5C0}"/>
              </a:ext>
            </a:extLst>
          </p:cNvPr>
          <p:cNvPicPr>
            <a:picLocks noChangeAspect="1"/>
          </p:cNvPicPr>
          <p:nvPr/>
        </p:nvPicPr>
        <p:blipFill>
          <a:blip r:embed="rId3"/>
          <a:stretch>
            <a:fillRect/>
          </a:stretch>
        </p:blipFill>
        <p:spPr>
          <a:xfrm>
            <a:off x="1069298" y="447723"/>
            <a:ext cx="3780507" cy="4549515"/>
          </a:xfrm>
          <a:prstGeom prst="rect">
            <a:avLst/>
          </a:prstGeom>
          <a:ln w="12700">
            <a:solidFill>
              <a:schemeClr val="tx1"/>
            </a:solidFill>
          </a:ln>
        </p:spPr>
      </p:pic>
      <p:pic>
        <p:nvPicPr>
          <p:cNvPr id="7" name="Picture 6">
            <a:extLst>
              <a:ext uri="{FF2B5EF4-FFF2-40B4-BE49-F238E27FC236}">
                <a16:creationId xmlns:a16="http://schemas.microsoft.com/office/drawing/2014/main" id="{33889688-732C-E3F5-110D-D56553E3BA06}"/>
              </a:ext>
            </a:extLst>
          </p:cNvPr>
          <p:cNvPicPr>
            <a:picLocks noChangeAspect="1"/>
          </p:cNvPicPr>
          <p:nvPr/>
        </p:nvPicPr>
        <p:blipFill>
          <a:blip r:embed="rId4"/>
          <a:stretch>
            <a:fillRect/>
          </a:stretch>
        </p:blipFill>
        <p:spPr>
          <a:xfrm>
            <a:off x="8541937" y="2107428"/>
            <a:ext cx="1606016" cy="1947380"/>
          </a:xfrm>
          <a:prstGeom prst="rect">
            <a:avLst/>
          </a:prstGeom>
        </p:spPr>
      </p:pic>
      <p:pic>
        <p:nvPicPr>
          <p:cNvPr id="9" name="Picture 8">
            <a:extLst>
              <a:ext uri="{FF2B5EF4-FFF2-40B4-BE49-F238E27FC236}">
                <a16:creationId xmlns:a16="http://schemas.microsoft.com/office/drawing/2014/main" id="{A9585F1B-9393-C777-4D12-FD8BE873B47C}"/>
              </a:ext>
            </a:extLst>
          </p:cNvPr>
          <p:cNvPicPr>
            <a:picLocks noChangeAspect="1"/>
          </p:cNvPicPr>
          <p:nvPr/>
        </p:nvPicPr>
        <p:blipFill>
          <a:blip r:embed="rId5"/>
          <a:stretch>
            <a:fillRect/>
          </a:stretch>
        </p:blipFill>
        <p:spPr>
          <a:xfrm>
            <a:off x="9527743" y="3705494"/>
            <a:ext cx="1890977" cy="1947380"/>
          </a:xfrm>
          <a:prstGeom prst="rect">
            <a:avLst/>
          </a:prstGeom>
          <a:ln w="19050">
            <a:solidFill>
              <a:schemeClr val="tx1"/>
            </a:solidFill>
          </a:ln>
        </p:spPr>
      </p:pic>
      <p:pic>
        <p:nvPicPr>
          <p:cNvPr id="11" name="Picture 10">
            <a:extLst>
              <a:ext uri="{FF2B5EF4-FFF2-40B4-BE49-F238E27FC236}">
                <a16:creationId xmlns:a16="http://schemas.microsoft.com/office/drawing/2014/main" id="{3ED8AEDE-3F5E-A886-8CB3-842F6E4EBF0A}"/>
              </a:ext>
            </a:extLst>
          </p:cNvPr>
          <p:cNvPicPr>
            <a:picLocks noChangeAspect="1"/>
          </p:cNvPicPr>
          <p:nvPr/>
        </p:nvPicPr>
        <p:blipFill>
          <a:blip r:embed="rId6"/>
          <a:stretch>
            <a:fillRect/>
          </a:stretch>
        </p:blipFill>
        <p:spPr>
          <a:xfrm>
            <a:off x="5246748" y="1692943"/>
            <a:ext cx="3169385" cy="3844976"/>
          </a:xfrm>
          <a:prstGeom prst="rect">
            <a:avLst/>
          </a:prstGeom>
        </p:spPr>
      </p:pic>
    </p:spTree>
    <p:extLst>
      <p:ext uri="{BB962C8B-B14F-4D97-AF65-F5344CB8AC3E}">
        <p14:creationId xmlns:p14="http://schemas.microsoft.com/office/powerpoint/2010/main" val="248465560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1221B1-7A58-4813-A8E4-333A1F4BDA38}"/>
              </a:ext>
            </a:extLst>
          </p:cNvPr>
          <p:cNvPicPr>
            <a:picLocks noChangeAspect="1"/>
          </p:cNvPicPr>
          <p:nvPr/>
        </p:nvPicPr>
        <p:blipFill>
          <a:blip r:embed="rId2"/>
          <a:stretch>
            <a:fillRect/>
          </a:stretch>
        </p:blipFill>
        <p:spPr>
          <a:xfrm>
            <a:off x="606497" y="995463"/>
            <a:ext cx="3516825" cy="4341825"/>
          </a:xfrm>
          <a:prstGeom prst="rect">
            <a:avLst/>
          </a:prstGeom>
          <a:ln w="28575">
            <a:solidFill>
              <a:schemeClr val="tx1"/>
            </a:solidFill>
          </a:ln>
        </p:spPr>
      </p:pic>
      <p:pic>
        <p:nvPicPr>
          <p:cNvPr id="7" name="Picture 6">
            <a:extLst>
              <a:ext uri="{FF2B5EF4-FFF2-40B4-BE49-F238E27FC236}">
                <a16:creationId xmlns:a16="http://schemas.microsoft.com/office/drawing/2014/main" id="{B6364B03-4DDD-4D76-95B6-CFDBAE996E29}"/>
              </a:ext>
            </a:extLst>
          </p:cNvPr>
          <p:cNvPicPr>
            <a:picLocks noChangeAspect="1"/>
          </p:cNvPicPr>
          <p:nvPr/>
        </p:nvPicPr>
        <p:blipFill>
          <a:blip r:embed="rId3"/>
          <a:stretch>
            <a:fillRect/>
          </a:stretch>
        </p:blipFill>
        <p:spPr>
          <a:xfrm>
            <a:off x="8516230" y="1509203"/>
            <a:ext cx="2283647" cy="2907437"/>
          </a:xfrm>
          <a:prstGeom prst="rect">
            <a:avLst/>
          </a:prstGeom>
          <a:ln w="28575">
            <a:solidFill>
              <a:schemeClr val="tx1"/>
            </a:solidFill>
          </a:ln>
        </p:spPr>
      </p:pic>
      <p:pic>
        <p:nvPicPr>
          <p:cNvPr id="9" name="Picture 8">
            <a:extLst>
              <a:ext uri="{FF2B5EF4-FFF2-40B4-BE49-F238E27FC236}">
                <a16:creationId xmlns:a16="http://schemas.microsoft.com/office/drawing/2014/main" id="{1C8FAFB2-73C7-4C5D-B32A-6FC099BFEC9F}"/>
              </a:ext>
            </a:extLst>
          </p:cNvPr>
          <p:cNvPicPr>
            <a:picLocks noChangeAspect="1"/>
          </p:cNvPicPr>
          <p:nvPr/>
        </p:nvPicPr>
        <p:blipFill>
          <a:blip r:embed="rId4"/>
          <a:stretch>
            <a:fillRect/>
          </a:stretch>
        </p:blipFill>
        <p:spPr>
          <a:xfrm>
            <a:off x="3804788" y="4013675"/>
            <a:ext cx="1886357" cy="2379216"/>
          </a:xfrm>
          <a:prstGeom prst="rect">
            <a:avLst/>
          </a:prstGeom>
          <a:ln w="28575">
            <a:solidFill>
              <a:schemeClr val="tx1"/>
            </a:solidFill>
          </a:ln>
        </p:spPr>
      </p:pic>
      <p:pic>
        <p:nvPicPr>
          <p:cNvPr id="11" name="Picture 10">
            <a:extLst>
              <a:ext uri="{FF2B5EF4-FFF2-40B4-BE49-F238E27FC236}">
                <a16:creationId xmlns:a16="http://schemas.microsoft.com/office/drawing/2014/main" id="{110228BC-7710-4CD1-80CE-F9AD91D1EC6F}"/>
              </a:ext>
            </a:extLst>
          </p:cNvPr>
          <p:cNvPicPr>
            <a:picLocks noChangeAspect="1"/>
          </p:cNvPicPr>
          <p:nvPr/>
        </p:nvPicPr>
        <p:blipFill>
          <a:blip r:embed="rId5"/>
          <a:stretch>
            <a:fillRect/>
          </a:stretch>
        </p:blipFill>
        <p:spPr>
          <a:xfrm>
            <a:off x="4671091" y="995463"/>
            <a:ext cx="3436626" cy="2602126"/>
          </a:xfrm>
          <a:prstGeom prst="rect">
            <a:avLst/>
          </a:prstGeom>
          <a:ln w="28575">
            <a:solidFill>
              <a:schemeClr val="tx1"/>
            </a:solidFill>
          </a:ln>
        </p:spPr>
      </p:pic>
      <p:pic>
        <p:nvPicPr>
          <p:cNvPr id="12" name="Picture 11">
            <a:extLst>
              <a:ext uri="{FF2B5EF4-FFF2-40B4-BE49-F238E27FC236}">
                <a16:creationId xmlns:a16="http://schemas.microsoft.com/office/drawing/2014/main" id="{06D96EEB-EAE5-473C-99E3-C556538D3F8E}"/>
              </a:ext>
            </a:extLst>
          </p:cNvPr>
          <p:cNvPicPr>
            <a:picLocks noChangeAspect="1"/>
          </p:cNvPicPr>
          <p:nvPr/>
        </p:nvPicPr>
        <p:blipFill>
          <a:blip r:embed="rId6"/>
          <a:stretch>
            <a:fillRect/>
          </a:stretch>
        </p:blipFill>
        <p:spPr>
          <a:xfrm>
            <a:off x="10146434" y="3477827"/>
            <a:ext cx="1902732" cy="2570085"/>
          </a:xfrm>
          <a:prstGeom prst="rect">
            <a:avLst/>
          </a:prstGeom>
          <a:ln w="28575">
            <a:solidFill>
              <a:schemeClr val="tx1"/>
            </a:solidFill>
          </a:ln>
        </p:spPr>
      </p:pic>
      <p:sp>
        <p:nvSpPr>
          <p:cNvPr id="13" name="TextBox 12">
            <a:extLst>
              <a:ext uri="{FF2B5EF4-FFF2-40B4-BE49-F238E27FC236}">
                <a16:creationId xmlns:a16="http://schemas.microsoft.com/office/drawing/2014/main" id="{C496F5CC-259D-485B-86D7-42C305BB9B0B}"/>
              </a:ext>
            </a:extLst>
          </p:cNvPr>
          <p:cNvSpPr txBox="1"/>
          <p:nvPr/>
        </p:nvSpPr>
        <p:spPr>
          <a:xfrm>
            <a:off x="2375665" y="76820"/>
            <a:ext cx="6859479"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FF0000"/>
                </a:solidFill>
                <a:effectLst>
                  <a:outerShdw blurRad="38100" dist="38100" dir="2700000" algn="tl">
                    <a:srgbClr val="000000">
                      <a:alpha val="43137"/>
                    </a:srgbClr>
                  </a:outerShdw>
                </a:effectLst>
                <a:uFillTx/>
                <a:latin typeface="+mn-lt"/>
                <a:ea typeface="+mn-ea"/>
                <a:cs typeface="+mn-cs"/>
                <a:sym typeface="Calibri"/>
              </a:rPr>
              <a:t>A Basket of Berries Challenge</a:t>
            </a:r>
          </a:p>
        </p:txBody>
      </p:sp>
    </p:spTree>
    <p:extLst>
      <p:ext uri="{BB962C8B-B14F-4D97-AF65-F5344CB8AC3E}">
        <p14:creationId xmlns:p14="http://schemas.microsoft.com/office/powerpoint/2010/main" val="26222904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64C3D1-14F2-408C-8036-B5903241A121}"/>
              </a:ext>
            </a:extLst>
          </p:cNvPr>
          <p:cNvPicPr>
            <a:picLocks noChangeAspect="1"/>
          </p:cNvPicPr>
          <p:nvPr/>
        </p:nvPicPr>
        <p:blipFill>
          <a:blip r:embed="rId2"/>
          <a:stretch>
            <a:fillRect/>
          </a:stretch>
        </p:blipFill>
        <p:spPr>
          <a:xfrm>
            <a:off x="769183" y="257613"/>
            <a:ext cx="3336149" cy="4354497"/>
          </a:xfrm>
          <a:prstGeom prst="rect">
            <a:avLst/>
          </a:prstGeom>
          <a:ln w="28575">
            <a:solidFill>
              <a:schemeClr val="tx1"/>
            </a:solidFill>
          </a:ln>
        </p:spPr>
      </p:pic>
      <p:pic>
        <p:nvPicPr>
          <p:cNvPr id="5" name="Picture 4">
            <a:extLst>
              <a:ext uri="{FF2B5EF4-FFF2-40B4-BE49-F238E27FC236}">
                <a16:creationId xmlns:a16="http://schemas.microsoft.com/office/drawing/2014/main" id="{1D96110D-720C-449A-821D-1D9D4EA224EC}"/>
              </a:ext>
            </a:extLst>
          </p:cNvPr>
          <p:cNvPicPr>
            <a:picLocks noChangeAspect="1"/>
          </p:cNvPicPr>
          <p:nvPr/>
        </p:nvPicPr>
        <p:blipFill>
          <a:blip r:embed="rId3"/>
          <a:stretch>
            <a:fillRect/>
          </a:stretch>
        </p:blipFill>
        <p:spPr>
          <a:xfrm>
            <a:off x="6862439" y="434680"/>
            <a:ext cx="2859885" cy="3667329"/>
          </a:xfrm>
          <a:prstGeom prst="rect">
            <a:avLst/>
          </a:prstGeom>
          <a:ln w="28575">
            <a:solidFill>
              <a:schemeClr val="tx1"/>
            </a:solidFill>
          </a:ln>
        </p:spPr>
      </p:pic>
      <p:pic>
        <p:nvPicPr>
          <p:cNvPr id="7" name="Picture 6">
            <a:extLst>
              <a:ext uri="{FF2B5EF4-FFF2-40B4-BE49-F238E27FC236}">
                <a16:creationId xmlns:a16="http://schemas.microsoft.com/office/drawing/2014/main" id="{8204B1E3-AA51-41BC-9BCC-9B77A514E750}"/>
              </a:ext>
            </a:extLst>
          </p:cNvPr>
          <p:cNvPicPr>
            <a:picLocks noChangeAspect="1"/>
          </p:cNvPicPr>
          <p:nvPr/>
        </p:nvPicPr>
        <p:blipFill>
          <a:blip r:embed="rId4"/>
          <a:stretch>
            <a:fillRect/>
          </a:stretch>
        </p:blipFill>
        <p:spPr>
          <a:xfrm rot="389770">
            <a:off x="2311573" y="4157691"/>
            <a:ext cx="1834299" cy="2323061"/>
          </a:xfrm>
          <a:prstGeom prst="rect">
            <a:avLst/>
          </a:prstGeom>
          <a:ln w="28575">
            <a:solidFill>
              <a:schemeClr val="tx1"/>
            </a:solidFill>
          </a:ln>
        </p:spPr>
      </p:pic>
      <p:pic>
        <p:nvPicPr>
          <p:cNvPr id="9" name="Picture 8">
            <a:extLst>
              <a:ext uri="{FF2B5EF4-FFF2-40B4-BE49-F238E27FC236}">
                <a16:creationId xmlns:a16="http://schemas.microsoft.com/office/drawing/2014/main" id="{F6BCD46F-6CB7-4F4C-A507-BCE6B54D1B84}"/>
              </a:ext>
            </a:extLst>
          </p:cNvPr>
          <p:cNvPicPr>
            <a:picLocks noChangeAspect="1"/>
          </p:cNvPicPr>
          <p:nvPr/>
        </p:nvPicPr>
        <p:blipFill>
          <a:blip r:embed="rId5"/>
          <a:stretch>
            <a:fillRect/>
          </a:stretch>
        </p:blipFill>
        <p:spPr>
          <a:xfrm>
            <a:off x="9625621" y="3107504"/>
            <a:ext cx="1797196" cy="2290544"/>
          </a:xfrm>
          <a:prstGeom prst="rect">
            <a:avLst/>
          </a:prstGeom>
          <a:ln w="28575">
            <a:solidFill>
              <a:schemeClr val="tx1"/>
            </a:solidFill>
          </a:ln>
        </p:spPr>
      </p:pic>
      <p:pic>
        <p:nvPicPr>
          <p:cNvPr id="11" name="Picture 10">
            <a:extLst>
              <a:ext uri="{FF2B5EF4-FFF2-40B4-BE49-F238E27FC236}">
                <a16:creationId xmlns:a16="http://schemas.microsoft.com/office/drawing/2014/main" id="{E68083B4-2774-4672-9BD9-B8364CF24234}"/>
              </a:ext>
            </a:extLst>
          </p:cNvPr>
          <p:cNvPicPr>
            <a:picLocks noChangeAspect="1"/>
          </p:cNvPicPr>
          <p:nvPr/>
        </p:nvPicPr>
        <p:blipFill>
          <a:blip r:embed="rId6"/>
          <a:stretch>
            <a:fillRect/>
          </a:stretch>
        </p:blipFill>
        <p:spPr>
          <a:xfrm>
            <a:off x="5168491" y="4267322"/>
            <a:ext cx="2936822" cy="2324064"/>
          </a:xfrm>
          <a:prstGeom prst="rect">
            <a:avLst/>
          </a:prstGeom>
          <a:ln w="38100">
            <a:solidFill>
              <a:schemeClr val="tx1"/>
            </a:solidFill>
          </a:ln>
        </p:spPr>
      </p:pic>
    </p:spTree>
    <p:extLst>
      <p:ext uri="{BB962C8B-B14F-4D97-AF65-F5344CB8AC3E}">
        <p14:creationId xmlns:p14="http://schemas.microsoft.com/office/powerpoint/2010/main" val="324135764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ants vs. Needs vs. Robots">
            <a:extLst>
              <a:ext uri="{FF2B5EF4-FFF2-40B4-BE49-F238E27FC236}">
                <a16:creationId xmlns:a16="http://schemas.microsoft.com/office/drawing/2014/main" id="{60454187-AF66-449A-3E7D-97CB8A811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701" y="1636351"/>
            <a:ext cx="3009435" cy="399653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44928C-2B0D-838A-7661-19705E465287}"/>
              </a:ext>
            </a:extLst>
          </p:cNvPr>
          <p:cNvSpPr txBox="1"/>
          <p:nvPr/>
        </p:nvSpPr>
        <p:spPr>
          <a:xfrm>
            <a:off x="6096000" y="4946672"/>
            <a:ext cx="2919335" cy="1200329"/>
          </a:xfrm>
          <a:prstGeom prst="rect">
            <a:avLst/>
          </a:prstGeom>
          <a:no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Penguin </a:t>
            </a:r>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2023</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1.0</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K-3</a:t>
            </a:r>
          </a:p>
        </p:txBody>
      </p:sp>
      <p:sp>
        <p:nvSpPr>
          <p:cNvPr id="5" name="TextBox 4">
            <a:extLst>
              <a:ext uri="{FF2B5EF4-FFF2-40B4-BE49-F238E27FC236}">
                <a16:creationId xmlns:a16="http://schemas.microsoft.com/office/drawing/2014/main" id="{0B900D80-C272-0FB3-62A8-859D24BB5100}"/>
              </a:ext>
            </a:extLst>
          </p:cNvPr>
          <p:cNvSpPr txBox="1"/>
          <p:nvPr/>
        </p:nvSpPr>
        <p:spPr>
          <a:xfrm>
            <a:off x="4103628" y="2114051"/>
            <a:ext cx="6217172" cy="2585323"/>
          </a:xfrm>
          <a:prstGeom prst="rect">
            <a:avLst/>
          </a:prstGeom>
          <a:no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i="0" dirty="0">
                <a:solidFill>
                  <a:srgbClr val="333333"/>
                </a:solidFill>
                <a:effectLst/>
                <a:latin typeface="Lato" panose="020F0502020204030203" pitchFamily="34" charset="0"/>
              </a:rPr>
              <a:t>Do you know the difference between a want and a need? It can be a hard thing to understand, especially when you want something </a:t>
            </a:r>
            <a:r>
              <a:rPr lang="en-US" b="0" i="1" dirty="0">
                <a:solidFill>
                  <a:srgbClr val="333333"/>
                </a:solidFill>
                <a:effectLst/>
                <a:latin typeface="Lato" panose="020F0502020204030203" pitchFamily="34" charset="0"/>
              </a:rPr>
              <a:t>so</a:t>
            </a:r>
            <a:r>
              <a:rPr lang="en-US" b="0" i="0" dirty="0">
                <a:solidFill>
                  <a:srgbClr val="333333"/>
                </a:solidFill>
                <a:effectLst/>
                <a:latin typeface="Lato" panose="020F0502020204030203" pitchFamily="34" charset="0"/>
              </a:rPr>
              <a:t> much that you feel like you have to have it. But some things aren’t essential—like jellybean tacos and groovy boots. Other things </a:t>
            </a:r>
            <a:r>
              <a:rPr lang="en-US" b="0" i="1" dirty="0">
                <a:solidFill>
                  <a:srgbClr val="333333"/>
                </a:solidFill>
                <a:effectLst/>
                <a:latin typeface="Lato" panose="020F0502020204030203" pitchFamily="34" charset="0"/>
              </a:rPr>
              <a:t>are</a:t>
            </a:r>
            <a:r>
              <a:rPr lang="en-US" b="0" i="0" dirty="0">
                <a:solidFill>
                  <a:srgbClr val="333333"/>
                </a:solidFill>
                <a:effectLst/>
                <a:latin typeface="Lato" panose="020F0502020204030203" pitchFamily="34" charset="0"/>
              </a:rPr>
              <a:t> essential—like fuel and feet to put the boots on. The robots in this book are here to show you the difference as they make trades to get some things they really want (hooray!) but give away some things they need (oops!).</a:t>
            </a:r>
            <a:endParaRPr lang="en-US" dirty="0"/>
          </a:p>
        </p:txBody>
      </p:sp>
      <p:sp>
        <p:nvSpPr>
          <p:cNvPr id="7" name="TextBox 6">
            <a:extLst>
              <a:ext uri="{FF2B5EF4-FFF2-40B4-BE49-F238E27FC236}">
                <a16:creationId xmlns:a16="http://schemas.microsoft.com/office/drawing/2014/main" id="{265180DA-74AD-2570-F3EB-AAA36CCF7528}"/>
              </a:ext>
            </a:extLst>
          </p:cNvPr>
          <p:cNvSpPr txBox="1"/>
          <p:nvPr/>
        </p:nvSpPr>
        <p:spPr>
          <a:xfrm>
            <a:off x="953648" y="5934670"/>
            <a:ext cx="5029902"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3"/>
              </a:rPr>
              <a:t>https://www.youtube.com/watch?v=EpCUSQB874E</a:t>
            </a:r>
            <a:endParaRPr lang="en-US" dirty="0"/>
          </a:p>
          <a:p>
            <a:pPr algn="ctr"/>
            <a:r>
              <a:rPr lang="en-US" dirty="0"/>
              <a:t>13 mins.</a:t>
            </a:r>
          </a:p>
          <a:p>
            <a:endParaRPr lang="en-US" dirty="0"/>
          </a:p>
        </p:txBody>
      </p:sp>
      <p:sp>
        <p:nvSpPr>
          <p:cNvPr id="2" name="TextBox 1">
            <a:extLst>
              <a:ext uri="{FF2B5EF4-FFF2-40B4-BE49-F238E27FC236}">
                <a16:creationId xmlns:a16="http://schemas.microsoft.com/office/drawing/2014/main" id="{909BD652-1064-4E8A-BC0F-347A035E80CF}"/>
              </a:ext>
            </a:extLst>
          </p:cNvPr>
          <p:cNvSpPr txBox="1"/>
          <p:nvPr/>
        </p:nvSpPr>
        <p:spPr>
          <a:xfrm>
            <a:off x="1823334" y="497149"/>
            <a:ext cx="7432599"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C00000"/>
                </a:solidFill>
                <a:effectLst/>
                <a:uFillTx/>
                <a:latin typeface="+mn-lt"/>
                <a:ea typeface="+mn-ea"/>
                <a:cs typeface="+mn-cs"/>
                <a:sym typeface="Calibri"/>
              </a:rPr>
              <a:t>WANTS</a:t>
            </a:r>
            <a:r>
              <a:rPr kumimoji="0" lang="en-US" sz="4400" b="1" i="0" u="none" strike="noStrike" cap="none" spc="0" normalizeH="0" baseline="0" dirty="0">
                <a:ln>
                  <a:noFill/>
                </a:ln>
                <a:solidFill>
                  <a:srgbClr val="000000"/>
                </a:solidFill>
                <a:effectLst/>
                <a:uFillTx/>
                <a:latin typeface="+mn-lt"/>
                <a:ea typeface="+mn-ea"/>
                <a:cs typeface="+mn-cs"/>
                <a:sym typeface="Calibri"/>
              </a:rPr>
              <a:t> </a:t>
            </a:r>
            <a:r>
              <a:rPr kumimoji="0" lang="en-US" sz="3200" b="1" i="0" u="none" strike="noStrike" cap="none" spc="0" normalizeH="0" baseline="0" dirty="0">
                <a:ln>
                  <a:noFill/>
                </a:ln>
                <a:solidFill>
                  <a:srgbClr val="FFC000"/>
                </a:solidFill>
                <a:effectLst/>
                <a:uFillTx/>
                <a:latin typeface="+mn-lt"/>
                <a:ea typeface="+mn-ea"/>
                <a:cs typeface="+mn-cs"/>
                <a:sym typeface="Calibri"/>
              </a:rPr>
              <a:t>vs. </a:t>
            </a:r>
            <a:r>
              <a:rPr kumimoji="0" lang="en-US" sz="4400" b="1" i="0" u="none" strike="noStrike" cap="none" spc="0" normalizeH="0" baseline="0" dirty="0">
                <a:ln>
                  <a:noFill/>
                </a:ln>
                <a:solidFill>
                  <a:srgbClr val="00B0F0"/>
                </a:solidFill>
                <a:effectLst/>
                <a:uFillTx/>
                <a:latin typeface="+mn-lt"/>
                <a:ea typeface="+mn-ea"/>
                <a:cs typeface="+mn-cs"/>
                <a:sym typeface="Calibri"/>
              </a:rPr>
              <a:t>NEEDS</a:t>
            </a:r>
            <a:r>
              <a:rPr kumimoji="0" lang="en-US" sz="4400" b="1" i="0" u="none" strike="noStrike" cap="none" spc="0" normalizeH="0" baseline="0" dirty="0">
                <a:ln>
                  <a:noFill/>
                </a:ln>
                <a:solidFill>
                  <a:srgbClr val="000000"/>
                </a:solidFill>
                <a:effectLst/>
                <a:uFillTx/>
                <a:latin typeface="+mn-lt"/>
                <a:ea typeface="+mn-ea"/>
                <a:cs typeface="+mn-cs"/>
                <a:sym typeface="Calibri"/>
              </a:rPr>
              <a:t> </a:t>
            </a:r>
            <a:r>
              <a:rPr kumimoji="0" lang="en-US" sz="3200" b="1" i="0" u="none" strike="noStrike" cap="none" spc="0" normalizeH="0" baseline="0" dirty="0">
                <a:ln>
                  <a:noFill/>
                </a:ln>
                <a:solidFill>
                  <a:srgbClr val="FFC000"/>
                </a:solidFill>
                <a:effectLst/>
                <a:uFillTx/>
                <a:latin typeface="+mn-lt"/>
                <a:ea typeface="+mn-ea"/>
                <a:cs typeface="+mn-cs"/>
                <a:sym typeface="Calibri"/>
              </a:rPr>
              <a:t>vs.</a:t>
            </a:r>
            <a:r>
              <a:rPr kumimoji="0" lang="en-US" sz="3200" b="1" i="0" u="none" strike="noStrike" cap="none" spc="0" normalizeH="0" baseline="0" dirty="0">
                <a:ln>
                  <a:noFill/>
                </a:ln>
                <a:solidFill>
                  <a:srgbClr val="000000"/>
                </a:solidFill>
                <a:effectLst/>
                <a:uFillTx/>
                <a:latin typeface="+mn-lt"/>
                <a:ea typeface="+mn-ea"/>
                <a:cs typeface="+mn-cs"/>
                <a:sym typeface="Calibri"/>
              </a:rPr>
              <a:t> </a:t>
            </a:r>
            <a:r>
              <a:rPr kumimoji="0" lang="en-US" sz="4400" b="1" i="0" u="none" strike="noStrike" cap="none" spc="0" normalizeH="0" baseline="0" dirty="0">
                <a:ln>
                  <a:noFill/>
                </a:ln>
                <a:solidFill>
                  <a:srgbClr val="FF9900"/>
                </a:solidFill>
                <a:effectLst/>
                <a:uFillTx/>
                <a:latin typeface="+mn-lt"/>
                <a:ea typeface="+mn-ea"/>
                <a:cs typeface="+mn-cs"/>
                <a:sym typeface="Calibri"/>
              </a:rPr>
              <a:t>ROBOTS</a:t>
            </a:r>
          </a:p>
        </p:txBody>
      </p:sp>
      <p:pic>
        <p:nvPicPr>
          <p:cNvPr id="8" name="Picture 7">
            <a:extLst>
              <a:ext uri="{FF2B5EF4-FFF2-40B4-BE49-F238E27FC236}">
                <a16:creationId xmlns:a16="http://schemas.microsoft.com/office/drawing/2014/main" id="{E69CB398-9E7A-4F00-BC6B-21B3626A1002}"/>
              </a:ext>
            </a:extLst>
          </p:cNvPr>
          <p:cNvPicPr>
            <a:picLocks noChangeAspect="1"/>
          </p:cNvPicPr>
          <p:nvPr/>
        </p:nvPicPr>
        <p:blipFill>
          <a:blip r:embed="rId4"/>
          <a:stretch>
            <a:fillRect/>
          </a:stretch>
        </p:blipFill>
        <p:spPr>
          <a:xfrm>
            <a:off x="10019108" y="4490988"/>
            <a:ext cx="1649135" cy="2111697"/>
          </a:xfrm>
          <a:prstGeom prst="rect">
            <a:avLst/>
          </a:prstGeom>
          <a:ln w="38100">
            <a:solidFill>
              <a:schemeClr val="tx1"/>
            </a:solidFill>
          </a:ln>
        </p:spPr>
      </p:pic>
    </p:spTree>
    <p:extLst>
      <p:ext uri="{BB962C8B-B14F-4D97-AF65-F5344CB8AC3E}">
        <p14:creationId xmlns:p14="http://schemas.microsoft.com/office/powerpoint/2010/main" val="93731932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44214C-BC32-47E5-A5ED-185521606138}"/>
              </a:ext>
            </a:extLst>
          </p:cNvPr>
          <p:cNvPicPr>
            <a:picLocks noChangeAspect="1"/>
          </p:cNvPicPr>
          <p:nvPr/>
        </p:nvPicPr>
        <p:blipFill>
          <a:blip r:embed="rId2"/>
          <a:stretch>
            <a:fillRect/>
          </a:stretch>
        </p:blipFill>
        <p:spPr>
          <a:xfrm>
            <a:off x="975711" y="1863201"/>
            <a:ext cx="6833920" cy="3933917"/>
          </a:xfrm>
          <a:prstGeom prst="rect">
            <a:avLst/>
          </a:prstGeom>
          <a:ln w="19050">
            <a:solidFill>
              <a:schemeClr val="tx1"/>
            </a:solidFill>
          </a:ln>
        </p:spPr>
      </p:pic>
      <p:sp>
        <p:nvSpPr>
          <p:cNvPr id="6" name="TextBox 5">
            <a:extLst>
              <a:ext uri="{FF2B5EF4-FFF2-40B4-BE49-F238E27FC236}">
                <a16:creationId xmlns:a16="http://schemas.microsoft.com/office/drawing/2014/main" id="{A1F4DC7C-688A-417E-93DF-7BF8CA81D7C2}"/>
              </a:ext>
            </a:extLst>
          </p:cNvPr>
          <p:cNvSpPr txBox="1"/>
          <p:nvPr/>
        </p:nvSpPr>
        <p:spPr>
          <a:xfrm>
            <a:off x="2772053" y="618763"/>
            <a:ext cx="609452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C00000"/>
                </a:solidFill>
                <a:effectLst/>
                <a:uFillTx/>
                <a:latin typeface="+mn-lt"/>
                <a:ea typeface="+mn-ea"/>
                <a:cs typeface="+mn-cs"/>
                <a:sym typeface="Calibri"/>
              </a:rPr>
              <a:t>WANTS</a:t>
            </a:r>
            <a:r>
              <a:rPr kumimoji="0" lang="en-US" sz="3600" b="1" i="0" u="none" strike="noStrike" cap="none" spc="0" normalizeH="0" baseline="0" dirty="0">
                <a:ln>
                  <a:noFill/>
                </a:ln>
                <a:solidFill>
                  <a:srgbClr val="000000"/>
                </a:solidFill>
                <a:effectLst/>
                <a:uFillTx/>
                <a:latin typeface="+mn-lt"/>
                <a:ea typeface="+mn-ea"/>
                <a:cs typeface="+mn-cs"/>
                <a:sym typeface="Calibri"/>
              </a:rPr>
              <a:t> </a:t>
            </a:r>
            <a:r>
              <a:rPr kumimoji="0" lang="en-US" sz="3600" b="1" i="0" u="none" strike="noStrike" cap="none" spc="0" normalizeH="0" baseline="0" dirty="0">
                <a:ln>
                  <a:noFill/>
                </a:ln>
                <a:solidFill>
                  <a:srgbClr val="FFC000"/>
                </a:solidFill>
                <a:effectLst/>
                <a:uFillTx/>
                <a:latin typeface="+mn-lt"/>
                <a:ea typeface="+mn-ea"/>
                <a:cs typeface="+mn-cs"/>
                <a:sym typeface="Calibri"/>
              </a:rPr>
              <a:t>vs. </a:t>
            </a:r>
            <a:r>
              <a:rPr kumimoji="0" lang="en-US" sz="3600" b="1" i="0" u="none" strike="noStrike" cap="none" spc="0" normalizeH="0" baseline="0" dirty="0">
                <a:ln>
                  <a:noFill/>
                </a:ln>
                <a:solidFill>
                  <a:srgbClr val="00B0F0"/>
                </a:solidFill>
                <a:effectLst/>
                <a:uFillTx/>
                <a:latin typeface="+mn-lt"/>
                <a:ea typeface="+mn-ea"/>
                <a:cs typeface="+mn-cs"/>
                <a:sym typeface="Calibri"/>
              </a:rPr>
              <a:t>NEEDS</a:t>
            </a:r>
            <a:r>
              <a:rPr kumimoji="0" lang="en-US" sz="3600" b="1" i="0" u="none" strike="noStrike" cap="none" spc="0" normalizeH="0" baseline="0" dirty="0">
                <a:ln>
                  <a:noFill/>
                </a:ln>
                <a:solidFill>
                  <a:srgbClr val="000000"/>
                </a:solidFill>
                <a:effectLst/>
                <a:uFillTx/>
                <a:latin typeface="+mn-lt"/>
                <a:ea typeface="+mn-ea"/>
                <a:cs typeface="+mn-cs"/>
                <a:sym typeface="Calibri"/>
              </a:rPr>
              <a:t> </a:t>
            </a:r>
            <a:r>
              <a:rPr kumimoji="0" lang="en-US" sz="3600" b="1" i="0" u="none" strike="noStrike" cap="none" spc="0" normalizeH="0" baseline="0" dirty="0">
                <a:ln>
                  <a:noFill/>
                </a:ln>
                <a:solidFill>
                  <a:srgbClr val="FFC000"/>
                </a:solidFill>
                <a:effectLst/>
                <a:uFillTx/>
                <a:latin typeface="+mn-lt"/>
                <a:ea typeface="+mn-ea"/>
                <a:cs typeface="+mn-cs"/>
                <a:sym typeface="Calibri"/>
              </a:rPr>
              <a:t>vs.</a:t>
            </a:r>
            <a:r>
              <a:rPr kumimoji="0" lang="en-US" sz="3600" b="1" i="0" u="none" strike="noStrike" cap="none" spc="0" normalizeH="0" baseline="0" dirty="0">
                <a:ln>
                  <a:noFill/>
                </a:ln>
                <a:solidFill>
                  <a:srgbClr val="000000"/>
                </a:solidFill>
                <a:effectLst/>
                <a:uFillTx/>
                <a:latin typeface="+mn-lt"/>
                <a:ea typeface="+mn-ea"/>
                <a:cs typeface="+mn-cs"/>
                <a:sym typeface="Calibri"/>
              </a:rPr>
              <a:t> </a:t>
            </a:r>
            <a:r>
              <a:rPr kumimoji="0" lang="en-US" sz="3600" b="1" i="0" u="none" strike="noStrike" cap="none" spc="0" normalizeH="0" baseline="0" dirty="0">
                <a:ln>
                  <a:noFill/>
                </a:ln>
                <a:solidFill>
                  <a:srgbClr val="FF9900"/>
                </a:solidFill>
                <a:effectLst/>
                <a:uFillTx/>
                <a:latin typeface="+mn-lt"/>
                <a:ea typeface="+mn-ea"/>
                <a:cs typeface="+mn-cs"/>
                <a:sym typeface="Calibri"/>
              </a:rPr>
              <a:t>ROBOTS</a:t>
            </a:r>
          </a:p>
        </p:txBody>
      </p:sp>
      <p:sp>
        <p:nvSpPr>
          <p:cNvPr id="7" name="TextBox 6">
            <a:extLst>
              <a:ext uri="{FF2B5EF4-FFF2-40B4-BE49-F238E27FC236}">
                <a16:creationId xmlns:a16="http://schemas.microsoft.com/office/drawing/2014/main" id="{BAF29052-829A-424F-8458-0BDE9CC9D97E}"/>
              </a:ext>
            </a:extLst>
          </p:cNvPr>
          <p:cNvSpPr txBox="1"/>
          <p:nvPr/>
        </p:nvSpPr>
        <p:spPr>
          <a:xfrm>
            <a:off x="8446456" y="2151728"/>
            <a:ext cx="2769833" cy="2554543"/>
          </a:xfrm>
          <a:prstGeom prst="rect">
            <a:avLst/>
          </a:prstGeom>
          <a:no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Calibri"/>
              </a:rPr>
              <a:t>Robots Need:</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3200" dirty="0"/>
              <a:t>Batteries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b="0" i="0" u="none" strike="noStrike" cap="none" spc="0" normalizeH="0" baseline="0" dirty="0">
                <a:ln>
                  <a:noFill/>
                </a:ln>
                <a:solidFill>
                  <a:srgbClr val="000000"/>
                </a:solidFill>
                <a:effectLst/>
                <a:uFillTx/>
                <a:latin typeface="+mn-lt"/>
                <a:ea typeface="+mn-ea"/>
                <a:cs typeface="+mn-cs"/>
                <a:sym typeface="Calibri"/>
              </a:rPr>
              <a:t>Arms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3200" dirty="0"/>
              <a:t>Legs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b="0" i="0" u="none" strike="noStrike" cap="none" spc="0" normalizeH="0" baseline="0" dirty="0">
                <a:ln>
                  <a:noFill/>
                </a:ln>
                <a:solidFill>
                  <a:srgbClr val="000000"/>
                </a:solidFill>
                <a:effectLst/>
                <a:uFillTx/>
                <a:latin typeface="+mn-lt"/>
                <a:ea typeface="+mn-ea"/>
                <a:cs typeface="+mn-cs"/>
                <a:sym typeface="Calibri"/>
              </a:rPr>
              <a:t>Oil </a:t>
            </a:r>
          </a:p>
        </p:txBody>
      </p:sp>
    </p:spTree>
    <p:extLst>
      <p:ext uri="{BB962C8B-B14F-4D97-AF65-F5344CB8AC3E}">
        <p14:creationId xmlns:p14="http://schemas.microsoft.com/office/powerpoint/2010/main" val="145490201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DFC0AF-44ED-459E-BA9A-84138EF4EA93}"/>
              </a:ext>
            </a:extLst>
          </p:cNvPr>
          <p:cNvSpPr txBox="1"/>
          <p:nvPr/>
        </p:nvSpPr>
        <p:spPr>
          <a:xfrm>
            <a:off x="727970" y="5584924"/>
            <a:ext cx="1120361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2"/>
              </a:rPr>
              <a:t>https://maistorybook.com/2023/03/14/maistorybook-wants-vs-needs-vs-robots-wants-vs-needs-robot-activity/</a:t>
            </a:r>
            <a:r>
              <a:rPr lang="en-US" dirty="0"/>
              <a:t> </a:t>
            </a:r>
          </a:p>
        </p:txBody>
      </p:sp>
      <p:pic>
        <p:nvPicPr>
          <p:cNvPr id="5" name="Picture 4">
            <a:extLst>
              <a:ext uri="{FF2B5EF4-FFF2-40B4-BE49-F238E27FC236}">
                <a16:creationId xmlns:a16="http://schemas.microsoft.com/office/drawing/2014/main" id="{EC2D922A-D5CF-49E8-B935-29E83DE8E587}"/>
              </a:ext>
            </a:extLst>
          </p:cNvPr>
          <p:cNvPicPr>
            <a:picLocks noChangeAspect="1"/>
          </p:cNvPicPr>
          <p:nvPr/>
        </p:nvPicPr>
        <p:blipFill>
          <a:blip r:embed="rId3"/>
          <a:stretch>
            <a:fillRect/>
          </a:stretch>
        </p:blipFill>
        <p:spPr>
          <a:xfrm>
            <a:off x="3514077" y="1962436"/>
            <a:ext cx="7010400" cy="3219450"/>
          </a:xfrm>
          <a:prstGeom prst="rect">
            <a:avLst/>
          </a:prstGeom>
        </p:spPr>
      </p:pic>
      <p:pic>
        <p:nvPicPr>
          <p:cNvPr id="7" name="Picture 6">
            <a:extLst>
              <a:ext uri="{FF2B5EF4-FFF2-40B4-BE49-F238E27FC236}">
                <a16:creationId xmlns:a16="http://schemas.microsoft.com/office/drawing/2014/main" id="{632D7F95-0461-4719-A814-633A33C9D707}"/>
              </a:ext>
            </a:extLst>
          </p:cNvPr>
          <p:cNvPicPr>
            <a:picLocks noChangeAspect="1"/>
          </p:cNvPicPr>
          <p:nvPr/>
        </p:nvPicPr>
        <p:blipFill>
          <a:blip r:embed="rId4"/>
          <a:stretch>
            <a:fillRect/>
          </a:stretch>
        </p:blipFill>
        <p:spPr>
          <a:xfrm>
            <a:off x="646774" y="1095523"/>
            <a:ext cx="2510477" cy="1985028"/>
          </a:xfrm>
          <a:prstGeom prst="rect">
            <a:avLst/>
          </a:prstGeom>
          <a:ln w="12700">
            <a:solidFill>
              <a:schemeClr val="tx1"/>
            </a:solidFill>
          </a:ln>
        </p:spPr>
      </p:pic>
      <p:sp>
        <p:nvSpPr>
          <p:cNvPr id="9" name="TextBox 8">
            <a:extLst>
              <a:ext uri="{FF2B5EF4-FFF2-40B4-BE49-F238E27FC236}">
                <a16:creationId xmlns:a16="http://schemas.microsoft.com/office/drawing/2014/main" id="{EEEF0E38-C72A-46E4-B433-C1185BC9F013}"/>
              </a:ext>
            </a:extLst>
          </p:cNvPr>
          <p:cNvSpPr txBox="1"/>
          <p:nvPr/>
        </p:nvSpPr>
        <p:spPr>
          <a:xfrm>
            <a:off x="2416576" y="338542"/>
            <a:ext cx="7358848"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C00000"/>
                </a:solidFill>
                <a:effectLst/>
                <a:uFillTx/>
                <a:latin typeface="+mn-lt"/>
                <a:ea typeface="+mn-ea"/>
                <a:cs typeface="+mn-cs"/>
                <a:sym typeface="Calibri"/>
              </a:rPr>
              <a:t>WANTS</a:t>
            </a:r>
            <a:r>
              <a:rPr kumimoji="0" lang="en-US" sz="4000" b="1" i="0" u="none" strike="noStrike" cap="none" spc="0" normalizeH="0" baseline="0" dirty="0">
                <a:ln>
                  <a:noFill/>
                </a:ln>
                <a:solidFill>
                  <a:srgbClr val="000000"/>
                </a:solidFill>
                <a:effectLst/>
                <a:uFillTx/>
                <a:latin typeface="+mn-lt"/>
                <a:ea typeface="+mn-ea"/>
                <a:cs typeface="+mn-cs"/>
                <a:sym typeface="Calibri"/>
              </a:rPr>
              <a:t> </a:t>
            </a:r>
            <a:r>
              <a:rPr kumimoji="0" lang="en-US" sz="4000" b="1" i="0" u="none" strike="noStrike" cap="none" spc="0" normalizeH="0" baseline="0" dirty="0">
                <a:ln>
                  <a:noFill/>
                </a:ln>
                <a:solidFill>
                  <a:srgbClr val="FFC000"/>
                </a:solidFill>
                <a:effectLst/>
                <a:uFillTx/>
                <a:latin typeface="+mn-lt"/>
                <a:ea typeface="+mn-ea"/>
                <a:cs typeface="+mn-cs"/>
                <a:sym typeface="Calibri"/>
              </a:rPr>
              <a:t>vs. </a:t>
            </a:r>
            <a:r>
              <a:rPr kumimoji="0" lang="en-US" sz="4000" b="1" i="0" u="none" strike="noStrike" cap="none" spc="0" normalizeH="0" baseline="0" dirty="0">
                <a:ln>
                  <a:noFill/>
                </a:ln>
                <a:solidFill>
                  <a:srgbClr val="00B0F0"/>
                </a:solidFill>
                <a:effectLst/>
                <a:uFillTx/>
                <a:latin typeface="+mn-lt"/>
                <a:ea typeface="+mn-ea"/>
                <a:cs typeface="+mn-cs"/>
                <a:sym typeface="Calibri"/>
              </a:rPr>
              <a:t>NEEDS</a:t>
            </a:r>
            <a:r>
              <a:rPr kumimoji="0" lang="en-US" sz="4000" b="1" i="0" u="none" strike="noStrike" cap="none" spc="0" normalizeH="0" baseline="0" dirty="0">
                <a:ln>
                  <a:noFill/>
                </a:ln>
                <a:solidFill>
                  <a:srgbClr val="000000"/>
                </a:solidFill>
                <a:effectLst/>
                <a:uFillTx/>
                <a:latin typeface="+mn-lt"/>
                <a:ea typeface="+mn-ea"/>
                <a:cs typeface="+mn-cs"/>
                <a:sym typeface="Calibri"/>
              </a:rPr>
              <a:t> </a:t>
            </a:r>
            <a:r>
              <a:rPr kumimoji="0" lang="en-US" sz="4000" b="1" i="0" u="none" strike="noStrike" cap="none" spc="0" normalizeH="0" baseline="0" dirty="0">
                <a:ln>
                  <a:noFill/>
                </a:ln>
                <a:solidFill>
                  <a:srgbClr val="FFC000"/>
                </a:solidFill>
                <a:effectLst/>
                <a:uFillTx/>
                <a:latin typeface="+mn-lt"/>
                <a:ea typeface="+mn-ea"/>
                <a:cs typeface="+mn-cs"/>
                <a:sym typeface="Calibri"/>
              </a:rPr>
              <a:t>vs.</a:t>
            </a:r>
            <a:r>
              <a:rPr kumimoji="0" lang="en-US" sz="4000" b="1" i="0" u="none" strike="noStrike" cap="none" spc="0" normalizeH="0" baseline="0" dirty="0">
                <a:ln>
                  <a:noFill/>
                </a:ln>
                <a:solidFill>
                  <a:srgbClr val="000000"/>
                </a:solidFill>
                <a:effectLst/>
                <a:uFillTx/>
                <a:latin typeface="+mn-lt"/>
                <a:ea typeface="+mn-ea"/>
                <a:cs typeface="+mn-cs"/>
                <a:sym typeface="Calibri"/>
              </a:rPr>
              <a:t> </a:t>
            </a:r>
            <a:r>
              <a:rPr kumimoji="0" lang="en-US" sz="4000" b="1" i="0" u="none" strike="noStrike" cap="none" spc="0" normalizeH="0" baseline="0" dirty="0">
                <a:ln>
                  <a:noFill/>
                </a:ln>
                <a:solidFill>
                  <a:srgbClr val="FF9900"/>
                </a:solidFill>
                <a:effectLst/>
                <a:uFillTx/>
                <a:latin typeface="+mn-lt"/>
                <a:ea typeface="+mn-ea"/>
                <a:cs typeface="+mn-cs"/>
                <a:sym typeface="Calibri"/>
              </a:rPr>
              <a:t>ROBOTS</a:t>
            </a:r>
          </a:p>
        </p:txBody>
      </p:sp>
    </p:spTree>
    <p:extLst>
      <p:ext uri="{BB962C8B-B14F-4D97-AF65-F5344CB8AC3E}">
        <p14:creationId xmlns:p14="http://schemas.microsoft.com/office/powerpoint/2010/main" val="342687164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rt Cheap">
            <a:extLst>
              <a:ext uri="{FF2B5EF4-FFF2-40B4-BE49-F238E27FC236}">
                <a16:creationId xmlns:a16="http://schemas.microsoft.com/office/drawing/2014/main" id="{30876C1D-F69D-76E5-0073-38F2D73D2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28419">
            <a:off x="9617389" y="1243802"/>
            <a:ext cx="1653500" cy="1653500"/>
          </a:xfrm>
          <a:prstGeom prst="rect">
            <a:avLst/>
          </a:prstGeom>
          <a:solidFill>
            <a:schemeClr val="accent3">
              <a:lumMod val="50000"/>
            </a:schemeClr>
          </a:solidFill>
          <a:ln w="28575">
            <a:solidFill>
              <a:schemeClr val="accent3">
                <a:lumMod val="50000"/>
              </a:schemeClr>
            </a:solidFill>
          </a:ln>
        </p:spPr>
      </p:pic>
      <p:pic>
        <p:nvPicPr>
          <p:cNvPr id="12" name="Picture 2" descr="Someone Builds the Dream">
            <a:extLst>
              <a:ext uri="{FF2B5EF4-FFF2-40B4-BE49-F238E27FC236}">
                <a16:creationId xmlns:a16="http://schemas.microsoft.com/office/drawing/2014/main" id="{584D4A61-AF52-5353-F4F9-FF199EC44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95" y="246814"/>
            <a:ext cx="1635438" cy="1282183"/>
          </a:xfrm>
          <a:prstGeom prst="rect">
            <a:avLst/>
          </a:prstGeom>
          <a:noFill/>
          <a:ln w="28575">
            <a:solidFill>
              <a:schemeClr val="bg2">
                <a:lumMod val="25000"/>
              </a:schemeClr>
            </a:solidFill>
          </a:ln>
          <a:extLst>
            <a:ext uri="{909E8E84-426E-40DD-AFC4-6F175D3DCCD1}">
              <a14:hiddenFill xmlns:a14="http://schemas.microsoft.com/office/drawing/2010/main">
                <a:solidFill>
                  <a:srgbClr val="FFFFFF"/>
                </a:solidFill>
              </a14:hiddenFill>
            </a:ext>
          </a:extLst>
        </p:spPr>
      </p:pic>
      <p:pic>
        <p:nvPicPr>
          <p:cNvPr id="13" name="Picture 12" descr="Gold!">
            <a:extLst>
              <a:ext uri="{FF2B5EF4-FFF2-40B4-BE49-F238E27FC236}">
                <a16:creationId xmlns:a16="http://schemas.microsoft.com/office/drawing/2014/main" id="{123ECA02-9EB9-2D50-4E9A-63614D71AC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3951" y="1369223"/>
            <a:ext cx="1399876" cy="1803687"/>
          </a:xfrm>
          <a:prstGeom prst="rect">
            <a:avLst/>
          </a:prstGeom>
          <a:noFill/>
          <a:ln>
            <a:noFill/>
          </a:ln>
        </p:spPr>
      </p:pic>
      <p:pic>
        <p:nvPicPr>
          <p:cNvPr id="15" name="Picture 14" descr="A Penny's Worth">
            <a:extLst>
              <a:ext uri="{FF2B5EF4-FFF2-40B4-BE49-F238E27FC236}">
                <a16:creationId xmlns:a16="http://schemas.microsoft.com/office/drawing/2014/main" id="{CA13D465-6770-E6A1-E526-649A0EA1790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47423" y="2972395"/>
            <a:ext cx="1494938" cy="1803687"/>
          </a:xfrm>
          <a:prstGeom prst="rect">
            <a:avLst/>
          </a:prstGeom>
          <a:noFill/>
          <a:ln w="19050">
            <a:solidFill>
              <a:schemeClr val="tx1"/>
            </a:solidFill>
          </a:ln>
        </p:spPr>
      </p:pic>
      <p:pic>
        <p:nvPicPr>
          <p:cNvPr id="16" name="Picture 15" descr="New 'I LOVE Strawberries' Book, Fresh from Feeding Minds Press | News  Release | American Farm Bureau Federation">
            <a:extLst>
              <a:ext uri="{FF2B5EF4-FFF2-40B4-BE49-F238E27FC236}">
                <a16:creationId xmlns:a16="http://schemas.microsoft.com/office/drawing/2014/main" id="{C5C879A7-B50D-DB32-565A-305DC276FC1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40469" y="5036715"/>
            <a:ext cx="2445969" cy="1608884"/>
          </a:xfrm>
          <a:prstGeom prst="rect">
            <a:avLst/>
          </a:prstGeom>
          <a:noFill/>
          <a:ln w="12700">
            <a:solidFill>
              <a:schemeClr val="tx1"/>
            </a:solidFill>
          </a:ln>
        </p:spPr>
      </p:pic>
      <p:pic>
        <p:nvPicPr>
          <p:cNvPr id="3" name="Picture 2">
            <a:extLst>
              <a:ext uri="{FF2B5EF4-FFF2-40B4-BE49-F238E27FC236}">
                <a16:creationId xmlns:a16="http://schemas.microsoft.com/office/drawing/2014/main" id="{437ABA0A-ACEF-405D-3268-FEEBA7596F1A}"/>
              </a:ext>
            </a:extLst>
          </p:cNvPr>
          <p:cNvPicPr>
            <a:picLocks noChangeAspect="1"/>
          </p:cNvPicPr>
          <p:nvPr/>
        </p:nvPicPr>
        <p:blipFill>
          <a:blip r:embed="rId7"/>
          <a:stretch>
            <a:fillRect/>
          </a:stretch>
        </p:blipFill>
        <p:spPr>
          <a:xfrm>
            <a:off x="3238500" y="125076"/>
            <a:ext cx="5715000" cy="6810375"/>
          </a:xfrm>
          <a:prstGeom prst="rect">
            <a:avLst/>
          </a:prstGeom>
          <a:ln w="76200">
            <a:solidFill>
              <a:srgbClr val="00B050"/>
            </a:solidFill>
          </a:ln>
        </p:spPr>
      </p:pic>
      <p:pic>
        <p:nvPicPr>
          <p:cNvPr id="4" name="Picture 2" descr="Wants vs. Needs vs. Robots">
            <a:extLst>
              <a:ext uri="{FF2B5EF4-FFF2-40B4-BE49-F238E27FC236}">
                <a16:creationId xmlns:a16="http://schemas.microsoft.com/office/drawing/2014/main" id="{5AA4EAE5-72A1-6CFE-924E-41E9DF35C7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342" y="2651406"/>
            <a:ext cx="1631084" cy="216607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Save It!">
            <a:extLst>
              <a:ext uri="{FF2B5EF4-FFF2-40B4-BE49-F238E27FC236}">
                <a16:creationId xmlns:a16="http://schemas.microsoft.com/office/drawing/2014/main" id="{65F29E9A-791C-0847-9B78-21DBD71BBB36}"/>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1538728" y="4578646"/>
            <a:ext cx="1302471" cy="2066953"/>
          </a:xfrm>
          <a:prstGeom prst="rect">
            <a:avLst/>
          </a:prstGeom>
          <a:noFill/>
          <a:ln w="28575">
            <a:solidFill>
              <a:schemeClr val="tx1"/>
            </a:solidFill>
          </a:ln>
        </p:spPr>
      </p:pic>
    </p:spTree>
    <p:extLst>
      <p:ext uri="{BB962C8B-B14F-4D97-AF65-F5344CB8AC3E}">
        <p14:creationId xmlns:p14="http://schemas.microsoft.com/office/powerpoint/2010/main" val="313044118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9C5EAB-0C1E-766F-4782-658F98803661}"/>
              </a:ext>
            </a:extLst>
          </p:cNvPr>
          <p:cNvSpPr txBox="1"/>
          <p:nvPr/>
        </p:nvSpPr>
        <p:spPr>
          <a:xfrm>
            <a:off x="1034321" y="1555151"/>
            <a:ext cx="9968459" cy="39087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buFont typeface="Arial" panose="020B0604020202020204" pitchFamily="34" charset="0"/>
              <a:buChar char="•"/>
            </a:pPr>
            <a:r>
              <a:rPr lang="en-US" sz="2800" dirty="0"/>
              <a:t>Do you think there is merit in using picture books to teach economics and personal finance in the elementary classroom?</a:t>
            </a:r>
          </a:p>
          <a:p>
            <a:endParaRPr lang="en-US" sz="2800" dirty="0"/>
          </a:p>
          <a:p>
            <a:pPr marL="457200" indent="-457200">
              <a:buFont typeface="Arial" panose="020B0604020202020204" pitchFamily="34" charset="0"/>
              <a:buChar char="•"/>
            </a:pPr>
            <a:r>
              <a:rPr lang="en-US" sz="2800" dirty="0"/>
              <a:t>What other subjects could the featured titles be used to teach?</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 Which one of these titles do you think would work best in either a “one book-one school” program or as a multi-curricular component for a grade level teaching unit?</a:t>
            </a:r>
          </a:p>
          <a:p>
            <a:pPr marL="457200" indent="-457200">
              <a:buFont typeface="Arial" panose="020B0604020202020204" pitchFamily="34" charset="0"/>
              <a:buChar char="•"/>
            </a:pPr>
            <a:endParaRPr lang="en-US" sz="2400" dirty="0"/>
          </a:p>
        </p:txBody>
      </p:sp>
      <p:sp>
        <p:nvSpPr>
          <p:cNvPr id="10" name="TextBox 9">
            <a:extLst>
              <a:ext uri="{FF2B5EF4-FFF2-40B4-BE49-F238E27FC236}">
                <a16:creationId xmlns:a16="http://schemas.microsoft.com/office/drawing/2014/main" id="{E574CF89-AF87-CD97-7B2E-A63B309C0441}"/>
              </a:ext>
            </a:extLst>
          </p:cNvPr>
          <p:cNvSpPr txBox="1"/>
          <p:nvPr/>
        </p:nvSpPr>
        <p:spPr>
          <a:xfrm>
            <a:off x="3035509" y="602317"/>
            <a:ext cx="609350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altLang="en-US" sz="3200" b="1" dirty="0"/>
              <a:t>Assessment Questions</a:t>
            </a:r>
          </a:p>
        </p:txBody>
      </p:sp>
      <p:pic>
        <p:nvPicPr>
          <p:cNvPr id="6" name="Picture 5">
            <a:extLst>
              <a:ext uri="{FF2B5EF4-FFF2-40B4-BE49-F238E27FC236}">
                <a16:creationId xmlns:a16="http://schemas.microsoft.com/office/drawing/2014/main" id="{8A91C88C-A14F-C234-F9A9-001EDE712206}"/>
              </a:ext>
            </a:extLst>
          </p:cNvPr>
          <p:cNvPicPr>
            <a:picLocks noChangeAspect="1"/>
          </p:cNvPicPr>
          <p:nvPr/>
        </p:nvPicPr>
        <p:blipFill>
          <a:blip r:embed="rId2"/>
          <a:stretch>
            <a:fillRect/>
          </a:stretch>
        </p:blipFill>
        <p:spPr>
          <a:xfrm>
            <a:off x="8754257" y="4811842"/>
            <a:ext cx="2106030" cy="1875232"/>
          </a:xfrm>
          <a:prstGeom prst="rect">
            <a:avLst/>
          </a:prstGeom>
        </p:spPr>
      </p:pic>
    </p:spTree>
    <p:extLst>
      <p:ext uri="{BB962C8B-B14F-4D97-AF65-F5344CB8AC3E}">
        <p14:creationId xmlns:p14="http://schemas.microsoft.com/office/powerpoint/2010/main" val="530487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1"/>
          <p:cNvSpPr txBox="1"/>
          <p:nvPr/>
        </p:nvSpPr>
        <p:spPr>
          <a:xfrm>
            <a:off x="883918" y="291089"/>
            <a:ext cx="10424161" cy="932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nSpc>
                <a:spcPct val="90000"/>
              </a:lnSpc>
              <a:spcBef>
                <a:spcPts val="600"/>
              </a:spcBef>
              <a:defRPr sz="5400" spc="-300">
                <a:latin typeface="Calibri Light"/>
                <a:ea typeface="Calibri Light"/>
                <a:cs typeface="Calibri Light"/>
                <a:sym typeface="Calibri Light"/>
              </a:defRPr>
            </a:lvl1pPr>
          </a:lstStyle>
          <a:p>
            <a:r>
              <a:rPr dirty="0"/>
              <a:t>Invest In Girls</a:t>
            </a:r>
          </a:p>
        </p:txBody>
      </p:sp>
      <p:pic>
        <p:nvPicPr>
          <p:cNvPr id="230" name="Picture 3" descr="Picture 3"/>
          <p:cNvPicPr>
            <a:picLocks noChangeAspect="1"/>
          </p:cNvPicPr>
          <p:nvPr/>
        </p:nvPicPr>
        <p:blipFill>
          <a:blip r:embed="rId2"/>
          <a:stretch>
            <a:fillRect/>
          </a:stretch>
        </p:blipFill>
        <p:spPr>
          <a:xfrm>
            <a:off x="1779453" y="1486729"/>
            <a:ext cx="8633092" cy="4864952"/>
          </a:xfrm>
          <a:prstGeom prst="rect">
            <a:avLst/>
          </a:prstGeom>
          <a:ln w="12700">
            <a:miter lim="400000"/>
          </a:ln>
        </p:spPr>
      </p:pic>
      <p:sp>
        <p:nvSpPr>
          <p:cNvPr id="231" name="Slide Number Placeholder 6"/>
          <p:cNvSpPr txBox="1">
            <a:spLocks noGrp="1"/>
          </p:cNvSpPr>
          <p:nvPr>
            <p:ph type="sldNum" sz="quarter" idx="4294967295"/>
          </p:nvPr>
        </p:nvSpPr>
        <p:spPr>
          <a:xfrm>
            <a:off x="11080144" y="6404292"/>
            <a:ext cx="273657"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a:spcBef>
                <a:spcPts val="600"/>
              </a:spcBef>
              <a:defRPr>
                <a:solidFill>
                  <a:srgbClr val="888888"/>
                </a:solidFill>
                <a:latin typeface="Inter"/>
                <a:ea typeface="Inter"/>
                <a:cs typeface="Inter"/>
                <a:sym typeface="Inter"/>
              </a:defRPr>
            </a:lvl1pPr>
          </a:lstStyle>
          <a:p>
            <a:fld id="{86CB4B4D-7CA3-9044-876B-883B54F8677D}" type="slidenum">
              <a:t>39</a:t>
            </a:fld>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5E5347-4942-4EA3-AC09-78ACF74E612C}"/>
              </a:ext>
            </a:extLst>
          </p:cNvPr>
          <p:cNvSpPr/>
          <p:nvPr/>
        </p:nvSpPr>
        <p:spPr>
          <a:xfrm>
            <a:off x="3460810" y="4107083"/>
            <a:ext cx="7503113" cy="2031325"/>
          </a:xfrm>
          <a:prstGeom prst="rect">
            <a:avLst/>
          </a:prstGeom>
        </p:spPr>
        <p:txBody>
          <a:bodyPr wrap="square">
            <a:spAutoFit/>
          </a:bodyPr>
          <a:lstStyle/>
          <a:p>
            <a:r>
              <a:rPr lang="en-US" b="1" dirty="0">
                <a:latin typeface="Calibri" panose="020F0502020204030204" pitchFamily="34" charset="0"/>
                <a:ea typeface="Calibri" panose="020F0502020204030204" pitchFamily="34" charset="0"/>
              </a:rPr>
              <a:t>Lynne Farrell Stover </a:t>
            </a:r>
            <a:r>
              <a:rPr lang="en-US" dirty="0">
                <a:latin typeface="Calibri" panose="020F0502020204030204" pitchFamily="34" charset="0"/>
                <a:ea typeface="Calibri" panose="020F0502020204030204" pitchFamily="34" charset="0"/>
              </a:rPr>
              <a:t>is currently a Teacher Consultant at the James Madison University Center for Economic Education.  Prior to this, she spent thirty-three years in public education where she enjoyed various teaching assignments including classroom teacher, gifted education specialist, and librarian. She is the author of over fifty educational articles and eight teacher resource books. She is the recipient of the 2022 NAEE Platinum Curriculum Award for her lessons developed for Virginia’s Reading Makes Cents Program. </a:t>
            </a:r>
          </a:p>
        </p:txBody>
      </p:sp>
      <p:sp>
        <p:nvSpPr>
          <p:cNvPr id="6" name="Rectangle 5">
            <a:extLst>
              <a:ext uri="{FF2B5EF4-FFF2-40B4-BE49-F238E27FC236}">
                <a16:creationId xmlns:a16="http://schemas.microsoft.com/office/drawing/2014/main" id="{5F779C3B-1DC2-4DF7-AD2A-82A232D3DE8D}"/>
              </a:ext>
            </a:extLst>
          </p:cNvPr>
          <p:cNvSpPr/>
          <p:nvPr/>
        </p:nvSpPr>
        <p:spPr>
          <a:xfrm>
            <a:off x="684922" y="6138408"/>
            <a:ext cx="1933543" cy="369332"/>
          </a:xfrm>
          <a:prstGeom prst="rect">
            <a:avLst/>
          </a:prstGeom>
        </p:spPr>
        <p:txBody>
          <a:bodyPr wrap="none">
            <a:spAutoFit/>
          </a:bodyPr>
          <a:lstStyle/>
          <a:p>
            <a:pPr algn="ctr"/>
            <a:r>
              <a:rPr lang="en-US" dirty="0">
                <a:solidFill>
                  <a:srgbClr val="450084"/>
                </a:solidFill>
                <a:hlinkClick r:id="rId2">
                  <a:extLst>
                    <a:ext uri="{A12FA001-AC4F-418D-AE19-62706E023703}">
                      <ahyp:hlinkClr xmlns:ahyp="http://schemas.microsoft.com/office/drawing/2018/hyperlinkcolor" val="tx"/>
                    </a:ext>
                  </a:extLst>
                </a:hlinkClick>
              </a:rPr>
              <a:t>stoverlf@jmu.edu</a:t>
            </a:r>
            <a:r>
              <a:rPr lang="en-US" dirty="0">
                <a:solidFill>
                  <a:srgbClr val="450084"/>
                </a:solidFill>
              </a:rPr>
              <a:t> </a:t>
            </a:r>
          </a:p>
        </p:txBody>
      </p:sp>
      <p:pic>
        <p:nvPicPr>
          <p:cNvPr id="7" name="Picture 6">
            <a:extLst>
              <a:ext uri="{FF2B5EF4-FFF2-40B4-BE49-F238E27FC236}">
                <a16:creationId xmlns:a16="http://schemas.microsoft.com/office/drawing/2014/main" id="{61896F59-6E9A-4795-B6CD-D4B110EB8172}"/>
              </a:ext>
            </a:extLst>
          </p:cNvPr>
          <p:cNvPicPr>
            <a:picLocks noChangeAspect="1"/>
          </p:cNvPicPr>
          <p:nvPr/>
        </p:nvPicPr>
        <p:blipFill>
          <a:blip r:embed="rId3"/>
          <a:stretch>
            <a:fillRect/>
          </a:stretch>
        </p:blipFill>
        <p:spPr>
          <a:xfrm>
            <a:off x="809210" y="1382842"/>
            <a:ext cx="1525618" cy="1701295"/>
          </a:xfrm>
          <a:prstGeom prst="rect">
            <a:avLst/>
          </a:prstGeom>
          <a:ln w="38100">
            <a:solidFill>
              <a:schemeClr val="tx1"/>
            </a:solidFill>
          </a:ln>
        </p:spPr>
      </p:pic>
      <p:sp>
        <p:nvSpPr>
          <p:cNvPr id="8" name="Rectangle 7">
            <a:extLst>
              <a:ext uri="{FF2B5EF4-FFF2-40B4-BE49-F238E27FC236}">
                <a16:creationId xmlns:a16="http://schemas.microsoft.com/office/drawing/2014/main" id="{B957DD7C-0501-42DD-95C1-3EF0C20DE0B8}"/>
              </a:ext>
            </a:extLst>
          </p:cNvPr>
          <p:cNvSpPr/>
          <p:nvPr/>
        </p:nvSpPr>
        <p:spPr>
          <a:xfrm>
            <a:off x="3460810" y="1420046"/>
            <a:ext cx="7356630" cy="2031325"/>
          </a:xfrm>
          <a:prstGeom prst="rect">
            <a:avLst/>
          </a:prstGeom>
        </p:spPr>
        <p:txBody>
          <a:bodyPr wrap="square">
            <a:spAutoFit/>
          </a:bodyPr>
          <a:lstStyle/>
          <a:p>
            <a:r>
              <a:rPr lang="en-US" b="1" dirty="0"/>
              <a:t>Lauren Hensley Shifflett </a:t>
            </a:r>
            <a:r>
              <a:rPr lang="en-US" dirty="0"/>
              <a:t>is the new Associate Director at the James Madison University Center for Economic Education. Prior to joining the Center, she spent twelve years in early elementary education where she enjoyed prospering young minds as a classroom teacher. Lauren became nationally known as an elementary economic educator when she received the John Morton Award of the national Council for Economic Education in 2021. Her love for economics guides her lessons to prepare students for life.</a:t>
            </a:r>
          </a:p>
        </p:txBody>
      </p:sp>
      <p:sp>
        <p:nvSpPr>
          <p:cNvPr id="9" name="Rectangle 8">
            <a:extLst>
              <a:ext uri="{FF2B5EF4-FFF2-40B4-BE49-F238E27FC236}">
                <a16:creationId xmlns:a16="http://schemas.microsoft.com/office/drawing/2014/main" id="{3AE93353-0553-4630-8E47-A387C584C462}"/>
              </a:ext>
            </a:extLst>
          </p:cNvPr>
          <p:cNvSpPr/>
          <p:nvPr/>
        </p:nvSpPr>
        <p:spPr>
          <a:xfrm>
            <a:off x="618071" y="3266705"/>
            <a:ext cx="1907895" cy="369332"/>
          </a:xfrm>
          <a:prstGeom prst="rect">
            <a:avLst/>
          </a:prstGeom>
        </p:spPr>
        <p:txBody>
          <a:bodyPr wrap="none">
            <a:spAutoFit/>
          </a:bodyPr>
          <a:lstStyle/>
          <a:p>
            <a:pPr algn="ctr"/>
            <a:r>
              <a:rPr lang="en-US" dirty="0">
                <a:solidFill>
                  <a:schemeClr val="tx1"/>
                </a:solidFill>
              </a:rPr>
              <a:t> </a:t>
            </a:r>
            <a:r>
              <a:rPr lang="en-US" dirty="0">
                <a:hlinkClick r:id="rId4"/>
              </a:rPr>
              <a:t>shiffllh@jmu.edu</a:t>
            </a:r>
            <a:r>
              <a:rPr lang="en-US" dirty="0"/>
              <a:t> </a:t>
            </a:r>
          </a:p>
        </p:txBody>
      </p:sp>
      <p:sp>
        <p:nvSpPr>
          <p:cNvPr id="10" name="TextBox 9">
            <a:extLst>
              <a:ext uri="{FF2B5EF4-FFF2-40B4-BE49-F238E27FC236}">
                <a16:creationId xmlns:a16="http://schemas.microsoft.com/office/drawing/2014/main" id="{BC26613A-A80A-4784-95B9-7EA1E3003652}"/>
              </a:ext>
            </a:extLst>
          </p:cNvPr>
          <p:cNvSpPr txBox="1"/>
          <p:nvPr/>
        </p:nvSpPr>
        <p:spPr>
          <a:xfrm>
            <a:off x="4589755" y="240624"/>
            <a:ext cx="475843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000000"/>
                </a:solidFill>
                <a:effectLst/>
                <a:uFillTx/>
                <a:latin typeface="+mn-lt"/>
                <a:ea typeface="+mn-ea"/>
                <a:cs typeface="+mn-cs"/>
                <a:sym typeface="Calibri"/>
              </a:rPr>
              <a:t>Presenters</a:t>
            </a:r>
          </a:p>
        </p:txBody>
      </p:sp>
      <p:pic>
        <p:nvPicPr>
          <p:cNvPr id="3" name="Picture 2">
            <a:extLst>
              <a:ext uri="{FF2B5EF4-FFF2-40B4-BE49-F238E27FC236}">
                <a16:creationId xmlns:a16="http://schemas.microsoft.com/office/drawing/2014/main" id="{D891210C-A581-FCEA-122F-FDA909B4653A}"/>
              </a:ext>
            </a:extLst>
          </p:cNvPr>
          <p:cNvPicPr>
            <a:picLocks noChangeAspect="1"/>
          </p:cNvPicPr>
          <p:nvPr/>
        </p:nvPicPr>
        <p:blipFill>
          <a:blip r:embed="rId5"/>
          <a:stretch>
            <a:fillRect/>
          </a:stretch>
        </p:blipFill>
        <p:spPr>
          <a:xfrm>
            <a:off x="809210" y="3818605"/>
            <a:ext cx="1509768" cy="2031325"/>
          </a:xfrm>
          <a:prstGeom prst="rect">
            <a:avLst/>
          </a:prstGeom>
          <a:ln w="38100">
            <a:solidFill>
              <a:schemeClr val="tx1"/>
            </a:solidFill>
          </a:ln>
        </p:spPr>
      </p:pic>
    </p:spTree>
    <p:extLst>
      <p:ext uri="{BB962C8B-B14F-4D97-AF65-F5344CB8AC3E}">
        <p14:creationId xmlns:p14="http://schemas.microsoft.com/office/powerpoint/2010/main" val="114469310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Down Arrow 7"/>
          <p:cNvSpPr/>
          <p:nvPr/>
        </p:nvSpPr>
        <p:spPr>
          <a:xfrm rot="16200000">
            <a:off x="800100" y="1491343"/>
            <a:ext cx="3333749" cy="3499104"/>
          </a:xfrm>
          <a:custGeom>
            <a:avLst/>
            <a:gdLst/>
            <a:ahLst/>
            <a:cxnLst>
              <a:cxn ang="0">
                <a:pos x="wd2" y="hd2"/>
              </a:cxn>
              <a:cxn ang="5400000">
                <a:pos x="wd2" y="hd2"/>
              </a:cxn>
              <a:cxn ang="10800000">
                <a:pos x="wd2" y="hd2"/>
              </a:cxn>
              <a:cxn ang="16200000">
                <a:pos x="wd2" y="hd2"/>
              </a:cxn>
            </a:cxnLst>
            <a:rect l="0" t="0" r="r" b="b"/>
            <a:pathLst>
              <a:path w="21600" h="21600" extrusionOk="0">
                <a:moveTo>
                  <a:pt x="0" y="18351"/>
                </a:moveTo>
                <a:lnTo>
                  <a:pt x="0" y="0"/>
                </a:lnTo>
                <a:lnTo>
                  <a:pt x="21600" y="0"/>
                </a:lnTo>
                <a:lnTo>
                  <a:pt x="21600" y="18351"/>
                </a:lnTo>
                <a:lnTo>
                  <a:pt x="10800" y="21600"/>
                </a:lnTo>
                <a:close/>
              </a:path>
            </a:pathLst>
          </a:custGeom>
          <a:solidFill>
            <a:srgbClr val="404040"/>
          </a:solidFill>
          <a:ln w="12700">
            <a:miter lim="400000"/>
          </a:ln>
        </p:spPr>
        <p:txBody>
          <a:bodyPr lIns="45719" rIns="45719" anchor="ctr"/>
          <a:lstStyle/>
          <a:p>
            <a:pPr algn="ctr">
              <a:defRPr>
                <a:solidFill>
                  <a:srgbClr val="FFFFFF"/>
                </a:solidFill>
              </a:defRPr>
            </a:pPr>
            <a:endParaRPr dirty="0"/>
          </a:p>
        </p:txBody>
      </p:sp>
      <p:sp>
        <p:nvSpPr>
          <p:cNvPr id="234" name="Title 1"/>
          <p:cNvSpPr txBox="1"/>
          <p:nvPr/>
        </p:nvSpPr>
        <p:spPr>
          <a:xfrm>
            <a:off x="1074419" y="1967265"/>
            <a:ext cx="2537462" cy="2547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lnSpc>
                <a:spcPct val="90000"/>
              </a:lnSpc>
              <a:spcBef>
                <a:spcPts val="600"/>
              </a:spcBef>
              <a:defRPr sz="3600" spc="-300">
                <a:solidFill>
                  <a:srgbClr val="FFFFFF"/>
                </a:solidFill>
                <a:latin typeface="Calibri Light"/>
                <a:ea typeface="Calibri Light"/>
                <a:cs typeface="Calibri Light"/>
                <a:sym typeface="Calibri Light"/>
              </a:defRPr>
            </a:lvl1pPr>
          </a:lstStyle>
          <a:p>
            <a:r>
              <a:rPr dirty="0"/>
              <a:t>NEC </a:t>
            </a:r>
          </a:p>
        </p:txBody>
      </p:sp>
      <p:pic>
        <p:nvPicPr>
          <p:cNvPr id="235" name="Picture 3" descr="Picture 3"/>
          <p:cNvPicPr>
            <a:picLocks noChangeAspect="1"/>
          </p:cNvPicPr>
          <p:nvPr/>
        </p:nvPicPr>
        <p:blipFill>
          <a:blip r:embed="rId2"/>
          <a:stretch>
            <a:fillRect/>
          </a:stretch>
        </p:blipFill>
        <p:spPr>
          <a:xfrm>
            <a:off x="4217039" y="570"/>
            <a:ext cx="5269524" cy="7023466"/>
          </a:xfrm>
          <a:prstGeom prst="rect">
            <a:avLst/>
          </a:prstGeom>
          <a:ln w="12700">
            <a:miter lim="400000"/>
          </a:ln>
        </p:spPr>
      </p:pic>
      <p:sp>
        <p:nvSpPr>
          <p:cNvPr id="236" name="Slide Number Placeholder 6"/>
          <p:cNvSpPr txBox="1">
            <a:spLocks noGrp="1"/>
          </p:cNvSpPr>
          <p:nvPr>
            <p:ph type="sldNum" sz="quarter" idx="4294967295"/>
          </p:nvPr>
        </p:nvSpPr>
        <p:spPr>
          <a:xfrm>
            <a:off x="11274876" y="6404292"/>
            <a:ext cx="273656"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a:spcBef>
                <a:spcPts val="600"/>
              </a:spcBef>
              <a:defRPr>
                <a:solidFill>
                  <a:srgbClr val="000000">
                    <a:alpha val="80000"/>
                  </a:srgbClr>
                </a:solidFill>
                <a:latin typeface="Inter"/>
                <a:ea typeface="Inter"/>
                <a:cs typeface="Inter"/>
                <a:sym typeface="Inter"/>
              </a:defRPr>
            </a:lvl1pPr>
          </a:lstStyle>
          <a:p>
            <a:fld id="{86CB4B4D-7CA3-9044-876B-883B54F8677D}" type="slidenum">
              <a:t>40</a:t>
            </a:fld>
            <a:endParaRPr dirty="0"/>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ectangle 6"/>
          <p:cNvSpPr/>
          <p:nvPr/>
        </p:nvSpPr>
        <p:spPr>
          <a:xfrm>
            <a:off x="2" y="0"/>
            <a:ext cx="12191997" cy="6858000"/>
          </a:xfrm>
          <a:prstGeom prst="rect">
            <a:avLst/>
          </a:prstGeom>
          <a:solidFill>
            <a:srgbClr val="000000"/>
          </a:solidFill>
          <a:ln w="12700">
            <a:miter lim="400000"/>
          </a:ln>
        </p:spPr>
        <p:txBody>
          <a:bodyPr lIns="45719" rIns="45719" anchor="ctr"/>
          <a:lstStyle/>
          <a:p>
            <a:pPr algn="ctr">
              <a:defRPr>
                <a:solidFill>
                  <a:srgbClr val="FFFFFF"/>
                </a:solidFill>
              </a:defRPr>
            </a:pPr>
            <a:endParaRPr dirty="0"/>
          </a:p>
        </p:txBody>
      </p:sp>
      <p:sp>
        <p:nvSpPr>
          <p:cNvPr id="239" name="Freeform: Shape 8"/>
          <p:cNvSpPr/>
          <p:nvPr/>
        </p:nvSpPr>
        <p:spPr>
          <a:xfrm>
            <a:off x="0" y="0"/>
            <a:ext cx="9272923" cy="6858001"/>
          </a:xfrm>
          <a:custGeom>
            <a:avLst/>
            <a:gdLst/>
            <a:ahLst/>
            <a:cxnLst>
              <a:cxn ang="0">
                <a:pos x="wd2" y="hd2"/>
              </a:cxn>
              <a:cxn ang="5400000">
                <a:pos x="wd2" y="hd2"/>
              </a:cxn>
              <a:cxn ang="10800000">
                <a:pos x="wd2" y="hd2"/>
              </a:cxn>
              <a:cxn ang="16200000">
                <a:pos x="wd2" y="hd2"/>
              </a:cxn>
            </a:cxnLst>
            <a:rect l="0" t="0" r="r" b="b"/>
            <a:pathLst>
              <a:path w="21539" h="21600" extrusionOk="0">
                <a:moveTo>
                  <a:pt x="0" y="0"/>
                </a:moveTo>
                <a:lnTo>
                  <a:pt x="18875" y="0"/>
                </a:lnTo>
                <a:lnTo>
                  <a:pt x="18905" y="100"/>
                </a:lnTo>
                <a:cubicBezTo>
                  <a:pt x="21355" y="8449"/>
                  <a:pt x="21355" y="8449"/>
                  <a:pt x="21355" y="8449"/>
                </a:cubicBezTo>
                <a:cubicBezTo>
                  <a:pt x="21600" y="9411"/>
                  <a:pt x="21600" y="10855"/>
                  <a:pt x="21355" y="11818"/>
                </a:cubicBezTo>
                <a:cubicBezTo>
                  <a:pt x="20231" y="15648"/>
                  <a:pt x="19353" y="18640"/>
                  <a:pt x="18667" y="20978"/>
                </a:cubicBezTo>
                <a:lnTo>
                  <a:pt x="18484" y="21599"/>
                </a:lnTo>
                <a:lnTo>
                  <a:pt x="7684" y="21599"/>
                </a:lnTo>
                <a:lnTo>
                  <a:pt x="7684" y="21600"/>
                </a:lnTo>
                <a:lnTo>
                  <a:pt x="0" y="21600"/>
                </a:lnTo>
                <a:close/>
              </a:path>
            </a:pathLst>
          </a:custGeom>
          <a:solidFill>
            <a:srgbClr val="FFFFFF"/>
          </a:solidFill>
          <a:ln w="12700">
            <a:miter lim="400000"/>
          </a:ln>
        </p:spPr>
        <p:txBody>
          <a:bodyPr lIns="45719" rIns="45719" anchor="ctr"/>
          <a:lstStyle/>
          <a:p>
            <a:pPr algn="ctr">
              <a:defRPr>
                <a:solidFill>
                  <a:srgbClr val="FFFFFF"/>
                </a:solidFill>
              </a:defRPr>
            </a:pPr>
            <a:endParaRPr dirty="0"/>
          </a:p>
        </p:txBody>
      </p:sp>
      <p:pic>
        <p:nvPicPr>
          <p:cNvPr id="240" name="Picture 2" descr="Picture 2"/>
          <p:cNvPicPr>
            <a:picLocks noChangeAspect="1"/>
          </p:cNvPicPr>
          <p:nvPr/>
        </p:nvPicPr>
        <p:blipFill>
          <a:blip r:embed="rId2"/>
          <a:stretch>
            <a:fillRect/>
          </a:stretch>
        </p:blipFill>
        <p:spPr>
          <a:xfrm>
            <a:off x="1561392" y="-110678"/>
            <a:ext cx="5306340" cy="7075122"/>
          </a:xfrm>
          <a:prstGeom prst="rect">
            <a:avLst/>
          </a:prstGeom>
          <a:ln w="12700">
            <a:miter lim="400000"/>
          </a:ln>
        </p:spPr>
      </p:pic>
      <p:grpSp>
        <p:nvGrpSpPr>
          <p:cNvPr id="243" name="Group 10"/>
          <p:cNvGrpSpPr/>
          <p:nvPr/>
        </p:nvGrpSpPr>
        <p:grpSpPr>
          <a:xfrm>
            <a:off x="9163241" y="1075187"/>
            <a:ext cx="1557646" cy="1172974"/>
            <a:chOff x="0" y="0"/>
            <a:chExt cx="1557645" cy="1172973"/>
          </a:xfrm>
        </p:grpSpPr>
        <p:sp>
          <p:nvSpPr>
            <p:cNvPr id="241" name="Freeform 5"/>
            <p:cNvSpPr/>
            <p:nvPr/>
          </p:nvSpPr>
          <p:spPr>
            <a:xfrm>
              <a:off x="0" y="348658"/>
              <a:ext cx="929975" cy="824316"/>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45719" tIns="45719" rIns="45719" bIns="45719" numCol="1" anchor="t">
              <a:noAutofit/>
            </a:bodyPr>
            <a:lstStyle/>
            <a:p>
              <a:endParaRPr dirty="0"/>
            </a:p>
          </p:txBody>
        </p:sp>
        <p:sp>
          <p:nvSpPr>
            <p:cNvPr id="242" name="Freeform 5"/>
            <p:cNvSpPr/>
            <p:nvPr/>
          </p:nvSpPr>
          <p:spPr>
            <a:xfrm>
              <a:off x="799604" y="0"/>
              <a:ext cx="758042" cy="671915"/>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45719" tIns="45719" rIns="45719" bIns="45719" numCol="1" anchor="t">
              <a:noAutofit/>
            </a:bodyPr>
            <a:lstStyle/>
            <a:p>
              <a:endParaRPr dirty="0"/>
            </a:p>
          </p:txBody>
        </p:sp>
      </p:grpSp>
      <p:sp>
        <p:nvSpPr>
          <p:cNvPr id="244" name="TextBox 2"/>
          <p:cNvSpPr txBox="1"/>
          <p:nvPr/>
        </p:nvSpPr>
        <p:spPr>
          <a:xfrm>
            <a:off x="9535368" y="2600225"/>
            <a:ext cx="2194854" cy="706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800">
                <a:solidFill>
                  <a:srgbClr val="FFFFFF"/>
                </a:solidFill>
              </a:defRPr>
            </a:lvl1pPr>
          </a:lstStyle>
          <a:p>
            <a:r>
              <a:rPr dirty="0"/>
              <a:t>NPFC</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itle 1"/>
          <p:cNvSpPr txBox="1"/>
          <p:nvPr/>
        </p:nvSpPr>
        <p:spPr>
          <a:xfrm>
            <a:off x="7510334" y="1783958"/>
            <a:ext cx="3995867" cy="2889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nSpc>
                <a:spcPct val="90000"/>
              </a:lnSpc>
              <a:spcBef>
                <a:spcPts val="600"/>
              </a:spcBef>
              <a:defRPr sz="5400" spc="-300">
                <a:solidFill>
                  <a:srgbClr val="EDEDED"/>
                </a:solidFill>
                <a:latin typeface="Calibri Light"/>
                <a:ea typeface="Calibri Light"/>
                <a:cs typeface="Calibri Light"/>
                <a:sym typeface="Calibri Light"/>
              </a:defRPr>
            </a:lvl1pPr>
          </a:lstStyle>
          <a:p>
            <a:r>
              <a:rPr dirty="0"/>
              <a:t>Advocacy </a:t>
            </a:r>
          </a:p>
        </p:txBody>
      </p:sp>
      <p:sp>
        <p:nvSpPr>
          <p:cNvPr id="247" name="Freeform: Shape 10"/>
          <p:cNvSpPr/>
          <p:nvPr/>
        </p:nvSpPr>
        <p:spPr>
          <a:xfrm flipH="1" flipV="1">
            <a:off x="1" y="-1"/>
            <a:ext cx="7188052" cy="6858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27" y="21600"/>
                </a:lnTo>
                <a:lnTo>
                  <a:pt x="238" y="21043"/>
                </a:lnTo>
                <a:cubicBezTo>
                  <a:pt x="81" y="19896"/>
                  <a:pt x="0" y="18723"/>
                  <a:pt x="0" y="17530"/>
                </a:cubicBezTo>
                <a:cubicBezTo>
                  <a:pt x="0" y="10897"/>
                  <a:pt x="2507" y="4878"/>
                  <a:pt x="6583" y="458"/>
                </a:cubicBezTo>
                <a:lnTo>
                  <a:pt x="7030" y="0"/>
                </a:lnTo>
                <a:lnTo>
                  <a:pt x="21600" y="0"/>
                </a:lnTo>
                <a:close/>
              </a:path>
            </a:pathLst>
          </a:custGeom>
          <a:solidFill>
            <a:srgbClr val="FFFFFF">
              <a:alpha val="80000"/>
            </a:srgbClr>
          </a:solidFill>
          <a:ln w="12700">
            <a:miter lim="400000"/>
          </a:ln>
        </p:spPr>
        <p:txBody>
          <a:bodyPr lIns="45719" rIns="45719" anchor="ctr"/>
          <a:lstStyle/>
          <a:p>
            <a:pPr algn="ctr">
              <a:defRPr>
                <a:solidFill>
                  <a:srgbClr val="FFFFFF"/>
                </a:solidFill>
              </a:defRPr>
            </a:pPr>
            <a:endParaRPr dirty="0"/>
          </a:p>
        </p:txBody>
      </p:sp>
      <p:pic>
        <p:nvPicPr>
          <p:cNvPr id="248" name="Picture 3" descr="Picture 3"/>
          <p:cNvPicPr>
            <a:picLocks noChangeAspect="1"/>
          </p:cNvPicPr>
          <p:nvPr/>
        </p:nvPicPr>
        <p:blipFill>
          <a:blip r:embed="rId2"/>
          <a:srcRect t="2708" b="21915"/>
          <a:stretch>
            <a:fillRect/>
          </a:stretch>
        </p:blipFill>
        <p:spPr>
          <a:xfrm>
            <a:off x="157113" y="9"/>
            <a:ext cx="7028497"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002" y="21600"/>
                </a:lnTo>
                <a:lnTo>
                  <a:pt x="14969" y="20650"/>
                </a:lnTo>
                <a:cubicBezTo>
                  <a:pt x="19069" y="16385"/>
                  <a:pt x="21600" y="10531"/>
                  <a:pt x="21600" y="4070"/>
                </a:cubicBezTo>
                <a:cubicBezTo>
                  <a:pt x="21600" y="2923"/>
                  <a:pt x="21520" y="1794"/>
                  <a:pt x="21366" y="691"/>
                </a:cubicBezTo>
                <a:lnTo>
                  <a:pt x="21252" y="0"/>
                </a:lnTo>
                <a:lnTo>
                  <a:pt x="0" y="0"/>
                </a:lnTo>
                <a:close/>
              </a:path>
            </a:pathLst>
          </a:custGeom>
          <a:ln w="12700">
            <a:miter lim="400000"/>
          </a:ln>
        </p:spPr>
      </p:pic>
      <p:sp>
        <p:nvSpPr>
          <p:cNvPr id="249" name="Slide Number Placeholder 6"/>
          <p:cNvSpPr txBox="1">
            <a:spLocks noGrp="1"/>
          </p:cNvSpPr>
          <p:nvPr>
            <p:ph type="sldNum" sz="quarter" idx="4294967295"/>
          </p:nvPr>
        </p:nvSpPr>
        <p:spPr>
          <a:xfrm>
            <a:off x="11083626" y="738825"/>
            <a:ext cx="387949" cy="277998"/>
          </a:xfrm>
          <a:prstGeom prst="rect">
            <a:avLst/>
          </a:prstGeom>
          <a:solidFill>
            <a:srgbClr val="7F7F7F"/>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rmAutofit fontScale="92500" lnSpcReduction="20000"/>
          </a:bodyPr>
          <a:lstStyle>
            <a:lvl1pPr algn="ctr">
              <a:spcBef>
                <a:spcPts val="600"/>
              </a:spcBef>
              <a:defRPr sz="1500">
                <a:solidFill>
                  <a:srgbClr val="FFFFFF"/>
                </a:solidFill>
              </a:defRPr>
            </a:lvl1pPr>
          </a:lstStyle>
          <a:p>
            <a:fld id="{86CB4B4D-7CA3-9044-876B-883B54F8677D}" type="slidenum">
              <a:t>42</a:t>
            </a:fld>
            <a:endParaRPr dirty="0"/>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itle 1"/>
          <p:cNvSpPr txBox="1"/>
          <p:nvPr/>
        </p:nvSpPr>
        <p:spPr>
          <a:xfrm>
            <a:off x="727670" y="516836"/>
            <a:ext cx="10491404"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4000" spc="-300">
                <a:solidFill>
                  <a:srgbClr val="414A58"/>
                </a:solidFill>
                <a:latin typeface="Inter"/>
                <a:ea typeface="Inter"/>
                <a:cs typeface="Inter"/>
                <a:sym typeface="Inter"/>
              </a:defRPr>
            </a:lvl1pPr>
          </a:lstStyle>
          <a:p>
            <a:r>
              <a:rPr dirty="0"/>
              <a:t>Suggested Presentation Deck</a:t>
            </a:r>
          </a:p>
        </p:txBody>
      </p:sp>
      <p:sp>
        <p:nvSpPr>
          <p:cNvPr id="252" name="Slide Number Placeholder 6"/>
          <p:cNvSpPr txBox="1">
            <a:spLocks noGrp="1"/>
          </p:cNvSpPr>
          <p:nvPr>
            <p:ph type="sldNum" sz="quarter" idx="4294967295"/>
          </p:nvPr>
        </p:nvSpPr>
        <p:spPr>
          <a:xfrm>
            <a:off x="11622173" y="643561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43</a:t>
            </a:fld>
            <a:endParaRPr dirty="0"/>
          </a:p>
        </p:txBody>
      </p:sp>
      <p:sp>
        <p:nvSpPr>
          <p:cNvPr id="253" name="Title 1"/>
          <p:cNvSpPr txBox="1"/>
          <p:nvPr/>
        </p:nvSpPr>
        <p:spPr>
          <a:xfrm>
            <a:off x="2026919" y="1531487"/>
            <a:ext cx="8138162"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lnSpc>
                <a:spcPct val="90000"/>
              </a:lnSpc>
              <a:defRPr sz="5500"/>
            </a:lvl1pPr>
          </a:lstStyle>
          <a:p>
            <a:r>
              <a:rPr dirty="0"/>
              <a:t>CEE Affiliates</a:t>
            </a:r>
          </a:p>
        </p:txBody>
      </p:sp>
      <p:sp>
        <p:nvSpPr>
          <p:cNvPr id="254" name="TextBox 2"/>
          <p:cNvSpPr txBox="1"/>
          <p:nvPr/>
        </p:nvSpPr>
        <p:spPr>
          <a:xfrm>
            <a:off x="3071494" y="5595613"/>
            <a:ext cx="6049012" cy="1133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Arial"/>
                <a:ea typeface="Arial"/>
                <a:cs typeface="Arial"/>
                <a:sym typeface="Arial"/>
              </a:defRPr>
            </a:pPr>
            <a:r>
              <a:rPr u="sng" dirty="0">
                <a:solidFill>
                  <a:srgbClr val="0563C1"/>
                </a:solidFill>
                <a:uFill>
                  <a:solidFill>
                    <a:srgbClr val="0563C1"/>
                  </a:solidFill>
                </a:uFill>
                <a:hlinkClick r:id="rId2"/>
              </a:rPr>
              <a:t>https://www.councilforeconed.org/resources/local-affiliates/</a:t>
            </a:r>
          </a:p>
          <a:p>
            <a:pPr>
              <a:defRPr>
                <a:latin typeface="Arial"/>
                <a:ea typeface="Arial"/>
                <a:cs typeface="Arial"/>
                <a:sym typeface="Arial"/>
              </a:defRPr>
            </a:pPr>
            <a:endParaRPr u="sng" dirty="0">
              <a:solidFill>
                <a:srgbClr val="0563C1"/>
              </a:solidFill>
              <a:uFill>
                <a:solidFill>
                  <a:srgbClr val="0563C1"/>
                </a:solidFill>
              </a:uFill>
              <a:hlinkClick r:id="rId2"/>
            </a:endParaRPr>
          </a:p>
          <a:p>
            <a:pPr algn="ctr">
              <a:defRPr>
                <a:latin typeface="Arial"/>
                <a:ea typeface="Arial"/>
                <a:cs typeface="Arial"/>
                <a:sym typeface="Arial"/>
              </a:defRPr>
            </a:pPr>
            <a:r>
              <a:rPr dirty="0"/>
              <a:t>Include your local affiliate page</a:t>
            </a:r>
          </a:p>
        </p:txBody>
      </p:sp>
      <p:pic>
        <p:nvPicPr>
          <p:cNvPr id="255" name="Picture 4" descr="Picture 4"/>
          <p:cNvPicPr>
            <a:picLocks noChangeAspect="1"/>
          </p:cNvPicPr>
          <p:nvPr/>
        </p:nvPicPr>
        <p:blipFill>
          <a:blip r:embed="rId3"/>
          <a:stretch>
            <a:fillRect/>
          </a:stretch>
        </p:blipFill>
        <p:spPr>
          <a:xfrm>
            <a:off x="3048000" y="2796851"/>
            <a:ext cx="6096000" cy="2405063"/>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1"/>
          <p:cNvSpPr txBox="1"/>
          <p:nvPr/>
        </p:nvSpPr>
        <p:spPr>
          <a:xfrm>
            <a:off x="1851405" y="206347"/>
            <a:ext cx="7680961" cy="1565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lnSpc>
                <a:spcPts val="5700"/>
              </a:lnSpc>
              <a:defRPr sz="5400" b="1">
                <a:solidFill>
                  <a:srgbClr val="203864"/>
                </a:solidFill>
                <a:effectLst>
                  <a:outerShdw blurRad="50800" dist="50800" dir="5400000" rotWithShape="0">
                    <a:srgbClr val="000000">
                      <a:alpha val="0"/>
                    </a:srgbClr>
                  </a:outerShdw>
                </a:effectLst>
              </a:defRPr>
            </a:lvl1pPr>
          </a:lstStyle>
          <a:p>
            <a:r>
              <a:rPr dirty="0"/>
              <a:t>Thank You to Our Sponsors!</a:t>
            </a:r>
          </a:p>
        </p:txBody>
      </p:sp>
      <p:sp>
        <p:nvSpPr>
          <p:cNvPr id="259" name="Rectangle 7"/>
          <p:cNvSpPr txBox="1"/>
          <p:nvPr/>
        </p:nvSpPr>
        <p:spPr>
          <a:xfrm>
            <a:off x="4496532" y="3244333"/>
            <a:ext cx="161291" cy="348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latin typeface="Times New Roman"/>
                <a:ea typeface="Times New Roman"/>
                <a:cs typeface="Times New Roman"/>
                <a:sym typeface="Times New Roman"/>
              </a:defRPr>
            </a:lvl1pPr>
          </a:lstStyle>
          <a:p>
            <a:r>
              <a:rPr dirty="0"/>
              <a:t> </a:t>
            </a:r>
          </a:p>
        </p:txBody>
      </p:sp>
      <p:pic>
        <p:nvPicPr>
          <p:cNvPr id="260" name="Picture 8" descr="Picture 8"/>
          <p:cNvPicPr>
            <a:picLocks noChangeAspect="1"/>
          </p:cNvPicPr>
          <p:nvPr/>
        </p:nvPicPr>
        <p:blipFill>
          <a:blip r:embed="rId2"/>
          <a:stretch>
            <a:fillRect/>
          </a:stretch>
        </p:blipFill>
        <p:spPr>
          <a:xfrm>
            <a:off x="1007616" y="1439041"/>
            <a:ext cx="1905001" cy="1874521"/>
          </a:xfrm>
          <a:prstGeom prst="rect">
            <a:avLst/>
          </a:prstGeom>
          <a:ln w="12700">
            <a:miter lim="400000"/>
          </a:ln>
        </p:spPr>
      </p:pic>
      <p:sp>
        <p:nvSpPr>
          <p:cNvPr id="261" name="Google Shape;109;p25"/>
          <p:cNvSpPr txBox="1">
            <a:spLocks noGrp="1"/>
          </p:cNvSpPr>
          <p:nvPr>
            <p:ph type="sldNum" sz="quarter" idx="4294967295"/>
          </p:nvPr>
        </p:nvSpPr>
        <p:spPr>
          <a:xfrm>
            <a:off x="11784107" y="6597458"/>
            <a:ext cx="245364" cy="2438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sz="1000">
                <a:solidFill>
                  <a:srgbClr val="414A58"/>
                </a:solidFill>
                <a:latin typeface="Inter"/>
                <a:ea typeface="Inter"/>
                <a:cs typeface="Inter"/>
                <a:sym typeface="Inter"/>
              </a:defRPr>
            </a:lvl1pPr>
          </a:lstStyle>
          <a:p>
            <a:fld id="{86CB4B4D-7CA3-9044-876B-883B54F8677D}" type="slidenum">
              <a:t>44</a:t>
            </a:fld>
            <a:endParaRPr dirty="0"/>
          </a:p>
        </p:txBody>
      </p:sp>
      <p:pic>
        <p:nvPicPr>
          <p:cNvPr id="262" name="Google Shape;112;p25" descr="Google Shape;112;p25"/>
          <p:cNvPicPr>
            <a:picLocks noChangeAspect="1"/>
          </p:cNvPicPr>
          <p:nvPr/>
        </p:nvPicPr>
        <p:blipFill>
          <a:blip r:embed="rId3"/>
          <a:stretch>
            <a:fillRect/>
          </a:stretch>
        </p:blipFill>
        <p:spPr>
          <a:xfrm>
            <a:off x="3870647" y="3123291"/>
            <a:ext cx="4762501" cy="2190751"/>
          </a:xfrm>
          <a:prstGeom prst="rect">
            <a:avLst/>
          </a:prstGeom>
          <a:ln w="12700">
            <a:miter lim="400000"/>
          </a:ln>
        </p:spPr>
      </p:pic>
      <p:pic>
        <p:nvPicPr>
          <p:cNvPr id="263" name="Google Shape;113;p25" descr="Google Shape;113;p25"/>
          <p:cNvPicPr>
            <a:picLocks noChangeAspect="1"/>
          </p:cNvPicPr>
          <p:nvPr/>
        </p:nvPicPr>
        <p:blipFill>
          <a:blip r:embed="rId4"/>
          <a:stretch>
            <a:fillRect/>
          </a:stretch>
        </p:blipFill>
        <p:spPr>
          <a:xfrm>
            <a:off x="3341199" y="4918976"/>
            <a:ext cx="2952751" cy="1552576"/>
          </a:xfrm>
          <a:prstGeom prst="rect">
            <a:avLst/>
          </a:prstGeom>
          <a:ln w="12700">
            <a:miter lim="400000"/>
          </a:ln>
        </p:spPr>
      </p:pic>
      <p:pic>
        <p:nvPicPr>
          <p:cNvPr id="264" name="Google Shape;114;p25" descr="Google Shape;114;p25"/>
          <p:cNvPicPr>
            <a:picLocks noChangeAspect="1"/>
          </p:cNvPicPr>
          <p:nvPr/>
        </p:nvPicPr>
        <p:blipFill>
          <a:blip r:embed="rId5"/>
          <a:stretch>
            <a:fillRect/>
          </a:stretch>
        </p:blipFill>
        <p:spPr>
          <a:xfrm>
            <a:off x="1162592" y="4948342"/>
            <a:ext cx="1669726" cy="1799700"/>
          </a:xfrm>
          <a:prstGeom prst="rect">
            <a:avLst/>
          </a:prstGeom>
          <a:ln w="12700">
            <a:miter lim="400000"/>
          </a:ln>
        </p:spPr>
      </p:pic>
      <p:pic>
        <p:nvPicPr>
          <p:cNvPr id="265" name="Google Shape;115;p25" descr="Google Shape;115;p25"/>
          <p:cNvPicPr>
            <a:picLocks noChangeAspect="1"/>
          </p:cNvPicPr>
          <p:nvPr/>
        </p:nvPicPr>
        <p:blipFill>
          <a:blip r:embed="rId6"/>
          <a:stretch>
            <a:fillRect/>
          </a:stretch>
        </p:blipFill>
        <p:spPr>
          <a:xfrm>
            <a:off x="3546428" y="1713668"/>
            <a:ext cx="1724026" cy="1714501"/>
          </a:xfrm>
          <a:prstGeom prst="rect">
            <a:avLst/>
          </a:prstGeom>
          <a:ln w="12700">
            <a:miter lim="400000"/>
          </a:ln>
        </p:spPr>
      </p:pic>
      <p:pic>
        <p:nvPicPr>
          <p:cNvPr id="266" name="Google Shape;116;p25" descr="Google Shape;116;p25"/>
          <p:cNvPicPr>
            <a:picLocks noChangeAspect="1"/>
          </p:cNvPicPr>
          <p:nvPr/>
        </p:nvPicPr>
        <p:blipFill>
          <a:blip r:embed="rId7"/>
          <a:stretch>
            <a:fillRect/>
          </a:stretch>
        </p:blipFill>
        <p:spPr>
          <a:xfrm>
            <a:off x="592488" y="3369633"/>
            <a:ext cx="2952751" cy="1552576"/>
          </a:xfrm>
          <a:prstGeom prst="rect">
            <a:avLst/>
          </a:prstGeom>
          <a:ln w="12700">
            <a:miter lim="400000"/>
          </a:ln>
        </p:spPr>
      </p:pic>
      <p:pic>
        <p:nvPicPr>
          <p:cNvPr id="267" name="Google Shape;117;p25" descr="Google Shape;117;p25"/>
          <p:cNvPicPr>
            <a:picLocks noChangeAspect="1"/>
          </p:cNvPicPr>
          <p:nvPr/>
        </p:nvPicPr>
        <p:blipFill>
          <a:blip r:embed="rId8"/>
          <a:stretch>
            <a:fillRect/>
          </a:stretch>
        </p:blipFill>
        <p:spPr>
          <a:xfrm>
            <a:off x="8502726" y="1437232"/>
            <a:ext cx="1714501" cy="1714501"/>
          </a:xfrm>
          <a:prstGeom prst="rect">
            <a:avLst/>
          </a:prstGeom>
          <a:ln w="12700">
            <a:miter lim="400000"/>
          </a:ln>
        </p:spPr>
      </p:pic>
      <p:pic>
        <p:nvPicPr>
          <p:cNvPr id="268" name="Google Shape;118;p25" descr="Google Shape;118;p25"/>
          <p:cNvPicPr>
            <a:picLocks noChangeAspect="1"/>
          </p:cNvPicPr>
          <p:nvPr/>
        </p:nvPicPr>
        <p:blipFill>
          <a:blip r:embed="rId9"/>
          <a:stretch>
            <a:fillRect/>
          </a:stretch>
        </p:blipFill>
        <p:spPr>
          <a:xfrm>
            <a:off x="8791306" y="3313272"/>
            <a:ext cx="2857501" cy="1600201"/>
          </a:xfrm>
          <a:prstGeom prst="rect">
            <a:avLst/>
          </a:prstGeom>
          <a:ln w="12700">
            <a:miter lim="400000"/>
          </a:ln>
        </p:spPr>
      </p:pic>
      <p:pic>
        <p:nvPicPr>
          <p:cNvPr id="269" name="Google Shape;119;p25" descr="Google Shape;119;p25"/>
          <p:cNvPicPr>
            <a:picLocks noChangeAspect="1"/>
          </p:cNvPicPr>
          <p:nvPr/>
        </p:nvPicPr>
        <p:blipFill>
          <a:blip r:embed="rId10"/>
          <a:stretch>
            <a:fillRect/>
          </a:stretch>
        </p:blipFill>
        <p:spPr>
          <a:xfrm>
            <a:off x="5503578" y="1753103"/>
            <a:ext cx="2580302" cy="1407077"/>
          </a:xfrm>
          <a:prstGeom prst="rect">
            <a:avLst/>
          </a:prstGeom>
          <a:ln w="12700">
            <a:miter lim="400000"/>
          </a:ln>
        </p:spPr>
      </p:pic>
      <p:pic>
        <p:nvPicPr>
          <p:cNvPr id="270" name="Google Shape;120;p25" descr="Google Shape;120;p25"/>
          <p:cNvPicPr>
            <a:picLocks noChangeAspect="1"/>
          </p:cNvPicPr>
          <p:nvPr/>
        </p:nvPicPr>
        <p:blipFill>
          <a:blip r:embed="rId11"/>
          <a:stretch>
            <a:fillRect/>
          </a:stretch>
        </p:blipFill>
        <p:spPr>
          <a:xfrm>
            <a:off x="7194831" y="4982028"/>
            <a:ext cx="3619501" cy="1743076"/>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le 1"/>
          <p:cNvSpPr txBox="1">
            <a:spLocks noGrp="1"/>
          </p:cNvSpPr>
          <p:nvPr>
            <p:ph type="title" idx="4294967295"/>
          </p:nvPr>
        </p:nvSpPr>
        <p:spPr>
          <a:xfrm>
            <a:off x="510959" y="3309003"/>
            <a:ext cx="10515601" cy="1325560"/>
          </a:xfrm>
          <a:prstGeom prst="rect">
            <a:avLst/>
          </a:prstGeom>
        </p:spPr>
        <p:txBody>
          <a:bodyPr anchor="t">
            <a:normAutofit/>
          </a:bodyPr>
          <a:lstStyle>
            <a:lvl1pPr>
              <a:defRPr sz="3200" spc="-100">
                <a:solidFill>
                  <a:srgbClr val="FFFFFF"/>
                </a:solidFill>
                <a:latin typeface="Inter Light"/>
                <a:ea typeface="Inter Light"/>
                <a:cs typeface="Inter Light"/>
                <a:sym typeface="Inter Light"/>
              </a:defRPr>
            </a:lvl1pPr>
          </a:lstStyle>
          <a:p>
            <a:r>
              <a:rPr dirty="0"/>
              <a:t>Contact information</a:t>
            </a:r>
          </a:p>
        </p:txBody>
      </p:sp>
      <p:sp>
        <p:nvSpPr>
          <p:cNvPr id="273" name="Text Placeholder 2"/>
          <p:cNvSpPr txBox="1">
            <a:spLocks noGrp="1"/>
          </p:cNvSpPr>
          <p:nvPr>
            <p:ph type="body" sz="quarter" idx="1"/>
          </p:nvPr>
        </p:nvSpPr>
        <p:spPr>
          <a:xfrm>
            <a:off x="510959" y="2388768"/>
            <a:ext cx="10515601" cy="914401"/>
          </a:xfrm>
          <a:prstGeom prst="rect">
            <a:avLst/>
          </a:prstGeom>
        </p:spPr>
        <p:txBody>
          <a:bodyPr/>
          <a:lstStyle>
            <a:lvl1pPr>
              <a:defRPr spc="-200">
                <a:latin typeface="Inter"/>
                <a:ea typeface="Inter"/>
                <a:cs typeface="Inter"/>
                <a:sym typeface="Inter"/>
              </a:defRPr>
            </a:lvl1pPr>
          </a:lstStyle>
          <a:p>
            <a:r>
              <a:rPr dirty="0"/>
              <a:t>Thank You</a:t>
            </a:r>
          </a:p>
        </p:txBody>
      </p:sp>
      <p:sp>
        <p:nvSpPr>
          <p:cNvPr id="3" name="TextBox 2">
            <a:extLst>
              <a:ext uri="{FF2B5EF4-FFF2-40B4-BE49-F238E27FC236}">
                <a16:creationId xmlns:a16="http://schemas.microsoft.com/office/drawing/2014/main" id="{8D91CD1D-2CD6-A06F-A345-BE56979D650A}"/>
              </a:ext>
            </a:extLst>
          </p:cNvPr>
          <p:cNvSpPr txBox="1"/>
          <p:nvPr/>
        </p:nvSpPr>
        <p:spPr>
          <a:xfrm>
            <a:off x="1306727" y="4217943"/>
            <a:ext cx="6098058"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dirty="0">
                <a:solidFill>
                  <a:schemeClr val="bg1"/>
                </a:solidFill>
                <a:latin typeface="+mn-lt"/>
              </a:rPr>
              <a:t>Lauren H Shifflett   </a:t>
            </a:r>
            <a:r>
              <a:rPr lang="en-US" sz="2800" dirty="0">
                <a:solidFill>
                  <a:schemeClr val="bg1"/>
                </a:solidFill>
                <a:latin typeface="+mn-lt"/>
                <a:hlinkClick r:id="rId2">
                  <a:extLst>
                    <a:ext uri="{A12FA001-AC4F-418D-AE19-62706E023703}">
                      <ahyp:hlinkClr xmlns:ahyp="http://schemas.microsoft.com/office/drawing/2018/hyperlinkcolor" val="tx"/>
                    </a:ext>
                  </a:extLst>
                </a:hlinkClick>
              </a:rPr>
              <a:t>shiffllh@jmu.edu</a:t>
            </a:r>
            <a:r>
              <a:rPr lang="en-US" sz="2800" dirty="0">
                <a:solidFill>
                  <a:schemeClr val="bg1"/>
                </a:solidFill>
                <a:latin typeface="+mn-lt"/>
              </a:rPr>
              <a:t> </a:t>
            </a:r>
            <a:br>
              <a:rPr lang="en-US" sz="2800" dirty="0">
                <a:solidFill>
                  <a:schemeClr val="bg1"/>
                </a:solidFill>
                <a:latin typeface="+mn-lt"/>
              </a:rPr>
            </a:br>
            <a:r>
              <a:rPr lang="en-US" sz="2800" dirty="0">
                <a:solidFill>
                  <a:schemeClr val="bg1"/>
                </a:solidFill>
                <a:latin typeface="+mn-lt"/>
              </a:rPr>
              <a:t>Lynne  F Stover   </a:t>
            </a:r>
            <a:r>
              <a:rPr lang="en-US" sz="2800" dirty="0">
                <a:solidFill>
                  <a:schemeClr val="bg1"/>
                </a:solidFill>
                <a:latin typeface="+mn-lt"/>
                <a:hlinkClick r:id="rId3">
                  <a:extLst>
                    <a:ext uri="{A12FA001-AC4F-418D-AE19-62706E023703}">
                      <ahyp:hlinkClr xmlns:ahyp="http://schemas.microsoft.com/office/drawing/2018/hyperlinkcolor" val="tx"/>
                    </a:ext>
                  </a:extLst>
                </a:hlinkClick>
              </a:rPr>
              <a:t>stoverlf@jmu.edu</a:t>
            </a:r>
            <a:r>
              <a:rPr lang="en-US" sz="2800" dirty="0">
                <a:solidFill>
                  <a:schemeClr val="bg1"/>
                </a:solidFill>
                <a:latin typeface="+mn-lt"/>
              </a:rPr>
              <a:t> </a:t>
            </a:r>
            <a:endParaRPr lang="en-US" sz="2800" dirty="0">
              <a:solidFill>
                <a:schemeClr val="bg1"/>
              </a:solidFill>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D96DFA-10CB-A240-4318-3AF473A53A10}"/>
              </a:ext>
            </a:extLst>
          </p:cNvPr>
          <p:cNvSpPr txBox="1"/>
          <p:nvPr/>
        </p:nvSpPr>
        <p:spPr>
          <a:xfrm>
            <a:off x="614597" y="1446128"/>
            <a:ext cx="11377534" cy="3139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lvl="0" indent="-342900">
              <a:buFont typeface="Arial" panose="020B0604020202020204" pitchFamily="34" charset="0"/>
              <a:buChar char="•"/>
            </a:pPr>
            <a:r>
              <a:rPr lang="en-US" sz="2400" dirty="0"/>
              <a:t>Introduction [5 mins.]</a:t>
            </a:r>
          </a:p>
          <a:p>
            <a:pPr lvl="0"/>
            <a:endParaRPr lang="en-US" sz="1200" dirty="0"/>
          </a:p>
          <a:p>
            <a:pPr marL="342900" lvl="0" indent="-342900">
              <a:buFont typeface="Arial" panose="020B0604020202020204" pitchFamily="34" charset="0"/>
              <a:buChar char="•"/>
            </a:pPr>
            <a:r>
              <a:rPr lang="en-US" sz="2400" dirty="0"/>
              <a:t>Review information concerning value of using children’s literature to teach in the content area. [5 mins.]</a:t>
            </a:r>
          </a:p>
          <a:p>
            <a:pPr marL="342900" lvl="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400" dirty="0"/>
              <a:t>Examine related children’s books and review lessons and activities based on the featured titles. [45 mins.]</a:t>
            </a:r>
          </a:p>
          <a:p>
            <a:endParaRPr lang="en-US" sz="1200" dirty="0"/>
          </a:p>
          <a:p>
            <a:pPr marL="342900" indent="-342900">
              <a:buFont typeface="Arial" panose="020B0604020202020204" pitchFamily="34" charset="0"/>
              <a:buChar char="•"/>
            </a:pPr>
            <a:r>
              <a:rPr lang="en-US" sz="2400" dirty="0"/>
              <a:t>Conclude with discussion questions, book list review, and webinar survey [5 mins.] </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4" name="TextBox 3">
            <a:extLst>
              <a:ext uri="{FF2B5EF4-FFF2-40B4-BE49-F238E27FC236}">
                <a16:creationId xmlns:a16="http://schemas.microsoft.com/office/drawing/2014/main" id="{B1D1C1A1-273F-555F-3BC9-F4BEB62B6A74}"/>
              </a:ext>
            </a:extLst>
          </p:cNvPr>
          <p:cNvSpPr txBox="1"/>
          <p:nvPr/>
        </p:nvSpPr>
        <p:spPr>
          <a:xfrm>
            <a:off x="2821899" y="287524"/>
            <a:ext cx="60935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4000" dirty="0">
                <a:ea typeface="Calibri" panose="020F0502020204030204" pitchFamily="34" charset="0"/>
                <a:cs typeface="Times New Roman" panose="02020603050405020304" pitchFamily="18" charset="0"/>
              </a:rPr>
              <a:t>Agenda</a:t>
            </a:r>
            <a:endParaRPr lang="en-US" sz="4000" dirty="0"/>
          </a:p>
        </p:txBody>
      </p:sp>
      <p:pic>
        <p:nvPicPr>
          <p:cNvPr id="1030" name="Picture 6" descr="Pin on różne">
            <a:extLst>
              <a:ext uri="{FF2B5EF4-FFF2-40B4-BE49-F238E27FC236}">
                <a16:creationId xmlns:a16="http://schemas.microsoft.com/office/drawing/2014/main" id="{1DD8BD8F-5247-97B3-6465-B90BF9B95D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8826" y="4347661"/>
            <a:ext cx="2873708" cy="222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3512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6</a:t>
            </a:fld>
            <a:endParaRPr dirty="0"/>
          </a:p>
        </p:txBody>
      </p:sp>
      <p:sp>
        <p:nvSpPr>
          <p:cNvPr id="192" name="Title 1"/>
          <p:cNvSpPr txBox="1"/>
          <p:nvPr/>
        </p:nvSpPr>
        <p:spPr>
          <a:xfrm>
            <a:off x="737615" y="629231"/>
            <a:ext cx="10424161" cy="701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r>
              <a:rPr dirty="0">
                <a:solidFill>
                  <a:schemeClr val="tx1"/>
                </a:solidFill>
                <a:latin typeface="+mn-lt"/>
              </a:rPr>
              <a:t>Objectives</a:t>
            </a:r>
          </a:p>
        </p:txBody>
      </p:sp>
      <p:sp>
        <p:nvSpPr>
          <p:cNvPr id="3" name="TextBox 2">
            <a:extLst>
              <a:ext uri="{FF2B5EF4-FFF2-40B4-BE49-F238E27FC236}">
                <a16:creationId xmlns:a16="http://schemas.microsoft.com/office/drawing/2014/main" id="{3931E9E1-A2A7-1B36-7E45-FF53355F8639}"/>
              </a:ext>
            </a:extLst>
          </p:cNvPr>
          <p:cNvSpPr txBox="1"/>
          <p:nvPr/>
        </p:nvSpPr>
        <p:spPr>
          <a:xfrm>
            <a:off x="237037" y="1443841"/>
            <a:ext cx="11543153" cy="4893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fontAlgn="base" latinLnBrk="0"/>
            <a:r>
              <a:rPr lang="en-US" sz="2800" b="1" i="0" dirty="0">
                <a:solidFill>
                  <a:schemeClr val="tx1"/>
                </a:solidFill>
                <a:effectLst/>
              </a:rPr>
              <a:t>In this webinar teachers will:</a:t>
            </a:r>
          </a:p>
          <a:p>
            <a:pPr marL="285750" lvl="0" indent="-285750">
              <a:buFont typeface="Arial" panose="020B0604020202020204" pitchFamily="34" charset="0"/>
              <a:buChar char="•"/>
            </a:pPr>
            <a:r>
              <a:rPr lang="en-US" sz="3200" dirty="0"/>
              <a:t>Explore the concept of the value of using children’s literature to teach in the content areas.</a:t>
            </a:r>
          </a:p>
          <a:p>
            <a:pPr marL="285750" lvl="0" indent="-285750">
              <a:buFont typeface="Arial" panose="020B0604020202020204" pitchFamily="34" charset="0"/>
              <a:buChar char="•"/>
            </a:pPr>
            <a:r>
              <a:rPr lang="en-US" sz="3200" dirty="0"/>
              <a:t>Relate the concepts of scarcity, goods, services, opportunity cost, and decision-making as they pertain to the featured titles. </a:t>
            </a:r>
          </a:p>
          <a:p>
            <a:pPr marL="285750" lvl="0" indent="-285750">
              <a:buFont typeface="Arial" panose="020B0604020202020204" pitchFamily="34" charset="0"/>
              <a:buChar char="•"/>
            </a:pPr>
            <a:r>
              <a:rPr lang="en-US" sz="3200" dirty="0"/>
              <a:t>Consider the cross curricular possibilities of the topic as related to the social sciences, math, and language arts.  </a:t>
            </a:r>
          </a:p>
          <a:p>
            <a:pPr marL="285750" lvl="0" indent="-285750">
              <a:buFont typeface="Arial" panose="020B0604020202020204" pitchFamily="34" charset="0"/>
              <a:buChar char="•"/>
            </a:pPr>
            <a:r>
              <a:rPr lang="en-US" sz="3200" dirty="0"/>
              <a:t>Review an annotated bibliography listing new children’s picture books that contain economic and personal finance content. </a:t>
            </a:r>
          </a:p>
          <a:p>
            <a:pPr algn="l" fontAlgn="base" latinLnBrk="0"/>
            <a:endParaRPr lang="en-US" sz="2800" b="0" i="0" dirty="0">
              <a:solidFill>
                <a:schemeClr val="tx1"/>
              </a:solidFill>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A7E092-2505-313E-F154-F98D42BF2E82}"/>
              </a:ext>
            </a:extLst>
          </p:cNvPr>
          <p:cNvPicPr>
            <a:picLocks noChangeAspect="1"/>
          </p:cNvPicPr>
          <p:nvPr/>
        </p:nvPicPr>
        <p:blipFill>
          <a:blip r:embed="rId2"/>
          <a:stretch>
            <a:fillRect/>
          </a:stretch>
        </p:blipFill>
        <p:spPr>
          <a:xfrm>
            <a:off x="840013" y="1052335"/>
            <a:ext cx="3437289" cy="1356395"/>
          </a:xfrm>
          <a:prstGeom prst="rect">
            <a:avLst/>
          </a:prstGeom>
          <a:ln w="28575">
            <a:solidFill>
              <a:schemeClr val="tx1"/>
            </a:solidFill>
          </a:ln>
        </p:spPr>
      </p:pic>
      <p:pic>
        <p:nvPicPr>
          <p:cNvPr id="3" name="Picture 2">
            <a:extLst>
              <a:ext uri="{FF2B5EF4-FFF2-40B4-BE49-F238E27FC236}">
                <a16:creationId xmlns:a16="http://schemas.microsoft.com/office/drawing/2014/main" id="{B24643D9-B14E-7248-C651-6B963F509EFC}"/>
              </a:ext>
            </a:extLst>
          </p:cNvPr>
          <p:cNvPicPr>
            <a:picLocks noChangeAspect="1"/>
          </p:cNvPicPr>
          <p:nvPr/>
        </p:nvPicPr>
        <p:blipFill>
          <a:blip r:embed="rId3"/>
          <a:stretch>
            <a:fillRect/>
          </a:stretch>
        </p:blipFill>
        <p:spPr>
          <a:xfrm>
            <a:off x="3023471" y="2537977"/>
            <a:ext cx="3437289" cy="1486545"/>
          </a:xfrm>
          <a:prstGeom prst="rect">
            <a:avLst/>
          </a:prstGeom>
          <a:ln w="28575">
            <a:solidFill>
              <a:schemeClr val="tx1"/>
            </a:solidFill>
          </a:ln>
        </p:spPr>
      </p:pic>
      <p:pic>
        <p:nvPicPr>
          <p:cNvPr id="4" name="Picture 3">
            <a:extLst>
              <a:ext uri="{FF2B5EF4-FFF2-40B4-BE49-F238E27FC236}">
                <a16:creationId xmlns:a16="http://schemas.microsoft.com/office/drawing/2014/main" id="{54D17A48-771F-06C2-F0B2-3394A69280B2}"/>
              </a:ext>
            </a:extLst>
          </p:cNvPr>
          <p:cNvPicPr>
            <a:picLocks noChangeAspect="1"/>
          </p:cNvPicPr>
          <p:nvPr/>
        </p:nvPicPr>
        <p:blipFill>
          <a:blip r:embed="rId4"/>
          <a:stretch>
            <a:fillRect/>
          </a:stretch>
        </p:blipFill>
        <p:spPr>
          <a:xfrm rot="488531">
            <a:off x="7982560" y="1804589"/>
            <a:ext cx="2779450" cy="3678361"/>
          </a:xfrm>
          <a:prstGeom prst="rect">
            <a:avLst/>
          </a:prstGeom>
          <a:ln w="19050">
            <a:solidFill>
              <a:schemeClr val="tx1"/>
            </a:solidFill>
          </a:ln>
        </p:spPr>
      </p:pic>
      <p:sp>
        <p:nvSpPr>
          <p:cNvPr id="6" name="TextBox 5">
            <a:extLst>
              <a:ext uri="{FF2B5EF4-FFF2-40B4-BE49-F238E27FC236}">
                <a16:creationId xmlns:a16="http://schemas.microsoft.com/office/drawing/2014/main" id="{48D0699A-264C-D84C-C851-4AF8B81DBF14}"/>
              </a:ext>
            </a:extLst>
          </p:cNvPr>
          <p:cNvSpPr txBox="1"/>
          <p:nvPr/>
        </p:nvSpPr>
        <p:spPr>
          <a:xfrm>
            <a:off x="1099279" y="6267330"/>
            <a:ext cx="1109272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905255">
              <a:defRPr sz="3168"/>
            </a:pPr>
            <a:r>
              <a:rPr lang="en-US" sz="1800" b="1" dirty="0">
                <a:latin typeface="Calibri"/>
                <a:ea typeface="ＭＳ Ｐゴシック"/>
                <a:cs typeface="Calibri"/>
              </a:rPr>
              <a:t> </a:t>
            </a:r>
            <a:r>
              <a:rPr lang="en-US" sz="1800" b="1" dirty="0">
                <a:latin typeface="Calibri Light"/>
                <a:ea typeface="ＭＳ Ｐゴシック"/>
                <a:cs typeface="Calibri Light"/>
                <a:hlinkClick r:id="rId5"/>
              </a:rPr>
              <a:t>https://www.councilforeconed.org/wp-content/uploads/2012/03/voluntary-national-content-standards-2010.pdf</a:t>
            </a:r>
            <a:endParaRPr lang="en-US" sz="1800" b="1" dirty="0"/>
          </a:p>
        </p:txBody>
      </p:sp>
      <p:sp>
        <p:nvSpPr>
          <p:cNvPr id="8" name="TextBox 7">
            <a:extLst>
              <a:ext uri="{FF2B5EF4-FFF2-40B4-BE49-F238E27FC236}">
                <a16:creationId xmlns:a16="http://schemas.microsoft.com/office/drawing/2014/main" id="{8D6CE704-2416-6741-F173-05517D755737}"/>
              </a:ext>
            </a:extLst>
          </p:cNvPr>
          <p:cNvSpPr txBox="1"/>
          <p:nvPr/>
        </p:nvSpPr>
        <p:spPr>
          <a:xfrm>
            <a:off x="2609083" y="406004"/>
            <a:ext cx="60935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600" b="1" dirty="0">
                <a:solidFill>
                  <a:srgbClr val="FF0000"/>
                </a:solidFill>
                <a:effectLst>
                  <a:outerShdw blurRad="38100" dist="38100" dir="2700000" algn="tl">
                    <a:srgbClr val="000000">
                      <a:alpha val="43137"/>
                    </a:srgbClr>
                  </a:outerShdw>
                </a:effectLst>
              </a:rPr>
              <a:t>National Content Standards</a:t>
            </a:r>
          </a:p>
        </p:txBody>
      </p:sp>
      <p:pic>
        <p:nvPicPr>
          <p:cNvPr id="7" name="Picture 6">
            <a:extLst>
              <a:ext uri="{FF2B5EF4-FFF2-40B4-BE49-F238E27FC236}">
                <a16:creationId xmlns:a16="http://schemas.microsoft.com/office/drawing/2014/main" id="{D254CF34-FF7C-E718-133A-593CE05EBA8E}"/>
              </a:ext>
            </a:extLst>
          </p:cNvPr>
          <p:cNvPicPr>
            <a:picLocks noChangeAspect="1"/>
          </p:cNvPicPr>
          <p:nvPr/>
        </p:nvPicPr>
        <p:blipFill>
          <a:blip r:embed="rId6"/>
          <a:stretch>
            <a:fillRect/>
          </a:stretch>
        </p:blipFill>
        <p:spPr>
          <a:xfrm>
            <a:off x="1873771" y="4320023"/>
            <a:ext cx="4586990" cy="1890619"/>
          </a:xfrm>
          <a:prstGeom prst="rect">
            <a:avLst/>
          </a:prstGeom>
          <a:ln w="19050">
            <a:solidFill>
              <a:schemeClr val="tx1"/>
            </a:solidFill>
          </a:ln>
        </p:spPr>
      </p:pic>
    </p:spTree>
    <p:extLst>
      <p:ext uri="{BB962C8B-B14F-4D97-AF65-F5344CB8AC3E}">
        <p14:creationId xmlns:p14="http://schemas.microsoft.com/office/powerpoint/2010/main" val="224131482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ddler reading clipart collection - Clipartix">
            <a:extLst>
              <a:ext uri="{FF2B5EF4-FFF2-40B4-BE49-F238E27FC236}">
                <a16:creationId xmlns:a16="http://schemas.microsoft.com/office/drawing/2014/main" id="{409BA18C-AF3C-E324-3F9D-509480DE38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12966" y="3419346"/>
            <a:ext cx="2564176" cy="27491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331FBA8-7D91-B5C1-B6BE-70971DCA09F0}"/>
              </a:ext>
            </a:extLst>
          </p:cNvPr>
          <p:cNvSpPr txBox="1"/>
          <p:nvPr/>
        </p:nvSpPr>
        <p:spPr>
          <a:xfrm>
            <a:off x="629587" y="2270294"/>
            <a:ext cx="8618487" cy="338554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indent="0" algn="just">
              <a:buNone/>
              <a:defRPr/>
            </a:pPr>
            <a:r>
              <a:rPr lang="en-US" sz="2800" dirty="0">
                <a:solidFill>
                  <a:schemeClr val="tx1"/>
                </a:solidFill>
                <a:latin typeface="Calibri" panose="020F0502020204030204" pitchFamily="34" charset="0"/>
                <a:cs typeface="Calibri" panose="020F0502020204030204" pitchFamily="34" charset="0"/>
              </a:rPr>
              <a:t>It is to be noted that by using children’s picture books to teach in the content areas, we are providing students with engaging background information that encourages them to relate to concepts, improve vocabulary, and promote reading and writing skills. Children’s literature offers many interdisciplinary possibilities including those of economics and personal finance. </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3" name="TextBox 2">
            <a:extLst>
              <a:ext uri="{FF2B5EF4-FFF2-40B4-BE49-F238E27FC236}">
                <a16:creationId xmlns:a16="http://schemas.microsoft.com/office/drawing/2014/main" id="{D3D52DBF-6778-5793-4900-5D1B348CFFDF}"/>
              </a:ext>
            </a:extLst>
          </p:cNvPr>
          <p:cNvSpPr txBox="1"/>
          <p:nvPr/>
        </p:nvSpPr>
        <p:spPr>
          <a:xfrm>
            <a:off x="629587" y="689548"/>
            <a:ext cx="9338872"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b="1" dirty="0">
                <a:solidFill>
                  <a:srgbClr val="450084"/>
                </a:solidFill>
                <a:latin typeface="Berlin Sans FB Demi" panose="020E0802020502020306" pitchFamily="34" charset="0"/>
              </a:rPr>
              <a:t>Using Children’s Literature to Teach Content</a:t>
            </a:r>
            <a:endParaRPr kumimoji="0" lang="en-US" sz="32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86985094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ree Teacher Reading Cliparts, Download Free Teacher Reading Cliparts png  images, Free ClipArts on Clipart Library">
            <a:extLst>
              <a:ext uri="{FF2B5EF4-FFF2-40B4-BE49-F238E27FC236}">
                <a16:creationId xmlns:a16="http://schemas.microsoft.com/office/drawing/2014/main" id="{13453EFE-5E28-9402-DDEB-251DE9088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0271" y="3657556"/>
            <a:ext cx="2836890" cy="28368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DF9F2B5-97A8-6F0F-6180-8ED8B9D0AC01}"/>
              </a:ext>
            </a:extLst>
          </p:cNvPr>
          <p:cNvSpPr txBox="1"/>
          <p:nvPr/>
        </p:nvSpPr>
        <p:spPr>
          <a:xfrm>
            <a:off x="599607" y="1536571"/>
            <a:ext cx="8345772" cy="35394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fontAlgn="base">
              <a:spcBef>
                <a:spcPts val="0"/>
              </a:spcBef>
              <a:spcAft>
                <a:spcPts val="1800"/>
              </a:spcAft>
            </a:pPr>
            <a:r>
              <a:rPr lang="en-US" sz="2800" dirty="0">
                <a:solidFill>
                  <a:srgbClr val="2B2B2B"/>
                </a:solidFill>
                <a:effectLst/>
                <a:ea typeface="Times New Roman" panose="02020603050405020304" pitchFamily="18" charset="0"/>
              </a:rPr>
              <a:t>Economics has become a component of the social studies curriculum. Research has show that children enter school with an experienced-based knowledge of economics. Educators, faced with a crowded instructional schedule, are combining reading strategies with economic education. They find that integrating a class-read aloud that features economic concepts is a time saving teaching strategy. </a:t>
            </a:r>
            <a:endParaRPr lang="en-US" sz="2800" dirty="0">
              <a:effectLst/>
              <a:ea typeface="Times New Roman" panose="02020603050405020304" pitchFamily="18" charset="0"/>
            </a:endParaRPr>
          </a:p>
        </p:txBody>
      </p:sp>
      <p:sp>
        <p:nvSpPr>
          <p:cNvPr id="6" name="TextBox 5">
            <a:extLst>
              <a:ext uri="{FF2B5EF4-FFF2-40B4-BE49-F238E27FC236}">
                <a16:creationId xmlns:a16="http://schemas.microsoft.com/office/drawing/2014/main" id="{601D1224-85F7-25D3-EB8D-FC434902BABD}"/>
              </a:ext>
            </a:extLst>
          </p:cNvPr>
          <p:cNvSpPr txBox="1"/>
          <p:nvPr/>
        </p:nvSpPr>
        <p:spPr>
          <a:xfrm>
            <a:off x="599607" y="294218"/>
            <a:ext cx="8724275" cy="8617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3200" b="1" dirty="0">
                <a:solidFill>
                  <a:srgbClr val="450084"/>
                </a:solidFill>
                <a:latin typeface="Berlin Sans FB Demi" panose="020E0802020502020306" pitchFamily="34" charset="0"/>
              </a:rPr>
              <a:t>Using Children’s Literature to Teach Economics </a:t>
            </a:r>
            <a:endParaRPr kumimoji="0" lang="en-US" sz="32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91968252"/>
      </p:ext>
    </p:extLst>
  </p:cSld>
  <p:clrMapOvr>
    <a:masterClrMapping/>
  </p:clrMapOvr>
  <p:transition spd="med"/>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3055</TotalTime>
  <Words>1720</Words>
  <Application>Microsoft Office PowerPoint</Application>
  <PresentationFormat>Widescreen</PresentationFormat>
  <Paragraphs>165</Paragraphs>
  <Slides>45</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45</vt:i4>
      </vt:variant>
    </vt:vector>
  </HeadingPairs>
  <TitlesOfParts>
    <vt:vector size="63" baseType="lpstr">
      <vt:lpstr>Arial</vt:lpstr>
      <vt:lpstr>Bahnschrift Condensed</vt:lpstr>
      <vt:lpstr>Berlin Sans FB</vt:lpstr>
      <vt:lpstr>Berlin Sans FB Demi</vt:lpstr>
      <vt:lpstr>Calibri</vt:lpstr>
      <vt:lpstr>Calibri Light</vt:lpstr>
      <vt:lpstr>Helvetica</vt:lpstr>
      <vt:lpstr>Inter</vt:lpstr>
      <vt:lpstr>Inter Light</vt:lpstr>
      <vt:lpstr>Inter SemiBold</vt:lpstr>
      <vt:lpstr>Lato</vt:lpstr>
      <vt:lpstr>Modern Love</vt:lpstr>
      <vt:lpstr>MV Boli</vt:lpstr>
      <vt:lpstr>Rockwell Condensed</vt:lpstr>
      <vt:lpstr>Segoe UI Black</vt:lpstr>
      <vt:lpstr>Times New Roman</vt:lpstr>
      <vt:lpstr>Tw Cen MT Condensed Extra Bold</vt:lpstr>
      <vt:lpstr>1_Office Theme</vt:lpstr>
      <vt:lpstr>Lauren H Shifflett   shiffllh@jmu.edu  Lynne  F Stover   stoverlf@jmu.edu   May 4, 2023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Lynne</dc:creator>
  <cp:lastModifiedBy>Stover, Lynne - stoverlf</cp:lastModifiedBy>
  <cp:revision>26</cp:revision>
  <cp:lastPrinted>2023-05-04T17:46:38Z</cp:lastPrinted>
  <dcterms:modified xsi:type="dcterms:W3CDTF">2023-05-05T14:32:30Z</dcterms:modified>
</cp:coreProperties>
</file>