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663" r:id="rId5"/>
    <p:sldId id="727" r:id="rId6"/>
    <p:sldId id="728" r:id="rId7"/>
    <p:sldId id="260" r:id="rId8"/>
    <p:sldId id="737" r:id="rId9"/>
    <p:sldId id="750" r:id="rId10"/>
    <p:sldId id="755" r:id="rId11"/>
    <p:sldId id="739" r:id="rId12"/>
    <p:sldId id="753" r:id="rId13"/>
    <p:sldId id="754" r:id="rId14"/>
    <p:sldId id="738" r:id="rId15"/>
    <p:sldId id="742" r:id="rId16"/>
    <p:sldId id="740" r:id="rId17"/>
    <p:sldId id="741" r:id="rId18"/>
    <p:sldId id="743" r:id="rId19"/>
    <p:sldId id="758" r:id="rId20"/>
    <p:sldId id="759" r:id="rId21"/>
    <p:sldId id="761" r:id="rId22"/>
    <p:sldId id="762" r:id="rId23"/>
    <p:sldId id="729" r:id="rId24"/>
    <p:sldId id="730" r:id="rId25"/>
    <p:sldId id="731" r:id="rId26"/>
    <p:sldId id="744" r:id="rId27"/>
    <p:sldId id="748" r:id="rId28"/>
    <p:sldId id="747" r:id="rId29"/>
    <p:sldId id="745" r:id="rId30"/>
    <p:sldId id="767" r:id="rId31"/>
    <p:sldId id="764" r:id="rId32"/>
    <p:sldId id="763" r:id="rId33"/>
    <p:sldId id="765" r:id="rId34"/>
    <p:sldId id="766" r:id="rId35"/>
    <p:sldId id="732" r:id="rId36"/>
    <p:sldId id="768" r:id="rId37"/>
    <p:sldId id="733" r:id="rId38"/>
    <p:sldId id="751" r:id="rId39"/>
    <p:sldId id="752" r:id="rId40"/>
    <p:sldId id="735" r:id="rId41"/>
    <p:sldId id="268" r:id="rId42"/>
    <p:sldId id="269" r:id="rId43"/>
    <p:sldId id="270" r:id="rId44"/>
    <p:sldId id="271" r:id="rId45"/>
    <p:sldId id="272" r:id="rId46"/>
    <p:sldId id="273" r:id="rId47"/>
    <p:sldId id="274" r:id="rId4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2175"/>
    <a:srgbClr val="26AA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98" autoAdjust="0"/>
  </p:normalViewPr>
  <p:slideViewPr>
    <p:cSldViewPr snapToGrid="0">
      <p:cViewPr varScale="1">
        <p:scale>
          <a:sx n="50" d="100"/>
          <a:sy n="50" d="100"/>
        </p:scale>
        <p:origin x="93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12"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sp>
        <p:nvSpPr>
          <p:cNvPr id="13"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solidFill>
                  <a:srgbClr val="FFFFFF"/>
                </a:solidFill>
              </a:defRPr>
            </a:lvl1pPr>
            <a:lvl2pPr marL="971550" indent="-514350">
              <a:buFontTx/>
              <a:defRPr sz="5400" spc="-150">
                <a:solidFill>
                  <a:srgbClr val="FFFFFF"/>
                </a:solidFill>
              </a:defRPr>
            </a:lvl2pPr>
            <a:lvl3pPr marL="1531619" indent="-617219">
              <a:buFontTx/>
              <a:defRPr sz="5400" spc="-150">
                <a:solidFill>
                  <a:srgbClr val="FFFFFF"/>
                </a:solidFill>
              </a:defRPr>
            </a:lvl3pPr>
            <a:lvl4pPr marL="2057400" indent="-685800">
              <a:buFontTx/>
              <a:defRPr sz="5400" spc="-150">
                <a:solidFill>
                  <a:srgbClr val="FFFFFF"/>
                </a:solidFill>
              </a:defRPr>
            </a:lvl4pPr>
            <a:lvl5pPr marL="2514600" indent="-685800">
              <a:buFontTx/>
              <a:defRPr sz="5400" spc="-15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9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9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9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0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0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0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1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1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1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2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25" name="Body Level One…"/>
          <p:cNvSpPr txBox="1">
            <a:spLocks noGrp="1"/>
          </p:cNvSpPr>
          <p:nvPr>
            <p:ph type="body" sz="half" idx="1"/>
          </p:nvPr>
        </p:nvSpPr>
        <p:spPr>
          <a:xfrm>
            <a:off x="839784" y="2505070"/>
            <a:ext cx="5157783" cy="3684584"/>
          </a:xfrm>
          <a:prstGeom prst="rect">
            <a:avLst/>
          </a:prstGeom>
          <a:solidFill>
            <a:srgbClr val="FFFFFF">
              <a:alpha val="20004"/>
            </a:srgbClr>
          </a:solidFill>
          <a:ln w="12701">
            <a:solidFill>
              <a:srgbClr val="2C3842"/>
            </a:solidFill>
            <a:round/>
          </a:ln>
        </p:spPr>
        <p:txBody>
          <a:bodyPr anchor="ctr">
            <a:normAutofit/>
          </a:bodyPr>
          <a:lstStyle>
            <a:lvl1pPr marL="0" indent="182879">
              <a:buSzTx/>
              <a:buFontTx/>
              <a:buNone/>
              <a:defRPr sz="1800"/>
            </a:lvl1pPr>
            <a:lvl2pPr marL="628650" indent="-171450">
              <a:buFontTx/>
              <a:defRPr sz="1800"/>
            </a:lvl2pPr>
            <a:lvl3pPr marL="1120139" indent="-205739">
              <a:buFontTx/>
              <a:defRPr sz="1800"/>
            </a:lvl3pPr>
            <a:lvl4pPr marL="1600200" indent="-228600">
              <a:buFontTx/>
              <a:defRPr sz="1800"/>
            </a:lvl4pPr>
            <a:lvl5pPr marL="2057400" indent="-228600">
              <a:buFontTx/>
              <a:defRPr sz="1800"/>
            </a:lvl5pPr>
          </a:lstStyle>
          <a:p>
            <a:r>
              <a:t>Body Level One</a:t>
            </a:r>
          </a:p>
          <a:p>
            <a:pPr lvl="1"/>
            <a:r>
              <a:t>Body Level Two</a:t>
            </a:r>
          </a:p>
          <a:p>
            <a:pPr lvl="2"/>
            <a:r>
              <a:t>Body Level Three</a:t>
            </a:r>
          </a:p>
          <a:p>
            <a:pPr lvl="3"/>
            <a:r>
              <a:t>Body Level Four</a:t>
            </a:r>
          </a:p>
          <a:p>
            <a:pPr lvl="4"/>
            <a:r>
              <a:t>Body Level Five</a:t>
            </a:r>
          </a:p>
        </p:txBody>
      </p:sp>
      <p:sp>
        <p:nvSpPr>
          <p:cNvPr id="126" name="Text Placeholder 4"/>
          <p:cNvSpPr txBox="1">
            <a:spLocks noGrp="1"/>
          </p:cNvSpPr>
          <p:nvPr>
            <p:ph type="body" sz="quarter" idx="21"/>
          </p:nvPr>
        </p:nvSpPr>
        <p:spPr>
          <a:xfrm>
            <a:off x="6172199" y="1681159"/>
            <a:ext cx="5183186" cy="823911"/>
          </a:xfrm>
          <a:prstGeom prst="rect">
            <a:avLst/>
          </a:prstGeom>
          <a:solidFill>
            <a:srgbClr val="2C3842"/>
          </a:solidFill>
          <a:ln w="12701">
            <a:solidFill>
              <a:srgbClr val="2C3842"/>
            </a:solidFill>
            <a:round/>
          </a:ln>
        </p:spPr>
        <p:txBody>
          <a:bodyPr anchor="ctr">
            <a:normAutofit/>
          </a:bodyPr>
          <a:lstStyle/>
          <a:p>
            <a:pPr marL="0" indent="0">
              <a:buSzTx/>
              <a:buFontTx/>
              <a:buNone/>
              <a:defRPr sz="2400" b="1">
                <a:solidFill>
                  <a:srgbClr val="FFFFFF"/>
                </a:solidFill>
                <a:latin typeface="Inter SemiBold"/>
                <a:ea typeface="Inter SemiBold"/>
                <a:cs typeface="Inter SemiBold"/>
                <a:sym typeface="Inter SemiBold"/>
              </a:defRPr>
            </a:pPr>
            <a:endParaRPr/>
          </a:p>
        </p:txBody>
      </p:sp>
      <p:sp>
        <p:nvSpPr>
          <p:cNvPr id="12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3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36"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4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4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46" name="Body Level One…"/>
          <p:cNvSpPr txBox="1">
            <a:spLocks noGrp="1"/>
          </p:cNvSpPr>
          <p:nvPr>
            <p:ph type="body" sz="quarter" idx="1"/>
          </p:nvPr>
        </p:nvSpPr>
        <p:spPr>
          <a:xfrm>
            <a:off x="732186" y="861391"/>
            <a:ext cx="9144001" cy="616224"/>
          </a:xfrm>
          <a:prstGeom prst="rect">
            <a:avLst/>
          </a:prstGeom>
        </p:spPr>
        <p:txBody>
          <a:bodyPr>
            <a:normAutofit/>
          </a:bodyPr>
          <a:lstStyle>
            <a:lvl1pPr marL="0" indent="0">
              <a:buSzTx/>
              <a:buFontTx/>
              <a:buNone/>
              <a:defRPr sz="2000"/>
            </a:lvl1pPr>
            <a:lvl2pPr marL="647700" indent="-190500">
              <a:buFontTx/>
              <a:defRPr sz="2000"/>
            </a:lvl2pPr>
            <a:lvl3pPr marL="1143000" indent="-228600">
              <a:buFontTx/>
              <a:defRPr sz="2000"/>
            </a:lvl3pPr>
            <a:lvl4pPr marL="1625600" indent="-254000">
              <a:buFontTx/>
              <a:defRPr sz="2000"/>
            </a:lvl4pPr>
            <a:lvl5pPr marL="2082800" indent="-254000">
              <a:buFontTx/>
              <a:defRPr sz="2000"/>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5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56" name="Body Level One…"/>
          <p:cNvSpPr txBox="1">
            <a:spLocks noGrp="1"/>
          </p:cNvSpPr>
          <p:nvPr>
            <p:ph type="body" sz="half" idx="1"/>
          </p:nvPr>
        </p:nvSpPr>
        <p:spPr>
          <a:xfrm>
            <a:off x="6172200"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6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166" name="Body Level One…"/>
          <p:cNvSpPr txBox="1">
            <a:spLocks noGrp="1"/>
          </p:cNvSpPr>
          <p:nvPr>
            <p:ph type="body" sz="half" idx="1"/>
          </p:nvPr>
        </p:nvSpPr>
        <p:spPr>
          <a:xfrm>
            <a:off x="838203"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pic>
        <p:nvPicPr>
          <p:cNvPr id="29" name="Picture 3" descr="Picture 3"/>
          <p:cNvPicPr>
            <a:picLocks noChangeAspect="1"/>
          </p:cNvPicPr>
          <p:nvPr/>
        </p:nvPicPr>
        <p:blipFill>
          <a:blip r:embed="rId3"/>
          <a:srcRect t="805" b="1138"/>
          <a:stretch>
            <a:fillRect/>
          </a:stretch>
        </p:blipFill>
        <p:spPr>
          <a:xfrm>
            <a:off x="0" y="0"/>
            <a:ext cx="9290963" cy="6858000"/>
          </a:xfrm>
          <a:prstGeom prst="rect">
            <a:avLst/>
          </a:prstGeom>
          <a:ln w="12700">
            <a:miter lim="400000"/>
          </a:ln>
        </p:spPr>
      </p:pic>
      <p:pic>
        <p:nvPicPr>
          <p:cNvPr id="30" name="Picture 4" descr="Picture 4"/>
          <p:cNvPicPr>
            <a:picLocks noChangeAspect="1"/>
          </p:cNvPicPr>
          <p:nvPr/>
        </p:nvPicPr>
        <p:blipFill>
          <a:blip r:embed="rId4"/>
          <a:srcRect l="21989" t="16064" r="31320" b="13139"/>
          <a:stretch>
            <a:fillRect/>
          </a:stretch>
        </p:blipFill>
        <p:spPr>
          <a:xfrm>
            <a:off x="4644766" y="0"/>
            <a:ext cx="5387005" cy="6858000"/>
          </a:xfrm>
          <a:prstGeom prst="rect">
            <a:avLst/>
          </a:prstGeom>
          <a:ln w="12700">
            <a:miter lim="400000"/>
          </a:ln>
        </p:spPr>
      </p:pic>
      <p:pic>
        <p:nvPicPr>
          <p:cNvPr id="31" name="Picture 6" descr="Picture 6"/>
          <p:cNvPicPr>
            <a:picLocks noChangeAspect="1"/>
          </p:cNvPicPr>
          <p:nvPr/>
        </p:nvPicPr>
        <p:blipFill>
          <a:blip r:embed="rId5"/>
          <a:stretch>
            <a:fillRect/>
          </a:stretch>
        </p:blipFill>
        <p:spPr>
          <a:xfrm>
            <a:off x="558916" y="4896473"/>
            <a:ext cx="1270002" cy="888998"/>
          </a:xfrm>
          <a:prstGeom prst="rect">
            <a:avLst/>
          </a:prstGeom>
          <a:ln w="12700">
            <a:miter lim="400000"/>
          </a:ln>
        </p:spPr>
      </p:pic>
      <p:sp>
        <p:nvSpPr>
          <p:cNvPr id="32" name="Slide Number"/>
          <p:cNvSpPr txBox="1">
            <a:spLocks noGrp="1"/>
          </p:cNvSpPr>
          <p:nvPr>
            <p:ph type="sldNum" sz="quarter" idx="2"/>
          </p:nvPr>
        </p:nvSpPr>
        <p:spPr>
          <a:xfrm>
            <a:off x="0" y="0"/>
            <a:ext cx="335866" cy="333088"/>
          </a:xfrm>
          <a:prstGeom prst="rect">
            <a:avLst/>
          </a:prstGeom>
        </p:spPr>
        <p:txBody>
          <a:bodyPr anchor="t"/>
          <a:lstStyle>
            <a:lvl1pPr algn="l">
              <a:defRPr sz="1800"/>
            </a:lvl1p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0"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lvl1pPr>
            <a:lvl2pPr marL="971550" indent="-514350">
              <a:buFontTx/>
              <a:defRPr sz="5400" spc="-150"/>
            </a:lvl2pPr>
            <a:lvl3pPr marL="1531619" indent="-617219">
              <a:buFontTx/>
              <a:defRPr sz="5400" spc="-150"/>
            </a:lvl3pPr>
            <a:lvl4pPr marL="2057400" indent="-685800">
              <a:buFontTx/>
              <a:defRPr sz="5400" spc="-150"/>
            </a:lvl4pPr>
            <a:lvl5pPr marL="2514600" indent="-685800">
              <a:buFontTx/>
              <a:defRPr sz="5400" spc="-1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48"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56"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57"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Text 0">
    <p:bg>
      <p:bgPr>
        <a:solidFill>
          <a:srgbClr val="414141"/>
        </a:solidFill>
        <a:effectLst/>
      </p:bgPr>
    </p:bg>
    <p:spTree>
      <p:nvGrpSpPr>
        <p:cNvPr id="1" name=""/>
        <p:cNvGrpSpPr/>
        <p:nvPr/>
      </p:nvGrpSpPr>
      <p:grpSpPr>
        <a:xfrm>
          <a:off x="0" y="0"/>
          <a:ext cx="0" cy="0"/>
          <a:chOff x="0" y="0"/>
          <a:chExt cx="0" cy="0"/>
        </a:xfrm>
      </p:grpSpPr>
      <p:pic>
        <p:nvPicPr>
          <p:cNvPr id="65"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66"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7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8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8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dirty="0"/>
          </a:p>
        </p:txBody>
      </p:sp>
      <p:sp>
        <p:nvSpPr>
          <p:cNvPr id="8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19"/>
          <a:srcRect t="8823" r="19682"/>
          <a:stretch>
            <a:fillRect/>
          </a:stretch>
        </p:blipFill>
        <p:spPr>
          <a:xfrm>
            <a:off x="-1" y="-1"/>
            <a:ext cx="12191998" cy="6858002"/>
          </a:xfrm>
          <a:prstGeom prst="rect">
            <a:avLst/>
          </a:prstGeom>
          <a:ln w="12700">
            <a:miter lim="400000"/>
          </a:ln>
        </p:spPr>
      </p:pic>
      <p:sp>
        <p:nvSpPr>
          <p:cNvPr id="3"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hyperlink" Target="mailto:shiffllh@jmu.edu" TargetMode="Externa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wmf"/></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hyperlink" Target="https://www.youtube.com/watch?v=i6a0b3jnn3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stlouisfed.org/-/media/project/frbstl/stlouisfed/education/curriculum/pdf/seas_trees_econ_lesson10.pdf" TargetMode="Externa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q5uXp4694sE" TargetMode="External"/><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hyperlink" Target="https://www.youtube.com/watch?v=qCuNSZjCKg8"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hyperlink" Target="https://realconference2020.sched.com/event/cSH4/economics-in-literature-charlie-and-the-chocolate-factory" TargetMode="Externa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hyperlink" Target="http://en.wikipedia.org/wiki/File:The_Giver_Cover.gif" TargetMode="Externa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hyperlink" Target="https://www.econedlink.org/resources/the-giver-jonas-makes-a-choic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 Id="rId9" Type="http://schemas.openxmlformats.org/officeDocument/2006/relationships/image" Target="../media/image92.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stoverlf@jmu.edu" TargetMode="Externa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hyperlink" Target="mailto:shiffllh@jmu.edu"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www.highsmith.com/pdf/librarysparks/2009/lsp_oct09_ll.pdf" TargetMode="External"/><Relationship Id="rId3" Type="http://schemas.openxmlformats.org/officeDocument/2006/relationships/hyperlink" Target="http://www.highsmith.com/pdf/LibrarySparks/2005/lsp_aug05_lessons.pdf" TargetMode="External"/><Relationship Id="rId7" Type="http://schemas.openxmlformats.org/officeDocument/2006/relationships/hyperlink" Target="http://www.highsmith.com/pdf/librarysparks/2008/lsp_dec08_LL.pdf" TargetMode="External"/><Relationship Id="rId2" Type="http://schemas.openxmlformats.org/officeDocument/2006/relationships/hyperlink" Target="http://www.highsmith.com/pdf/LibrarySparks/2004/lsp_dec_lesson.pdf" TargetMode="External"/><Relationship Id="rId1" Type="http://schemas.openxmlformats.org/officeDocument/2006/relationships/slideLayout" Target="../slideLayouts/slideLayout6.xml"/><Relationship Id="rId6" Type="http://schemas.openxmlformats.org/officeDocument/2006/relationships/hyperlink" Target="http://www.highsmith.com/pdf/librarysparks/2008/lsp_nov08_LL_hugo_cabret.pdf" TargetMode="External"/><Relationship Id="rId5" Type="http://schemas.openxmlformats.org/officeDocument/2006/relationships/hyperlink" Target="http://www.highsmith.com/pdf/librarysparks/2007/lsp_jan07_lessons.pdf" TargetMode="External"/><Relationship Id="rId10" Type="http://schemas.openxmlformats.org/officeDocument/2006/relationships/image" Target="../media/image99.jpeg"/><Relationship Id="rId4" Type="http://schemas.openxmlformats.org/officeDocument/2006/relationships/hyperlink" Target="http://www.highsmith.com/pdf/LibrarySparks/2006/lsp_apr06_lesson.pdf" TargetMode="External"/><Relationship Id="rId9" Type="http://schemas.openxmlformats.org/officeDocument/2006/relationships/hyperlink" Target="http://www.highsmith.com/pdf/librarysparks/2010/lsp_apr10_ll_cloudy_meat.pdf"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jpeg"/><Relationship Id="rId1" Type="http://schemas.openxmlformats.org/officeDocument/2006/relationships/slideLayout" Target="../slideLayouts/slideLayout14.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hyperlink" Target="mailto:shiffllh@jmu.edu"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idx="4294967295"/>
          </p:nvPr>
        </p:nvSpPr>
        <p:spPr>
          <a:xfrm>
            <a:off x="2038918" y="5300544"/>
            <a:ext cx="5720080" cy="1325560"/>
          </a:xfrm>
          <a:prstGeom prst="rect">
            <a:avLst/>
          </a:prstGeom>
        </p:spPr>
        <p:txBody>
          <a:bodyPr anchor="t">
            <a:noAutofit/>
          </a:bodyPr>
          <a:lstStyle/>
          <a:p>
            <a:pPr algn="ctr" defTabSz="886968">
              <a:defRPr sz="1746" spc="-194">
                <a:solidFill>
                  <a:srgbClr val="414A58"/>
                </a:solidFill>
                <a:latin typeface="Inter"/>
                <a:ea typeface="Inter"/>
                <a:cs typeface="Inter"/>
                <a:sym typeface="Inter"/>
              </a:defRPr>
            </a:pPr>
            <a:r>
              <a:rPr lang="en-US" sz="2000" dirty="0">
                <a:solidFill>
                  <a:schemeClr val="tx1"/>
                </a:solidFill>
                <a:latin typeface="+mn-lt"/>
              </a:rPr>
              <a:t>Lauren H Shifflett   </a:t>
            </a:r>
            <a:r>
              <a:rPr lang="en-US" sz="2000" dirty="0">
                <a:latin typeface="+mn-lt"/>
                <a:hlinkClick r:id="rId2"/>
              </a:rPr>
              <a:t>shiffllh@jmu.edu</a:t>
            </a:r>
            <a:r>
              <a:rPr lang="en-US" sz="2000" dirty="0">
                <a:latin typeface="+mn-lt"/>
              </a:rPr>
              <a:t> </a:t>
            </a:r>
            <a:br>
              <a:rPr sz="2000" dirty="0">
                <a:latin typeface="+mn-lt"/>
              </a:rPr>
            </a:br>
            <a:r>
              <a:rPr lang="en-US" sz="2000" dirty="0">
                <a:solidFill>
                  <a:schemeClr val="tx1"/>
                </a:solidFill>
                <a:latin typeface="+mn-lt"/>
              </a:rPr>
              <a:t>Lynne  F Stover   </a:t>
            </a:r>
            <a:r>
              <a:rPr lang="en-US" sz="2000" dirty="0">
                <a:latin typeface="+mn-lt"/>
                <a:hlinkClick r:id="rId3"/>
              </a:rPr>
              <a:t>stoverlf@jmu.edu</a:t>
            </a:r>
            <a:r>
              <a:rPr lang="en-US" sz="2000" dirty="0">
                <a:latin typeface="+mn-lt"/>
              </a:rPr>
              <a:t> </a:t>
            </a:r>
            <a:br>
              <a:rPr sz="2000" dirty="0">
                <a:latin typeface="+mn-lt"/>
              </a:rPr>
            </a:br>
            <a:br>
              <a:rPr sz="2000" dirty="0">
                <a:latin typeface="+mn-lt"/>
              </a:rPr>
            </a:br>
            <a:r>
              <a:rPr lang="en-US" sz="2800" b="1" dirty="0">
                <a:solidFill>
                  <a:schemeClr val="tx1"/>
                </a:solidFill>
                <a:latin typeface="+mn-lt"/>
              </a:rPr>
              <a:t>May 18 , 2023 </a:t>
            </a:r>
            <a:endParaRPr sz="2800" b="1" dirty="0">
              <a:solidFill>
                <a:schemeClr val="tx1"/>
              </a:solidFill>
              <a:latin typeface="+mn-lt"/>
            </a:endParaRPr>
          </a:p>
        </p:txBody>
      </p:sp>
      <p:sp>
        <p:nvSpPr>
          <p:cNvPr id="2" name="TextBox 1">
            <a:extLst>
              <a:ext uri="{FF2B5EF4-FFF2-40B4-BE49-F238E27FC236}">
                <a16:creationId xmlns:a16="http://schemas.microsoft.com/office/drawing/2014/main" id="{1C8B84A8-1F45-D6E3-A37E-B5B150414FFF}"/>
              </a:ext>
            </a:extLst>
          </p:cNvPr>
          <p:cNvSpPr txBox="1"/>
          <p:nvPr/>
        </p:nvSpPr>
        <p:spPr>
          <a:xfrm>
            <a:off x="925150" y="379993"/>
            <a:ext cx="7985760" cy="35200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algn="ctr">
              <a:lnSpc>
                <a:spcPct val="107000"/>
              </a:lnSpc>
              <a:spcBef>
                <a:spcPts val="0"/>
              </a:spcBef>
              <a:spcAft>
                <a:spcPts val="0"/>
              </a:spcAft>
            </a:pPr>
            <a:r>
              <a:rPr lang="en-US" sz="1800" dirty="0">
                <a:effectLst/>
                <a:latin typeface="Rockwell Extra Bold" panose="02060903040505020403" pitchFamily="18" charset="0"/>
                <a:ea typeface="Calibri" panose="020F0502020204030204" pitchFamily="34" charset="0"/>
                <a:cs typeface="Times New Roman" panose="02020603050405020304" pitchFamily="18" charset="0"/>
              </a:rPr>
              <a:t>Using Children’s Literature to Teach Economics Series</a:t>
            </a:r>
          </a:p>
          <a:p>
            <a:pPr marL="0" marR="0" algn="ctr">
              <a:lnSpc>
                <a:spcPct val="107000"/>
              </a:lnSpc>
              <a:spcBef>
                <a:spcPts val="0"/>
              </a:spcBef>
              <a:spcAft>
                <a:spcPts val="0"/>
              </a:spcAft>
            </a:pPr>
            <a:r>
              <a:rPr lang="en-US" sz="1800" b="1" dirty="0">
                <a:effectLst/>
                <a:latin typeface="Rockwell Extra Bold" panose="02060903040505020403" pitchFamily="18" charset="0"/>
                <a:ea typeface="Calibri" panose="020F0502020204030204" pitchFamily="34" charset="0"/>
                <a:cs typeface="Times New Roman" panose="02020603050405020304" pitchFamily="18" charset="0"/>
              </a:rPr>
              <a:t>Session III</a:t>
            </a:r>
            <a:endParaRPr lang="en-US" sz="1800" dirty="0">
              <a:effectLst/>
              <a:latin typeface="Rockwell Extra Bold" panose="02060903040505020403"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800" b="1" dirty="0">
              <a:effectLst/>
              <a:latin typeface="Rockwell Extra Bold" panose="02060903040505020403"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3200" b="1" dirty="0">
              <a:effectLst/>
              <a:latin typeface="Rockwell Extra Bold" panose="02060903040505020403"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3200" b="1" dirty="0">
              <a:latin typeface="Rockwell Extra Bold" panose="02060903040505020403"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3200" b="1" dirty="0">
                <a:effectLst/>
                <a:latin typeface="Rockwell Extra Bold" panose="02060903040505020403" pitchFamily="18" charset="0"/>
                <a:ea typeface="Calibri" panose="020F0502020204030204" pitchFamily="34" charset="0"/>
                <a:cs typeface="Times New Roman" panose="02020603050405020304" pitchFamily="18" charset="0"/>
              </a:rPr>
              <a:t>The Power of Storytelling: </a:t>
            </a:r>
          </a:p>
          <a:p>
            <a:pPr marL="0" marR="0" algn="ctr">
              <a:lnSpc>
                <a:spcPct val="107000"/>
              </a:lnSpc>
              <a:spcBef>
                <a:spcPts val="0"/>
              </a:spcBef>
              <a:spcAft>
                <a:spcPts val="0"/>
              </a:spcAft>
            </a:pPr>
            <a:r>
              <a:rPr lang="en-US" sz="3200" b="1" dirty="0">
                <a:effectLst/>
                <a:latin typeface="Rockwell Extra Bold" panose="02060903040505020403" pitchFamily="18" charset="0"/>
                <a:ea typeface="Calibri" panose="020F0502020204030204" pitchFamily="34" charset="0"/>
                <a:cs typeface="Times New Roman" panose="02020603050405020304" pitchFamily="18" charset="0"/>
              </a:rPr>
              <a:t>From Book to Movie </a:t>
            </a:r>
            <a:endParaRPr lang="en-US" sz="3200" dirty="0">
              <a:effectLst/>
              <a:latin typeface="Rockwell Extra Bold" panose="02060903040505020403" pitchFamily="18" charset="0"/>
              <a:ea typeface="Calibri" panose="020F0502020204030204" pitchFamily="34" charset="0"/>
              <a:cs typeface="Times New Roman" panose="02020603050405020304" pitchFamily="18" charset="0"/>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Picture 2" descr="C:\Users\stoverlf\AppData\Local\Microsoft\Windows\Temporary Internet Files\Content.IE5\8U2L25V3\MC900237578[1].wmf">
            <a:extLst>
              <a:ext uri="{FF2B5EF4-FFF2-40B4-BE49-F238E27FC236}">
                <a16:creationId xmlns:a16="http://schemas.microsoft.com/office/drawing/2014/main" id="{B00C123D-672B-D2EB-8B2C-A0E48D4E75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7323" y="2775541"/>
            <a:ext cx="1909527" cy="33045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yokidsyogurt.com/images/lorax-the.png">
            <a:extLst>
              <a:ext uri="{FF2B5EF4-FFF2-40B4-BE49-F238E27FC236}">
                <a16:creationId xmlns:a16="http://schemas.microsoft.com/office/drawing/2014/main" id="{DC67A661-0118-93ED-09F1-538204F4C795}"/>
              </a:ext>
            </a:extLst>
          </p:cNvPr>
          <p:cNvPicPr>
            <a:picLocks noChangeAspect="1" noChangeArrowheads="1"/>
          </p:cNvPicPr>
          <p:nvPr/>
        </p:nvPicPr>
        <p:blipFill>
          <a:blip r:embed="rId5" cstate="print"/>
          <a:srcRect/>
          <a:stretch>
            <a:fillRect/>
          </a:stretch>
        </p:blipFill>
        <p:spPr bwMode="auto">
          <a:xfrm flipH="1">
            <a:off x="440593" y="2429881"/>
            <a:ext cx="2879112" cy="4048126"/>
          </a:xfrm>
          <a:prstGeom prst="rect">
            <a:avLst/>
          </a:prstGeom>
          <a:noFill/>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1099D-B74E-0B7A-F62C-AD3C348E22C4}"/>
              </a:ext>
            </a:extLst>
          </p:cNvPr>
          <p:cNvSpPr txBox="1"/>
          <p:nvPr/>
        </p:nvSpPr>
        <p:spPr>
          <a:xfrm>
            <a:off x="3048000" y="1720840"/>
            <a:ext cx="826008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lang="en-US" b="0" i="0" dirty="0">
                <a:solidFill>
                  <a:schemeClr val="tx1"/>
                </a:solidFill>
                <a:effectLst/>
              </a:rPr>
              <a:t>. </a:t>
            </a:r>
            <a:endParaRPr kumimoji="0" lang="en-US" sz="1800" i="0" u="none" strike="noStrike" cap="none" spc="0" normalizeH="0" baseline="0" dirty="0">
              <a:ln>
                <a:noFill/>
              </a:ln>
              <a:solidFill>
                <a:schemeClr val="tx1"/>
              </a:solidFill>
              <a:effectLst/>
              <a:uFillTx/>
              <a:ea typeface="+mn-ea"/>
              <a:cs typeface="+mn-cs"/>
              <a:sym typeface="Calibri"/>
            </a:endParaRPr>
          </a:p>
        </p:txBody>
      </p:sp>
      <p:sp>
        <p:nvSpPr>
          <p:cNvPr id="2" name="TextBox 1">
            <a:extLst>
              <a:ext uri="{FF2B5EF4-FFF2-40B4-BE49-F238E27FC236}">
                <a16:creationId xmlns:a16="http://schemas.microsoft.com/office/drawing/2014/main" id="{3EF5A8D6-AE89-60DF-D01D-1D5B9DBE56B1}"/>
              </a:ext>
            </a:extLst>
          </p:cNvPr>
          <p:cNvSpPr txBox="1"/>
          <p:nvPr/>
        </p:nvSpPr>
        <p:spPr>
          <a:xfrm>
            <a:off x="594360" y="1277035"/>
            <a:ext cx="11216640" cy="5078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marR="0" indent="-457200" algn="l" defTabSz="914400" rtl="0" fontAlgn="auto" latinLnBrk="0" hangingPunct="0">
              <a:lnSpc>
                <a:spcPct val="150000"/>
              </a:lnSpc>
              <a:spcBef>
                <a:spcPts val="0"/>
              </a:spcBef>
              <a:spcAft>
                <a:spcPts val="0"/>
              </a:spcAft>
              <a:buClrTx/>
              <a:buSzTx/>
              <a:buFont typeface="Arial" panose="020B0604020202020204" pitchFamily="34" charset="0"/>
              <a:buChar char="•"/>
              <a:tabLst/>
            </a:pPr>
            <a:r>
              <a:rPr kumimoji="0" lang="en-US" sz="3600" b="0" i="1" u="none" strike="noStrike" cap="none" spc="0" normalizeH="0" baseline="0" dirty="0">
                <a:ln>
                  <a:noFill/>
                </a:ln>
                <a:solidFill>
                  <a:srgbClr val="000000"/>
                </a:solidFill>
                <a:effectLst/>
                <a:uFillTx/>
                <a:latin typeface="+mn-lt"/>
                <a:ea typeface="+mn-ea"/>
                <a:cs typeface="+mn-cs"/>
                <a:sym typeface="Calibri"/>
              </a:rPr>
              <a:t>The Lorax </a:t>
            </a:r>
            <a:r>
              <a:rPr kumimoji="0" lang="en-US" sz="3600" b="0" i="0" u="none" strike="noStrike" cap="none" spc="0" normalizeH="0" baseline="0" dirty="0">
                <a:ln>
                  <a:noFill/>
                </a:ln>
                <a:solidFill>
                  <a:srgbClr val="000000"/>
                </a:solidFill>
                <a:effectLst/>
                <a:uFillTx/>
                <a:latin typeface="+mn-lt"/>
                <a:ea typeface="+mn-ea"/>
                <a:cs typeface="+mn-cs"/>
                <a:sym typeface="Calibri"/>
              </a:rPr>
              <a:t>– Productive Resources</a:t>
            </a:r>
          </a:p>
          <a:p>
            <a:pPr marL="457200" marR="0" indent="-457200" algn="l" defTabSz="914400" rtl="0" fontAlgn="auto" latinLnBrk="0" hangingPunct="0">
              <a:lnSpc>
                <a:spcPct val="150000"/>
              </a:lnSpc>
              <a:spcBef>
                <a:spcPts val="0"/>
              </a:spcBef>
              <a:spcAft>
                <a:spcPts val="0"/>
              </a:spcAft>
              <a:buClrTx/>
              <a:buSzTx/>
              <a:buFont typeface="Arial" panose="020B0604020202020204" pitchFamily="34" charset="0"/>
              <a:buChar char="•"/>
              <a:tabLst/>
            </a:pPr>
            <a:r>
              <a:rPr lang="en-US" sz="3600" i="1" dirty="0"/>
              <a:t>Cloudy with a Chance of Meatballs </a:t>
            </a:r>
            <a:r>
              <a:rPr lang="en-US" sz="3600" dirty="0"/>
              <a:t>– Goods and Services</a:t>
            </a:r>
          </a:p>
          <a:p>
            <a:pPr marL="457200" marR="0" indent="-457200" algn="l" defTabSz="914400" rtl="0" fontAlgn="auto" latinLnBrk="0" hangingPunct="0">
              <a:lnSpc>
                <a:spcPct val="150000"/>
              </a:lnSpc>
              <a:spcBef>
                <a:spcPts val="0"/>
              </a:spcBef>
              <a:spcAft>
                <a:spcPts val="0"/>
              </a:spcAft>
              <a:buClrTx/>
              <a:buSzTx/>
              <a:buFont typeface="Arial" panose="020B0604020202020204" pitchFamily="34" charset="0"/>
              <a:buChar char="•"/>
              <a:tabLst/>
            </a:pPr>
            <a:r>
              <a:rPr kumimoji="0" lang="en-US" sz="3600" b="0" i="1" u="none" strike="noStrike" cap="none" spc="0" normalizeH="0" baseline="0" dirty="0">
                <a:ln>
                  <a:noFill/>
                </a:ln>
                <a:solidFill>
                  <a:srgbClr val="000000"/>
                </a:solidFill>
                <a:effectLst/>
                <a:uFillTx/>
                <a:sym typeface="Calibri"/>
              </a:rPr>
              <a:t>Charlie and the </a:t>
            </a:r>
            <a:r>
              <a:rPr lang="en-US" sz="3600" i="1" dirty="0"/>
              <a:t>Chocolate Factory </a:t>
            </a:r>
            <a:r>
              <a:rPr lang="en-US" sz="3600" dirty="0"/>
              <a:t>– Scarcity </a:t>
            </a:r>
          </a:p>
          <a:p>
            <a:pPr marL="457200" marR="0" indent="-457200" algn="l" defTabSz="914400" rtl="0" fontAlgn="auto" latinLnBrk="0" hangingPunct="0">
              <a:lnSpc>
                <a:spcPct val="150000"/>
              </a:lnSpc>
              <a:spcBef>
                <a:spcPts val="0"/>
              </a:spcBef>
              <a:spcAft>
                <a:spcPts val="0"/>
              </a:spcAft>
              <a:buClrTx/>
              <a:buSzTx/>
              <a:buFont typeface="Arial" panose="020B0604020202020204" pitchFamily="34" charset="0"/>
              <a:buChar char="•"/>
              <a:tabLst/>
            </a:pPr>
            <a:r>
              <a:rPr lang="en-US" sz="3600" i="1" dirty="0"/>
              <a:t>Diary of a Wimpy Kid </a:t>
            </a:r>
            <a:r>
              <a:rPr lang="en-US" sz="3600" dirty="0"/>
              <a:t>– Entrepreneurship </a:t>
            </a:r>
          </a:p>
          <a:p>
            <a:pPr marL="457200" marR="0" indent="-457200" algn="l" defTabSz="914400" rtl="0" fontAlgn="auto" latinLnBrk="0" hangingPunct="0">
              <a:lnSpc>
                <a:spcPct val="150000"/>
              </a:lnSpc>
              <a:spcBef>
                <a:spcPts val="0"/>
              </a:spcBef>
              <a:spcAft>
                <a:spcPts val="0"/>
              </a:spcAft>
              <a:buClrTx/>
              <a:buSzTx/>
              <a:buFont typeface="Arial" panose="020B0604020202020204" pitchFamily="34" charset="0"/>
              <a:buChar char="•"/>
              <a:tabLst/>
            </a:pPr>
            <a:r>
              <a:rPr kumimoji="0" lang="en-US" sz="3600" i="1" u="none" strike="noStrike" cap="none" spc="0" normalizeH="0" baseline="0" dirty="0">
                <a:ln>
                  <a:noFill/>
                </a:ln>
                <a:solidFill>
                  <a:srgbClr val="000000"/>
                </a:solidFill>
                <a:effectLst/>
                <a:uFillTx/>
                <a:latin typeface="+mn-lt"/>
                <a:ea typeface="+mn-ea"/>
                <a:cs typeface="+mn-cs"/>
                <a:sym typeface="Calibri"/>
              </a:rPr>
              <a:t>Harry Potter and the Sorcerer's Stone </a:t>
            </a:r>
            <a:r>
              <a:rPr lang="en-US" sz="3600" dirty="0"/>
              <a:t>– Money</a:t>
            </a:r>
          </a:p>
          <a:p>
            <a:pPr marL="457200" marR="0" indent="-457200" algn="l" defTabSz="914400" rtl="0" fontAlgn="auto" latinLnBrk="0" hangingPunct="0">
              <a:lnSpc>
                <a:spcPct val="150000"/>
              </a:lnSpc>
              <a:spcBef>
                <a:spcPts val="0"/>
              </a:spcBef>
              <a:spcAft>
                <a:spcPts val="0"/>
              </a:spcAft>
              <a:buClrTx/>
              <a:buSzTx/>
              <a:buFont typeface="Arial" panose="020B0604020202020204" pitchFamily="34" charset="0"/>
              <a:buChar char="•"/>
              <a:tabLst/>
            </a:pPr>
            <a:r>
              <a:rPr kumimoji="0" lang="en-US" sz="3600" b="0" i="1" u="none" strike="noStrike" cap="none" spc="0" normalizeH="0" baseline="0" dirty="0">
                <a:ln>
                  <a:noFill/>
                </a:ln>
                <a:solidFill>
                  <a:srgbClr val="000000"/>
                </a:solidFill>
                <a:effectLst/>
                <a:uFillTx/>
                <a:latin typeface="+mn-lt"/>
                <a:ea typeface="+mn-ea"/>
                <a:cs typeface="+mn-cs"/>
                <a:sym typeface="Calibri"/>
              </a:rPr>
              <a:t>The Hunger Games </a:t>
            </a:r>
            <a:r>
              <a:rPr kumimoji="0" lang="en-US" sz="3600" b="0" i="0" u="none" strike="noStrike" cap="none" spc="0" normalizeH="0" baseline="0" dirty="0">
                <a:ln>
                  <a:noFill/>
                </a:ln>
                <a:solidFill>
                  <a:srgbClr val="000000"/>
                </a:solidFill>
                <a:effectLst/>
                <a:uFillTx/>
                <a:latin typeface="+mn-lt"/>
                <a:ea typeface="+mn-ea"/>
                <a:cs typeface="+mn-cs"/>
                <a:sym typeface="Calibri"/>
              </a:rPr>
              <a:t>– Economic Systems </a:t>
            </a:r>
          </a:p>
        </p:txBody>
      </p:sp>
      <p:sp>
        <p:nvSpPr>
          <p:cNvPr id="4" name="TextBox 3">
            <a:extLst>
              <a:ext uri="{FF2B5EF4-FFF2-40B4-BE49-F238E27FC236}">
                <a16:creationId xmlns:a16="http://schemas.microsoft.com/office/drawing/2014/main" id="{283AAA43-6B3D-01FF-86E5-9004AA9EB699}"/>
              </a:ext>
            </a:extLst>
          </p:cNvPr>
          <p:cNvSpPr txBox="1"/>
          <p:nvPr/>
        </p:nvSpPr>
        <p:spPr>
          <a:xfrm>
            <a:off x="914400" y="347249"/>
            <a:ext cx="826008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7030A0"/>
                </a:solidFill>
                <a:effectLst/>
                <a:uFillTx/>
                <a:latin typeface="+mn-lt"/>
                <a:ea typeface="+mn-ea"/>
                <a:cs typeface="+mn-cs"/>
                <a:sym typeface="Calibri"/>
              </a:rPr>
              <a:t>Session Titles and Featured Concepts</a:t>
            </a:r>
          </a:p>
        </p:txBody>
      </p:sp>
      <p:pic>
        <p:nvPicPr>
          <p:cNvPr id="7" name="Picture 6">
            <a:extLst>
              <a:ext uri="{FF2B5EF4-FFF2-40B4-BE49-F238E27FC236}">
                <a16:creationId xmlns:a16="http://schemas.microsoft.com/office/drawing/2014/main" id="{9A0366AB-4E10-4026-10E1-BF6A794A8342}"/>
              </a:ext>
            </a:extLst>
          </p:cNvPr>
          <p:cNvPicPr>
            <a:picLocks noChangeAspect="1"/>
          </p:cNvPicPr>
          <p:nvPr/>
        </p:nvPicPr>
        <p:blipFill>
          <a:blip r:embed="rId2"/>
          <a:stretch>
            <a:fillRect/>
          </a:stretch>
        </p:blipFill>
        <p:spPr>
          <a:xfrm>
            <a:off x="9977670" y="4589889"/>
            <a:ext cx="2167100" cy="1982152"/>
          </a:xfrm>
          <a:prstGeom prst="rect">
            <a:avLst/>
          </a:prstGeom>
        </p:spPr>
      </p:pic>
    </p:spTree>
    <p:extLst>
      <p:ext uri="{BB962C8B-B14F-4D97-AF65-F5344CB8AC3E}">
        <p14:creationId xmlns:p14="http://schemas.microsoft.com/office/powerpoint/2010/main" val="21692544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yokidsyogurt.com/images/lorax-the.png">
            <a:extLst>
              <a:ext uri="{FF2B5EF4-FFF2-40B4-BE49-F238E27FC236}">
                <a16:creationId xmlns:a16="http://schemas.microsoft.com/office/drawing/2014/main" id="{4A10F9F6-4618-DE3C-F612-D33E4610399E}"/>
              </a:ext>
            </a:extLst>
          </p:cNvPr>
          <p:cNvPicPr>
            <a:picLocks noChangeAspect="1" noChangeArrowheads="1"/>
          </p:cNvPicPr>
          <p:nvPr/>
        </p:nvPicPr>
        <p:blipFill>
          <a:blip r:embed="rId2" cstate="print"/>
          <a:srcRect/>
          <a:stretch>
            <a:fillRect/>
          </a:stretch>
        </p:blipFill>
        <p:spPr bwMode="auto">
          <a:xfrm>
            <a:off x="3218669" y="1404937"/>
            <a:ext cx="3114675" cy="4048126"/>
          </a:xfrm>
          <a:prstGeom prst="rect">
            <a:avLst/>
          </a:prstGeom>
          <a:noFill/>
        </p:spPr>
      </p:pic>
      <p:pic>
        <p:nvPicPr>
          <p:cNvPr id="3" name="Picture 3">
            <a:extLst>
              <a:ext uri="{FF2B5EF4-FFF2-40B4-BE49-F238E27FC236}">
                <a16:creationId xmlns:a16="http://schemas.microsoft.com/office/drawing/2014/main" id="{8F2B7CFC-9746-70EE-2F2D-39F1129968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79937">
            <a:off x="335643" y="2025878"/>
            <a:ext cx="2845921" cy="36547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DE3EA0FD-C305-7819-12B6-01C8B3CE8318}"/>
              </a:ext>
            </a:extLst>
          </p:cNvPr>
          <p:cNvSpPr txBox="1"/>
          <p:nvPr/>
        </p:nvSpPr>
        <p:spPr>
          <a:xfrm>
            <a:off x="3286594" y="204607"/>
            <a:ext cx="609350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buNone/>
            </a:pPr>
            <a:r>
              <a:rPr lang="en-US" sz="7200" i="1" dirty="0"/>
              <a:t>The Lorax</a:t>
            </a:r>
          </a:p>
        </p:txBody>
      </p:sp>
      <p:sp>
        <p:nvSpPr>
          <p:cNvPr id="6" name="TextBox 5">
            <a:extLst>
              <a:ext uri="{FF2B5EF4-FFF2-40B4-BE49-F238E27FC236}">
                <a16:creationId xmlns:a16="http://schemas.microsoft.com/office/drawing/2014/main" id="{6F902D50-DDC8-2FB7-15D6-60ED81BD8237}"/>
              </a:ext>
            </a:extLst>
          </p:cNvPr>
          <p:cNvSpPr txBox="1"/>
          <p:nvPr/>
        </p:nvSpPr>
        <p:spPr>
          <a:xfrm>
            <a:off x="7969960" y="4540039"/>
            <a:ext cx="3402767" cy="1569658"/>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US" sz="2400" b="1" i="0" dirty="0">
                <a:solidFill>
                  <a:srgbClr val="333333"/>
                </a:solidFill>
                <a:effectLst/>
              </a:rPr>
              <a:t>Publisher:</a:t>
            </a:r>
            <a:r>
              <a:rPr lang="en-US" sz="2400" b="0" i="0" dirty="0">
                <a:solidFill>
                  <a:srgbClr val="333333"/>
                </a:solidFill>
                <a:effectLst/>
              </a:rPr>
              <a:t> Random House </a:t>
            </a:r>
          </a:p>
          <a:p>
            <a:pPr algn="l"/>
            <a:r>
              <a:rPr lang="en-US" sz="2400" b="1" i="0" dirty="0">
                <a:solidFill>
                  <a:srgbClr val="333333"/>
                </a:solidFill>
                <a:effectLst/>
              </a:rPr>
              <a:t>Copyright Date:</a:t>
            </a:r>
            <a:r>
              <a:rPr lang="en-US" sz="2400" b="0" i="0" dirty="0">
                <a:solidFill>
                  <a:srgbClr val="333333"/>
                </a:solidFill>
                <a:effectLst/>
              </a:rPr>
              <a:t> 1971</a:t>
            </a:r>
          </a:p>
          <a:p>
            <a:pPr algn="l"/>
            <a:r>
              <a:rPr lang="en-US" sz="2400" b="1" i="0" dirty="0">
                <a:solidFill>
                  <a:srgbClr val="333333"/>
                </a:solidFill>
                <a:effectLst/>
              </a:rPr>
              <a:t>Reading Level:</a:t>
            </a:r>
            <a:r>
              <a:rPr lang="en-US" sz="2400" b="0" i="0" dirty="0">
                <a:solidFill>
                  <a:srgbClr val="333333"/>
                </a:solidFill>
                <a:effectLst/>
              </a:rPr>
              <a:t> 3.1</a:t>
            </a:r>
          </a:p>
          <a:p>
            <a:pPr algn="l"/>
            <a:r>
              <a:rPr lang="en-US" sz="2400" b="1" i="0" dirty="0">
                <a:solidFill>
                  <a:srgbClr val="333333"/>
                </a:solidFill>
                <a:effectLst/>
              </a:rPr>
              <a:t>Interest Level:</a:t>
            </a:r>
            <a:r>
              <a:rPr lang="en-US" sz="2400" b="0" i="0" dirty="0">
                <a:solidFill>
                  <a:srgbClr val="333333"/>
                </a:solidFill>
                <a:effectLst/>
              </a:rPr>
              <a:t> K-3</a:t>
            </a:r>
          </a:p>
        </p:txBody>
      </p:sp>
      <p:sp>
        <p:nvSpPr>
          <p:cNvPr id="7" name="TextBox 6">
            <a:extLst>
              <a:ext uri="{FF2B5EF4-FFF2-40B4-BE49-F238E27FC236}">
                <a16:creationId xmlns:a16="http://schemas.microsoft.com/office/drawing/2014/main" id="{7CD4CB0F-95DA-18F8-362A-67FC02322D82}"/>
              </a:ext>
            </a:extLst>
          </p:cNvPr>
          <p:cNvSpPr txBox="1"/>
          <p:nvPr/>
        </p:nvSpPr>
        <p:spPr>
          <a:xfrm>
            <a:off x="1112520" y="6156931"/>
            <a:ext cx="504444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4"/>
              </a:rPr>
              <a:t>https://www.youtube.com/watch?v=i6a0b3jnn3Y</a:t>
            </a:r>
            <a:endParaRPr lang="en-US" dirty="0"/>
          </a:p>
          <a:p>
            <a:endParaRPr lang="en-US" dirty="0"/>
          </a:p>
        </p:txBody>
      </p:sp>
      <p:pic>
        <p:nvPicPr>
          <p:cNvPr id="4098" name="Picture 2" descr="The Lorax Movie Poster | at Mighty Ape NZ">
            <a:extLst>
              <a:ext uri="{FF2B5EF4-FFF2-40B4-BE49-F238E27FC236}">
                <a16:creationId xmlns:a16="http://schemas.microsoft.com/office/drawing/2014/main" id="{2DD18CD3-0755-272D-DF77-98740BF46F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312" y="204607"/>
            <a:ext cx="1336601" cy="18846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DCD167A-D011-38B0-522F-1291AD3BAA05}"/>
              </a:ext>
            </a:extLst>
          </p:cNvPr>
          <p:cNvSpPr txBox="1"/>
          <p:nvPr/>
        </p:nvSpPr>
        <p:spPr>
          <a:xfrm>
            <a:off x="6705040" y="1646724"/>
            <a:ext cx="5022453" cy="2308324"/>
          </a:xfrm>
          <a:prstGeom prst="rect">
            <a:avLst/>
          </a:prstGeom>
          <a:noFill/>
          <a:ln w="9525"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i="0" dirty="0">
                <a:solidFill>
                  <a:schemeClr val="tx1"/>
                </a:solidFill>
                <a:effectLst/>
              </a:rPr>
              <a:t>An irresponsible entrepreneur, the Once-ler, leads to the destruction of the environment. The Lorax, who represents the interests  of the creatures being affected by this disaster, tries to convince the Once-ler to stop. The environment is completely devastated before the Once-ler realizes the harm he has caused.  The story ends with hope for the future</a:t>
            </a:r>
            <a:endParaRPr lang="en-US" dirty="0"/>
          </a:p>
        </p:txBody>
      </p:sp>
    </p:spTree>
    <p:extLst>
      <p:ext uri="{BB962C8B-B14F-4D97-AF65-F5344CB8AC3E}">
        <p14:creationId xmlns:p14="http://schemas.microsoft.com/office/powerpoint/2010/main" val="395272605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D2D838-09F9-0C3D-2BE1-61528C236C60}"/>
              </a:ext>
            </a:extLst>
          </p:cNvPr>
          <p:cNvSpPr txBox="1"/>
          <p:nvPr/>
        </p:nvSpPr>
        <p:spPr>
          <a:xfrm>
            <a:off x="701040" y="6076295"/>
            <a:ext cx="1127760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dirty="0">
                <a:hlinkClick r:id="rId2"/>
              </a:rPr>
              <a:t>https://www.stlouisfed.org/-/media/project/frbstl/stlouisfed/education/curriculum/pdf/seas_trees_econ_lesson10.pdf</a:t>
            </a:r>
            <a:endParaRPr lang="en-US" sz="1600" dirty="0"/>
          </a:p>
          <a:p>
            <a:endParaRPr lang="en-US" sz="1600" dirty="0"/>
          </a:p>
        </p:txBody>
      </p:sp>
      <p:pic>
        <p:nvPicPr>
          <p:cNvPr id="5" name="Picture 4">
            <a:extLst>
              <a:ext uri="{FF2B5EF4-FFF2-40B4-BE49-F238E27FC236}">
                <a16:creationId xmlns:a16="http://schemas.microsoft.com/office/drawing/2014/main" id="{FD9656FA-0712-BE6B-2D2D-46FE60FC8199}"/>
              </a:ext>
            </a:extLst>
          </p:cNvPr>
          <p:cNvPicPr>
            <a:picLocks noChangeAspect="1"/>
          </p:cNvPicPr>
          <p:nvPr/>
        </p:nvPicPr>
        <p:blipFill>
          <a:blip r:embed="rId3"/>
          <a:stretch>
            <a:fillRect/>
          </a:stretch>
        </p:blipFill>
        <p:spPr>
          <a:xfrm>
            <a:off x="437779" y="257311"/>
            <a:ext cx="4364748" cy="5504846"/>
          </a:xfrm>
          <a:prstGeom prst="rect">
            <a:avLst/>
          </a:prstGeom>
          <a:ln w="19050">
            <a:solidFill>
              <a:schemeClr val="tx1"/>
            </a:solidFill>
          </a:ln>
        </p:spPr>
      </p:pic>
      <p:pic>
        <p:nvPicPr>
          <p:cNvPr id="7" name="Picture 6">
            <a:extLst>
              <a:ext uri="{FF2B5EF4-FFF2-40B4-BE49-F238E27FC236}">
                <a16:creationId xmlns:a16="http://schemas.microsoft.com/office/drawing/2014/main" id="{0EE8A0C4-F5EE-465E-1A15-F7CFB48B8BA4}"/>
              </a:ext>
            </a:extLst>
          </p:cNvPr>
          <p:cNvPicPr>
            <a:picLocks noChangeAspect="1"/>
          </p:cNvPicPr>
          <p:nvPr/>
        </p:nvPicPr>
        <p:blipFill>
          <a:blip r:embed="rId4"/>
          <a:stretch>
            <a:fillRect/>
          </a:stretch>
        </p:blipFill>
        <p:spPr>
          <a:xfrm>
            <a:off x="5198991" y="809601"/>
            <a:ext cx="3656576" cy="4678351"/>
          </a:xfrm>
          <a:prstGeom prst="rect">
            <a:avLst/>
          </a:prstGeom>
          <a:ln w="12700">
            <a:solidFill>
              <a:schemeClr val="tx1"/>
            </a:solidFill>
          </a:ln>
        </p:spPr>
      </p:pic>
      <p:pic>
        <p:nvPicPr>
          <p:cNvPr id="9" name="Picture 8">
            <a:extLst>
              <a:ext uri="{FF2B5EF4-FFF2-40B4-BE49-F238E27FC236}">
                <a16:creationId xmlns:a16="http://schemas.microsoft.com/office/drawing/2014/main" id="{D1A51066-FAA5-3A75-A3F4-56E42C7AF9B0}"/>
              </a:ext>
            </a:extLst>
          </p:cNvPr>
          <p:cNvPicPr>
            <a:picLocks noChangeAspect="1"/>
          </p:cNvPicPr>
          <p:nvPr/>
        </p:nvPicPr>
        <p:blipFill>
          <a:blip r:embed="rId5"/>
          <a:stretch>
            <a:fillRect/>
          </a:stretch>
        </p:blipFill>
        <p:spPr>
          <a:xfrm>
            <a:off x="9489202" y="2079484"/>
            <a:ext cx="2041734" cy="2699032"/>
          </a:xfrm>
          <a:prstGeom prst="rect">
            <a:avLst/>
          </a:prstGeom>
          <a:ln w="28575">
            <a:solidFill>
              <a:schemeClr val="tx1"/>
            </a:solidFill>
          </a:ln>
        </p:spPr>
      </p:pic>
    </p:spTree>
    <p:extLst>
      <p:ext uri="{BB962C8B-B14F-4D97-AF65-F5344CB8AC3E}">
        <p14:creationId xmlns:p14="http://schemas.microsoft.com/office/powerpoint/2010/main" val="183964645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BBE938-B191-D823-AC1D-135055241ADF}"/>
              </a:ext>
            </a:extLst>
          </p:cNvPr>
          <p:cNvPicPr>
            <a:picLocks noChangeAspect="1"/>
          </p:cNvPicPr>
          <p:nvPr/>
        </p:nvPicPr>
        <p:blipFill>
          <a:blip r:embed="rId2"/>
          <a:stretch>
            <a:fillRect/>
          </a:stretch>
        </p:blipFill>
        <p:spPr>
          <a:xfrm>
            <a:off x="1119672" y="640080"/>
            <a:ext cx="4377603" cy="5196840"/>
          </a:xfrm>
          <a:prstGeom prst="rect">
            <a:avLst/>
          </a:prstGeom>
          <a:ln w="28575">
            <a:solidFill>
              <a:schemeClr val="tx1"/>
            </a:solidFill>
          </a:ln>
        </p:spPr>
      </p:pic>
      <p:pic>
        <p:nvPicPr>
          <p:cNvPr id="5" name="Picture 4">
            <a:extLst>
              <a:ext uri="{FF2B5EF4-FFF2-40B4-BE49-F238E27FC236}">
                <a16:creationId xmlns:a16="http://schemas.microsoft.com/office/drawing/2014/main" id="{B31BBCAD-B546-E1A1-3A38-D18C9013F9D4}"/>
              </a:ext>
            </a:extLst>
          </p:cNvPr>
          <p:cNvPicPr>
            <a:picLocks noChangeAspect="1"/>
          </p:cNvPicPr>
          <p:nvPr/>
        </p:nvPicPr>
        <p:blipFill>
          <a:blip r:embed="rId3"/>
          <a:stretch>
            <a:fillRect/>
          </a:stretch>
        </p:blipFill>
        <p:spPr>
          <a:xfrm>
            <a:off x="6603287" y="1447800"/>
            <a:ext cx="3977294" cy="4785360"/>
          </a:xfrm>
          <a:prstGeom prst="rect">
            <a:avLst/>
          </a:prstGeom>
          <a:ln w="19050">
            <a:solidFill>
              <a:schemeClr val="tx1"/>
            </a:solidFill>
          </a:ln>
        </p:spPr>
      </p:pic>
    </p:spTree>
    <p:extLst>
      <p:ext uri="{BB962C8B-B14F-4D97-AF65-F5344CB8AC3E}">
        <p14:creationId xmlns:p14="http://schemas.microsoft.com/office/powerpoint/2010/main" val="133607598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D768B4-C3D8-7CAA-110F-398C482AB1B5}"/>
              </a:ext>
            </a:extLst>
          </p:cNvPr>
          <p:cNvSpPr txBox="1"/>
          <p:nvPr/>
        </p:nvSpPr>
        <p:spPr>
          <a:xfrm>
            <a:off x="274320" y="629587"/>
            <a:ext cx="10149840" cy="5032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4800" i="1" dirty="0"/>
              <a:t>The Lorax</a:t>
            </a:r>
          </a:p>
          <a:p>
            <a:pPr marL="0" indent="0" algn="ctr">
              <a:buNone/>
            </a:pPr>
            <a:r>
              <a:rPr lang="en-US" sz="3600" b="1" dirty="0"/>
              <a:t>What do you think? </a:t>
            </a:r>
            <a:r>
              <a:rPr lang="en-US" sz="3600" dirty="0"/>
              <a:t> </a:t>
            </a:r>
          </a:p>
          <a:p>
            <a:pPr marL="0" indent="0">
              <a:buNone/>
            </a:pPr>
            <a:r>
              <a:rPr lang="en-US" sz="3200" dirty="0"/>
              <a:t>The Once-ler discovered that in the creation of a product required the use of natural resources.  </a:t>
            </a:r>
          </a:p>
          <a:p>
            <a:pPr marL="0" indent="0">
              <a:buNone/>
            </a:pPr>
            <a:endParaRPr lang="en-US" sz="800" dirty="0"/>
          </a:p>
          <a:p>
            <a:pPr marL="0" indent="0">
              <a:buNone/>
            </a:pPr>
            <a:r>
              <a:rPr lang="en-US" sz="3200" dirty="0"/>
              <a:t>What happened once the Truffula trees were all gone?  </a:t>
            </a:r>
          </a:p>
          <a:p>
            <a:pPr marL="0" indent="0">
              <a:buNone/>
            </a:pPr>
            <a:r>
              <a:rPr lang="en-US" sz="3200" dirty="0"/>
              <a:t>How could this environmental disaster have been prevented?  </a:t>
            </a:r>
          </a:p>
          <a:p>
            <a:pPr marL="0" indent="0">
              <a:buNone/>
            </a:pPr>
            <a:endParaRPr lang="en-US" sz="800" dirty="0"/>
          </a:p>
          <a:p>
            <a:pPr marL="0" indent="0">
              <a:buNone/>
            </a:pPr>
            <a:r>
              <a:rPr lang="en-US" sz="3200" dirty="0"/>
              <a:t>Be prepared to share your ideas with the class.</a:t>
            </a:r>
          </a:p>
          <a:p>
            <a:endParaRPr lang="en-US" sz="1100" i="1" dirty="0"/>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4" name="Picture 3">
            <a:extLst>
              <a:ext uri="{FF2B5EF4-FFF2-40B4-BE49-F238E27FC236}">
                <a16:creationId xmlns:a16="http://schemas.microsoft.com/office/drawing/2014/main" id="{BCEB9DC1-7EAC-78E3-1B7B-BCAA61834F90}"/>
              </a:ext>
            </a:extLst>
          </p:cNvPr>
          <p:cNvPicPr>
            <a:picLocks noChangeAspect="1"/>
          </p:cNvPicPr>
          <p:nvPr/>
        </p:nvPicPr>
        <p:blipFill>
          <a:blip r:embed="rId2"/>
          <a:stretch>
            <a:fillRect/>
          </a:stretch>
        </p:blipFill>
        <p:spPr>
          <a:xfrm>
            <a:off x="10201275" y="2644140"/>
            <a:ext cx="1990725" cy="3238500"/>
          </a:xfrm>
          <a:prstGeom prst="rect">
            <a:avLst/>
          </a:prstGeom>
        </p:spPr>
      </p:pic>
    </p:spTree>
    <p:extLst>
      <p:ext uri="{BB962C8B-B14F-4D97-AF65-F5344CB8AC3E}">
        <p14:creationId xmlns:p14="http://schemas.microsoft.com/office/powerpoint/2010/main" val="220398906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C978DE-E45C-FED6-C320-F118A855E80B}"/>
              </a:ext>
            </a:extLst>
          </p:cNvPr>
          <p:cNvSpPr txBox="1"/>
          <p:nvPr/>
        </p:nvSpPr>
        <p:spPr>
          <a:xfrm>
            <a:off x="1860854" y="4803348"/>
            <a:ext cx="2799347" cy="1200329"/>
          </a:xfrm>
          <a:prstGeom prst="rect">
            <a:avLst/>
          </a:prstGeom>
          <a:solidFill>
            <a:schemeClr val="bg1"/>
          </a:solidFill>
          <a:ln w="19050">
            <a:solidFill>
              <a:srgbClr val="C00000"/>
            </a:solidFill>
          </a:ln>
        </p:spPr>
        <p:txBody>
          <a:bodyPr wrap="square" rtlCol="0">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Aladdin </a:t>
            </a:r>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1978</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4.3</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K-3</a:t>
            </a:r>
          </a:p>
        </p:txBody>
      </p:sp>
      <p:pic>
        <p:nvPicPr>
          <p:cNvPr id="4" name="Picture 7" descr="http://photo.goodreads.com/books/1165652464l/8073.jpg">
            <a:extLst>
              <a:ext uri="{FF2B5EF4-FFF2-40B4-BE49-F238E27FC236}">
                <a16:creationId xmlns:a16="http://schemas.microsoft.com/office/drawing/2014/main" id="{D3C4E841-2946-5CF2-D82D-82E6BD292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355" y="1485900"/>
            <a:ext cx="4393532" cy="3886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C8A6B7F-E423-9C23-E49A-24436F93DB95}"/>
              </a:ext>
            </a:extLst>
          </p:cNvPr>
          <p:cNvSpPr txBox="1"/>
          <p:nvPr/>
        </p:nvSpPr>
        <p:spPr>
          <a:xfrm>
            <a:off x="2867880" y="-113872"/>
            <a:ext cx="6486385"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ctr" hangingPunct="1">
              <a:buFont typeface="Arial"/>
              <a:buNone/>
            </a:pPr>
            <a:r>
              <a:rPr lang="en-US" altLang="en-US" sz="4400" b="1" dirty="0">
                <a:solidFill>
                  <a:schemeClr val="tx1"/>
                </a:solidFill>
                <a:latin typeface="Times New Roman" panose="02020603050405020304" pitchFamily="18" charset="0"/>
                <a:cs typeface="Times New Roman" panose="02020603050405020304" pitchFamily="18" charset="0"/>
              </a:rPr>
              <a:t>Cloudy With a </a:t>
            </a:r>
          </a:p>
          <a:p>
            <a:pPr marL="0" indent="0" algn="ctr" hangingPunct="1">
              <a:buFont typeface="Arial"/>
              <a:buNone/>
            </a:pPr>
            <a:r>
              <a:rPr lang="en-US" altLang="en-US" sz="4400" b="1" dirty="0">
                <a:solidFill>
                  <a:schemeClr val="tx1"/>
                </a:solidFill>
                <a:latin typeface="Times New Roman" panose="02020603050405020304" pitchFamily="18" charset="0"/>
                <a:cs typeface="Times New Roman" panose="02020603050405020304" pitchFamily="18" charset="0"/>
              </a:rPr>
              <a:t>Chance of Meatballs</a:t>
            </a:r>
          </a:p>
        </p:txBody>
      </p:sp>
      <p:sp>
        <p:nvSpPr>
          <p:cNvPr id="3" name="Content Placeholder 1">
            <a:extLst>
              <a:ext uri="{FF2B5EF4-FFF2-40B4-BE49-F238E27FC236}">
                <a16:creationId xmlns:a16="http://schemas.microsoft.com/office/drawing/2014/main" id="{75561CF8-CFCD-C2C2-B79E-803EA569E794}"/>
              </a:ext>
            </a:extLst>
          </p:cNvPr>
          <p:cNvSpPr txBox="1">
            <a:spLocks/>
          </p:cNvSpPr>
          <p:nvPr/>
        </p:nvSpPr>
        <p:spPr>
          <a:xfrm>
            <a:off x="684775" y="1332678"/>
            <a:ext cx="5560019" cy="3210023"/>
          </a:xfrm>
          <a:prstGeom prst="rect">
            <a:avLst/>
          </a:prstGeom>
          <a:ln w="28575">
            <a:solidFill>
              <a:srgbClr val="FF0000"/>
            </a:solidFill>
          </a:ln>
        </p:spPr>
        <p:txBody>
          <a:bodyPr>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a:lstStyle>
          <a:p>
            <a:pPr marL="0" indent="0" hangingPunct="1">
              <a:buFont typeface="Arial"/>
              <a:buNone/>
            </a:pPr>
            <a:r>
              <a:rPr lang="en-US" altLang="en-US" sz="2400" dirty="0"/>
              <a:t>In the imaginary town of Chewandswallow the availability of food is dependent on climatic conditions.  Soon the town’s citizens learn that there can be “too much of a good thing”.   </a:t>
            </a:r>
          </a:p>
          <a:p>
            <a:pPr marL="0" indent="0" hangingPunct="1">
              <a:buFont typeface="Arial"/>
              <a:buNone/>
            </a:pPr>
            <a:r>
              <a:rPr lang="en-US" altLang="en-US" sz="2400" dirty="0"/>
              <a:t>First published in </a:t>
            </a:r>
            <a:r>
              <a:rPr lang="en-US" altLang="en-US" sz="2400" b="1" dirty="0"/>
              <a:t>1978</a:t>
            </a:r>
            <a:r>
              <a:rPr lang="en-US" altLang="en-US" sz="2400" dirty="0"/>
              <a:t> this wonderfully illustrated picture book is as applicable today as it was forty years ago…maybe more so!</a:t>
            </a:r>
          </a:p>
        </p:txBody>
      </p:sp>
      <p:sp>
        <p:nvSpPr>
          <p:cNvPr id="10" name="TextBox 9">
            <a:extLst>
              <a:ext uri="{FF2B5EF4-FFF2-40B4-BE49-F238E27FC236}">
                <a16:creationId xmlns:a16="http://schemas.microsoft.com/office/drawing/2014/main" id="{FA3250C2-6131-521C-69DC-2FDE9B9F5905}"/>
              </a:ext>
            </a:extLst>
          </p:cNvPr>
          <p:cNvSpPr txBox="1"/>
          <p:nvPr/>
        </p:nvSpPr>
        <p:spPr>
          <a:xfrm>
            <a:off x="899160" y="6147712"/>
            <a:ext cx="50292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3"/>
              </a:rPr>
              <a:t>https://www.youtube.com/watch?v=q5uXp4694sE</a:t>
            </a:r>
            <a:endParaRPr lang="en-US" dirty="0"/>
          </a:p>
          <a:p>
            <a:endParaRPr lang="en-US" dirty="0"/>
          </a:p>
        </p:txBody>
      </p:sp>
      <p:pic>
        <p:nvPicPr>
          <p:cNvPr id="5124" name="Picture 4" descr="DVD Cloudy with a Chance of Meatballs Book">
            <a:extLst>
              <a:ext uri="{FF2B5EF4-FFF2-40B4-BE49-F238E27FC236}">
                <a16:creationId xmlns:a16="http://schemas.microsoft.com/office/drawing/2014/main" id="{FDE41789-B51B-D747-5CCD-EDD3C227C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9800" y="3887175"/>
            <a:ext cx="2034808" cy="2906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44993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loudy with a Chance of Meatballs: Book vs. Movie">
            <a:extLst>
              <a:ext uri="{FF2B5EF4-FFF2-40B4-BE49-F238E27FC236}">
                <a16:creationId xmlns:a16="http://schemas.microsoft.com/office/drawing/2014/main" id="{3A9774DF-4ECD-8A26-E761-CF9D7169DE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3237" y="3429000"/>
            <a:ext cx="2830222" cy="259477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CD8687F8-4D31-BE30-2ACB-1931EFA098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387" y="1117920"/>
            <a:ext cx="3170770" cy="270759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B0C00E-4B15-5517-D5D2-EC64F8420A23}"/>
              </a:ext>
            </a:extLst>
          </p:cNvPr>
          <p:cNvSpPr txBox="1"/>
          <p:nvPr/>
        </p:nvSpPr>
        <p:spPr>
          <a:xfrm>
            <a:off x="5844007" y="1737360"/>
            <a:ext cx="5723070" cy="33855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marR="0" indent="-4572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Climate Change</a:t>
            </a:r>
          </a:p>
          <a:p>
            <a:pPr marL="457200" marR="0" indent="-4572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Weather Patterns</a:t>
            </a:r>
          </a:p>
          <a:p>
            <a:pPr marL="457200" marR="0" indent="-4572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Creative Problem Solving</a:t>
            </a:r>
          </a:p>
          <a:p>
            <a:pPr marL="457200" marR="0" indent="-4572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Unintended Consequences </a:t>
            </a:r>
          </a:p>
          <a:p>
            <a:pPr marL="457200" marR="0" indent="-4572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Point of View</a:t>
            </a:r>
          </a:p>
          <a:p>
            <a:pPr marL="457200" marR="0" indent="-4572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t>Word Play (synonyms, alliteration, hyperbole) </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TextBox 4">
            <a:extLst>
              <a:ext uri="{FF2B5EF4-FFF2-40B4-BE49-F238E27FC236}">
                <a16:creationId xmlns:a16="http://schemas.microsoft.com/office/drawing/2014/main" id="{37B906D2-EFCA-D992-68AA-308BC2EEF379}"/>
              </a:ext>
            </a:extLst>
          </p:cNvPr>
          <p:cNvSpPr txBox="1"/>
          <p:nvPr/>
        </p:nvSpPr>
        <p:spPr>
          <a:xfrm>
            <a:off x="3223219" y="121244"/>
            <a:ext cx="617220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t>Possible Cross-Curricular Ideas </a:t>
            </a:r>
            <a:endParaRPr kumimoji="0" lang="en-US" sz="32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20563081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67A2A1-6247-48CC-840F-A8E63DCF2676}"/>
              </a:ext>
            </a:extLst>
          </p:cNvPr>
          <p:cNvPicPr>
            <a:picLocks noChangeAspect="1"/>
          </p:cNvPicPr>
          <p:nvPr/>
        </p:nvPicPr>
        <p:blipFill>
          <a:blip r:embed="rId2"/>
          <a:stretch>
            <a:fillRect/>
          </a:stretch>
        </p:blipFill>
        <p:spPr>
          <a:xfrm>
            <a:off x="2156550" y="658715"/>
            <a:ext cx="4299214" cy="5203071"/>
          </a:xfrm>
          <a:prstGeom prst="rect">
            <a:avLst/>
          </a:prstGeom>
          <a:ln w="12700">
            <a:solidFill>
              <a:schemeClr val="tx1"/>
            </a:solidFill>
          </a:ln>
        </p:spPr>
      </p:pic>
      <p:pic>
        <p:nvPicPr>
          <p:cNvPr id="7" name="Picture 6">
            <a:extLst>
              <a:ext uri="{FF2B5EF4-FFF2-40B4-BE49-F238E27FC236}">
                <a16:creationId xmlns:a16="http://schemas.microsoft.com/office/drawing/2014/main" id="{179CDE87-DEC8-73BC-5C24-2DB407BB4C4E}"/>
              </a:ext>
            </a:extLst>
          </p:cNvPr>
          <p:cNvPicPr>
            <a:picLocks noChangeAspect="1"/>
          </p:cNvPicPr>
          <p:nvPr/>
        </p:nvPicPr>
        <p:blipFill>
          <a:blip r:embed="rId3"/>
          <a:stretch>
            <a:fillRect/>
          </a:stretch>
        </p:blipFill>
        <p:spPr>
          <a:xfrm>
            <a:off x="7299035" y="1268150"/>
            <a:ext cx="4078499" cy="5175424"/>
          </a:xfrm>
          <a:prstGeom prst="rect">
            <a:avLst/>
          </a:prstGeom>
          <a:ln w="12700">
            <a:solidFill>
              <a:schemeClr val="tx1"/>
            </a:solidFill>
          </a:ln>
        </p:spPr>
      </p:pic>
    </p:spTree>
    <p:extLst>
      <p:ext uri="{BB962C8B-B14F-4D97-AF65-F5344CB8AC3E}">
        <p14:creationId xmlns:p14="http://schemas.microsoft.com/office/powerpoint/2010/main" val="24040039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oudy With a Chance Of Meatballs Judi Barrett First Edition Signed">
            <a:extLst>
              <a:ext uri="{FF2B5EF4-FFF2-40B4-BE49-F238E27FC236}">
                <a16:creationId xmlns:a16="http://schemas.microsoft.com/office/drawing/2014/main" id="{8376EDF9-F8CD-2193-1296-0980047FD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780" y="659568"/>
            <a:ext cx="4888470" cy="460091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5F63702-713E-488C-99CD-0A3EFE752392}"/>
              </a:ext>
            </a:extLst>
          </p:cNvPr>
          <p:cNvPicPr>
            <a:picLocks noChangeAspect="1"/>
          </p:cNvPicPr>
          <p:nvPr/>
        </p:nvPicPr>
        <p:blipFill>
          <a:blip r:embed="rId3"/>
          <a:stretch>
            <a:fillRect/>
          </a:stretch>
        </p:blipFill>
        <p:spPr>
          <a:xfrm>
            <a:off x="6096000" y="824458"/>
            <a:ext cx="4134898" cy="5448925"/>
          </a:xfrm>
          <a:prstGeom prst="rect">
            <a:avLst/>
          </a:prstGeom>
          <a:ln w="12700">
            <a:solidFill>
              <a:schemeClr val="tx1"/>
            </a:solidFill>
          </a:ln>
        </p:spPr>
      </p:pic>
    </p:spTree>
    <p:extLst>
      <p:ext uri="{BB962C8B-B14F-4D97-AF65-F5344CB8AC3E}">
        <p14:creationId xmlns:p14="http://schemas.microsoft.com/office/powerpoint/2010/main" val="12509422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5AD140-1D37-5093-033F-4BD285C21EC3}"/>
              </a:ext>
            </a:extLst>
          </p:cNvPr>
          <p:cNvPicPr>
            <a:picLocks noChangeAspect="1"/>
          </p:cNvPicPr>
          <p:nvPr/>
        </p:nvPicPr>
        <p:blipFill>
          <a:blip r:embed="rId2"/>
          <a:stretch>
            <a:fillRect/>
          </a:stretch>
        </p:blipFill>
        <p:spPr>
          <a:xfrm>
            <a:off x="2058383" y="1828800"/>
            <a:ext cx="2389110" cy="3610210"/>
          </a:xfrm>
          <a:prstGeom prst="rect">
            <a:avLst/>
          </a:prstGeom>
          <a:ln w="38100">
            <a:solidFill>
              <a:schemeClr val="tx1"/>
            </a:solidFill>
          </a:ln>
        </p:spPr>
      </p:pic>
      <p:sp>
        <p:nvSpPr>
          <p:cNvPr id="3" name="TextBox 2">
            <a:extLst>
              <a:ext uri="{FF2B5EF4-FFF2-40B4-BE49-F238E27FC236}">
                <a16:creationId xmlns:a16="http://schemas.microsoft.com/office/drawing/2014/main" id="{F83457A7-E6AF-72D9-D0C8-95CFC29C2DCF}"/>
              </a:ext>
            </a:extLst>
          </p:cNvPr>
          <p:cNvSpPr txBox="1"/>
          <p:nvPr/>
        </p:nvSpPr>
        <p:spPr>
          <a:xfrm>
            <a:off x="7744509" y="5441357"/>
            <a:ext cx="2389110" cy="1200329"/>
          </a:xfrm>
          <a:prstGeom prst="rect">
            <a:avLst/>
          </a:prstGeom>
          <a:noFill/>
          <a:ln w="38100">
            <a:solidFill>
              <a:schemeClr val="tx1"/>
            </a:solidFill>
          </a:ln>
        </p:spPr>
        <p:txBody>
          <a:bodyPr wrap="square" rtlCol="0">
            <a:spAutoFit/>
          </a:bodyPr>
          <a:lstStyle/>
          <a:p>
            <a:pPr algn="l"/>
            <a:r>
              <a:rPr lang="en-US" b="1" i="0" dirty="0">
                <a:solidFill>
                  <a:srgbClr val="333333"/>
                </a:solidFill>
                <a:effectLst/>
              </a:rPr>
              <a:t>Publisher:</a:t>
            </a:r>
            <a:r>
              <a:rPr lang="en-US" b="0" i="0" dirty="0">
                <a:solidFill>
                  <a:srgbClr val="333333"/>
                </a:solidFill>
                <a:effectLst/>
              </a:rPr>
              <a:t> Penguin</a:t>
            </a:r>
          </a:p>
          <a:p>
            <a:pPr algn="l"/>
            <a:r>
              <a:rPr lang="en-US" b="1" i="0" dirty="0">
                <a:solidFill>
                  <a:srgbClr val="333333"/>
                </a:solidFill>
                <a:effectLst/>
              </a:rPr>
              <a:t>Copyright Date:</a:t>
            </a:r>
            <a:r>
              <a:rPr lang="en-US" b="0" i="0" dirty="0">
                <a:solidFill>
                  <a:srgbClr val="333333"/>
                </a:solidFill>
                <a:effectLst/>
              </a:rPr>
              <a:t> 1964</a:t>
            </a:r>
          </a:p>
          <a:p>
            <a:pPr algn="l"/>
            <a:r>
              <a:rPr lang="en-US" b="1" i="0" dirty="0">
                <a:solidFill>
                  <a:srgbClr val="333333"/>
                </a:solidFill>
                <a:effectLst/>
              </a:rPr>
              <a:t>Reading Level:</a:t>
            </a:r>
            <a:r>
              <a:rPr lang="en-US" b="0" i="0" dirty="0">
                <a:solidFill>
                  <a:srgbClr val="333333"/>
                </a:solidFill>
                <a:effectLst/>
              </a:rPr>
              <a:t> 4.8</a:t>
            </a:r>
          </a:p>
          <a:p>
            <a:pPr algn="l"/>
            <a:r>
              <a:rPr lang="en-US" b="1" i="0" dirty="0">
                <a:solidFill>
                  <a:srgbClr val="333333"/>
                </a:solidFill>
                <a:effectLst/>
              </a:rPr>
              <a:t>Interest Level:</a:t>
            </a:r>
            <a:r>
              <a:rPr lang="en-US" b="0" i="0" dirty="0">
                <a:solidFill>
                  <a:srgbClr val="333333"/>
                </a:solidFill>
                <a:effectLst/>
              </a:rPr>
              <a:t> 4-7</a:t>
            </a:r>
          </a:p>
        </p:txBody>
      </p:sp>
      <p:sp>
        <p:nvSpPr>
          <p:cNvPr id="5" name="TextBox 4">
            <a:extLst>
              <a:ext uri="{FF2B5EF4-FFF2-40B4-BE49-F238E27FC236}">
                <a16:creationId xmlns:a16="http://schemas.microsoft.com/office/drawing/2014/main" id="{A62AC078-73D8-4421-6499-DF3D7BE7130C}"/>
              </a:ext>
            </a:extLst>
          </p:cNvPr>
          <p:cNvSpPr txBox="1"/>
          <p:nvPr/>
        </p:nvSpPr>
        <p:spPr>
          <a:xfrm>
            <a:off x="5623560" y="3633905"/>
            <a:ext cx="6370319" cy="156966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solidFill>
                  <a:srgbClr val="333333"/>
                </a:solidFill>
              </a:rPr>
              <a:t>A </a:t>
            </a:r>
            <a:r>
              <a:rPr lang="en-US" sz="2400" b="0" i="0" dirty="0">
                <a:solidFill>
                  <a:srgbClr val="333333"/>
                </a:solidFill>
                <a:effectLst/>
              </a:rPr>
              <a:t>cautionary rags-to-riches story, where impoverished, Charlie Bucket outlasts the selfish other four candidates to win the grand prize: Willy Wonka's chocolate factory. </a:t>
            </a:r>
            <a:endParaRPr lang="en-US" sz="2400" dirty="0"/>
          </a:p>
        </p:txBody>
      </p:sp>
      <p:pic>
        <p:nvPicPr>
          <p:cNvPr id="1026" name="Picture 2">
            <a:extLst>
              <a:ext uri="{FF2B5EF4-FFF2-40B4-BE49-F238E27FC236}">
                <a16:creationId xmlns:a16="http://schemas.microsoft.com/office/drawing/2014/main" id="{E4B5D5EF-DCAD-B177-6904-8BEFD1290D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5209" y="1463040"/>
            <a:ext cx="2827020" cy="196596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0939AEB-A935-8AD4-886D-581F2AC43864}"/>
              </a:ext>
            </a:extLst>
          </p:cNvPr>
          <p:cNvSpPr txBox="1"/>
          <p:nvPr/>
        </p:nvSpPr>
        <p:spPr>
          <a:xfrm>
            <a:off x="723420" y="5657671"/>
            <a:ext cx="5325977" cy="646331"/>
          </a:xfrm>
          <a:prstGeom prst="rect">
            <a:avLst/>
          </a:prstGeom>
          <a:noFill/>
        </p:spPr>
        <p:txBody>
          <a:bodyPr wrap="square" rtlCol="0">
            <a:spAutoFit/>
          </a:bodyPr>
          <a:lstStyle/>
          <a:p>
            <a:pPr algn="ctr"/>
            <a:r>
              <a:rPr lang="en-US" dirty="0">
                <a:hlinkClick r:id="rId4"/>
              </a:rPr>
              <a:t>https://www.youtube.com/watch?v=qCuNSZjCKg8</a:t>
            </a:r>
            <a:endParaRPr lang="en-US" dirty="0"/>
          </a:p>
          <a:p>
            <a:pPr algn="ctr"/>
            <a:r>
              <a:rPr lang="en-US" dirty="0"/>
              <a:t>Reading Time: 3 hours 7 minutes! </a:t>
            </a:r>
          </a:p>
        </p:txBody>
      </p:sp>
      <p:sp>
        <p:nvSpPr>
          <p:cNvPr id="8" name="TextBox 7">
            <a:extLst>
              <a:ext uri="{FF2B5EF4-FFF2-40B4-BE49-F238E27FC236}">
                <a16:creationId xmlns:a16="http://schemas.microsoft.com/office/drawing/2014/main" id="{1A111976-E8A7-41F0-8950-CFE62531D3F0}"/>
              </a:ext>
            </a:extLst>
          </p:cNvPr>
          <p:cNvSpPr txBox="1"/>
          <p:nvPr/>
        </p:nvSpPr>
        <p:spPr>
          <a:xfrm>
            <a:off x="1554480" y="216314"/>
            <a:ext cx="8007818"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5400" b="1" dirty="0">
                <a:latin typeface="Freestyle Script" panose="030804020302050B0404" pitchFamily="66" charset="0"/>
              </a:rPr>
              <a:t>Charlie and the Chocolate Factory</a:t>
            </a:r>
            <a:endParaRPr lang="en-US" sz="5400" dirty="0">
              <a:latin typeface="Freestyle Script" panose="030804020302050B0404" pitchFamily="66" charset="0"/>
            </a:endParaRPr>
          </a:p>
        </p:txBody>
      </p:sp>
    </p:spTree>
    <p:extLst>
      <p:ext uri="{BB962C8B-B14F-4D97-AF65-F5344CB8AC3E}">
        <p14:creationId xmlns:p14="http://schemas.microsoft.com/office/powerpoint/2010/main" val="204831158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2</a:t>
            </a:fld>
            <a:endParaRPr dirty="0"/>
          </a:p>
        </p:txBody>
      </p:sp>
      <p:sp>
        <p:nvSpPr>
          <p:cNvPr id="180" name="Content Placeholder 2"/>
          <p:cNvSpPr txBox="1"/>
          <p:nvPr/>
        </p:nvSpPr>
        <p:spPr>
          <a:xfrm>
            <a:off x="883919" y="1825625"/>
            <a:ext cx="10424162" cy="4842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spcBef>
                <a:spcPts val="1000"/>
              </a:spcBef>
              <a:defRPr sz="2000"/>
            </a:pPr>
            <a:r>
              <a:rPr dirty="0"/>
              <a:t>You can now access CEE’s professional development webinars directly on EconEdLink.org! To receive these new professional development benefits, </a:t>
            </a:r>
            <a:r>
              <a:rPr b="1" dirty="0"/>
              <a:t>become an EconEdLink </a:t>
            </a:r>
            <a:r>
              <a:rPr b="1" u="sng" dirty="0">
                <a:solidFill>
                  <a:srgbClr val="0563C1"/>
                </a:solidFill>
                <a:uFill>
                  <a:solidFill>
                    <a:srgbClr val="0563C1"/>
                  </a:solidFill>
                </a:uFill>
                <a:hlinkClick r:id="rId2"/>
              </a:rPr>
              <a:t>member</a:t>
            </a:r>
            <a:r>
              <a:rPr dirty="0"/>
              <a:t>. As a member, you will now be able to: </a:t>
            </a:r>
          </a:p>
          <a:p>
            <a:pPr marL="228600" indent="-228600">
              <a:lnSpc>
                <a:spcPct val="90000"/>
              </a:lnSpc>
              <a:spcBef>
                <a:spcPts val="1000"/>
              </a:spcBef>
              <a:buSzPct val="100000"/>
              <a:buFont typeface="Arial"/>
              <a:buChar char="•"/>
              <a:defRPr sz="2000"/>
            </a:pPr>
            <a:endParaRPr dirty="0"/>
          </a:p>
          <a:p>
            <a:pPr marL="285750" indent="-285750">
              <a:lnSpc>
                <a:spcPct val="90000"/>
              </a:lnSpc>
              <a:spcBef>
                <a:spcPts val="1000"/>
              </a:spcBef>
              <a:buSzPct val="100000"/>
              <a:buFont typeface="Arial"/>
              <a:buChar char="•"/>
              <a:defRPr sz="2000"/>
            </a:pPr>
            <a:r>
              <a:rPr dirty="0"/>
              <a:t>Automatically receive a professional development certificate via e-mail within 24 hours after viewing any webinar for a minimum of 45 minutes</a:t>
            </a:r>
          </a:p>
          <a:p>
            <a:pPr marL="285750" indent="-285750">
              <a:lnSpc>
                <a:spcPct val="90000"/>
              </a:lnSpc>
              <a:spcBef>
                <a:spcPts val="1000"/>
              </a:spcBef>
              <a:buSzPct val="100000"/>
              <a:buFont typeface="Arial"/>
              <a:buChar char="•"/>
              <a:defRPr sz="2000"/>
            </a:pPr>
            <a:r>
              <a:rPr dirty="0"/>
              <a:t>Register for upcoming webinars with a simple one-click process </a:t>
            </a:r>
          </a:p>
          <a:p>
            <a:pPr marL="285750" indent="-285750">
              <a:lnSpc>
                <a:spcPct val="90000"/>
              </a:lnSpc>
              <a:spcBef>
                <a:spcPts val="1000"/>
              </a:spcBef>
              <a:buSzPct val="100000"/>
              <a:buFont typeface="Arial"/>
              <a:buChar char="•"/>
              <a:defRPr sz="2000"/>
            </a:pPr>
            <a:r>
              <a:rPr dirty="0"/>
              <a:t>Easily download presentations, lesson plan materials and activities for each webinar </a:t>
            </a:r>
          </a:p>
          <a:p>
            <a:pPr marL="285750" indent="-285750">
              <a:lnSpc>
                <a:spcPct val="90000"/>
              </a:lnSpc>
              <a:spcBef>
                <a:spcPts val="1000"/>
              </a:spcBef>
              <a:buSzPct val="100000"/>
              <a:buFont typeface="Arial"/>
              <a:buChar char="•"/>
              <a:defRPr sz="2000"/>
            </a:pPr>
            <a:r>
              <a:rPr dirty="0"/>
              <a:t>Search and view all webinars at your convenience </a:t>
            </a:r>
          </a:p>
          <a:p>
            <a:pPr marL="285750" indent="-285750">
              <a:lnSpc>
                <a:spcPct val="90000"/>
              </a:lnSpc>
              <a:spcBef>
                <a:spcPts val="1000"/>
              </a:spcBef>
              <a:buSzPct val="100000"/>
              <a:buFont typeface="Arial"/>
              <a:buChar char="•"/>
              <a:defRPr sz="2000"/>
            </a:pPr>
            <a:r>
              <a:rPr dirty="0"/>
              <a:t>Save webinars to your EconEdLink dashboard for easy access to the event</a:t>
            </a:r>
          </a:p>
          <a:p>
            <a:pPr marL="228600" indent="-228600">
              <a:lnSpc>
                <a:spcPct val="90000"/>
              </a:lnSpc>
              <a:spcBef>
                <a:spcPts val="1000"/>
              </a:spcBef>
              <a:buSzPct val="100000"/>
              <a:buFont typeface="Arial"/>
              <a:buChar char="•"/>
              <a:defRPr sz="2000"/>
            </a:pPr>
            <a:endParaRPr dirty="0"/>
          </a:p>
          <a:p>
            <a:pPr algn="ctr">
              <a:lnSpc>
                <a:spcPct val="90000"/>
              </a:lnSpc>
              <a:spcBef>
                <a:spcPts val="1000"/>
              </a:spcBef>
              <a:defRPr sz="2000"/>
            </a:pPr>
            <a:r>
              <a:rPr dirty="0"/>
              <a:t>Access our new </a:t>
            </a:r>
            <a:r>
              <a:rPr b="1" dirty="0"/>
              <a:t>Professional Development</a:t>
            </a:r>
            <a:r>
              <a:rPr dirty="0"/>
              <a:t> page </a:t>
            </a:r>
            <a:r>
              <a:rPr u="sng" dirty="0">
                <a:solidFill>
                  <a:srgbClr val="0563C1"/>
                </a:solidFill>
                <a:uFill>
                  <a:solidFill>
                    <a:srgbClr val="0563C1"/>
                  </a:solidFill>
                </a:uFill>
                <a:hlinkClick r:id="rId3"/>
              </a:rPr>
              <a:t>here</a:t>
            </a:r>
          </a:p>
        </p:txBody>
      </p:sp>
      <p:sp>
        <p:nvSpPr>
          <p:cNvPr id="181" name="Title 1"/>
          <p:cNvSpPr txBox="1"/>
          <p:nvPr/>
        </p:nvSpPr>
        <p:spPr>
          <a:xfrm>
            <a:off x="579119" y="681037"/>
            <a:ext cx="10424162"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rPr dirty="0"/>
              <a:t>EconEdLink Membership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8ED9C-D3AA-B718-BB1B-9A1FA62497DC}"/>
              </a:ext>
            </a:extLst>
          </p:cNvPr>
          <p:cNvPicPr>
            <a:picLocks noChangeAspect="1"/>
          </p:cNvPicPr>
          <p:nvPr/>
        </p:nvPicPr>
        <p:blipFill>
          <a:blip r:embed="rId2"/>
          <a:stretch>
            <a:fillRect/>
          </a:stretch>
        </p:blipFill>
        <p:spPr>
          <a:xfrm>
            <a:off x="1076425" y="2063747"/>
            <a:ext cx="9190121" cy="2977077"/>
          </a:xfrm>
          <a:prstGeom prst="rect">
            <a:avLst/>
          </a:prstGeom>
          <a:ln w="38100">
            <a:solidFill>
              <a:schemeClr val="tx1"/>
            </a:solidFill>
          </a:ln>
        </p:spPr>
      </p:pic>
      <p:pic>
        <p:nvPicPr>
          <p:cNvPr id="3" name="Picture 2">
            <a:extLst>
              <a:ext uri="{FF2B5EF4-FFF2-40B4-BE49-F238E27FC236}">
                <a16:creationId xmlns:a16="http://schemas.microsoft.com/office/drawing/2014/main" id="{6C6057B4-3A71-0C79-6419-F2151FC42C7B}"/>
              </a:ext>
            </a:extLst>
          </p:cNvPr>
          <p:cNvPicPr>
            <a:picLocks noChangeAspect="1"/>
          </p:cNvPicPr>
          <p:nvPr/>
        </p:nvPicPr>
        <p:blipFill>
          <a:blip r:embed="rId3"/>
          <a:stretch>
            <a:fillRect/>
          </a:stretch>
        </p:blipFill>
        <p:spPr>
          <a:xfrm>
            <a:off x="2290925" y="214212"/>
            <a:ext cx="5472941" cy="1715774"/>
          </a:xfrm>
          <a:prstGeom prst="rect">
            <a:avLst/>
          </a:prstGeom>
          <a:ln w="28575">
            <a:solidFill>
              <a:schemeClr val="tx1"/>
            </a:solidFill>
          </a:ln>
        </p:spPr>
      </p:pic>
      <p:pic>
        <p:nvPicPr>
          <p:cNvPr id="4" name="Picture 3">
            <a:extLst>
              <a:ext uri="{FF2B5EF4-FFF2-40B4-BE49-F238E27FC236}">
                <a16:creationId xmlns:a16="http://schemas.microsoft.com/office/drawing/2014/main" id="{058B9564-2B32-A58F-00B9-C17A0057B160}"/>
              </a:ext>
            </a:extLst>
          </p:cNvPr>
          <p:cNvPicPr>
            <a:picLocks noChangeAspect="1"/>
          </p:cNvPicPr>
          <p:nvPr/>
        </p:nvPicPr>
        <p:blipFill>
          <a:blip r:embed="rId4"/>
          <a:stretch>
            <a:fillRect/>
          </a:stretch>
        </p:blipFill>
        <p:spPr>
          <a:xfrm>
            <a:off x="8084619" y="3552285"/>
            <a:ext cx="3571375" cy="2021011"/>
          </a:xfrm>
          <a:prstGeom prst="rect">
            <a:avLst/>
          </a:prstGeom>
          <a:ln w="19050">
            <a:solidFill>
              <a:schemeClr val="tx1"/>
            </a:solidFill>
          </a:ln>
        </p:spPr>
      </p:pic>
      <p:sp>
        <p:nvSpPr>
          <p:cNvPr id="6" name="TextBox 5">
            <a:extLst>
              <a:ext uri="{FF2B5EF4-FFF2-40B4-BE49-F238E27FC236}">
                <a16:creationId xmlns:a16="http://schemas.microsoft.com/office/drawing/2014/main" id="{6151046E-7867-838D-A7E9-E5FE9ED12FC5}"/>
              </a:ext>
            </a:extLst>
          </p:cNvPr>
          <p:cNvSpPr txBox="1"/>
          <p:nvPr/>
        </p:nvSpPr>
        <p:spPr>
          <a:xfrm>
            <a:off x="274320" y="5573296"/>
            <a:ext cx="1191768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buNone/>
            </a:pPr>
            <a:endParaRPr lang="en-US" sz="2000" dirty="0">
              <a:hlinkClick r:id="" action="ppaction://noaction"/>
            </a:endParaRPr>
          </a:p>
          <a:p>
            <a:pPr marL="0" indent="0">
              <a:buNone/>
            </a:pPr>
            <a:r>
              <a:rPr lang="en-US" sz="2000" dirty="0">
                <a:hlinkClick r:id="rId5"/>
              </a:rPr>
              <a:t>https://realconference2020.sched.com/event/cSH4/economics-in-literature-charlie-and-the-chocolate-factory</a:t>
            </a:r>
            <a:endParaRPr lang="en-US" sz="2000" dirty="0"/>
          </a:p>
        </p:txBody>
      </p:sp>
    </p:spTree>
    <p:extLst>
      <p:ext uri="{BB962C8B-B14F-4D97-AF65-F5344CB8AC3E}">
        <p14:creationId xmlns:p14="http://schemas.microsoft.com/office/powerpoint/2010/main" val="32920113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281F56-CE11-CB9F-05B9-D88C10C3B2D0}"/>
              </a:ext>
            </a:extLst>
          </p:cNvPr>
          <p:cNvPicPr>
            <a:picLocks noChangeAspect="1"/>
          </p:cNvPicPr>
          <p:nvPr/>
        </p:nvPicPr>
        <p:blipFill>
          <a:blip r:embed="rId2"/>
          <a:stretch>
            <a:fillRect/>
          </a:stretch>
        </p:blipFill>
        <p:spPr>
          <a:xfrm>
            <a:off x="2861062" y="1243252"/>
            <a:ext cx="6809596" cy="5135729"/>
          </a:xfrm>
          <a:prstGeom prst="rect">
            <a:avLst/>
          </a:prstGeom>
          <a:ln w="28575">
            <a:solidFill>
              <a:schemeClr val="tx1"/>
            </a:solidFill>
          </a:ln>
        </p:spPr>
      </p:pic>
      <p:pic>
        <p:nvPicPr>
          <p:cNvPr id="3" name="Picture 2">
            <a:extLst>
              <a:ext uri="{FF2B5EF4-FFF2-40B4-BE49-F238E27FC236}">
                <a16:creationId xmlns:a16="http://schemas.microsoft.com/office/drawing/2014/main" id="{89EA9043-7B10-EB8D-D43A-2519313A162F}"/>
              </a:ext>
            </a:extLst>
          </p:cNvPr>
          <p:cNvPicPr>
            <a:picLocks noChangeAspect="1"/>
          </p:cNvPicPr>
          <p:nvPr/>
        </p:nvPicPr>
        <p:blipFill>
          <a:blip r:embed="rId3"/>
          <a:stretch>
            <a:fillRect/>
          </a:stretch>
        </p:blipFill>
        <p:spPr>
          <a:xfrm>
            <a:off x="599521" y="3429000"/>
            <a:ext cx="1860861" cy="2896710"/>
          </a:xfrm>
          <a:prstGeom prst="rect">
            <a:avLst/>
          </a:prstGeom>
        </p:spPr>
      </p:pic>
      <p:pic>
        <p:nvPicPr>
          <p:cNvPr id="4" name="Picture 3">
            <a:extLst>
              <a:ext uri="{FF2B5EF4-FFF2-40B4-BE49-F238E27FC236}">
                <a16:creationId xmlns:a16="http://schemas.microsoft.com/office/drawing/2014/main" id="{0DA5202C-1D4A-2ABF-472E-7447A5166564}"/>
              </a:ext>
            </a:extLst>
          </p:cNvPr>
          <p:cNvPicPr>
            <a:picLocks noChangeAspect="1"/>
          </p:cNvPicPr>
          <p:nvPr/>
        </p:nvPicPr>
        <p:blipFill>
          <a:blip r:embed="rId4"/>
          <a:stretch>
            <a:fillRect/>
          </a:stretch>
        </p:blipFill>
        <p:spPr>
          <a:xfrm>
            <a:off x="10071338" y="1801342"/>
            <a:ext cx="1905000" cy="2009775"/>
          </a:xfrm>
          <a:prstGeom prst="rect">
            <a:avLst/>
          </a:prstGeom>
        </p:spPr>
      </p:pic>
    </p:spTree>
    <p:extLst>
      <p:ext uri="{BB962C8B-B14F-4D97-AF65-F5344CB8AC3E}">
        <p14:creationId xmlns:p14="http://schemas.microsoft.com/office/powerpoint/2010/main" val="78725993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B91E808-A9C4-7CEE-8D9C-BE978994731B}"/>
              </a:ext>
            </a:extLst>
          </p:cNvPr>
          <p:cNvPicPr>
            <a:picLocks noChangeAspect="1"/>
          </p:cNvPicPr>
          <p:nvPr/>
        </p:nvPicPr>
        <p:blipFill>
          <a:blip r:embed="rId2"/>
          <a:stretch>
            <a:fillRect/>
          </a:stretch>
        </p:blipFill>
        <p:spPr>
          <a:xfrm>
            <a:off x="452344" y="1093484"/>
            <a:ext cx="4740490" cy="5369559"/>
          </a:xfrm>
          <a:prstGeom prst="rect">
            <a:avLst/>
          </a:prstGeom>
          <a:ln w="28575">
            <a:solidFill>
              <a:schemeClr val="tx1"/>
            </a:solidFill>
          </a:ln>
        </p:spPr>
      </p:pic>
      <p:sp>
        <p:nvSpPr>
          <p:cNvPr id="4" name="TextBox 3">
            <a:extLst>
              <a:ext uri="{FF2B5EF4-FFF2-40B4-BE49-F238E27FC236}">
                <a16:creationId xmlns:a16="http://schemas.microsoft.com/office/drawing/2014/main" id="{91D34D9D-7B37-F2C1-EAE1-056697B4AA75}"/>
              </a:ext>
            </a:extLst>
          </p:cNvPr>
          <p:cNvSpPr txBox="1"/>
          <p:nvPr/>
        </p:nvSpPr>
        <p:spPr>
          <a:xfrm>
            <a:off x="2712720" y="347118"/>
            <a:ext cx="6096000" cy="677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115000"/>
              </a:lnSpc>
            </a:pPr>
            <a:r>
              <a:rPr lang="en-US" sz="1800" i="1" dirty="0">
                <a:latin typeface="Ravie" panose="04040805050809020602" pitchFamily="82" charset="0"/>
                <a:ea typeface="Calibri" panose="020F0502020204030204" pitchFamily="34" charset="0"/>
                <a:cs typeface="Times New Roman" panose="02020603050405020304" pitchFamily="18" charset="0"/>
              </a:rPr>
              <a:t>Charlie and the Chocolate Factory</a:t>
            </a:r>
          </a:p>
          <a:p>
            <a:pPr algn="ctr">
              <a:lnSpc>
                <a:spcPct val="115000"/>
              </a:lnSpc>
            </a:pPr>
            <a:r>
              <a:rPr lang="en-US" sz="1600" dirty="0">
                <a:ea typeface="Calibri" panose="020F0502020204030204" pitchFamily="34" charset="0"/>
                <a:cs typeface="Times New Roman" panose="02020603050405020304" pitchFamily="18" charset="0"/>
              </a:rPr>
              <a:t>Extension Activities </a:t>
            </a:r>
          </a:p>
        </p:txBody>
      </p:sp>
      <p:pic>
        <p:nvPicPr>
          <p:cNvPr id="5" name="Picture 4">
            <a:extLst>
              <a:ext uri="{FF2B5EF4-FFF2-40B4-BE49-F238E27FC236}">
                <a16:creationId xmlns:a16="http://schemas.microsoft.com/office/drawing/2014/main" id="{965D9F68-9A55-CCCD-0F05-495213D9DD2A}"/>
              </a:ext>
            </a:extLst>
          </p:cNvPr>
          <p:cNvPicPr>
            <a:picLocks noChangeAspect="1"/>
          </p:cNvPicPr>
          <p:nvPr/>
        </p:nvPicPr>
        <p:blipFill>
          <a:blip r:embed="rId3"/>
          <a:stretch>
            <a:fillRect/>
          </a:stretch>
        </p:blipFill>
        <p:spPr>
          <a:xfrm>
            <a:off x="6999168" y="5046235"/>
            <a:ext cx="3024752" cy="1255633"/>
          </a:xfrm>
          <a:prstGeom prst="rect">
            <a:avLst/>
          </a:prstGeom>
        </p:spPr>
      </p:pic>
      <p:pic>
        <p:nvPicPr>
          <p:cNvPr id="6" name="Picture 5">
            <a:extLst>
              <a:ext uri="{FF2B5EF4-FFF2-40B4-BE49-F238E27FC236}">
                <a16:creationId xmlns:a16="http://schemas.microsoft.com/office/drawing/2014/main" id="{22AF1F33-BCD0-9E84-6AD8-398171E8D4E2}"/>
              </a:ext>
            </a:extLst>
          </p:cNvPr>
          <p:cNvPicPr>
            <a:picLocks noChangeAspect="1"/>
          </p:cNvPicPr>
          <p:nvPr/>
        </p:nvPicPr>
        <p:blipFill>
          <a:blip r:embed="rId4"/>
          <a:stretch>
            <a:fillRect/>
          </a:stretch>
        </p:blipFill>
        <p:spPr>
          <a:xfrm>
            <a:off x="5643657" y="3267280"/>
            <a:ext cx="6330126" cy="1433001"/>
          </a:xfrm>
          <a:prstGeom prst="rect">
            <a:avLst/>
          </a:prstGeom>
        </p:spPr>
      </p:pic>
      <p:sp>
        <p:nvSpPr>
          <p:cNvPr id="7" name="Rectangle 6">
            <a:extLst>
              <a:ext uri="{FF2B5EF4-FFF2-40B4-BE49-F238E27FC236}">
                <a16:creationId xmlns:a16="http://schemas.microsoft.com/office/drawing/2014/main" id="{20E413AC-C7AA-28CE-9901-7C9FC8A78994}"/>
              </a:ext>
            </a:extLst>
          </p:cNvPr>
          <p:cNvSpPr/>
          <p:nvPr/>
        </p:nvSpPr>
        <p:spPr>
          <a:xfrm>
            <a:off x="5305613" y="1573521"/>
            <a:ext cx="6434043" cy="1347805"/>
          </a:xfrm>
          <a:prstGeom prst="rect">
            <a:avLst/>
          </a:prstGeom>
          <a:ln w="19050">
            <a:solidFill>
              <a:schemeClr val="tx1"/>
            </a:solidFill>
          </a:ln>
        </p:spPr>
        <p:txBody>
          <a:bodyPr wrap="square">
            <a:spAutoFit/>
          </a:bodyPr>
          <a:lstStyle/>
          <a:p>
            <a:pPr>
              <a:lnSpc>
                <a:spcPct val="115000"/>
              </a:lnSpc>
            </a:pPr>
            <a:r>
              <a:rPr lang="en-US" b="1" dirty="0">
                <a:latin typeface="Calibri" panose="020F0502020204030204" pitchFamily="34" charset="0"/>
                <a:ea typeface="Calibri" panose="020F0502020204030204" pitchFamily="34" charset="0"/>
                <a:cs typeface="Times New Roman" panose="02020603050405020304" pitchFamily="18" charset="0"/>
              </a:rPr>
              <a:t>Compare and Contrast </a:t>
            </a:r>
            <a:r>
              <a:rPr lang="en-US" dirty="0">
                <a:latin typeface="Calibri" panose="020F0502020204030204" pitchFamily="34" charset="0"/>
                <a:ea typeface="Calibri" panose="020F0502020204030204" pitchFamily="34" charset="0"/>
                <a:cs typeface="Times New Roman" panose="02020603050405020304" pitchFamily="18" charset="0"/>
              </a:rPr>
              <a:t>–Match three sweet treats from J.K. Rowling’s Wizarding World to three of Willy Wonka’s candy creations. </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Then list three similarities and three differences of each pair.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322775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t1.gstatic.com/images?q=tbn:ANd9GcTKbVpb479nbY2fz6MCyjqIKxatFHThbvPGctgDxfGL4xMm8m2FmQ">
            <a:extLst>
              <a:ext uri="{FF2B5EF4-FFF2-40B4-BE49-F238E27FC236}">
                <a16:creationId xmlns:a16="http://schemas.microsoft.com/office/drawing/2014/main" id="{E3882D40-419C-A637-4000-0FBAC57D05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32534">
            <a:off x="1098057" y="986109"/>
            <a:ext cx="3414834" cy="502073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461351-4C6C-48F7-F5FB-42BB3CBF3FD4}"/>
              </a:ext>
            </a:extLst>
          </p:cNvPr>
          <p:cNvSpPr txBox="1"/>
          <p:nvPr/>
        </p:nvSpPr>
        <p:spPr>
          <a:xfrm>
            <a:off x="3858021" y="141167"/>
            <a:ext cx="6093500" cy="1354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200" dirty="0">
                <a:latin typeface="Calibri" pitchFamily="34" charset="0"/>
                <a:cs typeface="Calibri" pitchFamily="34" charset="0"/>
              </a:rPr>
              <a:t>Diary of a Wimpy Kid</a:t>
            </a:r>
          </a:p>
          <a:p>
            <a:pPr algn="ctr"/>
            <a:r>
              <a:rPr lang="en-US" sz="3200" dirty="0">
                <a:latin typeface="Calibri" pitchFamily="34" charset="0"/>
                <a:cs typeface="Calibri" pitchFamily="34" charset="0"/>
              </a:rPr>
              <a:t>Dog Days </a:t>
            </a:r>
            <a:br>
              <a:rPr lang="en-US" dirty="0">
                <a:latin typeface="Calibri" pitchFamily="34" charset="0"/>
                <a:cs typeface="Calibri" pitchFamily="34" charset="0"/>
              </a:rPr>
            </a:br>
            <a:endParaRPr lang="en-US" dirty="0"/>
          </a:p>
        </p:txBody>
      </p:sp>
      <p:pic>
        <p:nvPicPr>
          <p:cNvPr id="8196" name="Picture 4" descr="Diary of a Wimpy Kid: Dog Days | Amazon.com.br">
            <a:extLst>
              <a:ext uri="{FF2B5EF4-FFF2-40B4-BE49-F238E27FC236}">
                <a16:creationId xmlns:a16="http://schemas.microsoft.com/office/drawing/2014/main" id="{861EE568-9FE0-2E56-5AB8-2E7746287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0095" y="3954310"/>
            <a:ext cx="1868892" cy="25831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9767F8-D7E0-59C0-138D-2262EF2E9617}"/>
              </a:ext>
            </a:extLst>
          </p:cNvPr>
          <p:cNvSpPr txBox="1"/>
          <p:nvPr/>
        </p:nvSpPr>
        <p:spPr>
          <a:xfrm>
            <a:off x="5350291" y="4762451"/>
            <a:ext cx="3611880" cy="1200329"/>
          </a:xfrm>
          <a:prstGeom prst="rect">
            <a:avLst/>
          </a:prstGeom>
          <a:noFill/>
          <a:ln w="9525"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Harry N Abrams, Inc. </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2009</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5.2</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4-7</a:t>
            </a:r>
          </a:p>
        </p:txBody>
      </p:sp>
      <p:sp>
        <p:nvSpPr>
          <p:cNvPr id="8" name="TextBox 7">
            <a:extLst>
              <a:ext uri="{FF2B5EF4-FFF2-40B4-BE49-F238E27FC236}">
                <a16:creationId xmlns:a16="http://schemas.microsoft.com/office/drawing/2014/main" id="{B35AE165-B43D-B280-742E-F67B009E1BC7}"/>
              </a:ext>
            </a:extLst>
          </p:cNvPr>
          <p:cNvSpPr txBox="1"/>
          <p:nvPr/>
        </p:nvSpPr>
        <p:spPr>
          <a:xfrm>
            <a:off x="4693069" y="1498972"/>
            <a:ext cx="5455920" cy="1754324"/>
          </a:xfrm>
          <a:prstGeom prst="rect">
            <a:avLst/>
          </a:prstGeom>
          <a:noFill/>
          <a:ln w="952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US" b="0" i="0" dirty="0">
                <a:solidFill>
                  <a:srgbClr val="333333"/>
                </a:solidFill>
                <a:effectLst/>
                <a:latin typeface="Lato" panose="020F0502020204030203" pitchFamily="34" charset="0"/>
              </a:rPr>
              <a:t>Greg Heffley</a:t>
            </a:r>
            <a:r>
              <a:rPr lang="en-US" dirty="0">
                <a:solidFill>
                  <a:srgbClr val="333333"/>
                </a:solidFill>
                <a:latin typeface="Lato" panose="020F0502020204030203" pitchFamily="34" charset="0"/>
              </a:rPr>
              <a:t> </a:t>
            </a:r>
            <a:r>
              <a:rPr lang="en-US" b="0" i="0" dirty="0">
                <a:solidFill>
                  <a:srgbClr val="333333"/>
                </a:solidFill>
                <a:effectLst/>
                <a:latin typeface="Lato" panose="020F0502020204030203" pitchFamily="34" charset="0"/>
              </a:rPr>
              <a:t>records his attempts to spend his summer vacation sensibly indoors playing video games and watching television, despite his mother's other ideas. In an effort to pay the debts he incurred at his friend’s father’s county club, he endeavors to become an entrepreneur. </a:t>
            </a:r>
          </a:p>
        </p:txBody>
      </p:sp>
    </p:spTree>
    <p:extLst>
      <p:ext uri="{BB962C8B-B14F-4D97-AF65-F5344CB8AC3E}">
        <p14:creationId xmlns:p14="http://schemas.microsoft.com/office/powerpoint/2010/main" val="360334718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7F2152-0354-B040-FDFB-D2F94067ED44}"/>
              </a:ext>
            </a:extLst>
          </p:cNvPr>
          <p:cNvSpPr txBox="1"/>
          <p:nvPr/>
        </p:nvSpPr>
        <p:spPr>
          <a:xfrm>
            <a:off x="3049250" y="628710"/>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Productive Resources Poster </a:t>
            </a:r>
            <a:br>
              <a:rPr lang="en-US" dirty="0"/>
            </a:br>
            <a:endParaRPr lang="en-US" dirty="0"/>
          </a:p>
        </p:txBody>
      </p:sp>
      <p:pic>
        <p:nvPicPr>
          <p:cNvPr id="4" name="Picture 2">
            <a:extLst>
              <a:ext uri="{FF2B5EF4-FFF2-40B4-BE49-F238E27FC236}">
                <a16:creationId xmlns:a16="http://schemas.microsoft.com/office/drawing/2014/main" id="{D247CD25-8406-FDA8-9157-5BB9175565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7173" y="2037413"/>
            <a:ext cx="2709609" cy="3859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421527B7-7B88-899F-D527-D9F8B5B30F14}"/>
              </a:ext>
            </a:extLst>
          </p:cNvPr>
          <p:cNvSpPr txBox="1"/>
          <p:nvPr/>
        </p:nvSpPr>
        <p:spPr>
          <a:xfrm>
            <a:off x="1515120" y="1275041"/>
            <a:ext cx="6093500" cy="5078313"/>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buNone/>
            </a:pPr>
            <a:r>
              <a:rPr lang="en-US" sz="1600" dirty="0">
                <a:latin typeface="Calibri" pitchFamily="34" charset="0"/>
                <a:cs typeface="Calibri" pitchFamily="34" charset="0"/>
              </a:rPr>
              <a:t> </a:t>
            </a:r>
            <a:r>
              <a:rPr lang="en-US" sz="1800" b="1" dirty="0">
                <a:latin typeface="Calibri" pitchFamily="34" charset="0"/>
                <a:cs typeface="Calibri" pitchFamily="34" charset="0"/>
              </a:rPr>
              <a:t>Capital Resources</a:t>
            </a:r>
            <a:r>
              <a:rPr lang="en-US" sz="1800" dirty="0">
                <a:latin typeface="Calibri" pitchFamily="34" charset="0"/>
                <a:cs typeface="Calibri" pitchFamily="34" charset="0"/>
              </a:rPr>
              <a:t> are man-made resources such tools, buildings, and vehicles used in production.  The lawn mower is a capital resource. </a:t>
            </a:r>
          </a:p>
          <a:p>
            <a:pPr marL="0" lvl="0" indent="0">
              <a:buNone/>
            </a:pPr>
            <a:r>
              <a:rPr lang="en-US" sz="1800" b="1" dirty="0">
                <a:latin typeface="Calibri" pitchFamily="34" charset="0"/>
                <a:cs typeface="Calibri" pitchFamily="34" charset="0"/>
              </a:rPr>
              <a:t>Natural Resources</a:t>
            </a:r>
            <a:r>
              <a:rPr lang="en-US" sz="1800" dirty="0">
                <a:latin typeface="Calibri" pitchFamily="34" charset="0"/>
                <a:cs typeface="Calibri" pitchFamily="34" charset="0"/>
              </a:rPr>
              <a:t> are gifts of nature.                                                                         The bag of grass clippings that can be turned into                                               compost is an example of a natural resource.</a:t>
            </a:r>
          </a:p>
          <a:p>
            <a:pPr marL="0" lvl="0" indent="0">
              <a:buNone/>
            </a:pPr>
            <a:r>
              <a:rPr lang="en-US" sz="1800" b="1" dirty="0">
                <a:latin typeface="Calibri" pitchFamily="34" charset="0"/>
                <a:cs typeface="Calibri" pitchFamily="34" charset="0"/>
              </a:rPr>
              <a:t>Human Resources</a:t>
            </a:r>
            <a:r>
              <a:rPr lang="en-US" sz="1800" dirty="0">
                <a:latin typeface="Calibri" pitchFamily="34" charset="0"/>
                <a:cs typeface="Calibri" pitchFamily="34" charset="0"/>
              </a:rPr>
              <a:t> are people who work.                                                                      Greg and Rawley would</a:t>
            </a:r>
            <a:r>
              <a:rPr lang="en-US" sz="1800" i="1" dirty="0">
                <a:latin typeface="Calibri" pitchFamily="34" charset="0"/>
                <a:cs typeface="Calibri" pitchFamily="34" charset="0"/>
              </a:rPr>
              <a:t> </a:t>
            </a:r>
            <a:r>
              <a:rPr lang="en-US" sz="1800" dirty="0">
                <a:latin typeface="Calibri" pitchFamily="34" charset="0"/>
                <a:cs typeface="Calibri" pitchFamily="34" charset="0"/>
              </a:rPr>
              <a:t>be examples of human resources                                                           if they had any skills.  </a:t>
            </a:r>
          </a:p>
          <a:p>
            <a:pPr marL="0" lvl="0" indent="0">
              <a:buNone/>
            </a:pPr>
            <a:r>
              <a:rPr lang="en-US" sz="1800" b="1" dirty="0">
                <a:latin typeface="Calibri" pitchFamily="34" charset="0"/>
                <a:cs typeface="Calibri" pitchFamily="34" charset="0"/>
              </a:rPr>
              <a:t>Goods </a:t>
            </a:r>
            <a:r>
              <a:rPr lang="en-US" sz="1800" dirty="0">
                <a:latin typeface="Calibri" pitchFamily="34" charset="0"/>
                <a:cs typeface="Calibri" pitchFamily="34" charset="0"/>
              </a:rPr>
              <a:t>are tangible things such as food, clothes, and cars.                                                  The boys’ boots are examples of goods. </a:t>
            </a:r>
          </a:p>
          <a:p>
            <a:pPr marL="0" lvl="0" indent="0">
              <a:buNone/>
            </a:pPr>
            <a:r>
              <a:rPr lang="en-US" sz="1800" b="1" dirty="0">
                <a:latin typeface="Calibri" pitchFamily="34" charset="0"/>
                <a:cs typeface="Calibri" pitchFamily="34" charset="0"/>
              </a:rPr>
              <a:t>Services</a:t>
            </a:r>
            <a:r>
              <a:rPr lang="en-US" sz="1800" dirty="0">
                <a:latin typeface="Calibri" pitchFamily="34" charset="0"/>
                <a:cs typeface="Calibri" pitchFamily="34" charset="0"/>
              </a:rPr>
              <a:t> are physically intangible things such as medical                                                            care, haircuts, and education. Mowing lawns is                                                                   an example of a service. </a:t>
            </a:r>
          </a:p>
          <a:p>
            <a:pPr marL="0" lvl="0" indent="0">
              <a:buNone/>
            </a:pPr>
            <a:r>
              <a:rPr lang="en-US" sz="1800" b="1" dirty="0">
                <a:latin typeface="Calibri" pitchFamily="34" charset="0"/>
                <a:cs typeface="Calibri" pitchFamily="34" charset="0"/>
              </a:rPr>
              <a:t>Entrepreneurs</a:t>
            </a:r>
            <a:r>
              <a:rPr lang="en-US" sz="1800" dirty="0">
                <a:latin typeface="Calibri" pitchFamily="34" charset="0"/>
                <a:cs typeface="Calibri" pitchFamily="34" charset="0"/>
              </a:rPr>
              <a:t> are people who organize, operate,                                           and assume the risk for a business venture.                                                                                  Greg and Rawley would like                                                                                          to be entrepreneurs, but are not sure how to do this. </a:t>
            </a:r>
          </a:p>
        </p:txBody>
      </p:sp>
    </p:spTree>
    <p:extLst>
      <p:ext uri="{BB962C8B-B14F-4D97-AF65-F5344CB8AC3E}">
        <p14:creationId xmlns:p14="http://schemas.microsoft.com/office/powerpoint/2010/main" val="152392804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AB8CB08-7533-5336-A1C6-2E71F64AA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849" y="1658385"/>
            <a:ext cx="3752537" cy="4542546"/>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pic>
        <p:nvPicPr>
          <p:cNvPr id="3" name="Picture 3">
            <a:extLst>
              <a:ext uri="{FF2B5EF4-FFF2-40B4-BE49-F238E27FC236}">
                <a16:creationId xmlns:a16="http://schemas.microsoft.com/office/drawing/2014/main" id="{3A4C3BDB-6102-14CE-53DC-976C38E23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896" y="2246026"/>
            <a:ext cx="2786062" cy="3597194"/>
          </a:xfrm>
          <a:prstGeom prst="rect">
            <a:avLst/>
          </a:prstGeom>
          <a:ln>
            <a:headEnd/>
            <a:tailEnd/>
          </a:ln>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238350180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he Giver Cover.gif">
            <a:hlinkClick r:id="rId2"/>
            <a:extLst>
              <a:ext uri="{FF2B5EF4-FFF2-40B4-BE49-F238E27FC236}">
                <a16:creationId xmlns:a16="http://schemas.microsoft.com/office/drawing/2014/main" id="{D7BB1A2F-0602-9C06-303E-9FFB914E0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89642">
            <a:off x="991952" y="300224"/>
            <a:ext cx="3419361" cy="51803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C604AD-9023-1B4E-D69B-90763F32C7C1}"/>
              </a:ext>
            </a:extLst>
          </p:cNvPr>
          <p:cNvSpPr txBox="1"/>
          <p:nvPr/>
        </p:nvSpPr>
        <p:spPr>
          <a:xfrm>
            <a:off x="6886981" y="4325235"/>
            <a:ext cx="4011931" cy="1569658"/>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b="1" dirty="0">
                <a:effectLst/>
              </a:rPr>
              <a:t>Copyrig</a:t>
            </a:r>
            <a:r>
              <a:rPr lang="en-US" sz="2400" b="1" dirty="0"/>
              <a:t>ht</a:t>
            </a:r>
            <a:r>
              <a:rPr lang="en-US" sz="2400" dirty="0"/>
              <a:t>:1993</a:t>
            </a:r>
          </a:p>
          <a:p>
            <a:r>
              <a:rPr lang="en-US" sz="2400" b="1" dirty="0">
                <a:effectLst/>
              </a:rPr>
              <a:t>Publisher</a:t>
            </a:r>
            <a:r>
              <a:rPr lang="en-US" sz="2400" dirty="0"/>
              <a:t>: </a:t>
            </a:r>
            <a:r>
              <a:rPr lang="en-US" sz="2400" dirty="0">
                <a:effectLst/>
              </a:rPr>
              <a:t>Houghton Mifflin </a:t>
            </a:r>
            <a:r>
              <a:rPr lang="en-US" sz="2400" b="1" dirty="0">
                <a:effectLst/>
              </a:rPr>
              <a:t>Reading Level</a:t>
            </a:r>
            <a:r>
              <a:rPr lang="en-US" sz="2400" dirty="0">
                <a:effectLst/>
              </a:rPr>
              <a:t>: 5.7 </a:t>
            </a:r>
          </a:p>
          <a:p>
            <a:r>
              <a:rPr lang="en-US" sz="2400" b="1" dirty="0">
                <a:effectLst/>
              </a:rPr>
              <a:t>Interest Level</a:t>
            </a:r>
            <a:r>
              <a:rPr lang="en-US" sz="2400" dirty="0">
                <a:effectLst/>
              </a:rPr>
              <a:t>: 5-9 </a:t>
            </a:r>
          </a:p>
        </p:txBody>
      </p:sp>
      <p:sp>
        <p:nvSpPr>
          <p:cNvPr id="5" name="TextBox 4">
            <a:extLst>
              <a:ext uri="{FF2B5EF4-FFF2-40B4-BE49-F238E27FC236}">
                <a16:creationId xmlns:a16="http://schemas.microsoft.com/office/drawing/2014/main" id="{2CE58569-576D-45B3-96B2-830092CDE2B0}"/>
              </a:ext>
            </a:extLst>
          </p:cNvPr>
          <p:cNvSpPr txBox="1"/>
          <p:nvPr/>
        </p:nvSpPr>
        <p:spPr>
          <a:xfrm>
            <a:off x="4133288" y="115058"/>
            <a:ext cx="6093500"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800" i="1" dirty="0">
                <a:latin typeface="Baskerville Old Face" panose="02020602080505020303" pitchFamily="18" charset="0"/>
              </a:rPr>
              <a:t>The Giver </a:t>
            </a:r>
          </a:p>
          <a:p>
            <a:pPr algn="ctr"/>
            <a:r>
              <a:rPr lang="en-US" sz="1800" dirty="0"/>
              <a:t>by Lois Lowry</a:t>
            </a:r>
            <a:endParaRPr lang="en-US" dirty="0"/>
          </a:p>
        </p:txBody>
      </p:sp>
      <p:sp>
        <p:nvSpPr>
          <p:cNvPr id="6" name="TextBox 5">
            <a:extLst>
              <a:ext uri="{FF2B5EF4-FFF2-40B4-BE49-F238E27FC236}">
                <a16:creationId xmlns:a16="http://schemas.microsoft.com/office/drawing/2014/main" id="{66CB526F-F9C1-F3AD-3E7D-EAABCBA213A2}"/>
              </a:ext>
            </a:extLst>
          </p:cNvPr>
          <p:cNvSpPr txBox="1"/>
          <p:nvPr/>
        </p:nvSpPr>
        <p:spPr>
          <a:xfrm>
            <a:off x="5060428" y="2228671"/>
            <a:ext cx="6096000" cy="1323439"/>
          </a:xfrm>
          <a:prstGeom prst="rect">
            <a:avLst/>
          </a:prstGeom>
          <a:noFill/>
          <a:ln w="635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i="0" dirty="0">
                <a:solidFill>
                  <a:srgbClr val="333333"/>
                </a:solidFill>
                <a:effectLst/>
              </a:rPr>
              <a:t>Given his lifetime assignment at the Ceremony of Twelve, Jonas becomes the receiver of memories shared by only one other in his community and discovers the terrible truth about the society in which he lives.</a:t>
            </a:r>
            <a:endParaRPr lang="en-US" sz="2000" dirty="0"/>
          </a:p>
        </p:txBody>
      </p:sp>
      <p:pic>
        <p:nvPicPr>
          <p:cNvPr id="2050" name="Picture 2" descr="The Giver Movie Posters | Glamour">
            <a:extLst>
              <a:ext uri="{FF2B5EF4-FFF2-40B4-BE49-F238E27FC236}">
                <a16:creationId xmlns:a16="http://schemas.microsoft.com/office/drawing/2014/main" id="{554DC794-FF66-E74D-CA29-66496546D8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1298" y="3809901"/>
            <a:ext cx="1752600" cy="260032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72503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991E4-218D-579A-7DB7-1183402E2288}"/>
              </a:ext>
            </a:extLst>
          </p:cNvPr>
          <p:cNvPicPr>
            <a:picLocks noChangeAspect="1"/>
          </p:cNvPicPr>
          <p:nvPr/>
        </p:nvPicPr>
        <p:blipFill>
          <a:blip r:embed="rId2"/>
          <a:stretch>
            <a:fillRect/>
          </a:stretch>
        </p:blipFill>
        <p:spPr>
          <a:xfrm>
            <a:off x="2896985" y="1814878"/>
            <a:ext cx="6150418" cy="4346470"/>
          </a:xfrm>
          <a:prstGeom prst="rect">
            <a:avLst/>
          </a:prstGeom>
          <a:ln w="28575">
            <a:solidFill>
              <a:schemeClr val="tx1"/>
            </a:solidFill>
          </a:ln>
        </p:spPr>
      </p:pic>
      <p:pic>
        <p:nvPicPr>
          <p:cNvPr id="5" name="Picture 4">
            <a:extLst>
              <a:ext uri="{FF2B5EF4-FFF2-40B4-BE49-F238E27FC236}">
                <a16:creationId xmlns:a16="http://schemas.microsoft.com/office/drawing/2014/main" id="{73A43BF8-97DB-9671-01EE-38300024F576}"/>
              </a:ext>
            </a:extLst>
          </p:cNvPr>
          <p:cNvPicPr>
            <a:picLocks noChangeAspect="1"/>
          </p:cNvPicPr>
          <p:nvPr/>
        </p:nvPicPr>
        <p:blipFill>
          <a:blip r:embed="rId3"/>
          <a:stretch>
            <a:fillRect/>
          </a:stretch>
        </p:blipFill>
        <p:spPr>
          <a:xfrm>
            <a:off x="3999602" y="208319"/>
            <a:ext cx="3945184" cy="1403123"/>
          </a:xfrm>
          <a:prstGeom prst="rect">
            <a:avLst/>
          </a:prstGeom>
          <a:ln w="12700">
            <a:solidFill>
              <a:schemeClr val="tx1"/>
            </a:solidFill>
          </a:ln>
        </p:spPr>
      </p:pic>
      <p:sp>
        <p:nvSpPr>
          <p:cNvPr id="7" name="TextBox 6">
            <a:extLst>
              <a:ext uri="{FF2B5EF4-FFF2-40B4-BE49-F238E27FC236}">
                <a16:creationId xmlns:a16="http://schemas.microsoft.com/office/drawing/2014/main" id="{202BE2EF-6D57-4750-FA68-ABDBAAC30152}"/>
              </a:ext>
            </a:extLst>
          </p:cNvPr>
          <p:cNvSpPr txBox="1"/>
          <p:nvPr/>
        </p:nvSpPr>
        <p:spPr>
          <a:xfrm>
            <a:off x="1772586" y="6280349"/>
            <a:ext cx="9380095"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400" dirty="0">
                <a:hlinkClick r:id="rId4"/>
              </a:rPr>
              <a:t>https://www.econedlink.org/resources/the-giver-jonas-makes-a-choice/</a:t>
            </a:r>
            <a:endParaRPr lang="en-US" sz="2400" dirty="0"/>
          </a:p>
          <a:p>
            <a:pPr algn="ctr"/>
            <a:endParaRPr lang="en-US" dirty="0"/>
          </a:p>
        </p:txBody>
      </p:sp>
    </p:spTree>
    <p:extLst>
      <p:ext uri="{BB962C8B-B14F-4D97-AF65-F5344CB8AC3E}">
        <p14:creationId xmlns:p14="http://schemas.microsoft.com/office/powerpoint/2010/main" val="240123751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E4976D-393F-8CD5-1322-E39A14F94E07}"/>
              </a:ext>
            </a:extLst>
          </p:cNvPr>
          <p:cNvPicPr>
            <a:picLocks noChangeAspect="1"/>
          </p:cNvPicPr>
          <p:nvPr/>
        </p:nvPicPr>
        <p:blipFill>
          <a:blip r:embed="rId2"/>
          <a:stretch>
            <a:fillRect/>
          </a:stretch>
        </p:blipFill>
        <p:spPr>
          <a:xfrm>
            <a:off x="6687206" y="136305"/>
            <a:ext cx="4968240" cy="6585389"/>
          </a:xfrm>
          <a:prstGeom prst="rect">
            <a:avLst/>
          </a:prstGeom>
          <a:ln w="28575">
            <a:solidFill>
              <a:schemeClr val="tx1"/>
            </a:solidFill>
          </a:ln>
        </p:spPr>
      </p:pic>
      <p:pic>
        <p:nvPicPr>
          <p:cNvPr id="5" name="Picture 4">
            <a:extLst>
              <a:ext uri="{FF2B5EF4-FFF2-40B4-BE49-F238E27FC236}">
                <a16:creationId xmlns:a16="http://schemas.microsoft.com/office/drawing/2014/main" id="{2FB7328E-3707-9F40-D73D-3F087D58F301}"/>
              </a:ext>
            </a:extLst>
          </p:cNvPr>
          <p:cNvPicPr>
            <a:picLocks noChangeAspect="1"/>
          </p:cNvPicPr>
          <p:nvPr/>
        </p:nvPicPr>
        <p:blipFill>
          <a:blip r:embed="rId3"/>
          <a:stretch>
            <a:fillRect/>
          </a:stretch>
        </p:blipFill>
        <p:spPr>
          <a:xfrm rot="20959149">
            <a:off x="2658112" y="3012816"/>
            <a:ext cx="3030452" cy="3458004"/>
          </a:xfrm>
          <a:prstGeom prst="rect">
            <a:avLst/>
          </a:prstGeom>
          <a:ln w="19050">
            <a:solidFill>
              <a:schemeClr val="tx1"/>
            </a:solidFill>
          </a:ln>
        </p:spPr>
      </p:pic>
      <p:sp>
        <p:nvSpPr>
          <p:cNvPr id="4" name="TextBox 3">
            <a:extLst>
              <a:ext uri="{FF2B5EF4-FFF2-40B4-BE49-F238E27FC236}">
                <a16:creationId xmlns:a16="http://schemas.microsoft.com/office/drawing/2014/main" id="{7C92FE9C-4503-0E91-8211-947D2B5304F2}"/>
              </a:ext>
            </a:extLst>
          </p:cNvPr>
          <p:cNvSpPr txBox="1"/>
          <p:nvPr/>
        </p:nvSpPr>
        <p:spPr>
          <a:xfrm>
            <a:off x="591206" y="643986"/>
            <a:ext cx="6096000" cy="23391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fontAlgn="base" latinLnBrk="0"/>
            <a:r>
              <a:rPr lang="en-US" sz="3200" b="1" i="0" dirty="0">
                <a:solidFill>
                  <a:srgbClr val="0071BB"/>
                </a:solidFill>
                <a:effectLst/>
              </a:rPr>
              <a:t>Cost/Benefit Analysis</a:t>
            </a:r>
          </a:p>
          <a:p>
            <a:pPr algn="l" fontAlgn="base" latinLnBrk="0"/>
            <a:endParaRPr lang="en-US" b="0" i="0" dirty="0">
              <a:solidFill>
                <a:srgbClr val="404040"/>
              </a:solidFill>
              <a:effectLst/>
              <a:latin typeface="effra"/>
            </a:endParaRPr>
          </a:p>
          <a:p>
            <a:pPr algn="l" fontAlgn="base" latinLnBrk="0"/>
            <a:r>
              <a:rPr lang="en-US" sz="2400" b="0" i="0" dirty="0">
                <a:solidFill>
                  <a:schemeClr val="tx1"/>
                </a:solidFill>
                <a:effectLst/>
              </a:rPr>
              <a:t>A process of examining the advantages (benefits) and disadvantages (costs) </a:t>
            </a:r>
          </a:p>
          <a:p>
            <a:pPr algn="l" fontAlgn="base" latinLnBrk="0"/>
            <a:r>
              <a:rPr lang="en-US" sz="2400" b="0" i="0" dirty="0">
                <a:solidFill>
                  <a:schemeClr val="tx1"/>
                </a:solidFill>
                <a:effectLst/>
              </a:rPr>
              <a:t>of each available alternative </a:t>
            </a:r>
          </a:p>
          <a:p>
            <a:pPr algn="l" fontAlgn="base" latinLnBrk="0"/>
            <a:r>
              <a:rPr lang="en-US" sz="2400" b="0" i="0" dirty="0">
                <a:solidFill>
                  <a:schemeClr val="tx1"/>
                </a:solidFill>
                <a:effectLst/>
              </a:rPr>
              <a:t>in arriving at a decision.</a:t>
            </a:r>
          </a:p>
        </p:txBody>
      </p:sp>
    </p:spTree>
    <p:extLst>
      <p:ext uri="{BB962C8B-B14F-4D97-AF65-F5344CB8AC3E}">
        <p14:creationId xmlns:p14="http://schemas.microsoft.com/office/powerpoint/2010/main" val="128781221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656B9-7CF1-E635-A62B-A20C28B2FC8C}"/>
              </a:ext>
            </a:extLst>
          </p:cNvPr>
          <p:cNvPicPr>
            <a:picLocks noChangeAspect="1"/>
          </p:cNvPicPr>
          <p:nvPr/>
        </p:nvPicPr>
        <p:blipFill>
          <a:blip r:embed="rId2"/>
          <a:stretch>
            <a:fillRect/>
          </a:stretch>
        </p:blipFill>
        <p:spPr>
          <a:xfrm>
            <a:off x="1311546" y="2156404"/>
            <a:ext cx="6735174" cy="2883285"/>
          </a:xfrm>
          <a:prstGeom prst="rect">
            <a:avLst/>
          </a:prstGeom>
        </p:spPr>
      </p:pic>
      <p:sp>
        <p:nvSpPr>
          <p:cNvPr id="6" name="TextBox 5">
            <a:extLst>
              <a:ext uri="{FF2B5EF4-FFF2-40B4-BE49-F238E27FC236}">
                <a16:creationId xmlns:a16="http://schemas.microsoft.com/office/drawing/2014/main" id="{DFF5D7D8-83EE-E1B7-9284-83F674A5C590}"/>
              </a:ext>
            </a:extLst>
          </p:cNvPr>
          <p:cNvSpPr txBox="1"/>
          <p:nvPr/>
        </p:nvSpPr>
        <p:spPr>
          <a:xfrm>
            <a:off x="1151245" y="5389229"/>
            <a:ext cx="9889510"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buNone/>
            </a:pPr>
            <a:r>
              <a:rPr lang="en-US" sz="2400" dirty="0"/>
              <a:t>Jonas was living in a community that valued safety above everything else. </a:t>
            </a:r>
          </a:p>
          <a:p>
            <a:pPr marL="0" indent="0">
              <a:buNone/>
            </a:pPr>
            <a:r>
              <a:rPr lang="en-US" sz="2400" dirty="0"/>
              <a:t>Can comparisons be made from the book to aspects of today’s society? </a:t>
            </a:r>
          </a:p>
        </p:txBody>
      </p:sp>
      <p:sp>
        <p:nvSpPr>
          <p:cNvPr id="8" name="TextBox 7">
            <a:extLst>
              <a:ext uri="{FF2B5EF4-FFF2-40B4-BE49-F238E27FC236}">
                <a16:creationId xmlns:a16="http://schemas.microsoft.com/office/drawing/2014/main" id="{656BAE47-EC8A-4B81-9F18-6AC223673713}"/>
              </a:ext>
            </a:extLst>
          </p:cNvPr>
          <p:cNvSpPr txBox="1"/>
          <p:nvPr/>
        </p:nvSpPr>
        <p:spPr>
          <a:xfrm>
            <a:off x="839450" y="1441979"/>
            <a:ext cx="60935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For Discussion:</a:t>
            </a:r>
          </a:p>
        </p:txBody>
      </p:sp>
      <p:sp>
        <p:nvSpPr>
          <p:cNvPr id="3" name="TextBox 2">
            <a:extLst>
              <a:ext uri="{FF2B5EF4-FFF2-40B4-BE49-F238E27FC236}">
                <a16:creationId xmlns:a16="http://schemas.microsoft.com/office/drawing/2014/main" id="{DE0BEA17-559D-9746-65CA-F102109BDB9E}"/>
              </a:ext>
            </a:extLst>
          </p:cNvPr>
          <p:cNvSpPr txBox="1"/>
          <p:nvPr/>
        </p:nvSpPr>
        <p:spPr>
          <a:xfrm>
            <a:off x="3048000" y="25594"/>
            <a:ext cx="6096000"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800" i="1" dirty="0">
                <a:latin typeface="Baskerville Old Face" panose="02020602080505020303" pitchFamily="18" charset="0"/>
              </a:rPr>
              <a:t>The Giver </a:t>
            </a:r>
          </a:p>
        </p:txBody>
      </p:sp>
      <p:pic>
        <p:nvPicPr>
          <p:cNvPr id="3076" name="Picture 4" descr="Son' nicely wraps up 'The Giver' quartet - Deseret News">
            <a:extLst>
              <a:ext uri="{FF2B5EF4-FFF2-40B4-BE49-F238E27FC236}">
                <a16:creationId xmlns:a16="http://schemas.microsoft.com/office/drawing/2014/main" id="{2A2A3F41-6787-99B3-8134-6523C06B3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5028" y="1610840"/>
            <a:ext cx="1967521" cy="2866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03571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3</a:t>
            </a:fld>
            <a:endParaRPr dirty="0"/>
          </a:p>
        </p:txBody>
      </p:sp>
      <p:sp>
        <p:nvSpPr>
          <p:cNvPr id="184" name="Title 1"/>
          <p:cNvSpPr txBox="1"/>
          <p:nvPr/>
        </p:nvSpPr>
        <p:spPr>
          <a:xfrm>
            <a:off x="785560" y="469343"/>
            <a:ext cx="10424161"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rPr dirty="0"/>
              <a:t>Professional Development Opportunities</a:t>
            </a:r>
          </a:p>
        </p:txBody>
      </p:sp>
      <p:sp>
        <p:nvSpPr>
          <p:cNvPr id="185" name="Content Placeholder 2"/>
          <p:cNvSpPr txBox="1"/>
          <p:nvPr/>
        </p:nvSpPr>
        <p:spPr>
          <a:xfrm>
            <a:off x="948658" y="1577154"/>
            <a:ext cx="10424161" cy="4580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dirty="0"/>
              <a:t>To earn professional development credit for CEE webinars found on EconEdLink, you must:</a:t>
            </a:r>
            <a:endParaRPr sz="2800" dirty="0"/>
          </a:p>
          <a:p>
            <a:endParaRPr sz="2800" dirty="0"/>
          </a:p>
          <a:p>
            <a:pPr marL="285750" indent="-285750">
              <a:buSzPct val="100000"/>
              <a:buFont typeface="Arial"/>
              <a:buChar char="•"/>
            </a:pPr>
            <a:r>
              <a:rPr dirty="0"/>
              <a:t>Watch a minimum of 45-minutes and you will automatically receive a professional development </a:t>
            </a:r>
            <a:r>
              <a:rPr b="1" dirty="0">
                <a:solidFill>
                  <a:srgbClr val="7A9900"/>
                </a:solidFill>
              </a:rPr>
              <a:t>certificate </a:t>
            </a:r>
            <a:r>
              <a:rPr dirty="0"/>
              <a:t>via e-mail within 24 hours. </a:t>
            </a:r>
            <a:endParaRPr sz="2800" dirty="0"/>
          </a:p>
          <a:p>
            <a:pPr marL="285750" indent="-285750">
              <a:buSzPct val="100000"/>
              <a:buFont typeface="Arial"/>
              <a:buChar char="•"/>
            </a:pPr>
            <a:r>
              <a:rPr dirty="0"/>
              <a:t>Attendees can learn how much credit they will earn per workshop. </a:t>
            </a:r>
            <a:endParaRPr sz="2800" dirty="0"/>
          </a:p>
          <a:p>
            <a:endParaRPr sz="2800" dirty="0"/>
          </a:p>
          <a:p>
            <a:pPr>
              <a:defRPr b="1" u="sng"/>
            </a:pPr>
            <a:r>
              <a:rPr dirty="0"/>
              <a:t>Accessing resources: </a:t>
            </a:r>
          </a:p>
          <a:p>
            <a:endParaRPr dirty="0"/>
          </a:p>
          <a:p>
            <a:pPr marL="285750" indent="-285750">
              <a:buSzPct val="100000"/>
              <a:buFont typeface="Helvetica"/>
              <a:buChar char="•"/>
            </a:pPr>
            <a:r>
              <a:rPr dirty="0"/>
              <a:t>You can now easily download presentations, lesson plan materials, and activities for each webinar from </a:t>
            </a:r>
            <a:r>
              <a:rPr sz="1600" b="1" i="1" u="sng" dirty="0">
                <a:solidFill>
                  <a:srgbClr val="0563C1"/>
                </a:solidFill>
                <a:uFill>
                  <a:solidFill>
                    <a:srgbClr val="0563C1"/>
                  </a:solidFill>
                </a:uFill>
                <a:hlinkClick r:id="rId2"/>
              </a:rPr>
              <a:t>EconEdLink.org/professional-development/</a:t>
            </a:r>
            <a:endParaRPr sz="1600" b="1" i="1" dirty="0">
              <a:solidFill>
                <a:srgbClr val="005CB8"/>
              </a:solidFill>
            </a:endParaRPr>
          </a:p>
          <a:p>
            <a:pPr marL="285750" indent="-285750">
              <a:buSzPct val="100000"/>
              <a:buFont typeface="Helvetica"/>
              <a:buChar char="•"/>
              <a:defRPr sz="1600" b="1" i="1" u="sng">
                <a:solidFill>
                  <a:srgbClr val="005CB8"/>
                </a:solidFill>
              </a:defRPr>
            </a:pPr>
            <a:endParaRPr sz="1600" b="1" i="1" dirty="0">
              <a:solidFill>
                <a:srgbClr val="005CB8"/>
              </a:solidFill>
            </a:endParaRPr>
          </a:p>
          <a:p>
            <a:pPr>
              <a:defRPr sz="1600" b="1" u="sng"/>
            </a:pPr>
            <a:r>
              <a:rPr dirty="0"/>
              <a:t>Local resources:</a:t>
            </a:r>
            <a:r>
              <a:rPr b="0" u="none" dirty="0"/>
              <a:t> </a:t>
            </a:r>
          </a:p>
          <a:p>
            <a:pPr>
              <a:defRPr sz="1600"/>
            </a:pPr>
            <a:endParaRPr b="0" u="none" dirty="0"/>
          </a:p>
          <a:p>
            <a:pPr marL="285750" indent="-285750">
              <a:buSzPct val="100000"/>
              <a:buFont typeface="Helvetica"/>
              <a:buChar char="•"/>
              <a:defRPr sz="1600"/>
            </a:pPr>
            <a:r>
              <a:rPr dirty="0"/>
              <a:t>Insert your local professional development opportunities (if applicable)</a:t>
            </a:r>
            <a:endParaRPr sz="1400" b="1" i="1" dirty="0">
              <a:solidFill>
                <a:srgbClr val="005CB8"/>
              </a:solidFill>
            </a:endParaRPr>
          </a:p>
          <a:p>
            <a:pPr>
              <a:defRPr sz="1600" b="1" i="1">
                <a:solidFill>
                  <a:srgbClr val="005CB8"/>
                </a:solidFill>
              </a:defRPr>
            </a:pPr>
            <a:endParaRPr sz="1400" b="1" i="1" dirty="0">
              <a:solidFill>
                <a:srgbClr val="005CB8"/>
              </a:solidFill>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rry Potter and the Sorcerer's Stone">
            <a:extLst>
              <a:ext uri="{FF2B5EF4-FFF2-40B4-BE49-F238E27FC236}">
                <a16:creationId xmlns:a16="http://schemas.microsoft.com/office/drawing/2014/main" id="{0E14DF65-636E-FD55-7783-575F1BF1E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 y="1155938"/>
            <a:ext cx="2096071" cy="303261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99D2BE-4CB1-4322-3D57-524692B3B64E}"/>
              </a:ext>
            </a:extLst>
          </p:cNvPr>
          <p:cNvSpPr txBox="1"/>
          <p:nvPr/>
        </p:nvSpPr>
        <p:spPr>
          <a:xfrm>
            <a:off x="8327706" y="4557444"/>
            <a:ext cx="2949893" cy="1569660"/>
          </a:xfrm>
          <a:prstGeom prst="rect">
            <a:avLst/>
          </a:prstGeom>
          <a:noFill/>
          <a:ln w="1905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400" b="1" i="0" dirty="0">
                <a:solidFill>
                  <a:srgbClr val="333333"/>
                </a:solidFill>
                <a:effectLst/>
              </a:rPr>
              <a:t>Publisher:</a:t>
            </a:r>
            <a:r>
              <a:rPr lang="en-US" sz="2400" b="0" i="0" dirty="0">
                <a:solidFill>
                  <a:srgbClr val="333333"/>
                </a:solidFill>
                <a:effectLst/>
              </a:rPr>
              <a:t> Scholastic</a:t>
            </a:r>
          </a:p>
          <a:p>
            <a:pPr algn="l"/>
            <a:r>
              <a:rPr lang="en-US" sz="2400" b="1" i="0" dirty="0">
                <a:solidFill>
                  <a:srgbClr val="333333"/>
                </a:solidFill>
                <a:effectLst/>
              </a:rPr>
              <a:t>Copyright Date:</a:t>
            </a:r>
            <a:r>
              <a:rPr lang="en-US" sz="2400" b="0" i="0" dirty="0">
                <a:solidFill>
                  <a:srgbClr val="333333"/>
                </a:solidFill>
                <a:effectLst/>
              </a:rPr>
              <a:t> 1999</a:t>
            </a:r>
          </a:p>
          <a:p>
            <a:pPr algn="l"/>
            <a:r>
              <a:rPr lang="en-US" sz="2400" b="1" i="0" dirty="0">
                <a:solidFill>
                  <a:srgbClr val="333333"/>
                </a:solidFill>
                <a:effectLst/>
              </a:rPr>
              <a:t>Reading Level:</a:t>
            </a:r>
            <a:r>
              <a:rPr lang="en-US" sz="2400" b="0" i="0" dirty="0">
                <a:solidFill>
                  <a:srgbClr val="333333"/>
                </a:solidFill>
                <a:effectLst/>
              </a:rPr>
              <a:t> 5.5</a:t>
            </a:r>
          </a:p>
          <a:p>
            <a:pPr algn="l"/>
            <a:r>
              <a:rPr lang="en-US" sz="2400" b="1" i="0" dirty="0">
                <a:solidFill>
                  <a:srgbClr val="333333"/>
                </a:solidFill>
                <a:effectLst/>
              </a:rPr>
              <a:t>Interest Level:</a:t>
            </a:r>
            <a:r>
              <a:rPr lang="en-US" sz="2400" b="0" i="0" dirty="0">
                <a:solidFill>
                  <a:srgbClr val="333333"/>
                </a:solidFill>
                <a:effectLst/>
              </a:rPr>
              <a:t> 5-9</a:t>
            </a:r>
          </a:p>
        </p:txBody>
      </p:sp>
      <p:pic>
        <p:nvPicPr>
          <p:cNvPr id="4" name="Picture 3" descr="The Geeky Guide to Nearly Everything: [Movies] Harry ...">
            <a:extLst>
              <a:ext uri="{FF2B5EF4-FFF2-40B4-BE49-F238E27FC236}">
                <a16:creationId xmlns:a16="http://schemas.microsoft.com/office/drawing/2014/main" id="{A3E324C5-0774-31C5-71D1-0EF44087E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556" y="3604406"/>
            <a:ext cx="1890935" cy="280554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0323153-5ECA-6395-55D5-59D1AC6C8417}"/>
              </a:ext>
            </a:extLst>
          </p:cNvPr>
          <p:cNvSpPr txBox="1"/>
          <p:nvPr/>
        </p:nvSpPr>
        <p:spPr>
          <a:xfrm>
            <a:off x="807720" y="448052"/>
            <a:ext cx="8754427"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b="1" i="0" dirty="0">
                <a:solidFill>
                  <a:srgbClr val="333333"/>
                </a:solidFill>
                <a:effectLst/>
                <a:latin typeface="Harrington" panose="04040505050A02020702" pitchFamily="82" charset="0"/>
              </a:rPr>
              <a:t>Harry Potter and the Sorcerer's Stone</a:t>
            </a:r>
            <a:endParaRPr lang="en-US" sz="4000" dirty="0">
              <a:latin typeface="Harrington" panose="04040505050A02020702" pitchFamily="82" charset="0"/>
            </a:endParaRPr>
          </a:p>
        </p:txBody>
      </p:sp>
      <p:sp>
        <p:nvSpPr>
          <p:cNvPr id="8" name="TextBox 7">
            <a:extLst>
              <a:ext uri="{FF2B5EF4-FFF2-40B4-BE49-F238E27FC236}">
                <a16:creationId xmlns:a16="http://schemas.microsoft.com/office/drawing/2014/main" id="{8F6277FE-B9B6-49DA-BDD0-8696D7ADAAAD}"/>
              </a:ext>
            </a:extLst>
          </p:cNvPr>
          <p:cNvSpPr txBox="1"/>
          <p:nvPr/>
        </p:nvSpPr>
        <p:spPr>
          <a:xfrm>
            <a:off x="4798694" y="1931605"/>
            <a:ext cx="6478905" cy="1815882"/>
          </a:xfrm>
          <a:prstGeom prst="rect">
            <a:avLst/>
          </a:prstGeom>
          <a:no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0" i="0" dirty="0">
                <a:solidFill>
                  <a:schemeClr val="tx1"/>
                </a:solidFill>
                <a:effectLst/>
              </a:rPr>
              <a:t>Rescued from the outrageous neglect of his aunt and uncle, a young boy with a great destiny proves his worth while attending Hogwarts School for Wizards and Witches.</a:t>
            </a:r>
            <a:endParaRPr lang="en-US" sz="2800" dirty="0">
              <a:solidFill>
                <a:schemeClr val="tx1"/>
              </a:solidFill>
            </a:endParaRPr>
          </a:p>
        </p:txBody>
      </p:sp>
      <p:pic>
        <p:nvPicPr>
          <p:cNvPr id="10" name="Picture 9">
            <a:extLst>
              <a:ext uri="{FF2B5EF4-FFF2-40B4-BE49-F238E27FC236}">
                <a16:creationId xmlns:a16="http://schemas.microsoft.com/office/drawing/2014/main" id="{A7E97AC5-C8F9-018F-3B86-CA515BF57F89}"/>
              </a:ext>
            </a:extLst>
          </p:cNvPr>
          <p:cNvPicPr>
            <a:picLocks noChangeAspect="1"/>
          </p:cNvPicPr>
          <p:nvPr/>
        </p:nvPicPr>
        <p:blipFill>
          <a:blip r:embed="rId4"/>
          <a:stretch>
            <a:fillRect/>
          </a:stretch>
        </p:blipFill>
        <p:spPr>
          <a:xfrm rot="639777">
            <a:off x="4352924" y="4175523"/>
            <a:ext cx="1540490" cy="2333501"/>
          </a:xfrm>
          <a:prstGeom prst="rect">
            <a:avLst/>
          </a:prstGeom>
        </p:spPr>
      </p:pic>
    </p:spTree>
    <p:extLst>
      <p:ext uri="{BB962C8B-B14F-4D97-AF65-F5344CB8AC3E}">
        <p14:creationId xmlns:p14="http://schemas.microsoft.com/office/powerpoint/2010/main" val="34550051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158D34-CFD2-6CD0-6B76-95D71FF8CBF3}"/>
              </a:ext>
            </a:extLst>
          </p:cNvPr>
          <p:cNvPicPr>
            <a:picLocks noChangeAspect="1"/>
          </p:cNvPicPr>
          <p:nvPr/>
        </p:nvPicPr>
        <p:blipFill>
          <a:blip r:embed="rId2"/>
          <a:stretch>
            <a:fillRect/>
          </a:stretch>
        </p:blipFill>
        <p:spPr>
          <a:xfrm>
            <a:off x="1548448" y="3117843"/>
            <a:ext cx="3570332" cy="2526464"/>
          </a:xfrm>
          <a:prstGeom prst="rect">
            <a:avLst/>
          </a:prstGeom>
        </p:spPr>
      </p:pic>
      <p:pic>
        <p:nvPicPr>
          <p:cNvPr id="3" name="Picture 2" descr="The Famous Ashley Grant: March 2013">
            <a:extLst>
              <a:ext uri="{FF2B5EF4-FFF2-40B4-BE49-F238E27FC236}">
                <a16:creationId xmlns:a16="http://schemas.microsoft.com/office/drawing/2014/main" id="{92501E10-CDD8-DE27-9CDD-F86D891974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80" y="1213693"/>
            <a:ext cx="3322320" cy="200623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F6A2F1B-3E2F-B372-02D2-CDE952318F99}"/>
              </a:ext>
            </a:extLst>
          </p:cNvPr>
          <p:cNvSpPr txBox="1"/>
          <p:nvPr/>
        </p:nvSpPr>
        <p:spPr>
          <a:xfrm>
            <a:off x="3048000" y="575548"/>
            <a:ext cx="609600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200" b="1" dirty="0">
                <a:solidFill>
                  <a:srgbClr val="006600"/>
                </a:solidFill>
              </a:rPr>
              <a:t>What is money? </a:t>
            </a:r>
          </a:p>
        </p:txBody>
      </p:sp>
      <p:pic>
        <p:nvPicPr>
          <p:cNvPr id="6" name="Picture 5">
            <a:extLst>
              <a:ext uri="{FF2B5EF4-FFF2-40B4-BE49-F238E27FC236}">
                <a16:creationId xmlns:a16="http://schemas.microsoft.com/office/drawing/2014/main" id="{091F7ACB-080B-C0CD-4A14-89881291E66B}"/>
              </a:ext>
            </a:extLst>
          </p:cNvPr>
          <p:cNvPicPr>
            <a:picLocks noChangeAspect="1"/>
          </p:cNvPicPr>
          <p:nvPr/>
        </p:nvPicPr>
        <p:blipFill>
          <a:blip r:embed="rId4"/>
          <a:stretch>
            <a:fillRect/>
          </a:stretch>
        </p:blipFill>
        <p:spPr>
          <a:xfrm>
            <a:off x="6096000" y="4158004"/>
            <a:ext cx="3704857" cy="1569659"/>
          </a:xfrm>
          <a:prstGeom prst="rect">
            <a:avLst/>
          </a:prstGeom>
        </p:spPr>
      </p:pic>
      <p:sp>
        <p:nvSpPr>
          <p:cNvPr id="8" name="TextBox 7">
            <a:extLst>
              <a:ext uri="{FF2B5EF4-FFF2-40B4-BE49-F238E27FC236}">
                <a16:creationId xmlns:a16="http://schemas.microsoft.com/office/drawing/2014/main" id="{12D1E511-9667-8A45-37B0-9D9D5D617D02}"/>
              </a:ext>
            </a:extLst>
          </p:cNvPr>
          <p:cNvSpPr txBox="1"/>
          <p:nvPr/>
        </p:nvSpPr>
        <p:spPr>
          <a:xfrm>
            <a:off x="5118780" y="1859340"/>
            <a:ext cx="6096000"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b="1" dirty="0"/>
              <a:t>Money: </a:t>
            </a:r>
            <a:r>
              <a:rPr lang="en-US" sz="3200" b="0" i="0" dirty="0">
                <a:effectLst/>
                <a:latin typeface="effra"/>
              </a:rPr>
              <a:t>Anything that serves as a medium of exchange, a standard of value, and a store of value.</a:t>
            </a:r>
            <a:endParaRPr lang="en-US" sz="3200" dirty="0"/>
          </a:p>
        </p:txBody>
      </p:sp>
    </p:spTree>
    <p:extLst>
      <p:ext uri="{BB962C8B-B14F-4D97-AF65-F5344CB8AC3E}">
        <p14:creationId xmlns:p14="http://schemas.microsoft.com/office/powerpoint/2010/main" val="27420671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BAD219-7FC5-BB29-77AB-3D15F4BDA6FA}"/>
              </a:ext>
            </a:extLst>
          </p:cNvPr>
          <p:cNvPicPr>
            <a:picLocks noChangeAspect="1"/>
          </p:cNvPicPr>
          <p:nvPr/>
        </p:nvPicPr>
        <p:blipFill>
          <a:blip r:embed="rId2"/>
          <a:stretch>
            <a:fillRect/>
          </a:stretch>
        </p:blipFill>
        <p:spPr>
          <a:xfrm>
            <a:off x="1231246" y="704850"/>
            <a:ext cx="4864754" cy="57531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3886D649-03E9-CDA8-D020-5F3B6C4D9FC4}"/>
              </a:ext>
            </a:extLst>
          </p:cNvPr>
          <p:cNvPicPr>
            <a:picLocks noChangeAspect="1"/>
          </p:cNvPicPr>
          <p:nvPr/>
        </p:nvPicPr>
        <p:blipFill>
          <a:blip r:embed="rId3"/>
          <a:stretch>
            <a:fillRect/>
          </a:stretch>
        </p:blipFill>
        <p:spPr>
          <a:xfrm>
            <a:off x="7132320" y="704850"/>
            <a:ext cx="2877691" cy="3283702"/>
          </a:xfrm>
          <a:prstGeom prst="rect">
            <a:avLst/>
          </a:prstGeom>
        </p:spPr>
      </p:pic>
      <p:pic>
        <p:nvPicPr>
          <p:cNvPr id="4" name="Picture 3">
            <a:extLst>
              <a:ext uri="{FF2B5EF4-FFF2-40B4-BE49-F238E27FC236}">
                <a16:creationId xmlns:a16="http://schemas.microsoft.com/office/drawing/2014/main" id="{74682226-90B9-7692-D2DF-5B9C6C674A45}"/>
              </a:ext>
            </a:extLst>
          </p:cNvPr>
          <p:cNvPicPr>
            <a:picLocks noChangeAspect="1"/>
          </p:cNvPicPr>
          <p:nvPr/>
        </p:nvPicPr>
        <p:blipFill rotWithShape="1">
          <a:blip r:embed="rId4"/>
          <a:srcRect t="1254" r="19641"/>
          <a:stretch/>
        </p:blipFill>
        <p:spPr>
          <a:xfrm>
            <a:off x="6693554" y="4411857"/>
            <a:ext cx="4267200" cy="2046093"/>
          </a:xfrm>
          <a:prstGeom prst="rect">
            <a:avLst/>
          </a:prstGeom>
          <a:ln w="12700">
            <a:solidFill>
              <a:schemeClr val="tx1"/>
            </a:solidFill>
          </a:ln>
        </p:spPr>
      </p:pic>
    </p:spTree>
    <p:extLst>
      <p:ext uri="{BB962C8B-B14F-4D97-AF65-F5344CB8AC3E}">
        <p14:creationId xmlns:p14="http://schemas.microsoft.com/office/powerpoint/2010/main" val="214792092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1A3D97-989F-E780-161B-12EC14AC6135}"/>
              </a:ext>
            </a:extLst>
          </p:cNvPr>
          <p:cNvSpPr txBox="1"/>
          <p:nvPr/>
        </p:nvSpPr>
        <p:spPr>
          <a:xfrm>
            <a:off x="518160" y="1302663"/>
            <a:ext cx="10439400" cy="5262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US" sz="2400" dirty="0">
              <a:latin typeface="Times New Roman" panose="02020603050405020304" pitchFamily="18" charset="0"/>
              <a:ea typeface="Times New Roman" panose="02020603050405020304" pitchFamily="18" charset="0"/>
            </a:endParaRPr>
          </a:p>
          <a:p>
            <a:r>
              <a:rPr lang="en-US" sz="2400" dirty="0">
                <a:ea typeface="Times New Roman" panose="02020603050405020304" pitchFamily="18" charset="0"/>
              </a:rPr>
              <a:t>Ask the students these questions at the end of the Exchange Activity.</a:t>
            </a:r>
          </a:p>
          <a:p>
            <a:r>
              <a:rPr lang="en-US" sz="2400" dirty="0">
                <a:ea typeface="Times New Roman" panose="02020603050405020304" pitchFamily="18" charset="0"/>
              </a:rPr>
              <a:t>There are no predictable answers.  However, students tend to enjoy the activity and should come away with the concept that money is “anything generally accepted in exchange for goods and services.”   </a:t>
            </a:r>
          </a:p>
          <a:p>
            <a:r>
              <a:rPr lang="en-US" sz="2400" dirty="0">
                <a:ea typeface="Times New Roman" panose="02020603050405020304" pitchFamily="18" charset="0"/>
              </a:rPr>
              <a:t> </a:t>
            </a:r>
          </a:p>
          <a:p>
            <a:pPr marL="342900" indent="-342900">
              <a:buFont typeface="Wingdings" panose="05000000000000000000" pitchFamily="2" charset="2"/>
              <a:buChar char=""/>
              <a:tabLst>
                <a:tab pos="457200" algn="l"/>
              </a:tabLst>
            </a:pPr>
            <a:r>
              <a:rPr lang="en-US" sz="2400" dirty="0">
                <a:ea typeface="Times New Roman" panose="02020603050405020304" pitchFamily="18" charset="0"/>
              </a:rPr>
              <a:t>Was everyone able to make three exchanges, either by bartering or purchasing the desired item?</a:t>
            </a:r>
          </a:p>
          <a:p>
            <a:pPr marL="342900" indent="-342900">
              <a:buFont typeface="Wingdings" panose="05000000000000000000" pitchFamily="2" charset="2"/>
              <a:buChar char=""/>
              <a:tabLst>
                <a:tab pos="457200" algn="l"/>
              </a:tabLst>
            </a:pPr>
            <a:r>
              <a:rPr lang="en-US" sz="2400" dirty="0">
                <a:ea typeface="Times New Roman" panose="02020603050405020304" pitchFamily="18" charset="0"/>
              </a:rPr>
              <a:t>What was the most popular item, the one in greatest demand? Why do you think this was?</a:t>
            </a:r>
          </a:p>
          <a:p>
            <a:pPr marL="342900" indent="-342900">
              <a:buFont typeface="Wingdings" panose="05000000000000000000" pitchFamily="2" charset="2"/>
              <a:buChar char=""/>
              <a:tabLst>
                <a:tab pos="457200" algn="l"/>
              </a:tabLst>
            </a:pPr>
            <a:r>
              <a:rPr lang="en-US" sz="2400" dirty="0">
                <a:ea typeface="Times New Roman" panose="02020603050405020304" pitchFamily="18" charset="0"/>
              </a:rPr>
              <a:t>What was the least favorite item, the one the most difficult to exchange? Why do you think this was?</a:t>
            </a:r>
          </a:p>
          <a:p>
            <a:pPr marL="342900" indent="-342900">
              <a:buFont typeface="Wingdings" panose="05000000000000000000" pitchFamily="2" charset="2"/>
              <a:buChar char=""/>
              <a:tabLst>
                <a:tab pos="457200" algn="l"/>
              </a:tabLst>
            </a:pPr>
            <a:r>
              <a:rPr lang="en-US" sz="2400" dirty="0">
                <a:ea typeface="Times New Roman" panose="02020603050405020304" pitchFamily="18" charset="0"/>
              </a:rPr>
              <a:t>How many people are happy with the contents in your envelopes?  </a:t>
            </a:r>
          </a:p>
          <a:p>
            <a:pPr marL="342900" indent="-342900">
              <a:buFont typeface="Wingdings" panose="05000000000000000000" pitchFamily="2" charset="2"/>
              <a:buChar char=""/>
              <a:tabLst>
                <a:tab pos="457200" algn="l"/>
              </a:tabLst>
            </a:pPr>
            <a:r>
              <a:rPr lang="en-US" sz="2400" dirty="0">
                <a:ea typeface="Times New Roman" panose="02020603050405020304" pitchFamily="18" charset="0"/>
              </a:rPr>
              <a:t>If so, would you consider yourself wealthy?</a:t>
            </a:r>
          </a:p>
        </p:txBody>
      </p:sp>
      <p:pic>
        <p:nvPicPr>
          <p:cNvPr id="4" name="Picture 3">
            <a:extLst>
              <a:ext uri="{FF2B5EF4-FFF2-40B4-BE49-F238E27FC236}">
                <a16:creationId xmlns:a16="http://schemas.microsoft.com/office/drawing/2014/main" id="{34582691-781B-9B4A-1F84-1DF2B0233897}"/>
              </a:ext>
            </a:extLst>
          </p:cNvPr>
          <p:cNvPicPr>
            <a:picLocks noChangeAspect="1"/>
          </p:cNvPicPr>
          <p:nvPr/>
        </p:nvPicPr>
        <p:blipFill>
          <a:blip r:embed="rId2"/>
          <a:stretch>
            <a:fillRect/>
          </a:stretch>
        </p:blipFill>
        <p:spPr>
          <a:xfrm>
            <a:off x="990600" y="111904"/>
            <a:ext cx="1737360" cy="1391272"/>
          </a:xfrm>
          <a:prstGeom prst="rect">
            <a:avLst/>
          </a:prstGeom>
        </p:spPr>
      </p:pic>
      <p:pic>
        <p:nvPicPr>
          <p:cNvPr id="6" name="Picture 5">
            <a:extLst>
              <a:ext uri="{FF2B5EF4-FFF2-40B4-BE49-F238E27FC236}">
                <a16:creationId xmlns:a16="http://schemas.microsoft.com/office/drawing/2014/main" id="{4823CC4A-BF05-2A82-F0F2-3187AEC822CB}"/>
              </a:ext>
            </a:extLst>
          </p:cNvPr>
          <p:cNvPicPr>
            <a:picLocks noChangeAspect="1"/>
          </p:cNvPicPr>
          <p:nvPr/>
        </p:nvPicPr>
        <p:blipFill>
          <a:blip r:embed="rId3"/>
          <a:stretch>
            <a:fillRect/>
          </a:stretch>
        </p:blipFill>
        <p:spPr>
          <a:xfrm>
            <a:off x="9424035" y="4824472"/>
            <a:ext cx="2491080" cy="1741170"/>
          </a:xfrm>
          <a:prstGeom prst="rect">
            <a:avLst/>
          </a:prstGeom>
        </p:spPr>
      </p:pic>
    </p:spTree>
    <p:extLst>
      <p:ext uri="{BB962C8B-B14F-4D97-AF65-F5344CB8AC3E}">
        <p14:creationId xmlns:p14="http://schemas.microsoft.com/office/powerpoint/2010/main" val="346404586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D0EC5C-2CBC-39A5-35E7-A7773CE87FBB}"/>
              </a:ext>
            </a:extLst>
          </p:cNvPr>
          <p:cNvPicPr>
            <a:picLocks noChangeAspect="1"/>
          </p:cNvPicPr>
          <p:nvPr/>
        </p:nvPicPr>
        <p:blipFill>
          <a:blip r:embed="rId2"/>
          <a:stretch>
            <a:fillRect/>
          </a:stretch>
        </p:blipFill>
        <p:spPr>
          <a:xfrm>
            <a:off x="1710656" y="567690"/>
            <a:ext cx="7630161" cy="5722620"/>
          </a:xfrm>
          <a:prstGeom prst="rect">
            <a:avLst/>
          </a:prstGeom>
          <a:ln w="19050">
            <a:solidFill>
              <a:schemeClr val="tx1"/>
            </a:solidFill>
          </a:ln>
        </p:spPr>
      </p:pic>
      <p:pic>
        <p:nvPicPr>
          <p:cNvPr id="4" name="Picture 3">
            <a:extLst>
              <a:ext uri="{FF2B5EF4-FFF2-40B4-BE49-F238E27FC236}">
                <a16:creationId xmlns:a16="http://schemas.microsoft.com/office/drawing/2014/main" id="{50B2BB99-964F-56AC-A442-3477D57F1498}"/>
              </a:ext>
            </a:extLst>
          </p:cNvPr>
          <p:cNvPicPr>
            <a:picLocks noChangeAspect="1"/>
          </p:cNvPicPr>
          <p:nvPr/>
        </p:nvPicPr>
        <p:blipFill>
          <a:blip r:embed="rId3"/>
          <a:stretch>
            <a:fillRect/>
          </a:stretch>
        </p:blipFill>
        <p:spPr>
          <a:xfrm>
            <a:off x="9882188" y="2842264"/>
            <a:ext cx="1265348" cy="1844040"/>
          </a:xfrm>
          <a:prstGeom prst="rect">
            <a:avLst/>
          </a:prstGeom>
        </p:spPr>
      </p:pic>
      <p:pic>
        <p:nvPicPr>
          <p:cNvPr id="6" name="Picture 5">
            <a:extLst>
              <a:ext uri="{FF2B5EF4-FFF2-40B4-BE49-F238E27FC236}">
                <a16:creationId xmlns:a16="http://schemas.microsoft.com/office/drawing/2014/main" id="{A70FCA7D-4C5C-7DE1-1F36-236853473BE3}"/>
              </a:ext>
            </a:extLst>
          </p:cNvPr>
          <p:cNvPicPr>
            <a:picLocks noChangeAspect="1"/>
          </p:cNvPicPr>
          <p:nvPr/>
        </p:nvPicPr>
        <p:blipFill>
          <a:blip r:embed="rId4"/>
          <a:stretch>
            <a:fillRect/>
          </a:stretch>
        </p:blipFill>
        <p:spPr>
          <a:xfrm>
            <a:off x="10758799" y="1584958"/>
            <a:ext cx="1021314" cy="1508759"/>
          </a:xfrm>
          <a:prstGeom prst="rect">
            <a:avLst/>
          </a:prstGeom>
          <a:ln w="57150">
            <a:solidFill>
              <a:schemeClr val="tx1"/>
            </a:solidFill>
          </a:ln>
        </p:spPr>
      </p:pic>
      <p:pic>
        <p:nvPicPr>
          <p:cNvPr id="8" name="Picture 7">
            <a:extLst>
              <a:ext uri="{FF2B5EF4-FFF2-40B4-BE49-F238E27FC236}">
                <a16:creationId xmlns:a16="http://schemas.microsoft.com/office/drawing/2014/main" id="{DB97772D-6630-C194-7ACF-3FB5114F5277}"/>
              </a:ext>
            </a:extLst>
          </p:cNvPr>
          <p:cNvPicPr>
            <a:picLocks noChangeAspect="1"/>
          </p:cNvPicPr>
          <p:nvPr/>
        </p:nvPicPr>
        <p:blipFill>
          <a:blip r:embed="rId5"/>
          <a:stretch>
            <a:fillRect/>
          </a:stretch>
        </p:blipFill>
        <p:spPr>
          <a:xfrm>
            <a:off x="10869390" y="4521664"/>
            <a:ext cx="910723" cy="1597197"/>
          </a:xfrm>
          <a:prstGeom prst="rect">
            <a:avLst/>
          </a:prstGeom>
          <a:ln w="28575">
            <a:solidFill>
              <a:schemeClr val="tx1"/>
            </a:solidFill>
          </a:ln>
        </p:spPr>
      </p:pic>
    </p:spTree>
    <p:extLst>
      <p:ext uri="{BB962C8B-B14F-4D97-AF65-F5344CB8AC3E}">
        <p14:creationId xmlns:p14="http://schemas.microsoft.com/office/powerpoint/2010/main" val="152486420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Hunger Games">
            <a:extLst>
              <a:ext uri="{FF2B5EF4-FFF2-40B4-BE49-F238E27FC236}">
                <a16:creationId xmlns:a16="http://schemas.microsoft.com/office/drawing/2014/main" id="{5D464A1E-56F0-FC89-9E8D-44C7DAF68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73796"/>
            <a:ext cx="2114550" cy="3238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3DA04E-70C4-FE2F-C1FE-C2002FA0FC68}"/>
              </a:ext>
            </a:extLst>
          </p:cNvPr>
          <p:cNvSpPr txBox="1"/>
          <p:nvPr/>
        </p:nvSpPr>
        <p:spPr>
          <a:xfrm>
            <a:off x="6806567" y="4861560"/>
            <a:ext cx="2306953" cy="120032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1" i="0" dirty="0">
                <a:solidFill>
                  <a:srgbClr val="333333"/>
                </a:solidFill>
                <a:effectLst/>
              </a:rPr>
              <a:t>Publisher:</a:t>
            </a:r>
            <a:r>
              <a:rPr lang="en-US" b="0" i="0" dirty="0">
                <a:solidFill>
                  <a:srgbClr val="333333"/>
                </a:solidFill>
                <a:effectLst/>
              </a:rPr>
              <a:t>  Scholastic</a:t>
            </a:r>
          </a:p>
          <a:p>
            <a:pPr algn="l"/>
            <a:r>
              <a:rPr lang="en-US" b="1" i="0" dirty="0">
                <a:solidFill>
                  <a:srgbClr val="333333"/>
                </a:solidFill>
                <a:effectLst/>
              </a:rPr>
              <a:t>Copyright Date:</a:t>
            </a:r>
            <a:r>
              <a:rPr lang="en-US" b="0" i="0" dirty="0">
                <a:solidFill>
                  <a:srgbClr val="333333"/>
                </a:solidFill>
                <a:effectLst/>
              </a:rPr>
              <a:t> 2010</a:t>
            </a:r>
          </a:p>
          <a:p>
            <a:pPr algn="l"/>
            <a:r>
              <a:rPr lang="en-US" b="1" i="0" dirty="0">
                <a:solidFill>
                  <a:srgbClr val="333333"/>
                </a:solidFill>
                <a:effectLst/>
              </a:rPr>
              <a:t>Reading Level:</a:t>
            </a:r>
            <a:r>
              <a:rPr lang="en-US" b="0" i="0" dirty="0">
                <a:solidFill>
                  <a:srgbClr val="333333"/>
                </a:solidFill>
                <a:effectLst/>
              </a:rPr>
              <a:t> 5.3</a:t>
            </a:r>
          </a:p>
          <a:p>
            <a:pPr algn="l"/>
            <a:r>
              <a:rPr lang="en-US" b="1" i="0" dirty="0">
                <a:solidFill>
                  <a:srgbClr val="333333"/>
                </a:solidFill>
                <a:effectLst/>
              </a:rPr>
              <a:t>Interest Level:</a:t>
            </a:r>
            <a:r>
              <a:rPr lang="en-US" b="0" i="0" dirty="0">
                <a:solidFill>
                  <a:srgbClr val="333333"/>
                </a:solidFill>
                <a:effectLst/>
              </a:rPr>
              <a:t> 7-12</a:t>
            </a:r>
          </a:p>
        </p:txBody>
      </p:sp>
      <p:sp>
        <p:nvSpPr>
          <p:cNvPr id="5" name="TextBox 4">
            <a:extLst>
              <a:ext uri="{FF2B5EF4-FFF2-40B4-BE49-F238E27FC236}">
                <a16:creationId xmlns:a16="http://schemas.microsoft.com/office/drawing/2014/main" id="{36A0103E-2DF9-774E-2DBA-B6907F87C29D}"/>
              </a:ext>
            </a:extLst>
          </p:cNvPr>
          <p:cNvSpPr txBox="1"/>
          <p:nvPr/>
        </p:nvSpPr>
        <p:spPr>
          <a:xfrm>
            <a:off x="4111943" y="1993046"/>
            <a:ext cx="7696200" cy="230832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i="0" dirty="0">
                <a:solidFill>
                  <a:srgbClr val="333333"/>
                </a:solidFill>
                <a:effectLst/>
              </a:rPr>
              <a:t>In a future North America, where the rulers of Panem maintain control through an annual televised survival competition pitting young people from each of the twelve districts against one another, sixteen-year-old Katniss's skills are put to the test when she voluntarily takes her younger sister's place.</a:t>
            </a:r>
            <a:endParaRPr lang="en-US" sz="2400" dirty="0"/>
          </a:p>
        </p:txBody>
      </p:sp>
      <p:pic>
        <p:nvPicPr>
          <p:cNvPr id="2054" name="Picture 6" descr="The Hunger Games Art">
            <a:extLst>
              <a:ext uri="{FF2B5EF4-FFF2-40B4-BE49-F238E27FC236}">
                <a16:creationId xmlns:a16="http://schemas.microsoft.com/office/drawing/2014/main" id="{357FCA48-DA39-156B-CE1B-CB97A1DFB6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044" y="3796429"/>
            <a:ext cx="1813626" cy="26877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896912-D5A2-A011-BA51-BAB9569E44CA}"/>
              </a:ext>
            </a:extLst>
          </p:cNvPr>
          <p:cNvSpPr txBox="1"/>
          <p:nvPr/>
        </p:nvSpPr>
        <p:spPr>
          <a:xfrm>
            <a:off x="3502343" y="132575"/>
            <a:ext cx="6096000"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br>
              <a:rPr lang="en-US" dirty="0"/>
            </a:br>
            <a:r>
              <a:rPr lang="en-US" sz="4000" b="1" i="0" dirty="0">
                <a:solidFill>
                  <a:srgbClr val="333333"/>
                </a:solidFill>
                <a:effectLst/>
                <a:latin typeface="Franklin Gothic Book" panose="020B0503020102020204" pitchFamily="34" charset="0"/>
              </a:rPr>
              <a:t>The Hunger Games</a:t>
            </a:r>
            <a:endParaRPr lang="en-US" sz="4000" dirty="0">
              <a:latin typeface="Franklin Gothic Book" panose="020B0503020102020204" pitchFamily="34" charset="0"/>
            </a:endParaRPr>
          </a:p>
        </p:txBody>
      </p:sp>
    </p:spTree>
    <p:extLst>
      <p:ext uri="{BB962C8B-B14F-4D97-AF65-F5344CB8AC3E}">
        <p14:creationId xmlns:p14="http://schemas.microsoft.com/office/powerpoint/2010/main" val="206236779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1F0D19-2860-4C92-029F-1139ECEC3DFF}"/>
              </a:ext>
            </a:extLst>
          </p:cNvPr>
          <p:cNvPicPr>
            <a:picLocks noChangeAspect="1"/>
          </p:cNvPicPr>
          <p:nvPr/>
        </p:nvPicPr>
        <p:blipFill>
          <a:blip r:embed="rId2"/>
          <a:stretch>
            <a:fillRect/>
          </a:stretch>
        </p:blipFill>
        <p:spPr>
          <a:xfrm>
            <a:off x="5731877" y="547504"/>
            <a:ext cx="4280266" cy="4763636"/>
          </a:xfrm>
          <a:prstGeom prst="rect">
            <a:avLst/>
          </a:prstGeom>
          <a:solidFill>
            <a:schemeClr val="bg2">
              <a:lumMod val="75000"/>
            </a:schemeClr>
          </a:solidFill>
          <a:ln w="28575">
            <a:solidFill>
              <a:schemeClr val="tx1"/>
            </a:solidFill>
          </a:ln>
        </p:spPr>
      </p:pic>
      <p:pic>
        <p:nvPicPr>
          <p:cNvPr id="3" name="Picture 2">
            <a:extLst>
              <a:ext uri="{FF2B5EF4-FFF2-40B4-BE49-F238E27FC236}">
                <a16:creationId xmlns:a16="http://schemas.microsoft.com/office/drawing/2014/main" id="{6F462FED-4F9C-D435-2FD1-2B5059866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387484"/>
            <a:ext cx="4495800" cy="55626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http://img.gawkerassets.com/img/17elua0xy22a7jpg/medium.jpg">
            <a:extLst>
              <a:ext uri="{FF2B5EF4-FFF2-40B4-BE49-F238E27FC236}">
                <a16:creationId xmlns:a16="http://schemas.microsoft.com/office/drawing/2014/main" id="{512E3AEA-DB5F-7E34-65EE-5C38B838C5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2160" y="4335780"/>
            <a:ext cx="2377440" cy="237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69313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Hunger Games: The Ballad of Songbirds and Snakes (2023) - IMDb">
            <a:extLst>
              <a:ext uri="{FF2B5EF4-FFF2-40B4-BE49-F238E27FC236}">
                <a16:creationId xmlns:a16="http://schemas.microsoft.com/office/drawing/2014/main" id="{B15D66DA-8D00-142D-56DB-26B132E16C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9433" y="1782430"/>
            <a:ext cx="2930874" cy="451869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The Ballad of Songbirds and Snakes (A Hunger Games Novel) (The Hunger  Games) : Collins, Suzanne: Amazon.co.uk: Books">
            <a:extLst>
              <a:ext uri="{FF2B5EF4-FFF2-40B4-BE49-F238E27FC236}">
                <a16:creationId xmlns:a16="http://schemas.microsoft.com/office/drawing/2014/main" id="{D9AD468A-20BB-1212-09B3-175191C3AC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3879" y="124709"/>
            <a:ext cx="4108471" cy="63342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907635-0472-D539-C9DE-8C4183D50CE5}"/>
              </a:ext>
            </a:extLst>
          </p:cNvPr>
          <p:cNvPicPr>
            <a:picLocks noChangeAspect="1"/>
          </p:cNvPicPr>
          <p:nvPr/>
        </p:nvPicPr>
        <p:blipFill>
          <a:blip r:embed="rId4"/>
          <a:stretch>
            <a:fillRect/>
          </a:stretch>
        </p:blipFill>
        <p:spPr>
          <a:xfrm>
            <a:off x="540220" y="2672996"/>
            <a:ext cx="3114982" cy="1877310"/>
          </a:xfrm>
          <a:prstGeom prst="rect">
            <a:avLst/>
          </a:prstGeom>
          <a:ln w="12700">
            <a:solidFill>
              <a:schemeClr val="tx1"/>
            </a:solidFill>
          </a:ln>
        </p:spPr>
      </p:pic>
      <p:sp>
        <p:nvSpPr>
          <p:cNvPr id="3" name="TextBox 2">
            <a:extLst>
              <a:ext uri="{FF2B5EF4-FFF2-40B4-BE49-F238E27FC236}">
                <a16:creationId xmlns:a16="http://schemas.microsoft.com/office/drawing/2014/main" id="{538F5283-2B2A-6E20-05BA-EA72B549D374}"/>
              </a:ext>
            </a:extLst>
          </p:cNvPr>
          <p:cNvSpPr txBox="1"/>
          <p:nvPr/>
        </p:nvSpPr>
        <p:spPr>
          <a:xfrm>
            <a:off x="501692" y="448414"/>
            <a:ext cx="3872187"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mn-lt"/>
                <a:ea typeface="+mn-ea"/>
                <a:cs typeface="+mn-cs"/>
                <a:sym typeface="Calibri"/>
              </a:rPr>
              <a:t>Coming this Fall </a:t>
            </a:r>
          </a:p>
        </p:txBody>
      </p:sp>
    </p:spTree>
    <p:extLst>
      <p:ext uri="{BB962C8B-B14F-4D97-AF65-F5344CB8AC3E}">
        <p14:creationId xmlns:p14="http://schemas.microsoft.com/office/powerpoint/2010/main" val="395019133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ook vs Movie | The One and Only Ivan – Birdie Bookworm">
            <a:extLst>
              <a:ext uri="{FF2B5EF4-FFF2-40B4-BE49-F238E27FC236}">
                <a16:creationId xmlns:a16="http://schemas.microsoft.com/office/drawing/2014/main" id="{258DD1F2-BE41-8035-B699-1C99DE7E3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170" y="1945451"/>
            <a:ext cx="5224829" cy="371558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A442E231-FD3E-07AA-1839-F372038EF7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6404" y="4511057"/>
            <a:ext cx="1540711" cy="204771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154" name="Picture 10" descr="Flora &amp; Ulysses: The Illuminated Adventures - Kindle edition by DiCamillo,  Kate, Campbell, K. G.. Children Kindle eBooks @ Amazon.com.">
            <a:extLst>
              <a:ext uri="{FF2B5EF4-FFF2-40B4-BE49-F238E27FC236}">
                <a16:creationId xmlns:a16="http://schemas.microsoft.com/office/drawing/2014/main" id="{1AF0778C-F4B3-910A-8223-39B1C3D266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390" y="4538757"/>
            <a:ext cx="1515008" cy="202001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A9E606-82EA-7F29-2AA1-FC67345F1035}"/>
              </a:ext>
            </a:extLst>
          </p:cNvPr>
          <p:cNvPicPr>
            <a:picLocks noChangeAspect="1"/>
          </p:cNvPicPr>
          <p:nvPr/>
        </p:nvPicPr>
        <p:blipFill>
          <a:blip r:embed="rId5"/>
          <a:stretch>
            <a:fillRect/>
          </a:stretch>
        </p:blipFill>
        <p:spPr>
          <a:xfrm>
            <a:off x="10560344" y="1951232"/>
            <a:ext cx="1387149" cy="2136373"/>
          </a:xfrm>
          <a:prstGeom prst="rect">
            <a:avLst/>
          </a:prstGeom>
          <a:ln w="19050">
            <a:solidFill>
              <a:schemeClr val="tx1"/>
            </a:solidFill>
          </a:ln>
        </p:spPr>
      </p:pic>
      <p:pic>
        <p:nvPicPr>
          <p:cNvPr id="6158" name="Picture 14" descr="Hardcover Peter Pan Book">
            <a:extLst>
              <a:ext uri="{FF2B5EF4-FFF2-40B4-BE49-F238E27FC236}">
                <a16:creationId xmlns:a16="http://schemas.microsoft.com/office/drawing/2014/main" id="{462E86AE-F3A9-90A6-CC71-6E39130DEC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8808" y="1951232"/>
            <a:ext cx="1533481" cy="212983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160" name="Picture 16" descr="The Magician's Elephant (2023): The book vs the movie">
            <a:extLst>
              <a:ext uri="{FF2B5EF4-FFF2-40B4-BE49-F238E27FC236}">
                <a16:creationId xmlns:a16="http://schemas.microsoft.com/office/drawing/2014/main" id="{9462119E-DC7F-7088-74BB-18D4F350FC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050" y="1656994"/>
            <a:ext cx="3150065" cy="24240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9BE334-43F9-B493-1DB5-EC248D33D3F5}"/>
              </a:ext>
            </a:extLst>
          </p:cNvPr>
          <p:cNvSpPr txBox="1"/>
          <p:nvPr/>
        </p:nvSpPr>
        <p:spPr>
          <a:xfrm>
            <a:off x="1098894" y="441925"/>
            <a:ext cx="863666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b="1" dirty="0"/>
              <a:t>Possible Books to Movies Lesson Plans </a:t>
            </a:r>
            <a:r>
              <a:rPr kumimoji="0" lang="en-US" sz="2800" b="1" i="0" u="none" strike="noStrike" cap="none" spc="0" normalizeH="0" baseline="0" dirty="0">
                <a:ln>
                  <a:noFill/>
                </a:ln>
                <a:solidFill>
                  <a:srgbClr val="000000"/>
                </a:solidFill>
                <a:effectLst/>
                <a:uFillTx/>
                <a:latin typeface="+mn-lt"/>
                <a:ea typeface="+mn-ea"/>
                <a:cs typeface="+mn-cs"/>
                <a:sym typeface="Calibri"/>
              </a:rPr>
              <a:t>For Consideration</a:t>
            </a:r>
          </a:p>
        </p:txBody>
      </p:sp>
      <p:pic>
        <p:nvPicPr>
          <p:cNvPr id="6162" name="Picture 18" descr="Artemis Fowl (Artemis Fowl, Book 1) – Paperback By Colfer, Eoin – VERY GOOD  – ASA College: Florida">
            <a:extLst>
              <a:ext uri="{FF2B5EF4-FFF2-40B4-BE49-F238E27FC236}">
                <a16:creationId xmlns:a16="http://schemas.microsoft.com/office/drawing/2014/main" id="{0B2F6953-B21A-F465-7ABD-48D0739A94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78054" y="4511057"/>
            <a:ext cx="1421111" cy="2047710"/>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descr="Artemis Fowl (film) - Wikipedia">
            <a:extLst>
              <a:ext uri="{FF2B5EF4-FFF2-40B4-BE49-F238E27FC236}">
                <a16:creationId xmlns:a16="http://schemas.microsoft.com/office/drawing/2014/main" id="{F14B9FE4-9B51-7AD1-E6D7-ABA6D6177C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81739" y="4511057"/>
            <a:ext cx="1368871" cy="202001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30160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658E2-DA5A-209E-6702-1A1B7CD5DB11}"/>
              </a:ext>
            </a:extLst>
          </p:cNvPr>
          <p:cNvPicPr>
            <a:picLocks noChangeAspect="1"/>
          </p:cNvPicPr>
          <p:nvPr/>
        </p:nvPicPr>
        <p:blipFill>
          <a:blip r:embed="rId2"/>
          <a:stretch>
            <a:fillRect/>
          </a:stretch>
        </p:blipFill>
        <p:spPr>
          <a:xfrm>
            <a:off x="3712845" y="489370"/>
            <a:ext cx="4994476" cy="5879259"/>
          </a:xfrm>
          <a:prstGeom prst="rect">
            <a:avLst/>
          </a:prstGeom>
          <a:ln w="12700">
            <a:solidFill>
              <a:schemeClr val="tx1"/>
            </a:solidFill>
          </a:ln>
        </p:spPr>
      </p:pic>
      <p:pic>
        <p:nvPicPr>
          <p:cNvPr id="7172" name="Picture 4">
            <a:extLst>
              <a:ext uri="{FF2B5EF4-FFF2-40B4-BE49-F238E27FC236}">
                <a16:creationId xmlns:a16="http://schemas.microsoft.com/office/drawing/2014/main" id="{EBF339F9-D9F7-61CF-0813-F015105366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1200" y="4090691"/>
            <a:ext cx="1690941" cy="244557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582D-0675-A750-9EFB-FB0E7382401D}"/>
              </a:ext>
            </a:extLst>
          </p:cNvPr>
          <p:cNvPicPr>
            <a:picLocks noChangeAspect="1"/>
          </p:cNvPicPr>
          <p:nvPr/>
        </p:nvPicPr>
        <p:blipFill>
          <a:blip r:embed="rId4"/>
          <a:stretch>
            <a:fillRect/>
          </a:stretch>
        </p:blipFill>
        <p:spPr>
          <a:xfrm>
            <a:off x="1784133" y="4244405"/>
            <a:ext cx="1606927" cy="2445578"/>
          </a:xfrm>
          <a:prstGeom prst="rect">
            <a:avLst/>
          </a:prstGeom>
          <a:ln w="19050">
            <a:solidFill>
              <a:schemeClr val="tx1"/>
            </a:solidFill>
          </a:ln>
        </p:spPr>
      </p:pic>
      <p:pic>
        <p:nvPicPr>
          <p:cNvPr id="7174" name="Picture 6" descr="Paperback A Wrinkle in Time (Time Quintet) Book">
            <a:extLst>
              <a:ext uri="{FF2B5EF4-FFF2-40B4-BE49-F238E27FC236}">
                <a16:creationId xmlns:a16="http://schemas.microsoft.com/office/drawing/2014/main" id="{8FE0F519-BD71-369A-BC35-36F8A72296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2039" y="168017"/>
            <a:ext cx="1606927" cy="238315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A125497-5ED6-1C1F-0F9D-0D1A4FAB2EB7}"/>
              </a:ext>
            </a:extLst>
          </p:cNvPr>
          <p:cNvPicPr>
            <a:picLocks noChangeAspect="1"/>
          </p:cNvPicPr>
          <p:nvPr/>
        </p:nvPicPr>
        <p:blipFill>
          <a:blip r:embed="rId6"/>
          <a:stretch>
            <a:fillRect/>
          </a:stretch>
        </p:blipFill>
        <p:spPr>
          <a:xfrm>
            <a:off x="9760667" y="1232327"/>
            <a:ext cx="1690940" cy="2637689"/>
          </a:xfrm>
          <a:prstGeom prst="rect">
            <a:avLst/>
          </a:prstGeom>
          <a:ln w="28575">
            <a:solidFill>
              <a:schemeClr val="tx1"/>
            </a:solidFill>
          </a:ln>
        </p:spPr>
      </p:pic>
      <p:pic>
        <p:nvPicPr>
          <p:cNvPr id="7176" name="Picture 8" descr="Amazon.com: The Giver (Giver Quartet): 9780440237686: Lowry, Lois: Books">
            <a:extLst>
              <a:ext uri="{FF2B5EF4-FFF2-40B4-BE49-F238E27FC236}">
                <a16:creationId xmlns:a16="http://schemas.microsoft.com/office/drawing/2014/main" id="{632D54BD-3C06-E7F2-B18C-13EC50FD754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28652">
            <a:off x="652381" y="2589212"/>
            <a:ext cx="1371751" cy="227484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54453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5E5347-4942-4EA3-AC09-78ACF74E612C}"/>
              </a:ext>
            </a:extLst>
          </p:cNvPr>
          <p:cNvSpPr/>
          <p:nvPr/>
        </p:nvSpPr>
        <p:spPr>
          <a:xfrm>
            <a:off x="3460810" y="4107083"/>
            <a:ext cx="7503113" cy="2031325"/>
          </a:xfrm>
          <a:prstGeom prst="rect">
            <a:avLst/>
          </a:prstGeom>
        </p:spPr>
        <p:txBody>
          <a:bodyPr wrap="square">
            <a:spAutoFit/>
          </a:bodyPr>
          <a:lstStyle/>
          <a:p>
            <a:r>
              <a:rPr lang="en-US" b="1" dirty="0">
                <a:latin typeface="Calibri" panose="020F0502020204030204" pitchFamily="34" charset="0"/>
                <a:ea typeface="Calibri" panose="020F0502020204030204" pitchFamily="34" charset="0"/>
              </a:rPr>
              <a:t>Lynne Farrell Stover </a:t>
            </a:r>
            <a:r>
              <a:rPr lang="en-US" dirty="0">
                <a:latin typeface="Calibri" panose="020F0502020204030204" pitchFamily="34" charset="0"/>
                <a:ea typeface="Calibri" panose="020F0502020204030204" pitchFamily="34" charset="0"/>
              </a:rPr>
              <a:t>is currently a Teacher Consultant at the James Madison University Center for Economic Education.  Prior to this, she spent thirty-three years in public education where she enjoyed various teaching assignments including classroom teacher, gifted education specialist, and librarian. She is the author of over fifty educational articles and eight teacher resource books. She is the recipient of the 2022 NAEE Platinum Curriculum Award for her lessons developed for Virginia’s Reading Makes Cents Program. </a:t>
            </a:r>
          </a:p>
        </p:txBody>
      </p:sp>
      <p:sp>
        <p:nvSpPr>
          <p:cNvPr id="6" name="Rectangle 5">
            <a:extLst>
              <a:ext uri="{FF2B5EF4-FFF2-40B4-BE49-F238E27FC236}">
                <a16:creationId xmlns:a16="http://schemas.microsoft.com/office/drawing/2014/main" id="{5F779C3B-1DC2-4DF7-AD2A-82A232D3DE8D}"/>
              </a:ext>
            </a:extLst>
          </p:cNvPr>
          <p:cNvSpPr/>
          <p:nvPr/>
        </p:nvSpPr>
        <p:spPr>
          <a:xfrm>
            <a:off x="684922" y="6138408"/>
            <a:ext cx="1933543" cy="369332"/>
          </a:xfrm>
          <a:prstGeom prst="rect">
            <a:avLst/>
          </a:prstGeom>
        </p:spPr>
        <p:txBody>
          <a:bodyPr wrap="none">
            <a:spAutoFit/>
          </a:bodyPr>
          <a:lstStyle/>
          <a:p>
            <a:pPr algn="ctr"/>
            <a:r>
              <a:rPr lang="en-US" dirty="0">
                <a:solidFill>
                  <a:srgbClr val="450084"/>
                </a:solidFill>
                <a:hlinkClick r:id="rId2">
                  <a:extLst>
                    <a:ext uri="{A12FA001-AC4F-418D-AE19-62706E023703}">
                      <ahyp:hlinkClr xmlns:ahyp="http://schemas.microsoft.com/office/drawing/2018/hyperlinkcolor" val="tx"/>
                    </a:ext>
                  </a:extLst>
                </a:hlinkClick>
              </a:rPr>
              <a:t>stoverlf@jmu.edu</a:t>
            </a:r>
            <a:r>
              <a:rPr lang="en-US" dirty="0">
                <a:solidFill>
                  <a:srgbClr val="450084"/>
                </a:solidFill>
              </a:rPr>
              <a:t> </a:t>
            </a:r>
          </a:p>
        </p:txBody>
      </p:sp>
      <p:pic>
        <p:nvPicPr>
          <p:cNvPr id="7" name="Picture 6">
            <a:extLst>
              <a:ext uri="{FF2B5EF4-FFF2-40B4-BE49-F238E27FC236}">
                <a16:creationId xmlns:a16="http://schemas.microsoft.com/office/drawing/2014/main" id="{61896F59-6E9A-4795-B6CD-D4B110EB8172}"/>
              </a:ext>
            </a:extLst>
          </p:cNvPr>
          <p:cNvPicPr>
            <a:picLocks noChangeAspect="1"/>
          </p:cNvPicPr>
          <p:nvPr/>
        </p:nvPicPr>
        <p:blipFill>
          <a:blip r:embed="rId3"/>
          <a:stretch>
            <a:fillRect/>
          </a:stretch>
        </p:blipFill>
        <p:spPr>
          <a:xfrm>
            <a:off x="809210" y="1382842"/>
            <a:ext cx="1525618" cy="1701295"/>
          </a:xfrm>
          <a:prstGeom prst="rect">
            <a:avLst/>
          </a:prstGeom>
          <a:ln w="38100">
            <a:solidFill>
              <a:schemeClr val="tx1"/>
            </a:solidFill>
          </a:ln>
        </p:spPr>
      </p:pic>
      <p:sp>
        <p:nvSpPr>
          <p:cNvPr id="8" name="Rectangle 7">
            <a:extLst>
              <a:ext uri="{FF2B5EF4-FFF2-40B4-BE49-F238E27FC236}">
                <a16:creationId xmlns:a16="http://schemas.microsoft.com/office/drawing/2014/main" id="{B957DD7C-0501-42DD-95C1-3EF0C20DE0B8}"/>
              </a:ext>
            </a:extLst>
          </p:cNvPr>
          <p:cNvSpPr/>
          <p:nvPr/>
        </p:nvSpPr>
        <p:spPr>
          <a:xfrm>
            <a:off x="3460810" y="1420046"/>
            <a:ext cx="7356630" cy="2031325"/>
          </a:xfrm>
          <a:prstGeom prst="rect">
            <a:avLst/>
          </a:prstGeom>
        </p:spPr>
        <p:txBody>
          <a:bodyPr wrap="square">
            <a:spAutoFit/>
          </a:bodyPr>
          <a:lstStyle/>
          <a:p>
            <a:r>
              <a:rPr lang="en-US" b="1" dirty="0"/>
              <a:t>Lauren Hensley Shifflett </a:t>
            </a:r>
            <a:r>
              <a:rPr lang="en-US" dirty="0"/>
              <a:t>is the new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sp>
        <p:nvSpPr>
          <p:cNvPr id="9" name="Rectangle 8">
            <a:extLst>
              <a:ext uri="{FF2B5EF4-FFF2-40B4-BE49-F238E27FC236}">
                <a16:creationId xmlns:a16="http://schemas.microsoft.com/office/drawing/2014/main" id="{3AE93353-0553-4630-8E47-A387C584C462}"/>
              </a:ext>
            </a:extLst>
          </p:cNvPr>
          <p:cNvSpPr/>
          <p:nvPr/>
        </p:nvSpPr>
        <p:spPr>
          <a:xfrm>
            <a:off x="618071" y="3266705"/>
            <a:ext cx="1907895" cy="369332"/>
          </a:xfrm>
          <a:prstGeom prst="rect">
            <a:avLst/>
          </a:prstGeom>
        </p:spPr>
        <p:txBody>
          <a:bodyPr wrap="none">
            <a:spAutoFit/>
          </a:bodyPr>
          <a:lstStyle/>
          <a:p>
            <a:pPr algn="ctr"/>
            <a:r>
              <a:rPr lang="en-US" dirty="0">
                <a:solidFill>
                  <a:schemeClr val="tx1"/>
                </a:solidFill>
              </a:rPr>
              <a:t> </a:t>
            </a:r>
            <a:r>
              <a:rPr lang="en-US" dirty="0">
                <a:hlinkClick r:id="rId4"/>
              </a:rPr>
              <a:t>shiffllh@jmu.edu</a:t>
            </a:r>
            <a:r>
              <a:rPr lang="en-US" dirty="0"/>
              <a:t> </a:t>
            </a:r>
          </a:p>
        </p:txBody>
      </p:sp>
      <p:sp>
        <p:nvSpPr>
          <p:cNvPr id="10" name="TextBox 9">
            <a:extLst>
              <a:ext uri="{FF2B5EF4-FFF2-40B4-BE49-F238E27FC236}">
                <a16:creationId xmlns:a16="http://schemas.microsoft.com/office/drawing/2014/main" id="{BC26613A-A80A-4784-95B9-7EA1E3003652}"/>
              </a:ext>
            </a:extLst>
          </p:cNvPr>
          <p:cNvSpPr txBox="1"/>
          <p:nvPr/>
        </p:nvSpPr>
        <p:spPr>
          <a:xfrm>
            <a:off x="4589755" y="240624"/>
            <a:ext cx="475843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mn-lt"/>
                <a:ea typeface="+mn-ea"/>
                <a:cs typeface="+mn-cs"/>
                <a:sym typeface="Calibri"/>
              </a:rPr>
              <a:t>Presenters</a:t>
            </a:r>
          </a:p>
        </p:txBody>
      </p:sp>
      <p:pic>
        <p:nvPicPr>
          <p:cNvPr id="12" name="Picture 11">
            <a:extLst>
              <a:ext uri="{FF2B5EF4-FFF2-40B4-BE49-F238E27FC236}">
                <a16:creationId xmlns:a16="http://schemas.microsoft.com/office/drawing/2014/main" id="{DB72417F-F07E-16D9-F9F6-94E2837AE5B6}"/>
              </a:ext>
            </a:extLst>
          </p:cNvPr>
          <p:cNvPicPr>
            <a:picLocks noChangeAspect="1"/>
          </p:cNvPicPr>
          <p:nvPr/>
        </p:nvPicPr>
        <p:blipFill>
          <a:blip r:embed="rId5"/>
          <a:stretch>
            <a:fillRect/>
          </a:stretch>
        </p:blipFill>
        <p:spPr>
          <a:xfrm>
            <a:off x="809210" y="3818605"/>
            <a:ext cx="1509768" cy="2031325"/>
          </a:xfrm>
          <a:prstGeom prst="rect">
            <a:avLst/>
          </a:prstGeom>
          <a:ln w="38100">
            <a:solidFill>
              <a:schemeClr val="tx1"/>
            </a:solidFill>
          </a:ln>
        </p:spPr>
      </p:pic>
    </p:spTree>
    <p:extLst>
      <p:ext uri="{BB962C8B-B14F-4D97-AF65-F5344CB8AC3E}">
        <p14:creationId xmlns:p14="http://schemas.microsoft.com/office/powerpoint/2010/main" val="114469310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D1809FB-8453-1774-3D70-4F2E095265F1}"/>
              </a:ext>
            </a:extLst>
          </p:cNvPr>
          <p:cNvSpPr txBox="1">
            <a:spLocks/>
          </p:cNvSpPr>
          <p:nvPr/>
        </p:nvSpPr>
        <p:spPr>
          <a:xfrm>
            <a:off x="1498392" y="1600198"/>
            <a:ext cx="8229600" cy="5257801"/>
          </a:xfrm>
          <a:prstGeom prst="rect">
            <a:avLst/>
          </a:prstGeom>
        </p:spPr>
        <p:txBody>
          <a:bodyPr>
            <a:normAutofit fontScale="92500" lnSpcReduction="10000"/>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a:lstStyle>
          <a:p>
            <a:pPr hangingPunct="1">
              <a:buFont typeface="Arial"/>
              <a:buNone/>
            </a:pPr>
            <a:r>
              <a:rPr lang="en-US" sz="1600" b="1" i="1" dirty="0">
                <a:latin typeface="Calibri" pitchFamily="34" charset="0"/>
              </a:rPr>
              <a:t>A Series of Unfortunate Events</a:t>
            </a:r>
            <a:r>
              <a:rPr lang="en-US" sz="1600" dirty="0">
                <a:latin typeface="Calibri" pitchFamily="34" charset="0"/>
              </a:rPr>
              <a:t>-December 2004</a:t>
            </a:r>
          </a:p>
          <a:p>
            <a:pPr hangingPunct="1">
              <a:buFont typeface="Arial"/>
              <a:buNone/>
            </a:pPr>
            <a:r>
              <a:rPr lang="en-US" sz="1600" u="sng" dirty="0">
                <a:latin typeface="Calibri" pitchFamily="34" charset="0"/>
                <a:hlinkClick r:id="rId2"/>
              </a:rPr>
              <a:t> http://www.highsmith.com/pdf/LibrarySparks/2004/lsp_dec_lesson.pdf</a:t>
            </a:r>
            <a:endParaRPr lang="en-US" sz="1600" u="sng" dirty="0">
              <a:latin typeface="Calibri" pitchFamily="34" charset="0"/>
            </a:endParaRPr>
          </a:p>
          <a:p>
            <a:pPr hangingPunct="1">
              <a:buFont typeface="Arial"/>
              <a:buNone/>
            </a:pPr>
            <a:r>
              <a:rPr lang="en-US" sz="1600" b="1" i="1" dirty="0">
                <a:latin typeface="Calibri" pitchFamily="34" charset="0"/>
              </a:rPr>
              <a:t>Harry Potter a Half-Blood Prince -</a:t>
            </a:r>
            <a:r>
              <a:rPr lang="en-US" sz="1600" dirty="0">
                <a:latin typeface="Calibri" pitchFamily="34" charset="0"/>
              </a:rPr>
              <a:t>July 2005</a:t>
            </a:r>
          </a:p>
          <a:p>
            <a:pPr hangingPunct="1">
              <a:buFont typeface="Arial"/>
              <a:buNone/>
            </a:pPr>
            <a:r>
              <a:rPr lang="en-US" sz="1600" u="sng" dirty="0">
                <a:latin typeface="Calibri" pitchFamily="34" charset="0"/>
                <a:hlinkClick r:id="rId3"/>
              </a:rPr>
              <a:t>http://www.highsmith.com/pdf/LibrarySparks/2005/lsp_aug05_lessons.pdf</a:t>
            </a:r>
            <a:endParaRPr lang="en-US" sz="1600" dirty="0">
              <a:latin typeface="Calibri" pitchFamily="34" charset="0"/>
            </a:endParaRPr>
          </a:p>
          <a:p>
            <a:pPr hangingPunct="1">
              <a:buFont typeface="Arial"/>
              <a:buNone/>
            </a:pPr>
            <a:r>
              <a:rPr lang="en-US" sz="1600" b="1" i="1" dirty="0">
                <a:latin typeface="Calibri" pitchFamily="34" charset="0"/>
              </a:rPr>
              <a:t>Hoot</a:t>
            </a:r>
            <a:r>
              <a:rPr lang="en-US" sz="1600" dirty="0">
                <a:latin typeface="Calibri" pitchFamily="34" charset="0"/>
              </a:rPr>
              <a:t> April 2006</a:t>
            </a:r>
          </a:p>
          <a:p>
            <a:pPr hangingPunct="1">
              <a:buFont typeface="Arial"/>
              <a:buNone/>
            </a:pPr>
            <a:r>
              <a:rPr lang="en-US" sz="1600" u="sng" dirty="0">
                <a:latin typeface="Calibri" pitchFamily="34" charset="0"/>
                <a:hlinkClick r:id="rId4"/>
              </a:rPr>
              <a:t>http://www.highsmith.com/pdf/LibrarySparks/2006/lsp_apr06_lesson.pdf</a:t>
            </a:r>
            <a:endParaRPr lang="en-US" sz="1600" dirty="0">
              <a:latin typeface="Calibri" pitchFamily="34" charset="0"/>
            </a:endParaRPr>
          </a:p>
          <a:p>
            <a:pPr hangingPunct="1">
              <a:buFont typeface="Arial"/>
              <a:buNone/>
            </a:pPr>
            <a:r>
              <a:rPr lang="en-US" sz="1600" b="1" i="1" dirty="0">
                <a:latin typeface="Calibri" pitchFamily="34" charset="0"/>
              </a:rPr>
              <a:t>Bridge to Terabithia </a:t>
            </a:r>
            <a:r>
              <a:rPr lang="en-US" sz="1600" dirty="0">
                <a:latin typeface="Calibri" pitchFamily="34" charset="0"/>
              </a:rPr>
              <a:t>-January 2007</a:t>
            </a:r>
          </a:p>
          <a:p>
            <a:pPr hangingPunct="1">
              <a:buFont typeface="Arial"/>
              <a:buNone/>
            </a:pPr>
            <a:r>
              <a:rPr lang="en-US" sz="1600" u="sng" dirty="0">
                <a:latin typeface="Calibri" pitchFamily="34" charset="0"/>
                <a:hlinkClick r:id="rId5"/>
              </a:rPr>
              <a:t>http://www.highsmith.com/pdf/librarysparks/2007/lsp_jan07_lessons.pdf</a:t>
            </a:r>
            <a:endParaRPr lang="en-US" sz="1600" u="sng" dirty="0">
              <a:latin typeface="Calibri" pitchFamily="34" charset="0"/>
            </a:endParaRPr>
          </a:p>
          <a:p>
            <a:pPr hangingPunct="1">
              <a:buFont typeface="Arial"/>
              <a:buNone/>
            </a:pPr>
            <a:r>
              <a:rPr lang="en-US" sz="1600" b="1" i="1" dirty="0">
                <a:latin typeface="Calibri" pitchFamily="34" charset="0"/>
              </a:rPr>
              <a:t>The Invention of Hugo Cabret </a:t>
            </a:r>
            <a:r>
              <a:rPr lang="en-US" sz="1600" dirty="0">
                <a:latin typeface="Calibri" pitchFamily="34" charset="0"/>
              </a:rPr>
              <a:t>–November 2008</a:t>
            </a:r>
          </a:p>
          <a:p>
            <a:pPr hangingPunct="1">
              <a:buFont typeface="Arial"/>
              <a:buNone/>
            </a:pPr>
            <a:r>
              <a:rPr lang="en-US" sz="1600" dirty="0">
                <a:latin typeface="Calibri" pitchFamily="34" charset="0"/>
                <a:hlinkClick r:id="rId6"/>
              </a:rPr>
              <a:t>http://www.highsmith.com/pdf/librarysparks/2008/lsp_nov08_LL_hugo_cabret.pdf</a:t>
            </a:r>
            <a:endParaRPr lang="en-US" sz="1600" dirty="0">
              <a:latin typeface="Calibri" pitchFamily="34" charset="0"/>
            </a:endParaRPr>
          </a:p>
          <a:p>
            <a:pPr hangingPunct="1">
              <a:buFont typeface="Arial"/>
              <a:buNone/>
            </a:pPr>
            <a:r>
              <a:rPr lang="en-US" sz="1600" b="1" i="1" dirty="0">
                <a:latin typeface="Calibri" pitchFamily="34" charset="0"/>
              </a:rPr>
              <a:t>The Tale of Despereaux</a:t>
            </a:r>
            <a:r>
              <a:rPr lang="en-US" sz="1600" dirty="0">
                <a:latin typeface="Calibri" pitchFamily="34" charset="0"/>
              </a:rPr>
              <a:t> -December 2008</a:t>
            </a:r>
          </a:p>
          <a:p>
            <a:pPr hangingPunct="1">
              <a:buFont typeface="Arial"/>
              <a:buNone/>
            </a:pPr>
            <a:r>
              <a:rPr lang="en-US" sz="1600" u="sng" dirty="0">
                <a:latin typeface="Calibri" pitchFamily="34" charset="0"/>
                <a:hlinkClick r:id="rId7"/>
              </a:rPr>
              <a:t>http://www.highsmith.com/pdf/librarysparks/2008/lsp_dec08_LL.pdf</a:t>
            </a:r>
            <a:endParaRPr lang="en-US" sz="1600" u="sng" dirty="0">
              <a:latin typeface="Calibri" pitchFamily="34" charset="0"/>
            </a:endParaRPr>
          </a:p>
          <a:p>
            <a:pPr hangingPunct="1">
              <a:buFont typeface="Arial"/>
              <a:buNone/>
            </a:pPr>
            <a:r>
              <a:rPr lang="en-US" sz="1600" b="1" i="1" dirty="0">
                <a:latin typeface="Calibri" pitchFamily="34" charset="0"/>
              </a:rPr>
              <a:t>Where the Wild Things Are</a:t>
            </a:r>
            <a:r>
              <a:rPr lang="en-US" sz="1600" dirty="0">
                <a:latin typeface="Calibri" pitchFamily="34" charset="0"/>
              </a:rPr>
              <a:t> -October 2009</a:t>
            </a:r>
          </a:p>
          <a:p>
            <a:pPr hangingPunct="1">
              <a:buFont typeface="Arial"/>
              <a:buNone/>
            </a:pPr>
            <a:r>
              <a:rPr lang="en-US" sz="1600" u="sng" dirty="0">
                <a:latin typeface="Calibri" pitchFamily="34" charset="0"/>
                <a:hlinkClick r:id="rId8"/>
              </a:rPr>
              <a:t>http://www.highsmith.com/pdf/librarysparks/2009/lsp_oct09_ll.pdf</a:t>
            </a:r>
            <a:endParaRPr lang="en-US" sz="1600" dirty="0">
              <a:latin typeface="Calibri" pitchFamily="34" charset="0"/>
            </a:endParaRPr>
          </a:p>
          <a:p>
            <a:pPr hangingPunct="1">
              <a:buFont typeface="Arial"/>
              <a:buNone/>
            </a:pPr>
            <a:r>
              <a:rPr lang="en-US" sz="1600" b="1" i="1" dirty="0">
                <a:latin typeface="Calibri" pitchFamily="34" charset="0"/>
              </a:rPr>
              <a:t>Cloudy with a Chance of Meatballs </a:t>
            </a:r>
            <a:r>
              <a:rPr lang="en-US" sz="1600" dirty="0">
                <a:latin typeface="Calibri" pitchFamily="34" charset="0"/>
              </a:rPr>
              <a:t>-April 2010</a:t>
            </a:r>
          </a:p>
          <a:p>
            <a:pPr hangingPunct="1">
              <a:buFont typeface="Arial"/>
              <a:buNone/>
            </a:pPr>
            <a:r>
              <a:rPr lang="en-US" sz="1600" u="sng" dirty="0">
                <a:latin typeface="Calibri" pitchFamily="34" charset="0"/>
                <a:hlinkClick r:id="rId9"/>
              </a:rPr>
              <a:t>http://www.highsmith.com/pdf/librarysparks/2010/lsp_apr10_ll_cloudy_meat.pdf</a:t>
            </a:r>
            <a:endParaRPr lang="en-US" sz="1600" dirty="0">
              <a:latin typeface="Calibri" pitchFamily="34" charset="0"/>
            </a:endParaRPr>
          </a:p>
          <a:p>
            <a:pPr hangingPunct="1">
              <a:buFont typeface="Arial"/>
              <a:buNone/>
            </a:pPr>
            <a:endParaRPr lang="en-US" dirty="0"/>
          </a:p>
          <a:p>
            <a:pPr hangingPunct="1"/>
            <a:endParaRPr lang="en-US" dirty="0"/>
          </a:p>
        </p:txBody>
      </p:sp>
      <p:pic>
        <p:nvPicPr>
          <p:cNvPr id="4" name="Picture 2" descr="http://www.worldmag.com/images/content/despereaux.jpg">
            <a:extLst>
              <a:ext uri="{FF2B5EF4-FFF2-40B4-BE49-F238E27FC236}">
                <a16:creationId xmlns:a16="http://schemas.microsoft.com/office/drawing/2014/main" id="{14096953-FD25-EF4C-2F7D-B63524EE3360}"/>
              </a:ext>
            </a:extLst>
          </p:cNvPr>
          <p:cNvPicPr>
            <a:picLocks noChangeAspect="1" noChangeArrowheads="1"/>
          </p:cNvPicPr>
          <p:nvPr/>
        </p:nvPicPr>
        <p:blipFill>
          <a:blip r:embed="rId10" cstate="print"/>
          <a:srcRect/>
          <a:stretch>
            <a:fillRect/>
          </a:stretch>
        </p:blipFill>
        <p:spPr bwMode="auto">
          <a:xfrm>
            <a:off x="8957873" y="2057400"/>
            <a:ext cx="2362200" cy="3200401"/>
          </a:xfrm>
          <a:prstGeom prst="rect">
            <a:avLst/>
          </a:prstGeom>
          <a:noFill/>
        </p:spPr>
      </p:pic>
      <p:sp>
        <p:nvSpPr>
          <p:cNvPr id="6" name="TextBox 5">
            <a:extLst>
              <a:ext uri="{FF2B5EF4-FFF2-40B4-BE49-F238E27FC236}">
                <a16:creationId xmlns:a16="http://schemas.microsoft.com/office/drawing/2014/main" id="{52777125-81DF-F4F9-7ACB-1A5389ABA95D}"/>
              </a:ext>
            </a:extLst>
          </p:cNvPr>
          <p:cNvSpPr txBox="1"/>
          <p:nvPr/>
        </p:nvSpPr>
        <p:spPr>
          <a:xfrm>
            <a:off x="2746948" y="373877"/>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800" b="1" dirty="0"/>
              <a:t>Lynne’s LibrarySparks Library Lessons</a:t>
            </a:r>
            <a:br>
              <a:rPr lang="en-US" sz="1800" b="1" dirty="0"/>
            </a:br>
            <a:r>
              <a:rPr lang="en-US" sz="1800" b="1" dirty="0"/>
              <a:t>Online Movie Connections</a:t>
            </a:r>
          </a:p>
        </p:txBody>
      </p:sp>
    </p:spTree>
    <p:extLst>
      <p:ext uri="{BB962C8B-B14F-4D97-AF65-F5344CB8AC3E}">
        <p14:creationId xmlns:p14="http://schemas.microsoft.com/office/powerpoint/2010/main" val="20147070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883918" y="291089"/>
            <a:ext cx="10424161" cy="932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spcBef>
                <a:spcPts val="600"/>
              </a:spcBef>
              <a:defRPr sz="5400" spc="-300">
                <a:latin typeface="Calibri Light"/>
                <a:ea typeface="Calibri Light"/>
                <a:cs typeface="Calibri Light"/>
                <a:sym typeface="Calibri Light"/>
              </a:defRPr>
            </a:lvl1pPr>
          </a:lstStyle>
          <a:p>
            <a:r>
              <a:rPr dirty="0"/>
              <a:t>Invest In Girls</a:t>
            </a:r>
          </a:p>
        </p:txBody>
      </p:sp>
      <p:pic>
        <p:nvPicPr>
          <p:cNvPr id="230" name="Picture 3" descr="Picture 3"/>
          <p:cNvPicPr>
            <a:picLocks noChangeAspect="1"/>
          </p:cNvPicPr>
          <p:nvPr/>
        </p:nvPicPr>
        <p:blipFill>
          <a:blip r:embed="rId2"/>
          <a:stretch>
            <a:fillRect/>
          </a:stretch>
        </p:blipFill>
        <p:spPr>
          <a:xfrm>
            <a:off x="1779453" y="1486729"/>
            <a:ext cx="8633092" cy="4864952"/>
          </a:xfrm>
          <a:prstGeom prst="rect">
            <a:avLst/>
          </a:prstGeom>
          <a:ln w="12700">
            <a:miter lim="400000"/>
          </a:ln>
        </p:spPr>
      </p:pic>
      <p:sp>
        <p:nvSpPr>
          <p:cNvPr id="231" name="Slide Number Placeholder 6"/>
          <p:cNvSpPr txBox="1">
            <a:spLocks noGrp="1"/>
          </p:cNvSpPr>
          <p:nvPr>
            <p:ph type="sldNum" sz="quarter" idx="4294967295"/>
          </p:nvPr>
        </p:nvSpPr>
        <p:spPr>
          <a:xfrm>
            <a:off x="11080144" y="6404292"/>
            <a:ext cx="273657"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spcBef>
                <a:spcPts val="600"/>
              </a:spcBef>
              <a:defRPr>
                <a:solidFill>
                  <a:srgbClr val="888888"/>
                </a:solidFill>
                <a:latin typeface="Inter"/>
                <a:ea typeface="Inter"/>
                <a:cs typeface="Inter"/>
                <a:sym typeface="Inter"/>
              </a:defRPr>
            </a:lvl1pPr>
          </a:lstStyle>
          <a:p>
            <a:fld id="{86CB4B4D-7CA3-9044-876B-883B54F8677D}" type="slidenum">
              <a:t>41</a:t>
            </a:fld>
            <a:endParaRPr dirty="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Down Arrow 7"/>
          <p:cNvSpPr/>
          <p:nvPr/>
        </p:nvSpPr>
        <p:spPr>
          <a:xfrm rot="16200000">
            <a:off x="800100" y="1491343"/>
            <a:ext cx="3333749" cy="3499104"/>
          </a:xfrm>
          <a:custGeom>
            <a:avLst/>
            <a:gdLst/>
            <a:ahLst/>
            <a:cxnLst>
              <a:cxn ang="0">
                <a:pos x="wd2" y="hd2"/>
              </a:cxn>
              <a:cxn ang="5400000">
                <a:pos x="wd2" y="hd2"/>
              </a:cxn>
              <a:cxn ang="10800000">
                <a:pos x="wd2" y="hd2"/>
              </a:cxn>
              <a:cxn ang="16200000">
                <a:pos x="wd2" y="hd2"/>
              </a:cxn>
            </a:cxnLst>
            <a:rect l="0" t="0" r="r" b="b"/>
            <a:pathLst>
              <a:path w="21600" h="21600" extrusionOk="0">
                <a:moveTo>
                  <a:pt x="0" y="18351"/>
                </a:moveTo>
                <a:lnTo>
                  <a:pt x="0" y="0"/>
                </a:lnTo>
                <a:lnTo>
                  <a:pt x="21600" y="0"/>
                </a:lnTo>
                <a:lnTo>
                  <a:pt x="21600" y="18351"/>
                </a:lnTo>
                <a:lnTo>
                  <a:pt x="10800" y="21600"/>
                </a:lnTo>
                <a:close/>
              </a:path>
            </a:pathLst>
          </a:custGeom>
          <a:solidFill>
            <a:srgbClr val="404040"/>
          </a:solidFill>
          <a:ln w="12700">
            <a:miter lim="400000"/>
          </a:ln>
        </p:spPr>
        <p:txBody>
          <a:bodyPr lIns="45719" rIns="45719" anchor="ctr"/>
          <a:lstStyle/>
          <a:p>
            <a:pPr algn="ctr">
              <a:defRPr>
                <a:solidFill>
                  <a:srgbClr val="FFFFFF"/>
                </a:solidFill>
              </a:defRPr>
            </a:pPr>
            <a:endParaRPr dirty="0"/>
          </a:p>
        </p:txBody>
      </p:sp>
      <p:sp>
        <p:nvSpPr>
          <p:cNvPr id="234" name="Title 1"/>
          <p:cNvSpPr txBox="1"/>
          <p:nvPr/>
        </p:nvSpPr>
        <p:spPr>
          <a:xfrm>
            <a:off x="1074419" y="1967265"/>
            <a:ext cx="2537462" cy="2547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lnSpc>
                <a:spcPct val="90000"/>
              </a:lnSpc>
              <a:spcBef>
                <a:spcPts val="600"/>
              </a:spcBef>
              <a:defRPr sz="3600" spc="-300">
                <a:solidFill>
                  <a:srgbClr val="FFFFFF"/>
                </a:solidFill>
                <a:latin typeface="Calibri Light"/>
                <a:ea typeface="Calibri Light"/>
                <a:cs typeface="Calibri Light"/>
                <a:sym typeface="Calibri Light"/>
              </a:defRPr>
            </a:lvl1pPr>
          </a:lstStyle>
          <a:p>
            <a:r>
              <a:rPr dirty="0"/>
              <a:t>NEC </a:t>
            </a:r>
          </a:p>
        </p:txBody>
      </p:sp>
      <p:pic>
        <p:nvPicPr>
          <p:cNvPr id="235" name="Picture 3" descr="Picture 3"/>
          <p:cNvPicPr>
            <a:picLocks noChangeAspect="1"/>
          </p:cNvPicPr>
          <p:nvPr/>
        </p:nvPicPr>
        <p:blipFill>
          <a:blip r:embed="rId2"/>
          <a:stretch>
            <a:fillRect/>
          </a:stretch>
        </p:blipFill>
        <p:spPr>
          <a:xfrm>
            <a:off x="4217039" y="570"/>
            <a:ext cx="5269524" cy="7023466"/>
          </a:xfrm>
          <a:prstGeom prst="rect">
            <a:avLst/>
          </a:prstGeom>
          <a:ln w="12700">
            <a:miter lim="400000"/>
          </a:ln>
        </p:spPr>
      </p:pic>
      <p:sp>
        <p:nvSpPr>
          <p:cNvPr id="236" name="Slide Number Placeholder 6"/>
          <p:cNvSpPr txBox="1">
            <a:spLocks noGrp="1"/>
          </p:cNvSpPr>
          <p:nvPr>
            <p:ph type="sldNum" sz="quarter" idx="4294967295"/>
          </p:nvPr>
        </p:nvSpPr>
        <p:spPr>
          <a:xfrm>
            <a:off x="11274876" y="6404292"/>
            <a:ext cx="273656"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spcBef>
                <a:spcPts val="600"/>
              </a:spcBef>
              <a:defRPr>
                <a:solidFill>
                  <a:srgbClr val="000000">
                    <a:alpha val="80000"/>
                  </a:srgbClr>
                </a:solidFill>
                <a:latin typeface="Inter"/>
                <a:ea typeface="Inter"/>
                <a:cs typeface="Inter"/>
                <a:sym typeface="Inter"/>
              </a:defRPr>
            </a:lvl1pPr>
          </a:lstStyle>
          <a:p>
            <a:fld id="{86CB4B4D-7CA3-9044-876B-883B54F8677D}" type="slidenum">
              <a:t>42</a:t>
            </a:fld>
            <a:endParaRPr dirty="0"/>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angle 6"/>
          <p:cNvSpPr/>
          <p:nvPr/>
        </p:nvSpPr>
        <p:spPr>
          <a:xfrm>
            <a:off x="2" y="0"/>
            <a:ext cx="12191997" cy="6858000"/>
          </a:xfrm>
          <a:prstGeom prst="rect">
            <a:avLst/>
          </a:prstGeom>
          <a:solidFill>
            <a:srgbClr val="000000"/>
          </a:solidFill>
          <a:ln w="12700">
            <a:miter lim="400000"/>
          </a:ln>
        </p:spPr>
        <p:txBody>
          <a:bodyPr lIns="45719" rIns="45719" anchor="ctr"/>
          <a:lstStyle/>
          <a:p>
            <a:pPr algn="ctr">
              <a:defRPr>
                <a:solidFill>
                  <a:srgbClr val="FFFFFF"/>
                </a:solidFill>
              </a:defRPr>
            </a:pPr>
            <a:endParaRPr dirty="0"/>
          </a:p>
        </p:txBody>
      </p:sp>
      <p:sp>
        <p:nvSpPr>
          <p:cNvPr id="239" name="Freeform: Shape 8"/>
          <p:cNvSpPr/>
          <p:nvPr/>
        </p:nvSpPr>
        <p:spPr>
          <a:xfrm>
            <a:off x="0" y="0"/>
            <a:ext cx="9272923" cy="6858001"/>
          </a:xfrm>
          <a:custGeom>
            <a:avLst/>
            <a:gdLst/>
            <a:ahLst/>
            <a:cxnLst>
              <a:cxn ang="0">
                <a:pos x="wd2" y="hd2"/>
              </a:cxn>
              <a:cxn ang="5400000">
                <a:pos x="wd2" y="hd2"/>
              </a:cxn>
              <a:cxn ang="10800000">
                <a:pos x="wd2" y="hd2"/>
              </a:cxn>
              <a:cxn ang="16200000">
                <a:pos x="wd2" y="hd2"/>
              </a:cxn>
            </a:cxnLst>
            <a:rect l="0" t="0" r="r" b="b"/>
            <a:pathLst>
              <a:path w="21539" h="21600" extrusionOk="0">
                <a:moveTo>
                  <a:pt x="0" y="0"/>
                </a:moveTo>
                <a:lnTo>
                  <a:pt x="18875" y="0"/>
                </a:lnTo>
                <a:lnTo>
                  <a:pt x="18905" y="100"/>
                </a:lnTo>
                <a:cubicBezTo>
                  <a:pt x="21355" y="8449"/>
                  <a:pt x="21355" y="8449"/>
                  <a:pt x="21355" y="8449"/>
                </a:cubicBezTo>
                <a:cubicBezTo>
                  <a:pt x="21600" y="9411"/>
                  <a:pt x="21600" y="10855"/>
                  <a:pt x="21355" y="11818"/>
                </a:cubicBezTo>
                <a:cubicBezTo>
                  <a:pt x="20231" y="15648"/>
                  <a:pt x="19353" y="18640"/>
                  <a:pt x="18667" y="20978"/>
                </a:cubicBezTo>
                <a:lnTo>
                  <a:pt x="18484" y="21599"/>
                </a:lnTo>
                <a:lnTo>
                  <a:pt x="7684" y="21599"/>
                </a:lnTo>
                <a:lnTo>
                  <a:pt x="7684" y="21600"/>
                </a:lnTo>
                <a:lnTo>
                  <a:pt x="0" y="21600"/>
                </a:lnTo>
                <a:close/>
              </a:path>
            </a:pathLst>
          </a:custGeom>
          <a:solidFill>
            <a:srgbClr val="FFFFFF"/>
          </a:solidFill>
          <a:ln w="12700">
            <a:miter lim="400000"/>
          </a:ln>
        </p:spPr>
        <p:txBody>
          <a:bodyPr lIns="45719" rIns="45719" anchor="ctr"/>
          <a:lstStyle/>
          <a:p>
            <a:pPr algn="ctr">
              <a:defRPr>
                <a:solidFill>
                  <a:srgbClr val="FFFFFF"/>
                </a:solidFill>
              </a:defRPr>
            </a:pPr>
            <a:endParaRPr dirty="0"/>
          </a:p>
        </p:txBody>
      </p:sp>
      <p:pic>
        <p:nvPicPr>
          <p:cNvPr id="240" name="Picture 2" descr="Picture 2"/>
          <p:cNvPicPr>
            <a:picLocks noChangeAspect="1"/>
          </p:cNvPicPr>
          <p:nvPr/>
        </p:nvPicPr>
        <p:blipFill>
          <a:blip r:embed="rId2"/>
          <a:stretch>
            <a:fillRect/>
          </a:stretch>
        </p:blipFill>
        <p:spPr>
          <a:xfrm>
            <a:off x="1561392" y="-110678"/>
            <a:ext cx="5306340" cy="7075122"/>
          </a:xfrm>
          <a:prstGeom prst="rect">
            <a:avLst/>
          </a:prstGeom>
          <a:ln w="12700">
            <a:miter lim="400000"/>
          </a:ln>
        </p:spPr>
      </p:pic>
      <p:grpSp>
        <p:nvGrpSpPr>
          <p:cNvPr id="243" name="Group 10"/>
          <p:cNvGrpSpPr/>
          <p:nvPr/>
        </p:nvGrpSpPr>
        <p:grpSpPr>
          <a:xfrm>
            <a:off x="9163241" y="1075187"/>
            <a:ext cx="1557646" cy="1172974"/>
            <a:chOff x="0" y="0"/>
            <a:chExt cx="1557645" cy="1172973"/>
          </a:xfrm>
        </p:grpSpPr>
        <p:sp>
          <p:nvSpPr>
            <p:cNvPr id="241" name="Freeform 5"/>
            <p:cNvSpPr/>
            <p:nvPr/>
          </p:nvSpPr>
          <p:spPr>
            <a:xfrm>
              <a:off x="0" y="348658"/>
              <a:ext cx="929975" cy="824316"/>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dirty="0"/>
            </a:p>
          </p:txBody>
        </p:sp>
        <p:sp>
          <p:nvSpPr>
            <p:cNvPr id="242" name="Freeform 5"/>
            <p:cNvSpPr/>
            <p:nvPr/>
          </p:nvSpPr>
          <p:spPr>
            <a:xfrm>
              <a:off x="799604" y="0"/>
              <a:ext cx="758042" cy="671915"/>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dirty="0"/>
            </a:p>
          </p:txBody>
        </p:sp>
      </p:grpSp>
      <p:sp>
        <p:nvSpPr>
          <p:cNvPr id="244" name="TextBox 2"/>
          <p:cNvSpPr txBox="1"/>
          <p:nvPr/>
        </p:nvSpPr>
        <p:spPr>
          <a:xfrm>
            <a:off x="9535368" y="2600225"/>
            <a:ext cx="2194854" cy="70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800">
                <a:solidFill>
                  <a:srgbClr val="FFFFFF"/>
                </a:solidFill>
              </a:defRPr>
            </a:lvl1pPr>
          </a:lstStyle>
          <a:p>
            <a:r>
              <a:rPr dirty="0"/>
              <a:t>NPFC</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p:nvPr/>
        </p:nvSpPr>
        <p:spPr>
          <a:xfrm>
            <a:off x="7510334" y="1783958"/>
            <a:ext cx="3995867" cy="2889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spcBef>
                <a:spcPts val="600"/>
              </a:spcBef>
              <a:defRPr sz="5400" spc="-300">
                <a:solidFill>
                  <a:srgbClr val="EDEDED"/>
                </a:solidFill>
                <a:latin typeface="Calibri Light"/>
                <a:ea typeface="Calibri Light"/>
                <a:cs typeface="Calibri Light"/>
                <a:sym typeface="Calibri Light"/>
              </a:defRPr>
            </a:lvl1pPr>
          </a:lstStyle>
          <a:p>
            <a:r>
              <a:rPr dirty="0"/>
              <a:t>Advocacy </a:t>
            </a:r>
          </a:p>
        </p:txBody>
      </p:sp>
      <p:sp>
        <p:nvSpPr>
          <p:cNvPr id="247" name="Freeform: Shape 10"/>
          <p:cNvSpPr/>
          <p:nvPr/>
        </p:nvSpPr>
        <p:spPr>
          <a:xfrm flipH="1" flipV="1">
            <a:off x="1" y="-1"/>
            <a:ext cx="7188052" cy="6858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dirty="0"/>
          </a:p>
        </p:txBody>
      </p:sp>
      <p:pic>
        <p:nvPicPr>
          <p:cNvPr id="248" name="Picture 3" descr="Picture 3"/>
          <p:cNvPicPr>
            <a:picLocks noChangeAspect="1"/>
          </p:cNvPicPr>
          <p:nvPr/>
        </p:nvPicPr>
        <p:blipFill>
          <a:blip r:embed="rId2"/>
          <a:srcRect t="2708" b="21915"/>
          <a:stretch>
            <a:fillRect/>
          </a:stretch>
        </p:blipFill>
        <p:spPr>
          <a:xfrm>
            <a:off x="157113" y="9"/>
            <a:ext cx="7028497"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249" name="Slide Number Placeholder 6"/>
          <p:cNvSpPr txBox="1">
            <a:spLocks noGrp="1"/>
          </p:cNvSpPr>
          <p:nvPr>
            <p:ph type="sldNum" sz="quarter" idx="4294967295"/>
          </p:nvPr>
        </p:nvSpPr>
        <p:spPr>
          <a:xfrm>
            <a:off x="11083626" y="738825"/>
            <a:ext cx="387949" cy="277998"/>
          </a:xfrm>
          <a:prstGeom prst="rect">
            <a:avLst/>
          </a:prstGeom>
          <a:solidFill>
            <a:srgbClr val="7F7F7F"/>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rmAutofit fontScale="92500" lnSpcReduction="20000"/>
          </a:bodyPr>
          <a:lstStyle>
            <a:lvl1pPr algn="ctr">
              <a:spcBef>
                <a:spcPts val="600"/>
              </a:spcBef>
              <a:defRPr sz="1500">
                <a:solidFill>
                  <a:srgbClr val="FFFFFF"/>
                </a:solidFill>
              </a:defRPr>
            </a:lvl1pPr>
          </a:lstStyle>
          <a:p>
            <a:fld id="{86CB4B4D-7CA3-9044-876B-883B54F8677D}" type="slidenum">
              <a:t>44</a:t>
            </a:fld>
            <a:endParaRPr dirty="0"/>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1"/>
          <p:cNvSpPr txBox="1"/>
          <p:nvPr/>
        </p:nvSpPr>
        <p:spPr>
          <a:xfrm>
            <a:off x="727670" y="516836"/>
            <a:ext cx="10491404"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r>
              <a:rPr dirty="0"/>
              <a:t>Suggested Presentation Deck</a:t>
            </a:r>
          </a:p>
        </p:txBody>
      </p:sp>
      <p:sp>
        <p:nvSpPr>
          <p:cNvPr id="252" name="Slide Number Placeholder 6"/>
          <p:cNvSpPr txBox="1">
            <a:spLocks noGrp="1"/>
          </p:cNvSpPr>
          <p:nvPr>
            <p:ph type="sldNum" sz="quarter" idx="4294967295"/>
          </p:nvPr>
        </p:nvSpPr>
        <p:spPr>
          <a:xfrm>
            <a:off x="11622173" y="6435612"/>
            <a:ext cx="245404"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45</a:t>
            </a:fld>
            <a:endParaRPr dirty="0"/>
          </a:p>
        </p:txBody>
      </p:sp>
      <p:sp>
        <p:nvSpPr>
          <p:cNvPr id="253" name="Title 1"/>
          <p:cNvSpPr txBox="1"/>
          <p:nvPr/>
        </p:nvSpPr>
        <p:spPr>
          <a:xfrm>
            <a:off x="2026919" y="1531487"/>
            <a:ext cx="8138162"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lnSpc>
                <a:spcPct val="90000"/>
              </a:lnSpc>
              <a:defRPr sz="5500"/>
            </a:lvl1pPr>
          </a:lstStyle>
          <a:p>
            <a:r>
              <a:rPr dirty="0"/>
              <a:t>CEE Affiliates</a:t>
            </a:r>
          </a:p>
        </p:txBody>
      </p:sp>
      <p:sp>
        <p:nvSpPr>
          <p:cNvPr id="254" name="TextBox 2"/>
          <p:cNvSpPr txBox="1"/>
          <p:nvPr/>
        </p:nvSpPr>
        <p:spPr>
          <a:xfrm>
            <a:off x="3071494" y="5595613"/>
            <a:ext cx="6049012" cy="1133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Arial"/>
                <a:ea typeface="Arial"/>
                <a:cs typeface="Arial"/>
                <a:sym typeface="Arial"/>
              </a:defRPr>
            </a:pPr>
            <a:r>
              <a:rPr u="sng" dirty="0">
                <a:solidFill>
                  <a:srgbClr val="0563C1"/>
                </a:solidFill>
                <a:uFill>
                  <a:solidFill>
                    <a:srgbClr val="0563C1"/>
                  </a:solidFill>
                </a:uFill>
                <a:hlinkClick r:id="rId2"/>
              </a:rPr>
              <a:t>https://www.councilforeconed.org/resources/local-affiliates/</a:t>
            </a:r>
          </a:p>
          <a:p>
            <a:pPr>
              <a:defRPr>
                <a:latin typeface="Arial"/>
                <a:ea typeface="Arial"/>
                <a:cs typeface="Arial"/>
                <a:sym typeface="Arial"/>
              </a:defRPr>
            </a:pPr>
            <a:endParaRPr u="sng" dirty="0">
              <a:solidFill>
                <a:srgbClr val="0563C1"/>
              </a:solidFill>
              <a:uFill>
                <a:solidFill>
                  <a:srgbClr val="0563C1"/>
                </a:solidFill>
              </a:uFill>
              <a:hlinkClick r:id="rId2"/>
            </a:endParaRPr>
          </a:p>
          <a:p>
            <a:pPr algn="ctr">
              <a:defRPr>
                <a:latin typeface="Arial"/>
                <a:ea typeface="Arial"/>
                <a:cs typeface="Arial"/>
                <a:sym typeface="Arial"/>
              </a:defRPr>
            </a:pPr>
            <a:r>
              <a:rPr dirty="0"/>
              <a:t>Include your local affiliate page</a:t>
            </a:r>
          </a:p>
        </p:txBody>
      </p:sp>
      <p:pic>
        <p:nvPicPr>
          <p:cNvPr id="255" name="Picture 4" descr="Picture 4"/>
          <p:cNvPicPr>
            <a:picLocks noChangeAspect="1"/>
          </p:cNvPicPr>
          <p:nvPr/>
        </p:nvPicPr>
        <p:blipFill>
          <a:blip r:embed="rId3"/>
          <a:stretch>
            <a:fillRect/>
          </a:stretch>
        </p:blipFill>
        <p:spPr>
          <a:xfrm>
            <a:off x="3048000" y="2796851"/>
            <a:ext cx="6096000" cy="2405063"/>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p:nvPr/>
        </p:nvSpPr>
        <p:spPr>
          <a:xfrm>
            <a:off x="1851405" y="206347"/>
            <a:ext cx="7680961" cy="1565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lnSpc>
                <a:spcPts val="5700"/>
              </a:lnSpc>
              <a:defRPr sz="5400" b="1">
                <a:solidFill>
                  <a:srgbClr val="203864"/>
                </a:solidFill>
                <a:effectLst>
                  <a:outerShdw blurRad="50800" dist="50800" dir="5400000" rotWithShape="0">
                    <a:srgbClr val="000000">
                      <a:alpha val="0"/>
                    </a:srgbClr>
                  </a:outerShdw>
                </a:effectLst>
              </a:defRPr>
            </a:lvl1pPr>
          </a:lstStyle>
          <a:p>
            <a:r>
              <a:rPr dirty="0"/>
              <a:t>Thank You to Our Sponsors!</a:t>
            </a:r>
          </a:p>
        </p:txBody>
      </p:sp>
      <p:sp>
        <p:nvSpPr>
          <p:cNvPr id="259" name="Rectangle 7"/>
          <p:cNvSpPr txBox="1"/>
          <p:nvPr/>
        </p:nvSpPr>
        <p:spPr>
          <a:xfrm>
            <a:off x="4496532" y="3244333"/>
            <a:ext cx="161291" cy="348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Times New Roman"/>
                <a:ea typeface="Times New Roman"/>
                <a:cs typeface="Times New Roman"/>
                <a:sym typeface="Times New Roman"/>
              </a:defRPr>
            </a:lvl1pPr>
          </a:lstStyle>
          <a:p>
            <a:r>
              <a:rPr dirty="0"/>
              <a:t> </a:t>
            </a:r>
          </a:p>
        </p:txBody>
      </p:sp>
      <p:pic>
        <p:nvPicPr>
          <p:cNvPr id="260" name="Picture 8" descr="Picture 8"/>
          <p:cNvPicPr>
            <a:picLocks noChangeAspect="1"/>
          </p:cNvPicPr>
          <p:nvPr/>
        </p:nvPicPr>
        <p:blipFill>
          <a:blip r:embed="rId2"/>
          <a:stretch>
            <a:fillRect/>
          </a:stretch>
        </p:blipFill>
        <p:spPr>
          <a:xfrm>
            <a:off x="1007616" y="1439041"/>
            <a:ext cx="1905001" cy="1874521"/>
          </a:xfrm>
          <a:prstGeom prst="rect">
            <a:avLst/>
          </a:prstGeom>
          <a:ln w="12700">
            <a:miter lim="400000"/>
          </a:ln>
        </p:spPr>
      </p:pic>
      <p:sp>
        <p:nvSpPr>
          <p:cNvPr id="261" name="Google Shape;109;p25"/>
          <p:cNvSpPr txBox="1">
            <a:spLocks noGrp="1"/>
          </p:cNvSpPr>
          <p:nvPr>
            <p:ph type="sldNum" sz="quarter" idx="4294967295"/>
          </p:nvPr>
        </p:nvSpPr>
        <p:spPr>
          <a:xfrm>
            <a:off x="11784107" y="6597458"/>
            <a:ext cx="245364" cy="2438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sz="1000">
                <a:solidFill>
                  <a:srgbClr val="414A58"/>
                </a:solidFill>
                <a:latin typeface="Inter"/>
                <a:ea typeface="Inter"/>
                <a:cs typeface="Inter"/>
                <a:sym typeface="Inter"/>
              </a:defRPr>
            </a:lvl1pPr>
          </a:lstStyle>
          <a:p>
            <a:fld id="{86CB4B4D-7CA3-9044-876B-883B54F8677D}" type="slidenum">
              <a:t>46</a:t>
            </a:fld>
            <a:endParaRPr dirty="0"/>
          </a:p>
        </p:txBody>
      </p:sp>
      <p:pic>
        <p:nvPicPr>
          <p:cNvPr id="262" name="Google Shape;112;p25" descr="Google Shape;112;p25"/>
          <p:cNvPicPr>
            <a:picLocks noChangeAspect="1"/>
          </p:cNvPicPr>
          <p:nvPr/>
        </p:nvPicPr>
        <p:blipFill>
          <a:blip r:embed="rId3"/>
          <a:stretch>
            <a:fillRect/>
          </a:stretch>
        </p:blipFill>
        <p:spPr>
          <a:xfrm>
            <a:off x="3870647" y="3123291"/>
            <a:ext cx="4762501" cy="2190751"/>
          </a:xfrm>
          <a:prstGeom prst="rect">
            <a:avLst/>
          </a:prstGeom>
          <a:ln w="12700">
            <a:miter lim="400000"/>
          </a:ln>
        </p:spPr>
      </p:pic>
      <p:pic>
        <p:nvPicPr>
          <p:cNvPr id="263" name="Google Shape;113;p25" descr="Google Shape;113;p25"/>
          <p:cNvPicPr>
            <a:picLocks noChangeAspect="1"/>
          </p:cNvPicPr>
          <p:nvPr/>
        </p:nvPicPr>
        <p:blipFill>
          <a:blip r:embed="rId4"/>
          <a:stretch>
            <a:fillRect/>
          </a:stretch>
        </p:blipFill>
        <p:spPr>
          <a:xfrm>
            <a:off x="3341199" y="4918976"/>
            <a:ext cx="2952751" cy="1552576"/>
          </a:xfrm>
          <a:prstGeom prst="rect">
            <a:avLst/>
          </a:prstGeom>
          <a:ln w="12700">
            <a:miter lim="400000"/>
          </a:ln>
        </p:spPr>
      </p:pic>
      <p:pic>
        <p:nvPicPr>
          <p:cNvPr id="264" name="Google Shape;114;p25" descr="Google Shape;114;p25"/>
          <p:cNvPicPr>
            <a:picLocks noChangeAspect="1"/>
          </p:cNvPicPr>
          <p:nvPr/>
        </p:nvPicPr>
        <p:blipFill>
          <a:blip r:embed="rId5"/>
          <a:stretch>
            <a:fillRect/>
          </a:stretch>
        </p:blipFill>
        <p:spPr>
          <a:xfrm>
            <a:off x="1162592" y="4948342"/>
            <a:ext cx="1669726" cy="1799700"/>
          </a:xfrm>
          <a:prstGeom prst="rect">
            <a:avLst/>
          </a:prstGeom>
          <a:ln w="12700">
            <a:miter lim="400000"/>
          </a:ln>
        </p:spPr>
      </p:pic>
      <p:pic>
        <p:nvPicPr>
          <p:cNvPr id="265" name="Google Shape;115;p25" descr="Google Shape;115;p25"/>
          <p:cNvPicPr>
            <a:picLocks noChangeAspect="1"/>
          </p:cNvPicPr>
          <p:nvPr/>
        </p:nvPicPr>
        <p:blipFill>
          <a:blip r:embed="rId6"/>
          <a:stretch>
            <a:fillRect/>
          </a:stretch>
        </p:blipFill>
        <p:spPr>
          <a:xfrm>
            <a:off x="3546428" y="1713668"/>
            <a:ext cx="1724026" cy="1714501"/>
          </a:xfrm>
          <a:prstGeom prst="rect">
            <a:avLst/>
          </a:prstGeom>
          <a:ln w="12700">
            <a:miter lim="400000"/>
          </a:ln>
        </p:spPr>
      </p:pic>
      <p:pic>
        <p:nvPicPr>
          <p:cNvPr id="266" name="Google Shape;116;p25" descr="Google Shape;116;p25"/>
          <p:cNvPicPr>
            <a:picLocks noChangeAspect="1"/>
          </p:cNvPicPr>
          <p:nvPr/>
        </p:nvPicPr>
        <p:blipFill>
          <a:blip r:embed="rId7"/>
          <a:stretch>
            <a:fillRect/>
          </a:stretch>
        </p:blipFill>
        <p:spPr>
          <a:xfrm>
            <a:off x="592488" y="3369633"/>
            <a:ext cx="2952751" cy="1552576"/>
          </a:xfrm>
          <a:prstGeom prst="rect">
            <a:avLst/>
          </a:prstGeom>
          <a:ln w="12700">
            <a:miter lim="400000"/>
          </a:ln>
        </p:spPr>
      </p:pic>
      <p:pic>
        <p:nvPicPr>
          <p:cNvPr id="267" name="Google Shape;117;p25" descr="Google Shape;117;p25"/>
          <p:cNvPicPr>
            <a:picLocks noChangeAspect="1"/>
          </p:cNvPicPr>
          <p:nvPr/>
        </p:nvPicPr>
        <p:blipFill>
          <a:blip r:embed="rId8"/>
          <a:stretch>
            <a:fillRect/>
          </a:stretch>
        </p:blipFill>
        <p:spPr>
          <a:xfrm>
            <a:off x="8502726" y="1437232"/>
            <a:ext cx="1714501" cy="1714501"/>
          </a:xfrm>
          <a:prstGeom prst="rect">
            <a:avLst/>
          </a:prstGeom>
          <a:ln w="12700">
            <a:miter lim="400000"/>
          </a:ln>
        </p:spPr>
      </p:pic>
      <p:pic>
        <p:nvPicPr>
          <p:cNvPr id="268" name="Google Shape;118;p25" descr="Google Shape;118;p25"/>
          <p:cNvPicPr>
            <a:picLocks noChangeAspect="1"/>
          </p:cNvPicPr>
          <p:nvPr/>
        </p:nvPicPr>
        <p:blipFill>
          <a:blip r:embed="rId9"/>
          <a:stretch>
            <a:fillRect/>
          </a:stretch>
        </p:blipFill>
        <p:spPr>
          <a:xfrm>
            <a:off x="8791306" y="3313272"/>
            <a:ext cx="2857501" cy="1600201"/>
          </a:xfrm>
          <a:prstGeom prst="rect">
            <a:avLst/>
          </a:prstGeom>
          <a:ln w="12700">
            <a:miter lim="400000"/>
          </a:ln>
        </p:spPr>
      </p:pic>
      <p:pic>
        <p:nvPicPr>
          <p:cNvPr id="269" name="Google Shape;119;p25" descr="Google Shape;119;p25"/>
          <p:cNvPicPr>
            <a:picLocks noChangeAspect="1"/>
          </p:cNvPicPr>
          <p:nvPr/>
        </p:nvPicPr>
        <p:blipFill>
          <a:blip r:embed="rId10"/>
          <a:stretch>
            <a:fillRect/>
          </a:stretch>
        </p:blipFill>
        <p:spPr>
          <a:xfrm>
            <a:off x="5503578" y="1753103"/>
            <a:ext cx="2580302" cy="1407077"/>
          </a:xfrm>
          <a:prstGeom prst="rect">
            <a:avLst/>
          </a:prstGeom>
          <a:ln w="12700">
            <a:miter lim="400000"/>
          </a:ln>
        </p:spPr>
      </p:pic>
      <p:pic>
        <p:nvPicPr>
          <p:cNvPr id="270" name="Google Shape;120;p25" descr="Google Shape;120;p25"/>
          <p:cNvPicPr>
            <a:picLocks noChangeAspect="1"/>
          </p:cNvPicPr>
          <p:nvPr/>
        </p:nvPicPr>
        <p:blipFill>
          <a:blip r:embed="rId11"/>
          <a:stretch>
            <a:fillRect/>
          </a:stretch>
        </p:blipFill>
        <p:spPr>
          <a:xfrm>
            <a:off x="7194831" y="4982028"/>
            <a:ext cx="3619501" cy="1743076"/>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idx="4294967295"/>
          </p:nvPr>
        </p:nvSpPr>
        <p:spPr>
          <a:xfrm>
            <a:off x="510959" y="3309003"/>
            <a:ext cx="10515601" cy="1325560"/>
          </a:xfrm>
          <a:prstGeom prst="rect">
            <a:avLst/>
          </a:prstGeom>
        </p:spPr>
        <p:txBody>
          <a:bodyPr anchor="t">
            <a:normAutofit/>
          </a:bodyPr>
          <a:lstStyle>
            <a:lvl1pPr>
              <a:defRPr sz="3200" spc="-100">
                <a:solidFill>
                  <a:srgbClr val="FFFFFF"/>
                </a:solidFill>
                <a:latin typeface="Inter Light"/>
                <a:ea typeface="Inter Light"/>
                <a:cs typeface="Inter Light"/>
                <a:sym typeface="Inter Light"/>
              </a:defRPr>
            </a:lvl1pPr>
          </a:lstStyle>
          <a:p>
            <a:r>
              <a:rPr dirty="0"/>
              <a:t>Contact information</a:t>
            </a:r>
          </a:p>
        </p:txBody>
      </p:sp>
      <p:sp>
        <p:nvSpPr>
          <p:cNvPr id="273" name="Text Placeholder 2"/>
          <p:cNvSpPr txBox="1">
            <a:spLocks noGrp="1"/>
          </p:cNvSpPr>
          <p:nvPr>
            <p:ph type="body" sz="quarter" idx="1"/>
          </p:nvPr>
        </p:nvSpPr>
        <p:spPr>
          <a:xfrm>
            <a:off x="510959" y="2388768"/>
            <a:ext cx="10515601" cy="914401"/>
          </a:xfrm>
          <a:prstGeom prst="rect">
            <a:avLst/>
          </a:prstGeom>
        </p:spPr>
        <p:txBody>
          <a:bodyPr/>
          <a:lstStyle>
            <a:lvl1pPr>
              <a:defRPr spc="-200">
                <a:latin typeface="Inter"/>
                <a:ea typeface="Inter"/>
                <a:cs typeface="Inter"/>
                <a:sym typeface="Inter"/>
              </a:defRPr>
            </a:lvl1pPr>
          </a:lstStyle>
          <a:p>
            <a:r>
              <a:rPr dirty="0"/>
              <a:t>Thank You</a:t>
            </a:r>
          </a:p>
        </p:txBody>
      </p:sp>
      <p:sp>
        <p:nvSpPr>
          <p:cNvPr id="3" name="TextBox 2">
            <a:extLst>
              <a:ext uri="{FF2B5EF4-FFF2-40B4-BE49-F238E27FC236}">
                <a16:creationId xmlns:a16="http://schemas.microsoft.com/office/drawing/2014/main" id="{8D91CD1D-2CD6-A06F-A345-BE56979D650A}"/>
              </a:ext>
            </a:extLst>
          </p:cNvPr>
          <p:cNvSpPr txBox="1"/>
          <p:nvPr/>
        </p:nvSpPr>
        <p:spPr>
          <a:xfrm>
            <a:off x="1306727" y="4217943"/>
            <a:ext cx="6098058"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dirty="0">
                <a:solidFill>
                  <a:schemeClr val="bg1"/>
                </a:solidFill>
                <a:latin typeface="+mn-lt"/>
              </a:rPr>
              <a:t>Lauren H Shifflett   </a:t>
            </a:r>
            <a:r>
              <a:rPr lang="en-US" sz="2800" dirty="0">
                <a:solidFill>
                  <a:schemeClr val="bg1"/>
                </a:solidFill>
                <a:latin typeface="+mn-lt"/>
                <a:hlinkClick r:id="rId2">
                  <a:extLst>
                    <a:ext uri="{A12FA001-AC4F-418D-AE19-62706E023703}">
                      <ahyp:hlinkClr xmlns:ahyp="http://schemas.microsoft.com/office/drawing/2018/hyperlinkcolor" val="tx"/>
                    </a:ext>
                  </a:extLst>
                </a:hlinkClick>
              </a:rPr>
              <a:t>shiffllh@jmu.edu</a:t>
            </a:r>
            <a:r>
              <a:rPr lang="en-US" sz="2800" dirty="0">
                <a:solidFill>
                  <a:schemeClr val="bg1"/>
                </a:solidFill>
                <a:latin typeface="+mn-lt"/>
              </a:rPr>
              <a:t> </a:t>
            </a:r>
            <a:br>
              <a:rPr lang="en-US" sz="2800" dirty="0">
                <a:solidFill>
                  <a:schemeClr val="bg1"/>
                </a:solidFill>
                <a:latin typeface="+mn-lt"/>
              </a:rPr>
            </a:br>
            <a:r>
              <a:rPr lang="en-US" sz="2800" dirty="0">
                <a:solidFill>
                  <a:schemeClr val="bg1"/>
                </a:solidFill>
                <a:latin typeface="+mn-lt"/>
              </a:rPr>
              <a:t>Lynne  F Stover   </a:t>
            </a:r>
            <a:r>
              <a:rPr lang="en-US" sz="2800" dirty="0">
                <a:solidFill>
                  <a:schemeClr val="bg1"/>
                </a:solidFill>
                <a:latin typeface="+mn-lt"/>
                <a:hlinkClick r:id="rId3">
                  <a:extLst>
                    <a:ext uri="{A12FA001-AC4F-418D-AE19-62706E023703}">
                      <ahyp:hlinkClr xmlns:ahyp="http://schemas.microsoft.com/office/drawing/2018/hyperlinkcolor" val="tx"/>
                    </a:ext>
                  </a:extLst>
                </a:hlinkClick>
              </a:rPr>
              <a:t>stoverlf@jmu.edu</a:t>
            </a:r>
            <a:r>
              <a:rPr lang="en-US" sz="2800" dirty="0">
                <a:solidFill>
                  <a:schemeClr val="bg1"/>
                </a:solidFill>
                <a:latin typeface="+mn-lt"/>
              </a:rPr>
              <a:t> </a:t>
            </a:r>
            <a:endParaRPr lang="en-US" sz="2800" dirty="0">
              <a:solidFill>
                <a:schemeClr val="bg1"/>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7E092-2505-313E-F154-F98D42BF2E82}"/>
              </a:ext>
            </a:extLst>
          </p:cNvPr>
          <p:cNvPicPr>
            <a:picLocks noChangeAspect="1"/>
          </p:cNvPicPr>
          <p:nvPr/>
        </p:nvPicPr>
        <p:blipFill>
          <a:blip r:embed="rId2"/>
          <a:stretch>
            <a:fillRect/>
          </a:stretch>
        </p:blipFill>
        <p:spPr>
          <a:xfrm>
            <a:off x="840013" y="1052335"/>
            <a:ext cx="3437289" cy="1356395"/>
          </a:xfrm>
          <a:prstGeom prst="rect">
            <a:avLst/>
          </a:prstGeom>
          <a:ln w="28575">
            <a:solidFill>
              <a:schemeClr val="tx1"/>
            </a:solidFill>
          </a:ln>
        </p:spPr>
      </p:pic>
      <p:pic>
        <p:nvPicPr>
          <p:cNvPr id="3" name="Picture 2">
            <a:extLst>
              <a:ext uri="{FF2B5EF4-FFF2-40B4-BE49-F238E27FC236}">
                <a16:creationId xmlns:a16="http://schemas.microsoft.com/office/drawing/2014/main" id="{B24643D9-B14E-7248-C651-6B963F509EFC}"/>
              </a:ext>
            </a:extLst>
          </p:cNvPr>
          <p:cNvPicPr>
            <a:picLocks noChangeAspect="1"/>
          </p:cNvPicPr>
          <p:nvPr/>
        </p:nvPicPr>
        <p:blipFill>
          <a:blip r:embed="rId3"/>
          <a:stretch>
            <a:fillRect/>
          </a:stretch>
        </p:blipFill>
        <p:spPr>
          <a:xfrm>
            <a:off x="3023471" y="2537977"/>
            <a:ext cx="3437289" cy="1486545"/>
          </a:xfrm>
          <a:prstGeom prst="rect">
            <a:avLst/>
          </a:prstGeom>
          <a:ln w="28575">
            <a:solidFill>
              <a:schemeClr val="tx1"/>
            </a:solidFill>
          </a:ln>
        </p:spPr>
      </p:pic>
      <p:pic>
        <p:nvPicPr>
          <p:cNvPr id="4" name="Picture 3">
            <a:extLst>
              <a:ext uri="{FF2B5EF4-FFF2-40B4-BE49-F238E27FC236}">
                <a16:creationId xmlns:a16="http://schemas.microsoft.com/office/drawing/2014/main" id="{54D17A48-771F-06C2-F0B2-3394A69280B2}"/>
              </a:ext>
            </a:extLst>
          </p:cNvPr>
          <p:cNvPicPr>
            <a:picLocks noChangeAspect="1"/>
          </p:cNvPicPr>
          <p:nvPr/>
        </p:nvPicPr>
        <p:blipFill>
          <a:blip r:embed="rId4"/>
          <a:stretch>
            <a:fillRect/>
          </a:stretch>
        </p:blipFill>
        <p:spPr>
          <a:xfrm rot="488531">
            <a:off x="7982560" y="1804589"/>
            <a:ext cx="2779450" cy="3678361"/>
          </a:xfrm>
          <a:prstGeom prst="rect">
            <a:avLst/>
          </a:prstGeom>
          <a:ln w="19050">
            <a:solidFill>
              <a:schemeClr val="tx1"/>
            </a:solidFill>
          </a:ln>
        </p:spPr>
      </p:pic>
      <p:sp>
        <p:nvSpPr>
          <p:cNvPr id="6" name="TextBox 5">
            <a:extLst>
              <a:ext uri="{FF2B5EF4-FFF2-40B4-BE49-F238E27FC236}">
                <a16:creationId xmlns:a16="http://schemas.microsoft.com/office/drawing/2014/main" id="{48D0699A-264C-D84C-C851-4AF8B81DBF14}"/>
              </a:ext>
            </a:extLst>
          </p:cNvPr>
          <p:cNvSpPr txBox="1"/>
          <p:nvPr/>
        </p:nvSpPr>
        <p:spPr>
          <a:xfrm>
            <a:off x="1099279" y="6267330"/>
            <a:ext cx="1109272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05255">
              <a:defRPr sz="3168"/>
            </a:pPr>
            <a:r>
              <a:rPr lang="en-US" sz="1800" b="1" dirty="0">
                <a:latin typeface="Calibri"/>
                <a:ea typeface="ＭＳ Ｐゴシック"/>
                <a:cs typeface="Calibri"/>
              </a:rPr>
              <a:t> </a:t>
            </a:r>
            <a:r>
              <a:rPr lang="en-US" sz="1800" b="1" dirty="0">
                <a:latin typeface="Calibri Light"/>
                <a:ea typeface="ＭＳ Ｐゴシック"/>
                <a:cs typeface="Calibri Light"/>
                <a:hlinkClick r:id="rId5"/>
              </a:rPr>
              <a:t>https://www.councilforeconed.org/wp-content/uploads/2012/03/voluntary-national-content-standards-2010.pdf</a:t>
            </a:r>
            <a:endParaRPr lang="en-US" sz="1800" b="1" dirty="0"/>
          </a:p>
        </p:txBody>
      </p:sp>
      <p:sp>
        <p:nvSpPr>
          <p:cNvPr id="8" name="TextBox 7">
            <a:extLst>
              <a:ext uri="{FF2B5EF4-FFF2-40B4-BE49-F238E27FC236}">
                <a16:creationId xmlns:a16="http://schemas.microsoft.com/office/drawing/2014/main" id="{8D6CE704-2416-6741-F173-05517D755737}"/>
              </a:ext>
            </a:extLst>
          </p:cNvPr>
          <p:cNvSpPr txBox="1"/>
          <p:nvPr/>
        </p:nvSpPr>
        <p:spPr>
          <a:xfrm>
            <a:off x="2609083" y="406004"/>
            <a:ext cx="60935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b="1" dirty="0">
                <a:solidFill>
                  <a:srgbClr val="FF0000"/>
                </a:solidFill>
                <a:effectLst>
                  <a:outerShdw blurRad="38100" dist="38100" dir="2700000" algn="tl">
                    <a:srgbClr val="000000">
                      <a:alpha val="43137"/>
                    </a:srgbClr>
                  </a:outerShdw>
                </a:effectLst>
              </a:rPr>
              <a:t>National Content Standards</a:t>
            </a:r>
          </a:p>
        </p:txBody>
      </p:sp>
      <p:pic>
        <p:nvPicPr>
          <p:cNvPr id="7" name="Picture 6">
            <a:extLst>
              <a:ext uri="{FF2B5EF4-FFF2-40B4-BE49-F238E27FC236}">
                <a16:creationId xmlns:a16="http://schemas.microsoft.com/office/drawing/2014/main" id="{D254CF34-FF7C-E718-133A-593CE05EBA8E}"/>
              </a:ext>
            </a:extLst>
          </p:cNvPr>
          <p:cNvPicPr>
            <a:picLocks noChangeAspect="1"/>
          </p:cNvPicPr>
          <p:nvPr/>
        </p:nvPicPr>
        <p:blipFill>
          <a:blip r:embed="rId6"/>
          <a:stretch>
            <a:fillRect/>
          </a:stretch>
        </p:blipFill>
        <p:spPr>
          <a:xfrm>
            <a:off x="1873771" y="4320023"/>
            <a:ext cx="4586990" cy="1890619"/>
          </a:xfrm>
          <a:prstGeom prst="rect">
            <a:avLst/>
          </a:prstGeom>
          <a:ln w="19050">
            <a:solidFill>
              <a:schemeClr val="tx1"/>
            </a:solidFill>
          </a:ln>
        </p:spPr>
      </p:pic>
    </p:spTree>
    <p:extLst>
      <p:ext uri="{BB962C8B-B14F-4D97-AF65-F5344CB8AC3E}">
        <p14:creationId xmlns:p14="http://schemas.microsoft.com/office/powerpoint/2010/main" val="224131482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D96DFA-10CB-A240-4318-3AF473A53A10}"/>
              </a:ext>
            </a:extLst>
          </p:cNvPr>
          <p:cNvSpPr txBox="1"/>
          <p:nvPr/>
        </p:nvSpPr>
        <p:spPr>
          <a:xfrm>
            <a:off x="640080" y="3107288"/>
            <a:ext cx="11419007" cy="3139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lvl="0" indent="-342900">
              <a:buFont typeface="Arial" panose="020B0604020202020204" pitchFamily="34" charset="0"/>
              <a:buChar char="•"/>
            </a:pPr>
            <a:r>
              <a:rPr lang="en-US" sz="2400" dirty="0"/>
              <a:t>Introduction [5 mins.]</a:t>
            </a:r>
          </a:p>
          <a:p>
            <a:pPr lvl="0"/>
            <a:endParaRPr lang="en-US" sz="1200" dirty="0"/>
          </a:p>
          <a:p>
            <a:pPr marL="342900" lvl="0" indent="-342900">
              <a:buFont typeface="Arial" panose="020B0604020202020204" pitchFamily="34" charset="0"/>
              <a:buChar char="•"/>
            </a:pPr>
            <a:r>
              <a:rPr lang="en-US" sz="2400" dirty="0"/>
              <a:t>Review information concerning available materials and the featured economic concept. [5 mins.]</a:t>
            </a:r>
          </a:p>
          <a:p>
            <a:pPr marL="342900" lvl="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Examine related children’s books and related movies and review the lessons and activities based on them. [45 mins.]</a:t>
            </a:r>
          </a:p>
          <a:p>
            <a:endParaRPr lang="en-US" sz="1200" dirty="0"/>
          </a:p>
          <a:p>
            <a:pPr marL="342900" indent="-342900">
              <a:buFont typeface="Arial" panose="020B0604020202020204" pitchFamily="34" charset="0"/>
              <a:buChar char="•"/>
            </a:pPr>
            <a:r>
              <a:rPr lang="en-US" sz="2400" dirty="0"/>
              <a:t>Conclude with discussion questions, book list review, and webinar survey [5 mins.] </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 name="TextBox 3">
            <a:extLst>
              <a:ext uri="{FF2B5EF4-FFF2-40B4-BE49-F238E27FC236}">
                <a16:creationId xmlns:a16="http://schemas.microsoft.com/office/drawing/2014/main" id="{B1D1C1A1-273F-555F-3BC9-F4BEB62B6A74}"/>
              </a:ext>
            </a:extLst>
          </p:cNvPr>
          <p:cNvSpPr txBox="1"/>
          <p:nvPr/>
        </p:nvSpPr>
        <p:spPr>
          <a:xfrm>
            <a:off x="2821899" y="287524"/>
            <a:ext cx="60935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000" dirty="0">
                <a:ea typeface="Calibri" panose="020F0502020204030204" pitchFamily="34" charset="0"/>
                <a:cs typeface="Times New Roman" panose="02020603050405020304" pitchFamily="18" charset="0"/>
              </a:rPr>
              <a:t>Agenda</a:t>
            </a:r>
            <a:endParaRPr lang="en-US" sz="4000" dirty="0"/>
          </a:p>
        </p:txBody>
      </p:sp>
      <p:pic>
        <p:nvPicPr>
          <p:cNvPr id="5" name="Picture 4">
            <a:extLst>
              <a:ext uri="{FF2B5EF4-FFF2-40B4-BE49-F238E27FC236}">
                <a16:creationId xmlns:a16="http://schemas.microsoft.com/office/drawing/2014/main" id="{0BA4E10A-6913-F356-A6D6-F2AD513347A3}"/>
              </a:ext>
            </a:extLst>
          </p:cNvPr>
          <p:cNvPicPr>
            <a:picLocks noChangeAspect="1"/>
          </p:cNvPicPr>
          <p:nvPr/>
        </p:nvPicPr>
        <p:blipFill>
          <a:blip r:embed="rId2"/>
          <a:stretch>
            <a:fillRect/>
          </a:stretch>
        </p:blipFill>
        <p:spPr>
          <a:xfrm>
            <a:off x="4380547" y="995410"/>
            <a:ext cx="2559403" cy="1721887"/>
          </a:xfrm>
          <a:prstGeom prst="rect">
            <a:avLst/>
          </a:prstGeom>
        </p:spPr>
      </p:pic>
    </p:spTree>
    <p:extLst>
      <p:ext uri="{BB962C8B-B14F-4D97-AF65-F5344CB8AC3E}">
        <p14:creationId xmlns:p14="http://schemas.microsoft.com/office/powerpoint/2010/main" val="15983512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414A58"/>
                </a:solidFill>
                <a:latin typeface="Inter"/>
                <a:ea typeface="Inter"/>
                <a:cs typeface="Inter"/>
                <a:sym typeface="Inter"/>
              </a:defRPr>
            </a:lvl1pPr>
          </a:lstStyle>
          <a:p>
            <a:fld id="{86CB4B4D-7CA3-9044-876B-883B54F8677D}" type="slidenum">
              <a:t>7</a:t>
            </a:fld>
            <a:endParaRPr dirty="0"/>
          </a:p>
        </p:txBody>
      </p:sp>
      <p:sp>
        <p:nvSpPr>
          <p:cNvPr id="192" name="Title 1"/>
          <p:cNvSpPr txBox="1"/>
          <p:nvPr/>
        </p:nvSpPr>
        <p:spPr>
          <a:xfrm>
            <a:off x="737615" y="629231"/>
            <a:ext cx="10424161" cy="701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rPr dirty="0">
                <a:solidFill>
                  <a:schemeClr val="tx1"/>
                </a:solidFill>
                <a:latin typeface="+mn-lt"/>
              </a:rPr>
              <a:t>Objectives</a:t>
            </a:r>
          </a:p>
        </p:txBody>
      </p:sp>
      <p:sp>
        <p:nvSpPr>
          <p:cNvPr id="3" name="TextBox 2">
            <a:extLst>
              <a:ext uri="{FF2B5EF4-FFF2-40B4-BE49-F238E27FC236}">
                <a16:creationId xmlns:a16="http://schemas.microsoft.com/office/drawing/2014/main" id="{3931E9E1-A2A7-1B36-7E45-FF53355F8639}"/>
              </a:ext>
            </a:extLst>
          </p:cNvPr>
          <p:cNvSpPr txBox="1"/>
          <p:nvPr/>
        </p:nvSpPr>
        <p:spPr>
          <a:xfrm>
            <a:off x="237037" y="1330962"/>
            <a:ext cx="11543153" cy="6186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fontAlgn="base" latinLnBrk="0"/>
            <a:r>
              <a:rPr lang="en-US" sz="2800" b="0" i="0" dirty="0">
                <a:solidFill>
                  <a:schemeClr val="tx1"/>
                </a:solidFill>
                <a:effectLst/>
              </a:rPr>
              <a:t>In this webinar teachers will:</a:t>
            </a:r>
          </a:p>
          <a:p>
            <a:pPr marL="285750" lvl="0" indent="-285750">
              <a:buFont typeface="Arial" panose="020B0604020202020204" pitchFamily="34" charset="0"/>
              <a:buChar char="•"/>
            </a:pPr>
            <a:r>
              <a:rPr lang="en-US" sz="2400" dirty="0"/>
              <a:t>Explore the concept of the value of using children’s literature that have been made into movies to teach in the content areas.</a:t>
            </a:r>
          </a:p>
          <a:p>
            <a:pPr marL="285750" lvl="0" indent="-285750">
              <a:buFont typeface="Arial" panose="020B0604020202020204" pitchFamily="34" charset="0"/>
              <a:buChar char="•"/>
            </a:pPr>
            <a:endParaRPr lang="en-US" sz="800" dirty="0"/>
          </a:p>
          <a:p>
            <a:pPr marL="285750" lvl="0" indent="-285750">
              <a:buFont typeface="Arial" panose="020B0604020202020204" pitchFamily="34" charset="0"/>
              <a:buChar char="•"/>
            </a:pPr>
            <a:r>
              <a:rPr lang="en-US" sz="2400" dirty="0"/>
              <a:t>Relate the concepts of scarcity, goods, services, money, entrepreurship, economic markets, and decision-making as they pertain to the featured titles. </a:t>
            </a:r>
          </a:p>
          <a:p>
            <a:pPr marL="285750" lvl="0" indent="-285750">
              <a:buFont typeface="Arial" panose="020B0604020202020204" pitchFamily="34" charset="0"/>
              <a:buChar char="•"/>
            </a:pPr>
            <a:endParaRPr lang="en-US" sz="800" dirty="0"/>
          </a:p>
          <a:p>
            <a:pPr marL="285750" lvl="0" indent="-285750">
              <a:buFont typeface="Arial" panose="020B0604020202020204" pitchFamily="34" charset="0"/>
              <a:buChar char="•"/>
            </a:pPr>
            <a:r>
              <a:rPr lang="en-US" sz="2400" dirty="0"/>
              <a:t>Consider the cross curricular possibilities of the topic as related to the social sciences and creative problem solving. </a:t>
            </a:r>
          </a:p>
          <a:p>
            <a:pPr marL="285750" lvl="0" indent="-285750">
              <a:buFont typeface="Arial" panose="020B0604020202020204" pitchFamily="34" charset="0"/>
              <a:buChar char="•"/>
            </a:pPr>
            <a:endParaRPr lang="en-US" sz="800" dirty="0"/>
          </a:p>
          <a:p>
            <a:pPr marL="285750" lvl="0" indent="-285750">
              <a:buFont typeface="Arial" panose="020B0604020202020204" pitchFamily="34" charset="0"/>
              <a:buChar char="•"/>
            </a:pPr>
            <a:r>
              <a:rPr lang="en-US" sz="2400" dirty="0"/>
              <a:t>Recognize the value of taking advantage of trends in popular culture.</a:t>
            </a:r>
          </a:p>
          <a:p>
            <a:pPr marL="285750" lvl="0" indent="-285750">
              <a:buFont typeface="Arial" panose="020B0604020202020204" pitchFamily="34" charset="0"/>
              <a:buChar char="•"/>
            </a:pPr>
            <a:endParaRPr lang="en-US" sz="800" dirty="0"/>
          </a:p>
          <a:p>
            <a:pPr marL="285750" lvl="0" indent="-285750">
              <a:buFont typeface="Arial" panose="020B0604020202020204" pitchFamily="34" charset="0"/>
              <a:buChar char="•"/>
            </a:pPr>
            <a:r>
              <a:rPr lang="en-US" sz="2400" dirty="0"/>
              <a:t>Review an annotated bibliography listing new children’s books that contain economic and personal finance content. </a:t>
            </a:r>
          </a:p>
          <a:p>
            <a:endParaRPr lang="en-US" dirty="0">
              <a:latin typeface="Calibri" panose="020F0502020204030204" pitchFamily="34" charset="0"/>
              <a:ea typeface="Calibri" panose="020F0502020204030204" pitchFamily="34" charset="0"/>
            </a:endParaRPr>
          </a:p>
          <a:p>
            <a:r>
              <a:rPr lang="en-US" sz="2800" i="1" dirty="0">
                <a:effectLst/>
                <a:latin typeface="Calibri" panose="020F0502020204030204" pitchFamily="34" charset="0"/>
                <a:ea typeface="Calibri" panose="020F0502020204030204" pitchFamily="34" charset="0"/>
              </a:rPr>
              <a:t>       It is to be noted that the students do not need to have read the books </a:t>
            </a:r>
          </a:p>
          <a:p>
            <a:r>
              <a:rPr lang="en-US" sz="2800" i="1" dirty="0">
                <a:effectLst/>
                <a:latin typeface="Calibri" panose="020F0502020204030204" pitchFamily="34" charset="0"/>
                <a:ea typeface="Calibri" panose="020F0502020204030204" pitchFamily="34" charset="0"/>
              </a:rPr>
              <a:t>      or seen the movies to successfully complete the lessons</a:t>
            </a:r>
            <a:r>
              <a:rPr lang="en-US" sz="2000" dirty="0">
                <a:effectLst/>
                <a:latin typeface="Calibri" panose="020F0502020204030204" pitchFamily="34" charset="0"/>
                <a:ea typeface="Calibri" panose="020F0502020204030204" pitchFamily="34" charset="0"/>
              </a:rPr>
              <a:t>.</a:t>
            </a:r>
            <a:endParaRPr lang="en-US" sz="2000" dirty="0"/>
          </a:p>
          <a:p>
            <a:pPr lvl="0"/>
            <a:endParaRPr lang="en-US" dirty="0"/>
          </a:p>
          <a:p>
            <a:pPr algn="l" fontAlgn="base" latinLnBrk="0"/>
            <a:endParaRPr lang="en-US" sz="2800" b="0" i="0" dirty="0">
              <a:solidFill>
                <a:schemeClr val="tx1"/>
              </a:solidFill>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477AAB-DD48-678C-C183-CC7AE018792C}"/>
              </a:ext>
            </a:extLst>
          </p:cNvPr>
          <p:cNvSpPr txBox="1"/>
          <p:nvPr/>
        </p:nvSpPr>
        <p:spPr>
          <a:xfrm>
            <a:off x="689289" y="1201467"/>
            <a:ext cx="10457059" cy="1261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buNone/>
            </a:pPr>
            <a:r>
              <a:rPr lang="en-US" sz="4800" dirty="0">
                <a:latin typeface="Calibri" pitchFamily="34" charset="0"/>
              </a:rPr>
              <a:t>"Never judge a book by its movie.”</a:t>
            </a:r>
          </a:p>
          <a:p>
            <a:pPr algn="ctr">
              <a:buNone/>
            </a:pPr>
            <a:r>
              <a:rPr lang="en-US" sz="2800" dirty="0">
                <a:latin typeface="Calibri" pitchFamily="34" charset="0"/>
              </a:rPr>
              <a:t>                                                                                          - J. W. Eagan</a:t>
            </a:r>
            <a:r>
              <a:rPr lang="en-US" sz="2400" i="1" dirty="0"/>
              <a:t>                                                                                                                                                                  </a:t>
            </a:r>
            <a:endParaRPr lang="en-US" sz="1050" b="1" i="1" dirty="0"/>
          </a:p>
        </p:txBody>
      </p:sp>
      <p:pic>
        <p:nvPicPr>
          <p:cNvPr id="4" name="Picture 2" descr="http://blog.seattletechnicalbooks.com/wp-content/uploads/2011/02/hunger_games_trilogy-400x186.jpg">
            <a:extLst>
              <a:ext uri="{FF2B5EF4-FFF2-40B4-BE49-F238E27FC236}">
                <a16:creationId xmlns:a16="http://schemas.microsoft.com/office/drawing/2014/main" id="{32C72186-1E67-3D57-AD97-9F597B8B5B82}"/>
              </a:ext>
            </a:extLst>
          </p:cNvPr>
          <p:cNvPicPr>
            <a:picLocks noChangeAspect="1" noChangeArrowheads="1"/>
          </p:cNvPicPr>
          <p:nvPr/>
        </p:nvPicPr>
        <p:blipFill>
          <a:blip r:embed="rId2" cstate="print"/>
          <a:srcRect/>
          <a:stretch>
            <a:fillRect/>
          </a:stretch>
        </p:blipFill>
        <p:spPr bwMode="auto">
          <a:xfrm>
            <a:off x="4191000" y="4770707"/>
            <a:ext cx="3810000" cy="1771651"/>
          </a:xfrm>
          <a:prstGeom prst="rect">
            <a:avLst/>
          </a:prstGeom>
          <a:noFill/>
        </p:spPr>
      </p:pic>
      <p:sp>
        <p:nvSpPr>
          <p:cNvPr id="5" name="TextBox 4">
            <a:extLst>
              <a:ext uri="{FF2B5EF4-FFF2-40B4-BE49-F238E27FC236}">
                <a16:creationId xmlns:a16="http://schemas.microsoft.com/office/drawing/2014/main" id="{C059F6F0-2ED1-AF3D-BE17-98857B9D4B55}"/>
              </a:ext>
            </a:extLst>
          </p:cNvPr>
          <p:cNvSpPr txBox="1"/>
          <p:nvPr/>
        </p:nvSpPr>
        <p:spPr>
          <a:xfrm>
            <a:off x="689290" y="2301766"/>
            <a:ext cx="11071914" cy="2339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buNone/>
            </a:pPr>
            <a:r>
              <a:rPr lang="en-US" sz="3200" dirty="0">
                <a:latin typeface="Calibri" pitchFamily="34" charset="0"/>
              </a:rPr>
              <a:t>But be an opportunist –</a:t>
            </a:r>
          </a:p>
          <a:p>
            <a:pPr>
              <a:buNone/>
            </a:pPr>
            <a:r>
              <a:rPr lang="en-US" sz="3200" dirty="0">
                <a:latin typeface="Calibri" pitchFamily="34" charset="0"/>
              </a:rPr>
              <a:t>A popular movie will generate interest in a book. It’s not a coincidence that </a:t>
            </a:r>
            <a:r>
              <a:rPr lang="en-US" sz="3200" i="1" dirty="0">
                <a:latin typeface="Calibri" pitchFamily="34" charset="0"/>
              </a:rPr>
              <a:t>The Hunger Games Trilogy </a:t>
            </a:r>
            <a:r>
              <a:rPr lang="en-US" sz="3200" dirty="0">
                <a:latin typeface="Calibri" pitchFamily="34" charset="0"/>
              </a:rPr>
              <a:t>was on the USA Today Bestseller List six straight weeks </a:t>
            </a:r>
            <a:r>
              <a:rPr lang="en-US" sz="3200" u="sng" dirty="0">
                <a:latin typeface="Calibri" pitchFamily="34" charset="0"/>
              </a:rPr>
              <a:t>before </a:t>
            </a:r>
            <a:r>
              <a:rPr lang="en-US" sz="3200" dirty="0">
                <a:latin typeface="Calibri" pitchFamily="34" charset="0"/>
              </a:rPr>
              <a:t>the movie release date.</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29495770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015B07-1B30-268A-81FD-2A81FCE2B7BC}"/>
              </a:ext>
            </a:extLst>
          </p:cNvPr>
          <p:cNvPicPr>
            <a:picLocks noChangeAspect="1"/>
          </p:cNvPicPr>
          <p:nvPr/>
        </p:nvPicPr>
        <p:blipFill>
          <a:blip r:embed="rId2"/>
          <a:stretch>
            <a:fillRect/>
          </a:stretch>
        </p:blipFill>
        <p:spPr>
          <a:xfrm rot="21115824">
            <a:off x="2685804" y="4547875"/>
            <a:ext cx="1421524" cy="1900058"/>
          </a:xfrm>
          <a:prstGeom prst="rect">
            <a:avLst/>
          </a:prstGeom>
          <a:ln w="19050">
            <a:solidFill>
              <a:schemeClr val="tx1"/>
            </a:solidFill>
          </a:ln>
        </p:spPr>
      </p:pic>
      <p:pic>
        <p:nvPicPr>
          <p:cNvPr id="4" name="Picture 3">
            <a:extLst>
              <a:ext uri="{FF2B5EF4-FFF2-40B4-BE49-F238E27FC236}">
                <a16:creationId xmlns:a16="http://schemas.microsoft.com/office/drawing/2014/main" id="{54FD915E-7B36-01BB-3148-2F8C287CCEF4}"/>
              </a:ext>
            </a:extLst>
          </p:cNvPr>
          <p:cNvPicPr>
            <a:picLocks noChangeAspect="1"/>
          </p:cNvPicPr>
          <p:nvPr/>
        </p:nvPicPr>
        <p:blipFill>
          <a:blip r:embed="rId3"/>
          <a:stretch>
            <a:fillRect/>
          </a:stretch>
        </p:blipFill>
        <p:spPr>
          <a:xfrm>
            <a:off x="5076655" y="238674"/>
            <a:ext cx="4861918" cy="6380651"/>
          </a:xfrm>
          <a:prstGeom prst="rect">
            <a:avLst/>
          </a:prstGeom>
          <a:ln w="76200">
            <a:solidFill>
              <a:srgbClr val="0070C0"/>
            </a:solidFill>
          </a:ln>
        </p:spPr>
      </p:pic>
      <p:pic>
        <p:nvPicPr>
          <p:cNvPr id="7" name="Picture 6">
            <a:extLst>
              <a:ext uri="{FF2B5EF4-FFF2-40B4-BE49-F238E27FC236}">
                <a16:creationId xmlns:a16="http://schemas.microsoft.com/office/drawing/2014/main" id="{1EEEA612-4A7F-D267-4A8F-EA92248B643D}"/>
              </a:ext>
            </a:extLst>
          </p:cNvPr>
          <p:cNvPicPr>
            <a:picLocks noChangeAspect="1"/>
          </p:cNvPicPr>
          <p:nvPr/>
        </p:nvPicPr>
        <p:blipFill>
          <a:blip r:embed="rId4"/>
          <a:stretch>
            <a:fillRect/>
          </a:stretch>
        </p:blipFill>
        <p:spPr>
          <a:xfrm rot="21126554">
            <a:off x="479821" y="1854150"/>
            <a:ext cx="1631496" cy="2182829"/>
          </a:xfrm>
          <a:prstGeom prst="rect">
            <a:avLst/>
          </a:prstGeom>
          <a:ln w="12700">
            <a:solidFill>
              <a:schemeClr val="tx1"/>
            </a:solidFill>
          </a:ln>
        </p:spPr>
      </p:pic>
      <p:pic>
        <p:nvPicPr>
          <p:cNvPr id="8" name="Picture 7">
            <a:extLst>
              <a:ext uri="{FF2B5EF4-FFF2-40B4-BE49-F238E27FC236}">
                <a16:creationId xmlns:a16="http://schemas.microsoft.com/office/drawing/2014/main" id="{DB90CAA8-473E-EABA-A671-C8418AEE6204}"/>
              </a:ext>
            </a:extLst>
          </p:cNvPr>
          <p:cNvPicPr>
            <a:picLocks noChangeAspect="1"/>
          </p:cNvPicPr>
          <p:nvPr/>
        </p:nvPicPr>
        <p:blipFill>
          <a:blip r:embed="rId5"/>
          <a:stretch>
            <a:fillRect/>
          </a:stretch>
        </p:blipFill>
        <p:spPr>
          <a:xfrm rot="337976">
            <a:off x="1311387" y="3505230"/>
            <a:ext cx="1653182" cy="2030364"/>
          </a:xfrm>
          <a:prstGeom prst="rect">
            <a:avLst/>
          </a:prstGeom>
          <a:ln w="9525">
            <a:solidFill>
              <a:schemeClr val="tx1"/>
            </a:solidFill>
          </a:ln>
        </p:spPr>
      </p:pic>
      <p:sp>
        <p:nvSpPr>
          <p:cNvPr id="9" name="TextBox 8">
            <a:extLst>
              <a:ext uri="{FF2B5EF4-FFF2-40B4-BE49-F238E27FC236}">
                <a16:creationId xmlns:a16="http://schemas.microsoft.com/office/drawing/2014/main" id="{B422C6A6-5A03-62DB-3B73-6884A3095002}"/>
              </a:ext>
            </a:extLst>
          </p:cNvPr>
          <p:cNvSpPr txBox="1"/>
          <p:nvPr/>
        </p:nvSpPr>
        <p:spPr>
          <a:xfrm>
            <a:off x="1019331" y="319699"/>
            <a:ext cx="32143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FF0000"/>
                </a:solidFill>
                <a:effectLst/>
                <a:uFillTx/>
                <a:latin typeface="+mn-lt"/>
                <a:ea typeface="+mn-ea"/>
                <a:cs typeface="+mn-cs"/>
                <a:sym typeface="Calibri"/>
              </a:rPr>
              <a:t>CHOICES!</a:t>
            </a:r>
          </a:p>
        </p:txBody>
      </p:sp>
    </p:spTree>
    <p:extLst>
      <p:ext uri="{BB962C8B-B14F-4D97-AF65-F5344CB8AC3E}">
        <p14:creationId xmlns:p14="http://schemas.microsoft.com/office/powerpoint/2010/main" val="2679561683"/>
      </p:ext>
    </p:extLst>
  </p:cSld>
  <p:clrMapOvr>
    <a:masterClrMapping/>
  </p:clrMapOvr>
  <p:transition spd="med"/>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6771</TotalTime>
  <Words>2100</Words>
  <Application>Microsoft Office PowerPoint</Application>
  <PresentationFormat>Widescreen</PresentationFormat>
  <Paragraphs>212</Paragraphs>
  <Slides>47</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47</vt:i4>
      </vt:variant>
    </vt:vector>
  </HeadingPairs>
  <TitlesOfParts>
    <vt:vector size="65" baseType="lpstr">
      <vt:lpstr>Arial</vt:lpstr>
      <vt:lpstr>Baskerville Old Face</vt:lpstr>
      <vt:lpstr>Calibri</vt:lpstr>
      <vt:lpstr>Calibri Light</vt:lpstr>
      <vt:lpstr>effra</vt:lpstr>
      <vt:lpstr>Franklin Gothic Book</vt:lpstr>
      <vt:lpstr>Freestyle Script</vt:lpstr>
      <vt:lpstr>Harrington</vt:lpstr>
      <vt:lpstr>Helvetica</vt:lpstr>
      <vt:lpstr>Inter</vt:lpstr>
      <vt:lpstr>Inter Light</vt:lpstr>
      <vt:lpstr>Inter SemiBold</vt:lpstr>
      <vt:lpstr>Lato</vt:lpstr>
      <vt:lpstr>Ravie</vt:lpstr>
      <vt:lpstr>Rockwell Extra Bold</vt:lpstr>
      <vt:lpstr>Times New Roman</vt:lpstr>
      <vt:lpstr>Wingdings</vt:lpstr>
      <vt:lpstr>1_Office Theme</vt:lpstr>
      <vt:lpstr>Lauren H Shifflett   shiffllh@jmu.edu  Lynne  F Stover   stoverlf@jmu.edu   May 18 , 2023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Lynne</dc:creator>
  <cp:lastModifiedBy>Stover, Lynne - stoverlf</cp:lastModifiedBy>
  <cp:revision>22</cp:revision>
  <dcterms:modified xsi:type="dcterms:W3CDTF">2023-05-15T18:12:05Z</dcterms:modified>
</cp:coreProperties>
</file>