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716" r:id="rId5"/>
    <p:sldMasterId id="2147483729" r:id="rId6"/>
  </p:sldMasterIdLst>
  <p:notesMasterIdLst>
    <p:notesMasterId r:id="rId33"/>
  </p:notesMasterIdLst>
  <p:handoutMasterIdLst>
    <p:handoutMasterId r:id="rId34"/>
  </p:handoutMasterIdLst>
  <p:sldIdLst>
    <p:sldId id="699" r:id="rId7"/>
    <p:sldId id="723" r:id="rId8"/>
    <p:sldId id="256" r:id="rId9"/>
    <p:sldId id="257" r:id="rId10"/>
    <p:sldId id="258" r:id="rId11"/>
    <p:sldId id="259" r:id="rId12"/>
    <p:sldId id="722" r:id="rId13"/>
    <p:sldId id="704" r:id="rId14"/>
    <p:sldId id="705" r:id="rId15"/>
    <p:sldId id="706" r:id="rId16"/>
    <p:sldId id="707" r:id="rId17"/>
    <p:sldId id="708" r:id="rId18"/>
    <p:sldId id="709" r:id="rId19"/>
    <p:sldId id="710" r:id="rId20"/>
    <p:sldId id="711" r:id="rId21"/>
    <p:sldId id="712" r:id="rId22"/>
    <p:sldId id="713" r:id="rId23"/>
    <p:sldId id="714" r:id="rId24"/>
    <p:sldId id="715" r:id="rId25"/>
    <p:sldId id="716" r:id="rId26"/>
    <p:sldId id="717" r:id="rId27"/>
    <p:sldId id="718" r:id="rId28"/>
    <p:sldId id="719" r:id="rId29"/>
    <p:sldId id="720" r:id="rId30"/>
    <p:sldId id="721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A58"/>
    <a:srgbClr val="DDF2F7"/>
    <a:srgbClr val="5DBF9A"/>
    <a:srgbClr val="79BFB8"/>
    <a:srgbClr val="D8FEE4"/>
    <a:srgbClr val="86C17B"/>
    <a:srgbClr val="A7C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0"/>
    <p:restoredTop sz="95646"/>
  </p:normalViewPr>
  <p:slideViewPr>
    <p:cSldViewPr snapToGrid="0" snapToObjects="1">
      <p:cViewPr varScale="1">
        <p:scale>
          <a:sx n="62" d="100"/>
          <a:sy n="62" d="100"/>
        </p:scale>
        <p:origin x="11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69C7AE-8996-0046-AA5C-7794C4A469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D7849-3040-054B-AA6B-4869B4CF38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D1ED-05C6-9642-A613-B52D9CF231EE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7E81D-860E-D943-8C3B-1AAD2A475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0F9BB-B3F0-1944-85CF-3ED0A12319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B40F-773B-FC4B-8DAB-7A099FDE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DA19-45A3-9C4D-A0BD-48E5752966F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09D57-1EB1-314F-BB6D-C1746465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45e5f1b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45e5f1b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45e5f1b4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45e5f1b4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40cfb280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40cfb2806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40cfb28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40cfb28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ECEC67-45A8-8A4A-9C85-5CEA41F7B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6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6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973CB-34A1-D713-CA29-A82DF73E5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5238-D472-B506-C6C3-A3152913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06678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0" i="0" spc="-100" baseline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B7508F-85EB-1F5B-D91C-D2D4F929AA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4146550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spc="-15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0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ECEC67-45A8-8A4A-9C85-5CEA41F7B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2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A85F9E-F7DD-424A-A243-848E478BD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6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39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3EA1F-137D-994D-B8BE-DDC03EB6B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8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750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93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EC30F-F7F4-5340-A189-031B51112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77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3DB2-4AD0-5F7B-FC1D-1AF2498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94" y="510897"/>
            <a:ext cx="10515600" cy="986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4BE4-D728-0426-4416-4934FD59D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443F-A02B-85D9-286B-FA2BE883B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CFE18-72C0-A86F-FCAA-0255E42A6D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85C0A-E3F4-C527-3169-013E1643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EE331-0DC5-4C93-19BA-70C475B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4F8B3-F874-5741-937B-7A2A821D5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A85F9E-F7DD-424A-A243-848E478BD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226" y="6374965"/>
            <a:ext cx="3263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FAEE96CF-4053-2149-B5F9-FD566E716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9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43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0554A9-C7C3-EFEC-8714-5C1E2C23A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348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973CB-34A1-D713-CA29-A82DF73E5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F460A-1594-573A-6C2D-93036DB4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543339"/>
            <a:ext cx="10664687" cy="827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DDA1-EEE8-6151-AF63-C6DD44C6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3DC7-9CE9-5714-D4C2-AD13EB81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B01A-698C-118C-A7BB-AA904F5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9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5238-D472-B506-C6C3-A3152913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06678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400" b="0" i="0" spc="-100" baseline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B7508F-85EB-1F5B-D91C-D2D4F929AA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4146550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spc="-150">
                <a:solidFill>
                  <a:schemeClr val="tx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16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539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0906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67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6578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5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6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775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0559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208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970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5066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3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3EA1F-137D-994D-B8BE-DDC03EB6B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DA97E-7376-4DE9-EF59-F60409DF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76" y="529881"/>
            <a:ext cx="9213298" cy="841719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E901-EF18-EB4D-C55F-6B6691CE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D8604-1A03-0540-DE81-25443C24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888" y="1552713"/>
            <a:ext cx="10691812" cy="4752837"/>
          </a:xfrm>
          <a:prstGeom prst="rect">
            <a:avLst/>
          </a:prstGeom>
        </p:spPr>
        <p:txBody>
          <a:bodyPr numCol="4"/>
          <a:lstStyle>
            <a:lvl1pPr marL="0" indent="0" algn="l">
              <a:spcBef>
                <a:spcPts val="400"/>
              </a:spcBef>
              <a:buNone/>
              <a:defRPr sz="2800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3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38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EC30F-F7F4-5340-A189-031B51112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EE58E-2333-6544-C5BD-2C854530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470452"/>
            <a:ext cx="10664687" cy="90013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B54-B965-79EA-6C53-F8E4DC18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766BAD-79DD-9BDE-760A-6AEAAE212B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297DC-432C-8227-DE5E-7744B60703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3DB2-4AD0-5F7B-FC1D-1AF2498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94" y="510897"/>
            <a:ext cx="10515600" cy="9865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4BE4-D728-0426-4416-4934FD59D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443F-A02B-85D9-286B-FA2BE883B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CFE18-72C0-A86F-FCAA-0255E42A6D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85C0A-E3F4-C527-3169-013E1643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solidFill>
            <a:schemeClr val="bg1">
              <a:alpha val="20004"/>
            </a:schemeClr>
          </a:solidFill>
          <a:ln w="12700">
            <a:solidFill>
              <a:schemeClr val="accent6"/>
            </a:solidFill>
          </a:ln>
        </p:spPr>
        <p:txBody>
          <a:bodyPr anchor="ctr"/>
          <a:lstStyle>
            <a:lvl1pPr marL="182880" indent="0">
              <a:buFontTx/>
              <a:buNone/>
              <a:defRPr sz="1800"/>
            </a:lvl1pPr>
            <a:lvl2pPr marL="182880" indent="0">
              <a:buFontTx/>
              <a:buNone/>
              <a:defRPr sz="1800"/>
            </a:lvl2pPr>
            <a:lvl3pPr marL="182880" indent="0">
              <a:buFontTx/>
              <a:buNone/>
              <a:defRPr sz="1800"/>
            </a:lvl3pPr>
            <a:lvl4pPr marL="182880" indent="0">
              <a:buFontTx/>
              <a:buNone/>
              <a:defRPr sz="1800"/>
            </a:lvl4pPr>
            <a:lvl5pPr marL="18288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EE331-0DC5-4C93-19BA-70C475B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Calibri Light" panose="020F0302020204030204" pitchFamily="34" charset="0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0554A9-C7C3-EFEC-8714-5C1E2C23A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410D3-16A4-38B5-6E13-2E2FD3F9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53" y="274224"/>
            <a:ext cx="9144000" cy="679932"/>
          </a:xfrm>
          <a:prstGeom prst="rect">
            <a:avLst/>
          </a:prstGeom>
        </p:spPr>
        <p:txBody>
          <a:bodyPr anchor="t"/>
          <a:lstStyle>
            <a:lvl1pPr algn="l">
              <a:defRPr sz="4000" spc="-2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F815-7FD2-A1A9-3CA7-21C807E8D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183" y="861391"/>
            <a:ext cx="9144000" cy="616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26661-4707-BCF8-89DC-036A14F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F40D-BF86-6F43-B998-BE81C530D2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085CA-BB43-10D6-EBC9-07C094ACD2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9053" y="2290418"/>
            <a:ext cx="10830339" cy="3363636"/>
          </a:xfrm>
          <a:prstGeom prst="rect">
            <a:avLst/>
          </a:prstGeom>
        </p:spPr>
        <p:txBody>
          <a:bodyPr/>
          <a:lstStyle>
            <a:lvl1pPr>
              <a:defRPr sz="2400" b="0" i="0" spc="-100" baseline="0">
                <a:latin typeface="+mj-lt"/>
                <a:ea typeface="Calibri Light" panose="020F0302020204030204" pitchFamily="34" charset="0"/>
              </a:defRPr>
            </a:lvl1pPr>
            <a:lvl2pPr>
              <a:defRPr sz="2000" b="0" i="0" spc="-100" baseline="0">
                <a:latin typeface="+mj-lt"/>
                <a:ea typeface="Calibri Light" panose="020F030202020403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 b="0" i="0" spc="-100" baseline="0">
                <a:latin typeface="+mj-lt"/>
                <a:ea typeface="Calibri Light" panose="020F03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 spc="-100" baseline="0">
                <a:latin typeface="+mj-lt"/>
                <a:ea typeface="Calibri Light" panose="020F0302020204030204" pitchFamily="34" charset="0"/>
              </a:defRPr>
            </a:lvl4pPr>
            <a:lvl5pPr>
              <a:defRPr b="0" i="0" spc="-100" baseline="0">
                <a:latin typeface="+mj-lt"/>
                <a:ea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DB2D7-ABD9-F2B8-A049-66466A86D6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9053" y="1477618"/>
            <a:ext cx="10830339" cy="10350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spc="-100" baseline="0">
                <a:latin typeface="+mj-lt"/>
                <a:ea typeface="Calibri Light" panose="020F0302020204030204" pitchFamily="34" charset="0"/>
              </a:defRPr>
            </a:lvl1pPr>
            <a:lvl2pPr marL="457200" indent="0">
              <a:buNone/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b="0" i="0" spc="-100" baseline="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18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52492-3CC3-CB45-8DBD-0628ADDBE06F}"/>
              </a:ext>
            </a:extLst>
          </p:cNvPr>
          <p:cNvSpPr/>
          <p:nvPr userDrawn="1"/>
        </p:nvSpPr>
        <p:spPr>
          <a:xfrm flipV="1">
            <a:off x="790414" y="1291710"/>
            <a:ext cx="10611172" cy="4571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B496CD-2279-CD4F-8D0A-FDDFF8C8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6C37F40D-BF86-6F43-B998-BE81C530D2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29DBB-6882-9F19-DFA1-5C6C44AF50E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727552" y="259907"/>
            <a:ext cx="1641223" cy="8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3" r:id="rId2"/>
    <p:sldLayoutId id="2147483686" r:id="rId3"/>
    <p:sldLayoutId id="2147483694" r:id="rId4"/>
    <p:sldLayoutId id="2147483666" r:id="rId5"/>
    <p:sldLayoutId id="2147483695" r:id="rId6"/>
    <p:sldLayoutId id="2147483669" r:id="rId7"/>
    <p:sldLayoutId id="2147483665" r:id="rId8"/>
    <p:sldLayoutId id="2147483696" r:id="rId9"/>
    <p:sldLayoutId id="2147483668" r:id="rId10"/>
    <p:sldLayoutId id="2147483697" r:id="rId11"/>
    <p:sldLayoutId id="214748371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B496CD-2279-CD4F-8D0A-FDDFF8C8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89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rgbClr val="414A58"/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6C37F40D-BF86-6F43-B998-BE81C530D2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29DBB-6882-9F19-DFA1-5C6C44AF50E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727552" y="259907"/>
            <a:ext cx="1641223" cy="837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49747A-D0CB-C567-7815-BD68A050C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1456" b="522"/>
          <a:stretch/>
        </p:blipFill>
        <p:spPr>
          <a:xfrm>
            <a:off x="7812816" y="1759605"/>
            <a:ext cx="4379184" cy="5104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552492-3CC3-CB45-8DBD-0628ADDBE06F}"/>
              </a:ext>
            </a:extLst>
          </p:cNvPr>
          <p:cNvSpPr/>
          <p:nvPr userDrawn="1"/>
        </p:nvSpPr>
        <p:spPr>
          <a:xfrm flipV="1">
            <a:off x="790414" y="1858241"/>
            <a:ext cx="10611172" cy="45719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498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hyperlink" Target="mailto:shday@vc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E8AA4-F7D2-743F-026F-2554DE1CB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" t="9423" r="31971" b="5170"/>
          <a:stretch/>
        </p:blipFill>
        <p:spPr>
          <a:xfrm>
            <a:off x="4579320" y="0"/>
            <a:ext cx="76126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F6E2D-AB04-B9EB-3236-1AC86FDA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" r="29"/>
          <a:stretch/>
        </p:blipFill>
        <p:spPr>
          <a:xfrm>
            <a:off x="0" y="0"/>
            <a:ext cx="9290958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555E-F5A8-A749-BA5F-C95D063E4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0" y="1240288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Is Efficiency </a:t>
            </a:r>
            <a:b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Ethical?</a:t>
            </a:r>
            <a:endParaRPr lang="en-US" dirty="0">
              <a:solidFill>
                <a:srgbClr val="414A58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88A1-8479-A276-7746-BE78447D22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6081" y="4963707"/>
            <a:ext cx="2190808" cy="111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D302A4-5B8A-4794-8E1E-DF0FC704B142}"/>
              </a:ext>
            </a:extLst>
          </p:cNvPr>
          <p:cNvSpPr txBox="1"/>
          <p:nvPr/>
        </p:nvSpPr>
        <p:spPr>
          <a:xfrm>
            <a:off x="967154" y="3112477"/>
            <a:ext cx="4404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Stephen Day</a:t>
            </a:r>
          </a:p>
          <a:p>
            <a:r>
              <a:rPr lang="en-US" dirty="0"/>
              <a:t>Virginia Council on Economic Education</a:t>
            </a:r>
          </a:p>
          <a:p>
            <a:r>
              <a:rPr lang="en-US" dirty="0"/>
              <a:t>shday@vcu.edu</a:t>
            </a:r>
          </a:p>
        </p:txBody>
      </p:sp>
    </p:spTree>
    <p:extLst>
      <p:ext uri="{BB962C8B-B14F-4D97-AF65-F5344CB8AC3E}">
        <p14:creationId xmlns:p14="http://schemas.microsoft.com/office/powerpoint/2010/main" val="34101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Life or Death?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34562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A doctor in a hospital has to make life-and-death decisions. </a:t>
            </a:r>
          </a:p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How can we can measure the doctor’s efficiency?  </a:t>
            </a: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B0CFB-58B4-96D5-9DCD-0AEF01EE7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" r="82"/>
          <a:stretch/>
        </p:blipFill>
        <p:spPr>
          <a:xfrm>
            <a:off x="7262649" y="1622039"/>
            <a:ext cx="4750675" cy="4758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514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Activity 5.1: Solving a Public Health Problem </a:t>
            </a:r>
            <a:endParaRPr lang="en-US" sz="3800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907723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are a doctor who runs a hospital in an isolated rural area. </a:t>
            </a:r>
            <a:b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</a:b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have 20 sick patients: 10 patients have Disease A and 10 patients have Disease B. Both diseases are painful and make the people unable to do daily tasks.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Each patient with Disease A needs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one dose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of medicine to be cured. 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Each patient with Disease B needs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two doses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of medicine to be cured. 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Problem: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have only 10 doses of medicine for the rest of the year. Whom will you pick to get the medicine?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Your job: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Answer the questions in the Activity 5.1: Solving a Public Health Problem handout about how you would solve this 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Activity 5.1: Discussion Questions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907723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How many people could you cure if you gave all the medicine to patients with Disease A? 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How many people could you cure if you gave all the medicine to patients with Disease B? 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Which option is the most efficient at healing people?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if you learn that patients with Disease A are all more than 80 years old, and patients with Disease B are all children. Would this change how you choose to allocate your medicine, and if so, why? 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If you had to personally decide how to allocate this medicine, what other factors (besides number of people helped and age) would you consider?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Positive and Normative Statements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907723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Economists must analyze public policy proposals and even provide recommendations. 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Part of that is collecting facts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(positive statements)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and weighing the importance of different goals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(normative statements)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. 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For example, in the activity you could save 10 Disease A patients with the doses you had–that is a fact and a positive statement. But whether you should save the 10 patients with Disease A (a normative statement) depends upon the goal of society.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What is efficiency? 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34562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Defining the goal: 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is most important? </a:t>
            </a:r>
          </a:p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Society has many possible goals. These include preserving freedom, maintaining national security, improving standards of living, equality, and providing opportunities for all citizens. </a:t>
            </a:r>
          </a:p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In addition, economists often focus specifically on the goal of enhancing “welfare.” </a:t>
            </a:r>
          </a:p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Welfare means the satisfaction of individual preferences – gaining happiness, good fortune, or well-being.</a:t>
            </a: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What is Allocative Efficiency?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34562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Measuring success: 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How do we know we have achieved the goal of enhancing welfare? </a:t>
            </a:r>
            <a:b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Allocative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 efficiency means that people are able to obtain what best satisfies their individual preferences, while not making anyone else worse off.</a:t>
            </a:r>
          </a:p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If a dictator were to require everyone to buy only classical music, would this satisfy individual preferences?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An efficient choice is ethical if: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83326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Your goal is ethical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Making this choice does not require one to give up a more important ethical goal.</a:t>
            </a:r>
          </a:p>
          <a:p>
            <a:pPr marL="457200" lvl="1" indent="0"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(That is, the opportunity cost of the choice is not more ethically important than your choice.)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When making a choice, we define our goal, and then consider the alternatives.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We must consider both the ends (outcome-based ethics) and the means (duty-based ethics) of our choices to determine if the action is right or wrong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Making an Efficient, Ethical Choice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98415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Outcomes-based ethics: 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a moral philosophy that discerns right or wrong action based on the consequences produced by the action.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For example:  A doctor would consider saving the most amount of people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Duty-based ethics: 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a moral philosophy that discerns right or wrong </a:t>
            </a: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based on the analysis 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of one’s obligations.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For example:  A doctor would consider what is being given up when saving the most people.  They would consider the lives saved – child vs. adult,  quality of life,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Activity 5.2: Should the City Allow a Casino?</a:t>
            </a:r>
            <a:endParaRPr lang="en-US" sz="3800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637007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Scenario: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are an economist who works for your city government. The city is thinking about allowing a casino to be built in order to create jobs. 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Your task: 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List all the possible ways a casino could create jobs (be appropriate). </a:t>
            </a:r>
            <a:b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</a:b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Based only on your analysis of jobs created, is a casino efficient for the goal of creating jobs?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else besides jobs created would determine if this is allocatively efficient?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57B00-CB0A-7DC2-65FC-A73AA71F5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" t="1792" r="6945" b="1792"/>
          <a:stretch/>
        </p:blipFill>
        <p:spPr>
          <a:xfrm>
            <a:off x="7262649" y="1622039"/>
            <a:ext cx="4750675" cy="4758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63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Activity 5.3: The Town Hall Meeting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649169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Scenario #2: 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are the same economist as in the previous scenario. 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gave your report on casino jobs to the city government, but you feel that something is missing. 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think that the city’s goal of making jobs fails to consider other important goals. 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 decide to hold a town hall meeting to learn about the ethical views of the citizens as they think about the casino.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31CA6-7CD7-9BC8-5BDE-9B3A187D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0" t="9203" r="37884" b="20608"/>
          <a:stretch/>
        </p:blipFill>
        <p:spPr>
          <a:xfrm>
            <a:off x="7262649" y="1622039"/>
            <a:ext cx="4750675" cy="4758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33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D2075-9298-46B2-AA1B-004FC205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488B-328F-420E-A3B6-18CFDFB60F3F}"/>
              </a:ext>
            </a:extLst>
          </p:cNvPr>
          <p:cNvSpPr txBox="1"/>
          <p:nvPr/>
        </p:nvSpPr>
        <p:spPr>
          <a:xfrm>
            <a:off x="817685" y="2004646"/>
            <a:ext cx="8713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session, we will:</a:t>
            </a:r>
          </a:p>
          <a:p>
            <a:pPr marL="342900" indent="-342900">
              <a:buAutoNum type="alphaUcParenR"/>
            </a:pPr>
            <a:r>
              <a:rPr lang="en-US" sz="2400" dirty="0"/>
              <a:t>Introduce the new Ethics, Economics, and Social Issues curriculum on EconEdLink.</a:t>
            </a:r>
          </a:p>
          <a:p>
            <a:pPr marL="342900" indent="-342900">
              <a:buAutoNum type="alphaUcParenR"/>
            </a:pPr>
            <a:r>
              <a:rPr lang="en-US" sz="2400" dirty="0"/>
              <a:t>Demonstrate the lesson “Is Efficiency Ethical?”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Doctor example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Lecture on efficiency and ethics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Casino example: “should our town permit a casino?”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Application of these concepts to your personal decisions</a:t>
            </a:r>
          </a:p>
          <a:p>
            <a:pPr marL="800100" lvl="1" indent="-342900">
              <a:buAutoNum type="arabicPeriod"/>
            </a:pPr>
            <a:r>
              <a:rPr lang="en-US" sz="2400" dirty="0"/>
              <a:t>We decide: is efficiency ethical?</a:t>
            </a:r>
          </a:p>
        </p:txBody>
      </p:sp>
    </p:spTree>
    <p:extLst>
      <p:ext uri="{BB962C8B-B14F-4D97-AF65-F5344CB8AC3E}">
        <p14:creationId xmlns:p14="http://schemas.microsoft.com/office/powerpoint/2010/main" val="239196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Activity 5.3: The Town Hall Meeting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8" y="1825625"/>
            <a:ext cx="90982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Opinions of citizens: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Citizen 1: “A casino would be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jobs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 to the people and tax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money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 for the city! It’s what we need to bring life back to our town!”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Citizen 2: “A casino would cause gambling addiction for many of our citizens. It would also bring more crime. Gambling is no way to build a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virtuous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 citizenry!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Citizen 3: “Gambling is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fun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. Why are we even voting on this? No one can tell me what I should do with my money! The casino and the people should have the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freedom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 to do what they want!”</a:t>
            </a:r>
          </a:p>
          <a:p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Citizen 4: “Casinos make money on poor and lower-middle-class people. Our city should support projects that lead to wealth </a:t>
            </a:r>
            <a:r>
              <a:rPr lang="en-US" sz="24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equality</a:t>
            </a: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, not the casino’s false promises of getting rich.”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Marginal Decision Making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90982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Marginal benefit 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is the added value from each additional unit of something that one chooses, while </a:t>
            </a: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marginal cost 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is the decreased value from each additional unit of something one chooses.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Marginal analysis 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is studying the production or consumption of each additional unit of something that brings value (or “utility”). 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Market equilibrium 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is where quantity supplied and quantity demanded are equal; there is no shortage or surplus.  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As you evaluate the other comments made during the Town Hall, consider the costs and benefits.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Marginal Cost or Marginal Benefit? 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90982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sz="2500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Let's evaluate each statement based on Marginal Analysis: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Citizen 1: “A casino would be </a:t>
            </a:r>
            <a:r>
              <a:rPr lang="en-US" sz="25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jobs</a:t>
            </a:r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 to the people and tax </a:t>
            </a:r>
            <a:r>
              <a:rPr lang="en-US" sz="25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money</a:t>
            </a:r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 for the city! It’s what we need to bring life back to our town!”</a:t>
            </a:r>
          </a:p>
          <a:p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Marginal Cost or Marginal Benefit? 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Citizen 2: “A casino would cause gambling addiction for many of our citizens. It would also bring more crime. Gambling is no way to build a </a:t>
            </a:r>
            <a:r>
              <a:rPr lang="en-US" sz="2500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virtuous</a:t>
            </a:r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 citizenry!</a:t>
            </a:r>
          </a:p>
          <a:p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Marginal Cost or Marginal Benefit? </a:t>
            </a:r>
            <a:b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</a:br>
            <a:endParaRPr lang="en-US" sz="25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sz="25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Evaluate the rest of the Citizen's statements on your handout.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Activity 5.3: The Town Hall Meeting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34562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did you decide–should we allow the casino?</a:t>
            </a:r>
          </a:p>
          <a:p>
            <a:pPr>
              <a:spcBef>
                <a:spcPts val="16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How did you use both facts and ethical beliefs to make your decision? </a:t>
            </a:r>
          </a:p>
          <a:p>
            <a:pPr>
              <a:spcBef>
                <a:spcPts val="16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Will all the citizens agree that your choice is the “efficient” choice? Why or why not?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Closure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884600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Efficiency is when we achieve a goal for the least cost.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Efficiency is ethical when: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we pursue an ethical goal, and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we do not sacrifice more important ethical considerations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Therefore, when there are competing ethical claims, it is unclear if a choice can be truly efficient.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However, if we allow that a person’s personal preferences can be ethical, than our choices can be both efficient and ethical.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But that requires YOU to make choices you believe are right!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Your ethics become part of your marginal benefit curve.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8732067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Assessment 5: How Do Ethics Affect Your Personal Decisions? 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2239282"/>
            <a:ext cx="798415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When you are making a personal choice, your ethical beliefs can affect your decisions. </a:t>
            </a:r>
            <a:b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ea typeface="Inter Light" panose="02000503000000020004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Make a list of </a:t>
            </a:r>
            <a:r>
              <a:rPr lang="en-US" u="sng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at least five ethical beliefs 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that you may consider when shopping. You can list more than five if you wish!</a:t>
            </a:r>
            <a:b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</a:br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Then use this list to complete the assessment worksheet.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15600" y="832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Follow the Project On Social Media 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06" y="1111432"/>
            <a:ext cx="3016901" cy="24821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3963733" y="1080118"/>
            <a:ext cx="75448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kern="0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Stephen Day </a:t>
            </a:r>
          </a:p>
          <a:p>
            <a:pPr defTabSz="1219170">
              <a:buClr>
                <a:srgbClr val="000000"/>
              </a:buClr>
            </a:pPr>
            <a:r>
              <a:rPr lang="en" sz="3200" kern="0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Twitter: @VCUEconEd</a:t>
            </a:r>
          </a:p>
          <a:p>
            <a:pPr defTabSz="1219170">
              <a:buClr>
                <a:srgbClr val="000000"/>
              </a:buClr>
            </a:pPr>
            <a:r>
              <a:rPr lang="en" sz="3200" kern="0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E-mail: </a:t>
            </a:r>
            <a:r>
              <a:rPr lang="en" sz="3200" kern="0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shday@vcu.edu</a:t>
            </a:r>
            <a:endParaRPr lang="en" sz="3200" kern="0" dirty="0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Scholar: Stephen H Day</a:t>
            </a:r>
            <a:endParaRPr sz="3200" kern="0" dirty="0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5499" y="1144400"/>
            <a:ext cx="7456400" cy="209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l"/>
            <a:r>
              <a:rPr lang="en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Ethics, Economics, and Social Issues</a:t>
            </a:r>
            <a:endParaRPr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5500" y="3238400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/>
            <a:r>
              <a:rPr lang="en"/>
              <a:t>Available now via EconEdLink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803" y="1353134"/>
            <a:ext cx="4306600" cy="3634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10684633" y="4691133"/>
            <a:ext cx="429600" cy="76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80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Table of Contents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065567"/>
            <a:ext cx="11654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Do Businesses Have a Social Responsibility?-Chris Cannon</a:t>
            </a:r>
            <a:endParaRPr sz="2533">
              <a:solidFill>
                <a:srgbClr val="073763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Can you Conduct Research Ethically?-Matt Pierson</a:t>
            </a:r>
            <a:endParaRPr sz="2533">
              <a:solidFill>
                <a:srgbClr val="073763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How does Information and Ethics Impact Decision Making?-Chandler Jordan</a:t>
            </a:r>
            <a:endParaRPr sz="2533">
              <a:solidFill>
                <a:srgbClr val="073763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Is Efficiency Ethical?-Stephen Day</a:t>
            </a:r>
            <a:endParaRPr sz="2533">
              <a:solidFill>
                <a:srgbClr val="073763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Should I Join the Sweatshop Boycott?-Stephen Day</a:t>
            </a:r>
            <a:endParaRPr sz="2533">
              <a:solidFill>
                <a:srgbClr val="073763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chemeClr val="accent6"/>
                </a:highlight>
                <a:latin typeface="Trebuchet MS"/>
                <a:ea typeface="Trebuchet MS"/>
                <a:cs typeface="Trebuchet MS"/>
                <a:sym typeface="Trebuchet MS"/>
              </a:rPr>
              <a:t>Does Self-Interest Prevent Economic Justice?-John Kruggel</a:t>
            </a:r>
            <a:endParaRPr sz="2533">
              <a:solidFill>
                <a:srgbClr val="073763"/>
              </a:solidFill>
              <a:highlight>
                <a:schemeClr val="accent6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highlight>
                  <a:schemeClr val="accent6"/>
                </a:highlight>
                <a:latin typeface="Trebuchet MS"/>
                <a:ea typeface="Trebuchet MS"/>
                <a:cs typeface="Trebuchet MS"/>
                <a:sym typeface="Trebuchet MS"/>
              </a:rPr>
              <a:t>Can You Allocate Ethically?-Chandler Jordan</a:t>
            </a:r>
            <a:endParaRPr sz="2533">
              <a:solidFill>
                <a:srgbClr val="073763"/>
              </a:solidFill>
              <a:highlight>
                <a:schemeClr val="accent6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We Allow a Market for Transplant Organs?-Jamie Wagner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33">
                <a:solidFill>
                  <a:srgbClr val="073763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HIGHLIGHTED </a:t>
            </a: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lessons available NOW! 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5600" y="80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Table of Contents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5600" y="1065567"/>
            <a:ext cx="11654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We do Something About Income Inequality?-Chris Cannon 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Most Ethical Way to Fund Public Schools?-Matt Pierson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We House the Homeless?-John Kruggel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We do About Pollution?-Stephen Day 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Can You be Fashionable and Ethical?-Jamie Wagner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Private Companies Operate Prisons?-Chris Cannon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65655">
              <a:buClr>
                <a:srgbClr val="073763"/>
              </a:buClr>
              <a:buSzPts val="1900"/>
              <a:buFont typeface="Trebuchet MS"/>
              <a:buChar char="●"/>
            </a:pPr>
            <a:r>
              <a:rPr lang="en" sz="2533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I Apply Ethics to Any Issue?-Jamie Wagner</a:t>
            </a:r>
            <a:endParaRPr sz="2533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533">
              <a:solidFill>
                <a:srgbClr val="351C7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415611" y="0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Sponsors!</a:t>
            </a:r>
            <a:endParaRPr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67" y="2621018"/>
            <a:ext cx="4704991" cy="16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4100" y="2621018"/>
            <a:ext cx="2341080" cy="16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67" y="4236967"/>
            <a:ext cx="5397133" cy="114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3167" y="4533465"/>
            <a:ext cx="5505200" cy="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5E8AA4-F7D2-743F-026F-2554DE1CB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" t="9423" r="31971" b="5170"/>
          <a:stretch/>
        </p:blipFill>
        <p:spPr>
          <a:xfrm>
            <a:off x="4579320" y="0"/>
            <a:ext cx="76126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F6E2D-AB04-B9EB-3236-1AC86FDA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" r="29"/>
          <a:stretch/>
        </p:blipFill>
        <p:spPr>
          <a:xfrm>
            <a:off x="0" y="0"/>
            <a:ext cx="9290958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555E-F5A8-A749-BA5F-C95D063E46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0" y="1240288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Is Efficiency </a:t>
            </a:r>
            <a:b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414A58"/>
                </a:solidFill>
                <a:latin typeface="+mj-lt"/>
                <a:ea typeface="Inter" panose="02000503000000020004" pitchFamily="2" charset="0"/>
                <a:cs typeface="Calibri" panose="020F0502020204030204" pitchFamily="34" charset="0"/>
              </a:rPr>
              <a:t>Ethical?</a:t>
            </a:r>
            <a:endParaRPr lang="en-US" dirty="0">
              <a:solidFill>
                <a:srgbClr val="414A58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388A1-8479-A276-7746-BE78447D22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6081" y="4963707"/>
            <a:ext cx="2190808" cy="11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What is efficiency? 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34562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does efficiency mean to you?  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is the most efficient way to study for a test?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What is the most efficient way to get from your home to school?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Efficiency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 in economics is getting the most of some goal for the least (opportunity) cost</a:t>
            </a: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907B-0DC9-E64D-B7CC-FD7066550EDE}"/>
              </a:ext>
            </a:extLst>
          </p:cNvPr>
          <p:cNvSpPr txBox="1">
            <a:spLocks/>
          </p:cNvSpPr>
          <p:nvPr/>
        </p:nvSpPr>
        <p:spPr>
          <a:xfrm>
            <a:off x="706223" y="469339"/>
            <a:ext cx="10582841" cy="1221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14A58"/>
                </a:solidFill>
                <a:latin typeface="Calibri" panose="020F0502020204030204" pitchFamily="34" charset="0"/>
                <a:ea typeface="Inter" panose="02000503000000020004" pitchFamily="2" charset="0"/>
              </a:rPr>
              <a:t>What is efficiency? </a:t>
            </a:r>
            <a:endParaRPr lang="en-US" dirty="0">
              <a:solidFill>
                <a:srgbClr val="414A58"/>
              </a:solidFill>
              <a:latin typeface="Calibri Light" panose="020F0302020204030204" pitchFamily="34" charset="0"/>
              <a:ea typeface="Inter Light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8248E-9A13-7345-BF5A-CD0E38051879}"/>
              </a:ext>
            </a:extLst>
          </p:cNvPr>
          <p:cNvSpPr txBox="1">
            <a:spLocks/>
          </p:cNvSpPr>
          <p:nvPr/>
        </p:nvSpPr>
        <p:spPr>
          <a:xfrm>
            <a:off x="770959" y="1825625"/>
            <a:ext cx="734562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More broadly, efficiency is getting more good without getting any more bad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In this sense, efficiency must be an ethical concept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But in real life, things are more complicated</a:t>
            </a:r>
          </a:p>
          <a:p>
            <a:pPr>
              <a:spcBef>
                <a:spcPts val="1600"/>
              </a:spcBef>
            </a:pPr>
            <a:r>
              <a:rPr lang="en-US" b="1" dirty="0">
                <a:latin typeface="Calibri" panose="020F0502020204030204" pitchFamily="34" charset="0"/>
                <a:ea typeface="Inter Light" panose="02000503000000020004" pitchFamily="2" charset="0"/>
                <a:cs typeface="Calibri" panose="020F0502020204030204" pitchFamily="34" charset="0"/>
              </a:rPr>
              <a:t>Allocation</a:t>
            </a:r>
            <a:r>
              <a:rPr lang="en-US" dirty="0">
                <a:latin typeface="Calibri Light" panose="020F0302020204030204" pitchFamily="34" charset="0"/>
                <a:ea typeface="Inter Light" panose="02000503000000020004" pitchFamily="2" charset="0"/>
                <a:cs typeface="Calibri Light" panose="020F0302020204030204" pitchFamily="34" charset="0"/>
              </a:rPr>
              <a:t> is the decision about what should be produced, how it should be produced, and who will consume it. It is the process of distributing something. </a:t>
            </a: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ea typeface="Inter Light" panose="02000503000000020004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A261A-0029-224B-814E-E9E4A90E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EE96CF-4053-2149-B5F9-FD566E7161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EE colors">
      <a:dk1>
        <a:srgbClr val="000000"/>
      </a:dk1>
      <a:lt1>
        <a:srgbClr val="FFFFFF"/>
      </a:lt1>
      <a:dk2>
        <a:srgbClr val="2C3842"/>
      </a:dk2>
      <a:lt2>
        <a:srgbClr val="E7E6E6"/>
      </a:lt2>
      <a:accent1>
        <a:srgbClr val="7B8186"/>
      </a:accent1>
      <a:accent2>
        <a:srgbClr val="5AB890"/>
      </a:accent2>
      <a:accent3>
        <a:srgbClr val="A6CD6F"/>
      </a:accent3>
      <a:accent4>
        <a:srgbClr val="1C8F53"/>
      </a:accent4>
      <a:accent5>
        <a:srgbClr val="85C17A"/>
      </a:accent5>
      <a:accent6>
        <a:srgbClr val="2C3842"/>
      </a:accent6>
      <a:hlink>
        <a:srgbClr val="7B8186"/>
      </a:hlink>
      <a:folHlink>
        <a:srgbClr val="E1E2D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B04982AC0B484FA7A442A8FF52A606" ma:contentTypeVersion="10" ma:contentTypeDescription="Create a new document." ma:contentTypeScope="" ma:versionID="ede84e8f0e023983d3517b34e6548536">
  <xsd:schema xmlns:xsd="http://www.w3.org/2001/XMLSchema" xmlns:xs="http://www.w3.org/2001/XMLSchema" xmlns:p="http://schemas.microsoft.com/office/2006/metadata/properties" xmlns:ns2="742ad430-3572-48e8-b446-46b1d42ed47a" xmlns:ns3="74616181-94ba-4823-8a07-43739609fc94" targetNamespace="http://schemas.microsoft.com/office/2006/metadata/properties" ma:root="true" ma:fieldsID="c80f5bdfd4e5581fb777729c322493c2" ns2:_="" ns3:_="">
    <xsd:import namespace="742ad430-3572-48e8-b446-46b1d42ed47a"/>
    <xsd:import namespace="74616181-94ba-4823-8a07-43739609fc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ad430-3572-48e8-b446-46b1d42ed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05ee66a-9dd0-4897-bf8b-a3237da4a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Preview" ma:index="17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16181-94ba-4823-8a07-43739609fc9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3fabd4a-b02c-4bc1-93a9-9c2382e9df6d}" ma:internalName="TaxCatchAll" ma:showField="CatchAllData" ma:web="74616181-94ba-4823-8a07-43739609fc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2ad430-3572-48e8-b446-46b1d42ed47a">
      <Terms xmlns="http://schemas.microsoft.com/office/infopath/2007/PartnerControls"/>
    </lcf76f155ced4ddcb4097134ff3c332f>
    <TaxCatchAll xmlns="74616181-94ba-4823-8a07-43739609fc94" xsi:nil="true"/>
    <Preview xmlns="742ad430-3572-48e8-b446-46b1d42ed4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48826-8C26-4312-A7A1-9ACA488E5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ad430-3572-48e8-b446-46b1d42ed47a"/>
    <ds:schemaRef ds:uri="74616181-94ba-4823-8a07-43739609f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51F743-C0A0-4E7E-B51E-35DF69ECFFB2}">
  <ds:schemaRefs>
    <ds:schemaRef ds:uri="http://schemas.microsoft.com/office/2006/metadata/properties"/>
    <ds:schemaRef ds:uri="http://schemas.microsoft.com/office/infopath/2007/PartnerControls"/>
    <ds:schemaRef ds:uri="742ad430-3572-48e8-b446-46b1d42ed47a"/>
    <ds:schemaRef ds:uri="74616181-94ba-4823-8a07-43739609fc94"/>
  </ds:schemaRefs>
</ds:datastoreItem>
</file>

<file path=customXml/itemProps3.xml><?xml version="1.0" encoding="utf-8"?>
<ds:datastoreItem xmlns:ds="http://schemas.openxmlformats.org/officeDocument/2006/customXml" ds:itemID="{5711EF54-CA8B-47BA-91A0-3C52EC8195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3712</TotalTime>
  <Words>1839</Words>
  <Application>Microsoft Office PowerPoint</Application>
  <PresentationFormat>Widescreen</PresentationFormat>
  <Paragraphs>160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Inter Light</vt:lpstr>
      <vt:lpstr>Trebuchet MS</vt:lpstr>
      <vt:lpstr>3_Office Theme</vt:lpstr>
      <vt:lpstr>4_Office Theme</vt:lpstr>
      <vt:lpstr>Simple Light</vt:lpstr>
      <vt:lpstr>PowerPoint Presentation</vt:lpstr>
      <vt:lpstr>PowerPoint Presentation</vt:lpstr>
      <vt:lpstr>Ethics, Economics, and Social Issues</vt:lpstr>
      <vt:lpstr>Table of Contents</vt:lpstr>
      <vt:lpstr>Table of Contents</vt:lpstr>
      <vt:lpstr>Thank You Sponsors!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the Project On Social Media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Stephen Day</cp:lastModifiedBy>
  <cp:revision>92</cp:revision>
  <dcterms:created xsi:type="dcterms:W3CDTF">2022-05-10T21:20:13Z</dcterms:created>
  <dcterms:modified xsi:type="dcterms:W3CDTF">2023-04-05T22:06:06Z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0x010100C0B04982AC0B484FA7A442A8FF52A606</vt:lpwstr>
  </property>
</Properties>
</file>