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1"/>
  </p:notesMasterIdLst>
  <p:handoutMasterIdLst>
    <p:handoutMasterId r:id="rId22"/>
  </p:handoutMasterIdLst>
  <p:sldIdLst>
    <p:sldId id="699" r:id="rId5"/>
    <p:sldId id="721" r:id="rId6"/>
    <p:sldId id="704" r:id="rId7"/>
    <p:sldId id="722" r:id="rId8"/>
    <p:sldId id="723" r:id="rId9"/>
    <p:sldId id="724" r:id="rId10"/>
    <p:sldId id="725" r:id="rId11"/>
    <p:sldId id="727" r:id="rId12"/>
    <p:sldId id="728" r:id="rId13"/>
    <p:sldId id="729" r:id="rId14"/>
    <p:sldId id="730" r:id="rId15"/>
    <p:sldId id="731" r:id="rId16"/>
    <p:sldId id="732" r:id="rId17"/>
    <p:sldId id="733" r:id="rId18"/>
    <p:sldId id="734" r:id="rId19"/>
    <p:sldId id="7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A58"/>
    <a:srgbClr val="DDF2F7"/>
    <a:srgbClr val="5DBF9A"/>
    <a:srgbClr val="79BFB8"/>
    <a:srgbClr val="D8FEE4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0"/>
    <p:restoredTop sz="95646"/>
  </p:normalViewPr>
  <p:slideViewPr>
    <p:cSldViewPr snapToGrid="0" snapToObjects="1">
      <p:cViewPr varScale="1">
        <p:scale>
          <a:sx n="118" d="100"/>
          <a:sy n="118" d="100"/>
        </p:scale>
        <p:origin x="208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9973CB-34A1-D713-CA29-A82DF73E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4F8B3-F874-5741-937B-7A2A821D5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3EA1F-137D-994D-B8BE-DDC03EB6B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8EC30F-F7F4-5340-A189-031B51112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554A9-C7C3-EFEC-8714-5C1E2C23A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6" b="522"/>
          <a:stretch/>
        </p:blipFill>
        <p:spPr>
          <a:xfrm>
            <a:off x="7812816" y="1759605"/>
            <a:ext cx="4379184" cy="5104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9727552" y="259907"/>
            <a:ext cx="1641223" cy="8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22" r="27648"/>
          <a:stretch/>
        </p:blipFill>
        <p:spPr>
          <a:xfrm>
            <a:off x="4579321" y="0"/>
            <a:ext cx="76126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290958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1240288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rgbClr val="414A58"/>
                </a:solidFill>
                <a:latin typeface="+mj-lt"/>
                <a:ea typeface="Inter" panose="02000503000000020004" pitchFamily="2" charset="0"/>
                <a:cs typeface="Calibri" panose="020F0502020204030204" pitchFamily="34" charset="0"/>
              </a:rPr>
              <a:t>Can you conduct </a:t>
            </a:r>
            <a:br>
              <a:rPr lang="en-US" dirty="0">
                <a:solidFill>
                  <a:srgbClr val="414A58"/>
                </a:solidFill>
                <a:latin typeface="+mj-lt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414A58"/>
                </a:solidFill>
                <a:latin typeface="+mj-lt"/>
                <a:ea typeface="Inter" panose="02000503000000020004" pitchFamily="2" charset="0"/>
                <a:cs typeface="Calibri" panose="020F0502020204030204" pitchFamily="34" charset="0"/>
              </a:rPr>
              <a:t>research ethically?</a:t>
            </a:r>
            <a:endParaRPr lang="en-US" dirty="0">
              <a:solidFill>
                <a:srgbClr val="414A58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6081" y="4963707"/>
            <a:ext cx="219080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Vocabulary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8" y="1825625"/>
            <a:ext cx="904570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Calibri Light" panose="020F0302020204030204" pitchFamily="34" charset="0"/>
                <a:ea typeface="Inter Light" panose="02000503000000020004" pitchFamily="2" charset="0"/>
              </a:rPr>
              <a:t>Find a shoulder partner and split these 6 words between you. </a:t>
            </a:r>
            <a:br>
              <a:rPr lang="en-US" b="1" dirty="0">
                <a:latin typeface="Calibri Light" panose="020F0302020204030204" pitchFamily="34" charset="0"/>
                <a:ea typeface="Inter Light" panose="02000503000000020004" pitchFamily="2" charset="0"/>
              </a:rPr>
            </a:br>
            <a:r>
              <a:rPr lang="en-US" b="1" dirty="0">
                <a:latin typeface="Calibri Light" panose="020F0302020204030204" pitchFamily="34" charset="0"/>
                <a:ea typeface="Inter Light" panose="02000503000000020004" pitchFamily="2" charset="0"/>
              </a:rPr>
              <a:t>Explain why these terms are important to research.   </a:t>
            </a:r>
          </a:p>
          <a:p>
            <a:r>
              <a:rPr lang="en-US" sz="2200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Economic model: </a:t>
            </a:r>
            <a:r>
              <a:rPr lang="en-US" sz="2200" dirty="0">
                <a:latin typeface="Calibri Light" panose="020F0302020204030204" pitchFamily="34" charset="0"/>
                <a:ea typeface="Inter Light" panose="02000503000000020004" pitchFamily="2" charset="0"/>
              </a:rPr>
              <a:t>a simplified picture of reality which hypothesizes causality between variables in order to predict or understand outcomes </a:t>
            </a:r>
          </a:p>
          <a:p>
            <a:r>
              <a:rPr lang="en-US" sz="2200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Facts: </a:t>
            </a:r>
            <a:r>
              <a:rPr lang="en-US" sz="2200" dirty="0">
                <a:latin typeface="Calibri Light" panose="020F0302020204030204" pitchFamily="34" charset="0"/>
                <a:ea typeface="Inter Light" panose="02000503000000020004" pitchFamily="2" charset="0"/>
              </a:rPr>
              <a:t>knowledge about the world</a:t>
            </a:r>
          </a:p>
          <a:p>
            <a:r>
              <a:rPr lang="en-US" sz="2200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Fiduciary duty: </a:t>
            </a:r>
            <a:r>
              <a:rPr lang="en-US" sz="2200" dirty="0">
                <a:latin typeface="Calibri Light" panose="020F0302020204030204" pitchFamily="34" charset="0"/>
                <a:ea typeface="Inter Light" panose="02000503000000020004" pitchFamily="2" charset="0"/>
              </a:rPr>
              <a:t>the obligation of one party to another party; a situation in which trust is expected</a:t>
            </a:r>
          </a:p>
          <a:p>
            <a:r>
              <a:rPr lang="en-US" sz="2200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Ideology: </a:t>
            </a:r>
            <a:r>
              <a:rPr lang="en-US" sz="2200" dirty="0">
                <a:latin typeface="Calibri Light" panose="020F0302020204030204" pitchFamily="34" charset="0"/>
                <a:ea typeface="Inter Light" panose="02000503000000020004" pitchFamily="2" charset="0"/>
              </a:rPr>
              <a:t>a framework of beliefs or theories about the world </a:t>
            </a:r>
          </a:p>
          <a:p>
            <a:r>
              <a:rPr lang="en-US" sz="2200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Moral hazard: </a:t>
            </a:r>
            <a:r>
              <a:rPr lang="en-US" sz="2200" dirty="0">
                <a:latin typeface="Calibri Light" panose="020F0302020204030204" pitchFamily="34" charset="0"/>
                <a:ea typeface="Inter Light" panose="02000503000000020004" pitchFamily="2" charset="0"/>
              </a:rPr>
              <a:t>a situation in which one party to a transaction has both an incentive and the ability to extract unearned rewards from another party or behave unethically</a:t>
            </a:r>
          </a:p>
          <a:p>
            <a:r>
              <a:rPr lang="en-US" sz="2200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Values:  </a:t>
            </a:r>
            <a:r>
              <a:rPr lang="en-US" sz="2200" dirty="0">
                <a:latin typeface="Calibri Light" panose="020F0302020204030204" pitchFamily="34" charset="0"/>
                <a:ea typeface="Inter Light" panose="02000503000000020004" pitchFamily="2" charset="0"/>
              </a:rPr>
              <a:t>principles or beliefs that guide behavior and choice</a:t>
            </a: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1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Economic Models are a Road Map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FA9AE-C2AD-A3B5-D04B-268A63F9E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18" t="-1" b="65873"/>
          <a:stretch/>
        </p:blipFill>
        <p:spPr>
          <a:xfrm>
            <a:off x="5508172" y="2949849"/>
            <a:ext cx="7108372" cy="390815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827844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An economic model is like a road map focusing on the larger roads/interstates, ignoring the smaller roads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it guides how a researcher would look at a subject they are studying and 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shows the big ideas the economist is interested in researching. </a:t>
            </a: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Researchers gather facts from sources </a:t>
            </a:r>
            <a:b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</a:b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including data, surveys, etc. </a:t>
            </a: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3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The Responsibility of Researchers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827844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How we perceive an outside reality is partly a function of our inside mental activity and values.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Ideology and our acquaintance with prior random information can bias the identification and collection of what we call “facts.”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Investigators often “see” what their prescientific vision leads them to expect to see and ignore information that contradicts their preconceptions.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Researchers hold a lot of responsibility. What would happen if researchers behaved unethically, or lied about their work or results?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Fiduciary Duty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827844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Researchers are charged with maintaining high ethical and honesty standards and must fulfill their </a:t>
            </a:r>
            <a:r>
              <a:rPr lang="en-US" b="1" dirty="0">
                <a:latin typeface="Calibri" panose="020F0502020204030204" pitchFamily="34" charset="0"/>
                <a:ea typeface="Inter Light" panose="02000503000000020004" pitchFamily="2" charset="0"/>
                <a:cs typeface="Calibri" panose="020F0502020204030204" pitchFamily="34" charset="0"/>
              </a:rPr>
              <a:t>Fiduciary duty</a:t>
            </a: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 - the obligation of one party to another party; a situation in which trust is expected.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Doctors must fulfill their fiduciary responsibility by taking care of their patients and not talking about their private information. 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What sort of fiduciary duties might an economist or researcher have? 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What are the obligations of someone doing research to make sure that all sides/ideas are represented? </a:t>
            </a: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9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Activity 1.1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8" y="1825625"/>
            <a:ext cx="363287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 Light" panose="020F0302020204030204" pitchFamily="34" charset="0"/>
                <a:ea typeface="Inter Light" panose="02000503000000020004" pitchFamily="2" charset="0"/>
              </a:rPr>
              <a:t>We are going to look at some statements individually and decide whether they are positive or normative statements.  </a:t>
            </a:r>
            <a:br>
              <a:rPr lang="en-US" sz="2600" dirty="0">
                <a:latin typeface="Calibri Light" panose="020F0302020204030204" pitchFamily="34" charset="0"/>
                <a:ea typeface="Inter Light" panose="02000503000000020004" pitchFamily="2" charset="0"/>
              </a:rPr>
            </a:br>
            <a:r>
              <a:rPr lang="en-US" sz="2600" dirty="0">
                <a:latin typeface="Calibri Light" panose="020F0302020204030204" pitchFamily="34" charset="0"/>
                <a:ea typeface="Inter Light" panose="02000503000000020004" pitchFamily="2" charset="0"/>
              </a:rPr>
              <a:t>Please use these definitions to assist you.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Google Shape;152;p11" descr="Text&#10;&#10;Description automatically generated">
            <a:extLst>
              <a:ext uri="{FF2B5EF4-FFF2-40B4-BE49-F238E27FC236}">
                <a16:creationId xmlns:a16="http://schemas.microsoft.com/office/drawing/2014/main" id="{5A49C1DC-ED16-BCFE-294A-CFC78F8E438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42377" y="1825625"/>
            <a:ext cx="6709747" cy="4070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7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Positive or Normative?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8" y="1825625"/>
            <a:ext cx="867784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The unemployment rate for the United States is 4.8%.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The United States should offer paid parental leave.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The President of the United States should increase spending in the economy to help with the crisis.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 The United States has a GDP of $20.48 trillion dollars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Businesses should pay a living wage to their employees.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The United States runs a trade deficit.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People in the United States should buy American made products.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Why are Ethical Standards Important?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670189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What ethical behaviors are required of researchers for scientific research to be effective?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Economists and researchers must behave ethically. 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There are serious consequences if people could not or would not trust the information from research. 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Economists face a fiduciary duty.  They must maintain ethical standards and protect the people that are part of their study.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A picture containing text, person, indoor, working&#10;&#10;Description automatically generated">
            <a:extLst>
              <a:ext uri="{FF2B5EF4-FFF2-40B4-BE49-F238E27FC236}">
                <a16:creationId xmlns:a16="http://schemas.microsoft.com/office/drawing/2014/main" id="{32D5A9CC-188C-32A1-47A7-42FF78996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0" t="-165" r="8098" b="165"/>
          <a:stretch/>
        </p:blipFill>
        <p:spPr>
          <a:xfrm>
            <a:off x="7262649" y="1622039"/>
            <a:ext cx="4750675" cy="4758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718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What do you see here?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Google Shape;92;p2" descr="A black and white drawing of a bird&#10;&#10;Description automatically generated with medium confidence">
            <a:extLst>
              <a:ext uri="{FF2B5EF4-FFF2-40B4-BE49-F238E27FC236}">
                <a16:creationId xmlns:a16="http://schemas.microsoft.com/office/drawing/2014/main" id="{9329ED6D-FE43-5146-5F3B-37258E07041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930" r="1799"/>
          <a:stretch/>
        </p:blipFill>
        <p:spPr>
          <a:xfrm>
            <a:off x="2111829" y="1825625"/>
            <a:ext cx="797922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10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Debrief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73456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Have you seen this photo before?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Did this impact your answer to the question?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Can you think of any other pictures like this?</a:t>
            </a: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3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What do you see here?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Google Shape;104;p4">
            <a:extLst>
              <a:ext uri="{FF2B5EF4-FFF2-40B4-BE49-F238E27FC236}">
                <a16:creationId xmlns:a16="http://schemas.microsoft.com/office/drawing/2014/main" id="{41493D87-15CC-F1E9-A553-5BFDBDCCCB9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19925" y="1825625"/>
            <a:ext cx="315215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37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Is the United States Powerful?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760578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You are going to be working with groups of 4.  </a:t>
            </a:r>
            <a:b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</a:b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You are going to get a </a:t>
            </a:r>
            <a:r>
              <a:rPr lang="en-US" dirty="0" err="1">
                <a:latin typeface="Calibri Light" panose="020F0302020204030204" pitchFamily="34" charset="0"/>
                <a:ea typeface="Inter Light" panose="02000503000000020004" pitchFamily="2" charset="0"/>
              </a:rPr>
              <a:t>HyperDoc</a:t>
            </a:r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 with 4 different maps/data sets.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You will ONLY use these 4 pieces of data to answer the topic question.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Discuss as a group and come to a consensus answer that cites ALL of your data sets.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Choose one student to share out.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You have 5 minutes.</a:t>
            </a: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  <a:p>
            <a:endParaRPr lang="en-US" dirty="0"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7;p6" descr="Diagram&#10;&#10;Description automatically generated with low confidence">
            <a:extLst>
              <a:ext uri="{FF2B5EF4-FFF2-40B4-BE49-F238E27FC236}">
                <a16:creationId xmlns:a16="http://schemas.microsoft.com/office/drawing/2014/main" id="{7F2E1F3B-33C7-5127-3C3E-B375345A32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04114" y="1939582"/>
            <a:ext cx="6241267" cy="43723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554275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Share your groups findings and answer our topic question. 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Is the United States Powerful?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Share Out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760578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Why were our answers different?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What data did you receive?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WHOA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Google Shape;124;p7">
            <a:extLst>
              <a:ext uri="{FF2B5EF4-FFF2-40B4-BE49-F238E27FC236}">
                <a16:creationId xmlns:a16="http://schemas.microsoft.com/office/drawing/2014/main" id="{E7618BA7-A517-551A-D071-A5624FD19A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02736" y="2267047"/>
            <a:ext cx="4602980" cy="3468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E68E3D-CB59-E3BC-1968-631CDA257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83093-86B7-3C56-0780-346C5F0C3E21}"/>
              </a:ext>
            </a:extLst>
          </p:cNvPr>
          <p:cNvSpPr/>
          <p:nvPr/>
        </p:nvSpPr>
        <p:spPr>
          <a:xfrm>
            <a:off x="272143" y="249535"/>
            <a:ext cx="11266714" cy="6227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32;p8">
            <a:extLst>
              <a:ext uri="{FF2B5EF4-FFF2-40B4-BE49-F238E27FC236}">
                <a16:creationId xmlns:a16="http://schemas.microsoft.com/office/drawing/2014/main" id="{C9228E4A-CB71-99DB-B47A-1F58292483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229" b="1229"/>
          <a:stretch/>
        </p:blipFill>
        <p:spPr>
          <a:xfrm>
            <a:off x="6384241" y="249535"/>
            <a:ext cx="4772691" cy="604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1;p8">
            <a:extLst>
              <a:ext uri="{FF2B5EF4-FFF2-40B4-BE49-F238E27FC236}">
                <a16:creationId xmlns:a16="http://schemas.microsoft.com/office/drawing/2014/main" id="{823CCF2A-F325-34E1-7023-4A73693AE4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44"/>
          <a:stretch/>
        </p:blipFill>
        <p:spPr>
          <a:xfrm>
            <a:off x="1220482" y="325745"/>
            <a:ext cx="4734586" cy="6049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71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 panose="020F0502020204030204" pitchFamily="34" charset="0"/>
                <a:ea typeface="Inter" panose="02000503000000020004" pitchFamily="2" charset="0"/>
              </a:rPr>
              <a:t>Data Sets </a:t>
            </a:r>
            <a:endParaRPr lang="en-US" dirty="0">
              <a:solidFill>
                <a:srgbClr val="414A58"/>
              </a:solidFill>
              <a:latin typeface="Calibri Light" panose="020F0302020204030204" pitchFamily="34" charset="0"/>
              <a:ea typeface="Inter Light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827844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Now that you have seen both data sets, how would you answer the question, "Is the United States Powerful?"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Does seeing the other data set change your answer? 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If all of this data is credible, how can your answers have been so different?</a:t>
            </a:r>
          </a:p>
          <a:p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Scientists and other researchers have an ethical obligation to answer questions using all the data provided. 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ea typeface="Inter Light" panose="02000503000000020004" pitchFamily="2" charset="0"/>
              </a:rPr>
              <a:t>In the case of our main topic question, you did not have all the data, and it changed your answer to the question.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2ad430-3572-48e8-b446-46b1d42ed47a">
      <Terms xmlns="http://schemas.microsoft.com/office/infopath/2007/PartnerControls"/>
    </lcf76f155ced4ddcb4097134ff3c332f>
    <TaxCatchAll xmlns="74616181-94ba-4823-8a07-43739609fc94" xsi:nil="true"/>
    <Preview xmlns="742ad430-3572-48e8-b446-46b1d42ed47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B04982AC0B484FA7A442A8FF52A606" ma:contentTypeVersion="10" ma:contentTypeDescription="Create a new document." ma:contentTypeScope="" ma:versionID="ede84e8f0e023983d3517b34e6548536">
  <xsd:schema xmlns:xsd="http://www.w3.org/2001/XMLSchema" xmlns:xs="http://www.w3.org/2001/XMLSchema" xmlns:p="http://schemas.microsoft.com/office/2006/metadata/properties" xmlns:ns2="742ad430-3572-48e8-b446-46b1d42ed47a" xmlns:ns3="74616181-94ba-4823-8a07-43739609fc94" targetNamespace="http://schemas.microsoft.com/office/2006/metadata/properties" ma:root="true" ma:fieldsID="c80f5bdfd4e5581fb777729c322493c2" ns2:_="" ns3:_="">
    <xsd:import namespace="742ad430-3572-48e8-b446-46b1d42ed47a"/>
    <xsd:import namespace="74616181-94ba-4823-8a07-43739609fc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P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ad430-3572-48e8-b446-46b1d42ed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Preview" ma:index="17" nillable="true" ma:displayName="Preview" ma:format="Thumbnail" ma:internalName="Preview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16181-94ba-4823-8a07-43739609fc9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3fabd4a-b02c-4bc1-93a9-9c2382e9df6d}" ma:internalName="TaxCatchAll" ma:showField="CatchAllData" ma:web="74616181-94ba-4823-8a07-43739609fc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51F743-C0A0-4E7E-B51E-35DF69ECFFB2}">
  <ds:schemaRefs>
    <ds:schemaRef ds:uri="http://schemas.microsoft.com/office/2006/metadata/properties"/>
    <ds:schemaRef ds:uri="http://schemas.microsoft.com/office/infopath/2007/PartnerControls"/>
    <ds:schemaRef ds:uri="742ad430-3572-48e8-b446-46b1d42ed47a"/>
    <ds:schemaRef ds:uri="74616181-94ba-4823-8a07-43739609fc94"/>
  </ds:schemaRefs>
</ds:datastoreItem>
</file>

<file path=customXml/itemProps2.xml><?xml version="1.0" encoding="utf-8"?>
<ds:datastoreItem xmlns:ds="http://schemas.openxmlformats.org/officeDocument/2006/customXml" ds:itemID="{F1848826-8C26-4312-A7A1-9ACA488E5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2ad430-3572-48e8-b446-46b1d42ed47a"/>
    <ds:schemaRef ds:uri="74616181-94ba-4823-8a07-43739609fc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3372</TotalTime>
  <Words>801</Words>
  <Application>Microsoft Macintosh PowerPoint</Application>
  <PresentationFormat>Widescreen</PresentationFormat>
  <Paragraphs>80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Inter Light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Karen Harper</cp:lastModifiedBy>
  <cp:revision>67</cp:revision>
  <dcterms:created xsi:type="dcterms:W3CDTF">2022-05-10T21:20:13Z</dcterms:created>
  <dcterms:modified xsi:type="dcterms:W3CDTF">2023-02-07T16:01:24Z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0x010100C0B04982AC0B484FA7A442A8FF52A606</vt:lpwstr>
  </property>
</Properties>
</file>