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2"/>
  </p:notesMasterIdLst>
  <p:handoutMasterIdLst>
    <p:handoutMasterId r:id="rId23"/>
  </p:handoutMasterIdLst>
  <p:sldIdLst>
    <p:sldId id="699" r:id="rId5"/>
    <p:sldId id="721" r:id="rId6"/>
    <p:sldId id="733" r:id="rId7"/>
    <p:sldId id="722" r:id="rId8"/>
    <p:sldId id="734" r:id="rId9"/>
    <p:sldId id="735" r:id="rId10"/>
    <p:sldId id="736" r:id="rId11"/>
    <p:sldId id="725" r:id="rId12"/>
    <p:sldId id="737" r:id="rId13"/>
    <p:sldId id="738" r:id="rId14"/>
    <p:sldId id="739" r:id="rId15"/>
    <p:sldId id="740" r:id="rId16"/>
    <p:sldId id="741" r:id="rId17"/>
    <p:sldId id="742" r:id="rId18"/>
    <p:sldId id="745" r:id="rId19"/>
    <p:sldId id="743" r:id="rId20"/>
    <p:sldId id="74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A58"/>
    <a:srgbClr val="DDF2F7"/>
    <a:srgbClr val="5DBF9A"/>
    <a:srgbClr val="79BFB8"/>
    <a:srgbClr val="D8FEE4"/>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0E352-F27A-4018-A0A8-8091E4141C7A}" v="4" dt="2023-02-15T23:35:28.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55"/>
    <p:restoredTop sz="95646"/>
  </p:normalViewPr>
  <p:slideViewPr>
    <p:cSldViewPr snapToGrid="0" snapToObjects="1">
      <p:cViewPr varScale="1">
        <p:scale>
          <a:sx n="51" d="100"/>
          <a:sy n="51" d="100"/>
        </p:scale>
        <p:origin x="509" y="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C670E352-F27A-4018-A0A8-8091E4141C7A}"/>
    <pc:docChg chg="modSld">
      <pc:chgData name="Ruth Cookson" userId="ca3a0789-b855-405c-9d2a-912abc57193b" providerId="ADAL" clId="{C670E352-F27A-4018-A0A8-8091E4141C7A}" dt="2023-02-15T23:35:28.905" v="3"/>
      <pc:docMkLst>
        <pc:docMk/>
      </pc:docMkLst>
      <pc:sldChg chg="modSp modAnim">
        <pc:chgData name="Ruth Cookson" userId="ca3a0789-b855-405c-9d2a-912abc57193b" providerId="ADAL" clId="{C670E352-F27A-4018-A0A8-8091E4141C7A}" dt="2023-02-15T23:35:28.905" v="3"/>
        <pc:sldMkLst>
          <pc:docMk/>
          <pc:sldMk cId="3380055211" sldId="744"/>
        </pc:sldMkLst>
        <pc:spChg chg="mod">
          <ac:chgData name="Ruth Cookson" userId="ca3a0789-b855-405c-9d2a-912abc57193b" providerId="ADAL" clId="{C670E352-F27A-4018-A0A8-8091E4141C7A}" dt="2023-02-15T23:35:11.741" v="2" actId="20577"/>
          <ac:spMkLst>
            <pc:docMk/>
            <pc:sldMk cId="3380055211" sldId="744"/>
            <ac:spMk id="3" creationId="{0428248E-9A13-7345-BF5A-CD0E380518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2/15/2023</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ytimes.com/2017/04/27/opinion/do-sweatshops-lift-workers-out-of-poverty.html?smid=nytcore-ipad-share&amp;smprod=nytcore-ipad&amp;_r=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ytimes.com/2017/04/27/opinion/do-sweatshops-lift-workers-out-of-poverty.html?smid=nytcore-ipad-share&amp;smprod=nytcore-ipad&amp;_r=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1" u="none" strike="noStrike" dirty="0">
                <a:solidFill>
                  <a:schemeClr val="dk1"/>
                </a:solidFill>
                <a:latin typeface="Calibri"/>
                <a:ea typeface="Calibri"/>
                <a:cs typeface="Calibri"/>
                <a:sym typeface="Calibri"/>
              </a:rPr>
              <a:t>“The Travels of a T-Shirt in the Global Economy” by </a:t>
            </a:r>
            <a:r>
              <a:rPr lang="en-US" sz="1200" b="0" i="1" u="none" strike="noStrike" dirty="0" err="1">
                <a:solidFill>
                  <a:schemeClr val="dk1"/>
                </a:solidFill>
                <a:latin typeface="Calibri"/>
                <a:ea typeface="Calibri"/>
                <a:cs typeface="Calibri"/>
                <a:sym typeface="Calibri"/>
              </a:rPr>
              <a:t>Pietra</a:t>
            </a:r>
            <a:r>
              <a:rPr lang="en-US" sz="1200" b="0" i="1" u="none" strike="noStrike" dirty="0">
                <a:solidFill>
                  <a:schemeClr val="dk1"/>
                </a:solidFill>
                <a:latin typeface="Calibri"/>
                <a:ea typeface="Calibri"/>
                <a:cs typeface="Calibri"/>
                <a:sym typeface="Calibri"/>
              </a:rPr>
              <a:t> Rivoli.</a:t>
            </a:r>
            <a:endParaRPr lang="en-US" dirty="0"/>
          </a:p>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8</a:t>
            </a:fld>
            <a:endParaRPr lang="en-US"/>
          </a:p>
        </p:txBody>
      </p:sp>
    </p:spTree>
    <p:extLst>
      <p:ext uri="{BB962C8B-B14F-4D97-AF65-F5344CB8AC3E}">
        <p14:creationId xmlns:p14="http://schemas.microsoft.com/office/powerpoint/2010/main" val="393375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b="0" i="1" u="none" strike="noStrike" dirty="0">
                <a:solidFill>
                  <a:schemeClr val="dk1"/>
                </a:solidFill>
                <a:latin typeface="Calibri"/>
                <a:ea typeface="Calibri"/>
                <a:cs typeface="Calibri"/>
                <a:sym typeface="Calibri"/>
              </a:rPr>
              <a:t>“The Travels of a T-Shirt in the Global Economy” by </a:t>
            </a:r>
            <a:r>
              <a:rPr lang="en-US" sz="1200" b="0" i="1" u="none" strike="noStrike" dirty="0" err="1">
                <a:solidFill>
                  <a:schemeClr val="dk1"/>
                </a:solidFill>
                <a:latin typeface="Calibri"/>
                <a:ea typeface="Calibri"/>
                <a:cs typeface="Calibri"/>
                <a:sym typeface="Calibri"/>
              </a:rPr>
              <a:t>Pietra</a:t>
            </a:r>
            <a:r>
              <a:rPr lang="en-US" sz="1200" b="0" i="1" u="none" strike="noStrike" dirty="0">
                <a:solidFill>
                  <a:schemeClr val="dk1"/>
                </a:solidFill>
                <a:latin typeface="Calibri"/>
                <a:ea typeface="Calibri"/>
                <a:cs typeface="Calibri"/>
                <a:sym typeface="Calibri"/>
              </a:rPr>
              <a:t> Rivoli.</a:t>
            </a:r>
            <a:endParaRPr lang="en-US" dirty="0"/>
          </a:p>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9</a:t>
            </a:fld>
            <a:endParaRPr lang="en-US"/>
          </a:p>
        </p:txBody>
      </p:sp>
    </p:spTree>
    <p:extLst>
      <p:ext uri="{BB962C8B-B14F-4D97-AF65-F5344CB8AC3E}">
        <p14:creationId xmlns:p14="http://schemas.microsoft.com/office/powerpoint/2010/main" val="137317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dk1"/>
                </a:solidFill>
                <a:latin typeface="Calibri"/>
                <a:ea typeface="Calibri"/>
                <a:cs typeface="Calibri"/>
                <a:sym typeface="Calibri"/>
              </a:rPr>
              <a:t>New York Times, “Everything We Knew About Sweatshops Was Wrong, April 27, 2017. </a:t>
            </a:r>
            <a:r>
              <a:rPr lang="en-US" sz="1200" b="0" i="0" u="sng" strike="noStrike" dirty="0">
                <a:solidFill>
                  <a:schemeClr val="hlink"/>
                </a:solidFill>
                <a:latin typeface="Calibri"/>
                <a:ea typeface="Calibri"/>
                <a:cs typeface="Calibri"/>
                <a:sym typeface="Calibri"/>
                <a:hlinkClick r:id="rId3"/>
              </a:rPr>
              <a:t>https://www.nytimes.com/2017/04/27/opinion/do-sweatshops-lift-workers-out-of-poverty.html?smid=nytcore-ipad-share&amp;smprod=nytcore-ipad&amp;_r=1</a:t>
            </a:r>
            <a:r>
              <a:rPr lang="en-US" sz="1200" b="0" i="0" u="none" strike="noStrike" dirty="0">
                <a:solidFill>
                  <a:schemeClr val="dk1"/>
                </a:solidFill>
                <a:latin typeface="Calibri"/>
                <a:ea typeface="Calibri"/>
                <a:cs typeface="Calibri"/>
                <a:sym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12</a:t>
            </a:fld>
            <a:endParaRPr lang="en-US"/>
          </a:p>
        </p:txBody>
      </p:sp>
    </p:spTree>
    <p:extLst>
      <p:ext uri="{BB962C8B-B14F-4D97-AF65-F5344CB8AC3E}">
        <p14:creationId xmlns:p14="http://schemas.microsoft.com/office/powerpoint/2010/main" val="104838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dk1"/>
                </a:solidFill>
                <a:latin typeface="Calibri"/>
                <a:ea typeface="Calibri"/>
                <a:cs typeface="Calibri"/>
                <a:sym typeface="Calibri"/>
              </a:rPr>
              <a:t>New York Times, “Everything We Knew About Sweatshops Was Wrong, April 27, 2017. </a:t>
            </a:r>
            <a:r>
              <a:rPr lang="en-US" sz="1200" b="0" i="0" u="sng" strike="noStrike" dirty="0">
                <a:solidFill>
                  <a:schemeClr val="hlink"/>
                </a:solidFill>
                <a:latin typeface="Calibri"/>
                <a:ea typeface="Calibri"/>
                <a:cs typeface="Calibri"/>
                <a:sym typeface="Calibri"/>
                <a:hlinkClick r:id="rId3"/>
              </a:rPr>
              <a:t>https://www.nytimes.com/2017/04/27/opinion/do-sweatshops-lift-workers-out-of-poverty.html?smid=nytcore-ipad-share&amp;smprod=nytcore-ipad&amp;_r=1</a:t>
            </a:r>
            <a:r>
              <a:rPr lang="en-US" sz="1200" b="0" i="0" u="none" strike="noStrike" dirty="0">
                <a:solidFill>
                  <a:schemeClr val="dk1"/>
                </a:solidFill>
                <a:latin typeface="Calibri"/>
                <a:ea typeface="Calibri"/>
                <a:cs typeface="Calibri"/>
                <a:sym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13</a:t>
            </a:fld>
            <a:endParaRPr lang="en-US"/>
          </a:p>
        </p:txBody>
      </p:sp>
    </p:spTree>
    <p:extLst>
      <p:ext uri="{BB962C8B-B14F-4D97-AF65-F5344CB8AC3E}">
        <p14:creationId xmlns:p14="http://schemas.microsoft.com/office/powerpoint/2010/main" val="63964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0" algn="l" rtl="0">
              <a:lnSpc>
                <a:spcPct val="115000"/>
              </a:lnSpc>
              <a:spcBef>
                <a:spcPts val="0"/>
              </a:spcBef>
              <a:spcAft>
                <a:spcPts val="0"/>
              </a:spcAft>
              <a:buNone/>
            </a:pPr>
            <a:r>
              <a:rPr lang="en-US" sz="1200" dirty="0">
                <a:latin typeface="Arial"/>
                <a:ea typeface="Arial"/>
                <a:cs typeface="Arial"/>
                <a:sym typeface="Arial"/>
              </a:rPr>
              <a:t>Ask students what the benefits of factory work are. </a:t>
            </a:r>
            <a:r>
              <a:rPr lang="en-US" sz="1200" i="1" dirty="0">
                <a:latin typeface="Arial"/>
                <a:ea typeface="Arial"/>
                <a:cs typeface="Arial"/>
                <a:sym typeface="Arial"/>
              </a:rPr>
              <a:t>Answers may vary but include: benefits include an increase in standards of living, from living on just a few dollars a day to pay that is several times higher (as seen in the income graph). This increase in standard of living can include better education, housing, clothing, and food, as well as newfound freedom to make life choices (as seen in the letters home).</a:t>
            </a:r>
            <a:r>
              <a:rPr lang="en-US" sz="1200" dirty="0">
                <a:latin typeface="Arial"/>
                <a:ea typeface="Arial"/>
                <a:cs typeface="Arial"/>
                <a:sym typeface="Arial"/>
              </a:rPr>
              <a:t> Next, ask students what the costs of factory work are. </a:t>
            </a:r>
            <a:r>
              <a:rPr lang="en-US" sz="1200" i="1" dirty="0">
                <a:latin typeface="Arial"/>
                <a:ea typeface="Arial"/>
                <a:cs typeface="Arial"/>
                <a:sym typeface="Arial"/>
              </a:rPr>
              <a:t>Answers may vary but may include: costs include change in family relations and society (as seen in the letters home), and the work being dangerous and not what workers expected (as seen in the Ethiopian study). </a:t>
            </a:r>
            <a:r>
              <a:rPr lang="en-US" sz="1200" dirty="0">
                <a:latin typeface="Arial"/>
                <a:ea typeface="Arial"/>
                <a:cs typeface="Arial"/>
                <a:sym typeface="Arial"/>
              </a:rPr>
              <a:t>Say that you hope that studying how a T-shirt is made has helped them learn about the world, the people in it, how the things that we consume are made, and made them think more deeply about how these things are connected.</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17</a:t>
            </a:fld>
            <a:endParaRPr lang="en-US"/>
          </a:p>
        </p:txBody>
      </p:sp>
    </p:spTree>
    <p:extLst>
      <p:ext uri="{BB962C8B-B14F-4D97-AF65-F5344CB8AC3E}">
        <p14:creationId xmlns:p14="http://schemas.microsoft.com/office/powerpoint/2010/main" val="149641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9973CB-34A1-D713-CA29-A82DF73E52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dirty="0"/>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64F8B3-F874-5741-937B-7A2A821D56A5}"/>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3EA1F-137D-994D-B8BE-DDC03EB6B79D}"/>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EC30F-F7F4-5340-A189-031B51112F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554A9-C7C3-EFEC-8714-5C1E2C23AA0E}"/>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dirty="0"/>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4"/>
          <a:srcRect/>
          <a:stretch/>
        </p:blipFill>
        <p:spPr>
          <a:xfrm>
            <a:off x="9727552" y="259907"/>
            <a:ext cx="1641223" cy="837708"/>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youtube.com/watch?v=jbkSRLYSoj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youtube.com/watch?v=xLhNP0qp38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youtube.com/watch?v=-6T1MvHyUi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E8AA4-F7D2-743F-026F-2554DE1CBEB1}"/>
              </a:ext>
            </a:extLst>
          </p:cNvPr>
          <p:cNvPicPr>
            <a:picLocks noChangeAspect="1"/>
          </p:cNvPicPr>
          <p:nvPr/>
        </p:nvPicPr>
        <p:blipFill rotWithShape="1">
          <a:blip r:embed="rId2"/>
          <a:srcRect l="5138" t="9334" r="25777" b="24991"/>
          <a:stretch/>
        </p:blipFill>
        <p:spPr>
          <a:xfrm>
            <a:off x="4579320" y="0"/>
            <a:ext cx="7612680"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0" y="0"/>
            <a:ext cx="9290958" cy="6858000"/>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812800" y="1240288"/>
            <a:ext cx="10515600" cy="914400"/>
          </a:xfrm>
        </p:spPr>
        <p:txBody>
          <a:bodyPr/>
          <a:lstStyle/>
          <a:p>
            <a:r>
              <a:rPr lang="en-US" dirty="0">
                <a:solidFill>
                  <a:srgbClr val="414A58"/>
                </a:solidFill>
                <a:latin typeface="+mj-lt"/>
                <a:ea typeface="Inter" panose="02000503000000020004" pitchFamily="2" charset="0"/>
                <a:cs typeface="Calibri" panose="020F0502020204030204" pitchFamily="34" charset="0"/>
              </a:rPr>
              <a:t>Should I Join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the Sweatshop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Boycott?</a:t>
            </a:r>
            <a:endParaRPr lang="en-US" dirty="0">
              <a:solidFill>
                <a:srgbClr val="414A58"/>
              </a:solidFill>
              <a:latin typeface="+mj-lt"/>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816591" y="4963707"/>
            <a:ext cx="2190808" cy="1118225"/>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Letters home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10</a:t>
            </a:fld>
            <a:endParaRPr lang="en-US" dirty="0"/>
          </a:p>
        </p:txBody>
      </p:sp>
      <p:pic>
        <p:nvPicPr>
          <p:cNvPr id="4" name="Picture 3">
            <a:extLst>
              <a:ext uri="{FF2B5EF4-FFF2-40B4-BE49-F238E27FC236}">
                <a16:creationId xmlns:a16="http://schemas.microsoft.com/office/drawing/2014/main" id="{1C1CCE4D-1A30-A137-197C-6F2823FF921F}"/>
              </a:ext>
            </a:extLst>
          </p:cNvPr>
          <p:cNvPicPr>
            <a:picLocks noChangeAspect="1"/>
          </p:cNvPicPr>
          <p:nvPr/>
        </p:nvPicPr>
        <p:blipFill>
          <a:blip r:embed="rId2"/>
          <a:srcRect l="16562" r="16562"/>
          <a:stretch/>
        </p:blipFill>
        <p:spPr>
          <a:xfrm>
            <a:off x="7003351" y="1340197"/>
            <a:ext cx="5188649" cy="5527964"/>
          </a:xfrm>
          <a:prstGeom prst="rect">
            <a:avLst/>
          </a:prstGeom>
        </p:spPr>
      </p:pic>
      <p:pic>
        <p:nvPicPr>
          <p:cNvPr id="6" name="Picture 5">
            <a:extLst>
              <a:ext uri="{FF2B5EF4-FFF2-40B4-BE49-F238E27FC236}">
                <a16:creationId xmlns:a16="http://schemas.microsoft.com/office/drawing/2014/main" id="{2B858C9C-D181-B3E5-53D1-80F22F83AC63}"/>
              </a:ext>
            </a:extLst>
          </p:cNvPr>
          <p:cNvPicPr>
            <a:picLocks noChangeAspect="1"/>
          </p:cNvPicPr>
          <p:nvPr/>
        </p:nvPicPr>
        <p:blipFill>
          <a:blip r:embed="rId3"/>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01720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panose="020F0502020204030204" pitchFamily="34" charset="0"/>
                <a:ea typeface="Inter Light" panose="02000503000000020004" pitchFamily="2" charset="0"/>
                <a:cs typeface="Calibri" panose="020F0502020204030204" pitchFamily="34" charset="0"/>
              </a:rPr>
              <a:t>Bertha Black, North Carolina mill worker, 1899</a:t>
            </a:r>
          </a:p>
          <a:p>
            <a:pPr marL="0" indent="0">
              <a:buNone/>
            </a:pPr>
            <a:r>
              <a:rPr lang="en-US" sz="2100" i="1" dirty="0">
                <a:latin typeface="+mj-lt"/>
                <a:ea typeface="Inter Light" panose="02000503000000020004" pitchFamily="2" charset="0"/>
                <a:cs typeface="Calibri" panose="020F0502020204030204" pitchFamily="34" charset="0"/>
              </a:rPr>
              <a:t>“We all went to work in the Amazon Cotton Mill and we all worked there all our lives. We were all anxious to go to work because, I don’t know, we didn’t like the farming. It was so hot from sunup to sundown. No, that was not for me. Mill work was better. It had to be. Once we went to work in the mill after we moved here from the farm, we had more clothes and more kinds of food than we did when we was a-</a:t>
            </a:r>
            <a:r>
              <a:rPr lang="en-US" sz="2100" i="1" dirty="0" err="1">
                <a:latin typeface="+mj-lt"/>
                <a:ea typeface="Inter Light" panose="02000503000000020004" pitchFamily="2" charset="0"/>
                <a:cs typeface="Calibri" panose="020F0502020204030204" pitchFamily="34" charset="0"/>
              </a:rPr>
              <a:t>farmin</a:t>
            </a:r>
            <a:r>
              <a:rPr lang="en-US" sz="2100" i="1" dirty="0">
                <a:latin typeface="+mj-lt"/>
                <a:ea typeface="Inter Light" panose="02000503000000020004" pitchFamily="2" charset="0"/>
                <a:cs typeface="Calibri" panose="020F0502020204030204" pitchFamily="34" charset="0"/>
              </a:rPr>
              <a:t>’. And we had a better house. So yes, when we came to the mill life was easier.”</a:t>
            </a:r>
          </a:p>
        </p:txBody>
      </p:sp>
    </p:spTree>
    <p:extLst>
      <p:ext uri="{BB962C8B-B14F-4D97-AF65-F5344CB8AC3E}">
        <p14:creationId xmlns:p14="http://schemas.microsoft.com/office/powerpoint/2010/main" val="98360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Letters home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11</a:t>
            </a:fld>
            <a:endParaRPr lang="en-US" dirty="0"/>
          </a:p>
        </p:txBody>
      </p:sp>
      <p:pic>
        <p:nvPicPr>
          <p:cNvPr id="4" name="Picture 3">
            <a:extLst>
              <a:ext uri="{FF2B5EF4-FFF2-40B4-BE49-F238E27FC236}">
                <a16:creationId xmlns:a16="http://schemas.microsoft.com/office/drawing/2014/main" id="{1C1CCE4D-1A30-A137-197C-6F2823FF921F}"/>
              </a:ext>
            </a:extLst>
          </p:cNvPr>
          <p:cNvPicPr>
            <a:picLocks noChangeAspect="1"/>
          </p:cNvPicPr>
          <p:nvPr/>
        </p:nvPicPr>
        <p:blipFill rotWithShape="1">
          <a:blip r:embed="rId2"/>
          <a:srcRect l="847" r="53513"/>
          <a:stretch/>
        </p:blipFill>
        <p:spPr>
          <a:xfrm>
            <a:off x="7003351" y="1340197"/>
            <a:ext cx="5188649" cy="5527964"/>
          </a:xfrm>
          <a:prstGeom prst="rect">
            <a:avLst/>
          </a:prstGeom>
        </p:spPr>
      </p:pic>
      <p:pic>
        <p:nvPicPr>
          <p:cNvPr id="6" name="Picture 5">
            <a:extLst>
              <a:ext uri="{FF2B5EF4-FFF2-40B4-BE49-F238E27FC236}">
                <a16:creationId xmlns:a16="http://schemas.microsoft.com/office/drawing/2014/main" id="{2B858C9C-D181-B3E5-53D1-80F22F83AC63}"/>
              </a:ext>
            </a:extLst>
          </p:cNvPr>
          <p:cNvPicPr>
            <a:picLocks noChangeAspect="1"/>
          </p:cNvPicPr>
          <p:nvPr/>
        </p:nvPicPr>
        <p:blipFill>
          <a:blip r:embed="rId3"/>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01720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panose="020F0502020204030204" pitchFamily="34" charset="0"/>
                <a:ea typeface="Inter Light" panose="02000503000000020004" pitchFamily="2" charset="0"/>
                <a:cs typeface="Calibri" panose="020F0502020204030204" pitchFamily="34" charset="0"/>
              </a:rPr>
              <a:t>Liang Ying, China mill worker, late 20th century</a:t>
            </a:r>
          </a:p>
          <a:p>
            <a:pPr marL="0" indent="0">
              <a:buNone/>
            </a:pPr>
            <a:r>
              <a:rPr lang="en-US" sz="2100" i="1" dirty="0">
                <a:latin typeface="+mj-lt"/>
                <a:ea typeface="Inter Light" panose="02000503000000020004" pitchFamily="2" charset="0"/>
                <a:cs typeface="Calibri" panose="020F0502020204030204" pitchFamily="34" charset="0"/>
              </a:rPr>
              <a:t>“[Life on the farm] was really hard work. Every morning, from 4am to 7am you have to cut through the bark of 400 rubber trees in total darkness. It has to be done before daybreak, otherwise the sunshine will evaporate the rubber juice. If you were me, what would you prefer, the factory or the farm?”</a:t>
            </a:r>
          </a:p>
        </p:txBody>
      </p:sp>
    </p:spTree>
    <p:extLst>
      <p:ext uri="{BB962C8B-B14F-4D97-AF65-F5344CB8AC3E}">
        <p14:creationId xmlns:p14="http://schemas.microsoft.com/office/powerpoint/2010/main" val="24005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Letters home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12</a:t>
            </a:fld>
            <a:endParaRPr lang="en-US" dirty="0"/>
          </a:p>
        </p:txBody>
      </p:sp>
      <p:pic>
        <p:nvPicPr>
          <p:cNvPr id="4" name="Picture 3">
            <a:extLst>
              <a:ext uri="{FF2B5EF4-FFF2-40B4-BE49-F238E27FC236}">
                <a16:creationId xmlns:a16="http://schemas.microsoft.com/office/drawing/2014/main" id="{1C1CCE4D-1A30-A137-197C-6F2823FF921F}"/>
              </a:ext>
            </a:extLst>
          </p:cNvPr>
          <p:cNvPicPr>
            <a:picLocks noChangeAspect="1"/>
          </p:cNvPicPr>
          <p:nvPr/>
        </p:nvPicPr>
        <p:blipFill rotWithShape="1">
          <a:blip r:embed="rId3"/>
          <a:srcRect l="16315" t="11178" r="46454" b="5441"/>
          <a:stretch/>
        </p:blipFill>
        <p:spPr>
          <a:xfrm>
            <a:off x="7003351" y="1340197"/>
            <a:ext cx="5188649" cy="5527964"/>
          </a:xfrm>
          <a:prstGeom prst="rect">
            <a:avLst/>
          </a:prstGeom>
        </p:spPr>
      </p:pic>
      <p:pic>
        <p:nvPicPr>
          <p:cNvPr id="6" name="Picture 5">
            <a:extLst>
              <a:ext uri="{FF2B5EF4-FFF2-40B4-BE49-F238E27FC236}">
                <a16:creationId xmlns:a16="http://schemas.microsoft.com/office/drawing/2014/main" id="{2B858C9C-D181-B3E5-53D1-80F22F83AC63}"/>
              </a:ext>
            </a:extLst>
          </p:cNvPr>
          <p:cNvPicPr>
            <a:picLocks noChangeAspect="1"/>
          </p:cNvPicPr>
          <p:nvPr/>
        </p:nvPicPr>
        <p:blipFill>
          <a:blip r:embed="rId4"/>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01720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panose="020F0502020204030204" pitchFamily="34" charset="0"/>
                <a:ea typeface="Inter Light" panose="02000503000000020004" pitchFamily="2" charset="0"/>
                <a:cs typeface="Calibri" panose="020F0502020204030204" pitchFamily="34" charset="0"/>
              </a:rPr>
              <a:t>Economists studying mill workers in Ethiopia, 2017</a:t>
            </a:r>
          </a:p>
          <a:p>
            <a:pPr marL="0" indent="0">
              <a:buNone/>
            </a:pPr>
            <a:r>
              <a:rPr lang="en-US" sz="2100" i="1" dirty="0">
                <a:latin typeface="+mj-lt"/>
                <a:ea typeface="Inter Light" panose="02000503000000020004" pitchFamily="2" charset="0"/>
                <a:cs typeface="Calibri" panose="020F0502020204030204" pitchFamily="34" charset="0"/>
              </a:rPr>
              <a:t>“To our surprise, most people who got an industrial job soon changed their minds. A majority quit within the first months. They ended up doing what those who had not gotten the job offers did –  going back to the family farm, taking a construction job or selling goods at the market.</a:t>
            </a:r>
          </a:p>
          <a:p>
            <a:pPr marL="0" indent="0">
              <a:buNone/>
            </a:pPr>
            <a:r>
              <a:rPr lang="en-US" sz="2100" i="1" dirty="0">
                <a:latin typeface="+mj-lt"/>
                <a:ea typeface="Inter Light" panose="02000503000000020004" pitchFamily="2" charset="0"/>
                <a:cs typeface="Calibri" panose="020F0502020204030204" pitchFamily="34" charset="0"/>
              </a:rPr>
              <a:t>Contrary to expert opinion (and ours), quitting was a wise decision for most. The alternatives were not so bad after all: People who worked in agriculture or market selling earned about as much money as they could have at the factory, often with fewer hours and better conditions. We were amazed. By the end of the year only a third of the people who had landed an industrial job were still employed in the industrial sector at all…”</a:t>
            </a:r>
          </a:p>
          <a:p>
            <a:pPr marL="0" indent="0">
              <a:buNone/>
            </a:pPr>
            <a:endParaRPr lang="en-US" sz="2100" i="1" dirty="0">
              <a:latin typeface="+mj-lt"/>
              <a:ea typeface="Inter Light" panose="02000503000000020004" pitchFamily="2" charset="0"/>
              <a:cs typeface="Calibri" panose="020F0502020204030204" pitchFamily="34" charset="0"/>
            </a:endParaRPr>
          </a:p>
          <a:p>
            <a:pPr marL="0" indent="0">
              <a:buNone/>
            </a:pPr>
            <a:br>
              <a:rPr lang="en-US" sz="2100" i="1" dirty="0">
                <a:latin typeface="+mj-lt"/>
                <a:ea typeface="Inter Light" panose="02000503000000020004" pitchFamily="2" charset="0"/>
                <a:cs typeface="Calibri" panose="020F0502020204030204" pitchFamily="34" charset="0"/>
              </a:rPr>
            </a:br>
            <a:endParaRPr lang="en-US" sz="2100" i="1" dirty="0">
              <a:latin typeface="+mj-lt"/>
              <a:ea typeface="Inter Light" panose="02000503000000020004" pitchFamily="2" charset="0"/>
              <a:cs typeface="Calibri" panose="020F0502020204030204" pitchFamily="34" charset="0"/>
            </a:endParaRPr>
          </a:p>
          <a:p>
            <a:pPr marL="0" indent="0">
              <a:buNone/>
            </a:pPr>
            <a:endParaRPr lang="en-US" sz="2100" i="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11947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Letters home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13</a:t>
            </a:fld>
            <a:endParaRPr lang="en-US" dirty="0"/>
          </a:p>
        </p:txBody>
      </p:sp>
      <p:pic>
        <p:nvPicPr>
          <p:cNvPr id="4" name="Picture 3">
            <a:extLst>
              <a:ext uri="{FF2B5EF4-FFF2-40B4-BE49-F238E27FC236}">
                <a16:creationId xmlns:a16="http://schemas.microsoft.com/office/drawing/2014/main" id="{1C1CCE4D-1A30-A137-197C-6F2823FF921F}"/>
              </a:ext>
            </a:extLst>
          </p:cNvPr>
          <p:cNvPicPr>
            <a:picLocks noChangeAspect="1"/>
          </p:cNvPicPr>
          <p:nvPr/>
        </p:nvPicPr>
        <p:blipFill rotWithShape="1">
          <a:blip r:embed="rId3"/>
          <a:srcRect l="-5830" t="6990" r="67289" b="3664"/>
          <a:stretch/>
        </p:blipFill>
        <p:spPr>
          <a:xfrm>
            <a:off x="7003351" y="1340197"/>
            <a:ext cx="5188649" cy="5527964"/>
          </a:xfrm>
          <a:prstGeom prst="rect">
            <a:avLst/>
          </a:prstGeom>
        </p:spPr>
      </p:pic>
      <p:pic>
        <p:nvPicPr>
          <p:cNvPr id="6" name="Picture 5">
            <a:extLst>
              <a:ext uri="{FF2B5EF4-FFF2-40B4-BE49-F238E27FC236}">
                <a16:creationId xmlns:a16="http://schemas.microsoft.com/office/drawing/2014/main" id="{2B858C9C-D181-B3E5-53D1-80F22F83AC63}"/>
              </a:ext>
            </a:extLst>
          </p:cNvPr>
          <p:cNvPicPr>
            <a:picLocks noChangeAspect="1"/>
          </p:cNvPicPr>
          <p:nvPr/>
        </p:nvPicPr>
        <p:blipFill>
          <a:blip r:embed="rId4"/>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01720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panose="020F0502020204030204" pitchFamily="34" charset="0"/>
                <a:ea typeface="Inter Light" panose="02000503000000020004" pitchFamily="2" charset="0"/>
                <a:cs typeface="Calibri" panose="020F0502020204030204" pitchFamily="34" charset="0"/>
              </a:rPr>
              <a:t>Economists studying mill workers in Ethiopia, 2017</a:t>
            </a:r>
          </a:p>
          <a:p>
            <a:pPr marL="0" indent="0">
              <a:buNone/>
            </a:pPr>
            <a:r>
              <a:rPr lang="en-US" sz="2100" i="1" dirty="0">
                <a:latin typeface="+mj-lt"/>
                <a:ea typeface="Inter Light" panose="02000503000000020004" pitchFamily="2" charset="0"/>
                <a:cs typeface="Calibri" panose="020F0502020204030204" pitchFamily="34" charset="0"/>
              </a:rPr>
              <a:t>“Serious injuries and disabilities were nearly double among those who took the factory jobs, rising to 7 percent from about 4 percent. This risk rose with every month they stayed. The people we interviewed told us about exposure to chemical fumes and repetitive stress injuries.”</a:t>
            </a:r>
          </a:p>
        </p:txBody>
      </p:sp>
    </p:spTree>
    <p:extLst>
      <p:ext uri="{BB962C8B-B14F-4D97-AF65-F5344CB8AC3E}">
        <p14:creationId xmlns:p14="http://schemas.microsoft.com/office/powerpoint/2010/main" val="167774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14</a:t>
            </a:fld>
            <a:endParaRPr lang="en-US" dirty="0"/>
          </a:p>
        </p:txBody>
      </p:sp>
      <p:sp>
        <p:nvSpPr>
          <p:cNvPr id="8" name="Rectangle 7">
            <a:extLst>
              <a:ext uri="{FF2B5EF4-FFF2-40B4-BE49-F238E27FC236}">
                <a16:creationId xmlns:a16="http://schemas.microsoft.com/office/drawing/2014/main" id="{68CF132C-7BD3-D2B5-06A5-275F5C6E508C}"/>
              </a:ext>
            </a:extLst>
          </p:cNvPr>
          <p:cNvSpPr/>
          <p:nvPr/>
        </p:nvSpPr>
        <p:spPr>
          <a:xfrm>
            <a:off x="0" y="0"/>
            <a:ext cx="12192000"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174;p26" descr="Subscribe and 🔔 to the BBC 👉 https://bit.ly/BBCYouTubeSub&#10;Watch the BBC first on iPlayer 👉 https://bbc.in/iPlayer-Home More about this programme: http://www.bbc.co.uk/programmes/b00wgq0l &#10;Hans Rosling's famous lectures combine enormous quantities of public data with a sport's commentator's style to reveal the story of the world's past, present and future development. Now he explores stats in a way he has never done before - using augmented reality animation. In this spectacular section of 'The Joy of Stats' he tells the story of the world in 200 countries over 200 years using 120,000 numbers - in just four minutes. Plotting life expectancy against income for every country since 1810, Hans shows how the world we live in is radically different from the world most of us imagine.&#10;&#10;#bbc&#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title="Hans Rosling's 200 Countries, 200 Years, 4 Minutes - The Joy of Stats - BBC Four">
            <a:hlinkClick r:id="rId2"/>
            <a:extLst>
              <a:ext uri="{FF2B5EF4-FFF2-40B4-BE49-F238E27FC236}">
                <a16:creationId xmlns:a16="http://schemas.microsoft.com/office/drawing/2014/main" id="{2D15BF02-0012-419C-94E3-98E15015CDAE}"/>
              </a:ext>
            </a:extLst>
          </p:cNvPr>
          <p:cNvPicPr preferRelativeResize="0"/>
          <p:nvPr/>
        </p:nvPicPr>
        <p:blipFill>
          <a:blip r:embed="rId3">
            <a:alphaModFix/>
          </a:blip>
          <a:stretch>
            <a:fillRect/>
          </a:stretch>
        </p:blipFill>
        <p:spPr>
          <a:xfrm>
            <a:off x="1524000" y="0"/>
            <a:ext cx="9144000" cy="6858000"/>
          </a:xfrm>
          <a:prstGeom prst="rect">
            <a:avLst/>
          </a:prstGeom>
          <a:noFill/>
          <a:ln>
            <a:noFill/>
          </a:ln>
        </p:spPr>
      </p:pic>
    </p:spTree>
    <p:extLst>
      <p:ext uri="{BB962C8B-B14F-4D97-AF65-F5344CB8AC3E}">
        <p14:creationId xmlns:p14="http://schemas.microsoft.com/office/powerpoint/2010/main" val="886766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GDP per capita</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15</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381192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panose="020F0502020204030204" pitchFamily="34" charset="0"/>
                <a:ea typeface="Inter Light" panose="02000503000000020004" pitchFamily="2" charset="0"/>
                <a:cs typeface="Calibri" panose="020F0502020204030204" pitchFamily="34" charset="0"/>
              </a:rPr>
              <a:t>GDP per capita: how much the average person makes in a year</a:t>
            </a:r>
          </a:p>
        </p:txBody>
      </p:sp>
      <p:pic>
        <p:nvPicPr>
          <p:cNvPr id="8" name="Google Shape;180;p27" descr="https://lh3.googleusercontent.com/8Zi-L0NlnLNcMNL3y8MCFsGYvlnb6yhTQlZBG_dUiPJ0UP5U3Vuzv9fG-ag2wniWsJ_2_L_It4HuznW76tCMvPPi4_py1tcO6GHXM9shMYAu-QRh1h6hErrdVbtlJ5Zi36ouSvVl">
            <a:extLst>
              <a:ext uri="{FF2B5EF4-FFF2-40B4-BE49-F238E27FC236}">
                <a16:creationId xmlns:a16="http://schemas.microsoft.com/office/drawing/2014/main" id="{97DC2770-08C6-3C9F-64C1-C667A69DE814}"/>
              </a:ext>
            </a:extLst>
          </p:cNvPr>
          <p:cNvPicPr preferRelativeResize="0">
            <a:picLocks/>
          </p:cNvPicPr>
          <p:nvPr/>
        </p:nvPicPr>
        <p:blipFill rotWithShape="1">
          <a:blip r:embed="rId2">
            <a:alphaModFix/>
          </a:blip>
          <a:srcRect/>
          <a:stretch/>
        </p:blipFill>
        <p:spPr>
          <a:xfrm>
            <a:off x="4810954" y="1610019"/>
            <a:ext cx="6879466" cy="4856095"/>
          </a:xfrm>
          <a:prstGeom prst="rect">
            <a:avLst/>
          </a:prstGeom>
          <a:noFill/>
          <a:ln>
            <a:noFill/>
          </a:ln>
        </p:spPr>
      </p:pic>
    </p:spTree>
    <p:extLst>
      <p:ext uri="{BB962C8B-B14F-4D97-AF65-F5344CB8AC3E}">
        <p14:creationId xmlns:p14="http://schemas.microsoft.com/office/powerpoint/2010/main" val="317629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16</a:t>
            </a:fld>
            <a:endParaRPr lang="en-US" dirty="0"/>
          </a:p>
        </p:txBody>
      </p:sp>
      <p:pic>
        <p:nvPicPr>
          <p:cNvPr id="3" name="Picture 2">
            <a:extLst>
              <a:ext uri="{FF2B5EF4-FFF2-40B4-BE49-F238E27FC236}">
                <a16:creationId xmlns:a16="http://schemas.microsoft.com/office/drawing/2014/main" id="{13B71EFF-42BD-6C76-54AA-D12F8670CB62}"/>
              </a:ext>
            </a:extLst>
          </p:cNvPr>
          <p:cNvPicPr>
            <a:picLocks noChangeAspect="1"/>
          </p:cNvPicPr>
          <p:nvPr/>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372CD6-9DAE-C4D9-67D7-E035DDBCD7F3}"/>
              </a:ext>
            </a:extLst>
          </p:cNvPr>
          <p:cNvPicPr>
            <a:picLocks noChangeAspect="1"/>
          </p:cNvPicPr>
          <p:nvPr/>
        </p:nvPicPr>
        <p:blipFill>
          <a:blip r:embed="rId3"/>
          <a:stretch>
            <a:fillRect/>
          </a:stretch>
        </p:blipFill>
        <p:spPr>
          <a:xfrm>
            <a:off x="3734110" y="246308"/>
            <a:ext cx="4723780" cy="6128657"/>
          </a:xfrm>
          <a:prstGeom prst="rect">
            <a:avLst/>
          </a:prstGeom>
        </p:spPr>
      </p:pic>
    </p:spTree>
    <p:extLst>
      <p:ext uri="{BB962C8B-B14F-4D97-AF65-F5344CB8AC3E}">
        <p14:creationId xmlns:p14="http://schemas.microsoft.com/office/powerpoint/2010/main" val="266790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Should I Join the Student Boycott?</a:t>
            </a:r>
            <a:endParaRPr lang="en-US" dirty="0">
              <a:solidFill>
                <a:srgbClr val="414A58"/>
              </a:solidFill>
              <a:latin typeface="Calibri Light" panose="020F0302020204030204" pitchFamily="34" charset="0"/>
              <a:ea typeface="Inter Light" panose="02000503000000020004" pitchFamily="2" charset="0"/>
            </a:endParaRP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56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spcAft>
                <a:spcPts val="600"/>
              </a:spcAft>
            </a:pPr>
            <a:r>
              <a:rPr lang="en-US" sz="3200" b="1" dirty="0">
                <a:latin typeface="Calibri" panose="020F0502020204030204" pitchFamily="34" charset="0"/>
                <a:ea typeface="Inter Light" panose="02000503000000020004" pitchFamily="2" charset="0"/>
                <a:cs typeface="Calibri" panose="020F0502020204030204" pitchFamily="34" charset="0"/>
              </a:rPr>
              <a:t>What are the benefits of factory work?</a:t>
            </a:r>
          </a:p>
          <a:p>
            <a:pPr>
              <a:spcBef>
                <a:spcPts val="1600"/>
              </a:spcBef>
              <a:spcAft>
                <a:spcPts val="600"/>
              </a:spcAft>
            </a:pPr>
            <a:endParaRPr lang="en-US" sz="3200" b="1" dirty="0">
              <a:latin typeface="Calibri" panose="020F0502020204030204" pitchFamily="34" charset="0"/>
              <a:ea typeface="Inter Light" panose="02000503000000020004" pitchFamily="2" charset="0"/>
              <a:cs typeface="Calibri" panose="020F0502020204030204" pitchFamily="34" charset="0"/>
            </a:endParaRPr>
          </a:p>
          <a:p>
            <a:pPr>
              <a:spcBef>
                <a:spcPts val="1600"/>
              </a:spcBef>
              <a:spcAft>
                <a:spcPts val="600"/>
              </a:spcAft>
            </a:pPr>
            <a:r>
              <a:rPr lang="en-US" sz="3200" b="1" dirty="0">
                <a:latin typeface="Calibri" panose="020F0502020204030204" pitchFamily="34" charset="0"/>
                <a:ea typeface="Inter Light" panose="02000503000000020004" pitchFamily="2" charset="0"/>
                <a:cs typeface="Calibri" panose="020F0502020204030204" pitchFamily="34" charset="0"/>
              </a:rPr>
              <a:t>What are the costs of factory work?</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17</a:t>
            </a:fld>
            <a:endParaRPr lang="en-US" dirty="0"/>
          </a:p>
        </p:txBody>
      </p:sp>
    </p:spTree>
    <p:extLst>
      <p:ext uri="{BB962C8B-B14F-4D97-AF65-F5344CB8AC3E}">
        <p14:creationId xmlns:p14="http://schemas.microsoft.com/office/powerpoint/2010/main" val="338005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dirty="0"/>
          </a:p>
        </p:txBody>
      </p:sp>
      <p:sp>
        <p:nvSpPr>
          <p:cNvPr id="6" name="Rectangle 5">
            <a:extLst>
              <a:ext uri="{FF2B5EF4-FFF2-40B4-BE49-F238E27FC236}">
                <a16:creationId xmlns:a16="http://schemas.microsoft.com/office/drawing/2014/main" id="{E9CB59BE-0BAF-AD22-6D8C-93DBFB57300C}"/>
              </a:ext>
            </a:extLst>
          </p:cNvPr>
          <p:cNvSpPr/>
          <p:nvPr/>
        </p:nvSpPr>
        <p:spPr>
          <a:xfrm>
            <a:off x="0" y="0"/>
            <a:ext cx="12192000" cy="68579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95;p14" descr="Introduction to some of the elements of the Industrial Revolution, more on this subject to come!&#10;&#10;The economic developments of the 1800s saw the development of agrarian and handicraft economies in Europe and America transform into industrial urbanised ones.&#10;&#10;The term to describe this phenomenon would be known as the ‘Industrial Revolution’ and was first used by French writers, but made popular by English economic historian Arnold Toynbee. &#10;&#10;Please consider supporting our videos on Patreon&#10;&#10;https://www.patreon.com/simplehistory&#10;&#10;SIMPLE HISTORY MERCHANDISE &#10;&#10;Get your copy of Simple History: World War II today! (Top Seller!)&#10;&#10;https://www.amazon.com/Simple-History-simple-guide-World/dp/1505922410/&#10;&#10;T-Shirts&#10;&#10;https://www.zazzle.com/simplehistory/gifts?cg=196817456987349853&#10;&#10;Simple history gives you the facts, simple!&#10;&#10;See the book collection here:&#10;&#10;Amazon USA&#10;&#10;http://www.amazon.com/Daniel-Turner/e/B00H5TYLAE/&#10;&#10;&#10;Amazon UK&#10;http://www.amazon.co.uk/Daniel-Turner/e/B00H5TYLAE/&#10;&#10;http://www.simplehistory.co.uk/&#10;&#10;https://www.facebook.com/Simple-History-549437675141192/&#10;&#10;https://twitter.com/simple_guides&#10;&#10;Additional sources:&#10;&#10;The Penguin History of Europe Paperback &#10;by J. M. Roberts &#10;&#10;Credit:&#10;&#10;Narrator:&#10;&#10;Christian H Miles&#10;&#10;Animation:&#10;Daniel Turner&#10;&#10;Artwork:&#10;Daniel turner&#10;&#10;Music Credit&#10;&#10;Industrial Revolution by Kevin MacLeod is licensed under a Creative Commons Attribution licence (https://creativecommons.org/licenses/by/4.0/)&#10;Source: http://incompetech.com/music/royalty-free/index.html?isrc=USUAN1100811&#10;Artist: http://incompetech.com/" title="The Industrial Revolution (18-19th Century)">
            <a:hlinkClick r:id="rId2"/>
            <a:extLst>
              <a:ext uri="{FF2B5EF4-FFF2-40B4-BE49-F238E27FC236}">
                <a16:creationId xmlns:a16="http://schemas.microsoft.com/office/drawing/2014/main" id="{43EB1DED-8DDA-4D7D-3548-2826A5959068}"/>
              </a:ext>
            </a:extLst>
          </p:cNvPr>
          <p:cNvPicPr preferRelativeResize="0"/>
          <p:nvPr/>
        </p:nvPicPr>
        <p:blipFill>
          <a:blip r:embed="rId3">
            <a:alphaModFix/>
          </a:blip>
          <a:stretch>
            <a:fillRect/>
          </a:stretch>
        </p:blipFill>
        <p:spPr>
          <a:xfrm>
            <a:off x="1524005" y="0"/>
            <a:ext cx="9143990" cy="6858000"/>
          </a:xfrm>
          <a:prstGeom prst="rect">
            <a:avLst/>
          </a:prstGeom>
          <a:noFill/>
          <a:ln>
            <a:noFill/>
          </a:ln>
        </p:spPr>
      </p:pic>
    </p:spTree>
    <p:extLst>
      <p:ext uri="{BB962C8B-B14F-4D97-AF65-F5344CB8AC3E}">
        <p14:creationId xmlns:p14="http://schemas.microsoft.com/office/powerpoint/2010/main" val="88410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dirty="0"/>
          </a:p>
        </p:txBody>
      </p:sp>
      <p:pic>
        <p:nvPicPr>
          <p:cNvPr id="3" name="Picture 2">
            <a:extLst>
              <a:ext uri="{FF2B5EF4-FFF2-40B4-BE49-F238E27FC236}">
                <a16:creationId xmlns:a16="http://schemas.microsoft.com/office/drawing/2014/main" id="{13B71EFF-42BD-6C76-54AA-D12F8670CB62}"/>
              </a:ext>
            </a:extLst>
          </p:cNvPr>
          <p:cNvPicPr>
            <a:picLocks noChangeAspect="1"/>
          </p:cNvPicPr>
          <p:nvPr/>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372CD6-9DAE-C4D9-67D7-E035DDBCD7F3}"/>
              </a:ext>
            </a:extLst>
          </p:cNvPr>
          <p:cNvPicPr>
            <a:picLocks noChangeAspect="1"/>
          </p:cNvPicPr>
          <p:nvPr/>
        </p:nvPicPr>
        <p:blipFill>
          <a:blip r:embed="rId3"/>
          <a:stretch>
            <a:fillRect/>
          </a:stretch>
        </p:blipFill>
        <p:spPr>
          <a:xfrm>
            <a:off x="3734110" y="246308"/>
            <a:ext cx="4723780" cy="6128657"/>
          </a:xfrm>
          <a:prstGeom prst="rect">
            <a:avLst/>
          </a:prstGeom>
        </p:spPr>
      </p:pic>
    </p:spTree>
    <p:extLst>
      <p:ext uri="{BB962C8B-B14F-4D97-AF65-F5344CB8AC3E}">
        <p14:creationId xmlns:p14="http://schemas.microsoft.com/office/powerpoint/2010/main" val="147198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Vocabulary</a:t>
            </a:r>
            <a:endParaRPr lang="en-US" dirty="0">
              <a:solidFill>
                <a:srgbClr val="414A58"/>
              </a:solidFill>
              <a:latin typeface="Calibri Light" panose="020F0302020204030204" pitchFamily="34" charset="0"/>
              <a:ea typeface="Inter Light" panose="02000503000000020004" pitchFamily="2" charset="0"/>
            </a:endParaRPr>
          </a:p>
        </p:txBody>
      </p:sp>
      <p:pic>
        <p:nvPicPr>
          <p:cNvPr id="12" name="Picture 11">
            <a:extLst>
              <a:ext uri="{FF2B5EF4-FFF2-40B4-BE49-F238E27FC236}">
                <a16:creationId xmlns:a16="http://schemas.microsoft.com/office/drawing/2014/main" id="{B797DB14-6579-4081-19EF-54E1BD249524}"/>
              </a:ext>
            </a:extLst>
          </p:cNvPr>
          <p:cNvPicPr>
            <a:picLocks noChangeAspect="1"/>
          </p:cNvPicPr>
          <p:nvPr/>
        </p:nvPicPr>
        <p:blipFill rotWithShape="1">
          <a:blip r:embed="rId2"/>
          <a:srcRect l="2548" t="10434" r="23488" b="10766"/>
          <a:stretch/>
        </p:blipFill>
        <p:spPr>
          <a:xfrm>
            <a:off x="7003351" y="1340197"/>
            <a:ext cx="5188649" cy="5527964"/>
          </a:xfrm>
          <a:prstGeom prst="rect">
            <a:avLst/>
          </a:prstGeom>
        </p:spPr>
      </p:pic>
      <p:pic>
        <p:nvPicPr>
          <p:cNvPr id="9" name="Picture 8">
            <a:extLst>
              <a:ext uri="{FF2B5EF4-FFF2-40B4-BE49-F238E27FC236}">
                <a16:creationId xmlns:a16="http://schemas.microsoft.com/office/drawing/2014/main" id="{097FD003-8806-CBC2-2E01-685B1B14E2A5}"/>
              </a:ext>
            </a:extLst>
          </p:cNvPr>
          <p:cNvPicPr>
            <a:picLocks noChangeAspect="1"/>
          </p:cNvPicPr>
          <p:nvPr/>
        </p:nvPicPr>
        <p:blipFill>
          <a:blip r:embed="rId3"/>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56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spcAft>
                <a:spcPts val="600"/>
              </a:spcAft>
            </a:pPr>
            <a:r>
              <a:rPr lang="en-US" sz="2200" b="1" dirty="0">
                <a:latin typeface="Calibri" panose="020F0502020204030204" pitchFamily="34" charset="0"/>
                <a:ea typeface="Inter Light" panose="02000503000000020004" pitchFamily="2" charset="0"/>
                <a:cs typeface="Calibri" panose="020F0502020204030204" pitchFamily="34" charset="0"/>
              </a:rPr>
              <a:t>Sweatshop: </a:t>
            </a:r>
            <a:r>
              <a:rPr lang="en-US" sz="2200" dirty="0">
                <a:latin typeface="Calibri Light" panose="020F0302020204030204" pitchFamily="34" charset="0"/>
                <a:ea typeface="Inter Light" panose="02000503000000020004" pitchFamily="2" charset="0"/>
              </a:rPr>
              <a:t>a pejorative (negative) term for factory work in developing countries, where the job is presumably low-paid, dangerous, unhealthy, or otherwise has bad working conditions.</a:t>
            </a:r>
            <a:endParaRPr lang="en-US" dirty="0">
              <a:latin typeface="Calibri Light" panose="020F0302020204030204" pitchFamily="34" charset="0"/>
              <a:ea typeface="Inter Light" panose="02000503000000020004" pitchFamily="2" charset="0"/>
            </a:endParaRPr>
          </a:p>
          <a:p>
            <a:pPr>
              <a:spcBef>
                <a:spcPts val="1600"/>
              </a:spcBef>
              <a:spcAft>
                <a:spcPts val="600"/>
              </a:spcAft>
            </a:pPr>
            <a:r>
              <a:rPr lang="en-US" sz="2200" b="1" dirty="0">
                <a:latin typeface="Calibri" panose="020F0502020204030204" pitchFamily="34" charset="0"/>
                <a:ea typeface="Inter Light" panose="02000503000000020004" pitchFamily="2" charset="0"/>
                <a:cs typeface="Calibri" panose="020F0502020204030204" pitchFamily="34" charset="0"/>
              </a:rPr>
              <a:t>Boycott: </a:t>
            </a:r>
            <a:r>
              <a:rPr lang="en-US" sz="2200" dirty="0">
                <a:latin typeface="Calibri Light" panose="020F0302020204030204" pitchFamily="34" charset="0"/>
                <a:ea typeface="Inter Light" panose="02000503000000020004" pitchFamily="2" charset="0"/>
              </a:rPr>
              <a:t>Refusing to buy something for a moral or other non-market reason, usually to get the boycotted company to change policy.</a:t>
            </a:r>
          </a:p>
          <a:p>
            <a:pPr>
              <a:spcBef>
                <a:spcPts val="1600"/>
              </a:spcBef>
              <a:spcAft>
                <a:spcPts val="600"/>
              </a:spcAft>
            </a:pPr>
            <a:r>
              <a:rPr lang="en-US" sz="2200" b="1" dirty="0">
                <a:latin typeface="Calibri" panose="020F0502020204030204" pitchFamily="34" charset="0"/>
                <a:ea typeface="Inter Light" panose="02000503000000020004" pitchFamily="2" charset="0"/>
                <a:cs typeface="Calibri" panose="020F0502020204030204" pitchFamily="34" charset="0"/>
              </a:rPr>
              <a:t>Working conditions: </a:t>
            </a:r>
            <a:r>
              <a:rPr lang="en-US" sz="2200" dirty="0">
                <a:latin typeface="Calibri Light" panose="020F0302020204030204" pitchFamily="34" charset="0"/>
                <a:ea typeface="Inter Light" panose="02000503000000020004" pitchFamily="2" charset="0"/>
              </a:rPr>
              <a:t>How well workers are treated at a job.</a:t>
            </a:r>
          </a:p>
          <a:p>
            <a:pPr>
              <a:spcBef>
                <a:spcPts val="1600"/>
              </a:spcBef>
              <a:spcAft>
                <a:spcPts val="600"/>
              </a:spcAft>
            </a:pPr>
            <a:r>
              <a:rPr lang="en-US" sz="2200" b="1" dirty="0">
                <a:latin typeface="Calibri" panose="020F0502020204030204" pitchFamily="34" charset="0"/>
                <a:ea typeface="Inter Light" panose="02000503000000020004" pitchFamily="2" charset="0"/>
                <a:cs typeface="Calibri" panose="020F0502020204030204" pitchFamily="34" charset="0"/>
              </a:rPr>
              <a:t>Labor activist: </a:t>
            </a:r>
            <a:r>
              <a:rPr lang="en-US" sz="2200" dirty="0">
                <a:latin typeface="Calibri Light" panose="020F0302020204030204" pitchFamily="34" charset="0"/>
                <a:ea typeface="Inter Light" panose="02000503000000020004" pitchFamily="2" charset="0"/>
              </a:rPr>
              <a:t>Someone who works to get companies to improve working conditions, sometimes in a confrontational way (such as a boycott).</a:t>
            </a:r>
            <a:br>
              <a:rPr lang="en-US" sz="2200" dirty="0">
                <a:latin typeface="Calibri Light" panose="020F0302020204030204" pitchFamily="34" charset="0"/>
                <a:ea typeface="Inter Light" panose="02000503000000020004" pitchFamily="2" charset="0"/>
              </a:rPr>
            </a:br>
            <a:endParaRPr lang="en-US" sz="2200" dirty="0">
              <a:latin typeface="Calibri Light" panose="020F0302020204030204" pitchFamily="34" charset="0"/>
              <a:ea typeface="Inter Light" panose="02000503000000020004" pitchFamily="2" charset="0"/>
            </a:endParaRPr>
          </a:p>
          <a:p>
            <a:endParaRPr lang="en-US" sz="2200" dirty="0">
              <a:latin typeface="Calibri Light" panose="020F0302020204030204" pitchFamily="34" charset="0"/>
              <a:ea typeface="Inter Light" panose="02000503000000020004" pitchFamily="2" charset="0"/>
            </a:endParaRPr>
          </a:p>
          <a:p>
            <a:endParaRPr lang="en-US" sz="2200" dirty="0">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dirty="0"/>
          </a:p>
        </p:txBody>
      </p:sp>
    </p:spTree>
    <p:extLst>
      <p:ext uri="{BB962C8B-B14F-4D97-AF65-F5344CB8AC3E}">
        <p14:creationId xmlns:p14="http://schemas.microsoft.com/office/powerpoint/2010/main" val="143631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Vocabulary</a:t>
            </a:r>
            <a:endParaRPr lang="en-US" dirty="0">
              <a:solidFill>
                <a:srgbClr val="414A58"/>
              </a:solidFill>
              <a:latin typeface="Calibri Light" panose="020F0302020204030204" pitchFamily="34" charset="0"/>
              <a:ea typeface="Inter Light" panose="02000503000000020004" pitchFamily="2" charset="0"/>
            </a:endParaRPr>
          </a:p>
        </p:txBody>
      </p:sp>
      <p:pic>
        <p:nvPicPr>
          <p:cNvPr id="12" name="Picture 11">
            <a:extLst>
              <a:ext uri="{FF2B5EF4-FFF2-40B4-BE49-F238E27FC236}">
                <a16:creationId xmlns:a16="http://schemas.microsoft.com/office/drawing/2014/main" id="{B797DB14-6579-4081-19EF-54E1BD249524}"/>
              </a:ext>
            </a:extLst>
          </p:cNvPr>
          <p:cNvPicPr>
            <a:picLocks noChangeAspect="1"/>
          </p:cNvPicPr>
          <p:nvPr/>
        </p:nvPicPr>
        <p:blipFill rotWithShape="1">
          <a:blip r:embed="rId2"/>
          <a:srcRect l="-2362" r="18062"/>
          <a:stretch/>
        </p:blipFill>
        <p:spPr>
          <a:xfrm>
            <a:off x="7003351" y="1340197"/>
            <a:ext cx="5188649" cy="5527964"/>
          </a:xfrm>
          <a:prstGeom prst="rect">
            <a:avLst/>
          </a:prstGeom>
        </p:spPr>
      </p:pic>
      <p:pic>
        <p:nvPicPr>
          <p:cNvPr id="9" name="Picture 8">
            <a:extLst>
              <a:ext uri="{FF2B5EF4-FFF2-40B4-BE49-F238E27FC236}">
                <a16:creationId xmlns:a16="http://schemas.microsoft.com/office/drawing/2014/main" id="{097FD003-8806-CBC2-2E01-685B1B14E2A5}"/>
              </a:ext>
            </a:extLst>
          </p:cNvPr>
          <p:cNvPicPr>
            <a:picLocks noChangeAspect="1"/>
          </p:cNvPicPr>
          <p:nvPr/>
        </p:nvPicPr>
        <p:blipFill>
          <a:blip r:embed="rId3"/>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56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spcAft>
                <a:spcPts val="600"/>
              </a:spcAft>
            </a:pPr>
            <a:r>
              <a:rPr lang="en-US" sz="2200" b="1" dirty="0">
                <a:latin typeface="Calibri" panose="020F0502020204030204" pitchFamily="34" charset="0"/>
                <a:ea typeface="Inter Light" panose="02000503000000020004" pitchFamily="2" charset="0"/>
                <a:cs typeface="Calibri" panose="020F0502020204030204" pitchFamily="34" charset="0"/>
              </a:rPr>
              <a:t>Economic growth: </a:t>
            </a:r>
            <a:r>
              <a:rPr lang="en-US" sz="2200" dirty="0">
                <a:latin typeface="Calibri Light" panose="020F0302020204030204" pitchFamily="34" charset="0"/>
                <a:ea typeface="Inter Light" panose="02000503000000020004" pitchFamily="2" charset="0"/>
              </a:rPr>
              <a:t>an increase in the output of goods and services. It’s what causes nations to become wealthier.</a:t>
            </a:r>
            <a:endParaRPr lang="en-US" dirty="0">
              <a:latin typeface="Calibri Light" panose="020F0302020204030204" pitchFamily="34" charset="0"/>
              <a:ea typeface="Inter Light" panose="02000503000000020004" pitchFamily="2" charset="0"/>
            </a:endParaRPr>
          </a:p>
          <a:p>
            <a:pPr>
              <a:spcBef>
                <a:spcPts val="1600"/>
              </a:spcBef>
              <a:spcAft>
                <a:spcPts val="600"/>
              </a:spcAft>
            </a:pPr>
            <a:r>
              <a:rPr lang="en-US" sz="2200" b="1" dirty="0">
                <a:latin typeface="Calibri" panose="020F0502020204030204" pitchFamily="34" charset="0"/>
                <a:ea typeface="Inter Light" panose="02000503000000020004" pitchFamily="2" charset="0"/>
                <a:cs typeface="Calibri" panose="020F0502020204030204" pitchFamily="34" charset="0"/>
              </a:rPr>
              <a:t>Income: </a:t>
            </a:r>
            <a:r>
              <a:rPr lang="en-US" sz="2200" dirty="0">
                <a:latin typeface="Calibri Light" panose="020F0302020204030204" pitchFamily="34" charset="0"/>
                <a:ea typeface="Inter Light" panose="02000503000000020004" pitchFamily="2" charset="0"/>
              </a:rPr>
              <a:t>money received from work or investments.</a:t>
            </a:r>
          </a:p>
          <a:p>
            <a:pPr>
              <a:spcBef>
                <a:spcPts val="1600"/>
              </a:spcBef>
              <a:spcAft>
                <a:spcPts val="600"/>
              </a:spcAft>
            </a:pPr>
            <a:r>
              <a:rPr lang="en-US" sz="2200" b="1" dirty="0">
                <a:latin typeface="Calibri" panose="020F0502020204030204" pitchFamily="34" charset="0"/>
                <a:ea typeface="Inter Light" panose="02000503000000020004" pitchFamily="2" charset="0"/>
                <a:cs typeface="Calibri" panose="020F0502020204030204" pitchFamily="34" charset="0"/>
              </a:rPr>
              <a:t>Industrialization: </a:t>
            </a:r>
            <a:r>
              <a:rPr lang="en-US" sz="2200" dirty="0">
                <a:latin typeface="Calibri Light" panose="020F0302020204030204" pitchFamily="34" charset="0"/>
                <a:ea typeface="Inter Light" panose="02000503000000020004" pitchFamily="2" charset="0"/>
              </a:rPr>
              <a:t>the widespread development of industries in a region due to improvements in technology.</a:t>
            </a:r>
          </a:p>
          <a:p>
            <a:pPr>
              <a:spcBef>
                <a:spcPts val="1600"/>
              </a:spcBef>
              <a:spcAft>
                <a:spcPts val="600"/>
              </a:spcAft>
            </a:pPr>
            <a:r>
              <a:rPr lang="en-US" sz="2200" b="1" dirty="0">
                <a:latin typeface="Calibri" panose="020F0502020204030204" pitchFamily="34" charset="0"/>
                <a:ea typeface="Inter Light" panose="02000503000000020004" pitchFamily="2" charset="0"/>
                <a:cs typeface="Calibri" panose="020F0502020204030204" pitchFamily="34" charset="0"/>
              </a:rPr>
              <a:t>GDP per capita: </a:t>
            </a:r>
            <a:r>
              <a:rPr lang="en-US" sz="2200" dirty="0">
                <a:latin typeface="Calibri Light" panose="020F0302020204030204" pitchFamily="34" charset="0"/>
                <a:ea typeface="Inter Light" panose="02000503000000020004" pitchFamily="2" charset="0"/>
              </a:rPr>
              <a:t>how much money the average person makes in a year.</a:t>
            </a:r>
          </a:p>
          <a:p>
            <a:pPr>
              <a:spcBef>
                <a:spcPts val="1600"/>
              </a:spcBef>
              <a:spcAft>
                <a:spcPts val="600"/>
              </a:spcAft>
            </a:pPr>
            <a:endParaRPr lang="en-US" sz="2200" dirty="0">
              <a:latin typeface="Calibri Light" panose="020F0302020204030204" pitchFamily="34" charset="0"/>
              <a:ea typeface="Inter Light" panose="02000503000000020004" pitchFamily="2" charset="0"/>
            </a:endParaRPr>
          </a:p>
          <a:p>
            <a:endParaRPr lang="en-US" sz="2200" dirty="0">
              <a:latin typeface="Calibri Light" panose="020F0302020204030204" pitchFamily="34" charset="0"/>
              <a:ea typeface="Inter Light" panose="02000503000000020004" pitchFamily="2" charset="0"/>
            </a:endParaRPr>
          </a:p>
          <a:p>
            <a:endParaRPr lang="en-US" sz="2200" dirty="0">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5</a:t>
            </a:fld>
            <a:endParaRPr lang="en-US" dirty="0"/>
          </a:p>
        </p:txBody>
      </p:sp>
    </p:spTree>
    <p:extLst>
      <p:ext uri="{BB962C8B-B14F-4D97-AF65-F5344CB8AC3E}">
        <p14:creationId xmlns:p14="http://schemas.microsoft.com/office/powerpoint/2010/main" val="24516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Supporting questions</a:t>
            </a:r>
            <a:endParaRPr lang="en-US" dirty="0">
              <a:solidFill>
                <a:srgbClr val="414A58"/>
              </a:solidFill>
              <a:latin typeface="Calibri Light" panose="020F0302020204030204" pitchFamily="34" charset="0"/>
              <a:ea typeface="Inter Light" panose="02000503000000020004" pitchFamily="2" charset="0"/>
            </a:endParaRP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56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spcAft>
                <a:spcPts val="600"/>
              </a:spcAft>
              <a:buNone/>
            </a:pPr>
            <a:r>
              <a:rPr lang="en-US" sz="2400" dirty="0">
                <a:latin typeface="Calibri Light" panose="020F0302020204030204" pitchFamily="34" charset="0"/>
                <a:ea typeface="Inter Light" panose="02000503000000020004" pitchFamily="2" charset="0"/>
              </a:rPr>
              <a:t>Answer these supporting questions as you interpret primary sources and watch the following videos.</a:t>
            </a:r>
          </a:p>
          <a:p>
            <a:pPr>
              <a:spcBef>
                <a:spcPts val="1600"/>
              </a:spcBef>
              <a:spcAft>
                <a:spcPts val="600"/>
              </a:spcAft>
            </a:pPr>
            <a:r>
              <a:rPr lang="en-US" sz="2200" dirty="0">
                <a:latin typeface="Calibri" panose="020F0502020204030204" pitchFamily="34" charset="0"/>
                <a:ea typeface="Inter Light" panose="02000503000000020004" pitchFamily="2" charset="0"/>
                <a:cs typeface="Calibri" panose="020F0502020204030204" pitchFamily="34" charset="0"/>
              </a:rPr>
              <a:t>“What is one thing that factory owners and labor activists agree on?” </a:t>
            </a:r>
          </a:p>
          <a:p>
            <a:pPr>
              <a:spcBef>
                <a:spcPts val="1600"/>
              </a:spcBef>
              <a:spcAft>
                <a:spcPts val="600"/>
              </a:spcAft>
            </a:pPr>
            <a:r>
              <a:rPr lang="en-US" sz="2200" dirty="0">
                <a:latin typeface="Calibri" panose="020F0502020204030204" pitchFamily="34" charset="0"/>
                <a:ea typeface="Inter Light" panose="02000503000000020004" pitchFamily="2" charset="0"/>
                <a:cs typeface="Calibri" panose="020F0502020204030204" pitchFamily="34" charset="0"/>
              </a:rPr>
              <a:t>“What reasons do young women give for working in factories?” </a:t>
            </a:r>
          </a:p>
          <a:p>
            <a:pPr>
              <a:spcBef>
                <a:spcPts val="1600"/>
              </a:spcBef>
              <a:spcAft>
                <a:spcPts val="600"/>
              </a:spcAft>
            </a:pPr>
            <a:r>
              <a:rPr lang="en-US" sz="2200" dirty="0">
                <a:latin typeface="Calibri" panose="020F0502020204030204" pitchFamily="34" charset="0"/>
                <a:ea typeface="Inter Light" panose="02000503000000020004" pitchFamily="2" charset="0"/>
                <a:cs typeface="Calibri" panose="020F0502020204030204" pitchFamily="34" charset="0"/>
              </a:rPr>
              <a:t>“At what stage of economic development are the factory workers that were interviewed in the Planet Money video?” </a:t>
            </a:r>
          </a:p>
          <a:p>
            <a:pPr marL="0" indent="0">
              <a:spcBef>
                <a:spcPts val="1600"/>
              </a:spcBef>
              <a:spcAft>
                <a:spcPts val="600"/>
              </a:spcAft>
              <a:buNone/>
            </a:pPr>
            <a:endParaRPr lang="en-US" sz="2400" dirty="0">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6</a:t>
            </a:fld>
            <a:endParaRPr lang="en-US" dirty="0"/>
          </a:p>
        </p:txBody>
      </p:sp>
    </p:spTree>
    <p:extLst>
      <p:ext uri="{BB962C8B-B14F-4D97-AF65-F5344CB8AC3E}">
        <p14:creationId xmlns:p14="http://schemas.microsoft.com/office/powerpoint/2010/main" val="30314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681037"/>
            <a:ext cx="10582841" cy="10096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414A58"/>
                </a:solidFill>
                <a:latin typeface="Calibri" panose="020F0502020204030204" pitchFamily="34" charset="0"/>
                <a:ea typeface="Inter" panose="02000503000000020004" pitchFamily="2" charset="0"/>
              </a:rPr>
              <a:t>Planet Money Makes a T-Shirt, Part III, “People”</a:t>
            </a:r>
            <a:endParaRPr lang="en-US" sz="3200"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7</a:t>
            </a:fld>
            <a:endParaRPr lang="en-US" dirty="0"/>
          </a:p>
        </p:txBody>
      </p:sp>
      <p:pic>
        <p:nvPicPr>
          <p:cNvPr id="4" name="Google Shape;128;p19" descr="How does a simple T-shirt get made? To find out, we decided to make one -- and track every step of production. At the heart of the process are people like Jasmine, a garment worker in Bangladesh who worked on our shirts.&#10;&#10;Get the full story at planetmoney.com/shirt.&#10;&#10;The videos:&#10;Part I: Cotton http://youtu.be/QYa4zneKbeY&#10;Part II: Machines http://youtu.be/ZJOteam-zWw&#10;Part III: People http://youtu.be/-6T1MvHyUic&#10;Part IV: Boxes http://youtu.be/O4aZzxEnIhE&#10;Part V: You http://youtu.be/W9Amsk9_dJc&#10;&#10;Music:&#10;&quot;Anthem&quot; (Tyler Strickland)&#10;&quot;Shades of Black 120&quot; (Elias Music Library/Getty Music Library)&#10;&#10;Follow NPR elsewhere, too:&#10;• Instagram: https://www.instagram.com/npr/&#10;• TikTok: https://www.tiktok.com/@npr&#10;• Twitter: https://twitter.com/npr&#10;• Facebook: https://www.facebook.com/NPR" title="PEOPLE: Planet Money Makes A T-Shirt (Part III)">
            <a:hlinkClick r:id="rId2"/>
            <a:extLst>
              <a:ext uri="{FF2B5EF4-FFF2-40B4-BE49-F238E27FC236}">
                <a16:creationId xmlns:a16="http://schemas.microsoft.com/office/drawing/2014/main" id="{A249D986-AC95-03DE-D553-3148AC0AB21E}"/>
              </a:ext>
            </a:extLst>
          </p:cNvPr>
          <p:cNvPicPr preferRelativeResize="0"/>
          <p:nvPr/>
        </p:nvPicPr>
        <p:blipFill rotWithShape="1">
          <a:blip r:embed="rId3">
            <a:alphaModFix/>
          </a:blip>
          <a:srcRect t="12939" b="12604"/>
          <a:stretch/>
        </p:blipFill>
        <p:spPr>
          <a:xfrm>
            <a:off x="1752600" y="1607345"/>
            <a:ext cx="8686800" cy="4850965"/>
          </a:xfrm>
          <a:prstGeom prst="rect">
            <a:avLst/>
          </a:prstGeom>
          <a:noFill/>
          <a:ln>
            <a:noFill/>
          </a:ln>
        </p:spPr>
      </p:pic>
    </p:spTree>
    <p:extLst>
      <p:ext uri="{BB962C8B-B14F-4D97-AF65-F5344CB8AC3E}">
        <p14:creationId xmlns:p14="http://schemas.microsoft.com/office/powerpoint/2010/main" val="364890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Letters home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8</a:t>
            </a:fld>
            <a:endParaRPr lang="en-US" dirty="0"/>
          </a:p>
        </p:txBody>
      </p:sp>
      <p:pic>
        <p:nvPicPr>
          <p:cNvPr id="4" name="Picture 3">
            <a:extLst>
              <a:ext uri="{FF2B5EF4-FFF2-40B4-BE49-F238E27FC236}">
                <a16:creationId xmlns:a16="http://schemas.microsoft.com/office/drawing/2014/main" id="{1C1CCE4D-1A30-A137-197C-6F2823FF921F}"/>
              </a:ext>
            </a:extLst>
          </p:cNvPr>
          <p:cNvPicPr>
            <a:picLocks noChangeAspect="1"/>
          </p:cNvPicPr>
          <p:nvPr/>
        </p:nvPicPr>
        <p:blipFill rotWithShape="1">
          <a:blip r:embed="rId3"/>
          <a:srcRect l="16955" t="2031" r="22424"/>
          <a:stretch/>
        </p:blipFill>
        <p:spPr>
          <a:xfrm>
            <a:off x="7003351" y="1340197"/>
            <a:ext cx="5188649" cy="5527964"/>
          </a:xfrm>
          <a:prstGeom prst="rect">
            <a:avLst/>
          </a:prstGeom>
        </p:spPr>
      </p:pic>
      <p:pic>
        <p:nvPicPr>
          <p:cNvPr id="6" name="Picture 5">
            <a:extLst>
              <a:ext uri="{FF2B5EF4-FFF2-40B4-BE49-F238E27FC236}">
                <a16:creationId xmlns:a16="http://schemas.microsoft.com/office/drawing/2014/main" id="{2B858C9C-D181-B3E5-53D1-80F22F83AC63}"/>
              </a:ext>
            </a:extLst>
          </p:cNvPr>
          <p:cNvPicPr>
            <a:picLocks noChangeAspect="1"/>
          </p:cNvPicPr>
          <p:nvPr/>
        </p:nvPicPr>
        <p:blipFill>
          <a:blip r:embed="rId4"/>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01720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panose="020F0502020204030204" pitchFamily="34" charset="0"/>
                <a:ea typeface="Inter Light" panose="02000503000000020004" pitchFamily="2" charset="0"/>
                <a:cs typeface="Calibri" panose="020F0502020204030204" pitchFamily="34" charset="0"/>
              </a:rPr>
              <a:t>Anonymous New England mill worker, 1840s.</a:t>
            </a:r>
          </a:p>
          <a:p>
            <a:pPr marL="0" indent="0">
              <a:buNone/>
            </a:pPr>
            <a:r>
              <a:rPr lang="en-US" sz="2100" i="1" dirty="0">
                <a:latin typeface="+mj-lt"/>
                <a:ea typeface="Inter Light" panose="02000503000000020004" pitchFamily="2" charset="0"/>
                <a:cs typeface="Calibri" panose="020F0502020204030204" pitchFamily="34" charset="0"/>
              </a:rPr>
              <a:t>“I will speak to you of my acquaintances in the family here. One, who sits at my right side at table, is in the factory because she hates her mother-in-law. The one next to her has a wealthy father but like many of our country farmers, he is very penurious [cheap]…The next has a “well-off” mother, but she is a very pious [holy] woman, and will not buy her daughter as many pretty gowns and collars and ribbons…as she likes…The next is here because her parents and family are wicked infidels, and she cannot be allowed to enjoy the privileges of religion at home.”</a:t>
            </a:r>
          </a:p>
          <a:p>
            <a:pPr marL="0" indent="0">
              <a:buNone/>
            </a:pPr>
            <a:r>
              <a:rPr lang="en-US" sz="2100" i="1" dirty="0">
                <a:latin typeface="+mj-lt"/>
                <a:ea typeface="Inter Light" panose="02000503000000020004" pitchFamily="2" charset="0"/>
                <a:cs typeface="Calibri" panose="020F0502020204030204" pitchFamily="34" charset="0"/>
              </a:rPr>
              <a:t>(Continued)</a:t>
            </a:r>
          </a:p>
        </p:txBody>
      </p:sp>
    </p:spTree>
    <p:extLst>
      <p:ext uri="{BB962C8B-B14F-4D97-AF65-F5344CB8AC3E}">
        <p14:creationId xmlns:p14="http://schemas.microsoft.com/office/powerpoint/2010/main" val="12284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Letters home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9</a:t>
            </a:fld>
            <a:endParaRPr lang="en-US" dirty="0"/>
          </a:p>
        </p:txBody>
      </p:sp>
      <p:pic>
        <p:nvPicPr>
          <p:cNvPr id="4" name="Picture 3">
            <a:extLst>
              <a:ext uri="{FF2B5EF4-FFF2-40B4-BE49-F238E27FC236}">
                <a16:creationId xmlns:a16="http://schemas.microsoft.com/office/drawing/2014/main" id="{1C1CCE4D-1A30-A137-197C-6F2823FF921F}"/>
              </a:ext>
            </a:extLst>
          </p:cNvPr>
          <p:cNvPicPr>
            <a:picLocks noChangeAspect="1"/>
          </p:cNvPicPr>
          <p:nvPr/>
        </p:nvPicPr>
        <p:blipFill rotWithShape="1">
          <a:blip r:embed="rId3"/>
          <a:srcRect l="-14740" t="3229" r="17288" b="3622"/>
          <a:stretch/>
        </p:blipFill>
        <p:spPr>
          <a:xfrm>
            <a:off x="7003351" y="1340197"/>
            <a:ext cx="5188649" cy="5527964"/>
          </a:xfrm>
          <a:prstGeom prst="rect">
            <a:avLst/>
          </a:prstGeom>
        </p:spPr>
      </p:pic>
      <p:pic>
        <p:nvPicPr>
          <p:cNvPr id="6" name="Picture 5">
            <a:extLst>
              <a:ext uri="{FF2B5EF4-FFF2-40B4-BE49-F238E27FC236}">
                <a16:creationId xmlns:a16="http://schemas.microsoft.com/office/drawing/2014/main" id="{2B858C9C-D181-B3E5-53D1-80F22F83AC63}"/>
              </a:ext>
            </a:extLst>
          </p:cNvPr>
          <p:cNvPicPr>
            <a:picLocks noChangeAspect="1"/>
          </p:cNvPicPr>
          <p:nvPr/>
        </p:nvPicPr>
        <p:blipFill>
          <a:blip r:embed="rId4"/>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01720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panose="020F0502020204030204" pitchFamily="34" charset="0"/>
                <a:ea typeface="Inter Light" panose="02000503000000020004" pitchFamily="2" charset="0"/>
                <a:cs typeface="Calibri" panose="020F0502020204030204" pitchFamily="34" charset="0"/>
              </a:rPr>
              <a:t>Anonymous New England mill worker, 1840s.</a:t>
            </a:r>
          </a:p>
          <a:p>
            <a:pPr marL="0" indent="0">
              <a:buNone/>
            </a:pPr>
            <a:r>
              <a:rPr lang="en-US" sz="2100" i="1" dirty="0">
                <a:latin typeface="+mj-lt"/>
                <a:ea typeface="Inter Light" panose="02000503000000020004" pitchFamily="2" charset="0"/>
                <a:cs typeface="Calibri" panose="020F0502020204030204" pitchFamily="34" charset="0"/>
              </a:rPr>
              <a:t>(Continued from previous slide)</a:t>
            </a:r>
          </a:p>
          <a:p>
            <a:pPr marL="0" indent="0">
              <a:buNone/>
            </a:pPr>
            <a:r>
              <a:rPr lang="en-US" sz="2100" i="1" dirty="0">
                <a:latin typeface="+mj-lt"/>
                <a:ea typeface="Inter Light" panose="02000503000000020004" pitchFamily="2" charset="0"/>
                <a:cs typeface="Calibri" panose="020F0502020204030204" pitchFamily="34" charset="0"/>
              </a:rPr>
              <a:t>“The next is here because she must labor somewhere, and she has been ill-treated in so many families that she has a horror of domestic service. The next has left home because her lover, who has gone on a whaling voyage, wishes to be married when he returns, and she would like more money than her father will give her. The next is here because her home is in a lonely country village and she cannot bear to remain where it is so dull. The next is here because her parents are poor, and she wishes to acquire the means to educate herself. The next is here because her ‘beau’ came, and she did not trust him among so many pretty girls.”</a:t>
            </a:r>
          </a:p>
          <a:p>
            <a:pPr marL="0" indent="0">
              <a:buNone/>
            </a:pPr>
            <a:endParaRPr lang="en-US" sz="2100" i="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26265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2ad430-3572-48e8-b446-46b1d42ed47a">
      <Terms xmlns="http://schemas.microsoft.com/office/infopath/2007/PartnerControls"/>
    </lcf76f155ced4ddcb4097134ff3c332f>
    <TaxCatchAll xmlns="74616181-94ba-4823-8a07-43739609fc94" xsi:nil="true"/>
    <Preview xmlns="742ad430-3572-48e8-b446-46b1d42ed4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B04982AC0B484FA7A442A8FF52A606" ma:contentTypeVersion="10" ma:contentTypeDescription="Create a new document." ma:contentTypeScope="" ma:versionID="ede84e8f0e023983d3517b34e6548536">
  <xsd:schema xmlns:xsd="http://www.w3.org/2001/XMLSchema" xmlns:xs="http://www.w3.org/2001/XMLSchema" xmlns:p="http://schemas.microsoft.com/office/2006/metadata/properties" xmlns:ns2="742ad430-3572-48e8-b446-46b1d42ed47a" xmlns:ns3="74616181-94ba-4823-8a07-43739609fc94" targetNamespace="http://schemas.microsoft.com/office/2006/metadata/properties" ma:root="true" ma:fieldsID="c80f5bdfd4e5581fb777729c322493c2" ns2:_="" ns3:_="">
    <xsd:import namespace="742ad430-3572-48e8-b446-46b1d42ed47a"/>
    <xsd:import namespace="74616181-94ba-4823-8a07-43739609fc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ad430-3572-48e8-b446-46b1d42e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Preview" ma:index="17"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16181-94ba-4823-8a07-43739609fc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fabd4a-b02c-4bc1-93a9-9c2382e9df6d}" ma:internalName="TaxCatchAll" ma:showField="CatchAllData" ma:web="74616181-94ba-4823-8a07-43739609fc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11EF54-CA8B-47BA-91A0-3C52EC819514}">
  <ds:schemaRefs>
    <ds:schemaRef ds:uri="http://schemas.microsoft.com/sharepoint/v3/contenttype/forms"/>
  </ds:schemaRefs>
</ds:datastoreItem>
</file>

<file path=customXml/itemProps2.xml><?xml version="1.0" encoding="utf-8"?>
<ds:datastoreItem xmlns:ds="http://schemas.openxmlformats.org/officeDocument/2006/customXml" ds:itemID="{6851F743-C0A0-4E7E-B51E-35DF69ECFFB2}">
  <ds:schemaRefs>
    <ds:schemaRef ds:uri="http://schemas.microsoft.com/office/2006/metadata/properties"/>
    <ds:schemaRef ds:uri="http://schemas.microsoft.com/office/infopath/2007/PartnerControls"/>
    <ds:schemaRef ds:uri="742ad430-3572-48e8-b446-46b1d42ed47a"/>
    <ds:schemaRef ds:uri="74616181-94ba-4823-8a07-43739609fc94"/>
  </ds:schemaRefs>
</ds:datastoreItem>
</file>

<file path=customXml/itemProps3.xml><?xml version="1.0" encoding="utf-8"?>
<ds:datastoreItem xmlns:ds="http://schemas.openxmlformats.org/officeDocument/2006/customXml" ds:itemID="{F1848826-8C26-4312-A7A1-9ACA488E5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ad430-3572-48e8-b446-46b1d42ed47a"/>
    <ds:schemaRef ds:uri="74616181-94ba-4823-8a07-43739609f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3452</TotalTime>
  <Words>1323</Words>
  <Application>Microsoft Office PowerPoint</Application>
  <PresentationFormat>Widescreen</PresentationFormat>
  <Paragraphs>73</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Inter Light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Ruth Cookson</cp:lastModifiedBy>
  <cp:revision>70</cp:revision>
  <dcterms:created xsi:type="dcterms:W3CDTF">2022-05-10T21:20:13Z</dcterms:created>
  <dcterms:modified xsi:type="dcterms:W3CDTF">2023-02-15T23:35:29Z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0x010100C0B04982AC0B484FA7A442A8FF52A606</vt:lpwstr>
  </property>
</Properties>
</file>