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49"/>
  </p:notesMasterIdLst>
  <p:handoutMasterIdLst>
    <p:handoutMasterId r:id="rId50"/>
  </p:handoutMasterIdLst>
  <p:sldIdLst>
    <p:sldId id="700" r:id="rId7"/>
    <p:sldId id="703" r:id="rId8"/>
    <p:sldId id="704" r:id="rId9"/>
    <p:sldId id="713" r:id="rId10"/>
    <p:sldId id="684" r:id="rId11"/>
    <p:sldId id="630" r:id="rId12"/>
    <p:sldId id="682" r:id="rId13"/>
    <p:sldId id="716" r:id="rId14"/>
    <p:sldId id="685" r:id="rId15"/>
    <p:sldId id="697" r:id="rId16"/>
    <p:sldId id="278" r:id="rId17"/>
    <p:sldId id="698" r:id="rId18"/>
    <p:sldId id="671" r:id="rId19"/>
    <p:sldId id="666" r:id="rId20"/>
    <p:sldId id="276" r:id="rId21"/>
    <p:sldId id="686" r:id="rId22"/>
    <p:sldId id="669" r:id="rId23"/>
    <p:sldId id="688" r:id="rId24"/>
    <p:sldId id="286" r:id="rId25"/>
    <p:sldId id="287" r:id="rId26"/>
    <p:sldId id="687" r:id="rId27"/>
    <p:sldId id="670" r:id="rId28"/>
    <p:sldId id="667" r:id="rId29"/>
    <p:sldId id="730" r:id="rId30"/>
    <p:sldId id="672" r:id="rId31"/>
    <p:sldId id="699" r:id="rId32"/>
    <p:sldId id="689" r:id="rId33"/>
    <p:sldId id="668" r:id="rId34"/>
    <p:sldId id="694" r:id="rId35"/>
    <p:sldId id="676" r:id="rId36"/>
    <p:sldId id="695" r:id="rId37"/>
    <p:sldId id="693" r:id="rId38"/>
    <p:sldId id="677" r:id="rId39"/>
    <p:sldId id="355" r:id="rId40"/>
    <p:sldId id="696" r:id="rId41"/>
    <p:sldId id="706" r:id="rId42"/>
    <p:sldId id="705" r:id="rId43"/>
    <p:sldId id="725" r:id="rId44"/>
    <p:sldId id="729" r:id="rId45"/>
    <p:sldId id="726" r:id="rId46"/>
    <p:sldId id="722" r:id="rId47"/>
    <p:sldId id="728" r:id="rId48"/>
  </p:sldIdLst>
  <p:sldSz cx="12192000" cy="6858000"/>
  <p:notesSz cx="6950075" cy="9167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p>
            <a:pPr algn="r" defTabSz="920984">
              <a:defRPr sz="1800" b="0" i="0" u="none" strike="noStrike" kern="0" cap="none" spc="0" baseline="0">
                <a:solidFill>
                  <a:srgbClr val="000000"/>
                </a:solidFill>
                <a:uFillTx/>
              </a:defRPr>
            </a:pPr>
            <a:fld id="{840C38B3-81AF-5B46-8263-7874B85BD1CF}" type="datetime1">
              <a:rPr lang="en-US" sz="1200">
                <a:solidFill>
                  <a:srgbClr val="000000"/>
                </a:solidFill>
                <a:latin typeface="Calibri"/>
              </a:rPr>
              <a:pPr algn="r" defTabSz="920984">
                <a:defRPr sz="1800" b="0" i="0" u="none" strike="noStrike" kern="0" cap="none" spc="0" baseline="0">
                  <a:solidFill>
                    <a:srgbClr val="000000"/>
                  </a:solidFill>
                  <a:uFillTx/>
                </a:defRPr>
              </a:pPr>
              <a:t>3/1/2023</a:t>
            </a:fld>
            <a:endParaRPr lang="en-US" sz="1200" dirty="0">
              <a:solidFill>
                <a:srgbClr val="000000"/>
              </a:solidFill>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707827"/>
            <a:ext cx="3011699" cy="459986"/>
          </a:xfrm>
          <a:prstGeom prst="rect">
            <a:avLst/>
          </a:prstGeom>
          <a:noFill/>
          <a:ln>
            <a:noFill/>
          </a:ln>
        </p:spPr>
        <p:txBody>
          <a:bodyPr vert="horz" wrap="square" lIns="92098" tIns="46049" rIns="92098" bIns="46049" anchor="b"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p>
            <a:pPr algn="r" defTabSz="920984">
              <a:defRPr sz="1800" b="0" i="0" u="none" strike="noStrike" kern="0" cap="none" spc="0" baseline="0">
                <a:solidFill>
                  <a:srgbClr val="000000"/>
                </a:solidFill>
                <a:uFillTx/>
              </a:defRPr>
            </a:pPr>
            <a:fld id="{7B9E692A-5FB9-7541-8B6E-C1190A6A4ABA}" type="slidenum">
              <a:pPr algn="r" defTabSz="920984">
                <a:defRPr sz="1800" b="0" i="0" u="none" strike="noStrike" kern="0" cap="none" spc="0" baseline="0">
                  <a:solidFill>
                    <a:srgbClr val="000000"/>
                  </a:solidFill>
                  <a:uFillTx/>
                </a:defRPr>
              </a:pPr>
              <a:t>‹#›</a:t>
            </a:fld>
            <a:endParaRPr lang="en-US" sz="1200" dirty="0">
              <a:solidFill>
                <a:srgbClr val="000000"/>
              </a:solidFill>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3/1/2023</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725488" y="1146175"/>
            <a:ext cx="5499100" cy="3094038"/>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95008" y="4412009"/>
            <a:ext cx="5560060" cy="3609826"/>
          </a:xfrm>
          <a:prstGeom prst="rect">
            <a:avLst/>
          </a:prstGeom>
          <a:noFill/>
          <a:ln>
            <a:noFill/>
          </a:ln>
        </p:spPr>
        <p:txBody>
          <a:bodyPr vert="horz" wrap="square" lIns="92098" tIns="46049" rIns="92098" bIns="46049"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1</a:t>
            </a:fld>
            <a:endParaRPr lang="en-US" dirty="0"/>
          </a:p>
        </p:txBody>
      </p:sp>
    </p:spTree>
    <p:extLst>
      <p:ext uri="{BB962C8B-B14F-4D97-AF65-F5344CB8AC3E}">
        <p14:creationId xmlns:p14="http://schemas.microsoft.com/office/powerpoint/2010/main" val="353077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dirty="0"/>
          </a:p>
        </p:txBody>
      </p:sp>
    </p:spTree>
    <p:extLst>
      <p:ext uri="{BB962C8B-B14F-4D97-AF65-F5344CB8AC3E}">
        <p14:creationId xmlns:p14="http://schemas.microsoft.com/office/powerpoint/2010/main" val="144865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dirty="0"/>
          </a:p>
        </p:txBody>
      </p:sp>
    </p:spTree>
    <p:extLst>
      <p:ext uri="{BB962C8B-B14F-4D97-AF65-F5344CB8AC3E}">
        <p14:creationId xmlns:p14="http://schemas.microsoft.com/office/powerpoint/2010/main" val="3495815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512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35</a:t>
            </a:fld>
            <a:endParaRPr lang="en-US" dirty="0"/>
          </a:p>
        </p:txBody>
      </p:sp>
    </p:spTree>
    <p:extLst>
      <p:ext uri="{BB962C8B-B14F-4D97-AF65-F5344CB8AC3E}">
        <p14:creationId xmlns:p14="http://schemas.microsoft.com/office/powerpoint/2010/main" val="347778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C5E1-8BC7-1C98-8913-5D51593B7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9220BF-22E4-C385-2410-2FE715496E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DE43A-D53B-30CF-EF9E-DD2D59F7A233}"/>
              </a:ext>
            </a:extLst>
          </p:cNvPr>
          <p:cNvSpPr>
            <a:spLocks noGrp="1"/>
          </p:cNvSpPr>
          <p:nvPr>
            <p:ph type="dt" sz="half" idx="10"/>
          </p:nvPr>
        </p:nvSpPr>
        <p:spPr/>
        <p:txBody>
          <a:bodyPr/>
          <a:lstStyle/>
          <a:p>
            <a:fld id="{1C28E5F8-A221-438C-B452-609D5E101CE1}" type="datetimeFigureOut">
              <a:rPr lang="en-US" smtClean="0"/>
              <a:t>3/1/2023</a:t>
            </a:fld>
            <a:endParaRPr lang="en-US" dirty="0"/>
          </a:p>
        </p:txBody>
      </p:sp>
      <p:sp>
        <p:nvSpPr>
          <p:cNvPr id="5" name="Footer Placeholder 4">
            <a:extLst>
              <a:ext uri="{FF2B5EF4-FFF2-40B4-BE49-F238E27FC236}">
                <a16:creationId xmlns:a16="http://schemas.microsoft.com/office/drawing/2014/main" id="{6337A524-4D74-AAD9-502F-97BA26E853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738D2B-4804-1681-8537-5DA0BAE9D568}"/>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05506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dirty="0"/>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4"/>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4"/>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mailto:stoverlf@jmu.edu" TargetMode="External"/><Relationship Id="rId5" Type="http://schemas.openxmlformats.org/officeDocument/2006/relationships/hyperlink" Target="mailto:shiffllh@jmu.edu" TargetMode="External"/><Relationship Id="rId4" Type="http://schemas.openxmlformats.org/officeDocument/2006/relationships/image" Target="../media/image8.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nn.com/videos/living/2014/01/27/temple-grandin-red-chair-orig.cnn"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6wgBarZ5ytE15"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a7x44PJXV8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jpeg"/><Relationship Id="rId2" Type="http://schemas.openxmlformats.org/officeDocument/2006/relationships/hyperlink" Target="https://d28hgpri8am2if.cloudfront.net/tagged_assets/4301212/9781534410978_cg_how%20to%20build%20a%20hug.pdf"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etKIEgdmifY"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librarysparks.com/wp-content/uploads/2016/06/lsp_ll_helenkeller_augsept15.pdf" TargetMode="Externa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seTLltE44"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lh@jmu.edu"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hyperlink" Target="mailto:stoverlf@jmu.edu" TargetMode="External"/><Relationship Id="rId4" Type="http://schemas.openxmlformats.org/officeDocument/2006/relationships/hyperlink" Target="mailto:shiffllh@jmu.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councilforeconed.org/wp-content/uploads/2012/03/voluntary-national-content-standards-2010.pdf"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445">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A78D8A-FF52-C9F3-3AAA-C53D0FAAA196}"/>
              </a:ext>
            </a:extLst>
          </p:cNvPr>
          <p:cNvSpPr txBox="1">
            <a:spLocks noGrp="1"/>
          </p:cNvSpPr>
          <p:nvPr>
            <p:ph type="body" sz="quarter" idx="4294967295"/>
          </p:nvPr>
        </p:nvSpPr>
        <p:spPr>
          <a:xfrm>
            <a:off x="734519" y="1810084"/>
            <a:ext cx="7437119" cy="1146423"/>
          </a:xfrm>
          <a:prstGeom prst="rect">
            <a:avLst/>
          </a:prstGeom>
          <a:noFill/>
          <a:ln>
            <a:noFill/>
          </a:ln>
        </p:spPr>
        <p:txBody>
          <a:bodyPr vert="horz" wrap="square" lIns="91440" tIns="45720" rIns="91440" bIns="45720" anchor="t" anchorCtr="0" compatLnSpc="1">
            <a:noAutofit/>
          </a:bodyPr>
          <a:lstStyle/>
          <a:p>
            <a:pPr marL="0" indent="0" algn="ctr" defTabSz="384047">
              <a:spcBef>
                <a:spcPts val="400"/>
              </a:spcBef>
              <a:buNone/>
              <a:defRPr sz="2267" spc="-84">
                <a:solidFill>
                  <a:srgbClr val="414A58"/>
                </a:solidFill>
                <a:latin typeface="Inter"/>
                <a:ea typeface="Inter"/>
                <a:cs typeface="Inter"/>
                <a:sym typeface="Inter"/>
              </a:defRPr>
            </a:pPr>
            <a:r>
              <a:rPr lang="en-US" sz="3600" b="1" kern="1800" dirty="0">
                <a:solidFill>
                  <a:srgbClr val="000000"/>
                </a:solidFill>
                <a:effectLst/>
                <a:latin typeface="Calibri" panose="020F0502020204030204" pitchFamily="34" charset="0"/>
                <a:ea typeface="Times New Roman" panose="02020603050405020304" pitchFamily="18" charset="0"/>
              </a:rPr>
              <a:t>Women Overcoming Adversity</a:t>
            </a:r>
            <a:r>
              <a:rPr lang="en-US" sz="3600" kern="1800" dirty="0">
                <a:solidFill>
                  <a:srgbClr val="000000"/>
                </a:solidFill>
                <a:effectLst/>
                <a:latin typeface="Calibri" panose="020F0502020204030204" pitchFamily="34" charset="0"/>
                <a:ea typeface="Times New Roman" panose="02020603050405020304" pitchFamily="18" charset="0"/>
              </a:rPr>
              <a:t>: </a:t>
            </a:r>
          </a:p>
          <a:p>
            <a:pPr marL="0" indent="0" algn="ctr" defTabSz="384047">
              <a:spcBef>
                <a:spcPts val="400"/>
              </a:spcBef>
              <a:buNone/>
              <a:defRPr sz="2267" spc="-84">
                <a:solidFill>
                  <a:srgbClr val="414A58"/>
                </a:solidFill>
                <a:latin typeface="Inter"/>
                <a:ea typeface="Inter"/>
                <a:cs typeface="Inter"/>
                <a:sym typeface="Inter"/>
              </a:defRPr>
            </a:pPr>
            <a:r>
              <a:rPr lang="en-US" sz="3600" b="1" kern="1800" dirty="0">
                <a:solidFill>
                  <a:srgbClr val="000000"/>
                </a:solidFill>
                <a:effectLst/>
                <a:latin typeface="Calibri" panose="020F0502020204030204" pitchFamily="34" charset="0"/>
                <a:ea typeface="Times New Roman" panose="02020603050405020304" pitchFamily="18" charset="0"/>
              </a:rPr>
              <a:t>Using Picture Books to Teach Economics</a:t>
            </a:r>
            <a:endParaRPr lang="en-US" sz="3600" dirty="0"/>
          </a:p>
          <a:p>
            <a:pPr marL="0" lvl="0" indent="0">
              <a:buNone/>
            </a:pPr>
            <a:endParaRPr lang="en-US" sz="5400" spc="-150" dirty="0">
              <a:solidFill>
                <a:srgbClr val="000000"/>
              </a:solidFill>
              <a:latin typeface="Calibri"/>
            </a:endParaRPr>
          </a:p>
        </p:txBody>
      </p:sp>
      <p:pic>
        <p:nvPicPr>
          <p:cNvPr id="6" name="Picture 10" descr=" ">
            <a:extLst>
              <a:ext uri="{FF2B5EF4-FFF2-40B4-BE49-F238E27FC236}">
                <a16:creationId xmlns:a16="http://schemas.microsoft.com/office/drawing/2014/main" id="{8A541B1E-85F8-3028-7ACF-634239036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1651" y="550629"/>
            <a:ext cx="1752802" cy="17528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Hardcover How to Build a Hug: Temple Grandin and Her Amazing Squeeze Machine Book">
            <a:extLst>
              <a:ext uri="{FF2B5EF4-FFF2-40B4-BE49-F238E27FC236}">
                <a16:creationId xmlns:a16="http://schemas.microsoft.com/office/drawing/2014/main" id="{443EDFC4-3F77-CFFE-CB44-860AE98401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5271" y="2110324"/>
            <a:ext cx="1122210" cy="134973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23FE62-E816-4A32-EE9A-B779BEF5760F}"/>
              </a:ext>
            </a:extLst>
          </p:cNvPr>
          <p:cNvSpPr txBox="1"/>
          <p:nvPr/>
        </p:nvSpPr>
        <p:spPr>
          <a:xfrm>
            <a:off x="2675744" y="5385126"/>
            <a:ext cx="5761054" cy="1292662"/>
          </a:xfrm>
          <a:prstGeom prst="rect">
            <a:avLst/>
          </a:prstGeom>
          <a:noFill/>
        </p:spPr>
        <p:txBody>
          <a:bodyPr wrap="square">
            <a:spAutoFit/>
          </a:bodyPr>
          <a:lstStyle/>
          <a:p>
            <a:pPr algn="ctr"/>
            <a:r>
              <a:rPr lang="en-US" sz="1800" dirty="0">
                <a:solidFill>
                  <a:schemeClr val="tx1"/>
                </a:solidFill>
                <a:latin typeface="+mn-lt"/>
              </a:rPr>
              <a:t>Lauren H Shifflett   </a:t>
            </a:r>
            <a:r>
              <a:rPr lang="en-US" sz="1800" dirty="0">
                <a:latin typeface="+mn-lt"/>
                <a:hlinkClick r:id="rId5"/>
              </a:rPr>
              <a:t>shiffllh@jmu.edu</a:t>
            </a:r>
            <a:r>
              <a:rPr lang="en-US" sz="1800" dirty="0">
                <a:latin typeface="+mn-lt"/>
              </a:rPr>
              <a:t> </a:t>
            </a:r>
            <a:br>
              <a:rPr lang="en-US" sz="1800" dirty="0">
                <a:latin typeface="+mn-lt"/>
              </a:rPr>
            </a:br>
            <a:r>
              <a:rPr lang="en-US" sz="1800" dirty="0">
                <a:solidFill>
                  <a:schemeClr val="tx1"/>
                </a:solidFill>
                <a:latin typeface="+mn-lt"/>
              </a:rPr>
              <a:t>Lynne  F Stover   </a:t>
            </a:r>
            <a:r>
              <a:rPr lang="en-US" sz="1800" dirty="0">
                <a:latin typeface="+mn-lt"/>
                <a:hlinkClick r:id="rId6"/>
              </a:rPr>
              <a:t>stoverlf@jmu.edu</a:t>
            </a:r>
            <a:r>
              <a:rPr lang="en-US" sz="1800" dirty="0">
                <a:latin typeface="+mn-lt"/>
              </a:rPr>
              <a:t> </a:t>
            </a:r>
            <a:br>
              <a:rPr lang="en-US" sz="1800" dirty="0">
                <a:latin typeface="+mn-lt"/>
              </a:rPr>
            </a:br>
            <a:br>
              <a:rPr lang="en-US" sz="1800" dirty="0">
                <a:latin typeface="+mn-lt"/>
              </a:rPr>
            </a:br>
            <a:r>
              <a:rPr lang="en-US" sz="2400" b="1" dirty="0">
                <a:solidFill>
                  <a:schemeClr val="tx1"/>
                </a:solidFill>
                <a:latin typeface="+mn-lt"/>
              </a:rPr>
              <a:t>March 1,  2023 </a:t>
            </a:r>
            <a:endParaRPr lang="en-US" dirty="0"/>
          </a:p>
        </p:txBody>
      </p:sp>
      <p:pic>
        <p:nvPicPr>
          <p:cNvPr id="11" name="Picture 8" descr="Wilma's Way Home: The Life of Wilma Mankiller">
            <a:extLst>
              <a:ext uri="{FF2B5EF4-FFF2-40B4-BE49-F238E27FC236}">
                <a16:creationId xmlns:a16="http://schemas.microsoft.com/office/drawing/2014/main" id="{3F4F783C-0403-C619-DC22-F9648BA31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2841" y="3689865"/>
            <a:ext cx="2566955" cy="288525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6B1A1CB8-A149-3E83-8CFE-C709CF78DD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3749" y="5031220"/>
            <a:ext cx="1755411" cy="15272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Helen's Big World by Doreen Rappaport">
            <a:extLst>
              <a:ext uri="{FF2B5EF4-FFF2-40B4-BE49-F238E27FC236}">
                <a16:creationId xmlns:a16="http://schemas.microsoft.com/office/drawing/2014/main" id="{C29B1307-4CEA-CA0B-BCBE-8E364E5ADD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497" y="3058886"/>
            <a:ext cx="1866247" cy="20736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8A35C6-7065-4261-BAE0-E79DCD0B2BAE}"/>
              </a:ext>
            </a:extLst>
          </p:cNvPr>
          <p:cNvSpPr txBox="1"/>
          <p:nvPr/>
        </p:nvSpPr>
        <p:spPr>
          <a:xfrm>
            <a:off x="1955306" y="5513065"/>
            <a:ext cx="8094216" cy="369332"/>
          </a:xfrm>
          <a:prstGeom prst="rect">
            <a:avLst/>
          </a:prstGeom>
          <a:noFill/>
        </p:spPr>
        <p:txBody>
          <a:bodyPr wrap="square">
            <a:spAutoFit/>
          </a:bodyPr>
          <a:lstStyle/>
          <a:p>
            <a:pPr marL="0" marR="0">
              <a:spcBef>
                <a:spcPts val="0"/>
              </a:spcBef>
              <a:spcAft>
                <a:spcPts val="0"/>
              </a:spcAft>
            </a:pPr>
            <a:r>
              <a:rPr lang="en-US" sz="1800" u="sng" dirty="0">
                <a:solidFill>
                  <a:srgbClr val="000000"/>
                </a:solidFill>
                <a:effectLst/>
                <a:latin typeface="Calibri" panose="020F0502020204030204" pitchFamily="34" charset="0"/>
                <a:ea typeface="Times New Roman" panose="02020603050405020304" pitchFamily="18" charset="0"/>
                <a:hlinkClick r:id="rId2"/>
              </a:rPr>
              <a:t>https://www.cnn.com/videos/living/2014/01/27/temple-grandin-red-chair-orig.cnn</a:t>
            </a:r>
            <a:endParaRPr lang="en-US" sz="1600" dirty="0">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54AC0B0E-42D3-468E-85C7-E70897B85440}"/>
              </a:ext>
            </a:extLst>
          </p:cNvPr>
          <p:cNvPicPr>
            <a:picLocks noChangeAspect="1"/>
          </p:cNvPicPr>
          <p:nvPr/>
        </p:nvPicPr>
        <p:blipFill>
          <a:blip r:embed="rId3"/>
          <a:stretch>
            <a:fillRect/>
          </a:stretch>
        </p:blipFill>
        <p:spPr>
          <a:xfrm>
            <a:off x="2159493" y="975603"/>
            <a:ext cx="7392880" cy="4264194"/>
          </a:xfrm>
          <a:prstGeom prst="rect">
            <a:avLst/>
          </a:prstGeom>
        </p:spPr>
      </p:pic>
    </p:spTree>
    <p:extLst>
      <p:ext uri="{BB962C8B-B14F-4D97-AF65-F5344CB8AC3E}">
        <p14:creationId xmlns:p14="http://schemas.microsoft.com/office/powerpoint/2010/main" val="329685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7CC35-F37A-D479-5E8E-B83FA216AA55}"/>
              </a:ext>
            </a:extLst>
          </p:cNvPr>
          <p:cNvSpPr txBox="1"/>
          <p:nvPr/>
        </p:nvSpPr>
        <p:spPr>
          <a:xfrm>
            <a:off x="5746106" y="1584249"/>
            <a:ext cx="4805256" cy="2031325"/>
          </a:xfrm>
          <a:prstGeom prst="rect">
            <a:avLst/>
          </a:prstGeom>
          <a:noFill/>
          <a:ln w="12700">
            <a:solidFill>
              <a:schemeClr val="tx1"/>
            </a:solidFill>
          </a:ln>
        </p:spPr>
        <p:txBody>
          <a:bodyPr wrap="square" rtlCol="0">
            <a:spAutoFit/>
          </a:bodyPr>
          <a:lstStyle/>
          <a:p>
            <a:r>
              <a:rPr lang="en-US" b="1" dirty="0"/>
              <a:t>Story Synopsis: This picture book in verse </a:t>
            </a:r>
            <a:r>
              <a:rPr lang="en-US" dirty="0">
                <a:solidFill>
                  <a:srgbClr val="333333"/>
                </a:solidFill>
                <a:latin typeface="Lato" panose="020F0502020204030203" pitchFamily="34" charset="0"/>
              </a:rPr>
              <a:t>d</a:t>
            </a:r>
            <a:r>
              <a:rPr lang="en-US" b="0" i="0" dirty="0">
                <a:solidFill>
                  <a:srgbClr val="333333"/>
                </a:solidFill>
                <a:effectLst/>
                <a:latin typeface="Lato" panose="020F0502020204030203" pitchFamily="34" charset="0"/>
              </a:rPr>
              <a:t>escribes the life and accomplishments of the animal scientist and designer of cruelty-free livestock facilities. It covers her early life and autism diagnosis through her journey to become a livestock expert, author, and public speaker. </a:t>
            </a:r>
            <a:endParaRPr lang="en-US" dirty="0"/>
          </a:p>
        </p:txBody>
      </p:sp>
      <p:sp>
        <p:nvSpPr>
          <p:cNvPr id="4" name="TextBox 3">
            <a:extLst>
              <a:ext uri="{FF2B5EF4-FFF2-40B4-BE49-F238E27FC236}">
                <a16:creationId xmlns:a16="http://schemas.microsoft.com/office/drawing/2014/main" id="{A5FC51BD-7A51-FF70-D977-067E416BCC12}"/>
              </a:ext>
            </a:extLst>
          </p:cNvPr>
          <p:cNvSpPr txBox="1"/>
          <p:nvPr/>
        </p:nvSpPr>
        <p:spPr>
          <a:xfrm>
            <a:off x="6527307" y="4023323"/>
            <a:ext cx="3674161" cy="1323439"/>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2000" b="1" dirty="0">
                <a:solidFill>
                  <a:srgbClr val="333333"/>
                </a:solidFill>
              </a:rPr>
              <a:t>Publisher:</a:t>
            </a:r>
            <a:r>
              <a:rPr lang="en-US" sz="2000" dirty="0">
                <a:solidFill>
                  <a:srgbClr val="333333"/>
                </a:solidFill>
              </a:rPr>
              <a:t> Innovation Press</a:t>
            </a:r>
          </a:p>
          <a:p>
            <a:pPr marL="285750" indent="-285750">
              <a:buFont typeface="Arial" panose="020B0604020202020204" pitchFamily="34" charset="0"/>
              <a:buChar char="•"/>
            </a:pPr>
            <a:r>
              <a:rPr lang="en-US" sz="2000" b="1" dirty="0">
                <a:solidFill>
                  <a:srgbClr val="333333"/>
                </a:solidFill>
              </a:rPr>
              <a:t>Copyright Date:</a:t>
            </a:r>
            <a:r>
              <a:rPr lang="en-US" sz="2000" dirty="0">
                <a:solidFill>
                  <a:srgbClr val="333333"/>
                </a:solidFill>
              </a:rPr>
              <a:t> 2019</a:t>
            </a:r>
          </a:p>
          <a:p>
            <a:pPr marL="285750" indent="-285750">
              <a:buFont typeface="Arial" panose="020B0604020202020204" pitchFamily="34" charset="0"/>
              <a:buChar char="•"/>
            </a:pPr>
            <a:r>
              <a:rPr lang="en-US" sz="2000" b="1" dirty="0">
                <a:solidFill>
                  <a:srgbClr val="333333"/>
                </a:solidFill>
              </a:rPr>
              <a:t>Reading Level:</a:t>
            </a:r>
            <a:r>
              <a:rPr lang="en-US" sz="2000" dirty="0">
                <a:solidFill>
                  <a:srgbClr val="333333"/>
                </a:solidFill>
              </a:rPr>
              <a:t> 3.5</a:t>
            </a:r>
          </a:p>
          <a:p>
            <a:pPr marL="285750" indent="-285750">
              <a:buFont typeface="Arial" panose="020B0604020202020204" pitchFamily="34" charset="0"/>
              <a:buChar char="•"/>
            </a:pPr>
            <a:r>
              <a:rPr lang="en-US" sz="2000" b="1" dirty="0">
                <a:solidFill>
                  <a:srgbClr val="333333"/>
                </a:solidFill>
              </a:rPr>
              <a:t>Interest Level:</a:t>
            </a:r>
            <a:r>
              <a:rPr lang="en-US" sz="2000" dirty="0">
                <a:solidFill>
                  <a:srgbClr val="333333"/>
                </a:solidFill>
              </a:rPr>
              <a:t> 1-4 </a:t>
            </a:r>
          </a:p>
        </p:txBody>
      </p:sp>
      <p:sp>
        <p:nvSpPr>
          <p:cNvPr id="5" name="TextBox 4">
            <a:extLst>
              <a:ext uri="{FF2B5EF4-FFF2-40B4-BE49-F238E27FC236}">
                <a16:creationId xmlns:a16="http://schemas.microsoft.com/office/drawing/2014/main" id="{2160AD4C-EF71-EBB4-CB58-02955E5B9532}"/>
              </a:ext>
            </a:extLst>
          </p:cNvPr>
          <p:cNvSpPr txBox="1"/>
          <p:nvPr/>
        </p:nvSpPr>
        <p:spPr>
          <a:xfrm>
            <a:off x="6096000" y="5923402"/>
            <a:ext cx="4105469" cy="523220"/>
          </a:xfrm>
          <a:prstGeom prst="rect">
            <a:avLst/>
          </a:prstGeom>
          <a:noFill/>
          <a:ln w="9525">
            <a:solidFill>
              <a:schemeClr val="tx1"/>
            </a:solidFill>
          </a:ln>
        </p:spPr>
        <p:txBody>
          <a:bodyPr wrap="square" rtlCol="0">
            <a:spAutoFit/>
          </a:bodyPr>
          <a:lstStyle/>
          <a:p>
            <a:pPr algn="ctr"/>
            <a:r>
              <a:rPr lang="en-US" sz="1400" dirty="0">
                <a:solidFill>
                  <a:schemeClr val="tx2">
                    <a:lumMod val="75000"/>
                  </a:schemeClr>
                </a:solidFill>
                <a:latin typeface="Calibri" panose="020F0502020204030204" pitchFamily="34" charset="0"/>
                <a:cs typeface="Calibri" panose="020F0502020204030204" pitchFamily="34" charset="0"/>
                <a:hlinkClick r:id="rId2"/>
              </a:rPr>
              <a:t>https://www.youtube.com/watch?v=6wgBarZ5ytE15</a:t>
            </a:r>
            <a:r>
              <a:rPr lang="en-US" sz="1400" dirty="0">
                <a:solidFill>
                  <a:schemeClr val="tx2">
                    <a:lumMod val="75000"/>
                  </a:schemeClr>
                </a:solidFill>
                <a:latin typeface="Calibri" panose="020F0502020204030204" pitchFamily="34" charset="0"/>
                <a:cs typeface="Calibri" panose="020F0502020204030204" pitchFamily="34" charset="0"/>
              </a:rPr>
              <a:t>  10 minutes</a:t>
            </a:r>
            <a:endParaRPr lang="en-US" sz="1400" dirty="0">
              <a:solidFill>
                <a:schemeClr val="tx2">
                  <a:lumMod val="75000"/>
                </a:schemeClr>
              </a:solidFill>
            </a:endParaRPr>
          </a:p>
        </p:txBody>
      </p:sp>
      <p:sp>
        <p:nvSpPr>
          <p:cNvPr id="6" name="TextBox 5">
            <a:extLst>
              <a:ext uri="{FF2B5EF4-FFF2-40B4-BE49-F238E27FC236}">
                <a16:creationId xmlns:a16="http://schemas.microsoft.com/office/drawing/2014/main" id="{45B758EA-4A11-B8E1-E19D-3FF05B88C9DF}"/>
              </a:ext>
            </a:extLst>
          </p:cNvPr>
          <p:cNvSpPr txBox="1"/>
          <p:nvPr/>
        </p:nvSpPr>
        <p:spPr>
          <a:xfrm>
            <a:off x="1472686" y="-212176"/>
            <a:ext cx="8546840" cy="1508105"/>
          </a:xfrm>
          <a:prstGeom prst="rect">
            <a:avLst/>
          </a:prstGeom>
          <a:noFill/>
        </p:spPr>
        <p:txBody>
          <a:bodyPr wrap="square" rtlCol="0">
            <a:spAutoFit/>
          </a:bodyPr>
          <a:lstStyle/>
          <a:p>
            <a:pPr algn="ctr"/>
            <a:br>
              <a:rPr lang="en-US" dirty="0"/>
            </a:br>
            <a:r>
              <a:rPr lang="en-US" sz="2800" b="1" i="0" dirty="0">
                <a:solidFill>
                  <a:srgbClr val="333333"/>
                </a:solidFill>
                <a:effectLst/>
                <a:latin typeface="Lato" panose="020F0502020204030203" pitchFamily="34" charset="0"/>
              </a:rPr>
              <a:t>The Girl Who Thought in Pictures: </a:t>
            </a:r>
          </a:p>
          <a:p>
            <a:pPr algn="ctr"/>
            <a:r>
              <a:rPr lang="en-US" sz="2800" b="1" i="0" dirty="0">
                <a:solidFill>
                  <a:srgbClr val="333333"/>
                </a:solidFill>
                <a:effectLst/>
                <a:latin typeface="Lato" panose="020F0502020204030203" pitchFamily="34" charset="0"/>
              </a:rPr>
              <a:t>The Story of Dr. Temple Grandin</a:t>
            </a:r>
          </a:p>
          <a:p>
            <a:pPr algn="ctr"/>
            <a:r>
              <a:rPr lang="en-US" dirty="0">
                <a:solidFill>
                  <a:srgbClr val="333333"/>
                </a:solidFill>
              </a:rPr>
              <a:t>by Julia Finley Mosca </a:t>
            </a:r>
            <a:endParaRPr lang="en-US" dirty="0"/>
          </a:p>
        </p:txBody>
      </p:sp>
      <p:sp>
        <p:nvSpPr>
          <p:cNvPr id="7" name="TextBox 6">
            <a:extLst>
              <a:ext uri="{FF2B5EF4-FFF2-40B4-BE49-F238E27FC236}">
                <a16:creationId xmlns:a16="http://schemas.microsoft.com/office/drawing/2014/main" id="{175D107C-0966-D7CB-AC5D-E150A8A08DAE}"/>
              </a:ext>
            </a:extLst>
          </p:cNvPr>
          <p:cNvSpPr txBox="1"/>
          <p:nvPr/>
        </p:nvSpPr>
        <p:spPr>
          <a:xfrm>
            <a:off x="716737" y="6082368"/>
            <a:ext cx="3909526" cy="369332"/>
          </a:xfrm>
          <a:prstGeom prst="rect">
            <a:avLst/>
          </a:prstGeom>
          <a:noFill/>
        </p:spPr>
        <p:txBody>
          <a:bodyPr wrap="square" rtlCol="0">
            <a:spAutoFit/>
          </a:bodyPr>
          <a:lstStyle/>
          <a:p>
            <a:pPr algn="ctr"/>
            <a:r>
              <a:rPr lang="en-US" b="1" dirty="0"/>
              <a:t>August 29, 1947 </a:t>
            </a:r>
          </a:p>
        </p:txBody>
      </p:sp>
      <p:pic>
        <p:nvPicPr>
          <p:cNvPr id="2050" name="Picture 2" descr="The Girl Who Thought in Pictures: The Story of Dr. Temple Grandin">
            <a:extLst>
              <a:ext uri="{FF2B5EF4-FFF2-40B4-BE49-F238E27FC236}">
                <a16:creationId xmlns:a16="http://schemas.microsoft.com/office/drawing/2014/main" id="{794C3B16-C1B1-E3F1-401D-4E878AEC9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37" y="1584249"/>
            <a:ext cx="4179711" cy="417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0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E6561-75D9-514F-6A5D-4319FE93517D}"/>
              </a:ext>
            </a:extLst>
          </p:cNvPr>
          <p:cNvPicPr>
            <a:picLocks noChangeAspect="1"/>
          </p:cNvPicPr>
          <p:nvPr/>
        </p:nvPicPr>
        <p:blipFill>
          <a:blip r:embed="rId2"/>
          <a:stretch>
            <a:fillRect/>
          </a:stretch>
        </p:blipFill>
        <p:spPr>
          <a:xfrm>
            <a:off x="560962" y="2417979"/>
            <a:ext cx="5038725" cy="2581275"/>
          </a:xfrm>
          <a:prstGeom prst="rect">
            <a:avLst/>
          </a:prstGeom>
          <a:ln w="19050">
            <a:solidFill>
              <a:schemeClr val="tx1"/>
            </a:solidFill>
          </a:ln>
        </p:spPr>
      </p:pic>
      <p:sp>
        <p:nvSpPr>
          <p:cNvPr id="5" name="TextBox 4">
            <a:extLst>
              <a:ext uri="{FF2B5EF4-FFF2-40B4-BE49-F238E27FC236}">
                <a16:creationId xmlns:a16="http://schemas.microsoft.com/office/drawing/2014/main" id="{BD78780A-83C4-A78B-AC73-2182799C5E8C}"/>
              </a:ext>
            </a:extLst>
          </p:cNvPr>
          <p:cNvSpPr txBox="1"/>
          <p:nvPr/>
        </p:nvSpPr>
        <p:spPr>
          <a:xfrm>
            <a:off x="560962" y="450118"/>
            <a:ext cx="10987790" cy="1754326"/>
          </a:xfrm>
          <a:prstGeom prst="rect">
            <a:avLst/>
          </a:prstGeom>
          <a:noFill/>
        </p:spPr>
        <p:txBody>
          <a:bodyPr wrap="square">
            <a:spAutoFit/>
          </a:bodyPr>
          <a:lstStyle/>
          <a:p>
            <a:pPr algn="ctr"/>
            <a:r>
              <a:rPr lang="en-US" sz="2400" b="1" i="1" dirty="0">
                <a:solidFill>
                  <a:srgbClr val="333333"/>
                </a:solidFill>
                <a:effectLst/>
              </a:rPr>
              <a:t>The Girl Who Thought in Pictures: The Story of Dr. Temple Grandin</a:t>
            </a:r>
          </a:p>
          <a:p>
            <a:pPr algn="ctr"/>
            <a:endParaRPr lang="en-US" sz="2800" b="1" dirty="0">
              <a:solidFill>
                <a:srgbClr val="333333"/>
              </a:solidFill>
            </a:endParaRPr>
          </a:p>
          <a:p>
            <a:pPr algn="ctr"/>
            <a:endParaRPr lang="en-US" sz="2800" b="1" dirty="0">
              <a:solidFill>
                <a:srgbClr val="333333"/>
              </a:solidFill>
            </a:endParaRPr>
          </a:p>
          <a:p>
            <a:pPr algn="ctr"/>
            <a:r>
              <a:rPr lang="en-US" sz="2800" b="1" dirty="0">
                <a:solidFill>
                  <a:srgbClr val="333333"/>
                </a:solidFill>
              </a:rPr>
              <a:t>Backmatter</a:t>
            </a:r>
            <a:endParaRPr lang="en-US" sz="2800" b="1" i="0" dirty="0">
              <a:solidFill>
                <a:srgbClr val="333333"/>
              </a:solidFill>
              <a:effectLst/>
            </a:endParaRPr>
          </a:p>
        </p:txBody>
      </p:sp>
      <p:pic>
        <p:nvPicPr>
          <p:cNvPr id="7" name="Picture 6">
            <a:extLst>
              <a:ext uri="{FF2B5EF4-FFF2-40B4-BE49-F238E27FC236}">
                <a16:creationId xmlns:a16="http://schemas.microsoft.com/office/drawing/2014/main" id="{C9D5CAB0-3D48-FC64-890A-D4FEBF693C3F}"/>
              </a:ext>
            </a:extLst>
          </p:cNvPr>
          <p:cNvPicPr>
            <a:picLocks noChangeAspect="1"/>
          </p:cNvPicPr>
          <p:nvPr/>
        </p:nvPicPr>
        <p:blipFill>
          <a:blip r:embed="rId3"/>
          <a:stretch>
            <a:fillRect/>
          </a:stretch>
        </p:blipFill>
        <p:spPr>
          <a:xfrm>
            <a:off x="9432482" y="2334924"/>
            <a:ext cx="2566988" cy="2413046"/>
          </a:xfrm>
          <a:prstGeom prst="rect">
            <a:avLst/>
          </a:prstGeom>
          <a:ln w="19050">
            <a:solidFill>
              <a:schemeClr val="tx1"/>
            </a:solidFill>
          </a:ln>
        </p:spPr>
      </p:pic>
      <p:pic>
        <p:nvPicPr>
          <p:cNvPr id="9" name="Picture 8">
            <a:extLst>
              <a:ext uri="{FF2B5EF4-FFF2-40B4-BE49-F238E27FC236}">
                <a16:creationId xmlns:a16="http://schemas.microsoft.com/office/drawing/2014/main" id="{A3E113CC-419E-E7E2-6C9B-035BFAA6341E}"/>
              </a:ext>
            </a:extLst>
          </p:cNvPr>
          <p:cNvPicPr>
            <a:picLocks noChangeAspect="1"/>
          </p:cNvPicPr>
          <p:nvPr/>
        </p:nvPicPr>
        <p:blipFill>
          <a:blip r:embed="rId4"/>
          <a:stretch>
            <a:fillRect/>
          </a:stretch>
        </p:blipFill>
        <p:spPr>
          <a:xfrm>
            <a:off x="6349840" y="3256174"/>
            <a:ext cx="2473277" cy="2413045"/>
          </a:xfrm>
          <a:prstGeom prst="rect">
            <a:avLst/>
          </a:prstGeom>
          <a:ln w="12700">
            <a:solidFill>
              <a:schemeClr val="tx1"/>
            </a:solidFill>
          </a:ln>
        </p:spPr>
      </p:pic>
      <p:sp>
        <p:nvSpPr>
          <p:cNvPr id="10" name="TextBox 9">
            <a:extLst>
              <a:ext uri="{FF2B5EF4-FFF2-40B4-BE49-F238E27FC236}">
                <a16:creationId xmlns:a16="http://schemas.microsoft.com/office/drawing/2014/main" id="{5270A97C-BD75-F4F4-145A-E67E6102EF4D}"/>
              </a:ext>
            </a:extLst>
          </p:cNvPr>
          <p:cNvSpPr txBox="1"/>
          <p:nvPr/>
        </p:nvSpPr>
        <p:spPr>
          <a:xfrm>
            <a:off x="1745338" y="5376831"/>
            <a:ext cx="2443397" cy="584775"/>
          </a:xfrm>
          <a:prstGeom prst="rect">
            <a:avLst/>
          </a:prstGeom>
          <a:noFill/>
        </p:spPr>
        <p:txBody>
          <a:bodyPr wrap="square" rtlCol="0">
            <a:spAutoFit/>
          </a:bodyPr>
          <a:lstStyle/>
          <a:p>
            <a:pPr algn="ctr"/>
            <a:r>
              <a:rPr lang="en-US" sz="3200" dirty="0"/>
              <a:t>Timeline</a:t>
            </a:r>
          </a:p>
        </p:txBody>
      </p:sp>
      <p:sp>
        <p:nvSpPr>
          <p:cNvPr id="11" name="TextBox 10">
            <a:extLst>
              <a:ext uri="{FF2B5EF4-FFF2-40B4-BE49-F238E27FC236}">
                <a16:creationId xmlns:a16="http://schemas.microsoft.com/office/drawing/2014/main" id="{1F97F78C-F284-12EF-6F53-51A652F45DF1}"/>
              </a:ext>
            </a:extLst>
          </p:cNvPr>
          <p:cNvSpPr txBox="1"/>
          <p:nvPr/>
        </p:nvSpPr>
        <p:spPr>
          <a:xfrm>
            <a:off x="9239953" y="5269999"/>
            <a:ext cx="2952047" cy="523220"/>
          </a:xfrm>
          <a:prstGeom prst="rect">
            <a:avLst/>
          </a:prstGeom>
          <a:noFill/>
        </p:spPr>
        <p:txBody>
          <a:bodyPr wrap="square" rtlCol="0">
            <a:spAutoFit/>
          </a:bodyPr>
          <a:lstStyle/>
          <a:p>
            <a:r>
              <a:rPr lang="en-US" sz="2800" dirty="0"/>
              <a:t>Detailed Biography</a:t>
            </a:r>
          </a:p>
        </p:txBody>
      </p:sp>
      <p:sp>
        <p:nvSpPr>
          <p:cNvPr id="12" name="TextBox 11">
            <a:extLst>
              <a:ext uri="{FF2B5EF4-FFF2-40B4-BE49-F238E27FC236}">
                <a16:creationId xmlns:a16="http://schemas.microsoft.com/office/drawing/2014/main" id="{3B5421A0-E8F1-527B-00EC-D27AC11177EF}"/>
              </a:ext>
            </a:extLst>
          </p:cNvPr>
          <p:cNvSpPr txBox="1"/>
          <p:nvPr/>
        </p:nvSpPr>
        <p:spPr>
          <a:xfrm>
            <a:off x="5570251" y="5925952"/>
            <a:ext cx="3822492" cy="523220"/>
          </a:xfrm>
          <a:prstGeom prst="rect">
            <a:avLst/>
          </a:prstGeom>
          <a:noFill/>
        </p:spPr>
        <p:txBody>
          <a:bodyPr wrap="square" rtlCol="0">
            <a:spAutoFit/>
          </a:bodyPr>
          <a:lstStyle/>
          <a:p>
            <a:pPr algn="ctr"/>
            <a:r>
              <a:rPr lang="en-US" sz="2800" dirty="0"/>
              <a:t>Author’s Interview </a:t>
            </a:r>
          </a:p>
        </p:txBody>
      </p:sp>
    </p:spTree>
    <p:extLst>
      <p:ext uri="{BB962C8B-B14F-4D97-AF65-F5344CB8AC3E}">
        <p14:creationId xmlns:p14="http://schemas.microsoft.com/office/powerpoint/2010/main" val="425118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591F5-7B45-E41E-1DE2-37D7EC619D31}"/>
              </a:ext>
            </a:extLst>
          </p:cNvPr>
          <p:cNvPicPr>
            <a:picLocks noChangeAspect="1"/>
          </p:cNvPicPr>
          <p:nvPr/>
        </p:nvPicPr>
        <p:blipFill>
          <a:blip r:embed="rId2"/>
          <a:stretch>
            <a:fillRect/>
          </a:stretch>
        </p:blipFill>
        <p:spPr>
          <a:xfrm>
            <a:off x="6820212" y="140863"/>
            <a:ext cx="2825334" cy="3621809"/>
          </a:xfrm>
          <a:prstGeom prst="rect">
            <a:avLst/>
          </a:prstGeom>
        </p:spPr>
      </p:pic>
      <p:sp>
        <p:nvSpPr>
          <p:cNvPr id="5" name="TextBox 4">
            <a:extLst>
              <a:ext uri="{FF2B5EF4-FFF2-40B4-BE49-F238E27FC236}">
                <a16:creationId xmlns:a16="http://schemas.microsoft.com/office/drawing/2014/main" id="{25D6A9E9-8BB9-0E31-98D1-263899654D42}"/>
              </a:ext>
            </a:extLst>
          </p:cNvPr>
          <p:cNvSpPr txBox="1"/>
          <p:nvPr/>
        </p:nvSpPr>
        <p:spPr>
          <a:xfrm>
            <a:off x="2743199" y="6347805"/>
            <a:ext cx="731145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https://cdn.agclassroom.org/ok/lessons/intermed/thinkpictures_35.pdf</a:t>
            </a:r>
          </a:p>
        </p:txBody>
      </p:sp>
      <p:pic>
        <p:nvPicPr>
          <p:cNvPr id="7" name="Picture 6">
            <a:extLst>
              <a:ext uri="{FF2B5EF4-FFF2-40B4-BE49-F238E27FC236}">
                <a16:creationId xmlns:a16="http://schemas.microsoft.com/office/drawing/2014/main" id="{A39AE0E5-59F9-4902-5A68-CE65DB4D89E4}"/>
              </a:ext>
            </a:extLst>
          </p:cNvPr>
          <p:cNvPicPr>
            <a:picLocks noChangeAspect="1"/>
          </p:cNvPicPr>
          <p:nvPr/>
        </p:nvPicPr>
        <p:blipFill>
          <a:blip r:embed="rId3"/>
          <a:stretch>
            <a:fillRect/>
          </a:stretch>
        </p:blipFill>
        <p:spPr>
          <a:xfrm>
            <a:off x="1893757" y="400898"/>
            <a:ext cx="4439535" cy="5633501"/>
          </a:xfrm>
          <a:prstGeom prst="rect">
            <a:avLst/>
          </a:prstGeom>
        </p:spPr>
      </p:pic>
      <p:pic>
        <p:nvPicPr>
          <p:cNvPr id="9" name="Picture 8">
            <a:extLst>
              <a:ext uri="{FF2B5EF4-FFF2-40B4-BE49-F238E27FC236}">
                <a16:creationId xmlns:a16="http://schemas.microsoft.com/office/drawing/2014/main" id="{F3B8C116-A739-8420-4761-D98FE9C9C699}"/>
              </a:ext>
            </a:extLst>
          </p:cNvPr>
          <p:cNvPicPr>
            <a:picLocks noChangeAspect="1"/>
          </p:cNvPicPr>
          <p:nvPr/>
        </p:nvPicPr>
        <p:blipFill>
          <a:blip r:embed="rId4"/>
          <a:stretch>
            <a:fillRect/>
          </a:stretch>
        </p:blipFill>
        <p:spPr>
          <a:xfrm>
            <a:off x="443693" y="4530426"/>
            <a:ext cx="1566689" cy="2002045"/>
          </a:xfrm>
          <a:prstGeom prst="rect">
            <a:avLst/>
          </a:prstGeom>
        </p:spPr>
      </p:pic>
      <p:pic>
        <p:nvPicPr>
          <p:cNvPr id="13" name="Picture 12">
            <a:extLst>
              <a:ext uri="{FF2B5EF4-FFF2-40B4-BE49-F238E27FC236}">
                <a16:creationId xmlns:a16="http://schemas.microsoft.com/office/drawing/2014/main" id="{2BFCDCA0-C47F-952D-6627-A1006F010101}"/>
              </a:ext>
            </a:extLst>
          </p:cNvPr>
          <p:cNvPicPr>
            <a:picLocks noChangeAspect="1"/>
          </p:cNvPicPr>
          <p:nvPr/>
        </p:nvPicPr>
        <p:blipFill>
          <a:blip r:embed="rId5"/>
          <a:stretch>
            <a:fillRect/>
          </a:stretch>
        </p:blipFill>
        <p:spPr>
          <a:xfrm>
            <a:off x="9645546" y="2230324"/>
            <a:ext cx="1956841" cy="2542382"/>
          </a:xfrm>
          <a:prstGeom prst="rect">
            <a:avLst/>
          </a:prstGeom>
        </p:spPr>
      </p:pic>
      <p:pic>
        <p:nvPicPr>
          <p:cNvPr id="14" name="Picture 13">
            <a:extLst>
              <a:ext uri="{FF2B5EF4-FFF2-40B4-BE49-F238E27FC236}">
                <a16:creationId xmlns:a16="http://schemas.microsoft.com/office/drawing/2014/main" id="{C94D806E-7934-5613-DF3D-DE101140A2DC}"/>
              </a:ext>
            </a:extLst>
          </p:cNvPr>
          <p:cNvPicPr>
            <a:picLocks noChangeAspect="1"/>
          </p:cNvPicPr>
          <p:nvPr/>
        </p:nvPicPr>
        <p:blipFill>
          <a:blip r:embed="rId6"/>
          <a:stretch>
            <a:fillRect/>
          </a:stretch>
        </p:blipFill>
        <p:spPr>
          <a:xfrm>
            <a:off x="10235159" y="3993636"/>
            <a:ext cx="1811702" cy="2354169"/>
          </a:xfrm>
          <a:prstGeom prst="rect">
            <a:avLst/>
          </a:prstGeom>
        </p:spPr>
      </p:pic>
      <p:pic>
        <p:nvPicPr>
          <p:cNvPr id="16" name="Picture 15">
            <a:extLst>
              <a:ext uri="{FF2B5EF4-FFF2-40B4-BE49-F238E27FC236}">
                <a16:creationId xmlns:a16="http://schemas.microsoft.com/office/drawing/2014/main" id="{84D7BC75-48CC-06D1-C0E7-EAA3429FE2F8}"/>
              </a:ext>
            </a:extLst>
          </p:cNvPr>
          <p:cNvPicPr>
            <a:picLocks noChangeAspect="1"/>
          </p:cNvPicPr>
          <p:nvPr/>
        </p:nvPicPr>
        <p:blipFill>
          <a:blip r:embed="rId7"/>
          <a:stretch>
            <a:fillRect/>
          </a:stretch>
        </p:blipFill>
        <p:spPr>
          <a:xfrm>
            <a:off x="6887928" y="5160405"/>
            <a:ext cx="2480326" cy="799702"/>
          </a:xfrm>
          <a:prstGeom prst="rect">
            <a:avLst/>
          </a:prstGeom>
        </p:spPr>
      </p:pic>
    </p:spTree>
    <p:extLst>
      <p:ext uri="{BB962C8B-B14F-4D97-AF65-F5344CB8AC3E}">
        <p14:creationId xmlns:p14="http://schemas.microsoft.com/office/powerpoint/2010/main" val="301052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376798-A170-6CAE-64AF-354458F6843E}"/>
              </a:ext>
            </a:extLst>
          </p:cNvPr>
          <p:cNvSpPr txBox="1"/>
          <p:nvPr/>
        </p:nvSpPr>
        <p:spPr>
          <a:xfrm>
            <a:off x="5445177" y="5307229"/>
            <a:ext cx="6093500" cy="646331"/>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2"/>
              </a:rPr>
              <a:t>https://www.youtube.com/watch?v=a7x44PJXV8M</a:t>
            </a:r>
            <a:endParaRPr lang="en-US" dirty="0"/>
          </a:p>
          <a:p>
            <a:pPr algn="ctr"/>
            <a:r>
              <a:rPr lang="en-US" dirty="0"/>
              <a:t>5 minutes</a:t>
            </a:r>
          </a:p>
        </p:txBody>
      </p:sp>
      <p:sp>
        <p:nvSpPr>
          <p:cNvPr id="6" name="TextBox 5">
            <a:extLst>
              <a:ext uri="{FF2B5EF4-FFF2-40B4-BE49-F238E27FC236}">
                <a16:creationId xmlns:a16="http://schemas.microsoft.com/office/drawing/2014/main" id="{583E6B58-5D74-6779-5E09-034A816C380F}"/>
              </a:ext>
            </a:extLst>
          </p:cNvPr>
          <p:cNvSpPr txBox="1"/>
          <p:nvPr/>
        </p:nvSpPr>
        <p:spPr>
          <a:xfrm>
            <a:off x="1764468" y="-58771"/>
            <a:ext cx="8273320"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br>
              <a:rPr lang="en-US" dirty="0"/>
            </a:br>
            <a:r>
              <a:rPr lang="en-US" sz="2400" b="1" i="0" dirty="0">
                <a:solidFill>
                  <a:srgbClr val="C00000"/>
                </a:solidFill>
                <a:effectLst/>
                <a:latin typeface="+mj-lt"/>
              </a:rPr>
              <a:t>How to Build a Hug: </a:t>
            </a:r>
          </a:p>
          <a:p>
            <a:pPr algn="ctr"/>
            <a:r>
              <a:rPr lang="en-US" sz="2400" b="1" i="0" dirty="0">
                <a:solidFill>
                  <a:srgbClr val="C00000"/>
                </a:solidFill>
                <a:effectLst/>
                <a:latin typeface="+mj-lt"/>
              </a:rPr>
              <a:t>Temple Grandin and Her Amazing Squeeze Machine</a:t>
            </a:r>
          </a:p>
          <a:p>
            <a:pPr algn="ctr"/>
            <a:r>
              <a:rPr lang="en-US" dirty="0">
                <a:solidFill>
                  <a:srgbClr val="C00000"/>
                </a:solidFill>
                <a:latin typeface="Lato" panose="020F0502020204030203" pitchFamily="34" charset="0"/>
              </a:rPr>
              <a:t>By Amy Guglielmo</a:t>
            </a:r>
            <a:endParaRPr lang="en-US" dirty="0">
              <a:solidFill>
                <a:srgbClr val="C00000"/>
              </a:solidFill>
            </a:endParaRPr>
          </a:p>
        </p:txBody>
      </p:sp>
      <p:pic>
        <p:nvPicPr>
          <p:cNvPr id="3074" name="Picture 2" descr="How to Build a Hug: Temple Grandin and Her Amazing Squeeze Machine">
            <a:extLst>
              <a:ext uri="{FF2B5EF4-FFF2-40B4-BE49-F238E27FC236}">
                <a16:creationId xmlns:a16="http://schemas.microsoft.com/office/drawing/2014/main" id="{9DD55F5C-367E-AC15-B569-CEE2739AC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260" y="1789964"/>
            <a:ext cx="3764379" cy="45172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450A89-17B1-9EF4-3FAD-6FBF8F6E2005}"/>
              </a:ext>
            </a:extLst>
          </p:cNvPr>
          <p:cNvSpPr txBox="1"/>
          <p:nvPr/>
        </p:nvSpPr>
        <p:spPr>
          <a:xfrm>
            <a:off x="5317637" y="2163078"/>
            <a:ext cx="5400330" cy="646331"/>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rgbClr val="333333"/>
                </a:solidFill>
                <a:latin typeface="Lato" panose="020F0502020204030203" pitchFamily="34" charset="0"/>
              </a:rPr>
              <a:t>Story Synopsis: </a:t>
            </a:r>
            <a:r>
              <a:rPr lang="en-US" dirty="0">
                <a:solidFill>
                  <a:srgbClr val="333333"/>
                </a:solidFill>
                <a:latin typeface="Lato" panose="020F0502020204030203" pitchFamily="34" charset="0"/>
              </a:rPr>
              <a:t>T</a:t>
            </a:r>
            <a:r>
              <a:rPr lang="en-US" b="0" i="0" dirty="0">
                <a:solidFill>
                  <a:srgbClr val="333333"/>
                </a:solidFill>
                <a:effectLst/>
                <a:latin typeface="Lato" panose="020F0502020204030203" pitchFamily="34" charset="0"/>
              </a:rPr>
              <a:t>he story of how Temple Grandin </a:t>
            </a:r>
          </a:p>
          <a:p>
            <a:r>
              <a:rPr lang="en-US" b="0" i="0" dirty="0">
                <a:solidFill>
                  <a:srgbClr val="333333"/>
                </a:solidFill>
                <a:effectLst/>
                <a:latin typeface="Lato" panose="020F0502020204030203" pitchFamily="34" charset="0"/>
              </a:rPr>
              <a:t>came to build her squeeze machine</a:t>
            </a:r>
            <a:r>
              <a:rPr lang="en-US" dirty="0">
                <a:solidFill>
                  <a:srgbClr val="333333"/>
                </a:solidFill>
                <a:latin typeface="Lato" panose="020F0502020204030203" pitchFamily="34" charset="0"/>
              </a:rPr>
              <a:t>. </a:t>
            </a:r>
            <a:r>
              <a:rPr lang="en-US" b="0" i="0" dirty="0">
                <a:solidFill>
                  <a:srgbClr val="333333"/>
                </a:solidFill>
                <a:effectLst/>
                <a:latin typeface="Lato" panose="020F0502020204030203" pitchFamily="34" charset="0"/>
              </a:rPr>
              <a:t> </a:t>
            </a:r>
            <a:endParaRPr lang="en-US" dirty="0"/>
          </a:p>
        </p:txBody>
      </p:sp>
      <p:sp>
        <p:nvSpPr>
          <p:cNvPr id="9" name="TextBox 8">
            <a:extLst>
              <a:ext uri="{FF2B5EF4-FFF2-40B4-BE49-F238E27FC236}">
                <a16:creationId xmlns:a16="http://schemas.microsoft.com/office/drawing/2014/main" id="{40A492A7-6A27-86FE-D3FE-DB65FCEFACAC}"/>
              </a:ext>
            </a:extLst>
          </p:cNvPr>
          <p:cNvSpPr txBox="1"/>
          <p:nvPr/>
        </p:nvSpPr>
        <p:spPr>
          <a:xfrm>
            <a:off x="6767149" y="3386872"/>
            <a:ext cx="3674161" cy="1323439"/>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2000" b="1" dirty="0">
                <a:solidFill>
                  <a:srgbClr val="333333"/>
                </a:solidFill>
              </a:rPr>
              <a:t>Publisher:</a:t>
            </a:r>
            <a:r>
              <a:rPr lang="en-US" sz="2000" dirty="0">
                <a:solidFill>
                  <a:srgbClr val="333333"/>
                </a:solidFill>
              </a:rPr>
              <a:t> Atheneum</a:t>
            </a:r>
          </a:p>
          <a:p>
            <a:pPr marL="285750" indent="-285750">
              <a:buFont typeface="Arial" panose="020B0604020202020204" pitchFamily="34" charset="0"/>
              <a:buChar char="•"/>
            </a:pPr>
            <a:r>
              <a:rPr lang="en-US" sz="2000" b="1" dirty="0">
                <a:solidFill>
                  <a:srgbClr val="333333"/>
                </a:solidFill>
              </a:rPr>
              <a:t>Copyright Date:</a:t>
            </a:r>
            <a:r>
              <a:rPr lang="en-US" sz="2000" dirty="0">
                <a:solidFill>
                  <a:srgbClr val="333333"/>
                </a:solidFill>
              </a:rPr>
              <a:t> 2018</a:t>
            </a:r>
          </a:p>
          <a:p>
            <a:pPr marL="285750" indent="-285750">
              <a:buFont typeface="Arial" panose="020B0604020202020204" pitchFamily="34" charset="0"/>
              <a:buChar char="•"/>
            </a:pPr>
            <a:r>
              <a:rPr lang="en-US" sz="2000" b="1" dirty="0">
                <a:solidFill>
                  <a:srgbClr val="333333"/>
                </a:solidFill>
              </a:rPr>
              <a:t>Reading Level:</a:t>
            </a:r>
            <a:r>
              <a:rPr lang="en-US" sz="2000" dirty="0">
                <a:solidFill>
                  <a:srgbClr val="333333"/>
                </a:solidFill>
              </a:rPr>
              <a:t> 4.4</a:t>
            </a:r>
          </a:p>
          <a:p>
            <a:pPr marL="285750" indent="-285750">
              <a:buFont typeface="Arial" panose="020B0604020202020204" pitchFamily="34" charset="0"/>
              <a:buChar char="•"/>
            </a:pPr>
            <a:r>
              <a:rPr lang="en-US" sz="2000" b="1" dirty="0">
                <a:solidFill>
                  <a:srgbClr val="333333"/>
                </a:solidFill>
              </a:rPr>
              <a:t>Interest Level:</a:t>
            </a:r>
            <a:r>
              <a:rPr lang="en-US" sz="2000" dirty="0">
                <a:solidFill>
                  <a:srgbClr val="333333"/>
                </a:solidFill>
              </a:rPr>
              <a:t> k-3  </a:t>
            </a:r>
          </a:p>
        </p:txBody>
      </p:sp>
    </p:spTree>
    <p:extLst>
      <p:ext uri="{BB962C8B-B14F-4D97-AF65-F5344CB8AC3E}">
        <p14:creationId xmlns:p14="http://schemas.microsoft.com/office/powerpoint/2010/main" val="277428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2BF7CB-001E-6B15-83D6-188A52F3268E}"/>
              </a:ext>
            </a:extLst>
          </p:cNvPr>
          <p:cNvSpPr txBox="1"/>
          <p:nvPr/>
        </p:nvSpPr>
        <p:spPr>
          <a:xfrm>
            <a:off x="1321838" y="1359644"/>
            <a:ext cx="10870162"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https://d28hgpri8am2if.cloudfront.net/tagged_assets/4301212/9781534410978_cg_how%20to%20build%20a%20hug.pdf</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p>
        </p:txBody>
      </p:sp>
      <p:pic>
        <p:nvPicPr>
          <p:cNvPr id="5" name="Picture 4">
            <a:extLst>
              <a:ext uri="{FF2B5EF4-FFF2-40B4-BE49-F238E27FC236}">
                <a16:creationId xmlns:a16="http://schemas.microsoft.com/office/drawing/2014/main" id="{50E7A5B5-0576-07BD-6EC2-883705925317}"/>
              </a:ext>
            </a:extLst>
          </p:cNvPr>
          <p:cNvPicPr>
            <a:picLocks noChangeAspect="1"/>
          </p:cNvPicPr>
          <p:nvPr/>
        </p:nvPicPr>
        <p:blipFill>
          <a:blip r:embed="rId3"/>
          <a:stretch>
            <a:fillRect/>
          </a:stretch>
        </p:blipFill>
        <p:spPr>
          <a:xfrm>
            <a:off x="3354326" y="2349302"/>
            <a:ext cx="3186432" cy="4110741"/>
          </a:xfrm>
          <a:prstGeom prst="rect">
            <a:avLst/>
          </a:prstGeom>
        </p:spPr>
      </p:pic>
      <p:pic>
        <p:nvPicPr>
          <p:cNvPr id="7" name="Picture 6">
            <a:extLst>
              <a:ext uri="{FF2B5EF4-FFF2-40B4-BE49-F238E27FC236}">
                <a16:creationId xmlns:a16="http://schemas.microsoft.com/office/drawing/2014/main" id="{9CC0C977-12A6-5F95-8C2E-0DFA74C3435D}"/>
              </a:ext>
            </a:extLst>
          </p:cNvPr>
          <p:cNvPicPr>
            <a:picLocks noChangeAspect="1"/>
          </p:cNvPicPr>
          <p:nvPr/>
        </p:nvPicPr>
        <p:blipFill>
          <a:blip r:embed="rId4"/>
          <a:stretch>
            <a:fillRect/>
          </a:stretch>
        </p:blipFill>
        <p:spPr>
          <a:xfrm rot="629044">
            <a:off x="6540582" y="2192418"/>
            <a:ext cx="2767985" cy="3550584"/>
          </a:xfrm>
          <a:prstGeom prst="rect">
            <a:avLst/>
          </a:prstGeom>
        </p:spPr>
      </p:pic>
      <p:pic>
        <p:nvPicPr>
          <p:cNvPr id="9" name="Picture 8">
            <a:extLst>
              <a:ext uri="{FF2B5EF4-FFF2-40B4-BE49-F238E27FC236}">
                <a16:creationId xmlns:a16="http://schemas.microsoft.com/office/drawing/2014/main" id="{96A3498D-FCC6-FFA5-2E4C-A4D5C8B93F71}"/>
              </a:ext>
            </a:extLst>
          </p:cNvPr>
          <p:cNvPicPr>
            <a:picLocks noChangeAspect="1"/>
          </p:cNvPicPr>
          <p:nvPr/>
        </p:nvPicPr>
        <p:blipFill>
          <a:blip r:embed="rId5"/>
          <a:stretch>
            <a:fillRect/>
          </a:stretch>
        </p:blipFill>
        <p:spPr>
          <a:xfrm>
            <a:off x="9114488" y="1840513"/>
            <a:ext cx="2688289" cy="3433908"/>
          </a:xfrm>
          <a:prstGeom prst="rect">
            <a:avLst/>
          </a:prstGeom>
        </p:spPr>
      </p:pic>
      <p:pic>
        <p:nvPicPr>
          <p:cNvPr id="11" name="Picture 10">
            <a:extLst>
              <a:ext uri="{FF2B5EF4-FFF2-40B4-BE49-F238E27FC236}">
                <a16:creationId xmlns:a16="http://schemas.microsoft.com/office/drawing/2014/main" id="{9CAE548D-2CA9-82DD-A739-1F5A104FDBA0}"/>
              </a:ext>
            </a:extLst>
          </p:cNvPr>
          <p:cNvPicPr>
            <a:picLocks noChangeAspect="1"/>
          </p:cNvPicPr>
          <p:nvPr/>
        </p:nvPicPr>
        <p:blipFill>
          <a:blip r:embed="rId6"/>
          <a:stretch>
            <a:fillRect/>
          </a:stretch>
        </p:blipFill>
        <p:spPr>
          <a:xfrm>
            <a:off x="10300996" y="4496823"/>
            <a:ext cx="1683988" cy="2169316"/>
          </a:xfrm>
          <a:prstGeom prst="rect">
            <a:avLst/>
          </a:prstGeom>
        </p:spPr>
      </p:pic>
      <p:pic>
        <p:nvPicPr>
          <p:cNvPr id="1028" name="Picture 4" descr="Hardcover How to Build a Hug: Temple Grandin and Her Amazing Squeeze Machine Book">
            <a:extLst>
              <a:ext uri="{FF2B5EF4-FFF2-40B4-BE49-F238E27FC236}">
                <a16:creationId xmlns:a16="http://schemas.microsoft.com/office/drawing/2014/main" id="{6811895C-ABD7-04C7-C85C-5C6F7C9609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79852">
            <a:off x="369209" y="2280060"/>
            <a:ext cx="2926527" cy="351987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693D5BF-88D0-3714-5BD5-357DCC2FDFCB}"/>
              </a:ext>
            </a:extLst>
          </p:cNvPr>
          <p:cNvSpPr txBox="1"/>
          <p:nvPr/>
        </p:nvSpPr>
        <p:spPr>
          <a:xfrm>
            <a:off x="3144417" y="358271"/>
            <a:ext cx="643812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Publisher’s Curriculum Guide</a:t>
            </a:r>
          </a:p>
        </p:txBody>
      </p:sp>
    </p:spTree>
    <p:extLst>
      <p:ext uri="{BB962C8B-B14F-4D97-AF65-F5344CB8AC3E}">
        <p14:creationId xmlns:p14="http://schemas.microsoft.com/office/powerpoint/2010/main" val="4051932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F2F5E-340D-DE79-3AA5-20825E8E4DBD}"/>
              </a:ext>
            </a:extLst>
          </p:cNvPr>
          <p:cNvSpPr txBox="1"/>
          <p:nvPr/>
        </p:nvSpPr>
        <p:spPr>
          <a:xfrm>
            <a:off x="3507696" y="260113"/>
            <a:ext cx="4826833" cy="584775"/>
          </a:xfrm>
          <a:prstGeom prst="rect">
            <a:avLst/>
          </a:prstGeom>
          <a:noFill/>
        </p:spPr>
        <p:txBody>
          <a:bodyPr wrap="square" rtlCol="0">
            <a:spAutoFit/>
          </a:bodyPr>
          <a:lstStyle/>
          <a:p>
            <a:pPr algn="ctr"/>
            <a:r>
              <a:rPr lang="en-US" sz="3200" dirty="0"/>
              <a:t>Helen Keller</a:t>
            </a:r>
          </a:p>
        </p:txBody>
      </p:sp>
      <p:sp>
        <p:nvSpPr>
          <p:cNvPr id="4" name="TextBox 3">
            <a:extLst>
              <a:ext uri="{FF2B5EF4-FFF2-40B4-BE49-F238E27FC236}">
                <a16:creationId xmlns:a16="http://schemas.microsoft.com/office/drawing/2014/main" id="{3DDB841F-D61E-AAA7-457B-1EAEF5E09E3C}"/>
              </a:ext>
            </a:extLst>
          </p:cNvPr>
          <p:cNvSpPr txBox="1"/>
          <p:nvPr/>
        </p:nvSpPr>
        <p:spPr>
          <a:xfrm>
            <a:off x="549639" y="4343089"/>
            <a:ext cx="11092721" cy="2308324"/>
          </a:xfrm>
          <a:prstGeom prst="rect">
            <a:avLst/>
          </a:prstGeom>
          <a:noFill/>
          <a:ln w="9525">
            <a:solidFill>
              <a:schemeClr val="tx1"/>
            </a:solidFill>
          </a:ln>
        </p:spPr>
        <p:txBody>
          <a:bodyPr wrap="square">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Helen Keller (1880-1968) was born in Alabama. When she was nineteen months old, an illness left her deaf and blind. With the help of Annie Sullivan, her teacher for 49 years, she was able to learn how to communicate.</a:t>
            </a:r>
            <a:r>
              <a:rPr lang="en-US"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Helen graduated with honors from Radcliffe College in 1904, where she learned how to read German, Greek, Latin, and French in Braille</a:t>
            </a:r>
            <a:r>
              <a:rPr lang="en-US" sz="2400" dirty="0">
                <a:effectLst/>
                <a:latin typeface="Calibri" panose="020F0502020204030204" pitchFamily="34" charset="0"/>
                <a:ea typeface="Calibri" panose="020F0502020204030204" pitchFamily="34" charset="0"/>
                <a:cs typeface="Times New Roman" panose="02020603050405020304" pitchFamily="18" charset="0"/>
              </a:rPr>
              <a:t>. An advocate for women rights and the disabled, she campaigned against war, child labor, and capital punishment.</a:t>
            </a:r>
            <a:endParaRPr lang="en-US" sz="2400" dirty="0"/>
          </a:p>
        </p:txBody>
      </p:sp>
      <p:pic>
        <p:nvPicPr>
          <p:cNvPr id="4100" name="Picture 4" descr="Helen Keller Quotes That Inspire">
            <a:extLst>
              <a:ext uri="{FF2B5EF4-FFF2-40B4-BE49-F238E27FC236}">
                <a16:creationId xmlns:a16="http://schemas.microsoft.com/office/drawing/2014/main" id="{C475189F-296F-48E0-DA68-D9019FA19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052" y="844888"/>
            <a:ext cx="2399852" cy="295823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9DEA9B-36F2-4C2A-A0ED-7FA9E472BA07}"/>
              </a:ext>
            </a:extLst>
          </p:cNvPr>
          <p:cNvSpPr txBox="1"/>
          <p:nvPr/>
        </p:nvSpPr>
        <p:spPr>
          <a:xfrm>
            <a:off x="4270159" y="3941685"/>
            <a:ext cx="3630967" cy="369332"/>
          </a:xfrm>
          <a:prstGeom prst="rect">
            <a:avLst/>
          </a:prstGeom>
          <a:noFill/>
        </p:spPr>
        <p:txBody>
          <a:bodyPr wrap="square" rtlCol="0">
            <a:spAutoFit/>
          </a:bodyPr>
          <a:lstStyle/>
          <a:p>
            <a:pPr algn="ctr"/>
            <a:r>
              <a:rPr lang="en-US" dirty="0"/>
              <a:t>June 27, 1880-June 1 1968</a:t>
            </a:r>
          </a:p>
        </p:txBody>
      </p:sp>
    </p:spTree>
    <p:extLst>
      <p:ext uri="{BB962C8B-B14F-4D97-AF65-F5344CB8AC3E}">
        <p14:creationId xmlns:p14="http://schemas.microsoft.com/office/powerpoint/2010/main" val="209091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7CC35-F37A-D479-5E8E-B83FA216AA55}"/>
              </a:ext>
            </a:extLst>
          </p:cNvPr>
          <p:cNvSpPr txBox="1"/>
          <p:nvPr/>
        </p:nvSpPr>
        <p:spPr>
          <a:xfrm>
            <a:off x="4699520" y="1787487"/>
            <a:ext cx="6975321" cy="1477328"/>
          </a:xfrm>
          <a:prstGeom prst="rect">
            <a:avLst/>
          </a:prstGeom>
          <a:noFill/>
          <a:ln w="12700">
            <a:solidFill>
              <a:schemeClr val="tx1"/>
            </a:solidFill>
          </a:ln>
        </p:spPr>
        <p:txBody>
          <a:bodyPr wrap="square" rtlCol="0">
            <a:spAutoFit/>
          </a:bodyPr>
          <a:lstStyle/>
          <a:p>
            <a:r>
              <a:rPr lang="en-US" b="1" i="0" dirty="0">
                <a:solidFill>
                  <a:srgbClr val="333333"/>
                </a:solidFill>
                <a:effectLst/>
                <a:latin typeface="Lato" panose="020F0502020204030203" pitchFamily="34" charset="0"/>
              </a:rPr>
              <a:t>Story Synopsis</a:t>
            </a:r>
            <a:r>
              <a:rPr lang="en-US" b="0" i="0" dirty="0">
                <a:solidFill>
                  <a:srgbClr val="333333"/>
                </a:solidFill>
                <a:effectLst/>
                <a:latin typeface="Lato" panose="020F0502020204030203" pitchFamily="34" charset="0"/>
              </a:rPr>
              <a:t>: A childhood illness caused Helen Keller to be blind and deaf. </a:t>
            </a:r>
            <a:r>
              <a:rPr lang="en-US" dirty="0">
                <a:solidFill>
                  <a:srgbClr val="333333"/>
                </a:solidFill>
                <a:latin typeface="Lato" panose="020F0502020204030203" pitchFamily="34" charset="0"/>
              </a:rPr>
              <a:t>With the support of her parents, an excellent teacher, and determination she learned to read, speak and write. She </a:t>
            </a:r>
            <a:r>
              <a:rPr lang="en-US" b="0" i="0" dirty="0">
                <a:solidFill>
                  <a:srgbClr val="333333"/>
                </a:solidFill>
                <a:effectLst/>
                <a:latin typeface="Lato" panose="020F0502020204030203" pitchFamily="34" charset="0"/>
              </a:rPr>
              <a:t>became a prominent speaker, writer, and activist for progressive causes, including labor rights and the rights of the disabled.</a:t>
            </a:r>
          </a:p>
        </p:txBody>
      </p:sp>
      <p:sp>
        <p:nvSpPr>
          <p:cNvPr id="4" name="TextBox 3">
            <a:extLst>
              <a:ext uri="{FF2B5EF4-FFF2-40B4-BE49-F238E27FC236}">
                <a16:creationId xmlns:a16="http://schemas.microsoft.com/office/drawing/2014/main" id="{A5FC51BD-7A51-FF70-D977-067E416BCC12}"/>
              </a:ext>
            </a:extLst>
          </p:cNvPr>
          <p:cNvSpPr txBox="1"/>
          <p:nvPr/>
        </p:nvSpPr>
        <p:spPr>
          <a:xfrm>
            <a:off x="6627985" y="3593186"/>
            <a:ext cx="2823484" cy="1323439"/>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2000" b="1" dirty="0">
                <a:solidFill>
                  <a:srgbClr val="333333"/>
                </a:solidFill>
              </a:rPr>
              <a:t>Publisher:</a:t>
            </a:r>
            <a:r>
              <a:rPr lang="en-US" sz="2000" dirty="0">
                <a:solidFill>
                  <a:srgbClr val="333333"/>
                </a:solidFill>
              </a:rPr>
              <a:t> Hyperion</a:t>
            </a:r>
          </a:p>
          <a:p>
            <a:pPr marL="285750" indent="-285750">
              <a:buFont typeface="Arial" panose="020B0604020202020204" pitchFamily="34" charset="0"/>
              <a:buChar char="•"/>
            </a:pPr>
            <a:r>
              <a:rPr lang="en-US" sz="2000" b="1" dirty="0">
                <a:solidFill>
                  <a:srgbClr val="333333"/>
                </a:solidFill>
              </a:rPr>
              <a:t>Copyright Date:</a:t>
            </a:r>
            <a:r>
              <a:rPr lang="en-US" sz="2000" dirty="0">
                <a:solidFill>
                  <a:srgbClr val="333333"/>
                </a:solidFill>
              </a:rPr>
              <a:t> 2017</a:t>
            </a:r>
          </a:p>
          <a:p>
            <a:pPr marL="285750" indent="-285750">
              <a:buFont typeface="Arial" panose="020B0604020202020204" pitchFamily="34" charset="0"/>
              <a:buChar char="•"/>
            </a:pPr>
            <a:r>
              <a:rPr lang="en-US" sz="2000" b="1" dirty="0">
                <a:solidFill>
                  <a:srgbClr val="333333"/>
                </a:solidFill>
              </a:rPr>
              <a:t>Reading Level:</a:t>
            </a:r>
            <a:r>
              <a:rPr lang="en-US" sz="2000" dirty="0">
                <a:solidFill>
                  <a:srgbClr val="333333"/>
                </a:solidFill>
              </a:rPr>
              <a:t> 4.9</a:t>
            </a:r>
          </a:p>
          <a:p>
            <a:pPr marL="285750" indent="-285750">
              <a:buFont typeface="Arial" panose="020B0604020202020204" pitchFamily="34" charset="0"/>
              <a:buChar char="•"/>
            </a:pPr>
            <a:r>
              <a:rPr lang="en-US" sz="2000" b="1" dirty="0">
                <a:solidFill>
                  <a:srgbClr val="333333"/>
                </a:solidFill>
              </a:rPr>
              <a:t>Interest Level:</a:t>
            </a:r>
            <a:r>
              <a:rPr lang="en-US" sz="2000" dirty="0">
                <a:solidFill>
                  <a:srgbClr val="333333"/>
                </a:solidFill>
              </a:rPr>
              <a:t> 2-4</a:t>
            </a:r>
          </a:p>
        </p:txBody>
      </p:sp>
      <p:sp>
        <p:nvSpPr>
          <p:cNvPr id="5" name="TextBox 4">
            <a:extLst>
              <a:ext uri="{FF2B5EF4-FFF2-40B4-BE49-F238E27FC236}">
                <a16:creationId xmlns:a16="http://schemas.microsoft.com/office/drawing/2014/main" id="{2160AD4C-EF71-EBB4-CB58-02955E5B9532}"/>
              </a:ext>
            </a:extLst>
          </p:cNvPr>
          <p:cNvSpPr txBox="1"/>
          <p:nvPr/>
        </p:nvSpPr>
        <p:spPr>
          <a:xfrm>
            <a:off x="5986992" y="5661792"/>
            <a:ext cx="4105469" cy="523220"/>
          </a:xfrm>
          <a:prstGeom prst="rect">
            <a:avLst/>
          </a:prstGeom>
          <a:noFill/>
          <a:ln w="9525">
            <a:solidFill>
              <a:schemeClr val="tx1"/>
            </a:solidFill>
          </a:ln>
        </p:spPr>
        <p:txBody>
          <a:bodyPr wrap="square" rtlCol="0">
            <a:spAutoFit/>
          </a:bodyPr>
          <a:lstStyle/>
          <a:p>
            <a:pPr algn="ctr"/>
            <a:r>
              <a:rPr lang="en-US" sz="1400" dirty="0">
                <a:solidFill>
                  <a:schemeClr val="tx2">
                    <a:lumMod val="75000"/>
                  </a:schemeClr>
                </a:solidFill>
                <a:latin typeface="Calibri" panose="020F0502020204030204" pitchFamily="34" charset="0"/>
                <a:cs typeface="Calibri" panose="020F0502020204030204" pitchFamily="34" charset="0"/>
                <a:hlinkClick r:id="rId2"/>
              </a:rPr>
              <a:t>https://www.youtube.com/watch?v=etKIEgdmifY</a:t>
            </a:r>
            <a:endParaRPr lang="en-US" sz="1400" dirty="0">
              <a:solidFill>
                <a:schemeClr val="tx2">
                  <a:lumMod val="75000"/>
                </a:schemeClr>
              </a:solidFill>
              <a:latin typeface="Calibri" panose="020F0502020204030204" pitchFamily="34" charset="0"/>
              <a:cs typeface="Calibri" panose="020F0502020204030204" pitchFamily="34" charset="0"/>
            </a:endParaRPr>
          </a:p>
          <a:p>
            <a:pPr algn="ctr"/>
            <a:r>
              <a:rPr lang="en-US" sz="1400" dirty="0">
                <a:solidFill>
                  <a:schemeClr val="tx2">
                    <a:lumMod val="75000"/>
                  </a:schemeClr>
                </a:solidFill>
                <a:latin typeface="Calibri" panose="020F0502020204030204" pitchFamily="34" charset="0"/>
                <a:cs typeface="Calibri" panose="020F0502020204030204" pitchFamily="34" charset="0"/>
              </a:rPr>
              <a:t>14 minutes</a:t>
            </a:r>
            <a:endParaRPr lang="en-US" sz="1400" dirty="0">
              <a:solidFill>
                <a:schemeClr val="tx2">
                  <a:lumMod val="75000"/>
                </a:schemeClr>
              </a:solidFill>
            </a:endParaRPr>
          </a:p>
        </p:txBody>
      </p:sp>
      <p:sp>
        <p:nvSpPr>
          <p:cNvPr id="6" name="TextBox 5">
            <a:extLst>
              <a:ext uri="{FF2B5EF4-FFF2-40B4-BE49-F238E27FC236}">
                <a16:creationId xmlns:a16="http://schemas.microsoft.com/office/drawing/2014/main" id="{45B758EA-4A11-B8E1-E19D-3FF05B88C9DF}"/>
              </a:ext>
            </a:extLst>
          </p:cNvPr>
          <p:cNvSpPr txBox="1"/>
          <p:nvPr/>
        </p:nvSpPr>
        <p:spPr>
          <a:xfrm>
            <a:off x="1534707" y="-204175"/>
            <a:ext cx="8546840" cy="1508105"/>
          </a:xfrm>
          <a:prstGeom prst="rect">
            <a:avLst/>
          </a:prstGeom>
          <a:noFill/>
        </p:spPr>
        <p:txBody>
          <a:bodyPr wrap="square" rtlCol="0">
            <a:spAutoFit/>
          </a:bodyPr>
          <a:lstStyle/>
          <a:p>
            <a:pPr algn="ctr"/>
            <a:br>
              <a:rPr lang="en-US" dirty="0"/>
            </a:br>
            <a:r>
              <a:rPr lang="en-US" sz="3600" b="1" i="0" dirty="0">
                <a:solidFill>
                  <a:srgbClr val="C00000"/>
                </a:solidFill>
                <a:effectLst/>
                <a:latin typeface="Helvetica" panose="020B0604020202020204" pitchFamily="34" charset="0"/>
                <a:cs typeface="Helvetica" panose="020B0604020202020204" pitchFamily="34" charset="0"/>
              </a:rPr>
              <a:t>Helen's Big World: </a:t>
            </a:r>
          </a:p>
          <a:p>
            <a:pPr algn="ctr"/>
            <a:r>
              <a:rPr lang="en-US" sz="2000" b="1" i="1" dirty="0">
                <a:solidFill>
                  <a:srgbClr val="333333"/>
                </a:solidFill>
                <a:effectLst/>
                <a:latin typeface="Helvetica" panose="020B0604020202020204" pitchFamily="34" charset="0"/>
                <a:cs typeface="Helvetica" panose="020B0604020202020204" pitchFamily="34" charset="0"/>
              </a:rPr>
              <a:t>The Life of Helen Keller</a:t>
            </a:r>
          </a:p>
          <a:p>
            <a:pPr algn="ctr"/>
            <a:r>
              <a:rPr lang="en-US" dirty="0">
                <a:solidFill>
                  <a:srgbClr val="333333"/>
                </a:solidFill>
              </a:rPr>
              <a:t>by Doreen Rappaport </a:t>
            </a:r>
            <a:endParaRPr lang="en-US" dirty="0"/>
          </a:p>
        </p:txBody>
      </p:sp>
      <p:sp>
        <p:nvSpPr>
          <p:cNvPr id="7" name="TextBox 6">
            <a:extLst>
              <a:ext uri="{FF2B5EF4-FFF2-40B4-BE49-F238E27FC236}">
                <a16:creationId xmlns:a16="http://schemas.microsoft.com/office/drawing/2014/main" id="{175D107C-0966-D7CB-AC5D-E150A8A08DAE}"/>
              </a:ext>
            </a:extLst>
          </p:cNvPr>
          <p:cNvSpPr txBox="1"/>
          <p:nvPr/>
        </p:nvSpPr>
        <p:spPr>
          <a:xfrm>
            <a:off x="789995" y="6157319"/>
            <a:ext cx="3909526" cy="369332"/>
          </a:xfrm>
          <a:prstGeom prst="rect">
            <a:avLst/>
          </a:prstGeom>
          <a:noFill/>
        </p:spPr>
        <p:txBody>
          <a:bodyPr wrap="square" rtlCol="0">
            <a:spAutoFit/>
          </a:bodyPr>
          <a:lstStyle/>
          <a:p>
            <a:pPr algn="ctr"/>
            <a:r>
              <a:rPr lang="en-US" b="1" dirty="0"/>
              <a:t>June 27, 1880 – June1, 1968</a:t>
            </a:r>
          </a:p>
        </p:txBody>
      </p:sp>
      <p:pic>
        <p:nvPicPr>
          <p:cNvPr id="8" name="Picture 2" descr="Helen's Big World by Doreen Rappaport">
            <a:extLst>
              <a:ext uri="{FF2B5EF4-FFF2-40B4-BE49-F238E27FC236}">
                <a16:creationId xmlns:a16="http://schemas.microsoft.com/office/drawing/2014/main" id="{9B9AE861-107D-BBEF-552E-AF4D02E957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59" y="1528308"/>
            <a:ext cx="3964168" cy="440463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319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1424-805C-9964-198A-8E39B5425692}"/>
              </a:ext>
            </a:extLst>
          </p:cNvPr>
          <p:cNvSpPr>
            <a:spLocks noGrp="1"/>
          </p:cNvSpPr>
          <p:nvPr>
            <p:ph type="title"/>
          </p:nvPr>
        </p:nvSpPr>
        <p:spPr/>
        <p:txBody>
          <a:bodyPr/>
          <a:lstStyle/>
          <a:p>
            <a:r>
              <a:rPr lang="en-US" dirty="0"/>
              <a:t>                                          Lesson Plan</a:t>
            </a:r>
          </a:p>
        </p:txBody>
      </p:sp>
      <p:pic>
        <p:nvPicPr>
          <p:cNvPr id="7" name="Content Placeholder 6">
            <a:extLst>
              <a:ext uri="{FF2B5EF4-FFF2-40B4-BE49-F238E27FC236}">
                <a16:creationId xmlns:a16="http://schemas.microsoft.com/office/drawing/2014/main" id="{2C51177C-A3AA-448D-47E3-FF8DD0DB9B09}"/>
              </a:ext>
            </a:extLst>
          </p:cNvPr>
          <p:cNvPicPr>
            <a:picLocks noGrp="1" noChangeAspect="1"/>
          </p:cNvPicPr>
          <p:nvPr>
            <p:ph idx="1"/>
          </p:nvPr>
        </p:nvPicPr>
        <p:blipFill>
          <a:blip r:embed="rId2"/>
          <a:stretch>
            <a:fillRect/>
          </a:stretch>
        </p:blipFill>
        <p:spPr>
          <a:xfrm>
            <a:off x="6311169" y="435696"/>
            <a:ext cx="4406799" cy="5728839"/>
          </a:xfrm>
          <a:ln w="28575">
            <a:solidFill>
              <a:schemeClr val="tx1"/>
            </a:solidFill>
          </a:ln>
        </p:spPr>
      </p:pic>
      <p:pic>
        <p:nvPicPr>
          <p:cNvPr id="5" name="Picture 4">
            <a:extLst>
              <a:ext uri="{FF2B5EF4-FFF2-40B4-BE49-F238E27FC236}">
                <a16:creationId xmlns:a16="http://schemas.microsoft.com/office/drawing/2014/main" id="{E9E07136-058A-307E-FE7F-224110F9BDC0}"/>
              </a:ext>
            </a:extLst>
          </p:cNvPr>
          <p:cNvPicPr>
            <a:picLocks noChangeAspect="1"/>
          </p:cNvPicPr>
          <p:nvPr/>
        </p:nvPicPr>
        <p:blipFill>
          <a:blip r:embed="rId3"/>
          <a:stretch>
            <a:fillRect/>
          </a:stretch>
        </p:blipFill>
        <p:spPr>
          <a:xfrm>
            <a:off x="1321632" y="814830"/>
            <a:ext cx="4608227" cy="5799410"/>
          </a:xfrm>
          <a:prstGeom prst="rect">
            <a:avLst/>
          </a:prstGeom>
          <a:ln w="28575">
            <a:solidFill>
              <a:schemeClr val="tx1"/>
            </a:solidFill>
          </a:ln>
        </p:spPr>
      </p:pic>
      <p:pic>
        <p:nvPicPr>
          <p:cNvPr id="3" name="Content Placeholder 6">
            <a:extLst>
              <a:ext uri="{FF2B5EF4-FFF2-40B4-BE49-F238E27FC236}">
                <a16:creationId xmlns:a16="http://schemas.microsoft.com/office/drawing/2014/main" id="{B5A417EB-5461-A20D-809D-E87D766FA33F}"/>
              </a:ext>
            </a:extLst>
          </p:cNvPr>
          <p:cNvPicPr>
            <a:picLocks noChangeAspect="1"/>
          </p:cNvPicPr>
          <p:nvPr/>
        </p:nvPicPr>
        <p:blipFill>
          <a:blip r:embed="rId2"/>
          <a:stretch>
            <a:fillRect/>
          </a:stretch>
        </p:blipFill>
        <p:spPr>
          <a:xfrm>
            <a:off x="6463569" y="588096"/>
            <a:ext cx="4406799" cy="5728839"/>
          </a:xfrm>
          <a:ln w="28575">
            <a:solidFill>
              <a:schemeClr val="tx1"/>
            </a:solidFill>
          </a:ln>
        </p:spPr>
      </p:pic>
      <p:pic>
        <p:nvPicPr>
          <p:cNvPr id="8" name="Picture 7">
            <a:extLst>
              <a:ext uri="{FF2B5EF4-FFF2-40B4-BE49-F238E27FC236}">
                <a16:creationId xmlns:a16="http://schemas.microsoft.com/office/drawing/2014/main" id="{7EF53ACB-7B87-855C-0C84-B134241E9CBD}"/>
              </a:ext>
            </a:extLst>
          </p:cNvPr>
          <p:cNvPicPr>
            <a:picLocks noChangeAspect="1"/>
          </p:cNvPicPr>
          <p:nvPr/>
        </p:nvPicPr>
        <p:blipFill>
          <a:blip r:embed="rId4"/>
          <a:stretch>
            <a:fillRect/>
          </a:stretch>
        </p:blipFill>
        <p:spPr>
          <a:xfrm>
            <a:off x="6844878" y="1670104"/>
            <a:ext cx="4406800" cy="4799231"/>
          </a:xfrm>
          <a:prstGeom prst="rect">
            <a:avLst/>
          </a:prstGeom>
          <a:ln w="19050">
            <a:solidFill>
              <a:schemeClr val="tx1"/>
            </a:solidFill>
          </a:ln>
        </p:spPr>
      </p:pic>
    </p:spTree>
    <p:extLst>
      <p:ext uri="{BB962C8B-B14F-4D97-AF65-F5344CB8AC3E}">
        <p14:creationId xmlns:p14="http://schemas.microsoft.com/office/powerpoint/2010/main" val="3793349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327" y="881655"/>
            <a:ext cx="4433887" cy="5402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905" y="613802"/>
            <a:ext cx="1828800" cy="235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7668">
            <a:off x="8001776" y="2394319"/>
            <a:ext cx="3020333" cy="39444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7653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ea typeface="ＭＳ Ｐゴシック"/>
                <a:cs typeface="Arial"/>
              </a:rPr>
              <a:t>You can now access CEE’s professional development webinars directly on EconEdLink.org! To receive these new professional development benefits, </a:t>
            </a:r>
            <a:r>
              <a:rPr lang="en-US" sz="2000" b="1" dirty="0">
                <a:ea typeface="ＭＳ Ｐゴシック"/>
                <a:cs typeface="Arial"/>
              </a:rPr>
              <a:t>become an EconEdLink </a:t>
            </a:r>
            <a:r>
              <a:rPr lang="en-US" sz="2000" b="1" dirty="0">
                <a:ea typeface="ＭＳ Ｐゴシック"/>
                <a:cs typeface="Arial"/>
                <a:hlinkClick r:id="rId2"/>
              </a:rPr>
              <a:t>member</a:t>
            </a:r>
            <a:r>
              <a:rPr lang="en-US" sz="2000" dirty="0">
                <a:ea typeface="ＭＳ Ｐゴシック"/>
                <a:cs typeface="Arial"/>
              </a:rPr>
              <a:t>. As a member, you will now be able to: </a:t>
            </a:r>
            <a:endParaRPr lang="en-US" sz="2000" dirty="0"/>
          </a:p>
          <a:p>
            <a:pPr>
              <a:defRPr/>
            </a:pPr>
            <a:endParaRPr lang="en-US" sz="2000" dirty="0"/>
          </a:p>
          <a:p>
            <a:pPr marL="285750" indent="-285750">
              <a:buFont typeface="Arial"/>
              <a:buChar char="•"/>
              <a:defRPr/>
            </a:pPr>
            <a:r>
              <a:rPr lang="en-US" sz="2000" dirty="0">
                <a:ea typeface="ＭＳ Ｐゴシック"/>
                <a:cs typeface="Arial"/>
              </a:rPr>
              <a:t>Automatically receive a professional development certificate via e-mail within 24 hours after viewing any webinar for a minimum of 45 minutes</a:t>
            </a:r>
            <a:endParaRPr lang="en-US" sz="2000" dirty="0"/>
          </a:p>
          <a:p>
            <a:pPr marL="285750" indent="-285750">
              <a:buFont typeface="Arial"/>
              <a:buChar char="•"/>
              <a:defRPr/>
            </a:pPr>
            <a:r>
              <a:rPr lang="en-US" sz="2000" dirty="0">
                <a:ea typeface="ＭＳ Ｐゴシック"/>
                <a:cs typeface="Arial"/>
              </a:rPr>
              <a:t>Register for upcoming webinars with a simple one-click process </a:t>
            </a:r>
            <a:endParaRPr lang="en-US" sz="2000" dirty="0"/>
          </a:p>
          <a:p>
            <a:pPr marL="285750" indent="-285750">
              <a:buFont typeface="Arial"/>
              <a:buChar char="•"/>
              <a:defRPr/>
            </a:pPr>
            <a:r>
              <a:rPr lang="en-US" sz="2000" dirty="0">
                <a:ea typeface="ＭＳ Ｐゴシック"/>
                <a:cs typeface="Arial"/>
              </a:rPr>
              <a:t>Easily download presentations, lesson plan materials and activities for each webinar </a:t>
            </a:r>
            <a:endParaRPr lang="en-US" sz="2000" dirty="0"/>
          </a:p>
          <a:p>
            <a:pPr marL="285750" indent="-285750">
              <a:buFont typeface="Arial"/>
              <a:buChar char="•"/>
              <a:defRPr/>
            </a:pPr>
            <a:r>
              <a:rPr lang="en-US" sz="2000" dirty="0">
                <a:ea typeface="ＭＳ Ｐゴシック"/>
                <a:cs typeface="Arial"/>
              </a:rPr>
              <a:t>Search and view all webinars at your convenience </a:t>
            </a:r>
            <a:endParaRPr lang="en-US" sz="2000" dirty="0"/>
          </a:p>
          <a:p>
            <a:pPr marL="285750" indent="-285750">
              <a:buFont typeface="Arial"/>
              <a:buChar char="•"/>
              <a:defRPr/>
            </a:pPr>
            <a:r>
              <a:rPr lang="en-US" sz="2000" dirty="0">
                <a:ea typeface="ＭＳ Ｐゴシック"/>
                <a:cs typeface="Arial"/>
              </a:rPr>
              <a:t>Save webinars to your EconEdLink dashboard for easy access to the event</a:t>
            </a:r>
            <a:endParaRPr lang="en-US" sz="2000" dirty="0"/>
          </a:p>
          <a:p>
            <a:pPr>
              <a:defRPr/>
            </a:pPr>
            <a:endParaRPr lang="en-US" sz="2000" dirty="0">
              <a:ea typeface="ＭＳ Ｐゴシック"/>
              <a:cs typeface="Arial"/>
            </a:endParaRPr>
          </a:p>
          <a:p>
            <a:pPr marL="0" indent="0" algn="ctr">
              <a:buFont typeface="Arial" panose="020B0604020202020204" pitchFamily="34" charset="0"/>
              <a:buNone/>
              <a:defRPr/>
            </a:pPr>
            <a:r>
              <a:rPr lang="en-US" sz="2000" dirty="0">
                <a:ea typeface="ＭＳ Ｐゴシック"/>
                <a:cs typeface="Arial"/>
              </a:rPr>
              <a:t>Access our new </a:t>
            </a:r>
            <a:r>
              <a:rPr lang="en-US" sz="2000" b="1" dirty="0">
                <a:ea typeface="ＭＳ Ｐゴシック"/>
                <a:cs typeface="Arial"/>
              </a:rPr>
              <a:t>Professional Development</a:t>
            </a:r>
            <a:r>
              <a:rPr lang="en-US" sz="2000" dirty="0">
                <a:ea typeface="ＭＳ Ｐゴシック"/>
                <a:cs typeface="Arial"/>
              </a:rPr>
              <a:t> page </a:t>
            </a:r>
            <a:r>
              <a:rPr lang="en-US" sz="2000" dirty="0">
                <a:ea typeface="ＭＳ Ｐゴシック"/>
                <a:cs typeface="Arial"/>
                <a:hlinkClick r:id="rId3"/>
              </a:rPr>
              <a:t>here</a:t>
            </a:r>
            <a:endParaRPr lang="en-US" sz="2000" dirty="0">
              <a:ea typeface="ＭＳ Ｐゴシック"/>
              <a:cs typeface="Arial"/>
            </a:endParaRPr>
          </a:p>
          <a:p>
            <a:pPr>
              <a:defRPr/>
            </a:pPr>
            <a:endParaRPr lang="en-US"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EconEdLink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 name="Content Placeholder 11">
            <a:extLst>
              <a:ext uri="{FF2B5EF4-FFF2-40B4-BE49-F238E27FC236}">
                <a16:creationId xmlns:a16="http://schemas.microsoft.com/office/drawing/2014/main" id="{AA87ED0B-5543-4B3D-59B6-EA7B379D4DE9}"/>
              </a:ext>
            </a:extLst>
          </p:cNvPr>
          <p:cNvPicPr>
            <a:picLocks noGrp="1" noChangeAspect="1"/>
          </p:cNvPicPr>
          <p:nvPr>
            <p:ph idx="1"/>
          </p:nvPr>
        </p:nvPicPr>
        <p:blipFill>
          <a:blip r:embed="rId2"/>
          <a:stretch>
            <a:fillRect/>
          </a:stretch>
        </p:blipFill>
        <p:spPr>
          <a:xfrm>
            <a:off x="7070044" y="3746868"/>
            <a:ext cx="4502364" cy="1589070"/>
          </a:xfrm>
          <a:ln w="28575">
            <a:solidFill>
              <a:schemeClr val="tx1"/>
            </a:solidFill>
          </a:ln>
        </p:spPr>
      </p:pic>
      <p:pic>
        <p:nvPicPr>
          <p:cNvPr id="7" name="Picture 6"/>
          <p:cNvPicPr>
            <a:picLocks noChangeAspect="1"/>
          </p:cNvPicPr>
          <p:nvPr/>
        </p:nvPicPr>
        <p:blipFill>
          <a:blip r:embed="rId3"/>
          <a:stretch>
            <a:fillRect/>
          </a:stretch>
        </p:blipFill>
        <p:spPr>
          <a:xfrm>
            <a:off x="750142" y="365125"/>
            <a:ext cx="5157107" cy="6127750"/>
          </a:xfrm>
          <a:prstGeom prst="rect">
            <a:avLst/>
          </a:prstGeom>
          <a:ln w="28575">
            <a:solidFill>
              <a:schemeClr val="tx1"/>
            </a:solidFill>
          </a:ln>
        </p:spPr>
      </p:pic>
      <p:pic>
        <p:nvPicPr>
          <p:cNvPr id="9" name="Picture 8">
            <a:extLst>
              <a:ext uri="{FF2B5EF4-FFF2-40B4-BE49-F238E27FC236}">
                <a16:creationId xmlns:a16="http://schemas.microsoft.com/office/drawing/2014/main" id="{6A3B10D9-4022-71C2-522A-FB6D47415188}"/>
              </a:ext>
            </a:extLst>
          </p:cNvPr>
          <p:cNvPicPr>
            <a:picLocks noChangeAspect="1"/>
          </p:cNvPicPr>
          <p:nvPr/>
        </p:nvPicPr>
        <p:blipFill>
          <a:blip r:embed="rId4"/>
          <a:stretch>
            <a:fillRect/>
          </a:stretch>
        </p:blipFill>
        <p:spPr>
          <a:xfrm>
            <a:off x="7145610" y="1125308"/>
            <a:ext cx="3912517" cy="2843732"/>
          </a:xfrm>
          <a:prstGeom prst="rect">
            <a:avLst/>
          </a:prstGeom>
          <a:ln w="28575">
            <a:solidFill>
              <a:schemeClr val="tx1"/>
            </a:solidFill>
          </a:ln>
        </p:spPr>
      </p:pic>
      <p:pic>
        <p:nvPicPr>
          <p:cNvPr id="10" name="Picture 3">
            <a:extLst>
              <a:ext uri="{FF2B5EF4-FFF2-40B4-BE49-F238E27FC236}">
                <a16:creationId xmlns:a16="http://schemas.microsoft.com/office/drawing/2014/main" id="{B4620509-E7AB-2AF6-E049-43E2A3B26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244" y="5239470"/>
            <a:ext cx="1371600" cy="1449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ontent Placeholder 11">
            <a:extLst>
              <a:ext uri="{FF2B5EF4-FFF2-40B4-BE49-F238E27FC236}">
                <a16:creationId xmlns:a16="http://schemas.microsoft.com/office/drawing/2014/main" id="{60956695-E230-DA8B-47E7-B46FFD22500F}"/>
              </a:ext>
            </a:extLst>
          </p:cNvPr>
          <p:cNvPicPr>
            <a:picLocks noChangeAspect="1"/>
          </p:cNvPicPr>
          <p:nvPr/>
        </p:nvPicPr>
        <p:blipFill>
          <a:blip r:embed="rId2"/>
          <a:stretch>
            <a:fillRect/>
          </a:stretch>
        </p:blipFill>
        <p:spPr>
          <a:xfrm rot="21223883">
            <a:off x="7222444" y="3899268"/>
            <a:ext cx="4502364" cy="1589070"/>
          </a:xfrm>
          <a:ln w="28575">
            <a:solidFill>
              <a:schemeClr val="tx1"/>
            </a:solidFill>
          </a:ln>
        </p:spPr>
      </p:pic>
      <p:pic>
        <p:nvPicPr>
          <p:cNvPr id="4" name="Content Placeholder 11">
            <a:extLst>
              <a:ext uri="{FF2B5EF4-FFF2-40B4-BE49-F238E27FC236}">
                <a16:creationId xmlns:a16="http://schemas.microsoft.com/office/drawing/2014/main" id="{0B321D74-7A8C-6BF5-22C5-18F4D120F642}"/>
              </a:ext>
            </a:extLst>
          </p:cNvPr>
          <p:cNvPicPr>
            <a:picLocks noChangeAspect="1"/>
          </p:cNvPicPr>
          <p:nvPr/>
        </p:nvPicPr>
        <p:blipFill>
          <a:blip r:embed="rId2"/>
          <a:stretch>
            <a:fillRect/>
          </a:stretch>
        </p:blipFill>
        <p:spPr>
          <a:xfrm>
            <a:off x="7374844" y="4364924"/>
            <a:ext cx="4502364" cy="1589070"/>
          </a:xfrm>
          <a:prstGeom prst="rect">
            <a:avLst/>
          </a:prstGeom>
          <a:ln w="28575">
            <a:solidFill>
              <a:schemeClr val="tx1"/>
            </a:solidFill>
          </a:ln>
        </p:spPr>
      </p:pic>
    </p:spTree>
    <p:extLst>
      <p:ext uri="{BB962C8B-B14F-4D97-AF65-F5344CB8AC3E}">
        <p14:creationId xmlns:p14="http://schemas.microsoft.com/office/powerpoint/2010/main" val="2940901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1C3C-6A54-3084-63C8-DF9DD7662E59}"/>
              </a:ext>
            </a:extLst>
          </p:cNvPr>
          <p:cNvSpPr>
            <a:spLocks noGrp="1"/>
          </p:cNvSpPr>
          <p:nvPr>
            <p:ph type="title"/>
          </p:nvPr>
        </p:nvSpPr>
        <p:spPr>
          <a:xfrm>
            <a:off x="826085" y="6225754"/>
            <a:ext cx="11632367" cy="619994"/>
          </a:xfrm>
        </p:spPr>
        <p:txBody>
          <a:bodyPr>
            <a:normAutofit fontScale="90000"/>
          </a:bodyPr>
          <a:lstStyle/>
          <a:p>
            <a:pPr algn="ctr"/>
            <a:r>
              <a:rPr lang="en-US" sz="2000" dirty="0">
                <a:hlinkClick r:id="rId2"/>
              </a:rPr>
              <a:t>https://www.librarysparks.com/wp-content/uploads/2016/06/lsp_ll_helenkeller_augsept15.pdf</a:t>
            </a:r>
            <a:br>
              <a:rPr lang="en-US" sz="2000" dirty="0"/>
            </a:br>
            <a:endParaRPr lang="en-US" sz="2000" dirty="0"/>
          </a:p>
        </p:txBody>
      </p:sp>
      <p:pic>
        <p:nvPicPr>
          <p:cNvPr id="5" name="Content Placeholder 4">
            <a:extLst>
              <a:ext uri="{FF2B5EF4-FFF2-40B4-BE49-F238E27FC236}">
                <a16:creationId xmlns:a16="http://schemas.microsoft.com/office/drawing/2014/main" id="{029805FE-1AFE-6ED8-6C4D-E0EE7D17F2DD}"/>
              </a:ext>
            </a:extLst>
          </p:cNvPr>
          <p:cNvPicPr>
            <a:picLocks noGrp="1" noChangeAspect="1"/>
          </p:cNvPicPr>
          <p:nvPr>
            <p:ph idx="1"/>
          </p:nvPr>
        </p:nvPicPr>
        <p:blipFill>
          <a:blip r:embed="rId3"/>
          <a:stretch>
            <a:fillRect/>
          </a:stretch>
        </p:blipFill>
        <p:spPr>
          <a:xfrm>
            <a:off x="1645542" y="1258498"/>
            <a:ext cx="4125672" cy="5351587"/>
          </a:xfrm>
        </p:spPr>
      </p:pic>
      <p:pic>
        <p:nvPicPr>
          <p:cNvPr id="10" name="Picture 9">
            <a:extLst>
              <a:ext uri="{FF2B5EF4-FFF2-40B4-BE49-F238E27FC236}">
                <a16:creationId xmlns:a16="http://schemas.microsoft.com/office/drawing/2014/main" id="{EC2CAC00-DF58-EB75-3629-4FDA7C6E901C}"/>
              </a:ext>
            </a:extLst>
          </p:cNvPr>
          <p:cNvPicPr>
            <a:picLocks noChangeAspect="1"/>
          </p:cNvPicPr>
          <p:nvPr/>
        </p:nvPicPr>
        <p:blipFill>
          <a:blip r:embed="rId4"/>
          <a:stretch>
            <a:fillRect/>
          </a:stretch>
        </p:blipFill>
        <p:spPr>
          <a:xfrm rot="200888">
            <a:off x="9246373" y="2453745"/>
            <a:ext cx="2600169" cy="3265889"/>
          </a:xfrm>
          <a:prstGeom prst="rect">
            <a:avLst/>
          </a:prstGeom>
        </p:spPr>
      </p:pic>
      <p:pic>
        <p:nvPicPr>
          <p:cNvPr id="11" name="Picture 10">
            <a:extLst>
              <a:ext uri="{FF2B5EF4-FFF2-40B4-BE49-F238E27FC236}">
                <a16:creationId xmlns:a16="http://schemas.microsoft.com/office/drawing/2014/main" id="{E25A82B3-268C-68B1-58FB-CC16C98D70A0}"/>
              </a:ext>
            </a:extLst>
          </p:cNvPr>
          <p:cNvPicPr>
            <a:picLocks noChangeAspect="1"/>
          </p:cNvPicPr>
          <p:nvPr/>
        </p:nvPicPr>
        <p:blipFill>
          <a:blip r:embed="rId5"/>
          <a:stretch>
            <a:fillRect/>
          </a:stretch>
        </p:blipFill>
        <p:spPr>
          <a:xfrm>
            <a:off x="5679512" y="840876"/>
            <a:ext cx="3354555" cy="4304800"/>
          </a:xfrm>
          <a:prstGeom prst="rect">
            <a:avLst/>
          </a:prstGeom>
        </p:spPr>
      </p:pic>
      <p:sp>
        <p:nvSpPr>
          <p:cNvPr id="12" name="TextBox 11">
            <a:extLst>
              <a:ext uri="{FF2B5EF4-FFF2-40B4-BE49-F238E27FC236}">
                <a16:creationId xmlns:a16="http://schemas.microsoft.com/office/drawing/2014/main" id="{57952760-2F6C-24D0-AAD1-7E6A89C8312F}"/>
              </a:ext>
            </a:extLst>
          </p:cNvPr>
          <p:cNvSpPr txBox="1"/>
          <p:nvPr/>
        </p:nvSpPr>
        <p:spPr>
          <a:xfrm>
            <a:off x="5572966" y="-1852"/>
            <a:ext cx="4422099" cy="584775"/>
          </a:xfrm>
          <a:prstGeom prst="rect">
            <a:avLst/>
          </a:prstGeom>
          <a:noFill/>
        </p:spPr>
        <p:txBody>
          <a:bodyPr wrap="square" rtlCol="0">
            <a:spAutoFit/>
          </a:bodyPr>
          <a:lstStyle/>
          <a:p>
            <a:r>
              <a:rPr lang="en-US" sz="3200" dirty="0"/>
              <a:t>Lynne’s Library Lessons</a:t>
            </a:r>
          </a:p>
        </p:txBody>
      </p:sp>
      <p:pic>
        <p:nvPicPr>
          <p:cNvPr id="3" name="Content Placeholder 4">
            <a:extLst>
              <a:ext uri="{FF2B5EF4-FFF2-40B4-BE49-F238E27FC236}">
                <a16:creationId xmlns:a16="http://schemas.microsoft.com/office/drawing/2014/main" id="{1666BD3D-31F8-C81F-083E-206AFC2FEB86}"/>
              </a:ext>
            </a:extLst>
          </p:cNvPr>
          <p:cNvPicPr>
            <a:picLocks noChangeAspect="1"/>
          </p:cNvPicPr>
          <p:nvPr/>
        </p:nvPicPr>
        <p:blipFill>
          <a:blip r:embed="rId3"/>
          <a:stretch>
            <a:fillRect/>
          </a:stretch>
        </p:blipFill>
        <p:spPr>
          <a:xfrm>
            <a:off x="1797942" y="1410898"/>
            <a:ext cx="4125672" cy="5351587"/>
          </a:xfrm>
        </p:spPr>
      </p:pic>
      <p:pic>
        <p:nvPicPr>
          <p:cNvPr id="4" name="Content Placeholder 4">
            <a:extLst>
              <a:ext uri="{FF2B5EF4-FFF2-40B4-BE49-F238E27FC236}">
                <a16:creationId xmlns:a16="http://schemas.microsoft.com/office/drawing/2014/main" id="{7DA844DC-1D1A-D276-A23D-4876C42F7B89}"/>
              </a:ext>
            </a:extLst>
          </p:cNvPr>
          <p:cNvPicPr>
            <a:picLocks noChangeAspect="1"/>
          </p:cNvPicPr>
          <p:nvPr/>
        </p:nvPicPr>
        <p:blipFill>
          <a:blip r:embed="rId3"/>
          <a:stretch>
            <a:fillRect/>
          </a:stretch>
        </p:blipFill>
        <p:spPr>
          <a:xfrm>
            <a:off x="1950342" y="1563298"/>
            <a:ext cx="4125672" cy="5351587"/>
          </a:xfrm>
        </p:spPr>
      </p:pic>
      <p:pic>
        <p:nvPicPr>
          <p:cNvPr id="8" name="Picture 7">
            <a:extLst>
              <a:ext uri="{FF2B5EF4-FFF2-40B4-BE49-F238E27FC236}">
                <a16:creationId xmlns:a16="http://schemas.microsoft.com/office/drawing/2014/main" id="{E520221A-87E7-C89C-CA26-B2DE8759BECB}"/>
              </a:ext>
            </a:extLst>
          </p:cNvPr>
          <p:cNvPicPr>
            <a:picLocks noChangeAspect="1"/>
          </p:cNvPicPr>
          <p:nvPr/>
        </p:nvPicPr>
        <p:blipFill>
          <a:blip r:embed="rId6"/>
          <a:stretch>
            <a:fillRect/>
          </a:stretch>
        </p:blipFill>
        <p:spPr>
          <a:xfrm>
            <a:off x="1099212" y="575257"/>
            <a:ext cx="4253086" cy="5441686"/>
          </a:xfrm>
          <a:prstGeom prst="rect">
            <a:avLst/>
          </a:prstGeom>
        </p:spPr>
      </p:pic>
    </p:spTree>
    <p:extLst>
      <p:ext uri="{BB962C8B-B14F-4D97-AF65-F5344CB8AC3E}">
        <p14:creationId xmlns:p14="http://schemas.microsoft.com/office/powerpoint/2010/main" val="726908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A5A87A-30FD-1E71-C6D3-947041D4D0C3}"/>
              </a:ext>
            </a:extLst>
          </p:cNvPr>
          <p:cNvSpPr txBox="1"/>
          <p:nvPr/>
        </p:nvSpPr>
        <p:spPr>
          <a:xfrm>
            <a:off x="2226039" y="264034"/>
            <a:ext cx="7739921" cy="1138773"/>
          </a:xfrm>
          <a:prstGeom prst="rect">
            <a:avLst/>
          </a:prstGeom>
          <a:noFill/>
        </p:spPr>
        <p:txBody>
          <a:bodyPr wrap="square" rtlCol="0">
            <a:spAutoFit/>
          </a:bodyPr>
          <a:lstStyle/>
          <a:p>
            <a:pPr algn="ctr"/>
            <a:r>
              <a:rPr lang="en-US" sz="4400" dirty="0"/>
              <a:t>Wilma Rudolph</a:t>
            </a:r>
          </a:p>
          <a:p>
            <a:pPr algn="ctr"/>
            <a:r>
              <a:rPr lang="en-US" sz="2400" dirty="0"/>
              <a:t> </a:t>
            </a:r>
          </a:p>
        </p:txBody>
      </p:sp>
      <p:pic>
        <p:nvPicPr>
          <p:cNvPr id="7170" name="Picture 2" descr="Wilma Rudolph">
            <a:extLst>
              <a:ext uri="{FF2B5EF4-FFF2-40B4-BE49-F238E27FC236}">
                <a16:creationId xmlns:a16="http://schemas.microsoft.com/office/drawing/2014/main" id="{A51393FD-06A4-0E5D-52D3-889B7383F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184" y="1043043"/>
            <a:ext cx="3205474" cy="27232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CC6F76-37C2-15A0-EBC1-4A14A0F5355F}"/>
              </a:ext>
            </a:extLst>
          </p:cNvPr>
          <p:cNvSpPr txBox="1"/>
          <p:nvPr/>
        </p:nvSpPr>
        <p:spPr>
          <a:xfrm>
            <a:off x="578994" y="4962750"/>
            <a:ext cx="11322570" cy="1631216"/>
          </a:xfrm>
          <a:prstGeom prst="rect">
            <a:avLst/>
          </a:prstGeom>
          <a:noFill/>
          <a:ln w="3175">
            <a:solidFill>
              <a:schemeClr val="tx1"/>
            </a:solidFill>
          </a:ln>
        </p:spPr>
        <p:txBody>
          <a:bodyPr wrap="square">
            <a:spAutoFit/>
          </a:bodyPr>
          <a:lstStyle/>
          <a:p>
            <a:r>
              <a:rPr lang="en-US" sz="2000" dirty="0"/>
              <a:t>Wilma Rudolph(1940-1994) was the </a:t>
            </a:r>
            <a:r>
              <a:rPr lang="en-US" sz="2000" b="0" i="0" dirty="0">
                <a:solidFill>
                  <a:srgbClr val="202122"/>
                </a:solidFill>
                <a:effectLst/>
              </a:rPr>
              <a:t>twentieth of 22 children</a:t>
            </a:r>
            <a:r>
              <a:rPr lang="en-US" sz="2000" dirty="0"/>
              <a:t>. She was small and sickly. She contracted Polio at the age of five and it was thought she would never walk again. In school, Wilma was teased by her peers because she walked with a metal brace. As an African-American person in Tennessee, she had limited access to opportunities. Despite these challenges, in the 1960 Summer Olympics in Rome, Wilma Rudolph was the first American woman to win three gold medals in a single game.</a:t>
            </a:r>
          </a:p>
        </p:txBody>
      </p:sp>
      <p:sp>
        <p:nvSpPr>
          <p:cNvPr id="8" name="TextBox 7">
            <a:extLst>
              <a:ext uri="{FF2B5EF4-FFF2-40B4-BE49-F238E27FC236}">
                <a16:creationId xmlns:a16="http://schemas.microsoft.com/office/drawing/2014/main" id="{894C64A0-2DEB-483F-F9DE-A07FAEF2ABDA}"/>
              </a:ext>
            </a:extLst>
          </p:cNvPr>
          <p:cNvSpPr txBox="1"/>
          <p:nvPr/>
        </p:nvSpPr>
        <p:spPr>
          <a:xfrm>
            <a:off x="1888760" y="4437543"/>
            <a:ext cx="8703037" cy="369332"/>
          </a:xfrm>
          <a:prstGeom prst="rect">
            <a:avLst/>
          </a:prstGeom>
          <a:noFill/>
        </p:spPr>
        <p:txBody>
          <a:bodyPr wrap="square">
            <a:spAutoFit/>
          </a:bodyPr>
          <a:lstStyle/>
          <a:p>
            <a:pPr algn="ctr"/>
            <a:r>
              <a:rPr lang="en-US" sz="1800" b="0" i="0" dirty="0">
                <a:solidFill>
                  <a:srgbClr val="0070C0"/>
                </a:solidFill>
                <a:effectLst/>
                <a:latin typeface="Arial" panose="020B0604020202020204" pitchFamily="34" charset="0"/>
              </a:rPr>
              <a:t>Rudolph graduated from Tennessee State with a bachelor's degree in education.</a:t>
            </a:r>
            <a:r>
              <a:rPr lang="en-US" sz="1800" dirty="0">
                <a:solidFill>
                  <a:srgbClr val="0070C0"/>
                </a:solidFill>
              </a:rPr>
              <a:t> </a:t>
            </a:r>
            <a:endParaRPr lang="en-US" dirty="0">
              <a:solidFill>
                <a:srgbClr val="0070C0"/>
              </a:solidFill>
            </a:endParaRPr>
          </a:p>
        </p:txBody>
      </p:sp>
      <p:pic>
        <p:nvPicPr>
          <p:cNvPr id="9" name="Picture 8">
            <a:extLst>
              <a:ext uri="{FF2B5EF4-FFF2-40B4-BE49-F238E27FC236}">
                <a16:creationId xmlns:a16="http://schemas.microsoft.com/office/drawing/2014/main" id="{16DFCB29-D40D-2E09-F30A-C71468733644}"/>
              </a:ext>
            </a:extLst>
          </p:cNvPr>
          <p:cNvPicPr>
            <a:picLocks noChangeAspect="1"/>
          </p:cNvPicPr>
          <p:nvPr/>
        </p:nvPicPr>
        <p:blipFill>
          <a:blip r:embed="rId3"/>
          <a:stretch>
            <a:fillRect/>
          </a:stretch>
        </p:blipFill>
        <p:spPr>
          <a:xfrm>
            <a:off x="1529509" y="1912780"/>
            <a:ext cx="2192197" cy="1631217"/>
          </a:xfrm>
          <a:prstGeom prst="rect">
            <a:avLst/>
          </a:prstGeom>
          <a:ln w="28575">
            <a:solidFill>
              <a:schemeClr val="tx1"/>
            </a:solidFill>
          </a:ln>
        </p:spPr>
      </p:pic>
      <p:sp>
        <p:nvSpPr>
          <p:cNvPr id="3" name="TextBox 2">
            <a:extLst>
              <a:ext uri="{FF2B5EF4-FFF2-40B4-BE49-F238E27FC236}">
                <a16:creationId xmlns:a16="http://schemas.microsoft.com/office/drawing/2014/main" id="{1E890AAB-1439-4DED-B358-EFF723810E2D}"/>
              </a:ext>
            </a:extLst>
          </p:cNvPr>
          <p:cNvSpPr txBox="1"/>
          <p:nvPr/>
        </p:nvSpPr>
        <p:spPr>
          <a:xfrm>
            <a:off x="4613184" y="3863241"/>
            <a:ext cx="3710866" cy="369332"/>
          </a:xfrm>
          <a:prstGeom prst="rect">
            <a:avLst/>
          </a:prstGeom>
          <a:noFill/>
        </p:spPr>
        <p:txBody>
          <a:bodyPr wrap="square" rtlCol="0">
            <a:spAutoFit/>
          </a:bodyPr>
          <a:lstStyle/>
          <a:p>
            <a:r>
              <a:rPr lang="en-US" dirty="0"/>
              <a:t>June 23, 1940-November 12, 1994</a:t>
            </a:r>
          </a:p>
        </p:txBody>
      </p:sp>
      <p:pic>
        <p:nvPicPr>
          <p:cNvPr id="5" name="Picture 4">
            <a:extLst>
              <a:ext uri="{FF2B5EF4-FFF2-40B4-BE49-F238E27FC236}">
                <a16:creationId xmlns:a16="http://schemas.microsoft.com/office/drawing/2014/main" id="{85C95573-8748-48CB-A7CD-AAE0DC4A97FD}"/>
              </a:ext>
            </a:extLst>
          </p:cNvPr>
          <p:cNvPicPr>
            <a:picLocks noChangeAspect="1"/>
          </p:cNvPicPr>
          <p:nvPr/>
        </p:nvPicPr>
        <p:blipFill>
          <a:blip r:embed="rId4"/>
          <a:stretch>
            <a:fillRect/>
          </a:stretch>
        </p:blipFill>
        <p:spPr>
          <a:xfrm>
            <a:off x="8780191" y="1797784"/>
            <a:ext cx="2371537" cy="1631216"/>
          </a:xfrm>
          <a:prstGeom prst="rect">
            <a:avLst/>
          </a:prstGeom>
          <a:ln w="28575">
            <a:solidFill>
              <a:schemeClr val="tx1"/>
            </a:solidFill>
          </a:ln>
        </p:spPr>
      </p:pic>
    </p:spTree>
    <p:extLst>
      <p:ext uri="{BB962C8B-B14F-4D97-AF65-F5344CB8AC3E}">
        <p14:creationId xmlns:p14="http://schemas.microsoft.com/office/powerpoint/2010/main" val="2989575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7CC35-F37A-D479-5E8E-B83FA216AA55}"/>
              </a:ext>
            </a:extLst>
          </p:cNvPr>
          <p:cNvSpPr txBox="1"/>
          <p:nvPr/>
        </p:nvSpPr>
        <p:spPr>
          <a:xfrm>
            <a:off x="6744339" y="1890930"/>
            <a:ext cx="5037238" cy="1938992"/>
          </a:xfrm>
          <a:prstGeom prst="rect">
            <a:avLst/>
          </a:prstGeom>
          <a:noFill/>
          <a:ln w="12700">
            <a:solidFill>
              <a:schemeClr val="tx1"/>
            </a:solidFill>
          </a:ln>
        </p:spPr>
        <p:txBody>
          <a:bodyPr wrap="square" rtlCol="0">
            <a:spAutoFit/>
          </a:bodyPr>
          <a:lstStyle/>
          <a:p>
            <a:r>
              <a:rPr lang="en-US" sz="2400" b="1" dirty="0"/>
              <a:t>Story Synopsis </a:t>
            </a:r>
            <a:r>
              <a:rPr lang="en-US" sz="2400" b="0" i="0" dirty="0">
                <a:solidFill>
                  <a:srgbClr val="333333"/>
                </a:solidFill>
                <a:effectLst/>
              </a:rPr>
              <a:t>Rudolph overcame polio and the inability to walk and became the first American woman to win three gold medals at a single Olympics.</a:t>
            </a:r>
            <a:endParaRPr lang="en-US" sz="2400" dirty="0"/>
          </a:p>
        </p:txBody>
      </p:sp>
      <p:sp>
        <p:nvSpPr>
          <p:cNvPr id="4" name="TextBox 3">
            <a:extLst>
              <a:ext uri="{FF2B5EF4-FFF2-40B4-BE49-F238E27FC236}">
                <a16:creationId xmlns:a16="http://schemas.microsoft.com/office/drawing/2014/main" id="{A5FC51BD-7A51-FF70-D977-067E416BCC12}"/>
              </a:ext>
            </a:extLst>
          </p:cNvPr>
          <p:cNvSpPr txBox="1"/>
          <p:nvPr/>
        </p:nvSpPr>
        <p:spPr>
          <a:xfrm>
            <a:off x="7156895" y="4239981"/>
            <a:ext cx="3231289" cy="1323439"/>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2000" b="1" dirty="0">
                <a:solidFill>
                  <a:srgbClr val="333333"/>
                </a:solidFill>
              </a:rPr>
              <a:t>Publisher:</a:t>
            </a:r>
            <a:r>
              <a:rPr lang="en-US" sz="2000" dirty="0">
                <a:solidFill>
                  <a:srgbClr val="333333"/>
                </a:solidFill>
              </a:rPr>
              <a:t> Harcourt</a:t>
            </a:r>
          </a:p>
          <a:p>
            <a:pPr marL="285750" indent="-285750">
              <a:buFont typeface="Arial" panose="020B0604020202020204" pitchFamily="34" charset="0"/>
              <a:buChar char="•"/>
            </a:pPr>
            <a:r>
              <a:rPr lang="en-US" sz="2000" b="1" dirty="0">
                <a:solidFill>
                  <a:srgbClr val="333333"/>
                </a:solidFill>
              </a:rPr>
              <a:t>Copyright Date:</a:t>
            </a:r>
            <a:r>
              <a:rPr lang="en-US" sz="2000" dirty="0">
                <a:solidFill>
                  <a:srgbClr val="333333"/>
                </a:solidFill>
              </a:rPr>
              <a:t> 1996</a:t>
            </a:r>
          </a:p>
          <a:p>
            <a:pPr marL="285750" indent="-285750">
              <a:buFont typeface="Arial" panose="020B0604020202020204" pitchFamily="34" charset="0"/>
              <a:buChar char="•"/>
            </a:pPr>
            <a:r>
              <a:rPr lang="en-US" sz="2000" b="1" dirty="0">
                <a:solidFill>
                  <a:srgbClr val="333333"/>
                </a:solidFill>
              </a:rPr>
              <a:t>Reading Level:</a:t>
            </a:r>
            <a:r>
              <a:rPr lang="en-US" sz="2000" dirty="0">
                <a:solidFill>
                  <a:srgbClr val="333333"/>
                </a:solidFill>
              </a:rPr>
              <a:t> 5.1</a:t>
            </a:r>
          </a:p>
          <a:p>
            <a:pPr marL="285750" indent="-285750">
              <a:buFont typeface="Arial" panose="020B0604020202020204" pitchFamily="34" charset="0"/>
              <a:buChar char="•"/>
            </a:pPr>
            <a:r>
              <a:rPr lang="en-US" sz="2000" b="1" dirty="0">
                <a:solidFill>
                  <a:srgbClr val="333333"/>
                </a:solidFill>
              </a:rPr>
              <a:t>Interest Level:</a:t>
            </a:r>
            <a:r>
              <a:rPr lang="en-US" sz="2000" dirty="0">
                <a:solidFill>
                  <a:srgbClr val="333333"/>
                </a:solidFill>
              </a:rPr>
              <a:t> 2-5</a:t>
            </a:r>
          </a:p>
        </p:txBody>
      </p:sp>
      <p:sp>
        <p:nvSpPr>
          <p:cNvPr id="5" name="TextBox 4">
            <a:extLst>
              <a:ext uri="{FF2B5EF4-FFF2-40B4-BE49-F238E27FC236}">
                <a16:creationId xmlns:a16="http://schemas.microsoft.com/office/drawing/2014/main" id="{2160AD4C-EF71-EBB4-CB58-02955E5B9532}"/>
              </a:ext>
            </a:extLst>
          </p:cNvPr>
          <p:cNvSpPr txBox="1"/>
          <p:nvPr/>
        </p:nvSpPr>
        <p:spPr>
          <a:xfrm>
            <a:off x="4474573" y="6183956"/>
            <a:ext cx="4105469" cy="523220"/>
          </a:xfrm>
          <a:prstGeom prst="rect">
            <a:avLst/>
          </a:prstGeom>
          <a:noFill/>
          <a:ln w="9525">
            <a:solidFill>
              <a:schemeClr val="tx1"/>
            </a:solidFill>
          </a:ln>
        </p:spPr>
        <p:txBody>
          <a:bodyPr wrap="square" rtlCol="0">
            <a:spAutoFit/>
          </a:bodyPr>
          <a:lstStyle/>
          <a:p>
            <a:r>
              <a:rPr lang="en-US" sz="1400" u="none" strike="noStrike" dirty="0">
                <a:solidFill>
                  <a:srgbClr val="0066C0"/>
                </a:solidFill>
                <a:effectLst/>
                <a:latin typeface="Calibri" panose="020F0502020204030204" pitchFamily="34" charset="0"/>
                <a:ea typeface="Times New Roman" panose="02020603050405020304" pitchFamily="18" charset="0"/>
                <a:cs typeface="Calibri" panose="020F0502020204030204" pitchFamily="34" charset="0"/>
              </a:rPr>
              <a:t>https://www.youtube.com/watch?v=ruVKikbV0YM</a:t>
            </a:r>
          </a:p>
          <a:p>
            <a:pPr algn="ctr"/>
            <a:r>
              <a:rPr lang="en-US" sz="1400" dirty="0">
                <a:solidFill>
                  <a:schemeClr val="tx2">
                    <a:lumMod val="75000"/>
                  </a:schemeClr>
                </a:solidFill>
                <a:latin typeface="Calibri" panose="020F0502020204030204" pitchFamily="34" charset="0"/>
                <a:cs typeface="Calibri" panose="020F0502020204030204" pitchFamily="34" charset="0"/>
              </a:rPr>
              <a:t>11 minutes</a:t>
            </a:r>
            <a:endParaRPr lang="en-US" sz="1400" dirty="0">
              <a:solidFill>
                <a:schemeClr val="tx2">
                  <a:lumMod val="75000"/>
                </a:schemeClr>
              </a:solidFill>
            </a:endParaRPr>
          </a:p>
        </p:txBody>
      </p:sp>
      <p:sp>
        <p:nvSpPr>
          <p:cNvPr id="6" name="TextBox 5">
            <a:extLst>
              <a:ext uri="{FF2B5EF4-FFF2-40B4-BE49-F238E27FC236}">
                <a16:creationId xmlns:a16="http://schemas.microsoft.com/office/drawing/2014/main" id="{45B758EA-4A11-B8E1-E19D-3FF05B88C9DF}"/>
              </a:ext>
            </a:extLst>
          </p:cNvPr>
          <p:cNvSpPr txBox="1"/>
          <p:nvPr/>
        </p:nvSpPr>
        <p:spPr>
          <a:xfrm>
            <a:off x="546496" y="194958"/>
            <a:ext cx="9227092" cy="1384995"/>
          </a:xfrm>
          <a:prstGeom prst="rect">
            <a:avLst/>
          </a:prstGeom>
          <a:solidFill>
            <a:srgbClr val="00B050"/>
          </a:solidFill>
        </p:spPr>
        <p:txBody>
          <a:bodyPr wrap="square" rtlCol="0">
            <a:spAutoFit/>
          </a:bodyPr>
          <a:lstStyle/>
          <a:p>
            <a:pPr algn="ctr"/>
            <a:br>
              <a:rPr lang="en-US" dirty="0"/>
            </a:br>
            <a:r>
              <a:rPr lang="en-US" sz="2400" b="1" i="0" dirty="0">
                <a:solidFill>
                  <a:schemeClr val="bg1"/>
                </a:solidFill>
                <a:effectLst/>
                <a:latin typeface="Lato" panose="020F0502020204030203" pitchFamily="34" charset="0"/>
              </a:rPr>
              <a:t>Wilma Unlimited: </a:t>
            </a:r>
          </a:p>
          <a:p>
            <a:pPr algn="ctr"/>
            <a:r>
              <a:rPr lang="en-US" sz="2400" b="1" i="0" dirty="0">
                <a:solidFill>
                  <a:schemeClr val="bg1"/>
                </a:solidFill>
                <a:effectLst/>
                <a:latin typeface="Lato" panose="020F0502020204030203" pitchFamily="34" charset="0"/>
              </a:rPr>
              <a:t>How Wilma Rudolph Became the World' S Fastest Woman</a:t>
            </a:r>
          </a:p>
          <a:p>
            <a:pPr algn="ctr"/>
            <a:r>
              <a:rPr lang="en-US" dirty="0">
                <a:solidFill>
                  <a:schemeClr val="bg1"/>
                </a:solidFill>
              </a:rPr>
              <a:t>by Kathleen Krull </a:t>
            </a:r>
          </a:p>
        </p:txBody>
      </p:sp>
      <p:sp>
        <p:nvSpPr>
          <p:cNvPr id="7" name="TextBox 6">
            <a:extLst>
              <a:ext uri="{FF2B5EF4-FFF2-40B4-BE49-F238E27FC236}">
                <a16:creationId xmlns:a16="http://schemas.microsoft.com/office/drawing/2014/main" id="{175D107C-0966-D7CB-AC5D-E150A8A08DAE}"/>
              </a:ext>
            </a:extLst>
          </p:cNvPr>
          <p:cNvSpPr txBox="1"/>
          <p:nvPr/>
        </p:nvSpPr>
        <p:spPr>
          <a:xfrm>
            <a:off x="1277193" y="5738736"/>
            <a:ext cx="3909526" cy="369332"/>
          </a:xfrm>
          <a:prstGeom prst="rect">
            <a:avLst/>
          </a:prstGeom>
          <a:noFill/>
        </p:spPr>
        <p:txBody>
          <a:bodyPr wrap="square" rtlCol="0">
            <a:spAutoFit/>
          </a:bodyPr>
          <a:lstStyle/>
          <a:p>
            <a:pPr algn="ctr"/>
            <a:r>
              <a:rPr lang="en-US" b="1" dirty="0"/>
              <a:t>June 23 1940 – November 12, 1994</a:t>
            </a:r>
          </a:p>
        </p:txBody>
      </p:sp>
      <p:pic>
        <p:nvPicPr>
          <p:cNvPr id="1026" name="Picture 2" descr="Wilma Unlimited: How Wilma Rudolph Became the World' S Fastest Woman">
            <a:extLst>
              <a:ext uri="{FF2B5EF4-FFF2-40B4-BE49-F238E27FC236}">
                <a16:creationId xmlns:a16="http://schemas.microsoft.com/office/drawing/2014/main" id="{74E0E755-E534-E914-8EAE-2885DC8DE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24" y="1755268"/>
            <a:ext cx="5037238" cy="3808152"/>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09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5A43F-18C3-4B31-B9E7-8DD57A58F795}"/>
              </a:ext>
            </a:extLst>
          </p:cNvPr>
          <p:cNvPicPr>
            <a:picLocks noChangeAspect="1"/>
          </p:cNvPicPr>
          <p:nvPr/>
        </p:nvPicPr>
        <p:blipFill>
          <a:blip r:embed="rId2"/>
          <a:stretch>
            <a:fillRect/>
          </a:stretch>
        </p:blipFill>
        <p:spPr>
          <a:xfrm>
            <a:off x="630105" y="122442"/>
            <a:ext cx="9134354" cy="5384307"/>
          </a:xfrm>
          <a:prstGeom prst="rect">
            <a:avLst/>
          </a:prstGeom>
        </p:spPr>
      </p:pic>
      <p:pic>
        <p:nvPicPr>
          <p:cNvPr id="5" name="Picture 4">
            <a:extLst>
              <a:ext uri="{FF2B5EF4-FFF2-40B4-BE49-F238E27FC236}">
                <a16:creationId xmlns:a16="http://schemas.microsoft.com/office/drawing/2014/main" id="{EBB1EB9B-7C53-4451-B67B-A2DF43458DDA}"/>
              </a:ext>
            </a:extLst>
          </p:cNvPr>
          <p:cNvPicPr>
            <a:picLocks noChangeAspect="1"/>
          </p:cNvPicPr>
          <p:nvPr/>
        </p:nvPicPr>
        <p:blipFill>
          <a:blip r:embed="rId3"/>
          <a:stretch>
            <a:fillRect/>
          </a:stretch>
        </p:blipFill>
        <p:spPr>
          <a:xfrm>
            <a:off x="821091" y="4426268"/>
            <a:ext cx="2863141" cy="2160963"/>
          </a:xfrm>
          <a:prstGeom prst="rect">
            <a:avLst/>
          </a:prstGeom>
        </p:spPr>
      </p:pic>
      <p:pic>
        <p:nvPicPr>
          <p:cNvPr id="7" name="Picture 6">
            <a:extLst>
              <a:ext uri="{FF2B5EF4-FFF2-40B4-BE49-F238E27FC236}">
                <a16:creationId xmlns:a16="http://schemas.microsoft.com/office/drawing/2014/main" id="{377D5F1D-56D4-4126-95D9-12F2A050E068}"/>
              </a:ext>
            </a:extLst>
          </p:cNvPr>
          <p:cNvPicPr>
            <a:picLocks noChangeAspect="1"/>
          </p:cNvPicPr>
          <p:nvPr/>
        </p:nvPicPr>
        <p:blipFill>
          <a:blip r:embed="rId4"/>
          <a:stretch>
            <a:fillRect/>
          </a:stretch>
        </p:blipFill>
        <p:spPr>
          <a:xfrm>
            <a:off x="7249751" y="3508149"/>
            <a:ext cx="3994484" cy="3079082"/>
          </a:xfrm>
          <a:prstGeom prst="rect">
            <a:avLst/>
          </a:prstGeom>
        </p:spPr>
      </p:pic>
    </p:spTree>
    <p:extLst>
      <p:ext uri="{BB962C8B-B14F-4D97-AF65-F5344CB8AC3E}">
        <p14:creationId xmlns:p14="http://schemas.microsoft.com/office/powerpoint/2010/main" val="2346601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91E9DA-7D52-477A-5110-494589ABC890}"/>
              </a:ext>
            </a:extLst>
          </p:cNvPr>
          <p:cNvSpPr txBox="1"/>
          <p:nvPr/>
        </p:nvSpPr>
        <p:spPr>
          <a:xfrm>
            <a:off x="2117361" y="5796728"/>
            <a:ext cx="819587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t>http://www-tc.pbs.org/parents/bookfinder/bookclub/PKGO_bc04_wilma.pdf</a:t>
            </a:r>
          </a:p>
        </p:txBody>
      </p:sp>
      <p:pic>
        <p:nvPicPr>
          <p:cNvPr id="7" name="Picture 6">
            <a:extLst>
              <a:ext uri="{FF2B5EF4-FFF2-40B4-BE49-F238E27FC236}">
                <a16:creationId xmlns:a16="http://schemas.microsoft.com/office/drawing/2014/main" id="{B5B13F10-0DD2-9B30-1C26-6A57CD40BDB9}"/>
              </a:ext>
            </a:extLst>
          </p:cNvPr>
          <p:cNvPicPr>
            <a:picLocks noChangeAspect="1"/>
          </p:cNvPicPr>
          <p:nvPr/>
        </p:nvPicPr>
        <p:blipFill>
          <a:blip r:embed="rId2"/>
          <a:stretch>
            <a:fillRect/>
          </a:stretch>
        </p:blipFill>
        <p:spPr>
          <a:xfrm>
            <a:off x="884910" y="0"/>
            <a:ext cx="3982640" cy="5112951"/>
          </a:xfrm>
          <a:prstGeom prst="rect">
            <a:avLst/>
          </a:prstGeom>
        </p:spPr>
      </p:pic>
      <p:pic>
        <p:nvPicPr>
          <p:cNvPr id="9" name="Picture 8">
            <a:extLst>
              <a:ext uri="{FF2B5EF4-FFF2-40B4-BE49-F238E27FC236}">
                <a16:creationId xmlns:a16="http://schemas.microsoft.com/office/drawing/2014/main" id="{15C3A004-D2A7-6602-3CC2-A0782D7DE3E8}"/>
              </a:ext>
            </a:extLst>
          </p:cNvPr>
          <p:cNvPicPr>
            <a:picLocks noChangeAspect="1"/>
          </p:cNvPicPr>
          <p:nvPr/>
        </p:nvPicPr>
        <p:blipFill>
          <a:blip r:embed="rId3"/>
          <a:stretch>
            <a:fillRect/>
          </a:stretch>
        </p:blipFill>
        <p:spPr>
          <a:xfrm rot="234385">
            <a:off x="5181198" y="669404"/>
            <a:ext cx="3240239" cy="3774142"/>
          </a:xfrm>
          <a:prstGeom prst="rect">
            <a:avLst/>
          </a:prstGeom>
        </p:spPr>
      </p:pic>
      <p:pic>
        <p:nvPicPr>
          <p:cNvPr id="10" name="Picture 9">
            <a:extLst>
              <a:ext uri="{FF2B5EF4-FFF2-40B4-BE49-F238E27FC236}">
                <a16:creationId xmlns:a16="http://schemas.microsoft.com/office/drawing/2014/main" id="{F091A0AC-02C6-A567-2A1C-0128DFCEE1D4}"/>
              </a:ext>
            </a:extLst>
          </p:cNvPr>
          <p:cNvPicPr>
            <a:picLocks noChangeAspect="1"/>
          </p:cNvPicPr>
          <p:nvPr/>
        </p:nvPicPr>
        <p:blipFill>
          <a:blip r:embed="rId4"/>
          <a:stretch>
            <a:fillRect/>
          </a:stretch>
        </p:blipFill>
        <p:spPr>
          <a:xfrm>
            <a:off x="8735084" y="2864975"/>
            <a:ext cx="3156297" cy="2147106"/>
          </a:xfrm>
          <a:prstGeom prst="rect">
            <a:avLst/>
          </a:prstGeom>
          <a:ln w="19050">
            <a:solidFill>
              <a:schemeClr val="tx1"/>
            </a:solidFill>
          </a:ln>
        </p:spPr>
      </p:pic>
    </p:spTree>
    <p:extLst>
      <p:ext uri="{BB962C8B-B14F-4D97-AF65-F5344CB8AC3E}">
        <p14:creationId xmlns:p14="http://schemas.microsoft.com/office/powerpoint/2010/main" val="3904992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DE8D4A-0990-C75B-3B33-C68FCB850353}"/>
              </a:ext>
            </a:extLst>
          </p:cNvPr>
          <p:cNvSpPr txBox="1"/>
          <p:nvPr/>
        </p:nvSpPr>
        <p:spPr>
          <a:xfrm>
            <a:off x="2140470" y="2930647"/>
            <a:ext cx="7911059" cy="369332"/>
          </a:xfrm>
          <a:prstGeom prst="rect">
            <a:avLst/>
          </a:prstGeom>
          <a:noFill/>
        </p:spPr>
        <p:txBody>
          <a:bodyPr wrap="square">
            <a:spAutoFit/>
          </a:bodyPr>
          <a:lstStyle/>
          <a:p>
            <a:r>
              <a:rPr lang="en-US" dirty="0"/>
              <a:t>https://www.pbs.org/wgbh/americanexperience/features/polio-teacher-resource/</a:t>
            </a:r>
          </a:p>
        </p:txBody>
      </p:sp>
      <p:pic>
        <p:nvPicPr>
          <p:cNvPr id="5" name="Picture 4">
            <a:extLst>
              <a:ext uri="{FF2B5EF4-FFF2-40B4-BE49-F238E27FC236}">
                <a16:creationId xmlns:a16="http://schemas.microsoft.com/office/drawing/2014/main" id="{AFD4E291-3A56-307E-CC75-8AD9E2E24EC7}"/>
              </a:ext>
            </a:extLst>
          </p:cNvPr>
          <p:cNvPicPr>
            <a:picLocks noChangeAspect="1"/>
          </p:cNvPicPr>
          <p:nvPr/>
        </p:nvPicPr>
        <p:blipFill>
          <a:blip r:embed="rId2"/>
          <a:stretch>
            <a:fillRect/>
          </a:stretch>
        </p:blipFill>
        <p:spPr>
          <a:xfrm>
            <a:off x="3190220" y="2115940"/>
            <a:ext cx="5095875" cy="657225"/>
          </a:xfrm>
          <a:prstGeom prst="rect">
            <a:avLst/>
          </a:prstGeom>
        </p:spPr>
      </p:pic>
      <p:sp>
        <p:nvSpPr>
          <p:cNvPr id="6" name="TextBox 5">
            <a:extLst>
              <a:ext uri="{FF2B5EF4-FFF2-40B4-BE49-F238E27FC236}">
                <a16:creationId xmlns:a16="http://schemas.microsoft.com/office/drawing/2014/main" id="{9C84B222-C541-48BF-423A-277230AB8C21}"/>
              </a:ext>
            </a:extLst>
          </p:cNvPr>
          <p:cNvSpPr txBox="1"/>
          <p:nvPr/>
        </p:nvSpPr>
        <p:spPr>
          <a:xfrm>
            <a:off x="1147548" y="1437799"/>
            <a:ext cx="10598046" cy="584775"/>
          </a:xfrm>
          <a:prstGeom prst="rect">
            <a:avLst/>
          </a:prstGeom>
          <a:noFill/>
        </p:spPr>
        <p:txBody>
          <a:bodyPr wrap="square" rtlCol="0">
            <a:spAutoFit/>
          </a:bodyPr>
          <a:lstStyle/>
          <a:p>
            <a:r>
              <a:rPr lang="en-US" sz="3200" dirty="0"/>
              <a:t>Would today’s students be interested in learning about polio?</a:t>
            </a:r>
          </a:p>
        </p:txBody>
      </p:sp>
      <p:pic>
        <p:nvPicPr>
          <p:cNvPr id="10242" name="Picture 2" descr="Library Binding The Polio Pioneer: Dr. Jonas Salk and the Polio Vaccine Book">
            <a:extLst>
              <a:ext uri="{FF2B5EF4-FFF2-40B4-BE49-F238E27FC236}">
                <a16:creationId xmlns:a16="http://schemas.microsoft.com/office/drawing/2014/main" id="{AFC04EEF-68F0-DC5D-6157-634965050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770" y="3486710"/>
            <a:ext cx="2429914" cy="312672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876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127814-DC8A-9AA4-E91E-D2332D275EFA}"/>
              </a:ext>
            </a:extLst>
          </p:cNvPr>
          <p:cNvSpPr txBox="1"/>
          <p:nvPr/>
        </p:nvSpPr>
        <p:spPr>
          <a:xfrm>
            <a:off x="2723213" y="0"/>
            <a:ext cx="6745574" cy="707886"/>
          </a:xfrm>
          <a:prstGeom prst="rect">
            <a:avLst/>
          </a:prstGeom>
          <a:noFill/>
        </p:spPr>
        <p:txBody>
          <a:bodyPr wrap="square" rtlCol="0">
            <a:spAutoFit/>
          </a:bodyPr>
          <a:lstStyle/>
          <a:p>
            <a:pPr algn="ctr"/>
            <a:r>
              <a:rPr lang="en-US" sz="4000" dirty="0"/>
              <a:t>Wilma Mankiller</a:t>
            </a:r>
          </a:p>
        </p:txBody>
      </p:sp>
      <p:pic>
        <p:nvPicPr>
          <p:cNvPr id="4" name="Picture 3">
            <a:extLst>
              <a:ext uri="{FF2B5EF4-FFF2-40B4-BE49-F238E27FC236}">
                <a16:creationId xmlns:a16="http://schemas.microsoft.com/office/drawing/2014/main" id="{DC78F6FE-0CC0-5733-1DD8-98A87276B72D}"/>
              </a:ext>
            </a:extLst>
          </p:cNvPr>
          <p:cNvPicPr>
            <a:picLocks noChangeAspect="1"/>
          </p:cNvPicPr>
          <p:nvPr/>
        </p:nvPicPr>
        <p:blipFill>
          <a:blip r:embed="rId2"/>
          <a:stretch>
            <a:fillRect/>
          </a:stretch>
        </p:blipFill>
        <p:spPr>
          <a:xfrm>
            <a:off x="5014603" y="689499"/>
            <a:ext cx="2330193" cy="2488416"/>
          </a:xfrm>
          <a:prstGeom prst="rect">
            <a:avLst/>
          </a:prstGeom>
          <a:ln w="19050">
            <a:solidFill>
              <a:schemeClr val="tx1"/>
            </a:solidFill>
          </a:ln>
        </p:spPr>
      </p:pic>
      <p:sp>
        <p:nvSpPr>
          <p:cNvPr id="6" name="TextBox 5">
            <a:extLst>
              <a:ext uri="{FF2B5EF4-FFF2-40B4-BE49-F238E27FC236}">
                <a16:creationId xmlns:a16="http://schemas.microsoft.com/office/drawing/2014/main" id="{3958B859-7D77-CCCE-5850-D236A7D62EB3}"/>
              </a:ext>
            </a:extLst>
          </p:cNvPr>
          <p:cNvSpPr txBox="1"/>
          <p:nvPr/>
        </p:nvSpPr>
        <p:spPr>
          <a:xfrm>
            <a:off x="619593" y="4594326"/>
            <a:ext cx="11117705" cy="1938992"/>
          </a:xfrm>
          <a:prstGeom prst="rect">
            <a:avLst/>
          </a:prstGeom>
          <a:noFill/>
          <a:ln w="19050">
            <a:solidFill>
              <a:schemeClr val="tx1"/>
            </a:solidFill>
          </a:ln>
        </p:spPr>
        <p:txBody>
          <a:bodyPr wrap="square">
            <a:spAutoFit/>
          </a:bodyPr>
          <a:lstStyle/>
          <a:p>
            <a:r>
              <a:rPr lang="en-US" sz="2400" b="0" i="0" dirty="0">
                <a:effectLst/>
              </a:rPr>
              <a:t>Wilma Mankiller</a:t>
            </a:r>
            <a:r>
              <a:rPr lang="en-US" sz="2400" i="0" dirty="0">
                <a:effectLst/>
              </a:rPr>
              <a:t> </a:t>
            </a:r>
            <a:r>
              <a:rPr lang="en-US" sz="2400" b="0" i="0" dirty="0">
                <a:effectLst/>
              </a:rPr>
              <a:t>was a Native American activist, social worker, community developer and the first woman elected to serve as Principal Chief of the Cherokee Nation. Throughout her life, she had serious health problems, and needed two kidney transplants. In 1979 she was involved in a car accident crushing her face and an leg. The doctors thought she would never walk again. </a:t>
            </a:r>
            <a:endParaRPr lang="en-US" sz="2400" dirty="0"/>
          </a:p>
        </p:txBody>
      </p:sp>
      <p:sp>
        <p:nvSpPr>
          <p:cNvPr id="9" name="TextBox 8">
            <a:extLst>
              <a:ext uri="{FF2B5EF4-FFF2-40B4-BE49-F238E27FC236}">
                <a16:creationId xmlns:a16="http://schemas.microsoft.com/office/drawing/2014/main" id="{88D4389E-3809-35F4-4016-2CE0996F97D6}"/>
              </a:ext>
            </a:extLst>
          </p:cNvPr>
          <p:cNvSpPr txBox="1"/>
          <p:nvPr/>
        </p:nvSpPr>
        <p:spPr>
          <a:xfrm>
            <a:off x="619593" y="3615614"/>
            <a:ext cx="10832891" cy="707886"/>
          </a:xfrm>
          <a:prstGeom prst="rect">
            <a:avLst/>
          </a:prstGeom>
          <a:noFill/>
        </p:spPr>
        <p:txBody>
          <a:bodyPr wrap="square" rtlCol="0">
            <a:spAutoFit/>
          </a:bodyPr>
          <a:lstStyle/>
          <a:p>
            <a:pPr algn="ctr"/>
            <a:r>
              <a:rPr lang="en-US" sz="2000" b="1" dirty="0">
                <a:solidFill>
                  <a:schemeClr val="accent1">
                    <a:lumMod val="75000"/>
                  </a:schemeClr>
                </a:solidFill>
              </a:rPr>
              <a:t>Wilma graduated from San Francisco State University (BA) and was awarded an Honorary doctorate from the University of New England and recurved a citation for leadership from Harvard University . </a:t>
            </a:r>
          </a:p>
        </p:txBody>
      </p:sp>
      <p:sp>
        <p:nvSpPr>
          <p:cNvPr id="3" name="TextBox 2">
            <a:extLst>
              <a:ext uri="{FF2B5EF4-FFF2-40B4-BE49-F238E27FC236}">
                <a16:creationId xmlns:a16="http://schemas.microsoft.com/office/drawing/2014/main" id="{CE2B5FC2-1126-4625-8725-A4658E6612F7}"/>
              </a:ext>
            </a:extLst>
          </p:cNvPr>
          <p:cNvSpPr txBox="1"/>
          <p:nvPr/>
        </p:nvSpPr>
        <p:spPr>
          <a:xfrm>
            <a:off x="4544087" y="3216829"/>
            <a:ext cx="3712147" cy="369332"/>
          </a:xfrm>
          <a:prstGeom prst="rect">
            <a:avLst/>
          </a:prstGeom>
          <a:noFill/>
        </p:spPr>
        <p:txBody>
          <a:bodyPr wrap="square" rtlCol="0">
            <a:spAutoFit/>
          </a:bodyPr>
          <a:lstStyle/>
          <a:p>
            <a:pPr algn="ctr"/>
            <a:r>
              <a:rPr lang="en-US" dirty="0"/>
              <a:t>November 18, 1945-April 6 2010</a:t>
            </a:r>
          </a:p>
        </p:txBody>
      </p:sp>
    </p:spTree>
    <p:extLst>
      <p:ext uri="{BB962C8B-B14F-4D97-AF65-F5344CB8AC3E}">
        <p14:creationId xmlns:p14="http://schemas.microsoft.com/office/powerpoint/2010/main" val="1272511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ma's Way Home: The Life of Wilma Mankiller">
            <a:extLst>
              <a:ext uri="{FF2B5EF4-FFF2-40B4-BE49-F238E27FC236}">
                <a16:creationId xmlns:a16="http://schemas.microsoft.com/office/drawing/2014/main" id="{F5EA2C33-207F-257F-0ABC-DD36C9A80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409" y="1505668"/>
            <a:ext cx="3944981" cy="443415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B7CC35-F37A-D479-5E8E-B83FA216AA55}"/>
              </a:ext>
            </a:extLst>
          </p:cNvPr>
          <p:cNvSpPr txBox="1"/>
          <p:nvPr/>
        </p:nvSpPr>
        <p:spPr>
          <a:xfrm>
            <a:off x="6699369" y="2373367"/>
            <a:ext cx="4105469" cy="923330"/>
          </a:xfrm>
          <a:prstGeom prst="rect">
            <a:avLst/>
          </a:prstGeom>
          <a:noFill/>
          <a:ln w="12700">
            <a:solidFill>
              <a:schemeClr val="tx1"/>
            </a:solidFill>
          </a:ln>
        </p:spPr>
        <p:txBody>
          <a:bodyPr wrap="square" rtlCol="0">
            <a:spAutoFit/>
          </a:bodyPr>
          <a:lstStyle/>
          <a:p>
            <a:r>
              <a:rPr lang="en-US" b="1" dirty="0"/>
              <a:t>Story Synopsis: </a:t>
            </a:r>
            <a:r>
              <a:rPr lang="en-US" dirty="0"/>
              <a:t>A picture-book biography of Wilma Mankiller, the first female chief of the Cherokee Nation.</a:t>
            </a:r>
          </a:p>
        </p:txBody>
      </p:sp>
      <p:sp>
        <p:nvSpPr>
          <p:cNvPr id="4" name="TextBox 3">
            <a:extLst>
              <a:ext uri="{FF2B5EF4-FFF2-40B4-BE49-F238E27FC236}">
                <a16:creationId xmlns:a16="http://schemas.microsoft.com/office/drawing/2014/main" id="{A5FC51BD-7A51-FF70-D977-067E416BCC12}"/>
              </a:ext>
            </a:extLst>
          </p:cNvPr>
          <p:cNvSpPr txBox="1"/>
          <p:nvPr/>
        </p:nvSpPr>
        <p:spPr>
          <a:xfrm>
            <a:off x="6527308" y="4023323"/>
            <a:ext cx="2823484" cy="1323439"/>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n-US" sz="2000" b="1" dirty="0">
                <a:solidFill>
                  <a:srgbClr val="333333"/>
                </a:solidFill>
              </a:rPr>
              <a:t>Publisher:</a:t>
            </a:r>
            <a:r>
              <a:rPr lang="en-US" sz="2000" dirty="0">
                <a:solidFill>
                  <a:srgbClr val="333333"/>
                </a:solidFill>
              </a:rPr>
              <a:t> Hyperion</a:t>
            </a:r>
          </a:p>
          <a:p>
            <a:pPr marL="285750" indent="-285750">
              <a:buFont typeface="Arial" panose="020B0604020202020204" pitchFamily="34" charset="0"/>
              <a:buChar char="•"/>
            </a:pPr>
            <a:r>
              <a:rPr lang="en-US" sz="2000" b="1" dirty="0">
                <a:solidFill>
                  <a:srgbClr val="333333"/>
                </a:solidFill>
              </a:rPr>
              <a:t>Copyright Date:</a:t>
            </a:r>
            <a:r>
              <a:rPr lang="en-US" sz="2000" dirty="0">
                <a:solidFill>
                  <a:srgbClr val="333333"/>
                </a:solidFill>
              </a:rPr>
              <a:t> 2019</a:t>
            </a:r>
          </a:p>
          <a:p>
            <a:pPr marL="285750" indent="-285750">
              <a:buFont typeface="Arial" panose="020B0604020202020204" pitchFamily="34" charset="0"/>
              <a:buChar char="•"/>
            </a:pPr>
            <a:r>
              <a:rPr lang="en-US" sz="2000" b="1" dirty="0">
                <a:solidFill>
                  <a:srgbClr val="333333"/>
                </a:solidFill>
              </a:rPr>
              <a:t>Reading Level:</a:t>
            </a:r>
            <a:r>
              <a:rPr lang="en-US" sz="2000" dirty="0">
                <a:solidFill>
                  <a:srgbClr val="333333"/>
                </a:solidFill>
              </a:rPr>
              <a:t> 5.1</a:t>
            </a:r>
          </a:p>
          <a:p>
            <a:pPr marL="285750" indent="-285750">
              <a:buFont typeface="Arial" panose="020B0604020202020204" pitchFamily="34" charset="0"/>
              <a:buChar char="•"/>
            </a:pPr>
            <a:r>
              <a:rPr lang="en-US" sz="2000" b="1" dirty="0">
                <a:solidFill>
                  <a:srgbClr val="333333"/>
                </a:solidFill>
              </a:rPr>
              <a:t>Interest Level:</a:t>
            </a:r>
            <a:r>
              <a:rPr lang="en-US" sz="2000" dirty="0">
                <a:solidFill>
                  <a:srgbClr val="333333"/>
                </a:solidFill>
              </a:rPr>
              <a:t> 2-5</a:t>
            </a:r>
          </a:p>
        </p:txBody>
      </p:sp>
      <p:sp>
        <p:nvSpPr>
          <p:cNvPr id="5" name="TextBox 4">
            <a:extLst>
              <a:ext uri="{FF2B5EF4-FFF2-40B4-BE49-F238E27FC236}">
                <a16:creationId xmlns:a16="http://schemas.microsoft.com/office/drawing/2014/main" id="{2160AD4C-EF71-EBB4-CB58-02955E5B9532}"/>
              </a:ext>
            </a:extLst>
          </p:cNvPr>
          <p:cNvSpPr txBox="1"/>
          <p:nvPr/>
        </p:nvSpPr>
        <p:spPr>
          <a:xfrm>
            <a:off x="6096000" y="5923402"/>
            <a:ext cx="4105469" cy="523220"/>
          </a:xfrm>
          <a:prstGeom prst="rect">
            <a:avLst/>
          </a:prstGeom>
          <a:noFill/>
          <a:ln w="9525">
            <a:solidFill>
              <a:schemeClr val="tx1"/>
            </a:solidFill>
          </a:ln>
        </p:spPr>
        <p:txBody>
          <a:bodyPr wrap="square" rtlCol="0">
            <a:spAutoFit/>
          </a:bodyPr>
          <a:lstStyle/>
          <a:p>
            <a:r>
              <a:rPr lang="en-US" sz="1400" u="none" strike="noStrike" dirty="0">
                <a:solidFill>
                  <a:srgbClr val="0066C0"/>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https://www.youtube.com/watch?v=--seTLltE44</a:t>
            </a:r>
            <a:endParaRPr lang="en-US" sz="1400" u="none" strike="noStrike" dirty="0">
              <a:solidFill>
                <a:srgbClr val="0066C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400" dirty="0">
                <a:solidFill>
                  <a:schemeClr val="tx2">
                    <a:lumMod val="75000"/>
                  </a:schemeClr>
                </a:solidFill>
                <a:latin typeface="Calibri" panose="020F0502020204030204" pitchFamily="34" charset="0"/>
                <a:cs typeface="Calibri" panose="020F0502020204030204" pitchFamily="34" charset="0"/>
              </a:rPr>
              <a:t>15 minutes</a:t>
            </a:r>
            <a:endParaRPr lang="en-US" sz="1400" dirty="0">
              <a:solidFill>
                <a:schemeClr val="tx2">
                  <a:lumMod val="75000"/>
                </a:schemeClr>
              </a:solidFill>
            </a:endParaRPr>
          </a:p>
        </p:txBody>
      </p:sp>
      <p:sp>
        <p:nvSpPr>
          <p:cNvPr id="6" name="TextBox 5">
            <a:extLst>
              <a:ext uri="{FF2B5EF4-FFF2-40B4-BE49-F238E27FC236}">
                <a16:creationId xmlns:a16="http://schemas.microsoft.com/office/drawing/2014/main" id="{45B758EA-4A11-B8E1-E19D-3FF05B88C9DF}"/>
              </a:ext>
            </a:extLst>
          </p:cNvPr>
          <p:cNvSpPr txBox="1"/>
          <p:nvPr/>
        </p:nvSpPr>
        <p:spPr>
          <a:xfrm>
            <a:off x="1654629" y="-20670"/>
            <a:ext cx="8546840" cy="1354217"/>
          </a:xfrm>
          <a:prstGeom prst="rect">
            <a:avLst/>
          </a:prstGeom>
          <a:noFill/>
        </p:spPr>
        <p:txBody>
          <a:bodyPr wrap="square" rtlCol="0">
            <a:spAutoFit/>
          </a:bodyPr>
          <a:lstStyle/>
          <a:p>
            <a:pPr algn="ctr"/>
            <a:r>
              <a:rPr lang="en-US" sz="3200" b="1" dirty="0">
                <a:solidFill>
                  <a:srgbClr val="333333"/>
                </a:solidFill>
                <a:latin typeface="Bodoni MT" panose="02070603080606020203" pitchFamily="18" charset="0"/>
              </a:rPr>
              <a:t>Wilma's Way Home: </a:t>
            </a:r>
          </a:p>
          <a:p>
            <a:pPr algn="ctr"/>
            <a:r>
              <a:rPr lang="en-US" sz="3200" b="1" dirty="0">
                <a:solidFill>
                  <a:srgbClr val="333333"/>
                </a:solidFill>
                <a:latin typeface="Bodoni MT" panose="02070603080606020203" pitchFamily="18" charset="0"/>
              </a:rPr>
              <a:t>The Life of Wilma Mankiller</a:t>
            </a:r>
          </a:p>
          <a:p>
            <a:pPr algn="ctr"/>
            <a:r>
              <a:rPr lang="en-US" dirty="0">
                <a:solidFill>
                  <a:srgbClr val="333333"/>
                </a:solidFill>
              </a:rPr>
              <a:t>by Doreen Rappaport </a:t>
            </a:r>
            <a:endParaRPr lang="en-US" dirty="0"/>
          </a:p>
        </p:txBody>
      </p:sp>
      <p:sp>
        <p:nvSpPr>
          <p:cNvPr id="7" name="TextBox 6">
            <a:extLst>
              <a:ext uri="{FF2B5EF4-FFF2-40B4-BE49-F238E27FC236}">
                <a16:creationId xmlns:a16="http://schemas.microsoft.com/office/drawing/2014/main" id="{175D107C-0966-D7CB-AC5D-E150A8A08DAE}"/>
              </a:ext>
            </a:extLst>
          </p:cNvPr>
          <p:cNvSpPr txBox="1"/>
          <p:nvPr/>
        </p:nvSpPr>
        <p:spPr>
          <a:xfrm>
            <a:off x="789995" y="6185012"/>
            <a:ext cx="3909526" cy="369332"/>
          </a:xfrm>
          <a:prstGeom prst="rect">
            <a:avLst/>
          </a:prstGeom>
          <a:noFill/>
        </p:spPr>
        <p:txBody>
          <a:bodyPr wrap="square" rtlCol="0">
            <a:spAutoFit/>
          </a:bodyPr>
          <a:lstStyle/>
          <a:p>
            <a:pPr algn="ctr"/>
            <a:r>
              <a:rPr lang="en-US" b="1" dirty="0"/>
              <a:t>November 18, 1945 - April 6, 2010</a:t>
            </a:r>
          </a:p>
        </p:txBody>
      </p:sp>
    </p:spTree>
    <p:extLst>
      <p:ext uri="{BB962C8B-B14F-4D97-AF65-F5344CB8AC3E}">
        <p14:creationId xmlns:p14="http://schemas.microsoft.com/office/powerpoint/2010/main" val="3432328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E602B7-20C7-9EED-213B-54C6365CCF42}"/>
              </a:ext>
            </a:extLst>
          </p:cNvPr>
          <p:cNvPicPr>
            <a:picLocks noChangeAspect="1"/>
          </p:cNvPicPr>
          <p:nvPr/>
        </p:nvPicPr>
        <p:blipFill>
          <a:blip r:embed="rId2"/>
          <a:stretch>
            <a:fillRect/>
          </a:stretch>
        </p:blipFill>
        <p:spPr>
          <a:xfrm>
            <a:off x="1393857" y="804499"/>
            <a:ext cx="4905375" cy="5810250"/>
          </a:xfrm>
          <a:prstGeom prst="rect">
            <a:avLst/>
          </a:prstGeom>
          <a:ln w="12700">
            <a:solidFill>
              <a:schemeClr val="tx1"/>
            </a:solidFill>
          </a:ln>
        </p:spPr>
      </p:pic>
      <p:pic>
        <p:nvPicPr>
          <p:cNvPr id="9220" name="Picture 4" descr="Native American Posters Teaching Resources | Teachers Pay Teachers">
            <a:extLst>
              <a:ext uri="{FF2B5EF4-FFF2-40B4-BE49-F238E27FC236}">
                <a16:creationId xmlns:a16="http://schemas.microsoft.com/office/drawing/2014/main" id="{F347DE29-0138-1F1D-E41F-8696F15C8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559" y="1722275"/>
            <a:ext cx="4350050" cy="34800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F8AC32-4FB4-14B8-F78F-82229D7D3685}"/>
              </a:ext>
            </a:extLst>
          </p:cNvPr>
          <p:cNvSpPr txBox="1"/>
          <p:nvPr/>
        </p:nvSpPr>
        <p:spPr>
          <a:xfrm>
            <a:off x="2904153" y="198664"/>
            <a:ext cx="6106886" cy="523220"/>
          </a:xfrm>
          <a:prstGeom prst="rect">
            <a:avLst/>
          </a:prstGeom>
          <a:noFill/>
        </p:spPr>
        <p:txBody>
          <a:bodyPr wrap="square">
            <a:spAutoFit/>
          </a:bodyPr>
          <a:lstStyle/>
          <a:p>
            <a:pPr algn="ctr"/>
            <a:r>
              <a:rPr lang="en-US" sz="2800" dirty="0"/>
              <a:t>Native American Productive Resources </a:t>
            </a:r>
          </a:p>
        </p:txBody>
      </p:sp>
    </p:spTree>
    <p:extLst>
      <p:ext uri="{BB962C8B-B14F-4D97-AF65-F5344CB8AC3E}">
        <p14:creationId xmlns:p14="http://schemas.microsoft.com/office/powerpoint/2010/main" val="251569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5DDC-37A4-D24D-59EF-BF174199F6F2}"/>
              </a:ext>
            </a:extLst>
          </p:cNvPr>
          <p:cNvSpPr txBox="1"/>
          <p:nvPr/>
        </p:nvSpPr>
        <p:spPr>
          <a:xfrm>
            <a:off x="706218" y="469343"/>
            <a:ext cx="10582844" cy="122134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dirty="0">
              <a:solidFill>
                <a:srgbClr val="414A58"/>
              </a:solidFill>
              <a:uFillTx/>
              <a:latin typeface="Inter Light" pitchFamily="2"/>
              <a:ea typeface="Inter Light" pitchFamily="2"/>
            </a:endParaRPr>
          </a:p>
        </p:txBody>
      </p:sp>
      <p:sp>
        <p:nvSpPr>
          <p:cNvPr id="4" name="Slide Number Placeholder 4">
            <a:extLst>
              <a:ext uri="{FF2B5EF4-FFF2-40B4-BE49-F238E27FC236}">
                <a16:creationId xmlns:a16="http://schemas.microsoft.com/office/drawing/2014/main" id="{1EAE6985-04F6-0793-5463-5FD8ADB6FA2C}"/>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9987EC1D-768E-2147-8ACD-16FE6BC01CCB}" type="slidenum">
              <a:rPr lang="en-US" sz="1000">
                <a:solidFill>
                  <a:srgbClr val="414A58"/>
                </a:solidFill>
                <a:latin typeface="Inter" pitchFamily="2"/>
              </a:rPr>
              <a:t>3</a:t>
            </a:fld>
            <a:endParaRPr lang="en-US" sz="1000" dirty="0">
              <a:solidFill>
                <a:srgbClr val="414A58"/>
              </a:solidFill>
              <a:latin typeface="Inter" pitchFamily="2"/>
            </a:endParaRPr>
          </a:p>
        </p:txBody>
      </p:sp>
      <p:sp>
        <p:nvSpPr>
          <p:cNvPr id="3" name="Title 1">
            <a:extLst>
              <a:ext uri="{FF2B5EF4-FFF2-40B4-BE49-F238E27FC236}">
                <a16:creationId xmlns:a16="http://schemas.microsoft.com/office/drawing/2014/main" id="{F09D67C9-1906-BD97-310D-5050575DF4B5}"/>
              </a:ext>
            </a:extLst>
          </p:cNvPr>
          <p:cNvSpPr txBox="1">
            <a:spLocks noChangeArrowheads="1"/>
          </p:cNvSpPr>
          <p:nvPr/>
        </p:nvSpPr>
        <p:spPr>
          <a:xfrm>
            <a:off x="739840" y="4693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Professional Development Opportunities</a:t>
            </a:r>
          </a:p>
        </p:txBody>
      </p:sp>
      <p:sp>
        <p:nvSpPr>
          <p:cNvPr id="5" name="Content Placeholder 2">
            <a:extLst>
              <a:ext uri="{FF2B5EF4-FFF2-40B4-BE49-F238E27FC236}">
                <a16:creationId xmlns:a16="http://schemas.microsoft.com/office/drawing/2014/main" id="{31CDD0B8-9444-EA1B-2872-306B324C89FE}"/>
              </a:ext>
            </a:extLst>
          </p:cNvPr>
          <p:cNvSpPr txBox="1">
            <a:spLocks/>
          </p:cNvSpPr>
          <p:nvPr/>
        </p:nvSpPr>
        <p:spPr>
          <a:xfrm>
            <a:off x="902938" y="1577155"/>
            <a:ext cx="10515600" cy="2877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Tx/>
              <a:buNone/>
              <a:defRPr/>
            </a:pPr>
            <a:r>
              <a:rPr lang="en-US" sz="1800" dirty="0">
                <a:solidFill>
                  <a:prstClr val="black"/>
                </a:solidFill>
                <a:latin typeface="Calibri" panose="020F0502020204030204" pitchFamily="34" charset="0"/>
                <a:ea typeface="ＭＳ Ｐゴシック"/>
                <a:cs typeface="Calibri" panose="020F0502020204030204" pitchFamily="34" charset="0"/>
              </a:rPr>
              <a:t>To earn professional development credit for CEE webinars found on EconEdLink, you must:</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Watch a minimum of 45-minutes and you will automatically receive a professional development </a:t>
            </a:r>
            <a:r>
              <a:rPr lang="en-US" sz="1800" b="1" dirty="0">
                <a:solidFill>
                  <a:srgbClr val="7A9900"/>
                </a:solidFill>
                <a:latin typeface="Calibri" panose="020F0502020204030204" pitchFamily="34" charset="0"/>
                <a:ea typeface="ＭＳ Ｐゴシック"/>
                <a:cs typeface="Calibri" panose="020F0502020204030204" pitchFamily="34" charset="0"/>
              </a:rPr>
              <a:t>certificate </a:t>
            </a:r>
            <a:r>
              <a:rPr lang="en-US" sz="1800" dirty="0">
                <a:solidFill>
                  <a:prstClr val="black"/>
                </a:solidFill>
                <a:latin typeface="Calibri" panose="020F0502020204030204" pitchFamily="34" charset="0"/>
                <a:ea typeface="ＭＳ Ｐゴシック"/>
                <a:cs typeface="Calibri" panose="020F0502020204030204" pitchFamily="34" charset="0"/>
              </a:rPr>
              <a:t>via e-mail within 24 hours. </a:t>
            </a: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Attendees can learn how much credit they will earn per workshop. </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Tx/>
              <a:buNone/>
              <a:defRPr/>
            </a:pPr>
            <a:r>
              <a:rPr lang="en-US" sz="1800" b="1" u="sng" dirty="0">
                <a:solidFill>
                  <a:prstClr val="black"/>
                </a:solidFill>
                <a:latin typeface="Calibri" panose="020F0502020204030204" pitchFamily="34" charset="0"/>
                <a:ea typeface="ＭＳ Ｐゴシック"/>
                <a:cs typeface="Calibri" panose="020F0502020204030204" pitchFamily="34" charset="0"/>
              </a:rPr>
              <a:t>Accessing resources: </a:t>
            </a:r>
            <a:endParaRPr lang="en-US" sz="1800" b="1" u="sng"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You can now easily download presentations, lesson plan materials, and activities for each webinar from </a:t>
            </a:r>
            <a:r>
              <a:rPr lang="en-US" sz="1600" b="1" i="1" dirty="0">
                <a:solidFill>
                  <a:srgbClr val="005CB8"/>
                </a:solidFill>
                <a:latin typeface="Calibri" panose="020F0502020204030204" pitchFamily="34" charset="0"/>
                <a:ea typeface="ＭＳ Ｐゴシック"/>
                <a:cs typeface="Calibri" panose="020F0502020204030204" pitchFamily="34" charset="0"/>
                <a:hlinkClick r:id="rId2"/>
              </a:rPr>
              <a:t>EconEdLink.org/professional-development/</a:t>
            </a: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Sans-Serif"/>
              <a:buChar char="•"/>
              <a:defRPr/>
            </a:pPr>
            <a:endParaRPr lang="en-US" sz="1600" b="1" i="1" u="sng"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r>
              <a:rPr lang="en-US" sz="1600" b="1" u="sng" dirty="0">
                <a:solidFill>
                  <a:prstClr val="black"/>
                </a:solidFill>
                <a:latin typeface="Calibri" panose="020F0502020204030204" pitchFamily="34" charset="0"/>
                <a:ea typeface="ＭＳ Ｐゴシック"/>
                <a:cs typeface="Calibri" panose="020F0502020204030204" pitchFamily="34" charset="0"/>
              </a:rPr>
              <a:t>Local resources:</a:t>
            </a:r>
            <a:r>
              <a:rPr lang="en-US" sz="1600" dirty="0">
                <a:solidFill>
                  <a:prstClr val="black"/>
                </a:solidFill>
                <a:latin typeface="Calibri" panose="020F0502020204030204" pitchFamily="34" charset="0"/>
                <a:ea typeface="ＭＳ Ｐゴシック"/>
                <a:cs typeface="Calibri" panose="020F0502020204030204" pitchFamily="34" charset="0"/>
              </a:rPr>
              <a:t> </a:t>
            </a: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600" dirty="0">
                <a:solidFill>
                  <a:prstClr val="black"/>
                </a:solidFill>
                <a:latin typeface="Calibri" panose="020F0502020204030204" pitchFamily="34" charset="0"/>
                <a:ea typeface="ＭＳ Ｐゴシック"/>
                <a:cs typeface="Calibri" panose="020F0502020204030204" pitchFamily="34" charset="0"/>
              </a:rPr>
              <a:t>Insert your local professional development opportunities (if applicable)</a:t>
            </a:r>
            <a:endParaRPr lang="en-US" sz="1400" b="1" i="1"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DAAC1-4A32-E49A-DA4D-ED11CA24EDFC}"/>
              </a:ext>
            </a:extLst>
          </p:cNvPr>
          <p:cNvSpPr>
            <a:spLocks noGrp="1"/>
          </p:cNvSpPr>
          <p:nvPr>
            <p:ph type="title"/>
          </p:nvPr>
        </p:nvSpPr>
        <p:spPr>
          <a:xfrm>
            <a:off x="838200" y="-120067"/>
            <a:ext cx="10515600" cy="1325563"/>
          </a:xfrm>
        </p:spPr>
        <p:txBody>
          <a:bodyPr/>
          <a:lstStyle/>
          <a:p>
            <a:pPr algn="ctr"/>
            <a:r>
              <a:rPr lang="en-US" dirty="0"/>
              <a:t>Native American Productive Resources </a:t>
            </a:r>
          </a:p>
        </p:txBody>
      </p:sp>
      <p:pic>
        <p:nvPicPr>
          <p:cNvPr id="5" name="Picture 4">
            <a:extLst>
              <a:ext uri="{FF2B5EF4-FFF2-40B4-BE49-F238E27FC236}">
                <a16:creationId xmlns:a16="http://schemas.microsoft.com/office/drawing/2014/main" id="{3247A030-1629-82CF-89AF-0A35699C5628}"/>
              </a:ext>
            </a:extLst>
          </p:cNvPr>
          <p:cNvPicPr>
            <a:picLocks noChangeAspect="1"/>
          </p:cNvPicPr>
          <p:nvPr/>
        </p:nvPicPr>
        <p:blipFill>
          <a:blip r:embed="rId2"/>
          <a:stretch>
            <a:fillRect/>
          </a:stretch>
        </p:blipFill>
        <p:spPr>
          <a:xfrm>
            <a:off x="3673970" y="895739"/>
            <a:ext cx="4844060" cy="5494499"/>
          </a:xfrm>
          <a:prstGeom prst="rect">
            <a:avLst/>
          </a:prstGeom>
          <a:ln w="28575">
            <a:solidFill>
              <a:schemeClr val="tx1"/>
            </a:solidFill>
          </a:ln>
        </p:spPr>
      </p:pic>
      <p:pic>
        <p:nvPicPr>
          <p:cNvPr id="10242" name="Picture 2">
            <a:extLst>
              <a:ext uri="{FF2B5EF4-FFF2-40B4-BE49-F238E27FC236}">
                <a16:creationId xmlns:a16="http://schemas.microsoft.com/office/drawing/2014/main" id="{F24BFBAE-2634-E2FA-CFC7-8C26CD2FD0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01111" y="2439291"/>
            <a:ext cx="2619375" cy="174307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D954EC-0A58-36F7-1837-4AFE49A5D187}"/>
              </a:ext>
            </a:extLst>
          </p:cNvPr>
          <p:cNvPicPr>
            <a:picLocks noChangeAspect="1"/>
          </p:cNvPicPr>
          <p:nvPr/>
        </p:nvPicPr>
        <p:blipFill>
          <a:blip r:embed="rId4"/>
          <a:stretch>
            <a:fillRect/>
          </a:stretch>
        </p:blipFill>
        <p:spPr>
          <a:xfrm>
            <a:off x="838200" y="3094685"/>
            <a:ext cx="2209800" cy="2124075"/>
          </a:xfrm>
          <a:prstGeom prst="rect">
            <a:avLst/>
          </a:prstGeom>
          <a:ln w="12700">
            <a:solidFill>
              <a:schemeClr val="tx1"/>
            </a:solidFill>
          </a:ln>
        </p:spPr>
      </p:pic>
    </p:spTree>
    <p:extLst>
      <p:ext uri="{BB962C8B-B14F-4D97-AF65-F5344CB8AC3E}">
        <p14:creationId xmlns:p14="http://schemas.microsoft.com/office/powerpoint/2010/main" val="1295723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94573-720C-21CB-A949-23EEC8C3F389}"/>
              </a:ext>
            </a:extLst>
          </p:cNvPr>
          <p:cNvPicPr>
            <a:picLocks noChangeAspect="1"/>
          </p:cNvPicPr>
          <p:nvPr/>
        </p:nvPicPr>
        <p:blipFill>
          <a:blip r:embed="rId2"/>
          <a:stretch>
            <a:fillRect/>
          </a:stretch>
        </p:blipFill>
        <p:spPr>
          <a:xfrm>
            <a:off x="3600450" y="504825"/>
            <a:ext cx="4991100" cy="5848350"/>
          </a:xfrm>
          <a:prstGeom prst="rect">
            <a:avLst/>
          </a:prstGeom>
          <a:ln w="12700">
            <a:solidFill>
              <a:schemeClr val="tx1"/>
            </a:solidFill>
          </a:ln>
        </p:spPr>
      </p:pic>
      <p:pic>
        <p:nvPicPr>
          <p:cNvPr id="6" name="Picture 5" descr="C:\Users\JMU Econed\AppData\Local\Microsoft\Windows\Temporary Internet Files\Content.IE5\6CGRG1UU\jimmiet-Pencil[1].png">
            <a:extLst>
              <a:ext uri="{FF2B5EF4-FFF2-40B4-BE49-F238E27FC236}">
                <a16:creationId xmlns:a16="http://schemas.microsoft.com/office/drawing/2014/main" id="{18BF89E7-427A-3FDD-7EC5-CBC0A9CC5C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514380">
            <a:off x="2057069" y="2457190"/>
            <a:ext cx="2196986" cy="1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122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09DF-B247-3E18-CD79-2812BB1EFC6D}"/>
              </a:ext>
            </a:extLst>
          </p:cNvPr>
          <p:cNvSpPr>
            <a:spLocks noGrp="1"/>
          </p:cNvSpPr>
          <p:nvPr>
            <p:ph type="title"/>
          </p:nvPr>
        </p:nvSpPr>
        <p:spPr>
          <a:xfrm>
            <a:off x="838200" y="0"/>
            <a:ext cx="10515600" cy="1325563"/>
          </a:xfrm>
        </p:spPr>
        <p:txBody>
          <a:bodyPr/>
          <a:lstStyle/>
          <a:p>
            <a:pPr algn="ctr"/>
            <a:r>
              <a:rPr lang="en-US" dirty="0"/>
              <a:t>Elementary Discussion Questions</a:t>
            </a:r>
          </a:p>
        </p:txBody>
      </p:sp>
      <p:pic>
        <p:nvPicPr>
          <p:cNvPr id="5" name="Picture 4">
            <a:extLst>
              <a:ext uri="{FF2B5EF4-FFF2-40B4-BE49-F238E27FC236}">
                <a16:creationId xmlns:a16="http://schemas.microsoft.com/office/drawing/2014/main" id="{E5E106D9-0778-EE5F-07EC-65A70BCDF59B}"/>
              </a:ext>
            </a:extLst>
          </p:cNvPr>
          <p:cNvPicPr>
            <a:picLocks noChangeAspect="1"/>
          </p:cNvPicPr>
          <p:nvPr/>
        </p:nvPicPr>
        <p:blipFill>
          <a:blip r:embed="rId2"/>
          <a:stretch>
            <a:fillRect/>
          </a:stretch>
        </p:blipFill>
        <p:spPr>
          <a:xfrm>
            <a:off x="838200" y="1421244"/>
            <a:ext cx="3572825" cy="4351339"/>
          </a:xfrm>
          <a:prstGeom prst="rect">
            <a:avLst/>
          </a:prstGeom>
          <a:ln w="19050">
            <a:solidFill>
              <a:schemeClr val="tx1"/>
            </a:solidFill>
          </a:ln>
        </p:spPr>
      </p:pic>
      <p:pic>
        <p:nvPicPr>
          <p:cNvPr id="7" name="Picture 6">
            <a:extLst>
              <a:ext uri="{FF2B5EF4-FFF2-40B4-BE49-F238E27FC236}">
                <a16:creationId xmlns:a16="http://schemas.microsoft.com/office/drawing/2014/main" id="{839B4EF5-4266-70B7-F5FE-BDC836B566B7}"/>
              </a:ext>
            </a:extLst>
          </p:cNvPr>
          <p:cNvPicPr>
            <a:picLocks noChangeAspect="1"/>
          </p:cNvPicPr>
          <p:nvPr/>
        </p:nvPicPr>
        <p:blipFill>
          <a:blip r:embed="rId3"/>
          <a:stretch>
            <a:fillRect/>
          </a:stretch>
        </p:blipFill>
        <p:spPr>
          <a:xfrm>
            <a:off x="5977734" y="1055528"/>
            <a:ext cx="3967384" cy="3542578"/>
          </a:xfrm>
          <a:prstGeom prst="rect">
            <a:avLst/>
          </a:prstGeom>
          <a:ln w="19050">
            <a:solidFill>
              <a:schemeClr val="tx1"/>
            </a:solidFill>
          </a:ln>
        </p:spPr>
      </p:pic>
      <p:pic>
        <p:nvPicPr>
          <p:cNvPr id="8194" name="Picture 2">
            <a:extLst>
              <a:ext uri="{FF2B5EF4-FFF2-40B4-BE49-F238E27FC236}">
                <a16:creationId xmlns:a16="http://schemas.microsoft.com/office/drawing/2014/main" id="{6270EB01-4D1C-2A27-1D38-D2FDFEDA97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940" y="4729188"/>
            <a:ext cx="3361622" cy="184889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749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0FF90-9D6F-C358-1EA6-F221A3E558C9}"/>
              </a:ext>
            </a:extLst>
          </p:cNvPr>
          <p:cNvPicPr>
            <a:picLocks noChangeAspect="1"/>
          </p:cNvPicPr>
          <p:nvPr/>
        </p:nvPicPr>
        <p:blipFill>
          <a:blip r:embed="rId3"/>
          <a:stretch>
            <a:fillRect/>
          </a:stretch>
        </p:blipFill>
        <p:spPr>
          <a:xfrm>
            <a:off x="3781476" y="393345"/>
            <a:ext cx="4629048" cy="6071309"/>
          </a:xfrm>
          <a:prstGeom prst="rect">
            <a:avLst/>
          </a:prstGeom>
          <a:ln w="76200">
            <a:solidFill>
              <a:srgbClr val="7030A0"/>
            </a:solidFill>
          </a:ln>
        </p:spPr>
      </p:pic>
      <p:pic>
        <p:nvPicPr>
          <p:cNvPr id="5" name="Picture 4">
            <a:extLst>
              <a:ext uri="{FF2B5EF4-FFF2-40B4-BE49-F238E27FC236}">
                <a16:creationId xmlns:a16="http://schemas.microsoft.com/office/drawing/2014/main" id="{868AE224-AC69-31BB-DF79-00C7BE26454B}"/>
              </a:ext>
            </a:extLst>
          </p:cNvPr>
          <p:cNvPicPr>
            <a:picLocks noChangeAspect="1"/>
          </p:cNvPicPr>
          <p:nvPr/>
        </p:nvPicPr>
        <p:blipFill>
          <a:blip r:embed="rId4"/>
          <a:stretch>
            <a:fillRect/>
          </a:stretch>
        </p:blipFill>
        <p:spPr>
          <a:xfrm>
            <a:off x="575403" y="1573967"/>
            <a:ext cx="2654325" cy="3158551"/>
          </a:xfrm>
          <a:prstGeom prst="rect">
            <a:avLst/>
          </a:prstGeom>
          <a:ln w="12700">
            <a:solidFill>
              <a:schemeClr val="tx1"/>
            </a:solidFill>
          </a:ln>
        </p:spPr>
      </p:pic>
      <p:pic>
        <p:nvPicPr>
          <p:cNvPr id="7" name="Picture 6">
            <a:extLst>
              <a:ext uri="{FF2B5EF4-FFF2-40B4-BE49-F238E27FC236}">
                <a16:creationId xmlns:a16="http://schemas.microsoft.com/office/drawing/2014/main" id="{D45E2B67-9491-ACA9-CE52-B97E52974D25}"/>
              </a:ext>
            </a:extLst>
          </p:cNvPr>
          <p:cNvPicPr>
            <a:picLocks noChangeAspect="1"/>
          </p:cNvPicPr>
          <p:nvPr/>
        </p:nvPicPr>
        <p:blipFill>
          <a:blip r:embed="rId5"/>
          <a:stretch>
            <a:fillRect/>
          </a:stretch>
        </p:blipFill>
        <p:spPr>
          <a:xfrm>
            <a:off x="8962272" y="3271410"/>
            <a:ext cx="2100469" cy="2718254"/>
          </a:xfrm>
          <a:prstGeom prst="rect">
            <a:avLst/>
          </a:prstGeom>
          <a:ln w="12700">
            <a:solidFill>
              <a:schemeClr val="tx1"/>
            </a:solidFill>
          </a:ln>
        </p:spPr>
      </p:pic>
    </p:spTree>
    <p:extLst>
      <p:ext uri="{BB962C8B-B14F-4D97-AF65-F5344CB8AC3E}">
        <p14:creationId xmlns:p14="http://schemas.microsoft.com/office/powerpoint/2010/main" val="548241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5034"/>
            <a:ext cx="10972800" cy="1143000"/>
          </a:xfrm>
        </p:spPr>
        <p:txBody>
          <a:bodyPr/>
          <a:lstStyle/>
          <a:p>
            <a:pPr algn="ctr"/>
            <a:r>
              <a:rPr lang="en-US" b="1" dirty="0"/>
              <a:t>Quick Quote Activity Ideas</a:t>
            </a:r>
          </a:p>
        </p:txBody>
      </p:sp>
      <p:sp>
        <p:nvSpPr>
          <p:cNvPr id="3" name="Content Placeholder 2"/>
          <p:cNvSpPr>
            <a:spLocks noGrp="1"/>
          </p:cNvSpPr>
          <p:nvPr>
            <p:ph idx="1"/>
          </p:nvPr>
        </p:nvSpPr>
        <p:spPr>
          <a:xfrm>
            <a:off x="1637306" y="3414854"/>
            <a:ext cx="4926563" cy="2283648"/>
          </a:xfrm>
          <a:ln w="19050">
            <a:solidFill>
              <a:srgbClr val="C00000"/>
            </a:solidFill>
          </a:ln>
        </p:spPr>
        <p:txBody>
          <a:bodyPr>
            <a:normAutofit/>
          </a:bodyPr>
          <a:lstStyle/>
          <a:p>
            <a:r>
              <a:rPr lang="en-US" sz="3200" dirty="0">
                <a:latin typeface="Calibri" panose="020F0502020204030204" pitchFamily="34" charset="0"/>
                <a:cs typeface="Calibri" panose="020F0502020204030204" pitchFamily="34" charset="0"/>
              </a:rPr>
              <a:t>Compare and Contrast</a:t>
            </a:r>
          </a:p>
          <a:p>
            <a:r>
              <a:rPr lang="en-US" sz="3200" dirty="0">
                <a:latin typeface="Calibri" panose="020F0502020204030204" pitchFamily="34" charset="0"/>
                <a:cs typeface="Calibri" panose="020F0502020204030204" pitchFamily="34" charset="0"/>
              </a:rPr>
              <a:t>Rank</a:t>
            </a:r>
          </a:p>
          <a:p>
            <a:r>
              <a:rPr lang="en-US" sz="3200" dirty="0">
                <a:latin typeface="Calibri" panose="020F0502020204030204" pitchFamily="34" charset="0"/>
                <a:cs typeface="Calibri" panose="020F0502020204030204" pitchFamily="34" charset="0"/>
              </a:rPr>
              <a:t>Re-write as text message</a:t>
            </a:r>
          </a:p>
          <a:p>
            <a:r>
              <a:rPr lang="en-US" sz="3200" dirty="0">
                <a:latin typeface="Calibri" panose="020F0502020204030204" pitchFamily="34" charset="0"/>
                <a:cs typeface="Calibri" panose="020F0502020204030204" pitchFamily="34" charset="0"/>
              </a:rPr>
              <a:t>Illustrate</a:t>
            </a:r>
          </a:p>
        </p:txBody>
      </p:sp>
      <p:sp>
        <p:nvSpPr>
          <p:cNvPr id="4" name="TextBox 3">
            <a:extLst>
              <a:ext uri="{FF2B5EF4-FFF2-40B4-BE49-F238E27FC236}">
                <a16:creationId xmlns:a16="http://schemas.microsoft.com/office/drawing/2014/main" id="{C0FAAEEF-B87E-4F02-B7AA-C2F1CD9284FF}"/>
              </a:ext>
            </a:extLst>
          </p:cNvPr>
          <p:cNvSpPr txBox="1"/>
          <p:nvPr/>
        </p:nvSpPr>
        <p:spPr>
          <a:xfrm>
            <a:off x="1381593" y="1516134"/>
            <a:ext cx="9096532" cy="1569660"/>
          </a:xfrm>
          <a:prstGeom prst="rect">
            <a:avLst/>
          </a:prstGeom>
          <a:noFill/>
          <a:ln w="28575">
            <a:solidFill>
              <a:srgbClr val="CC3300"/>
            </a:solidFill>
          </a:ln>
        </p:spPr>
        <p:txBody>
          <a:bodyPr wrap="square" rtlCol="0">
            <a:spAutoFit/>
          </a:bodyPr>
          <a:lstStyle/>
          <a:p>
            <a:r>
              <a:rPr lang="en-US" sz="3200" b="1" dirty="0"/>
              <a:t>Directions: </a:t>
            </a:r>
            <a:r>
              <a:rPr lang="en-US" sz="3200" dirty="0"/>
              <a:t>Rewrite the displayed quotes on index cards. Select one of the tasks and when complete, share it with the class.  </a:t>
            </a:r>
          </a:p>
        </p:txBody>
      </p:sp>
      <p:pic>
        <p:nvPicPr>
          <p:cNvPr id="5122" name="Picture 2" descr="What If an Index Card Could Make You More Productive? | by Mike Sturm |  Forge">
            <a:extLst>
              <a:ext uri="{FF2B5EF4-FFF2-40B4-BE49-F238E27FC236}">
                <a16:creationId xmlns:a16="http://schemas.microsoft.com/office/drawing/2014/main" id="{9CB6B16D-9323-4A34-9E98-85C04DD200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6562" y="4128788"/>
            <a:ext cx="3480992" cy="231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466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692" y="125544"/>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lgn="ctr">
              <a:defRPr/>
            </a:pPr>
            <a:r>
              <a:rPr lang="en-US" sz="4000" b="1" dirty="0">
                <a:ln w="11430">
                  <a:noFill/>
                </a:ln>
                <a:effectLst>
                  <a:outerShdw blurRad="80000" dist="40000" dir="5040000" algn="tl">
                    <a:srgbClr val="000000">
                      <a:alpha val="0"/>
                    </a:srgbClr>
                  </a:outerShdw>
                </a:effectLst>
              </a:rPr>
              <a:t>Something to Think About</a:t>
            </a:r>
          </a:p>
        </p:txBody>
      </p:sp>
      <p:sp>
        <p:nvSpPr>
          <p:cNvPr id="3" name="Content Placeholder 2"/>
          <p:cNvSpPr>
            <a:spLocks noGrp="1"/>
          </p:cNvSpPr>
          <p:nvPr>
            <p:ph idx="4294967295"/>
          </p:nvPr>
        </p:nvSpPr>
        <p:spPr>
          <a:xfrm>
            <a:off x="613348" y="15219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buFont typeface="+mj-lt"/>
              <a:buAutoNum type="arabicPeriod"/>
            </a:pPr>
            <a:r>
              <a:rPr lang="en-US" dirty="0">
                <a:ea typeface="Calibri" panose="020F0502020204030204" pitchFamily="34" charset="0"/>
                <a:cs typeface="Times New Roman" panose="02020603050405020304" pitchFamily="18" charset="0"/>
              </a:rPr>
              <a:t>Each of  these women invested in their success with hard work and education.  Do you think their challenges made them over-achievers?</a:t>
            </a:r>
          </a:p>
          <a:p>
            <a:pPr marL="514350" indent="-514350">
              <a:buFont typeface="+mj-lt"/>
              <a:buAutoNum type="arabicPeriod"/>
            </a:pPr>
            <a:r>
              <a:rPr lang="en-US" dirty="0">
                <a:ea typeface="Calibri" panose="020F0502020204030204" pitchFamily="34" charset="0"/>
                <a:cs typeface="Times New Roman" panose="02020603050405020304" pitchFamily="18" charset="0"/>
              </a:rPr>
              <a:t>Helen Keller and Temple Grandin had families who were able to finance the unique educations they required. Wilma Rudolph and Wilma Mankiller both came from large families who struggled financially. Yet all four women earned college degrees. What do you think of this situation?</a:t>
            </a:r>
          </a:p>
          <a:p>
            <a:pPr marL="514350" indent="-514350">
              <a:buFont typeface="+mj-lt"/>
              <a:buAutoNum type="arabicPeriod"/>
            </a:pPr>
            <a:r>
              <a:rPr lang="en-US" dirty="0">
                <a:ea typeface="Calibri" panose="020F0502020204030204" pitchFamily="34" charset="0"/>
                <a:cs typeface="Times New Roman" panose="02020603050405020304" pitchFamily="18" charset="0"/>
              </a:rPr>
              <a:t>How do you think young students will react to learning about the lives of these four women? </a:t>
            </a:r>
          </a:p>
          <a:p>
            <a:endParaRPr lang="en-US" sz="2750" dirty="0"/>
          </a:p>
        </p:txBody>
      </p:sp>
      <p:pic>
        <p:nvPicPr>
          <p:cNvPr id="4" name="Picture 3">
            <a:extLst>
              <a:ext uri="{FF2B5EF4-FFF2-40B4-BE49-F238E27FC236}">
                <a16:creationId xmlns:a16="http://schemas.microsoft.com/office/drawing/2014/main" id="{7A18D0AD-ACE0-8A93-D677-B847E00ED585}"/>
              </a:ext>
            </a:extLst>
          </p:cNvPr>
          <p:cNvPicPr>
            <a:picLocks noChangeAspect="1"/>
          </p:cNvPicPr>
          <p:nvPr/>
        </p:nvPicPr>
        <p:blipFill>
          <a:blip r:embed="rId3"/>
          <a:stretch>
            <a:fillRect/>
          </a:stretch>
        </p:blipFill>
        <p:spPr>
          <a:xfrm>
            <a:off x="9312432" y="5336084"/>
            <a:ext cx="1816516" cy="1362387"/>
          </a:xfrm>
          <a:prstGeom prst="rect">
            <a:avLst/>
          </a:prstGeom>
        </p:spPr>
      </p:pic>
    </p:spTree>
    <p:extLst>
      <p:ext uri="{BB962C8B-B14F-4D97-AF65-F5344CB8AC3E}">
        <p14:creationId xmlns:p14="http://schemas.microsoft.com/office/powerpoint/2010/main" val="10861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Lauren Shifflett </a:t>
            </a:r>
            <a:br>
              <a:rPr lang="en-US" sz="3200" spc="-100" dirty="0">
                <a:solidFill>
                  <a:srgbClr val="FFFFFF"/>
                </a:solidFill>
                <a:latin typeface="Inter Light"/>
              </a:rPr>
            </a:br>
            <a:r>
              <a:rPr lang="en-US" sz="3200" spc="-100" dirty="0">
                <a:solidFill>
                  <a:srgbClr val="FFFFFF"/>
                </a:solidFill>
                <a:latin typeface="Inter Light"/>
                <a:hlinkClick r:id="rId2"/>
              </a:rPr>
              <a:t>shifflllh@jmu.edu</a:t>
            </a:r>
            <a:br>
              <a:rPr lang="en-US" sz="3200" spc="-100" dirty="0">
                <a:solidFill>
                  <a:srgbClr val="FFFFFF"/>
                </a:solidFill>
                <a:latin typeface="Inter Light"/>
              </a:rPr>
            </a:br>
            <a:br>
              <a:rPr lang="en-US" sz="3200" spc="-100" dirty="0">
                <a:solidFill>
                  <a:srgbClr val="FFFFFF"/>
                </a:solidFill>
                <a:latin typeface="Inter Light"/>
              </a:rPr>
            </a:br>
            <a:r>
              <a:rPr lang="en-US" sz="3200" spc="-100" dirty="0">
                <a:solidFill>
                  <a:srgbClr val="FFFFFF"/>
                </a:solidFill>
                <a:latin typeface="Inter Light"/>
              </a:rPr>
              <a:t>Lynne Stover</a:t>
            </a:r>
            <a:br>
              <a:rPr lang="en-US" sz="3200" spc="-100" dirty="0">
                <a:solidFill>
                  <a:srgbClr val="FFFFFF"/>
                </a:solidFill>
                <a:latin typeface="Inter Light"/>
              </a:rPr>
            </a:br>
            <a:r>
              <a:rPr lang="en-US" sz="3200" spc="-100" dirty="0">
                <a:solidFill>
                  <a:srgbClr val="FFFFFF"/>
                </a:solidFill>
                <a:latin typeface="Inter Light"/>
                <a:hlinkClick r:id="rId3"/>
              </a:rPr>
              <a:t>stoverlf@jmu.edu</a:t>
            </a:r>
            <a:r>
              <a:rPr lang="en-US" sz="3200" spc="-100" dirty="0">
                <a:solidFill>
                  <a:srgbClr val="FFFFFF"/>
                </a:solidFill>
                <a:latin typeface="Inter Light"/>
              </a:rPr>
              <a:t> </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Tree>
    <p:extLst>
      <p:ext uri="{BB962C8B-B14F-4D97-AF65-F5344CB8AC3E}">
        <p14:creationId xmlns:p14="http://schemas.microsoft.com/office/powerpoint/2010/main" val="91018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838199" y="291090"/>
            <a:ext cx="10515599" cy="932688"/>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kern="1200" cap="none" spc="-300" baseline="0" dirty="0">
                <a:solidFill>
                  <a:schemeClr val="tx1"/>
                </a:solidFill>
                <a:uFillTx/>
                <a:latin typeface="+mj-lt"/>
                <a:ea typeface="+mj-ea"/>
                <a:cs typeface="+mj-cs"/>
              </a:rPr>
              <a:t>Invest In Girls</a:t>
            </a:r>
            <a:endParaRPr lang="en-US" sz="5400" b="0" i="0" u="none" strike="noStrike" kern="1200" cap="none" spc="0" baseline="0" dirty="0">
              <a:solidFill>
                <a:schemeClr val="tx1"/>
              </a:solidFill>
              <a:uFillTx/>
              <a:latin typeface="+mj-lt"/>
              <a:ea typeface="+mj-ea"/>
              <a:cs typeface="+mj-cs"/>
            </a:endParaRPr>
          </a:p>
        </p:txBody>
      </p:sp>
      <p:pic>
        <p:nvPicPr>
          <p:cNvPr id="2" name="Picture 3" descr="Graphical user interface, text, application&#10;&#10;Description automatically generated">
            <a:extLst>
              <a:ext uri="{FF2B5EF4-FFF2-40B4-BE49-F238E27FC236}">
                <a16:creationId xmlns:a16="http://schemas.microsoft.com/office/drawing/2014/main" id="{5B064884-C6ED-4B6B-395C-652B687BD786}"/>
              </a:ext>
            </a:extLst>
          </p:cNvPr>
          <p:cNvPicPr>
            <a:picLocks noChangeAspect="1"/>
          </p:cNvPicPr>
          <p:nvPr/>
        </p:nvPicPr>
        <p:blipFill>
          <a:blip r:embed="rId2"/>
          <a:stretch>
            <a:fillRect/>
          </a:stretch>
        </p:blipFill>
        <p:spPr>
          <a:xfrm>
            <a:off x="1779454" y="1486729"/>
            <a:ext cx="8633091" cy="4864952"/>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tint val="75000"/>
                  </a:schemeClr>
                </a:solidFill>
              </a:rPr>
              <a:pPr lvl="0" algn="r">
                <a:spcAft>
                  <a:spcPts val="600"/>
                </a:spcAft>
              </a:pPr>
              <a:t>37</a:t>
            </a:fld>
            <a:endParaRPr lang="en-US" sz="1200" dirty="0">
              <a:solidFill>
                <a:schemeClr val="tx1">
                  <a:tint val="75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1028700" y="1967266"/>
            <a:ext cx="2628900" cy="2547257"/>
          </a:xfrm>
          <a:prstGeom prst="rect">
            <a:avLst/>
          </a:prstGeom>
          <a:noFill/>
        </p:spPr>
        <p:txBody>
          <a:bodyPr vert="horz" lIns="91440" tIns="45720" rIns="91440" bIns="45720" rtlCol="0" anchor="ctr" anchorCtr="0" compatLnSpc="1">
            <a:normAutofit/>
          </a:bodyPr>
          <a:lstStyle/>
          <a:p>
            <a:pPr algn="ctr">
              <a:lnSpc>
                <a:spcPct val="90000"/>
              </a:lnSpc>
              <a:spcBef>
                <a:spcPct val="0"/>
              </a:spcBef>
              <a:spcAft>
                <a:spcPts val="600"/>
              </a:spcAft>
              <a:defRPr sz="1800" b="0" i="0" u="none" strike="noStrike" kern="0" cap="none" spc="0" baseline="0">
                <a:solidFill>
                  <a:srgbClr val="000000"/>
                </a:solidFill>
                <a:uFillTx/>
              </a:defRPr>
            </a:pPr>
            <a:r>
              <a:rPr lang="en-US" sz="3600" b="0" i="0" u="none" strike="noStrike" kern="1200" cap="none" spc="-300" baseline="0" dirty="0">
                <a:solidFill>
                  <a:srgbClr val="FFFFFF"/>
                </a:solidFill>
                <a:uFillTx/>
                <a:latin typeface="+mj-lt"/>
                <a:ea typeface="+mj-ea"/>
                <a:cs typeface="+mj-cs"/>
              </a:rPr>
              <a:t>NEC</a:t>
            </a:r>
            <a:r>
              <a:rPr lang="en-US" sz="3600" spc="-300" dirty="0">
                <a:solidFill>
                  <a:srgbClr val="FFFFFF"/>
                </a:solidFill>
                <a:latin typeface="+mj-lt"/>
                <a:ea typeface="+mj-ea"/>
                <a:cs typeface="+mj-cs"/>
              </a:rPr>
              <a:t> </a:t>
            </a:r>
            <a:endParaRPr lang="en-US" sz="3600" b="0" i="0" u="none" strike="noStrike" kern="1200" cap="none" spc="0" baseline="0" dirty="0">
              <a:solidFill>
                <a:srgbClr val="FFFFFF"/>
              </a:solidFill>
              <a:uFillTx/>
              <a:latin typeface="+mj-lt"/>
              <a:ea typeface="+mj-ea"/>
              <a:cs typeface="+mj-cs"/>
            </a:endParaRPr>
          </a:p>
        </p:txBody>
      </p:sp>
      <p:pic>
        <p:nvPicPr>
          <p:cNvPr id="2" name="Picture 3" descr="A picture containing graphical user interface&#10;&#10;Description automatically generated">
            <a:extLst>
              <a:ext uri="{FF2B5EF4-FFF2-40B4-BE49-F238E27FC236}">
                <a16:creationId xmlns:a16="http://schemas.microsoft.com/office/drawing/2014/main" id="{2012A8F8-EDBA-BFB5-CD17-485553463012}"/>
              </a:ext>
            </a:extLst>
          </p:cNvPr>
          <p:cNvPicPr>
            <a:picLocks noChangeAspect="1"/>
          </p:cNvPicPr>
          <p:nvPr/>
        </p:nvPicPr>
        <p:blipFill>
          <a:blip r:embed="rId2"/>
          <a:stretch>
            <a:fillRect/>
          </a:stretch>
        </p:blipFill>
        <p:spPr>
          <a:xfrm>
            <a:off x="4217040" y="570"/>
            <a:ext cx="5269523" cy="7023466"/>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34184" y="6356350"/>
            <a:ext cx="514349"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alpha val="80000"/>
                  </a:schemeClr>
                </a:solidFill>
              </a:rPr>
              <a:pPr lvl="0" algn="r">
                <a:spcAft>
                  <a:spcPts val="600"/>
                </a:spcAft>
              </a:pPr>
              <a:t>38</a:t>
            </a:fld>
            <a:endParaRPr lang="en-US" sz="1200" dirty="0">
              <a:solidFill>
                <a:schemeClr val="tx1">
                  <a:alpha val="80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Diagram&#10;&#10;Description automatically generated">
            <a:extLst>
              <a:ext uri="{FF2B5EF4-FFF2-40B4-BE49-F238E27FC236}">
                <a16:creationId xmlns:a16="http://schemas.microsoft.com/office/drawing/2014/main" id="{28CB2D7A-BC9A-BC45-814C-5432CB7CA3FD}"/>
              </a:ext>
            </a:extLst>
          </p:cNvPr>
          <p:cNvPicPr>
            <a:picLocks noChangeAspect="1"/>
          </p:cNvPicPr>
          <p:nvPr/>
        </p:nvPicPr>
        <p:blipFill>
          <a:blip r:embed="rId2"/>
          <a:stretch>
            <a:fillRect/>
          </a:stretch>
        </p:blipFill>
        <p:spPr>
          <a:xfrm>
            <a:off x="1561393" y="-110677"/>
            <a:ext cx="5306339" cy="7075121"/>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CC265B6-70F1-DC71-4F5F-2B5EDCD78733}"/>
              </a:ext>
            </a:extLst>
          </p:cNvPr>
          <p:cNvSpPr txBox="1"/>
          <p:nvPr/>
        </p:nvSpPr>
        <p:spPr>
          <a:xfrm>
            <a:off x="9489649" y="2600226"/>
            <a:ext cx="22862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cs typeface="Calibri"/>
              </a:rPr>
              <a:t>NPFC</a:t>
            </a:r>
            <a:endParaRPr lang="en-US" dirty="0"/>
          </a:p>
        </p:txBody>
      </p:sp>
    </p:spTree>
    <p:extLst>
      <p:ext uri="{BB962C8B-B14F-4D97-AF65-F5344CB8AC3E}">
        <p14:creationId xmlns:p14="http://schemas.microsoft.com/office/powerpoint/2010/main" val="315825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4</a:t>
            </a:fld>
            <a:endParaRPr lang="en-US" sz="1000" dirty="0">
              <a:solidFill>
                <a:srgbClr val="414A58"/>
              </a:solidFill>
              <a:latin typeface="Inter" pitchFamily="2"/>
            </a:endParaRPr>
          </a:p>
        </p:txBody>
      </p:sp>
      <p:sp>
        <p:nvSpPr>
          <p:cNvPr id="4" name="Title 1">
            <a:extLst>
              <a:ext uri="{FF2B5EF4-FFF2-40B4-BE49-F238E27FC236}">
                <a16:creationId xmlns:a16="http://schemas.microsoft.com/office/drawing/2014/main" id="{69D86DC2-424D-9346-690F-955506353C31}"/>
              </a:ext>
            </a:extLst>
          </p:cNvPr>
          <p:cNvSpPr txBox="1">
            <a:spLocks/>
          </p:cNvSpPr>
          <p:nvPr/>
        </p:nvSpPr>
        <p:spPr>
          <a:xfrm>
            <a:off x="838200" y="146953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endParaRPr lang="en-US" u="sng" dirty="0"/>
          </a:p>
        </p:txBody>
      </p:sp>
      <p:sp>
        <p:nvSpPr>
          <p:cNvPr id="7" name="Content Placeholder 2">
            <a:extLst>
              <a:ext uri="{FF2B5EF4-FFF2-40B4-BE49-F238E27FC236}">
                <a16:creationId xmlns:a16="http://schemas.microsoft.com/office/drawing/2014/main" id="{E80B2175-4F73-6B12-D67A-3929DB6295F6}"/>
              </a:ext>
            </a:extLst>
          </p:cNvPr>
          <p:cNvSpPr txBox="1">
            <a:spLocks/>
          </p:cNvSpPr>
          <p:nvPr/>
        </p:nvSpPr>
        <p:spPr>
          <a:xfrm>
            <a:off x="838200" y="3040083"/>
            <a:ext cx="10515600" cy="31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9" name="TextBox 8">
            <a:extLst>
              <a:ext uri="{FF2B5EF4-FFF2-40B4-BE49-F238E27FC236}">
                <a16:creationId xmlns:a16="http://schemas.microsoft.com/office/drawing/2014/main" id="{7C4626DC-292D-F088-EFF5-A48A42C43D6A}"/>
              </a:ext>
            </a:extLst>
          </p:cNvPr>
          <p:cNvSpPr txBox="1"/>
          <p:nvPr/>
        </p:nvSpPr>
        <p:spPr>
          <a:xfrm>
            <a:off x="3217888" y="1469530"/>
            <a:ext cx="8135911" cy="2031325"/>
          </a:xfrm>
          <a:prstGeom prst="rect">
            <a:avLst/>
          </a:prstGeom>
          <a:noFill/>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pic>
        <p:nvPicPr>
          <p:cNvPr id="10" name="Picture 9">
            <a:extLst>
              <a:ext uri="{FF2B5EF4-FFF2-40B4-BE49-F238E27FC236}">
                <a16:creationId xmlns:a16="http://schemas.microsoft.com/office/drawing/2014/main" id="{9054234F-30AD-CEC5-9D1B-367D5E6DDF5E}"/>
              </a:ext>
            </a:extLst>
          </p:cNvPr>
          <p:cNvPicPr>
            <a:picLocks noChangeAspect="1"/>
          </p:cNvPicPr>
          <p:nvPr/>
        </p:nvPicPr>
        <p:blipFill>
          <a:blip r:embed="rId2"/>
          <a:stretch>
            <a:fillRect/>
          </a:stretch>
        </p:blipFill>
        <p:spPr>
          <a:xfrm>
            <a:off x="989363" y="1634544"/>
            <a:ext cx="1525618" cy="1701295"/>
          </a:xfrm>
          <a:prstGeom prst="rect">
            <a:avLst/>
          </a:prstGeom>
          <a:ln w="38100">
            <a:solidFill>
              <a:schemeClr val="tx1"/>
            </a:solidFill>
          </a:ln>
        </p:spPr>
      </p:pic>
      <p:sp>
        <p:nvSpPr>
          <p:cNvPr id="13" name="TextBox 12">
            <a:extLst>
              <a:ext uri="{FF2B5EF4-FFF2-40B4-BE49-F238E27FC236}">
                <a16:creationId xmlns:a16="http://schemas.microsoft.com/office/drawing/2014/main" id="{AFEE1E3C-FAA9-CFEC-A5AF-B56AF318E325}"/>
              </a:ext>
            </a:extLst>
          </p:cNvPr>
          <p:cNvSpPr txBox="1"/>
          <p:nvPr/>
        </p:nvSpPr>
        <p:spPr>
          <a:xfrm>
            <a:off x="3246879" y="4062908"/>
            <a:ext cx="8135911" cy="2031325"/>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pic>
        <p:nvPicPr>
          <p:cNvPr id="14" name="Picture 13">
            <a:extLst>
              <a:ext uri="{FF2B5EF4-FFF2-40B4-BE49-F238E27FC236}">
                <a16:creationId xmlns:a16="http://schemas.microsoft.com/office/drawing/2014/main" id="{EA4872CC-1E6B-AF8D-0001-B8C2BB6D9C7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117533"/>
            <a:ext cx="1684969" cy="19220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049FB49-8F54-0084-2C07-61F7BFA1FCD1}"/>
              </a:ext>
            </a:extLst>
          </p:cNvPr>
          <p:cNvSpPr txBox="1"/>
          <p:nvPr/>
        </p:nvSpPr>
        <p:spPr>
          <a:xfrm>
            <a:off x="809210" y="3576786"/>
            <a:ext cx="2188823" cy="369332"/>
          </a:xfrm>
          <a:prstGeom prst="rect">
            <a:avLst/>
          </a:prstGeom>
          <a:noFill/>
        </p:spPr>
        <p:txBody>
          <a:bodyPr wrap="square">
            <a:spAutoFit/>
          </a:bodyPr>
          <a:lstStyle/>
          <a:p>
            <a:r>
              <a:rPr lang="en-US" dirty="0">
                <a:hlinkClick r:id="rId4"/>
              </a:rPr>
              <a:t>shiffllh@jmu.edu</a:t>
            </a:r>
            <a:r>
              <a:rPr lang="en-US" dirty="0"/>
              <a:t> </a:t>
            </a:r>
          </a:p>
        </p:txBody>
      </p:sp>
      <p:sp>
        <p:nvSpPr>
          <p:cNvPr id="18" name="TextBox 17">
            <a:extLst>
              <a:ext uri="{FF2B5EF4-FFF2-40B4-BE49-F238E27FC236}">
                <a16:creationId xmlns:a16="http://schemas.microsoft.com/office/drawing/2014/main" id="{E9732CDF-32E0-238B-037C-0C0C691A77EF}"/>
              </a:ext>
            </a:extLst>
          </p:cNvPr>
          <p:cNvSpPr txBox="1"/>
          <p:nvPr/>
        </p:nvSpPr>
        <p:spPr>
          <a:xfrm>
            <a:off x="362890" y="6190302"/>
            <a:ext cx="2778563" cy="369332"/>
          </a:xfrm>
          <a:prstGeom prst="rect">
            <a:avLst/>
          </a:prstGeom>
          <a:noFill/>
        </p:spPr>
        <p:txBody>
          <a:bodyPr wrap="square">
            <a:spAutoFit/>
          </a:bodyPr>
          <a:lstStyle/>
          <a:p>
            <a:pPr algn="ctr"/>
            <a:r>
              <a:rPr lang="en-US" dirty="0">
                <a:solidFill>
                  <a:srgbClr val="450084"/>
                </a:solidFill>
                <a:hlinkClick r:id="rId5">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sp>
        <p:nvSpPr>
          <p:cNvPr id="22" name="TextBox 21">
            <a:extLst>
              <a:ext uri="{FF2B5EF4-FFF2-40B4-BE49-F238E27FC236}">
                <a16:creationId xmlns:a16="http://schemas.microsoft.com/office/drawing/2014/main" id="{CD8FAC30-60AC-2BE8-DF77-A6326A415192}"/>
              </a:ext>
            </a:extLst>
          </p:cNvPr>
          <p:cNvSpPr txBox="1"/>
          <p:nvPr/>
        </p:nvSpPr>
        <p:spPr>
          <a:xfrm>
            <a:off x="2882933" y="298366"/>
            <a:ext cx="6093500" cy="923330"/>
          </a:xfrm>
          <a:prstGeom prst="rect">
            <a:avLst/>
          </a:prstGeom>
          <a:noFill/>
        </p:spPr>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uFillTx/>
                <a:latin typeface="+mn-lt"/>
                <a:ea typeface="+mn-ea"/>
                <a:cs typeface="+mn-cs"/>
                <a:sym typeface="Calibri"/>
              </a:rPr>
              <a:t>Presenters</a:t>
            </a:r>
          </a:p>
        </p:txBody>
      </p:sp>
    </p:spTree>
    <p:extLst>
      <p:ext uri="{BB962C8B-B14F-4D97-AF65-F5344CB8AC3E}">
        <p14:creationId xmlns:p14="http://schemas.microsoft.com/office/powerpoint/2010/main" val="2445310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464614" y="1783959"/>
            <a:ext cx="4087306" cy="2889114"/>
          </a:xfrm>
          <a:prstGeom prst="rect">
            <a:avLst/>
          </a:prstGeom>
        </p:spPr>
        <p:txBody>
          <a:bodyPr vert="horz" lIns="91440" tIns="45720" rIns="91440" bIns="45720" rtlCol="0" anchor="b" anchorCtr="0" compatLnSpc="1">
            <a:normAutofit/>
          </a:bodyPr>
          <a:lstStyle/>
          <a:p>
            <a:pPr>
              <a:lnSpc>
                <a:spcPct val="90000"/>
              </a:lnSpc>
              <a:spcBef>
                <a:spcPct val="0"/>
              </a:spcBef>
              <a:spcAft>
                <a:spcPts val="600"/>
              </a:spcAft>
              <a:defRPr sz="1800" b="0" i="0" u="none" strike="noStrike" kern="0" cap="none" spc="0" baseline="0">
                <a:solidFill>
                  <a:srgbClr val="000000"/>
                </a:solidFill>
                <a:uFillTx/>
              </a:defRPr>
            </a:pPr>
            <a:r>
              <a:rPr lang="en-US" sz="5400" b="0" i="0" u="none" strike="noStrike" cap="none" spc="-300" baseline="0" dirty="0">
                <a:solidFill>
                  <a:schemeClr val="accent3">
                    <a:lumMod val="20000"/>
                    <a:lumOff val="80000"/>
                  </a:schemeClr>
                </a:solidFill>
                <a:uFillTx/>
                <a:latin typeface="+mj-lt"/>
                <a:ea typeface="+mj-ea"/>
                <a:cs typeface="+mj-cs"/>
              </a:rPr>
              <a:t>Advocacy</a:t>
            </a:r>
            <a:r>
              <a:rPr lang="en-US" sz="5400" spc="-300" dirty="0">
                <a:solidFill>
                  <a:schemeClr val="accent3">
                    <a:lumMod val="20000"/>
                    <a:lumOff val="80000"/>
                  </a:schemeClr>
                </a:solidFill>
                <a:latin typeface="+mj-lt"/>
                <a:ea typeface="+mj-ea"/>
                <a:cs typeface="+mj-cs"/>
              </a:rPr>
              <a:t> </a:t>
            </a:r>
            <a:endParaRPr lang="en-US" sz="5400" b="0" i="0" u="none" strike="noStrike" cap="none" spc="0" baseline="0" dirty="0">
              <a:solidFill>
                <a:schemeClr val="accent3">
                  <a:lumMod val="20000"/>
                  <a:lumOff val="80000"/>
                </a:schemeClr>
              </a:solidFill>
              <a:uFillTx/>
              <a:latin typeface="+mj-lt"/>
              <a:ea typeface="+mj-ea"/>
              <a:cs typeface="Calibri Light"/>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3" descr="Text&#10;&#10;Description automatically generated">
            <a:extLst>
              <a:ext uri="{FF2B5EF4-FFF2-40B4-BE49-F238E27FC236}">
                <a16:creationId xmlns:a16="http://schemas.microsoft.com/office/drawing/2014/main" id="{E8A2318E-DAAB-1135-A88F-5AC74D98B999}"/>
              </a:ext>
            </a:extLst>
          </p:cNvPr>
          <p:cNvPicPr>
            <a:picLocks noChangeAspect="1"/>
          </p:cNvPicPr>
          <p:nvPr/>
        </p:nvPicPr>
        <p:blipFill rotWithShape="1">
          <a:blip r:embed="rId2"/>
          <a:srcRect t="2708" b="21916"/>
          <a:stretch/>
        </p:blipFill>
        <p:spPr>
          <a:xfrm>
            <a:off x="157114"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03280" y="603504"/>
            <a:ext cx="548640" cy="548640"/>
          </a:xfrm>
          <a:prstGeom prst="ellipse">
            <a:avLst/>
          </a:prstGeom>
          <a:solidFill>
            <a:srgbClr val="7F7F7F"/>
          </a:solidFill>
        </p:spPr>
        <p:txBody>
          <a:bodyPr vert="horz" lIns="91440" tIns="45720" rIns="91440" bIns="45720" rtlCol="0" anchor="ctr" anchorCtr="0" compatLnSpc="1">
            <a:normAutofit/>
          </a:bodyPr>
          <a:lstStyle/>
          <a:p>
            <a:pPr algn="ctr">
              <a:spcAft>
                <a:spcPts val="600"/>
              </a:spcAft>
              <a:defRPr/>
            </a:pPr>
            <a:fld id="{88379318-37C5-3C40-B4B5-D89D1784DE03}" type="slidenum">
              <a:rPr lang="en-US" sz="1500">
                <a:solidFill>
                  <a:srgbClr val="FFFFFF"/>
                </a:solidFill>
                <a:latin typeface="Calibri" panose="020F0502020204030204"/>
              </a:rPr>
              <a:pPr algn="ctr">
                <a:spcAft>
                  <a:spcPts val="600"/>
                </a:spcAft>
                <a:defRPr/>
              </a:pPr>
              <a:t>40</a:t>
            </a:fld>
            <a:endParaRPr lang="en-US" sz="1500" dirty="0">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135368624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Suggested Presentation Deck</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41</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hlinkClick r:id="rId2"/>
              </a:rPr>
              <a:t>https://www.councilforeconed.org/resources/local-affiliates/</a:t>
            </a:r>
            <a:endParaRPr lang="en-US" altLang="en-US" sz="1800" dirty="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dirty="0">
                <a:latin typeface="Arial" panose="020B0604020202020204" pitchFamily="34" charset="0"/>
                <a:cs typeface="Arial" panose="020B0604020202020204" pitchFamily="34" charset="0"/>
              </a:rPr>
              <a:t>Include your local affiliate page</a:t>
            </a:r>
            <a:endParaRPr lang="en-US" altLang="en-US" sz="1800" dirty="0"/>
          </a:p>
          <a:p>
            <a:pPr>
              <a:lnSpc>
                <a:spcPct val="100000"/>
              </a:lnSpc>
              <a:spcBef>
                <a:spcPct val="0"/>
              </a:spcBef>
              <a:buFontTx/>
              <a:buNone/>
            </a:pPr>
            <a:endParaRPr lang="en-US" altLang="en-US" sz="1800" dirty="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A3EB623-6C13-B64A-349B-BA7FA90C2213}"/>
              </a:ext>
            </a:extLst>
          </p:cNvPr>
          <p:cNvPicPr>
            <a:picLocks noGrp="1" noChangeAspect="1"/>
          </p:cNvPicPr>
          <p:nvPr>
            <p:ph sz="quarter" idx="4294967295"/>
          </p:nvPr>
        </p:nvPicPr>
        <p:blipFill>
          <a:blip r:embed="rId2"/>
          <a:stretch>
            <a:fillRect/>
          </a:stretch>
        </p:blipFill>
        <p:spPr>
          <a:xfrm flipH="1">
            <a:off x="9525" y="0"/>
            <a:ext cx="4763758" cy="4754053"/>
          </a:xfrm>
        </p:spPr>
      </p:pic>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dirty="0">
              <a:solidFill>
                <a:schemeClr val="accent1">
                  <a:lumMod val="50000"/>
                </a:schemeClr>
              </a:solidFill>
            </a:endParaRPr>
          </a:p>
        </p:txBody>
      </p:sp>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6" y="1439041"/>
            <a:ext cx="1905000" cy="1874520"/>
          </a:xfrm>
          <a:prstGeom prst="rect">
            <a:avLst/>
          </a:prstGeom>
        </p:spPr>
      </p:pic>
      <p:sp>
        <p:nvSpPr>
          <p:cNvPr id="12" name="Google Shape;109;p25">
            <a:extLst>
              <a:ext uri="{FF2B5EF4-FFF2-40B4-BE49-F238E27FC236}">
                <a16:creationId xmlns:a16="http://schemas.microsoft.com/office/drawing/2014/main" id="{8DD379AD-A2B2-DCC2-BF36-013D456603F6}"/>
              </a:ext>
            </a:extLst>
          </p:cNvPr>
          <p:cNvSpPr txBox="1">
            <a:spLocks noGrp="1"/>
          </p:cNvSpPr>
          <p:nvPr/>
        </p:nvSpPr>
        <p:spPr>
          <a:xfrm>
            <a:off x="8766070" y="6536809"/>
            <a:ext cx="32634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1pPr>
            <a:lvl2pPr marL="0" marR="0" lvl="1"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2pPr>
            <a:lvl3pPr marL="0" marR="0" lvl="2"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3pPr>
            <a:lvl4pPr marL="0" marR="0" lvl="3"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4pPr>
            <a:lvl5pPr marL="0" marR="0" lvl="4"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5pPr>
            <a:lvl6pPr marL="0" marR="0" lvl="5"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6pPr>
            <a:lvl7pPr marL="0" marR="0" lvl="6"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7pPr>
            <a:lvl8pPr marL="0" marR="0" lvl="7"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8pPr>
            <a:lvl9pPr marL="0" marR="0" lvl="8"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9pPr>
          </a:lstStyle>
          <a:p>
            <a:pPr marL="0" marR="0" lvl="0" indent="0" algn="r" rtl="0">
              <a:spcBef>
                <a:spcPts val="0"/>
              </a:spcBef>
              <a:spcAft>
                <a:spcPts val="0"/>
              </a:spcAft>
              <a:buNone/>
            </a:pPr>
            <a:fld id="{00000000-1234-1234-1234-123412341234}" type="slidenum">
              <a:rPr lang="en-US" sz="1000" b="0" i="0" u="none" strike="noStrike" cap="none">
                <a:solidFill>
                  <a:srgbClr val="414A58"/>
                </a:solidFill>
                <a:latin typeface="Inter"/>
                <a:ea typeface="Inter"/>
                <a:cs typeface="Inter"/>
                <a:sym typeface="Inter"/>
              </a:rPr>
              <a:pPr marL="0" marR="0" lvl="0" indent="0" algn="r" rtl="0">
                <a:spcBef>
                  <a:spcPts val="0"/>
                </a:spcBef>
                <a:spcAft>
                  <a:spcPts val="0"/>
                </a:spcAft>
                <a:buNone/>
              </a:pPr>
              <a:t>42</a:t>
            </a:fld>
            <a:endParaRPr sz="1000" b="0" i="0" u="none" strike="noStrike" cap="none" dirty="0">
              <a:solidFill>
                <a:srgbClr val="414A58"/>
              </a:solidFill>
              <a:latin typeface="Inter"/>
              <a:ea typeface="Inter"/>
              <a:cs typeface="Inter"/>
              <a:sym typeface="Inter"/>
            </a:endParaRPr>
          </a:p>
        </p:txBody>
      </p:sp>
      <p:sp>
        <p:nvSpPr>
          <p:cNvPr id="14" name="Google Shape;111;p25">
            <a:extLst>
              <a:ext uri="{FF2B5EF4-FFF2-40B4-BE49-F238E27FC236}">
                <a16:creationId xmlns:a16="http://schemas.microsoft.com/office/drawing/2014/main" id="{2333ED09-92B6-92B5-0BF4-95797DB337CF}"/>
              </a:ext>
            </a:extLst>
          </p:cNvPr>
          <p:cNvSpPr txBox="1"/>
          <p:nvPr/>
        </p:nvSpPr>
        <p:spPr>
          <a:xfrm>
            <a:off x="533400" y="392637"/>
            <a:ext cx="10515600" cy="1325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endParaRPr dirty="0">
              <a:solidFill>
                <a:schemeClr val="dk1"/>
              </a:solidFill>
            </a:endParaRPr>
          </a:p>
        </p:txBody>
      </p:sp>
      <p:pic>
        <p:nvPicPr>
          <p:cNvPr id="15" name="Google Shape;112;p25" descr="Intuit®: Complete Financial Confidence">
            <a:extLst>
              <a:ext uri="{FF2B5EF4-FFF2-40B4-BE49-F238E27FC236}">
                <a16:creationId xmlns:a16="http://schemas.microsoft.com/office/drawing/2014/main" id="{6E0DF17D-63A3-B97C-ADE3-EF2830B11B38}"/>
              </a:ext>
            </a:extLst>
          </p:cNvPr>
          <p:cNvPicPr preferRelativeResize="0"/>
          <p:nvPr/>
        </p:nvPicPr>
        <p:blipFill>
          <a:blip r:embed="rId4">
            <a:alphaModFix/>
          </a:blip>
          <a:stretch>
            <a:fillRect/>
          </a:stretch>
        </p:blipFill>
        <p:spPr>
          <a:xfrm>
            <a:off x="3870648" y="3123292"/>
            <a:ext cx="4762500" cy="2190750"/>
          </a:xfrm>
          <a:prstGeom prst="rect">
            <a:avLst/>
          </a:prstGeom>
          <a:noFill/>
          <a:ln>
            <a:noFill/>
          </a:ln>
        </p:spPr>
      </p:pic>
      <p:pic>
        <p:nvPicPr>
          <p:cNvPr id="16" name="Google Shape;113;p25" descr="Stash Launches Stock-Back™-- First-Ever Rewards Program To Bridge Banking &amp;  Investing">
            <a:extLst>
              <a:ext uri="{FF2B5EF4-FFF2-40B4-BE49-F238E27FC236}">
                <a16:creationId xmlns:a16="http://schemas.microsoft.com/office/drawing/2014/main" id="{8FDEAC41-31B4-5574-8E73-7605712626BE}"/>
              </a:ext>
            </a:extLst>
          </p:cNvPr>
          <p:cNvPicPr preferRelativeResize="0"/>
          <p:nvPr/>
        </p:nvPicPr>
        <p:blipFill>
          <a:blip r:embed="rId5">
            <a:alphaModFix/>
          </a:blip>
          <a:stretch>
            <a:fillRect/>
          </a:stretch>
        </p:blipFill>
        <p:spPr>
          <a:xfrm>
            <a:off x="3341199" y="4918976"/>
            <a:ext cx="2952750" cy="1552575"/>
          </a:xfrm>
          <a:prstGeom prst="rect">
            <a:avLst/>
          </a:prstGeom>
          <a:noFill/>
          <a:ln>
            <a:noFill/>
          </a:ln>
        </p:spPr>
      </p:pic>
      <p:pic>
        <p:nvPicPr>
          <p:cNvPr id="17" name="Google Shape;114;p25" descr="Wells Fargo - Wikipedia">
            <a:extLst>
              <a:ext uri="{FF2B5EF4-FFF2-40B4-BE49-F238E27FC236}">
                <a16:creationId xmlns:a16="http://schemas.microsoft.com/office/drawing/2014/main" id="{A5EACC91-3015-BC4D-63C8-E5E00FDB8D33}"/>
              </a:ext>
            </a:extLst>
          </p:cNvPr>
          <p:cNvPicPr preferRelativeResize="0"/>
          <p:nvPr/>
        </p:nvPicPr>
        <p:blipFill>
          <a:blip r:embed="rId6">
            <a:alphaModFix/>
          </a:blip>
          <a:stretch>
            <a:fillRect/>
          </a:stretch>
        </p:blipFill>
        <p:spPr>
          <a:xfrm>
            <a:off x="1162593" y="4948342"/>
            <a:ext cx="1669724" cy="1799699"/>
          </a:xfrm>
          <a:prstGeom prst="rect">
            <a:avLst/>
          </a:prstGeom>
          <a:noFill/>
          <a:ln>
            <a:noFill/>
          </a:ln>
        </p:spPr>
      </p:pic>
      <p:pic>
        <p:nvPicPr>
          <p:cNvPr id="18" name="Google Shape;115;p25" descr="American Express - Wikipedia">
            <a:extLst>
              <a:ext uri="{FF2B5EF4-FFF2-40B4-BE49-F238E27FC236}">
                <a16:creationId xmlns:a16="http://schemas.microsoft.com/office/drawing/2014/main" id="{D0C43A9C-95E9-2519-9670-B6DAB3520AA5}"/>
              </a:ext>
            </a:extLst>
          </p:cNvPr>
          <p:cNvPicPr preferRelativeResize="0"/>
          <p:nvPr/>
        </p:nvPicPr>
        <p:blipFill>
          <a:blip r:embed="rId7">
            <a:alphaModFix/>
          </a:blip>
          <a:stretch>
            <a:fillRect/>
          </a:stretch>
        </p:blipFill>
        <p:spPr>
          <a:xfrm>
            <a:off x="3546429" y="1713668"/>
            <a:ext cx="1724025" cy="1714500"/>
          </a:xfrm>
          <a:prstGeom prst="rect">
            <a:avLst/>
          </a:prstGeom>
          <a:noFill/>
          <a:ln>
            <a:noFill/>
          </a:ln>
        </p:spPr>
      </p:pic>
      <p:pic>
        <p:nvPicPr>
          <p:cNvPr id="19" name="Google Shape;116;p25" descr="About the Peter G. Peterson Foundation">
            <a:extLst>
              <a:ext uri="{FF2B5EF4-FFF2-40B4-BE49-F238E27FC236}">
                <a16:creationId xmlns:a16="http://schemas.microsoft.com/office/drawing/2014/main" id="{FA010F64-76E0-4F55-8DC2-82D5B737F4C9}"/>
              </a:ext>
            </a:extLst>
          </p:cNvPr>
          <p:cNvPicPr preferRelativeResize="0"/>
          <p:nvPr/>
        </p:nvPicPr>
        <p:blipFill>
          <a:blip r:embed="rId8">
            <a:alphaModFix/>
          </a:blip>
          <a:stretch>
            <a:fillRect/>
          </a:stretch>
        </p:blipFill>
        <p:spPr>
          <a:xfrm>
            <a:off x="592489" y="3369634"/>
            <a:ext cx="2952750" cy="1552575"/>
          </a:xfrm>
          <a:prstGeom prst="rect">
            <a:avLst/>
          </a:prstGeom>
          <a:noFill/>
          <a:ln>
            <a:noFill/>
          </a:ln>
        </p:spPr>
      </p:pic>
      <p:pic>
        <p:nvPicPr>
          <p:cNvPr id="20" name="Google Shape;117;p25" descr="Federal Reserve - Wikipedia">
            <a:extLst>
              <a:ext uri="{FF2B5EF4-FFF2-40B4-BE49-F238E27FC236}">
                <a16:creationId xmlns:a16="http://schemas.microsoft.com/office/drawing/2014/main" id="{F115FA58-4E14-58E0-22B0-0829040AC25B}"/>
              </a:ext>
            </a:extLst>
          </p:cNvPr>
          <p:cNvPicPr preferRelativeResize="0"/>
          <p:nvPr/>
        </p:nvPicPr>
        <p:blipFill>
          <a:blip r:embed="rId9">
            <a:alphaModFix/>
          </a:blip>
          <a:stretch>
            <a:fillRect/>
          </a:stretch>
        </p:blipFill>
        <p:spPr>
          <a:xfrm>
            <a:off x="8502727" y="1437232"/>
            <a:ext cx="1714500" cy="1714500"/>
          </a:xfrm>
          <a:prstGeom prst="rect">
            <a:avLst/>
          </a:prstGeom>
          <a:noFill/>
          <a:ln>
            <a:noFill/>
          </a:ln>
        </p:spPr>
      </p:pic>
      <p:pic>
        <p:nvPicPr>
          <p:cNvPr id="21" name="Google Shape;118;p25" descr="Nearpod: You'll wonder how you taught without it">
            <a:extLst>
              <a:ext uri="{FF2B5EF4-FFF2-40B4-BE49-F238E27FC236}">
                <a16:creationId xmlns:a16="http://schemas.microsoft.com/office/drawing/2014/main" id="{AD49FB12-017B-96F3-DAF5-15ACB43E6B6F}"/>
              </a:ext>
            </a:extLst>
          </p:cNvPr>
          <p:cNvPicPr preferRelativeResize="0"/>
          <p:nvPr/>
        </p:nvPicPr>
        <p:blipFill>
          <a:blip r:embed="rId10">
            <a:alphaModFix/>
          </a:blip>
          <a:stretch>
            <a:fillRect/>
          </a:stretch>
        </p:blipFill>
        <p:spPr>
          <a:xfrm>
            <a:off x="8791306" y="3313273"/>
            <a:ext cx="2857500" cy="1600200"/>
          </a:xfrm>
          <a:prstGeom prst="rect">
            <a:avLst/>
          </a:prstGeom>
          <a:noFill/>
          <a:ln>
            <a:noFill/>
          </a:ln>
        </p:spPr>
      </p:pic>
      <p:pic>
        <p:nvPicPr>
          <p:cNvPr id="22" name="Google Shape;119;p25" descr="Press Room">
            <a:extLst>
              <a:ext uri="{FF2B5EF4-FFF2-40B4-BE49-F238E27FC236}">
                <a16:creationId xmlns:a16="http://schemas.microsoft.com/office/drawing/2014/main" id="{70FFE688-8B19-8025-D4F4-CBBD390056F1}"/>
              </a:ext>
            </a:extLst>
          </p:cNvPr>
          <p:cNvPicPr preferRelativeResize="0"/>
          <p:nvPr/>
        </p:nvPicPr>
        <p:blipFill>
          <a:blip r:embed="rId11">
            <a:alphaModFix/>
          </a:blip>
          <a:stretch>
            <a:fillRect/>
          </a:stretch>
        </p:blipFill>
        <p:spPr>
          <a:xfrm>
            <a:off x="5503578" y="1753103"/>
            <a:ext cx="2580301" cy="1407076"/>
          </a:xfrm>
          <a:prstGeom prst="rect">
            <a:avLst/>
          </a:prstGeom>
          <a:noFill/>
          <a:ln>
            <a:noFill/>
          </a:ln>
        </p:spPr>
      </p:pic>
      <p:pic>
        <p:nvPicPr>
          <p:cNvPr id="23" name="Google Shape;120;p25" descr="My SIFMA">
            <a:extLst>
              <a:ext uri="{FF2B5EF4-FFF2-40B4-BE49-F238E27FC236}">
                <a16:creationId xmlns:a16="http://schemas.microsoft.com/office/drawing/2014/main" id="{BC9A844C-B414-BF8C-9154-620BBD09F8C3}"/>
              </a:ext>
            </a:extLst>
          </p:cNvPr>
          <p:cNvPicPr preferRelativeResize="0"/>
          <p:nvPr/>
        </p:nvPicPr>
        <p:blipFill>
          <a:blip r:embed="rId12">
            <a:alphaModFix/>
          </a:blip>
          <a:stretch>
            <a:fillRect/>
          </a:stretch>
        </p:blipFill>
        <p:spPr>
          <a:xfrm>
            <a:off x="7194831" y="4982029"/>
            <a:ext cx="3619500" cy="1743075"/>
          </a:xfrm>
          <a:prstGeom prst="rect">
            <a:avLst/>
          </a:prstGeom>
          <a:noFill/>
          <a:ln>
            <a:noFill/>
          </a:ln>
        </p:spPr>
      </p:pic>
    </p:spTree>
    <p:extLst>
      <p:ext uri="{BB962C8B-B14F-4D97-AF65-F5344CB8AC3E}">
        <p14:creationId xmlns:p14="http://schemas.microsoft.com/office/powerpoint/2010/main" val="1892550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790" y="10546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lgn="ctr">
              <a:defRPr/>
            </a:pPr>
            <a:r>
              <a:rPr lang="en-US" sz="5500" b="1" dirty="0">
                <a:ln w="11430">
                  <a:noFill/>
                </a:ln>
                <a:effectLst>
                  <a:outerShdw blurRad="80000" dist="40000" dir="5040000" algn="tl">
                    <a:srgbClr val="000000">
                      <a:alpha val="0"/>
                    </a:srgbClr>
                  </a:outerShdw>
                </a:effectLst>
              </a:rPr>
              <a:t>Agenda</a:t>
            </a:r>
          </a:p>
        </p:txBody>
      </p:sp>
      <p:sp>
        <p:nvSpPr>
          <p:cNvPr id="3" name="Content Placeholder 2"/>
          <p:cNvSpPr>
            <a:spLocks noGrp="1"/>
          </p:cNvSpPr>
          <p:nvPr>
            <p:ph idx="4294967295"/>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This session features</a:t>
            </a:r>
            <a:r>
              <a:rPr lang="en-US" sz="2000" dirty="0"/>
              <a:t>:</a:t>
            </a:r>
          </a:p>
          <a:p>
            <a:r>
              <a:rPr lang="en-US" sz="3200" dirty="0">
                <a:ea typeface="Calibri" panose="020F0502020204030204" pitchFamily="34" charset="0"/>
                <a:cs typeface="Times New Roman" panose="02020603050405020304" pitchFamily="18" charset="0"/>
              </a:rPr>
              <a:t>Information about how to teach economic concepts using picture book biographies</a:t>
            </a:r>
          </a:p>
          <a:p>
            <a:r>
              <a:rPr lang="en-US" sz="3200" dirty="0">
                <a:ea typeface="Calibri" panose="020F0502020204030204" pitchFamily="34" charset="0"/>
                <a:cs typeface="Times New Roman" panose="02020603050405020304" pitchFamily="18" charset="0"/>
              </a:rPr>
              <a:t>Related lesson plans </a:t>
            </a:r>
          </a:p>
          <a:p>
            <a:r>
              <a:rPr lang="en-US" sz="3200" dirty="0">
                <a:ea typeface="Calibri" panose="020F0502020204030204" pitchFamily="34" charset="0"/>
                <a:cs typeface="Times New Roman" panose="02020603050405020304" pitchFamily="18" charset="0"/>
              </a:rPr>
              <a:t>Extension and enrichment activities</a:t>
            </a:r>
          </a:p>
          <a:p>
            <a:r>
              <a:rPr lang="en-US" sz="3200" dirty="0">
                <a:ea typeface="Calibri" panose="020F0502020204030204" pitchFamily="34" charset="0"/>
                <a:cs typeface="Times New Roman" panose="02020603050405020304" pitchFamily="18" charset="0"/>
              </a:rPr>
              <a:t>Links to support materials</a:t>
            </a:r>
          </a:p>
          <a:p>
            <a:r>
              <a:rPr lang="en-US" sz="3200" dirty="0">
                <a:ea typeface="Calibri" panose="020F0502020204030204" pitchFamily="34" charset="0"/>
                <a:cs typeface="Times New Roman" panose="02020603050405020304" pitchFamily="18" charset="0"/>
              </a:rPr>
              <a:t>Q &amp; A session </a:t>
            </a:r>
          </a:p>
          <a:p>
            <a:endParaRPr lang="en-US" sz="2750" dirty="0"/>
          </a:p>
        </p:txBody>
      </p:sp>
      <p:pic>
        <p:nvPicPr>
          <p:cNvPr id="4" name="Picture 2" descr="15-cent Helen Keller and Anne Sullivan stamp">
            <a:extLst>
              <a:ext uri="{FF2B5EF4-FFF2-40B4-BE49-F238E27FC236}">
                <a16:creationId xmlns:a16="http://schemas.microsoft.com/office/drawing/2014/main" id="{6BDFBC72-4B1F-5487-3A08-3F286BC16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003" y="3678697"/>
            <a:ext cx="1876610" cy="2835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ilma Rudolph | National Postal Museum">
            <a:extLst>
              <a:ext uri="{FF2B5EF4-FFF2-40B4-BE49-F238E27FC236}">
                <a16:creationId xmlns:a16="http://schemas.microsoft.com/office/drawing/2014/main" id="{571FD13D-01F9-BF72-E566-42F9BB513F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0140" y="2906008"/>
            <a:ext cx="2012187" cy="2190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0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790" y="10546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defRPr/>
            </a:pPr>
            <a:r>
              <a:rPr lang="en-US" sz="5500" dirty="0"/>
              <a:t>Objectives</a:t>
            </a:r>
            <a:endParaRPr lang="en-US" sz="5500" b="1" dirty="0">
              <a:ln w="11430">
                <a:noFill/>
              </a:ln>
              <a:effectLst>
                <a:outerShdw blurRad="80000" dist="40000" dir="5040000" algn="tl">
                  <a:srgbClr val="000000">
                    <a:alpha val="0"/>
                  </a:srgbClr>
                </a:outerShdw>
              </a:effectLst>
            </a:endParaRPr>
          </a:p>
        </p:txBody>
      </p:sp>
      <p:sp>
        <p:nvSpPr>
          <p:cNvPr id="3" name="Content Placeholder 2"/>
          <p:cNvSpPr>
            <a:spLocks noGrp="1"/>
          </p:cNvSpPr>
          <p:nvPr>
            <p:ph idx="4294967295"/>
          </p:nvPr>
        </p:nvSpPr>
        <p:spPr>
          <a:xfrm>
            <a:off x="838200" y="1248468"/>
            <a:ext cx="10515600" cy="4928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marL="0" indent="0">
              <a:buNone/>
            </a:pPr>
            <a:r>
              <a:rPr lang="en-US" b="1" dirty="0"/>
              <a:t>Teachers will be able to</a:t>
            </a:r>
            <a:r>
              <a:rPr lang="en-US" dirty="0"/>
              <a:t>:</a:t>
            </a:r>
            <a:endParaRPr lang="en-US" dirty="0">
              <a:ea typeface="Calibri" panose="020F0502020204030204" pitchFamily="34" charset="0"/>
              <a:cs typeface="Times New Roman" panose="02020603050405020304" pitchFamily="18" charset="0"/>
            </a:endParaRPr>
          </a:p>
          <a:p>
            <a:pPr lvl="0"/>
            <a:r>
              <a:rPr lang="en-US" sz="2400" dirty="0"/>
              <a:t>Learn about</a:t>
            </a:r>
            <a:r>
              <a:rPr lang="en-US" sz="2400" dirty="0">
                <a:ea typeface="Calibri" panose="020F0502020204030204" pitchFamily="34" charset="0"/>
                <a:cs typeface="Times New Roman" panose="02020603050405020304" pitchFamily="18" charset="0"/>
              </a:rPr>
              <a:t> the challenges four strong women faced and overcame by investing in their human capital</a:t>
            </a:r>
            <a:endParaRPr lang="en-US" sz="2400" dirty="0"/>
          </a:p>
          <a:p>
            <a:pPr lvl="0"/>
            <a:r>
              <a:rPr lang="en-US" sz="2400" dirty="0">
                <a:ea typeface="Calibri" panose="020F0502020204030204" pitchFamily="34" charset="0"/>
                <a:cs typeface="Times New Roman" panose="02020603050405020304" pitchFamily="18" charset="0"/>
              </a:rPr>
              <a:t>Discover methods for teaching the featured concepts using lessons and activities created for the elementary classroom</a:t>
            </a:r>
            <a:r>
              <a:rPr lang="en-US" sz="2400" dirty="0"/>
              <a:t>.</a:t>
            </a:r>
          </a:p>
          <a:p>
            <a:pPr lvl="0"/>
            <a:r>
              <a:rPr lang="en-US" sz="2400" dirty="0">
                <a:ea typeface="Calibri" panose="020F0502020204030204" pitchFamily="34" charset="0"/>
                <a:cs typeface="Times New Roman" panose="02020603050405020304" pitchFamily="18" charset="0"/>
              </a:rPr>
              <a:t>Consider the benefits of using children’s literature to teach in the content area.</a:t>
            </a:r>
          </a:p>
          <a:p>
            <a:r>
              <a:rPr lang="en-US" sz="2400" dirty="0">
                <a:ea typeface="Calibri" panose="020F0502020204030204" pitchFamily="34" charset="0"/>
                <a:cs typeface="Times New Roman" panose="02020603050405020304" pitchFamily="18" charset="0"/>
              </a:rPr>
              <a:t>Review the economic concepts of decision-making, opportunity cost, human capital, good &amp; services, and productive resources and learn how they apply these concepts to the featured books. </a:t>
            </a:r>
          </a:p>
          <a:p>
            <a:pPr marL="0" indent="0">
              <a:buNone/>
            </a:pPr>
            <a:endParaRPr lang="en-US" sz="2750" dirty="0"/>
          </a:p>
        </p:txBody>
      </p:sp>
      <p:pic>
        <p:nvPicPr>
          <p:cNvPr id="3074" name="Picture 2" descr="Wilma Mankiller Quarter | American Women Quarters | U.S. Mint">
            <a:extLst>
              <a:ext uri="{FF2B5EF4-FFF2-40B4-BE49-F238E27FC236}">
                <a16:creationId xmlns:a16="http://schemas.microsoft.com/office/drawing/2014/main" id="{72271ACD-8027-AA1F-119C-DA6CBA504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1573" y="5237263"/>
            <a:ext cx="1157935" cy="115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9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32852"/>
            <a:ext cx="6172200" cy="1119751"/>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defRPr/>
            </a:pPr>
            <a:r>
              <a:rPr lang="en-US" sz="4125" dirty="0"/>
              <a:t>National Standards</a:t>
            </a:r>
            <a:endParaRPr lang="en-US" sz="4125" dirty="0">
              <a:ln w="11430">
                <a:noFill/>
              </a:ln>
              <a:effectLst>
                <a:outerShdw blurRad="80000" dist="40000" dir="5040000" algn="tl">
                  <a:srgbClr val="000000">
                    <a:alpha val="0"/>
                  </a:srgbClr>
                </a:outerShdw>
              </a:effectLst>
            </a:endParaRPr>
          </a:p>
        </p:txBody>
      </p:sp>
      <p:pic>
        <p:nvPicPr>
          <p:cNvPr id="4" name="Picture 3">
            <a:extLst>
              <a:ext uri="{FF2B5EF4-FFF2-40B4-BE49-F238E27FC236}">
                <a16:creationId xmlns:a16="http://schemas.microsoft.com/office/drawing/2014/main" id="{04C9C351-8680-4F49-B061-6021D10CCBB4}"/>
              </a:ext>
            </a:extLst>
          </p:cNvPr>
          <p:cNvPicPr>
            <a:picLocks noChangeAspect="1"/>
          </p:cNvPicPr>
          <p:nvPr/>
        </p:nvPicPr>
        <p:blipFill>
          <a:blip r:embed="rId3"/>
          <a:stretch>
            <a:fillRect/>
          </a:stretch>
        </p:blipFill>
        <p:spPr>
          <a:xfrm rot="488531">
            <a:off x="9180615" y="2321192"/>
            <a:ext cx="2487346" cy="3291784"/>
          </a:xfrm>
          <a:prstGeom prst="rect">
            <a:avLst/>
          </a:prstGeom>
          <a:ln w="19050">
            <a:solidFill>
              <a:schemeClr val="tx1"/>
            </a:solidFill>
          </a:ln>
        </p:spPr>
      </p:pic>
      <p:pic>
        <p:nvPicPr>
          <p:cNvPr id="5" name="Picture 4">
            <a:extLst>
              <a:ext uri="{FF2B5EF4-FFF2-40B4-BE49-F238E27FC236}">
                <a16:creationId xmlns:a16="http://schemas.microsoft.com/office/drawing/2014/main" id="{5A0FF1A1-3CF6-4FA9-9503-89D6BCE366D7}"/>
              </a:ext>
            </a:extLst>
          </p:cNvPr>
          <p:cNvPicPr>
            <a:picLocks noChangeAspect="1"/>
          </p:cNvPicPr>
          <p:nvPr/>
        </p:nvPicPr>
        <p:blipFill>
          <a:blip r:embed="rId4"/>
          <a:stretch>
            <a:fillRect/>
          </a:stretch>
        </p:blipFill>
        <p:spPr>
          <a:xfrm>
            <a:off x="632066" y="664900"/>
            <a:ext cx="3354238" cy="1323622"/>
          </a:xfrm>
          <a:prstGeom prst="rect">
            <a:avLst/>
          </a:prstGeom>
          <a:ln w="28575">
            <a:solidFill>
              <a:schemeClr val="tx1"/>
            </a:solidFill>
          </a:ln>
        </p:spPr>
      </p:pic>
      <p:pic>
        <p:nvPicPr>
          <p:cNvPr id="6" name="Picture 5">
            <a:extLst>
              <a:ext uri="{FF2B5EF4-FFF2-40B4-BE49-F238E27FC236}">
                <a16:creationId xmlns:a16="http://schemas.microsoft.com/office/drawing/2014/main" id="{A43B754C-1586-469B-9923-BE2688E162C6}"/>
              </a:ext>
            </a:extLst>
          </p:cNvPr>
          <p:cNvPicPr>
            <a:picLocks noChangeAspect="1"/>
          </p:cNvPicPr>
          <p:nvPr/>
        </p:nvPicPr>
        <p:blipFill>
          <a:blip r:embed="rId5"/>
          <a:stretch>
            <a:fillRect/>
          </a:stretch>
        </p:blipFill>
        <p:spPr>
          <a:xfrm>
            <a:off x="2471003" y="2300942"/>
            <a:ext cx="4034727" cy="1744922"/>
          </a:xfrm>
          <a:prstGeom prst="rect">
            <a:avLst/>
          </a:prstGeom>
          <a:ln w="28575">
            <a:solidFill>
              <a:schemeClr val="tx1"/>
            </a:solidFill>
          </a:ln>
        </p:spPr>
      </p:pic>
      <p:sp>
        <p:nvSpPr>
          <p:cNvPr id="8" name="TextBox 7">
            <a:extLst>
              <a:ext uri="{FF2B5EF4-FFF2-40B4-BE49-F238E27FC236}">
                <a16:creationId xmlns:a16="http://schemas.microsoft.com/office/drawing/2014/main" id="{6EDF187B-5361-4A86-AFCC-521EDE2CA935}"/>
              </a:ext>
            </a:extLst>
          </p:cNvPr>
          <p:cNvSpPr txBox="1"/>
          <p:nvPr/>
        </p:nvSpPr>
        <p:spPr>
          <a:xfrm>
            <a:off x="1332556" y="6397368"/>
            <a:ext cx="8957387" cy="307777"/>
          </a:xfrm>
          <a:prstGeom prst="rect">
            <a:avLst/>
          </a:prstGeom>
          <a:noFill/>
        </p:spPr>
        <p:txBody>
          <a:bodyPr wrap="square">
            <a:spAutoFit/>
          </a:bodyPr>
          <a:lstStyle/>
          <a:p>
            <a:pPr algn="ctr" defTabSz="678941">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6"/>
              </a:rPr>
              <a:t>https://www.councilforeconed.org/wp-content/uploads/2012/03/voluntary-national-content-standards-2010.pdf</a:t>
            </a:r>
            <a:endParaRPr lang="en-US" sz="1400" b="1" dirty="0"/>
          </a:p>
        </p:txBody>
      </p:sp>
      <p:pic>
        <p:nvPicPr>
          <p:cNvPr id="9" name="Picture 8">
            <a:extLst>
              <a:ext uri="{FF2B5EF4-FFF2-40B4-BE49-F238E27FC236}">
                <a16:creationId xmlns:a16="http://schemas.microsoft.com/office/drawing/2014/main" id="{2F3EEEDD-7722-423C-9C5B-FC087FCA990E}"/>
              </a:ext>
            </a:extLst>
          </p:cNvPr>
          <p:cNvPicPr>
            <a:picLocks noChangeAspect="1"/>
          </p:cNvPicPr>
          <p:nvPr/>
        </p:nvPicPr>
        <p:blipFill>
          <a:blip r:embed="rId7"/>
          <a:stretch>
            <a:fillRect/>
          </a:stretch>
        </p:blipFill>
        <p:spPr>
          <a:xfrm>
            <a:off x="3505234" y="4383206"/>
            <a:ext cx="4232275" cy="1739769"/>
          </a:xfrm>
          <a:prstGeom prst="rect">
            <a:avLst/>
          </a:prstGeom>
          <a:ln w="28575">
            <a:solidFill>
              <a:schemeClr val="tx1"/>
            </a:solidFill>
          </a:ln>
        </p:spPr>
      </p:pic>
    </p:spTree>
    <p:extLst>
      <p:ext uri="{BB962C8B-B14F-4D97-AF65-F5344CB8AC3E}">
        <p14:creationId xmlns:p14="http://schemas.microsoft.com/office/powerpoint/2010/main" val="376593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8</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7D464D26-8F94-5804-DEFC-F4D9477D6F75}"/>
              </a:ext>
            </a:extLst>
          </p:cNvPr>
          <p:cNvSpPr txBox="1">
            <a:spLocks noChangeArrowheads="1"/>
          </p:cNvSpPr>
          <p:nvPr/>
        </p:nvSpPr>
        <p:spPr>
          <a:xfrm>
            <a:off x="715572" y="516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t>National Standards</a:t>
            </a:r>
          </a:p>
        </p:txBody>
      </p:sp>
      <p:sp>
        <p:nvSpPr>
          <p:cNvPr id="5" name="Content Placeholder 2">
            <a:extLst>
              <a:ext uri="{FF2B5EF4-FFF2-40B4-BE49-F238E27FC236}">
                <a16:creationId xmlns:a16="http://schemas.microsoft.com/office/drawing/2014/main" id="{B7C78A2E-453C-BBFE-3E48-0C4D6584DE8B}"/>
              </a:ext>
            </a:extLst>
          </p:cNvPr>
          <p:cNvSpPr txBox="1">
            <a:spLocks/>
          </p:cNvSpPr>
          <p:nvPr/>
        </p:nvSpPr>
        <p:spPr>
          <a:xfrm>
            <a:off x="838200" y="305962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pic>
        <p:nvPicPr>
          <p:cNvPr id="4" name="Picture 3">
            <a:extLst>
              <a:ext uri="{FF2B5EF4-FFF2-40B4-BE49-F238E27FC236}">
                <a16:creationId xmlns:a16="http://schemas.microsoft.com/office/drawing/2014/main" id="{A449B870-E990-A898-F127-DABC76228162}"/>
              </a:ext>
            </a:extLst>
          </p:cNvPr>
          <p:cNvPicPr>
            <a:picLocks noChangeAspect="1"/>
          </p:cNvPicPr>
          <p:nvPr/>
        </p:nvPicPr>
        <p:blipFill>
          <a:blip r:embed="rId2"/>
          <a:stretch>
            <a:fillRect/>
          </a:stretch>
        </p:blipFill>
        <p:spPr>
          <a:xfrm>
            <a:off x="4087462" y="1605174"/>
            <a:ext cx="4621824" cy="1823826"/>
          </a:xfrm>
          <a:prstGeom prst="rect">
            <a:avLst/>
          </a:prstGeom>
          <a:ln w="28575">
            <a:solidFill>
              <a:schemeClr val="tx1"/>
            </a:solidFill>
          </a:ln>
        </p:spPr>
      </p:pic>
      <p:sp>
        <p:nvSpPr>
          <p:cNvPr id="8" name="TextBox 7">
            <a:extLst>
              <a:ext uri="{FF2B5EF4-FFF2-40B4-BE49-F238E27FC236}">
                <a16:creationId xmlns:a16="http://schemas.microsoft.com/office/drawing/2014/main" id="{CE010F22-144A-0A51-E544-4B9DADB66D8B}"/>
              </a:ext>
            </a:extLst>
          </p:cNvPr>
          <p:cNvSpPr txBox="1"/>
          <p:nvPr/>
        </p:nvSpPr>
        <p:spPr>
          <a:xfrm>
            <a:off x="3211643" y="3646438"/>
            <a:ext cx="6093500" cy="646331"/>
          </a:xfrm>
          <a:prstGeom prst="rect">
            <a:avLst/>
          </a:prstGeom>
          <a:noFill/>
        </p:spPr>
        <p:txBody>
          <a:bodyPr wrap="square">
            <a:spAutoFit/>
          </a:bodyPr>
          <a:lstStyle/>
          <a:p>
            <a:pPr algn="ctr"/>
            <a:r>
              <a:rPr lang="en-US" sz="3600" dirty="0"/>
              <a:t>Benchmarks: Grade 4</a:t>
            </a:r>
          </a:p>
        </p:txBody>
      </p:sp>
      <p:pic>
        <p:nvPicPr>
          <p:cNvPr id="9" name="Picture 8">
            <a:extLst>
              <a:ext uri="{FF2B5EF4-FFF2-40B4-BE49-F238E27FC236}">
                <a16:creationId xmlns:a16="http://schemas.microsoft.com/office/drawing/2014/main" id="{5044508A-C6F3-1669-3A55-584D8B9A4E0D}"/>
              </a:ext>
            </a:extLst>
          </p:cNvPr>
          <p:cNvPicPr>
            <a:picLocks noChangeAspect="1"/>
          </p:cNvPicPr>
          <p:nvPr/>
        </p:nvPicPr>
        <p:blipFill>
          <a:blip r:embed="rId3"/>
          <a:stretch>
            <a:fillRect/>
          </a:stretch>
        </p:blipFill>
        <p:spPr>
          <a:xfrm>
            <a:off x="494829" y="4581288"/>
            <a:ext cx="11434738" cy="1137785"/>
          </a:xfrm>
          <a:prstGeom prst="rect">
            <a:avLst/>
          </a:prstGeom>
          <a:ln w="28575">
            <a:solidFill>
              <a:schemeClr val="tx1"/>
            </a:solidFill>
          </a:ln>
        </p:spPr>
      </p:pic>
    </p:spTree>
    <p:extLst>
      <p:ext uri="{BB962C8B-B14F-4D97-AF65-F5344CB8AC3E}">
        <p14:creationId xmlns:p14="http://schemas.microsoft.com/office/powerpoint/2010/main" val="77634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1B32C6-3068-9115-7F3B-2674A8E4B0A3}"/>
              </a:ext>
            </a:extLst>
          </p:cNvPr>
          <p:cNvSpPr txBox="1"/>
          <p:nvPr/>
        </p:nvSpPr>
        <p:spPr>
          <a:xfrm>
            <a:off x="3038007" y="356093"/>
            <a:ext cx="6115986" cy="707886"/>
          </a:xfrm>
          <a:prstGeom prst="rect">
            <a:avLst/>
          </a:prstGeom>
          <a:noFill/>
        </p:spPr>
        <p:txBody>
          <a:bodyPr wrap="square" rtlCol="0">
            <a:spAutoFit/>
          </a:bodyPr>
          <a:lstStyle/>
          <a:p>
            <a:pPr algn="ctr"/>
            <a:r>
              <a:rPr lang="en-US" sz="4000" dirty="0"/>
              <a:t>Temple Grandin</a:t>
            </a:r>
          </a:p>
        </p:txBody>
      </p:sp>
      <p:sp>
        <p:nvSpPr>
          <p:cNvPr id="4" name="TextBox 3">
            <a:extLst>
              <a:ext uri="{FF2B5EF4-FFF2-40B4-BE49-F238E27FC236}">
                <a16:creationId xmlns:a16="http://schemas.microsoft.com/office/drawing/2014/main" id="{0F12603D-9456-2C1A-FE8A-01BFCE487874}"/>
              </a:ext>
            </a:extLst>
          </p:cNvPr>
          <p:cNvSpPr txBox="1"/>
          <p:nvPr/>
        </p:nvSpPr>
        <p:spPr>
          <a:xfrm>
            <a:off x="437681" y="5387445"/>
            <a:ext cx="11316638" cy="1323439"/>
          </a:xfrm>
          <a:prstGeom prst="rect">
            <a:avLst/>
          </a:prstGeom>
          <a:noFill/>
          <a:ln w="12700">
            <a:solidFill>
              <a:schemeClr val="tx1"/>
            </a:solidFill>
          </a:ln>
        </p:spPr>
        <p:txBody>
          <a:bodyPr wrap="square">
            <a:spAutoFit/>
          </a:bodyPr>
          <a:lstStyle/>
          <a:p>
            <a:r>
              <a:rPr lang="en-US" sz="2000" b="0" i="0" dirty="0">
                <a:effectLst/>
              </a:rPr>
              <a:t>Mary Temple Grandin is an American academic and animal behaviorist. She </a:t>
            </a:r>
            <a:r>
              <a:rPr lang="en-US" sz="2000" dirty="0"/>
              <a:t>is an important  spokesperson for autism spectrum disorders. By using her abilities to think visually, she has pursued a career as an industry consultant, is a professor of animal science at Colorado State University, and is the author of ten books and hundreds of articles. </a:t>
            </a:r>
          </a:p>
        </p:txBody>
      </p:sp>
      <p:pic>
        <p:nvPicPr>
          <p:cNvPr id="6" name="Picture 5">
            <a:extLst>
              <a:ext uri="{FF2B5EF4-FFF2-40B4-BE49-F238E27FC236}">
                <a16:creationId xmlns:a16="http://schemas.microsoft.com/office/drawing/2014/main" id="{FF011876-F0D3-5F97-C27B-0684233728C0}"/>
              </a:ext>
            </a:extLst>
          </p:cNvPr>
          <p:cNvPicPr>
            <a:picLocks noChangeAspect="1"/>
          </p:cNvPicPr>
          <p:nvPr/>
        </p:nvPicPr>
        <p:blipFill>
          <a:blip r:embed="rId2"/>
          <a:stretch>
            <a:fillRect/>
          </a:stretch>
        </p:blipFill>
        <p:spPr>
          <a:xfrm>
            <a:off x="5261571" y="1395827"/>
            <a:ext cx="1668858" cy="2211978"/>
          </a:xfrm>
          <a:prstGeom prst="rect">
            <a:avLst/>
          </a:prstGeom>
          <a:ln w="19050">
            <a:solidFill>
              <a:schemeClr val="tx1"/>
            </a:solidFill>
          </a:ln>
        </p:spPr>
      </p:pic>
      <p:sp>
        <p:nvSpPr>
          <p:cNvPr id="8" name="TextBox 7">
            <a:extLst>
              <a:ext uri="{FF2B5EF4-FFF2-40B4-BE49-F238E27FC236}">
                <a16:creationId xmlns:a16="http://schemas.microsoft.com/office/drawing/2014/main" id="{CCBC47D2-536B-A895-14FE-DF1A4EA72266}"/>
              </a:ext>
            </a:extLst>
          </p:cNvPr>
          <p:cNvSpPr txBox="1"/>
          <p:nvPr/>
        </p:nvSpPr>
        <p:spPr>
          <a:xfrm>
            <a:off x="829456" y="4595805"/>
            <a:ext cx="11057744" cy="646331"/>
          </a:xfrm>
          <a:prstGeom prst="rect">
            <a:avLst/>
          </a:prstGeom>
          <a:noFill/>
        </p:spPr>
        <p:txBody>
          <a:bodyPr wrap="square" rtlCol="0">
            <a:spAutoFit/>
          </a:bodyPr>
          <a:lstStyle/>
          <a:p>
            <a:r>
              <a:rPr lang="en-US" b="1" dirty="0">
                <a:solidFill>
                  <a:schemeClr val="accent1">
                    <a:lumMod val="75000"/>
                  </a:schemeClr>
                </a:solidFill>
              </a:rPr>
              <a:t>Temple Grandin has a BA from Franklin Pierce University, a MS from Arizona State University </a:t>
            </a:r>
          </a:p>
          <a:p>
            <a:r>
              <a:rPr lang="en-US" b="1" dirty="0">
                <a:solidFill>
                  <a:schemeClr val="accent1">
                    <a:lumMod val="75000"/>
                  </a:schemeClr>
                </a:solidFill>
              </a:rPr>
              <a:t>and a PhD from the University of Illinois.</a:t>
            </a:r>
          </a:p>
        </p:txBody>
      </p:sp>
      <p:sp>
        <p:nvSpPr>
          <p:cNvPr id="3" name="TextBox 2">
            <a:extLst>
              <a:ext uri="{FF2B5EF4-FFF2-40B4-BE49-F238E27FC236}">
                <a16:creationId xmlns:a16="http://schemas.microsoft.com/office/drawing/2014/main" id="{2347CFDA-DEDF-4469-8271-3006306735AC}"/>
              </a:ext>
            </a:extLst>
          </p:cNvPr>
          <p:cNvSpPr txBox="1"/>
          <p:nvPr/>
        </p:nvSpPr>
        <p:spPr>
          <a:xfrm>
            <a:off x="5212672" y="3917139"/>
            <a:ext cx="1766656" cy="369332"/>
          </a:xfrm>
          <a:prstGeom prst="rect">
            <a:avLst/>
          </a:prstGeom>
          <a:noFill/>
        </p:spPr>
        <p:txBody>
          <a:bodyPr wrap="square" rtlCol="0">
            <a:spAutoFit/>
          </a:bodyPr>
          <a:lstStyle/>
          <a:p>
            <a:r>
              <a:rPr lang="en-US" dirty="0"/>
              <a:t>August 26, 1947</a:t>
            </a:r>
          </a:p>
        </p:txBody>
      </p:sp>
    </p:spTree>
    <p:extLst>
      <p:ext uri="{BB962C8B-B14F-4D97-AF65-F5344CB8AC3E}">
        <p14:creationId xmlns:p14="http://schemas.microsoft.com/office/powerpoint/2010/main" val="420110885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150342-3047-40C4-B26F-DE36EC0C7967}">
  <ds:schemaRef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 ds:uri="http://www.w3.org/XML/1998/namespace"/>
    <ds:schemaRef ds:uri="bfa4db11-c700-41fb-b639-f7e6b4e680b5"/>
    <ds:schemaRef ds:uri="9cd82c5b-74c9-4827-94f1-5bf219ae6b20"/>
    <ds:schemaRef ds:uri="http://purl.org/dc/elements/1.1/"/>
  </ds:schemaRefs>
</ds:datastoreItem>
</file>

<file path=customXml/itemProps2.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6DA77D-5CCD-40DF-A14E-D57FA6B297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Office%20Theme</Template>
  <TotalTime>232</TotalTime>
  <Words>1774</Words>
  <Application>Microsoft Office PowerPoint</Application>
  <PresentationFormat>Widescreen</PresentationFormat>
  <Paragraphs>177</Paragraphs>
  <Slides>42</Slides>
  <Notes>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42</vt:i4>
      </vt:variant>
    </vt:vector>
  </HeadingPairs>
  <TitlesOfParts>
    <vt:vector size="57" baseType="lpstr">
      <vt:lpstr>Arial</vt:lpstr>
      <vt:lpstr>Arial,Sans-Serif</vt:lpstr>
      <vt:lpstr>Bodoni MT</vt:lpstr>
      <vt:lpstr>Calibri</vt:lpstr>
      <vt:lpstr>Calibri Light</vt:lpstr>
      <vt:lpstr>Courier New</vt:lpstr>
      <vt:lpstr>Helvetica</vt:lpstr>
      <vt:lpstr>Inter</vt:lpstr>
      <vt:lpstr>Inter Light</vt:lpstr>
      <vt:lpstr>Inter SemiBold</vt:lpstr>
      <vt:lpstr>Lato</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Agenda</vt:lpstr>
      <vt:lpstr>Objectives</vt:lpstr>
      <vt:lpstr>National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Lesson Plan</vt:lpstr>
      <vt:lpstr>PowerPoint Presentation</vt:lpstr>
      <vt:lpstr>PowerPoint Presentation</vt:lpstr>
      <vt:lpstr>https://www.librarysparks.com/wp-content/uploads/2016/06/lsp_ll_helenkeller_augsept15.pdf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Native American Productive Resources </vt:lpstr>
      <vt:lpstr>PowerPoint Presentation</vt:lpstr>
      <vt:lpstr>Elementary Discussion Questions</vt:lpstr>
      <vt:lpstr>PowerPoint Presentation</vt:lpstr>
      <vt:lpstr>Quick Quote Activity Ideas</vt:lpstr>
      <vt:lpstr>Something to Think About</vt:lpstr>
      <vt:lpstr>Lauren Shifflett  shifflllh@jmu.edu  Lynne Stover stoverlf@jmu.edu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51</cp:revision>
  <cp:lastPrinted>2023-03-01T17:07:42Z</cp:lastPrinted>
  <dcterms:created xsi:type="dcterms:W3CDTF">2022-05-10T21:20:13Z</dcterms:created>
  <dcterms:modified xsi:type="dcterms:W3CDTF">2023-03-01T18:15:42Z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