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52"/>
  </p:notesMasterIdLst>
  <p:handoutMasterIdLst>
    <p:handoutMasterId r:id="rId53"/>
  </p:handoutMasterIdLst>
  <p:sldIdLst>
    <p:sldId id="512" r:id="rId7"/>
    <p:sldId id="703" r:id="rId8"/>
    <p:sldId id="258" r:id="rId9"/>
    <p:sldId id="663" r:id="rId10"/>
    <p:sldId id="641" r:id="rId11"/>
    <p:sldId id="731" r:id="rId12"/>
    <p:sldId id="678" r:id="rId13"/>
    <p:sldId id="486" r:id="rId14"/>
    <p:sldId id="646" r:id="rId15"/>
    <p:sldId id="643" r:id="rId16"/>
    <p:sldId id="732" r:id="rId17"/>
    <p:sldId id="734" r:id="rId18"/>
    <p:sldId id="735" r:id="rId19"/>
    <p:sldId id="662" r:id="rId20"/>
    <p:sldId id="657" r:id="rId21"/>
    <p:sldId id="669" r:id="rId22"/>
    <p:sldId id="673" r:id="rId23"/>
    <p:sldId id="674" r:id="rId24"/>
    <p:sldId id="664" r:id="rId25"/>
    <p:sldId id="648" r:id="rId26"/>
    <p:sldId id="671" r:id="rId27"/>
    <p:sldId id="737" r:id="rId28"/>
    <p:sldId id="675" r:id="rId29"/>
    <p:sldId id="736" r:id="rId30"/>
    <p:sldId id="260" r:id="rId31"/>
    <p:sldId id="650" r:id="rId32"/>
    <p:sldId id="654" r:id="rId33"/>
    <p:sldId id="653" r:id="rId34"/>
    <p:sldId id="676" r:id="rId35"/>
    <p:sldId id="738" r:id="rId36"/>
    <p:sldId id="649" r:id="rId37"/>
    <p:sldId id="670" r:id="rId38"/>
    <p:sldId id="666" r:id="rId39"/>
    <p:sldId id="665" r:id="rId40"/>
    <p:sldId id="672" r:id="rId41"/>
    <p:sldId id="667" r:id="rId42"/>
    <p:sldId id="718" r:id="rId43"/>
    <p:sldId id="739" r:id="rId44"/>
    <p:sldId id="705" r:id="rId45"/>
    <p:sldId id="725" r:id="rId46"/>
    <p:sldId id="729" r:id="rId47"/>
    <p:sldId id="726" r:id="rId48"/>
    <p:sldId id="722" r:id="rId49"/>
    <p:sldId id="728" r:id="rId50"/>
    <p:sldId id="706" r:id="rId51"/>
  </p:sldIdLst>
  <p:sldSz cx="12192000" cy="6858000"/>
  <p:notesSz cx="6950075" cy="9167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5231A-9D9F-B34C-B5EA-7A9148B3FD63}" vWet="2" dt="2022-12-05T16:19:10.950"/>
    <p1510:client id="{95A3E149-0718-3447-BDF3-2FBD2CC75070}" v="545" dt="2022-09-14T13:21:42.830"/>
    <p1510:client id="{A4549016-C5E8-1279-5BA4-620BEC88EB7C}" v="70" dt="2022-12-08T23:19:43.861"/>
    <p1510:client id="{C325E6CC-0C26-816C-951A-F98F32785C60}" v="47" dt="2022-12-05T16:25:08.766"/>
    <p1510:client id="{DE4D3201-3829-9B45-A72D-23867972EC41}" v="56" dt="2022-12-05T01:47:27.726"/>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3011699" cy="459986"/>
          </a:xfrm>
          <a:prstGeom prst="rect">
            <a:avLst/>
          </a:prstGeom>
          <a:noFill/>
          <a:ln>
            <a:noFill/>
          </a:ln>
        </p:spPr>
        <p:txBody>
          <a:bodyPr vert="horz" wrap="square" lIns="92098" tIns="46049" rIns="92098" bIns="46049" anchor="t" anchorCtr="0" compatLnSpc="1">
            <a:noAutofit/>
          </a:bodyPr>
          <a:lstStyle/>
          <a:p>
            <a:pPr defTabSz="920984">
              <a:defRPr sz="1800" b="0" i="0" u="none" strike="noStrike" kern="0" cap="none" spc="0" baseline="0">
                <a:solidFill>
                  <a:srgbClr val="000000"/>
                </a:solidFill>
                <a:uFillTx/>
              </a:defRPr>
            </a:pPr>
            <a:endParaRPr lang="en-US" sz="1200" dirty="0">
              <a:solidFill>
                <a:srgbClr val="000000"/>
              </a:solidFill>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936763" y="0"/>
            <a:ext cx="3011699" cy="459986"/>
          </a:xfrm>
          <a:prstGeom prst="rect">
            <a:avLst/>
          </a:prstGeom>
          <a:noFill/>
          <a:ln>
            <a:noFill/>
          </a:ln>
        </p:spPr>
        <p:txBody>
          <a:bodyPr vert="horz" wrap="square" lIns="92098" tIns="46049" rIns="92098" bIns="46049" anchor="t" anchorCtr="0" compatLnSpc="1">
            <a:noAutofit/>
          </a:bodyPr>
          <a:lstStyle/>
          <a:p>
            <a:pPr algn="r" defTabSz="920984">
              <a:defRPr sz="1800" b="0" i="0" u="none" strike="noStrike" kern="0" cap="none" spc="0" baseline="0">
                <a:solidFill>
                  <a:srgbClr val="000000"/>
                </a:solidFill>
                <a:uFillTx/>
              </a:defRPr>
            </a:pPr>
            <a:fld id="{840C38B3-81AF-5B46-8263-7874B85BD1CF}" type="datetime1">
              <a:rPr lang="en-US" sz="1200">
                <a:solidFill>
                  <a:srgbClr val="000000"/>
                </a:solidFill>
                <a:latin typeface="Calibri"/>
              </a:rPr>
              <a:pPr algn="r" defTabSz="920984">
                <a:defRPr sz="1800" b="0" i="0" u="none" strike="noStrike" kern="0" cap="none" spc="0" baseline="0">
                  <a:solidFill>
                    <a:srgbClr val="000000"/>
                  </a:solidFill>
                  <a:uFillTx/>
                </a:defRPr>
              </a:pPr>
              <a:t>3/13/2023</a:t>
            </a:fld>
            <a:endParaRPr lang="en-US" sz="1200" dirty="0">
              <a:solidFill>
                <a:srgbClr val="000000"/>
              </a:solidFill>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707827"/>
            <a:ext cx="3011699" cy="459986"/>
          </a:xfrm>
          <a:prstGeom prst="rect">
            <a:avLst/>
          </a:prstGeom>
          <a:noFill/>
          <a:ln>
            <a:noFill/>
          </a:ln>
        </p:spPr>
        <p:txBody>
          <a:bodyPr vert="horz" wrap="square" lIns="92098" tIns="46049" rIns="92098" bIns="46049" anchor="b" anchorCtr="0" compatLnSpc="1">
            <a:noAutofit/>
          </a:bodyPr>
          <a:lstStyle/>
          <a:p>
            <a:pPr defTabSz="920984">
              <a:defRPr sz="1800" b="0" i="0" u="none" strike="noStrike" kern="0" cap="none" spc="0" baseline="0">
                <a:solidFill>
                  <a:srgbClr val="000000"/>
                </a:solidFill>
                <a:uFillTx/>
              </a:defRPr>
            </a:pPr>
            <a:endParaRPr lang="en-US" sz="1200" dirty="0">
              <a:solidFill>
                <a:srgbClr val="000000"/>
              </a:solidFill>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936763" y="8707827"/>
            <a:ext cx="3011699" cy="459986"/>
          </a:xfrm>
          <a:prstGeom prst="rect">
            <a:avLst/>
          </a:prstGeom>
          <a:noFill/>
          <a:ln>
            <a:noFill/>
          </a:ln>
        </p:spPr>
        <p:txBody>
          <a:bodyPr vert="horz" wrap="square" lIns="92098" tIns="46049" rIns="92098" bIns="46049" anchor="b" anchorCtr="0" compatLnSpc="1">
            <a:noAutofit/>
          </a:bodyPr>
          <a:lstStyle/>
          <a:p>
            <a:pPr algn="r" defTabSz="920984">
              <a:defRPr sz="1800" b="0" i="0" u="none" strike="noStrike" kern="0" cap="none" spc="0" baseline="0">
                <a:solidFill>
                  <a:srgbClr val="000000"/>
                </a:solidFill>
                <a:uFillTx/>
              </a:defRPr>
            </a:pPr>
            <a:fld id="{7B9E692A-5FB9-7541-8B6E-C1190A6A4ABA}" type="slidenum">
              <a:pPr algn="r" defTabSz="920984">
                <a:defRPr sz="1800" b="0" i="0" u="none" strike="noStrike" kern="0" cap="none" spc="0" baseline="0">
                  <a:solidFill>
                    <a:srgbClr val="000000"/>
                  </a:solidFill>
                  <a:uFillTx/>
                </a:defRPr>
              </a:pPr>
              <a:t>‹#›</a:t>
            </a:fld>
            <a:endParaRPr lang="en-US" sz="1200" dirty="0">
              <a:solidFill>
                <a:srgbClr val="000000"/>
              </a:solidFill>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3011699" cy="459986"/>
          </a:xfrm>
          <a:prstGeom prst="rect">
            <a:avLst/>
          </a:prstGeom>
          <a:noFill/>
          <a:ln>
            <a:noFill/>
          </a:ln>
        </p:spPr>
        <p:txBody>
          <a:bodyPr vert="horz" wrap="square" lIns="92098" tIns="46049" rIns="92098" bIns="46049" anchor="t" anchorCtr="0" compatLnSpc="1">
            <a:noAutofit/>
          </a:bodyPr>
          <a:lstStyle>
            <a:lvl1pPr marL="0" marR="0" lvl="0" indent="0" algn="l"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936763" y="0"/>
            <a:ext cx="3011699" cy="459986"/>
          </a:xfrm>
          <a:prstGeom prst="rect">
            <a:avLst/>
          </a:prstGeom>
          <a:noFill/>
          <a:ln>
            <a:noFill/>
          </a:ln>
        </p:spPr>
        <p:txBody>
          <a:bodyPr vert="horz" wrap="square" lIns="92098" tIns="46049" rIns="92098" bIns="46049" anchor="t" anchorCtr="0" compatLnSpc="1">
            <a:noAutofit/>
          </a:bodyPr>
          <a:lstStyle>
            <a:lvl1pPr marL="0" marR="0" lvl="0" indent="0" algn="r"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3/13/2023</a:t>
            </a:fld>
            <a:endParaRPr lang="en-US" dirty="0"/>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725488" y="1146175"/>
            <a:ext cx="5499100" cy="3094038"/>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95008" y="4412009"/>
            <a:ext cx="5560060" cy="3609826"/>
          </a:xfrm>
          <a:prstGeom prst="rect">
            <a:avLst/>
          </a:prstGeom>
          <a:noFill/>
          <a:ln>
            <a:noFill/>
          </a:ln>
        </p:spPr>
        <p:txBody>
          <a:bodyPr vert="horz" wrap="square" lIns="92098" tIns="46049" rIns="92098" bIns="46049"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707827"/>
            <a:ext cx="3011699" cy="459986"/>
          </a:xfrm>
          <a:prstGeom prst="rect">
            <a:avLst/>
          </a:prstGeom>
          <a:noFill/>
          <a:ln>
            <a:noFill/>
          </a:ln>
        </p:spPr>
        <p:txBody>
          <a:bodyPr vert="horz" wrap="square" lIns="92098" tIns="46049" rIns="92098" bIns="46049" anchor="b" anchorCtr="0" compatLnSpc="1">
            <a:noAutofit/>
          </a:bodyPr>
          <a:lstStyle>
            <a:lvl1pPr marL="0" marR="0" lvl="0" indent="0" algn="l"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936763" y="8707827"/>
            <a:ext cx="3011699" cy="459986"/>
          </a:xfrm>
          <a:prstGeom prst="rect">
            <a:avLst/>
          </a:prstGeom>
          <a:noFill/>
          <a:ln>
            <a:noFill/>
          </a:ln>
        </p:spPr>
        <p:txBody>
          <a:bodyPr vert="horz" wrap="square" lIns="92098" tIns="46049" rIns="92098" bIns="46049" anchor="b" anchorCtr="0" compatLnSpc="1">
            <a:noAutofit/>
          </a:bodyPr>
          <a:lstStyle>
            <a:lvl1pPr marL="0" marR="0" lvl="0" indent="0" algn="r"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dirty="0"/>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50FED648-7D05-42EB-B34A-E3087FC6CC0F}" type="slidenum">
              <a:rPr lang="en-US" smtClean="0"/>
              <a:t>1</a:t>
            </a:fld>
            <a:endParaRPr lang="en-US" dirty="0"/>
          </a:p>
        </p:txBody>
      </p:sp>
    </p:spTree>
    <p:extLst>
      <p:ext uri="{BB962C8B-B14F-4D97-AF65-F5344CB8AC3E}">
        <p14:creationId xmlns:p14="http://schemas.microsoft.com/office/powerpoint/2010/main" val="2415034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Lynne – Share that all the books contain helpful backmatter. </a:t>
            </a:r>
          </a:p>
        </p:txBody>
      </p:sp>
      <p:sp>
        <p:nvSpPr>
          <p:cNvPr id="4" name="Slide Number Placeholder 3"/>
          <p:cNvSpPr>
            <a:spLocks noGrp="1"/>
          </p:cNvSpPr>
          <p:nvPr>
            <p:ph type="sldNum" sz="quarter" idx="5"/>
          </p:nvPr>
        </p:nvSpPr>
        <p:spPr/>
        <p:txBody>
          <a:bodyPr/>
          <a:lstStyle/>
          <a:p>
            <a:fld id="{50FED648-7D05-42EB-B34A-E3087FC6CC0F}" type="slidenum">
              <a:rPr lang="en-US" smtClean="0"/>
              <a:t>22</a:t>
            </a:fld>
            <a:endParaRPr lang="en-US" dirty="0"/>
          </a:p>
        </p:txBody>
      </p:sp>
    </p:spTree>
    <p:extLst>
      <p:ext uri="{BB962C8B-B14F-4D97-AF65-F5344CB8AC3E}">
        <p14:creationId xmlns:p14="http://schemas.microsoft.com/office/powerpoint/2010/main" val="204841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Lynne concept lessons available at the secondary level (30 seconds) </a:t>
            </a:r>
          </a:p>
        </p:txBody>
      </p:sp>
      <p:sp>
        <p:nvSpPr>
          <p:cNvPr id="4" name="Slide Number Placeholder 3"/>
          <p:cNvSpPr>
            <a:spLocks noGrp="1"/>
          </p:cNvSpPr>
          <p:nvPr>
            <p:ph type="sldNum" sz="quarter" idx="5"/>
          </p:nvPr>
        </p:nvSpPr>
        <p:spPr/>
        <p:txBody>
          <a:bodyPr/>
          <a:lstStyle/>
          <a:p>
            <a:fld id="{50FED648-7D05-42EB-B34A-E3087FC6CC0F}" type="slidenum">
              <a:rPr lang="en-US" smtClean="0"/>
              <a:t>25</a:t>
            </a:fld>
            <a:endParaRPr lang="en-US" dirty="0"/>
          </a:p>
        </p:txBody>
      </p:sp>
    </p:spTree>
    <p:extLst>
      <p:ext uri="{BB962C8B-B14F-4D97-AF65-F5344CB8AC3E}">
        <p14:creationId xmlns:p14="http://schemas.microsoft.com/office/powerpoint/2010/main" val="2322949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Lynne- </a:t>
            </a:r>
          </a:p>
        </p:txBody>
      </p:sp>
      <p:sp>
        <p:nvSpPr>
          <p:cNvPr id="4" name="Slide Number Placeholder 3"/>
          <p:cNvSpPr>
            <a:spLocks noGrp="1"/>
          </p:cNvSpPr>
          <p:nvPr>
            <p:ph type="sldNum" sz="quarter" idx="5"/>
          </p:nvPr>
        </p:nvSpPr>
        <p:spPr/>
        <p:txBody>
          <a:bodyPr/>
          <a:lstStyle/>
          <a:p>
            <a:fld id="{50FED648-7D05-42EB-B34A-E3087FC6CC0F}" type="slidenum">
              <a:rPr lang="en-US" smtClean="0"/>
              <a:t>26</a:t>
            </a:fld>
            <a:endParaRPr lang="en-US" dirty="0"/>
          </a:p>
        </p:txBody>
      </p:sp>
    </p:spTree>
    <p:extLst>
      <p:ext uri="{BB962C8B-B14F-4D97-AF65-F5344CB8AC3E}">
        <p14:creationId xmlns:p14="http://schemas.microsoft.com/office/powerpoint/2010/main" val="3512065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Lynne-</a:t>
            </a:r>
          </a:p>
        </p:txBody>
      </p:sp>
      <p:sp>
        <p:nvSpPr>
          <p:cNvPr id="4" name="Slide Number Placeholder 3"/>
          <p:cNvSpPr>
            <a:spLocks noGrp="1"/>
          </p:cNvSpPr>
          <p:nvPr>
            <p:ph type="sldNum" sz="quarter" idx="5"/>
          </p:nvPr>
        </p:nvSpPr>
        <p:spPr/>
        <p:txBody>
          <a:bodyPr/>
          <a:lstStyle/>
          <a:p>
            <a:fld id="{50FED648-7D05-42EB-B34A-E3087FC6CC0F}" type="slidenum">
              <a:rPr lang="en-US" smtClean="0"/>
              <a:t>27</a:t>
            </a:fld>
            <a:endParaRPr lang="en-US" dirty="0"/>
          </a:p>
        </p:txBody>
      </p:sp>
    </p:spTree>
    <p:extLst>
      <p:ext uri="{BB962C8B-B14F-4D97-AF65-F5344CB8AC3E}">
        <p14:creationId xmlns:p14="http://schemas.microsoft.com/office/powerpoint/2010/main" val="2157563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Lauren </a:t>
            </a:r>
          </a:p>
        </p:txBody>
      </p:sp>
      <p:sp>
        <p:nvSpPr>
          <p:cNvPr id="4" name="Slide Number Placeholder 3"/>
          <p:cNvSpPr>
            <a:spLocks noGrp="1"/>
          </p:cNvSpPr>
          <p:nvPr>
            <p:ph type="sldNum" sz="quarter" idx="5"/>
          </p:nvPr>
        </p:nvSpPr>
        <p:spPr/>
        <p:txBody>
          <a:bodyPr/>
          <a:lstStyle/>
          <a:p>
            <a:fld id="{50FED648-7D05-42EB-B34A-E3087FC6CC0F}" type="slidenum">
              <a:rPr lang="en-US" smtClean="0"/>
              <a:t>30</a:t>
            </a:fld>
            <a:endParaRPr lang="en-US" dirty="0"/>
          </a:p>
        </p:txBody>
      </p:sp>
    </p:spTree>
    <p:extLst>
      <p:ext uri="{BB962C8B-B14F-4D97-AF65-F5344CB8AC3E}">
        <p14:creationId xmlns:p14="http://schemas.microsoft.com/office/powerpoint/2010/main" val="3164463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D648-7D05-42EB-B34A-E3087FC6CC0F}" type="slidenum">
              <a:rPr lang="en-US" smtClean="0"/>
              <a:t>34</a:t>
            </a:fld>
            <a:endParaRPr lang="en-US" dirty="0"/>
          </a:p>
        </p:txBody>
      </p:sp>
    </p:spTree>
    <p:extLst>
      <p:ext uri="{BB962C8B-B14F-4D97-AF65-F5344CB8AC3E}">
        <p14:creationId xmlns:p14="http://schemas.microsoft.com/office/powerpoint/2010/main" val="2026048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Show Me the Money Lesson contains a worksheet (Mortgage from Hell) that shows that the loan will never be paid off. </a:t>
            </a:r>
          </a:p>
        </p:txBody>
      </p:sp>
      <p:sp>
        <p:nvSpPr>
          <p:cNvPr id="4" name="Slide Number Placeholder 3"/>
          <p:cNvSpPr>
            <a:spLocks noGrp="1"/>
          </p:cNvSpPr>
          <p:nvPr>
            <p:ph type="sldNum" sz="quarter" idx="5"/>
          </p:nvPr>
        </p:nvSpPr>
        <p:spPr/>
        <p:txBody>
          <a:bodyPr/>
          <a:lstStyle/>
          <a:p>
            <a:fld id="{50FED648-7D05-42EB-B34A-E3087FC6CC0F}" type="slidenum">
              <a:rPr lang="en-US" smtClean="0"/>
              <a:t>36</a:t>
            </a:fld>
            <a:endParaRPr lang="en-US" dirty="0"/>
          </a:p>
        </p:txBody>
      </p:sp>
    </p:spTree>
    <p:extLst>
      <p:ext uri="{BB962C8B-B14F-4D97-AF65-F5344CB8AC3E}">
        <p14:creationId xmlns:p14="http://schemas.microsoft.com/office/powerpoint/2010/main" val="333558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7388"/>
            <a:ext cx="6111875" cy="3438525"/>
          </a:xfrm>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10"/>
          </p:nvPr>
        </p:nvSpPr>
        <p:spPr/>
        <p:txBody>
          <a:bodyPr/>
          <a:lstStyle/>
          <a:p>
            <a:fld id="{C366D973-A7C7-4618-8397-A662CECF11D2}" type="slidenum">
              <a:rPr lang="en-US" smtClean="0"/>
              <a:t>5</a:t>
            </a:fld>
            <a:endParaRPr lang="en-US" dirty="0"/>
          </a:p>
        </p:txBody>
      </p:sp>
    </p:spTree>
    <p:extLst>
      <p:ext uri="{BB962C8B-B14F-4D97-AF65-F5344CB8AC3E}">
        <p14:creationId xmlns:p14="http://schemas.microsoft.com/office/powerpoint/2010/main" val="375776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lynne</a:t>
            </a:r>
            <a:endParaRPr lang="en-US" dirty="0"/>
          </a:p>
        </p:txBody>
      </p:sp>
      <p:sp>
        <p:nvSpPr>
          <p:cNvPr id="4" name="Slide Number Placeholder 3"/>
          <p:cNvSpPr>
            <a:spLocks noGrp="1"/>
          </p:cNvSpPr>
          <p:nvPr>
            <p:ph type="sldNum" sz="quarter" idx="5"/>
          </p:nvPr>
        </p:nvSpPr>
        <p:spPr/>
        <p:txBody>
          <a:bodyPr/>
          <a:lstStyle/>
          <a:p>
            <a:pPr lvl="0"/>
            <a:fld id="{A9ACD9D3-C2EB-654E-B421-57F976836AAF}" type="slidenum">
              <a:rPr lang="en-US" smtClean="0"/>
              <a:t>6</a:t>
            </a:fld>
            <a:endParaRPr lang="en-US" dirty="0"/>
          </a:p>
        </p:txBody>
      </p:sp>
    </p:spTree>
    <p:extLst>
      <p:ext uri="{BB962C8B-B14F-4D97-AF65-F5344CB8AC3E}">
        <p14:creationId xmlns:p14="http://schemas.microsoft.com/office/powerpoint/2010/main" val="297579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Lynne</a:t>
            </a:r>
          </a:p>
        </p:txBody>
      </p:sp>
      <p:sp>
        <p:nvSpPr>
          <p:cNvPr id="4" name="Slide Number Placeholder 3"/>
          <p:cNvSpPr>
            <a:spLocks noGrp="1"/>
          </p:cNvSpPr>
          <p:nvPr>
            <p:ph type="sldNum" sz="quarter" idx="5"/>
          </p:nvPr>
        </p:nvSpPr>
        <p:spPr/>
        <p:txBody>
          <a:bodyPr/>
          <a:lstStyle/>
          <a:p>
            <a:fld id="{50FED648-7D05-42EB-B34A-E3087FC6CC0F}" type="slidenum">
              <a:rPr lang="en-US" smtClean="0"/>
              <a:t>8</a:t>
            </a:fld>
            <a:endParaRPr lang="en-US" dirty="0"/>
          </a:p>
        </p:txBody>
      </p:sp>
    </p:spTree>
    <p:extLst>
      <p:ext uri="{BB962C8B-B14F-4D97-AF65-F5344CB8AC3E}">
        <p14:creationId xmlns:p14="http://schemas.microsoft.com/office/powerpoint/2010/main" val="305845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Lynne</a:t>
            </a:r>
          </a:p>
        </p:txBody>
      </p:sp>
      <p:sp>
        <p:nvSpPr>
          <p:cNvPr id="4" name="Slide Number Placeholder 3"/>
          <p:cNvSpPr>
            <a:spLocks noGrp="1"/>
          </p:cNvSpPr>
          <p:nvPr>
            <p:ph type="sldNum" sz="quarter" idx="5"/>
          </p:nvPr>
        </p:nvSpPr>
        <p:spPr/>
        <p:txBody>
          <a:bodyPr/>
          <a:lstStyle/>
          <a:p>
            <a:fld id="{50FED648-7D05-42EB-B34A-E3087FC6CC0F}" type="slidenum">
              <a:rPr lang="en-US" smtClean="0"/>
              <a:t>9</a:t>
            </a:fld>
            <a:endParaRPr lang="en-US" dirty="0"/>
          </a:p>
        </p:txBody>
      </p:sp>
    </p:spTree>
    <p:extLst>
      <p:ext uri="{BB962C8B-B14F-4D97-AF65-F5344CB8AC3E}">
        <p14:creationId xmlns:p14="http://schemas.microsoft.com/office/powerpoint/2010/main" val="318207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50FED648-7D05-42EB-B34A-E3087FC6CC0F}" type="slidenum">
              <a:rPr lang="en-US" smtClean="0"/>
              <a:t>10</a:t>
            </a:fld>
            <a:endParaRPr lang="en-US" dirty="0"/>
          </a:p>
        </p:txBody>
      </p:sp>
    </p:spTree>
    <p:extLst>
      <p:ext uri="{BB962C8B-B14F-4D97-AF65-F5344CB8AC3E}">
        <p14:creationId xmlns:p14="http://schemas.microsoft.com/office/powerpoint/2010/main" val="2194455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50FED648-7D05-42EB-B34A-E3087FC6CC0F}" type="slidenum">
              <a:rPr lang="en-US" smtClean="0"/>
              <a:t>14</a:t>
            </a:fld>
            <a:endParaRPr lang="en-US" dirty="0"/>
          </a:p>
        </p:txBody>
      </p:sp>
    </p:spTree>
    <p:extLst>
      <p:ext uri="{BB962C8B-B14F-4D97-AF65-F5344CB8AC3E}">
        <p14:creationId xmlns:p14="http://schemas.microsoft.com/office/powerpoint/2010/main" val="31043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Lynne concept lessons available at the secondary level (30 seconds) </a:t>
            </a:r>
          </a:p>
        </p:txBody>
      </p:sp>
      <p:sp>
        <p:nvSpPr>
          <p:cNvPr id="4" name="Slide Number Placeholder 3"/>
          <p:cNvSpPr>
            <a:spLocks noGrp="1"/>
          </p:cNvSpPr>
          <p:nvPr>
            <p:ph type="sldNum" sz="quarter" idx="5"/>
          </p:nvPr>
        </p:nvSpPr>
        <p:spPr/>
        <p:txBody>
          <a:bodyPr/>
          <a:lstStyle/>
          <a:p>
            <a:fld id="{50FED648-7D05-42EB-B34A-E3087FC6CC0F}" type="slidenum">
              <a:rPr lang="en-US" smtClean="0"/>
              <a:t>19</a:t>
            </a:fld>
            <a:endParaRPr lang="en-US" dirty="0"/>
          </a:p>
        </p:txBody>
      </p:sp>
    </p:spTree>
    <p:extLst>
      <p:ext uri="{BB962C8B-B14F-4D97-AF65-F5344CB8AC3E}">
        <p14:creationId xmlns:p14="http://schemas.microsoft.com/office/powerpoint/2010/main" val="531957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Lauren introduces book (no lesson needed for this session – Ponzi scheme clip and info shared </a:t>
            </a:r>
          </a:p>
        </p:txBody>
      </p:sp>
      <p:sp>
        <p:nvSpPr>
          <p:cNvPr id="4" name="Slide Number Placeholder 3"/>
          <p:cNvSpPr>
            <a:spLocks noGrp="1"/>
          </p:cNvSpPr>
          <p:nvPr>
            <p:ph type="sldNum" sz="quarter" idx="5"/>
          </p:nvPr>
        </p:nvSpPr>
        <p:spPr/>
        <p:txBody>
          <a:bodyPr/>
          <a:lstStyle/>
          <a:p>
            <a:fld id="{50FED648-7D05-42EB-B34A-E3087FC6CC0F}" type="slidenum">
              <a:rPr lang="en-US" smtClean="0"/>
              <a:t>20</a:t>
            </a:fld>
            <a:endParaRPr lang="en-US" dirty="0"/>
          </a:p>
        </p:txBody>
      </p:sp>
    </p:spTree>
    <p:extLst>
      <p:ext uri="{BB962C8B-B14F-4D97-AF65-F5344CB8AC3E}">
        <p14:creationId xmlns:p14="http://schemas.microsoft.com/office/powerpoint/2010/main" val="83980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5F6EE7B-9005-E215-5CA0-746AF2E67AF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FFFFFF"/>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12042249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dirty="0"/>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dirty="0"/>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dirty="0"/>
          </a:p>
        </p:txBody>
      </p:sp>
    </p:spTree>
    <p:extLst>
      <p:ext uri="{BB962C8B-B14F-4D97-AF65-F5344CB8AC3E}">
        <p14:creationId xmlns:p14="http://schemas.microsoft.com/office/powerpoint/2010/main" val="30465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dirty="0"/>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dirty="0"/>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dirty="0"/>
          </a:p>
        </p:txBody>
      </p:sp>
    </p:spTree>
    <p:extLst>
      <p:ext uri="{BB962C8B-B14F-4D97-AF65-F5344CB8AC3E}">
        <p14:creationId xmlns:p14="http://schemas.microsoft.com/office/powerpoint/2010/main" val="3686081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dirty="0"/>
          </a:p>
        </p:txBody>
      </p:sp>
    </p:spTree>
    <p:extLst>
      <p:ext uri="{BB962C8B-B14F-4D97-AF65-F5344CB8AC3E}">
        <p14:creationId xmlns:p14="http://schemas.microsoft.com/office/powerpoint/2010/main" val="2114188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23583-B4EC-4968-A78A-2794AE237C80}" type="datetimeFigureOut">
              <a:rPr lang="en-US" smtClean="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6E99DE-0E43-4E9A-9ECC-A9A41512810B}" type="slidenum">
              <a:rPr lang="en-US" smtClean="0"/>
              <a:t>‹#›</a:t>
            </a:fld>
            <a:endParaRPr lang="en-US" dirty="0"/>
          </a:p>
        </p:txBody>
      </p:sp>
    </p:spTree>
    <p:extLst>
      <p:ext uri="{BB962C8B-B14F-4D97-AF65-F5344CB8AC3E}">
        <p14:creationId xmlns:p14="http://schemas.microsoft.com/office/powerpoint/2010/main" val="3194194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6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5F2401-7499-65E7-E0DA-AECB1CD02B23}"/>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78ACA984-6FBD-F14A-BB88-7FB992435689}" type="slidenum">
              <a:t>‹#›</a:t>
            </a:fld>
            <a:endParaRPr lang="en-US" dirty="0"/>
          </a:p>
        </p:txBody>
      </p:sp>
      <p:pic>
        <p:nvPicPr>
          <p:cNvPr id="3" name="Picture 3">
            <a:extLst>
              <a:ext uri="{FF2B5EF4-FFF2-40B4-BE49-F238E27FC236}">
                <a16:creationId xmlns:a16="http://schemas.microsoft.com/office/drawing/2014/main" id="{BE6222B2-BA8A-E209-9D8A-438F078568D7}"/>
              </a:ext>
            </a:extLst>
          </p:cNvPr>
          <p:cNvPicPr>
            <a:picLocks noChangeAspect="1"/>
          </p:cNvPicPr>
          <p:nvPr/>
        </p:nvPicPr>
        <p:blipFill>
          <a:blip r:embed="rId2"/>
          <a:srcRect t="805" b="1138"/>
          <a:stretch>
            <a:fillRect/>
          </a:stretch>
        </p:blipFill>
        <p:spPr>
          <a:xfrm>
            <a:off x="0" y="0"/>
            <a:ext cx="9290962" cy="6858000"/>
          </a:xfrm>
          <a:prstGeom prst="rect">
            <a:avLst/>
          </a:prstGeom>
          <a:noFill/>
          <a:ln cap="flat">
            <a:noFill/>
          </a:ln>
        </p:spPr>
      </p:pic>
      <p:pic>
        <p:nvPicPr>
          <p:cNvPr id="4" name="Picture 4">
            <a:extLst>
              <a:ext uri="{FF2B5EF4-FFF2-40B4-BE49-F238E27FC236}">
                <a16:creationId xmlns:a16="http://schemas.microsoft.com/office/drawing/2014/main" id="{9EE2C1C0-E998-DD8F-7928-9A25C2EFEFF5}"/>
              </a:ext>
            </a:extLst>
          </p:cNvPr>
          <p:cNvPicPr>
            <a:picLocks noChangeAspect="1"/>
          </p:cNvPicPr>
          <p:nvPr/>
        </p:nvPicPr>
        <p:blipFill>
          <a:blip r:embed="rId3"/>
          <a:srcRect l="21989" t="16064" r="31320" b="13140"/>
          <a:stretch>
            <a:fillRect/>
          </a:stretch>
        </p:blipFill>
        <p:spPr>
          <a:xfrm>
            <a:off x="4644767" y="0"/>
            <a:ext cx="5387004" cy="6858000"/>
          </a:xfrm>
          <a:prstGeom prst="rect">
            <a:avLst/>
          </a:prstGeom>
          <a:noFill/>
          <a:ln cap="flat">
            <a:noFill/>
          </a:ln>
        </p:spPr>
      </p:pic>
      <p:pic>
        <p:nvPicPr>
          <p:cNvPr id="5" name="Picture 6">
            <a:extLst>
              <a:ext uri="{FF2B5EF4-FFF2-40B4-BE49-F238E27FC236}">
                <a16:creationId xmlns:a16="http://schemas.microsoft.com/office/drawing/2014/main" id="{2410FC15-C03B-3F2E-F0F2-BFDDBED8FE3D}"/>
              </a:ext>
            </a:extLst>
          </p:cNvPr>
          <p:cNvPicPr>
            <a:picLocks noChangeAspect="1"/>
          </p:cNvPicPr>
          <p:nvPr/>
        </p:nvPicPr>
        <p:blipFill>
          <a:blip r:embed="rId4"/>
          <a:stretch>
            <a:fillRect/>
          </a:stretch>
        </p:blipFill>
        <p:spPr>
          <a:xfrm>
            <a:off x="558917" y="4896474"/>
            <a:ext cx="1270001" cy="888997"/>
          </a:xfrm>
          <a:prstGeom prst="rect">
            <a:avLst/>
          </a:prstGeom>
          <a:noFill/>
          <a:ln cap="flat">
            <a:noFill/>
          </a:ln>
        </p:spPr>
      </p:pic>
    </p:spTree>
    <p:extLst>
      <p:ext uri="{BB962C8B-B14F-4D97-AF65-F5344CB8AC3E}">
        <p14:creationId xmlns:p14="http://schemas.microsoft.com/office/powerpoint/2010/main" val="972232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06AA696-CE90-1D27-0454-9458C7289FD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000000"/>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33973547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5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23583-B4EC-4968-A78A-2794AE237C80}" type="datetimeFigureOut">
              <a:rPr lang="en-US" smtClean="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6E99DE-0E43-4E9A-9ECC-A9A41512810B}" type="slidenum">
              <a:rPr lang="en-US" smtClean="0"/>
              <a:t>‹#›</a:t>
            </a:fld>
            <a:endParaRPr lang="en-US" dirty="0"/>
          </a:p>
        </p:txBody>
      </p:sp>
    </p:spTree>
    <p:extLst>
      <p:ext uri="{BB962C8B-B14F-4D97-AF65-F5344CB8AC3E}">
        <p14:creationId xmlns:p14="http://schemas.microsoft.com/office/powerpoint/2010/main" val="876895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D3BF-9F95-1D33-CAA5-328DF960FC15}"/>
              </a:ext>
            </a:extLst>
          </p:cNvPr>
          <p:cNvPicPr>
            <a:picLocks noChangeAspect="1"/>
          </p:cNvPicPr>
          <p:nvPr/>
        </p:nvPicPr>
        <p:blipFill>
          <a:blip r:embed="rId5"/>
          <a:srcRect t="8823" r="19682"/>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A3043-4CCE-0A71-1A94-DB9E9E5FEAFC}"/>
              </a:ext>
            </a:extLst>
          </p:cNvPr>
          <p:cNvPicPr>
            <a:picLocks noChangeAspect="1"/>
          </p:cNvPicPr>
          <p:nvPr/>
        </p:nvPicPr>
        <p:blipFill>
          <a:blip r:embed="rId5"/>
          <a:stretch>
            <a:fillRect/>
          </a:stretch>
        </p:blipFill>
        <p:spPr>
          <a:xfrm>
            <a:off x="-59637" y="-636102"/>
            <a:ext cx="15259260" cy="753386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4"/>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shiffllh@jmu.edu" TargetMode="Externa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stoverlf@jm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search?q=ponzi+video+for+kids&amp;source=lnms&amp;tbm=vid&amp;sa=X&amp;ved=2ahUKEwj01Zil3KT9AhUUMlkFHYWiAagQ0pQJegQIBBAC&amp;biw=1440&amp;bih=722&amp;dpr=2#fpstate=ive&amp;vld=cid:b1187106,vid:PyEMlmJZHro"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podcasts.apple.com/us/podcast/planetmoney/id290783428?i=1000595828012"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kids.kiddle.co/Ponzi_scheme" TargetMode="External"/><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hyperlink" Target="https://www.onpointcu.com/blog/how-scammers-target-kids-online/" TargetMode="Externa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kfi.ky.gov/Documents/Ponzi%20Scheme%20Demonstration%20-%20Classroom%20Activity.pdf" TargetMode="Externa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www.consumer-action.org/downloads/english/Scams_Lesson_2018.pdf"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5" Type="http://schemas.openxmlformats.org/officeDocument/2006/relationships/image" Target="../media/image62.jpeg"/><Relationship Id="rId4" Type="http://schemas.openxmlformats.org/officeDocument/2006/relationships/image" Target="../media/image61.wmf"/></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hyperlink" Target="https://www.stlouisfed.org/-/media/project/frbstl/stlouisfed/Education/Curriculum/pdf/Its-Your-Paycheck-Lesson-8.pdf" TargetMode="External"/><Relationship Id="rId3" Type="http://schemas.openxmlformats.org/officeDocument/2006/relationships/hyperlink" Target="https://www.econedlink.org/resources/how-expensive-are-payday-loans/" TargetMode="External"/><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hyperlink" Target="https://www.kansascityfed.org/Education/documents/7897/NCEE_EntrepreneurshipGuide_2021_FINAL.pdf" TargetMode="External"/><Relationship Id="rId4" Type="http://schemas.openxmlformats.org/officeDocument/2006/relationships/hyperlink" Target="https://www.econedlink.org/resources/is-it-worth-i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61.wmf"/></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2.jpeg"/><Relationship Id="rId5" Type="http://schemas.openxmlformats.org/officeDocument/2006/relationships/image" Target="../media/image61.wmf"/><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0.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www.stlouisfed.org/-/media/project/frbstl/stlouisfed/education/curriculum/pdf/its-your-paycheck-lesson-1.pdf" TargetMode="External"/><Relationship Id="rId5" Type="http://schemas.openxmlformats.org/officeDocument/2006/relationships/image" Target="../media/image91.png"/><Relationship Id="rId4" Type="http://schemas.openxmlformats.org/officeDocument/2006/relationships/hyperlink" Target="https://www.econedlink.org/resources/show-me-the-money/"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mailto:shiffllh@jmu.edu" TargetMode="Externa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C882-411D-4A8A-8634-0792F560E26C}"/>
              </a:ext>
            </a:extLst>
          </p:cNvPr>
          <p:cNvSpPr>
            <a:spLocks noGrp="1"/>
          </p:cNvSpPr>
          <p:nvPr>
            <p:ph type="title"/>
          </p:nvPr>
        </p:nvSpPr>
        <p:spPr>
          <a:xfrm>
            <a:off x="2438400" y="229479"/>
            <a:ext cx="8243455" cy="1699377"/>
          </a:xfrm>
        </p:spPr>
        <p:txBody>
          <a:bodyPr>
            <a:normAutofit fontScale="90000"/>
          </a:bodyPr>
          <a:lstStyle/>
          <a:p>
            <a:pPr algn="ctr"/>
            <a:br>
              <a:rPr lang="en-US" sz="1600" b="0" i="0" cap="all" dirty="0">
                <a:solidFill>
                  <a:srgbClr val="1E3A8A"/>
                </a:solidFill>
                <a:effectLst/>
                <a:latin typeface="Lato" panose="020F0502020204030203" pitchFamily="34" charset="0"/>
              </a:rPr>
            </a:br>
            <a:r>
              <a:rPr lang="en-US" sz="66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t>Money Tales Series</a:t>
            </a:r>
            <a:br>
              <a:rPr lang="en-US" sz="40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br>
            <a:r>
              <a:rPr lang="en-US" sz="40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t> Sheila Bair’s New Books</a:t>
            </a:r>
            <a:br>
              <a:rPr lang="en-US" sz="4000" dirty="0">
                <a:solidFill>
                  <a:srgbClr val="7030A0"/>
                </a:solidFill>
                <a:effectLst>
                  <a:outerShdw blurRad="38100" dist="38100" dir="2700000" algn="tl">
                    <a:srgbClr val="000000">
                      <a:alpha val="43137"/>
                    </a:srgbClr>
                  </a:outerShdw>
                </a:effectLst>
                <a:latin typeface="+mn-lt"/>
              </a:rPr>
            </a:br>
            <a:br>
              <a:rPr lang="en-US"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br>
            <a:br>
              <a:rPr lang="en-US" sz="1600" b="0" i="0" cap="all" dirty="0">
                <a:solidFill>
                  <a:srgbClr val="1E3A8A"/>
                </a:solidFill>
                <a:effectLst/>
                <a:latin typeface="Lato" panose="020F0502020204030203" pitchFamily="34" charset="0"/>
              </a:rPr>
            </a:br>
            <a:br>
              <a:rPr lang="en-US" sz="40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br>
            <a:br>
              <a:rPr lang="en-US" sz="40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br>
            <a:endParaRPr lang="en-US" sz="4000" dirty="0">
              <a:solidFill>
                <a:srgbClr val="7030A0"/>
              </a:solidFill>
              <a:effectLst>
                <a:outerShdw blurRad="38100" dist="38100" dir="2700000" algn="tl">
                  <a:srgbClr val="000000">
                    <a:alpha val="43137"/>
                  </a:srgbClr>
                </a:outerShdw>
              </a:effectLst>
              <a:latin typeface="+mn-lt"/>
            </a:endParaRPr>
          </a:p>
        </p:txBody>
      </p:sp>
      <p:sp>
        <p:nvSpPr>
          <p:cNvPr id="4" name="TextBox 3">
            <a:extLst>
              <a:ext uri="{FF2B5EF4-FFF2-40B4-BE49-F238E27FC236}">
                <a16:creationId xmlns:a16="http://schemas.microsoft.com/office/drawing/2014/main" id="{F4C5825D-DB30-4122-AEE2-6EE1165F7EE4}"/>
              </a:ext>
            </a:extLst>
          </p:cNvPr>
          <p:cNvSpPr txBox="1"/>
          <p:nvPr/>
        </p:nvSpPr>
        <p:spPr>
          <a:xfrm>
            <a:off x="3002229" y="5702023"/>
            <a:ext cx="5602276" cy="892552"/>
          </a:xfrm>
          <a:prstGeom prst="rect">
            <a:avLst/>
          </a:prstGeom>
          <a:noFill/>
        </p:spPr>
        <p:txBody>
          <a:bodyPr wrap="square" rtlCol="0">
            <a:spAutoFit/>
          </a:bodyPr>
          <a:lstStyle/>
          <a:p>
            <a:pPr algn="ctr"/>
            <a:r>
              <a:rPr lang="en-US" sz="1600" dirty="0">
                <a:solidFill>
                  <a:schemeClr val="tx1"/>
                </a:solidFill>
                <a:latin typeface="+mn-lt"/>
              </a:rPr>
              <a:t>Lauren H Shifflett   </a:t>
            </a:r>
            <a:r>
              <a:rPr lang="en-US" sz="1600" dirty="0">
                <a:latin typeface="+mn-lt"/>
                <a:hlinkClick r:id="rId3"/>
              </a:rPr>
              <a:t>shiffllh@jmu.edu</a:t>
            </a:r>
            <a:r>
              <a:rPr lang="en-US" sz="1600" dirty="0">
                <a:latin typeface="+mn-lt"/>
              </a:rPr>
              <a:t> </a:t>
            </a:r>
            <a:br>
              <a:rPr lang="en-US" sz="1600" dirty="0">
                <a:latin typeface="+mn-lt"/>
              </a:rPr>
            </a:br>
            <a:r>
              <a:rPr lang="en-US" sz="1600" dirty="0">
                <a:solidFill>
                  <a:schemeClr val="tx1"/>
                </a:solidFill>
                <a:latin typeface="+mn-lt"/>
              </a:rPr>
              <a:t>Lynne  F Stover   </a:t>
            </a:r>
            <a:r>
              <a:rPr lang="en-US" sz="1600" dirty="0">
                <a:latin typeface="+mn-lt"/>
                <a:hlinkClick r:id="rId4"/>
              </a:rPr>
              <a:t>stoverlf@jmu.edu</a:t>
            </a:r>
            <a:endParaRPr lang="en-US" sz="1600" dirty="0"/>
          </a:p>
          <a:p>
            <a:pPr algn="ctr"/>
            <a:r>
              <a:rPr lang="en-US" sz="2000" dirty="0"/>
              <a:t>March 14, 2023</a:t>
            </a:r>
          </a:p>
        </p:txBody>
      </p:sp>
      <p:pic>
        <p:nvPicPr>
          <p:cNvPr id="5" name="Picture 2" descr="Shark Scam">
            <a:extLst>
              <a:ext uri="{FF2B5EF4-FFF2-40B4-BE49-F238E27FC236}">
                <a16:creationId xmlns:a16="http://schemas.microsoft.com/office/drawing/2014/main" id="{81E3F185-181F-D80F-ECB3-5FF6CC78D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470" y="2264999"/>
            <a:ext cx="2547897" cy="314920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Billy, the Borrowing Blue-Footed Booby">
            <a:extLst>
              <a:ext uri="{FF2B5EF4-FFF2-40B4-BE49-F238E27FC236}">
                <a16:creationId xmlns:a16="http://schemas.microsoft.com/office/drawing/2014/main" id="{0BFE5DDE-B89C-E900-9E30-9832AB0D9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24150">
            <a:off x="887951" y="2146170"/>
            <a:ext cx="2246909" cy="27771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Princess Persephone Loses the Castle">
            <a:extLst>
              <a:ext uri="{FF2B5EF4-FFF2-40B4-BE49-F238E27FC236}">
                <a16:creationId xmlns:a16="http://schemas.microsoft.com/office/drawing/2014/main" id="{2A083B90-0307-023B-7515-E7F82B9D11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2774" y="2458123"/>
            <a:ext cx="2056907" cy="25423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Princess Persephone's Dragon Ride Stand">
            <a:extLst>
              <a:ext uri="{FF2B5EF4-FFF2-40B4-BE49-F238E27FC236}">
                <a16:creationId xmlns:a16="http://schemas.microsoft.com/office/drawing/2014/main" id="{5C7D4DDB-C2DD-89DF-2F02-1CA19F20A9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1592">
            <a:off x="9505579" y="3377326"/>
            <a:ext cx="2143850" cy="264979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84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6CDB-B5E9-CB37-0C38-178B9EF2B5FE}"/>
              </a:ext>
            </a:extLst>
          </p:cNvPr>
          <p:cNvSpPr>
            <a:spLocks noGrp="1"/>
          </p:cNvSpPr>
          <p:nvPr>
            <p:ph type="title"/>
          </p:nvPr>
        </p:nvSpPr>
        <p:spPr>
          <a:xfrm>
            <a:off x="4272949" y="409340"/>
            <a:ext cx="6388608" cy="1325563"/>
          </a:xfrm>
        </p:spPr>
        <p:txBody>
          <a:bodyPr>
            <a:normAutofit/>
          </a:bodyPr>
          <a:lstStyle/>
          <a:p>
            <a:pPr algn="ctr"/>
            <a:r>
              <a:rPr lang="en-US" sz="6600" dirty="0">
                <a:solidFill>
                  <a:srgbClr val="3333CC"/>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Shark Scam</a:t>
            </a:r>
          </a:p>
        </p:txBody>
      </p:sp>
      <p:pic>
        <p:nvPicPr>
          <p:cNvPr id="1026" name="Picture 2" descr="Shark Scam">
            <a:extLst>
              <a:ext uri="{FF2B5EF4-FFF2-40B4-BE49-F238E27FC236}">
                <a16:creationId xmlns:a16="http://schemas.microsoft.com/office/drawing/2014/main" id="{D4EFDF46-14B8-ECEC-62D1-037734D55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39" y="560058"/>
            <a:ext cx="4228010" cy="52258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35D4B9-F7DC-5BB9-CBA8-29FE5DD0742B}"/>
              </a:ext>
            </a:extLst>
          </p:cNvPr>
          <p:cNvSpPr txBox="1"/>
          <p:nvPr/>
        </p:nvSpPr>
        <p:spPr>
          <a:xfrm>
            <a:off x="5563486" y="3429000"/>
            <a:ext cx="5368801" cy="1323439"/>
          </a:xfrm>
          <a:prstGeom prst="rect">
            <a:avLst/>
          </a:prstGeom>
          <a:noFill/>
          <a:ln w="12700">
            <a:solidFill>
              <a:schemeClr val="tx1"/>
            </a:solidFill>
          </a:ln>
        </p:spPr>
        <p:txBody>
          <a:bodyPr wrap="square" rtlCol="0">
            <a:spAutoFit/>
          </a:bodyPr>
          <a:lstStyle/>
          <a:p>
            <a:r>
              <a:rPr lang="en-US" sz="2000" b="0" i="0" dirty="0">
                <a:solidFill>
                  <a:srgbClr val="333333"/>
                </a:solidFill>
                <a:effectLst/>
                <a:latin typeface="Lato" panose="020F0502020204030203" pitchFamily="34" charset="0"/>
              </a:rPr>
              <a:t>Two sharks convince giant tortoise Arlene to invest in their business, and Arlene takes the bait but soon finds out it was a Ponzi scheme. Includes information on Ponzi schemes.</a:t>
            </a:r>
            <a:endParaRPr lang="en-US" sz="2000" dirty="0"/>
          </a:p>
        </p:txBody>
      </p:sp>
      <p:sp>
        <p:nvSpPr>
          <p:cNvPr id="7" name="TextBox 6">
            <a:extLst>
              <a:ext uri="{FF2B5EF4-FFF2-40B4-BE49-F238E27FC236}">
                <a16:creationId xmlns:a16="http://schemas.microsoft.com/office/drawing/2014/main" id="{A3E4F21F-FF78-F94A-13E1-73BC3E669C3B}"/>
              </a:ext>
            </a:extLst>
          </p:cNvPr>
          <p:cNvSpPr txBox="1"/>
          <p:nvPr/>
        </p:nvSpPr>
        <p:spPr>
          <a:xfrm>
            <a:off x="6932743" y="5108340"/>
            <a:ext cx="2907793" cy="1200329"/>
          </a:xfrm>
          <a:prstGeom prst="rect">
            <a:avLst/>
          </a:prstGeom>
          <a:noFill/>
          <a:ln w="12700">
            <a:solidFill>
              <a:schemeClr val="tx1"/>
            </a:solidFill>
          </a:ln>
        </p:spPr>
        <p:txBody>
          <a:bodyPr wrap="square" rtlCol="0">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Albert Whitman</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2022</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3.0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5-9</a:t>
            </a:r>
          </a:p>
        </p:txBody>
      </p:sp>
      <p:pic>
        <p:nvPicPr>
          <p:cNvPr id="9" name="Picture 8">
            <a:extLst>
              <a:ext uri="{FF2B5EF4-FFF2-40B4-BE49-F238E27FC236}">
                <a16:creationId xmlns:a16="http://schemas.microsoft.com/office/drawing/2014/main" id="{E63FA5FC-C4B1-3140-0768-B636D7E4A737}"/>
              </a:ext>
            </a:extLst>
          </p:cNvPr>
          <p:cNvPicPr>
            <a:picLocks noChangeAspect="1"/>
          </p:cNvPicPr>
          <p:nvPr/>
        </p:nvPicPr>
        <p:blipFill>
          <a:blip r:embed="rId4"/>
          <a:stretch>
            <a:fillRect/>
          </a:stretch>
        </p:blipFill>
        <p:spPr>
          <a:xfrm>
            <a:off x="7256620" y="1547601"/>
            <a:ext cx="1982534" cy="1625367"/>
          </a:xfrm>
          <a:prstGeom prst="rect">
            <a:avLst/>
          </a:prstGeom>
        </p:spPr>
      </p:pic>
    </p:spTree>
    <p:extLst>
      <p:ext uri="{BB962C8B-B14F-4D97-AF65-F5344CB8AC3E}">
        <p14:creationId xmlns:p14="http://schemas.microsoft.com/office/powerpoint/2010/main" val="260795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31B4-C4E8-4C83-9830-FEE332B094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FD1B26-EE01-4AA5-85B0-299AF14BD95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C01F516-7A7A-45C2-89DC-A2C1FCC18840}"/>
              </a:ext>
            </a:extLst>
          </p:cNvPr>
          <p:cNvPicPr>
            <a:picLocks noChangeAspect="1"/>
          </p:cNvPicPr>
          <p:nvPr/>
        </p:nvPicPr>
        <p:blipFill>
          <a:blip r:embed="rId2"/>
          <a:stretch>
            <a:fillRect/>
          </a:stretch>
        </p:blipFill>
        <p:spPr>
          <a:xfrm>
            <a:off x="684043" y="733425"/>
            <a:ext cx="3295650" cy="2695575"/>
          </a:xfrm>
          <a:prstGeom prst="rect">
            <a:avLst/>
          </a:prstGeom>
        </p:spPr>
      </p:pic>
      <p:pic>
        <p:nvPicPr>
          <p:cNvPr id="7" name="Picture 6">
            <a:extLst>
              <a:ext uri="{FF2B5EF4-FFF2-40B4-BE49-F238E27FC236}">
                <a16:creationId xmlns:a16="http://schemas.microsoft.com/office/drawing/2014/main" id="{71716F99-62CB-4BF1-9BE8-B1B2110D0E7F}"/>
              </a:ext>
            </a:extLst>
          </p:cNvPr>
          <p:cNvPicPr>
            <a:picLocks noChangeAspect="1"/>
          </p:cNvPicPr>
          <p:nvPr/>
        </p:nvPicPr>
        <p:blipFill>
          <a:blip r:embed="rId3"/>
          <a:stretch>
            <a:fillRect/>
          </a:stretch>
        </p:blipFill>
        <p:spPr>
          <a:xfrm>
            <a:off x="684043" y="3643267"/>
            <a:ext cx="3305175" cy="2838450"/>
          </a:xfrm>
          <a:prstGeom prst="rect">
            <a:avLst/>
          </a:prstGeom>
        </p:spPr>
      </p:pic>
      <p:pic>
        <p:nvPicPr>
          <p:cNvPr id="9" name="Picture 8">
            <a:extLst>
              <a:ext uri="{FF2B5EF4-FFF2-40B4-BE49-F238E27FC236}">
                <a16:creationId xmlns:a16="http://schemas.microsoft.com/office/drawing/2014/main" id="{FD0E7A48-4FAA-48BA-A5A4-93BBA01052E9}"/>
              </a:ext>
            </a:extLst>
          </p:cNvPr>
          <p:cNvPicPr>
            <a:picLocks noChangeAspect="1"/>
          </p:cNvPicPr>
          <p:nvPr/>
        </p:nvPicPr>
        <p:blipFill>
          <a:blip r:embed="rId4"/>
          <a:stretch>
            <a:fillRect/>
          </a:stretch>
        </p:blipFill>
        <p:spPr>
          <a:xfrm>
            <a:off x="4393614" y="733425"/>
            <a:ext cx="3108016" cy="2814974"/>
          </a:xfrm>
          <a:prstGeom prst="rect">
            <a:avLst/>
          </a:prstGeom>
        </p:spPr>
      </p:pic>
      <p:pic>
        <p:nvPicPr>
          <p:cNvPr id="11" name="Picture 10">
            <a:extLst>
              <a:ext uri="{FF2B5EF4-FFF2-40B4-BE49-F238E27FC236}">
                <a16:creationId xmlns:a16="http://schemas.microsoft.com/office/drawing/2014/main" id="{9FE721D9-72D2-4F07-B369-CB106930A92E}"/>
              </a:ext>
            </a:extLst>
          </p:cNvPr>
          <p:cNvPicPr>
            <a:picLocks noChangeAspect="1"/>
          </p:cNvPicPr>
          <p:nvPr/>
        </p:nvPicPr>
        <p:blipFill>
          <a:blip r:embed="rId5"/>
          <a:stretch>
            <a:fillRect/>
          </a:stretch>
        </p:blipFill>
        <p:spPr>
          <a:xfrm>
            <a:off x="4289190" y="3643267"/>
            <a:ext cx="3273657" cy="2651001"/>
          </a:xfrm>
          <a:prstGeom prst="rect">
            <a:avLst/>
          </a:prstGeom>
        </p:spPr>
      </p:pic>
      <p:pic>
        <p:nvPicPr>
          <p:cNvPr id="13" name="Picture 12">
            <a:extLst>
              <a:ext uri="{FF2B5EF4-FFF2-40B4-BE49-F238E27FC236}">
                <a16:creationId xmlns:a16="http://schemas.microsoft.com/office/drawing/2014/main" id="{A126246B-070F-48A6-B94B-5963744DB6C8}"/>
              </a:ext>
            </a:extLst>
          </p:cNvPr>
          <p:cNvPicPr>
            <a:picLocks noChangeAspect="1"/>
          </p:cNvPicPr>
          <p:nvPr/>
        </p:nvPicPr>
        <p:blipFill>
          <a:blip r:embed="rId6"/>
          <a:stretch>
            <a:fillRect/>
          </a:stretch>
        </p:blipFill>
        <p:spPr>
          <a:xfrm>
            <a:off x="7977694" y="759787"/>
            <a:ext cx="3371850" cy="2762250"/>
          </a:xfrm>
          <a:prstGeom prst="rect">
            <a:avLst/>
          </a:prstGeom>
        </p:spPr>
      </p:pic>
      <p:pic>
        <p:nvPicPr>
          <p:cNvPr id="15" name="Picture 14">
            <a:extLst>
              <a:ext uri="{FF2B5EF4-FFF2-40B4-BE49-F238E27FC236}">
                <a16:creationId xmlns:a16="http://schemas.microsoft.com/office/drawing/2014/main" id="{F92D59D5-799A-4B43-A1CC-C4FDBB8F290C}"/>
              </a:ext>
            </a:extLst>
          </p:cNvPr>
          <p:cNvPicPr>
            <a:picLocks noChangeAspect="1"/>
          </p:cNvPicPr>
          <p:nvPr/>
        </p:nvPicPr>
        <p:blipFill>
          <a:blip r:embed="rId7"/>
          <a:stretch>
            <a:fillRect/>
          </a:stretch>
        </p:blipFill>
        <p:spPr>
          <a:xfrm>
            <a:off x="7977694" y="3685257"/>
            <a:ext cx="3273656" cy="2994651"/>
          </a:xfrm>
          <a:prstGeom prst="rect">
            <a:avLst/>
          </a:prstGeom>
        </p:spPr>
      </p:pic>
    </p:spTree>
    <p:extLst>
      <p:ext uri="{BB962C8B-B14F-4D97-AF65-F5344CB8AC3E}">
        <p14:creationId xmlns:p14="http://schemas.microsoft.com/office/powerpoint/2010/main" val="252386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2484-33B6-470D-AA59-A90BAC0C33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749061-1761-4175-A673-CE217FE314D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824E3A-CDBE-4DFB-8A9E-621205298BDA}"/>
              </a:ext>
            </a:extLst>
          </p:cNvPr>
          <p:cNvPicPr>
            <a:picLocks noChangeAspect="1"/>
          </p:cNvPicPr>
          <p:nvPr/>
        </p:nvPicPr>
        <p:blipFill>
          <a:blip r:embed="rId2"/>
          <a:stretch>
            <a:fillRect/>
          </a:stretch>
        </p:blipFill>
        <p:spPr>
          <a:xfrm>
            <a:off x="975469" y="459974"/>
            <a:ext cx="4448672" cy="5689035"/>
          </a:xfrm>
          <a:prstGeom prst="rect">
            <a:avLst/>
          </a:prstGeom>
          <a:ln w="28575">
            <a:solidFill>
              <a:schemeClr val="tx1"/>
            </a:solidFill>
          </a:ln>
        </p:spPr>
      </p:pic>
      <p:pic>
        <p:nvPicPr>
          <p:cNvPr id="7" name="Picture 6">
            <a:extLst>
              <a:ext uri="{FF2B5EF4-FFF2-40B4-BE49-F238E27FC236}">
                <a16:creationId xmlns:a16="http://schemas.microsoft.com/office/drawing/2014/main" id="{A0732C43-4A44-4FA8-8C2E-8C8D5345D9EE}"/>
              </a:ext>
            </a:extLst>
          </p:cNvPr>
          <p:cNvPicPr>
            <a:picLocks noChangeAspect="1"/>
          </p:cNvPicPr>
          <p:nvPr/>
        </p:nvPicPr>
        <p:blipFill>
          <a:blip r:embed="rId3"/>
          <a:stretch>
            <a:fillRect/>
          </a:stretch>
        </p:blipFill>
        <p:spPr>
          <a:xfrm>
            <a:off x="5861075" y="870757"/>
            <a:ext cx="4019643" cy="5116485"/>
          </a:xfrm>
          <a:prstGeom prst="rect">
            <a:avLst/>
          </a:prstGeom>
          <a:ln w="28575">
            <a:solidFill>
              <a:schemeClr val="tx1"/>
            </a:solidFill>
          </a:ln>
        </p:spPr>
      </p:pic>
      <p:pic>
        <p:nvPicPr>
          <p:cNvPr id="6" name="Picture 5">
            <a:extLst>
              <a:ext uri="{FF2B5EF4-FFF2-40B4-BE49-F238E27FC236}">
                <a16:creationId xmlns:a16="http://schemas.microsoft.com/office/drawing/2014/main" id="{D94E48F6-AC55-403E-960A-83A1E98D9D5A}"/>
              </a:ext>
            </a:extLst>
          </p:cNvPr>
          <p:cNvPicPr>
            <a:picLocks noChangeAspect="1"/>
          </p:cNvPicPr>
          <p:nvPr/>
        </p:nvPicPr>
        <p:blipFill>
          <a:blip r:embed="rId4"/>
          <a:stretch>
            <a:fillRect/>
          </a:stretch>
        </p:blipFill>
        <p:spPr>
          <a:xfrm rot="364964">
            <a:off x="10183422" y="2404008"/>
            <a:ext cx="1673453" cy="1740095"/>
          </a:xfrm>
          <a:prstGeom prst="rect">
            <a:avLst/>
          </a:prstGeom>
          <a:ln w="12700">
            <a:solidFill>
              <a:schemeClr val="tx1"/>
            </a:solidFill>
          </a:ln>
        </p:spPr>
      </p:pic>
    </p:spTree>
    <p:extLst>
      <p:ext uri="{BB962C8B-B14F-4D97-AF65-F5344CB8AC3E}">
        <p14:creationId xmlns:p14="http://schemas.microsoft.com/office/powerpoint/2010/main" val="1912547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AEFF-B2F7-4E92-A3D5-A7404A4083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F89628-F5BE-48E2-B361-8613F54AA464}"/>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FEDB90B-55BB-4070-AFB2-BFB0E187B8C7}"/>
              </a:ext>
            </a:extLst>
          </p:cNvPr>
          <p:cNvPicPr>
            <a:picLocks noChangeAspect="1"/>
          </p:cNvPicPr>
          <p:nvPr/>
        </p:nvPicPr>
        <p:blipFill>
          <a:blip r:embed="rId2"/>
          <a:stretch>
            <a:fillRect/>
          </a:stretch>
        </p:blipFill>
        <p:spPr>
          <a:xfrm>
            <a:off x="1292958" y="1025371"/>
            <a:ext cx="4607388" cy="4986476"/>
          </a:xfrm>
          <a:prstGeom prst="rect">
            <a:avLst/>
          </a:prstGeom>
          <a:ln w="28575">
            <a:solidFill>
              <a:schemeClr val="tx1"/>
            </a:solidFill>
          </a:ln>
        </p:spPr>
      </p:pic>
      <p:sp>
        <p:nvSpPr>
          <p:cNvPr id="8" name="Arrow: Left 7">
            <a:extLst>
              <a:ext uri="{FF2B5EF4-FFF2-40B4-BE49-F238E27FC236}">
                <a16:creationId xmlns:a16="http://schemas.microsoft.com/office/drawing/2014/main" id="{086B2F38-10B7-456A-9EF5-70E15DF4A13B}"/>
              </a:ext>
            </a:extLst>
          </p:cNvPr>
          <p:cNvSpPr/>
          <p:nvPr/>
        </p:nvSpPr>
        <p:spPr>
          <a:xfrm>
            <a:off x="5561213" y="4687410"/>
            <a:ext cx="2157274" cy="79899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8596E-0770-4B0D-A8FF-24BC7D56BCE7}"/>
              </a:ext>
            </a:extLst>
          </p:cNvPr>
          <p:cNvPicPr>
            <a:picLocks noChangeAspect="1"/>
          </p:cNvPicPr>
          <p:nvPr/>
        </p:nvPicPr>
        <p:blipFill>
          <a:blip r:embed="rId3"/>
          <a:stretch>
            <a:fillRect/>
          </a:stretch>
        </p:blipFill>
        <p:spPr>
          <a:xfrm>
            <a:off x="8118018" y="1414601"/>
            <a:ext cx="2934125" cy="4208016"/>
          </a:xfrm>
          <a:prstGeom prst="rect">
            <a:avLst/>
          </a:prstGeom>
        </p:spPr>
      </p:pic>
      <p:sp>
        <p:nvSpPr>
          <p:cNvPr id="4" name="TextBox 3">
            <a:extLst>
              <a:ext uri="{FF2B5EF4-FFF2-40B4-BE49-F238E27FC236}">
                <a16:creationId xmlns:a16="http://schemas.microsoft.com/office/drawing/2014/main" id="{DEFE1592-61DF-47FC-B4CE-C9EB75FF83A4}"/>
              </a:ext>
            </a:extLst>
          </p:cNvPr>
          <p:cNvSpPr txBox="1"/>
          <p:nvPr/>
        </p:nvSpPr>
        <p:spPr>
          <a:xfrm>
            <a:off x="3488277" y="6214370"/>
            <a:ext cx="6303146" cy="369332"/>
          </a:xfrm>
          <a:prstGeom prst="rect">
            <a:avLst/>
          </a:prstGeom>
          <a:noFill/>
        </p:spPr>
        <p:txBody>
          <a:bodyPr wrap="square" rtlCol="0">
            <a:spAutoFit/>
          </a:bodyPr>
          <a:lstStyle/>
          <a:p>
            <a:pPr algn="ctr"/>
            <a:r>
              <a:rPr lang="en-US" dirty="0"/>
              <a:t>P. S. Bess the Blue-footed Booby is one smart chick!   </a:t>
            </a:r>
          </a:p>
        </p:txBody>
      </p:sp>
    </p:spTree>
    <p:extLst>
      <p:ext uri="{BB962C8B-B14F-4D97-AF65-F5344CB8AC3E}">
        <p14:creationId xmlns:p14="http://schemas.microsoft.com/office/powerpoint/2010/main" val="3412187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CA27C2-199E-33B5-9644-0EB73BED57F2}"/>
              </a:ext>
            </a:extLst>
          </p:cNvPr>
          <p:cNvSpPr txBox="1"/>
          <p:nvPr/>
        </p:nvSpPr>
        <p:spPr>
          <a:xfrm>
            <a:off x="1965882" y="5283134"/>
            <a:ext cx="7757409" cy="1200329"/>
          </a:xfrm>
          <a:prstGeom prst="rect">
            <a:avLst/>
          </a:prstGeom>
          <a:noFill/>
        </p:spPr>
        <p:txBody>
          <a:bodyPr wrap="square">
            <a:spAutoFit/>
          </a:bodyPr>
          <a:lstStyle/>
          <a:p>
            <a:pPr algn="ctr"/>
            <a:r>
              <a:rPr lang="en-US" u="sng" dirty="0">
                <a:solidFill>
                  <a:srgbClr val="000000"/>
                </a:solidFill>
                <a:latin typeface="Calibri" panose="020F0502020204030204" pitchFamily="34" charset="0"/>
                <a:ea typeface="Times New Roman" panose="02020603050405020304" pitchFamily="18" charset="0"/>
                <a:hlinkClick r:id="rId3"/>
              </a:rPr>
              <a:t>https://www.google.com/search?q=ponzi+video+for+kids&amp;source=lnms&amp;tbm=vid&amp;sa=X&amp;ved=2ahUKEwj01Zil3KT9AhUUMlkFHYWiAagQ0pQJegQIBBAC&amp;biw=1440&amp;bih=722&amp;dpr=2#fpstate=ive&amp;vld=cid:b1187106,vid:PyEMlmJZHro</a:t>
            </a:r>
            <a:endParaRPr lang="en-US" sz="3600" u="sng" dirty="0">
              <a:solidFill>
                <a:srgbClr val="000000"/>
              </a:solidFill>
              <a:latin typeface="Calibri" panose="020F0502020204030204" pitchFamily="34" charset="0"/>
              <a:ea typeface="Times New Roman" panose="02020603050405020304" pitchFamily="18" charset="0"/>
            </a:endParaRPr>
          </a:p>
          <a:p>
            <a:pPr algn="ctr"/>
            <a:endParaRPr lang="en-US" sz="1800" dirty="0">
              <a:effectLst/>
              <a:latin typeface="Calibri" panose="020F0502020204030204" pitchFamily="34" charset="0"/>
              <a:ea typeface="Calibri" panose="020F0502020204030204" pitchFamily="34" charset="0"/>
            </a:endParaRPr>
          </a:p>
        </p:txBody>
      </p:sp>
      <p:pic>
        <p:nvPicPr>
          <p:cNvPr id="1026" name="Picture 2" descr="Is your investment safe ? Ponzi Scheme: It's too good to be true">
            <a:extLst>
              <a:ext uri="{FF2B5EF4-FFF2-40B4-BE49-F238E27FC236}">
                <a16:creationId xmlns:a16="http://schemas.microsoft.com/office/drawing/2014/main" id="{23C0D2FB-54CC-E08A-735A-866D016BE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431" y="3760126"/>
            <a:ext cx="2835138" cy="15230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5E162A-69E6-4F9B-ADC0-AEB3347C10CF}"/>
              </a:ext>
            </a:extLst>
          </p:cNvPr>
          <p:cNvSpPr txBox="1"/>
          <p:nvPr/>
        </p:nvSpPr>
        <p:spPr>
          <a:xfrm>
            <a:off x="1769165" y="2858934"/>
            <a:ext cx="8653670" cy="769441"/>
          </a:xfrm>
          <a:prstGeom prst="rect">
            <a:avLst/>
          </a:prstGeom>
          <a:noFill/>
        </p:spPr>
        <p:txBody>
          <a:bodyPr wrap="square" rtlCol="0">
            <a:spAutoFit/>
          </a:bodyPr>
          <a:lstStyle/>
          <a:p>
            <a:pPr algn="ctr"/>
            <a:r>
              <a:rPr lang="en-US" sz="4400" dirty="0">
                <a:latin typeface="Broadway" panose="04040905080B02020502" pitchFamily="82" charset="0"/>
              </a:rPr>
              <a:t>Who Was Charles Ponzi?</a:t>
            </a:r>
          </a:p>
        </p:txBody>
      </p:sp>
      <p:pic>
        <p:nvPicPr>
          <p:cNvPr id="4" name="Picture 3">
            <a:extLst>
              <a:ext uri="{FF2B5EF4-FFF2-40B4-BE49-F238E27FC236}">
                <a16:creationId xmlns:a16="http://schemas.microsoft.com/office/drawing/2014/main" id="{6CC62B84-A5F2-4E7C-AB10-654BC3836113}"/>
              </a:ext>
            </a:extLst>
          </p:cNvPr>
          <p:cNvPicPr>
            <a:picLocks noChangeAspect="1"/>
          </p:cNvPicPr>
          <p:nvPr/>
        </p:nvPicPr>
        <p:blipFill>
          <a:blip r:embed="rId5"/>
          <a:stretch>
            <a:fillRect/>
          </a:stretch>
        </p:blipFill>
        <p:spPr>
          <a:xfrm>
            <a:off x="4678431" y="141935"/>
            <a:ext cx="2449657" cy="2865861"/>
          </a:xfrm>
          <a:prstGeom prst="rect">
            <a:avLst/>
          </a:prstGeom>
        </p:spPr>
      </p:pic>
    </p:spTree>
    <p:extLst>
      <p:ext uri="{BB962C8B-B14F-4D97-AF65-F5344CB8AC3E}">
        <p14:creationId xmlns:p14="http://schemas.microsoft.com/office/powerpoint/2010/main" val="68227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BFC9-7031-ACF1-DAD9-223DFFFE6E86}"/>
              </a:ext>
            </a:extLst>
          </p:cNvPr>
          <p:cNvSpPr>
            <a:spLocks noGrp="1"/>
          </p:cNvSpPr>
          <p:nvPr>
            <p:ph type="title"/>
          </p:nvPr>
        </p:nvSpPr>
        <p:spPr/>
        <p:txBody>
          <a:bodyPr>
            <a:normAutofit fontScale="90000"/>
          </a:bodyPr>
          <a:lstStyle/>
          <a:p>
            <a:pPr algn="ctr"/>
            <a:br>
              <a:rPr lang="en-US" dirty="0"/>
            </a:br>
            <a:endParaRPr lang="en-US" dirty="0"/>
          </a:p>
        </p:txBody>
      </p:sp>
      <p:pic>
        <p:nvPicPr>
          <p:cNvPr id="7" name="Picture 6">
            <a:extLst>
              <a:ext uri="{FF2B5EF4-FFF2-40B4-BE49-F238E27FC236}">
                <a16:creationId xmlns:a16="http://schemas.microsoft.com/office/drawing/2014/main" id="{DA3E8351-603A-2E9D-09B2-2D512F89D081}"/>
              </a:ext>
            </a:extLst>
          </p:cNvPr>
          <p:cNvPicPr>
            <a:picLocks noChangeAspect="1"/>
          </p:cNvPicPr>
          <p:nvPr/>
        </p:nvPicPr>
        <p:blipFill>
          <a:blip r:embed="rId2"/>
          <a:stretch>
            <a:fillRect/>
          </a:stretch>
        </p:blipFill>
        <p:spPr>
          <a:xfrm rot="21163618">
            <a:off x="788645" y="3254658"/>
            <a:ext cx="5987225" cy="772194"/>
          </a:xfrm>
          <a:prstGeom prst="rect">
            <a:avLst/>
          </a:prstGeom>
          <a:ln w="12700">
            <a:solidFill>
              <a:schemeClr val="tx1"/>
            </a:solidFill>
          </a:ln>
        </p:spPr>
      </p:pic>
      <p:pic>
        <p:nvPicPr>
          <p:cNvPr id="9" name="Picture 8">
            <a:extLst>
              <a:ext uri="{FF2B5EF4-FFF2-40B4-BE49-F238E27FC236}">
                <a16:creationId xmlns:a16="http://schemas.microsoft.com/office/drawing/2014/main" id="{82931D5C-F668-7151-A7A9-E535CEDAFD92}"/>
              </a:ext>
            </a:extLst>
          </p:cNvPr>
          <p:cNvPicPr>
            <a:picLocks noChangeAspect="1"/>
          </p:cNvPicPr>
          <p:nvPr/>
        </p:nvPicPr>
        <p:blipFill>
          <a:blip r:embed="rId3"/>
          <a:stretch>
            <a:fillRect/>
          </a:stretch>
        </p:blipFill>
        <p:spPr>
          <a:xfrm>
            <a:off x="592977" y="4311830"/>
            <a:ext cx="3205291" cy="994908"/>
          </a:xfrm>
          <a:prstGeom prst="rect">
            <a:avLst/>
          </a:prstGeom>
          <a:ln w="28575">
            <a:solidFill>
              <a:schemeClr val="tx1"/>
            </a:solidFill>
          </a:ln>
        </p:spPr>
      </p:pic>
      <p:pic>
        <p:nvPicPr>
          <p:cNvPr id="11" name="Picture 10">
            <a:extLst>
              <a:ext uri="{FF2B5EF4-FFF2-40B4-BE49-F238E27FC236}">
                <a16:creationId xmlns:a16="http://schemas.microsoft.com/office/drawing/2014/main" id="{303F7F1E-341A-713C-6B41-49D00C773577}"/>
              </a:ext>
            </a:extLst>
          </p:cNvPr>
          <p:cNvPicPr>
            <a:picLocks noChangeAspect="1"/>
          </p:cNvPicPr>
          <p:nvPr/>
        </p:nvPicPr>
        <p:blipFill>
          <a:blip r:embed="rId4"/>
          <a:stretch>
            <a:fillRect/>
          </a:stretch>
        </p:blipFill>
        <p:spPr>
          <a:xfrm>
            <a:off x="6800663" y="2142676"/>
            <a:ext cx="5403680" cy="1325563"/>
          </a:xfrm>
          <a:prstGeom prst="rect">
            <a:avLst/>
          </a:prstGeom>
        </p:spPr>
      </p:pic>
      <p:pic>
        <p:nvPicPr>
          <p:cNvPr id="14" name="Content Placeholder 4">
            <a:extLst>
              <a:ext uri="{FF2B5EF4-FFF2-40B4-BE49-F238E27FC236}">
                <a16:creationId xmlns:a16="http://schemas.microsoft.com/office/drawing/2014/main" id="{1D68F616-9F00-697D-3F08-84AF1F600044}"/>
              </a:ext>
            </a:extLst>
          </p:cNvPr>
          <p:cNvPicPr>
            <a:picLocks noChangeAspect="1"/>
          </p:cNvPicPr>
          <p:nvPr/>
        </p:nvPicPr>
        <p:blipFill>
          <a:blip r:embed="rId5"/>
          <a:stretch>
            <a:fillRect/>
          </a:stretch>
        </p:blipFill>
        <p:spPr>
          <a:xfrm rot="156001">
            <a:off x="617342" y="1686556"/>
            <a:ext cx="5992368" cy="1210185"/>
          </a:xfrm>
          <a:prstGeom prst="rect">
            <a:avLst/>
          </a:prstGeom>
          <a:ln w="19050">
            <a:solidFill>
              <a:schemeClr val="tx1"/>
            </a:solidFill>
          </a:ln>
        </p:spPr>
      </p:pic>
      <p:pic>
        <p:nvPicPr>
          <p:cNvPr id="4" name="Picture 3">
            <a:extLst>
              <a:ext uri="{FF2B5EF4-FFF2-40B4-BE49-F238E27FC236}">
                <a16:creationId xmlns:a16="http://schemas.microsoft.com/office/drawing/2014/main" id="{78908345-D207-468B-89C7-DD6219B76BFC}"/>
              </a:ext>
            </a:extLst>
          </p:cNvPr>
          <p:cNvPicPr>
            <a:picLocks noChangeAspect="1"/>
          </p:cNvPicPr>
          <p:nvPr/>
        </p:nvPicPr>
        <p:blipFill>
          <a:blip r:embed="rId6"/>
          <a:stretch>
            <a:fillRect/>
          </a:stretch>
        </p:blipFill>
        <p:spPr>
          <a:xfrm>
            <a:off x="2688964" y="5383659"/>
            <a:ext cx="6577210" cy="1188091"/>
          </a:xfrm>
          <a:prstGeom prst="rect">
            <a:avLst/>
          </a:prstGeom>
          <a:ln w="19050">
            <a:solidFill>
              <a:schemeClr val="tx1"/>
            </a:solidFill>
          </a:ln>
        </p:spPr>
      </p:pic>
      <p:sp>
        <p:nvSpPr>
          <p:cNvPr id="10" name="TextBox 9">
            <a:extLst>
              <a:ext uri="{FF2B5EF4-FFF2-40B4-BE49-F238E27FC236}">
                <a16:creationId xmlns:a16="http://schemas.microsoft.com/office/drawing/2014/main" id="{3C524C76-530C-44BC-A77A-D28F65BA680D}"/>
              </a:ext>
            </a:extLst>
          </p:cNvPr>
          <p:cNvSpPr txBox="1"/>
          <p:nvPr/>
        </p:nvSpPr>
        <p:spPr>
          <a:xfrm>
            <a:off x="1890944" y="462589"/>
            <a:ext cx="7699159" cy="769441"/>
          </a:xfrm>
          <a:prstGeom prst="rect">
            <a:avLst/>
          </a:prstGeom>
          <a:noFill/>
        </p:spPr>
        <p:txBody>
          <a:bodyPr wrap="square">
            <a:spAutoFit/>
          </a:bodyPr>
          <a:lstStyle/>
          <a:p>
            <a:r>
              <a:rPr lang="en-US" sz="4400" dirty="0"/>
              <a:t>Ponzi Scheme “In the News” </a:t>
            </a:r>
          </a:p>
        </p:txBody>
      </p:sp>
    </p:spTree>
    <p:extLst>
      <p:ext uri="{BB962C8B-B14F-4D97-AF65-F5344CB8AC3E}">
        <p14:creationId xmlns:p14="http://schemas.microsoft.com/office/powerpoint/2010/main" val="424811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E0BA-29AE-462C-81B8-15382893FDE7}"/>
              </a:ext>
            </a:extLst>
          </p:cNvPr>
          <p:cNvSpPr>
            <a:spLocks noGrp="1"/>
          </p:cNvSpPr>
          <p:nvPr>
            <p:ph type="title"/>
          </p:nvPr>
        </p:nvSpPr>
        <p:spPr>
          <a:xfrm>
            <a:off x="930965" y="6240530"/>
            <a:ext cx="10982739" cy="617470"/>
          </a:xfrm>
        </p:spPr>
        <p:txBody>
          <a:bodyPr>
            <a:normAutofit fontScale="90000"/>
          </a:bodyPr>
          <a:lstStyle/>
          <a:p>
            <a:r>
              <a:rPr lang="en-US" sz="2700" u="sng" dirty="0">
                <a:solidFill>
                  <a:srgbClr val="000000"/>
                </a:solidFill>
                <a:effectLst/>
                <a:latin typeface="Calibri" panose="020F0502020204030204" pitchFamily="34" charset="0"/>
                <a:ea typeface="Times New Roman" panose="02020603050405020304" pitchFamily="18" charset="0"/>
                <a:hlinkClick r:id="rId2"/>
              </a:rPr>
              <a:t>https://podcasts.apple.com/us/podcast/planetmoney/id290783428?i=1000595828012</a:t>
            </a:r>
            <a:br>
              <a:rPr lang="en-US" sz="4400" dirty="0">
                <a:effectLst/>
                <a:latin typeface="Times New Roman" panose="02020603050405020304" pitchFamily="18"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607B05C-62B3-456D-A4E4-6BA5AF5C62E2}"/>
              </a:ext>
            </a:extLst>
          </p:cNvPr>
          <p:cNvSpPr>
            <a:spLocks noGrp="1"/>
          </p:cNvSpPr>
          <p:nvPr>
            <p:ph idx="1"/>
          </p:nvPr>
        </p:nvSpPr>
        <p:spPr>
          <a:xfrm>
            <a:off x="838200" y="1470093"/>
            <a:ext cx="11168270" cy="1325564"/>
          </a:xfrm>
        </p:spPr>
        <p:txBody>
          <a:bodyPr/>
          <a:lstStyle/>
          <a:p>
            <a:pPr marL="0" indent="0" algn="ctr">
              <a:buNone/>
            </a:pPr>
            <a:r>
              <a:rPr lang="en-US" b="0" i="0" dirty="0">
                <a:solidFill>
                  <a:srgbClr val="1D1D1F"/>
                </a:solidFill>
                <a:effectLst/>
                <a:latin typeface="SF Pro Text"/>
              </a:rPr>
              <a:t>Some of history's biggest financial scams owe their name to Charles Ponzi. Listen to the story of the man behind the scheme.</a:t>
            </a:r>
            <a:endParaRPr lang="en-US" dirty="0"/>
          </a:p>
        </p:txBody>
      </p:sp>
      <p:pic>
        <p:nvPicPr>
          <p:cNvPr id="5" name="Picture 4">
            <a:extLst>
              <a:ext uri="{FF2B5EF4-FFF2-40B4-BE49-F238E27FC236}">
                <a16:creationId xmlns:a16="http://schemas.microsoft.com/office/drawing/2014/main" id="{F7AE2264-F6AF-443D-B61D-3AC887CB2758}"/>
              </a:ext>
            </a:extLst>
          </p:cNvPr>
          <p:cNvPicPr>
            <a:picLocks noChangeAspect="1"/>
          </p:cNvPicPr>
          <p:nvPr/>
        </p:nvPicPr>
        <p:blipFill>
          <a:blip r:embed="rId3"/>
          <a:stretch>
            <a:fillRect/>
          </a:stretch>
        </p:blipFill>
        <p:spPr>
          <a:xfrm>
            <a:off x="4237253" y="2302652"/>
            <a:ext cx="3717494" cy="3519383"/>
          </a:xfrm>
          <a:prstGeom prst="rect">
            <a:avLst/>
          </a:prstGeom>
        </p:spPr>
      </p:pic>
    </p:spTree>
    <p:extLst>
      <p:ext uri="{BB962C8B-B14F-4D97-AF65-F5344CB8AC3E}">
        <p14:creationId xmlns:p14="http://schemas.microsoft.com/office/powerpoint/2010/main" val="4101770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6126-F9B9-4326-8B79-638596AC9592}"/>
              </a:ext>
            </a:extLst>
          </p:cNvPr>
          <p:cNvSpPr>
            <a:spLocks noGrp="1"/>
          </p:cNvSpPr>
          <p:nvPr>
            <p:ph type="title"/>
          </p:nvPr>
        </p:nvSpPr>
        <p:spPr/>
        <p:txBody>
          <a:bodyPr>
            <a:normAutofit fontScale="90000"/>
          </a:bodyPr>
          <a:lstStyle/>
          <a:p>
            <a:pPr algn="ctr"/>
            <a:endParaRPr lang="en-US" sz="2400" dirty="0"/>
          </a:p>
        </p:txBody>
      </p:sp>
      <p:pic>
        <p:nvPicPr>
          <p:cNvPr id="5" name="Content Placeholder 4">
            <a:extLst>
              <a:ext uri="{FF2B5EF4-FFF2-40B4-BE49-F238E27FC236}">
                <a16:creationId xmlns:a16="http://schemas.microsoft.com/office/drawing/2014/main" id="{7E141F7A-B6FD-4743-A285-8D241ACBAC6C}"/>
              </a:ext>
            </a:extLst>
          </p:cNvPr>
          <p:cNvPicPr>
            <a:picLocks noGrp="1" noChangeAspect="1"/>
          </p:cNvPicPr>
          <p:nvPr>
            <p:ph idx="1"/>
          </p:nvPr>
        </p:nvPicPr>
        <p:blipFill>
          <a:blip r:embed="rId2"/>
          <a:stretch>
            <a:fillRect/>
          </a:stretch>
        </p:blipFill>
        <p:spPr>
          <a:xfrm>
            <a:off x="4479234" y="1290268"/>
            <a:ext cx="2899730" cy="1847898"/>
          </a:xfrm>
          <a:ln w="28575">
            <a:solidFill>
              <a:schemeClr val="tx1"/>
            </a:solidFill>
          </a:ln>
        </p:spPr>
      </p:pic>
      <p:sp>
        <p:nvSpPr>
          <p:cNvPr id="7" name="TextBox 6">
            <a:extLst>
              <a:ext uri="{FF2B5EF4-FFF2-40B4-BE49-F238E27FC236}">
                <a16:creationId xmlns:a16="http://schemas.microsoft.com/office/drawing/2014/main" id="{25658F78-E144-481F-9BF5-8B8E4AAE6F4D}"/>
              </a:ext>
            </a:extLst>
          </p:cNvPr>
          <p:cNvSpPr txBox="1"/>
          <p:nvPr/>
        </p:nvSpPr>
        <p:spPr>
          <a:xfrm>
            <a:off x="3498573" y="5632340"/>
            <a:ext cx="6109252" cy="523220"/>
          </a:xfrm>
          <a:prstGeom prst="rect">
            <a:avLst/>
          </a:prstGeom>
          <a:noFill/>
        </p:spPr>
        <p:txBody>
          <a:bodyPr wrap="square">
            <a:spAutoFit/>
          </a:bodyPr>
          <a:lstStyle/>
          <a:p>
            <a:pPr algn="ctr"/>
            <a:r>
              <a:rPr lang="en-US" sz="2800" u="sng" dirty="0">
                <a:solidFill>
                  <a:srgbClr val="0563C1"/>
                </a:solidFill>
                <a:effectLst/>
                <a:latin typeface="Calibri" panose="020F0502020204030204" pitchFamily="34" charset="0"/>
                <a:ea typeface="Calibri" panose="020F0502020204030204" pitchFamily="34" charset="0"/>
                <a:hlinkClick r:id="rId3"/>
              </a:rPr>
              <a:t>https://kids.kiddle.co/Ponzi_scheme</a:t>
            </a:r>
            <a:endParaRPr lang="en-US" sz="2800" dirty="0"/>
          </a:p>
        </p:txBody>
      </p:sp>
      <p:pic>
        <p:nvPicPr>
          <p:cNvPr id="9" name="Picture 8">
            <a:extLst>
              <a:ext uri="{FF2B5EF4-FFF2-40B4-BE49-F238E27FC236}">
                <a16:creationId xmlns:a16="http://schemas.microsoft.com/office/drawing/2014/main" id="{1B9B439A-3435-4DE3-A4CF-1073CA58A299}"/>
              </a:ext>
            </a:extLst>
          </p:cNvPr>
          <p:cNvPicPr>
            <a:picLocks noChangeAspect="1"/>
          </p:cNvPicPr>
          <p:nvPr/>
        </p:nvPicPr>
        <p:blipFill>
          <a:blip r:embed="rId4"/>
          <a:stretch>
            <a:fillRect/>
          </a:stretch>
        </p:blipFill>
        <p:spPr>
          <a:xfrm>
            <a:off x="3793558" y="3429000"/>
            <a:ext cx="5519283" cy="2064906"/>
          </a:xfrm>
          <a:prstGeom prst="rect">
            <a:avLst/>
          </a:prstGeom>
          <a:ln>
            <a:solidFill>
              <a:schemeClr val="tx1"/>
            </a:solidFill>
          </a:ln>
        </p:spPr>
      </p:pic>
      <p:pic>
        <p:nvPicPr>
          <p:cNvPr id="6" name="Content Placeholder 4">
            <a:extLst>
              <a:ext uri="{FF2B5EF4-FFF2-40B4-BE49-F238E27FC236}">
                <a16:creationId xmlns:a16="http://schemas.microsoft.com/office/drawing/2014/main" id="{9F3421D0-7950-47F4-830D-AF9686032E8E}"/>
              </a:ext>
            </a:extLst>
          </p:cNvPr>
          <p:cNvPicPr>
            <a:picLocks noChangeAspect="1"/>
          </p:cNvPicPr>
          <p:nvPr/>
        </p:nvPicPr>
        <p:blipFill>
          <a:blip r:embed="rId2"/>
          <a:stretch>
            <a:fillRect/>
          </a:stretch>
        </p:blipFill>
        <p:spPr>
          <a:xfrm>
            <a:off x="4631634" y="1442668"/>
            <a:ext cx="2899730" cy="1847898"/>
          </a:xfrm>
          <a:ln w="28575">
            <a:solidFill>
              <a:schemeClr val="tx1"/>
            </a:solidFill>
          </a:ln>
        </p:spPr>
      </p:pic>
      <p:sp>
        <p:nvSpPr>
          <p:cNvPr id="3" name="TextBox 2">
            <a:extLst>
              <a:ext uri="{FF2B5EF4-FFF2-40B4-BE49-F238E27FC236}">
                <a16:creationId xmlns:a16="http://schemas.microsoft.com/office/drawing/2014/main" id="{4820160D-ED6E-45D6-A71B-7798FCDDD694}"/>
              </a:ext>
            </a:extLst>
          </p:cNvPr>
          <p:cNvSpPr txBox="1"/>
          <p:nvPr/>
        </p:nvSpPr>
        <p:spPr>
          <a:xfrm>
            <a:off x="886692" y="2633791"/>
            <a:ext cx="9781308" cy="461665"/>
          </a:xfrm>
          <a:prstGeom prst="rect">
            <a:avLst/>
          </a:prstGeom>
          <a:noFill/>
        </p:spPr>
        <p:txBody>
          <a:bodyPr wrap="square" rtlCol="0">
            <a:spAutoFit/>
          </a:bodyPr>
          <a:lstStyle/>
          <a:p>
            <a:pPr algn="ctr"/>
            <a:r>
              <a:rPr lang="en-US" sz="2400" u="sng" dirty="0">
                <a:solidFill>
                  <a:srgbClr val="0563C1"/>
                </a:solidFill>
                <a:effectLst/>
                <a:latin typeface="Calibri" panose="020F0502020204030204" pitchFamily="34" charset="0"/>
                <a:ea typeface="Calibri" panose="020F0502020204030204" pitchFamily="34" charset="0"/>
                <a:hlinkClick r:id="rId5"/>
              </a:rPr>
              <a:t>https://www.onpointcu.com/blog/how-scammers-target-kids-online/</a:t>
            </a:r>
            <a:r>
              <a:rPr lang="en-US" sz="2400" u="sng" dirty="0">
                <a:solidFill>
                  <a:srgbClr val="0563C1"/>
                </a:solidFill>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   </a:t>
            </a:r>
            <a:endParaRPr lang="en-US" sz="2400" dirty="0"/>
          </a:p>
        </p:txBody>
      </p:sp>
      <p:pic>
        <p:nvPicPr>
          <p:cNvPr id="8" name="Picture 7">
            <a:extLst>
              <a:ext uri="{FF2B5EF4-FFF2-40B4-BE49-F238E27FC236}">
                <a16:creationId xmlns:a16="http://schemas.microsoft.com/office/drawing/2014/main" id="{CF792E2C-87FE-4A31-A84F-D5EFF4478002}"/>
              </a:ext>
            </a:extLst>
          </p:cNvPr>
          <p:cNvPicPr>
            <a:picLocks noChangeAspect="1"/>
          </p:cNvPicPr>
          <p:nvPr/>
        </p:nvPicPr>
        <p:blipFill>
          <a:blip r:embed="rId6"/>
          <a:stretch>
            <a:fillRect/>
          </a:stretch>
        </p:blipFill>
        <p:spPr>
          <a:xfrm>
            <a:off x="1745672" y="571324"/>
            <a:ext cx="8021783" cy="1910067"/>
          </a:xfrm>
          <a:prstGeom prst="rect">
            <a:avLst/>
          </a:prstGeom>
        </p:spPr>
      </p:pic>
    </p:spTree>
    <p:extLst>
      <p:ext uri="{BB962C8B-B14F-4D97-AF65-F5344CB8AC3E}">
        <p14:creationId xmlns:p14="http://schemas.microsoft.com/office/powerpoint/2010/main" val="3508725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31CA11-C16F-4810-BDC7-7BF75EA06FBD}"/>
              </a:ext>
            </a:extLst>
          </p:cNvPr>
          <p:cNvSpPr>
            <a:spLocks noGrp="1"/>
          </p:cNvSpPr>
          <p:nvPr>
            <p:ph idx="1"/>
          </p:nvPr>
        </p:nvSpPr>
        <p:spPr>
          <a:xfrm>
            <a:off x="344557" y="6203999"/>
            <a:ext cx="11569147" cy="505033"/>
          </a:xfrm>
        </p:spPr>
        <p:txBody>
          <a:bodyPr/>
          <a:lstStyle/>
          <a:p>
            <a:pPr marL="0" indent="0" algn="ctr">
              <a:buNone/>
            </a:pPr>
            <a:r>
              <a:rPr lang="en-US" sz="2000" u="sng" dirty="0">
                <a:solidFill>
                  <a:srgbClr val="0563C1"/>
                </a:solidFill>
                <a:effectLst/>
                <a:latin typeface="Calibri" panose="020F0502020204030204" pitchFamily="34" charset="0"/>
                <a:ea typeface="Calibri" panose="020F0502020204030204" pitchFamily="34" charset="0"/>
                <a:hlinkClick r:id="rId2"/>
              </a:rPr>
              <a:t>https://kfi.ky.gov/Documents/Ponzi%20Scheme%20Demonstration%20-%20Classroom%20Activity.pdf</a:t>
            </a:r>
            <a:r>
              <a:rPr lang="en-US" sz="2000" dirty="0">
                <a:effectLst/>
                <a:latin typeface="Calibri" panose="020F0502020204030204" pitchFamily="34" charset="0"/>
                <a:ea typeface="Calibri" panose="020F0502020204030204" pitchFamily="34" charset="0"/>
              </a:rPr>
              <a:t> </a:t>
            </a:r>
            <a:endParaRPr lang="en-US" sz="2000" dirty="0"/>
          </a:p>
        </p:txBody>
      </p:sp>
      <p:pic>
        <p:nvPicPr>
          <p:cNvPr id="5" name="Picture 4">
            <a:extLst>
              <a:ext uri="{FF2B5EF4-FFF2-40B4-BE49-F238E27FC236}">
                <a16:creationId xmlns:a16="http://schemas.microsoft.com/office/drawing/2014/main" id="{7C3E00CA-53EE-494A-BFA9-D3871673DCF7}"/>
              </a:ext>
            </a:extLst>
          </p:cNvPr>
          <p:cNvPicPr>
            <a:picLocks noChangeAspect="1"/>
          </p:cNvPicPr>
          <p:nvPr/>
        </p:nvPicPr>
        <p:blipFill>
          <a:blip r:embed="rId3"/>
          <a:stretch>
            <a:fillRect/>
          </a:stretch>
        </p:blipFill>
        <p:spPr>
          <a:xfrm>
            <a:off x="1262270" y="148968"/>
            <a:ext cx="4327694" cy="5522962"/>
          </a:xfrm>
          <a:prstGeom prst="rect">
            <a:avLst/>
          </a:prstGeom>
          <a:ln w="76200">
            <a:solidFill>
              <a:srgbClr val="92D050"/>
            </a:solidFill>
          </a:ln>
        </p:spPr>
      </p:pic>
      <p:pic>
        <p:nvPicPr>
          <p:cNvPr id="7" name="Picture 6">
            <a:extLst>
              <a:ext uri="{FF2B5EF4-FFF2-40B4-BE49-F238E27FC236}">
                <a16:creationId xmlns:a16="http://schemas.microsoft.com/office/drawing/2014/main" id="{AEAEE5BA-34B6-423A-8A7D-1975FE3F2EF2}"/>
              </a:ext>
            </a:extLst>
          </p:cNvPr>
          <p:cNvPicPr>
            <a:picLocks noChangeAspect="1"/>
          </p:cNvPicPr>
          <p:nvPr/>
        </p:nvPicPr>
        <p:blipFill>
          <a:blip r:embed="rId4"/>
          <a:stretch>
            <a:fillRect/>
          </a:stretch>
        </p:blipFill>
        <p:spPr>
          <a:xfrm>
            <a:off x="5897216" y="881222"/>
            <a:ext cx="3776486" cy="4790708"/>
          </a:xfrm>
          <a:prstGeom prst="rect">
            <a:avLst/>
          </a:prstGeom>
          <a:ln w="76200">
            <a:solidFill>
              <a:srgbClr val="92D050"/>
            </a:solidFill>
          </a:ln>
        </p:spPr>
      </p:pic>
    </p:spTree>
    <p:extLst>
      <p:ext uri="{BB962C8B-B14F-4D97-AF65-F5344CB8AC3E}">
        <p14:creationId xmlns:p14="http://schemas.microsoft.com/office/powerpoint/2010/main" val="3687612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3A8C71-265D-A980-7E47-1540B7B8A5BB}"/>
              </a:ext>
            </a:extLst>
          </p:cNvPr>
          <p:cNvPicPr>
            <a:picLocks noChangeAspect="1"/>
          </p:cNvPicPr>
          <p:nvPr/>
        </p:nvPicPr>
        <p:blipFill>
          <a:blip r:embed="rId3"/>
          <a:stretch>
            <a:fillRect/>
          </a:stretch>
        </p:blipFill>
        <p:spPr>
          <a:xfrm rot="21245594">
            <a:off x="565185" y="869675"/>
            <a:ext cx="3545132" cy="4581090"/>
          </a:xfrm>
          <a:prstGeom prst="rect">
            <a:avLst/>
          </a:prstGeom>
        </p:spPr>
      </p:pic>
      <p:pic>
        <p:nvPicPr>
          <p:cNvPr id="6" name="Picture 5">
            <a:extLst>
              <a:ext uri="{FF2B5EF4-FFF2-40B4-BE49-F238E27FC236}">
                <a16:creationId xmlns:a16="http://schemas.microsoft.com/office/drawing/2014/main" id="{467DFDB7-90A1-20C3-4D4B-88B6CBDC2F2A}"/>
              </a:ext>
            </a:extLst>
          </p:cNvPr>
          <p:cNvPicPr>
            <a:picLocks noChangeAspect="1"/>
          </p:cNvPicPr>
          <p:nvPr/>
        </p:nvPicPr>
        <p:blipFill>
          <a:blip r:embed="rId4"/>
          <a:stretch>
            <a:fillRect/>
          </a:stretch>
        </p:blipFill>
        <p:spPr>
          <a:xfrm rot="608596">
            <a:off x="8138309" y="1036153"/>
            <a:ext cx="3271853" cy="2482097"/>
          </a:xfrm>
          <a:prstGeom prst="rect">
            <a:avLst/>
          </a:prstGeom>
        </p:spPr>
      </p:pic>
      <p:pic>
        <p:nvPicPr>
          <p:cNvPr id="10" name="Picture 9">
            <a:extLst>
              <a:ext uri="{FF2B5EF4-FFF2-40B4-BE49-F238E27FC236}">
                <a16:creationId xmlns:a16="http://schemas.microsoft.com/office/drawing/2014/main" id="{89889B19-C349-9D32-7C95-D9C4F4C65899}"/>
              </a:ext>
            </a:extLst>
          </p:cNvPr>
          <p:cNvPicPr>
            <a:picLocks noChangeAspect="1"/>
          </p:cNvPicPr>
          <p:nvPr/>
        </p:nvPicPr>
        <p:blipFill>
          <a:blip r:embed="rId5"/>
          <a:stretch>
            <a:fillRect/>
          </a:stretch>
        </p:blipFill>
        <p:spPr>
          <a:xfrm>
            <a:off x="4651511" y="2277201"/>
            <a:ext cx="3879079" cy="3019511"/>
          </a:xfrm>
          <a:prstGeom prst="rect">
            <a:avLst/>
          </a:prstGeom>
        </p:spPr>
      </p:pic>
      <p:sp>
        <p:nvSpPr>
          <p:cNvPr id="16" name="TextBox 15">
            <a:extLst>
              <a:ext uri="{FF2B5EF4-FFF2-40B4-BE49-F238E27FC236}">
                <a16:creationId xmlns:a16="http://schemas.microsoft.com/office/drawing/2014/main" id="{E56549A0-A6AE-CC6B-D607-33EF82ABCD35}"/>
              </a:ext>
            </a:extLst>
          </p:cNvPr>
          <p:cNvSpPr txBox="1"/>
          <p:nvPr/>
        </p:nvSpPr>
        <p:spPr>
          <a:xfrm>
            <a:off x="367258" y="5929722"/>
            <a:ext cx="11457483" cy="830997"/>
          </a:xfrm>
          <a:prstGeom prst="rect">
            <a:avLst/>
          </a:prstGeom>
          <a:noFill/>
        </p:spPr>
        <p:txBody>
          <a:bodyPr wrap="square">
            <a:spAutoFit/>
          </a:bodyPr>
          <a:lstStyle/>
          <a:p>
            <a:pPr algn="ctr"/>
            <a:r>
              <a:rPr lang="en-US" sz="2400" dirty="0">
                <a:hlinkClick r:id="rId6"/>
              </a:rPr>
              <a:t>https://www.consumer-action.org/downloads/english/Scams_Lesson_2018.pdf</a:t>
            </a:r>
            <a:endParaRPr lang="en-US" sz="2400" dirty="0"/>
          </a:p>
          <a:p>
            <a:pPr algn="ctr"/>
            <a:endParaRPr lang="en-US" sz="2400" dirty="0"/>
          </a:p>
        </p:txBody>
      </p:sp>
      <p:sp>
        <p:nvSpPr>
          <p:cNvPr id="18" name="TextBox 17">
            <a:extLst>
              <a:ext uri="{FF2B5EF4-FFF2-40B4-BE49-F238E27FC236}">
                <a16:creationId xmlns:a16="http://schemas.microsoft.com/office/drawing/2014/main" id="{B3F52F25-EC43-059B-D51E-8FFE8AA250A0}"/>
              </a:ext>
            </a:extLst>
          </p:cNvPr>
          <p:cNvSpPr txBox="1"/>
          <p:nvPr/>
        </p:nvSpPr>
        <p:spPr>
          <a:xfrm>
            <a:off x="2908092" y="5414617"/>
            <a:ext cx="5827425" cy="861774"/>
          </a:xfrm>
          <a:prstGeom prst="rect">
            <a:avLst/>
          </a:prstGeom>
          <a:noFill/>
        </p:spPr>
        <p:txBody>
          <a:bodyPr wrap="square" rtlCol="0">
            <a:spAutoFit/>
          </a:bodyPr>
          <a:lstStyle/>
          <a:p>
            <a:pPr algn="ctr"/>
            <a:r>
              <a:rPr lang="en-US" sz="3200" dirty="0"/>
              <a:t>Twenty-six page booklet</a:t>
            </a:r>
          </a:p>
          <a:p>
            <a:pPr algn="ctr"/>
            <a:r>
              <a:rPr lang="en-US" dirty="0"/>
              <a:t> </a:t>
            </a:r>
          </a:p>
        </p:txBody>
      </p:sp>
      <p:sp>
        <p:nvSpPr>
          <p:cNvPr id="21" name="TextBox 20">
            <a:extLst>
              <a:ext uri="{FF2B5EF4-FFF2-40B4-BE49-F238E27FC236}">
                <a16:creationId xmlns:a16="http://schemas.microsoft.com/office/drawing/2014/main" id="{77DD3DEF-EA64-9166-657A-928556966F2A}"/>
              </a:ext>
            </a:extLst>
          </p:cNvPr>
          <p:cNvSpPr txBox="1"/>
          <p:nvPr/>
        </p:nvSpPr>
        <p:spPr>
          <a:xfrm>
            <a:off x="2908092" y="330561"/>
            <a:ext cx="6093500" cy="646331"/>
          </a:xfrm>
          <a:prstGeom prst="rect">
            <a:avLst/>
          </a:prstGeom>
          <a:noFill/>
        </p:spPr>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~Secondary Slide Trip~</a:t>
            </a:r>
          </a:p>
        </p:txBody>
      </p:sp>
    </p:spTree>
    <p:extLst>
      <p:ext uri="{BB962C8B-B14F-4D97-AF65-F5344CB8AC3E}">
        <p14:creationId xmlns:p14="http://schemas.microsoft.com/office/powerpoint/2010/main" val="4090494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48">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08DA7B35-F30B-6C4C-91B1-4DC39C44FA57}" type="slidenum">
              <a:rPr lang="en-US" sz="1000">
                <a:solidFill>
                  <a:srgbClr val="414A58"/>
                </a:solidFill>
                <a:latin typeface="Inter" pitchFamily="2"/>
              </a:rPr>
              <a:t>2</a:t>
            </a:fld>
            <a:endParaRPr lang="en-US" sz="1000" dirty="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ea typeface="ＭＳ Ｐゴシック"/>
                <a:cs typeface="Arial"/>
              </a:rPr>
              <a:t>You can now access CEE’s professional development webinars directly on EconEdLink.org! To receive these new professional development benefits, </a:t>
            </a:r>
            <a:r>
              <a:rPr lang="en-US" sz="2000" b="1" dirty="0">
                <a:ea typeface="ＭＳ Ｐゴシック"/>
                <a:cs typeface="Arial"/>
              </a:rPr>
              <a:t>become an EconEdLink </a:t>
            </a:r>
            <a:r>
              <a:rPr lang="en-US" sz="2000" b="1" dirty="0">
                <a:ea typeface="ＭＳ Ｐゴシック"/>
                <a:cs typeface="Arial"/>
                <a:hlinkClick r:id="rId2"/>
              </a:rPr>
              <a:t>member</a:t>
            </a:r>
            <a:r>
              <a:rPr lang="en-US" sz="2000" dirty="0">
                <a:ea typeface="ＭＳ Ｐゴシック"/>
                <a:cs typeface="Arial"/>
              </a:rPr>
              <a:t>. As a member, you will now be able to: </a:t>
            </a:r>
            <a:endParaRPr lang="en-US" sz="2000" dirty="0"/>
          </a:p>
          <a:p>
            <a:pPr>
              <a:defRPr/>
            </a:pPr>
            <a:endParaRPr lang="en-US" sz="2000" dirty="0"/>
          </a:p>
          <a:p>
            <a:pPr marL="285750" indent="-285750">
              <a:buFont typeface="Arial"/>
              <a:buChar char="•"/>
              <a:defRPr/>
            </a:pPr>
            <a:r>
              <a:rPr lang="en-US" sz="2000" dirty="0">
                <a:ea typeface="ＭＳ Ｐゴシック"/>
                <a:cs typeface="Arial"/>
              </a:rPr>
              <a:t>Automatically receive a professional development certificate via e-mail within 24 hours after viewing any webinar for a minimum of 45 minutes</a:t>
            </a:r>
            <a:endParaRPr lang="en-US" sz="2000" dirty="0"/>
          </a:p>
          <a:p>
            <a:pPr marL="285750" indent="-285750">
              <a:buFont typeface="Arial"/>
              <a:buChar char="•"/>
              <a:defRPr/>
            </a:pPr>
            <a:r>
              <a:rPr lang="en-US" sz="2000" dirty="0">
                <a:ea typeface="ＭＳ Ｐゴシック"/>
                <a:cs typeface="Arial"/>
              </a:rPr>
              <a:t>Register for upcoming webinars with a simple one-click process </a:t>
            </a:r>
            <a:endParaRPr lang="en-US" sz="2000" dirty="0"/>
          </a:p>
          <a:p>
            <a:pPr marL="285750" indent="-285750">
              <a:buFont typeface="Arial"/>
              <a:buChar char="•"/>
              <a:defRPr/>
            </a:pPr>
            <a:r>
              <a:rPr lang="en-US" sz="2000" dirty="0">
                <a:ea typeface="ＭＳ Ｐゴシック"/>
                <a:cs typeface="Arial"/>
              </a:rPr>
              <a:t>Easily download presentations, lesson plan materials and activities for each webinar </a:t>
            </a:r>
            <a:endParaRPr lang="en-US" sz="2000" dirty="0"/>
          </a:p>
          <a:p>
            <a:pPr marL="285750" indent="-285750">
              <a:buFont typeface="Arial"/>
              <a:buChar char="•"/>
              <a:defRPr/>
            </a:pPr>
            <a:r>
              <a:rPr lang="en-US" sz="2000" dirty="0">
                <a:ea typeface="ＭＳ Ｐゴシック"/>
                <a:cs typeface="Arial"/>
              </a:rPr>
              <a:t>Search and view all webinars at your convenience </a:t>
            </a:r>
            <a:endParaRPr lang="en-US" sz="2000" dirty="0"/>
          </a:p>
          <a:p>
            <a:pPr marL="285750" indent="-285750">
              <a:buFont typeface="Arial"/>
              <a:buChar char="•"/>
              <a:defRPr/>
            </a:pPr>
            <a:r>
              <a:rPr lang="en-US" sz="2000" dirty="0">
                <a:ea typeface="ＭＳ Ｐゴシック"/>
                <a:cs typeface="Arial"/>
              </a:rPr>
              <a:t>Save webinars to your EconEdLink dashboard for easy access to the event</a:t>
            </a:r>
            <a:endParaRPr lang="en-US" sz="2000" dirty="0"/>
          </a:p>
          <a:p>
            <a:pPr>
              <a:defRPr/>
            </a:pPr>
            <a:endParaRPr lang="en-US" sz="2000" dirty="0">
              <a:ea typeface="ＭＳ Ｐゴシック"/>
              <a:cs typeface="Arial"/>
            </a:endParaRPr>
          </a:p>
          <a:p>
            <a:pPr marL="0" indent="0" algn="ctr">
              <a:buFont typeface="Arial" panose="020B0604020202020204" pitchFamily="34" charset="0"/>
              <a:buNone/>
              <a:defRPr/>
            </a:pPr>
            <a:r>
              <a:rPr lang="en-US" sz="2000" dirty="0">
                <a:ea typeface="ＭＳ Ｐゴシック"/>
                <a:cs typeface="Arial"/>
              </a:rPr>
              <a:t>Access our new </a:t>
            </a:r>
            <a:r>
              <a:rPr lang="en-US" sz="2000" b="1" dirty="0">
                <a:ea typeface="ＭＳ Ｐゴシック"/>
                <a:cs typeface="Arial"/>
              </a:rPr>
              <a:t>Professional Development</a:t>
            </a:r>
            <a:r>
              <a:rPr lang="en-US" sz="2000" dirty="0">
                <a:ea typeface="ＭＳ Ｐゴシック"/>
                <a:cs typeface="Arial"/>
              </a:rPr>
              <a:t> page </a:t>
            </a:r>
            <a:r>
              <a:rPr lang="en-US" sz="2000" dirty="0">
                <a:ea typeface="ＭＳ Ｐゴシック"/>
                <a:cs typeface="Arial"/>
                <a:hlinkClick r:id="rId3"/>
              </a:rPr>
              <a:t>here</a:t>
            </a:r>
            <a:endParaRPr lang="en-US" sz="2000" dirty="0">
              <a:ea typeface="ＭＳ Ｐゴシック"/>
              <a:cs typeface="Arial"/>
            </a:endParaRPr>
          </a:p>
          <a:p>
            <a:pPr>
              <a:defRPr/>
            </a:pPr>
            <a:endParaRPr lang="en-US" dirty="0"/>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533400" y="681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EconEdLink Membership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lly, the Borrowing Blue-Footed Booby">
            <a:extLst>
              <a:ext uri="{FF2B5EF4-FFF2-40B4-BE49-F238E27FC236}">
                <a16:creationId xmlns:a16="http://schemas.microsoft.com/office/drawing/2014/main" id="{7EFC1B87-8AB6-46CE-54DF-CCFF97C8E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1190">
            <a:off x="684242" y="1738758"/>
            <a:ext cx="3395258" cy="419653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6A716E-13FC-2E2B-3F98-F4EBF5CB065B}"/>
              </a:ext>
            </a:extLst>
          </p:cNvPr>
          <p:cNvSpPr txBox="1"/>
          <p:nvPr/>
        </p:nvSpPr>
        <p:spPr>
          <a:xfrm>
            <a:off x="1307592" y="442278"/>
            <a:ext cx="9491472" cy="830997"/>
          </a:xfrm>
          <a:prstGeom prst="rect">
            <a:avLst/>
          </a:prstGeom>
          <a:noFill/>
        </p:spPr>
        <p:txBody>
          <a:bodyPr wrap="square">
            <a:spAutoFit/>
          </a:bodyPr>
          <a:lstStyle/>
          <a:p>
            <a:pPr algn="ctr"/>
            <a:r>
              <a:rPr lang="en-US" sz="4800" dirty="0">
                <a:solidFill>
                  <a:srgbClr val="3333CC"/>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Billy the Blue-Footed Booby</a:t>
            </a:r>
            <a:endParaRPr lang="en-US" sz="4800" dirty="0"/>
          </a:p>
        </p:txBody>
      </p:sp>
      <p:pic>
        <p:nvPicPr>
          <p:cNvPr id="10" name="Picture 9">
            <a:extLst>
              <a:ext uri="{FF2B5EF4-FFF2-40B4-BE49-F238E27FC236}">
                <a16:creationId xmlns:a16="http://schemas.microsoft.com/office/drawing/2014/main" id="{F118ABC3-F1DD-879A-9108-9D451F5E42E6}"/>
              </a:ext>
            </a:extLst>
          </p:cNvPr>
          <p:cNvPicPr>
            <a:picLocks noChangeAspect="1"/>
          </p:cNvPicPr>
          <p:nvPr/>
        </p:nvPicPr>
        <p:blipFill>
          <a:blip r:embed="rId4"/>
          <a:stretch>
            <a:fillRect/>
          </a:stretch>
        </p:blipFill>
        <p:spPr>
          <a:xfrm>
            <a:off x="4912233" y="2170557"/>
            <a:ext cx="1866900" cy="1743075"/>
          </a:xfrm>
          <a:prstGeom prst="rect">
            <a:avLst/>
          </a:prstGeom>
        </p:spPr>
      </p:pic>
      <p:sp>
        <p:nvSpPr>
          <p:cNvPr id="12" name="TextBox 11">
            <a:extLst>
              <a:ext uri="{FF2B5EF4-FFF2-40B4-BE49-F238E27FC236}">
                <a16:creationId xmlns:a16="http://schemas.microsoft.com/office/drawing/2014/main" id="{D25DB493-9B81-E955-C7C8-CE60E00AA93A}"/>
              </a:ext>
            </a:extLst>
          </p:cNvPr>
          <p:cNvSpPr txBox="1"/>
          <p:nvPr/>
        </p:nvSpPr>
        <p:spPr>
          <a:xfrm>
            <a:off x="4367022" y="5292192"/>
            <a:ext cx="2957322" cy="1200329"/>
          </a:xfrm>
          <a:prstGeom prst="rect">
            <a:avLst/>
          </a:prstGeom>
          <a:noFill/>
          <a:ln w="1270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Albert Whitman</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2021</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3.0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5-9</a:t>
            </a:r>
          </a:p>
        </p:txBody>
      </p:sp>
      <p:sp>
        <p:nvSpPr>
          <p:cNvPr id="13" name="TextBox 12">
            <a:extLst>
              <a:ext uri="{FF2B5EF4-FFF2-40B4-BE49-F238E27FC236}">
                <a16:creationId xmlns:a16="http://schemas.microsoft.com/office/drawing/2014/main" id="{AD590296-3169-E357-D2C9-AA3C0646D499}"/>
              </a:ext>
            </a:extLst>
          </p:cNvPr>
          <p:cNvSpPr txBox="1"/>
          <p:nvPr/>
        </p:nvSpPr>
        <p:spPr>
          <a:xfrm>
            <a:off x="6821274" y="1931568"/>
            <a:ext cx="4956197" cy="2862322"/>
          </a:xfrm>
          <a:prstGeom prst="rect">
            <a:avLst/>
          </a:prstGeom>
          <a:noFill/>
          <a:ln w="12700">
            <a:solidFill>
              <a:schemeClr val="tx1"/>
            </a:solidFill>
          </a:ln>
        </p:spPr>
        <p:txBody>
          <a:bodyPr wrap="square" rtlCol="0">
            <a:spAutoFit/>
          </a:bodyPr>
          <a:lstStyle/>
          <a:p>
            <a:r>
              <a:rPr lang="en-US" b="0" i="0" dirty="0">
                <a:solidFill>
                  <a:srgbClr val="333333"/>
                </a:solidFill>
                <a:effectLst/>
                <a:latin typeface="Lato" panose="020F0502020204030203" pitchFamily="34" charset="0"/>
              </a:rPr>
              <a:t>Billy the Blue-Footed Booby, who lived on the Galapagos, wanted to buy an umbrella, so he went to Selling Seal. But Billy didn't listen to Seal's explanation of what that umbrella would end up costing him. And then Billy wanted a fan like Arlene the tortoise's, a purple-striped wig like Ig the iguana's, neon-green shoes like Niels the lizard's, and Seal's anchovy grill. All his friends and his twin sister Bess tried to help, but Billy lost everything.</a:t>
            </a:r>
            <a:endParaRPr lang="en-US" dirty="0"/>
          </a:p>
        </p:txBody>
      </p:sp>
    </p:spTree>
    <p:extLst>
      <p:ext uri="{BB962C8B-B14F-4D97-AF65-F5344CB8AC3E}">
        <p14:creationId xmlns:p14="http://schemas.microsoft.com/office/powerpoint/2010/main" val="2121119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DDF5-8C6D-4E58-A4AE-1920F331D286}"/>
              </a:ext>
            </a:extLst>
          </p:cNvPr>
          <p:cNvSpPr>
            <a:spLocks noGrp="1"/>
          </p:cNvSpPr>
          <p:nvPr>
            <p:ph type="title"/>
          </p:nvPr>
        </p:nvSpPr>
        <p:spPr>
          <a:xfrm>
            <a:off x="1169505" y="6248400"/>
            <a:ext cx="10515600" cy="549275"/>
          </a:xfrm>
        </p:spPr>
        <p:txBody>
          <a:bodyPr>
            <a:normAutofit/>
          </a:bodyPr>
          <a:lstStyle/>
          <a:p>
            <a:r>
              <a:rPr lang="en-US" sz="2400" dirty="0">
                <a:latin typeface="+mn-lt"/>
              </a:rPr>
              <a:t>file:///C:/Users/stoverlf/Downloads/Billy-the-Borrowing-Blue-Footed-Booby-TG.pdf</a:t>
            </a:r>
          </a:p>
        </p:txBody>
      </p:sp>
      <p:pic>
        <p:nvPicPr>
          <p:cNvPr id="5" name="Content Placeholder 4">
            <a:extLst>
              <a:ext uri="{FF2B5EF4-FFF2-40B4-BE49-F238E27FC236}">
                <a16:creationId xmlns:a16="http://schemas.microsoft.com/office/drawing/2014/main" id="{6F489DD1-6E58-441B-AE37-FACAF1077FA4}"/>
              </a:ext>
            </a:extLst>
          </p:cNvPr>
          <p:cNvPicPr>
            <a:picLocks noGrp="1" noChangeAspect="1"/>
          </p:cNvPicPr>
          <p:nvPr>
            <p:ph idx="1"/>
          </p:nvPr>
        </p:nvPicPr>
        <p:blipFill>
          <a:blip r:embed="rId2"/>
          <a:stretch>
            <a:fillRect/>
          </a:stretch>
        </p:blipFill>
        <p:spPr>
          <a:xfrm>
            <a:off x="838200" y="1455599"/>
            <a:ext cx="3946282" cy="5037276"/>
          </a:xfrm>
        </p:spPr>
      </p:pic>
      <p:pic>
        <p:nvPicPr>
          <p:cNvPr id="7" name="Picture 6">
            <a:extLst>
              <a:ext uri="{FF2B5EF4-FFF2-40B4-BE49-F238E27FC236}">
                <a16:creationId xmlns:a16="http://schemas.microsoft.com/office/drawing/2014/main" id="{F806D78A-2E95-4E19-8FEA-C3C76CCA1E5D}"/>
              </a:ext>
            </a:extLst>
          </p:cNvPr>
          <p:cNvPicPr>
            <a:picLocks noChangeAspect="1"/>
          </p:cNvPicPr>
          <p:nvPr/>
        </p:nvPicPr>
        <p:blipFill>
          <a:blip r:embed="rId3"/>
          <a:stretch>
            <a:fillRect/>
          </a:stretch>
        </p:blipFill>
        <p:spPr>
          <a:xfrm>
            <a:off x="5917751" y="408680"/>
            <a:ext cx="3754346" cy="4898816"/>
          </a:xfrm>
          <a:prstGeom prst="rect">
            <a:avLst/>
          </a:prstGeom>
        </p:spPr>
      </p:pic>
      <p:pic>
        <p:nvPicPr>
          <p:cNvPr id="8" name="Content Placeholder 4">
            <a:extLst>
              <a:ext uri="{FF2B5EF4-FFF2-40B4-BE49-F238E27FC236}">
                <a16:creationId xmlns:a16="http://schemas.microsoft.com/office/drawing/2014/main" id="{F8C6D667-26F0-4EC1-A42E-22ECA76E850C}"/>
              </a:ext>
            </a:extLst>
          </p:cNvPr>
          <p:cNvPicPr>
            <a:picLocks noChangeAspect="1"/>
          </p:cNvPicPr>
          <p:nvPr/>
        </p:nvPicPr>
        <p:blipFill>
          <a:blip r:embed="rId2"/>
          <a:stretch>
            <a:fillRect/>
          </a:stretch>
        </p:blipFill>
        <p:spPr>
          <a:xfrm>
            <a:off x="990600" y="1607999"/>
            <a:ext cx="3946282" cy="5037276"/>
          </a:xfrm>
        </p:spPr>
      </p:pic>
      <p:pic>
        <p:nvPicPr>
          <p:cNvPr id="9" name="Content Placeholder 4">
            <a:extLst>
              <a:ext uri="{FF2B5EF4-FFF2-40B4-BE49-F238E27FC236}">
                <a16:creationId xmlns:a16="http://schemas.microsoft.com/office/drawing/2014/main" id="{6C14822D-ADC3-49A4-BACA-8222C5A97E5D}"/>
              </a:ext>
            </a:extLst>
          </p:cNvPr>
          <p:cNvPicPr>
            <a:picLocks noChangeAspect="1"/>
          </p:cNvPicPr>
          <p:nvPr/>
        </p:nvPicPr>
        <p:blipFill>
          <a:blip r:embed="rId2"/>
          <a:stretch>
            <a:fillRect/>
          </a:stretch>
        </p:blipFill>
        <p:spPr>
          <a:xfrm>
            <a:off x="474531" y="1131611"/>
            <a:ext cx="3946282" cy="5037276"/>
          </a:xfrm>
        </p:spPr>
      </p:pic>
      <p:pic>
        <p:nvPicPr>
          <p:cNvPr id="10" name="Picture 9">
            <a:extLst>
              <a:ext uri="{FF2B5EF4-FFF2-40B4-BE49-F238E27FC236}">
                <a16:creationId xmlns:a16="http://schemas.microsoft.com/office/drawing/2014/main" id="{EA94A9F7-7010-42B4-865F-FAE431BC2210}"/>
              </a:ext>
            </a:extLst>
          </p:cNvPr>
          <p:cNvPicPr>
            <a:picLocks noChangeAspect="1"/>
          </p:cNvPicPr>
          <p:nvPr/>
        </p:nvPicPr>
        <p:blipFill>
          <a:blip r:embed="rId4"/>
          <a:stretch>
            <a:fillRect/>
          </a:stretch>
        </p:blipFill>
        <p:spPr>
          <a:xfrm>
            <a:off x="1214420" y="601905"/>
            <a:ext cx="4136522" cy="5335069"/>
          </a:xfrm>
          <a:prstGeom prst="rect">
            <a:avLst/>
          </a:prstGeom>
        </p:spPr>
      </p:pic>
    </p:spTree>
    <p:extLst>
      <p:ext uri="{BB962C8B-B14F-4D97-AF65-F5344CB8AC3E}">
        <p14:creationId xmlns:p14="http://schemas.microsoft.com/office/powerpoint/2010/main" val="3129915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2B77-83B6-8504-DAA4-9B5DDAB0D2A6}"/>
              </a:ext>
            </a:extLst>
          </p:cNvPr>
          <p:cNvSpPr>
            <a:spLocks noGrp="1"/>
          </p:cNvSpPr>
          <p:nvPr>
            <p:ph type="title"/>
          </p:nvPr>
        </p:nvSpPr>
        <p:spPr>
          <a:xfrm>
            <a:off x="1687600" y="365125"/>
            <a:ext cx="9329928" cy="476123"/>
          </a:xfrm>
        </p:spPr>
        <p:txBody>
          <a:bodyPr>
            <a:normAutofit fontScale="90000"/>
          </a:bodyPr>
          <a:lstStyle/>
          <a:p>
            <a:pPr algn="ctr"/>
            <a:r>
              <a:rPr lang="en-US" dirty="0"/>
              <a:t>Book Illustrations and Backmatter</a:t>
            </a:r>
          </a:p>
        </p:txBody>
      </p:sp>
      <p:pic>
        <p:nvPicPr>
          <p:cNvPr id="1026" name="Picture 2" descr="Billy the Borrowing Blue-Footed Booby (Money Tales): Bair, Sheila, Zhing,  Amy: 9780807510391: Amazon.com: Books">
            <a:extLst>
              <a:ext uri="{FF2B5EF4-FFF2-40B4-BE49-F238E27FC236}">
                <a16:creationId xmlns:a16="http://schemas.microsoft.com/office/drawing/2014/main" id="{AC041D94-4364-2B01-71AD-AE806D31F5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7691" y="1152381"/>
            <a:ext cx="4762500" cy="2981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FE50D69-219D-3E7F-8898-1E166D02A0EE}"/>
              </a:ext>
            </a:extLst>
          </p:cNvPr>
          <p:cNvPicPr>
            <a:picLocks noChangeAspect="1"/>
          </p:cNvPicPr>
          <p:nvPr/>
        </p:nvPicPr>
        <p:blipFill>
          <a:blip r:embed="rId4"/>
          <a:stretch>
            <a:fillRect/>
          </a:stretch>
        </p:blipFill>
        <p:spPr>
          <a:xfrm>
            <a:off x="7221993" y="2034549"/>
            <a:ext cx="2382517" cy="2496848"/>
          </a:xfrm>
          <a:prstGeom prst="rect">
            <a:avLst/>
          </a:prstGeom>
          <a:ln w="19050">
            <a:solidFill>
              <a:schemeClr val="tx1"/>
            </a:solidFill>
          </a:ln>
        </p:spPr>
      </p:pic>
      <p:pic>
        <p:nvPicPr>
          <p:cNvPr id="9" name="Picture 8">
            <a:extLst>
              <a:ext uri="{FF2B5EF4-FFF2-40B4-BE49-F238E27FC236}">
                <a16:creationId xmlns:a16="http://schemas.microsoft.com/office/drawing/2014/main" id="{7DA83707-3128-FBBE-C5E4-9A206F07759B}"/>
              </a:ext>
            </a:extLst>
          </p:cNvPr>
          <p:cNvPicPr>
            <a:picLocks noChangeAspect="1"/>
          </p:cNvPicPr>
          <p:nvPr/>
        </p:nvPicPr>
        <p:blipFill>
          <a:blip r:embed="rId5"/>
          <a:stretch>
            <a:fillRect/>
          </a:stretch>
        </p:blipFill>
        <p:spPr>
          <a:xfrm>
            <a:off x="838200" y="4133706"/>
            <a:ext cx="2276270" cy="2359169"/>
          </a:xfrm>
          <a:prstGeom prst="rect">
            <a:avLst/>
          </a:prstGeom>
        </p:spPr>
      </p:pic>
      <p:pic>
        <p:nvPicPr>
          <p:cNvPr id="11" name="Picture 10">
            <a:extLst>
              <a:ext uri="{FF2B5EF4-FFF2-40B4-BE49-F238E27FC236}">
                <a16:creationId xmlns:a16="http://schemas.microsoft.com/office/drawing/2014/main" id="{43FBD4B6-EFE6-DE6E-3863-4CF0CC6C9C62}"/>
              </a:ext>
            </a:extLst>
          </p:cNvPr>
          <p:cNvPicPr>
            <a:picLocks noChangeAspect="1"/>
          </p:cNvPicPr>
          <p:nvPr/>
        </p:nvPicPr>
        <p:blipFill>
          <a:blip r:embed="rId6"/>
          <a:stretch>
            <a:fillRect/>
          </a:stretch>
        </p:blipFill>
        <p:spPr>
          <a:xfrm>
            <a:off x="3862587" y="5079928"/>
            <a:ext cx="6096000" cy="1123950"/>
          </a:xfrm>
          <a:prstGeom prst="rect">
            <a:avLst/>
          </a:prstGeom>
        </p:spPr>
      </p:pic>
    </p:spTree>
    <p:extLst>
      <p:ext uri="{BB962C8B-B14F-4D97-AF65-F5344CB8AC3E}">
        <p14:creationId xmlns:p14="http://schemas.microsoft.com/office/powerpoint/2010/main" val="419651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BD30-BEFD-4B18-B17A-E373FF5AF46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9668739-5F4D-4963-8523-EBE74F5DA3D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4BBA7DE2-D8D3-408D-B0B3-D6D32CBC6EE7}"/>
              </a:ext>
            </a:extLst>
          </p:cNvPr>
          <p:cNvPicPr>
            <a:picLocks noChangeAspect="1"/>
          </p:cNvPicPr>
          <p:nvPr/>
        </p:nvPicPr>
        <p:blipFill>
          <a:blip r:embed="rId2"/>
          <a:stretch>
            <a:fillRect/>
          </a:stretch>
        </p:blipFill>
        <p:spPr>
          <a:xfrm>
            <a:off x="4445150" y="365125"/>
            <a:ext cx="5221224" cy="6062177"/>
          </a:xfrm>
          <a:prstGeom prst="rect">
            <a:avLst/>
          </a:prstGeom>
          <a:ln w="38100">
            <a:solidFill>
              <a:schemeClr val="tx1"/>
            </a:solidFill>
          </a:ln>
        </p:spPr>
      </p:pic>
      <p:pic>
        <p:nvPicPr>
          <p:cNvPr id="6" name="Picture 5">
            <a:extLst>
              <a:ext uri="{FF2B5EF4-FFF2-40B4-BE49-F238E27FC236}">
                <a16:creationId xmlns:a16="http://schemas.microsoft.com/office/drawing/2014/main" id="{4EF033A6-E863-48AB-B0BA-425C424DE289}"/>
              </a:ext>
            </a:extLst>
          </p:cNvPr>
          <p:cNvPicPr>
            <a:picLocks noChangeAspect="1"/>
          </p:cNvPicPr>
          <p:nvPr/>
        </p:nvPicPr>
        <p:blipFill>
          <a:blip r:embed="rId3"/>
          <a:stretch>
            <a:fillRect/>
          </a:stretch>
        </p:blipFill>
        <p:spPr>
          <a:xfrm rot="20929007">
            <a:off x="1732832" y="2488441"/>
            <a:ext cx="2192543" cy="2762886"/>
          </a:xfrm>
          <a:prstGeom prst="rect">
            <a:avLst/>
          </a:prstGeom>
          <a:ln>
            <a:solidFill>
              <a:srgbClr val="3333CC"/>
            </a:solidFill>
          </a:ln>
        </p:spPr>
      </p:pic>
      <p:pic>
        <p:nvPicPr>
          <p:cNvPr id="7" name="Picture 7" descr="C:\Users\JMU Econed\AppData\Local\Microsoft\Windows\Temporary Internet Files\Content.IE5\WNZJDG6C\MC900129382[1].wmf">
            <a:extLst>
              <a:ext uri="{FF2B5EF4-FFF2-40B4-BE49-F238E27FC236}">
                <a16:creationId xmlns:a16="http://schemas.microsoft.com/office/drawing/2014/main" id="{0D7EE041-ACEA-4F1A-9CED-ADA35F0A60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02874">
            <a:off x="822697" y="4027893"/>
            <a:ext cx="1326046" cy="1330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nimated Bingo Pics Clipart">
            <a:extLst>
              <a:ext uri="{FF2B5EF4-FFF2-40B4-BE49-F238E27FC236}">
                <a16:creationId xmlns:a16="http://schemas.microsoft.com/office/drawing/2014/main" id="{AC82CB9D-EAE1-40FF-A0E0-92FCEF05B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844" y="492753"/>
            <a:ext cx="1789983" cy="143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681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8620-F1DA-4A7D-A3B5-FAD8BF8BD0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4D40F8-5C9C-4844-8B44-5611661E0BE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244F05C-3944-4125-884D-9CEE60CF69A0}"/>
              </a:ext>
            </a:extLst>
          </p:cNvPr>
          <p:cNvPicPr>
            <a:picLocks noChangeAspect="1"/>
          </p:cNvPicPr>
          <p:nvPr/>
        </p:nvPicPr>
        <p:blipFill>
          <a:blip r:embed="rId2"/>
          <a:stretch>
            <a:fillRect/>
          </a:stretch>
        </p:blipFill>
        <p:spPr>
          <a:xfrm>
            <a:off x="4745040" y="630520"/>
            <a:ext cx="5020397" cy="5739002"/>
          </a:xfrm>
          <a:prstGeom prst="rect">
            <a:avLst/>
          </a:prstGeom>
          <a:ln>
            <a:solidFill>
              <a:srgbClr val="3333CC"/>
            </a:solidFill>
          </a:ln>
        </p:spPr>
      </p:pic>
      <p:pic>
        <p:nvPicPr>
          <p:cNvPr id="8" name="Picture 7">
            <a:extLst>
              <a:ext uri="{FF2B5EF4-FFF2-40B4-BE49-F238E27FC236}">
                <a16:creationId xmlns:a16="http://schemas.microsoft.com/office/drawing/2014/main" id="{C9CE0F67-6F31-446C-92DD-A4378185899F}"/>
              </a:ext>
            </a:extLst>
          </p:cNvPr>
          <p:cNvPicPr>
            <a:picLocks noChangeAspect="1"/>
          </p:cNvPicPr>
          <p:nvPr/>
        </p:nvPicPr>
        <p:blipFill>
          <a:blip r:embed="rId3"/>
          <a:stretch>
            <a:fillRect/>
          </a:stretch>
        </p:blipFill>
        <p:spPr>
          <a:xfrm>
            <a:off x="2123321" y="3605192"/>
            <a:ext cx="2218245" cy="2693309"/>
          </a:xfrm>
          <a:prstGeom prst="rect">
            <a:avLst/>
          </a:prstGeom>
          <a:ln w="12700">
            <a:solidFill>
              <a:schemeClr val="tx1"/>
            </a:solidFill>
          </a:ln>
        </p:spPr>
      </p:pic>
      <p:pic>
        <p:nvPicPr>
          <p:cNvPr id="9" name="Picture 8">
            <a:extLst>
              <a:ext uri="{FF2B5EF4-FFF2-40B4-BE49-F238E27FC236}">
                <a16:creationId xmlns:a16="http://schemas.microsoft.com/office/drawing/2014/main" id="{83ACE7BF-CFE7-480D-A98A-D0B418BF398E}"/>
              </a:ext>
            </a:extLst>
          </p:cNvPr>
          <p:cNvPicPr>
            <a:picLocks noChangeAspect="1"/>
          </p:cNvPicPr>
          <p:nvPr/>
        </p:nvPicPr>
        <p:blipFill>
          <a:blip r:embed="rId4"/>
          <a:stretch>
            <a:fillRect/>
          </a:stretch>
        </p:blipFill>
        <p:spPr>
          <a:xfrm>
            <a:off x="629220" y="896644"/>
            <a:ext cx="2733676" cy="3119020"/>
          </a:xfrm>
          <a:prstGeom prst="rect">
            <a:avLst/>
          </a:prstGeom>
          <a:ln w="12700">
            <a:solidFill>
              <a:schemeClr val="tx1"/>
            </a:solidFill>
          </a:ln>
        </p:spPr>
      </p:pic>
    </p:spTree>
    <p:extLst>
      <p:ext uri="{BB962C8B-B14F-4D97-AF65-F5344CB8AC3E}">
        <p14:creationId xmlns:p14="http://schemas.microsoft.com/office/powerpoint/2010/main" val="726366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8D1E00-E329-9514-0E29-EA59893F94BC}"/>
              </a:ext>
            </a:extLst>
          </p:cNvPr>
          <p:cNvSpPr txBox="1"/>
          <p:nvPr/>
        </p:nvSpPr>
        <p:spPr>
          <a:xfrm>
            <a:off x="2642017" y="362475"/>
            <a:ext cx="6093500" cy="646331"/>
          </a:xfrm>
          <a:prstGeom prst="rect">
            <a:avLst/>
          </a:prstGeom>
          <a:noFill/>
        </p:spPr>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~Secondary Slide Trip~</a:t>
            </a:r>
          </a:p>
        </p:txBody>
      </p:sp>
      <p:sp>
        <p:nvSpPr>
          <p:cNvPr id="7" name="TextBox 6">
            <a:extLst>
              <a:ext uri="{FF2B5EF4-FFF2-40B4-BE49-F238E27FC236}">
                <a16:creationId xmlns:a16="http://schemas.microsoft.com/office/drawing/2014/main" id="{9E0B137F-F27C-A9F3-6D22-1A47CF1124AC}"/>
              </a:ext>
            </a:extLst>
          </p:cNvPr>
          <p:cNvSpPr txBox="1"/>
          <p:nvPr/>
        </p:nvSpPr>
        <p:spPr>
          <a:xfrm>
            <a:off x="2177945" y="2995960"/>
            <a:ext cx="7836108" cy="646331"/>
          </a:xfrm>
          <a:prstGeom prst="rect">
            <a:avLst/>
          </a:prstGeom>
          <a:noFill/>
        </p:spPr>
        <p:txBody>
          <a:bodyPr wrap="square">
            <a:spAutoFit/>
          </a:bodyPr>
          <a:lstStyle/>
          <a:p>
            <a:pPr marL="0" indent="0" algn="ctr">
              <a:buNone/>
            </a:pPr>
            <a:r>
              <a:rPr lang="en-US" sz="1800" dirty="0">
                <a:hlinkClick r:id="rId3"/>
              </a:rPr>
              <a:t>https://www.econedlink.org/resources/how-expensive-are-payday-loans/</a:t>
            </a:r>
            <a:endParaRPr lang="en-US" sz="1800" dirty="0"/>
          </a:p>
          <a:p>
            <a:pPr marL="0" indent="0" algn="ctr">
              <a:buNone/>
            </a:pPr>
            <a:endParaRPr lang="en-US" sz="1800" dirty="0"/>
          </a:p>
        </p:txBody>
      </p:sp>
      <p:pic>
        <p:nvPicPr>
          <p:cNvPr id="9" name="Picture 8">
            <a:extLst>
              <a:ext uri="{FF2B5EF4-FFF2-40B4-BE49-F238E27FC236}">
                <a16:creationId xmlns:a16="http://schemas.microsoft.com/office/drawing/2014/main" id="{552130B3-AD67-B63F-2911-9B8C3DE65AF5}"/>
              </a:ext>
            </a:extLst>
          </p:cNvPr>
          <p:cNvPicPr>
            <a:picLocks noChangeAspect="1"/>
          </p:cNvPicPr>
          <p:nvPr/>
        </p:nvPicPr>
        <p:blipFill>
          <a:blip r:embed="rId4"/>
          <a:stretch>
            <a:fillRect/>
          </a:stretch>
        </p:blipFill>
        <p:spPr>
          <a:xfrm>
            <a:off x="3496924" y="1264450"/>
            <a:ext cx="5198152" cy="747447"/>
          </a:xfrm>
          <a:prstGeom prst="rect">
            <a:avLst/>
          </a:prstGeom>
        </p:spPr>
      </p:pic>
      <p:pic>
        <p:nvPicPr>
          <p:cNvPr id="12" name="Picture 11">
            <a:extLst>
              <a:ext uri="{FF2B5EF4-FFF2-40B4-BE49-F238E27FC236}">
                <a16:creationId xmlns:a16="http://schemas.microsoft.com/office/drawing/2014/main" id="{D7F27D9B-5D19-A496-DE6F-A8DCDCB1B691}"/>
              </a:ext>
            </a:extLst>
          </p:cNvPr>
          <p:cNvPicPr>
            <a:picLocks noChangeAspect="1"/>
          </p:cNvPicPr>
          <p:nvPr/>
        </p:nvPicPr>
        <p:blipFill>
          <a:blip r:embed="rId5"/>
          <a:stretch>
            <a:fillRect/>
          </a:stretch>
        </p:blipFill>
        <p:spPr>
          <a:xfrm>
            <a:off x="4716904" y="2267541"/>
            <a:ext cx="2758191" cy="701505"/>
          </a:xfrm>
          <a:prstGeom prst="rect">
            <a:avLst/>
          </a:prstGeom>
        </p:spPr>
      </p:pic>
      <p:sp>
        <p:nvSpPr>
          <p:cNvPr id="13" name="Content Placeholder 2">
            <a:extLst>
              <a:ext uri="{FF2B5EF4-FFF2-40B4-BE49-F238E27FC236}">
                <a16:creationId xmlns:a16="http://schemas.microsoft.com/office/drawing/2014/main" id="{4B1271B8-52E9-BAD0-AB4C-6C977D7B70C6}"/>
              </a:ext>
            </a:extLst>
          </p:cNvPr>
          <p:cNvSpPr txBox="1">
            <a:spLocks/>
          </p:cNvSpPr>
          <p:nvPr/>
        </p:nvSpPr>
        <p:spPr>
          <a:xfrm>
            <a:off x="1494019" y="1106300"/>
            <a:ext cx="9653665" cy="2340758"/>
          </a:xfrm>
          <a:prstGeom prst="rect">
            <a:avLst/>
          </a:prstGeom>
          <a:ln w="28575">
            <a:solidFill>
              <a:srgbClr val="0070C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sz="1800" dirty="0"/>
          </a:p>
        </p:txBody>
      </p:sp>
      <p:sp>
        <p:nvSpPr>
          <p:cNvPr id="14" name="Content Placeholder 2">
            <a:extLst>
              <a:ext uri="{FF2B5EF4-FFF2-40B4-BE49-F238E27FC236}">
                <a16:creationId xmlns:a16="http://schemas.microsoft.com/office/drawing/2014/main" id="{662D3D74-553A-C9D7-D0E6-65EDB9749613}"/>
              </a:ext>
            </a:extLst>
          </p:cNvPr>
          <p:cNvSpPr txBox="1">
            <a:spLocks/>
          </p:cNvSpPr>
          <p:nvPr/>
        </p:nvSpPr>
        <p:spPr>
          <a:xfrm>
            <a:off x="779490" y="3702702"/>
            <a:ext cx="11088088" cy="2121636"/>
          </a:xfrm>
          <a:prstGeom prst="rect">
            <a:avLst/>
          </a:prstGeom>
          <a:ln w="28575">
            <a:solidFill>
              <a:srgbClr val="0070C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sz="1800" dirty="0"/>
          </a:p>
        </p:txBody>
      </p:sp>
      <p:pic>
        <p:nvPicPr>
          <p:cNvPr id="15" name="Picture 14">
            <a:extLst>
              <a:ext uri="{FF2B5EF4-FFF2-40B4-BE49-F238E27FC236}">
                <a16:creationId xmlns:a16="http://schemas.microsoft.com/office/drawing/2014/main" id="{5132D80F-A52E-B3C9-3DE8-D5CB92A6DEED}"/>
              </a:ext>
            </a:extLst>
          </p:cNvPr>
          <p:cNvPicPr>
            <a:picLocks noChangeAspect="1"/>
          </p:cNvPicPr>
          <p:nvPr/>
        </p:nvPicPr>
        <p:blipFill>
          <a:blip r:embed="rId6"/>
          <a:stretch>
            <a:fillRect/>
          </a:stretch>
        </p:blipFill>
        <p:spPr>
          <a:xfrm>
            <a:off x="3496924" y="3757846"/>
            <a:ext cx="5457825" cy="390525"/>
          </a:xfrm>
          <a:prstGeom prst="rect">
            <a:avLst/>
          </a:prstGeom>
        </p:spPr>
      </p:pic>
      <p:pic>
        <p:nvPicPr>
          <p:cNvPr id="17" name="Picture 16">
            <a:extLst>
              <a:ext uri="{FF2B5EF4-FFF2-40B4-BE49-F238E27FC236}">
                <a16:creationId xmlns:a16="http://schemas.microsoft.com/office/drawing/2014/main" id="{38CC49C6-DAA0-A4D4-ED7D-23AB42A7BE7D}"/>
              </a:ext>
            </a:extLst>
          </p:cNvPr>
          <p:cNvPicPr>
            <a:picLocks noChangeAspect="1"/>
          </p:cNvPicPr>
          <p:nvPr/>
        </p:nvPicPr>
        <p:blipFill>
          <a:blip r:embed="rId7"/>
          <a:stretch>
            <a:fillRect/>
          </a:stretch>
        </p:blipFill>
        <p:spPr>
          <a:xfrm>
            <a:off x="3855829" y="4220724"/>
            <a:ext cx="4480342" cy="737181"/>
          </a:xfrm>
          <a:prstGeom prst="rect">
            <a:avLst/>
          </a:prstGeom>
        </p:spPr>
      </p:pic>
      <p:sp>
        <p:nvSpPr>
          <p:cNvPr id="19" name="TextBox 18">
            <a:extLst>
              <a:ext uri="{FF2B5EF4-FFF2-40B4-BE49-F238E27FC236}">
                <a16:creationId xmlns:a16="http://schemas.microsoft.com/office/drawing/2014/main" id="{7E15D4F6-32F6-29D5-7E80-347D3D0333D6}"/>
              </a:ext>
            </a:extLst>
          </p:cNvPr>
          <p:cNvSpPr txBox="1"/>
          <p:nvPr/>
        </p:nvSpPr>
        <p:spPr>
          <a:xfrm>
            <a:off x="851624" y="5239563"/>
            <a:ext cx="10748424" cy="584775"/>
          </a:xfrm>
          <a:prstGeom prst="rect">
            <a:avLst/>
          </a:prstGeom>
          <a:noFill/>
        </p:spPr>
        <p:txBody>
          <a:bodyPr wrap="square">
            <a:spAutoFit/>
          </a:bodyPr>
          <a:lstStyle/>
          <a:p>
            <a:r>
              <a:rPr lang="en-US" sz="1600" dirty="0">
                <a:hlinkClick r:id="rId8"/>
              </a:rPr>
              <a:t>https://www.stlouisfed.org/-/media/project/frbstl/stlouisfed/Education/Curriculum/pdf/Its-Your-Paycheck-Lesson-8.pdf</a:t>
            </a:r>
            <a:endParaRPr lang="en-US" sz="1600" dirty="0"/>
          </a:p>
          <a:p>
            <a:endParaRPr lang="en-US"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A5BFF-50B2-CADE-92BF-656A9F901DB0}"/>
              </a:ext>
            </a:extLst>
          </p:cNvPr>
          <p:cNvSpPr>
            <a:spLocks noGrp="1"/>
          </p:cNvSpPr>
          <p:nvPr>
            <p:ph type="title"/>
          </p:nvPr>
        </p:nvSpPr>
        <p:spPr/>
        <p:txBody>
          <a:bodyPr>
            <a:normAutofit fontScale="90000"/>
          </a:bodyPr>
          <a:lstStyle/>
          <a:p>
            <a:pPr algn="ctr"/>
            <a:r>
              <a:rPr lang="en-US" sz="6000" b="1" dirty="0">
                <a:solidFill>
                  <a:srgbClr val="3333CC"/>
                </a:solidFill>
                <a:latin typeface="Juice ITC" panose="04040403040A02020202" pitchFamily="82" charset="0"/>
                <a:ea typeface="Segoe UI Black" panose="020B0A02040204020203" pitchFamily="34" charset="0"/>
              </a:rPr>
              <a:t>                                                                                          Princess Persephone’s Dragon Ride Stand</a:t>
            </a:r>
            <a:br>
              <a:rPr lang="en-US" sz="4400" b="1" dirty="0">
                <a:latin typeface="Juice ITC" panose="04040403040A02020202" pitchFamily="82" charset="0"/>
              </a:rPr>
            </a:br>
            <a:endParaRPr lang="en-US" dirty="0"/>
          </a:p>
        </p:txBody>
      </p:sp>
      <p:pic>
        <p:nvPicPr>
          <p:cNvPr id="5122" name="Picture 2" descr="Princess Persephone's Dragon Ride Stand">
            <a:extLst>
              <a:ext uri="{FF2B5EF4-FFF2-40B4-BE49-F238E27FC236}">
                <a16:creationId xmlns:a16="http://schemas.microsoft.com/office/drawing/2014/main" id="{E77757D9-B1CD-1C01-72DD-D52E5A5C7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6274">
            <a:off x="746384" y="1259545"/>
            <a:ext cx="2976494" cy="367894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BC63DC-0109-1DD5-97B6-12FAB196DBBB}"/>
              </a:ext>
            </a:extLst>
          </p:cNvPr>
          <p:cNvSpPr txBox="1"/>
          <p:nvPr/>
        </p:nvSpPr>
        <p:spPr>
          <a:xfrm>
            <a:off x="1863090" y="5177572"/>
            <a:ext cx="2974086" cy="1200329"/>
          </a:xfrm>
          <a:prstGeom prst="rect">
            <a:avLst/>
          </a:prstGeom>
          <a:noFill/>
          <a:ln w="1270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Albert Whitman</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2022</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3.0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5-9</a:t>
            </a:r>
          </a:p>
        </p:txBody>
      </p:sp>
      <p:pic>
        <p:nvPicPr>
          <p:cNvPr id="6" name="Picture 5">
            <a:extLst>
              <a:ext uri="{FF2B5EF4-FFF2-40B4-BE49-F238E27FC236}">
                <a16:creationId xmlns:a16="http://schemas.microsoft.com/office/drawing/2014/main" id="{73F54A96-0579-A4D4-0E0D-0C8F9AD4D829}"/>
              </a:ext>
            </a:extLst>
          </p:cNvPr>
          <p:cNvPicPr>
            <a:picLocks noChangeAspect="1"/>
          </p:cNvPicPr>
          <p:nvPr/>
        </p:nvPicPr>
        <p:blipFill>
          <a:blip r:embed="rId4"/>
          <a:stretch>
            <a:fillRect/>
          </a:stretch>
        </p:blipFill>
        <p:spPr>
          <a:xfrm>
            <a:off x="6745016" y="4433026"/>
            <a:ext cx="3094067" cy="2029499"/>
          </a:xfrm>
          <a:prstGeom prst="rect">
            <a:avLst/>
          </a:prstGeom>
        </p:spPr>
      </p:pic>
      <p:sp>
        <p:nvSpPr>
          <p:cNvPr id="10" name="TextBox 9">
            <a:extLst>
              <a:ext uri="{FF2B5EF4-FFF2-40B4-BE49-F238E27FC236}">
                <a16:creationId xmlns:a16="http://schemas.microsoft.com/office/drawing/2014/main" id="{681F50E3-40B2-4F4D-EEE0-73727F92BCAD}"/>
              </a:ext>
            </a:extLst>
          </p:cNvPr>
          <p:cNvSpPr txBox="1"/>
          <p:nvPr/>
        </p:nvSpPr>
        <p:spPr>
          <a:xfrm>
            <a:off x="4837176" y="1538746"/>
            <a:ext cx="5568696" cy="2862322"/>
          </a:xfrm>
          <a:prstGeom prst="rect">
            <a:avLst/>
          </a:prstGeom>
          <a:noFill/>
          <a:ln w="28575">
            <a:solidFill>
              <a:schemeClr val="tx1"/>
            </a:solidFill>
          </a:ln>
        </p:spPr>
        <p:txBody>
          <a:bodyPr wrap="square">
            <a:spAutoFit/>
          </a:bodyPr>
          <a:lstStyle/>
          <a:p>
            <a:r>
              <a:rPr lang="en-US" sz="1800" b="0" i="0" dirty="0">
                <a:solidFill>
                  <a:srgbClr val="333333"/>
                </a:solidFill>
                <a:effectLst/>
                <a:latin typeface="Lato" panose="020F0502020204030203" pitchFamily="34" charset="0"/>
              </a:rPr>
              <a:t>A princess and her pet </a:t>
            </a:r>
            <a:r>
              <a:rPr lang="en-US" dirty="0">
                <a:solidFill>
                  <a:srgbClr val="333333"/>
                </a:solidFill>
                <a:latin typeface="Lato" panose="020F0502020204030203" pitchFamily="34" charset="0"/>
              </a:rPr>
              <a:t>dragon </a:t>
            </a:r>
            <a:r>
              <a:rPr lang="en-US" sz="1800" b="0" i="0" dirty="0">
                <a:solidFill>
                  <a:srgbClr val="333333"/>
                </a:solidFill>
                <a:effectLst/>
                <a:latin typeface="Lato" panose="020F0502020204030203" pitchFamily="34" charset="0"/>
              </a:rPr>
              <a:t>discover that while making money can be difficult, keeping it can be even harder. Princess Persephone wants to travel somewhere warm and sunny in a shiny new spaceship. But her father won't give her the money she needs for her dream vacation. Persephone comes up with a great idea to earn cash: dragon rides! Learn the ups and downs of entrepreneurship in this amusing story about working hard and spending wisely</a:t>
            </a:r>
            <a:endParaRPr lang="en-US" dirty="0"/>
          </a:p>
        </p:txBody>
      </p:sp>
    </p:spTree>
    <p:extLst>
      <p:ext uri="{BB962C8B-B14F-4D97-AF65-F5344CB8AC3E}">
        <p14:creationId xmlns:p14="http://schemas.microsoft.com/office/powerpoint/2010/main" val="95670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E187A6-5B04-5441-6DC9-BE82085F73B7}"/>
              </a:ext>
            </a:extLst>
          </p:cNvPr>
          <p:cNvPicPr>
            <a:picLocks noChangeAspect="1"/>
          </p:cNvPicPr>
          <p:nvPr/>
        </p:nvPicPr>
        <p:blipFill>
          <a:blip r:embed="rId3"/>
          <a:stretch>
            <a:fillRect/>
          </a:stretch>
        </p:blipFill>
        <p:spPr>
          <a:xfrm>
            <a:off x="1812470" y="472637"/>
            <a:ext cx="4939939" cy="5912726"/>
          </a:xfrm>
          <a:prstGeom prst="rect">
            <a:avLst/>
          </a:prstGeom>
          <a:ln w="28575">
            <a:solidFill>
              <a:schemeClr val="tx1"/>
            </a:solidFill>
          </a:ln>
        </p:spPr>
      </p:pic>
      <p:pic>
        <p:nvPicPr>
          <p:cNvPr id="6" name="Picture 5">
            <a:extLst>
              <a:ext uri="{FF2B5EF4-FFF2-40B4-BE49-F238E27FC236}">
                <a16:creationId xmlns:a16="http://schemas.microsoft.com/office/drawing/2014/main" id="{0510D07A-2B48-AAA4-8FB0-64A6D49B7171}"/>
              </a:ext>
            </a:extLst>
          </p:cNvPr>
          <p:cNvPicPr>
            <a:picLocks noChangeAspect="1"/>
          </p:cNvPicPr>
          <p:nvPr/>
        </p:nvPicPr>
        <p:blipFill>
          <a:blip r:embed="rId4"/>
          <a:stretch>
            <a:fillRect/>
          </a:stretch>
        </p:blipFill>
        <p:spPr>
          <a:xfrm>
            <a:off x="7317230" y="263281"/>
            <a:ext cx="3442517" cy="4455023"/>
          </a:xfrm>
          <a:prstGeom prst="rect">
            <a:avLst/>
          </a:prstGeom>
          <a:ln w="19050">
            <a:solidFill>
              <a:schemeClr val="tx1"/>
            </a:solidFill>
          </a:ln>
        </p:spPr>
      </p:pic>
      <p:pic>
        <p:nvPicPr>
          <p:cNvPr id="7" name="Content Placeholder 5">
            <a:extLst>
              <a:ext uri="{FF2B5EF4-FFF2-40B4-BE49-F238E27FC236}">
                <a16:creationId xmlns:a16="http://schemas.microsoft.com/office/drawing/2014/main" id="{30D14F9F-6E23-8356-4E27-19AA1D8504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4762469">
            <a:off x="296026" y="2862371"/>
            <a:ext cx="1901936" cy="86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119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BA739A-C1CB-4811-C1A5-4CF004B937D6}"/>
              </a:ext>
            </a:extLst>
          </p:cNvPr>
          <p:cNvPicPr>
            <a:picLocks noChangeAspect="1"/>
          </p:cNvPicPr>
          <p:nvPr/>
        </p:nvPicPr>
        <p:blipFill>
          <a:blip r:embed="rId2"/>
          <a:stretch>
            <a:fillRect/>
          </a:stretch>
        </p:blipFill>
        <p:spPr>
          <a:xfrm rot="21276416">
            <a:off x="685980" y="2595853"/>
            <a:ext cx="2878862" cy="3809036"/>
          </a:xfrm>
          <a:prstGeom prst="rect">
            <a:avLst/>
          </a:prstGeom>
          <a:ln w="38100">
            <a:solidFill>
              <a:schemeClr val="tx1"/>
            </a:solidFill>
          </a:ln>
        </p:spPr>
      </p:pic>
      <p:sp>
        <p:nvSpPr>
          <p:cNvPr id="10" name="TextBox 9">
            <a:extLst>
              <a:ext uri="{FF2B5EF4-FFF2-40B4-BE49-F238E27FC236}">
                <a16:creationId xmlns:a16="http://schemas.microsoft.com/office/drawing/2014/main" id="{57113CF7-52EE-8F0C-CAF8-230910F6353F}"/>
              </a:ext>
            </a:extLst>
          </p:cNvPr>
          <p:cNvSpPr txBox="1"/>
          <p:nvPr/>
        </p:nvSpPr>
        <p:spPr>
          <a:xfrm>
            <a:off x="2249246" y="502246"/>
            <a:ext cx="7095744" cy="1725537"/>
          </a:xfrm>
          <a:prstGeom prst="rect">
            <a:avLst/>
          </a:prstGeom>
          <a:noFill/>
          <a:ln w="19050">
            <a:solidFill>
              <a:schemeClr val="tx1"/>
            </a:solidFill>
          </a:ln>
        </p:spPr>
        <p:txBody>
          <a:bodyPr wrap="square" rtlCol="0">
            <a:spAutoFit/>
          </a:bodyPr>
          <a:lstStyle/>
          <a:p>
            <a:pPr marL="0" marR="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Princess Persephone’s Dragon Ride Stand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Writing an Imaginary Business Plan</a:t>
            </a:r>
          </a:p>
          <a:p>
            <a:pPr marL="0" marR="0">
              <a:lnSpc>
                <a:spcPct val="107000"/>
              </a:lnSpc>
              <a:spcBef>
                <a:spcPts val="0"/>
              </a:spcBef>
              <a:spcAft>
                <a:spcPts val="525"/>
              </a:spcAft>
            </a:pPr>
            <a:r>
              <a:rPr lang="en-US" sz="1600" b="1"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525"/>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INTRODUCTION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Princess Persephone, who lives on the moon Ganymede, is eager to earn money to purchase a spaceship so she can take a vacation to Earth.  She will need to become a successful entrepreneur.  Spaceships are expensive.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D71B2EA3-DD21-660A-4342-B31087815FBD}"/>
              </a:ext>
            </a:extLst>
          </p:cNvPr>
          <p:cNvPicPr>
            <a:picLocks noChangeAspect="1"/>
          </p:cNvPicPr>
          <p:nvPr/>
        </p:nvPicPr>
        <p:blipFill>
          <a:blip r:embed="rId3"/>
          <a:stretch>
            <a:fillRect/>
          </a:stretch>
        </p:blipFill>
        <p:spPr>
          <a:xfrm>
            <a:off x="4470268" y="2302010"/>
            <a:ext cx="3537388" cy="4396721"/>
          </a:xfrm>
          <a:prstGeom prst="rect">
            <a:avLst/>
          </a:prstGeom>
          <a:ln w="38100">
            <a:solidFill>
              <a:schemeClr val="tx1"/>
            </a:solidFill>
          </a:ln>
        </p:spPr>
      </p:pic>
      <p:pic>
        <p:nvPicPr>
          <p:cNvPr id="15" name="Picture 14">
            <a:extLst>
              <a:ext uri="{FF2B5EF4-FFF2-40B4-BE49-F238E27FC236}">
                <a16:creationId xmlns:a16="http://schemas.microsoft.com/office/drawing/2014/main" id="{446D6433-67C2-78F3-842E-04440C4D36BF}"/>
              </a:ext>
            </a:extLst>
          </p:cNvPr>
          <p:cNvPicPr>
            <a:picLocks noChangeAspect="1"/>
          </p:cNvPicPr>
          <p:nvPr/>
        </p:nvPicPr>
        <p:blipFill>
          <a:blip r:embed="rId4"/>
          <a:stretch>
            <a:fillRect/>
          </a:stretch>
        </p:blipFill>
        <p:spPr>
          <a:xfrm>
            <a:off x="8722090" y="2468994"/>
            <a:ext cx="2956560" cy="3071917"/>
          </a:xfrm>
          <a:prstGeom prst="rect">
            <a:avLst/>
          </a:prstGeom>
          <a:ln w="28575">
            <a:solidFill>
              <a:schemeClr val="tx1"/>
            </a:solidFill>
          </a:ln>
        </p:spPr>
      </p:pic>
      <p:pic>
        <p:nvPicPr>
          <p:cNvPr id="16" name="Picture 2" descr="Colored Dice Clipart PNG Images, Sketch Of Dice Vector Or Color  Illustration, Dice Clipart, Sketch, Dice PNG Image For Free Download">
            <a:extLst>
              <a:ext uri="{FF2B5EF4-FFF2-40B4-BE49-F238E27FC236}">
                <a16:creationId xmlns:a16="http://schemas.microsoft.com/office/drawing/2014/main" id="{5EF808E8-B608-CCBF-A236-A4436C090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5054" y="5415709"/>
            <a:ext cx="1373348" cy="111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846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C32B3F-B026-4359-844F-05FB00C8AF88}"/>
              </a:ext>
            </a:extLst>
          </p:cNvPr>
          <p:cNvSpPr>
            <a:spLocks noGrp="1"/>
          </p:cNvSpPr>
          <p:nvPr>
            <p:ph idx="1"/>
          </p:nvPr>
        </p:nvSpPr>
        <p:spPr>
          <a:xfrm>
            <a:off x="182880" y="0"/>
            <a:ext cx="12009120" cy="6720840"/>
          </a:xfrm>
          <a:solidFill>
            <a:schemeClr val="accent1">
              <a:lumMod val="40000"/>
              <a:lumOff val="60000"/>
            </a:schemeClr>
          </a:solidFill>
        </p:spPr>
        <p:txBody>
          <a:bodyPr/>
          <a:lstStyle/>
          <a:p>
            <a:endParaRPr lang="en-US" dirty="0"/>
          </a:p>
        </p:txBody>
      </p:sp>
      <p:pic>
        <p:nvPicPr>
          <p:cNvPr id="4" name="Picture 3">
            <a:extLst>
              <a:ext uri="{FF2B5EF4-FFF2-40B4-BE49-F238E27FC236}">
                <a16:creationId xmlns:a16="http://schemas.microsoft.com/office/drawing/2014/main" id="{74790CAE-1CCA-439D-840D-213FE11ACB0C}"/>
              </a:ext>
            </a:extLst>
          </p:cNvPr>
          <p:cNvPicPr>
            <a:picLocks noChangeAspect="1"/>
          </p:cNvPicPr>
          <p:nvPr/>
        </p:nvPicPr>
        <p:blipFill>
          <a:blip r:embed="rId2"/>
          <a:stretch>
            <a:fillRect/>
          </a:stretch>
        </p:blipFill>
        <p:spPr>
          <a:xfrm>
            <a:off x="3666744" y="365125"/>
            <a:ext cx="4553712" cy="6025037"/>
          </a:xfrm>
          <a:prstGeom prst="rect">
            <a:avLst/>
          </a:prstGeom>
          <a:ln w="38100">
            <a:solidFill>
              <a:schemeClr val="tx1"/>
            </a:solidFill>
          </a:ln>
        </p:spPr>
      </p:pic>
      <p:pic>
        <p:nvPicPr>
          <p:cNvPr id="6" name="Picture 5">
            <a:extLst>
              <a:ext uri="{FF2B5EF4-FFF2-40B4-BE49-F238E27FC236}">
                <a16:creationId xmlns:a16="http://schemas.microsoft.com/office/drawing/2014/main" id="{3B4E7163-417A-4266-B5EC-98B287717600}"/>
              </a:ext>
            </a:extLst>
          </p:cNvPr>
          <p:cNvPicPr>
            <a:picLocks noChangeAspect="1"/>
          </p:cNvPicPr>
          <p:nvPr/>
        </p:nvPicPr>
        <p:blipFill>
          <a:blip r:embed="rId3"/>
          <a:stretch>
            <a:fillRect/>
          </a:stretch>
        </p:blipFill>
        <p:spPr>
          <a:xfrm>
            <a:off x="563991" y="2725444"/>
            <a:ext cx="2647418" cy="2107283"/>
          </a:xfrm>
          <a:prstGeom prst="rect">
            <a:avLst/>
          </a:prstGeom>
        </p:spPr>
      </p:pic>
    </p:spTree>
    <p:extLst>
      <p:ext uri="{BB962C8B-B14F-4D97-AF65-F5344CB8AC3E}">
        <p14:creationId xmlns:p14="http://schemas.microsoft.com/office/powerpoint/2010/main" val="176069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dirty="0"/>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To earn professional development credit for CEE webinars found on EconEdLink, you must:</a:t>
            </a:r>
            <a:endParaRPr sz="2800" dirty="0"/>
          </a:p>
          <a:p>
            <a:endParaRPr sz="2800" dirty="0"/>
          </a:p>
          <a:p>
            <a:pPr marL="285750" indent="-285750">
              <a:buSzPct val="100000"/>
              <a:buFont typeface="Arial"/>
              <a:buChar char="•"/>
            </a:pPr>
            <a:r>
              <a:rPr dirty="0"/>
              <a:t>Watch a minimum of 45-minutes and you will automatically receive a professional development </a:t>
            </a:r>
            <a:r>
              <a:rPr b="1" dirty="0">
                <a:solidFill>
                  <a:srgbClr val="7A9900"/>
                </a:solidFill>
              </a:rPr>
              <a:t>certificate </a:t>
            </a:r>
            <a:r>
              <a:rPr dirty="0"/>
              <a:t>via e-mail within 24 hours. </a:t>
            </a:r>
            <a:endParaRPr sz="2800" dirty="0"/>
          </a:p>
          <a:p>
            <a:pPr marL="285750" indent="-285750">
              <a:buSzPct val="100000"/>
              <a:buFont typeface="Arial"/>
              <a:buChar char="•"/>
            </a:pPr>
            <a:r>
              <a:rPr dirty="0"/>
              <a:t>Attendees can learn how much credit they will earn per workshop. </a:t>
            </a:r>
            <a:endParaRPr sz="2800" dirty="0"/>
          </a:p>
          <a:p>
            <a:endParaRPr sz="2800" dirty="0"/>
          </a:p>
          <a:p>
            <a:pPr>
              <a:defRPr b="1" u="sng"/>
            </a:pPr>
            <a:r>
              <a:rPr dirty="0"/>
              <a:t>Accessing resources: </a:t>
            </a:r>
          </a:p>
          <a:p>
            <a:endParaRPr dirty="0"/>
          </a:p>
          <a:p>
            <a:pPr marL="285750" indent="-285750">
              <a:buSzPct val="100000"/>
              <a:buFont typeface="Helvetica"/>
              <a:buChar char="•"/>
            </a:pPr>
            <a:r>
              <a:rPr dirty="0"/>
              <a:t>You can now easily download presentations, lesson plan materials, and activities for each webinar from </a:t>
            </a:r>
            <a:r>
              <a:rPr sz="1600" b="1" i="1" u="sng" dirty="0">
                <a:solidFill>
                  <a:srgbClr val="0563C1"/>
                </a:solidFill>
                <a:uFill>
                  <a:solidFill>
                    <a:srgbClr val="0563C1"/>
                  </a:solidFill>
                </a:uFill>
                <a:hlinkClick r:id="rId2"/>
              </a:rPr>
              <a:t>EconEdLink.org/professional-development/</a:t>
            </a:r>
            <a:endParaRPr sz="1600" b="1" i="1" dirty="0">
              <a:solidFill>
                <a:srgbClr val="005CB8"/>
              </a:solidFill>
            </a:endParaRPr>
          </a:p>
          <a:p>
            <a:pPr marL="285750" indent="-285750">
              <a:buSzPct val="100000"/>
              <a:buFont typeface="Helvetica"/>
              <a:buChar char="•"/>
              <a:defRPr sz="1600" b="1" i="1" u="sng">
                <a:solidFill>
                  <a:srgbClr val="005CB8"/>
                </a:solidFill>
              </a:defRPr>
            </a:pPr>
            <a:endParaRPr sz="1600" b="1" i="1" dirty="0">
              <a:solidFill>
                <a:srgbClr val="005CB8"/>
              </a:solidFill>
            </a:endParaRPr>
          </a:p>
          <a:p>
            <a:pPr>
              <a:defRPr sz="1600" b="1" u="sng"/>
            </a:pPr>
            <a:r>
              <a:rPr dirty="0"/>
              <a:t>Local resources:</a:t>
            </a:r>
            <a:r>
              <a:rPr b="0" u="none" dirty="0"/>
              <a:t> </a:t>
            </a:r>
          </a:p>
          <a:p>
            <a:pPr>
              <a:defRPr sz="1600"/>
            </a:pPr>
            <a:endParaRPr b="0" u="none" dirty="0"/>
          </a:p>
          <a:p>
            <a:pPr marL="285750" indent="-285750">
              <a:buSzPct val="100000"/>
              <a:buFont typeface="Helvetica"/>
              <a:buChar char="•"/>
              <a:defRPr sz="1600"/>
            </a:pPr>
            <a:r>
              <a:rPr dirty="0"/>
              <a:t>Insert your local professional development opportunities (if applicable)</a:t>
            </a:r>
            <a:endParaRPr sz="1400" b="1" i="1" dirty="0">
              <a:solidFill>
                <a:srgbClr val="005CB8"/>
              </a:solidFill>
            </a:endParaRPr>
          </a:p>
          <a:p>
            <a:pPr>
              <a:defRPr sz="1600" b="1" i="1">
                <a:solidFill>
                  <a:srgbClr val="005CB8"/>
                </a:solidFill>
              </a:defRPr>
            </a:pPr>
            <a:endParaRPr sz="1400" b="1" i="1" dirty="0">
              <a:solidFill>
                <a:srgbClr val="005CB8"/>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2"/>
          </p:nvPr>
        </p:nvSpPr>
        <p:spPr>
          <a:xfrm>
            <a:off x="9448800" y="6719467"/>
            <a:ext cx="2743200" cy="1237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pPr/>
              <a:t>30</a:t>
            </a:fld>
            <a:endParaRPr dirty="0"/>
          </a:p>
        </p:txBody>
      </p:sp>
      <p:sp>
        <p:nvSpPr>
          <p:cNvPr id="192" name="Title 1"/>
          <p:cNvSpPr txBox="1"/>
          <p:nvPr/>
        </p:nvSpPr>
        <p:spPr>
          <a:xfrm>
            <a:off x="752605" y="509485"/>
            <a:ext cx="10424161"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endParaRPr dirty="0"/>
          </a:p>
        </p:txBody>
      </p:sp>
      <p:sp>
        <p:nvSpPr>
          <p:cNvPr id="3" name="TextBox 2">
            <a:extLst>
              <a:ext uri="{FF2B5EF4-FFF2-40B4-BE49-F238E27FC236}">
                <a16:creationId xmlns:a16="http://schemas.microsoft.com/office/drawing/2014/main" id="{54472EAF-D4FE-D4F1-02E6-2EA4D97266F1}"/>
              </a:ext>
            </a:extLst>
          </p:cNvPr>
          <p:cNvSpPr txBox="1"/>
          <p:nvPr/>
        </p:nvSpPr>
        <p:spPr>
          <a:xfrm>
            <a:off x="2902945" y="147557"/>
            <a:ext cx="6093500" cy="646331"/>
          </a:xfrm>
          <a:prstGeom prst="rect">
            <a:avLst/>
          </a:prstGeom>
          <a:noFill/>
        </p:spPr>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~Secondary Slide Trip~</a:t>
            </a:r>
          </a:p>
        </p:txBody>
      </p:sp>
      <p:pic>
        <p:nvPicPr>
          <p:cNvPr id="5" name="Picture 4">
            <a:extLst>
              <a:ext uri="{FF2B5EF4-FFF2-40B4-BE49-F238E27FC236}">
                <a16:creationId xmlns:a16="http://schemas.microsoft.com/office/drawing/2014/main" id="{33EE6933-1495-D566-BD74-2C4883AA48B1}"/>
              </a:ext>
            </a:extLst>
          </p:cNvPr>
          <p:cNvPicPr>
            <a:picLocks noChangeAspect="1"/>
          </p:cNvPicPr>
          <p:nvPr/>
        </p:nvPicPr>
        <p:blipFill>
          <a:blip r:embed="rId3"/>
          <a:stretch>
            <a:fillRect/>
          </a:stretch>
        </p:blipFill>
        <p:spPr>
          <a:xfrm>
            <a:off x="4660095" y="1744063"/>
            <a:ext cx="2213527" cy="754449"/>
          </a:xfrm>
          <a:prstGeom prst="rect">
            <a:avLst/>
          </a:prstGeom>
        </p:spPr>
      </p:pic>
      <p:sp>
        <p:nvSpPr>
          <p:cNvPr id="7" name="TextBox 6">
            <a:extLst>
              <a:ext uri="{FF2B5EF4-FFF2-40B4-BE49-F238E27FC236}">
                <a16:creationId xmlns:a16="http://schemas.microsoft.com/office/drawing/2014/main" id="{E3AE22C0-E685-428D-DC79-17DAE5258C1D}"/>
              </a:ext>
            </a:extLst>
          </p:cNvPr>
          <p:cNvSpPr txBox="1"/>
          <p:nvPr/>
        </p:nvSpPr>
        <p:spPr>
          <a:xfrm>
            <a:off x="1299441" y="2620503"/>
            <a:ext cx="10053767" cy="830997"/>
          </a:xfrm>
          <a:prstGeom prst="rect">
            <a:avLst/>
          </a:prstGeom>
          <a:noFill/>
        </p:spPr>
        <p:txBody>
          <a:bodyPr wrap="square">
            <a:spAutoFit/>
          </a:bodyPr>
          <a:lstStyle/>
          <a:p>
            <a:pPr algn="ctr"/>
            <a:r>
              <a:rPr lang="en-US" sz="2400" dirty="0">
                <a:hlinkClick r:id="rId4"/>
              </a:rPr>
              <a:t>https://www.econedlink.org/resources/is-it-worth-it/</a:t>
            </a:r>
            <a:endParaRPr lang="en-US" sz="2400" dirty="0"/>
          </a:p>
          <a:p>
            <a:pPr algn="ctr"/>
            <a:endParaRPr lang="en-US" sz="2400" dirty="0"/>
          </a:p>
        </p:txBody>
      </p:sp>
      <p:sp>
        <p:nvSpPr>
          <p:cNvPr id="9" name="TextBox 8">
            <a:extLst>
              <a:ext uri="{FF2B5EF4-FFF2-40B4-BE49-F238E27FC236}">
                <a16:creationId xmlns:a16="http://schemas.microsoft.com/office/drawing/2014/main" id="{ED2E8945-12E2-A9E3-0E70-6B8B42D1BA5F}"/>
              </a:ext>
            </a:extLst>
          </p:cNvPr>
          <p:cNvSpPr txBox="1"/>
          <p:nvPr/>
        </p:nvSpPr>
        <p:spPr>
          <a:xfrm>
            <a:off x="324423" y="6095759"/>
            <a:ext cx="11837709" cy="369332"/>
          </a:xfrm>
          <a:prstGeom prst="rect">
            <a:avLst/>
          </a:prstGeom>
          <a:noFill/>
        </p:spPr>
        <p:txBody>
          <a:bodyPr wrap="square">
            <a:spAutoFit/>
          </a:bodyPr>
          <a:lstStyle/>
          <a:p>
            <a:pPr algn="ctr"/>
            <a:r>
              <a:rPr lang="en-US" dirty="0">
                <a:hlinkClick r:id="rId5"/>
              </a:rPr>
              <a:t>https://www.kansascityfed.org/Education/documents/7897/NCEE_EntrepreneurshipGuide_2021_FINAL.pdf</a:t>
            </a:r>
            <a:r>
              <a:rPr lang="en-US" dirty="0"/>
              <a:t> </a:t>
            </a:r>
          </a:p>
        </p:txBody>
      </p:sp>
      <p:pic>
        <p:nvPicPr>
          <p:cNvPr id="11" name="Picture 10">
            <a:extLst>
              <a:ext uri="{FF2B5EF4-FFF2-40B4-BE49-F238E27FC236}">
                <a16:creationId xmlns:a16="http://schemas.microsoft.com/office/drawing/2014/main" id="{0452A782-D406-A920-9226-C3FCFF962F6B}"/>
              </a:ext>
            </a:extLst>
          </p:cNvPr>
          <p:cNvPicPr>
            <a:picLocks noChangeAspect="1"/>
          </p:cNvPicPr>
          <p:nvPr/>
        </p:nvPicPr>
        <p:blipFill>
          <a:blip r:embed="rId6"/>
          <a:stretch>
            <a:fillRect/>
          </a:stretch>
        </p:blipFill>
        <p:spPr>
          <a:xfrm>
            <a:off x="5101672" y="4287893"/>
            <a:ext cx="1330372" cy="1709756"/>
          </a:xfrm>
          <a:prstGeom prst="rect">
            <a:avLst/>
          </a:prstGeom>
        </p:spPr>
      </p:pic>
      <p:pic>
        <p:nvPicPr>
          <p:cNvPr id="13" name="Picture 12">
            <a:extLst>
              <a:ext uri="{FF2B5EF4-FFF2-40B4-BE49-F238E27FC236}">
                <a16:creationId xmlns:a16="http://schemas.microsoft.com/office/drawing/2014/main" id="{B4FB786E-AB39-94BD-5E11-E857147B1D96}"/>
              </a:ext>
            </a:extLst>
          </p:cNvPr>
          <p:cNvPicPr>
            <a:picLocks noChangeAspect="1"/>
          </p:cNvPicPr>
          <p:nvPr/>
        </p:nvPicPr>
        <p:blipFill>
          <a:blip r:embed="rId7"/>
          <a:stretch>
            <a:fillRect/>
          </a:stretch>
        </p:blipFill>
        <p:spPr>
          <a:xfrm>
            <a:off x="3517239" y="3531386"/>
            <a:ext cx="4602899" cy="716038"/>
          </a:xfrm>
          <a:prstGeom prst="rect">
            <a:avLst/>
          </a:prstGeom>
        </p:spPr>
      </p:pic>
      <p:pic>
        <p:nvPicPr>
          <p:cNvPr id="14" name="Picture 13">
            <a:extLst>
              <a:ext uri="{FF2B5EF4-FFF2-40B4-BE49-F238E27FC236}">
                <a16:creationId xmlns:a16="http://schemas.microsoft.com/office/drawing/2014/main" id="{DFA8A328-75FD-96B0-0594-D3597B470A21}"/>
              </a:ext>
            </a:extLst>
          </p:cNvPr>
          <p:cNvPicPr>
            <a:picLocks noChangeAspect="1"/>
          </p:cNvPicPr>
          <p:nvPr/>
        </p:nvPicPr>
        <p:blipFill>
          <a:blip r:embed="rId8"/>
          <a:stretch>
            <a:fillRect/>
          </a:stretch>
        </p:blipFill>
        <p:spPr>
          <a:xfrm>
            <a:off x="4439594" y="1140892"/>
            <a:ext cx="2758191" cy="701505"/>
          </a:xfrm>
          <a:prstGeom prst="rect">
            <a:avLst/>
          </a:prstGeom>
        </p:spPr>
      </p:pic>
      <p:sp>
        <p:nvSpPr>
          <p:cNvPr id="16" name="TextBox 15">
            <a:extLst>
              <a:ext uri="{FF2B5EF4-FFF2-40B4-BE49-F238E27FC236}">
                <a16:creationId xmlns:a16="http://schemas.microsoft.com/office/drawing/2014/main" id="{33EACBFA-B2FD-6498-655A-B794E250D974}"/>
              </a:ext>
            </a:extLst>
          </p:cNvPr>
          <p:cNvSpPr txBox="1"/>
          <p:nvPr/>
        </p:nvSpPr>
        <p:spPr>
          <a:xfrm>
            <a:off x="632439" y="3566831"/>
            <a:ext cx="10927122" cy="3013592"/>
          </a:xfrm>
          <a:prstGeom prst="rect">
            <a:avLst/>
          </a:prstGeom>
          <a:noFill/>
          <a:ln w="38100">
            <a:solidFill>
              <a:srgbClr val="3333FF"/>
            </a:solidFill>
          </a:ln>
        </p:spPr>
        <p:txBody>
          <a:bodyPr wrap="square" rtlCol="0">
            <a:spAutoFit/>
          </a:bodyPr>
          <a:lstStyle/>
          <a:p>
            <a:endParaRPr lang="en-US" dirty="0"/>
          </a:p>
        </p:txBody>
      </p:sp>
      <p:sp>
        <p:nvSpPr>
          <p:cNvPr id="17" name="TextBox 16">
            <a:extLst>
              <a:ext uri="{FF2B5EF4-FFF2-40B4-BE49-F238E27FC236}">
                <a16:creationId xmlns:a16="http://schemas.microsoft.com/office/drawing/2014/main" id="{A90674E6-6359-C30E-331D-E18A545EAA44}"/>
              </a:ext>
            </a:extLst>
          </p:cNvPr>
          <p:cNvSpPr txBox="1"/>
          <p:nvPr/>
        </p:nvSpPr>
        <p:spPr>
          <a:xfrm>
            <a:off x="1582707" y="1151875"/>
            <a:ext cx="8763956" cy="2037159"/>
          </a:xfrm>
          <a:prstGeom prst="rect">
            <a:avLst/>
          </a:prstGeom>
          <a:noFill/>
          <a:ln w="38100">
            <a:solidFill>
              <a:srgbClr val="3333FF"/>
            </a:solidFill>
          </a:ln>
        </p:spPr>
        <p:txBody>
          <a:bodyPr wrap="square" rtlCol="0">
            <a:spAutoFit/>
          </a:bodyPr>
          <a:lstStyle/>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incess Persephone Loses the Castle">
            <a:extLst>
              <a:ext uri="{FF2B5EF4-FFF2-40B4-BE49-F238E27FC236}">
                <a16:creationId xmlns:a16="http://schemas.microsoft.com/office/drawing/2014/main" id="{334C120A-5CF7-6F7B-C902-C9BA3A44D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88303">
            <a:off x="496815" y="1388620"/>
            <a:ext cx="3053333" cy="37739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9C1883-183C-08FC-25D9-8594164BDC6F}"/>
              </a:ext>
            </a:extLst>
          </p:cNvPr>
          <p:cNvSpPr txBox="1"/>
          <p:nvPr/>
        </p:nvSpPr>
        <p:spPr>
          <a:xfrm>
            <a:off x="3181731" y="5213350"/>
            <a:ext cx="3053334" cy="1200329"/>
          </a:xfrm>
          <a:prstGeom prst="rect">
            <a:avLst/>
          </a:prstGeom>
          <a:noFill/>
          <a:ln w="1270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Albert Whitman</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2021</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3.0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5-9</a:t>
            </a:r>
          </a:p>
        </p:txBody>
      </p:sp>
      <p:sp>
        <p:nvSpPr>
          <p:cNvPr id="7" name="TextBox 6">
            <a:extLst>
              <a:ext uri="{FF2B5EF4-FFF2-40B4-BE49-F238E27FC236}">
                <a16:creationId xmlns:a16="http://schemas.microsoft.com/office/drawing/2014/main" id="{742EB835-70C4-E63E-AA35-3D8D324E4621}"/>
              </a:ext>
            </a:extLst>
          </p:cNvPr>
          <p:cNvSpPr txBox="1"/>
          <p:nvPr/>
        </p:nvSpPr>
        <p:spPr>
          <a:xfrm>
            <a:off x="2192274" y="262570"/>
            <a:ext cx="7445502" cy="923330"/>
          </a:xfrm>
          <a:prstGeom prst="rect">
            <a:avLst/>
          </a:prstGeom>
          <a:noFill/>
        </p:spPr>
        <p:txBody>
          <a:bodyPr wrap="square">
            <a:spAutoFit/>
          </a:bodyPr>
          <a:lstStyle/>
          <a:p>
            <a:pPr algn="ctr"/>
            <a:r>
              <a:rPr lang="en-US" sz="5400" b="1" dirty="0">
                <a:solidFill>
                  <a:srgbClr val="3333CC"/>
                </a:solidFill>
                <a:latin typeface="Juice ITC" panose="04040403040A02020202" pitchFamily="82" charset="0"/>
                <a:ea typeface="Segoe UI Black" panose="020B0A02040204020203" pitchFamily="34" charset="0"/>
              </a:rPr>
              <a:t>Princess Persephone Loses the Castle </a:t>
            </a:r>
            <a:endParaRPr lang="en-US" sz="5400" b="1" dirty="0">
              <a:latin typeface="Juice ITC" panose="04040403040A02020202" pitchFamily="82" charset="0"/>
            </a:endParaRPr>
          </a:p>
        </p:txBody>
      </p:sp>
      <p:sp>
        <p:nvSpPr>
          <p:cNvPr id="8" name="TextBox 7">
            <a:extLst>
              <a:ext uri="{FF2B5EF4-FFF2-40B4-BE49-F238E27FC236}">
                <a16:creationId xmlns:a16="http://schemas.microsoft.com/office/drawing/2014/main" id="{605FF64D-3ABB-6D49-75C1-C4A091BF8AD2}"/>
              </a:ext>
            </a:extLst>
          </p:cNvPr>
          <p:cNvSpPr txBox="1"/>
          <p:nvPr/>
        </p:nvSpPr>
        <p:spPr>
          <a:xfrm>
            <a:off x="7208849" y="2274838"/>
            <a:ext cx="4650919" cy="2308324"/>
          </a:xfrm>
          <a:prstGeom prst="rect">
            <a:avLst/>
          </a:prstGeom>
          <a:noFill/>
          <a:ln w="12700">
            <a:solidFill>
              <a:schemeClr val="tx1"/>
            </a:solidFill>
          </a:ln>
        </p:spPr>
        <p:txBody>
          <a:bodyPr wrap="square" rtlCol="0">
            <a:spAutoFit/>
          </a:bodyPr>
          <a:lstStyle/>
          <a:p>
            <a:r>
              <a:rPr lang="en-US" b="0" i="0" dirty="0">
                <a:solidFill>
                  <a:srgbClr val="333333"/>
                </a:solidFill>
                <a:effectLst/>
                <a:latin typeface="Lato" panose="020F0502020204030203" pitchFamily="34" charset="0"/>
              </a:rPr>
              <a:t>Princess Persephone was cold in her castle on freezing Ganymede. So, when Aluminum Jim came calling to sell her tin sheets to nail onto the exterior walls to keep out the cold, Persephone was only too happy to agree and signs the contract without reading it.  </a:t>
            </a:r>
            <a:r>
              <a:rPr lang="en-US" dirty="0">
                <a:solidFill>
                  <a:srgbClr val="333333"/>
                </a:solidFill>
                <a:latin typeface="Lato" panose="020F0502020204030203" pitchFamily="34" charset="0"/>
              </a:rPr>
              <a:t>She then</a:t>
            </a:r>
            <a:r>
              <a:rPr lang="en-US" b="0" i="0" dirty="0">
                <a:solidFill>
                  <a:srgbClr val="333333"/>
                </a:solidFill>
                <a:effectLst/>
                <a:latin typeface="Lato" panose="020F0502020204030203" pitchFamily="34" charset="0"/>
              </a:rPr>
              <a:t> learns a valuable lesson about reading the small print. </a:t>
            </a:r>
            <a:endParaRPr lang="en-US" dirty="0"/>
          </a:p>
        </p:txBody>
      </p:sp>
      <p:pic>
        <p:nvPicPr>
          <p:cNvPr id="10" name="Picture 9">
            <a:extLst>
              <a:ext uri="{FF2B5EF4-FFF2-40B4-BE49-F238E27FC236}">
                <a16:creationId xmlns:a16="http://schemas.microsoft.com/office/drawing/2014/main" id="{95630A0B-A31A-A984-CA95-D67A1EE58EB1}"/>
              </a:ext>
            </a:extLst>
          </p:cNvPr>
          <p:cNvPicPr>
            <a:picLocks noChangeAspect="1"/>
          </p:cNvPicPr>
          <p:nvPr/>
        </p:nvPicPr>
        <p:blipFill>
          <a:blip r:embed="rId3"/>
          <a:stretch>
            <a:fillRect/>
          </a:stretch>
        </p:blipFill>
        <p:spPr>
          <a:xfrm>
            <a:off x="4082475" y="1728310"/>
            <a:ext cx="2957513" cy="2019300"/>
          </a:xfrm>
          <a:prstGeom prst="rect">
            <a:avLst/>
          </a:prstGeom>
        </p:spPr>
      </p:pic>
      <p:pic>
        <p:nvPicPr>
          <p:cNvPr id="11" name="Picture 10">
            <a:extLst>
              <a:ext uri="{FF2B5EF4-FFF2-40B4-BE49-F238E27FC236}">
                <a16:creationId xmlns:a16="http://schemas.microsoft.com/office/drawing/2014/main" id="{CD8C0F3A-E280-43A8-47FA-657BB37A7049}"/>
              </a:ext>
            </a:extLst>
          </p:cNvPr>
          <p:cNvPicPr>
            <a:picLocks noChangeAspect="1"/>
          </p:cNvPicPr>
          <p:nvPr/>
        </p:nvPicPr>
        <p:blipFill>
          <a:blip r:embed="rId4"/>
          <a:stretch>
            <a:fillRect/>
          </a:stretch>
        </p:blipFill>
        <p:spPr>
          <a:xfrm>
            <a:off x="7525131" y="4759234"/>
            <a:ext cx="1694195" cy="1825732"/>
          </a:xfrm>
          <a:prstGeom prst="rect">
            <a:avLst/>
          </a:prstGeom>
        </p:spPr>
      </p:pic>
    </p:spTree>
    <p:extLst>
      <p:ext uri="{BB962C8B-B14F-4D97-AF65-F5344CB8AC3E}">
        <p14:creationId xmlns:p14="http://schemas.microsoft.com/office/powerpoint/2010/main" val="2045725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8CB244-2627-4875-8A69-47597756F1B2}"/>
              </a:ext>
            </a:extLst>
          </p:cNvPr>
          <p:cNvPicPr>
            <a:picLocks noChangeAspect="1"/>
          </p:cNvPicPr>
          <p:nvPr/>
        </p:nvPicPr>
        <p:blipFill>
          <a:blip r:embed="rId2"/>
          <a:stretch>
            <a:fillRect/>
          </a:stretch>
        </p:blipFill>
        <p:spPr>
          <a:xfrm rot="21229062">
            <a:off x="1419814" y="418892"/>
            <a:ext cx="4123373" cy="5330697"/>
          </a:xfrm>
          <a:prstGeom prst="rect">
            <a:avLst/>
          </a:prstGeom>
        </p:spPr>
      </p:pic>
      <p:pic>
        <p:nvPicPr>
          <p:cNvPr id="7" name="Picture 6">
            <a:extLst>
              <a:ext uri="{FF2B5EF4-FFF2-40B4-BE49-F238E27FC236}">
                <a16:creationId xmlns:a16="http://schemas.microsoft.com/office/drawing/2014/main" id="{B13DB704-9E6E-4D5B-B7D8-D5C6A0B0648D}"/>
              </a:ext>
            </a:extLst>
          </p:cNvPr>
          <p:cNvPicPr>
            <a:picLocks noChangeAspect="1"/>
          </p:cNvPicPr>
          <p:nvPr/>
        </p:nvPicPr>
        <p:blipFill>
          <a:blip r:embed="rId3"/>
          <a:stretch>
            <a:fillRect/>
          </a:stretch>
        </p:blipFill>
        <p:spPr>
          <a:xfrm>
            <a:off x="6509115" y="801883"/>
            <a:ext cx="3568673" cy="4564714"/>
          </a:xfrm>
          <a:prstGeom prst="rect">
            <a:avLst/>
          </a:prstGeom>
        </p:spPr>
      </p:pic>
      <p:sp>
        <p:nvSpPr>
          <p:cNvPr id="6" name="TextBox 5">
            <a:extLst>
              <a:ext uri="{FF2B5EF4-FFF2-40B4-BE49-F238E27FC236}">
                <a16:creationId xmlns:a16="http://schemas.microsoft.com/office/drawing/2014/main" id="{35D53B4D-363B-4E43-8DD2-976F3AD2B7FA}"/>
              </a:ext>
            </a:extLst>
          </p:cNvPr>
          <p:cNvSpPr txBox="1"/>
          <p:nvPr/>
        </p:nvSpPr>
        <p:spPr>
          <a:xfrm>
            <a:off x="2414194" y="6276303"/>
            <a:ext cx="8479094" cy="646331"/>
          </a:xfrm>
          <a:prstGeom prst="rect">
            <a:avLst/>
          </a:prstGeom>
          <a:noFill/>
        </p:spPr>
        <p:txBody>
          <a:bodyPr wrap="square">
            <a:spAutoFit/>
          </a:bodyPr>
          <a:lstStyle/>
          <a:p>
            <a:pPr algn="ctr"/>
            <a:r>
              <a:rPr lang="en-US" sz="1800" dirty="0"/>
              <a:t>file:///C:/Users/stoverlf/Downloads/Princess-Persephone-Loses-the-Castle-TG%20(1</a:t>
            </a:r>
            <a:r>
              <a:rPr lang="en-US" sz="1800"/>
              <a:t>).pdf</a:t>
            </a:r>
            <a:endParaRPr lang="en-US" sz="1800" dirty="0"/>
          </a:p>
          <a:p>
            <a:pPr algn="ctr"/>
            <a:endParaRPr lang="en-US" sz="1800" dirty="0"/>
          </a:p>
        </p:txBody>
      </p:sp>
    </p:spTree>
    <p:extLst>
      <p:ext uri="{BB962C8B-B14F-4D97-AF65-F5344CB8AC3E}">
        <p14:creationId xmlns:p14="http://schemas.microsoft.com/office/powerpoint/2010/main" val="3672434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E9BD-619B-AC8E-C14D-70A93351D68A}"/>
              </a:ext>
            </a:extLst>
          </p:cNvPr>
          <p:cNvSpPr>
            <a:spLocks noGrp="1"/>
          </p:cNvSpPr>
          <p:nvPr>
            <p:ph type="title"/>
          </p:nvPr>
        </p:nvSpPr>
        <p:spPr>
          <a:xfrm>
            <a:off x="686807" y="-79219"/>
            <a:ext cx="10515600" cy="1325563"/>
          </a:xfrm>
        </p:spPr>
        <p:txBody>
          <a:bodyPr/>
          <a:lstStyle/>
          <a:p>
            <a:pPr algn="ctr"/>
            <a:r>
              <a:rPr lang="en-US" b="1" dirty="0">
                <a:solidFill>
                  <a:schemeClr val="accent1">
                    <a:lumMod val="50000"/>
                  </a:schemeClr>
                </a:solidFill>
              </a:rPr>
              <a:t>Money Tales Bingo</a:t>
            </a:r>
          </a:p>
        </p:txBody>
      </p:sp>
      <p:pic>
        <p:nvPicPr>
          <p:cNvPr id="5" name="Picture 4">
            <a:extLst>
              <a:ext uri="{FF2B5EF4-FFF2-40B4-BE49-F238E27FC236}">
                <a16:creationId xmlns:a16="http://schemas.microsoft.com/office/drawing/2014/main" id="{335B20A4-E8DC-1697-BD82-BE84B68936C3}"/>
              </a:ext>
            </a:extLst>
          </p:cNvPr>
          <p:cNvPicPr>
            <a:picLocks noChangeAspect="1"/>
          </p:cNvPicPr>
          <p:nvPr/>
        </p:nvPicPr>
        <p:blipFill>
          <a:blip r:embed="rId2"/>
          <a:stretch>
            <a:fillRect/>
          </a:stretch>
        </p:blipFill>
        <p:spPr>
          <a:xfrm>
            <a:off x="3351469" y="832715"/>
            <a:ext cx="4962525" cy="5381625"/>
          </a:xfrm>
          <a:prstGeom prst="rect">
            <a:avLst/>
          </a:prstGeom>
          <a:ln w="19050">
            <a:solidFill>
              <a:srgbClr val="3333FF"/>
            </a:solidFill>
          </a:ln>
        </p:spPr>
      </p:pic>
      <p:pic>
        <p:nvPicPr>
          <p:cNvPr id="9" name="Picture 8">
            <a:extLst>
              <a:ext uri="{FF2B5EF4-FFF2-40B4-BE49-F238E27FC236}">
                <a16:creationId xmlns:a16="http://schemas.microsoft.com/office/drawing/2014/main" id="{0279A2A9-C6EB-DFE2-530E-0ED332332CA3}"/>
              </a:ext>
            </a:extLst>
          </p:cNvPr>
          <p:cNvPicPr>
            <a:picLocks noChangeAspect="1"/>
          </p:cNvPicPr>
          <p:nvPr/>
        </p:nvPicPr>
        <p:blipFill>
          <a:blip r:embed="rId3"/>
          <a:stretch>
            <a:fillRect/>
          </a:stretch>
        </p:blipFill>
        <p:spPr>
          <a:xfrm rot="762280">
            <a:off x="9220385" y="1806082"/>
            <a:ext cx="2332892" cy="2735886"/>
          </a:xfrm>
          <a:prstGeom prst="rect">
            <a:avLst/>
          </a:prstGeom>
          <a:ln>
            <a:solidFill>
              <a:srgbClr val="3333CC"/>
            </a:solidFill>
          </a:ln>
        </p:spPr>
      </p:pic>
      <p:pic>
        <p:nvPicPr>
          <p:cNvPr id="10" name="Picture 7" descr="C:\Users\JMU Econed\AppData\Local\Microsoft\Windows\Temporary Internet Files\Content.IE5\WNZJDG6C\MC900129382[1].wmf">
            <a:extLst>
              <a:ext uri="{FF2B5EF4-FFF2-40B4-BE49-F238E27FC236}">
                <a16:creationId xmlns:a16="http://schemas.microsoft.com/office/drawing/2014/main" id="{4340A2AB-3A9F-A30D-92FA-40344A1463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81345">
            <a:off x="9095178" y="4099523"/>
            <a:ext cx="1326046" cy="1330968"/>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5">
            <a:extLst>
              <a:ext uri="{FF2B5EF4-FFF2-40B4-BE49-F238E27FC236}">
                <a16:creationId xmlns:a16="http://schemas.microsoft.com/office/drawing/2014/main" id="{1E8BFF8B-65F0-1B6F-858A-3AA773D892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2303863" y="3889205"/>
            <a:ext cx="1461108" cy="8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900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A9DE9F-D3E5-2C75-5DD7-FE4656EE4793}"/>
              </a:ext>
            </a:extLst>
          </p:cNvPr>
          <p:cNvPicPr>
            <a:picLocks noChangeAspect="1"/>
          </p:cNvPicPr>
          <p:nvPr/>
        </p:nvPicPr>
        <p:blipFill>
          <a:blip r:embed="rId3"/>
          <a:stretch>
            <a:fillRect/>
          </a:stretch>
        </p:blipFill>
        <p:spPr>
          <a:xfrm>
            <a:off x="3786080" y="492753"/>
            <a:ext cx="5098801" cy="5828629"/>
          </a:xfrm>
          <a:prstGeom prst="rect">
            <a:avLst/>
          </a:prstGeom>
          <a:ln>
            <a:solidFill>
              <a:srgbClr val="3333CC"/>
            </a:solidFill>
          </a:ln>
        </p:spPr>
      </p:pic>
      <p:pic>
        <p:nvPicPr>
          <p:cNvPr id="8" name="Picture 7">
            <a:extLst>
              <a:ext uri="{FF2B5EF4-FFF2-40B4-BE49-F238E27FC236}">
                <a16:creationId xmlns:a16="http://schemas.microsoft.com/office/drawing/2014/main" id="{F96C29A4-8867-E08D-1517-2545BFAA30AA}"/>
              </a:ext>
            </a:extLst>
          </p:cNvPr>
          <p:cNvPicPr>
            <a:picLocks noChangeAspect="1"/>
          </p:cNvPicPr>
          <p:nvPr/>
        </p:nvPicPr>
        <p:blipFill>
          <a:blip r:embed="rId4"/>
          <a:stretch>
            <a:fillRect/>
          </a:stretch>
        </p:blipFill>
        <p:spPr>
          <a:xfrm>
            <a:off x="9987107" y="1637314"/>
            <a:ext cx="1737231" cy="2363980"/>
          </a:xfrm>
          <a:prstGeom prst="rect">
            <a:avLst/>
          </a:prstGeom>
          <a:ln w="38100">
            <a:solidFill>
              <a:schemeClr val="tx1"/>
            </a:solidFill>
          </a:ln>
        </p:spPr>
      </p:pic>
      <p:pic>
        <p:nvPicPr>
          <p:cNvPr id="9" name="Picture 7" descr="C:\Users\JMU Econed\AppData\Local\Microsoft\Windows\Temporary Internet Files\Content.IE5\WNZJDG6C\MC900129382[1].wmf">
            <a:extLst>
              <a:ext uri="{FF2B5EF4-FFF2-40B4-BE49-F238E27FC236}">
                <a16:creationId xmlns:a16="http://schemas.microsoft.com/office/drawing/2014/main" id="{6C92E1CA-D1F9-39A9-1E33-1C0A5BC5D7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81345">
            <a:off x="2370410" y="3904369"/>
            <a:ext cx="1838834" cy="18456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imated Bingo Pics Clipart">
            <a:extLst>
              <a:ext uri="{FF2B5EF4-FFF2-40B4-BE49-F238E27FC236}">
                <a16:creationId xmlns:a16="http://schemas.microsoft.com/office/drawing/2014/main" id="{23B60990-EBB6-4647-2960-DCDF2CC08E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844" y="492753"/>
            <a:ext cx="1789983" cy="143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012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CD5EA2-16C8-4EF8-ABAC-B3F75500A0DD}"/>
              </a:ext>
            </a:extLst>
          </p:cNvPr>
          <p:cNvSpPr txBox="1"/>
          <p:nvPr/>
        </p:nvSpPr>
        <p:spPr>
          <a:xfrm>
            <a:off x="569842" y="477079"/>
            <a:ext cx="10783957" cy="830997"/>
          </a:xfrm>
          <a:prstGeom prst="rect">
            <a:avLst/>
          </a:prstGeom>
          <a:noFill/>
        </p:spPr>
        <p:txBody>
          <a:bodyPr wrap="square" rtlCol="0">
            <a:spAutoFit/>
          </a:bodyPr>
          <a:lstStyle/>
          <a:p>
            <a:r>
              <a:rPr lang="en-US" sz="2400" b="1" i="0" dirty="0">
                <a:solidFill>
                  <a:srgbClr val="404040"/>
                </a:solidFill>
                <a:effectLst/>
              </a:rPr>
              <a:t>Human Capital: </a:t>
            </a:r>
            <a:r>
              <a:rPr lang="en-US" sz="2400" b="0" i="0" dirty="0">
                <a:solidFill>
                  <a:srgbClr val="404040"/>
                </a:solidFill>
                <a:effectLst/>
              </a:rPr>
              <a:t>Intangible assets possessed by individuals, </a:t>
            </a:r>
          </a:p>
          <a:p>
            <a:r>
              <a:rPr lang="en-US" sz="2400" b="0" i="0" dirty="0">
                <a:solidFill>
                  <a:srgbClr val="404040"/>
                </a:solidFill>
                <a:effectLst/>
              </a:rPr>
              <a:t>including knowledge, talent, skills, health, and values. </a:t>
            </a:r>
            <a:endParaRPr lang="en-US" sz="2400" dirty="0"/>
          </a:p>
        </p:txBody>
      </p:sp>
      <p:sp>
        <p:nvSpPr>
          <p:cNvPr id="5" name="TextBox 4">
            <a:extLst>
              <a:ext uri="{FF2B5EF4-FFF2-40B4-BE49-F238E27FC236}">
                <a16:creationId xmlns:a16="http://schemas.microsoft.com/office/drawing/2014/main" id="{FA517E35-5099-4ED1-824B-2E1021B98403}"/>
              </a:ext>
            </a:extLst>
          </p:cNvPr>
          <p:cNvSpPr txBox="1"/>
          <p:nvPr/>
        </p:nvSpPr>
        <p:spPr>
          <a:xfrm>
            <a:off x="930966" y="1603513"/>
            <a:ext cx="6414052" cy="461665"/>
          </a:xfrm>
          <a:prstGeom prst="rect">
            <a:avLst/>
          </a:prstGeom>
          <a:noFill/>
        </p:spPr>
        <p:txBody>
          <a:bodyPr wrap="square" rtlCol="0">
            <a:spAutoFit/>
          </a:bodyPr>
          <a:lstStyle/>
          <a:p>
            <a:pPr algn="r"/>
            <a:r>
              <a:rPr lang="en-US" sz="2400" b="1" dirty="0"/>
              <a:t>Princess Persephone invests in herself! </a:t>
            </a:r>
          </a:p>
        </p:txBody>
      </p:sp>
      <p:pic>
        <p:nvPicPr>
          <p:cNvPr id="6" name="Picture 5">
            <a:extLst>
              <a:ext uri="{FF2B5EF4-FFF2-40B4-BE49-F238E27FC236}">
                <a16:creationId xmlns:a16="http://schemas.microsoft.com/office/drawing/2014/main" id="{A2E96307-6CC0-4C00-BF09-9E7E7B3BA67C}"/>
              </a:ext>
            </a:extLst>
          </p:cNvPr>
          <p:cNvPicPr>
            <a:picLocks noChangeAspect="1"/>
          </p:cNvPicPr>
          <p:nvPr/>
        </p:nvPicPr>
        <p:blipFill>
          <a:blip r:embed="rId2"/>
          <a:stretch>
            <a:fillRect/>
          </a:stretch>
        </p:blipFill>
        <p:spPr>
          <a:xfrm flipH="1">
            <a:off x="8252792" y="3429000"/>
            <a:ext cx="3661997" cy="2712014"/>
          </a:xfrm>
          <a:prstGeom prst="rect">
            <a:avLst/>
          </a:prstGeom>
        </p:spPr>
      </p:pic>
      <p:sp>
        <p:nvSpPr>
          <p:cNvPr id="7" name="Content Placeholder 6">
            <a:extLst>
              <a:ext uri="{FF2B5EF4-FFF2-40B4-BE49-F238E27FC236}">
                <a16:creationId xmlns:a16="http://schemas.microsoft.com/office/drawing/2014/main" id="{DFE725E0-6098-445E-9EC1-B31DA8447435}"/>
              </a:ext>
            </a:extLst>
          </p:cNvPr>
          <p:cNvSpPr>
            <a:spLocks noGrp="1"/>
          </p:cNvSpPr>
          <p:nvPr>
            <p:ph idx="1"/>
          </p:nvPr>
        </p:nvSpPr>
        <p:spPr/>
        <p:txBody>
          <a:bodyPr/>
          <a:lstStyle/>
          <a:p>
            <a:endParaRPr lang="en-US"/>
          </a:p>
        </p:txBody>
      </p:sp>
      <p:sp>
        <p:nvSpPr>
          <p:cNvPr id="9" name="TextBox 8">
            <a:extLst>
              <a:ext uri="{FF2B5EF4-FFF2-40B4-BE49-F238E27FC236}">
                <a16:creationId xmlns:a16="http://schemas.microsoft.com/office/drawing/2014/main" id="{EF79D6CD-3D49-4B00-A54C-EB700459B626}"/>
              </a:ext>
            </a:extLst>
          </p:cNvPr>
          <p:cNvSpPr txBox="1"/>
          <p:nvPr/>
        </p:nvSpPr>
        <p:spPr>
          <a:xfrm>
            <a:off x="1149628" y="2457995"/>
            <a:ext cx="6195390" cy="3359061"/>
          </a:xfrm>
          <a:prstGeom prst="rect">
            <a:avLst/>
          </a:prstGeom>
          <a:solidFill>
            <a:schemeClr val="accent4">
              <a:lumMod val="20000"/>
              <a:lumOff val="80000"/>
            </a:schemeClr>
          </a:solidFill>
        </p:spPr>
        <p:txBody>
          <a:bodyPr wrap="square">
            <a:spAutoFit/>
          </a:bodyPr>
          <a:lstStyle/>
          <a:p>
            <a:pPr marL="0" indent="0">
              <a:lnSpc>
                <a:spcPct val="150000"/>
              </a:lnSpc>
              <a:buNone/>
            </a:pPr>
            <a:r>
              <a:rPr lang="en-US" sz="2400" dirty="0"/>
              <a:t>She became a lawyer many years later</a:t>
            </a:r>
          </a:p>
          <a:p>
            <a:pPr marL="0" indent="0">
              <a:lnSpc>
                <a:spcPct val="150000"/>
              </a:lnSpc>
              <a:buNone/>
            </a:pPr>
            <a:r>
              <a:rPr lang="en-US" sz="2400" dirty="0"/>
              <a:t>An expert at reading contract paper.</a:t>
            </a:r>
          </a:p>
          <a:p>
            <a:pPr marL="0" indent="0">
              <a:lnSpc>
                <a:spcPct val="150000"/>
              </a:lnSpc>
              <a:buNone/>
            </a:pPr>
            <a:r>
              <a:rPr lang="en-US" sz="2400" dirty="0"/>
              <a:t>Renowned throughout the Milky Way</a:t>
            </a:r>
          </a:p>
          <a:p>
            <a:pPr marL="0" indent="0">
              <a:lnSpc>
                <a:spcPct val="150000"/>
              </a:lnSpc>
              <a:buNone/>
            </a:pPr>
            <a:r>
              <a:rPr lang="en-US" sz="2400" dirty="0"/>
              <a:t>For Keeping cheats and scoundrels at bay.</a:t>
            </a:r>
          </a:p>
          <a:p>
            <a:pPr marL="0" indent="0">
              <a:lnSpc>
                <a:spcPct val="150000"/>
              </a:lnSpc>
              <a:buNone/>
            </a:pPr>
            <a:r>
              <a:rPr lang="en-US" sz="2400" dirty="0"/>
              <a:t>Protecting the meek and law abiding</a:t>
            </a:r>
          </a:p>
          <a:p>
            <a:pPr marL="0" indent="0">
              <a:lnSpc>
                <a:spcPct val="150000"/>
              </a:lnSpc>
              <a:buNone/>
            </a:pPr>
            <a:r>
              <a:rPr lang="en-US" sz="2400" dirty="0"/>
              <a:t>From crooks like Jim and his cheap, tin siding.</a:t>
            </a:r>
          </a:p>
        </p:txBody>
      </p:sp>
    </p:spTree>
    <p:extLst>
      <p:ext uri="{BB962C8B-B14F-4D97-AF65-F5344CB8AC3E}">
        <p14:creationId xmlns:p14="http://schemas.microsoft.com/office/powerpoint/2010/main" val="1043331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851962-E21E-EC52-E256-260669857131}"/>
              </a:ext>
            </a:extLst>
          </p:cNvPr>
          <p:cNvSpPr txBox="1"/>
          <p:nvPr/>
        </p:nvSpPr>
        <p:spPr>
          <a:xfrm>
            <a:off x="2806908" y="99703"/>
            <a:ext cx="6093500" cy="707886"/>
          </a:xfrm>
          <a:prstGeom prst="rect">
            <a:avLst/>
          </a:prstGeom>
          <a:noFill/>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rPr>
              <a:t>~Secondary Slide Trip~</a:t>
            </a:r>
          </a:p>
        </p:txBody>
      </p:sp>
      <p:pic>
        <p:nvPicPr>
          <p:cNvPr id="5" name="Picture 4">
            <a:extLst>
              <a:ext uri="{FF2B5EF4-FFF2-40B4-BE49-F238E27FC236}">
                <a16:creationId xmlns:a16="http://schemas.microsoft.com/office/drawing/2014/main" id="{5C85287C-02BF-8350-3482-B13D7EC2AD38}"/>
              </a:ext>
            </a:extLst>
          </p:cNvPr>
          <p:cNvPicPr>
            <a:picLocks noChangeAspect="1"/>
          </p:cNvPicPr>
          <p:nvPr/>
        </p:nvPicPr>
        <p:blipFill>
          <a:blip r:embed="rId3"/>
          <a:stretch>
            <a:fillRect/>
          </a:stretch>
        </p:blipFill>
        <p:spPr>
          <a:xfrm>
            <a:off x="4367210" y="1288968"/>
            <a:ext cx="3457575" cy="796807"/>
          </a:xfrm>
          <a:prstGeom prst="rect">
            <a:avLst/>
          </a:prstGeom>
        </p:spPr>
      </p:pic>
      <p:sp>
        <p:nvSpPr>
          <p:cNvPr id="7" name="TextBox 6">
            <a:extLst>
              <a:ext uri="{FF2B5EF4-FFF2-40B4-BE49-F238E27FC236}">
                <a16:creationId xmlns:a16="http://schemas.microsoft.com/office/drawing/2014/main" id="{F80AD971-2792-9D13-F72B-C35342FA64AC}"/>
              </a:ext>
            </a:extLst>
          </p:cNvPr>
          <p:cNvSpPr txBox="1"/>
          <p:nvPr/>
        </p:nvSpPr>
        <p:spPr>
          <a:xfrm>
            <a:off x="3324069" y="2934083"/>
            <a:ext cx="6093500" cy="369332"/>
          </a:xfrm>
          <a:prstGeom prst="rect">
            <a:avLst/>
          </a:prstGeom>
          <a:noFill/>
        </p:spPr>
        <p:txBody>
          <a:bodyPr wrap="square">
            <a:spAutoFit/>
          </a:bodyPr>
          <a:lstStyle/>
          <a:p>
            <a:r>
              <a:rPr lang="en-US" dirty="0">
                <a:hlinkClick r:id="rId4"/>
              </a:rPr>
              <a:t>https://www.econedlink.org/resources/show-me-the-money/</a:t>
            </a:r>
            <a:r>
              <a:rPr lang="en-US" dirty="0"/>
              <a:t> </a:t>
            </a:r>
          </a:p>
        </p:txBody>
      </p:sp>
      <p:pic>
        <p:nvPicPr>
          <p:cNvPr id="9" name="Picture 8">
            <a:extLst>
              <a:ext uri="{FF2B5EF4-FFF2-40B4-BE49-F238E27FC236}">
                <a16:creationId xmlns:a16="http://schemas.microsoft.com/office/drawing/2014/main" id="{1AAC89AE-7CB5-147A-ED1C-EBB6BC28F6CF}"/>
              </a:ext>
            </a:extLst>
          </p:cNvPr>
          <p:cNvPicPr>
            <a:picLocks noChangeAspect="1"/>
          </p:cNvPicPr>
          <p:nvPr/>
        </p:nvPicPr>
        <p:blipFill>
          <a:blip r:embed="rId5"/>
          <a:stretch>
            <a:fillRect/>
          </a:stretch>
        </p:blipFill>
        <p:spPr>
          <a:xfrm>
            <a:off x="4865552" y="3922707"/>
            <a:ext cx="2286000" cy="400050"/>
          </a:xfrm>
          <a:prstGeom prst="rect">
            <a:avLst/>
          </a:prstGeom>
        </p:spPr>
      </p:pic>
      <p:sp>
        <p:nvSpPr>
          <p:cNvPr id="11" name="TextBox 10">
            <a:extLst>
              <a:ext uri="{FF2B5EF4-FFF2-40B4-BE49-F238E27FC236}">
                <a16:creationId xmlns:a16="http://schemas.microsoft.com/office/drawing/2014/main" id="{5A216DCA-A994-4331-05B8-BACE8A437491}"/>
              </a:ext>
            </a:extLst>
          </p:cNvPr>
          <p:cNvSpPr txBox="1"/>
          <p:nvPr/>
        </p:nvSpPr>
        <p:spPr>
          <a:xfrm>
            <a:off x="734518" y="5567984"/>
            <a:ext cx="11272603" cy="338554"/>
          </a:xfrm>
          <a:prstGeom prst="rect">
            <a:avLst/>
          </a:prstGeom>
          <a:noFill/>
        </p:spPr>
        <p:txBody>
          <a:bodyPr wrap="square">
            <a:spAutoFit/>
          </a:bodyPr>
          <a:lstStyle/>
          <a:p>
            <a:pPr algn="ctr"/>
            <a:r>
              <a:rPr lang="en-US" sz="1600" dirty="0">
                <a:hlinkClick r:id="rId6"/>
              </a:rPr>
              <a:t>https://www.stlouisfed.org/-/media/project/frbstl/stlouisfed/education/curriculum/pdf/its-your-paycheck-lesson-1.pdf</a:t>
            </a:r>
            <a:r>
              <a:rPr lang="en-US" sz="1600" dirty="0"/>
              <a:t> </a:t>
            </a:r>
          </a:p>
        </p:txBody>
      </p:sp>
      <p:pic>
        <p:nvPicPr>
          <p:cNvPr id="12" name="Picture 11">
            <a:extLst>
              <a:ext uri="{FF2B5EF4-FFF2-40B4-BE49-F238E27FC236}">
                <a16:creationId xmlns:a16="http://schemas.microsoft.com/office/drawing/2014/main" id="{33E98305-C24B-C2CA-F071-4CF0C45DB3B7}"/>
              </a:ext>
            </a:extLst>
          </p:cNvPr>
          <p:cNvPicPr>
            <a:picLocks noChangeAspect="1"/>
          </p:cNvPicPr>
          <p:nvPr/>
        </p:nvPicPr>
        <p:blipFill>
          <a:blip r:embed="rId7"/>
          <a:stretch>
            <a:fillRect/>
          </a:stretch>
        </p:blipFill>
        <p:spPr>
          <a:xfrm>
            <a:off x="3855829" y="4508529"/>
            <a:ext cx="4480342" cy="737181"/>
          </a:xfrm>
          <a:prstGeom prst="rect">
            <a:avLst/>
          </a:prstGeom>
        </p:spPr>
      </p:pic>
      <p:pic>
        <p:nvPicPr>
          <p:cNvPr id="13" name="Picture 12">
            <a:extLst>
              <a:ext uri="{FF2B5EF4-FFF2-40B4-BE49-F238E27FC236}">
                <a16:creationId xmlns:a16="http://schemas.microsoft.com/office/drawing/2014/main" id="{CBCF6C75-FA20-80FB-5EEC-EDB10D4C009D}"/>
              </a:ext>
            </a:extLst>
          </p:cNvPr>
          <p:cNvPicPr>
            <a:picLocks noChangeAspect="1"/>
          </p:cNvPicPr>
          <p:nvPr/>
        </p:nvPicPr>
        <p:blipFill>
          <a:blip r:embed="rId8"/>
          <a:stretch>
            <a:fillRect/>
          </a:stretch>
        </p:blipFill>
        <p:spPr>
          <a:xfrm>
            <a:off x="4865552" y="2196983"/>
            <a:ext cx="2460893" cy="625892"/>
          </a:xfrm>
          <a:prstGeom prst="rect">
            <a:avLst/>
          </a:prstGeom>
        </p:spPr>
      </p:pic>
      <p:sp>
        <p:nvSpPr>
          <p:cNvPr id="14" name="TextBox 13">
            <a:extLst>
              <a:ext uri="{FF2B5EF4-FFF2-40B4-BE49-F238E27FC236}">
                <a16:creationId xmlns:a16="http://schemas.microsoft.com/office/drawing/2014/main" id="{0AD63B73-55C0-39D7-157B-5CB5A82141DA}"/>
              </a:ext>
            </a:extLst>
          </p:cNvPr>
          <p:cNvSpPr txBox="1"/>
          <p:nvPr/>
        </p:nvSpPr>
        <p:spPr>
          <a:xfrm>
            <a:off x="2008681" y="1161532"/>
            <a:ext cx="8619344" cy="2524358"/>
          </a:xfrm>
          <a:prstGeom prst="rect">
            <a:avLst/>
          </a:prstGeom>
          <a:noFill/>
          <a:ln w="38100">
            <a:solidFill>
              <a:srgbClr val="3333FF"/>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354F2E2B-B995-1603-C185-8694F33D46E5}"/>
              </a:ext>
            </a:extLst>
          </p:cNvPr>
          <p:cNvSpPr txBox="1"/>
          <p:nvPr/>
        </p:nvSpPr>
        <p:spPr>
          <a:xfrm>
            <a:off x="734518" y="3922706"/>
            <a:ext cx="11167671" cy="2524358"/>
          </a:xfrm>
          <a:prstGeom prst="rect">
            <a:avLst/>
          </a:prstGeom>
          <a:noFill/>
          <a:ln w="38100">
            <a:solidFill>
              <a:srgbClr val="3333FF"/>
            </a:solidFill>
          </a:ln>
        </p:spPr>
        <p:txBody>
          <a:bodyPr wrap="square" rtlCol="0">
            <a:spAutoFit/>
          </a:bodyPr>
          <a:lstStyle/>
          <a:p>
            <a:endParaRPr lang="en-US" dirty="0"/>
          </a:p>
        </p:txBody>
      </p:sp>
    </p:spTree>
    <p:extLst>
      <p:ext uri="{BB962C8B-B14F-4D97-AF65-F5344CB8AC3E}">
        <p14:creationId xmlns:p14="http://schemas.microsoft.com/office/powerpoint/2010/main" val="1934633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r>
              <a:rPr lang="en-US" altLang="en-US" sz="2000" b="1" dirty="0"/>
              <a:t>Assessment Questions</a:t>
            </a:r>
          </a:p>
          <a:p>
            <a:pPr algn="ctr"/>
            <a:r>
              <a:rPr lang="en-US" altLang="en-US" sz="2800" b="1" dirty="0"/>
              <a:t>Thinking about Money Tales Common Themes</a:t>
            </a: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37</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79EAE73F-264C-250D-AB9E-D7FCC0E0BBAF}"/>
              </a:ext>
            </a:extLst>
          </p:cNvPr>
          <p:cNvSpPr txBox="1">
            <a:spLocks noChangeArrowheads="1"/>
          </p:cNvSpPr>
          <p:nvPr/>
        </p:nvSpPr>
        <p:spPr>
          <a:xfrm>
            <a:off x="749194" y="150463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b="1" u="sng" dirty="0"/>
          </a:p>
        </p:txBody>
      </p:sp>
      <p:sp>
        <p:nvSpPr>
          <p:cNvPr id="5" name="Content Placeholder 2">
            <a:extLst>
              <a:ext uri="{FF2B5EF4-FFF2-40B4-BE49-F238E27FC236}">
                <a16:creationId xmlns:a16="http://schemas.microsoft.com/office/drawing/2014/main" id="{F9C7754E-5651-B851-31DF-BFA70419FB23}"/>
              </a:ext>
            </a:extLst>
          </p:cNvPr>
          <p:cNvSpPr txBox="1">
            <a:spLocks/>
          </p:cNvSpPr>
          <p:nvPr/>
        </p:nvSpPr>
        <p:spPr>
          <a:xfrm>
            <a:off x="749194" y="1504636"/>
            <a:ext cx="10515600" cy="46311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dirty="0">
                <a:solidFill>
                  <a:srgbClr val="333333"/>
                </a:solidFill>
              </a:rPr>
              <a:t>These books all serve as</a:t>
            </a:r>
            <a:r>
              <a:rPr lang="en-US" b="0" i="0" dirty="0">
                <a:solidFill>
                  <a:srgbClr val="333333"/>
                </a:solidFill>
                <a:effectLst/>
              </a:rPr>
              <a:t> cautionary tales; stories that are told to alert the listeners of a specific danger.  </a:t>
            </a:r>
          </a:p>
          <a:p>
            <a:pPr marL="0" indent="0" algn="l">
              <a:buNone/>
            </a:pPr>
            <a:r>
              <a:rPr lang="en-US" b="0" i="0" dirty="0">
                <a:solidFill>
                  <a:srgbClr val="333333"/>
                </a:solidFill>
                <a:effectLst/>
              </a:rPr>
              <a:t>They teach a lesson, often to children.</a:t>
            </a:r>
          </a:p>
          <a:p>
            <a:pPr marL="0" indent="0" algn="l">
              <a:buNone/>
            </a:pPr>
            <a:r>
              <a:rPr lang="en-US" b="0" i="0" dirty="0">
                <a:solidFill>
                  <a:srgbClr val="333333"/>
                </a:solidFill>
                <a:effectLst/>
              </a:rPr>
              <a:t>They follow a specific pattern:</a:t>
            </a:r>
          </a:p>
          <a:p>
            <a:pPr lvl="1">
              <a:buFont typeface="+mj-lt"/>
              <a:buAutoNum type="arabicPeriod"/>
            </a:pPr>
            <a:r>
              <a:rPr lang="en-US" sz="2800" dirty="0">
                <a:solidFill>
                  <a:srgbClr val="333333"/>
                </a:solidFill>
              </a:rPr>
              <a:t> A situation or individual is said </a:t>
            </a:r>
            <a:r>
              <a:rPr lang="en-US" sz="2800" b="0" i="0" dirty="0">
                <a:solidFill>
                  <a:srgbClr val="333333"/>
                </a:solidFill>
                <a:effectLst/>
              </a:rPr>
              <a:t>be menacing, or dishonest.</a:t>
            </a:r>
          </a:p>
          <a:p>
            <a:pPr lvl="1">
              <a:buFont typeface="+mj-lt"/>
              <a:buAutoNum type="arabicPeriod"/>
            </a:pPr>
            <a:r>
              <a:rPr lang="en-US" sz="2800" b="0" i="0" dirty="0">
                <a:solidFill>
                  <a:srgbClr val="333333"/>
                </a:solidFill>
                <a:effectLst/>
              </a:rPr>
              <a:t>The main character  disregards the warning.</a:t>
            </a:r>
          </a:p>
          <a:p>
            <a:pPr lvl="1">
              <a:buFont typeface="+mj-lt"/>
              <a:buAutoNum type="arabicPeriod"/>
            </a:pPr>
            <a:r>
              <a:rPr lang="en-US" sz="2800" b="0" i="0" dirty="0">
                <a:solidFill>
                  <a:srgbClr val="333333"/>
                </a:solidFill>
                <a:effectLst/>
              </a:rPr>
              <a:t>The character who ignored the warning suffers negative consequences.</a:t>
            </a:r>
            <a:endParaRPr lang="en-US" sz="2800" dirty="0"/>
          </a:p>
          <a:p>
            <a:pPr lvl="1">
              <a:buFont typeface="+mj-lt"/>
              <a:buAutoNum type="arabicPeriod"/>
            </a:pPr>
            <a:endParaRPr lang="en-US" sz="2800" b="0" i="0" dirty="0">
              <a:solidFill>
                <a:srgbClr val="333333"/>
              </a:solidFill>
              <a:effectLst/>
            </a:endParaRPr>
          </a:p>
          <a:p>
            <a:pPr marL="457200" lvl="1" indent="0">
              <a:buNone/>
            </a:pPr>
            <a:r>
              <a:rPr lang="en-US" sz="2800" dirty="0">
                <a:solidFill>
                  <a:srgbClr val="333333"/>
                </a:solidFill>
              </a:rPr>
              <a:t>Do you think young children will benefit by interacting with these stories? </a:t>
            </a:r>
            <a:endParaRPr lang="en-US" sz="2800" b="0" i="0" dirty="0">
              <a:solidFill>
                <a:srgbClr val="333333"/>
              </a:solidFill>
              <a:effectLst/>
            </a:endParaRPr>
          </a:p>
        </p:txBody>
      </p:sp>
      <p:pic>
        <p:nvPicPr>
          <p:cNvPr id="7" name="Picture 6">
            <a:extLst>
              <a:ext uri="{FF2B5EF4-FFF2-40B4-BE49-F238E27FC236}">
                <a16:creationId xmlns:a16="http://schemas.microsoft.com/office/drawing/2014/main" id="{DFA58A9D-F531-4883-8D7A-A569710C13C0}"/>
              </a:ext>
            </a:extLst>
          </p:cNvPr>
          <p:cNvPicPr>
            <a:picLocks noChangeAspect="1"/>
          </p:cNvPicPr>
          <p:nvPr/>
        </p:nvPicPr>
        <p:blipFill>
          <a:blip r:embed="rId2"/>
          <a:stretch>
            <a:fillRect/>
          </a:stretch>
        </p:blipFill>
        <p:spPr>
          <a:xfrm>
            <a:off x="9204287" y="2023113"/>
            <a:ext cx="1890081" cy="1046295"/>
          </a:xfrm>
          <a:prstGeom prst="rect">
            <a:avLst/>
          </a:prstGeom>
        </p:spPr>
      </p:pic>
    </p:spTree>
    <p:extLst>
      <p:ext uri="{BB962C8B-B14F-4D97-AF65-F5344CB8AC3E}">
        <p14:creationId xmlns:p14="http://schemas.microsoft.com/office/powerpoint/2010/main" val="39315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9E122-620D-41AA-9869-B01BBC8D9D28}"/>
              </a:ext>
            </a:extLst>
          </p:cNvPr>
          <p:cNvPicPr>
            <a:picLocks noChangeAspect="1"/>
          </p:cNvPicPr>
          <p:nvPr/>
        </p:nvPicPr>
        <p:blipFill>
          <a:blip r:embed="rId2"/>
          <a:stretch>
            <a:fillRect/>
          </a:stretch>
        </p:blipFill>
        <p:spPr>
          <a:xfrm>
            <a:off x="370808" y="140204"/>
            <a:ext cx="6626340" cy="4392269"/>
          </a:xfrm>
          <a:prstGeom prst="rect">
            <a:avLst/>
          </a:prstGeom>
        </p:spPr>
      </p:pic>
      <p:pic>
        <p:nvPicPr>
          <p:cNvPr id="5" name="Picture 4">
            <a:extLst>
              <a:ext uri="{FF2B5EF4-FFF2-40B4-BE49-F238E27FC236}">
                <a16:creationId xmlns:a16="http://schemas.microsoft.com/office/drawing/2014/main" id="{ADA08D56-D9BC-4AA9-9B57-17713E25E0EB}"/>
              </a:ext>
            </a:extLst>
          </p:cNvPr>
          <p:cNvPicPr>
            <a:picLocks noChangeAspect="1"/>
          </p:cNvPicPr>
          <p:nvPr/>
        </p:nvPicPr>
        <p:blipFill>
          <a:blip r:embed="rId3"/>
          <a:stretch>
            <a:fillRect/>
          </a:stretch>
        </p:blipFill>
        <p:spPr>
          <a:xfrm>
            <a:off x="6183514" y="3254465"/>
            <a:ext cx="6008486" cy="3603535"/>
          </a:xfrm>
          <a:prstGeom prst="rect">
            <a:avLst/>
          </a:prstGeom>
        </p:spPr>
      </p:pic>
      <p:sp>
        <p:nvSpPr>
          <p:cNvPr id="6" name="TextBox 5">
            <a:extLst>
              <a:ext uri="{FF2B5EF4-FFF2-40B4-BE49-F238E27FC236}">
                <a16:creationId xmlns:a16="http://schemas.microsoft.com/office/drawing/2014/main" id="{AA28D5C4-A215-4237-80E4-5865A9BF77DF}"/>
              </a:ext>
            </a:extLst>
          </p:cNvPr>
          <p:cNvSpPr txBox="1"/>
          <p:nvPr/>
        </p:nvSpPr>
        <p:spPr>
          <a:xfrm>
            <a:off x="1452488" y="4943060"/>
            <a:ext cx="3411060" cy="1200329"/>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Book Series Favorites</a:t>
            </a:r>
          </a:p>
        </p:txBody>
      </p:sp>
    </p:spTree>
    <p:extLst>
      <p:ext uri="{BB962C8B-B14F-4D97-AF65-F5344CB8AC3E}">
        <p14:creationId xmlns:p14="http://schemas.microsoft.com/office/powerpoint/2010/main" val="2552575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838199" y="291090"/>
            <a:ext cx="10515599" cy="932688"/>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5400" b="0" i="0" u="none" strike="noStrike" kern="1200" cap="none" spc="-300" baseline="0" dirty="0">
                <a:solidFill>
                  <a:schemeClr val="tx1"/>
                </a:solidFill>
                <a:uFillTx/>
                <a:latin typeface="+mj-lt"/>
                <a:ea typeface="+mj-ea"/>
                <a:cs typeface="+mj-cs"/>
              </a:rPr>
              <a:t>Invest In Girls</a:t>
            </a:r>
            <a:endParaRPr lang="en-US" sz="5400" b="0" i="0" u="none" strike="noStrike" kern="1200" cap="none" spc="0" baseline="0" dirty="0">
              <a:solidFill>
                <a:schemeClr val="tx1"/>
              </a:solidFill>
              <a:uFillTx/>
              <a:latin typeface="+mj-lt"/>
              <a:ea typeface="+mj-ea"/>
              <a:cs typeface="+mj-cs"/>
            </a:endParaRPr>
          </a:p>
        </p:txBody>
      </p:sp>
      <p:pic>
        <p:nvPicPr>
          <p:cNvPr id="2" name="Picture 3" descr="Graphical user interface, text, application&#10;&#10;Description automatically generated">
            <a:extLst>
              <a:ext uri="{FF2B5EF4-FFF2-40B4-BE49-F238E27FC236}">
                <a16:creationId xmlns:a16="http://schemas.microsoft.com/office/drawing/2014/main" id="{5B064884-C6ED-4B6B-395C-652B687BD786}"/>
              </a:ext>
            </a:extLst>
          </p:cNvPr>
          <p:cNvPicPr>
            <a:picLocks noChangeAspect="1"/>
          </p:cNvPicPr>
          <p:nvPr/>
        </p:nvPicPr>
        <p:blipFill>
          <a:blip r:embed="rId2"/>
          <a:stretch>
            <a:fillRect/>
          </a:stretch>
        </p:blipFill>
        <p:spPr>
          <a:xfrm>
            <a:off x="1779454" y="1486729"/>
            <a:ext cx="8633091" cy="4864952"/>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tint val="75000"/>
                  </a:schemeClr>
                </a:solidFill>
              </a:rPr>
              <a:pPr lvl="0" algn="r">
                <a:spcAft>
                  <a:spcPts val="600"/>
                </a:spcAft>
              </a:pPr>
              <a:t>39</a:t>
            </a:fld>
            <a:endParaRPr lang="en-US" sz="1200" dirty="0">
              <a:solidFill>
                <a:schemeClr val="tx1">
                  <a:tint val="75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AC6A3-3974-407B-A36D-15D673C7CC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210" y="3952580"/>
            <a:ext cx="1684969" cy="19220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3">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4"/>
          <a:stretch>
            <a:fillRect/>
          </a:stretch>
        </p:blipFill>
        <p:spPr>
          <a:xfrm>
            <a:off x="809210" y="1382842"/>
            <a:ext cx="1525618" cy="1701295"/>
          </a:xfrm>
          <a:prstGeom prst="rect">
            <a:avLst/>
          </a:prstGeom>
          <a:ln w="1905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5"/>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spTree>
    <p:extLst>
      <p:ext uri="{BB962C8B-B14F-4D97-AF65-F5344CB8AC3E}">
        <p14:creationId xmlns:p14="http://schemas.microsoft.com/office/powerpoint/2010/main" val="1144693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84A46E-D5C7-B21C-E7C3-A2481FE4CE2D}"/>
              </a:ext>
            </a:extLst>
          </p:cNvPr>
          <p:cNvSpPr txBox="1"/>
          <p:nvPr/>
        </p:nvSpPr>
        <p:spPr>
          <a:xfrm>
            <a:off x="1028700" y="1967266"/>
            <a:ext cx="2628900" cy="2547257"/>
          </a:xfrm>
          <a:prstGeom prst="rect">
            <a:avLst/>
          </a:prstGeom>
          <a:noFill/>
        </p:spPr>
        <p:txBody>
          <a:bodyPr vert="horz" lIns="91440" tIns="45720" rIns="91440" bIns="45720" rtlCol="0" anchor="ctr" anchorCtr="0" compatLnSpc="1">
            <a:normAutofit/>
          </a:bodyPr>
          <a:lstStyle/>
          <a:p>
            <a:pPr algn="ctr">
              <a:lnSpc>
                <a:spcPct val="90000"/>
              </a:lnSpc>
              <a:spcBef>
                <a:spcPct val="0"/>
              </a:spcBef>
              <a:spcAft>
                <a:spcPts val="600"/>
              </a:spcAft>
              <a:defRPr sz="1800" b="0" i="0" u="none" strike="noStrike" kern="0" cap="none" spc="0" baseline="0">
                <a:solidFill>
                  <a:srgbClr val="000000"/>
                </a:solidFill>
                <a:uFillTx/>
              </a:defRPr>
            </a:pPr>
            <a:r>
              <a:rPr lang="en-US" sz="3600" b="0" i="0" u="none" strike="noStrike" kern="1200" cap="none" spc="-300" baseline="0" dirty="0">
                <a:solidFill>
                  <a:srgbClr val="FFFFFF"/>
                </a:solidFill>
                <a:uFillTx/>
                <a:latin typeface="+mj-lt"/>
                <a:ea typeface="+mj-ea"/>
                <a:cs typeface="+mj-cs"/>
              </a:rPr>
              <a:t>NEC</a:t>
            </a:r>
            <a:r>
              <a:rPr lang="en-US" sz="3600" spc="-300" dirty="0">
                <a:solidFill>
                  <a:srgbClr val="FFFFFF"/>
                </a:solidFill>
                <a:latin typeface="+mj-lt"/>
                <a:ea typeface="+mj-ea"/>
                <a:cs typeface="+mj-cs"/>
              </a:rPr>
              <a:t> </a:t>
            </a:r>
            <a:endParaRPr lang="en-US" sz="3600" b="0" i="0" u="none" strike="noStrike" kern="1200" cap="none" spc="0" baseline="0" dirty="0">
              <a:solidFill>
                <a:srgbClr val="FFFFFF"/>
              </a:solidFill>
              <a:uFillTx/>
              <a:latin typeface="+mj-lt"/>
              <a:ea typeface="+mj-ea"/>
              <a:cs typeface="+mj-cs"/>
            </a:endParaRPr>
          </a:p>
        </p:txBody>
      </p:sp>
      <p:pic>
        <p:nvPicPr>
          <p:cNvPr id="2" name="Picture 3" descr="A picture containing graphical user interface&#10;&#10;Description automatically generated">
            <a:extLst>
              <a:ext uri="{FF2B5EF4-FFF2-40B4-BE49-F238E27FC236}">
                <a16:creationId xmlns:a16="http://schemas.microsoft.com/office/drawing/2014/main" id="{2012A8F8-EDBA-BFB5-CD17-485553463012}"/>
              </a:ext>
            </a:extLst>
          </p:cNvPr>
          <p:cNvPicPr>
            <a:picLocks noChangeAspect="1"/>
          </p:cNvPicPr>
          <p:nvPr/>
        </p:nvPicPr>
        <p:blipFill>
          <a:blip r:embed="rId2"/>
          <a:stretch>
            <a:fillRect/>
          </a:stretch>
        </p:blipFill>
        <p:spPr>
          <a:xfrm>
            <a:off x="4217040" y="570"/>
            <a:ext cx="5269523" cy="7023466"/>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34184" y="6356350"/>
            <a:ext cx="514349"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alpha val="80000"/>
                  </a:schemeClr>
                </a:solidFill>
              </a:rPr>
              <a:pPr lvl="0" algn="r">
                <a:spcAft>
                  <a:spcPts val="600"/>
                </a:spcAft>
              </a:pPr>
              <a:t>40</a:t>
            </a:fld>
            <a:endParaRPr lang="en-US" sz="1200" dirty="0">
              <a:solidFill>
                <a:schemeClr val="tx1">
                  <a:alpha val="80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3816050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Diagram&#10;&#10;Description automatically generated">
            <a:extLst>
              <a:ext uri="{FF2B5EF4-FFF2-40B4-BE49-F238E27FC236}">
                <a16:creationId xmlns:a16="http://schemas.microsoft.com/office/drawing/2014/main" id="{28CB2D7A-BC9A-BC45-814C-5432CB7CA3FD}"/>
              </a:ext>
            </a:extLst>
          </p:cNvPr>
          <p:cNvPicPr>
            <a:picLocks noChangeAspect="1"/>
          </p:cNvPicPr>
          <p:nvPr/>
        </p:nvPicPr>
        <p:blipFill>
          <a:blip r:embed="rId2"/>
          <a:stretch>
            <a:fillRect/>
          </a:stretch>
        </p:blipFill>
        <p:spPr>
          <a:xfrm>
            <a:off x="1561393" y="-110677"/>
            <a:ext cx="5306339" cy="7075121"/>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CC265B6-70F1-DC71-4F5F-2B5EDCD78733}"/>
              </a:ext>
            </a:extLst>
          </p:cNvPr>
          <p:cNvSpPr txBox="1"/>
          <p:nvPr/>
        </p:nvSpPr>
        <p:spPr>
          <a:xfrm>
            <a:off x="9489649" y="2600226"/>
            <a:ext cx="22862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chemeClr val="bg1"/>
                </a:solidFill>
                <a:cs typeface="Calibri"/>
              </a:rPr>
              <a:t>NPFC</a:t>
            </a:r>
            <a:endParaRPr lang="en-US" dirty="0"/>
          </a:p>
        </p:txBody>
      </p:sp>
    </p:spTree>
    <p:extLst>
      <p:ext uri="{BB962C8B-B14F-4D97-AF65-F5344CB8AC3E}">
        <p14:creationId xmlns:p14="http://schemas.microsoft.com/office/powerpoint/2010/main" val="3158252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7464614" y="1783959"/>
            <a:ext cx="4087306" cy="2889114"/>
          </a:xfrm>
          <a:prstGeom prst="rect">
            <a:avLst/>
          </a:prstGeom>
        </p:spPr>
        <p:txBody>
          <a:bodyPr vert="horz" lIns="91440" tIns="45720" rIns="91440" bIns="45720" rtlCol="0" anchor="b" anchorCtr="0" compatLnSpc="1">
            <a:normAutofit/>
          </a:bodyPr>
          <a:lstStyle/>
          <a:p>
            <a:pPr>
              <a:lnSpc>
                <a:spcPct val="90000"/>
              </a:lnSpc>
              <a:spcBef>
                <a:spcPct val="0"/>
              </a:spcBef>
              <a:spcAft>
                <a:spcPts val="600"/>
              </a:spcAft>
              <a:defRPr sz="1800" b="0" i="0" u="none" strike="noStrike" kern="0" cap="none" spc="0" baseline="0">
                <a:solidFill>
                  <a:srgbClr val="000000"/>
                </a:solidFill>
                <a:uFillTx/>
              </a:defRPr>
            </a:pPr>
            <a:r>
              <a:rPr lang="en-US" sz="5400" b="0" i="0" u="none" strike="noStrike" cap="none" spc="-300" baseline="0" dirty="0">
                <a:solidFill>
                  <a:schemeClr val="accent3">
                    <a:lumMod val="20000"/>
                    <a:lumOff val="80000"/>
                  </a:schemeClr>
                </a:solidFill>
                <a:uFillTx/>
                <a:latin typeface="+mj-lt"/>
                <a:ea typeface="+mj-ea"/>
                <a:cs typeface="+mj-cs"/>
              </a:rPr>
              <a:t>Advocacy</a:t>
            </a:r>
            <a:r>
              <a:rPr lang="en-US" sz="5400" spc="-300" dirty="0">
                <a:solidFill>
                  <a:schemeClr val="accent3">
                    <a:lumMod val="20000"/>
                    <a:lumOff val="80000"/>
                  </a:schemeClr>
                </a:solidFill>
                <a:latin typeface="+mj-lt"/>
                <a:ea typeface="+mj-ea"/>
                <a:cs typeface="+mj-cs"/>
              </a:rPr>
              <a:t> </a:t>
            </a:r>
            <a:endParaRPr lang="en-US" sz="5400" b="0" i="0" u="none" strike="noStrike" cap="none" spc="0" baseline="0" dirty="0">
              <a:solidFill>
                <a:schemeClr val="accent3">
                  <a:lumMod val="20000"/>
                  <a:lumOff val="80000"/>
                </a:schemeClr>
              </a:solidFill>
              <a:uFillTx/>
              <a:latin typeface="+mj-lt"/>
              <a:ea typeface="+mj-ea"/>
              <a:cs typeface="Calibri Light"/>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3" descr="Text&#10;&#10;Description automatically generated">
            <a:extLst>
              <a:ext uri="{FF2B5EF4-FFF2-40B4-BE49-F238E27FC236}">
                <a16:creationId xmlns:a16="http://schemas.microsoft.com/office/drawing/2014/main" id="{E8A2318E-DAAB-1135-A88F-5AC74D98B999}"/>
              </a:ext>
            </a:extLst>
          </p:cNvPr>
          <p:cNvPicPr>
            <a:picLocks noChangeAspect="1"/>
          </p:cNvPicPr>
          <p:nvPr/>
        </p:nvPicPr>
        <p:blipFill rotWithShape="1">
          <a:blip r:embed="rId2"/>
          <a:srcRect t="2708" b="21916"/>
          <a:stretch/>
        </p:blipFill>
        <p:spPr>
          <a:xfrm>
            <a:off x="157114"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03280" y="603504"/>
            <a:ext cx="548640" cy="548640"/>
          </a:xfrm>
          <a:prstGeom prst="ellipse">
            <a:avLst/>
          </a:prstGeom>
          <a:solidFill>
            <a:srgbClr val="7F7F7F"/>
          </a:solidFill>
        </p:spPr>
        <p:txBody>
          <a:bodyPr vert="horz" lIns="91440" tIns="45720" rIns="91440" bIns="45720" rtlCol="0" anchor="ctr" anchorCtr="0" compatLnSpc="1">
            <a:normAutofit/>
          </a:bodyPr>
          <a:lstStyle/>
          <a:p>
            <a:pPr algn="ctr">
              <a:spcAft>
                <a:spcPts val="600"/>
              </a:spcAft>
              <a:defRPr/>
            </a:pPr>
            <a:fld id="{88379318-37C5-3C40-B4B5-D89D1784DE03}" type="slidenum">
              <a:rPr lang="en-US" sz="1500">
                <a:solidFill>
                  <a:srgbClr val="FFFFFF"/>
                </a:solidFill>
                <a:latin typeface="Calibri" panose="020F0502020204030204"/>
              </a:rPr>
              <a:pPr algn="ctr">
                <a:spcAft>
                  <a:spcPts val="600"/>
                </a:spcAft>
                <a:defRPr/>
              </a:pPr>
              <a:t>42</a:t>
            </a:fld>
            <a:endParaRPr lang="en-US" sz="1500" dirty="0">
              <a:solidFill>
                <a:srgbClr val="FFFFFF"/>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135368624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US" sz="4000" b="0" i="0" u="none" strike="noStrike" kern="1200" cap="none" spc="-300" baseline="0" dirty="0">
                <a:solidFill>
                  <a:srgbClr val="414A58"/>
                </a:solidFill>
                <a:uFillTx/>
                <a:latin typeface="Inter" pitchFamily="2"/>
                <a:ea typeface="Inter Light" pitchFamily="2"/>
              </a:rPr>
              <a:t>Suggested Presentation Deck</a:t>
            </a: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43</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349C9AE7-29F6-99DB-2480-E7C25ED9A1D7}"/>
              </a:ext>
            </a:extLst>
          </p:cNvPr>
          <p:cNvSpPr txBox="1">
            <a:spLocks/>
          </p:cNvSpPr>
          <p:nvPr/>
        </p:nvSpPr>
        <p:spPr>
          <a:xfrm>
            <a:off x="1981200" y="1531487"/>
            <a:ext cx="8229600" cy="1143000"/>
          </a:xfrm>
          <a:prstGeom prst="rect">
            <a:avLst/>
          </a:prstGeom>
        </p:spPr>
        <p:txBody>
          <a:bodyPr rtlCol="0">
            <a:normAutofit/>
            <a:scene3d>
              <a:camera prst="orthographicFront"/>
              <a:lightRig rig="glow" dir="tl">
                <a:rot lat="0" lon="0" rev="5400000"/>
              </a:lightRig>
            </a:scene3d>
            <a:sp3d>
              <a:bevelT w="0" h="0"/>
              <a:contourClr>
                <a:schemeClr val="accent6">
                  <a:shade val="73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ndParaRPr>
          </a:p>
        </p:txBody>
      </p:sp>
      <p:sp>
        <p:nvSpPr>
          <p:cNvPr id="5" name="TextBox 2">
            <a:extLst>
              <a:ext uri="{FF2B5EF4-FFF2-40B4-BE49-F238E27FC236}">
                <a16:creationId xmlns:a16="http://schemas.microsoft.com/office/drawing/2014/main" id="{AF546B7B-5439-2D1A-A67D-E3A12C82BDAD}"/>
              </a:ext>
            </a:extLst>
          </p:cNvPr>
          <p:cNvSpPr txBox="1">
            <a:spLocks noChangeArrowheads="1"/>
          </p:cNvSpPr>
          <p:nvPr/>
        </p:nvSpPr>
        <p:spPr bwMode="auto">
          <a:xfrm>
            <a:off x="3025775" y="5595614"/>
            <a:ext cx="614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Arial" panose="020B0604020202020204" pitchFamily="34" charset="0"/>
                <a:cs typeface="Arial" panose="020B0604020202020204" pitchFamily="34" charset="0"/>
                <a:hlinkClick r:id="rId2"/>
              </a:rPr>
              <a:t>https://www.councilforeconed.org/resources/local-affiliates/</a:t>
            </a:r>
            <a:endParaRPr lang="en-US" altLang="en-US" sz="1800" dirty="0">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1800" dirty="0">
                <a:latin typeface="Arial" panose="020B0604020202020204" pitchFamily="34" charset="0"/>
                <a:cs typeface="Arial" panose="020B0604020202020204" pitchFamily="34" charset="0"/>
              </a:rPr>
              <a:t>Include your local affiliate page</a:t>
            </a:r>
            <a:endParaRPr lang="en-US" altLang="en-US" sz="1800" dirty="0"/>
          </a:p>
          <a:p>
            <a:pPr>
              <a:lnSpc>
                <a:spcPct val="100000"/>
              </a:lnSpc>
              <a:spcBef>
                <a:spcPct val="0"/>
              </a:spcBef>
              <a:buFontTx/>
              <a:buNone/>
            </a:pPr>
            <a:endParaRPr lang="en-US" altLang="en-US" sz="1800" dirty="0"/>
          </a:p>
        </p:txBody>
      </p:sp>
      <p:pic>
        <p:nvPicPr>
          <p:cNvPr id="7" name="Picture 4" descr="A picture containing bird&#10;&#10;Description generated with very high confidence">
            <a:extLst>
              <a:ext uri="{FF2B5EF4-FFF2-40B4-BE49-F238E27FC236}">
                <a16:creationId xmlns:a16="http://schemas.microsoft.com/office/drawing/2014/main" id="{F8B88045-53E7-7FD4-8561-45C0905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96852"/>
            <a:ext cx="6096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53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DA3EB623-6C13-B64A-349B-BA7FA90C2213}"/>
              </a:ext>
            </a:extLst>
          </p:cNvPr>
          <p:cNvPicPr>
            <a:picLocks noGrp="1" noChangeAspect="1"/>
          </p:cNvPicPr>
          <p:nvPr>
            <p:ph sz="quarter" idx="4294967295"/>
          </p:nvPr>
        </p:nvPicPr>
        <p:blipFill>
          <a:blip r:embed="rId2"/>
          <a:stretch>
            <a:fillRect/>
          </a:stretch>
        </p:blipFill>
        <p:spPr>
          <a:xfrm flipH="1">
            <a:off x="9525" y="0"/>
            <a:ext cx="4763758" cy="4754053"/>
          </a:xfrm>
        </p:spPr>
      </p:pic>
      <p:sp>
        <p:nvSpPr>
          <p:cNvPr id="4" name="Title 1">
            <a:extLst>
              <a:ext uri="{FF2B5EF4-FFF2-40B4-BE49-F238E27FC236}">
                <a16:creationId xmlns:a16="http://schemas.microsoft.com/office/drawing/2014/main" id="{688D72B4-224B-2F59-DC9A-3CEB4ED9F8CD}"/>
              </a:ext>
            </a:extLst>
          </p:cNvPr>
          <p:cNvSpPr>
            <a:spLocks noGrp="1"/>
          </p:cNvSpPr>
          <p:nvPr/>
        </p:nvSpPr>
        <p:spPr bwMode="auto">
          <a:xfrm>
            <a:off x="1805686" y="25429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lvl1pPr algn="ctr" rtl="0" fontAlgn="base">
              <a:lnSpc>
                <a:spcPts val="5700"/>
              </a:lnSpc>
              <a:spcBef>
                <a:spcPct val="0"/>
              </a:spcBef>
              <a:spcAft>
                <a:spcPct val="0"/>
              </a:spcAft>
              <a:defRPr sz="6600" b="1" i="0" kern="1200">
                <a:solidFill>
                  <a:srgbClr val="005CB8"/>
                </a:solidFill>
                <a:effectLst>
                  <a:outerShdw blurRad="50800" dist="50800" dir="5400000" algn="ctr" rotWithShape="0">
                    <a:srgbClr val="000000">
                      <a:alpha val="0"/>
                    </a:srgbClr>
                  </a:outerShdw>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5400" dirty="0">
                <a:solidFill>
                  <a:schemeClr val="accent1">
                    <a:lumMod val="50000"/>
                  </a:schemeClr>
                </a:solidFill>
                <a:latin typeface="Calibri"/>
                <a:ea typeface="ＭＳ Ｐゴシック"/>
                <a:cs typeface="Calibri"/>
              </a:rPr>
              <a:t>Thank You to Our Sponsors!</a:t>
            </a:r>
            <a:endParaRPr lang="en-US" sz="5400" dirty="0">
              <a:solidFill>
                <a:schemeClr val="accent1">
                  <a:lumMod val="50000"/>
                </a:schemeClr>
              </a:solidFill>
            </a:endParaRPr>
          </a:p>
        </p:txBody>
      </p:sp>
      <p:sp>
        <p:nvSpPr>
          <p:cNvPr id="8" name="Rectangle 7">
            <a:extLst>
              <a:ext uri="{FF2B5EF4-FFF2-40B4-BE49-F238E27FC236}">
                <a16:creationId xmlns:a16="http://schemas.microsoft.com/office/drawing/2014/main" id="{1EAA1B69-A7DD-C6D6-3DD4-99F0006B8480}"/>
              </a:ext>
            </a:extLst>
          </p:cNvPr>
          <p:cNvSpPr/>
          <p:nvPr/>
        </p:nvSpPr>
        <p:spPr>
          <a:xfrm>
            <a:off x="4450813" y="3244334"/>
            <a:ext cx="24237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dirty="0">
                <a:solidFill>
                  <a:srgbClr val="000000"/>
                </a:solidFill>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6B6AF61D-DF10-238A-ADB0-08B2321A6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16" y="1439041"/>
            <a:ext cx="1905000" cy="1874520"/>
          </a:xfrm>
          <a:prstGeom prst="rect">
            <a:avLst/>
          </a:prstGeom>
        </p:spPr>
      </p:pic>
      <p:sp>
        <p:nvSpPr>
          <p:cNvPr id="12" name="Google Shape;109;p25">
            <a:extLst>
              <a:ext uri="{FF2B5EF4-FFF2-40B4-BE49-F238E27FC236}">
                <a16:creationId xmlns:a16="http://schemas.microsoft.com/office/drawing/2014/main" id="{8DD379AD-A2B2-DCC2-BF36-013D456603F6}"/>
              </a:ext>
            </a:extLst>
          </p:cNvPr>
          <p:cNvSpPr txBox="1">
            <a:spLocks noGrp="1"/>
          </p:cNvSpPr>
          <p:nvPr/>
        </p:nvSpPr>
        <p:spPr>
          <a:xfrm>
            <a:off x="8766070" y="6536809"/>
            <a:ext cx="32634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1pPr>
            <a:lvl2pPr marL="0" marR="0" lvl="1"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2pPr>
            <a:lvl3pPr marL="0" marR="0" lvl="2"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3pPr>
            <a:lvl4pPr marL="0" marR="0" lvl="3"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4pPr>
            <a:lvl5pPr marL="0" marR="0" lvl="4"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5pPr>
            <a:lvl6pPr marL="0" marR="0" lvl="5"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6pPr>
            <a:lvl7pPr marL="0" marR="0" lvl="6"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7pPr>
            <a:lvl8pPr marL="0" marR="0" lvl="7"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8pPr>
            <a:lvl9pPr marL="0" marR="0" lvl="8"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9pPr>
          </a:lstStyle>
          <a:p>
            <a:pPr marL="0" marR="0" lvl="0" indent="0" algn="r" rtl="0">
              <a:spcBef>
                <a:spcPts val="0"/>
              </a:spcBef>
              <a:spcAft>
                <a:spcPts val="0"/>
              </a:spcAft>
              <a:buNone/>
            </a:pPr>
            <a:fld id="{00000000-1234-1234-1234-123412341234}" type="slidenum">
              <a:rPr lang="en-US" sz="1000" b="0" i="0" u="none" strike="noStrike" cap="none">
                <a:solidFill>
                  <a:srgbClr val="414A58"/>
                </a:solidFill>
                <a:latin typeface="Inter"/>
                <a:ea typeface="Inter"/>
                <a:cs typeface="Inter"/>
                <a:sym typeface="Inter"/>
              </a:rPr>
              <a:pPr marL="0" marR="0" lvl="0" indent="0" algn="r" rtl="0">
                <a:spcBef>
                  <a:spcPts val="0"/>
                </a:spcBef>
                <a:spcAft>
                  <a:spcPts val="0"/>
                </a:spcAft>
                <a:buNone/>
              </a:pPr>
              <a:t>44</a:t>
            </a:fld>
            <a:endParaRPr sz="1000" b="0" i="0" u="none" strike="noStrike" cap="none" dirty="0">
              <a:solidFill>
                <a:srgbClr val="414A58"/>
              </a:solidFill>
              <a:latin typeface="Inter"/>
              <a:ea typeface="Inter"/>
              <a:cs typeface="Inter"/>
              <a:sym typeface="Inter"/>
            </a:endParaRPr>
          </a:p>
        </p:txBody>
      </p:sp>
      <p:sp>
        <p:nvSpPr>
          <p:cNvPr id="14" name="Google Shape;111;p25">
            <a:extLst>
              <a:ext uri="{FF2B5EF4-FFF2-40B4-BE49-F238E27FC236}">
                <a16:creationId xmlns:a16="http://schemas.microsoft.com/office/drawing/2014/main" id="{2333ED09-92B6-92B5-0BF4-95797DB337CF}"/>
              </a:ext>
            </a:extLst>
          </p:cNvPr>
          <p:cNvSpPr txBox="1"/>
          <p:nvPr/>
        </p:nvSpPr>
        <p:spPr>
          <a:xfrm>
            <a:off x="533400" y="392637"/>
            <a:ext cx="10515600" cy="1325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200"/>
            </a:pPr>
            <a:endParaRPr dirty="0">
              <a:solidFill>
                <a:schemeClr val="dk1"/>
              </a:solidFill>
            </a:endParaRPr>
          </a:p>
        </p:txBody>
      </p:sp>
      <p:pic>
        <p:nvPicPr>
          <p:cNvPr id="15" name="Google Shape;112;p25" descr="Intuit®: Complete Financial Confidence">
            <a:extLst>
              <a:ext uri="{FF2B5EF4-FFF2-40B4-BE49-F238E27FC236}">
                <a16:creationId xmlns:a16="http://schemas.microsoft.com/office/drawing/2014/main" id="{6E0DF17D-63A3-B97C-ADE3-EF2830B11B38}"/>
              </a:ext>
            </a:extLst>
          </p:cNvPr>
          <p:cNvPicPr preferRelativeResize="0"/>
          <p:nvPr/>
        </p:nvPicPr>
        <p:blipFill>
          <a:blip r:embed="rId4">
            <a:alphaModFix/>
          </a:blip>
          <a:stretch>
            <a:fillRect/>
          </a:stretch>
        </p:blipFill>
        <p:spPr>
          <a:xfrm>
            <a:off x="3870648" y="3123292"/>
            <a:ext cx="4762500" cy="2190750"/>
          </a:xfrm>
          <a:prstGeom prst="rect">
            <a:avLst/>
          </a:prstGeom>
          <a:noFill/>
          <a:ln>
            <a:noFill/>
          </a:ln>
        </p:spPr>
      </p:pic>
      <p:pic>
        <p:nvPicPr>
          <p:cNvPr id="16" name="Google Shape;113;p25" descr="Stash Launches Stock-Back™-- First-Ever Rewards Program To Bridge Banking &amp;  Investing">
            <a:extLst>
              <a:ext uri="{FF2B5EF4-FFF2-40B4-BE49-F238E27FC236}">
                <a16:creationId xmlns:a16="http://schemas.microsoft.com/office/drawing/2014/main" id="{8FDEAC41-31B4-5574-8E73-7605712626BE}"/>
              </a:ext>
            </a:extLst>
          </p:cNvPr>
          <p:cNvPicPr preferRelativeResize="0"/>
          <p:nvPr/>
        </p:nvPicPr>
        <p:blipFill>
          <a:blip r:embed="rId5">
            <a:alphaModFix/>
          </a:blip>
          <a:stretch>
            <a:fillRect/>
          </a:stretch>
        </p:blipFill>
        <p:spPr>
          <a:xfrm>
            <a:off x="3341199" y="4918976"/>
            <a:ext cx="2952750" cy="1552575"/>
          </a:xfrm>
          <a:prstGeom prst="rect">
            <a:avLst/>
          </a:prstGeom>
          <a:noFill/>
          <a:ln>
            <a:noFill/>
          </a:ln>
        </p:spPr>
      </p:pic>
      <p:pic>
        <p:nvPicPr>
          <p:cNvPr id="17" name="Google Shape;114;p25" descr="Wells Fargo - Wikipedia">
            <a:extLst>
              <a:ext uri="{FF2B5EF4-FFF2-40B4-BE49-F238E27FC236}">
                <a16:creationId xmlns:a16="http://schemas.microsoft.com/office/drawing/2014/main" id="{A5EACC91-3015-BC4D-63C8-E5E00FDB8D33}"/>
              </a:ext>
            </a:extLst>
          </p:cNvPr>
          <p:cNvPicPr preferRelativeResize="0"/>
          <p:nvPr/>
        </p:nvPicPr>
        <p:blipFill>
          <a:blip r:embed="rId6">
            <a:alphaModFix/>
          </a:blip>
          <a:stretch>
            <a:fillRect/>
          </a:stretch>
        </p:blipFill>
        <p:spPr>
          <a:xfrm>
            <a:off x="1162593" y="4948342"/>
            <a:ext cx="1669724" cy="1799699"/>
          </a:xfrm>
          <a:prstGeom prst="rect">
            <a:avLst/>
          </a:prstGeom>
          <a:noFill/>
          <a:ln>
            <a:noFill/>
          </a:ln>
        </p:spPr>
      </p:pic>
      <p:pic>
        <p:nvPicPr>
          <p:cNvPr id="18" name="Google Shape;115;p25" descr="American Express - Wikipedia">
            <a:extLst>
              <a:ext uri="{FF2B5EF4-FFF2-40B4-BE49-F238E27FC236}">
                <a16:creationId xmlns:a16="http://schemas.microsoft.com/office/drawing/2014/main" id="{D0C43A9C-95E9-2519-9670-B6DAB3520AA5}"/>
              </a:ext>
            </a:extLst>
          </p:cNvPr>
          <p:cNvPicPr preferRelativeResize="0"/>
          <p:nvPr/>
        </p:nvPicPr>
        <p:blipFill>
          <a:blip r:embed="rId7">
            <a:alphaModFix/>
          </a:blip>
          <a:stretch>
            <a:fillRect/>
          </a:stretch>
        </p:blipFill>
        <p:spPr>
          <a:xfrm>
            <a:off x="3546429" y="1713668"/>
            <a:ext cx="1724025" cy="1714500"/>
          </a:xfrm>
          <a:prstGeom prst="rect">
            <a:avLst/>
          </a:prstGeom>
          <a:noFill/>
          <a:ln>
            <a:noFill/>
          </a:ln>
        </p:spPr>
      </p:pic>
      <p:pic>
        <p:nvPicPr>
          <p:cNvPr id="19" name="Google Shape;116;p25" descr="About the Peter G. Peterson Foundation">
            <a:extLst>
              <a:ext uri="{FF2B5EF4-FFF2-40B4-BE49-F238E27FC236}">
                <a16:creationId xmlns:a16="http://schemas.microsoft.com/office/drawing/2014/main" id="{FA010F64-76E0-4F55-8DC2-82D5B737F4C9}"/>
              </a:ext>
            </a:extLst>
          </p:cNvPr>
          <p:cNvPicPr preferRelativeResize="0"/>
          <p:nvPr/>
        </p:nvPicPr>
        <p:blipFill>
          <a:blip r:embed="rId8">
            <a:alphaModFix/>
          </a:blip>
          <a:stretch>
            <a:fillRect/>
          </a:stretch>
        </p:blipFill>
        <p:spPr>
          <a:xfrm>
            <a:off x="592489" y="3369634"/>
            <a:ext cx="2952750" cy="1552575"/>
          </a:xfrm>
          <a:prstGeom prst="rect">
            <a:avLst/>
          </a:prstGeom>
          <a:noFill/>
          <a:ln>
            <a:noFill/>
          </a:ln>
        </p:spPr>
      </p:pic>
      <p:pic>
        <p:nvPicPr>
          <p:cNvPr id="20" name="Google Shape;117;p25" descr="Federal Reserve - Wikipedia">
            <a:extLst>
              <a:ext uri="{FF2B5EF4-FFF2-40B4-BE49-F238E27FC236}">
                <a16:creationId xmlns:a16="http://schemas.microsoft.com/office/drawing/2014/main" id="{F115FA58-4E14-58E0-22B0-0829040AC25B}"/>
              </a:ext>
            </a:extLst>
          </p:cNvPr>
          <p:cNvPicPr preferRelativeResize="0"/>
          <p:nvPr/>
        </p:nvPicPr>
        <p:blipFill>
          <a:blip r:embed="rId9">
            <a:alphaModFix/>
          </a:blip>
          <a:stretch>
            <a:fillRect/>
          </a:stretch>
        </p:blipFill>
        <p:spPr>
          <a:xfrm>
            <a:off x="8502727" y="1437232"/>
            <a:ext cx="1714500" cy="1714500"/>
          </a:xfrm>
          <a:prstGeom prst="rect">
            <a:avLst/>
          </a:prstGeom>
          <a:noFill/>
          <a:ln>
            <a:noFill/>
          </a:ln>
        </p:spPr>
      </p:pic>
      <p:pic>
        <p:nvPicPr>
          <p:cNvPr id="21" name="Google Shape;118;p25" descr="Nearpod: You'll wonder how you taught without it">
            <a:extLst>
              <a:ext uri="{FF2B5EF4-FFF2-40B4-BE49-F238E27FC236}">
                <a16:creationId xmlns:a16="http://schemas.microsoft.com/office/drawing/2014/main" id="{AD49FB12-017B-96F3-DAF5-15ACB43E6B6F}"/>
              </a:ext>
            </a:extLst>
          </p:cNvPr>
          <p:cNvPicPr preferRelativeResize="0"/>
          <p:nvPr/>
        </p:nvPicPr>
        <p:blipFill>
          <a:blip r:embed="rId10">
            <a:alphaModFix/>
          </a:blip>
          <a:stretch>
            <a:fillRect/>
          </a:stretch>
        </p:blipFill>
        <p:spPr>
          <a:xfrm>
            <a:off x="8791306" y="3313273"/>
            <a:ext cx="2857500" cy="1600200"/>
          </a:xfrm>
          <a:prstGeom prst="rect">
            <a:avLst/>
          </a:prstGeom>
          <a:noFill/>
          <a:ln>
            <a:noFill/>
          </a:ln>
        </p:spPr>
      </p:pic>
      <p:pic>
        <p:nvPicPr>
          <p:cNvPr id="22" name="Google Shape;119;p25" descr="Press Room">
            <a:extLst>
              <a:ext uri="{FF2B5EF4-FFF2-40B4-BE49-F238E27FC236}">
                <a16:creationId xmlns:a16="http://schemas.microsoft.com/office/drawing/2014/main" id="{70FFE688-8B19-8025-D4F4-CBBD390056F1}"/>
              </a:ext>
            </a:extLst>
          </p:cNvPr>
          <p:cNvPicPr preferRelativeResize="0"/>
          <p:nvPr/>
        </p:nvPicPr>
        <p:blipFill>
          <a:blip r:embed="rId11">
            <a:alphaModFix/>
          </a:blip>
          <a:stretch>
            <a:fillRect/>
          </a:stretch>
        </p:blipFill>
        <p:spPr>
          <a:xfrm>
            <a:off x="5503578" y="1753103"/>
            <a:ext cx="2580301" cy="1407076"/>
          </a:xfrm>
          <a:prstGeom prst="rect">
            <a:avLst/>
          </a:prstGeom>
          <a:noFill/>
          <a:ln>
            <a:noFill/>
          </a:ln>
        </p:spPr>
      </p:pic>
      <p:pic>
        <p:nvPicPr>
          <p:cNvPr id="23" name="Google Shape;120;p25" descr="My SIFMA">
            <a:extLst>
              <a:ext uri="{FF2B5EF4-FFF2-40B4-BE49-F238E27FC236}">
                <a16:creationId xmlns:a16="http://schemas.microsoft.com/office/drawing/2014/main" id="{BC9A844C-B414-BF8C-9154-620BBD09F8C3}"/>
              </a:ext>
            </a:extLst>
          </p:cNvPr>
          <p:cNvPicPr preferRelativeResize="0"/>
          <p:nvPr/>
        </p:nvPicPr>
        <p:blipFill>
          <a:blip r:embed="rId12">
            <a:alphaModFix/>
          </a:blip>
          <a:stretch>
            <a:fillRect/>
          </a:stretch>
        </p:blipFill>
        <p:spPr>
          <a:xfrm>
            <a:off x="7194831" y="4982029"/>
            <a:ext cx="3619500" cy="1743075"/>
          </a:xfrm>
          <a:prstGeom prst="rect">
            <a:avLst/>
          </a:prstGeom>
          <a:noFill/>
          <a:ln>
            <a:noFill/>
          </a:ln>
        </p:spPr>
      </p:pic>
    </p:spTree>
    <p:extLst>
      <p:ext uri="{BB962C8B-B14F-4D97-AF65-F5344CB8AC3E}">
        <p14:creationId xmlns:p14="http://schemas.microsoft.com/office/powerpoint/2010/main" val="1892550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510960" y="3309003"/>
            <a:ext cx="10515600" cy="1325559"/>
          </a:xfrm>
          <a:prstGeom prst="rect">
            <a:avLst/>
          </a:prstGeom>
          <a:noFill/>
          <a:ln>
            <a:noFill/>
          </a:ln>
        </p:spPr>
        <p:txBody>
          <a:bodyPr vert="horz" wrap="square" lIns="91440" tIns="45720" rIns="91440" bIns="45720" anchor="t" anchorCtr="0" compatLnSpc="1">
            <a:noAutofit/>
          </a:bodyPr>
          <a:lstStyle/>
          <a:p>
            <a:pPr lvl="0">
              <a:spcBef>
                <a:spcPts val="0"/>
              </a:spcBef>
            </a:pPr>
            <a:r>
              <a:rPr lang="en-US" sz="3200" spc="-100" dirty="0">
                <a:solidFill>
                  <a:srgbClr val="FFFFFF"/>
                </a:solidFill>
                <a:latin typeface="Inter Light"/>
              </a:rPr>
              <a:t>Contact information</a:t>
            </a: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510960" y="2388769"/>
            <a:ext cx="10515600" cy="914400"/>
          </a:xfrm>
          <a:prstGeom prst="rect">
            <a:avLst/>
          </a:prstGeom>
          <a:noFill/>
          <a:ln>
            <a:noFill/>
          </a:ln>
        </p:spPr>
        <p:txBody>
          <a:bodyPr vert="horz" wrap="square" lIns="91440" tIns="45720" rIns="91440" bIns="45720" anchor="t" anchorCtr="0" compatLnSpc="1">
            <a:noAutofit/>
          </a:bodyPr>
          <a:lstStyle/>
          <a:p>
            <a:pPr marL="0" lvl="0" indent="0">
              <a:buNone/>
            </a:pPr>
            <a:r>
              <a:rPr lang="en-US" sz="5400" spc="-150" dirty="0">
                <a:solidFill>
                  <a:srgbClr val="FFFFFF"/>
                </a:solidFill>
                <a:latin typeface="Inter" pitchFamily="2"/>
              </a:rPr>
              <a:t>Thank You</a:t>
            </a:r>
            <a:endParaRPr lang="en-US" sz="5400" spc="-150" dirty="0">
              <a:solidFill>
                <a:srgbClr val="FFFFFF"/>
              </a:solidFill>
              <a:latin typeface="Calibri"/>
            </a:endParaRPr>
          </a:p>
        </p:txBody>
      </p:sp>
      <p:sp>
        <p:nvSpPr>
          <p:cNvPr id="5" name="TextBox 4">
            <a:extLst>
              <a:ext uri="{FF2B5EF4-FFF2-40B4-BE49-F238E27FC236}">
                <a16:creationId xmlns:a16="http://schemas.microsoft.com/office/drawing/2014/main" id="{3FCB9D7A-241B-490B-8AEB-6E8F9D68B017}"/>
              </a:ext>
            </a:extLst>
          </p:cNvPr>
          <p:cNvSpPr txBox="1"/>
          <p:nvPr/>
        </p:nvSpPr>
        <p:spPr>
          <a:xfrm>
            <a:off x="1550505" y="4884940"/>
            <a:ext cx="6096000" cy="830997"/>
          </a:xfrm>
          <a:prstGeom prst="rect">
            <a:avLst/>
          </a:prstGeom>
          <a:noFill/>
        </p:spPr>
        <p:txBody>
          <a:bodyPr wrap="square">
            <a:spAutoFit/>
          </a:bodyPr>
          <a:lstStyle/>
          <a:p>
            <a:r>
              <a:rPr lang="en-US" sz="2400" dirty="0">
                <a:solidFill>
                  <a:schemeClr val="bg1"/>
                </a:solidFill>
                <a:latin typeface="+mn-lt"/>
              </a:rPr>
              <a:t>Lauren H Shifflett   </a:t>
            </a:r>
            <a:r>
              <a:rPr lang="en-US" sz="2400" dirty="0">
                <a:solidFill>
                  <a:schemeClr val="bg1"/>
                </a:solidFill>
                <a:latin typeface="+mn-lt"/>
                <a:hlinkClick r:id="rId2">
                  <a:extLst>
                    <a:ext uri="{A12FA001-AC4F-418D-AE19-62706E023703}">
                      <ahyp:hlinkClr xmlns:ahyp="http://schemas.microsoft.com/office/drawing/2018/hyperlinkcolor" val="tx"/>
                    </a:ext>
                  </a:extLst>
                </a:hlinkClick>
              </a:rPr>
              <a:t>shiffllh@jmu.edu</a:t>
            </a:r>
            <a:r>
              <a:rPr lang="en-US" sz="2400" dirty="0">
                <a:solidFill>
                  <a:schemeClr val="bg1"/>
                </a:solidFill>
                <a:latin typeface="+mn-lt"/>
              </a:rPr>
              <a:t> </a:t>
            </a:r>
            <a:br>
              <a:rPr lang="en-US" sz="2400" dirty="0">
                <a:solidFill>
                  <a:schemeClr val="bg1"/>
                </a:solidFill>
                <a:latin typeface="+mn-lt"/>
              </a:rPr>
            </a:br>
            <a:r>
              <a:rPr lang="en-US" sz="2400" dirty="0">
                <a:solidFill>
                  <a:schemeClr val="bg1"/>
                </a:solidFill>
                <a:latin typeface="+mn-lt"/>
              </a:rPr>
              <a:t>Lynne  F Stover   </a:t>
            </a:r>
            <a:r>
              <a:rPr lang="en-US" sz="2400" dirty="0">
                <a:solidFill>
                  <a:schemeClr val="bg1"/>
                </a:solidFill>
                <a:latin typeface="+mn-lt"/>
                <a:hlinkClick r:id="rId3">
                  <a:extLst>
                    <a:ext uri="{A12FA001-AC4F-418D-AE19-62706E023703}">
                      <ahyp:hlinkClr xmlns:ahyp="http://schemas.microsoft.com/office/drawing/2018/hyperlinkcolor" val="tx"/>
                    </a:ext>
                  </a:extLst>
                </a:hlinkClick>
              </a:rPr>
              <a:t>stoverlf@jmu.edu</a:t>
            </a:r>
            <a:r>
              <a:rPr lang="en-US" sz="2400" dirty="0">
                <a:solidFill>
                  <a:schemeClr val="bg1"/>
                </a:solidFill>
                <a:latin typeface="+mn-lt"/>
              </a:rPr>
              <a:t> </a:t>
            </a:r>
            <a:endParaRPr lang="en-US" sz="2400" dirty="0">
              <a:solidFill>
                <a:schemeClr val="bg1"/>
              </a:solidFill>
            </a:endParaRPr>
          </a:p>
        </p:txBody>
      </p:sp>
    </p:spTree>
    <p:extLst>
      <p:ext uri="{BB962C8B-B14F-4D97-AF65-F5344CB8AC3E}">
        <p14:creationId xmlns:p14="http://schemas.microsoft.com/office/powerpoint/2010/main" val="91018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082" y="410672"/>
            <a:ext cx="5343835" cy="742950"/>
          </a:xfrm>
        </p:spPr>
        <p:txBody>
          <a:bodyPr/>
          <a:lstStyle/>
          <a:p>
            <a:pPr algn="ctr"/>
            <a:r>
              <a:rPr lang="en" sz="3600" dirty="0">
                <a:latin typeface="Helvetica Neue"/>
                <a:ea typeface="Helvetica Neue"/>
                <a:cs typeface="Helvetica Neue"/>
                <a:sym typeface="Helvetica Neue"/>
              </a:rPr>
              <a:t>Session Agenda</a:t>
            </a:r>
            <a:endParaRPr lang="en-US" sz="3600" dirty="0">
              <a:effectLst>
                <a:glow>
                  <a:schemeClr val="accent1">
                    <a:alpha val="0"/>
                  </a:schemeClr>
                </a:glow>
                <a:reflection stA="0" endPos="65000" dist="50800" dir="5400000" sy="-100000" algn="bl" rotWithShape="0"/>
              </a:effectLst>
              <a:latin typeface="+mn-lt"/>
            </a:endParaRPr>
          </a:p>
        </p:txBody>
      </p:sp>
      <p:sp>
        <p:nvSpPr>
          <p:cNvPr id="3" name="Content Placeholder 2"/>
          <p:cNvSpPr>
            <a:spLocks noGrp="1"/>
          </p:cNvSpPr>
          <p:nvPr>
            <p:ph idx="1"/>
          </p:nvPr>
        </p:nvSpPr>
        <p:spPr>
          <a:xfrm>
            <a:off x="1272209" y="1699025"/>
            <a:ext cx="10029498" cy="5158975"/>
          </a:xfrm>
        </p:spPr>
        <p:txBody>
          <a:bodyPr>
            <a:normAutofit fontScale="55000" lnSpcReduction="20000"/>
          </a:bodyPr>
          <a:lstStyle/>
          <a:p>
            <a:pPr>
              <a:lnSpc>
                <a:spcPct val="120000"/>
              </a:lnSpc>
            </a:pPr>
            <a:r>
              <a:rPr lang="en-US" sz="5100" b="1" dirty="0"/>
              <a:t>Introduce </a:t>
            </a:r>
            <a:r>
              <a:rPr lang="en-US" sz="5100" dirty="0"/>
              <a:t>the webinar [4 mins.]</a:t>
            </a:r>
          </a:p>
          <a:p>
            <a:pPr>
              <a:lnSpc>
                <a:spcPct val="120000"/>
              </a:lnSpc>
            </a:pPr>
            <a:r>
              <a:rPr lang="en-US" sz="5100" b="1" dirty="0"/>
              <a:t>Review</a:t>
            </a:r>
            <a:r>
              <a:rPr lang="en-US" sz="5100" dirty="0"/>
              <a:t> related standards [1 min.]</a:t>
            </a:r>
          </a:p>
          <a:p>
            <a:pPr>
              <a:lnSpc>
                <a:spcPct val="120000"/>
              </a:lnSpc>
            </a:pPr>
            <a:r>
              <a:rPr lang="en-US" sz="5100" b="1" dirty="0"/>
              <a:t>Discuss</a:t>
            </a:r>
            <a:r>
              <a:rPr lang="en-US" sz="5100" dirty="0"/>
              <a:t> using children’s literature to teach economics and personal finance. [5 mins.]</a:t>
            </a:r>
          </a:p>
          <a:p>
            <a:pPr>
              <a:lnSpc>
                <a:spcPct val="120000"/>
              </a:lnSpc>
              <a:buFont typeface="Arial" panose="020B0604020202020204" pitchFamily="34" charset="0"/>
              <a:buChar char="•"/>
            </a:pPr>
            <a:r>
              <a:rPr lang="en-US" sz="5100" b="1" dirty="0"/>
              <a:t>Explore</a:t>
            </a:r>
            <a:r>
              <a:rPr lang="en-US" sz="5100" dirty="0"/>
              <a:t> featured titles and the lessons and activities based on their content. [35 mins.]</a:t>
            </a:r>
          </a:p>
          <a:p>
            <a:pPr>
              <a:lnSpc>
                <a:spcPct val="120000"/>
              </a:lnSpc>
              <a:buFont typeface="Arial" panose="020B0604020202020204" pitchFamily="34" charset="0"/>
              <a:buChar char="•"/>
            </a:pPr>
            <a:r>
              <a:rPr lang="en-US" sz="5100" b="1" dirty="0"/>
              <a:t>Discover</a:t>
            </a:r>
            <a:r>
              <a:rPr lang="en-US" sz="5100" dirty="0"/>
              <a:t> online links to websites and resources. [5 mins.]</a:t>
            </a:r>
          </a:p>
          <a:p>
            <a:pPr>
              <a:lnSpc>
                <a:spcPct val="120000"/>
              </a:lnSpc>
            </a:pPr>
            <a:r>
              <a:rPr lang="en-US" sz="5100" b="1" dirty="0"/>
              <a:t>Share</a:t>
            </a:r>
            <a:r>
              <a:rPr lang="en-US" sz="5100" dirty="0"/>
              <a:t> related bibliographies &amp; additional resources. [5 mins.]</a:t>
            </a:r>
          </a:p>
          <a:p>
            <a:pPr>
              <a:lnSpc>
                <a:spcPct val="120000"/>
              </a:lnSpc>
            </a:pPr>
            <a:r>
              <a:rPr lang="en-US" sz="5100" b="1" dirty="0"/>
              <a:t>Discuss</a:t>
            </a:r>
            <a:r>
              <a:rPr lang="en-US" sz="5100" dirty="0"/>
              <a:t> the merits of cautionary tales. [5 mins.]</a:t>
            </a:r>
          </a:p>
          <a:p>
            <a:pPr marL="0" indent="0">
              <a:buNone/>
            </a:pPr>
            <a:r>
              <a:rPr lang="en-US" dirty="0">
                <a:solidFill>
                  <a:schemeClr val="tx1">
                    <a:lumMod val="95000"/>
                    <a:lumOff val="5000"/>
                  </a:schemeClr>
                </a:solidFill>
              </a:rPr>
              <a:t> </a:t>
            </a:r>
          </a:p>
        </p:txBody>
      </p:sp>
      <p:sp>
        <p:nvSpPr>
          <p:cNvPr id="4" name="TextBox 3">
            <a:extLst>
              <a:ext uri="{FF2B5EF4-FFF2-40B4-BE49-F238E27FC236}">
                <a16:creationId xmlns:a16="http://schemas.microsoft.com/office/drawing/2014/main" id="{B46A39A6-2A17-4742-8DD1-74D2431F2640}"/>
              </a:ext>
            </a:extLst>
          </p:cNvPr>
          <p:cNvSpPr txBox="1"/>
          <p:nvPr/>
        </p:nvSpPr>
        <p:spPr>
          <a:xfrm>
            <a:off x="393966" y="633036"/>
            <a:ext cx="4959984" cy="584775"/>
          </a:xfrm>
          <a:prstGeom prst="rect">
            <a:avLst/>
          </a:prstGeom>
          <a:noFill/>
        </p:spPr>
        <p:txBody>
          <a:bodyPr wrap="square" rtlCol="0">
            <a:spAutoFit/>
          </a:bodyPr>
          <a:lstStyle/>
          <a:p>
            <a:r>
              <a:rPr lang="en-US" sz="3200" dirty="0"/>
              <a:t>In this session we will:</a:t>
            </a:r>
          </a:p>
        </p:txBody>
      </p:sp>
    </p:spTree>
    <p:extLst>
      <p:ext uri="{BB962C8B-B14F-4D97-AF65-F5344CB8AC3E}">
        <p14:creationId xmlns:p14="http://schemas.microsoft.com/office/powerpoint/2010/main" val="212742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6</a:t>
            </a:fld>
            <a:endParaRPr dirty="0"/>
          </a:p>
        </p:txBody>
      </p:sp>
      <p:sp>
        <p:nvSpPr>
          <p:cNvPr id="192" name="Title 1"/>
          <p:cNvSpPr txBox="1"/>
          <p:nvPr/>
        </p:nvSpPr>
        <p:spPr>
          <a:xfrm>
            <a:off x="737615" y="629231"/>
            <a:ext cx="10424161" cy="76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t>Objectives</a:t>
            </a:r>
          </a:p>
        </p:txBody>
      </p:sp>
      <p:sp>
        <p:nvSpPr>
          <p:cNvPr id="3" name="TextBox 2">
            <a:extLst>
              <a:ext uri="{FF2B5EF4-FFF2-40B4-BE49-F238E27FC236}">
                <a16:creationId xmlns:a16="http://schemas.microsoft.com/office/drawing/2014/main" id="{640487EA-FC93-08AA-F18D-99A756AD1CAA}"/>
              </a:ext>
            </a:extLst>
          </p:cNvPr>
          <p:cNvSpPr txBox="1"/>
          <p:nvPr/>
        </p:nvSpPr>
        <p:spPr>
          <a:xfrm>
            <a:off x="1051035" y="1679511"/>
            <a:ext cx="10816542" cy="422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this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webinar teachers will:</a:t>
            </a:r>
          </a:p>
          <a:p>
            <a:pPr marR="0" lvl="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Consider the benefits of using children’s literature to teach in the content areas.</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Review the concepts such as compound interest, decision-making, choices, </a:t>
            </a:r>
            <a:r>
              <a:rPr lang="en-US" sz="2000" dirty="0">
                <a:latin typeface="Calibri" panose="020F0502020204030204" pitchFamily="34" charset="0"/>
                <a:ea typeface="Calibri" panose="020F0502020204030204" pitchFamily="34" charset="0"/>
                <a:cs typeface="Times New Roman" panose="02020603050405020304" pitchFamily="18" charset="0"/>
              </a:rPr>
              <a:t>investments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contacts, debt, and Ponzi Schemes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Consider </a:t>
            </a:r>
            <a:r>
              <a:rPr lang="en-US" sz="2000" dirty="0">
                <a:latin typeface="Calibri" panose="020F0502020204030204" pitchFamily="34" charset="0"/>
                <a:ea typeface="Calibri" panose="020F0502020204030204" pitchFamily="34" charset="0"/>
                <a:cs typeface="Times New Roman" panose="02020603050405020304" pitchFamily="18" charset="0"/>
              </a:rPr>
              <a:t>choices made when making an investment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R="0" lvl="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Discover methods for teaching the featured concepts using lessons created for the upper elementary and middle school classrooms. </a:t>
            </a:r>
          </a:p>
          <a:p>
            <a:pPr marL="342900" marR="0" lvl="0" indent="-342900">
              <a:lnSpc>
                <a:spcPct val="107000"/>
              </a:lnSpc>
              <a:spcBef>
                <a:spcPts val="0"/>
              </a:spcBef>
              <a:spcAft>
                <a:spcPts val="0"/>
              </a:spcAft>
              <a:buFont typeface="Symbol" panose="05050102010706020507" pitchFamily="18" charset="2"/>
              <a:buChar char=""/>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Share related bibliography.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85EE9-FC86-571A-E02F-3FF850D0B8E1}"/>
              </a:ext>
            </a:extLst>
          </p:cNvPr>
          <p:cNvSpPr txBox="1"/>
          <p:nvPr/>
        </p:nvSpPr>
        <p:spPr>
          <a:xfrm>
            <a:off x="2462135" y="204022"/>
            <a:ext cx="609350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400" dirty="0"/>
              <a:t>National Standards</a:t>
            </a:r>
          </a:p>
        </p:txBody>
      </p:sp>
      <p:pic>
        <p:nvPicPr>
          <p:cNvPr id="4" name="Picture 3">
            <a:extLst>
              <a:ext uri="{FF2B5EF4-FFF2-40B4-BE49-F238E27FC236}">
                <a16:creationId xmlns:a16="http://schemas.microsoft.com/office/drawing/2014/main" id="{3183B466-A6B7-A4A1-9AB9-166EBEAFF1B0}"/>
              </a:ext>
            </a:extLst>
          </p:cNvPr>
          <p:cNvPicPr>
            <a:picLocks noChangeAspect="1"/>
          </p:cNvPicPr>
          <p:nvPr/>
        </p:nvPicPr>
        <p:blipFill>
          <a:blip r:embed="rId2"/>
          <a:stretch>
            <a:fillRect/>
          </a:stretch>
        </p:blipFill>
        <p:spPr>
          <a:xfrm>
            <a:off x="1309879" y="1490350"/>
            <a:ext cx="4199006" cy="1656978"/>
          </a:xfrm>
          <a:prstGeom prst="rect">
            <a:avLst/>
          </a:prstGeom>
          <a:ln w="28575">
            <a:solidFill>
              <a:schemeClr val="tx1"/>
            </a:solidFill>
          </a:ln>
        </p:spPr>
      </p:pic>
      <p:pic>
        <p:nvPicPr>
          <p:cNvPr id="5" name="Picture 4">
            <a:extLst>
              <a:ext uri="{FF2B5EF4-FFF2-40B4-BE49-F238E27FC236}">
                <a16:creationId xmlns:a16="http://schemas.microsoft.com/office/drawing/2014/main" id="{545BC57B-B00C-648D-EFDC-3BB53515F76D}"/>
              </a:ext>
            </a:extLst>
          </p:cNvPr>
          <p:cNvPicPr>
            <a:picLocks noChangeAspect="1"/>
          </p:cNvPicPr>
          <p:nvPr/>
        </p:nvPicPr>
        <p:blipFill>
          <a:blip r:embed="rId3"/>
          <a:stretch>
            <a:fillRect/>
          </a:stretch>
        </p:blipFill>
        <p:spPr>
          <a:xfrm>
            <a:off x="6271433" y="1490350"/>
            <a:ext cx="4784935" cy="2069369"/>
          </a:xfrm>
          <a:prstGeom prst="rect">
            <a:avLst/>
          </a:prstGeom>
          <a:ln w="28575">
            <a:solidFill>
              <a:schemeClr val="tx1"/>
            </a:solidFill>
          </a:ln>
        </p:spPr>
      </p:pic>
      <p:pic>
        <p:nvPicPr>
          <p:cNvPr id="6" name="Picture 5">
            <a:extLst>
              <a:ext uri="{FF2B5EF4-FFF2-40B4-BE49-F238E27FC236}">
                <a16:creationId xmlns:a16="http://schemas.microsoft.com/office/drawing/2014/main" id="{0D763BE0-6AE5-F1BB-E906-E3A835E8726B}"/>
              </a:ext>
            </a:extLst>
          </p:cNvPr>
          <p:cNvPicPr>
            <a:picLocks noChangeAspect="1"/>
          </p:cNvPicPr>
          <p:nvPr/>
        </p:nvPicPr>
        <p:blipFill>
          <a:blip r:embed="rId4"/>
          <a:stretch>
            <a:fillRect/>
          </a:stretch>
        </p:blipFill>
        <p:spPr>
          <a:xfrm>
            <a:off x="4727456" y="4076606"/>
            <a:ext cx="4232275" cy="1739769"/>
          </a:xfrm>
          <a:prstGeom prst="rect">
            <a:avLst/>
          </a:prstGeom>
          <a:ln w="28575">
            <a:solidFill>
              <a:schemeClr val="tx1"/>
            </a:solidFill>
          </a:ln>
        </p:spPr>
      </p:pic>
      <p:sp>
        <p:nvSpPr>
          <p:cNvPr id="7" name="TextBox 6">
            <a:extLst>
              <a:ext uri="{FF2B5EF4-FFF2-40B4-BE49-F238E27FC236}">
                <a16:creationId xmlns:a16="http://schemas.microsoft.com/office/drawing/2014/main" id="{67E2CFE1-ECD8-64EF-82DC-B1907C32B067}"/>
              </a:ext>
            </a:extLst>
          </p:cNvPr>
          <p:cNvSpPr txBox="1"/>
          <p:nvPr/>
        </p:nvSpPr>
        <p:spPr>
          <a:xfrm>
            <a:off x="1812241" y="6441895"/>
            <a:ext cx="8957387" cy="307777"/>
          </a:xfrm>
          <a:prstGeom prst="rect">
            <a:avLst/>
          </a:prstGeom>
          <a:noFill/>
        </p:spPr>
        <p:txBody>
          <a:bodyPr wrap="square">
            <a:spAutoFit/>
          </a:bodyPr>
          <a:lstStyle/>
          <a:p>
            <a:pPr algn="ctr" defTabSz="678941">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5"/>
              </a:rPr>
              <a:t>https://www.councilforeconed.org/wp-content/uploads/2012/03/voluntary-national-content-standards-2010.pdf</a:t>
            </a:r>
            <a:endParaRPr lang="en-US" sz="1400" b="1" dirty="0"/>
          </a:p>
        </p:txBody>
      </p:sp>
      <p:pic>
        <p:nvPicPr>
          <p:cNvPr id="8" name="Picture 7">
            <a:extLst>
              <a:ext uri="{FF2B5EF4-FFF2-40B4-BE49-F238E27FC236}">
                <a16:creationId xmlns:a16="http://schemas.microsoft.com/office/drawing/2014/main" id="{C4FD8B3C-C57B-95FA-CBB4-4461138B5F17}"/>
              </a:ext>
            </a:extLst>
          </p:cNvPr>
          <p:cNvPicPr>
            <a:picLocks noChangeAspect="1"/>
          </p:cNvPicPr>
          <p:nvPr/>
        </p:nvPicPr>
        <p:blipFill>
          <a:blip r:embed="rId6"/>
          <a:stretch>
            <a:fillRect/>
          </a:stretch>
        </p:blipFill>
        <p:spPr>
          <a:xfrm>
            <a:off x="1480711" y="3431847"/>
            <a:ext cx="1962848" cy="2597657"/>
          </a:xfrm>
          <a:prstGeom prst="rect">
            <a:avLst/>
          </a:prstGeom>
          <a:ln w="19050">
            <a:solidFill>
              <a:schemeClr val="tx1"/>
            </a:solidFill>
          </a:ln>
        </p:spPr>
      </p:pic>
    </p:spTree>
    <p:extLst>
      <p:ext uri="{BB962C8B-B14F-4D97-AF65-F5344CB8AC3E}">
        <p14:creationId xmlns:p14="http://schemas.microsoft.com/office/powerpoint/2010/main" val="284832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22A4-DEB6-4C71-9A42-10EFB591EAA3}"/>
              </a:ext>
            </a:extLst>
          </p:cNvPr>
          <p:cNvSpPr>
            <a:spLocks noGrp="1"/>
          </p:cNvSpPr>
          <p:nvPr>
            <p:ph type="title"/>
          </p:nvPr>
        </p:nvSpPr>
        <p:spPr>
          <a:xfrm>
            <a:off x="470518" y="361530"/>
            <a:ext cx="9827580" cy="1356360"/>
          </a:xfrm>
        </p:spPr>
        <p:txBody>
          <a:bodyPr>
            <a:normAutofit/>
          </a:bodyPr>
          <a:lstStyle/>
          <a:p>
            <a:pPr algn="ctr"/>
            <a:r>
              <a:rPr lang="en-US" sz="3600" b="1" dirty="0">
                <a:solidFill>
                  <a:srgbClr val="450084"/>
                </a:solidFill>
                <a:latin typeface="Berlin Sans FB Demi" panose="020E0802020502020306" pitchFamily="34" charset="0"/>
              </a:rPr>
              <a:t>Using Children’s Literature to Teach Content</a:t>
            </a:r>
            <a:br>
              <a:rPr lang="en-US" sz="3600" b="1" dirty="0">
                <a:solidFill>
                  <a:srgbClr val="450084"/>
                </a:solidFill>
                <a:latin typeface="Berlin Sans FB Demi" panose="020E0802020502020306" pitchFamily="34" charset="0"/>
              </a:rPr>
            </a:br>
            <a:endParaRPr lang="en-US" sz="3600" b="1" dirty="0">
              <a:solidFill>
                <a:srgbClr val="450084"/>
              </a:solidFill>
              <a:latin typeface="Berlin Sans FB Demi" panose="020E0802020502020306" pitchFamily="34" charset="0"/>
            </a:endParaRPr>
          </a:p>
        </p:txBody>
      </p:sp>
      <p:sp>
        <p:nvSpPr>
          <p:cNvPr id="3" name="Content Placeholder 2">
            <a:extLst>
              <a:ext uri="{FF2B5EF4-FFF2-40B4-BE49-F238E27FC236}">
                <a16:creationId xmlns:a16="http://schemas.microsoft.com/office/drawing/2014/main" id="{52736E45-18CA-45EB-92D1-A6C3A5E79AA6}"/>
              </a:ext>
            </a:extLst>
          </p:cNvPr>
          <p:cNvSpPr>
            <a:spLocks noGrp="1"/>
          </p:cNvSpPr>
          <p:nvPr>
            <p:ph idx="1"/>
          </p:nvPr>
        </p:nvSpPr>
        <p:spPr>
          <a:xfrm>
            <a:off x="941033" y="1340528"/>
            <a:ext cx="9827581" cy="3888420"/>
          </a:xfrm>
        </p:spPr>
        <p:txBody>
          <a:bodyPr>
            <a:normAutofit/>
          </a:bodyPr>
          <a:lstStyle/>
          <a:p>
            <a:pPr marL="0" indent="0" algn="just">
              <a:buNone/>
              <a:defRPr/>
            </a:pPr>
            <a:r>
              <a:rPr lang="en-US" sz="3200" dirty="0">
                <a:solidFill>
                  <a:schemeClr val="tx1"/>
                </a:solidFill>
                <a:latin typeface="Calibri" panose="020F0502020204030204" pitchFamily="34" charset="0"/>
                <a:cs typeface="Calibri" panose="020F0502020204030204" pitchFamily="34" charset="0"/>
              </a:rPr>
              <a:t>It is to be noted that by using children’s picture books to teach in the content areas, we are providing students with engaging background information that encourages them to relate to concepts, improve vocabulary, and promote reading and writing skills. </a:t>
            </a:r>
          </a:p>
          <a:p>
            <a:pPr marL="0" indent="0">
              <a:buNone/>
              <a:defRPr/>
            </a:pPr>
            <a:r>
              <a:rPr lang="en-US" sz="3200" dirty="0">
                <a:solidFill>
                  <a:schemeClr val="tx1"/>
                </a:solidFill>
                <a:latin typeface="Calibri" panose="020F0502020204030204" pitchFamily="34" charset="0"/>
                <a:cs typeface="Calibri" panose="020F0502020204030204" pitchFamily="34" charset="0"/>
              </a:rPr>
              <a:t>Children’s literature offers many interdisciplinary possibilities including those of economics and personal finance. </a:t>
            </a:r>
          </a:p>
          <a:p>
            <a:pPr marL="0" indent="0">
              <a:buNone/>
            </a:pPr>
            <a:endParaRPr lang="en-US" sz="1800" dirty="0"/>
          </a:p>
        </p:txBody>
      </p:sp>
      <p:pic>
        <p:nvPicPr>
          <p:cNvPr id="4" name="Picture 3">
            <a:extLst>
              <a:ext uri="{FF2B5EF4-FFF2-40B4-BE49-F238E27FC236}">
                <a16:creationId xmlns:a16="http://schemas.microsoft.com/office/drawing/2014/main" id="{C7848629-C817-4DD2-A1E1-0A6BB6907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794505"/>
            <a:ext cx="1797257" cy="1797257"/>
          </a:xfrm>
          <a:prstGeom prst="rect">
            <a:avLst/>
          </a:prstGeom>
        </p:spPr>
      </p:pic>
    </p:spTree>
    <p:extLst>
      <p:ext uri="{BB962C8B-B14F-4D97-AF65-F5344CB8AC3E}">
        <p14:creationId xmlns:p14="http://schemas.microsoft.com/office/powerpoint/2010/main" val="65443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3A7A-10E6-E7E8-7801-46D3E010D49F}"/>
              </a:ext>
            </a:extLst>
          </p:cNvPr>
          <p:cNvSpPr>
            <a:spLocks noGrp="1"/>
          </p:cNvSpPr>
          <p:nvPr>
            <p:ph type="title"/>
          </p:nvPr>
        </p:nvSpPr>
        <p:spPr>
          <a:xfrm>
            <a:off x="1225296" y="365123"/>
            <a:ext cx="9637198" cy="576707"/>
          </a:xfrm>
        </p:spPr>
        <p:txBody>
          <a:bodyPr>
            <a:normAutofit fontScale="90000"/>
          </a:bodyPr>
          <a:lstStyle/>
          <a:p>
            <a:pPr algn="ctr"/>
            <a:r>
              <a:rPr lang="en-US" dirty="0"/>
              <a:t>Introducing Sheila Bair</a:t>
            </a:r>
          </a:p>
        </p:txBody>
      </p:sp>
      <p:pic>
        <p:nvPicPr>
          <p:cNvPr id="2050" name="Picture 2" descr="thumbnail">
            <a:extLst>
              <a:ext uri="{FF2B5EF4-FFF2-40B4-BE49-F238E27FC236}">
                <a16:creationId xmlns:a16="http://schemas.microsoft.com/office/drawing/2014/main" id="{2F613029-A266-EFD6-3E67-6E01A8B3D0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318002">
            <a:off x="9424880" y="1338039"/>
            <a:ext cx="1937907" cy="24256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thumbnail">
            <a:extLst>
              <a:ext uri="{FF2B5EF4-FFF2-40B4-BE49-F238E27FC236}">
                <a16:creationId xmlns:a16="http://schemas.microsoft.com/office/drawing/2014/main" id="{F46F99AB-F57B-F783-E7C1-314FCBA57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325" y="3848037"/>
            <a:ext cx="2260149" cy="282903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7C8F90-0713-4C34-C1AC-C07A916D0D8D}"/>
              </a:ext>
            </a:extLst>
          </p:cNvPr>
          <p:cNvPicPr>
            <a:picLocks noChangeAspect="1"/>
          </p:cNvPicPr>
          <p:nvPr/>
        </p:nvPicPr>
        <p:blipFill>
          <a:blip r:embed="rId5"/>
          <a:stretch>
            <a:fillRect/>
          </a:stretch>
        </p:blipFill>
        <p:spPr>
          <a:xfrm>
            <a:off x="380017" y="746428"/>
            <a:ext cx="3062894" cy="3103196"/>
          </a:xfrm>
          <a:prstGeom prst="rect">
            <a:avLst/>
          </a:prstGeom>
          <a:ln w="12700">
            <a:solidFill>
              <a:schemeClr val="tx1"/>
            </a:solidFill>
          </a:ln>
        </p:spPr>
      </p:pic>
      <p:pic>
        <p:nvPicPr>
          <p:cNvPr id="6" name="Picture 5">
            <a:extLst>
              <a:ext uri="{FF2B5EF4-FFF2-40B4-BE49-F238E27FC236}">
                <a16:creationId xmlns:a16="http://schemas.microsoft.com/office/drawing/2014/main" id="{2CBD753A-28FA-D76A-C5FC-5BF17ADF64E1}"/>
              </a:ext>
            </a:extLst>
          </p:cNvPr>
          <p:cNvPicPr>
            <a:picLocks noChangeAspect="1"/>
          </p:cNvPicPr>
          <p:nvPr/>
        </p:nvPicPr>
        <p:blipFill>
          <a:blip r:embed="rId6"/>
          <a:stretch>
            <a:fillRect/>
          </a:stretch>
        </p:blipFill>
        <p:spPr>
          <a:xfrm>
            <a:off x="4178903" y="1129575"/>
            <a:ext cx="4115808" cy="3051858"/>
          </a:xfrm>
          <a:prstGeom prst="rect">
            <a:avLst/>
          </a:prstGeom>
          <a:ln w="12700">
            <a:solidFill>
              <a:schemeClr val="tx1"/>
            </a:solidFill>
          </a:ln>
        </p:spPr>
      </p:pic>
      <p:pic>
        <p:nvPicPr>
          <p:cNvPr id="7" name="Picture 6">
            <a:extLst>
              <a:ext uri="{FF2B5EF4-FFF2-40B4-BE49-F238E27FC236}">
                <a16:creationId xmlns:a16="http://schemas.microsoft.com/office/drawing/2014/main" id="{BC2F6074-CE78-A55C-4EF8-1242636CAB0C}"/>
              </a:ext>
            </a:extLst>
          </p:cNvPr>
          <p:cNvPicPr>
            <a:picLocks noChangeAspect="1"/>
          </p:cNvPicPr>
          <p:nvPr/>
        </p:nvPicPr>
        <p:blipFill>
          <a:blip r:embed="rId7"/>
          <a:stretch>
            <a:fillRect/>
          </a:stretch>
        </p:blipFill>
        <p:spPr>
          <a:xfrm>
            <a:off x="1545526" y="4513241"/>
            <a:ext cx="5266754" cy="1871557"/>
          </a:xfrm>
          <a:prstGeom prst="rect">
            <a:avLst/>
          </a:prstGeom>
          <a:ln w="19050">
            <a:solidFill>
              <a:schemeClr val="tx1"/>
            </a:solidFill>
          </a:ln>
        </p:spPr>
      </p:pic>
    </p:spTree>
    <p:extLst>
      <p:ext uri="{BB962C8B-B14F-4D97-AF65-F5344CB8AC3E}">
        <p14:creationId xmlns:p14="http://schemas.microsoft.com/office/powerpoint/2010/main" val="14269850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Props1.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6DA77D-5CCD-40DF-A14E-D57FA6B29711}">
  <ds:schemaRefs>
    <ds:schemaRef ds:uri="http://schemas.microsoft.com/sharepoint/v3/contenttype/forms"/>
  </ds:schemaRefs>
</ds:datastoreItem>
</file>

<file path=customXml/itemProps3.xml><?xml version="1.0" encoding="utf-8"?>
<ds:datastoreItem xmlns:ds="http://schemas.openxmlformats.org/officeDocument/2006/customXml" ds:itemID="{64150342-3047-40C4-B26F-DE36EC0C7967}">
  <ds:schemaRefs>
    <ds:schemaRef ds:uri="http://schemas.microsoft.com/office/2006/documentManagement/types"/>
    <ds:schemaRef ds:uri="9cd82c5b-74c9-4827-94f1-5bf219ae6b20"/>
    <ds:schemaRef ds:uri="bfa4db11-c700-41fb-b639-f7e6b4e680b5"/>
    <ds:schemaRef ds:uri="http://schemas.microsoft.com/office/2006/metadata/properties"/>
    <ds:schemaRef ds:uri="http://www.w3.org/XML/1998/namespace"/>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Office%20Theme</Template>
  <TotalTime>141</TotalTime>
  <Words>1759</Words>
  <Application>Microsoft Office PowerPoint</Application>
  <PresentationFormat>Widescreen</PresentationFormat>
  <Paragraphs>193</Paragraphs>
  <Slides>45</Slides>
  <Notes>16</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45</vt:i4>
      </vt:variant>
    </vt:vector>
  </HeadingPairs>
  <TitlesOfParts>
    <vt:vector size="65" baseType="lpstr">
      <vt:lpstr>Arial</vt:lpstr>
      <vt:lpstr>Berlin Sans FB Demi</vt:lpstr>
      <vt:lpstr>Broadway</vt:lpstr>
      <vt:lpstr>Calibri</vt:lpstr>
      <vt:lpstr>Calibri Light</vt:lpstr>
      <vt:lpstr>Courier New</vt:lpstr>
      <vt:lpstr>Helvetica</vt:lpstr>
      <vt:lpstr>Helvetica Neue</vt:lpstr>
      <vt:lpstr>Inter</vt:lpstr>
      <vt:lpstr>Inter Light</vt:lpstr>
      <vt:lpstr>Inter SemiBold</vt:lpstr>
      <vt:lpstr>Juice ITC</vt:lpstr>
      <vt:lpstr>Lato</vt:lpstr>
      <vt:lpstr>Segoe UI Black</vt:lpstr>
      <vt:lpstr>SF Pro Text</vt:lpstr>
      <vt:lpstr>Symbol</vt:lpstr>
      <vt:lpstr>Times New Roman</vt:lpstr>
      <vt:lpstr>1_Office Theme</vt:lpstr>
      <vt:lpstr>2_Office Theme</vt:lpstr>
      <vt:lpstr>3_Office Theme</vt:lpstr>
      <vt:lpstr> Money Tales Series  Sheila Bair’s New Books     </vt:lpstr>
      <vt:lpstr>PowerPoint Presentation</vt:lpstr>
      <vt:lpstr>PowerPoint Presentation</vt:lpstr>
      <vt:lpstr>PowerPoint Presentation</vt:lpstr>
      <vt:lpstr>Session Agenda</vt:lpstr>
      <vt:lpstr>PowerPoint Presentation</vt:lpstr>
      <vt:lpstr>PowerPoint Presentation</vt:lpstr>
      <vt:lpstr>Using Children’s Literature to Teach Content </vt:lpstr>
      <vt:lpstr>Introducing Sheila Bair</vt:lpstr>
      <vt:lpstr>Shark Scam</vt:lpstr>
      <vt:lpstr>PowerPoint Presentation</vt:lpstr>
      <vt:lpstr>PowerPoint Presentation</vt:lpstr>
      <vt:lpstr>PowerPoint Presentation</vt:lpstr>
      <vt:lpstr>PowerPoint Presentation</vt:lpstr>
      <vt:lpstr> </vt:lpstr>
      <vt:lpstr>https://podcasts.apple.com/us/podcast/planetmoney/id290783428?i=1000595828012 </vt:lpstr>
      <vt:lpstr>PowerPoint Presentation</vt:lpstr>
      <vt:lpstr>PowerPoint Presentation</vt:lpstr>
      <vt:lpstr>PowerPoint Presentation</vt:lpstr>
      <vt:lpstr>PowerPoint Presentation</vt:lpstr>
      <vt:lpstr>file:///C:/Users/stoverlf/Downloads/Billy-the-Borrowing-Blue-Footed-Booby-TG.pdf</vt:lpstr>
      <vt:lpstr>Book Illustrations and Backmatter</vt:lpstr>
      <vt:lpstr>PowerPoint Presentation</vt:lpstr>
      <vt:lpstr>PowerPoint Presentation</vt:lpstr>
      <vt:lpstr>PowerPoint Presentation</vt:lpstr>
      <vt:lpstr>                                                                                          Princess Persephone’s Dragon Ride Stand </vt:lpstr>
      <vt:lpstr>PowerPoint Presentation</vt:lpstr>
      <vt:lpstr>PowerPoint Presentation</vt:lpstr>
      <vt:lpstr>PowerPoint Presentation</vt:lpstr>
      <vt:lpstr>PowerPoint Presentation</vt:lpstr>
      <vt:lpstr>PowerPoint Presentation</vt:lpstr>
      <vt:lpstr>PowerPoint Presentation</vt:lpstr>
      <vt:lpstr>Money Tales Bingo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Microsoft Office User</dc:creator>
  <cp:lastModifiedBy>Stover, Lynne - stoverlf</cp:lastModifiedBy>
  <cp:revision>55</cp:revision>
  <cp:lastPrinted>2023-03-13T18:34:28Z</cp:lastPrinted>
  <dcterms:created xsi:type="dcterms:W3CDTF">2022-05-10T21:20:13Z</dcterms:created>
  <dcterms:modified xsi:type="dcterms:W3CDTF">2023-03-13T19:01:10Z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