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3"/>
  </p:notesMasterIdLst>
  <p:sldIdLst>
    <p:sldId id="256" r:id="rId2"/>
    <p:sldId id="257" r:id="rId3"/>
    <p:sldId id="258" r:id="rId4"/>
    <p:sldId id="261" r:id="rId5"/>
    <p:sldId id="259" r:id="rId6"/>
    <p:sldId id="262" r:id="rId7"/>
    <p:sldId id="263" r:id="rId8"/>
    <p:sldId id="260" r:id="rId9"/>
    <p:sldId id="302" r:id="rId10"/>
    <p:sldId id="284" r:id="rId11"/>
    <p:sldId id="281" r:id="rId12"/>
    <p:sldId id="285" r:id="rId13"/>
    <p:sldId id="286" r:id="rId14"/>
    <p:sldId id="287" r:id="rId15"/>
    <p:sldId id="292" r:id="rId16"/>
    <p:sldId id="291" r:id="rId17"/>
    <p:sldId id="293" r:id="rId18"/>
    <p:sldId id="294" r:id="rId19"/>
    <p:sldId id="297" r:id="rId20"/>
    <p:sldId id="280" r:id="rId21"/>
    <p:sldId id="295" r:id="rId22"/>
    <p:sldId id="299" r:id="rId23"/>
    <p:sldId id="301" r:id="rId24"/>
    <p:sldId id="298" r:id="rId25"/>
    <p:sldId id="276" r:id="rId26"/>
    <p:sldId id="303" r:id="rId27"/>
    <p:sldId id="300" r:id="rId28"/>
    <p:sldId id="305" r:id="rId29"/>
    <p:sldId id="306" r:id="rId30"/>
    <p:sldId id="307" r:id="rId31"/>
    <p:sldId id="308" r:id="rId32"/>
    <p:sldId id="304" r:id="rId33"/>
    <p:sldId id="352" r:id="rId34"/>
    <p:sldId id="309" r:id="rId35"/>
    <p:sldId id="279" r:id="rId36"/>
    <p:sldId id="290" r:id="rId37"/>
    <p:sldId id="310" r:id="rId38"/>
    <p:sldId id="314" r:id="rId39"/>
    <p:sldId id="313" r:id="rId40"/>
    <p:sldId id="318" r:id="rId41"/>
    <p:sldId id="317" r:id="rId42"/>
    <p:sldId id="319" r:id="rId43"/>
    <p:sldId id="320" r:id="rId44"/>
    <p:sldId id="323" r:id="rId45"/>
    <p:sldId id="324" r:id="rId46"/>
    <p:sldId id="321" r:id="rId47"/>
    <p:sldId id="322" r:id="rId48"/>
    <p:sldId id="353" r:id="rId49"/>
    <p:sldId id="327" r:id="rId50"/>
    <p:sldId id="326" r:id="rId51"/>
    <p:sldId id="328" r:id="rId52"/>
    <p:sldId id="329" r:id="rId53"/>
    <p:sldId id="330" r:id="rId54"/>
    <p:sldId id="332" r:id="rId55"/>
    <p:sldId id="333" r:id="rId56"/>
    <p:sldId id="334" r:id="rId57"/>
    <p:sldId id="335" r:id="rId58"/>
    <p:sldId id="351" r:id="rId59"/>
    <p:sldId id="336" r:id="rId60"/>
    <p:sldId id="339" r:id="rId61"/>
    <p:sldId id="341" r:id="rId62"/>
    <p:sldId id="342" r:id="rId63"/>
    <p:sldId id="347" r:id="rId64"/>
    <p:sldId id="344" r:id="rId65"/>
    <p:sldId id="346" r:id="rId66"/>
    <p:sldId id="348" r:id="rId67"/>
    <p:sldId id="349" r:id="rId68"/>
    <p:sldId id="264" r:id="rId69"/>
    <p:sldId id="265" r:id="rId70"/>
    <p:sldId id="266" r:id="rId71"/>
    <p:sldId id="340" r:id="rId72"/>
    <p:sldId id="337" r:id="rId73"/>
    <p:sldId id="267" r:id="rId74"/>
    <p:sldId id="354" r:id="rId75"/>
    <p:sldId id="268" r:id="rId76"/>
    <p:sldId id="269" r:id="rId77"/>
    <p:sldId id="270" r:id="rId78"/>
    <p:sldId id="271" r:id="rId79"/>
    <p:sldId id="272" r:id="rId80"/>
    <p:sldId id="273" r:id="rId81"/>
    <p:sldId id="274" r:id="rId8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13B50B-C243-4DE9-AA64-C56E2CA66967}" v="588" dt="2023-02-20T16:17:45.743"/>
    <p1510:client id="{BEC33D29-03E4-4271-B95B-E72099555864}" v="146" dt="2023-02-20T20:01:16.16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717" autoAdjust="0"/>
  </p:normalViewPr>
  <p:slideViewPr>
    <p:cSldViewPr snapToGrid="0">
      <p:cViewPr varScale="1">
        <p:scale>
          <a:sx n="103" d="100"/>
          <a:sy n="103" d="100"/>
        </p:scale>
        <p:origin x="8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89" Type="http://schemas.microsoft.com/office/2015/10/relationships/revisionInfo" Target="revisionInfo.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leen Brennan" userId="d692504d-5103-4dca-8556-9acb69bdcee6" providerId="ADAL" clId="{ED0BE58A-3FE5-4458-88DB-ED0CBB7639BD}"/>
    <pc:docChg chg="delSld">
      <pc:chgData name="Kathleen Brennan" userId="d692504d-5103-4dca-8556-9acb69bdcee6" providerId="ADAL" clId="{ED0BE58A-3FE5-4458-88DB-ED0CBB7639BD}" dt="2023-02-20T20:44:29.939" v="0" actId="47"/>
      <pc:docMkLst>
        <pc:docMk/>
      </pc:docMkLst>
      <pc:sldChg chg="del">
        <pc:chgData name="Kathleen Brennan" userId="d692504d-5103-4dca-8556-9acb69bdcee6" providerId="ADAL" clId="{ED0BE58A-3FE5-4458-88DB-ED0CBB7639BD}" dt="2023-02-20T20:44:29.939" v="0" actId="47"/>
        <pc:sldMkLst>
          <pc:docMk/>
          <pc:sldMk cId="159720572" sldId="27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3" name="Shape 173"/>
          <p:cNvSpPr>
            <a:spLocks noGrp="1" noRot="1" noChangeAspect="1"/>
          </p:cNvSpPr>
          <p:nvPr>
            <p:ph type="sldImg"/>
          </p:nvPr>
        </p:nvSpPr>
        <p:spPr>
          <a:xfrm>
            <a:off x="1143000" y="685800"/>
            <a:ext cx="4572000" cy="3429000"/>
          </a:xfrm>
          <a:prstGeom prst="rect">
            <a:avLst/>
          </a:prstGeom>
        </p:spPr>
        <p:txBody>
          <a:bodyPr/>
          <a:lstStyle/>
          <a:p>
            <a:endParaRPr/>
          </a:p>
        </p:txBody>
      </p:sp>
      <p:sp>
        <p:nvSpPr>
          <p:cNvPr id="174" name="Shape 17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94471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79892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19102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82442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21158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34198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95800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17214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6090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47408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4185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512463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2055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p38: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79" name="Google Shape;679;p3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729134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701059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9878CBDB-49A8-4951-0DB6-6976367CBB47}"/>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D821B2AB-9C38-4464-3007-A524F5B6CE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A </a:t>
            </a:r>
            <a:r>
              <a:rPr lang="en-US" altLang="en-US" b="1">
                <a:ea typeface="ＭＳ Ｐゴシック" panose="020B0600070205080204" pitchFamily="34" charset="-128"/>
              </a:rPr>
              <a:t>price ceiling </a:t>
            </a:r>
            <a:r>
              <a:rPr lang="en-US" altLang="en-US">
                <a:ea typeface="ＭＳ Ｐゴシック" panose="020B0600070205080204" pitchFamily="34" charset="-128"/>
              </a:rPr>
              <a:t>is a maximum price sellers are allowed to charge for a good.</a:t>
            </a:r>
          </a:p>
          <a:p>
            <a:pPr eaLnBrk="1" hangingPunct="1">
              <a:spcBef>
                <a:spcPct val="0"/>
              </a:spcBef>
            </a:pPr>
            <a:r>
              <a:rPr lang="en-US" altLang="en-US">
                <a:ea typeface="ＭＳ Ｐゴシック" panose="020B0600070205080204" pitchFamily="34" charset="-128"/>
              </a:rPr>
              <a:t> </a:t>
            </a:r>
          </a:p>
          <a:p>
            <a:pPr eaLnBrk="1" hangingPunct="1">
              <a:spcBef>
                <a:spcPct val="0"/>
              </a:spcBef>
            </a:pPr>
            <a:r>
              <a:rPr lang="en-US" altLang="en-US">
                <a:ea typeface="ＭＳ Ｐゴシック" panose="020B0600070205080204" pitchFamily="34" charset="-128"/>
              </a:rPr>
              <a:t>Who would want such a thing?  Consumers.</a:t>
            </a:r>
          </a:p>
          <a:p>
            <a:pPr eaLnBrk="1" hangingPunct="1">
              <a:spcBef>
                <a:spcPct val="0"/>
              </a:spcBef>
            </a:pPr>
            <a:r>
              <a:rPr lang="en-US" altLang="en-US">
                <a:ea typeface="ＭＳ Ｐゴシック" panose="020B0600070205080204" pitchFamily="34" charset="-128"/>
              </a:rPr>
              <a:t> </a:t>
            </a:r>
          </a:p>
          <a:p>
            <a:pPr eaLnBrk="1" hangingPunct="1">
              <a:spcBef>
                <a:spcPct val="0"/>
              </a:spcBef>
            </a:pPr>
            <a:r>
              <a:rPr lang="en-US" altLang="en-US">
                <a:ea typeface="ＭＳ Ｐゴシック" panose="020B0600070205080204" pitchFamily="34" charset="-128"/>
              </a:rPr>
              <a:t>Note:  Ask the students what goods/services they consider to be unfairly expensive.</a:t>
            </a:r>
          </a:p>
          <a:p>
            <a:pPr eaLnBrk="1" hangingPunct="1">
              <a:spcBef>
                <a:spcPct val="0"/>
              </a:spcBef>
            </a:pPr>
            <a:r>
              <a:rPr lang="en-US" altLang="en-US">
                <a:ea typeface="ＭＳ Ｐゴシック" panose="020B0600070205080204" pitchFamily="34" charset="-128"/>
              </a:rPr>
              <a:t>You will often get responses like “gasoline” or “college tuition”.</a:t>
            </a:r>
          </a:p>
          <a:p>
            <a:pPr eaLnBrk="1" hangingPunct="1">
              <a:spcBef>
                <a:spcPct val="0"/>
              </a:spcBef>
            </a:pPr>
            <a:r>
              <a:rPr lang="en-US" altLang="en-US">
                <a:ea typeface="ＭＳ Ｐゴシック" panose="020B0600070205080204" pitchFamily="34" charset="-128"/>
              </a:rPr>
              <a:t>You might use one of these examples to show students the impacts of a price ceiling on the market for this good.</a:t>
            </a:r>
          </a:p>
          <a:p>
            <a:pPr eaLnBrk="1" hangingPunct="1">
              <a:spcBef>
                <a:spcPct val="0"/>
              </a:spcBef>
            </a:pPr>
            <a:r>
              <a:rPr lang="en-US" altLang="en-US">
                <a:ea typeface="ＭＳ Ｐゴシック" panose="020B0600070205080204" pitchFamily="34" charset="-128"/>
              </a:rPr>
              <a:t> </a:t>
            </a:r>
          </a:p>
          <a:p>
            <a:pPr eaLnBrk="1" hangingPunct="1">
              <a:spcBef>
                <a:spcPct val="0"/>
              </a:spcBef>
            </a:pPr>
            <a:r>
              <a:rPr lang="en-US" altLang="en-US">
                <a:ea typeface="ＭＳ Ｐゴシック" panose="020B0600070205080204" pitchFamily="34" charset="-128"/>
              </a:rPr>
              <a:t>If Pe is considered “too high”, then a price ceiling must be set below the equilibrium price. A price ceiling set above the equilibrium price has no effect. </a:t>
            </a:r>
          </a:p>
          <a:p>
            <a:pPr eaLnBrk="1" hangingPunct="1">
              <a:spcBef>
                <a:spcPct val="0"/>
              </a:spcBef>
            </a:pPr>
            <a:r>
              <a:rPr lang="en-US" altLang="en-US">
                <a:ea typeface="ＭＳ Ｐゴシック" panose="020B0600070205080204" pitchFamily="34" charset="-128"/>
              </a:rPr>
              <a:t> </a:t>
            </a:r>
          </a:p>
          <a:p>
            <a:pPr eaLnBrk="1" hangingPunct="1">
              <a:spcBef>
                <a:spcPct val="0"/>
              </a:spcBef>
            </a:pPr>
            <a:r>
              <a:rPr lang="en-US" altLang="en-US">
                <a:ea typeface="ＭＳ Ｐゴシック" panose="020B0600070205080204" pitchFamily="34" charset="-128"/>
              </a:rPr>
              <a:t>Or you could go through an example of a common good that is very unlikely to be the target of a price control.</a:t>
            </a:r>
          </a:p>
          <a:p>
            <a:pPr eaLnBrk="1" hangingPunct="1">
              <a:spcBef>
                <a:spcPct val="0"/>
              </a:spcBef>
            </a:pPr>
            <a:endParaRPr lang="en-US" altLang="en-US">
              <a:ea typeface="ＭＳ Ｐゴシック" panose="020B0600070205080204" pitchFamily="34" charset="-128"/>
            </a:endParaRPr>
          </a:p>
        </p:txBody>
      </p:sp>
      <p:sp>
        <p:nvSpPr>
          <p:cNvPr id="13316" name="Slide Number Placeholder 3">
            <a:extLst>
              <a:ext uri="{FF2B5EF4-FFF2-40B4-BE49-F238E27FC236}">
                <a16:creationId xmlns:a16="http://schemas.microsoft.com/office/drawing/2014/main" id="{0CF21A52-9E50-C6D4-058B-0BE0FA771E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0F93012-B46D-4B4E-9B94-2C2BAD50AC8F}" type="slidenum">
              <a:rPr lang="en-US" altLang="en-US">
                <a:latin typeface="Lucida Grande" charset="0"/>
                <a:ea typeface="ヒラギノ角ゴ ProN W3" charset="-128"/>
              </a:rPr>
              <a:pPr>
                <a:spcBef>
                  <a:spcPct val="0"/>
                </a:spcBef>
              </a:pPr>
              <a:t>63</a:t>
            </a:fld>
            <a:endParaRPr lang="en-US" altLang="en-US">
              <a:latin typeface="Lucida Grande" charset="0"/>
              <a:ea typeface="ヒラギノ角ゴ ProN W3"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6B6591-7571-262A-8D39-7B78B71EE95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7C5C0DF6-5AED-2BB9-9498-4F43D2C12C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anose="020B0600070205080204" pitchFamily="34" charset="-128"/>
              </a:rPr>
              <a:t>Shortage at Pc = </a:t>
            </a:r>
            <a:r>
              <a:rPr lang="en-US" altLang="en-US" dirty="0" err="1">
                <a:ea typeface="ＭＳ Ｐゴシック" panose="020B0600070205080204" pitchFamily="34" charset="-128"/>
              </a:rPr>
              <a:t>Qd</a:t>
            </a:r>
            <a:r>
              <a:rPr lang="en-US" altLang="en-US" dirty="0">
                <a:ea typeface="ＭＳ Ｐゴシック" panose="020B0600070205080204" pitchFamily="34" charset="-128"/>
              </a:rPr>
              <a:t> - Qs</a:t>
            </a:r>
          </a:p>
          <a:p>
            <a:pPr eaLnBrk="1" hangingPunct="1">
              <a:spcBef>
                <a:spcPct val="0"/>
              </a:spcBef>
            </a:pPr>
            <a:r>
              <a:rPr lang="en-US" altLang="en-US" dirty="0">
                <a:ea typeface="ＭＳ Ｐゴシック" panose="020B0600070205080204" pitchFamily="34" charset="-128"/>
              </a:rPr>
              <a:t> </a:t>
            </a:r>
          </a:p>
          <a:p>
            <a:pPr eaLnBrk="1" hangingPunct="1">
              <a:spcBef>
                <a:spcPct val="0"/>
              </a:spcBef>
            </a:pPr>
            <a:r>
              <a:rPr lang="en-US" altLang="en-US" dirty="0">
                <a:ea typeface="ＭＳ Ｐゴシック" panose="020B0600070205080204" pitchFamily="34" charset="-128"/>
              </a:rPr>
              <a:t>If the Pc=$2, </a:t>
            </a:r>
            <a:r>
              <a:rPr lang="en-US" altLang="en-US" dirty="0" err="1">
                <a:ea typeface="ＭＳ Ｐゴシック" panose="020B0600070205080204" pitchFamily="34" charset="-128"/>
              </a:rPr>
              <a:t>Qd</a:t>
            </a:r>
            <a:r>
              <a:rPr lang="en-US" altLang="en-US" dirty="0">
                <a:ea typeface="ＭＳ Ｐゴシック" panose="020B0600070205080204" pitchFamily="34" charset="-128"/>
              </a:rPr>
              <a:t> =5.75 and Qs = 4 so there is a shortage of almost 2 tacos.</a:t>
            </a:r>
          </a:p>
          <a:p>
            <a:pPr eaLnBrk="1" hangingPunct="1">
              <a:spcBef>
                <a:spcPct val="0"/>
              </a:spcBef>
            </a:pPr>
            <a:r>
              <a:rPr lang="en-US" altLang="en-US" dirty="0">
                <a:ea typeface="ＭＳ Ｐゴシック" panose="020B0600070205080204" pitchFamily="34" charset="-128"/>
              </a:rPr>
              <a:t> </a:t>
            </a:r>
          </a:p>
          <a:p>
            <a:pPr eaLnBrk="1" hangingPunct="1">
              <a:spcBef>
                <a:spcPct val="0"/>
              </a:spcBef>
            </a:pPr>
            <a:r>
              <a:rPr lang="en-US" altLang="en-US" dirty="0">
                <a:ea typeface="ＭＳ Ｐゴシック" panose="020B0600070205080204" pitchFamily="34" charset="-128"/>
              </a:rPr>
              <a:t>Is this so bad?  Aren’t consumers helped by this lower price?  Yes, if you are among the lucky 4 who get tacos!</a:t>
            </a:r>
          </a:p>
          <a:p>
            <a:pPr eaLnBrk="1" hangingPunct="1">
              <a:spcBef>
                <a:spcPct val="0"/>
              </a:spcBef>
            </a:pPr>
            <a:endParaRPr lang="en-US" altLang="en-US" dirty="0">
              <a:ea typeface="ＭＳ Ｐゴシック" panose="020B0600070205080204" pitchFamily="34" charset="-128"/>
            </a:endParaRPr>
          </a:p>
        </p:txBody>
      </p:sp>
      <p:sp>
        <p:nvSpPr>
          <p:cNvPr id="15364" name="Slide Number Placeholder 3">
            <a:extLst>
              <a:ext uri="{FF2B5EF4-FFF2-40B4-BE49-F238E27FC236}">
                <a16:creationId xmlns:a16="http://schemas.microsoft.com/office/drawing/2014/main" id="{DFA8C7A0-BF7D-B830-8E57-DCADF8D0E0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3291371-E4DF-4316-9B83-3D0ED55FEE73}" type="slidenum">
              <a:rPr lang="en-US" altLang="en-US">
                <a:latin typeface="Lucida Grande" charset="0"/>
                <a:ea typeface="ヒラギノ角ゴ ProN W3" charset="-128"/>
              </a:rPr>
              <a:pPr>
                <a:spcBef>
                  <a:spcPct val="0"/>
                </a:spcBef>
              </a:pPr>
              <a:t>64</a:t>
            </a:fld>
            <a:endParaRPr lang="en-US" altLang="en-US">
              <a:latin typeface="Lucida Grande" charset="0"/>
              <a:ea typeface="ヒラギノ角ゴ ProN W3"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5A83034A-6718-008E-46B5-14A36CBBC767}"/>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EF12A02D-F008-0034-3A1F-EBD17A2D12BE}"/>
              </a:ext>
            </a:extLst>
          </p:cNvPr>
          <p:cNvSpPr>
            <a:spLocks noGrp="1"/>
          </p:cNvSpPr>
          <p:nvPr>
            <p:ph type="body" idx="1"/>
          </p:nvPr>
        </p:nvSpPr>
        <p:spPr bwMode="auto"/>
        <p:txBody>
          <a:bodyPr wrap="square" numCol="1" anchor="t" anchorCtr="0" compatLnSpc="1">
            <a:prstTxWarp prst="textNoShape">
              <a:avLst/>
            </a:prstTxWarp>
            <a:normAutofit fontScale="92500" lnSpcReduction="20000"/>
          </a:bodyPr>
          <a:lstStyle/>
          <a:p>
            <a:pPr eaLnBrk="1" hangingPunct="1">
              <a:spcBef>
                <a:spcPct val="0"/>
              </a:spcBef>
              <a:defRPr/>
            </a:pPr>
            <a:r>
              <a:rPr lang="en-US" altLang="en-US" sz="1100">
                <a:ea typeface="ＭＳ Ｐゴシック" panose="020B0600070205080204" pitchFamily="34" charset="-128"/>
              </a:rPr>
              <a:t>People who want the good badly and are willing to pay a high price don’t get it, and those who care relatively little about the good and are only willing to pay a low price do get it.</a:t>
            </a:r>
          </a:p>
          <a:p>
            <a:pPr eaLnBrk="1" hangingPunct="1">
              <a:spcBef>
                <a:spcPct val="0"/>
              </a:spcBef>
              <a:defRPr/>
            </a:pPr>
            <a:r>
              <a:rPr lang="en-US" altLang="en-US" sz="1100">
                <a:ea typeface="ＭＳ Ｐゴシック" panose="020B0600070205080204" pitchFamily="34" charset="-128"/>
              </a:rPr>
              <a:t> </a:t>
            </a:r>
          </a:p>
          <a:p>
            <a:pPr eaLnBrk="1" hangingPunct="1">
              <a:spcBef>
                <a:spcPct val="0"/>
              </a:spcBef>
              <a:defRPr/>
            </a:pPr>
            <a:r>
              <a:rPr lang="en-US" altLang="en-US" sz="1100">
                <a:ea typeface="ＭＳ Ｐゴシック" panose="020B0600070205080204" pitchFamily="34" charset="-128"/>
              </a:rPr>
              <a:t>Suppose Stan was our sixth potential consumer.  He would not have paid $5 for a taco before the price control, but maybe now he is one of the lucky ones that gets a taco at $3.</a:t>
            </a:r>
          </a:p>
          <a:p>
            <a:pPr eaLnBrk="1" hangingPunct="1">
              <a:spcBef>
                <a:spcPct val="0"/>
              </a:spcBef>
              <a:defRPr/>
            </a:pPr>
            <a:r>
              <a:rPr lang="en-US" altLang="en-US" sz="1100">
                <a:ea typeface="ＭＳ Ｐゴシック" panose="020B0600070205080204" pitchFamily="34" charset="-128"/>
              </a:rPr>
              <a:t> </a:t>
            </a:r>
          </a:p>
          <a:p>
            <a:pPr eaLnBrk="1" hangingPunct="1">
              <a:spcBef>
                <a:spcPct val="0"/>
              </a:spcBef>
              <a:defRPr/>
            </a:pPr>
            <a:r>
              <a:rPr lang="en-US" altLang="en-US" sz="1100">
                <a:ea typeface="ＭＳ Ｐゴシック" panose="020B0600070205080204" pitchFamily="34" charset="-128"/>
              </a:rPr>
              <a:t>Julia was our second potential customer who would have paid $8 for a taco, but can’t find one now.  </a:t>
            </a:r>
          </a:p>
          <a:p>
            <a:pPr eaLnBrk="1" hangingPunct="1">
              <a:spcBef>
                <a:spcPct val="0"/>
              </a:spcBef>
              <a:defRPr/>
            </a:pPr>
            <a:r>
              <a:rPr lang="en-US" altLang="en-US" sz="1100">
                <a:ea typeface="ＭＳ Ｐゴシック" panose="020B0600070205080204" pitchFamily="34" charset="-128"/>
              </a:rPr>
              <a:t> </a:t>
            </a:r>
          </a:p>
          <a:p>
            <a:pPr eaLnBrk="1" hangingPunct="1">
              <a:spcBef>
                <a:spcPct val="0"/>
              </a:spcBef>
              <a:defRPr/>
            </a:pPr>
            <a:r>
              <a:rPr lang="en-US" altLang="en-US" sz="1100">
                <a:ea typeface="ＭＳ Ｐゴシック" panose="020B0600070205080204" pitchFamily="34" charset="-128"/>
              </a:rPr>
              <a:t>One way to define inefficiency:  A market or an economy is </a:t>
            </a:r>
            <a:r>
              <a:rPr lang="en-US" altLang="en-US" sz="1100" b="1">
                <a:ea typeface="ＭＳ Ｐゴシック" panose="020B0600070205080204" pitchFamily="34" charset="-128"/>
              </a:rPr>
              <a:t>inefficient </a:t>
            </a:r>
            <a:r>
              <a:rPr lang="en-US" altLang="en-US" sz="1100">
                <a:ea typeface="ＭＳ Ｐゴシック" panose="020B0600070205080204" pitchFamily="34" charset="-128"/>
              </a:rPr>
              <a:t>if there are missed opportunities: Some people could be made better off without making other people worse off.</a:t>
            </a:r>
          </a:p>
          <a:p>
            <a:pPr eaLnBrk="1" hangingPunct="1">
              <a:spcBef>
                <a:spcPct val="0"/>
              </a:spcBef>
              <a:defRPr/>
            </a:pPr>
            <a:r>
              <a:rPr lang="en-US" altLang="en-US" sz="1100">
                <a:ea typeface="ＭＳ Ｐゴシック" panose="020B0600070205080204" pitchFamily="34" charset="-128"/>
              </a:rPr>
              <a:t> </a:t>
            </a:r>
          </a:p>
          <a:p>
            <a:pPr eaLnBrk="1" hangingPunct="1">
              <a:spcBef>
                <a:spcPct val="0"/>
              </a:spcBef>
              <a:defRPr/>
            </a:pPr>
            <a:r>
              <a:rPr lang="en-US" altLang="en-US" sz="1100">
                <a:ea typeface="ＭＳ Ｐゴシック" panose="020B0600070205080204" pitchFamily="34" charset="-128"/>
              </a:rPr>
              <a:t>This is inefficient, because Stan can sell a taco to Julia for $7 and both win.</a:t>
            </a:r>
          </a:p>
          <a:p>
            <a:pPr eaLnBrk="1" hangingPunct="1">
              <a:spcBef>
                <a:spcPct val="0"/>
              </a:spcBef>
              <a:defRPr/>
            </a:pPr>
            <a:r>
              <a:rPr lang="en-US" altLang="en-US" sz="1100">
                <a:ea typeface="ＭＳ Ｐゴシック" panose="020B0600070205080204" pitchFamily="34" charset="-128"/>
              </a:rPr>
              <a:t> </a:t>
            </a:r>
          </a:p>
          <a:p>
            <a:pPr eaLnBrk="1" hangingPunct="1">
              <a:spcBef>
                <a:spcPct val="0"/>
              </a:spcBef>
              <a:defRPr/>
            </a:pPr>
            <a:r>
              <a:rPr lang="en-US" altLang="en-US" sz="1100">
                <a:ea typeface="ＭＳ Ｐゴシック" panose="020B0600070205080204" pitchFamily="34" charset="-128"/>
              </a:rPr>
              <a:t>This is exactly the reallocation that improves someone without harming another.</a:t>
            </a:r>
          </a:p>
          <a:p>
            <a:pPr eaLnBrk="1" hangingPunct="1">
              <a:spcBef>
                <a:spcPct val="0"/>
              </a:spcBef>
              <a:defRPr/>
            </a:pPr>
            <a:endParaRPr lang="en-US" altLang="en-US" sz="1100">
              <a:ea typeface="ＭＳ Ｐゴシック" panose="020B0600070205080204" pitchFamily="34" charset="-128"/>
            </a:endParaRPr>
          </a:p>
          <a:p>
            <a:pPr eaLnBrk="1" hangingPunct="1">
              <a:spcBef>
                <a:spcPct val="0"/>
              </a:spcBef>
              <a:defRPr/>
            </a:pPr>
            <a:r>
              <a:rPr lang="en-US" altLang="en-US" sz="1100">
                <a:ea typeface="ＭＳ Ｐゴシック" panose="020B0600070205080204" pitchFamily="34" charset="-128"/>
              </a:rPr>
              <a:t>People spend money and expend effort in order to deal with the shortages caused by the price ceiling.</a:t>
            </a:r>
          </a:p>
          <a:p>
            <a:pPr eaLnBrk="1" hangingPunct="1">
              <a:spcBef>
                <a:spcPct val="0"/>
              </a:spcBef>
              <a:defRPr/>
            </a:pPr>
            <a:r>
              <a:rPr lang="en-US" altLang="en-US" sz="1100">
                <a:ea typeface="ＭＳ Ｐゴシック" panose="020B0600070205080204" pitchFamily="34" charset="-128"/>
              </a:rPr>
              <a:t> </a:t>
            </a:r>
          </a:p>
          <a:p>
            <a:pPr eaLnBrk="1" hangingPunct="1">
              <a:spcBef>
                <a:spcPct val="0"/>
              </a:spcBef>
              <a:defRPr/>
            </a:pPr>
            <a:r>
              <a:rPr lang="en-US" altLang="en-US" sz="1100">
                <a:ea typeface="ＭＳ Ｐゴシック" panose="020B0600070205080204" pitchFamily="34" charset="-128"/>
              </a:rPr>
              <a:t>Time spent looking for scarce tacos has an opportunity cost.  You could be working, having some leisure, etc.  These missed opportunities create more inefficiency to the price control.</a:t>
            </a:r>
          </a:p>
          <a:p>
            <a:pPr eaLnBrk="1" hangingPunct="1">
              <a:spcBef>
                <a:spcPct val="0"/>
              </a:spcBef>
              <a:defRPr/>
            </a:pPr>
            <a:endParaRPr lang="en-US" altLang="en-US" sz="1100">
              <a:ea typeface="ＭＳ Ｐゴシック" panose="020B0600070205080204" pitchFamily="34" charset="-128"/>
            </a:endParaRPr>
          </a:p>
          <a:p>
            <a:pPr eaLnBrk="1" hangingPunct="1">
              <a:spcBef>
                <a:spcPct val="0"/>
              </a:spcBef>
              <a:defRPr/>
            </a:pPr>
            <a:r>
              <a:rPr lang="en-US" altLang="en-US" sz="1100">
                <a:ea typeface="ＭＳ Ｐゴシック" panose="020B0600070205080204" pitchFamily="34" charset="-128"/>
              </a:rPr>
              <a:t>Sellers offer low-quality goods at Pc, even though buyers would prefer a higher quality at a higher price.</a:t>
            </a:r>
          </a:p>
          <a:p>
            <a:pPr eaLnBrk="1" hangingPunct="1">
              <a:spcBef>
                <a:spcPct val="0"/>
              </a:spcBef>
              <a:defRPr/>
            </a:pPr>
            <a:r>
              <a:rPr lang="en-US" altLang="en-US" sz="1100">
                <a:ea typeface="ＭＳ Ｐゴシック" panose="020B0600070205080204" pitchFamily="34" charset="-128"/>
              </a:rPr>
              <a:t> </a:t>
            </a:r>
          </a:p>
          <a:p>
            <a:pPr eaLnBrk="1" hangingPunct="1">
              <a:spcBef>
                <a:spcPct val="0"/>
              </a:spcBef>
              <a:defRPr/>
            </a:pPr>
            <a:r>
              <a:rPr lang="en-US" altLang="en-US" sz="1100">
                <a:ea typeface="ＭＳ Ｐゴシック" panose="020B0600070205080204" pitchFamily="34" charset="-128"/>
              </a:rPr>
              <a:t>Taco suppliers may cut corners on food safety because that costs money.  Maybe we get more tacos that make us sick</a:t>
            </a:r>
          </a:p>
          <a:p>
            <a:pPr eaLnBrk="1" hangingPunct="1">
              <a:spcBef>
                <a:spcPct val="0"/>
              </a:spcBef>
              <a:defRPr/>
            </a:pPr>
            <a:endParaRPr lang="en-US" altLang="en-US" sz="1100">
              <a:ea typeface="ＭＳ Ｐゴシック" panose="020B0600070205080204" pitchFamily="34" charset="-128"/>
            </a:endParaRPr>
          </a:p>
          <a:p>
            <a:pPr eaLnBrk="1" hangingPunct="1">
              <a:spcBef>
                <a:spcPct val="0"/>
              </a:spcBef>
              <a:defRPr/>
            </a:pPr>
            <a:r>
              <a:rPr lang="en-US" altLang="en-US" sz="1100">
                <a:ea typeface="ＭＳ Ｐゴシック" panose="020B0600070205080204" pitchFamily="34" charset="-128"/>
              </a:rPr>
              <a:t>A </a:t>
            </a:r>
            <a:r>
              <a:rPr lang="en-US" altLang="en-US" sz="1100" b="1">
                <a:ea typeface="ＭＳ Ｐゴシック" panose="020B0600070205080204" pitchFamily="34" charset="-128"/>
              </a:rPr>
              <a:t>black market </a:t>
            </a:r>
            <a:r>
              <a:rPr lang="en-US" altLang="en-US" sz="1100">
                <a:ea typeface="ＭＳ Ｐゴシック" panose="020B0600070205080204" pitchFamily="34" charset="-128"/>
              </a:rPr>
              <a:t>is a market in which goods or services are bought and sold illegally—either because it is illegal to sell them at all or because the prices charged are legally prohibited by a price ceiling.</a:t>
            </a:r>
          </a:p>
          <a:p>
            <a:pPr eaLnBrk="1" hangingPunct="1">
              <a:spcBef>
                <a:spcPct val="0"/>
              </a:spcBef>
              <a:defRPr/>
            </a:pPr>
            <a:endParaRPr lang="en-US" altLang="en-US" sz="1100">
              <a:ea typeface="ＭＳ Ｐゴシック" panose="020B0600070205080204" pitchFamily="34" charset="-128"/>
            </a:endParaRPr>
          </a:p>
          <a:p>
            <a:pPr eaLnBrk="1" hangingPunct="1">
              <a:spcBef>
                <a:spcPct val="0"/>
              </a:spcBef>
              <a:defRPr/>
            </a:pPr>
            <a:endParaRPr lang="en-US" altLang="en-US" sz="1100">
              <a:ea typeface="ＭＳ Ｐゴシック" panose="020B0600070205080204" pitchFamily="34" charset="-128"/>
            </a:endParaRPr>
          </a:p>
        </p:txBody>
      </p:sp>
      <p:sp>
        <p:nvSpPr>
          <p:cNvPr id="17412" name="Slide Number Placeholder 3">
            <a:extLst>
              <a:ext uri="{FF2B5EF4-FFF2-40B4-BE49-F238E27FC236}">
                <a16:creationId xmlns:a16="http://schemas.microsoft.com/office/drawing/2014/main" id="{084DAD2A-93FA-3F77-BAC5-250F35DABC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CAF04BB-4390-4EA1-BE77-853523DAC724}" type="slidenum">
              <a:rPr lang="en-US" altLang="en-US">
                <a:latin typeface="Lucida Grande" charset="0"/>
                <a:ea typeface="ヒラギノ角ゴ ProN W3" charset="-128"/>
              </a:rPr>
              <a:pPr>
                <a:spcBef>
                  <a:spcPct val="0"/>
                </a:spcBef>
              </a:pPr>
              <a:t>65</a:t>
            </a:fld>
            <a:endParaRPr lang="en-US" altLang="en-US">
              <a:latin typeface="Lucida Grande" charset="0"/>
              <a:ea typeface="ヒラギノ角ゴ ProN W3"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E5D7B470-677B-3BB7-2A0E-89D2F13E94FD}"/>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E26F9EBE-4100-E21A-AAAC-DC0621C1F4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Price ceilings are enacted because</a:t>
            </a:r>
          </a:p>
          <a:p>
            <a:pPr eaLnBrk="1" hangingPunct="1">
              <a:spcBef>
                <a:spcPct val="0"/>
              </a:spcBef>
            </a:pPr>
            <a:r>
              <a:rPr lang="en-US" altLang="en-US" b="1">
                <a:ea typeface="ＭＳ Ｐゴシック" panose="020B0600070205080204" pitchFamily="34" charset="-128"/>
              </a:rPr>
              <a:t>1. </a:t>
            </a:r>
            <a:r>
              <a:rPr lang="en-US" altLang="en-US">
                <a:ea typeface="ＭＳ Ｐゴシック" panose="020B0600070205080204" pitchFamily="34" charset="-128"/>
              </a:rPr>
              <a:t>They do benefit some consumers.  Consumers may have the political clout to persuade government that the equilibrium price is taking advantage of them.  This is a normative argument.</a:t>
            </a:r>
          </a:p>
          <a:p>
            <a:pPr eaLnBrk="1" hangingPunct="1">
              <a:spcBef>
                <a:spcPct val="0"/>
              </a:spcBef>
            </a:pPr>
            <a:r>
              <a:rPr lang="en-US" altLang="en-US" b="1">
                <a:ea typeface="ＭＳ Ｐゴシック" panose="020B0600070205080204" pitchFamily="34" charset="-128"/>
              </a:rPr>
              <a:t>2. </a:t>
            </a:r>
            <a:r>
              <a:rPr lang="en-US" altLang="en-US">
                <a:ea typeface="ＭＳ Ｐゴシック" panose="020B0600070205080204" pitchFamily="34" charset="-128"/>
              </a:rPr>
              <a:t>When they have been in effect for a long time, buyers may not have a realistic idea of what would happen without them.</a:t>
            </a:r>
          </a:p>
          <a:p>
            <a:pPr eaLnBrk="1" hangingPunct="1">
              <a:spcBef>
                <a:spcPct val="0"/>
              </a:spcBef>
            </a:pPr>
            <a:r>
              <a:rPr lang="en-US" altLang="en-US" b="1">
                <a:ea typeface="ＭＳ Ｐゴシック" panose="020B0600070205080204" pitchFamily="34" charset="-128"/>
              </a:rPr>
              <a:t>3. </a:t>
            </a:r>
            <a:r>
              <a:rPr lang="en-US" altLang="en-US">
                <a:ea typeface="ＭＳ Ｐゴシック" panose="020B0600070205080204" pitchFamily="34" charset="-128"/>
              </a:rPr>
              <a:t>Government officials often do not understand supply and demand analysis.</a:t>
            </a:r>
          </a:p>
          <a:p>
            <a:pPr eaLnBrk="1" hangingPunct="1">
              <a:spcBef>
                <a:spcPct val="0"/>
              </a:spcBef>
            </a:pPr>
            <a:endParaRPr lang="en-US" altLang="en-US">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19460" name="Slide Number Placeholder 3">
            <a:extLst>
              <a:ext uri="{FF2B5EF4-FFF2-40B4-BE49-F238E27FC236}">
                <a16:creationId xmlns:a16="http://schemas.microsoft.com/office/drawing/2014/main" id="{A82307B2-9F6F-1221-4DD2-9ED9386078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2BC3E31-52F8-4323-9154-33D735D1FEDC}" type="slidenum">
              <a:rPr lang="en-US" altLang="en-US">
                <a:latin typeface="Lucida Grande" charset="0"/>
                <a:ea typeface="ヒラギノ角ゴ ProN W3" charset="-128"/>
              </a:rPr>
              <a:pPr>
                <a:spcBef>
                  <a:spcPct val="0"/>
                </a:spcBef>
              </a:pPr>
              <a:t>66</a:t>
            </a:fld>
            <a:endParaRPr lang="en-US" altLang="en-US">
              <a:latin typeface="Lucida Grande" charset="0"/>
              <a:ea typeface="ヒラギノ角ゴ ProN W3"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541B2809-BA15-606F-EB28-95B405EE6C71}"/>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2BDCB5B5-F78C-9D55-DDB2-B30D719338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A </a:t>
            </a:r>
            <a:r>
              <a:rPr lang="en-US" altLang="en-US" b="1">
                <a:ea typeface="ＭＳ Ｐゴシック" panose="020B0600070205080204" pitchFamily="34" charset="-128"/>
              </a:rPr>
              <a:t>price floor </a:t>
            </a:r>
            <a:r>
              <a:rPr lang="en-US" altLang="en-US">
                <a:ea typeface="ＭＳ Ｐゴシック" panose="020B0600070205080204" pitchFamily="34" charset="-128"/>
              </a:rPr>
              <a:t>is a legal minimum price buyers are required to pay for a good.</a:t>
            </a:r>
          </a:p>
          <a:p>
            <a:pPr eaLnBrk="1" hangingPunct="1">
              <a:spcBef>
                <a:spcPct val="0"/>
              </a:spcBef>
            </a:pPr>
            <a:r>
              <a:rPr lang="en-US" altLang="en-US">
                <a:ea typeface="ＭＳ Ｐゴシック" panose="020B0600070205080204" pitchFamily="34" charset="-128"/>
              </a:rPr>
              <a:t> </a:t>
            </a:r>
          </a:p>
          <a:p>
            <a:pPr eaLnBrk="1" hangingPunct="1">
              <a:spcBef>
                <a:spcPct val="0"/>
              </a:spcBef>
            </a:pPr>
            <a:r>
              <a:rPr lang="en-US" altLang="en-US">
                <a:ea typeface="ＭＳ Ｐゴシック" panose="020B0600070205080204" pitchFamily="34" charset="-128"/>
              </a:rPr>
              <a:t>The </a:t>
            </a:r>
            <a:r>
              <a:rPr lang="en-US" altLang="en-US" b="1">
                <a:ea typeface="ＭＳ Ｐゴシック" panose="020B0600070205080204" pitchFamily="34" charset="-128"/>
              </a:rPr>
              <a:t>minimum wage </a:t>
            </a:r>
            <a:r>
              <a:rPr lang="en-US" altLang="en-US">
                <a:ea typeface="ＭＳ Ｐゴシック" panose="020B0600070205080204" pitchFamily="34" charset="-128"/>
              </a:rPr>
              <a:t>is a legal floor on the wage rate, which is the market price of labor.</a:t>
            </a:r>
          </a:p>
          <a:p>
            <a:pPr eaLnBrk="1" hangingPunct="1">
              <a:spcBef>
                <a:spcPct val="0"/>
              </a:spcBef>
            </a:pPr>
            <a:r>
              <a:rPr lang="en-US" altLang="en-US">
                <a:ea typeface="ＭＳ Ｐゴシック" panose="020B0600070205080204" pitchFamily="34" charset="-128"/>
              </a:rPr>
              <a:t> </a:t>
            </a:r>
          </a:p>
          <a:p>
            <a:pPr eaLnBrk="1" hangingPunct="1">
              <a:spcBef>
                <a:spcPct val="0"/>
              </a:spcBef>
            </a:pPr>
            <a:r>
              <a:rPr lang="en-US" altLang="en-US">
                <a:ea typeface="ＭＳ Ｐゴシック" panose="020B0600070205080204" pitchFamily="34" charset="-128"/>
              </a:rPr>
              <a:t> </a:t>
            </a:r>
          </a:p>
          <a:p>
            <a:pPr eaLnBrk="1" hangingPunct="1">
              <a:spcBef>
                <a:spcPct val="0"/>
              </a:spcBef>
            </a:pPr>
            <a:r>
              <a:rPr lang="en-US" altLang="en-US">
                <a:ea typeface="ＭＳ Ｐゴシック" panose="020B0600070205080204" pitchFamily="34" charset="-128"/>
              </a:rPr>
              <a:t>If Pe is considered “too low”, a price floor is set above the equilibrium price. A price floor set below the equilibrium price has no effect. </a:t>
            </a:r>
          </a:p>
          <a:p>
            <a:pPr eaLnBrk="1" hangingPunct="1">
              <a:spcBef>
                <a:spcPct val="0"/>
              </a:spcBef>
            </a:pPr>
            <a:endParaRPr lang="en-US" altLang="en-US">
              <a:ea typeface="ＭＳ Ｐゴシック" panose="020B0600070205080204" pitchFamily="34" charset="-128"/>
            </a:endParaRPr>
          </a:p>
        </p:txBody>
      </p:sp>
      <p:sp>
        <p:nvSpPr>
          <p:cNvPr id="21508" name="Slide Number Placeholder 3">
            <a:extLst>
              <a:ext uri="{FF2B5EF4-FFF2-40B4-BE49-F238E27FC236}">
                <a16:creationId xmlns:a16="http://schemas.microsoft.com/office/drawing/2014/main" id="{8BD6382A-FBA4-BE8E-7BB3-0AFBB2054E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740C051-803F-4F3C-8759-37BAFE3151A3}" type="slidenum">
              <a:rPr lang="en-US" altLang="en-US">
                <a:latin typeface="Lucida Grande" charset="0"/>
                <a:ea typeface="ヒラギノ角ゴ ProN W3" charset="-128"/>
              </a:rPr>
              <a:pPr>
                <a:spcBef>
                  <a:spcPct val="0"/>
                </a:spcBef>
              </a:pPr>
              <a:t>67</a:t>
            </a:fld>
            <a:endParaRPr lang="en-US" altLang="en-US">
              <a:latin typeface="Lucida Grande" charset="0"/>
              <a:ea typeface="ヒラギノ角ゴ ProN W3"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1D9B39B1-73D5-6655-59B5-7D8A6D5F6843}"/>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DC8F862C-6322-56C6-1CAB-9D17CC28F0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  Surplus at Pf</a:t>
            </a:r>
          </a:p>
          <a:p>
            <a:pPr eaLnBrk="1" hangingPunct="1">
              <a:spcBef>
                <a:spcPct val="0"/>
              </a:spcBef>
            </a:pPr>
            <a:r>
              <a:rPr lang="en-US" altLang="en-US">
                <a:ea typeface="ＭＳ Ｐゴシック" panose="020B0600070205080204" pitchFamily="34" charset="-128"/>
              </a:rPr>
              <a:t> </a:t>
            </a:r>
          </a:p>
          <a:p>
            <a:pPr eaLnBrk="1" hangingPunct="1">
              <a:spcBef>
                <a:spcPct val="0"/>
              </a:spcBef>
            </a:pPr>
            <a:r>
              <a:rPr lang="en-US" altLang="en-US">
                <a:ea typeface="ＭＳ Ｐゴシック" panose="020B0600070205080204" pitchFamily="34" charset="-128"/>
              </a:rPr>
              <a:t>Price floors lead to </a:t>
            </a:r>
            <a:r>
              <a:rPr lang="en-US" altLang="en-US" b="1">
                <a:ea typeface="ＭＳ Ｐゴシック" panose="020B0600070205080204" pitchFamily="34" charset="-128"/>
              </a:rPr>
              <a:t>excess supply; </a:t>
            </a:r>
            <a:r>
              <a:rPr lang="en-US" altLang="en-US">
                <a:ea typeface="ＭＳ Ｐゴシック" panose="020B0600070205080204" pitchFamily="34" charset="-128"/>
              </a:rPr>
              <a:t>the quantity supplied is greater than quantity demanded.</a:t>
            </a:r>
          </a:p>
          <a:p>
            <a:pPr eaLnBrk="1" hangingPunct="1">
              <a:spcBef>
                <a:spcPct val="0"/>
              </a:spcBef>
            </a:pPr>
            <a:endParaRPr lang="en-US" altLang="en-US">
              <a:ea typeface="ＭＳ Ｐゴシック" panose="020B0600070205080204" pitchFamily="34" charset="-128"/>
            </a:endParaRPr>
          </a:p>
        </p:txBody>
      </p:sp>
      <p:sp>
        <p:nvSpPr>
          <p:cNvPr id="23556" name="Slide Number Placeholder 3">
            <a:extLst>
              <a:ext uri="{FF2B5EF4-FFF2-40B4-BE49-F238E27FC236}">
                <a16:creationId xmlns:a16="http://schemas.microsoft.com/office/drawing/2014/main" id="{A64BFBF4-22A7-39D3-F0C1-AB8311585C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0235A1D-B9AF-4CEA-BFE9-3621B07A3786}" type="slidenum">
              <a:rPr lang="en-US" altLang="en-US">
                <a:latin typeface="Lucida Grande" charset="0"/>
                <a:ea typeface="ヒラギノ角ゴ ProN W3" charset="-128"/>
              </a:rPr>
              <a:pPr>
                <a:spcBef>
                  <a:spcPct val="0"/>
                </a:spcBef>
              </a:pPr>
              <a:t>68</a:t>
            </a:fld>
            <a:endParaRPr lang="en-US" altLang="en-US">
              <a:latin typeface="Lucida Grande" charset="0"/>
              <a:ea typeface="ヒラギノ角ゴ ProN W3"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876961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5E2CBD59-3147-6B39-0174-DD5802D01E4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D03EC74E-B51E-1BB7-7088-0AD9A2D670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sz="700">
                <a:ea typeface="ＭＳ Ｐゴシック" panose="020B0600070205080204" pitchFamily="34" charset="-128"/>
              </a:rPr>
              <a:t>1.  Surplus at Pf</a:t>
            </a:r>
          </a:p>
          <a:p>
            <a:pPr eaLnBrk="1" hangingPunct="1">
              <a:lnSpc>
                <a:spcPct val="80000"/>
              </a:lnSpc>
              <a:spcBef>
                <a:spcPct val="0"/>
              </a:spcBef>
            </a:pPr>
            <a:r>
              <a:rPr lang="en-US" altLang="en-US" sz="700">
                <a:ea typeface="ＭＳ Ｐゴシック" panose="020B0600070205080204" pitchFamily="34" charset="-128"/>
              </a:rPr>
              <a:t> </a:t>
            </a:r>
          </a:p>
          <a:p>
            <a:pPr eaLnBrk="1" hangingPunct="1">
              <a:lnSpc>
                <a:spcPct val="80000"/>
              </a:lnSpc>
              <a:spcBef>
                <a:spcPct val="0"/>
              </a:spcBef>
            </a:pPr>
            <a:r>
              <a:rPr lang="en-US" altLang="en-US" sz="700">
                <a:ea typeface="ＭＳ Ｐゴシック" panose="020B0600070205080204" pitchFamily="34" charset="-128"/>
              </a:rPr>
              <a:t>Price floors lead to </a:t>
            </a:r>
            <a:r>
              <a:rPr lang="en-US" altLang="en-US" sz="700" b="1">
                <a:ea typeface="ＭＳ Ｐゴシック" panose="020B0600070205080204" pitchFamily="34" charset="-128"/>
              </a:rPr>
              <a:t>excess supply; </a:t>
            </a:r>
            <a:r>
              <a:rPr lang="en-US" altLang="en-US" sz="700">
                <a:ea typeface="ＭＳ Ｐゴシック" panose="020B0600070205080204" pitchFamily="34" charset="-128"/>
              </a:rPr>
              <a:t>the quantity supplied is greater than quantity demanded.</a:t>
            </a:r>
          </a:p>
          <a:p>
            <a:pPr eaLnBrk="1" hangingPunct="1">
              <a:lnSpc>
                <a:spcPct val="80000"/>
              </a:lnSpc>
              <a:spcBef>
                <a:spcPct val="0"/>
              </a:spcBef>
            </a:pPr>
            <a:r>
              <a:rPr lang="en-US" altLang="en-US" sz="700">
                <a:ea typeface="ＭＳ Ｐゴシック" panose="020B0600070205080204" pitchFamily="34" charset="-128"/>
              </a:rPr>
              <a:t> </a:t>
            </a:r>
          </a:p>
          <a:p>
            <a:pPr eaLnBrk="1" hangingPunct="1">
              <a:lnSpc>
                <a:spcPct val="80000"/>
              </a:lnSpc>
              <a:spcBef>
                <a:spcPct val="0"/>
              </a:spcBef>
            </a:pPr>
            <a:r>
              <a:rPr lang="en-US" altLang="en-US" sz="700">
                <a:ea typeface="ＭＳ Ｐゴシック" panose="020B0600070205080204" pitchFamily="34" charset="-128"/>
              </a:rPr>
              <a:t>2.  Inefficiently low quantity: </a:t>
            </a:r>
          </a:p>
          <a:p>
            <a:pPr eaLnBrk="1" hangingPunct="1">
              <a:lnSpc>
                <a:spcPct val="80000"/>
              </a:lnSpc>
              <a:spcBef>
                <a:spcPct val="0"/>
              </a:spcBef>
            </a:pPr>
            <a:r>
              <a:rPr lang="en-US" altLang="en-US" sz="700">
                <a:ea typeface="ＭＳ Ｐゴシック" panose="020B0600070205080204" pitchFamily="34" charset="-128"/>
              </a:rPr>
              <a:t>Since a price floor raises the price of a good to consumers, quantity demanded falls, so the quantity bought and sold falls, creating a loss to society.</a:t>
            </a:r>
          </a:p>
          <a:p>
            <a:pPr eaLnBrk="1" hangingPunct="1">
              <a:lnSpc>
                <a:spcPct val="80000"/>
              </a:lnSpc>
              <a:spcBef>
                <a:spcPct val="0"/>
              </a:spcBef>
            </a:pPr>
            <a:r>
              <a:rPr lang="en-US" altLang="en-US" sz="700">
                <a:ea typeface="ＭＳ Ｐゴシック" panose="020B0600070205080204" pitchFamily="34" charset="-128"/>
              </a:rPr>
              <a:t> </a:t>
            </a:r>
          </a:p>
          <a:p>
            <a:pPr eaLnBrk="1" hangingPunct="1">
              <a:lnSpc>
                <a:spcPct val="80000"/>
              </a:lnSpc>
              <a:spcBef>
                <a:spcPct val="0"/>
              </a:spcBef>
            </a:pPr>
            <a:r>
              <a:rPr lang="en-US" altLang="en-US" sz="700">
                <a:ea typeface="ＭＳ Ｐゴシック" panose="020B0600070205080204" pitchFamily="34" charset="-128"/>
              </a:rPr>
              <a:t>3.  Inefficient allocation of sales among sellers: </a:t>
            </a:r>
          </a:p>
          <a:p>
            <a:pPr eaLnBrk="1" hangingPunct="1">
              <a:lnSpc>
                <a:spcPct val="80000"/>
              </a:lnSpc>
              <a:spcBef>
                <a:spcPct val="0"/>
              </a:spcBef>
            </a:pPr>
            <a:r>
              <a:rPr lang="en-US" altLang="en-US" sz="700">
                <a:ea typeface="ＭＳ Ｐゴシック" panose="020B0600070205080204" pitchFamily="34" charset="-128"/>
              </a:rPr>
              <a:t>Those who would be willing to sell the good at the lowest price are not always those who actually manage to sell it.</a:t>
            </a:r>
          </a:p>
          <a:p>
            <a:pPr eaLnBrk="1" hangingPunct="1">
              <a:lnSpc>
                <a:spcPct val="80000"/>
              </a:lnSpc>
              <a:spcBef>
                <a:spcPct val="0"/>
              </a:spcBef>
            </a:pPr>
            <a:r>
              <a:rPr lang="en-US" altLang="en-US" sz="700">
                <a:ea typeface="ＭＳ Ｐゴシック" panose="020B0600070205080204" pitchFamily="34" charset="-128"/>
              </a:rPr>
              <a:t> </a:t>
            </a:r>
          </a:p>
          <a:p>
            <a:pPr eaLnBrk="1" hangingPunct="1">
              <a:lnSpc>
                <a:spcPct val="80000"/>
              </a:lnSpc>
              <a:spcBef>
                <a:spcPct val="0"/>
              </a:spcBef>
            </a:pPr>
            <a:r>
              <a:rPr lang="en-US" altLang="en-US" sz="700">
                <a:ea typeface="ＭＳ Ｐゴシック" panose="020B0600070205080204" pitchFamily="34" charset="-128"/>
              </a:rPr>
              <a:t>Suppose Susan isn’t a very efficient taco vendor and couldn’t sell tacos at a price of $5, but can at $7.  She is lucky enough to get one of the few buyers.</a:t>
            </a:r>
          </a:p>
          <a:p>
            <a:pPr eaLnBrk="1" hangingPunct="1">
              <a:lnSpc>
                <a:spcPct val="80000"/>
              </a:lnSpc>
              <a:spcBef>
                <a:spcPct val="0"/>
              </a:spcBef>
            </a:pPr>
            <a:r>
              <a:rPr lang="en-US" altLang="en-US" sz="700">
                <a:ea typeface="ＭＳ Ｐゴシック" panose="020B0600070205080204" pitchFamily="34" charset="-128"/>
              </a:rPr>
              <a:t>Juan is very efficient and could sell at $4, but is unlucky and doesn’t get a buyer at $7.</a:t>
            </a:r>
          </a:p>
          <a:p>
            <a:pPr eaLnBrk="1" hangingPunct="1">
              <a:lnSpc>
                <a:spcPct val="80000"/>
              </a:lnSpc>
              <a:spcBef>
                <a:spcPct val="0"/>
              </a:spcBef>
            </a:pPr>
            <a:r>
              <a:rPr lang="en-US" altLang="en-US" sz="700">
                <a:ea typeface="ＭＳ Ｐゴシック" panose="020B0600070205080204" pitchFamily="34" charset="-128"/>
              </a:rPr>
              <a:t> </a:t>
            </a:r>
          </a:p>
          <a:p>
            <a:pPr eaLnBrk="1" hangingPunct="1">
              <a:lnSpc>
                <a:spcPct val="80000"/>
              </a:lnSpc>
              <a:spcBef>
                <a:spcPct val="0"/>
              </a:spcBef>
            </a:pPr>
            <a:r>
              <a:rPr lang="en-US" altLang="en-US" sz="700">
                <a:ea typeface="ＭＳ Ｐゴシック" panose="020B0600070205080204" pitchFamily="34" charset="-128"/>
              </a:rPr>
              <a:t>The price floor has just enabled a less efficient seller to make a sale, and might force an efficient seller out of the market.</a:t>
            </a:r>
          </a:p>
          <a:p>
            <a:pPr eaLnBrk="1" hangingPunct="1">
              <a:lnSpc>
                <a:spcPct val="80000"/>
              </a:lnSpc>
              <a:spcBef>
                <a:spcPct val="0"/>
              </a:spcBef>
            </a:pPr>
            <a:r>
              <a:rPr lang="en-US" altLang="en-US" sz="700">
                <a:ea typeface="ＭＳ Ｐゴシック" panose="020B0600070205080204" pitchFamily="34" charset="-128"/>
              </a:rPr>
              <a:t> </a:t>
            </a:r>
          </a:p>
          <a:p>
            <a:pPr eaLnBrk="1" hangingPunct="1">
              <a:lnSpc>
                <a:spcPct val="80000"/>
              </a:lnSpc>
              <a:spcBef>
                <a:spcPct val="0"/>
              </a:spcBef>
            </a:pPr>
            <a:r>
              <a:rPr lang="en-US" altLang="en-US" sz="700">
                <a:ea typeface="ＭＳ Ｐゴシック" panose="020B0600070205080204" pitchFamily="34" charset="-128"/>
              </a:rPr>
              <a:t>4.</a:t>
            </a:r>
            <a:r>
              <a:rPr lang="en-US" altLang="en-US" sz="700" b="1">
                <a:ea typeface="ＭＳ Ｐゴシック" panose="020B0600070205080204" pitchFamily="34" charset="-128"/>
              </a:rPr>
              <a:t> </a:t>
            </a:r>
            <a:r>
              <a:rPr lang="en-US" altLang="en-US" sz="700">
                <a:ea typeface="ＭＳ Ｐゴシック" panose="020B0600070205080204" pitchFamily="34" charset="-128"/>
              </a:rPr>
              <a:t>Wasted resources. </a:t>
            </a:r>
          </a:p>
          <a:p>
            <a:pPr eaLnBrk="1" hangingPunct="1">
              <a:lnSpc>
                <a:spcPct val="80000"/>
              </a:lnSpc>
              <a:spcBef>
                <a:spcPct val="0"/>
              </a:spcBef>
            </a:pPr>
            <a:r>
              <a:rPr lang="en-US" altLang="en-US" sz="700">
                <a:ea typeface="ＭＳ Ｐゴシック" panose="020B0600070205080204" pitchFamily="34" charset="-128"/>
              </a:rPr>
              <a:t>Government price floors set about the equilibrium price cause surpluses which the government may be required to buy and destroy. </a:t>
            </a:r>
          </a:p>
          <a:p>
            <a:pPr eaLnBrk="1" hangingPunct="1">
              <a:lnSpc>
                <a:spcPct val="80000"/>
              </a:lnSpc>
              <a:spcBef>
                <a:spcPct val="0"/>
              </a:spcBef>
            </a:pPr>
            <a:r>
              <a:rPr lang="en-US" altLang="en-US" sz="700">
                <a:ea typeface="ＭＳ Ｐゴシック" panose="020B0600070205080204" pitchFamily="34" charset="-128"/>
              </a:rPr>
              <a:t>Minimum wages result in fewer jobs available and so would-be workers waste time searching for a job.</a:t>
            </a:r>
          </a:p>
          <a:p>
            <a:pPr eaLnBrk="1" hangingPunct="1">
              <a:lnSpc>
                <a:spcPct val="80000"/>
              </a:lnSpc>
              <a:spcBef>
                <a:spcPct val="0"/>
              </a:spcBef>
            </a:pPr>
            <a:r>
              <a:rPr lang="en-US" altLang="en-US" sz="700">
                <a:ea typeface="ＭＳ Ｐゴシック" panose="020B0600070205080204" pitchFamily="34" charset="-128"/>
              </a:rPr>
              <a:t> </a:t>
            </a:r>
          </a:p>
          <a:p>
            <a:pPr eaLnBrk="1" hangingPunct="1">
              <a:lnSpc>
                <a:spcPct val="80000"/>
              </a:lnSpc>
              <a:spcBef>
                <a:spcPct val="0"/>
              </a:spcBef>
            </a:pPr>
            <a:r>
              <a:rPr lang="en-US" altLang="en-US" sz="700">
                <a:ea typeface="ＭＳ Ｐゴシック" panose="020B0600070205080204" pitchFamily="34" charset="-128"/>
              </a:rPr>
              <a:t>What do we do with the surplus tacos?</a:t>
            </a:r>
          </a:p>
          <a:p>
            <a:pPr eaLnBrk="1" hangingPunct="1">
              <a:lnSpc>
                <a:spcPct val="80000"/>
              </a:lnSpc>
              <a:spcBef>
                <a:spcPct val="0"/>
              </a:spcBef>
            </a:pPr>
            <a:r>
              <a:rPr lang="en-US" altLang="en-US" sz="700">
                <a:ea typeface="ＭＳ Ｐゴシック" panose="020B0600070205080204" pitchFamily="34" charset="-128"/>
              </a:rPr>
              <a:t>Maybe they go to waste, even if the government purchases them.</a:t>
            </a:r>
          </a:p>
          <a:p>
            <a:pPr eaLnBrk="1" hangingPunct="1">
              <a:lnSpc>
                <a:spcPct val="80000"/>
              </a:lnSpc>
              <a:spcBef>
                <a:spcPct val="0"/>
              </a:spcBef>
            </a:pPr>
            <a:r>
              <a:rPr lang="en-US" altLang="en-US" sz="700" b="1">
                <a:ea typeface="ＭＳ Ｐゴシック" panose="020B0600070205080204" pitchFamily="34" charset="-128"/>
              </a:rPr>
              <a:t> </a:t>
            </a:r>
            <a:endParaRPr lang="en-US" altLang="en-US" sz="700">
              <a:ea typeface="ＭＳ Ｐゴシック" panose="020B0600070205080204" pitchFamily="34" charset="-128"/>
            </a:endParaRPr>
          </a:p>
          <a:p>
            <a:pPr eaLnBrk="1" hangingPunct="1">
              <a:lnSpc>
                <a:spcPct val="80000"/>
              </a:lnSpc>
              <a:spcBef>
                <a:spcPct val="0"/>
              </a:spcBef>
            </a:pPr>
            <a:r>
              <a:rPr lang="en-US" altLang="en-US" sz="700" b="1">
                <a:ea typeface="ＭＳ Ｐゴシック" panose="020B0600070205080204" pitchFamily="34" charset="-128"/>
              </a:rPr>
              <a:t>5.  </a:t>
            </a:r>
            <a:r>
              <a:rPr lang="en-US" altLang="en-US" sz="700">
                <a:ea typeface="ＭＳ Ｐゴシック" panose="020B0600070205080204" pitchFamily="34" charset="-128"/>
              </a:rPr>
              <a:t>Goods of inefficiently high quality:</a:t>
            </a:r>
            <a:r>
              <a:rPr lang="en-US" altLang="en-US" sz="700" b="1">
                <a:ea typeface="ＭＳ Ｐゴシック" panose="020B0600070205080204" pitchFamily="34" charset="-128"/>
              </a:rPr>
              <a:t> </a:t>
            </a:r>
            <a:endParaRPr lang="en-US" altLang="en-US" sz="700">
              <a:ea typeface="ＭＳ Ｐゴシック" panose="020B0600070205080204" pitchFamily="34" charset="-128"/>
            </a:endParaRPr>
          </a:p>
          <a:p>
            <a:pPr eaLnBrk="1" hangingPunct="1">
              <a:lnSpc>
                <a:spcPct val="80000"/>
              </a:lnSpc>
              <a:spcBef>
                <a:spcPct val="0"/>
              </a:spcBef>
            </a:pPr>
            <a:r>
              <a:rPr lang="en-US" altLang="en-US" sz="700">
                <a:ea typeface="ＭＳ Ｐゴシック" panose="020B0600070205080204" pitchFamily="34" charset="-128"/>
              </a:rPr>
              <a:t>Sellers offer high-quality goods at a high price, even though buyers would prefer a lower quality at a lower price.</a:t>
            </a:r>
          </a:p>
          <a:p>
            <a:pPr eaLnBrk="1" hangingPunct="1">
              <a:lnSpc>
                <a:spcPct val="80000"/>
              </a:lnSpc>
              <a:spcBef>
                <a:spcPct val="0"/>
              </a:spcBef>
            </a:pPr>
            <a:r>
              <a:rPr lang="en-US" altLang="en-US" sz="700">
                <a:ea typeface="ＭＳ Ｐゴシック" panose="020B0600070205080204" pitchFamily="34" charset="-128"/>
              </a:rPr>
              <a:t> </a:t>
            </a:r>
          </a:p>
          <a:p>
            <a:pPr eaLnBrk="1" hangingPunct="1">
              <a:lnSpc>
                <a:spcPct val="80000"/>
              </a:lnSpc>
              <a:spcBef>
                <a:spcPct val="0"/>
              </a:spcBef>
            </a:pPr>
            <a:r>
              <a:rPr lang="en-US" altLang="en-US" sz="700">
                <a:ea typeface="ＭＳ Ｐゴシック" panose="020B0600070205080204" pitchFamily="34" charset="-128"/>
              </a:rPr>
              <a:t>The high price may induce taco suppliers to provide extravagantly expensive ingredients that would be unprofitable at the lower market price.</a:t>
            </a:r>
          </a:p>
          <a:p>
            <a:pPr eaLnBrk="1" hangingPunct="1">
              <a:lnSpc>
                <a:spcPct val="80000"/>
              </a:lnSpc>
              <a:spcBef>
                <a:spcPct val="0"/>
              </a:spcBef>
            </a:pPr>
            <a:r>
              <a:rPr lang="en-US" altLang="en-US" sz="700">
                <a:ea typeface="ＭＳ Ｐゴシック" panose="020B0600070205080204" pitchFamily="34" charset="-128"/>
              </a:rPr>
              <a:t> </a:t>
            </a:r>
          </a:p>
          <a:p>
            <a:pPr eaLnBrk="1" hangingPunct="1">
              <a:lnSpc>
                <a:spcPct val="80000"/>
              </a:lnSpc>
              <a:spcBef>
                <a:spcPct val="0"/>
              </a:spcBef>
            </a:pPr>
            <a:r>
              <a:rPr lang="en-US" altLang="en-US" sz="700">
                <a:ea typeface="ＭＳ Ｐゴシック" panose="020B0600070205080204" pitchFamily="34" charset="-128"/>
              </a:rPr>
              <a:t>Taco consumers would probably just rather have a low-priced taco without the fancy bells and whistles.</a:t>
            </a:r>
          </a:p>
          <a:p>
            <a:pPr eaLnBrk="1" hangingPunct="1">
              <a:lnSpc>
                <a:spcPct val="80000"/>
              </a:lnSpc>
              <a:spcBef>
                <a:spcPct val="0"/>
              </a:spcBef>
            </a:pPr>
            <a:r>
              <a:rPr lang="en-US" altLang="en-US" sz="700">
                <a:ea typeface="ＭＳ Ｐゴシック" panose="020B0600070205080204" pitchFamily="34" charset="-128"/>
              </a:rPr>
              <a:t>If they were really wanting expensive ingredients, their preferences would have been reflected in a stronger demand curve to begin with and the market price would have been $6 or higher.</a:t>
            </a:r>
          </a:p>
          <a:p>
            <a:pPr eaLnBrk="1" hangingPunct="1">
              <a:lnSpc>
                <a:spcPct val="80000"/>
              </a:lnSpc>
              <a:spcBef>
                <a:spcPct val="0"/>
              </a:spcBef>
            </a:pPr>
            <a:r>
              <a:rPr lang="en-US" altLang="en-US" sz="700">
                <a:ea typeface="ＭＳ Ｐゴシック" panose="020B0600070205080204" pitchFamily="34" charset="-128"/>
              </a:rPr>
              <a:t> </a:t>
            </a:r>
          </a:p>
          <a:p>
            <a:pPr eaLnBrk="1" hangingPunct="1">
              <a:lnSpc>
                <a:spcPct val="80000"/>
              </a:lnSpc>
              <a:spcBef>
                <a:spcPct val="0"/>
              </a:spcBef>
            </a:pPr>
            <a:r>
              <a:rPr lang="en-US" altLang="en-US" sz="700">
                <a:ea typeface="ＭＳ Ｐゴシック" panose="020B0600070205080204" pitchFamily="34" charset="-128"/>
              </a:rPr>
              <a:t> </a:t>
            </a:r>
          </a:p>
          <a:p>
            <a:pPr eaLnBrk="1" hangingPunct="1">
              <a:lnSpc>
                <a:spcPct val="80000"/>
              </a:lnSpc>
              <a:spcBef>
                <a:spcPct val="0"/>
              </a:spcBef>
            </a:pPr>
            <a:r>
              <a:rPr lang="en-US" altLang="en-US" sz="700">
                <a:ea typeface="ＭＳ Ｐゴシック" panose="020B0600070205080204" pitchFamily="34" charset="-128"/>
              </a:rPr>
              <a:t>6. Illegal activity.</a:t>
            </a:r>
          </a:p>
          <a:p>
            <a:pPr eaLnBrk="1" hangingPunct="1">
              <a:lnSpc>
                <a:spcPct val="80000"/>
              </a:lnSpc>
              <a:spcBef>
                <a:spcPct val="0"/>
              </a:spcBef>
            </a:pPr>
            <a:r>
              <a:rPr lang="en-US" altLang="en-US" sz="700">
                <a:ea typeface="ＭＳ Ｐゴシック" panose="020B0600070205080204" pitchFamily="34" charset="-128"/>
              </a:rPr>
              <a:t> </a:t>
            </a:r>
          </a:p>
          <a:p>
            <a:pPr eaLnBrk="1" hangingPunct="1">
              <a:lnSpc>
                <a:spcPct val="80000"/>
              </a:lnSpc>
              <a:spcBef>
                <a:spcPct val="0"/>
              </a:spcBef>
            </a:pPr>
            <a:r>
              <a:rPr lang="en-US" altLang="en-US" sz="700">
                <a:ea typeface="ＭＳ Ｐゴシック" panose="020B0600070205080204" pitchFamily="34" charset="-128"/>
              </a:rPr>
              <a:t>Bribery of sellers or government officials.</a:t>
            </a:r>
          </a:p>
          <a:p>
            <a:pPr eaLnBrk="1" hangingPunct="1">
              <a:lnSpc>
                <a:spcPct val="80000"/>
              </a:lnSpc>
              <a:spcBef>
                <a:spcPct val="0"/>
              </a:spcBef>
            </a:pPr>
            <a:r>
              <a:rPr lang="en-US" altLang="en-US" sz="700">
                <a:ea typeface="ＭＳ Ｐゴシック" panose="020B0600070205080204" pitchFamily="34" charset="-128"/>
              </a:rPr>
              <a:t>Examples of working for less than minimum wage (off the books) because there is a surplus of labor willing to work.</a:t>
            </a:r>
          </a:p>
          <a:p>
            <a:pPr eaLnBrk="1" hangingPunct="1">
              <a:lnSpc>
                <a:spcPct val="80000"/>
              </a:lnSpc>
              <a:spcBef>
                <a:spcPct val="0"/>
              </a:spcBef>
            </a:pPr>
            <a:r>
              <a:rPr lang="en-US" altLang="en-US" sz="700">
                <a:ea typeface="ＭＳ Ｐゴシック" panose="020B0600070205080204" pitchFamily="34" charset="-128"/>
              </a:rPr>
              <a:t> </a:t>
            </a:r>
          </a:p>
          <a:p>
            <a:pPr eaLnBrk="1" hangingPunct="1">
              <a:lnSpc>
                <a:spcPct val="80000"/>
              </a:lnSpc>
              <a:spcBef>
                <a:spcPct val="0"/>
              </a:spcBef>
            </a:pPr>
            <a:r>
              <a:rPr lang="en-US" altLang="en-US" sz="700">
                <a:ea typeface="ＭＳ Ｐゴシック" panose="020B0600070205080204" pitchFamily="34" charset="-128"/>
              </a:rPr>
              <a:t>Minimum wage laws are an example of price floors. Relatively high minimum wages in Europe lead to higher levels of unemployment and black markets in labor. In contrast, the minimum wage in the United States is set closer to the equilibrium wage, and labor is relatively more productive in the United States.</a:t>
            </a:r>
          </a:p>
          <a:p>
            <a:pPr eaLnBrk="1" hangingPunct="1">
              <a:lnSpc>
                <a:spcPct val="80000"/>
              </a:lnSpc>
              <a:spcBef>
                <a:spcPct val="0"/>
              </a:spcBef>
            </a:pPr>
            <a:endParaRPr lang="en-US" altLang="en-US" sz="700">
              <a:ea typeface="ＭＳ Ｐゴシック" panose="020B0600070205080204" pitchFamily="34" charset="-128"/>
            </a:endParaRPr>
          </a:p>
        </p:txBody>
      </p:sp>
      <p:sp>
        <p:nvSpPr>
          <p:cNvPr id="25604" name="Slide Number Placeholder 3">
            <a:extLst>
              <a:ext uri="{FF2B5EF4-FFF2-40B4-BE49-F238E27FC236}">
                <a16:creationId xmlns:a16="http://schemas.microsoft.com/office/drawing/2014/main" id="{34FF2C21-861E-1B95-0E40-670DC6D4C2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16D32E7-BE92-4BE1-8749-0F4156C534F9}" type="slidenum">
              <a:rPr lang="en-US" altLang="en-US">
                <a:latin typeface="Lucida Grande" charset="0"/>
                <a:ea typeface="ヒラギノ角ゴ ProN W3" charset="-128"/>
              </a:rPr>
              <a:pPr>
                <a:spcBef>
                  <a:spcPct val="0"/>
                </a:spcBef>
              </a:pPr>
              <a:t>69</a:t>
            </a:fld>
            <a:endParaRPr lang="en-US" altLang="en-US">
              <a:latin typeface="Lucida Grande" charset="0"/>
              <a:ea typeface="ヒラギノ角ゴ ProN W3"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0F681E72-1153-AC4C-97DD-AD644C90073E}"/>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E10C83E3-B5D1-DD09-426B-5CB897054D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Price floors are enacted because:</a:t>
            </a:r>
          </a:p>
          <a:p>
            <a:pPr eaLnBrk="1" hangingPunct="1">
              <a:spcBef>
                <a:spcPct val="0"/>
              </a:spcBef>
            </a:pPr>
            <a:r>
              <a:rPr lang="en-US" altLang="en-US">
                <a:ea typeface="ＭＳ Ｐゴシック" panose="020B0600070205080204" pitchFamily="34" charset="-128"/>
              </a:rPr>
              <a:t> </a:t>
            </a:r>
          </a:p>
          <a:p>
            <a:pPr eaLnBrk="1" hangingPunct="1">
              <a:spcBef>
                <a:spcPct val="0"/>
              </a:spcBef>
            </a:pPr>
            <a:r>
              <a:rPr lang="en-US" altLang="en-US">
                <a:ea typeface="ＭＳ Ｐゴシック" panose="020B0600070205080204" pitchFamily="34" charset="-128"/>
              </a:rPr>
              <a:t> They do benefit some producers.  Producers may have the political clout to persuade government that the equilibrium price is unfairly low.  This is a normative argument.</a:t>
            </a:r>
          </a:p>
          <a:p>
            <a:pPr eaLnBrk="1" hangingPunct="1">
              <a:spcBef>
                <a:spcPct val="0"/>
              </a:spcBef>
            </a:pPr>
            <a:r>
              <a:rPr lang="en-US" altLang="en-US">
                <a:ea typeface="ＭＳ Ｐゴシック" panose="020B0600070205080204" pitchFamily="34" charset="-128"/>
              </a:rPr>
              <a:t>Price floors create a persistent surplus of the good.</a:t>
            </a:r>
          </a:p>
          <a:p>
            <a:pPr eaLnBrk="1" hangingPunct="1">
              <a:spcBef>
                <a:spcPct val="0"/>
              </a:spcBef>
            </a:pPr>
            <a:r>
              <a:rPr lang="en-US" altLang="en-US">
                <a:ea typeface="ＭＳ Ｐゴシック" panose="020B0600070205080204" pitchFamily="34" charset="-128"/>
              </a:rPr>
              <a:t>Inefficiencies arising from the persistent surplus come in the form of inefficiently low quantity, inefficient allocation of sales among sellers, wasted resources, and an inefficiently high level of quality offered by suppliers.</a:t>
            </a:r>
          </a:p>
          <a:p>
            <a:pPr eaLnBrk="1" hangingPunct="1">
              <a:spcBef>
                <a:spcPct val="0"/>
              </a:spcBef>
            </a:pPr>
            <a:r>
              <a:rPr lang="en-US" altLang="en-US">
                <a:ea typeface="ＭＳ Ｐゴシック" panose="020B0600070205080204" pitchFamily="34" charset="-128"/>
              </a:rPr>
              <a:t>There is also the temptation to engage in illegal activity, particularly bribery and corruption of government officials.</a:t>
            </a:r>
          </a:p>
          <a:p>
            <a:pPr eaLnBrk="1" hangingPunct="1">
              <a:spcBef>
                <a:spcPct val="0"/>
              </a:spcBef>
            </a:pPr>
            <a:endParaRPr lang="en-US" altLang="en-US">
              <a:ea typeface="ＭＳ Ｐゴシック" panose="020B0600070205080204" pitchFamily="34" charset="-128"/>
            </a:endParaRPr>
          </a:p>
        </p:txBody>
      </p:sp>
      <p:sp>
        <p:nvSpPr>
          <p:cNvPr id="27652" name="Slide Number Placeholder 3">
            <a:extLst>
              <a:ext uri="{FF2B5EF4-FFF2-40B4-BE49-F238E27FC236}">
                <a16:creationId xmlns:a16="http://schemas.microsoft.com/office/drawing/2014/main" id="{37089967-17D2-1043-2D51-0117B3C45A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A8D2C9C-C9B8-4FFB-836E-C57816AFD4F5}" type="slidenum">
              <a:rPr lang="en-US" altLang="en-US">
                <a:latin typeface="Lucida Grande" charset="0"/>
                <a:ea typeface="ヒラギノ角ゴ ProN W3" charset="-128"/>
              </a:rPr>
              <a:pPr>
                <a:spcBef>
                  <a:spcPct val="0"/>
                </a:spcBef>
              </a:pPr>
              <a:t>70</a:t>
            </a:fld>
            <a:endParaRPr lang="en-US" altLang="en-US">
              <a:latin typeface="Lucida Grande" charset="0"/>
              <a:ea typeface="ヒラギノ角ゴ ProN W3"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827134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69317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52259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0756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90105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9748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61603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583563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nd Text">
    <p:spTree>
      <p:nvGrpSpPr>
        <p:cNvPr id="1" name=""/>
        <p:cNvGrpSpPr/>
        <p:nvPr/>
      </p:nvGrpSpPr>
      <p:grpSpPr>
        <a:xfrm>
          <a:off x="0" y="0"/>
          <a:ext cx="0" cy="0"/>
          <a:chOff x="0" y="0"/>
          <a:chExt cx="0" cy="0"/>
        </a:xfrm>
      </p:grpSpPr>
      <p:pic>
        <p:nvPicPr>
          <p:cNvPr id="12" name="Picture 1" descr="Picture 1"/>
          <p:cNvPicPr>
            <a:picLocks noChangeAspect="1"/>
          </p:cNvPicPr>
          <p:nvPr/>
        </p:nvPicPr>
        <p:blipFill>
          <a:blip r:embed="rId2"/>
          <a:srcRect t="8823" r="19682"/>
          <a:stretch>
            <a:fillRect/>
          </a:stretch>
        </p:blipFill>
        <p:spPr>
          <a:xfrm>
            <a:off x="-1" y="-1"/>
            <a:ext cx="12191998" cy="6858002"/>
          </a:xfrm>
          <a:prstGeom prst="rect">
            <a:avLst/>
          </a:prstGeom>
          <a:ln w="12700">
            <a:miter lim="400000"/>
          </a:ln>
        </p:spPr>
      </p:pic>
      <p:sp>
        <p:nvSpPr>
          <p:cNvPr id="13" name="Body Level One…"/>
          <p:cNvSpPr txBox="1">
            <a:spLocks noGrp="1"/>
          </p:cNvSpPr>
          <p:nvPr>
            <p:ph type="body" sz="quarter" idx="1"/>
          </p:nvPr>
        </p:nvSpPr>
        <p:spPr>
          <a:xfrm>
            <a:off x="812800" y="4146546"/>
            <a:ext cx="10515601" cy="914401"/>
          </a:xfrm>
          <a:prstGeom prst="rect">
            <a:avLst/>
          </a:prstGeom>
        </p:spPr>
        <p:txBody>
          <a:bodyPr>
            <a:normAutofit/>
          </a:bodyPr>
          <a:lstStyle>
            <a:lvl1pPr marL="0" indent="0">
              <a:buSzTx/>
              <a:buFontTx/>
              <a:buNone/>
              <a:defRPr sz="5400" spc="-150">
                <a:solidFill>
                  <a:srgbClr val="FFFFFF"/>
                </a:solidFill>
              </a:defRPr>
            </a:lvl1pPr>
            <a:lvl2pPr marL="971550" indent="-514350">
              <a:buFontTx/>
              <a:defRPr sz="5400" spc="-150">
                <a:solidFill>
                  <a:srgbClr val="FFFFFF"/>
                </a:solidFill>
              </a:defRPr>
            </a:lvl2pPr>
            <a:lvl3pPr marL="1531619" indent="-617219">
              <a:buFontTx/>
              <a:defRPr sz="5400" spc="-150">
                <a:solidFill>
                  <a:srgbClr val="FFFFFF"/>
                </a:solidFill>
              </a:defRPr>
            </a:lvl3pPr>
            <a:lvl4pPr marL="2057400" indent="-685800">
              <a:buFontTx/>
              <a:defRPr sz="5400" spc="-150">
                <a:solidFill>
                  <a:srgbClr val="FFFFFF"/>
                </a:solidFill>
              </a:defRPr>
            </a:lvl4pPr>
            <a:lvl5pPr marL="2514600" indent="-685800">
              <a:buFontTx/>
              <a:defRPr sz="5400" spc="-15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103"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04"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05" name="Body Level One…"/>
          <p:cNvSpPr txBox="1">
            <a:spLocks noGrp="1"/>
          </p:cNvSpPr>
          <p:nvPr>
            <p:ph type="body" idx="1"/>
          </p:nvPr>
        </p:nvSpPr>
        <p:spPr>
          <a:xfrm>
            <a:off x="699048" y="2290416"/>
            <a:ext cx="10830337" cy="3363639"/>
          </a:xfrm>
          <a:prstGeom prst="rect">
            <a:avLst/>
          </a:prstGeom>
        </p:spPr>
        <p:txBody>
          <a:bodyPr>
            <a:normAutofit/>
          </a:bodyPr>
          <a:lstStyle>
            <a:lvl1pPr>
              <a:defRPr sz="2400" spc="-100">
                <a:latin typeface="Inter Light"/>
                <a:ea typeface="Inter Light"/>
                <a:cs typeface="Inter Light"/>
                <a:sym typeface="Inter Light"/>
              </a:defRPr>
            </a:lvl1pPr>
            <a:lvl2pPr marL="731519" indent="-274319">
              <a:defRPr sz="2400" spc="-100">
                <a:latin typeface="Inter Light"/>
                <a:ea typeface="Inter Light"/>
                <a:cs typeface="Inter Light"/>
                <a:sym typeface="Inter Light"/>
              </a:defRPr>
            </a:lvl2pPr>
            <a:lvl3pPr marL="1219200" indent="-304800">
              <a:buChar char="o"/>
              <a:defRPr sz="2400" spc="-100">
                <a:latin typeface="Inter Light"/>
                <a:ea typeface="Inter Light"/>
                <a:cs typeface="Inter Light"/>
                <a:sym typeface="Inter Light"/>
              </a:defRPr>
            </a:lvl3pPr>
            <a:lvl4pPr marL="1676400" indent="-304800">
              <a:defRPr sz="2400" spc="-100">
                <a:latin typeface="Inter Light"/>
                <a:ea typeface="Inter Light"/>
                <a:cs typeface="Inter Light"/>
                <a:sym typeface="Inter Light"/>
              </a:defRPr>
            </a:lvl4pPr>
            <a:lvl5pPr marL="2133600" indent="-304800">
              <a:defRPr sz="2400" spc="-100">
                <a:latin typeface="Inter Light"/>
                <a:ea typeface="Inter Light"/>
                <a:cs typeface="Inter Light"/>
                <a:sym typeface="Inter Light"/>
              </a:defRPr>
            </a:lvl5pPr>
          </a:lstStyle>
          <a:p>
            <a:r>
              <a:t>Body Level One</a:t>
            </a:r>
          </a:p>
          <a:p>
            <a:pPr lvl="1"/>
            <a:r>
              <a:t>Body Level Two</a:t>
            </a:r>
          </a:p>
          <a:p>
            <a:pPr lvl="2"/>
            <a:r>
              <a:t>Body Level Three</a:t>
            </a:r>
          </a:p>
          <a:p>
            <a:pPr lvl="3"/>
            <a:r>
              <a:t>Body Level Four</a:t>
            </a:r>
          </a:p>
          <a:p>
            <a:pPr lvl="4"/>
            <a:r>
              <a:t>Body Level Five</a:t>
            </a:r>
          </a:p>
        </p:txBody>
      </p:sp>
      <p:sp>
        <p:nvSpPr>
          <p:cNvPr id="1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123"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24"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25" name="Body Level One…"/>
          <p:cNvSpPr txBox="1">
            <a:spLocks noGrp="1"/>
          </p:cNvSpPr>
          <p:nvPr>
            <p:ph type="body" sz="half" idx="1"/>
          </p:nvPr>
        </p:nvSpPr>
        <p:spPr>
          <a:xfrm>
            <a:off x="839784" y="2505070"/>
            <a:ext cx="5157783" cy="3684584"/>
          </a:xfrm>
          <a:prstGeom prst="rect">
            <a:avLst/>
          </a:prstGeom>
          <a:solidFill>
            <a:srgbClr val="FFFFFF">
              <a:alpha val="20004"/>
            </a:srgbClr>
          </a:solidFill>
          <a:ln w="12701">
            <a:solidFill>
              <a:srgbClr val="2C3842"/>
            </a:solidFill>
            <a:round/>
          </a:ln>
        </p:spPr>
        <p:txBody>
          <a:bodyPr anchor="ctr">
            <a:normAutofit/>
          </a:bodyPr>
          <a:lstStyle>
            <a:lvl1pPr marL="0" indent="182879">
              <a:buSzTx/>
              <a:buFontTx/>
              <a:buNone/>
              <a:defRPr sz="1800"/>
            </a:lvl1pPr>
            <a:lvl2pPr marL="628650" indent="-171450">
              <a:buFontTx/>
              <a:defRPr sz="1800"/>
            </a:lvl2pPr>
            <a:lvl3pPr marL="1120139" indent="-205739">
              <a:buFontTx/>
              <a:defRPr sz="1800"/>
            </a:lvl3pPr>
            <a:lvl4pPr marL="1600200" indent="-228600">
              <a:buFontTx/>
              <a:defRPr sz="1800"/>
            </a:lvl4pPr>
            <a:lvl5pPr marL="2057400" indent="-228600">
              <a:buFontTx/>
              <a:defRPr sz="1800"/>
            </a:lvl5pPr>
          </a:lstStyle>
          <a:p>
            <a:r>
              <a:t>Body Level One</a:t>
            </a:r>
          </a:p>
          <a:p>
            <a:pPr lvl="1"/>
            <a:r>
              <a:t>Body Level Two</a:t>
            </a:r>
          </a:p>
          <a:p>
            <a:pPr lvl="2"/>
            <a:r>
              <a:t>Body Level Three</a:t>
            </a:r>
          </a:p>
          <a:p>
            <a:pPr lvl="3"/>
            <a:r>
              <a:t>Body Level Four</a:t>
            </a:r>
          </a:p>
          <a:p>
            <a:pPr lvl="4"/>
            <a:r>
              <a:t>Body Level Five</a:t>
            </a:r>
          </a:p>
        </p:txBody>
      </p:sp>
      <p:sp>
        <p:nvSpPr>
          <p:cNvPr id="126" name="Text Placeholder 4"/>
          <p:cNvSpPr txBox="1">
            <a:spLocks noGrp="1"/>
          </p:cNvSpPr>
          <p:nvPr>
            <p:ph type="body" sz="quarter" idx="21"/>
          </p:nvPr>
        </p:nvSpPr>
        <p:spPr>
          <a:xfrm>
            <a:off x="6172199" y="1681159"/>
            <a:ext cx="5183186" cy="823911"/>
          </a:xfrm>
          <a:prstGeom prst="rect">
            <a:avLst/>
          </a:prstGeom>
          <a:solidFill>
            <a:srgbClr val="2C3842"/>
          </a:solidFill>
          <a:ln w="12701">
            <a:solidFill>
              <a:srgbClr val="2C3842"/>
            </a:solidFill>
            <a:round/>
          </a:ln>
        </p:spPr>
        <p:txBody>
          <a:bodyPr anchor="ctr">
            <a:normAutofit/>
          </a:bodyPr>
          <a:lstStyle/>
          <a:p>
            <a:pPr marL="0" indent="0">
              <a:buSzTx/>
              <a:buFontTx/>
              <a:buNone/>
              <a:defRPr sz="2400" b="1">
                <a:solidFill>
                  <a:srgbClr val="FFFFFF"/>
                </a:solidFill>
                <a:latin typeface="Inter SemiBold"/>
                <a:ea typeface="Inter SemiBold"/>
                <a:cs typeface="Inter SemiBold"/>
                <a:sym typeface="Inter SemiBold"/>
              </a:defRPr>
            </a:pPr>
            <a:endParaRPr/>
          </a:p>
        </p:txBody>
      </p:sp>
      <p:sp>
        <p:nvSpPr>
          <p:cNvPr id="127"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134"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35"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36" name="Body Level One…"/>
          <p:cNvSpPr txBox="1">
            <a:spLocks noGrp="1"/>
          </p:cNvSpPr>
          <p:nvPr>
            <p:ph type="body" idx="1"/>
          </p:nvPr>
        </p:nvSpPr>
        <p:spPr>
          <a:xfrm>
            <a:off x="699048" y="2290416"/>
            <a:ext cx="10830337" cy="3363639"/>
          </a:xfrm>
          <a:prstGeom prst="rect">
            <a:avLst/>
          </a:prstGeom>
        </p:spPr>
        <p:txBody>
          <a:bodyPr>
            <a:normAutofit/>
          </a:bodyPr>
          <a:lstStyle>
            <a:lvl1pPr>
              <a:defRPr sz="2400" spc="-100">
                <a:latin typeface="Inter Light"/>
                <a:ea typeface="Inter Light"/>
                <a:cs typeface="Inter Light"/>
                <a:sym typeface="Inter Light"/>
              </a:defRPr>
            </a:lvl1pPr>
            <a:lvl2pPr marL="731519" indent="-274319">
              <a:defRPr sz="2400" spc="-100">
                <a:latin typeface="Inter Light"/>
                <a:ea typeface="Inter Light"/>
                <a:cs typeface="Inter Light"/>
                <a:sym typeface="Inter Light"/>
              </a:defRPr>
            </a:lvl2pPr>
            <a:lvl3pPr marL="1219200" indent="-304800">
              <a:buChar char="o"/>
              <a:defRPr sz="2400" spc="-100">
                <a:latin typeface="Inter Light"/>
                <a:ea typeface="Inter Light"/>
                <a:cs typeface="Inter Light"/>
                <a:sym typeface="Inter Light"/>
              </a:defRPr>
            </a:lvl3pPr>
            <a:lvl4pPr marL="1676400" indent="-304800">
              <a:defRPr sz="2400" spc="-100">
                <a:latin typeface="Inter Light"/>
                <a:ea typeface="Inter Light"/>
                <a:cs typeface="Inter Light"/>
                <a:sym typeface="Inter Light"/>
              </a:defRPr>
            </a:lvl4pPr>
            <a:lvl5pPr marL="2133600" indent="-304800">
              <a:defRPr sz="2400" spc="-100">
                <a:latin typeface="Inter Light"/>
                <a:ea typeface="Inter Light"/>
                <a:cs typeface="Inter Light"/>
                <a:sym typeface="Inter Light"/>
              </a:defRPr>
            </a:lvl5pPr>
          </a:lstStyle>
          <a:p>
            <a:r>
              <a:t>Body Level One</a:t>
            </a:r>
          </a:p>
          <a:p>
            <a:pPr lvl="1"/>
            <a:r>
              <a:t>Body Level Two</a:t>
            </a:r>
          </a:p>
          <a:p>
            <a:pPr lvl="2"/>
            <a:r>
              <a:t>Body Level Three</a:t>
            </a:r>
          </a:p>
          <a:p>
            <a:pPr lvl="3"/>
            <a:r>
              <a:t>Body Level Four</a:t>
            </a:r>
          </a:p>
          <a:p>
            <a:pPr lvl="4"/>
            <a:r>
              <a:t>Body Level Five</a:t>
            </a:r>
          </a:p>
        </p:txBody>
      </p:sp>
      <p:sp>
        <p:nvSpPr>
          <p:cNvPr id="137"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pic>
        <p:nvPicPr>
          <p:cNvPr id="144"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45"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46" name="Body Level One…"/>
          <p:cNvSpPr txBox="1">
            <a:spLocks noGrp="1"/>
          </p:cNvSpPr>
          <p:nvPr>
            <p:ph type="body" sz="quarter" idx="1"/>
          </p:nvPr>
        </p:nvSpPr>
        <p:spPr>
          <a:xfrm>
            <a:off x="732186" y="861391"/>
            <a:ext cx="9144001" cy="616224"/>
          </a:xfrm>
          <a:prstGeom prst="rect">
            <a:avLst/>
          </a:prstGeom>
        </p:spPr>
        <p:txBody>
          <a:bodyPr>
            <a:normAutofit/>
          </a:bodyPr>
          <a:lstStyle>
            <a:lvl1pPr marL="0" indent="0">
              <a:buSzTx/>
              <a:buFontTx/>
              <a:buNone/>
              <a:defRPr sz="2000"/>
            </a:lvl1pPr>
            <a:lvl2pPr marL="647700" indent="-190500">
              <a:buFontTx/>
              <a:defRPr sz="2000"/>
            </a:lvl2pPr>
            <a:lvl3pPr marL="1143000" indent="-228600">
              <a:buFontTx/>
              <a:defRPr sz="2000"/>
            </a:lvl3pPr>
            <a:lvl4pPr marL="1625600" indent="-254000">
              <a:buFontTx/>
              <a:defRPr sz="2000"/>
            </a:lvl4pPr>
            <a:lvl5pPr marL="2082800" indent="-254000">
              <a:buFontTx/>
              <a:defRPr sz="2000"/>
            </a:lvl5pPr>
          </a:lstStyle>
          <a:p>
            <a:r>
              <a:t>Body Level One</a:t>
            </a:r>
          </a:p>
          <a:p>
            <a:pPr lvl="1"/>
            <a:r>
              <a:t>Body Level Two</a:t>
            </a:r>
          </a:p>
          <a:p>
            <a:pPr lvl="2"/>
            <a:r>
              <a:t>Body Level Three</a:t>
            </a:r>
          </a:p>
          <a:p>
            <a:pPr lvl="3"/>
            <a:r>
              <a:t>Body Level Four</a:t>
            </a:r>
          </a:p>
          <a:p>
            <a:pPr lvl="4"/>
            <a:r>
              <a:t>Body Level Five</a:t>
            </a:r>
          </a:p>
        </p:txBody>
      </p:sp>
      <p:sp>
        <p:nvSpPr>
          <p:cNvPr id="147"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154"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55"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56" name="Body Level One…"/>
          <p:cNvSpPr txBox="1">
            <a:spLocks noGrp="1"/>
          </p:cNvSpPr>
          <p:nvPr>
            <p:ph type="body" sz="half" idx="1"/>
          </p:nvPr>
        </p:nvSpPr>
        <p:spPr>
          <a:xfrm>
            <a:off x="6172200" y="1825626"/>
            <a:ext cx="5181604" cy="4351337"/>
          </a:xfrm>
          <a:prstGeom prst="rect">
            <a:avLst/>
          </a:prstGeom>
        </p:spPr>
        <p:txBody>
          <a:bodyPr>
            <a:normAutofit/>
          </a:bodyPr>
          <a:lstStyle>
            <a:lvl1pPr marL="0" indent="0">
              <a:buSzTx/>
              <a:buFontTx/>
              <a:buNone/>
            </a:lvl1pPr>
            <a:lvl2pPr>
              <a:buFontTx/>
            </a:lvl2pPr>
            <a:lvl3pPr>
              <a:buFontTx/>
            </a:lvl3pPr>
            <a:lvl4pPr>
              <a:buFontTx/>
            </a:lvl4pPr>
            <a:lvl5pPr>
              <a:buFontTx/>
            </a:lvl5pPr>
          </a:lstStyle>
          <a:p>
            <a:r>
              <a:t>Body Level One</a:t>
            </a:r>
          </a:p>
          <a:p>
            <a:pPr lvl="1"/>
            <a:r>
              <a:t>Body Level Two</a:t>
            </a:r>
          </a:p>
          <a:p>
            <a:pPr lvl="2"/>
            <a:r>
              <a:t>Body Level Three</a:t>
            </a:r>
          </a:p>
          <a:p>
            <a:pPr lvl="3"/>
            <a:r>
              <a:t>Body Level Four</a:t>
            </a:r>
          </a:p>
          <a:p>
            <a:pPr lvl="4"/>
            <a:r>
              <a:t>Body Level Five</a:t>
            </a:r>
          </a:p>
        </p:txBody>
      </p:sp>
      <p:sp>
        <p:nvSpPr>
          <p:cNvPr id="157"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1_Two Content">
    <p:spTree>
      <p:nvGrpSpPr>
        <p:cNvPr id="1" name=""/>
        <p:cNvGrpSpPr/>
        <p:nvPr/>
      </p:nvGrpSpPr>
      <p:grpSpPr>
        <a:xfrm>
          <a:off x="0" y="0"/>
          <a:ext cx="0" cy="0"/>
          <a:chOff x="0" y="0"/>
          <a:chExt cx="0" cy="0"/>
        </a:xfrm>
      </p:grpSpPr>
      <p:pic>
        <p:nvPicPr>
          <p:cNvPr id="164"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65"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66" name="Body Level One…"/>
          <p:cNvSpPr txBox="1">
            <a:spLocks noGrp="1"/>
          </p:cNvSpPr>
          <p:nvPr>
            <p:ph type="body" sz="half" idx="1"/>
          </p:nvPr>
        </p:nvSpPr>
        <p:spPr>
          <a:xfrm>
            <a:off x="838203" y="1825626"/>
            <a:ext cx="5181604" cy="4351337"/>
          </a:xfrm>
          <a:prstGeom prst="rect">
            <a:avLst/>
          </a:prstGeom>
        </p:spPr>
        <p:txBody>
          <a:bodyPr>
            <a:normAutofit/>
          </a:bodyPr>
          <a:lstStyle>
            <a:lvl1pPr marL="0" indent="0">
              <a:buSzTx/>
              <a:buFontTx/>
              <a:buNone/>
            </a:lvl1pPr>
            <a:lvl2pPr>
              <a:buFontTx/>
            </a:lvl2pPr>
            <a:lvl3pPr>
              <a:buFontTx/>
            </a:lvl3pPr>
            <a:lvl4pPr>
              <a:buFontTx/>
            </a:lvl4pPr>
            <a:lvl5pPr>
              <a:buFontTx/>
            </a:lvl5pPr>
          </a:lstStyle>
          <a:p>
            <a:r>
              <a:t>Body Level One</a:t>
            </a:r>
          </a:p>
          <a:p>
            <a:pPr lvl="1"/>
            <a:r>
              <a:t>Body Level Two</a:t>
            </a:r>
          </a:p>
          <a:p>
            <a:pPr lvl="2"/>
            <a:r>
              <a:t>Body Level Three</a:t>
            </a:r>
          </a:p>
          <a:p>
            <a:pPr lvl="3"/>
            <a:r>
              <a:t>Body Level Four</a:t>
            </a:r>
          </a:p>
          <a:p>
            <a:pPr lvl="4"/>
            <a:r>
              <a:t>Body Level Five</a:t>
            </a:r>
          </a:p>
        </p:txBody>
      </p:sp>
      <p:sp>
        <p:nvSpPr>
          <p:cNvPr id="167"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2/20/2023</a:t>
            </a:fld>
            <a:endParaRPr lang="en-US"/>
          </a:p>
        </p:txBody>
      </p:sp>
      <p:sp>
        <p:nvSpPr>
          <p:cNvPr id="4" name="Holder 4"/>
          <p:cNvSpPr>
            <a:spLocks noGrp="1"/>
          </p:cNvSpPr>
          <p:nvPr>
            <p:ph type="sldNum" sz="quarter" idx="7"/>
          </p:nvPr>
        </p:nvSpPr>
        <p:spPr>
          <a:xfrm>
            <a:off x="8554858" y="6264017"/>
            <a:ext cx="182742" cy="184666"/>
          </a:xfr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67394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11002527" y="6338500"/>
            <a:ext cx="275073" cy="276999"/>
          </a:xfrm>
        </p:spPr>
        <p:txBody>
          <a:bodyPr/>
          <a:lstStyle>
            <a:lvl1pPr>
              <a:defRPr/>
            </a:lvl1pPr>
          </a:lstStyle>
          <a:p>
            <a:fld id="{810D09B0-5470-42DC-9DA5-4A17F74AA678}" type="slidenum">
              <a:rPr lang="en-US"/>
              <a:pPr/>
              <a:t>‹#›</a:t>
            </a:fld>
            <a:endParaRPr lang="en-US"/>
          </a:p>
        </p:txBody>
      </p:sp>
    </p:spTree>
    <p:extLst>
      <p:ext uri="{BB962C8B-B14F-4D97-AF65-F5344CB8AC3E}">
        <p14:creationId xmlns:p14="http://schemas.microsoft.com/office/powerpoint/2010/main" val="21374301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11002527" y="6338500"/>
            <a:ext cx="275073" cy="276999"/>
          </a:xfrm>
        </p:spPr>
        <p:txBody>
          <a:bodyPr/>
          <a:lstStyle>
            <a:lvl1pPr>
              <a:defRPr/>
            </a:lvl1pPr>
          </a:lstStyle>
          <a:p>
            <a:fld id="{73C28B35-A1D2-49C8-917A-581DCD506905}" type="slidenum">
              <a:rPr lang="en-US"/>
              <a:pPr/>
              <a:t>‹#›</a:t>
            </a:fld>
            <a:endParaRPr lang="en-US"/>
          </a:p>
        </p:txBody>
      </p:sp>
    </p:spTree>
    <p:extLst>
      <p:ext uri="{BB962C8B-B14F-4D97-AF65-F5344CB8AC3E}">
        <p14:creationId xmlns:p14="http://schemas.microsoft.com/office/powerpoint/2010/main" val="2185889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a:xfrm>
            <a:off x="8462527" y="6217851"/>
            <a:ext cx="275073" cy="276999"/>
          </a:xfrm>
        </p:spPr>
        <p:txBody>
          <a:bodyPr/>
          <a:lstStyle>
            <a:lvl1pPr>
              <a:defRPr/>
            </a:lvl1pPr>
          </a:lstStyle>
          <a:p>
            <a:fld id="{E7A527F1-A203-4414-8C4B-7ACC19C41B5D}" type="slidenum">
              <a:rPr lang="en-US"/>
              <a:pPr/>
              <a:t>‹#›</a:t>
            </a:fld>
            <a:endParaRPr lang="en-US"/>
          </a:p>
        </p:txBody>
      </p:sp>
    </p:spTree>
    <p:extLst>
      <p:ext uri="{BB962C8B-B14F-4D97-AF65-F5344CB8AC3E}">
        <p14:creationId xmlns:p14="http://schemas.microsoft.com/office/powerpoint/2010/main" val="669363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Diagram or Organization Chart" type="dgm">
  <p:cSld name="Title and Diagram or Organization Char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914400" y="609600"/>
            <a:ext cx="103632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48" name="Google Shape;48;p7"/>
          <p:cNvSpPr>
            <a:spLocks noGrp="1"/>
          </p:cNvSpPr>
          <p:nvPr>
            <p:ph type="dgm" idx="2"/>
          </p:nvPr>
        </p:nvSpPr>
        <p:spPr>
          <a:xfrm>
            <a:off x="914400" y="1981200"/>
            <a:ext cx="10363200" cy="4114800"/>
          </a:xfrm>
          <a:prstGeom prst="rect">
            <a:avLst/>
          </a:prstGeom>
          <a:noFill/>
          <a:ln>
            <a:noFill/>
          </a:ln>
        </p:spPr>
        <p:txBody>
          <a:bodyPr spcFirstLastPara="1" wrap="square" lIns="91425" tIns="91425" rIns="91425" bIns="91425" anchor="t" anchorCtr="0"/>
          <a:lstStyle>
            <a:lvl1pPr marR="0" lvl="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R="0" lvl="1"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R="0" lvl="2"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R="0" lvl="3"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R="0" lvl="4"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R="0" lvl="5"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R="0" lvl="6"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R="0" lvl="7"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R="0" lvl="8"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49" name="Google Shape;49;p7"/>
          <p:cNvSpPr txBox="1">
            <a:spLocks noGrp="1"/>
          </p:cNvSpPr>
          <p:nvPr>
            <p:ph type="dt" idx="10"/>
          </p:nvPr>
        </p:nvSpPr>
        <p:spPr>
          <a:xfrm>
            <a:off x="914400" y="6248400"/>
            <a:ext cx="25400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50" name="Google Shape;50;p7"/>
          <p:cNvSpPr txBox="1">
            <a:spLocks noGrp="1"/>
          </p:cNvSpPr>
          <p:nvPr>
            <p:ph type="ftr" idx="11"/>
          </p:nvPr>
        </p:nvSpPr>
        <p:spPr>
          <a:xfrm>
            <a:off x="4165600" y="6248400"/>
            <a:ext cx="38608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51" name="Google Shape;51;p7"/>
          <p:cNvSpPr txBox="1">
            <a:spLocks noGrp="1"/>
          </p:cNvSpPr>
          <p:nvPr>
            <p:ph type="sldNum" idx="12"/>
          </p:nvPr>
        </p:nvSpPr>
        <p:spPr>
          <a:xfrm>
            <a:off x="9652000" y="6400800"/>
            <a:ext cx="2540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91307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28" name="Picture 1" descr="Picture 1"/>
          <p:cNvPicPr>
            <a:picLocks noChangeAspect="1"/>
          </p:cNvPicPr>
          <p:nvPr/>
        </p:nvPicPr>
        <p:blipFill>
          <a:blip r:embed="rId2"/>
          <a:srcRect t="8823" r="19682"/>
          <a:stretch>
            <a:fillRect/>
          </a:stretch>
        </p:blipFill>
        <p:spPr>
          <a:xfrm>
            <a:off x="-1" y="-1"/>
            <a:ext cx="12191998" cy="6858002"/>
          </a:xfrm>
          <a:prstGeom prst="rect">
            <a:avLst/>
          </a:prstGeom>
          <a:ln w="12700">
            <a:miter lim="400000"/>
          </a:ln>
        </p:spPr>
      </p:pic>
      <p:pic>
        <p:nvPicPr>
          <p:cNvPr id="29" name="Picture 3" descr="Picture 3"/>
          <p:cNvPicPr>
            <a:picLocks noChangeAspect="1"/>
          </p:cNvPicPr>
          <p:nvPr/>
        </p:nvPicPr>
        <p:blipFill>
          <a:blip r:embed="rId3"/>
          <a:srcRect t="805" b="1138"/>
          <a:stretch>
            <a:fillRect/>
          </a:stretch>
        </p:blipFill>
        <p:spPr>
          <a:xfrm>
            <a:off x="0" y="0"/>
            <a:ext cx="9290963" cy="6858000"/>
          </a:xfrm>
          <a:prstGeom prst="rect">
            <a:avLst/>
          </a:prstGeom>
          <a:ln w="12700">
            <a:miter lim="400000"/>
          </a:ln>
        </p:spPr>
      </p:pic>
      <p:pic>
        <p:nvPicPr>
          <p:cNvPr id="30" name="Picture 4" descr="Picture 4"/>
          <p:cNvPicPr>
            <a:picLocks noChangeAspect="1"/>
          </p:cNvPicPr>
          <p:nvPr/>
        </p:nvPicPr>
        <p:blipFill>
          <a:blip r:embed="rId4"/>
          <a:srcRect l="21989" t="16064" r="31320" b="13139"/>
          <a:stretch>
            <a:fillRect/>
          </a:stretch>
        </p:blipFill>
        <p:spPr>
          <a:xfrm>
            <a:off x="4644766" y="0"/>
            <a:ext cx="5387005" cy="6858000"/>
          </a:xfrm>
          <a:prstGeom prst="rect">
            <a:avLst/>
          </a:prstGeom>
          <a:ln w="12700">
            <a:miter lim="400000"/>
          </a:ln>
        </p:spPr>
      </p:pic>
      <p:pic>
        <p:nvPicPr>
          <p:cNvPr id="31" name="Picture 6" descr="Picture 6"/>
          <p:cNvPicPr>
            <a:picLocks noChangeAspect="1"/>
          </p:cNvPicPr>
          <p:nvPr/>
        </p:nvPicPr>
        <p:blipFill>
          <a:blip r:embed="rId5"/>
          <a:stretch>
            <a:fillRect/>
          </a:stretch>
        </p:blipFill>
        <p:spPr>
          <a:xfrm>
            <a:off x="558916" y="4896473"/>
            <a:ext cx="1270002" cy="888998"/>
          </a:xfrm>
          <a:prstGeom prst="rect">
            <a:avLst/>
          </a:prstGeom>
          <a:ln w="12700">
            <a:miter lim="400000"/>
          </a:ln>
        </p:spPr>
      </p:pic>
      <p:sp>
        <p:nvSpPr>
          <p:cNvPr id="32" name="Slide Number"/>
          <p:cNvSpPr txBox="1">
            <a:spLocks noGrp="1"/>
          </p:cNvSpPr>
          <p:nvPr>
            <p:ph type="sldNum" sz="quarter" idx="2"/>
          </p:nvPr>
        </p:nvSpPr>
        <p:spPr>
          <a:xfrm>
            <a:off x="0" y="0"/>
            <a:ext cx="335866" cy="333088"/>
          </a:xfrm>
          <a:prstGeom prst="rect">
            <a:avLst/>
          </a:prstGeom>
        </p:spPr>
        <p:txBody>
          <a:bodyPr anchor="t"/>
          <a:lstStyle>
            <a:lvl1pPr algn="l">
              <a:defRPr sz="1800"/>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and Text">
    <p:spTree>
      <p:nvGrpSpPr>
        <p:cNvPr id="1" name=""/>
        <p:cNvGrpSpPr/>
        <p:nvPr/>
      </p:nvGrpSpPr>
      <p:grpSpPr>
        <a:xfrm>
          <a:off x="0" y="0"/>
          <a:ext cx="0" cy="0"/>
          <a:chOff x="0" y="0"/>
          <a:chExt cx="0" cy="0"/>
        </a:xfrm>
      </p:grpSpPr>
      <p:pic>
        <p:nvPicPr>
          <p:cNvPr id="39" name="Picture 2" descr="Picture 2"/>
          <p:cNvPicPr>
            <a:picLocks noChangeAspect="1"/>
          </p:cNvPicPr>
          <p:nvPr/>
        </p:nvPicPr>
        <p:blipFill>
          <a:blip r:embed="rId2"/>
          <a:stretch>
            <a:fillRect/>
          </a:stretch>
        </p:blipFill>
        <p:spPr>
          <a:xfrm>
            <a:off x="-59638" y="-636103"/>
            <a:ext cx="15259261" cy="7533862"/>
          </a:xfrm>
          <a:prstGeom prst="rect">
            <a:avLst/>
          </a:prstGeom>
          <a:ln w="12700">
            <a:miter lim="400000"/>
          </a:ln>
        </p:spPr>
      </p:pic>
      <p:sp>
        <p:nvSpPr>
          <p:cNvPr id="40" name="Body Level One…"/>
          <p:cNvSpPr txBox="1">
            <a:spLocks noGrp="1"/>
          </p:cNvSpPr>
          <p:nvPr>
            <p:ph type="body" sz="quarter" idx="1"/>
          </p:nvPr>
        </p:nvSpPr>
        <p:spPr>
          <a:xfrm>
            <a:off x="812800" y="4146546"/>
            <a:ext cx="10515601" cy="914401"/>
          </a:xfrm>
          <a:prstGeom prst="rect">
            <a:avLst/>
          </a:prstGeom>
        </p:spPr>
        <p:txBody>
          <a:bodyPr>
            <a:normAutofit/>
          </a:bodyPr>
          <a:lstStyle>
            <a:lvl1pPr marL="0" indent="0">
              <a:buSzTx/>
              <a:buFontTx/>
              <a:buNone/>
              <a:defRPr sz="5400" spc="-150"/>
            </a:lvl1pPr>
            <a:lvl2pPr marL="971550" indent="-514350">
              <a:buFontTx/>
              <a:defRPr sz="5400" spc="-150"/>
            </a:lvl2pPr>
            <a:lvl3pPr marL="1531619" indent="-617219">
              <a:buFontTx/>
              <a:defRPr sz="5400" spc="-150"/>
            </a:lvl3pPr>
            <a:lvl4pPr marL="2057400" indent="-685800">
              <a:buFontTx/>
              <a:defRPr sz="5400" spc="-150"/>
            </a:lvl4pPr>
            <a:lvl5pPr marL="2514600" indent="-685800">
              <a:buFontTx/>
              <a:defRPr sz="5400" spc="-15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ustom Layout">
    <p:spTree>
      <p:nvGrpSpPr>
        <p:cNvPr id="1" name=""/>
        <p:cNvGrpSpPr/>
        <p:nvPr/>
      </p:nvGrpSpPr>
      <p:grpSpPr>
        <a:xfrm>
          <a:off x="0" y="0"/>
          <a:ext cx="0" cy="0"/>
          <a:chOff x="0" y="0"/>
          <a:chExt cx="0" cy="0"/>
        </a:xfrm>
      </p:grpSpPr>
      <p:pic>
        <p:nvPicPr>
          <p:cNvPr id="48" name="Picture 2" descr="Picture 2"/>
          <p:cNvPicPr>
            <a:picLocks noChangeAspect="1"/>
          </p:cNvPicPr>
          <p:nvPr/>
        </p:nvPicPr>
        <p:blipFill>
          <a:blip r:embed="rId2"/>
          <a:stretch>
            <a:fillRect/>
          </a:stretch>
        </p:blipFill>
        <p:spPr>
          <a:xfrm>
            <a:off x="-59638" y="-636103"/>
            <a:ext cx="15259261" cy="7533862"/>
          </a:xfrm>
          <a:prstGeom prst="rect">
            <a:avLst/>
          </a:prstGeom>
          <a:ln w="12700">
            <a:miter lim="400000"/>
          </a:ln>
        </p:spPr>
      </p:pic>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and Text">
    <p:spTree>
      <p:nvGrpSpPr>
        <p:cNvPr id="1" name=""/>
        <p:cNvGrpSpPr/>
        <p:nvPr/>
      </p:nvGrpSpPr>
      <p:grpSpPr>
        <a:xfrm>
          <a:off x="0" y="0"/>
          <a:ext cx="0" cy="0"/>
          <a:chOff x="0" y="0"/>
          <a:chExt cx="0" cy="0"/>
        </a:xfrm>
      </p:grpSpPr>
      <p:pic>
        <p:nvPicPr>
          <p:cNvPr id="56"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57"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and Text 0">
    <p:bg>
      <p:bgPr>
        <a:solidFill>
          <a:srgbClr val="414141"/>
        </a:solidFill>
        <a:effectLst/>
      </p:bgPr>
    </p:bg>
    <p:spTree>
      <p:nvGrpSpPr>
        <p:cNvPr id="1" name=""/>
        <p:cNvGrpSpPr/>
        <p:nvPr/>
      </p:nvGrpSpPr>
      <p:grpSpPr>
        <a:xfrm>
          <a:off x="0" y="0"/>
          <a:ext cx="0" cy="0"/>
          <a:chOff x="0" y="0"/>
          <a:chExt cx="0" cy="0"/>
        </a:xfrm>
      </p:grpSpPr>
      <p:pic>
        <p:nvPicPr>
          <p:cNvPr id="65"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66"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1_Title and Text">
    <p:spTree>
      <p:nvGrpSpPr>
        <p:cNvPr id="1" name=""/>
        <p:cNvGrpSpPr/>
        <p:nvPr/>
      </p:nvGrpSpPr>
      <p:grpSpPr>
        <a:xfrm>
          <a:off x="0" y="0"/>
          <a:ext cx="0" cy="0"/>
          <a:chOff x="0" y="0"/>
          <a:chExt cx="0" cy="0"/>
        </a:xfrm>
      </p:grpSpPr>
      <p:pic>
        <p:nvPicPr>
          <p:cNvPr id="74"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75"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83"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84"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85" name="Body Level One…"/>
          <p:cNvSpPr txBox="1">
            <a:spLocks noGrp="1"/>
          </p:cNvSpPr>
          <p:nvPr>
            <p:ph type="body" idx="1"/>
          </p:nvPr>
        </p:nvSpPr>
        <p:spPr>
          <a:xfrm>
            <a:off x="750885" y="1552715"/>
            <a:ext cx="10691816" cy="4752841"/>
          </a:xfrm>
          <a:prstGeom prst="rect">
            <a:avLst/>
          </a:prstGeom>
        </p:spPr>
        <p:txBody>
          <a:bodyPr>
            <a:normAutofit/>
          </a:bodyPr>
          <a:lstStyle>
            <a:lvl1pPr marL="0" indent="0">
              <a:spcBef>
                <a:spcPts val="400"/>
              </a:spcBef>
              <a:buSzTx/>
              <a:buFontTx/>
              <a:buNone/>
            </a:lvl1pPr>
            <a:lvl2pPr>
              <a:spcBef>
                <a:spcPts val="400"/>
              </a:spcBef>
              <a:buFontTx/>
            </a:lvl2pPr>
            <a:lvl3pPr>
              <a:spcBef>
                <a:spcPts val="400"/>
              </a:spcBef>
              <a:buFontTx/>
            </a:lvl3pPr>
            <a:lvl4pPr>
              <a:spcBef>
                <a:spcPts val="400"/>
              </a:spcBef>
              <a:buFontTx/>
            </a:lvl4pPr>
            <a:lvl5pPr>
              <a:spcBef>
                <a:spcPts val="400"/>
              </a:spcBef>
              <a:buFontTx/>
            </a:lvl5pPr>
          </a:lstStyle>
          <a:p>
            <a:r>
              <a:t>Body Level One</a:t>
            </a:r>
          </a:p>
          <a:p>
            <a:pPr lvl="1"/>
            <a:r>
              <a:t>Body Level Two</a:t>
            </a:r>
          </a:p>
          <a:p>
            <a:pPr lvl="2"/>
            <a:r>
              <a:t>Body Level Three</a:t>
            </a:r>
          </a:p>
          <a:p>
            <a:pPr lvl="3"/>
            <a:r>
              <a:t>Body Level Four</a:t>
            </a:r>
          </a:p>
          <a:p>
            <a:pPr lvl="4"/>
            <a:r>
              <a:t>Body Level Five</a:t>
            </a: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Picture 1"/>
          <p:cNvPicPr>
            <a:picLocks noChangeAspect="1"/>
          </p:cNvPicPr>
          <p:nvPr/>
        </p:nvPicPr>
        <p:blipFill>
          <a:blip r:embed="rId22"/>
          <a:srcRect t="8823" r="19682"/>
          <a:stretch>
            <a:fillRect/>
          </a:stretch>
        </p:blipFill>
        <p:spPr>
          <a:xfrm>
            <a:off x="-1" y="-1"/>
            <a:ext cx="12191998" cy="6858002"/>
          </a:xfrm>
          <a:prstGeom prst="rect">
            <a:avLst/>
          </a:prstGeom>
          <a:ln w="12700">
            <a:miter lim="400000"/>
          </a:ln>
        </p:spPr>
      </p:pic>
      <p:sp>
        <p:nvSpPr>
          <p:cNvPr id="3" name="Title Text"/>
          <p:cNvSpPr txBox="1">
            <a:spLocks noGrp="1"/>
          </p:cNvSpPr>
          <p:nvPr>
            <p:ph type="title"/>
          </p:nvPr>
        </p:nvSpPr>
        <p:spPr>
          <a:xfrm>
            <a:off x="609600" y="92074"/>
            <a:ext cx="10972800" cy="15081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Title Text</a:t>
            </a:r>
          </a:p>
        </p:txBody>
      </p:sp>
      <p:sp>
        <p:nvSpPr>
          <p:cNvPr id="4"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hyperlink" Target="https://msmalions-my.sharepoint.com/personal/kbrennan_mountsaintmary_org/Documents/Council%20of%20Economic%20Education/2-21-23%20Presentation/SCARCE%20CHAIRS%20ASSIGNMENT.docx" TargetMode="External"/><Relationship Id="rId4" Type="http://schemas.openxmlformats.org/officeDocument/2006/relationships/hyperlink" Target="https://docs.google.com/document/d/1LXh2iYwieMCtQL3xwW9ZXUIJw5KaQFj0L09B8-K6G88/edit?usp=sharing"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pixabay.com/en/meeting-talk-entertainment-together-1002800/" TargetMode="External"/><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www.pexels.com/photo/chairs-classroom-college-desks-289740/" TargetMode="External"/><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hyperlink" Target="https://msmalions-my.sharepoint.com/personal/kbrennan_mountsaintmary_org/Documents/Council%20of%20Economic%20Education/2-21-23%20Presentation/SCARCE%20CHAIRS%20ASSIGNMENT.docx"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https://econedlink.org/professional-development/professional-development-upcoming/?view-by=dayGridMonth&amp;currentStart=2020-Mar-1&amp;activeStart=2020-Mar-1&amp;activeEnd=2020-Apr-11" TargetMode="External"/><Relationship Id="rId2" Type="http://schemas.openxmlformats.org/officeDocument/2006/relationships/hyperlink" Target="https://econedlink.org/membership/"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hyperlink" Target="https://www.kidney.org/news/newsroom/factsheets/Organ-Donation-and-Transplantation-Stats#:~:text=On%20average%3A,kidney%20waiting%20list%20each%20month.&amp;text=13%20people%20die%20each%20day,a%20life%2Dsaving%20kidney%20transplant.&amp;text=Every%2014%20minutes%20someone%20is%20added%20to%20the%20kidney%20transplant%20list." TargetMode="Externa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hyperlink" Target="https://criticalcommons.org/view?m=jRywrFCc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ideo" Target="https://www.youtube.com/embed/niiZNtqUMlk?feature=oembed" TargetMode="Externa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6.xml"/><Relationship Id="rId1" Type="http://schemas.openxmlformats.org/officeDocument/2006/relationships/video" Target="https://www.youtube.com/embed/12ZlNwgxsOI?feature=oembed"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8.xml"/><Relationship Id="rId1" Type="http://schemas.openxmlformats.org/officeDocument/2006/relationships/video" Target="https://www.youtube.com/embed/4wlwWQICHOc?feature=oembed"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hyperlink" Target="http://www.econedlink.org/professional-development" TargetMode="Externa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hyperlink" Target="https://www.newyorkfed.org/research/college-labor-market/index#/overview"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video" Target="https://www.youtube.com/embed/6LIuLAu-KNs?feature=oembed" TargetMode="External"/><Relationship Id="rId7" Type="http://schemas.openxmlformats.org/officeDocument/2006/relationships/image" Target="../media/image25.jpeg"/><Relationship Id="rId2" Type="http://schemas.openxmlformats.org/officeDocument/2006/relationships/video" Target="https://www.youtube.com/embed/ApWWs_sZQQg?feature=oembed" TargetMode="External"/><Relationship Id="rId1" Type="http://schemas.openxmlformats.org/officeDocument/2006/relationships/video" Target="https://www.youtube.com/embed/JCEWQ_cafUs?feature=oembed" TargetMode="External"/><Relationship Id="rId6" Type="http://schemas.openxmlformats.org/officeDocument/2006/relationships/image" Target="../media/image24.jpeg"/><Relationship Id="rId5" Type="http://schemas.openxmlformats.org/officeDocument/2006/relationships/slideLayout" Target="../slideLayouts/slideLayout8.xml"/><Relationship Id="rId4" Type="http://schemas.openxmlformats.org/officeDocument/2006/relationships/video" Target="https://www.youtube.com/embed/PSU-_n81QT0?feature=oembed" TargetMode="External"/><Relationship Id="rId9" Type="http://schemas.openxmlformats.org/officeDocument/2006/relationships/image" Target="../media/image27.jpeg"/></Relationships>
</file>

<file path=ppt/slides/_rels/slide33.xml.rels><?xml version="1.0" encoding="UTF-8" standalone="yes"?>
<Relationships xmlns="http://schemas.openxmlformats.org/package/2006/relationships"><Relationship Id="rId8" Type="http://schemas.openxmlformats.org/officeDocument/2006/relationships/hyperlink" Target="https://drive.google.com/file/d/1I-g5k5pmNxNKmvWXfhIBHpi1qdDgksvc/view?usp=sharing" TargetMode="External"/><Relationship Id="rId3" Type="http://schemas.openxmlformats.org/officeDocument/2006/relationships/hyperlink" Target="CEE%20Presentation%2010-18-21/Morton-%20Production%20Possibility%20Worksheet.pdf" TargetMode="External"/><Relationship Id="rId7" Type="http://schemas.openxmlformats.org/officeDocument/2006/relationships/hyperlink" Target="https://criticalcommons.org/view?m=jRywrFCcs"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hyperlink" Target="https://docs.google.com/document/d/1ML2neWhUees35iurj8uxNoII6yY8W0ma/edit?usp=sharing&amp;ouid=100578837472350912919&amp;rtpof=true&amp;sd=true" TargetMode="External"/><Relationship Id="rId5" Type="http://schemas.openxmlformats.org/officeDocument/2006/relationships/hyperlink" Target="https://msmalions-my.sharepoint.com/personal/kbrennan_mountsaintmary_org/Documents/Council%20of%20Economic%20Education/2-21-23%20Presentation/SCARCE%20CHAIRS%20ASSIGNMENT.docx" TargetMode="External"/><Relationship Id="rId10" Type="http://schemas.openxmlformats.org/officeDocument/2006/relationships/hyperlink" Target="https://web.centre.edu/econed/Subpages/resource_scarcity_game.htm" TargetMode="External"/><Relationship Id="rId4" Type="http://schemas.openxmlformats.org/officeDocument/2006/relationships/hyperlink" Target="https://docs.google.com/document/d/1LXh2iYwieMCtQL3xwW9ZXUIJw5KaQFj0L09B8-K6G88/edit?usp=sharing" TargetMode="External"/><Relationship Id="rId9" Type="http://schemas.openxmlformats.org/officeDocument/2006/relationships/hyperlink" Target="https://docs.google.com/document/d/1f1BtjMqn7mNtVplEaKfdtvisypkSAcqX/edit?usp=sharing&amp;ouid=100578837472350912919&amp;rtpof=true&amp;sd=true"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ideo" Target="https://www.youtube.com/embed/Ve6K10-Yx_M?feature=oembed" TargetMode="External"/><Relationship Id="rId4" Type="http://schemas.openxmlformats.org/officeDocument/2006/relationships/image" Target="../media/image31.jpeg"/></Relationships>
</file>

<file path=ppt/slides/_rels/slide38.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audio" Target="../media/audio1.wav"/><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35.jpeg"/><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audio" Target="../media/audio2.wav"/><Relationship Id="rId1" Type="http://schemas.openxmlformats.org/officeDocument/2006/relationships/slideLayout" Target="../slideLayouts/slideLayout8.xml"/><Relationship Id="rId5" Type="http://schemas.openxmlformats.org/officeDocument/2006/relationships/image" Target="../media/image37.png"/><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40.jpeg"/><Relationship Id="rId4" Type="http://schemas.openxmlformats.org/officeDocument/2006/relationships/image" Target="../media/image39.jpeg"/></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gif"/><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44.jpeg"/></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hyperlink" Target="https://www.heritage.org/index/" TargetMode="External"/><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8.xml"/><Relationship Id="rId1" Type="http://schemas.openxmlformats.org/officeDocument/2006/relationships/video" Target="https://www.youtube.com/embed/goXcUtm3BuM?feature=oembed"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8.xml"/><Relationship Id="rId1" Type="http://schemas.openxmlformats.org/officeDocument/2006/relationships/video" Target="https://www.youtube.com/embed/tzXzkAs_cf0?feature=oembed"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drive.google.com/file/d/1iZjVEZn-CRo_Osw9vecSZ41BMYayL5Cv/view?usp=share_link"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hyperlink" Target="https://docs.google.com/presentation/d/16NkIG-GWJfe6otkDV9byhkXLVVrUciAA/edit?usp=sharing&amp;ouid=100578837472350912919&amp;rtpof=true&amp;sd=true" TargetMode="External"/><Relationship Id="rId5" Type="http://schemas.openxmlformats.org/officeDocument/2006/relationships/hyperlink" Target="https://docs.google.com/document/d/1qLfRpGfFUMWG_WXHVT1ezMawl8mzh3c6/edit?usp=sharing&amp;ouid=100578837472350912919&amp;rtpof=true&amp;sd=true" TargetMode="External"/><Relationship Id="rId4" Type="http://schemas.openxmlformats.org/officeDocument/2006/relationships/hyperlink" Target="https://www.heritage.org/index/"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docs.google.com/document/d/1Q3McSO7CpvS9qOeF87eVVJpP6b-XEimhmXV0sWqbAr4/edit?usp=sharing" TargetMode="External"/><Relationship Id="rId2" Type="http://schemas.openxmlformats.org/officeDocument/2006/relationships/hyperlink" Target="https://mru.org/"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video" Target="https://www.youtube.com/embed/kUPm2tMCbGE?feature=oembed" TargetMode="External"/><Relationship Id="rId5" Type="http://schemas.openxmlformats.org/officeDocument/2006/relationships/hyperlink" Target="https://docs.google.com/document/d/1TDDrJTcspJ6ZRJzTDeReb16pQ66sJ__WUB7aFHcqcnQ/edit?usp=sharing" TargetMode="External"/><Relationship Id="rId4" Type="http://schemas.openxmlformats.org/officeDocument/2006/relationships/image" Target="../media/image49.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video" Target="https://www.youtube.com/embed/XYr8natwhuY?start=3&amp;feature=oembed" TargetMode="External"/><Relationship Id="rId5" Type="http://schemas.openxmlformats.org/officeDocument/2006/relationships/hyperlink" Target="https://docs.google.com/document/d/1zveAG0IV-jLj0iP3AYfcezmhCblqcRxWYKS5aFEspAg/edit?usp=sharing" TargetMode="External"/><Relationship Id="rId4" Type="http://schemas.openxmlformats.org/officeDocument/2006/relationships/image" Target="../media/image50.jpeg"/></Relationships>
</file>

<file path=ppt/slides/_rels/slide5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8.xml"/><Relationship Id="rId1" Type="http://schemas.openxmlformats.org/officeDocument/2006/relationships/video" Target="https://www.youtube.com/embed/9jLlOPqHxLs?feature=oembed"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hyperlink" Target="https://practice.mru.org/demand/"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8.xml"/><Relationship Id="rId1" Type="http://schemas.openxmlformats.org/officeDocument/2006/relationships/video" Target="https://www.youtube.com/embed/nKvrbOq1OfI?feature=oembed" TargetMode="External"/><Relationship Id="rId4" Type="http://schemas.openxmlformats.org/officeDocument/2006/relationships/hyperlink" Target="https://docs.google.com/document/d/1Ni-m6IrqcLq0GpzxF9tgpbbL4wL3yNkb9ph32IJjhK8/edit?usp=sharing"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8.xml"/><Relationship Id="rId1" Type="http://schemas.openxmlformats.org/officeDocument/2006/relationships/video" Target="https://www.youtube.com/embed/5iyCwbvJc_U?feature=oembed" TargetMode="External"/><Relationship Id="rId4" Type="http://schemas.openxmlformats.org/officeDocument/2006/relationships/hyperlink" Target="https://docs.google.com/document/d/1yoLEOJM20pBkRUhJIsysCHKe3Mm3XronP_tTVRCQIo4/edit?usp=sharing"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hyperlink" Target="https://practice.mru.org/supply/"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8.xml"/><Relationship Id="rId1" Type="http://schemas.openxmlformats.org/officeDocument/2006/relationships/video" Target="https://www.youtube.com/embed/7eZcPs9z9OA?feature=oembed" TargetMode="External"/><Relationship Id="rId4" Type="http://schemas.openxmlformats.org/officeDocument/2006/relationships/hyperlink" Target="https://docs.google.com/document/d/15L55n5nNLlF2w2IzD7-E9QZcHGeyrA1i_kQfy3RGb_k/edit?usp=sharing"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hyperlink" Target="https://practice.mru.org/shifts-in-supply-or-demand/" TargetMode="External"/><Relationship Id="rId4" Type="http://schemas.openxmlformats.org/officeDocument/2006/relationships/hyperlink" Target="https://practice.mru.org/equilibriu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59.jpeg"/></Relationships>
</file>

<file path=ppt/slides/_rels/slide6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slideLayout" Target="../slideLayouts/slideLayout8.xml"/><Relationship Id="rId1" Type="http://schemas.openxmlformats.org/officeDocument/2006/relationships/video" Target="https://www.youtube.com/embed/RBGHmCIBr9M?feature=oembed"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slideLayout" Target="../slideLayouts/slideLayout8.xml"/><Relationship Id="rId1" Type="http://schemas.openxmlformats.org/officeDocument/2006/relationships/video" Target="https://www.youtube.com/embed/65kfAswiHLk?feature=oembed"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63.jpeg"/></Relationships>
</file>

<file path=ppt/slides/_rels/slide6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65.jpeg"/></Relationships>
</file>

<file path=ppt/slides/_rels/slide6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hyperlink" Target="http://www.nysed.gov/curriculum-instruction" TargetMode="Externa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8" Type="http://schemas.openxmlformats.org/officeDocument/2006/relationships/hyperlink" Target="https://econiful.org/" TargetMode="External"/><Relationship Id="rId3" Type="http://schemas.openxmlformats.org/officeDocument/2006/relationships/hyperlink" Target="https://learn.mru.org/lesson-plans/supply-demand-unit/" TargetMode="External"/><Relationship Id="rId7" Type="http://schemas.openxmlformats.org/officeDocument/2006/relationships/hyperlink" Target="https://econ.video/"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hyperlink" Target="https://drive.google.com/file/d/1kTgDIF-k9co2lMryVNlOXAYBf-SE5izl/view?usp=sharing" TargetMode="External"/><Relationship Id="rId5" Type="http://schemas.openxmlformats.org/officeDocument/2006/relationships/hyperlink" Target="https://www.econedlink.org/resources/?concept%5B%5D=351&amp;concept%5B%5D=358&amp;concept%5B%5D=535&amp;view=grid" TargetMode="External"/><Relationship Id="rId4" Type="http://schemas.openxmlformats.org/officeDocument/2006/relationships/hyperlink" Target="https://docs.google.com/document/d/1QyRWEmmckJSNXOpanfsHkN7Dt8eATM2V/edit?usp=sharing&amp;ouid=100578837472350912919&amp;rtpof=true&amp;sd=true" TargetMode="External"/></Relationships>
</file>

<file path=ppt/slides/_rels/slide7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8" Type="http://schemas.openxmlformats.org/officeDocument/2006/relationships/hyperlink" Target="https://drive.google.com/file/d/1I-g5k5pmNxNKmvWXfhIBHpi1qdDgksvc/view?usp=sharing" TargetMode="External"/><Relationship Id="rId13" Type="http://schemas.openxmlformats.org/officeDocument/2006/relationships/hyperlink" Target="https://docs.google.com/document/d/1qLfRpGfFUMWG_WXHVT1ezMawl8mzh3c6/edit?usp=sharing&amp;ouid=100578837472350912919&amp;rtpof=true&amp;sd=true" TargetMode="External"/><Relationship Id="rId18" Type="http://schemas.openxmlformats.org/officeDocument/2006/relationships/hyperlink" Target="https://drive.google.com/file/d/1kTgDIF-k9co2lMryVNlOXAYBf-SE5izl/view?usp=sharing" TargetMode="External"/><Relationship Id="rId3" Type="http://schemas.openxmlformats.org/officeDocument/2006/relationships/hyperlink" Target="CEE%20Presentation%2010-18-21/Morton-%20Production%20Possibility%20Worksheet.pdf" TargetMode="External"/><Relationship Id="rId7" Type="http://schemas.openxmlformats.org/officeDocument/2006/relationships/hyperlink" Target="https://criticalcommons.org/view?m=jRywrFCcs" TargetMode="External"/><Relationship Id="rId12" Type="http://schemas.openxmlformats.org/officeDocument/2006/relationships/hyperlink" Target="https://www.heritage.org/index/" TargetMode="External"/><Relationship Id="rId17" Type="http://schemas.openxmlformats.org/officeDocument/2006/relationships/hyperlink" Target="https://www.econedlink.org/resources/?concept%5B%5D=351&amp;concept%5B%5D=358&amp;concept%5B%5D=535&amp;view=grid" TargetMode="External"/><Relationship Id="rId2" Type="http://schemas.openxmlformats.org/officeDocument/2006/relationships/notesSlide" Target="../notesSlides/notesSlide33.xml"/><Relationship Id="rId16" Type="http://schemas.openxmlformats.org/officeDocument/2006/relationships/hyperlink" Target="https://docs.google.com/document/d/1QyRWEmmckJSNXOpanfsHkN7Dt8eATM2V/edit?usp=sharing&amp;ouid=100578837472350912919&amp;rtpof=true&amp;sd=true" TargetMode="External"/><Relationship Id="rId20" Type="http://schemas.openxmlformats.org/officeDocument/2006/relationships/hyperlink" Target="https://econiful.org/" TargetMode="External"/><Relationship Id="rId1" Type="http://schemas.openxmlformats.org/officeDocument/2006/relationships/slideLayout" Target="../slideLayouts/slideLayout6.xml"/><Relationship Id="rId6" Type="http://schemas.openxmlformats.org/officeDocument/2006/relationships/hyperlink" Target="https://docs.google.com/document/d/1ML2neWhUees35iurj8uxNoII6yY8W0ma/edit?usp=sharing&amp;ouid=100578837472350912919&amp;rtpof=true&amp;sd=true" TargetMode="External"/><Relationship Id="rId11" Type="http://schemas.openxmlformats.org/officeDocument/2006/relationships/hyperlink" Target="https://drive.google.com/file/d/1iZjVEZn-CRo_Osw9vecSZ41BMYayL5Cv/view?usp=share_link" TargetMode="External"/><Relationship Id="rId5" Type="http://schemas.openxmlformats.org/officeDocument/2006/relationships/hyperlink" Target="https://msmalions-my.sharepoint.com/personal/kbrennan_mountsaintmary_org/Documents/Council%20of%20Economic%20Education/2-21-23%20Presentation/SCARCE%20CHAIRS%20ASSIGNMENT.docx" TargetMode="External"/><Relationship Id="rId15" Type="http://schemas.openxmlformats.org/officeDocument/2006/relationships/hyperlink" Target="https://learn.mru.org/lesson-plans/supply-demand-unit/" TargetMode="External"/><Relationship Id="rId10" Type="http://schemas.openxmlformats.org/officeDocument/2006/relationships/hyperlink" Target="https://web.centre.edu/econed/Subpages/resource_scarcity_game.htm" TargetMode="External"/><Relationship Id="rId19" Type="http://schemas.openxmlformats.org/officeDocument/2006/relationships/hyperlink" Target="https://econ.video/" TargetMode="External"/><Relationship Id="rId4" Type="http://schemas.openxmlformats.org/officeDocument/2006/relationships/hyperlink" Target="https://docs.google.com/document/d/1LXh2iYwieMCtQL3xwW9ZXUIJw5KaQFj0L09B8-K6G88/edit?usp=sharing" TargetMode="External"/><Relationship Id="rId9" Type="http://schemas.openxmlformats.org/officeDocument/2006/relationships/hyperlink" Target="https://docs.google.com/document/d/1f1BtjMqn7mNtVplEaKfdtvisypkSAcqX/edit?usp=sharing&amp;ouid=100578837472350912919&amp;rtpof=true&amp;sd=true" TargetMode="External"/><Relationship Id="rId14" Type="http://schemas.openxmlformats.org/officeDocument/2006/relationships/hyperlink" Target="https://docs.google.com/presentation/d/16NkIG-GWJfe6otkDV9byhkXLVVrUciAA/edit?usp=sharing&amp;ouid=100578837472350912919&amp;rtpof=true&amp;sd=true" TargetMode="External"/></Relationships>
</file>

<file path=ppt/slides/_rels/slide7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hyperlink" Target="https://www.councilforeconed.org/resources/local-affiliates/"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image" Target="../media/image74.jpeg"/><Relationship Id="rId1" Type="http://schemas.openxmlformats.org/officeDocument/2006/relationships/slideLayout" Target="../slideLayouts/slideLayout12.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77.pn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itle 1"/>
          <p:cNvSpPr txBox="1">
            <a:spLocks noGrp="1"/>
          </p:cNvSpPr>
          <p:nvPr>
            <p:ph type="title" idx="4294967295"/>
          </p:nvPr>
        </p:nvSpPr>
        <p:spPr>
          <a:xfrm>
            <a:off x="-1112701" y="3961762"/>
            <a:ext cx="10515601" cy="1325560"/>
          </a:xfrm>
          <a:prstGeom prst="rect">
            <a:avLst/>
          </a:prstGeom>
        </p:spPr>
        <p:txBody>
          <a:bodyPr anchor="t">
            <a:noAutofit/>
          </a:bodyPr>
          <a:lstStyle/>
          <a:p>
            <a:pPr algn="ctr" defTabSz="886968">
              <a:defRPr sz="1746" spc="-194">
                <a:solidFill>
                  <a:srgbClr val="414A58"/>
                </a:solidFill>
                <a:latin typeface="Inter"/>
                <a:ea typeface="Inter"/>
                <a:cs typeface="Inter"/>
                <a:sym typeface="Inter"/>
              </a:defRPr>
            </a:pPr>
            <a:r>
              <a:rPr sz="2400" b="1" dirty="0"/>
              <a:t>Presented by:</a:t>
            </a:r>
            <a:r>
              <a:rPr lang="en-US" sz="2400" b="1" dirty="0"/>
              <a:t>  Kathleen Brennan</a:t>
            </a:r>
            <a:br>
              <a:rPr sz="2400" b="1" dirty="0"/>
            </a:br>
            <a:br>
              <a:rPr sz="2400" b="1" dirty="0"/>
            </a:br>
            <a:r>
              <a:rPr sz="2400" b="1" dirty="0"/>
              <a:t>Email:</a:t>
            </a:r>
            <a:r>
              <a:rPr lang="en-US" sz="2400" b="1" dirty="0"/>
              <a:t> kmbrennan108@gmail.com</a:t>
            </a:r>
            <a:br>
              <a:rPr sz="2400" b="1" dirty="0"/>
            </a:br>
            <a:br>
              <a:rPr sz="2400" b="1" dirty="0"/>
            </a:br>
            <a:r>
              <a:rPr sz="2400" b="1" dirty="0"/>
              <a:t>Date:</a:t>
            </a:r>
            <a:r>
              <a:rPr lang="en-US" sz="2400" b="1" dirty="0"/>
              <a:t> February  21, 2023</a:t>
            </a:r>
            <a:endParaRPr sz="2400" b="1" dirty="0"/>
          </a:p>
        </p:txBody>
      </p:sp>
      <p:sp>
        <p:nvSpPr>
          <p:cNvPr id="177" name="Text Placeholder 2"/>
          <p:cNvSpPr txBox="1">
            <a:spLocks noGrp="1"/>
          </p:cNvSpPr>
          <p:nvPr>
            <p:ph type="body" sz="quarter" idx="1"/>
          </p:nvPr>
        </p:nvSpPr>
        <p:spPr>
          <a:xfrm>
            <a:off x="426539" y="2689982"/>
            <a:ext cx="7437119" cy="1146424"/>
          </a:xfrm>
          <a:prstGeom prst="rect">
            <a:avLst/>
          </a:prstGeom>
        </p:spPr>
        <p:txBody>
          <a:bodyPr>
            <a:normAutofit/>
          </a:bodyPr>
          <a:lstStyle/>
          <a:p>
            <a:pPr algn="ctr" defTabSz="384047">
              <a:spcBef>
                <a:spcPts val="400"/>
              </a:spcBef>
              <a:defRPr sz="2267" spc="-84">
                <a:solidFill>
                  <a:srgbClr val="414A58"/>
                </a:solidFill>
                <a:latin typeface="Inter"/>
                <a:ea typeface="Inter"/>
                <a:cs typeface="Inter"/>
                <a:sym typeface="Inter"/>
              </a:defRPr>
            </a:pPr>
            <a:r>
              <a:rPr lang="en-US" sz="3600" b="1" dirty="0"/>
              <a:t>2023 Winter Economics Bootcamp</a:t>
            </a:r>
            <a:endParaRPr sz="3600" b="1"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lide Number Placeholder 3"/>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rPr/>
              <a:t>10</a:t>
            </a:fld>
            <a:endParaRPr dirty="0"/>
          </a:p>
        </p:txBody>
      </p:sp>
      <p:sp>
        <p:nvSpPr>
          <p:cNvPr id="192" name="Title 1"/>
          <p:cNvSpPr txBox="1"/>
          <p:nvPr/>
        </p:nvSpPr>
        <p:spPr>
          <a:xfrm>
            <a:off x="357471" y="168390"/>
            <a:ext cx="10424161" cy="13388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90000"/>
              </a:lnSpc>
              <a:defRPr sz="4400" spc="-300">
                <a:solidFill>
                  <a:srgbClr val="414A58"/>
                </a:solidFill>
                <a:latin typeface="Inter"/>
                <a:ea typeface="Inter"/>
                <a:cs typeface="Inter"/>
                <a:sym typeface="Inter"/>
              </a:defRPr>
            </a:lvl1pPr>
          </a:lstStyle>
          <a:p>
            <a:r>
              <a:rPr b="1" dirty="0">
                <a:solidFill>
                  <a:schemeClr val="tx1"/>
                </a:solidFill>
              </a:rPr>
              <a:t>O</a:t>
            </a:r>
            <a:r>
              <a:rPr lang="en-US" b="1" dirty="0">
                <a:solidFill>
                  <a:schemeClr val="tx1"/>
                </a:solidFill>
              </a:rPr>
              <a:t>PENING DAY ACTIVITY: SCARCE CHAIRS</a:t>
            </a:r>
          </a:p>
          <a:p>
            <a:r>
              <a:rPr lang="en-US" sz="3200" dirty="0">
                <a:solidFill>
                  <a:schemeClr val="tx1"/>
                </a:solidFill>
              </a:rPr>
              <a:t>(</a:t>
            </a:r>
            <a:r>
              <a:rPr lang="en-US" sz="2400" dirty="0">
                <a:solidFill>
                  <a:schemeClr val="tx1"/>
                </a:solidFill>
                <a:latin typeface="Helvetica Neue"/>
              </a:rPr>
              <a:t>With many thanks to Jason Welker</a:t>
            </a:r>
            <a:r>
              <a:rPr lang="en-US" sz="2400" dirty="0">
                <a:solidFill>
                  <a:schemeClr val="tx1"/>
                </a:solidFill>
              </a:rPr>
              <a:t>)</a:t>
            </a:r>
          </a:p>
          <a:p>
            <a:endParaRPr sz="1400" b="1" dirty="0">
              <a:solidFill>
                <a:schemeClr val="tx1"/>
              </a:solidFill>
            </a:endParaRPr>
          </a:p>
        </p:txBody>
      </p:sp>
      <p:sp>
        <p:nvSpPr>
          <p:cNvPr id="193" name="TextBox 4"/>
          <p:cNvSpPr txBox="1"/>
          <p:nvPr/>
        </p:nvSpPr>
        <p:spPr>
          <a:xfrm>
            <a:off x="883919" y="1738936"/>
            <a:ext cx="10424161" cy="7546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marL="285750" indent="-285750">
              <a:buSzPct val="100000"/>
              <a:buFont typeface="Arial"/>
              <a:buChar char="•"/>
            </a:lvl1pPr>
          </a:lstStyle>
          <a:p>
            <a:pPr defTabSz="905255">
              <a:lnSpc>
                <a:spcPct val="150000"/>
              </a:lnSpc>
              <a:defRPr sz="3168"/>
            </a:pPr>
            <a:endParaRPr lang="en-US" sz="3200" b="1" dirty="0"/>
          </a:p>
        </p:txBody>
      </p:sp>
      <p:pic>
        <p:nvPicPr>
          <p:cNvPr id="3076" name="Picture 4" descr="Classroom Chairs Stock Photo - Download Image Now - Retro Style, Classroom,  Education - iStock">
            <a:extLst>
              <a:ext uri="{FF2B5EF4-FFF2-40B4-BE49-F238E27FC236}">
                <a16:creationId xmlns:a16="http://schemas.microsoft.com/office/drawing/2014/main" id="{86F046BC-BC21-CEEC-69F4-391785ACB6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5504" y="1884784"/>
            <a:ext cx="5850585" cy="40901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B48C694-C76C-C295-DB31-201B68742834}"/>
              </a:ext>
            </a:extLst>
          </p:cNvPr>
          <p:cNvSpPr txBox="1"/>
          <p:nvPr/>
        </p:nvSpPr>
        <p:spPr>
          <a:xfrm>
            <a:off x="8593494" y="6120748"/>
            <a:ext cx="3937518"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800" b="1" dirty="0">
                <a:hlinkClick r:id="rId4"/>
              </a:rPr>
              <a:t>Scarce Chairs Lesson Plan</a:t>
            </a:r>
            <a:endParaRPr lang="en-US" sz="1800" b="1" dirty="0">
              <a:hlinkClick r:id="rId5"/>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19689303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lide Number Placeholder 3"/>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rPr/>
              <a:t>11</a:t>
            </a:fld>
            <a:endParaRPr dirty="0"/>
          </a:p>
        </p:txBody>
      </p:sp>
      <p:sp>
        <p:nvSpPr>
          <p:cNvPr id="192" name="Title 1"/>
          <p:cNvSpPr txBox="1"/>
          <p:nvPr/>
        </p:nvSpPr>
        <p:spPr>
          <a:xfrm>
            <a:off x="737615" y="629231"/>
            <a:ext cx="10424161" cy="7017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90000"/>
              </a:lnSpc>
              <a:defRPr sz="4400" spc="-300">
                <a:solidFill>
                  <a:srgbClr val="414A58"/>
                </a:solidFill>
                <a:latin typeface="Inter"/>
                <a:ea typeface="Inter"/>
                <a:cs typeface="Inter"/>
                <a:sym typeface="Inter"/>
              </a:defRPr>
            </a:lvl1pPr>
          </a:lstStyle>
          <a:p>
            <a:r>
              <a:rPr lang="en-US" b="1" dirty="0">
                <a:solidFill>
                  <a:schemeClr val="tx1"/>
                </a:solidFill>
              </a:rPr>
              <a:t>How  Are Seats Allocated in Our  Society?</a:t>
            </a:r>
            <a:endParaRPr b="1" dirty="0">
              <a:solidFill>
                <a:schemeClr val="tx1"/>
              </a:solidFill>
            </a:endParaRPr>
          </a:p>
        </p:txBody>
      </p:sp>
      <p:sp>
        <p:nvSpPr>
          <p:cNvPr id="193" name="TextBox 4"/>
          <p:cNvSpPr txBox="1"/>
          <p:nvPr/>
        </p:nvSpPr>
        <p:spPr>
          <a:xfrm>
            <a:off x="883919" y="1738936"/>
            <a:ext cx="10424161" cy="44480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marL="285750" indent="-285750">
              <a:buSzPct val="100000"/>
              <a:buFont typeface="Arial"/>
              <a:buChar char="•"/>
            </a:lvl1pPr>
          </a:lstStyle>
          <a:p>
            <a:pPr defTabSz="905255">
              <a:lnSpc>
                <a:spcPct val="150000"/>
              </a:lnSpc>
              <a:defRPr sz="3168"/>
            </a:pPr>
            <a:r>
              <a:rPr lang="en-US" sz="3200" b="1" dirty="0">
                <a:latin typeface="Calibri"/>
                <a:ea typeface="ＭＳ Ｐゴシック"/>
                <a:cs typeface="Calibri"/>
              </a:rPr>
              <a:t>Movie Theaters</a:t>
            </a:r>
          </a:p>
          <a:p>
            <a:pPr defTabSz="905255">
              <a:lnSpc>
                <a:spcPct val="150000"/>
              </a:lnSpc>
              <a:defRPr sz="3168"/>
            </a:pPr>
            <a:r>
              <a:rPr lang="en-US" sz="3200" b="1" dirty="0">
                <a:latin typeface="Calibri"/>
                <a:ea typeface="ＭＳ Ｐゴシック"/>
                <a:cs typeface="Calibri"/>
              </a:rPr>
              <a:t>Universities</a:t>
            </a:r>
          </a:p>
          <a:p>
            <a:pPr defTabSz="905255">
              <a:lnSpc>
                <a:spcPct val="150000"/>
              </a:lnSpc>
              <a:defRPr sz="3168"/>
            </a:pPr>
            <a:r>
              <a:rPr lang="en-US" sz="3200" b="1" dirty="0">
                <a:latin typeface="Calibri"/>
                <a:ea typeface="ＭＳ Ｐゴシック"/>
                <a:cs typeface="Calibri"/>
              </a:rPr>
              <a:t>Private Hospitals</a:t>
            </a:r>
          </a:p>
          <a:p>
            <a:pPr defTabSz="905255">
              <a:lnSpc>
                <a:spcPct val="150000"/>
              </a:lnSpc>
              <a:defRPr sz="3168"/>
            </a:pPr>
            <a:r>
              <a:rPr lang="en-US" sz="3200" b="1" dirty="0">
                <a:latin typeface="Calibri"/>
                <a:ea typeface="ＭＳ Ｐゴシック"/>
                <a:cs typeface="Calibri"/>
              </a:rPr>
              <a:t>Airlines</a:t>
            </a:r>
          </a:p>
          <a:p>
            <a:pPr defTabSz="905255">
              <a:lnSpc>
                <a:spcPct val="150000"/>
              </a:lnSpc>
              <a:defRPr sz="3168"/>
            </a:pPr>
            <a:r>
              <a:rPr lang="en-US" sz="3200" b="1" dirty="0">
                <a:latin typeface="Calibri"/>
                <a:ea typeface="ＭＳ Ｐゴシック"/>
                <a:cs typeface="Calibri"/>
              </a:rPr>
              <a:t>Restaurants</a:t>
            </a:r>
          </a:p>
          <a:p>
            <a:pPr defTabSz="905255">
              <a:lnSpc>
                <a:spcPct val="150000"/>
              </a:lnSpc>
              <a:defRPr sz="3168"/>
            </a:pPr>
            <a:endParaRPr lang="en-US" sz="3200" b="1" dirty="0"/>
          </a:p>
        </p:txBody>
      </p:sp>
      <p:pic>
        <p:nvPicPr>
          <p:cNvPr id="2050" name="Picture 2" descr="Question mark - Free shapes and symbols icons">
            <a:extLst>
              <a:ext uri="{FF2B5EF4-FFF2-40B4-BE49-F238E27FC236}">
                <a16:creationId xmlns:a16="http://schemas.microsoft.com/office/drawing/2014/main" id="{8E9A1257-F12B-2F50-8142-6F0172DF50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4438" y="1921268"/>
            <a:ext cx="4129836" cy="3369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51116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lide Number Placeholder 3"/>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rPr/>
              <a:t>12</a:t>
            </a:fld>
            <a:endParaRPr dirty="0"/>
          </a:p>
        </p:txBody>
      </p:sp>
      <p:sp>
        <p:nvSpPr>
          <p:cNvPr id="192" name="Title 1"/>
          <p:cNvSpPr txBox="1"/>
          <p:nvPr/>
        </p:nvSpPr>
        <p:spPr>
          <a:xfrm>
            <a:off x="737615" y="629231"/>
            <a:ext cx="10424161" cy="7017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90000"/>
              </a:lnSpc>
              <a:defRPr sz="4400" spc="-300">
                <a:solidFill>
                  <a:srgbClr val="414A58"/>
                </a:solidFill>
                <a:latin typeface="Inter"/>
                <a:ea typeface="Inter"/>
                <a:cs typeface="Inter"/>
                <a:sym typeface="Inter"/>
              </a:defRPr>
            </a:lvl1pPr>
          </a:lstStyle>
          <a:p>
            <a:r>
              <a:rPr lang="en-US" b="1" dirty="0">
                <a:solidFill>
                  <a:schemeClr val="tx1"/>
                </a:solidFill>
              </a:rPr>
              <a:t>ALLOCATION METHODS</a:t>
            </a:r>
            <a:endParaRPr b="1" dirty="0">
              <a:solidFill>
                <a:schemeClr val="tx1"/>
              </a:solidFill>
            </a:endParaRPr>
          </a:p>
        </p:txBody>
      </p:sp>
      <p:sp>
        <p:nvSpPr>
          <p:cNvPr id="193" name="TextBox 4"/>
          <p:cNvSpPr txBox="1"/>
          <p:nvPr/>
        </p:nvSpPr>
        <p:spPr>
          <a:xfrm>
            <a:off x="1443416" y="1471808"/>
            <a:ext cx="10424161" cy="74026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marL="285750" indent="-285750">
              <a:buSzPct val="100000"/>
              <a:buFont typeface="Arial"/>
              <a:buChar char="•"/>
            </a:lvl1pPr>
          </a:lstStyle>
          <a:p>
            <a:pPr defTabSz="905255">
              <a:lnSpc>
                <a:spcPct val="150000"/>
              </a:lnSpc>
              <a:defRPr sz="3168"/>
            </a:pPr>
            <a:r>
              <a:rPr lang="en-US" sz="3200" b="1" dirty="0">
                <a:latin typeface="Calibri"/>
                <a:ea typeface="ＭＳ Ｐゴシック"/>
                <a:cs typeface="Calibri"/>
              </a:rPr>
              <a:t>Lottery</a:t>
            </a:r>
          </a:p>
          <a:p>
            <a:pPr defTabSz="905255">
              <a:lnSpc>
                <a:spcPct val="150000"/>
              </a:lnSpc>
              <a:defRPr sz="3168"/>
            </a:pPr>
            <a:r>
              <a:rPr lang="en-US" sz="3200" b="1" dirty="0">
                <a:latin typeface="Calibri"/>
                <a:ea typeface="ＭＳ Ｐゴシック"/>
                <a:cs typeface="Calibri"/>
              </a:rPr>
              <a:t>First-come, first-served</a:t>
            </a:r>
          </a:p>
          <a:p>
            <a:pPr defTabSz="905255">
              <a:lnSpc>
                <a:spcPct val="150000"/>
              </a:lnSpc>
              <a:defRPr sz="3168"/>
            </a:pPr>
            <a:r>
              <a:rPr lang="en-US" sz="3200" b="1" dirty="0">
                <a:latin typeface="Calibri"/>
                <a:ea typeface="ＭＳ Ｐゴシック"/>
                <a:cs typeface="Calibri"/>
              </a:rPr>
              <a:t>Physical attributes</a:t>
            </a:r>
          </a:p>
          <a:p>
            <a:pPr defTabSz="905255">
              <a:lnSpc>
                <a:spcPct val="150000"/>
              </a:lnSpc>
              <a:defRPr sz="3168"/>
            </a:pPr>
            <a:r>
              <a:rPr lang="en-US" sz="3200" b="1" dirty="0">
                <a:latin typeface="Calibri"/>
                <a:ea typeface="ＭＳ Ｐゴシック"/>
                <a:cs typeface="Calibri"/>
              </a:rPr>
              <a:t>Merit</a:t>
            </a:r>
          </a:p>
          <a:p>
            <a:pPr defTabSz="905255">
              <a:lnSpc>
                <a:spcPct val="150000"/>
              </a:lnSpc>
              <a:defRPr sz="3168"/>
            </a:pPr>
            <a:r>
              <a:rPr lang="en-US" sz="3200" b="1" dirty="0">
                <a:latin typeface="Calibri"/>
                <a:ea typeface="ＭＳ Ｐゴシック"/>
                <a:cs typeface="Calibri"/>
              </a:rPr>
              <a:t>Rationing</a:t>
            </a:r>
          </a:p>
          <a:p>
            <a:pPr defTabSz="905255">
              <a:lnSpc>
                <a:spcPct val="150000"/>
              </a:lnSpc>
              <a:defRPr sz="3168"/>
            </a:pPr>
            <a:r>
              <a:rPr lang="en-US" sz="3200" b="1" dirty="0">
                <a:latin typeface="Calibri"/>
                <a:ea typeface="ＭＳ Ｐゴシック"/>
                <a:cs typeface="Calibri"/>
              </a:rPr>
              <a:t>Payment</a:t>
            </a:r>
          </a:p>
          <a:p>
            <a:pPr defTabSz="905255">
              <a:lnSpc>
                <a:spcPct val="150000"/>
              </a:lnSpc>
              <a:defRPr sz="3168"/>
            </a:pPr>
            <a:r>
              <a:rPr lang="en-US" sz="3200" b="1" dirty="0">
                <a:latin typeface="Calibri"/>
                <a:ea typeface="ＭＳ Ｐゴシック"/>
                <a:cs typeface="Calibri"/>
              </a:rPr>
              <a:t>Brute force- teacher or “ruler” decides</a:t>
            </a:r>
          </a:p>
          <a:p>
            <a:pPr marL="0" indent="0" defTabSz="905255">
              <a:lnSpc>
                <a:spcPct val="150000"/>
              </a:lnSpc>
              <a:buNone/>
              <a:defRPr sz="3168"/>
            </a:pPr>
            <a:endParaRPr lang="en-US" sz="3200" b="1" dirty="0">
              <a:latin typeface="Calibri"/>
              <a:ea typeface="ＭＳ Ｐゴシック"/>
              <a:cs typeface="Calibri"/>
            </a:endParaRPr>
          </a:p>
          <a:p>
            <a:pPr defTabSz="905255">
              <a:lnSpc>
                <a:spcPct val="150000"/>
              </a:lnSpc>
              <a:defRPr sz="3168"/>
            </a:pPr>
            <a:endParaRPr lang="en-US" sz="3200" b="1" dirty="0">
              <a:latin typeface="Calibri"/>
              <a:ea typeface="ＭＳ Ｐゴシック"/>
              <a:cs typeface="Calibri"/>
            </a:endParaRPr>
          </a:p>
          <a:p>
            <a:pPr defTabSz="905255">
              <a:lnSpc>
                <a:spcPct val="150000"/>
              </a:lnSpc>
              <a:defRPr sz="3168"/>
            </a:pPr>
            <a:endParaRPr lang="en-US" sz="3200" b="1" dirty="0"/>
          </a:p>
        </p:txBody>
      </p:sp>
      <p:pic>
        <p:nvPicPr>
          <p:cNvPr id="4098" name="Picture 2" descr="5 types of scarcity: how to use it to influence anyone? | by Mahesh V V |  UX Collective">
            <a:extLst>
              <a:ext uri="{FF2B5EF4-FFF2-40B4-BE49-F238E27FC236}">
                <a16:creationId xmlns:a16="http://schemas.microsoft.com/office/drawing/2014/main" id="{0B8AA1BD-899A-B9CD-9109-C575B29E22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2466" y="2250040"/>
            <a:ext cx="3599915" cy="3431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76367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lide Number Placeholder 3"/>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rPr/>
              <a:t>13</a:t>
            </a:fld>
            <a:endParaRPr dirty="0"/>
          </a:p>
        </p:txBody>
      </p:sp>
      <p:sp>
        <p:nvSpPr>
          <p:cNvPr id="192" name="Title 1"/>
          <p:cNvSpPr txBox="1"/>
          <p:nvPr/>
        </p:nvSpPr>
        <p:spPr>
          <a:xfrm>
            <a:off x="778712" y="160680"/>
            <a:ext cx="10424161" cy="18097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90000"/>
              </a:lnSpc>
              <a:defRPr sz="4400" spc="-300">
                <a:solidFill>
                  <a:srgbClr val="414A58"/>
                </a:solidFill>
                <a:latin typeface="Inter"/>
                <a:ea typeface="Inter"/>
                <a:cs typeface="Inter"/>
                <a:sym typeface="Inter"/>
              </a:defRPr>
            </a:lvl1pPr>
          </a:lstStyle>
          <a:p>
            <a:pPr algn="ctr"/>
            <a:r>
              <a:rPr lang="en-US" sz="4000" b="1" dirty="0">
                <a:solidFill>
                  <a:schemeClr val="tx1"/>
                </a:solidFill>
              </a:rPr>
              <a:t>Economist’s Favorite Solution</a:t>
            </a:r>
          </a:p>
          <a:p>
            <a:pPr algn="ctr"/>
            <a:r>
              <a:rPr lang="en-US" sz="4000" b="1" dirty="0">
                <a:solidFill>
                  <a:schemeClr val="tx1"/>
                </a:solidFill>
              </a:rPr>
              <a:t>Sealed- Bid Auction</a:t>
            </a:r>
          </a:p>
          <a:p>
            <a:endParaRPr b="1" dirty="0">
              <a:solidFill>
                <a:schemeClr val="tx1"/>
              </a:solidFill>
            </a:endParaRPr>
          </a:p>
        </p:txBody>
      </p:sp>
      <p:sp>
        <p:nvSpPr>
          <p:cNvPr id="193" name="TextBox 4"/>
          <p:cNvSpPr txBox="1"/>
          <p:nvPr/>
        </p:nvSpPr>
        <p:spPr>
          <a:xfrm>
            <a:off x="475420" y="1278523"/>
            <a:ext cx="10424161" cy="52790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marL="285750" indent="-285750">
              <a:buSzPct val="100000"/>
              <a:buFont typeface="Arial"/>
              <a:buChar char="•"/>
            </a:lvl1pPr>
          </a:lstStyle>
          <a:p>
            <a:pPr marL="514350" indent="-514350" defTabSz="905255">
              <a:lnSpc>
                <a:spcPct val="150000"/>
              </a:lnSpc>
              <a:buFont typeface="+mj-lt"/>
              <a:buAutoNum type="arabicPeriod"/>
              <a:defRPr sz="3168"/>
            </a:pPr>
            <a:r>
              <a:rPr lang="en-US" sz="2800" b="1" dirty="0">
                <a:latin typeface="Calibri"/>
                <a:ea typeface="ＭＳ Ｐゴシック"/>
                <a:cs typeface="Calibri"/>
              </a:rPr>
              <a:t>Write your full name</a:t>
            </a:r>
          </a:p>
          <a:p>
            <a:pPr marL="514350" indent="-514350" defTabSz="905255">
              <a:lnSpc>
                <a:spcPct val="150000"/>
              </a:lnSpc>
              <a:buFont typeface="+mj-lt"/>
              <a:buAutoNum type="arabicPeriod"/>
              <a:defRPr sz="3168"/>
            </a:pPr>
            <a:r>
              <a:rPr lang="en-US" sz="2800" b="1" dirty="0">
                <a:latin typeface="Calibri"/>
                <a:ea typeface="ＭＳ Ｐゴシック"/>
                <a:cs typeface="Calibri"/>
              </a:rPr>
              <a:t>Write  the maximum amount you would be willing and able to pay each day to have a chair to sit in for the next month.</a:t>
            </a:r>
          </a:p>
          <a:p>
            <a:pPr marL="514350" indent="-514350" defTabSz="905255">
              <a:lnSpc>
                <a:spcPct val="150000"/>
              </a:lnSpc>
              <a:buFont typeface="+mj-lt"/>
              <a:buAutoNum type="arabicPeriod"/>
              <a:defRPr sz="3168"/>
            </a:pPr>
            <a:r>
              <a:rPr lang="en-US" sz="2800" b="1" dirty="0">
                <a:latin typeface="Calibri"/>
                <a:ea typeface="ＭＳ Ｐゴシック"/>
                <a:cs typeface="Calibri"/>
              </a:rPr>
              <a:t>There is no limit; you can pay me each week.  I will donate the money to a charity of my choice.</a:t>
            </a:r>
          </a:p>
          <a:p>
            <a:pPr marL="514350" indent="-514350" defTabSz="905255">
              <a:lnSpc>
                <a:spcPct val="150000"/>
              </a:lnSpc>
              <a:buFont typeface="+mj-lt"/>
              <a:buAutoNum type="arabicPeriod"/>
              <a:defRPr sz="3168"/>
            </a:pPr>
            <a:r>
              <a:rPr lang="en-US" sz="2800" b="1" dirty="0">
                <a:latin typeface="Calibri"/>
                <a:ea typeface="ＭＳ Ｐゴシック"/>
                <a:cs typeface="Calibri"/>
              </a:rPr>
              <a:t>Once you make a bid to rent a chair, fold your bid, and hand it to me.</a:t>
            </a:r>
          </a:p>
          <a:p>
            <a:pPr defTabSz="905255">
              <a:lnSpc>
                <a:spcPct val="150000"/>
              </a:lnSpc>
              <a:defRPr sz="3168"/>
            </a:pPr>
            <a:endParaRPr lang="en-US" sz="3200" b="1" dirty="0"/>
          </a:p>
        </p:txBody>
      </p:sp>
      <p:pic>
        <p:nvPicPr>
          <p:cNvPr id="5122" name="Picture 2" descr="Property Tax 101: What Is The Sealed Bid Auction And How Can I Participate?  - The Shoppers Weekly">
            <a:extLst>
              <a:ext uri="{FF2B5EF4-FFF2-40B4-BE49-F238E27FC236}">
                <a16:creationId xmlns:a16="http://schemas.microsoft.com/office/drawing/2014/main" id="{CFD25893-5C26-6D62-07A5-EA0822AE05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7067" y="5257800"/>
            <a:ext cx="284797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47885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lide Number Placeholder 3"/>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rPr/>
              <a:t>14</a:t>
            </a:fld>
            <a:endParaRPr dirty="0"/>
          </a:p>
        </p:txBody>
      </p:sp>
      <p:sp>
        <p:nvSpPr>
          <p:cNvPr id="192" name="Title 1"/>
          <p:cNvSpPr txBox="1"/>
          <p:nvPr/>
        </p:nvSpPr>
        <p:spPr>
          <a:xfrm>
            <a:off x="466771" y="406909"/>
            <a:ext cx="10424161" cy="1615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90000"/>
              </a:lnSpc>
              <a:defRPr sz="4400" spc="-300">
                <a:solidFill>
                  <a:srgbClr val="414A58"/>
                </a:solidFill>
                <a:latin typeface="Inter"/>
                <a:ea typeface="Inter"/>
                <a:cs typeface="Inter"/>
                <a:sym typeface="Inter"/>
              </a:defRPr>
            </a:lvl1pPr>
          </a:lstStyle>
          <a:p>
            <a:pPr algn="ctr"/>
            <a:r>
              <a:rPr lang="en-US" sz="6600" b="1" dirty="0">
                <a:solidFill>
                  <a:schemeClr val="tx1"/>
                </a:solidFill>
              </a:rPr>
              <a:t>Time to Talk</a:t>
            </a:r>
          </a:p>
          <a:p>
            <a:endParaRPr b="1" dirty="0">
              <a:solidFill>
                <a:schemeClr val="tx1"/>
              </a:solidFill>
            </a:endParaRPr>
          </a:p>
        </p:txBody>
      </p:sp>
      <p:sp>
        <p:nvSpPr>
          <p:cNvPr id="193" name="TextBox 4"/>
          <p:cNvSpPr txBox="1"/>
          <p:nvPr/>
        </p:nvSpPr>
        <p:spPr>
          <a:xfrm>
            <a:off x="3922105" y="1363754"/>
            <a:ext cx="7901299" cy="59253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marL="285750" indent="-285750">
              <a:buSzPct val="100000"/>
              <a:buFont typeface="Arial"/>
              <a:buChar char="•"/>
            </a:lvl1pPr>
          </a:lstStyle>
          <a:p>
            <a:pPr defTabSz="905255">
              <a:lnSpc>
                <a:spcPct val="150000"/>
              </a:lnSpc>
              <a:defRPr sz="3168"/>
            </a:pPr>
            <a:r>
              <a:rPr lang="en-US" sz="3200" b="1" dirty="0">
                <a:latin typeface="Calibri"/>
                <a:ea typeface="ＭＳ Ｐゴシック"/>
                <a:cs typeface="Calibri"/>
              </a:rPr>
              <a:t>Did everyone make a bid greater than zero? </a:t>
            </a:r>
          </a:p>
          <a:p>
            <a:pPr defTabSz="905255">
              <a:lnSpc>
                <a:spcPct val="150000"/>
              </a:lnSpc>
              <a:defRPr sz="3168"/>
            </a:pPr>
            <a:r>
              <a:rPr lang="en-US" sz="3200" b="1" dirty="0">
                <a:latin typeface="Calibri"/>
                <a:ea typeface="ＭＳ Ｐゴシック"/>
                <a:cs typeface="Calibri"/>
              </a:rPr>
              <a:t> Why/why not?</a:t>
            </a:r>
          </a:p>
          <a:p>
            <a:pPr defTabSz="905255">
              <a:lnSpc>
                <a:spcPct val="150000"/>
              </a:lnSpc>
              <a:defRPr sz="3168"/>
            </a:pPr>
            <a:r>
              <a:rPr lang="en-US" sz="3200" b="1" dirty="0">
                <a:ea typeface="ＭＳ Ｐゴシック"/>
              </a:rPr>
              <a:t> Why did some people bid more than others?</a:t>
            </a:r>
            <a:endParaRPr lang="en-US" sz="3200" b="1" dirty="0">
              <a:latin typeface="Calibri"/>
              <a:ea typeface="ＭＳ Ｐゴシック"/>
              <a:cs typeface="Calibri"/>
            </a:endParaRPr>
          </a:p>
          <a:p>
            <a:pPr defTabSz="905255">
              <a:lnSpc>
                <a:spcPct val="150000"/>
              </a:lnSpc>
              <a:defRPr sz="3168"/>
            </a:pPr>
            <a:r>
              <a:rPr lang="en-US" sz="3200" b="1" dirty="0">
                <a:latin typeface="Calibri"/>
                <a:ea typeface="ＭＳ Ｐゴシック"/>
                <a:cs typeface="Calibri"/>
              </a:rPr>
              <a:t>Was our system fair?</a:t>
            </a:r>
          </a:p>
          <a:p>
            <a:pPr defTabSz="905255">
              <a:lnSpc>
                <a:spcPct val="150000"/>
              </a:lnSpc>
              <a:defRPr sz="3168"/>
            </a:pPr>
            <a:r>
              <a:rPr lang="en-US" sz="3200" b="1" dirty="0">
                <a:latin typeface="Calibri"/>
                <a:ea typeface="ＭＳ Ｐゴシック"/>
                <a:cs typeface="Calibri"/>
              </a:rPr>
              <a:t>Did you feel bad for those who didn’t get a chair?</a:t>
            </a:r>
          </a:p>
          <a:p>
            <a:pPr marL="0" indent="0" defTabSz="905255">
              <a:lnSpc>
                <a:spcPct val="150000"/>
              </a:lnSpc>
              <a:buNone/>
              <a:defRPr sz="3168"/>
            </a:pPr>
            <a:endParaRPr lang="en-US" sz="3200" b="1" dirty="0"/>
          </a:p>
        </p:txBody>
      </p:sp>
      <p:pic>
        <p:nvPicPr>
          <p:cNvPr id="2" name="Content Placeholder 4" descr="A picture containing indoor, LEGO, toy, set">
            <a:extLst>
              <a:ext uri="{FF2B5EF4-FFF2-40B4-BE49-F238E27FC236}">
                <a16:creationId xmlns:a16="http://schemas.microsoft.com/office/drawing/2014/main" id="{C772A8CB-0BF3-907D-E518-5671C4A155D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2566" y="1907848"/>
            <a:ext cx="3281917" cy="3540642"/>
          </a:xfrm>
          <a:prstGeom prst="rect">
            <a:avLst/>
          </a:prstGeom>
        </p:spPr>
      </p:pic>
    </p:spTree>
    <p:extLst>
      <p:ext uri="{BB962C8B-B14F-4D97-AF65-F5344CB8AC3E}">
        <p14:creationId xmlns:p14="http://schemas.microsoft.com/office/powerpoint/2010/main" val="164633425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lide Number Placeholder 3"/>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rPr/>
              <a:t>15</a:t>
            </a:fld>
            <a:endParaRPr/>
          </a:p>
        </p:txBody>
      </p:sp>
      <p:sp>
        <p:nvSpPr>
          <p:cNvPr id="192" name="Title 1"/>
          <p:cNvSpPr txBox="1"/>
          <p:nvPr/>
        </p:nvSpPr>
        <p:spPr>
          <a:xfrm>
            <a:off x="593776" y="249087"/>
            <a:ext cx="10424161" cy="1006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90000"/>
              </a:lnSpc>
              <a:defRPr sz="4400" spc="-300">
                <a:solidFill>
                  <a:srgbClr val="414A58"/>
                </a:solidFill>
                <a:latin typeface="Inter"/>
                <a:ea typeface="Inter"/>
                <a:cs typeface="Inter"/>
                <a:sym typeface="Inter"/>
              </a:defRPr>
            </a:lvl1pPr>
          </a:lstStyle>
          <a:p>
            <a:pPr algn="ctr"/>
            <a:r>
              <a:rPr lang="en-US" sz="6600" b="1" dirty="0">
                <a:solidFill>
                  <a:schemeClr val="tx1"/>
                </a:solidFill>
              </a:rPr>
              <a:t>EQUITY vs. EFFICIENCY</a:t>
            </a:r>
            <a:endParaRPr sz="6600" b="1" dirty="0">
              <a:solidFill>
                <a:schemeClr val="tx1"/>
              </a:solidFill>
            </a:endParaRPr>
          </a:p>
        </p:txBody>
      </p:sp>
      <p:sp>
        <p:nvSpPr>
          <p:cNvPr id="193" name="TextBox 4"/>
          <p:cNvSpPr txBox="1"/>
          <p:nvPr/>
        </p:nvSpPr>
        <p:spPr>
          <a:xfrm>
            <a:off x="883919" y="1738936"/>
            <a:ext cx="10424161" cy="44480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marL="285750" indent="-285750">
              <a:buSzPct val="100000"/>
              <a:buFont typeface="Arial"/>
              <a:buChar char="•"/>
            </a:lvl1pPr>
          </a:lstStyle>
          <a:p>
            <a:pPr defTabSz="905255">
              <a:lnSpc>
                <a:spcPct val="150000"/>
              </a:lnSpc>
              <a:defRPr sz="3168"/>
            </a:pPr>
            <a:r>
              <a:rPr lang="en-US" sz="3200" b="1" dirty="0">
                <a:latin typeface="Calibri"/>
                <a:ea typeface="ＭＳ Ｐゴシック"/>
                <a:cs typeface="Calibri"/>
              </a:rPr>
              <a:t>Equity means fairness. (But what does fair mean?)</a:t>
            </a:r>
          </a:p>
          <a:p>
            <a:pPr defTabSz="905255">
              <a:lnSpc>
                <a:spcPct val="150000"/>
              </a:lnSpc>
              <a:defRPr sz="3168"/>
            </a:pPr>
            <a:r>
              <a:rPr lang="en-US" sz="3200" b="1" dirty="0">
                <a:latin typeface="Calibri"/>
                <a:ea typeface="ＭＳ Ｐゴシック"/>
                <a:cs typeface="Calibri"/>
              </a:rPr>
              <a:t>Efficiency means resources go toward their most socially optimal use.</a:t>
            </a:r>
          </a:p>
          <a:p>
            <a:pPr defTabSz="905255">
              <a:lnSpc>
                <a:spcPct val="150000"/>
              </a:lnSpc>
              <a:defRPr sz="3168"/>
            </a:pPr>
            <a:r>
              <a:rPr lang="en-US" sz="3200" b="1" dirty="0">
                <a:latin typeface="Calibri"/>
                <a:ea typeface="ＭＳ Ｐゴシック"/>
                <a:cs typeface="Calibri"/>
              </a:rPr>
              <a:t>The tradeoff between equity and efficiency is a major theme for societies!</a:t>
            </a:r>
          </a:p>
          <a:p>
            <a:pPr defTabSz="905255">
              <a:lnSpc>
                <a:spcPct val="150000"/>
              </a:lnSpc>
              <a:defRPr sz="3168"/>
            </a:pPr>
            <a:endParaRPr lang="en-US" sz="3200" b="1" dirty="0"/>
          </a:p>
        </p:txBody>
      </p:sp>
    </p:spTree>
    <p:extLst>
      <p:ext uri="{BB962C8B-B14F-4D97-AF65-F5344CB8AC3E}">
        <p14:creationId xmlns:p14="http://schemas.microsoft.com/office/powerpoint/2010/main" val="106430719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alphaModFix amt="31000"/>
            <a:extLst>
              <a:ext uri="{837473B0-CC2E-450A-ABE3-18F120FF3D39}">
                <a1611:picAttrSrcUrl xmlns:a1611="http://schemas.microsoft.com/office/drawing/2016/11/main" r:id="rId3"/>
              </a:ext>
            </a:extLst>
          </a:blip>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E8D452-39D5-FC7D-1C72-F5F6D8A10980}"/>
              </a:ext>
            </a:extLst>
          </p:cNvPr>
          <p:cNvSpPr txBox="1"/>
          <p:nvPr/>
        </p:nvSpPr>
        <p:spPr>
          <a:xfrm>
            <a:off x="606175" y="1998266"/>
            <a:ext cx="10551560" cy="41614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7200" indent="-457200" defTabSz="905255">
              <a:lnSpc>
                <a:spcPct val="150000"/>
              </a:lnSpc>
              <a:buFont typeface="Arial" panose="020B0604020202020204" pitchFamily="34" charset="0"/>
              <a:buChar char="•"/>
              <a:defRPr sz="3168"/>
            </a:pPr>
            <a:r>
              <a:rPr lang="en-US" sz="3600" b="1" dirty="0">
                <a:solidFill>
                  <a:schemeClr val="tx1"/>
                </a:solidFill>
                <a:latin typeface="Calibri"/>
                <a:ea typeface="ＭＳ Ｐゴシック"/>
                <a:cs typeface="Calibri"/>
              </a:rPr>
              <a:t>Everyone wants to sit– there aren’t enough chairs.</a:t>
            </a:r>
          </a:p>
          <a:p>
            <a:pPr marL="457200" indent="-457200" defTabSz="905255">
              <a:lnSpc>
                <a:spcPct val="150000"/>
              </a:lnSpc>
              <a:buFont typeface="Arial" panose="020B0604020202020204" pitchFamily="34" charset="0"/>
              <a:buChar char="•"/>
              <a:defRPr sz="3168"/>
            </a:pPr>
            <a:r>
              <a:rPr lang="en-US" sz="3600" b="1" dirty="0">
                <a:solidFill>
                  <a:schemeClr val="tx1"/>
                </a:solidFill>
                <a:latin typeface="Calibri"/>
                <a:ea typeface="ＭＳ Ｐゴシック"/>
                <a:cs typeface="Calibri"/>
              </a:rPr>
              <a:t>The greater the demand relative to the supply, the more scarce an item is.</a:t>
            </a:r>
          </a:p>
          <a:p>
            <a:pPr marL="457200" indent="-457200" defTabSz="905255">
              <a:lnSpc>
                <a:spcPct val="150000"/>
              </a:lnSpc>
              <a:buFont typeface="Arial" panose="020B0604020202020204" pitchFamily="34" charset="0"/>
              <a:buChar char="•"/>
              <a:defRPr sz="3168"/>
            </a:pPr>
            <a:r>
              <a:rPr lang="en-US" sz="3600" b="1" dirty="0">
                <a:solidFill>
                  <a:schemeClr val="tx1"/>
                </a:solidFill>
                <a:latin typeface="Calibri"/>
                <a:ea typeface="ＭＳ Ｐゴシック"/>
                <a:cs typeface="Calibri"/>
              </a:rPr>
              <a:t>Choices must therefore be made on how to allocate scarce resources.</a:t>
            </a:r>
          </a:p>
        </p:txBody>
      </p:sp>
      <p:sp>
        <p:nvSpPr>
          <p:cNvPr id="4" name="TextBox 3">
            <a:extLst>
              <a:ext uri="{FF2B5EF4-FFF2-40B4-BE49-F238E27FC236}">
                <a16:creationId xmlns:a16="http://schemas.microsoft.com/office/drawing/2014/main" id="{68B459DE-38A4-1368-8EE7-BDAB351AECE0}"/>
              </a:ext>
            </a:extLst>
          </p:cNvPr>
          <p:cNvSpPr txBox="1"/>
          <p:nvPr/>
        </p:nvSpPr>
        <p:spPr>
          <a:xfrm>
            <a:off x="3811712" y="380946"/>
            <a:ext cx="5702157" cy="1107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6600" b="1" i="0" u="none" strike="noStrike" cap="none" spc="0" normalizeH="0" baseline="0" dirty="0">
                <a:ln>
                  <a:noFill/>
                </a:ln>
                <a:solidFill>
                  <a:srgbClr val="000000"/>
                </a:solidFill>
                <a:effectLst/>
                <a:uFillTx/>
                <a:latin typeface="+mn-lt"/>
                <a:ea typeface="+mn-ea"/>
                <a:cs typeface="+mn-cs"/>
                <a:sym typeface="Calibri"/>
              </a:rPr>
              <a:t>SCARCITY</a:t>
            </a:r>
          </a:p>
        </p:txBody>
      </p:sp>
    </p:spTree>
    <p:extLst>
      <p:ext uri="{BB962C8B-B14F-4D97-AF65-F5344CB8AC3E}">
        <p14:creationId xmlns:p14="http://schemas.microsoft.com/office/powerpoint/2010/main" val="89978723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1" name="Slide Number Placeholder 3"/>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rPr/>
              <a:t>17</a:t>
            </a:fld>
            <a:endParaRPr dirty="0"/>
          </a:p>
        </p:txBody>
      </p:sp>
      <p:sp>
        <p:nvSpPr>
          <p:cNvPr id="192" name="Title 1"/>
          <p:cNvSpPr txBox="1"/>
          <p:nvPr/>
        </p:nvSpPr>
        <p:spPr>
          <a:xfrm>
            <a:off x="223906" y="382651"/>
            <a:ext cx="10424161" cy="8402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90000"/>
              </a:lnSpc>
              <a:defRPr sz="4400" spc="-300">
                <a:solidFill>
                  <a:srgbClr val="414A58"/>
                </a:solidFill>
                <a:latin typeface="Inter"/>
                <a:ea typeface="Inter"/>
                <a:cs typeface="Inter"/>
                <a:sym typeface="Inter"/>
              </a:defRPr>
            </a:lvl1pPr>
          </a:lstStyle>
          <a:p>
            <a:pPr algn="ctr"/>
            <a:r>
              <a:rPr lang="en-US" sz="5400" b="1" dirty="0">
                <a:solidFill>
                  <a:schemeClr val="tx1"/>
                </a:solidFill>
              </a:rPr>
              <a:t>Fundamental Economic Questions</a:t>
            </a:r>
            <a:endParaRPr sz="5400" b="1" dirty="0">
              <a:solidFill>
                <a:schemeClr val="tx1"/>
              </a:solidFill>
            </a:endParaRPr>
          </a:p>
        </p:txBody>
      </p:sp>
      <p:sp>
        <p:nvSpPr>
          <p:cNvPr id="193" name="TextBox 4"/>
          <p:cNvSpPr txBox="1"/>
          <p:nvPr/>
        </p:nvSpPr>
        <p:spPr>
          <a:xfrm>
            <a:off x="527000" y="1361366"/>
            <a:ext cx="11138000" cy="51961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marL="285750" indent="-285750">
              <a:buSzPct val="100000"/>
              <a:buFont typeface="Arial"/>
              <a:buChar char="•"/>
            </a:lvl1pPr>
          </a:lstStyle>
          <a:p>
            <a:pPr defTabSz="905255">
              <a:lnSpc>
                <a:spcPct val="150000"/>
              </a:lnSpc>
              <a:defRPr sz="3168"/>
            </a:pPr>
            <a:r>
              <a:rPr lang="en-US" sz="2800" b="1" dirty="0">
                <a:latin typeface="Calibri"/>
                <a:ea typeface="ＭＳ Ｐゴシック"/>
                <a:cs typeface="Calibri"/>
              </a:rPr>
              <a:t>What is scarcity and why does it exist?</a:t>
            </a:r>
          </a:p>
          <a:p>
            <a:pPr defTabSz="905255">
              <a:lnSpc>
                <a:spcPct val="150000"/>
              </a:lnSpc>
              <a:defRPr sz="3168"/>
            </a:pPr>
            <a:r>
              <a:rPr lang="en-US" sz="2800" b="1" dirty="0">
                <a:latin typeface="Calibri"/>
                <a:ea typeface="ＭＳ Ｐゴシック"/>
                <a:cs typeface="Calibri"/>
              </a:rPr>
              <a:t>What are some of the scarce resources in the world outside of school?</a:t>
            </a:r>
          </a:p>
          <a:p>
            <a:pPr defTabSz="905255">
              <a:lnSpc>
                <a:spcPct val="150000"/>
              </a:lnSpc>
              <a:defRPr sz="3168"/>
            </a:pPr>
            <a:r>
              <a:rPr lang="en-US" sz="2800" b="1" dirty="0">
                <a:latin typeface="Calibri"/>
                <a:ea typeface="ＭＳ Ｐゴシック"/>
                <a:cs typeface="Calibri"/>
              </a:rPr>
              <a:t>How should scarce resources be allocated between competing needs and wants?</a:t>
            </a:r>
          </a:p>
          <a:p>
            <a:pPr defTabSz="905255">
              <a:lnSpc>
                <a:spcPct val="150000"/>
              </a:lnSpc>
              <a:defRPr sz="3168"/>
            </a:pPr>
            <a:r>
              <a:rPr lang="en-US" sz="2800" b="1" dirty="0">
                <a:latin typeface="Calibri"/>
                <a:ea typeface="ＭＳ Ｐゴシック"/>
                <a:cs typeface="Calibri"/>
              </a:rPr>
              <a:t>Who should get the stuff that scarce resources go toward producing?</a:t>
            </a:r>
          </a:p>
          <a:p>
            <a:pPr defTabSz="905255">
              <a:lnSpc>
                <a:spcPct val="150000"/>
              </a:lnSpc>
              <a:defRPr sz="3168"/>
            </a:pPr>
            <a:r>
              <a:rPr lang="en-US" sz="2800" b="1" dirty="0"/>
              <a:t>What is fair?  What is efficient?</a:t>
            </a:r>
          </a:p>
          <a:p>
            <a:pPr defTabSz="905255">
              <a:lnSpc>
                <a:spcPct val="150000"/>
              </a:lnSpc>
              <a:defRPr sz="3168"/>
            </a:pPr>
            <a:r>
              <a:rPr lang="en-US" sz="2800" b="1" dirty="0"/>
              <a:t>What kind of system for allocating scarce resources is both fair and efficient?                                                            </a:t>
            </a:r>
            <a:r>
              <a:rPr lang="en-US" sz="2800" b="1" dirty="0">
                <a:hlinkClick r:id="rId2"/>
              </a:rPr>
              <a:t>Scarce Chairs Assignment</a:t>
            </a:r>
            <a:endParaRPr lang="en-US" sz="2800" b="1" dirty="0"/>
          </a:p>
        </p:txBody>
      </p:sp>
    </p:spTree>
    <p:extLst>
      <p:ext uri="{BB962C8B-B14F-4D97-AF65-F5344CB8AC3E}">
        <p14:creationId xmlns:p14="http://schemas.microsoft.com/office/powerpoint/2010/main" val="312439882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lide Number Placeholder 3"/>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rPr/>
              <a:t>18</a:t>
            </a:fld>
            <a:endParaRPr dirty="0"/>
          </a:p>
        </p:txBody>
      </p:sp>
      <p:sp>
        <p:nvSpPr>
          <p:cNvPr id="192" name="Title 1"/>
          <p:cNvSpPr txBox="1"/>
          <p:nvPr/>
        </p:nvSpPr>
        <p:spPr>
          <a:xfrm>
            <a:off x="466771" y="406909"/>
            <a:ext cx="10424161" cy="1615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90000"/>
              </a:lnSpc>
              <a:defRPr sz="4400" spc="-300">
                <a:solidFill>
                  <a:srgbClr val="414A58"/>
                </a:solidFill>
                <a:latin typeface="Inter"/>
                <a:ea typeface="Inter"/>
                <a:cs typeface="Inter"/>
                <a:sym typeface="Inter"/>
              </a:defRPr>
            </a:lvl1pPr>
          </a:lstStyle>
          <a:p>
            <a:pPr algn="ctr"/>
            <a:r>
              <a:rPr lang="en-US" sz="6600" b="1" dirty="0">
                <a:solidFill>
                  <a:schemeClr val="tx1"/>
                </a:solidFill>
              </a:rPr>
              <a:t>The Price System</a:t>
            </a:r>
          </a:p>
          <a:p>
            <a:endParaRPr b="1" dirty="0">
              <a:solidFill>
                <a:schemeClr val="tx1"/>
              </a:solidFill>
            </a:endParaRPr>
          </a:p>
        </p:txBody>
      </p:sp>
      <p:sp>
        <p:nvSpPr>
          <p:cNvPr id="193" name="TextBox 4"/>
          <p:cNvSpPr txBox="1"/>
          <p:nvPr/>
        </p:nvSpPr>
        <p:spPr>
          <a:xfrm>
            <a:off x="3922105" y="1363754"/>
            <a:ext cx="7901299" cy="7546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marL="285750" indent="-285750">
              <a:buSzPct val="100000"/>
              <a:buFont typeface="Arial"/>
              <a:buChar char="•"/>
            </a:lvl1pPr>
          </a:lstStyle>
          <a:p>
            <a:pPr marL="0" indent="0" defTabSz="905255">
              <a:lnSpc>
                <a:spcPct val="150000"/>
              </a:lnSpc>
              <a:buNone/>
              <a:defRPr sz="3168"/>
            </a:pPr>
            <a:endParaRPr lang="en-US" sz="3200" b="1" dirty="0"/>
          </a:p>
        </p:txBody>
      </p:sp>
      <p:pic>
        <p:nvPicPr>
          <p:cNvPr id="2" name="Picture 6" descr="C:\Documents and Settings\Stephenv\Desktop\Stock Images\HSE_Lesson02_Slide4a.jpg">
            <a:extLst>
              <a:ext uri="{FF2B5EF4-FFF2-40B4-BE49-F238E27FC236}">
                <a16:creationId xmlns:a16="http://schemas.microsoft.com/office/drawing/2014/main" id="{34CBB4FB-D282-CDB2-81EE-E72F1BB0D687}"/>
              </a:ext>
            </a:extLst>
          </p:cNvPr>
          <p:cNvPicPr>
            <a:picLocks noChangeAspect="1" noChangeArrowheads="1"/>
          </p:cNvPicPr>
          <p:nvPr/>
        </p:nvPicPr>
        <p:blipFill>
          <a:blip r:embed="rId3" cstate="print"/>
          <a:srcRect/>
          <a:stretch>
            <a:fillRect/>
          </a:stretch>
        </p:blipFill>
        <p:spPr bwMode="auto">
          <a:xfrm>
            <a:off x="877888" y="1973424"/>
            <a:ext cx="2551112" cy="3568700"/>
          </a:xfrm>
          <a:prstGeom prst="rect">
            <a:avLst/>
          </a:prstGeom>
          <a:noFill/>
        </p:spPr>
      </p:pic>
      <p:sp>
        <p:nvSpPr>
          <p:cNvPr id="4" name="TextBox 3">
            <a:extLst>
              <a:ext uri="{FF2B5EF4-FFF2-40B4-BE49-F238E27FC236}">
                <a16:creationId xmlns:a16="http://schemas.microsoft.com/office/drawing/2014/main" id="{8D8E7799-B0A8-094E-4342-3BF08D71444A}"/>
              </a:ext>
            </a:extLst>
          </p:cNvPr>
          <p:cNvSpPr txBox="1"/>
          <p:nvPr/>
        </p:nvSpPr>
        <p:spPr>
          <a:xfrm>
            <a:off x="3922105" y="1889880"/>
            <a:ext cx="6455445" cy="1077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3200" b="1" cap="none" dirty="0"/>
              <a:t>Markets Typically Allocate Resources Based on Price and the Ability to Pay</a:t>
            </a:r>
            <a:endParaRPr lang="en-US" sz="3200" b="1" dirty="0"/>
          </a:p>
        </p:txBody>
      </p:sp>
      <p:pic>
        <p:nvPicPr>
          <p:cNvPr id="5" name="Picture 5" descr="C:\Documents and Settings\Stephenv\Desktop\Stock Images\HSE_Lesson02_Slide4b.jpg">
            <a:extLst>
              <a:ext uri="{FF2B5EF4-FFF2-40B4-BE49-F238E27FC236}">
                <a16:creationId xmlns:a16="http://schemas.microsoft.com/office/drawing/2014/main" id="{3CD912A5-B03D-B7F7-5595-6775A1FAA482}"/>
              </a:ext>
            </a:extLst>
          </p:cNvPr>
          <p:cNvPicPr>
            <a:picLocks noChangeAspect="1" noChangeArrowheads="1"/>
          </p:cNvPicPr>
          <p:nvPr/>
        </p:nvPicPr>
        <p:blipFill>
          <a:blip r:embed="rId4" cstate="print"/>
          <a:srcRect/>
          <a:stretch>
            <a:fillRect/>
          </a:stretch>
        </p:blipFill>
        <p:spPr bwMode="auto">
          <a:xfrm>
            <a:off x="5892800" y="2929953"/>
            <a:ext cx="4876800" cy="3657600"/>
          </a:xfrm>
          <a:prstGeom prst="rect">
            <a:avLst/>
          </a:prstGeom>
          <a:noFill/>
        </p:spPr>
      </p:pic>
    </p:spTree>
    <p:extLst>
      <p:ext uri="{BB962C8B-B14F-4D97-AF65-F5344CB8AC3E}">
        <p14:creationId xmlns:p14="http://schemas.microsoft.com/office/powerpoint/2010/main" val="38702386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Price System - Assignment Point">
            <a:extLst>
              <a:ext uri="{FF2B5EF4-FFF2-40B4-BE49-F238E27FC236}">
                <a16:creationId xmlns:a16="http://schemas.microsoft.com/office/drawing/2014/main" id="{A2B56B32-3F3E-D4E2-7C29-BF9C265A48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658" y="1674688"/>
            <a:ext cx="10510463" cy="44589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3A1ACCB-6D8E-7D57-571F-B93D31BF1628}"/>
              </a:ext>
            </a:extLst>
          </p:cNvPr>
          <p:cNvSpPr txBox="1"/>
          <p:nvPr/>
        </p:nvSpPr>
        <p:spPr>
          <a:xfrm>
            <a:off x="904126" y="534256"/>
            <a:ext cx="8445357"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rgbClr val="000000"/>
                </a:solidFill>
                <a:effectLst/>
                <a:uFillTx/>
                <a:latin typeface="+mn-lt"/>
                <a:ea typeface="+mn-ea"/>
                <a:cs typeface="+mn-cs"/>
                <a:sym typeface="Calibri"/>
              </a:rPr>
              <a:t>Should There Be a Price For Everything?</a:t>
            </a:r>
          </a:p>
        </p:txBody>
      </p:sp>
    </p:spTree>
    <p:extLst>
      <p:ext uri="{BB962C8B-B14F-4D97-AF65-F5344CB8AC3E}">
        <p14:creationId xmlns:p14="http://schemas.microsoft.com/office/powerpoint/2010/main" val="81580818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lide Number Placeholder 3"/>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t>2</a:t>
            </a:fld>
            <a:endParaRPr dirty="0"/>
          </a:p>
        </p:txBody>
      </p:sp>
      <p:sp>
        <p:nvSpPr>
          <p:cNvPr id="180" name="Content Placeholder 2"/>
          <p:cNvSpPr txBox="1"/>
          <p:nvPr/>
        </p:nvSpPr>
        <p:spPr>
          <a:xfrm>
            <a:off x="883919" y="1825625"/>
            <a:ext cx="10424162" cy="48422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ct val="90000"/>
              </a:lnSpc>
              <a:spcBef>
                <a:spcPts val="1000"/>
              </a:spcBef>
              <a:defRPr sz="2000"/>
            </a:pPr>
            <a:r>
              <a:rPr dirty="0"/>
              <a:t>You can now access CEE’s professional development webinars directly on EconEdLink.org! To receive these new professional development benefits, </a:t>
            </a:r>
            <a:r>
              <a:rPr b="1" dirty="0"/>
              <a:t>become an </a:t>
            </a:r>
            <a:r>
              <a:rPr b="1" dirty="0" err="1"/>
              <a:t>EconEdLink</a:t>
            </a:r>
            <a:r>
              <a:rPr b="1"/>
              <a:t> </a:t>
            </a:r>
            <a:r>
              <a:rPr b="1" u="sng">
                <a:solidFill>
                  <a:srgbClr val="0563C1"/>
                </a:solidFill>
                <a:uFill>
                  <a:solidFill>
                    <a:srgbClr val="0563C1"/>
                  </a:solidFill>
                </a:uFill>
                <a:hlinkClick r:id="rId2"/>
              </a:rPr>
              <a:t>member</a:t>
            </a:r>
            <a:r>
              <a:t>. As a member, you will now be able to: </a:t>
            </a:r>
          </a:p>
          <a:p>
            <a:pPr marL="228600" indent="-228600">
              <a:lnSpc>
                <a:spcPct val="90000"/>
              </a:lnSpc>
              <a:spcBef>
                <a:spcPts val="1000"/>
              </a:spcBef>
              <a:buSzPct val="100000"/>
              <a:buFont typeface="Arial"/>
              <a:buChar char="•"/>
              <a:defRPr sz="2000"/>
            </a:pPr>
            <a:endParaRPr/>
          </a:p>
          <a:p>
            <a:pPr marL="285750" indent="-285750">
              <a:lnSpc>
                <a:spcPct val="90000"/>
              </a:lnSpc>
              <a:spcBef>
                <a:spcPts val="1000"/>
              </a:spcBef>
              <a:buSzPct val="100000"/>
              <a:buFont typeface="Arial"/>
              <a:buChar char="•"/>
              <a:defRPr sz="2000"/>
            </a:pPr>
            <a:r>
              <a:t>Automatically receive a professional development certificate via e-mail within 24 hours after viewing any webinar for a minimum of 45 minutes</a:t>
            </a:r>
          </a:p>
          <a:p>
            <a:pPr marL="285750" indent="-285750">
              <a:lnSpc>
                <a:spcPct val="90000"/>
              </a:lnSpc>
              <a:spcBef>
                <a:spcPts val="1000"/>
              </a:spcBef>
              <a:buSzPct val="100000"/>
              <a:buFont typeface="Arial"/>
              <a:buChar char="•"/>
              <a:defRPr sz="2000"/>
            </a:pPr>
            <a:r>
              <a:t>Register for upcoming webinars with a simple one-click process </a:t>
            </a:r>
          </a:p>
          <a:p>
            <a:pPr marL="285750" indent="-285750">
              <a:lnSpc>
                <a:spcPct val="90000"/>
              </a:lnSpc>
              <a:spcBef>
                <a:spcPts val="1000"/>
              </a:spcBef>
              <a:buSzPct val="100000"/>
              <a:buFont typeface="Arial"/>
              <a:buChar char="•"/>
              <a:defRPr sz="2000"/>
            </a:pPr>
            <a:r>
              <a:t>Easily download presentations, lesson plan materials and activities for each webinar </a:t>
            </a:r>
          </a:p>
          <a:p>
            <a:pPr marL="285750" indent="-285750">
              <a:lnSpc>
                <a:spcPct val="90000"/>
              </a:lnSpc>
              <a:spcBef>
                <a:spcPts val="1000"/>
              </a:spcBef>
              <a:buSzPct val="100000"/>
              <a:buFont typeface="Arial"/>
              <a:buChar char="•"/>
              <a:defRPr sz="2000"/>
            </a:pPr>
            <a:r>
              <a:t>Search and view all webinars at your convenience </a:t>
            </a:r>
          </a:p>
          <a:p>
            <a:pPr marL="285750" indent="-285750">
              <a:lnSpc>
                <a:spcPct val="90000"/>
              </a:lnSpc>
              <a:spcBef>
                <a:spcPts val="1000"/>
              </a:spcBef>
              <a:buSzPct val="100000"/>
              <a:buFont typeface="Arial"/>
              <a:buChar char="•"/>
              <a:defRPr sz="2000"/>
            </a:pPr>
            <a:r>
              <a:t>Save webinars to your EconEdLink dashboard for easy access to the event</a:t>
            </a:r>
          </a:p>
          <a:p>
            <a:pPr marL="228600" indent="-228600">
              <a:lnSpc>
                <a:spcPct val="90000"/>
              </a:lnSpc>
              <a:spcBef>
                <a:spcPts val="1000"/>
              </a:spcBef>
              <a:buSzPct val="100000"/>
              <a:buFont typeface="Arial"/>
              <a:buChar char="•"/>
              <a:defRPr sz="2000"/>
            </a:pPr>
            <a:endParaRPr/>
          </a:p>
          <a:p>
            <a:pPr algn="ctr">
              <a:lnSpc>
                <a:spcPct val="90000"/>
              </a:lnSpc>
              <a:spcBef>
                <a:spcPts val="1000"/>
              </a:spcBef>
              <a:defRPr sz="2000"/>
            </a:pPr>
            <a:r>
              <a:t>Access our new </a:t>
            </a:r>
            <a:r>
              <a:rPr b="1"/>
              <a:t>Professional Development</a:t>
            </a:r>
            <a:r>
              <a:t> page </a:t>
            </a:r>
            <a:r>
              <a:rPr u="sng">
                <a:solidFill>
                  <a:srgbClr val="0563C1"/>
                </a:solidFill>
                <a:uFill>
                  <a:solidFill>
                    <a:srgbClr val="0563C1"/>
                  </a:solidFill>
                </a:uFill>
                <a:hlinkClick r:id="rId3"/>
              </a:rPr>
              <a:t>here</a:t>
            </a:r>
          </a:p>
        </p:txBody>
      </p:sp>
      <p:sp>
        <p:nvSpPr>
          <p:cNvPr id="181" name="Title 1"/>
          <p:cNvSpPr txBox="1"/>
          <p:nvPr/>
        </p:nvSpPr>
        <p:spPr>
          <a:xfrm>
            <a:off x="579119" y="681037"/>
            <a:ext cx="10424162" cy="4970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nSpc>
                <a:spcPct val="90000"/>
              </a:lnSpc>
              <a:defRPr sz="3200">
                <a:latin typeface="Calibri Light"/>
                <a:ea typeface="Calibri Light"/>
                <a:cs typeface="Calibri Light"/>
                <a:sym typeface="Calibri Light"/>
              </a:defRPr>
            </a:lvl1pPr>
          </a:lstStyle>
          <a:p>
            <a:r>
              <a:t>EconEdLink Membership</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117CFFB-00F7-DAD5-31FD-CB44899F84D7}"/>
              </a:ext>
            </a:extLst>
          </p:cNvPr>
          <p:cNvSpPr>
            <a:spLocks noGrp="1"/>
          </p:cNvSpPr>
          <p:nvPr>
            <p:ph type="body" idx="1"/>
          </p:nvPr>
        </p:nvSpPr>
        <p:spPr>
          <a:xfrm>
            <a:off x="699048" y="1890446"/>
            <a:ext cx="10830337" cy="3763610"/>
          </a:xfrm>
        </p:spPr>
        <p:txBody>
          <a:bodyPr>
            <a:normAutofit lnSpcReduction="10000"/>
          </a:bodyPr>
          <a:lstStyle/>
          <a:p>
            <a:pPr>
              <a:buFont typeface="Arial" pitchFamily="34" charset="0"/>
              <a:buChar char="•"/>
            </a:pPr>
            <a:r>
              <a:rPr lang="en-US" sz="2800" dirty="0"/>
              <a:t>Over </a:t>
            </a:r>
            <a:r>
              <a:rPr lang="en-US" sz="2800" b="1" dirty="0"/>
              <a:t>3,000</a:t>
            </a:r>
            <a:r>
              <a:rPr lang="en-US" sz="2800" dirty="0"/>
              <a:t> new patients are added to the kidney waiting list each month.  </a:t>
            </a:r>
            <a:r>
              <a:rPr lang="en-US" sz="2800" b="1" dirty="0"/>
              <a:t>Thirteen</a:t>
            </a:r>
            <a:r>
              <a:rPr lang="en-US" sz="2800" dirty="0"/>
              <a:t> people die each day while waiting for a life-saving kidney transplant</a:t>
            </a:r>
          </a:p>
          <a:p>
            <a:pPr>
              <a:buFont typeface="Arial" pitchFamily="34" charset="0"/>
              <a:buChar char="•"/>
            </a:pPr>
            <a:r>
              <a:rPr lang="en-US" sz="2800" dirty="0"/>
              <a:t>The United States discards about </a:t>
            </a:r>
            <a:r>
              <a:rPr lang="en-US" sz="2800" b="1" dirty="0"/>
              <a:t>3,500</a:t>
            </a:r>
            <a:r>
              <a:rPr lang="en-US" sz="2800" dirty="0"/>
              <a:t>  donated kidneys a year, many of which could be used to save lives.</a:t>
            </a:r>
          </a:p>
          <a:p>
            <a:pPr>
              <a:buFont typeface="Arial" pitchFamily="34" charset="0"/>
              <a:buChar char="•"/>
            </a:pPr>
            <a:r>
              <a:rPr lang="en-US" sz="2800" dirty="0"/>
              <a:t>For 25 years, the waiting list for donor kidneys, currently </a:t>
            </a:r>
            <a:r>
              <a:rPr lang="en-US" sz="2800" b="1" dirty="0"/>
              <a:t>106,000,</a:t>
            </a:r>
            <a:r>
              <a:rPr lang="en-US" sz="2800" dirty="0"/>
              <a:t> has remained stubbornly high due to regulations rooted in a federal policy that amounts largely to first come, first served. </a:t>
            </a:r>
          </a:p>
          <a:p>
            <a:pPr>
              <a:buFont typeface="Arial" pitchFamily="34" charset="0"/>
              <a:buChar char="•"/>
            </a:pPr>
            <a:endParaRPr lang="en-US" dirty="0"/>
          </a:p>
          <a:p>
            <a:pPr marL="0" indent="0">
              <a:buNone/>
            </a:pPr>
            <a:r>
              <a:rPr lang="en-US" sz="2400" dirty="0"/>
              <a:t>Source: </a:t>
            </a:r>
            <a:r>
              <a:rPr lang="en-US" sz="2400" dirty="0">
                <a:hlinkClick r:id="rId2"/>
              </a:rPr>
              <a:t>National Kidney Foundation</a:t>
            </a:r>
            <a:endParaRPr lang="en-US" sz="2400" dirty="0"/>
          </a:p>
        </p:txBody>
      </p:sp>
      <p:sp>
        <p:nvSpPr>
          <p:cNvPr id="6" name="TextBox 5">
            <a:extLst>
              <a:ext uri="{FF2B5EF4-FFF2-40B4-BE49-F238E27FC236}">
                <a16:creationId xmlns:a16="http://schemas.microsoft.com/office/drawing/2014/main" id="{182116BC-E94D-353C-E7AF-9E19A61CB54C}"/>
              </a:ext>
            </a:extLst>
          </p:cNvPr>
          <p:cNvSpPr txBox="1"/>
          <p:nvPr/>
        </p:nvSpPr>
        <p:spPr>
          <a:xfrm>
            <a:off x="699048" y="462337"/>
            <a:ext cx="871208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rgbClr val="000000"/>
                </a:solidFill>
                <a:effectLst/>
                <a:uFillTx/>
                <a:latin typeface="+mn-lt"/>
                <a:ea typeface="+mn-ea"/>
                <a:cs typeface="+mn-cs"/>
                <a:sym typeface="Calibri"/>
              </a:rPr>
              <a:t>The Current “Market” for Kidneys</a:t>
            </a:r>
          </a:p>
        </p:txBody>
      </p:sp>
    </p:spTree>
    <p:extLst>
      <p:ext uri="{BB962C8B-B14F-4D97-AF65-F5344CB8AC3E}">
        <p14:creationId xmlns:p14="http://schemas.microsoft.com/office/powerpoint/2010/main" val="98601748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D0F544-E3ED-6D86-8895-93B0C148EADA}"/>
              </a:ext>
            </a:extLst>
          </p:cNvPr>
          <p:cNvSpPr>
            <a:spLocks noGrp="1"/>
          </p:cNvSpPr>
          <p:nvPr>
            <p:ph type="body" idx="1"/>
          </p:nvPr>
        </p:nvSpPr>
        <p:spPr/>
        <p:txBody>
          <a:bodyPr/>
          <a:lstStyle/>
          <a:p>
            <a:pPr marL="0" indent="0">
              <a:buNone/>
            </a:pPr>
            <a:endParaRPr lang="en-US" dirty="0"/>
          </a:p>
        </p:txBody>
      </p:sp>
      <p:pic>
        <p:nvPicPr>
          <p:cNvPr id="4" name="Picture 3">
            <a:extLst>
              <a:ext uri="{FF2B5EF4-FFF2-40B4-BE49-F238E27FC236}">
                <a16:creationId xmlns:a16="http://schemas.microsoft.com/office/drawing/2014/main" id="{C49780AC-526A-749E-AD93-71817ED9480C}"/>
              </a:ext>
            </a:extLst>
          </p:cNvPr>
          <p:cNvPicPr>
            <a:picLocks noChangeAspect="1"/>
          </p:cNvPicPr>
          <p:nvPr/>
        </p:nvPicPr>
        <p:blipFill>
          <a:blip r:embed="rId3"/>
          <a:stretch>
            <a:fillRect/>
          </a:stretch>
        </p:blipFill>
        <p:spPr>
          <a:xfrm>
            <a:off x="0" y="1284270"/>
            <a:ext cx="12192000" cy="5573730"/>
          </a:xfrm>
          <a:prstGeom prst="rect">
            <a:avLst/>
          </a:prstGeom>
        </p:spPr>
      </p:pic>
      <p:sp>
        <p:nvSpPr>
          <p:cNvPr id="5" name="TextBox 4">
            <a:extLst>
              <a:ext uri="{FF2B5EF4-FFF2-40B4-BE49-F238E27FC236}">
                <a16:creationId xmlns:a16="http://schemas.microsoft.com/office/drawing/2014/main" id="{726031AC-31EB-FF0D-A52E-67E15E6112BD}"/>
              </a:ext>
            </a:extLst>
          </p:cNvPr>
          <p:cNvSpPr txBox="1"/>
          <p:nvPr/>
        </p:nvSpPr>
        <p:spPr>
          <a:xfrm>
            <a:off x="339047" y="565079"/>
            <a:ext cx="494187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dirty="0">
                <a:hlinkClick r:id="rId4"/>
              </a:rPr>
              <a:t>SVU: Black Market Kidneys</a:t>
            </a:r>
            <a:r>
              <a:rPr lang="en-US" dirty="0"/>
              <a:t> (6:18)</a:t>
            </a:r>
          </a:p>
        </p:txBody>
      </p:sp>
    </p:spTree>
    <p:extLst>
      <p:ext uri="{BB962C8B-B14F-4D97-AF65-F5344CB8AC3E}">
        <p14:creationId xmlns:p14="http://schemas.microsoft.com/office/powerpoint/2010/main" val="43686859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58B08F-3A33-0B97-BAD4-54468EAA14B5}"/>
              </a:ext>
            </a:extLst>
          </p:cNvPr>
          <p:cNvSpPr>
            <a:spLocks noGrp="1"/>
          </p:cNvSpPr>
          <p:nvPr>
            <p:ph type="body" idx="1"/>
          </p:nvPr>
        </p:nvSpPr>
        <p:spPr>
          <a:xfrm>
            <a:off x="955080" y="1869792"/>
            <a:ext cx="10830337" cy="3363639"/>
          </a:xfrm>
        </p:spPr>
        <p:txBody>
          <a:bodyPr/>
          <a:lstStyle/>
          <a:p>
            <a:pPr marL="0" indent="0">
              <a:buNone/>
            </a:pPr>
            <a:r>
              <a:rPr lang="en-US" sz="2800" b="1" dirty="0"/>
              <a:t>After watching the video clip, answer the following questions:</a:t>
            </a:r>
          </a:p>
          <a:p>
            <a:pPr marL="0" indent="0">
              <a:buNone/>
            </a:pPr>
            <a:endParaRPr lang="en-US" sz="2800" b="1" dirty="0"/>
          </a:p>
          <a:p>
            <a:pPr marL="457200" indent="-457200">
              <a:buFont typeface="+mj-lt"/>
              <a:buAutoNum type="arabicPeriod"/>
            </a:pPr>
            <a:r>
              <a:rPr lang="en-US" b="1" dirty="0"/>
              <a:t>Would the transplant process be more efficient if people could buy and sell organs? </a:t>
            </a:r>
          </a:p>
          <a:p>
            <a:pPr marL="457200" indent="-457200">
              <a:buFont typeface="+mj-lt"/>
              <a:buAutoNum type="arabicPeriod"/>
            </a:pPr>
            <a:endParaRPr lang="en-US" b="1" dirty="0"/>
          </a:p>
          <a:p>
            <a:pPr marL="514350" indent="-514350">
              <a:buFont typeface="+mj-lt"/>
              <a:buAutoNum type="arabicPeriod"/>
            </a:pPr>
            <a:r>
              <a:rPr lang="en-US" b="1" dirty="0"/>
              <a:t>Is it ethical to trade in organs, and what would be the negative consequences of this market?</a:t>
            </a:r>
          </a:p>
          <a:p>
            <a:pPr marL="0" indent="0">
              <a:buNone/>
            </a:pPr>
            <a:endParaRPr lang="en-US" dirty="0"/>
          </a:p>
        </p:txBody>
      </p:sp>
      <p:sp>
        <p:nvSpPr>
          <p:cNvPr id="3" name="TextBox 2">
            <a:extLst>
              <a:ext uri="{FF2B5EF4-FFF2-40B4-BE49-F238E27FC236}">
                <a16:creationId xmlns:a16="http://schemas.microsoft.com/office/drawing/2014/main" id="{E47CA38E-613F-7CA2-693B-BF27A3ACE420}"/>
              </a:ext>
            </a:extLst>
          </p:cNvPr>
          <p:cNvSpPr txBox="1"/>
          <p:nvPr/>
        </p:nvSpPr>
        <p:spPr>
          <a:xfrm>
            <a:off x="1024128" y="521208"/>
            <a:ext cx="8010144"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3600" b="1" cap="none" dirty="0"/>
              <a:t>Should There Be a Market for Kidneys?</a:t>
            </a:r>
            <a:endParaRPr kumimoji="0" lang="en-US" sz="36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71801281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60120" y="1657130"/>
            <a:ext cx="9966960" cy="4528058"/>
          </a:xfrm>
          <a:prstGeom prst="rect">
            <a:avLst/>
          </a:prstGeom>
        </p:spPr>
        <p:txBody>
          <a:bodyPr vert="horz" wrap="square" lIns="0" tIns="8659" rIns="0" bIns="0" rtlCol="0">
            <a:spAutoFit/>
          </a:bodyPr>
          <a:lstStyle/>
          <a:p>
            <a:pPr marR="46758" algn="ctr">
              <a:lnSpc>
                <a:spcPts val="1047"/>
              </a:lnSpc>
              <a:spcBef>
                <a:spcPts val="68"/>
              </a:spcBef>
            </a:pPr>
            <a:r>
              <a:rPr sz="920" b="1" dirty="0">
                <a:solidFill>
                  <a:srgbClr val="262626"/>
                </a:solidFill>
                <a:latin typeface="Times New Roman"/>
                <a:cs typeface="Times New Roman"/>
              </a:rPr>
              <a:t>STUDENf</a:t>
            </a:r>
            <a:r>
              <a:rPr sz="920" b="1" spc="170" dirty="0">
                <a:solidFill>
                  <a:srgbClr val="262626"/>
                </a:solidFill>
                <a:latin typeface="Times New Roman"/>
                <a:cs typeface="Times New Roman"/>
              </a:rPr>
              <a:t> </a:t>
            </a:r>
            <a:r>
              <a:rPr sz="920" b="1" spc="-17" dirty="0">
                <a:solidFill>
                  <a:srgbClr val="262626"/>
                </a:solidFill>
                <a:latin typeface="Times New Roman"/>
                <a:cs typeface="Times New Roman"/>
              </a:rPr>
              <a:t>HANDOUT</a:t>
            </a:r>
            <a:r>
              <a:rPr sz="920" b="1" spc="139" dirty="0">
                <a:solidFill>
                  <a:srgbClr val="262626"/>
                </a:solidFill>
                <a:latin typeface="Times New Roman"/>
                <a:cs typeface="Times New Roman"/>
              </a:rPr>
              <a:t> </a:t>
            </a:r>
            <a:r>
              <a:rPr sz="920" b="1" spc="-34" dirty="0">
                <a:solidFill>
                  <a:srgbClr val="262626"/>
                </a:solidFill>
                <a:latin typeface="Times New Roman"/>
                <a:cs typeface="Times New Roman"/>
              </a:rPr>
              <a:t>A</a:t>
            </a:r>
            <a:endParaRPr sz="920" dirty="0">
              <a:latin typeface="Times New Roman"/>
              <a:cs typeface="Times New Roman"/>
            </a:endParaRPr>
          </a:p>
          <a:p>
            <a:pPr marR="48923" algn="ctr">
              <a:lnSpc>
                <a:spcPts val="965"/>
              </a:lnSpc>
            </a:pPr>
            <a:r>
              <a:rPr sz="852" b="1" spc="-24" dirty="0">
                <a:solidFill>
                  <a:srgbClr val="262626"/>
                </a:solidFill>
                <a:latin typeface="Times New Roman"/>
                <a:cs typeface="Times New Roman"/>
              </a:rPr>
              <a:t>Kidney</a:t>
            </a:r>
            <a:r>
              <a:rPr sz="852" b="1" spc="-10" dirty="0">
                <a:solidFill>
                  <a:srgbClr val="262626"/>
                </a:solidFill>
                <a:latin typeface="Times New Roman"/>
                <a:cs typeface="Times New Roman"/>
              </a:rPr>
              <a:t> </a:t>
            </a:r>
            <a:r>
              <a:rPr sz="818" b="1" spc="-27" dirty="0">
                <a:solidFill>
                  <a:srgbClr val="262626"/>
                </a:solidFill>
                <a:latin typeface="Times New Roman"/>
                <a:cs typeface="Times New Roman"/>
              </a:rPr>
              <a:t>Transplant</a:t>
            </a:r>
            <a:r>
              <a:rPr sz="818" b="1" spc="27" dirty="0">
                <a:solidFill>
                  <a:srgbClr val="262626"/>
                </a:solidFill>
                <a:latin typeface="Times New Roman"/>
                <a:cs typeface="Times New Roman"/>
              </a:rPr>
              <a:t> </a:t>
            </a:r>
            <a:r>
              <a:rPr sz="818" b="1" spc="-17" dirty="0">
                <a:solidFill>
                  <a:srgbClr val="262626"/>
                </a:solidFill>
                <a:latin typeface="Times New Roman"/>
                <a:cs typeface="Times New Roman"/>
              </a:rPr>
              <a:t>Case </a:t>
            </a:r>
            <a:r>
              <a:rPr sz="852" b="1" spc="-7" dirty="0">
                <a:solidFill>
                  <a:srgbClr val="262626"/>
                </a:solidFill>
                <a:latin typeface="Times New Roman"/>
                <a:cs typeface="Times New Roman"/>
              </a:rPr>
              <a:t>Study</a:t>
            </a:r>
            <a:endParaRPr sz="852" dirty="0">
              <a:latin typeface="Times New Roman"/>
              <a:cs typeface="Times New Roman"/>
            </a:endParaRPr>
          </a:p>
          <a:p>
            <a:pPr>
              <a:spcBef>
                <a:spcPts val="27"/>
              </a:spcBef>
            </a:pPr>
            <a:endParaRPr sz="750" dirty="0">
              <a:latin typeface="Times New Roman"/>
              <a:cs typeface="Times New Roman"/>
            </a:endParaRPr>
          </a:p>
          <a:p>
            <a:pPr marL="9957" marR="58447" indent="-1732" algn="just">
              <a:lnSpc>
                <a:spcPts val="866"/>
              </a:lnSpc>
            </a:pPr>
            <a:r>
              <a:rPr sz="818" spc="-17" dirty="0">
                <a:solidFill>
                  <a:srgbClr val="262626"/>
                </a:solidFill>
                <a:latin typeface="Times New Roman"/>
                <a:cs typeface="Times New Roman"/>
              </a:rPr>
              <a:t>Using</a:t>
            </a:r>
            <a:r>
              <a:rPr sz="818" spc="-34" dirty="0">
                <a:solidFill>
                  <a:srgbClr val="262626"/>
                </a:solidFill>
                <a:latin typeface="Times New Roman"/>
                <a:cs typeface="Times New Roman"/>
              </a:rPr>
              <a:t> </a:t>
            </a:r>
            <a:r>
              <a:rPr sz="818" spc="-27" dirty="0">
                <a:solidFill>
                  <a:srgbClr val="262626"/>
                </a:solidFill>
                <a:latin typeface="Times New Roman"/>
                <a:cs typeface="Times New Roman"/>
              </a:rPr>
              <a:t>the</a:t>
            </a:r>
            <a:r>
              <a:rPr sz="818" spc="-24" dirty="0">
                <a:solidFill>
                  <a:srgbClr val="262626"/>
                </a:solidFill>
                <a:latin typeface="Times New Roman"/>
                <a:cs typeface="Times New Roman"/>
              </a:rPr>
              <a:t> </a:t>
            </a:r>
            <a:r>
              <a:rPr sz="818" spc="-14" dirty="0">
                <a:solidFill>
                  <a:srgbClr val="262626"/>
                </a:solidFill>
                <a:latin typeface="Times New Roman"/>
                <a:cs typeface="Times New Roman"/>
              </a:rPr>
              <a:t>criteria</a:t>
            </a:r>
            <a:r>
              <a:rPr sz="818" spc="-37" dirty="0">
                <a:solidFill>
                  <a:srgbClr val="262626"/>
                </a:solidFill>
                <a:latin typeface="Times New Roman"/>
                <a:cs typeface="Times New Roman"/>
              </a:rPr>
              <a:t> </a:t>
            </a:r>
            <a:r>
              <a:rPr sz="818" dirty="0">
                <a:solidFill>
                  <a:srgbClr val="262626"/>
                </a:solidFill>
                <a:latin typeface="Times New Roman"/>
                <a:cs typeface="Times New Roman"/>
              </a:rPr>
              <a:t>listed,</a:t>
            </a:r>
            <a:r>
              <a:rPr sz="818" spc="-51" dirty="0">
                <a:solidFill>
                  <a:srgbClr val="262626"/>
                </a:solidFill>
                <a:latin typeface="Times New Roman"/>
                <a:cs typeface="Times New Roman"/>
              </a:rPr>
              <a:t> </a:t>
            </a:r>
            <a:r>
              <a:rPr sz="818" spc="-27" dirty="0">
                <a:solidFill>
                  <a:srgbClr val="262626"/>
                </a:solidFill>
                <a:latin typeface="Times New Roman"/>
                <a:cs typeface="Times New Roman"/>
              </a:rPr>
              <a:t>you</a:t>
            </a:r>
            <a:r>
              <a:rPr sz="818" spc="-24" dirty="0">
                <a:solidFill>
                  <a:srgbClr val="262626"/>
                </a:solidFill>
                <a:latin typeface="Times New Roman"/>
                <a:cs typeface="Times New Roman"/>
              </a:rPr>
              <a:t> </a:t>
            </a:r>
            <a:r>
              <a:rPr sz="818" dirty="0">
                <a:solidFill>
                  <a:srgbClr val="262626"/>
                </a:solidFill>
                <a:latin typeface="Times New Roman"/>
                <a:cs typeface="Times New Roman"/>
              </a:rPr>
              <a:t>are</a:t>
            </a:r>
            <a:r>
              <a:rPr sz="818" spc="-51" dirty="0">
                <a:solidFill>
                  <a:srgbClr val="262626"/>
                </a:solidFill>
                <a:latin typeface="Times New Roman"/>
                <a:cs typeface="Times New Roman"/>
              </a:rPr>
              <a:t> </a:t>
            </a:r>
            <a:r>
              <a:rPr sz="784" dirty="0">
                <a:solidFill>
                  <a:srgbClr val="262626"/>
                </a:solidFill>
                <a:latin typeface="Times New Roman"/>
                <a:cs typeface="Times New Roman"/>
              </a:rPr>
              <a:t>to</a:t>
            </a:r>
            <a:r>
              <a:rPr sz="784" spc="-51" dirty="0">
                <a:solidFill>
                  <a:srgbClr val="262626"/>
                </a:solidFill>
                <a:latin typeface="Times New Roman"/>
                <a:cs typeface="Times New Roman"/>
              </a:rPr>
              <a:t> </a:t>
            </a:r>
            <a:r>
              <a:rPr sz="818" spc="-24" dirty="0">
                <a:solidFill>
                  <a:srgbClr val="262626"/>
                </a:solidFill>
                <a:latin typeface="Times New Roman"/>
                <a:cs typeface="Times New Roman"/>
              </a:rPr>
              <a:t>select</a:t>
            </a:r>
            <a:r>
              <a:rPr sz="818" spc="-27" dirty="0">
                <a:solidFill>
                  <a:srgbClr val="262626"/>
                </a:solidFill>
                <a:latin typeface="Times New Roman"/>
                <a:cs typeface="Times New Roman"/>
              </a:rPr>
              <a:t> </a:t>
            </a:r>
            <a:r>
              <a:rPr sz="886" i="1" spc="-82" dirty="0">
                <a:solidFill>
                  <a:srgbClr val="262626"/>
                </a:solidFill>
                <a:latin typeface="Times New Roman"/>
                <a:cs typeface="Times New Roman"/>
              </a:rPr>
              <a:t>one</a:t>
            </a:r>
            <a:r>
              <a:rPr sz="886" i="1" spc="27" dirty="0">
                <a:solidFill>
                  <a:srgbClr val="262626"/>
                </a:solidFill>
                <a:latin typeface="Times New Roman"/>
                <a:cs typeface="Times New Roman"/>
              </a:rPr>
              <a:t> </a:t>
            </a:r>
            <a:r>
              <a:rPr sz="818" spc="-24" dirty="0">
                <a:solidFill>
                  <a:srgbClr val="262626"/>
                </a:solidFill>
                <a:latin typeface="Times New Roman"/>
                <a:cs typeface="Times New Roman"/>
              </a:rPr>
              <a:t>patient</a:t>
            </a:r>
            <a:r>
              <a:rPr sz="818" spc="-27" dirty="0">
                <a:solidFill>
                  <a:srgbClr val="262626"/>
                </a:solidFill>
                <a:latin typeface="Times New Roman"/>
                <a:cs typeface="Times New Roman"/>
              </a:rPr>
              <a:t> </a:t>
            </a:r>
            <a:r>
              <a:rPr sz="818" spc="-7" dirty="0">
                <a:solidFill>
                  <a:srgbClr val="262626"/>
                </a:solidFill>
                <a:latin typeface="Times New Roman"/>
                <a:cs typeface="Times New Roman"/>
              </a:rPr>
              <a:t>for</a:t>
            </a:r>
            <a:r>
              <a:rPr sz="818" spc="-44" dirty="0">
                <a:solidFill>
                  <a:srgbClr val="262626"/>
                </a:solidFill>
                <a:latin typeface="Times New Roman"/>
                <a:cs typeface="Times New Roman"/>
              </a:rPr>
              <a:t> </a:t>
            </a:r>
            <a:r>
              <a:rPr sz="716" dirty="0">
                <a:solidFill>
                  <a:srgbClr val="262626"/>
                </a:solidFill>
                <a:latin typeface="Arial"/>
                <a:cs typeface="Arial"/>
              </a:rPr>
              <a:t>a</a:t>
            </a:r>
            <a:r>
              <a:rPr sz="716" spc="-24" dirty="0">
                <a:solidFill>
                  <a:srgbClr val="262626"/>
                </a:solidFill>
                <a:latin typeface="Arial"/>
                <a:cs typeface="Arial"/>
              </a:rPr>
              <a:t> </a:t>
            </a:r>
            <a:r>
              <a:rPr sz="818" spc="-17" dirty="0">
                <a:solidFill>
                  <a:srgbClr val="262626"/>
                </a:solidFill>
                <a:latin typeface="Times New Roman"/>
                <a:cs typeface="Times New Roman"/>
              </a:rPr>
              <a:t>kidney</a:t>
            </a:r>
            <a:r>
              <a:rPr sz="818" spc="7" dirty="0">
                <a:solidFill>
                  <a:srgbClr val="262626"/>
                </a:solidFill>
                <a:latin typeface="Times New Roman"/>
                <a:cs typeface="Times New Roman"/>
              </a:rPr>
              <a:t> </a:t>
            </a:r>
            <a:r>
              <a:rPr sz="818" dirty="0">
                <a:solidFill>
                  <a:srgbClr val="262626"/>
                </a:solidFill>
                <a:latin typeface="Times New Roman"/>
                <a:cs typeface="Times New Roman"/>
              </a:rPr>
              <a:t>transplant.</a:t>
            </a:r>
            <a:r>
              <a:rPr sz="818" spc="276" dirty="0">
                <a:solidFill>
                  <a:srgbClr val="262626"/>
                </a:solidFill>
                <a:latin typeface="Times New Roman"/>
                <a:cs typeface="Times New Roman"/>
              </a:rPr>
              <a:t> </a:t>
            </a:r>
            <a:r>
              <a:rPr sz="818" spc="-44" dirty="0">
                <a:solidFill>
                  <a:srgbClr val="262626"/>
                </a:solidFill>
                <a:latin typeface="Times New Roman"/>
                <a:cs typeface="Times New Roman"/>
              </a:rPr>
              <a:t>You</a:t>
            </a:r>
            <a:r>
              <a:rPr sz="818" spc="-7" dirty="0">
                <a:solidFill>
                  <a:srgbClr val="262626"/>
                </a:solidFill>
                <a:latin typeface="Times New Roman"/>
                <a:cs typeface="Times New Roman"/>
              </a:rPr>
              <a:t> </a:t>
            </a:r>
            <a:r>
              <a:rPr sz="818" dirty="0">
                <a:solidFill>
                  <a:srgbClr val="262626"/>
                </a:solidFill>
                <a:latin typeface="Times New Roman"/>
                <a:cs typeface="Times New Roman"/>
              </a:rPr>
              <a:t>are</a:t>
            </a:r>
            <a:r>
              <a:rPr sz="818" spc="-51" dirty="0">
                <a:solidFill>
                  <a:srgbClr val="262626"/>
                </a:solidFill>
                <a:latin typeface="Times New Roman"/>
                <a:cs typeface="Times New Roman"/>
              </a:rPr>
              <a:t> to</a:t>
            </a:r>
            <a:r>
              <a:rPr sz="818" dirty="0">
                <a:solidFill>
                  <a:srgbClr val="262626"/>
                </a:solidFill>
                <a:latin typeface="Times New Roman"/>
                <a:cs typeface="Times New Roman"/>
              </a:rPr>
              <a:t> </a:t>
            </a:r>
            <a:r>
              <a:rPr sz="818" spc="-7" dirty="0">
                <a:solidFill>
                  <a:srgbClr val="262626"/>
                </a:solidFill>
                <a:latin typeface="Times New Roman"/>
                <a:cs typeface="Times New Roman"/>
              </a:rPr>
              <a:t>assume </a:t>
            </a:r>
            <a:r>
              <a:rPr sz="818" dirty="0">
                <a:solidFill>
                  <a:srgbClr val="262626"/>
                </a:solidFill>
                <a:latin typeface="Times New Roman"/>
                <a:cs typeface="Times New Roman"/>
              </a:rPr>
              <a:t>that</a:t>
            </a:r>
            <a:r>
              <a:rPr sz="818" spc="-51" dirty="0">
                <a:solidFill>
                  <a:srgbClr val="262626"/>
                </a:solidFill>
                <a:latin typeface="Times New Roman"/>
                <a:cs typeface="Times New Roman"/>
              </a:rPr>
              <a:t> </a:t>
            </a:r>
            <a:r>
              <a:rPr sz="784" dirty="0">
                <a:solidFill>
                  <a:srgbClr val="262626"/>
                </a:solidFill>
                <a:latin typeface="Times New Roman"/>
                <a:cs typeface="Times New Roman"/>
              </a:rPr>
              <a:t>all</a:t>
            </a:r>
            <a:r>
              <a:rPr sz="784" spc="-20" dirty="0">
                <a:solidFill>
                  <a:srgbClr val="262626"/>
                </a:solidFill>
                <a:latin typeface="Times New Roman"/>
                <a:cs typeface="Times New Roman"/>
              </a:rPr>
              <a:t> </a:t>
            </a:r>
            <a:r>
              <a:rPr sz="818" dirty="0">
                <a:solidFill>
                  <a:srgbClr val="262626"/>
                </a:solidFill>
                <a:latin typeface="Times New Roman"/>
                <a:cs typeface="Times New Roman"/>
              </a:rPr>
              <a:t>suffer from</a:t>
            </a:r>
            <a:r>
              <a:rPr sz="818" spc="-14" dirty="0">
                <a:solidFill>
                  <a:srgbClr val="262626"/>
                </a:solidFill>
                <a:latin typeface="Times New Roman"/>
                <a:cs typeface="Times New Roman"/>
              </a:rPr>
              <a:t> </a:t>
            </a:r>
            <a:r>
              <a:rPr sz="852" spc="-20" dirty="0">
                <a:solidFill>
                  <a:srgbClr val="262626"/>
                </a:solidFill>
                <a:latin typeface="Times New Roman"/>
                <a:cs typeface="Times New Roman"/>
              </a:rPr>
              <a:t>equally</a:t>
            </a:r>
            <a:r>
              <a:rPr sz="852" spc="34" dirty="0">
                <a:solidFill>
                  <a:srgbClr val="262626"/>
                </a:solidFill>
                <a:latin typeface="Times New Roman"/>
                <a:cs typeface="Times New Roman"/>
              </a:rPr>
              <a:t> </a:t>
            </a:r>
            <a:r>
              <a:rPr sz="818" dirty="0">
                <a:solidFill>
                  <a:srgbClr val="262626"/>
                </a:solidFill>
                <a:latin typeface="Times New Roman"/>
                <a:cs typeface="Times New Roman"/>
              </a:rPr>
              <a:t>urgent</a:t>
            </a:r>
            <a:r>
              <a:rPr sz="818" spc="-24" dirty="0">
                <a:solidFill>
                  <a:srgbClr val="262626"/>
                </a:solidFill>
                <a:latin typeface="Times New Roman"/>
                <a:cs typeface="Times New Roman"/>
              </a:rPr>
              <a:t> </a:t>
            </a:r>
            <a:r>
              <a:rPr sz="852" spc="-27" dirty="0">
                <a:solidFill>
                  <a:srgbClr val="262626"/>
                </a:solidFill>
                <a:latin typeface="Times New Roman"/>
                <a:cs typeface="Times New Roman"/>
              </a:rPr>
              <a:t>cases </a:t>
            </a:r>
            <a:r>
              <a:rPr sz="852" dirty="0">
                <a:solidFill>
                  <a:srgbClr val="262626"/>
                </a:solidFill>
                <a:latin typeface="Times New Roman"/>
                <a:cs typeface="Times New Roman"/>
              </a:rPr>
              <a:t>of</a:t>
            </a:r>
            <a:r>
              <a:rPr sz="852" spc="14" dirty="0">
                <a:solidFill>
                  <a:srgbClr val="262626"/>
                </a:solidFill>
                <a:latin typeface="Times New Roman"/>
                <a:cs typeface="Times New Roman"/>
              </a:rPr>
              <a:t> </a:t>
            </a:r>
            <a:r>
              <a:rPr sz="818" spc="-17" dirty="0">
                <a:solidFill>
                  <a:srgbClr val="262626"/>
                </a:solidFill>
                <a:latin typeface="Times New Roman"/>
                <a:cs typeface="Times New Roman"/>
              </a:rPr>
              <a:t>kidney</a:t>
            </a:r>
            <a:r>
              <a:rPr sz="818" spc="-7" dirty="0">
                <a:solidFill>
                  <a:srgbClr val="262626"/>
                </a:solidFill>
                <a:latin typeface="Times New Roman"/>
                <a:cs typeface="Times New Roman"/>
              </a:rPr>
              <a:t> failure</a:t>
            </a:r>
            <a:r>
              <a:rPr sz="818" spc="-24" dirty="0">
                <a:solidFill>
                  <a:srgbClr val="262626"/>
                </a:solidFill>
                <a:latin typeface="Times New Roman"/>
                <a:cs typeface="Times New Roman"/>
              </a:rPr>
              <a:t> </a:t>
            </a:r>
            <a:r>
              <a:rPr sz="852" dirty="0">
                <a:solidFill>
                  <a:srgbClr val="262626"/>
                </a:solidFill>
                <a:latin typeface="Times New Roman"/>
                <a:cs typeface="Times New Roman"/>
              </a:rPr>
              <a:t>and</a:t>
            </a:r>
            <a:r>
              <a:rPr sz="852" spc="20" dirty="0">
                <a:solidFill>
                  <a:srgbClr val="262626"/>
                </a:solidFill>
                <a:latin typeface="Times New Roman"/>
                <a:cs typeface="Times New Roman"/>
              </a:rPr>
              <a:t> </a:t>
            </a:r>
            <a:r>
              <a:rPr sz="818" dirty="0">
                <a:solidFill>
                  <a:srgbClr val="262626"/>
                </a:solidFill>
                <a:latin typeface="Times New Roman"/>
                <a:cs typeface="Times New Roman"/>
              </a:rPr>
              <a:t>that</a:t>
            </a:r>
            <a:r>
              <a:rPr sz="818" spc="3" dirty="0">
                <a:solidFill>
                  <a:srgbClr val="262626"/>
                </a:solidFill>
                <a:latin typeface="Times New Roman"/>
                <a:cs typeface="Times New Roman"/>
              </a:rPr>
              <a:t> </a:t>
            </a:r>
            <a:r>
              <a:rPr sz="852" spc="-24" dirty="0">
                <a:solidFill>
                  <a:srgbClr val="262626"/>
                </a:solidFill>
                <a:latin typeface="Times New Roman"/>
                <a:cs typeface="Times New Roman"/>
              </a:rPr>
              <a:t>those</a:t>
            </a:r>
            <a:r>
              <a:rPr sz="852" spc="-31" dirty="0">
                <a:solidFill>
                  <a:srgbClr val="262626"/>
                </a:solidFill>
                <a:latin typeface="Times New Roman"/>
                <a:cs typeface="Times New Roman"/>
              </a:rPr>
              <a:t> </a:t>
            </a:r>
            <a:r>
              <a:rPr sz="818" dirty="0">
                <a:solidFill>
                  <a:srgbClr val="262626"/>
                </a:solidFill>
                <a:latin typeface="Times New Roman"/>
                <a:cs typeface="Times New Roman"/>
              </a:rPr>
              <a:t>who</a:t>
            </a:r>
            <a:r>
              <a:rPr sz="818" spc="-31" dirty="0">
                <a:solidFill>
                  <a:srgbClr val="262626"/>
                </a:solidFill>
                <a:latin typeface="Times New Roman"/>
                <a:cs typeface="Times New Roman"/>
              </a:rPr>
              <a:t> </a:t>
            </a:r>
            <a:r>
              <a:rPr sz="818" dirty="0">
                <a:solidFill>
                  <a:srgbClr val="262626"/>
                </a:solidFill>
                <a:latin typeface="Times New Roman"/>
                <a:cs typeface="Times New Roman"/>
              </a:rPr>
              <a:t>do</a:t>
            </a:r>
            <a:r>
              <a:rPr sz="818" spc="-10" dirty="0">
                <a:solidFill>
                  <a:srgbClr val="262626"/>
                </a:solidFill>
                <a:latin typeface="Times New Roman"/>
                <a:cs typeface="Times New Roman"/>
              </a:rPr>
              <a:t> </a:t>
            </a:r>
            <a:r>
              <a:rPr sz="818" dirty="0">
                <a:solidFill>
                  <a:srgbClr val="262626"/>
                </a:solidFill>
                <a:latin typeface="Times New Roman"/>
                <a:cs typeface="Times New Roman"/>
              </a:rPr>
              <a:t>not</a:t>
            </a:r>
            <a:r>
              <a:rPr sz="818" spc="-20" dirty="0">
                <a:solidFill>
                  <a:srgbClr val="262626"/>
                </a:solidFill>
                <a:latin typeface="Times New Roman"/>
                <a:cs typeface="Times New Roman"/>
              </a:rPr>
              <a:t> receive</a:t>
            </a:r>
            <a:r>
              <a:rPr sz="818" spc="-31" dirty="0">
                <a:solidFill>
                  <a:srgbClr val="262626"/>
                </a:solidFill>
                <a:latin typeface="Times New Roman"/>
                <a:cs typeface="Times New Roman"/>
              </a:rPr>
              <a:t> </a:t>
            </a:r>
            <a:r>
              <a:rPr sz="852" spc="-34" dirty="0">
                <a:solidFill>
                  <a:srgbClr val="262626"/>
                </a:solidFill>
                <a:latin typeface="Times New Roman"/>
                <a:cs typeface="Times New Roman"/>
              </a:rPr>
              <a:t>a </a:t>
            </a:r>
            <a:r>
              <a:rPr sz="818" spc="-17" dirty="0">
                <a:solidFill>
                  <a:srgbClr val="262626"/>
                </a:solidFill>
                <a:latin typeface="Times New Roman"/>
                <a:cs typeface="Times New Roman"/>
              </a:rPr>
              <a:t>transplant</a:t>
            </a:r>
            <a:r>
              <a:rPr sz="818" spc="68" dirty="0">
                <a:solidFill>
                  <a:srgbClr val="262626"/>
                </a:solidFill>
                <a:latin typeface="Times New Roman"/>
                <a:cs typeface="Times New Roman"/>
              </a:rPr>
              <a:t> </a:t>
            </a:r>
            <a:r>
              <a:rPr sz="818" spc="-7" dirty="0">
                <a:solidFill>
                  <a:srgbClr val="262626"/>
                </a:solidFill>
                <a:latin typeface="Times New Roman"/>
                <a:cs typeface="Times New Roman"/>
              </a:rPr>
              <a:t>will</a:t>
            </a:r>
            <a:r>
              <a:rPr sz="818" spc="-10" dirty="0">
                <a:solidFill>
                  <a:srgbClr val="262626"/>
                </a:solidFill>
                <a:latin typeface="Times New Roman"/>
                <a:cs typeface="Times New Roman"/>
              </a:rPr>
              <a:t> </a:t>
            </a:r>
            <a:r>
              <a:rPr sz="818" dirty="0">
                <a:solidFill>
                  <a:srgbClr val="262626"/>
                </a:solidFill>
                <a:latin typeface="Times New Roman"/>
                <a:cs typeface="Times New Roman"/>
              </a:rPr>
              <a:t>die</a:t>
            </a:r>
            <a:r>
              <a:rPr sz="818" spc="-17" dirty="0">
                <a:solidFill>
                  <a:srgbClr val="262626"/>
                </a:solidFill>
                <a:latin typeface="Times New Roman"/>
                <a:cs typeface="Times New Roman"/>
              </a:rPr>
              <a:t> </a:t>
            </a:r>
            <a:r>
              <a:rPr sz="818" spc="-14" dirty="0">
                <a:solidFill>
                  <a:srgbClr val="262626"/>
                </a:solidFill>
                <a:latin typeface="Times New Roman"/>
                <a:cs typeface="Times New Roman"/>
              </a:rPr>
              <a:t>within</a:t>
            </a:r>
            <a:r>
              <a:rPr sz="818" spc="37" dirty="0">
                <a:solidFill>
                  <a:srgbClr val="262626"/>
                </a:solidFill>
                <a:latin typeface="Times New Roman"/>
                <a:cs typeface="Times New Roman"/>
              </a:rPr>
              <a:t> </a:t>
            </a:r>
            <a:r>
              <a:rPr sz="818" dirty="0">
                <a:solidFill>
                  <a:srgbClr val="262626"/>
                </a:solidFill>
                <a:latin typeface="Times New Roman"/>
                <a:cs typeface="Times New Roman"/>
              </a:rPr>
              <a:t>the</a:t>
            </a:r>
            <a:r>
              <a:rPr sz="818" spc="-31" dirty="0">
                <a:solidFill>
                  <a:srgbClr val="262626"/>
                </a:solidFill>
                <a:latin typeface="Times New Roman"/>
                <a:cs typeface="Times New Roman"/>
              </a:rPr>
              <a:t> </a:t>
            </a:r>
            <a:r>
              <a:rPr sz="784" spc="-14" dirty="0">
                <a:solidFill>
                  <a:srgbClr val="262626"/>
                </a:solidFill>
                <a:latin typeface="Times New Roman"/>
                <a:cs typeface="Times New Roman"/>
              </a:rPr>
              <a:t>year.</a:t>
            </a:r>
            <a:endParaRPr sz="784" dirty="0">
              <a:latin typeface="Times New Roman"/>
              <a:cs typeface="Times New Roman"/>
            </a:endParaRPr>
          </a:p>
          <a:p>
            <a:pPr>
              <a:spcBef>
                <a:spcPts val="31"/>
              </a:spcBef>
            </a:pPr>
            <a:endParaRPr sz="750" dirty="0">
              <a:latin typeface="Times New Roman"/>
              <a:cs typeface="Times New Roman"/>
            </a:endParaRPr>
          </a:p>
          <a:p>
            <a:pPr marL="598760" marR="58880" indent="-587071">
              <a:lnSpc>
                <a:spcPts val="866"/>
              </a:lnSpc>
            </a:pPr>
            <a:r>
              <a:rPr sz="784" dirty="0">
                <a:solidFill>
                  <a:srgbClr val="262626"/>
                </a:solidFill>
                <a:latin typeface="Times New Roman"/>
                <a:cs typeface="Times New Roman"/>
              </a:rPr>
              <a:t>CRITERIA:</a:t>
            </a:r>
            <a:r>
              <a:rPr sz="784" spc="337" dirty="0">
                <a:solidFill>
                  <a:srgbClr val="262626"/>
                </a:solidFill>
                <a:latin typeface="Times New Roman"/>
                <a:cs typeface="Times New Roman"/>
              </a:rPr>
              <a:t> </a:t>
            </a:r>
            <a:r>
              <a:rPr sz="784" dirty="0">
                <a:solidFill>
                  <a:srgbClr val="262626"/>
                </a:solidFill>
                <a:latin typeface="Times New Roman"/>
                <a:cs typeface="Times New Roman"/>
              </a:rPr>
              <a:t>1)</a:t>
            </a:r>
            <a:r>
              <a:rPr sz="784" spc="24" dirty="0">
                <a:solidFill>
                  <a:srgbClr val="262626"/>
                </a:solidFill>
                <a:latin typeface="Times New Roman"/>
                <a:cs typeface="Times New Roman"/>
              </a:rPr>
              <a:t> </a:t>
            </a:r>
            <a:r>
              <a:rPr sz="818" dirty="0">
                <a:solidFill>
                  <a:srgbClr val="262626"/>
                </a:solidFill>
                <a:latin typeface="Times New Roman"/>
                <a:cs typeface="Times New Roman"/>
              </a:rPr>
              <a:t>the</a:t>
            </a:r>
            <a:r>
              <a:rPr sz="818" spc="-20" dirty="0">
                <a:solidFill>
                  <a:srgbClr val="262626"/>
                </a:solidFill>
                <a:latin typeface="Times New Roman"/>
                <a:cs typeface="Times New Roman"/>
              </a:rPr>
              <a:t> </a:t>
            </a:r>
            <a:r>
              <a:rPr sz="818" dirty="0">
                <a:solidFill>
                  <a:srgbClr val="262626"/>
                </a:solidFill>
                <a:latin typeface="Times New Roman"/>
                <a:cs typeface="Times New Roman"/>
              </a:rPr>
              <a:t>person's</a:t>
            </a:r>
            <a:r>
              <a:rPr sz="818" spc="27" dirty="0">
                <a:solidFill>
                  <a:srgbClr val="262626"/>
                </a:solidFill>
                <a:latin typeface="Times New Roman"/>
                <a:cs typeface="Times New Roman"/>
              </a:rPr>
              <a:t> </a:t>
            </a:r>
            <a:r>
              <a:rPr sz="818" dirty="0">
                <a:solidFill>
                  <a:srgbClr val="262626"/>
                </a:solidFill>
                <a:latin typeface="Times New Roman"/>
                <a:cs typeface="Times New Roman"/>
              </a:rPr>
              <a:t>merit</a:t>
            </a:r>
            <a:r>
              <a:rPr sz="818" spc="266" dirty="0">
                <a:solidFill>
                  <a:srgbClr val="262626"/>
                </a:solidFill>
                <a:latin typeface="Times New Roman"/>
                <a:cs typeface="Times New Roman"/>
              </a:rPr>
              <a:t> </a:t>
            </a:r>
            <a:r>
              <a:rPr sz="784" dirty="0">
                <a:solidFill>
                  <a:srgbClr val="262626"/>
                </a:solidFill>
                <a:latin typeface="Times New Roman"/>
                <a:cs typeface="Times New Roman"/>
              </a:rPr>
              <a:t>2)</a:t>
            </a:r>
            <a:r>
              <a:rPr sz="784" spc="31" dirty="0">
                <a:solidFill>
                  <a:srgbClr val="262626"/>
                </a:solidFill>
                <a:latin typeface="Times New Roman"/>
                <a:cs typeface="Times New Roman"/>
              </a:rPr>
              <a:t> </a:t>
            </a:r>
            <a:r>
              <a:rPr sz="818" spc="-14" dirty="0">
                <a:solidFill>
                  <a:srgbClr val="262626"/>
                </a:solidFill>
                <a:latin typeface="Times New Roman"/>
                <a:cs typeface="Times New Roman"/>
              </a:rPr>
              <a:t>their</a:t>
            </a:r>
            <a:r>
              <a:rPr sz="818" spc="17" dirty="0">
                <a:solidFill>
                  <a:srgbClr val="262626"/>
                </a:solidFill>
                <a:latin typeface="Times New Roman"/>
                <a:cs typeface="Times New Roman"/>
              </a:rPr>
              <a:t> </a:t>
            </a:r>
            <a:r>
              <a:rPr sz="818" spc="-24" dirty="0">
                <a:solidFill>
                  <a:srgbClr val="262626"/>
                </a:solidFill>
                <a:latin typeface="Times New Roman"/>
                <a:cs typeface="Times New Roman"/>
              </a:rPr>
              <a:t>contribution</a:t>
            </a:r>
            <a:r>
              <a:rPr sz="818" spc="112" dirty="0">
                <a:solidFill>
                  <a:srgbClr val="262626"/>
                </a:solidFill>
                <a:latin typeface="Times New Roman"/>
                <a:cs typeface="Times New Roman"/>
              </a:rPr>
              <a:t> </a:t>
            </a:r>
            <a:r>
              <a:rPr sz="784" dirty="0">
                <a:solidFill>
                  <a:srgbClr val="262626"/>
                </a:solidFill>
                <a:latin typeface="Times New Roman"/>
                <a:cs typeface="Times New Roman"/>
              </a:rPr>
              <a:t>to</a:t>
            </a:r>
            <a:r>
              <a:rPr sz="784" spc="20" dirty="0">
                <a:solidFill>
                  <a:srgbClr val="262626"/>
                </a:solidFill>
                <a:latin typeface="Times New Roman"/>
                <a:cs typeface="Times New Roman"/>
              </a:rPr>
              <a:t> </a:t>
            </a:r>
            <a:r>
              <a:rPr sz="818" spc="-17" dirty="0">
                <a:solidFill>
                  <a:srgbClr val="262626"/>
                </a:solidFill>
                <a:latin typeface="Times New Roman"/>
                <a:cs typeface="Times New Roman"/>
              </a:rPr>
              <a:t>society</a:t>
            </a:r>
            <a:r>
              <a:rPr sz="818" spc="68" dirty="0">
                <a:solidFill>
                  <a:srgbClr val="262626"/>
                </a:solidFill>
                <a:latin typeface="Times New Roman"/>
                <a:cs typeface="Times New Roman"/>
              </a:rPr>
              <a:t> </a:t>
            </a:r>
            <a:r>
              <a:rPr sz="818" spc="-7" dirty="0">
                <a:solidFill>
                  <a:srgbClr val="262626"/>
                </a:solidFill>
                <a:latin typeface="Times New Roman"/>
                <a:cs typeface="Times New Roman"/>
              </a:rPr>
              <a:t>(past</a:t>
            </a:r>
            <a:r>
              <a:rPr sz="818" dirty="0">
                <a:solidFill>
                  <a:srgbClr val="262626"/>
                </a:solidFill>
                <a:latin typeface="Times New Roman"/>
                <a:cs typeface="Times New Roman"/>
              </a:rPr>
              <a:t> or</a:t>
            </a:r>
            <a:r>
              <a:rPr sz="818" spc="10" dirty="0">
                <a:solidFill>
                  <a:srgbClr val="262626"/>
                </a:solidFill>
                <a:latin typeface="Times New Roman"/>
                <a:cs typeface="Times New Roman"/>
              </a:rPr>
              <a:t> </a:t>
            </a:r>
            <a:r>
              <a:rPr sz="818" spc="-7" dirty="0">
                <a:solidFill>
                  <a:srgbClr val="262626"/>
                </a:solidFill>
                <a:latin typeface="Times New Roman"/>
                <a:cs typeface="Times New Roman"/>
              </a:rPr>
              <a:t>potential)</a:t>
            </a:r>
            <a:r>
              <a:rPr sz="818" spc="259" dirty="0">
                <a:solidFill>
                  <a:srgbClr val="262626"/>
                </a:solidFill>
                <a:latin typeface="Times New Roman"/>
                <a:cs typeface="Times New Roman"/>
              </a:rPr>
              <a:t> </a:t>
            </a:r>
            <a:r>
              <a:rPr sz="784" dirty="0">
                <a:solidFill>
                  <a:srgbClr val="262626"/>
                </a:solidFill>
                <a:latin typeface="Times New Roman"/>
                <a:cs typeface="Times New Roman"/>
              </a:rPr>
              <a:t>3)</a:t>
            </a:r>
            <a:r>
              <a:rPr sz="784" spc="48" dirty="0">
                <a:solidFill>
                  <a:srgbClr val="262626"/>
                </a:solidFill>
                <a:latin typeface="Times New Roman"/>
                <a:cs typeface="Times New Roman"/>
              </a:rPr>
              <a:t> </a:t>
            </a:r>
            <a:r>
              <a:rPr sz="818" spc="-7" dirty="0">
                <a:solidFill>
                  <a:srgbClr val="262626"/>
                </a:solidFill>
                <a:latin typeface="Times New Roman"/>
                <a:cs typeface="Times New Roman"/>
              </a:rPr>
              <a:t>their </a:t>
            </a:r>
            <a:r>
              <a:rPr sz="818" spc="-14" dirty="0">
                <a:solidFill>
                  <a:srgbClr val="262626"/>
                </a:solidFill>
                <a:latin typeface="Times New Roman"/>
                <a:cs typeface="Times New Roman"/>
              </a:rPr>
              <a:t>ability</a:t>
            </a:r>
            <a:r>
              <a:rPr sz="818" spc="51" dirty="0">
                <a:solidFill>
                  <a:srgbClr val="262626"/>
                </a:solidFill>
                <a:latin typeface="Times New Roman"/>
                <a:cs typeface="Times New Roman"/>
              </a:rPr>
              <a:t> </a:t>
            </a:r>
            <a:r>
              <a:rPr sz="784" dirty="0">
                <a:solidFill>
                  <a:srgbClr val="262626"/>
                </a:solidFill>
                <a:latin typeface="Times New Roman"/>
                <a:cs typeface="Times New Roman"/>
              </a:rPr>
              <a:t>to</a:t>
            </a:r>
            <a:r>
              <a:rPr sz="784" spc="24" dirty="0">
                <a:solidFill>
                  <a:srgbClr val="262626"/>
                </a:solidFill>
                <a:latin typeface="Times New Roman"/>
                <a:cs typeface="Times New Roman"/>
              </a:rPr>
              <a:t> </a:t>
            </a:r>
            <a:r>
              <a:rPr sz="818" dirty="0">
                <a:solidFill>
                  <a:srgbClr val="262626"/>
                </a:solidFill>
                <a:latin typeface="Times New Roman"/>
                <a:cs typeface="Times New Roman"/>
              </a:rPr>
              <a:t>pay</a:t>
            </a:r>
            <a:r>
              <a:rPr sz="818" spc="252" dirty="0">
                <a:solidFill>
                  <a:srgbClr val="262626"/>
                </a:solidFill>
                <a:latin typeface="Times New Roman"/>
                <a:cs typeface="Times New Roman"/>
              </a:rPr>
              <a:t> </a:t>
            </a:r>
            <a:r>
              <a:rPr sz="784" dirty="0">
                <a:solidFill>
                  <a:srgbClr val="262626"/>
                </a:solidFill>
                <a:latin typeface="Times New Roman"/>
                <a:cs typeface="Times New Roman"/>
              </a:rPr>
              <a:t>4)</a:t>
            </a:r>
            <a:r>
              <a:rPr sz="784" spc="58" dirty="0">
                <a:solidFill>
                  <a:srgbClr val="262626"/>
                </a:solidFill>
                <a:latin typeface="Times New Roman"/>
                <a:cs typeface="Times New Roman"/>
              </a:rPr>
              <a:t> </a:t>
            </a:r>
            <a:r>
              <a:rPr sz="818" dirty="0">
                <a:solidFill>
                  <a:srgbClr val="262626"/>
                </a:solidFill>
                <a:latin typeface="Times New Roman"/>
                <a:cs typeface="Times New Roman"/>
              </a:rPr>
              <a:t>their</a:t>
            </a:r>
            <a:r>
              <a:rPr sz="818" spc="37" dirty="0">
                <a:solidFill>
                  <a:srgbClr val="262626"/>
                </a:solidFill>
                <a:latin typeface="Times New Roman"/>
                <a:cs typeface="Times New Roman"/>
              </a:rPr>
              <a:t> </a:t>
            </a:r>
            <a:r>
              <a:rPr sz="818" dirty="0">
                <a:solidFill>
                  <a:srgbClr val="262626"/>
                </a:solidFill>
                <a:latin typeface="Times New Roman"/>
                <a:cs typeface="Times New Roman"/>
              </a:rPr>
              <a:t>need</a:t>
            </a:r>
            <a:r>
              <a:rPr sz="818" spc="256" dirty="0">
                <a:solidFill>
                  <a:srgbClr val="262626"/>
                </a:solidFill>
                <a:latin typeface="Times New Roman"/>
                <a:cs typeface="Times New Roman"/>
              </a:rPr>
              <a:t> </a:t>
            </a:r>
            <a:r>
              <a:rPr sz="784" dirty="0">
                <a:solidFill>
                  <a:srgbClr val="262626"/>
                </a:solidFill>
                <a:latin typeface="Times New Roman"/>
                <a:cs typeface="Times New Roman"/>
              </a:rPr>
              <a:t>5)</a:t>
            </a:r>
            <a:r>
              <a:rPr sz="784" spc="7" dirty="0">
                <a:solidFill>
                  <a:srgbClr val="262626"/>
                </a:solidFill>
                <a:latin typeface="Times New Roman"/>
                <a:cs typeface="Times New Roman"/>
              </a:rPr>
              <a:t> </a:t>
            </a:r>
            <a:r>
              <a:rPr sz="818" spc="-14" dirty="0">
                <a:solidFill>
                  <a:srgbClr val="262626"/>
                </a:solidFill>
                <a:latin typeface="Times New Roman"/>
                <a:cs typeface="Times New Roman"/>
              </a:rPr>
              <a:t>their</a:t>
            </a:r>
            <a:r>
              <a:rPr sz="818" spc="-7" dirty="0">
                <a:solidFill>
                  <a:srgbClr val="262626"/>
                </a:solidFill>
                <a:latin typeface="Times New Roman"/>
                <a:cs typeface="Times New Roman"/>
              </a:rPr>
              <a:t> </a:t>
            </a:r>
            <a:r>
              <a:rPr sz="818" spc="-17" dirty="0">
                <a:solidFill>
                  <a:srgbClr val="262626"/>
                </a:solidFill>
                <a:latin typeface="Times New Roman"/>
                <a:cs typeface="Times New Roman"/>
              </a:rPr>
              <a:t>age</a:t>
            </a:r>
            <a:endParaRPr sz="818" dirty="0">
              <a:latin typeface="Times New Roman"/>
              <a:cs typeface="Times New Roman"/>
            </a:endParaRPr>
          </a:p>
          <a:p>
            <a:pPr>
              <a:lnSpc>
                <a:spcPct val="100000"/>
              </a:lnSpc>
            </a:pPr>
            <a:endParaRPr sz="886" dirty="0">
              <a:latin typeface="Times New Roman"/>
              <a:cs typeface="Times New Roman"/>
            </a:endParaRPr>
          </a:p>
          <a:p>
            <a:pPr marL="15586">
              <a:spcBef>
                <a:spcPts val="597"/>
              </a:spcBef>
            </a:pPr>
            <a:r>
              <a:rPr sz="818" dirty="0">
                <a:solidFill>
                  <a:srgbClr val="262626"/>
                </a:solidFill>
                <a:latin typeface="Times New Roman"/>
                <a:cs typeface="Times New Roman"/>
              </a:rPr>
              <a:t>Patient</a:t>
            </a:r>
            <a:r>
              <a:rPr sz="818" spc="89" dirty="0">
                <a:solidFill>
                  <a:srgbClr val="262626"/>
                </a:solidFill>
                <a:latin typeface="Times New Roman"/>
                <a:cs typeface="Times New Roman"/>
              </a:rPr>
              <a:t> </a:t>
            </a:r>
            <a:r>
              <a:rPr sz="818" dirty="0">
                <a:solidFill>
                  <a:srgbClr val="262626"/>
                </a:solidFill>
                <a:latin typeface="Times New Roman"/>
                <a:cs typeface="Times New Roman"/>
              </a:rPr>
              <a:t>#1:</a:t>
            </a:r>
            <a:r>
              <a:rPr sz="818" spc="68" dirty="0">
                <a:solidFill>
                  <a:srgbClr val="262626"/>
                </a:solidFill>
                <a:latin typeface="Times New Roman"/>
                <a:cs typeface="Times New Roman"/>
              </a:rPr>
              <a:t>  </a:t>
            </a:r>
            <a:r>
              <a:rPr sz="818" dirty="0">
                <a:solidFill>
                  <a:srgbClr val="262626"/>
                </a:solidFill>
                <a:latin typeface="Times New Roman"/>
                <a:cs typeface="Times New Roman"/>
              </a:rPr>
              <a:t>Dr.</a:t>
            </a:r>
            <a:r>
              <a:rPr sz="818" spc="126" dirty="0">
                <a:solidFill>
                  <a:srgbClr val="262626"/>
                </a:solidFill>
                <a:latin typeface="Times New Roman"/>
                <a:cs typeface="Times New Roman"/>
              </a:rPr>
              <a:t> </a:t>
            </a:r>
            <a:r>
              <a:rPr sz="818" spc="-17" dirty="0">
                <a:solidFill>
                  <a:srgbClr val="262626"/>
                </a:solidFill>
                <a:latin typeface="Times New Roman"/>
                <a:cs typeface="Times New Roman"/>
              </a:rPr>
              <a:t>M.</a:t>
            </a:r>
            <a:endParaRPr sz="818" dirty="0">
              <a:latin typeface="Times New Roman"/>
              <a:cs typeface="Times New Roman"/>
            </a:endParaRPr>
          </a:p>
          <a:p>
            <a:pPr>
              <a:spcBef>
                <a:spcPts val="34"/>
              </a:spcBef>
            </a:pPr>
            <a:endParaRPr sz="750" dirty="0">
              <a:latin typeface="Times New Roman"/>
              <a:cs typeface="Times New Roman"/>
            </a:endParaRPr>
          </a:p>
          <a:p>
            <a:pPr marL="19915" marR="30306" indent="-2598" algn="just">
              <a:lnSpc>
                <a:spcPts val="866"/>
              </a:lnSpc>
            </a:pPr>
            <a:r>
              <a:rPr sz="818" spc="-14" dirty="0">
                <a:solidFill>
                  <a:srgbClr val="262626"/>
                </a:solidFill>
                <a:latin typeface="Times New Roman"/>
                <a:cs typeface="Times New Roman"/>
              </a:rPr>
              <a:t>Forty-</a:t>
            </a:r>
            <a:r>
              <a:rPr sz="818" dirty="0">
                <a:solidFill>
                  <a:srgbClr val="262626"/>
                </a:solidFill>
                <a:latin typeface="Times New Roman"/>
                <a:cs typeface="Times New Roman"/>
              </a:rPr>
              <a:t>five </a:t>
            </a:r>
            <a:r>
              <a:rPr sz="818" spc="-7" dirty="0">
                <a:solidFill>
                  <a:srgbClr val="262626"/>
                </a:solidFill>
                <a:latin typeface="Times New Roman"/>
                <a:cs typeface="Times New Roman"/>
              </a:rPr>
              <a:t>year</a:t>
            </a:r>
            <a:r>
              <a:rPr sz="818" spc="-24" dirty="0">
                <a:solidFill>
                  <a:srgbClr val="262626"/>
                </a:solidFill>
                <a:latin typeface="Times New Roman"/>
                <a:cs typeface="Times New Roman"/>
              </a:rPr>
              <a:t> </a:t>
            </a:r>
            <a:r>
              <a:rPr sz="818" dirty="0">
                <a:solidFill>
                  <a:srgbClr val="262626"/>
                </a:solidFill>
                <a:latin typeface="Times New Roman"/>
                <a:cs typeface="Times New Roman"/>
              </a:rPr>
              <a:t>old</a:t>
            </a:r>
            <a:r>
              <a:rPr sz="818" spc="3" dirty="0">
                <a:solidFill>
                  <a:srgbClr val="262626"/>
                </a:solidFill>
                <a:latin typeface="Times New Roman"/>
                <a:cs typeface="Times New Roman"/>
              </a:rPr>
              <a:t> </a:t>
            </a:r>
            <a:r>
              <a:rPr sz="818" spc="-14" dirty="0">
                <a:solidFill>
                  <a:srgbClr val="262626"/>
                </a:solidFill>
                <a:latin typeface="Times New Roman"/>
                <a:cs typeface="Times New Roman"/>
              </a:rPr>
              <a:t>physician</a:t>
            </a:r>
            <a:r>
              <a:rPr sz="818" spc="24" dirty="0">
                <a:solidFill>
                  <a:srgbClr val="262626"/>
                </a:solidFill>
                <a:latin typeface="Times New Roman"/>
                <a:cs typeface="Times New Roman"/>
              </a:rPr>
              <a:t> </a:t>
            </a:r>
            <a:r>
              <a:rPr sz="784" dirty="0">
                <a:solidFill>
                  <a:srgbClr val="262626"/>
                </a:solidFill>
                <a:latin typeface="Times New Roman"/>
                <a:cs typeface="Times New Roman"/>
              </a:rPr>
              <a:t>with </a:t>
            </a:r>
            <a:r>
              <a:rPr sz="818" dirty="0">
                <a:solidFill>
                  <a:srgbClr val="262626"/>
                </a:solidFill>
                <a:latin typeface="Times New Roman"/>
                <a:cs typeface="Times New Roman"/>
              </a:rPr>
              <a:t>large</a:t>
            </a:r>
            <a:r>
              <a:rPr sz="818" spc="-31" dirty="0">
                <a:solidFill>
                  <a:srgbClr val="262626"/>
                </a:solidFill>
                <a:latin typeface="Times New Roman"/>
                <a:cs typeface="Times New Roman"/>
              </a:rPr>
              <a:t> </a:t>
            </a:r>
            <a:r>
              <a:rPr sz="818" spc="-34" dirty="0">
                <a:solidFill>
                  <a:srgbClr val="262626"/>
                </a:solidFill>
                <a:latin typeface="Times New Roman"/>
                <a:cs typeface="Times New Roman"/>
              </a:rPr>
              <a:t>inner-</a:t>
            </a:r>
            <a:r>
              <a:rPr sz="818" dirty="0">
                <a:solidFill>
                  <a:srgbClr val="262626"/>
                </a:solidFill>
                <a:latin typeface="Times New Roman"/>
                <a:cs typeface="Times New Roman"/>
              </a:rPr>
              <a:t>city</a:t>
            </a:r>
            <a:r>
              <a:rPr sz="818" spc="34" dirty="0">
                <a:solidFill>
                  <a:srgbClr val="262626"/>
                </a:solidFill>
                <a:latin typeface="Times New Roman"/>
                <a:cs typeface="Times New Roman"/>
              </a:rPr>
              <a:t> </a:t>
            </a:r>
            <a:r>
              <a:rPr sz="818" dirty="0">
                <a:solidFill>
                  <a:srgbClr val="262626"/>
                </a:solidFill>
                <a:latin typeface="Times New Roman"/>
                <a:cs typeface="Times New Roman"/>
              </a:rPr>
              <a:t>practice.</a:t>
            </a:r>
            <a:r>
              <a:rPr sz="818" spc="228" dirty="0">
                <a:solidFill>
                  <a:srgbClr val="262626"/>
                </a:solidFill>
                <a:latin typeface="Times New Roman"/>
                <a:cs typeface="Times New Roman"/>
              </a:rPr>
              <a:t> </a:t>
            </a:r>
            <a:r>
              <a:rPr sz="818" dirty="0">
                <a:solidFill>
                  <a:srgbClr val="262626"/>
                </a:solidFill>
                <a:latin typeface="Times New Roman"/>
                <a:cs typeface="Times New Roman"/>
              </a:rPr>
              <a:t>Had</a:t>
            </a:r>
            <a:r>
              <a:rPr sz="818" spc="27" dirty="0">
                <a:solidFill>
                  <a:srgbClr val="262626"/>
                </a:solidFill>
                <a:latin typeface="Times New Roman"/>
                <a:cs typeface="Times New Roman"/>
              </a:rPr>
              <a:t> </a:t>
            </a:r>
            <a:r>
              <a:rPr sz="818" spc="-14" dirty="0">
                <a:solidFill>
                  <a:srgbClr val="262626"/>
                </a:solidFill>
                <a:latin typeface="Times New Roman"/>
                <a:cs typeface="Times New Roman"/>
              </a:rPr>
              <a:t>mild</a:t>
            </a:r>
            <a:r>
              <a:rPr sz="818" spc="3" dirty="0">
                <a:solidFill>
                  <a:srgbClr val="262626"/>
                </a:solidFill>
                <a:latin typeface="Times New Roman"/>
                <a:cs typeface="Times New Roman"/>
              </a:rPr>
              <a:t> </a:t>
            </a:r>
            <a:r>
              <a:rPr sz="818" spc="-44" dirty="0">
                <a:solidFill>
                  <a:srgbClr val="262626"/>
                </a:solidFill>
                <a:latin typeface="Times New Roman"/>
                <a:cs typeface="Times New Roman"/>
              </a:rPr>
              <a:t>he.art</a:t>
            </a:r>
            <a:r>
              <a:rPr sz="818" spc="-7" dirty="0">
                <a:solidFill>
                  <a:srgbClr val="262626"/>
                </a:solidFill>
                <a:latin typeface="Times New Roman"/>
                <a:cs typeface="Times New Roman"/>
              </a:rPr>
              <a:t> </a:t>
            </a:r>
            <a:r>
              <a:rPr sz="818" dirty="0">
                <a:solidFill>
                  <a:srgbClr val="262626"/>
                </a:solidFill>
                <a:latin typeface="Times New Roman"/>
                <a:cs typeface="Times New Roman"/>
              </a:rPr>
              <a:t>attack</a:t>
            </a:r>
            <a:r>
              <a:rPr sz="818" spc="-10" dirty="0">
                <a:solidFill>
                  <a:srgbClr val="262626"/>
                </a:solidFill>
                <a:latin typeface="Times New Roman"/>
                <a:cs typeface="Times New Roman"/>
              </a:rPr>
              <a:t> </a:t>
            </a:r>
            <a:r>
              <a:rPr sz="818" spc="-14" dirty="0">
                <a:solidFill>
                  <a:srgbClr val="262626"/>
                </a:solidFill>
                <a:latin typeface="Times New Roman"/>
                <a:cs typeface="Times New Roman"/>
              </a:rPr>
              <a:t>three</a:t>
            </a:r>
            <a:r>
              <a:rPr sz="818" spc="-37" dirty="0">
                <a:solidFill>
                  <a:srgbClr val="262626"/>
                </a:solidFill>
                <a:latin typeface="Times New Roman"/>
                <a:cs typeface="Times New Roman"/>
              </a:rPr>
              <a:t> </a:t>
            </a:r>
            <a:r>
              <a:rPr sz="818" spc="-17" dirty="0">
                <a:solidFill>
                  <a:srgbClr val="262626"/>
                </a:solidFill>
                <a:latin typeface="Times New Roman"/>
                <a:cs typeface="Times New Roman"/>
              </a:rPr>
              <a:t>years­ </a:t>
            </a:r>
            <a:r>
              <a:rPr sz="818" dirty="0">
                <a:solidFill>
                  <a:srgbClr val="262626"/>
                </a:solidFill>
                <a:latin typeface="Times New Roman"/>
                <a:cs typeface="Times New Roman"/>
              </a:rPr>
              <a:t>ago,</a:t>
            </a:r>
            <a:r>
              <a:rPr sz="818" spc="41" dirty="0">
                <a:solidFill>
                  <a:srgbClr val="262626"/>
                </a:solidFill>
                <a:latin typeface="Times New Roman"/>
                <a:cs typeface="Times New Roman"/>
              </a:rPr>
              <a:t> </a:t>
            </a:r>
            <a:r>
              <a:rPr sz="818" dirty="0">
                <a:solidFill>
                  <a:srgbClr val="262626"/>
                </a:solidFill>
                <a:latin typeface="Times New Roman"/>
                <a:cs typeface="Times New Roman"/>
              </a:rPr>
              <a:t>but</a:t>
            </a:r>
            <a:r>
              <a:rPr sz="818" spc="24" dirty="0">
                <a:solidFill>
                  <a:srgbClr val="262626"/>
                </a:solidFill>
                <a:latin typeface="Times New Roman"/>
                <a:cs typeface="Times New Roman"/>
              </a:rPr>
              <a:t> </a:t>
            </a:r>
            <a:r>
              <a:rPr sz="818" dirty="0">
                <a:solidFill>
                  <a:srgbClr val="262626"/>
                </a:solidFill>
                <a:latin typeface="Times New Roman"/>
                <a:cs typeface="Times New Roman"/>
              </a:rPr>
              <a:t>made good</a:t>
            </a:r>
            <a:r>
              <a:rPr sz="818" spc="68" dirty="0">
                <a:solidFill>
                  <a:srgbClr val="262626"/>
                </a:solidFill>
                <a:latin typeface="Times New Roman"/>
                <a:cs typeface="Times New Roman"/>
              </a:rPr>
              <a:t> </a:t>
            </a:r>
            <a:r>
              <a:rPr sz="818" dirty="0">
                <a:solidFill>
                  <a:srgbClr val="262626"/>
                </a:solidFill>
                <a:latin typeface="Times New Roman"/>
                <a:cs typeface="Times New Roman"/>
              </a:rPr>
              <a:t>recovery</a:t>
            </a:r>
            <a:r>
              <a:rPr sz="818" spc="44" dirty="0">
                <a:solidFill>
                  <a:srgbClr val="262626"/>
                </a:solidFill>
                <a:latin typeface="Times New Roman"/>
                <a:cs typeface="Times New Roman"/>
              </a:rPr>
              <a:t> </a:t>
            </a:r>
            <a:r>
              <a:rPr sz="818" dirty="0">
                <a:solidFill>
                  <a:srgbClr val="262626"/>
                </a:solidFill>
                <a:latin typeface="Times New Roman"/>
                <a:cs typeface="Times New Roman"/>
              </a:rPr>
              <a:t>and</a:t>
            </a:r>
            <a:r>
              <a:rPr sz="818" spc="65" dirty="0">
                <a:solidFill>
                  <a:srgbClr val="262626"/>
                </a:solidFill>
                <a:latin typeface="Times New Roman"/>
                <a:cs typeface="Times New Roman"/>
              </a:rPr>
              <a:t> </a:t>
            </a:r>
            <a:r>
              <a:rPr sz="818" spc="-31" dirty="0">
                <a:solidFill>
                  <a:srgbClr val="262626"/>
                </a:solidFill>
                <a:latin typeface="Times New Roman"/>
                <a:cs typeface="Times New Roman"/>
              </a:rPr>
              <a:t>he.art</a:t>
            </a:r>
            <a:r>
              <a:rPr sz="818" spc="17" dirty="0">
                <a:solidFill>
                  <a:srgbClr val="262626"/>
                </a:solidFill>
                <a:latin typeface="Times New Roman"/>
                <a:cs typeface="Times New Roman"/>
              </a:rPr>
              <a:t> </a:t>
            </a:r>
            <a:r>
              <a:rPr sz="818" spc="-7" dirty="0">
                <a:solidFill>
                  <a:srgbClr val="262626"/>
                </a:solidFill>
                <a:latin typeface="Times New Roman"/>
                <a:cs typeface="Times New Roman"/>
              </a:rPr>
              <a:t>seems</a:t>
            </a:r>
            <a:r>
              <a:rPr sz="818" spc="31" dirty="0">
                <a:solidFill>
                  <a:srgbClr val="262626"/>
                </a:solidFill>
                <a:latin typeface="Times New Roman"/>
                <a:cs typeface="Times New Roman"/>
              </a:rPr>
              <a:t> </a:t>
            </a:r>
            <a:r>
              <a:rPr sz="818" dirty="0">
                <a:solidFill>
                  <a:srgbClr val="262626"/>
                </a:solidFill>
                <a:latin typeface="Times New Roman"/>
                <a:cs typeface="Times New Roman"/>
              </a:rPr>
              <a:t>sound.</a:t>
            </a:r>
            <a:r>
              <a:rPr sz="818" spc="72" dirty="0">
                <a:solidFill>
                  <a:srgbClr val="262626"/>
                </a:solidFill>
                <a:latin typeface="Times New Roman"/>
                <a:cs typeface="Times New Roman"/>
              </a:rPr>
              <a:t>  </a:t>
            </a:r>
            <a:r>
              <a:rPr sz="818" dirty="0">
                <a:solidFill>
                  <a:srgbClr val="262626"/>
                </a:solidFill>
                <a:latin typeface="Times New Roman"/>
                <a:cs typeface="Times New Roman"/>
              </a:rPr>
              <a:t>No</a:t>
            </a:r>
            <a:r>
              <a:rPr sz="818" spc="17" dirty="0">
                <a:solidFill>
                  <a:srgbClr val="262626"/>
                </a:solidFill>
                <a:latin typeface="Times New Roman"/>
                <a:cs typeface="Times New Roman"/>
              </a:rPr>
              <a:t> </a:t>
            </a:r>
            <a:r>
              <a:rPr sz="818" dirty="0">
                <a:solidFill>
                  <a:srgbClr val="262626"/>
                </a:solidFill>
                <a:latin typeface="Times New Roman"/>
                <a:cs typeface="Times New Roman"/>
              </a:rPr>
              <a:t>wife</a:t>
            </a:r>
            <a:r>
              <a:rPr sz="818" spc="-7" dirty="0">
                <a:solidFill>
                  <a:srgbClr val="262626"/>
                </a:solidFill>
                <a:latin typeface="Times New Roman"/>
                <a:cs typeface="Times New Roman"/>
              </a:rPr>
              <a:t> </a:t>
            </a:r>
            <a:r>
              <a:rPr sz="818" dirty="0">
                <a:solidFill>
                  <a:srgbClr val="262626"/>
                </a:solidFill>
                <a:latin typeface="Times New Roman"/>
                <a:cs typeface="Times New Roman"/>
              </a:rPr>
              <a:t>or</a:t>
            </a:r>
            <a:r>
              <a:rPr sz="818" spc="3" dirty="0">
                <a:solidFill>
                  <a:srgbClr val="262626"/>
                </a:solidFill>
                <a:latin typeface="Times New Roman"/>
                <a:cs typeface="Times New Roman"/>
              </a:rPr>
              <a:t> </a:t>
            </a:r>
            <a:r>
              <a:rPr sz="818" dirty="0">
                <a:solidFill>
                  <a:srgbClr val="262626"/>
                </a:solidFill>
                <a:latin typeface="Times New Roman"/>
                <a:cs typeface="Times New Roman"/>
              </a:rPr>
              <a:t>children.</a:t>
            </a:r>
            <a:r>
              <a:rPr sz="818" spc="300" dirty="0">
                <a:solidFill>
                  <a:srgbClr val="262626"/>
                </a:solidFill>
                <a:latin typeface="Times New Roman"/>
                <a:cs typeface="Times New Roman"/>
              </a:rPr>
              <a:t> </a:t>
            </a:r>
            <a:r>
              <a:rPr sz="818" dirty="0">
                <a:solidFill>
                  <a:srgbClr val="262626"/>
                </a:solidFill>
                <a:latin typeface="Times New Roman"/>
                <a:cs typeface="Times New Roman"/>
              </a:rPr>
              <a:t>Present</a:t>
            </a:r>
            <a:r>
              <a:rPr sz="818" spc="65" dirty="0">
                <a:solidFill>
                  <a:srgbClr val="262626"/>
                </a:solidFill>
                <a:latin typeface="Times New Roman"/>
                <a:cs typeface="Times New Roman"/>
              </a:rPr>
              <a:t> </a:t>
            </a:r>
            <a:r>
              <a:rPr sz="818" spc="-7" dirty="0">
                <a:solidFill>
                  <a:srgbClr val="262626"/>
                </a:solidFill>
                <a:latin typeface="Times New Roman"/>
                <a:cs typeface="Times New Roman"/>
              </a:rPr>
              <a:t>yearly </a:t>
            </a:r>
            <a:r>
              <a:rPr sz="818" dirty="0">
                <a:solidFill>
                  <a:srgbClr val="262626"/>
                </a:solidFill>
                <a:latin typeface="Times New Roman"/>
                <a:cs typeface="Times New Roman"/>
              </a:rPr>
              <a:t>income:</a:t>
            </a:r>
            <a:r>
              <a:rPr sz="818" spc="242" dirty="0">
                <a:solidFill>
                  <a:srgbClr val="262626"/>
                </a:solidFill>
                <a:latin typeface="Times New Roman"/>
                <a:cs typeface="Times New Roman"/>
              </a:rPr>
              <a:t> </a:t>
            </a:r>
            <a:r>
              <a:rPr sz="784" dirty="0">
                <a:solidFill>
                  <a:srgbClr val="262626"/>
                </a:solidFill>
                <a:latin typeface="Times New Roman"/>
                <a:cs typeface="Times New Roman"/>
              </a:rPr>
              <a:t>$70,000.</a:t>
            </a:r>
            <a:r>
              <a:rPr sz="784" spc="273" dirty="0">
                <a:solidFill>
                  <a:srgbClr val="262626"/>
                </a:solidFill>
                <a:latin typeface="Times New Roman"/>
                <a:cs typeface="Times New Roman"/>
              </a:rPr>
              <a:t> </a:t>
            </a:r>
            <a:r>
              <a:rPr sz="818" spc="-14" dirty="0">
                <a:solidFill>
                  <a:srgbClr val="262626"/>
                </a:solidFill>
                <a:latin typeface="Times New Roman"/>
                <a:cs typeface="Times New Roman"/>
              </a:rPr>
              <a:t>Potential</a:t>
            </a:r>
            <a:r>
              <a:rPr sz="818" spc="31" dirty="0">
                <a:solidFill>
                  <a:srgbClr val="262626"/>
                </a:solidFill>
                <a:latin typeface="Times New Roman"/>
                <a:cs typeface="Times New Roman"/>
              </a:rPr>
              <a:t> </a:t>
            </a:r>
            <a:r>
              <a:rPr sz="818" dirty="0">
                <a:solidFill>
                  <a:srgbClr val="262626"/>
                </a:solidFill>
                <a:latin typeface="Times New Roman"/>
                <a:cs typeface="Times New Roman"/>
              </a:rPr>
              <a:t>lifetime</a:t>
            </a:r>
            <a:r>
              <a:rPr sz="818" spc="7" dirty="0">
                <a:solidFill>
                  <a:srgbClr val="262626"/>
                </a:solidFill>
                <a:latin typeface="Times New Roman"/>
                <a:cs typeface="Times New Roman"/>
              </a:rPr>
              <a:t> </a:t>
            </a:r>
            <a:r>
              <a:rPr sz="818" spc="-7" dirty="0">
                <a:solidFill>
                  <a:srgbClr val="262626"/>
                </a:solidFill>
                <a:latin typeface="Times New Roman"/>
                <a:cs typeface="Times New Roman"/>
              </a:rPr>
              <a:t>earnings:</a:t>
            </a:r>
            <a:r>
              <a:rPr sz="818" spc="242" dirty="0">
                <a:solidFill>
                  <a:srgbClr val="262626"/>
                </a:solidFill>
                <a:latin typeface="Times New Roman"/>
                <a:cs typeface="Times New Roman"/>
              </a:rPr>
              <a:t> </a:t>
            </a:r>
            <a:r>
              <a:rPr sz="784" dirty="0">
                <a:solidFill>
                  <a:srgbClr val="262626"/>
                </a:solidFill>
                <a:latin typeface="Times New Roman"/>
                <a:cs typeface="Times New Roman"/>
              </a:rPr>
              <a:t>$994,095.</a:t>
            </a:r>
            <a:r>
              <a:rPr sz="784" spc="290" dirty="0">
                <a:solidFill>
                  <a:srgbClr val="262626"/>
                </a:solidFill>
                <a:latin typeface="Times New Roman"/>
                <a:cs typeface="Times New Roman"/>
              </a:rPr>
              <a:t> </a:t>
            </a:r>
            <a:r>
              <a:rPr sz="784" dirty="0">
                <a:solidFill>
                  <a:srgbClr val="262626"/>
                </a:solidFill>
                <a:latin typeface="Times New Roman"/>
                <a:cs typeface="Times New Roman"/>
              </a:rPr>
              <a:t>Health</a:t>
            </a:r>
            <a:r>
              <a:rPr sz="784" spc="37" dirty="0">
                <a:solidFill>
                  <a:srgbClr val="262626"/>
                </a:solidFill>
                <a:latin typeface="Times New Roman"/>
                <a:cs typeface="Times New Roman"/>
              </a:rPr>
              <a:t> </a:t>
            </a:r>
            <a:r>
              <a:rPr sz="818" spc="-7" dirty="0">
                <a:solidFill>
                  <a:srgbClr val="262626"/>
                </a:solidFill>
                <a:latin typeface="Times New Roman"/>
                <a:cs typeface="Times New Roman"/>
              </a:rPr>
              <a:t>insurance?</a:t>
            </a:r>
            <a:r>
              <a:rPr sz="818" spc="259" dirty="0">
                <a:solidFill>
                  <a:srgbClr val="262626"/>
                </a:solidFill>
                <a:latin typeface="Times New Roman"/>
                <a:cs typeface="Times New Roman"/>
              </a:rPr>
              <a:t> </a:t>
            </a:r>
            <a:r>
              <a:rPr sz="818" spc="-14" dirty="0">
                <a:solidFill>
                  <a:srgbClr val="262626"/>
                </a:solidFill>
                <a:latin typeface="Times New Roman"/>
                <a:cs typeface="Times New Roman"/>
              </a:rPr>
              <a:t>Yes.</a:t>
            </a:r>
            <a:endParaRPr sz="818" dirty="0">
              <a:latin typeface="Times New Roman"/>
              <a:cs typeface="Times New Roman"/>
            </a:endParaRPr>
          </a:p>
          <a:p>
            <a:pPr>
              <a:lnSpc>
                <a:spcPct val="100000"/>
              </a:lnSpc>
            </a:pPr>
            <a:endParaRPr sz="886" dirty="0">
              <a:latin typeface="Times New Roman"/>
              <a:cs typeface="Times New Roman"/>
            </a:endParaRPr>
          </a:p>
          <a:p>
            <a:pPr marL="25977">
              <a:spcBef>
                <a:spcPts val="614"/>
              </a:spcBef>
            </a:pPr>
            <a:r>
              <a:rPr sz="818" dirty="0">
                <a:solidFill>
                  <a:srgbClr val="262626"/>
                </a:solidFill>
                <a:latin typeface="Times New Roman"/>
                <a:cs typeface="Times New Roman"/>
              </a:rPr>
              <a:t>Patient</a:t>
            </a:r>
            <a:r>
              <a:rPr sz="818" spc="51" dirty="0">
                <a:solidFill>
                  <a:srgbClr val="262626"/>
                </a:solidFill>
                <a:latin typeface="Times New Roman"/>
                <a:cs typeface="Times New Roman"/>
              </a:rPr>
              <a:t> </a:t>
            </a:r>
            <a:r>
              <a:rPr sz="818" b="1" dirty="0">
                <a:solidFill>
                  <a:srgbClr val="262626"/>
                </a:solidFill>
                <a:latin typeface="Times New Roman"/>
                <a:cs typeface="Times New Roman"/>
              </a:rPr>
              <a:t>#2:</a:t>
            </a:r>
            <a:r>
              <a:rPr sz="818" b="1" spc="276" dirty="0">
                <a:solidFill>
                  <a:srgbClr val="262626"/>
                </a:solidFill>
                <a:latin typeface="Times New Roman"/>
                <a:cs typeface="Times New Roman"/>
              </a:rPr>
              <a:t> </a:t>
            </a:r>
            <a:r>
              <a:rPr sz="818" b="1" spc="-17" dirty="0">
                <a:solidFill>
                  <a:srgbClr val="262626"/>
                </a:solidFill>
                <a:latin typeface="Times New Roman"/>
                <a:cs typeface="Times New Roman"/>
              </a:rPr>
              <a:t>Bonnie</a:t>
            </a:r>
            <a:r>
              <a:rPr sz="818" b="1" spc="48" dirty="0">
                <a:solidFill>
                  <a:srgbClr val="262626"/>
                </a:solidFill>
                <a:latin typeface="Times New Roman"/>
                <a:cs typeface="Times New Roman"/>
              </a:rPr>
              <a:t> </a:t>
            </a:r>
            <a:r>
              <a:rPr sz="818" b="1" spc="-17" dirty="0">
                <a:solidFill>
                  <a:srgbClr val="262626"/>
                </a:solidFill>
                <a:latin typeface="Times New Roman"/>
                <a:cs typeface="Times New Roman"/>
              </a:rPr>
              <a:t>T.</a:t>
            </a:r>
            <a:endParaRPr sz="818" dirty="0">
              <a:latin typeface="Times New Roman"/>
              <a:cs typeface="Times New Roman"/>
            </a:endParaRPr>
          </a:p>
          <a:p>
            <a:pPr>
              <a:spcBef>
                <a:spcPts val="20"/>
              </a:spcBef>
            </a:pPr>
            <a:endParaRPr sz="716" dirty="0">
              <a:latin typeface="Times New Roman"/>
              <a:cs typeface="Times New Roman"/>
            </a:endParaRPr>
          </a:p>
          <a:p>
            <a:pPr marL="30306" marR="39830" indent="-3896" algn="just">
              <a:lnSpc>
                <a:spcPct val="89300"/>
              </a:lnSpc>
            </a:pPr>
            <a:r>
              <a:rPr sz="818" spc="-27" dirty="0">
                <a:solidFill>
                  <a:srgbClr val="262626"/>
                </a:solidFill>
                <a:latin typeface="Times New Roman"/>
                <a:cs typeface="Times New Roman"/>
              </a:rPr>
              <a:t>Twenty-</a:t>
            </a:r>
            <a:r>
              <a:rPr sz="818" dirty="0">
                <a:solidFill>
                  <a:srgbClr val="262626"/>
                </a:solidFill>
                <a:latin typeface="Times New Roman"/>
                <a:cs typeface="Times New Roman"/>
              </a:rPr>
              <a:t>four</a:t>
            </a:r>
            <a:r>
              <a:rPr sz="818" spc="-41" dirty="0">
                <a:solidFill>
                  <a:srgbClr val="262626"/>
                </a:solidFill>
                <a:latin typeface="Times New Roman"/>
                <a:cs typeface="Times New Roman"/>
              </a:rPr>
              <a:t> </a:t>
            </a:r>
            <a:r>
              <a:rPr sz="818" spc="-14" dirty="0">
                <a:solidFill>
                  <a:srgbClr val="262626"/>
                </a:solidFill>
                <a:latin typeface="Times New Roman"/>
                <a:cs typeface="Times New Roman"/>
              </a:rPr>
              <a:t>year</a:t>
            </a:r>
            <a:r>
              <a:rPr sz="818" spc="-37" dirty="0">
                <a:solidFill>
                  <a:srgbClr val="262626"/>
                </a:solidFill>
                <a:latin typeface="Times New Roman"/>
                <a:cs typeface="Times New Roman"/>
              </a:rPr>
              <a:t> </a:t>
            </a:r>
            <a:r>
              <a:rPr sz="818" dirty="0">
                <a:solidFill>
                  <a:srgbClr val="262626"/>
                </a:solidFill>
                <a:latin typeface="Times New Roman"/>
                <a:cs typeface="Times New Roman"/>
              </a:rPr>
              <a:t>old</a:t>
            </a:r>
            <a:r>
              <a:rPr sz="818" spc="10" dirty="0">
                <a:solidFill>
                  <a:srgbClr val="262626"/>
                </a:solidFill>
                <a:latin typeface="Times New Roman"/>
                <a:cs typeface="Times New Roman"/>
              </a:rPr>
              <a:t> </a:t>
            </a:r>
            <a:r>
              <a:rPr sz="818" spc="-17" dirty="0">
                <a:solidFill>
                  <a:srgbClr val="262626"/>
                </a:solidFill>
                <a:latin typeface="Times New Roman"/>
                <a:cs typeface="Times New Roman"/>
              </a:rPr>
              <a:t>mother</a:t>
            </a:r>
            <a:r>
              <a:rPr sz="818" spc="-34" dirty="0">
                <a:solidFill>
                  <a:srgbClr val="262626"/>
                </a:solidFill>
                <a:latin typeface="Times New Roman"/>
                <a:cs typeface="Times New Roman"/>
              </a:rPr>
              <a:t> </a:t>
            </a:r>
            <a:r>
              <a:rPr sz="784" dirty="0">
                <a:solidFill>
                  <a:srgbClr val="262626"/>
                </a:solidFill>
                <a:latin typeface="Times New Roman"/>
                <a:cs typeface="Times New Roman"/>
              </a:rPr>
              <a:t>of</a:t>
            </a:r>
            <a:r>
              <a:rPr sz="784" spc="-3" dirty="0">
                <a:solidFill>
                  <a:srgbClr val="262626"/>
                </a:solidFill>
                <a:latin typeface="Times New Roman"/>
                <a:cs typeface="Times New Roman"/>
              </a:rPr>
              <a:t> </a:t>
            </a:r>
            <a:r>
              <a:rPr sz="818" spc="-7" dirty="0">
                <a:solidFill>
                  <a:srgbClr val="262626"/>
                </a:solidFill>
                <a:latin typeface="Times New Roman"/>
                <a:cs typeface="Times New Roman"/>
              </a:rPr>
              <a:t>two</a:t>
            </a:r>
            <a:r>
              <a:rPr sz="818" spc="-44" dirty="0">
                <a:solidFill>
                  <a:srgbClr val="262626"/>
                </a:solidFill>
                <a:latin typeface="Times New Roman"/>
                <a:cs typeface="Times New Roman"/>
              </a:rPr>
              <a:t> </a:t>
            </a:r>
            <a:r>
              <a:rPr sz="818" dirty="0">
                <a:solidFill>
                  <a:srgbClr val="262626"/>
                </a:solidFill>
                <a:latin typeface="Times New Roman"/>
                <a:cs typeface="Times New Roman"/>
              </a:rPr>
              <a:t>children.</a:t>
            </a:r>
            <a:r>
              <a:rPr sz="818" spc="184" dirty="0">
                <a:solidFill>
                  <a:srgbClr val="262626"/>
                </a:solidFill>
                <a:latin typeface="Times New Roman"/>
                <a:cs typeface="Times New Roman"/>
              </a:rPr>
              <a:t> </a:t>
            </a:r>
            <a:r>
              <a:rPr sz="818" spc="-24" dirty="0">
                <a:solidFill>
                  <a:srgbClr val="262626"/>
                </a:solidFill>
                <a:latin typeface="Times New Roman"/>
                <a:cs typeface="Times New Roman"/>
              </a:rPr>
              <a:t>Active</a:t>
            </a:r>
            <a:r>
              <a:rPr sz="818" spc="-27" dirty="0">
                <a:solidFill>
                  <a:srgbClr val="262626"/>
                </a:solidFill>
                <a:latin typeface="Times New Roman"/>
                <a:cs typeface="Times New Roman"/>
              </a:rPr>
              <a:t> </a:t>
            </a:r>
            <a:r>
              <a:rPr sz="818" dirty="0">
                <a:solidFill>
                  <a:srgbClr val="262626"/>
                </a:solidFill>
                <a:latin typeface="Times New Roman"/>
                <a:cs typeface="Times New Roman"/>
              </a:rPr>
              <a:t>in</a:t>
            </a:r>
            <a:r>
              <a:rPr sz="818" spc="-51" dirty="0">
                <a:solidFill>
                  <a:srgbClr val="262626"/>
                </a:solidFill>
                <a:latin typeface="Times New Roman"/>
                <a:cs typeface="Times New Roman"/>
              </a:rPr>
              <a:t> </a:t>
            </a:r>
            <a:r>
              <a:rPr sz="818" spc="-20" dirty="0">
                <a:solidFill>
                  <a:srgbClr val="262626"/>
                </a:solidFill>
                <a:latin typeface="Times New Roman"/>
                <a:cs typeface="Times New Roman"/>
              </a:rPr>
              <a:t>community</a:t>
            </a:r>
            <a:r>
              <a:rPr sz="818" spc="34" dirty="0">
                <a:solidFill>
                  <a:srgbClr val="262626"/>
                </a:solidFill>
                <a:latin typeface="Times New Roman"/>
                <a:cs typeface="Times New Roman"/>
              </a:rPr>
              <a:t> </a:t>
            </a:r>
            <a:r>
              <a:rPr sz="818" dirty="0">
                <a:solidFill>
                  <a:srgbClr val="262626"/>
                </a:solidFill>
                <a:latin typeface="Times New Roman"/>
                <a:cs typeface="Times New Roman"/>
              </a:rPr>
              <a:t>work.</a:t>
            </a:r>
            <a:r>
              <a:rPr sz="818" spc="177" dirty="0">
                <a:solidFill>
                  <a:srgbClr val="262626"/>
                </a:solidFill>
                <a:latin typeface="Times New Roman"/>
                <a:cs typeface="Times New Roman"/>
              </a:rPr>
              <a:t> </a:t>
            </a:r>
            <a:r>
              <a:rPr sz="818" spc="-14" dirty="0">
                <a:solidFill>
                  <a:srgbClr val="262626"/>
                </a:solidFill>
                <a:latin typeface="Times New Roman"/>
                <a:cs typeface="Times New Roman"/>
              </a:rPr>
              <a:t>Red</a:t>
            </a:r>
            <a:r>
              <a:rPr sz="818" spc="-3" dirty="0">
                <a:solidFill>
                  <a:srgbClr val="262626"/>
                </a:solidFill>
                <a:latin typeface="Times New Roman"/>
                <a:cs typeface="Times New Roman"/>
              </a:rPr>
              <a:t> </a:t>
            </a:r>
            <a:r>
              <a:rPr sz="818" spc="-7" dirty="0">
                <a:solidFill>
                  <a:srgbClr val="262626"/>
                </a:solidFill>
                <a:latin typeface="Times New Roman"/>
                <a:cs typeface="Times New Roman"/>
              </a:rPr>
              <a:t>Cross,</a:t>
            </a:r>
            <a:r>
              <a:rPr sz="818" spc="-34" dirty="0">
                <a:solidFill>
                  <a:srgbClr val="262626"/>
                </a:solidFill>
                <a:latin typeface="Times New Roman"/>
                <a:cs typeface="Times New Roman"/>
              </a:rPr>
              <a:t> </a:t>
            </a:r>
            <a:r>
              <a:rPr sz="818" spc="-7" dirty="0">
                <a:solidFill>
                  <a:srgbClr val="262626"/>
                </a:solidFill>
                <a:latin typeface="Times New Roman"/>
                <a:cs typeface="Times New Roman"/>
              </a:rPr>
              <a:t>church. </a:t>
            </a:r>
            <a:r>
              <a:rPr sz="784" dirty="0">
                <a:solidFill>
                  <a:srgbClr val="262626"/>
                </a:solidFill>
                <a:latin typeface="Times New Roman"/>
                <a:cs typeface="Times New Roman"/>
              </a:rPr>
              <a:t>Plans</a:t>
            </a:r>
            <a:r>
              <a:rPr sz="784" spc="-48" dirty="0">
                <a:solidFill>
                  <a:srgbClr val="262626"/>
                </a:solidFill>
                <a:latin typeface="Times New Roman"/>
                <a:cs typeface="Times New Roman"/>
              </a:rPr>
              <a:t> </a:t>
            </a:r>
            <a:r>
              <a:rPr sz="818" dirty="0">
                <a:solidFill>
                  <a:srgbClr val="262626"/>
                </a:solidFill>
                <a:latin typeface="Times New Roman"/>
                <a:cs typeface="Times New Roman"/>
              </a:rPr>
              <a:t>to</a:t>
            </a:r>
            <a:r>
              <a:rPr sz="818" spc="-44" dirty="0">
                <a:solidFill>
                  <a:srgbClr val="262626"/>
                </a:solidFill>
                <a:latin typeface="Times New Roman"/>
                <a:cs typeface="Times New Roman"/>
              </a:rPr>
              <a:t> </a:t>
            </a:r>
            <a:r>
              <a:rPr sz="818" spc="-17" dirty="0">
                <a:solidFill>
                  <a:srgbClr val="262626"/>
                </a:solidFill>
                <a:latin typeface="Times New Roman"/>
                <a:cs typeface="Times New Roman"/>
              </a:rPr>
              <a:t>resume</a:t>
            </a:r>
            <a:r>
              <a:rPr sz="818" spc="-7" dirty="0">
                <a:solidFill>
                  <a:srgbClr val="262626"/>
                </a:solidFill>
                <a:latin typeface="Times New Roman"/>
                <a:cs typeface="Times New Roman"/>
              </a:rPr>
              <a:t> nursing</a:t>
            </a:r>
            <a:r>
              <a:rPr sz="818" spc="20" dirty="0">
                <a:solidFill>
                  <a:srgbClr val="262626"/>
                </a:solidFill>
                <a:latin typeface="Times New Roman"/>
                <a:cs typeface="Times New Roman"/>
              </a:rPr>
              <a:t> </a:t>
            </a:r>
            <a:r>
              <a:rPr sz="818" dirty="0">
                <a:solidFill>
                  <a:srgbClr val="262626"/>
                </a:solidFill>
                <a:latin typeface="Times New Roman"/>
                <a:cs typeface="Times New Roman"/>
              </a:rPr>
              <a:t>career</a:t>
            </a:r>
            <a:r>
              <a:rPr sz="818" spc="7" dirty="0">
                <a:solidFill>
                  <a:srgbClr val="262626"/>
                </a:solidFill>
                <a:latin typeface="Times New Roman"/>
                <a:cs typeface="Times New Roman"/>
              </a:rPr>
              <a:t> </a:t>
            </a:r>
            <a:r>
              <a:rPr sz="818" dirty="0">
                <a:solidFill>
                  <a:srgbClr val="262626"/>
                </a:solidFill>
                <a:latin typeface="Times New Roman"/>
                <a:cs typeface="Times New Roman"/>
              </a:rPr>
              <a:t>when </a:t>
            </a:r>
            <a:r>
              <a:rPr sz="818" spc="-14" dirty="0">
                <a:solidFill>
                  <a:srgbClr val="262626"/>
                </a:solidFill>
                <a:latin typeface="Times New Roman"/>
                <a:cs typeface="Times New Roman"/>
              </a:rPr>
              <a:t>children</a:t>
            </a:r>
            <a:r>
              <a:rPr sz="818" spc="58" dirty="0">
                <a:solidFill>
                  <a:srgbClr val="262626"/>
                </a:solidFill>
                <a:latin typeface="Times New Roman"/>
                <a:cs typeface="Times New Roman"/>
              </a:rPr>
              <a:t> </a:t>
            </a:r>
            <a:r>
              <a:rPr sz="818" spc="-17" dirty="0">
                <a:solidFill>
                  <a:srgbClr val="262626"/>
                </a:solidFill>
                <a:latin typeface="Times New Roman"/>
                <a:cs typeface="Times New Roman"/>
              </a:rPr>
              <a:t>reach</a:t>
            </a:r>
            <a:r>
              <a:rPr sz="818" spc="-10" dirty="0">
                <a:solidFill>
                  <a:srgbClr val="262626"/>
                </a:solidFill>
                <a:latin typeface="Times New Roman"/>
                <a:cs typeface="Times New Roman"/>
              </a:rPr>
              <a:t> </a:t>
            </a:r>
            <a:r>
              <a:rPr sz="818" spc="-24" dirty="0">
                <a:solidFill>
                  <a:srgbClr val="262626"/>
                </a:solidFill>
                <a:latin typeface="Times New Roman"/>
                <a:cs typeface="Times New Roman"/>
              </a:rPr>
              <a:t>school</a:t>
            </a:r>
            <a:r>
              <a:rPr sz="818" spc="-3" dirty="0">
                <a:solidFill>
                  <a:srgbClr val="262626"/>
                </a:solidFill>
                <a:latin typeface="Times New Roman"/>
                <a:cs typeface="Times New Roman"/>
              </a:rPr>
              <a:t> </a:t>
            </a:r>
            <a:r>
              <a:rPr sz="818" dirty="0">
                <a:solidFill>
                  <a:srgbClr val="262626"/>
                </a:solidFill>
                <a:latin typeface="Times New Roman"/>
                <a:cs typeface="Times New Roman"/>
              </a:rPr>
              <a:t>age</a:t>
            </a:r>
            <a:r>
              <a:rPr sz="818" spc="-51" dirty="0">
                <a:solidFill>
                  <a:srgbClr val="262626"/>
                </a:solidFill>
                <a:latin typeface="Times New Roman"/>
                <a:cs typeface="Times New Roman"/>
              </a:rPr>
              <a:t> </a:t>
            </a:r>
            <a:r>
              <a:rPr sz="784" dirty="0">
                <a:solidFill>
                  <a:srgbClr val="262626"/>
                </a:solidFill>
                <a:latin typeface="Times New Roman"/>
                <a:cs typeface="Times New Roman"/>
              </a:rPr>
              <a:t>(4</a:t>
            </a:r>
            <a:r>
              <a:rPr sz="784" spc="-24" dirty="0">
                <a:solidFill>
                  <a:srgbClr val="262626"/>
                </a:solidFill>
                <a:latin typeface="Times New Roman"/>
                <a:cs typeface="Times New Roman"/>
              </a:rPr>
              <a:t> </a:t>
            </a:r>
            <a:r>
              <a:rPr sz="818" dirty="0">
                <a:solidFill>
                  <a:srgbClr val="262626"/>
                </a:solidFill>
                <a:latin typeface="Times New Roman"/>
                <a:cs typeface="Times New Roman"/>
              </a:rPr>
              <a:t>years).</a:t>
            </a:r>
            <a:r>
              <a:rPr sz="818" spc="211" dirty="0">
                <a:solidFill>
                  <a:srgbClr val="262626"/>
                </a:solidFill>
                <a:latin typeface="Times New Roman"/>
                <a:cs typeface="Times New Roman"/>
              </a:rPr>
              <a:t> </a:t>
            </a:r>
            <a:r>
              <a:rPr sz="818" spc="-17" dirty="0">
                <a:solidFill>
                  <a:srgbClr val="262626"/>
                </a:solidFill>
                <a:latin typeface="Times New Roman"/>
                <a:cs typeface="Times New Roman"/>
              </a:rPr>
              <a:t>Yearly</a:t>
            </a:r>
            <a:r>
              <a:rPr sz="818" spc="-7" dirty="0">
                <a:solidFill>
                  <a:srgbClr val="262626"/>
                </a:solidFill>
                <a:latin typeface="Times New Roman"/>
                <a:cs typeface="Times New Roman"/>
              </a:rPr>
              <a:t> </a:t>
            </a:r>
            <a:r>
              <a:rPr sz="818" spc="-31" dirty="0">
                <a:solidFill>
                  <a:srgbClr val="262626"/>
                </a:solidFill>
                <a:latin typeface="Times New Roman"/>
                <a:cs typeface="Times New Roman"/>
              </a:rPr>
              <a:t>income</a:t>
            </a:r>
            <a:r>
              <a:rPr sz="818" spc="-20" dirty="0">
                <a:solidFill>
                  <a:srgbClr val="262626"/>
                </a:solidFill>
                <a:latin typeface="Times New Roman"/>
                <a:cs typeface="Times New Roman"/>
              </a:rPr>
              <a:t> </a:t>
            </a:r>
            <a:r>
              <a:rPr sz="818" spc="-14" dirty="0">
                <a:solidFill>
                  <a:srgbClr val="262626"/>
                </a:solidFill>
                <a:latin typeface="Times New Roman"/>
                <a:cs typeface="Times New Roman"/>
              </a:rPr>
              <a:t>now: </a:t>
            </a:r>
            <a:r>
              <a:rPr sz="818" spc="-7" dirty="0">
                <a:solidFill>
                  <a:srgbClr val="262626"/>
                </a:solidFill>
                <a:latin typeface="Times New Roman"/>
                <a:cs typeface="Times New Roman"/>
              </a:rPr>
              <a:t>(Husband's</a:t>
            </a:r>
            <a:r>
              <a:rPr sz="818" spc="17" dirty="0">
                <a:solidFill>
                  <a:srgbClr val="262626"/>
                </a:solidFill>
                <a:latin typeface="Times New Roman"/>
                <a:cs typeface="Times New Roman"/>
              </a:rPr>
              <a:t> </a:t>
            </a:r>
            <a:r>
              <a:rPr sz="784" dirty="0">
                <a:solidFill>
                  <a:srgbClr val="262626"/>
                </a:solidFill>
                <a:latin typeface="Times New Roman"/>
                <a:cs typeface="Times New Roman"/>
              </a:rPr>
              <a:t>$32,000).</a:t>
            </a:r>
            <a:r>
              <a:rPr sz="784" spc="317" dirty="0">
                <a:solidFill>
                  <a:srgbClr val="262626"/>
                </a:solidFill>
                <a:latin typeface="Times New Roman"/>
                <a:cs typeface="Times New Roman"/>
              </a:rPr>
              <a:t> </a:t>
            </a:r>
            <a:r>
              <a:rPr sz="818" dirty="0">
                <a:solidFill>
                  <a:srgbClr val="262626"/>
                </a:solidFill>
                <a:latin typeface="Times New Roman"/>
                <a:cs typeface="Times New Roman"/>
              </a:rPr>
              <a:t>Her </a:t>
            </a:r>
            <a:r>
              <a:rPr sz="818" spc="-7" dirty="0">
                <a:solidFill>
                  <a:srgbClr val="262626"/>
                </a:solidFill>
                <a:latin typeface="Times New Roman"/>
                <a:cs typeface="Times New Roman"/>
              </a:rPr>
              <a:t>potential</a:t>
            </a:r>
            <a:r>
              <a:rPr sz="818" spc="31" dirty="0">
                <a:solidFill>
                  <a:srgbClr val="262626"/>
                </a:solidFill>
                <a:latin typeface="Times New Roman"/>
                <a:cs typeface="Times New Roman"/>
              </a:rPr>
              <a:t> </a:t>
            </a:r>
            <a:r>
              <a:rPr sz="818" spc="-14" dirty="0">
                <a:solidFill>
                  <a:srgbClr val="262626"/>
                </a:solidFill>
                <a:latin typeface="Times New Roman"/>
                <a:cs typeface="Times New Roman"/>
              </a:rPr>
              <a:t>lifetime</a:t>
            </a:r>
            <a:r>
              <a:rPr sz="818" spc="-17" dirty="0">
                <a:solidFill>
                  <a:srgbClr val="262626"/>
                </a:solidFill>
                <a:latin typeface="Times New Roman"/>
                <a:cs typeface="Times New Roman"/>
              </a:rPr>
              <a:t> </a:t>
            </a:r>
            <a:r>
              <a:rPr sz="818" spc="-7" dirty="0">
                <a:solidFill>
                  <a:srgbClr val="262626"/>
                </a:solidFill>
                <a:latin typeface="Times New Roman"/>
                <a:cs typeface="Times New Roman"/>
              </a:rPr>
              <a:t>earnings:</a:t>
            </a:r>
            <a:r>
              <a:rPr sz="818" spc="279" dirty="0">
                <a:solidFill>
                  <a:srgbClr val="262626"/>
                </a:solidFill>
                <a:latin typeface="Times New Roman"/>
                <a:cs typeface="Times New Roman"/>
              </a:rPr>
              <a:t> </a:t>
            </a:r>
            <a:r>
              <a:rPr sz="784" dirty="0">
                <a:solidFill>
                  <a:srgbClr val="262626"/>
                </a:solidFill>
                <a:latin typeface="Times New Roman"/>
                <a:cs typeface="Times New Roman"/>
              </a:rPr>
              <a:t>$327,003.</a:t>
            </a:r>
            <a:r>
              <a:rPr sz="784" spc="317" dirty="0">
                <a:solidFill>
                  <a:srgbClr val="262626"/>
                </a:solidFill>
                <a:latin typeface="Times New Roman"/>
                <a:cs typeface="Times New Roman"/>
              </a:rPr>
              <a:t> </a:t>
            </a:r>
            <a:r>
              <a:rPr sz="784" dirty="0">
                <a:solidFill>
                  <a:srgbClr val="262626"/>
                </a:solidFill>
                <a:latin typeface="Times New Roman"/>
                <a:cs typeface="Times New Roman"/>
              </a:rPr>
              <a:t>Health</a:t>
            </a:r>
            <a:r>
              <a:rPr sz="784" spc="34" dirty="0">
                <a:solidFill>
                  <a:srgbClr val="262626"/>
                </a:solidFill>
                <a:latin typeface="Times New Roman"/>
                <a:cs typeface="Times New Roman"/>
              </a:rPr>
              <a:t> </a:t>
            </a:r>
            <a:r>
              <a:rPr sz="818" spc="-14" dirty="0">
                <a:solidFill>
                  <a:srgbClr val="262626"/>
                </a:solidFill>
                <a:latin typeface="Times New Roman"/>
                <a:cs typeface="Times New Roman"/>
              </a:rPr>
              <a:t>insurance?</a:t>
            </a:r>
            <a:r>
              <a:rPr sz="818" spc="283" dirty="0">
                <a:solidFill>
                  <a:srgbClr val="262626"/>
                </a:solidFill>
                <a:latin typeface="Times New Roman"/>
                <a:cs typeface="Times New Roman"/>
              </a:rPr>
              <a:t> </a:t>
            </a:r>
            <a:r>
              <a:rPr sz="818" spc="-14" dirty="0">
                <a:solidFill>
                  <a:srgbClr val="262626"/>
                </a:solidFill>
                <a:latin typeface="Times New Roman"/>
                <a:cs typeface="Times New Roman"/>
              </a:rPr>
              <a:t>Yes.</a:t>
            </a:r>
            <a:endParaRPr sz="818" dirty="0">
              <a:latin typeface="Times New Roman"/>
              <a:cs typeface="Times New Roman"/>
            </a:endParaRPr>
          </a:p>
          <a:p>
            <a:pPr>
              <a:lnSpc>
                <a:spcPct val="100000"/>
              </a:lnSpc>
            </a:pPr>
            <a:endParaRPr sz="886" dirty="0">
              <a:latin typeface="Times New Roman"/>
              <a:cs typeface="Times New Roman"/>
            </a:endParaRPr>
          </a:p>
          <a:p>
            <a:pPr marL="35501">
              <a:spcBef>
                <a:spcPts val="603"/>
              </a:spcBef>
            </a:pPr>
            <a:r>
              <a:rPr sz="818" b="1" spc="-17" dirty="0">
                <a:solidFill>
                  <a:srgbClr val="262626"/>
                </a:solidFill>
                <a:latin typeface="Times New Roman"/>
                <a:cs typeface="Times New Roman"/>
              </a:rPr>
              <a:t>Patient</a:t>
            </a:r>
            <a:r>
              <a:rPr sz="818" b="1" spc="48" dirty="0">
                <a:solidFill>
                  <a:srgbClr val="262626"/>
                </a:solidFill>
                <a:latin typeface="Times New Roman"/>
                <a:cs typeface="Times New Roman"/>
              </a:rPr>
              <a:t> </a:t>
            </a:r>
            <a:r>
              <a:rPr sz="818" b="1" dirty="0">
                <a:solidFill>
                  <a:srgbClr val="262626"/>
                </a:solidFill>
                <a:latin typeface="Times New Roman"/>
                <a:cs typeface="Times New Roman"/>
              </a:rPr>
              <a:t>#3:</a:t>
            </a:r>
            <a:r>
              <a:rPr sz="818" b="1" spc="225" dirty="0">
                <a:solidFill>
                  <a:srgbClr val="262626"/>
                </a:solidFill>
                <a:latin typeface="Times New Roman"/>
                <a:cs typeface="Times New Roman"/>
              </a:rPr>
              <a:t> </a:t>
            </a:r>
            <a:r>
              <a:rPr sz="852" b="1" spc="-41" dirty="0">
                <a:solidFill>
                  <a:srgbClr val="262626"/>
                </a:solidFill>
                <a:latin typeface="Times New Roman"/>
                <a:cs typeface="Times New Roman"/>
              </a:rPr>
              <a:t>Fred</a:t>
            </a:r>
            <a:r>
              <a:rPr sz="852" b="1" dirty="0">
                <a:solidFill>
                  <a:srgbClr val="262626"/>
                </a:solidFill>
                <a:latin typeface="Times New Roman"/>
                <a:cs typeface="Times New Roman"/>
              </a:rPr>
              <a:t> </a:t>
            </a:r>
            <a:r>
              <a:rPr sz="818" b="1" spc="-17" dirty="0">
                <a:solidFill>
                  <a:srgbClr val="262626"/>
                </a:solidFill>
                <a:latin typeface="Times New Roman"/>
                <a:cs typeface="Times New Roman"/>
              </a:rPr>
              <a:t>S.</a:t>
            </a:r>
            <a:endParaRPr sz="818" dirty="0">
              <a:latin typeface="Times New Roman"/>
              <a:cs typeface="Times New Roman"/>
            </a:endParaRPr>
          </a:p>
          <a:p>
            <a:pPr>
              <a:spcBef>
                <a:spcPts val="10"/>
              </a:spcBef>
            </a:pPr>
            <a:endParaRPr sz="750" dirty="0">
              <a:latin typeface="Times New Roman"/>
              <a:cs typeface="Times New Roman"/>
            </a:endParaRPr>
          </a:p>
          <a:p>
            <a:pPr marL="43294" marR="26842" indent="-6494" algn="just">
              <a:lnSpc>
                <a:spcPts val="886"/>
              </a:lnSpc>
            </a:pPr>
            <a:r>
              <a:rPr sz="818" spc="-7" dirty="0">
                <a:solidFill>
                  <a:srgbClr val="262626"/>
                </a:solidFill>
                <a:latin typeface="Times New Roman"/>
                <a:cs typeface="Times New Roman"/>
              </a:rPr>
              <a:t>Third</a:t>
            </a:r>
            <a:r>
              <a:rPr sz="818" spc="-44" dirty="0">
                <a:solidFill>
                  <a:srgbClr val="262626"/>
                </a:solidFill>
                <a:latin typeface="Times New Roman"/>
                <a:cs typeface="Times New Roman"/>
              </a:rPr>
              <a:t> </a:t>
            </a:r>
            <a:r>
              <a:rPr sz="818" spc="-7" dirty="0">
                <a:solidFill>
                  <a:srgbClr val="262626"/>
                </a:solidFill>
                <a:latin typeface="Times New Roman"/>
                <a:cs typeface="Times New Roman"/>
              </a:rPr>
              <a:t>year</a:t>
            </a:r>
            <a:r>
              <a:rPr sz="818" spc="-44" dirty="0">
                <a:solidFill>
                  <a:srgbClr val="262626"/>
                </a:solidFill>
                <a:latin typeface="Times New Roman"/>
                <a:cs typeface="Times New Roman"/>
              </a:rPr>
              <a:t> </a:t>
            </a:r>
            <a:r>
              <a:rPr sz="818" spc="-31" dirty="0">
                <a:solidFill>
                  <a:srgbClr val="262626"/>
                </a:solidFill>
                <a:latin typeface="Times New Roman"/>
                <a:cs typeface="Times New Roman"/>
              </a:rPr>
              <a:t>medical</a:t>
            </a:r>
            <a:r>
              <a:rPr sz="818" spc="-20" dirty="0">
                <a:solidFill>
                  <a:srgbClr val="262626"/>
                </a:solidFill>
                <a:latin typeface="Times New Roman"/>
                <a:cs typeface="Times New Roman"/>
              </a:rPr>
              <a:t> </a:t>
            </a:r>
            <a:r>
              <a:rPr sz="818" spc="-7" dirty="0">
                <a:solidFill>
                  <a:srgbClr val="262626"/>
                </a:solidFill>
                <a:latin typeface="Times New Roman"/>
                <a:cs typeface="Times New Roman"/>
              </a:rPr>
              <a:t>student,</a:t>
            </a:r>
            <a:r>
              <a:rPr sz="818" spc="-44" dirty="0">
                <a:solidFill>
                  <a:srgbClr val="262626"/>
                </a:solidFill>
                <a:latin typeface="Times New Roman"/>
                <a:cs typeface="Times New Roman"/>
              </a:rPr>
              <a:t> </a:t>
            </a:r>
            <a:r>
              <a:rPr sz="818" dirty="0">
                <a:solidFill>
                  <a:srgbClr val="262626"/>
                </a:solidFill>
                <a:latin typeface="Times New Roman"/>
                <a:cs typeface="Times New Roman"/>
              </a:rPr>
              <a:t>doing</a:t>
            </a:r>
            <a:r>
              <a:rPr sz="818" spc="-51" dirty="0">
                <a:solidFill>
                  <a:srgbClr val="262626"/>
                </a:solidFill>
                <a:latin typeface="Times New Roman"/>
                <a:cs typeface="Times New Roman"/>
              </a:rPr>
              <a:t> </a:t>
            </a:r>
            <a:r>
              <a:rPr sz="818" spc="-31" dirty="0">
                <a:solidFill>
                  <a:srgbClr val="262626"/>
                </a:solidFill>
                <a:latin typeface="Times New Roman"/>
                <a:cs typeface="Times New Roman"/>
              </a:rPr>
              <a:t>well</a:t>
            </a:r>
            <a:r>
              <a:rPr sz="818" spc="-20" dirty="0">
                <a:solidFill>
                  <a:srgbClr val="262626"/>
                </a:solidFill>
                <a:latin typeface="Times New Roman"/>
                <a:cs typeface="Times New Roman"/>
              </a:rPr>
              <a:t> </a:t>
            </a:r>
            <a:r>
              <a:rPr sz="818" spc="-27" dirty="0">
                <a:solidFill>
                  <a:srgbClr val="262626"/>
                </a:solidFill>
                <a:latin typeface="Times New Roman"/>
                <a:cs typeface="Times New Roman"/>
              </a:rPr>
              <a:t>and</a:t>
            </a:r>
            <a:r>
              <a:rPr sz="818" spc="-24" dirty="0">
                <a:solidFill>
                  <a:srgbClr val="262626"/>
                </a:solidFill>
                <a:latin typeface="Times New Roman"/>
                <a:cs typeface="Times New Roman"/>
              </a:rPr>
              <a:t> </a:t>
            </a:r>
            <a:r>
              <a:rPr sz="818" spc="-27" dirty="0">
                <a:solidFill>
                  <a:srgbClr val="262626"/>
                </a:solidFill>
                <a:latin typeface="Times New Roman"/>
                <a:cs typeface="Times New Roman"/>
              </a:rPr>
              <a:t>considered</a:t>
            </a:r>
            <a:r>
              <a:rPr sz="818" spc="-24" dirty="0">
                <a:solidFill>
                  <a:srgbClr val="262626"/>
                </a:solidFill>
                <a:latin typeface="Times New Roman"/>
                <a:cs typeface="Times New Roman"/>
              </a:rPr>
              <a:t> </a:t>
            </a:r>
            <a:r>
              <a:rPr sz="818" spc="-7" dirty="0">
                <a:solidFill>
                  <a:srgbClr val="262626"/>
                </a:solidFill>
                <a:latin typeface="Times New Roman"/>
                <a:cs typeface="Times New Roman"/>
              </a:rPr>
              <a:t>"of</a:t>
            </a:r>
            <a:r>
              <a:rPr sz="818" spc="-41" dirty="0">
                <a:solidFill>
                  <a:srgbClr val="262626"/>
                </a:solidFill>
                <a:latin typeface="Times New Roman"/>
                <a:cs typeface="Times New Roman"/>
              </a:rPr>
              <a:t> </a:t>
            </a:r>
            <a:r>
              <a:rPr sz="818" spc="-14" dirty="0">
                <a:solidFill>
                  <a:srgbClr val="262626"/>
                </a:solidFill>
                <a:latin typeface="Times New Roman"/>
                <a:cs typeface="Times New Roman"/>
              </a:rPr>
              <a:t>great</a:t>
            </a:r>
            <a:r>
              <a:rPr sz="818" spc="-37" dirty="0">
                <a:solidFill>
                  <a:srgbClr val="262626"/>
                </a:solidFill>
                <a:latin typeface="Times New Roman"/>
                <a:cs typeface="Times New Roman"/>
              </a:rPr>
              <a:t> </a:t>
            </a:r>
            <a:r>
              <a:rPr sz="818" spc="-14" dirty="0">
                <a:solidFill>
                  <a:srgbClr val="262626"/>
                </a:solidFill>
                <a:latin typeface="Times New Roman"/>
                <a:cs typeface="Times New Roman"/>
              </a:rPr>
              <a:t>promise"</a:t>
            </a:r>
            <a:r>
              <a:rPr sz="818" spc="-17" dirty="0">
                <a:solidFill>
                  <a:srgbClr val="262626"/>
                </a:solidFill>
                <a:latin typeface="Times New Roman"/>
                <a:cs typeface="Times New Roman"/>
              </a:rPr>
              <a:t> </a:t>
            </a:r>
            <a:r>
              <a:rPr sz="818" spc="-7" dirty="0">
                <a:solidFill>
                  <a:srgbClr val="262626"/>
                </a:solidFill>
                <a:latin typeface="Times New Roman"/>
                <a:cs typeface="Times New Roman"/>
              </a:rPr>
              <a:t>by</a:t>
            </a:r>
            <a:r>
              <a:rPr sz="818" spc="-20" dirty="0">
                <a:solidFill>
                  <a:srgbClr val="262626"/>
                </a:solidFill>
                <a:latin typeface="Times New Roman"/>
                <a:cs typeface="Times New Roman"/>
              </a:rPr>
              <a:t> </a:t>
            </a:r>
            <a:r>
              <a:rPr sz="818" spc="-31" dirty="0">
                <a:solidFill>
                  <a:srgbClr val="262626"/>
                </a:solidFill>
                <a:latin typeface="Times New Roman"/>
                <a:cs typeface="Times New Roman"/>
              </a:rPr>
              <a:t>his</a:t>
            </a:r>
            <a:r>
              <a:rPr sz="818" spc="-20" dirty="0">
                <a:solidFill>
                  <a:srgbClr val="262626"/>
                </a:solidFill>
                <a:latin typeface="Times New Roman"/>
                <a:cs typeface="Times New Roman"/>
              </a:rPr>
              <a:t> </a:t>
            </a:r>
            <a:r>
              <a:rPr sz="818" dirty="0">
                <a:solidFill>
                  <a:srgbClr val="262626"/>
                </a:solidFill>
                <a:latin typeface="Times New Roman"/>
                <a:cs typeface="Times New Roman"/>
              </a:rPr>
              <a:t>advisors.</a:t>
            </a:r>
            <a:r>
              <a:rPr sz="818" spc="150" dirty="0">
                <a:solidFill>
                  <a:srgbClr val="262626"/>
                </a:solidFill>
                <a:latin typeface="Times New Roman"/>
                <a:cs typeface="Times New Roman"/>
              </a:rPr>
              <a:t> </a:t>
            </a:r>
            <a:r>
              <a:rPr sz="818" spc="-7" dirty="0">
                <a:solidFill>
                  <a:srgbClr val="262626"/>
                </a:solidFill>
                <a:latin typeface="Times New Roman"/>
                <a:cs typeface="Times New Roman"/>
              </a:rPr>
              <a:t>Plans </a:t>
            </a:r>
            <a:r>
              <a:rPr sz="818" dirty="0">
                <a:solidFill>
                  <a:srgbClr val="262626"/>
                </a:solidFill>
                <a:latin typeface="Times New Roman"/>
                <a:cs typeface="Times New Roman"/>
              </a:rPr>
              <a:t>to</a:t>
            </a:r>
            <a:r>
              <a:rPr sz="818" spc="58" dirty="0">
                <a:solidFill>
                  <a:srgbClr val="262626"/>
                </a:solidFill>
                <a:latin typeface="Times New Roman"/>
                <a:cs typeface="Times New Roman"/>
              </a:rPr>
              <a:t> </a:t>
            </a:r>
            <a:r>
              <a:rPr sz="818" spc="-14" dirty="0">
                <a:solidFill>
                  <a:srgbClr val="262626"/>
                </a:solidFill>
                <a:latin typeface="Times New Roman"/>
                <a:cs typeface="Times New Roman"/>
              </a:rPr>
              <a:t>specialize</a:t>
            </a:r>
            <a:r>
              <a:rPr sz="818" spc="34" dirty="0">
                <a:solidFill>
                  <a:srgbClr val="262626"/>
                </a:solidFill>
                <a:latin typeface="Times New Roman"/>
                <a:cs typeface="Times New Roman"/>
              </a:rPr>
              <a:t> </a:t>
            </a:r>
            <a:r>
              <a:rPr sz="818" dirty="0">
                <a:solidFill>
                  <a:srgbClr val="262626"/>
                </a:solidFill>
                <a:latin typeface="Times New Roman"/>
                <a:cs typeface="Times New Roman"/>
              </a:rPr>
              <a:t>in</a:t>
            </a:r>
            <a:r>
              <a:rPr sz="818" spc="82" dirty="0">
                <a:solidFill>
                  <a:srgbClr val="262626"/>
                </a:solidFill>
                <a:latin typeface="Times New Roman"/>
                <a:cs typeface="Times New Roman"/>
              </a:rPr>
              <a:t> </a:t>
            </a:r>
            <a:r>
              <a:rPr sz="818" dirty="0">
                <a:solidFill>
                  <a:srgbClr val="262626"/>
                </a:solidFill>
                <a:latin typeface="Times New Roman"/>
                <a:cs typeface="Times New Roman"/>
              </a:rPr>
              <a:t>neurology.</a:t>
            </a:r>
            <a:r>
              <a:rPr sz="818" spc="102" dirty="0">
                <a:solidFill>
                  <a:srgbClr val="262626"/>
                </a:solidFill>
                <a:latin typeface="Times New Roman"/>
                <a:cs typeface="Times New Roman"/>
              </a:rPr>
              <a:t>  </a:t>
            </a:r>
            <a:r>
              <a:rPr sz="818" dirty="0">
                <a:solidFill>
                  <a:srgbClr val="262626"/>
                </a:solidFill>
                <a:latin typeface="Times New Roman"/>
                <a:cs typeface="Times New Roman"/>
              </a:rPr>
              <a:t>Father</a:t>
            </a:r>
            <a:r>
              <a:rPr sz="818" spc="68" dirty="0">
                <a:solidFill>
                  <a:srgbClr val="262626"/>
                </a:solidFill>
                <a:latin typeface="Times New Roman"/>
                <a:cs typeface="Times New Roman"/>
              </a:rPr>
              <a:t> </a:t>
            </a:r>
            <a:r>
              <a:rPr sz="818" dirty="0">
                <a:solidFill>
                  <a:srgbClr val="262626"/>
                </a:solidFill>
                <a:latin typeface="Times New Roman"/>
                <a:cs typeface="Times New Roman"/>
              </a:rPr>
              <a:t>of</a:t>
            </a:r>
            <a:r>
              <a:rPr sz="818" spc="92" dirty="0">
                <a:solidFill>
                  <a:srgbClr val="262626"/>
                </a:solidFill>
                <a:latin typeface="Times New Roman"/>
                <a:cs typeface="Times New Roman"/>
              </a:rPr>
              <a:t> </a:t>
            </a:r>
            <a:r>
              <a:rPr sz="818" dirty="0">
                <a:solidFill>
                  <a:srgbClr val="262626"/>
                </a:solidFill>
                <a:latin typeface="Times New Roman"/>
                <a:cs typeface="Times New Roman"/>
              </a:rPr>
              <a:t>one</a:t>
            </a:r>
            <a:r>
              <a:rPr sz="818" spc="-7" dirty="0">
                <a:solidFill>
                  <a:srgbClr val="262626"/>
                </a:solidFill>
                <a:latin typeface="Times New Roman"/>
                <a:cs typeface="Times New Roman"/>
              </a:rPr>
              <a:t> </a:t>
            </a:r>
            <a:r>
              <a:rPr sz="818" dirty="0">
                <a:solidFill>
                  <a:srgbClr val="262626"/>
                </a:solidFill>
                <a:latin typeface="Times New Roman"/>
                <a:cs typeface="Times New Roman"/>
              </a:rPr>
              <a:t>child,</a:t>
            </a:r>
            <a:r>
              <a:rPr sz="818" spc="78" dirty="0">
                <a:solidFill>
                  <a:srgbClr val="262626"/>
                </a:solidFill>
                <a:latin typeface="Times New Roman"/>
                <a:cs typeface="Times New Roman"/>
              </a:rPr>
              <a:t> </a:t>
            </a:r>
            <a:r>
              <a:rPr sz="818" spc="-7" dirty="0">
                <a:solidFill>
                  <a:srgbClr val="262626"/>
                </a:solidFill>
                <a:latin typeface="Times New Roman"/>
                <a:cs typeface="Times New Roman"/>
              </a:rPr>
              <a:t>another</a:t>
            </a:r>
            <a:r>
              <a:rPr sz="818" spc="61" dirty="0">
                <a:solidFill>
                  <a:srgbClr val="262626"/>
                </a:solidFill>
                <a:latin typeface="Times New Roman"/>
                <a:cs typeface="Times New Roman"/>
              </a:rPr>
              <a:t> </a:t>
            </a:r>
            <a:r>
              <a:rPr sz="818" dirty="0">
                <a:solidFill>
                  <a:srgbClr val="262626"/>
                </a:solidFill>
                <a:latin typeface="Times New Roman"/>
                <a:cs typeface="Times New Roman"/>
              </a:rPr>
              <a:t>on</a:t>
            </a:r>
            <a:r>
              <a:rPr sz="818" spc="82" dirty="0">
                <a:solidFill>
                  <a:srgbClr val="262626"/>
                </a:solidFill>
                <a:latin typeface="Times New Roman"/>
                <a:cs typeface="Times New Roman"/>
              </a:rPr>
              <a:t> </a:t>
            </a:r>
            <a:r>
              <a:rPr sz="818" dirty="0">
                <a:solidFill>
                  <a:srgbClr val="262626"/>
                </a:solidFill>
                <a:latin typeface="Times New Roman"/>
                <a:cs typeface="Times New Roman"/>
              </a:rPr>
              <a:t>the way.</a:t>
            </a:r>
            <a:r>
              <a:rPr sz="818" spc="78" dirty="0">
                <a:solidFill>
                  <a:srgbClr val="262626"/>
                </a:solidFill>
                <a:latin typeface="Times New Roman"/>
                <a:cs typeface="Times New Roman"/>
              </a:rPr>
              <a:t>  </a:t>
            </a:r>
            <a:r>
              <a:rPr sz="818" spc="-7" dirty="0">
                <a:solidFill>
                  <a:srgbClr val="262626"/>
                </a:solidFill>
                <a:latin typeface="Times New Roman"/>
                <a:cs typeface="Times New Roman"/>
              </a:rPr>
              <a:t>Yearly</a:t>
            </a:r>
            <a:r>
              <a:rPr sz="818" spc="75" dirty="0">
                <a:solidFill>
                  <a:srgbClr val="262626"/>
                </a:solidFill>
                <a:latin typeface="Times New Roman"/>
                <a:cs typeface="Times New Roman"/>
              </a:rPr>
              <a:t> </a:t>
            </a:r>
            <a:r>
              <a:rPr sz="818" spc="-17" dirty="0">
                <a:solidFill>
                  <a:srgbClr val="262626"/>
                </a:solidFill>
                <a:latin typeface="Times New Roman"/>
                <a:cs typeface="Times New Roman"/>
              </a:rPr>
              <a:t>income</a:t>
            </a:r>
            <a:r>
              <a:rPr sz="818" spc="37" dirty="0">
                <a:solidFill>
                  <a:srgbClr val="262626"/>
                </a:solidFill>
                <a:latin typeface="Times New Roman"/>
                <a:cs typeface="Times New Roman"/>
              </a:rPr>
              <a:t> </a:t>
            </a:r>
            <a:r>
              <a:rPr sz="818" spc="-14" dirty="0">
                <a:solidFill>
                  <a:srgbClr val="262626"/>
                </a:solidFill>
                <a:latin typeface="Times New Roman"/>
                <a:cs typeface="Times New Roman"/>
              </a:rPr>
              <a:t>now:</a:t>
            </a:r>
            <a:endParaRPr sz="818" dirty="0">
              <a:latin typeface="Times New Roman"/>
              <a:cs typeface="Times New Roman"/>
            </a:endParaRPr>
          </a:p>
          <a:p>
            <a:pPr marL="41130" algn="just">
              <a:lnSpc>
                <a:spcPts val="869"/>
              </a:lnSpc>
            </a:pPr>
            <a:r>
              <a:rPr sz="818" dirty="0">
                <a:solidFill>
                  <a:srgbClr val="262626"/>
                </a:solidFill>
                <a:latin typeface="Times New Roman"/>
                <a:cs typeface="Times New Roman"/>
              </a:rPr>
              <a:t>$10,000.</a:t>
            </a:r>
            <a:r>
              <a:rPr sz="818" spc="269" dirty="0">
                <a:solidFill>
                  <a:srgbClr val="262626"/>
                </a:solidFill>
                <a:latin typeface="Times New Roman"/>
                <a:cs typeface="Times New Roman"/>
              </a:rPr>
              <a:t> </a:t>
            </a:r>
            <a:r>
              <a:rPr sz="818" spc="-17" dirty="0">
                <a:solidFill>
                  <a:srgbClr val="262626"/>
                </a:solidFill>
                <a:latin typeface="Times New Roman"/>
                <a:cs typeface="Times New Roman"/>
              </a:rPr>
              <a:t>Potential</a:t>
            </a:r>
            <a:r>
              <a:rPr sz="818" spc="14" dirty="0">
                <a:solidFill>
                  <a:srgbClr val="262626"/>
                </a:solidFill>
                <a:latin typeface="Times New Roman"/>
                <a:cs typeface="Times New Roman"/>
              </a:rPr>
              <a:t> </a:t>
            </a:r>
            <a:r>
              <a:rPr sz="818" dirty="0">
                <a:solidFill>
                  <a:srgbClr val="262626"/>
                </a:solidFill>
                <a:latin typeface="Times New Roman"/>
                <a:cs typeface="Times New Roman"/>
              </a:rPr>
              <a:t>life</a:t>
            </a:r>
            <a:r>
              <a:rPr sz="818" spc="-37" dirty="0">
                <a:solidFill>
                  <a:srgbClr val="262626"/>
                </a:solidFill>
                <a:latin typeface="Times New Roman"/>
                <a:cs typeface="Times New Roman"/>
              </a:rPr>
              <a:t> </a:t>
            </a:r>
            <a:r>
              <a:rPr sz="818" dirty="0">
                <a:solidFill>
                  <a:srgbClr val="262626"/>
                </a:solidFill>
                <a:latin typeface="Times New Roman"/>
                <a:cs typeface="Times New Roman"/>
              </a:rPr>
              <a:t>earnings:</a:t>
            </a:r>
            <a:r>
              <a:rPr sz="818" spc="266" dirty="0">
                <a:solidFill>
                  <a:srgbClr val="262626"/>
                </a:solidFill>
                <a:latin typeface="Times New Roman"/>
                <a:cs typeface="Times New Roman"/>
              </a:rPr>
              <a:t> </a:t>
            </a:r>
            <a:r>
              <a:rPr sz="818" dirty="0">
                <a:solidFill>
                  <a:srgbClr val="262626"/>
                </a:solidFill>
                <a:latin typeface="Times New Roman"/>
                <a:cs typeface="Times New Roman"/>
              </a:rPr>
              <a:t>$1,149,812.</a:t>
            </a:r>
            <a:r>
              <a:rPr sz="818" spc="252" dirty="0">
                <a:solidFill>
                  <a:srgbClr val="262626"/>
                </a:solidFill>
                <a:latin typeface="Times New Roman"/>
                <a:cs typeface="Times New Roman"/>
              </a:rPr>
              <a:t> </a:t>
            </a:r>
            <a:r>
              <a:rPr sz="784" dirty="0">
                <a:solidFill>
                  <a:srgbClr val="262626"/>
                </a:solidFill>
                <a:latin typeface="Times New Roman"/>
                <a:cs typeface="Times New Roman"/>
              </a:rPr>
              <a:t>Health</a:t>
            </a:r>
            <a:r>
              <a:rPr sz="784" spc="14" dirty="0">
                <a:solidFill>
                  <a:srgbClr val="262626"/>
                </a:solidFill>
                <a:latin typeface="Times New Roman"/>
                <a:cs typeface="Times New Roman"/>
              </a:rPr>
              <a:t> </a:t>
            </a:r>
            <a:r>
              <a:rPr sz="818" spc="-7" dirty="0">
                <a:solidFill>
                  <a:srgbClr val="262626"/>
                </a:solidFill>
                <a:latin typeface="Times New Roman"/>
                <a:cs typeface="Times New Roman"/>
              </a:rPr>
              <a:t>insurance?</a:t>
            </a:r>
            <a:r>
              <a:rPr sz="818" spc="269" dirty="0">
                <a:solidFill>
                  <a:srgbClr val="262626"/>
                </a:solidFill>
                <a:latin typeface="Times New Roman"/>
                <a:cs typeface="Times New Roman"/>
              </a:rPr>
              <a:t> </a:t>
            </a:r>
            <a:r>
              <a:rPr sz="818" b="1" spc="-14" dirty="0">
                <a:solidFill>
                  <a:srgbClr val="262626"/>
                </a:solidFill>
                <a:latin typeface="Times New Roman"/>
                <a:cs typeface="Times New Roman"/>
              </a:rPr>
              <a:t>Yes.</a:t>
            </a:r>
            <a:endParaRPr sz="818" dirty="0">
              <a:latin typeface="Times New Roman"/>
              <a:cs typeface="Times New Roman"/>
            </a:endParaRPr>
          </a:p>
          <a:p>
            <a:pPr>
              <a:lnSpc>
                <a:spcPct val="100000"/>
              </a:lnSpc>
            </a:pPr>
            <a:endParaRPr sz="886" dirty="0">
              <a:latin typeface="Times New Roman"/>
              <a:cs typeface="Times New Roman"/>
            </a:endParaRPr>
          </a:p>
          <a:p>
            <a:pPr marL="46325">
              <a:spcBef>
                <a:spcPts val="672"/>
              </a:spcBef>
            </a:pPr>
            <a:r>
              <a:rPr sz="784" b="1" dirty="0">
                <a:solidFill>
                  <a:srgbClr val="262626"/>
                </a:solidFill>
                <a:latin typeface="Times New Roman"/>
                <a:cs typeface="Times New Roman"/>
              </a:rPr>
              <a:t>Patient</a:t>
            </a:r>
            <a:r>
              <a:rPr sz="784" b="1" spc="48" dirty="0">
                <a:solidFill>
                  <a:srgbClr val="262626"/>
                </a:solidFill>
                <a:latin typeface="Times New Roman"/>
                <a:cs typeface="Times New Roman"/>
              </a:rPr>
              <a:t> </a:t>
            </a:r>
            <a:r>
              <a:rPr sz="784" b="1" dirty="0">
                <a:solidFill>
                  <a:srgbClr val="262626"/>
                </a:solidFill>
                <a:latin typeface="Times New Roman"/>
                <a:cs typeface="Times New Roman"/>
              </a:rPr>
              <a:t>#4:</a:t>
            </a:r>
            <a:r>
              <a:rPr sz="784" b="1" spc="252" dirty="0">
                <a:solidFill>
                  <a:srgbClr val="262626"/>
                </a:solidFill>
                <a:latin typeface="Times New Roman"/>
                <a:cs typeface="Times New Roman"/>
              </a:rPr>
              <a:t> </a:t>
            </a:r>
            <a:r>
              <a:rPr sz="784" b="1" dirty="0">
                <a:solidFill>
                  <a:srgbClr val="262626"/>
                </a:solidFill>
                <a:latin typeface="Times New Roman"/>
                <a:cs typeface="Times New Roman"/>
              </a:rPr>
              <a:t>Agnes</a:t>
            </a:r>
            <a:r>
              <a:rPr sz="784" b="1" spc="27" dirty="0">
                <a:solidFill>
                  <a:srgbClr val="262626"/>
                </a:solidFill>
                <a:latin typeface="Times New Roman"/>
                <a:cs typeface="Times New Roman"/>
              </a:rPr>
              <a:t> </a:t>
            </a:r>
            <a:r>
              <a:rPr sz="784" b="1" spc="20" dirty="0">
                <a:solidFill>
                  <a:srgbClr val="262626"/>
                </a:solidFill>
                <a:latin typeface="Times New Roman"/>
                <a:cs typeface="Times New Roman"/>
              </a:rPr>
              <a:t>M.</a:t>
            </a:r>
            <a:endParaRPr sz="784" dirty="0">
              <a:latin typeface="Times New Roman"/>
              <a:cs typeface="Times New Roman"/>
            </a:endParaRPr>
          </a:p>
          <a:p>
            <a:pPr>
              <a:spcBef>
                <a:spcPts val="37"/>
              </a:spcBef>
            </a:pPr>
            <a:endParaRPr sz="750" dirty="0">
              <a:latin typeface="Times New Roman"/>
              <a:cs typeface="Times New Roman"/>
            </a:endParaRPr>
          </a:p>
          <a:p>
            <a:pPr marL="53252" marR="16885" indent="-3896" algn="just">
              <a:lnSpc>
                <a:spcPct val="89300"/>
              </a:lnSpc>
            </a:pPr>
            <a:r>
              <a:rPr sz="818" spc="-31" dirty="0">
                <a:solidFill>
                  <a:srgbClr val="262626"/>
                </a:solidFill>
                <a:latin typeface="Times New Roman"/>
                <a:cs typeface="Times New Roman"/>
              </a:rPr>
              <a:t>Twenty-</a:t>
            </a:r>
            <a:r>
              <a:rPr sz="818" dirty="0">
                <a:solidFill>
                  <a:srgbClr val="262626"/>
                </a:solidFill>
                <a:latin typeface="Times New Roman"/>
                <a:cs typeface="Times New Roman"/>
              </a:rPr>
              <a:t>six</a:t>
            </a:r>
            <a:r>
              <a:rPr sz="818" spc="48" dirty="0">
                <a:solidFill>
                  <a:srgbClr val="262626"/>
                </a:solidFill>
                <a:latin typeface="Times New Roman"/>
                <a:cs typeface="Times New Roman"/>
              </a:rPr>
              <a:t> </a:t>
            </a:r>
            <a:r>
              <a:rPr sz="818" spc="-7" dirty="0">
                <a:solidFill>
                  <a:srgbClr val="262626"/>
                </a:solidFill>
                <a:latin typeface="Times New Roman"/>
                <a:cs typeface="Times New Roman"/>
              </a:rPr>
              <a:t>year</a:t>
            </a:r>
            <a:r>
              <a:rPr sz="818" spc="-34" dirty="0">
                <a:solidFill>
                  <a:srgbClr val="262626"/>
                </a:solidFill>
                <a:latin typeface="Times New Roman"/>
                <a:cs typeface="Times New Roman"/>
              </a:rPr>
              <a:t> </a:t>
            </a:r>
            <a:r>
              <a:rPr sz="818" dirty="0">
                <a:solidFill>
                  <a:srgbClr val="262626"/>
                </a:solidFill>
                <a:latin typeface="Times New Roman"/>
                <a:cs typeface="Times New Roman"/>
              </a:rPr>
              <a:t>old</a:t>
            </a:r>
            <a:r>
              <a:rPr sz="818" spc="24" dirty="0">
                <a:solidFill>
                  <a:srgbClr val="262626"/>
                </a:solidFill>
                <a:latin typeface="Times New Roman"/>
                <a:cs typeface="Times New Roman"/>
              </a:rPr>
              <a:t> </a:t>
            </a:r>
            <a:r>
              <a:rPr sz="818" spc="-7" dirty="0">
                <a:solidFill>
                  <a:srgbClr val="262626"/>
                </a:solidFill>
                <a:latin typeface="Times New Roman"/>
                <a:cs typeface="Times New Roman"/>
              </a:rPr>
              <a:t>mother</a:t>
            </a:r>
            <a:r>
              <a:rPr sz="818" spc="3" dirty="0">
                <a:solidFill>
                  <a:srgbClr val="262626"/>
                </a:solidFill>
                <a:latin typeface="Times New Roman"/>
                <a:cs typeface="Times New Roman"/>
              </a:rPr>
              <a:t> </a:t>
            </a:r>
            <a:r>
              <a:rPr sz="818" dirty="0">
                <a:solidFill>
                  <a:srgbClr val="262626"/>
                </a:solidFill>
                <a:latin typeface="Times New Roman"/>
                <a:cs typeface="Times New Roman"/>
              </a:rPr>
              <a:t>of</a:t>
            </a:r>
            <a:r>
              <a:rPr sz="818" spc="34" dirty="0">
                <a:solidFill>
                  <a:srgbClr val="262626"/>
                </a:solidFill>
                <a:latin typeface="Times New Roman"/>
                <a:cs typeface="Times New Roman"/>
              </a:rPr>
              <a:t> </a:t>
            </a:r>
            <a:r>
              <a:rPr sz="818" dirty="0">
                <a:solidFill>
                  <a:srgbClr val="262626"/>
                </a:solidFill>
                <a:latin typeface="Times New Roman"/>
                <a:cs typeface="Times New Roman"/>
              </a:rPr>
              <a:t>two</a:t>
            </a:r>
            <a:r>
              <a:rPr sz="818" spc="-31" dirty="0">
                <a:solidFill>
                  <a:srgbClr val="262626"/>
                </a:solidFill>
                <a:latin typeface="Times New Roman"/>
                <a:cs typeface="Times New Roman"/>
              </a:rPr>
              <a:t> </a:t>
            </a:r>
            <a:r>
              <a:rPr sz="818" spc="-7" dirty="0">
                <a:solidFill>
                  <a:srgbClr val="262626"/>
                </a:solidFill>
                <a:latin typeface="Times New Roman"/>
                <a:cs typeface="Times New Roman"/>
              </a:rPr>
              <a:t>children,</a:t>
            </a:r>
            <a:r>
              <a:rPr sz="818" spc="27" dirty="0">
                <a:solidFill>
                  <a:srgbClr val="262626"/>
                </a:solidFill>
                <a:latin typeface="Times New Roman"/>
                <a:cs typeface="Times New Roman"/>
              </a:rPr>
              <a:t> </a:t>
            </a:r>
            <a:r>
              <a:rPr sz="818" spc="-31" dirty="0">
                <a:solidFill>
                  <a:srgbClr val="262626"/>
                </a:solidFill>
                <a:latin typeface="Times New Roman"/>
                <a:cs typeface="Times New Roman"/>
              </a:rPr>
              <a:t>abandoned</a:t>
            </a:r>
            <a:r>
              <a:rPr sz="818" spc="7" dirty="0">
                <a:solidFill>
                  <a:srgbClr val="262626"/>
                </a:solidFill>
                <a:latin typeface="Times New Roman"/>
                <a:cs typeface="Times New Roman"/>
              </a:rPr>
              <a:t> </a:t>
            </a:r>
            <a:r>
              <a:rPr sz="784" dirty="0">
                <a:solidFill>
                  <a:srgbClr val="262626"/>
                </a:solidFill>
                <a:latin typeface="Arial"/>
                <a:cs typeface="Arial"/>
              </a:rPr>
              <a:t>by</a:t>
            </a:r>
            <a:r>
              <a:rPr sz="784" spc="-44" dirty="0">
                <a:solidFill>
                  <a:srgbClr val="262626"/>
                </a:solidFill>
                <a:latin typeface="Arial"/>
                <a:cs typeface="Arial"/>
              </a:rPr>
              <a:t> </a:t>
            </a:r>
            <a:r>
              <a:rPr sz="818" dirty="0">
                <a:solidFill>
                  <a:srgbClr val="262626"/>
                </a:solidFill>
                <a:latin typeface="Times New Roman"/>
                <a:cs typeface="Times New Roman"/>
              </a:rPr>
              <a:t>husband.</a:t>
            </a:r>
            <a:r>
              <a:rPr sz="818" spc="262" dirty="0">
                <a:solidFill>
                  <a:srgbClr val="262626"/>
                </a:solidFill>
                <a:latin typeface="Times New Roman"/>
                <a:cs typeface="Times New Roman"/>
              </a:rPr>
              <a:t> </a:t>
            </a:r>
            <a:r>
              <a:rPr sz="818" spc="-14" dirty="0">
                <a:solidFill>
                  <a:srgbClr val="262626"/>
                </a:solidFill>
                <a:latin typeface="Times New Roman"/>
                <a:cs typeface="Times New Roman"/>
              </a:rPr>
              <a:t>Unable</a:t>
            </a:r>
            <a:r>
              <a:rPr sz="818" spc="-3" dirty="0">
                <a:solidFill>
                  <a:srgbClr val="262626"/>
                </a:solidFill>
                <a:latin typeface="Times New Roman"/>
                <a:cs typeface="Times New Roman"/>
              </a:rPr>
              <a:t> </a:t>
            </a:r>
            <a:r>
              <a:rPr sz="750" dirty="0">
                <a:solidFill>
                  <a:srgbClr val="262626"/>
                </a:solidFill>
                <a:latin typeface="Arial"/>
                <a:cs typeface="Arial"/>
              </a:rPr>
              <a:t>to</a:t>
            </a:r>
            <a:r>
              <a:rPr sz="750" spc="-27" dirty="0">
                <a:solidFill>
                  <a:srgbClr val="262626"/>
                </a:solidFill>
                <a:latin typeface="Arial"/>
                <a:cs typeface="Arial"/>
              </a:rPr>
              <a:t> </a:t>
            </a:r>
            <a:r>
              <a:rPr sz="818" spc="-14" dirty="0">
                <a:solidFill>
                  <a:srgbClr val="262626"/>
                </a:solidFill>
                <a:latin typeface="Times New Roman"/>
                <a:cs typeface="Times New Roman"/>
              </a:rPr>
              <a:t>work</a:t>
            </a:r>
            <a:r>
              <a:rPr sz="818" spc="10" dirty="0">
                <a:solidFill>
                  <a:srgbClr val="262626"/>
                </a:solidFill>
                <a:latin typeface="Times New Roman"/>
                <a:cs typeface="Times New Roman"/>
              </a:rPr>
              <a:t> </a:t>
            </a:r>
            <a:r>
              <a:rPr sz="818" spc="-7" dirty="0">
                <a:solidFill>
                  <a:srgbClr val="262626"/>
                </a:solidFill>
                <a:latin typeface="Times New Roman"/>
                <a:cs typeface="Times New Roman"/>
              </a:rPr>
              <a:t>because </a:t>
            </a:r>
            <a:r>
              <a:rPr sz="818" dirty="0">
                <a:solidFill>
                  <a:srgbClr val="262626"/>
                </a:solidFill>
                <a:latin typeface="Times New Roman"/>
                <a:cs typeface="Times New Roman"/>
              </a:rPr>
              <a:t>of</a:t>
            </a:r>
            <a:r>
              <a:rPr sz="818" spc="75" dirty="0">
                <a:solidFill>
                  <a:srgbClr val="262626"/>
                </a:solidFill>
                <a:latin typeface="Times New Roman"/>
                <a:cs typeface="Times New Roman"/>
              </a:rPr>
              <a:t> </a:t>
            </a:r>
            <a:r>
              <a:rPr sz="818" dirty="0">
                <a:solidFill>
                  <a:srgbClr val="262626"/>
                </a:solidFill>
                <a:latin typeface="Times New Roman"/>
                <a:cs typeface="Times New Roman"/>
              </a:rPr>
              <a:t>lack</a:t>
            </a:r>
            <a:r>
              <a:rPr sz="818" spc="72" dirty="0">
                <a:solidFill>
                  <a:srgbClr val="262626"/>
                </a:solidFill>
                <a:latin typeface="Times New Roman"/>
                <a:cs typeface="Times New Roman"/>
              </a:rPr>
              <a:t> </a:t>
            </a:r>
            <a:r>
              <a:rPr sz="818" dirty="0">
                <a:solidFill>
                  <a:srgbClr val="262626"/>
                </a:solidFill>
                <a:latin typeface="Times New Roman"/>
                <a:cs typeface="Times New Roman"/>
              </a:rPr>
              <a:t>of</a:t>
            </a:r>
            <a:r>
              <a:rPr sz="818" spc="78" dirty="0">
                <a:solidFill>
                  <a:srgbClr val="262626"/>
                </a:solidFill>
                <a:latin typeface="Times New Roman"/>
                <a:cs typeface="Times New Roman"/>
              </a:rPr>
              <a:t> </a:t>
            </a:r>
            <a:r>
              <a:rPr sz="818" spc="-17" dirty="0">
                <a:solidFill>
                  <a:srgbClr val="262626"/>
                </a:solidFill>
                <a:latin typeface="Times New Roman"/>
                <a:cs typeface="Times New Roman"/>
              </a:rPr>
              <a:t>day-</a:t>
            </a:r>
            <a:r>
              <a:rPr sz="818" dirty="0">
                <a:solidFill>
                  <a:srgbClr val="262626"/>
                </a:solidFill>
                <a:latin typeface="Times New Roman"/>
                <a:cs typeface="Times New Roman"/>
              </a:rPr>
              <a:t>care</a:t>
            </a:r>
            <a:r>
              <a:rPr sz="818" spc="55" dirty="0">
                <a:solidFill>
                  <a:srgbClr val="262626"/>
                </a:solidFill>
                <a:latin typeface="Times New Roman"/>
                <a:cs typeface="Times New Roman"/>
              </a:rPr>
              <a:t> </a:t>
            </a:r>
            <a:r>
              <a:rPr sz="818" dirty="0">
                <a:solidFill>
                  <a:srgbClr val="262626"/>
                </a:solidFill>
                <a:latin typeface="Times New Roman"/>
                <a:cs typeface="Times New Roman"/>
              </a:rPr>
              <a:t>facilities</a:t>
            </a:r>
            <a:r>
              <a:rPr sz="818" spc="41" dirty="0">
                <a:solidFill>
                  <a:srgbClr val="262626"/>
                </a:solidFill>
                <a:latin typeface="Times New Roman"/>
                <a:cs typeface="Times New Roman"/>
              </a:rPr>
              <a:t> </a:t>
            </a:r>
            <a:r>
              <a:rPr sz="818" dirty="0">
                <a:solidFill>
                  <a:srgbClr val="262626"/>
                </a:solidFill>
                <a:latin typeface="Times New Roman"/>
                <a:cs typeface="Times New Roman"/>
              </a:rPr>
              <a:t>in</a:t>
            </a:r>
            <a:r>
              <a:rPr sz="818" spc="153" dirty="0">
                <a:solidFill>
                  <a:srgbClr val="262626"/>
                </a:solidFill>
                <a:latin typeface="Times New Roman"/>
                <a:cs typeface="Times New Roman"/>
              </a:rPr>
              <a:t> </a:t>
            </a:r>
            <a:r>
              <a:rPr sz="818" dirty="0">
                <a:solidFill>
                  <a:srgbClr val="262626"/>
                </a:solidFill>
                <a:latin typeface="Times New Roman"/>
                <a:cs typeface="Times New Roman"/>
              </a:rPr>
              <a:t>area:</a:t>
            </a:r>
            <a:r>
              <a:rPr sz="818" spc="92" dirty="0">
                <a:solidFill>
                  <a:srgbClr val="262626"/>
                </a:solidFill>
                <a:latin typeface="Times New Roman"/>
                <a:cs typeface="Times New Roman"/>
              </a:rPr>
              <a:t>  </a:t>
            </a:r>
            <a:r>
              <a:rPr sz="818" spc="-7" dirty="0">
                <a:solidFill>
                  <a:srgbClr val="262626"/>
                </a:solidFill>
                <a:latin typeface="Times New Roman"/>
                <a:cs typeface="Times New Roman"/>
              </a:rPr>
              <a:t>presently</a:t>
            </a:r>
            <a:r>
              <a:rPr sz="818" spc="72" dirty="0">
                <a:solidFill>
                  <a:srgbClr val="262626"/>
                </a:solidFill>
                <a:latin typeface="Times New Roman"/>
                <a:cs typeface="Times New Roman"/>
              </a:rPr>
              <a:t> </a:t>
            </a:r>
            <a:r>
              <a:rPr sz="818" dirty="0">
                <a:solidFill>
                  <a:srgbClr val="262626"/>
                </a:solidFill>
                <a:latin typeface="Times New Roman"/>
                <a:cs typeface="Times New Roman"/>
              </a:rPr>
              <a:t>on</a:t>
            </a:r>
            <a:r>
              <a:rPr sz="818" spc="65" dirty="0">
                <a:solidFill>
                  <a:srgbClr val="262626"/>
                </a:solidFill>
                <a:latin typeface="Times New Roman"/>
                <a:cs typeface="Times New Roman"/>
              </a:rPr>
              <a:t> </a:t>
            </a:r>
            <a:r>
              <a:rPr sz="818" dirty="0">
                <a:solidFill>
                  <a:srgbClr val="262626"/>
                </a:solidFill>
                <a:latin typeface="Times New Roman"/>
                <a:cs typeface="Times New Roman"/>
              </a:rPr>
              <a:t>welfare.</a:t>
            </a:r>
            <a:r>
              <a:rPr sz="818" spc="109" dirty="0">
                <a:solidFill>
                  <a:srgbClr val="262626"/>
                </a:solidFill>
                <a:latin typeface="Times New Roman"/>
                <a:cs typeface="Times New Roman"/>
              </a:rPr>
              <a:t>  </a:t>
            </a:r>
            <a:r>
              <a:rPr sz="818" dirty="0">
                <a:solidFill>
                  <a:srgbClr val="262626"/>
                </a:solidFill>
                <a:latin typeface="Times New Roman"/>
                <a:cs typeface="Times New Roman"/>
              </a:rPr>
              <a:t>Activities:</a:t>
            </a:r>
            <a:r>
              <a:rPr sz="818" spc="123" dirty="0">
                <a:solidFill>
                  <a:srgbClr val="262626"/>
                </a:solidFill>
                <a:latin typeface="Times New Roman"/>
                <a:cs typeface="Times New Roman"/>
              </a:rPr>
              <a:t>  </a:t>
            </a:r>
            <a:r>
              <a:rPr sz="818" dirty="0">
                <a:solidFill>
                  <a:srgbClr val="262626"/>
                </a:solidFill>
                <a:latin typeface="Times New Roman"/>
                <a:cs typeface="Times New Roman"/>
              </a:rPr>
              <a:t>church,</a:t>
            </a:r>
            <a:r>
              <a:rPr sz="818" spc="85" dirty="0">
                <a:solidFill>
                  <a:srgbClr val="262626"/>
                </a:solidFill>
                <a:latin typeface="Times New Roman"/>
                <a:cs typeface="Times New Roman"/>
              </a:rPr>
              <a:t> </a:t>
            </a:r>
            <a:r>
              <a:rPr sz="818" spc="-7" dirty="0">
                <a:solidFill>
                  <a:srgbClr val="262626"/>
                </a:solidFill>
                <a:latin typeface="Times New Roman"/>
                <a:cs typeface="Times New Roman"/>
              </a:rPr>
              <a:t>Tenant's </a:t>
            </a:r>
            <a:r>
              <a:rPr sz="818" spc="-24" dirty="0">
                <a:solidFill>
                  <a:srgbClr val="262626"/>
                </a:solidFill>
                <a:latin typeface="Times New Roman"/>
                <a:cs typeface="Times New Roman"/>
              </a:rPr>
              <a:t>Organization</a:t>
            </a:r>
            <a:r>
              <a:rPr sz="818" spc="34" dirty="0">
                <a:solidFill>
                  <a:srgbClr val="262626"/>
                </a:solidFill>
                <a:latin typeface="Times New Roman"/>
                <a:cs typeface="Times New Roman"/>
              </a:rPr>
              <a:t> </a:t>
            </a:r>
            <a:r>
              <a:rPr sz="818" dirty="0">
                <a:solidFill>
                  <a:srgbClr val="262626"/>
                </a:solidFill>
                <a:latin typeface="Times New Roman"/>
                <a:cs typeface="Times New Roman"/>
              </a:rPr>
              <a:t>in</a:t>
            </a:r>
            <a:r>
              <a:rPr sz="818" spc="-7" dirty="0">
                <a:solidFill>
                  <a:srgbClr val="262626"/>
                </a:solidFill>
                <a:latin typeface="Times New Roman"/>
                <a:cs typeface="Times New Roman"/>
              </a:rPr>
              <a:t> </a:t>
            </a:r>
            <a:r>
              <a:rPr sz="818" dirty="0">
                <a:solidFill>
                  <a:srgbClr val="262626"/>
                </a:solidFill>
                <a:latin typeface="Times New Roman"/>
                <a:cs typeface="Times New Roman"/>
              </a:rPr>
              <a:t>her</a:t>
            </a:r>
            <a:r>
              <a:rPr sz="818" spc="-27" dirty="0">
                <a:solidFill>
                  <a:srgbClr val="262626"/>
                </a:solidFill>
                <a:latin typeface="Times New Roman"/>
                <a:cs typeface="Times New Roman"/>
              </a:rPr>
              <a:t> </a:t>
            </a:r>
            <a:r>
              <a:rPr sz="818" dirty="0">
                <a:solidFill>
                  <a:srgbClr val="262626"/>
                </a:solidFill>
                <a:latin typeface="Times New Roman"/>
                <a:cs typeface="Times New Roman"/>
              </a:rPr>
              <a:t>building,</a:t>
            </a:r>
            <a:r>
              <a:rPr sz="818" spc="41" dirty="0">
                <a:solidFill>
                  <a:srgbClr val="262626"/>
                </a:solidFill>
                <a:latin typeface="Times New Roman"/>
                <a:cs typeface="Times New Roman"/>
              </a:rPr>
              <a:t> </a:t>
            </a:r>
            <a:r>
              <a:rPr sz="818" dirty="0">
                <a:solidFill>
                  <a:srgbClr val="262626"/>
                </a:solidFill>
                <a:latin typeface="Times New Roman"/>
                <a:cs typeface="Times New Roman"/>
              </a:rPr>
              <a:t>welfare</a:t>
            </a:r>
            <a:r>
              <a:rPr sz="818" spc="-41" dirty="0">
                <a:solidFill>
                  <a:srgbClr val="262626"/>
                </a:solidFill>
                <a:latin typeface="Times New Roman"/>
                <a:cs typeface="Times New Roman"/>
              </a:rPr>
              <a:t> </a:t>
            </a:r>
            <a:r>
              <a:rPr sz="818" spc="-7" dirty="0">
                <a:solidFill>
                  <a:srgbClr val="262626"/>
                </a:solidFill>
                <a:latin typeface="Times New Roman"/>
                <a:cs typeface="Times New Roman"/>
              </a:rPr>
              <a:t>rights</a:t>
            </a:r>
            <a:r>
              <a:rPr sz="818" spc="-31" dirty="0">
                <a:solidFill>
                  <a:srgbClr val="262626"/>
                </a:solidFill>
                <a:latin typeface="Times New Roman"/>
                <a:cs typeface="Times New Roman"/>
              </a:rPr>
              <a:t> </a:t>
            </a:r>
            <a:r>
              <a:rPr sz="818" spc="-7" dirty="0">
                <a:solidFill>
                  <a:srgbClr val="262626"/>
                </a:solidFill>
                <a:latin typeface="Times New Roman"/>
                <a:cs typeface="Times New Roman"/>
              </a:rPr>
              <a:t>organization.</a:t>
            </a:r>
            <a:r>
              <a:rPr sz="818" spc="252" dirty="0">
                <a:solidFill>
                  <a:srgbClr val="262626"/>
                </a:solidFill>
                <a:latin typeface="Times New Roman"/>
                <a:cs typeface="Times New Roman"/>
              </a:rPr>
              <a:t> </a:t>
            </a:r>
            <a:r>
              <a:rPr sz="818" spc="-7" dirty="0">
                <a:solidFill>
                  <a:srgbClr val="262626"/>
                </a:solidFill>
                <a:latin typeface="Times New Roman"/>
                <a:cs typeface="Times New Roman"/>
              </a:rPr>
              <a:t>Present yearly</a:t>
            </a:r>
            <a:r>
              <a:rPr sz="818" spc="-10" dirty="0">
                <a:solidFill>
                  <a:srgbClr val="262626"/>
                </a:solidFill>
                <a:latin typeface="Times New Roman"/>
                <a:cs typeface="Times New Roman"/>
              </a:rPr>
              <a:t> </a:t>
            </a:r>
            <a:r>
              <a:rPr sz="818" dirty="0">
                <a:solidFill>
                  <a:srgbClr val="262626"/>
                </a:solidFill>
                <a:latin typeface="Times New Roman"/>
                <a:cs typeface="Times New Roman"/>
              </a:rPr>
              <a:t>income:</a:t>
            </a:r>
            <a:r>
              <a:rPr sz="818" spc="225" dirty="0">
                <a:solidFill>
                  <a:srgbClr val="262626"/>
                </a:solidFill>
                <a:latin typeface="Times New Roman"/>
                <a:cs typeface="Times New Roman"/>
              </a:rPr>
              <a:t> </a:t>
            </a:r>
            <a:r>
              <a:rPr sz="818" spc="-20" dirty="0">
                <a:solidFill>
                  <a:srgbClr val="262626"/>
                </a:solidFill>
                <a:latin typeface="Times New Roman"/>
                <a:cs typeface="Times New Roman"/>
              </a:rPr>
              <a:t>(public</a:t>
            </a:r>
            <a:r>
              <a:rPr sz="818" spc="-24" dirty="0">
                <a:solidFill>
                  <a:srgbClr val="262626"/>
                </a:solidFill>
                <a:latin typeface="Times New Roman"/>
                <a:cs typeface="Times New Roman"/>
              </a:rPr>
              <a:t> </a:t>
            </a:r>
            <a:r>
              <a:rPr sz="818" spc="-17" dirty="0">
                <a:solidFill>
                  <a:srgbClr val="262626"/>
                </a:solidFill>
                <a:latin typeface="Times New Roman"/>
                <a:cs typeface="Times New Roman"/>
              </a:rPr>
              <a:t>aid</a:t>
            </a:r>
            <a:endParaRPr sz="818" dirty="0">
              <a:latin typeface="Times New Roman"/>
              <a:cs typeface="Times New Roman"/>
            </a:endParaRPr>
          </a:p>
          <a:p>
            <a:pPr marL="61911">
              <a:lnSpc>
                <a:spcPts val="948"/>
              </a:lnSpc>
            </a:pPr>
            <a:r>
              <a:rPr sz="1057" spc="34" dirty="0">
                <a:solidFill>
                  <a:srgbClr val="262626"/>
                </a:solidFill>
                <a:latin typeface="Arial"/>
                <a:cs typeface="Arial"/>
              </a:rPr>
              <a:t>+</a:t>
            </a:r>
            <a:r>
              <a:rPr sz="1057" spc="-85" dirty="0">
                <a:solidFill>
                  <a:srgbClr val="262626"/>
                </a:solidFill>
                <a:latin typeface="Arial"/>
                <a:cs typeface="Arial"/>
              </a:rPr>
              <a:t> </a:t>
            </a:r>
            <a:r>
              <a:rPr sz="818" dirty="0">
                <a:solidFill>
                  <a:srgbClr val="262626"/>
                </a:solidFill>
                <a:latin typeface="Times New Roman"/>
                <a:cs typeface="Times New Roman"/>
              </a:rPr>
              <a:t>food</a:t>
            </a:r>
            <a:r>
              <a:rPr sz="818" spc="-37" dirty="0">
                <a:solidFill>
                  <a:srgbClr val="262626"/>
                </a:solidFill>
                <a:latin typeface="Times New Roman"/>
                <a:cs typeface="Times New Roman"/>
              </a:rPr>
              <a:t> </a:t>
            </a:r>
            <a:r>
              <a:rPr sz="818" spc="-24" dirty="0">
                <a:solidFill>
                  <a:srgbClr val="262626"/>
                </a:solidFill>
                <a:latin typeface="Times New Roman"/>
                <a:cs typeface="Times New Roman"/>
              </a:rPr>
              <a:t>stamps)</a:t>
            </a:r>
            <a:r>
              <a:rPr sz="818" spc="-10" dirty="0">
                <a:solidFill>
                  <a:srgbClr val="262626"/>
                </a:solidFill>
                <a:latin typeface="Times New Roman"/>
                <a:cs typeface="Times New Roman"/>
              </a:rPr>
              <a:t> </a:t>
            </a:r>
            <a:r>
              <a:rPr sz="818" dirty="0">
                <a:solidFill>
                  <a:srgbClr val="262626"/>
                </a:solidFill>
                <a:latin typeface="Times New Roman"/>
                <a:cs typeface="Times New Roman"/>
              </a:rPr>
              <a:t>$6,996.</a:t>
            </a:r>
            <a:r>
              <a:rPr sz="818" spc="215" dirty="0">
                <a:solidFill>
                  <a:srgbClr val="262626"/>
                </a:solidFill>
                <a:latin typeface="Times New Roman"/>
                <a:cs typeface="Times New Roman"/>
              </a:rPr>
              <a:t> </a:t>
            </a:r>
            <a:r>
              <a:rPr sz="818" spc="-7" dirty="0">
                <a:solidFill>
                  <a:srgbClr val="262626"/>
                </a:solidFill>
                <a:latin typeface="Times New Roman"/>
                <a:cs typeface="Times New Roman"/>
              </a:rPr>
              <a:t>Potential</a:t>
            </a:r>
            <a:r>
              <a:rPr sz="818" spc="-27" dirty="0">
                <a:solidFill>
                  <a:srgbClr val="262626"/>
                </a:solidFill>
                <a:latin typeface="Times New Roman"/>
                <a:cs typeface="Times New Roman"/>
              </a:rPr>
              <a:t> </a:t>
            </a:r>
            <a:r>
              <a:rPr sz="818" spc="-17" dirty="0">
                <a:solidFill>
                  <a:srgbClr val="262626"/>
                </a:solidFill>
                <a:latin typeface="Times New Roman"/>
                <a:cs typeface="Times New Roman"/>
              </a:rPr>
              <a:t>lifetime</a:t>
            </a:r>
            <a:r>
              <a:rPr sz="818" spc="-41" dirty="0">
                <a:solidFill>
                  <a:srgbClr val="262626"/>
                </a:solidFill>
                <a:latin typeface="Times New Roman"/>
                <a:cs typeface="Times New Roman"/>
              </a:rPr>
              <a:t> </a:t>
            </a:r>
            <a:r>
              <a:rPr sz="818" spc="-7" dirty="0">
                <a:solidFill>
                  <a:srgbClr val="262626"/>
                </a:solidFill>
                <a:latin typeface="Times New Roman"/>
                <a:cs typeface="Times New Roman"/>
              </a:rPr>
              <a:t>earnings:</a:t>
            </a:r>
            <a:r>
              <a:rPr sz="818" spc="211" dirty="0">
                <a:solidFill>
                  <a:srgbClr val="262626"/>
                </a:solidFill>
                <a:latin typeface="Times New Roman"/>
                <a:cs typeface="Times New Roman"/>
              </a:rPr>
              <a:t> </a:t>
            </a:r>
            <a:r>
              <a:rPr sz="818" dirty="0">
                <a:solidFill>
                  <a:srgbClr val="262626"/>
                </a:solidFill>
                <a:latin typeface="Times New Roman"/>
                <a:cs typeface="Times New Roman"/>
              </a:rPr>
              <a:t>$121,425.</a:t>
            </a:r>
            <a:r>
              <a:rPr sz="818" spc="232" dirty="0">
                <a:solidFill>
                  <a:srgbClr val="262626"/>
                </a:solidFill>
                <a:latin typeface="Times New Roman"/>
                <a:cs typeface="Times New Roman"/>
              </a:rPr>
              <a:t> </a:t>
            </a:r>
            <a:r>
              <a:rPr sz="818" spc="-17" dirty="0">
                <a:solidFill>
                  <a:srgbClr val="262626"/>
                </a:solidFill>
                <a:latin typeface="Times New Roman"/>
                <a:cs typeface="Times New Roman"/>
              </a:rPr>
              <a:t>Health</a:t>
            </a:r>
            <a:r>
              <a:rPr sz="818" spc="-34" dirty="0">
                <a:solidFill>
                  <a:srgbClr val="262626"/>
                </a:solidFill>
                <a:latin typeface="Times New Roman"/>
                <a:cs typeface="Times New Roman"/>
              </a:rPr>
              <a:t> </a:t>
            </a:r>
            <a:r>
              <a:rPr sz="818" spc="-17" dirty="0">
                <a:solidFill>
                  <a:srgbClr val="262626"/>
                </a:solidFill>
                <a:latin typeface="Times New Roman"/>
                <a:cs typeface="Times New Roman"/>
              </a:rPr>
              <a:t>insurance']</a:t>
            </a:r>
            <a:r>
              <a:rPr sz="818" spc="208" dirty="0">
                <a:solidFill>
                  <a:srgbClr val="262626"/>
                </a:solidFill>
                <a:latin typeface="Times New Roman"/>
                <a:cs typeface="Times New Roman"/>
              </a:rPr>
              <a:t> </a:t>
            </a:r>
            <a:r>
              <a:rPr sz="818" spc="-7" dirty="0">
                <a:solidFill>
                  <a:srgbClr val="262626"/>
                </a:solidFill>
                <a:latin typeface="Times New Roman"/>
                <a:cs typeface="Times New Roman"/>
              </a:rPr>
              <a:t>Medicare.</a:t>
            </a:r>
            <a:endParaRPr sz="818" dirty="0">
              <a:latin typeface="Times New Roman"/>
              <a:cs typeface="Times New Roman"/>
            </a:endParaRPr>
          </a:p>
          <a:p>
            <a:pPr>
              <a:spcBef>
                <a:spcPts val="24"/>
              </a:spcBef>
            </a:pPr>
            <a:endParaRPr sz="1364" dirty="0">
              <a:latin typeface="Times New Roman"/>
              <a:cs typeface="Times New Roman"/>
            </a:endParaRPr>
          </a:p>
          <a:p>
            <a:pPr marL="59313"/>
            <a:r>
              <a:rPr sz="818" dirty="0">
                <a:solidFill>
                  <a:srgbClr val="262626"/>
                </a:solidFill>
                <a:latin typeface="Times New Roman"/>
                <a:cs typeface="Times New Roman"/>
              </a:rPr>
              <a:t>Patient</a:t>
            </a:r>
            <a:r>
              <a:rPr sz="818" spc="112" dirty="0">
                <a:solidFill>
                  <a:srgbClr val="262626"/>
                </a:solidFill>
                <a:latin typeface="Times New Roman"/>
                <a:cs typeface="Times New Roman"/>
              </a:rPr>
              <a:t> </a:t>
            </a:r>
            <a:r>
              <a:rPr sz="818" dirty="0">
                <a:solidFill>
                  <a:srgbClr val="262626"/>
                </a:solidFill>
                <a:latin typeface="Times New Roman"/>
                <a:cs typeface="Times New Roman"/>
              </a:rPr>
              <a:t>#5:</a:t>
            </a:r>
            <a:r>
              <a:rPr sz="818" spc="286" dirty="0">
                <a:solidFill>
                  <a:srgbClr val="262626"/>
                </a:solidFill>
                <a:latin typeface="Times New Roman"/>
                <a:cs typeface="Times New Roman"/>
              </a:rPr>
              <a:t> </a:t>
            </a:r>
            <a:r>
              <a:rPr sz="818" dirty="0">
                <a:solidFill>
                  <a:srgbClr val="262626"/>
                </a:solidFill>
                <a:latin typeface="Times New Roman"/>
                <a:cs typeface="Times New Roman"/>
              </a:rPr>
              <a:t>Ellen</a:t>
            </a:r>
            <a:r>
              <a:rPr sz="818" spc="48" dirty="0">
                <a:solidFill>
                  <a:srgbClr val="262626"/>
                </a:solidFill>
                <a:latin typeface="Times New Roman"/>
                <a:cs typeface="Times New Roman"/>
              </a:rPr>
              <a:t> </a:t>
            </a:r>
            <a:r>
              <a:rPr sz="818" spc="-17" dirty="0">
                <a:solidFill>
                  <a:srgbClr val="262626"/>
                </a:solidFill>
                <a:latin typeface="Times New Roman"/>
                <a:cs typeface="Times New Roman"/>
              </a:rPr>
              <a:t>R.</a:t>
            </a:r>
            <a:endParaRPr sz="818" dirty="0">
              <a:latin typeface="Times New Roman"/>
              <a:cs typeface="Times New Roman"/>
            </a:endParaRPr>
          </a:p>
          <a:p>
            <a:pPr>
              <a:spcBef>
                <a:spcPts val="10"/>
              </a:spcBef>
            </a:pPr>
            <a:endParaRPr sz="750" dirty="0">
              <a:latin typeface="Times New Roman"/>
              <a:cs typeface="Times New Roman"/>
            </a:endParaRPr>
          </a:p>
          <a:p>
            <a:pPr marL="66240" marR="3464" indent="-3031" algn="just">
              <a:lnSpc>
                <a:spcPct val="89600"/>
              </a:lnSpc>
            </a:pPr>
            <a:r>
              <a:rPr sz="818" dirty="0">
                <a:solidFill>
                  <a:srgbClr val="262626"/>
                </a:solidFill>
                <a:latin typeface="Times New Roman"/>
                <a:cs typeface="Times New Roman"/>
              </a:rPr>
              <a:t>College</a:t>
            </a:r>
            <a:r>
              <a:rPr sz="818" spc="10" dirty="0">
                <a:solidFill>
                  <a:srgbClr val="262626"/>
                </a:solidFill>
                <a:latin typeface="Times New Roman"/>
                <a:cs typeface="Times New Roman"/>
              </a:rPr>
              <a:t> </a:t>
            </a:r>
            <a:r>
              <a:rPr sz="818" dirty="0">
                <a:solidFill>
                  <a:srgbClr val="262626"/>
                </a:solidFill>
                <a:latin typeface="Times New Roman"/>
                <a:cs typeface="Times New Roman"/>
              </a:rPr>
              <a:t>junior,</a:t>
            </a:r>
            <a:r>
              <a:rPr sz="818" spc="3" dirty="0">
                <a:solidFill>
                  <a:srgbClr val="262626"/>
                </a:solidFill>
                <a:latin typeface="Times New Roman"/>
                <a:cs typeface="Times New Roman"/>
              </a:rPr>
              <a:t> </a:t>
            </a:r>
            <a:r>
              <a:rPr sz="818" dirty="0">
                <a:solidFill>
                  <a:srgbClr val="262626"/>
                </a:solidFill>
                <a:latin typeface="Times New Roman"/>
                <a:cs typeface="Times New Roman"/>
              </a:rPr>
              <a:t>20,</a:t>
            </a:r>
            <a:r>
              <a:rPr sz="818" spc="-20" dirty="0">
                <a:solidFill>
                  <a:srgbClr val="262626"/>
                </a:solidFill>
                <a:latin typeface="Times New Roman"/>
                <a:cs typeface="Times New Roman"/>
              </a:rPr>
              <a:t> </a:t>
            </a:r>
            <a:r>
              <a:rPr sz="818" dirty="0">
                <a:solidFill>
                  <a:srgbClr val="262626"/>
                </a:solidFill>
                <a:latin typeface="Times New Roman"/>
                <a:cs typeface="Times New Roman"/>
              </a:rPr>
              <a:t>suffering</a:t>
            </a:r>
            <a:r>
              <a:rPr sz="818" spc="14" dirty="0">
                <a:solidFill>
                  <a:srgbClr val="262626"/>
                </a:solidFill>
                <a:latin typeface="Times New Roman"/>
                <a:cs typeface="Times New Roman"/>
              </a:rPr>
              <a:t> </a:t>
            </a:r>
            <a:r>
              <a:rPr sz="818" dirty="0">
                <a:solidFill>
                  <a:srgbClr val="262626"/>
                </a:solidFill>
                <a:latin typeface="Times New Roman"/>
                <a:cs typeface="Times New Roman"/>
              </a:rPr>
              <a:t>from</a:t>
            </a:r>
            <a:r>
              <a:rPr sz="818" spc="14" dirty="0">
                <a:solidFill>
                  <a:srgbClr val="262626"/>
                </a:solidFill>
                <a:latin typeface="Times New Roman"/>
                <a:cs typeface="Times New Roman"/>
              </a:rPr>
              <a:t> </a:t>
            </a:r>
            <a:r>
              <a:rPr sz="818" spc="-24" dirty="0">
                <a:solidFill>
                  <a:srgbClr val="262626"/>
                </a:solidFill>
                <a:latin typeface="Times New Roman"/>
                <a:cs typeface="Times New Roman"/>
              </a:rPr>
              <a:t>hereditacy</a:t>
            </a:r>
            <a:r>
              <a:rPr sz="818" spc="10" dirty="0">
                <a:solidFill>
                  <a:srgbClr val="262626"/>
                </a:solidFill>
                <a:latin typeface="Times New Roman"/>
                <a:cs typeface="Times New Roman"/>
              </a:rPr>
              <a:t> </a:t>
            </a:r>
            <a:r>
              <a:rPr sz="818" dirty="0">
                <a:solidFill>
                  <a:srgbClr val="262626"/>
                </a:solidFill>
                <a:latin typeface="Times New Roman"/>
                <a:cs typeface="Times New Roman"/>
              </a:rPr>
              <a:t>condition.</a:t>
            </a:r>
            <a:r>
              <a:rPr sz="818" spc="256" dirty="0">
                <a:solidFill>
                  <a:srgbClr val="262626"/>
                </a:solidFill>
                <a:latin typeface="Times New Roman"/>
                <a:cs typeface="Times New Roman"/>
              </a:rPr>
              <a:t> </a:t>
            </a:r>
            <a:r>
              <a:rPr sz="818" spc="-7" dirty="0">
                <a:solidFill>
                  <a:srgbClr val="262626"/>
                </a:solidFill>
                <a:latin typeface="Times New Roman"/>
                <a:cs typeface="Times New Roman"/>
              </a:rPr>
              <a:t>Doing</a:t>
            </a:r>
            <a:r>
              <a:rPr sz="818" spc="-34" dirty="0">
                <a:solidFill>
                  <a:srgbClr val="262626"/>
                </a:solidFill>
                <a:latin typeface="Times New Roman"/>
                <a:cs typeface="Times New Roman"/>
              </a:rPr>
              <a:t> </a:t>
            </a:r>
            <a:r>
              <a:rPr sz="818" spc="-14" dirty="0">
                <a:solidFill>
                  <a:srgbClr val="262626"/>
                </a:solidFill>
                <a:latin typeface="Times New Roman"/>
                <a:cs typeface="Times New Roman"/>
              </a:rPr>
              <a:t>excellent </a:t>
            </a:r>
            <a:r>
              <a:rPr sz="818" dirty="0">
                <a:solidFill>
                  <a:srgbClr val="262626"/>
                </a:solidFill>
                <a:latin typeface="Times New Roman"/>
                <a:cs typeface="Times New Roman"/>
              </a:rPr>
              <a:t>work</a:t>
            </a:r>
            <a:r>
              <a:rPr sz="818" spc="-41" dirty="0">
                <a:solidFill>
                  <a:srgbClr val="262626"/>
                </a:solidFill>
                <a:latin typeface="Times New Roman"/>
                <a:cs typeface="Times New Roman"/>
              </a:rPr>
              <a:t> </a:t>
            </a:r>
            <a:r>
              <a:rPr sz="818" dirty="0">
                <a:solidFill>
                  <a:srgbClr val="262626"/>
                </a:solidFill>
                <a:latin typeface="Times New Roman"/>
                <a:cs typeface="Times New Roman"/>
              </a:rPr>
              <a:t>in</a:t>
            </a:r>
            <a:r>
              <a:rPr sz="818" spc="-17" dirty="0">
                <a:solidFill>
                  <a:srgbClr val="262626"/>
                </a:solidFill>
                <a:latin typeface="Times New Roman"/>
                <a:cs typeface="Times New Roman"/>
              </a:rPr>
              <a:t> </a:t>
            </a:r>
            <a:r>
              <a:rPr sz="818" spc="-14" dirty="0">
                <a:solidFill>
                  <a:srgbClr val="262626"/>
                </a:solidFill>
                <a:latin typeface="Times New Roman"/>
                <a:cs typeface="Times New Roman"/>
              </a:rPr>
              <a:t>school,</a:t>
            </a:r>
            <a:r>
              <a:rPr sz="818" spc="27" dirty="0">
                <a:solidFill>
                  <a:srgbClr val="262626"/>
                </a:solidFill>
                <a:latin typeface="Times New Roman"/>
                <a:cs typeface="Times New Roman"/>
              </a:rPr>
              <a:t> </a:t>
            </a:r>
            <a:r>
              <a:rPr sz="818" spc="-17" dirty="0">
                <a:solidFill>
                  <a:srgbClr val="262626"/>
                </a:solidFill>
                <a:latin typeface="Times New Roman"/>
                <a:cs typeface="Times New Roman"/>
              </a:rPr>
              <a:t>has </a:t>
            </a:r>
            <a:r>
              <a:rPr sz="818" spc="-31" dirty="0">
                <a:solidFill>
                  <a:srgbClr val="262626"/>
                </a:solidFill>
                <a:latin typeface="Times New Roman"/>
                <a:cs typeface="Times New Roman"/>
              </a:rPr>
              <a:t>been</a:t>
            </a:r>
            <a:r>
              <a:rPr sz="818" spc="-20" dirty="0">
                <a:solidFill>
                  <a:srgbClr val="262626"/>
                </a:solidFill>
                <a:latin typeface="Times New Roman"/>
                <a:cs typeface="Times New Roman"/>
              </a:rPr>
              <a:t> </a:t>
            </a:r>
            <a:r>
              <a:rPr sz="818" spc="-24" dirty="0">
                <a:solidFill>
                  <a:srgbClr val="262626"/>
                </a:solidFill>
                <a:latin typeface="Times New Roman"/>
                <a:cs typeface="Times New Roman"/>
              </a:rPr>
              <a:t>accepted</a:t>
            </a:r>
            <a:r>
              <a:rPr sz="818" spc="-27" dirty="0">
                <a:solidFill>
                  <a:srgbClr val="262626"/>
                </a:solidFill>
                <a:latin typeface="Times New Roman"/>
                <a:cs typeface="Times New Roman"/>
              </a:rPr>
              <a:t> </a:t>
            </a:r>
            <a:r>
              <a:rPr sz="818" spc="-14" dirty="0">
                <a:solidFill>
                  <a:srgbClr val="262626"/>
                </a:solidFill>
                <a:latin typeface="Times New Roman"/>
                <a:cs typeface="Times New Roman"/>
              </a:rPr>
              <a:t>already</a:t>
            </a:r>
            <a:r>
              <a:rPr sz="818" spc="-37" dirty="0">
                <a:solidFill>
                  <a:srgbClr val="262626"/>
                </a:solidFill>
                <a:latin typeface="Times New Roman"/>
                <a:cs typeface="Times New Roman"/>
              </a:rPr>
              <a:t> </a:t>
            </a:r>
            <a:r>
              <a:rPr sz="818" dirty="0">
                <a:solidFill>
                  <a:srgbClr val="262626"/>
                </a:solidFill>
                <a:latin typeface="Times New Roman"/>
                <a:cs typeface="Times New Roman"/>
              </a:rPr>
              <a:t>for</a:t>
            </a:r>
            <a:r>
              <a:rPr sz="818" spc="-51" dirty="0">
                <a:solidFill>
                  <a:srgbClr val="262626"/>
                </a:solidFill>
                <a:latin typeface="Times New Roman"/>
                <a:cs typeface="Times New Roman"/>
              </a:rPr>
              <a:t> </a:t>
            </a:r>
            <a:r>
              <a:rPr sz="818" dirty="0">
                <a:solidFill>
                  <a:srgbClr val="262626"/>
                </a:solidFill>
                <a:latin typeface="Times New Roman"/>
                <a:cs typeface="Times New Roman"/>
              </a:rPr>
              <a:t>law</a:t>
            </a:r>
            <a:r>
              <a:rPr sz="818" spc="-51" dirty="0">
                <a:solidFill>
                  <a:srgbClr val="262626"/>
                </a:solidFill>
                <a:latin typeface="Times New Roman"/>
                <a:cs typeface="Times New Roman"/>
              </a:rPr>
              <a:t> </a:t>
            </a:r>
            <a:r>
              <a:rPr sz="818" dirty="0">
                <a:solidFill>
                  <a:srgbClr val="262626"/>
                </a:solidFill>
                <a:latin typeface="Times New Roman"/>
                <a:cs typeface="Times New Roman"/>
              </a:rPr>
              <a:t>school.</a:t>
            </a:r>
            <a:r>
              <a:rPr sz="818" spc="143" dirty="0">
                <a:solidFill>
                  <a:srgbClr val="262626"/>
                </a:solidFill>
                <a:latin typeface="Times New Roman"/>
                <a:cs typeface="Times New Roman"/>
              </a:rPr>
              <a:t> </a:t>
            </a:r>
            <a:r>
              <a:rPr sz="750" dirty="0">
                <a:solidFill>
                  <a:srgbClr val="262626"/>
                </a:solidFill>
                <a:latin typeface="Arial"/>
                <a:cs typeface="Arial"/>
              </a:rPr>
              <a:t>Family</a:t>
            </a:r>
            <a:r>
              <a:rPr sz="750" spc="-31" dirty="0">
                <a:solidFill>
                  <a:srgbClr val="262626"/>
                </a:solidFill>
                <a:latin typeface="Arial"/>
                <a:cs typeface="Arial"/>
              </a:rPr>
              <a:t> </a:t>
            </a:r>
            <a:r>
              <a:rPr sz="818" spc="-14" dirty="0">
                <a:solidFill>
                  <a:srgbClr val="262626"/>
                </a:solidFill>
                <a:latin typeface="Times New Roman"/>
                <a:cs typeface="Times New Roman"/>
              </a:rPr>
              <a:t>fears</a:t>
            </a:r>
            <a:r>
              <a:rPr sz="818" spc="-37" dirty="0">
                <a:solidFill>
                  <a:srgbClr val="262626"/>
                </a:solidFill>
                <a:latin typeface="Times New Roman"/>
                <a:cs typeface="Times New Roman"/>
              </a:rPr>
              <a:t> </a:t>
            </a:r>
            <a:r>
              <a:rPr sz="818" spc="-7" dirty="0">
                <a:solidFill>
                  <a:srgbClr val="262626"/>
                </a:solidFill>
                <a:latin typeface="Times New Roman"/>
                <a:cs typeface="Times New Roman"/>
              </a:rPr>
              <a:t>her</a:t>
            </a:r>
            <a:r>
              <a:rPr sz="818" spc="-37" dirty="0">
                <a:solidFill>
                  <a:srgbClr val="262626"/>
                </a:solidFill>
                <a:latin typeface="Times New Roman"/>
                <a:cs typeface="Times New Roman"/>
              </a:rPr>
              <a:t> </a:t>
            </a:r>
            <a:r>
              <a:rPr sz="784" dirty="0">
                <a:solidFill>
                  <a:srgbClr val="262626"/>
                </a:solidFill>
                <a:latin typeface="Arial"/>
                <a:cs typeface="Arial"/>
              </a:rPr>
              <a:t>twin</a:t>
            </a:r>
            <a:r>
              <a:rPr sz="784" spc="-55" dirty="0">
                <a:solidFill>
                  <a:srgbClr val="262626"/>
                </a:solidFill>
                <a:latin typeface="Arial"/>
                <a:cs typeface="Arial"/>
              </a:rPr>
              <a:t> </a:t>
            </a:r>
            <a:r>
              <a:rPr sz="818" spc="-17" dirty="0">
                <a:solidFill>
                  <a:srgbClr val="262626"/>
                </a:solidFill>
                <a:latin typeface="Times New Roman"/>
                <a:cs typeface="Times New Roman"/>
              </a:rPr>
              <a:t>sister</a:t>
            </a:r>
            <a:r>
              <a:rPr sz="818" spc="-34" dirty="0">
                <a:solidFill>
                  <a:srgbClr val="262626"/>
                </a:solidFill>
                <a:latin typeface="Times New Roman"/>
                <a:cs typeface="Times New Roman"/>
              </a:rPr>
              <a:t> </a:t>
            </a:r>
            <a:r>
              <a:rPr sz="818" spc="-14" dirty="0">
                <a:solidFill>
                  <a:srgbClr val="262626"/>
                </a:solidFill>
                <a:latin typeface="Times New Roman"/>
                <a:cs typeface="Times New Roman"/>
              </a:rPr>
              <a:t>has</a:t>
            </a:r>
            <a:r>
              <a:rPr sz="818" spc="-37" dirty="0">
                <a:solidFill>
                  <a:srgbClr val="262626"/>
                </a:solidFill>
                <a:latin typeface="Times New Roman"/>
                <a:cs typeface="Times New Roman"/>
              </a:rPr>
              <a:t> </a:t>
            </a:r>
            <a:r>
              <a:rPr sz="818" spc="-14" dirty="0">
                <a:solidFill>
                  <a:srgbClr val="262626"/>
                </a:solidFill>
                <a:latin typeface="Times New Roman"/>
                <a:cs typeface="Times New Roman"/>
              </a:rPr>
              <a:t>the</a:t>
            </a:r>
            <a:r>
              <a:rPr sz="818" spc="-37" dirty="0">
                <a:solidFill>
                  <a:srgbClr val="262626"/>
                </a:solidFill>
                <a:latin typeface="Times New Roman"/>
                <a:cs typeface="Times New Roman"/>
              </a:rPr>
              <a:t> same</a:t>
            </a:r>
            <a:r>
              <a:rPr sz="818" spc="-14" dirty="0">
                <a:solidFill>
                  <a:srgbClr val="262626"/>
                </a:solidFill>
                <a:latin typeface="Times New Roman"/>
                <a:cs typeface="Times New Roman"/>
              </a:rPr>
              <a:t> </a:t>
            </a:r>
            <a:r>
              <a:rPr sz="818" dirty="0">
                <a:solidFill>
                  <a:srgbClr val="262626"/>
                </a:solidFill>
                <a:latin typeface="Times New Roman"/>
                <a:cs typeface="Times New Roman"/>
              </a:rPr>
              <a:t>disease.</a:t>
            </a:r>
            <a:r>
              <a:rPr sz="818" spc="201" dirty="0">
                <a:solidFill>
                  <a:srgbClr val="262626"/>
                </a:solidFill>
                <a:latin typeface="Times New Roman"/>
                <a:cs typeface="Times New Roman"/>
              </a:rPr>
              <a:t> </a:t>
            </a:r>
            <a:r>
              <a:rPr sz="818" spc="-7" dirty="0">
                <a:solidFill>
                  <a:srgbClr val="262626"/>
                </a:solidFill>
                <a:latin typeface="Times New Roman"/>
                <a:cs typeface="Times New Roman"/>
              </a:rPr>
              <a:t>Yearly </a:t>
            </a:r>
            <a:r>
              <a:rPr sz="818" dirty="0">
                <a:solidFill>
                  <a:srgbClr val="262626"/>
                </a:solidFill>
                <a:latin typeface="Times New Roman"/>
                <a:cs typeface="Times New Roman"/>
              </a:rPr>
              <a:t>income</a:t>
            </a:r>
            <a:r>
              <a:rPr sz="818" spc="14" dirty="0">
                <a:solidFill>
                  <a:srgbClr val="262626"/>
                </a:solidFill>
                <a:latin typeface="Times New Roman"/>
                <a:cs typeface="Times New Roman"/>
              </a:rPr>
              <a:t> </a:t>
            </a:r>
            <a:r>
              <a:rPr sz="818" dirty="0">
                <a:solidFill>
                  <a:srgbClr val="262626"/>
                </a:solidFill>
                <a:latin typeface="Times New Roman"/>
                <a:cs typeface="Times New Roman"/>
              </a:rPr>
              <a:t>now:</a:t>
            </a:r>
            <a:r>
              <a:rPr sz="818" spc="276" dirty="0">
                <a:solidFill>
                  <a:srgbClr val="262626"/>
                </a:solidFill>
                <a:latin typeface="Times New Roman"/>
                <a:cs typeface="Times New Roman"/>
              </a:rPr>
              <a:t> </a:t>
            </a:r>
            <a:r>
              <a:rPr sz="818" dirty="0">
                <a:solidFill>
                  <a:srgbClr val="262626"/>
                </a:solidFill>
                <a:latin typeface="Times New Roman"/>
                <a:cs typeface="Times New Roman"/>
              </a:rPr>
              <a:t>(Parent's)</a:t>
            </a:r>
            <a:r>
              <a:rPr sz="818" spc="44" dirty="0">
                <a:solidFill>
                  <a:srgbClr val="262626"/>
                </a:solidFill>
                <a:latin typeface="Times New Roman"/>
                <a:cs typeface="Times New Roman"/>
              </a:rPr>
              <a:t> </a:t>
            </a:r>
            <a:r>
              <a:rPr sz="818" dirty="0">
                <a:solidFill>
                  <a:srgbClr val="262626"/>
                </a:solidFill>
                <a:latin typeface="Times New Roman"/>
                <a:cs typeface="Times New Roman"/>
              </a:rPr>
              <a:t>$47,000.</a:t>
            </a:r>
            <a:r>
              <a:rPr sz="818" spc="279" dirty="0">
                <a:solidFill>
                  <a:srgbClr val="262626"/>
                </a:solidFill>
                <a:latin typeface="Times New Roman"/>
                <a:cs typeface="Times New Roman"/>
              </a:rPr>
              <a:t> </a:t>
            </a:r>
            <a:r>
              <a:rPr sz="818" spc="-17" dirty="0">
                <a:solidFill>
                  <a:srgbClr val="262626"/>
                </a:solidFill>
                <a:latin typeface="Times New Roman"/>
                <a:cs typeface="Times New Roman"/>
              </a:rPr>
              <a:t>Potential</a:t>
            </a:r>
            <a:r>
              <a:rPr sz="818" spc="10" dirty="0">
                <a:solidFill>
                  <a:srgbClr val="262626"/>
                </a:solidFill>
                <a:latin typeface="Times New Roman"/>
                <a:cs typeface="Times New Roman"/>
              </a:rPr>
              <a:t> </a:t>
            </a:r>
            <a:r>
              <a:rPr sz="818" spc="-14" dirty="0">
                <a:solidFill>
                  <a:srgbClr val="262626"/>
                </a:solidFill>
                <a:latin typeface="Times New Roman"/>
                <a:cs typeface="Times New Roman"/>
              </a:rPr>
              <a:t>lifetime</a:t>
            </a:r>
            <a:r>
              <a:rPr sz="818" spc="-7" dirty="0">
                <a:solidFill>
                  <a:srgbClr val="262626"/>
                </a:solidFill>
                <a:latin typeface="Times New Roman"/>
                <a:cs typeface="Times New Roman"/>
              </a:rPr>
              <a:t> </a:t>
            </a:r>
            <a:r>
              <a:rPr sz="818" dirty="0">
                <a:solidFill>
                  <a:srgbClr val="262626"/>
                </a:solidFill>
                <a:latin typeface="Times New Roman"/>
                <a:cs typeface="Times New Roman"/>
              </a:rPr>
              <a:t>earnings:</a:t>
            </a:r>
            <a:r>
              <a:rPr sz="818" spc="256" dirty="0">
                <a:solidFill>
                  <a:srgbClr val="262626"/>
                </a:solidFill>
                <a:latin typeface="Times New Roman"/>
                <a:cs typeface="Times New Roman"/>
              </a:rPr>
              <a:t> </a:t>
            </a:r>
            <a:r>
              <a:rPr sz="818" dirty="0">
                <a:solidFill>
                  <a:srgbClr val="262626"/>
                </a:solidFill>
                <a:latin typeface="Times New Roman"/>
                <a:cs typeface="Times New Roman"/>
              </a:rPr>
              <a:t>$928,753.</a:t>
            </a:r>
            <a:r>
              <a:rPr sz="818" spc="296" dirty="0">
                <a:solidFill>
                  <a:srgbClr val="262626"/>
                </a:solidFill>
                <a:latin typeface="Times New Roman"/>
                <a:cs typeface="Times New Roman"/>
              </a:rPr>
              <a:t> </a:t>
            </a:r>
            <a:r>
              <a:rPr sz="818" spc="-14" dirty="0">
                <a:solidFill>
                  <a:srgbClr val="262626"/>
                </a:solidFill>
                <a:latin typeface="Times New Roman"/>
                <a:cs typeface="Times New Roman"/>
              </a:rPr>
              <a:t>Health</a:t>
            </a:r>
            <a:r>
              <a:rPr sz="818" spc="27" dirty="0">
                <a:solidFill>
                  <a:srgbClr val="262626"/>
                </a:solidFill>
                <a:latin typeface="Times New Roman"/>
                <a:cs typeface="Times New Roman"/>
              </a:rPr>
              <a:t> </a:t>
            </a:r>
            <a:r>
              <a:rPr sz="818" spc="-17" dirty="0">
                <a:solidFill>
                  <a:srgbClr val="262626"/>
                </a:solidFill>
                <a:latin typeface="Times New Roman"/>
                <a:cs typeface="Times New Roman"/>
              </a:rPr>
              <a:t>insurance? </a:t>
            </a:r>
            <a:r>
              <a:rPr sz="852" spc="-14" dirty="0">
                <a:solidFill>
                  <a:srgbClr val="262626"/>
                </a:solidFill>
                <a:latin typeface="Times New Roman"/>
                <a:cs typeface="Times New Roman"/>
              </a:rPr>
              <a:t>Yes.</a:t>
            </a:r>
            <a:endParaRPr sz="852" dirty="0">
              <a:latin typeface="Times New Roman"/>
              <a:cs typeface="Times New Roman"/>
            </a:endParaRPr>
          </a:p>
          <a:p>
            <a:pPr>
              <a:spcBef>
                <a:spcPts val="27"/>
              </a:spcBef>
            </a:pPr>
            <a:endParaRPr sz="955" dirty="0">
              <a:latin typeface="Times New Roman"/>
              <a:cs typeface="Times New Roman"/>
            </a:endParaRPr>
          </a:p>
          <a:p>
            <a:pPr marL="27275" algn="ctr">
              <a:spcBef>
                <a:spcPts val="3"/>
              </a:spcBef>
            </a:pPr>
            <a:r>
              <a:rPr sz="784" spc="-17" dirty="0">
                <a:solidFill>
                  <a:srgbClr val="262626"/>
                </a:solidFill>
                <a:latin typeface="Times New Roman"/>
                <a:cs typeface="Times New Roman"/>
              </a:rPr>
              <a:t>7.4</a:t>
            </a:r>
            <a:endParaRPr sz="784" dirty="0">
              <a:latin typeface="Times New Roman"/>
              <a:cs typeface="Times New Roman"/>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How an economist’s idea to create kidney transplant chains has saved lives">
            <a:hlinkClick r:id="" action="ppaction://media"/>
            <a:extLst>
              <a:ext uri="{FF2B5EF4-FFF2-40B4-BE49-F238E27FC236}">
                <a16:creationId xmlns:a16="http://schemas.microsoft.com/office/drawing/2014/main" id="{593672CF-2A6A-24F3-ED13-31E6FE1D397F}"/>
              </a:ext>
            </a:extLst>
          </p:cNvPr>
          <p:cNvPicPr>
            <a:picLocks noRot="1" noChangeAspect="1"/>
          </p:cNvPicPr>
          <p:nvPr>
            <a:videoFile r:link="rId1"/>
          </p:nvPr>
        </p:nvPicPr>
        <p:blipFill>
          <a:blip r:embed="rId4"/>
          <a:stretch>
            <a:fillRect/>
          </a:stretch>
        </p:blipFill>
        <p:spPr>
          <a:xfrm>
            <a:off x="667820" y="1335640"/>
            <a:ext cx="10777591" cy="4756935"/>
          </a:xfrm>
          <a:prstGeom prst="rect">
            <a:avLst/>
          </a:prstGeom>
        </p:spPr>
      </p:pic>
      <p:sp>
        <p:nvSpPr>
          <p:cNvPr id="4" name="TextBox 3">
            <a:extLst>
              <a:ext uri="{FF2B5EF4-FFF2-40B4-BE49-F238E27FC236}">
                <a16:creationId xmlns:a16="http://schemas.microsoft.com/office/drawing/2014/main" id="{CA7F6BE2-1677-C21D-3071-0A661BA914A0}"/>
              </a:ext>
            </a:extLst>
          </p:cNvPr>
          <p:cNvSpPr txBox="1"/>
          <p:nvPr/>
        </p:nvSpPr>
        <p:spPr>
          <a:xfrm>
            <a:off x="760288" y="452063"/>
            <a:ext cx="7685069"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rgbClr val="000000"/>
                </a:solidFill>
                <a:effectLst/>
                <a:uFillTx/>
                <a:latin typeface="+mn-lt"/>
                <a:ea typeface="+mn-ea"/>
                <a:cs typeface="+mn-cs"/>
                <a:sym typeface="Calibri"/>
              </a:rPr>
              <a:t>An Economist’s Solution (9:58)</a:t>
            </a:r>
          </a:p>
        </p:txBody>
      </p:sp>
    </p:spTree>
    <p:extLst>
      <p:ext uri="{BB962C8B-B14F-4D97-AF65-F5344CB8AC3E}">
        <p14:creationId xmlns:p14="http://schemas.microsoft.com/office/powerpoint/2010/main" val="8462995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Introduction to Economics: Scarcity and Opportunity Cost">
            <a:hlinkClick r:id="" action="ppaction://media"/>
            <a:extLst>
              <a:ext uri="{FF2B5EF4-FFF2-40B4-BE49-F238E27FC236}">
                <a16:creationId xmlns:a16="http://schemas.microsoft.com/office/drawing/2014/main" id="{58131B77-DB49-A1A8-63AF-5232B25ED4D7}"/>
              </a:ext>
            </a:extLst>
          </p:cNvPr>
          <p:cNvPicPr>
            <a:picLocks noRot="1" noChangeAspect="1"/>
          </p:cNvPicPr>
          <p:nvPr>
            <a:videoFile r:link="rId1"/>
          </p:nvPr>
        </p:nvPicPr>
        <p:blipFill>
          <a:blip r:embed="rId3"/>
          <a:stretch>
            <a:fillRect/>
          </a:stretch>
        </p:blipFill>
        <p:spPr>
          <a:xfrm>
            <a:off x="871591" y="1637392"/>
            <a:ext cx="10448818" cy="4921322"/>
          </a:xfrm>
          <a:prstGeom prst="rect">
            <a:avLst/>
          </a:prstGeom>
        </p:spPr>
      </p:pic>
      <p:sp>
        <p:nvSpPr>
          <p:cNvPr id="3" name="TextBox 2">
            <a:extLst>
              <a:ext uri="{FF2B5EF4-FFF2-40B4-BE49-F238E27FC236}">
                <a16:creationId xmlns:a16="http://schemas.microsoft.com/office/drawing/2014/main" id="{A2E14D98-98F8-2DEE-F1A0-ABE2D5081FA7}"/>
              </a:ext>
            </a:extLst>
          </p:cNvPr>
          <p:cNvSpPr txBox="1"/>
          <p:nvPr/>
        </p:nvSpPr>
        <p:spPr>
          <a:xfrm>
            <a:off x="814874" y="419878"/>
            <a:ext cx="5281126"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mn-lt"/>
                <a:ea typeface="+mn-ea"/>
                <a:cs typeface="+mn-cs"/>
                <a:sym typeface="Calibri"/>
              </a:rPr>
              <a:t>Scarcity (2:57)</a:t>
            </a:r>
          </a:p>
        </p:txBody>
      </p:sp>
    </p:spTree>
    <p:extLst>
      <p:ext uri="{BB962C8B-B14F-4D97-AF65-F5344CB8AC3E}">
        <p14:creationId xmlns:p14="http://schemas.microsoft.com/office/powerpoint/2010/main" val="35524472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Opportunity cost: A simple Whiteboard explainer - Marketplace">
            <a:extLst>
              <a:ext uri="{FF2B5EF4-FFF2-40B4-BE49-F238E27FC236}">
                <a16:creationId xmlns:a16="http://schemas.microsoft.com/office/drawing/2014/main" id="{6BFE9645-FB34-85E1-678D-22B939013D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408" y="1698171"/>
            <a:ext cx="9601200" cy="3974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29364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nline Media 8" title="1. Opportunity Cost">
            <a:hlinkClick r:id="" action="ppaction://media"/>
            <a:extLst>
              <a:ext uri="{FF2B5EF4-FFF2-40B4-BE49-F238E27FC236}">
                <a16:creationId xmlns:a16="http://schemas.microsoft.com/office/drawing/2014/main" id="{C17450CA-5D30-FB4A-8306-125A1089EE83}"/>
              </a:ext>
            </a:extLst>
          </p:cNvPr>
          <p:cNvPicPr>
            <a:picLocks noRot="1" noChangeAspect="1"/>
          </p:cNvPicPr>
          <p:nvPr>
            <a:videoFile r:link="rId1"/>
          </p:nvPr>
        </p:nvPicPr>
        <p:blipFill>
          <a:blip r:embed="rId3"/>
          <a:stretch>
            <a:fillRect/>
          </a:stretch>
        </p:blipFill>
        <p:spPr>
          <a:xfrm>
            <a:off x="1035697" y="1870010"/>
            <a:ext cx="9060024" cy="4073590"/>
          </a:xfrm>
          <a:prstGeom prst="rect">
            <a:avLst/>
          </a:prstGeom>
        </p:spPr>
      </p:pic>
      <p:sp>
        <p:nvSpPr>
          <p:cNvPr id="10" name="TextBox 9">
            <a:extLst>
              <a:ext uri="{FF2B5EF4-FFF2-40B4-BE49-F238E27FC236}">
                <a16:creationId xmlns:a16="http://schemas.microsoft.com/office/drawing/2014/main" id="{1E06CB77-3E32-EFBE-2CB4-2B352DF63DBE}"/>
              </a:ext>
            </a:extLst>
          </p:cNvPr>
          <p:cNvSpPr txBox="1"/>
          <p:nvPr/>
        </p:nvSpPr>
        <p:spPr>
          <a:xfrm>
            <a:off x="746448" y="652791"/>
            <a:ext cx="8854752"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800" b="1" dirty="0"/>
              <a:t>Opportunity Costs with Paul Solman and Economists (9:09)</a:t>
            </a:r>
            <a:endParaRPr kumimoji="0" lang="en-US" sz="2800" b="1"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36652129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92ED19-1622-8B15-7F88-075C17B8D0B8}"/>
              </a:ext>
            </a:extLst>
          </p:cNvPr>
          <p:cNvSpPr>
            <a:spLocks noGrp="1"/>
          </p:cNvSpPr>
          <p:nvPr>
            <p:ph type="body" idx="1"/>
          </p:nvPr>
        </p:nvSpPr>
        <p:spPr>
          <a:xfrm>
            <a:off x="746145" y="1590620"/>
            <a:ext cx="10830337" cy="5146082"/>
          </a:xfrm>
        </p:spPr>
        <p:txBody>
          <a:bodyPr>
            <a:normAutofit fontScale="47500" lnSpcReduction="20000"/>
          </a:bodyPr>
          <a:lstStyle/>
          <a:p>
            <a:r>
              <a:rPr lang="en-US" sz="5100" b="1" dirty="0">
                <a:latin typeface="+mn-lt"/>
              </a:rPr>
              <a:t>Explicit Costs- </a:t>
            </a:r>
            <a:r>
              <a:rPr lang="en-US" sz="5100" dirty="0">
                <a:latin typeface="+mn-lt"/>
              </a:rPr>
              <a:t>monetary payment made to an outsider to acquire an item, service, or activity</a:t>
            </a:r>
          </a:p>
          <a:p>
            <a:pPr marL="0" indent="0">
              <a:buNone/>
            </a:pPr>
            <a:endParaRPr lang="en-US" sz="5100" dirty="0">
              <a:latin typeface="+mn-lt"/>
            </a:endParaRPr>
          </a:p>
          <a:p>
            <a:r>
              <a:rPr lang="en-US" sz="5100" b="1" dirty="0">
                <a:latin typeface="+mn-lt"/>
              </a:rPr>
              <a:t>Implicit Costs- </a:t>
            </a:r>
            <a:r>
              <a:rPr lang="en-US" sz="5100" dirty="0">
                <a:latin typeface="+mn-lt"/>
              </a:rPr>
              <a:t>the imputed costs of the next best alternative </a:t>
            </a:r>
          </a:p>
          <a:p>
            <a:pPr marL="0" indent="0">
              <a:buNone/>
            </a:pPr>
            <a:endParaRPr lang="en-US" sz="5100" dirty="0">
              <a:latin typeface="+mn-lt"/>
            </a:endParaRPr>
          </a:p>
          <a:p>
            <a:pPr marL="457200" lvl="1" indent="0">
              <a:buNone/>
            </a:pPr>
            <a:r>
              <a:rPr lang="en-US" sz="5100" b="1" dirty="0">
                <a:latin typeface="+mn-lt"/>
              </a:rPr>
              <a:t>                                        Opportunity Cost = Explicit Costs + Implicit Costs</a:t>
            </a:r>
          </a:p>
          <a:p>
            <a:pPr marL="457200" lvl="1" indent="0">
              <a:buNone/>
            </a:pPr>
            <a:endParaRPr lang="en-US" sz="5100" b="1" dirty="0">
              <a:latin typeface="+mn-lt"/>
            </a:endParaRPr>
          </a:p>
          <a:p>
            <a:pPr marL="0" indent="0">
              <a:buNone/>
            </a:pPr>
            <a:endParaRPr lang="en-US" sz="5100" dirty="0">
              <a:latin typeface="+mn-lt"/>
            </a:endParaRPr>
          </a:p>
          <a:p>
            <a:pPr marL="457200" lvl="1" indent="0" algn="ctr">
              <a:lnSpc>
                <a:spcPct val="170000"/>
              </a:lnSpc>
              <a:buNone/>
            </a:pPr>
            <a:r>
              <a:rPr lang="en-US" sz="5100" b="1" dirty="0">
                <a:solidFill>
                  <a:schemeClr val="accent6">
                    <a:lumMod val="75000"/>
                  </a:schemeClr>
                </a:solidFill>
                <a:latin typeface="+mn-lt"/>
              </a:rPr>
              <a:t>The opportunity cost of an action is the next best alternative you must give up to get it.  Your decision should reflect all your opportunity costs, rather than just your out-of-pocket expenses. Both explicit and implicit costs are considered opportunity costs.</a:t>
            </a:r>
          </a:p>
          <a:p>
            <a:pPr>
              <a:lnSpc>
                <a:spcPct val="170000"/>
              </a:lnSpc>
            </a:pPr>
            <a:endParaRPr lang="en-US" sz="5100" b="1" dirty="0">
              <a:solidFill>
                <a:schemeClr val="accent6">
                  <a:lumMod val="75000"/>
                </a:schemeClr>
              </a:solidFill>
              <a:latin typeface="+mn-lt"/>
            </a:endParaRPr>
          </a:p>
          <a:p>
            <a:pPr marL="0" indent="0">
              <a:buNone/>
            </a:pPr>
            <a:endParaRPr lang="en-US" dirty="0">
              <a:latin typeface="+mj-lt"/>
            </a:endParaRPr>
          </a:p>
          <a:p>
            <a:endParaRPr lang="en-US" dirty="0"/>
          </a:p>
        </p:txBody>
      </p:sp>
      <p:sp>
        <p:nvSpPr>
          <p:cNvPr id="3" name="TextBox 2">
            <a:extLst>
              <a:ext uri="{FF2B5EF4-FFF2-40B4-BE49-F238E27FC236}">
                <a16:creationId xmlns:a16="http://schemas.microsoft.com/office/drawing/2014/main" id="{36619047-A232-CB1A-FABA-40F364EA8D84}"/>
              </a:ext>
            </a:extLst>
          </p:cNvPr>
          <p:cNvSpPr txBox="1"/>
          <p:nvPr/>
        </p:nvSpPr>
        <p:spPr>
          <a:xfrm>
            <a:off x="895739" y="503853"/>
            <a:ext cx="8238930"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mn-lt"/>
                <a:ea typeface="+mn-ea"/>
                <a:cs typeface="+mn-cs"/>
                <a:sym typeface="Calibri"/>
              </a:rPr>
              <a:t>Important Concepts</a:t>
            </a:r>
          </a:p>
        </p:txBody>
      </p:sp>
    </p:spTree>
    <p:extLst>
      <p:ext uri="{BB962C8B-B14F-4D97-AF65-F5344CB8AC3E}">
        <p14:creationId xmlns:p14="http://schemas.microsoft.com/office/powerpoint/2010/main" val="1685154678"/>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DB9B2AB-9516-EFE2-BEAE-EDA1E5AF2CE0}"/>
              </a:ext>
            </a:extLst>
          </p:cNvPr>
          <p:cNvSpPr txBox="1"/>
          <p:nvPr/>
        </p:nvSpPr>
        <p:spPr>
          <a:xfrm>
            <a:off x="1092496" y="92327"/>
            <a:ext cx="6097772" cy="11696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YOUR MORNING DILEMMA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choices did you have this morning as your alarm went off or someone told you it was time for school?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6D434C92-B259-ACE2-D9DC-A335B4E99808}"/>
              </a:ext>
            </a:extLst>
          </p:cNvPr>
          <p:cNvGraphicFramePr>
            <a:graphicFrameLocks noGrp="1"/>
          </p:cNvGraphicFramePr>
          <p:nvPr>
            <p:extLst>
              <p:ext uri="{D42A27DB-BD31-4B8C-83A1-F6EECF244321}">
                <p14:modId xmlns:p14="http://schemas.microsoft.com/office/powerpoint/2010/main" val="2924435483"/>
              </p:ext>
            </p:extLst>
          </p:nvPr>
        </p:nvGraphicFramePr>
        <p:xfrm>
          <a:off x="1947160" y="1690263"/>
          <a:ext cx="9248922" cy="2969071"/>
        </p:xfrm>
        <a:graphic>
          <a:graphicData uri="http://schemas.openxmlformats.org/drawingml/2006/table">
            <a:tbl>
              <a:tblPr firstRow="1" firstCol="1" bandRow="1">
                <a:tableStyleId>{5940675A-B579-460E-94D1-54222C63F5DA}</a:tableStyleId>
              </a:tblPr>
              <a:tblGrid>
                <a:gridCol w="2774769">
                  <a:extLst>
                    <a:ext uri="{9D8B030D-6E8A-4147-A177-3AD203B41FA5}">
                      <a16:colId xmlns:a16="http://schemas.microsoft.com/office/drawing/2014/main" val="1820178259"/>
                    </a:ext>
                  </a:extLst>
                </a:gridCol>
                <a:gridCol w="3390849">
                  <a:extLst>
                    <a:ext uri="{9D8B030D-6E8A-4147-A177-3AD203B41FA5}">
                      <a16:colId xmlns:a16="http://schemas.microsoft.com/office/drawing/2014/main" val="1723205936"/>
                    </a:ext>
                  </a:extLst>
                </a:gridCol>
                <a:gridCol w="3083304">
                  <a:extLst>
                    <a:ext uri="{9D8B030D-6E8A-4147-A177-3AD203B41FA5}">
                      <a16:colId xmlns:a16="http://schemas.microsoft.com/office/drawing/2014/main" val="3465684960"/>
                    </a:ext>
                  </a:extLst>
                </a:gridCol>
              </a:tblGrid>
              <a:tr h="0">
                <a:tc>
                  <a:txBody>
                    <a:bodyPr/>
                    <a:lstStyle/>
                    <a:p>
                      <a:pPr marL="0" marR="0" algn="ctr">
                        <a:lnSpc>
                          <a:spcPct val="107000"/>
                        </a:lnSpc>
                        <a:spcBef>
                          <a:spcPts val="0"/>
                        </a:spcBef>
                        <a:spcAft>
                          <a:spcPts val="0"/>
                        </a:spcAft>
                      </a:pPr>
                      <a:r>
                        <a:rPr lang="en-US" sz="1600" b="1" dirty="0">
                          <a:effectLst/>
                        </a:rPr>
                        <a:t>ALTERNATIVES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1" dirty="0">
                          <a:effectLst/>
                        </a:rPr>
                        <a:t>GET UP NOW</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1" dirty="0">
                          <a:effectLst/>
                        </a:rPr>
                        <a:t>DON’T GET UP NOW-GET UP LATER</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62898665"/>
                  </a:ext>
                </a:extLst>
              </a:tr>
              <a:tr h="552450">
                <a:tc>
                  <a:txBody>
                    <a:bodyPr/>
                    <a:lstStyle/>
                    <a:p>
                      <a:pPr marL="0" marR="0">
                        <a:lnSpc>
                          <a:spcPct val="107000"/>
                        </a:lnSpc>
                        <a:spcBef>
                          <a:spcPts val="0"/>
                        </a:spcBef>
                        <a:spcAft>
                          <a:spcPts val="0"/>
                        </a:spcAft>
                      </a:pPr>
                      <a:endParaRPr lang="en-US" sz="1100" b="1" dirty="0">
                        <a:effectLst/>
                      </a:endParaRPr>
                    </a:p>
                    <a:p>
                      <a:pPr marL="0" marR="0">
                        <a:lnSpc>
                          <a:spcPct val="107000"/>
                        </a:lnSpc>
                        <a:spcBef>
                          <a:spcPts val="0"/>
                        </a:spcBef>
                        <a:spcAft>
                          <a:spcPts val="0"/>
                        </a:spcAft>
                      </a:pPr>
                      <a:r>
                        <a:rPr lang="en-US" sz="1400" b="1" dirty="0">
                          <a:effectLst/>
                        </a:rPr>
                        <a:t>PERCEIVED BENEFITS</a:t>
                      </a:r>
                      <a:endParaRPr lang="en-US" sz="1100" b="1" dirty="0">
                        <a:effectLst/>
                      </a:endParaRPr>
                    </a:p>
                    <a:p>
                      <a:pPr marL="0" marR="0">
                        <a:lnSpc>
                          <a:spcPct val="107000"/>
                        </a:lnSpc>
                        <a:spcBef>
                          <a:spcPts val="0"/>
                        </a:spcBef>
                        <a:spcAft>
                          <a:spcPts val="0"/>
                        </a:spcAft>
                      </a:pPr>
                      <a:r>
                        <a:rPr lang="en-US" sz="1100" b="1" dirty="0">
                          <a:effectLst/>
                        </a:rPr>
                        <a:t>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b="1" dirty="0">
                          <a:effectLst/>
                        </a:rPr>
                        <a:t>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b="1" dirty="0">
                          <a:effectLst/>
                        </a:rPr>
                        <a:t>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918927"/>
                  </a:ext>
                </a:extLst>
              </a:tr>
              <a:tr h="0">
                <a:tc>
                  <a:txBody>
                    <a:bodyPr/>
                    <a:lstStyle/>
                    <a:p>
                      <a:pPr marL="0" marR="0">
                        <a:lnSpc>
                          <a:spcPct val="107000"/>
                        </a:lnSpc>
                        <a:spcBef>
                          <a:spcPts val="0"/>
                        </a:spcBef>
                        <a:spcAft>
                          <a:spcPts val="0"/>
                        </a:spcAft>
                      </a:pPr>
                      <a:r>
                        <a:rPr lang="en-US" sz="1400" b="1" dirty="0">
                          <a:effectLst/>
                        </a:rPr>
                        <a:t>CHECK THE BOX OF THE ALTERNATIVE TAKEN.</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b="1" dirty="0">
                          <a:effectLst/>
                        </a:rPr>
                        <a:t>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b="1" dirty="0">
                          <a:effectLst/>
                        </a:rPr>
                        <a:t>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04303361"/>
                  </a:ext>
                </a:extLst>
              </a:tr>
              <a:tr h="0">
                <a:tc>
                  <a:txBody>
                    <a:bodyPr/>
                    <a:lstStyle/>
                    <a:p>
                      <a:pPr marL="0" marR="0">
                        <a:lnSpc>
                          <a:spcPct val="107000"/>
                        </a:lnSpc>
                        <a:spcBef>
                          <a:spcPts val="0"/>
                        </a:spcBef>
                        <a:spcAft>
                          <a:spcPts val="0"/>
                        </a:spcAft>
                      </a:pPr>
                      <a:r>
                        <a:rPr lang="en-US" sz="1400" b="1" dirty="0">
                          <a:effectLst/>
                        </a:rPr>
                        <a:t>CHECK THE BOX OF THE ALTERNATIVE NOT TAKEN. </a:t>
                      </a:r>
                      <a:endParaRPr lang="en-US" sz="1100" b="1" dirty="0">
                        <a:effectLst/>
                      </a:endParaRPr>
                    </a:p>
                    <a:p>
                      <a:pPr marL="0" marR="0">
                        <a:lnSpc>
                          <a:spcPct val="107000"/>
                        </a:lnSpc>
                        <a:spcBef>
                          <a:spcPts val="0"/>
                        </a:spcBef>
                        <a:spcAft>
                          <a:spcPts val="0"/>
                        </a:spcAft>
                      </a:pPr>
                      <a:r>
                        <a:rPr lang="en-US" sz="1400" b="1" dirty="0">
                          <a:effectLst/>
                        </a:rPr>
                        <a:t>THIS IS YOUR OPPORTUNITY COST.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b="1" dirty="0">
                          <a:effectLst/>
                        </a:rPr>
                        <a:t>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b="1" dirty="0">
                          <a:effectLst/>
                        </a:rPr>
                        <a:t>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8037773"/>
                  </a:ext>
                </a:extLst>
              </a:tr>
              <a:tr h="0">
                <a:tc>
                  <a:txBody>
                    <a:bodyPr/>
                    <a:lstStyle/>
                    <a:p>
                      <a:pPr marL="0" marR="0">
                        <a:lnSpc>
                          <a:spcPct val="107000"/>
                        </a:lnSpc>
                        <a:spcBef>
                          <a:spcPts val="0"/>
                        </a:spcBef>
                        <a:spcAft>
                          <a:spcPts val="0"/>
                        </a:spcAft>
                      </a:pPr>
                      <a:r>
                        <a:rPr lang="en-US" sz="1100" b="1" dirty="0">
                          <a:effectLst/>
                        </a:rPr>
                        <a:t> </a:t>
                      </a:r>
                    </a:p>
                    <a:p>
                      <a:pPr marL="0" marR="0">
                        <a:lnSpc>
                          <a:spcPct val="107000"/>
                        </a:lnSpc>
                        <a:spcBef>
                          <a:spcPts val="0"/>
                        </a:spcBef>
                        <a:spcAft>
                          <a:spcPts val="0"/>
                        </a:spcAft>
                      </a:pPr>
                      <a:r>
                        <a:rPr lang="en-US" sz="1100" b="1" dirty="0">
                          <a:effectLst/>
                        </a:rPr>
                        <a:t> </a:t>
                      </a:r>
                      <a:r>
                        <a:rPr lang="en-US" sz="1400" b="1" dirty="0">
                          <a:effectLst/>
                        </a:rPr>
                        <a:t>BENEFITS REFUSED</a:t>
                      </a:r>
                      <a:endParaRPr lang="en-US" sz="1100" b="1" dirty="0">
                        <a:effectLst/>
                      </a:endParaRPr>
                    </a:p>
                    <a:p>
                      <a:pPr marL="0" marR="0">
                        <a:lnSpc>
                          <a:spcPct val="107000"/>
                        </a:lnSpc>
                        <a:spcBef>
                          <a:spcPts val="0"/>
                        </a:spcBef>
                        <a:spcAft>
                          <a:spcPts val="0"/>
                        </a:spcAft>
                      </a:pPr>
                      <a:r>
                        <a:rPr lang="en-US" sz="1100" b="1" dirty="0">
                          <a:effectLst/>
                        </a:rPr>
                        <a:t> </a:t>
                      </a:r>
                    </a:p>
                    <a:p>
                      <a:pPr marL="0" marR="0">
                        <a:lnSpc>
                          <a:spcPct val="107000"/>
                        </a:lnSpc>
                        <a:spcBef>
                          <a:spcPts val="0"/>
                        </a:spcBef>
                        <a:spcAft>
                          <a:spcPts val="0"/>
                        </a:spcAft>
                      </a:pPr>
                      <a:r>
                        <a:rPr lang="en-US" sz="1100" b="1" dirty="0">
                          <a:effectLst/>
                        </a:rPr>
                        <a:t>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b="1" dirty="0">
                          <a:effectLst/>
                        </a:rPr>
                        <a:t>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b="1" dirty="0">
                          <a:effectLst/>
                        </a:rPr>
                        <a:t>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9359307"/>
                  </a:ext>
                </a:extLst>
              </a:tr>
            </a:tbl>
          </a:graphicData>
        </a:graphic>
      </p:graphicFrame>
      <p:sp>
        <p:nvSpPr>
          <p:cNvPr id="11" name="TextBox 10">
            <a:extLst>
              <a:ext uri="{FF2B5EF4-FFF2-40B4-BE49-F238E27FC236}">
                <a16:creationId xmlns:a16="http://schemas.microsoft.com/office/drawing/2014/main" id="{BA4DA06B-F67C-9B70-6DB4-E758E0B3C4DF}"/>
              </a:ext>
            </a:extLst>
          </p:cNvPr>
          <p:cNvSpPr txBox="1"/>
          <p:nvPr/>
        </p:nvSpPr>
        <p:spPr>
          <a:xfrm>
            <a:off x="659218" y="4784651"/>
            <a:ext cx="11532782" cy="23526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a:lnSpc>
                <a:spcPct val="107000"/>
              </a:lnSpc>
              <a:spcBef>
                <a:spcPts val="0"/>
              </a:spcBef>
              <a:spcAft>
                <a:spcPts val="80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DISCUSSION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benefits did you give up if you decided to get up now?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benefits did you give up if you decided to get more sleep?</a:t>
            </a:r>
          </a:p>
          <a:p>
            <a:pPr marL="342900" marR="0" lvl="0" indent="-342900">
              <a:lnSpc>
                <a:spcPct val="107000"/>
              </a:lnSpc>
              <a:spcBef>
                <a:spcPts val="0"/>
              </a:spcBef>
              <a:spcAft>
                <a:spcPts val="0"/>
              </a:spcAft>
              <a:buFont typeface="+mj-lt"/>
              <a:buAutoNum type="arabicPeriod"/>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Your opportunity cost can be characterized as the benefits you refused when you made your choice.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Adapted from: Krueger and Anderson. Explorations in Economics (2014).</a:t>
            </a: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191350047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lide Number Placeholder 4"/>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t>3</a:t>
            </a:fld>
            <a:endParaRPr/>
          </a:p>
        </p:txBody>
      </p:sp>
      <p:sp>
        <p:nvSpPr>
          <p:cNvPr id="184" name="Title 1"/>
          <p:cNvSpPr txBox="1"/>
          <p:nvPr/>
        </p:nvSpPr>
        <p:spPr>
          <a:xfrm>
            <a:off x="785560" y="469343"/>
            <a:ext cx="10424161" cy="4970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nSpc>
                <a:spcPct val="90000"/>
              </a:lnSpc>
              <a:defRPr sz="3200">
                <a:latin typeface="Calibri Light"/>
                <a:ea typeface="Calibri Light"/>
                <a:cs typeface="Calibri Light"/>
                <a:sym typeface="Calibri Light"/>
              </a:defRPr>
            </a:lvl1pPr>
          </a:lstStyle>
          <a:p>
            <a:r>
              <a:t>Professional Development Opportunities</a:t>
            </a:r>
          </a:p>
        </p:txBody>
      </p:sp>
      <p:sp>
        <p:nvSpPr>
          <p:cNvPr id="185" name="Content Placeholder 2"/>
          <p:cNvSpPr txBox="1"/>
          <p:nvPr/>
        </p:nvSpPr>
        <p:spPr>
          <a:xfrm>
            <a:off x="948658" y="1577154"/>
            <a:ext cx="10424161" cy="45804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To earn professional development credit for CEE webinars found on EconEdLink, you must:</a:t>
            </a:r>
            <a:endParaRPr sz="2800"/>
          </a:p>
          <a:p>
            <a:endParaRPr sz="2800"/>
          </a:p>
          <a:p>
            <a:pPr marL="285750" indent="-285750">
              <a:buSzPct val="100000"/>
              <a:buFont typeface="Arial"/>
              <a:buChar char="•"/>
            </a:pPr>
            <a:r>
              <a:t>Watch a minimum of 45-minutes and you will automatically receive a professional development </a:t>
            </a:r>
            <a:r>
              <a:rPr b="1">
                <a:solidFill>
                  <a:srgbClr val="7A9900"/>
                </a:solidFill>
              </a:rPr>
              <a:t>certificate </a:t>
            </a:r>
            <a:r>
              <a:t>via e-mail within 24 hours. </a:t>
            </a:r>
            <a:endParaRPr sz="2800"/>
          </a:p>
          <a:p>
            <a:pPr marL="285750" indent="-285750">
              <a:buSzPct val="100000"/>
              <a:buFont typeface="Arial"/>
              <a:buChar char="•"/>
            </a:pPr>
            <a:r>
              <a:t>Attendees can learn how much credit they will earn per workshop. </a:t>
            </a:r>
            <a:endParaRPr sz="2800"/>
          </a:p>
          <a:p>
            <a:endParaRPr sz="2800"/>
          </a:p>
          <a:p>
            <a:pPr>
              <a:defRPr b="1" u="sng"/>
            </a:pPr>
            <a:r>
              <a:t>Accessing resources: </a:t>
            </a:r>
          </a:p>
          <a:p>
            <a:endParaRPr/>
          </a:p>
          <a:p>
            <a:pPr marL="285750" indent="-285750">
              <a:buSzPct val="100000"/>
              <a:buFont typeface="Helvetica"/>
              <a:buChar char="•"/>
            </a:pPr>
            <a:r>
              <a:t>You can now easily download presentations, lesson plan materials, and activities for each webinar from </a:t>
            </a:r>
            <a:r>
              <a:rPr sz="1600" b="1" i="1" u="sng">
                <a:solidFill>
                  <a:srgbClr val="0563C1"/>
                </a:solidFill>
                <a:uFill>
                  <a:solidFill>
                    <a:srgbClr val="0563C1"/>
                  </a:solidFill>
                </a:uFill>
                <a:hlinkClick r:id="rId2"/>
              </a:rPr>
              <a:t>EconEdLink.org/professional-development/</a:t>
            </a:r>
            <a:endParaRPr sz="1600" b="1" i="1">
              <a:solidFill>
                <a:srgbClr val="005CB8"/>
              </a:solidFill>
            </a:endParaRPr>
          </a:p>
          <a:p>
            <a:pPr marL="285750" indent="-285750">
              <a:buSzPct val="100000"/>
              <a:buFont typeface="Helvetica"/>
              <a:buChar char="•"/>
              <a:defRPr sz="1600" b="1" i="1" u="sng">
                <a:solidFill>
                  <a:srgbClr val="005CB8"/>
                </a:solidFill>
              </a:defRPr>
            </a:pPr>
            <a:endParaRPr sz="1600" b="1" i="1">
              <a:solidFill>
                <a:srgbClr val="005CB8"/>
              </a:solidFill>
            </a:endParaRPr>
          </a:p>
          <a:p>
            <a:pPr>
              <a:defRPr sz="1600" b="1" u="sng"/>
            </a:pPr>
            <a:r>
              <a:t>Local resources:</a:t>
            </a:r>
            <a:r>
              <a:rPr b="0" u="none"/>
              <a:t> </a:t>
            </a:r>
          </a:p>
          <a:p>
            <a:pPr>
              <a:defRPr sz="1600"/>
            </a:pPr>
            <a:endParaRPr b="0" u="none"/>
          </a:p>
          <a:p>
            <a:pPr marL="285750" indent="-285750">
              <a:buSzPct val="100000"/>
              <a:buFont typeface="Helvetica"/>
              <a:buChar char="•"/>
              <a:defRPr sz="1600"/>
            </a:pPr>
            <a:r>
              <a:t>Insert your local professional development opportunities (if applicable)</a:t>
            </a:r>
            <a:endParaRPr sz="1400" b="1" i="1">
              <a:solidFill>
                <a:srgbClr val="005CB8"/>
              </a:solidFill>
            </a:endParaRPr>
          </a:p>
          <a:p>
            <a:pPr>
              <a:defRPr sz="1600" b="1" i="1">
                <a:solidFill>
                  <a:srgbClr val="005CB8"/>
                </a:solidFill>
              </a:defRPr>
            </a:pPr>
            <a:endParaRPr sz="1400" b="1" i="1">
              <a:solidFill>
                <a:srgbClr val="005CB8"/>
              </a:solidFill>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805AA41-F8B4-8D4F-EB69-1AFD0B56F95D}"/>
              </a:ext>
            </a:extLst>
          </p:cNvPr>
          <p:cNvGraphicFramePr>
            <a:graphicFrameLocks noGrp="1"/>
          </p:cNvGraphicFramePr>
          <p:nvPr>
            <p:extLst>
              <p:ext uri="{D42A27DB-BD31-4B8C-83A1-F6EECF244321}">
                <p14:modId xmlns:p14="http://schemas.microsoft.com/office/powerpoint/2010/main" val="2292479893"/>
              </p:ext>
            </p:extLst>
          </p:nvPr>
        </p:nvGraphicFramePr>
        <p:xfrm>
          <a:off x="1063255" y="2110562"/>
          <a:ext cx="10058401" cy="4191264"/>
        </p:xfrm>
        <a:graphic>
          <a:graphicData uri="http://schemas.openxmlformats.org/drawingml/2006/table">
            <a:tbl>
              <a:tblPr firstRow="1" bandRow="1">
                <a:tableStyleId>{F5AB1C69-6EDB-4FF4-983F-18BD219EF322}</a:tableStyleId>
              </a:tblPr>
              <a:tblGrid>
                <a:gridCol w="3352801">
                  <a:extLst>
                    <a:ext uri="{9D8B030D-6E8A-4147-A177-3AD203B41FA5}">
                      <a16:colId xmlns:a16="http://schemas.microsoft.com/office/drawing/2014/main" val="3428467743"/>
                    </a:ext>
                  </a:extLst>
                </a:gridCol>
                <a:gridCol w="2943756">
                  <a:extLst>
                    <a:ext uri="{9D8B030D-6E8A-4147-A177-3AD203B41FA5}">
                      <a16:colId xmlns:a16="http://schemas.microsoft.com/office/drawing/2014/main" val="36004002"/>
                    </a:ext>
                  </a:extLst>
                </a:gridCol>
                <a:gridCol w="3761844">
                  <a:extLst>
                    <a:ext uri="{9D8B030D-6E8A-4147-A177-3AD203B41FA5}">
                      <a16:colId xmlns:a16="http://schemas.microsoft.com/office/drawing/2014/main" val="3514559167"/>
                    </a:ext>
                  </a:extLst>
                </a:gridCol>
              </a:tblGrid>
              <a:tr h="607621">
                <a:tc>
                  <a:txBody>
                    <a:bodyPr/>
                    <a:lstStyle/>
                    <a:p>
                      <a:pPr algn="ctr"/>
                      <a:r>
                        <a:rPr lang="en-US" sz="2000" b="1" dirty="0"/>
                        <a:t>If you go to College</a:t>
                      </a:r>
                    </a:p>
                  </a:txBody>
                  <a:tcPr/>
                </a:tc>
                <a:tc>
                  <a:txBody>
                    <a:bodyPr/>
                    <a:lstStyle/>
                    <a:p>
                      <a:pPr algn="ctr"/>
                      <a:r>
                        <a:rPr lang="en-US" sz="2000" b="1" dirty="0"/>
                        <a:t> If you decide to work full-time</a:t>
                      </a:r>
                    </a:p>
                  </a:txBody>
                  <a:tcPr/>
                </a:tc>
                <a:tc>
                  <a:txBody>
                    <a:bodyPr/>
                    <a:lstStyle/>
                    <a:p>
                      <a:pPr algn="ctr"/>
                      <a:r>
                        <a:rPr lang="en-US" sz="2000" b="1" dirty="0"/>
                        <a:t>Cost of College</a:t>
                      </a:r>
                    </a:p>
                    <a:p>
                      <a:pPr algn="ctr"/>
                      <a:r>
                        <a:rPr lang="en-US" sz="2000" b="1" dirty="0"/>
                        <a:t>relative to working full-time</a:t>
                      </a:r>
                    </a:p>
                  </a:txBody>
                  <a:tcPr/>
                </a:tc>
                <a:extLst>
                  <a:ext uri="{0D108BD9-81ED-4DB2-BD59-A6C34878D82A}">
                    <a16:rowId xmlns:a16="http://schemas.microsoft.com/office/drawing/2014/main" val="1861651232"/>
                  </a:ext>
                </a:extLst>
              </a:tr>
              <a:tr h="492848">
                <a:tc>
                  <a:txBody>
                    <a:bodyPr/>
                    <a:lstStyle/>
                    <a:p>
                      <a:pPr algn="ctr"/>
                      <a:r>
                        <a:rPr lang="en-US" sz="2000" b="1" dirty="0"/>
                        <a:t>Tuition- $50,000</a:t>
                      </a:r>
                    </a:p>
                  </a:txBody>
                  <a:tcPr/>
                </a:tc>
                <a:tc>
                  <a:txBody>
                    <a:bodyPr/>
                    <a:lstStyle/>
                    <a:p>
                      <a:pPr algn="ctr"/>
                      <a:r>
                        <a:rPr lang="en-US" sz="2000" b="1" dirty="0"/>
                        <a:t> You won’t pay tuition</a:t>
                      </a:r>
                    </a:p>
                  </a:txBody>
                  <a:tcPr/>
                </a:tc>
                <a:tc>
                  <a:txBody>
                    <a:bodyPr/>
                    <a:lstStyle/>
                    <a:p>
                      <a:pPr algn="ctr"/>
                      <a:r>
                        <a:rPr lang="en-US" sz="2000" b="1" dirty="0"/>
                        <a:t>$50,000 tuition</a:t>
                      </a:r>
                    </a:p>
                  </a:txBody>
                  <a:tcPr/>
                </a:tc>
                <a:extLst>
                  <a:ext uri="{0D108BD9-81ED-4DB2-BD59-A6C34878D82A}">
                    <a16:rowId xmlns:a16="http://schemas.microsoft.com/office/drawing/2014/main" val="1900736170"/>
                  </a:ext>
                </a:extLst>
              </a:tr>
              <a:tr h="492848">
                <a:tc>
                  <a:txBody>
                    <a:bodyPr/>
                    <a:lstStyle/>
                    <a:p>
                      <a:pPr algn="ctr"/>
                      <a:r>
                        <a:rPr lang="en-US" sz="2000" b="1" dirty="0"/>
                        <a:t>You don’t get a job</a:t>
                      </a:r>
                    </a:p>
                  </a:txBody>
                  <a:tcPr/>
                </a:tc>
                <a:tc>
                  <a:txBody>
                    <a:bodyPr/>
                    <a:lstStyle/>
                    <a:p>
                      <a:pPr algn="ctr"/>
                      <a:r>
                        <a:rPr lang="en-US" sz="2000" b="1" dirty="0"/>
                        <a:t>You earn $30,000 </a:t>
                      </a:r>
                    </a:p>
                  </a:txBody>
                  <a:tcPr/>
                </a:tc>
                <a:tc>
                  <a:txBody>
                    <a:bodyPr/>
                    <a:lstStyle/>
                    <a:p>
                      <a:r>
                        <a:rPr lang="en-US" sz="2000" b="1" dirty="0"/>
                        <a:t>$30,000 foregone income</a:t>
                      </a:r>
                    </a:p>
                  </a:txBody>
                  <a:tcPr/>
                </a:tc>
                <a:extLst>
                  <a:ext uri="{0D108BD9-81ED-4DB2-BD59-A6C34878D82A}">
                    <a16:rowId xmlns:a16="http://schemas.microsoft.com/office/drawing/2014/main" val="2345252735"/>
                  </a:ext>
                </a:extLst>
              </a:tr>
              <a:tr h="607621">
                <a:tc>
                  <a:txBody>
                    <a:bodyPr/>
                    <a:lstStyle/>
                    <a:p>
                      <a:r>
                        <a:rPr lang="en-US" sz="2000" b="1" dirty="0"/>
                        <a:t>Room and board- $20,000</a:t>
                      </a:r>
                    </a:p>
                  </a:txBody>
                  <a:tcPr/>
                </a:tc>
                <a:tc>
                  <a:txBody>
                    <a:bodyPr/>
                    <a:lstStyle/>
                    <a:p>
                      <a:r>
                        <a:rPr lang="en-US" sz="2000" b="1" dirty="0"/>
                        <a:t>Rent and meals- $20,000</a:t>
                      </a:r>
                    </a:p>
                  </a:txBody>
                  <a:tcPr/>
                </a:tc>
                <a:tc>
                  <a:txBody>
                    <a:bodyPr/>
                    <a:lstStyle/>
                    <a:p>
                      <a:pPr algn="ctr"/>
                      <a:r>
                        <a:rPr lang="en-US" sz="2000" b="1" dirty="0"/>
                        <a:t>  No opportunity cost</a:t>
                      </a:r>
                    </a:p>
                    <a:p>
                      <a:pPr algn="ctr"/>
                      <a:r>
                        <a:rPr lang="en-US" sz="2000" b="1" dirty="0"/>
                        <a:t>(You have to pay for housing and food regardless)</a:t>
                      </a:r>
                    </a:p>
                  </a:txBody>
                  <a:tcPr/>
                </a:tc>
                <a:extLst>
                  <a:ext uri="{0D108BD9-81ED-4DB2-BD59-A6C34878D82A}">
                    <a16:rowId xmlns:a16="http://schemas.microsoft.com/office/drawing/2014/main" val="3384050769"/>
                  </a:ext>
                </a:extLst>
              </a:tr>
              <a:tr h="607621">
                <a:tc>
                  <a:txBody>
                    <a:bodyPr/>
                    <a:lstStyle/>
                    <a:p>
                      <a:r>
                        <a:rPr lang="en-US" sz="2000" b="1" dirty="0"/>
                        <a:t>8 hours per day studying</a:t>
                      </a:r>
                    </a:p>
                  </a:txBody>
                  <a:tcPr/>
                </a:tc>
                <a:tc>
                  <a:txBody>
                    <a:bodyPr/>
                    <a:lstStyle/>
                    <a:p>
                      <a:r>
                        <a:rPr lang="en-US" sz="2000" b="1" dirty="0"/>
                        <a:t>8 hours per day working</a:t>
                      </a:r>
                    </a:p>
                  </a:txBody>
                  <a:tcPr/>
                </a:tc>
                <a:tc>
                  <a:txBody>
                    <a:bodyPr/>
                    <a:lstStyle/>
                    <a:p>
                      <a:r>
                        <a:rPr lang="en-US" sz="2000" b="1" dirty="0"/>
                        <a:t>Assume no opportunity cost- indifferent between studying and working</a:t>
                      </a:r>
                    </a:p>
                  </a:txBody>
                  <a:tcPr/>
                </a:tc>
                <a:extLst>
                  <a:ext uri="{0D108BD9-81ED-4DB2-BD59-A6C34878D82A}">
                    <a16:rowId xmlns:a16="http://schemas.microsoft.com/office/drawing/2014/main" val="261825391"/>
                  </a:ext>
                </a:extLst>
              </a:tr>
              <a:tr h="492848">
                <a:tc>
                  <a:txBody>
                    <a:bodyPr/>
                    <a:lstStyle/>
                    <a:p>
                      <a:endParaRPr lang="en-US" sz="2000" b="1" dirty="0"/>
                    </a:p>
                  </a:txBody>
                  <a:tcPr/>
                </a:tc>
                <a:tc>
                  <a:txBody>
                    <a:bodyPr/>
                    <a:lstStyle/>
                    <a:p>
                      <a:endParaRPr lang="en-US" sz="2000" b="1" dirty="0"/>
                    </a:p>
                  </a:txBody>
                  <a:tcPr/>
                </a:tc>
                <a:tc>
                  <a:txBody>
                    <a:bodyPr/>
                    <a:lstStyle/>
                    <a:p>
                      <a:r>
                        <a:rPr lang="en-US" sz="2000" b="1" dirty="0">
                          <a:solidFill>
                            <a:srgbClr val="FF0000"/>
                          </a:solidFill>
                        </a:rPr>
                        <a:t>Total= $80,000 opportunity cost</a:t>
                      </a:r>
                    </a:p>
                  </a:txBody>
                  <a:tcPr/>
                </a:tc>
                <a:extLst>
                  <a:ext uri="{0D108BD9-81ED-4DB2-BD59-A6C34878D82A}">
                    <a16:rowId xmlns:a16="http://schemas.microsoft.com/office/drawing/2014/main" val="3406514592"/>
                  </a:ext>
                </a:extLst>
              </a:tr>
            </a:tbl>
          </a:graphicData>
        </a:graphic>
      </p:graphicFrame>
      <p:sp>
        <p:nvSpPr>
          <p:cNvPr id="4" name="TextBox 3">
            <a:extLst>
              <a:ext uri="{FF2B5EF4-FFF2-40B4-BE49-F238E27FC236}">
                <a16:creationId xmlns:a16="http://schemas.microsoft.com/office/drawing/2014/main" id="{E72138F7-A17F-1F1E-3241-7114140FE7B2}"/>
              </a:ext>
            </a:extLst>
          </p:cNvPr>
          <p:cNvSpPr txBox="1"/>
          <p:nvPr/>
        </p:nvSpPr>
        <p:spPr>
          <a:xfrm>
            <a:off x="669852" y="153476"/>
            <a:ext cx="9250325" cy="1077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3200" b="1" dirty="0"/>
              <a:t>The Opportunity Cost of Pursuing a College Education </a:t>
            </a:r>
          </a:p>
          <a:p>
            <a:pPr marL="0" marR="0" indent="0" algn="ctr" defTabSz="914400" rtl="0" fontAlgn="auto" latinLnBrk="0" hangingPunct="0">
              <a:lnSpc>
                <a:spcPct val="100000"/>
              </a:lnSpc>
              <a:spcBef>
                <a:spcPts val="0"/>
              </a:spcBef>
              <a:spcAft>
                <a:spcPts val="0"/>
              </a:spcAft>
              <a:buClrTx/>
              <a:buSzTx/>
              <a:buFontTx/>
              <a:buNone/>
              <a:tabLst/>
            </a:pPr>
            <a:r>
              <a:rPr lang="en-US" sz="3200" b="1" dirty="0"/>
              <a:t>(per year)</a:t>
            </a:r>
            <a:endParaRPr kumimoji="0" lang="en-US" sz="3200" b="1"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2910931851"/>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A43A28-46BB-4DBD-5F91-6825A13A345B}"/>
              </a:ext>
            </a:extLst>
          </p:cNvPr>
          <p:cNvSpPr>
            <a:spLocks noGrp="1"/>
          </p:cNvSpPr>
          <p:nvPr>
            <p:ph type="body" idx="1"/>
          </p:nvPr>
        </p:nvSpPr>
        <p:spPr>
          <a:xfrm>
            <a:off x="786808" y="1410047"/>
            <a:ext cx="10830337" cy="4037906"/>
          </a:xfrm>
        </p:spPr>
        <p:txBody>
          <a:bodyPr>
            <a:normAutofit/>
          </a:bodyPr>
          <a:lstStyle/>
          <a:p>
            <a:pPr marL="0" indent="0" algn="ctr">
              <a:buNone/>
            </a:pPr>
            <a:r>
              <a:rPr lang="en-US" sz="3200" dirty="0">
                <a:hlinkClick r:id="rId3"/>
              </a:rPr>
              <a:t>The Labor Market for Recent College Graduates</a:t>
            </a:r>
            <a:endParaRPr lang="en-US" sz="3200" dirty="0"/>
          </a:p>
        </p:txBody>
      </p:sp>
      <p:pic>
        <p:nvPicPr>
          <p:cNvPr id="3" name="Content Placeholder 3">
            <a:extLst>
              <a:ext uri="{FF2B5EF4-FFF2-40B4-BE49-F238E27FC236}">
                <a16:creationId xmlns:a16="http://schemas.microsoft.com/office/drawing/2014/main" id="{C60D220E-5EDA-0023-3B31-E784D5235EAB}"/>
              </a:ext>
            </a:extLst>
          </p:cNvPr>
          <p:cNvPicPr>
            <a:picLocks noChangeAspect="1"/>
          </p:cNvPicPr>
          <p:nvPr/>
        </p:nvPicPr>
        <p:blipFill>
          <a:blip r:embed="rId4"/>
          <a:stretch>
            <a:fillRect/>
          </a:stretch>
        </p:blipFill>
        <p:spPr>
          <a:xfrm>
            <a:off x="705145" y="2101675"/>
            <a:ext cx="5800025" cy="37782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
        <p:nvSpPr>
          <p:cNvPr id="4" name="TextBox 3">
            <a:extLst>
              <a:ext uri="{FF2B5EF4-FFF2-40B4-BE49-F238E27FC236}">
                <a16:creationId xmlns:a16="http://schemas.microsoft.com/office/drawing/2014/main" id="{15D70A3E-A930-E48F-B6D0-FAF4DA332B10}"/>
              </a:ext>
            </a:extLst>
          </p:cNvPr>
          <p:cNvSpPr txBox="1"/>
          <p:nvPr/>
        </p:nvSpPr>
        <p:spPr>
          <a:xfrm>
            <a:off x="669850" y="393302"/>
            <a:ext cx="9494876"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200" b="1" i="0" u="none" strike="noStrike" cap="none" spc="0" normalizeH="0" baseline="0" dirty="0">
                <a:ln>
                  <a:noFill/>
                </a:ln>
                <a:solidFill>
                  <a:srgbClr val="000000"/>
                </a:solidFill>
                <a:effectLst/>
                <a:uFillTx/>
                <a:latin typeface="+mn-lt"/>
                <a:ea typeface="+mn-ea"/>
                <a:cs typeface="+mn-cs"/>
                <a:sym typeface="Calibri"/>
              </a:rPr>
              <a:t>Federal Reserve Bank of New York- Economic Research</a:t>
            </a:r>
          </a:p>
        </p:txBody>
      </p:sp>
      <p:sp>
        <p:nvSpPr>
          <p:cNvPr id="5" name="TextBox 4">
            <a:extLst>
              <a:ext uri="{FF2B5EF4-FFF2-40B4-BE49-F238E27FC236}">
                <a16:creationId xmlns:a16="http://schemas.microsoft.com/office/drawing/2014/main" id="{E5C18FA4-3BAB-E023-F84A-60B126F4A251}"/>
              </a:ext>
            </a:extLst>
          </p:cNvPr>
          <p:cNvSpPr txBox="1"/>
          <p:nvPr/>
        </p:nvSpPr>
        <p:spPr>
          <a:xfrm>
            <a:off x="5065012" y="1779689"/>
            <a:ext cx="6421843" cy="50783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150000"/>
              </a:lnSpc>
              <a:spcBef>
                <a:spcPts val="0"/>
              </a:spcBef>
              <a:spcAft>
                <a:spcPts val="0"/>
              </a:spcAft>
              <a:buClrTx/>
              <a:buSzTx/>
              <a:buFontTx/>
              <a:buChar char="-"/>
              <a:tabLst/>
            </a:pPr>
            <a:r>
              <a:rPr kumimoji="0" lang="en-US" sz="2400" b="0" i="0" u="none" strike="noStrike" cap="none" spc="0" normalizeH="0" baseline="0" dirty="0">
                <a:ln>
                  <a:noFill/>
                </a:ln>
                <a:solidFill>
                  <a:srgbClr val="000000"/>
                </a:solidFill>
                <a:effectLst/>
                <a:uFillTx/>
                <a:latin typeface="+mn-lt"/>
                <a:ea typeface="+mn-ea"/>
                <a:cs typeface="+mn-cs"/>
                <a:sym typeface="Calibri"/>
              </a:rPr>
              <a:t>Compare the unemployment rates of recent college graduates</a:t>
            </a:r>
          </a:p>
          <a:p>
            <a:pPr marL="285750" marR="0" indent="-285750" algn="l" defTabSz="914400" rtl="0" fontAlgn="auto" latinLnBrk="0" hangingPunct="0">
              <a:lnSpc>
                <a:spcPct val="150000"/>
              </a:lnSpc>
              <a:spcBef>
                <a:spcPts val="0"/>
              </a:spcBef>
              <a:spcAft>
                <a:spcPts val="0"/>
              </a:spcAft>
              <a:buClrTx/>
              <a:buSzTx/>
              <a:buFontTx/>
              <a:buChar char="-"/>
              <a:tabLst/>
            </a:pPr>
            <a:r>
              <a:rPr lang="en-US" sz="2400" dirty="0"/>
              <a:t>Monitor the underemployment rate of recent college graduates</a:t>
            </a:r>
          </a:p>
          <a:p>
            <a:pPr marL="285750" marR="0" indent="-285750" algn="l" defTabSz="914400" rtl="0" fontAlgn="auto" latinLnBrk="0" hangingPunct="0">
              <a:lnSpc>
                <a:spcPct val="150000"/>
              </a:lnSpc>
              <a:spcBef>
                <a:spcPts val="0"/>
              </a:spcBef>
              <a:spcAft>
                <a:spcPts val="0"/>
              </a:spcAft>
              <a:buClrTx/>
              <a:buSzTx/>
              <a:buFontTx/>
              <a:buChar char="-"/>
              <a:tabLst/>
            </a:pPr>
            <a:r>
              <a:rPr kumimoji="0" lang="en-US" sz="2400" b="0" i="0" u="none" strike="noStrike" cap="none" spc="0" normalizeH="0" baseline="0" dirty="0">
                <a:ln>
                  <a:noFill/>
                </a:ln>
                <a:solidFill>
                  <a:srgbClr val="000000"/>
                </a:solidFill>
                <a:effectLst/>
                <a:uFillTx/>
                <a:latin typeface="+mn-lt"/>
                <a:ea typeface="+mn-ea"/>
                <a:cs typeface="+mn-cs"/>
                <a:sym typeface="Calibri"/>
              </a:rPr>
              <a:t>Track trends in the types of jobs held by those who are underemployed</a:t>
            </a:r>
          </a:p>
          <a:p>
            <a:pPr marL="285750" marR="0" indent="-285750" algn="l" defTabSz="914400" rtl="0" fontAlgn="auto" latinLnBrk="0" hangingPunct="0">
              <a:lnSpc>
                <a:spcPct val="150000"/>
              </a:lnSpc>
              <a:spcBef>
                <a:spcPts val="0"/>
              </a:spcBef>
              <a:spcAft>
                <a:spcPts val="0"/>
              </a:spcAft>
              <a:buClrTx/>
              <a:buSzTx/>
              <a:buFontTx/>
              <a:buChar char="-"/>
              <a:tabLst/>
            </a:pPr>
            <a:r>
              <a:rPr lang="en-US" sz="2400" dirty="0"/>
              <a:t>Gauge the earnings of recent college grads against those of workers holding only a college diploma</a:t>
            </a:r>
            <a:endParaRPr kumimoji="0" lang="en-US" sz="24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2006389791"/>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episode 7: Individual PPC">
            <a:hlinkClick r:id="" action="ppaction://media"/>
            <a:extLst>
              <a:ext uri="{FF2B5EF4-FFF2-40B4-BE49-F238E27FC236}">
                <a16:creationId xmlns:a16="http://schemas.microsoft.com/office/drawing/2014/main" id="{32834442-C776-DBD2-0B93-B295EBB7051A}"/>
              </a:ext>
            </a:extLst>
          </p:cNvPr>
          <p:cNvPicPr>
            <a:picLocks noRot="1" noChangeAspect="1"/>
          </p:cNvPicPr>
          <p:nvPr>
            <a:videoFile r:link="rId1"/>
          </p:nvPr>
        </p:nvPicPr>
        <p:blipFill>
          <a:blip r:embed="rId6"/>
          <a:stretch>
            <a:fillRect/>
          </a:stretch>
        </p:blipFill>
        <p:spPr>
          <a:xfrm>
            <a:off x="1187062" y="1850571"/>
            <a:ext cx="2540000" cy="1905000"/>
          </a:xfrm>
          <a:prstGeom prst="rect">
            <a:avLst/>
          </a:prstGeom>
        </p:spPr>
      </p:pic>
      <p:pic>
        <p:nvPicPr>
          <p:cNvPr id="4" name="Online Media 3" title="Episode 9: Society's PPC">
            <a:hlinkClick r:id="" action="ppaction://media"/>
            <a:extLst>
              <a:ext uri="{FF2B5EF4-FFF2-40B4-BE49-F238E27FC236}">
                <a16:creationId xmlns:a16="http://schemas.microsoft.com/office/drawing/2014/main" id="{E532DFFF-5AA0-8C02-FDC5-21513AD0E4EC}"/>
              </a:ext>
            </a:extLst>
          </p:cNvPr>
          <p:cNvPicPr>
            <a:picLocks noRot="1" noChangeAspect="1"/>
          </p:cNvPicPr>
          <p:nvPr>
            <a:videoFile r:link="rId2"/>
          </p:nvPr>
        </p:nvPicPr>
        <p:blipFill>
          <a:blip r:embed="rId7"/>
          <a:stretch>
            <a:fillRect/>
          </a:stretch>
        </p:blipFill>
        <p:spPr>
          <a:xfrm>
            <a:off x="1187062" y="4482560"/>
            <a:ext cx="2540000" cy="1905000"/>
          </a:xfrm>
          <a:prstGeom prst="rect">
            <a:avLst/>
          </a:prstGeom>
        </p:spPr>
      </p:pic>
      <p:pic>
        <p:nvPicPr>
          <p:cNvPr id="5" name="Online Media 4" title="Episode 10: PPC and Resource Changes">
            <a:hlinkClick r:id="" action="ppaction://media"/>
            <a:extLst>
              <a:ext uri="{FF2B5EF4-FFF2-40B4-BE49-F238E27FC236}">
                <a16:creationId xmlns:a16="http://schemas.microsoft.com/office/drawing/2014/main" id="{4BF8B9B5-1CDE-D3DB-A791-1B8F7952C07C}"/>
              </a:ext>
            </a:extLst>
          </p:cNvPr>
          <p:cNvPicPr>
            <a:picLocks noRot="1" noChangeAspect="1"/>
          </p:cNvPicPr>
          <p:nvPr>
            <a:videoFile r:link="rId3"/>
          </p:nvPr>
        </p:nvPicPr>
        <p:blipFill>
          <a:blip r:embed="rId8"/>
          <a:stretch>
            <a:fillRect/>
          </a:stretch>
        </p:blipFill>
        <p:spPr>
          <a:xfrm>
            <a:off x="7194940" y="4523792"/>
            <a:ext cx="2540000" cy="1905000"/>
          </a:xfrm>
          <a:prstGeom prst="rect">
            <a:avLst/>
          </a:prstGeom>
        </p:spPr>
      </p:pic>
      <p:pic>
        <p:nvPicPr>
          <p:cNvPr id="6" name="Online Media 5" title="Episode 8: Opportunity Cost">
            <a:hlinkClick r:id="" action="ppaction://media"/>
            <a:extLst>
              <a:ext uri="{FF2B5EF4-FFF2-40B4-BE49-F238E27FC236}">
                <a16:creationId xmlns:a16="http://schemas.microsoft.com/office/drawing/2014/main" id="{2D150A5F-EDB4-D87E-D2A7-09F5BEA28554}"/>
              </a:ext>
            </a:extLst>
          </p:cNvPr>
          <p:cNvPicPr>
            <a:picLocks noRot="1" noChangeAspect="1"/>
          </p:cNvPicPr>
          <p:nvPr>
            <a:videoFile r:link="rId4"/>
          </p:nvPr>
        </p:nvPicPr>
        <p:blipFill>
          <a:blip r:embed="rId9"/>
          <a:stretch>
            <a:fillRect/>
          </a:stretch>
        </p:blipFill>
        <p:spPr>
          <a:xfrm>
            <a:off x="7164873" y="1850571"/>
            <a:ext cx="2540000" cy="1905000"/>
          </a:xfrm>
          <a:prstGeom prst="rect">
            <a:avLst/>
          </a:prstGeom>
        </p:spPr>
      </p:pic>
      <p:sp>
        <p:nvSpPr>
          <p:cNvPr id="7" name="TextBox 6">
            <a:extLst>
              <a:ext uri="{FF2B5EF4-FFF2-40B4-BE49-F238E27FC236}">
                <a16:creationId xmlns:a16="http://schemas.microsoft.com/office/drawing/2014/main" id="{7483C658-1297-44F6-8289-523F4279777B}"/>
              </a:ext>
            </a:extLst>
          </p:cNvPr>
          <p:cNvSpPr txBox="1"/>
          <p:nvPr/>
        </p:nvSpPr>
        <p:spPr>
          <a:xfrm>
            <a:off x="905069" y="429208"/>
            <a:ext cx="7529804"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800" b="1" dirty="0"/>
              <a:t>Opportunity Cost- MJM Foodie</a:t>
            </a:r>
            <a:endParaRPr kumimoji="0" lang="en-US" sz="2800" b="1" i="0" u="none" strike="noStrike" cap="none" spc="0" normalizeH="0" baseline="0" dirty="0">
              <a:ln>
                <a:noFill/>
              </a:ln>
              <a:solidFill>
                <a:srgbClr val="000000"/>
              </a:solidFill>
              <a:effectLst/>
              <a:uFillTx/>
              <a:latin typeface="+mn-lt"/>
              <a:ea typeface="+mn-ea"/>
              <a:cs typeface="+mn-cs"/>
              <a:sym typeface="Calibri"/>
            </a:endParaRPr>
          </a:p>
        </p:txBody>
      </p:sp>
      <p:sp>
        <p:nvSpPr>
          <p:cNvPr id="8" name="TextBox 7">
            <a:extLst>
              <a:ext uri="{FF2B5EF4-FFF2-40B4-BE49-F238E27FC236}">
                <a16:creationId xmlns:a16="http://schemas.microsoft.com/office/drawing/2014/main" id="{4B453E95-F1D5-09EA-A505-2C24304E862B}"/>
              </a:ext>
            </a:extLst>
          </p:cNvPr>
          <p:cNvSpPr txBox="1"/>
          <p:nvPr/>
        </p:nvSpPr>
        <p:spPr>
          <a:xfrm>
            <a:off x="1082351" y="1422940"/>
            <a:ext cx="306044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mn-lt"/>
                <a:ea typeface="+mn-ea"/>
                <a:cs typeface="+mn-cs"/>
                <a:sym typeface="Calibri"/>
              </a:rPr>
              <a:t>Episode 7- Individual PPC- 6:20</a:t>
            </a:r>
          </a:p>
        </p:txBody>
      </p:sp>
      <p:sp>
        <p:nvSpPr>
          <p:cNvPr id="9" name="TextBox 8">
            <a:extLst>
              <a:ext uri="{FF2B5EF4-FFF2-40B4-BE49-F238E27FC236}">
                <a16:creationId xmlns:a16="http://schemas.microsoft.com/office/drawing/2014/main" id="{694E6A10-6D8E-1E2E-5BB2-2E431276B8E3}"/>
              </a:ext>
            </a:extLst>
          </p:cNvPr>
          <p:cNvSpPr txBox="1"/>
          <p:nvPr/>
        </p:nvSpPr>
        <p:spPr>
          <a:xfrm>
            <a:off x="7043575" y="1443046"/>
            <a:ext cx="346269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mn-lt"/>
                <a:ea typeface="+mn-ea"/>
                <a:cs typeface="+mn-cs"/>
                <a:sym typeface="Calibri"/>
              </a:rPr>
              <a:t>Episode 8- Opportunity Cost- 3:39</a:t>
            </a:r>
          </a:p>
        </p:txBody>
      </p:sp>
      <p:sp>
        <p:nvSpPr>
          <p:cNvPr id="10" name="TextBox 9">
            <a:extLst>
              <a:ext uri="{FF2B5EF4-FFF2-40B4-BE49-F238E27FC236}">
                <a16:creationId xmlns:a16="http://schemas.microsoft.com/office/drawing/2014/main" id="{19D2B89C-0801-4BDC-709B-2CEE91BA8C07}"/>
              </a:ext>
            </a:extLst>
          </p:cNvPr>
          <p:cNvSpPr txBox="1"/>
          <p:nvPr/>
        </p:nvSpPr>
        <p:spPr>
          <a:xfrm>
            <a:off x="1187062" y="4056839"/>
            <a:ext cx="306044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mn-lt"/>
                <a:ea typeface="+mn-ea"/>
                <a:cs typeface="+mn-cs"/>
                <a:sym typeface="Calibri"/>
              </a:rPr>
              <a:t>Episode 9- Society’s PPC- 7:39</a:t>
            </a:r>
          </a:p>
        </p:txBody>
      </p:sp>
      <p:sp>
        <p:nvSpPr>
          <p:cNvPr id="11" name="TextBox 10">
            <a:extLst>
              <a:ext uri="{FF2B5EF4-FFF2-40B4-BE49-F238E27FC236}">
                <a16:creationId xmlns:a16="http://schemas.microsoft.com/office/drawing/2014/main" id="{BC8D093D-4B06-63FB-FFE0-447630EBDC9A}"/>
              </a:ext>
            </a:extLst>
          </p:cNvPr>
          <p:cNvSpPr txBox="1"/>
          <p:nvPr/>
        </p:nvSpPr>
        <p:spPr>
          <a:xfrm>
            <a:off x="6928497" y="4045531"/>
            <a:ext cx="408784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mn-lt"/>
                <a:ea typeface="+mn-ea"/>
                <a:cs typeface="+mn-cs"/>
                <a:sym typeface="Calibri"/>
              </a:rPr>
              <a:t>Episod</a:t>
            </a:r>
            <a:r>
              <a:rPr lang="en-US" b="1" dirty="0"/>
              <a:t>e 10- PPC/Resource Changes- 3:05</a:t>
            </a:r>
            <a:endParaRPr kumimoji="0" lang="en-US" sz="1800" b="1"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283485856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4"/>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5"/>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9" fill="hold" display="0">
                  <p:stCondLst>
                    <p:cond delay="indefinite"/>
                  </p:stCondLst>
                </p:cTn>
                <p:tgtEl>
                  <p:spTgt spid="2"/>
                </p:tgtEl>
              </p:cMediaNode>
            </p:video>
            <p:seq concurrent="1" nextAc="seek">
              <p:cTn id="20" restart="whenNotActive" fill="hold" evtFilter="cancelBubble" nodeType="interactiveSeq">
                <p:stCondLst>
                  <p:cond evt="onClick" delay="0">
                    <p:tgtEl>
                      <p:spTgt spid="2"/>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2"/>
                                        </p:tgtEl>
                                      </p:cBhvr>
                                    </p:cmd>
                                  </p:childTnLst>
                                </p:cTn>
                              </p:par>
                            </p:childTnLst>
                          </p:cTn>
                        </p:par>
                      </p:childTnLst>
                    </p:cTn>
                  </p:par>
                </p:childTnLst>
              </p:cTn>
              <p:nextCondLst>
                <p:cond evt="onClick" delay="0">
                  <p:tgtEl>
                    <p:spTgt spid="2"/>
                  </p:tgtEl>
                </p:cond>
              </p:nextCondLst>
            </p:seq>
            <p:video>
              <p:cMediaNode vol="80000">
                <p:cTn id="25" fill="hold" display="0">
                  <p:stCondLst>
                    <p:cond delay="indefinite"/>
                  </p:stCondLst>
                </p:cTn>
                <p:tgtEl>
                  <p:spTgt spid="4"/>
                </p:tgtEl>
              </p:cMediaNode>
            </p:video>
            <p:seq concurrent="1" nextAc="seek">
              <p:cTn id="26" restart="whenNotActive" fill="hold" evtFilter="cancelBubble" nodeType="interactiveSeq">
                <p:stCondLst>
                  <p:cond evt="onClick" delay="0">
                    <p:tgtEl>
                      <p:spTgt spid="4"/>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4"/>
                                        </p:tgtEl>
                                      </p:cBhvr>
                                    </p:cmd>
                                  </p:childTnLst>
                                </p:cTn>
                              </p:par>
                            </p:childTnLst>
                          </p:cTn>
                        </p:par>
                      </p:childTnLst>
                    </p:cTn>
                  </p:par>
                </p:childTnLst>
              </p:cTn>
              <p:nextCondLst>
                <p:cond evt="onClick" delay="0">
                  <p:tgtEl>
                    <p:spTgt spid="4"/>
                  </p:tgtEl>
                </p:cond>
              </p:nextCondLst>
            </p:seq>
            <p:video>
              <p:cMediaNode vol="80000">
                <p:cTn id="31" fill="hold" display="0">
                  <p:stCondLst>
                    <p:cond delay="indefinite"/>
                  </p:stCondLst>
                </p:cTn>
                <p:tgtEl>
                  <p:spTgt spid="5"/>
                </p:tgtEl>
              </p:cMediaNode>
            </p:video>
            <p:seq concurrent="1" nextAc="seek">
              <p:cTn id="32" restart="whenNotActive" fill="hold" evtFilter="cancelBubble" nodeType="interactiveSeq">
                <p:stCondLst>
                  <p:cond evt="onClick" delay="0">
                    <p:tgtEl>
                      <p:spTgt spid="5"/>
                    </p:tgtEl>
                  </p:cond>
                </p:stCondLst>
                <p:endSync evt="end" delay="0">
                  <p:rtn val="all"/>
                </p:endSync>
                <p:childTnLst>
                  <p:par>
                    <p:cTn id="33" fill="hold">
                      <p:stCondLst>
                        <p:cond delay="0"/>
                      </p:stCondLst>
                      <p:childTnLst>
                        <p:par>
                          <p:cTn id="34" fill="hold">
                            <p:stCondLst>
                              <p:cond delay="0"/>
                            </p:stCondLst>
                            <p:childTnLst>
                              <p:par>
                                <p:cTn id="35" presetID="2" presetClass="mediacall" presetSubtype="0" fill="hold" nodeType="clickEffect">
                                  <p:stCondLst>
                                    <p:cond delay="0"/>
                                  </p:stCondLst>
                                  <p:childTnLst>
                                    <p:cmd type="call" cmd="togglePause">
                                      <p:cBhvr>
                                        <p:cTn id="36" dur="1" fill="hold"/>
                                        <p:tgtEl>
                                          <p:spTgt spid="5"/>
                                        </p:tgtEl>
                                      </p:cBhvr>
                                    </p:cmd>
                                  </p:childTnLst>
                                </p:cTn>
                              </p:par>
                            </p:childTnLst>
                          </p:cTn>
                        </p:par>
                      </p:childTnLst>
                    </p:cTn>
                  </p:par>
                </p:childTnLst>
              </p:cTn>
              <p:nextCondLst>
                <p:cond evt="onClick" delay="0">
                  <p:tgtEl>
                    <p:spTgt spid="5"/>
                  </p:tgtEl>
                </p:cond>
              </p:nextCondLst>
            </p:seq>
            <p:video>
              <p:cMediaNode vol="80000">
                <p:cTn id="37" fill="hold" display="0">
                  <p:stCondLst>
                    <p:cond delay="indefinite"/>
                  </p:stCondLst>
                </p:cTn>
                <p:tgtEl>
                  <p:spTgt spid="6"/>
                </p:tgtEl>
              </p:cMediaNode>
            </p:video>
            <p:seq concurrent="1" nextAc="seek">
              <p:cTn id="38" restart="whenNotActive" fill="hold" evtFilter="cancelBubble" nodeType="interactiveSeq">
                <p:stCondLst>
                  <p:cond evt="onClick" delay="0">
                    <p:tgtEl>
                      <p:spTgt spid="6"/>
                    </p:tgtEl>
                  </p:cond>
                </p:stCondLst>
                <p:endSync evt="end" delay="0">
                  <p:rtn val="all"/>
                </p:endSync>
                <p:childTnLst>
                  <p:par>
                    <p:cTn id="39" fill="hold">
                      <p:stCondLst>
                        <p:cond delay="0"/>
                      </p:stCondLst>
                      <p:childTnLst>
                        <p:par>
                          <p:cTn id="40" fill="hold">
                            <p:stCondLst>
                              <p:cond delay="0"/>
                            </p:stCondLst>
                            <p:childTnLst>
                              <p:par>
                                <p:cTn id="41" presetID="2" presetClass="mediacall" presetSubtype="0" fill="hold" nodeType="clickEffect">
                                  <p:stCondLst>
                                    <p:cond delay="0"/>
                                  </p:stCondLst>
                                  <p:childTnLst>
                                    <p:cmd type="call" cmd="togglePause">
                                      <p:cBhvr>
                                        <p:cTn id="4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CCF145-3F77-CA88-D6C0-59F5BE3449CB}"/>
              </a:ext>
            </a:extLst>
          </p:cNvPr>
          <p:cNvSpPr txBox="1"/>
          <p:nvPr/>
        </p:nvSpPr>
        <p:spPr>
          <a:xfrm>
            <a:off x="886407" y="587829"/>
            <a:ext cx="9097347"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rgbClr val="000000"/>
                </a:solidFill>
                <a:effectLst/>
                <a:uFillTx/>
                <a:latin typeface="+mn-lt"/>
                <a:ea typeface="+mn-ea"/>
                <a:cs typeface="+mn-cs"/>
                <a:sym typeface="Calibri"/>
              </a:rPr>
              <a:t>Links to Scarcity/Opportunity Cost Resources</a:t>
            </a:r>
          </a:p>
        </p:txBody>
      </p:sp>
      <p:sp>
        <p:nvSpPr>
          <p:cNvPr id="3" name="TextBox 2">
            <a:extLst>
              <a:ext uri="{FF2B5EF4-FFF2-40B4-BE49-F238E27FC236}">
                <a16:creationId xmlns:a16="http://schemas.microsoft.com/office/drawing/2014/main" id="{AAC4611A-9CEB-64F0-5DC5-4AA1D3A52A70}"/>
              </a:ext>
            </a:extLst>
          </p:cNvPr>
          <p:cNvSpPr txBox="1"/>
          <p:nvPr/>
        </p:nvSpPr>
        <p:spPr>
          <a:xfrm>
            <a:off x="833534" y="1795806"/>
            <a:ext cx="10524931" cy="30623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nSpc>
                <a:spcPct val="150000"/>
              </a:lnSpc>
            </a:pPr>
            <a:r>
              <a:rPr lang="en-US" sz="1400" dirty="0">
                <a:latin typeface="Calibri" panose="020F0502020204030204" pitchFamily="34" charset="0"/>
                <a:cs typeface="Calibri" panose="020F0502020204030204" pitchFamily="34" charset="0"/>
                <a:hlinkClick r:id="rId3" action="ppaction://hlinkfile"/>
              </a:rPr>
              <a:t>CEE Opportunity Cost Resources</a:t>
            </a:r>
            <a:endParaRPr lang="en-US" sz="1400" dirty="0">
              <a:latin typeface="Calibri" panose="020F0502020204030204" pitchFamily="34" charset="0"/>
              <a:cs typeface="Calibri" panose="020F0502020204030204" pitchFamily="34" charset="0"/>
            </a:endParaRPr>
          </a:p>
          <a:p>
            <a:pPr>
              <a:lnSpc>
                <a:spcPct val="150000"/>
              </a:lnSpc>
            </a:pPr>
            <a:r>
              <a:rPr lang="en-US" sz="1400" b="1" dirty="0">
                <a:hlinkClick r:id="rId4"/>
              </a:rPr>
              <a:t>Scarce Chairs Lesson Plan</a:t>
            </a:r>
            <a:endParaRPr lang="en-US" sz="1400" b="1" dirty="0">
              <a:hlinkClick r:id="rId5"/>
            </a:endParaRPr>
          </a:p>
          <a:p>
            <a:pPr>
              <a:lnSpc>
                <a:spcPct val="150000"/>
              </a:lnSpc>
            </a:pPr>
            <a:r>
              <a:rPr lang="en-US" sz="1400" b="1" dirty="0">
                <a:hlinkClick r:id="rId6"/>
              </a:rPr>
              <a:t>Scarce Chairs Assignment</a:t>
            </a:r>
            <a:endParaRPr lang="en-US" sz="1400" b="1" dirty="0">
              <a:latin typeface="Calibri" panose="020F0502020204030204" pitchFamily="34" charset="0"/>
              <a:cs typeface="Calibri" panose="020F0502020204030204" pitchFamily="34" charset="0"/>
            </a:endParaRPr>
          </a:p>
          <a:p>
            <a:pPr>
              <a:lnSpc>
                <a:spcPct val="150000"/>
              </a:lnSpc>
            </a:pPr>
            <a:r>
              <a:rPr lang="en-US" sz="1400" dirty="0">
                <a:hlinkClick r:id="rId7"/>
              </a:rPr>
              <a:t>SVU: Black Market Kidneys</a:t>
            </a:r>
            <a:endParaRPr lang="en-US" sz="1400" dirty="0"/>
          </a:p>
          <a:p>
            <a:pPr>
              <a:lnSpc>
                <a:spcPct val="150000"/>
              </a:lnSpc>
            </a:pPr>
            <a:r>
              <a:rPr lang="en-US" sz="1400" dirty="0">
                <a:hlinkClick r:id="rId8"/>
              </a:rPr>
              <a:t>Kidney Transplant Case Study</a:t>
            </a:r>
            <a:endParaRPr lang="en-US" sz="1400" dirty="0"/>
          </a:p>
          <a:p>
            <a:pPr>
              <a:lnSpc>
                <a:spcPct val="150000"/>
              </a:lnSpc>
            </a:pPr>
            <a:r>
              <a:rPr lang="en-US" sz="1400" dirty="0">
                <a:hlinkClick r:id="rId9"/>
              </a:rPr>
              <a:t>Your Morning Dilemma</a:t>
            </a:r>
            <a:endParaRPr lang="en-US" sz="1400" dirty="0"/>
          </a:p>
          <a:p>
            <a:pPr>
              <a:lnSpc>
                <a:spcPct val="150000"/>
              </a:lnSpc>
            </a:pPr>
            <a:r>
              <a:rPr lang="en-US" sz="1400" b="1" dirty="0">
                <a:solidFill>
                  <a:schemeClr val="tx1"/>
                </a:solidFill>
                <a:hlinkClick r:id="rId10"/>
              </a:rPr>
              <a:t>Resource Scarcity Game </a:t>
            </a:r>
            <a:endParaRPr lang="en-US" sz="1400" dirty="0"/>
          </a:p>
          <a:p>
            <a:endParaRPr lang="en-US" sz="1400" dirty="0"/>
          </a:p>
          <a:p>
            <a:endParaRPr lang="en-US" sz="1400" dirty="0">
              <a:latin typeface="Calibri" panose="020F0502020204030204" pitchFamily="34" charset="0"/>
              <a:cs typeface="Calibri" panose="020F0502020204030204" pitchFamily="34" charset="0"/>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3785350705"/>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9262F0-72D4-4CE7-13AB-86040656349C}"/>
              </a:ext>
            </a:extLst>
          </p:cNvPr>
          <p:cNvSpPr txBox="1"/>
          <p:nvPr/>
        </p:nvSpPr>
        <p:spPr>
          <a:xfrm>
            <a:off x="826265" y="2137272"/>
            <a:ext cx="6268598" cy="14465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mn-lt"/>
                <a:ea typeface="+mn-ea"/>
                <a:cs typeface="+mn-cs"/>
                <a:sym typeface="Calibri"/>
              </a:rPr>
              <a:t>PART 2 </a:t>
            </a:r>
          </a:p>
          <a:p>
            <a:pPr marL="0" marR="0" indent="0" algn="l" defTabSz="914400"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mn-lt"/>
                <a:ea typeface="+mn-ea"/>
                <a:cs typeface="+mn-cs"/>
                <a:sym typeface="Calibri"/>
              </a:rPr>
              <a:t>ECONOMIC SYSTEMS</a:t>
            </a:r>
          </a:p>
        </p:txBody>
      </p:sp>
      <p:pic>
        <p:nvPicPr>
          <p:cNvPr id="13314" name="Picture 2">
            <a:extLst>
              <a:ext uri="{FF2B5EF4-FFF2-40B4-BE49-F238E27FC236}">
                <a16:creationId xmlns:a16="http://schemas.microsoft.com/office/drawing/2014/main" id="{808B591A-42E3-19F6-B910-16A9D5C51B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877" y="4021157"/>
            <a:ext cx="6676222" cy="198303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C4C2E10-174B-A3A7-896B-477DD0F5B8E0}"/>
              </a:ext>
            </a:extLst>
          </p:cNvPr>
          <p:cNvSpPr txBox="1"/>
          <p:nvPr/>
        </p:nvSpPr>
        <p:spPr>
          <a:xfrm>
            <a:off x="826265" y="6441530"/>
            <a:ext cx="745841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t>Commons/Wikimedia.org</a:t>
            </a: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1088060605"/>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lide Number Placeholder 3"/>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rPr/>
              <a:t>35</a:t>
            </a:fld>
            <a:endParaRPr dirty="0"/>
          </a:p>
        </p:txBody>
      </p:sp>
      <p:sp>
        <p:nvSpPr>
          <p:cNvPr id="193" name="TextBox 4"/>
          <p:cNvSpPr txBox="1"/>
          <p:nvPr/>
        </p:nvSpPr>
        <p:spPr>
          <a:xfrm>
            <a:off x="883919" y="1738936"/>
            <a:ext cx="10424161" cy="7546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marL="285750" indent="-285750">
              <a:buSzPct val="100000"/>
              <a:buFont typeface="Arial"/>
              <a:buChar char="•"/>
            </a:lvl1pPr>
          </a:lstStyle>
          <a:p>
            <a:pPr defTabSz="905255">
              <a:lnSpc>
                <a:spcPct val="150000"/>
              </a:lnSpc>
              <a:defRPr sz="3168"/>
            </a:pPr>
            <a:endParaRPr lang="en-US" sz="3200" b="1" dirty="0"/>
          </a:p>
        </p:txBody>
      </p:sp>
      <p:pic>
        <p:nvPicPr>
          <p:cNvPr id="1026" name="Picture 2" descr="Foundations of Economics: The Law of Scarcity – DiscussEconomics">
            <a:extLst>
              <a:ext uri="{FF2B5EF4-FFF2-40B4-BE49-F238E27FC236}">
                <a16:creationId xmlns:a16="http://schemas.microsoft.com/office/drawing/2014/main" id="{E9C9F3EB-5EF3-479F-E092-1DB755EC31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366" y="1576388"/>
            <a:ext cx="9102904" cy="46523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8EEFD96-30F6-F0EC-4E5F-2CB586DA13D6}"/>
              </a:ext>
            </a:extLst>
          </p:cNvPr>
          <p:cNvSpPr txBox="1"/>
          <p:nvPr/>
        </p:nvSpPr>
        <p:spPr>
          <a:xfrm>
            <a:off x="9059403" y="6391317"/>
            <a:ext cx="2248677"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i="1" u="none" strike="noStrike" cap="none" spc="0" normalizeH="0" baseline="0" dirty="0">
                <a:ln>
                  <a:noFill/>
                </a:ln>
                <a:solidFill>
                  <a:srgbClr val="000000"/>
                </a:solidFill>
                <a:effectLst/>
                <a:uFillTx/>
                <a:latin typeface="+mn-lt"/>
                <a:ea typeface="+mn-ea"/>
                <a:cs typeface="+mn-cs"/>
                <a:sym typeface="Calibri"/>
              </a:rPr>
              <a:t>Foundations of Economics</a:t>
            </a:r>
          </a:p>
        </p:txBody>
      </p:sp>
    </p:spTree>
    <p:extLst>
      <p:ext uri="{BB962C8B-B14F-4D97-AF65-F5344CB8AC3E}">
        <p14:creationId xmlns:p14="http://schemas.microsoft.com/office/powerpoint/2010/main" val="1163291181"/>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B93B14-EEED-86AF-FC41-31246A7738B0}"/>
              </a:ext>
            </a:extLst>
          </p:cNvPr>
          <p:cNvPicPr>
            <a:picLocks noChangeAspect="1"/>
          </p:cNvPicPr>
          <p:nvPr/>
        </p:nvPicPr>
        <p:blipFill>
          <a:blip r:embed="rId3"/>
          <a:stretch>
            <a:fillRect/>
          </a:stretch>
        </p:blipFill>
        <p:spPr>
          <a:xfrm>
            <a:off x="1140181" y="1428750"/>
            <a:ext cx="9725025" cy="5037364"/>
          </a:xfrm>
          <a:prstGeom prst="rect">
            <a:avLst/>
          </a:prstGeom>
        </p:spPr>
      </p:pic>
      <p:sp>
        <p:nvSpPr>
          <p:cNvPr id="6" name="TextBox 5">
            <a:extLst>
              <a:ext uri="{FF2B5EF4-FFF2-40B4-BE49-F238E27FC236}">
                <a16:creationId xmlns:a16="http://schemas.microsoft.com/office/drawing/2014/main" id="{438F68D3-EB0F-E7C7-238F-18A735090049}"/>
              </a:ext>
            </a:extLst>
          </p:cNvPr>
          <p:cNvSpPr txBox="1"/>
          <p:nvPr/>
        </p:nvSpPr>
        <p:spPr>
          <a:xfrm>
            <a:off x="2567765" y="522515"/>
            <a:ext cx="5988407"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dirty="0">
                <a:ln>
                  <a:noFill/>
                </a:ln>
                <a:solidFill>
                  <a:srgbClr val="000000"/>
                </a:solidFill>
                <a:effectLst/>
                <a:uFillTx/>
                <a:latin typeface="+mn-lt"/>
                <a:ea typeface="+mn-ea"/>
                <a:cs typeface="+mn-cs"/>
                <a:sym typeface="Calibri"/>
              </a:rPr>
              <a:t>Types of Economic Systems</a:t>
            </a:r>
          </a:p>
        </p:txBody>
      </p:sp>
      <p:sp>
        <p:nvSpPr>
          <p:cNvPr id="7" name="TextBox 6">
            <a:extLst>
              <a:ext uri="{FF2B5EF4-FFF2-40B4-BE49-F238E27FC236}">
                <a16:creationId xmlns:a16="http://schemas.microsoft.com/office/drawing/2014/main" id="{AFEFC5AC-2E81-B6BC-1452-758D0471888C}"/>
              </a:ext>
            </a:extLst>
          </p:cNvPr>
          <p:cNvSpPr txBox="1"/>
          <p:nvPr/>
        </p:nvSpPr>
        <p:spPr>
          <a:xfrm>
            <a:off x="7949682" y="6479800"/>
            <a:ext cx="3415004"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600" b="0" i="1" u="none" strike="noStrike" cap="none" spc="0" normalizeH="0" baseline="0" dirty="0">
                <a:ln>
                  <a:noFill/>
                </a:ln>
                <a:solidFill>
                  <a:srgbClr val="000000"/>
                </a:solidFill>
                <a:effectLst/>
                <a:uFillTx/>
                <a:latin typeface="+mn-lt"/>
                <a:ea typeface="+mn-ea"/>
                <a:cs typeface="+mn-cs"/>
                <a:sym typeface="Calibri"/>
              </a:rPr>
              <a:t>Source: Jason Welker</a:t>
            </a:r>
          </a:p>
        </p:txBody>
      </p:sp>
    </p:spTree>
    <p:extLst>
      <p:ext uri="{BB962C8B-B14F-4D97-AF65-F5344CB8AC3E}">
        <p14:creationId xmlns:p14="http://schemas.microsoft.com/office/powerpoint/2010/main" val="400565722"/>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Command and market economies | Basic economics concepts | AP Macroeconomics | Khan Academy">
            <a:hlinkClick r:id="" action="ppaction://media"/>
            <a:extLst>
              <a:ext uri="{FF2B5EF4-FFF2-40B4-BE49-F238E27FC236}">
                <a16:creationId xmlns:a16="http://schemas.microsoft.com/office/drawing/2014/main" id="{7452CB72-2DAD-DFFA-653C-BFD45C656D89}"/>
              </a:ext>
            </a:extLst>
          </p:cNvPr>
          <p:cNvPicPr>
            <a:picLocks noRot="1" noChangeAspect="1"/>
          </p:cNvPicPr>
          <p:nvPr>
            <a:videoFile r:link="rId1"/>
          </p:nvPr>
        </p:nvPicPr>
        <p:blipFill>
          <a:blip r:embed="rId4"/>
          <a:stretch>
            <a:fillRect/>
          </a:stretch>
        </p:blipFill>
        <p:spPr>
          <a:xfrm>
            <a:off x="733647" y="1722474"/>
            <a:ext cx="10728251" cy="3923414"/>
          </a:xfrm>
          <a:prstGeom prst="rect">
            <a:avLst/>
          </a:prstGeom>
        </p:spPr>
      </p:pic>
      <p:sp>
        <p:nvSpPr>
          <p:cNvPr id="3" name="TextBox 2">
            <a:extLst>
              <a:ext uri="{FF2B5EF4-FFF2-40B4-BE49-F238E27FC236}">
                <a16:creationId xmlns:a16="http://schemas.microsoft.com/office/drawing/2014/main" id="{30846DB2-2876-42D8-96EA-16E5C8FF461C}"/>
              </a:ext>
            </a:extLst>
          </p:cNvPr>
          <p:cNvSpPr txBox="1"/>
          <p:nvPr/>
        </p:nvSpPr>
        <p:spPr>
          <a:xfrm>
            <a:off x="409575" y="381117"/>
            <a:ext cx="6983593"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4800" b="1" i="0" u="none" strike="noStrike" cap="none" spc="0" normalizeH="0" baseline="0" dirty="0">
                <a:ln>
                  <a:noFill/>
                </a:ln>
                <a:solidFill>
                  <a:srgbClr val="000000"/>
                </a:solidFill>
                <a:effectLst/>
                <a:uFillTx/>
                <a:latin typeface="+mn-lt"/>
                <a:ea typeface="+mn-ea"/>
                <a:cs typeface="+mn-cs"/>
                <a:sym typeface="Calibri"/>
              </a:rPr>
              <a:t>Economic Systems (9:43)</a:t>
            </a:r>
          </a:p>
        </p:txBody>
      </p:sp>
    </p:spTree>
    <p:extLst>
      <p:ext uri="{BB962C8B-B14F-4D97-AF65-F5344CB8AC3E}">
        <p14:creationId xmlns:p14="http://schemas.microsoft.com/office/powerpoint/2010/main" val="154104525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190500" y="276225"/>
            <a:ext cx="10363200" cy="1143000"/>
          </a:xfrm>
        </p:spPr>
        <p:txBody>
          <a:bodyPr/>
          <a:lstStyle/>
          <a:p>
            <a:r>
              <a:rPr lang="en-US" sz="6600" b="1" dirty="0"/>
              <a:t>Traditional Economy</a:t>
            </a:r>
          </a:p>
        </p:txBody>
      </p:sp>
      <p:sp>
        <p:nvSpPr>
          <p:cNvPr id="5124" name="Rectangle 4"/>
          <p:cNvSpPr>
            <a:spLocks noGrp="1" noChangeArrowheads="1"/>
          </p:cNvSpPr>
          <p:nvPr>
            <p:ph type="body" sz="half" idx="4294967295"/>
          </p:nvPr>
        </p:nvSpPr>
        <p:spPr>
          <a:xfrm>
            <a:off x="6245225" y="2143125"/>
            <a:ext cx="5080000" cy="4114800"/>
          </a:xfrm>
        </p:spPr>
        <p:txBody>
          <a:bodyPr/>
          <a:lstStyle/>
          <a:p>
            <a:r>
              <a:rPr lang="en-US" sz="4800" dirty="0"/>
              <a:t>Economic activity is based on ritual, habit and custom.</a:t>
            </a:r>
          </a:p>
          <a:p>
            <a:r>
              <a:rPr lang="en-US" sz="4800" dirty="0"/>
              <a:t>Everyone knows their role.</a:t>
            </a:r>
          </a:p>
        </p:txBody>
      </p:sp>
      <p:pic>
        <p:nvPicPr>
          <p:cNvPr id="5125" name="Picture 5" descr="C:\Program Files\Microsoft Office\Clipart\STD2PREM\std2dir1\bd07719_.wmf"/>
          <p:cNvPicPr>
            <a:picLocks noGrp="1" noChangeAspect="1" noChangeArrowheads="1"/>
          </p:cNvPicPr>
          <p:nvPr>
            <p:ph type="clipArt" sz="half" idx="4294967295"/>
          </p:nvPr>
        </p:nvPicPr>
        <p:blipFill>
          <a:blip r:embed="rId3" cstate="print"/>
          <a:srcRect/>
          <a:stretch>
            <a:fillRect/>
          </a:stretch>
        </p:blipFill>
        <p:spPr>
          <a:xfrm>
            <a:off x="428625" y="1914525"/>
            <a:ext cx="4216400" cy="4572000"/>
          </a:xfrm>
        </p:spPr>
      </p:pic>
      <p:sp>
        <p:nvSpPr>
          <p:cNvPr id="2" name="TextBox 1">
            <a:extLst>
              <a:ext uri="{FF2B5EF4-FFF2-40B4-BE49-F238E27FC236}">
                <a16:creationId xmlns:a16="http://schemas.microsoft.com/office/drawing/2014/main" id="{99DEB6EB-212F-0747-7EFE-0AAB9ED7FEC7}"/>
              </a:ext>
            </a:extLst>
          </p:cNvPr>
          <p:cNvSpPr txBox="1"/>
          <p:nvPr/>
        </p:nvSpPr>
        <p:spPr>
          <a:xfrm>
            <a:off x="9067800" y="6486525"/>
            <a:ext cx="2695575"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600" b="0" i="1" u="none" strike="noStrike" cap="none" spc="0" normalizeH="0" baseline="0" dirty="0">
                <a:ln>
                  <a:noFill/>
                </a:ln>
                <a:solidFill>
                  <a:srgbClr val="000000"/>
                </a:solidFill>
                <a:effectLst/>
                <a:uFillTx/>
                <a:latin typeface="+mn-lt"/>
                <a:ea typeface="+mn-ea"/>
                <a:cs typeface="+mn-cs"/>
                <a:sym typeface="Calibri"/>
              </a:rPr>
              <a:t>Source: David Mayer</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p:cTn id="7" dur="500" fill="hold"/>
                                        <p:tgtEl>
                                          <p:spTgt spid="5125"/>
                                        </p:tgtEl>
                                        <p:attrNameLst>
                                          <p:attrName>ppt_w</p:attrName>
                                        </p:attrNameLst>
                                      </p:cBhvr>
                                      <p:tavLst>
                                        <p:tav tm="0">
                                          <p:val>
                                            <p:fltVal val="0"/>
                                          </p:val>
                                        </p:tav>
                                        <p:tav tm="100000">
                                          <p:val>
                                            <p:strVal val="#ppt_w"/>
                                          </p:val>
                                        </p:tav>
                                      </p:tavLst>
                                    </p:anim>
                                    <p:anim calcmode="lin" valueType="num">
                                      <p:cBhvr>
                                        <p:cTn id="8" dur="500" fill="hold"/>
                                        <p:tgtEl>
                                          <p:spTgt spid="512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124">
                                            <p:txEl>
                                              <p:pRg st="0" end="0"/>
                                            </p:txEl>
                                          </p:spTgt>
                                        </p:tgtEl>
                                        <p:attrNameLst>
                                          <p:attrName>style.visibility</p:attrName>
                                        </p:attrNameLst>
                                      </p:cBhvr>
                                      <p:to>
                                        <p:strVal val="visible"/>
                                      </p:to>
                                    </p:set>
                                    <p:animEffect transition="in" filter="dissolve">
                                      <p:cBhvr>
                                        <p:cTn id="13" dur="500"/>
                                        <p:tgtEl>
                                          <p:spTgt spid="512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124">
                                            <p:txEl>
                                              <p:pRg st="1" end="1"/>
                                            </p:txEl>
                                          </p:spTgt>
                                        </p:tgtEl>
                                        <p:attrNameLst>
                                          <p:attrName>style.visibility</p:attrName>
                                        </p:attrNameLst>
                                      </p:cBhvr>
                                      <p:to>
                                        <p:strVal val="visible"/>
                                      </p:to>
                                    </p:set>
                                    <p:animEffect transition="in" filter="dissolve">
                                      <p:cBhvr>
                                        <p:cTn id="18" dur="500"/>
                                        <p:tgtEl>
                                          <p:spTgt spid="51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A60BC0A6-9BE6-FC36-FAE4-5C5FEDBF5FE2}"/>
              </a:ext>
            </a:extLst>
          </p:cNvPr>
          <p:cNvGraphicFramePr>
            <a:graphicFrameLocks noGrp="1"/>
          </p:cNvGraphicFramePr>
          <p:nvPr>
            <p:extLst>
              <p:ext uri="{D42A27DB-BD31-4B8C-83A1-F6EECF244321}">
                <p14:modId xmlns:p14="http://schemas.microsoft.com/office/powerpoint/2010/main" val="3818427208"/>
              </p:ext>
            </p:extLst>
          </p:nvPr>
        </p:nvGraphicFramePr>
        <p:xfrm>
          <a:off x="483700" y="1414797"/>
          <a:ext cx="8679544" cy="3571240"/>
        </p:xfrm>
        <a:graphic>
          <a:graphicData uri="http://schemas.openxmlformats.org/drawingml/2006/table">
            <a:tbl>
              <a:tblPr firstRow="1" bandRow="1">
                <a:tableStyleId>{E8B1032C-EA38-4F05-BA0D-38AFFFC7BED3}</a:tableStyleId>
              </a:tblPr>
              <a:tblGrid>
                <a:gridCol w="4339772">
                  <a:extLst>
                    <a:ext uri="{9D8B030D-6E8A-4147-A177-3AD203B41FA5}">
                      <a16:colId xmlns:a16="http://schemas.microsoft.com/office/drawing/2014/main" val="3061693392"/>
                    </a:ext>
                  </a:extLst>
                </a:gridCol>
                <a:gridCol w="4339772">
                  <a:extLst>
                    <a:ext uri="{9D8B030D-6E8A-4147-A177-3AD203B41FA5}">
                      <a16:colId xmlns:a16="http://schemas.microsoft.com/office/drawing/2014/main" val="736571899"/>
                    </a:ext>
                  </a:extLst>
                </a:gridCol>
              </a:tblGrid>
              <a:tr h="370840">
                <a:tc>
                  <a:txBody>
                    <a:bodyPr/>
                    <a:lstStyle/>
                    <a:p>
                      <a:pPr algn="ctr"/>
                      <a:r>
                        <a:rPr lang="en-US" sz="1800" dirty="0"/>
                        <a:t>ADVANTAGES</a:t>
                      </a:r>
                    </a:p>
                  </a:txBody>
                  <a:tcPr/>
                </a:tc>
                <a:tc>
                  <a:txBody>
                    <a:bodyPr/>
                    <a:lstStyle/>
                    <a:p>
                      <a:pPr algn="ctr"/>
                      <a:r>
                        <a:rPr lang="en-US" sz="1800" dirty="0"/>
                        <a:t>DISADVANTAGES</a:t>
                      </a:r>
                    </a:p>
                  </a:txBody>
                  <a:tcPr/>
                </a:tc>
                <a:extLst>
                  <a:ext uri="{0D108BD9-81ED-4DB2-BD59-A6C34878D82A}">
                    <a16:rowId xmlns:a16="http://schemas.microsoft.com/office/drawing/2014/main" val="4202439182"/>
                  </a:ext>
                </a:extLst>
              </a:tr>
              <a:tr h="370840">
                <a:tc>
                  <a:txBody>
                    <a:bodyPr/>
                    <a:lstStyle/>
                    <a:p>
                      <a:pPr algn="ctr"/>
                      <a:r>
                        <a:rPr lang="en-US" sz="2000" dirty="0"/>
                        <a:t>Everyone knows their role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Tends to discourage new ideas</a:t>
                      </a:r>
                    </a:p>
                    <a:p>
                      <a:pPr algn="ctr"/>
                      <a:endParaRPr lang="en-US" sz="2000" dirty="0"/>
                    </a:p>
                  </a:txBody>
                  <a:tcPr/>
                </a:tc>
                <a:extLst>
                  <a:ext uri="{0D108BD9-81ED-4DB2-BD59-A6C34878D82A}">
                    <a16:rowId xmlns:a16="http://schemas.microsoft.com/office/drawing/2014/main" val="376568382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Little uncertainty over </a:t>
                      </a:r>
                      <a:r>
                        <a:rPr lang="en-US" sz="2000" b="1" i="1" dirty="0"/>
                        <a:t>what to produce</a:t>
                      </a:r>
                      <a:r>
                        <a:rPr lang="en-US" sz="2000" b="1" dirty="0"/>
                        <a:t> </a:t>
                      </a:r>
                      <a:r>
                        <a:rPr lang="en-US" sz="2000" dirty="0"/>
                        <a:t>or </a:t>
                      </a:r>
                      <a:r>
                        <a:rPr lang="en-US" sz="2000" b="1" i="1" dirty="0"/>
                        <a:t>how to produce</a:t>
                      </a:r>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Lack of progress leads to lower standard of living</a:t>
                      </a:r>
                    </a:p>
                    <a:p>
                      <a:pPr algn="ctr"/>
                      <a:endParaRPr lang="en-US" sz="2000" dirty="0"/>
                    </a:p>
                  </a:txBody>
                  <a:tcPr/>
                </a:tc>
                <a:extLst>
                  <a:ext uri="{0D108BD9-81ED-4DB2-BD59-A6C34878D82A}">
                    <a16:rowId xmlns:a16="http://schemas.microsoft.com/office/drawing/2014/main" val="110534667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The question of </a:t>
                      </a:r>
                      <a:r>
                        <a:rPr lang="en-US" sz="2000" b="1" i="1" dirty="0"/>
                        <a:t>For Whom </a:t>
                      </a:r>
                      <a:r>
                        <a:rPr lang="en-US" sz="2000" dirty="0"/>
                        <a:t>to produce is answered by custom</a:t>
                      </a:r>
                    </a:p>
                  </a:txBody>
                  <a:tcPr/>
                </a:tc>
                <a:tc>
                  <a:txBody>
                    <a:bodyPr/>
                    <a:lstStyle/>
                    <a:p>
                      <a:pPr algn="ctr"/>
                      <a:endParaRPr lang="en-US" sz="2000" dirty="0"/>
                    </a:p>
                  </a:txBody>
                  <a:tcPr/>
                </a:tc>
                <a:extLst>
                  <a:ext uri="{0D108BD9-81ED-4DB2-BD59-A6C34878D82A}">
                    <a16:rowId xmlns:a16="http://schemas.microsoft.com/office/drawing/2014/main" val="240340282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Life is generally stable, predictable</a:t>
                      </a:r>
                    </a:p>
                  </a:txBody>
                  <a:tcPr/>
                </a:tc>
                <a:tc>
                  <a:txBody>
                    <a:bodyPr/>
                    <a:lstStyle/>
                    <a:p>
                      <a:pPr algn="ctr"/>
                      <a:endParaRPr lang="en-US" sz="2000" dirty="0"/>
                    </a:p>
                  </a:txBody>
                  <a:tcPr/>
                </a:tc>
                <a:extLst>
                  <a:ext uri="{0D108BD9-81ED-4DB2-BD59-A6C34878D82A}">
                    <a16:rowId xmlns:a16="http://schemas.microsoft.com/office/drawing/2014/main" val="2697601948"/>
                  </a:ext>
                </a:extLst>
              </a:tr>
              <a:tr h="1798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Strong social safety net</a:t>
                      </a:r>
                    </a:p>
                  </a:txBody>
                  <a:tcPr/>
                </a:tc>
                <a:tc>
                  <a:txBody>
                    <a:bodyPr/>
                    <a:lstStyle/>
                    <a:p>
                      <a:pPr algn="ctr"/>
                      <a:endParaRPr lang="en-US" sz="2000" dirty="0"/>
                    </a:p>
                  </a:txBody>
                  <a:tcPr/>
                </a:tc>
                <a:extLst>
                  <a:ext uri="{0D108BD9-81ED-4DB2-BD59-A6C34878D82A}">
                    <a16:rowId xmlns:a16="http://schemas.microsoft.com/office/drawing/2014/main" val="3053325335"/>
                  </a:ext>
                </a:extLst>
              </a:tr>
            </a:tbl>
          </a:graphicData>
        </a:graphic>
      </p:graphicFrame>
      <p:pic>
        <p:nvPicPr>
          <p:cNvPr id="3" name="Picture 2" descr="Traditional economy - Wikipedia">
            <a:extLst>
              <a:ext uri="{FF2B5EF4-FFF2-40B4-BE49-F238E27FC236}">
                <a16:creationId xmlns:a16="http://schemas.microsoft.com/office/drawing/2014/main" id="{C0918406-56EA-5DC0-9B59-B600971088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7039" y="5057452"/>
            <a:ext cx="2754877" cy="16671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E04023F-5E09-2D7D-CCCB-BFCD8669FB10}"/>
              </a:ext>
            </a:extLst>
          </p:cNvPr>
          <p:cNvSpPr txBox="1"/>
          <p:nvPr/>
        </p:nvSpPr>
        <p:spPr>
          <a:xfrm>
            <a:off x="1119673" y="466531"/>
            <a:ext cx="6839339"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800" b="1" i="0" u="none" strike="noStrike" cap="none" spc="0" normalizeH="0" baseline="0" dirty="0">
                <a:ln>
                  <a:noFill/>
                </a:ln>
                <a:solidFill>
                  <a:srgbClr val="000000"/>
                </a:solidFill>
                <a:effectLst/>
                <a:uFillTx/>
                <a:latin typeface="+mn-lt"/>
                <a:ea typeface="+mn-ea"/>
                <a:cs typeface="+mn-cs"/>
                <a:sym typeface="Calibri"/>
              </a:rPr>
              <a:t>TRADITIONAL ECONOMY</a:t>
            </a:r>
          </a:p>
        </p:txBody>
      </p:sp>
      <p:pic>
        <p:nvPicPr>
          <p:cNvPr id="18434" name="Picture 2" descr="Traditional Economy Definition &amp; Image | GameSmartz">
            <a:extLst>
              <a:ext uri="{FF2B5EF4-FFF2-40B4-BE49-F238E27FC236}">
                <a16:creationId xmlns:a16="http://schemas.microsoft.com/office/drawing/2014/main" id="{414AA447-BDA2-DBD8-8009-C226228DC7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37268" y="1539745"/>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17 Traditional Economy Examples (2023)">
            <a:extLst>
              <a:ext uri="{FF2B5EF4-FFF2-40B4-BE49-F238E27FC236}">
                <a16:creationId xmlns:a16="http://schemas.microsoft.com/office/drawing/2014/main" id="{C879CD96-6BAF-E6D1-8B73-5B6689A497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2563" y="5103309"/>
            <a:ext cx="2619375" cy="1621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2778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Title 1"/>
          <p:cNvSpPr txBox="1"/>
          <p:nvPr/>
        </p:nvSpPr>
        <p:spPr>
          <a:xfrm>
            <a:off x="727670" y="516836"/>
            <a:ext cx="10491404" cy="7017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90000"/>
              </a:lnSpc>
              <a:defRPr sz="4000" spc="-300">
                <a:solidFill>
                  <a:srgbClr val="414A58"/>
                </a:solidFill>
                <a:latin typeface="Inter"/>
                <a:ea typeface="Inter"/>
                <a:cs typeface="Inter"/>
                <a:sym typeface="Inter"/>
              </a:defRPr>
            </a:lvl1pPr>
          </a:lstStyle>
          <a:p>
            <a:r>
              <a:rPr lang="en-US" sz="4400" b="1" dirty="0"/>
              <a:t>Kathleen Brennan</a:t>
            </a:r>
            <a:endParaRPr sz="4400" b="1" dirty="0"/>
          </a:p>
        </p:txBody>
      </p:sp>
      <p:sp>
        <p:nvSpPr>
          <p:cNvPr id="196" name="Slide Number Placeholder 6"/>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rPr/>
              <a:t>4</a:t>
            </a:fld>
            <a:endParaRPr/>
          </a:p>
        </p:txBody>
      </p:sp>
      <p:pic>
        <p:nvPicPr>
          <p:cNvPr id="3" name="Picture 2">
            <a:extLst>
              <a:ext uri="{FF2B5EF4-FFF2-40B4-BE49-F238E27FC236}">
                <a16:creationId xmlns:a16="http://schemas.microsoft.com/office/drawing/2014/main" id="{F51C9D7E-1E4D-1C7B-702B-627B8C333D70}"/>
              </a:ext>
            </a:extLst>
          </p:cNvPr>
          <p:cNvPicPr>
            <a:picLocks noChangeAspect="1"/>
          </p:cNvPicPr>
          <p:nvPr/>
        </p:nvPicPr>
        <p:blipFill>
          <a:blip r:embed="rId2"/>
          <a:stretch>
            <a:fillRect/>
          </a:stretch>
        </p:blipFill>
        <p:spPr>
          <a:xfrm>
            <a:off x="6186486" y="1910003"/>
            <a:ext cx="4391025" cy="3688364"/>
          </a:xfrm>
          <a:prstGeom prst="rect">
            <a:avLst/>
          </a:prstGeom>
        </p:spPr>
      </p:pic>
      <p:sp>
        <p:nvSpPr>
          <p:cNvPr id="4" name="TextBox 3">
            <a:extLst>
              <a:ext uri="{FF2B5EF4-FFF2-40B4-BE49-F238E27FC236}">
                <a16:creationId xmlns:a16="http://schemas.microsoft.com/office/drawing/2014/main" id="{46C44038-958D-3138-A939-390D6F1A2999}"/>
              </a:ext>
            </a:extLst>
          </p:cNvPr>
          <p:cNvSpPr txBox="1"/>
          <p:nvPr/>
        </p:nvSpPr>
        <p:spPr>
          <a:xfrm>
            <a:off x="727670" y="1393344"/>
            <a:ext cx="3788228" cy="45120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nSpc>
                <a:spcPct val="90000"/>
              </a:lnSpc>
              <a:spcBef>
                <a:spcPts val="1000"/>
              </a:spcBef>
              <a:defRPr sz="2800"/>
            </a:pPr>
            <a:r>
              <a:rPr lang="en-US" sz="1600" b="1" dirty="0"/>
              <a:t>Mathematics Department Chair</a:t>
            </a:r>
          </a:p>
          <a:p>
            <a:pPr>
              <a:lnSpc>
                <a:spcPct val="90000"/>
              </a:lnSpc>
              <a:spcBef>
                <a:spcPts val="1000"/>
              </a:spcBef>
              <a:defRPr sz="2800"/>
            </a:pPr>
            <a:r>
              <a:rPr lang="en-US" sz="1600" b="1" dirty="0"/>
              <a:t>Mount Saint Mary Academy</a:t>
            </a:r>
          </a:p>
          <a:p>
            <a:pPr>
              <a:lnSpc>
                <a:spcPct val="90000"/>
              </a:lnSpc>
              <a:spcBef>
                <a:spcPts val="1000"/>
              </a:spcBef>
              <a:defRPr sz="2800"/>
            </a:pPr>
            <a:r>
              <a:rPr lang="en-US" sz="1600" b="1" dirty="0"/>
              <a:t>Watchung, NJ</a:t>
            </a:r>
          </a:p>
          <a:p>
            <a:pPr>
              <a:lnSpc>
                <a:spcPct val="90000"/>
              </a:lnSpc>
              <a:spcBef>
                <a:spcPts val="1000"/>
              </a:spcBef>
              <a:defRPr sz="2800"/>
            </a:pPr>
            <a:endParaRPr lang="en-US" sz="1600" b="1" dirty="0"/>
          </a:p>
          <a:p>
            <a:pPr>
              <a:lnSpc>
                <a:spcPct val="90000"/>
              </a:lnSpc>
              <a:spcBef>
                <a:spcPts val="1000"/>
              </a:spcBef>
              <a:defRPr sz="2800"/>
            </a:pPr>
            <a:r>
              <a:rPr lang="en-US" sz="1600" b="1" dirty="0"/>
              <a:t>AP Economics</a:t>
            </a:r>
          </a:p>
          <a:p>
            <a:pPr>
              <a:lnSpc>
                <a:spcPct val="90000"/>
              </a:lnSpc>
              <a:spcBef>
                <a:spcPts val="1000"/>
              </a:spcBef>
              <a:defRPr sz="2800"/>
            </a:pPr>
            <a:r>
              <a:rPr lang="en-US" sz="1600" b="1" dirty="0"/>
              <a:t>Intro To Economics</a:t>
            </a:r>
          </a:p>
          <a:p>
            <a:pPr>
              <a:lnSpc>
                <a:spcPct val="90000"/>
              </a:lnSpc>
              <a:spcBef>
                <a:spcPts val="1000"/>
              </a:spcBef>
              <a:defRPr sz="2800"/>
            </a:pPr>
            <a:r>
              <a:rPr lang="en-US" sz="1600" b="1" dirty="0"/>
              <a:t>Personal Finance</a:t>
            </a:r>
          </a:p>
          <a:p>
            <a:pPr>
              <a:lnSpc>
                <a:spcPct val="90000"/>
              </a:lnSpc>
              <a:spcBef>
                <a:spcPts val="1000"/>
              </a:spcBef>
              <a:defRPr sz="2800"/>
            </a:pPr>
            <a:r>
              <a:rPr lang="en-US" sz="1600" b="1" dirty="0"/>
              <a:t>Business Analytics</a:t>
            </a:r>
          </a:p>
          <a:p>
            <a:pPr>
              <a:lnSpc>
                <a:spcPct val="90000"/>
              </a:lnSpc>
              <a:spcBef>
                <a:spcPts val="1000"/>
              </a:spcBef>
              <a:defRPr sz="2800"/>
            </a:pPr>
            <a:r>
              <a:rPr lang="en-US" sz="1600" b="1" dirty="0"/>
              <a:t>Social Entrepreneurship</a:t>
            </a:r>
          </a:p>
          <a:p>
            <a:pPr>
              <a:lnSpc>
                <a:spcPct val="90000"/>
              </a:lnSpc>
              <a:spcBef>
                <a:spcPts val="1000"/>
              </a:spcBef>
              <a:defRPr sz="2800"/>
            </a:pPr>
            <a:r>
              <a:rPr lang="en-US" sz="1600" b="1" dirty="0"/>
              <a:t>Euro/Fed Challenge Teams</a:t>
            </a:r>
          </a:p>
          <a:p>
            <a:pPr>
              <a:lnSpc>
                <a:spcPct val="90000"/>
              </a:lnSpc>
              <a:spcBef>
                <a:spcPts val="1000"/>
              </a:spcBef>
              <a:defRPr sz="2800"/>
            </a:pPr>
            <a:r>
              <a:rPr lang="en-US" sz="1600" b="1" dirty="0"/>
              <a:t>Investment Club</a:t>
            </a:r>
          </a:p>
          <a:p>
            <a:pPr>
              <a:lnSpc>
                <a:spcPct val="90000"/>
              </a:lnSpc>
              <a:spcBef>
                <a:spcPts val="1000"/>
              </a:spcBef>
              <a:defRPr sz="2800"/>
            </a:pPr>
            <a:r>
              <a:rPr lang="en-US" sz="1600" b="1" dirty="0"/>
              <a:t>Quality Of Life Innovations Competition</a:t>
            </a:r>
            <a:br>
              <a:rPr lang="en-US" sz="1600" dirty="0"/>
            </a:br>
            <a:endParaRPr kumimoji="0" lang="en-US" sz="1600" b="0" i="0" u="none" strike="noStrike" cap="none" spc="0" normalizeH="0" baseline="0" dirty="0">
              <a:ln>
                <a:noFill/>
              </a:ln>
              <a:solidFill>
                <a:srgbClr val="000000"/>
              </a:solidFill>
              <a:effectLst/>
              <a:uFillTx/>
              <a:latin typeface="+mn-lt"/>
              <a:ea typeface="+mn-ea"/>
              <a:cs typeface="+mn-cs"/>
              <a:sym typeface="Calibri"/>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836645" y="348343"/>
            <a:ext cx="6858000" cy="1143000"/>
          </a:xfrm>
        </p:spPr>
        <p:txBody>
          <a:bodyPr/>
          <a:lstStyle/>
          <a:p>
            <a:r>
              <a:rPr lang="en-US" b="1" dirty="0">
                <a:latin typeface="Arial Unicode MS" pitchFamily="34" charset="-128"/>
              </a:rPr>
              <a:t>Command Economy</a:t>
            </a:r>
          </a:p>
        </p:txBody>
      </p:sp>
      <p:sp>
        <p:nvSpPr>
          <p:cNvPr id="8195" name="Rectangle 3"/>
          <p:cNvSpPr>
            <a:spLocks noGrp="1" noChangeArrowheads="1"/>
          </p:cNvSpPr>
          <p:nvPr>
            <p:ph type="body" idx="4294967295"/>
          </p:nvPr>
        </p:nvSpPr>
        <p:spPr>
          <a:xfrm>
            <a:off x="279918" y="1765041"/>
            <a:ext cx="9144000" cy="4038600"/>
          </a:xfrm>
        </p:spPr>
        <p:txBody>
          <a:bodyPr/>
          <a:lstStyle/>
          <a:p>
            <a:pPr>
              <a:lnSpc>
                <a:spcPct val="90000"/>
              </a:lnSpc>
            </a:pPr>
            <a:r>
              <a:rPr lang="en-US" sz="3600" dirty="0"/>
              <a:t>Central authority makes most economic decisions.</a:t>
            </a:r>
          </a:p>
          <a:p>
            <a:pPr>
              <a:lnSpc>
                <a:spcPct val="90000"/>
              </a:lnSpc>
            </a:pPr>
            <a:r>
              <a:rPr lang="en-US" sz="3600" dirty="0"/>
              <a:t>Economic decisions are made by central planning.</a:t>
            </a:r>
          </a:p>
          <a:p>
            <a:pPr>
              <a:lnSpc>
                <a:spcPct val="90000"/>
              </a:lnSpc>
            </a:pPr>
            <a:r>
              <a:rPr lang="en-US" sz="3600" dirty="0"/>
              <a:t>People are expected to go along with the choices their leaders make.</a:t>
            </a:r>
          </a:p>
        </p:txBody>
      </p:sp>
      <p:graphicFrame>
        <p:nvGraphicFramePr>
          <p:cNvPr id="8196" name="Object 4"/>
          <p:cNvGraphicFramePr>
            <a:graphicFrameLocks noChangeAspect="1"/>
          </p:cNvGraphicFramePr>
          <p:nvPr>
            <p:extLst>
              <p:ext uri="{D42A27DB-BD31-4B8C-83A1-F6EECF244321}">
                <p14:modId xmlns:p14="http://schemas.microsoft.com/office/powerpoint/2010/main" val="2746611066"/>
              </p:ext>
            </p:extLst>
          </p:nvPr>
        </p:nvGraphicFramePr>
        <p:xfrm>
          <a:off x="9713166" y="1491343"/>
          <a:ext cx="1914525" cy="2152879"/>
        </p:xfrm>
        <a:graphic>
          <a:graphicData uri="http://schemas.openxmlformats.org/presentationml/2006/ole">
            <mc:AlternateContent xmlns:mc="http://schemas.openxmlformats.org/markup-compatibility/2006">
              <mc:Choice xmlns:v="urn:schemas-microsoft-com:vml" Requires="v">
                <p:oleObj name="Bitmap Image" r:id="rId3" imgW="2371429" imgH="2666667" progId="PBrush">
                  <p:embed/>
                </p:oleObj>
              </mc:Choice>
              <mc:Fallback>
                <p:oleObj name="Bitmap Image" r:id="rId3" imgW="2371429" imgH="2666667" progId="PBrush">
                  <p:embed/>
                  <p:pic>
                    <p:nvPicPr>
                      <p:cNvPr id="819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3166" y="1491343"/>
                        <a:ext cx="1914525" cy="2152879"/>
                      </a:xfrm>
                      <a:prstGeom prst="rect">
                        <a:avLst/>
                      </a:prstGeom>
                      <a:noFill/>
                      <a:ln>
                        <a:noFill/>
                      </a:ln>
                      <a:effectLst/>
                    </p:spPr>
                  </p:pic>
                </p:oleObj>
              </mc:Fallback>
            </mc:AlternateContent>
          </a:graphicData>
        </a:graphic>
      </p:graphicFrame>
      <p:pic>
        <p:nvPicPr>
          <p:cNvPr id="16386" name="Picture 2" descr="Flag of Korea, North | Britannica">
            <a:extLst>
              <a:ext uri="{FF2B5EF4-FFF2-40B4-BE49-F238E27FC236}">
                <a16:creationId xmlns:a16="http://schemas.microsoft.com/office/drawing/2014/main" id="{46F3D323-00FA-3C75-E44E-A7A4DCF7B7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0505" y="4609419"/>
            <a:ext cx="3028950" cy="1514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gunshot.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8195">
                                            <p:txEl>
                                              <p:pRg st="0" end="0"/>
                                            </p:txEl>
                                          </p:spTgt>
                                        </p:tgtEl>
                                        <p:attrNameLst>
                                          <p:attrName>style.visibility</p:attrName>
                                        </p:attrNameLst>
                                      </p:cBhvr>
                                      <p:to>
                                        <p:strVal val="visible"/>
                                      </p:to>
                                    </p:set>
                                    <p:anim calcmode="lin" valueType="num">
                                      <p:cBhvr additive="base">
                                        <p:cTn id="13"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8195">
                                            <p:txEl>
                                              <p:pRg st="1" end="1"/>
                                            </p:txEl>
                                          </p:spTgt>
                                        </p:tgtEl>
                                        <p:attrNameLst>
                                          <p:attrName>style.visibility</p:attrName>
                                        </p:attrNameLst>
                                      </p:cBhvr>
                                      <p:to>
                                        <p:strVal val="visible"/>
                                      </p:to>
                                    </p:set>
                                    <p:anim calcmode="lin" valueType="num">
                                      <p:cBhvr additive="base">
                                        <p:cTn id="19"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8195">
                                            <p:txEl>
                                              <p:pRg st="2" end="2"/>
                                            </p:txEl>
                                          </p:spTgt>
                                        </p:tgtEl>
                                        <p:attrNameLst>
                                          <p:attrName>style.visibility</p:attrName>
                                        </p:attrNameLst>
                                      </p:cBhvr>
                                      <p:to>
                                        <p:strVal val="visible"/>
                                      </p:to>
                                    </p:set>
                                    <p:anim calcmode="lin" valueType="num">
                                      <p:cBhvr additive="base">
                                        <p:cTn id="25"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5">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autoUpdateAnimBg="0"/>
      <p:bldP spid="8195"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028D5CF9-FE23-CD8A-68FB-F9884D912553}"/>
              </a:ext>
            </a:extLst>
          </p:cNvPr>
          <p:cNvGraphicFramePr>
            <a:graphicFrameLocks noGrp="1"/>
          </p:cNvGraphicFramePr>
          <p:nvPr>
            <p:extLst>
              <p:ext uri="{D42A27DB-BD31-4B8C-83A1-F6EECF244321}">
                <p14:modId xmlns:p14="http://schemas.microsoft.com/office/powerpoint/2010/main" val="2253732910"/>
              </p:ext>
            </p:extLst>
          </p:nvPr>
        </p:nvGraphicFramePr>
        <p:xfrm>
          <a:off x="2230017" y="1700660"/>
          <a:ext cx="8107265" cy="2875280"/>
        </p:xfrm>
        <a:graphic>
          <a:graphicData uri="http://schemas.openxmlformats.org/drawingml/2006/table">
            <a:tbl>
              <a:tblPr firstRow="1" bandRow="1">
                <a:tableStyleId>{68D230F3-CF80-4859-8CE7-A43EE81993B5}</a:tableStyleId>
              </a:tblPr>
              <a:tblGrid>
                <a:gridCol w="4043265">
                  <a:extLst>
                    <a:ext uri="{9D8B030D-6E8A-4147-A177-3AD203B41FA5}">
                      <a16:colId xmlns:a16="http://schemas.microsoft.com/office/drawing/2014/main" val="1872783169"/>
                    </a:ext>
                  </a:extLst>
                </a:gridCol>
                <a:gridCol w="4064000">
                  <a:extLst>
                    <a:ext uri="{9D8B030D-6E8A-4147-A177-3AD203B41FA5}">
                      <a16:colId xmlns:a16="http://schemas.microsoft.com/office/drawing/2014/main" val="3811065143"/>
                    </a:ext>
                  </a:extLst>
                </a:gridCol>
              </a:tblGrid>
              <a:tr h="370840">
                <a:tc>
                  <a:txBody>
                    <a:bodyPr/>
                    <a:lstStyle/>
                    <a:p>
                      <a:pPr algn="ctr"/>
                      <a:r>
                        <a:rPr lang="en-US" sz="2000" dirty="0"/>
                        <a:t>ADVANTAGES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DISADVANTAGES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0314584"/>
                  </a:ext>
                </a:extLst>
              </a:tr>
              <a:tr h="370840">
                <a:tc>
                  <a:txBody>
                    <a:bodyPr/>
                    <a:lstStyle/>
                    <a:p>
                      <a:pPr algn="ctr"/>
                      <a:r>
                        <a:rPr lang="en-US" sz="1600" dirty="0"/>
                        <a:t>Can change direction in a relatively short period of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Little economic freedom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8260781"/>
                  </a:ext>
                </a:extLst>
              </a:tr>
              <a:tr h="370840">
                <a:tc>
                  <a:txBody>
                    <a:bodyPr/>
                    <a:lstStyle/>
                    <a:p>
                      <a:pPr algn="ctr"/>
                      <a:r>
                        <a:rPr lang="en-US" sz="1600" dirty="0"/>
                        <a:t>Everyone has a “job”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Businesses don’t have freedom to decide what and how much to produce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9446988"/>
                  </a:ext>
                </a:extLst>
              </a:tr>
              <a:tr h="370840">
                <a:tc>
                  <a:txBody>
                    <a:bodyPr/>
                    <a:lstStyle/>
                    <a:p>
                      <a:pPr algn="ctr"/>
                      <a:r>
                        <a:rPr lang="en-US" sz="1600" dirty="0"/>
                        <a:t>Can develop specific industries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Not  responsive to market demand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0020527"/>
                  </a:ext>
                </a:extLst>
              </a:tr>
              <a:tr h="370840">
                <a:tc>
                  <a:txBody>
                    <a:bodyPr/>
                    <a:lstStyle/>
                    <a:p>
                      <a:pPr algn="ctr"/>
                      <a:r>
                        <a:rPr lang="en-US" sz="1600" dirty="0"/>
                        <a:t>Everyone is provided for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Few incentives to work hard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3579711"/>
                  </a:ext>
                </a:extLst>
              </a:tr>
              <a:tr h="370840">
                <a:tc>
                  <a:txBody>
                    <a:bodyPr/>
                    <a:lstStyle/>
                    <a:p>
                      <a:pPr algn="ct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Individuals with new or unique ideas are stifled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1604784"/>
                  </a:ext>
                </a:extLst>
              </a:tr>
            </a:tbl>
          </a:graphicData>
        </a:graphic>
      </p:graphicFrame>
      <p:sp>
        <p:nvSpPr>
          <p:cNvPr id="3" name="TextBox 2">
            <a:extLst>
              <a:ext uri="{FF2B5EF4-FFF2-40B4-BE49-F238E27FC236}">
                <a16:creationId xmlns:a16="http://schemas.microsoft.com/office/drawing/2014/main" id="{FC6520C3-9C3D-0C6E-9556-26AD0AC3AADD}"/>
              </a:ext>
            </a:extLst>
          </p:cNvPr>
          <p:cNvSpPr txBox="1"/>
          <p:nvPr/>
        </p:nvSpPr>
        <p:spPr>
          <a:xfrm>
            <a:off x="1352939" y="531845"/>
            <a:ext cx="7231224"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rgbClr val="000000"/>
                </a:solidFill>
                <a:effectLst/>
                <a:uFillTx/>
                <a:latin typeface="+mn-lt"/>
                <a:ea typeface="+mn-ea"/>
                <a:cs typeface="+mn-cs"/>
                <a:sym typeface="Calibri"/>
              </a:rPr>
              <a:t>Command Economy</a:t>
            </a:r>
          </a:p>
        </p:txBody>
      </p:sp>
      <p:pic>
        <p:nvPicPr>
          <p:cNvPr id="17410" name="Picture 2" descr="Definition Command Economy or Planned Economy | U.S. | The Modern Repu">
            <a:extLst>
              <a:ext uri="{FF2B5EF4-FFF2-40B4-BE49-F238E27FC236}">
                <a16:creationId xmlns:a16="http://schemas.microsoft.com/office/drawing/2014/main" id="{FA3983AC-0D74-14DC-2D0B-C2E08BD1C6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1167" y="4714875"/>
            <a:ext cx="21336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7418" name="Picture 10" descr="Command Economy Definition &amp; Image | GameSmartz">
            <a:extLst>
              <a:ext uri="{FF2B5EF4-FFF2-40B4-BE49-F238E27FC236}">
                <a16:creationId xmlns:a16="http://schemas.microsoft.com/office/drawing/2014/main" id="{9CC792EF-28DB-2C93-88F0-E313B240EF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0734" y="4814744"/>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7420" name="Picture 12" descr="Command Economy: Advantages and Disadvantages">
            <a:extLst>
              <a:ext uri="{FF2B5EF4-FFF2-40B4-BE49-F238E27FC236}">
                <a16:creationId xmlns:a16="http://schemas.microsoft.com/office/drawing/2014/main" id="{63C4887D-5628-58A8-40A7-192F9A304F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530" y="4814744"/>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72090"/>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Program Files\Microsoft Office\Clipart\corpmm\motion\ag00551_.gif">
            <a:extLst>
              <a:ext uri="{FF2B5EF4-FFF2-40B4-BE49-F238E27FC236}">
                <a16:creationId xmlns:a16="http://schemas.microsoft.com/office/drawing/2014/main" id="{3F481C95-70E6-3288-6E48-1D297C45450A}"/>
              </a:ext>
            </a:extLst>
          </p:cNvPr>
          <p:cNvPicPr>
            <a:picLocks noChangeAspect="1" noChangeArrowheads="1" noCrop="1"/>
          </p:cNvPicPr>
          <p:nvPr/>
        </p:nvPicPr>
        <p:blipFill>
          <a:blip r:embed="rId2" cstate="print"/>
          <a:srcRect/>
          <a:stretch>
            <a:fillRect/>
          </a:stretch>
        </p:blipFill>
        <p:spPr>
          <a:xfrm>
            <a:off x="0" y="6215063"/>
            <a:ext cx="12192000" cy="642937"/>
          </a:xfrm>
          <a:prstGeom prst="rect">
            <a:avLst/>
          </a:prstGeom>
        </p:spPr>
      </p:pic>
      <p:pic>
        <p:nvPicPr>
          <p:cNvPr id="3" name="Picture 5" descr="C:\Program Files\Microsoft Office\Clipart\standard\stddir4\ph02915j.jpg">
            <a:extLst>
              <a:ext uri="{FF2B5EF4-FFF2-40B4-BE49-F238E27FC236}">
                <a16:creationId xmlns:a16="http://schemas.microsoft.com/office/drawing/2014/main" id="{AF998E5F-FDE6-DA3C-FD69-4F072796020F}"/>
              </a:ext>
            </a:extLst>
          </p:cNvPr>
          <p:cNvPicPr>
            <a:picLocks noChangeAspect="1" noChangeArrowheads="1"/>
          </p:cNvPicPr>
          <p:nvPr/>
        </p:nvPicPr>
        <p:blipFill>
          <a:blip r:embed="rId3" cstate="print"/>
          <a:srcRect/>
          <a:stretch>
            <a:fillRect/>
          </a:stretch>
        </p:blipFill>
        <p:spPr bwMode="auto">
          <a:xfrm>
            <a:off x="74645" y="1483566"/>
            <a:ext cx="4572000" cy="4296747"/>
          </a:xfrm>
          <a:prstGeom prst="rect">
            <a:avLst/>
          </a:prstGeom>
          <a:noFill/>
        </p:spPr>
      </p:pic>
      <p:sp>
        <p:nvSpPr>
          <p:cNvPr id="4" name="TextBox 3">
            <a:extLst>
              <a:ext uri="{FF2B5EF4-FFF2-40B4-BE49-F238E27FC236}">
                <a16:creationId xmlns:a16="http://schemas.microsoft.com/office/drawing/2014/main" id="{EFE9DBF1-E95F-5949-15A5-E61306E3AD6E}"/>
              </a:ext>
            </a:extLst>
          </p:cNvPr>
          <p:cNvSpPr txBox="1"/>
          <p:nvPr/>
        </p:nvSpPr>
        <p:spPr>
          <a:xfrm>
            <a:off x="933061" y="578498"/>
            <a:ext cx="7781731"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mn-lt"/>
                <a:ea typeface="+mn-ea"/>
                <a:cs typeface="+mn-cs"/>
                <a:sym typeface="Calibri"/>
              </a:rPr>
              <a:t>Market Economy</a:t>
            </a:r>
          </a:p>
        </p:txBody>
      </p:sp>
      <p:sp>
        <p:nvSpPr>
          <p:cNvPr id="5" name="TextBox 4">
            <a:extLst>
              <a:ext uri="{FF2B5EF4-FFF2-40B4-BE49-F238E27FC236}">
                <a16:creationId xmlns:a16="http://schemas.microsoft.com/office/drawing/2014/main" id="{89FE255D-551E-5282-F714-4720FBB3776C}"/>
              </a:ext>
            </a:extLst>
          </p:cNvPr>
          <p:cNvSpPr txBox="1"/>
          <p:nvPr/>
        </p:nvSpPr>
        <p:spPr>
          <a:xfrm>
            <a:off x="5337110" y="1744824"/>
            <a:ext cx="5943600" cy="35394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200" b="0" i="0" u="none" strike="noStrike" cap="none" spc="0" normalizeH="0" baseline="0" dirty="0">
                <a:ln>
                  <a:noFill/>
                </a:ln>
                <a:solidFill>
                  <a:srgbClr val="000000"/>
                </a:solidFill>
                <a:effectLst/>
                <a:uFillTx/>
                <a:latin typeface="+mn-lt"/>
                <a:ea typeface="+mn-ea"/>
                <a:cs typeface="+mn-cs"/>
                <a:sym typeface="Calibri"/>
              </a:rPr>
              <a:t>People and firms act in their own best interest to answer what to produce, how to produce, and for whom to produce</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3200" dirty="0"/>
              <a:t>Markets allow buyers and sellers to come together in order to exchange goods and services</a:t>
            </a:r>
            <a:endParaRPr kumimoji="0" lang="en-US" sz="32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2169460253"/>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F7ED53E7-3E18-E3AB-8ED5-BB74E3E119BA}"/>
              </a:ext>
            </a:extLst>
          </p:cNvPr>
          <p:cNvGraphicFramePr>
            <a:graphicFrameLocks noGrp="1"/>
          </p:cNvGraphicFramePr>
          <p:nvPr>
            <p:extLst>
              <p:ext uri="{D42A27DB-BD31-4B8C-83A1-F6EECF244321}">
                <p14:modId xmlns:p14="http://schemas.microsoft.com/office/powerpoint/2010/main" val="3429434811"/>
              </p:ext>
            </p:extLst>
          </p:nvPr>
        </p:nvGraphicFramePr>
        <p:xfrm>
          <a:off x="2032000" y="1662771"/>
          <a:ext cx="8128000" cy="2880360"/>
        </p:xfrm>
        <a:graphic>
          <a:graphicData uri="http://schemas.openxmlformats.org/drawingml/2006/table">
            <a:tbl>
              <a:tblPr firstRow="1" bandRow="1">
                <a:tableStyleId>{E8B1032C-EA38-4F05-BA0D-38AFFFC7BED3}</a:tableStyleId>
              </a:tblPr>
              <a:tblGrid>
                <a:gridCol w="4064000">
                  <a:extLst>
                    <a:ext uri="{9D8B030D-6E8A-4147-A177-3AD203B41FA5}">
                      <a16:colId xmlns:a16="http://schemas.microsoft.com/office/drawing/2014/main" val="3132965890"/>
                    </a:ext>
                  </a:extLst>
                </a:gridCol>
                <a:gridCol w="4064000">
                  <a:extLst>
                    <a:ext uri="{9D8B030D-6E8A-4147-A177-3AD203B41FA5}">
                      <a16:colId xmlns:a16="http://schemas.microsoft.com/office/drawing/2014/main" val="4182035090"/>
                    </a:ext>
                  </a:extLst>
                </a:gridCol>
              </a:tblGrid>
              <a:tr h="370840">
                <a:tc>
                  <a:txBody>
                    <a:bodyPr/>
                    <a:lstStyle/>
                    <a:p>
                      <a:pPr algn="ctr"/>
                      <a:r>
                        <a:rPr lang="en-US" sz="2000" dirty="0"/>
                        <a:t>Advantages</a:t>
                      </a:r>
                    </a:p>
                  </a:txBody>
                  <a:tcPr/>
                </a:tc>
                <a:tc>
                  <a:txBody>
                    <a:bodyPr/>
                    <a:lstStyle/>
                    <a:p>
                      <a:pPr algn="ctr"/>
                      <a:r>
                        <a:rPr lang="en-US" sz="2000" dirty="0"/>
                        <a:t>Disadvantages</a:t>
                      </a:r>
                    </a:p>
                  </a:txBody>
                  <a:tcPr/>
                </a:tc>
                <a:extLst>
                  <a:ext uri="{0D108BD9-81ED-4DB2-BD59-A6C34878D82A}">
                    <a16:rowId xmlns:a16="http://schemas.microsoft.com/office/drawing/2014/main" val="2158161085"/>
                  </a:ext>
                </a:extLst>
              </a:tr>
              <a:tr h="370840">
                <a:tc>
                  <a:txBody>
                    <a:bodyPr/>
                    <a:lstStyle/>
                    <a:p>
                      <a:pPr algn="ctr"/>
                      <a:r>
                        <a:rPr lang="en-US" dirty="0"/>
                        <a:t>Competition incentivizes the production of high-quality items at low cost.</a:t>
                      </a:r>
                    </a:p>
                  </a:txBody>
                  <a:tcPr/>
                </a:tc>
                <a:tc>
                  <a:txBody>
                    <a:bodyPr/>
                    <a:lstStyle/>
                    <a:p>
                      <a:pPr algn="ctr"/>
                      <a:r>
                        <a:rPr lang="en-US" dirty="0"/>
                        <a:t>Limited central authority to enforce property rights, enforce contracts, etc.</a:t>
                      </a:r>
                    </a:p>
                  </a:txBody>
                  <a:tcPr/>
                </a:tc>
                <a:extLst>
                  <a:ext uri="{0D108BD9-81ED-4DB2-BD59-A6C34878D82A}">
                    <a16:rowId xmlns:a16="http://schemas.microsoft.com/office/drawing/2014/main" val="1049770674"/>
                  </a:ext>
                </a:extLst>
              </a:tr>
              <a:tr h="370840">
                <a:tc>
                  <a:txBody>
                    <a:bodyPr/>
                    <a:lstStyle/>
                    <a:p>
                      <a:pPr algn="ctr"/>
                      <a:r>
                        <a:rPr lang="en-US" dirty="0"/>
                        <a:t>Individuals own the factors of production</a:t>
                      </a:r>
                    </a:p>
                  </a:txBody>
                  <a:tcPr/>
                </a:tc>
                <a:tc>
                  <a:txBody>
                    <a:bodyPr/>
                    <a:lstStyle/>
                    <a:p>
                      <a:pPr algn="ctr"/>
                      <a:r>
                        <a:rPr lang="en-US" dirty="0"/>
                        <a:t>Externalities such as pollution are often not considered</a:t>
                      </a:r>
                    </a:p>
                  </a:txBody>
                  <a:tcPr/>
                </a:tc>
                <a:extLst>
                  <a:ext uri="{0D108BD9-81ED-4DB2-BD59-A6C34878D82A}">
                    <a16:rowId xmlns:a16="http://schemas.microsoft.com/office/drawing/2014/main" val="2568246152"/>
                  </a:ext>
                </a:extLst>
              </a:tr>
              <a:tr h="370840">
                <a:tc>
                  <a:txBody>
                    <a:bodyPr/>
                    <a:lstStyle/>
                    <a:p>
                      <a:pPr algn="ctr"/>
                      <a:r>
                        <a:rPr lang="en-US" dirty="0"/>
                        <a:t>Laissez Faire- relatively small degree of government interference</a:t>
                      </a:r>
                    </a:p>
                  </a:txBody>
                  <a:tcPr/>
                </a:tc>
                <a:tc>
                  <a:txBody>
                    <a:bodyPr/>
                    <a:lstStyle/>
                    <a:p>
                      <a:pPr algn="ctr"/>
                      <a:r>
                        <a:rPr lang="en-US" dirty="0"/>
                        <a:t>Existence of asymmetric information</a:t>
                      </a:r>
                    </a:p>
                  </a:txBody>
                  <a:tcPr/>
                </a:tc>
                <a:extLst>
                  <a:ext uri="{0D108BD9-81ED-4DB2-BD59-A6C34878D82A}">
                    <a16:rowId xmlns:a16="http://schemas.microsoft.com/office/drawing/2014/main" val="3186229727"/>
                  </a:ext>
                </a:extLst>
              </a:tr>
              <a:tr h="370840">
                <a:tc>
                  <a:txBody>
                    <a:bodyPr/>
                    <a:lstStyle/>
                    <a:p>
                      <a:pPr algn="ctr"/>
                      <a:r>
                        <a:rPr lang="en-US" dirty="0"/>
                        <a:t>Decision making is decentralized</a:t>
                      </a:r>
                    </a:p>
                  </a:txBody>
                  <a:tcPr/>
                </a:tc>
                <a:tc>
                  <a:txBody>
                    <a:bodyPr/>
                    <a:lstStyle/>
                    <a:p>
                      <a:pPr algn="ctr"/>
                      <a:r>
                        <a:rPr lang="en-US" dirty="0"/>
                        <a:t>Monopolies may eliminate competition</a:t>
                      </a:r>
                    </a:p>
                  </a:txBody>
                  <a:tcPr/>
                </a:tc>
                <a:extLst>
                  <a:ext uri="{0D108BD9-81ED-4DB2-BD59-A6C34878D82A}">
                    <a16:rowId xmlns:a16="http://schemas.microsoft.com/office/drawing/2014/main" val="3668131280"/>
                  </a:ext>
                </a:extLst>
              </a:tr>
              <a:tr h="370840">
                <a:tc>
                  <a:txBody>
                    <a:bodyPr/>
                    <a:lstStyle/>
                    <a:p>
                      <a:pPr algn="ctr"/>
                      <a:r>
                        <a:rPr lang="en-US" dirty="0"/>
                        <a:t>Variety of goods and services are produced</a:t>
                      </a:r>
                    </a:p>
                  </a:txBody>
                  <a:tcPr/>
                </a:tc>
                <a:tc>
                  <a:txBody>
                    <a:bodyPr/>
                    <a:lstStyle/>
                    <a:p>
                      <a:pPr algn="ctr"/>
                      <a:r>
                        <a:rPr lang="en-US" dirty="0"/>
                        <a:t>Survival of the fittest- young, sick, old may have difficulty in a pure market economy</a:t>
                      </a:r>
                    </a:p>
                  </a:txBody>
                  <a:tcPr/>
                </a:tc>
                <a:extLst>
                  <a:ext uri="{0D108BD9-81ED-4DB2-BD59-A6C34878D82A}">
                    <a16:rowId xmlns:a16="http://schemas.microsoft.com/office/drawing/2014/main" val="3919894551"/>
                  </a:ext>
                </a:extLst>
              </a:tr>
              <a:tr h="370840">
                <a:tc>
                  <a:txBody>
                    <a:bodyPr/>
                    <a:lstStyle/>
                    <a:p>
                      <a:pPr algn="ctr"/>
                      <a:r>
                        <a:rPr lang="en-US" dirty="0"/>
                        <a:t>High degree of consumer satisfaction</a:t>
                      </a:r>
                    </a:p>
                  </a:txBody>
                  <a:tcPr/>
                </a:tc>
                <a:tc>
                  <a:txBody>
                    <a:bodyPr/>
                    <a:lstStyle/>
                    <a:p>
                      <a:pPr algn="ctr"/>
                      <a:r>
                        <a:rPr lang="en-US" dirty="0"/>
                        <a:t>Public goods, such as national defense, will not be provided</a:t>
                      </a:r>
                    </a:p>
                  </a:txBody>
                  <a:tcPr/>
                </a:tc>
                <a:extLst>
                  <a:ext uri="{0D108BD9-81ED-4DB2-BD59-A6C34878D82A}">
                    <a16:rowId xmlns:a16="http://schemas.microsoft.com/office/drawing/2014/main" val="1756326057"/>
                  </a:ext>
                </a:extLst>
              </a:tr>
            </a:tbl>
          </a:graphicData>
        </a:graphic>
      </p:graphicFrame>
      <p:sp>
        <p:nvSpPr>
          <p:cNvPr id="4" name="TextBox 3">
            <a:extLst>
              <a:ext uri="{FF2B5EF4-FFF2-40B4-BE49-F238E27FC236}">
                <a16:creationId xmlns:a16="http://schemas.microsoft.com/office/drawing/2014/main" id="{8CED0965-395E-1EA5-7D01-50B56E31024E}"/>
              </a:ext>
            </a:extLst>
          </p:cNvPr>
          <p:cNvSpPr txBox="1"/>
          <p:nvPr/>
        </p:nvSpPr>
        <p:spPr>
          <a:xfrm>
            <a:off x="774441" y="559837"/>
            <a:ext cx="5551714"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dirty="0">
                <a:ln>
                  <a:noFill/>
                </a:ln>
                <a:solidFill>
                  <a:srgbClr val="000000"/>
                </a:solidFill>
                <a:effectLst/>
                <a:uFillTx/>
                <a:latin typeface="+mn-lt"/>
                <a:ea typeface="+mn-ea"/>
                <a:cs typeface="+mn-cs"/>
                <a:sym typeface="Calibri"/>
              </a:rPr>
              <a:t>Pure Market Economy</a:t>
            </a:r>
          </a:p>
        </p:txBody>
      </p:sp>
      <p:pic>
        <p:nvPicPr>
          <p:cNvPr id="19460" name="Picture 4" descr="What is a market economy? Definition and meaning - Market Business News">
            <a:extLst>
              <a:ext uri="{FF2B5EF4-FFF2-40B4-BE49-F238E27FC236}">
                <a16:creationId xmlns:a16="http://schemas.microsoft.com/office/drawing/2014/main" id="{3838F7E0-84A1-FE64-CD21-0FCD493303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8335" y="4683870"/>
            <a:ext cx="2486025" cy="1838325"/>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What Is a Market Economy and How Does It Work?">
            <a:extLst>
              <a:ext uri="{FF2B5EF4-FFF2-40B4-BE49-F238E27FC236}">
                <a16:creationId xmlns:a16="http://schemas.microsoft.com/office/drawing/2014/main" id="{FAE88F53-7EF5-647B-3717-D6B2FB581D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516" y="4851821"/>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432903"/>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090CC9-8227-F1B6-3067-8BE6371891DD}"/>
              </a:ext>
            </a:extLst>
          </p:cNvPr>
          <p:cNvSpPr txBox="1"/>
          <p:nvPr/>
        </p:nvSpPr>
        <p:spPr>
          <a:xfrm>
            <a:off x="905069" y="485192"/>
            <a:ext cx="6279502"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mn-lt"/>
                <a:ea typeface="+mn-ea"/>
                <a:cs typeface="+mn-cs"/>
                <a:sym typeface="Calibri"/>
              </a:rPr>
              <a:t>Mixed Economies</a:t>
            </a:r>
          </a:p>
        </p:txBody>
      </p:sp>
      <p:sp>
        <p:nvSpPr>
          <p:cNvPr id="3" name="TextBox 2">
            <a:extLst>
              <a:ext uri="{FF2B5EF4-FFF2-40B4-BE49-F238E27FC236}">
                <a16:creationId xmlns:a16="http://schemas.microsoft.com/office/drawing/2014/main" id="{EE5A0B15-A81A-29A5-8A9D-69307010DC64}"/>
              </a:ext>
            </a:extLst>
          </p:cNvPr>
          <p:cNvSpPr txBox="1"/>
          <p:nvPr/>
        </p:nvSpPr>
        <p:spPr>
          <a:xfrm>
            <a:off x="1007706" y="2015412"/>
            <a:ext cx="9209314" cy="1077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200" b="1" i="0" u="none" strike="noStrike" cap="none" spc="0" normalizeH="0" baseline="0" dirty="0">
                <a:ln>
                  <a:noFill/>
                </a:ln>
                <a:solidFill>
                  <a:srgbClr val="000000"/>
                </a:solidFill>
                <a:effectLst/>
                <a:uFillTx/>
                <a:latin typeface="+mn-lt"/>
                <a:ea typeface="+mn-ea"/>
                <a:cs typeface="+mn-cs"/>
                <a:sym typeface="Calibri"/>
              </a:rPr>
              <a:t>A system with free markets, but also with some government intervention.</a:t>
            </a:r>
          </a:p>
        </p:txBody>
      </p:sp>
      <p:pic>
        <p:nvPicPr>
          <p:cNvPr id="20482" name="Picture 2" descr="ECONOMICS PART 2 | Social Studies - Quizizz">
            <a:extLst>
              <a:ext uri="{FF2B5EF4-FFF2-40B4-BE49-F238E27FC236}">
                <a16:creationId xmlns:a16="http://schemas.microsoft.com/office/drawing/2014/main" id="{7BCE58E3-60A8-5724-85DB-7BE9931CE8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5453" y="3853408"/>
            <a:ext cx="8182947" cy="1940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353155"/>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31799B-2827-5F1D-8182-175DB0978AE8}"/>
              </a:ext>
            </a:extLst>
          </p:cNvPr>
          <p:cNvPicPr>
            <a:picLocks noChangeAspect="1"/>
          </p:cNvPicPr>
          <p:nvPr/>
        </p:nvPicPr>
        <p:blipFill>
          <a:blip r:embed="rId2"/>
          <a:stretch>
            <a:fillRect/>
          </a:stretch>
        </p:blipFill>
        <p:spPr>
          <a:xfrm>
            <a:off x="1264638" y="1418253"/>
            <a:ext cx="9662723" cy="5290458"/>
          </a:xfrm>
          <a:prstGeom prst="rect">
            <a:avLst/>
          </a:prstGeom>
        </p:spPr>
      </p:pic>
      <p:sp>
        <p:nvSpPr>
          <p:cNvPr id="4" name="TextBox 3">
            <a:extLst>
              <a:ext uri="{FF2B5EF4-FFF2-40B4-BE49-F238E27FC236}">
                <a16:creationId xmlns:a16="http://schemas.microsoft.com/office/drawing/2014/main" id="{94BE5E67-B64B-399C-A5D7-51988BFF8101}"/>
              </a:ext>
            </a:extLst>
          </p:cNvPr>
          <p:cNvSpPr txBox="1"/>
          <p:nvPr/>
        </p:nvSpPr>
        <p:spPr>
          <a:xfrm>
            <a:off x="755780" y="401216"/>
            <a:ext cx="7539134"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mn-lt"/>
                <a:ea typeface="+mn-ea"/>
                <a:cs typeface="+mn-cs"/>
                <a:sym typeface="Calibri"/>
                <a:hlinkClick r:id="rId3"/>
              </a:rPr>
              <a:t>Index of Economic Freedom- Heritage Foundation </a:t>
            </a:r>
            <a:endParaRPr kumimoji="0" lang="en-US" sz="2800" b="1"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3871180870"/>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The WORST Economy- Econ in Real Life">
            <a:hlinkClick r:id="" action="ppaction://media"/>
            <a:extLst>
              <a:ext uri="{FF2B5EF4-FFF2-40B4-BE49-F238E27FC236}">
                <a16:creationId xmlns:a16="http://schemas.microsoft.com/office/drawing/2014/main" id="{F33CACAC-1D6A-DC06-399E-D068D528697C}"/>
              </a:ext>
            </a:extLst>
          </p:cNvPr>
          <p:cNvPicPr>
            <a:picLocks noRot="1" noChangeAspect="1"/>
          </p:cNvPicPr>
          <p:nvPr>
            <a:videoFile r:link="rId1"/>
          </p:nvPr>
        </p:nvPicPr>
        <p:blipFill>
          <a:blip r:embed="rId3"/>
          <a:stretch>
            <a:fillRect/>
          </a:stretch>
        </p:blipFill>
        <p:spPr>
          <a:xfrm>
            <a:off x="830424" y="1792986"/>
            <a:ext cx="9545217" cy="4054011"/>
          </a:xfrm>
          <a:prstGeom prst="rect">
            <a:avLst/>
          </a:prstGeom>
        </p:spPr>
      </p:pic>
      <p:sp>
        <p:nvSpPr>
          <p:cNvPr id="3" name="TextBox 2">
            <a:extLst>
              <a:ext uri="{FF2B5EF4-FFF2-40B4-BE49-F238E27FC236}">
                <a16:creationId xmlns:a16="http://schemas.microsoft.com/office/drawing/2014/main" id="{C73E9266-A4B9-F839-FF55-AEE6B61AC9B0}"/>
              </a:ext>
            </a:extLst>
          </p:cNvPr>
          <p:cNvSpPr txBox="1"/>
          <p:nvPr/>
        </p:nvSpPr>
        <p:spPr>
          <a:xfrm>
            <a:off x="709125" y="578498"/>
            <a:ext cx="9461241"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dirty="0">
                <a:ln>
                  <a:noFill/>
                </a:ln>
                <a:solidFill>
                  <a:srgbClr val="000000"/>
                </a:solidFill>
                <a:effectLst/>
                <a:uFillTx/>
                <a:latin typeface="+mn-lt"/>
                <a:ea typeface="+mn-ea"/>
                <a:cs typeface="+mn-cs"/>
                <a:sym typeface="Calibri"/>
              </a:rPr>
              <a:t>The Worst Economy- Jacob Clifford (6:38)</a:t>
            </a:r>
          </a:p>
        </p:txBody>
      </p:sp>
    </p:spTree>
    <p:extLst>
      <p:ext uri="{BB962C8B-B14F-4D97-AF65-F5344CB8AC3E}">
        <p14:creationId xmlns:p14="http://schemas.microsoft.com/office/powerpoint/2010/main" val="869945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Capitalism- EconMovies #10 Hunger Games">
            <a:hlinkClick r:id="" action="ppaction://media"/>
            <a:extLst>
              <a:ext uri="{FF2B5EF4-FFF2-40B4-BE49-F238E27FC236}">
                <a16:creationId xmlns:a16="http://schemas.microsoft.com/office/drawing/2014/main" id="{80158432-7E1D-2F7D-1F87-731293456AA2}"/>
              </a:ext>
            </a:extLst>
          </p:cNvPr>
          <p:cNvPicPr>
            <a:picLocks noRot="1" noChangeAspect="1"/>
          </p:cNvPicPr>
          <p:nvPr>
            <a:videoFile r:link="rId1"/>
          </p:nvPr>
        </p:nvPicPr>
        <p:blipFill>
          <a:blip r:embed="rId3"/>
          <a:stretch>
            <a:fillRect/>
          </a:stretch>
        </p:blipFill>
        <p:spPr>
          <a:xfrm>
            <a:off x="1147665" y="1856247"/>
            <a:ext cx="8845421" cy="3774607"/>
          </a:xfrm>
          <a:prstGeom prst="rect">
            <a:avLst/>
          </a:prstGeom>
        </p:spPr>
      </p:pic>
      <p:sp>
        <p:nvSpPr>
          <p:cNvPr id="3" name="TextBox 2">
            <a:extLst>
              <a:ext uri="{FF2B5EF4-FFF2-40B4-BE49-F238E27FC236}">
                <a16:creationId xmlns:a16="http://schemas.microsoft.com/office/drawing/2014/main" id="{D3360F17-0A9F-0FE8-1F04-0DA8089FC57B}"/>
              </a:ext>
            </a:extLst>
          </p:cNvPr>
          <p:cNvSpPr txBox="1"/>
          <p:nvPr/>
        </p:nvSpPr>
        <p:spPr>
          <a:xfrm>
            <a:off x="802433" y="475861"/>
            <a:ext cx="9190653"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dirty="0">
                <a:ln>
                  <a:noFill/>
                </a:ln>
                <a:solidFill>
                  <a:srgbClr val="000000"/>
                </a:solidFill>
                <a:effectLst/>
                <a:uFillTx/>
                <a:latin typeface="+mn-lt"/>
                <a:ea typeface="+mn-ea"/>
                <a:cs typeface="+mn-cs"/>
                <a:sym typeface="Calibri"/>
              </a:rPr>
              <a:t>The Hunger Games- Jacob Clifford (7:04)</a:t>
            </a:r>
          </a:p>
        </p:txBody>
      </p:sp>
    </p:spTree>
    <p:extLst>
      <p:ext uri="{BB962C8B-B14F-4D97-AF65-F5344CB8AC3E}">
        <p14:creationId xmlns:p14="http://schemas.microsoft.com/office/powerpoint/2010/main" val="153187855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CCF145-3F77-CA88-D6C0-59F5BE3449CB}"/>
              </a:ext>
            </a:extLst>
          </p:cNvPr>
          <p:cNvSpPr txBox="1"/>
          <p:nvPr/>
        </p:nvSpPr>
        <p:spPr>
          <a:xfrm>
            <a:off x="886407" y="587829"/>
            <a:ext cx="8453535"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rgbClr val="000000"/>
                </a:solidFill>
                <a:effectLst/>
                <a:uFillTx/>
                <a:latin typeface="+mn-lt"/>
                <a:ea typeface="+mn-ea"/>
                <a:cs typeface="+mn-cs"/>
                <a:sym typeface="Calibri"/>
              </a:rPr>
              <a:t>Links to Economic Systems Resources</a:t>
            </a:r>
          </a:p>
        </p:txBody>
      </p:sp>
      <p:sp>
        <p:nvSpPr>
          <p:cNvPr id="3" name="TextBox 2">
            <a:extLst>
              <a:ext uri="{FF2B5EF4-FFF2-40B4-BE49-F238E27FC236}">
                <a16:creationId xmlns:a16="http://schemas.microsoft.com/office/drawing/2014/main" id="{AAC4611A-9CEB-64F0-5DC5-4AA1D3A52A70}"/>
              </a:ext>
            </a:extLst>
          </p:cNvPr>
          <p:cNvSpPr txBox="1"/>
          <p:nvPr/>
        </p:nvSpPr>
        <p:spPr>
          <a:xfrm>
            <a:off x="833534" y="2262337"/>
            <a:ext cx="10524931" cy="22467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nSpc>
                <a:spcPct val="150000"/>
              </a:lnSpc>
            </a:pPr>
            <a:r>
              <a:rPr lang="en-US" dirty="0">
                <a:hlinkClick r:id="rId3"/>
              </a:rPr>
              <a:t>Comparing Economic Systems</a:t>
            </a:r>
            <a:endParaRPr lang="en-US" dirty="0"/>
          </a:p>
          <a:p>
            <a:pPr>
              <a:lnSpc>
                <a:spcPct val="150000"/>
              </a:lnSpc>
            </a:pPr>
            <a:r>
              <a:rPr kumimoji="0" lang="en-US" b="1" i="0" u="none" strike="noStrike" cap="none" spc="0" normalizeH="0" baseline="0" dirty="0">
                <a:ln>
                  <a:noFill/>
                </a:ln>
                <a:solidFill>
                  <a:srgbClr val="000000"/>
                </a:solidFill>
                <a:effectLst/>
                <a:uFillTx/>
                <a:latin typeface="+mn-lt"/>
                <a:ea typeface="+mn-ea"/>
                <a:cs typeface="+mn-cs"/>
                <a:sym typeface="Calibri"/>
                <a:hlinkClick r:id="rId4"/>
              </a:rPr>
              <a:t>Index of Economic Freedom- Heritage Foundation </a:t>
            </a:r>
            <a:endParaRPr kumimoji="0" lang="en-US" b="1" i="0" u="none" strike="noStrike" cap="none" spc="0" normalizeH="0" baseline="0" dirty="0">
              <a:ln>
                <a:noFill/>
              </a:ln>
              <a:solidFill>
                <a:srgbClr val="000000"/>
              </a:solidFill>
              <a:effectLst/>
              <a:uFillTx/>
              <a:latin typeface="+mn-lt"/>
              <a:ea typeface="+mn-ea"/>
              <a:cs typeface="+mn-cs"/>
              <a:sym typeface="Calibri"/>
            </a:endParaRPr>
          </a:p>
          <a:p>
            <a:pPr>
              <a:lnSpc>
                <a:spcPct val="150000"/>
              </a:lnSpc>
            </a:pPr>
            <a:r>
              <a:rPr lang="en-US" dirty="0">
                <a:hlinkClick r:id="rId5"/>
              </a:rPr>
              <a:t>Economic Systems Assessment</a:t>
            </a:r>
            <a:endParaRPr lang="en-US" dirty="0"/>
          </a:p>
          <a:p>
            <a:pPr>
              <a:lnSpc>
                <a:spcPct val="150000"/>
              </a:lnSpc>
            </a:pPr>
            <a:r>
              <a:rPr lang="en-US" dirty="0">
                <a:hlinkClick r:id="rId6"/>
              </a:rPr>
              <a:t>Comparative Economic Systems Project</a:t>
            </a:r>
            <a:endParaRPr lang="en-US" dirty="0"/>
          </a:p>
          <a:p>
            <a:endParaRPr lang="en-US" sz="1400" dirty="0">
              <a:latin typeface="Calibri" panose="020F0502020204030204" pitchFamily="34" charset="0"/>
              <a:cs typeface="Calibri" panose="020F0502020204030204" pitchFamily="34" charset="0"/>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1025976320"/>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201EC9-0A05-2D81-B9D0-60B1FA393662}"/>
              </a:ext>
            </a:extLst>
          </p:cNvPr>
          <p:cNvSpPr>
            <a:spLocks noGrp="1"/>
          </p:cNvSpPr>
          <p:nvPr>
            <p:ph type="body" sz="quarter" idx="1"/>
          </p:nvPr>
        </p:nvSpPr>
        <p:spPr>
          <a:xfrm>
            <a:off x="708025" y="2514599"/>
            <a:ext cx="10515601" cy="1333501"/>
          </a:xfrm>
        </p:spPr>
        <p:txBody>
          <a:bodyPr>
            <a:normAutofit fontScale="25000" lnSpcReduction="20000"/>
          </a:bodyPr>
          <a:lstStyle/>
          <a:p>
            <a:endParaRPr lang="en-US" b="1" dirty="0">
              <a:hlinkClick r:id="rId2"/>
            </a:endParaRPr>
          </a:p>
          <a:p>
            <a:pPr marL="0" marR="0" indent="0" algn="l" defTabSz="914400" rtl="0" fontAlgn="auto" latinLnBrk="0" hangingPunct="0">
              <a:lnSpc>
                <a:spcPct val="100000"/>
              </a:lnSpc>
              <a:spcBef>
                <a:spcPts val="0"/>
              </a:spcBef>
              <a:spcAft>
                <a:spcPts val="0"/>
              </a:spcAft>
              <a:buClrTx/>
              <a:buSzTx/>
              <a:buFontTx/>
              <a:buNone/>
              <a:tabLst/>
            </a:pPr>
            <a:r>
              <a:rPr kumimoji="0" lang="en-US" sz="16000" b="1" i="0" u="none" strike="noStrike" cap="none" spc="0" normalizeH="0" baseline="0" dirty="0">
                <a:ln>
                  <a:noFill/>
                </a:ln>
                <a:solidFill>
                  <a:srgbClr val="000000"/>
                </a:solidFill>
                <a:effectLst/>
                <a:uFillTx/>
                <a:latin typeface="+mn-lt"/>
                <a:ea typeface="+mn-ea"/>
                <a:cs typeface="+mn-cs"/>
                <a:sym typeface="Calibri"/>
              </a:rPr>
              <a:t>PART 3 </a:t>
            </a:r>
          </a:p>
          <a:p>
            <a:pPr marL="0" marR="0" indent="0" algn="l" defTabSz="914400" rtl="0" fontAlgn="auto" latinLnBrk="0" hangingPunct="0">
              <a:lnSpc>
                <a:spcPct val="100000"/>
              </a:lnSpc>
              <a:spcBef>
                <a:spcPts val="0"/>
              </a:spcBef>
              <a:spcAft>
                <a:spcPts val="0"/>
              </a:spcAft>
              <a:buClrTx/>
              <a:buSzTx/>
              <a:buFontTx/>
              <a:buNone/>
              <a:tabLst/>
            </a:pPr>
            <a:r>
              <a:rPr kumimoji="0" lang="en-US" sz="16000" b="1" i="0" u="none" strike="noStrike" cap="none" spc="0" normalizeH="0" baseline="0" dirty="0">
                <a:ln>
                  <a:noFill/>
                </a:ln>
                <a:solidFill>
                  <a:srgbClr val="000000"/>
                </a:solidFill>
                <a:effectLst/>
                <a:uFillTx/>
                <a:latin typeface="+mn-lt"/>
                <a:ea typeface="+mn-ea"/>
                <a:cs typeface="+mn-cs"/>
                <a:sym typeface="Calibri"/>
              </a:rPr>
              <a:t>DEMAND AND SUPPLY</a:t>
            </a:r>
          </a:p>
          <a:p>
            <a:endParaRPr lang="en-US" sz="16000" b="1" dirty="0">
              <a:hlinkClick r:id="rId2"/>
            </a:endParaRPr>
          </a:p>
          <a:p>
            <a:r>
              <a:rPr lang="en-US" sz="16000" b="1" dirty="0">
                <a:hlinkClick r:id="rId2"/>
              </a:rPr>
              <a:t>MRU UNIVERSITY</a:t>
            </a:r>
            <a:endParaRPr lang="en-US" sz="16000" b="1" dirty="0"/>
          </a:p>
        </p:txBody>
      </p:sp>
      <p:sp>
        <p:nvSpPr>
          <p:cNvPr id="3" name="TextBox 2">
            <a:extLst>
              <a:ext uri="{FF2B5EF4-FFF2-40B4-BE49-F238E27FC236}">
                <a16:creationId xmlns:a16="http://schemas.microsoft.com/office/drawing/2014/main" id="{848F7605-7C80-7BF6-674A-C3A0FEC5243D}"/>
              </a:ext>
            </a:extLst>
          </p:cNvPr>
          <p:cNvSpPr txBox="1"/>
          <p:nvPr/>
        </p:nvSpPr>
        <p:spPr>
          <a:xfrm>
            <a:off x="708025" y="5200650"/>
            <a:ext cx="545782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hlinkClick r:id="rId3"/>
              </a:rPr>
              <a:t>CEE Standards Alignment</a:t>
            </a: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208000521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lide Number Placeholder 3"/>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rPr/>
              <a:t>5</a:t>
            </a:fld>
            <a:endParaRPr/>
          </a:p>
        </p:txBody>
      </p:sp>
      <p:sp>
        <p:nvSpPr>
          <p:cNvPr id="188" name="Title 1"/>
          <p:cNvSpPr txBox="1"/>
          <p:nvPr/>
        </p:nvSpPr>
        <p:spPr>
          <a:xfrm>
            <a:off x="737615" y="629231"/>
            <a:ext cx="10424161" cy="7017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90000"/>
              </a:lnSpc>
              <a:defRPr sz="4400" spc="-300">
                <a:solidFill>
                  <a:srgbClr val="414A58"/>
                </a:solidFill>
                <a:latin typeface="Inter"/>
                <a:ea typeface="Inter"/>
                <a:cs typeface="Inter"/>
                <a:sym typeface="Inter"/>
              </a:defRPr>
            </a:lvl1pPr>
          </a:lstStyle>
          <a:p>
            <a:r>
              <a:rPr b="1" dirty="0">
                <a:solidFill>
                  <a:schemeClr val="accent6">
                    <a:lumMod val="60000"/>
                    <a:lumOff val="40000"/>
                  </a:schemeClr>
                </a:solidFill>
              </a:rPr>
              <a:t>Agenda</a:t>
            </a:r>
          </a:p>
        </p:txBody>
      </p:sp>
      <p:sp>
        <p:nvSpPr>
          <p:cNvPr id="189" name="TextBox 5"/>
          <p:cNvSpPr txBox="1"/>
          <p:nvPr/>
        </p:nvSpPr>
        <p:spPr>
          <a:xfrm>
            <a:off x="737615" y="1703824"/>
            <a:ext cx="10716770" cy="44480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marL="285750" indent="-285750">
              <a:buSzPct val="100000"/>
              <a:buFont typeface="Arial"/>
              <a:buChar char="•"/>
              <a:defRPr>
                <a:latin typeface="Calibri Light"/>
                <a:ea typeface="Calibri Light"/>
                <a:cs typeface="Calibri Light"/>
                <a:sym typeface="Calibri Light"/>
              </a:defRPr>
            </a:lvl1pPr>
          </a:lstStyle>
          <a:p>
            <a:pPr>
              <a:lnSpc>
                <a:spcPct val="150000"/>
              </a:lnSpc>
            </a:pPr>
            <a:r>
              <a:rPr lang="en-US" sz="3200" b="1" dirty="0">
                <a:latin typeface="Calibri" panose="020F0502020204030204" pitchFamily="34" charset="0"/>
                <a:cs typeface="Calibri" panose="020F0502020204030204" pitchFamily="34" charset="0"/>
              </a:rPr>
              <a:t>  9:00- 9:55 - Part 1: Scarcity and Opportunity Cost</a:t>
            </a:r>
          </a:p>
          <a:p>
            <a:pPr>
              <a:lnSpc>
                <a:spcPct val="150000"/>
              </a:lnSpc>
            </a:pPr>
            <a:r>
              <a:rPr lang="en-US" sz="3200" b="1" dirty="0">
                <a:latin typeface="Calibri" panose="020F0502020204030204" pitchFamily="34" charset="0"/>
                <a:cs typeface="Calibri" panose="020F0502020204030204" pitchFamily="34" charset="0"/>
              </a:rPr>
              <a:t>  9:55- 10:00 - Break</a:t>
            </a:r>
          </a:p>
          <a:p>
            <a:pPr>
              <a:lnSpc>
                <a:spcPct val="150000"/>
              </a:lnSpc>
            </a:pPr>
            <a:r>
              <a:rPr lang="en-US" sz="3200" b="1" dirty="0">
                <a:latin typeface="Calibri" panose="020F0502020204030204" pitchFamily="34" charset="0"/>
                <a:cs typeface="Calibri" panose="020F0502020204030204" pitchFamily="34" charset="0"/>
              </a:rPr>
              <a:t>10:00- 10:55 - Part 2: Economic Goals and Systems</a:t>
            </a:r>
            <a:endParaRPr lang="en-US" sz="3200" dirty="0"/>
          </a:p>
          <a:p>
            <a:pPr>
              <a:lnSpc>
                <a:spcPct val="150000"/>
              </a:lnSpc>
            </a:pPr>
            <a:r>
              <a:rPr lang="en-US" sz="3200" b="1" dirty="0">
                <a:latin typeface="Calibri" panose="020F0502020204030204" pitchFamily="34" charset="0"/>
                <a:cs typeface="Calibri" panose="020F0502020204030204" pitchFamily="34" charset="0"/>
              </a:rPr>
              <a:t>10:55-11:00- Break</a:t>
            </a:r>
          </a:p>
          <a:p>
            <a:pPr>
              <a:lnSpc>
                <a:spcPct val="150000"/>
              </a:lnSpc>
            </a:pPr>
            <a:r>
              <a:rPr lang="en-US" sz="3200" b="1" dirty="0">
                <a:latin typeface="+mn-lt"/>
              </a:rPr>
              <a:t>11:00- 11:55- Part 3: Supply and Demand</a:t>
            </a:r>
            <a:endParaRPr lang="en-US" sz="3200" dirty="0"/>
          </a:p>
          <a:p>
            <a:pPr>
              <a:lnSpc>
                <a:spcPct val="150000"/>
              </a:lnSpc>
            </a:pPr>
            <a:r>
              <a:rPr lang="en-US" sz="3200" b="1" dirty="0">
                <a:latin typeface="+mn-lt"/>
              </a:rPr>
              <a:t>11:55- 12:00- Survey and Closing Remarks</a:t>
            </a:r>
            <a:r>
              <a:rPr sz="3200" dirty="0">
                <a:latin typeface="+mn-lt"/>
              </a:rPr>
              <a:t> </a:t>
            </a:r>
            <a:r>
              <a:rPr sz="3200" dirty="0"/>
              <a:t>​</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The Demand Curve">
            <a:hlinkClick r:id="" action="ppaction://media"/>
            <a:extLst>
              <a:ext uri="{FF2B5EF4-FFF2-40B4-BE49-F238E27FC236}">
                <a16:creationId xmlns:a16="http://schemas.microsoft.com/office/drawing/2014/main" id="{441D4105-5D72-42A0-44D9-F245AB949E0B}"/>
              </a:ext>
            </a:extLst>
          </p:cNvPr>
          <p:cNvPicPr>
            <a:picLocks noRot="1" noChangeAspect="1"/>
          </p:cNvPicPr>
          <p:nvPr>
            <a:videoFile r:link="rId1"/>
          </p:nvPr>
        </p:nvPicPr>
        <p:blipFill>
          <a:blip r:embed="rId4"/>
          <a:stretch>
            <a:fillRect/>
          </a:stretch>
        </p:blipFill>
        <p:spPr>
          <a:xfrm>
            <a:off x="2286000" y="1630493"/>
            <a:ext cx="7473821" cy="4222708"/>
          </a:xfrm>
          <a:prstGeom prst="rect">
            <a:avLst/>
          </a:prstGeom>
        </p:spPr>
      </p:pic>
      <p:sp>
        <p:nvSpPr>
          <p:cNvPr id="4" name="TextBox 3">
            <a:extLst>
              <a:ext uri="{FF2B5EF4-FFF2-40B4-BE49-F238E27FC236}">
                <a16:creationId xmlns:a16="http://schemas.microsoft.com/office/drawing/2014/main" id="{2FE6A891-687E-568D-8721-2F773C853C66}"/>
              </a:ext>
            </a:extLst>
          </p:cNvPr>
          <p:cNvSpPr txBox="1"/>
          <p:nvPr/>
        </p:nvSpPr>
        <p:spPr>
          <a:xfrm>
            <a:off x="699795" y="457200"/>
            <a:ext cx="6720179"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mn-lt"/>
                <a:ea typeface="+mn-ea"/>
                <a:cs typeface="+mn-cs"/>
                <a:sym typeface="Calibri"/>
              </a:rPr>
              <a:t>The Demand Curve (3:31)</a:t>
            </a:r>
          </a:p>
        </p:txBody>
      </p:sp>
      <p:sp>
        <p:nvSpPr>
          <p:cNvPr id="5" name="TextBox 4">
            <a:extLst>
              <a:ext uri="{FF2B5EF4-FFF2-40B4-BE49-F238E27FC236}">
                <a16:creationId xmlns:a16="http://schemas.microsoft.com/office/drawing/2014/main" id="{83B111E6-F88D-5B77-FFD6-381C51EEBAE7}"/>
              </a:ext>
            </a:extLst>
          </p:cNvPr>
          <p:cNvSpPr txBox="1"/>
          <p:nvPr/>
        </p:nvSpPr>
        <p:spPr>
          <a:xfrm>
            <a:off x="7679094" y="6257055"/>
            <a:ext cx="549573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hlinkClick r:id="rId5"/>
              </a:rPr>
              <a:t>MRU- Law of Demand Lesson Plan</a:t>
            </a: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205118219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The Demand Curve Shifts">
            <a:hlinkClick r:id="" action="ppaction://media"/>
            <a:extLst>
              <a:ext uri="{FF2B5EF4-FFF2-40B4-BE49-F238E27FC236}">
                <a16:creationId xmlns:a16="http://schemas.microsoft.com/office/drawing/2014/main" id="{654D4FB9-91D9-CB6F-E786-3B9302E539FB}"/>
              </a:ext>
            </a:extLst>
          </p:cNvPr>
          <p:cNvPicPr>
            <a:picLocks noRot="1" noChangeAspect="1"/>
          </p:cNvPicPr>
          <p:nvPr>
            <a:videoFile r:link="rId1"/>
          </p:nvPr>
        </p:nvPicPr>
        <p:blipFill>
          <a:blip r:embed="rId4"/>
          <a:stretch>
            <a:fillRect/>
          </a:stretch>
        </p:blipFill>
        <p:spPr>
          <a:xfrm>
            <a:off x="2745623" y="1645376"/>
            <a:ext cx="6995536" cy="3952478"/>
          </a:xfrm>
          <a:prstGeom prst="rect">
            <a:avLst/>
          </a:prstGeom>
        </p:spPr>
      </p:pic>
      <p:sp>
        <p:nvSpPr>
          <p:cNvPr id="3" name="TextBox 2">
            <a:extLst>
              <a:ext uri="{FF2B5EF4-FFF2-40B4-BE49-F238E27FC236}">
                <a16:creationId xmlns:a16="http://schemas.microsoft.com/office/drawing/2014/main" id="{DFBDF8F0-41DC-CAA4-2801-89A738741584}"/>
              </a:ext>
            </a:extLst>
          </p:cNvPr>
          <p:cNvSpPr txBox="1"/>
          <p:nvPr/>
        </p:nvSpPr>
        <p:spPr>
          <a:xfrm>
            <a:off x="821093" y="513184"/>
            <a:ext cx="7809723"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mn-lt"/>
                <a:ea typeface="+mn-ea"/>
                <a:cs typeface="+mn-cs"/>
                <a:sym typeface="Calibri"/>
              </a:rPr>
              <a:t>The Demand Curve Shifts (9:54)</a:t>
            </a:r>
          </a:p>
        </p:txBody>
      </p:sp>
      <p:sp>
        <p:nvSpPr>
          <p:cNvPr id="4" name="TextBox 3">
            <a:extLst>
              <a:ext uri="{FF2B5EF4-FFF2-40B4-BE49-F238E27FC236}">
                <a16:creationId xmlns:a16="http://schemas.microsoft.com/office/drawing/2014/main" id="{FD4BC55A-FECD-1DC2-9991-A20D7D9D7B1C}"/>
              </a:ext>
            </a:extLst>
          </p:cNvPr>
          <p:cNvSpPr txBox="1"/>
          <p:nvPr/>
        </p:nvSpPr>
        <p:spPr>
          <a:xfrm>
            <a:off x="6550090" y="5952931"/>
            <a:ext cx="5290457"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hlinkClick r:id="rId5"/>
              </a:rPr>
              <a:t>MRU- The Demand Curve Shifts Lesson Plan</a:t>
            </a: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15428750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Change in Demand vs. Change in Quantity Demanded">
            <a:hlinkClick r:id="" action="ppaction://media"/>
            <a:extLst>
              <a:ext uri="{FF2B5EF4-FFF2-40B4-BE49-F238E27FC236}">
                <a16:creationId xmlns:a16="http://schemas.microsoft.com/office/drawing/2014/main" id="{599E8FC9-28E5-694D-9CA8-12BF0274F590}"/>
              </a:ext>
            </a:extLst>
          </p:cNvPr>
          <p:cNvPicPr>
            <a:picLocks noRot="1" noChangeAspect="1"/>
          </p:cNvPicPr>
          <p:nvPr>
            <a:videoFile r:link="rId1"/>
          </p:nvPr>
        </p:nvPicPr>
        <p:blipFill>
          <a:blip r:embed="rId3"/>
          <a:stretch>
            <a:fillRect/>
          </a:stretch>
        </p:blipFill>
        <p:spPr>
          <a:xfrm>
            <a:off x="2211355" y="1798258"/>
            <a:ext cx="7193902" cy="4064554"/>
          </a:xfrm>
          <a:prstGeom prst="rect">
            <a:avLst/>
          </a:prstGeom>
        </p:spPr>
      </p:pic>
      <p:sp>
        <p:nvSpPr>
          <p:cNvPr id="3" name="TextBox 2">
            <a:extLst>
              <a:ext uri="{FF2B5EF4-FFF2-40B4-BE49-F238E27FC236}">
                <a16:creationId xmlns:a16="http://schemas.microsoft.com/office/drawing/2014/main" id="{CB8CF6A4-40BD-14C5-6BBB-421684350339}"/>
              </a:ext>
            </a:extLst>
          </p:cNvPr>
          <p:cNvSpPr txBox="1"/>
          <p:nvPr/>
        </p:nvSpPr>
        <p:spPr>
          <a:xfrm>
            <a:off x="475861" y="550506"/>
            <a:ext cx="9106678"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mn-lt"/>
                <a:ea typeface="+mn-ea"/>
                <a:cs typeface="+mn-cs"/>
                <a:sym typeface="Calibri"/>
              </a:rPr>
              <a:t>Change in Demand vs. Change in Quantity Demanded (3:19)</a:t>
            </a:r>
          </a:p>
        </p:txBody>
      </p:sp>
    </p:spTree>
    <p:extLst>
      <p:ext uri="{BB962C8B-B14F-4D97-AF65-F5344CB8AC3E}">
        <p14:creationId xmlns:p14="http://schemas.microsoft.com/office/powerpoint/2010/main" val="11636198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FDF34E-DB15-206E-C455-A19C250DF8A6}"/>
              </a:ext>
            </a:extLst>
          </p:cNvPr>
          <p:cNvPicPr>
            <a:picLocks noChangeAspect="1"/>
          </p:cNvPicPr>
          <p:nvPr/>
        </p:nvPicPr>
        <p:blipFill>
          <a:blip r:embed="rId3"/>
          <a:stretch>
            <a:fillRect/>
          </a:stretch>
        </p:blipFill>
        <p:spPr>
          <a:xfrm>
            <a:off x="0" y="1268963"/>
            <a:ext cx="12192000" cy="4737908"/>
          </a:xfrm>
          <a:prstGeom prst="rect">
            <a:avLst/>
          </a:prstGeom>
        </p:spPr>
      </p:pic>
      <p:sp>
        <p:nvSpPr>
          <p:cNvPr id="5" name="TextBox 4">
            <a:extLst>
              <a:ext uri="{FF2B5EF4-FFF2-40B4-BE49-F238E27FC236}">
                <a16:creationId xmlns:a16="http://schemas.microsoft.com/office/drawing/2014/main" id="{2BDBC881-331E-3FC8-EB76-5DE977CC65F1}"/>
              </a:ext>
            </a:extLst>
          </p:cNvPr>
          <p:cNvSpPr txBox="1"/>
          <p:nvPr/>
        </p:nvSpPr>
        <p:spPr>
          <a:xfrm>
            <a:off x="9190653" y="6206804"/>
            <a:ext cx="417078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hlinkClick r:id="rId4"/>
              </a:rPr>
              <a:t>Interactive Practice- Demand</a:t>
            </a: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6" name="TextBox 5">
            <a:extLst>
              <a:ext uri="{FF2B5EF4-FFF2-40B4-BE49-F238E27FC236}">
                <a16:creationId xmlns:a16="http://schemas.microsoft.com/office/drawing/2014/main" id="{AF034A33-B6CC-0530-EA2B-A90E38D15ABA}"/>
              </a:ext>
            </a:extLst>
          </p:cNvPr>
          <p:cNvSpPr txBox="1"/>
          <p:nvPr/>
        </p:nvSpPr>
        <p:spPr>
          <a:xfrm>
            <a:off x="400050" y="447675"/>
            <a:ext cx="6019800"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mn-lt"/>
                <a:ea typeface="+mn-ea"/>
                <a:cs typeface="+mn-cs"/>
                <a:sym typeface="Calibri"/>
              </a:rPr>
              <a:t>Interactive Practice</a:t>
            </a:r>
          </a:p>
        </p:txBody>
      </p:sp>
    </p:spTree>
    <p:extLst>
      <p:ext uri="{BB962C8B-B14F-4D97-AF65-F5344CB8AC3E}">
        <p14:creationId xmlns:p14="http://schemas.microsoft.com/office/powerpoint/2010/main" val="2060680971"/>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The Supply Curve">
            <a:hlinkClick r:id="" action="ppaction://media"/>
            <a:extLst>
              <a:ext uri="{FF2B5EF4-FFF2-40B4-BE49-F238E27FC236}">
                <a16:creationId xmlns:a16="http://schemas.microsoft.com/office/drawing/2014/main" id="{101E56BB-F323-310B-5234-BCDD80330B14}"/>
              </a:ext>
            </a:extLst>
          </p:cNvPr>
          <p:cNvPicPr>
            <a:picLocks noRot="1" noChangeAspect="1"/>
          </p:cNvPicPr>
          <p:nvPr>
            <a:videoFile r:link="rId1"/>
          </p:nvPr>
        </p:nvPicPr>
        <p:blipFill>
          <a:blip r:embed="rId3"/>
          <a:stretch>
            <a:fillRect/>
          </a:stretch>
        </p:blipFill>
        <p:spPr>
          <a:xfrm>
            <a:off x="2519265" y="2009130"/>
            <a:ext cx="6839339" cy="3864226"/>
          </a:xfrm>
          <a:prstGeom prst="rect">
            <a:avLst/>
          </a:prstGeom>
        </p:spPr>
      </p:pic>
      <p:sp>
        <p:nvSpPr>
          <p:cNvPr id="3" name="TextBox 2">
            <a:extLst>
              <a:ext uri="{FF2B5EF4-FFF2-40B4-BE49-F238E27FC236}">
                <a16:creationId xmlns:a16="http://schemas.microsoft.com/office/drawing/2014/main" id="{D52B00CF-0E00-C38D-6EBB-FBE8154E874B}"/>
              </a:ext>
            </a:extLst>
          </p:cNvPr>
          <p:cNvSpPr txBox="1"/>
          <p:nvPr/>
        </p:nvSpPr>
        <p:spPr>
          <a:xfrm>
            <a:off x="839755" y="513183"/>
            <a:ext cx="5654351"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mn-lt"/>
                <a:ea typeface="+mn-ea"/>
                <a:cs typeface="+mn-cs"/>
                <a:sym typeface="Calibri"/>
              </a:rPr>
              <a:t>The Supply Curve (2:54)</a:t>
            </a:r>
          </a:p>
        </p:txBody>
      </p:sp>
      <p:sp>
        <p:nvSpPr>
          <p:cNvPr id="4" name="TextBox 3">
            <a:extLst>
              <a:ext uri="{FF2B5EF4-FFF2-40B4-BE49-F238E27FC236}">
                <a16:creationId xmlns:a16="http://schemas.microsoft.com/office/drawing/2014/main" id="{D08C911E-9F88-B489-A63E-061B72851FAF}"/>
              </a:ext>
            </a:extLst>
          </p:cNvPr>
          <p:cNvSpPr txBox="1"/>
          <p:nvPr/>
        </p:nvSpPr>
        <p:spPr>
          <a:xfrm>
            <a:off x="7791061" y="6354147"/>
            <a:ext cx="404948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hlinkClick r:id="rId4"/>
              </a:rPr>
              <a:t>MRU- Law of Supply Lesson Plan</a:t>
            </a: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138681829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The Supply Curve Shifts">
            <a:hlinkClick r:id="" action="ppaction://media"/>
            <a:extLst>
              <a:ext uri="{FF2B5EF4-FFF2-40B4-BE49-F238E27FC236}">
                <a16:creationId xmlns:a16="http://schemas.microsoft.com/office/drawing/2014/main" id="{5D839004-59BF-D888-5F55-CF7BF6770091}"/>
              </a:ext>
            </a:extLst>
          </p:cNvPr>
          <p:cNvPicPr>
            <a:picLocks noRot="1" noChangeAspect="1"/>
          </p:cNvPicPr>
          <p:nvPr>
            <a:videoFile r:link="rId1"/>
          </p:nvPr>
        </p:nvPicPr>
        <p:blipFill>
          <a:blip r:embed="rId3"/>
          <a:stretch>
            <a:fillRect/>
          </a:stretch>
        </p:blipFill>
        <p:spPr>
          <a:xfrm>
            <a:off x="2183363" y="1661191"/>
            <a:ext cx="7669764" cy="4333417"/>
          </a:xfrm>
          <a:prstGeom prst="rect">
            <a:avLst/>
          </a:prstGeom>
        </p:spPr>
      </p:pic>
      <p:sp>
        <p:nvSpPr>
          <p:cNvPr id="3" name="TextBox 2">
            <a:extLst>
              <a:ext uri="{FF2B5EF4-FFF2-40B4-BE49-F238E27FC236}">
                <a16:creationId xmlns:a16="http://schemas.microsoft.com/office/drawing/2014/main" id="{D9E06793-33C9-F08F-F398-8A501C66A4A5}"/>
              </a:ext>
            </a:extLst>
          </p:cNvPr>
          <p:cNvSpPr txBox="1"/>
          <p:nvPr/>
        </p:nvSpPr>
        <p:spPr>
          <a:xfrm>
            <a:off x="774441" y="550506"/>
            <a:ext cx="7669764"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mn-lt"/>
                <a:ea typeface="+mn-ea"/>
                <a:cs typeface="+mn-cs"/>
                <a:sym typeface="Calibri"/>
              </a:rPr>
              <a:t>The Supply Curve Shifts (12:15)</a:t>
            </a:r>
          </a:p>
        </p:txBody>
      </p:sp>
      <p:sp>
        <p:nvSpPr>
          <p:cNvPr id="4" name="TextBox 3">
            <a:extLst>
              <a:ext uri="{FF2B5EF4-FFF2-40B4-BE49-F238E27FC236}">
                <a16:creationId xmlns:a16="http://schemas.microsoft.com/office/drawing/2014/main" id="{C003F2FD-517E-7011-AB61-8C1BDF0C5E4A}"/>
              </a:ext>
            </a:extLst>
          </p:cNvPr>
          <p:cNvSpPr txBox="1"/>
          <p:nvPr/>
        </p:nvSpPr>
        <p:spPr>
          <a:xfrm>
            <a:off x="7604449" y="6270171"/>
            <a:ext cx="413346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i="0" u="none" strike="noStrike" cap="none" spc="0" normalizeH="0" baseline="0" dirty="0">
                <a:ln>
                  <a:noFill/>
                </a:ln>
                <a:solidFill>
                  <a:srgbClr val="000000"/>
                </a:solidFill>
                <a:effectLst/>
                <a:uFillTx/>
                <a:latin typeface="+mn-lt"/>
                <a:ea typeface="+mn-ea"/>
                <a:cs typeface="+mn-cs"/>
                <a:sym typeface="Calibri"/>
                <a:hlinkClick r:id="rId4"/>
              </a:rPr>
              <a:t>MRU: The Supply Curve Shifts Lesson Plan</a:t>
            </a:r>
            <a:endParaRPr kumimoji="0" lang="en-US" sz="180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37773074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9FFAF2-1BC7-DBEB-C61E-532689CDF7BD}"/>
              </a:ext>
            </a:extLst>
          </p:cNvPr>
          <p:cNvPicPr>
            <a:picLocks noChangeAspect="1"/>
          </p:cNvPicPr>
          <p:nvPr/>
        </p:nvPicPr>
        <p:blipFill>
          <a:blip r:embed="rId3"/>
          <a:stretch>
            <a:fillRect/>
          </a:stretch>
        </p:blipFill>
        <p:spPr>
          <a:xfrm>
            <a:off x="0" y="1296955"/>
            <a:ext cx="12192000" cy="5019869"/>
          </a:xfrm>
          <a:prstGeom prst="rect">
            <a:avLst/>
          </a:prstGeom>
        </p:spPr>
      </p:pic>
      <p:sp>
        <p:nvSpPr>
          <p:cNvPr id="4" name="TextBox 3">
            <a:extLst>
              <a:ext uri="{FF2B5EF4-FFF2-40B4-BE49-F238E27FC236}">
                <a16:creationId xmlns:a16="http://schemas.microsoft.com/office/drawing/2014/main" id="{84340657-A3EB-3D2E-0C7F-A2D9F03DE2E4}"/>
              </a:ext>
            </a:extLst>
          </p:cNvPr>
          <p:cNvSpPr txBox="1"/>
          <p:nvPr/>
        </p:nvSpPr>
        <p:spPr>
          <a:xfrm>
            <a:off x="765110" y="427889"/>
            <a:ext cx="8014996"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mn-lt"/>
                <a:ea typeface="+mn-ea"/>
                <a:cs typeface="+mn-cs"/>
                <a:sym typeface="Calibri"/>
              </a:rPr>
              <a:t>Interactive Practice</a:t>
            </a:r>
          </a:p>
        </p:txBody>
      </p:sp>
      <p:sp>
        <p:nvSpPr>
          <p:cNvPr id="5" name="TextBox 4">
            <a:extLst>
              <a:ext uri="{FF2B5EF4-FFF2-40B4-BE49-F238E27FC236}">
                <a16:creationId xmlns:a16="http://schemas.microsoft.com/office/drawing/2014/main" id="{4E8AF206-1779-856F-B5A9-FABB9112E381}"/>
              </a:ext>
            </a:extLst>
          </p:cNvPr>
          <p:cNvSpPr txBox="1"/>
          <p:nvPr/>
        </p:nvSpPr>
        <p:spPr>
          <a:xfrm>
            <a:off x="8285583" y="6430111"/>
            <a:ext cx="354563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hlinkClick r:id="rId4"/>
              </a:rPr>
              <a:t>Interactive Practice- Supply</a:t>
            </a: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3098550275"/>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The Equilibrium Price and Quantity">
            <a:hlinkClick r:id="" action="ppaction://media"/>
            <a:extLst>
              <a:ext uri="{FF2B5EF4-FFF2-40B4-BE49-F238E27FC236}">
                <a16:creationId xmlns:a16="http://schemas.microsoft.com/office/drawing/2014/main" id="{88308BFC-5FA7-0CC5-2381-5172E945A848}"/>
              </a:ext>
            </a:extLst>
          </p:cNvPr>
          <p:cNvPicPr>
            <a:picLocks noRot="1" noChangeAspect="1"/>
          </p:cNvPicPr>
          <p:nvPr>
            <a:videoFile r:link="rId1"/>
          </p:nvPr>
        </p:nvPicPr>
        <p:blipFill>
          <a:blip r:embed="rId3"/>
          <a:stretch>
            <a:fillRect/>
          </a:stretch>
        </p:blipFill>
        <p:spPr>
          <a:xfrm>
            <a:off x="1679510" y="1808801"/>
            <a:ext cx="7903029" cy="4465213"/>
          </a:xfrm>
          <a:prstGeom prst="rect">
            <a:avLst/>
          </a:prstGeom>
        </p:spPr>
      </p:pic>
      <p:sp>
        <p:nvSpPr>
          <p:cNvPr id="5" name="TextBox 4">
            <a:extLst>
              <a:ext uri="{FF2B5EF4-FFF2-40B4-BE49-F238E27FC236}">
                <a16:creationId xmlns:a16="http://schemas.microsoft.com/office/drawing/2014/main" id="{BB9A118D-E7C3-8EE7-9643-D8C2797C9A1B}"/>
              </a:ext>
            </a:extLst>
          </p:cNvPr>
          <p:cNvSpPr txBox="1"/>
          <p:nvPr/>
        </p:nvSpPr>
        <p:spPr>
          <a:xfrm>
            <a:off x="737117" y="475862"/>
            <a:ext cx="9134669"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dirty="0">
                <a:ln>
                  <a:noFill/>
                </a:ln>
                <a:solidFill>
                  <a:srgbClr val="000000"/>
                </a:solidFill>
                <a:effectLst/>
                <a:uFillTx/>
                <a:latin typeface="+mn-lt"/>
                <a:ea typeface="+mn-ea"/>
                <a:cs typeface="+mn-cs"/>
                <a:sym typeface="Calibri"/>
              </a:rPr>
              <a:t>The Equilibrium Price and Quantity (4:50)</a:t>
            </a:r>
          </a:p>
        </p:txBody>
      </p:sp>
      <p:sp>
        <p:nvSpPr>
          <p:cNvPr id="6" name="TextBox 5">
            <a:extLst>
              <a:ext uri="{FF2B5EF4-FFF2-40B4-BE49-F238E27FC236}">
                <a16:creationId xmlns:a16="http://schemas.microsoft.com/office/drawing/2014/main" id="{980D1B1A-7458-DC0B-5012-9A6BA24193EC}"/>
              </a:ext>
            </a:extLst>
          </p:cNvPr>
          <p:cNvSpPr txBox="1"/>
          <p:nvPr/>
        </p:nvSpPr>
        <p:spPr>
          <a:xfrm>
            <a:off x="7716416" y="6274014"/>
            <a:ext cx="364827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hlinkClick r:id="rId4"/>
              </a:rPr>
              <a:t>MRU- Finding Equilibrium Lesson Plan</a:t>
            </a: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206399548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grpSp>
        <p:nvGrpSpPr>
          <p:cNvPr id="681" name="Google Shape;681;p55"/>
          <p:cNvGrpSpPr/>
          <p:nvPr/>
        </p:nvGrpSpPr>
        <p:grpSpPr>
          <a:xfrm>
            <a:off x="3773487" y="1604963"/>
            <a:ext cx="4608512" cy="4262437"/>
            <a:chOff x="2338387" y="1504950"/>
            <a:chExt cx="4745037" cy="4324350"/>
          </a:xfrm>
        </p:grpSpPr>
        <p:cxnSp>
          <p:nvCxnSpPr>
            <p:cNvPr id="682" name="Google Shape;682;p55"/>
            <p:cNvCxnSpPr/>
            <p:nvPr/>
          </p:nvCxnSpPr>
          <p:spPr>
            <a:xfrm>
              <a:off x="2363787" y="1504950"/>
              <a:ext cx="0" cy="4324350"/>
            </a:xfrm>
            <a:prstGeom prst="straightConnector1">
              <a:avLst/>
            </a:prstGeom>
            <a:noFill/>
            <a:ln w="50800" cap="flat" cmpd="sng">
              <a:solidFill>
                <a:schemeClr val="dk1"/>
              </a:solidFill>
              <a:prstDash val="solid"/>
              <a:miter lim="800000"/>
              <a:headEnd type="none" w="sm" len="sm"/>
              <a:tailEnd type="none" w="sm" len="sm"/>
            </a:ln>
          </p:spPr>
        </p:cxnSp>
        <p:cxnSp>
          <p:nvCxnSpPr>
            <p:cNvPr id="683" name="Google Shape;683;p55"/>
            <p:cNvCxnSpPr/>
            <p:nvPr/>
          </p:nvCxnSpPr>
          <p:spPr>
            <a:xfrm>
              <a:off x="2338387" y="5802312"/>
              <a:ext cx="4745037" cy="0"/>
            </a:xfrm>
            <a:prstGeom prst="straightConnector1">
              <a:avLst/>
            </a:prstGeom>
            <a:noFill/>
            <a:ln w="50800" cap="flat" cmpd="sng">
              <a:solidFill>
                <a:schemeClr val="dk1"/>
              </a:solidFill>
              <a:prstDash val="solid"/>
              <a:miter lim="800000"/>
              <a:headEnd type="none" w="sm" len="sm"/>
              <a:tailEnd type="none" w="sm" len="sm"/>
            </a:ln>
          </p:spPr>
        </p:cxnSp>
      </p:grpSp>
      <p:sp>
        <p:nvSpPr>
          <p:cNvPr id="684" name="Google Shape;684;p55"/>
          <p:cNvSpPr txBox="1"/>
          <p:nvPr/>
        </p:nvSpPr>
        <p:spPr>
          <a:xfrm>
            <a:off x="8382001" y="5791200"/>
            <a:ext cx="460375" cy="519112"/>
          </a:xfrm>
          <a:prstGeom prst="rect">
            <a:avLst/>
          </a:prstGeom>
          <a:noFill/>
          <a:ln>
            <a:noFill/>
          </a:ln>
        </p:spPr>
        <p:txBody>
          <a:bodyPr spcFirstLastPara="1" wrap="square" lIns="92075" tIns="46025" rIns="92075" bIns="46025" anchor="t" anchorCtr="0">
            <a:noAutofit/>
          </a:bodyPr>
          <a:lstStyle/>
          <a:p>
            <a:pPr>
              <a:buClr>
                <a:schemeClr val="dk1"/>
              </a:buClr>
              <a:buSzPts val="2800"/>
            </a:pPr>
            <a:r>
              <a:rPr lang="en-US" sz="2800" b="1">
                <a:solidFill>
                  <a:schemeClr val="dk1"/>
                </a:solidFill>
                <a:latin typeface="Arial"/>
                <a:ea typeface="Arial"/>
                <a:cs typeface="Arial"/>
                <a:sym typeface="Arial"/>
              </a:rPr>
              <a:t>Q</a:t>
            </a:r>
            <a:endParaRPr/>
          </a:p>
        </p:txBody>
      </p:sp>
      <p:sp>
        <p:nvSpPr>
          <p:cNvPr id="685" name="Google Shape;685;p55"/>
          <p:cNvSpPr txBox="1"/>
          <p:nvPr/>
        </p:nvSpPr>
        <p:spPr>
          <a:xfrm>
            <a:off x="3359150" y="1595437"/>
            <a:ext cx="438150" cy="3662362"/>
          </a:xfrm>
          <a:prstGeom prst="rect">
            <a:avLst/>
          </a:prstGeom>
          <a:noFill/>
          <a:ln>
            <a:noFill/>
          </a:ln>
        </p:spPr>
        <p:txBody>
          <a:bodyPr spcFirstLastPara="1" wrap="square" lIns="91425" tIns="45700" rIns="91425" bIns="45700" anchor="t" anchorCtr="0">
            <a:noAutofit/>
          </a:bodyPr>
          <a:lstStyle/>
          <a:p>
            <a:pPr algn="r">
              <a:buClr>
                <a:schemeClr val="dk1"/>
              </a:buClr>
              <a:buSzPts val="1800"/>
            </a:pPr>
            <a:r>
              <a:rPr lang="en-US" b="1">
                <a:solidFill>
                  <a:schemeClr val="dk1"/>
                </a:solidFill>
                <a:latin typeface="Arial"/>
                <a:ea typeface="Arial"/>
                <a:cs typeface="Arial"/>
                <a:sym typeface="Arial"/>
              </a:rPr>
              <a:t>$5</a:t>
            </a:r>
            <a:endParaRPr/>
          </a:p>
          <a:p>
            <a:pPr algn="r">
              <a:buClr>
                <a:schemeClr val="dk1"/>
              </a:buClr>
              <a:buSzPts val="1800"/>
            </a:pPr>
            <a:endParaRPr b="1">
              <a:solidFill>
                <a:schemeClr val="dk1"/>
              </a:solidFill>
              <a:latin typeface="Arial"/>
              <a:ea typeface="Arial"/>
              <a:cs typeface="Arial"/>
              <a:sym typeface="Arial"/>
            </a:endParaRPr>
          </a:p>
          <a:p>
            <a:pPr algn="r">
              <a:buClr>
                <a:schemeClr val="dk1"/>
              </a:buClr>
              <a:buSzPts val="1800"/>
            </a:pPr>
            <a:endParaRPr b="1">
              <a:solidFill>
                <a:schemeClr val="dk1"/>
              </a:solidFill>
              <a:latin typeface="Arial"/>
              <a:ea typeface="Arial"/>
              <a:cs typeface="Arial"/>
              <a:sym typeface="Arial"/>
            </a:endParaRPr>
          </a:p>
          <a:p>
            <a:pPr algn="r">
              <a:buClr>
                <a:schemeClr val="dk1"/>
              </a:buClr>
              <a:buSzPts val="1800"/>
            </a:pPr>
            <a:r>
              <a:rPr lang="en-US" b="1">
                <a:solidFill>
                  <a:schemeClr val="dk1"/>
                </a:solidFill>
                <a:latin typeface="Arial"/>
                <a:ea typeface="Arial"/>
                <a:cs typeface="Arial"/>
                <a:sym typeface="Arial"/>
              </a:rPr>
              <a:t>4</a:t>
            </a:r>
            <a:endParaRPr/>
          </a:p>
          <a:p>
            <a:pPr algn="r">
              <a:buClr>
                <a:schemeClr val="dk1"/>
              </a:buClr>
              <a:buSzPts val="1800"/>
            </a:pPr>
            <a:endParaRPr b="1">
              <a:solidFill>
                <a:schemeClr val="dk1"/>
              </a:solidFill>
              <a:latin typeface="Arial"/>
              <a:ea typeface="Arial"/>
              <a:cs typeface="Arial"/>
              <a:sym typeface="Arial"/>
            </a:endParaRPr>
          </a:p>
          <a:p>
            <a:pPr algn="r">
              <a:buClr>
                <a:schemeClr val="dk1"/>
              </a:buClr>
              <a:buSzPts val="1800"/>
            </a:pPr>
            <a:endParaRPr b="1">
              <a:solidFill>
                <a:schemeClr val="dk1"/>
              </a:solidFill>
              <a:latin typeface="Arial"/>
              <a:ea typeface="Arial"/>
              <a:cs typeface="Arial"/>
              <a:sym typeface="Arial"/>
            </a:endParaRPr>
          </a:p>
          <a:p>
            <a:pPr algn="r">
              <a:buClr>
                <a:schemeClr val="dk1"/>
              </a:buClr>
              <a:buSzPts val="1800"/>
            </a:pPr>
            <a:r>
              <a:rPr lang="en-US" b="1">
                <a:solidFill>
                  <a:schemeClr val="dk1"/>
                </a:solidFill>
                <a:latin typeface="Arial"/>
                <a:ea typeface="Arial"/>
                <a:cs typeface="Arial"/>
                <a:sym typeface="Arial"/>
              </a:rPr>
              <a:t>3</a:t>
            </a:r>
            <a:endParaRPr/>
          </a:p>
          <a:p>
            <a:pPr algn="r">
              <a:buClr>
                <a:schemeClr val="dk1"/>
              </a:buClr>
              <a:buSzPts val="1800"/>
            </a:pPr>
            <a:endParaRPr b="1">
              <a:solidFill>
                <a:schemeClr val="dk1"/>
              </a:solidFill>
              <a:latin typeface="Arial"/>
              <a:ea typeface="Arial"/>
              <a:cs typeface="Arial"/>
              <a:sym typeface="Arial"/>
            </a:endParaRPr>
          </a:p>
          <a:p>
            <a:pPr algn="r">
              <a:buClr>
                <a:schemeClr val="dk1"/>
              </a:buClr>
              <a:buSzPts val="1800"/>
            </a:pPr>
            <a:endParaRPr b="1">
              <a:solidFill>
                <a:schemeClr val="dk1"/>
              </a:solidFill>
              <a:latin typeface="Arial"/>
              <a:ea typeface="Arial"/>
              <a:cs typeface="Arial"/>
              <a:sym typeface="Arial"/>
            </a:endParaRPr>
          </a:p>
          <a:p>
            <a:pPr algn="r">
              <a:buClr>
                <a:schemeClr val="dk1"/>
              </a:buClr>
              <a:buSzPts val="1800"/>
            </a:pPr>
            <a:r>
              <a:rPr lang="en-US" b="1">
                <a:solidFill>
                  <a:schemeClr val="dk1"/>
                </a:solidFill>
                <a:latin typeface="Arial"/>
                <a:ea typeface="Arial"/>
                <a:cs typeface="Arial"/>
                <a:sym typeface="Arial"/>
              </a:rPr>
              <a:t>2</a:t>
            </a:r>
            <a:endParaRPr/>
          </a:p>
          <a:p>
            <a:pPr algn="r">
              <a:buClr>
                <a:schemeClr val="dk1"/>
              </a:buClr>
              <a:buSzPts val="1800"/>
            </a:pPr>
            <a:endParaRPr b="1">
              <a:solidFill>
                <a:schemeClr val="dk1"/>
              </a:solidFill>
              <a:latin typeface="Arial"/>
              <a:ea typeface="Arial"/>
              <a:cs typeface="Arial"/>
              <a:sym typeface="Arial"/>
            </a:endParaRPr>
          </a:p>
          <a:p>
            <a:pPr algn="r">
              <a:buClr>
                <a:schemeClr val="dk1"/>
              </a:buClr>
              <a:buSzPts val="1800"/>
            </a:pPr>
            <a:endParaRPr b="1">
              <a:solidFill>
                <a:schemeClr val="dk1"/>
              </a:solidFill>
              <a:latin typeface="Arial"/>
              <a:ea typeface="Arial"/>
              <a:cs typeface="Arial"/>
              <a:sym typeface="Arial"/>
            </a:endParaRPr>
          </a:p>
          <a:p>
            <a:pPr algn="r">
              <a:buClr>
                <a:schemeClr val="dk1"/>
              </a:buClr>
              <a:buSzPts val="1800"/>
            </a:pPr>
            <a:r>
              <a:rPr lang="en-US" b="1">
                <a:solidFill>
                  <a:schemeClr val="dk1"/>
                </a:solidFill>
                <a:latin typeface="Arial"/>
                <a:ea typeface="Arial"/>
                <a:cs typeface="Arial"/>
                <a:sym typeface="Arial"/>
              </a:rPr>
              <a:t>1</a:t>
            </a:r>
            <a:endParaRPr/>
          </a:p>
        </p:txBody>
      </p:sp>
      <p:sp>
        <p:nvSpPr>
          <p:cNvPr id="686" name="Google Shape;686;p55"/>
          <p:cNvSpPr txBox="1"/>
          <p:nvPr/>
        </p:nvSpPr>
        <p:spPr>
          <a:xfrm>
            <a:off x="3233618" y="1263650"/>
            <a:ext cx="420687" cy="519112"/>
          </a:xfrm>
          <a:prstGeom prst="rect">
            <a:avLst/>
          </a:prstGeom>
          <a:noFill/>
          <a:ln>
            <a:noFill/>
          </a:ln>
        </p:spPr>
        <p:txBody>
          <a:bodyPr spcFirstLastPara="1" wrap="square" lIns="92075" tIns="46025" rIns="92075" bIns="46025" anchor="ctr" anchorCtr="0">
            <a:noAutofit/>
          </a:bodyPr>
          <a:lstStyle/>
          <a:p>
            <a:pPr>
              <a:buClr>
                <a:schemeClr val="dk1"/>
              </a:buClr>
              <a:buSzPts val="2800"/>
            </a:pPr>
            <a:r>
              <a:rPr lang="en-US" sz="2800" b="1" dirty="0">
                <a:solidFill>
                  <a:schemeClr val="dk1"/>
                </a:solidFill>
                <a:latin typeface="Arial"/>
                <a:ea typeface="Arial"/>
                <a:cs typeface="Arial"/>
                <a:sym typeface="Arial"/>
              </a:rPr>
              <a:t>P</a:t>
            </a:r>
            <a:endParaRPr dirty="0"/>
          </a:p>
        </p:txBody>
      </p:sp>
      <p:sp>
        <p:nvSpPr>
          <p:cNvPr id="687" name="Google Shape;687;p55"/>
          <p:cNvSpPr txBox="1"/>
          <p:nvPr/>
        </p:nvSpPr>
        <p:spPr>
          <a:xfrm>
            <a:off x="1435772" y="1316647"/>
            <a:ext cx="1676400" cy="946150"/>
          </a:xfrm>
          <a:prstGeom prst="rect">
            <a:avLst/>
          </a:prstGeom>
          <a:noFill/>
          <a:ln>
            <a:noFill/>
          </a:ln>
        </p:spPr>
        <p:txBody>
          <a:bodyPr spcFirstLastPara="1" wrap="square" lIns="92075" tIns="46025" rIns="92075" bIns="46025" anchor="t" anchorCtr="0">
            <a:noAutofit/>
          </a:bodyPr>
          <a:lstStyle/>
          <a:p>
            <a:pPr algn="ctr">
              <a:buClr>
                <a:srgbClr val="990000"/>
              </a:buClr>
              <a:buSzPts val="2800"/>
            </a:pPr>
            <a:r>
              <a:rPr lang="en-US" sz="2800" b="1" dirty="0">
                <a:solidFill>
                  <a:srgbClr val="990000"/>
                </a:solidFill>
                <a:latin typeface="Times New Roman"/>
                <a:ea typeface="Times New Roman"/>
                <a:cs typeface="Times New Roman"/>
                <a:sym typeface="Times New Roman"/>
              </a:rPr>
              <a:t>Demand Schedule</a:t>
            </a:r>
            <a:endParaRPr dirty="0"/>
          </a:p>
        </p:txBody>
      </p:sp>
      <p:sp>
        <p:nvSpPr>
          <p:cNvPr id="688" name="Google Shape;688;p55"/>
          <p:cNvSpPr txBox="1"/>
          <p:nvPr/>
        </p:nvSpPr>
        <p:spPr>
          <a:xfrm>
            <a:off x="4005263" y="5827712"/>
            <a:ext cx="4529137" cy="366712"/>
          </a:xfrm>
          <a:prstGeom prst="rect">
            <a:avLst/>
          </a:prstGeom>
          <a:noFill/>
          <a:ln>
            <a:noFill/>
          </a:ln>
        </p:spPr>
        <p:txBody>
          <a:bodyPr spcFirstLastPara="1" wrap="square" lIns="91425" tIns="45700" rIns="91425" bIns="45700" anchor="t" anchorCtr="0">
            <a:noAutofit/>
          </a:bodyPr>
          <a:lstStyle/>
          <a:p>
            <a:pPr>
              <a:buClr>
                <a:schemeClr val="dk1"/>
              </a:buClr>
              <a:buSzPts val="1800"/>
            </a:pPr>
            <a:r>
              <a:rPr lang="en-US" b="1">
                <a:solidFill>
                  <a:schemeClr val="dk1"/>
                </a:solidFill>
                <a:latin typeface="Arial"/>
                <a:ea typeface="Arial"/>
                <a:cs typeface="Arial"/>
                <a:sym typeface="Arial"/>
              </a:rPr>
              <a:t>10     20     30     40     50     60     70     80</a:t>
            </a:r>
            <a:endParaRPr/>
          </a:p>
        </p:txBody>
      </p:sp>
      <p:sp>
        <p:nvSpPr>
          <p:cNvPr id="689" name="Google Shape;689;p55"/>
          <p:cNvSpPr txBox="1"/>
          <p:nvPr/>
        </p:nvSpPr>
        <p:spPr>
          <a:xfrm>
            <a:off x="8763000" y="6400800"/>
            <a:ext cx="1905000" cy="457200"/>
          </a:xfrm>
          <a:prstGeom prst="rect">
            <a:avLst/>
          </a:prstGeom>
          <a:noFill/>
          <a:ln>
            <a:noFill/>
          </a:ln>
        </p:spPr>
        <p:txBody>
          <a:bodyPr spcFirstLastPara="1" wrap="square" lIns="91425" tIns="45700" rIns="91425" bIns="45700" anchor="t" anchorCtr="0">
            <a:noAutofit/>
          </a:bodyPr>
          <a:lstStyle/>
          <a:p>
            <a:pPr algn="r">
              <a:buClr>
                <a:schemeClr val="dk1"/>
              </a:buClr>
              <a:buSzPts val="1400"/>
            </a:pPr>
            <a:endParaRPr dirty="0"/>
          </a:p>
        </p:txBody>
      </p:sp>
      <p:graphicFrame>
        <p:nvGraphicFramePr>
          <p:cNvPr id="690" name="Google Shape;690;p55"/>
          <p:cNvGraphicFramePr/>
          <p:nvPr>
            <p:extLst>
              <p:ext uri="{D42A27DB-BD31-4B8C-83A1-F6EECF244321}">
                <p14:modId xmlns:p14="http://schemas.microsoft.com/office/powerpoint/2010/main" val="3282751728"/>
              </p:ext>
            </p:extLst>
          </p:nvPr>
        </p:nvGraphicFramePr>
        <p:xfrm>
          <a:off x="1694737" y="2220937"/>
          <a:ext cx="1198550" cy="4089350"/>
        </p:xfrm>
        <a:graphic>
          <a:graphicData uri="http://schemas.openxmlformats.org/drawingml/2006/table">
            <a:tbl>
              <a:tblPr>
                <a:noFill/>
              </a:tblPr>
              <a:tblGrid>
                <a:gridCol w="516294">
                  <a:extLst>
                    <a:ext uri="{9D8B030D-6E8A-4147-A177-3AD203B41FA5}">
                      <a16:colId xmlns:a16="http://schemas.microsoft.com/office/drawing/2014/main" val="20000"/>
                    </a:ext>
                  </a:extLst>
                </a:gridCol>
                <a:gridCol w="682256">
                  <a:extLst>
                    <a:ext uri="{9D8B030D-6E8A-4147-A177-3AD203B41FA5}">
                      <a16:colId xmlns:a16="http://schemas.microsoft.com/office/drawing/2014/main" val="20001"/>
                    </a:ext>
                  </a:extLst>
                </a:gridCol>
              </a:tblGrid>
              <a:tr h="677850">
                <a:tc>
                  <a:txBody>
                    <a:bodyPr/>
                    <a:lstStyle/>
                    <a:p>
                      <a:pPr marL="0" marR="0" lvl="0" indent="0" algn="ctr" rtl="0">
                        <a:lnSpc>
                          <a:spcPct val="100000"/>
                        </a:lnSpc>
                        <a:spcBef>
                          <a:spcPts val="0"/>
                        </a:spcBef>
                        <a:spcAft>
                          <a:spcPts val="0"/>
                        </a:spcAft>
                        <a:buClr>
                          <a:schemeClr val="dk1"/>
                        </a:buClr>
                        <a:buSzPts val="2800"/>
                        <a:buFont typeface="Times New Roman"/>
                        <a:buNone/>
                      </a:pPr>
                      <a:r>
                        <a:rPr lang="en-US" sz="2800" b="1" i="0" u="none" strike="noStrike" cap="none" dirty="0">
                          <a:solidFill>
                            <a:schemeClr val="dk1"/>
                          </a:solidFill>
                          <a:latin typeface="Times New Roman"/>
                          <a:ea typeface="Times New Roman"/>
                          <a:cs typeface="Times New Roman"/>
                          <a:sym typeface="Times New Roman"/>
                        </a:rPr>
                        <a:t>P</a:t>
                      </a:r>
                      <a:endParaRPr dirty="0"/>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800"/>
                        <a:buFont typeface="Times New Roman"/>
                        <a:buNone/>
                      </a:pPr>
                      <a:r>
                        <a:rPr lang="en-US" sz="2800" b="1" i="0" u="none" strike="noStrike" cap="none">
                          <a:solidFill>
                            <a:schemeClr val="dk1"/>
                          </a:solidFill>
                          <a:latin typeface="Times New Roman"/>
                          <a:ea typeface="Times New Roman"/>
                          <a:cs typeface="Times New Roman"/>
                          <a:sym typeface="Times New Roman"/>
                        </a:rPr>
                        <a:t>Qd</a:t>
                      </a:r>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76275">
                <a:tc>
                  <a:txBody>
                    <a:bodyPr/>
                    <a:lstStyle/>
                    <a:p>
                      <a:pPr marL="0" marR="0" lvl="0" indent="0" algn="ctr" rtl="0">
                        <a:lnSpc>
                          <a:spcPct val="100000"/>
                        </a:lnSpc>
                        <a:spcBef>
                          <a:spcPts val="0"/>
                        </a:spcBef>
                        <a:spcAft>
                          <a:spcPts val="0"/>
                        </a:spcAft>
                        <a:buClr>
                          <a:schemeClr val="dk1"/>
                        </a:buClr>
                        <a:buSzPts val="2800"/>
                        <a:buFont typeface="Times New Roman"/>
                        <a:buNone/>
                      </a:pPr>
                      <a:r>
                        <a:rPr lang="en-US" sz="2800" b="1" i="0" u="none" strike="noStrike" cap="none">
                          <a:solidFill>
                            <a:schemeClr val="dk1"/>
                          </a:solidFill>
                          <a:latin typeface="Times New Roman"/>
                          <a:ea typeface="Times New Roman"/>
                          <a:cs typeface="Times New Roman"/>
                          <a:sym typeface="Times New Roman"/>
                        </a:rPr>
                        <a:t>$5</a:t>
                      </a:r>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strike="noStrike" cap="none">
                          <a:solidFill>
                            <a:schemeClr val="dk1"/>
                          </a:solidFill>
                          <a:latin typeface="Times New Roman"/>
                          <a:ea typeface="Times New Roman"/>
                          <a:cs typeface="Times New Roman"/>
                          <a:sym typeface="Times New Roman"/>
                        </a:rPr>
                        <a:t>10</a:t>
                      </a:r>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703250">
                <a:tc>
                  <a:txBody>
                    <a:bodyPr/>
                    <a:lstStyle/>
                    <a:p>
                      <a:pPr marL="0" marR="0" lvl="0" indent="0" algn="ctr" rtl="0">
                        <a:lnSpc>
                          <a:spcPct val="100000"/>
                        </a:lnSpc>
                        <a:spcBef>
                          <a:spcPts val="0"/>
                        </a:spcBef>
                        <a:spcAft>
                          <a:spcPts val="0"/>
                        </a:spcAft>
                        <a:buClr>
                          <a:schemeClr val="dk1"/>
                        </a:buClr>
                        <a:buSzPts val="2800"/>
                        <a:buFont typeface="Times New Roman"/>
                        <a:buNone/>
                      </a:pPr>
                      <a:r>
                        <a:rPr lang="en-US" sz="2800" b="1" i="0" u="none" strike="noStrike" cap="none">
                          <a:solidFill>
                            <a:schemeClr val="dk1"/>
                          </a:solidFill>
                          <a:latin typeface="Times New Roman"/>
                          <a:ea typeface="Times New Roman"/>
                          <a:cs typeface="Times New Roman"/>
                          <a:sym typeface="Times New Roman"/>
                        </a:rPr>
                        <a:t>$4</a:t>
                      </a:r>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strike="noStrike" cap="none">
                          <a:solidFill>
                            <a:schemeClr val="dk1"/>
                          </a:solidFill>
                          <a:latin typeface="Times New Roman"/>
                          <a:ea typeface="Times New Roman"/>
                          <a:cs typeface="Times New Roman"/>
                          <a:sym typeface="Times New Roman"/>
                        </a:rPr>
                        <a:t>20</a:t>
                      </a:r>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77850">
                <a:tc>
                  <a:txBody>
                    <a:bodyPr/>
                    <a:lstStyle/>
                    <a:p>
                      <a:pPr marL="0" marR="0" lvl="0" indent="0" algn="ctr" rtl="0">
                        <a:lnSpc>
                          <a:spcPct val="100000"/>
                        </a:lnSpc>
                        <a:spcBef>
                          <a:spcPts val="0"/>
                        </a:spcBef>
                        <a:spcAft>
                          <a:spcPts val="0"/>
                        </a:spcAft>
                        <a:buClr>
                          <a:schemeClr val="dk1"/>
                        </a:buClr>
                        <a:buSzPts val="2800"/>
                        <a:buFont typeface="Times New Roman"/>
                        <a:buNone/>
                      </a:pPr>
                      <a:r>
                        <a:rPr lang="en-US" sz="2800" b="1" i="0" u="none" strike="noStrike" cap="none">
                          <a:solidFill>
                            <a:schemeClr val="dk1"/>
                          </a:solidFill>
                          <a:latin typeface="Times New Roman"/>
                          <a:ea typeface="Times New Roman"/>
                          <a:cs typeface="Times New Roman"/>
                          <a:sym typeface="Times New Roman"/>
                        </a:rPr>
                        <a:t>$3</a:t>
                      </a:r>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strike="noStrike" cap="none" dirty="0">
                          <a:solidFill>
                            <a:schemeClr val="dk1"/>
                          </a:solidFill>
                          <a:latin typeface="Times New Roman"/>
                          <a:ea typeface="Times New Roman"/>
                          <a:cs typeface="Times New Roman"/>
                          <a:sym typeface="Times New Roman"/>
                        </a:rPr>
                        <a:t>30</a:t>
                      </a:r>
                      <a:endParaRPr dirty="0"/>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676275">
                <a:tc>
                  <a:txBody>
                    <a:bodyPr/>
                    <a:lstStyle/>
                    <a:p>
                      <a:pPr marL="0" marR="0" lvl="0" indent="0" algn="ctr" rtl="0">
                        <a:lnSpc>
                          <a:spcPct val="100000"/>
                        </a:lnSpc>
                        <a:spcBef>
                          <a:spcPts val="0"/>
                        </a:spcBef>
                        <a:spcAft>
                          <a:spcPts val="0"/>
                        </a:spcAft>
                        <a:buClr>
                          <a:schemeClr val="dk1"/>
                        </a:buClr>
                        <a:buSzPts val="2800"/>
                        <a:buFont typeface="Times New Roman"/>
                        <a:buNone/>
                      </a:pPr>
                      <a:r>
                        <a:rPr lang="en-US" sz="2800" b="1" i="0" u="none" strike="noStrike" cap="none">
                          <a:solidFill>
                            <a:schemeClr val="dk1"/>
                          </a:solidFill>
                          <a:latin typeface="Times New Roman"/>
                          <a:ea typeface="Times New Roman"/>
                          <a:cs typeface="Times New Roman"/>
                          <a:sym typeface="Times New Roman"/>
                        </a:rPr>
                        <a:t>$2</a:t>
                      </a:r>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strike="noStrike" cap="none">
                          <a:solidFill>
                            <a:schemeClr val="dk1"/>
                          </a:solidFill>
                          <a:latin typeface="Times New Roman"/>
                          <a:ea typeface="Times New Roman"/>
                          <a:cs typeface="Times New Roman"/>
                          <a:sym typeface="Times New Roman"/>
                        </a:rPr>
                        <a:t>50</a:t>
                      </a:r>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677850">
                <a:tc>
                  <a:txBody>
                    <a:bodyPr/>
                    <a:lstStyle/>
                    <a:p>
                      <a:pPr marL="0" marR="0" lvl="0" indent="0" algn="ctr" rtl="0">
                        <a:lnSpc>
                          <a:spcPct val="100000"/>
                        </a:lnSpc>
                        <a:spcBef>
                          <a:spcPts val="0"/>
                        </a:spcBef>
                        <a:spcAft>
                          <a:spcPts val="0"/>
                        </a:spcAft>
                        <a:buClr>
                          <a:schemeClr val="dk1"/>
                        </a:buClr>
                        <a:buSzPts val="2800"/>
                        <a:buFont typeface="Times New Roman"/>
                        <a:buNone/>
                      </a:pPr>
                      <a:r>
                        <a:rPr lang="en-US" sz="2800" b="1" i="0" u="none" strike="noStrike" cap="none">
                          <a:solidFill>
                            <a:schemeClr val="dk1"/>
                          </a:solidFill>
                          <a:latin typeface="Times New Roman"/>
                          <a:ea typeface="Times New Roman"/>
                          <a:cs typeface="Times New Roman"/>
                          <a:sym typeface="Times New Roman"/>
                        </a:rPr>
                        <a:t>$1</a:t>
                      </a:r>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strike="noStrike" cap="none" dirty="0">
                          <a:solidFill>
                            <a:schemeClr val="dk1"/>
                          </a:solidFill>
                          <a:latin typeface="Times New Roman"/>
                          <a:ea typeface="Times New Roman"/>
                          <a:cs typeface="Times New Roman"/>
                          <a:sym typeface="Times New Roman"/>
                        </a:rPr>
                        <a:t>80</a:t>
                      </a:r>
                      <a:endParaRPr dirty="0"/>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691" name="Google Shape;691;p55"/>
          <p:cNvSpPr/>
          <p:nvPr/>
        </p:nvSpPr>
        <p:spPr>
          <a:xfrm rot="-360000">
            <a:off x="4335462" y="1611312"/>
            <a:ext cx="3429000" cy="3505200"/>
          </a:xfrm>
          <a:custGeom>
            <a:avLst/>
            <a:gdLst/>
            <a:ahLst/>
            <a:cxnLst/>
            <a:rect l="0" t="0" r="0" b="0"/>
            <a:pathLst>
              <a:path w="120000" h="120000" extrusionOk="0">
                <a:moveTo>
                  <a:pt x="0" y="0"/>
                </a:moveTo>
                <a:lnTo>
                  <a:pt x="5224" y="9680"/>
                </a:lnTo>
                <a:lnTo>
                  <a:pt x="10859" y="19165"/>
                </a:lnTo>
                <a:lnTo>
                  <a:pt x="16822" y="28370"/>
                </a:lnTo>
                <a:lnTo>
                  <a:pt x="23141" y="37351"/>
                </a:lnTo>
                <a:lnTo>
                  <a:pt x="29651" y="45968"/>
                </a:lnTo>
                <a:lnTo>
                  <a:pt x="36571" y="54334"/>
                </a:lnTo>
                <a:lnTo>
                  <a:pt x="43738" y="62392"/>
                </a:lnTo>
                <a:lnTo>
                  <a:pt x="51233" y="70198"/>
                </a:lnTo>
                <a:lnTo>
                  <a:pt x="58946" y="77584"/>
                </a:lnTo>
                <a:lnTo>
                  <a:pt x="66934" y="84719"/>
                </a:lnTo>
                <a:lnTo>
                  <a:pt x="75167" y="91461"/>
                </a:lnTo>
                <a:lnTo>
                  <a:pt x="83674" y="97896"/>
                </a:lnTo>
                <a:lnTo>
                  <a:pt x="92400" y="103940"/>
                </a:lnTo>
                <a:lnTo>
                  <a:pt x="101372" y="109647"/>
                </a:lnTo>
                <a:lnTo>
                  <a:pt x="110590" y="114991"/>
                </a:lnTo>
                <a:lnTo>
                  <a:pt x="120000" y="120000"/>
                </a:lnTo>
              </a:path>
            </a:pathLst>
          </a:custGeom>
          <a:noFill/>
          <a:ln w="57150" cap="flat" cmpd="sng">
            <a:solidFill>
              <a:srgbClr val="000099"/>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692" name="Google Shape;692;p55"/>
          <p:cNvSpPr/>
          <p:nvPr/>
        </p:nvSpPr>
        <p:spPr>
          <a:xfrm>
            <a:off x="4114800" y="1676400"/>
            <a:ext cx="152400" cy="152400"/>
          </a:xfrm>
          <a:prstGeom prst="ellipse">
            <a:avLst/>
          </a:prstGeom>
          <a:solidFill>
            <a:srgbClr val="FFFF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Times New Roman"/>
              <a:ea typeface="Times New Roman"/>
              <a:cs typeface="Times New Roman"/>
              <a:sym typeface="Times New Roman"/>
            </a:endParaRPr>
          </a:p>
        </p:txBody>
      </p:sp>
      <p:sp>
        <p:nvSpPr>
          <p:cNvPr id="693" name="Google Shape;693;p55"/>
          <p:cNvSpPr/>
          <p:nvPr/>
        </p:nvSpPr>
        <p:spPr>
          <a:xfrm>
            <a:off x="4648200" y="2514600"/>
            <a:ext cx="152400" cy="152400"/>
          </a:xfrm>
          <a:prstGeom prst="ellipse">
            <a:avLst/>
          </a:prstGeom>
          <a:solidFill>
            <a:srgbClr val="FFFF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Times New Roman"/>
              <a:ea typeface="Times New Roman"/>
              <a:cs typeface="Times New Roman"/>
              <a:sym typeface="Times New Roman"/>
            </a:endParaRPr>
          </a:p>
        </p:txBody>
      </p:sp>
      <p:sp>
        <p:nvSpPr>
          <p:cNvPr id="694" name="Google Shape;694;p55"/>
          <p:cNvSpPr/>
          <p:nvPr/>
        </p:nvSpPr>
        <p:spPr>
          <a:xfrm>
            <a:off x="6477000" y="4191000"/>
            <a:ext cx="152400" cy="152400"/>
          </a:xfrm>
          <a:prstGeom prst="ellipse">
            <a:avLst/>
          </a:prstGeom>
          <a:solidFill>
            <a:srgbClr val="FFFF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Times New Roman"/>
              <a:ea typeface="Times New Roman"/>
              <a:cs typeface="Times New Roman"/>
              <a:sym typeface="Times New Roman"/>
            </a:endParaRPr>
          </a:p>
        </p:txBody>
      </p:sp>
      <p:sp>
        <p:nvSpPr>
          <p:cNvPr id="695" name="Google Shape;695;p55"/>
          <p:cNvSpPr/>
          <p:nvPr/>
        </p:nvSpPr>
        <p:spPr>
          <a:xfrm>
            <a:off x="7924800" y="4876800"/>
            <a:ext cx="152400" cy="152400"/>
          </a:xfrm>
          <a:prstGeom prst="ellipse">
            <a:avLst/>
          </a:prstGeom>
          <a:solidFill>
            <a:srgbClr val="FFFF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Times New Roman"/>
              <a:ea typeface="Times New Roman"/>
              <a:cs typeface="Times New Roman"/>
              <a:sym typeface="Times New Roman"/>
            </a:endParaRPr>
          </a:p>
        </p:txBody>
      </p:sp>
      <p:sp>
        <p:nvSpPr>
          <p:cNvPr id="696" name="Google Shape;696;p55"/>
          <p:cNvSpPr/>
          <p:nvPr/>
        </p:nvSpPr>
        <p:spPr>
          <a:xfrm rot="-240000">
            <a:off x="4117975" y="1830387"/>
            <a:ext cx="2362200" cy="3048000"/>
          </a:xfrm>
          <a:custGeom>
            <a:avLst/>
            <a:gdLst/>
            <a:ahLst/>
            <a:cxnLst/>
            <a:rect l="0" t="0" r="0" b="0"/>
            <a:pathLst>
              <a:path w="120000" h="120000" extrusionOk="0">
                <a:moveTo>
                  <a:pt x="0" y="120000"/>
                </a:moveTo>
                <a:lnTo>
                  <a:pt x="17300" y="106676"/>
                </a:lnTo>
                <a:lnTo>
                  <a:pt x="33969" y="92830"/>
                </a:lnTo>
                <a:lnTo>
                  <a:pt x="49967" y="78490"/>
                </a:lnTo>
                <a:lnTo>
                  <a:pt x="65371" y="63686"/>
                </a:lnTo>
                <a:lnTo>
                  <a:pt x="80026" y="48417"/>
                </a:lnTo>
                <a:lnTo>
                  <a:pt x="94088" y="32743"/>
                </a:lnTo>
                <a:lnTo>
                  <a:pt x="107360" y="16603"/>
                </a:lnTo>
                <a:lnTo>
                  <a:pt x="120000" y="0"/>
                </a:lnTo>
              </a:path>
            </a:pathLst>
          </a:custGeom>
          <a:noFill/>
          <a:ln w="57150" cap="flat" cmpd="sng">
            <a:solidFill>
              <a:srgbClr val="000099"/>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697" name="Google Shape;697;p55"/>
          <p:cNvSpPr/>
          <p:nvPr/>
        </p:nvSpPr>
        <p:spPr>
          <a:xfrm>
            <a:off x="4113212" y="4875212"/>
            <a:ext cx="152400" cy="152400"/>
          </a:xfrm>
          <a:prstGeom prst="ellipse">
            <a:avLst/>
          </a:prstGeom>
          <a:solidFill>
            <a:srgbClr val="FFFF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Times New Roman"/>
              <a:ea typeface="Times New Roman"/>
              <a:cs typeface="Times New Roman"/>
              <a:sym typeface="Times New Roman"/>
            </a:endParaRPr>
          </a:p>
        </p:txBody>
      </p:sp>
      <p:sp>
        <p:nvSpPr>
          <p:cNvPr id="698" name="Google Shape;698;p55"/>
          <p:cNvSpPr/>
          <p:nvPr/>
        </p:nvSpPr>
        <p:spPr>
          <a:xfrm>
            <a:off x="4722812" y="4189412"/>
            <a:ext cx="152400" cy="152400"/>
          </a:xfrm>
          <a:prstGeom prst="ellipse">
            <a:avLst/>
          </a:prstGeom>
          <a:solidFill>
            <a:srgbClr val="FFFF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Times New Roman"/>
              <a:ea typeface="Times New Roman"/>
              <a:cs typeface="Times New Roman"/>
              <a:sym typeface="Times New Roman"/>
            </a:endParaRPr>
          </a:p>
        </p:txBody>
      </p:sp>
      <p:sp>
        <p:nvSpPr>
          <p:cNvPr id="699" name="Google Shape;699;p55"/>
          <p:cNvSpPr/>
          <p:nvPr/>
        </p:nvSpPr>
        <p:spPr>
          <a:xfrm>
            <a:off x="5867400" y="2514600"/>
            <a:ext cx="152400" cy="152400"/>
          </a:xfrm>
          <a:prstGeom prst="ellipse">
            <a:avLst/>
          </a:prstGeom>
          <a:solidFill>
            <a:srgbClr val="FFFF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Times New Roman"/>
              <a:ea typeface="Times New Roman"/>
              <a:cs typeface="Times New Roman"/>
              <a:sym typeface="Times New Roman"/>
            </a:endParaRPr>
          </a:p>
        </p:txBody>
      </p:sp>
      <p:sp>
        <p:nvSpPr>
          <p:cNvPr id="700" name="Google Shape;700;p55"/>
          <p:cNvSpPr/>
          <p:nvPr/>
        </p:nvSpPr>
        <p:spPr>
          <a:xfrm>
            <a:off x="6324600" y="1676400"/>
            <a:ext cx="152400" cy="152400"/>
          </a:xfrm>
          <a:prstGeom prst="ellipse">
            <a:avLst/>
          </a:prstGeom>
          <a:solidFill>
            <a:srgbClr val="FFFF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Times New Roman"/>
              <a:ea typeface="Times New Roman"/>
              <a:cs typeface="Times New Roman"/>
              <a:sym typeface="Times New Roman"/>
            </a:endParaRPr>
          </a:p>
        </p:txBody>
      </p:sp>
      <p:sp>
        <p:nvSpPr>
          <p:cNvPr id="701" name="Google Shape;701;p55"/>
          <p:cNvSpPr/>
          <p:nvPr/>
        </p:nvSpPr>
        <p:spPr>
          <a:xfrm>
            <a:off x="5410200" y="3276600"/>
            <a:ext cx="152400" cy="152400"/>
          </a:xfrm>
          <a:prstGeom prst="ellipse">
            <a:avLst/>
          </a:prstGeom>
          <a:solidFill>
            <a:srgbClr val="FFFF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Times New Roman"/>
              <a:ea typeface="Times New Roman"/>
              <a:cs typeface="Times New Roman"/>
              <a:sym typeface="Times New Roman"/>
            </a:endParaRPr>
          </a:p>
        </p:txBody>
      </p:sp>
      <p:sp>
        <p:nvSpPr>
          <p:cNvPr id="702" name="Google Shape;702;p55"/>
          <p:cNvSpPr txBox="1"/>
          <p:nvPr/>
        </p:nvSpPr>
        <p:spPr>
          <a:xfrm>
            <a:off x="8955055" y="1308005"/>
            <a:ext cx="1752600" cy="946150"/>
          </a:xfrm>
          <a:prstGeom prst="rect">
            <a:avLst/>
          </a:prstGeom>
          <a:noFill/>
          <a:ln>
            <a:noFill/>
          </a:ln>
        </p:spPr>
        <p:txBody>
          <a:bodyPr spcFirstLastPara="1" wrap="square" lIns="92075" tIns="46025" rIns="92075" bIns="46025" anchor="t" anchorCtr="0">
            <a:noAutofit/>
          </a:bodyPr>
          <a:lstStyle/>
          <a:p>
            <a:pPr algn="ctr">
              <a:buClr>
                <a:srgbClr val="990000"/>
              </a:buClr>
              <a:buSzPts val="2800"/>
            </a:pPr>
            <a:r>
              <a:rPr lang="en-US" sz="2800" b="1" dirty="0">
                <a:solidFill>
                  <a:srgbClr val="990000"/>
                </a:solidFill>
                <a:latin typeface="Times New Roman"/>
                <a:ea typeface="Times New Roman"/>
                <a:cs typeface="Times New Roman"/>
                <a:sym typeface="Times New Roman"/>
              </a:rPr>
              <a:t>Supply Schedule</a:t>
            </a:r>
            <a:endParaRPr dirty="0"/>
          </a:p>
        </p:txBody>
      </p:sp>
      <p:graphicFrame>
        <p:nvGraphicFramePr>
          <p:cNvPr id="703" name="Google Shape;703;p55"/>
          <p:cNvGraphicFramePr/>
          <p:nvPr>
            <p:extLst>
              <p:ext uri="{D42A27DB-BD31-4B8C-83A1-F6EECF244321}">
                <p14:modId xmlns:p14="http://schemas.microsoft.com/office/powerpoint/2010/main" val="1772430379"/>
              </p:ext>
            </p:extLst>
          </p:nvPr>
        </p:nvGraphicFramePr>
        <p:xfrm>
          <a:off x="9336887" y="2185274"/>
          <a:ext cx="1138225" cy="4089350"/>
        </p:xfrm>
        <a:graphic>
          <a:graphicData uri="http://schemas.openxmlformats.org/drawingml/2006/table">
            <a:tbl>
              <a:tblPr>
                <a:noFill/>
              </a:tblPr>
              <a:tblGrid>
                <a:gridCol w="539750">
                  <a:extLst>
                    <a:ext uri="{9D8B030D-6E8A-4147-A177-3AD203B41FA5}">
                      <a16:colId xmlns:a16="http://schemas.microsoft.com/office/drawing/2014/main" val="20000"/>
                    </a:ext>
                  </a:extLst>
                </a:gridCol>
                <a:gridCol w="598475">
                  <a:extLst>
                    <a:ext uri="{9D8B030D-6E8A-4147-A177-3AD203B41FA5}">
                      <a16:colId xmlns:a16="http://schemas.microsoft.com/office/drawing/2014/main" val="20001"/>
                    </a:ext>
                  </a:extLst>
                </a:gridCol>
              </a:tblGrid>
              <a:tr h="677850">
                <a:tc>
                  <a:txBody>
                    <a:bodyPr/>
                    <a:lstStyle/>
                    <a:p>
                      <a:pPr marL="0" marR="0" lvl="0" indent="0" algn="ctr" rtl="0">
                        <a:lnSpc>
                          <a:spcPct val="100000"/>
                        </a:lnSpc>
                        <a:spcBef>
                          <a:spcPts val="0"/>
                        </a:spcBef>
                        <a:spcAft>
                          <a:spcPts val="0"/>
                        </a:spcAft>
                        <a:buClr>
                          <a:schemeClr val="dk1"/>
                        </a:buClr>
                        <a:buSzPts val="2800"/>
                        <a:buFont typeface="Times New Roman"/>
                        <a:buNone/>
                      </a:pPr>
                      <a:r>
                        <a:rPr lang="en-US" sz="2800" b="1" i="0" u="none" strike="noStrike" cap="none" dirty="0">
                          <a:solidFill>
                            <a:schemeClr val="dk1"/>
                          </a:solidFill>
                          <a:latin typeface="Times New Roman"/>
                          <a:ea typeface="Times New Roman"/>
                          <a:cs typeface="Times New Roman"/>
                          <a:sym typeface="Times New Roman"/>
                        </a:rPr>
                        <a:t>P</a:t>
                      </a:r>
                      <a:endParaRPr dirty="0"/>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800"/>
                        <a:buFont typeface="Times New Roman"/>
                        <a:buNone/>
                      </a:pPr>
                      <a:r>
                        <a:rPr lang="en-US" sz="2800" b="1" i="0" u="none" strike="noStrike" cap="none">
                          <a:solidFill>
                            <a:schemeClr val="dk1"/>
                          </a:solidFill>
                          <a:latin typeface="Times New Roman"/>
                          <a:ea typeface="Times New Roman"/>
                          <a:cs typeface="Times New Roman"/>
                          <a:sym typeface="Times New Roman"/>
                        </a:rPr>
                        <a:t>Qs</a:t>
                      </a:r>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76275">
                <a:tc>
                  <a:txBody>
                    <a:bodyPr/>
                    <a:lstStyle/>
                    <a:p>
                      <a:pPr marL="0" marR="0" lvl="0" indent="0" algn="ctr" rtl="0">
                        <a:lnSpc>
                          <a:spcPct val="100000"/>
                        </a:lnSpc>
                        <a:spcBef>
                          <a:spcPts val="0"/>
                        </a:spcBef>
                        <a:spcAft>
                          <a:spcPts val="0"/>
                        </a:spcAft>
                        <a:buClr>
                          <a:schemeClr val="dk1"/>
                        </a:buClr>
                        <a:buSzPts val="2800"/>
                        <a:buFont typeface="Times New Roman"/>
                        <a:buNone/>
                      </a:pPr>
                      <a:r>
                        <a:rPr lang="en-US" sz="2800" b="1" i="0" u="none" strike="noStrike" cap="none">
                          <a:solidFill>
                            <a:schemeClr val="dk1"/>
                          </a:solidFill>
                          <a:latin typeface="Times New Roman"/>
                          <a:ea typeface="Times New Roman"/>
                          <a:cs typeface="Times New Roman"/>
                          <a:sym typeface="Times New Roman"/>
                        </a:rPr>
                        <a:t>$5</a:t>
                      </a:r>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strike="noStrike" cap="none">
                          <a:solidFill>
                            <a:schemeClr val="dk1"/>
                          </a:solidFill>
                          <a:latin typeface="Times New Roman"/>
                          <a:ea typeface="Times New Roman"/>
                          <a:cs typeface="Times New Roman"/>
                          <a:sym typeface="Times New Roman"/>
                        </a:rPr>
                        <a:t>50</a:t>
                      </a:r>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703250">
                <a:tc>
                  <a:txBody>
                    <a:bodyPr/>
                    <a:lstStyle/>
                    <a:p>
                      <a:pPr marL="0" marR="0" lvl="0" indent="0" algn="ctr" rtl="0">
                        <a:lnSpc>
                          <a:spcPct val="100000"/>
                        </a:lnSpc>
                        <a:spcBef>
                          <a:spcPts val="0"/>
                        </a:spcBef>
                        <a:spcAft>
                          <a:spcPts val="0"/>
                        </a:spcAft>
                        <a:buClr>
                          <a:schemeClr val="dk1"/>
                        </a:buClr>
                        <a:buSzPts val="2800"/>
                        <a:buFont typeface="Times New Roman"/>
                        <a:buNone/>
                      </a:pPr>
                      <a:r>
                        <a:rPr lang="en-US" sz="2800" b="1" i="0" u="none" strike="noStrike" cap="none">
                          <a:solidFill>
                            <a:schemeClr val="dk1"/>
                          </a:solidFill>
                          <a:latin typeface="Times New Roman"/>
                          <a:ea typeface="Times New Roman"/>
                          <a:cs typeface="Times New Roman"/>
                          <a:sym typeface="Times New Roman"/>
                        </a:rPr>
                        <a:t>$4</a:t>
                      </a:r>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strike="noStrike" cap="none">
                          <a:solidFill>
                            <a:schemeClr val="dk1"/>
                          </a:solidFill>
                          <a:latin typeface="Times New Roman"/>
                          <a:ea typeface="Times New Roman"/>
                          <a:cs typeface="Times New Roman"/>
                          <a:sym typeface="Times New Roman"/>
                        </a:rPr>
                        <a:t>40</a:t>
                      </a:r>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77850">
                <a:tc>
                  <a:txBody>
                    <a:bodyPr/>
                    <a:lstStyle/>
                    <a:p>
                      <a:pPr marL="0" marR="0" lvl="0" indent="0" algn="ctr" rtl="0">
                        <a:lnSpc>
                          <a:spcPct val="100000"/>
                        </a:lnSpc>
                        <a:spcBef>
                          <a:spcPts val="0"/>
                        </a:spcBef>
                        <a:spcAft>
                          <a:spcPts val="0"/>
                        </a:spcAft>
                        <a:buClr>
                          <a:schemeClr val="dk1"/>
                        </a:buClr>
                        <a:buSzPts val="2800"/>
                        <a:buFont typeface="Times New Roman"/>
                        <a:buNone/>
                      </a:pPr>
                      <a:r>
                        <a:rPr lang="en-US" sz="2800" b="1" i="0" u="none" strike="noStrike" cap="none">
                          <a:solidFill>
                            <a:schemeClr val="dk1"/>
                          </a:solidFill>
                          <a:latin typeface="Times New Roman"/>
                          <a:ea typeface="Times New Roman"/>
                          <a:cs typeface="Times New Roman"/>
                          <a:sym typeface="Times New Roman"/>
                        </a:rPr>
                        <a:t>$3</a:t>
                      </a:r>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strike="noStrike" cap="none">
                          <a:solidFill>
                            <a:schemeClr val="dk1"/>
                          </a:solidFill>
                          <a:latin typeface="Times New Roman"/>
                          <a:ea typeface="Times New Roman"/>
                          <a:cs typeface="Times New Roman"/>
                          <a:sym typeface="Times New Roman"/>
                        </a:rPr>
                        <a:t>30</a:t>
                      </a:r>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676275">
                <a:tc>
                  <a:txBody>
                    <a:bodyPr/>
                    <a:lstStyle/>
                    <a:p>
                      <a:pPr marL="0" marR="0" lvl="0" indent="0" algn="ctr" rtl="0">
                        <a:lnSpc>
                          <a:spcPct val="100000"/>
                        </a:lnSpc>
                        <a:spcBef>
                          <a:spcPts val="0"/>
                        </a:spcBef>
                        <a:spcAft>
                          <a:spcPts val="0"/>
                        </a:spcAft>
                        <a:buClr>
                          <a:schemeClr val="dk1"/>
                        </a:buClr>
                        <a:buSzPts val="2800"/>
                        <a:buFont typeface="Times New Roman"/>
                        <a:buNone/>
                      </a:pPr>
                      <a:r>
                        <a:rPr lang="en-US" sz="2800" b="1" i="0" u="none" strike="noStrike" cap="none">
                          <a:solidFill>
                            <a:schemeClr val="dk1"/>
                          </a:solidFill>
                          <a:latin typeface="Times New Roman"/>
                          <a:ea typeface="Times New Roman"/>
                          <a:cs typeface="Times New Roman"/>
                          <a:sym typeface="Times New Roman"/>
                        </a:rPr>
                        <a:t>$2</a:t>
                      </a:r>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strike="noStrike" cap="none">
                          <a:solidFill>
                            <a:schemeClr val="dk1"/>
                          </a:solidFill>
                          <a:latin typeface="Times New Roman"/>
                          <a:ea typeface="Times New Roman"/>
                          <a:cs typeface="Times New Roman"/>
                          <a:sym typeface="Times New Roman"/>
                        </a:rPr>
                        <a:t>20</a:t>
                      </a:r>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677850">
                <a:tc>
                  <a:txBody>
                    <a:bodyPr/>
                    <a:lstStyle/>
                    <a:p>
                      <a:pPr marL="0" marR="0" lvl="0" indent="0" algn="ctr" rtl="0">
                        <a:lnSpc>
                          <a:spcPct val="100000"/>
                        </a:lnSpc>
                        <a:spcBef>
                          <a:spcPts val="0"/>
                        </a:spcBef>
                        <a:spcAft>
                          <a:spcPts val="0"/>
                        </a:spcAft>
                        <a:buClr>
                          <a:schemeClr val="dk1"/>
                        </a:buClr>
                        <a:buSzPts val="2800"/>
                        <a:buFont typeface="Times New Roman"/>
                        <a:buNone/>
                      </a:pPr>
                      <a:r>
                        <a:rPr lang="en-US" sz="2800" b="1" i="0" u="none" strike="noStrike" cap="none">
                          <a:solidFill>
                            <a:schemeClr val="dk1"/>
                          </a:solidFill>
                          <a:latin typeface="Times New Roman"/>
                          <a:ea typeface="Times New Roman"/>
                          <a:cs typeface="Times New Roman"/>
                          <a:sym typeface="Times New Roman"/>
                        </a:rPr>
                        <a:t>$1</a:t>
                      </a:r>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strike="noStrike" cap="none" dirty="0">
                          <a:solidFill>
                            <a:schemeClr val="dk1"/>
                          </a:solidFill>
                          <a:latin typeface="Times New Roman"/>
                          <a:ea typeface="Times New Roman"/>
                          <a:cs typeface="Times New Roman"/>
                          <a:sym typeface="Times New Roman"/>
                        </a:rPr>
                        <a:t>10</a:t>
                      </a:r>
                      <a:endParaRPr dirty="0"/>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704" name="Google Shape;704;p55"/>
          <p:cNvSpPr txBox="1"/>
          <p:nvPr/>
        </p:nvSpPr>
        <p:spPr>
          <a:xfrm>
            <a:off x="1535460" y="150717"/>
            <a:ext cx="8718880" cy="1066800"/>
          </a:xfrm>
          <a:prstGeom prst="rect">
            <a:avLst/>
          </a:prstGeom>
          <a:noFill/>
          <a:ln>
            <a:noFill/>
          </a:ln>
        </p:spPr>
        <p:txBody>
          <a:bodyPr spcFirstLastPara="1" wrap="square" lIns="92075" tIns="46025" rIns="92075" bIns="46025" anchor="ctr" anchorCtr="0">
            <a:noAutofit/>
          </a:bodyPr>
          <a:lstStyle/>
          <a:p>
            <a:pPr algn="ctr">
              <a:buClr>
                <a:srgbClr val="000099"/>
              </a:buClr>
              <a:buSzPts val="3200"/>
            </a:pPr>
            <a:r>
              <a:rPr lang="en-US" sz="3200" b="1" dirty="0">
                <a:solidFill>
                  <a:schemeClr val="tx1"/>
                </a:solidFill>
                <a:latin typeface="Times New Roman"/>
                <a:ea typeface="Times New Roman"/>
                <a:cs typeface="Times New Roman"/>
                <a:sym typeface="Times New Roman"/>
              </a:rPr>
              <a:t>Supply and Demand </a:t>
            </a:r>
            <a:endParaRPr dirty="0">
              <a:solidFill>
                <a:schemeClr val="tx1"/>
              </a:solidFill>
            </a:endParaRPr>
          </a:p>
        </p:txBody>
      </p:sp>
      <p:cxnSp>
        <p:nvCxnSpPr>
          <p:cNvPr id="705" name="Google Shape;705;p55"/>
          <p:cNvCxnSpPr/>
          <p:nvPr/>
        </p:nvCxnSpPr>
        <p:spPr>
          <a:xfrm rot="10800000">
            <a:off x="3810000" y="3352800"/>
            <a:ext cx="1600200" cy="0"/>
          </a:xfrm>
          <a:prstGeom prst="straightConnector1">
            <a:avLst/>
          </a:prstGeom>
          <a:noFill/>
          <a:ln w="28575" cap="flat" cmpd="sng">
            <a:solidFill>
              <a:schemeClr val="dk1"/>
            </a:solidFill>
            <a:prstDash val="dash"/>
            <a:miter lim="800000"/>
            <a:headEnd type="none" w="sm" len="sm"/>
            <a:tailEnd type="none" w="sm" len="sm"/>
          </a:ln>
        </p:spPr>
      </p:cxnSp>
      <p:cxnSp>
        <p:nvCxnSpPr>
          <p:cNvPr id="706" name="Google Shape;706;p55"/>
          <p:cNvCxnSpPr/>
          <p:nvPr/>
        </p:nvCxnSpPr>
        <p:spPr>
          <a:xfrm>
            <a:off x="5486400" y="3429000"/>
            <a:ext cx="0" cy="2362200"/>
          </a:xfrm>
          <a:prstGeom prst="straightConnector1">
            <a:avLst/>
          </a:prstGeom>
          <a:noFill/>
          <a:ln w="28575" cap="flat" cmpd="sng">
            <a:solidFill>
              <a:schemeClr val="dk1"/>
            </a:solidFill>
            <a:prstDash val="dash"/>
            <a:miter lim="800000"/>
            <a:headEnd type="none" w="sm" len="sm"/>
            <a:tailEnd type="none" w="sm" len="sm"/>
          </a:ln>
        </p:spPr>
      </p:cxnSp>
      <p:sp>
        <p:nvSpPr>
          <p:cNvPr id="707" name="Google Shape;707;p55"/>
          <p:cNvSpPr/>
          <p:nvPr/>
        </p:nvSpPr>
        <p:spPr>
          <a:xfrm>
            <a:off x="3429000" y="3200400"/>
            <a:ext cx="457200" cy="457200"/>
          </a:xfrm>
          <a:prstGeom prst="ellipse">
            <a:avLst/>
          </a:prstGeom>
          <a:noFill/>
          <a:ln w="38100" cap="flat" cmpd="sng">
            <a:solidFill>
              <a:srgbClr val="990000"/>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Times New Roman"/>
              <a:ea typeface="Times New Roman"/>
              <a:cs typeface="Times New Roman"/>
              <a:sym typeface="Times New Roman"/>
            </a:endParaRPr>
          </a:p>
        </p:txBody>
      </p:sp>
      <p:sp>
        <p:nvSpPr>
          <p:cNvPr id="708" name="Google Shape;708;p55"/>
          <p:cNvSpPr/>
          <p:nvPr/>
        </p:nvSpPr>
        <p:spPr>
          <a:xfrm>
            <a:off x="5181600" y="5791200"/>
            <a:ext cx="457200" cy="457200"/>
          </a:xfrm>
          <a:prstGeom prst="ellipse">
            <a:avLst/>
          </a:prstGeom>
          <a:noFill/>
          <a:ln w="38100" cap="flat" cmpd="sng">
            <a:solidFill>
              <a:srgbClr val="990000"/>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Times New Roman"/>
              <a:ea typeface="Times New Roman"/>
              <a:cs typeface="Times New Roman"/>
              <a:sym typeface="Times New Roman"/>
            </a:endParaRPr>
          </a:p>
        </p:txBody>
      </p:sp>
      <p:sp>
        <p:nvSpPr>
          <p:cNvPr id="709" name="Google Shape;709;p55"/>
          <p:cNvSpPr/>
          <p:nvPr/>
        </p:nvSpPr>
        <p:spPr>
          <a:xfrm>
            <a:off x="1684412" y="4332448"/>
            <a:ext cx="1219200" cy="533400"/>
          </a:xfrm>
          <a:prstGeom prst="ellipse">
            <a:avLst/>
          </a:prstGeom>
          <a:noFill/>
          <a:ln w="38100" cap="flat" cmpd="sng">
            <a:solidFill>
              <a:srgbClr val="990000"/>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Times New Roman"/>
              <a:ea typeface="Times New Roman"/>
              <a:cs typeface="Times New Roman"/>
              <a:sym typeface="Times New Roman"/>
            </a:endParaRPr>
          </a:p>
        </p:txBody>
      </p:sp>
      <p:sp>
        <p:nvSpPr>
          <p:cNvPr id="710" name="Google Shape;710;p55"/>
          <p:cNvSpPr/>
          <p:nvPr/>
        </p:nvSpPr>
        <p:spPr>
          <a:xfrm>
            <a:off x="9263539" y="4313469"/>
            <a:ext cx="1219200" cy="533400"/>
          </a:xfrm>
          <a:prstGeom prst="ellipse">
            <a:avLst/>
          </a:prstGeom>
          <a:noFill/>
          <a:ln w="38100" cap="flat" cmpd="sng">
            <a:solidFill>
              <a:srgbClr val="990000"/>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Times New Roman"/>
              <a:ea typeface="Times New Roman"/>
              <a:cs typeface="Times New Roman"/>
              <a:sym typeface="Times New Roman"/>
            </a:endParaRPr>
          </a:p>
        </p:txBody>
      </p:sp>
      <p:sp>
        <p:nvSpPr>
          <p:cNvPr id="711" name="Google Shape;711;p55"/>
          <p:cNvSpPr txBox="1"/>
          <p:nvPr/>
        </p:nvSpPr>
        <p:spPr>
          <a:xfrm>
            <a:off x="5562600" y="2667000"/>
            <a:ext cx="3733800" cy="1244600"/>
          </a:xfrm>
          <a:prstGeom prst="rect">
            <a:avLst/>
          </a:prstGeom>
          <a:noFill/>
          <a:ln>
            <a:noFill/>
          </a:ln>
        </p:spPr>
        <p:txBody>
          <a:bodyPr spcFirstLastPara="1" wrap="square" lIns="92075" tIns="46025" rIns="92075" bIns="46025" anchor="t" anchorCtr="0">
            <a:noAutofit/>
          </a:bodyPr>
          <a:lstStyle/>
          <a:p>
            <a:pPr algn="ctr">
              <a:lnSpc>
                <a:spcPct val="90000"/>
              </a:lnSpc>
              <a:buClr>
                <a:schemeClr val="dk1"/>
              </a:buClr>
              <a:buSzPts val="2800"/>
            </a:pPr>
            <a:endParaRPr sz="2800" b="1">
              <a:solidFill>
                <a:srgbClr val="990000"/>
              </a:solidFill>
              <a:latin typeface="Times New Roman"/>
              <a:ea typeface="Times New Roman"/>
              <a:cs typeface="Times New Roman"/>
              <a:sym typeface="Times New Roman"/>
            </a:endParaRPr>
          </a:p>
          <a:p>
            <a:pPr algn="ctr">
              <a:lnSpc>
                <a:spcPct val="90000"/>
              </a:lnSpc>
              <a:buClr>
                <a:srgbClr val="990000"/>
              </a:buClr>
              <a:buSzPts val="2800"/>
            </a:pPr>
            <a:r>
              <a:rPr lang="en-US" sz="2800" b="1">
                <a:solidFill>
                  <a:srgbClr val="990000"/>
                </a:solidFill>
                <a:latin typeface="Times New Roman"/>
                <a:ea typeface="Times New Roman"/>
                <a:cs typeface="Times New Roman"/>
                <a:sym typeface="Times New Roman"/>
              </a:rPr>
              <a:t>Equilibrium Price = $3 (Qd=Qs)</a:t>
            </a:r>
            <a:endParaRPr/>
          </a:p>
        </p:txBody>
      </p:sp>
      <p:sp>
        <p:nvSpPr>
          <p:cNvPr id="712" name="Google Shape;712;p55"/>
          <p:cNvSpPr txBox="1"/>
          <p:nvPr/>
        </p:nvSpPr>
        <p:spPr>
          <a:xfrm>
            <a:off x="3787969" y="6289425"/>
            <a:ext cx="4648200" cy="519112"/>
          </a:xfrm>
          <a:prstGeom prst="rect">
            <a:avLst/>
          </a:prstGeom>
          <a:noFill/>
          <a:ln>
            <a:noFill/>
          </a:ln>
        </p:spPr>
        <p:txBody>
          <a:bodyPr spcFirstLastPara="1" wrap="square" lIns="92075" tIns="46025" rIns="92075" bIns="46025" anchor="t" anchorCtr="0">
            <a:noAutofit/>
          </a:bodyPr>
          <a:lstStyle/>
          <a:p>
            <a:pPr algn="ctr">
              <a:buClr>
                <a:srgbClr val="990000"/>
              </a:buClr>
              <a:buSzPts val="2800"/>
            </a:pPr>
            <a:r>
              <a:rPr lang="en-US" sz="2800" b="1">
                <a:solidFill>
                  <a:srgbClr val="990000"/>
                </a:solidFill>
                <a:latin typeface="Times New Roman"/>
                <a:ea typeface="Times New Roman"/>
                <a:cs typeface="Times New Roman"/>
                <a:sym typeface="Times New Roman"/>
              </a:rPr>
              <a:t>Equilibrium Quantity is 30</a:t>
            </a:r>
            <a:endParaRPr/>
          </a:p>
        </p:txBody>
      </p:sp>
      <p:sp>
        <p:nvSpPr>
          <p:cNvPr id="713" name="Google Shape;713;p55"/>
          <p:cNvSpPr txBox="1"/>
          <p:nvPr/>
        </p:nvSpPr>
        <p:spPr>
          <a:xfrm>
            <a:off x="8229601" y="4953000"/>
            <a:ext cx="441325" cy="519112"/>
          </a:xfrm>
          <a:prstGeom prst="rect">
            <a:avLst/>
          </a:prstGeom>
          <a:noFill/>
          <a:ln>
            <a:noFill/>
          </a:ln>
        </p:spPr>
        <p:txBody>
          <a:bodyPr spcFirstLastPara="1" wrap="square" lIns="92075" tIns="46025" rIns="92075" bIns="46025" anchor="t" anchorCtr="0">
            <a:noAutofit/>
          </a:bodyPr>
          <a:lstStyle/>
          <a:p>
            <a:pPr>
              <a:buClr>
                <a:schemeClr val="dk1"/>
              </a:buClr>
              <a:buSzPts val="2800"/>
            </a:pPr>
            <a:r>
              <a:rPr lang="en-US" sz="2800" b="1">
                <a:solidFill>
                  <a:schemeClr val="dk1"/>
                </a:solidFill>
                <a:latin typeface="Arial"/>
                <a:ea typeface="Arial"/>
                <a:cs typeface="Arial"/>
                <a:sym typeface="Arial"/>
              </a:rPr>
              <a:t>D</a:t>
            </a:r>
            <a:endParaRPr/>
          </a:p>
        </p:txBody>
      </p:sp>
      <p:sp>
        <p:nvSpPr>
          <p:cNvPr id="714" name="Google Shape;714;p55"/>
          <p:cNvSpPr txBox="1"/>
          <p:nvPr/>
        </p:nvSpPr>
        <p:spPr>
          <a:xfrm>
            <a:off x="6553201" y="1371600"/>
            <a:ext cx="420687" cy="519112"/>
          </a:xfrm>
          <a:prstGeom prst="rect">
            <a:avLst/>
          </a:prstGeom>
          <a:noFill/>
          <a:ln>
            <a:noFill/>
          </a:ln>
        </p:spPr>
        <p:txBody>
          <a:bodyPr spcFirstLastPara="1" wrap="square" lIns="92075" tIns="46025" rIns="92075" bIns="46025" anchor="t" anchorCtr="0">
            <a:noAutofit/>
          </a:bodyPr>
          <a:lstStyle/>
          <a:p>
            <a:pPr>
              <a:buClr>
                <a:schemeClr val="dk1"/>
              </a:buClr>
              <a:buSzPts val="2800"/>
            </a:pPr>
            <a:r>
              <a:rPr lang="en-US" sz="2800" b="1">
                <a:solidFill>
                  <a:schemeClr val="dk1"/>
                </a:solidFill>
                <a:latin typeface="Arial"/>
                <a:ea typeface="Arial"/>
                <a:cs typeface="Arial"/>
                <a:sym typeface="Arial"/>
              </a:rPr>
              <a:t>S</a:t>
            </a:r>
            <a:endParaRPr/>
          </a:p>
        </p:txBody>
      </p:sp>
      <p:sp>
        <p:nvSpPr>
          <p:cNvPr id="715" name="Google Shape;715;p55"/>
          <p:cNvSpPr txBox="1"/>
          <p:nvPr/>
        </p:nvSpPr>
        <p:spPr>
          <a:xfrm>
            <a:off x="1524000" y="6475412"/>
            <a:ext cx="1524000" cy="457200"/>
          </a:xfrm>
          <a:prstGeom prst="rect">
            <a:avLst/>
          </a:prstGeom>
          <a:noFill/>
          <a:ln>
            <a:noFill/>
          </a:ln>
        </p:spPr>
        <p:txBody>
          <a:bodyPr spcFirstLastPara="1" wrap="square" lIns="91425" tIns="45700" rIns="91425" bIns="45700" anchor="t" anchorCtr="0">
            <a:noAutofit/>
          </a:bodyPr>
          <a:lstStyle/>
          <a:p>
            <a:pPr>
              <a:buClr>
                <a:schemeClr val="dk1"/>
              </a:buClr>
              <a:buSzPts val="1000"/>
            </a:pPr>
            <a:r>
              <a:rPr lang="en-US" sz="1000" dirty="0">
                <a:solidFill>
                  <a:schemeClr val="dk1"/>
                </a:solidFill>
                <a:latin typeface="Times New Roman"/>
                <a:ea typeface="Times New Roman"/>
                <a:cs typeface="Times New Roman"/>
                <a:sym typeface="Times New Roman"/>
              </a:rPr>
              <a:t>Copyright </a:t>
            </a:r>
            <a:endParaRPr dirty="0"/>
          </a:p>
          <a:p>
            <a:pPr>
              <a:buClr>
                <a:schemeClr val="dk1"/>
              </a:buClr>
              <a:buSzPts val="1000"/>
            </a:pPr>
            <a:r>
              <a:rPr lang="en-US" sz="1000" dirty="0">
                <a:solidFill>
                  <a:schemeClr val="dk1"/>
                </a:solidFill>
                <a:latin typeface="Times New Roman"/>
                <a:ea typeface="Times New Roman"/>
                <a:cs typeface="Times New Roman"/>
                <a:sym typeface="Times New Roman"/>
              </a:rPr>
              <a:t>ACDC Leadership </a:t>
            </a:r>
            <a:r>
              <a:rPr lang="is-IS" sz="1000" dirty="0">
                <a:solidFill>
                  <a:schemeClr val="dk1"/>
                </a:solidFill>
                <a:latin typeface="Times New Roman"/>
                <a:ea typeface="Times New Roman"/>
                <a:cs typeface="Times New Roman"/>
                <a:sym typeface="Times New Roman"/>
              </a:rPr>
              <a:t>2020</a:t>
            </a:r>
            <a:endParaRPr dirty="0"/>
          </a:p>
        </p:txBody>
      </p:sp>
    </p:spTree>
    <p:extLst>
      <p:ext uri="{BB962C8B-B14F-4D97-AF65-F5344CB8AC3E}">
        <p14:creationId xmlns:p14="http://schemas.microsoft.com/office/powerpoint/2010/main" val="43010466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9"/>
                                        </p:tgtEl>
                                        <p:attrNameLst>
                                          <p:attrName>style.visibility</p:attrName>
                                        </p:attrNameLst>
                                      </p:cBhvr>
                                      <p:to>
                                        <p:strVal val="visible"/>
                                      </p:to>
                                    </p:set>
                                    <p:animEffect transition="in" filter="fade">
                                      <p:cBhvr>
                                        <p:cTn id="7" dur="500"/>
                                        <p:tgtEl>
                                          <p:spTgt spid="709"/>
                                        </p:tgtEl>
                                      </p:cBhvr>
                                    </p:animEffect>
                                  </p:childTnLst>
                                </p:cTn>
                              </p:par>
                              <p:par>
                                <p:cTn id="8" presetID="10" presetClass="entr" presetSubtype="0" fill="hold" nodeType="withEffect">
                                  <p:stCondLst>
                                    <p:cond delay="0"/>
                                  </p:stCondLst>
                                  <p:childTnLst>
                                    <p:set>
                                      <p:cBhvr>
                                        <p:cTn id="9" dur="1" fill="hold">
                                          <p:stCondLst>
                                            <p:cond delay="0"/>
                                          </p:stCondLst>
                                        </p:cTn>
                                        <p:tgtEl>
                                          <p:spTgt spid="710"/>
                                        </p:tgtEl>
                                        <p:attrNameLst>
                                          <p:attrName>style.visibility</p:attrName>
                                        </p:attrNameLst>
                                      </p:cBhvr>
                                      <p:to>
                                        <p:strVal val="visible"/>
                                      </p:to>
                                    </p:set>
                                    <p:animEffect transition="in" filter="fade">
                                      <p:cBhvr>
                                        <p:cTn id="10" dur="500"/>
                                        <p:tgtEl>
                                          <p:spTgt spid="7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07"/>
                                        </p:tgtEl>
                                        <p:attrNameLst>
                                          <p:attrName>style.visibility</p:attrName>
                                        </p:attrNameLst>
                                      </p:cBhvr>
                                      <p:to>
                                        <p:strVal val="visible"/>
                                      </p:to>
                                    </p:set>
                                    <p:animEffect transition="in" filter="fade">
                                      <p:cBhvr>
                                        <p:cTn id="15" dur="500"/>
                                        <p:tgtEl>
                                          <p:spTgt spid="707"/>
                                        </p:tgtEl>
                                      </p:cBhvr>
                                    </p:animEffect>
                                  </p:childTnLst>
                                </p:cTn>
                              </p:par>
                              <p:par>
                                <p:cTn id="16" presetID="10" presetClass="entr" presetSubtype="0" fill="hold" nodeType="withEffect">
                                  <p:stCondLst>
                                    <p:cond delay="0"/>
                                  </p:stCondLst>
                                  <p:childTnLst>
                                    <p:set>
                                      <p:cBhvr>
                                        <p:cTn id="17" dur="1" fill="hold">
                                          <p:stCondLst>
                                            <p:cond delay="0"/>
                                          </p:stCondLst>
                                        </p:cTn>
                                        <p:tgtEl>
                                          <p:spTgt spid="708"/>
                                        </p:tgtEl>
                                        <p:attrNameLst>
                                          <p:attrName>style.visibility</p:attrName>
                                        </p:attrNameLst>
                                      </p:cBhvr>
                                      <p:to>
                                        <p:strVal val="visible"/>
                                      </p:to>
                                    </p:set>
                                    <p:animEffect transition="in" filter="fade">
                                      <p:cBhvr>
                                        <p:cTn id="18" dur="500"/>
                                        <p:tgtEl>
                                          <p:spTgt spid="70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11"/>
                                        </p:tgtEl>
                                        <p:attrNameLst>
                                          <p:attrName>style.visibility</p:attrName>
                                        </p:attrNameLst>
                                      </p:cBhvr>
                                      <p:to>
                                        <p:strVal val="visible"/>
                                      </p:to>
                                    </p:set>
                                    <p:animEffect transition="in" filter="fade">
                                      <p:cBhvr>
                                        <p:cTn id="23" dur="500"/>
                                        <p:tgtEl>
                                          <p:spTgt spid="7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12"/>
                                        </p:tgtEl>
                                        <p:attrNameLst>
                                          <p:attrName>style.visibility</p:attrName>
                                        </p:attrNameLst>
                                      </p:cBhvr>
                                      <p:to>
                                        <p:strVal val="visible"/>
                                      </p:to>
                                    </p:set>
                                    <p:animEffect transition="in" filter="fade">
                                      <p:cBhvr>
                                        <p:cTn id="28" dur="500"/>
                                        <p:tgtEl>
                                          <p:spTgt spid="7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B4DCA4-F056-BFDF-E580-680E3D317C26}"/>
              </a:ext>
            </a:extLst>
          </p:cNvPr>
          <p:cNvPicPr>
            <a:picLocks noChangeAspect="1"/>
          </p:cNvPicPr>
          <p:nvPr/>
        </p:nvPicPr>
        <p:blipFill>
          <a:blip r:embed="rId3"/>
          <a:stretch>
            <a:fillRect/>
          </a:stretch>
        </p:blipFill>
        <p:spPr>
          <a:xfrm>
            <a:off x="0" y="1316794"/>
            <a:ext cx="12192000" cy="4802909"/>
          </a:xfrm>
          <a:prstGeom prst="rect">
            <a:avLst/>
          </a:prstGeom>
        </p:spPr>
      </p:pic>
      <p:sp>
        <p:nvSpPr>
          <p:cNvPr id="4" name="TextBox 3">
            <a:extLst>
              <a:ext uri="{FF2B5EF4-FFF2-40B4-BE49-F238E27FC236}">
                <a16:creationId xmlns:a16="http://schemas.microsoft.com/office/drawing/2014/main" id="{90B7B903-9F03-35E4-CA50-50637A738C81}"/>
              </a:ext>
            </a:extLst>
          </p:cNvPr>
          <p:cNvSpPr txBox="1"/>
          <p:nvPr/>
        </p:nvSpPr>
        <p:spPr>
          <a:xfrm>
            <a:off x="774440" y="553632"/>
            <a:ext cx="6382139"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mn-lt"/>
                <a:ea typeface="+mn-ea"/>
                <a:cs typeface="+mn-cs"/>
                <a:sym typeface="Calibri"/>
              </a:rPr>
              <a:t>Interactive Practice</a:t>
            </a:r>
          </a:p>
        </p:txBody>
      </p:sp>
      <p:sp>
        <p:nvSpPr>
          <p:cNvPr id="5" name="TextBox 4">
            <a:extLst>
              <a:ext uri="{FF2B5EF4-FFF2-40B4-BE49-F238E27FC236}">
                <a16:creationId xmlns:a16="http://schemas.microsoft.com/office/drawing/2014/main" id="{A689A17B-CFEF-49E5-E4B0-818C87507F88}"/>
              </a:ext>
            </a:extLst>
          </p:cNvPr>
          <p:cNvSpPr txBox="1"/>
          <p:nvPr/>
        </p:nvSpPr>
        <p:spPr>
          <a:xfrm>
            <a:off x="8341567" y="6119703"/>
            <a:ext cx="3489649"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hlinkClick r:id="rId4"/>
              </a:rPr>
              <a:t>Interactive Practice- Equilibrium</a:t>
            </a:r>
            <a:endParaRPr kumimoji="0" lang="en-US" sz="1800" b="0" i="0" u="none" strike="noStrike" cap="none" spc="0" normalizeH="0" baseline="0" dirty="0">
              <a:ln>
                <a:noFill/>
              </a:ln>
              <a:solidFill>
                <a:srgbClr val="000000"/>
              </a:solidFill>
              <a:effectLst/>
              <a:uFillTx/>
              <a:latin typeface="+mn-lt"/>
              <a:ea typeface="+mn-ea"/>
              <a:cs typeface="+mn-cs"/>
              <a:sym typeface="Calibri"/>
            </a:endParaRPr>
          </a:p>
          <a:p>
            <a:pPr marL="0" marR="0" indent="0" algn="l" defTabSz="914400" rtl="0" fontAlgn="auto" latinLnBrk="0" hangingPunct="0">
              <a:lnSpc>
                <a:spcPct val="100000"/>
              </a:lnSpc>
              <a:spcBef>
                <a:spcPts val="0"/>
              </a:spcBef>
              <a:spcAft>
                <a:spcPts val="0"/>
              </a:spcAft>
              <a:buClrTx/>
              <a:buSzTx/>
              <a:buFontTx/>
              <a:buNone/>
              <a:tabLst/>
            </a:pPr>
            <a:r>
              <a:rPr lang="en-US" dirty="0">
                <a:hlinkClick r:id="rId5"/>
              </a:rPr>
              <a:t>Additional Practice</a:t>
            </a: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76826880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Title 1"/>
          <p:cNvSpPr txBox="1"/>
          <p:nvPr/>
        </p:nvSpPr>
        <p:spPr>
          <a:xfrm>
            <a:off x="727670" y="516836"/>
            <a:ext cx="10491404" cy="7017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90000"/>
              </a:lnSpc>
              <a:defRPr sz="4000" spc="-300">
                <a:solidFill>
                  <a:srgbClr val="414A58"/>
                </a:solidFill>
                <a:latin typeface="Inter"/>
                <a:ea typeface="Inter"/>
                <a:cs typeface="Inter"/>
                <a:sym typeface="Inter"/>
              </a:defRPr>
            </a:lvl1pPr>
          </a:lstStyle>
          <a:p>
            <a:pPr algn="ctr"/>
            <a:r>
              <a:rPr lang="en-US" sz="4400" b="1" dirty="0"/>
              <a:t>National Standards</a:t>
            </a:r>
            <a:endParaRPr sz="4400" b="1" dirty="0"/>
          </a:p>
        </p:txBody>
      </p:sp>
      <p:sp>
        <p:nvSpPr>
          <p:cNvPr id="201" name="Slide Number Placeholder 6"/>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rPr/>
              <a:t>6</a:t>
            </a:fld>
            <a:endParaRPr/>
          </a:p>
        </p:txBody>
      </p:sp>
      <p:sp>
        <p:nvSpPr>
          <p:cNvPr id="203" name="Content Placeholder 2"/>
          <p:cNvSpPr txBox="1"/>
          <p:nvPr/>
        </p:nvSpPr>
        <p:spPr>
          <a:xfrm>
            <a:off x="883919" y="1826722"/>
            <a:ext cx="10424162" cy="42780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0" indent="0">
              <a:buNone/>
            </a:pPr>
            <a:r>
              <a:rPr lang="en-US" sz="2400" b="1" dirty="0">
                <a:latin typeface="+mj-lt"/>
              </a:rPr>
              <a:t>Standard 2</a:t>
            </a:r>
          </a:p>
          <a:p>
            <a:pPr marL="0" indent="0">
              <a:buNone/>
            </a:pPr>
            <a:endParaRPr lang="en-US" sz="2400" b="1" dirty="0">
              <a:latin typeface="+mj-lt"/>
            </a:endParaRPr>
          </a:p>
          <a:p>
            <a:pPr marL="457200" indent="-457200">
              <a:buFont typeface="Arial" panose="020B0604020202020204" pitchFamily="34" charset="0"/>
              <a:buChar char="•"/>
            </a:pPr>
            <a:r>
              <a:rPr lang="en-US" sz="2800" dirty="0">
                <a:latin typeface="+mj-lt"/>
              </a:rPr>
              <a:t>Students will understand that: Effective decision making requires comparing the additional costs of alternatives with the additional benefits.  Many choices involve doing a little more or a little less of something: few choices are “all or nothing” decisions.</a:t>
            </a:r>
          </a:p>
          <a:p>
            <a:endParaRPr lang="en-US" sz="2800" dirty="0">
              <a:latin typeface="+mj-lt"/>
            </a:endParaRPr>
          </a:p>
          <a:p>
            <a:pPr marL="457200" indent="-457200">
              <a:buFont typeface="Arial" panose="020B0604020202020204" pitchFamily="34" charset="0"/>
              <a:buChar char="•"/>
            </a:pPr>
            <a:r>
              <a:rPr lang="en-US" sz="2800" dirty="0">
                <a:latin typeface="+mj-lt"/>
              </a:rPr>
              <a:t>Students will be able to use this knowledge to make effective decisions as consumers, producers, investors, and citizens.</a:t>
            </a: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8077E2EA-27A7-70AA-BEDB-E0C25607E2E2}"/>
              </a:ext>
            </a:extLst>
          </p:cNvPr>
          <p:cNvGraphicFramePr>
            <a:graphicFrameLocks noGrp="1"/>
          </p:cNvGraphicFramePr>
          <p:nvPr>
            <p:extLst>
              <p:ext uri="{D42A27DB-BD31-4B8C-83A1-F6EECF244321}">
                <p14:modId xmlns:p14="http://schemas.microsoft.com/office/powerpoint/2010/main" val="3453738298"/>
              </p:ext>
            </p:extLst>
          </p:nvPr>
        </p:nvGraphicFramePr>
        <p:xfrm>
          <a:off x="2032000" y="1983740"/>
          <a:ext cx="8128000" cy="2890520"/>
        </p:xfrm>
        <a:graphic>
          <a:graphicData uri="http://schemas.openxmlformats.org/drawingml/2006/table">
            <a:tbl>
              <a:tblPr firstRow="1" bandRow="1">
                <a:tableStyleId>{E8B1032C-EA38-4F05-BA0D-38AFFFC7BED3}</a:tableStyleId>
              </a:tblPr>
              <a:tblGrid>
                <a:gridCol w="4064000">
                  <a:extLst>
                    <a:ext uri="{9D8B030D-6E8A-4147-A177-3AD203B41FA5}">
                      <a16:colId xmlns:a16="http://schemas.microsoft.com/office/drawing/2014/main" val="411874894"/>
                    </a:ext>
                  </a:extLst>
                </a:gridCol>
                <a:gridCol w="4064000">
                  <a:extLst>
                    <a:ext uri="{9D8B030D-6E8A-4147-A177-3AD203B41FA5}">
                      <a16:colId xmlns:a16="http://schemas.microsoft.com/office/drawing/2014/main" val="2128619069"/>
                    </a:ext>
                  </a:extLst>
                </a:gridCol>
              </a:tblGrid>
              <a:tr h="370840">
                <a:tc>
                  <a:txBody>
                    <a:bodyPr/>
                    <a:lstStyle/>
                    <a:p>
                      <a:pPr algn="ctr"/>
                      <a:r>
                        <a:rPr lang="en-US" sz="1800" dirty="0"/>
                        <a:t>DEMAND SHIFTERS</a:t>
                      </a:r>
                    </a:p>
                  </a:txBody>
                  <a:tcPr/>
                </a:tc>
                <a:tc>
                  <a:txBody>
                    <a:bodyPr/>
                    <a:lstStyle/>
                    <a:p>
                      <a:pPr algn="ctr"/>
                      <a:r>
                        <a:rPr lang="en-US" sz="1800" dirty="0"/>
                        <a:t>SUPPLY SHIFTERS</a:t>
                      </a:r>
                    </a:p>
                  </a:txBody>
                  <a:tcPr/>
                </a:tc>
                <a:extLst>
                  <a:ext uri="{0D108BD9-81ED-4DB2-BD59-A6C34878D82A}">
                    <a16:rowId xmlns:a16="http://schemas.microsoft.com/office/drawing/2014/main" val="1263993060"/>
                  </a:ext>
                </a:extLst>
              </a:tr>
              <a:tr h="370840">
                <a:tc>
                  <a:txBody>
                    <a:bodyPr/>
                    <a:lstStyle/>
                    <a:p>
                      <a:pPr algn="l"/>
                      <a:r>
                        <a:rPr lang="en-US" sz="1400" dirty="0"/>
                        <a:t>T- TASTES AND PREFERENCES OF CONSUMERS</a:t>
                      </a:r>
                    </a:p>
                  </a:txBody>
                  <a:tcPr/>
                </a:tc>
                <a:tc>
                  <a:txBody>
                    <a:bodyPr/>
                    <a:lstStyle/>
                    <a:p>
                      <a:pPr algn="l"/>
                      <a:r>
                        <a:rPr lang="en-US" sz="1400" dirty="0"/>
                        <a:t>R-RESOURCE (INPUT) PRICES</a:t>
                      </a:r>
                    </a:p>
                  </a:txBody>
                  <a:tcPr/>
                </a:tc>
                <a:extLst>
                  <a:ext uri="{0D108BD9-81ED-4DB2-BD59-A6C34878D82A}">
                    <a16:rowId xmlns:a16="http://schemas.microsoft.com/office/drawing/2014/main" val="3266460525"/>
                  </a:ext>
                </a:extLst>
              </a:tr>
              <a:tr h="370840">
                <a:tc>
                  <a:txBody>
                    <a:bodyPr/>
                    <a:lstStyle/>
                    <a:p>
                      <a:pPr algn="l"/>
                      <a:r>
                        <a:rPr lang="en-US" sz="1400" dirty="0"/>
                        <a:t>R- RELATED GOOD PRICES- SUBSTITUTES AND COMPLEMENTS</a:t>
                      </a:r>
                    </a:p>
                  </a:txBody>
                  <a:tcPr/>
                </a:tc>
                <a:tc>
                  <a:txBody>
                    <a:bodyPr/>
                    <a:lstStyle/>
                    <a:p>
                      <a:pPr algn="l"/>
                      <a:r>
                        <a:rPr lang="en-US" sz="1400" dirty="0"/>
                        <a:t>O- OTHER GOODS’ PRICES</a:t>
                      </a:r>
                    </a:p>
                  </a:txBody>
                  <a:tcPr/>
                </a:tc>
                <a:extLst>
                  <a:ext uri="{0D108BD9-81ED-4DB2-BD59-A6C34878D82A}">
                    <a16:rowId xmlns:a16="http://schemas.microsoft.com/office/drawing/2014/main" val="3133738981"/>
                  </a:ext>
                </a:extLst>
              </a:tr>
              <a:tr h="370840">
                <a:tc>
                  <a:txBody>
                    <a:bodyPr/>
                    <a:lstStyle/>
                    <a:p>
                      <a:pPr algn="l"/>
                      <a:r>
                        <a:rPr lang="en-US" sz="1400" dirty="0"/>
                        <a:t>I- INCOMES OF CONSUMERS- NORMAL AND INFERIOR GOODS</a:t>
                      </a:r>
                    </a:p>
                  </a:txBody>
                  <a:tcPr/>
                </a:tc>
                <a:tc>
                  <a:txBody>
                    <a:bodyPr/>
                    <a:lstStyle/>
                    <a:p>
                      <a:pPr algn="l"/>
                      <a:r>
                        <a:rPr lang="en-US" sz="1400" dirty="0"/>
                        <a:t>T-TECHNOLOGY</a:t>
                      </a:r>
                    </a:p>
                  </a:txBody>
                  <a:tcPr/>
                </a:tc>
                <a:extLst>
                  <a:ext uri="{0D108BD9-81ED-4DB2-BD59-A6C34878D82A}">
                    <a16:rowId xmlns:a16="http://schemas.microsoft.com/office/drawing/2014/main" val="3311198095"/>
                  </a:ext>
                </a:extLst>
              </a:tr>
              <a:tr h="370840">
                <a:tc>
                  <a:txBody>
                    <a:bodyPr/>
                    <a:lstStyle/>
                    <a:p>
                      <a:pPr algn="l"/>
                      <a:r>
                        <a:rPr lang="en-US" sz="1400" dirty="0"/>
                        <a:t>B- NUMBER OF BUYERS</a:t>
                      </a:r>
                    </a:p>
                  </a:txBody>
                  <a:tcPr/>
                </a:tc>
                <a:tc>
                  <a:txBody>
                    <a:bodyPr/>
                    <a:lstStyle/>
                    <a:p>
                      <a:pPr algn="l"/>
                      <a:r>
                        <a:rPr lang="en-US" sz="1400" dirty="0"/>
                        <a:t>T- TAXES AND SUBSIDIES</a:t>
                      </a:r>
                    </a:p>
                  </a:txBody>
                  <a:tcPr/>
                </a:tc>
                <a:extLst>
                  <a:ext uri="{0D108BD9-81ED-4DB2-BD59-A6C34878D82A}">
                    <a16:rowId xmlns:a16="http://schemas.microsoft.com/office/drawing/2014/main" val="1642110307"/>
                  </a:ext>
                </a:extLst>
              </a:tr>
              <a:tr h="370840">
                <a:tc>
                  <a:txBody>
                    <a:bodyPr/>
                    <a:lstStyle/>
                    <a:p>
                      <a:pPr algn="l"/>
                      <a:r>
                        <a:rPr lang="en-US" sz="1400" dirty="0"/>
                        <a:t>E- EXPECTATIONS OF FUTURE PRICES</a:t>
                      </a:r>
                    </a:p>
                  </a:txBody>
                  <a:tcPr/>
                </a:tc>
                <a:tc>
                  <a:txBody>
                    <a:bodyPr/>
                    <a:lstStyle/>
                    <a:p>
                      <a:pPr algn="l"/>
                      <a:r>
                        <a:rPr lang="en-US" sz="1400" dirty="0"/>
                        <a:t>E-EXPECTATIONS OF FUTURE PRICES</a:t>
                      </a:r>
                    </a:p>
                  </a:txBody>
                  <a:tcPr/>
                </a:tc>
                <a:extLst>
                  <a:ext uri="{0D108BD9-81ED-4DB2-BD59-A6C34878D82A}">
                    <a16:rowId xmlns:a16="http://schemas.microsoft.com/office/drawing/2014/main" val="625722102"/>
                  </a:ext>
                </a:extLst>
              </a:tr>
              <a:tr h="370840">
                <a:tc>
                  <a:txBody>
                    <a:bodyPr/>
                    <a:lstStyle/>
                    <a:p>
                      <a:pPr algn="l"/>
                      <a:endParaRPr lang="en-US" sz="1400"/>
                    </a:p>
                  </a:txBody>
                  <a:tcPr/>
                </a:tc>
                <a:tc>
                  <a:txBody>
                    <a:bodyPr/>
                    <a:lstStyle/>
                    <a:p>
                      <a:pPr algn="l"/>
                      <a:r>
                        <a:rPr lang="en-US" sz="1400" dirty="0"/>
                        <a:t>N- NATURAL AND MAN-MADE PHENOMENOM</a:t>
                      </a:r>
                    </a:p>
                  </a:txBody>
                  <a:tcPr/>
                </a:tc>
                <a:extLst>
                  <a:ext uri="{0D108BD9-81ED-4DB2-BD59-A6C34878D82A}">
                    <a16:rowId xmlns:a16="http://schemas.microsoft.com/office/drawing/2014/main" val="308854800"/>
                  </a:ext>
                </a:extLst>
              </a:tr>
            </a:tbl>
          </a:graphicData>
        </a:graphic>
      </p:graphicFrame>
      <p:sp>
        <p:nvSpPr>
          <p:cNvPr id="3" name="TextBox 2">
            <a:extLst>
              <a:ext uri="{FF2B5EF4-FFF2-40B4-BE49-F238E27FC236}">
                <a16:creationId xmlns:a16="http://schemas.microsoft.com/office/drawing/2014/main" id="{3346E90D-1D63-0607-DEE7-392B9FF3C32D}"/>
              </a:ext>
            </a:extLst>
          </p:cNvPr>
          <p:cNvSpPr txBox="1"/>
          <p:nvPr/>
        </p:nvSpPr>
        <p:spPr>
          <a:xfrm>
            <a:off x="905069" y="531845"/>
            <a:ext cx="7987004"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rgbClr val="000000"/>
                </a:solidFill>
                <a:effectLst/>
                <a:uFillTx/>
                <a:latin typeface="+mn-lt"/>
                <a:ea typeface="+mn-ea"/>
                <a:cs typeface="+mn-cs"/>
                <a:sym typeface="Calibri"/>
              </a:rPr>
              <a:t>Summary of Demand and Supply Shifters</a:t>
            </a:r>
          </a:p>
        </p:txBody>
      </p:sp>
      <p:pic>
        <p:nvPicPr>
          <p:cNvPr id="23554" name="Picture 2" descr="Supply &amp; Demand Market Equilibrium - AP/IB/College - ReviewEcon.com">
            <a:extLst>
              <a:ext uri="{FF2B5EF4-FFF2-40B4-BE49-F238E27FC236}">
                <a16:creationId xmlns:a16="http://schemas.microsoft.com/office/drawing/2014/main" id="{CB85374C-0404-4BA8-CE2C-E0BE95657A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886" y="4972050"/>
            <a:ext cx="2428875" cy="1885950"/>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Supply &amp; Demand Market Equilibrium - AP/IB/College - ReviewEcon.com">
            <a:extLst>
              <a:ext uri="{FF2B5EF4-FFF2-40B4-BE49-F238E27FC236}">
                <a16:creationId xmlns:a16="http://schemas.microsoft.com/office/drawing/2014/main" id="{E8715273-469F-5258-ABBD-9EC3E2017A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6864" y="4921886"/>
            <a:ext cx="2371725" cy="18859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B8EDBE6-F8AE-72B8-8F4E-B41BED528546}"/>
              </a:ext>
            </a:extLst>
          </p:cNvPr>
          <p:cNvSpPr txBox="1"/>
          <p:nvPr/>
        </p:nvSpPr>
        <p:spPr>
          <a:xfrm>
            <a:off x="2775761" y="6456784"/>
            <a:ext cx="1852223"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1" u="none" strike="noStrike" cap="none" spc="0" normalizeH="0" baseline="0" dirty="0">
                <a:ln>
                  <a:noFill/>
                </a:ln>
                <a:solidFill>
                  <a:srgbClr val="000000"/>
                </a:solidFill>
                <a:effectLst/>
                <a:uFillTx/>
                <a:latin typeface="+mn-lt"/>
                <a:ea typeface="+mn-ea"/>
                <a:cs typeface="+mn-cs"/>
                <a:sym typeface="Calibri"/>
              </a:rPr>
              <a:t>ReviewEcon.com</a:t>
            </a:r>
          </a:p>
        </p:txBody>
      </p:sp>
      <p:sp>
        <p:nvSpPr>
          <p:cNvPr id="7" name="TextBox 6">
            <a:extLst>
              <a:ext uri="{FF2B5EF4-FFF2-40B4-BE49-F238E27FC236}">
                <a16:creationId xmlns:a16="http://schemas.microsoft.com/office/drawing/2014/main" id="{3A736406-DC29-6C5F-F1C5-E5623946ED7E}"/>
              </a:ext>
            </a:extLst>
          </p:cNvPr>
          <p:cNvSpPr txBox="1"/>
          <p:nvPr/>
        </p:nvSpPr>
        <p:spPr>
          <a:xfrm>
            <a:off x="8210939" y="6456784"/>
            <a:ext cx="1634508" cy="5539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kumimoji="0" lang="en-US" sz="1200" b="0" i="1" u="none" strike="noStrike" cap="none" spc="0" normalizeH="0" baseline="0" dirty="0">
                <a:ln>
                  <a:noFill/>
                </a:ln>
                <a:solidFill>
                  <a:srgbClr val="000000"/>
                </a:solidFill>
                <a:effectLst/>
                <a:uFillTx/>
                <a:latin typeface="+mn-lt"/>
                <a:ea typeface="+mn-ea"/>
                <a:cs typeface="+mn-cs"/>
                <a:sym typeface="Calibri"/>
              </a:rPr>
              <a:t>ReviewEcon.com</a:t>
            </a: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382767838"/>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Price Ceilings: Shortages and Quality Reduction">
            <a:hlinkClick r:id="" action="ppaction://media"/>
            <a:extLst>
              <a:ext uri="{FF2B5EF4-FFF2-40B4-BE49-F238E27FC236}">
                <a16:creationId xmlns:a16="http://schemas.microsoft.com/office/drawing/2014/main" id="{12813721-F4EC-434C-4518-FB00AA49BE23}"/>
              </a:ext>
            </a:extLst>
          </p:cNvPr>
          <p:cNvPicPr>
            <a:picLocks noRot="1" noChangeAspect="1"/>
          </p:cNvPicPr>
          <p:nvPr>
            <a:videoFile r:link="rId1"/>
          </p:nvPr>
        </p:nvPicPr>
        <p:blipFill>
          <a:blip r:embed="rId3"/>
          <a:stretch>
            <a:fillRect/>
          </a:stretch>
        </p:blipFill>
        <p:spPr>
          <a:xfrm>
            <a:off x="905069" y="1845704"/>
            <a:ext cx="9358604" cy="3938031"/>
          </a:xfrm>
          <a:prstGeom prst="rect">
            <a:avLst/>
          </a:prstGeom>
        </p:spPr>
      </p:pic>
      <p:sp>
        <p:nvSpPr>
          <p:cNvPr id="5" name="TextBox 4">
            <a:extLst>
              <a:ext uri="{FF2B5EF4-FFF2-40B4-BE49-F238E27FC236}">
                <a16:creationId xmlns:a16="http://schemas.microsoft.com/office/drawing/2014/main" id="{8D0D1D28-3B9E-97C0-FB97-1EFB130E68E3}"/>
              </a:ext>
            </a:extLst>
          </p:cNvPr>
          <p:cNvSpPr txBox="1"/>
          <p:nvPr/>
        </p:nvSpPr>
        <p:spPr>
          <a:xfrm>
            <a:off x="615818" y="360321"/>
            <a:ext cx="9461242"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200" b="1" i="0" u="none" strike="noStrike" cap="none" spc="0" normalizeH="0" baseline="0" dirty="0">
                <a:ln>
                  <a:noFill/>
                </a:ln>
                <a:solidFill>
                  <a:srgbClr val="000000"/>
                </a:solidFill>
                <a:effectLst/>
                <a:uFillTx/>
                <a:latin typeface="+mn-lt"/>
                <a:ea typeface="+mn-ea"/>
                <a:cs typeface="+mn-cs"/>
                <a:sym typeface="Calibri"/>
              </a:rPr>
              <a:t>Price Ceilings: Shortages and Quantity Reduction (6:26)</a:t>
            </a:r>
          </a:p>
        </p:txBody>
      </p:sp>
    </p:spTree>
    <p:extLst>
      <p:ext uri="{BB962C8B-B14F-4D97-AF65-F5344CB8AC3E}">
        <p14:creationId xmlns:p14="http://schemas.microsoft.com/office/powerpoint/2010/main" val="941845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Price Floors: The Minimum Wage">
            <a:hlinkClick r:id="" action="ppaction://media"/>
            <a:extLst>
              <a:ext uri="{FF2B5EF4-FFF2-40B4-BE49-F238E27FC236}">
                <a16:creationId xmlns:a16="http://schemas.microsoft.com/office/drawing/2014/main" id="{719F1210-5B5E-A009-AC8A-18596F54ECD5}"/>
              </a:ext>
            </a:extLst>
          </p:cNvPr>
          <p:cNvPicPr>
            <a:picLocks noRot="1" noChangeAspect="1"/>
          </p:cNvPicPr>
          <p:nvPr>
            <a:videoFile r:link="rId1"/>
          </p:nvPr>
        </p:nvPicPr>
        <p:blipFill>
          <a:blip r:embed="rId3"/>
          <a:stretch>
            <a:fillRect/>
          </a:stretch>
        </p:blipFill>
        <p:spPr>
          <a:xfrm>
            <a:off x="1502229" y="1738402"/>
            <a:ext cx="7903028" cy="4465212"/>
          </a:xfrm>
          <a:prstGeom prst="rect">
            <a:avLst/>
          </a:prstGeom>
        </p:spPr>
      </p:pic>
      <p:sp>
        <p:nvSpPr>
          <p:cNvPr id="3" name="TextBox 2">
            <a:extLst>
              <a:ext uri="{FF2B5EF4-FFF2-40B4-BE49-F238E27FC236}">
                <a16:creationId xmlns:a16="http://schemas.microsoft.com/office/drawing/2014/main" id="{A802B85C-D3FF-2F03-1028-6DECA7DA2D91}"/>
              </a:ext>
            </a:extLst>
          </p:cNvPr>
          <p:cNvSpPr txBox="1"/>
          <p:nvPr/>
        </p:nvSpPr>
        <p:spPr>
          <a:xfrm>
            <a:off x="755780" y="606490"/>
            <a:ext cx="7576457"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rgbClr val="000000"/>
                </a:solidFill>
                <a:effectLst/>
                <a:uFillTx/>
                <a:latin typeface="+mn-lt"/>
                <a:ea typeface="+mn-ea"/>
                <a:cs typeface="+mn-cs"/>
                <a:sym typeface="Calibri"/>
              </a:rPr>
              <a:t>Price Floors: Minimum Wage (9:45)</a:t>
            </a:r>
          </a:p>
        </p:txBody>
      </p:sp>
    </p:spTree>
    <p:extLst>
      <p:ext uri="{BB962C8B-B14F-4D97-AF65-F5344CB8AC3E}">
        <p14:creationId xmlns:p14="http://schemas.microsoft.com/office/powerpoint/2010/main" val="37477846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589B62A-692E-D3D9-D908-0842B7BC0155}"/>
              </a:ext>
            </a:extLst>
          </p:cNvPr>
          <p:cNvSpPr>
            <a:spLocks/>
          </p:cNvSpPr>
          <p:nvPr/>
        </p:nvSpPr>
        <p:spPr bwMode="auto">
          <a:xfrm>
            <a:off x="0" y="9331"/>
            <a:ext cx="9881118" cy="1303735"/>
          </a:xfrm>
          <a:prstGeom prst="rect">
            <a:avLst/>
          </a:prstGeom>
          <a:solidFill>
            <a:srgbClr val="4B2068"/>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spcBef>
                <a:spcPts val="3200"/>
              </a:spcBef>
              <a:buSzPct val="100000"/>
              <a:buFont typeface="Lucida Grande" charset="0"/>
              <a:buChar char="•"/>
              <a:defRPr sz="2800">
                <a:solidFill>
                  <a:schemeClr val="tx1"/>
                </a:solidFill>
                <a:latin typeface="Lucida Grande" charset="0"/>
                <a:ea typeface="ヒラギノ角ゴ ProN W3" charset="-128"/>
                <a:sym typeface="Lucida Grande" charset="0"/>
              </a:defRPr>
            </a:lvl1pPr>
            <a:lvl2pPr marL="742950" indent="-285750">
              <a:spcBef>
                <a:spcPts val="3200"/>
              </a:spcBef>
              <a:buSzPct val="100000"/>
              <a:buFont typeface="Lucida Grande" charset="0"/>
              <a:buChar char="•"/>
              <a:defRPr sz="2800">
                <a:solidFill>
                  <a:schemeClr val="tx1"/>
                </a:solidFill>
                <a:latin typeface="Lucida Grande" charset="0"/>
                <a:ea typeface="ヒラギノ角ゴ ProN W3" charset="-128"/>
                <a:sym typeface="Lucida Grande" charset="0"/>
              </a:defRPr>
            </a:lvl2pPr>
            <a:lvl3pPr marL="1143000" indent="-228600">
              <a:spcBef>
                <a:spcPts val="3200"/>
              </a:spcBef>
              <a:buSzPct val="100000"/>
              <a:buFont typeface="Lucida Grande" charset="0"/>
              <a:buChar char="•"/>
              <a:defRPr sz="2800">
                <a:solidFill>
                  <a:schemeClr val="tx1"/>
                </a:solidFill>
                <a:latin typeface="Lucida Grande" charset="0"/>
                <a:ea typeface="ヒラギノ角ゴ ProN W3" charset="-128"/>
                <a:sym typeface="Lucida Grande" charset="0"/>
              </a:defRPr>
            </a:lvl3pPr>
            <a:lvl4pPr marL="1600200" indent="-228600">
              <a:spcBef>
                <a:spcPts val="3200"/>
              </a:spcBef>
              <a:buSzPct val="100000"/>
              <a:buFont typeface="Lucida Grande" charset="0"/>
              <a:buChar char="•"/>
              <a:defRPr sz="2800">
                <a:solidFill>
                  <a:schemeClr val="tx1"/>
                </a:solidFill>
                <a:latin typeface="Lucida Grande" charset="0"/>
                <a:ea typeface="ヒラギノ角ゴ ProN W3" charset="-128"/>
                <a:sym typeface="Lucida Grande" charset="0"/>
              </a:defRPr>
            </a:lvl4pPr>
            <a:lvl5pPr marL="2057400" indent="-228600">
              <a:spcBef>
                <a:spcPts val="3200"/>
              </a:spcBef>
              <a:buSzPct val="100000"/>
              <a:buFont typeface="Lucida Grande"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3200"/>
              </a:spcBef>
              <a:spcAft>
                <a:spcPct val="0"/>
              </a:spcAft>
              <a:buSzPct val="100000"/>
              <a:buFont typeface="Lucida Grande"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3200"/>
              </a:spcBef>
              <a:spcAft>
                <a:spcPct val="0"/>
              </a:spcAft>
              <a:buSzPct val="100000"/>
              <a:buFont typeface="Lucida Grande"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3200"/>
              </a:spcBef>
              <a:spcAft>
                <a:spcPct val="0"/>
              </a:spcAft>
              <a:buSzPct val="100000"/>
              <a:buFont typeface="Lucida Grande"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3200"/>
              </a:spcBef>
              <a:spcAft>
                <a:spcPct val="0"/>
              </a:spcAft>
              <a:buSzPct val="100000"/>
              <a:buFont typeface="Lucida Grande" charset="0"/>
              <a:buChar char="•"/>
              <a:defRPr sz="2800">
                <a:solidFill>
                  <a:schemeClr val="tx1"/>
                </a:solidFill>
                <a:latin typeface="Lucida Grande" charset="0"/>
                <a:ea typeface="ヒラギノ角ゴ ProN W3" charset="-128"/>
                <a:sym typeface="Lucida Grande" charset="0"/>
              </a:defRPr>
            </a:lvl9pPr>
          </a:lstStyle>
          <a:p>
            <a:pPr algn="ctr" eaLnBrk="1" hangingPunct="1">
              <a:spcBef>
                <a:spcPct val="0"/>
              </a:spcBef>
              <a:buSzTx/>
              <a:buFontTx/>
              <a:buNone/>
            </a:pPr>
            <a:endParaRPr lang="en-US" altLang="en-US" sz="2531"/>
          </a:p>
        </p:txBody>
      </p:sp>
      <p:sp>
        <p:nvSpPr>
          <p:cNvPr id="12291" name="Rectangle 3">
            <a:extLst>
              <a:ext uri="{FF2B5EF4-FFF2-40B4-BE49-F238E27FC236}">
                <a16:creationId xmlns:a16="http://schemas.microsoft.com/office/drawing/2014/main" id="{39D3ADF9-A1D7-4FB4-5888-1F8E24B71CEA}"/>
              </a:ext>
            </a:extLst>
          </p:cNvPr>
          <p:cNvSpPr>
            <a:spLocks noGrp="1" noChangeArrowheads="1"/>
          </p:cNvSpPr>
          <p:nvPr>
            <p:ph type="body" idx="4294967295"/>
          </p:nvPr>
        </p:nvSpPr>
        <p:spPr>
          <a:xfrm>
            <a:off x="3568829" y="1932312"/>
            <a:ext cx="4349750" cy="5214937"/>
          </a:xfrm>
        </p:spPr>
        <p:txBody>
          <a:bodyPr/>
          <a:lstStyle/>
          <a:p>
            <a:pPr marL="309180" indent="-309180"/>
            <a:r>
              <a:rPr lang="en-US" altLang="en-US" sz="3094" dirty="0"/>
              <a:t>Legal maximum price</a:t>
            </a:r>
          </a:p>
          <a:p>
            <a:pPr marL="309180" indent="-309180"/>
            <a:r>
              <a:rPr lang="en-US" altLang="en-US" sz="3094" dirty="0"/>
              <a:t>Examples</a:t>
            </a:r>
          </a:p>
          <a:p>
            <a:pPr marL="521252" lvl="1" indent="-253371"/>
            <a:r>
              <a:rPr lang="en-US" altLang="en-US" sz="2531" dirty="0"/>
              <a:t>Resource prices during WWII</a:t>
            </a:r>
          </a:p>
          <a:p>
            <a:pPr marL="521252" lvl="1" indent="-253371"/>
            <a:r>
              <a:rPr lang="en-US" altLang="en-US" sz="2531" dirty="0"/>
              <a:t>Oil Prices in1970s</a:t>
            </a:r>
          </a:p>
          <a:p>
            <a:pPr marL="521252" lvl="1" indent="-253371"/>
            <a:r>
              <a:rPr lang="en-US" altLang="en-US" sz="2531" dirty="0"/>
              <a:t>California electricity</a:t>
            </a:r>
          </a:p>
          <a:p>
            <a:pPr marL="521252" lvl="1" indent="-253371"/>
            <a:r>
              <a:rPr lang="en-US" altLang="en-US" sz="2531" dirty="0"/>
              <a:t>New York City apartments</a:t>
            </a:r>
          </a:p>
        </p:txBody>
      </p:sp>
      <p:sp>
        <p:nvSpPr>
          <p:cNvPr id="12292" name="Rectangle 4">
            <a:extLst>
              <a:ext uri="{FF2B5EF4-FFF2-40B4-BE49-F238E27FC236}">
                <a16:creationId xmlns:a16="http://schemas.microsoft.com/office/drawing/2014/main" id="{7ADF7550-8BA9-C714-E630-ACC130778452}"/>
              </a:ext>
            </a:extLst>
          </p:cNvPr>
          <p:cNvSpPr>
            <a:spLocks noChangeArrowheads="1"/>
          </p:cNvSpPr>
          <p:nvPr/>
        </p:nvSpPr>
        <p:spPr bwMode="auto">
          <a:xfrm>
            <a:off x="3109446" y="283236"/>
            <a:ext cx="5268516" cy="892969"/>
          </a:xfrm>
          <a:prstGeom prst="rect">
            <a:avLst/>
          </a:prstGeom>
          <a:noFill/>
          <a:ln>
            <a:noFill/>
          </a:ln>
          <a:effectLst>
            <a:outerShdw dist="88899"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sz="3600">
                <a:solidFill>
                  <a:schemeClr val="tx1"/>
                </a:solidFill>
                <a:latin typeface="Lucida Grande" charset="0"/>
                <a:ea typeface="ヒラギノ角ゴ ProN W3" charset="-128"/>
                <a:sym typeface="Lucida Grande" charset="0"/>
              </a:defRPr>
            </a:lvl1pPr>
            <a:lvl2pPr marL="742950" indent="-285750">
              <a:defRPr sz="3600">
                <a:solidFill>
                  <a:schemeClr val="tx1"/>
                </a:solidFill>
                <a:latin typeface="Lucida Grande" charset="0"/>
                <a:ea typeface="ヒラギノ角ゴ ProN W3" charset="-128"/>
                <a:sym typeface="Lucida Grande" charset="0"/>
              </a:defRPr>
            </a:lvl2pPr>
            <a:lvl3pPr marL="1143000" indent="-228600">
              <a:defRPr sz="3600">
                <a:solidFill>
                  <a:schemeClr val="tx1"/>
                </a:solidFill>
                <a:latin typeface="Lucida Grande" charset="0"/>
                <a:ea typeface="ヒラギノ角ゴ ProN W3" charset="-128"/>
                <a:sym typeface="Lucida Grande" charset="0"/>
              </a:defRPr>
            </a:lvl3pPr>
            <a:lvl4pPr marL="1600200" indent="-228600">
              <a:defRPr sz="3600">
                <a:solidFill>
                  <a:schemeClr val="tx1"/>
                </a:solidFill>
                <a:latin typeface="Lucida Grande" charset="0"/>
                <a:ea typeface="ヒラギノ角ゴ ProN W3" charset="-128"/>
                <a:sym typeface="Lucida Grande" charset="0"/>
              </a:defRPr>
            </a:lvl4pPr>
            <a:lvl5pPr marL="2057400" indent="-228600">
              <a:defRPr sz="3600">
                <a:solidFill>
                  <a:schemeClr val="tx1"/>
                </a:solidFill>
                <a:latin typeface="Lucida Grande" charset="0"/>
                <a:ea typeface="ヒラギノ角ゴ ProN W3" charset="-128"/>
                <a:sym typeface="Lucida Grande" charset="0"/>
              </a:defRPr>
            </a:lvl5pPr>
            <a:lvl6pPr marL="2514600" indent="-228600" eaLnBrk="0" fontAlgn="base" hangingPunct="0">
              <a:spcBef>
                <a:spcPct val="0"/>
              </a:spcBef>
              <a:spcAft>
                <a:spcPct val="0"/>
              </a:spcAft>
              <a:defRPr sz="3600">
                <a:solidFill>
                  <a:schemeClr val="tx1"/>
                </a:solidFill>
                <a:latin typeface="Lucida Grande" charset="0"/>
                <a:ea typeface="ヒラギノ角ゴ ProN W3" charset="-128"/>
                <a:sym typeface="Lucida Grande" charset="0"/>
              </a:defRPr>
            </a:lvl6pPr>
            <a:lvl7pPr marL="2971800" indent="-228600" eaLnBrk="0" fontAlgn="base" hangingPunct="0">
              <a:spcBef>
                <a:spcPct val="0"/>
              </a:spcBef>
              <a:spcAft>
                <a:spcPct val="0"/>
              </a:spcAft>
              <a:defRPr sz="3600">
                <a:solidFill>
                  <a:schemeClr val="tx1"/>
                </a:solidFill>
                <a:latin typeface="Lucida Grande" charset="0"/>
                <a:ea typeface="ヒラギノ角ゴ ProN W3" charset="-128"/>
                <a:sym typeface="Lucida Grande" charset="0"/>
              </a:defRPr>
            </a:lvl7pPr>
            <a:lvl8pPr marL="3429000" indent="-228600" eaLnBrk="0" fontAlgn="base" hangingPunct="0">
              <a:spcBef>
                <a:spcPct val="0"/>
              </a:spcBef>
              <a:spcAft>
                <a:spcPct val="0"/>
              </a:spcAft>
              <a:defRPr sz="3600">
                <a:solidFill>
                  <a:schemeClr val="tx1"/>
                </a:solidFill>
                <a:latin typeface="Lucida Grande" charset="0"/>
                <a:ea typeface="ヒラギノ角ゴ ProN W3" charset="-128"/>
                <a:sym typeface="Lucida Grande" charset="0"/>
              </a:defRPr>
            </a:lvl8pPr>
            <a:lvl9pPr marL="3886200" indent="-228600" eaLnBrk="0" fontAlgn="base" hangingPunct="0">
              <a:spcBef>
                <a:spcPct val="0"/>
              </a:spcBef>
              <a:spcAft>
                <a:spcPct val="0"/>
              </a:spcAft>
              <a:defRPr sz="3600">
                <a:solidFill>
                  <a:schemeClr val="tx1"/>
                </a:solidFill>
                <a:latin typeface="Lucida Grande" charset="0"/>
                <a:ea typeface="ヒラギノ角ゴ ProN W3" charset="-128"/>
                <a:sym typeface="Lucida Grande" charset="0"/>
              </a:defRPr>
            </a:lvl9pPr>
          </a:lstStyle>
          <a:p>
            <a:pPr eaLnBrk="1" hangingPunct="1"/>
            <a:r>
              <a:rPr lang="en-US" altLang="en-US" sz="5625" dirty="0">
                <a:solidFill>
                  <a:srgbClr val="EE7C15"/>
                </a:solidFill>
                <a:cs typeface="Lucida Grande" charset="0"/>
              </a:rPr>
              <a:t>Price Ceilings</a:t>
            </a:r>
          </a:p>
        </p:txBody>
      </p:sp>
      <p:sp>
        <p:nvSpPr>
          <p:cNvPr id="2" name="TextBox 1">
            <a:extLst>
              <a:ext uri="{FF2B5EF4-FFF2-40B4-BE49-F238E27FC236}">
                <a16:creationId xmlns:a16="http://schemas.microsoft.com/office/drawing/2014/main" id="{CCE2D7FF-16E2-A5CF-E8E6-FEAC32A14D49}"/>
              </a:ext>
            </a:extLst>
          </p:cNvPr>
          <p:cNvSpPr txBox="1"/>
          <p:nvPr/>
        </p:nvSpPr>
        <p:spPr>
          <a:xfrm>
            <a:off x="8173616" y="6046237"/>
            <a:ext cx="2929813" cy="5539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kumimoji="0" lang="en-US" sz="1200" b="0" i="1" u="none" strike="noStrike" cap="none" spc="0" normalizeH="0" baseline="0" dirty="0">
                <a:ln>
                  <a:noFill/>
                </a:ln>
                <a:solidFill>
                  <a:srgbClr val="000000"/>
                </a:solidFill>
                <a:effectLst/>
                <a:uFillTx/>
                <a:latin typeface="+mn-lt"/>
                <a:ea typeface="+mn-ea"/>
                <a:cs typeface="+mn-cs"/>
                <a:sym typeface="Calibri"/>
              </a:rPr>
              <a:t>Krugman’s Economics for AP</a:t>
            </a: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22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22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229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229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2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bldLvl="5"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52EA3269-41A4-B81D-D62A-64B31A21DB5F}"/>
              </a:ext>
            </a:extLst>
          </p:cNvPr>
          <p:cNvSpPr>
            <a:spLocks/>
          </p:cNvSpPr>
          <p:nvPr/>
        </p:nvSpPr>
        <p:spPr bwMode="auto">
          <a:xfrm>
            <a:off x="0" y="0"/>
            <a:ext cx="1785938" cy="6858000"/>
          </a:xfrm>
          <a:prstGeom prst="rect">
            <a:avLst/>
          </a:prstGeom>
          <a:solidFill>
            <a:srgbClr val="6BC31C"/>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lvl1pPr>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1pPr>
            <a:lvl2pPr marL="742950" indent="-28575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2pPr>
            <a:lvl3pPr marL="1143000" indent="-22860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3pPr>
            <a:lvl4pPr marL="1600200" indent="-22860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4pPr>
            <a:lvl5pPr marL="2057400" indent="-22860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5pPr>
            <a:lvl6pPr marL="25146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6pPr>
            <a:lvl7pPr marL="29718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7pPr>
            <a:lvl8pPr marL="34290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8pPr>
            <a:lvl9pPr marL="38862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9pPr>
          </a:lstStyle>
          <a:p>
            <a:pPr algn="ctr" eaLnBrk="1" hangingPunct="1">
              <a:spcBef>
                <a:spcPct val="0"/>
              </a:spcBef>
              <a:buSzTx/>
              <a:buFontTx/>
              <a:buNone/>
            </a:pPr>
            <a:endParaRPr lang="en-US" altLang="en-US" sz="2531"/>
          </a:p>
        </p:txBody>
      </p:sp>
      <p:sp>
        <p:nvSpPr>
          <p:cNvPr id="14340" name="Rectangle 3">
            <a:extLst>
              <a:ext uri="{FF2B5EF4-FFF2-40B4-BE49-F238E27FC236}">
                <a16:creationId xmlns:a16="http://schemas.microsoft.com/office/drawing/2014/main" id="{E1318EB6-90D9-1ADA-921A-8E1F70EC3528}"/>
              </a:ext>
            </a:extLst>
          </p:cNvPr>
          <p:cNvSpPr>
            <a:spLocks/>
          </p:cNvSpPr>
          <p:nvPr/>
        </p:nvSpPr>
        <p:spPr bwMode="auto">
          <a:xfrm>
            <a:off x="1785938" y="0"/>
            <a:ext cx="7787270" cy="1427584"/>
          </a:xfrm>
          <a:prstGeom prst="rect">
            <a:avLst/>
          </a:prstGeom>
          <a:solidFill>
            <a:srgbClr val="EE7C15"/>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lvl1pPr>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1pPr>
            <a:lvl2pPr marL="742950" indent="-28575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2pPr>
            <a:lvl3pPr marL="1143000" indent="-22860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3pPr>
            <a:lvl4pPr marL="1600200" indent="-22860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4pPr>
            <a:lvl5pPr marL="2057400" indent="-22860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5pPr>
            <a:lvl6pPr marL="25146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6pPr>
            <a:lvl7pPr marL="29718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7pPr>
            <a:lvl8pPr marL="34290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8pPr>
            <a:lvl9pPr marL="38862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9pPr>
          </a:lstStyle>
          <a:p>
            <a:pPr algn="ctr" eaLnBrk="1" hangingPunct="1">
              <a:spcBef>
                <a:spcPct val="0"/>
              </a:spcBef>
              <a:buSzTx/>
              <a:buFontTx/>
              <a:buNone/>
            </a:pPr>
            <a:endParaRPr lang="en-US" altLang="en-US" sz="2531"/>
          </a:p>
        </p:txBody>
      </p:sp>
      <p:sp>
        <p:nvSpPr>
          <p:cNvPr id="13316" name="Rectangle 4">
            <a:extLst>
              <a:ext uri="{FF2B5EF4-FFF2-40B4-BE49-F238E27FC236}">
                <a16:creationId xmlns:a16="http://schemas.microsoft.com/office/drawing/2014/main" id="{E2BD3AB8-5A99-6CA7-4E8B-0FF37831F5A3}"/>
              </a:ext>
            </a:extLst>
          </p:cNvPr>
          <p:cNvSpPr>
            <a:spLocks noGrp="1" noChangeArrowheads="1"/>
          </p:cNvSpPr>
          <p:nvPr>
            <p:ph type="title" idx="4294967295"/>
          </p:nvPr>
        </p:nvSpPr>
        <p:spPr>
          <a:xfrm>
            <a:off x="2618793" y="141289"/>
            <a:ext cx="9573208" cy="1528892"/>
          </a:xfrm>
        </p:spPr>
        <p:txBody>
          <a:bodyPr/>
          <a:lstStyle/>
          <a:p>
            <a:pPr algn="l" eaLnBrk="1" hangingPunct="1">
              <a:defRPr/>
            </a:pPr>
            <a:r>
              <a:rPr lang="en-US" sz="4500" dirty="0">
                <a:solidFill>
                  <a:srgbClr val="4B2068"/>
                </a:solidFill>
                <a:effectLst>
                  <a:outerShdw blurRad="50800" dist="38100" dir="2700000" algn="tl" rotWithShape="0">
                    <a:srgbClr val="000000">
                      <a:alpha val="43000"/>
                    </a:srgbClr>
                  </a:outerShdw>
                </a:effectLst>
              </a:rPr>
              <a:t>Modeling a Price Ceiling</a:t>
            </a:r>
          </a:p>
        </p:txBody>
      </p:sp>
      <p:pic>
        <p:nvPicPr>
          <p:cNvPr id="14342" name="Picture 5">
            <a:extLst>
              <a:ext uri="{FF2B5EF4-FFF2-40B4-BE49-F238E27FC236}">
                <a16:creationId xmlns:a16="http://schemas.microsoft.com/office/drawing/2014/main" id="{549F0C68-647E-355E-39F6-7673B70337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5078" y="2464594"/>
            <a:ext cx="5546453" cy="3814093"/>
          </a:xfrm>
          <a:prstGeom prst="rect">
            <a:avLst/>
          </a:prstGeom>
          <a:noFill/>
          <a:ln>
            <a:noFill/>
          </a:ln>
          <a:effectLst>
            <a:outerShdw dist="25399" dir="54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 name="Picture 6">
            <a:extLst>
              <a:ext uri="{FF2B5EF4-FFF2-40B4-BE49-F238E27FC236}">
                <a16:creationId xmlns:a16="http://schemas.microsoft.com/office/drawing/2014/main" id="{9F7ACD11-1AE4-18BD-35E8-98BF6ECAE1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8263" y="2123129"/>
            <a:ext cx="5575474" cy="380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TextBox 1">
            <a:extLst>
              <a:ext uri="{FF2B5EF4-FFF2-40B4-BE49-F238E27FC236}">
                <a16:creationId xmlns:a16="http://schemas.microsoft.com/office/drawing/2014/main" id="{CD328C95-2A7A-2974-54A8-18994D54FCB3}"/>
              </a:ext>
            </a:extLst>
          </p:cNvPr>
          <p:cNvSpPr txBox="1"/>
          <p:nvPr/>
        </p:nvSpPr>
        <p:spPr>
          <a:xfrm>
            <a:off x="9731829" y="6481653"/>
            <a:ext cx="2460171"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n-lt"/>
                <a:ea typeface="+mn-ea"/>
                <a:cs typeface="+mn-cs"/>
                <a:sym typeface="Calibri"/>
              </a:rPr>
              <a:t>Source: Krugman’s Economics for AP</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a:extLst>
              <a:ext uri="{FF2B5EF4-FFF2-40B4-BE49-F238E27FC236}">
                <a16:creationId xmlns:a16="http://schemas.microsoft.com/office/drawing/2014/main" id="{E35693DD-A24D-664A-EE14-CDA1A912A4D6}"/>
              </a:ext>
            </a:extLst>
          </p:cNvPr>
          <p:cNvSpPr>
            <a:spLocks/>
          </p:cNvSpPr>
          <p:nvPr/>
        </p:nvSpPr>
        <p:spPr bwMode="auto">
          <a:xfrm>
            <a:off x="0" y="0"/>
            <a:ext cx="1821382" cy="6858000"/>
          </a:xfrm>
          <a:prstGeom prst="rect">
            <a:avLst/>
          </a:prstGeom>
          <a:solidFill>
            <a:srgbClr val="6BC31C"/>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lvl1pPr>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1pPr>
            <a:lvl2pPr marL="742950" indent="-28575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2pPr>
            <a:lvl3pPr marL="1143000" indent="-22860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3pPr>
            <a:lvl4pPr marL="1600200" indent="-22860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4pPr>
            <a:lvl5pPr marL="2057400" indent="-22860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5pPr>
            <a:lvl6pPr marL="25146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6pPr>
            <a:lvl7pPr marL="29718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7pPr>
            <a:lvl8pPr marL="34290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8pPr>
            <a:lvl9pPr marL="38862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9pPr>
          </a:lstStyle>
          <a:p>
            <a:pPr algn="ctr" eaLnBrk="1" hangingPunct="1">
              <a:spcBef>
                <a:spcPct val="0"/>
              </a:spcBef>
              <a:buSzTx/>
              <a:buFontTx/>
              <a:buNone/>
            </a:pPr>
            <a:endParaRPr lang="en-US" altLang="en-US" sz="2531"/>
          </a:p>
        </p:txBody>
      </p:sp>
      <p:sp>
        <p:nvSpPr>
          <p:cNvPr id="16388" name="Rectangle 3">
            <a:extLst>
              <a:ext uri="{FF2B5EF4-FFF2-40B4-BE49-F238E27FC236}">
                <a16:creationId xmlns:a16="http://schemas.microsoft.com/office/drawing/2014/main" id="{EBB85BE4-6F02-03B1-0B11-E1A7E9DEAE91}"/>
              </a:ext>
            </a:extLst>
          </p:cNvPr>
          <p:cNvSpPr>
            <a:spLocks/>
          </p:cNvSpPr>
          <p:nvPr/>
        </p:nvSpPr>
        <p:spPr bwMode="auto">
          <a:xfrm>
            <a:off x="1821382" y="383182"/>
            <a:ext cx="7322618" cy="1339453"/>
          </a:xfrm>
          <a:prstGeom prst="rect">
            <a:avLst/>
          </a:prstGeom>
          <a:solidFill>
            <a:srgbClr val="EE7C15"/>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lvl1pPr>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1pPr>
            <a:lvl2pPr marL="742950" indent="-28575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2pPr>
            <a:lvl3pPr marL="1143000" indent="-22860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3pPr>
            <a:lvl4pPr marL="1600200" indent="-22860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4pPr>
            <a:lvl5pPr marL="2057400" indent="-22860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5pPr>
            <a:lvl6pPr marL="25146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6pPr>
            <a:lvl7pPr marL="29718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7pPr>
            <a:lvl8pPr marL="34290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8pPr>
            <a:lvl9pPr marL="38862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9pPr>
          </a:lstStyle>
          <a:p>
            <a:pPr algn="ctr" eaLnBrk="1" hangingPunct="1">
              <a:spcBef>
                <a:spcPct val="0"/>
              </a:spcBef>
              <a:buSzTx/>
              <a:buFontTx/>
              <a:buNone/>
            </a:pPr>
            <a:endParaRPr lang="en-US" altLang="en-US" sz="2531"/>
          </a:p>
        </p:txBody>
      </p:sp>
      <p:sp>
        <p:nvSpPr>
          <p:cNvPr id="14340" name="Rectangle 4">
            <a:extLst>
              <a:ext uri="{FF2B5EF4-FFF2-40B4-BE49-F238E27FC236}">
                <a16:creationId xmlns:a16="http://schemas.microsoft.com/office/drawing/2014/main" id="{BFB01D41-2D9C-157B-2286-5F69303BC362}"/>
              </a:ext>
            </a:extLst>
          </p:cNvPr>
          <p:cNvSpPr>
            <a:spLocks noGrp="1" noChangeArrowheads="1"/>
          </p:cNvSpPr>
          <p:nvPr>
            <p:ph type="title" idx="4294967295"/>
          </p:nvPr>
        </p:nvSpPr>
        <p:spPr>
          <a:xfrm>
            <a:off x="2417763" y="159147"/>
            <a:ext cx="8250237" cy="1787525"/>
          </a:xfrm>
        </p:spPr>
        <p:txBody>
          <a:bodyPr/>
          <a:lstStyle/>
          <a:p>
            <a:pPr algn="l" eaLnBrk="1" hangingPunct="1">
              <a:defRPr/>
            </a:pPr>
            <a:r>
              <a:rPr lang="en-US" sz="4500" dirty="0">
                <a:solidFill>
                  <a:srgbClr val="4B2068"/>
                </a:solidFill>
                <a:effectLst>
                  <a:outerShdw blurRad="50800" dist="38100" dir="2700000" algn="tl" rotWithShape="0">
                    <a:srgbClr val="000000">
                      <a:alpha val="43000"/>
                    </a:srgbClr>
                  </a:outerShdw>
                </a:effectLst>
              </a:rPr>
              <a:t>How a Price Ceiling Causes Inefficiency</a:t>
            </a:r>
          </a:p>
        </p:txBody>
      </p:sp>
      <p:pic>
        <p:nvPicPr>
          <p:cNvPr id="16390" name="Picture 5">
            <a:extLst>
              <a:ext uri="{FF2B5EF4-FFF2-40B4-BE49-F238E27FC236}">
                <a16:creationId xmlns:a16="http://schemas.microsoft.com/office/drawing/2014/main" id="{6F08990A-A46B-7493-44C0-8A670BAB3D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4899" y="3111437"/>
            <a:ext cx="3407792" cy="2342927"/>
          </a:xfrm>
          <a:prstGeom prst="rect">
            <a:avLst/>
          </a:prstGeom>
          <a:noFill/>
          <a:ln>
            <a:noFill/>
          </a:ln>
          <a:effectLst>
            <a:outerShdw dist="88899"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4342" name="Rectangle 6">
            <a:extLst>
              <a:ext uri="{FF2B5EF4-FFF2-40B4-BE49-F238E27FC236}">
                <a16:creationId xmlns:a16="http://schemas.microsoft.com/office/drawing/2014/main" id="{3D932818-76B5-54CF-CC4F-FFD071468DE7}"/>
              </a:ext>
            </a:extLst>
          </p:cNvPr>
          <p:cNvSpPr>
            <a:spLocks/>
          </p:cNvSpPr>
          <p:nvPr/>
        </p:nvSpPr>
        <p:spPr bwMode="auto">
          <a:xfrm>
            <a:off x="5603752" y="2702347"/>
            <a:ext cx="4680272" cy="3161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marL="381000" indent="-38100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1pPr>
            <a:lvl2pPr marL="742950" indent="-28575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2pPr>
            <a:lvl3pPr marL="1143000" indent="-22860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3pPr>
            <a:lvl4pPr marL="1600200" indent="-22860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4pPr>
            <a:lvl5pPr marL="2057400" indent="-22860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5pPr>
            <a:lvl6pPr marL="25146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6pPr>
            <a:lvl7pPr marL="29718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7pPr>
            <a:lvl8pPr marL="34290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8pPr>
            <a:lvl9pPr marL="38862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9pPr>
          </a:lstStyle>
          <a:p>
            <a:pPr eaLnBrk="1" hangingPunct="1"/>
            <a:r>
              <a:rPr lang="en-US" altLang="en-US" sz="2672"/>
              <a:t>Inefficient Allocation to Consumers</a:t>
            </a:r>
          </a:p>
          <a:p>
            <a:pPr eaLnBrk="1" hangingPunct="1"/>
            <a:r>
              <a:rPr lang="en-US" altLang="en-US" sz="2672"/>
              <a:t>Wasted Resources</a:t>
            </a:r>
          </a:p>
          <a:p>
            <a:pPr eaLnBrk="1" hangingPunct="1"/>
            <a:r>
              <a:rPr lang="en-US" altLang="en-US" sz="2672"/>
              <a:t>Inefficiently Low Quality</a:t>
            </a:r>
          </a:p>
          <a:p>
            <a:pPr eaLnBrk="1" hangingPunct="1"/>
            <a:r>
              <a:rPr lang="en-US" altLang="en-US" sz="2672"/>
              <a:t>Black Markets</a:t>
            </a:r>
          </a:p>
        </p:txBody>
      </p:sp>
      <p:sp>
        <p:nvSpPr>
          <p:cNvPr id="2" name="TextBox 1">
            <a:extLst>
              <a:ext uri="{FF2B5EF4-FFF2-40B4-BE49-F238E27FC236}">
                <a16:creationId xmlns:a16="http://schemas.microsoft.com/office/drawing/2014/main" id="{1EBE5CA4-CFA8-A23B-ACE7-D0FB64D5E95E}"/>
              </a:ext>
            </a:extLst>
          </p:cNvPr>
          <p:cNvSpPr txBox="1"/>
          <p:nvPr/>
        </p:nvSpPr>
        <p:spPr>
          <a:xfrm>
            <a:off x="9302619" y="6382139"/>
            <a:ext cx="2230017"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1" u="none" strike="noStrike" cap="none" spc="0" normalizeH="0" baseline="0" dirty="0">
                <a:ln>
                  <a:noFill/>
                </a:ln>
                <a:solidFill>
                  <a:srgbClr val="000000"/>
                </a:solidFill>
                <a:effectLst/>
                <a:uFillTx/>
                <a:latin typeface="+mn-lt"/>
                <a:ea typeface="+mn-ea"/>
                <a:cs typeface="+mn-cs"/>
                <a:sym typeface="Calibri"/>
              </a:rPr>
              <a:t>Krugman’s Economics for AP</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434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434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434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434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a:extLst>
              <a:ext uri="{FF2B5EF4-FFF2-40B4-BE49-F238E27FC236}">
                <a16:creationId xmlns:a16="http://schemas.microsoft.com/office/drawing/2014/main" id="{C13E4086-C769-2EC8-A38B-911600376C1A}"/>
              </a:ext>
            </a:extLst>
          </p:cNvPr>
          <p:cNvSpPr>
            <a:spLocks/>
          </p:cNvSpPr>
          <p:nvPr/>
        </p:nvSpPr>
        <p:spPr bwMode="auto">
          <a:xfrm>
            <a:off x="0" y="0"/>
            <a:ext cx="1785938" cy="6858000"/>
          </a:xfrm>
          <a:prstGeom prst="rect">
            <a:avLst/>
          </a:prstGeom>
          <a:solidFill>
            <a:srgbClr val="6BC31C"/>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lvl1pPr>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1pPr>
            <a:lvl2pPr marL="742950" indent="-28575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2pPr>
            <a:lvl3pPr marL="1143000" indent="-22860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3pPr>
            <a:lvl4pPr marL="1600200" indent="-22860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4pPr>
            <a:lvl5pPr marL="2057400" indent="-22860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5pPr>
            <a:lvl6pPr marL="25146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6pPr>
            <a:lvl7pPr marL="29718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7pPr>
            <a:lvl8pPr marL="34290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8pPr>
            <a:lvl9pPr marL="38862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9pPr>
          </a:lstStyle>
          <a:p>
            <a:pPr algn="ctr" eaLnBrk="1" hangingPunct="1">
              <a:spcBef>
                <a:spcPct val="0"/>
              </a:spcBef>
              <a:buSzTx/>
              <a:buFontTx/>
              <a:buNone/>
            </a:pPr>
            <a:endParaRPr lang="en-US" altLang="en-US" sz="2531"/>
          </a:p>
        </p:txBody>
      </p:sp>
      <p:sp>
        <p:nvSpPr>
          <p:cNvPr id="18436" name="Rectangle 3">
            <a:extLst>
              <a:ext uri="{FF2B5EF4-FFF2-40B4-BE49-F238E27FC236}">
                <a16:creationId xmlns:a16="http://schemas.microsoft.com/office/drawing/2014/main" id="{ED29299A-8CB9-EC35-6F54-4F063C68060B}"/>
              </a:ext>
            </a:extLst>
          </p:cNvPr>
          <p:cNvSpPr>
            <a:spLocks/>
          </p:cNvSpPr>
          <p:nvPr/>
        </p:nvSpPr>
        <p:spPr bwMode="auto">
          <a:xfrm>
            <a:off x="1763986" y="0"/>
            <a:ext cx="8251031" cy="1339453"/>
          </a:xfrm>
          <a:prstGeom prst="rect">
            <a:avLst/>
          </a:prstGeom>
          <a:solidFill>
            <a:srgbClr val="EE7C15"/>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lvl1pPr>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1pPr>
            <a:lvl2pPr marL="742950" indent="-28575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2pPr>
            <a:lvl3pPr marL="1143000" indent="-22860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3pPr>
            <a:lvl4pPr marL="1600200" indent="-22860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4pPr>
            <a:lvl5pPr marL="2057400" indent="-22860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5pPr>
            <a:lvl6pPr marL="25146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6pPr>
            <a:lvl7pPr marL="29718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7pPr>
            <a:lvl8pPr marL="34290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8pPr>
            <a:lvl9pPr marL="38862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9pPr>
          </a:lstStyle>
          <a:p>
            <a:pPr algn="ctr" eaLnBrk="1" hangingPunct="1">
              <a:spcBef>
                <a:spcPct val="0"/>
              </a:spcBef>
              <a:buSzTx/>
              <a:buFontTx/>
              <a:buNone/>
            </a:pPr>
            <a:endParaRPr lang="en-US" altLang="en-US" sz="2531"/>
          </a:p>
        </p:txBody>
      </p:sp>
      <p:sp>
        <p:nvSpPr>
          <p:cNvPr id="15364" name="Rectangle 4">
            <a:extLst>
              <a:ext uri="{FF2B5EF4-FFF2-40B4-BE49-F238E27FC236}">
                <a16:creationId xmlns:a16="http://schemas.microsoft.com/office/drawing/2014/main" id="{19635047-DE81-5A28-C665-1A68126BA703}"/>
              </a:ext>
            </a:extLst>
          </p:cNvPr>
          <p:cNvSpPr>
            <a:spLocks noGrp="1" noChangeArrowheads="1"/>
          </p:cNvSpPr>
          <p:nvPr>
            <p:ph type="title" idx="4294967295"/>
          </p:nvPr>
        </p:nvSpPr>
        <p:spPr>
          <a:xfrm>
            <a:off x="1763986" y="0"/>
            <a:ext cx="10428014" cy="1774217"/>
          </a:xfrm>
        </p:spPr>
        <p:txBody>
          <a:bodyPr/>
          <a:lstStyle/>
          <a:p>
            <a:pPr algn="l" eaLnBrk="1" hangingPunct="1">
              <a:defRPr/>
            </a:pPr>
            <a:r>
              <a:rPr lang="en-US" sz="4500" dirty="0">
                <a:solidFill>
                  <a:srgbClr val="4B2068"/>
                </a:solidFill>
                <a:effectLst>
                  <a:outerShdw blurRad="50800" dist="38100" dir="2700000" algn="tl" rotWithShape="0">
                    <a:srgbClr val="000000">
                      <a:alpha val="43000"/>
                    </a:srgbClr>
                  </a:outerShdw>
                </a:effectLst>
              </a:rPr>
              <a:t>So Why Are There Price Ceilings?</a:t>
            </a:r>
          </a:p>
        </p:txBody>
      </p:sp>
      <p:pic>
        <p:nvPicPr>
          <p:cNvPr id="18438" name="Picture 5">
            <a:extLst>
              <a:ext uri="{FF2B5EF4-FFF2-40B4-BE49-F238E27FC236}">
                <a16:creationId xmlns:a16="http://schemas.microsoft.com/office/drawing/2014/main" id="{8DF8D8BB-047A-2A3F-0443-9D6CA4C8B0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3691" y="2428875"/>
            <a:ext cx="3407792" cy="2342927"/>
          </a:xfrm>
          <a:prstGeom prst="rect">
            <a:avLst/>
          </a:prstGeom>
          <a:noFill/>
          <a:ln>
            <a:noFill/>
          </a:ln>
          <a:effectLst>
            <a:outerShdw dist="88899"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5366" name="Rectangle 6">
            <a:extLst>
              <a:ext uri="{FF2B5EF4-FFF2-40B4-BE49-F238E27FC236}">
                <a16:creationId xmlns:a16="http://schemas.microsoft.com/office/drawing/2014/main" id="{7268043A-3D54-DEE9-7FD1-C75B34C200A6}"/>
              </a:ext>
            </a:extLst>
          </p:cNvPr>
          <p:cNvSpPr>
            <a:spLocks/>
          </p:cNvSpPr>
          <p:nvPr/>
        </p:nvSpPr>
        <p:spPr bwMode="auto">
          <a:xfrm>
            <a:off x="6551976" y="2428875"/>
            <a:ext cx="4474889"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marL="381000" indent="-38100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1pPr>
            <a:lvl2pPr marL="742950" indent="-28575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2pPr>
            <a:lvl3pPr marL="1143000" indent="-22860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3pPr>
            <a:lvl4pPr marL="1600200" indent="-22860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4pPr>
            <a:lvl5pPr marL="2057400" indent="-22860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5pPr>
            <a:lvl6pPr marL="25146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6pPr>
            <a:lvl7pPr marL="29718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7pPr>
            <a:lvl8pPr marL="34290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8pPr>
            <a:lvl9pPr marL="38862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9pPr>
          </a:lstStyle>
          <a:p>
            <a:pPr eaLnBrk="1" hangingPunct="1"/>
            <a:r>
              <a:rPr lang="en-US" altLang="en-US" sz="2672" dirty="0"/>
              <a:t>Benefit some</a:t>
            </a:r>
          </a:p>
          <a:p>
            <a:pPr eaLnBrk="1" hangingPunct="1"/>
            <a:r>
              <a:rPr lang="en-US" altLang="en-US" sz="2672" dirty="0"/>
              <a:t>Uncertainty</a:t>
            </a:r>
          </a:p>
          <a:p>
            <a:pPr eaLnBrk="1" hangingPunct="1"/>
            <a:r>
              <a:rPr lang="en-US" altLang="en-US" sz="2672" dirty="0"/>
              <a:t>Lack of understanding</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536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536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536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88ABF757-D620-9CF0-7CAE-50B21E460B8A}"/>
              </a:ext>
            </a:extLst>
          </p:cNvPr>
          <p:cNvSpPr>
            <a:spLocks/>
          </p:cNvSpPr>
          <p:nvPr/>
        </p:nvSpPr>
        <p:spPr bwMode="auto">
          <a:xfrm>
            <a:off x="9188648" y="1303734"/>
            <a:ext cx="3003352" cy="5554265"/>
          </a:xfrm>
          <a:prstGeom prst="rect">
            <a:avLst/>
          </a:prstGeom>
          <a:solidFill>
            <a:srgbClr val="6BC31C"/>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spcBef>
                <a:spcPts val="3200"/>
              </a:spcBef>
              <a:buSzPct val="100000"/>
              <a:buFont typeface="Lucida Grande" charset="0"/>
              <a:buChar char="•"/>
              <a:defRPr sz="2800">
                <a:solidFill>
                  <a:schemeClr val="tx1"/>
                </a:solidFill>
                <a:latin typeface="Lucida Grande" charset="0"/>
                <a:ea typeface="ヒラギノ角ゴ ProN W3" charset="-128"/>
                <a:sym typeface="Lucida Grande" charset="0"/>
              </a:defRPr>
            </a:lvl1pPr>
            <a:lvl2pPr marL="742950" indent="-285750">
              <a:spcBef>
                <a:spcPts val="3200"/>
              </a:spcBef>
              <a:buSzPct val="100000"/>
              <a:buFont typeface="Lucida Grande" charset="0"/>
              <a:buChar char="•"/>
              <a:defRPr sz="2800">
                <a:solidFill>
                  <a:schemeClr val="tx1"/>
                </a:solidFill>
                <a:latin typeface="Lucida Grande" charset="0"/>
                <a:ea typeface="ヒラギノ角ゴ ProN W3" charset="-128"/>
                <a:sym typeface="Lucida Grande" charset="0"/>
              </a:defRPr>
            </a:lvl2pPr>
            <a:lvl3pPr marL="1143000" indent="-228600">
              <a:spcBef>
                <a:spcPts val="3200"/>
              </a:spcBef>
              <a:buSzPct val="100000"/>
              <a:buFont typeface="Lucida Grande" charset="0"/>
              <a:buChar char="•"/>
              <a:defRPr sz="2800">
                <a:solidFill>
                  <a:schemeClr val="tx1"/>
                </a:solidFill>
                <a:latin typeface="Lucida Grande" charset="0"/>
                <a:ea typeface="ヒラギノ角ゴ ProN W3" charset="-128"/>
                <a:sym typeface="Lucida Grande" charset="0"/>
              </a:defRPr>
            </a:lvl3pPr>
            <a:lvl4pPr marL="1600200" indent="-228600">
              <a:spcBef>
                <a:spcPts val="3200"/>
              </a:spcBef>
              <a:buSzPct val="100000"/>
              <a:buFont typeface="Lucida Grande" charset="0"/>
              <a:buChar char="•"/>
              <a:defRPr sz="2800">
                <a:solidFill>
                  <a:schemeClr val="tx1"/>
                </a:solidFill>
                <a:latin typeface="Lucida Grande" charset="0"/>
                <a:ea typeface="ヒラギノ角ゴ ProN W3" charset="-128"/>
                <a:sym typeface="Lucida Grande" charset="0"/>
              </a:defRPr>
            </a:lvl4pPr>
            <a:lvl5pPr marL="2057400" indent="-228600">
              <a:spcBef>
                <a:spcPts val="3200"/>
              </a:spcBef>
              <a:buSzPct val="100000"/>
              <a:buFont typeface="Lucida Grande"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3200"/>
              </a:spcBef>
              <a:spcAft>
                <a:spcPct val="0"/>
              </a:spcAft>
              <a:buSzPct val="100000"/>
              <a:buFont typeface="Lucida Grande"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3200"/>
              </a:spcBef>
              <a:spcAft>
                <a:spcPct val="0"/>
              </a:spcAft>
              <a:buSzPct val="100000"/>
              <a:buFont typeface="Lucida Grande"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3200"/>
              </a:spcBef>
              <a:spcAft>
                <a:spcPct val="0"/>
              </a:spcAft>
              <a:buSzPct val="100000"/>
              <a:buFont typeface="Lucida Grande"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3200"/>
              </a:spcBef>
              <a:spcAft>
                <a:spcPct val="0"/>
              </a:spcAft>
              <a:buSzPct val="100000"/>
              <a:buFont typeface="Lucida Grande" charset="0"/>
              <a:buChar char="•"/>
              <a:defRPr sz="2800">
                <a:solidFill>
                  <a:schemeClr val="tx1"/>
                </a:solidFill>
                <a:latin typeface="Lucida Grande" charset="0"/>
                <a:ea typeface="ヒラギノ角ゴ ProN W3" charset="-128"/>
                <a:sym typeface="Lucida Grande" charset="0"/>
              </a:defRPr>
            </a:lvl9pPr>
          </a:lstStyle>
          <a:p>
            <a:pPr algn="ctr" eaLnBrk="1" hangingPunct="1">
              <a:spcBef>
                <a:spcPct val="0"/>
              </a:spcBef>
              <a:buSzTx/>
              <a:buFontTx/>
              <a:buNone/>
            </a:pPr>
            <a:endParaRPr lang="en-US" altLang="en-US" sz="2531"/>
          </a:p>
        </p:txBody>
      </p:sp>
      <p:sp>
        <p:nvSpPr>
          <p:cNvPr id="20483" name="Rectangle 2">
            <a:extLst>
              <a:ext uri="{FF2B5EF4-FFF2-40B4-BE49-F238E27FC236}">
                <a16:creationId xmlns:a16="http://schemas.microsoft.com/office/drawing/2014/main" id="{9B9182CD-A470-F73A-C51E-D161F60C6A1E}"/>
              </a:ext>
            </a:extLst>
          </p:cNvPr>
          <p:cNvSpPr>
            <a:spLocks/>
          </p:cNvSpPr>
          <p:nvPr/>
        </p:nvSpPr>
        <p:spPr bwMode="auto">
          <a:xfrm>
            <a:off x="0" y="0"/>
            <a:ext cx="9188648" cy="1714500"/>
          </a:xfrm>
          <a:prstGeom prst="rect">
            <a:avLst/>
          </a:prstGeom>
          <a:solidFill>
            <a:srgbClr val="4B2068"/>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spcBef>
                <a:spcPts val="3200"/>
              </a:spcBef>
              <a:buSzPct val="100000"/>
              <a:buFont typeface="Lucida Grande" charset="0"/>
              <a:buChar char="•"/>
              <a:defRPr sz="2800">
                <a:solidFill>
                  <a:schemeClr val="tx1"/>
                </a:solidFill>
                <a:latin typeface="Lucida Grande" charset="0"/>
                <a:ea typeface="ヒラギノ角ゴ ProN W3" charset="-128"/>
                <a:sym typeface="Lucida Grande" charset="0"/>
              </a:defRPr>
            </a:lvl1pPr>
            <a:lvl2pPr marL="742950" indent="-285750">
              <a:spcBef>
                <a:spcPts val="3200"/>
              </a:spcBef>
              <a:buSzPct val="100000"/>
              <a:buFont typeface="Lucida Grande" charset="0"/>
              <a:buChar char="•"/>
              <a:defRPr sz="2800">
                <a:solidFill>
                  <a:schemeClr val="tx1"/>
                </a:solidFill>
                <a:latin typeface="Lucida Grande" charset="0"/>
                <a:ea typeface="ヒラギノ角ゴ ProN W3" charset="-128"/>
                <a:sym typeface="Lucida Grande" charset="0"/>
              </a:defRPr>
            </a:lvl2pPr>
            <a:lvl3pPr marL="1143000" indent="-228600">
              <a:spcBef>
                <a:spcPts val="3200"/>
              </a:spcBef>
              <a:buSzPct val="100000"/>
              <a:buFont typeface="Lucida Grande" charset="0"/>
              <a:buChar char="•"/>
              <a:defRPr sz="2800">
                <a:solidFill>
                  <a:schemeClr val="tx1"/>
                </a:solidFill>
                <a:latin typeface="Lucida Grande" charset="0"/>
                <a:ea typeface="ヒラギノ角ゴ ProN W3" charset="-128"/>
                <a:sym typeface="Lucida Grande" charset="0"/>
              </a:defRPr>
            </a:lvl3pPr>
            <a:lvl4pPr marL="1600200" indent="-228600">
              <a:spcBef>
                <a:spcPts val="3200"/>
              </a:spcBef>
              <a:buSzPct val="100000"/>
              <a:buFont typeface="Lucida Grande" charset="0"/>
              <a:buChar char="•"/>
              <a:defRPr sz="2800">
                <a:solidFill>
                  <a:schemeClr val="tx1"/>
                </a:solidFill>
                <a:latin typeface="Lucida Grande" charset="0"/>
                <a:ea typeface="ヒラギノ角ゴ ProN W3" charset="-128"/>
                <a:sym typeface="Lucida Grande" charset="0"/>
              </a:defRPr>
            </a:lvl4pPr>
            <a:lvl5pPr marL="2057400" indent="-228600">
              <a:spcBef>
                <a:spcPts val="3200"/>
              </a:spcBef>
              <a:buSzPct val="100000"/>
              <a:buFont typeface="Lucida Grande" charset="0"/>
              <a:buChar char="•"/>
              <a:defRPr sz="2800">
                <a:solidFill>
                  <a:schemeClr val="tx1"/>
                </a:solidFill>
                <a:latin typeface="Lucida Grande" charset="0"/>
                <a:ea typeface="ヒラギノ角ゴ ProN W3" charset="-128"/>
                <a:sym typeface="Lucida Grande" charset="0"/>
              </a:defRPr>
            </a:lvl5pPr>
            <a:lvl6pPr marL="2514600" indent="-228600" eaLnBrk="0" fontAlgn="base" hangingPunct="0">
              <a:spcBef>
                <a:spcPts val="3200"/>
              </a:spcBef>
              <a:spcAft>
                <a:spcPct val="0"/>
              </a:spcAft>
              <a:buSzPct val="100000"/>
              <a:buFont typeface="Lucida Grande" charset="0"/>
              <a:buChar char="•"/>
              <a:defRPr sz="2800">
                <a:solidFill>
                  <a:schemeClr val="tx1"/>
                </a:solidFill>
                <a:latin typeface="Lucida Grande" charset="0"/>
                <a:ea typeface="ヒラギノ角ゴ ProN W3" charset="-128"/>
                <a:sym typeface="Lucida Grande" charset="0"/>
              </a:defRPr>
            </a:lvl6pPr>
            <a:lvl7pPr marL="2971800" indent="-228600" eaLnBrk="0" fontAlgn="base" hangingPunct="0">
              <a:spcBef>
                <a:spcPts val="3200"/>
              </a:spcBef>
              <a:spcAft>
                <a:spcPct val="0"/>
              </a:spcAft>
              <a:buSzPct val="100000"/>
              <a:buFont typeface="Lucida Grande" charset="0"/>
              <a:buChar char="•"/>
              <a:defRPr sz="2800">
                <a:solidFill>
                  <a:schemeClr val="tx1"/>
                </a:solidFill>
                <a:latin typeface="Lucida Grande" charset="0"/>
                <a:ea typeface="ヒラギノ角ゴ ProN W3" charset="-128"/>
                <a:sym typeface="Lucida Grande" charset="0"/>
              </a:defRPr>
            </a:lvl7pPr>
            <a:lvl8pPr marL="3429000" indent="-228600" eaLnBrk="0" fontAlgn="base" hangingPunct="0">
              <a:spcBef>
                <a:spcPts val="3200"/>
              </a:spcBef>
              <a:spcAft>
                <a:spcPct val="0"/>
              </a:spcAft>
              <a:buSzPct val="100000"/>
              <a:buFont typeface="Lucida Grande" charset="0"/>
              <a:buChar char="•"/>
              <a:defRPr sz="2800">
                <a:solidFill>
                  <a:schemeClr val="tx1"/>
                </a:solidFill>
                <a:latin typeface="Lucida Grande" charset="0"/>
                <a:ea typeface="ヒラギノ角ゴ ProN W3" charset="-128"/>
                <a:sym typeface="Lucida Grande" charset="0"/>
              </a:defRPr>
            </a:lvl8pPr>
            <a:lvl9pPr marL="3886200" indent="-228600" eaLnBrk="0" fontAlgn="base" hangingPunct="0">
              <a:spcBef>
                <a:spcPts val="3200"/>
              </a:spcBef>
              <a:spcAft>
                <a:spcPct val="0"/>
              </a:spcAft>
              <a:buSzPct val="100000"/>
              <a:buFont typeface="Lucida Grande" charset="0"/>
              <a:buChar char="•"/>
              <a:defRPr sz="2800">
                <a:solidFill>
                  <a:schemeClr val="tx1"/>
                </a:solidFill>
                <a:latin typeface="Lucida Grande" charset="0"/>
                <a:ea typeface="ヒラギノ角ゴ ProN W3" charset="-128"/>
                <a:sym typeface="Lucida Grande" charset="0"/>
              </a:defRPr>
            </a:lvl9pPr>
          </a:lstStyle>
          <a:p>
            <a:pPr algn="ctr" eaLnBrk="1" hangingPunct="1">
              <a:spcBef>
                <a:spcPct val="0"/>
              </a:spcBef>
              <a:buSzTx/>
              <a:buFontTx/>
              <a:buNone/>
            </a:pPr>
            <a:endParaRPr lang="en-US" altLang="en-US" sz="2531"/>
          </a:p>
        </p:txBody>
      </p:sp>
      <p:sp>
        <p:nvSpPr>
          <p:cNvPr id="16387" name="Rectangle 3">
            <a:extLst>
              <a:ext uri="{FF2B5EF4-FFF2-40B4-BE49-F238E27FC236}">
                <a16:creationId xmlns:a16="http://schemas.microsoft.com/office/drawing/2014/main" id="{7110A1CF-D2F9-6FD9-6710-2CCB06BB2BB0}"/>
              </a:ext>
            </a:extLst>
          </p:cNvPr>
          <p:cNvSpPr>
            <a:spLocks noGrp="1" noChangeArrowheads="1"/>
          </p:cNvSpPr>
          <p:nvPr>
            <p:ph type="body" idx="4294967295"/>
          </p:nvPr>
        </p:nvSpPr>
        <p:spPr>
          <a:xfrm>
            <a:off x="2308324" y="2125266"/>
            <a:ext cx="4348163" cy="5214937"/>
          </a:xfrm>
        </p:spPr>
        <p:txBody>
          <a:bodyPr/>
          <a:lstStyle/>
          <a:p>
            <a:pPr marL="309180" indent="-309180"/>
            <a:r>
              <a:rPr lang="en-US" altLang="en-US" sz="3094" dirty="0"/>
              <a:t>Legal minimum price</a:t>
            </a:r>
          </a:p>
          <a:p>
            <a:pPr marL="309180" indent="-309180"/>
            <a:r>
              <a:rPr lang="en-US" altLang="en-US" sz="3094" dirty="0"/>
              <a:t>Examples</a:t>
            </a:r>
          </a:p>
          <a:p>
            <a:pPr marL="521252" lvl="1" indent="-253371"/>
            <a:r>
              <a:rPr lang="en-US" altLang="en-US" sz="2531" dirty="0"/>
              <a:t>Agricultural products</a:t>
            </a:r>
          </a:p>
          <a:p>
            <a:pPr marL="521252" lvl="1" indent="-253371"/>
            <a:r>
              <a:rPr lang="en-US" altLang="en-US" sz="2531" dirty="0"/>
              <a:t>Minimum wage</a:t>
            </a:r>
          </a:p>
          <a:p>
            <a:pPr marL="521252" lvl="1" indent="-253371"/>
            <a:r>
              <a:rPr lang="en-US" altLang="en-US" sz="2531" dirty="0"/>
              <a:t>Trucking</a:t>
            </a:r>
          </a:p>
          <a:p>
            <a:pPr marL="521252" lvl="1" indent="-253371"/>
            <a:r>
              <a:rPr lang="en-US" altLang="en-US" sz="2531" dirty="0"/>
              <a:t>Air travel</a:t>
            </a:r>
          </a:p>
        </p:txBody>
      </p:sp>
      <p:sp>
        <p:nvSpPr>
          <p:cNvPr id="20485" name="Rectangle 4">
            <a:extLst>
              <a:ext uri="{FF2B5EF4-FFF2-40B4-BE49-F238E27FC236}">
                <a16:creationId xmlns:a16="http://schemas.microsoft.com/office/drawing/2014/main" id="{B86529FA-26DE-E69E-4459-706D24E14238}"/>
              </a:ext>
            </a:extLst>
          </p:cNvPr>
          <p:cNvSpPr>
            <a:spLocks noChangeArrowheads="1"/>
          </p:cNvSpPr>
          <p:nvPr/>
        </p:nvSpPr>
        <p:spPr bwMode="auto">
          <a:xfrm>
            <a:off x="2192694" y="410766"/>
            <a:ext cx="4921290" cy="892969"/>
          </a:xfrm>
          <a:prstGeom prst="rect">
            <a:avLst/>
          </a:prstGeom>
          <a:noFill/>
          <a:ln>
            <a:noFill/>
          </a:ln>
          <a:effectLst>
            <a:outerShdw dist="88899"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sz="3600">
                <a:solidFill>
                  <a:schemeClr val="tx1"/>
                </a:solidFill>
                <a:latin typeface="Lucida Grande" charset="0"/>
                <a:ea typeface="ヒラギノ角ゴ ProN W3" charset="-128"/>
                <a:sym typeface="Lucida Grande" charset="0"/>
              </a:defRPr>
            </a:lvl1pPr>
            <a:lvl2pPr marL="742950" indent="-285750">
              <a:defRPr sz="3600">
                <a:solidFill>
                  <a:schemeClr val="tx1"/>
                </a:solidFill>
                <a:latin typeface="Lucida Grande" charset="0"/>
                <a:ea typeface="ヒラギノ角ゴ ProN W3" charset="-128"/>
                <a:sym typeface="Lucida Grande" charset="0"/>
              </a:defRPr>
            </a:lvl2pPr>
            <a:lvl3pPr marL="1143000" indent="-228600">
              <a:defRPr sz="3600">
                <a:solidFill>
                  <a:schemeClr val="tx1"/>
                </a:solidFill>
                <a:latin typeface="Lucida Grande" charset="0"/>
                <a:ea typeface="ヒラギノ角ゴ ProN W3" charset="-128"/>
                <a:sym typeface="Lucida Grande" charset="0"/>
              </a:defRPr>
            </a:lvl3pPr>
            <a:lvl4pPr marL="1600200" indent="-228600">
              <a:defRPr sz="3600">
                <a:solidFill>
                  <a:schemeClr val="tx1"/>
                </a:solidFill>
                <a:latin typeface="Lucida Grande" charset="0"/>
                <a:ea typeface="ヒラギノ角ゴ ProN W3" charset="-128"/>
                <a:sym typeface="Lucida Grande" charset="0"/>
              </a:defRPr>
            </a:lvl4pPr>
            <a:lvl5pPr marL="2057400" indent="-228600">
              <a:defRPr sz="3600">
                <a:solidFill>
                  <a:schemeClr val="tx1"/>
                </a:solidFill>
                <a:latin typeface="Lucida Grande" charset="0"/>
                <a:ea typeface="ヒラギノ角ゴ ProN W3" charset="-128"/>
                <a:sym typeface="Lucida Grande" charset="0"/>
              </a:defRPr>
            </a:lvl5pPr>
            <a:lvl6pPr marL="2514600" indent="-228600" eaLnBrk="0" fontAlgn="base" hangingPunct="0">
              <a:spcBef>
                <a:spcPct val="0"/>
              </a:spcBef>
              <a:spcAft>
                <a:spcPct val="0"/>
              </a:spcAft>
              <a:defRPr sz="3600">
                <a:solidFill>
                  <a:schemeClr val="tx1"/>
                </a:solidFill>
                <a:latin typeface="Lucida Grande" charset="0"/>
                <a:ea typeface="ヒラギノ角ゴ ProN W3" charset="-128"/>
                <a:sym typeface="Lucida Grande" charset="0"/>
              </a:defRPr>
            </a:lvl6pPr>
            <a:lvl7pPr marL="2971800" indent="-228600" eaLnBrk="0" fontAlgn="base" hangingPunct="0">
              <a:spcBef>
                <a:spcPct val="0"/>
              </a:spcBef>
              <a:spcAft>
                <a:spcPct val="0"/>
              </a:spcAft>
              <a:defRPr sz="3600">
                <a:solidFill>
                  <a:schemeClr val="tx1"/>
                </a:solidFill>
                <a:latin typeface="Lucida Grande" charset="0"/>
                <a:ea typeface="ヒラギノ角ゴ ProN W3" charset="-128"/>
                <a:sym typeface="Lucida Grande" charset="0"/>
              </a:defRPr>
            </a:lvl7pPr>
            <a:lvl8pPr marL="3429000" indent="-228600" eaLnBrk="0" fontAlgn="base" hangingPunct="0">
              <a:spcBef>
                <a:spcPct val="0"/>
              </a:spcBef>
              <a:spcAft>
                <a:spcPct val="0"/>
              </a:spcAft>
              <a:defRPr sz="3600">
                <a:solidFill>
                  <a:schemeClr val="tx1"/>
                </a:solidFill>
                <a:latin typeface="Lucida Grande" charset="0"/>
                <a:ea typeface="ヒラギノ角ゴ ProN W3" charset="-128"/>
                <a:sym typeface="Lucida Grande" charset="0"/>
              </a:defRPr>
            </a:lvl8pPr>
            <a:lvl9pPr marL="3886200" indent="-228600" eaLnBrk="0" fontAlgn="base" hangingPunct="0">
              <a:spcBef>
                <a:spcPct val="0"/>
              </a:spcBef>
              <a:spcAft>
                <a:spcPct val="0"/>
              </a:spcAft>
              <a:defRPr sz="3600">
                <a:solidFill>
                  <a:schemeClr val="tx1"/>
                </a:solidFill>
                <a:latin typeface="Lucida Grande" charset="0"/>
                <a:ea typeface="ヒラギノ角ゴ ProN W3" charset="-128"/>
                <a:sym typeface="Lucida Grande" charset="0"/>
              </a:defRPr>
            </a:lvl9pPr>
          </a:lstStyle>
          <a:p>
            <a:pPr eaLnBrk="1" hangingPunct="1"/>
            <a:r>
              <a:rPr lang="en-US" altLang="en-US" sz="5625" dirty="0">
                <a:solidFill>
                  <a:srgbClr val="EE7C15"/>
                </a:solidFill>
                <a:cs typeface="Lucida Grande" charset="0"/>
              </a:rPr>
              <a:t>Price Floors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6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63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63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638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6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bldLvl="5"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a:extLst>
              <a:ext uri="{FF2B5EF4-FFF2-40B4-BE49-F238E27FC236}">
                <a16:creationId xmlns:a16="http://schemas.microsoft.com/office/drawing/2014/main" id="{15109B49-11BB-EEBC-4C11-8CE6377EAB97}"/>
              </a:ext>
            </a:extLst>
          </p:cNvPr>
          <p:cNvSpPr>
            <a:spLocks/>
          </p:cNvSpPr>
          <p:nvPr/>
        </p:nvSpPr>
        <p:spPr bwMode="auto">
          <a:xfrm>
            <a:off x="0" y="0"/>
            <a:ext cx="1785938" cy="6858000"/>
          </a:xfrm>
          <a:prstGeom prst="rect">
            <a:avLst/>
          </a:prstGeom>
          <a:solidFill>
            <a:srgbClr val="6BC31C"/>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lvl1pPr>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1pPr>
            <a:lvl2pPr marL="742950" indent="-28575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2pPr>
            <a:lvl3pPr marL="1143000" indent="-22860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3pPr>
            <a:lvl4pPr marL="1600200" indent="-22860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4pPr>
            <a:lvl5pPr marL="2057400" indent="-22860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5pPr>
            <a:lvl6pPr marL="25146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6pPr>
            <a:lvl7pPr marL="29718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7pPr>
            <a:lvl8pPr marL="34290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8pPr>
            <a:lvl9pPr marL="38862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9pPr>
          </a:lstStyle>
          <a:p>
            <a:pPr algn="ctr" eaLnBrk="1" hangingPunct="1">
              <a:spcBef>
                <a:spcPct val="0"/>
              </a:spcBef>
              <a:buSzTx/>
              <a:buFontTx/>
              <a:buNone/>
            </a:pPr>
            <a:endParaRPr lang="en-US" altLang="en-US" sz="2531"/>
          </a:p>
        </p:txBody>
      </p:sp>
      <p:sp>
        <p:nvSpPr>
          <p:cNvPr id="22531" name="Rectangle 2">
            <a:extLst>
              <a:ext uri="{FF2B5EF4-FFF2-40B4-BE49-F238E27FC236}">
                <a16:creationId xmlns:a16="http://schemas.microsoft.com/office/drawing/2014/main" id="{7A8926AF-F82A-4A6A-4587-1E4AABF5993A}"/>
              </a:ext>
            </a:extLst>
          </p:cNvPr>
          <p:cNvSpPr>
            <a:spLocks/>
          </p:cNvSpPr>
          <p:nvPr/>
        </p:nvSpPr>
        <p:spPr bwMode="auto">
          <a:xfrm>
            <a:off x="0" y="-17859"/>
            <a:ext cx="9144000" cy="1946672"/>
          </a:xfrm>
          <a:prstGeom prst="rect">
            <a:avLst/>
          </a:prstGeom>
          <a:solidFill>
            <a:srgbClr val="4B2068"/>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lvl1pPr>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1pPr>
            <a:lvl2pPr marL="742950" indent="-28575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2pPr>
            <a:lvl3pPr marL="1143000" indent="-22860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3pPr>
            <a:lvl4pPr marL="1600200" indent="-22860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4pPr>
            <a:lvl5pPr marL="2057400" indent="-22860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5pPr>
            <a:lvl6pPr marL="25146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6pPr>
            <a:lvl7pPr marL="29718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7pPr>
            <a:lvl8pPr marL="34290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8pPr>
            <a:lvl9pPr marL="38862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9pPr>
          </a:lstStyle>
          <a:p>
            <a:pPr algn="ctr" eaLnBrk="1" hangingPunct="1">
              <a:spcBef>
                <a:spcPct val="0"/>
              </a:spcBef>
              <a:buSzTx/>
              <a:buFontTx/>
              <a:buNone/>
            </a:pPr>
            <a:endParaRPr lang="en-US" altLang="en-US" sz="2531"/>
          </a:p>
        </p:txBody>
      </p:sp>
      <p:sp>
        <p:nvSpPr>
          <p:cNvPr id="22532" name="Rectangle 3">
            <a:extLst>
              <a:ext uri="{FF2B5EF4-FFF2-40B4-BE49-F238E27FC236}">
                <a16:creationId xmlns:a16="http://schemas.microsoft.com/office/drawing/2014/main" id="{E8C78A4A-C552-8B6D-47B4-7E44E491BE3E}"/>
              </a:ext>
            </a:extLst>
          </p:cNvPr>
          <p:cNvSpPr>
            <a:spLocks/>
          </p:cNvSpPr>
          <p:nvPr/>
        </p:nvSpPr>
        <p:spPr bwMode="auto">
          <a:xfrm>
            <a:off x="941349" y="456632"/>
            <a:ext cx="8202652" cy="1339453"/>
          </a:xfrm>
          <a:prstGeom prst="rect">
            <a:avLst/>
          </a:prstGeom>
          <a:solidFill>
            <a:srgbClr val="EE7C15"/>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lvl1pPr>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1pPr>
            <a:lvl2pPr marL="742950" indent="-28575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2pPr>
            <a:lvl3pPr marL="1143000" indent="-22860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3pPr>
            <a:lvl4pPr marL="1600200" indent="-22860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4pPr>
            <a:lvl5pPr marL="2057400" indent="-22860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5pPr>
            <a:lvl6pPr marL="25146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6pPr>
            <a:lvl7pPr marL="29718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7pPr>
            <a:lvl8pPr marL="34290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8pPr>
            <a:lvl9pPr marL="38862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9pPr>
          </a:lstStyle>
          <a:p>
            <a:pPr algn="ctr" eaLnBrk="1" hangingPunct="1">
              <a:spcBef>
                <a:spcPct val="0"/>
              </a:spcBef>
              <a:buSzTx/>
              <a:buFontTx/>
              <a:buNone/>
            </a:pPr>
            <a:endParaRPr lang="en-US" altLang="en-US" sz="2531"/>
          </a:p>
        </p:txBody>
      </p:sp>
      <p:sp>
        <p:nvSpPr>
          <p:cNvPr id="17412" name="Rectangle 4">
            <a:extLst>
              <a:ext uri="{FF2B5EF4-FFF2-40B4-BE49-F238E27FC236}">
                <a16:creationId xmlns:a16="http://schemas.microsoft.com/office/drawing/2014/main" id="{69D033E1-E5C6-3E30-3E31-7FF0292DB29F}"/>
              </a:ext>
            </a:extLst>
          </p:cNvPr>
          <p:cNvSpPr>
            <a:spLocks noGrp="1" noChangeArrowheads="1"/>
          </p:cNvSpPr>
          <p:nvPr>
            <p:ph type="title" idx="4294967295"/>
          </p:nvPr>
        </p:nvSpPr>
        <p:spPr>
          <a:xfrm>
            <a:off x="2286001" y="141288"/>
            <a:ext cx="9906000" cy="1787525"/>
          </a:xfrm>
        </p:spPr>
        <p:txBody>
          <a:bodyPr/>
          <a:lstStyle/>
          <a:p>
            <a:pPr algn="l" eaLnBrk="1" hangingPunct="1">
              <a:defRPr/>
            </a:pPr>
            <a:r>
              <a:rPr lang="en-US" sz="4500" dirty="0">
                <a:solidFill>
                  <a:srgbClr val="4B2068"/>
                </a:solidFill>
                <a:effectLst>
                  <a:outerShdw blurRad="50800" dist="38100" dir="2700000" algn="tl" rotWithShape="0">
                    <a:srgbClr val="000000">
                      <a:alpha val="43000"/>
                    </a:srgbClr>
                  </a:outerShdw>
                </a:effectLst>
              </a:rPr>
              <a:t>Modeling a Price Floor</a:t>
            </a:r>
          </a:p>
        </p:txBody>
      </p:sp>
      <p:pic>
        <p:nvPicPr>
          <p:cNvPr id="22534" name="Picture 5">
            <a:extLst>
              <a:ext uri="{FF2B5EF4-FFF2-40B4-BE49-F238E27FC236}">
                <a16:creationId xmlns:a16="http://schemas.microsoft.com/office/drawing/2014/main" id="{F379A5F2-BEE8-815A-B48B-10AEB21116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0904" y="2476873"/>
            <a:ext cx="5546452" cy="3814092"/>
          </a:xfrm>
          <a:prstGeom prst="rect">
            <a:avLst/>
          </a:prstGeom>
          <a:noFill/>
          <a:ln>
            <a:noFill/>
          </a:ln>
          <a:effectLst>
            <a:outerShdw dist="25399" dir="54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7414" name="Picture 6">
            <a:extLst>
              <a:ext uri="{FF2B5EF4-FFF2-40B4-BE49-F238E27FC236}">
                <a16:creationId xmlns:a16="http://schemas.microsoft.com/office/drawing/2014/main" id="{AE81DA19-0088-A810-660A-DC64D1B4DF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0904" y="2486360"/>
            <a:ext cx="5546452" cy="3814092"/>
          </a:xfrm>
          <a:prstGeom prst="rect">
            <a:avLst/>
          </a:prstGeom>
          <a:noFill/>
          <a:ln>
            <a:noFill/>
          </a:ln>
          <a:effectLst>
            <a:outerShdw dist="88899"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7414"/>
                                        </p:tgtEl>
                                        <p:attrNameLst>
                                          <p:attrName>style.visibility</p:attrName>
                                        </p:attrNameLst>
                                      </p:cBhvr>
                                      <p:to>
                                        <p:strVal val="visible"/>
                                      </p:to>
                                    </p:set>
                                    <p:animEffect transition="in" filter="dissolve">
                                      <p:cBhvr>
                                        <p:cTn id="7" dur="5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a:extLst>
              <a:ext uri="{FF2B5EF4-FFF2-40B4-BE49-F238E27FC236}">
                <a16:creationId xmlns:a16="http://schemas.microsoft.com/office/drawing/2014/main" id="{EFD7025D-0D40-FD51-0C4C-3D2A12BB29E6}"/>
              </a:ext>
            </a:extLst>
          </p:cNvPr>
          <p:cNvSpPr>
            <a:spLocks/>
          </p:cNvSpPr>
          <p:nvPr/>
        </p:nvSpPr>
        <p:spPr bwMode="auto">
          <a:xfrm>
            <a:off x="0" y="159147"/>
            <a:ext cx="1785938" cy="6858000"/>
          </a:xfrm>
          <a:prstGeom prst="rect">
            <a:avLst/>
          </a:prstGeom>
          <a:solidFill>
            <a:srgbClr val="6BC31C"/>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lvl1pPr>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1pPr>
            <a:lvl2pPr marL="742950" indent="-28575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2pPr>
            <a:lvl3pPr marL="1143000" indent="-22860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3pPr>
            <a:lvl4pPr marL="1600200" indent="-22860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4pPr>
            <a:lvl5pPr marL="2057400" indent="-22860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5pPr>
            <a:lvl6pPr marL="25146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6pPr>
            <a:lvl7pPr marL="29718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7pPr>
            <a:lvl8pPr marL="34290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8pPr>
            <a:lvl9pPr marL="38862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9pPr>
          </a:lstStyle>
          <a:p>
            <a:pPr algn="ctr" eaLnBrk="1" hangingPunct="1">
              <a:spcBef>
                <a:spcPct val="0"/>
              </a:spcBef>
              <a:buSzTx/>
              <a:buFontTx/>
              <a:buNone/>
            </a:pPr>
            <a:endParaRPr lang="en-US" altLang="en-US" sz="2531"/>
          </a:p>
        </p:txBody>
      </p:sp>
      <p:sp>
        <p:nvSpPr>
          <p:cNvPr id="24579" name="Rectangle 2">
            <a:extLst>
              <a:ext uri="{FF2B5EF4-FFF2-40B4-BE49-F238E27FC236}">
                <a16:creationId xmlns:a16="http://schemas.microsoft.com/office/drawing/2014/main" id="{6FDA06E0-CE43-2840-F61D-3DFE39B869E6}"/>
              </a:ext>
            </a:extLst>
          </p:cNvPr>
          <p:cNvSpPr>
            <a:spLocks/>
          </p:cNvSpPr>
          <p:nvPr/>
        </p:nvSpPr>
        <p:spPr bwMode="auto">
          <a:xfrm>
            <a:off x="0" y="-45324"/>
            <a:ext cx="9144000" cy="1643062"/>
          </a:xfrm>
          <a:prstGeom prst="rect">
            <a:avLst/>
          </a:prstGeom>
          <a:solidFill>
            <a:srgbClr val="4B2068"/>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lvl1pPr>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1pPr>
            <a:lvl2pPr marL="742950" indent="-28575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2pPr>
            <a:lvl3pPr marL="1143000" indent="-22860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3pPr>
            <a:lvl4pPr marL="1600200" indent="-22860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4pPr>
            <a:lvl5pPr marL="2057400" indent="-22860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5pPr>
            <a:lvl6pPr marL="25146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6pPr>
            <a:lvl7pPr marL="29718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7pPr>
            <a:lvl8pPr marL="34290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8pPr>
            <a:lvl9pPr marL="38862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9pPr>
          </a:lstStyle>
          <a:p>
            <a:pPr algn="ctr" eaLnBrk="1" hangingPunct="1">
              <a:spcBef>
                <a:spcPct val="0"/>
              </a:spcBef>
              <a:buSzTx/>
              <a:buFontTx/>
              <a:buNone/>
            </a:pPr>
            <a:endParaRPr lang="en-US" altLang="en-US" sz="2531"/>
          </a:p>
        </p:txBody>
      </p:sp>
      <p:sp>
        <p:nvSpPr>
          <p:cNvPr id="24580" name="Rectangle 3">
            <a:extLst>
              <a:ext uri="{FF2B5EF4-FFF2-40B4-BE49-F238E27FC236}">
                <a16:creationId xmlns:a16="http://schemas.microsoft.com/office/drawing/2014/main" id="{ECE3D380-73C2-F0A0-690A-5D6E69E3B8E9}"/>
              </a:ext>
            </a:extLst>
          </p:cNvPr>
          <p:cNvSpPr>
            <a:spLocks/>
          </p:cNvSpPr>
          <p:nvPr/>
        </p:nvSpPr>
        <p:spPr bwMode="auto">
          <a:xfrm>
            <a:off x="892969" y="258286"/>
            <a:ext cx="8251031" cy="1333226"/>
          </a:xfrm>
          <a:prstGeom prst="rect">
            <a:avLst/>
          </a:prstGeom>
          <a:solidFill>
            <a:srgbClr val="EE7C15"/>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lvl1pPr>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1pPr>
            <a:lvl2pPr marL="742950" indent="-28575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2pPr>
            <a:lvl3pPr marL="1143000" indent="-22860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3pPr>
            <a:lvl4pPr marL="1600200" indent="-22860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4pPr>
            <a:lvl5pPr marL="2057400" indent="-22860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5pPr>
            <a:lvl6pPr marL="25146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6pPr>
            <a:lvl7pPr marL="29718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7pPr>
            <a:lvl8pPr marL="34290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8pPr>
            <a:lvl9pPr marL="38862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9pPr>
          </a:lstStyle>
          <a:p>
            <a:pPr algn="ctr" eaLnBrk="1" hangingPunct="1">
              <a:spcBef>
                <a:spcPct val="0"/>
              </a:spcBef>
              <a:buSzTx/>
              <a:buFontTx/>
              <a:buNone/>
            </a:pPr>
            <a:endParaRPr lang="en-US" altLang="en-US" sz="2531"/>
          </a:p>
        </p:txBody>
      </p:sp>
      <p:sp>
        <p:nvSpPr>
          <p:cNvPr id="18436" name="Rectangle 4">
            <a:extLst>
              <a:ext uri="{FF2B5EF4-FFF2-40B4-BE49-F238E27FC236}">
                <a16:creationId xmlns:a16="http://schemas.microsoft.com/office/drawing/2014/main" id="{7B1E7CD8-8131-D6B5-D377-745267520D80}"/>
              </a:ext>
            </a:extLst>
          </p:cNvPr>
          <p:cNvSpPr>
            <a:spLocks noGrp="1" noChangeArrowheads="1"/>
          </p:cNvSpPr>
          <p:nvPr>
            <p:ph type="title" idx="4294967295"/>
          </p:nvPr>
        </p:nvSpPr>
        <p:spPr>
          <a:xfrm>
            <a:off x="2040670" y="159148"/>
            <a:ext cx="8250237" cy="1333226"/>
          </a:xfrm>
        </p:spPr>
        <p:txBody>
          <a:bodyPr/>
          <a:lstStyle/>
          <a:p>
            <a:pPr algn="l" eaLnBrk="1" hangingPunct="1">
              <a:defRPr/>
            </a:pPr>
            <a:r>
              <a:rPr lang="en-US" sz="4500" dirty="0">
                <a:solidFill>
                  <a:srgbClr val="4B2068"/>
                </a:solidFill>
                <a:effectLst>
                  <a:outerShdw blurRad="50800" dist="38100" dir="2700000" algn="tl" rotWithShape="0">
                    <a:srgbClr val="000000">
                      <a:alpha val="43000"/>
                    </a:srgbClr>
                  </a:outerShdw>
                </a:effectLst>
              </a:rPr>
              <a:t>How a Price Floor Causes Inefficiency</a:t>
            </a:r>
          </a:p>
        </p:txBody>
      </p:sp>
      <p:sp>
        <p:nvSpPr>
          <p:cNvPr id="18437" name="Rectangle 5">
            <a:extLst>
              <a:ext uri="{FF2B5EF4-FFF2-40B4-BE49-F238E27FC236}">
                <a16:creationId xmlns:a16="http://schemas.microsoft.com/office/drawing/2014/main" id="{25C79536-8731-C620-3230-575631FA59F4}"/>
              </a:ext>
            </a:extLst>
          </p:cNvPr>
          <p:cNvSpPr>
            <a:spLocks/>
          </p:cNvSpPr>
          <p:nvPr/>
        </p:nvSpPr>
        <p:spPr bwMode="auto">
          <a:xfrm>
            <a:off x="6881814" y="2229631"/>
            <a:ext cx="4680272"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marL="381000" indent="-38100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1pPr>
            <a:lvl2pPr marL="742950" indent="-28575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2pPr>
            <a:lvl3pPr marL="1143000" indent="-22860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3pPr>
            <a:lvl4pPr marL="1600200" indent="-22860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4pPr>
            <a:lvl5pPr marL="2057400" indent="-22860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5pPr>
            <a:lvl6pPr marL="25146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6pPr>
            <a:lvl7pPr marL="29718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7pPr>
            <a:lvl8pPr marL="34290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8pPr>
            <a:lvl9pPr marL="38862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9pPr>
          </a:lstStyle>
          <a:p>
            <a:pPr eaLnBrk="1" hangingPunct="1"/>
            <a:r>
              <a:rPr lang="en-US" altLang="en-US" sz="2672" dirty="0"/>
              <a:t>Inefficiently Low Quantity</a:t>
            </a:r>
          </a:p>
          <a:p>
            <a:pPr eaLnBrk="1" hangingPunct="1"/>
            <a:r>
              <a:rPr lang="en-US" altLang="en-US" sz="2672" dirty="0"/>
              <a:t>Inefficient Allocation of Sales Among Sellers</a:t>
            </a:r>
          </a:p>
          <a:p>
            <a:pPr eaLnBrk="1" hangingPunct="1"/>
            <a:r>
              <a:rPr lang="en-US" altLang="en-US" sz="2672" dirty="0"/>
              <a:t>Wasted Resources</a:t>
            </a:r>
          </a:p>
          <a:p>
            <a:pPr eaLnBrk="1" hangingPunct="1"/>
            <a:r>
              <a:rPr lang="en-US" altLang="en-US" sz="2672" dirty="0"/>
              <a:t>Inefficiently High Quality</a:t>
            </a:r>
          </a:p>
          <a:p>
            <a:pPr eaLnBrk="1" hangingPunct="1"/>
            <a:r>
              <a:rPr lang="en-US" altLang="en-US" sz="2672" dirty="0"/>
              <a:t>Illegal Activity</a:t>
            </a:r>
          </a:p>
        </p:txBody>
      </p:sp>
      <p:pic>
        <p:nvPicPr>
          <p:cNvPr id="24583" name="Picture 6">
            <a:extLst>
              <a:ext uri="{FF2B5EF4-FFF2-40B4-BE49-F238E27FC236}">
                <a16:creationId xmlns:a16="http://schemas.microsoft.com/office/drawing/2014/main" id="{E44E4D83-DFB4-34B5-544C-1354FA47EA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1605" y="2686798"/>
            <a:ext cx="3407792" cy="2342927"/>
          </a:xfrm>
          <a:prstGeom prst="rect">
            <a:avLst/>
          </a:prstGeom>
          <a:noFill/>
          <a:ln>
            <a:noFill/>
          </a:ln>
          <a:effectLst>
            <a:outerShdw dist="88899"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843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843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843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843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843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Title 1"/>
          <p:cNvSpPr txBox="1"/>
          <p:nvPr/>
        </p:nvSpPr>
        <p:spPr>
          <a:xfrm>
            <a:off x="727670" y="516836"/>
            <a:ext cx="10491404" cy="7017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90000"/>
              </a:lnSpc>
              <a:defRPr sz="4000" spc="-300">
                <a:solidFill>
                  <a:srgbClr val="414A58"/>
                </a:solidFill>
                <a:latin typeface="Inter"/>
                <a:ea typeface="Inter"/>
                <a:cs typeface="Inter"/>
                <a:sym typeface="Inter"/>
              </a:defRPr>
            </a:lvl1pPr>
          </a:lstStyle>
          <a:p>
            <a:r>
              <a:rPr lang="en-US" sz="4400" b="1" dirty="0"/>
              <a:t>New York State Standards</a:t>
            </a:r>
            <a:endParaRPr sz="4400" b="1" dirty="0"/>
          </a:p>
        </p:txBody>
      </p:sp>
      <p:sp>
        <p:nvSpPr>
          <p:cNvPr id="206" name="Slide Number Placeholder 6"/>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rPr/>
              <a:t>7</a:t>
            </a:fld>
            <a:endParaRPr/>
          </a:p>
        </p:txBody>
      </p:sp>
      <p:sp>
        <p:nvSpPr>
          <p:cNvPr id="208" name="Content Placeholder 2"/>
          <p:cNvSpPr txBox="1"/>
          <p:nvPr/>
        </p:nvSpPr>
        <p:spPr>
          <a:xfrm>
            <a:off x="883919" y="1724250"/>
            <a:ext cx="10424162" cy="53245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0" indent="0">
              <a:buNone/>
            </a:pPr>
            <a:r>
              <a:rPr lang="en-US" sz="2400" b="1" dirty="0">
                <a:latin typeface="+mj-lt"/>
              </a:rPr>
              <a:t>Standard 4- Economics</a:t>
            </a:r>
          </a:p>
          <a:p>
            <a:pPr marL="0" indent="0">
              <a:buNone/>
            </a:pPr>
            <a:endParaRPr lang="en-US" sz="2400" b="1" dirty="0">
              <a:latin typeface="+mj-lt"/>
            </a:endParaRPr>
          </a:p>
          <a:p>
            <a:pPr marL="457200" indent="-457200">
              <a:buFont typeface="Arial" panose="020B0604020202020204" pitchFamily="34" charset="0"/>
              <a:buChar char="•"/>
            </a:pPr>
            <a:r>
              <a:rPr lang="en-US" sz="2800" dirty="0">
                <a:latin typeface="+mj-lt"/>
              </a:rPr>
              <a:t>Students define and apply basic economic concepts such as scarcity, supply/demand, opportunity costs, production, resources, money and banking, economic growth, markets, costs, competition, and world economic systems.</a:t>
            </a:r>
          </a:p>
          <a:p>
            <a:endParaRPr lang="en-US" sz="2800" dirty="0">
              <a:latin typeface="+mj-lt"/>
            </a:endParaRPr>
          </a:p>
          <a:p>
            <a:pPr marL="457200" indent="-457200">
              <a:buFont typeface="Arial" panose="020B0604020202020204" pitchFamily="34" charset="0"/>
              <a:buChar char="•"/>
            </a:pPr>
            <a:r>
              <a:rPr lang="en-US" sz="2800" dirty="0">
                <a:latin typeface="+mj-lt"/>
              </a:rPr>
              <a:t>The study of economics requires an understanding of major economic concepts and systems, the principles of economic decision making, and the interdependence of economies and economic systems throughout the world.</a:t>
            </a:r>
          </a:p>
          <a:p>
            <a:pPr marL="342900" indent="-342900" defTabSz="905255">
              <a:spcBef>
                <a:spcPts val="1800"/>
              </a:spcBef>
              <a:buSzPct val="100000"/>
              <a:buFont typeface="Arial"/>
              <a:buChar char="•"/>
              <a:defRPr sz="2500">
                <a:latin typeface="Calibri Light"/>
                <a:ea typeface="Calibri Light"/>
                <a:cs typeface="Calibri Light"/>
                <a:sym typeface="Calibri Light"/>
              </a:defRPr>
            </a:pPr>
            <a:endParaRPr lang="en-US" u="sng" dirty="0">
              <a:solidFill>
                <a:srgbClr val="0563C1"/>
              </a:solidFill>
              <a:uFill>
                <a:solidFill>
                  <a:srgbClr val="0563C1"/>
                </a:solidFill>
              </a:uFill>
              <a:hlinkClick r:id="rId2"/>
            </a:endParaRPr>
          </a:p>
        </p:txBody>
      </p:sp>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a:extLst>
              <a:ext uri="{FF2B5EF4-FFF2-40B4-BE49-F238E27FC236}">
                <a16:creationId xmlns:a16="http://schemas.microsoft.com/office/drawing/2014/main" id="{821C2F12-3471-0A42-9D31-20ACAC9DA39C}"/>
              </a:ext>
            </a:extLst>
          </p:cNvPr>
          <p:cNvSpPr>
            <a:spLocks/>
          </p:cNvSpPr>
          <p:nvPr/>
        </p:nvSpPr>
        <p:spPr bwMode="auto">
          <a:xfrm>
            <a:off x="0" y="0"/>
            <a:ext cx="1785938" cy="6858000"/>
          </a:xfrm>
          <a:prstGeom prst="rect">
            <a:avLst/>
          </a:prstGeom>
          <a:solidFill>
            <a:srgbClr val="6BC31C"/>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lvl1pPr>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1pPr>
            <a:lvl2pPr marL="742950" indent="-28575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2pPr>
            <a:lvl3pPr marL="1143000" indent="-22860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3pPr>
            <a:lvl4pPr marL="1600200" indent="-22860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4pPr>
            <a:lvl5pPr marL="2057400" indent="-22860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5pPr>
            <a:lvl6pPr marL="25146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6pPr>
            <a:lvl7pPr marL="29718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7pPr>
            <a:lvl8pPr marL="34290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8pPr>
            <a:lvl9pPr marL="38862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9pPr>
          </a:lstStyle>
          <a:p>
            <a:pPr algn="ctr" eaLnBrk="1" hangingPunct="1">
              <a:spcBef>
                <a:spcPct val="0"/>
              </a:spcBef>
              <a:buSzTx/>
              <a:buFontTx/>
              <a:buNone/>
            </a:pPr>
            <a:endParaRPr lang="en-US" altLang="en-US" sz="2531"/>
          </a:p>
        </p:txBody>
      </p:sp>
      <p:sp>
        <p:nvSpPr>
          <p:cNvPr id="26627" name="Rectangle 2">
            <a:extLst>
              <a:ext uri="{FF2B5EF4-FFF2-40B4-BE49-F238E27FC236}">
                <a16:creationId xmlns:a16="http://schemas.microsoft.com/office/drawing/2014/main" id="{64840823-5D32-CA29-2980-173D3E61BF11}"/>
              </a:ext>
            </a:extLst>
          </p:cNvPr>
          <p:cNvSpPr>
            <a:spLocks/>
          </p:cNvSpPr>
          <p:nvPr/>
        </p:nvSpPr>
        <p:spPr bwMode="auto">
          <a:xfrm>
            <a:off x="0" y="0"/>
            <a:ext cx="9144000" cy="1946672"/>
          </a:xfrm>
          <a:prstGeom prst="rect">
            <a:avLst/>
          </a:prstGeom>
          <a:solidFill>
            <a:srgbClr val="4B2068"/>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lvl1pPr>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1pPr>
            <a:lvl2pPr marL="742950" indent="-28575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2pPr>
            <a:lvl3pPr marL="1143000" indent="-22860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3pPr>
            <a:lvl4pPr marL="1600200" indent="-22860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4pPr>
            <a:lvl5pPr marL="2057400" indent="-22860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5pPr>
            <a:lvl6pPr marL="25146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6pPr>
            <a:lvl7pPr marL="29718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7pPr>
            <a:lvl8pPr marL="34290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8pPr>
            <a:lvl9pPr marL="38862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9pPr>
          </a:lstStyle>
          <a:p>
            <a:pPr algn="ctr" eaLnBrk="1" hangingPunct="1">
              <a:spcBef>
                <a:spcPct val="0"/>
              </a:spcBef>
              <a:buSzTx/>
              <a:buFontTx/>
              <a:buNone/>
            </a:pPr>
            <a:endParaRPr lang="en-US" altLang="en-US" sz="2531"/>
          </a:p>
        </p:txBody>
      </p:sp>
      <p:sp>
        <p:nvSpPr>
          <p:cNvPr id="26628" name="Rectangle 3">
            <a:extLst>
              <a:ext uri="{FF2B5EF4-FFF2-40B4-BE49-F238E27FC236}">
                <a16:creationId xmlns:a16="http://schemas.microsoft.com/office/drawing/2014/main" id="{A639B091-D009-7553-98FA-1A85669F2543}"/>
              </a:ext>
            </a:extLst>
          </p:cNvPr>
          <p:cNvSpPr>
            <a:spLocks/>
          </p:cNvSpPr>
          <p:nvPr/>
        </p:nvSpPr>
        <p:spPr bwMode="auto">
          <a:xfrm>
            <a:off x="892969" y="673381"/>
            <a:ext cx="8251031" cy="1294229"/>
          </a:xfrm>
          <a:prstGeom prst="rect">
            <a:avLst/>
          </a:prstGeom>
          <a:solidFill>
            <a:srgbClr val="EE7C15"/>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lvl1pPr>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1pPr>
            <a:lvl2pPr marL="742950" indent="-28575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2pPr>
            <a:lvl3pPr marL="1143000" indent="-22860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3pPr>
            <a:lvl4pPr marL="1600200" indent="-22860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4pPr>
            <a:lvl5pPr marL="2057400" indent="-22860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5pPr>
            <a:lvl6pPr marL="25146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6pPr>
            <a:lvl7pPr marL="29718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7pPr>
            <a:lvl8pPr marL="34290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8pPr>
            <a:lvl9pPr marL="38862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9pPr>
          </a:lstStyle>
          <a:p>
            <a:pPr algn="ctr" eaLnBrk="1" hangingPunct="1">
              <a:spcBef>
                <a:spcPct val="0"/>
              </a:spcBef>
              <a:buSzTx/>
              <a:buFontTx/>
              <a:buNone/>
            </a:pPr>
            <a:endParaRPr lang="en-US" altLang="en-US" sz="2531"/>
          </a:p>
        </p:txBody>
      </p:sp>
      <p:sp>
        <p:nvSpPr>
          <p:cNvPr id="19460" name="Rectangle 4">
            <a:extLst>
              <a:ext uri="{FF2B5EF4-FFF2-40B4-BE49-F238E27FC236}">
                <a16:creationId xmlns:a16="http://schemas.microsoft.com/office/drawing/2014/main" id="{A2EE1F43-8A7F-33E3-CC1F-74492099A348}"/>
              </a:ext>
            </a:extLst>
          </p:cNvPr>
          <p:cNvSpPr>
            <a:spLocks noGrp="1" noChangeArrowheads="1"/>
          </p:cNvSpPr>
          <p:nvPr>
            <p:ph type="title" idx="4294967295"/>
          </p:nvPr>
        </p:nvSpPr>
        <p:spPr>
          <a:xfrm>
            <a:off x="1231641" y="141288"/>
            <a:ext cx="10960359" cy="1787525"/>
          </a:xfrm>
        </p:spPr>
        <p:txBody>
          <a:bodyPr/>
          <a:lstStyle/>
          <a:p>
            <a:pPr algn="l" eaLnBrk="1" hangingPunct="1">
              <a:defRPr/>
            </a:pPr>
            <a:r>
              <a:rPr lang="en-US" sz="4500" dirty="0">
                <a:solidFill>
                  <a:srgbClr val="4B2068"/>
                </a:solidFill>
                <a:effectLst>
                  <a:outerShdw blurRad="50800" dist="38100" dir="2700000" algn="tl" rotWithShape="0">
                    <a:srgbClr val="000000">
                      <a:alpha val="43000"/>
                    </a:srgbClr>
                  </a:outerShdw>
                </a:effectLst>
              </a:rPr>
              <a:t>So Why Are There Price Floors?</a:t>
            </a:r>
          </a:p>
        </p:txBody>
      </p:sp>
      <p:pic>
        <p:nvPicPr>
          <p:cNvPr id="26630" name="Picture 5">
            <a:extLst>
              <a:ext uri="{FF2B5EF4-FFF2-40B4-BE49-F238E27FC236}">
                <a16:creationId xmlns:a16="http://schemas.microsoft.com/office/drawing/2014/main" id="{A8CB8169-AF91-E220-0E56-B48303918A1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3612" y="2892071"/>
            <a:ext cx="3407792" cy="2342927"/>
          </a:xfrm>
          <a:prstGeom prst="rect">
            <a:avLst/>
          </a:prstGeom>
          <a:noFill/>
          <a:ln>
            <a:noFill/>
          </a:ln>
          <a:effectLst>
            <a:outerShdw dist="88899"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9462" name="Rectangle 6">
            <a:extLst>
              <a:ext uri="{FF2B5EF4-FFF2-40B4-BE49-F238E27FC236}">
                <a16:creationId xmlns:a16="http://schemas.microsoft.com/office/drawing/2014/main" id="{B39C0E23-AB8A-074D-1182-174AB117A925}"/>
              </a:ext>
            </a:extLst>
          </p:cNvPr>
          <p:cNvSpPr>
            <a:spLocks/>
          </p:cNvSpPr>
          <p:nvPr/>
        </p:nvSpPr>
        <p:spPr bwMode="auto">
          <a:xfrm>
            <a:off x="7307755" y="2692970"/>
            <a:ext cx="4474889"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marL="381000" indent="-38100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1pPr>
            <a:lvl2pPr marL="742950" indent="-28575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2pPr>
            <a:lvl3pPr marL="1143000" indent="-22860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3pPr>
            <a:lvl4pPr marL="1600200" indent="-22860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4pPr>
            <a:lvl5pPr marL="2057400" indent="-228600">
              <a:spcBef>
                <a:spcPts val="4200"/>
              </a:spcBef>
              <a:buSzPct val="100000"/>
              <a:buFont typeface="Lucida Grande" charset="0"/>
              <a:buChar char="•"/>
              <a:defRPr sz="3800">
                <a:solidFill>
                  <a:schemeClr val="tx1"/>
                </a:solidFill>
                <a:latin typeface="Lucida Grande" charset="0"/>
                <a:ea typeface="ヒラギノ角ゴ ProN W3" charset="-128"/>
                <a:sym typeface="Lucida Grande" charset="0"/>
              </a:defRPr>
            </a:lvl5pPr>
            <a:lvl6pPr marL="25146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6pPr>
            <a:lvl7pPr marL="29718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7pPr>
            <a:lvl8pPr marL="34290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8pPr>
            <a:lvl9pPr marL="3886200" indent="-228600" eaLnBrk="0" fontAlgn="base" hangingPunct="0">
              <a:spcBef>
                <a:spcPts val="4200"/>
              </a:spcBef>
              <a:spcAft>
                <a:spcPct val="0"/>
              </a:spcAft>
              <a:buSzPct val="100000"/>
              <a:buFont typeface="Lucida Grande" charset="0"/>
              <a:buChar char="•"/>
              <a:defRPr sz="3800">
                <a:solidFill>
                  <a:schemeClr val="tx1"/>
                </a:solidFill>
                <a:latin typeface="Lucida Grande" charset="0"/>
                <a:ea typeface="ヒラギノ角ゴ ProN W3" charset="-128"/>
                <a:sym typeface="Lucida Grande" charset="0"/>
              </a:defRPr>
            </a:lvl9pPr>
          </a:lstStyle>
          <a:p>
            <a:pPr eaLnBrk="1" hangingPunct="1"/>
            <a:r>
              <a:rPr lang="en-US" altLang="en-US" sz="2672" dirty="0"/>
              <a:t>Benefit some</a:t>
            </a:r>
          </a:p>
          <a:p>
            <a:pPr eaLnBrk="1" hangingPunct="1"/>
            <a:r>
              <a:rPr lang="en-US" altLang="en-US" sz="2672" dirty="0"/>
              <a:t>Disregard</a:t>
            </a:r>
          </a:p>
          <a:p>
            <a:pPr eaLnBrk="1" hangingPunct="1"/>
            <a:r>
              <a:rPr lang="en-US" altLang="en-US" sz="2672" dirty="0"/>
              <a:t>Lack of understanding</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946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946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946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CCF145-3F77-CA88-D6C0-59F5BE3449CB}"/>
              </a:ext>
            </a:extLst>
          </p:cNvPr>
          <p:cNvSpPr txBox="1"/>
          <p:nvPr/>
        </p:nvSpPr>
        <p:spPr>
          <a:xfrm>
            <a:off x="886408" y="354564"/>
            <a:ext cx="8649478"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mn-lt"/>
                <a:ea typeface="+mn-ea"/>
                <a:cs typeface="+mn-cs"/>
                <a:sym typeface="Calibri"/>
              </a:rPr>
              <a:t>Links to Demand/Supply Resources</a:t>
            </a:r>
          </a:p>
        </p:txBody>
      </p:sp>
      <p:sp>
        <p:nvSpPr>
          <p:cNvPr id="3" name="TextBox 2">
            <a:extLst>
              <a:ext uri="{FF2B5EF4-FFF2-40B4-BE49-F238E27FC236}">
                <a16:creationId xmlns:a16="http://schemas.microsoft.com/office/drawing/2014/main" id="{AAC4611A-9CEB-64F0-5DC5-4AA1D3A52A70}"/>
              </a:ext>
            </a:extLst>
          </p:cNvPr>
          <p:cNvSpPr txBox="1"/>
          <p:nvPr/>
        </p:nvSpPr>
        <p:spPr>
          <a:xfrm>
            <a:off x="833534" y="1786476"/>
            <a:ext cx="10524931" cy="30162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nSpc>
                <a:spcPct val="150000"/>
              </a:lnSpc>
            </a:pPr>
            <a:r>
              <a:rPr lang="en-US" sz="1600" dirty="0">
                <a:hlinkClick r:id="rId3"/>
              </a:rPr>
              <a:t>MRU- Finding Equilibrium Unit Plan</a:t>
            </a:r>
            <a:endParaRPr lang="en-US" sz="1600" dirty="0"/>
          </a:p>
          <a:p>
            <a:pPr>
              <a:lnSpc>
                <a:spcPct val="150000"/>
              </a:lnSpc>
            </a:pPr>
            <a:r>
              <a:rPr lang="en-US" sz="1600" dirty="0">
                <a:hlinkClick r:id="rId4"/>
              </a:rPr>
              <a:t>Demand and Supply Practice</a:t>
            </a:r>
            <a:endParaRPr lang="en-US" sz="1600" dirty="0"/>
          </a:p>
          <a:p>
            <a:pPr>
              <a:lnSpc>
                <a:spcPct val="150000"/>
              </a:lnSpc>
            </a:pPr>
            <a:r>
              <a:rPr lang="en-US" sz="1600" dirty="0">
                <a:hlinkClick r:id="rId5"/>
              </a:rPr>
              <a:t>CEE Demand/Supply Resources</a:t>
            </a:r>
            <a:endParaRPr lang="en-US" sz="1600" dirty="0"/>
          </a:p>
          <a:p>
            <a:pPr>
              <a:lnSpc>
                <a:spcPct val="150000"/>
              </a:lnSpc>
            </a:pPr>
            <a:r>
              <a:rPr lang="en-US" sz="1600" dirty="0">
                <a:hlinkClick r:id="rId6"/>
              </a:rPr>
              <a:t>Price Control Practice</a:t>
            </a:r>
            <a:endParaRPr lang="en-US" sz="1600" dirty="0"/>
          </a:p>
          <a:p>
            <a:pPr>
              <a:lnSpc>
                <a:spcPct val="150000"/>
              </a:lnSpc>
            </a:pPr>
            <a:r>
              <a:rPr lang="en-US" sz="1600" dirty="0">
                <a:hlinkClick r:id="rId7"/>
              </a:rPr>
              <a:t>Economics Media Library</a:t>
            </a:r>
            <a:endParaRPr lang="en-US" sz="1600" dirty="0"/>
          </a:p>
          <a:p>
            <a:pPr>
              <a:lnSpc>
                <a:spcPct val="150000"/>
              </a:lnSpc>
            </a:pPr>
            <a:r>
              <a:rPr lang="en-US" sz="1600" dirty="0" err="1">
                <a:hlinkClick r:id="rId8"/>
              </a:rPr>
              <a:t>Econiful</a:t>
            </a:r>
            <a:endParaRPr lang="en-US" sz="1600" dirty="0"/>
          </a:p>
          <a:p>
            <a:endParaRPr lang="en-US" sz="1400" dirty="0"/>
          </a:p>
          <a:p>
            <a:endParaRPr lang="en-US" sz="1400" dirty="0">
              <a:latin typeface="Calibri" panose="020F0502020204030204" pitchFamily="34" charset="0"/>
              <a:cs typeface="Calibri" panose="020F0502020204030204" pitchFamily="34" charset="0"/>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4136180417"/>
      </p:ext>
    </p:extLst>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igh school economics 3rd edition site:councilforeconed.org from hseconomics.councilforeconed.org">
            <a:extLst>
              <a:ext uri="{FF2B5EF4-FFF2-40B4-BE49-F238E27FC236}">
                <a16:creationId xmlns:a16="http://schemas.microsoft.com/office/drawing/2014/main" id="{144C7552-1F47-D122-57CA-206B08941F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078" y="1550438"/>
            <a:ext cx="4749281" cy="47492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E83CB57-548B-30A6-9714-CCFE5E0CADA6}"/>
              </a:ext>
            </a:extLst>
          </p:cNvPr>
          <p:cNvSpPr txBox="1"/>
          <p:nvPr/>
        </p:nvSpPr>
        <p:spPr>
          <a:xfrm>
            <a:off x="6096000" y="2397949"/>
            <a:ext cx="5218922" cy="20621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rgbClr val="000000"/>
                </a:solidFill>
                <a:effectLst/>
                <a:uFillTx/>
                <a:latin typeface="+mn-lt"/>
                <a:ea typeface="+mn-ea"/>
                <a:cs typeface="+mn-cs"/>
                <a:sym typeface="Calibri"/>
              </a:rPr>
              <a:t>Demand and Supply Lessons</a:t>
            </a:r>
          </a:p>
          <a:p>
            <a:pPr marL="0" marR="0" indent="0" algn="l" defTabSz="914400" rtl="0" fontAlgn="auto" latinLnBrk="0" hangingPunct="0">
              <a:lnSpc>
                <a:spcPct val="100000"/>
              </a:lnSpc>
              <a:spcBef>
                <a:spcPts val="0"/>
              </a:spcBef>
              <a:spcAft>
                <a:spcPts val="0"/>
              </a:spcAft>
              <a:buClrTx/>
              <a:buSzTx/>
              <a:buFontTx/>
              <a:buNone/>
              <a:tabLst/>
            </a:pPr>
            <a:endParaRPr lang="en-US" dirty="0"/>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800" b="0" i="0" u="none" strike="noStrike" cap="none" spc="0" normalizeH="0" baseline="0" dirty="0">
                <a:ln>
                  <a:noFill/>
                </a:ln>
                <a:solidFill>
                  <a:srgbClr val="000000"/>
                </a:solidFill>
                <a:effectLst/>
                <a:uFillTx/>
                <a:latin typeface="+mn-lt"/>
                <a:ea typeface="+mn-ea"/>
                <a:cs typeface="+mn-cs"/>
                <a:sym typeface="Calibri"/>
              </a:rPr>
              <a:t>Lesson 4- A Classroom Market in Cocoa</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t>Lesson 5- What Happens When Prices Are Not in Equilibrium?</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800" b="0" i="0" u="none" strike="noStrike" cap="none" spc="0" normalizeH="0" baseline="0" dirty="0">
                <a:ln>
                  <a:noFill/>
                </a:ln>
                <a:solidFill>
                  <a:srgbClr val="000000"/>
                </a:solidFill>
                <a:effectLst/>
                <a:uFillTx/>
                <a:latin typeface="+mn-lt"/>
                <a:ea typeface="+mn-ea"/>
                <a:cs typeface="+mn-cs"/>
                <a:sym typeface="Calibri"/>
              </a:rPr>
              <a:t>Lesson 6- The Market Never Stands Still</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t>Lesson 7- How Markets Interact</a:t>
            </a: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1435697985"/>
      </p:ext>
    </p:extLst>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Title 1"/>
          <p:cNvSpPr txBox="1"/>
          <p:nvPr/>
        </p:nvSpPr>
        <p:spPr>
          <a:xfrm>
            <a:off x="727670" y="516836"/>
            <a:ext cx="1049140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90000"/>
              </a:lnSpc>
              <a:defRPr sz="4000" spc="-300">
                <a:solidFill>
                  <a:srgbClr val="414A58"/>
                </a:solidFill>
                <a:latin typeface="Inter"/>
                <a:ea typeface="Inter"/>
                <a:cs typeface="Inter"/>
                <a:sym typeface="Inter"/>
              </a:defRPr>
            </a:lvl1pPr>
          </a:lstStyle>
          <a:p>
            <a:endParaRPr dirty="0"/>
          </a:p>
        </p:txBody>
      </p:sp>
      <p:sp>
        <p:nvSpPr>
          <p:cNvPr id="226" name="Slide Number Placeholder 6"/>
          <p:cNvSpPr txBox="1">
            <a:spLocks noGrp="1"/>
          </p:cNvSpPr>
          <p:nvPr>
            <p:ph type="sldNum" sz="quarter" idx="4294967295"/>
          </p:nvPr>
        </p:nvSpPr>
        <p:spPr>
          <a:xfrm>
            <a:off x="11622173" y="6435612"/>
            <a:ext cx="245404"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rPr/>
              <a:t>73</a:t>
            </a:fld>
            <a:endParaRPr/>
          </a:p>
        </p:txBody>
      </p:sp>
      <p:sp>
        <p:nvSpPr>
          <p:cNvPr id="4" name="TextBox 3">
            <a:extLst>
              <a:ext uri="{FF2B5EF4-FFF2-40B4-BE49-F238E27FC236}">
                <a16:creationId xmlns:a16="http://schemas.microsoft.com/office/drawing/2014/main" id="{86236207-C06B-9B95-ED5F-DF5EADA0115D}"/>
              </a:ext>
            </a:extLst>
          </p:cNvPr>
          <p:cNvSpPr txBox="1"/>
          <p:nvPr/>
        </p:nvSpPr>
        <p:spPr>
          <a:xfrm>
            <a:off x="2707079" y="516837"/>
            <a:ext cx="6012732"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mn-lt"/>
                <a:ea typeface="+mn-ea"/>
                <a:cs typeface="+mn-cs"/>
                <a:sym typeface="Calibri"/>
              </a:rPr>
              <a:t>QUESTIONS??</a:t>
            </a:r>
          </a:p>
        </p:txBody>
      </p:sp>
      <p:pic>
        <p:nvPicPr>
          <p:cNvPr id="1028" name="Picture 4" descr="20 Questions to Make Meaningful Connections | Inc.com">
            <a:extLst>
              <a:ext uri="{FF2B5EF4-FFF2-40B4-BE49-F238E27FC236}">
                <a16:creationId xmlns:a16="http://schemas.microsoft.com/office/drawing/2014/main" id="{751BAE7F-61E6-0EE6-702A-67E9C6AA3F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670" y="1286276"/>
            <a:ext cx="10674337" cy="46293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61C238D-4194-3085-32CD-26EBE624AB56}"/>
              </a:ext>
            </a:extLst>
          </p:cNvPr>
          <p:cNvSpPr txBox="1"/>
          <p:nvPr/>
        </p:nvSpPr>
        <p:spPr>
          <a:xfrm>
            <a:off x="9965991" y="6154038"/>
            <a:ext cx="2506165"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1" u="none" strike="noStrike" cap="none" spc="0" normalizeH="0" baseline="0" dirty="0">
                <a:ln>
                  <a:noFill/>
                </a:ln>
                <a:solidFill>
                  <a:srgbClr val="000000"/>
                </a:solidFill>
                <a:effectLst/>
                <a:uFillTx/>
                <a:latin typeface="+mn-lt"/>
                <a:ea typeface="+mn-ea"/>
                <a:cs typeface="+mn-cs"/>
                <a:sym typeface="Calibri"/>
              </a:rPr>
              <a:t>Inc. Magazine</a:t>
            </a:r>
          </a:p>
        </p:txBody>
      </p:sp>
    </p:spTree>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CCF145-3F77-CA88-D6C0-59F5BE3449CB}"/>
              </a:ext>
            </a:extLst>
          </p:cNvPr>
          <p:cNvSpPr txBox="1"/>
          <p:nvPr/>
        </p:nvSpPr>
        <p:spPr>
          <a:xfrm>
            <a:off x="886407" y="587829"/>
            <a:ext cx="9097347"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3600" b="1" dirty="0"/>
              <a:t>Summary of Resources</a:t>
            </a:r>
            <a:endParaRPr kumimoji="0" lang="en-US" sz="3600" b="1" i="0" u="none" strike="noStrike" cap="none" spc="0" normalizeH="0" baseline="0" dirty="0">
              <a:ln>
                <a:noFill/>
              </a:ln>
              <a:solidFill>
                <a:srgbClr val="000000"/>
              </a:solidFill>
              <a:effectLst/>
              <a:uFillTx/>
              <a:latin typeface="+mn-lt"/>
              <a:ea typeface="+mn-ea"/>
              <a:cs typeface="+mn-cs"/>
              <a:sym typeface="Calibri"/>
            </a:endParaRPr>
          </a:p>
        </p:txBody>
      </p:sp>
      <p:sp>
        <p:nvSpPr>
          <p:cNvPr id="3" name="TextBox 2">
            <a:extLst>
              <a:ext uri="{FF2B5EF4-FFF2-40B4-BE49-F238E27FC236}">
                <a16:creationId xmlns:a16="http://schemas.microsoft.com/office/drawing/2014/main" id="{AAC4611A-9CEB-64F0-5DC5-4AA1D3A52A70}"/>
              </a:ext>
            </a:extLst>
          </p:cNvPr>
          <p:cNvSpPr txBox="1"/>
          <p:nvPr/>
        </p:nvSpPr>
        <p:spPr>
          <a:xfrm>
            <a:off x="758889" y="1347937"/>
            <a:ext cx="10524931" cy="66171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nSpc>
                <a:spcPct val="150000"/>
              </a:lnSpc>
            </a:pPr>
            <a:r>
              <a:rPr lang="en-US" sz="1400" dirty="0">
                <a:latin typeface="Calibri" panose="020F0502020204030204" pitchFamily="34" charset="0"/>
                <a:cs typeface="Calibri" panose="020F0502020204030204" pitchFamily="34" charset="0"/>
                <a:hlinkClick r:id="rId3" action="ppaction://hlinkfile"/>
              </a:rPr>
              <a:t>CEE Opportunity Cost Resources</a:t>
            </a:r>
            <a:endParaRPr lang="en-US" sz="1400" dirty="0">
              <a:latin typeface="Calibri" panose="020F0502020204030204" pitchFamily="34" charset="0"/>
              <a:cs typeface="Calibri" panose="020F0502020204030204" pitchFamily="34" charset="0"/>
            </a:endParaRPr>
          </a:p>
          <a:p>
            <a:pPr>
              <a:lnSpc>
                <a:spcPct val="150000"/>
              </a:lnSpc>
            </a:pPr>
            <a:r>
              <a:rPr lang="en-US" sz="1400" b="1" dirty="0">
                <a:hlinkClick r:id="rId4"/>
              </a:rPr>
              <a:t>Scarce Chairs Lesson Plan</a:t>
            </a:r>
            <a:endParaRPr lang="en-US" sz="1400" b="1" dirty="0">
              <a:hlinkClick r:id="rId5"/>
            </a:endParaRPr>
          </a:p>
          <a:p>
            <a:pPr>
              <a:lnSpc>
                <a:spcPct val="150000"/>
              </a:lnSpc>
            </a:pPr>
            <a:r>
              <a:rPr lang="en-US" sz="1400" b="1" dirty="0">
                <a:hlinkClick r:id="rId6"/>
              </a:rPr>
              <a:t>Scarce Chairs Assignment</a:t>
            </a:r>
            <a:endParaRPr lang="en-US" sz="1400" b="1" dirty="0">
              <a:latin typeface="Calibri" panose="020F0502020204030204" pitchFamily="34" charset="0"/>
              <a:cs typeface="Calibri" panose="020F0502020204030204" pitchFamily="34" charset="0"/>
            </a:endParaRPr>
          </a:p>
          <a:p>
            <a:pPr>
              <a:lnSpc>
                <a:spcPct val="150000"/>
              </a:lnSpc>
            </a:pPr>
            <a:r>
              <a:rPr lang="en-US" sz="1400" dirty="0">
                <a:hlinkClick r:id="rId7"/>
              </a:rPr>
              <a:t>SVU: Black Market Kidneys</a:t>
            </a:r>
            <a:endParaRPr lang="en-US" sz="1400" dirty="0"/>
          </a:p>
          <a:p>
            <a:pPr>
              <a:lnSpc>
                <a:spcPct val="150000"/>
              </a:lnSpc>
            </a:pPr>
            <a:r>
              <a:rPr lang="en-US" sz="1400" dirty="0">
                <a:hlinkClick r:id="rId8"/>
              </a:rPr>
              <a:t>Kidney Transplant Case Study</a:t>
            </a:r>
            <a:endParaRPr lang="en-US" sz="1400" dirty="0"/>
          </a:p>
          <a:p>
            <a:pPr>
              <a:lnSpc>
                <a:spcPct val="150000"/>
              </a:lnSpc>
            </a:pPr>
            <a:r>
              <a:rPr lang="en-US" sz="1400" dirty="0">
                <a:hlinkClick r:id="rId9"/>
              </a:rPr>
              <a:t>Your Morning Dilemma</a:t>
            </a:r>
            <a:endParaRPr lang="en-US" sz="1400" dirty="0"/>
          </a:p>
          <a:p>
            <a:pPr>
              <a:lnSpc>
                <a:spcPct val="150000"/>
              </a:lnSpc>
            </a:pPr>
            <a:r>
              <a:rPr lang="en-US" sz="1400" b="1" dirty="0">
                <a:solidFill>
                  <a:schemeClr val="tx1"/>
                </a:solidFill>
                <a:hlinkClick r:id="rId10"/>
              </a:rPr>
              <a:t>Resource Scarcity Game </a:t>
            </a:r>
            <a:endParaRPr lang="en-US" sz="1400" b="1" dirty="0">
              <a:solidFill>
                <a:schemeClr val="tx1"/>
              </a:solidFill>
            </a:endParaRPr>
          </a:p>
          <a:p>
            <a:pPr>
              <a:lnSpc>
                <a:spcPct val="150000"/>
              </a:lnSpc>
            </a:pPr>
            <a:r>
              <a:rPr lang="en-US" sz="1400" dirty="0">
                <a:hlinkClick r:id="rId11"/>
              </a:rPr>
              <a:t>Comparing Economic Systems</a:t>
            </a:r>
            <a:endParaRPr lang="en-US" sz="1400" dirty="0"/>
          </a:p>
          <a:p>
            <a:pPr>
              <a:lnSpc>
                <a:spcPct val="150000"/>
              </a:lnSpc>
            </a:pPr>
            <a:r>
              <a:rPr kumimoji="0" lang="en-US" sz="1400" b="1" i="0" u="none" strike="noStrike" cap="none" spc="0" normalizeH="0" baseline="0" dirty="0">
                <a:ln>
                  <a:noFill/>
                </a:ln>
                <a:solidFill>
                  <a:srgbClr val="000000"/>
                </a:solidFill>
                <a:effectLst/>
                <a:uFillTx/>
                <a:latin typeface="+mn-lt"/>
                <a:ea typeface="+mn-ea"/>
                <a:cs typeface="+mn-cs"/>
                <a:sym typeface="Calibri"/>
                <a:hlinkClick r:id="rId12"/>
              </a:rPr>
              <a:t>Index of Economic Freedom- Heritage Foundation </a:t>
            </a:r>
            <a:endParaRPr kumimoji="0" lang="en-US" sz="1400" b="1" i="0" u="none" strike="noStrike" cap="none" spc="0" normalizeH="0" baseline="0" dirty="0">
              <a:ln>
                <a:noFill/>
              </a:ln>
              <a:solidFill>
                <a:srgbClr val="000000"/>
              </a:solidFill>
              <a:effectLst/>
              <a:uFillTx/>
              <a:latin typeface="+mn-lt"/>
              <a:ea typeface="+mn-ea"/>
              <a:cs typeface="+mn-cs"/>
              <a:sym typeface="Calibri"/>
            </a:endParaRPr>
          </a:p>
          <a:p>
            <a:pPr>
              <a:lnSpc>
                <a:spcPct val="150000"/>
              </a:lnSpc>
            </a:pPr>
            <a:r>
              <a:rPr lang="en-US" sz="1400" dirty="0">
                <a:hlinkClick r:id="rId13"/>
              </a:rPr>
              <a:t>Economic Systems Assessment</a:t>
            </a:r>
            <a:endParaRPr lang="en-US" sz="1400" dirty="0"/>
          </a:p>
          <a:p>
            <a:pPr>
              <a:lnSpc>
                <a:spcPct val="150000"/>
              </a:lnSpc>
            </a:pPr>
            <a:r>
              <a:rPr lang="en-US" sz="1400" dirty="0">
                <a:hlinkClick r:id="rId14"/>
              </a:rPr>
              <a:t>Comparative Economic Systems Project</a:t>
            </a:r>
            <a:endParaRPr lang="en-US" sz="1400" dirty="0"/>
          </a:p>
          <a:p>
            <a:pPr>
              <a:lnSpc>
                <a:spcPct val="150000"/>
              </a:lnSpc>
            </a:pPr>
            <a:r>
              <a:rPr lang="en-US" sz="1400" dirty="0">
                <a:hlinkClick r:id="rId15"/>
              </a:rPr>
              <a:t>MRU- Finding Equilibrium Unit Plan</a:t>
            </a:r>
            <a:endParaRPr lang="en-US" sz="1400" dirty="0"/>
          </a:p>
          <a:p>
            <a:pPr>
              <a:lnSpc>
                <a:spcPct val="150000"/>
              </a:lnSpc>
            </a:pPr>
            <a:r>
              <a:rPr lang="en-US" sz="1400" dirty="0">
                <a:hlinkClick r:id="rId16"/>
              </a:rPr>
              <a:t>Demand and Supply Practice</a:t>
            </a:r>
            <a:endParaRPr lang="en-US" sz="1400" dirty="0"/>
          </a:p>
          <a:p>
            <a:pPr>
              <a:lnSpc>
                <a:spcPct val="150000"/>
              </a:lnSpc>
            </a:pPr>
            <a:r>
              <a:rPr lang="en-US" sz="1400" dirty="0">
                <a:hlinkClick r:id="rId17"/>
              </a:rPr>
              <a:t>CEE Demand/Supply Resources</a:t>
            </a:r>
            <a:endParaRPr lang="en-US" sz="1400" dirty="0"/>
          </a:p>
          <a:p>
            <a:pPr>
              <a:lnSpc>
                <a:spcPct val="150000"/>
              </a:lnSpc>
            </a:pPr>
            <a:r>
              <a:rPr lang="en-US" sz="1400" dirty="0">
                <a:hlinkClick r:id="rId18"/>
              </a:rPr>
              <a:t>Price Control Practice</a:t>
            </a:r>
            <a:endParaRPr lang="en-US" sz="1400" dirty="0"/>
          </a:p>
          <a:p>
            <a:pPr>
              <a:lnSpc>
                <a:spcPct val="150000"/>
              </a:lnSpc>
            </a:pPr>
            <a:r>
              <a:rPr lang="en-US" sz="1400" dirty="0">
                <a:hlinkClick r:id="rId19"/>
              </a:rPr>
              <a:t>Economics Media Library</a:t>
            </a:r>
            <a:endParaRPr lang="en-US" sz="1400" dirty="0"/>
          </a:p>
          <a:p>
            <a:pPr>
              <a:lnSpc>
                <a:spcPct val="150000"/>
              </a:lnSpc>
            </a:pPr>
            <a:r>
              <a:rPr lang="en-US" sz="1400" dirty="0" err="1">
                <a:hlinkClick r:id="rId20"/>
              </a:rPr>
              <a:t>Econiful</a:t>
            </a:r>
            <a:endParaRPr lang="en-US" sz="1400" dirty="0"/>
          </a:p>
          <a:p>
            <a:pPr>
              <a:lnSpc>
                <a:spcPct val="150000"/>
              </a:lnSpc>
            </a:pPr>
            <a:endParaRPr lang="en-US" sz="1400" dirty="0"/>
          </a:p>
          <a:p>
            <a:endParaRPr lang="en-US" sz="1400" dirty="0"/>
          </a:p>
          <a:p>
            <a:endParaRPr lang="en-US" sz="1400" dirty="0">
              <a:latin typeface="Calibri" panose="020F0502020204030204" pitchFamily="34" charset="0"/>
              <a:cs typeface="Calibri" panose="020F0502020204030204" pitchFamily="34" charset="0"/>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3453450478"/>
      </p:ext>
    </p:extLst>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Title 1"/>
          <p:cNvSpPr txBox="1"/>
          <p:nvPr/>
        </p:nvSpPr>
        <p:spPr>
          <a:xfrm>
            <a:off x="883918" y="291089"/>
            <a:ext cx="10424161" cy="9326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normAutofit/>
          </a:bodyPr>
          <a:lstStyle>
            <a:lvl1pPr>
              <a:lnSpc>
                <a:spcPct val="90000"/>
              </a:lnSpc>
              <a:spcBef>
                <a:spcPts val="600"/>
              </a:spcBef>
              <a:defRPr sz="5400" spc="-300">
                <a:latin typeface="Calibri Light"/>
                <a:ea typeface="Calibri Light"/>
                <a:cs typeface="Calibri Light"/>
                <a:sym typeface="Calibri Light"/>
              </a:defRPr>
            </a:lvl1pPr>
          </a:lstStyle>
          <a:p>
            <a:r>
              <a:t>Invest In Girls</a:t>
            </a:r>
          </a:p>
        </p:txBody>
      </p:sp>
      <p:pic>
        <p:nvPicPr>
          <p:cNvPr id="230" name="Picture 3" descr="Picture 3"/>
          <p:cNvPicPr>
            <a:picLocks noChangeAspect="1"/>
          </p:cNvPicPr>
          <p:nvPr/>
        </p:nvPicPr>
        <p:blipFill>
          <a:blip r:embed="rId2"/>
          <a:stretch>
            <a:fillRect/>
          </a:stretch>
        </p:blipFill>
        <p:spPr>
          <a:xfrm>
            <a:off x="1779453" y="1486729"/>
            <a:ext cx="8633092" cy="4864952"/>
          </a:xfrm>
          <a:prstGeom prst="rect">
            <a:avLst/>
          </a:prstGeom>
          <a:ln w="12700">
            <a:miter lim="400000"/>
          </a:ln>
        </p:spPr>
      </p:pic>
      <p:sp>
        <p:nvSpPr>
          <p:cNvPr id="231" name="Slide Number Placeholder 6"/>
          <p:cNvSpPr txBox="1">
            <a:spLocks noGrp="1"/>
          </p:cNvSpPr>
          <p:nvPr>
            <p:ph type="sldNum" sz="quarter" idx="4294967295"/>
          </p:nvPr>
        </p:nvSpPr>
        <p:spPr>
          <a:xfrm>
            <a:off x="11080144" y="6404292"/>
            <a:ext cx="273657"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lnSpcReduction="10000"/>
          </a:bodyPr>
          <a:lstStyle>
            <a:lvl1pPr>
              <a:spcBef>
                <a:spcPts val="600"/>
              </a:spcBef>
              <a:defRPr>
                <a:solidFill>
                  <a:srgbClr val="888888"/>
                </a:solidFill>
                <a:latin typeface="Inter"/>
                <a:ea typeface="Inter"/>
                <a:cs typeface="Inter"/>
                <a:sym typeface="Inter"/>
              </a:defRPr>
            </a:lvl1pPr>
          </a:lstStyle>
          <a:p>
            <a:fld id="{86CB4B4D-7CA3-9044-876B-883B54F8677D}" type="slidenum">
              <a:t>75</a:t>
            </a:fld>
            <a:endParaRPr/>
          </a:p>
        </p:txBody>
      </p:sp>
    </p:spTree>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Down Arrow 7"/>
          <p:cNvSpPr/>
          <p:nvPr/>
        </p:nvSpPr>
        <p:spPr>
          <a:xfrm rot="16200000">
            <a:off x="800100" y="1491343"/>
            <a:ext cx="3333749" cy="3499104"/>
          </a:xfrm>
          <a:custGeom>
            <a:avLst/>
            <a:gdLst/>
            <a:ahLst/>
            <a:cxnLst>
              <a:cxn ang="0">
                <a:pos x="wd2" y="hd2"/>
              </a:cxn>
              <a:cxn ang="5400000">
                <a:pos x="wd2" y="hd2"/>
              </a:cxn>
              <a:cxn ang="10800000">
                <a:pos x="wd2" y="hd2"/>
              </a:cxn>
              <a:cxn ang="16200000">
                <a:pos x="wd2" y="hd2"/>
              </a:cxn>
            </a:cxnLst>
            <a:rect l="0" t="0" r="r" b="b"/>
            <a:pathLst>
              <a:path w="21600" h="21600" extrusionOk="0">
                <a:moveTo>
                  <a:pt x="0" y="18351"/>
                </a:moveTo>
                <a:lnTo>
                  <a:pt x="0" y="0"/>
                </a:lnTo>
                <a:lnTo>
                  <a:pt x="21600" y="0"/>
                </a:lnTo>
                <a:lnTo>
                  <a:pt x="21600" y="18351"/>
                </a:lnTo>
                <a:lnTo>
                  <a:pt x="10800" y="21600"/>
                </a:lnTo>
                <a:close/>
              </a:path>
            </a:pathLst>
          </a:custGeom>
          <a:solidFill>
            <a:srgbClr val="404040"/>
          </a:solidFill>
          <a:ln w="12700">
            <a:miter lim="400000"/>
          </a:ln>
        </p:spPr>
        <p:txBody>
          <a:bodyPr lIns="45719" rIns="45719" anchor="ctr"/>
          <a:lstStyle/>
          <a:p>
            <a:pPr algn="ctr">
              <a:defRPr>
                <a:solidFill>
                  <a:srgbClr val="FFFFFF"/>
                </a:solidFill>
              </a:defRPr>
            </a:pPr>
            <a:endParaRPr/>
          </a:p>
        </p:txBody>
      </p:sp>
      <p:sp>
        <p:nvSpPr>
          <p:cNvPr id="234" name="Title 1"/>
          <p:cNvSpPr txBox="1"/>
          <p:nvPr/>
        </p:nvSpPr>
        <p:spPr>
          <a:xfrm>
            <a:off x="1074419" y="1967265"/>
            <a:ext cx="2537462" cy="25472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gn="ctr">
              <a:lnSpc>
                <a:spcPct val="90000"/>
              </a:lnSpc>
              <a:spcBef>
                <a:spcPts val="600"/>
              </a:spcBef>
              <a:defRPr sz="3600" spc="-300">
                <a:solidFill>
                  <a:srgbClr val="FFFFFF"/>
                </a:solidFill>
                <a:latin typeface="Calibri Light"/>
                <a:ea typeface="Calibri Light"/>
                <a:cs typeface="Calibri Light"/>
                <a:sym typeface="Calibri Light"/>
              </a:defRPr>
            </a:lvl1pPr>
          </a:lstStyle>
          <a:p>
            <a:r>
              <a:t>NEC </a:t>
            </a:r>
          </a:p>
        </p:txBody>
      </p:sp>
      <p:pic>
        <p:nvPicPr>
          <p:cNvPr id="235" name="Picture 3" descr="Picture 3"/>
          <p:cNvPicPr>
            <a:picLocks noChangeAspect="1"/>
          </p:cNvPicPr>
          <p:nvPr/>
        </p:nvPicPr>
        <p:blipFill>
          <a:blip r:embed="rId2"/>
          <a:stretch>
            <a:fillRect/>
          </a:stretch>
        </p:blipFill>
        <p:spPr>
          <a:xfrm>
            <a:off x="4217039" y="570"/>
            <a:ext cx="5269524" cy="7023466"/>
          </a:xfrm>
          <a:prstGeom prst="rect">
            <a:avLst/>
          </a:prstGeom>
          <a:ln w="12700">
            <a:miter lim="400000"/>
          </a:ln>
        </p:spPr>
      </p:pic>
      <p:sp>
        <p:nvSpPr>
          <p:cNvPr id="236" name="Slide Number Placeholder 6"/>
          <p:cNvSpPr txBox="1">
            <a:spLocks noGrp="1"/>
          </p:cNvSpPr>
          <p:nvPr>
            <p:ph type="sldNum" sz="quarter" idx="4294967295"/>
          </p:nvPr>
        </p:nvSpPr>
        <p:spPr>
          <a:xfrm>
            <a:off x="11274876" y="6404292"/>
            <a:ext cx="273656"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lnSpcReduction="10000"/>
          </a:bodyPr>
          <a:lstStyle>
            <a:lvl1pPr>
              <a:spcBef>
                <a:spcPts val="600"/>
              </a:spcBef>
              <a:defRPr>
                <a:solidFill>
                  <a:srgbClr val="000000">
                    <a:alpha val="80000"/>
                  </a:srgbClr>
                </a:solidFill>
                <a:latin typeface="Inter"/>
                <a:ea typeface="Inter"/>
                <a:cs typeface="Inter"/>
                <a:sym typeface="Inter"/>
              </a:defRPr>
            </a:lvl1pPr>
          </a:lstStyle>
          <a:p>
            <a:fld id="{86CB4B4D-7CA3-9044-876B-883B54F8677D}" type="slidenum">
              <a:t>76</a:t>
            </a:fld>
            <a:endParaRPr/>
          </a:p>
        </p:txBody>
      </p:sp>
    </p:spTree>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Rectangle 6"/>
          <p:cNvSpPr/>
          <p:nvPr/>
        </p:nvSpPr>
        <p:spPr>
          <a:xfrm>
            <a:off x="2" y="0"/>
            <a:ext cx="12191997" cy="6858000"/>
          </a:xfrm>
          <a:prstGeom prst="rect">
            <a:avLst/>
          </a:prstGeom>
          <a:solidFill>
            <a:srgbClr val="000000"/>
          </a:solidFill>
          <a:ln w="12700">
            <a:miter lim="400000"/>
          </a:ln>
        </p:spPr>
        <p:txBody>
          <a:bodyPr lIns="45719" rIns="45719" anchor="ctr"/>
          <a:lstStyle/>
          <a:p>
            <a:pPr algn="ctr">
              <a:defRPr>
                <a:solidFill>
                  <a:srgbClr val="FFFFFF"/>
                </a:solidFill>
              </a:defRPr>
            </a:pPr>
            <a:endParaRPr/>
          </a:p>
        </p:txBody>
      </p:sp>
      <p:sp>
        <p:nvSpPr>
          <p:cNvPr id="239" name="Freeform: Shape 8"/>
          <p:cNvSpPr/>
          <p:nvPr/>
        </p:nvSpPr>
        <p:spPr>
          <a:xfrm>
            <a:off x="0" y="0"/>
            <a:ext cx="9272923" cy="6858001"/>
          </a:xfrm>
          <a:custGeom>
            <a:avLst/>
            <a:gdLst/>
            <a:ahLst/>
            <a:cxnLst>
              <a:cxn ang="0">
                <a:pos x="wd2" y="hd2"/>
              </a:cxn>
              <a:cxn ang="5400000">
                <a:pos x="wd2" y="hd2"/>
              </a:cxn>
              <a:cxn ang="10800000">
                <a:pos x="wd2" y="hd2"/>
              </a:cxn>
              <a:cxn ang="16200000">
                <a:pos x="wd2" y="hd2"/>
              </a:cxn>
            </a:cxnLst>
            <a:rect l="0" t="0" r="r" b="b"/>
            <a:pathLst>
              <a:path w="21539" h="21600" extrusionOk="0">
                <a:moveTo>
                  <a:pt x="0" y="0"/>
                </a:moveTo>
                <a:lnTo>
                  <a:pt x="18875" y="0"/>
                </a:lnTo>
                <a:lnTo>
                  <a:pt x="18905" y="100"/>
                </a:lnTo>
                <a:cubicBezTo>
                  <a:pt x="21355" y="8449"/>
                  <a:pt x="21355" y="8449"/>
                  <a:pt x="21355" y="8449"/>
                </a:cubicBezTo>
                <a:cubicBezTo>
                  <a:pt x="21600" y="9411"/>
                  <a:pt x="21600" y="10855"/>
                  <a:pt x="21355" y="11818"/>
                </a:cubicBezTo>
                <a:cubicBezTo>
                  <a:pt x="20231" y="15648"/>
                  <a:pt x="19353" y="18640"/>
                  <a:pt x="18667" y="20978"/>
                </a:cubicBezTo>
                <a:lnTo>
                  <a:pt x="18484" y="21599"/>
                </a:lnTo>
                <a:lnTo>
                  <a:pt x="7684" y="21599"/>
                </a:lnTo>
                <a:lnTo>
                  <a:pt x="7684" y="21600"/>
                </a:lnTo>
                <a:lnTo>
                  <a:pt x="0" y="21600"/>
                </a:lnTo>
                <a:close/>
              </a:path>
            </a:pathLst>
          </a:custGeom>
          <a:solidFill>
            <a:srgbClr val="FFFFFF"/>
          </a:solidFill>
          <a:ln w="12700">
            <a:miter lim="400000"/>
          </a:ln>
        </p:spPr>
        <p:txBody>
          <a:bodyPr lIns="45719" rIns="45719" anchor="ctr"/>
          <a:lstStyle/>
          <a:p>
            <a:pPr algn="ctr">
              <a:defRPr>
                <a:solidFill>
                  <a:srgbClr val="FFFFFF"/>
                </a:solidFill>
              </a:defRPr>
            </a:pPr>
            <a:endParaRPr/>
          </a:p>
        </p:txBody>
      </p:sp>
      <p:pic>
        <p:nvPicPr>
          <p:cNvPr id="240" name="Picture 2" descr="Picture 2"/>
          <p:cNvPicPr>
            <a:picLocks noChangeAspect="1"/>
          </p:cNvPicPr>
          <p:nvPr/>
        </p:nvPicPr>
        <p:blipFill>
          <a:blip r:embed="rId2"/>
          <a:stretch>
            <a:fillRect/>
          </a:stretch>
        </p:blipFill>
        <p:spPr>
          <a:xfrm>
            <a:off x="1561392" y="-110678"/>
            <a:ext cx="5306340" cy="7075122"/>
          </a:xfrm>
          <a:prstGeom prst="rect">
            <a:avLst/>
          </a:prstGeom>
          <a:ln w="12700">
            <a:miter lim="400000"/>
          </a:ln>
        </p:spPr>
      </p:pic>
      <p:grpSp>
        <p:nvGrpSpPr>
          <p:cNvPr id="243" name="Group 10"/>
          <p:cNvGrpSpPr/>
          <p:nvPr/>
        </p:nvGrpSpPr>
        <p:grpSpPr>
          <a:xfrm>
            <a:off x="9163241" y="1075187"/>
            <a:ext cx="1557646" cy="1172974"/>
            <a:chOff x="0" y="0"/>
            <a:chExt cx="1557645" cy="1172973"/>
          </a:xfrm>
        </p:grpSpPr>
        <p:sp>
          <p:nvSpPr>
            <p:cNvPr id="241" name="Freeform 5"/>
            <p:cNvSpPr/>
            <p:nvPr/>
          </p:nvSpPr>
          <p:spPr>
            <a:xfrm>
              <a:off x="0" y="348658"/>
              <a:ext cx="929975" cy="824316"/>
            </a:xfrm>
            <a:custGeom>
              <a:avLst/>
              <a:gdLst/>
              <a:ahLst/>
              <a:cxnLst>
                <a:cxn ang="0">
                  <a:pos x="wd2" y="hd2"/>
                </a:cxn>
                <a:cxn ang="5400000">
                  <a:pos x="wd2" y="hd2"/>
                </a:cxn>
                <a:cxn ang="10800000">
                  <a:pos x="wd2" y="hd2"/>
                </a:cxn>
                <a:cxn ang="16200000">
                  <a:pos x="wd2" y="hd2"/>
                </a:cxn>
              </a:cxnLst>
              <a:rect l="0" t="0" r="r" b="b"/>
              <a:pathLst>
                <a:path w="21483" h="21600" extrusionOk="0">
                  <a:moveTo>
                    <a:pt x="6129" y="21600"/>
                  </a:moveTo>
                  <a:cubicBezTo>
                    <a:pt x="5634" y="21600"/>
                    <a:pt x="5028" y="21225"/>
                    <a:pt x="4808" y="20757"/>
                  </a:cubicBezTo>
                  <a:cubicBezTo>
                    <a:pt x="186" y="11674"/>
                    <a:pt x="186" y="11674"/>
                    <a:pt x="186" y="11674"/>
                  </a:cubicBezTo>
                  <a:cubicBezTo>
                    <a:pt x="-62" y="11175"/>
                    <a:pt x="-62" y="10425"/>
                    <a:pt x="186" y="9926"/>
                  </a:cubicBezTo>
                  <a:cubicBezTo>
                    <a:pt x="4808" y="843"/>
                    <a:pt x="4808" y="843"/>
                    <a:pt x="4808" y="843"/>
                  </a:cubicBezTo>
                  <a:cubicBezTo>
                    <a:pt x="5028" y="375"/>
                    <a:pt x="5634" y="0"/>
                    <a:pt x="6129" y="0"/>
                  </a:cubicBezTo>
                  <a:cubicBezTo>
                    <a:pt x="15374" y="0"/>
                    <a:pt x="15374" y="0"/>
                    <a:pt x="15374" y="0"/>
                  </a:cubicBezTo>
                  <a:cubicBezTo>
                    <a:pt x="15842" y="0"/>
                    <a:pt x="16448" y="375"/>
                    <a:pt x="16695" y="843"/>
                  </a:cubicBezTo>
                  <a:cubicBezTo>
                    <a:pt x="21318" y="9926"/>
                    <a:pt x="21318" y="9926"/>
                    <a:pt x="21318" y="9926"/>
                  </a:cubicBezTo>
                  <a:cubicBezTo>
                    <a:pt x="21538" y="10425"/>
                    <a:pt x="21538" y="11175"/>
                    <a:pt x="21318" y="11674"/>
                  </a:cubicBezTo>
                  <a:cubicBezTo>
                    <a:pt x="16695" y="20757"/>
                    <a:pt x="16695" y="20757"/>
                    <a:pt x="16695" y="20757"/>
                  </a:cubicBezTo>
                  <a:cubicBezTo>
                    <a:pt x="16448" y="21225"/>
                    <a:pt x="15842" y="21600"/>
                    <a:pt x="15374" y="21600"/>
                  </a:cubicBezTo>
                  <a:lnTo>
                    <a:pt x="6129" y="21600"/>
                  </a:lnTo>
                  <a:close/>
                </a:path>
              </a:pathLst>
            </a:custGeom>
            <a:noFill/>
            <a:ln w="28575" cap="flat">
              <a:solidFill>
                <a:srgbClr val="FFFFFF"/>
              </a:solidFill>
              <a:prstDash val="solid"/>
              <a:round/>
            </a:ln>
            <a:effectLst/>
          </p:spPr>
          <p:txBody>
            <a:bodyPr wrap="square" lIns="45719" tIns="45719" rIns="45719" bIns="45719" numCol="1" anchor="t">
              <a:noAutofit/>
            </a:bodyPr>
            <a:lstStyle/>
            <a:p>
              <a:endParaRPr/>
            </a:p>
          </p:txBody>
        </p:sp>
        <p:sp>
          <p:nvSpPr>
            <p:cNvPr id="242" name="Freeform 5"/>
            <p:cNvSpPr/>
            <p:nvPr/>
          </p:nvSpPr>
          <p:spPr>
            <a:xfrm>
              <a:off x="799604" y="0"/>
              <a:ext cx="758042" cy="671915"/>
            </a:xfrm>
            <a:custGeom>
              <a:avLst/>
              <a:gdLst/>
              <a:ahLst/>
              <a:cxnLst>
                <a:cxn ang="0">
                  <a:pos x="wd2" y="hd2"/>
                </a:cxn>
                <a:cxn ang="5400000">
                  <a:pos x="wd2" y="hd2"/>
                </a:cxn>
                <a:cxn ang="10800000">
                  <a:pos x="wd2" y="hd2"/>
                </a:cxn>
                <a:cxn ang="16200000">
                  <a:pos x="wd2" y="hd2"/>
                </a:cxn>
              </a:cxnLst>
              <a:rect l="0" t="0" r="r" b="b"/>
              <a:pathLst>
                <a:path w="21483" h="21600" extrusionOk="0">
                  <a:moveTo>
                    <a:pt x="6129" y="21600"/>
                  </a:moveTo>
                  <a:cubicBezTo>
                    <a:pt x="5634" y="21600"/>
                    <a:pt x="5028" y="21225"/>
                    <a:pt x="4808" y="20757"/>
                  </a:cubicBezTo>
                  <a:cubicBezTo>
                    <a:pt x="186" y="11674"/>
                    <a:pt x="186" y="11674"/>
                    <a:pt x="186" y="11674"/>
                  </a:cubicBezTo>
                  <a:cubicBezTo>
                    <a:pt x="-62" y="11175"/>
                    <a:pt x="-62" y="10425"/>
                    <a:pt x="186" y="9926"/>
                  </a:cubicBezTo>
                  <a:cubicBezTo>
                    <a:pt x="4808" y="843"/>
                    <a:pt x="4808" y="843"/>
                    <a:pt x="4808" y="843"/>
                  </a:cubicBezTo>
                  <a:cubicBezTo>
                    <a:pt x="5028" y="375"/>
                    <a:pt x="5634" y="0"/>
                    <a:pt x="6129" y="0"/>
                  </a:cubicBezTo>
                  <a:cubicBezTo>
                    <a:pt x="15374" y="0"/>
                    <a:pt x="15374" y="0"/>
                    <a:pt x="15374" y="0"/>
                  </a:cubicBezTo>
                  <a:cubicBezTo>
                    <a:pt x="15842" y="0"/>
                    <a:pt x="16448" y="375"/>
                    <a:pt x="16695" y="843"/>
                  </a:cubicBezTo>
                  <a:cubicBezTo>
                    <a:pt x="21318" y="9926"/>
                    <a:pt x="21318" y="9926"/>
                    <a:pt x="21318" y="9926"/>
                  </a:cubicBezTo>
                  <a:cubicBezTo>
                    <a:pt x="21538" y="10425"/>
                    <a:pt x="21538" y="11175"/>
                    <a:pt x="21318" y="11674"/>
                  </a:cubicBezTo>
                  <a:cubicBezTo>
                    <a:pt x="16695" y="20757"/>
                    <a:pt x="16695" y="20757"/>
                    <a:pt x="16695" y="20757"/>
                  </a:cubicBezTo>
                  <a:cubicBezTo>
                    <a:pt x="16448" y="21225"/>
                    <a:pt x="15842" y="21600"/>
                    <a:pt x="15374" y="21600"/>
                  </a:cubicBezTo>
                  <a:lnTo>
                    <a:pt x="6129" y="21600"/>
                  </a:lnTo>
                  <a:close/>
                </a:path>
              </a:pathLst>
            </a:custGeom>
            <a:noFill/>
            <a:ln w="28575" cap="flat">
              <a:solidFill>
                <a:srgbClr val="FFFFFF"/>
              </a:solidFill>
              <a:prstDash val="solid"/>
              <a:round/>
            </a:ln>
            <a:effectLst/>
          </p:spPr>
          <p:txBody>
            <a:bodyPr wrap="square" lIns="45719" tIns="45719" rIns="45719" bIns="45719" numCol="1" anchor="t">
              <a:noAutofit/>
            </a:bodyPr>
            <a:lstStyle/>
            <a:p>
              <a:endParaRPr/>
            </a:p>
          </p:txBody>
        </p:sp>
      </p:grpSp>
      <p:sp>
        <p:nvSpPr>
          <p:cNvPr id="244" name="TextBox 2"/>
          <p:cNvSpPr txBox="1"/>
          <p:nvPr/>
        </p:nvSpPr>
        <p:spPr>
          <a:xfrm>
            <a:off x="9535368" y="2600225"/>
            <a:ext cx="2194854" cy="706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4800">
                <a:solidFill>
                  <a:srgbClr val="FFFFFF"/>
                </a:solidFill>
              </a:defRPr>
            </a:lvl1pPr>
          </a:lstStyle>
          <a:p>
            <a:r>
              <a:t>NPFC</a:t>
            </a:r>
          </a:p>
        </p:txBody>
      </p:sp>
    </p:spTree>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Title 1"/>
          <p:cNvSpPr txBox="1"/>
          <p:nvPr/>
        </p:nvSpPr>
        <p:spPr>
          <a:xfrm>
            <a:off x="7510334" y="1783958"/>
            <a:ext cx="3995867" cy="28891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normAutofit/>
          </a:bodyPr>
          <a:lstStyle>
            <a:lvl1pPr>
              <a:lnSpc>
                <a:spcPct val="90000"/>
              </a:lnSpc>
              <a:spcBef>
                <a:spcPts val="600"/>
              </a:spcBef>
              <a:defRPr sz="5400" spc="-300">
                <a:solidFill>
                  <a:srgbClr val="EDEDED"/>
                </a:solidFill>
                <a:latin typeface="Calibri Light"/>
                <a:ea typeface="Calibri Light"/>
                <a:cs typeface="Calibri Light"/>
                <a:sym typeface="Calibri Light"/>
              </a:defRPr>
            </a:lvl1pPr>
          </a:lstStyle>
          <a:p>
            <a:r>
              <a:t>Advocacy </a:t>
            </a:r>
          </a:p>
        </p:txBody>
      </p:sp>
      <p:sp>
        <p:nvSpPr>
          <p:cNvPr id="247" name="Freeform: Shape 10"/>
          <p:cNvSpPr/>
          <p:nvPr/>
        </p:nvSpPr>
        <p:spPr>
          <a:xfrm flipH="1" flipV="1">
            <a:off x="1" y="-1"/>
            <a:ext cx="7188052" cy="68580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327" y="21600"/>
                </a:lnTo>
                <a:lnTo>
                  <a:pt x="238" y="21043"/>
                </a:lnTo>
                <a:cubicBezTo>
                  <a:pt x="81" y="19896"/>
                  <a:pt x="0" y="18723"/>
                  <a:pt x="0" y="17530"/>
                </a:cubicBezTo>
                <a:cubicBezTo>
                  <a:pt x="0" y="10897"/>
                  <a:pt x="2507" y="4878"/>
                  <a:pt x="6583" y="458"/>
                </a:cubicBezTo>
                <a:lnTo>
                  <a:pt x="7030" y="0"/>
                </a:lnTo>
                <a:lnTo>
                  <a:pt x="21600" y="0"/>
                </a:lnTo>
                <a:close/>
              </a:path>
            </a:pathLst>
          </a:custGeom>
          <a:solidFill>
            <a:srgbClr val="FFFFFF">
              <a:alpha val="80000"/>
            </a:srgbClr>
          </a:solidFill>
          <a:ln w="12700">
            <a:miter lim="400000"/>
          </a:ln>
        </p:spPr>
        <p:txBody>
          <a:bodyPr lIns="45719" rIns="45719" anchor="ctr"/>
          <a:lstStyle/>
          <a:p>
            <a:pPr algn="ctr">
              <a:defRPr>
                <a:solidFill>
                  <a:srgbClr val="FFFFFF"/>
                </a:solidFill>
              </a:defRPr>
            </a:pPr>
            <a:endParaRPr/>
          </a:p>
        </p:txBody>
      </p:sp>
      <p:pic>
        <p:nvPicPr>
          <p:cNvPr id="248" name="Picture 3" descr="Picture 3"/>
          <p:cNvPicPr>
            <a:picLocks noChangeAspect="1"/>
          </p:cNvPicPr>
          <p:nvPr/>
        </p:nvPicPr>
        <p:blipFill>
          <a:blip r:embed="rId2"/>
          <a:srcRect t="2708" b="21915"/>
          <a:stretch>
            <a:fillRect/>
          </a:stretch>
        </p:blipFill>
        <p:spPr>
          <a:xfrm>
            <a:off x="157113" y="9"/>
            <a:ext cx="7028497"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002" y="21600"/>
                </a:lnTo>
                <a:lnTo>
                  <a:pt x="14969" y="20650"/>
                </a:lnTo>
                <a:cubicBezTo>
                  <a:pt x="19069" y="16385"/>
                  <a:pt x="21600" y="10531"/>
                  <a:pt x="21600" y="4070"/>
                </a:cubicBezTo>
                <a:cubicBezTo>
                  <a:pt x="21600" y="2923"/>
                  <a:pt x="21520" y="1794"/>
                  <a:pt x="21366" y="691"/>
                </a:cubicBezTo>
                <a:lnTo>
                  <a:pt x="21252" y="0"/>
                </a:lnTo>
                <a:lnTo>
                  <a:pt x="0" y="0"/>
                </a:lnTo>
                <a:close/>
              </a:path>
            </a:pathLst>
          </a:custGeom>
          <a:ln w="12700">
            <a:miter lim="400000"/>
          </a:ln>
        </p:spPr>
      </p:pic>
      <p:sp>
        <p:nvSpPr>
          <p:cNvPr id="249" name="Slide Number Placeholder 6"/>
          <p:cNvSpPr txBox="1">
            <a:spLocks noGrp="1"/>
          </p:cNvSpPr>
          <p:nvPr>
            <p:ph type="sldNum" sz="quarter" idx="4294967295"/>
          </p:nvPr>
        </p:nvSpPr>
        <p:spPr>
          <a:xfrm>
            <a:off x="11083626" y="738825"/>
            <a:ext cx="387949" cy="277998"/>
          </a:xfrm>
          <a:prstGeom prst="rect">
            <a:avLst/>
          </a:prstGeom>
          <a:solidFill>
            <a:srgbClr val="7F7F7F"/>
          </a:solidFill>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normAutofit fontScale="92500" lnSpcReduction="20000"/>
          </a:bodyPr>
          <a:lstStyle>
            <a:lvl1pPr algn="ctr">
              <a:spcBef>
                <a:spcPts val="600"/>
              </a:spcBef>
              <a:defRPr sz="1500">
                <a:solidFill>
                  <a:srgbClr val="FFFFFF"/>
                </a:solidFill>
              </a:defRPr>
            </a:lvl1pPr>
          </a:lstStyle>
          <a:p>
            <a:fld id="{86CB4B4D-7CA3-9044-876B-883B54F8677D}" type="slidenum">
              <a:t>78</a:t>
            </a:fld>
            <a:endParaRPr/>
          </a:p>
        </p:txBody>
      </p:sp>
    </p:spTree>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itle 1"/>
          <p:cNvSpPr txBox="1"/>
          <p:nvPr/>
        </p:nvSpPr>
        <p:spPr>
          <a:xfrm>
            <a:off x="727670" y="516836"/>
            <a:ext cx="10491404" cy="701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90000"/>
              </a:lnSpc>
              <a:defRPr sz="4000" spc="-300">
                <a:solidFill>
                  <a:srgbClr val="414A58"/>
                </a:solidFill>
                <a:latin typeface="Inter"/>
                <a:ea typeface="Inter"/>
                <a:cs typeface="Inter"/>
                <a:sym typeface="Inter"/>
              </a:defRPr>
            </a:lvl1pPr>
          </a:lstStyle>
          <a:p>
            <a:r>
              <a:t>Suggested Presentation Deck</a:t>
            </a:r>
          </a:p>
        </p:txBody>
      </p:sp>
      <p:sp>
        <p:nvSpPr>
          <p:cNvPr id="252" name="Slide Number Placeholder 6"/>
          <p:cNvSpPr txBox="1">
            <a:spLocks noGrp="1"/>
          </p:cNvSpPr>
          <p:nvPr>
            <p:ph type="sldNum" sz="quarter" idx="4294967295"/>
          </p:nvPr>
        </p:nvSpPr>
        <p:spPr>
          <a:xfrm>
            <a:off x="11622173" y="6435612"/>
            <a:ext cx="245404"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t>79</a:t>
            </a:fld>
            <a:endParaRPr/>
          </a:p>
        </p:txBody>
      </p:sp>
      <p:sp>
        <p:nvSpPr>
          <p:cNvPr id="253" name="Title 1"/>
          <p:cNvSpPr txBox="1"/>
          <p:nvPr/>
        </p:nvSpPr>
        <p:spPr>
          <a:xfrm>
            <a:off x="2026919" y="1531487"/>
            <a:ext cx="8138162" cy="114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gn="ctr">
              <a:lnSpc>
                <a:spcPct val="90000"/>
              </a:lnSpc>
              <a:defRPr sz="5500"/>
            </a:lvl1pPr>
          </a:lstStyle>
          <a:p>
            <a:r>
              <a:t>CEE Affiliates</a:t>
            </a:r>
          </a:p>
        </p:txBody>
      </p:sp>
      <p:sp>
        <p:nvSpPr>
          <p:cNvPr id="254" name="TextBox 2"/>
          <p:cNvSpPr txBox="1"/>
          <p:nvPr/>
        </p:nvSpPr>
        <p:spPr>
          <a:xfrm>
            <a:off x="3071494" y="5595613"/>
            <a:ext cx="6049012" cy="11331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a:latin typeface="Arial"/>
                <a:ea typeface="Arial"/>
                <a:cs typeface="Arial"/>
                <a:sym typeface="Arial"/>
              </a:defRPr>
            </a:pPr>
            <a:r>
              <a:rPr u="sng">
                <a:solidFill>
                  <a:srgbClr val="0563C1"/>
                </a:solidFill>
                <a:uFill>
                  <a:solidFill>
                    <a:srgbClr val="0563C1"/>
                  </a:solidFill>
                </a:uFill>
                <a:hlinkClick r:id="rId2"/>
              </a:rPr>
              <a:t>https://www.councilforeconed.org/resources/local-affiliates/</a:t>
            </a:r>
          </a:p>
          <a:p>
            <a:pPr>
              <a:defRPr>
                <a:latin typeface="Arial"/>
                <a:ea typeface="Arial"/>
                <a:cs typeface="Arial"/>
                <a:sym typeface="Arial"/>
              </a:defRPr>
            </a:pPr>
            <a:endParaRPr u="sng">
              <a:solidFill>
                <a:srgbClr val="0563C1"/>
              </a:solidFill>
              <a:uFill>
                <a:solidFill>
                  <a:srgbClr val="0563C1"/>
                </a:solidFill>
              </a:uFill>
              <a:hlinkClick r:id="rId2"/>
            </a:endParaRPr>
          </a:p>
          <a:p>
            <a:pPr algn="ctr">
              <a:defRPr>
                <a:latin typeface="Arial"/>
                <a:ea typeface="Arial"/>
                <a:cs typeface="Arial"/>
                <a:sym typeface="Arial"/>
              </a:defRPr>
            </a:pPr>
            <a:r>
              <a:t>Include your local affiliate page</a:t>
            </a:r>
          </a:p>
        </p:txBody>
      </p:sp>
      <p:pic>
        <p:nvPicPr>
          <p:cNvPr id="255" name="Picture 4" descr="Picture 4"/>
          <p:cNvPicPr>
            <a:picLocks noChangeAspect="1"/>
          </p:cNvPicPr>
          <p:nvPr/>
        </p:nvPicPr>
        <p:blipFill>
          <a:blip r:embed="rId3"/>
          <a:stretch>
            <a:fillRect/>
          </a:stretch>
        </p:blipFill>
        <p:spPr>
          <a:xfrm>
            <a:off x="3048000" y="2796851"/>
            <a:ext cx="6096000" cy="2405063"/>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lide Number Placeholder 3"/>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rPr/>
              <a:t>8</a:t>
            </a:fld>
            <a:endParaRPr/>
          </a:p>
        </p:txBody>
      </p:sp>
      <p:sp>
        <p:nvSpPr>
          <p:cNvPr id="192" name="Title 1"/>
          <p:cNvSpPr txBox="1"/>
          <p:nvPr/>
        </p:nvSpPr>
        <p:spPr>
          <a:xfrm>
            <a:off x="737615" y="629231"/>
            <a:ext cx="10424161" cy="7017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90000"/>
              </a:lnSpc>
              <a:defRPr sz="4400" spc="-300">
                <a:solidFill>
                  <a:srgbClr val="414A58"/>
                </a:solidFill>
                <a:latin typeface="Inter"/>
                <a:ea typeface="Inter"/>
                <a:cs typeface="Inter"/>
                <a:sym typeface="Inter"/>
              </a:defRPr>
            </a:lvl1pPr>
          </a:lstStyle>
          <a:p>
            <a:r>
              <a:rPr b="1" dirty="0">
                <a:solidFill>
                  <a:schemeClr val="tx1"/>
                </a:solidFill>
              </a:rPr>
              <a:t>Objectives</a:t>
            </a:r>
            <a:r>
              <a:rPr lang="en-US" b="1" dirty="0">
                <a:solidFill>
                  <a:schemeClr val="tx1"/>
                </a:solidFill>
              </a:rPr>
              <a:t> </a:t>
            </a:r>
            <a:endParaRPr b="1" dirty="0">
              <a:solidFill>
                <a:schemeClr val="tx1"/>
              </a:solidFill>
            </a:endParaRPr>
          </a:p>
        </p:txBody>
      </p:sp>
      <p:sp>
        <p:nvSpPr>
          <p:cNvPr id="193" name="TextBox 4"/>
          <p:cNvSpPr txBox="1"/>
          <p:nvPr/>
        </p:nvSpPr>
        <p:spPr>
          <a:xfrm>
            <a:off x="883919" y="1524332"/>
            <a:ext cx="10424161" cy="44480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marL="285750" indent="-285750">
              <a:buSzPct val="100000"/>
              <a:buFont typeface="Arial"/>
              <a:buChar char="•"/>
            </a:lvl1pPr>
          </a:lstStyle>
          <a:p>
            <a:pPr defTabSz="905255">
              <a:lnSpc>
                <a:spcPct val="150000"/>
              </a:lnSpc>
              <a:defRPr sz="3168"/>
            </a:pPr>
            <a:r>
              <a:rPr lang="en-US" sz="3200" b="1" dirty="0">
                <a:latin typeface="Calibri"/>
                <a:ea typeface="ＭＳ Ｐゴシック"/>
                <a:cs typeface="Calibri"/>
              </a:rPr>
              <a:t>Introduce the fundamental economic concepts of scarcity, opportunity costs, economic systems, and market behavior.</a:t>
            </a:r>
          </a:p>
          <a:p>
            <a:pPr defTabSz="905255">
              <a:lnSpc>
                <a:spcPct val="150000"/>
              </a:lnSpc>
              <a:defRPr sz="3168"/>
            </a:pPr>
            <a:r>
              <a:rPr lang="en-US" sz="3200" b="1" dirty="0">
                <a:latin typeface="Calibri"/>
                <a:ea typeface="ＭＳ Ｐゴシック"/>
                <a:cs typeface="Calibri"/>
              </a:rPr>
              <a:t>Share lessons and activities that can be used to engage students.</a:t>
            </a:r>
          </a:p>
          <a:p>
            <a:pPr marL="0" indent="0" defTabSz="905255">
              <a:lnSpc>
                <a:spcPct val="150000"/>
              </a:lnSpc>
              <a:buNone/>
              <a:defRPr sz="3168"/>
            </a:pPr>
            <a:endParaRPr lang="en-US" sz="3200" b="1" dirty="0"/>
          </a:p>
        </p:txBody>
      </p:sp>
    </p:spTree>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Title 1"/>
          <p:cNvSpPr txBox="1"/>
          <p:nvPr/>
        </p:nvSpPr>
        <p:spPr>
          <a:xfrm>
            <a:off x="1851405" y="206347"/>
            <a:ext cx="7680961" cy="15659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lnSpc>
                <a:spcPts val="5700"/>
              </a:lnSpc>
              <a:defRPr sz="5400" b="1">
                <a:solidFill>
                  <a:srgbClr val="203864"/>
                </a:solidFill>
                <a:effectLst>
                  <a:outerShdw blurRad="50800" dist="50800" dir="5400000" rotWithShape="0">
                    <a:srgbClr val="000000">
                      <a:alpha val="0"/>
                    </a:srgbClr>
                  </a:outerShdw>
                </a:effectLst>
              </a:defRPr>
            </a:lvl1pPr>
          </a:lstStyle>
          <a:p>
            <a:r>
              <a:t>Thank You to Our Sponsors!</a:t>
            </a:r>
          </a:p>
        </p:txBody>
      </p:sp>
      <p:sp>
        <p:nvSpPr>
          <p:cNvPr id="259" name="Rectangle 7"/>
          <p:cNvSpPr txBox="1"/>
          <p:nvPr/>
        </p:nvSpPr>
        <p:spPr>
          <a:xfrm>
            <a:off x="4496532" y="3244333"/>
            <a:ext cx="161291"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a:latin typeface="Times New Roman"/>
                <a:ea typeface="Times New Roman"/>
                <a:cs typeface="Times New Roman"/>
                <a:sym typeface="Times New Roman"/>
              </a:defRPr>
            </a:lvl1pPr>
          </a:lstStyle>
          <a:p>
            <a:r>
              <a:t> </a:t>
            </a:r>
          </a:p>
        </p:txBody>
      </p:sp>
      <p:pic>
        <p:nvPicPr>
          <p:cNvPr id="260" name="Picture 8" descr="Picture 8"/>
          <p:cNvPicPr>
            <a:picLocks noChangeAspect="1"/>
          </p:cNvPicPr>
          <p:nvPr/>
        </p:nvPicPr>
        <p:blipFill>
          <a:blip r:embed="rId2"/>
          <a:stretch>
            <a:fillRect/>
          </a:stretch>
        </p:blipFill>
        <p:spPr>
          <a:xfrm>
            <a:off x="1007616" y="1439041"/>
            <a:ext cx="1905001" cy="1874521"/>
          </a:xfrm>
          <a:prstGeom prst="rect">
            <a:avLst/>
          </a:prstGeom>
          <a:ln w="12700">
            <a:miter lim="400000"/>
          </a:ln>
        </p:spPr>
      </p:pic>
      <p:sp>
        <p:nvSpPr>
          <p:cNvPr id="261" name="Google Shape;109;p25"/>
          <p:cNvSpPr txBox="1">
            <a:spLocks noGrp="1"/>
          </p:cNvSpPr>
          <p:nvPr>
            <p:ph type="sldNum" sz="quarter" idx="4294967295"/>
          </p:nvPr>
        </p:nvSpPr>
        <p:spPr>
          <a:xfrm>
            <a:off x="11784107" y="6597458"/>
            <a:ext cx="245364" cy="2438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lstStyle>
            <a:lvl1pPr>
              <a:defRPr sz="1000">
                <a:solidFill>
                  <a:srgbClr val="414A58"/>
                </a:solidFill>
                <a:latin typeface="Inter"/>
                <a:ea typeface="Inter"/>
                <a:cs typeface="Inter"/>
                <a:sym typeface="Inter"/>
              </a:defRPr>
            </a:lvl1pPr>
          </a:lstStyle>
          <a:p>
            <a:fld id="{86CB4B4D-7CA3-9044-876B-883B54F8677D}" type="slidenum">
              <a:t>80</a:t>
            </a:fld>
            <a:endParaRPr/>
          </a:p>
        </p:txBody>
      </p:sp>
      <p:pic>
        <p:nvPicPr>
          <p:cNvPr id="262" name="Google Shape;112;p25" descr="Google Shape;112;p25"/>
          <p:cNvPicPr>
            <a:picLocks noChangeAspect="1"/>
          </p:cNvPicPr>
          <p:nvPr/>
        </p:nvPicPr>
        <p:blipFill>
          <a:blip r:embed="rId3"/>
          <a:stretch>
            <a:fillRect/>
          </a:stretch>
        </p:blipFill>
        <p:spPr>
          <a:xfrm>
            <a:off x="3870647" y="3123291"/>
            <a:ext cx="4762501" cy="2190751"/>
          </a:xfrm>
          <a:prstGeom prst="rect">
            <a:avLst/>
          </a:prstGeom>
          <a:ln w="12700">
            <a:miter lim="400000"/>
          </a:ln>
        </p:spPr>
      </p:pic>
      <p:pic>
        <p:nvPicPr>
          <p:cNvPr id="263" name="Google Shape;113;p25" descr="Google Shape;113;p25"/>
          <p:cNvPicPr>
            <a:picLocks noChangeAspect="1"/>
          </p:cNvPicPr>
          <p:nvPr/>
        </p:nvPicPr>
        <p:blipFill>
          <a:blip r:embed="rId4"/>
          <a:stretch>
            <a:fillRect/>
          </a:stretch>
        </p:blipFill>
        <p:spPr>
          <a:xfrm>
            <a:off x="3341199" y="4918976"/>
            <a:ext cx="2952751" cy="1552576"/>
          </a:xfrm>
          <a:prstGeom prst="rect">
            <a:avLst/>
          </a:prstGeom>
          <a:ln w="12700">
            <a:miter lim="400000"/>
          </a:ln>
        </p:spPr>
      </p:pic>
      <p:pic>
        <p:nvPicPr>
          <p:cNvPr id="264" name="Google Shape;114;p25" descr="Google Shape;114;p25"/>
          <p:cNvPicPr>
            <a:picLocks noChangeAspect="1"/>
          </p:cNvPicPr>
          <p:nvPr/>
        </p:nvPicPr>
        <p:blipFill>
          <a:blip r:embed="rId5"/>
          <a:stretch>
            <a:fillRect/>
          </a:stretch>
        </p:blipFill>
        <p:spPr>
          <a:xfrm>
            <a:off x="1162592" y="4948342"/>
            <a:ext cx="1669726" cy="1799700"/>
          </a:xfrm>
          <a:prstGeom prst="rect">
            <a:avLst/>
          </a:prstGeom>
          <a:ln w="12700">
            <a:miter lim="400000"/>
          </a:ln>
        </p:spPr>
      </p:pic>
      <p:pic>
        <p:nvPicPr>
          <p:cNvPr id="265" name="Google Shape;115;p25" descr="Google Shape;115;p25"/>
          <p:cNvPicPr>
            <a:picLocks noChangeAspect="1"/>
          </p:cNvPicPr>
          <p:nvPr/>
        </p:nvPicPr>
        <p:blipFill>
          <a:blip r:embed="rId6"/>
          <a:stretch>
            <a:fillRect/>
          </a:stretch>
        </p:blipFill>
        <p:spPr>
          <a:xfrm>
            <a:off x="3546428" y="1713668"/>
            <a:ext cx="1724026" cy="1714501"/>
          </a:xfrm>
          <a:prstGeom prst="rect">
            <a:avLst/>
          </a:prstGeom>
          <a:ln w="12700">
            <a:miter lim="400000"/>
          </a:ln>
        </p:spPr>
      </p:pic>
      <p:pic>
        <p:nvPicPr>
          <p:cNvPr id="266" name="Google Shape;116;p25" descr="Google Shape;116;p25"/>
          <p:cNvPicPr>
            <a:picLocks noChangeAspect="1"/>
          </p:cNvPicPr>
          <p:nvPr/>
        </p:nvPicPr>
        <p:blipFill>
          <a:blip r:embed="rId7"/>
          <a:stretch>
            <a:fillRect/>
          </a:stretch>
        </p:blipFill>
        <p:spPr>
          <a:xfrm>
            <a:off x="592488" y="3369633"/>
            <a:ext cx="2952751" cy="1552576"/>
          </a:xfrm>
          <a:prstGeom prst="rect">
            <a:avLst/>
          </a:prstGeom>
          <a:ln w="12700">
            <a:miter lim="400000"/>
          </a:ln>
        </p:spPr>
      </p:pic>
      <p:pic>
        <p:nvPicPr>
          <p:cNvPr id="267" name="Google Shape;117;p25" descr="Google Shape;117;p25"/>
          <p:cNvPicPr>
            <a:picLocks noChangeAspect="1"/>
          </p:cNvPicPr>
          <p:nvPr/>
        </p:nvPicPr>
        <p:blipFill>
          <a:blip r:embed="rId8"/>
          <a:stretch>
            <a:fillRect/>
          </a:stretch>
        </p:blipFill>
        <p:spPr>
          <a:xfrm>
            <a:off x="8502726" y="1437232"/>
            <a:ext cx="1714501" cy="1714501"/>
          </a:xfrm>
          <a:prstGeom prst="rect">
            <a:avLst/>
          </a:prstGeom>
          <a:ln w="12700">
            <a:miter lim="400000"/>
          </a:ln>
        </p:spPr>
      </p:pic>
      <p:pic>
        <p:nvPicPr>
          <p:cNvPr id="268" name="Google Shape;118;p25" descr="Google Shape;118;p25"/>
          <p:cNvPicPr>
            <a:picLocks noChangeAspect="1"/>
          </p:cNvPicPr>
          <p:nvPr/>
        </p:nvPicPr>
        <p:blipFill>
          <a:blip r:embed="rId9"/>
          <a:stretch>
            <a:fillRect/>
          </a:stretch>
        </p:blipFill>
        <p:spPr>
          <a:xfrm>
            <a:off x="8791306" y="3313272"/>
            <a:ext cx="2857501" cy="1600201"/>
          </a:xfrm>
          <a:prstGeom prst="rect">
            <a:avLst/>
          </a:prstGeom>
          <a:ln w="12700">
            <a:miter lim="400000"/>
          </a:ln>
        </p:spPr>
      </p:pic>
      <p:pic>
        <p:nvPicPr>
          <p:cNvPr id="269" name="Google Shape;119;p25" descr="Google Shape;119;p25"/>
          <p:cNvPicPr>
            <a:picLocks noChangeAspect="1"/>
          </p:cNvPicPr>
          <p:nvPr/>
        </p:nvPicPr>
        <p:blipFill>
          <a:blip r:embed="rId10"/>
          <a:stretch>
            <a:fillRect/>
          </a:stretch>
        </p:blipFill>
        <p:spPr>
          <a:xfrm>
            <a:off x="5503578" y="1753103"/>
            <a:ext cx="2580302" cy="1407077"/>
          </a:xfrm>
          <a:prstGeom prst="rect">
            <a:avLst/>
          </a:prstGeom>
          <a:ln w="12700">
            <a:miter lim="400000"/>
          </a:ln>
        </p:spPr>
      </p:pic>
      <p:pic>
        <p:nvPicPr>
          <p:cNvPr id="270" name="Google Shape;120;p25" descr="Google Shape;120;p25"/>
          <p:cNvPicPr>
            <a:picLocks noChangeAspect="1"/>
          </p:cNvPicPr>
          <p:nvPr/>
        </p:nvPicPr>
        <p:blipFill>
          <a:blip r:embed="rId11"/>
          <a:stretch>
            <a:fillRect/>
          </a:stretch>
        </p:blipFill>
        <p:spPr>
          <a:xfrm>
            <a:off x="7194831" y="4982028"/>
            <a:ext cx="3619501" cy="1743076"/>
          </a:xfrm>
          <a:prstGeom prst="rect">
            <a:avLst/>
          </a:prstGeom>
          <a:ln w="12700">
            <a:miter lim="400000"/>
          </a:ln>
        </p:spPr>
      </p:pic>
    </p:spTree>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Title 1"/>
          <p:cNvSpPr txBox="1">
            <a:spLocks noGrp="1"/>
          </p:cNvSpPr>
          <p:nvPr>
            <p:ph type="title" idx="4294967295"/>
          </p:nvPr>
        </p:nvSpPr>
        <p:spPr>
          <a:xfrm>
            <a:off x="510959" y="3309003"/>
            <a:ext cx="10515601" cy="1325560"/>
          </a:xfrm>
          <a:prstGeom prst="rect">
            <a:avLst/>
          </a:prstGeom>
        </p:spPr>
        <p:txBody>
          <a:bodyPr anchor="t">
            <a:normAutofit/>
          </a:bodyPr>
          <a:lstStyle>
            <a:lvl1pPr>
              <a:defRPr sz="3200" spc="-100">
                <a:solidFill>
                  <a:srgbClr val="FFFFFF"/>
                </a:solidFill>
                <a:latin typeface="Inter Light"/>
                <a:ea typeface="Inter Light"/>
                <a:cs typeface="Inter Light"/>
                <a:sym typeface="Inter Light"/>
              </a:defRPr>
            </a:lvl1pPr>
          </a:lstStyle>
          <a:p>
            <a:r>
              <a:t>Contact information</a:t>
            </a:r>
          </a:p>
        </p:txBody>
      </p:sp>
      <p:sp>
        <p:nvSpPr>
          <p:cNvPr id="273" name="Text Placeholder 2"/>
          <p:cNvSpPr txBox="1">
            <a:spLocks noGrp="1"/>
          </p:cNvSpPr>
          <p:nvPr>
            <p:ph type="body" sz="quarter" idx="1"/>
          </p:nvPr>
        </p:nvSpPr>
        <p:spPr>
          <a:xfrm>
            <a:off x="510959" y="2388768"/>
            <a:ext cx="10515601" cy="914401"/>
          </a:xfrm>
          <a:prstGeom prst="rect">
            <a:avLst/>
          </a:prstGeom>
        </p:spPr>
        <p:txBody>
          <a:bodyPr/>
          <a:lstStyle>
            <a:lvl1pPr>
              <a:defRPr spc="-200">
                <a:latin typeface="Inter"/>
                <a:ea typeface="Inter"/>
                <a:cs typeface="Inter"/>
                <a:sym typeface="Inter"/>
              </a:defRPr>
            </a:lvl1pPr>
          </a:lstStyle>
          <a:p>
            <a:r>
              <a:t>Thank You</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tick figure families holding hands">
            <a:extLst>
              <a:ext uri="{FF2B5EF4-FFF2-40B4-BE49-F238E27FC236}">
                <a16:creationId xmlns:a16="http://schemas.microsoft.com/office/drawing/2014/main" id="{B71AC58F-FB7F-7077-3479-98944FC63E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87998"/>
            <a:ext cx="12192000" cy="5570001"/>
          </a:xfrm>
          <a:prstGeom prst="rect">
            <a:avLst/>
          </a:prstGeom>
        </p:spPr>
      </p:pic>
      <p:sp>
        <p:nvSpPr>
          <p:cNvPr id="7" name="TextBox 6">
            <a:extLst>
              <a:ext uri="{FF2B5EF4-FFF2-40B4-BE49-F238E27FC236}">
                <a16:creationId xmlns:a16="http://schemas.microsoft.com/office/drawing/2014/main" id="{826E039D-243F-331D-AE9C-F6D08FC55685}"/>
              </a:ext>
            </a:extLst>
          </p:cNvPr>
          <p:cNvSpPr txBox="1"/>
          <p:nvPr/>
        </p:nvSpPr>
        <p:spPr>
          <a:xfrm>
            <a:off x="737118" y="261257"/>
            <a:ext cx="5859625"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5400" b="1" i="0" u="none" strike="noStrike" cap="none" spc="0" normalizeH="0" baseline="0" dirty="0">
                <a:ln>
                  <a:noFill/>
                </a:ln>
                <a:solidFill>
                  <a:srgbClr val="000000"/>
                </a:solidFill>
                <a:effectLst/>
                <a:uFillTx/>
                <a:latin typeface="+mn-lt"/>
                <a:ea typeface="+mn-ea"/>
                <a:cs typeface="+mn-cs"/>
                <a:sym typeface="Calibri"/>
              </a:rPr>
              <a:t>Scarcity</a:t>
            </a:r>
          </a:p>
        </p:txBody>
      </p:sp>
    </p:spTree>
    <p:extLst>
      <p:ext uri="{BB962C8B-B14F-4D97-AF65-F5344CB8AC3E}">
        <p14:creationId xmlns:p14="http://schemas.microsoft.com/office/powerpoint/2010/main" val="1617817447"/>
      </p:ext>
    </p:extLst>
  </p:cSld>
  <p:clrMapOvr>
    <a:masterClrMapping/>
  </p:clrMapOvr>
  <p:transition spd="med"/>
</p:sld>
</file>

<file path=ppt/theme/theme1.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1_Office Theme">
      <a:majorFont>
        <a:latin typeface="Helvetica"/>
        <a:ea typeface="Helvetica"/>
        <a:cs typeface="Helvetica"/>
      </a:majorFont>
      <a:minorFont>
        <a:latin typeface="Calibri"/>
        <a:ea typeface="Calibri"/>
        <a:cs typeface="Calibri"/>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1_Office Theme">
      <a:majorFont>
        <a:latin typeface="Helvetica"/>
        <a:ea typeface="Helvetica"/>
        <a:cs typeface="Helvetica"/>
      </a:majorFont>
      <a:minorFont>
        <a:latin typeface="Calibri"/>
        <a:ea typeface="Calibri"/>
        <a:cs typeface="Calibri"/>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3269</TotalTime>
  <Words>4077</Words>
  <Application>Microsoft Office PowerPoint</Application>
  <PresentationFormat>Widescreen</PresentationFormat>
  <Paragraphs>601</Paragraphs>
  <Slides>81</Slides>
  <Notes>33</Notes>
  <HiddenSlides>0</HiddenSlides>
  <MMClips>18</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81</vt:i4>
      </vt:variant>
    </vt:vector>
  </HeadingPairs>
  <TitlesOfParts>
    <vt:vector size="94" baseType="lpstr">
      <vt:lpstr>Arial</vt:lpstr>
      <vt:lpstr>Arial Unicode MS</vt:lpstr>
      <vt:lpstr>Calibri</vt:lpstr>
      <vt:lpstr>Calibri Light</vt:lpstr>
      <vt:lpstr>Helvetica</vt:lpstr>
      <vt:lpstr>Helvetica Neue</vt:lpstr>
      <vt:lpstr>Inter</vt:lpstr>
      <vt:lpstr>Inter Light</vt:lpstr>
      <vt:lpstr>Inter SemiBold</vt:lpstr>
      <vt:lpstr>Lucida Grande</vt:lpstr>
      <vt:lpstr>Times New Roman</vt:lpstr>
      <vt:lpstr>1_Office Theme</vt:lpstr>
      <vt:lpstr>Bitmap Image</vt:lpstr>
      <vt:lpstr>Presented by:  Kathleen Brennan  Email: kmbrennan108@gmail.com  Date: February  21,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Traditional Economy</vt:lpstr>
      <vt:lpstr>PowerPoint Presentation</vt:lpstr>
      <vt:lpstr>Command Economy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Modeling a Price Ceiling</vt:lpstr>
      <vt:lpstr>How a Price Ceiling Causes Inefficiency</vt:lpstr>
      <vt:lpstr>So Why Are There Price Ceilings?</vt:lpstr>
      <vt:lpstr>PowerPoint Presentation</vt:lpstr>
      <vt:lpstr>Modeling a Price Floor</vt:lpstr>
      <vt:lpstr>How a Price Floor Causes Inefficiency</vt:lpstr>
      <vt:lpstr>So Why Are There Price Floors?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Presented by:  Email:  Date:</dc:title>
  <dc:creator>Kathleen Brennan</dc:creator>
  <cp:lastModifiedBy>Kathleen Brennan</cp:lastModifiedBy>
  <cp:revision>4</cp:revision>
  <dcterms:modified xsi:type="dcterms:W3CDTF">2023-02-20T20:44:33Z</dcterms:modified>
</cp:coreProperties>
</file>