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 id="2147483664" r:id="rId6"/>
  </p:sldMasterIdLst>
  <p:notesMasterIdLst>
    <p:notesMasterId r:id="rId29"/>
  </p:notesMasterIdLst>
  <p:handoutMasterIdLst>
    <p:handoutMasterId r:id="rId30"/>
  </p:handoutMasterIdLst>
  <p:sldIdLst>
    <p:sldId id="700" r:id="rId7"/>
    <p:sldId id="703" r:id="rId8"/>
    <p:sldId id="704" r:id="rId9"/>
    <p:sldId id="702" r:id="rId10"/>
    <p:sldId id="724" r:id="rId11"/>
    <p:sldId id="713" r:id="rId12"/>
    <p:sldId id="716" r:id="rId13"/>
    <p:sldId id="718" r:id="rId14"/>
    <p:sldId id="719" r:id="rId15"/>
    <p:sldId id="721" r:id="rId16"/>
    <p:sldId id="705" r:id="rId17"/>
    <p:sldId id="725" r:id="rId18"/>
    <p:sldId id="726" r:id="rId19"/>
    <p:sldId id="727" r:id="rId20"/>
    <p:sldId id="729" r:id="rId21"/>
    <p:sldId id="730" r:id="rId22"/>
    <p:sldId id="731" r:id="rId23"/>
    <p:sldId id="732" r:id="rId24"/>
    <p:sldId id="733" r:id="rId25"/>
    <p:sldId id="722" r:id="rId26"/>
    <p:sldId id="728" r:id="rId27"/>
    <p:sldId id="7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A3E149-0718-3447-BDF3-2FBD2CC75070}" v="545" dt="2022-09-14T13:21:42.830"/>
    <p1510:client id="{DE4D3201-3829-9B45-A72D-23867972EC41}" v="55" dt="2022-12-05T01:42:43.519"/>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F5AB1C69-6EDB-4FF4-983F-18BD219EF322}"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0F0F0"/>
          </a:solidFill>
        </a:fill>
      </a:tcStyle>
    </a:wholeTbl>
    <a:band1H>
      <a:tcStyle>
        <a:tcBdr/>
        <a:fill>
          <a:solidFill>
            <a:srgbClr val="E1E1E1"/>
          </a:solidFill>
        </a:fill>
      </a:tcStyle>
    </a:band1H>
    <a:band2H>
      <a:tcStyle>
        <a:tcBdr/>
      </a:tcStyle>
    </a:band2H>
    <a:band1V>
      <a:tcStyle>
        <a:tcBdr/>
        <a:fill>
          <a:solidFill>
            <a:srgbClr val="E1E1E1"/>
          </a:solidFill>
        </a:fill>
      </a:tcStyle>
    </a:band1V>
    <a:band2V>
      <a:tcStyle>
        <a:tcBdr/>
      </a:tcStyle>
    </a:band2V>
    <a:lastCol>
      <a:tcTxStyle b="on">
        <a:font>
          <a:latin typeface="+mn-lt"/>
          <a:ea typeface="+mn-ea"/>
          <a:cs typeface="+mn-cs"/>
        </a:font>
        <a:srgbClr val="FFFFFF"/>
      </a:tcTxStyle>
      <a:tcStyle>
        <a:tcBdr/>
        <a:fill>
          <a:solidFill>
            <a:srgbClr val="A5A5A5"/>
          </a:solidFill>
        </a:fill>
      </a:tcStyle>
    </a:lastCol>
    <a:firstCol>
      <a:tcTxStyle b="on">
        <a:font>
          <a:latin typeface="+mn-lt"/>
          <a:ea typeface="+mn-ea"/>
          <a:cs typeface="+mn-cs"/>
        </a:font>
        <a:srgbClr val="FFFFFF"/>
      </a:tcTxStyle>
      <a:tcStyle>
        <a:tcBdr/>
        <a:fill>
          <a:solidFill>
            <a:srgbClr val="A5A5A5"/>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A5A5A5"/>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A5A5A5"/>
          </a:solidFill>
        </a:fill>
      </a:tcStyle>
    </a:firstRow>
  </a:tblStyle>
  <a:tblStyle styleId="{21E4AEA4-8DFA-4A89-87EB-49C32662AFE0}"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FCECE8"/>
          </a:solidFill>
        </a:fill>
      </a:tcStyle>
    </a:wholeTbl>
    <a:band1H>
      <a:tcStyle>
        <a:tcBdr/>
        <a:fill>
          <a:solidFill>
            <a:srgbClr val="F8D7CD"/>
          </a:solidFill>
        </a:fill>
      </a:tcStyle>
    </a:band1H>
    <a:band2H>
      <a:tcStyle>
        <a:tcBdr/>
      </a:tcStyle>
    </a:band2H>
    <a:band1V>
      <a:tcStyle>
        <a:tcBdr/>
        <a:fill>
          <a:solidFill>
            <a:srgbClr val="F8D7CD"/>
          </a:solidFill>
        </a:fill>
      </a:tcStyle>
    </a:band1V>
    <a:band2V>
      <a:tcStyle>
        <a:tcBdr/>
      </a:tcStyle>
    </a:band2V>
    <a:lastCol>
      <a:tcTxStyle b="on">
        <a:font>
          <a:latin typeface="+mn-lt"/>
          <a:ea typeface="+mn-ea"/>
          <a:cs typeface="+mn-cs"/>
        </a:font>
        <a:srgbClr val="FFFFFF"/>
      </a:tcTxStyle>
      <a:tcStyle>
        <a:tcBdr/>
        <a:fill>
          <a:solidFill>
            <a:srgbClr val="ED7D31"/>
          </a:solidFill>
        </a:fill>
      </a:tcStyle>
    </a:lastCol>
    <a:firstCol>
      <a:tcTxStyle b="on">
        <a:font>
          <a:latin typeface="+mn-lt"/>
          <a:ea typeface="+mn-ea"/>
          <a:cs typeface="+mn-cs"/>
        </a:font>
        <a:srgbClr val="FFFFFF"/>
      </a:tcTxStyle>
      <a:tcStyle>
        <a:tcBdr/>
        <a:fill>
          <a:solidFill>
            <a:srgbClr val="ED7D31"/>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ED7D31"/>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ED7D3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491"/>
    <p:restoredTop sz="94637"/>
  </p:normalViewPr>
  <p:slideViewPr>
    <p:cSldViewPr snapToGrid="0">
      <p:cViewPr varScale="1">
        <p:scale>
          <a:sx n="79" d="100"/>
          <a:sy n="79" d="100"/>
        </p:scale>
        <p:origin x="216" y="6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AE6607-9075-4B4D-78A3-878EC511BA18}"/>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E7B4FDB2-3D9C-4AA2-4873-78561E33C2D8}"/>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40C38B3-81AF-5B46-8263-7874B85BD1CF}"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2/16/23</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D868E50E-9B48-81D3-BF2D-F995A6E6D718}"/>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4DF33FF1-1B11-C918-2A99-08CD3D786BEF}"/>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9E692A-5FB9-7541-8B6E-C1190A6A4ABA}"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43941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0CFE72-0F8C-2114-3A06-0903810A60F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B7694AF9-910A-C53E-6001-BC1B810432F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ED267A4A-31B1-C44A-A547-B1FA2C31C6DA}" type="datetime1">
              <a:rPr lang="en-US"/>
              <a:pPr lvl="0"/>
              <a:t>2/16/23</a:t>
            </a:fld>
            <a:endParaRPr lang="en-US"/>
          </a:p>
        </p:txBody>
      </p:sp>
      <p:sp>
        <p:nvSpPr>
          <p:cNvPr id="4" name="Slide Image Placeholder 3">
            <a:extLst>
              <a:ext uri="{FF2B5EF4-FFF2-40B4-BE49-F238E27FC236}">
                <a16:creationId xmlns:a16="http://schemas.microsoft.com/office/drawing/2014/main" id="{5829790C-48C5-865C-071B-9BF9B0D36C21}"/>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0532DEFD-04E7-89F9-44E4-CD02074A8471}"/>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9082C6A-22FF-A55E-74C4-60CC58B97881}"/>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73223ABD-C66B-5CCF-E2EC-8D722906A66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A9ACD9D3-C2EB-654E-B421-57F976836AAF}" type="slidenum">
              <a:t>‹#›</a:t>
            </a:fld>
            <a:endParaRPr lang="en-US"/>
          </a:p>
        </p:txBody>
      </p:sp>
    </p:spTree>
    <p:extLst>
      <p:ext uri="{BB962C8B-B14F-4D97-AF65-F5344CB8AC3E}">
        <p14:creationId xmlns:p14="http://schemas.microsoft.com/office/powerpoint/2010/main" val="2377509637"/>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A9ACD9D3-C2EB-654E-B421-57F976836AAF}" type="slidenum">
              <a:rPr lang="en-US" smtClean="0"/>
              <a:t>1</a:t>
            </a:fld>
            <a:endParaRPr lang="en-US"/>
          </a:p>
        </p:txBody>
      </p:sp>
    </p:spTree>
    <p:extLst>
      <p:ext uri="{BB962C8B-B14F-4D97-AF65-F5344CB8AC3E}">
        <p14:creationId xmlns:p14="http://schemas.microsoft.com/office/powerpoint/2010/main" val="353077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55F6EE7B-9005-E215-5CA0-746AF2E67AF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FFFFFF"/>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120422493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DC79FA-6780-01F2-148D-B71B1D52EAFD}"/>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C598390-3B3E-32EA-1243-2F057EA33508}"/>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3544846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3627087-28DC-C245-2623-4FD24AC1C6B1}"/>
              </a:ext>
            </a:extLst>
          </p:cNvPr>
          <p:cNvSpPr txBox="1">
            <a:spLocks noGrp="1"/>
          </p:cNvSpPr>
          <p:nvPr>
            <p:ph type="sldNum" sz="quarter" idx="8"/>
          </p:nvPr>
        </p:nvSpPr>
        <p:spPr/>
        <p:txBody>
          <a:bodyPr/>
          <a:lstStyle>
            <a:lvl1pPr>
              <a:defRPr/>
            </a:lvl1pPr>
          </a:lstStyle>
          <a:p>
            <a:pPr lvl="0"/>
            <a:fld id="{75C05A01-5B6C-4E4E-B6D9-A456010C023B}" type="slidenum">
              <a:t>‹#›</a:t>
            </a:fld>
            <a:endParaRPr lang="en-US"/>
          </a:p>
        </p:txBody>
      </p:sp>
      <p:sp>
        <p:nvSpPr>
          <p:cNvPr id="3" name="Content Placeholder 2">
            <a:extLst>
              <a:ext uri="{FF2B5EF4-FFF2-40B4-BE49-F238E27FC236}">
                <a16:creationId xmlns:a16="http://schemas.microsoft.com/office/drawing/2014/main" id="{371998E4-8561-33FE-A353-B8BE11548B31}"/>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4016AB7-D83D-B9C6-3E9A-68FF7EC3771E}"/>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357280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077B04BE-3319-3930-68B8-480D1EC11FFA}"/>
              </a:ext>
            </a:extLst>
          </p:cNvPr>
          <p:cNvSpPr txBox="1">
            <a:spLocks noGrp="1"/>
          </p:cNvSpPr>
          <p:nvPr>
            <p:ph sz="half" idx="2"/>
          </p:nvPr>
        </p:nvSpPr>
        <p:spPr>
          <a:xfrm>
            <a:off x="839784" y="2505071"/>
            <a:ext cx="5157782"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3" name="Text Placeholder 4">
            <a:extLst>
              <a:ext uri="{FF2B5EF4-FFF2-40B4-BE49-F238E27FC236}">
                <a16:creationId xmlns:a16="http://schemas.microsoft.com/office/drawing/2014/main" id="{75BCF8A3-A40A-6EED-D2B0-CBCF0555A331}"/>
              </a:ext>
            </a:extLst>
          </p:cNvPr>
          <p:cNvSpPr txBox="1">
            <a:spLocks noGrp="1"/>
          </p:cNvSpPr>
          <p:nvPr>
            <p:ph type="body" idx="1"/>
          </p:nvPr>
        </p:nvSpPr>
        <p:spPr>
          <a:xfrm>
            <a:off x="6172200" y="1681160"/>
            <a:ext cx="5183184" cy="823910"/>
          </a:xfrm>
          <a:prstGeom prst="rect">
            <a:avLst/>
          </a:prstGeom>
          <a:solidFill>
            <a:srgbClr val="2C3842"/>
          </a:solidFill>
          <a:ln w="12701">
            <a:solidFill>
              <a:srgbClr val="2C3842"/>
            </a:solidFill>
            <a:prstDash val="solid"/>
          </a:ln>
        </p:spPr>
        <p:txBody>
          <a:bodyPr vert="horz" wrap="square" lIns="91440" tIns="45720" rIns="91440" bIns="45720" anchor="ctr" anchorCtr="0" compatLnSpc="1">
            <a:noAutofit/>
          </a:bodyPr>
          <a:lstStyle>
            <a:lvl1pPr marL="0" marR="0" lvl="0" indent="0" fontAlgn="auto">
              <a:spcAft>
                <a:spcPts val="0"/>
              </a:spcAft>
              <a:buNone/>
              <a:tabLst/>
              <a:defRPr lang="en-US" sz="2400" b="1" i="0" u="none" strike="noStrike" cap="none" spc="0" baseline="0">
                <a:solidFill>
                  <a:srgbClr val="FFFFFF"/>
                </a:solidFill>
                <a:uFillTx/>
                <a:latin typeface="Inter SemiBold" pitchFamily="2"/>
                <a:ea typeface="Inter SemiBold" pitchFamily="2"/>
              </a:defRPr>
            </a:lvl1pPr>
          </a:lstStyle>
          <a:p>
            <a:pPr lvl="0"/>
            <a:r>
              <a:rPr lang="en-US"/>
              <a:t>CLICK TO EDIT MASTER TEXT STYLES</a:t>
            </a:r>
          </a:p>
        </p:txBody>
      </p:sp>
      <p:sp>
        <p:nvSpPr>
          <p:cNvPr id="4" name="Content Placeholder 5">
            <a:extLst>
              <a:ext uri="{FF2B5EF4-FFF2-40B4-BE49-F238E27FC236}">
                <a16:creationId xmlns:a16="http://schemas.microsoft.com/office/drawing/2014/main" id="{AC4B0E05-4683-6D2D-B3B2-EDAEA290B414}"/>
              </a:ext>
            </a:extLst>
          </p:cNvPr>
          <p:cNvSpPr txBox="1">
            <a:spLocks noGrp="1"/>
          </p:cNvSpPr>
          <p:nvPr>
            <p:ph sz="quarter" idx="4"/>
          </p:nvPr>
        </p:nvSpPr>
        <p:spPr>
          <a:xfrm>
            <a:off x="6172200" y="2505071"/>
            <a:ext cx="5183184" cy="3684583"/>
          </a:xfrm>
          <a:prstGeom prst="rect">
            <a:avLst/>
          </a:prstGeom>
          <a:solidFill>
            <a:srgbClr val="FFFFFF">
              <a:alpha val="20004"/>
            </a:srgbClr>
          </a:solidFill>
          <a:ln w="12701">
            <a:solidFill>
              <a:srgbClr val="2C3842"/>
            </a:solidFill>
            <a:prstDash val="solid"/>
          </a:ln>
        </p:spPr>
        <p:txBody>
          <a:bodyPr vert="horz" wrap="square" lIns="91440" tIns="45720" rIns="91440" bIns="45720" anchor="ctr" anchorCtr="0" compatLnSpc="1">
            <a:noAutofit/>
          </a:bodyPr>
          <a:lstStyle>
            <a:lvl1pPr marL="18288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sp>
        <p:nvSpPr>
          <p:cNvPr id="5" name="Slide Number Placeholder 8">
            <a:extLst>
              <a:ext uri="{FF2B5EF4-FFF2-40B4-BE49-F238E27FC236}">
                <a16:creationId xmlns:a16="http://schemas.microsoft.com/office/drawing/2014/main" id="{4B1F9432-DC5B-B549-24B0-F854B75C0014}"/>
              </a:ext>
            </a:extLst>
          </p:cNvPr>
          <p:cNvSpPr txBox="1">
            <a:spLocks noGrp="1"/>
          </p:cNvSpPr>
          <p:nvPr>
            <p:ph type="sldNum" sz="quarter" idx="8"/>
          </p:nvPr>
        </p:nvSpPr>
        <p:spPr/>
        <p:txBody>
          <a:bodyPr/>
          <a:lstStyle>
            <a:lvl1pPr>
              <a:defRPr/>
            </a:lvl1pPr>
          </a:lstStyle>
          <a:p>
            <a:pPr lvl="0"/>
            <a:fld id="{CCA30D68-C8CE-E04E-826F-CD269741E059}" type="slidenum">
              <a:t>‹#›</a:t>
            </a:fld>
            <a:endParaRPr lang="en-US"/>
          </a:p>
        </p:txBody>
      </p:sp>
    </p:spTree>
    <p:extLst>
      <p:ext uri="{BB962C8B-B14F-4D97-AF65-F5344CB8AC3E}">
        <p14:creationId xmlns:p14="http://schemas.microsoft.com/office/powerpoint/2010/main" val="304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9CD55B70-2566-A3A2-EEC8-7572AC1D7281}"/>
              </a:ext>
            </a:extLst>
          </p:cNvPr>
          <p:cNvSpPr txBox="1">
            <a:spLocks noGrp="1"/>
          </p:cNvSpPr>
          <p:nvPr>
            <p:ph type="sldNum" sz="quarter" idx="8"/>
          </p:nvPr>
        </p:nvSpPr>
        <p:spPr/>
        <p:txBody>
          <a:bodyPr/>
          <a:lstStyle>
            <a:lvl1pPr>
              <a:defRPr/>
            </a:lvl1pPr>
          </a:lstStyle>
          <a:p>
            <a:pPr lvl="0"/>
            <a:fld id="{7276FEE9-C51F-0C4D-A455-C6B26ACBD87E}" type="slidenum">
              <a:t>‹#›</a:t>
            </a:fld>
            <a:endParaRPr lang="en-US"/>
          </a:p>
        </p:txBody>
      </p:sp>
      <p:sp>
        <p:nvSpPr>
          <p:cNvPr id="3" name="Content Placeholder 2">
            <a:extLst>
              <a:ext uri="{FF2B5EF4-FFF2-40B4-BE49-F238E27FC236}">
                <a16:creationId xmlns:a16="http://schemas.microsoft.com/office/drawing/2014/main" id="{AC39C13C-193A-0197-C64E-43A0201883D7}"/>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7048FB0-6146-B9CC-731D-881178EF86E5}"/>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1403708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1750B64-583C-E9A8-7A43-6E29AA0FBEFA}"/>
              </a:ext>
            </a:extLst>
          </p:cNvPr>
          <p:cNvSpPr txBox="1">
            <a:spLocks noGrp="1"/>
          </p:cNvSpPr>
          <p:nvPr>
            <p:ph type="subTitle" sz="quarter" idx="4294967295"/>
          </p:nvPr>
        </p:nvSpPr>
        <p:spPr>
          <a:xfrm>
            <a:off x="732187" y="861392"/>
            <a:ext cx="9144000" cy="61622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000" b="0" i="0" u="none" strike="noStrike" cap="none" spc="0" baseline="0">
                <a:solidFill>
                  <a:srgbClr val="000000"/>
                </a:solidFill>
                <a:uFillTx/>
                <a:latin typeface="Calibri"/>
              </a:defRPr>
            </a:lvl1pPr>
          </a:lstStyle>
          <a:p>
            <a:pPr lvl="0"/>
            <a:r>
              <a:rPr lang="en-US"/>
              <a:t>CLICK TO EDIT MASTER SUBTITLE STYLE</a:t>
            </a:r>
          </a:p>
        </p:txBody>
      </p:sp>
      <p:sp>
        <p:nvSpPr>
          <p:cNvPr id="3" name="Slide Number Placeholder 5">
            <a:extLst>
              <a:ext uri="{FF2B5EF4-FFF2-40B4-BE49-F238E27FC236}">
                <a16:creationId xmlns:a16="http://schemas.microsoft.com/office/drawing/2014/main" id="{E631D127-AF44-422A-48B2-6DC945072270}"/>
              </a:ext>
            </a:extLst>
          </p:cNvPr>
          <p:cNvSpPr txBox="1">
            <a:spLocks noGrp="1"/>
          </p:cNvSpPr>
          <p:nvPr>
            <p:ph type="sldNum" sz="quarter" idx="8"/>
          </p:nvPr>
        </p:nvSpPr>
        <p:spPr/>
        <p:txBody>
          <a:bodyPr/>
          <a:lstStyle>
            <a:lvl1pPr>
              <a:defRPr/>
            </a:lvl1pPr>
          </a:lstStyle>
          <a:p>
            <a:pPr lvl="0"/>
            <a:fld id="{FD15E157-0DA7-E846-874B-85D8260FF863}" type="slidenum">
              <a:t>‹#›</a:t>
            </a:fld>
            <a:endParaRPr lang="en-US"/>
          </a:p>
        </p:txBody>
      </p:sp>
      <p:sp>
        <p:nvSpPr>
          <p:cNvPr id="4" name="Content Placeholder 2">
            <a:extLst>
              <a:ext uri="{FF2B5EF4-FFF2-40B4-BE49-F238E27FC236}">
                <a16:creationId xmlns:a16="http://schemas.microsoft.com/office/drawing/2014/main" id="{EAFF9107-A131-C244-1FAD-FC18826BF46F}"/>
              </a:ext>
            </a:extLst>
          </p:cNvPr>
          <p:cNvSpPr txBox="1">
            <a:spLocks noGrp="1"/>
          </p:cNvSpPr>
          <p:nvPr>
            <p:ph sz="quarter" idx="4294967295"/>
          </p:nvPr>
        </p:nvSpPr>
        <p:spPr>
          <a:xfrm>
            <a:off x="699049" y="2290416"/>
            <a:ext cx="10830336" cy="33636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sz="2400" b="0" i="0" u="none" strike="noStrike" cap="none" spc="-100" baseline="0">
                <a:solidFill>
                  <a:srgbClr val="000000"/>
                </a:solidFill>
                <a:uFillTx/>
                <a:latin typeface="Inter Light" pitchFamily="2"/>
                <a:ea typeface="Inter Light" pitchFamily="2"/>
              </a:defRPr>
            </a:lvl1pPr>
            <a:lvl2pPr marR="0" lvl="1" fontAlgn="auto">
              <a:spcAft>
                <a:spcPts val="0"/>
              </a:spcAft>
              <a:buSzPct val="100000"/>
              <a:buFont typeface="Arial" pitchFamily="34"/>
              <a:tabLst/>
              <a:defRPr lang="en-US" sz="2000" b="0" i="0" u="none" strike="noStrike" cap="none" spc="-100" baseline="0">
                <a:solidFill>
                  <a:srgbClr val="000000"/>
                </a:solidFill>
                <a:uFillTx/>
                <a:latin typeface="Inter Light" pitchFamily="2"/>
                <a:ea typeface="Inter Light" pitchFamily="2"/>
              </a:defRPr>
            </a:lvl2pPr>
            <a:lvl3pPr marR="0" lvl="2" fontAlgn="auto">
              <a:spcAft>
                <a:spcPts val="0"/>
              </a:spcAft>
              <a:buSzPct val="100000"/>
              <a:buFont typeface="Courier New" pitchFamily="49"/>
              <a:buChar char="o"/>
              <a:tabLst/>
              <a:defRPr lang="en-US" sz="1800" b="0" i="0" u="none" strike="noStrike" cap="none" spc="-100" baseline="0">
                <a:solidFill>
                  <a:srgbClr val="000000"/>
                </a:solidFill>
                <a:uFillTx/>
                <a:latin typeface="Inter Light" pitchFamily="2"/>
                <a:ea typeface="Inter Light" pitchFamily="2"/>
              </a:defRPr>
            </a:lvl3pPr>
            <a:lvl4pPr marR="0" lvl="3"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4pPr>
            <a:lvl5pPr marR="0" lvl="4" fontAlgn="auto">
              <a:spcAft>
                <a:spcPts val="0"/>
              </a:spcAft>
              <a:buSzPct val="100000"/>
              <a:buFont typeface="Arial" pitchFamily="34"/>
              <a:tabLst/>
              <a:defRPr lang="en-US" b="0" i="0" u="none" strike="noStrike" cap="none" spc="-100" baseline="0">
                <a:solidFill>
                  <a:srgbClr val="000000"/>
                </a:solidFill>
                <a:uFillTx/>
                <a:latin typeface="Inter Light" pitchFamily="2"/>
                <a:ea typeface="Inter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6B365C52-E63F-7544-EFC4-429ED5C71844}"/>
              </a:ext>
            </a:extLst>
          </p:cNvPr>
          <p:cNvSpPr txBox="1">
            <a:spLocks noGrp="1"/>
          </p:cNvSpPr>
          <p:nvPr>
            <p:ph sz="quarter" idx="4294967295"/>
          </p:nvPr>
        </p:nvSpPr>
        <p:spPr>
          <a:xfrm>
            <a:off x="699049" y="1477615"/>
            <a:ext cx="10830336" cy="1035045"/>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100" baseline="0">
                <a:solidFill>
                  <a:srgbClr val="000000"/>
                </a:solidFill>
                <a:uFillTx/>
                <a:latin typeface="Inter Light" pitchFamily="2"/>
                <a:ea typeface="Inter Light" pitchFamily="2"/>
              </a:defRPr>
            </a:lvl1pPr>
          </a:lstStyle>
          <a:p>
            <a:pPr lvl="0"/>
            <a:r>
              <a:rPr lang="en-US"/>
              <a:t>Click to edit Master subtitle style</a:t>
            </a:r>
          </a:p>
        </p:txBody>
      </p:sp>
    </p:spTree>
    <p:extLst>
      <p:ext uri="{BB962C8B-B14F-4D97-AF65-F5344CB8AC3E}">
        <p14:creationId xmlns:p14="http://schemas.microsoft.com/office/powerpoint/2010/main" val="249815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D47ECC5-9FC9-F38A-E672-7E1A3846183F}"/>
              </a:ext>
            </a:extLst>
          </p:cNvPr>
          <p:cNvSpPr txBox="1">
            <a:spLocks noGrp="1"/>
          </p:cNvSpPr>
          <p:nvPr>
            <p:ph sz="half" idx="1"/>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6">
            <a:extLst>
              <a:ext uri="{FF2B5EF4-FFF2-40B4-BE49-F238E27FC236}">
                <a16:creationId xmlns:a16="http://schemas.microsoft.com/office/drawing/2014/main" id="{EB74A8F5-1A21-114C-2D34-AF2CF661ACCE}"/>
              </a:ext>
            </a:extLst>
          </p:cNvPr>
          <p:cNvSpPr txBox="1">
            <a:spLocks noGrp="1"/>
          </p:cNvSpPr>
          <p:nvPr>
            <p:ph type="sldNum" sz="quarter" idx="8"/>
          </p:nvPr>
        </p:nvSpPr>
        <p:spPr/>
        <p:txBody>
          <a:bodyPr/>
          <a:lstStyle>
            <a:lvl1pPr>
              <a:defRPr/>
            </a:lvl1pPr>
          </a:lstStyle>
          <a:p>
            <a:pPr lvl="0"/>
            <a:fld id="{D6EF7B99-29BE-0A4D-A105-15F12E259CAC}" type="slidenum">
              <a:t>‹#›</a:t>
            </a:fld>
            <a:endParaRPr lang="en-US"/>
          </a:p>
        </p:txBody>
      </p:sp>
    </p:spTree>
    <p:extLst>
      <p:ext uri="{BB962C8B-B14F-4D97-AF65-F5344CB8AC3E}">
        <p14:creationId xmlns:p14="http://schemas.microsoft.com/office/powerpoint/2010/main" val="368608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369C6FF-58DE-3B51-807C-6EADECA39551}"/>
              </a:ext>
            </a:extLst>
          </p:cNvPr>
          <p:cNvSpPr txBox="1">
            <a:spLocks noGrp="1"/>
          </p:cNvSpPr>
          <p:nvPr>
            <p:ph sz="half" idx="1"/>
          </p:nvPr>
        </p:nvSpPr>
        <p:spPr>
          <a:xfrm>
            <a:off x="838203"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882ACD57-0886-E84B-EB11-B14361E3A3D5}"/>
              </a:ext>
            </a:extLst>
          </p:cNvPr>
          <p:cNvSpPr txBox="1">
            <a:spLocks noGrp="1"/>
          </p:cNvSpPr>
          <p:nvPr>
            <p:ph sz="half" idx="2"/>
          </p:nvPr>
        </p:nvSpPr>
        <p:spPr>
          <a:xfrm>
            <a:off x="6172200" y="1825627"/>
            <a:ext cx="5181603" cy="4351336"/>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0" i="0" u="none" strike="noStrike" cap="none" spc="0" baseline="0">
                <a:solidFill>
                  <a:srgbClr val="000000"/>
                </a:solidFill>
                <a:uFillTx/>
                <a:latin typeface="Calibri"/>
              </a:defRPr>
            </a:lvl1pPr>
            <a:lvl2pPr marR="0" lvl="1" fontAlgn="auto">
              <a:spcAft>
                <a:spcPts val="0"/>
              </a:spcAft>
              <a:buSzPct val="100000"/>
              <a:buFont typeface="Arial" pitchFamily="34"/>
              <a:tabLst/>
              <a:defRPr lang="en-US" b="0" i="0" u="none" strike="noStrike" cap="none" spc="0" baseline="0">
                <a:solidFill>
                  <a:srgbClr val="000000"/>
                </a:solidFill>
                <a:uFillTx/>
                <a:latin typeface="Calibri"/>
              </a:defRPr>
            </a:lvl2pPr>
            <a:lvl3pPr marR="0" lvl="2" fontAlgn="auto">
              <a:spcAft>
                <a:spcPts val="0"/>
              </a:spcAft>
              <a:buSzPct val="100000"/>
              <a:buFont typeface="Arial" pitchFamily="34"/>
              <a:tabLst/>
              <a:defRPr lang="en-US" b="0" i="0" u="none" strike="noStrike" cap="none" spc="0" baseline="0">
                <a:solidFill>
                  <a:srgbClr val="000000"/>
                </a:solidFill>
                <a:uFillTx/>
                <a:latin typeface="Calibri"/>
              </a:defRPr>
            </a:lvl3pPr>
            <a:lvl4pPr marR="0" lvl="3" fontAlgn="auto">
              <a:spcAft>
                <a:spcPts val="0"/>
              </a:spcAft>
              <a:buSzPct val="100000"/>
              <a:buFont typeface="Arial" pitchFamily="34"/>
              <a:tabLst/>
              <a:defRPr lang="en-US" b="0" i="0" u="none" strike="noStrike" cap="none" spc="0" baseline="0">
                <a:solidFill>
                  <a:srgbClr val="000000"/>
                </a:solidFill>
                <a:uFillTx/>
                <a:latin typeface="Calibri"/>
              </a:defRPr>
            </a:lvl4pPr>
            <a:lvl5pPr marR="0" lvl="4" fontAlgn="auto">
              <a:spcAft>
                <a:spcPts val="0"/>
              </a:spcAft>
              <a:buSzPct val="100000"/>
              <a:buFont typeface="Arial" pitchFamily="34"/>
              <a:tabLst/>
              <a:defRPr lang="en-US" b="0" i="0" u="none" strike="noStrike"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6">
            <a:extLst>
              <a:ext uri="{FF2B5EF4-FFF2-40B4-BE49-F238E27FC236}">
                <a16:creationId xmlns:a16="http://schemas.microsoft.com/office/drawing/2014/main" id="{543B6E54-AD86-F7D2-2425-B74AA78B66AD}"/>
              </a:ext>
            </a:extLst>
          </p:cNvPr>
          <p:cNvSpPr txBox="1">
            <a:spLocks noGrp="1"/>
          </p:cNvSpPr>
          <p:nvPr>
            <p:ph type="sldNum" sz="quarter" idx="8"/>
          </p:nvPr>
        </p:nvSpPr>
        <p:spPr/>
        <p:txBody>
          <a:bodyPr/>
          <a:lstStyle>
            <a:lvl1pPr>
              <a:defRPr/>
            </a:lvl1pPr>
          </a:lstStyle>
          <a:p>
            <a:pPr lvl="0"/>
            <a:fld id="{B2E230EE-F3FC-0C46-9D5A-599BBBFA9817}" type="slidenum">
              <a:t>‹#›</a:t>
            </a:fld>
            <a:endParaRPr lang="en-US"/>
          </a:p>
        </p:txBody>
      </p:sp>
    </p:spTree>
    <p:extLst>
      <p:ext uri="{BB962C8B-B14F-4D97-AF65-F5344CB8AC3E}">
        <p14:creationId xmlns:p14="http://schemas.microsoft.com/office/powerpoint/2010/main" val="211418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768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5F2401-7499-65E7-E0DA-AECB1CD02B23}"/>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78ACA984-6FBD-F14A-BB88-7FB992435689}" type="slidenum">
              <a:t>‹#›</a:t>
            </a:fld>
            <a:endParaRPr lang="en-US"/>
          </a:p>
        </p:txBody>
      </p:sp>
      <p:pic>
        <p:nvPicPr>
          <p:cNvPr id="3" name="Picture 3">
            <a:extLst>
              <a:ext uri="{FF2B5EF4-FFF2-40B4-BE49-F238E27FC236}">
                <a16:creationId xmlns:a16="http://schemas.microsoft.com/office/drawing/2014/main" id="{BE6222B2-BA8A-E209-9D8A-438F078568D7}"/>
              </a:ext>
            </a:extLst>
          </p:cNvPr>
          <p:cNvPicPr>
            <a:picLocks noChangeAspect="1"/>
          </p:cNvPicPr>
          <p:nvPr/>
        </p:nvPicPr>
        <p:blipFill>
          <a:blip r:embed="rId2"/>
          <a:srcRect t="805" b="1138"/>
          <a:stretch>
            <a:fillRect/>
          </a:stretch>
        </p:blipFill>
        <p:spPr>
          <a:xfrm>
            <a:off x="0" y="0"/>
            <a:ext cx="9290962" cy="6858000"/>
          </a:xfrm>
          <a:prstGeom prst="rect">
            <a:avLst/>
          </a:prstGeom>
          <a:noFill/>
          <a:ln cap="flat">
            <a:noFill/>
          </a:ln>
        </p:spPr>
      </p:pic>
      <p:pic>
        <p:nvPicPr>
          <p:cNvPr id="4" name="Picture 4">
            <a:extLst>
              <a:ext uri="{FF2B5EF4-FFF2-40B4-BE49-F238E27FC236}">
                <a16:creationId xmlns:a16="http://schemas.microsoft.com/office/drawing/2014/main" id="{9EE2C1C0-E998-DD8F-7928-9A25C2EFEFF5}"/>
              </a:ext>
            </a:extLst>
          </p:cNvPr>
          <p:cNvPicPr>
            <a:picLocks noChangeAspect="1"/>
          </p:cNvPicPr>
          <p:nvPr/>
        </p:nvPicPr>
        <p:blipFill>
          <a:blip r:embed="rId3"/>
          <a:srcRect l="21989" t="16064" r="31320" b="13140"/>
          <a:stretch>
            <a:fillRect/>
          </a:stretch>
        </p:blipFill>
        <p:spPr>
          <a:xfrm>
            <a:off x="4644767" y="0"/>
            <a:ext cx="5387004" cy="6858000"/>
          </a:xfrm>
          <a:prstGeom prst="rect">
            <a:avLst/>
          </a:prstGeom>
          <a:noFill/>
          <a:ln cap="flat">
            <a:noFill/>
          </a:ln>
        </p:spPr>
      </p:pic>
      <p:pic>
        <p:nvPicPr>
          <p:cNvPr id="5" name="Picture 6">
            <a:extLst>
              <a:ext uri="{FF2B5EF4-FFF2-40B4-BE49-F238E27FC236}">
                <a16:creationId xmlns:a16="http://schemas.microsoft.com/office/drawing/2014/main" id="{2410FC15-C03B-3F2E-F0F2-BFDDBED8FE3D}"/>
              </a:ext>
            </a:extLst>
          </p:cNvPr>
          <p:cNvPicPr>
            <a:picLocks noChangeAspect="1"/>
          </p:cNvPicPr>
          <p:nvPr/>
        </p:nvPicPr>
        <p:blipFill>
          <a:blip r:embed="rId4"/>
          <a:stretch>
            <a:fillRect/>
          </a:stretch>
        </p:blipFill>
        <p:spPr>
          <a:xfrm>
            <a:off x="558917" y="4896474"/>
            <a:ext cx="1270001" cy="888997"/>
          </a:xfrm>
          <a:prstGeom prst="rect">
            <a:avLst/>
          </a:prstGeom>
          <a:noFill/>
          <a:ln cap="flat">
            <a:noFill/>
          </a:ln>
        </p:spPr>
      </p:pic>
    </p:spTree>
    <p:extLst>
      <p:ext uri="{BB962C8B-B14F-4D97-AF65-F5344CB8AC3E}">
        <p14:creationId xmlns:p14="http://schemas.microsoft.com/office/powerpoint/2010/main" val="97223241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106AA696-CE90-1D27-0454-9458C7289FDC}"/>
              </a:ext>
            </a:extLst>
          </p:cNvPr>
          <p:cNvSpPr txBox="1">
            <a:spLocks noGrp="1"/>
          </p:cNvSpPr>
          <p:nvPr>
            <p:ph type="body" sz="quarter" idx="4294967295"/>
          </p:nvPr>
        </p:nvSpPr>
        <p:spPr>
          <a:xfrm>
            <a:off x="812801" y="4146547"/>
            <a:ext cx="10515600" cy="914400"/>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5400" b="0" i="0" u="none" strike="noStrike" cap="none" spc="-150" baseline="0">
                <a:solidFill>
                  <a:srgbClr val="000000"/>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33973547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5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25534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3357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1E45E28A-FA45-A0B3-B1DA-5A295F71517A}"/>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1302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A5D8471-8E5C-9BAA-2FB7-31A3DB3AFFAD}"/>
              </a:ext>
            </a:extLst>
          </p:cNvPr>
          <p:cNvSpPr txBox="1">
            <a:spLocks noGrp="1"/>
          </p:cNvSpPr>
          <p:nvPr>
            <p:ph type="sldNum" sz="quarter" idx="8"/>
          </p:nvPr>
        </p:nvSpPr>
        <p:spPr/>
        <p:txBody>
          <a:bodyPr/>
          <a:lstStyle>
            <a:lvl1pPr>
              <a:defRPr/>
            </a:lvl1pPr>
          </a:lstStyle>
          <a:p>
            <a:pPr lvl="0"/>
            <a:fld id="{29D8E1D0-E78E-9C48-9710-D095594FF379}" type="slidenum">
              <a:t>‹#›</a:t>
            </a:fld>
            <a:endParaRPr lang="en-US"/>
          </a:p>
        </p:txBody>
      </p:sp>
      <p:sp>
        <p:nvSpPr>
          <p:cNvPr id="3" name="Text Placeholder 3">
            <a:extLst>
              <a:ext uri="{FF2B5EF4-FFF2-40B4-BE49-F238E27FC236}">
                <a16:creationId xmlns:a16="http://schemas.microsoft.com/office/drawing/2014/main" id="{E2B7258E-8B32-BCE3-2D46-6497099A3903}"/>
              </a:ext>
            </a:extLst>
          </p:cNvPr>
          <p:cNvSpPr txBox="1">
            <a:spLocks noGrp="1"/>
          </p:cNvSpPr>
          <p:nvPr>
            <p:ph type="body" sz="quarter" idx="4294967295"/>
          </p:nvPr>
        </p:nvSpPr>
        <p:spPr>
          <a:xfrm>
            <a:off x="750886" y="1552715"/>
            <a:ext cx="10691814" cy="4752840"/>
          </a:xfrm>
          <a:prstGeom prst="rect">
            <a:avLst/>
          </a:prstGeom>
          <a:noFill/>
          <a:ln>
            <a:noFill/>
          </a:ln>
        </p:spPr>
        <p:txBody>
          <a:bodyPr vert="horz" wrap="square" lIns="91440" tIns="45720" rIns="91440" bIns="45720" anchor="t" anchorCtr="0" compatLnSpc="1">
            <a:noAutofit/>
          </a:bodyPr>
          <a:lstStyle>
            <a:lvl1pPr marL="0" marR="0" lvl="0" indent="0" fontAlgn="auto">
              <a:spcBef>
                <a:spcPts val="400"/>
              </a:spcBef>
              <a:spcAft>
                <a:spcPts val="0"/>
              </a:spcAft>
              <a:buNone/>
              <a:tabLst/>
              <a:defRPr lang="en-US" b="0" i="0" u="none" strike="noStrike" cap="none" spc="0" baseline="0">
                <a:solidFill>
                  <a:srgbClr val="000000"/>
                </a:solidFill>
                <a:uFillTx/>
                <a:latin typeface="Calibri"/>
              </a:defRPr>
            </a:lvl1pPr>
          </a:lstStyle>
          <a:p>
            <a:pPr lvl="0"/>
            <a:r>
              <a:rPr lang="en-US"/>
              <a:t>Click to edit Master text styles</a:t>
            </a:r>
          </a:p>
        </p:txBody>
      </p:sp>
    </p:spTree>
    <p:extLst>
      <p:ext uri="{BB962C8B-B14F-4D97-AF65-F5344CB8AC3E}">
        <p14:creationId xmlns:p14="http://schemas.microsoft.com/office/powerpoint/2010/main" val="34899583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6.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58D3BF-9F95-1D33-CAA5-328DF960FC15}"/>
              </a:ext>
            </a:extLst>
          </p:cNvPr>
          <p:cNvPicPr>
            <a:picLocks noChangeAspect="1"/>
          </p:cNvPicPr>
          <p:nvPr/>
        </p:nvPicPr>
        <p:blipFill>
          <a:blip r:embed="rId5"/>
          <a:srcRect t="8823" r="19682"/>
          <a:stretch>
            <a:fillRect/>
          </a:stretch>
        </p:blipFill>
        <p:spPr>
          <a:xfrm>
            <a:off x="0" y="0"/>
            <a:ext cx="12191996" cy="685800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58A3043-4CCE-0A71-1A94-DB9E9E5FEAFC}"/>
              </a:ext>
            </a:extLst>
          </p:cNvPr>
          <p:cNvPicPr>
            <a:picLocks noChangeAspect="1"/>
          </p:cNvPicPr>
          <p:nvPr/>
        </p:nvPicPr>
        <p:blipFill>
          <a:blip r:embed="rId4"/>
          <a:stretch>
            <a:fillRect/>
          </a:stretch>
        </p:blipFill>
        <p:spPr>
          <a:xfrm>
            <a:off x="-59637" y="-636102"/>
            <a:ext cx="15259260" cy="7533860"/>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53"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607CA-1157-26B7-1680-BC0242E72D50}"/>
              </a:ext>
            </a:extLst>
          </p:cNvPr>
          <p:cNvPicPr>
            <a:picLocks noChangeAspect="1"/>
          </p:cNvPicPr>
          <p:nvPr/>
        </p:nvPicPr>
        <p:blipFill>
          <a:blip r:embed="rId13"/>
          <a:stretch>
            <a:fillRect/>
          </a:stretch>
        </p:blipFill>
        <p:spPr>
          <a:xfrm>
            <a:off x="9942454" y="70363"/>
            <a:ext cx="1465618" cy="1221345"/>
          </a:xfrm>
          <a:prstGeom prst="rect">
            <a:avLst/>
          </a:prstGeom>
          <a:noFill/>
          <a:ln cap="flat">
            <a:noFill/>
          </a:ln>
        </p:spPr>
      </p:pic>
      <p:sp>
        <p:nvSpPr>
          <p:cNvPr id="3" name="Rectangle 2">
            <a:extLst>
              <a:ext uri="{FF2B5EF4-FFF2-40B4-BE49-F238E27FC236}">
                <a16:creationId xmlns:a16="http://schemas.microsoft.com/office/drawing/2014/main" id="{5DB4DCCA-63C7-F1C7-D82C-1B8EE516FB36}"/>
              </a:ext>
            </a:extLst>
          </p:cNvPr>
          <p:cNvSpPr/>
          <p:nvPr/>
        </p:nvSpPr>
        <p:spPr>
          <a:xfrm flipV="1">
            <a:off x="790416" y="1291708"/>
            <a:ext cx="10611173" cy="45720"/>
          </a:xfrm>
          <a:prstGeom prst="rect">
            <a:avLst/>
          </a:prstGeom>
          <a:solidFill>
            <a:srgbClr val="A7CE6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4" name="Slide Number Placeholder 5">
            <a:extLst>
              <a:ext uri="{FF2B5EF4-FFF2-40B4-BE49-F238E27FC236}">
                <a16:creationId xmlns:a16="http://schemas.microsoft.com/office/drawing/2014/main" id="{C5FE8B75-320E-3E21-EBCE-F2C787E28CD7}"/>
              </a:ext>
            </a:extLst>
          </p:cNvPr>
          <p:cNvSpPr txBox="1">
            <a:spLocks noGrp="1"/>
          </p:cNvSpPr>
          <p:nvPr>
            <p:ph type="sldNum" sz="quarter" idx="4"/>
          </p:nvPr>
        </p:nvSpPr>
        <p:spPr>
          <a:xfrm>
            <a:off x="8610603" y="6356351"/>
            <a:ext cx="3389241"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000" b="0" i="0" u="none" strike="noStrike" kern="1200" cap="none" spc="0" baseline="0">
                <a:solidFill>
                  <a:srgbClr val="414A58"/>
                </a:solidFill>
                <a:uFillTx/>
                <a:latin typeface="Inter" pitchFamily="2"/>
                <a:ea typeface="Inter" pitchFamily="2"/>
              </a:defRPr>
            </a:lvl1pPr>
          </a:lstStyle>
          <a:p>
            <a:pPr lvl="0"/>
            <a:fld id="{9D2D4309-1456-EB4A-8187-D623C8A2F352}" type="slidenum">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illiam.anderson72@du.edu"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William.anderson72@du.ed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www.corestandards.org/ELA-Literacy/RH/11-12/7/" TargetMode="External"/><Relationship Id="rId2" Type="http://schemas.openxmlformats.org/officeDocument/2006/relationships/hyperlink" Target="http://www.corestandards.org/ELA-Literacy/RH/11-12/3/" TargetMode="External"/><Relationship Id="rId1" Type="http://schemas.openxmlformats.org/officeDocument/2006/relationships/slideLayout" Target="../slideLayouts/slideLayout6.xml"/><Relationship Id="rId4" Type="http://schemas.openxmlformats.org/officeDocument/2006/relationships/hyperlink" Target="http://www.corestandards.org/ELA-Literacy/RH/11-12/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name="Slide44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3EEF-2C05-3575-D66D-6B17A39C2598}"/>
              </a:ext>
            </a:extLst>
          </p:cNvPr>
          <p:cNvSpPr txBox="1">
            <a:spLocks noGrp="1"/>
          </p:cNvSpPr>
          <p:nvPr>
            <p:ph type="title"/>
          </p:nvPr>
        </p:nvSpPr>
        <p:spPr>
          <a:xfrm>
            <a:off x="-1539241" y="4557509"/>
            <a:ext cx="10515600" cy="1325559"/>
          </a:xfrm>
          <a:prstGeom prst="rect">
            <a:avLst/>
          </a:prstGeom>
          <a:noFill/>
          <a:ln>
            <a:noFill/>
          </a:ln>
        </p:spPr>
        <p:txBody>
          <a:bodyPr vert="horz" wrap="square" lIns="91440" tIns="45720" rIns="91440" bIns="45720" anchor="t" anchorCtr="0" compatLnSpc="1">
            <a:noAutofit/>
          </a:bodyPr>
          <a:lstStyle/>
          <a:p>
            <a:pPr lvl="0" algn="ctr">
              <a:spcBef>
                <a:spcPts val="0"/>
              </a:spcBef>
            </a:pPr>
            <a:r>
              <a:rPr lang="en-US" sz="2800" spc="-150" dirty="0">
                <a:solidFill>
                  <a:srgbClr val="414A58"/>
                </a:solidFill>
                <a:latin typeface="Inter" pitchFamily="2"/>
              </a:rPr>
              <a:t>William Anderson Ed. D</a:t>
            </a:r>
            <a:br>
              <a:rPr lang="en-US" sz="2800" spc="-150" dirty="0">
                <a:solidFill>
                  <a:srgbClr val="414A58"/>
                </a:solidFill>
                <a:latin typeface="Inter" pitchFamily="2"/>
              </a:rPr>
            </a:br>
            <a:r>
              <a:rPr lang="en-US" sz="2800" spc="-150" dirty="0">
                <a:solidFill>
                  <a:srgbClr val="414A58"/>
                </a:solidFill>
                <a:latin typeface="Inter" pitchFamily="2"/>
                <a:hlinkClick r:id="rId3"/>
              </a:rPr>
              <a:t>William.anderson72@du.edu</a:t>
            </a:r>
            <a:br>
              <a:rPr lang="en-US" sz="2800" spc="-150" dirty="0">
                <a:solidFill>
                  <a:srgbClr val="414A58"/>
                </a:solidFill>
                <a:latin typeface="Inter" pitchFamily="2"/>
              </a:rPr>
            </a:br>
            <a:r>
              <a:rPr lang="en-US" sz="2800" spc="-150" dirty="0">
                <a:solidFill>
                  <a:srgbClr val="414A58"/>
                </a:solidFill>
                <a:latin typeface="Inter" pitchFamily="2"/>
              </a:rPr>
              <a:t>Twitter: @</a:t>
            </a:r>
            <a:r>
              <a:rPr lang="en-US" sz="2800" spc="-150" dirty="0" err="1">
                <a:solidFill>
                  <a:srgbClr val="414A58"/>
                </a:solidFill>
                <a:latin typeface="Inter" pitchFamily="2"/>
              </a:rPr>
              <a:t>Mizter_A</a:t>
            </a:r>
            <a:br>
              <a:rPr lang="en-US" sz="2800" spc="-150" dirty="0">
                <a:solidFill>
                  <a:srgbClr val="414A58"/>
                </a:solidFill>
                <a:latin typeface="Inter" pitchFamily="2"/>
              </a:rPr>
            </a:br>
            <a:r>
              <a:rPr lang="en-US" sz="2800" spc="-150" dirty="0">
                <a:solidFill>
                  <a:srgbClr val="414A58"/>
                </a:solidFill>
                <a:latin typeface="Inter" pitchFamily="2"/>
              </a:rPr>
              <a:t>2/16/23</a:t>
            </a:r>
            <a:endParaRPr lang="en-US" sz="2800" spc="-100" dirty="0">
              <a:solidFill>
                <a:srgbClr val="000000"/>
              </a:solidFill>
              <a:latin typeface="Inter Light"/>
            </a:endParaRPr>
          </a:p>
        </p:txBody>
      </p:sp>
      <p:sp>
        <p:nvSpPr>
          <p:cNvPr id="3" name="Text Placeholder 2">
            <a:extLst>
              <a:ext uri="{FF2B5EF4-FFF2-40B4-BE49-F238E27FC236}">
                <a16:creationId xmlns:a16="http://schemas.microsoft.com/office/drawing/2014/main" id="{38A78D8A-FF52-C9F3-3AAA-C53D0FAAA196}"/>
              </a:ext>
            </a:extLst>
          </p:cNvPr>
          <p:cNvSpPr txBox="1">
            <a:spLocks noGrp="1"/>
          </p:cNvSpPr>
          <p:nvPr>
            <p:ph type="body" sz="quarter" idx="4294967295"/>
          </p:nvPr>
        </p:nvSpPr>
        <p:spPr>
          <a:xfrm>
            <a:off x="0" y="2669475"/>
            <a:ext cx="7437119" cy="1519050"/>
          </a:xfrm>
          <a:prstGeom prst="rect">
            <a:avLst/>
          </a:prstGeom>
          <a:noFill/>
          <a:ln>
            <a:noFill/>
          </a:ln>
        </p:spPr>
        <p:txBody>
          <a:bodyPr vert="horz" wrap="square" lIns="91440" tIns="45720" rIns="91440" bIns="45720" anchor="t" anchorCtr="0" compatLnSpc="1">
            <a:noAutofit/>
          </a:bodyPr>
          <a:lstStyle/>
          <a:p>
            <a:pPr marL="0" indent="0" algn="ctr">
              <a:buNone/>
            </a:pPr>
            <a:r>
              <a:rPr lang="en-US" sz="4800" spc="-150" dirty="0">
                <a:solidFill>
                  <a:srgbClr val="414A58"/>
                </a:solidFill>
                <a:latin typeface="Inter" pitchFamily="2"/>
              </a:rPr>
              <a:t>“Black” Education as a Form of Resistance</a:t>
            </a:r>
          </a:p>
          <a:p>
            <a:pPr marL="0" lvl="0" indent="0">
              <a:buNone/>
            </a:pPr>
            <a:endParaRPr lang="en-US" sz="5400" spc="-150" dirty="0">
              <a:solidFill>
                <a:srgbClr val="000000"/>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48930" y="0"/>
            <a:ext cx="3505495" cy="1622321"/>
          </a:xfrm>
          <a:prstGeom prst="rect">
            <a:avLst/>
          </a:prstGeom>
        </p:spPr>
        <p:txBody>
          <a:bodyPr vert="horz" lIns="91440" tIns="45720" rIns="91440" bIns="45720" rtlCol="0" anchor="ctr" anchorCtr="0" compatLnSpc="1">
            <a:normAutofit/>
          </a:bodyPr>
          <a:lstStyle/>
          <a:p>
            <a:pPr lvl="0">
              <a:lnSpc>
                <a:spcPct val="90000"/>
              </a:lnSpc>
              <a:spcBef>
                <a:spcPct val="0"/>
              </a:spcBef>
              <a:spcAft>
                <a:spcPts val="600"/>
              </a:spcAft>
              <a:defRPr sz="1800" b="0" i="0" u="none" strike="noStrike" kern="0" cap="none" spc="0" baseline="0">
                <a:solidFill>
                  <a:srgbClr val="000000"/>
                </a:solidFill>
                <a:uFillTx/>
              </a:defRPr>
            </a:pPr>
            <a:r>
              <a:rPr lang="en-US" sz="4400" b="0" i="0" u="none" strike="noStrike" kern="1200" cap="none" spc="-300" baseline="0" dirty="0">
                <a:solidFill>
                  <a:schemeClr val="tx1"/>
                </a:solidFill>
                <a:uFillTx/>
                <a:latin typeface="+mj-lt"/>
                <a:ea typeface="+mj-ea"/>
                <a:cs typeface="+mj-cs"/>
              </a:rPr>
              <a:t>A brief history</a:t>
            </a:r>
            <a:endParaRPr lang="en-US" sz="4400" b="0" i="0" u="none" strike="noStrike" kern="1200" cap="none" spc="0" baseline="0" dirty="0">
              <a:solidFill>
                <a:schemeClr val="tx1"/>
              </a:solidFill>
              <a:uFillTx/>
              <a:latin typeface="+mj-lt"/>
              <a:ea typeface="+mj-ea"/>
              <a:cs typeface="+mj-cs"/>
            </a:endParaRPr>
          </a:p>
        </p:txBody>
      </p:sp>
      <p:sp>
        <p:nvSpPr>
          <p:cNvPr id="4" name="Title 1">
            <a:extLst>
              <a:ext uri="{FF2B5EF4-FFF2-40B4-BE49-F238E27FC236}">
                <a16:creationId xmlns:a16="http://schemas.microsoft.com/office/drawing/2014/main" id="{56D0961D-84AB-634E-500C-7A5231E5571D}"/>
              </a:ext>
            </a:extLst>
          </p:cNvPr>
          <p:cNvSpPr txBox="1">
            <a:spLocks noChangeArrowheads="1"/>
          </p:cNvSpPr>
          <p:nvPr/>
        </p:nvSpPr>
        <p:spPr>
          <a:xfrm>
            <a:off x="159073" y="1650909"/>
            <a:ext cx="3995351" cy="5070566"/>
          </a:xfrm>
          <a:prstGeom prst="rect">
            <a:avLst/>
          </a:prstGeom>
        </p:spPr>
        <p:txBody>
          <a:bodyPr vert="horz" lIns="91440" tIns="45720" rIns="91440" bIns="45720" rtlCol="0">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228600">
              <a:spcAft>
                <a:spcPts val="600"/>
              </a:spcAft>
              <a:buFont typeface="Arial" panose="020B0604020202020204" pitchFamily="34" charset="0"/>
              <a:buChar char="•"/>
            </a:pPr>
            <a:r>
              <a:rPr lang="en-US" altLang="en-US" sz="1600" b="1" dirty="0">
                <a:latin typeface="+mn-lt"/>
                <a:ea typeface="+mn-ea"/>
                <a:cs typeface="+mn-cs"/>
              </a:rPr>
              <a:t>“Before Emancipation, the enslaved had to gain their education by ‘snatching a learning in forbidden fields’”.</a:t>
            </a:r>
          </a:p>
          <a:p>
            <a:pPr marL="457200" indent="-228600">
              <a:spcAft>
                <a:spcPts val="600"/>
              </a:spcAft>
              <a:buFont typeface="Arial" panose="020B0604020202020204" pitchFamily="34" charset="0"/>
              <a:buChar char="•"/>
            </a:pPr>
            <a:r>
              <a:rPr lang="en-US" altLang="en-US" sz="1600" b="1" dirty="0">
                <a:latin typeface="+mn-lt"/>
                <a:ea typeface="+mn-ea"/>
                <a:cs typeface="+mn-cs"/>
              </a:rPr>
              <a:t>“…to steal a little from the book. And put words together, and learn by hook or crook”</a:t>
            </a:r>
          </a:p>
          <a:p>
            <a:pPr indent="-228600">
              <a:spcAft>
                <a:spcPts val="600"/>
              </a:spcAft>
              <a:buFont typeface="Arial" panose="020B0604020202020204" pitchFamily="34" charset="0"/>
              <a:buChar char="•"/>
            </a:pPr>
            <a:endParaRPr lang="en-US" altLang="en-US" sz="1600" b="1" dirty="0">
              <a:latin typeface="+mn-lt"/>
              <a:ea typeface="+mn-ea"/>
              <a:cs typeface="+mn-cs"/>
            </a:endParaRPr>
          </a:p>
          <a:p>
            <a:pPr marL="457200" indent="-228600">
              <a:spcAft>
                <a:spcPts val="600"/>
              </a:spcAft>
              <a:buFont typeface="Arial" panose="020B0604020202020204" pitchFamily="34" charset="0"/>
              <a:buChar char="•"/>
            </a:pPr>
            <a:r>
              <a:rPr lang="en-US" altLang="en-US" sz="2400" b="1" dirty="0">
                <a:latin typeface="+mn-lt"/>
                <a:ea typeface="+mn-ea"/>
                <a:cs typeface="+mn-cs"/>
              </a:rPr>
              <a:t>“Antiliteracy laws targeting Black people were older than the United States itself. The first law of its kind was a slave code enacted in 1740 in reaction to the </a:t>
            </a:r>
            <a:r>
              <a:rPr lang="en-US" altLang="en-US" sz="2400" b="1" dirty="0" err="1">
                <a:latin typeface="+mn-lt"/>
                <a:ea typeface="+mn-ea"/>
                <a:cs typeface="+mn-cs"/>
              </a:rPr>
              <a:t>Stono</a:t>
            </a:r>
            <a:r>
              <a:rPr lang="en-US" altLang="en-US" sz="2400" b="1" dirty="0">
                <a:latin typeface="+mn-lt"/>
                <a:ea typeface="+mn-ea"/>
                <a:cs typeface="+mn-cs"/>
              </a:rPr>
              <a:t> Slave rebellion of 1739 in South Carolina”.</a:t>
            </a:r>
          </a:p>
          <a:p>
            <a:pPr marL="228600" algn="ctr">
              <a:spcAft>
                <a:spcPts val="600"/>
              </a:spcAft>
            </a:pPr>
            <a:r>
              <a:rPr lang="en-US" altLang="en-US" sz="2400" b="1" dirty="0">
                <a:latin typeface="+mn-lt"/>
                <a:ea typeface="+mn-ea"/>
                <a:cs typeface="+mn-cs"/>
              </a:rPr>
              <a:t>P.27</a:t>
            </a:r>
          </a:p>
          <a:p>
            <a:pPr indent="-228600">
              <a:spcAft>
                <a:spcPts val="600"/>
              </a:spcAft>
              <a:buFont typeface="Arial" panose="020B0604020202020204" pitchFamily="34" charset="0"/>
              <a:buChar char="•"/>
            </a:pPr>
            <a:endParaRPr lang="en-US" altLang="en-US" sz="1600" b="1" dirty="0">
              <a:latin typeface="+mn-lt"/>
              <a:ea typeface="+mn-ea"/>
              <a:cs typeface="+mn-cs"/>
            </a:endParaRPr>
          </a:p>
        </p:txBody>
      </p:sp>
      <p:sp>
        <p:nvSpPr>
          <p:cNvPr id="3083" name="Rectangle 307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rungy Betsy Ross Flag With Thirteen Stars And Stripes Stock Photo -  Download Image Now - iStock">
            <a:extLst>
              <a:ext uri="{FF2B5EF4-FFF2-40B4-BE49-F238E27FC236}">
                <a16:creationId xmlns:a16="http://schemas.microsoft.com/office/drawing/2014/main" id="{F13A125D-46B0-3E19-3988-24A13D93B4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418425"/>
            <a:ext cx="6019331" cy="4017903"/>
          </a:xfrm>
          <a:prstGeom prst="rect">
            <a:avLst/>
          </a:prstGeom>
          <a:noFill/>
          <a:effectLst/>
          <a:extLst>
            <a:ext uri="{909E8E84-426E-40DD-AFC4-6F175D3DCCD1}">
              <a14:hiddenFill xmlns:a14="http://schemas.microsoft.com/office/drawing/2010/main">
                <a:solidFill>
                  <a:srgbClr val="FFFFFF"/>
                </a:solidFill>
              </a14:hiddenFill>
            </a:ext>
          </a:extLst>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lvl="0" algn="r">
              <a:spcAft>
                <a:spcPts val="600"/>
              </a:spcAft>
            </a:pPr>
            <a:fld id="{88379318-37C5-3C40-B4B5-D89D1784DE03}" type="slidenum">
              <a:rPr lang="en-US" sz="1200">
                <a:solidFill>
                  <a:srgbClr val="303030"/>
                </a:solidFill>
              </a:rPr>
              <a:pPr lvl="0" algn="r">
                <a:spcAft>
                  <a:spcPts val="600"/>
                </a:spcAft>
              </a:pPr>
              <a:t>10</a:t>
            </a:fld>
            <a:endParaRPr lang="en-US" sz="1200">
              <a:solidFill>
                <a:srgbClr val="303030"/>
              </a:solidFill>
            </a:endParaRPr>
          </a:p>
        </p:txBody>
      </p:sp>
    </p:spTree>
    <p:extLst>
      <p:ext uri="{BB962C8B-B14F-4D97-AF65-F5344CB8AC3E}">
        <p14:creationId xmlns:p14="http://schemas.microsoft.com/office/powerpoint/2010/main" val="2838250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irth of a Freedom Fighter | History Today">
            <a:extLst>
              <a:ext uri="{FF2B5EF4-FFF2-40B4-BE49-F238E27FC236}">
                <a16:creationId xmlns:a16="http://schemas.microsoft.com/office/drawing/2014/main" id="{A652DB8F-AFA0-57F3-7379-73C02E6225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20"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8284A46E-D5C7-B21C-E7C3-A2481FE4CE2D}"/>
              </a:ext>
            </a:extLst>
          </p:cNvPr>
          <p:cNvSpPr txBox="1"/>
          <p:nvPr/>
        </p:nvSpPr>
        <p:spPr>
          <a:xfrm>
            <a:off x="8252236" y="267145"/>
            <a:ext cx="3822189" cy="1899912"/>
          </a:xfrm>
          <a:prstGeom prst="rect">
            <a:avLst/>
          </a:prstGeom>
        </p:spPr>
        <p:txBody>
          <a:bodyPr vert="horz" lIns="91440" tIns="45720" rIns="91440" bIns="45720" rtlCol="0" anchor="ctr"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000" b="0" i="0" u="none" strike="noStrike" cap="none" spc="-300" baseline="0" dirty="0">
                <a:uFillTx/>
                <a:latin typeface="+mj-lt"/>
                <a:ea typeface="+mj-ea"/>
                <a:cs typeface="+mj-cs"/>
              </a:rPr>
              <a:t>A brief history</a:t>
            </a:r>
            <a:endParaRPr lang="en-US" sz="4000" b="0" i="0" u="none" strike="noStrike" cap="none" spc="0" baseline="0" dirty="0">
              <a:uFillTx/>
              <a:latin typeface="+mj-lt"/>
              <a:ea typeface="+mj-ea"/>
              <a:cs typeface="+mj-cs"/>
            </a:endParaRPr>
          </a:p>
        </p:txBody>
      </p:sp>
      <p:sp>
        <p:nvSpPr>
          <p:cNvPr id="2" name="TextBox 1">
            <a:extLst>
              <a:ext uri="{FF2B5EF4-FFF2-40B4-BE49-F238E27FC236}">
                <a16:creationId xmlns:a16="http://schemas.microsoft.com/office/drawing/2014/main" id="{51B3CF7A-776E-4D7A-84F5-00FFFAD6700D}"/>
              </a:ext>
            </a:extLst>
          </p:cNvPr>
          <p:cNvSpPr txBox="1"/>
          <p:nvPr/>
        </p:nvSpPr>
        <p:spPr>
          <a:xfrm>
            <a:off x="8071105" y="1779448"/>
            <a:ext cx="3822189" cy="374276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800" dirty="0"/>
              <a:t>“…10 Percent learned to read and/or write; suggesting that literate slaves were not so unusual as to be unknown to other Blacks. These literate slaves were recognized as leaders with a practical skill set that benefitted the community”.</a:t>
            </a:r>
          </a:p>
          <a:p>
            <a:pPr algn="ctr">
              <a:lnSpc>
                <a:spcPct val="90000"/>
              </a:lnSpc>
              <a:spcAft>
                <a:spcPts val="600"/>
              </a:spcAft>
            </a:pPr>
            <a:r>
              <a:rPr lang="en-US" sz="2800" dirty="0"/>
              <a:t>Pg. 28 </a:t>
            </a: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10600" y="6356350"/>
            <a:ext cx="2743200" cy="365125"/>
          </a:xfrm>
          <a:prstGeom prst="rect">
            <a:avLst/>
          </a:prstGeom>
        </p:spPr>
        <p:txBody>
          <a:bodyPr vert="horz" lIns="91440" tIns="45720" rIns="91440" bIns="45720" rtlCol="0" anchor="ctr" anchorCtr="0" compatLnSpc="1">
            <a:normAutofit/>
          </a:bodyPr>
          <a:lstStyle/>
          <a:p>
            <a:pPr algn="r">
              <a:spcAft>
                <a:spcPts val="600"/>
              </a:spcAft>
              <a:defRPr/>
            </a:pPr>
            <a:fld id="{88379318-37C5-3C40-B4B5-D89D1784DE03}" type="slidenum">
              <a:rPr lang="en-US" sz="1200">
                <a:solidFill>
                  <a:prstClr val="black">
                    <a:tint val="75000"/>
                  </a:prstClr>
                </a:solidFill>
                <a:latin typeface="Calibri" panose="020F0502020204030204"/>
              </a:rPr>
              <a:pPr algn="r">
                <a:spcAft>
                  <a:spcPts val="600"/>
                </a:spcAft>
                <a:defRPr/>
              </a:pPr>
              <a:t>11</a:t>
            </a:fld>
            <a:endParaRPr lang="en-US" sz="1200">
              <a:solidFill>
                <a:prstClr val="black">
                  <a:tint val="75000"/>
                </a:prstClr>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he Booker T. Washington Grade School in Shelbyville, Indiana | Indiana  State Library">
            <a:extLst>
              <a:ext uri="{FF2B5EF4-FFF2-40B4-BE49-F238E27FC236}">
                <a16:creationId xmlns:a16="http://schemas.microsoft.com/office/drawing/2014/main" id="{6842BA51-7EA5-BE35-2EE3-F780ACBF63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63"/>
          <a:stretch/>
        </p:blipFill>
        <p:spPr bwMode="auto">
          <a:xfrm>
            <a:off x="20" y="10"/>
            <a:ext cx="12191979" cy="6857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5136" name="Freeform: Shape 5135">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8284A46E-D5C7-B21C-E7C3-A2481FE4CE2D}"/>
              </a:ext>
            </a:extLst>
          </p:cNvPr>
          <p:cNvSpPr txBox="1"/>
          <p:nvPr/>
        </p:nvSpPr>
        <p:spPr>
          <a:xfrm>
            <a:off x="1287462" y="2037441"/>
            <a:ext cx="4391024" cy="707886"/>
          </a:xfrm>
          <a:prstGeom prst="rect">
            <a:avLst/>
          </a:prstGeom>
        </p:spPr>
        <p:txBody>
          <a:bodyPr vert="horz" lIns="91440" tIns="45720" rIns="91440" bIns="45720" rtlCol="0" anchor="t" anchorCtr="0" compatLnSpc="1">
            <a:normAutofit/>
          </a:bodyPr>
          <a:lstStyle/>
          <a:p>
            <a:pPr marL="0" marR="0" lvl="0" indent="0" fontAlgn="auto">
              <a:lnSpc>
                <a:spcPct val="90000"/>
              </a:lnSpc>
              <a:spcBef>
                <a:spcPct val="0"/>
              </a:spcBef>
              <a:spcAft>
                <a:spcPts val="600"/>
              </a:spcAft>
              <a:tabLst/>
              <a:defRPr sz="1800" b="0" i="0" u="none" strike="noStrike" kern="0" cap="none" spc="0" baseline="0">
                <a:solidFill>
                  <a:srgbClr val="000000"/>
                </a:solidFill>
                <a:uFillTx/>
              </a:defRPr>
            </a:pPr>
            <a:r>
              <a:rPr lang="en-US" sz="4000" b="0" i="0" u="none" strike="noStrike" cap="none" spc="-300" baseline="0">
                <a:solidFill>
                  <a:schemeClr val="bg1"/>
                </a:solidFill>
                <a:uFillTx/>
                <a:latin typeface="+mj-lt"/>
                <a:ea typeface="+mj-ea"/>
                <a:cs typeface="+mj-cs"/>
              </a:rPr>
              <a:t>A  brief history</a:t>
            </a:r>
            <a:endParaRPr lang="en-US" sz="4000" b="0" i="0" u="none" strike="noStrike" cap="none" spc="0" baseline="0">
              <a:solidFill>
                <a:schemeClr val="bg1"/>
              </a:solidFill>
              <a:uFillTx/>
              <a:latin typeface="+mj-lt"/>
              <a:ea typeface="+mj-ea"/>
              <a:cs typeface="+mj-cs"/>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737600" y="466933"/>
            <a:ext cx="2635250" cy="707886"/>
          </a:xfrm>
          <a:prstGeom prst="rect">
            <a:avLst/>
          </a:prstGeom>
        </p:spPr>
        <p:txBody>
          <a:bodyPr vert="horz" lIns="91440" tIns="45720" rIns="91440" bIns="45720" rtlCol="0" anchor="ctr" anchorCtr="0" compatLnSpc="1">
            <a:normAutofit/>
          </a:bodyPr>
          <a:lstStyle/>
          <a:p>
            <a:pPr algn="r">
              <a:lnSpc>
                <a:spcPct val="90000"/>
              </a:lnSpc>
              <a:spcAft>
                <a:spcPts val="600"/>
              </a:spcAft>
              <a:defRPr/>
            </a:pPr>
            <a:endParaRPr lang="en-US" sz="4400" dirty="0">
              <a:solidFill>
                <a:srgbClr val="FFFFFF"/>
              </a:solidFill>
              <a:latin typeface="Calibri" panose="020F0502020204030204"/>
            </a:endParaRPr>
          </a:p>
        </p:txBody>
      </p:sp>
      <p:sp>
        <p:nvSpPr>
          <p:cNvPr id="2" name="TextBox 1">
            <a:extLst>
              <a:ext uri="{FF2B5EF4-FFF2-40B4-BE49-F238E27FC236}">
                <a16:creationId xmlns:a16="http://schemas.microsoft.com/office/drawing/2014/main" id="{A7DD5867-042D-2691-EA37-04CD65E508E0}"/>
              </a:ext>
            </a:extLst>
          </p:cNvPr>
          <p:cNvSpPr txBox="1"/>
          <p:nvPr/>
        </p:nvSpPr>
        <p:spPr>
          <a:xfrm>
            <a:off x="1287463" y="2926800"/>
            <a:ext cx="4391024" cy="22910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solidFill>
                  <a:schemeClr val="bg1">
                    <a:alpha val="80000"/>
                  </a:schemeClr>
                </a:solidFill>
              </a:rPr>
              <a:t>“Few were too young, and none were too old, to make the attempt to learn. As fast as any kind of teacher could be secured, not only were day-schools filled, but night schools as well”.</a:t>
            </a:r>
          </a:p>
          <a:p>
            <a:pPr indent="-228600">
              <a:lnSpc>
                <a:spcPct val="90000"/>
              </a:lnSpc>
              <a:spcAft>
                <a:spcPts val="600"/>
              </a:spcAft>
              <a:buFont typeface="Arial" panose="020B0604020202020204" pitchFamily="34" charset="0"/>
              <a:buChar char="•"/>
            </a:pPr>
            <a:r>
              <a:rPr lang="en-US" sz="2200">
                <a:solidFill>
                  <a:schemeClr val="bg1">
                    <a:alpha val="80000"/>
                  </a:schemeClr>
                </a:solidFill>
              </a:rPr>
              <a:t>Pg. 29</a:t>
            </a:r>
          </a:p>
        </p:txBody>
      </p:sp>
      <p:sp>
        <p:nvSpPr>
          <p:cNvPr id="5138" name="Freeform: Shape 5137">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0" name="Freeform: Shape 5139">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3816050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74500" y="1548553"/>
            <a:ext cx="4232950" cy="5008979"/>
          </a:xfrm>
          <a:prstGeom prst="rect">
            <a:avLst/>
          </a:prstGeom>
          <a:noFill/>
          <a:ln cap="flat">
            <a:noFill/>
          </a:ln>
        </p:spPr>
        <p:txBody>
          <a:bodyPr vert="horz" wrap="square" lIns="91440" tIns="45720" rIns="91440" bIns="45720" anchor="t" anchorCtr="0" compatLnSpc="1">
            <a:noAutofit/>
          </a:bodyPr>
          <a:lstStyle/>
          <a:p>
            <a:pPr marL="0" marR="0" lvl="0" indent="0"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000" spc="-300" dirty="0">
              <a:solidFill>
                <a:srgbClr val="414A58"/>
              </a:solidFill>
              <a:latin typeface="Inter" pitchFamily="2"/>
              <a:ea typeface="Inter Light" pitchFamily="2"/>
            </a:endParaRP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000" spc="-300" dirty="0">
                <a:solidFill>
                  <a:srgbClr val="414A58"/>
                </a:solidFill>
                <a:latin typeface="Inter" pitchFamily="2"/>
                <a:ea typeface="Inter Light" pitchFamily="2"/>
              </a:rPr>
              <a:t>“There would be no. lynching if it did not start in the schoolroom”.</a:t>
            </a:r>
          </a:p>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000" b="0" i="0" u="none" strike="noStrike" kern="1200" cap="none" spc="-300" baseline="0" dirty="0">
                <a:solidFill>
                  <a:srgbClr val="414A58"/>
                </a:solidFill>
                <a:uFillTx/>
                <a:latin typeface="Inter" pitchFamily="2"/>
                <a:ea typeface="Inter Light" pitchFamily="2"/>
              </a:rPr>
              <a:t>Pg. 95</a:t>
            </a: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13</a:t>
            </a:fld>
            <a:endParaRPr lang="en-US" sz="1000">
              <a:solidFill>
                <a:srgbClr val="414A58"/>
              </a:solidFill>
              <a:latin typeface="Inter" pitchFamily="2"/>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pic>
        <p:nvPicPr>
          <p:cNvPr id="6148" name="Picture 4" descr="Lynching - 64 Parishes">
            <a:extLst>
              <a:ext uri="{FF2B5EF4-FFF2-40B4-BE49-F238E27FC236}">
                <a16:creationId xmlns:a16="http://schemas.microsoft.com/office/drawing/2014/main" id="{CC63D140-DE83-E334-72A5-E5905E4DB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775" y="0"/>
            <a:ext cx="6880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686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7" name="Rectangle 7176">
            <a:extLst>
              <a:ext uri="{FF2B5EF4-FFF2-40B4-BE49-F238E27FC236}">
                <a16:creationId xmlns:a16="http://schemas.microsoft.com/office/drawing/2014/main" id="{911BE883-46B4-412C-B6C3-88A2FF74B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4ED10F-7A48-04A4-6EFE-42C08EA68232}"/>
              </a:ext>
            </a:extLst>
          </p:cNvPr>
          <p:cNvSpPr txBox="1"/>
          <p:nvPr/>
        </p:nvSpPr>
        <p:spPr>
          <a:xfrm>
            <a:off x="8045751" y="629266"/>
            <a:ext cx="3667039"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Reframing Black Education:</a:t>
            </a:r>
          </a:p>
          <a:p>
            <a:pPr>
              <a:lnSpc>
                <a:spcPct val="90000"/>
              </a:lnSpc>
              <a:spcBef>
                <a:spcPct val="0"/>
              </a:spcBef>
              <a:spcAft>
                <a:spcPts val="600"/>
              </a:spcAft>
            </a:pPr>
            <a:endParaRPr lang="en-US" sz="4000">
              <a:latin typeface="+mj-lt"/>
              <a:ea typeface="+mj-ea"/>
              <a:cs typeface="+mj-cs"/>
            </a:endParaRPr>
          </a:p>
        </p:txBody>
      </p:sp>
      <p:sp>
        <p:nvSpPr>
          <p:cNvPr id="7179" name="Rectangle 7178">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1"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The Mis-education of the Negro by Carter G. Woodson: 9780143137467 |  PenguinRandomHouse.com: Books">
            <a:extLst>
              <a:ext uri="{FF2B5EF4-FFF2-40B4-BE49-F238E27FC236}">
                <a16:creationId xmlns:a16="http://schemas.microsoft.com/office/drawing/2014/main" id="{95E9F319-08CF-E315-21A3-BC25A52EF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3610"/>
          <a:stretch/>
        </p:blipFill>
        <p:spPr bwMode="auto">
          <a:xfrm>
            <a:off x="644652"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24DFCE-E68D-9E1E-61D6-E22D415307EC}"/>
              </a:ext>
            </a:extLst>
          </p:cNvPr>
          <p:cNvSpPr txBox="1"/>
          <p:nvPr/>
        </p:nvSpPr>
        <p:spPr>
          <a:xfrm>
            <a:off x="7718384" y="1992086"/>
            <a:ext cx="4473615" cy="4225835"/>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endParaRPr lang="en-US" sz="2400" dirty="0"/>
          </a:p>
          <a:p>
            <a:pPr algn="ctr">
              <a:lnSpc>
                <a:spcPct val="90000"/>
              </a:lnSpc>
              <a:spcAft>
                <a:spcPts val="600"/>
              </a:spcAft>
            </a:pPr>
            <a:r>
              <a:rPr lang="en-US" sz="2400" dirty="0"/>
              <a:t>“… ‘miseducation’, became a lasting fixture in Black vernacular culture as a shorthand critique of white supremacist ideas propagated by western imperialist indoctrination, especially in the context of schools”.</a:t>
            </a:r>
          </a:p>
          <a:p>
            <a:pPr algn="ctr">
              <a:lnSpc>
                <a:spcPct val="90000"/>
              </a:lnSpc>
              <a:spcAft>
                <a:spcPts val="600"/>
              </a:spcAft>
            </a:pPr>
            <a:r>
              <a:rPr lang="en-US" sz="2400" dirty="0"/>
              <a:t>Pg. 94</a:t>
            </a: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10853928" y="6356350"/>
            <a:ext cx="704088" cy="365125"/>
          </a:xfrm>
          <a:prstGeom prst="rect">
            <a:avLst/>
          </a:prstGeom>
        </p:spPr>
        <p:txBody>
          <a:bodyPr vert="horz" lIns="91440" tIns="45720" rIns="91440" bIns="45720" rtlCol="0" anchor="ctr" anchorCtr="0" compatLnSpc="1">
            <a:normAutofit/>
          </a:bodyPr>
          <a:lstStyle/>
          <a:p>
            <a:pPr>
              <a:spcAft>
                <a:spcPts val="600"/>
              </a:spcAft>
              <a:defRPr/>
            </a:pPr>
            <a:fld id="{88379318-37C5-3C40-B4B5-D89D1784DE03}" type="slidenum">
              <a:rPr lang="en-US" sz="1200">
                <a:solidFill>
                  <a:prstClr val="black">
                    <a:tint val="75000"/>
                  </a:prstClr>
                </a:solidFill>
                <a:latin typeface="Calibri" panose="020F0502020204030204"/>
              </a:rPr>
              <a:pPr>
                <a:spcAft>
                  <a:spcPts val="600"/>
                </a:spcAft>
                <a:defRPr/>
              </a:pPr>
              <a:t>14</a:t>
            </a:fld>
            <a:endParaRPr lang="en-US" sz="1200">
              <a:solidFill>
                <a:prstClr val="black">
                  <a:tint val="75000"/>
                </a:prstClr>
              </a:solidFill>
              <a:latin typeface="Calibri" panose="020F0502020204030204"/>
            </a:endParaRPr>
          </a:p>
        </p:txBody>
      </p:sp>
      <p:sp>
        <p:nvSpPr>
          <p:cNvPr id="5" name="Content Placeholder 2">
            <a:extLst>
              <a:ext uri="{FF2B5EF4-FFF2-40B4-BE49-F238E27FC236}">
                <a16:creationId xmlns:a16="http://schemas.microsoft.com/office/drawing/2014/main" id="{88A4DDF2-8D54-77E5-102F-0B4B0A6407BE}"/>
              </a:ext>
            </a:extLst>
          </p:cNvPr>
          <p:cNvSpPr txBox="1">
            <a:spLocks/>
          </p:cNvSpPr>
          <p:nvPr/>
        </p:nvSpPr>
        <p:spPr>
          <a:xfrm>
            <a:off x="749194" y="1435481"/>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dirty="0"/>
          </a:p>
        </p:txBody>
      </p:sp>
    </p:spTree>
    <p:extLst>
      <p:ext uri="{BB962C8B-B14F-4D97-AF65-F5344CB8AC3E}">
        <p14:creationId xmlns:p14="http://schemas.microsoft.com/office/powerpoint/2010/main" val="2383259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EC0196-1B99-CB9B-A9FE-C0FB27CAC51F}"/>
              </a:ext>
            </a:extLst>
          </p:cNvPr>
          <p:cNvSpPr txBox="1"/>
          <p:nvPr/>
        </p:nvSpPr>
        <p:spPr>
          <a:xfrm>
            <a:off x="495886" y="197110"/>
            <a:ext cx="4509236" cy="11391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dirty="0">
                <a:solidFill>
                  <a:schemeClr val="tx1"/>
                </a:solidFill>
                <a:latin typeface="+mj-lt"/>
                <a:ea typeface="+mj-ea"/>
                <a:cs typeface="+mj-cs"/>
              </a:rPr>
              <a:t>Reframing Black Education </a:t>
            </a:r>
          </a:p>
        </p:txBody>
      </p:sp>
      <p:sp>
        <p:nvSpPr>
          <p:cNvPr id="3" name="TextBox 2">
            <a:extLst>
              <a:ext uri="{FF2B5EF4-FFF2-40B4-BE49-F238E27FC236}">
                <a16:creationId xmlns:a16="http://schemas.microsoft.com/office/drawing/2014/main" id="{F7182FB1-0A3E-6610-98A0-6C1FFF42FAC6}"/>
              </a:ext>
            </a:extLst>
          </p:cNvPr>
          <p:cNvSpPr txBox="1"/>
          <p:nvPr/>
        </p:nvSpPr>
        <p:spPr>
          <a:xfrm>
            <a:off x="179614" y="1501700"/>
            <a:ext cx="5487256" cy="2858759"/>
          </a:xfrm>
          <a:prstGeom prst="rect">
            <a:avLst/>
          </a:prstGeom>
        </p:spPr>
        <p:txBody>
          <a:bodyPr vert="horz" lIns="91440" tIns="45720" rIns="91440" bIns="45720" rtlCol="0" anchor="t">
            <a:normAutofit fontScale="92500" lnSpcReduction="10000"/>
          </a:bodyPr>
          <a:lstStyle/>
          <a:p>
            <a:pPr>
              <a:lnSpc>
                <a:spcPct val="90000"/>
              </a:lnSpc>
              <a:spcAft>
                <a:spcPts val="600"/>
              </a:spcAft>
            </a:pPr>
            <a:r>
              <a:rPr lang="en-US" sz="2000" dirty="0"/>
              <a:t>The responsibility of Black education was removed from the school and placed in the hands of other…</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-Parents/Guardian</a:t>
            </a:r>
          </a:p>
          <a:p>
            <a:pPr indent="-228600">
              <a:lnSpc>
                <a:spcPct val="90000"/>
              </a:lnSpc>
              <a:spcAft>
                <a:spcPts val="600"/>
              </a:spcAft>
              <a:buFont typeface="Arial" panose="020B0604020202020204" pitchFamily="34" charset="0"/>
              <a:buChar char="•"/>
            </a:pPr>
            <a:r>
              <a:rPr lang="en-US" sz="2000" dirty="0"/>
              <a:t>-Churches</a:t>
            </a:r>
          </a:p>
          <a:p>
            <a:pPr indent="-228600">
              <a:lnSpc>
                <a:spcPct val="90000"/>
              </a:lnSpc>
              <a:spcAft>
                <a:spcPts val="600"/>
              </a:spcAft>
              <a:buFont typeface="Arial" panose="020B0604020202020204" pitchFamily="34" charset="0"/>
              <a:buChar char="•"/>
            </a:pPr>
            <a:r>
              <a:rPr lang="en-US" sz="2000" dirty="0"/>
              <a:t>-Barber and Beauty Shops</a:t>
            </a:r>
          </a:p>
          <a:p>
            <a:pPr indent="-228600">
              <a:lnSpc>
                <a:spcPct val="90000"/>
              </a:lnSpc>
              <a:spcAft>
                <a:spcPts val="600"/>
              </a:spcAft>
              <a:buFont typeface="Arial" panose="020B0604020202020204" pitchFamily="34" charset="0"/>
              <a:buChar char="•"/>
            </a:pPr>
            <a:r>
              <a:rPr lang="en-US" sz="2000" dirty="0"/>
              <a:t>-Peers</a:t>
            </a:r>
          </a:p>
          <a:p>
            <a:pPr indent="-228600">
              <a:lnSpc>
                <a:spcPct val="90000"/>
              </a:lnSpc>
              <a:spcAft>
                <a:spcPts val="600"/>
              </a:spcAft>
              <a:buFont typeface="Arial" panose="020B0604020202020204" pitchFamily="34" charset="0"/>
              <a:buChar char="•"/>
            </a:pPr>
            <a:r>
              <a:rPr lang="en-US" sz="2000" dirty="0"/>
              <a:t>-The Streets</a:t>
            </a:r>
          </a:p>
          <a:p>
            <a:pPr indent="-228600">
              <a:lnSpc>
                <a:spcPct val="90000"/>
              </a:lnSpc>
              <a:spcAft>
                <a:spcPts val="600"/>
              </a:spcAft>
              <a:buFont typeface="Arial" panose="020B0604020202020204" pitchFamily="34" charset="0"/>
              <a:buChar char="•"/>
            </a:pPr>
            <a:r>
              <a:rPr lang="en-US" sz="2000" dirty="0"/>
              <a:t>-Entertainment </a:t>
            </a:r>
          </a:p>
          <a:p>
            <a:pPr indent="-228600">
              <a:lnSpc>
                <a:spcPct val="90000"/>
              </a:lnSpc>
              <a:spcAft>
                <a:spcPts val="600"/>
              </a:spcAft>
              <a:buFont typeface="Arial" panose="020B0604020202020204" pitchFamily="34" charset="0"/>
              <a:buChar char="•"/>
            </a:pPr>
            <a:endParaRPr lang="en-US" sz="1300" dirty="0"/>
          </a:p>
        </p:txBody>
      </p:sp>
      <p:sp>
        <p:nvSpPr>
          <p:cNvPr id="9233" name="Oval 923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8" name="Picture 12" descr="From 3200 B.C. to Today: The Fascinating History of Nail Polish">
            <a:extLst>
              <a:ext uri="{FF2B5EF4-FFF2-40B4-BE49-F238E27FC236}">
                <a16:creationId xmlns:a16="http://schemas.microsoft.com/office/drawing/2014/main" id="{49FCAFAC-0790-50A2-8E15-DA6D35F739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7" r="19008" b="-7"/>
          <a:stretch/>
        </p:blipFill>
        <p:spPr bwMode="auto">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9235" name="Freeform: Shape 923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7" name="Oval 923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6" name="Picture 10" descr="Work Your Corner by Any Means Necessary to Change the World, Rev. Otis Moss  III Says - The Chautauquan Daily">
            <a:extLst>
              <a:ext uri="{FF2B5EF4-FFF2-40B4-BE49-F238E27FC236}">
                <a16:creationId xmlns:a16="http://schemas.microsoft.com/office/drawing/2014/main" id="{5E7E3AF6-B51D-4DE4-F169-6B9988CD3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001" r="18248" b="-2"/>
          <a:stretch/>
        </p:blipFill>
        <p:spPr bwMode="auto">
          <a:xfrm>
            <a:off x="5886020"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9224" name="Picture 8" descr="Wu-Tang Clan – Wu-Tang Forever (1997, CD) - Discogs">
            <a:extLst>
              <a:ext uri="{FF2B5EF4-FFF2-40B4-BE49-F238E27FC236}">
                <a16:creationId xmlns:a16="http://schemas.microsoft.com/office/drawing/2014/main" id="{0A58AD32-6CB9-F829-4579-9F2CCD17E6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146" r="-4" b="-4"/>
          <a:stretch/>
        </p:blipFill>
        <p:spPr bwMode="auto">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9239" name="Freeform: Shape 923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18" name="Picture 2" descr="This Entrepreneur Turns Barber Shops Into Mental Health Resources for the  Black Community | Inc.com">
            <a:extLst>
              <a:ext uri="{FF2B5EF4-FFF2-40B4-BE49-F238E27FC236}">
                <a16:creationId xmlns:a16="http://schemas.microsoft.com/office/drawing/2014/main" id="{2C6B510D-AE87-7345-EF3C-D7D2E7CA9E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9" r="5" b="5205"/>
          <a:stretch/>
        </p:blipFill>
        <p:spPr bwMode="auto">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
        <p:nvSpPr>
          <p:cNvPr id="9241" name="Freeform: Shape 924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222" name="Picture 6" descr="Ask Geoffrey: The Story Behind an Iconic 1940s Bronzeville Photo | Chicago  News | WTTW">
            <a:extLst>
              <a:ext uri="{FF2B5EF4-FFF2-40B4-BE49-F238E27FC236}">
                <a16:creationId xmlns:a16="http://schemas.microsoft.com/office/drawing/2014/main" id="{69D69E40-8CAD-9A22-60EB-63A01D8EDB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472" r="11362" b="-3"/>
          <a:stretch/>
        </p:blipFill>
        <p:spPr bwMode="auto">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78588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FC3420-DB5E-3445-B511-69CF418CAF15}"/>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a:latin typeface="+mj-lt"/>
                <a:ea typeface="+mj-ea"/>
                <a:cs typeface="+mj-cs"/>
              </a:rPr>
              <a:t>Reframing Black Education</a:t>
            </a:r>
          </a:p>
        </p:txBody>
      </p:sp>
      <p:pic>
        <p:nvPicPr>
          <p:cNvPr id="10242" name="Picture 2" descr="Center for the Education and Equity of African American Students (CEEAAS) -  College of Education | University of South Carolina">
            <a:extLst>
              <a:ext uri="{FF2B5EF4-FFF2-40B4-BE49-F238E27FC236}">
                <a16:creationId xmlns:a16="http://schemas.microsoft.com/office/drawing/2014/main" id="{2745A036-61CD-D904-8B11-A11500FB4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8" b="4779"/>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24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FC9405-6315-29D6-55C8-CBC2C4D76B5D}"/>
              </a:ext>
            </a:extLst>
          </p:cNvPr>
          <p:cNvSpPr txBox="1"/>
          <p:nvPr/>
        </p:nvSpPr>
        <p:spPr>
          <a:xfrm>
            <a:off x="4654294" y="4777739"/>
            <a:ext cx="6897626" cy="1884318"/>
          </a:xfrm>
          <a:prstGeom prst="rect">
            <a:avLst/>
          </a:prstGeom>
        </p:spPr>
        <p:txBody>
          <a:bodyPr vert="horz" lIns="91440" tIns="45720" rIns="91440" bIns="45720" rtlCol="0" anchor="ctr">
            <a:normAutofit/>
          </a:bodyPr>
          <a:lstStyle/>
          <a:p>
            <a:pPr algn="ctr">
              <a:lnSpc>
                <a:spcPct val="90000"/>
              </a:lnSpc>
              <a:spcAft>
                <a:spcPts val="600"/>
              </a:spcAft>
            </a:pPr>
            <a:r>
              <a:rPr lang="en-US" sz="2000" dirty="0"/>
              <a:t>In regard to teacher preparation… “this teacher was ‘well informed on all the educational theories developed from the time of Socrates down to the day of Dewey’, yet he had no clear understanding about what was needed for Black students”</a:t>
            </a:r>
          </a:p>
          <a:p>
            <a:pPr algn="ctr">
              <a:lnSpc>
                <a:spcPct val="90000"/>
              </a:lnSpc>
              <a:spcAft>
                <a:spcPts val="600"/>
              </a:spcAft>
            </a:pPr>
            <a:r>
              <a:rPr lang="en-US" sz="2000" dirty="0"/>
              <a:t>Pg. 123</a:t>
            </a:r>
          </a:p>
        </p:txBody>
      </p:sp>
    </p:spTree>
    <p:extLst>
      <p:ext uri="{BB962C8B-B14F-4D97-AF65-F5344CB8AC3E}">
        <p14:creationId xmlns:p14="http://schemas.microsoft.com/office/powerpoint/2010/main" val="65534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7" name="Rectangle 11276">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DeSantis Takes On the Education Establishment, and Builds His Brand - The  New York Times">
            <a:extLst>
              <a:ext uri="{FF2B5EF4-FFF2-40B4-BE49-F238E27FC236}">
                <a16:creationId xmlns:a16="http://schemas.microsoft.com/office/drawing/2014/main" id="{307B02F7-D588-6FAA-D1BE-F46D483542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30" r="10330"/>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1272" name="Picture 8" descr="We Need Critical Race Theory in our Schools Now More Than Ever">
            <a:extLst>
              <a:ext uri="{FF2B5EF4-FFF2-40B4-BE49-F238E27FC236}">
                <a16:creationId xmlns:a16="http://schemas.microsoft.com/office/drawing/2014/main" id="{72F4A522-6B26-AF27-BC22-599172106B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51" r="2055"/>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1270" name="Picture 6" descr="Map: Where anti-critical race theory efforts have reached - ABC News">
            <a:extLst>
              <a:ext uri="{FF2B5EF4-FFF2-40B4-BE49-F238E27FC236}">
                <a16:creationId xmlns:a16="http://schemas.microsoft.com/office/drawing/2014/main" id="{E6A6AA1E-68BB-083C-697B-FCD34EA7EC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7921"/>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1279" name="Freeform: Shape 11278">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281" name="Freeform: Shape 11280">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59CA08B-D52C-6FDA-8A42-D56444B5FDF5}"/>
              </a:ext>
            </a:extLst>
          </p:cNvPr>
          <p:cNvSpPr txBox="1"/>
          <p:nvPr/>
        </p:nvSpPr>
        <p:spPr>
          <a:xfrm>
            <a:off x="448056" y="685800"/>
            <a:ext cx="280720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a:solidFill>
                  <a:schemeClr val="tx1"/>
                </a:solidFill>
                <a:latin typeface="+mj-lt"/>
                <a:ea typeface="+mj-ea"/>
                <a:cs typeface="+mj-cs"/>
              </a:rPr>
              <a:t>Looking Forward</a:t>
            </a:r>
          </a:p>
        </p:txBody>
      </p:sp>
      <p:sp>
        <p:nvSpPr>
          <p:cNvPr id="11283" name="Rectangle 11282">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85" name="Rectangle 11284">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787B90D-204C-61D8-6771-423CA2D95A4C}"/>
              </a:ext>
            </a:extLst>
          </p:cNvPr>
          <p:cNvSpPr txBox="1"/>
          <p:nvPr/>
        </p:nvSpPr>
        <p:spPr>
          <a:xfrm>
            <a:off x="448056" y="2258568"/>
            <a:ext cx="2807208" cy="392277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700" dirty="0"/>
              <a:t>The teaching of Black histories, the elevation of Black educational practices, and the elevation of contemporary collective Black experiences, is not only good for Black people, but also for all people…in particular WHITE people. </a:t>
            </a:r>
          </a:p>
          <a:p>
            <a:pPr indent="-228600">
              <a:lnSpc>
                <a:spcPct val="90000"/>
              </a:lnSpc>
              <a:spcAft>
                <a:spcPts val="600"/>
              </a:spcAft>
              <a:buFont typeface="Arial" panose="020B0604020202020204" pitchFamily="34" charset="0"/>
              <a:buChar char="•"/>
            </a:pPr>
            <a:endParaRPr lang="en-US" sz="1700" dirty="0"/>
          </a:p>
          <a:p>
            <a:pPr indent="-228600">
              <a:lnSpc>
                <a:spcPct val="90000"/>
              </a:lnSpc>
              <a:spcAft>
                <a:spcPts val="600"/>
              </a:spcAft>
              <a:buFont typeface="Arial" panose="020B0604020202020204" pitchFamily="34" charset="0"/>
              <a:buChar char="•"/>
            </a:pPr>
            <a:r>
              <a:rPr lang="en-US" sz="1700" dirty="0"/>
              <a:t>The “mis-education” of white people is just as, if not more damaging than the “mis-education” of Black people. </a:t>
            </a:r>
          </a:p>
        </p:txBody>
      </p:sp>
      <p:pic>
        <p:nvPicPr>
          <p:cNvPr id="11268" name="Picture 4" descr="Sarah Sanders to deliver GOP State of the Union response">
            <a:extLst>
              <a:ext uri="{FF2B5EF4-FFF2-40B4-BE49-F238E27FC236}">
                <a16:creationId xmlns:a16="http://schemas.microsoft.com/office/drawing/2014/main" id="{F85D2891-682C-2C60-9DA0-F35B9C4A32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40" r="12289"/>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972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FAQs - Frequently Asked Questions. Please find answers to several FAQs">
            <a:extLst>
              <a:ext uri="{FF2B5EF4-FFF2-40B4-BE49-F238E27FC236}">
                <a16:creationId xmlns:a16="http://schemas.microsoft.com/office/drawing/2014/main" id="{1E8180F7-6CEB-547D-DA2D-04816FF74A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64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9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extBox 1">
            <a:extLst>
              <a:ext uri="{FF2B5EF4-FFF2-40B4-BE49-F238E27FC236}">
                <a16:creationId xmlns:a16="http://schemas.microsoft.com/office/drawing/2014/main" id="{429D67BF-32A3-1B54-8781-5D0EE39BA4EB}"/>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a:latin typeface="+mj-lt"/>
                <a:ea typeface="+mj-ea"/>
                <a:cs typeface="+mj-cs"/>
              </a:rPr>
              <a:t>Questions</a:t>
            </a:r>
          </a:p>
        </p:txBody>
      </p:sp>
      <p:cxnSp>
        <p:nvCxnSpPr>
          <p:cNvPr id="12297" name="Straight Connector 1229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284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274EFAA-B78E-345A-D3E2-C9403B7A892F}"/>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Thank you</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395152-CE80-5B3C-CDDC-FED91E3E3F35}"/>
              </a:ext>
            </a:extLst>
          </p:cNvPr>
          <p:cNvSpPr txBox="1"/>
          <p:nvPr/>
        </p:nvSpPr>
        <p:spPr>
          <a:xfrm>
            <a:off x="130630" y="2872899"/>
            <a:ext cx="4753040" cy="3320668"/>
          </a:xfrm>
          <a:prstGeom prst="rect">
            <a:avLst/>
          </a:prstGeom>
        </p:spPr>
        <p:txBody>
          <a:bodyPr vert="horz" lIns="91440" tIns="45720" rIns="91440" bIns="45720" rtlCol="0">
            <a:normAutofit/>
          </a:bodyPr>
          <a:lstStyle/>
          <a:p>
            <a:pPr algn="ctr">
              <a:lnSpc>
                <a:spcPct val="90000"/>
              </a:lnSpc>
              <a:spcAft>
                <a:spcPts val="600"/>
              </a:spcAft>
            </a:pPr>
            <a:r>
              <a:rPr lang="en-US" sz="2800" dirty="0"/>
              <a:t>Dr. William Anderson</a:t>
            </a:r>
          </a:p>
          <a:p>
            <a:pPr algn="ctr">
              <a:lnSpc>
                <a:spcPct val="90000"/>
              </a:lnSpc>
              <a:spcAft>
                <a:spcPts val="600"/>
              </a:spcAft>
            </a:pPr>
            <a:r>
              <a:rPr lang="en-US" sz="2800" dirty="0"/>
              <a:t>University of Denver</a:t>
            </a:r>
          </a:p>
          <a:p>
            <a:pPr algn="ctr">
              <a:lnSpc>
                <a:spcPct val="90000"/>
              </a:lnSpc>
              <a:spcAft>
                <a:spcPts val="600"/>
              </a:spcAft>
            </a:pPr>
            <a:r>
              <a:rPr lang="en-US" sz="2800" dirty="0">
                <a:hlinkClick r:id="rId2"/>
              </a:rPr>
              <a:t>William.anderson72@du.edu</a:t>
            </a:r>
            <a:endParaRPr lang="en-US" sz="2800" dirty="0"/>
          </a:p>
          <a:p>
            <a:pPr algn="ctr">
              <a:lnSpc>
                <a:spcPct val="90000"/>
              </a:lnSpc>
              <a:spcAft>
                <a:spcPts val="600"/>
              </a:spcAft>
            </a:pPr>
            <a:r>
              <a:rPr lang="en-US" sz="2800" dirty="0"/>
              <a:t>Twitter: </a:t>
            </a:r>
            <a:r>
              <a:rPr lang="en-US" sz="2800" dirty="0" err="1"/>
              <a:t>Mizter_A</a:t>
            </a:r>
            <a:endParaRPr lang="en-US" sz="2800" dirty="0"/>
          </a:p>
          <a:p>
            <a:pPr algn="ctr">
              <a:lnSpc>
                <a:spcPct val="90000"/>
              </a:lnSpc>
              <a:spcAft>
                <a:spcPts val="600"/>
              </a:spcAft>
            </a:pPr>
            <a:r>
              <a:rPr lang="en-US" sz="2800" dirty="0"/>
              <a:t>720-937-0576</a:t>
            </a:r>
          </a:p>
        </p:txBody>
      </p:sp>
      <p:pic>
        <p:nvPicPr>
          <p:cNvPr id="4" name="Picture 3" descr="A person with a beard and mustache&#10;&#10;Description automatically generated with low confidence">
            <a:extLst>
              <a:ext uri="{FF2B5EF4-FFF2-40B4-BE49-F238E27FC236}">
                <a16:creationId xmlns:a16="http://schemas.microsoft.com/office/drawing/2014/main" id="{57886B56-A943-86A4-9A5A-0445F46F0D24}"/>
              </a:ext>
            </a:extLst>
          </p:cNvPr>
          <p:cNvPicPr>
            <a:picLocks noChangeAspect="1"/>
          </p:cNvPicPr>
          <p:nvPr/>
        </p:nvPicPr>
        <p:blipFill rotWithShape="1">
          <a:blip r:embed="rId3"/>
          <a:srcRect l="17899" r="1514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527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48">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2CC33E-D61B-F539-DA87-E082511F830A}"/>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08DA7B35-F30B-6C4C-91B1-4DC39C44FA57}" type="slidenum">
              <a:rPr lang="en-US" sz="1000">
                <a:solidFill>
                  <a:srgbClr val="414A58"/>
                </a:solidFill>
                <a:latin typeface="Inter" pitchFamily="2"/>
              </a:rPr>
              <a:t>2</a:t>
            </a:fld>
            <a:endParaRPr lang="en-US" sz="1000">
              <a:solidFill>
                <a:srgbClr val="414A58"/>
              </a:solidFill>
              <a:latin typeface="Inter" pitchFamily="2"/>
            </a:endParaRPr>
          </a:p>
        </p:txBody>
      </p:sp>
      <p:sp>
        <p:nvSpPr>
          <p:cNvPr id="2" name="Content Placeholder 2">
            <a:extLst>
              <a:ext uri="{FF2B5EF4-FFF2-40B4-BE49-F238E27FC236}">
                <a16:creationId xmlns:a16="http://schemas.microsoft.com/office/drawing/2014/main" id="{95D739AB-84B2-93A8-B540-99EA7F1755B4}"/>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a:ea typeface="ＭＳ Ｐゴシック"/>
                <a:cs typeface="Arial"/>
              </a:rPr>
              <a:t>You can now access CEE’s professional development webinars directly on </a:t>
            </a:r>
            <a:r>
              <a:rPr lang="en-US" sz="2000" err="1">
                <a:ea typeface="ＭＳ Ｐゴシック"/>
                <a:cs typeface="Arial"/>
              </a:rPr>
              <a:t>EconEdLink.org</a:t>
            </a:r>
            <a:r>
              <a:rPr lang="en-US" sz="2000">
                <a:ea typeface="ＭＳ Ｐゴシック"/>
                <a:cs typeface="Arial"/>
              </a:rPr>
              <a:t>! To receive these new professional development benefits, </a:t>
            </a:r>
            <a:r>
              <a:rPr lang="en-US" sz="2000" b="1">
                <a:ea typeface="ＭＳ Ｐゴシック"/>
                <a:cs typeface="Arial"/>
              </a:rPr>
              <a:t>become an </a:t>
            </a:r>
            <a:r>
              <a:rPr lang="en-US" sz="2000" b="1" err="1">
                <a:ea typeface="ＭＳ Ｐゴシック"/>
                <a:cs typeface="Arial"/>
              </a:rPr>
              <a:t>EconEdLink</a:t>
            </a:r>
            <a:r>
              <a:rPr lang="en-US" sz="2000" b="1">
                <a:ea typeface="ＭＳ Ｐゴシック"/>
                <a:cs typeface="Arial"/>
              </a:rPr>
              <a:t> </a:t>
            </a:r>
            <a:r>
              <a:rPr lang="en-US" sz="2000" b="1">
                <a:ea typeface="ＭＳ Ｐゴシック"/>
                <a:cs typeface="Arial"/>
                <a:hlinkClick r:id="rId2"/>
              </a:rPr>
              <a:t>member</a:t>
            </a:r>
            <a:r>
              <a:rPr lang="en-US" sz="2000">
                <a:ea typeface="ＭＳ Ｐゴシック"/>
                <a:cs typeface="Arial"/>
              </a:rPr>
              <a:t>. As a member, you will now be able to: </a:t>
            </a:r>
            <a:endParaRPr lang="en-US" sz="2000"/>
          </a:p>
          <a:p>
            <a:pPr>
              <a:defRPr/>
            </a:pPr>
            <a:endParaRPr lang="en-US" sz="2000"/>
          </a:p>
          <a:p>
            <a:pPr marL="285750" indent="-285750">
              <a:buFont typeface="Arial"/>
              <a:buChar char="•"/>
              <a:defRPr/>
            </a:pPr>
            <a:r>
              <a:rPr lang="en-US" sz="2000">
                <a:ea typeface="ＭＳ Ｐゴシック"/>
                <a:cs typeface="Arial"/>
              </a:rPr>
              <a:t>Automatically receive a professional development certificate via e-mail within 24 hours after viewing any webinar for a minimum of 45 minutes</a:t>
            </a:r>
            <a:endParaRPr lang="en-US" sz="2000"/>
          </a:p>
          <a:p>
            <a:pPr marL="285750" indent="-285750">
              <a:buFont typeface="Arial"/>
              <a:buChar char="•"/>
              <a:defRPr/>
            </a:pPr>
            <a:r>
              <a:rPr lang="en-US" sz="2000">
                <a:ea typeface="ＭＳ Ｐゴシック"/>
                <a:cs typeface="Arial"/>
              </a:rPr>
              <a:t>Register for upcoming webinars with a simple one-click process </a:t>
            </a:r>
            <a:endParaRPr lang="en-US" sz="2000"/>
          </a:p>
          <a:p>
            <a:pPr marL="285750" indent="-285750">
              <a:buFont typeface="Arial"/>
              <a:buChar char="•"/>
              <a:defRPr/>
            </a:pPr>
            <a:r>
              <a:rPr lang="en-US" sz="2000">
                <a:ea typeface="ＭＳ Ｐゴシック"/>
                <a:cs typeface="Arial"/>
              </a:rPr>
              <a:t>Easily download presentations, lesson plan materials and activities for each webinar </a:t>
            </a:r>
            <a:endParaRPr lang="en-US" sz="2000"/>
          </a:p>
          <a:p>
            <a:pPr marL="285750" indent="-285750">
              <a:buFont typeface="Arial"/>
              <a:buChar char="•"/>
              <a:defRPr/>
            </a:pPr>
            <a:r>
              <a:rPr lang="en-US" sz="2000">
                <a:ea typeface="ＭＳ Ｐゴシック"/>
                <a:cs typeface="Arial"/>
              </a:rPr>
              <a:t>Search and view all webinars at your convenience </a:t>
            </a:r>
            <a:endParaRPr lang="en-US" sz="2000"/>
          </a:p>
          <a:p>
            <a:pPr marL="285750" indent="-285750">
              <a:buFont typeface="Arial"/>
              <a:buChar char="•"/>
              <a:defRPr/>
            </a:pPr>
            <a:r>
              <a:rPr lang="en-US" sz="2000">
                <a:ea typeface="ＭＳ Ｐゴシック"/>
                <a:cs typeface="Arial"/>
              </a:rPr>
              <a:t>Save webinars to your </a:t>
            </a:r>
            <a:r>
              <a:rPr lang="en-US" sz="2000" err="1">
                <a:ea typeface="ＭＳ Ｐゴシック"/>
                <a:cs typeface="Arial"/>
              </a:rPr>
              <a:t>EconEdLink</a:t>
            </a:r>
            <a:r>
              <a:rPr lang="en-US" sz="2000">
                <a:ea typeface="ＭＳ Ｐゴシック"/>
                <a:cs typeface="Arial"/>
              </a:rPr>
              <a:t> dashboard for easy access to the event</a:t>
            </a:r>
            <a:endParaRPr lang="en-US" sz="2000"/>
          </a:p>
          <a:p>
            <a:pPr>
              <a:defRPr/>
            </a:pPr>
            <a:endParaRPr lang="en-US" sz="2000">
              <a:ea typeface="ＭＳ Ｐゴシック"/>
              <a:cs typeface="Arial"/>
            </a:endParaRPr>
          </a:p>
          <a:p>
            <a:pPr marL="0" indent="0" algn="ctr">
              <a:buFont typeface="Arial" panose="020B0604020202020204" pitchFamily="34" charset="0"/>
              <a:buNone/>
              <a:defRPr/>
            </a:pPr>
            <a:r>
              <a:rPr lang="en-US" sz="2000">
                <a:ea typeface="ＭＳ Ｐゴシック"/>
                <a:cs typeface="Arial"/>
              </a:rPr>
              <a:t>Access our new </a:t>
            </a:r>
            <a:r>
              <a:rPr lang="en-US" sz="2000" b="1">
                <a:ea typeface="ＭＳ Ｐゴシック"/>
                <a:cs typeface="Arial"/>
              </a:rPr>
              <a:t>Professional Development</a:t>
            </a:r>
            <a:r>
              <a:rPr lang="en-US" sz="2000">
                <a:ea typeface="ＭＳ Ｐゴシック"/>
                <a:cs typeface="Arial"/>
              </a:rPr>
              <a:t> page </a:t>
            </a:r>
            <a:r>
              <a:rPr lang="en-US" sz="2000">
                <a:ea typeface="ＭＳ Ｐゴシック"/>
                <a:cs typeface="Arial"/>
                <a:hlinkClick r:id="rId3"/>
              </a:rPr>
              <a:t>here</a:t>
            </a:r>
            <a:endParaRPr lang="en-US" sz="2000">
              <a:ea typeface="ＭＳ Ｐゴシック"/>
              <a:cs typeface="Arial"/>
            </a:endParaRPr>
          </a:p>
          <a:p>
            <a:pPr>
              <a:defRPr/>
            </a:pPr>
            <a:endParaRPr lang="en-US"/>
          </a:p>
        </p:txBody>
      </p:sp>
      <p:sp>
        <p:nvSpPr>
          <p:cNvPr id="4" name="Title 1">
            <a:extLst>
              <a:ext uri="{FF2B5EF4-FFF2-40B4-BE49-F238E27FC236}">
                <a16:creationId xmlns:a16="http://schemas.microsoft.com/office/drawing/2014/main" id="{B6935490-9F5C-3D3F-7EC4-24F30BB3B679}"/>
              </a:ext>
            </a:extLst>
          </p:cNvPr>
          <p:cNvSpPr txBox="1">
            <a:spLocks noChangeArrowheads="1"/>
          </p:cNvSpPr>
          <p:nvPr/>
        </p:nvSpPr>
        <p:spPr>
          <a:xfrm>
            <a:off x="533400" y="6810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err="1"/>
              <a:t>EconEdLink</a:t>
            </a:r>
            <a:r>
              <a:rPr lang="en-US" altLang="en-US" sz="3200" b="1"/>
              <a:t> Membership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20</a:t>
            </a:fld>
            <a:endParaRPr lang="en-US" sz="1000">
              <a:solidFill>
                <a:srgbClr val="414A58"/>
              </a:solidFill>
              <a:latin typeface="Inter" pitchFamily="2"/>
            </a:endParaRPr>
          </a:p>
        </p:txBody>
      </p:sp>
      <p:sp>
        <p:nvSpPr>
          <p:cNvPr id="2" name="Title 1">
            <a:extLst>
              <a:ext uri="{FF2B5EF4-FFF2-40B4-BE49-F238E27FC236}">
                <a16:creationId xmlns:a16="http://schemas.microsoft.com/office/drawing/2014/main" id="{349C9AE7-29F6-99DB-2480-E7C25ED9A1D7}"/>
              </a:ext>
            </a:extLst>
          </p:cNvPr>
          <p:cNvSpPr txBox="1">
            <a:spLocks/>
          </p:cNvSpPr>
          <p:nvPr/>
        </p:nvSpPr>
        <p:spPr>
          <a:xfrm>
            <a:off x="1981200" y="1531487"/>
            <a:ext cx="8229600" cy="1143000"/>
          </a:xfrm>
          <a:prstGeom prst="rect">
            <a:avLst/>
          </a:prstGeom>
        </p:spPr>
        <p:txBody>
          <a:bodyPr rtlCol="0">
            <a:normAutofit/>
            <a:scene3d>
              <a:camera prst="orthographicFront"/>
              <a:lightRig rig="glow" dir="tl">
                <a:rot lat="0" lon="0" rev="5400000"/>
              </a:lightRig>
            </a:scene3d>
            <a:sp3d>
              <a:bevelT w="0" h="0"/>
              <a:contourClr>
                <a:schemeClr val="accent6">
                  <a:shade val="73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ndParaRPr>
          </a:p>
        </p:txBody>
      </p:sp>
      <p:sp>
        <p:nvSpPr>
          <p:cNvPr id="5" name="TextBox 2">
            <a:extLst>
              <a:ext uri="{FF2B5EF4-FFF2-40B4-BE49-F238E27FC236}">
                <a16:creationId xmlns:a16="http://schemas.microsoft.com/office/drawing/2014/main" id="{AF546B7B-5439-2D1A-A67D-E3A12C82BDAD}"/>
              </a:ext>
            </a:extLst>
          </p:cNvPr>
          <p:cNvSpPr txBox="1">
            <a:spLocks noChangeArrowheads="1"/>
          </p:cNvSpPr>
          <p:nvPr/>
        </p:nvSpPr>
        <p:spPr bwMode="auto">
          <a:xfrm>
            <a:off x="3025775" y="5595614"/>
            <a:ext cx="614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800">
                <a:latin typeface="Arial" panose="020B0604020202020204" pitchFamily="34" charset="0"/>
                <a:cs typeface="Arial" panose="020B0604020202020204" pitchFamily="34" charset="0"/>
                <a:hlinkClick r:id="rId2"/>
              </a:rPr>
              <a:t>https://www.councilforeconed.org/resources/local-affiliates/</a:t>
            </a:r>
            <a:endParaRPr lang="en-US" altLang="en-US" sz="1800">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1800">
              <a:latin typeface="Arial" panose="020B0604020202020204" pitchFamily="34" charset="0"/>
              <a:cs typeface="Arial" panose="020B0604020202020204" pitchFamily="34" charset="0"/>
            </a:endParaRPr>
          </a:p>
          <a:p>
            <a:pPr algn="ctr">
              <a:lnSpc>
                <a:spcPct val="100000"/>
              </a:lnSpc>
              <a:spcBef>
                <a:spcPct val="0"/>
              </a:spcBef>
              <a:buFontTx/>
              <a:buNone/>
            </a:pPr>
            <a:r>
              <a:rPr lang="en-US" altLang="en-US" sz="1800">
                <a:latin typeface="Arial" panose="020B0604020202020204" pitchFamily="34" charset="0"/>
                <a:cs typeface="Arial" panose="020B0604020202020204" pitchFamily="34" charset="0"/>
              </a:rPr>
              <a:t>Include your local affiliate page</a:t>
            </a:r>
            <a:endParaRPr lang="en-US" altLang="en-US" sz="1800"/>
          </a:p>
          <a:p>
            <a:pPr>
              <a:lnSpc>
                <a:spcPct val="100000"/>
              </a:lnSpc>
              <a:spcBef>
                <a:spcPct val="0"/>
              </a:spcBef>
              <a:buFontTx/>
              <a:buNone/>
            </a:pPr>
            <a:endParaRPr lang="en-US" altLang="en-US" sz="1800"/>
          </a:p>
        </p:txBody>
      </p:sp>
      <p:pic>
        <p:nvPicPr>
          <p:cNvPr id="7" name="Picture 4" descr="A picture containing bird&#10;&#10;Description generated with very high confidence">
            <a:extLst>
              <a:ext uri="{FF2B5EF4-FFF2-40B4-BE49-F238E27FC236}">
                <a16:creationId xmlns:a16="http://schemas.microsoft.com/office/drawing/2014/main" id="{F8B88045-53E7-7FD4-8561-45C09050CA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96852"/>
            <a:ext cx="60960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053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1D1F1C-83E1-52B0-6535-DE077749AB88}"/>
              </a:ext>
            </a:extLst>
          </p:cNvPr>
          <p:cNvSpPr>
            <a:spLocks noGrp="1"/>
          </p:cNvSpPr>
          <p:nvPr>
            <p:ph sz="quarter" idx="4294967295"/>
          </p:nvPr>
        </p:nvSpPr>
        <p:spPr/>
        <p:txBody>
          <a:bodyPr/>
          <a:lstStyle/>
          <a:p>
            <a:endParaRPr lang="en-US"/>
          </a:p>
        </p:txBody>
      </p:sp>
      <p:sp>
        <p:nvSpPr>
          <p:cNvPr id="3" name="Content Placeholder 2">
            <a:extLst>
              <a:ext uri="{FF2B5EF4-FFF2-40B4-BE49-F238E27FC236}">
                <a16:creationId xmlns:a16="http://schemas.microsoft.com/office/drawing/2014/main" id="{1827845D-BD86-BDDA-67FE-B5CB4029EC77}"/>
              </a:ext>
            </a:extLst>
          </p:cNvPr>
          <p:cNvSpPr>
            <a:spLocks noGrp="1"/>
          </p:cNvSpPr>
          <p:nvPr>
            <p:ph sz="quarter" idx="4294967295"/>
          </p:nvPr>
        </p:nvSpPr>
        <p:spPr/>
        <p:txBody>
          <a:bodyPr/>
          <a:lstStyle/>
          <a:p>
            <a:endParaRPr lang="en-US"/>
          </a:p>
        </p:txBody>
      </p:sp>
      <p:sp>
        <p:nvSpPr>
          <p:cNvPr id="4" name="Title 1">
            <a:extLst>
              <a:ext uri="{FF2B5EF4-FFF2-40B4-BE49-F238E27FC236}">
                <a16:creationId xmlns:a16="http://schemas.microsoft.com/office/drawing/2014/main" id="{688D72B4-224B-2F59-DC9A-3CEB4ED9F8CD}"/>
              </a:ext>
            </a:extLst>
          </p:cNvPr>
          <p:cNvSpPr>
            <a:spLocks noGrp="1"/>
          </p:cNvSpPr>
          <p:nvPr/>
        </p:nvSpPr>
        <p:spPr bwMode="auto">
          <a:xfrm>
            <a:off x="1805686" y="254290"/>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lvl1pPr algn="ctr" rtl="0" fontAlgn="base">
              <a:lnSpc>
                <a:spcPts val="5700"/>
              </a:lnSpc>
              <a:spcBef>
                <a:spcPct val="0"/>
              </a:spcBef>
              <a:spcAft>
                <a:spcPct val="0"/>
              </a:spcAft>
              <a:defRPr sz="6600" b="1" i="0" kern="1200">
                <a:solidFill>
                  <a:srgbClr val="005CB8"/>
                </a:solidFill>
                <a:effectLst>
                  <a:outerShdw blurRad="50800" dist="50800" dir="5400000" algn="ctr" rotWithShape="0">
                    <a:srgbClr val="000000">
                      <a:alpha val="0"/>
                    </a:srgbClr>
                  </a:outerShdw>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r>
              <a:rPr lang="en-US" sz="5400" dirty="0">
                <a:solidFill>
                  <a:schemeClr val="accent1">
                    <a:lumMod val="50000"/>
                  </a:schemeClr>
                </a:solidFill>
                <a:latin typeface="Calibri"/>
                <a:ea typeface="ＭＳ Ｐゴシック"/>
                <a:cs typeface="Calibri"/>
              </a:rPr>
              <a:t>Thank You to Our Sponsors!</a:t>
            </a:r>
            <a:endParaRPr lang="en-US" sz="5400">
              <a:solidFill>
                <a:schemeClr val="accent1">
                  <a:lumMod val="50000"/>
                </a:schemeClr>
              </a:solidFill>
            </a:endParaRPr>
          </a:p>
        </p:txBody>
      </p:sp>
      <p:pic>
        <p:nvPicPr>
          <p:cNvPr id="5" name="Picture 4">
            <a:extLst>
              <a:ext uri="{FF2B5EF4-FFF2-40B4-BE49-F238E27FC236}">
                <a16:creationId xmlns:a16="http://schemas.microsoft.com/office/drawing/2014/main" id="{43706B00-C58C-43E2-80E6-A72784A4B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233" y="1903765"/>
            <a:ext cx="3053845" cy="3053845"/>
          </a:xfrm>
          <a:prstGeom prst="rect">
            <a:avLst/>
          </a:prstGeom>
        </p:spPr>
      </p:pic>
      <p:pic>
        <p:nvPicPr>
          <p:cNvPr id="6" name="Picture 5">
            <a:extLst>
              <a:ext uri="{FF2B5EF4-FFF2-40B4-BE49-F238E27FC236}">
                <a16:creationId xmlns:a16="http://schemas.microsoft.com/office/drawing/2014/main" id="{181320F9-D449-ADB3-64AC-F2ABE43FE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947" y="2287658"/>
            <a:ext cx="5574063" cy="1533007"/>
          </a:xfrm>
          <a:prstGeom prst="rect">
            <a:avLst/>
          </a:prstGeom>
        </p:spPr>
      </p:pic>
      <p:pic>
        <p:nvPicPr>
          <p:cNvPr id="7" name="Picture 6">
            <a:extLst>
              <a:ext uri="{FF2B5EF4-FFF2-40B4-BE49-F238E27FC236}">
                <a16:creationId xmlns:a16="http://schemas.microsoft.com/office/drawing/2014/main" id="{EFEBF83B-75C0-F5BA-71C1-34E18D3D5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378" y="5727011"/>
            <a:ext cx="8633316" cy="824397"/>
          </a:xfrm>
          <a:prstGeom prst="rect">
            <a:avLst/>
          </a:prstGeom>
        </p:spPr>
      </p:pic>
      <p:sp>
        <p:nvSpPr>
          <p:cNvPr id="8" name="Rectangle 7">
            <a:extLst>
              <a:ext uri="{FF2B5EF4-FFF2-40B4-BE49-F238E27FC236}">
                <a16:creationId xmlns:a16="http://schemas.microsoft.com/office/drawing/2014/main" id="{1EAA1B69-A7DD-C6D6-3DD4-99F0006B8480}"/>
              </a:ext>
            </a:extLst>
          </p:cNvPr>
          <p:cNvSpPr/>
          <p:nvPr/>
        </p:nvSpPr>
        <p:spPr>
          <a:xfrm>
            <a:off x="4450813" y="3244334"/>
            <a:ext cx="242374" cy="369332"/>
          </a:xfrm>
          <a:prstGeom prst="rect">
            <a:avLst/>
          </a:prstGeom>
        </p:spPr>
        <p:txBody>
          <a:bodyPr wrap="none">
            <a:spAutoFit/>
          </a:bodyPr>
          <a:ls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a:lstStyle>
          <a:p>
            <a:r>
              <a:rPr lang="en-US" dirty="0">
                <a:solidFill>
                  <a:srgbClr val="000000"/>
                </a:solidFill>
                <a:latin typeface="Times New Roman" panose="02020603050405020304" pitchFamily="18" charset="0"/>
              </a:rPr>
              <a:t> </a:t>
            </a:r>
            <a:endParaRPr lang="en-US" dirty="0"/>
          </a:p>
        </p:txBody>
      </p:sp>
      <p:pic>
        <p:nvPicPr>
          <p:cNvPr id="9" name="Picture 8">
            <a:extLst>
              <a:ext uri="{FF2B5EF4-FFF2-40B4-BE49-F238E27FC236}">
                <a16:creationId xmlns:a16="http://schemas.microsoft.com/office/drawing/2014/main" id="{6B6AF61D-DF10-238A-ADB0-08B2321A6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298" y="3610404"/>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98E6DC6C-D69C-D239-154C-BDB55CD92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482" y="3432066"/>
            <a:ext cx="2267021" cy="2289019"/>
          </a:xfrm>
          <a:prstGeom prst="rect">
            <a:avLst/>
          </a:prstGeom>
        </p:spPr>
      </p:pic>
    </p:spTree>
    <p:extLst>
      <p:ext uri="{BB962C8B-B14F-4D97-AF65-F5344CB8AC3E}">
        <p14:creationId xmlns:p14="http://schemas.microsoft.com/office/powerpoint/2010/main" val="189255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A91B-30DF-3751-2E60-CD7289FB3C28}"/>
              </a:ext>
            </a:extLst>
          </p:cNvPr>
          <p:cNvSpPr txBox="1">
            <a:spLocks noGrp="1"/>
          </p:cNvSpPr>
          <p:nvPr>
            <p:ph type="title"/>
          </p:nvPr>
        </p:nvSpPr>
        <p:spPr>
          <a:xfrm>
            <a:off x="510960" y="3309003"/>
            <a:ext cx="10515600" cy="1325559"/>
          </a:xfrm>
          <a:prstGeom prst="rect">
            <a:avLst/>
          </a:prstGeom>
          <a:noFill/>
          <a:ln>
            <a:noFill/>
          </a:ln>
        </p:spPr>
        <p:txBody>
          <a:bodyPr vert="horz" wrap="square" lIns="91440" tIns="45720" rIns="91440" bIns="45720" anchor="t" anchorCtr="0" compatLnSpc="1">
            <a:noAutofit/>
          </a:bodyPr>
          <a:lstStyle/>
          <a:p>
            <a:pPr lvl="0">
              <a:spcBef>
                <a:spcPts val="0"/>
              </a:spcBef>
            </a:pPr>
            <a:r>
              <a:rPr lang="en-US" sz="3200" spc="-100" dirty="0">
                <a:solidFill>
                  <a:srgbClr val="FFFFFF"/>
                </a:solidFill>
                <a:latin typeface="Inter Light"/>
              </a:rPr>
              <a:t>Contact information</a:t>
            </a:r>
          </a:p>
        </p:txBody>
      </p:sp>
      <p:sp>
        <p:nvSpPr>
          <p:cNvPr id="3" name="Text Placeholder 2">
            <a:extLst>
              <a:ext uri="{FF2B5EF4-FFF2-40B4-BE49-F238E27FC236}">
                <a16:creationId xmlns:a16="http://schemas.microsoft.com/office/drawing/2014/main" id="{9171A63B-A234-1AE3-36A9-734B6F0A08C0}"/>
              </a:ext>
            </a:extLst>
          </p:cNvPr>
          <p:cNvSpPr txBox="1">
            <a:spLocks noGrp="1"/>
          </p:cNvSpPr>
          <p:nvPr>
            <p:ph type="body" sz="quarter" idx="4294967295"/>
          </p:nvPr>
        </p:nvSpPr>
        <p:spPr>
          <a:xfrm>
            <a:off x="510960" y="2388769"/>
            <a:ext cx="10515600" cy="914400"/>
          </a:xfrm>
          <a:prstGeom prst="rect">
            <a:avLst/>
          </a:prstGeom>
          <a:noFill/>
          <a:ln>
            <a:noFill/>
          </a:ln>
        </p:spPr>
        <p:txBody>
          <a:bodyPr vert="horz" wrap="square" lIns="91440" tIns="45720" rIns="91440" bIns="45720" anchor="t" anchorCtr="0" compatLnSpc="1">
            <a:noAutofit/>
          </a:bodyPr>
          <a:lstStyle/>
          <a:p>
            <a:pPr marL="0" lvl="0" indent="0">
              <a:buNone/>
            </a:pPr>
            <a:r>
              <a:rPr lang="en-US" sz="5400" spc="-150" dirty="0">
                <a:solidFill>
                  <a:srgbClr val="FFFFFF"/>
                </a:solidFill>
                <a:latin typeface="Inter" pitchFamily="2"/>
              </a:rPr>
              <a:t>Thank You</a:t>
            </a:r>
            <a:endParaRPr lang="en-US" sz="5400" spc="-150" dirty="0">
              <a:solidFill>
                <a:srgbClr val="FFFFFF"/>
              </a:solidFill>
              <a:latin typeface="Calibri"/>
            </a:endParaRPr>
          </a:p>
        </p:txBody>
      </p:sp>
    </p:spTree>
    <p:extLst>
      <p:ext uri="{BB962C8B-B14F-4D97-AF65-F5344CB8AC3E}">
        <p14:creationId xmlns:p14="http://schemas.microsoft.com/office/powerpoint/2010/main" val="910180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4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D5DDC-37A4-D24D-59EF-BF174199F6F2}"/>
              </a:ext>
            </a:extLst>
          </p:cNvPr>
          <p:cNvSpPr txBox="1"/>
          <p:nvPr/>
        </p:nvSpPr>
        <p:spPr>
          <a:xfrm>
            <a:off x="706218" y="469343"/>
            <a:ext cx="10582844" cy="1221345"/>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endParaRPr lang="en-US" sz="4400" b="0" i="0" u="none" strike="noStrike" kern="1200" cap="none" spc="0" baseline="0">
              <a:solidFill>
                <a:srgbClr val="414A58"/>
              </a:solidFill>
              <a:uFillTx/>
              <a:latin typeface="Inter Light" pitchFamily="2"/>
              <a:ea typeface="Inter Light" pitchFamily="2"/>
            </a:endParaRPr>
          </a:p>
        </p:txBody>
      </p:sp>
      <p:sp>
        <p:nvSpPr>
          <p:cNvPr id="4" name="Slide Number Placeholder 4">
            <a:extLst>
              <a:ext uri="{FF2B5EF4-FFF2-40B4-BE49-F238E27FC236}">
                <a16:creationId xmlns:a16="http://schemas.microsoft.com/office/drawing/2014/main" id="{1EAE6985-04F6-0793-5463-5FD8ADB6FA2C}"/>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9987EC1D-768E-2147-8ACD-16FE6BC01CCB}" type="slidenum">
              <a:rPr lang="en-US" sz="1000">
                <a:solidFill>
                  <a:srgbClr val="414A58"/>
                </a:solidFill>
                <a:latin typeface="Inter" pitchFamily="2"/>
              </a:rPr>
              <a:t>3</a:t>
            </a:fld>
            <a:endParaRPr lang="en-US" sz="1000">
              <a:solidFill>
                <a:srgbClr val="414A58"/>
              </a:solidFill>
              <a:latin typeface="Inter" pitchFamily="2"/>
            </a:endParaRPr>
          </a:p>
        </p:txBody>
      </p:sp>
      <p:sp>
        <p:nvSpPr>
          <p:cNvPr id="3" name="Title 1">
            <a:extLst>
              <a:ext uri="{FF2B5EF4-FFF2-40B4-BE49-F238E27FC236}">
                <a16:creationId xmlns:a16="http://schemas.microsoft.com/office/drawing/2014/main" id="{F09D67C9-1906-BD97-310D-5050575DF4B5}"/>
              </a:ext>
            </a:extLst>
          </p:cNvPr>
          <p:cNvSpPr txBox="1">
            <a:spLocks noChangeArrowheads="1"/>
          </p:cNvSpPr>
          <p:nvPr/>
        </p:nvSpPr>
        <p:spPr>
          <a:xfrm>
            <a:off x="739840" y="469343"/>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200" b="1"/>
              <a:t>Professional Development Opportunities</a:t>
            </a:r>
          </a:p>
        </p:txBody>
      </p:sp>
      <p:sp>
        <p:nvSpPr>
          <p:cNvPr id="5" name="Content Placeholder 2">
            <a:extLst>
              <a:ext uri="{FF2B5EF4-FFF2-40B4-BE49-F238E27FC236}">
                <a16:creationId xmlns:a16="http://schemas.microsoft.com/office/drawing/2014/main" id="{31CDD0B8-9444-EA1B-2872-306B324C89FE}"/>
              </a:ext>
            </a:extLst>
          </p:cNvPr>
          <p:cNvSpPr txBox="1">
            <a:spLocks/>
          </p:cNvSpPr>
          <p:nvPr/>
        </p:nvSpPr>
        <p:spPr>
          <a:xfrm>
            <a:off x="902938" y="1577155"/>
            <a:ext cx="10515600" cy="28770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Tx/>
              <a:buNone/>
              <a:defRPr/>
            </a:pPr>
            <a:r>
              <a:rPr lang="en-US" sz="1800">
                <a:solidFill>
                  <a:prstClr val="black"/>
                </a:solidFill>
                <a:latin typeface="Calibri" panose="020F0502020204030204" pitchFamily="34" charset="0"/>
                <a:ea typeface="ＭＳ Ｐゴシック"/>
                <a:cs typeface="Calibri" panose="020F0502020204030204" pitchFamily="34" charset="0"/>
              </a:rPr>
              <a:t>To earn professional development credit for CEE webinars found on </a:t>
            </a:r>
            <a:r>
              <a:rPr lang="en-US" sz="1800" err="1">
                <a:solidFill>
                  <a:prstClr val="black"/>
                </a:solidFill>
                <a:latin typeface="Calibri" panose="020F0502020204030204" pitchFamily="34" charset="0"/>
                <a:ea typeface="ＭＳ Ｐゴシック"/>
                <a:cs typeface="Calibri" panose="020F0502020204030204" pitchFamily="34" charset="0"/>
              </a:rPr>
              <a:t>EconEdLink</a:t>
            </a:r>
            <a:r>
              <a:rPr lang="en-US" sz="1800">
                <a:solidFill>
                  <a:prstClr val="black"/>
                </a:solidFill>
                <a:latin typeface="Calibri" panose="020F0502020204030204" pitchFamily="34" charset="0"/>
                <a:ea typeface="ＭＳ Ｐゴシック"/>
                <a:cs typeface="Calibri" panose="020F0502020204030204" pitchFamily="34" charset="0"/>
              </a:rPr>
              <a:t>, you must:</a:t>
            </a:r>
          </a:p>
          <a:p>
            <a:pPr marL="0" indent="0">
              <a:lnSpc>
                <a:spcPct val="100000"/>
              </a:lnSpc>
              <a:spcBef>
                <a:spcPct val="0"/>
              </a:spcBef>
              <a:buFontTx/>
              <a:buNone/>
              <a:defRPr/>
            </a:pPr>
            <a:endParaRPr lang="en-US" sz="1800">
              <a:solidFill>
                <a:prstClr val="black"/>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
              <a:buChar char="•"/>
              <a:defRPr/>
            </a:pPr>
            <a:r>
              <a:rPr lang="en-US" sz="1800">
                <a:solidFill>
                  <a:prstClr val="black"/>
                </a:solidFill>
                <a:latin typeface="Calibri" panose="020F0502020204030204" pitchFamily="34" charset="0"/>
                <a:ea typeface="ＭＳ Ｐゴシック"/>
                <a:cs typeface="Calibri" panose="020F0502020204030204" pitchFamily="34" charset="0"/>
              </a:rPr>
              <a:t>Watch a minimum of 45-minutes and you will automatically receive a professional development </a:t>
            </a:r>
            <a:r>
              <a:rPr lang="en-US" sz="1800" b="1">
                <a:solidFill>
                  <a:srgbClr val="7A9900"/>
                </a:solidFill>
                <a:latin typeface="Calibri" panose="020F0502020204030204" pitchFamily="34" charset="0"/>
                <a:ea typeface="ＭＳ Ｐゴシック"/>
                <a:cs typeface="Calibri" panose="020F0502020204030204" pitchFamily="34" charset="0"/>
              </a:rPr>
              <a:t>certificate </a:t>
            </a:r>
            <a:r>
              <a:rPr lang="en-US" sz="1800">
                <a:solidFill>
                  <a:prstClr val="black"/>
                </a:solidFill>
                <a:latin typeface="Calibri" panose="020F0502020204030204" pitchFamily="34" charset="0"/>
                <a:ea typeface="ＭＳ Ｐゴシック"/>
                <a:cs typeface="Calibri" panose="020F0502020204030204" pitchFamily="34" charset="0"/>
              </a:rPr>
              <a:t>via e-mail within 24 hours. </a:t>
            </a:r>
          </a:p>
          <a:p>
            <a:pPr marL="285750" indent="-285750">
              <a:lnSpc>
                <a:spcPct val="100000"/>
              </a:lnSpc>
              <a:spcBef>
                <a:spcPct val="0"/>
              </a:spcBef>
              <a:buFont typeface="Arial"/>
              <a:buChar char="•"/>
              <a:defRPr/>
            </a:pPr>
            <a:r>
              <a:rPr lang="en-US" sz="1800">
                <a:solidFill>
                  <a:prstClr val="black"/>
                </a:solidFill>
                <a:latin typeface="Calibri" panose="020F0502020204030204" pitchFamily="34" charset="0"/>
                <a:ea typeface="ＭＳ Ｐゴシック"/>
                <a:cs typeface="Calibri" panose="020F0502020204030204" pitchFamily="34" charset="0"/>
              </a:rPr>
              <a:t>Attendees can learn how much credit they will earn per workshop. </a:t>
            </a:r>
          </a:p>
          <a:p>
            <a:pPr marL="0" indent="0">
              <a:lnSpc>
                <a:spcPct val="100000"/>
              </a:lnSpc>
              <a:spcBef>
                <a:spcPct val="0"/>
              </a:spcBef>
              <a:buFontTx/>
              <a:buNone/>
              <a:defRPr/>
            </a:pPr>
            <a:endParaRPr lang="en-US" sz="1800">
              <a:solidFill>
                <a:prstClr val="black"/>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Tx/>
              <a:buNone/>
              <a:defRPr/>
            </a:pPr>
            <a:r>
              <a:rPr lang="en-US" sz="1800" b="1" u="sng">
                <a:solidFill>
                  <a:prstClr val="black"/>
                </a:solidFill>
                <a:latin typeface="Calibri" panose="020F0502020204030204" pitchFamily="34" charset="0"/>
                <a:ea typeface="ＭＳ Ｐゴシック"/>
                <a:cs typeface="Calibri" panose="020F0502020204030204" pitchFamily="34" charset="0"/>
              </a:rPr>
              <a:t>Accessing resources: </a:t>
            </a:r>
            <a:endParaRPr lang="en-US" sz="1800" b="1" u="sng">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Tx/>
              <a:buNone/>
              <a:defRPr/>
            </a:pPr>
            <a:endParaRPr lang="en-US" sz="180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800">
                <a:solidFill>
                  <a:prstClr val="black"/>
                </a:solidFill>
                <a:latin typeface="Calibri" panose="020F0502020204030204" pitchFamily="34" charset="0"/>
                <a:ea typeface="ＭＳ Ｐゴシック"/>
                <a:cs typeface="Calibri" panose="020F0502020204030204" pitchFamily="34" charset="0"/>
              </a:rPr>
              <a:t>You can now easily download presentations, lesson plan materials, and activities for each webinar from </a:t>
            </a:r>
            <a:r>
              <a:rPr lang="en-US" sz="1600" b="1" i="1">
                <a:solidFill>
                  <a:srgbClr val="005CB8"/>
                </a:solidFill>
                <a:latin typeface="Calibri" panose="020F0502020204030204" pitchFamily="34" charset="0"/>
                <a:ea typeface="ＭＳ Ｐゴシック"/>
                <a:cs typeface="Calibri" panose="020F0502020204030204" pitchFamily="34" charset="0"/>
                <a:hlinkClick r:id="rId2"/>
              </a:rPr>
              <a:t>EconEdLink.org/professional-development/</a:t>
            </a:r>
            <a:endParaRPr lang="en-US" sz="1600" b="1" i="1">
              <a:solidFill>
                <a:srgbClr val="005CB8"/>
              </a:solidFill>
              <a:latin typeface="Calibri" panose="020F0502020204030204" pitchFamily="34" charset="0"/>
              <a:ea typeface="ＭＳ Ｐゴシック"/>
              <a:cs typeface="Calibri" panose="020F0502020204030204" pitchFamily="34" charset="0"/>
            </a:endParaRPr>
          </a:p>
          <a:p>
            <a:pPr marL="285750" indent="-285750">
              <a:lnSpc>
                <a:spcPct val="100000"/>
              </a:lnSpc>
              <a:spcBef>
                <a:spcPct val="0"/>
              </a:spcBef>
              <a:buFont typeface="Arial,Sans-Serif"/>
              <a:buChar char="•"/>
              <a:defRPr/>
            </a:pPr>
            <a:endParaRPr lang="en-US" sz="1600" b="1" i="1" u="sng">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r>
              <a:rPr lang="en-US" sz="1600" b="1" u="sng">
                <a:solidFill>
                  <a:prstClr val="black"/>
                </a:solidFill>
                <a:latin typeface="Calibri" panose="020F0502020204030204" pitchFamily="34" charset="0"/>
                <a:ea typeface="ＭＳ Ｐゴシック"/>
                <a:cs typeface="Calibri" panose="020F0502020204030204" pitchFamily="34" charset="0"/>
              </a:rPr>
              <a:t>Local resources:</a:t>
            </a:r>
            <a:r>
              <a:rPr lang="en-US" sz="1600">
                <a:solidFill>
                  <a:prstClr val="black"/>
                </a:solidFill>
                <a:latin typeface="Calibri" panose="020F0502020204030204" pitchFamily="34" charset="0"/>
                <a:ea typeface="ＭＳ Ｐゴシック"/>
                <a:cs typeface="Calibri" panose="020F0502020204030204" pitchFamily="34" charset="0"/>
              </a:rPr>
              <a:t> </a:t>
            </a:r>
            <a:endParaRPr lang="en-US" sz="1600">
              <a:solidFill>
                <a:prstClr val="black"/>
              </a:solidFill>
              <a:latin typeface="Calibri" panose="020F0502020204030204" pitchFamily="34" charset="0"/>
              <a:ea typeface="ＭＳ Ｐゴシック" pitchFamily="-108" charset="-128"/>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a:solidFill>
                <a:prstClr val="black"/>
              </a:solidFill>
              <a:latin typeface="Calibri" panose="020F0502020204030204" pitchFamily="34" charset="0"/>
              <a:ea typeface="ＭＳ Ｐゴシック" pitchFamily="-108" charset="-128"/>
              <a:cs typeface="Calibri" panose="020F0502020204030204" pitchFamily="34" charset="0"/>
            </a:endParaRPr>
          </a:p>
          <a:p>
            <a:pPr marL="285750" indent="-285750">
              <a:lnSpc>
                <a:spcPct val="100000"/>
              </a:lnSpc>
              <a:spcBef>
                <a:spcPct val="0"/>
              </a:spcBef>
              <a:buFont typeface="Arial,Sans-Serif"/>
              <a:buChar char="•"/>
              <a:defRPr/>
            </a:pPr>
            <a:r>
              <a:rPr lang="en-US" sz="1600">
                <a:solidFill>
                  <a:prstClr val="black"/>
                </a:solidFill>
                <a:latin typeface="Calibri" panose="020F0502020204030204" pitchFamily="34" charset="0"/>
                <a:ea typeface="ＭＳ Ｐゴシック"/>
                <a:cs typeface="Calibri" panose="020F0502020204030204" pitchFamily="34" charset="0"/>
              </a:rPr>
              <a:t>Insert your local professional development opportunities (if applicable)</a:t>
            </a:r>
            <a:endParaRPr lang="en-US" sz="1400" b="1" i="1">
              <a:solidFill>
                <a:srgbClr val="005CB8"/>
              </a:solidFill>
              <a:latin typeface="Calibri" panose="020F0502020204030204" pitchFamily="34" charset="0"/>
              <a:ea typeface="ＭＳ Ｐゴシック"/>
              <a:cs typeface="Calibri" panose="020F0502020204030204" pitchFamily="34" charset="0"/>
            </a:endParaRPr>
          </a:p>
          <a:p>
            <a:pPr marL="0" indent="0">
              <a:lnSpc>
                <a:spcPct val="100000"/>
              </a:lnSpc>
              <a:spcBef>
                <a:spcPct val="0"/>
              </a:spcBef>
              <a:buFont typeface="Arial" panose="020B0604020202020204" pitchFamily="34" charset="0"/>
              <a:buNone/>
              <a:defRPr/>
            </a:pPr>
            <a:endParaRPr lang="en-US" sz="1600" b="1" i="1">
              <a:solidFill>
                <a:srgbClr val="005CB8"/>
              </a:solidFill>
              <a:latin typeface="Calibri" panose="020F0502020204030204" pitchFamily="34" charset="0"/>
              <a:ea typeface="ＭＳ Ｐゴシック"/>
              <a:cs typeface="Calibri" panose="020F0502020204030204" pitchFamily="34" charset="0"/>
            </a:endParaRPr>
          </a:p>
          <a:p>
            <a:pPr>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447">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65E32AF-32CF-BCC9-B36F-89B63B0DB6D2}"/>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36EF63C7-2963-7242-ACA1-283F53750A61}" type="slidenum">
              <a:rPr/>
              <a:t>4</a:t>
            </a:fld>
            <a:endParaRPr lang="en-US" sz="1000">
              <a:solidFill>
                <a:srgbClr val="414A58"/>
              </a:solidFill>
              <a:latin typeface="Inter" pitchFamily="2"/>
            </a:endParaRPr>
          </a:p>
        </p:txBody>
      </p:sp>
      <p:sp>
        <p:nvSpPr>
          <p:cNvPr id="2" name="Title 1">
            <a:extLst>
              <a:ext uri="{FF2B5EF4-FFF2-40B4-BE49-F238E27FC236}">
                <a16:creationId xmlns:a16="http://schemas.microsoft.com/office/drawing/2014/main" id="{D9629B72-D08C-3496-4B89-94DFB8D02A9D}"/>
              </a:ext>
            </a:extLst>
          </p:cNvPr>
          <p:cNvSpPr txBox="1">
            <a:spLocks/>
          </p:cNvSpPr>
          <p:nvPr/>
        </p:nvSpPr>
        <p:spPr>
          <a:xfrm>
            <a:off x="691896" y="62923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300" dirty="0">
                <a:solidFill>
                  <a:srgbClr val="414A58"/>
                </a:solidFill>
                <a:latin typeface="Inter" pitchFamily="2"/>
                <a:ea typeface="Inter" pitchFamily="2"/>
              </a:rPr>
              <a:t>Agenda</a:t>
            </a:r>
            <a:endParaRPr lang="en-US" b="1" u="sng" dirty="0"/>
          </a:p>
        </p:txBody>
      </p:sp>
      <p:sp>
        <p:nvSpPr>
          <p:cNvPr id="4" name="Content Placeholder 2">
            <a:extLst>
              <a:ext uri="{FF2B5EF4-FFF2-40B4-BE49-F238E27FC236}">
                <a16:creationId xmlns:a16="http://schemas.microsoft.com/office/drawing/2014/main" id="{9269D088-AE13-6D73-585D-501CF387480E}"/>
              </a:ext>
            </a:extLst>
          </p:cNvPr>
          <p:cNvSpPr txBox="1">
            <a:spLocks/>
          </p:cNvSpPr>
          <p:nvPr/>
        </p:nvSpPr>
        <p:spPr>
          <a:xfrm>
            <a:off x="594360" y="1435043"/>
            <a:ext cx="10515600" cy="3184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6" name="TextBox 5">
            <a:extLst>
              <a:ext uri="{FF2B5EF4-FFF2-40B4-BE49-F238E27FC236}">
                <a16:creationId xmlns:a16="http://schemas.microsoft.com/office/drawing/2014/main" id="{C4180FBA-C364-3C11-3375-571545364E38}"/>
              </a:ext>
            </a:extLst>
          </p:cNvPr>
          <p:cNvSpPr txBox="1"/>
          <p:nvPr/>
        </p:nvSpPr>
        <p:spPr>
          <a:xfrm>
            <a:off x="594360" y="2006637"/>
            <a:ext cx="1090200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600" dirty="0">
                <a:latin typeface="Calibri Light"/>
                <a:cs typeface="Arial"/>
              </a:rPr>
              <a:t>A brief history on Black education in the USA</a:t>
            </a:r>
          </a:p>
          <a:p>
            <a:pPr marL="285750" indent="-285750">
              <a:buFont typeface="Arial"/>
              <a:buChar char="•"/>
            </a:pPr>
            <a:r>
              <a:rPr lang="en-US" sz="3600" dirty="0">
                <a:latin typeface="Calibri Light"/>
                <a:cs typeface="Arial"/>
              </a:rPr>
              <a:t>A reframing of the Black education experience/ The Black teacher</a:t>
            </a:r>
          </a:p>
          <a:p>
            <a:pPr marL="285750" indent="-285750">
              <a:buFont typeface="Arial"/>
              <a:buChar char="•"/>
            </a:pPr>
            <a:r>
              <a:rPr lang="en-US" sz="3600" dirty="0">
                <a:latin typeface="Calibri Light"/>
                <a:cs typeface="Arial"/>
              </a:rPr>
              <a:t>Why ”they” are working so hard to keep repress Black education </a:t>
            </a:r>
          </a:p>
          <a:p>
            <a:pPr marL="285750" indent="-285750">
              <a:buFont typeface="Arial"/>
              <a:buChar char="•"/>
            </a:pPr>
            <a:r>
              <a:rPr lang="en-US" sz="3600" dirty="0">
                <a:latin typeface="Calibri Light"/>
                <a:cs typeface="Arial"/>
              </a:rPr>
              <a:t>Looking for forward</a:t>
            </a:r>
            <a:endParaRPr lang="en-US" sz="3600" dirty="0">
              <a:cs typeface="Calibri" panose="020F050202020403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65E32AF-32CF-BCC9-B36F-89B63B0DB6D2}"/>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36EF63C7-2963-7242-ACA1-283F53750A61}" type="slidenum">
              <a:rPr/>
              <a:t>5</a:t>
            </a:fld>
            <a:endParaRPr lang="en-US" sz="1000">
              <a:solidFill>
                <a:srgbClr val="414A58"/>
              </a:solidFill>
              <a:latin typeface="Inter" pitchFamily="2"/>
            </a:endParaRPr>
          </a:p>
        </p:txBody>
      </p:sp>
      <p:sp>
        <p:nvSpPr>
          <p:cNvPr id="2" name="Title 1">
            <a:extLst>
              <a:ext uri="{FF2B5EF4-FFF2-40B4-BE49-F238E27FC236}">
                <a16:creationId xmlns:a16="http://schemas.microsoft.com/office/drawing/2014/main" id="{D9629B72-D08C-3496-4B89-94DFB8D02A9D}"/>
              </a:ext>
            </a:extLst>
          </p:cNvPr>
          <p:cNvSpPr txBox="1">
            <a:spLocks/>
          </p:cNvSpPr>
          <p:nvPr/>
        </p:nvSpPr>
        <p:spPr>
          <a:xfrm>
            <a:off x="691896" y="62923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pc="-300" dirty="0">
                <a:solidFill>
                  <a:srgbClr val="414A58"/>
                </a:solidFill>
                <a:latin typeface="Inter" pitchFamily="2"/>
                <a:ea typeface="Inter" pitchFamily="2"/>
              </a:rPr>
              <a:t>Objectives</a:t>
            </a:r>
            <a:endParaRPr lang="en-US" b="1" u="sng" dirty="0"/>
          </a:p>
        </p:txBody>
      </p:sp>
      <p:sp>
        <p:nvSpPr>
          <p:cNvPr id="4" name="Content Placeholder 2">
            <a:extLst>
              <a:ext uri="{FF2B5EF4-FFF2-40B4-BE49-F238E27FC236}">
                <a16:creationId xmlns:a16="http://schemas.microsoft.com/office/drawing/2014/main" id="{9269D088-AE13-6D73-585D-501CF387480E}"/>
              </a:ext>
            </a:extLst>
          </p:cNvPr>
          <p:cNvSpPr txBox="1">
            <a:spLocks/>
          </p:cNvSpPr>
          <p:nvPr/>
        </p:nvSpPr>
        <p:spPr>
          <a:xfrm>
            <a:off x="594360" y="1435043"/>
            <a:ext cx="10515600" cy="31843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5" name="TextBox 4">
            <a:extLst>
              <a:ext uri="{FF2B5EF4-FFF2-40B4-BE49-F238E27FC236}">
                <a16:creationId xmlns:a16="http://schemas.microsoft.com/office/drawing/2014/main" id="{5056F935-5F46-1726-4117-00AF8F817D6D}"/>
              </a:ext>
            </a:extLst>
          </p:cNvPr>
          <p:cNvSpPr txBox="1"/>
          <p:nvPr/>
        </p:nvSpPr>
        <p:spPr>
          <a:xfrm>
            <a:off x="828136" y="1561382"/>
            <a:ext cx="10515600"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fontAlgn="base" latinLnBrk="0">
              <a:buFont typeface="Arial" panose="020B0604020202020204" pitchFamily="34" charset="0"/>
              <a:buChar char="•"/>
            </a:pPr>
            <a:r>
              <a:rPr lang="en-US" sz="2800" b="0" i="0" dirty="0">
                <a:solidFill>
                  <a:srgbClr val="545454"/>
                </a:solidFill>
                <a:effectLst/>
                <a:latin typeface="effra"/>
              </a:rPr>
              <a:t>EWBAT: Discuss and reflect on the ways Black teachers and students have used a variety of educational practices to push directly back against the forces of oppression in the US historically</a:t>
            </a:r>
          </a:p>
          <a:p>
            <a:pPr algn="l" fontAlgn="base" latinLnBrk="0"/>
            <a:endParaRPr lang="en-US" sz="2800" b="0" i="0" dirty="0">
              <a:solidFill>
                <a:srgbClr val="545454"/>
              </a:solidFill>
              <a:effectLst/>
              <a:latin typeface="effra"/>
            </a:endParaRPr>
          </a:p>
          <a:p>
            <a:pPr marL="285750" indent="-285750" algn="l" fontAlgn="base" latinLnBrk="0">
              <a:buFont typeface="Arial" panose="020B0604020202020204" pitchFamily="34" charset="0"/>
              <a:buChar char="•"/>
            </a:pPr>
            <a:r>
              <a:rPr lang="en-US" sz="2800" b="0" i="0" dirty="0">
                <a:solidFill>
                  <a:srgbClr val="545454"/>
                </a:solidFill>
                <a:effectLst/>
                <a:latin typeface="effra"/>
              </a:rPr>
              <a:t>EWBAT: Critically think about potential ways to develop instructional practices or policies that center emancipatory practices, and push back against oppressive and marginalize structures to Black education</a:t>
            </a:r>
          </a:p>
          <a:p>
            <a:pPr marL="285750" indent="-285750" algn="l" fontAlgn="base" latinLnBrk="0">
              <a:buFont typeface="Arial" panose="020B0604020202020204" pitchFamily="34" charset="0"/>
              <a:buChar char="•"/>
            </a:pPr>
            <a:endParaRPr lang="en-US" sz="2800" dirty="0">
              <a:solidFill>
                <a:srgbClr val="545454"/>
              </a:solidFill>
              <a:latin typeface="effra"/>
            </a:endParaRPr>
          </a:p>
          <a:p>
            <a:pPr marL="285750" indent="-285750" algn="l" fontAlgn="base" latinLnBrk="0">
              <a:buFont typeface="Arial" panose="020B0604020202020204" pitchFamily="34" charset="0"/>
              <a:buChar char="•"/>
            </a:pPr>
            <a:r>
              <a:rPr lang="en-US" sz="2800" b="0" i="0" dirty="0">
                <a:solidFill>
                  <a:srgbClr val="545454"/>
                </a:solidFill>
                <a:effectLst/>
                <a:latin typeface="effra"/>
              </a:rPr>
              <a:t>EWBAT: Analyze the impacts of the current repression of Black education and critique the WHYs behind the repression. </a:t>
            </a:r>
          </a:p>
          <a:p>
            <a:pPr marL="285750" indent="-285750">
              <a:buFont typeface="Arial"/>
              <a:buChar char="•"/>
            </a:pPr>
            <a:endParaRPr lang="en-US" dirty="0" err="1">
              <a:cs typeface="Calibri"/>
            </a:endParaRPr>
          </a:p>
        </p:txBody>
      </p:sp>
    </p:spTree>
    <p:extLst>
      <p:ext uri="{BB962C8B-B14F-4D97-AF65-F5344CB8AC3E}">
        <p14:creationId xmlns:p14="http://schemas.microsoft.com/office/powerpoint/2010/main" val="136417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6</a:t>
            </a:fld>
            <a:endParaRPr lang="en-US" sz="1000">
              <a:solidFill>
                <a:srgbClr val="414A58"/>
              </a:solidFill>
              <a:latin typeface="Inter" pitchFamily="2"/>
            </a:endParaRPr>
          </a:p>
        </p:txBody>
      </p:sp>
      <p:sp>
        <p:nvSpPr>
          <p:cNvPr id="4" name="Title 1">
            <a:extLst>
              <a:ext uri="{FF2B5EF4-FFF2-40B4-BE49-F238E27FC236}">
                <a16:creationId xmlns:a16="http://schemas.microsoft.com/office/drawing/2014/main" id="{69D86DC2-424D-9346-690F-955506353C31}"/>
              </a:ext>
            </a:extLst>
          </p:cNvPr>
          <p:cNvSpPr txBox="1">
            <a:spLocks/>
          </p:cNvSpPr>
          <p:nvPr/>
        </p:nvSpPr>
        <p:spPr>
          <a:xfrm>
            <a:off x="838200" y="146953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u="sng" dirty="0">
                <a:latin typeface="Helvetica Neue"/>
                <a:ea typeface="Helvetica Neue"/>
                <a:cs typeface="Helvetica Neue"/>
                <a:sym typeface="Helvetica Neue"/>
              </a:rPr>
              <a:t>Dr. William Anderson</a:t>
            </a:r>
            <a:endParaRPr lang="en-US" u="sng" dirty="0"/>
          </a:p>
        </p:txBody>
      </p:sp>
      <p:sp>
        <p:nvSpPr>
          <p:cNvPr id="7" name="Content Placeholder 2">
            <a:extLst>
              <a:ext uri="{FF2B5EF4-FFF2-40B4-BE49-F238E27FC236}">
                <a16:creationId xmlns:a16="http://schemas.microsoft.com/office/drawing/2014/main" id="{E80B2175-4F73-6B12-D67A-3929DB6295F6}"/>
              </a:ext>
            </a:extLst>
          </p:cNvPr>
          <p:cNvSpPr txBox="1">
            <a:spLocks/>
          </p:cNvSpPr>
          <p:nvPr/>
        </p:nvSpPr>
        <p:spPr>
          <a:xfrm>
            <a:off x="6368144" y="2254947"/>
            <a:ext cx="4985656" cy="4217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ea typeface="Calibri"/>
                <a:cs typeface="Calibri"/>
                <a:sym typeface="Calibri"/>
              </a:rPr>
              <a:t>Director of the Teacher Education Program/ Clinical Assistant Professor </a:t>
            </a:r>
          </a:p>
          <a:p>
            <a:pPr marL="0" indent="0">
              <a:buFont typeface="Arial" panose="020B0604020202020204" pitchFamily="34" charset="0"/>
              <a:buNone/>
            </a:pPr>
            <a:endParaRPr lang="en-US" sz="2400" dirty="0">
              <a:solidFill>
                <a:srgbClr val="000000"/>
              </a:solidFill>
              <a:ea typeface="Calibri"/>
              <a:cs typeface="Calibri"/>
              <a:sym typeface="Calibri"/>
            </a:endParaRPr>
          </a:p>
          <a:p>
            <a:pPr marL="0" indent="0">
              <a:buFont typeface="Arial" panose="020B0604020202020204" pitchFamily="34" charset="0"/>
              <a:buNone/>
            </a:pPr>
            <a:r>
              <a:rPr lang="en-US" dirty="0">
                <a:solidFill>
                  <a:srgbClr val="000000"/>
                </a:solidFill>
                <a:ea typeface="Calibri"/>
                <a:cs typeface="Calibri"/>
                <a:sym typeface="Calibri"/>
              </a:rPr>
              <a:t>University of Denver</a:t>
            </a:r>
          </a:p>
          <a:p>
            <a:pPr marL="0" indent="0">
              <a:buFont typeface="Arial" panose="020B0604020202020204" pitchFamily="34" charset="0"/>
              <a:buNone/>
            </a:pPr>
            <a:endParaRPr lang="en-US" sz="2400" dirty="0">
              <a:solidFill>
                <a:srgbClr val="000000"/>
              </a:solidFill>
              <a:ea typeface="Calibri"/>
              <a:cs typeface="Calibri"/>
              <a:sym typeface="Calibri"/>
            </a:endParaRPr>
          </a:p>
          <a:p>
            <a:pPr marL="0" indent="0">
              <a:buFont typeface="Arial" panose="020B0604020202020204" pitchFamily="34" charset="0"/>
              <a:buNone/>
            </a:pPr>
            <a:r>
              <a:rPr lang="en-US" dirty="0">
                <a:solidFill>
                  <a:srgbClr val="000000"/>
                </a:solidFill>
                <a:ea typeface="Calibri"/>
                <a:cs typeface="Calibri"/>
                <a:sym typeface="Calibri"/>
              </a:rPr>
              <a:t>Founder of: Love 1</a:t>
            </a:r>
            <a:r>
              <a:rPr lang="en-US" baseline="30000" dirty="0">
                <a:solidFill>
                  <a:srgbClr val="000000"/>
                </a:solidFill>
                <a:ea typeface="Calibri"/>
                <a:cs typeface="Calibri"/>
                <a:sym typeface="Calibri"/>
              </a:rPr>
              <a:t>st</a:t>
            </a:r>
            <a:r>
              <a:rPr lang="en-US" dirty="0">
                <a:solidFill>
                  <a:srgbClr val="000000"/>
                </a:solidFill>
                <a:ea typeface="Calibri"/>
                <a:cs typeface="Calibri"/>
                <a:sym typeface="Calibri"/>
              </a:rPr>
              <a:t> Education Consultation LLC</a:t>
            </a:r>
          </a:p>
          <a:p>
            <a:pPr marL="0" indent="0">
              <a:buFont typeface="Arial" panose="020B0604020202020204" pitchFamily="34" charset="0"/>
              <a:buNone/>
            </a:pPr>
            <a:endParaRPr lang="en-US" dirty="0"/>
          </a:p>
        </p:txBody>
      </p:sp>
      <p:sp>
        <p:nvSpPr>
          <p:cNvPr id="2" name="AutoShape 2">
            <a:extLst>
              <a:ext uri="{FF2B5EF4-FFF2-40B4-BE49-F238E27FC236}">
                <a16:creationId xmlns:a16="http://schemas.microsoft.com/office/drawing/2014/main" id="{039DBE09-C4A7-00C7-9D0D-1DE174F7E3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E7969BA0-C9E2-F529-5448-0403FE77110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erson with a beard and mustache&#10;&#10;Description automatically generated with low confidence">
            <a:extLst>
              <a:ext uri="{FF2B5EF4-FFF2-40B4-BE49-F238E27FC236}">
                <a16:creationId xmlns:a16="http://schemas.microsoft.com/office/drawing/2014/main" id="{17E272AA-D56C-F0E6-2F19-8E8E961F070D}"/>
              </a:ext>
            </a:extLst>
          </p:cNvPr>
          <p:cNvPicPr>
            <a:picLocks noChangeAspect="1"/>
          </p:cNvPicPr>
          <p:nvPr/>
        </p:nvPicPr>
        <p:blipFill>
          <a:blip r:embed="rId2"/>
          <a:stretch>
            <a:fillRect/>
          </a:stretch>
        </p:blipFill>
        <p:spPr>
          <a:xfrm>
            <a:off x="838200" y="2287603"/>
            <a:ext cx="5257799" cy="4217534"/>
          </a:xfrm>
          <a:prstGeom prst="rect">
            <a:avLst/>
          </a:prstGeom>
        </p:spPr>
      </p:pic>
    </p:spTree>
    <p:extLst>
      <p:ext uri="{BB962C8B-B14F-4D97-AF65-F5344CB8AC3E}">
        <p14:creationId xmlns:p14="http://schemas.microsoft.com/office/powerpoint/2010/main" val="2445310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770956" y="117903"/>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7</a:t>
            </a:fld>
            <a:endParaRPr lang="en-US" sz="1000">
              <a:solidFill>
                <a:srgbClr val="414A58"/>
              </a:solidFill>
              <a:latin typeface="Inter" pitchFamily="2"/>
            </a:endParaRPr>
          </a:p>
        </p:txBody>
      </p:sp>
      <p:sp>
        <p:nvSpPr>
          <p:cNvPr id="2" name="Title 1">
            <a:extLst>
              <a:ext uri="{FF2B5EF4-FFF2-40B4-BE49-F238E27FC236}">
                <a16:creationId xmlns:a16="http://schemas.microsoft.com/office/drawing/2014/main" id="{7D464D26-8F94-5804-DEFC-F4D9477D6F75}"/>
              </a:ext>
            </a:extLst>
          </p:cNvPr>
          <p:cNvSpPr txBox="1">
            <a:spLocks noChangeArrowheads="1"/>
          </p:cNvSpPr>
          <p:nvPr/>
        </p:nvSpPr>
        <p:spPr>
          <a:xfrm>
            <a:off x="838200" y="32813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t>National Standards</a:t>
            </a:r>
          </a:p>
        </p:txBody>
      </p:sp>
      <p:sp>
        <p:nvSpPr>
          <p:cNvPr id="5" name="Content Placeholder 2">
            <a:extLst>
              <a:ext uri="{FF2B5EF4-FFF2-40B4-BE49-F238E27FC236}">
                <a16:creationId xmlns:a16="http://schemas.microsoft.com/office/drawing/2014/main" id="{B7C78A2E-453C-BBFE-3E48-0C4D6584DE8B}"/>
              </a:ext>
            </a:extLst>
          </p:cNvPr>
          <p:cNvSpPr txBox="1">
            <a:spLocks/>
          </p:cNvSpPr>
          <p:nvPr/>
        </p:nvSpPr>
        <p:spPr>
          <a:xfrm>
            <a:off x="770956" y="1688199"/>
            <a:ext cx="10515600" cy="4841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a:spcBef>
                <a:spcPts val="0"/>
              </a:spcBef>
              <a:spcAft>
                <a:spcPts val="0"/>
              </a:spcAft>
            </a:pPr>
            <a:r>
              <a:rPr lang="en-US" sz="2000" b="0" i="0" u="sng" strike="noStrike" dirty="0">
                <a:effectLst/>
                <a:latin typeface="Arial" panose="020B0604020202020204" pitchFamily="34" charset="0"/>
                <a:hlinkClick r:id="rId2">
                  <a:extLst>
                    <a:ext uri="{A12FA001-AC4F-418D-AE19-62706E023703}">
                      <ahyp:hlinkClr xmlns:ahyp="http://schemas.microsoft.com/office/drawing/2018/hyperlinkcolor" val="tx"/>
                    </a:ext>
                  </a:extLst>
                </a:hlinkClick>
              </a:rPr>
              <a:t>CCSS.ELA-LITERACY.RH.11-12.3</a:t>
            </a:r>
            <a:endParaRPr lang="en-US" sz="2000" b="0" dirty="0">
              <a:effectLst/>
            </a:endParaRPr>
          </a:p>
          <a:p>
            <a:pPr rtl="0">
              <a:spcBef>
                <a:spcPts val="1800"/>
              </a:spcBef>
              <a:spcAft>
                <a:spcPts val="0"/>
              </a:spcAft>
            </a:pPr>
            <a:r>
              <a:rPr lang="en-US" sz="2000" b="0" i="0" u="none" strike="noStrike" dirty="0">
                <a:effectLst/>
                <a:latin typeface="Arial" panose="020B0604020202020204" pitchFamily="34" charset="0"/>
              </a:rPr>
              <a:t>Evaluate various explanations for actions or events and determine which explanation best accords with textual evidence, acknowledging where the text leaves matters uncertain.</a:t>
            </a:r>
            <a:endParaRPr lang="en-US" sz="2000" b="0" dirty="0">
              <a:effectLst/>
            </a:endParaRPr>
          </a:p>
          <a:p>
            <a:pPr rtl="0">
              <a:spcBef>
                <a:spcPts val="1800"/>
              </a:spcBef>
              <a:spcAft>
                <a:spcPts val="0"/>
              </a:spcAft>
            </a:pPr>
            <a:r>
              <a:rPr lang="en-US" sz="2000" b="0" i="0" u="sng"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CCSS.ELA-LITERACY.RH.11-12.7</a:t>
            </a:r>
            <a:endParaRPr lang="en-US" sz="2000" b="0" dirty="0">
              <a:effectLst/>
            </a:endParaRPr>
          </a:p>
          <a:p>
            <a:pPr rtl="0">
              <a:spcBef>
                <a:spcPts val="1800"/>
              </a:spcBef>
              <a:spcAft>
                <a:spcPts val="0"/>
              </a:spcAft>
            </a:pPr>
            <a:r>
              <a:rPr lang="en-US" sz="2000" b="0" i="0" u="none" strike="noStrike" dirty="0">
                <a:effectLst/>
                <a:latin typeface="Arial" panose="020B0604020202020204" pitchFamily="34" charset="0"/>
              </a:rPr>
              <a:t>Integrate and evaluate multiple sources of information presented in diverse formats and media (e.g., visually, quantitatively, as well as in words) in order to address a question or solve a problem.</a:t>
            </a:r>
            <a:endParaRPr lang="en-US" sz="2000" b="0" dirty="0">
              <a:effectLst/>
            </a:endParaRPr>
          </a:p>
          <a:p>
            <a:pPr rtl="0">
              <a:spcBef>
                <a:spcPts val="1800"/>
              </a:spcBef>
              <a:spcAft>
                <a:spcPts val="0"/>
              </a:spcAft>
            </a:pPr>
            <a:r>
              <a:rPr lang="en-US" sz="2000" b="0" i="0" u="sng"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CCSS.ELA-LITERACY.RH.11-12.9</a:t>
            </a:r>
            <a:endParaRPr lang="en-US" sz="2000" b="0" dirty="0">
              <a:effectLst/>
            </a:endParaRPr>
          </a:p>
          <a:p>
            <a:pPr rtl="0">
              <a:spcBef>
                <a:spcPts val="1800"/>
              </a:spcBef>
              <a:spcAft>
                <a:spcPts val="0"/>
              </a:spcAft>
            </a:pPr>
            <a:r>
              <a:rPr lang="en-US" sz="2000" b="0" i="0" u="none" strike="noStrike" dirty="0">
                <a:effectLst/>
                <a:latin typeface="Arial" panose="020B0604020202020204" pitchFamily="34" charset="0"/>
              </a:rPr>
              <a:t>Integrate information from diverse sources, both primary and secondary, into a coherent understanding of an idea or event, noting discrepancies among sources.</a:t>
            </a:r>
            <a:endParaRPr lang="en-US" sz="2000" b="0" dirty="0">
              <a:effectLst/>
            </a:endParaRPr>
          </a:p>
          <a:p>
            <a:pPr marL="0" indent="0">
              <a:buNone/>
            </a:pPr>
            <a:endParaRPr lang="en-US" dirty="0"/>
          </a:p>
        </p:txBody>
      </p:sp>
    </p:spTree>
    <p:extLst>
      <p:ext uri="{BB962C8B-B14F-4D97-AF65-F5344CB8AC3E}">
        <p14:creationId xmlns:p14="http://schemas.microsoft.com/office/powerpoint/2010/main" val="776341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81950" y="516837"/>
            <a:ext cx="10582844" cy="1200360"/>
          </a:xfrm>
          <a:prstGeom prst="rect">
            <a:avLst/>
          </a:prstGeom>
          <a:noFill/>
          <a:ln cap="flat">
            <a:noFill/>
          </a:ln>
        </p:spPr>
        <p:txBody>
          <a:bodyPr vert="horz" wrap="square" lIns="91440" tIns="45720" rIns="91440" bIns="45720" anchor="t" anchorCtr="0" compatLnSpc="1">
            <a:noAutofit/>
          </a:bodyPr>
          <a:lstStyle/>
          <a:p>
            <a:pPr lvl="0">
              <a:lnSpc>
                <a:spcPct val="90000"/>
              </a:lnSpc>
              <a:defRPr sz="1800" b="0" i="0" u="none" strike="noStrike" kern="0" cap="none" spc="0" baseline="0">
                <a:solidFill>
                  <a:srgbClr val="000000"/>
                </a:solidFill>
                <a:uFillTx/>
              </a:defRPr>
            </a:pPr>
            <a:endParaRPr lang="en-US" sz="2000" b="0" i="0" u="none" strike="noStrike" kern="1200" cap="none" spc="0" baseline="0" dirty="0">
              <a:solidFill>
                <a:srgbClr val="414A58"/>
              </a:solidFill>
              <a:uFillTx/>
              <a:latin typeface="Inter Light" pitchFamily="2"/>
              <a:ea typeface="Inter Light" pitchFamily="2"/>
            </a:endParaRPr>
          </a:p>
        </p:txBody>
      </p:sp>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8604229" y="6374968"/>
            <a:ext cx="3263347" cy="365129"/>
          </a:xfrm>
          <a:prstGeom prst="rect">
            <a:avLst/>
          </a:prstGeom>
          <a:noFill/>
          <a:ln>
            <a:noFill/>
          </a:ln>
        </p:spPr>
        <p:txBody>
          <a:bodyPr vert="horz" wrap="square" lIns="91440" tIns="45720" rIns="91440" bIns="45720" anchor="ctr" anchorCtr="0" compatLnSpc="1">
            <a:noAutofit/>
          </a:bodyPr>
          <a:lstStyle/>
          <a:p>
            <a:pPr lvl="0" algn="r"/>
            <a:fld id="{88379318-37C5-3C40-B4B5-D89D1784DE03}" type="slidenum">
              <a:rPr lang="en-US" sz="1000">
                <a:solidFill>
                  <a:srgbClr val="414A58"/>
                </a:solidFill>
                <a:latin typeface="Inter" pitchFamily="2"/>
              </a:rPr>
              <a:t>8</a:t>
            </a:fld>
            <a:endParaRPr lang="en-US" sz="1000">
              <a:solidFill>
                <a:srgbClr val="414A58"/>
              </a:solidFill>
              <a:latin typeface="Inter" pitchFamily="2"/>
            </a:endParaRPr>
          </a:p>
        </p:txBody>
      </p:sp>
      <p:sp>
        <p:nvSpPr>
          <p:cNvPr id="2" name="Title 1">
            <a:extLst>
              <a:ext uri="{FF2B5EF4-FFF2-40B4-BE49-F238E27FC236}">
                <a16:creationId xmlns:a16="http://schemas.microsoft.com/office/drawing/2014/main" id="{79EAE73F-264C-250D-AB9E-D7FCC0E0BBAF}"/>
              </a:ext>
            </a:extLst>
          </p:cNvPr>
          <p:cNvSpPr txBox="1">
            <a:spLocks noChangeArrowheads="1"/>
          </p:cNvSpPr>
          <p:nvPr/>
        </p:nvSpPr>
        <p:spPr>
          <a:xfrm>
            <a:off x="681950" y="45423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u="sng" dirty="0"/>
              <a:t>Assessment Questions</a:t>
            </a:r>
          </a:p>
        </p:txBody>
      </p:sp>
      <p:sp>
        <p:nvSpPr>
          <p:cNvPr id="5" name="Content Placeholder 2">
            <a:extLst>
              <a:ext uri="{FF2B5EF4-FFF2-40B4-BE49-F238E27FC236}">
                <a16:creationId xmlns:a16="http://schemas.microsoft.com/office/drawing/2014/main" id="{F9C7754E-5651-B851-31DF-BFA70419FB23}"/>
              </a:ext>
            </a:extLst>
          </p:cNvPr>
          <p:cNvSpPr txBox="1">
            <a:spLocks/>
          </p:cNvSpPr>
          <p:nvPr/>
        </p:nvSpPr>
        <p:spPr>
          <a:xfrm>
            <a:off x="715572" y="1717197"/>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In what ways have Black folks historically educated themselves, and other Black people regardless of laws and societal norms prohibiting it?</a:t>
            </a:r>
          </a:p>
          <a:p>
            <a:pPr>
              <a:defRPr/>
            </a:pPr>
            <a:r>
              <a:rPr lang="en-US" dirty="0"/>
              <a:t>In what was was education seen as a tool in the experience of Black American?</a:t>
            </a:r>
          </a:p>
          <a:p>
            <a:pPr>
              <a:defRPr/>
            </a:pPr>
            <a:r>
              <a:rPr lang="en-US" dirty="0"/>
              <a:t>Why would power not be interested and fight against in Black education happening in the US?</a:t>
            </a:r>
          </a:p>
        </p:txBody>
      </p:sp>
    </p:spTree>
    <p:extLst>
      <p:ext uri="{BB962C8B-B14F-4D97-AF65-F5344CB8AC3E}">
        <p14:creationId xmlns:p14="http://schemas.microsoft.com/office/powerpoint/2010/main" val="3931574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284A46E-D5C7-B21C-E7C3-A2481FE4CE2D}"/>
              </a:ext>
            </a:extLst>
          </p:cNvPr>
          <p:cNvSpPr txBox="1"/>
          <p:nvPr/>
        </p:nvSpPr>
        <p:spPr>
          <a:xfrm>
            <a:off x="6417733" y="490537"/>
            <a:ext cx="5291663" cy="1628775"/>
          </a:xfrm>
          <a:prstGeom prst="rect">
            <a:avLst/>
          </a:prstGeom>
        </p:spPr>
        <p:txBody>
          <a:bodyPr vert="horz" lIns="91440" tIns="45720" rIns="91440" bIns="45720" rtlCol="0" anchor="b" anchorCtr="0" compatLnSpc="1">
            <a:normAutofit/>
          </a:bodyPr>
          <a:lstStyle/>
          <a:p>
            <a:pPr lvl="0">
              <a:lnSpc>
                <a:spcPct val="90000"/>
              </a:lnSpc>
              <a:spcBef>
                <a:spcPct val="0"/>
              </a:spcBef>
              <a:spcAft>
                <a:spcPts val="600"/>
              </a:spcAft>
              <a:defRPr sz="1800" b="0" i="0" u="none" strike="noStrike" kern="0" cap="none" spc="0" baseline="0">
                <a:solidFill>
                  <a:srgbClr val="000000"/>
                </a:solidFill>
                <a:uFillTx/>
              </a:defRPr>
            </a:pPr>
            <a:r>
              <a:rPr lang="en-US" sz="4000" b="0" i="0" u="none" strike="noStrike" cap="none" spc="0" baseline="0">
                <a:uFillTx/>
                <a:latin typeface="+mj-lt"/>
                <a:ea typeface="+mj-ea"/>
                <a:cs typeface="+mj-cs"/>
              </a:rPr>
              <a:t>Reference Material</a:t>
            </a:r>
          </a:p>
        </p:txBody>
      </p:sp>
      <p:pic>
        <p:nvPicPr>
          <p:cNvPr id="2050" name="Picture 2" descr="Amazon.com: Fugitive Pedagogy: Carter G. Woodson and the Art of Black  Teaching (Audible Audio Edition): Jarvis R. Givens, Leon Nixon, Tantor  Audio: Books">
            <a:extLst>
              <a:ext uri="{FF2B5EF4-FFF2-40B4-BE49-F238E27FC236}">
                <a16:creationId xmlns:a16="http://schemas.microsoft.com/office/drawing/2014/main" id="{3978927C-F3B6-78E5-B01E-48748C6A9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89" r="4602" b="1"/>
          <a:stretch/>
        </p:blipFill>
        <p:spPr bwMode="auto">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a:extLst>
            <a:ext uri="{909E8E84-426E-40DD-AFC4-6F175D3DCCD1}">
              <a14:hiddenFill xmlns:a14="http://schemas.microsoft.com/office/drawing/2010/main">
                <a:solidFill>
                  <a:srgbClr val="FFFFFF"/>
                </a:solidFill>
              </a14:hiddenFill>
            </a:ext>
          </a:extLst>
        </p:spPr>
      </p:pic>
      <p:sp>
        <p:nvSpPr>
          <p:cNvPr id="6" name="Slide Number Placeholder 6">
            <a:extLst>
              <a:ext uri="{FF2B5EF4-FFF2-40B4-BE49-F238E27FC236}">
                <a16:creationId xmlns:a16="http://schemas.microsoft.com/office/drawing/2014/main" id="{0B06E713-A4D7-D8EA-E6D3-52D1CA0FF568}"/>
              </a:ext>
            </a:extLst>
          </p:cNvPr>
          <p:cNvSpPr txBox="1">
            <a:spLocks noGrp="1"/>
          </p:cNvSpPr>
          <p:nvPr>
            <p:ph type="sldNum" sz="quarter" idx="8"/>
          </p:nvPr>
        </p:nvSpPr>
        <p:spPr>
          <a:xfrm>
            <a:off x="481013" y="6356350"/>
            <a:ext cx="685800" cy="365125"/>
          </a:xfrm>
          <a:prstGeom prst="rect">
            <a:avLst/>
          </a:prstGeom>
        </p:spPr>
        <p:txBody>
          <a:bodyPr vert="horz" lIns="91440" tIns="45720" rIns="91440" bIns="45720" rtlCol="0" anchor="ctr" anchorCtr="0" compatLnSpc="1">
            <a:normAutofit/>
          </a:bodyPr>
          <a:lstStyle/>
          <a:p>
            <a:pPr>
              <a:spcAft>
                <a:spcPts val="600"/>
              </a:spcAft>
              <a:defRPr/>
            </a:pPr>
            <a:fld id="{88379318-37C5-3C40-B4B5-D89D1784DE03}" type="slidenum">
              <a:rPr lang="en-US" sz="1200">
                <a:solidFill>
                  <a:srgbClr val="FFFFFF"/>
                </a:solidFill>
                <a:latin typeface="Calibri" panose="020F0502020204030204"/>
              </a:rPr>
              <a:pPr>
                <a:spcAft>
                  <a:spcPts val="600"/>
                </a:spcAft>
                <a:defRPr/>
              </a:pPr>
              <a:t>9</a:t>
            </a:fld>
            <a:endParaRPr lang="en-US" sz="1200">
              <a:solidFill>
                <a:srgbClr val="FFFFFF"/>
              </a:solidFill>
              <a:latin typeface="Calibri" panose="020F0502020204030204"/>
            </a:endParaRPr>
          </a:p>
        </p:txBody>
      </p:sp>
      <p:sp>
        <p:nvSpPr>
          <p:cNvPr id="7" name="Content Placeholder 2">
            <a:extLst>
              <a:ext uri="{FF2B5EF4-FFF2-40B4-BE49-F238E27FC236}">
                <a16:creationId xmlns:a16="http://schemas.microsoft.com/office/drawing/2014/main" id="{82A6636F-98EE-8267-6680-995C8D7DC77A}"/>
              </a:ext>
            </a:extLst>
          </p:cNvPr>
          <p:cNvSpPr txBox="1">
            <a:spLocks/>
          </p:cNvSpPr>
          <p:nvPr/>
        </p:nvSpPr>
        <p:spPr>
          <a:xfrm>
            <a:off x="6417734" y="2614612"/>
            <a:ext cx="5291663" cy="3752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400" dirty="0"/>
              <a:t>Dr. Jarvis Givens</a:t>
            </a:r>
          </a:p>
          <a:p>
            <a:pPr marL="0" indent="0">
              <a:buNone/>
              <a:defRPr/>
            </a:pPr>
            <a:endParaRPr lang="en-US" sz="2400" dirty="0"/>
          </a:p>
          <a:p>
            <a:pPr marL="0" indent="0">
              <a:buNone/>
              <a:defRPr/>
            </a:pPr>
            <a:r>
              <a:rPr lang="en-US" sz="2400" dirty="0"/>
              <a:t>Assistant Professor at the Harvard Graduate School of Education</a:t>
            </a:r>
          </a:p>
          <a:p>
            <a:pPr marL="0" indent="0">
              <a:buNone/>
              <a:defRPr/>
            </a:pPr>
            <a:r>
              <a:rPr lang="en-US" sz="2400" dirty="0"/>
              <a:t>&amp;</a:t>
            </a:r>
          </a:p>
          <a:p>
            <a:pPr marL="0" indent="0">
              <a:buNone/>
              <a:defRPr/>
            </a:pPr>
            <a:r>
              <a:rPr lang="en-US" sz="2400" dirty="0"/>
              <a:t>Suzanne Young Murray Assistant Professor at the Radcliffe Institute for Advance Studies at Harvard University </a:t>
            </a:r>
          </a:p>
          <a:p>
            <a:pPr marL="0">
              <a:defRPr/>
            </a:pPr>
            <a:endParaRPr lang="en-US" sz="1800" dirty="0"/>
          </a:p>
        </p:txBody>
      </p:sp>
      <p:sp>
        <p:nvSpPr>
          <p:cNvPr id="4" name="Title 1">
            <a:extLst>
              <a:ext uri="{FF2B5EF4-FFF2-40B4-BE49-F238E27FC236}">
                <a16:creationId xmlns:a16="http://schemas.microsoft.com/office/drawing/2014/main" id="{3E7FAF9F-FE7F-B9E9-FFA2-A1C3D40E0E98}"/>
              </a:ext>
            </a:extLst>
          </p:cNvPr>
          <p:cNvSpPr txBox="1">
            <a:spLocks noChangeArrowheads="1"/>
          </p:cNvSpPr>
          <p:nvPr/>
        </p:nvSpPr>
        <p:spPr>
          <a:xfrm>
            <a:off x="838200" y="5168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b="1" u="sng" dirty="0"/>
          </a:p>
        </p:txBody>
      </p:sp>
    </p:spTree>
    <p:extLst>
      <p:ext uri="{BB962C8B-B14F-4D97-AF65-F5344CB8AC3E}">
        <p14:creationId xmlns:p14="http://schemas.microsoft.com/office/powerpoint/2010/main" val="132617313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fa4db11-c700-41fb-b639-f7e6b4e680b5" xsi:nil="true"/>
    <SharedWithUsers xmlns="9cd82c5b-74c9-4827-94f1-5bf219ae6b20">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6606E3-A6E5-448F-98E7-3B9CC76D3B5A}">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4150342-3047-40C4-B26F-DE36EC0C7967}">
  <ds:schemaRefs>
    <ds:schemaRef ds:uri="http://schemas.microsoft.com/office/infopath/2007/PartnerControls"/>
    <ds:schemaRef ds:uri="http://purl.org/dc/dcmitype/"/>
    <ds:schemaRef ds:uri="9cd82c5b-74c9-4827-94f1-5bf219ae6b20"/>
    <ds:schemaRef ds:uri="http://schemas.microsoft.com/office/2006/documentManagement/types"/>
    <ds:schemaRef ds:uri="bfa4db11-c700-41fb-b639-f7e6b4e680b5"/>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6DA77D-5CCD-40DF-A14E-D57FA6B297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Office%20Theme</Template>
  <TotalTime>166</TotalTime>
  <Words>1043</Words>
  <Application>Microsoft Macintosh PowerPoint</Application>
  <PresentationFormat>Widescreen</PresentationFormat>
  <Paragraphs>123</Paragraphs>
  <Slides>22</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Arial</vt:lpstr>
      <vt:lpstr>Arial,Sans-Serif</vt:lpstr>
      <vt:lpstr>Calibri</vt:lpstr>
      <vt:lpstr>Calibri Light</vt:lpstr>
      <vt:lpstr>Courier New</vt:lpstr>
      <vt:lpstr>effra</vt:lpstr>
      <vt:lpstr>Helvetica Neue</vt:lpstr>
      <vt:lpstr>Inter</vt:lpstr>
      <vt:lpstr>Inter Light</vt:lpstr>
      <vt:lpstr>Inter SemiBold</vt:lpstr>
      <vt:lpstr>Times New Roman</vt:lpstr>
      <vt:lpstr>1_Office Theme</vt:lpstr>
      <vt:lpstr>2_Office Theme</vt:lpstr>
      <vt:lpstr>3_Office Theme</vt:lpstr>
      <vt:lpstr>William Anderson Ed. D William.anderson72@du.edu Twitter: @Mizter_A 2/16/23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Anderson Ed. D William.anderson72@du.edu Twitter: @Mizter_A 2/16/23</dc:title>
  <dc:creator>Microsoft Office User</dc:creator>
  <cp:lastModifiedBy>William Anderson</cp:lastModifiedBy>
  <cp:revision>29</cp:revision>
  <dcterms:created xsi:type="dcterms:W3CDTF">2022-05-10T21:20:13Z</dcterms:created>
  <dcterms:modified xsi:type="dcterms:W3CDTF">2023-02-16T20:37:41Z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