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6" r:id="rId2"/>
    <p:sldId id="257" r:id="rId3"/>
    <p:sldId id="258" r:id="rId4"/>
    <p:sldId id="663" r:id="rId5"/>
    <p:sldId id="259" r:id="rId6"/>
    <p:sldId id="691" r:id="rId7"/>
    <p:sldId id="678" r:id="rId8"/>
    <p:sldId id="275" r:id="rId9"/>
    <p:sldId id="690" r:id="rId10"/>
    <p:sldId id="684" r:id="rId11"/>
    <p:sldId id="685" r:id="rId12"/>
    <p:sldId id="668" r:id="rId13"/>
    <p:sldId id="686" r:id="rId14"/>
    <p:sldId id="687" r:id="rId15"/>
    <p:sldId id="664" r:id="rId16"/>
    <p:sldId id="689" r:id="rId17"/>
    <p:sldId id="674" r:id="rId18"/>
    <p:sldId id="677" r:id="rId19"/>
    <p:sldId id="665" r:id="rId20"/>
    <p:sldId id="675" r:id="rId21"/>
    <p:sldId id="680" r:id="rId22"/>
    <p:sldId id="682" r:id="rId23"/>
    <p:sldId id="683" r:id="rId24"/>
    <p:sldId id="667" r:id="rId25"/>
    <p:sldId id="688" r:id="rId26"/>
    <p:sldId id="669" r:id="rId27"/>
    <p:sldId id="692" r:id="rId28"/>
    <p:sldId id="666" r:id="rId29"/>
    <p:sldId id="671" r:id="rId30"/>
    <p:sldId id="264" r:id="rId31"/>
    <p:sldId id="679" r:id="rId32"/>
    <p:sldId id="268" r:id="rId33"/>
    <p:sldId id="269" r:id="rId34"/>
    <p:sldId id="270" r:id="rId35"/>
    <p:sldId id="271" r:id="rId36"/>
    <p:sldId id="272" r:id="rId37"/>
    <p:sldId id="273" r:id="rId38"/>
    <p:sldId id="274" r:id="rId3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2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102" autoAdjust="0"/>
    <p:restoredTop sz="94660"/>
  </p:normalViewPr>
  <p:slideViewPr>
    <p:cSldViewPr snapToGrid="0">
      <p:cViewPr varScale="1">
        <p:scale>
          <a:sx n="74" d="100"/>
          <a:sy n="74" d="100"/>
        </p:scale>
        <p:origin x="72" y="23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74" name="Shape 17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0944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65464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pic>
        <p:nvPicPr>
          <p:cNvPr id="12" name="Picture 1" descr="Picture 1"/>
          <p:cNvPicPr>
            <a:picLocks noChangeAspect="1"/>
          </p:cNvPicPr>
          <p:nvPr/>
        </p:nvPicPr>
        <p:blipFill>
          <a:blip r:embed="rId2"/>
          <a:srcRect t="8823" r="19682"/>
          <a:stretch>
            <a:fillRect/>
          </a:stretch>
        </p:blipFill>
        <p:spPr>
          <a:xfrm>
            <a:off x="-1" y="-1"/>
            <a:ext cx="12191998" cy="6858002"/>
          </a:xfrm>
          <a:prstGeom prst="rect">
            <a:avLst/>
          </a:prstGeom>
          <a:ln w="12700">
            <a:miter lim="400000"/>
          </a:ln>
        </p:spPr>
      </p:pic>
      <p:sp>
        <p:nvSpPr>
          <p:cNvPr id="13" name="Body Level One…"/>
          <p:cNvSpPr txBox="1">
            <a:spLocks noGrp="1"/>
          </p:cNvSpPr>
          <p:nvPr>
            <p:ph type="body" sz="quarter" idx="1"/>
          </p:nvPr>
        </p:nvSpPr>
        <p:spPr>
          <a:xfrm>
            <a:off x="812800" y="4146546"/>
            <a:ext cx="10515601" cy="914401"/>
          </a:xfrm>
          <a:prstGeom prst="rect">
            <a:avLst/>
          </a:prstGeom>
        </p:spPr>
        <p:txBody>
          <a:bodyPr>
            <a:normAutofit/>
          </a:bodyPr>
          <a:lstStyle>
            <a:lvl1pPr marL="0" indent="0">
              <a:buSzTx/>
              <a:buFontTx/>
              <a:buNone/>
              <a:defRPr sz="5400" spc="-150">
                <a:solidFill>
                  <a:srgbClr val="FFFFFF"/>
                </a:solidFill>
              </a:defRPr>
            </a:lvl1pPr>
            <a:lvl2pPr marL="971550" indent="-514350">
              <a:buFontTx/>
              <a:defRPr sz="5400" spc="-150">
                <a:solidFill>
                  <a:srgbClr val="FFFFFF"/>
                </a:solidFill>
              </a:defRPr>
            </a:lvl2pPr>
            <a:lvl3pPr marL="1531619" indent="-617219">
              <a:buFontTx/>
              <a:defRPr sz="5400" spc="-150">
                <a:solidFill>
                  <a:srgbClr val="FFFFFF"/>
                </a:solidFill>
              </a:defRPr>
            </a:lvl3pPr>
            <a:lvl4pPr marL="2057400" indent="-685800">
              <a:buFontTx/>
              <a:defRPr sz="5400" spc="-150">
                <a:solidFill>
                  <a:srgbClr val="FFFFFF"/>
                </a:solidFill>
              </a:defRPr>
            </a:lvl4pPr>
            <a:lvl5pPr marL="2514600" indent="-685800">
              <a:buFontTx/>
              <a:defRPr sz="5400" spc="-15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2_Section Header">
    <p:spTree>
      <p:nvGrpSpPr>
        <p:cNvPr id="1" name=""/>
        <p:cNvGrpSpPr/>
        <p:nvPr/>
      </p:nvGrpSpPr>
      <p:grpSpPr>
        <a:xfrm>
          <a:off x="0" y="0"/>
          <a:ext cx="0" cy="0"/>
          <a:chOff x="0" y="0"/>
          <a:chExt cx="0" cy="0"/>
        </a:xfrm>
      </p:grpSpPr>
      <p:pic>
        <p:nvPicPr>
          <p:cNvPr id="9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9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dirty="0"/>
          </a:p>
        </p:txBody>
      </p:sp>
      <p:sp>
        <p:nvSpPr>
          <p:cNvPr id="95" name="Body Level One…"/>
          <p:cNvSpPr txBox="1">
            <a:spLocks noGrp="1"/>
          </p:cNvSpPr>
          <p:nvPr>
            <p:ph type="body" idx="1"/>
          </p:nvPr>
        </p:nvSpPr>
        <p:spPr>
          <a:xfrm>
            <a:off x="750885" y="1552715"/>
            <a:ext cx="10691816" cy="4752841"/>
          </a:xfrm>
          <a:prstGeom prst="rect">
            <a:avLst/>
          </a:prstGeom>
        </p:spPr>
        <p:txBody>
          <a:bodyPr>
            <a:normAutofit/>
          </a:bodyPr>
          <a:lstStyle>
            <a:lvl1pPr marL="0" indent="0">
              <a:spcBef>
                <a:spcPts val="400"/>
              </a:spcBef>
              <a:buSzTx/>
              <a:buFontTx/>
              <a:buNone/>
            </a:lvl1pPr>
            <a:lvl2pPr>
              <a:spcBef>
                <a:spcPts val="400"/>
              </a:spcBef>
              <a:buFontTx/>
            </a:lvl2pPr>
            <a:lvl3pPr>
              <a:spcBef>
                <a:spcPts val="400"/>
              </a:spcBef>
              <a:buFontTx/>
            </a:lvl3pPr>
            <a:lvl4pPr>
              <a:spcBef>
                <a:spcPts val="400"/>
              </a:spcBef>
              <a:buFontTx/>
            </a:lvl4pPr>
            <a:lvl5pPr>
              <a:spcBef>
                <a:spcPts val="400"/>
              </a:spcBef>
              <a:buFontTx/>
            </a:lvl5pPr>
          </a:lstStyle>
          <a:p>
            <a:r>
              <a:t>Body Level One</a:t>
            </a:r>
          </a:p>
          <a:p>
            <a:pPr lvl="1"/>
            <a:r>
              <a:t>Body Level Two</a:t>
            </a:r>
          </a:p>
          <a:p>
            <a:pPr lvl="2"/>
            <a:r>
              <a:t>Body Level Three</a:t>
            </a:r>
          </a:p>
          <a:p>
            <a:pPr lvl="3"/>
            <a:r>
              <a:t>Body Level Four</a:t>
            </a:r>
          </a:p>
          <a:p>
            <a:pPr lvl="4"/>
            <a:r>
              <a:t>Body Level Five</a:t>
            </a:r>
          </a:p>
        </p:txBody>
      </p:sp>
      <p:sp>
        <p:nvSpPr>
          <p:cNvPr id="96"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10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0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dirty="0"/>
          </a:p>
        </p:txBody>
      </p:sp>
      <p:sp>
        <p:nvSpPr>
          <p:cNvPr id="105" name="Body Level One…"/>
          <p:cNvSpPr txBox="1">
            <a:spLocks noGrp="1"/>
          </p:cNvSpPr>
          <p:nvPr>
            <p:ph type="body" idx="1"/>
          </p:nvPr>
        </p:nvSpPr>
        <p:spPr>
          <a:xfrm>
            <a:off x="699048" y="2290416"/>
            <a:ext cx="10830337" cy="3363639"/>
          </a:xfrm>
          <a:prstGeom prst="rect">
            <a:avLst/>
          </a:prstGeom>
        </p:spPr>
        <p:txBody>
          <a:bodyPr>
            <a:normAutofit/>
          </a:bodyPr>
          <a:lstStyle>
            <a:lvl1pPr>
              <a:defRPr sz="2400" spc="-100">
                <a:latin typeface="Inter Light"/>
                <a:ea typeface="Inter Light"/>
                <a:cs typeface="Inter Light"/>
                <a:sym typeface="Inter Light"/>
              </a:defRPr>
            </a:lvl1pPr>
            <a:lvl2pPr marL="731519" indent="-274319">
              <a:defRPr sz="2400" spc="-100">
                <a:latin typeface="Inter Light"/>
                <a:ea typeface="Inter Light"/>
                <a:cs typeface="Inter Light"/>
                <a:sym typeface="Inter Light"/>
              </a:defRPr>
            </a:lvl2pPr>
            <a:lvl3pPr marL="1219200" indent="-304800">
              <a:buChar char="o"/>
              <a:defRPr sz="2400" spc="-100">
                <a:latin typeface="Inter Light"/>
                <a:ea typeface="Inter Light"/>
                <a:cs typeface="Inter Light"/>
                <a:sym typeface="Inter Light"/>
              </a:defRPr>
            </a:lvl3pPr>
            <a:lvl4pPr marL="1676400" indent="-304800">
              <a:defRPr sz="2400" spc="-100">
                <a:latin typeface="Inter Light"/>
                <a:ea typeface="Inter Light"/>
                <a:cs typeface="Inter Light"/>
                <a:sym typeface="Inter Light"/>
              </a:defRPr>
            </a:lvl4pPr>
            <a:lvl5pPr marL="2133600" indent="-304800">
              <a:defRPr sz="2400" spc="-100">
                <a:latin typeface="Inter Light"/>
                <a:ea typeface="Inter Light"/>
                <a:cs typeface="Inter Light"/>
                <a:sym typeface="Inter Light"/>
              </a:defRPr>
            </a:lvl5pPr>
          </a:lstStyle>
          <a:p>
            <a:r>
              <a:t>Body Level One</a:t>
            </a:r>
          </a:p>
          <a:p>
            <a:pPr lvl="1"/>
            <a:r>
              <a:t>Body Level Two</a:t>
            </a:r>
          </a:p>
          <a:p>
            <a:pPr lvl="2"/>
            <a:r>
              <a:t>Body Level Three</a:t>
            </a:r>
          </a:p>
          <a:p>
            <a:pPr lvl="3"/>
            <a:r>
              <a:t>Body Level Four</a:t>
            </a:r>
          </a:p>
          <a:p>
            <a:pPr lvl="4"/>
            <a:r>
              <a:t>Body Level Five</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pic>
        <p:nvPicPr>
          <p:cNvPr id="11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1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dirty="0"/>
          </a:p>
        </p:txBody>
      </p:sp>
      <p:sp>
        <p:nvSpPr>
          <p:cNvPr id="115" name="Body Level One…"/>
          <p:cNvSpPr txBox="1">
            <a:spLocks noGrp="1"/>
          </p:cNvSpPr>
          <p:nvPr>
            <p:ph type="body" idx="1"/>
          </p:nvPr>
        </p:nvSpPr>
        <p:spPr>
          <a:xfrm>
            <a:off x="699048" y="2290416"/>
            <a:ext cx="10830337" cy="3363639"/>
          </a:xfrm>
          <a:prstGeom prst="rect">
            <a:avLst/>
          </a:prstGeom>
        </p:spPr>
        <p:txBody>
          <a:bodyPr>
            <a:normAutofit/>
          </a:bodyPr>
          <a:lstStyle>
            <a:lvl1pPr>
              <a:defRPr sz="2400" spc="-100">
                <a:latin typeface="Inter Light"/>
                <a:ea typeface="Inter Light"/>
                <a:cs typeface="Inter Light"/>
                <a:sym typeface="Inter Light"/>
              </a:defRPr>
            </a:lvl1pPr>
            <a:lvl2pPr marL="731519" indent="-274319">
              <a:defRPr sz="2400" spc="-100">
                <a:latin typeface="Inter Light"/>
                <a:ea typeface="Inter Light"/>
                <a:cs typeface="Inter Light"/>
                <a:sym typeface="Inter Light"/>
              </a:defRPr>
            </a:lvl2pPr>
            <a:lvl3pPr marL="1219200" indent="-304800">
              <a:buChar char="o"/>
              <a:defRPr sz="2400" spc="-100">
                <a:latin typeface="Inter Light"/>
                <a:ea typeface="Inter Light"/>
                <a:cs typeface="Inter Light"/>
                <a:sym typeface="Inter Light"/>
              </a:defRPr>
            </a:lvl3pPr>
            <a:lvl4pPr marL="1676400" indent="-304800">
              <a:defRPr sz="2400" spc="-100">
                <a:latin typeface="Inter Light"/>
                <a:ea typeface="Inter Light"/>
                <a:cs typeface="Inter Light"/>
                <a:sym typeface="Inter Light"/>
              </a:defRPr>
            </a:lvl4pPr>
            <a:lvl5pPr marL="2133600" indent="-304800">
              <a:defRPr sz="2400" spc="-100">
                <a:latin typeface="Inter Light"/>
                <a:ea typeface="Inter Light"/>
                <a:cs typeface="Inter Light"/>
                <a:sym typeface="Inter Light"/>
              </a:defRPr>
            </a:lvl5pPr>
          </a:lstStyle>
          <a:p>
            <a:r>
              <a:t>Body Level One</a:t>
            </a:r>
          </a:p>
          <a:p>
            <a:pPr lvl="1"/>
            <a:r>
              <a:t>Body Level Two</a:t>
            </a:r>
          </a:p>
          <a:p>
            <a:pPr lvl="2"/>
            <a:r>
              <a:t>Body Level Three</a:t>
            </a:r>
          </a:p>
          <a:p>
            <a:pPr lvl="3"/>
            <a:r>
              <a:t>Body Level Four</a:t>
            </a:r>
          </a:p>
          <a:p>
            <a:pPr lvl="4"/>
            <a:r>
              <a:t>Body Level Five</a:t>
            </a:r>
          </a:p>
        </p:txBody>
      </p:sp>
      <p:sp>
        <p:nvSpPr>
          <p:cNvPr id="116"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dirty="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12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2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dirty="0"/>
          </a:p>
        </p:txBody>
      </p:sp>
      <p:sp>
        <p:nvSpPr>
          <p:cNvPr id="125" name="Body Level One…"/>
          <p:cNvSpPr txBox="1">
            <a:spLocks noGrp="1"/>
          </p:cNvSpPr>
          <p:nvPr>
            <p:ph type="body" sz="half" idx="1"/>
          </p:nvPr>
        </p:nvSpPr>
        <p:spPr>
          <a:xfrm>
            <a:off x="839784" y="2505070"/>
            <a:ext cx="5157783" cy="3684584"/>
          </a:xfrm>
          <a:prstGeom prst="rect">
            <a:avLst/>
          </a:prstGeom>
          <a:solidFill>
            <a:srgbClr val="FFFFFF">
              <a:alpha val="20004"/>
            </a:srgbClr>
          </a:solidFill>
          <a:ln w="12701">
            <a:solidFill>
              <a:srgbClr val="2C3842"/>
            </a:solidFill>
            <a:round/>
          </a:ln>
        </p:spPr>
        <p:txBody>
          <a:bodyPr anchor="ctr">
            <a:normAutofit/>
          </a:bodyPr>
          <a:lstStyle>
            <a:lvl1pPr marL="0" indent="182879">
              <a:buSzTx/>
              <a:buFontTx/>
              <a:buNone/>
              <a:defRPr sz="1800"/>
            </a:lvl1pPr>
            <a:lvl2pPr marL="628650" indent="-171450">
              <a:buFontTx/>
              <a:defRPr sz="1800"/>
            </a:lvl2pPr>
            <a:lvl3pPr marL="1120139" indent="-205739">
              <a:buFontTx/>
              <a:defRPr sz="1800"/>
            </a:lvl3pPr>
            <a:lvl4pPr marL="1600200" indent="-228600">
              <a:buFontTx/>
              <a:defRPr sz="1800"/>
            </a:lvl4pPr>
            <a:lvl5pPr marL="2057400" indent="-228600">
              <a:buFontTx/>
              <a:defRPr sz="1800"/>
            </a:lvl5pPr>
          </a:lstStyle>
          <a:p>
            <a:r>
              <a:t>Body Level One</a:t>
            </a:r>
          </a:p>
          <a:p>
            <a:pPr lvl="1"/>
            <a:r>
              <a:t>Body Level Two</a:t>
            </a:r>
          </a:p>
          <a:p>
            <a:pPr lvl="2"/>
            <a:r>
              <a:t>Body Level Three</a:t>
            </a:r>
          </a:p>
          <a:p>
            <a:pPr lvl="3"/>
            <a:r>
              <a:t>Body Level Four</a:t>
            </a:r>
          </a:p>
          <a:p>
            <a:pPr lvl="4"/>
            <a:r>
              <a:t>Body Level Five</a:t>
            </a:r>
          </a:p>
        </p:txBody>
      </p:sp>
      <p:sp>
        <p:nvSpPr>
          <p:cNvPr id="126" name="Text Placeholder 4"/>
          <p:cNvSpPr txBox="1">
            <a:spLocks noGrp="1"/>
          </p:cNvSpPr>
          <p:nvPr>
            <p:ph type="body" sz="quarter" idx="21"/>
          </p:nvPr>
        </p:nvSpPr>
        <p:spPr>
          <a:xfrm>
            <a:off x="6172199" y="1681159"/>
            <a:ext cx="5183186" cy="823911"/>
          </a:xfrm>
          <a:prstGeom prst="rect">
            <a:avLst/>
          </a:prstGeom>
          <a:solidFill>
            <a:srgbClr val="2C3842"/>
          </a:solidFill>
          <a:ln w="12701">
            <a:solidFill>
              <a:srgbClr val="2C3842"/>
            </a:solidFill>
            <a:round/>
          </a:ln>
        </p:spPr>
        <p:txBody>
          <a:bodyPr anchor="ctr">
            <a:normAutofit/>
          </a:bodyPr>
          <a:lstStyle/>
          <a:p>
            <a:pPr marL="0" indent="0">
              <a:buSzTx/>
              <a:buFontTx/>
              <a:buNone/>
              <a:defRPr sz="2400" b="1">
                <a:solidFill>
                  <a:srgbClr val="FFFFFF"/>
                </a:solidFill>
                <a:latin typeface="Inter SemiBold"/>
                <a:ea typeface="Inter SemiBold"/>
                <a:cs typeface="Inter SemiBold"/>
                <a:sym typeface="Inter SemiBold"/>
              </a:defRPr>
            </a:pPr>
            <a:endParaRPr/>
          </a:p>
        </p:txBody>
      </p:sp>
      <p:sp>
        <p:nvSpPr>
          <p:cNvPr id="12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3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3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dirty="0"/>
          </a:p>
        </p:txBody>
      </p:sp>
      <p:sp>
        <p:nvSpPr>
          <p:cNvPr id="136" name="Body Level One…"/>
          <p:cNvSpPr txBox="1">
            <a:spLocks noGrp="1"/>
          </p:cNvSpPr>
          <p:nvPr>
            <p:ph type="body" idx="1"/>
          </p:nvPr>
        </p:nvSpPr>
        <p:spPr>
          <a:xfrm>
            <a:off x="699048" y="2290416"/>
            <a:ext cx="10830337" cy="3363639"/>
          </a:xfrm>
          <a:prstGeom prst="rect">
            <a:avLst/>
          </a:prstGeom>
        </p:spPr>
        <p:txBody>
          <a:bodyPr>
            <a:normAutofit/>
          </a:bodyPr>
          <a:lstStyle>
            <a:lvl1pPr>
              <a:defRPr sz="2400" spc="-100">
                <a:latin typeface="Inter Light"/>
                <a:ea typeface="Inter Light"/>
                <a:cs typeface="Inter Light"/>
                <a:sym typeface="Inter Light"/>
              </a:defRPr>
            </a:lvl1pPr>
            <a:lvl2pPr marL="731519" indent="-274319">
              <a:defRPr sz="2400" spc="-100">
                <a:latin typeface="Inter Light"/>
                <a:ea typeface="Inter Light"/>
                <a:cs typeface="Inter Light"/>
                <a:sym typeface="Inter Light"/>
              </a:defRPr>
            </a:lvl2pPr>
            <a:lvl3pPr marL="1219200" indent="-304800">
              <a:buChar char="o"/>
              <a:defRPr sz="2400" spc="-100">
                <a:latin typeface="Inter Light"/>
                <a:ea typeface="Inter Light"/>
                <a:cs typeface="Inter Light"/>
                <a:sym typeface="Inter Light"/>
              </a:defRPr>
            </a:lvl3pPr>
            <a:lvl4pPr marL="1676400" indent="-304800">
              <a:defRPr sz="2400" spc="-100">
                <a:latin typeface="Inter Light"/>
                <a:ea typeface="Inter Light"/>
                <a:cs typeface="Inter Light"/>
                <a:sym typeface="Inter Light"/>
              </a:defRPr>
            </a:lvl4pPr>
            <a:lvl5pPr marL="2133600" indent="-304800">
              <a:defRPr sz="2400" spc="-100">
                <a:latin typeface="Inter Light"/>
                <a:ea typeface="Inter Light"/>
                <a:cs typeface="Inter Light"/>
                <a:sym typeface="Inter Light"/>
              </a:defRPr>
            </a:lvl5p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dirty="0"/>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14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4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dirty="0"/>
          </a:p>
        </p:txBody>
      </p:sp>
      <p:sp>
        <p:nvSpPr>
          <p:cNvPr id="146" name="Body Level One…"/>
          <p:cNvSpPr txBox="1">
            <a:spLocks noGrp="1"/>
          </p:cNvSpPr>
          <p:nvPr>
            <p:ph type="body" sz="quarter" idx="1"/>
          </p:nvPr>
        </p:nvSpPr>
        <p:spPr>
          <a:xfrm>
            <a:off x="732186" y="861391"/>
            <a:ext cx="9144001" cy="616224"/>
          </a:xfrm>
          <a:prstGeom prst="rect">
            <a:avLst/>
          </a:prstGeom>
        </p:spPr>
        <p:txBody>
          <a:bodyPr>
            <a:normAutofit/>
          </a:bodyPr>
          <a:lstStyle>
            <a:lvl1pPr marL="0" indent="0">
              <a:buSzTx/>
              <a:buFontTx/>
              <a:buNone/>
              <a:defRPr sz="2000"/>
            </a:lvl1pPr>
            <a:lvl2pPr marL="647700" indent="-190500">
              <a:buFontTx/>
              <a:defRPr sz="2000"/>
            </a:lvl2pPr>
            <a:lvl3pPr marL="1143000" indent="-228600">
              <a:buFontTx/>
              <a:defRPr sz="2000"/>
            </a:lvl3pPr>
            <a:lvl4pPr marL="1625600" indent="-254000">
              <a:buFontTx/>
              <a:defRPr sz="2000"/>
            </a:lvl4pPr>
            <a:lvl5pPr marL="2082800" indent="-254000">
              <a:buFontTx/>
              <a:defRPr sz="2000"/>
            </a:lvl5pPr>
          </a:lstStyle>
          <a:p>
            <a:r>
              <a:t>Body Level One</a:t>
            </a:r>
          </a:p>
          <a:p>
            <a:pPr lvl="1"/>
            <a:r>
              <a:t>Body Level Two</a:t>
            </a:r>
          </a:p>
          <a:p>
            <a:pPr lvl="2"/>
            <a:r>
              <a:t>Body Level Three</a:t>
            </a:r>
          </a:p>
          <a:p>
            <a:pPr lvl="3"/>
            <a:r>
              <a:t>Body Level Four</a:t>
            </a:r>
          </a:p>
          <a:p>
            <a:pPr lvl="4"/>
            <a:r>
              <a:t>Body Level Five</a:t>
            </a:r>
          </a:p>
        </p:txBody>
      </p:sp>
      <p:sp>
        <p:nvSpPr>
          <p:cNvPr id="14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dirty="0"/>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15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5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dirty="0"/>
          </a:p>
        </p:txBody>
      </p:sp>
      <p:sp>
        <p:nvSpPr>
          <p:cNvPr id="156" name="Body Level One…"/>
          <p:cNvSpPr txBox="1">
            <a:spLocks noGrp="1"/>
          </p:cNvSpPr>
          <p:nvPr>
            <p:ph type="body" sz="half" idx="1"/>
          </p:nvPr>
        </p:nvSpPr>
        <p:spPr>
          <a:xfrm>
            <a:off x="6172200" y="1825626"/>
            <a:ext cx="5181604" cy="4351337"/>
          </a:xfrm>
          <a:prstGeom prst="rect">
            <a:avLst/>
          </a:prstGeom>
        </p:spPr>
        <p:txBody>
          <a:bodyPr>
            <a:normAutofit/>
          </a:bodyPr>
          <a:lstStyle>
            <a:lvl1pPr marL="0" indent="0">
              <a:buSzTx/>
              <a:buFontTx/>
              <a:buNone/>
            </a:lvl1pPr>
            <a:lvl2pPr>
              <a:buFontTx/>
            </a:lvl2pPr>
            <a:lvl3pPr>
              <a:buFontTx/>
            </a:lvl3pPr>
            <a:lvl4pPr>
              <a:buFontTx/>
            </a:lvl4pPr>
            <a:lvl5pPr>
              <a:buFontTx/>
            </a:lvl5pPr>
          </a:lstStyle>
          <a:p>
            <a:r>
              <a:t>Body Level One</a:t>
            </a:r>
          </a:p>
          <a:p>
            <a:pPr lvl="1"/>
            <a:r>
              <a:t>Body Level Two</a:t>
            </a:r>
          </a:p>
          <a:p>
            <a:pPr lvl="2"/>
            <a:r>
              <a:t>Body Level Three</a:t>
            </a:r>
          </a:p>
          <a:p>
            <a:pPr lvl="3"/>
            <a:r>
              <a:t>Body Level Four</a:t>
            </a:r>
          </a:p>
          <a:p>
            <a:pPr lvl="4"/>
            <a:r>
              <a:t>Body Level Five</a:t>
            </a:r>
          </a:p>
        </p:txBody>
      </p:sp>
      <p:sp>
        <p:nvSpPr>
          <p:cNvPr id="15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dirty="0"/>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1_Two Content">
    <p:spTree>
      <p:nvGrpSpPr>
        <p:cNvPr id="1" name=""/>
        <p:cNvGrpSpPr/>
        <p:nvPr/>
      </p:nvGrpSpPr>
      <p:grpSpPr>
        <a:xfrm>
          <a:off x="0" y="0"/>
          <a:ext cx="0" cy="0"/>
          <a:chOff x="0" y="0"/>
          <a:chExt cx="0" cy="0"/>
        </a:xfrm>
      </p:grpSpPr>
      <p:pic>
        <p:nvPicPr>
          <p:cNvPr id="16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6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dirty="0"/>
          </a:p>
        </p:txBody>
      </p:sp>
      <p:sp>
        <p:nvSpPr>
          <p:cNvPr id="166" name="Body Level One…"/>
          <p:cNvSpPr txBox="1">
            <a:spLocks noGrp="1"/>
          </p:cNvSpPr>
          <p:nvPr>
            <p:ph type="body" sz="half" idx="1"/>
          </p:nvPr>
        </p:nvSpPr>
        <p:spPr>
          <a:xfrm>
            <a:off x="838203" y="1825626"/>
            <a:ext cx="5181604" cy="4351337"/>
          </a:xfrm>
          <a:prstGeom prst="rect">
            <a:avLst/>
          </a:prstGeom>
        </p:spPr>
        <p:txBody>
          <a:bodyPr>
            <a:normAutofit/>
          </a:bodyPr>
          <a:lstStyle>
            <a:lvl1pPr marL="0" indent="0">
              <a:buSzTx/>
              <a:buFontTx/>
              <a:buNone/>
            </a:lvl1pPr>
            <a:lvl2pPr>
              <a:buFontTx/>
            </a:lvl2pPr>
            <a:lvl3pPr>
              <a:buFontTx/>
            </a:lvl3pPr>
            <a:lvl4pPr>
              <a:buFontTx/>
            </a:lvl4pPr>
            <a:lvl5pPr>
              <a:buFontTx/>
            </a:lvl5pPr>
          </a:lstStyle>
          <a:p>
            <a:r>
              <a:t>Body Level One</a:t>
            </a:r>
          </a:p>
          <a:p>
            <a:pPr lvl="1"/>
            <a:r>
              <a:t>Body Level Two</a:t>
            </a:r>
          </a:p>
          <a:p>
            <a:pPr lvl="2"/>
            <a:r>
              <a:t>Body Level Three</a:t>
            </a:r>
          </a:p>
          <a:p>
            <a:pPr lvl="3"/>
            <a:r>
              <a:t>Body Level Four</a:t>
            </a:r>
          </a:p>
          <a:p>
            <a:pPr lvl="4"/>
            <a:r>
              <a:t>Body Level Five</a:t>
            </a:r>
          </a:p>
        </p:txBody>
      </p:sp>
      <p:sp>
        <p:nvSpPr>
          <p:cNvPr id="16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28" name="Picture 1" descr="Picture 1"/>
          <p:cNvPicPr>
            <a:picLocks noChangeAspect="1"/>
          </p:cNvPicPr>
          <p:nvPr/>
        </p:nvPicPr>
        <p:blipFill>
          <a:blip r:embed="rId2"/>
          <a:srcRect t="8823" r="19682"/>
          <a:stretch>
            <a:fillRect/>
          </a:stretch>
        </p:blipFill>
        <p:spPr>
          <a:xfrm>
            <a:off x="-1" y="-1"/>
            <a:ext cx="12191998" cy="6858002"/>
          </a:xfrm>
          <a:prstGeom prst="rect">
            <a:avLst/>
          </a:prstGeom>
          <a:ln w="12700">
            <a:miter lim="400000"/>
          </a:ln>
        </p:spPr>
      </p:pic>
      <p:pic>
        <p:nvPicPr>
          <p:cNvPr id="29" name="Picture 3" descr="Picture 3"/>
          <p:cNvPicPr>
            <a:picLocks noChangeAspect="1"/>
          </p:cNvPicPr>
          <p:nvPr/>
        </p:nvPicPr>
        <p:blipFill>
          <a:blip r:embed="rId3"/>
          <a:srcRect t="805" b="1138"/>
          <a:stretch>
            <a:fillRect/>
          </a:stretch>
        </p:blipFill>
        <p:spPr>
          <a:xfrm>
            <a:off x="0" y="0"/>
            <a:ext cx="9290963" cy="6858000"/>
          </a:xfrm>
          <a:prstGeom prst="rect">
            <a:avLst/>
          </a:prstGeom>
          <a:ln w="12700">
            <a:miter lim="400000"/>
          </a:ln>
        </p:spPr>
      </p:pic>
      <p:pic>
        <p:nvPicPr>
          <p:cNvPr id="30" name="Picture 4" descr="Picture 4"/>
          <p:cNvPicPr>
            <a:picLocks noChangeAspect="1"/>
          </p:cNvPicPr>
          <p:nvPr/>
        </p:nvPicPr>
        <p:blipFill>
          <a:blip r:embed="rId4"/>
          <a:srcRect l="21989" t="16064" r="31320" b="13139"/>
          <a:stretch>
            <a:fillRect/>
          </a:stretch>
        </p:blipFill>
        <p:spPr>
          <a:xfrm>
            <a:off x="4644766" y="0"/>
            <a:ext cx="5387005" cy="6858000"/>
          </a:xfrm>
          <a:prstGeom prst="rect">
            <a:avLst/>
          </a:prstGeom>
          <a:ln w="12700">
            <a:miter lim="400000"/>
          </a:ln>
        </p:spPr>
      </p:pic>
      <p:pic>
        <p:nvPicPr>
          <p:cNvPr id="31" name="Picture 6" descr="Picture 6"/>
          <p:cNvPicPr>
            <a:picLocks noChangeAspect="1"/>
          </p:cNvPicPr>
          <p:nvPr/>
        </p:nvPicPr>
        <p:blipFill>
          <a:blip r:embed="rId5"/>
          <a:stretch>
            <a:fillRect/>
          </a:stretch>
        </p:blipFill>
        <p:spPr>
          <a:xfrm>
            <a:off x="558916" y="4896473"/>
            <a:ext cx="1270002" cy="888998"/>
          </a:xfrm>
          <a:prstGeom prst="rect">
            <a:avLst/>
          </a:prstGeom>
          <a:ln w="12700">
            <a:miter lim="400000"/>
          </a:ln>
        </p:spPr>
      </p:pic>
      <p:sp>
        <p:nvSpPr>
          <p:cNvPr id="32" name="Slide Number"/>
          <p:cNvSpPr txBox="1">
            <a:spLocks noGrp="1"/>
          </p:cNvSpPr>
          <p:nvPr>
            <p:ph type="sldNum" sz="quarter" idx="2"/>
          </p:nvPr>
        </p:nvSpPr>
        <p:spPr>
          <a:xfrm>
            <a:off x="0" y="0"/>
            <a:ext cx="335866" cy="333088"/>
          </a:xfrm>
          <a:prstGeom prst="rect">
            <a:avLst/>
          </a:prstGeom>
        </p:spPr>
        <p:txBody>
          <a:bodyPr anchor="t"/>
          <a:lstStyle>
            <a:lvl1pPr algn="l">
              <a:defRPr sz="1800"/>
            </a:lvl1p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pic>
        <p:nvPicPr>
          <p:cNvPr id="39" name="Picture 2" descr="Picture 2"/>
          <p:cNvPicPr>
            <a:picLocks noChangeAspect="1"/>
          </p:cNvPicPr>
          <p:nvPr/>
        </p:nvPicPr>
        <p:blipFill>
          <a:blip r:embed="rId2"/>
          <a:stretch>
            <a:fillRect/>
          </a:stretch>
        </p:blipFill>
        <p:spPr>
          <a:xfrm>
            <a:off x="-59638" y="-636103"/>
            <a:ext cx="15259261" cy="7533862"/>
          </a:xfrm>
          <a:prstGeom prst="rect">
            <a:avLst/>
          </a:prstGeom>
          <a:ln w="12700">
            <a:miter lim="400000"/>
          </a:ln>
        </p:spPr>
      </p:pic>
      <p:sp>
        <p:nvSpPr>
          <p:cNvPr id="40" name="Body Level One…"/>
          <p:cNvSpPr txBox="1">
            <a:spLocks noGrp="1"/>
          </p:cNvSpPr>
          <p:nvPr>
            <p:ph type="body" sz="quarter" idx="1"/>
          </p:nvPr>
        </p:nvSpPr>
        <p:spPr>
          <a:xfrm>
            <a:off x="812800" y="4146546"/>
            <a:ext cx="10515601" cy="914401"/>
          </a:xfrm>
          <a:prstGeom prst="rect">
            <a:avLst/>
          </a:prstGeom>
        </p:spPr>
        <p:txBody>
          <a:bodyPr>
            <a:normAutofit/>
          </a:bodyPr>
          <a:lstStyle>
            <a:lvl1pPr marL="0" indent="0">
              <a:buSzTx/>
              <a:buFontTx/>
              <a:buNone/>
              <a:defRPr sz="5400" spc="-150"/>
            </a:lvl1pPr>
            <a:lvl2pPr marL="971550" indent="-514350">
              <a:buFontTx/>
              <a:defRPr sz="5400" spc="-150"/>
            </a:lvl2pPr>
            <a:lvl3pPr marL="1531619" indent="-617219">
              <a:buFontTx/>
              <a:defRPr sz="5400" spc="-150"/>
            </a:lvl3pPr>
            <a:lvl4pPr marL="2057400" indent="-685800">
              <a:buFontTx/>
              <a:defRPr sz="5400" spc="-150"/>
            </a:lvl4pPr>
            <a:lvl5pPr marL="2514600" indent="-685800">
              <a:buFontTx/>
              <a:defRPr sz="5400" spc="-15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pic>
        <p:nvPicPr>
          <p:cNvPr id="48" name="Picture 2" descr="Picture 2"/>
          <p:cNvPicPr>
            <a:picLocks noChangeAspect="1"/>
          </p:cNvPicPr>
          <p:nvPr/>
        </p:nvPicPr>
        <p:blipFill>
          <a:blip r:embed="rId2"/>
          <a:stretch>
            <a:fillRect/>
          </a:stretch>
        </p:blipFill>
        <p:spPr>
          <a:xfrm>
            <a:off x="-59638" y="-636103"/>
            <a:ext cx="15259261" cy="7533862"/>
          </a:xfrm>
          <a:prstGeom prst="rect">
            <a:avLst/>
          </a:prstGeom>
          <a:ln w="12700">
            <a:miter lim="400000"/>
          </a:ln>
        </p:spPr>
      </p:pic>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pic>
        <p:nvPicPr>
          <p:cNvPr id="56"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57"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dirty="0"/>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and Text 0">
    <p:bg>
      <p:bgPr>
        <a:solidFill>
          <a:srgbClr val="414141"/>
        </a:solidFill>
        <a:effectLst/>
      </p:bgPr>
    </p:bg>
    <p:spTree>
      <p:nvGrpSpPr>
        <p:cNvPr id="1" name=""/>
        <p:cNvGrpSpPr/>
        <p:nvPr/>
      </p:nvGrpSpPr>
      <p:grpSpPr>
        <a:xfrm>
          <a:off x="0" y="0"/>
          <a:ext cx="0" cy="0"/>
          <a:chOff x="0" y="0"/>
          <a:chExt cx="0" cy="0"/>
        </a:xfrm>
      </p:grpSpPr>
      <p:pic>
        <p:nvPicPr>
          <p:cNvPr id="65"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66"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dirty="0"/>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1_Title and Text">
    <p:spTree>
      <p:nvGrpSpPr>
        <p:cNvPr id="1" name=""/>
        <p:cNvGrpSpPr/>
        <p:nvPr/>
      </p:nvGrpSpPr>
      <p:grpSpPr>
        <a:xfrm>
          <a:off x="0" y="0"/>
          <a:ext cx="0" cy="0"/>
          <a:chOff x="0" y="0"/>
          <a:chExt cx="0" cy="0"/>
        </a:xfrm>
      </p:grpSpPr>
      <p:pic>
        <p:nvPicPr>
          <p:cNvPr id="7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7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dirty="0"/>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8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8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dirty="0"/>
          </a:p>
        </p:txBody>
      </p:sp>
      <p:sp>
        <p:nvSpPr>
          <p:cNvPr id="85" name="Body Level One…"/>
          <p:cNvSpPr txBox="1">
            <a:spLocks noGrp="1"/>
          </p:cNvSpPr>
          <p:nvPr>
            <p:ph type="body" idx="1"/>
          </p:nvPr>
        </p:nvSpPr>
        <p:spPr>
          <a:xfrm>
            <a:off x="750885" y="1552715"/>
            <a:ext cx="10691816" cy="4752841"/>
          </a:xfrm>
          <a:prstGeom prst="rect">
            <a:avLst/>
          </a:prstGeom>
        </p:spPr>
        <p:txBody>
          <a:bodyPr>
            <a:normAutofit/>
          </a:bodyPr>
          <a:lstStyle>
            <a:lvl1pPr marL="0" indent="0">
              <a:spcBef>
                <a:spcPts val="400"/>
              </a:spcBef>
              <a:buSzTx/>
              <a:buFontTx/>
              <a:buNone/>
            </a:lvl1pPr>
            <a:lvl2pPr>
              <a:spcBef>
                <a:spcPts val="400"/>
              </a:spcBef>
              <a:buFontTx/>
            </a:lvl2pPr>
            <a:lvl3pPr>
              <a:spcBef>
                <a:spcPts val="400"/>
              </a:spcBef>
              <a:buFontTx/>
            </a:lvl3pPr>
            <a:lvl4pPr>
              <a:spcBef>
                <a:spcPts val="400"/>
              </a:spcBef>
              <a:buFontTx/>
            </a:lvl4pPr>
            <a:lvl5pPr>
              <a:spcBef>
                <a:spcPts val="400"/>
              </a:spcBef>
              <a:buFontTx/>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Picture 1"/>
          <p:cNvPicPr>
            <a:picLocks noChangeAspect="1"/>
          </p:cNvPicPr>
          <p:nvPr/>
        </p:nvPicPr>
        <p:blipFill>
          <a:blip r:embed="rId19"/>
          <a:srcRect t="8823" r="19682"/>
          <a:stretch>
            <a:fillRect/>
          </a:stretch>
        </p:blipFill>
        <p:spPr>
          <a:xfrm>
            <a:off x="-1" y="-1"/>
            <a:ext cx="12191998" cy="6858002"/>
          </a:xfrm>
          <a:prstGeom prst="rect">
            <a:avLst/>
          </a:prstGeom>
          <a:ln w="12700">
            <a:miter lim="400000"/>
          </a:ln>
        </p:spPr>
      </p:pic>
      <p:sp>
        <p:nvSpPr>
          <p:cNvPr id="3" name="Title Text"/>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4"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mailto:stoverlf@jmu.edu" TargetMode="External"/><Relationship Id="rId7" Type="http://schemas.openxmlformats.org/officeDocument/2006/relationships/image" Target="../media/image10.jpeg"/><Relationship Id="rId2" Type="http://schemas.openxmlformats.org/officeDocument/2006/relationships/hyperlink" Target="mailto:shiffllh@jmu.edu" TargetMode="Externa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vmGROuIGx20" TargetMode="External"/><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uS4Jm5aJ-bo" TargetMode="External"/><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youtube.com/watch?v=Fg82iV-L8ZY"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www.youtube.com/watch?v=XhcQB7VcgFQ"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professional-development/professional-development-upcoming/?view-by=dayGridMonth&amp;currentStart=2020-Mar-1&amp;activeStart=2020-Mar-1&amp;activeEnd=2020-Apr-11" TargetMode="External"/><Relationship Id="rId2" Type="http://schemas.openxmlformats.org/officeDocument/2006/relationships/hyperlink" Target="https://econedlink.org/membership/"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maBiBjirKwk" TargetMode="External"/><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youtube.com/watch?v=1ejoOFulfmQ"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ywps6R6B4vY" TargetMode="External"/><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images.randomhouse.com/promo_image/9780399551857_3518.pdf" TargetMode="External"/><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2" Type="http://schemas.openxmlformats.org/officeDocument/2006/relationships/hyperlink" Target="http://www.econedlink.org/professional-development" TargetMode="Externa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8.jpeg"/><Relationship Id="rId2" Type="http://schemas.openxmlformats.org/officeDocument/2006/relationships/image" Target="../media/image55.png"/><Relationship Id="rId1" Type="http://schemas.openxmlformats.org/officeDocument/2006/relationships/slideLayout" Target="../slideLayouts/slideLayout6.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s://www.councilforeconed.org/resources/local-affiliates/"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jpeg"/><Relationship Id="rId1" Type="http://schemas.openxmlformats.org/officeDocument/2006/relationships/slideLayout" Target="../slideLayouts/slideLayout14.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38.xml.rels><?xml version="1.0" encoding="UTF-8" standalone="yes"?>
<Relationships xmlns="http://schemas.openxmlformats.org/package/2006/relationships"><Relationship Id="rId3" Type="http://schemas.openxmlformats.org/officeDocument/2006/relationships/hyperlink" Target="mailto:stoverlf@jmu.edu" TargetMode="External"/><Relationship Id="rId2" Type="http://schemas.openxmlformats.org/officeDocument/2006/relationships/hyperlink" Target="mailto:shiffllh@jmu.edu"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mailto:stoverlf@jmu.edu" TargetMode="External"/><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hyperlink" Target="mailto:shiffllh@jmu.edu" TargetMode="Externa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hyperlink" Target="https://www.councilforeconed.org/wp-content/uploads/2012/03/voluntary-national-content-standards-2010.pdf" TargetMode="Externa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 Placeholder 2"/>
          <p:cNvSpPr txBox="1">
            <a:spLocks noGrp="1"/>
          </p:cNvSpPr>
          <p:nvPr>
            <p:ph type="body" sz="quarter" idx="1"/>
          </p:nvPr>
        </p:nvSpPr>
        <p:spPr>
          <a:xfrm>
            <a:off x="0" y="1909950"/>
            <a:ext cx="9027268" cy="1325560"/>
          </a:xfrm>
          <a:prstGeom prst="rect">
            <a:avLst/>
          </a:prstGeom>
        </p:spPr>
        <p:txBody>
          <a:bodyPr>
            <a:normAutofit fontScale="85000" lnSpcReduction="10000"/>
          </a:bodyPr>
          <a:lstStyle/>
          <a:p>
            <a:pPr marL="0" marR="0" algn="ctr">
              <a:lnSpc>
                <a:spcPct val="107000"/>
              </a:lnSpc>
              <a:spcBef>
                <a:spcPts val="0"/>
              </a:spcBef>
              <a:spcAft>
                <a:spcPts val="0"/>
              </a:spcAft>
            </a:pPr>
            <a:r>
              <a:rPr lang="en-US" sz="3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Women’s History Month featuring STEM Picture Books: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3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Science, Technology, Economics, and Math</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ctr" defTabSz="384047">
              <a:spcBef>
                <a:spcPts val="400"/>
              </a:spcBef>
              <a:defRPr sz="2267" spc="-84">
                <a:solidFill>
                  <a:srgbClr val="414A58"/>
                </a:solidFill>
                <a:latin typeface="Inter"/>
                <a:ea typeface="Inter"/>
                <a:cs typeface="Inter"/>
                <a:sym typeface="Inter"/>
              </a:defRPr>
            </a:pPr>
            <a:endParaRPr dirty="0"/>
          </a:p>
        </p:txBody>
      </p:sp>
      <p:sp>
        <p:nvSpPr>
          <p:cNvPr id="3" name="TextBox 2">
            <a:extLst>
              <a:ext uri="{FF2B5EF4-FFF2-40B4-BE49-F238E27FC236}">
                <a16:creationId xmlns:a16="http://schemas.microsoft.com/office/drawing/2014/main" id="{AE75F6AC-00CD-8A1D-765F-6743DF94E29D}"/>
              </a:ext>
            </a:extLst>
          </p:cNvPr>
          <p:cNvSpPr txBox="1"/>
          <p:nvPr/>
        </p:nvSpPr>
        <p:spPr>
          <a:xfrm>
            <a:off x="1251954" y="5842337"/>
            <a:ext cx="8166370"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800" dirty="0">
                <a:solidFill>
                  <a:schemeClr val="tx1"/>
                </a:solidFill>
                <a:latin typeface="+mn-lt"/>
              </a:rPr>
              <a:t>Lauren H Shifflett   </a:t>
            </a:r>
            <a:r>
              <a:rPr lang="en-US" sz="1800" dirty="0">
                <a:latin typeface="+mn-lt"/>
                <a:hlinkClick r:id="rId2"/>
              </a:rPr>
              <a:t>shiffllh@jmu.edu</a:t>
            </a:r>
            <a:r>
              <a:rPr lang="en-US" sz="1800" dirty="0">
                <a:latin typeface="+mn-lt"/>
              </a:rPr>
              <a:t> </a:t>
            </a:r>
            <a:br>
              <a:rPr lang="en-US" sz="1800" dirty="0">
                <a:latin typeface="+mn-lt"/>
              </a:rPr>
            </a:br>
            <a:r>
              <a:rPr lang="en-US" sz="1800" dirty="0">
                <a:solidFill>
                  <a:schemeClr val="tx1"/>
                </a:solidFill>
                <a:latin typeface="+mn-lt"/>
              </a:rPr>
              <a:t>Lynne  F Stover   </a:t>
            </a:r>
            <a:r>
              <a:rPr lang="en-US" sz="1800" dirty="0">
                <a:latin typeface="+mn-lt"/>
                <a:hlinkClick r:id="rId3"/>
              </a:rPr>
              <a:t>stoverlf@jmu.edu</a:t>
            </a:r>
            <a:r>
              <a:rPr lang="en-US" sz="1800" dirty="0">
                <a:latin typeface="+mn-lt"/>
              </a:rPr>
              <a:t> </a:t>
            </a:r>
            <a:br>
              <a:rPr lang="en-US" sz="1800" dirty="0">
                <a:latin typeface="+mn-lt"/>
              </a:rPr>
            </a:br>
            <a:r>
              <a:rPr lang="en-US" sz="2400" b="1" dirty="0">
                <a:solidFill>
                  <a:schemeClr val="tx1"/>
                </a:solidFill>
                <a:latin typeface="+mn-lt"/>
              </a:rPr>
              <a:t>March 8,  2023 </a:t>
            </a:r>
            <a:endParaRPr lang="en-US" dirty="0"/>
          </a:p>
        </p:txBody>
      </p:sp>
      <p:pic>
        <p:nvPicPr>
          <p:cNvPr id="1028" name="Picture 4" descr="Hardcover Hedy Lamarr's Double Life: Hollywood Legend and Brilliant Inventor Volume 4 Book">
            <a:extLst>
              <a:ext uri="{FF2B5EF4-FFF2-40B4-BE49-F238E27FC236}">
                <a16:creationId xmlns:a16="http://schemas.microsoft.com/office/drawing/2014/main" id="{C3C730C0-12D3-1EA4-BFFA-0B5D23311E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2074" y="187363"/>
            <a:ext cx="2117908" cy="269551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FCEFB4DC-DE70-2A5E-7656-3AD92B4059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526" y="2944868"/>
            <a:ext cx="1659307" cy="208455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7" name="Picture 14" descr="Margaret and the Moon by Dean Robbins: 9780399551857 |  PenguinRandomHouse.com: Books">
            <a:extLst>
              <a:ext uri="{FF2B5EF4-FFF2-40B4-BE49-F238E27FC236}">
                <a16:creationId xmlns:a16="http://schemas.microsoft.com/office/drawing/2014/main" id="{5DD7D871-D156-4075-25EB-AB2272E0DA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8349" y="3235510"/>
            <a:ext cx="1976926" cy="252331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2" name="Picture 2" descr="The Girl with a Mind for Math: The Story of Raye Montague">
            <a:extLst>
              <a:ext uri="{FF2B5EF4-FFF2-40B4-BE49-F238E27FC236}">
                <a16:creationId xmlns:a16="http://schemas.microsoft.com/office/drawing/2014/main" id="{9BE09E4F-7A42-F618-DDC2-F42BAC0E37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55153" y="3204969"/>
            <a:ext cx="2117908" cy="211790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5" name="Picture 2" descr="Secret Engineer: How Emily Roebling Built the Brooklyn Bridge">
            <a:extLst>
              <a:ext uri="{FF2B5EF4-FFF2-40B4-BE49-F238E27FC236}">
                <a16:creationId xmlns:a16="http://schemas.microsoft.com/office/drawing/2014/main" id="{C056622F-8E02-53C7-0E85-F98594E7CE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4404" y="4477863"/>
            <a:ext cx="2288081" cy="200435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706D15-C48C-7E98-4ACF-2CEBD90E84A8}"/>
              </a:ext>
            </a:extLst>
          </p:cNvPr>
          <p:cNvSpPr txBox="1"/>
          <p:nvPr/>
        </p:nvSpPr>
        <p:spPr>
          <a:xfrm>
            <a:off x="1049482" y="1465118"/>
            <a:ext cx="9331036" cy="14096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INTRODUCTION</a:t>
            </a:r>
            <a:r>
              <a:rPr lang="en-US" sz="2000" dirty="0">
                <a:effectLst/>
                <a:latin typeface="Calibri" panose="020F0502020204030204" pitchFamily="34" charset="0"/>
                <a:ea typeface="Calibri" panose="020F0502020204030204" pitchFamily="34" charset="0"/>
                <a:cs typeface="Calibri" panose="020F0502020204030204" pitchFamily="34" charset="0"/>
              </a:rPr>
              <a:t>: Today’s students are aware that girls can do and be whatever they chose to.  However, bias still exists, especially in the fields of science, technology, engineering and math. </a:t>
            </a:r>
            <a:r>
              <a:rPr lang="en-US" sz="2000" dirty="0">
                <a:effectLst/>
                <a:latin typeface="Calibri" panose="020F0502020204030204" pitchFamily="34" charset="0"/>
                <a:ea typeface="Calibri" panose="020F0502020204030204" pitchFamily="34" charset="0"/>
                <a:cs typeface="Times New Roman" panose="02020603050405020304" pitchFamily="18" charset="0"/>
              </a:rPr>
              <a:t>This quick activity is designed to create awareness of this situation and will likely lead to student awareness and a likely classroom discussion. </a:t>
            </a:r>
          </a:p>
        </p:txBody>
      </p:sp>
      <p:sp>
        <p:nvSpPr>
          <p:cNvPr id="3" name="TextBox 2">
            <a:extLst>
              <a:ext uri="{FF2B5EF4-FFF2-40B4-BE49-F238E27FC236}">
                <a16:creationId xmlns:a16="http://schemas.microsoft.com/office/drawing/2014/main" id="{6168ABAF-BF10-26FB-5990-F7D4199CE6DF}"/>
              </a:ext>
            </a:extLst>
          </p:cNvPr>
          <p:cNvSpPr txBox="1"/>
          <p:nvPr/>
        </p:nvSpPr>
        <p:spPr>
          <a:xfrm>
            <a:off x="1433946" y="249382"/>
            <a:ext cx="7959436"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US" sz="3600" dirty="0">
                <a:effectLst/>
                <a:latin typeface="Calibri" panose="020F0502020204030204" pitchFamily="34" charset="0"/>
                <a:ea typeface="Calibri" panose="020F0502020204030204" pitchFamily="34" charset="0"/>
                <a:cs typeface="Times New Roman" panose="02020603050405020304" pitchFamily="18" charset="0"/>
              </a:rPr>
              <a:t>Classroom STEM Gender Bias Experiment</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pic>
        <p:nvPicPr>
          <p:cNvPr id="5" name="Picture 4">
            <a:extLst>
              <a:ext uri="{FF2B5EF4-FFF2-40B4-BE49-F238E27FC236}">
                <a16:creationId xmlns:a16="http://schemas.microsoft.com/office/drawing/2014/main" id="{00A5325B-5631-83EA-F595-C118A943CF31}"/>
              </a:ext>
            </a:extLst>
          </p:cNvPr>
          <p:cNvPicPr>
            <a:picLocks noChangeAspect="1"/>
          </p:cNvPicPr>
          <p:nvPr/>
        </p:nvPicPr>
        <p:blipFill>
          <a:blip r:embed="rId2"/>
          <a:stretch>
            <a:fillRect/>
          </a:stretch>
        </p:blipFill>
        <p:spPr>
          <a:xfrm>
            <a:off x="905741" y="3167141"/>
            <a:ext cx="10380518" cy="1738391"/>
          </a:xfrm>
          <a:prstGeom prst="rect">
            <a:avLst/>
          </a:prstGeom>
          <a:ln w="28575">
            <a:solidFill>
              <a:schemeClr val="tx1"/>
            </a:solidFill>
          </a:ln>
        </p:spPr>
      </p:pic>
      <p:sp>
        <p:nvSpPr>
          <p:cNvPr id="6" name="TextBox 5">
            <a:extLst>
              <a:ext uri="{FF2B5EF4-FFF2-40B4-BE49-F238E27FC236}">
                <a16:creationId xmlns:a16="http://schemas.microsoft.com/office/drawing/2014/main" id="{8B648A92-1D9C-C500-6E2D-DCC8E8B1F928}"/>
              </a:ext>
            </a:extLst>
          </p:cNvPr>
          <p:cNvSpPr txBox="1"/>
          <p:nvPr/>
        </p:nvSpPr>
        <p:spPr>
          <a:xfrm>
            <a:off x="519545" y="5392882"/>
            <a:ext cx="10901795"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000000"/>
                </a:solidFill>
                <a:effectLst/>
                <a:uFillTx/>
                <a:latin typeface="+mn-lt"/>
                <a:ea typeface="+mn-ea"/>
                <a:cs typeface="+mn-cs"/>
                <a:sym typeface="Calibri"/>
              </a:rPr>
              <a:t>Note</a:t>
            </a:r>
            <a:r>
              <a:rPr kumimoji="0" lang="en-US" sz="2000" b="0" i="0" u="none" strike="noStrike" cap="none" spc="0" normalizeH="0" baseline="0" dirty="0">
                <a:ln>
                  <a:noFill/>
                </a:ln>
                <a:solidFill>
                  <a:srgbClr val="000000"/>
                </a:solidFill>
                <a:effectLst/>
                <a:uFillTx/>
                <a:latin typeface="+mn-lt"/>
                <a:ea typeface="+mn-ea"/>
                <a:cs typeface="+mn-cs"/>
                <a:sym typeface="Calibri"/>
              </a:rPr>
              <a:t>: The first line for the Google search “Scientist Clipart” displayed six male scientist and one female. </a:t>
            </a:r>
          </a:p>
        </p:txBody>
      </p:sp>
    </p:spTree>
    <p:extLst>
      <p:ext uri="{BB962C8B-B14F-4D97-AF65-F5344CB8AC3E}">
        <p14:creationId xmlns:p14="http://schemas.microsoft.com/office/powerpoint/2010/main" val="12948572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D9A43D-C3E2-E5A6-54D0-873CD37A3402}"/>
              </a:ext>
            </a:extLst>
          </p:cNvPr>
          <p:cNvPicPr>
            <a:picLocks noChangeAspect="1"/>
          </p:cNvPicPr>
          <p:nvPr/>
        </p:nvPicPr>
        <p:blipFill>
          <a:blip r:embed="rId2"/>
          <a:stretch>
            <a:fillRect/>
          </a:stretch>
        </p:blipFill>
        <p:spPr>
          <a:xfrm>
            <a:off x="594447" y="450272"/>
            <a:ext cx="4627068" cy="5957455"/>
          </a:xfrm>
          <a:prstGeom prst="rect">
            <a:avLst/>
          </a:prstGeom>
          <a:ln w="19050">
            <a:solidFill>
              <a:schemeClr val="tx1"/>
            </a:solidFill>
          </a:ln>
        </p:spPr>
      </p:pic>
      <p:sp>
        <p:nvSpPr>
          <p:cNvPr id="6" name="TextBox 5">
            <a:extLst>
              <a:ext uri="{FF2B5EF4-FFF2-40B4-BE49-F238E27FC236}">
                <a16:creationId xmlns:a16="http://schemas.microsoft.com/office/drawing/2014/main" id="{4699A667-E168-B9D6-4713-F5501B97D43E}"/>
              </a:ext>
            </a:extLst>
          </p:cNvPr>
          <p:cNvSpPr txBox="1"/>
          <p:nvPr/>
        </p:nvSpPr>
        <p:spPr>
          <a:xfrm>
            <a:off x="5674818" y="1407582"/>
            <a:ext cx="4957836" cy="3055963"/>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Tell the students that you would like them to do a quick activity with the following rules: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will be limited directions.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 questions will be answered and no discussion between students will be allowed.</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task must be completed in 5 minutes or less.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task can not begin until the word “START” is announced.</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no right or wrong answers. </a:t>
            </a:r>
          </a:p>
        </p:txBody>
      </p:sp>
      <p:pic>
        <p:nvPicPr>
          <p:cNvPr id="2050" name="Picture 2" descr="Free Test- Taking Cliparts, Download Free Test- Taking Cliparts png images, Free  ClipArts on Clipart Library">
            <a:extLst>
              <a:ext uri="{FF2B5EF4-FFF2-40B4-BE49-F238E27FC236}">
                <a16:creationId xmlns:a16="http://schemas.microsoft.com/office/drawing/2014/main" id="{D6729734-DCBD-0C44-05BE-23871A79B5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756193" y="4603173"/>
            <a:ext cx="1831040" cy="2051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78579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ecret Engineer: How Emily Roebling Built the Brooklyn Bridge">
            <a:extLst>
              <a:ext uri="{FF2B5EF4-FFF2-40B4-BE49-F238E27FC236}">
                <a16:creationId xmlns:a16="http://schemas.microsoft.com/office/drawing/2014/main" id="{CFAB0D6F-2185-A03B-5B76-4E3921D87B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507" y="1122983"/>
            <a:ext cx="4268193" cy="373893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285C474-066F-5722-0CD3-0EB9D735C0DE}"/>
              </a:ext>
            </a:extLst>
          </p:cNvPr>
          <p:cNvSpPr txBox="1"/>
          <p:nvPr/>
        </p:nvSpPr>
        <p:spPr>
          <a:xfrm>
            <a:off x="6179495" y="1799617"/>
            <a:ext cx="4141551" cy="2031325"/>
          </a:xfrm>
          <a:prstGeom prst="rect">
            <a:avLst/>
          </a:prstGeom>
          <a:noFill/>
          <a:ln w="38100" cap="flat">
            <a:solidFill>
              <a:srgbClr val="4D2FA1"/>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1" i="0" dirty="0">
                <a:solidFill>
                  <a:srgbClr val="333333"/>
                </a:solidFill>
                <a:effectLst/>
                <a:latin typeface="Lato" panose="020F0502020204030203" pitchFamily="34" charset="0"/>
              </a:rPr>
              <a:t>Book Synopsis: </a:t>
            </a:r>
            <a:r>
              <a:rPr lang="en-US" b="0" i="0" dirty="0">
                <a:solidFill>
                  <a:srgbClr val="333333"/>
                </a:solidFill>
                <a:effectLst/>
                <a:latin typeface="Lato" panose="020F0502020204030203" pitchFamily="34" charset="0"/>
              </a:rPr>
              <a:t>A picture book portrait of the uncredited woman behind the construction of the Brooklyn Bridge traces the life of 19th-century engineer Emily Roebling and her significant contributions to math, science, engineering and feminism.</a:t>
            </a:r>
            <a:endParaRPr lang="en-US" dirty="0"/>
          </a:p>
        </p:txBody>
      </p:sp>
      <p:sp>
        <p:nvSpPr>
          <p:cNvPr id="5" name="TextBox 4">
            <a:extLst>
              <a:ext uri="{FF2B5EF4-FFF2-40B4-BE49-F238E27FC236}">
                <a16:creationId xmlns:a16="http://schemas.microsoft.com/office/drawing/2014/main" id="{6F82162F-1CCF-895C-5E0F-7684B739ECC0}"/>
              </a:ext>
            </a:extLst>
          </p:cNvPr>
          <p:cNvSpPr txBox="1"/>
          <p:nvPr/>
        </p:nvSpPr>
        <p:spPr>
          <a:xfrm>
            <a:off x="7403590" y="4455993"/>
            <a:ext cx="3378230" cy="1200327"/>
          </a:xfrm>
          <a:prstGeom prst="rect">
            <a:avLst/>
          </a:prstGeom>
          <a:no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lang="en-US" b="1" i="0" dirty="0">
                <a:solidFill>
                  <a:srgbClr val="333333"/>
                </a:solidFill>
                <a:effectLst/>
                <a:latin typeface="Lato" panose="020F0502020204030203" pitchFamily="34" charset="0"/>
              </a:rPr>
              <a:t>Publisher:</a:t>
            </a:r>
            <a:r>
              <a:rPr lang="en-US" b="0" i="0" dirty="0">
                <a:solidFill>
                  <a:srgbClr val="333333"/>
                </a:solidFill>
                <a:effectLst/>
                <a:latin typeface="Lato" panose="020F0502020204030203" pitchFamily="34" charset="0"/>
              </a:rPr>
              <a:t> Roaring Book Press</a:t>
            </a:r>
          </a:p>
          <a:p>
            <a:pPr algn="l"/>
            <a:r>
              <a:rPr lang="en-US" b="1" i="0" dirty="0">
                <a:solidFill>
                  <a:srgbClr val="333333"/>
                </a:solidFill>
                <a:effectLst/>
                <a:latin typeface="Lato" panose="020F0502020204030203" pitchFamily="34" charset="0"/>
              </a:rPr>
              <a:t>Copyright Date:</a:t>
            </a:r>
            <a:r>
              <a:rPr lang="en-US" b="0" i="0" dirty="0">
                <a:solidFill>
                  <a:srgbClr val="333333"/>
                </a:solidFill>
                <a:effectLst/>
                <a:latin typeface="Lato" panose="020F0502020204030203" pitchFamily="34" charset="0"/>
              </a:rPr>
              <a:t> 2019</a:t>
            </a:r>
          </a:p>
          <a:p>
            <a:pPr algn="l"/>
            <a:r>
              <a:rPr lang="en-US" b="1" i="0" dirty="0">
                <a:solidFill>
                  <a:srgbClr val="333333"/>
                </a:solidFill>
                <a:effectLst/>
                <a:latin typeface="Lato" panose="020F0502020204030203" pitchFamily="34" charset="0"/>
              </a:rPr>
              <a:t>Reading Level:</a:t>
            </a:r>
            <a:r>
              <a:rPr lang="en-US" b="0" i="0" dirty="0">
                <a:solidFill>
                  <a:srgbClr val="333333"/>
                </a:solidFill>
                <a:effectLst/>
                <a:latin typeface="Lato" panose="020F0502020204030203" pitchFamily="34" charset="0"/>
              </a:rPr>
              <a:t> 5.5</a:t>
            </a:r>
          </a:p>
          <a:p>
            <a:pPr algn="l"/>
            <a:r>
              <a:rPr lang="en-US" b="1" i="0" dirty="0">
                <a:solidFill>
                  <a:srgbClr val="333333"/>
                </a:solidFill>
                <a:effectLst/>
                <a:latin typeface="Lato" panose="020F0502020204030203" pitchFamily="34" charset="0"/>
              </a:rPr>
              <a:t>Interest Level:</a:t>
            </a:r>
            <a:r>
              <a:rPr lang="en-US" b="0" i="0" dirty="0">
                <a:solidFill>
                  <a:srgbClr val="333333"/>
                </a:solidFill>
                <a:effectLst/>
                <a:latin typeface="Lato" panose="020F0502020204030203" pitchFamily="34" charset="0"/>
              </a:rPr>
              <a:t> 1-4</a:t>
            </a:r>
          </a:p>
        </p:txBody>
      </p:sp>
      <p:sp>
        <p:nvSpPr>
          <p:cNvPr id="6" name="TextBox 5">
            <a:extLst>
              <a:ext uri="{FF2B5EF4-FFF2-40B4-BE49-F238E27FC236}">
                <a16:creationId xmlns:a16="http://schemas.microsoft.com/office/drawing/2014/main" id="{85C8146D-DB9F-F020-4A30-8402DA95358E}"/>
              </a:ext>
            </a:extLst>
          </p:cNvPr>
          <p:cNvSpPr txBox="1"/>
          <p:nvPr/>
        </p:nvSpPr>
        <p:spPr>
          <a:xfrm>
            <a:off x="466928" y="476654"/>
            <a:ext cx="910508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FFC000"/>
                </a:solidFill>
                <a:effectLst>
                  <a:outerShdw blurRad="38100" dist="38100" dir="2700000" algn="tl">
                    <a:srgbClr val="000000">
                      <a:alpha val="43137"/>
                    </a:srgbClr>
                  </a:outerShdw>
                </a:effectLst>
                <a:uFillTx/>
                <a:latin typeface="Copperplate Gothic Bold" panose="020E0705020206020404" pitchFamily="34" charset="0"/>
                <a:sym typeface="Calibri"/>
              </a:rPr>
              <a:t>Secret Engineer: </a:t>
            </a:r>
            <a:r>
              <a:rPr kumimoji="0" lang="en-US" sz="3600" b="0" i="0" u="none" strike="noStrike" cap="none" spc="0" normalizeH="0" baseline="0" dirty="0">
                <a:ln>
                  <a:noFill/>
                </a:ln>
                <a:solidFill>
                  <a:schemeClr val="bg2"/>
                </a:solidFill>
                <a:effectLst>
                  <a:outerShdw blurRad="38100" dist="38100" dir="2700000" algn="tl">
                    <a:srgbClr val="000000">
                      <a:alpha val="43137"/>
                    </a:srgbClr>
                  </a:outerShdw>
                </a:effectLst>
                <a:uFillTx/>
                <a:latin typeface="Copperplate Gothic Bold" panose="020E0705020206020404" pitchFamily="34" charset="0"/>
                <a:sym typeface="Calibri"/>
              </a:rPr>
              <a:t>Emily Roebling</a:t>
            </a:r>
          </a:p>
        </p:txBody>
      </p:sp>
      <p:sp>
        <p:nvSpPr>
          <p:cNvPr id="8" name="TextBox 7">
            <a:extLst>
              <a:ext uri="{FF2B5EF4-FFF2-40B4-BE49-F238E27FC236}">
                <a16:creationId xmlns:a16="http://schemas.microsoft.com/office/drawing/2014/main" id="{A5279E26-91F2-3908-3273-663D20BF755D}"/>
              </a:ext>
            </a:extLst>
          </p:cNvPr>
          <p:cNvSpPr txBox="1"/>
          <p:nvPr/>
        </p:nvSpPr>
        <p:spPr>
          <a:xfrm>
            <a:off x="1020146" y="5656320"/>
            <a:ext cx="5075854" cy="923330"/>
          </a:xfrm>
          <a:prstGeom prst="rect">
            <a:avLst/>
          </a:prstGeom>
          <a:noFill/>
          <a:ln w="1905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dirty="0"/>
              <a:t>Book Reading</a:t>
            </a:r>
            <a:endParaRPr lang="en-US" dirty="0">
              <a:hlinkClick r:id="rId3"/>
            </a:endParaRPr>
          </a:p>
          <a:p>
            <a:pPr algn="ctr"/>
            <a:r>
              <a:rPr lang="en-US" dirty="0">
                <a:hlinkClick r:id="rId3"/>
              </a:rPr>
              <a:t>https://www.youtube.com/watch?v=vmGROuIGx20</a:t>
            </a:r>
            <a:endParaRPr lang="en-US" dirty="0"/>
          </a:p>
          <a:p>
            <a:pPr algn="ctr"/>
            <a:r>
              <a:rPr lang="en-US" dirty="0"/>
              <a:t>9 minutes </a:t>
            </a:r>
          </a:p>
        </p:txBody>
      </p:sp>
      <p:sp>
        <p:nvSpPr>
          <p:cNvPr id="2" name="TextBox 1">
            <a:extLst>
              <a:ext uri="{FF2B5EF4-FFF2-40B4-BE49-F238E27FC236}">
                <a16:creationId xmlns:a16="http://schemas.microsoft.com/office/drawing/2014/main" id="{93BB7EF6-49CF-D079-1923-30C2817D95AD}"/>
              </a:ext>
            </a:extLst>
          </p:cNvPr>
          <p:cNvSpPr txBox="1"/>
          <p:nvPr/>
        </p:nvSpPr>
        <p:spPr>
          <a:xfrm>
            <a:off x="2192389" y="5056156"/>
            <a:ext cx="239842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Calibri"/>
              </a:rPr>
              <a:t>9/23/1843-2/28/1903</a:t>
            </a:r>
          </a:p>
        </p:txBody>
      </p:sp>
    </p:spTree>
    <p:extLst>
      <p:ext uri="{BB962C8B-B14F-4D97-AF65-F5344CB8AC3E}">
        <p14:creationId xmlns:p14="http://schemas.microsoft.com/office/powerpoint/2010/main" val="210487144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3A0B6E-2C99-E97C-7E13-3401F845CA41}"/>
              </a:ext>
            </a:extLst>
          </p:cNvPr>
          <p:cNvSpPr txBox="1"/>
          <p:nvPr/>
        </p:nvSpPr>
        <p:spPr>
          <a:xfrm>
            <a:off x="2725015" y="6368750"/>
            <a:ext cx="6094268"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bg2"/>
                </a:solidFill>
                <a:effectLst/>
                <a:uFillTx/>
                <a:latin typeface="+mn-lt"/>
                <a:ea typeface="+mn-ea"/>
                <a:cs typeface="+mn-cs"/>
                <a:sym typeface="Calibri"/>
              </a:rPr>
              <a:t>Lesson- Bridge Building Challenge</a:t>
            </a:r>
          </a:p>
        </p:txBody>
      </p:sp>
      <p:pic>
        <p:nvPicPr>
          <p:cNvPr id="5" name="Picture 4">
            <a:extLst>
              <a:ext uri="{FF2B5EF4-FFF2-40B4-BE49-F238E27FC236}">
                <a16:creationId xmlns:a16="http://schemas.microsoft.com/office/drawing/2014/main" id="{7441C699-503D-76D2-848D-359B3BE341CC}"/>
              </a:ext>
            </a:extLst>
          </p:cNvPr>
          <p:cNvPicPr>
            <a:picLocks noChangeAspect="1"/>
          </p:cNvPicPr>
          <p:nvPr/>
        </p:nvPicPr>
        <p:blipFill>
          <a:blip r:embed="rId2"/>
          <a:stretch>
            <a:fillRect/>
          </a:stretch>
        </p:blipFill>
        <p:spPr>
          <a:xfrm>
            <a:off x="5772149" y="628103"/>
            <a:ext cx="4229321" cy="5446853"/>
          </a:xfrm>
          <a:prstGeom prst="rect">
            <a:avLst/>
          </a:prstGeom>
        </p:spPr>
      </p:pic>
      <p:pic>
        <p:nvPicPr>
          <p:cNvPr id="8" name="Picture 7">
            <a:extLst>
              <a:ext uri="{FF2B5EF4-FFF2-40B4-BE49-F238E27FC236}">
                <a16:creationId xmlns:a16="http://schemas.microsoft.com/office/drawing/2014/main" id="{B05D0C72-DD11-F36F-7CDB-7FE7FE777DAB}"/>
              </a:ext>
            </a:extLst>
          </p:cNvPr>
          <p:cNvPicPr>
            <a:picLocks noChangeAspect="1"/>
          </p:cNvPicPr>
          <p:nvPr/>
        </p:nvPicPr>
        <p:blipFill>
          <a:blip r:embed="rId3"/>
          <a:stretch>
            <a:fillRect/>
          </a:stretch>
        </p:blipFill>
        <p:spPr>
          <a:xfrm>
            <a:off x="669806" y="571015"/>
            <a:ext cx="2748864" cy="3806959"/>
          </a:xfrm>
          <a:prstGeom prst="rect">
            <a:avLst/>
          </a:prstGeom>
          <a:ln w="12700">
            <a:solidFill>
              <a:schemeClr val="tx1"/>
            </a:solidFill>
          </a:ln>
        </p:spPr>
      </p:pic>
      <p:pic>
        <p:nvPicPr>
          <p:cNvPr id="9" name="Picture 8">
            <a:extLst>
              <a:ext uri="{FF2B5EF4-FFF2-40B4-BE49-F238E27FC236}">
                <a16:creationId xmlns:a16="http://schemas.microsoft.com/office/drawing/2014/main" id="{A4CC9F78-DD59-04D0-8FC9-68B3CC6E28CF}"/>
              </a:ext>
            </a:extLst>
          </p:cNvPr>
          <p:cNvPicPr>
            <a:picLocks noChangeAspect="1"/>
          </p:cNvPicPr>
          <p:nvPr/>
        </p:nvPicPr>
        <p:blipFill>
          <a:blip r:embed="rId4"/>
          <a:stretch>
            <a:fillRect/>
          </a:stretch>
        </p:blipFill>
        <p:spPr>
          <a:xfrm>
            <a:off x="1658861" y="1400802"/>
            <a:ext cx="3670076" cy="4674154"/>
          </a:xfrm>
          <a:prstGeom prst="rect">
            <a:avLst/>
          </a:prstGeom>
          <a:ln w="19050">
            <a:solidFill>
              <a:schemeClr val="tx1"/>
            </a:solidFill>
          </a:ln>
        </p:spPr>
      </p:pic>
    </p:spTree>
    <p:extLst>
      <p:ext uri="{BB962C8B-B14F-4D97-AF65-F5344CB8AC3E}">
        <p14:creationId xmlns:p14="http://schemas.microsoft.com/office/powerpoint/2010/main" val="128024296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4ACFAF-1547-8452-9346-E1139E606DF4}"/>
              </a:ext>
            </a:extLst>
          </p:cNvPr>
          <p:cNvSpPr txBox="1"/>
          <p:nvPr/>
        </p:nvSpPr>
        <p:spPr>
          <a:xfrm>
            <a:off x="429491" y="5648190"/>
            <a:ext cx="11762509"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t>https://www.brooklynbridgepark.org/wp-content/uploads/2020/10/Brooklyn-Bridge-Anniversary-Activity-Packet.pdf</a:t>
            </a:r>
          </a:p>
        </p:txBody>
      </p:sp>
      <p:pic>
        <p:nvPicPr>
          <p:cNvPr id="5" name="Picture 4">
            <a:extLst>
              <a:ext uri="{FF2B5EF4-FFF2-40B4-BE49-F238E27FC236}">
                <a16:creationId xmlns:a16="http://schemas.microsoft.com/office/drawing/2014/main" id="{9EF2905A-5AE5-B1A8-EE1C-F387FB651D46}"/>
              </a:ext>
            </a:extLst>
          </p:cNvPr>
          <p:cNvPicPr>
            <a:picLocks noChangeAspect="1"/>
          </p:cNvPicPr>
          <p:nvPr/>
        </p:nvPicPr>
        <p:blipFill>
          <a:blip r:embed="rId2"/>
          <a:stretch>
            <a:fillRect/>
          </a:stretch>
        </p:blipFill>
        <p:spPr>
          <a:xfrm>
            <a:off x="4183578" y="138636"/>
            <a:ext cx="3824844" cy="4884913"/>
          </a:xfrm>
          <a:prstGeom prst="rect">
            <a:avLst/>
          </a:prstGeom>
        </p:spPr>
      </p:pic>
      <p:pic>
        <p:nvPicPr>
          <p:cNvPr id="7" name="Picture 6">
            <a:extLst>
              <a:ext uri="{FF2B5EF4-FFF2-40B4-BE49-F238E27FC236}">
                <a16:creationId xmlns:a16="http://schemas.microsoft.com/office/drawing/2014/main" id="{D681E475-DECB-E1F4-69D5-0C5EFD482F50}"/>
              </a:ext>
            </a:extLst>
          </p:cNvPr>
          <p:cNvPicPr>
            <a:picLocks noChangeAspect="1"/>
          </p:cNvPicPr>
          <p:nvPr/>
        </p:nvPicPr>
        <p:blipFill>
          <a:blip r:embed="rId3"/>
          <a:stretch>
            <a:fillRect/>
          </a:stretch>
        </p:blipFill>
        <p:spPr>
          <a:xfrm>
            <a:off x="874568" y="1357386"/>
            <a:ext cx="2897332" cy="3795730"/>
          </a:xfrm>
          <a:prstGeom prst="rect">
            <a:avLst/>
          </a:prstGeom>
        </p:spPr>
      </p:pic>
      <p:pic>
        <p:nvPicPr>
          <p:cNvPr id="9" name="Picture 8">
            <a:extLst>
              <a:ext uri="{FF2B5EF4-FFF2-40B4-BE49-F238E27FC236}">
                <a16:creationId xmlns:a16="http://schemas.microsoft.com/office/drawing/2014/main" id="{1464971B-87F2-5B7C-8BA5-45FEFD3D2590}"/>
              </a:ext>
            </a:extLst>
          </p:cNvPr>
          <p:cNvPicPr>
            <a:picLocks noChangeAspect="1"/>
          </p:cNvPicPr>
          <p:nvPr/>
        </p:nvPicPr>
        <p:blipFill>
          <a:blip r:embed="rId4"/>
          <a:stretch>
            <a:fillRect/>
          </a:stretch>
        </p:blipFill>
        <p:spPr>
          <a:xfrm>
            <a:off x="8561561" y="1641122"/>
            <a:ext cx="2755871" cy="3575756"/>
          </a:xfrm>
          <a:prstGeom prst="rect">
            <a:avLst/>
          </a:prstGeom>
        </p:spPr>
      </p:pic>
    </p:spTree>
    <p:extLst>
      <p:ext uri="{BB962C8B-B14F-4D97-AF65-F5344CB8AC3E}">
        <p14:creationId xmlns:p14="http://schemas.microsoft.com/office/powerpoint/2010/main" val="152541586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a:extLst>
              <a:ext uri="{FF2B5EF4-FFF2-40B4-BE49-F238E27FC236}">
                <a16:creationId xmlns:a16="http://schemas.microsoft.com/office/drawing/2014/main" id="{D0733279-C3FE-3EC7-DD23-5A00C88E44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9680" y="1252703"/>
            <a:ext cx="2766460" cy="347545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918CD41-2F49-E793-C684-ECB94636FD60}"/>
              </a:ext>
            </a:extLst>
          </p:cNvPr>
          <p:cNvSpPr txBox="1"/>
          <p:nvPr/>
        </p:nvSpPr>
        <p:spPr>
          <a:xfrm>
            <a:off x="7810565" y="5190928"/>
            <a:ext cx="2602149" cy="1200327"/>
          </a:xfrm>
          <a:prstGeom prst="rect">
            <a:avLst/>
          </a:prstGeom>
          <a:no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lang="en-US" b="1" i="0" dirty="0">
                <a:solidFill>
                  <a:srgbClr val="333333"/>
                </a:solidFill>
                <a:effectLst/>
                <a:latin typeface="Lato" panose="020F0502020204030203" pitchFamily="34" charset="0"/>
              </a:rPr>
              <a:t>Publisher:</a:t>
            </a:r>
            <a:r>
              <a:rPr lang="en-US" b="0" i="0" dirty="0">
                <a:solidFill>
                  <a:srgbClr val="333333"/>
                </a:solidFill>
                <a:effectLst/>
                <a:latin typeface="Lato" panose="020F0502020204030203" pitchFamily="34" charset="0"/>
              </a:rPr>
              <a:t> Sterling </a:t>
            </a:r>
          </a:p>
          <a:p>
            <a:pPr algn="l"/>
            <a:r>
              <a:rPr lang="en-US" b="1" i="0" dirty="0">
                <a:solidFill>
                  <a:srgbClr val="333333"/>
                </a:solidFill>
                <a:effectLst/>
                <a:latin typeface="Lato" panose="020F0502020204030203" pitchFamily="34" charset="0"/>
              </a:rPr>
              <a:t>Copyright Date:</a:t>
            </a:r>
            <a:r>
              <a:rPr lang="en-US" b="0" i="0" dirty="0">
                <a:solidFill>
                  <a:srgbClr val="333333"/>
                </a:solidFill>
                <a:effectLst/>
                <a:latin typeface="Lato" panose="020F0502020204030203" pitchFamily="34" charset="0"/>
              </a:rPr>
              <a:t> 2017</a:t>
            </a:r>
          </a:p>
          <a:p>
            <a:pPr algn="l"/>
            <a:r>
              <a:rPr lang="en-US" b="1" i="0" dirty="0">
                <a:solidFill>
                  <a:srgbClr val="333333"/>
                </a:solidFill>
                <a:effectLst/>
                <a:latin typeface="Lato" panose="020F0502020204030203" pitchFamily="34" charset="0"/>
              </a:rPr>
              <a:t>Reading Level:</a:t>
            </a:r>
            <a:r>
              <a:rPr lang="en-US" b="0" i="0" dirty="0">
                <a:solidFill>
                  <a:srgbClr val="333333"/>
                </a:solidFill>
                <a:effectLst/>
                <a:latin typeface="Lato" panose="020F0502020204030203" pitchFamily="34" charset="0"/>
              </a:rPr>
              <a:t> 4.7</a:t>
            </a:r>
          </a:p>
          <a:p>
            <a:pPr algn="l"/>
            <a:r>
              <a:rPr lang="en-US" b="1" i="0" dirty="0">
                <a:solidFill>
                  <a:srgbClr val="333333"/>
                </a:solidFill>
                <a:effectLst/>
                <a:latin typeface="Lato" panose="020F0502020204030203" pitchFamily="34" charset="0"/>
              </a:rPr>
              <a:t>Interest Level:</a:t>
            </a:r>
            <a:r>
              <a:rPr lang="en-US" b="0" i="0" dirty="0">
                <a:solidFill>
                  <a:srgbClr val="333333"/>
                </a:solidFill>
                <a:effectLst/>
                <a:latin typeface="Lato" panose="020F0502020204030203" pitchFamily="34" charset="0"/>
              </a:rPr>
              <a:t> 1-4</a:t>
            </a:r>
          </a:p>
        </p:txBody>
      </p:sp>
      <p:sp>
        <p:nvSpPr>
          <p:cNvPr id="7" name="TextBox 6">
            <a:extLst>
              <a:ext uri="{FF2B5EF4-FFF2-40B4-BE49-F238E27FC236}">
                <a16:creationId xmlns:a16="http://schemas.microsoft.com/office/drawing/2014/main" id="{4406EFF6-6F56-817F-2917-C0A892B82984}"/>
              </a:ext>
            </a:extLst>
          </p:cNvPr>
          <p:cNvSpPr txBox="1"/>
          <p:nvPr/>
        </p:nvSpPr>
        <p:spPr>
          <a:xfrm>
            <a:off x="7224940" y="1558056"/>
            <a:ext cx="3501957" cy="3170099"/>
          </a:xfrm>
          <a:prstGeom prst="rect">
            <a:avLst/>
          </a:prstGeom>
          <a:noFill/>
          <a:ln w="76200" cap="flat">
            <a:solidFill>
              <a:srgbClr val="0070C0"/>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2000" b="1" i="0" dirty="0">
                <a:solidFill>
                  <a:srgbClr val="333333"/>
                </a:solidFill>
                <a:effectLst/>
                <a:latin typeface="Kristen ITC" panose="03050502040202030202" pitchFamily="66" charset="0"/>
              </a:rPr>
              <a:t>Who was Grace Hopper? </a:t>
            </a:r>
          </a:p>
          <a:p>
            <a:pPr algn="ctr"/>
            <a:endParaRPr lang="en-US" b="0" i="0" dirty="0">
              <a:solidFill>
                <a:srgbClr val="333333"/>
              </a:solidFill>
              <a:effectLst/>
              <a:latin typeface="Kristen ITC" panose="03050502040202030202" pitchFamily="66" charset="0"/>
            </a:endParaRPr>
          </a:p>
          <a:p>
            <a:pPr algn="ctr"/>
            <a:r>
              <a:rPr lang="en-US" b="0" i="0" dirty="0">
                <a:solidFill>
                  <a:srgbClr val="333333"/>
                </a:solidFill>
                <a:effectLst/>
                <a:latin typeface="Kristen ITC" panose="03050502040202030202" pitchFamily="66" charset="0"/>
              </a:rPr>
              <a:t>A software tester</a:t>
            </a:r>
          </a:p>
          <a:p>
            <a:pPr algn="ctr"/>
            <a:r>
              <a:rPr lang="en-US" dirty="0">
                <a:solidFill>
                  <a:srgbClr val="333333"/>
                </a:solidFill>
                <a:latin typeface="Kristen ITC" panose="03050502040202030202" pitchFamily="66" charset="0"/>
              </a:rPr>
              <a:t>W</a:t>
            </a:r>
            <a:r>
              <a:rPr lang="en-US" b="0" i="0" dirty="0">
                <a:solidFill>
                  <a:srgbClr val="333333"/>
                </a:solidFill>
                <a:effectLst/>
                <a:latin typeface="Kristen ITC" panose="03050502040202030202" pitchFamily="66" charset="0"/>
              </a:rPr>
              <a:t>orkplace jester</a:t>
            </a:r>
          </a:p>
          <a:p>
            <a:pPr algn="ctr"/>
            <a:r>
              <a:rPr lang="en-US" b="0" i="0" dirty="0">
                <a:solidFill>
                  <a:srgbClr val="333333"/>
                </a:solidFill>
                <a:effectLst/>
                <a:latin typeface="Kristen ITC" panose="03050502040202030202" pitchFamily="66" charset="0"/>
              </a:rPr>
              <a:t>Cherished mentor</a:t>
            </a:r>
          </a:p>
          <a:p>
            <a:pPr algn="ctr"/>
            <a:r>
              <a:rPr lang="en-US" dirty="0">
                <a:solidFill>
                  <a:srgbClr val="333333"/>
                </a:solidFill>
                <a:latin typeface="Kristen ITC" panose="03050502040202030202" pitchFamily="66" charset="0"/>
              </a:rPr>
              <a:t>A</a:t>
            </a:r>
            <a:r>
              <a:rPr lang="en-US" b="0" i="0" dirty="0">
                <a:solidFill>
                  <a:srgbClr val="333333"/>
                </a:solidFill>
                <a:effectLst/>
                <a:latin typeface="Kristen ITC" panose="03050502040202030202" pitchFamily="66" charset="0"/>
              </a:rPr>
              <a:t>ce inventor</a:t>
            </a:r>
          </a:p>
          <a:p>
            <a:pPr algn="ctr"/>
            <a:r>
              <a:rPr lang="en-US" dirty="0">
                <a:solidFill>
                  <a:srgbClr val="333333"/>
                </a:solidFill>
                <a:latin typeface="Kristen ITC" panose="03050502040202030202" pitchFamily="66" charset="0"/>
              </a:rPr>
              <a:t>A</a:t>
            </a:r>
            <a:r>
              <a:rPr lang="en-US" b="0" i="0" dirty="0">
                <a:solidFill>
                  <a:srgbClr val="333333"/>
                </a:solidFill>
                <a:effectLst/>
                <a:latin typeface="Kristen ITC" panose="03050502040202030202" pitchFamily="66" charset="0"/>
              </a:rPr>
              <a:t>vid reader</a:t>
            </a:r>
          </a:p>
          <a:p>
            <a:pPr algn="ctr"/>
            <a:r>
              <a:rPr lang="en-US" dirty="0">
                <a:solidFill>
                  <a:srgbClr val="333333"/>
                </a:solidFill>
                <a:latin typeface="Kristen ITC" panose="03050502040202030202" pitchFamily="66" charset="0"/>
              </a:rPr>
              <a:t>N</a:t>
            </a:r>
            <a:r>
              <a:rPr lang="en-US" b="0" i="0" dirty="0">
                <a:solidFill>
                  <a:srgbClr val="333333"/>
                </a:solidFill>
                <a:effectLst/>
                <a:latin typeface="Kristen ITC" panose="03050502040202030202" pitchFamily="66" charset="0"/>
              </a:rPr>
              <a:t>aval leader</a:t>
            </a:r>
          </a:p>
          <a:p>
            <a:pPr algn="ctr"/>
            <a:r>
              <a:rPr lang="en-US" dirty="0">
                <a:solidFill>
                  <a:srgbClr val="333333"/>
                </a:solidFill>
                <a:latin typeface="Kristen ITC" panose="03050502040202030202" pitchFamily="66" charset="0"/>
              </a:rPr>
              <a:t>R</a:t>
            </a:r>
            <a:r>
              <a:rPr lang="en-US" b="0" i="0" dirty="0">
                <a:solidFill>
                  <a:srgbClr val="333333"/>
                </a:solidFill>
                <a:effectLst/>
                <a:latin typeface="Kristen ITC" panose="03050502040202030202" pitchFamily="66" charset="0"/>
              </a:rPr>
              <a:t>ule breaker</a:t>
            </a:r>
          </a:p>
          <a:p>
            <a:pPr algn="ctr"/>
            <a:r>
              <a:rPr lang="en-US" dirty="0">
                <a:solidFill>
                  <a:srgbClr val="333333"/>
                </a:solidFill>
                <a:latin typeface="Kristen ITC" panose="03050502040202030202" pitchFamily="66" charset="0"/>
              </a:rPr>
              <a:t>C</a:t>
            </a:r>
            <a:r>
              <a:rPr lang="en-US" b="0" i="0" dirty="0">
                <a:solidFill>
                  <a:srgbClr val="333333"/>
                </a:solidFill>
                <a:effectLst/>
                <a:latin typeface="Kristen ITC" panose="03050502040202030202" pitchFamily="66" charset="0"/>
              </a:rPr>
              <a:t>hance taker</a:t>
            </a:r>
          </a:p>
          <a:p>
            <a:pPr algn="ctr"/>
            <a:r>
              <a:rPr lang="en-US" dirty="0">
                <a:solidFill>
                  <a:srgbClr val="333333"/>
                </a:solidFill>
                <a:latin typeface="Kristen ITC" panose="03050502040202030202" pitchFamily="66" charset="0"/>
              </a:rPr>
              <a:t>A</a:t>
            </a:r>
            <a:r>
              <a:rPr lang="en-US" b="0" i="0" dirty="0">
                <a:solidFill>
                  <a:srgbClr val="333333"/>
                </a:solidFill>
                <a:effectLst/>
                <a:latin typeface="Kristen ITC" panose="03050502040202030202" pitchFamily="66" charset="0"/>
              </a:rPr>
              <a:t>nd Troublemaker </a:t>
            </a:r>
            <a:endParaRPr lang="en-US" dirty="0">
              <a:latin typeface="Kristen ITC" panose="03050502040202030202" pitchFamily="66" charset="0"/>
            </a:endParaRPr>
          </a:p>
        </p:txBody>
      </p:sp>
      <p:sp>
        <p:nvSpPr>
          <p:cNvPr id="8" name="TextBox 7">
            <a:extLst>
              <a:ext uri="{FF2B5EF4-FFF2-40B4-BE49-F238E27FC236}">
                <a16:creationId xmlns:a16="http://schemas.microsoft.com/office/drawing/2014/main" id="{CD86064B-21CB-E1CD-9A45-19F82C4B42E9}"/>
              </a:ext>
            </a:extLst>
          </p:cNvPr>
          <p:cNvSpPr txBox="1"/>
          <p:nvPr/>
        </p:nvSpPr>
        <p:spPr>
          <a:xfrm>
            <a:off x="2192694" y="311915"/>
            <a:ext cx="7007290"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chemeClr val="accent1">
                    <a:lumMod val="75000"/>
                  </a:schemeClr>
                </a:solidFill>
                <a:effectLst/>
                <a:uFillTx/>
                <a:latin typeface="Kristen ITC" panose="03050502040202030202" pitchFamily="66" charset="0"/>
                <a:sym typeface="Calibri"/>
              </a:rPr>
              <a:t>GRACE HOPPER</a:t>
            </a:r>
          </a:p>
        </p:txBody>
      </p:sp>
      <p:sp>
        <p:nvSpPr>
          <p:cNvPr id="9" name="TextBox 8">
            <a:extLst>
              <a:ext uri="{FF2B5EF4-FFF2-40B4-BE49-F238E27FC236}">
                <a16:creationId xmlns:a16="http://schemas.microsoft.com/office/drawing/2014/main" id="{6F84E06A-41B6-FD92-CB19-CFCA4E5C69E6}"/>
              </a:ext>
            </a:extLst>
          </p:cNvPr>
          <p:cNvSpPr txBox="1"/>
          <p:nvPr/>
        </p:nvSpPr>
        <p:spPr>
          <a:xfrm>
            <a:off x="846075" y="5560260"/>
            <a:ext cx="4593671" cy="830995"/>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mn-lt"/>
                <a:ea typeface="+mn-ea"/>
                <a:cs typeface="+mn-cs"/>
                <a:sym typeface="Calibri"/>
              </a:rPr>
              <a:t>Book Reading</a:t>
            </a:r>
          </a:p>
          <a:p>
            <a:pPr marL="0" marR="0" indent="0" algn="ctr"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mn-lt"/>
                <a:ea typeface="+mn-ea"/>
                <a:cs typeface="+mn-cs"/>
                <a:sym typeface="Calibri"/>
                <a:hlinkClick r:id="rId3"/>
              </a:rPr>
              <a:t>https://www.youtube.com/watch?v=uS4Jm5aJ-bo</a:t>
            </a:r>
            <a:endParaRPr kumimoji="0" lang="en-US" sz="1600" b="0" i="0" u="none" strike="noStrike" cap="none" spc="0" normalizeH="0" baseline="0" dirty="0">
              <a:ln>
                <a:noFill/>
              </a:ln>
              <a:solidFill>
                <a:srgbClr val="000000"/>
              </a:solidFill>
              <a:effectLst/>
              <a:uFillTx/>
              <a:latin typeface="+mn-lt"/>
              <a:ea typeface="+mn-ea"/>
              <a:cs typeface="+mn-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lang="en-US" sz="1600" dirty="0"/>
              <a:t>11 minutes</a:t>
            </a:r>
            <a:endParaRPr kumimoji="0" lang="en-US" sz="1600" b="0" i="0" u="none" strike="noStrike" cap="none" spc="0" normalizeH="0" baseline="0" dirty="0">
              <a:ln>
                <a:noFill/>
              </a:ln>
              <a:solidFill>
                <a:srgbClr val="000000"/>
              </a:solidFill>
              <a:effectLst/>
              <a:uFillTx/>
              <a:latin typeface="+mn-lt"/>
              <a:ea typeface="+mn-ea"/>
              <a:cs typeface="+mn-cs"/>
              <a:sym typeface="Calibri"/>
            </a:endParaRPr>
          </a:p>
        </p:txBody>
      </p:sp>
      <p:sp>
        <p:nvSpPr>
          <p:cNvPr id="4" name="TextBox 3">
            <a:extLst>
              <a:ext uri="{FF2B5EF4-FFF2-40B4-BE49-F238E27FC236}">
                <a16:creationId xmlns:a16="http://schemas.microsoft.com/office/drawing/2014/main" id="{A81E7907-0177-E539-C8CC-A28147D16800}"/>
              </a:ext>
            </a:extLst>
          </p:cNvPr>
          <p:cNvSpPr txBox="1"/>
          <p:nvPr/>
        </p:nvSpPr>
        <p:spPr>
          <a:xfrm>
            <a:off x="1779286" y="4864074"/>
            <a:ext cx="239842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Calibri"/>
              </a:rPr>
              <a:t>12/9/1906-1/1/1992</a:t>
            </a:r>
          </a:p>
        </p:txBody>
      </p:sp>
    </p:spTree>
    <p:extLst>
      <p:ext uri="{BB962C8B-B14F-4D97-AF65-F5344CB8AC3E}">
        <p14:creationId xmlns:p14="http://schemas.microsoft.com/office/powerpoint/2010/main" val="64408739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144239-7DD6-AB80-5BD6-608D3481F376}"/>
              </a:ext>
            </a:extLst>
          </p:cNvPr>
          <p:cNvSpPr txBox="1"/>
          <p:nvPr/>
        </p:nvSpPr>
        <p:spPr>
          <a:xfrm>
            <a:off x="3048866" y="5899666"/>
            <a:ext cx="6094268"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dirty="0">
                <a:hlinkClick r:id="rId2"/>
              </a:rPr>
              <a:t>https://www.youtube.com/watch?v=Fg82iV-L8ZY</a:t>
            </a:r>
            <a:endParaRPr lang="en-US" dirty="0"/>
          </a:p>
          <a:p>
            <a:pPr algn="ctr"/>
            <a:endParaRPr lang="en-US" dirty="0"/>
          </a:p>
        </p:txBody>
      </p:sp>
      <p:pic>
        <p:nvPicPr>
          <p:cNvPr id="5" name="Picture 4">
            <a:extLst>
              <a:ext uri="{FF2B5EF4-FFF2-40B4-BE49-F238E27FC236}">
                <a16:creationId xmlns:a16="http://schemas.microsoft.com/office/drawing/2014/main" id="{6E17A113-866C-C631-EE52-D453ABAFE8C6}"/>
              </a:ext>
            </a:extLst>
          </p:cNvPr>
          <p:cNvPicPr>
            <a:picLocks noChangeAspect="1"/>
          </p:cNvPicPr>
          <p:nvPr/>
        </p:nvPicPr>
        <p:blipFill>
          <a:blip r:embed="rId3"/>
          <a:stretch>
            <a:fillRect/>
          </a:stretch>
        </p:blipFill>
        <p:spPr>
          <a:xfrm>
            <a:off x="1401041" y="958334"/>
            <a:ext cx="8584623" cy="4385286"/>
          </a:xfrm>
          <a:prstGeom prst="rect">
            <a:avLst/>
          </a:prstGeom>
          <a:ln w="12700">
            <a:solidFill>
              <a:schemeClr val="tx1"/>
            </a:solidFill>
          </a:ln>
        </p:spPr>
      </p:pic>
    </p:spTree>
    <p:extLst>
      <p:ext uri="{BB962C8B-B14F-4D97-AF65-F5344CB8AC3E}">
        <p14:creationId xmlns:p14="http://schemas.microsoft.com/office/powerpoint/2010/main" val="267734922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EB9EC2-C11D-D523-D8EA-BE3D2332C835}"/>
              </a:ext>
            </a:extLst>
          </p:cNvPr>
          <p:cNvSpPr txBox="1"/>
          <p:nvPr/>
        </p:nvSpPr>
        <p:spPr>
          <a:xfrm>
            <a:off x="2425104" y="6270652"/>
            <a:ext cx="7954794"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t>https://www.lauriewallmark.com/resources/Grace%20Hopper%20guide.pdf</a:t>
            </a:r>
          </a:p>
        </p:txBody>
      </p:sp>
      <p:pic>
        <p:nvPicPr>
          <p:cNvPr id="5" name="Picture 4">
            <a:extLst>
              <a:ext uri="{FF2B5EF4-FFF2-40B4-BE49-F238E27FC236}">
                <a16:creationId xmlns:a16="http://schemas.microsoft.com/office/drawing/2014/main" id="{3CCED0F4-0BFE-7F46-0983-67C39D747D5B}"/>
              </a:ext>
            </a:extLst>
          </p:cNvPr>
          <p:cNvPicPr>
            <a:picLocks noChangeAspect="1"/>
          </p:cNvPicPr>
          <p:nvPr/>
        </p:nvPicPr>
        <p:blipFill>
          <a:blip r:embed="rId2"/>
          <a:stretch>
            <a:fillRect/>
          </a:stretch>
        </p:blipFill>
        <p:spPr>
          <a:xfrm>
            <a:off x="503425" y="988791"/>
            <a:ext cx="3072331" cy="3982869"/>
          </a:xfrm>
          <a:prstGeom prst="rect">
            <a:avLst/>
          </a:prstGeom>
        </p:spPr>
      </p:pic>
      <p:sp>
        <p:nvSpPr>
          <p:cNvPr id="6" name="TextBox 5">
            <a:extLst>
              <a:ext uri="{FF2B5EF4-FFF2-40B4-BE49-F238E27FC236}">
                <a16:creationId xmlns:a16="http://schemas.microsoft.com/office/drawing/2014/main" id="{B0A54EB5-FCC0-35A3-C996-1794D5CC80E2}"/>
              </a:ext>
            </a:extLst>
          </p:cNvPr>
          <p:cNvSpPr txBox="1"/>
          <p:nvPr/>
        </p:nvSpPr>
        <p:spPr>
          <a:xfrm>
            <a:off x="2772383" y="303544"/>
            <a:ext cx="6079787"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3600" dirty="0"/>
              <a:t>Eighteen-</a:t>
            </a:r>
            <a:r>
              <a:rPr kumimoji="0" lang="en-US" sz="3600" b="0" i="0" u="none" strike="noStrike" cap="none" spc="0" normalizeH="0" baseline="0" dirty="0">
                <a:ln>
                  <a:noFill/>
                </a:ln>
                <a:solidFill>
                  <a:srgbClr val="000000"/>
                </a:solidFill>
                <a:effectLst/>
                <a:uFillTx/>
                <a:latin typeface="+mn-lt"/>
                <a:ea typeface="+mn-ea"/>
                <a:cs typeface="+mn-cs"/>
                <a:sym typeface="Calibri"/>
              </a:rPr>
              <a:t>Page Educator’s Guide</a:t>
            </a:r>
          </a:p>
        </p:txBody>
      </p:sp>
      <p:pic>
        <p:nvPicPr>
          <p:cNvPr id="8" name="Picture 7">
            <a:extLst>
              <a:ext uri="{FF2B5EF4-FFF2-40B4-BE49-F238E27FC236}">
                <a16:creationId xmlns:a16="http://schemas.microsoft.com/office/drawing/2014/main" id="{19624347-942F-6F6F-B7FA-6D6872FEE6AD}"/>
              </a:ext>
            </a:extLst>
          </p:cNvPr>
          <p:cNvPicPr>
            <a:picLocks noChangeAspect="1"/>
          </p:cNvPicPr>
          <p:nvPr/>
        </p:nvPicPr>
        <p:blipFill>
          <a:blip r:embed="rId3"/>
          <a:stretch>
            <a:fillRect/>
          </a:stretch>
        </p:blipFill>
        <p:spPr>
          <a:xfrm>
            <a:off x="8551829" y="1172073"/>
            <a:ext cx="2031865" cy="2512688"/>
          </a:xfrm>
          <a:prstGeom prst="rect">
            <a:avLst/>
          </a:prstGeom>
        </p:spPr>
      </p:pic>
      <p:pic>
        <p:nvPicPr>
          <p:cNvPr id="10" name="Picture 9">
            <a:extLst>
              <a:ext uri="{FF2B5EF4-FFF2-40B4-BE49-F238E27FC236}">
                <a16:creationId xmlns:a16="http://schemas.microsoft.com/office/drawing/2014/main" id="{3BCB728C-6BDB-2023-D231-4AC294200153}"/>
              </a:ext>
            </a:extLst>
          </p:cNvPr>
          <p:cNvPicPr>
            <a:picLocks noChangeAspect="1"/>
          </p:cNvPicPr>
          <p:nvPr/>
        </p:nvPicPr>
        <p:blipFill>
          <a:blip r:embed="rId4"/>
          <a:stretch>
            <a:fillRect/>
          </a:stretch>
        </p:blipFill>
        <p:spPr>
          <a:xfrm>
            <a:off x="4279180" y="949873"/>
            <a:ext cx="4054390" cy="5236269"/>
          </a:xfrm>
          <a:prstGeom prst="rect">
            <a:avLst/>
          </a:prstGeom>
        </p:spPr>
      </p:pic>
      <p:pic>
        <p:nvPicPr>
          <p:cNvPr id="12" name="Picture 11">
            <a:extLst>
              <a:ext uri="{FF2B5EF4-FFF2-40B4-BE49-F238E27FC236}">
                <a16:creationId xmlns:a16="http://schemas.microsoft.com/office/drawing/2014/main" id="{03FFF78A-AB17-FA48-1468-B1608E9FB423}"/>
              </a:ext>
            </a:extLst>
          </p:cNvPr>
          <p:cNvPicPr>
            <a:picLocks noChangeAspect="1"/>
          </p:cNvPicPr>
          <p:nvPr/>
        </p:nvPicPr>
        <p:blipFill>
          <a:blip r:embed="rId5"/>
          <a:stretch>
            <a:fillRect/>
          </a:stretch>
        </p:blipFill>
        <p:spPr>
          <a:xfrm>
            <a:off x="9442011" y="2911606"/>
            <a:ext cx="1875774" cy="2390272"/>
          </a:xfrm>
          <a:prstGeom prst="rect">
            <a:avLst/>
          </a:prstGeom>
        </p:spPr>
      </p:pic>
      <p:sp>
        <p:nvSpPr>
          <p:cNvPr id="13" name="TextBox 12">
            <a:extLst>
              <a:ext uri="{FF2B5EF4-FFF2-40B4-BE49-F238E27FC236}">
                <a16:creationId xmlns:a16="http://schemas.microsoft.com/office/drawing/2014/main" id="{23475FB3-5ADB-19A0-7D1B-733D7F05387C}"/>
              </a:ext>
            </a:extLst>
          </p:cNvPr>
          <p:cNvSpPr txBox="1"/>
          <p:nvPr/>
        </p:nvSpPr>
        <p:spPr>
          <a:xfrm>
            <a:off x="152430" y="5284436"/>
            <a:ext cx="3900791" cy="584773"/>
          </a:xfrm>
          <a:prstGeom prst="rect">
            <a:avLst/>
          </a:prstGeom>
          <a:noFill/>
          <a:ln w="190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mn-lt"/>
                <a:ea typeface="+mn-ea"/>
                <a:cs typeface="+mn-cs"/>
                <a:sym typeface="Calibri"/>
              </a:rPr>
              <a:t>Author’s Website</a:t>
            </a:r>
          </a:p>
          <a:p>
            <a:pPr marL="0" marR="0" indent="0" algn="ctr"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mn-lt"/>
                <a:ea typeface="+mn-ea"/>
                <a:cs typeface="+mn-cs"/>
                <a:sym typeface="Calibri"/>
              </a:rPr>
              <a:t>https://www.lauriewallmark.com/books.php</a:t>
            </a:r>
          </a:p>
        </p:txBody>
      </p:sp>
    </p:spTree>
    <p:extLst>
      <p:ext uri="{BB962C8B-B14F-4D97-AF65-F5344CB8AC3E}">
        <p14:creationId xmlns:p14="http://schemas.microsoft.com/office/powerpoint/2010/main" val="305657419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EBE07B-B450-65E8-BA2A-E3863B0AE8B5}"/>
              </a:ext>
            </a:extLst>
          </p:cNvPr>
          <p:cNvPicPr>
            <a:picLocks noChangeAspect="1"/>
          </p:cNvPicPr>
          <p:nvPr/>
        </p:nvPicPr>
        <p:blipFill>
          <a:blip r:embed="rId2"/>
          <a:stretch>
            <a:fillRect/>
          </a:stretch>
        </p:blipFill>
        <p:spPr>
          <a:xfrm>
            <a:off x="5669050" y="1105553"/>
            <a:ext cx="4109181" cy="4646894"/>
          </a:xfrm>
          <a:prstGeom prst="rect">
            <a:avLst/>
          </a:prstGeom>
          <a:ln w="28575">
            <a:solidFill>
              <a:schemeClr val="tx1"/>
            </a:solidFill>
          </a:ln>
        </p:spPr>
      </p:pic>
      <p:pic>
        <p:nvPicPr>
          <p:cNvPr id="5" name="Picture 4">
            <a:extLst>
              <a:ext uri="{FF2B5EF4-FFF2-40B4-BE49-F238E27FC236}">
                <a16:creationId xmlns:a16="http://schemas.microsoft.com/office/drawing/2014/main" id="{3523FEE7-6272-9250-0C4C-AE97E44B2D31}"/>
              </a:ext>
            </a:extLst>
          </p:cNvPr>
          <p:cNvPicPr>
            <a:picLocks noChangeAspect="1"/>
          </p:cNvPicPr>
          <p:nvPr/>
        </p:nvPicPr>
        <p:blipFill>
          <a:blip r:embed="rId3"/>
          <a:stretch>
            <a:fillRect/>
          </a:stretch>
        </p:blipFill>
        <p:spPr>
          <a:xfrm>
            <a:off x="765466" y="1009115"/>
            <a:ext cx="4201388" cy="5402937"/>
          </a:xfrm>
          <a:prstGeom prst="rect">
            <a:avLst/>
          </a:prstGeom>
        </p:spPr>
      </p:pic>
      <p:pic>
        <p:nvPicPr>
          <p:cNvPr id="7170" name="Picture 2" descr="Free Birthday Cake Clipart Pictures - Clipartix">
            <a:extLst>
              <a:ext uri="{FF2B5EF4-FFF2-40B4-BE49-F238E27FC236}">
                <a16:creationId xmlns:a16="http://schemas.microsoft.com/office/drawing/2014/main" id="{2A2E1816-E146-39FB-16E2-00FD77B18E5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80427" y="4681745"/>
            <a:ext cx="1464169" cy="17965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7AF9045-4BBA-5D82-7D78-6FAA72F84388}"/>
              </a:ext>
            </a:extLst>
          </p:cNvPr>
          <p:cNvSpPr txBox="1"/>
          <p:nvPr/>
        </p:nvSpPr>
        <p:spPr>
          <a:xfrm>
            <a:off x="2763982" y="61228"/>
            <a:ext cx="5829300"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a:ln>
                  <a:noFill/>
                </a:ln>
                <a:solidFill>
                  <a:srgbClr val="000000"/>
                </a:solidFill>
                <a:effectLst/>
                <a:uFillTx/>
                <a:latin typeface="+mn-lt"/>
                <a:ea typeface="+mn-ea"/>
                <a:cs typeface="+mn-cs"/>
                <a:sym typeface="Calibri"/>
              </a:rPr>
              <a:t>Binary Arithmetic </a:t>
            </a:r>
          </a:p>
        </p:txBody>
      </p:sp>
    </p:spTree>
    <p:extLst>
      <p:ext uri="{BB962C8B-B14F-4D97-AF65-F5344CB8AC3E}">
        <p14:creationId xmlns:p14="http://schemas.microsoft.com/office/powerpoint/2010/main" val="424416570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ardcover Hedy Lamarr's Double Life: Hollywood Legend and Brilliant Inventor Volume 4 Book">
            <a:extLst>
              <a:ext uri="{FF2B5EF4-FFF2-40B4-BE49-F238E27FC236}">
                <a16:creationId xmlns:a16="http://schemas.microsoft.com/office/drawing/2014/main" id="{4816DE5C-F490-BCC9-FE18-E816D48504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12" y="756503"/>
            <a:ext cx="2935936" cy="3736646"/>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234312F-8E4C-5A3C-B817-F05F025CB2FC}"/>
              </a:ext>
            </a:extLst>
          </p:cNvPr>
          <p:cNvSpPr txBox="1"/>
          <p:nvPr/>
        </p:nvSpPr>
        <p:spPr>
          <a:xfrm>
            <a:off x="7227631" y="4679010"/>
            <a:ext cx="2602149" cy="1200327"/>
          </a:xfrm>
          <a:prstGeom prst="rect">
            <a:avLst/>
          </a:prstGeom>
          <a:no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lang="en-US" b="1" i="0" dirty="0">
                <a:solidFill>
                  <a:srgbClr val="333333"/>
                </a:solidFill>
                <a:effectLst/>
                <a:latin typeface="Lato" panose="020F0502020204030203" pitchFamily="34" charset="0"/>
              </a:rPr>
              <a:t>Publisher:</a:t>
            </a:r>
            <a:r>
              <a:rPr lang="en-US" b="0" i="0" dirty="0">
                <a:solidFill>
                  <a:srgbClr val="333333"/>
                </a:solidFill>
                <a:effectLst/>
                <a:latin typeface="Lato" panose="020F0502020204030203" pitchFamily="34" charset="0"/>
              </a:rPr>
              <a:t> Sterling </a:t>
            </a:r>
          </a:p>
          <a:p>
            <a:pPr algn="l"/>
            <a:r>
              <a:rPr lang="en-US" b="1" i="0" dirty="0">
                <a:solidFill>
                  <a:srgbClr val="333333"/>
                </a:solidFill>
                <a:effectLst/>
                <a:latin typeface="Lato" panose="020F0502020204030203" pitchFamily="34" charset="0"/>
              </a:rPr>
              <a:t>Copyright Date:</a:t>
            </a:r>
            <a:r>
              <a:rPr lang="en-US" b="0" i="0" dirty="0">
                <a:solidFill>
                  <a:srgbClr val="333333"/>
                </a:solidFill>
                <a:effectLst/>
                <a:latin typeface="Lato" panose="020F0502020204030203" pitchFamily="34" charset="0"/>
              </a:rPr>
              <a:t> 2019</a:t>
            </a:r>
          </a:p>
          <a:p>
            <a:pPr algn="l"/>
            <a:r>
              <a:rPr lang="en-US" b="1" i="0" dirty="0">
                <a:solidFill>
                  <a:srgbClr val="333333"/>
                </a:solidFill>
                <a:effectLst/>
                <a:latin typeface="Lato" panose="020F0502020204030203" pitchFamily="34" charset="0"/>
              </a:rPr>
              <a:t>Reading Level:</a:t>
            </a:r>
            <a:r>
              <a:rPr lang="en-US" b="0" i="0" dirty="0">
                <a:solidFill>
                  <a:srgbClr val="333333"/>
                </a:solidFill>
                <a:effectLst/>
                <a:latin typeface="Lato" panose="020F0502020204030203" pitchFamily="34" charset="0"/>
              </a:rPr>
              <a:t> 5.6</a:t>
            </a:r>
          </a:p>
          <a:p>
            <a:pPr algn="l"/>
            <a:r>
              <a:rPr lang="en-US" b="1" i="0" dirty="0">
                <a:solidFill>
                  <a:srgbClr val="333333"/>
                </a:solidFill>
                <a:effectLst/>
                <a:latin typeface="Lato" panose="020F0502020204030203" pitchFamily="34" charset="0"/>
              </a:rPr>
              <a:t>Interest Level:</a:t>
            </a:r>
            <a:r>
              <a:rPr lang="en-US" b="0" i="0" dirty="0">
                <a:solidFill>
                  <a:srgbClr val="333333"/>
                </a:solidFill>
                <a:effectLst/>
                <a:latin typeface="Lato" panose="020F0502020204030203" pitchFamily="34" charset="0"/>
              </a:rPr>
              <a:t> 1-4</a:t>
            </a:r>
          </a:p>
        </p:txBody>
      </p:sp>
      <p:sp>
        <p:nvSpPr>
          <p:cNvPr id="4" name="TextBox 3">
            <a:extLst>
              <a:ext uri="{FF2B5EF4-FFF2-40B4-BE49-F238E27FC236}">
                <a16:creationId xmlns:a16="http://schemas.microsoft.com/office/drawing/2014/main" id="{BF95AF6F-30E5-B0CF-39D4-51076CC6BC3A}"/>
              </a:ext>
            </a:extLst>
          </p:cNvPr>
          <p:cNvSpPr txBox="1"/>
          <p:nvPr/>
        </p:nvSpPr>
        <p:spPr>
          <a:xfrm>
            <a:off x="5775417" y="1900338"/>
            <a:ext cx="4402903" cy="2031325"/>
          </a:xfrm>
          <a:prstGeom prst="rect">
            <a:avLst/>
          </a:prstGeom>
          <a:noFill/>
          <a:ln w="76200" cap="flat">
            <a:solidFill>
              <a:srgbClr val="0070C0"/>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1" dirty="0">
                <a:solidFill>
                  <a:srgbClr val="333333"/>
                </a:solidFill>
                <a:latin typeface="Lato" panose="020F0502020204030203" pitchFamily="34" charset="0"/>
              </a:rPr>
              <a:t>Story Synopsis: </a:t>
            </a:r>
            <a:r>
              <a:rPr lang="en-US" b="0" i="0" dirty="0">
                <a:solidFill>
                  <a:srgbClr val="333333"/>
                </a:solidFill>
                <a:effectLst/>
                <a:latin typeface="Lato" panose="020F0502020204030203" pitchFamily="34" charset="0"/>
              </a:rPr>
              <a:t>Hedy Lamarr, was a beautiful Hollywood star in the 1930s-1950s. She was also a noted inventor, who, during World War II, developed a groundbreaking communications system that still remains essential to the security of today's technology.</a:t>
            </a:r>
            <a:endParaRPr lang="en-US" dirty="0">
              <a:latin typeface="Kristen ITC" panose="03050502040202030202" pitchFamily="66" charset="0"/>
            </a:endParaRPr>
          </a:p>
        </p:txBody>
      </p:sp>
      <p:sp>
        <p:nvSpPr>
          <p:cNvPr id="6" name="TextBox 5">
            <a:extLst>
              <a:ext uri="{FF2B5EF4-FFF2-40B4-BE49-F238E27FC236}">
                <a16:creationId xmlns:a16="http://schemas.microsoft.com/office/drawing/2014/main" id="{94BEC2F4-95BD-67F0-7177-69188B8E7E62}"/>
              </a:ext>
            </a:extLst>
          </p:cNvPr>
          <p:cNvSpPr txBox="1"/>
          <p:nvPr/>
        </p:nvSpPr>
        <p:spPr>
          <a:xfrm>
            <a:off x="2318426" y="37538"/>
            <a:ext cx="6913984"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rgbClr val="0070C0"/>
                </a:solidFill>
                <a:effectLst>
                  <a:outerShdw blurRad="38100" dist="38100" dir="2700000" algn="tl">
                    <a:srgbClr val="000000">
                      <a:alpha val="43137"/>
                    </a:srgbClr>
                  </a:outerShdw>
                </a:effectLst>
                <a:uFillTx/>
                <a:latin typeface="+mn-lt"/>
                <a:ea typeface="+mn-ea"/>
                <a:cs typeface="+mn-cs"/>
                <a:sym typeface="Calibri"/>
              </a:rPr>
              <a:t>Hedy Lamarr’s Double Life</a:t>
            </a:r>
          </a:p>
        </p:txBody>
      </p:sp>
      <p:sp>
        <p:nvSpPr>
          <p:cNvPr id="8" name="TextBox 7">
            <a:extLst>
              <a:ext uri="{FF2B5EF4-FFF2-40B4-BE49-F238E27FC236}">
                <a16:creationId xmlns:a16="http://schemas.microsoft.com/office/drawing/2014/main" id="{A7A63A5B-C563-60E5-97DC-4517730DE025}"/>
              </a:ext>
            </a:extLst>
          </p:cNvPr>
          <p:cNvSpPr txBox="1"/>
          <p:nvPr/>
        </p:nvSpPr>
        <p:spPr>
          <a:xfrm>
            <a:off x="309849" y="5458796"/>
            <a:ext cx="5204543" cy="923330"/>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dirty="0"/>
              <a:t>Book Reading</a:t>
            </a:r>
            <a:endParaRPr lang="en-US" dirty="0">
              <a:hlinkClick r:id="rId4"/>
            </a:endParaRPr>
          </a:p>
          <a:p>
            <a:pPr algn="ctr"/>
            <a:r>
              <a:rPr lang="en-US" dirty="0">
                <a:hlinkClick r:id="rId4"/>
              </a:rPr>
              <a:t>https://www.youtube.com/watch?v=XhcQB7VcgFQ</a:t>
            </a:r>
            <a:endParaRPr lang="en-US" dirty="0"/>
          </a:p>
          <a:p>
            <a:pPr algn="ctr"/>
            <a:r>
              <a:rPr lang="en-US" dirty="0"/>
              <a:t>14 minutes</a:t>
            </a:r>
          </a:p>
        </p:txBody>
      </p:sp>
      <p:sp>
        <p:nvSpPr>
          <p:cNvPr id="5" name="TextBox 4">
            <a:extLst>
              <a:ext uri="{FF2B5EF4-FFF2-40B4-BE49-F238E27FC236}">
                <a16:creationId xmlns:a16="http://schemas.microsoft.com/office/drawing/2014/main" id="{9DA9B26F-039E-13BE-2B5A-BC2065F25936}"/>
              </a:ext>
            </a:extLst>
          </p:cNvPr>
          <p:cNvSpPr txBox="1"/>
          <p:nvPr/>
        </p:nvSpPr>
        <p:spPr>
          <a:xfrm>
            <a:off x="545712" y="4679010"/>
            <a:ext cx="293593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Calibri"/>
              </a:rPr>
              <a:t>11/9/1914-1/19/2000</a:t>
            </a:r>
          </a:p>
        </p:txBody>
      </p:sp>
    </p:spTree>
    <p:extLst>
      <p:ext uri="{BB962C8B-B14F-4D97-AF65-F5344CB8AC3E}">
        <p14:creationId xmlns:p14="http://schemas.microsoft.com/office/powerpoint/2010/main" val="214726768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lide Number Placeholder 3"/>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2</a:t>
            </a:fld>
            <a:endParaRPr dirty="0"/>
          </a:p>
        </p:txBody>
      </p:sp>
      <p:sp>
        <p:nvSpPr>
          <p:cNvPr id="180" name="Content Placeholder 2"/>
          <p:cNvSpPr txBox="1"/>
          <p:nvPr/>
        </p:nvSpPr>
        <p:spPr>
          <a:xfrm>
            <a:off x="883919" y="1825625"/>
            <a:ext cx="10424162" cy="48422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90000"/>
              </a:lnSpc>
              <a:spcBef>
                <a:spcPts val="1000"/>
              </a:spcBef>
              <a:defRPr sz="2000"/>
            </a:pPr>
            <a:r>
              <a:rPr dirty="0"/>
              <a:t>You can now access CEE’s professional development webinars directly on EconEdLink.org! To receive these new professional development benefits, </a:t>
            </a:r>
            <a:r>
              <a:rPr b="1" dirty="0"/>
              <a:t>become an EconEdLink </a:t>
            </a:r>
            <a:r>
              <a:rPr b="1" u="sng" dirty="0">
                <a:solidFill>
                  <a:srgbClr val="0563C1"/>
                </a:solidFill>
                <a:uFill>
                  <a:solidFill>
                    <a:srgbClr val="0563C1"/>
                  </a:solidFill>
                </a:uFill>
                <a:hlinkClick r:id="rId2"/>
              </a:rPr>
              <a:t>member</a:t>
            </a:r>
            <a:r>
              <a:rPr dirty="0"/>
              <a:t>. As a member, you will now be able to: </a:t>
            </a:r>
          </a:p>
          <a:p>
            <a:pPr marL="228600" indent="-228600">
              <a:lnSpc>
                <a:spcPct val="90000"/>
              </a:lnSpc>
              <a:spcBef>
                <a:spcPts val="1000"/>
              </a:spcBef>
              <a:buSzPct val="100000"/>
              <a:buFont typeface="Arial"/>
              <a:buChar char="•"/>
              <a:defRPr sz="2000"/>
            </a:pPr>
            <a:endParaRPr dirty="0"/>
          </a:p>
          <a:p>
            <a:pPr marL="285750" indent="-285750">
              <a:lnSpc>
                <a:spcPct val="90000"/>
              </a:lnSpc>
              <a:spcBef>
                <a:spcPts val="1000"/>
              </a:spcBef>
              <a:buSzPct val="100000"/>
              <a:buFont typeface="Arial"/>
              <a:buChar char="•"/>
              <a:defRPr sz="2000"/>
            </a:pPr>
            <a:r>
              <a:rPr dirty="0"/>
              <a:t>Automatically receive a professional development certificate via e-mail within 24 hours after viewing any webinar for a minimum of 45 minutes</a:t>
            </a:r>
          </a:p>
          <a:p>
            <a:pPr marL="285750" indent="-285750">
              <a:lnSpc>
                <a:spcPct val="90000"/>
              </a:lnSpc>
              <a:spcBef>
                <a:spcPts val="1000"/>
              </a:spcBef>
              <a:buSzPct val="100000"/>
              <a:buFont typeface="Arial"/>
              <a:buChar char="•"/>
              <a:defRPr sz="2000"/>
            </a:pPr>
            <a:r>
              <a:rPr dirty="0"/>
              <a:t>Register for upcoming webinars with a simple one-click process </a:t>
            </a:r>
          </a:p>
          <a:p>
            <a:pPr marL="285750" indent="-285750">
              <a:lnSpc>
                <a:spcPct val="90000"/>
              </a:lnSpc>
              <a:spcBef>
                <a:spcPts val="1000"/>
              </a:spcBef>
              <a:buSzPct val="100000"/>
              <a:buFont typeface="Arial"/>
              <a:buChar char="•"/>
              <a:defRPr sz="2000"/>
            </a:pPr>
            <a:r>
              <a:rPr dirty="0"/>
              <a:t>Easily download presentations, lesson plan materials and activities for each webinar </a:t>
            </a:r>
          </a:p>
          <a:p>
            <a:pPr marL="285750" indent="-285750">
              <a:lnSpc>
                <a:spcPct val="90000"/>
              </a:lnSpc>
              <a:spcBef>
                <a:spcPts val="1000"/>
              </a:spcBef>
              <a:buSzPct val="100000"/>
              <a:buFont typeface="Arial"/>
              <a:buChar char="•"/>
              <a:defRPr sz="2000"/>
            </a:pPr>
            <a:r>
              <a:rPr dirty="0"/>
              <a:t>Search and view all webinars at your convenience </a:t>
            </a:r>
          </a:p>
          <a:p>
            <a:pPr marL="285750" indent="-285750">
              <a:lnSpc>
                <a:spcPct val="90000"/>
              </a:lnSpc>
              <a:spcBef>
                <a:spcPts val="1000"/>
              </a:spcBef>
              <a:buSzPct val="100000"/>
              <a:buFont typeface="Arial"/>
              <a:buChar char="•"/>
              <a:defRPr sz="2000"/>
            </a:pPr>
            <a:r>
              <a:rPr dirty="0"/>
              <a:t>Save webinars to your EconEdLink dashboard for easy access to the event</a:t>
            </a:r>
          </a:p>
          <a:p>
            <a:pPr marL="228600" indent="-228600">
              <a:lnSpc>
                <a:spcPct val="90000"/>
              </a:lnSpc>
              <a:spcBef>
                <a:spcPts val="1000"/>
              </a:spcBef>
              <a:buSzPct val="100000"/>
              <a:buFont typeface="Arial"/>
              <a:buChar char="•"/>
              <a:defRPr sz="2000"/>
            </a:pPr>
            <a:endParaRPr dirty="0"/>
          </a:p>
          <a:p>
            <a:pPr algn="ctr">
              <a:lnSpc>
                <a:spcPct val="90000"/>
              </a:lnSpc>
              <a:spcBef>
                <a:spcPts val="1000"/>
              </a:spcBef>
              <a:defRPr sz="2000"/>
            </a:pPr>
            <a:r>
              <a:rPr dirty="0"/>
              <a:t>Access our new </a:t>
            </a:r>
            <a:r>
              <a:rPr b="1" dirty="0"/>
              <a:t>Professional Development</a:t>
            </a:r>
            <a:r>
              <a:rPr dirty="0"/>
              <a:t> page </a:t>
            </a:r>
            <a:r>
              <a:rPr u="sng" dirty="0">
                <a:solidFill>
                  <a:srgbClr val="0563C1"/>
                </a:solidFill>
                <a:uFill>
                  <a:solidFill>
                    <a:srgbClr val="0563C1"/>
                  </a:solidFill>
                </a:uFill>
                <a:hlinkClick r:id="rId3"/>
              </a:rPr>
              <a:t>here</a:t>
            </a:r>
          </a:p>
        </p:txBody>
      </p:sp>
      <p:sp>
        <p:nvSpPr>
          <p:cNvPr id="181" name="Title 1"/>
          <p:cNvSpPr txBox="1"/>
          <p:nvPr/>
        </p:nvSpPr>
        <p:spPr>
          <a:xfrm>
            <a:off x="579119" y="681037"/>
            <a:ext cx="10424162" cy="4970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90000"/>
              </a:lnSpc>
              <a:defRPr sz="3200">
                <a:latin typeface="Calibri Light"/>
                <a:ea typeface="Calibri Light"/>
                <a:cs typeface="Calibri Light"/>
                <a:sym typeface="Calibri Light"/>
              </a:defRPr>
            </a:lvl1pPr>
          </a:lstStyle>
          <a:p>
            <a:r>
              <a:rPr dirty="0"/>
              <a:t>EconEdLink Membership</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DB9CA1-3120-0BB0-CBC8-4E6771AC2567}"/>
              </a:ext>
            </a:extLst>
          </p:cNvPr>
          <p:cNvSpPr txBox="1"/>
          <p:nvPr/>
        </p:nvSpPr>
        <p:spPr>
          <a:xfrm>
            <a:off x="322119" y="5345850"/>
            <a:ext cx="3636818" cy="523220"/>
          </a:xfrm>
          <a:prstGeom prst="rect">
            <a:avLst/>
          </a:prstGeom>
          <a:noFill/>
          <a:ln w="1905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Calibri"/>
              </a:rPr>
              <a:t>Author’s Website</a:t>
            </a:r>
          </a:p>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Calibri"/>
              </a:rPr>
              <a:t>https://www.lauriewallmark.com/books.php</a:t>
            </a:r>
          </a:p>
        </p:txBody>
      </p:sp>
      <p:sp>
        <p:nvSpPr>
          <p:cNvPr id="7" name="TextBox 6">
            <a:extLst>
              <a:ext uri="{FF2B5EF4-FFF2-40B4-BE49-F238E27FC236}">
                <a16:creationId xmlns:a16="http://schemas.microsoft.com/office/drawing/2014/main" id="{CBB257E4-B639-CB71-BD95-19E2BC129088}"/>
              </a:ext>
            </a:extLst>
          </p:cNvPr>
          <p:cNvSpPr txBox="1"/>
          <p:nvPr/>
        </p:nvSpPr>
        <p:spPr>
          <a:xfrm>
            <a:off x="2643621" y="6056852"/>
            <a:ext cx="8308398"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t>https://www.lauriewallmark.com/resources/Hedy%20Lamarr%20guide.pdf</a:t>
            </a:r>
          </a:p>
        </p:txBody>
      </p:sp>
      <p:sp>
        <p:nvSpPr>
          <p:cNvPr id="9" name="TextBox 8">
            <a:extLst>
              <a:ext uri="{FF2B5EF4-FFF2-40B4-BE49-F238E27FC236}">
                <a16:creationId xmlns:a16="http://schemas.microsoft.com/office/drawing/2014/main" id="{363E759F-FB16-EA6A-87B7-B91FED7D496A}"/>
              </a:ext>
            </a:extLst>
          </p:cNvPr>
          <p:cNvSpPr txBox="1"/>
          <p:nvPr/>
        </p:nvSpPr>
        <p:spPr>
          <a:xfrm>
            <a:off x="2745798" y="553088"/>
            <a:ext cx="6094268"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dirty="0"/>
              <a:t>Seventeen</a:t>
            </a:r>
            <a:r>
              <a:rPr lang="en-US" sz="1800" dirty="0"/>
              <a:t>-</a:t>
            </a:r>
            <a:r>
              <a:rPr kumimoji="0" lang="en-US" sz="1800" b="0" i="0" u="none" strike="noStrike" cap="none" spc="0" normalizeH="0" baseline="0" dirty="0">
                <a:ln>
                  <a:noFill/>
                </a:ln>
                <a:solidFill>
                  <a:srgbClr val="000000"/>
                </a:solidFill>
                <a:effectLst/>
                <a:uFillTx/>
                <a:latin typeface="+mn-lt"/>
                <a:ea typeface="+mn-ea"/>
                <a:cs typeface="+mn-cs"/>
                <a:sym typeface="Calibri"/>
              </a:rPr>
              <a:t>Page Educator’s Guide</a:t>
            </a:r>
          </a:p>
        </p:txBody>
      </p:sp>
      <p:pic>
        <p:nvPicPr>
          <p:cNvPr id="11" name="Picture 10">
            <a:extLst>
              <a:ext uri="{FF2B5EF4-FFF2-40B4-BE49-F238E27FC236}">
                <a16:creationId xmlns:a16="http://schemas.microsoft.com/office/drawing/2014/main" id="{3AF2870D-EBDC-9096-544E-E08175AF31D0}"/>
              </a:ext>
            </a:extLst>
          </p:cNvPr>
          <p:cNvPicPr>
            <a:picLocks noChangeAspect="1"/>
          </p:cNvPicPr>
          <p:nvPr/>
        </p:nvPicPr>
        <p:blipFill>
          <a:blip r:embed="rId2"/>
          <a:stretch>
            <a:fillRect/>
          </a:stretch>
        </p:blipFill>
        <p:spPr>
          <a:xfrm>
            <a:off x="675844" y="737754"/>
            <a:ext cx="3283093" cy="4214866"/>
          </a:xfrm>
          <a:prstGeom prst="rect">
            <a:avLst/>
          </a:prstGeom>
        </p:spPr>
      </p:pic>
      <p:pic>
        <p:nvPicPr>
          <p:cNvPr id="13" name="Picture 12">
            <a:extLst>
              <a:ext uri="{FF2B5EF4-FFF2-40B4-BE49-F238E27FC236}">
                <a16:creationId xmlns:a16="http://schemas.microsoft.com/office/drawing/2014/main" id="{9E63F38F-37A7-F165-DB8E-15AA45862200}"/>
              </a:ext>
            </a:extLst>
          </p:cNvPr>
          <p:cNvPicPr>
            <a:picLocks noChangeAspect="1"/>
          </p:cNvPicPr>
          <p:nvPr/>
        </p:nvPicPr>
        <p:blipFill>
          <a:blip r:embed="rId3"/>
          <a:stretch>
            <a:fillRect/>
          </a:stretch>
        </p:blipFill>
        <p:spPr>
          <a:xfrm>
            <a:off x="4255635" y="1035207"/>
            <a:ext cx="4121101" cy="4572253"/>
          </a:xfrm>
          <a:prstGeom prst="rect">
            <a:avLst/>
          </a:prstGeom>
          <a:ln w="19050">
            <a:solidFill>
              <a:schemeClr val="tx1"/>
            </a:solidFill>
          </a:ln>
        </p:spPr>
      </p:pic>
      <p:pic>
        <p:nvPicPr>
          <p:cNvPr id="15" name="Picture 14">
            <a:extLst>
              <a:ext uri="{FF2B5EF4-FFF2-40B4-BE49-F238E27FC236}">
                <a16:creationId xmlns:a16="http://schemas.microsoft.com/office/drawing/2014/main" id="{8A00AD48-54B3-3F3F-D003-090DF8C353B9}"/>
              </a:ext>
            </a:extLst>
          </p:cNvPr>
          <p:cNvPicPr>
            <a:picLocks noChangeAspect="1"/>
          </p:cNvPicPr>
          <p:nvPr/>
        </p:nvPicPr>
        <p:blipFill>
          <a:blip r:embed="rId4"/>
          <a:stretch>
            <a:fillRect/>
          </a:stretch>
        </p:blipFill>
        <p:spPr>
          <a:xfrm>
            <a:off x="8673434" y="1810031"/>
            <a:ext cx="2842721" cy="3803015"/>
          </a:xfrm>
          <a:prstGeom prst="rect">
            <a:avLst/>
          </a:prstGeom>
          <a:ln w="19050">
            <a:solidFill>
              <a:schemeClr val="tx1"/>
            </a:solidFill>
          </a:ln>
        </p:spPr>
      </p:pic>
    </p:spTree>
    <p:extLst>
      <p:ext uri="{BB962C8B-B14F-4D97-AF65-F5344CB8AC3E}">
        <p14:creationId xmlns:p14="http://schemas.microsoft.com/office/powerpoint/2010/main" val="317669345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F68173-90FE-4A34-00FB-5EC4B8437D8E}"/>
              </a:ext>
            </a:extLst>
          </p:cNvPr>
          <p:cNvPicPr>
            <a:picLocks noChangeAspect="1"/>
          </p:cNvPicPr>
          <p:nvPr/>
        </p:nvPicPr>
        <p:blipFill>
          <a:blip r:embed="rId2"/>
          <a:stretch>
            <a:fillRect/>
          </a:stretch>
        </p:blipFill>
        <p:spPr>
          <a:xfrm>
            <a:off x="170549" y="1958151"/>
            <a:ext cx="2022145" cy="1956415"/>
          </a:xfrm>
          <a:prstGeom prst="rect">
            <a:avLst/>
          </a:prstGeom>
        </p:spPr>
      </p:pic>
      <p:sp>
        <p:nvSpPr>
          <p:cNvPr id="6" name="TextBox 5">
            <a:extLst>
              <a:ext uri="{FF2B5EF4-FFF2-40B4-BE49-F238E27FC236}">
                <a16:creationId xmlns:a16="http://schemas.microsoft.com/office/drawing/2014/main" id="{F68991D8-3078-4006-A65D-0C40A2400475}"/>
              </a:ext>
            </a:extLst>
          </p:cNvPr>
          <p:cNvSpPr txBox="1"/>
          <p:nvPr/>
        </p:nvSpPr>
        <p:spPr>
          <a:xfrm>
            <a:off x="715857" y="129221"/>
            <a:ext cx="9533744" cy="6850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Lesson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Invention Idea for a Marketable Product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29EEDCC8-701D-4F66-B289-8671EB3974E3}"/>
              </a:ext>
            </a:extLst>
          </p:cNvPr>
          <p:cNvPicPr>
            <a:picLocks noChangeAspect="1"/>
          </p:cNvPicPr>
          <p:nvPr/>
        </p:nvPicPr>
        <p:blipFill>
          <a:blip r:embed="rId3"/>
          <a:stretch>
            <a:fillRect/>
          </a:stretch>
        </p:blipFill>
        <p:spPr>
          <a:xfrm>
            <a:off x="2637528" y="1101012"/>
            <a:ext cx="4582419" cy="5102955"/>
          </a:xfrm>
          <a:prstGeom prst="rect">
            <a:avLst/>
          </a:prstGeom>
          <a:ln w="38100">
            <a:solidFill>
              <a:schemeClr val="tx1"/>
            </a:solidFill>
          </a:ln>
        </p:spPr>
      </p:pic>
      <p:pic>
        <p:nvPicPr>
          <p:cNvPr id="8" name="Picture 7">
            <a:extLst>
              <a:ext uri="{FF2B5EF4-FFF2-40B4-BE49-F238E27FC236}">
                <a16:creationId xmlns:a16="http://schemas.microsoft.com/office/drawing/2014/main" id="{3363C185-DB5C-4C9D-B488-0DEC070E5D5A}"/>
              </a:ext>
            </a:extLst>
          </p:cNvPr>
          <p:cNvPicPr>
            <a:picLocks noChangeAspect="1"/>
          </p:cNvPicPr>
          <p:nvPr/>
        </p:nvPicPr>
        <p:blipFill>
          <a:blip r:embed="rId4"/>
          <a:stretch>
            <a:fillRect/>
          </a:stretch>
        </p:blipFill>
        <p:spPr>
          <a:xfrm>
            <a:off x="7498605" y="1678183"/>
            <a:ext cx="3399641" cy="4069993"/>
          </a:xfrm>
          <a:prstGeom prst="rect">
            <a:avLst/>
          </a:prstGeom>
          <a:ln w="38100">
            <a:solidFill>
              <a:schemeClr val="tx1"/>
            </a:solidFill>
          </a:ln>
        </p:spPr>
      </p:pic>
    </p:spTree>
    <p:extLst>
      <p:ext uri="{BB962C8B-B14F-4D97-AF65-F5344CB8AC3E}">
        <p14:creationId xmlns:p14="http://schemas.microsoft.com/office/powerpoint/2010/main" val="370416101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3F5918-131D-4580-A3D3-4464D1B59F54}"/>
              </a:ext>
            </a:extLst>
          </p:cNvPr>
          <p:cNvPicPr>
            <a:picLocks noChangeAspect="1"/>
          </p:cNvPicPr>
          <p:nvPr/>
        </p:nvPicPr>
        <p:blipFill>
          <a:blip r:embed="rId2"/>
          <a:stretch>
            <a:fillRect/>
          </a:stretch>
        </p:blipFill>
        <p:spPr>
          <a:xfrm>
            <a:off x="1689507" y="288938"/>
            <a:ext cx="5448411" cy="6200291"/>
          </a:xfrm>
          <a:prstGeom prst="rect">
            <a:avLst/>
          </a:prstGeom>
          <a:ln w="28575">
            <a:solidFill>
              <a:schemeClr val="tx1"/>
            </a:solidFill>
          </a:ln>
        </p:spPr>
      </p:pic>
      <p:pic>
        <p:nvPicPr>
          <p:cNvPr id="4" name="Picture 3">
            <a:extLst>
              <a:ext uri="{FF2B5EF4-FFF2-40B4-BE49-F238E27FC236}">
                <a16:creationId xmlns:a16="http://schemas.microsoft.com/office/drawing/2014/main" id="{8E6613F2-2563-4B82-A384-97777F10B338}"/>
              </a:ext>
            </a:extLst>
          </p:cNvPr>
          <p:cNvPicPr>
            <a:picLocks noChangeAspect="1"/>
          </p:cNvPicPr>
          <p:nvPr/>
        </p:nvPicPr>
        <p:blipFill>
          <a:blip r:embed="rId3"/>
          <a:stretch>
            <a:fillRect/>
          </a:stretch>
        </p:blipFill>
        <p:spPr>
          <a:xfrm>
            <a:off x="8182944" y="1759503"/>
            <a:ext cx="3213325" cy="2813904"/>
          </a:xfrm>
          <a:prstGeom prst="rect">
            <a:avLst/>
          </a:prstGeom>
          <a:ln w="76200">
            <a:solidFill>
              <a:schemeClr val="tx1"/>
            </a:solidFill>
          </a:ln>
        </p:spPr>
      </p:pic>
    </p:spTree>
    <p:extLst>
      <p:ext uri="{BB962C8B-B14F-4D97-AF65-F5344CB8AC3E}">
        <p14:creationId xmlns:p14="http://schemas.microsoft.com/office/powerpoint/2010/main" val="372668472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3305F1-6259-4C24-AA1A-30C417B7D4F7}"/>
              </a:ext>
            </a:extLst>
          </p:cNvPr>
          <p:cNvPicPr>
            <a:picLocks noChangeAspect="1"/>
          </p:cNvPicPr>
          <p:nvPr/>
        </p:nvPicPr>
        <p:blipFill>
          <a:blip r:embed="rId2"/>
          <a:stretch>
            <a:fillRect/>
          </a:stretch>
        </p:blipFill>
        <p:spPr>
          <a:xfrm>
            <a:off x="2127381" y="759503"/>
            <a:ext cx="7299940" cy="5669969"/>
          </a:xfrm>
          <a:prstGeom prst="rect">
            <a:avLst/>
          </a:prstGeom>
        </p:spPr>
      </p:pic>
    </p:spTree>
    <p:extLst>
      <p:ext uri="{BB962C8B-B14F-4D97-AF65-F5344CB8AC3E}">
        <p14:creationId xmlns:p14="http://schemas.microsoft.com/office/powerpoint/2010/main" val="25353648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Girl with a Mind for Math: The Story of Raye Montague">
            <a:extLst>
              <a:ext uri="{FF2B5EF4-FFF2-40B4-BE49-F238E27FC236}">
                <a16:creationId xmlns:a16="http://schemas.microsoft.com/office/drawing/2014/main" id="{038AE144-F110-3A2A-710C-B66CE26B10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9330" y="1372097"/>
            <a:ext cx="3771089" cy="377108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EB35A2D-163C-C298-ADC4-3C8E25035412}"/>
              </a:ext>
            </a:extLst>
          </p:cNvPr>
          <p:cNvSpPr txBox="1"/>
          <p:nvPr/>
        </p:nvSpPr>
        <p:spPr>
          <a:xfrm>
            <a:off x="1614791" y="651753"/>
            <a:ext cx="8190690"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a:ln>
                  <a:noFill/>
                </a:ln>
                <a:solidFill>
                  <a:srgbClr val="000000"/>
                </a:solidFill>
                <a:effectLst/>
                <a:uFillTx/>
                <a:latin typeface="+mn-lt"/>
                <a:ea typeface="+mn-ea"/>
                <a:cs typeface="+mn-cs"/>
                <a:sym typeface="Calibri"/>
              </a:rPr>
              <a:t>THE GIRL WITH A MIND FOR MATH </a:t>
            </a:r>
          </a:p>
        </p:txBody>
      </p:sp>
      <p:sp>
        <p:nvSpPr>
          <p:cNvPr id="4" name="TextBox 3">
            <a:extLst>
              <a:ext uri="{FF2B5EF4-FFF2-40B4-BE49-F238E27FC236}">
                <a16:creationId xmlns:a16="http://schemas.microsoft.com/office/drawing/2014/main" id="{F79329F8-3D16-4405-6D53-FF20137FDAFC}"/>
              </a:ext>
            </a:extLst>
          </p:cNvPr>
          <p:cNvSpPr txBox="1"/>
          <p:nvPr/>
        </p:nvSpPr>
        <p:spPr>
          <a:xfrm>
            <a:off x="7400017" y="4696404"/>
            <a:ext cx="3378230" cy="1200327"/>
          </a:xfrm>
          <a:prstGeom prst="rect">
            <a:avLst/>
          </a:prstGeom>
          <a:no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lang="en-US" b="1" i="0" dirty="0">
                <a:solidFill>
                  <a:srgbClr val="333333"/>
                </a:solidFill>
                <a:effectLst/>
                <a:latin typeface="Lato" panose="020F0502020204030203" pitchFamily="34" charset="0"/>
              </a:rPr>
              <a:t>Publisher:</a:t>
            </a:r>
            <a:r>
              <a:rPr lang="en-US" b="0" i="0" dirty="0">
                <a:solidFill>
                  <a:srgbClr val="333333"/>
                </a:solidFill>
                <a:effectLst/>
                <a:latin typeface="Lato" panose="020F0502020204030203" pitchFamily="34" charset="0"/>
              </a:rPr>
              <a:t> Innovation Press</a:t>
            </a:r>
          </a:p>
          <a:p>
            <a:pPr algn="l"/>
            <a:r>
              <a:rPr lang="en-US" b="1" i="0" dirty="0">
                <a:solidFill>
                  <a:srgbClr val="333333"/>
                </a:solidFill>
                <a:effectLst/>
                <a:latin typeface="Lato" panose="020F0502020204030203" pitchFamily="34" charset="0"/>
              </a:rPr>
              <a:t>Copyright Date:</a:t>
            </a:r>
            <a:r>
              <a:rPr lang="en-US" b="0" i="0" dirty="0">
                <a:solidFill>
                  <a:srgbClr val="333333"/>
                </a:solidFill>
                <a:effectLst/>
                <a:latin typeface="Lato" panose="020F0502020204030203" pitchFamily="34" charset="0"/>
              </a:rPr>
              <a:t> 2018</a:t>
            </a:r>
          </a:p>
          <a:p>
            <a:pPr algn="l"/>
            <a:r>
              <a:rPr lang="en-US" b="1" i="0" dirty="0">
                <a:solidFill>
                  <a:srgbClr val="333333"/>
                </a:solidFill>
                <a:effectLst/>
                <a:latin typeface="Lato" panose="020F0502020204030203" pitchFamily="34" charset="0"/>
              </a:rPr>
              <a:t>Reading Level:</a:t>
            </a:r>
            <a:r>
              <a:rPr lang="en-US" b="0" i="0" dirty="0">
                <a:solidFill>
                  <a:srgbClr val="333333"/>
                </a:solidFill>
                <a:effectLst/>
                <a:latin typeface="Lato" panose="020F0502020204030203" pitchFamily="34" charset="0"/>
              </a:rPr>
              <a:t> 3.1</a:t>
            </a:r>
          </a:p>
          <a:p>
            <a:pPr algn="l"/>
            <a:r>
              <a:rPr lang="en-US" b="1" i="0" dirty="0">
                <a:solidFill>
                  <a:srgbClr val="333333"/>
                </a:solidFill>
                <a:effectLst/>
                <a:latin typeface="Lato" panose="020F0502020204030203" pitchFamily="34" charset="0"/>
              </a:rPr>
              <a:t>Interest Level:</a:t>
            </a:r>
            <a:r>
              <a:rPr lang="en-US" b="0" i="0" dirty="0">
                <a:solidFill>
                  <a:srgbClr val="333333"/>
                </a:solidFill>
                <a:effectLst/>
                <a:latin typeface="Lato" panose="020F0502020204030203" pitchFamily="34" charset="0"/>
              </a:rPr>
              <a:t> K-3</a:t>
            </a:r>
          </a:p>
        </p:txBody>
      </p:sp>
      <p:sp>
        <p:nvSpPr>
          <p:cNvPr id="5" name="TextBox 4">
            <a:extLst>
              <a:ext uri="{FF2B5EF4-FFF2-40B4-BE49-F238E27FC236}">
                <a16:creationId xmlns:a16="http://schemas.microsoft.com/office/drawing/2014/main" id="{E371D6FB-F755-2D5C-BBB7-AF93FC4C73C3}"/>
              </a:ext>
            </a:extLst>
          </p:cNvPr>
          <p:cNvSpPr txBox="1"/>
          <p:nvPr/>
        </p:nvSpPr>
        <p:spPr>
          <a:xfrm>
            <a:off x="7195696" y="2057313"/>
            <a:ext cx="3786871" cy="1477328"/>
          </a:xfrm>
          <a:prstGeom prst="rect">
            <a:avLst/>
          </a:prstGeom>
          <a:noFill/>
          <a:ln w="76200" cap="flat">
            <a:solidFill>
              <a:schemeClr val="accent5">
                <a:lumMod val="50000"/>
              </a:schemeClr>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1" dirty="0">
                <a:solidFill>
                  <a:srgbClr val="333333"/>
                </a:solidFill>
                <a:latin typeface="Lato" panose="020F0502020204030203" pitchFamily="34" charset="0"/>
              </a:rPr>
              <a:t>Book Synopsis: </a:t>
            </a:r>
            <a:r>
              <a:rPr lang="en-US" dirty="0">
                <a:solidFill>
                  <a:srgbClr val="333333"/>
                </a:solidFill>
                <a:latin typeface="Lato" panose="020F0502020204030203" pitchFamily="34" charset="0"/>
              </a:rPr>
              <a:t>Y</a:t>
            </a:r>
            <a:r>
              <a:rPr lang="en-US" b="0" i="0" dirty="0">
                <a:solidFill>
                  <a:srgbClr val="333333"/>
                </a:solidFill>
                <a:effectLst/>
                <a:latin typeface="Lato" panose="020F0502020204030203" pitchFamily="34" charset="0"/>
              </a:rPr>
              <a:t>oung Raye Montague sets her sights on becoming an engineer after she tours a German submarine in the early 1940s. </a:t>
            </a:r>
            <a:endParaRPr lang="en-US" dirty="0">
              <a:latin typeface="Kristen ITC" panose="03050502040202030202" pitchFamily="66" charset="0"/>
            </a:endParaRPr>
          </a:p>
        </p:txBody>
      </p:sp>
      <p:sp>
        <p:nvSpPr>
          <p:cNvPr id="7" name="TextBox 6">
            <a:extLst>
              <a:ext uri="{FF2B5EF4-FFF2-40B4-BE49-F238E27FC236}">
                <a16:creationId xmlns:a16="http://schemas.microsoft.com/office/drawing/2014/main" id="{B3C0D1FA-C1DD-E5E4-1142-62F6FC05E75A}"/>
              </a:ext>
            </a:extLst>
          </p:cNvPr>
          <p:cNvSpPr txBox="1"/>
          <p:nvPr/>
        </p:nvSpPr>
        <p:spPr>
          <a:xfrm>
            <a:off x="1413750" y="5928221"/>
            <a:ext cx="4682247" cy="830997"/>
          </a:xfrm>
          <a:prstGeom prst="rect">
            <a:avLst/>
          </a:prstGeom>
          <a:noFill/>
          <a:ln w="1905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600" dirty="0"/>
              <a:t>Book Reading</a:t>
            </a:r>
          </a:p>
          <a:p>
            <a:pPr algn="ctr"/>
            <a:r>
              <a:rPr lang="en-US" sz="1600" dirty="0">
                <a:hlinkClick r:id="rId3"/>
              </a:rPr>
              <a:t>https://www.youtube.com/watch?v=maBiBjirKwk</a:t>
            </a:r>
            <a:endParaRPr lang="en-US" sz="1600" dirty="0"/>
          </a:p>
          <a:p>
            <a:pPr algn="ctr"/>
            <a:r>
              <a:rPr lang="en-US" sz="1600" dirty="0"/>
              <a:t>6.34 minutes</a:t>
            </a:r>
          </a:p>
        </p:txBody>
      </p:sp>
      <p:sp>
        <p:nvSpPr>
          <p:cNvPr id="6" name="TextBox 5">
            <a:extLst>
              <a:ext uri="{FF2B5EF4-FFF2-40B4-BE49-F238E27FC236}">
                <a16:creationId xmlns:a16="http://schemas.microsoft.com/office/drawing/2014/main" id="{BCD5D8C0-19FA-A79C-D481-0078C725EFAB}"/>
              </a:ext>
            </a:extLst>
          </p:cNvPr>
          <p:cNvSpPr txBox="1"/>
          <p:nvPr/>
        </p:nvSpPr>
        <p:spPr>
          <a:xfrm>
            <a:off x="2428407" y="5301238"/>
            <a:ext cx="236357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Calibri"/>
              </a:rPr>
              <a:t>1/21/1935-10/10/2018</a:t>
            </a:r>
          </a:p>
        </p:txBody>
      </p:sp>
    </p:spTree>
    <p:extLst>
      <p:ext uri="{BB962C8B-B14F-4D97-AF65-F5344CB8AC3E}">
        <p14:creationId xmlns:p14="http://schemas.microsoft.com/office/powerpoint/2010/main" val="333580374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259EEE-6BA5-FB82-91E9-44D68785AB9E}"/>
              </a:ext>
            </a:extLst>
          </p:cNvPr>
          <p:cNvSpPr txBox="1"/>
          <p:nvPr/>
        </p:nvSpPr>
        <p:spPr>
          <a:xfrm>
            <a:off x="2652280" y="5777798"/>
            <a:ext cx="6094268"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hlinkClick r:id="rId2"/>
              </a:rPr>
              <a:t>https://www.youtube.com/watch?v=1ejoOFulfmQ</a:t>
            </a:r>
            <a:endParaRPr lang="en-US" dirty="0"/>
          </a:p>
          <a:p>
            <a:pPr algn="ctr"/>
            <a:endParaRPr lang="en-US" dirty="0"/>
          </a:p>
        </p:txBody>
      </p:sp>
      <p:pic>
        <p:nvPicPr>
          <p:cNvPr id="5" name="Picture 4">
            <a:extLst>
              <a:ext uri="{FF2B5EF4-FFF2-40B4-BE49-F238E27FC236}">
                <a16:creationId xmlns:a16="http://schemas.microsoft.com/office/drawing/2014/main" id="{9B43A734-916F-4E62-801C-56BA26F5FDD1}"/>
              </a:ext>
            </a:extLst>
          </p:cNvPr>
          <p:cNvPicPr>
            <a:picLocks noChangeAspect="1"/>
          </p:cNvPicPr>
          <p:nvPr/>
        </p:nvPicPr>
        <p:blipFill>
          <a:blip r:embed="rId3"/>
          <a:stretch>
            <a:fillRect/>
          </a:stretch>
        </p:blipFill>
        <p:spPr>
          <a:xfrm>
            <a:off x="592281" y="591829"/>
            <a:ext cx="9292503" cy="4937433"/>
          </a:xfrm>
          <a:prstGeom prst="rect">
            <a:avLst/>
          </a:prstGeom>
        </p:spPr>
      </p:pic>
    </p:spTree>
    <p:extLst>
      <p:ext uri="{BB962C8B-B14F-4D97-AF65-F5344CB8AC3E}">
        <p14:creationId xmlns:p14="http://schemas.microsoft.com/office/powerpoint/2010/main" val="295579619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AC2ED4-0468-645F-DC2D-E977F20D864D}"/>
              </a:ext>
            </a:extLst>
          </p:cNvPr>
          <p:cNvPicPr>
            <a:picLocks noChangeAspect="1"/>
          </p:cNvPicPr>
          <p:nvPr/>
        </p:nvPicPr>
        <p:blipFill>
          <a:blip r:embed="rId2"/>
          <a:stretch>
            <a:fillRect/>
          </a:stretch>
        </p:blipFill>
        <p:spPr>
          <a:xfrm>
            <a:off x="998374" y="3887120"/>
            <a:ext cx="7364461" cy="2523010"/>
          </a:xfrm>
          <a:prstGeom prst="rect">
            <a:avLst/>
          </a:prstGeom>
          <a:ln w="19050">
            <a:solidFill>
              <a:schemeClr val="tx1"/>
            </a:solidFill>
          </a:ln>
        </p:spPr>
      </p:pic>
      <p:pic>
        <p:nvPicPr>
          <p:cNvPr id="5" name="Picture 4">
            <a:extLst>
              <a:ext uri="{FF2B5EF4-FFF2-40B4-BE49-F238E27FC236}">
                <a16:creationId xmlns:a16="http://schemas.microsoft.com/office/drawing/2014/main" id="{F979AD9E-39B3-5E4D-147E-18603C6CBCB1}"/>
              </a:ext>
            </a:extLst>
          </p:cNvPr>
          <p:cNvPicPr>
            <a:picLocks noChangeAspect="1"/>
          </p:cNvPicPr>
          <p:nvPr/>
        </p:nvPicPr>
        <p:blipFill>
          <a:blip r:embed="rId3"/>
          <a:stretch>
            <a:fillRect/>
          </a:stretch>
        </p:blipFill>
        <p:spPr>
          <a:xfrm>
            <a:off x="1585563" y="863082"/>
            <a:ext cx="7942127" cy="2565918"/>
          </a:xfrm>
          <a:prstGeom prst="rect">
            <a:avLst/>
          </a:prstGeom>
          <a:ln w="19050">
            <a:solidFill>
              <a:schemeClr val="tx1"/>
            </a:solidFill>
          </a:ln>
        </p:spPr>
      </p:pic>
      <p:sp>
        <p:nvSpPr>
          <p:cNvPr id="6" name="TextBox 5">
            <a:extLst>
              <a:ext uri="{FF2B5EF4-FFF2-40B4-BE49-F238E27FC236}">
                <a16:creationId xmlns:a16="http://schemas.microsoft.com/office/drawing/2014/main" id="{AC30BCDA-E129-FC7B-9B3B-FC89E5C03AA9}"/>
              </a:ext>
            </a:extLst>
          </p:cNvPr>
          <p:cNvSpPr txBox="1"/>
          <p:nvPr/>
        </p:nvSpPr>
        <p:spPr>
          <a:xfrm>
            <a:off x="3405674" y="103865"/>
            <a:ext cx="3592285" cy="800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mn-lt"/>
                <a:ea typeface="+mn-ea"/>
                <a:cs typeface="+mn-cs"/>
                <a:sym typeface="Calibri"/>
              </a:rPr>
              <a:t>Backmatter</a:t>
            </a:r>
          </a:p>
          <a:p>
            <a:pPr marL="0" marR="0" indent="0" algn="ctr"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88198465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A7903E-7EB6-911A-C284-45D71C0D5D6A}"/>
              </a:ext>
            </a:extLst>
          </p:cNvPr>
          <p:cNvPicPr>
            <a:picLocks noChangeAspect="1"/>
          </p:cNvPicPr>
          <p:nvPr/>
        </p:nvPicPr>
        <p:blipFill>
          <a:blip r:embed="rId2"/>
          <a:stretch>
            <a:fillRect/>
          </a:stretch>
        </p:blipFill>
        <p:spPr>
          <a:xfrm>
            <a:off x="3241963" y="323560"/>
            <a:ext cx="4790209" cy="6210879"/>
          </a:xfrm>
          <a:prstGeom prst="rect">
            <a:avLst/>
          </a:prstGeom>
        </p:spPr>
      </p:pic>
    </p:spTree>
    <p:extLst>
      <p:ext uri="{BB962C8B-B14F-4D97-AF65-F5344CB8AC3E}">
        <p14:creationId xmlns:p14="http://schemas.microsoft.com/office/powerpoint/2010/main" val="305166537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rgaret and the Moon">
            <a:extLst>
              <a:ext uri="{FF2B5EF4-FFF2-40B4-BE49-F238E27FC236}">
                <a16:creationId xmlns:a16="http://schemas.microsoft.com/office/drawing/2014/main" id="{F78DC90F-7EA9-D252-A0AC-7A4CD8287C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915" y="1168273"/>
            <a:ext cx="2816388" cy="3672569"/>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D1152FC-8EF5-538D-BB88-E9B3464A31FB}"/>
              </a:ext>
            </a:extLst>
          </p:cNvPr>
          <p:cNvSpPr txBox="1"/>
          <p:nvPr/>
        </p:nvSpPr>
        <p:spPr>
          <a:xfrm>
            <a:off x="6817535" y="1720838"/>
            <a:ext cx="3786871" cy="2031325"/>
          </a:xfrm>
          <a:prstGeom prst="rect">
            <a:avLst/>
          </a:prstGeom>
          <a:noFill/>
          <a:ln w="76200" cap="flat">
            <a:solidFill>
              <a:srgbClr val="0070C0"/>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1" dirty="0">
                <a:solidFill>
                  <a:srgbClr val="333333"/>
                </a:solidFill>
                <a:latin typeface="Lato" panose="020F0502020204030203" pitchFamily="34" charset="0"/>
              </a:rPr>
              <a:t>B</a:t>
            </a:r>
            <a:r>
              <a:rPr lang="en-US" b="1" i="0" dirty="0">
                <a:solidFill>
                  <a:srgbClr val="333333"/>
                </a:solidFill>
                <a:effectLst/>
                <a:latin typeface="Lato" panose="020F0502020204030203" pitchFamily="34" charset="0"/>
              </a:rPr>
              <a:t>ook Synopsis: </a:t>
            </a:r>
            <a:r>
              <a:rPr lang="en-US" b="0" i="0" dirty="0">
                <a:solidFill>
                  <a:srgbClr val="333333"/>
                </a:solidFill>
                <a:effectLst/>
                <a:latin typeface="Lato" panose="020F0502020204030203" pitchFamily="34" charset="0"/>
              </a:rPr>
              <a:t>Margaret Hamilton’s love of mathematics led to her prestigious education and contributions at NASA. </a:t>
            </a:r>
            <a:r>
              <a:rPr lang="en-US" dirty="0">
                <a:solidFill>
                  <a:srgbClr val="333333"/>
                </a:solidFill>
                <a:latin typeface="Lato" panose="020F0502020204030203" pitchFamily="34" charset="0"/>
              </a:rPr>
              <a:t>Reader’s learn </a:t>
            </a:r>
            <a:r>
              <a:rPr lang="en-US" b="0" i="0" dirty="0">
                <a:solidFill>
                  <a:srgbClr val="333333"/>
                </a:solidFill>
                <a:effectLst/>
                <a:latin typeface="Lato" panose="020F0502020204030203" pitchFamily="34" charset="0"/>
              </a:rPr>
              <a:t>how her handwritten codes proved essential throughout numerous space missions.</a:t>
            </a:r>
            <a:endParaRPr lang="en-US" dirty="0">
              <a:latin typeface="Kristen ITC" panose="03050502040202030202" pitchFamily="66" charset="0"/>
            </a:endParaRPr>
          </a:p>
        </p:txBody>
      </p:sp>
      <p:sp>
        <p:nvSpPr>
          <p:cNvPr id="4" name="TextBox 3">
            <a:extLst>
              <a:ext uri="{FF2B5EF4-FFF2-40B4-BE49-F238E27FC236}">
                <a16:creationId xmlns:a16="http://schemas.microsoft.com/office/drawing/2014/main" id="{BD1A4641-2D3E-2D39-E695-FAC685E684F5}"/>
              </a:ext>
            </a:extLst>
          </p:cNvPr>
          <p:cNvSpPr txBox="1"/>
          <p:nvPr/>
        </p:nvSpPr>
        <p:spPr>
          <a:xfrm>
            <a:off x="7021855" y="4500462"/>
            <a:ext cx="3378230" cy="1200327"/>
          </a:xfrm>
          <a:prstGeom prst="rect">
            <a:avLst/>
          </a:prstGeom>
          <a:no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lang="en-US" b="1" i="0" dirty="0">
                <a:solidFill>
                  <a:srgbClr val="333333"/>
                </a:solidFill>
                <a:effectLst/>
                <a:latin typeface="Lato" panose="020F0502020204030203" pitchFamily="34" charset="0"/>
              </a:rPr>
              <a:t>Publisher:</a:t>
            </a:r>
            <a:r>
              <a:rPr lang="en-US" b="0" i="0" dirty="0">
                <a:solidFill>
                  <a:srgbClr val="333333"/>
                </a:solidFill>
                <a:effectLst/>
                <a:latin typeface="Lato" panose="020F0502020204030203" pitchFamily="34" charset="0"/>
              </a:rPr>
              <a:t> Alfred A. Knopf, Inc. </a:t>
            </a:r>
          </a:p>
          <a:p>
            <a:pPr algn="l"/>
            <a:r>
              <a:rPr lang="en-US" b="1" i="0" dirty="0">
                <a:solidFill>
                  <a:srgbClr val="333333"/>
                </a:solidFill>
                <a:effectLst/>
                <a:latin typeface="Lato" panose="020F0502020204030203" pitchFamily="34" charset="0"/>
              </a:rPr>
              <a:t>Copyright Date:</a:t>
            </a:r>
            <a:r>
              <a:rPr lang="en-US" b="0" i="0" dirty="0">
                <a:solidFill>
                  <a:srgbClr val="333333"/>
                </a:solidFill>
                <a:effectLst/>
                <a:latin typeface="Lato" panose="020F0502020204030203" pitchFamily="34" charset="0"/>
              </a:rPr>
              <a:t> 2017</a:t>
            </a:r>
          </a:p>
          <a:p>
            <a:pPr algn="l"/>
            <a:r>
              <a:rPr lang="en-US" b="1" i="0" dirty="0">
                <a:solidFill>
                  <a:srgbClr val="333333"/>
                </a:solidFill>
                <a:effectLst/>
                <a:latin typeface="Lato" panose="020F0502020204030203" pitchFamily="34" charset="0"/>
              </a:rPr>
              <a:t>Reading Level:</a:t>
            </a:r>
            <a:r>
              <a:rPr lang="en-US" b="0" i="0" dirty="0">
                <a:solidFill>
                  <a:srgbClr val="333333"/>
                </a:solidFill>
                <a:effectLst/>
                <a:latin typeface="Lato" panose="020F0502020204030203" pitchFamily="34" charset="0"/>
              </a:rPr>
              <a:t> 3.7</a:t>
            </a:r>
          </a:p>
          <a:p>
            <a:pPr algn="l"/>
            <a:r>
              <a:rPr lang="en-US" b="1" i="0" dirty="0">
                <a:solidFill>
                  <a:srgbClr val="333333"/>
                </a:solidFill>
                <a:effectLst/>
                <a:latin typeface="Lato" panose="020F0502020204030203" pitchFamily="34" charset="0"/>
              </a:rPr>
              <a:t>Interest Level:</a:t>
            </a:r>
            <a:r>
              <a:rPr lang="en-US" b="0" i="0" dirty="0">
                <a:solidFill>
                  <a:srgbClr val="333333"/>
                </a:solidFill>
                <a:effectLst/>
                <a:latin typeface="Lato" panose="020F0502020204030203" pitchFamily="34" charset="0"/>
              </a:rPr>
              <a:t> K-2</a:t>
            </a:r>
          </a:p>
        </p:txBody>
      </p:sp>
      <p:sp>
        <p:nvSpPr>
          <p:cNvPr id="7" name="TextBox 6">
            <a:extLst>
              <a:ext uri="{FF2B5EF4-FFF2-40B4-BE49-F238E27FC236}">
                <a16:creationId xmlns:a16="http://schemas.microsoft.com/office/drawing/2014/main" id="{D54B3F34-04CC-AE36-E6E0-DEA154363D6E}"/>
              </a:ext>
            </a:extLst>
          </p:cNvPr>
          <p:cNvSpPr txBox="1"/>
          <p:nvPr/>
        </p:nvSpPr>
        <p:spPr>
          <a:xfrm>
            <a:off x="1507787" y="398834"/>
            <a:ext cx="8015591"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a:ln>
                  <a:noFill/>
                </a:ln>
                <a:solidFill>
                  <a:srgbClr val="FFC000"/>
                </a:solidFill>
                <a:effectLst>
                  <a:outerShdw blurRad="38100" dist="38100" dir="2700000" algn="tl">
                    <a:srgbClr val="000000">
                      <a:alpha val="43137"/>
                    </a:srgbClr>
                  </a:outerShdw>
                </a:effectLst>
                <a:uFillTx/>
                <a:latin typeface="Copperplate Gothic Bold" panose="020E0705020206020404" pitchFamily="34" charset="0"/>
                <a:sym typeface="Calibri"/>
              </a:rPr>
              <a:t>Margaret and the Moon</a:t>
            </a:r>
          </a:p>
        </p:txBody>
      </p:sp>
      <p:sp>
        <p:nvSpPr>
          <p:cNvPr id="8" name="TextBox 7">
            <a:extLst>
              <a:ext uri="{FF2B5EF4-FFF2-40B4-BE49-F238E27FC236}">
                <a16:creationId xmlns:a16="http://schemas.microsoft.com/office/drawing/2014/main" id="{8AD74260-D735-341C-888D-AF3106A63E5B}"/>
              </a:ext>
            </a:extLst>
          </p:cNvPr>
          <p:cNvSpPr txBox="1"/>
          <p:nvPr/>
        </p:nvSpPr>
        <p:spPr>
          <a:xfrm>
            <a:off x="1035698" y="5551714"/>
            <a:ext cx="4861216" cy="923328"/>
          </a:xfrm>
          <a:prstGeom prst="rect">
            <a:avLst/>
          </a:prstGeom>
          <a:noFill/>
          <a:ln w="190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Book Reading</a:t>
            </a:r>
          </a:p>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hlinkClick r:id="rId3"/>
              </a:rPr>
              <a:t>https://www.youtube.com/watch?v=ywps6R6B4vY</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lang="en-US" dirty="0"/>
              <a:t>6 minutes</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2" name="TextBox 1">
            <a:extLst>
              <a:ext uri="{FF2B5EF4-FFF2-40B4-BE49-F238E27FC236}">
                <a16:creationId xmlns:a16="http://schemas.microsoft.com/office/drawing/2014/main" id="{81EA37D0-3C16-C9B6-EA1A-3588A5F705F6}"/>
              </a:ext>
            </a:extLst>
          </p:cNvPr>
          <p:cNvSpPr txBox="1"/>
          <p:nvPr/>
        </p:nvSpPr>
        <p:spPr>
          <a:xfrm>
            <a:off x="2209876" y="5011613"/>
            <a:ext cx="239842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Calibri"/>
              </a:rPr>
              <a:t>August 17, 1936</a:t>
            </a:r>
          </a:p>
        </p:txBody>
      </p:sp>
    </p:spTree>
    <p:extLst>
      <p:ext uri="{BB962C8B-B14F-4D97-AF65-F5344CB8AC3E}">
        <p14:creationId xmlns:p14="http://schemas.microsoft.com/office/powerpoint/2010/main" val="325552535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466ABA-17F6-50A3-1BD9-3EADAE3BB3A9}"/>
              </a:ext>
            </a:extLst>
          </p:cNvPr>
          <p:cNvSpPr txBox="1"/>
          <p:nvPr/>
        </p:nvSpPr>
        <p:spPr>
          <a:xfrm>
            <a:off x="2263146" y="6361126"/>
            <a:ext cx="8236895"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hlinkClick r:id="rId2"/>
              </a:rPr>
              <a:t>https://images.randomhouse.com/promo_image/9780399551857_3518.pdf</a:t>
            </a:r>
            <a:endParaRPr lang="en-US" dirty="0"/>
          </a:p>
          <a:p>
            <a:endParaRPr lang="en-US" dirty="0"/>
          </a:p>
        </p:txBody>
      </p:sp>
      <p:pic>
        <p:nvPicPr>
          <p:cNvPr id="5" name="Picture 4">
            <a:extLst>
              <a:ext uri="{FF2B5EF4-FFF2-40B4-BE49-F238E27FC236}">
                <a16:creationId xmlns:a16="http://schemas.microsoft.com/office/drawing/2014/main" id="{D942EF5B-63C3-0A9C-5CB5-0BA0EF58D35C}"/>
              </a:ext>
            </a:extLst>
          </p:cNvPr>
          <p:cNvPicPr>
            <a:picLocks noChangeAspect="1"/>
          </p:cNvPicPr>
          <p:nvPr/>
        </p:nvPicPr>
        <p:blipFill>
          <a:blip r:embed="rId3"/>
          <a:stretch>
            <a:fillRect/>
          </a:stretch>
        </p:blipFill>
        <p:spPr>
          <a:xfrm>
            <a:off x="3930327" y="1058808"/>
            <a:ext cx="3833318" cy="5079345"/>
          </a:xfrm>
          <a:prstGeom prst="rect">
            <a:avLst/>
          </a:prstGeom>
          <a:ln w="38100">
            <a:solidFill>
              <a:srgbClr val="00B050"/>
            </a:solidFill>
          </a:ln>
        </p:spPr>
      </p:pic>
      <p:pic>
        <p:nvPicPr>
          <p:cNvPr id="7" name="Picture 6">
            <a:extLst>
              <a:ext uri="{FF2B5EF4-FFF2-40B4-BE49-F238E27FC236}">
                <a16:creationId xmlns:a16="http://schemas.microsoft.com/office/drawing/2014/main" id="{DF1AFD8D-FAFB-2437-6A69-5A976A6CEC00}"/>
              </a:ext>
            </a:extLst>
          </p:cNvPr>
          <p:cNvPicPr>
            <a:picLocks noChangeAspect="1"/>
          </p:cNvPicPr>
          <p:nvPr/>
        </p:nvPicPr>
        <p:blipFill>
          <a:blip r:embed="rId4"/>
          <a:stretch>
            <a:fillRect/>
          </a:stretch>
        </p:blipFill>
        <p:spPr>
          <a:xfrm>
            <a:off x="478626" y="1058808"/>
            <a:ext cx="3170572" cy="4297739"/>
          </a:xfrm>
          <a:prstGeom prst="rect">
            <a:avLst/>
          </a:prstGeom>
          <a:ln w="57150">
            <a:solidFill>
              <a:srgbClr val="00B050"/>
            </a:solidFill>
          </a:ln>
        </p:spPr>
      </p:pic>
      <p:pic>
        <p:nvPicPr>
          <p:cNvPr id="9" name="Picture 8">
            <a:extLst>
              <a:ext uri="{FF2B5EF4-FFF2-40B4-BE49-F238E27FC236}">
                <a16:creationId xmlns:a16="http://schemas.microsoft.com/office/drawing/2014/main" id="{499C7D81-2C19-62A3-CDCC-06395A404146}"/>
              </a:ext>
            </a:extLst>
          </p:cNvPr>
          <p:cNvPicPr>
            <a:picLocks noChangeAspect="1"/>
          </p:cNvPicPr>
          <p:nvPr/>
        </p:nvPicPr>
        <p:blipFill>
          <a:blip r:embed="rId5"/>
          <a:stretch>
            <a:fillRect/>
          </a:stretch>
        </p:blipFill>
        <p:spPr>
          <a:xfrm>
            <a:off x="8044774" y="1128759"/>
            <a:ext cx="2282914" cy="3028259"/>
          </a:xfrm>
          <a:prstGeom prst="rect">
            <a:avLst/>
          </a:prstGeom>
          <a:ln w="38100">
            <a:solidFill>
              <a:srgbClr val="00B050"/>
            </a:solidFill>
          </a:ln>
        </p:spPr>
      </p:pic>
      <p:pic>
        <p:nvPicPr>
          <p:cNvPr id="11" name="Picture 10">
            <a:extLst>
              <a:ext uri="{FF2B5EF4-FFF2-40B4-BE49-F238E27FC236}">
                <a16:creationId xmlns:a16="http://schemas.microsoft.com/office/drawing/2014/main" id="{C2B6B234-18E7-7632-E407-6FFDBBE3D611}"/>
              </a:ext>
            </a:extLst>
          </p:cNvPr>
          <p:cNvPicPr>
            <a:picLocks noChangeAspect="1"/>
          </p:cNvPicPr>
          <p:nvPr/>
        </p:nvPicPr>
        <p:blipFill>
          <a:blip r:embed="rId6"/>
          <a:stretch>
            <a:fillRect/>
          </a:stretch>
        </p:blipFill>
        <p:spPr>
          <a:xfrm>
            <a:off x="9773367" y="3429000"/>
            <a:ext cx="2081407" cy="2769546"/>
          </a:xfrm>
          <a:prstGeom prst="rect">
            <a:avLst/>
          </a:prstGeom>
          <a:ln w="28575">
            <a:solidFill>
              <a:srgbClr val="00B050"/>
            </a:solidFill>
          </a:ln>
        </p:spPr>
      </p:pic>
      <p:sp>
        <p:nvSpPr>
          <p:cNvPr id="12" name="TextBox 11">
            <a:extLst>
              <a:ext uri="{FF2B5EF4-FFF2-40B4-BE49-F238E27FC236}">
                <a16:creationId xmlns:a16="http://schemas.microsoft.com/office/drawing/2014/main" id="{D79FBB02-2724-47E1-C888-137CED57B2EE}"/>
              </a:ext>
            </a:extLst>
          </p:cNvPr>
          <p:cNvSpPr txBox="1"/>
          <p:nvPr/>
        </p:nvSpPr>
        <p:spPr>
          <a:xfrm>
            <a:off x="2500009" y="321013"/>
            <a:ext cx="6391072"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rgbClr val="92D050"/>
                </a:solidFill>
                <a:effectLst>
                  <a:outerShdw blurRad="38100" dist="38100" dir="2700000" algn="tl">
                    <a:srgbClr val="000000">
                      <a:alpha val="43137"/>
                    </a:srgbClr>
                  </a:outerShdw>
                </a:effectLst>
                <a:uFillTx/>
                <a:latin typeface="+mn-lt"/>
                <a:ea typeface="+mn-ea"/>
                <a:cs typeface="+mn-cs"/>
                <a:sym typeface="Calibri"/>
              </a:rPr>
              <a:t>Publisher’s Educator’s Guide</a:t>
            </a:r>
          </a:p>
        </p:txBody>
      </p:sp>
    </p:spTree>
    <p:extLst>
      <p:ext uri="{BB962C8B-B14F-4D97-AF65-F5344CB8AC3E}">
        <p14:creationId xmlns:p14="http://schemas.microsoft.com/office/powerpoint/2010/main" val="212195589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lide Number Placeholder 4"/>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3</a:t>
            </a:fld>
            <a:endParaRPr dirty="0"/>
          </a:p>
        </p:txBody>
      </p:sp>
      <p:sp>
        <p:nvSpPr>
          <p:cNvPr id="184" name="Title 1"/>
          <p:cNvSpPr txBox="1"/>
          <p:nvPr/>
        </p:nvSpPr>
        <p:spPr>
          <a:xfrm>
            <a:off x="785560" y="469343"/>
            <a:ext cx="10424161" cy="4970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90000"/>
              </a:lnSpc>
              <a:defRPr sz="3200">
                <a:latin typeface="Calibri Light"/>
                <a:ea typeface="Calibri Light"/>
                <a:cs typeface="Calibri Light"/>
                <a:sym typeface="Calibri Light"/>
              </a:defRPr>
            </a:lvl1pPr>
          </a:lstStyle>
          <a:p>
            <a:r>
              <a:rPr dirty="0"/>
              <a:t>Professional Development Opportunities</a:t>
            </a:r>
          </a:p>
        </p:txBody>
      </p:sp>
      <p:sp>
        <p:nvSpPr>
          <p:cNvPr id="185" name="Content Placeholder 2"/>
          <p:cNvSpPr txBox="1"/>
          <p:nvPr/>
        </p:nvSpPr>
        <p:spPr>
          <a:xfrm>
            <a:off x="948658" y="1577154"/>
            <a:ext cx="10424161" cy="45804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rPr dirty="0"/>
              <a:t>To earn professional development credit for CEE webinars found on EconEdLink, you must:</a:t>
            </a:r>
            <a:endParaRPr sz="2800" dirty="0"/>
          </a:p>
          <a:p>
            <a:endParaRPr sz="2800" dirty="0"/>
          </a:p>
          <a:p>
            <a:pPr marL="285750" indent="-285750">
              <a:buSzPct val="100000"/>
              <a:buFont typeface="Arial"/>
              <a:buChar char="•"/>
            </a:pPr>
            <a:r>
              <a:rPr dirty="0"/>
              <a:t>Watch a minimum of 45-minutes and you will automatically receive a professional development </a:t>
            </a:r>
            <a:r>
              <a:rPr b="1" dirty="0">
                <a:solidFill>
                  <a:srgbClr val="7A9900"/>
                </a:solidFill>
              </a:rPr>
              <a:t>certificate </a:t>
            </a:r>
            <a:r>
              <a:rPr dirty="0"/>
              <a:t>via e-mail within 24 hours. </a:t>
            </a:r>
            <a:endParaRPr sz="2800" dirty="0"/>
          </a:p>
          <a:p>
            <a:pPr marL="285750" indent="-285750">
              <a:buSzPct val="100000"/>
              <a:buFont typeface="Arial"/>
              <a:buChar char="•"/>
            </a:pPr>
            <a:r>
              <a:rPr dirty="0"/>
              <a:t>Attendees can learn how much credit they will earn per workshop. </a:t>
            </a:r>
            <a:endParaRPr sz="2800" dirty="0"/>
          </a:p>
          <a:p>
            <a:endParaRPr sz="2800" dirty="0"/>
          </a:p>
          <a:p>
            <a:pPr>
              <a:defRPr b="1" u="sng"/>
            </a:pPr>
            <a:r>
              <a:rPr dirty="0"/>
              <a:t>Accessing resources: </a:t>
            </a:r>
          </a:p>
          <a:p>
            <a:endParaRPr dirty="0"/>
          </a:p>
          <a:p>
            <a:pPr marL="285750" indent="-285750">
              <a:buSzPct val="100000"/>
              <a:buFont typeface="Helvetica"/>
              <a:buChar char="•"/>
            </a:pPr>
            <a:r>
              <a:rPr dirty="0"/>
              <a:t>You can now easily download presentations, lesson plan materials, and activities for each webinar from </a:t>
            </a:r>
            <a:r>
              <a:rPr sz="1600" b="1" i="1" u="sng" dirty="0">
                <a:solidFill>
                  <a:srgbClr val="0563C1"/>
                </a:solidFill>
                <a:uFill>
                  <a:solidFill>
                    <a:srgbClr val="0563C1"/>
                  </a:solidFill>
                </a:uFill>
                <a:hlinkClick r:id="rId2"/>
              </a:rPr>
              <a:t>EconEdLink.org/professional-development/</a:t>
            </a:r>
            <a:endParaRPr sz="1600" b="1" i="1" dirty="0">
              <a:solidFill>
                <a:srgbClr val="005CB8"/>
              </a:solidFill>
            </a:endParaRPr>
          </a:p>
          <a:p>
            <a:pPr marL="285750" indent="-285750">
              <a:buSzPct val="100000"/>
              <a:buFont typeface="Helvetica"/>
              <a:buChar char="•"/>
              <a:defRPr sz="1600" b="1" i="1" u="sng">
                <a:solidFill>
                  <a:srgbClr val="005CB8"/>
                </a:solidFill>
              </a:defRPr>
            </a:pPr>
            <a:endParaRPr sz="1600" b="1" i="1" dirty="0">
              <a:solidFill>
                <a:srgbClr val="005CB8"/>
              </a:solidFill>
            </a:endParaRPr>
          </a:p>
          <a:p>
            <a:pPr>
              <a:defRPr sz="1600" b="1" u="sng"/>
            </a:pPr>
            <a:r>
              <a:rPr dirty="0"/>
              <a:t>Local resources:</a:t>
            </a:r>
            <a:r>
              <a:rPr b="0" u="none" dirty="0"/>
              <a:t> </a:t>
            </a:r>
          </a:p>
          <a:p>
            <a:pPr>
              <a:defRPr sz="1600"/>
            </a:pPr>
            <a:endParaRPr b="0" u="none" dirty="0"/>
          </a:p>
          <a:p>
            <a:pPr marL="285750" indent="-285750">
              <a:buSzPct val="100000"/>
              <a:buFont typeface="Helvetica"/>
              <a:buChar char="•"/>
              <a:defRPr sz="1600"/>
            </a:pPr>
            <a:r>
              <a:rPr dirty="0"/>
              <a:t>Insert your local professional development opportunities (if applicable)</a:t>
            </a:r>
            <a:endParaRPr sz="1400" b="1" i="1" dirty="0">
              <a:solidFill>
                <a:srgbClr val="005CB8"/>
              </a:solidFill>
            </a:endParaRPr>
          </a:p>
          <a:p>
            <a:pPr>
              <a:defRPr sz="1600" b="1" i="1">
                <a:solidFill>
                  <a:srgbClr val="005CB8"/>
                </a:solidFill>
              </a:defRPr>
            </a:pPr>
            <a:endParaRPr sz="1400" b="1" i="1" dirty="0">
              <a:solidFill>
                <a:srgbClr val="005CB8"/>
              </a:solidFill>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itle 1"/>
          <p:cNvSpPr txBox="1"/>
          <p:nvPr/>
        </p:nvSpPr>
        <p:spPr>
          <a:xfrm>
            <a:off x="346714" y="455010"/>
            <a:ext cx="1049140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90000"/>
              </a:lnSpc>
              <a:defRPr sz="4000" spc="-300">
                <a:solidFill>
                  <a:srgbClr val="414A58"/>
                </a:solidFill>
                <a:latin typeface="Inter"/>
                <a:ea typeface="Inter"/>
                <a:cs typeface="Inter"/>
                <a:sym typeface="Inter"/>
              </a:defRPr>
            </a:lvl1pPr>
          </a:lstStyle>
          <a:p>
            <a:endParaRPr dirty="0"/>
          </a:p>
        </p:txBody>
      </p:sp>
      <p:sp>
        <p:nvSpPr>
          <p:cNvPr id="211" name="Slide Number Placeholder 6"/>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30</a:t>
            </a:fld>
            <a:endParaRPr dirty="0"/>
          </a:p>
        </p:txBody>
      </p:sp>
      <p:sp>
        <p:nvSpPr>
          <p:cNvPr id="212" name="Title 1"/>
          <p:cNvSpPr txBox="1"/>
          <p:nvPr/>
        </p:nvSpPr>
        <p:spPr>
          <a:xfrm>
            <a:off x="574196" y="66546"/>
            <a:ext cx="10424161" cy="12003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90000"/>
              </a:lnSpc>
              <a:defRPr sz="4400" u="sng">
                <a:latin typeface="Calibri Light"/>
                <a:ea typeface="Calibri Light"/>
                <a:cs typeface="Calibri Light"/>
                <a:sym typeface="Calibri Light"/>
              </a:defRPr>
            </a:lvl1pPr>
          </a:lstStyle>
          <a:p>
            <a:r>
              <a:rPr lang="en-US" u="none" dirty="0"/>
              <a:t>Something to Think About</a:t>
            </a:r>
          </a:p>
          <a:p>
            <a:r>
              <a:rPr sz="3600" u="none" dirty="0"/>
              <a:t>Assessment Questions</a:t>
            </a:r>
          </a:p>
        </p:txBody>
      </p:sp>
      <p:sp>
        <p:nvSpPr>
          <p:cNvPr id="213" name="Content Placeholder 2"/>
          <p:cNvSpPr txBox="1"/>
          <p:nvPr/>
        </p:nvSpPr>
        <p:spPr>
          <a:xfrm>
            <a:off x="883919" y="1655339"/>
            <a:ext cx="10424161" cy="35548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42900" indent="-342900" defTabSz="905255">
              <a:spcBef>
                <a:spcPts val="1800"/>
              </a:spcBef>
              <a:buSzPct val="100000"/>
              <a:buFont typeface="Arial"/>
              <a:buChar char="•"/>
              <a:defRPr sz="2500"/>
            </a:pPr>
            <a:r>
              <a:rPr lang="en-US" sz="2800" dirty="0">
                <a:solidFill>
                  <a:schemeClr val="tx1"/>
                </a:solidFill>
                <a:ea typeface="Calibri Light"/>
                <a:cs typeface="Calibri Light"/>
                <a:sym typeface="Calibri Light"/>
              </a:rPr>
              <a:t>How have the STEM professions changed for females over the since the featured women applied their skills and passions?</a:t>
            </a:r>
          </a:p>
          <a:p>
            <a:pPr marL="342900" indent="-342900" defTabSz="905255">
              <a:spcBef>
                <a:spcPts val="1800"/>
              </a:spcBef>
              <a:buSzPct val="100000"/>
              <a:buFont typeface="Arial"/>
              <a:buChar char="•"/>
              <a:defRPr sz="2500"/>
            </a:pPr>
            <a:r>
              <a:rPr lang="en-US" sz="2800" dirty="0">
                <a:solidFill>
                  <a:schemeClr val="tx1"/>
                </a:solidFill>
                <a:ea typeface="Calibri Light"/>
                <a:cs typeface="Calibri Light"/>
                <a:sym typeface="Calibri Light"/>
              </a:rPr>
              <a:t>How have they stayed the same?</a:t>
            </a:r>
          </a:p>
          <a:p>
            <a:pPr marL="342900" indent="-342900" defTabSz="905255">
              <a:spcBef>
                <a:spcPts val="1800"/>
              </a:spcBef>
              <a:buSzPct val="100000"/>
              <a:buFont typeface="Arial"/>
              <a:buChar char="•"/>
              <a:defRPr sz="2500"/>
            </a:pPr>
            <a:r>
              <a:rPr lang="en-US" sz="2800" dirty="0">
                <a:solidFill>
                  <a:schemeClr val="tx1"/>
                </a:solidFill>
                <a:ea typeface="Calibri Light"/>
                <a:cs typeface="Calibri Light"/>
                <a:sym typeface="Calibri Light"/>
              </a:rPr>
              <a:t>Is it possible to change gender bias in the STEM field?</a:t>
            </a:r>
          </a:p>
          <a:p>
            <a:pPr marL="342900" indent="-342900" defTabSz="905255">
              <a:spcBef>
                <a:spcPts val="1800"/>
              </a:spcBef>
              <a:buSzPct val="100000"/>
              <a:buFont typeface="Arial"/>
              <a:buChar char="•"/>
              <a:defRPr sz="2500"/>
            </a:pPr>
            <a:r>
              <a:rPr lang="en-US" sz="2800" dirty="0">
                <a:solidFill>
                  <a:schemeClr val="tx1"/>
                </a:solidFill>
                <a:ea typeface="Calibri Light"/>
                <a:cs typeface="Calibri Light"/>
                <a:sym typeface="Calibri Light"/>
              </a:rPr>
              <a:t>What can we do to help this change take place? </a:t>
            </a:r>
          </a:p>
          <a:p>
            <a:pPr marL="342900" indent="-342900" defTabSz="905255">
              <a:spcBef>
                <a:spcPts val="1800"/>
              </a:spcBef>
              <a:buSzPct val="100000"/>
              <a:buFont typeface="Arial"/>
              <a:buChar char="•"/>
              <a:defRPr sz="2500"/>
            </a:pPr>
            <a:endParaRPr dirty="0">
              <a:latin typeface="Calibri Light"/>
              <a:ea typeface="Calibri Light"/>
              <a:cs typeface="Calibri Light"/>
              <a:sym typeface="Calibri Light"/>
            </a:endParaRPr>
          </a:p>
        </p:txBody>
      </p:sp>
      <p:pic>
        <p:nvPicPr>
          <p:cNvPr id="4" name="Picture 3">
            <a:extLst>
              <a:ext uri="{FF2B5EF4-FFF2-40B4-BE49-F238E27FC236}">
                <a16:creationId xmlns:a16="http://schemas.microsoft.com/office/drawing/2014/main" id="{3B0183F8-1C62-04E7-1048-F7DDBA5C2BAF}"/>
              </a:ext>
            </a:extLst>
          </p:cNvPr>
          <p:cNvPicPr>
            <a:picLocks noChangeAspect="1"/>
          </p:cNvPicPr>
          <p:nvPr/>
        </p:nvPicPr>
        <p:blipFill>
          <a:blip r:embed="rId2"/>
          <a:stretch>
            <a:fillRect/>
          </a:stretch>
        </p:blipFill>
        <p:spPr>
          <a:xfrm>
            <a:off x="9391526" y="4396721"/>
            <a:ext cx="1606831" cy="2006269"/>
          </a:xfrm>
          <a:prstGeom prst="rect">
            <a:avLst/>
          </a:prstGeom>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9A6CB7-7607-ABE4-358C-150700B70A80}"/>
              </a:ext>
            </a:extLst>
          </p:cNvPr>
          <p:cNvPicPr>
            <a:picLocks noChangeAspect="1"/>
          </p:cNvPicPr>
          <p:nvPr/>
        </p:nvPicPr>
        <p:blipFill>
          <a:blip r:embed="rId2"/>
          <a:stretch>
            <a:fillRect/>
          </a:stretch>
        </p:blipFill>
        <p:spPr>
          <a:xfrm>
            <a:off x="3588563" y="317839"/>
            <a:ext cx="5014873" cy="6222321"/>
          </a:xfrm>
          <a:prstGeom prst="rect">
            <a:avLst/>
          </a:prstGeom>
          <a:ln w="57150">
            <a:solidFill>
              <a:srgbClr val="4D2FA1"/>
            </a:solidFill>
          </a:ln>
        </p:spPr>
      </p:pic>
      <p:pic>
        <p:nvPicPr>
          <p:cNvPr id="5" name="Picture 4">
            <a:extLst>
              <a:ext uri="{FF2B5EF4-FFF2-40B4-BE49-F238E27FC236}">
                <a16:creationId xmlns:a16="http://schemas.microsoft.com/office/drawing/2014/main" id="{41E2E81F-5624-5F26-BBE6-48BF48BE5894}"/>
              </a:ext>
            </a:extLst>
          </p:cNvPr>
          <p:cNvPicPr>
            <a:picLocks noChangeAspect="1"/>
          </p:cNvPicPr>
          <p:nvPr/>
        </p:nvPicPr>
        <p:blipFill>
          <a:blip r:embed="rId3"/>
          <a:stretch>
            <a:fillRect/>
          </a:stretch>
        </p:blipFill>
        <p:spPr>
          <a:xfrm rot="201261">
            <a:off x="9386747" y="1402820"/>
            <a:ext cx="1906562" cy="2358443"/>
          </a:xfrm>
          <a:prstGeom prst="rect">
            <a:avLst/>
          </a:prstGeom>
          <a:ln w="19050">
            <a:solidFill>
              <a:schemeClr val="tx1"/>
            </a:solidFill>
          </a:ln>
        </p:spPr>
      </p:pic>
      <p:pic>
        <p:nvPicPr>
          <p:cNvPr id="7" name="Picture 6">
            <a:extLst>
              <a:ext uri="{FF2B5EF4-FFF2-40B4-BE49-F238E27FC236}">
                <a16:creationId xmlns:a16="http://schemas.microsoft.com/office/drawing/2014/main" id="{7971C448-15B7-2497-9879-2616EC10D1E0}"/>
              </a:ext>
            </a:extLst>
          </p:cNvPr>
          <p:cNvPicPr>
            <a:picLocks noChangeAspect="1"/>
          </p:cNvPicPr>
          <p:nvPr/>
        </p:nvPicPr>
        <p:blipFill>
          <a:blip r:embed="rId4"/>
          <a:stretch>
            <a:fillRect/>
          </a:stretch>
        </p:blipFill>
        <p:spPr>
          <a:xfrm>
            <a:off x="1516654" y="2722713"/>
            <a:ext cx="1641724" cy="2084556"/>
          </a:xfrm>
          <a:prstGeom prst="rect">
            <a:avLst/>
          </a:prstGeom>
          <a:ln w="28575">
            <a:solidFill>
              <a:schemeClr val="tx1"/>
            </a:solidFill>
          </a:ln>
        </p:spPr>
      </p:pic>
      <p:pic>
        <p:nvPicPr>
          <p:cNvPr id="9" name="Picture 8">
            <a:extLst>
              <a:ext uri="{FF2B5EF4-FFF2-40B4-BE49-F238E27FC236}">
                <a16:creationId xmlns:a16="http://schemas.microsoft.com/office/drawing/2014/main" id="{A085E2C6-B2B5-6AAC-6993-6DC225B89944}"/>
              </a:ext>
            </a:extLst>
          </p:cNvPr>
          <p:cNvPicPr>
            <a:picLocks noChangeAspect="1"/>
          </p:cNvPicPr>
          <p:nvPr/>
        </p:nvPicPr>
        <p:blipFill>
          <a:blip r:embed="rId5"/>
          <a:stretch>
            <a:fillRect/>
          </a:stretch>
        </p:blipFill>
        <p:spPr>
          <a:xfrm>
            <a:off x="304053" y="450281"/>
            <a:ext cx="1681468" cy="2131760"/>
          </a:xfrm>
          <a:prstGeom prst="rect">
            <a:avLst/>
          </a:prstGeom>
          <a:ln w="28575">
            <a:solidFill>
              <a:schemeClr val="tx1"/>
            </a:solidFill>
          </a:ln>
        </p:spPr>
      </p:pic>
      <p:pic>
        <p:nvPicPr>
          <p:cNvPr id="11" name="Picture 10">
            <a:extLst>
              <a:ext uri="{FF2B5EF4-FFF2-40B4-BE49-F238E27FC236}">
                <a16:creationId xmlns:a16="http://schemas.microsoft.com/office/drawing/2014/main" id="{4C26E8A4-AC8D-5758-2C70-45E4C781A33A}"/>
              </a:ext>
            </a:extLst>
          </p:cNvPr>
          <p:cNvPicPr>
            <a:picLocks noChangeAspect="1"/>
          </p:cNvPicPr>
          <p:nvPr/>
        </p:nvPicPr>
        <p:blipFill>
          <a:blip r:embed="rId6"/>
          <a:stretch>
            <a:fillRect/>
          </a:stretch>
        </p:blipFill>
        <p:spPr>
          <a:xfrm>
            <a:off x="9454112" y="4076043"/>
            <a:ext cx="1906562" cy="2055715"/>
          </a:xfrm>
          <a:prstGeom prst="rect">
            <a:avLst/>
          </a:prstGeom>
          <a:ln w="19050">
            <a:solidFill>
              <a:schemeClr val="tx1"/>
            </a:solidFill>
          </a:ln>
        </p:spPr>
      </p:pic>
      <p:pic>
        <p:nvPicPr>
          <p:cNvPr id="12" name="Picture 18">
            <a:extLst>
              <a:ext uri="{FF2B5EF4-FFF2-40B4-BE49-F238E27FC236}">
                <a16:creationId xmlns:a16="http://schemas.microsoft.com/office/drawing/2014/main" id="{BA537DCE-5F24-58F8-2331-9973B90D15D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424173">
            <a:off x="737666" y="4692198"/>
            <a:ext cx="1369496" cy="172047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62991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itle 1"/>
          <p:cNvSpPr txBox="1"/>
          <p:nvPr/>
        </p:nvSpPr>
        <p:spPr>
          <a:xfrm>
            <a:off x="883918" y="291089"/>
            <a:ext cx="10424161" cy="9326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lvl1pPr>
              <a:lnSpc>
                <a:spcPct val="90000"/>
              </a:lnSpc>
              <a:spcBef>
                <a:spcPts val="600"/>
              </a:spcBef>
              <a:defRPr sz="5400" spc="-300">
                <a:latin typeface="Calibri Light"/>
                <a:ea typeface="Calibri Light"/>
                <a:cs typeface="Calibri Light"/>
                <a:sym typeface="Calibri Light"/>
              </a:defRPr>
            </a:lvl1pPr>
          </a:lstStyle>
          <a:p>
            <a:r>
              <a:rPr dirty="0"/>
              <a:t>Invest In Girls</a:t>
            </a:r>
          </a:p>
        </p:txBody>
      </p:sp>
      <p:pic>
        <p:nvPicPr>
          <p:cNvPr id="230" name="Picture 3" descr="Picture 3"/>
          <p:cNvPicPr>
            <a:picLocks noChangeAspect="1"/>
          </p:cNvPicPr>
          <p:nvPr/>
        </p:nvPicPr>
        <p:blipFill>
          <a:blip r:embed="rId2"/>
          <a:stretch>
            <a:fillRect/>
          </a:stretch>
        </p:blipFill>
        <p:spPr>
          <a:xfrm>
            <a:off x="1779453" y="1486729"/>
            <a:ext cx="8633092" cy="4864952"/>
          </a:xfrm>
          <a:prstGeom prst="rect">
            <a:avLst/>
          </a:prstGeom>
          <a:ln w="12700">
            <a:miter lim="400000"/>
          </a:ln>
        </p:spPr>
      </p:pic>
      <p:sp>
        <p:nvSpPr>
          <p:cNvPr id="231" name="Slide Number Placeholder 6"/>
          <p:cNvSpPr txBox="1">
            <a:spLocks noGrp="1"/>
          </p:cNvSpPr>
          <p:nvPr>
            <p:ph type="sldNum" sz="quarter" idx="4294967295"/>
          </p:nvPr>
        </p:nvSpPr>
        <p:spPr>
          <a:xfrm>
            <a:off x="11080144" y="6404292"/>
            <a:ext cx="273657"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lvl1pPr>
              <a:spcBef>
                <a:spcPts val="600"/>
              </a:spcBef>
              <a:defRPr>
                <a:solidFill>
                  <a:srgbClr val="888888"/>
                </a:solidFill>
                <a:latin typeface="Inter"/>
                <a:ea typeface="Inter"/>
                <a:cs typeface="Inter"/>
                <a:sym typeface="Inter"/>
              </a:defRPr>
            </a:lvl1pPr>
          </a:lstStyle>
          <a:p>
            <a:fld id="{86CB4B4D-7CA3-9044-876B-883B54F8677D}" type="slidenum">
              <a:t>32</a:t>
            </a:fld>
            <a:endParaRPr dirty="0"/>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Down Arrow 7"/>
          <p:cNvSpPr/>
          <p:nvPr/>
        </p:nvSpPr>
        <p:spPr>
          <a:xfrm rot="16200000">
            <a:off x="800100" y="1491343"/>
            <a:ext cx="3333749" cy="3499104"/>
          </a:xfrm>
          <a:custGeom>
            <a:avLst/>
            <a:gdLst/>
            <a:ahLst/>
            <a:cxnLst>
              <a:cxn ang="0">
                <a:pos x="wd2" y="hd2"/>
              </a:cxn>
              <a:cxn ang="5400000">
                <a:pos x="wd2" y="hd2"/>
              </a:cxn>
              <a:cxn ang="10800000">
                <a:pos x="wd2" y="hd2"/>
              </a:cxn>
              <a:cxn ang="16200000">
                <a:pos x="wd2" y="hd2"/>
              </a:cxn>
            </a:cxnLst>
            <a:rect l="0" t="0" r="r" b="b"/>
            <a:pathLst>
              <a:path w="21600" h="21600" extrusionOk="0">
                <a:moveTo>
                  <a:pt x="0" y="18351"/>
                </a:moveTo>
                <a:lnTo>
                  <a:pt x="0" y="0"/>
                </a:lnTo>
                <a:lnTo>
                  <a:pt x="21600" y="0"/>
                </a:lnTo>
                <a:lnTo>
                  <a:pt x="21600" y="18351"/>
                </a:lnTo>
                <a:lnTo>
                  <a:pt x="10800" y="21600"/>
                </a:lnTo>
                <a:close/>
              </a:path>
            </a:pathLst>
          </a:custGeom>
          <a:solidFill>
            <a:srgbClr val="404040"/>
          </a:solidFill>
          <a:ln w="12700">
            <a:miter lim="400000"/>
          </a:ln>
        </p:spPr>
        <p:txBody>
          <a:bodyPr lIns="45719" rIns="45719" anchor="ctr"/>
          <a:lstStyle/>
          <a:p>
            <a:pPr algn="ctr">
              <a:defRPr>
                <a:solidFill>
                  <a:srgbClr val="FFFFFF"/>
                </a:solidFill>
              </a:defRPr>
            </a:pPr>
            <a:endParaRPr dirty="0"/>
          </a:p>
        </p:txBody>
      </p:sp>
      <p:sp>
        <p:nvSpPr>
          <p:cNvPr id="234" name="Title 1"/>
          <p:cNvSpPr txBox="1"/>
          <p:nvPr/>
        </p:nvSpPr>
        <p:spPr>
          <a:xfrm>
            <a:off x="1074419" y="1967265"/>
            <a:ext cx="2537462" cy="25472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a:lnSpc>
                <a:spcPct val="90000"/>
              </a:lnSpc>
              <a:spcBef>
                <a:spcPts val="600"/>
              </a:spcBef>
              <a:defRPr sz="3600" spc="-300">
                <a:solidFill>
                  <a:srgbClr val="FFFFFF"/>
                </a:solidFill>
                <a:latin typeface="Calibri Light"/>
                <a:ea typeface="Calibri Light"/>
                <a:cs typeface="Calibri Light"/>
                <a:sym typeface="Calibri Light"/>
              </a:defRPr>
            </a:lvl1pPr>
          </a:lstStyle>
          <a:p>
            <a:r>
              <a:rPr dirty="0"/>
              <a:t>NEC </a:t>
            </a:r>
          </a:p>
        </p:txBody>
      </p:sp>
      <p:pic>
        <p:nvPicPr>
          <p:cNvPr id="235" name="Picture 3" descr="Picture 3"/>
          <p:cNvPicPr>
            <a:picLocks noChangeAspect="1"/>
          </p:cNvPicPr>
          <p:nvPr/>
        </p:nvPicPr>
        <p:blipFill>
          <a:blip r:embed="rId2"/>
          <a:stretch>
            <a:fillRect/>
          </a:stretch>
        </p:blipFill>
        <p:spPr>
          <a:xfrm>
            <a:off x="4217039" y="570"/>
            <a:ext cx="5269524" cy="7023466"/>
          </a:xfrm>
          <a:prstGeom prst="rect">
            <a:avLst/>
          </a:prstGeom>
          <a:ln w="12700">
            <a:miter lim="400000"/>
          </a:ln>
        </p:spPr>
      </p:pic>
      <p:sp>
        <p:nvSpPr>
          <p:cNvPr id="236" name="Slide Number Placeholder 6"/>
          <p:cNvSpPr txBox="1">
            <a:spLocks noGrp="1"/>
          </p:cNvSpPr>
          <p:nvPr>
            <p:ph type="sldNum" sz="quarter" idx="4294967295"/>
          </p:nvPr>
        </p:nvSpPr>
        <p:spPr>
          <a:xfrm>
            <a:off x="11274876" y="6404292"/>
            <a:ext cx="273656"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lvl1pPr>
              <a:spcBef>
                <a:spcPts val="600"/>
              </a:spcBef>
              <a:defRPr>
                <a:solidFill>
                  <a:srgbClr val="000000">
                    <a:alpha val="80000"/>
                  </a:srgbClr>
                </a:solidFill>
                <a:latin typeface="Inter"/>
                <a:ea typeface="Inter"/>
                <a:cs typeface="Inter"/>
                <a:sym typeface="Inter"/>
              </a:defRPr>
            </a:lvl1pPr>
          </a:lstStyle>
          <a:p>
            <a:fld id="{86CB4B4D-7CA3-9044-876B-883B54F8677D}" type="slidenum">
              <a:t>33</a:t>
            </a:fld>
            <a:endParaRPr dirty="0"/>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Rectangle 6"/>
          <p:cNvSpPr/>
          <p:nvPr/>
        </p:nvSpPr>
        <p:spPr>
          <a:xfrm>
            <a:off x="2" y="0"/>
            <a:ext cx="12191997" cy="6858000"/>
          </a:xfrm>
          <a:prstGeom prst="rect">
            <a:avLst/>
          </a:prstGeom>
          <a:solidFill>
            <a:srgbClr val="000000"/>
          </a:solidFill>
          <a:ln w="12700">
            <a:miter lim="400000"/>
          </a:ln>
        </p:spPr>
        <p:txBody>
          <a:bodyPr lIns="45719" rIns="45719" anchor="ctr"/>
          <a:lstStyle/>
          <a:p>
            <a:pPr algn="ctr">
              <a:defRPr>
                <a:solidFill>
                  <a:srgbClr val="FFFFFF"/>
                </a:solidFill>
              </a:defRPr>
            </a:pPr>
            <a:endParaRPr dirty="0"/>
          </a:p>
        </p:txBody>
      </p:sp>
      <p:sp>
        <p:nvSpPr>
          <p:cNvPr id="239" name="Freeform: Shape 8"/>
          <p:cNvSpPr/>
          <p:nvPr/>
        </p:nvSpPr>
        <p:spPr>
          <a:xfrm>
            <a:off x="0" y="0"/>
            <a:ext cx="9272923" cy="6858001"/>
          </a:xfrm>
          <a:custGeom>
            <a:avLst/>
            <a:gdLst/>
            <a:ahLst/>
            <a:cxnLst>
              <a:cxn ang="0">
                <a:pos x="wd2" y="hd2"/>
              </a:cxn>
              <a:cxn ang="5400000">
                <a:pos x="wd2" y="hd2"/>
              </a:cxn>
              <a:cxn ang="10800000">
                <a:pos x="wd2" y="hd2"/>
              </a:cxn>
              <a:cxn ang="16200000">
                <a:pos x="wd2" y="hd2"/>
              </a:cxn>
            </a:cxnLst>
            <a:rect l="0" t="0" r="r" b="b"/>
            <a:pathLst>
              <a:path w="21539" h="21600" extrusionOk="0">
                <a:moveTo>
                  <a:pt x="0" y="0"/>
                </a:moveTo>
                <a:lnTo>
                  <a:pt x="18875" y="0"/>
                </a:lnTo>
                <a:lnTo>
                  <a:pt x="18905" y="100"/>
                </a:lnTo>
                <a:cubicBezTo>
                  <a:pt x="21355" y="8449"/>
                  <a:pt x="21355" y="8449"/>
                  <a:pt x="21355" y="8449"/>
                </a:cubicBezTo>
                <a:cubicBezTo>
                  <a:pt x="21600" y="9411"/>
                  <a:pt x="21600" y="10855"/>
                  <a:pt x="21355" y="11818"/>
                </a:cubicBezTo>
                <a:cubicBezTo>
                  <a:pt x="20231" y="15648"/>
                  <a:pt x="19353" y="18640"/>
                  <a:pt x="18667" y="20978"/>
                </a:cubicBezTo>
                <a:lnTo>
                  <a:pt x="18484" y="21599"/>
                </a:lnTo>
                <a:lnTo>
                  <a:pt x="7684" y="21599"/>
                </a:lnTo>
                <a:lnTo>
                  <a:pt x="7684" y="21600"/>
                </a:lnTo>
                <a:lnTo>
                  <a:pt x="0" y="21600"/>
                </a:lnTo>
                <a:close/>
              </a:path>
            </a:pathLst>
          </a:custGeom>
          <a:solidFill>
            <a:srgbClr val="FFFFFF"/>
          </a:solidFill>
          <a:ln w="12700">
            <a:miter lim="400000"/>
          </a:ln>
        </p:spPr>
        <p:txBody>
          <a:bodyPr lIns="45719" rIns="45719" anchor="ctr"/>
          <a:lstStyle/>
          <a:p>
            <a:pPr algn="ctr">
              <a:defRPr>
                <a:solidFill>
                  <a:srgbClr val="FFFFFF"/>
                </a:solidFill>
              </a:defRPr>
            </a:pPr>
            <a:endParaRPr dirty="0"/>
          </a:p>
        </p:txBody>
      </p:sp>
      <p:pic>
        <p:nvPicPr>
          <p:cNvPr id="240" name="Picture 2" descr="Picture 2"/>
          <p:cNvPicPr>
            <a:picLocks noChangeAspect="1"/>
          </p:cNvPicPr>
          <p:nvPr/>
        </p:nvPicPr>
        <p:blipFill>
          <a:blip r:embed="rId2"/>
          <a:stretch>
            <a:fillRect/>
          </a:stretch>
        </p:blipFill>
        <p:spPr>
          <a:xfrm>
            <a:off x="1561392" y="-110678"/>
            <a:ext cx="5306340" cy="7075122"/>
          </a:xfrm>
          <a:prstGeom prst="rect">
            <a:avLst/>
          </a:prstGeom>
          <a:ln w="12700">
            <a:miter lim="400000"/>
          </a:ln>
        </p:spPr>
      </p:pic>
      <p:grpSp>
        <p:nvGrpSpPr>
          <p:cNvPr id="243" name="Group 10"/>
          <p:cNvGrpSpPr/>
          <p:nvPr/>
        </p:nvGrpSpPr>
        <p:grpSpPr>
          <a:xfrm>
            <a:off x="9163241" y="1075187"/>
            <a:ext cx="1557646" cy="1172974"/>
            <a:chOff x="0" y="0"/>
            <a:chExt cx="1557645" cy="1172973"/>
          </a:xfrm>
        </p:grpSpPr>
        <p:sp>
          <p:nvSpPr>
            <p:cNvPr id="241" name="Freeform 5"/>
            <p:cNvSpPr/>
            <p:nvPr/>
          </p:nvSpPr>
          <p:spPr>
            <a:xfrm>
              <a:off x="0" y="348658"/>
              <a:ext cx="929975" cy="824316"/>
            </a:xfrm>
            <a:custGeom>
              <a:avLst/>
              <a:gdLst/>
              <a:ahLst/>
              <a:cxnLst>
                <a:cxn ang="0">
                  <a:pos x="wd2" y="hd2"/>
                </a:cxn>
                <a:cxn ang="5400000">
                  <a:pos x="wd2" y="hd2"/>
                </a:cxn>
                <a:cxn ang="10800000">
                  <a:pos x="wd2" y="hd2"/>
                </a:cxn>
                <a:cxn ang="16200000">
                  <a:pos x="wd2" y="hd2"/>
                </a:cxn>
              </a:cxnLst>
              <a:rect l="0" t="0" r="r" b="b"/>
              <a:pathLst>
                <a:path w="21483" h="21600" extrusionOk="0">
                  <a:moveTo>
                    <a:pt x="6129" y="21600"/>
                  </a:moveTo>
                  <a:cubicBezTo>
                    <a:pt x="5634" y="21600"/>
                    <a:pt x="5028" y="21225"/>
                    <a:pt x="4808" y="20757"/>
                  </a:cubicBezTo>
                  <a:cubicBezTo>
                    <a:pt x="186" y="11674"/>
                    <a:pt x="186" y="11674"/>
                    <a:pt x="186" y="11674"/>
                  </a:cubicBezTo>
                  <a:cubicBezTo>
                    <a:pt x="-62" y="11175"/>
                    <a:pt x="-62" y="10425"/>
                    <a:pt x="186" y="9926"/>
                  </a:cubicBezTo>
                  <a:cubicBezTo>
                    <a:pt x="4808" y="843"/>
                    <a:pt x="4808" y="843"/>
                    <a:pt x="4808" y="843"/>
                  </a:cubicBezTo>
                  <a:cubicBezTo>
                    <a:pt x="5028" y="375"/>
                    <a:pt x="5634" y="0"/>
                    <a:pt x="6129" y="0"/>
                  </a:cubicBezTo>
                  <a:cubicBezTo>
                    <a:pt x="15374" y="0"/>
                    <a:pt x="15374" y="0"/>
                    <a:pt x="15374" y="0"/>
                  </a:cubicBezTo>
                  <a:cubicBezTo>
                    <a:pt x="15842" y="0"/>
                    <a:pt x="16448" y="375"/>
                    <a:pt x="16695" y="843"/>
                  </a:cubicBezTo>
                  <a:cubicBezTo>
                    <a:pt x="21318" y="9926"/>
                    <a:pt x="21318" y="9926"/>
                    <a:pt x="21318" y="9926"/>
                  </a:cubicBezTo>
                  <a:cubicBezTo>
                    <a:pt x="21538" y="10425"/>
                    <a:pt x="21538" y="11175"/>
                    <a:pt x="21318" y="11674"/>
                  </a:cubicBezTo>
                  <a:cubicBezTo>
                    <a:pt x="16695" y="20757"/>
                    <a:pt x="16695" y="20757"/>
                    <a:pt x="16695" y="20757"/>
                  </a:cubicBezTo>
                  <a:cubicBezTo>
                    <a:pt x="16448" y="21225"/>
                    <a:pt x="15842" y="21600"/>
                    <a:pt x="15374" y="21600"/>
                  </a:cubicBezTo>
                  <a:lnTo>
                    <a:pt x="6129" y="21600"/>
                  </a:lnTo>
                  <a:close/>
                </a:path>
              </a:pathLst>
            </a:custGeom>
            <a:noFill/>
            <a:ln w="28575" cap="flat">
              <a:solidFill>
                <a:srgbClr val="FFFFFF"/>
              </a:solidFill>
              <a:prstDash val="solid"/>
              <a:round/>
            </a:ln>
            <a:effectLst/>
          </p:spPr>
          <p:txBody>
            <a:bodyPr wrap="square" lIns="45719" tIns="45719" rIns="45719" bIns="45719" numCol="1" anchor="t">
              <a:noAutofit/>
            </a:bodyPr>
            <a:lstStyle/>
            <a:p>
              <a:endParaRPr dirty="0"/>
            </a:p>
          </p:txBody>
        </p:sp>
        <p:sp>
          <p:nvSpPr>
            <p:cNvPr id="242" name="Freeform 5"/>
            <p:cNvSpPr/>
            <p:nvPr/>
          </p:nvSpPr>
          <p:spPr>
            <a:xfrm>
              <a:off x="799604" y="0"/>
              <a:ext cx="758042" cy="671915"/>
            </a:xfrm>
            <a:custGeom>
              <a:avLst/>
              <a:gdLst/>
              <a:ahLst/>
              <a:cxnLst>
                <a:cxn ang="0">
                  <a:pos x="wd2" y="hd2"/>
                </a:cxn>
                <a:cxn ang="5400000">
                  <a:pos x="wd2" y="hd2"/>
                </a:cxn>
                <a:cxn ang="10800000">
                  <a:pos x="wd2" y="hd2"/>
                </a:cxn>
                <a:cxn ang="16200000">
                  <a:pos x="wd2" y="hd2"/>
                </a:cxn>
              </a:cxnLst>
              <a:rect l="0" t="0" r="r" b="b"/>
              <a:pathLst>
                <a:path w="21483" h="21600" extrusionOk="0">
                  <a:moveTo>
                    <a:pt x="6129" y="21600"/>
                  </a:moveTo>
                  <a:cubicBezTo>
                    <a:pt x="5634" y="21600"/>
                    <a:pt x="5028" y="21225"/>
                    <a:pt x="4808" y="20757"/>
                  </a:cubicBezTo>
                  <a:cubicBezTo>
                    <a:pt x="186" y="11674"/>
                    <a:pt x="186" y="11674"/>
                    <a:pt x="186" y="11674"/>
                  </a:cubicBezTo>
                  <a:cubicBezTo>
                    <a:pt x="-62" y="11175"/>
                    <a:pt x="-62" y="10425"/>
                    <a:pt x="186" y="9926"/>
                  </a:cubicBezTo>
                  <a:cubicBezTo>
                    <a:pt x="4808" y="843"/>
                    <a:pt x="4808" y="843"/>
                    <a:pt x="4808" y="843"/>
                  </a:cubicBezTo>
                  <a:cubicBezTo>
                    <a:pt x="5028" y="375"/>
                    <a:pt x="5634" y="0"/>
                    <a:pt x="6129" y="0"/>
                  </a:cubicBezTo>
                  <a:cubicBezTo>
                    <a:pt x="15374" y="0"/>
                    <a:pt x="15374" y="0"/>
                    <a:pt x="15374" y="0"/>
                  </a:cubicBezTo>
                  <a:cubicBezTo>
                    <a:pt x="15842" y="0"/>
                    <a:pt x="16448" y="375"/>
                    <a:pt x="16695" y="843"/>
                  </a:cubicBezTo>
                  <a:cubicBezTo>
                    <a:pt x="21318" y="9926"/>
                    <a:pt x="21318" y="9926"/>
                    <a:pt x="21318" y="9926"/>
                  </a:cubicBezTo>
                  <a:cubicBezTo>
                    <a:pt x="21538" y="10425"/>
                    <a:pt x="21538" y="11175"/>
                    <a:pt x="21318" y="11674"/>
                  </a:cubicBezTo>
                  <a:cubicBezTo>
                    <a:pt x="16695" y="20757"/>
                    <a:pt x="16695" y="20757"/>
                    <a:pt x="16695" y="20757"/>
                  </a:cubicBezTo>
                  <a:cubicBezTo>
                    <a:pt x="16448" y="21225"/>
                    <a:pt x="15842" y="21600"/>
                    <a:pt x="15374" y="21600"/>
                  </a:cubicBezTo>
                  <a:lnTo>
                    <a:pt x="6129" y="21600"/>
                  </a:lnTo>
                  <a:close/>
                </a:path>
              </a:pathLst>
            </a:custGeom>
            <a:noFill/>
            <a:ln w="28575" cap="flat">
              <a:solidFill>
                <a:srgbClr val="FFFFFF"/>
              </a:solidFill>
              <a:prstDash val="solid"/>
              <a:round/>
            </a:ln>
            <a:effectLst/>
          </p:spPr>
          <p:txBody>
            <a:bodyPr wrap="square" lIns="45719" tIns="45719" rIns="45719" bIns="45719" numCol="1" anchor="t">
              <a:noAutofit/>
            </a:bodyPr>
            <a:lstStyle/>
            <a:p>
              <a:endParaRPr dirty="0"/>
            </a:p>
          </p:txBody>
        </p:sp>
      </p:grpSp>
      <p:sp>
        <p:nvSpPr>
          <p:cNvPr id="244" name="TextBox 2"/>
          <p:cNvSpPr txBox="1"/>
          <p:nvPr/>
        </p:nvSpPr>
        <p:spPr>
          <a:xfrm>
            <a:off x="9535368" y="2600225"/>
            <a:ext cx="2194854" cy="706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4800">
                <a:solidFill>
                  <a:srgbClr val="FFFFFF"/>
                </a:solidFill>
              </a:defRPr>
            </a:lvl1pPr>
          </a:lstStyle>
          <a:p>
            <a:r>
              <a:rPr dirty="0"/>
              <a:t>NPFC</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itle 1"/>
          <p:cNvSpPr txBox="1"/>
          <p:nvPr/>
        </p:nvSpPr>
        <p:spPr>
          <a:xfrm>
            <a:off x="7510334" y="1783958"/>
            <a:ext cx="3995867" cy="28891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lvl1pPr>
              <a:lnSpc>
                <a:spcPct val="90000"/>
              </a:lnSpc>
              <a:spcBef>
                <a:spcPts val="600"/>
              </a:spcBef>
              <a:defRPr sz="5400" spc="-300">
                <a:solidFill>
                  <a:srgbClr val="EDEDED"/>
                </a:solidFill>
                <a:latin typeface="Calibri Light"/>
                <a:ea typeface="Calibri Light"/>
                <a:cs typeface="Calibri Light"/>
                <a:sym typeface="Calibri Light"/>
              </a:defRPr>
            </a:lvl1pPr>
          </a:lstStyle>
          <a:p>
            <a:r>
              <a:rPr dirty="0"/>
              <a:t>Advocacy </a:t>
            </a:r>
          </a:p>
        </p:txBody>
      </p:sp>
      <p:sp>
        <p:nvSpPr>
          <p:cNvPr id="247" name="Freeform: Shape 10"/>
          <p:cNvSpPr/>
          <p:nvPr/>
        </p:nvSpPr>
        <p:spPr>
          <a:xfrm flipH="1" flipV="1">
            <a:off x="1" y="-1"/>
            <a:ext cx="7188052" cy="68580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327" y="21600"/>
                </a:lnTo>
                <a:lnTo>
                  <a:pt x="238" y="21043"/>
                </a:lnTo>
                <a:cubicBezTo>
                  <a:pt x="81" y="19896"/>
                  <a:pt x="0" y="18723"/>
                  <a:pt x="0" y="17530"/>
                </a:cubicBezTo>
                <a:cubicBezTo>
                  <a:pt x="0" y="10897"/>
                  <a:pt x="2507" y="4878"/>
                  <a:pt x="6583" y="458"/>
                </a:cubicBezTo>
                <a:lnTo>
                  <a:pt x="7030" y="0"/>
                </a:lnTo>
                <a:lnTo>
                  <a:pt x="21600" y="0"/>
                </a:lnTo>
                <a:close/>
              </a:path>
            </a:pathLst>
          </a:custGeom>
          <a:solidFill>
            <a:srgbClr val="FFFFFF">
              <a:alpha val="80000"/>
            </a:srgbClr>
          </a:solidFill>
          <a:ln w="12700">
            <a:miter lim="400000"/>
          </a:ln>
        </p:spPr>
        <p:txBody>
          <a:bodyPr lIns="45719" rIns="45719" anchor="ctr"/>
          <a:lstStyle/>
          <a:p>
            <a:pPr algn="ctr">
              <a:defRPr>
                <a:solidFill>
                  <a:srgbClr val="FFFFFF"/>
                </a:solidFill>
              </a:defRPr>
            </a:pPr>
            <a:endParaRPr dirty="0"/>
          </a:p>
        </p:txBody>
      </p:sp>
      <p:pic>
        <p:nvPicPr>
          <p:cNvPr id="248" name="Picture 3" descr="Picture 3"/>
          <p:cNvPicPr>
            <a:picLocks noChangeAspect="1"/>
          </p:cNvPicPr>
          <p:nvPr/>
        </p:nvPicPr>
        <p:blipFill>
          <a:blip r:embed="rId2"/>
          <a:srcRect t="2708" b="21915"/>
          <a:stretch>
            <a:fillRect/>
          </a:stretch>
        </p:blipFill>
        <p:spPr>
          <a:xfrm>
            <a:off x="157113" y="9"/>
            <a:ext cx="7028497"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002" y="21600"/>
                </a:lnTo>
                <a:lnTo>
                  <a:pt x="14969" y="20650"/>
                </a:lnTo>
                <a:cubicBezTo>
                  <a:pt x="19069" y="16385"/>
                  <a:pt x="21600" y="10531"/>
                  <a:pt x="21600" y="4070"/>
                </a:cubicBezTo>
                <a:cubicBezTo>
                  <a:pt x="21600" y="2923"/>
                  <a:pt x="21520" y="1794"/>
                  <a:pt x="21366" y="691"/>
                </a:cubicBezTo>
                <a:lnTo>
                  <a:pt x="21252" y="0"/>
                </a:lnTo>
                <a:lnTo>
                  <a:pt x="0" y="0"/>
                </a:lnTo>
                <a:close/>
              </a:path>
            </a:pathLst>
          </a:custGeom>
          <a:ln w="12700">
            <a:miter lim="400000"/>
          </a:ln>
        </p:spPr>
      </p:pic>
      <p:sp>
        <p:nvSpPr>
          <p:cNvPr id="249" name="Slide Number Placeholder 6"/>
          <p:cNvSpPr txBox="1">
            <a:spLocks noGrp="1"/>
          </p:cNvSpPr>
          <p:nvPr>
            <p:ph type="sldNum" sz="quarter" idx="4294967295"/>
          </p:nvPr>
        </p:nvSpPr>
        <p:spPr>
          <a:xfrm>
            <a:off x="11083626" y="738825"/>
            <a:ext cx="387949" cy="277998"/>
          </a:xfrm>
          <a:prstGeom prst="rect">
            <a:avLst/>
          </a:prstGeom>
          <a:solidFill>
            <a:srgbClr val="7F7F7F"/>
          </a:solid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normAutofit fontScale="92500" lnSpcReduction="20000"/>
          </a:bodyPr>
          <a:lstStyle>
            <a:lvl1pPr algn="ctr">
              <a:spcBef>
                <a:spcPts val="600"/>
              </a:spcBef>
              <a:defRPr sz="1500">
                <a:solidFill>
                  <a:srgbClr val="FFFFFF"/>
                </a:solidFill>
              </a:defRPr>
            </a:lvl1pPr>
          </a:lstStyle>
          <a:p>
            <a:fld id="{86CB4B4D-7CA3-9044-876B-883B54F8677D}" type="slidenum">
              <a:t>35</a:t>
            </a:fld>
            <a:endParaRPr dirty="0"/>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itle 1"/>
          <p:cNvSpPr txBox="1"/>
          <p:nvPr/>
        </p:nvSpPr>
        <p:spPr>
          <a:xfrm>
            <a:off x="727670" y="516836"/>
            <a:ext cx="10491404" cy="70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90000"/>
              </a:lnSpc>
              <a:defRPr sz="4000" spc="-300">
                <a:solidFill>
                  <a:srgbClr val="414A58"/>
                </a:solidFill>
                <a:latin typeface="Inter"/>
                <a:ea typeface="Inter"/>
                <a:cs typeface="Inter"/>
                <a:sym typeface="Inter"/>
              </a:defRPr>
            </a:lvl1pPr>
          </a:lstStyle>
          <a:p>
            <a:r>
              <a:rPr dirty="0"/>
              <a:t>Suggested Presentation Deck</a:t>
            </a:r>
          </a:p>
        </p:txBody>
      </p:sp>
      <p:sp>
        <p:nvSpPr>
          <p:cNvPr id="252" name="Slide Number Placeholder 6"/>
          <p:cNvSpPr txBox="1">
            <a:spLocks noGrp="1"/>
          </p:cNvSpPr>
          <p:nvPr>
            <p:ph type="sldNum" sz="quarter" idx="4294967295"/>
          </p:nvPr>
        </p:nvSpPr>
        <p:spPr>
          <a:xfrm>
            <a:off x="11622173" y="6435612"/>
            <a:ext cx="245404"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36</a:t>
            </a:fld>
            <a:endParaRPr dirty="0"/>
          </a:p>
        </p:txBody>
      </p:sp>
      <p:sp>
        <p:nvSpPr>
          <p:cNvPr id="253" name="Title 1"/>
          <p:cNvSpPr txBox="1"/>
          <p:nvPr/>
        </p:nvSpPr>
        <p:spPr>
          <a:xfrm>
            <a:off x="2026919" y="1531487"/>
            <a:ext cx="8138162"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ctr">
              <a:lnSpc>
                <a:spcPct val="90000"/>
              </a:lnSpc>
              <a:defRPr sz="5500"/>
            </a:lvl1pPr>
          </a:lstStyle>
          <a:p>
            <a:r>
              <a:rPr dirty="0"/>
              <a:t>CEE Affiliates</a:t>
            </a:r>
          </a:p>
        </p:txBody>
      </p:sp>
      <p:sp>
        <p:nvSpPr>
          <p:cNvPr id="254" name="TextBox 2"/>
          <p:cNvSpPr txBox="1"/>
          <p:nvPr/>
        </p:nvSpPr>
        <p:spPr>
          <a:xfrm>
            <a:off x="3071494" y="5595613"/>
            <a:ext cx="6049012" cy="11331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a:latin typeface="Arial"/>
                <a:ea typeface="Arial"/>
                <a:cs typeface="Arial"/>
                <a:sym typeface="Arial"/>
              </a:defRPr>
            </a:pPr>
            <a:r>
              <a:rPr u="sng" dirty="0">
                <a:solidFill>
                  <a:srgbClr val="0563C1"/>
                </a:solidFill>
                <a:uFill>
                  <a:solidFill>
                    <a:srgbClr val="0563C1"/>
                  </a:solidFill>
                </a:uFill>
                <a:hlinkClick r:id="rId2"/>
              </a:rPr>
              <a:t>https://www.councilforeconed.org/resources/local-affiliates/</a:t>
            </a:r>
          </a:p>
          <a:p>
            <a:pPr>
              <a:defRPr>
                <a:latin typeface="Arial"/>
                <a:ea typeface="Arial"/>
                <a:cs typeface="Arial"/>
                <a:sym typeface="Arial"/>
              </a:defRPr>
            </a:pPr>
            <a:endParaRPr u="sng" dirty="0">
              <a:solidFill>
                <a:srgbClr val="0563C1"/>
              </a:solidFill>
              <a:uFill>
                <a:solidFill>
                  <a:srgbClr val="0563C1"/>
                </a:solidFill>
              </a:uFill>
              <a:hlinkClick r:id="rId2"/>
            </a:endParaRPr>
          </a:p>
          <a:p>
            <a:pPr algn="ctr">
              <a:defRPr>
                <a:latin typeface="Arial"/>
                <a:ea typeface="Arial"/>
                <a:cs typeface="Arial"/>
                <a:sym typeface="Arial"/>
              </a:defRPr>
            </a:pPr>
            <a:r>
              <a:rPr dirty="0"/>
              <a:t>Include your local affiliate page</a:t>
            </a:r>
          </a:p>
        </p:txBody>
      </p:sp>
      <p:pic>
        <p:nvPicPr>
          <p:cNvPr id="255" name="Picture 4" descr="Picture 4"/>
          <p:cNvPicPr>
            <a:picLocks noChangeAspect="1"/>
          </p:cNvPicPr>
          <p:nvPr/>
        </p:nvPicPr>
        <p:blipFill>
          <a:blip r:embed="rId3"/>
          <a:stretch>
            <a:fillRect/>
          </a:stretch>
        </p:blipFill>
        <p:spPr>
          <a:xfrm>
            <a:off x="3048000" y="2796851"/>
            <a:ext cx="6096000" cy="2405063"/>
          </a:xfrm>
          <a:prstGeom prst="rect">
            <a:avLst/>
          </a:prstGeom>
          <a:ln w="12700">
            <a:miter lim="400000"/>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itle 1"/>
          <p:cNvSpPr txBox="1"/>
          <p:nvPr/>
        </p:nvSpPr>
        <p:spPr>
          <a:xfrm>
            <a:off x="793103" y="380051"/>
            <a:ext cx="8755050" cy="823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algn="ctr">
              <a:lnSpc>
                <a:spcPts val="5700"/>
              </a:lnSpc>
              <a:defRPr sz="5400" b="1">
                <a:solidFill>
                  <a:srgbClr val="203864"/>
                </a:solidFill>
                <a:effectLst>
                  <a:outerShdw blurRad="50800" dist="50800" dir="5400000" rotWithShape="0">
                    <a:srgbClr val="000000">
                      <a:alpha val="0"/>
                    </a:srgbClr>
                  </a:outerShdw>
                </a:effectLst>
              </a:defRPr>
            </a:lvl1pPr>
          </a:lstStyle>
          <a:p>
            <a:r>
              <a:rPr dirty="0"/>
              <a:t>Thank You to Our Sponsors!</a:t>
            </a:r>
          </a:p>
        </p:txBody>
      </p:sp>
      <p:sp>
        <p:nvSpPr>
          <p:cNvPr id="259" name="Rectangle 7"/>
          <p:cNvSpPr txBox="1"/>
          <p:nvPr/>
        </p:nvSpPr>
        <p:spPr>
          <a:xfrm>
            <a:off x="4496532" y="3244333"/>
            <a:ext cx="161291"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a:latin typeface="Times New Roman"/>
                <a:ea typeface="Times New Roman"/>
                <a:cs typeface="Times New Roman"/>
                <a:sym typeface="Times New Roman"/>
              </a:defRPr>
            </a:lvl1pPr>
          </a:lstStyle>
          <a:p>
            <a:r>
              <a:rPr dirty="0"/>
              <a:t> </a:t>
            </a:r>
          </a:p>
        </p:txBody>
      </p:sp>
      <p:pic>
        <p:nvPicPr>
          <p:cNvPr id="260" name="Picture 8" descr="Picture 8"/>
          <p:cNvPicPr>
            <a:picLocks noChangeAspect="1"/>
          </p:cNvPicPr>
          <p:nvPr/>
        </p:nvPicPr>
        <p:blipFill>
          <a:blip r:embed="rId2"/>
          <a:stretch>
            <a:fillRect/>
          </a:stretch>
        </p:blipFill>
        <p:spPr>
          <a:xfrm>
            <a:off x="1007616" y="1439041"/>
            <a:ext cx="1905001" cy="1874521"/>
          </a:xfrm>
          <a:prstGeom prst="rect">
            <a:avLst/>
          </a:prstGeom>
          <a:ln w="12700">
            <a:miter lim="400000"/>
          </a:ln>
        </p:spPr>
      </p:pic>
      <p:sp>
        <p:nvSpPr>
          <p:cNvPr id="261" name="Google Shape;109;p25"/>
          <p:cNvSpPr txBox="1">
            <a:spLocks noGrp="1"/>
          </p:cNvSpPr>
          <p:nvPr>
            <p:ph type="sldNum" sz="quarter" idx="4294967295"/>
          </p:nvPr>
        </p:nvSpPr>
        <p:spPr>
          <a:xfrm>
            <a:off x="11784107" y="6597458"/>
            <a:ext cx="245364" cy="2438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lstStyle>
            <a:lvl1pPr>
              <a:defRPr sz="1000">
                <a:solidFill>
                  <a:srgbClr val="414A58"/>
                </a:solidFill>
                <a:latin typeface="Inter"/>
                <a:ea typeface="Inter"/>
                <a:cs typeface="Inter"/>
                <a:sym typeface="Inter"/>
              </a:defRPr>
            </a:lvl1pPr>
          </a:lstStyle>
          <a:p>
            <a:fld id="{86CB4B4D-7CA3-9044-876B-883B54F8677D}" type="slidenum">
              <a:t>37</a:t>
            </a:fld>
            <a:endParaRPr dirty="0"/>
          </a:p>
        </p:txBody>
      </p:sp>
      <p:pic>
        <p:nvPicPr>
          <p:cNvPr id="262" name="Google Shape;112;p25" descr="Google Shape;112;p25"/>
          <p:cNvPicPr>
            <a:picLocks noChangeAspect="1"/>
          </p:cNvPicPr>
          <p:nvPr/>
        </p:nvPicPr>
        <p:blipFill>
          <a:blip r:embed="rId3"/>
          <a:stretch>
            <a:fillRect/>
          </a:stretch>
        </p:blipFill>
        <p:spPr>
          <a:xfrm>
            <a:off x="3870647" y="3123291"/>
            <a:ext cx="4762501" cy="2190751"/>
          </a:xfrm>
          <a:prstGeom prst="rect">
            <a:avLst/>
          </a:prstGeom>
          <a:ln w="12700">
            <a:miter lim="400000"/>
          </a:ln>
        </p:spPr>
      </p:pic>
      <p:pic>
        <p:nvPicPr>
          <p:cNvPr id="263" name="Google Shape;113;p25" descr="Google Shape;113;p25"/>
          <p:cNvPicPr>
            <a:picLocks noChangeAspect="1"/>
          </p:cNvPicPr>
          <p:nvPr/>
        </p:nvPicPr>
        <p:blipFill>
          <a:blip r:embed="rId4"/>
          <a:stretch>
            <a:fillRect/>
          </a:stretch>
        </p:blipFill>
        <p:spPr>
          <a:xfrm>
            <a:off x="3341199" y="4918976"/>
            <a:ext cx="2952751" cy="1552576"/>
          </a:xfrm>
          <a:prstGeom prst="rect">
            <a:avLst/>
          </a:prstGeom>
          <a:ln w="12700">
            <a:miter lim="400000"/>
          </a:ln>
        </p:spPr>
      </p:pic>
      <p:pic>
        <p:nvPicPr>
          <p:cNvPr id="264" name="Google Shape;114;p25" descr="Google Shape;114;p25"/>
          <p:cNvPicPr>
            <a:picLocks noChangeAspect="1"/>
          </p:cNvPicPr>
          <p:nvPr/>
        </p:nvPicPr>
        <p:blipFill>
          <a:blip r:embed="rId5"/>
          <a:stretch>
            <a:fillRect/>
          </a:stretch>
        </p:blipFill>
        <p:spPr>
          <a:xfrm>
            <a:off x="1162592" y="4948342"/>
            <a:ext cx="1669726" cy="1799700"/>
          </a:xfrm>
          <a:prstGeom prst="rect">
            <a:avLst/>
          </a:prstGeom>
          <a:ln w="12700">
            <a:miter lim="400000"/>
          </a:ln>
        </p:spPr>
      </p:pic>
      <p:pic>
        <p:nvPicPr>
          <p:cNvPr id="265" name="Google Shape;115;p25" descr="Google Shape;115;p25"/>
          <p:cNvPicPr>
            <a:picLocks noChangeAspect="1"/>
          </p:cNvPicPr>
          <p:nvPr/>
        </p:nvPicPr>
        <p:blipFill>
          <a:blip r:embed="rId6"/>
          <a:stretch>
            <a:fillRect/>
          </a:stretch>
        </p:blipFill>
        <p:spPr>
          <a:xfrm>
            <a:off x="3546428" y="1713668"/>
            <a:ext cx="1724026" cy="1714501"/>
          </a:xfrm>
          <a:prstGeom prst="rect">
            <a:avLst/>
          </a:prstGeom>
          <a:ln w="12700">
            <a:miter lim="400000"/>
          </a:ln>
        </p:spPr>
      </p:pic>
      <p:pic>
        <p:nvPicPr>
          <p:cNvPr id="266" name="Google Shape;116;p25" descr="Google Shape;116;p25"/>
          <p:cNvPicPr>
            <a:picLocks noChangeAspect="1"/>
          </p:cNvPicPr>
          <p:nvPr/>
        </p:nvPicPr>
        <p:blipFill>
          <a:blip r:embed="rId7"/>
          <a:stretch>
            <a:fillRect/>
          </a:stretch>
        </p:blipFill>
        <p:spPr>
          <a:xfrm>
            <a:off x="592488" y="3369633"/>
            <a:ext cx="2952751" cy="1552576"/>
          </a:xfrm>
          <a:prstGeom prst="rect">
            <a:avLst/>
          </a:prstGeom>
          <a:ln w="12700">
            <a:miter lim="400000"/>
          </a:ln>
        </p:spPr>
      </p:pic>
      <p:pic>
        <p:nvPicPr>
          <p:cNvPr id="267" name="Google Shape;117;p25" descr="Google Shape;117;p25"/>
          <p:cNvPicPr>
            <a:picLocks noChangeAspect="1"/>
          </p:cNvPicPr>
          <p:nvPr/>
        </p:nvPicPr>
        <p:blipFill>
          <a:blip r:embed="rId8"/>
          <a:stretch>
            <a:fillRect/>
          </a:stretch>
        </p:blipFill>
        <p:spPr>
          <a:xfrm>
            <a:off x="8502726" y="1437232"/>
            <a:ext cx="1714501" cy="1714501"/>
          </a:xfrm>
          <a:prstGeom prst="rect">
            <a:avLst/>
          </a:prstGeom>
          <a:ln w="12700">
            <a:miter lim="400000"/>
          </a:ln>
        </p:spPr>
      </p:pic>
      <p:pic>
        <p:nvPicPr>
          <p:cNvPr id="268" name="Google Shape;118;p25" descr="Google Shape;118;p25"/>
          <p:cNvPicPr>
            <a:picLocks noChangeAspect="1"/>
          </p:cNvPicPr>
          <p:nvPr/>
        </p:nvPicPr>
        <p:blipFill>
          <a:blip r:embed="rId9"/>
          <a:stretch>
            <a:fillRect/>
          </a:stretch>
        </p:blipFill>
        <p:spPr>
          <a:xfrm>
            <a:off x="8791306" y="3313272"/>
            <a:ext cx="2857501" cy="1600201"/>
          </a:xfrm>
          <a:prstGeom prst="rect">
            <a:avLst/>
          </a:prstGeom>
          <a:ln w="12700">
            <a:miter lim="400000"/>
          </a:ln>
        </p:spPr>
      </p:pic>
      <p:pic>
        <p:nvPicPr>
          <p:cNvPr id="269" name="Google Shape;119;p25" descr="Google Shape;119;p25"/>
          <p:cNvPicPr>
            <a:picLocks noChangeAspect="1"/>
          </p:cNvPicPr>
          <p:nvPr/>
        </p:nvPicPr>
        <p:blipFill>
          <a:blip r:embed="rId10"/>
          <a:stretch>
            <a:fillRect/>
          </a:stretch>
        </p:blipFill>
        <p:spPr>
          <a:xfrm>
            <a:off x="5503578" y="1753103"/>
            <a:ext cx="2580302" cy="1407077"/>
          </a:xfrm>
          <a:prstGeom prst="rect">
            <a:avLst/>
          </a:prstGeom>
          <a:ln w="12700">
            <a:miter lim="400000"/>
          </a:ln>
        </p:spPr>
      </p:pic>
      <p:pic>
        <p:nvPicPr>
          <p:cNvPr id="270" name="Google Shape;120;p25" descr="Google Shape;120;p25"/>
          <p:cNvPicPr>
            <a:picLocks noChangeAspect="1"/>
          </p:cNvPicPr>
          <p:nvPr/>
        </p:nvPicPr>
        <p:blipFill>
          <a:blip r:embed="rId11"/>
          <a:stretch>
            <a:fillRect/>
          </a:stretch>
        </p:blipFill>
        <p:spPr>
          <a:xfrm>
            <a:off x="7194831" y="4982028"/>
            <a:ext cx="3619501" cy="1743076"/>
          </a:xfrm>
          <a:prstGeom prst="rect">
            <a:avLst/>
          </a:prstGeom>
          <a:ln w="12700">
            <a:miter lim="400000"/>
          </a:ln>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Title 1"/>
          <p:cNvSpPr txBox="1">
            <a:spLocks noGrp="1"/>
          </p:cNvSpPr>
          <p:nvPr>
            <p:ph type="title" idx="4294967295"/>
          </p:nvPr>
        </p:nvSpPr>
        <p:spPr>
          <a:xfrm>
            <a:off x="510959" y="3309003"/>
            <a:ext cx="10515601" cy="1325560"/>
          </a:xfrm>
          <a:prstGeom prst="rect">
            <a:avLst/>
          </a:prstGeom>
        </p:spPr>
        <p:txBody>
          <a:bodyPr anchor="t">
            <a:normAutofit/>
          </a:bodyPr>
          <a:lstStyle>
            <a:lvl1pPr>
              <a:defRPr sz="3200" spc="-100">
                <a:solidFill>
                  <a:srgbClr val="FFFFFF"/>
                </a:solidFill>
                <a:latin typeface="Inter Light"/>
                <a:ea typeface="Inter Light"/>
                <a:cs typeface="Inter Light"/>
                <a:sym typeface="Inter Light"/>
              </a:defRPr>
            </a:lvl1pPr>
          </a:lstStyle>
          <a:p>
            <a:r>
              <a:rPr dirty="0"/>
              <a:t>Contact information</a:t>
            </a:r>
          </a:p>
        </p:txBody>
      </p:sp>
      <p:sp>
        <p:nvSpPr>
          <p:cNvPr id="273" name="Text Placeholder 2"/>
          <p:cNvSpPr txBox="1">
            <a:spLocks noGrp="1"/>
          </p:cNvSpPr>
          <p:nvPr>
            <p:ph type="body" sz="quarter" idx="1"/>
          </p:nvPr>
        </p:nvSpPr>
        <p:spPr>
          <a:xfrm>
            <a:off x="510959" y="2388768"/>
            <a:ext cx="10515601" cy="914401"/>
          </a:xfrm>
          <a:prstGeom prst="rect">
            <a:avLst/>
          </a:prstGeom>
        </p:spPr>
        <p:txBody>
          <a:bodyPr/>
          <a:lstStyle>
            <a:lvl1pPr>
              <a:defRPr spc="-200">
                <a:latin typeface="Inter"/>
                <a:ea typeface="Inter"/>
                <a:cs typeface="Inter"/>
                <a:sym typeface="Inter"/>
              </a:defRPr>
            </a:lvl1pPr>
          </a:lstStyle>
          <a:p>
            <a:r>
              <a:rPr dirty="0"/>
              <a:t>Thank You</a:t>
            </a:r>
          </a:p>
        </p:txBody>
      </p:sp>
      <p:sp>
        <p:nvSpPr>
          <p:cNvPr id="3" name="TextBox 2">
            <a:extLst>
              <a:ext uri="{FF2B5EF4-FFF2-40B4-BE49-F238E27FC236}">
                <a16:creationId xmlns:a16="http://schemas.microsoft.com/office/drawing/2014/main" id="{64A1650D-F910-CD9B-A9E6-9B5268641394}"/>
              </a:ext>
            </a:extLst>
          </p:cNvPr>
          <p:cNvSpPr txBox="1"/>
          <p:nvPr/>
        </p:nvSpPr>
        <p:spPr>
          <a:xfrm>
            <a:off x="1257300" y="4710700"/>
            <a:ext cx="60975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dirty="0">
                <a:solidFill>
                  <a:schemeClr val="bg1"/>
                </a:solidFill>
                <a:latin typeface="+mn-lt"/>
              </a:rPr>
              <a:t>Lauren H Shifflett   </a:t>
            </a:r>
            <a:r>
              <a:rPr lang="en-US" sz="2400" dirty="0">
                <a:solidFill>
                  <a:schemeClr val="bg1"/>
                </a:solidFill>
                <a:latin typeface="+mn-lt"/>
                <a:hlinkClick r:id="rId2">
                  <a:extLst>
                    <a:ext uri="{A12FA001-AC4F-418D-AE19-62706E023703}">
                      <ahyp:hlinkClr xmlns:ahyp="http://schemas.microsoft.com/office/drawing/2018/hyperlinkcolor" val="tx"/>
                    </a:ext>
                  </a:extLst>
                </a:hlinkClick>
              </a:rPr>
              <a:t>shiffllh@jmu.edu</a:t>
            </a:r>
            <a:r>
              <a:rPr lang="en-US" sz="2400" dirty="0">
                <a:solidFill>
                  <a:schemeClr val="bg1"/>
                </a:solidFill>
                <a:latin typeface="+mn-lt"/>
              </a:rPr>
              <a:t> </a:t>
            </a:r>
            <a:br>
              <a:rPr lang="en-US" sz="2400" dirty="0">
                <a:solidFill>
                  <a:schemeClr val="bg1"/>
                </a:solidFill>
                <a:latin typeface="+mn-lt"/>
              </a:rPr>
            </a:br>
            <a:r>
              <a:rPr lang="en-US" sz="2400" dirty="0">
                <a:solidFill>
                  <a:schemeClr val="bg1"/>
                </a:solidFill>
                <a:latin typeface="+mn-lt"/>
              </a:rPr>
              <a:t>Lynne  F Stover   </a:t>
            </a:r>
            <a:r>
              <a:rPr lang="en-US" sz="2400" dirty="0">
                <a:solidFill>
                  <a:schemeClr val="bg1"/>
                </a:solidFill>
                <a:latin typeface="+mn-lt"/>
                <a:hlinkClick r:id="rId3">
                  <a:extLst>
                    <a:ext uri="{A12FA001-AC4F-418D-AE19-62706E023703}">
                      <ahyp:hlinkClr xmlns:ahyp="http://schemas.microsoft.com/office/drawing/2018/hyperlinkcolor" val="tx"/>
                    </a:ext>
                  </a:extLst>
                </a:hlinkClick>
              </a:rPr>
              <a:t>stoverlf@jmu.edu</a:t>
            </a:r>
            <a:r>
              <a:rPr lang="en-US" sz="2400" dirty="0">
                <a:solidFill>
                  <a:schemeClr val="bg1"/>
                </a:solidFill>
                <a:latin typeface="+mn-lt"/>
              </a:rPr>
              <a:t> </a:t>
            </a:r>
            <a:endParaRPr lang="en-US" sz="2400" dirty="0">
              <a:solidFill>
                <a:schemeClr val="bg1"/>
              </a:solid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CAC6A3-3974-407B-A36D-15D673C7CC5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210" y="3952580"/>
            <a:ext cx="1684969" cy="192207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45E5347-4942-4EA3-AC09-78ACF74E612C}"/>
              </a:ext>
            </a:extLst>
          </p:cNvPr>
          <p:cNvSpPr/>
          <p:nvPr/>
        </p:nvSpPr>
        <p:spPr>
          <a:xfrm>
            <a:off x="3460810" y="4107083"/>
            <a:ext cx="7503113" cy="2031325"/>
          </a:xfrm>
          <a:prstGeom prst="rect">
            <a:avLst/>
          </a:prstGeom>
        </p:spPr>
        <p:txBody>
          <a:bodyPr wrap="square">
            <a:spAutoFit/>
          </a:bodyPr>
          <a:lstStyle/>
          <a:p>
            <a:r>
              <a:rPr lang="en-US" b="1" dirty="0">
                <a:latin typeface="Calibri" panose="020F0502020204030204" pitchFamily="34" charset="0"/>
                <a:ea typeface="Calibri" panose="020F0502020204030204" pitchFamily="34" charset="0"/>
              </a:rPr>
              <a:t>Lynne Farrell Stover </a:t>
            </a:r>
            <a:r>
              <a:rPr lang="en-US" dirty="0">
                <a:latin typeface="Calibri" panose="020F0502020204030204" pitchFamily="34" charset="0"/>
                <a:ea typeface="Calibri" panose="020F0502020204030204" pitchFamily="34" charset="0"/>
              </a:rPr>
              <a:t>is currently a Teacher Consultant at the James Madison University Center for Economic Education.  Prior to this, she spent thirty-three years in public education where she enjoyed various teaching assignments including classroom teacher, gifted education specialist, and librarian. She is the author of over fifty educational articles and eight teacher resource books. She is the recipient of the 2022 NAEE Platinum Curriculum Award for her lessons developed for Virginia’s Reading Makes Cents Program. </a:t>
            </a:r>
          </a:p>
        </p:txBody>
      </p:sp>
      <p:sp>
        <p:nvSpPr>
          <p:cNvPr id="6" name="Rectangle 5">
            <a:extLst>
              <a:ext uri="{FF2B5EF4-FFF2-40B4-BE49-F238E27FC236}">
                <a16:creationId xmlns:a16="http://schemas.microsoft.com/office/drawing/2014/main" id="{5F779C3B-1DC2-4DF7-AD2A-82A232D3DE8D}"/>
              </a:ext>
            </a:extLst>
          </p:cNvPr>
          <p:cNvSpPr/>
          <p:nvPr/>
        </p:nvSpPr>
        <p:spPr>
          <a:xfrm>
            <a:off x="684922" y="6138408"/>
            <a:ext cx="1933543" cy="369332"/>
          </a:xfrm>
          <a:prstGeom prst="rect">
            <a:avLst/>
          </a:prstGeom>
        </p:spPr>
        <p:txBody>
          <a:bodyPr wrap="none">
            <a:spAutoFit/>
          </a:bodyPr>
          <a:lstStyle/>
          <a:p>
            <a:pPr algn="ctr"/>
            <a:r>
              <a:rPr lang="en-US" dirty="0">
                <a:solidFill>
                  <a:srgbClr val="450084"/>
                </a:solidFill>
                <a:hlinkClick r:id="rId3">
                  <a:extLst>
                    <a:ext uri="{A12FA001-AC4F-418D-AE19-62706E023703}">
                      <ahyp:hlinkClr xmlns:ahyp="http://schemas.microsoft.com/office/drawing/2018/hyperlinkcolor" val="tx"/>
                    </a:ext>
                  </a:extLst>
                </a:hlinkClick>
              </a:rPr>
              <a:t>stoverlf@jmu.edu</a:t>
            </a:r>
            <a:r>
              <a:rPr lang="en-US" dirty="0">
                <a:solidFill>
                  <a:srgbClr val="450084"/>
                </a:solidFill>
              </a:rPr>
              <a:t> </a:t>
            </a:r>
          </a:p>
        </p:txBody>
      </p:sp>
      <p:pic>
        <p:nvPicPr>
          <p:cNvPr id="7" name="Picture 6">
            <a:extLst>
              <a:ext uri="{FF2B5EF4-FFF2-40B4-BE49-F238E27FC236}">
                <a16:creationId xmlns:a16="http://schemas.microsoft.com/office/drawing/2014/main" id="{61896F59-6E9A-4795-B6CD-D4B110EB8172}"/>
              </a:ext>
            </a:extLst>
          </p:cNvPr>
          <p:cNvPicPr>
            <a:picLocks noChangeAspect="1"/>
          </p:cNvPicPr>
          <p:nvPr/>
        </p:nvPicPr>
        <p:blipFill>
          <a:blip r:embed="rId4"/>
          <a:stretch>
            <a:fillRect/>
          </a:stretch>
        </p:blipFill>
        <p:spPr>
          <a:xfrm>
            <a:off x="809210" y="1382842"/>
            <a:ext cx="1525618" cy="1701295"/>
          </a:xfrm>
          <a:prstGeom prst="rect">
            <a:avLst/>
          </a:prstGeom>
          <a:ln w="19050">
            <a:solidFill>
              <a:schemeClr val="tx1"/>
            </a:solidFill>
          </a:ln>
        </p:spPr>
      </p:pic>
      <p:sp>
        <p:nvSpPr>
          <p:cNvPr id="8" name="Rectangle 7">
            <a:extLst>
              <a:ext uri="{FF2B5EF4-FFF2-40B4-BE49-F238E27FC236}">
                <a16:creationId xmlns:a16="http://schemas.microsoft.com/office/drawing/2014/main" id="{B957DD7C-0501-42DD-95C1-3EF0C20DE0B8}"/>
              </a:ext>
            </a:extLst>
          </p:cNvPr>
          <p:cNvSpPr/>
          <p:nvPr/>
        </p:nvSpPr>
        <p:spPr>
          <a:xfrm>
            <a:off x="3460810" y="1420046"/>
            <a:ext cx="7356630" cy="2031325"/>
          </a:xfrm>
          <a:prstGeom prst="rect">
            <a:avLst/>
          </a:prstGeom>
        </p:spPr>
        <p:txBody>
          <a:bodyPr wrap="square">
            <a:spAutoFit/>
          </a:bodyPr>
          <a:lstStyle/>
          <a:p>
            <a:r>
              <a:rPr lang="en-US" b="1" dirty="0"/>
              <a:t>Lauren Hensley Shifflett </a:t>
            </a:r>
            <a:r>
              <a:rPr lang="en-US" dirty="0"/>
              <a:t>is the new Associate Director at the James Madison University Center for Economic Education. Prior to joining the Center, she spent twelve years in early elementary education where she enjoyed prospering young minds as a classroom teacher. Lauren became nationally known as an elementary economic educator when she received the John Morton Award of the national Council for Economic Education in 2021. Her love for economics guides her lessons to prepare students for life.</a:t>
            </a:r>
          </a:p>
        </p:txBody>
      </p:sp>
      <p:sp>
        <p:nvSpPr>
          <p:cNvPr id="9" name="Rectangle 8">
            <a:extLst>
              <a:ext uri="{FF2B5EF4-FFF2-40B4-BE49-F238E27FC236}">
                <a16:creationId xmlns:a16="http://schemas.microsoft.com/office/drawing/2014/main" id="{3AE93353-0553-4630-8E47-A387C584C462}"/>
              </a:ext>
            </a:extLst>
          </p:cNvPr>
          <p:cNvSpPr/>
          <p:nvPr/>
        </p:nvSpPr>
        <p:spPr>
          <a:xfrm>
            <a:off x="618071" y="3266705"/>
            <a:ext cx="1907895" cy="369332"/>
          </a:xfrm>
          <a:prstGeom prst="rect">
            <a:avLst/>
          </a:prstGeom>
        </p:spPr>
        <p:txBody>
          <a:bodyPr wrap="none">
            <a:spAutoFit/>
          </a:bodyPr>
          <a:lstStyle/>
          <a:p>
            <a:pPr algn="ctr"/>
            <a:r>
              <a:rPr lang="en-US" dirty="0">
                <a:solidFill>
                  <a:schemeClr val="tx1"/>
                </a:solidFill>
              </a:rPr>
              <a:t> </a:t>
            </a:r>
            <a:r>
              <a:rPr lang="en-US" dirty="0">
                <a:hlinkClick r:id="rId5"/>
              </a:rPr>
              <a:t>shiffllh@jmu.edu</a:t>
            </a:r>
            <a:r>
              <a:rPr lang="en-US" dirty="0"/>
              <a:t> </a:t>
            </a:r>
          </a:p>
        </p:txBody>
      </p:sp>
      <p:sp>
        <p:nvSpPr>
          <p:cNvPr id="10" name="TextBox 9">
            <a:extLst>
              <a:ext uri="{FF2B5EF4-FFF2-40B4-BE49-F238E27FC236}">
                <a16:creationId xmlns:a16="http://schemas.microsoft.com/office/drawing/2014/main" id="{BC26613A-A80A-4784-95B9-7EA1E3003652}"/>
              </a:ext>
            </a:extLst>
          </p:cNvPr>
          <p:cNvSpPr txBox="1"/>
          <p:nvPr/>
        </p:nvSpPr>
        <p:spPr>
          <a:xfrm>
            <a:off x="4589755" y="240624"/>
            <a:ext cx="4758431"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a:ln>
                  <a:noFill/>
                </a:ln>
                <a:solidFill>
                  <a:srgbClr val="000000"/>
                </a:solidFill>
                <a:effectLst/>
                <a:uFillTx/>
                <a:latin typeface="+mn-lt"/>
                <a:ea typeface="+mn-ea"/>
                <a:cs typeface="+mn-cs"/>
                <a:sym typeface="Calibri"/>
              </a:rPr>
              <a:t>Presenters</a:t>
            </a:r>
          </a:p>
        </p:txBody>
      </p:sp>
    </p:spTree>
    <p:extLst>
      <p:ext uri="{BB962C8B-B14F-4D97-AF65-F5344CB8AC3E}">
        <p14:creationId xmlns:p14="http://schemas.microsoft.com/office/powerpoint/2010/main" val="114469310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lide Number Placeholder 3"/>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5</a:t>
            </a:fld>
            <a:endParaRPr dirty="0"/>
          </a:p>
        </p:txBody>
      </p:sp>
      <p:sp>
        <p:nvSpPr>
          <p:cNvPr id="188" name="Title 1"/>
          <p:cNvSpPr txBox="1"/>
          <p:nvPr/>
        </p:nvSpPr>
        <p:spPr>
          <a:xfrm>
            <a:off x="602704" y="178547"/>
            <a:ext cx="10424161" cy="7017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90000"/>
              </a:lnSpc>
              <a:defRPr sz="4400" spc="-300">
                <a:solidFill>
                  <a:srgbClr val="414A58"/>
                </a:solidFill>
                <a:latin typeface="Inter"/>
                <a:ea typeface="Inter"/>
                <a:cs typeface="Inter"/>
                <a:sym typeface="Inter"/>
              </a:defRPr>
            </a:lvl1pPr>
          </a:lstStyle>
          <a:p>
            <a:r>
              <a:rPr lang="en-US" dirty="0"/>
              <a:t>Objectives: </a:t>
            </a:r>
            <a:endParaRPr dirty="0"/>
          </a:p>
        </p:txBody>
      </p:sp>
      <p:sp>
        <p:nvSpPr>
          <p:cNvPr id="3" name="TextBox 2">
            <a:extLst>
              <a:ext uri="{FF2B5EF4-FFF2-40B4-BE49-F238E27FC236}">
                <a16:creationId xmlns:a16="http://schemas.microsoft.com/office/drawing/2014/main" id="{707D5E6B-E3E4-377E-F817-8C778BA6BDA2}"/>
              </a:ext>
            </a:extLst>
          </p:cNvPr>
          <p:cNvSpPr txBox="1"/>
          <p:nvPr/>
        </p:nvSpPr>
        <p:spPr>
          <a:xfrm>
            <a:off x="824908" y="800758"/>
            <a:ext cx="10542183" cy="45504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In this</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webinar teachers will:</a:t>
            </a:r>
          </a:p>
          <a:p>
            <a:pPr marL="0" marR="0">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Celebrate Woman’s History Month by learning about five women who excelled in math and science. </a:t>
            </a:r>
          </a:p>
          <a:p>
            <a:pPr marL="342900" marR="0" lvl="0" indent="-342900">
              <a:lnSpc>
                <a:spcPct val="107000"/>
              </a:lnSpc>
              <a:spcBef>
                <a:spcPts val="0"/>
              </a:spcBef>
              <a:spcAft>
                <a:spcPts val="0"/>
              </a:spcAft>
              <a:buFont typeface="Symbol" panose="05050102010706020507" pitchFamily="18"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Learn how the featured women all invested in their human capital and had to make life-defining choices.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Discover methods for teaching the featured concepts using lessons created for the elementary classroom. </a:t>
            </a: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Discuss the possibilities of enriching each book’s content to extended science, math, and technology activities.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9145C97D-CB56-82C9-5D03-DF1F4145B56F}"/>
              </a:ext>
            </a:extLst>
          </p:cNvPr>
          <p:cNvPicPr>
            <a:picLocks noChangeAspect="1"/>
          </p:cNvPicPr>
          <p:nvPr/>
        </p:nvPicPr>
        <p:blipFill>
          <a:blip r:embed="rId3"/>
          <a:stretch>
            <a:fillRect/>
          </a:stretch>
        </p:blipFill>
        <p:spPr>
          <a:xfrm>
            <a:off x="9435293" y="5236649"/>
            <a:ext cx="1230584" cy="1536492"/>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6B7600-CE13-34E6-4A1D-005B22E5E4F2}"/>
              </a:ext>
            </a:extLst>
          </p:cNvPr>
          <p:cNvSpPr txBox="1"/>
          <p:nvPr/>
        </p:nvSpPr>
        <p:spPr>
          <a:xfrm>
            <a:off x="1515978" y="397042"/>
            <a:ext cx="5354053"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800" b="0" i="0" u="none" strike="noStrike" cap="none" spc="0" normalizeH="0" baseline="0" dirty="0">
                <a:ln>
                  <a:noFill/>
                </a:ln>
                <a:solidFill>
                  <a:srgbClr val="000000"/>
                </a:solidFill>
                <a:effectLst/>
                <a:uFillTx/>
                <a:latin typeface="+mn-lt"/>
                <a:ea typeface="+mn-ea"/>
                <a:cs typeface="+mn-cs"/>
                <a:sym typeface="Calibri"/>
              </a:rPr>
              <a:t>Agenda</a:t>
            </a:r>
          </a:p>
        </p:txBody>
      </p:sp>
      <p:sp>
        <p:nvSpPr>
          <p:cNvPr id="4" name="TextBox 3">
            <a:extLst>
              <a:ext uri="{FF2B5EF4-FFF2-40B4-BE49-F238E27FC236}">
                <a16:creationId xmlns:a16="http://schemas.microsoft.com/office/drawing/2014/main" id="{BA0B8E47-AB47-AB5C-544F-0CA94B9B2430}"/>
              </a:ext>
            </a:extLst>
          </p:cNvPr>
          <p:cNvSpPr txBox="1"/>
          <p:nvPr/>
        </p:nvSpPr>
        <p:spPr>
          <a:xfrm>
            <a:off x="581890" y="2064332"/>
            <a:ext cx="10120745" cy="36772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indent="-457200">
              <a:lnSpc>
                <a:spcPct val="120000"/>
              </a:lnSpc>
              <a:buFont typeface="Arial" panose="020B0604020202020204" pitchFamily="34" charset="0"/>
              <a:buChar char="•"/>
            </a:pPr>
            <a:r>
              <a:rPr lang="en-US" sz="2800" b="1" dirty="0"/>
              <a:t>Welcome </a:t>
            </a:r>
            <a:r>
              <a:rPr lang="en-US" sz="2800" dirty="0"/>
              <a:t>attendees and introduce the session</a:t>
            </a:r>
            <a:r>
              <a:rPr lang="en-US" sz="2800" b="1" dirty="0"/>
              <a:t>. </a:t>
            </a:r>
            <a:r>
              <a:rPr lang="en-US" sz="2800" dirty="0"/>
              <a:t>[5 mins.]</a:t>
            </a:r>
          </a:p>
          <a:p>
            <a:pPr marL="457200" indent="-457200">
              <a:lnSpc>
                <a:spcPct val="120000"/>
              </a:lnSpc>
              <a:buFont typeface="Arial" panose="020B0604020202020204" pitchFamily="34" charset="0"/>
              <a:buChar char="•"/>
            </a:pPr>
            <a:r>
              <a:rPr lang="en-US" sz="2800" b="1" dirty="0"/>
              <a:t>Discuss </a:t>
            </a:r>
            <a:r>
              <a:rPr lang="en-US" sz="2800" dirty="0"/>
              <a:t>the importance of teaching STEM. [5 mins.]</a:t>
            </a:r>
          </a:p>
          <a:p>
            <a:pPr lvl="1">
              <a:lnSpc>
                <a:spcPct val="120000"/>
              </a:lnSpc>
              <a:buFont typeface="Arial" panose="020B0604020202020204" pitchFamily="34" charset="0"/>
              <a:buChar char="•"/>
            </a:pPr>
            <a:r>
              <a:rPr lang="en-US" sz="2800" b="1" dirty="0"/>
              <a:t>Explore</a:t>
            </a:r>
            <a:r>
              <a:rPr lang="en-US" sz="2800" dirty="0"/>
              <a:t> featured titles. [30 mins.]</a:t>
            </a:r>
          </a:p>
          <a:p>
            <a:pPr lvl="1">
              <a:lnSpc>
                <a:spcPct val="120000"/>
              </a:lnSpc>
              <a:buFont typeface="Arial" panose="020B0604020202020204" pitchFamily="34" charset="0"/>
              <a:buChar char="•"/>
            </a:pPr>
            <a:r>
              <a:rPr lang="en-US" sz="2800" b="1" dirty="0"/>
              <a:t>Discover</a:t>
            </a:r>
            <a:r>
              <a:rPr lang="en-US" sz="2800" dirty="0"/>
              <a:t> online links to websites and resources. [5 mins.]</a:t>
            </a:r>
          </a:p>
          <a:p>
            <a:pPr lvl="1">
              <a:lnSpc>
                <a:spcPct val="120000"/>
              </a:lnSpc>
              <a:buFont typeface="Arial" panose="020B0604020202020204" pitchFamily="34" charset="0"/>
              <a:buChar char="•"/>
            </a:pPr>
            <a:r>
              <a:rPr lang="en-US" sz="2800" b="1" dirty="0"/>
              <a:t>Review</a:t>
            </a:r>
            <a:r>
              <a:rPr lang="en-US" sz="2800" dirty="0"/>
              <a:t> content using Assessment Questions. [5 mins.]</a:t>
            </a:r>
          </a:p>
          <a:p>
            <a:pPr marL="457200" indent="-457200">
              <a:lnSpc>
                <a:spcPct val="120000"/>
              </a:lnSpc>
              <a:buFont typeface="Arial" panose="020B0604020202020204" pitchFamily="34" charset="0"/>
              <a:buChar char="•"/>
            </a:pPr>
            <a:r>
              <a:rPr lang="en-US" sz="2800" b="1" dirty="0"/>
              <a:t>Share</a:t>
            </a:r>
            <a:r>
              <a:rPr lang="en-US" sz="2800" dirty="0"/>
              <a:t> related bibliography. [5 mins.]</a:t>
            </a:r>
          </a:p>
          <a:p>
            <a:pPr marL="457200" indent="-457200">
              <a:lnSpc>
                <a:spcPct val="120000"/>
              </a:lnSpc>
              <a:buFont typeface="Arial" panose="020B0604020202020204" pitchFamily="34" charset="0"/>
              <a:buChar char="•"/>
            </a:pPr>
            <a:r>
              <a:rPr lang="en-US" sz="2800" b="1" dirty="0"/>
              <a:t>Conclude</a:t>
            </a:r>
            <a:r>
              <a:rPr lang="en-US" sz="2800" dirty="0"/>
              <a:t> and complete evaluation [5 mins.]</a:t>
            </a:r>
          </a:p>
        </p:txBody>
      </p:sp>
      <p:sp>
        <p:nvSpPr>
          <p:cNvPr id="5" name="TextBox 4">
            <a:extLst>
              <a:ext uri="{FF2B5EF4-FFF2-40B4-BE49-F238E27FC236}">
                <a16:creationId xmlns:a16="http://schemas.microsoft.com/office/drawing/2014/main" id="{DDAAB132-C92D-0A44-186A-93A612DC4E13}"/>
              </a:ext>
            </a:extLst>
          </p:cNvPr>
          <p:cNvSpPr txBox="1"/>
          <p:nvPr/>
        </p:nvSpPr>
        <p:spPr>
          <a:xfrm>
            <a:off x="581891" y="1339948"/>
            <a:ext cx="6089072"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Calibri"/>
              </a:rPr>
              <a:t>In this webinar we will:</a:t>
            </a:r>
          </a:p>
        </p:txBody>
      </p:sp>
    </p:spTree>
    <p:extLst>
      <p:ext uri="{BB962C8B-B14F-4D97-AF65-F5344CB8AC3E}">
        <p14:creationId xmlns:p14="http://schemas.microsoft.com/office/powerpoint/2010/main" val="17602251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D85EE9-FC86-571A-E02F-3FF850D0B8E1}"/>
              </a:ext>
            </a:extLst>
          </p:cNvPr>
          <p:cNvSpPr txBox="1"/>
          <p:nvPr/>
        </p:nvSpPr>
        <p:spPr>
          <a:xfrm>
            <a:off x="2462135" y="204022"/>
            <a:ext cx="6093500" cy="7694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4400" dirty="0"/>
              <a:t>National Standards</a:t>
            </a:r>
          </a:p>
        </p:txBody>
      </p:sp>
      <p:pic>
        <p:nvPicPr>
          <p:cNvPr id="4" name="Picture 3">
            <a:extLst>
              <a:ext uri="{FF2B5EF4-FFF2-40B4-BE49-F238E27FC236}">
                <a16:creationId xmlns:a16="http://schemas.microsoft.com/office/drawing/2014/main" id="{3183B466-A6B7-A4A1-9AB9-166EBEAFF1B0}"/>
              </a:ext>
            </a:extLst>
          </p:cNvPr>
          <p:cNvPicPr>
            <a:picLocks noChangeAspect="1"/>
          </p:cNvPicPr>
          <p:nvPr/>
        </p:nvPicPr>
        <p:blipFill>
          <a:blip r:embed="rId2"/>
          <a:stretch>
            <a:fillRect/>
          </a:stretch>
        </p:blipFill>
        <p:spPr>
          <a:xfrm>
            <a:off x="1309879" y="1490350"/>
            <a:ext cx="4199006" cy="1656978"/>
          </a:xfrm>
          <a:prstGeom prst="rect">
            <a:avLst/>
          </a:prstGeom>
          <a:ln w="28575">
            <a:solidFill>
              <a:schemeClr val="tx1"/>
            </a:solidFill>
          </a:ln>
        </p:spPr>
      </p:pic>
      <p:pic>
        <p:nvPicPr>
          <p:cNvPr id="5" name="Picture 4">
            <a:extLst>
              <a:ext uri="{FF2B5EF4-FFF2-40B4-BE49-F238E27FC236}">
                <a16:creationId xmlns:a16="http://schemas.microsoft.com/office/drawing/2014/main" id="{545BC57B-B00C-648D-EFDC-3BB53515F76D}"/>
              </a:ext>
            </a:extLst>
          </p:cNvPr>
          <p:cNvPicPr>
            <a:picLocks noChangeAspect="1"/>
          </p:cNvPicPr>
          <p:nvPr/>
        </p:nvPicPr>
        <p:blipFill>
          <a:blip r:embed="rId3"/>
          <a:stretch>
            <a:fillRect/>
          </a:stretch>
        </p:blipFill>
        <p:spPr>
          <a:xfrm>
            <a:off x="6271433" y="1490350"/>
            <a:ext cx="4784935" cy="2069369"/>
          </a:xfrm>
          <a:prstGeom prst="rect">
            <a:avLst/>
          </a:prstGeom>
          <a:ln w="28575">
            <a:solidFill>
              <a:schemeClr val="tx1"/>
            </a:solidFill>
          </a:ln>
        </p:spPr>
      </p:pic>
      <p:pic>
        <p:nvPicPr>
          <p:cNvPr id="6" name="Picture 5">
            <a:extLst>
              <a:ext uri="{FF2B5EF4-FFF2-40B4-BE49-F238E27FC236}">
                <a16:creationId xmlns:a16="http://schemas.microsoft.com/office/drawing/2014/main" id="{0D763BE0-6AE5-F1BB-E906-E3A835E8726B}"/>
              </a:ext>
            </a:extLst>
          </p:cNvPr>
          <p:cNvPicPr>
            <a:picLocks noChangeAspect="1"/>
          </p:cNvPicPr>
          <p:nvPr/>
        </p:nvPicPr>
        <p:blipFill>
          <a:blip r:embed="rId4"/>
          <a:stretch>
            <a:fillRect/>
          </a:stretch>
        </p:blipFill>
        <p:spPr>
          <a:xfrm>
            <a:off x="4727456" y="4076606"/>
            <a:ext cx="4232275" cy="1739769"/>
          </a:xfrm>
          <a:prstGeom prst="rect">
            <a:avLst/>
          </a:prstGeom>
          <a:ln w="28575">
            <a:solidFill>
              <a:schemeClr val="tx1"/>
            </a:solidFill>
          </a:ln>
        </p:spPr>
      </p:pic>
      <p:sp>
        <p:nvSpPr>
          <p:cNvPr id="7" name="TextBox 6">
            <a:extLst>
              <a:ext uri="{FF2B5EF4-FFF2-40B4-BE49-F238E27FC236}">
                <a16:creationId xmlns:a16="http://schemas.microsoft.com/office/drawing/2014/main" id="{67E2CFE1-ECD8-64EF-82DC-B1907C32B067}"/>
              </a:ext>
            </a:extLst>
          </p:cNvPr>
          <p:cNvSpPr txBox="1"/>
          <p:nvPr/>
        </p:nvSpPr>
        <p:spPr>
          <a:xfrm>
            <a:off x="1812241" y="6441895"/>
            <a:ext cx="8957387" cy="307777"/>
          </a:xfrm>
          <a:prstGeom prst="rect">
            <a:avLst/>
          </a:prstGeom>
          <a:noFill/>
        </p:spPr>
        <p:txBody>
          <a:bodyPr wrap="square">
            <a:spAutoFit/>
          </a:bodyPr>
          <a:lstStyle/>
          <a:p>
            <a:pPr algn="ctr" defTabSz="678941">
              <a:defRPr sz="3168"/>
            </a:pPr>
            <a:r>
              <a:rPr lang="en-US" sz="1400" b="1" dirty="0">
                <a:latin typeface="Calibri"/>
                <a:ea typeface="ＭＳ Ｐゴシック"/>
                <a:cs typeface="Calibri"/>
              </a:rPr>
              <a:t> </a:t>
            </a:r>
            <a:r>
              <a:rPr lang="en-US" sz="1400" b="1" dirty="0">
                <a:latin typeface="Calibri Light"/>
                <a:ea typeface="ＭＳ Ｐゴシック"/>
                <a:cs typeface="Calibri Light"/>
                <a:hlinkClick r:id="rId5"/>
              </a:rPr>
              <a:t>https://www.councilforeconed.org/wp-content/uploads/2012/03/voluntary-national-content-standards-2010.pdf</a:t>
            </a:r>
            <a:endParaRPr lang="en-US" sz="1400" b="1" dirty="0"/>
          </a:p>
        </p:txBody>
      </p:sp>
      <p:pic>
        <p:nvPicPr>
          <p:cNvPr id="8" name="Picture 7">
            <a:extLst>
              <a:ext uri="{FF2B5EF4-FFF2-40B4-BE49-F238E27FC236}">
                <a16:creationId xmlns:a16="http://schemas.microsoft.com/office/drawing/2014/main" id="{C4FD8B3C-C57B-95FA-CBB4-4461138B5F17}"/>
              </a:ext>
            </a:extLst>
          </p:cNvPr>
          <p:cNvPicPr>
            <a:picLocks noChangeAspect="1"/>
          </p:cNvPicPr>
          <p:nvPr/>
        </p:nvPicPr>
        <p:blipFill>
          <a:blip r:embed="rId6"/>
          <a:stretch>
            <a:fillRect/>
          </a:stretch>
        </p:blipFill>
        <p:spPr>
          <a:xfrm>
            <a:off x="1480711" y="3431847"/>
            <a:ext cx="1962848" cy="2597657"/>
          </a:xfrm>
          <a:prstGeom prst="rect">
            <a:avLst/>
          </a:prstGeom>
          <a:ln w="19050">
            <a:solidFill>
              <a:schemeClr val="tx1"/>
            </a:solidFill>
          </a:ln>
        </p:spPr>
      </p:pic>
    </p:spTree>
    <p:extLst>
      <p:ext uri="{BB962C8B-B14F-4D97-AF65-F5344CB8AC3E}">
        <p14:creationId xmlns:p14="http://schemas.microsoft.com/office/powerpoint/2010/main" val="284832991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05894F-AD39-0080-EBA0-DD43C8BE4435}"/>
              </a:ext>
            </a:extLst>
          </p:cNvPr>
          <p:cNvSpPr txBox="1"/>
          <p:nvPr/>
        </p:nvSpPr>
        <p:spPr>
          <a:xfrm>
            <a:off x="939223" y="3675665"/>
            <a:ext cx="10313553" cy="2677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800" b="0" i="0" dirty="0">
                <a:solidFill>
                  <a:schemeClr val="tx1"/>
                </a:solidFill>
                <a:effectLst/>
              </a:rPr>
              <a:t>National Women's History Month was established by presidential proclamation in order to draw attention to and improve the focus on women in historical studies. It began in New York City on March 8th 1857, when female textile workers marched in protest of unfair working conditions and unequal rights for women. Beginning in 1910, March 8th became annually observed as International Women's Day</a:t>
            </a:r>
            <a:r>
              <a:rPr lang="en-US" sz="2800" b="0" i="0" dirty="0">
                <a:solidFill>
                  <a:srgbClr val="555555"/>
                </a:solidFill>
                <a:effectLst/>
              </a:rPr>
              <a:t>.</a:t>
            </a:r>
            <a:endParaRPr lang="en-US" sz="2800" dirty="0"/>
          </a:p>
        </p:txBody>
      </p:sp>
      <p:pic>
        <p:nvPicPr>
          <p:cNvPr id="2052" name="Picture 4" descr="Celebrate 2022 Women's History Month! | Mayor's Office of Engagement for  Women | City of Philadelphia">
            <a:extLst>
              <a:ext uri="{FF2B5EF4-FFF2-40B4-BE49-F238E27FC236}">
                <a16:creationId xmlns:a16="http://schemas.microsoft.com/office/drawing/2014/main" id="{D5DF0FFD-51B9-D1C7-F1B7-DFF57A38D3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3854" y="504679"/>
            <a:ext cx="4685900" cy="2677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91507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41F128-7AF6-8E63-8BAB-47DC8E2762D2}"/>
              </a:ext>
            </a:extLst>
          </p:cNvPr>
          <p:cNvSpPr txBox="1"/>
          <p:nvPr/>
        </p:nvSpPr>
        <p:spPr>
          <a:xfrm>
            <a:off x="2805545" y="384463"/>
            <a:ext cx="6109855"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FF0000"/>
                </a:solidFill>
                <a:effectLst/>
                <a:uFillTx/>
                <a:latin typeface="+mn-lt"/>
                <a:ea typeface="+mn-ea"/>
                <a:cs typeface="+mn-cs"/>
                <a:sym typeface="Calibri"/>
              </a:rPr>
              <a:t>Introduction</a:t>
            </a:r>
          </a:p>
        </p:txBody>
      </p:sp>
      <p:sp>
        <p:nvSpPr>
          <p:cNvPr id="3" name="TextBox 2">
            <a:extLst>
              <a:ext uri="{FF2B5EF4-FFF2-40B4-BE49-F238E27FC236}">
                <a16:creationId xmlns:a16="http://schemas.microsoft.com/office/drawing/2014/main" id="{118CAC64-251C-BBD4-56D0-347AB7D9C1E2}"/>
              </a:ext>
            </a:extLst>
          </p:cNvPr>
          <p:cNvSpPr txBox="1"/>
          <p:nvPr/>
        </p:nvSpPr>
        <p:spPr>
          <a:xfrm>
            <a:off x="602673" y="1589809"/>
            <a:ext cx="11388435" cy="4339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4800" b="0" i="0" u="none" strike="noStrike" cap="none" spc="0" normalizeH="0" baseline="0" dirty="0">
                <a:ln>
                  <a:noFill/>
                </a:ln>
                <a:solidFill>
                  <a:srgbClr val="000000"/>
                </a:solidFill>
                <a:effectLst/>
                <a:uFillTx/>
                <a:latin typeface="+mn-lt"/>
                <a:ea typeface="+mn-ea"/>
                <a:cs typeface="+mn-cs"/>
                <a:sym typeface="Calibri"/>
              </a:rPr>
              <a:t>Real Quick!</a:t>
            </a:r>
          </a:p>
          <a:p>
            <a:pPr marL="0" marR="0" indent="0" algn="l" defTabSz="914400" rtl="0" fontAlgn="auto" latinLnBrk="0" hangingPunct="0">
              <a:lnSpc>
                <a:spcPct val="100000"/>
              </a:lnSpc>
              <a:spcBef>
                <a:spcPts val="0"/>
              </a:spcBef>
              <a:spcAft>
                <a:spcPts val="0"/>
              </a:spcAft>
              <a:buClrTx/>
              <a:buSzTx/>
              <a:buFontTx/>
              <a:buNone/>
              <a:tabLst/>
            </a:pPr>
            <a:r>
              <a:rPr lang="en-US" sz="4800" dirty="0"/>
              <a:t>Create a picture of a scientist in your mind.</a:t>
            </a:r>
          </a:p>
          <a:p>
            <a:pPr marL="0" marR="0" indent="0" algn="l" defTabSz="914400" rtl="0" fontAlgn="auto" latinLnBrk="0" hangingPunct="0">
              <a:lnSpc>
                <a:spcPct val="100000"/>
              </a:lnSpc>
              <a:spcBef>
                <a:spcPts val="0"/>
              </a:spcBef>
              <a:spcAft>
                <a:spcPts val="0"/>
              </a:spcAft>
              <a:buClrTx/>
              <a:buSzTx/>
              <a:buFontTx/>
              <a:buNone/>
              <a:tabLst/>
            </a:pPr>
            <a:endParaRPr lang="en-US" sz="1200" dirty="0"/>
          </a:p>
          <a:p>
            <a:pPr marL="0" marR="0" indent="0" algn="l" defTabSz="914400" rtl="0" fontAlgn="auto" latinLnBrk="0" hangingPunct="0">
              <a:lnSpc>
                <a:spcPct val="100000"/>
              </a:lnSpc>
              <a:spcBef>
                <a:spcPts val="0"/>
              </a:spcBef>
              <a:spcAft>
                <a:spcPts val="0"/>
              </a:spcAft>
              <a:buClrTx/>
              <a:buSzTx/>
              <a:buFontTx/>
              <a:buNone/>
              <a:tabLst/>
            </a:pPr>
            <a:r>
              <a:rPr kumimoji="0" lang="en-US" sz="4800" b="0" i="0" u="none" strike="noStrike" cap="none" spc="0" normalizeH="0" baseline="0" dirty="0">
                <a:ln>
                  <a:noFill/>
                </a:ln>
                <a:solidFill>
                  <a:srgbClr val="000000"/>
                </a:solidFill>
                <a:effectLst/>
                <a:uFillTx/>
                <a:latin typeface="+mn-lt"/>
                <a:ea typeface="+mn-ea"/>
                <a:cs typeface="+mn-cs"/>
                <a:sym typeface="Calibri"/>
              </a:rPr>
              <a:t>What is this scientist’s name?</a:t>
            </a:r>
          </a:p>
          <a:p>
            <a:pPr marL="0" marR="0" indent="0" algn="l" defTabSz="9144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r>
              <a:rPr lang="en-US" sz="4800" dirty="0"/>
              <a:t>What are three things this scientist does?</a:t>
            </a:r>
          </a:p>
          <a:p>
            <a:pPr marL="0" marR="0" indent="0" algn="l" defTabSz="914400" rtl="0" fontAlgn="auto" latinLnBrk="0" hangingPunct="0">
              <a:lnSpc>
                <a:spcPct val="100000"/>
              </a:lnSpc>
              <a:spcBef>
                <a:spcPts val="0"/>
              </a:spcBef>
              <a:spcAft>
                <a:spcPts val="0"/>
              </a:spcAft>
              <a:buClrTx/>
              <a:buSzTx/>
              <a:buFontTx/>
              <a:buNone/>
              <a:tabLst/>
            </a:pPr>
            <a:endParaRPr lang="en-US" sz="1200" dirty="0"/>
          </a:p>
          <a:p>
            <a:pPr marL="0" marR="0" indent="0" algn="ctr" defTabSz="914400" rtl="0" fontAlgn="auto" latinLnBrk="0" hangingPunct="0">
              <a:lnSpc>
                <a:spcPct val="100000"/>
              </a:lnSpc>
              <a:spcBef>
                <a:spcPts val="0"/>
              </a:spcBef>
              <a:spcAft>
                <a:spcPts val="0"/>
              </a:spcAft>
              <a:buClrTx/>
              <a:buSzTx/>
              <a:buFontTx/>
              <a:buNone/>
              <a:tabLst/>
            </a:pPr>
            <a:r>
              <a:rPr lang="en-US" sz="4800" b="1" dirty="0">
                <a:solidFill>
                  <a:srgbClr val="FF0000"/>
                </a:solidFill>
              </a:rPr>
              <a:t>Was your scientist a male?  </a:t>
            </a:r>
            <a:endParaRPr kumimoji="0" lang="en-US" sz="4800" b="1" i="0" u="none" strike="noStrike" cap="none" spc="0" normalizeH="0" baseline="0" dirty="0">
              <a:ln>
                <a:noFill/>
              </a:ln>
              <a:solidFill>
                <a:srgbClr val="FF0000"/>
              </a:solidFill>
              <a:effectLst/>
              <a:uFillTx/>
              <a:sym typeface="Calibri"/>
            </a:endParaRPr>
          </a:p>
        </p:txBody>
      </p:sp>
    </p:spTree>
    <p:extLst>
      <p:ext uri="{BB962C8B-B14F-4D97-AF65-F5344CB8AC3E}">
        <p14:creationId xmlns:p14="http://schemas.microsoft.com/office/powerpoint/2010/main" val="25626664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3461</TotalTime>
  <Words>1465</Words>
  <Application>Microsoft Office PowerPoint</Application>
  <PresentationFormat>Widescreen</PresentationFormat>
  <Paragraphs>175</Paragraphs>
  <Slides>38</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38</vt:i4>
      </vt:variant>
    </vt:vector>
  </HeadingPairs>
  <TitlesOfParts>
    <vt:vector size="51" baseType="lpstr">
      <vt:lpstr>Arial</vt:lpstr>
      <vt:lpstr>Calibri</vt:lpstr>
      <vt:lpstr>Calibri Light</vt:lpstr>
      <vt:lpstr>Copperplate Gothic Bold</vt:lpstr>
      <vt:lpstr>Helvetica</vt:lpstr>
      <vt:lpstr>Inter</vt:lpstr>
      <vt:lpstr>Inter Light</vt:lpstr>
      <vt:lpstr>Inter SemiBold</vt:lpstr>
      <vt:lpstr>Kristen ITC</vt:lpstr>
      <vt:lpstr>Lato</vt:lpstr>
      <vt:lpstr>Symbol</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Presented by:  Email:  Date:</dc:title>
  <dc:creator>Lynne</dc:creator>
  <cp:lastModifiedBy>Stover, Lynne - stoverlf</cp:lastModifiedBy>
  <cp:revision>16</cp:revision>
  <dcterms:modified xsi:type="dcterms:W3CDTF">2023-03-08T21:15:11Z</dcterms:modified>
</cp:coreProperties>
</file>