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258" r:id="rId4"/>
    <p:sldId id="663" r:id="rId5"/>
    <p:sldId id="677" r:id="rId6"/>
    <p:sldId id="691" r:id="rId7"/>
    <p:sldId id="678" r:id="rId8"/>
    <p:sldId id="692" r:id="rId9"/>
    <p:sldId id="704" r:id="rId10"/>
    <p:sldId id="667" r:id="rId11"/>
    <p:sldId id="722" r:id="rId12"/>
    <p:sldId id="723" r:id="rId13"/>
    <p:sldId id="721" r:id="rId14"/>
    <p:sldId id="695" r:id="rId15"/>
    <p:sldId id="696" r:id="rId16"/>
    <p:sldId id="705" r:id="rId17"/>
    <p:sldId id="699" r:id="rId18"/>
    <p:sldId id="720" r:id="rId19"/>
    <p:sldId id="275" r:id="rId20"/>
    <p:sldId id="719" r:id="rId21"/>
    <p:sldId id="698" r:id="rId22"/>
    <p:sldId id="703" r:id="rId23"/>
    <p:sldId id="701" r:id="rId24"/>
    <p:sldId id="702" r:id="rId25"/>
    <p:sldId id="697" r:id="rId26"/>
    <p:sldId id="727" r:id="rId27"/>
    <p:sldId id="709" r:id="rId28"/>
    <p:sldId id="714" r:id="rId29"/>
    <p:sldId id="716" r:id="rId30"/>
    <p:sldId id="712" r:id="rId31"/>
    <p:sldId id="713" r:id="rId32"/>
    <p:sldId id="700" r:id="rId33"/>
    <p:sldId id="706" r:id="rId34"/>
    <p:sldId id="724" r:id="rId35"/>
    <p:sldId id="725" r:id="rId36"/>
    <p:sldId id="717" r:id="rId37"/>
    <p:sldId id="664" r:id="rId38"/>
    <p:sldId id="718" r:id="rId39"/>
    <p:sldId id="264" r:id="rId40"/>
    <p:sldId id="268" r:id="rId41"/>
    <p:sldId id="269" r:id="rId42"/>
    <p:sldId id="270" r:id="rId43"/>
    <p:sldId id="271" r:id="rId44"/>
    <p:sldId id="272" r:id="rId45"/>
    <p:sldId id="273" r:id="rId46"/>
    <p:sldId id="274" r:id="rId4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0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0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1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1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4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46" name="Body Level One…"/>
          <p:cNvSpPr txBox="1">
            <a:spLocks noGrp="1"/>
          </p:cNvSpPr>
          <p:nvPr>
            <p:ph type="body" sz="quarter" idx="1"/>
          </p:nvPr>
        </p:nvSpPr>
        <p:spPr>
          <a:xfrm>
            <a:off x="732186" y="861391"/>
            <a:ext cx="9144001" cy="616224"/>
          </a:xfrm>
          <a:prstGeom prst="rect">
            <a:avLst/>
          </a:prstGeom>
        </p:spPr>
        <p:txBody>
          <a:bodyPr>
            <a:normAutofit/>
          </a:bodyPr>
          <a:lstStyle>
            <a:lvl1pPr marL="0" indent="0">
              <a:buSzTx/>
              <a:buFontTx/>
              <a:buNone/>
              <a:defRPr sz="2000"/>
            </a:lvl1pPr>
            <a:lvl2pPr marL="647700" indent="-190500">
              <a:buFontTx/>
              <a:defRPr sz="2000"/>
            </a:lvl2pPr>
            <a:lvl3pPr marL="1143000" indent="-228600">
              <a:buFontTx/>
              <a:defRPr sz="2000"/>
            </a:lvl3pPr>
            <a:lvl4pPr marL="1625600" indent="-254000">
              <a:buFontTx/>
              <a:defRPr sz="2000"/>
            </a:lvl4pPr>
            <a:lvl5pPr marL="2082800" indent="-254000">
              <a:buFontTx/>
              <a:defRPr sz="20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8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8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9"/>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stoverlf@jmu.edu" TargetMode="External"/><Relationship Id="rId7" Type="http://schemas.openxmlformats.org/officeDocument/2006/relationships/image" Target="../media/image10.jpeg"/><Relationship Id="rId2" Type="http://schemas.openxmlformats.org/officeDocument/2006/relationships/hyperlink" Target="mailto:shiffllh@jmu.edu" TargetMode="Externa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DFJkBSbJe18" TargetMode="External"/><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10.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hyperlink" Target="mailto:shiffllh@jmu.edu" TargetMode="Externa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1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2529192" y="5483802"/>
            <a:ext cx="5457217" cy="1325560"/>
          </a:xfrm>
          <a:prstGeom prst="rect">
            <a:avLst/>
          </a:prstGeom>
        </p:spPr>
        <p:txBody>
          <a:bodyPr anchor="t">
            <a:normAutofit/>
          </a:bodyPr>
          <a:lstStyle/>
          <a:p>
            <a:pPr algn="ctr" defTabSz="886968">
              <a:defRPr sz="1746" spc="-194">
                <a:solidFill>
                  <a:srgbClr val="414A58"/>
                </a:solidFill>
                <a:latin typeface="Inter"/>
                <a:ea typeface="Inter"/>
                <a:cs typeface="Inter"/>
                <a:sym typeface="Inter"/>
              </a:defRPr>
            </a:pPr>
            <a:r>
              <a:rPr lang="en-US" sz="1800" dirty="0">
                <a:solidFill>
                  <a:schemeClr val="tx1"/>
                </a:solidFill>
                <a:latin typeface="+mn-lt"/>
              </a:rPr>
              <a:t>Lauren H Shifflett   </a:t>
            </a:r>
            <a:r>
              <a:rPr lang="en-US" sz="1800" dirty="0">
                <a:latin typeface="+mn-lt"/>
                <a:hlinkClick r:id="rId2"/>
              </a:rPr>
              <a:t>shiffllh@jmu.edu</a:t>
            </a:r>
            <a:r>
              <a:rPr lang="en-US" sz="1800" dirty="0">
                <a:latin typeface="+mn-lt"/>
              </a:rPr>
              <a:t> </a:t>
            </a:r>
            <a:br>
              <a:rPr lang="en-US" sz="1800" dirty="0">
                <a:latin typeface="+mn-lt"/>
              </a:rPr>
            </a:br>
            <a:r>
              <a:rPr lang="en-US" sz="1800" dirty="0">
                <a:solidFill>
                  <a:schemeClr val="tx1"/>
                </a:solidFill>
                <a:latin typeface="+mn-lt"/>
              </a:rPr>
              <a:t>Lynne  F Stover   </a:t>
            </a:r>
            <a:r>
              <a:rPr lang="en-US" sz="1800" dirty="0">
                <a:latin typeface="+mn-lt"/>
                <a:hlinkClick r:id="rId3"/>
              </a:rPr>
              <a:t>stoverlf@jmu.edu</a:t>
            </a:r>
            <a:r>
              <a:rPr lang="en-US" sz="1800" dirty="0">
                <a:latin typeface="+mn-lt"/>
              </a:rPr>
              <a:t> </a:t>
            </a:r>
            <a:br>
              <a:rPr lang="en-US" sz="1800" dirty="0">
                <a:latin typeface="+mn-lt"/>
              </a:rPr>
            </a:br>
            <a:br>
              <a:rPr lang="en-US" sz="1800" dirty="0">
                <a:latin typeface="+mn-lt"/>
              </a:rPr>
            </a:br>
            <a:r>
              <a:rPr lang="en-US" sz="1800" b="1" dirty="0">
                <a:solidFill>
                  <a:schemeClr val="tx1"/>
                </a:solidFill>
                <a:latin typeface="+mn-lt"/>
              </a:rPr>
              <a:t>March 22,  2023 </a:t>
            </a:r>
            <a:endParaRPr sz="1800" dirty="0"/>
          </a:p>
        </p:txBody>
      </p:sp>
      <p:sp>
        <p:nvSpPr>
          <p:cNvPr id="177" name="Text Placeholder 2"/>
          <p:cNvSpPr txBox="1">
            <a:spLocks noGrp="1"/>
          </p:cNvSpPr>
          <p:nvPr>
            <p:ph type="body" sz="quarter" idx="1"/>
          </p:nvPr>
        </p:nvSpPr>
        <p:spPr>
          <a:xfrm>
            <a:off x="498148" y="1356007"/>
            <a:ext cx="9649838" cy="1146424"/>
          </a:xfrm>
          <a:prstGeom prst="rect">
            <a:avLst/>
          </a:prstGeom>
        </p:spPr>
        <p:txBody>
          <a:bodyPr>
            <a:normAutofit/>
          </a:bodyPr>
          <a:lstStyle/>
          <a:p>
            <a:pPr algn="ctr" defTabSz="384047">
              <a:spcBef>
                <a:spcPts val="400"/>
              </a:spcBef>
              <a:defRPr sz="2267" spc="-84">
                <a:solidFill>
                  <a:srgbClr val="414A58"/>
                </a:solidFill>
                <a:latin typeface="Inter"/>
                <a:ea typeface="Inter"/>
                <a:cs typeface="Inter"/>
                <a:sym typeface="Inter"/>
              </a:defRPr>
            </a:pPr>
            <a:r>
              <a:rPr lang="en-US" sz="3600" b="1" kern="1800" dirty="0">
                <a:solidFill>
                  <a:srgbClr val="000000"/>
                </a:solidFill>
                <a:effectLst/>
                <a:latin typeface="Calibri" panose="020F0502020204030204" pitchFamily="34" charset="0"/>
                <a:ea typeface="Times New Roman" panose="02020603050405020304" pitchFamily="18" charset="0"/>
              </a:rPr>
              <a:t>Women’s History Month: </a:t>
            </a:r>
          </a:p>
          <a:p>
            <a:pPr algn="ctr" defTabSz="384047">
              <a:spcBef>
                <a:spcPts val="400"/>
              </a:spcBef>
              <a:defRPr sz="2267" spc="-84">
                <a:solidFill>
                  <a:srgbClr val="414A58"/>
                </a:solidFill>
                <a:latin typeface="Inter"/>
                <a:ea typeface="Inter"/>
                <a:cs typeface="Inter"/>
                <a:sym typeface="Inter"/>
              </a:defRPr>
            </a:pPr>
            <a:r>
              <a:rPr lang="en-US" sz="2400" b="1" kern="1800" dirty="0">
                <a:solidFill>
                  <a:srgbClr val="000000"/>
                </a:solidFill>
                <a:effectLst/>
                <a:latin typeface="Calibri" panose="020F0502020204030204" pitchFamily="34" charset="0"/>
                <a:ea typeface="Times New Roman" panose="02020603050405020304" pitchFamily="18" charset="0"/>
              </a:rPr>
              <a:t>Using the “She Persisted” Series to Teach Economics and Personal Finance </a:t>
            </a:r>
            <a:endParaRPr sz="2400" dirty="0"/>
          </a:p>
        </p:txBody>
      </p:sp>
      <p:pic>
        <p:nvPicPr>
          <p:cNvPr id="1032" name="Picture 8" descr="She Persisted: Patsy Mink - Keller, Tae">
            <a:extLst>
              <a:ext uri="{FF2B5EF4-FFF2-40B4-BE49-F238E27FC236}">
                <a16:creationId xmlns:a16="http://schemas.microsoft.com/office/drawing/2014/main" id="{D0BDEF00-6545-EA23-B665-7981B2305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8238" y="3190684"/>
            <a:ext cx="2285999" cy="32844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She Persisted: Wilma Mankiller">
            <a:extLst>
              <a:ext uri="{FF2B5EF4-FFF2-40B4-BE49-F238E27FC236}">
                <a16:creationId xmlns:a16="http://schemas.microsoft.com/office/drawing/2014/main" id="{FAFD4B18-05E6-23BA-3506-D744955B3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0079" y="2515811"/>
            <a:ext cx="1902312" cy="27262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She Persisted: Marian Anderson by Katheryn Russell-Brown and Chelsea Clinton">
            <a:extLst>
              <a:ext uri="{FF2B5EF4-FFF2-40B4-BE49-F238E27FC236}">
                <a16:creationId xmlns:a16="http://schemas.microsoft.com/office/drawing/2014/main" id="{39A917F2-7337-32DE-2819-A4950731A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6772" y="830216"/>
            <a:ext cx="1902312" cy="27262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She Persisted: Sonia Sotomayor">
            <a:extLst>
              <a:ext uri="{FF2B5EF4-FFF2-40B4-BE49-F238E27FC236}">
                <a16:creationId xmlns:a16="http://schemas.microsoft.com/office/drawing/2014/main" id="{EAFF151C-3E4A-D682-C70F-7F67E897BA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148" y="2645149"/>
            <a:ext cx="1974441" cy="283865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 name="Picture 4" descr="Ella Persistio: Sonia Sotomayor (She Persisted: Sonia Sotomayor)">
            <a:extLst>
              <a:ext uri="{FF2B5EF4-FFF2-40B4-BE49-F238E27FC236}">
                <a16:creationId xmlns:a16="http://schemas.microsoft.com/office/drawing/2014/main" id="{4F89D592-35E2-C759-B3FD-76DBCA1D0E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0335" y="4961974"/>
            <a:ext cx="1179248" cy="169891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4675A7-402E-F8F7-CF66-74AD76560A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465" y="1411002"/>
            <a:ext cx="3709002" cy="2781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B517870-8230-8118-9BB1-F43E32BB62A1}"/>
              </a:ext>
            </a:extLst>
          </p:cNvPr>
          <p:cNvPicPr>
            <a:picLocks noChangeAspect="1"/>
          </p:cNvPicPr>
          <p:nvPr/>
        </p:nvPicPr>
        <p:blipFill>
          <a:blip r:embed="rId3"/>
          <a:stretch>
            <a:fillRect/>
          </a:stretch>
        </p:blipFill>
        <p:spPr>
          <a:xfrm>
            <a:off x="6873689" y="1838395"/>
            <a:ext cx="1555149" cy="1998884"/>
          </a:xfrm>
          <a:prstGeom prst="rect">
            <a:avLst/>
          </a:prstGeom>
        </p:spPr>
      </p:pic>
      <p:pic>
        <p:nvPicPr>
          <p:cNvPr id="5" name="Picture 4">
            <a:extLst>
              <a:ext uri="{FF2B5EF4-FFF2-40B4-BE49-F238E27FC236}">
                <a16:creationId xmlns:a16="http://schemas.microsoft.com/office/drawing/2014/main" id="{FF951F19-AFCD-43AD-AB89-69978A32D0EE}"/>
              </a:ext>
            </a:extLst>
          </p:cNvPr>
          <p:cNvPicPr>
            <a:picLocks noChangeAspect="1"/>
          </p:cNvPicPr>
          <p:nvPr/>
        </p:nvPicPr>
        <p:blipFill>
          <a:blip r:embed="rId4"/>
          <a:stretch>
            <a:fillRect/>
          </a:stretch>
        </p:blipFill>
        <p:spPr>
          <a:xfrm>
            <a:off x="10239462" y="1978790"/>
            <a:ext cx="1413162" cy="2100646"/>
          </a:xfrm>
          <a:prstGeom prst="rect">
            <a:avLst/>
          </a:prstGeom>
        </p:spPr>
      </p:pic>
      <p:pic>
        <p:nvPicPr>
          <p:cNvPr id="1028" name="Picture 4" descr="Clara Barton: Girl Nurse ">
            <a:extLst>
              <a:ext uri="{FF2B5EF4-FFF2-40B4-BE49-F238E27FC236}">
                <a16:creationId xmlns:a16="http://schemas.microsoft.com/office/drawing/2014/main" id="{0E01A807-2A30-6079-EBAD-9D16F3230C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42835">
            <a:off x="8583441" y="1472526"/>
            <a:ext cx="1501419" cy="2038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tsy Ross: Girl of Old Philadelphia">
            <a:extLst>
              <a:ext uri="{FF2B5EF4-FFF2-40B4-BE49-F238E27FC236}">
                <a16:creationId xmlns:a16="http://schemas.microsoft.com/office/drawing/2014/main" id="{80C40D9B-473B-B93C-1672-490B676078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1862">
            <a:off x="8469329" y="4164534"/>
            <a:ext cx="1493447" cy="22070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rriet Beecher Stowe: Connecticut Girl">
            <a:extLst>
              <a:ext uri="{FF2B5EF4-FFF2-40B4-BE49-F238E27FC236}">
                <a16:creationId xmlns:a16="http://schemas.microsoft.com/office/drawing/2014/main" id="{06C10B25-56A9-22E2-89BE-55D87EE347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6771" y="3667476"/>
            <a:ext cx="1695853" cy="24342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AFD378-4C5D-5CDB-E50D-896DB656D0D5}"/>
              </a:ext>
            </a:extLst>
          </p:cNvPr>
          <p:cNvSpPr txBox="1"/>
          <p:nvPr/>
        </p:nvSpPr>
        <p:spPr>
          <a:xfrm>
            <a:off x="539376" y="4529402"/>
            <a:ext cx="6500209"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0" i="0" dirty="0">
                <a:solidFill>
                  <a:srgbClr val="202122"/>
                </a:solidFill>
                <a:effectLst/>
              </a:rPr>
              <a:t>Childhood of Famous Americans series began in 1932 with Abraham Lincoln concentrating on his boyhood with a mix of fact and fictional episodes</a:t>
            </a:r>
            <a:r>
              <a:rPr lang="en-US" sz="2400" dirty="0">
                <a:solidFill>
                  <a:srgbClr val="202122"/>
                </a:solidFill>
              </a:rPr>
              <a:t>. It was </a:t>
            </a:r>
            <a:r>
              <a:rPr lang="en-US" sz="2400" b="0" i="0" dirty="0">
                <a:solidFill>
                  <a:srgbClr val="202122"/>
                </a:solidFill>
                <a:effectLst/>
              </a:rPr>
              <a:t>aimed at children aged 8–12. </a:t>
            </a:r>
            <a:endParaRPr kumimoji="0" lang="en-US" sz="2400" b="0" i="0" u="none" strike="noStrike" cap="none" spc="0" normalizeH="0" baseline="0" dirty="0">
              <a:ln>
                <a:noFill/>
              </a:ln>
              <a:solidFill>
                <a:srgbClr val="000000"/>
              </a:solidFill>
              <a:effectLst/>
              <a:uFillTx/>
              <a:ea typeface="+mn-ea"/>
              <a:cs typeface="+mn-cs"/>
              <a:sym typeface="Calibri"/>
            </a:endParaRPr>
          </a:p>
        </p:txBody>
      </p:sp>
      <p:sp>
        <p:nvSpPr>
          <p:cNvPr id="7" name="TextBox 6">
            <a:extLst>
              <a:ext uri="{FF2B5EF4-FFF2-40B4-BE49-F238E27FC236}">
                <a16:creationId xmlns:a16="http://schemas.microsoft.com/office/drawing/2014/main" id="{75791A88-9F42-E5AB-2660-C3C8747A8DE5}"/>
              </a:ext>
            </a:extLst>
          </p:cNvPr>
          <p:cNvSpPr txBox="1"/>
          <p:nvPr/>
        </p:nvSpPr>
        <p:spPr>
          <a:xfrm>
            <a:off x="1828800" y="377991"/>
            <a:ext cx="664984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b="0" i="0" dirty="0">
                <a:solidFill>
                  <a:schemeClr val="accent2"/>
                </a:solidFill>
                <a:effectLst>
                  <a:outerShdw blurRad="38100" dist="38100" dir="2700000" algn="tl">
                    <a:srgbClr val="000000">
                      <a:alpha val="43137"/>
                    </a:srgbClr>
                  </a:outerShdw>
                </a:effectLst>
              </a:rPr>
              <a:t>Childhood of Famous Americans</a:t>
            </a:r>
            <a:endParaRPr kumimoji="0" lang="en-US" sz="3600" b="0" i="0" u="none" strike="noStrike" cap="none" spc="0" normalizeH="0" baseline="0" dirty="0">
              <a:ln>
                <a:noFill/>
              </a:ln>
              <a:solidFill>
                <a:schemeClr val="accent2"/>
              </a:solidFill>
              <a:effectLst>
                <a:outerShdw blurRad="38100" dist="38100" dir="2700000" algn="tl">
                  <a:srgbClr val="000000">
                    <a:alpha val="43137"/>
                  </a:srgbClr>
                </a:outerShdw>
              </a:effectLst>
              <a:uFillTx/>
              <a:sym typeface="Calibri"/>
            </a:endParaRPr>
          </a:p>
        </p:txBody>
      </p:sp>
    </p:spTree>
    <p:extLst>
      <p:ext uri="{BB962C8B-B14F-4D97-AF65-F5344CB8AC3E}">
        <p14:creationId xmlns:p14="http://schemas.microsoft.com/office/powerpoint/2010/main" val="5033815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6 Amazing Biography Book Series Teachers and Students will Love |  Elementary Island">
            <a:extLst>
              <a:ext uri="{FF2B5EF4-FFF2-40B4-BE49-F238E27FC236}">
                <a16:creationId xmlns:a16="http://schemas.microsoft.com/office/drawing/2014/main" id="{074CEB35-376E-B629-528F-DD86361D3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504" y="685605"/>
            <a:ext cx="7108992" cy="428761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039DAB-388B-FB48-8FCA-A10EA91393CE}"/>
              </a:ext>
            </a:extLst>
          </p:cNvPr>
          <p:cNvSpPr txBox="1"/>
          <p:nvPr/>
        </p:nvSpPr>
        <p:spPr>
          <a:xfrm>
            <a:off x="2435290" y="4870780"/>
            <a:ext cx="7970675"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r>
              <a:rPr lang="en-US" dirty="0"/>
            </a:br>
            <a:endParaRPr lang="en-US" b="0" i="0" dirty="0">
              <a:solidFill>
                <a:srgbClr val="333333"/>
              </a:solidFill>
              <a:effectLst/>
              <a:latin typeface="Fort-Book"/>
            </a:endParaRPr>
          </a:p>
          <a:p>
            <a:pPr algn="ctr" fontAlgn="t"/>
            <a:r>
              <a:rPr lang="en-US" sz="3200" b="0" i="0" dirty="0">
                <a:solidFill>
                  <a:srgbClr val="222222"/>
                </a:solidFill>
                <a:effectLst/>
                <a:latin typeface="Shift-Bold"/>
              </a:rPr>
              <a:t>Ordinary People Change the World Series</a:t>
            </a:r>
          </a:p>
          <a:p>
            <a:pPr algn="ctr" fontAlgn="t"/>
            <a:r>
              <a:rPr lang="en-US" sz="3200" dirty="0">
                <a:solidFill>
                  <a:srgbClr val="222222"/>
                </a:solidFill>
                <a:latin typeface="Shift-Bold"/>
              </a:rPr>
              <a:t>28 Titles</a:t>
            </a:r>
            <a:endParaRPr lang="en-US" sz="3200" b="0" i="0" dirty="0">
              <a:solidFill>
                <a:srgbClr val="222222"/>
              </a:solidFill>
              <a:effectLst/>
              <a:latin typeface="Shift-Bold"/>
            </a:endParaRPr>
          </a:p>
        </p:txBody>
      </p:sp>
    </p:spTree>
    <p:extLst>
      <p:ext uri="{BB962C8B-B14F-4D97-AF65-F5344CB8AC3E}">
        <p14:creationId xmlns:p14="http://schemas.microsoft.com/office/powerpoint/2010/main" val="416524992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onfiction History Books for Kids: The Extraordinary Lives Series by Kane  Miller Books – Unleashing Readers">
            <a:extLst>
              <a:ext uri="{FF2B5EF4-FFF2-40B4-BE49-F238E27FC236}">
                <a16:creationId xmlns:a16="http://schemas.microsoft.com/office/drawing/2014/main" id="{204309DB-A3B2-3EFC-ECBD-36A4D1954C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0970" y="410868"/>
            <a:ext cx="8527936" cy="41984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DFF46C-ABCF-77D9-6DE8-8B08F995D2B8}"/>
              </a:ext>
            </a:extLst>
          </p:cNvPr>
          <p:cNvSpPr txBox="1"/>
          <p:nvPr/>
        </p:nvSpPr>
        <p:spPr>
          <a:xfrm>
            <a:off x="1399592" y="5067106"/>
            <a:ext cx="10198359"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i="0" dirty="0">
                <a:solidFill>
                  <a:srgbClr val="222222"/>
                </a:solidFill>
                <a:effectLst/>
              </a:rPr>
              <a:t>                                                 Series: Extraordinary Lives</a:t>
            </a:r>
          </a:p>
          <a:p>
            <a:pPr algn="ctr"/>
            <a:r>
              <a:rPr lang="en-US" dirty="0">
                <a:solidFill>
                  <a:srgbClr val="222222"/>
                </a:solidFill>
              </a:rPr>
              <a:t>16 Titles</a:t>
            </a:r>
            <a:br>
              <a:rPr lang="en-US" dirty="0"/>
            </a:br>
            <a:r>
              <a:rPr lang="en-US" b="0" i="0" dirty="0">
                <a:solidFill>
                  <a:srgbClr val="222222"/>
                </a:solidFill>
                <a:effectLst/>
              </a:rPr>
              <a:t>From real-life narratives to timelines and facts, each fully illustrated book focuses on the life of an inspirational historical or modern figure. Explore the childhood, the achievements, and the qualities of each figure – the very things that helped them have such an incredible impact on the world.</a:t>
            </a:r>
            <a:endParaRPr lang="en-US" dirty="0"/>
          </a:p>
        </p:txBody>
      </p:sp>
    </p:spTree>
    <p:extLst>
      <p:ext uri="{BB962C8B-B14F-4D97-AF65-F5344CB8AC3E}">
        <p14:creationId xmlns:p14="http://schemas.microsoft.com/office/powerpoint/2010/main" val="40352663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A3CB04-E447-AD43-44DF-4354D1F9DC44}"/>
              </a:ext>
            </a:extLst>
          </p:cNvPr>
          <p:cNvPicPr>
            <a:picLocks noChangeAspect="1"/>
          </p:cNvPicPr>
          <p:nvPr/>
        </p:nvPicPr>
        <p:blipFill>
          <a:blip r:embed="rId2"/>
          <a:stretch>
            <a:fillRect/>
          </a:stretch>
        </p:blipFill>
        <p:spPr>
          <a:xfrm>
            <a:off x="3433665" y="385857"/>
            <a:ext cx="5149721" cy="4892235"/>
          </a:xfrm>
          <a:prstGeom prst="rect">
            <a:avLst/>
          </a:prstGeom>
        </p:spPr>
      </p:pic>
      <p:sp>
        <p:nvSpPr>
          <p:cNvPr id="5" name="TextBox 4">
            <a:extLst>
              <a:ext uri="{FF2B5EF4-FFF2-40B4-BE49-F238E27FC236}">
                <a16:creationId xmlns:a16="http://schemas.microsoft.com/office/drawing/2014/main" id="{EE0AFA81-8363-4219-FDA2-3C66F8538881}"/>
              </a:ext>
            </a:extLst>
          </p:cNvPr>
          <p:cNvSpPr txBox="1"/>
          <p:nvPr/>
        </p:nvSpPr>
        <p:spPr>
          <a:xfrm>
            <a:off x="2200859" y="4930271"/>
            <a:ext cx="7140251" cy="1846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r>
              <a:rPr lang="en-US" dirty="0"/>
            </a:br>
            <a:endParaRPr lang="en-US" b="0" i="0" dirty="0">
              <a:solidFill>
                <a:srgbClr val="333333"/>
              </a:solidFill>
              <a:effectLst/>
              <a:latin typeface="Fort-Book"/>
            </a:endParaRPr>
          </a:p>
          <a:p>
            <a:pPr algn="ctr" fontAlgn="t"/>
            <a:r>
              <a:rPr lang="en-US" sz="2400" b="0" i="0" dirty="0">
                <a:solidFill>
                  <a:srgbClr val="222222"/>
                </a:solidFill>
                <a:effectLst/>
                <a:latin typeface="Shift-Bold"/>
              </a:rPr>
              <a:t>Who Was? Series</a:t>
            </a:r>
          </a:p>
          <a:p>
            <a:pPr algn="l" fontAlgn="t"/>
            <a:r>
              <a:rPr lang="en-US" b="0" i="0" dirty="0">
                <a:solidFill>
                  <a:srgbClr val="333333"/>
                </a:solidFill>
                <a:effectLst/>
                <a:latin typeface="Fort-Book"/>
              </a:rPr>
              <a:t>A series of illustrated biographies for young readers featuring significant historical figures, including artists, scientists, and world leaders.</a:t>
            </a:r>
          </a:p>
          <a:p>
            <a:pPr algn="ctr" fontAlgn="t"/>
            <a:r>
              <a:rPr lang="en-US" dirty="0">
                <a:solidFill>
                  <a:srgbClr val="333333"/>
                </a:solidFill>
                <a:latin typeface="Fort-Book"/>
              </a:rPr>
              <a:t>216 Titles</a:t>
            </a:r>
            <a:endParaRPr lang="en-US" b="0" i="0" dirty="0">
              <a:solidFill>
                <a:srgbClr val="333333"/>
              </a:solidFill>
              <a:effectLst/>
              <a:latin typeface="Fort-Book"/>
            </a:endParaRPr>
          </a:p>
        </p:txBody>
      </p:sp>
    </p:spTree>
    <p:extLst>
      <p:ext uri="{BB962C8B-B14F-4D97-AF65-F5344CB8AC3E}">
        <p14:creationId xmlns:p14="http://schemas.microsoft.com/office/powerpoint/2010/main" val="54892132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471648-2442-8743-912B-69F8ADA173A0}"/>
              </a:ext>
            </a:extLst>
          </p:cNvPr>
          <p:cNvSpPr txBox="1"/>
          <p:nvPr/>
        </p:nvSpPr>
        <p:spPr>
          <a:xfrm>
            <a:off x="1136390" y="4403719"/>
            <a:ext cx="2484275" cy="1200329"/>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dirty="0">
                <a:solidFill>
                  <a:srgbClr val="333333"/>
                </a:solidFill>
                <a:effectLst/>
              </a:rPr>
              <a:t>Publisher:</a:t>
            </a:r>
            <a:r>
              <a:rPr lang="en-US" b="0" i="0" dirty="0">
                <a:solidFill>
                  <a:srgbClr val="333333"/>
                </a:solidFill>
                <a:effectLst/>
              </a:rPr>
              <a:t> Penguin</a:t>
            </a:r>
          </a:p>
          <a:p>
            <a:pPr algn="l"/>
            <a:r>
              <a:rPr lang="en-US" b="1" i="0" dirty="0">
                <a:solidFill>
                  <a:srgbClr val="333333"/>
                </a:solidFill>
                <a:effectLst/>
              </a:rPr>
              <a:t>Copyright Date:</a:t>
            </a:r>
            <a:r>
              <a:rPr lang="en-US" b="0" i="0" dirty="0">
                <a:solidFill>
                  <a:srgbClr val="333333"/>
                </a:solidFill>
                <a:effectLst/>
              </a:rPr>
              <a:t> 2017</a:t>
            </a:r>
          </a:p>
          <a:p>
            <a:pPr algn="l"/>
            <a:r>
              <a:rPr lang="en-US" b="1" i="0" dirty="0">
                <a:solidFill>
                  <a:srgbClr val="333333"/>
                </a:solidFill>
                <a:effectLst/>
              </a:rPr>
              <a:t>Reading Level:</a:t>
            </a:r>
            <a:r>
              <a:rPr lang="en-US" b="0" i="0" dirty="0">
                <a:solidFill>
                  <a:srgbClr val="333333"/>
                </a:solidFill>
                <a:effectLst/>
              </a:rPr>
              <a:t> 6.0</a:t>
            </a:r>
          </a:p>
          <a:p>
            <a:pPr algn="l"/>
            <a:r>
              <a:rPr lang="en-US" b="1" i="0" dirty="0">
                <a:solidFill>
                  <a:srgbClr val="333333"/>
                </a:solidFill>
                <a:effectLst/>
              </a:rPr>
              <a:t>Interest Level:</a:t>
            </a:r>
            <a:r>
              <a:rPr lang="en-US" b="0" i="0" dirty="0">
                <a:solidFill>
                  <a:srgbClr val="333333"/>
                </a:solidFill>
                <a:effectLst/>
              </a:rPr>
              <a:t> K-3</a:t>
            </a:r>
          </a:p>
        </p:txBody>
      </p:sp>
      <p:pic>
        <p:nvPicPr>
          <p:cNvPr id="4" name="Picture 8" descr="She Persisted">
            <a:extLst>
              <a:ext uri="{FF2B5EF4-FFF2-40B4-BE49-F238E27FC236}">
                <a16:creationId xmlns:a16="http://schemas.microsoft.com/office/drawing/2014/main" id="{B4C279E9-AEBB-4521-6579-DE8D731CC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722" y="826225"/>
            <a:ext cx="2668943" cy="325611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5A5F89-4927-5403-B127-03B88928F14E}"/>
              </a:ext>
            </a:extLst>
          </p:cNvPr>
          <p:cNvSpPr txBox="1"/>
          <p:nvPr/>
        </p:nvSpPr>
        <p:spPr>
          <a:xfrm>
            <a:off x="387221" y="6007038"/>
            <a:ext cx="609755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hlinkClick r:id="rId3"/>
              </a:rPr>
              <a:t>https://www.youtube.com/watch?v=DFJkBSbJe18</a:t>
            </a:r>
            <a:endParaRPr lang="en-US" dirty="0"/>
          </a:p>
          <a:p>
            <a:pPr algn="ctr"/>
            <a:r>
              <a:rPr lang="en-US" dirty="0"/>
              <a:t>10 minutes</a:t>
            </a:r>
          </a:p>
        </p:txBody>
      </p:sp>
      <p:sp>
        <p:nvSpPr>
          <p:cNvPr id="10" name="TextBox 9">
            <a:extLst>
              <a:ext uri="{FF2B5EF4-FFF2-40B4-BE49-F238E27FC236}">
                <a16:creationId xmlns:a16="http://schemas.microsoft.com/office/drawing/2014/main" id="{52DA1DB4-8FFA-D8E2-D464-406ECEA53D4B}"/>
              </a:ext>
            </a:extLst>
          </p:cNvPr>
          <p:cNvSpPr txBox="1"/>
          <p:nvPr/>
        </p:nvSpPr>
        <p:spPr>
          <a:xfrm>
            <a:off x="3919247" y="2253728"/>
            <a:ext cx="8042988"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1" u="none" strike="noStrike" cap="none" spc="0" normalizeH="0" baseline="0" dirty="0">
                <a:ln>
                  <a:noFill/>
                </a:ln>
                <a:solidFill>
                  <a:schemeClr val="accent2">
                    <a:lumMod val="75000"/>
                  </a:schemeClr>
                </a:solidFill>
                <a:effectLst/>
                <a:uFillTx/>
                <a:cs typeface="Times New Roman" panose="02020603050405020304" pitchFamily="18" charset="0"/>
                <a:sym typeface="Calibri"/>
              </a:rPr>
              <a:t>She</a:t>
            </a:r>
            <a:r>
              <a:rPr kumimoji="0" lang="en-US" sz="2400" b="0" i="1" u="none" strike="noStrike" cap="none" spc="0" normalizeH="0" baseline="0" dirty="0">
                <a:ln>
                  <a:noFill/>
                </a:ln>
                <a:solidFill>
                  <a:srgbClr val="000000"/>
                </a:solidFill>
                <a:effectLst/>
                <a:uFillTx/>
                <a:cs typeface="Times New Roman" panose="02020603050405020304" pitchFamily="18" charset="0"/>
                <a:sym typeface="Calibri"/>
              </a:rPr>
              <a:t> Persisted: </a:t>
            </a:r>
            <a:r>
              <a:rPr lang="en-US" sz="2400" i="1" dirty="0">
                <a:cs typeface="Times New Roman" panose="02020603050405020304" pitchFamily="18" charset="0"/>
              </a:rPr>
              <a:t>13 American Women Who Changed the World</a:t>
            </a:r>
            <a:endParaRPr kumimoji="0" lang="en-US" sz="2400" b="0" i="1" u="none" strike="noStrike" cap="none" spc="0" normalizeH="0" baseline="0" dirty="0">
              <a:ln>
                <a:noFill/>
              </a:ln>
              <a:solidFill>
                <a:srgbClr val="000000"/>
              </a:solidFill>
              <a:effectLst/>
              <a:uFillTx/>
              <a:cs typeface="Times New Roman" panose="02020603050405020304" pitchFamily="18" charset="0"/>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US" sz="2000" dirty="0"/>
              <a:t>by Chelsea Clinton </a:t>
            </a:r>
            <a:endParaRPr kumimoji="0" lang="en-US" sz="2000" b="0" i="0" u="none" strike="noStrike" cap="none" spc="0" normalizeH="0" baseline="0" dirty="0">
              <a:ln>
                <a:noFill/>
              </a:ln>
              <a:solidFill>
                <a:srgbClr val="000000"/>
              </a:solidFill>
              <a:effectLst/>
              <a:uFillTx/>
              <a:ea typeface="+mn-ea"/>
              <a:cs typeface="+mn-cs"/>
              <a:sym typeface="Calibri"/>
            </a:endParaRPr>
          </a:p>
        </p:txBody>
      </p:sp>
      <p:sp>
        <p:nvSpPr>
          <p:cNvPr id="12" name="TextBox 11">
            <a:extLst>
              <a:ext uri="{FF2B5EF4-FFF2-40B4-BE49-F238E27FC236}">
                <a16:creationId xmlns:a16="http://schemas.microsoft.com/office/drawing/2014/main" id="{B3FD063B-383F-A8B3-DC06-2B43C5B5263F}"/>
              </a:ext>
            </a:extLst>
          </p:cNvPr>
          <p:cNvSpPr txBox="1"/>
          <p:nvPr/>
        </p:nvSpPr>
        <p:spPr>
          <a:xfrm>
            <a:off x="4954942" y="3138649"/>
            <a:ext cx="6596356" cy="2308324"/>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solidFill>
                  <a:srgbClr val="333333"/>
                </a:solidFill>
                <a:effectLst/>
              </a:rPr>
              <a:t>Book Synopsis: </a:t>
            </a:r>
            <a:r>
              <a:rPr lang="en-US" b="0" i="1" dirty="0">
                <a:solidFill>
                  <a:srgbClr val="333333"/>
                </a:solidFill>
                <a:effectLst/>
              </a:rPr>
              <a:t>She Persisted</a:t>
            </a:r>
            <a:r>
              <a:rPr lang="en-US" b="0" i="0" dirty="0">
                <a:solidFill>
                  <a:srgbClr val="333333"/>
                </a:solidFill>
                <a:effectLst/>
              </a:rPr>
              <a:t> is for everyone who has ever wanted to speak up but has been told to quiet down, for everyone who has ever tried to reach for the stars but was told to sit down, and for everyone who has ever been made to feel unworthy or unimportant or small. This book features: Harriet Tubman, Helen Keller, Clara Lemlich, Nellie Bly, Virginia Apgar, Maria Tallchief, Claudette Colvin, Ruby Bridges, Margaret Chase Smith, Sally Ride, Florence Griffith Joyner, Oprah Winfrey, Sonia Sotomayor. </a:t>
            </a:r>
            <a:endParaRPr lang="en-US" dirty="0"/>
          </a:p>
        </p:txBody>
      </p:sp>
      <p:sp>
        <p:nvSpPr>
          <p:cNvPr id="14" name="TextBox 13">
            <a:extLst>
              <a:ext uri="{FF2B5EF4-FFF2-40B4-BE49-F238E27FC236}">
                <a16:creationId xmlns:a16="http://schemas.microsoft.com/office/drawing/2014/main" id="{EE4E4B60-670E-AB9B-4CDA-50D9EA709E22}"/>
              </a:ext>
            </a:extLst>
          </p:cNvPr>
          <p:cNvSpPr txBox="1"/>
          <p:nvPr/>
        </p:nvSpPr>
        <p:spPr>
          <a:xfrm>
            <a:off x="6096000" y="1915174"/>
            <a:ext cx="353202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b="1" dirty="0">
                <a:solidFill>
                  <a:srgbClr val="C00000"/>
                </a:solidFill>
              </a:rPr>
              <a:t>First</a:t>
            </a:r>
            <a:r>
              <a:rPr kumimoji="0" lang="en-US" sz="2000" b="1" i="0" u="none" strike="noStrike" cap="none" spc="0" normalizeH="0" baseline="0" dirty="0">
                <a:ln>
                  <a:noFill/>
                </a:ln>
                <a:solidFill>
                  <a:srgbClr val="C00000"/>
                </a:solidFill>
                <a:effectLst/>
                <a:uFillTx/>
                <a:latin typeface="+mn-lt"/>
                <a:ea typeface="+mn-ea"/>
                <a:cs typeface="+mn-cs"/>
                <a:sym typeface="Calibri"/>
              </a:rPr>
              <a:t> Title </a:t>
            </a:r>
            <a:r>
              <a:rPr lang="en-US" sz="2000" b="1" dirty="0">
                <a:solidFill>
                  <a:srgbClr val="C00000"/>
                </a:solidFill>
              </a:rPr>
              <a:t>in</a:t>
            </a:r>
            <a:r>
              <a:rPr kumimoji="0" lang="en-US" sz="2000" b="1" i="0" u="none" strike="noStrike" cap="none" spc="0" normalizeH="0" baseline="0" dirty="0">
                <a:ln>
                  <a:noFill/>
                </a:ln>
                <a:solidFill>
                  <a:srgbClr val="C00000"/>
                </a:solidFill>
                <a:effectLst/>
                <a:uFillTx/>
                <a:latin typeface="+mn-lt"/>
                <a:ea typeface="+mn-ea"/>
                <a:cs typeface="+mn-cs"/>
                <a:sym typeface="Calibri"/>
              </a:rPr>
              <a:t> the Series</a:t>
            </a:r>
          </a:p>
        </p:txBody>
      </p:sp>
      <p:sp>
        <p:nvSpPr>
          <p:cNvPr id="16" name="TextBox 15">
            <a:extLst>
              <a:ext uri="{FF2B5EF4-FFF2-40B4-BE49-F238E27FC236}">
                <a16:creationId xmlns:a16="http://schemas.microsoft.com/office/drawing/2014/main" id="{0B29BDA7-71CD-8618-A744-1945C0CF56B8}"/>
              </a:ext>
            </a:extLst>
          </p:cNvPr>
          <p:cNvSpPr txBox="1"/>
          <p:nvPr/>
        </p:nvSpPr>
        <p:spPr>
          <a:xfrm>
            <a:off x="4131129" y="451285"/>
            <a:ext cx="609755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4000" b="0" u="none" strike="noStrike" cap="none" spc="0" normalizeH="0" baseline="0" dirty="0">
                <a:ln>
                  <a:noFill/>
                </a:ln>
                <a:solidFill>
                  <a:schemeClr val="tx1"/>
                </a:solidFill>
                <a:effectLst>
                  <a:outerShdw blurRad="38100" dist="38100" dir="2700000" algn="tl">
                    <a:srgbClr val="000000">
                      <a:alpha val="43137"/>
                    </a:srgbClr>
                  </a:outerShdw>
                </a:effectLst>
                <a:uFillTx/>
                <a:cs typeface="Times New Roman" panose="02020603050405020304" pitchFamily="18" charset="0"/>
                <a:sym typeface="Calibri"/>
              </a:rPr>
              <a:t>The She Persisted Series</a:t>
            </a:r>
            <a:endParaRPr lang="en-US" sz="4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70691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e Persisted: Bethany Hamilton">
            <a:extLst>
              <a:ext uri="{FF2B5EF4-FFF2-40B4-BE49-F238E27FC236}">
                <a16:creationId xmlns:a16="http://schemas.microsoft.com/office/drawing/2014/main" id="{76CEBB1D-C08D-FA5A-1AFF-7FFC68E28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117" y="520511"/>
            <a:ext cx="2767544" cy="397031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76AD5E-565B-97DB-B42E-DFAF8936544C}"/>
              </a:ext>
            </a:extLst>
          </p:cNvPr>
          <p:cNvSpPr txBox="1"/>
          <p:nvPr/>
        </p:nvSpPr>
        <p:spPr>
          <a:xfrm>
            <a:off x="5204148" y="3263310"/>
            <a:ext cx="6291166" cy="2308324"/>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solidFill>
                  <a:srgbClr val="333333"/>
                </a:solidFill>
              </a:rPr>
              <a:t>Book</a:t>
            </a:r>
            <a:r>
              <a:rPr lang="en-US" b="1" i="0" dirty="0">
                <a:solidFill>
                  <a:srgbClr val="333333"/>
                </a:solidFill>
                <a:effectLst/>
              </a:rPr>
              <a:t> Synopsis: </a:t>
            </a:r>
            <a:r>
              <a:rPr lang="en-US" b="0" i="0" dirty="0">
                <a:solidFill>
                  <a:srgbClr val="333333"/>
                </a:solidFill>
                <a:effectLst/>
              </a:rPr>
              <a:t>Bethany Hamilton learned to surf when she was three years old, and she joined—and won—many surfing competitions as a child. When she was thirteen, while she was surfing one morning, a shark suddenly attacked her and bit off her left arm. Through hard work, courage, and faith, Bethany persisted and went on to reach her dream of becoming a professional surfer. Along the way, she used her experience to provide inspiration and comfort to surfers and non-surfers alike.</a:t>
            </a:r>
            <a:endParaRPr lang="en-US" dirty="0"/>
          </a:p>
        </p:txBody>
      </p:sp>
      <p:sp>
        <p:nvSpPr>
          <p:cNvPr id="4" name="TextBox 3">
            <a:extLst>
              <a:ext uri="{FF2B5EF4-FFF2-40B4-BE49-F238E27FC236}">
                <a16:creationId xmlns:a16="http://schemas.microsoft.com/office/drawing/2014/main" id="{3BA070EB-2987-9D14-CC8E-8DFAB46137BC}"/>
              </a:ext>
            </a:extLst>
          </p:cNvPr>
          <p:cNvSpPr txBox="1"/>
          <p:nvPr/>
        </p:nvSpPr>
        <p:spPr>
          <a:xfrm>
            <a:off x="983117" y="4751686"/>
            <a:ext cx="3020833" cy="1477325"/>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b="1" i="0" dirty="0">
                <a:solidFill>
                  <a:srgbClr val="333333"/>
                </a:solidFill>
                <a:effectLst/>
              </a:rPr>
              <a:t>Publisher:</a:t>
            </a:r>
            <a:r>
              <a:rPr lang="en-US" b="0" i="0" dirty="0">
                <a:solidFill>
                  <a:srgbClr val="333333"/>
                </a:solidFill>
                <a:effectLst/>
              </a:rPr>
              <a:t> R</a:t>
            </a:r>
            <a:r>
              <a:rPr lang="en-US" dirty="0">
                <a:solidFill>
                  <a:srgbClr val="333333"/>
                </a:solidFill>
              </a:rPr>
              <a:t>a</a:t>
            </a:r>
            <a:r>
              <a:rPr lang="en-US" b="0" i="0" dirty="0">
                <a:solidFill>
                  <a:srgbClr val="333333"/>
                </a:solidFill>
                <a:effectLst/>
              </a:rPr>
              <a:t>ndom House</a:t>
            </a:r>
          </a:p>
          <a:p>
            <a:pPr algn="l"/>
            <a:r>
              <a:rPr lang="en-US" b="1" i="0" dirty="0">
                <a:solidFill>
                  <a:srgbClr val="333333"/>
                </a:solidFill>
                <a:effectLst/>
              </a:rPr>
              <a:t>Copyright Date:</a:t>
            </a:r>
            <a:r>
              <a:rPr lang="en-US" b="0" i="0" dirty="0">
                <a:solidFill>
                  <a:srgbClr val="333333"/>
                </a:solidFill>
                <a:effectLst/>
              </a:rPr>
              <a:t> 2023</a:t>
            </a:r>
          </a:p>
          <a:p>
            <a:pPr algn="l"/>
            <a:r>
              <a:rPr lang="en-US" sz="1600" dirty="0">
                <a:solidFill>
                  <a:srgbClr val="C00000"/>
                </a:solidFill>
              </a:rPr>
              <a:t>[Release Date 7/4/23]</a:t>
            </a:r>
          </a:p>
          <a:p>
            <a:pPr algn="l"/>
            <a:r>
              <a:rPr lang="en-US" b="1" i="0" dirty="0">
                <a:solidFill>
                  <a:srgbClr val="333333"/>
                </a:solidFill>
                <a:effectLst/>
              </a:rPr>
              <a:t>Reading Level:</a:t>
            </a:r>
            <a:r>
              <a:rPr lang="en-US" b="0" i="0" dirty="0">
                <a:solidFill>
                  <a:srgbClr val="333333"/>
                </a:solidFill>
                <a:effectLst/>
              </a:rPr>
              <a:t> 2.3</a:t>
            </a:r>
          </a:p>
          <a:p>
            <a:pPr algn="l"/>
            <a:r>
              <a:rPr lang="en-US" b="1" i="0" dirty="0">
                <a:solidFill>
                  <a:srgbClr val="333333"/>
                </a:solidFill>
                <a:effectLst/>
              </a:rPr>
              <a:t>Interest Level:</a:t>
            </a:r>
            <a:r>
              <a:rPr lang="en-US" b="0" i="0" dirty="0">
                <a:solidFill>
                  <a:srgbClr val="333333"/>
                </a:solidFill>
                <a:effectLst/>
              </a:rPr>
              <a:t> 1-4</a:t>
            </a:r>
          </a:p>
        </p:txBody>
      </p:sp>
      <p:sp>
        <p:nvSpPr>
          <p:cNvPr id="5" name="TextBox 4">
            <a:extLst>
              <a:ext uri="{FF2B5EF4-FFF2-40B4-BE49-F238E27FC236}">
                <a16:creationId xmlns:a16="http://schemas.microsoft.com/office/drawing/2014/main" id="{A633D78C-45FE-87B8-68B3-7635E4FC3730}"/>
              </a:ext>
            </a:extLst>
          </p:cNvPr>
          <p:cNvSpPr txBox="1"/>
          <p:nvPr/>
        </p:nvSpPr>
        <p:spPr>
          <a:xfrm>
            <a:off x="5355527" y="520511"/>
            <a:ext cx="357386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C00000"/>
                </a:solidFill>
                <a:effectLst/>
                <a:uFillTx/>
                <a:latin typeface="+mn-lt"/>
                <a:ea typeface="+mn-ea"/>
                <a:cs typeface="+mn-cs"/>
                <a:sym typeface="Calibri"/>
              </a:rPr>
              <a:t>Newest Title in the Series</a:t>
            </a:r>
          </a:p>
        </p:txBody>
      </p:sp>
      <p:sp>
        <p:nvSpPr>
          <p:cNvPr id="6" name="TextBox 5">
            <a:extLst>
              <a:ext uri="{FF2B5EF4-FFF2-40B4-BE49-F238E27FC236}">
                <a16:creationId xmlns:a16="http://schemas.microsoft.com/office/drawing/2014/main" id="{6721656D-06B4-EE65-05B0-288489D72CF6}"/>
              </a:ext>
            </a:extLst>
          </p:cNvPr>
          <p:cNvSpPr txBox="1"/>
          <p:nvPr/>
        </p:nvSpPr>
        <p:spPr>
          <a:xfrm>
            <a:off x="5868955" y="2090171"/>
            <a:ext cx="477727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1" u="none" strike="noStrike" cap="none" spc="0" normalizeH="0" baseline="0" dirty="0">
                <a:ln>
                  <a:noFill/>
                </a:ln>
                <a:solidFill>
                  <a:srgbClr val="C00000"/>
                </a:solidFill>
                <a:effectLst/>
                <a:uFillTx/>
                <a:latin typeface="+mn-lt"/>
                <a:ea typeface="+mn-ea"/>
                <a:cs typeface="+mn-cs"/>
                <a:sym typeface="Calibri"/>
              </a:rPr>
              <a:t>She </a:t>
            </a:r>
            <a:r>
              <a:rPr kumimoji="0" lang="en-US" sz="2400" b="0" i="1" u="none" strike="noStrike" cap="none" spc="0" normalizeH="0" baseline="0" dirty="0">
                <a:ln>
                  <a:noFill/>
                </a:ln>
                <a:solidFill>
                  <a:srgbClr val="000000"/>
                </a:solidFill>
                <a:effectLst/>
                <a:uFillTx/>
                <a:latin typeface="+mn-lt"/>
                <a:ea typeface="+mn-ea"/>
                <a:cs typeface="+mn-cs"/>
                <a:sym typeface="Calibri"/>
              </a:rPr>
              <a:t>Persisted: Bethany Hamilton</a:t>
            </a:r>
          </a:p>
          <a:p>
            <a:pPr marL="0" marR="0" indent="0" algn="ctr" defTabSz="914400" rtl="0" fontAlgn="auto" latinLnBrk="0" hangingPunct="0">
              <a:lnSpc>
                <a:spcPct val="100000"/>
              </a:lnSpc>
              <a:spcBef>
                <a:spcPts val="0"/>
              </a:spcBef>
              <a:spcAft>
                <a:spcPts val="0"/>
              </a:spcAft>
              <a:buClrTx/>
              <a:buSzTx/>
              <a:buFontTx/>
              <a:buNone/>
              <a:tabLst/>
            </a:pPr>
            <a:r>
              <a:rPr lang="en-US" sz="2400" dirty="0"/>
              <a:t>By Maryann </a:t>
            </a:r>
            <a:r>
              <a:rPr lang="en-US" sz="2400" dirty="0" err="1"/>
              <a:t>Cocca</a:t>
            </a:r>
            <a:r>
              <a:rPr lang="en-US" sz="2400" dirty="0"/>
              <a:t>-Leffler</a:t>
            </a:r>
            <a:endParaRPr kumimoji="0" lang="en-US" sz="2400" b="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6844700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E1182B-A8F0-AFD3-7049-131487907111}"/>
              </a:ext>
            </a:extLst>
          </p:cNvPr>
          <p:cNvSpPr txBox="1"/>
          <p:nvPr/>
        </p:nvSpPr>
        <p:spPr>
          <a:xfrm>
            <a:off x="3677697" y="0"/>
            <a:ext cx="4836606"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accent2">
                    <a:lumMod val="75000"/>
                  </a:schemeClr>
                </a:solidFill>
                <a:effectLst/>
                <a:uFillTx/>
                <a:latin typeface="+mn-lt"/>
                <a:ea typeface="+mn-ea"/>
                <a:cs typeface="+mn-cs"/>
                <a:sym typeface="Calibri"/>
              </a:rPr>
              <a:t>PART II </a:t>
            </a:r>
          </a:p>
          <a:p>
            <a:pPr marL="0" marR="0" indent="0" algn="ctr" defTabSz="914400" rtl="0" fontAlgn="auto" latinLnBrk="0" hangingPunct="0">
              <a:lnSpc>
                <a:spcPct val="100000"/>
              </a:lnSpc>
              <a:spcBef>
                <a:spcPts val="0"/>
              </a:spcBef>
              <a:spcAft>
                <a:spcPts val="0"/>
              </a:spcAft>
              <a:buClrTx/>
              <a:buSzTx/>
              <a:buFontTx/>
              <a:buNone/>
              <a:tabLst/>
            </a:pPr>
            <a:r>
              <a:rPr lang="en-US" sz="3200" b="1" dirty="0">
                <a:solidFill>
                  <a:schemeClr val="accent2">
                    <a:lumMod val="75000"/>
                  </a:schemeClr>
                </a:solidFill>
              </a:rPr>
              <a:t>Featured Titles</a:t>
            </a:r>
            <a:endParaRPr kumimoji="0" lang="en-US" sz="3200" b="1" i="0" u="none" strike="noStrike" cap="none" spc="0" normalizeH="0" baseline="0" dirty="0">
              <a:ln>
                <a:noFill/>
              </a:ln>
              <a:solidFill>
                <a:schemeClr val="accent2">
                  <a:lumMod val="75000"/>
                </a:schemeClr>
              </a:solidFill>
              <a:effectLst/>
              <a:uFillTx/>
              <a:latin typeface="+mn-lt"/>
              <a:ea typeface="+mn-ea"/>
              <a:cs typeface="+mn-cs"/>
              <a:sym typeface="Calibri"/>
            </a:endParaRPr>
          </a:p>
        </p:txBody>
      </p:sp>
      <p:pic>
        <p:nvPicPr>
          <p:cNvPr id="2052" name="Picture 4" descr="Chelsea Clinton on Twitter: &quot;I'm so happy to share the next group of  remarkable women who will be featured in the She Persisted chapter book  series. Thank you to the writers and">
            <a:extLst>
              <a:ext uri="{FF2B5EF4-FFF2-40B4-BE49-F238E27FC236}">
                <a16:creationId xmlns:a16="http://schemas.microsoft.com/office/drawing/2014/main" id="{7823AD12-5D1B-2185-085E-0376B1FFE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122" y="1034380"/>
            <a:ext cx="4029755" cy="528492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8" descr="She Persisted: Patsy Mink - Keller, Tae">
            <a:extLst>
              <a:ext uri="{FF2B5EF4-FFF2-40B4-BE49-F238E27FC236}">
                <a16:creationId xmlns:a16="http://schemas.microsoft.com/office/drawing/2014/main" id="{583202D7-354A-157C-3B93-3F08A90EC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81" y="660573"/>
            <a:ext cx="1795050" cy="257909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10" descr="She Persisted: Wilma Mankiller">
            <a:extLst>
              <a:ext uri="{FF2B5EF4-FFF2-40B4-BE49-F238E27FC236}">
                <a16:creationId xmlns:a16="http://schemas.microsoft.com/office/drawing/2014/main" id="{220EC162-B87D-A599-25AB-3AB945452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4562" y="1372880"/>
            <a:ext cx="1938072" cy="277749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14" descr="She Persisted: Sonia Sotomayor">
            <a:extLst>
              <a:ext uri="{FF2B5EF4-FFF2-40B4-BE49-F238E27FC236}">
                <a16:creationId xmlns:a16="http://schemas.microsoft.com/office/drawing/2014/main" id="{5846EC0E-F26E-20E9-E3E7-D55A06BDF2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433" y="3429000"/>
            <a:ext cx="2010368" cy="289030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12" descr="She Persisted: Marian Anderson by Katheryn Russell-Brown and Chelsea Clinton">
            <a:extLst>
              <a:ext uri="{FF2B5EF4-FFF2-40B4-BE49-F238E27FC236}">
                <a16:creationId xmlns:a16="http://schemas.microsoft.com/office/drawing/2014/main" id="{F0235831-0354-8090-207C-2A2DBC1EC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6676" y="3740210"/>
            <a:ext cx="1799635" cy="25790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1754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She Persisted: Marian Anderson by Katheryn Russell-Brown and Chelsea Clinton">
            <a:extLst>
              <a:ext uri="{FF2B5EF4-FFF2-40B4-BE49-F238E27FC236}">
                <a16:creationId xmlns:a16="http://schemas.microsoft.com/office/drawing/2014/main" id="{73B7D10A-DBD6-075D-07B4-2CEF7B185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578" y="438480"/>
            <a:ext cx="2828142" cy="40530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0FB360-6024-D86D-E6DE-C9F1472487CF}"/>
              </a:ext>
            </a:extLst>
          </p:cNvPr>
          <p:cNvSpPr txBox="1"/>
          <p:nvPr/>
        </p:nvSpPr>
        <p:spPr>
          <a:xfrm>
            <a:off x="5247505" y="2032757"/>
            <a:ext cx="6097554" cy="3139321"/>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i="0" dirty="0">
                <a:solidFill>
                  <a:srgbClr val="333333"/>
                </a:solidFill>
                <a:effectLst/>
              </a:rPr>
              <a:t>Book Synopsis: </a:t>
            </a:r>
            <a:r>
              <a:rPr lang="en-US" b="0" i="0" dirty="0">
                <a:solidFill>
                  <a:srgbClr val="333333"/>
                </a:solidFill>
                <a:effectLst/>
              </a:rPr>
              <a:t>When renowned classical singer Marian Anderson wasn't allowed to sing at a theater in Washington, DC, because she was Black, First Lady Eleanor Roosevelt invited her to sing at the Lincoln Memorial, at a concert attended by thousands of people. Marian went on to sing around the world on behalf of the UN and the US State Department, and as a part of the Civil Rights Movement, she also performed at the March on Washington. She went on to win many awards, including the first ever Presidential Medal of Freedom and a Grammy Lifetime Achievement Award--and she inspired countless people along the way.</a:t>
            </a:r>
            <a:endParaRPr lang="en-US" dirty="0"/>
          </a:p>
        </p:txBody>
      </p:sp>
      <p:sp>
        <p:nvSpPr>
          <p:cNvPr id="5" name="TextBox 4">
            <a:extLst>
              <a:ext uri="{FF2B5EF4-FFF2-40B4-BE49-F238E27FC236}">
                <a16:creationId xmlns:a16="http://schemas.microsoft.com/office/drawing/2014/main" id="{09910016-EFDD-0A98-AC22-E1E70BB40F25}"/>
              </a:ext>
            </a:extLst>
          </p:cNvPr>
          <p:cNvSpPr txBox="1"/>
          <p:nvPr/>
        </p:nvSpPr>
        <p:spPr>
          <a:xfrm>
            <a:off x="1426105" y="4991877"/>
            <a:ext cx="2469615" cy="132343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sz="2000" b="1" i="0" dirty="0">
                <a:solidFill>
                  <a:srgbClr val="333333"/>
                </a:solidFill>
                <a:effectLst/>
              </a:rPr>
              <a:t>Publisher:</a:t>
            </a:r>
            <a:r>
              <a:rPr lang="en-US" sz="2000" b="0" i="0" dirty="0">
                <a:solidFill>
                  <a:srgbClr val="333333"/>
                </a:solidFill>
                <a:effectLst/>
              </a:rPr>
              <a:t> Penguin </a:t>
            </a:r>
          </a:p>
          <a:p>
            <a:pPr algn="l"/>
            <a:r>
              <a:rPr lang="en-US" sz="2000" b="1" i="0" dirty="0">
                <a:solidFill>
                  <a:srgbClr val="333333"/>
                </a:solidFill>
                <a:effectLst/>
              </a:rPr>
              <a:t>Copyright Date:</a:t>
            </a:r>
            <a:r>
              <a:rPr lang="en-US" sz="2000" b="0" i="0" dirty="0">
                <a:solidFill>
                  <a:srgbClr val="333333"/>
                </a:solidFill>
                <a:effectLst/>
              </a:rPr>
              <a:t> 2022</a:t>
            </a:r>
          </a:p>
          <a:p>
            <a:pPr algn="l"/>
            <a:r>
              <a:rPr lang="en-US" sz="2000" b="1" i="0" dirty="0">
                <a:solidFill>
                  <a:srgbClr val="333333"/>
                </a:solidFill>
                <a:effectLst/>
              </a:rPr>
              <a:t>Reading Level:</a:t>
            </a:r>
            <a:r>
              <a:rPr lang="en-US" sz="2000" b="0" i="0" dirty="0">
                <a:solidFill>
                  <a:srgbClr val="333333"/>
                </a:solidFill>
                <a:effectLst/>
              </a:rPr>
              <a:t> 3.0</a:t>
            </a:r>
          </a:p>
          <a:p>
            <a:pPr algn="l"/>
            <a:r>
              <a:rPr lang="en-US" sz="2000" b="1" i="0" dirty="0">
                <a:solidFill>
                  <a:srgbClr val="333333"/>
                </a:solidFill>
                <a:effectLst/>
              </a:rPr>
              <a:t>Interest Level:</a:t>
            </a:r>
            <a:r>
              <a:rPr lang="en-US" sz="2000" b="0" i="0" dirty="0">
                <a:solidFill>
                  <a:srgbClr val="333333"/>
                </a:solidFill>
                <a:effectLst/>
              </a:rPr>
              <a:t> 3-6</a:t>
            </a:r>
          </a:p>
        </p:txBody>
      </p:sp>
      <p:sp>
        <p:nvSpPr>
          <p:cNvPr id="7" name="TextBox 6">
            <a:extLst>
              <a:ext uri="{FF2B5EF4-FFF2-40B4-BE49-F238E27FC236}">
                <a16:creationId xmlns:a16="http://schemas.microsoft.com/office/drawing/2014/main" id="{9FA5A734-E791-CE8E-FA2F-9EBB95941AF1}"/>
              </a:ext>
            </a:extLst>
          </p:cNvPr>
          <p:cNvSpPr txBox="1"/>
          <p:nvPr/>
        </p:nvSpPr>
        <p:spPr>
          <a:xfrm>
            <a:off x="3673929" y="438480"/>
            <a:ext cx="6097554" cy="800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0" i="1" u="none" strike="noStrike" cap="none" spc="0" normalizeH="0" baseline="0" dirty="0">
                <a:ln>
                  <a:noFill/>
                </a:ln>
                <a:solidFill>
                  <a:schemeClr val="accent2">
                    <a:lumMod val="75000"/>
                  </a:schemeClr>
                </a:solidFill>
                <a:effectLst/>
                <a:uFillTx/>
                <a:cs typeface="Times New Roman" panose="02020603050405020304" pitchFamily="18" charset="0"/>
                <a:sym typeface="Calibri"/>
              </a:rPr>
              <a:t>She</a:t>
            </a:r>
            <a:r>
              <a:rPr kumimoji="0" lang="en-US" sz="2800" b="0" i="1" u="none" strike="noStrike" cap="none" spc="0" normalizeH="0" baseline="0" dirty="0">
                <a:ln>
                  <a:noFill/>
                </a:ln>
                <a:solidFill>
                  <a:srgbClr val="000000"/>
                </a:solidFill>
                <a:effectLst/>
                <a:uFillTx/>
                <a:cs typeface="Times New Roman" panose="02020603050405020304" pitchFamily="18" charset="0"/>
                <a:sym typeface="Calibri"/>
              </a:rPr>
              <a:t> Persisted: Marian Anderson</a:t>
            </a:r>
          </a:p>
          <a:p>
            <a:pPr marL="0" marR="0" indent="0" algn="ctr" defTabSz="914400" rtl="0" fontAlgn="auto" latinLnBrk="0" hangingPunct="0">
              <a:lnSpc>
                <a:spcPct val="100000"/>
              </a:lnSpc>
              <a:spcBef>
                <a:spcPts val="0"/>
              </a:spcBef>
              <a:spcAft>
                <a:spcPts val="0"/>
              </a:spcAft>
              <a:buClrTx/>
              <a:buSzTx/>
              <a:buFontTx/>
              <a:buNone/>
              <a:tabLst/>
            </a:pPr>
            <a:r>
              <a:rPr lang="en-US" sz="1800" dirty="0"/>
              <a:t>by </a:t>
            </a:r>
            <a:r>
              <a:rPr kumimoji="0" lang="en-US" sz="1800" b="0" i="1" u="none" strike="noStrike" cap="none" spc="0" normalizeH="0" baseline="0" dirty="0">
                <a:ln>
                  <a:noFill/>
                </a:ln>
                <a:solidFill>
                  <a:srgbClr val="000000"/>
                </a:solidFill>
                <a:effectLst/>
                <a:uFillTx/>
                <a:cs typeface="Times New Roman" panose="02020603050405020304" pitchFamily="18" charset="0"/>
                <a:sym typeface="Calibri"/>
              </a:rPr>
              <a:t>Katheryn Russell-Brown</a:t>
            </a:r>
          </a:p>
        </p:txBody>
      </p:sp>
    </p:spTree>
    <p:extLst>
      <p:ext uri="{BB962C8B-B14F-4D97-AF65-F5344CB8AC3E}">
        <p14:creationId xmlns:p14="http://schemas.microsoft.com/office/powerpoint/2010/main" val="99741144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8F8D54-3D08-0C00-A667-D32374C0ABA1}"/>
              </a:ext>
            </a:extLst>
          </p:cNvPr>
          <p:cNvSpPr txBox="1"/>
          <p:nvPr/>
        </p:nvSpPr>
        <p:spPr>
          <a:xfrm>
            <a:off x="2151281" y="5542233"/>
            <a:ext cx="609755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https://www.youtube.com/watch?v=zQgkUt1RZck</a:t>
            </a:r>
          </a:p>
        </p:txBody>
      </p:sp>
      <p:pic>
        <p:nvPicPr>
          <p:cNvPr id="5" name="Picture 4">
            <a:extLst>
              <a:ext uri="{FF2B5EF4-FFF2-40B4-BE49-F238E27FC236}">
                <a16:creationId xmlns:a16="http://schemas.microsoft.com/office/drawing/2014/main" id="{E801D5A4-D6D1-4762-AC1A-800FAA57EFFD}"/>
              </a:ext>
            </a:extLst>
          </p:cNvPr>
          <p:cNvPicPr>
            <a:picLocks noChangeAspect="1"/>
          </p:cNvPicPr>
          <p:nvPr/>
        </p:nvPicPr>
        <p:blipFill>
          <a:blip r:embed="rId2"/>
          <a:stretch>
            <a:fillRect/>
          </a:stretch>
        </p:blipFill>
        <p:spPr>
          <a:xfrm>
            <a:off x="1166663" y="344556"/>
            <a:ext cx="8380885" cy="4756095"/>
          </a:xfrm>
          <a:prstGeom prst="rect">
            <a:avLst/>
          </a:prstGeom>
        </p:spPr>
      </p:pic>
    </p:spTree>
    <p:extLst>
      <p:ext uri="{BB962C8B-B14F-4D97-AF65-F5344CB8AC3E}">
        <p14:creationId xmlns:p14="http://schemas.microsoft.com/office/powerpoint/2010/main" val="8308018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A9E30-7ED2-ADD4-388E-E16B0F17A827}"/>
              </a:ext>
            </a:extLst>
          </p:cNvPr>
          <p:cNvPicPr>
            <a:picLocks noChangeAspect="1"/>
          </p:cNvPicPr>
          <p:nvPr/>
        </p:nvPicPr>
        <p:blipFill>
          <a:blip r:embed="rId2"/>
          <a:stretch>
            <a:fillRect/>
          </a:stretch>
        </p:blipFill>
        <p:spPr>
          <a:xfrm>
            <a:off x="615821" y="0"/>
            <a:ext cx="7007289" cy="4546395"/>
          </a:xfrm>
          <a:prstGeom prst="rect">
            <a:avLst/>
          </a:prstGeom>
        </p:spPr>
      </p:pic>
      <p:sp>
        <p:nvSpPr>
          <p:cNvPr id="5" name="TextBox 4">
            <a:extLst>
              <a:ext uri="{FF2B5EF4-FFF2-40B4-BE49-F238E27FC236}">
                <a16:creationId xmlns:a16="http://schemas.microsoft.com/office/drawing/2014/main" id="{0295C812-A1FF-4CB5-960B-6DC12A5AE63D}"/>
              </a:ext>
            </a:extLst>
          </p:cNvPr>
          <p:cNvSpPr txBox="1"/>
          <p:nvPr/>
        </p:nvSpPr>
        <p:spPr>
          <a:xfrm>
            <a:off x="615821" y="6320893"/>
            <a:ext cx="1185609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https://www.thecurriculumcorner.com/thecurriculumcorner123/wp-content/pdf/socialstudies/africanamericans/black%20history%20booklet.pdf</a:t>
            </a:r>
          </a:p>
        </p:txBody>
      </p:sp>
      <p:pic>
        <p:nvPicPr>
          <p:cNvPr id="4" name="Picture 3">
            <a:extLst>
              <a:ext uri="{FF2B5EF4-FFF2-40B4-BE49-F238E27FC236}">
                <a16:creationId xmlns:a16="http://schemas.microsoft.com/office/drawing/2014/main" id="{019A80E0-5C00-D5A3-D6EB-3B7F5CE1C9F8}"/>
              </a:ext>
            </a:extLst>
          </p:cNvPr>
          <p:cNvPicPr>
            <a:picLocks noChangeAspect="1"/>
          </p:cNvPicPr>
          <p:nvPr/>
        </p:nvPicPr>
        <p:blipFill>
          <a:blip r:embed="rId3"/>
          <a:stretch>
            <a:fillRect/>
          </a:stretch>
        </p:blipFill>
        <p:spPr>
          <a:xfrm>
            <a:off x="7875037" y="1502891"/>
            <a:ext cx="3858111" cy="1783622"/>
          </a:xfrm>
          <a:prstGeom prst="rect">
            <a:avLst/>
          </a:prstGeom>
          <a:ln w="38100">
            <a:solidFill>
              <a:schemeClr val="tx1"/>
            </a:solidFill>
          </a:ln>
        </p:spPr>
      </p:pic>
      <p:pic>
        <p:nvPicPr>
          <p:cNvPr id="7" name="Picture 6">
            <a:extLst>
              <a:ext uri="{FF2B5EF4-FFF2-40B4-BE49-F238E27FC236}">
                <a16:creationId xmlns:a16="http://schemas.microsoft.com/office/drawing/2014/main" id="{F7677DFB-CAF4-C382-9E98-FD7A28D2C128}"/>
              </a:ext>
            </a:extLst>
          </p:cNvPr>
          <p:cNvPicPr>
            <a:picLocks noChangeAspect="1"/>
          </p:cNvPicPr>
          <p:nvPr/>
        </p:nvPicPr>
        <p:blipFill>
          <a:blip r:embed="rId4"/>
          <a:stretch>
            <a:fillRect/>
          </a:stretch>
        </p:blipFill>
        <p:spPr>
          <a:xfrm>
            <a:off x="2098707" y="4678834"/>
            <a:ext cx="8143875" cy="1352550"/>
          </a:xfrm>
          <a:prstGeom prst="rect">
            <a:avLst/>
          </a:prstGeom>
          <a:ln w="12700">
            <a:solidFill>
              <a:schemeClr val="tx1"/>
            </a:solidFill>
          </a:ln>
        </p:spPr>
      </p:pic>
    </p:spTree>
    <p:extLst>
      <p:ext uri="{BB962C8B-B14F-4D97-AF65-F5344CB8AC3E}">
        <p14:creationId xmlns:p14="http://schemas.microsoft.com/office/powerpoint/2010/main" val="18234792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2</a:t>
            </a:fld>
            <a:endParaRPr/>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2000"/>
            </a:pPr>
            <a:r>
              <a:t>You can now access CEE’s professional development webinars directly on EconEdLink.org! To receive these new professional development benefits, </a:t>
            </a:r>
            <a:r>
              <a:rPr b="1"/>
              <a:t>become an EconEdLink </a:t>
            </a:r>
            <a:r>
              <a:rPr b="1" u="sng">
                <a:solidFill>
                  <a:srgbClr val="0563C1"/>
                </a:solidFill>
                <a:uFill>
                  <a:solidFill>
                    <a:srgbClr val="0563C1"/>
                  </a:solidFill>
                </a:uFill>
                <a:hlinkClick r:id="rId2"/>
              </a:rPr>
              <a:t>member</a:t>
            </a:r>
            <a:r>
              <a:t>. As a member, you will now be able to: </a:t>
            </a:r>
          </a:p>
          <a:p>
            <a:pPr marL="228600" indent="-228600">
              <a:lnSpc>
                <a:spcPct val="90000"/>
              </a:lnSpc>
              <a:spcBef>
                <a:spcPts val="1000"/>
              </a:spcBef>
              <a:buSzPct val="100000"/>
              <a:buFont typeface="Arial"/>
              <a:buChar char="•"/>
              <a:defRPr sz="2000"/>
            </a:pPr>
            <a:endParaRPr/>
          </a:p>
          <a:p>
            <a:pPr marL="285750" indent="-285750">
              <a:lnSpc>
                <a:spcPct val="90000"/>
              </a:lnSpc>
              <a:spcBef>
                <a:spcPts val="1000"/>
              </a:spcBef>
              <a:buSzPct val="100000"/>
              <a:buFont typeface="Arial"/>
              <a:buChar char="•"/>
              <a:defRPr sz="2000"/>
            </a:pPr>
            <a:r>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t>Register for upcoming webinars with a simple one-click process </a:t>
            </a:r>
          </a:p>
          <a:p>
            <a:pPr marL="285750" indent="-285750">
              <a:lnSpc>
                <a:spcPct val="90000"/>
              </a:lnSpc>
              <a:spcBef>
                <a:spcPts val="1000"/>
              </a:spcBef>
              <a:buSzPct val="100000"/>
              <a:buFont typeface="Arial"/>
              <a:buChar char="•"/>
              <a:defRPr sz="2000"/>
            </a:pPr>
            <a:r>
              <a:t>Easily download presentations, lesson plan materials and activities for each webinar </a:t>
            </a:r>
          </a:p>
          <a:p>
            <a:pPr marL="285750" indent="-285750">
              <a:lnSpc>
                <a:spcPct val="90000"/>
              </a:lnSpc>
              <a:spcBef>
                <a:spcPts val="1000"/>
              </a:spcBef>
              <a:buSzPct val="100000"/>
              <a:buFont typeface="Arial"/>
              <a:buChar char="•"/>
              <a:defRPr sz="2000"/>
            </a:pPr>
            <a:r>
              <a:t>Search and view all webinars at your convenience </a:t>
            </a:r>
          </a:p>
          <a:p>
            <a:pPr marL="285750" indent="-285750">
              <a:lnSpc>
                <a:spcPct val="90000"/>
              </a:lnSpc>
              <a:spcBef>
                <a:spcPts val="1000"/>
              </a:spcBef>
              <a:buSzPct val="100000"/>
              <a:buFont typeface="Arial"/>
              <a:buChar char="•"/>
              <a:defRPr sz="2000"/>
            </a:pPr>
            <a:r>
              <a:t>Save webinars to your EconEdLink dashboard for easy access to the event</a:t>
            </a:r>
          </a:p>
          <a:p>
            <a:pPr marL="228600" indent="-228600">
              <a:lnSpc>
                <a:spcPct val="90000"/>
              </a:lnSpc>
              <a:spcBef>
                <a:spcPts val="1000"/>
              </a:spcBef>
              <a:buSzPct val="100000"/>
              <a:buFont typeface="Arial"/>
              <a:buChar char="•"/>
              <a:defRPr sz="2000"/>
            </a:pPr>
            <a:endParaRPr/>
          </a:p>
          <a:p>
            <a:pPr algn="ctr">
              <a:lnSpc>
                <a:spcPct val="90000"/>
              </a:lnSpc>
              <a:spcBef>
                <a:spcPts val="1000"/>
              </a:spcBef>
              <a:defRPr sz="2000"/>
            </a:pPr>
            <a:r>
              <a:t>Access our new </a:t>
            </a:r>
            <a:r>
              <a:rPr b="1"/>
              <a:t>Professional Development</a:t>
            </a:r>
            <a:r>
              <a:t> page </a:t>
            </a:r>
            <a:r>
              <a:rPr u="sng">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EconEdLink Membership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768059-5994-06AD-92E1-9186C8A667F1}"/>
              </a:ext>
            </a:extLst>
          </p:cNvPr>
          <p:cNvSpPr txBox="1"/>
          <p:nvPr/>
        </p:nvSpPr>
        <p:spPr>
          <a:xfrm>
            <a:off x="1166327" y="6177065"/>
            <a:ext cx="1027922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https://www.librarysparks.com/wp-content/uploads/2016/07/lsp_nov07_when_marian_sang_rt.pdf</a:t>
            </a:r>
          </a:p>
        </p:txBody>
      </p:sp>
      <p:pic>
        <p:nvPicPr>
          <p:cNvPr id="6" name="Picture 5">
            <a:extLst>
              <a:ext uri="{FF2B5EF4-FFF2-40B4-BE49-F238E27FC236}">
                <a16:creationId xmlns:a16="http://schemas.microsoft.com/office/drawing/2014/main" id="{096F9FBF-DE51-210A-AE3D-3AA732DA5AB7}"/>
              </a:ext>
            </a:extLst>
          </p:cNvPr>
          <p:cNvPicPr>
            <a:picLocks noChangeAspect="1"/>
          </p:cNvPicPr>
          <p:nvPr/>
        </p:nvPicPr>
        <p:blipFill>
          <a:blip r:embed="rId2"/>
          <a:stretch>
            <a:fillRect/>
          </a:stretch>
        </p:blipFill>
        <p:spPr>
          <a:xfrm>
            <a:off x="632746" y="451220"/>
            <a:ext cx="4204027" cy="5197151"/>
          </a:xfrm>
          <a:prstGeom prst="rect">
            <a:avLst/>
          </a:prstGeom>
        </p:spPr>
      </p:pic>
      <p:pic>
        <p:nvPicPr>
          <p:cNvPr id="8" name="Picture 7">
            <a:extLst>
              <a:ext uri="{FF2B5EF4-FFF2-40B4-BE49-F238E27FC236}">
                <a16:creationId xmlns:a16="http://schemas.microsoft.com/office/drawing/2014/main" id="{971211DE-184C-5EFB-B1CD-991BC0399B32}"/>
              </a:ext>
            </a:extLst>
          </p:cNvPr>
          <p:cNvPicPr>
            <a:picLocks noChangeAspect="1"/>
          </p:cNvPicPr>
          <p:nvPr/>
        </p:nvPicPr>
        <p:blipFill>
          <a:blip r:embed="rId3"/>
          <a:stretch>
            <a:fillRect/>
          </a:stretch>
        </p:blipFill>
        <p:spPr>
          <a:xfrm>
            <a:off x="5017308" y="223703"/>
            <a:ext cx="2577261" cy="2874059"/>
          </a:xfrm>
          <a:prstGeom prst="rect">
            <a:avLst/>
          </a:prstGeom>
        </p:spPr>
      </p:pic>
      <p:pic>
        <p:nvPicPr>
          <p:cNvPr id="10" name="Picture 9">
            <a:extLst>
              <a:ext uri="{FF2B5EF4-FFF2-40B4-BE49-F238E27FC236}">
                <a16:creationId xmlns:a16="http://schemas.microsoft.com/office/drawing/2014/main" id="{87BE36EA-DFA4-B230-FCC3-E2D79E494585}"/>
              </a:ext>
            </a:extLst>
          </p:cNvPr>
          <p:cNvPicPr>
            <a:picLocks noChangeAspect="1"/>
          </p:cNvPicPr>
          <p:nvPr/>
        </p:nvPicPr>
        <p:blipFill>
          <a:blip r:embed="rId4"/>
          <a:stretch>
            <a:fillRect/>
          </a:stretch>
        </p:blipFill>
        <p:spPr>
          <a:xfrm>
            <a:off x="5528370" y="1729443"/>
            <a:ext cx="2246734" cy="2751103"/>
          </a:xfrm>
          <a:prstGeom prst="rect">
            <a:avLst/>
          </a:prstGeom>
        </p:spPr>
      </p:pic>
      <p:pic>
        <p:nvPicPr>
          <p:cNvPr id="12" name="Picture 11">
            <a:extLst>
              <a:ext uri="{FF2B5EF4-FFF2-40B4-BE49-F238E27FC236}">
                <a16:creationId xmlns:a16="http://schemas.microsoft.com/office/drawing/2014/main" id="{5AD0CE5A-F979-7A49-40C9-8C888E271F89}"/>
              </a:ext>
            </a:extLst>
          </p:cNvPr>
          <p:cNvPicPr>
            <a:picLocks noChangeAspect="1"/>
          </p:cNvPicPr>
          <p:nvPr/>
        </p:nvPicPr>
        <p:blipFill>
          <a:blip r:embed="rId5"/>
          <a:stretch>
            <a:fillRect/>
          </a:stretch>
        </p:blipFill>
        <p:spPr>
          <a:xfrm>
            <a:off x="7343469" y="3049796"/>
            <a:ext cx="1885393" cy="2261374"/>
          </a:xfrm>
          <a:prstGeom prst="rect">
            <a:avLst/>
          </a:prstGeom>
        </p:spPr>
      </p:pic>
      <p:pic>
        <p:nvPicPr>
          <p:cNvPr id="14" name="Picture 13">
            <a:extLst>
              <a:ext uri="{FF2B5EF4-FFF2-40B4-BE49-F238E27FC236}">
                <a16:creationId xmlns:a16="http://schemas.microsoft.com/office/drawing/2014/main" id="{F6B2A919-51B8-3B34-5B19-A5AB8B973B69}"/>
              </a:ext>
            </a:extLst>
          </p:cNvPr>
          <p:cNvPicPr>
            <a:picLocks noChangeAspect="1"/>
          </p:cNvPicPr>
          <p:nvPr/>
        </p:nvPicPr>
        <p:blipFill>
          <a:blip r:embed="rId6"/>
          <a:stretch>
            <a:fillRect/>
          </a:stretch>
        </p:blipFill>
        <p:spPr>
          <a:xfrm>
            <a:off x="8938947" y="1729443"/>
            <a:ext cx="1784843" cy="2142334"/>
          </a:xfrm>
          <a:prstGeom prst="rect">
            <a:avLst/>
          </a:prstGeom>
        </p:spPr>
      </p:pic>
      <p:pic>
        <p:nvPicPr>
          <p:cNvPr id="16" name="Picture 15">
            <a:extLst>
              <a:ext uri="{FF2B5EF4-FFF2-40B4-BE49-F238E27FC236}">
                <a16:creationId xmlns:a16="http://schemas.microsoft.com/office/drawing/2014/main" id="{525FCE67-BD5D-D626-7592-6919E224D424}"/>
              </a:ext>
            </a:extLst>
          </p:cNvPr>
          <p:cNvPicPr>
            <a:picLocks noChangeAspect="1"/>
          </p:cNvPicPr>
          <p:nvPr/>
        </p:nvPicPr>
        <p:blipFill>
          <a:blip r:embed="rId7"/>
          <a:stretch>
            <a:fillRect/>
          </a:stretch>
        </p:blipFill>
        <p:spPr>
          <a:xfrm>
            <a:off x="9831368" y="3575840"/>
            <a:ext cx="1885393" cy="2323664"/>
          </a:xfrm>
          <a:prstGeom prst="rect">
            <a:avLst/>
          </a:prstGeom>
        </p:spPr>
      </p:pic>
    </p:spTree>
    <p:extLst>
      <p:ext uri="{BB962C8B-B14F-4D97-AF65-F5344CB8AC3E}">
        <p14:creationId xmlns:p14="http://schemas.microsoft.com/office/powerpoint/2010/main" val="117596311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he Persisted: Patsy Mink - Keller, Tae">
            <a:extLst>
              <a:ext uri="{FF2B5EF4-FFF2-40B4-BE49-F238E27FC236}">
                <a16:creationId xmlns:a16="http://schemas.microsoft.com/office/drawing/2014/main" id="{E6BBCD49-A501-B8C4-48F0-2A131BE62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01" y="1140782"/>
            <a:ext cx="3359933" cy="482748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AE93C6-972D-4FDD-DB48-7A51EE8A238F}"/>
              </a:ext>
            </a:extLst>
          </p:cNvPr>
          <p:cNvSpPr txBox="1"/>
          <p:nvPr/>
        </p:nvSpPr>
        <p:spPr>
          <a:xfrm>
            <a:off x="4275306" y="1970420"/>
            <a:ext cx="6097554" cy="132343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1" i="0" dirty="0">
                <a:solidFill>
                  <a:srgbClr val="333333"/>
                </a:solidFill>
                <a:effectLst/>
              </a:rPr>
              <a:t>Book Synopsis: </a:t>
            </a:r>
            <a:r>
              <a:rPr lang="en-US" sz="2000" dirty="0">
                <a:solidFill>
                  <a:srgbClr val="333333"/>
                </a:solidFill>
              </a:rPr>
              <a:t>This book i</a:t>
            </a:r>
            <a:r>
              <a:rPr lang="en-US" sz="2000" b="0" i="0" dirty="0">
                <a:solidFill>
                  <a:srgbClr val="333333"/>
                </a:solidFill>
                <a:effectLst/>
              </a:rPr>
              <a:t>ntroduces the first Asian American woman elected to Congress, who championed rights for women, children, immigrants and minorities, paving the way for many other women to succeed.</a:t>
            </a:r>
            <a:endParaRPr lang="en-US" sz="2000" dirty="0"/>
          </a:p>
        </p:txBody>
      </p:sp>
      <p:sp>
        <p:nvSpPr>
          <p:cNvPr id="5" name="TextBox 4">
            <a:extLst>
              <a:ext uri="{FF2B5EF4-FFF2-40B4-BE49-F238E27FC236}">
                <a16:creationId xmlns:a16="http://schemas.microsoft.com/office/drawing/2014/main" id="{4E601F37-889D-B432-3625-DC02E6CA5562}"/>
              </a:ext>
            </a:extLst>
          </p:cNvPr>
          <p:cNvSpPr txBox="1"/>
          <p:nvPr/>
        </p:nvSpPr>
        <p:spPr>
          <a:xfrm>
            <a:off x="6080001" y="3687252"/>
            <a:ext cx="2488163" cy="132343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sz="2000" b="1" i="0" dirty="0">
                <a:solidFill>
                  <a:srgbClr val="333333"/>
                </a:solidFill>
                <a:effectLst/>
              </a:rPr>
              <a:t>Publisher:</a:t>
            </a:r>
            <a:r>
              <a:rPr lang="en-US" sz="2000" b="0" i="0" dirty="0">
                <a:solidFill>
                  <a:srgbClr val="333333"/>
                </a:solidFill>
                <a:effectLst/>
              </a:rPr>
              <a:t> Penguin </a:t>
            </a:r>
            <a:r>
              <a:rPr lang="en-US" sz="2000" b="1" i="0" dirty="0">
                <a:solidFill>
                  <a:srgbClr val="333333"/>
                </a:solidFill>
                <a:effectLst/>
              </a:rPr>
              <a:t>Copyright Date:</a:t>
            </a:r>
            <a:r>
              <a:rPr lang="en-US" sz="2000" b="0" i="0" dirty="0">
                <a:solidFill>
                  <a:srgbClr val="333333"/>
                </a:solidFill>
                <a:effectLst/>
              </a:rPr>
              <a:t> 2022</a:t>
            </a:r>
          </a:p>
          <a:p>
            <a:pPr algn="l"/>
            <a:r>
              <a:rPr lang="en-US" sz="2000" b="1" i="0" dirty="0">
                <a:solidFill>
                  <a:srgbClr val="333333"/>
                </a:solidFill>
                <a:effectLst/>
              </a:rPr>
              <a:t>Reading Level:</a:t>
            </a:r>
            <a:r>
              <a:rPr lang="en-US" sz="2000" b="0" i="0" dirty="0">
                <a:solidFill>
                  <a:srgbClr val="333333"/>
                </a:solidFill>
                <a:effectLst/>
              </a:rPr>
              <a:t> 3.0</a:t>
            </a:r>
          </a:p>
          <a:p>
            <a:pPr algn="l"/>
            <a:r>
              <a:rPr lang="en-US" sz="2000" b="1" i="0" dirty="0">
                <a:solidFill>
                  <a:srgbClr val="333333"/>
                </a:solidFill>
                <a:effectLst/>
              </a:rPr>
              <a:t>Interest Level:</a:t>
            </a:r>
            <a:r>
              <a:rPr lang="en-US" sz="2000" b="0" i="0" dirty="0">
                <a:solidFill>
                  <a:srgbClr val="333333"/>
                </a:solidFill>
                <a:effectLst/>
              </a:rPr>
              <a:t> 1-4</a:t>
            </a:r>
          </a:p>
        </p:txBody>
      </p:sp>
      <p:sp>
        <p:nvSpPr>
          <p:cNvPr id="9" name="TextBox 8">
            <a:extLst>
              <a:ext uri="{FF2B5EF4-FFF2-40B4-BE49-F238E27FC236}">
                <a16:creationId xmlns:a16="http://schemas.microsoft.com/office/drawing/2014/main" id="{EAABA94F-0C2E-106F-D9AB-7F39C7F64895}"/>
              </a:ext>
            </a:extLst>
          </p:cNvPr>
          <p:cNvSpPr txBox="1"/>
          <p:nvPr/>
        </p:nvSpPr>
        <p:spPr>
          <a:xfrm>
            <a:off x="3708919" y="205085"/>
            <a:ext cx="6097554"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0" i="1" u="none" strike="noStrike" cap="none" spc="0" normalizeH="0" baseline="0" dirty="0">
                <a:ln>
                  <a:noFill/>
                </a:ln>
                <a:solidFill>
                  <a:schemeClr val="accent2">
                    <a:lumMod val="75000"/>
                  </a:schemeClr>
                </a:solidFill>
                <a:effectLst/>
                <a:uFillTx/>
                <a:cs typeface="Times New Roman" panose="02020603050405020304" pitchFamily="18" charset="0"/>
                <a:sym typeface="Calibri"/>
              </a:rPr>
              <a:t>She</a:t>
            </a:r>
            <a:r>
              <a:rPr kumimoji="0" lang="en-US" sz="4000" b="0" i="1" u="none" strike="noStrike" cap="none" spc="0" normalizeH="0" baseline="0" dirty="0">
                <a:ln>
                  <a:noFill/>
                </a:ln>
                <a:solidFill>
                  <a:srgbClr val="000000"/>
                </a:solidFill>
                <a:effectLst/>
                <a:uFillTx/>
                <a:cs typeface="Times New Roman" panose="02020603050405020304" pitchFamily="18" charset="0"/>
                <a:sym typeface="Calibri"/>
              </a:rPr>
              <a:t> Persisted: </a:t>
            </a:r>
            <a:r>
              <a:rPr lang="en-US" sz="4000" i="1" dirty="0">
                <a:cs typeface="Times New Roman" panose="02020603050405020304" pitchFamily="18" charset="0"/>
              </a:rPr>
              <a:t>Patsy Mink</a:t>
            </a:r>
            <a:endParaRPr kumimoji="0" lang="en-US" sz="4000" b="0" i="1" u="none" strike="noStrike" cap="none" spc="0" normalizeH="0" baseline="0" dirty="0">
              <a:ln>
                <a:noFill/>
              </a:ln>
              <a:solidFill>
                <a:srgbClr val="000000"/>
              </a:solidFill>
              <a:effectLst/>
              <a:uFillTx/>
              <a:cs typeface="Times New Roman" panose="02020603050405020304" pitchFamily="18" charset="0"/>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US" sz="2000" dirty="0"/>
              <a:t>by </a:t>
            </a:r>
            <a:r>
              <a:rPr lang="en-US" sz="2000" dirty="0">
                <a:cs typeface="Times New Roman" panose="02020603050405020304" pitchFamily="18" charset="0"/>
              </a:rPr>
              <a:t>Tae Keller</a:t>
            </a:r>
            <a:endParaRPr kumimoji="0" lang="en-US" sz="2000" b="0" u="none" strike="noStrike" cap="none" spc="0" normalizeH="0" baseline="0" dirty="0">
              <a:ln>
                <a:noFill/>
              </a:ln>
              <a:solidFill>
                <a:srgbClr val="000000"/>
              </a:solidFill>
              <a:effectLst/>
              <a:uFillTx/>
              <a:cs typeface="Times New Roman" panose="02020603050405020304" pitchFamily="18" charset="0"/>
              <a:sym typeface="Calibri"/>
            </a:endParaRPr>
          </a:p>
        </p:txBody>
      </p:sp>
    </p:spTree>
    <p:extLst>
      <p:ext uri="{BB962C8B-B14F-4D97-AF65-F5344CB8AC3E}">
        <p14:creationId xmlns:p14="http://schemas.microsoft.com/office/powerpoint/2010/main" val="188965683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91B75D-94A7-A5FF-0C68-4C7B2CC6EC05}"/>
              </a:ext>
            </a:extLst>
          </p:cNvPr>
          <p:cNvSpPr txBox="1"/>
          <p:nvPr/>
        </p:nvSpPr>
        <p:spPr>
          <a:xfrm>
            <a:off x="2101332" y="1547623"/>
            <a:ext cx="798933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https://www.icivics.org/videos/patsy-mink-changing-rules?page=1&amp;level=high</a:t>
            </a:r>
          </a:p>
        </p:txBody>
      </p:sp>
      <p:pic>
        <p:nvPicPr>
          <p:cNvPr id="5" name="Picture 4">
            <a:extLst>
              <a:ext uri="{FF2B5EF4-FFF2-40B4-BE49-F238E27FC236}">
                <a16:creationId xmlns:a16="http://schemas.microsoft.com/office/drawing/2014/main" id="{07167D57-A406-87F0-6D24-F70BDFDD7D57}"/>
              </a:ext>
            </a:extLst>
          </p:cNvPr>
          <p:cNvPicPr>
            <a:picLocks noChangeAspect="1"/>
          </p:cNvPicPr>
          <p:nvPr/>
        </p:nvPicPr>
        <p:blipFill>
          <a:blip r:embed="rId2"/>
          <a:stretch>
            <a:fillRect/>
          </a:stretch>
        </p:blipFill>
        <p:spPr>
          <a:xfrm>
            <a:off x="1973035" y="2219511"/>
            <a:ext cx="8117633" cy="4107237"/>
          </a:xfrm>
          <a:prstGeom prst="rect">
            <a:avLst/>
          </a:prstGeom>
        </p:spPr>
      </p:pic>
    </p:spTree>
    <p:extLst>
      <p:ext uri="{BB962C8B-B14F-4D97-AF65-F5344CB8AC3E}">
        <p14:creationId xmlns:p14="http://schemas.microsoft.com/office/powerpoint/2010/main" val="78192248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8A504-767D-A0C9-3666-BF57BEDC8DA7}"/>
              </a:ext>
            </a:extLst>
          </p:cNvPr>
          <p:cNvPicPr>
            <a:picLocks noChangeAspect="1"/>
          </p:cNvPicPr>
          <p:nvPr/>
        </p:nvPicPr>
        <p:blipFill>
          <a:blip r:embed="rId2"/>
          <a:stretch>
            <a:fillRect/>
          </a:stretch>
        </p:blipFill>
        <p:spPr>
          <a:xfrm>
            <a:off x="1263034" y="214312"/>
            <a:ext cx="5000625" cy="6429375"/>
          </a:xfrm>
          <a:prstGeom prst="rect">
            <a:avLst/>
          </a:prstGeom>
        </p:spPr>
      </p:pic>
      <p:pic>
        <p:nvPicPr>
          <p:cNvPr id="5" name="Picture 4">
            <a:extLst>
              <a:ext uri="{FF2B5EF4-FFF2-40B4-BE49-F238E27FC236}">
                <a16:creationId xmlns:a16="http://schemas.microsoft.com/office/drawing/2014/main" id="{69EAFB9A-2F10-EA2B-AD53-E4570FD56F92}"/>
              </a:ext>
            </a:extLst>
          </p:cNvPr>
          <p:cNvPicPr>
            <a:picLocks noChangeAspect="1"/>
          </p:cNvPicPr>
          <p:nvPr/>
        </p:nvPicPr>
        <p:blipFill>
          <a:blip r:embed="rId3"/>
          <a:stretch>
            <a:fillRect/>
          </a:stretch>
        </p:blipFill>
        <p:spPr>
          <a:xfrm>
            <a:off x="6880451" y="1334276"/>
            <a:ext cx="3653041" cy="4697769"/>
          </a:xfrm>
          <a:prstGeom prst="rect">
            <a:avLst/>
          </a:prstGeom>
        </p:spPr>
      </p:pic>
    </p:spTree>
    <p:extLst>
      <p:ext uri="{BB962C8B-B14F-4D97-AF65-F5344CB8AC3E}">
        <p14:creationId xmlns:p14="http://schemas.microsoft.com/office/powerpoint/2010/main" val="243822270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F3466-6724-EF18-0950-A846BBCF9986}"/>
              </a:ext>
            </a:extLst>
          </p:cNvPr>
          <p:cNvPicPr>
            <a:picLocks noChangeAspect="1"/>
          </p:cNvPicPr>
          <p:nvPr/>
        </p:nvPicPr>
        <p:blipFill>
          <a:blip r:embed="rId2"/>
          <a:stretch>
            <a:fillRect/>
          </a:stretch>
        </p:blipFill>
        <p:spPr>
          <a:xfrm rot="5400000">
            <a:off x="2287482" y="-628263"/>
            <a:ext cx="6363623" cy="8114525"/>
          </a:xfrm>
          <a:prstGeom prst="rect">
            <a:avLst/>
          </a:prstGeom>
        </p:spPr>
      </p:pic>
    </p:spTree>
    <p:extLst>
      <p:ext uri="{BB962C8B-B14F-4D97-AF65-F5344CB8AC3E}">
        <p14:creationId xmlns:p14="http://schemas.microsoft.com/office/powerpoint/2010/main" val="72580085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he Persisted: Wilma Mankiller">
            <a:extLst>
              <a:ext uri="{FF2B5EF4-FFF2-40B4-BE49-F238E27FC236}">
                <a16:creationId xmlns:a16="http://schemas.microsoft.com/office/drawing/2014/main" id="{36ECB86B-66AB-2239-6265-A33B2236C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328" y="1800807"/>
            <a:ext cx="2935102" cy="420635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A366EE-1B55-C6AC-91D6-80C4ADA5728F}"/>
              </a:ext>
            </a:extLst>
          </p:cNvPr>
          <p:cNvSpPr txBox="1"/>
          <p:nvPr/>
        </p:nvSpPr>
        <p:spPr>
          <a:xfrm>
            <a:off x="4721118" y="2364262"/>
            <a:ext cx="6097554" cy="1631216"/>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1" i="0" dirty="0">
                <a:solidFill>
                  <a:schemeClr val="tx1"/>
                </a:solidFill>
                <a:effectLst/>
              </a:rPr>
              <a:t>Book Synopsis: </a:t>
            </a:r>
            <a:r>
              <a:rPr lang="en-US" sz="2000" b="0" i="0" dirty="0">
                <a:solidFill>
                  <a:srgbClr val="333333"/>
                </a:solidFill>
                <a:effectLst/>
              </a:rPr>
              <a:t>This books shows how Wilma Mankiller dedicated her life to helping Native Nations and their citizens reclaim their rights, becoming the first woman Principal Chief of the Cherokee Nation, and lists ways readers can follow in her footsteps to make a difference.</a:t>
            </a:r>
            <a:endParaRPr lang="en-US" sz="2000" dirty="0"/>
          </a:p>
        </p:txBody>
      </p:sp>
      <p:sp>
        <p:nvSpPr>
          <p:cNvPr id="5" name="TextBox 4">
            <a:extLst>
              <a:ext uri="{FF2B5EF4-FFF2-40B4-BE49-F238E27FC236}">
                <a16:creationId xmlns:a16="http://schemas.microsoft.com/office/drawing/2014/main" id="{D4CA8849-0C34-B0B4-F80C-E2A08FC8DD41}"/>
              </a:ext>
            </a:extLst>
          </p:cNvPr>
          <p:cNvSpPr txBox="1"/>
          <p:nvPr/>
        </p:nvSpPr>
        <p:spPr>
          <a:xfrm>
            <a:off x="5738327" y="4973216"/>
            <a:ext cx="2491274" cy="120032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b="1" i="0" dirty="0">
                <a:solidFill>
                  <a:schemeClr val="tx1"/>
                </a:solidFill>
                <a:effectLst/>
              </a:rPr>
              <a:t>Publisher:</a:t>
            </a:r>
            <a:r>
              <a:rPr lang="en-US" b="0" i="0" dirty="0">
                <a:solidFill>
                  <a:schemeClr val="tx1"/>
                </a:solidFill>
                <a:effectLst/>
              </a:rPr>
              <a:t> Penguin</a:t>
            </a:r>
          </a:p>
          <a:p>
            <a:pPr algn="l"/>
            <a:r>
              <a:rPr lang="en-US" b="1" i="0" dirty="0">
                <a:solidFill>
                  <a:schemeClr val="tx1"/>
                </a:solidFill>
                <a:effectLst/>
              </a:rPr>
              <a:t>Copyright Date:</a:t>
            </a:r>
            <a:r>
              <a:rPr lang="en-US" b="0" i="0" dirty="0">
                <a:solidFill>
                  <a:schemeClr val="tx1"/>
                </a:solidFill>
                <a:effectLst/>
              </a:rPr>
              <a:t> 2022</a:t>
            </a:r>
            <a:endParaRPr lang="en-US" b="1" dirty="0">
              <a:solidFill>
                <a:schemeClr val="tx1"/>
              </a:solidFill>
            </a:endParaRPr>
          </a:p>
          <a:p>
            <a:pPr algn="l"/>
            <a:r>
              <a:rPr lang="en-US" b="1" i="0" dirty="0">
                <a:solidFill>
                  <a:schemeClr val="tx1"/>
                </a:solidFill>
                <a:effectLst/>
              </a:rPr>
              <a:t>Reading Level:</a:t>
            </a:r>
            <a:r>
              <a:rPr lang="en-US" b="0" i="0" dirty="0">
                <a:solidFill>
                  <a:schemeClr val="tx1"/>
                </a:solidFill>
                <a:effectLst/>
              </a:rPr>
              <a:t> 3.0</a:t>
            </a:r>
          </a:p>
          <a:p>
            <a:pPr algn="l"/>
            <a:r>
              <a:rPr lang="en-US" b="1" i="0" dirty="0">
                <a:solidFill>
                  <a:schemeClr val="tx1"/>
                </a:solidFill>
                <a:effectLst/>
              </a:rPr>
              <a:t>Interest Level:</a:t>
            </a:r>
            <a:r>
              <a:rPr lang="en-US" b="0" i="0" dirty="0">
                <a:solidFill>
                  <a:schemeClr val="tx1"/>
                </a:solidFill>
                <a:effectLst/>
              </a:rPr>
              <a:t> 3-6</a:t>
            </a:r>
          </a:p>
        </p:txBody>
      </p:sp>
      <p:sp>
        <p:nvSpPr>
          <p:cNvPr id="7" name="TextBox 6">
            <a:extLst>
              <a:ext uri="{FF2B5EF4-FFF2-40B4-BE49-F238E27FC236}">
                <a16:creationId xmlns:a16="http://schemas.microsoft.com/office/drawing/2014/main" id="{0A50968E-0EDA-0001-7370-B21D3AF60923}"/>
              </a:ext>
            </a:extLst>
          </p:cNvPr>
          <p:cNvSpPr txBox="1"/>
          <p:nvPr/>
        </p:nvSpPr>
        <p:spPr>
          <a:xfrm>
            <a:off x="2840879" y="278529"/>
            <a:ext cx="6097554"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1" u="none" strike="noStrike" cap="none" spc="0" normalizeH="0" baseline="0" dirty="0">
                <a:ln>
                  <a:noFill/>
                </a:ln>
                <a:solidFill>
                  <a:schemeClr val="accent2">
                    <a:lumMod val="75000"/>
                  </a:schemeClr>
                </a:solidFill>
                <a:effectLst/>
                <a:uFillTx/>
                <a:cs typeface="Times New Roman" panose="02020603050405020304" pitchFamily="18" charset="0"/>
                <a:sym typeface="Calibri"/>
              </a:rPr>
              <a:t>She</a:t>
            </a:r>
            <a:r>
              <a:rPr kumimoji="0" lang="en-US" sz="3600" b="0" i="1" u="none" strike="noStrike" cap="none" spc="0" normalizeH="0" baseline="0" dirty="0">
                <a:ln>
                  <a:noFill/>
                </a:ln>
                <a:solidFill>
                  <a:srgbClr val="000000"/>
                </a:solidFill>
                <a:effectLst/>
                <a:uFillTx/>
                <a:cs typeface="Times New Roman" panose="02020603050405020304" pitchFamily="18" charset="0"/>
                <a:sym typeface="Calibri"/>
              </a:rPr>
              <a:t> Persisted: Wilma Mankiller</a:t>
            </a:r>
          </a:p>
          <a:p>
            <a:pPr marL="0" marR="0" indent="0" algn="ctr" defTabSz="914400" rtl="0" fontAlgn="auto" latinLnBrk="0" hangingPunct="0">
              <a:lnSpc>
                <a:spcPct val="100000"/>
              </a:lnSpc>
              <a:spcBef>
                <a:spcPts val="0"/>
              </a:spcBef>
              <a:spcAft>
                <a:spcPts val="0"/>
              </a:spcAft>
              <a:buClrTx/>
              <a:buSzTx/>
              <a:buFontTx/>
              <a:buNone/>
              <a:tabLst/>
            </a:pPr>
            <a:r>
              <a:rPr lang="en-US" sz="2000" dirty="0"/>
              <a:t>by Traci </a:t>
            </a:r>
            <a:r>
              <a:rPr lang="en-US" sz="2000" dirty="0" err="1"/>
              <a:t>Sorell</a:t>
            </a:r>
            <a:endParaRPr kumimoji="0" lang="en-US" sz="2000" b="0" i="0" u="none" strike="noStrike" cap="none" spc="0" normalizeH="0" baseline="0" dirty="0">
              <a:ln>
                <a:noFill/>
              </a:ln>
              <a:solidFill>
                <a:srgbClr val="000000"/>
              </a:solidFill>
              <a:effectLst/>
              <a:uFillTx/>
              <a:ea typeface="+mn-ea"/>
              <a:cs typeface="+mn-cs"/>
              <a:sym typeface="Calibri"/>
            </a:endParaRPr>
          </a:p>
        </p:txBody>
      </p:sp>
    </p:spTree>
    <p:extLst>
      <p:ext uri="{BB962C8B-B14F-4D97-AF65-F5344CB8AC3E}">
        <p14:creationId xmlns:p14="http://schemas.microsoft.com/office/powerpoint/2010/main" val="296210896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051780-33C0-4F3D-96A8-AF5063C4DC1F}"/>
              </a:ext>
            </a:extLst>
          </p:cNvPr>
          <p:cNvSpPr txBox="1"/>
          <p:nvPr/>
        </p:nvSpPr>
        <p:spPr>
          <a:xfrm>
            <a:off x="3260035" y="676725"/>
            <a:ext cx="6096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https://www.youtube.com/watch?v=Q9DqbJND2go</a:t>
            </a:r>
          </a:p>
        </p:txBody>
      </p:sp>
      <p:pic>
        <p:nvPicPr>
          <p:cNvPr id="5" name="Picture 4">
            <a:extLst>
              <a:ext uri="{FF2B5EF4-FFF2-40B4-BE49-F238E27FC236}">
                <a16:creationId xmlns:a16="http://schemas.microsoft.com/office/drawing/2014/main" id="{20A3BCAE-64B4-4244-85B7-3E9E5F5FCA7F}"/>
              </a:ext>
            </a:extLst>
          </p:cNvPr>
          <p:cNvPicPr>
            <a:picLocks noChangeAspect="1"/>
          </p:cNvPicPr>
          <p:nvPr/>
        </p:nvPicPr>
        <p:blipFill>
          <a:blip r:embed="rId2"/>
          <a:stretch>
            <a:fillRect/>
          </a:stretch>
        </p:blipFill>
        <p:spPr>
          <a:xfrm>
            <a:off x="1661181" y="1468308"/>
            <a:ext cx="8186738" cy="4808946"/>
          </a:xfrm>
          <a:prstGeom prst="rect">
            <a:avLst/>
          </a:prstGeom>
          <a:ln w="38100">
            <a:solidFill>
              <a:schemeClr val="tx1"/>
            </a:solidFill>
          </a:ln>
        </p:spPr>
      </p:pic>
    </p:spTree>
    <p:extLst>
      <p:ext uri="{BB962C8B-B14F-4D97-AF65-F5344CB8AC3E}">
        <p14:creationId xmlns:p14="http://schemas.microsoft.com/office/powerpoint/2010/main" val="229483754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315F34-9EE4-A815-CE35-07681A667982}"/>
              </a:ext>
            </a:extLst>
          </p:cNvPr>
          <p:cNvPicPr>
            <a:picLocks noChangeAspect="1"/>
          </p:cNvPicPr>
          <p:nvPr/>
        </p:nvPicPr>
        <p:blipFill>
          <a:blip r:embed="rId2"/>
          <a:stretch>
            <a:fillRect/>
          </a:stretch>
        </p:blipFill>
        <p:spPr>
          <a:xfrm>
            <a:off x="3290890" y="867871"/>
            <a:ext cx="4844060" cy="5494499"/>
          </a:xfrm>
          <a:prstGeom prst="rect">
            <a:avLst/>
          </a:prstGeom>
          <a:ln w="28575">
            <a:solidFill>
              <a:schemeClr val="tx1"/>
            </a:solidFill>
          </a:ln>
        </p:spPr>
      </p:pic>
      <p:sp>
        <p:nvSpPr>
          <p:cNvPr id="4" name="TextBox 3">
            <a:extLst>
              <a:ext uri="{FF2B5EF4-FFF2-40B4-BE49-F238E27FC236}">
                <a16:creationId xmlns:a16="http://schemas.microsoft.com/office/drawing/2014/main" id="{6492FA30-428E-AF8F-1F79-1E9D27C0314A}"/>
              </a:ext>
            </a:extLst>
          </p:cNvPr>
          <p:cNvSpPr txBox="1"/>
          <p:nvPr/>
        </p:nvSpPr>
        <p:spPr>
          <a:xfrm>
            <a:off x="2248525" y="283096"/>
            <a:ext cx="751894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200" dirty="0"/>
              <a:t>Native American Productive Resources </a:t>
            </a:r>
          </a:p>
        </p:txBody>
      </p:sp>
      <p:pic>
        <p:nvPicPr>
          <p:cNvPr id="5" name="Picture 2">
            <a:extLst>
              <a:ext uri="{FF2B5EF4-FFF2-40B4-BE49-F238E27FC236}">
                <a16:creationId xmlns:a16="http://schemas.microsoft.com/office/drawing/2014/main" id="{C75EA47A-C807-2082-07A0-AB9EC88AA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111" y="2439291"/>
            <a:ext cx="2619375" cy="174307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3BAC2B-68B6-9FE7-83DA-03108D2F4974}"/>
              </a:ext>
            </a:extLst>
          </p:cNvPr>
          <p:cNvPicPr>
            <a:picLocks noChangeAspect="1"/>
          </p:cNvPicPr>
          <p:nvPr/>
        </p:nvPicPr>
        <p:blipFill>
          <a:blip r:embed="rId4"/>
          <a:stretch>
            <a:fillRect/>
          </a:stretch>
        </p:blipFill>
        <p:spPr>
          <a:xfrm>
            <a:off x="559908" y="2248790"/>
            <a:ext cx="2209800" cy="2124075"/>
          </a:xfrm>
          <a:prstGeom prst="rect">
            <a:avLst/>
          </a:prstGeom>
          <a:ln w="12700">
            <a:solidFill>
              <a:schemeClr val="tx1"/>
            </a:solidFill>
          </a:ln>
        </p:spPr>
      </p:pic>
    </p:spTree>
    <p:extLst>
      <p:ext uri="{BB962C8B-B14F-4D97-AF65-F5344CB8AC3E}">
        <p14:creationId xmlns:p14="http://schemas.microsoft.com/office/powerpoint/2010/main" val="9400721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ative American Posters Teaching Resources | Teachers Pay Teachers">
            <a:extLst>
              <a:ext uri="{FF2B5EF4-FFF2-40B4-BE49-F238E27FC236}">
                <a16:creationId xmlns:a16="http://schemas.microsoft.com/office/drawing/2014/main" id="{4C731155-C864-A83D-1F82-9A2AF625F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559" y="1722275"/>
            <a:ext cx="3772095" cy="301767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598A9B-1D2B-0EC8-E9B8-7051FD35AEB5}"/>
              </a:ext>
            </a:extLst>
          </p:cNvPr>
          <p:cNvPicPr>
            <a:picLocks noChangeAspect="1"/>
          </p:cNvPicPr>
          <p:nvPr/>
        </p:nvPicPr>
        <p:blipFill>
          <a:blip r:embed="rId3"/>
          <a:stretch>
            <a:fillRect/>
          </a:stretch>
        </p:blipFill>
        <p:spPr>
          <a:xfrm>
            <a:off x="1393857" y="804499"/>
            <a:ext cx="4905375" cy="5810250"/>
          </a:xfrm>
          <a:prstGeom prst="rect">
            <a:avLst/>
          </a:prstGeom>
          <a:ln w="12700">
            <a:solidFill>
              <a:schemeClr val="tx1"/>
            </a:solidFill>
          </a:ln>
        </p:spPr>
      </p:pic>
      <p:sp>
        <p:nvSpPr>
          <p:cNvPr id="5" name="TextBox 4">
            <a:extLst>
              <a:ext uri="{FF2B5EF4-FFF2-40B4-BE49-F238E27FC236}">
                <a16:creationId xmlns:a16="http://schemas.microsoft.com/office/drawing/2014/main" id="{F2C15CE9-6991-B184-FA8F-C88C1569A34C}"/>
              </a:ext>
            </a:extLst>
          </p:cNvPr>
          <p:cNvSpPr txBox="1"/>
          <p:nvPr/>
        </p:nvSpPr>
        <p:spPr>
          <a:xfrm>
            <a:off x="3049250" y="243251"/>
            <a:ext cx="60935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dirty="0"/>
              <a:t>Native American Productive Resources </a:t>
            </a:r>
          </a:p>
        </p:txBody>
      </p:sp>
    </p:spTree>
    <p:extLst>
      <p:ext uri="{BB962C8B-B14F-4D97-AF65-F5344CB8AC3E}">
        <p14:creationId xmlns:p14="http://schemas.microsoft.com/office/powerpoint/2010/main" val="10013852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1EEC34-68BE-9989-3CA1-918445121C1A}"/>
              </a:ext>
            </a:extLst>
          </p:cNvPr>
          <p:cNvPicPr>
            <a:picLocks noChangeAspect="1"/>
          </p:cNvPicPr>
          <p:nvPr/>
        </p:nvPicPr>
        <p:blipFill>
          <a:blip r:embed="rId2"/>
          <a:stretch>
            <a:fillRect/>
          </a:stretch>
        </p:blipFill>
        <p:spPr>
          <a:xfrm>
            <a:off x="3600450" y="504825"/>
            <a:ext cx="4991100" cy="5848350"/>
          </a:xfrm>
          <a:prstGeom prst="rect">
            <a:avLst/>
          </a:prstGeom>
          <a:ln w="12700">
            <a:solidFill>
              <a:schemeClr val="tx1"/>
            </a:solidFill>
          </a:ln>
        </p:spPr>
      </p:pic>
      <p:pic>
        <p:nvPicPr>
          <p:cNvPr id="3" name="Picture 2" descr="C:\Users\JMU Econed\AppData\Local\Microsoft\Windows\Temporary Internet Files\Content.IE5\6CGRG1UU\jimmiet-Pencil[1].png">
            <a:extLst>
              <a:ext uri="{FF2B5EF4-FFF2-40B4-BE49-F238E27FC236}">
                <a16:creationId xmlns:a16="http://schemas.microsoft.com/office/drawing/2014/main" id="{E294BFA0-EC8C-C4A1-1263-8198EED9E5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514380">
            <a:off x="2057069" y="2457190"/>
            <a:ext cx="2196986" cy="1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1190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3</a:t>
            </a:fld>
            <a:endParaRPr/>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To earn professional development credit for CEE webinars found on EconEdLink, you must:</a:t>
            </a:r>
            <a:endParaRPr sz="2800"/>
          </a:p>
          <a:p>
            <a:endParaRPr sz="2800"/>
          </a:p>
          <a:p>
            <a:pPr marL="285750" indent="-285750">
              <a:buSzPct val="100000"/>
              <a:buFont typeface="Arial"/>
              <a:buChar char="•"/>
            </a:pPr>
            <a:r>
              <a:t>Watch a minimum of 45-minutes and you will automatically receive a professional development </a:t>
            </a:r>
            <a:r>
              <a:rPr b="1">
                <a:solidFill>
                  <a:srgbClr val="7A9900"/>
                </a:solidFill>
              </a:rPr>
              <a:t>certificate </a:t>
            </a:r>
            <a:r>
              <a:t>via e-mail within 24 hours. </a:t>
            </a:r>
            <a:endParaRPr sz="2800"/>
          </a:p>
          <a:p>
            <a:pPr marL="285750" indent="-285750">
              <a:buSzPct val="100000"/>
              <a:buFont typeface="Arial"/>
              <a:buChar char="•"/>
            </a:pPr>
            <a:r>
              <a:t>Attendees can learn how much credit they will earn per workshop. </a:t>
            </a:r>
            <a:endParaRPr sz="2800"/>
          </a:p>
          <a:p>
            <a:endParaRPr sz="2800"/>
          </a:p>
          <a:p>
            <a:pPr>
              <a:defRPr b="1" u="sng"/>
            </a:pPr>
            <a:r>
              <a:t>Accessing resources: </a:t>
            </a:r>
          </a:p>
          <a:p>
            <a:endParaRPr/>
          </a:p>
          <a:p>
            <a:pPr marL="285750" indent="-285750">
              <a:buSzPct val="100000"/>
              <a:buFont typeface="Helvetica"/>
              <a:buChar char="•"/>
            </a:pPr>
            <a:r>
              <a:t>You can now easily download presentations, lesson plan materials, and activities for each webinar from </a:t>
            </a:r>
            <a:r>
              <a:rPr sz="1600" b="1" i="1" u="sng">
                <a:solidFill>
                  <a:srgbClr val="0563C1"/>
                </a:solidFill>
                <a:uFill>
                  <a:solidFill>
                    <a:srgbClr val="0563C1"/>
                  </a:solidFill>
                </a:uFill>
                <a:hlinkClick r:id="rId2"/>
              </a:rPr>
              <a:t>EconEdLink.org/professional-development/</a:t>
            </a:r>
            <a:endParaRPr sz="1600" b="1" i="1">
              <a:solidFill>
                <a:srgbClr val="005CB8"/>
              </a:solidFill>
            </a:endParaRPr>
          </a:p>
          <a:p>
            <a:pPr marL="285750" indent="-285750">
              <a:buSzPct val="100000"/>
              <a:buFont typeface="Helvetica"/>
              <a:buChar char="•"/>
              <a:defRPr sz="1600" b="1" i="1" u="sng">
                <a:solidFill>
                  <a:srgbClr val="005CB8"/>
                </a:solidFill>
              </a:defRPr>
            </a:pPr>
            <a:endParaRPr sz="1600" b="1" i="1">
              <a:solidFill>
                <a:srgbClr val="005CB8"/>
              </a:solidFill>
            </a:endParaRPr>
          </a:p>
          <a:p>
            <a:pPr>
              <a:defRPr sz="1600" b="1" u="sng"/>
            </a:pPr>
            <a:r>
              <a:t>Local resources:</a:t>
            </a:r>
            <a:r>
              <a:rPr b="0" u="none"/>
              <a:t> </a:t>
            </a:r>
          </a:p>
          <a:p>
            <a:pPr>
              <a:defRPr sz="1600"/>
            </a:pPr>
            <a:endParaRPr b="0" u="none"/>
          </a:p>
          <a:p>
            <a:pPr marL="285750" indent="-285750">
              <a:buSzPct val="100000"/>
              <a:buFont typeface="Helvetica"/>
              <a:buChar char="•"/>
              <a:defRPr sz="1600"/>
            </a:pPr>
            <a:r>
              <a:t>Insert your local professional development opportunities (if applicable)</a:t>
            </a:r>
            <a:endParaRPr sz="1400" b="1" i="1">
              <a:solidFill>
                <a:srgbClr val="005CB8"/>
              </a:solidFill>
            </a:endParaRPr>
          </a:p>
          <a:p>
            <a:pPr>
              <a:defRPr sz="1600" b="1" i="1">
                <a:solidFill>
                  <a:srgbClr val="005CB8"/>
                </a:solidFill>
              </a:defRPr>
            </a:pPr>
            <a:endParaRPr sz="1400" b="1" i="1">
              <a:solidFill>
                <a:srgbClr val="005CB8"/>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B45DEE-234F-EA7D-5DC6-4FDAED1549D3}"/>
              </a:ext>
            </a:extLst>
          </p:cNvPr>
          <p:cNvPicPr>
            <a:picLocks noChangeAspect="1"/>
          </p:cNvPicPr>
          <p:nvPr/>
        </p:nvPicPr>
        <p:blipFill>
          <a:blip r:embed="rId2"/>
          <a:stretch>
            <a:fillRect/>
          </a:stretch>
        </p:blipFill>
        <p:spPr>
          <a:xfrm>
            <a:off x="1192181" y="705626"/>
            <a:ext cx="5086350" cy="5791200"/>
          </a:xfrm>
          <a:prstGeom prst="rect">
            <a:avLst/>
          </a:prstGeom>
          <a:ln w="28575">
            <a:solidFill>
              <a:schemeClr val="tx1"/>
            </a:solidFill>
          </a:ln>
        </p:spPr>
      </p:pic>
      <p:pic>
        <p:nvPicPr>
          <p:cNvPr id="3" name="Picture 2">
            <a:extLst>
              <a:ext uri="{FF2B5EF4-FFF2-40B4-BE49-F238E27FC236}">
                <a16:creationId xmlns:a16="http://schemas.microsoft.com/office/drawing/2014/main" id="{3BA446D1-9959-C427-F7AB-0EF2EA23AFEF}"/>
              </a:ext>
            </a:extLst>
          </p:cNvPr>
          <p:cNvPicPr>
            <a:picLocks noChangeAspect="1"/>
          </p:cNvPicPr>
          <p:nvPr/>
        </p:nvPicPr>
        <p:blipFill>
          <a:blip r:embed="rId3"/>
          <a:stretch>
            <a:fillRect/>
          </a:stretch>
        </p:blipFill>
        <p:spPr>
          <a:xfrm>
            <a:off x="7149391" y="1698570"/>
            <a:ext cx="3636994" cy="4039613"/>
          </a:xfrm>
          <a:prstGeom prst="rect">
            <a:avLst/>
          </a:prstGeom>
          <a:ln w="38100">
            <a:solidFill>
              <a:schemeClr val="tx1"/>
            </a:solidFill>
          </a:ln>
        </p:spPr>
      </p:pic>
      <p:sp>
        <p:nvSpPr>
          <p:cNvPr id="5" name="TextBox 4">
            <a:extLst>
              <a:ext uri="{FF2B5EF4-FFF2-40B4-BE49-F238E27FC236}">
                <a16:creationId xmlns:a16="http://schemas.microsoft.com/office/drawing/2014/main" id="{213C5121-D8A4-019E-A689-CFEB500DD10D}"/>
              </a:ext>
            </a:extLst>
          </p:cNvPr>
          <p:cNvSpPr txBox="1"/>
          <p:nvPr/>
        </p:nvSpPr>
        <p:spPr>
          <a:xfrm>
            <a:off x="3231781" y="176508"/>
            <a:ext cx="60935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dirty="0"/>
              <a:t>A Matter of Perspective</a:t>
            </a:r>
          </a:p>
        </p:txBody>
      </p:sp>
    </p:spTree>
    <p:extLst>
      <p:ext uri="{BB962C8B-B14F-4D97-AF65-F5344CB8AC3E}">
        <p14:creationId xmlns:p14="http://schemas.microsoft.com/office/powerpoint/2010/main" val="385374828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2CA6A3-53CA-F517-9D31-7282D3015671}"/>
              </a:ext>
            </a:extLst>
          </p:cNvPr>
          <p:cNvPicPr>
            <a:picLocks noChangeAspect="1"/>
          </p:cNvPicPr>
          <p:nvPr/>
        </p:nvPicPr>
        <p:blipFill>
          <a:blip r:embed="rId2"/>
          <a:stretch>
            <a:fillRect/>
          </a:stretch>
        </p:blipFill>
        <p:spPr>
          <a:xfrm>
            <a:off x="3657600" y="628650"/>
            <a:ext cx="4876800" cy="5600700"/>
          </a:xfrm>
          <a:prstGeom prst="rect">
            <a:avLst/>
          </a:prstGeom>
          <a:ln w="28575">
            <a:solidFill>
              <a:schemeClr val="tx1"/>
            </a:solidFill>
          </a:ln>
        </p:spPr>
      </p:pic>
      <p:pic>
        <p:nvPicPr>
          <p:cNvPr id="3" name="Picture 2" descr="C:\Users\JMU Econed\AppData\Local\Microsoft\Windows\Temporary Internet Files\Content.IE5\6CGRG1UU\jimmiet-Pencil[1].png">
            <a:extLst>
              <a:ext uri="{FF2B5EF4-FFF2-40B4-BE49-F238E27FC236}">
                <a16:creationId xmlns:a16="http://schemas.microsoft.com/office/drawing/2014/main" id="{E234000D-4AF5-6731-36C4-BDAD3D2742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514380">
            <a:off x="1482545" y="2525063"/>
            <a:ext cx="2186441" cy="160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02564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She Persisted: Sonia Sotomayor">
            <a:extLst>
              <a:ext uri="{FF2B5EF4-FFF2-40B4-BE49-F238E27FC236}">
                <a16:creationId xmlns:a16="http://schemas.microsoft.com/office/drawing/2014/main" id="{E4E9D0A3-A881-78CA-5FC4-BCE261C75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32" y="675786"/>
            <a:ext cx="2822014" cy="40572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6068B9-117F-A7FC-C902-1E29B87F5AE6}"/>
              </a:ext>
            </a:extLst>
          </p:cNvPr>
          <p:cNvSpPr txBox="1"/>
          <p:nvPr/>
        </p:nvSpPr>
        <p:spPr>
          <a:xfrm>
            <a:off x="5204148" y="2413337"/>
            <a:ext cx="6097554" cy="2246769"/>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1" dirty="0">
                <a:solidFill>
                  <a:srgbClr val="333333"/>
                </a:solidFill>
              </a:rPr>
              <a:t>Book Synopsis: </a:t>
            </a:r>
            <a:r>
              <a:rPr lang="en-US" sz="2000" b="0" i="0" dirty="0">
                <a:solidFill>
                  <a:srgbClr val="333333"/>
                </a:solidFill>
                <a:effectLst/>
              </a:rPr>
              <a:t>Sonia Sotomayor is the first Latina Supreme Court Justice in the history of the United States, but her road there wasn't easy. She overcame many challenges along the way, including a diagnosis of diabetes at age seven. But she didn't let that stop her from achieving her dream and inspiring children all over the world to work hard and believe in themselves.</a:t>
            </a:r>
            <a:endParaRPr lang="en-US" sz="2000" dirty="0"/>
          </a:p>
        </p:txBody>
      </p:sp>
      <p:sp>
        <p:nvSpPr>
          <p:cNvPr id="5" name="TextBox 4">
            <a:extLst>
              <a:ext uri="{FF2B5EF4-FFF2-40B4-BE49-F238E27FC236}">
                <a16:creationId xmlns:a16="http://schemas.microsoft.com/office/drawing/2014/main" id="{66F1E47D-9860-EDDB-9113-A2C07807B0E1}"/>
              </a:ext>
            </a:extLst>
          </p:cNvPr>
          <p:cNvSpPr txBox="1"/>
          <p:nvPr/>
        </p:nvSpPr>
        <p:spPr>
          <a:xfrm>
            <a:off x="5617375" y="5145470"/>
            <a:ext cx="2351314" cy="132343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sz="2000" b="1" i="0" dirty="0">
                <a:solidFill>
                  <a:srgbClr val="333333"/>
                </a:solidFill>
                <a:effectLst/>
              </a:rPr>
              <a:t>Publisher:</a:t>
            </a:r>
            <a:r>
              <a:rPr lang="en-US" sz="2000" b="0" i="0" dirty="0">
                <a:solidFill>
                  <a:srgbClr val="333333"/>
                </a:solidFill>
                <a:effectLst/>
              </a:rPr>
              <a:t> Penguin</a:t>
            </a:r>
          </a:p>
          <a:p>
            <a:pPr algn="l"/>
            <a:r>
              <a:rPr lang="en-US" sz="2000" b="1" i="0" dirty="0">
                <a:solidFill>
                  <a:srgbClr val="333333"/>
                </a:solidFill>
                <a:effectLst/>
              </a:rPr>
              <a:t>Copyright Date:</a:t>
            </a:r>
            <a:r>
              <a:rPr lang="en-US" sz="2000" b="0" i="0" dirty="0">
                <a:solidFill>
                  <a:srgbClr val="333333"/>
                </a:solidFill>
                <a:effectLst/>
              </a:rPr>
              <a:t> 2021</a:t>
            </a:r>
          </a:p>
          <a:p>
            <a:pPr algn="l"/>
            <a:r>
              <a:rPr lang="en-US" sz="2000" b="1" i="0" dirty="0">
                <a:solidFill>
                  <a:srgbClr val="333333"/>
                </a:solidFill>
                <a:effectLst/>
              </a:rPr>
              <a:t>Reading Level:</a:t>
            </a:r>
            <a:r>
              <a:rPr lang="en-US" sz="2000" b="0" i="0" dirty="0">
                <a:solidFill>
                  <a:srgbClr val="333333"/>
                </a:solidFill>
                <a:effectLst/>
              </a:rPr>
              <a:t> 5.3</a:t>
            </a:r>
          </a:p>
          <a:p>
            <a:pPr algn="l"/>
            <a:r>
              <a:rPr lang="en-US" sz="2000" b="1" i="0" dirty="0">
                <a:solidFill>
                  <a:srgbClr val="333333"/>
                </a:solidFill>
                <a:effectLst/>
              </a:rPr>
              <a:t>Interest Level:</a:t>
            </a:r>
            <a:r>
              <a:rPr lang="en-US" sz="2000" b="0" i="0" dirty="0">
                <a:solidFill>
                  <a:srgbClr val="333333"/>
                </a:solidFill>
                <a:effectLst/>
              </a:rPr>
              <a:t> 3-6</a:t>
            </a:r>
          </a:p>
        </p:txBody>
      </p:sp>
      <p:pic>
        <p:nvPicPr>
          <p:cNvPr id="6" name="Picture 4" descr="Ella Persistio: Sonia Sotomayor (She Persisted: Sonia Sotomayor)">
            <a:extLst>
              <a:ext uri="{FF2B5EF4-FFF2-40B4-BE49-F238E27FC236}">
                <a16:creationId xmlns:a16="http://schemas.microsoft.com/office/drawing/2014/main" id="{5CCE73AF-3AA1-04C7-94EE-68EAF497A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887" y="3228392"/>
            <a:ext cx="1417553" cy="20422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4C50383-867A-AEDC-C8A8-2016B7B485AF}"/>
              </a:ext>
            </a:extLst>
          </p:cNvPr>
          <p:cNvSpPr txBox="1"/>
          <p:nvPr/>
        </p:nvSpPr>
        <p:spPr>
          <a:xfrm>
            <a:off x="3433664" y="73348"/>
            <a:ext cx="6335485"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1" u="none" strike="noStrike" cap="none" spc="0" normalizeH="0" baseline="0" dirty="0">
                <a:ln>
                  <a:noFill/>
                </a:ln>
                <a:solidFill>
                  <a:schemeClr val="accent2">
                    <a:lumMod val="75000"/>
                  </a:schemeClr>
                </a:solidFill>
                <a:effectLst/>
                <a:uFillTx/>
                <a:cs typeface="Times New Roman" panose="02020603050405020304" pitchFamily="18" charset="0"/>
                <a:sym typeface="Calibri"/>
              </a:rPr>
              <a:t>She</a:t>
            </a:r>
            <a:r>
              <a:rPr kumimoji="0" lang="en-US" sz="3600" b="0" i="1" u="none" strike="noStrike" cap="none" spc="0" normalizeH="0" baseline="0" dirty="0">
                <a:ln>
                  <a:noFill/>
                </a:ln>
                <a:solidFill>
                  <a:srgbClr val="000000"/>
                </a:solidFill>
                <a:effectLst/>
                <a:uFillTx/>
                <a:cs typeface="Times New Roman" panose="02020603050405020304" pitchFamily="18" charset="0"/>
                <a:sym typeface="Calibri"/>
              </a:rPr>
              <a:t> Persisted: Sonia Sotomayor</a:t>
            </a:r>
          </a:p>
          <a:p>
            <a:pPr marL="0" marR="0" indent="0" algn="ctr" defTabSz="914400" rtl="0" fontAlgn="auto" latinLnBrk="0" hangingPunct="0">
              <a:lnSpc>
                <a:spcPct val="100000"/>
              </a:lnSpc>
              <a:spcBef>
                <a:spcPts val="0"/>
              </a:spcBef>
              <a:spcAft>
                <a:spcPts val="0"/>
              </a:spcAft>
              <a:buClrTx/>
              <a:buSzTx/>
              <a:buFontTx/>
              <a:buNone/>
              <a:tabLst/>
            </a:pPr>
            <a:r>
              <a:rPr lang="en-US" sz="2800" dirty="0"/>
              <a:t>by Meg Medina</a:t>
            </a:r>
            <a:endParaRPr kumimoji="0" lang="en-US" sz="2800" b="0" i="0" u="none" strike="noStrike" cap="none" spc="0" normalizeH="0" baseline="0" dirty="0">
              <a:ln>
                <a:noFill/>
              </a:ln>
              <a:solidFill>
                <a:srgbClr val="000000"/>
              </a:solidFill>
              <a:effectLst/>
              <a:uFillTx/>
              <a:ea typeface="+mn-ea"/>
              <a:cs typeface="+mn-cs"/>
              <a:sym typeface="Calibri"/>
            </a:endParaRPr>
          </a:p>
        </p:txBody>
      </p:sp>
    </p:spTree>
    <p:extLst>
      <p:ext uri="{BB962C8B-B14F-4D97-AF65-F5344CB8AC3E}">
        <p14:creationId xmlns:p14="http://schemas.microsoft.com/office/powerpoint/2010/main" val="281462604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D0959-A2DF-9AF2-5F39-255D07166ADD}"/>
              </a:ext>
            </a:extLst>
          </p:cNvPr>
          <p:cNvPicPr>
            <a:picLocks noChangeAspect="1"/>
          </p:cNvPicPr>
          <p:nvPr/>
        </p:nvPicPr>
        <p:blipFill>
          <a:blip r:embed="rId2"/>
          <a:stretch>
            <a:fillRect/>
          </a:stretch>
        </p:blipFill>
        <p:spPr>
          <a:xfrm>
            <a:off x="3554964" y="235918"/>
            <a:ext cx="4590661" cy="5940855"/>
          </a:xfrm>
          <a:prstGeom prst="rect">
            <a:avLst/>
          </a:prstGeom>
        </p:spPr>
      </p:pic>
      <p:sp>
        <p:nvSpPr>
          <p:cNvPr id="5" name="TextBox 4">
            <a:extLst>
              <a:ext uri="{FF2B5EF4-FFF2-40B4-BE49-F238E27FC236}">
                <a16:creationId xmlns:a16="http://schemas.microsoft.com/office/drawing/2014/main" id="{6F37D68C-0CB6-3C6E-A3C1-CBEA0476AF95}"/>
              </a:ext>
            </a:extLst>
          </p:cNvPr>
          <p:cNvSpPr txBox="1"/>
          <p:nvPr/>
        </p:nvSpPr>
        <p:spPr>
          <a:xfrm>
            <a:off x="2227260" y="6446746"/>
            <a:ext cx="852846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https://idraseen.org/hub-resources/say-her-name-justice-sonya-sotomayor/</a:t>
            </a:r>
          </a:p>
        </p:txBody>
      </p:sp>
    </p:spTree>
    <p:extLst>
      <p:ext uri="{BB962C8B-B14F-4D97-AF65-F5344CB8AC3E}">
        <p14:creationId xmlns:p14="http://schemas.microsoft.com/office/powerpoint/2010/main" val="370841000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4F4C2-C268-DDA7-D9F0-3087D78D12F3}"/>
              </a:ext>
            </a:extLst>
          </p:cNvPr>
          <p:cNvPicPr>
            <a:picLocks noChangeAspect="1"/>
          </p:cNvPicPr>
          <p:nvPr/>
        </p:nvPicPr>
        <p:blipFill>
          <a:blip r:embed="rId2"/>
          <a:stretch>
            <a:fillRect/>
          </a:stretch>
        </p:blipFill>
        <p:spPr>
          <a:xfrm>
            <a:off x="2202230" y="2046928"/>
            <a:ext cx="7787540" cy="3756713"/>
          </a:xfrm>
          <a:prstGeom prst="rect">
            <a:avLst/>
          </a:prstGeom>
          <a:ln w="28575">
            <a:solidFill>
              <a:schemeClr val="tx1"/>
            </a:solidFill>
          </a:ln>
        </p:spPr>
      </p:pic>
      <p:pic>
        <p:nvPicPr>
          <p:cNvPr id="5" name="Picture 4">
            <a:extLst>
              <a:ext uri="{FF2B5EF4-FFF2-40B4-BE49-F238E27FC236}">
                <a16:creationId xmlns:a16="http://schemas.microsoft.com/office/drawing/2014/main" id="{4257E1E0-6B86-E7A2-A670-D97EC1AF8278}"/>
              </a:ext>
            </a:extLst>
          </p:cNvPr>
          <p:cNvPicPr>
            <a:picLocks noChangeAspect="1"/>
          </p:cNvPicPr>
          <p:nvPr/>
        </p:nvPicPr>
        <p:blipFill>
          <a:blip r:embed="rId3"/>
          <a:stretch>
            <a:fillRect/>
          </a:stretch>
        </p:blipFill>
        <p:spPr>
          <a:xfrm>
            <a:off x="4819650" y="265242"/>
            <a:ext cx="2552700" cy="1438275"/>
          </a:xfrm>
          <a:prstGeom prst="rect">
            <a:avLst/>
          </a:prstGeom>
        </p:spPr>
      </p:pic>
      <p:sp>
        <p:nvSpPr>
          <p:cNvPr id="7" name="TextBox 6">
            <a:extLst>
              <a:ext uri="{FF2B5EF4-FFF2-40B4-BE49-F238E27FC236}">
                <a16:creationId xmlns:a16="http://schemas.microsoft.com/office/drawing/2014/main" id="{171A981A-E741-EA6B-8C9A-A3560E29E21F}"/>
              </a:ext>
            </a:extLst>
          </p:cNvPr>
          <p:cNvSpPr txBox="1"/>
          <p:nvPr/>
        </p:nvSpPr>
        <p:spPr>
          <a:xfrm>
            <a:off x="2274337" y="5990378"/>
            <a:ext cx="867980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https://www.rif.org/literacy-central/book/sonia-sotomayor-national-geographic-kids</a:t>
            </a:r>
          </a:p>
        </p:txBody>
      </p:sp>
    </p:spTree>
    <p:extLst>
      <p:ext uri="{BB962C8B-B14F-4D97-AF65-F5344CB8AC3E}">
        <p14:creationId xmlns:p14="http://schemas.microsoft.com/office/powerpoint/2010/main" val="335242800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6C5B03-D40B-6BDA-9043-FEA45925639E}"/>
              </a:ext>
            </a:extLst>
          </p:cNvPr>
          <p:cNvSpPr txBox="1"/>
          <p:nvPr/>
        </p:nvSpPr>
        <p:spPr>
          <a:xfrm>
            <a:off x="1222312" y="5858366"/>
            <a:ext cx="1029166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https://www.learningtogive.org/resources/just-ask-be-different-be-brave-be-you-literature-guide</a:t>
            </a:r>
          </a:p>
        </p:txBody>
      </p:sp>
      <p:pic>
        <p:nvPicPr>
          <p:cNvPr id="5" name="Picture 4">
            <a:extLst>
              <a:ext uri="{FF2B5EF4-FFF2-40B4-BE49-F238E27FC236}">
                <a16:creationId xmlns:a16="http://schemas.microsoft.com/office/drawing/2014/main" id="{908EC7A0-205C-5D26-FA24-8622B6C08035}"/>
              </a:ext>
            </a:extLst>
          </p:cNvPr>
          <p:cNvPicPr>
            <a:picLocks noChangeAspect="1"/>
          </p:cNvPicPr>
          <p:nvPr/>
        </p:nvPicPr>
        <p:blipFill>
          <a:blip r:embed="rId2"/>
          <a:stretch>
            <a:fillRect/>
          </a:stretch>
        </p:blipFill>
        <p:spPr>
          <a:xfrm>
            <a:off x="3713584" y="3262605"/>
            <a:ext cx="3939631" cy="2272004"/>
          </a:xfrm>
          <a:prstGeom prst="rect">
            <a:avLst/>
          </a:prstGeom>
        </p:spPr>
      </p:pic>
      <p:pic>
        <p:nvPicPr>
          <p:cNvPr id="7170" name="Picture 2" descr="Just Ask!: Be Different, Be Brave, Be You">
            <a:extLst>
              <a:ext uri="{FF2B5EF4-FFF2-40B4-BE49-F238E27FC236}">
                <a16:creationId xmlns:a16="http://schemas.microsoft.com/office/drawing/2014/main" id="{F08C0CBF-774A-898D-F711-9ABD0288C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60" y="367005"/>
            <a:ext cx="2381250" cy="2895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78E60CB-C21C-25C0-8814-BF40C348985E}"/>
              </a:ext>
            </a:extLst>
          </p:cNvPr>
          <p:cNvSpPr txBox="1"/>
          <p:nvPr/>
        </p:nvSpPr>
        <p:spPr>
          <a:xfrm>
            <a:off x="3319367" y="76304"/>
            <a:ext cx="6393800"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br>
              <a:rPr lang="en-US" dirty="0"/>
            </a:br>
            <a:r>
              <a:rPr lang="en-US" sz="2800" b="1" i="1" dirty="0">
                <a:solidFill>
                  <a:srgbClr val="333333"/>
                </a:solidFill>
                <a:effectLst/>
              </a:rPr>
              <a:t>Just Ask!: Be Different, Be Brave, Be You</a:t>
            </a:r>
          </a:p>
          <a:p>
            <a:pPr algn="ctr"/>
            <a:r>
              <a:rPr lang="en-US" dirty="0">
                <a:solidFill>
                  <a:srgbClr val="333333"/>
                </a:solidFill>
              </a:rPr>
              <a:t>by </a:t>
            </a:r>
            <a:r>
              <a:rPr kumimoji="0" lang="en-US" sz="1800" b="0" u="none" strike="noStrike" cap="none" spc="0" normalizeH="0" baseline="0" dirty="0">
                <a:ln>
                  <a:noFill/>
                </a:ln>
                <a:solidFill>
                  <a:srgbClr val="000000"/>
                </a:solidFill>
                <a:effectLst/>
                <a:uFillTx/>
                <a:cs typeface="Times New Roman" panose="02020603050405020304" pitchFamily="18" charset="0"/>
                <a:sym typeface="Calibri"/>
              </a:rPr>
              <a:t>Sonia Sotomayor</a:t>
            </a:r>
            <a:endParaRPr lang="en-US" dirty="0"/>
          </a:p>
        </p:txBody>
      </p:sp>
      <p:sp>
        <p:nvSpPr>
          <p:cNvPr id="9" name="TextBox 8">
            <a:extLst>
              <a:ext uri="{FF2B5EF4-FFF2-40B4-BE49-F238E27FC236}">
                <a16:creationId xmlns:a16="http://schemas.microsoft.com/office/drawing/2014/main" id="{CD21BC37-58AB-0AAD-C1D2-E55A2665C8C5}"/>
              </a:ext>
            </a:extLst>
          </p:cNvPr>
          <p:cNvSpPr txBox="1"/>
          <p:nvPr/>
        </p:nvSpPr>
        <p:spPr>
          <a:xfrm>
            <a:off x="3713584" y="1920403"/>
            <a:ext cx="7072605" cy="923330"/>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i="0" dirty="0">
                <a:solidFill>
                  <a:srgbClr val="333333"/>
                </a:solidFill>
                <a:effectLst/>
              </a:rPr>
              <a:t>Book Synopsis: </a:t>
            </a:r>
            <a:r>
              <a:rPr lang="en-US" b="0" i="0" dirty="0">
                <a:solidFill>
                  <a:srgbClr val="333333"/>
                </a:solidFill>
                <a:effectLst/>
              </a:rPr>
              <a:t>Presents a celebration of the world's diversity that explains why different people make the world more vibrant and wonderful, just the way a variety of plants and flowers enhance a garden.</a:t>
            </a:r>
            <a:endParaRPr lang="en-US" dirty="0"/>
          </a:p>
        </p:txBody>
      </p:sp>
    </p:spTree>
    <p:extLst>
      <p:ext uri="{BB962C8B-B14F-4D97-AF65-F5344CB8AC3E}">
        <p14:creationId xmlns:p14="http://schemas.microsoft.com/office/powerpoint/2010/main" val="333271766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13B862-ADA4-F26B-4CD6-0046E4A68752}"/>
              </a:ext>
            </a:extLst>
          </p:cNvPr>
          <p:cNvSpPr txBox="1"/>
          <p:nvPr/>
        </p:nvSpPr>
        <p:spPr>
          <a:xfrm>
            <a:off x="914400" y="148032"/>
            <a:ext cx="8780106"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accent2">
                    <a:lumMod val="75000"/>
                  </a:schemeClr>
                </a:solidFill>
                <a:effectLst/>
                <a:uFillTx/>
                <a:latin typeface="+mn-lt"/>
                <a:ea typeface="+mn-ea"/>
                <a:cs typeface="+mn-cs"/>
                <a:sym typeface="Calibri"/>
              </a:rPr>
              <a:t>PART III</a:t>
            </a:r>
          </a:p>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accent2">
                    <a:lumMod val="75000"/>
                  </a:schemeClr>
                </a:solidFill>
                <a:effectLst/>
                <a:uFillTx/>
                <a:latin typeface="+mn-lt"/>
                <a:ea typeface="+mn-ea"/>
                <a:cs typeface="+mn-cs"/>
                <a:sym typeface="Calibri"/>
              </a:rPr>
              <a:t>She Persiste</a:t>
            </a:r>
            <a:r>
              <a:rPr lang="en-US" sz="3200" b="1" dirty="0">
                <a:solidFill>
                  <a:schemeClr val="accent2">
                    <a:lumMod val="75000"/>
                  </a:schemeClr>
                </a:solidFill>
              </a:rPr>
              <a:t>d Generic Lessons and Activities</a:t>
            </a:r>
            <a:endParaRPr kumimoji="0" lang="en-US" sz="3200" b="1" i="0" u="none" strike="noStrike" cap="none" spc="0" normalizeH="0" baseline="0" dirty="0">
              <a:ln>
                <a:noFill/>
              </a:ln>
              <a:solidFill>
                <a:schemeClr val="accent2">
                  <a:lumMod val="75000"/>
                </a:schemeClr>
              </a:solidFill>
              <a:effectLst/>
              <a:uFillTx/>
              <a:latin typeface="+mn-lt"/>
              <a:ea typeface="+mn-ea"/>
              <a:cs typeface="+mn-cs"/>
              <a:sym typeface="Calibri"/>
            </a:endParaRPr>
          </a:p>
        </p:txBody>
      </p:sp>
      <p:pic>
        <p:nvPicPr>
          <p:cNvPr id="3074" name="Picture 2" descr="She Persisted ">
            <a:extLst>
              <a:ext uri="{FF2B5EF4-FFF2-40B4-BE49-F238E27FC236}">
                <a16:creationId xmlns:a16="http://schemas.microsoft.com/office/drawing/2014/main" id="{89C77BFF-D524-A522-4907-511E95675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881" y="1647911"/>
            <a:ext cx="7145111" cy="441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0091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C77E2-AA06-C759-24CD-3F7BA16BFB1F}"/>
              </a:ext>
            </a:extLst>
          </p:cNvPr>
          <p:cNvPicPr>
            <a:picLocks noChangeAspect="1"/>
          </p:cNvPicPr>
          <p:nvPr/>
        </p:nvPicPr>
        <p:blipFill>
          <a:blip r:embed="rId2"/>
          <a:stretch>
            <a:fillRect/>
          </a:stretch>
        </p:blipFill>
        <p:spPr>
          <a:xfrm>
            <a:off x="1765428" y="447868"/>
            <a:ext cx="5223201" cy="6138149"/>
          </a:xfrm>
          <a:prstGeom prst="rect">
            <a:avLst/>
          </a:prstGeom>
          <a:ln w="38100">
            <a:solidFill>
              <a:schemeClr val="tx1"/>
            </a:solidFill>
          </a:ln>
        </p:spPr>
      </p:pic>
      <p:pic>
        <p:nvPicPr>
          <p:cNvPr id="4" name="Picture 3">
            <a:extLst>
              <a:ext uri="{FF2B5EF4-FFF2-40B4-BE49-F238E27FC236}">
                <a16:creationId xmlns:a16="http://schemas.microsoft.com/office/drawing/2014/main" id="{70EC0A1C-1841-8997-157D-C39A7FDA5D3B}"/>
              </a:ext>
            </a:extLst>
          </p:cNvPr>
          <p:cNvPicPr>
            <a:picLocks noChangeAspect="1"/>
          </p:cNvPicPr>
          <p:nvPr/>
        </p:nvPicPr>
        <p:blipFill>
          <a:blip r:embed="rId3"/>
          <a:stretch>
            <a:fillRect/>
          </a:stretch>
        </p:blipFill>
        <p:spPr>
          <a:xfrm>
            <a:off x="7753813" y="1733162"/>
            <a:ext cx="3413093" cy="4380722"/>
          </a:xfrm>
          <a:prstGeom prst="rect">
            <a:avLst/>
          </a:prstGeom>
          <a:ln w="19050">
            <a:solidFill>
              <a:schemeClr val="tx1"/>
            </a:solidFill>
          </a:ln>
        </p:spPr>
      </p:pic>
      <p:pic>
        <p:nvPicPr>
          <p:cNvPr id="6" name="Picture 5">
            <a:extLst>
              <a:ext uri="{FF2B5EF4-FFF2-40B4-BE49-F238E27FC236}">
                <a16:creationId xmlns:a16="http://schemas.microsoft.com/office/drawing/2014/main" id="{24732324-5295-6758-E46F-25E99C45DB67}"/>
              </a:ext>
            </a:extLst>
          </p:cNvPr>
          <p:cNvPicPr>
            <a:picLocks noChangeAspect="1"/>
          </p:cNvPicPr>
          <p:nvPr/>
        </p:nvPicPr>
        <p:blipFill>
          <a:blip r:embed="rId4"/>
          <a:stretch>
            <a:fillRect/>
          </a:stretch>
        </p:blipFill>
        <p:spPr>
          <a:xfrm flipH="1">
            <a:off x="10058431" y="4767942"/>
            <a:ext cx="1404517" cy="1484539"/>
          </a:xfrm>
          <a:prstGeom prst="rect">
            <a:avLst/>
          </a:prstGeom>
        </p:spPr>
      </p:pic>
    </p:spTree>
    <p:extLst>
      <p:ext uri="{BB962C8B-B14F-4D97-AF65-F5344CB8AC3E}">
        <p14:creationId xmlns:p14="http://schemas.microsoft.com/office/powerpoint/2010/main" val="181064624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B4CD05-E3D1-A837-F8EF-F6D3250903A9}"/>
              </a:ext>
            </a:extLst>
          </p:cNvPr>
          <p:cNvPicPr>
            <a:picLocks noChangeAspect="1"/>
          </p:cNvPicPr>
          <p:nvPr/>
        </p:nvPicPr>
        <p:blipFill>
          <a:blip r:embed="rId2"/>
          <a:stretch>
            <a:fillRect/>
          </a:stretch>
        </p:blipFill>
        <p:spPr>
          <a:xfrm>
            <a:off x="2764555" y="597157"/>
            <a:ext cx="4528402" cy="5402426"/>
          </a:xfrm>
          <a:prstGeom prst="rect">
            <a:avLst/>
          </a:prstGeom>
          <a:ln w="19050">
            <a:solidFill>
              <a:schemeClr val="tx1"/>
            </a:solidFill>
          </a:ln>
        </p:spPr>
      </p:pic>
      <p:pic>
        <p:nvPicPr>
          <p:cNvPr id="4" name="Picture 3">
            <a:extLst>
              <a:ext uri="{FF2B5EF4-FFF2-40B4-BE49-F238E27FC236}">
                <a16:creationId xmlns:a16="http://schemas.microsoft.com/office/drawing/2014/main" id="{DC8A4587-9032-6772-5295-D1A643E160A0}"/>
              </a:ext>
            </a:extLst>
          </p:cNvPr>
          <p:cNvPicPr>
            <a:picLocks noChangeAspect="1"/>
          </p:cNvPicPr>
          <p:nvPr/>
        </p:nvPicPr>
        <p:blipFill>
          <a:blip r:embed="rId3"/>
          <a:stretch>
            <a:fillRect/>
          </a:stretch>
        </p:blipFill>
        <p:spPr>
          <a:xfrm>
            <a:off x="7876299" y="2978796"/>
            <a:ext cx="2833134" cy="1443914"/>
          </a:xfrm>
          <a:prstGeom prst="rect">
            <a:avLst/>
          </a:prstGeom>
        </p:spPr>
      </p:pic>
    </p:spTree>
    <p:extLst>
      <p:ext uri="{BB962C8B-B14F-4D97-AF65-F5344CB8AC3E}">
        <p14:creationId xmlns:p14="http://schemas.microsoft.com/office/powerpoint/2010/main" val="180468109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itle 1"/>
          <p:cNvSpPr txBox="1"/>
          <p:nvPr/>
        </p:nvSpPr>
        <p:spPr>
          <a:xfrm>
            <a:off x="354446" y="374881"/>
            <a:ext cx="839766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90000"/>
              </a:lnSpc>
              <a:defRPr sz="4000" spc="-300">
                <a:solidFill>
                  <a:srgbClr val="414A58"/>
                </a:solidFill>
                <a:latin typeface="Inter"/>
                <a:ea typeface="Inter"/>
                <a:cs typeface="Inter"/>
                <a:sym typeface="Inter"/>
              </a:defRPr>
            </a:lvl1pPr>
          </a:lstStyle>
          <a:p>
            <a:endParaRPr dirty="0"/>
          </a:p>
        </p:txBody>
      </p:sp>
      <p:sp>
        <p:nvSpPr>
          <p:cNvPr id="211"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39</a:t>
            </a:fld>
            <a:endParaRPr/>
          </a:p>
        </p:txBody>
      </p:sp>
      <p:sp>
        <p:nvSpPr>
          <p:cNvPr id="212" name="Title 1"/>
          <p:cNvSpPr txBox="1"/>
          <p:nvPr/>
        </p:nvSpPr>
        <p:spPr>
          <a:xfrm>
            <a:off x="487003" y="333153"/>
            <a:ext cx="10424161"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4400" u="sng">
                <a:latin typeface="Calibri Light"/>
                <a:ea typeface="Calibri Light"/>
                <a:cs typeface="Calibri Light"/>
                <a:sym typeface="Calibri Light"/>
              </a:defRPr>
            </a:lvl1pPr>
          </a:lstStyle>
          <a:p>
            <a:r>
              <a:rPr lang="en-US" dirty="0"/>
              <a:t>What Do You Think? </a:t>
            </a:r>
            <a:endParaRPr dirty="0"/>
          </a:p>
        </p:txBody>
      </p:sp>
      <p:sp>
        <p:nvSpPr>
          <p:cNvPr id="213" name="Content Placeholder 2"/>
          <p:cNvSpPr txBox="1"/>
          <p:nvPr/>
        </p:nvSpPr>
        <p:spPr>
          <a:xfrm>
            <a:off x="972926" y="2206366"/>
            <a:ext cx="10424161" cy="3662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514350" lvl="0" indent="-514350">
              <a:buFont typeface="+mj-lt"/>
              <a:buAutoNum type="arabicPeriod"/>
            </a:pPr>
            <a:r>
              <a:rPr lang="en-US" sz="2400" dirty="0">
                <a:ea typeface="Calibri" panose="020F0502020204030204" pitchFamily="34" charset="0"/>
                <a:cs typeface="Times New Roman" panose="02020603050405020304" pitchFamily="18" charset="0"/>
              </a:rPr>
              <a:t>Each of  these women invested in their success with hard work and education.  Do you think their challenges made them over-achievers?</a:t>
            </a:r>
          </a:p>
          <a:p>
            <a:pPr marL="514350" lvl="0" indent="-514350">
              <a:buFont typeface="+mj-lt"/>
              <a:buAutoNum type="arabicPeriod"/>
            </a:pPr>
            <a:endParaRPr lang="en-US" sz="2400" dirty="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ea typeface="Calibri" panose="020F0502020204030204" pitchFamily="34" charset="0"/>
                <a:cs typeface="Times New Roman" panose="02020603050405020304" pitchFamily="18" charset="0"/>
              </a:rPr>
              <a:t>All four of the featured women experienced discrimination. How might the students react to this situation?</a:t>
            </a:r>
          </a:p>
          <a:p>
            <a:pPr marL="514350" indent="-514350">
              <a:buFont typeface="+mj-lt"/>
              <a:buAutoNum type="arabicPeriod"/>
            </a:pPr>
            <a:endParaRPr lang="en-US" sz="2400" dirty="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ea typeface="Calibri" panose="020F0502020204030204" pitchFamily="34" charset="0"/>
                <a:cs typeface="Times New Roman" panose="02020603050405020304" pitchFamily="18" charset="0"/>
              </a:rPr>
              <a:t>How do you think young students will react to learning about the lives of these four women? </a:t>
            </a:r>
          </a:p>
          <a:p>
            <a:pPr defTabSz="905255">
              <a:spcBef>
                <a:spcPts val="1800"/>
              </a:spcBef>
              <a:buSzPct val="100000"/>
              <a:defRPr sz="2500"/>
            </a:pPr>
            <a:endParaRPr dirty="0">
              <a:latin typeface="Calibri Light"/>
              <a:ea typeface="Calibri Light"/>
              <a:cs typeface="Calibri Light"/>
              <a:sym typeface="Calibri Light"/>
            </a:endParaRPr>
          </a:p>
        </p:txBody>
      </p:sp>
      <p:pic>
        <p:nvPicPr>
          <p:cNvPr id="3" name="Picture 2">
            <a:extLst>
              <a:ext uri="{FF2B5EF4-FFF2-40B4-BE49-F238E27FC236}">
                <a16:creationId xmlns:a16="http://schemas.microsoft.com/office/drawing/2014/main" id="{BA924B56-8C11-FD67-DB14-2020F321705E}"/>
              </a:ext>
            </a:extLst>
          </p:cNvPr>
          <p:cNvPicPr>
            <a:picLocks noChangeAspect="1"/>
          </p:cNvPicPr>
          <p:nvPr/>
        </p:nvPicPr>
        <p:blipFill>
          <a:blip r:embed="rId2"/>
          <a:stretch>
            <a:fillRect/>
          </a:stretch>
        </p:blipFill>
        <p:spPr>
          <a:xfrm>
            <a:off x="894475" y="176287"/>
            <a:ext cx="1755419" cy="1884223"/>
          </a:xfrm>
          <a:prstGeom prst="rect">
            <a:avLst/>
          </a:prstGeom>
        </p:spPr>
      </p:pic>
      <p:pic>
        <p:nvPicPr>
          <p:cNvPr id="5" name="Picture 4">
            <a:extLst>
              <a:ext uri="{FF2B5EF4-FFF2-40B4-BE49-F238E27FC236}">
                <a16:creationId xmlns:a16="http://schemas.microsoft.com/office/drawing/2014/main" id="{4B6225A4-5526-72A4-24AB-0A04F3D48434}"/>
              </a:ext>
            </a:extLst>
          </p:cNvPr>
          <p:cNvPicPr>
            <a:picLocks noChangeAspect="1"/>
          </p:cNvPicPr>
          <p:nvPr/>
        </p:nvPicPr>
        <p:blipFill>
          <a:blip r:embed="rId3"/>
          <a:stretch>
            <a:fillRect/>
          </a:stretch>
        </p:blipFill>
        <p:spPr>
          <a:xfrm>
            <a:off x="8181490" y="5001429"/>
            <a:ext cx="1601240" cy="173495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AC6A3-3974-407B-A36D-15D673C7CC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210" y="3952580"/>
            <a:ext cx="1684969" cy="19220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3">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4"/>
          <a:stretch>
            <a:fillRect/>
          </a:stretch>
        </p:blipFill>
        <p:spPr>
          <a:xfrm>
            <a:off x="809210" y="1382842"/>
            <a:ext cx="1525618" cy="1701295"/>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5"/>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spTree>
    <p:extLst>
      <p:ext uri="{BB962C8B-B14F-4D97-AF65-F5344CB8AC3E}">
        <p14:creationId xmlns:p14="http://schemas.microsoft.com/office/powerpoint/2010/main" val="114469310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800100" y="1491343"/>
            <a:ext cx="3333749" cy="3499104"/>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sp>
        <p:nvSpPr>
          <p:cNvPr id="234" name="Title 1"/>
          <p:cNvSpPr txBox="1"/>
          <p:nvPr/>
        </p:nvSpPr>
        <p:spPr>
          <a:xfrm>
            <a:off x="1074419" y="1967265"/>
            <a:ext cx="2537462" cy="254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t>NEC </a:t>
            </a:r>
          </a:p>
        </p:txBody>
      </p:sp>
      <p:pic>
        <p:nvPicPr>
          <p:cNvPr id="235" name="Picture 3" descr="Picture 3"/>
          <p:cNvPicPr>
            <a:picLocks noChangeAspect="1"/>
          </p:cNvPicPr>
          <p:nvPr/>
        </p:nvPicPr>
        <p:blipFill>
          <a:blip r:embed="rId2"/>
          <a:stretch>
            <a:fillRect/>
          </a:stretch>
        </p:blipFill>
        <p:spPr>
          <a:xfrm>
            <a:off x="4217039" y="570"/>
            <a:ext cx="5269524" cy="7023466"/>
          </a:xfrm>
          <a:prstGeom prst="rect">
            <a:avLst/>
          </a:prstGeom>
          <a:ln w="12700">
            <a:miter lim="400000"/>
          </a:ln>
        </p:spPr>
      </p:pic>
      <p:sp>
        <p:nvSpPr>
          <p:cNvPr id="236" name="Slide Number Placeholder 6"/>
          <p:cNvSpPr txBox="1">
            <a:spLocks noGrp="1"/>
          </p:cNvSpPr>
          <p:nvPr>
            <p:ph type="sldNum" sz="quarter" idx="4294967295"/>
          </p:nvPr>
        </p:nvSpPr>
        <p:spPr>
          <a:xfrm>
            <a:off x="11274876" y="6404292"/>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000000">
                    <a:alpha val="80000"/>
                  </a:srgbClr>
                </a:solidFill>
                <a:latin typeface="Inter"/>
                <a:ea typeface="Inter"/>
                <a:cs typeface="Inter"/>
                <a:sym typeface="Inter"/>
              </a:defRPr>
            </a:lvl1p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2" y="0"/>
            <a:ext cx="121919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239" name="Freeform: Shape 8"/>
          <p:cNvSpPr/>
          <p:nvPr/>
        </p:nvSpPr>
        <p:spPr>
          <a:xfrm>
            <a:off x="0" y="0"/>
            <a:ext cx="9272923" cy="68580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240" name="Picture 2" descr="Picture 2"/>
          <p:cNvPicPr>
            <a:picLocks noChangeAspect="1"/>
          </p:cNvPicPr>
          <p:nvPr/>
        </p:nvPicPr>
        <p:blipFill>
          <a:blip r:embed="rId2"/>
          <a:stretch>
            <a:fillRect/>
          </a:stretch>
        </p:blipFill>
        <p:spPr>
          <a:xfrm>
            <a:off x="1561392" y="-110678"/>
            <a:ext cx="5306340" cy="7075122"/>
          </a:xfrm>
          <a:prstGeom prst="rect">
            <a:avLst/>
          </a:prstGeom>
          <a:ln w="12700">
            <a:miter lim="400000"/>
          </a:ln>
        </p:spPr>
      </p:pic>
      <p:grpSp>
        <p:nvGrpSpPr>
          <p:cNvPr id="243" name="Group 10"/>
          <p:cNvGrpSpPr/>
          <p:nvPr/>
        </p:nvGrpSpPr>
        <p:grpSpPr>
          <a:xfrm>
            <a:off x="9163241" y="1075187"/>
            <a:ext cx="1557646" cy="1172974"/>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grpSp>
      <p:sp>
        <p:nvSpPr>
          <p:cNvPr id="244" name="TextBox 2"/>
          <p:cNvSpPr txBox="1"/>
          <p:nvPr/>
        </p:nvSpPr>
        <p:spPr>
          <a:xfrm>
            <a:off x="9535368" y="2600225"/>
            <a:ext cx="2194854" cy="70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800">
                <a:solidFill>
                  <a:srgbClr val="FFFFFF"/>
                </a:solidFill>
              </a:defRPr>
            </a:lvl1pPr>
          </a:lstStyle>
          <a:p>
            <a:r>
              <a:t>NPFC</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248" name="Picture 3" descr="Picture 3"/>
          <p:cNvPicPr>
            <a:picLocks noChangeAspect="1"/>
          </p:cNvPicPr>
          <p:nvPr/>
        </p:nvPicPr>
        <p:blipFill>
          <a:blip r:embed="rId2"/>
          <a:srcRect t="2708" b="21915"/>
          <a:stretch>
            <a:fillRect/>
          </a:stretch>
        </p:blipFill>
        <p:spPr>
          <a:xfrm>
            <a:off x="157113" y="9"/>
            <a:ext cx="7028497"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727670" y="516836"/>
            <a:ext cx="10491404"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t>Suggested Presentation Deck</a:t>
            </a:r>
          </a:p>
        </p:txBody>
      </p:sp>
      <p:sp>
        <p:nvSpPr>
          <p:cNvPr id="252"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44</a:t>
            </a:fld>
            <a:endParaRPr/>
          </a:p>
        </p:txBody>
      </p:sp>
      <p:sp>
        <p:nvSpPr>
          <p:cNvPr id="253" name="Title 1"/>
          <p:cNvSpPr txBox="1"/>
          <p:nvPr/>
        </p:nvSpPr>
        <p:spPr>
          <a:xfrm>
            <a:off x="2026919" y="1531487"/>
            <a:ext cx="8138162"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defRPr sz="5500"/>
            </a:lvl1pPr>
          </a:lstStyle>
          <a:p>
            <a:r>
              <a:t>CEE Affiliates</a:t>
            </a:r>
          </a:p>
        </p:txBody>
      </p:sp>
      <p:sp>
        <p:nvSpPr>
          <p:cNvPr id="254" name="TextBox 2"/>
          <p:cNvSpPr txBox="1"/>
          <p:nvPr/>
        </p:nvSpPr>
        <p:spPr>
          <a:xfrm>
            <a:off x="3071494" y="5595613"/>
            <a:ext cx="6049012" cy="1133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Arial"/>
                <a:ea typeface="Arial"/>
                <a:cs typeface="Arial"/>
                <a:sym typeface="Arial"/>
              </a:defRPr>
            </a:pPr>
            <a:r>
              <a:rPr u="sng">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a:solidFill>
                <a:srgbClr val="0563C1"/>
              </a:solidFill>
              <a:uFill>
                <a:solidFill>
                  <a:srgbClr val="0563C1"/>
                </a:solidFill>
              </a:uFill>
              <a:hlinkClick r:id="rId2"/>
            </a:endParaRPr>
          </a:p>
          <a:p>
            <a:pPr algn="ctr">
              <a:defRPr>
                <a:latin typeface="Arial"/>
                <a:ea typeface="Arial"/>
                <a:cs typeface="Arial"/>
                <a:sym typeface="Arial"/>
              </a:defRPr>
            </a:pPr>
            <a:r>
              <a:t>Include your local affiliate page</a:t>
            </a:r>
          </a:p>
        </p:txBody>
      </p:sp>
      <p:pic>
        <p:nvPicPr>
          <p:cNvPr id="255" name="Picture 4" descr="Picture 4"/>
          <p:cNvPicPr>
            <a:picLocks noChangeAspect="1"/>
          </p:cNvPicPr>
          <p:nvPr/>
        </p:nvPicPr>
        <p:blipFill>
          <a:blip r:embed="rId3"/>
          <a:stretch>
            <a:fillRect/>
          </a:stretch>
        </p:blipFill>
        <p:spPr>
          <a:xfrm>
            <a:off x="3048000" y="2796851"/>
            <a:ext cx="6096000" cy="2405063"/>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1851405" y="206347"/>
            <a:ext cx="7680961" cy="1565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45</a:t>
            </a:fld>
            <a:endParaRPr/>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anchor="t">
            <a:normAutofit fontScale="90000"/>
          </a:bodyPr>
          <a:lstStyle>
            <a:lvl1pPr>
              <a:defRPr sz="3200" spc="-100">
                <a:solidFill>
                  <a:srgbClr val="FFFFFF"/>
                </a:solidFill>
                <a:latin typeface="Inter Light"/>
                <a:ea typeface="Inter Light"/>
                <a:cs typeface="Inter Light"/>
                <a:sym typeface="Inter Light"/>
              </a:defRPr>
            </a:lvl1pPr>
          </a:lstStyle>
          <a:p>
            <a:r>
              <a:rPr dirty="0"/>
              <a:t>Contact information</a:t>
            </a:r>
            <a:br>
              <a:rPr lang="en-US" dirty="0"/>
            </a:br>
            <a:br>
              <a:rPr lang="en-US" dirty="0"/>
            </a:br>
            <a:r>
              <a:rPr lang="en-US" dirty="0"/>
              <a:t>Lauren Shifflett</a:t>
            </a:r>
            <a:br>
              <a:rPr lang="en-US" dirty="0"/>
            </a:br>
            <a:r>
              <a:rPr lang="en-US" dirty="0">
                <a:hlinkClick r:id="rId2"/>
              </a:rPr>
              <a:t>shiffllh@jmu.edu</a:t>
            </a:r>
            <a:br>
              <a:rPr lang="en-US" dirty="0"/>
            </a:br>
            <a:br>
              <a:rPr lang="en-US" dirty="0"/>
            </a:br>
            <a:r>
              <a:rPr lang="en-US" dirty="0"/>
              <a:t>Lynne Stover</a:t>
            </a:r>
            <a:br>
              <a:rPr lang="en-US" dirty="0"/>
            </a:br>
            <a:r>
              <a:rPr lang="en-US" dirty="0">
                <a:hlinkClick r:id="rId3"/>
              </a:rPr>
              <a:t>stoverlf@jmu.edu</a:t>
            </a:r>
            <a:r>
              <a:rPr lang="en-US" dirty="0"/>
              <a:t> </a:t>
            </a:r>
            <a:endParaRPr dirty="0"/>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t>Thank You</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1183516" y="1449403"/>
            <a:ext cx="4472317" cy="1764829"/>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1740717" y="3643769"/>
            <a:ext cx="5073171" cy="2194024"/>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7982560" y="1804589"/>
            <a:ext cx="2779450" cy="367836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914400" y="6082664"/>
            <a:ext cx="110927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05255">
              <a:defRPr sz="3168"/>
            </a:pPr>
            <a:r>
              <a:rPr lang="en-US" sz="1800" b="1" dirty="0">
                <a:latin typeface="Calibri"/>
                <a:ea typeface="ＭＳ Ｐゴシック"/>
                <a:cs typeface="Calibri"/>
              </a:rPr>
              <a:t> </a:t>
            </a:r>
            <a:r>
              <a:rPr lang="en-US" sz="1800" b="1" dirty="0">
                <a:latin typeface="Calibri Light"/>
                <a:ea typeface="ＭＳ Ｐゴシック"/>
                <a:cs typeface="Calibri Light"/>
                <a:hlinkClick r:id="rId5"/>
              </a:rPr>
              <a:t>https://www.councilforeconed.org/wp-content/uploads/2012/03/voluntary-national-content-standards-2010.pdf</a:t>
            </a:r>
            <a:endParaRPr lang="en-US" sz="1800" b="1" dirty="0"/>
          </a:p>
        </p:txBody>
      </p:sp>
      <p:sp>
        <p:nvSpPr>
          <p:cNvPr id="8" name="TextBox 7">
            <a:extLst>
              <a:ext uri="{FF2B5EF4-FFF2-40B4-BE49-F238E27FC236}">
                <a16:creationId xmlns:a16="http://schemas.microsoft.com/office/drawing/2014/main" id="{8D6CE704-2416-6741-F173-05517D755737}"/>
              </a:ext>
            </a:extLst>
          </p:cNvPr>
          <p:cNvSpPr txBox="1"/>
          <p:nvPr/>
        </p:nvSpPr>
        <p:spPr>
          <a:xfrm>
            <a:off x="2609083" y="40600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National Content Standards</a:t>
            </a:r>
          </a:p>
        </p:txBody>
      </p:sp>
    </p:spTree>
    <p:extLst>
      <p:ext uri="{BB962C8B-B14F-4D97-AF65-F5344CB8AC3E}">
        <p14:creationId xmlns:p14="http://schemas.microsoft.com/office/powerpoint/2010/main" val="27550417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6B7600-CE13-34E6-4A1D-005B22E5E4F2}"/>
              </a:ext>
            </a:extLst>
          </p:cNvPr>
          <p:cNvSpPr txBox="1"/>
          <p:nvPr/>
        </p:nvSpPr>
        <p:spPr>
          <a:xfrm>
            <a:off x="1515978" y="397042"/>
            <a:ext cx="535405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mn-lt"/>
                <a:ea typeface="+mn-ea"/>
                <a:cs typeface="+mn-cs"/>
                <a:sym typeface="Calibri"/>
              </a:rPr>
              <a:t>Agenda</a:t>
            </a:r>
          </a:p>
        </p:txBody>
      </p:sp>
      <p:sp>
        <p:nvSpPr>
          <p:cNvPr id="4" name="TextBox 3">
            <a:extLst>
              <a:ext uri="{FF2B5EF4-FFF2-40B4-BE49-F238E27FC236}">
                <a16:creationId xmlns:a16="http://schemas.microsoft.com/office/drawing/2014/main" id="{BA0B8E47-AB47-AB5C-544F-0CA94B9B2430}"/>
              </a:ext>
            </a:extLst>
          </p:cNvPr>
          <p:cNvSpPr txBox="1"/>
          <p:nvPr/>
        </p:nvSpPr>
        <p:spPr>
          <a:xfrm>
            <a:off x="581890" y="2064332"/>
            <a:ext cx="10120745" cy="31602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nSpc>
                <a:spcPct val="120000"/>
              </a:lnSpc>
              <a:buFont typeface="Arial" panose="020B0604020202020204" pitchFamily="34" charset="0"/>
              <a:buChar char="•"/>
            </a:pPr>
            <a:r>
              <a:rPr lang="en-US" sz="2800" b="1" dirty="0"/>
              <a:t>Welcome </a:t>
            </a:r>
            <a:r>
              <a:rPr lang="en-US" sz="2800" dirty="0"/>
              <a:t>attendees and introduce the session</a:t>
            </a:r>
            <a:r>
              <a:rPr lang="en-US" sz="2800" b="1" dirty="0"/>
              <a:t>. </a:t>
            </a:r>
            <a:r>
              <a:rPr lang="en-US" sz="2800" dirty="0"/>
              <a:t>[5 mins.]</a:t>
            </a:r>
          </a:p>
          <a:p>
            <a:pPr marL="457200" indent="-457200">
              <a:lnSpc>
                <a:spcPct val="120000"/>
              </a:lnSpc>
              <a:buFont typeface="Arial" panose="020B0604020202020204" pitchFamily="34" charset="0"/>
              <a:buChar char="•"/>
            </a:pPr>
            <a:r>
              <a:rPr lang="en-US" sz="2800" b="1" dirty="0"/>
              <a:t>Discuss </a:t>
            </a:r>
            <a:r>
              <a:rPr lang="en-US" sz="2800" dirty="0"/>
              <a:t>the importance of teaching biographies. [5 mins.]</a:t>
            </a:r>
          </a:p>
          <a:p>
            <a:pPr lvl="1">
              <a:lnSpc>
                <a:spcPct val="120000"/>
              </a:lnSpc>
              <a:buFont typeface="Arial" panose="020B0604020202020204" pitchFamily="34" charset="0"/>
              <a:buChar char="•"/>
            </a:pPr>
            <a:r>
              <a:rPr lang="en-US" sz="2800" b="1" dirty="0"/>
              <a:t>Explore</a:t>
            </a:r>
            <a:r>
              <a:rPr lang="en-US" sz="2800" dirty="0"/>
              <a:t> featured titles. [35 mins.]</a:t>
            </a:r>
          </a:p>
          <a:p>
            <a:pPr lvl="1">
              <a:lnSpc>
                <a:spcPct val="120000"/>
              </a:lnSpc>
              <a:buFont typeface="Arial" panose="020B0604020202020204" pitchFamily="34" charset="0"/>
              <a:buChar char="•"/>
            </a:pPr>
            <a:r>
              <a:rPr lang="en-US" sz="2800" b="1" dirty="0"/>
              <a:t>Discover</a:t>
            </a:r>
            <a:r>
              <a:rPr lang="en-US" sz="2800" dirty="0"/>
              <a:t> online links to websites and resources. [5 mins.]</a:t>
            </a:r>
          </a:p>
          <a:p>
            <a:pPr lvl="1">
              <a:lnSpc>
                <a:spcPct val="120000"/>
              </a:lnSpc>
              <a:buFont typeface="Arial" panose="020B0604020202020204" pitchFamily="34" charset="0"/>
              <a:buChar char="•"/>
            </a:pPr>
            <a:r>
              <a:rPr lang="en-US" sz="2800" b="1" dirty="0"/>
              <a:t>Review</a:t>
            </a:r>
            <a:r>
              <a:rPr lang="en-US" sz="2800" dirty="0"/>
              <a:t> content using Assessment Questions. [5 mins.]</a:t>
            </a:r>
          </a:p>
          <a:p>
            <a:pPr marL="457200" indent="-457200">
              <a:lnSpc>
                <a:spcPct val="120000"/>
              </a:lnSpc>
              <a:buFont typeface="Arial" panose="020B0604020202020204" pitchFamily="34" charset="0"/>
              <a:buChar char="•"/>
            </a:pPr>
            <a:r>
              <a:rPr lang="en-US" sz="2800" b="1" dirty="0"/>
              <a:t>Conclude</a:t>
            </a:r>
            <a:r>
              <a:rPr lang="en-US" sz="2800" dirty="0"/>
              <a:t> and complete evaluation [5 mins.]</a:t>
            </a:r>
          </a:p>
        </p:txBody>
      </p:sp>
      <p:sp>
        <p:nvSpPr>
          <p:cNvPr id="5" name="TextBox 4">
            <a:extLst>
              <a:ext uri="{FF2B5EF4-FFF2-40B4-BE49-F238E27FC236}">
                <a16:creationId xmlns:a16="http://schemas.microsoft.com/office/drawing/2014/main" id="{DDAAB132-C92D-0A44-186A-93A612DC4E13}"/>
              </a:ext>
            </a:extLst>
          </p:cNvPr>
          <p:cNvSpPr txBox="1"/>
          <p:nvPr/>
        </p:nvSpPr>
        <p:spPr>
          <a:xfrm>
            <a:off x="581891" y="1339948"/>
            <a:ext cx="608907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rPr>
              <a:t>In this webinar we will:</a:t>
            </a:r>
          </a:p>
        </p:txBody>
      </p:sp>
    </p:spTree>
    <p:extLst>
      <p:ext uri="{BB962C8B-B14F-4D97-AF65-F5344CB8AC3E}">
        <p14:creationId xmlns:p14="http://schemas.microsoft.com/office/powerpoint/2010/main" val="17602251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7</a:t>
            </a:fld>
            <a:endParaRPr dirty="0"/>
          </a:p>
        </p:txBody>
      </p:sp>
      <p:sp>
        <p:nvSpPr>
          <p:cNvPr id="192" name="Title 1"/>
          <p:cNvSpPr txBox="1"/>
          <p:nvPr/>
        </p:nvSpPr>
        <p:spPr>
          <a:xfrm>
            <a:off x="737615" y="629231"/>
            <a:ext cx="10424161" cy="76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t>Objectives</a:t>
            </a:r>
          </a:p>
        </p:txBody>
      </p:sp>
      <p:sp>
        <p:nvSpPr>
          <p:cNvPr id="3" name="TextBox 2">
            <a:extLst>
              <a:ext uri="{FF2B5EF4-FFF2-40B4-BE49-F238E27FC236}">
                <a16:creationId xmlns:a16="http://schemas.microsoft.com/office/drawing/2014/main" id="{640487EA-FC93-08AA-F18D-99A756AD1CAA}"/>
              </a:ext>
            </a:extLst>
          </p:cNvPr>
          <p:cNvSpPr txBox="1"/>
          <p:nvPr/>
        </p:nvSpPr>
        <p:spPr>
          <a:xfrm>
            <a:off x="1051035" y="1222311"/>
            <a:ext cx="10816542" cy="30099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 this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webinar teachers will:</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Celebrate Woman’s History Month by learning about the “She Persisted” series. </a:t>
            </a: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Consider the benefits of using children’s biographies to teach about women who made a difference.</a:t>
            </a:r>
          </a:p>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the economic concepts of decision-making, choices, human capital, and incentives. </a:t>
            </a:r>
          </a:p>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Consider a cost/benefit grid as applied to an important decision. </a:t>
            </a:r>
          </a:p>
          <a:p>
            <a:pPr marR="0" lvl="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Discuss the influence biographies can have shaping student’s views on society.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Wax Museum Biographies: Bringing History to Life! by One Extra Degree">
            <a:extLst>
              <a:ext uri="{FF2B5EF4-FFF2-40B4-BE49-F238E27FC236}">
                <a16:creationId xmlns:a16="http://schemas.microsoft.com/office/drawing/2014/main" id="{D85E18BF-ACC9-A2F7-E676-71E17391F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771" y="4200166"/>
            <a:ext cx="3333750" cy="2581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05894F-AD39-0080-EBA0-DD43C8BE4435}"/>
              </a:ext>
            </a:extLst>
          </p:cNvPr>
          <p:cNvSpPr txBox="1"/>
          <p:nvPr/>
        </p:nvSpPr>
        <p:spPr>
          <a:xfrm>
            <a:off x="939223" y="3675665"/>
            <a:ext cx="10313553"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0" i="0" dirty="0">
                <a:solidFill>
                  <a:schemeClr val="tx1"/>
                </a:solidFill>
                <a:effectLst/>
              </a:rPr>
              <a:t>National Women's History Month was established by presidential proclamation in order to draw attention to and improve the focus on women in historical studies. It began in New York City on March 8th 1857, when female textile workers marched in protest of unfair working conditions and unequal rights for women. Beginning in 1910, March 8th became annually observed as International Women's Day</a:t>
            </a:r>
            <a:r>
              <a:rPr lang="en-US" sz="2800" b="0" i="0" dirty="0">
                <a:solidFill>
                  <a:srgbClr val="555555"/>
                </a:solidFill>
                <a:effectLst/>
              </a:rPr>
              <a:t>.</a:t>
            </a:r>
            <a:endParaRPr lang="en-US" sz="2800" dirty="0"/>
          </a:p>
        </p:txBody>
      </p:sp>
      <p:pic>
        <p:nvPicPr>
          <p:cNvPr id="2052" name="Picture 4" descr="Celebrate 2022 Women's History Month! | Mayor's Office of Engagement for  Women | City of Philadelphia">
            <a:extLst>
              <a:ext uri="{FF2B5EF4-FFF2-40B4-BE49-F238E27FC236}">
                <a16:creationId xmlns:a16="http://schemas.microsoft.com/office/drawing/2014/main" id="{D5DF0FFD-51B9-D1C7-F1B7-DFF57A38D3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3854" y="504679"/>
            <a:ext cx="4685900" cy="267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9150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C46ACF-0E34-C66A-528E-37B64B47192F}"/>
              </a:ext>
            </a:extLst>
          </p:cNvPr>
          <p:cNvSpPr txBox="1"/>
          <p:nvPr/>
        </p:nvSpPr>
        <p:spPr>
          <a:xfrm>
            <a:off x="2472611" y="559837"/>
            <a:ext cx="7016620"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accent2">
                    <a:lumMod val="75000"/>
                  </a:schemeClr>
                </a:solidFill>
                <a:effectLst/>
                <a:uFillTx/>
                <a:latin typeface="+mn-lt"/>
                <a:ea typeface="+mn-ea"/>
                <a:cs typeface="+mn-cs"/>
                <a:sym typeface="Calibri"/>
              </a:rPr>
              <a:t>PART I </a:t>
            </a:r>
          </a:p>
          <a:p>
            <a:pPr marL="0" marR="0" indent="0" algn="ctr" defTabSz="914400" rtl="0" fontAlgn="auto" latinLnBrk="0" hangingPunct="0">
              <a:lnSpc>
                <a:spcPct val="100000"/>
              </a:lnSpc>
              <a:spcBef>
                <a:spcPts val="0"/>
              </a:spcBef>
              <a:spcAft>
                <a:spcPts val="0"/>
              </a:spcAft>
              <a:buClrTx/>
              <a:buSzTx/>
              <a:buFontTx/>
              <a:buNone/>
              <a:tabLst/>
            </a:pPr>
            <a:r>
              <a:rPr lang="en-US" sz="4000" b="1" dirty="0">
                <a:solidFill>
                  <a:schemeClr val="accent2">
                    <a:lumMod val="75000"/>
                  </a:schemeClr>
                </a:solidFill>
              </a:rPr>
              <a:t>Introduction</a:t>
            </a:r>
            <a:endParaRPr kumimoji="0" lang="en-US" sz="4000" b="1" i="0" u="none" strike="noStrike" cap="none" spc="0" normalizeH="0" baseline="0" dirty="0">
              <a:ln>
                <a:noFill/>
              </a:ln>
              <a:solidFill>
                <a:schemeClr val="accent2">
                  <a:lumMod val="75000"/>
                </a:schemeClr>
              </a:solidFill>
              <a:effectLst/>
              <a:uFillTx/>
              <a:latin typeface="+mn-lt"/>
              <a:ea typeface="+mn-ea"/>
              <a:cs typeface="+mn-cs"/>
              <a:sym typeface="Calibri"/>
            </a:endParaRPr>
          </a:p>
        </p:txBody>
      </p:sp>
      <p:sp>
        <p:nvSpPr>
          <p:cNvPr id="3" name="TextBox 2">
            <a:extLst>
              <a:ext uri="{FF2B5EF4-FFF2-40B4-BE49-F238E27FC236}">
                <a16:creationId xmlns:a16="http://schemas.microsoft.com/office/drawing/2014/main" id="{FA84C5A6-3A33-0E20-260C-C7C947732602}"/>
              </a:ext>
            </a:extLst>
          </p:cNvPr>
          <p:cNvSpPr txBox="1"/>
          <p:nvPr/>
        </p:nvSpPr>
        <p:spPr>
          <a:xfrm>
            <a:off x="662473" y="2057647"/>
            <a:ext cx="10636898" cy="176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800" b="0" i="0" dirty="0">
                <a:solidFill>
                  <a:srgbClr val="202124"/>
                </a:solidFill>
                <a:effectLst/>
              </a:rPr>
              <a:t>The Benefits Of Students Reading Biographies</a:t>
            </a:r>
          </a:p>
          <a:p>
            <a:pPr marL="285750" indent="-285750">
              <a:lnSpc>
                <a:spcPct val="150000"/>
              </a:lnSpc>
              <a:buFont typeface="Arial" panose="020B0604020202020204" pitchFamily="34" charset="0"/>
              <a:buChar char="•"/>
            </a:pPr>
            <a:r>
              <a:rPr lang="en-US" dirty="0">
                <a:solidFill>
                  <a:srgbClr val="040C28"/>
                </a:solidFill>
              </a:rPr>
              <a:t>The s</a:t>
            </a:r>
            <a:r>
              <a:rPr lang="en-US" b="0" i="0" dirty="0">
                <a:solidFill>
                  <a:srgbClr val="040C28"/>
                </a:solidFill>
                <a:effectLst/>
              </a:rPr>
              <a:t>tudent learns about the person's achievements, struggles, culture, life lessons, and personality</a:t>
            </a:r>
            <a:r>
              <a:rPr lang="en-US" b="0" i="0" dirty="0">
                <a:solidFill>
                  <a:srgbClr val="202124"/>
                </a:solidFill>
                <a:effectLst/>
              </a:rPr>
              <a:t>.</a:t>
            </a:r>
          </a:p>
          <a:p>
            <a:pPr marL="285750" indent="-285750">
              <a:lnSpc>
                <a:spcPct val="150000"/>
              </a:lnSpc>
              <a:buFont typeface="Arial" panose="020B0604020202020204" pitchFamily="34" charset="0"/>
              <a:buChar char="•"/>
            </a:pPr>
            <a:r>
              <a:rPr lang="en-US" dirty="0">
                <a:solidFill>
                  <a:srgbClr val="202124"/>
                </a:solidFill>
              </a:rPr>
              <a:t>The </a:t>
            </a:r>
            <a:r>
              <a:rPr lang="en-US" b="0" i="0" dirty="0">
                <a:solidFill>
                  <a:srgbClr val="202124"/>
                </a:solidFill>
                <a:effectLst/>
              </a:rPr>
              <a:t>reader often makes connections to the featured person.  </a:t>
            </a:r>
          </a:p>
          <a:p>
            <a:pPr marL="285750" indent="-285750">
              <a:lnSpc>
                <a:spcPct val="150000"/>
              </a:lnSpc>
              <a:buFont typeface="Arial" panose="020B0604020202020204" pitchFamily="34" charset="0"/>
              <a:buChar char="•"/>
            </a:pPr>
            <a:r>
              <a:rPr lang="en-US" b="0" i="0" dirty="0">
                <a:solidFill>
                  <a:srgbClr val="202124"/>
                </a:solidFill>
                <a:effectLst/>
              </a:rPr>
              <a:t>Biographies teach the student about the world through the eyes of another person.</a:t>
            </a:r>
          </a:p>
        </p:txBody>
      </p:sp>
      <p:pic>
        <p:nvPicPr>
          <p:cNvPr id="5" name="Picture 4">
            <a:extLst>
              <a:ext uri="{FF2B5EF4-FFF2-40B4-BE49-F238E27FC236}">
                <a16:creationId xmlns:a16="http://schemas.microsoft.com/office/drawing/2014/main" id="{68ACAB59-0BCA-B550-49CC-EB2A0A2DEE54}"/>
              </a:ext>
            </a:extLst>
          </p:cNvPr>
          <p:cNvPicPr>
            <a:picLocks noChangeAspect="1"/>
          </p:cNvPicPr>
          <p:nvPr/>
        </p:nvPicPr>
        <p:blipFill>
          <a:blip r:embed="rId2"/>
          <a:stretch>
            <a:fillRect/>
          </a:stretch>
        </p:blipFill>
        <p:spPr>
          <a:xfrm>
            <a:off x="4245430" y="4046429"/>
            <a:ext cx="3419668" cy="2251734"/>
          </a:xfrm>
          <a:prstGeom prst="rect">
            <a:avLst/>
          </a:prstGeom>
        </p:spPr>
      </p:pic>
    </p:spTree>
    <p:extLst>
      <p:ext uri="{BB962C8B-B14F-4D97-AF65-F5344CB8AC3E}">
        <p14:creationId xmlns:p14="http://schemas.microsoft.com/office/powerpoint/2010/main" val="2013206098"/>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642</TotalTime>
  <Words>1820</Words>
  <Application>Microsoft Office PowerPoint</Application>
  <PresentationFormat>Widescreen</PresentationFormat>
  <Paragraphs>164</Paragraphs>
  <Slides>46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Arial</vt:lpstr>
      <vt:lpstr>Calibri</vt:lpstr>
      <vt:lpstr>Calibri Light</vt:lpstr>
      <vt:lpstr>Fort-Book</vt:lpstr>
      <vt:lpstr>Helvetica</vt:lpstr>
      <vt:lpstr>Inter</vt:lpstr>
      <vt:lpstr>Inter Light</vt:lpstr>
      <vt:lpstr>Inter SemiBold</vt:lpstr>
      <vt:lpstr>Shift-Bold</vt:lpstr>
      <vt:lpstr>Symbol</vt:lpstr>
      <vt:lpstr>Times New Roman</vt:lpstr>
      <vt:lpstr>1_Office Theme</vt:lpstr>
      <vt:lpstr>Lauren H Shifflett   shiffllh@jmu.edu  Lynne  F Stover   stoverlf@jmu.edu   March 22,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Lauren Shifflett shiffllh@jmu.edu  Lynne Stover stoverlf@jmu.edu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Lynne</dc:creator>
  <cp:lastModifiedBy>Stover, Lynne - stoverlf</cp:lastModifiedBy>
  <cp:revision>12</cp:revision>
  <dcterms:modified xsi:type="dcterms:W3CDTF">2023-03-20T19:16:11Z</dcterms:modified>
</cp:coreProperties>
</file>