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Lst>
  <p:sldSz cy="6858000" cx="12192000"/>
  <p:notesSz cx="6858000" cy="9144000"/>
  <p:embeddedFontLst>
    <p:embeddedFont>
      <p:font typeface="Inter Light"/>
      <p:regular r:id="rId136"/>
      <p:bold r:id="rId137"/>
    </p:embeddedFont>
    <p:embeddedFont>
      <p:font typeface="Inter"/>
      <p:regular r:id="rId138"/>
      <p:bold r:id="rId139"/>
    </p:embeddedFont>
    <p:embeddedFont>
      <p:font typeface="Gill Sans"/>
      <p:regular r:id="rId140"/>
      <p:bold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42" roundtripDataSignature="AMtx7mg1A2qdO6hbHA3SFztsl/QvxfEb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42" Type="http://customschemas.google.com/relationships/presentationmetadata" Target="metadata"/><Relationship Id="rId141" Type="http://schemas.openxmlformats.org/officeDocument/2006/relationships/font" Target="fonts/GillSans-bold.fntdata"/><Relationship Id="rId140" Type="http://schemas.openxmlformats.org/officeDocument/2006/relationships/font" Target="fonts/Gill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Inter-bold.fntdata"/><Relationship Id="rId138" Type="http://schemas.openxmlformats.org/officeDocument/2006/relationships/font" Target="fonts/Inter-regular.fntdata"/><Relationship Id="rId137" Type="http://schemas.openxmlformats.org/officeDocument/2006/relationships/font" Target="fonts/InterLight-bold.fntdata"/><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font" Target="fonts/InterLight-regular.fntdata"/><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topderbeck@gmail.com" TargetMode="Externa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08a22fff0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08a22fff0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0e2f91c9c7_1_9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0e2f91c9c7_1_9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0e2f91c9c7_1_9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0e2f91c9c7_1_9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0e2f91c9c7_1_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0e2f91c9c7_1_9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0e2f91c9c7_1_9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0e2f91c9c7_1_9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0e2f91c9c7_1_10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0e2f91c9c7_1_100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0f4601793c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0f4601793c_0_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0f2a19bdb4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0f2a19bdb4_0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0f4601793c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g20f4601793c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0e2f91c9c7_1_10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0e2f91c9c7_1_10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0e2f91c9c7_1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0e2f91c9c7_1_10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089a1aea96_0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2089a1aea96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0e2f91c9c7_1_10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20e2f91c9c7_1_10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0e2f91c9c7_1_10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20e2f91c9c7_1_10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0e2f91c9c7_1_10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0e2f91c9c7_1_10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0e2f91c9c7_1_10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20e2f91c9c7_1_10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0e2f91c9c7_1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0e2f91c9c7_1_10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0e2f91c9c7_1_10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20e2f91c9c7_1_10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0e2f91c9c7_1_10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20e2f91c9c7_1_10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0e2f91c9c7_1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0e2f91c9c7_1_10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0e2f91c9c7_1_10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20e2f91c9c7_1_10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0e2f91c9c7_1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0e2f91c9c7_1_10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0f2592c14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20f2592c14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0f4601793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20f4601793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0e2f91c9c7_1_1251:notes"/>
          <p:cNvSpPr/>
          <p:nvPr>
            <p:ph idx="2" type="sldImg"/>
          </p:nvPr>
        </p:nvSpPr>
        <p:spPr>
          <a:xfrm>
            <a:off x="367856" y="684553"/>
            <a:ext cx="6123900" cy="3432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20e2f91c9c7_1_1251: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rPr lang="en-US" sz="1400"/>
              <a:t>GimKit:  Username:  </a:t>
            </a:r>
            <a:r>
              <a:rPr lang="en-US" sz="1400" u="sng">
                <a:solidFill>
                  <a:schemeClr val="hlink"/>
                </a:solidFill>
                <a:hlinkClick r:id="rId2"/>
              </a:rPr>
              <a:t>topderbeck@gmail.com</a:t>
            </a:r>
            <a:r>
              <a:rPr lang="en-US" sz="1400"/>
              <a:t>    Password: amelia21  or  amelia 2121</a:t>
            </a:r>
            <a:endParaRPr sz="1400"/>
          </a:p>
        </p:txBody>
      </p:sp>
      <p:sp>
        <p:nvSpPr>
          <p:cNvPr id="990" name="Google Shape;990;g20e2f91c9c7_1_1251:notes"/>
          <p:cNvSpPr txBox="1"/>
          <p:nvPr>
            <p:ph idx="12" type="sldNum"/>
          </p:nvPr>
        </p:nvSpPr>
        <p:spPr>
          <a:xfrm>
            <a:off x="3886210" y="8686800"/>
            <a:ext cx="2971800" cy="4572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0e2f91c9c7_1_1101:notes"/>
          <p:cNvSpPr/>
          <p:nvPr>
            <p:ph idx="2" type="sldImg"/>
          </p:nvPr>
        </p:nvSpPr>
        <p:spPr>
          <a:xfrm>
            <a:off x="367856" y="684553"/>
            <a:ext cx="6123900" cy="3432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0e2f91c9c7_1_1101: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t/>
            </a:r>
            <a:endParaRPr sz="1400"/>
          </a:p>
        </p:txBody>
      </p:sp>
      <p:sp>
        <p:nvSpPr>
          <p:cNvPr id="999" name="Google Shape;999;g20e2f91c9c7_1_1101:notes"/>
          <p:cNvSpPr txBox="1"/>
          <p:nvPr>
            <p:ph idx="12" type="sldNum"/>
          </p:nvPr>
        </p:nvSpPr>
        <p:spPr>
          <a:xfrm>
            <a:off x="3886210" y="8686800"/>
            <a:ext cx="2971800" cy="4572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0" name="Google Shape;101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4" name="Google Shape;102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2" name="Google Shape;103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3" name="Google Shape;104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1" name="Google Shape;105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0" name="Google Shape;106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0f2592c146_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20f2592c146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7" name="Google Shape;107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0f2592c146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0f2592c146_0_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0f2592c146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20f2592c146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f2592c146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20f2592c146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089a1aea96_0_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2089a1aea96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089a1aea96_0_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089a1aea96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089a1aea96_0_8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2089a1aea96_0_8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089a1aea96_0_8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2089a1aea96_0_8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0901e01b7b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0901e01b7b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b654e927d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1b654e927d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89a1aea96_0_8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2089a1aea96_0_8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089a1aea96_0_9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2089a1aea96_0_9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089a1aea96_0_9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2089a1aea96_0_9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089a1aea96_0_9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2089a1aea96_0_9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089a1aea96_0_9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089a1aea96_0_9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089a1aea96_0_9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2089a1aea96_0_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089a1aea96_0_9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g2089a1aea96_0_9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0f2592c146_0_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20f2592c146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089a1aea96_0_9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2089a1aea96_0_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0901e01b7b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g20901e01b7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0f2592c146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0f2592c146_0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0f2592c146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0f2592c146_0_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0901e01b7b_0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20901e01b7b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0901e01b7b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20901e01b7b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0901e01b7b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0901e01b7b_0_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0901e01b7b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0901e01b7b_0_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0e2f91c9c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0e2f91c9c7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0e2f91c9c7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0e2f91c9c7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0f47b59498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0f47b59498_0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0e2f91c9c7_1_84:notes"/>
          <p:cNvSpPr/>
          <p:nvPr>
            <p:ph idx="2" type="sldImg"/>
          </p:nvPr>
        </p:nvSpPr>
        <p:spPr>
          <a:xfrm>
            <a:off x="367856" y="684553"/>
            <a:ext cx="6123900" cy="3432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0e2f91c9c7_1_84: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t/>
            </a:r>
            <a:endParaRPr sz="1400"/>
          </a:p>
        </p:txBody>
      </p:sp>
      <p:sp>
        <p:nvSpPr>
          <p:cNvPr id="469" name="Google Shape;469;g20e2f91c9c7_1_84:notes"/>
          <p:cNvSpPr txBox="1"/>
          <p:nvPr>
            <p:ph idx="12" type="sldNum"/>
          </p:nvPr>
        </p:nvSpPr>
        <p:spPr>
          <a:xfrm>
            <a:off x="3886210" y="8686800"/>
            <a:ext cx="2971800" cy="4572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0e2f91c9c7_1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0e2f91c9c7_1_1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0fc15397d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0fc15397d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0f4601793c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0f4601793c_0_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0e2f91c9c7_1_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0e2f91c9c7_1_1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0e2f91c9c7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0e2f91c9c7_1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0e2f91c9c7_1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0e2f91c9c7_1_1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0f2592c146_0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g20f2592c146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0f4601793c_0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20f4601793c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0e2f91c9c7_1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0e2f91c9c7_1_19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0e2f91c9c7_1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0e2f91c9c7_1_2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0e2f91c9c7_1_2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0e2f91c9c7_1_2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0e2f91c9c7_1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0e2f91c9c7_1_2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089a1aea96_0_9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089a1aea96_0_9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089a1aea96_0_9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089a1aea96_0_9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089a1aea96_0_9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089a1aea96_0_9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0e2f91c9c7_1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0e2f91c9c7_1_2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0e2f91c9c7_1_2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0e2f91c9c7_1_2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0e2f91c9c7_1_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0e2f91c9c7_1_2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0e2f91c9c7_1_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0e2f91c9c7_1_2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0e2f91c9c7_1_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0e2f91c9c7_1_2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0e2f91c9c7_1_2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0e2f91c9c7_1_2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0f2592c146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0f2592c146_0_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0f2592c146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0f2592c146_0_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0e2f91c9c7_1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0e2f91c9c7_1_2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0e2f91c9c7_1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0e2f91c9c7_1_2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0e2f91c9c7_1_2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0e2f91c9c7_1_2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0e2f91c9c7_1_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0e2f91c9c7_1_3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0e2f91c9c7_1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0e2f91c9c7_1_3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0e2f91c9c7_1_5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0e2f91c9c7_1_5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b654e927d6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b654e927d6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0fcd81b23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0fcd81b23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0fcd81b23a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0fcd81b23a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0e2f91c9c7_1_5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0e2f91c9c7_1_5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0e2f91c9c7_1_5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0e2f91c9c7_1_5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0e2f91c9c7_1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0e2f91c9c7_1_5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0e2f91c9c7_1_6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0e2f91c9c7_1_6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0e2f91c9c7_1_585:notes"/>
          <p:cNvSpPr/>
          <p:nvPr>
            <p:ph idx="2" type="sldImg"/>
          </p:nvPr>
        </p:nvSpPr>
        <p:spPr>
          <a:xfrm>
            <a:off x="367856" y="684553"/>
            <a:ext cx="6123900" cy="3432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0e2f91c9c7_1_585: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t/>
            </a:r>
            <a:endParaRPr sz="1400"/>
          </a:p>
        </p:txBody>
      </p:sp>
      <p:sp>
        <p:nvSpPr>
          <p:cNvPr id="712" name="Google Shape;712;g20e2f91c9c7_1_585:notes"/>
          <p:cNvSpPr txBox="1"/>
          <p:nvPr>
            <p:ph idx="12" type="sldNum"/>
          </p:nvPr>
        </p:nvSpPr>
        <p:spPr>
          <a:xfrm>
            <a:off x="3886210" y="8686800"/>
            <a:ext cx="2971800" cy="4572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0e2f91c9c7_1_6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0e2f91c9c7_1_6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0f4601793c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0f4601793c_0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0e2f91c9c7_1_6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0e2f91c9c7_1_6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0f2592c146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0f2592c146_0_8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0f4601793c_0_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g20f4601793c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0e2f91c9c7_1_6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0e2f91c9c7_1_6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0e2f91c9c7_1_6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0e2f91c9c7_1_6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0e2f91c9c7_1_6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0e2f91c9c7_1_6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0e2f91c9c7_1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0e2f91c9c7_1_7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089a1aea96_0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2089a1aea96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0e2f91c9c7_1_7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0e2f91c9c7_1_7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0e2f91c9c7_1_7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0e2f91c9c7_1_7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0e2f91c9c7_1_7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0e2f91c9c7_1_7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0e2f91c9c7_1_7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0e2f91c9c7_1_7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0e2f91c9c7_1_866:notes"/>
          <p:cNvSpPr/>
          <p:nvPr>
            <p:ph idx="2" type="sldImg"/>
          </p:nvPr>
        </p:nvSpPr>
        <p:spPr>
          <a:xfrm>
            <a:off x="367856" y="684553"/>
            <a:ext cx="6123900" cy="3432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0e2f91c9c7_1_866: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t/>
            </a:r>
            <a:endParaRPr sz="1400"/>
          </a:p>
        </p:txBody>
      </p:sp>
      <p:sp>
        <p:nvSpPr>
          <p:cNvPr id="812" name="Google Shape;812;g20e2f91c9c7_1_866:notes"/>
          <p:cNvSpPr txBox="1"/>
          <p:nvPr>
            <p:ph idx="12" type="sldNum"/>
          </p:nvPr>
        </p:nvSpPr>
        <p:spPr>
          <a:xfrm>
            <a:off x="3886210" y="8686800"/>
            <a:ext cx="2971800" cy="4572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0e2f91c9c7_1_9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0e2f91c9c7_1_9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0e2f91c9c7_1_9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0e2f91c9c7_1_9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0e2f91c9c7_1_9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20e2f91c9c7_1_9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0e2f91c9c7_1_9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0e2f91c9c7_1_9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0e2f91c9c7_1_9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0e2f91c9c7_1_9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gi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0e2f91c9c7_1_47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g20e2f91c9c7_1_47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g20e2f91c9c7_1_47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0e2f91c9c7_1_50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20e2f91c9c7_1_50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47" name="Google Shape;47;g20e2f91c9c7_1_50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0e2f91c9c7_1_5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p:cSld name="TITLE_AND_BODY_1">
    <p:bg>
      <p:bgPr>
        <a:solidFill>
          <a:schemeClr val="lt1"/>
        </a:solidFill>
      </p:bgPr>
    </p:bg>
    <p:spTree>
      <p:nvGrpSpPr>
        <p:cNvPr id="50" name="Shape 50"/>
        <p:cNvGrpSpPr/>
        <p:nvPr/>
      </p:nvGrpSpPr>
      <p:grpSpPr>
        <a:xfrm>
          <a:off x="0" y="0"/>
          <a:ext cx="0" cy="0"/>
          <a:chOff x="0" y="0"/>
          <a:chExt cx="0" cy="0"/>
        </a:xfrm>
      </p:grpSpPr>
      <p:pic>
        <p:nvPicPr>
          <p:cNvPr descr="Picture 2" id="51" name="Google Shape;51;g20e2f91c9c7_1_515"/>
          <p:cNvPicPr preferRelativeResize="0"/>
          <p:nvPr/>
        </p:nvPicPr>
        <p:blipFill rotWithShape="1">
          <a:blip r:embed="rId2">
            <a:alphaModFix/>
          </a:blip>
          <a:srcRect b="0" l="0" r="0" t="0"/>
          <a:stretch/>
        </p:blipFill>
        <p:spPr>
          <a:xfrm>
            <a:off x="-59638" y="-636103"/>
            <a:ext cx="15259262" cy="7533862"/>
          </a:xfrm>
          <a:prstGeom prst="rect">
            <a:avLst/>
          </a:prstGeom>
          <a:noFill/>
          <a:ln>
            <a:noFill/>
          </a:ln>
        </p:spPr>
      </p:pic>
      <p:sp>
        <p:nvSpPr>
          <p:cNvPr id="52" name="Google Shape;52;g20e2f91c9c7_1_515"/>
          <p:cNvSpPr txBox="1"/>
          <p:nvPr>
            <p:ph idx="1" type="body"/>
          </p:nvPr>
        </p:nvSpPr>
        <p:spPr>
          <a:xfrm>
            <a:off x="812800" y="4146546"/>
            <a:ext cx="10515600" cy="9144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1000"/>
              </a:spcBef>
              <a:spcAft>
                <a:spcPts val="0"/>
              </a:spcAft>
              <a:buClr>
                <a:srgbClr val="000000"/>
              </a:buClr>
              <a:buSzPts val="5400"/>
              <a:buFont typeface="Calibri"/>
              <a:buNone/>
              <a:defRPr sz="5400"/>
            </a:lvl1pPr>
            <a:lvl2pPr indent="-571500" lvl="1" marL="914400" rtl="0" algn="l">
              <a:lnSpc>
                <a:spcPct val="90000"/>
              </a:lnSpc>
              <a:spcBef>
                <a:spcPts val="1000"/>
              </a:spcBef>
              <a:spcAft>
                <a:spcPts val="0"/>
              </a:spcAft>
              <a:buClr>
                <a:srgbClr val="000000"/>
              </a:buClr>
              <a:buSzPts val="5400"/>
              <a:buFont typeface="Calibri"/>
              <a:buChar char="•"/>
              <a:defRPr sz="5400"/>
            </a:lvl2pPr>
            <a:lvl3pPr indent="-571500" lvl="2" marL="1371600" rtl="0" algn="l">
              <a:lnSpc>
                <a:spcPct val="90000"/>
              </a:lnSpc>
              <a:spcBef>
                <a:spcPts val="1000"/>
              </a:spcBef>
              <a:spcAft>
                <a:spcPts val="0"/>
              </a:spcAft>
              <a:buClr>
                <a:srgbClr val="000000"/>
              </a:buClr>
              <a:buSzPts val="5400"/>
              <a:buFont typeface="Calibri"/>
              <a:buChar char="•"/>
              <a:defRPr sz="5400"/>
            </a:lvl3pPr>
            <a:lvl4pPr indent="-571500" lvl="3" marL="1828800" rtl="0" algn="l">
              <a:lnSpc>
                <a:spcPct val="90000"/>
              </a:lnSpc>
              <a:spcBef>
                <a:spcPts val="1000"/>
              </a:spcBef>
              <a:spcAft>
                <a:spcPts val="0"/>
              </a:spcAft>
              <a:buClr>
                <a:srgbClr val="000000"/>
              </a:buClr>
              <a:buSzPts val="5400"/>
              <a:buFont typeface="Calibri"/>
              <a:buChar char="•"/>
              <a:defRPr sz="5400"/>
            </a:lvl4pPr>
            <a:lvl5pPr indent="-571500" lvl="4" marL="2286000" rtl="0" algn="l">
              <a:lnSpc>
                <a:spcPct val="90000"/>
              </a:lnSpc>
              <a:spcBef>
                <a:spcPts val="1000"/>
              </a:spcBef>
              <a:spcAft>
                <a:spcPts val="0"/>
              </a:spcAft>
              <a:buClr>
                <a:srgbClr val="000000"/>
              </a:buClr>
              <a:buSzPts val="5400"/>
              <a:buFont typeface="Calibri"/>
              <a:buChar char="•"/>
              <a:defRPr sz="5400"/>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53" name="Google Shape;53;g20e2f91c9c7_1_515"/>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showMasterSp="0">
  <p:cSld name="Title and Text">
    <p:bg>
      <p:bgPr>
        <a:solidFill>
          <a:schemeClr val="lt1"/>
        </a:solidFill>
      </p:bgPr>
    </p:bg>
    <p:spTree>
      <p:nvGrpSpPr>
        <p:cNvPr id="54" name="Shape 54"/>
        <p:cNvGrpSpPr/>
        <p:nvPr/>
      </p:nvGrpSpPr>
      <p:grpSpPr>
        <a:xfrm>
          <a:off x="0" y="0"/>
          <a:ext cx="0" cy="0"/>
          <a:chOff x="0" y="0"/>
          <a:chExt cx="0" cy="0"/>
        </a:xfrm>
      </p:grpSpPr>
      <p:pic>
        <p:nvPicPr>
          <p:cNvPr descr="Picture 1" id="55" name="Google Shape;55;g20e2f91c9c7_1_519"/>
          <p:cNvPicPr preferRelativeResize="0"/>
          <p:nvPr/>
        </p:nvPicPr>
        <p:blipFill rotWithShape="1">
          <a:blip r:embed="rId2">
            <a:alphaModFix/>
          </a:blip>
          <a:srcRect b="0" l="0" r="0" t="0"/>
          <a:stretch/>
        </p:blipFill>
        <p:spPr>
          <a:xfrm>
            <a:off x="9942454" y="70363"/>
            <a:ext cx="1465618" cy="1221346"/>
          </a:xfrm>
          <a:prstGeom prst="rect">
            <a:avLst/>
          </a:prstGeom>
          <a:noFill/>
          <a:ln>
            <a:noFill/>
          </a:ln>
        </p:spPr>
      </p:pic>
      <p:sp>
        <p:nvSpPr>
          <p:cNvPr id="56" name="Google Shape;56;g20e2f91c9c7_1_519"/>
          <p:cNvSpPr/>
          <p:nvPr/>
        </p:nvSpPr>
        <p:spPr>
          <a:xfrm flipH="1" rot="10800000">
            <a:off x="790415" y="1291828"/>
            <a:ext cx="10611300" cy="45600"/>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 name="Google Shape;57;g20e2f91c9c7_1_519"/>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showMasterSp="0">
  <p:cSld name="1_Title and Text">
    <p:bg>
      <p:bgPr>
        <a:solidFill>
          <a:schemeClr val="lt1"/>
        </a:solidFill>
      </p:bgPr>
    </p:bg>
    <p:spTree>
      <p:nvGrpSpPr>
        <p:cNvPr id="58" name="Shape 58"/>
        <p:cNvGrpSpPr/>
        <p:nvPr/>
      </p:nvGrpSpPr>
      <p:grpSpPr>
        <a:xfrm>
          <a:off x="0" y="0"/>
          <a:ext cx="0" cy="0"/>
          <a:chOff x="0" y="0"/>
          <a:chExt cx="0" cy="0"/>
        </a:xfrm>
      </p:grpSpPr>
      <p:pic>
        <p:nvPicPr>
          <p:cNvPr descr="Picture 1" id="59" name="Google Shape;59;g20e2f91c9c7_1_523"/>
          <p:cNvPicPr preferRelativeResize="0"/>
          <p:nvPr/>
        </p:nvPicPr>
        <p:blipFill rotWithShape="1">
          <a:blip r:embed="rId2">
            <a:alphaModFix/>
          </a:blip>
          <a:srcRect b="0" l="0" r="0" t="0"/>
          <a:stretch/>
        </p:blipFill>
        <p:spPr>
          <a:xfrm>
            <a:off x="9942454" y="70363"/>
            <a:ext cx="1465618" cy="1221346"/>
          </a:xfrm>
          <a:prstGeom prst="rect">
            <a:avLst/>
          </a:prstGeom>
          <a:noFill/>
          <a:ln>
            <a:noFill/>
          </a:ln>
        </p:spPr>
      </p:pic>
      <p:sp>
        <p:nvSpPr>
          <p:cNvPr id="60" name="Google Shape;60;g20e2f91c9c7_1_523"/>
          <p:cNvSpPr/>
          <p:nvPr/>
        </p:nvSpPr>
        <p:spPr>
          <a:xfrm flipH="1" rot="10800000">
            <a:off x="790415" y="1291828"/>
            <a:ext cx="10611300" cy="45600"/>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 name="Google Shape;61;g20e2f91c9c7_1_523"/>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s">
  <p:cSld name="Topics">
    <p:spTree>
      <p:nvGrpSpPr>
        <p:cNvPr id="62" name="Shape 62"/>
        <p:cNvGrpSpPr/>
        <p:nvPr/>
      </p:nvGrpSpPr>
      <p:grpSpPr>
        <a:xfrm>
          <a:off x="0" y="0"/>
          <a:ext cx="0" cy="0"/>
          <a:chOff x="0" y="0"/>
          <a:chExt cx="0" cy="0"/>
        </a:xfrm>
      </p:grpSpPr>
      <p:cxnSp>
        <p:nvCxnSpPr>
          <p:cNvPr id="63" name="Google Shape;63;g20e2f91c9c7_1_527"/>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64" name="Google Shape;64;g20e2f91c9c7_1_527"/>
          <p:cNvSpPr txBox="1"/>
          <p:nvPr>
            <p:ph idx="1" type="body"/>
          </p:nvPr>
        </p:nvSpPr>
        <p:spPr>
          <a:xfrm>
            <a:off x="1371600" y="1752600"/>
            <a:ext cx="9448800" cy="3657600"/>
          </a:xfrm>
          <a:prstGeom prst="rect">
            <a:avLst/>
          </a:prstGeom>
          <a:noFill/>
          <a:ln>
            <a:noFill/>
          </a:ln>
        </p:spPr>
        <p:txBody>
          <a:bodyPr anchorCtr="0" anchor="t" bIns="121900" lIns="121900" spcFirstLastPara="1" rIns="121900" wrap="square" tIns="121900">
            <a:norm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65" name="Google Shape;65;g20e2f91c9c7_1_527"/>
          <p:cNvSpPr txBox="1"/>
          <p:nvPr>
            <p:ph type="title"/>
          </p:nvPr>
        </p:nvSpPr>
        <p:spPr>
          <a:xfrm>
            <a:off x="609600" y="609600"/>
            <a:ext cx="10972800" cy="609600"/>
          </a:xfrm>
          <a:prstGeom prst="rect">
            <a:avLst/>
          </a:prstGeom>
          <a:noFill/>
          <a:ln>
            <a:noFill/>
          </a:ln>
        </p:spPr>
        <p:txBody>
          <a:bodyPr anchorCtr="0" anchor="t" bIns="121900" lIns="121900" spcFirstLastPara="1" rIns="121900" wrap="square" tIns="121900">
            <a:normAutofit/>
          </a:bodyPr>
          <a:lstStyle>
            <a:lvl1pPr indent="0" lvl="0" marL="0" marR="0" rtl="0" algn="l">
              <a:spcBef>
                <a:spcPts val="0"/>
              </a:spcBef>
              <a:spcAft>
                <a:spcPts val="0"/>
              </a:spcAft>
              <a:buSzPts val="37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37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37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37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37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37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7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7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700"/>
              <a:buNone/>
              <a:defRPr b="0" i="0" sz="4400" u="none" cap="none" strike="noStrike">
                <a:solidFill>
                  <a:schemeClr val="dk2"/>
                </a:solidFill>
                <a:latin typeface="Arial"/>
                <a:ea typeface="Arial"/>
                <a:cs typeface="Arial"/>
                <a:sym typeface="Arial"/>
              </a:defRPr>
            </a:lvl9pPr>
          </a:lstStyle>
          <a:p/>
        </p:txBody>
      </p:sp>
      <p:sp>
        <p:nvSpPr>
          <p:cNvPr id="66" name="Google Shape;66;g20e2f91c9c7_1_527"/>
          <p:cNvSpPr txBox="1"/>
          <p:nvPr>
            <p:ph idx="11" type="ftr"/>
          </p:nvPr>
        </p:nvSpPr>
        <p:spPr>
          <a:xfrm>
            <a:off x="1007927" y="63246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7" name="Google Shape;67;g20e2f91c9c7_1_527"/>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rm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68" name="Google Shape;68;g20e2f91c9c7_1_527"/>
          <p:cNvPicPr preferRelativeResize="0"/>
          <p:nvPr/>
        </p:nvPicPr>
        <p:blipFill rotWithShape="1">
          <a:blip r:embed="rId2">
            <a:alphaModFix/>
          </a:blip>
          <a:srcRect b="0" l="0" r="0" t="0"/>
          <a:stretch/>
        </p:blipFill>
        <p:spPr>
          <a:xfrm>
            <a:off x="9042400" y="481217"/>
            <a:ext cx="1904999" cy="71396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0" showMasterSp="0">
  <p:cSld name="Title and Text 0">
    <p:bg>
      <p:bgPr>
        <a:solidFill>
          <a:schemeClr val="lt1"/>
        </a:solidFill>
      </p:bgPr>
    </p:bg>
    <p:spTree>
      <p:nvGrpSpPr>
        <p:cNvPr id="69" name="Shape 69"/>
        <p:cNvGrpSpPr/>
        <p:nvPr/>
      </p:nvGrpSpPr>
      <p:grpSpPr>
        <a:xfrm>
          <a:off x="0" y="0"/>
          <a:ext cx="0" cy="0"/>
          <a:chOff x="0" y="0"/>
          <a:chExt cx="0" cy="0"/>
        </a:xfrm>
      </p:grpSpPr>
      <p:pic>
        <p:nvPicPr>
          <p:cNvPr descr="Picture 1" id="70" name="Google Shape;70;g20e2f91c9c7_1_534"/>
          <p:cNvPicPr preferRelativeResize="0"/>
          <p:nvPr/>
        </p:nvPicPr>
        <p:blipFill rotWithShape="1">
          <a:blip r:embed="rId2">
            <a:alphaModFix/>
          </a:blip>
          <a:srcRect b="0" l="0" r="0" t="0"/>
          <a:stretch/>
        </p:blipFill>
        <p:spPr>
          <a:xfrm>
            <a:off x="9942454" y="70363"/>
            <a:ext cx="1465618" cy="1221346"/>
          </a:xfrm>
          <a:prstGeom prst="rect">
            <a:avLst/>
          </a:prstGeom>
          <a:noFill/>
          <a:ln>
            <a:noFill/>
          </a:ln>
        </p:spPr>
      </p:pic>
      <p:sp>
        <p:nvSpPr>
          <p:cNvPr id="71" name="Google Shape;71;g20e2f91c9c7_1_534"/>
          <p:cNvSpPr/>
          <p:nvPr/>
        </p:nvSpPr>
        <p:spPr>
          <a:xfrm flipH="1" rot="10800000">
            <a:off x="790415" y="1291828"/>
            <a:ext cx="10611300" cy="45600"/>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2" name="Google Shape;72;g20e2f91c9c7_1_534"/>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73" name="Shape 73"/>
        <p:cNvGrpSpPr/>
        <p:nvPr/>
      </p:nvGrpSpPr>
      <p:grpSpPr>
        <a:xfrm>
          <a:off x="0" y="0"/>
          <a:ext cx="0" cy="0"/>
          <a:chOff x="0" y="0"/>
          <a:chExt cx="0" cy="0"/>
        </a:xfrm>
      </p:grpSpPr>
      <p:pic>
        <p:nvPicPr>
          <p:cNvPr descr="Picture 1" id="74" name="Google Shape;74;g20e2f91c9c7_1_538"/>
          <p:cNvPicPr preferRelativeResize="0"/>
          <p:nvPr/>
        </p:nvPicPr>
        <p:blipFill rotWithShape="1">
          <a:blip r:embed="rId2">
            <a:alphaModFix/>
          </a:blip>
          <a:srcRect b="0" l="0" r="0" t="0"/>
          <a:stretch/>
        </p:blipFill>
        <p:spPr>
          <a:xfrm>
            <a:off x="9942454" y="70363"/>
            <a:ext cx="1465618" cy="1221346"/>
          </a:xfrm>
          <a:prstGeom prst="rect">
            <a:avLst/>
          </a:prstGeom>
          <a:noFill/>
          <a:ln>
            <a:noFill/>
          </a:ln>
        </p:spPr>
      </p:pic>
      <p:sp>
        <p:nvSpPr>
          <p:cNvPr id="75" name="Google Shape;75;g20e2f91c9c7_1_538"/>
          <p:cNvSpPr/>
          <p:nvPr/>
        </p:nvSpPr>
        <p:spPr>
          <a:xfrm flipH="1" rot="10800000">
            <a:off x="790415" y="1291828"/>
            <a:ext cx="10611300" cy="45600"/>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6" name="Google Shape;76;g20e2f91c9c7_1_538"/>
          <p:cNvSpPr txBox="1"/>
          <p:nvPr>
            <p:ph idx="1" type="body"/>
          </p:nvPr>
        </p:nvSpPr>
        <p:spPr>
          <a:xfrm>
            <a:off x="699048" y="2290416"/>
            <a:ext cx="10830300" cy="3363600"/>
          </a:xfrm>
          <a:prstGeom prst="rect">
            <a:avLst/>
          </a:prstGeom>
          <a:noFill/>
          <a:ln>
            <a:noFill/>
          </a:ln>
        </p:spPr>
        <p:txBody>
          <a:bodyPr anchorCtr="0" anchor="t" bIns="45700" lIns="45700" spcFirstLastPara="1" rIns="45700" wrap="square" tIns="45700">
            <a:normAutofit/>
          </a:bodyPr>
          <a:lstStyle>
            <a:lvl1pPr indent="-381000" lvl="0" marL="457200" rtl="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rtl="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rtl="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rtl="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rtl="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77" name="Google Shape;77;g20e2f91c9c7_1_538"/>
          <p:cNvSpPr txBox="1"/>
          <p:nvPr>
            <p:ph idx="12" type="sldNum"/>
          </p:nvPr>
        </p:nvSpPr>
        <p:spPr>
          <a:xfrm>
            <a:off x="11754441" y="6416995"/>
            <a:ext cx="245400" cy="2463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1pPr>
            <a:lvl2pPr indent="0" lvl="1"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2pPr>
            <a:lvl3pPr indent="0" lvl="2"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3pPr>
            <a:lvl4pPr indent="0" lvl="3"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4pPr>
            <a:lvl5pPr indent="0" lvl="4"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5pPr>
            <a:lvl6pPr indent="0" lvl="5"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6pPr>
            <a:lvl7pPr indent="0" lvl="6"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7pPr>
            <a:lvl8pPr indent="0" lvl="7"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8pPr>
            <a:lvl9pPr indent="0" lvl="8" marL="0" marR="0" rtl="0" algn="r">
              <a:lnSpc>
                <a:spcPct val="100000"/>
              </a:lnSpc>
              <a:spcBef>
                <a:spcPts val="0"/>
              </a:spcBef>
              <a:spcAft>
                <a:spcPts val="0"/>
              </a:spcAft>
              <a:buClr>
                <a:srgbClr val="414A58"/>
              </a:buClr>
              <a:buSzPts val="1000"/>
              <a:buFont typeface="Inter"/>
              <a:buNone/>
              <a:defRPr b="0" i="0" sz="1000" u="none" cap="none" strike="noStrike">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showMasterSp="0">
  <p:cSld name="Title and Text 2">
    <p:bg>
      <p:bgPr>
        <a:solidFill>
          <a:schemeClr val="lt1"/>
        </a:solidFill>
      </p:bgPr>
    </p:bg>
    <p:spTree>
      <p:nvGrpSpPr>
        <p:cNvPr id="78" name="Shape 78"/>
        <p:cNvGrpSpPr/>
        <p:nvPr/>
      </p:nvGrpSpPr>
      <p:grpSpPr>
        <a:xfrm>
          <a:off x="0" y="0"/>
          <a:ext cx="0" cy="0"/>
          <a:chOff x="0" y="0"/>
          <a:chExt cx="0" cy="0"/>
        </a:xfrm>
      </p:grpSpPr>
      <p:pic>
        <p:nvPicPr>
          <p:cNvPr descr="Picture 1" id="79" name="Google Shape;79;g20e2f91c9c7_1_543"/>
          <p:cNvPicPr preferRelativeResize="0"/>
          <p:nvPr/>
        </p:nvPicPr>
        <p:blipFill rotWithShape="1">
          <a:blip r:embed="rId2">
            <a:alphaModFix/>
          </a:blip>
          <a:srcRect b="0" l="0" r="19685" t="8825"/>
          <a:stretch/>
        </p:blipFill>
        <p:spPr>
          <a:xfrm>
            <a:off x="-1" y="-1"/>
            <a:ext cx="12191999" cy="6858003"/>
          </a:xfrm>
          <a:prstGeom prst="rect">
            <a:avLst/>
          </a:prstGeom>
          <a:noFill/>
          <a:ln>
            <a:noFill/>
          </a:ln>
        </p:spPr>
      </p:pic>
      <p:sp>
        <p:nvSpPr>
          <p:cNvPr id="80" name="Google Shape;80;g20e2f91c9c7_1_543"/>
          <p:cNvSpPr txBox="1"/>
          <p:nvPr>
            <p:ph idx="1" type="body"/>
          </p:nvPr>
        </p:nvSpPr>
        <p:spPr>
          <a:xfrm>
            <a:off x="812800" y="4146546"/>
            <a:ext cx="10515600" cy="9144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1000"/>
              </a:spcBef>
              <a:spcAft>
                <a:spcPts val="0"/>
              </a:spcAft>
              <a:buClr>
                <a:srgbClr val="FFFFFF"/>
              </a:buClr>
              <a:buSzPts val="5400"/>
              <a:buFont typeface="Calibri"/>
              <a:buNone/>
              <a:defRPr sz="5400">
                <a:solidFill>
                  <a:srgbClr val="FFFFFF"/>
                </a:solidFill>
              </a:defRPr>
            </a:lvl1pPr>
            <a:lvl2pPr indent="-571500" lvl="1" marL="914400" rtl="0" algn="l">
              <a:lnSpc>
                <a:spcPct val="90000"/>
              </a:lnSpc>
              <a:spcBef>
                <a:spcPts val="1000"/>
              </a:spcBef>
              <a:spcAft>
                <a:spcPts val="0"/>
              </a:spcAft>
              <a:buClr>
                <a:srgbClr val="FFFFFF"/>
              </a:buClr>
              <a:buSzPts val="5400"/>
              <a:buFont typeface="Calibri"/>
              <a:buChar char="•"/>
              <a:defRPr sz="5400">
                <a:solidFill>
                  <a:srgbClr val="FFFFFF"/>
                </a:solidFill>
              </a:defRPr>
            </a:lvl2pPr>
            <a:lvl3pPr indent="-571500" lvl="2" marL="1371600" rtl="0" algn="l">
              <a:lnSpc>
                <a:spcPct val="90000"/>
              </a:lnSpc>
              <a:spcBef>
                <a:spcPts val="1000"/>
              </a:spcBef>
              <a:spcAft>
                <a:spcPts val="0"/>
              </a:spcAft>
              <a:buClr>
                <a:srgbClr val="FFFFFF"/>
              </a:buClr>
              <a:buSzPts val="5400"/>
              <a:buFont typeface="Calibri"/>
              <a:buChar char="•"/>
              <a:defRPr sz="5400">
                <a:solidFill>
                  <a:srgbClr val="FFFFFF"/>
                </a:solidFill>
              </a:defRPr>
            </a:lvl3pPr>
            <a:lvl4pPr indent="-571500" lvl="3" marL="1828800" rtl="0" algn="l">
              <a:lnSpc>
                <a:spcPct val="90000"/>
              </a:lnSpc>
              <a:spcBef>
                <a:spcPts val="1000"/>
              </a:spcBef>
              <a:spcAft>
                <a:spcPts val="0"/>
              </a:spcAft>
              <a:buClr>
                <a:srgbClr val="FFFFFF"/>
              </a:buClr>
              <a:buSzPts val="5400"/>
              <a:buFont typeface="Calibri"/>
              <a:buChar char="•"/>
              <a:defRPr sz="5400">
                <a:solidFill>
                  <a:srgbClr val="FFFFFF"/>
                </a:solidFill>
              </a:defRPr>
            </a:lvl4pPr>
            <a:lvl5pPr indent="-571500" lvl="4" marL="2286000" rtl="0" algn="l">
              <a:lnSpc>
                <a:spcPct val="90000"/>
              </a:lnSpc>
              <a:spcBef>
                <a:spcPts val="1000"/>
              </a:spcBef>
              <a:spcAft>
                <a:spcPts val="0"/>
              </a:spcAft>
              <a:buClr>
                <a:srgbClr val="FFFFFF"/>
              </a:buClr>
              <a:buSzPts val="5400"/>
              <a:buFont typeface="Calibri"/>
              <a:buChar char="•"/>
              <a:defRPr sz="5400">
                <a:solidFill>
                  <a:srgbClr val="FFFFFF"/>
                </a:solidFill>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81" name="Google Shape;81;g20e2f91c9c7_1_543"/>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6" name="Shape 86"/>
        <p:cNvGrpSpPr/>
        <p:nvPr/>
      </p:nvGrpSpPr>
      <p:grpSpPr>
        <a:xfrm>
          <a:off x="0" y="0"/>
          <a:ext cx="0" cy="0"/>
          <a:chOff x="0" y="0"/>
          <a:chExt cx="0" cy="0"/>
        </a:xfrm>
      </p:grpSpPr>
      <p:cxnSp>
        <p:nvCxnSpPr>
          <p:cNvPr id="87" name="Google Shape;87;g20e2f91c9c7_1_1263"/>
          <p:cNvCxnSpPr/>
          <p:nvPr/>
        </p:nvCxnSpPr>
        <p:spPr>
          <a:xfrm>
            <a:off x="1320800" y="2286000"/>
            <a:ext cx="9550500" cy="0"/>
          </a:xfrm>
          <a:prstGeom prst="straightConnector1">
            <a:avLst/>
          </a:prstGeom>
          <a:noFill/>
          <a:ln cap="flat" cmpd="sng" w="15875">
            <a:solidFill>
              <a:srgbClr val="C0C0C0"/>
            </a:solidFill>
            <a:prstDash val="solid"/>
            <a:round/>
            <a:headEnd len="sm" w="sm" type="none"/>
            <a:tailEnd len="sm" w="sm" type="none"/>
          </a:ln>
        </p:spPr>
      </p:cxnSp>
      <p:cxnSp>
        <p:nvCxnSpPr>
          <p:cNvPr id="88" name="Google Shape;88;g20e2f91c9c7_1_1263"/>
          <p:cNvCxnSpPr/>
          <p:nvPr/>
        </p:nvCxnSpPr>
        <p:spPr>
          <a:xfrm>
            <a:off x="1320800" y="3657600"/>
            <a:ext cx="9550500" cy="0"/>
          </a:xfrm>
          <a:prstGeom prst="straightConnector1">
            <a:avLst/>
          </a:prstGeom>
          <a:noFill/>
          <a:ln cap="flat" cmpd="sng" w="15875">
            <a:solidFill>
              <a:srgbClr val="C0C0C0"/>
            </a:solidFill>
            <a:prstDash val="solid"/>
            <a:round/>
            <a:headEnd len="sm" w="sm" type="none"/>
            <a:tailEnd len="sm" w="sm" type="none"/>
          </a:ln>
        </p:spPr>
      </p:cxnSp>
      <p:sp>
        <p:nvSpPr>
          <p:cNvPr id="89" name="Google Shape;89;g20e2f91c9c7_1_1263"/>
          <p:cNvSpPr txBox="1"/>
          <p:nvPr>
            <p:ph type="ctrTitle"/>
          </p:nvPr>
        </p:nvSpPr>
        <p:spPr>
          <a:xfrm>
            <a:off x="1371599" y="2548219"/>
            <a:ext cx="9448800" cy="8415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1"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0" name="Google Shape;90;g20e2f91c9c7_1_1263"/>
          <p:cNvSpPr/>
          <p:nvPr/>
        </p:nvSpPr>
        <p:spPr>
          <a:xfrm>
            <a:off x="1371599" y="3930196"/>
            <a:ext cx="9448800" cy="156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Date</a:t>
            </a:r>
            <a:endParaRPr/>
          </a:p>
          <a:p>
            <a:pPr indent="0" lvl="0" marL="0" marR="0" rtl="0" algn="ctr">
              <a:spcBef>
                <a:spcPts val="0"/>
              </a:spcBef>
              <a:spcAft>
                <a:spcPts val="0"/>
              </a:spcAft>
              <a:buNone/>
            </a:pPr>
            <a:r>
              <a:t/>
            </a:r>
            <a:endParaRPr b="1" i="0" sz="3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Presenter:</a:t>
            </a:r>
            <a:endParaRPr b="1" i="0" sz="3200" u="none" cap="none" strike="noStrike">
              <a:solidFill>
                <a:schemeClr val="dk1"/>
              </a:solidFill>
              <a:latin typeface="Arial"/>
              <a:ea typeface="Arial"/>
              <a:cs typeface="Arial"/>
              <a:sym typeface="Arial"/>
            </a:endParaRPr>
          </a:p>
        </p:txBody>
      </p:sp>
      <p:pic>
        <p:nvPicPr>
          <p:cNvPr id="91" name="Google Shape;91;g20e2f91c9c7_1_1263"/>
          <p:cNvPicPr preferRelativeResize="0"/>
          <p:nvPr/>
        </p:nvPicPr>
        <p:blipFill rotWithShape="1">
          <a:blip r:embed="rId2">
            <a:alphaModFix/>
          </a:blip>
          <a:srcRect b="0" l="0" r="0" t="0"/>
          <a:stretch/>
        </p:blipFill>
        <p:spPr>
          <a:xfrm>
            <a:off x="3962400" y="938553"/>
            <a:ext cx="3124201" cy="11709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0e2f91c9c7_1_47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g20e2f91c9c7_1_47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s">
  <p:cSld name="Topics">
    <p:spTree>
      <p:nvGrpSpPr>
        <p:cNvPr id="92" name="Shape 92"/>
        <p:cNvGrpSpPr/>
        <p:nvPr/>
      </p:nvGrpSpPr>
      <p:grpSpPr>
        <a:xfrm>
          <a:off x="0" y="0"/>
          <a:ext cx="0" cy="0"/>
          <a:chOff x="0" y="0"/>
          <a:chExt cx="0" cy="0"/>
        </a:xfrm>
      </p:grpSpPr>
      <p:cxnSp>
        <p:nvCxnSpPr>
          <p:cNvPr id="93" name="Google Shape;93;g20e2f91c9c7_1_1269"/>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94" name="Google Shape;94;g20e2f91c9c7_1_1269"/>
          <p:cNvSpPr txBox="1"/>
          <p:nvPr>
            <p:ph idx="1" type="body"/>
          </p:nvPr>
        </p:nvSpPr>
        <p:spPr>
          <a:xfrm>
            <a:off x="1371600" y="1752600"/>
            <a:ext cx="9448800" cy="36576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95" name="Google Shape;95;g20e2f91c9c7_1_1269"/>
          <p:cNvSpPr txBox="1"/>
          <p:nvPr>
            <p:ph type="title"/>
          </p:nvPr>
        </p:nvSpPr>
        <p:spPr>
          <a:xfrm>
            <a:off x="609600" y="609600"/>
            <a:ext cx="109728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6" name="Google Shape;96;g20e2f91c9c7_1_1269"/>
          <p:cNvSpPr txBox="1"/>
          <p:nvPr>
            <p:ph idx="11" type="ftr"/>
          </p:nvPr>
        </p:nvSpPr>
        <p:spPr>
          <a:xfrm>
            <a:off x="1007927" y="63246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7" name="Google Shape;97;g20e2f91c9c7_1_1269"/>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98" name="Google Shape;98;g20e2f91c9c7_1_1269"/>
          <p:cNvPicPr preferRelativeResize="0"/>
          <p:nvPr/>
        </p:nvPicPr>
        <p:blipFill rotWithShape="1">
          <a:blip r:embed="rId2">
            <a:alphaModFix/>
          </a:blip>
          <a:srcRect b="0" l="0" r="0" t="0"/>
          <a:stretch/>
        </p:blipFill>
        <p:spPr>
          <a:xfrm>
            <a:off x="9042400" y="481217"/>
            <a:ext cx="1904999" cy="71396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9" name="Shape 99"/>
        <p:cNvGrpSpPr/>
        <p:nvPr/>
      </p:nvGrpSpPr>
      <p:grpSpPr>
        <a:xfrm>
          <a:off x="0" y="0"/>
          <a:ext cx="0" cy="0"/>
          <a:chOff x="0" y="0"/>
          <a:chExt cx="0" cy="0"/>
        </a:xfrm>
      </p:grpSpPr>
      <p:sp>
        <p:nvSpPr>
          <p:cNvPr id="100" name="Google Shape;100;g20e2f91c9c7_1_1276"/>
          <p:cNvSpPr txBox="1"/>
          <p:nvPr>
            <p:ph type="title"/>
          </p:nvPr>
        </p:nvSpPr>
        <p:spPr>
          <a:xfrm>
            <a:off x="838200" y="365125"/>
            <a:ext cx="10515600" cy="13257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1" name="Google Shape;101;g20e2f91c9c7_1_1276"/>
          <p:cNvSpPr txBox="1"/>
          <p:nvPr>
            <p:ph idx="11" type="ftr"/>
          </p:nvPr>
        </p:nvSpPr>
        <p:spPr>
          <a:xfrm>
            <a:off x="4165600" y="6477000"/>
            <a:ext cx="38607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02" name="Google Shape;102;g20e2f91c9c7_1_1276"/>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g20e2f91c9c7_1_1276"/>
          <p:cNvSpPr txBox="1"/>
          <p:nvPr>
            <p:ph idx="10" type="dt"/>
          </p:nvPr>
        </p:nvSpPr>
        <p:spPr>
          <a:xfrm>
            <a:off x="914400" y="6477000"/>
            <a:ext cx="25401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nopoly Cards w/o Subhead">
  <p:cSld name="Monopoly Cards w/o Subhead">
    <p:spTree>
      <p:nvGrpSpPr>
        <p:cNvPr id="104" name="Shape 104"/>
        <p:cNvGrpSpPr/>
        <p:nvPr/>
      </p:nvGrpSpPr>
      <p:grpSpPr>
        <a:xfrm>
          <a:off x="0" y="0"/>
          <a:ext cx="0" cy="0"/>
          <a:chOff x="0" y="0"/>
          <a:chExt cx="0" cy="0"/>
        </a:xfrm>
      </p:grpSpPr>
      <p:cxnSp>
        <p:nvCxnSpPr>
          <p:cNvPr id="105" name="Google Shape;105;g20e2f91c9c7_1_1281"/>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106" name="Google Shape;106;g20e2f91c9c7_1_1281"/>
          <p:cNvSpPr txBox="1"/>
          <p:nvPr>
            <p:ph idx="1" type="body"/>
          </p:nvPr>
        </p:nvSpPr>
        <p:spPr>
          <a:xfrm>
            <a:off x="609600" y="1535113"/>
            <a:ext cx="5384700" cy="598500"/>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07" name="Google Shape;107;g20e2f91c9c7_1_1281"/>
          <p:cNvSpPr txBox="1"/>
          <p:nvPr>
            <p:ph idx="2" type="body"/>
          </p:nvPr>
        </p:nvSpPr>
        <p:spPr>
          <a:xfrm>
            <a:off x="609600" y="2133600"/>
            <a:ext cx="5386800" cy="39513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108" name="Google Shape;108;g20e2f91c9c7_1_1281"/>
          <p:cNvSpPr txBox="1"/>
          <p:nvPr>
            <p:ph idx="3" type="body"/>
          </p:nvPr>
        </p:nvSpPr>
        <p:spPr>
          <a:xfrm>
            <a:off x="6197600" y="2133600"/>
            <a:ext cx="5389200" cy="39513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109" name="Google Shape;109;g20e2f91c9c7_1_1281"/>
          <p:cNvSpPr txBox="1"/>
          <p:nvPr>
            <p:ph idx="4" type="body"/>
          </p:nvPr>
        </p:nvSpPr>
        <p:spPr>
          <a:xfrm>
            <a:off x="6197600" y="1524000"/>
            <a:ext cx="5384700" cy="598500"/>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10" name="Google Shape;110;g20e2f91c9c7_1_1281"/>
          <p:cNvSpPr txBox="1"/>
          <p:nvPr>
            <p:ph type="title"/>
          </p:nvPr>
        </p:nvSpPr>
        <p:spPr>
          <a:xfrm>
            <a:off x="609600" y="609600"/>
            <a:ext cx="109728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1" name="Google Shape;111;g20e2f91c9c7_1_1281"/>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112" name="Google Shape;112;g20e2f91c9c7_1_1281"/>
          <p:cNvPicPr preferRelativeResize="0"/>
          <p:nvPr/>
        </p:nvPicPr>
        <p:blipFill rotWithShape="1">
          <a:blip r:embed="rId2">
            <a:alphaModFix/>
          </a:blip>
          <a:srcRect b="0" l="0" r="0" t="0"/>
          <a:stretch/>
        </p:blipFill>
        <p:spPr>
          <a:xfrm>
            <a:off x="8947149" y="609600"/>
            <a:ext cx="2200275" cy="533400"/>
          </a:xfrm>
          <a:prstGeom prst="rect">
            <a:avLst/>
          </a:prstGeom>
          <a:noFill/>
          <a:ln>
            <a:noFill/>
          </a:ln>
        </p:spPr>
      </p:pic>
      <p:sp>
        <p:nvSpPr>
          <p:cNvPr id="113" name="Google Shape;113;g20e2f91c9c7_1_1281"/>
          <p:cNvSpPr txBox="1"/>
          <p:nvPr>
            <p:ph idx="11" type="ftr"/>
          </p:nvPr>
        </p:nvSpPr>
        <p:spPr>
          <a:xfrm>
            <a:off x="1007927" y="63246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nopoly Cards w/ Subhead">
  <p:cSld name="Monopoly Cards w/ Subhead">
    <p:spTree>
      <p:nvGrpSpPr>
        <p:cNvPr id="114" name="Shape 114"/>
        <p:cNvGrpSpPr/>
        <p:nvPr/>
      </p:nvGrpSpPr>
      <p:grpSpPr>
        <a:xfrm>
          <a:off x="0" y="0"/>
          <a:ext cx="0" cy="0"/>
          <a:chOff x="0" y="0"/>
          <a:chExt cx="0" cy="0"/>
        </a:xfrm>
      </p:grpSpPr>
      <p:sp>
        <p:nvSpPr>
          <p:cNvPr id="115" name="Google Shape;115;g20e2f91c9c7_1_1291"/>
          <p:cNvSpPr/>
          <p:nvPr/>
        </p:nvSpPr>
        <p:spPr>
          <a:xfrm>
            <a:off x="609600" y="2438400"/>
            <a:ext cx="53847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116" name="Google Shape;116;g20e2f91c9c7_1_1291"/>
          <p:cNvSpPr/>
          <p:nvPr/>
        </p:nvSpPr>
        <p:spPr>
          <a:xfrm>
            <a:off x="609600" y="1828800"/>
            <a:ext cx="53847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cxnSp>
        <p:nvCxnSpPr>
          <p:cNvPr id="117" name="Google Shape;117;g20e2f91c9c7_1_1291"/>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118" name="Google Shape;118;g20e2f91c9c7_1_1291"/>
          <p:cNvSpPr/>
          <p:nvPr/>
        </p:nvSpPr>
        <p:spPr>
          <a:xfrm>
            <a:off x="6197600" y="1828800"/>
            <a:ext cx="53847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119" name="Google Shape;119;g20e2f91c9c7_1_1291"/>
          <p:cNvSpPr/>
          <p:nvPr/>
        </p:nvSpPr>
        <p:spPr>
          <a:xfrm>
            <a:off x="6197600" y="2438400"/>
            <a:ext cx="53847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120" name="Google Shape;120;g20e2f91c9c7_1_1291"/>
          <p:cNvSpPr txBox="1"/>
          <p:nvPr>
            <p:ph idx="1" type="body"/>
          </p:nvPr>
        </p:nvSpPr>
        <p:spPr>
          <a:xfrm>
            <a:off x="609600" y="1839913"/>
            <a:ext cx="5384700" cy="59850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21" name="Google Shape;121;g20e2f91c9c7_1_1291"/>
          <p:cNvSpPr txBox="1"/>
          <p:nvPr>
            <p:ph idx="2" type="body"/>
          </p:nvPr>
        </p:nvSpPr>
        <p:spPr>
          <a:xfrm>
            <a:off x="609600" y="2438400"/>
            <a:ext cx="5386800"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122" name="Google Shape;122;g20e2f91c9c7_1_1291"/>
          <p:cNvSpPr txBox="1"/>
          <p:nvPr>
            <p:ph idx="3" type="body"/>
          </p:nvPr>
        </p:nvSpPr>
        <p:spPr>
          <a:xfrm>
            <a:off x="6197600" y="2438400"/>
            <a:ext cx="5389200"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123" name="Google Shape;123;g20e2f91c9c7_1_1291"/>
          <p:cNvSpPr txBox="1"/>
          <p:nvPr>
            <p:ph idx="4" type="body"/>
          </p:nvPr>
        </p:nvSpPr>
        <p:spPr>
          <a:xfrm>
            <a:off x="6197600" y="1828800"/>
            <a:ext cx="5384700" cy="59850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24" name="Google Shape;124;g20e2f91c9c7_1_1291"/>
          <p:cNvSpPr txBox="1"/>
          <p:nvPr>
            <p:ph type="title"/>
          </p:nvPr>
        </p:nvSpPr>
        <p:spPr>
          <a:xfrm>
            <a:off x="609600" y="609600"/>
            <a:ext cx="109728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5" name="Google Shape;125;g20e2f91c9c7_1_1291"/>
          <p:cNvSpPr txBox="1"/>
          <p:nvPr>
            <p:ph idx="5" type="body"/>
          </p:nvPr>
        </p:nvSpPr>
        <p:spPr>
          <a:xfrm>
            <a:off x="609600" y="1295400"/>
            <a:ext cx="109728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26" name="Google Shape;126;g20e2f91c9c7_1_1291"/>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127" name="Google Shape;127;g20e2f91c9c7_1_1291"/>
          <p:cNvPicPr preferRelativeResize="0"/>
          <p:nvPr/>
        </p:nvPicPr>
        <p:blipFill rotWithShape="1">
          <a:blip r:embed="rId2">
            <a:alphaModFix/>
          </a:blip>
          <a:srcRect b="0" l="0" r="0" t="0"/>
          <a:stretch/>
        </p:blipFill>
        <p:spPr>
          <a:xfrm>
            <a:off x="8947149" y="609600"/>
            <a:ext cx="2200275" cy="533400"/>
          </a:xfrm>
          <a:prstGeom prst="rect">
            <a:avLst/>
          </a:prstGeom>
          <a:noFill/>
          <a:ln>
            <a:noFill/>
          </a:ln>
        </p:spPr>
      </p:pic>
      <p:sp>
        <p:nvSpPr>
          <p:cNvPr id="128" name="Google Shape;128;g20e2f91c9c7_1_1291"/>
          <p:cNvSpPr txBox="1"/>
          <p:nvPr>
            <p:ph idx="11" type="ftr"/>
          </p:nvPr>
        </p:nvSpPr>
        <p:spPr>
          <a:xfrm>
            <a:off x="1007927" y="63246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ank">
  <p:cSld name="Content Blank">
    <p:spTree>
      <p:nvGrpSpPr>
        <p:cNvPr id="129" name="Shape 129"/>
        <p:cNvGrpSpPr/>
        <p:nvPr/>
      </p:nvGrpSpPr>
      <p:grpSpPr>
        <a:xfrm>
          <a:off x="0" y="0"/>
          <a:ext cx="0" cy="0"/>
          <a:chOff x="0" y="0"/>
          <a:chExt cx="0" cy="0"/>
        </a:xfrm>
      </p:grpSpPr>
      <p:cxnSp>
        <p:nvCxnSpPr>
          <p:cNvPr id="130" name="Google Shape;130;g20e2f91c9c7_1_1306"/>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131" name="Google Shape;131;g20e2f91c9c7_1_1306"/>
          <p:cNvSpPr txBox="1"/>
          <p:nvPr>
            <p:ph idx="1" type="body"/>
          </p:nvPr>
        </p:nvSpPr>
        <p:spPr>
          <a:xfrm>
            <a:off x="1143000" y="2133600"/>
            <a:ext cx="9906000" cy="3733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rgbClr val="6EA92C"/>
              </a:buClr>
              <a:buSzPts val="2400"/>
              <a:buFont typeface="Arial"/>
              <a:buNone/>
              <a:defRPr b="0" i="0" sz="2400" u="none" cap="none" strike="noStrike">
                <a:solidFill>
                  <a:srgbClr val="6EA92C"/>
                </a:solidFill>
                <a:latin typeface="Gill Sans"/>
                <a:ea typeface="Gill Sans"/>
                <a:cs typeface="Gill Sans"/>
                <a:sym typeface="Gill Sans"/>
              </a:defRPr>
            </a:lvl1pPr>
            <a:lvl2pPr indent="-381000" lvl="1" marL="914400" marR="0" rtl="0" algn="l">
              <a:spcBef>
                <a:spcPts val="480"/>
              </a:spcBef>
              <a:spcAft>
                <a:spcPts val="0"/>
              </a:spcAft>
              <a:buClr>
                <a:srgbClr val="004A80"/>
              </a:buClr>
              <a:buSzPts val="2400"/>
              <a:buFont typeface="Arial"/>
              <a:buChar char="»"/>
              <a:defRPr b="0" i="0" sz="24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32" name="Google Shape;132;g20e2f91c9c7_1_1306"/>
          <p:cNvSpPr txBox="1"/>
          <p:nvPr>
            <p:ph type="title"/>
          </p:nvPr>
        </p:nvSpPr>
        <p:spPr>
          <a:xfrm>
            <a:off x="609600" y="609600"/>
            <a:ext cx="109728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32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3" name="Google Shape;133;g20e2f91c9c7_1_1306"/>
          <p:cNvSpPr txBox="1"/>
          <p:nvPr>
            <p:ph idx="2" type="body"/>
          </p:nvPr>
        </p:nvSpPr>
        <p:spPr>
          <a:xfrm>
            <a:off x="609600" y="1295400"/>
            <a:ext cx="109728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34" name="Google Shape;134;g20e2f91c9c7_1_1306"/>
          <p:cNvSpPr txBox="1"/>
          <p:nvPr>
            <p:ph idx="12" type="sldNum"/>
          </p:nvPr>
        </p:nvSpPr>
        <p:spPr>
          <a:xfrm>
            <a:off x="10464800" y="6248400"/>
            <a:ext cx="8127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135" name="Google Shape;135;g20e2f91c9c7_1_1306"/>
          <p:cNvPicPr preferRelativeResize="0"/>
          <p:nvPr/>
        </p:nvPicPr>
        <p:blipFill rotWithShape="1">
          <a:blip r:embed="rId2">
            <a:alphaModFix/>
          </a:blip>
          <a:srcRect b="0" l="0" r="0" t="0"/>
          <a:stretch/>
        </p:blipFill>
        <p:spPr>
          <a:xfrm>
            <a:off x="8947149" y="609600"/>
            <a:ext cx="2200275" cy="533400"/>
          </a:xfrm>
          <a:prstGeom prst="rect">
            <a:avLst/>
          </a:prstGeom>
          <a:noFill/>
          <a:ln>
            <a:noFill/>
          </a:ln>
        </p:spPr>
      </p:pic>
      <p:sp>
        <p:nvSpPr>
          <p:cNvPr id="136" name="Google Shape;136;g20e2f91c9c7_1_1306"/>
          <p:cNvSpPr txBox="1"/>
          <p:nvPr>
            <p:ph idx="11" type="ftr"/>
          </p:nvPr>
        </p:nvSpPr>
        <p:spPr>
          <a:xfrm>
            <a:off x="1007927" y="63246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Bullets">
  <p:cSld name="Content + Bullets">
    <p:spTree>
      <p:nvGrpSpPr>
        <p:cNvPr id="137" name="Shape 137"/>
        <p:cNvGrpSpPr/>
        <p:nvPr/>
      </p:nvGrpSpPr>
      <p:grpSpPr>
        <a:xfrm>
          <a:off x="0" y="0"/>
          <a:ext cx="0" cy="0"/>
          <a:chOff x="0" y="0"/>
          <a:chExt cx="0" cy="0"/>
        </a:xfrm>
      </p:grpSpPr>
      <p:cxnSp>
        <p:nvCxnSpPr>
          <p:cNvPr id="138" name="Google Shape;138;g20e2f91c9c7_1_1314"/>
          <p:cNvCxnSpPr/>
          <p:nvPr/>
        </p:nvCxnSpPr>
        <p:spPr>
          <a:xfrm>
            <a:off x="609600" y="1219200"/>
            <a:ext cx="10972800" cy="0"/>
          </a:xfrm>
          <a:prstGeom prst="straightConnector1">
            <a:avLst/>
          </a:prstGeom>
          <a:noFill/>
          <a:ln cap="flat" cmpd="sng" w="15875">
            <a:solidFill>
              <a:srgbClr val="C0C0C0"/>
            </a:solidFill>
            <a:prstDash val="solid"/>
            <a:round/>
            <a:headEnd len="sm" w="sm" type="none"/>
            <a:tailEnd len="sm" w="sm" type="none"/>
          </a:ln>
        </p:spPr>
      </p:cxnSp>
      <p:sp>
        <p:nvSpPr>
          <p:cNvPr id="139" name="Google Shape;139;g20e2f91c9c7_1_1314"/>
          <p:cNvSpPr txBox="1"/>
          <p:nvPr>
            <p:ph type="title"/>
          </p:nvPr>
        </p:nvSpPr>
        <p:spPr>
          <a:xfrm>
            <a:off x="609600" y="609600"/>
            <a:ext cx="109728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0" name="Google Shape;140;g20e2f91c9c7_1_1314"/>
          <p:cNvSpPr txBox="1"/>
          <p:nvPr>
            <p:ph idx="1" type="body"/>
          </p:nvPr>
        </p:nvSpPr>
        <p:spPr>
          <a:xfrm>
            <a:off x="609600" y="1295400"/>
            <a:ext cx="109728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141" name="Google Shape;141;g20e2f91c9c7_1_1314"/>
          <p:cNvSpPr txBox="1"/>
          <p:nvPr>
            <p:ph idx="2" type="body"/>
          </p:nvPr>
        </p:nvSpPr>
        <p:spPr>
          <a:xfrm>
            <a:off x="812800" y="1905001"/>
            <a:ext cx="10566300" cy="43434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42900" lvl="2" marL="13716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3pPr>
            <a:lvl4pPr indent="-342900" lvl="3" marL="18288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42" name="Google Shape;142;g20e2f91c9c7_1_1314"/>
          <p:cNvSpPr txBox="1"/>
          <p:nvPr>
            <p:ph idx="11" type="ftr"/>
          </p:nvPr>
        </p:nvSpPr>
        <p:spPr>
          <a:xfrm>
            <a:off x="812800" y="6400800"/>
            <a:ext cx="105279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43" name="Google Shape;143;g20e2f91c9c7_1_1314"/>
          <p:cNvSpPr txBox="1"/>
          <p:nvPr>
            <p:ph idx="12" type="sldNum"/>
          </p:nvPr>
        </p:nvSpPr>
        <p:spPr>
          <a:xfrm>
            <a:off x="9550400" y="6553200"/>
            <a:ext cx="1727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144" name="Google Shape;144;g20e2f91c9c7_1_1314"/>
          <p:cNvPicPr preferRelativeResize="0"/>
          <p:nvPr/>
        </p:nvPicPr>
        <p:blipFill rotWithShape="1">
          <a:blip r:embed="rId2">
            <a:alphaModFix/>
          </a:blip>
          <a:srcRect b="0" l="0" r="0" t="0"/>
          <a:stretch/>
        </p:blipFill>
        <p:spPr>
          <a:xfrm>
            <a:off x="8947149" y="609600"/>
            <a:ext cx="2200275" cy="533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g20e2f91c9c7_1_1322"/>
          <p:cNvSpPr txBox="1"/>
          <p:nvPr>
            <p:ph idx="10" type="dt"/>
          </p:nvPr>
        </p:nvSpPr>
        <p:spPr>
          <a:xfrm>
            <a:off x="609600" y="6243637"/>
            <a:ext cx="2844900" cy="4572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7" name="Google Shape;147;g20e2f91c9c7_1_1322"/>
          <p:cNvSpPr txBox="1"/>
          <p:nvPr>
            <p:ph idx="11" type="ftr"/>
          </p:nvPr>
        </p:nvSpPr>
        <p:spPr>
          <a:xfrm>
            <a:off x="4165600" y="6248400"/>
            <a:ext cx="3860700" cy="4572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8" name="Google Shape;148;g20e2f91c9c7_1_1322"/>
          <p:cNvSpPr txBox="1"/>
          <p:nvPr>
            <p:ph idx="12" type="sldNum"/>
          </p:nvPr>
        </p:nvSpPr>
        <p:spPr>
          <a:xfrm>
            <a:off x="8737600" y="6243637"/>
            <a:ext cx="2844900" cy="457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Font typeface="Arial"/>
              <a:buNone/>
              <a:defRPr b="0" i="0" sz="1200" u="non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chemeClr val="dk1"/>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0e2f91c9c7_1_48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g20e2f91c9c7_1_48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9" name="Google Shape;19;g20e2f91c9c7_1_48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0e2f91c9c7_1_48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g20e2f91c9c7_1_48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3" name="Google Shape;23;g20e2f91c9c7_1_48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4" name="Google Shape;24;g20e2f91c9c7_1_48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0e2f91c9c7_1_49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g20e2f91c9c7_1_49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0e2f91c9c7_1_49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g20e2f91c9c7_1_49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Google Shape;31;g20e2f91c9c7_1_49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0e2f91c9c7_1_49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g20e2f91c9c7_1_49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0e2f91c9c7_1_50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g20e2f91c9c7_1_50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g20e2f91c9c7_1_50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g20e2f91c9c7_1_50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0" name="Google Shape;40;g20e2f91c9c7_1_50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0e2f91c9c7_1_50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3" name="Google Shape;43;g20e2f91c9c7_1_50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theme" Target="../theme/theme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0e2f91c9c7_1_47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g20e2f91c9c7_1_47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g20e2f91c9c7_1_4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g20e2f91c9c7_1_1259"/>
          <p:cNvSpPr txBox="1"/>
          <p:nvPr>
            <p:ph idx="11" type="ftr"/>
          </p:nvPr>
        </p:nvSpPr>
        <p:spPr>
          <a:xfrm>
            <a:off x="4165600" y="6477000"/>
            <a:ext cx="38607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4" name="Google Shape;84;g20e2f91c9c7_1_1259"/>
          <p:cNvSpPr txBox="1"/>
          <p:nvPr>
            <p:ph idx="12" type="sldNum"/>
          </p:nvPr>
        </p:nvSpPr>
        <p:spPr>
          <a:xfrm>
            <a:off x="8737600" y="6477000"/>
            <a:ext cx="25401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g20e2f91c9c7_1_1259"/>
          <p:cNvSpPr txBox="1"/>
          <p:nvPr>
            <p:ph idx="10" type="dt"/>
          </p:nvPr>
        </p:nvSpPr>
        <p:spPr>
          <a:xfrm>
            <a:off x="914400" y="6477000"/>
            <a:ext cx="25401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hyperlink" Target="https://elearningindustry.com/top-10-free-timeline-creation-tools-for-teachers"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6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8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 Id="rId3" Type="http://schemas.openxmlformats.org/officeDocument/2006/relationships/image" Target="../media/image10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88.png"/><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 Id="rId3" Type="http://schemas.openxmlformats.org/officeDocument/2006/relationships/image" Target="../media/image9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3.xml"/><Relationship Id="rId3" Type="http://schemas.openxmlformats.org/officeDocument/2006/relationships/image" Target="../media/image9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4.xml"/><Relationship Id="rId3" Type="http://schemas.openxmlformats.org/officeDocument/2006/relationships/image" Target="../media/image9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 Id="rId3" Type="http://schemas.openxmlformats.org/officeDocument/2006/relationships/image" Target="../media/image9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6.xml"/><Relationship Id="rId3" Type="http://schemas.openxmlformats.org/officeDocument/2006/relationships/image" Target="../media/image9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 Id="rId3" Type="http://schemas.openxmlformats.org/officeDocument/2006/relationships/image" Target="../media/image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 Id="rId3" Type="http://schemas.openxmlformats.org/officeDocument/2006/relationships/hyperlink" Target="https://www.usdebtclock.org/" TargetMode="External"/><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9.xml"/><Relationship Id="rId3" Type="http://schemas.openxmlformats.org/officeDocument/2006/relationships/hyperlink" Target="https://www.investopedia.com/terms/d/debt-ceiling.asp" TargetMode="External"/><Relationship Id="rId4" Type="http://schemas.openxmlformats.org/officeDocument/2006/relationships/hyperlink" Target="https://www.forbes.com/sites/anthonytellez/2023/01/19/the-debt-ceiling-explained-what-happens-if-the-us-doesnt-raise-it/?sh=2d6c70ce3488" TargetMode="External"/><Relationship Id="rId5" Type="http://schemas.openxmlformats.org/officeDocument/2006/relationships/hyperlink" Target="https://www.cnbc.com/2023/01/18/what-the-debt-ceiling-is-and-how-a-standoff-may-affect-consumers.html" TargetMode="External"/><Relationship Id="rId6" Type="http://schemas.openxmlformats.org/officeDocument/2006/relationships/image" Target="../media/image1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s://forms.gle/ZsqFPspkRocWYwDc7"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0.xml"/><Relationship Id="rId3" Type="http://schemas.openxmlformats.org/officeDocument/2006/relationships/image" Target="../media/image104.png"/></Relationships>
</file>

<file path=ppt/slides/_rels/slide121.xml.rels><?xml version="1.0" encoding="UTF-8" standalone="yes"?><Relationships xmlns="http://schemas.openxmlformats.org/package/2006/relationships"><Relationship Id="rId10" Type="http://schemas.openxmlformats.org/officeDocument/2006/relationships/image" Target="../media/image95.png"/><Relationship Id="rId1" Type="http://schemas.openxmlformats.org/officeDocument/2006/relationships/slideLayout" Target="../slideLayouts/slideLayout20.xml"/><Relationship Id="rId2" Type="http://schemas.openxmlformats.org/officeDocument/2006/relationships/notesSlide" Target="../notesSlides/notesSlide121.xml"/><Relationship Id="rId3" Type="http://schemas.openxmlformats.org/officeDocument/2006/relationships/hyperlink" Target="https://kahoot.com/" TargetMode="External"/><Relationship Id="rId4" Type="http://schemas.openxmlformats.org/officeDocument/2006/relationships/hyperlink" Target="https://quizlet.com/228188053/live" TargetMode="External"/><Relationship Id="rId9" Type="http://schemas.openxmlformats.org/officeDocument/2006/relationships/hyperlink" Target="https://www.blooket.com/" TargetMode="External"/><Relationship Id="rId5" Type="http://schemas.openxmlformats.org/officeDocument/2006/relationships/hyperlink" Target="https://www.gimkit.com/" TargetMode="External"/><Relationship Id="rId6" Type="http://schemas.openxmlformats.org/officeDocument/2006/relationships/hyperlink" Target="https://quizizz.com/" TargetMode="External"/><Relationship Id="rId7" Type="http://schemas.openxmlformats.org/officeDocument/2006/relationships/hyperlink" Target="https://www.quizalize.com/" TargetMode="External"/><Relationship Id="rId8" Type="http://schemas.openxmlformats.org/officeDocument/2006/relationships/hyperlink" Target="https://www.socrative.com/"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2.xml"/><Relationship Id="rId3" Type="http://schemas.openxmlformats.org/officeDocument/2006/relationships/image" Target="../media/image99.png"/><Relationship Id="rId4" Type="http://schemas.openxmlformats.org/officeDocument/2006/relationships/image" Target="../media/image111.png"/><Relationship Id="rId5" Type="http://schemas.openxmlformats.org/officeDocument/2006/relationships/image" Target="../media/image114.png"/><Relationship Id="rId6" Type="http://schemas.openxmlformats.org/officeDocument/2006/relationships/image" Target="../media/image12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3.xml"/><Relationship Id="rId3" Type="http://schemas.openxmlformats.org/officeDocument/2006/relationships/image" Target="../media/image11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 Id="rId3" Type="http://schemas.openxmlformats.org/officeDocument/2006/relationships/image" Target="../media/image123.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5.xml"/><Relationship Id="rId3" Type="http://schemas.openxmlformats.org/officeDocument/2006/relationships/image" Target="../media/image11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6.xml"/><Relationship Id="rId3" Type="http://schemas.openxmlformats.org/officeDocument/2006/relationships/image" Target="../media/image124.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7.xml"/><Relationship Id="rId3" Type="http://schemas.openxmlformats.org/officeDocument/2006/relationships/image" Target="../media/image109.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8.xml"/><Relationship Id="rId3" Type="http://schemas.openxmlformats.org/officeDocument/2006/relationships/hyperlink" Target="https://www.councilforeconed.org/resources/local-affiliates/" TargetMode="External"/><Relationship Id="rId4" Type="http://schemas.openxmlformats.org/officeDocument/2006/relationships/hyperlink" Target="https://www.councilforeconed.org/resources/local-affiliates/" TargetMode="External"/><Relationship Id="rId5" Type="http://schemas.openxmlformats.org/officeDocument/2006/relationships/image" Target="../media/image105.png"/></Relationships>
</file>

<file path=ppt/slides/_rels/slide129.xml.rels><?xml version="1.0" encoding="UTF-8" standalone="yes"?><Relationships xmlns="http://schemas.openxmlformats.org/package/2006/relationships"><Relationship Id="rId11" Type="http://schemas.openxmlformats.org/officeDocument/2006/relationships/image" Target="../media/image122.png"/><Relationship Id="rId10" Type="http://schemas.openxmlformats.org/officeDocument/2006/relationships/image" Target="../media/image113.png"/><Relationship Id="rId12" Type="http://schemas.openxmlformats.org/officeDocument/2006/relationships/image" Target="../media/image117.png"/><Relationship Id="rId1" Type="http://schemas.openxmlformats.org/officeDocument/2006/relationships/slideLayout" Target="../slideLayouts/slideLayout17.xml"/><Relationship Id="rId2" Type="http://schemas.openxmlformats.org/officeDocument/2006/relationships/notesSlide" Target="../notesSlides/notesSlide129.xml"/><Relationship Id="rId3" Type="http://schemas.openxmlformats.org/officeDocument/2006/relationships/image" Target="../media/image106.jpg"/><Relationship Id="rId4" Type="http://schemas.openxmlformats.org/officeDocument/2006/relationships/image" Target="../media/image115.png"/><Relationship Id="rId9" Type="http://schemas.openxmlformats.org/officeDocument/2006/relationships/image" Target="../media/image116.png"/><Relationship Id="rId5" Type="http://schemas.openxmlformats.org/officeDocument/2006/relationships/image" Target="../media/image110.png"/><Relationship Id="rId6" Type="http://schemas.openxmlformats.org/officeDocument/2006/relationships/image" Target="../media/image107.png"/><Relationship Id="rId7" Type="http://schemas.openxmlformats.org/officeDocument/2006/relationships/image" Target="../media/image112.png"/><Relationship Id="rId8" Type="http://schemas.openxmlformats.org/officeDocument/2006/relationships/image" Target="../media/image1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0" Type="http://schemas.openxmlformats.org/officeDocument/2006/relationships/hyperlink" Target="https://www.holidayinsights.com/moreholidays/index.htm" TargetMode="External"/><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www.history.com/this-day-in-history" TargetMode="External"/><Relationship Id="rId4" Type="http://schemas.openxmlformats.org/officeDocument/2006/relationships/hyperlink" Target="https://www.historynet.com/today-in-history/february-22/" TargetMode="External"/><Relationship Id="rId9" Type="http://schemas.openxmlformats.org/officeDocument/2006/relationships/hyperlink" Target="https://www.msn.com/en-us/money" TargetMode="External"/><Relationship Id="rId5" Type="http://schemas.openxmlformats.org/officeDocument/2006/relationships/hyperlink" Target="https://jasonzweig.com/this-day-in-financial-history/" TargetMode="External"/><Relationship Id="rId6" Type="http://schemas.openxmlformats.org/officeDocument/2006/relationships/hyperlink" Target="https://archive.nytimes.com/learning.blogs.nytimes.com/on-this-day/" TargetMode="External"/><Relationship Id="rId7" Type="http://schemas.openxmlformats.org/officeDocument/2006/relationships/hyperlink" Target="https://www.cnbc.com/economy/" TargetMode="External"/><Relationship Id="rId8" Type="http://schemas.openxmlformats.org/officeDocument/2006/relationships/hyperlink" Target="https://www.npr.org/sections/econom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classroom.google.com/c/NTMyNjk1NjcxMTEz/sa/NTc0NzA1MjE5ODc2/submissions/by-status/and-sort-name/all" TargetMode="External"/><Relationship Id="rId4" Type="http://schemas.openxmlformats.org/officeDocument/2006/relationships/hyperlink" Target="https://www.wsj.com/newsletters?sub=197" TargetMode="External"/><Relationship Id="rId5" Type="http://schemas.openxmlformats.org/officeDocument/2006/relationships/hyperlink" Target="https://www.nytimes.com/series/us-morning-briefing" TargetMode="External"/><Relationship Id="rId6" Type="http://schemas.openxmlformats.org/officeDocument/2006/relationships/hyperlink" Target="https://newsela.com/" TargetMode="External"/><Relationship Id="rId7"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hyperlink" Target="https://forms.gle/5xzbUhb6NhKC25kj6"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tradingeconomics.com/" TargetMode="External"/><Relationship Id="rId4" Type="http://schemas.openxmlformats.org/officeDocument/2006/relationships/hyperlink" Target="https://fred.stlouisfed.org/" TargetMode="External"/><Relationship Id="rId9" Type="http://schemas.openxmlformats.org/officeDocument/2006/relationships/hyperlink" Target="https://www.epi.org/indicators/" TargetMode="External"/><Relationship Id="rId5" Type="http://schemas.openxmlformats.org/officeDocument/2006/relationships/hyperlink" Target="https://www.bea.gov/" TargetMode="External"/><Relationship Id="rId6" Type="http://schemas.openxmlformats.org/officeDocument/2006/relationships/hyperlink" Target="https://www.bls.gov/" TargetMode="External"/><Relationship Id="rId7" Type="http://schemas.openxmlformats.org/officeDocument/2006/relationships/hyperlink" Target="https://www.census.gov/economic-indicators/" TargetMode="External"/><Relationship Id="rId8" Type="http://schemas.openxmlformats.org/officeDocument/2006/relationships/hyperlink" Target="https://www.economy.com/indicato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s://docs.google.com/document/d/15LhTNMi0Zpo12TyYinLZduFeGj_210Fbek953J8vdDI/edit?usp=shar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25.png"/><Relationship Id="rId4" Type="http://schemas.openxmlformats.org/officeDocument/2006/relationships/image" Target="../media/image38.png"/><Relationship Id="rId5"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75.png"/><Relationship Id="rId4" Type="http://schemas.openxmlformats.org/officeDocument/2006/relationships/image" Target="../media/image70.png"/><Relationship Id="rId5" Type="http://schemas.openxmlformats.org/officeDocument/2006/relationships/image" Target="../media/image40.png"/><Relationship Id="rId6"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s://docs.google.com/document/d/11S9W8OhXc1Kq4s8-c0FvA4YB5nSEtK-8VP2GO2D2A8Y/edit" TargetMode="Externa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hyperlink" Target="https://hdr.undp.org/data-center/country-insights#/ranks" TargetMode="External"/><Relationship Id="rId4" Type="http://schemas.openxmlformats.org/officeDocument/2006/relationships/hyperlink" Target="https://www.numbeo.com/quality-of-life/rankings_by_country.jsp" TargetMode="External"/><Relationship Id="rId5" Type="http://schemas.openxmlformats.org/officeDocument/2006/relationships/hyperlink" Target="https://www.oecdbetterlifeindex.org/countries/united-states/" TargetMode="External"/><Relationship Id="rId6" Type="http://schemas.openxmlformats.org/officeDocument/2006/relationships/hyperlink" Target="https://hdr.undp.org/data-center/human-development-index#/indicies/HDI" TargetMode="External"/><Relationship Id="rId7"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hyperlink" Target="https://www.usnews.com/news/best-countries/quality-of-life-rankings" TargetMode="Externa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hyperlink" Target="https://www.econedlink.org/?s=Gross+Domestic+Product&amp;post_type=post"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108.png"/><Relationship Id="rId6"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63.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7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hyperlink" Target="https://docs.google.com/document/d/1iqakhLNNsu8JDM4rVETZN5LSEv8gUQux0zbqF5Cei98/edit?usp=sharin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hyperlink" Target="https://jamboard.google.com/d/1swkHOaqBIwZkQMPjvzqIKktyhtN0P8NPMn-Zw9Un6tU/edit?usp=sharin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hyperlink" Target="https://www.econedlink.org/?s=unemployment&amp;post_type=post" TargetMode="Externa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71.png"/><Relationship Id="rId4" Type="http://schemas.openxmlformats.org/officeDocument/2006/relationships/image" Target="../media/image102.png"/><Relationship Id="rId5" Type="http://schemas.openxmlformats.org/officeDocument/2006/relationships/image" Target="../media/image79.png"/><Relationship Id="rId6"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s://forms.gle/WTQ9YUei29vtziax6"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8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8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8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4294967295" type="title"/>
          </p:nvPr>
        </p:nvSpPr>
        <p:spPr>
          <a:xfrm>
            <a:off x="-1112701" y="3961762"/>
            <a:ext cx="10515601" cy="1325560"/>
          </a:xfrm>
          <a:prstGeom prst="rect">
            <a:avLst/>
          </a:prstGeom>
          <a:noFill/>
          <a:ln>
            <a:noFill/>
          </a:ln>
        </p:spPr>
        <p:txBody>
          <a:bodyPr anchorCtr="0" anchor="t" bIns="45700" lIns="45700" spcFirstLastPara="1" rIns="45700" wrap="square" tIns="45700">
            <a:normAutofit fontScale="90000"/>
          </a:bodyPr>
          <a:lstStyle/>
          <a:p>
            <a:pPr indent="0" lvl="0" marL="0" rtl="0" algn="ctr">
              <a:lnSpc>
                <a:spcPct val="90000"/>
              </a:lnSpc>
              <a:spcBef>
                <a:spcPts val="0"/>
              </a:spcBef>
              <a:spcAft>
                <a:spcPts val="0"/>
              </a:spcAft>
              <a:buClr>
                <a:srgbClr val="414A58"/>
              </a:buClr>
              <a:buSzPct val="76219"/>
              <a:buFont typeface="Inter"/>
              <a:buNone/>
            </a:pPr>
            <a:r>
              <a:rPr lang="en-US" sz="2289">
                <a:solidFill>
                  <a:srgbClr val="414A58"/>
                </a:solidFill>
                <a:latin typeface="Inter"/>
                <a:ea typeface="Inter"/>
                <a:cs typeface="Inter"/>
                <a:sym typeface="Inter"/>
              </a:rPr>
              <a:t>Presented by: Theodore Opderbeck</a:t>
            </a:r>
            <a:br>
              <a:rPr lang="en-US" sz="2289">
                <a:solidFill>
                  <a:srgbClr val="414A58"/>
                </a:solidFill>
                <a:latin typeface="Inter"/>
                <a:ea typeface="Inter"/>
                <a:cs typeface="Inter"/>
                <a:sym typeface="Inter"/>
              </a:rPr>
            </a:br>
            <a:br>
              <a:rPr lang="en-US" sz="2289">
                <a:solidFill>
                  <a:srgbClr val="414A58"/>
                </a:solidFill>
                <a:latin typeface="Inter"/>
                <a:ea typeface="Inter"/>
                <a:cs typeface="Inter"/>
                <a:sym typeface="Inter"/>
              </a:rPr>
            </a:br>
            <a:r>
              <a:rPr lang="en-US" sz="2289">
                <a:solidFill>
                  <a:srgbClr val="414A58"/>
                </a:solidFill>
                <a:latin typeface="Inter"/>
                <a:ea typeface="Inter"/>
                <a:cs typeface="Inter"/>
                <a:sym typeface="Inter"/>
              </a:rPr>
              <a:t>Email:  opderbeckt@waldwickschools.org</a:t>
            </a:r>
            <a:br>
              <a:rPr lang="en-US" sz="2289">
                <a:solidFill>
                  <a:srgbClr val="414A58"/>
                </a:solidFill>
                <a:latin typeface="Inter"/>
                <a:ea typeface="Inter"/>
                <a:cs typeface="Inter"/>
                <a:sym typeface="Inter"/>
              </a:rPr>
            </a:br>
            <a:br>
              <a:rPr lang="en-US" sz="1745">
                <a:solidFill>
                  <a:srgbClr val="414A58"/>
                </a:solidFill>
                <a:latin typeface="Inter"/>
                <a:ea typeface="Inter"/>
                <a:cs typeface="Inter"/>
                <a:sym typeface="Inter"/>
              </a:rPr>
            </a:br>
            <a:r>
              <a:rPr lang="en-US" sz="2189">
                <a:solidFill>
                  <a:srgbClr val="414A58"/>
                </a:solidFill>
                <a:latin typeface="Inter"/>
                <a:ea typeface="Inter"/>
                <a:cs typeface="Inter"/>
                <a:sym typeface="Inter"/>
              </a:rPr>
              <a:t>Date:  February 22, 2023</a:t>
            </a:r>
            <a:endParaRPr sz="4844"/>
          </a:p>
        </p:txBody>
      </p:sp>
      <p:sp>
        <p:nvSpPr>
          <p:cNvPr id="154" name="Google Shape;154;p1"/>
          <p:cNvSpPr txBox="1"/>
          <p:nvPr>
            <p:ph idx="1" type="body"/>
          </p:nvPr>
        </p:nvSpPr>
        <p:spPr>
          <a:xfrm>
            <a:off x="0" y="2376625"/>
            <a:ext cx="7437000" cy="1146300"/>
          </a:xfrm>
          <a:prstGeom prst="rect">
            <a:avLst/>
          </a:prstGeom>
          <a:noFill/>
          <a:ln>
            <a:noFill/>
          </a:ln>
        </p:spPr>
        <p:txBody>
          <a:bodyPr anchorCtr="0" anchor="t" bIns="45700" lIns="45700" spcFirstLastPara="1" rIns="45700" wrap="square" tIns="45700">
            <a:normAutofit lnSpcReduction="20000"/>
          </a:bodyPr>
          <a:lstStyle/>
          <a:p>
            <a:pPr indent="0" lvl="0" marL="0" rtl="0" algn="ctr">
              <a:lnSpc>
                <a:spcPct val="90000"/>
              </a:lnSpc>
              <a:spcBef>
                <a:spcPts val="0"/>
              </a:spcBef>
              <a:spcAft>
                <a:spcPts val="0"/>
              </a:spcAft>
              <a:buClr>
                <a:srgbClr val="414A58"/>
              </a:buClr>
              <a:buSzPts val="2267"/>
              <a:buNone/>
            </a:pPr>
            <a:r>
              <a:rPr b="1" lang="en-US" sz="2267">
                <a:solidFill>
                  <a:srgbClr val="414A58"/>
                </a:solidFill>
                <a:latin typeface="Inter"/>
                <a:ea typeface="Inter"/>
                <a:cs typeface="Inter"/>
                <a:sym typeface="Inter"/>
              </a:rPr>
              <a:t>2023 Economics Winter Bootcamp:</a:t>
            </a:r>
            <a:endParaRPr b="1"/>
          </a:p>
          <a:p>
            <a:pPr indent="0" lvl="0" marL="0" rtl="0" algn="ctr">
              <a:lnSpc>
                <a:spcPct val="90000"/>
              </a:lnSpc>
              <a:spcBef>
                <a:spcPts val="400"/>
              </a:spcBef>
              <a:spcAft>
                <a:spcPts val="0"/>
              </a:spcAft>
              <a:buClr>
                <a:srgbClr val="414A58"/>
              </a:buClr>
              <a:buSzPts val="2267"/>
              <a:buNone/>
            </a:pPr>
            <a:r>
              <a:rPr b="1" lang="en-US" sz="2267">
                <a:solidFill>
                  <a:srgbClr val="414A58"/>
                </a:solidFill>
                <a:latin typeface="Inter"/>
                <a:ea typeface="Inter"/>
                <a:cs typeface="Inter"/>
                <a:sym typeface="Inter"/>
              </a:rPr>
              <a:t>Macroeconomics Part One </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g208a22fff01_0_0"/>
          <p:cNvPicPr preferRelativeResize="0"/>
          <p:nvPr/>
        </p:nvPicPr>
        <p:blipFill>
          <a:blip r:embed="rId3">
            <a:alphaModFix/>
          </a:blip>
          <a:stretch>
            <a:fillRect/>
          </a:stretch>
        </p:blipFill>
        <p:spPr>
          <a:xfrm>
            <a:off x="3136875" y="-84675"/>
            <a:ext cx="4919156" cy="685799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20e2f91c9c7_1_978"/>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sp>
        <p:nvSpPr>
          <p:cNvPr id="856" name="Google Shape;856;g20e2f91c9c7_1_978"/>
          <p:cNvSpPr txBox="1"/>
          <p:nvPr/>
        </p:nvSpPr>
        <p:spPr>
          <a:xfrm>
            <a:off x="906275" y="1849525"/>
            <a:ext cx="10351500" cy="3678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000">
                <a:solidFill>
                  <a:srgbClr val="274E13"/>
                </a:solidFill>
                <a:latin typeface="Gill Sans"/>
                <a:ea typeface="Gill Sans"/>
                <a:cs typeface="Gill Sans"/>
                <a:sym typeface="Gill Sans"/>
              </a:rPr>
              <a:t>Inflation Rate = </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000">
                <a:solidFill>
                  <a:srgbClr val="274E13"/>
                </a:solidFill>
                <a:latin typeface="Gill Sans"/>
                <a:ea typeface="Gill Sans"/>
                <a:cs typeface="Gill Sans"/>
                <a:sym typeface="Gill Sans"/>
              </a:rPr>
              <a:t>        Value of Current CPI -  Value of Previous CPI</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000">
                <a:solidFill>
                  <a:srgbClr val="274E13"/>
                </a:solidFill>
                <a:latin typeface="Gill Sans"/>
                <a:ea typeface="Gill Sans"/>
                <a:cs typeface="Gill Sans"/>
                <a:sym typeface="Gill Sans"/>
              </a:rPr>
              <a:t>______________________________________</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000">
                <a:solidFill>
                  <a:srgbClr val="274E13"/>
                </a:solidFill>
                <a:latin typeface="Gill Sans"/>
                <a:ea typeface="Gill Sans"/>
                <a:cs typeface="Gill Sans"/>
                <a:sym typeface="Gill Sans"/>
              </a:rPr>
              <a:t>                        Value of Previous CPI</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000">
                <a:solidFill>
                  <a:srgbClr val="274E13"/>
                </a:solidFill>
                <a:latin typeface="Gill Sans"/>
                <a:ea typeface="Gill Sans"/>
                <a:cs typeface="Gill Sans"/>
                <a:sym typeface="Gill Sans"/>
              </a:rPr>
              <a:t>EX:  In 2018 the CPI was 295.  In 2019 the CPI was 300.  What is the inflation rate?</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000">
                <a:solidFill>
                  <a:srgbClr val="274E13"/>
                </a:solidFill>
                <a:latin typeface="Gill Sans"/>
                <a:ea typeface="Gill Sans"/>
                <a:cs typeface="Gill Sans"/>
                <a:sym typeface="Gill Sans"/>
              </a:rPr>
              <a:t>		300 - 295 /  295 =   0.0169   =  1,7%</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g20e2f91c9c7_1_985"/>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sp>
        <p:nvSpPr>
          <p:cNvPr id="862" name="Google Shape;862;g20e2f91c9c7_1_985"/>
          <p:cNvSpPr txBox="1"/>
          <p:nvPr/>
        </p:nvSpPr>
        <p:spPr>
          <a:xfrm>
            <a:off x="452250" y="1871700"/>
            <a:ext cx="11287500" cy="3555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Calibri"/>
                <a:ea typeface="Calibri"/>
                <a:cs typeface="Calibri"/>
                <a:sym typeface="Calibri"/>
              </a:rPr>
              <a:t>Producer Price Index : same idea as the CPI but a market basket of goods and services producers would buy</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The PPI is often a “leading indicator” that moves ahead of CPI.  Why?</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Core Consumer Price Index:  a CPI that excludes food and energy prices.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Why might we factor out food and energy prices?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“Supercore Inflation”</a:t>
            </a:r>
            <a:endParaRPr sz="2200">
              <a:solidFill>
                <a:srgbClr val="274E13"/>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20e2f91c9c7_1_992"/>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Nominal vs. Real Prices</a:t>
            </a:r>
            <a:endParaRPr/>
          </a:p>
        </p:txBody>
      </p:sp>
      <p:sp>
        <p:nvSpPr>
          <p:cNvPr id="868" name="Google Shape;868;g20e2f91c9c7_1_992"/>
          <p:cNvSpPr txBox="1"/>
          <p:nvPr/>
        </p:nvSpPr>
        <p:spPr>
          <a:xfrm>
            <a:off x="335400" y="1897675"/>
            <a:ext cx="11521200" cy="43251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Calibri"/>
                <a:ea typeface="Calibri"/>
                <a:cs typeface="Calibri"/>
                <a:sym typeface="Calibri"/>
              </a:rPr>
              <a:t>Nominal - the current market price</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Real - prices adjusted for inflation</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Real prices =  CPI current year / CPI previous year x price of good</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Ex:</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The CPI in 1982 was 100.  The nominal price of gasoline in 1982 was $1.50.  The CPI in 2020 is 250.  What is the real price of gasoline in 1982 expressed in 2020 dollars?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250 / 100  x  $1.50</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2.5 x  $1.50   =   </a:t>
            </a:r>
            <a:r>
              <a:rPr b="1" lang="en-US" sz="2200" u="sng">
                <a:solidFill>
                  <a:srgbClr val="274E13"/>
                </a:solidFill>
                <a:latin typeface="Calibri"/>
                <a:ea typeface="Calibri"/>
                <a:cs typeface="Calibri"/>
                <a:sym typeface="Calibri"/>
              </a:rPr>
              <a:t>$3.75</a:t>
            </a:r>
            <a:endParaRPr>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20e2f91c9c7_1_999"/>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Nominal vs. Real Prices</a:t>
            </a:r>
            <a:endParaRPr/>
          </a:p>
        </p:txBody>
      </p:sp>
      <p:sp>
        <p:nvSpPr>
          <p:cNvPr id="874" name="Google Shape;874;g20e2f91c9c7_1_999"/>
          <p:cNvSpPr txBox="1"/>
          <p:nvPr/>
        </p:nvSpPr>
        <p:spPr>
          <a:xfrm>
            <a:off x="335400" y="1897675"/>
            <a:ext cx="11521200" cy="43251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Calibri"/>
                <a:ea typeface="Calibri"/>
                <a:cs typeface="Calibri"/>
                <a:sym typeface="Calibri"/>
              </a:rPr>
              <a:t>Nominal - the current market price</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Real - prices adjusted for inflation</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Real prices =  CPI current year / CPI previous year x price of good</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Ex:</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The CPI in 1982 was 100.  The nominal price of gasoline in 1982 was $1.50.  The CPI in 2020 is 250.  What is the real price of gasoline in 1982 expressed in 2020 dollars?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250 / 100  x  $1.50</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2.5 x  $1.50   =   </a:t>
            </a:r>
            <a:r>
              <a:rPr b="1" lang="en-US" sz="2200" u="sng">
                <a:solidFill>
                  <a:srgbClr val="274E13"/>
                </a:solidFill>
                <a:latin typeface="Calibri"/>
                <a:ea typeface="Calibri"/>
                <a:cs typeface="Calibri"/>
                <a:sym typeface="Calibri"/>
              </a:rPr>
              <a:t>$3.75</a:t>
            </a:r>
            <a:endParaRPr>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20e2f91c9c7_1_1004"/>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 Learning Activities</a:t>
            </a:r>
            <a:endParaRPr/>
          </a:p>
        </p:txBody>
      </p:sp>
      <p:sp>
        <p:nvSpPr>
          <p:cNvPr id="880" name="Google Shape;880;g20e2f91c9c7_1_1004"/>
          <p:cNvSpPr txBox="1"/>
          <p:nvPr/>
        </p:nvSpPr>
        <p:spPr>
          <a:xfrm>
            <a:off x="725225" y="2001675"/>
            <a:ext cx="11053500" cy="4094400"/>
          </a:xfrm>
          <a:prstGeom prst="rect">
            <a:avLst/>
          </a:prstGeom>
          <a:noFill/>
          <a:ln>
            <a:noFill/>
          </a:ln>
        </p:spPr>
        <p:txBody>
          <a:bodyPr anchorCtr="0" anchor="t" bIns="91425" lIns="91425" spcFirstLastPara="1" rIns="91425" wrap="square" tIns="91425">
            <a:spAutoFit/>
          </a:bodyPr>
          <a:lstStyle/>
          <a:p>
            <a:pPr indent="-368300" lvl="0" marL="457200" rtl="0" algn="l">
              <a:spcBef>
                <a:spcPts val="360"/>
              </a:spcBef>
              <a:spcAft>
                <a:spcPts val="0"/>
              </a:spcAft>
              <a:buClr>
                <a:srgbClr val="274E13"/>
              </a:buClr>
              <a:buSzPts val="2200"/>
              <a:buChar char="•"/>
            </a:pPr>
            <a:r>
              <a:rPr lang="en-US" sz="2200">
                <a:solidFill>
                  <a:srgbClr val="274E13"/>
                </a:solidFill>
                <a:latin typeface="Calibri"/>
                <a:ea typeface="Calibri"/>
                <a:cs typeface="Calibri"/>
                <a:sym typeface="Calibri"/>
              </a:rPr>
              <a:t>Students research times of hyperinflation in various nations throughout history.  Students create a illustrated timeline (possibly digital) of the events leading up to and throughout the period.  Alternatively use online timeline generators (</a:t>
            </a:r>
            <a:r>
              <a:rPr lang="en-US" sz="2200" u="sng">
                <a:solidFill>
                  <a:srgbClr val="009999"/>
                </a:solidFill>
                <a:latin typeface="Calibri"/>
                <a:ea typeface="Calibri"/>
                <a:cs typeface="Calibri"/>
                <a:sym typeface="Calibri"/>
                <a:hlinkClick r:id="rId3">
                  <a:extLst>
                    <a:ext uri="{A12FA001-AC4F-418D-AE19-62706E023703}">
                      <ahyp:hlinkClr val="tx"/>
                    </a:ext>
                  </a:extLst>
                </a:hlinkClick>
              </a:rPr>
              <a:t>https://elearningindustry.com/top-10-free-timeline-creation-tools-for-teachers</a:t>
            </a:r>
            <a:r>
              <a:rPr lang="en-US" sz="2200">
                <a:solidFill>
                  <a:srgbClr val="274E13"/>
                </a:solidFill>
                <a:latin typeface="Calibri"/>
                <a:ea typeface="Calibri"/>
                <a:cs typeface="Calibri"/>
                <a:sym typeface="Calibri"/>
              </a:rPr>
              <a:t>)</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Assume that the Bureau of Labor Statistics wishes to create a new “Teenage CPI”.  Have students choose 20 items to include with a rationale.  If possible track previous prices and compare to current prices while determining inflation rates.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Students create a digital collage that shows the impact  of inflation for various sectors of the economy.</a:t>
            </a:r>
            <a:endParaRPr sz="1800">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20f4601793c_0_58"/>
          <p:cNvSpPr txBox="1"/>
          <p:nvPr/>
        </p:nvSpPr>
        <p:spPr>
          <a:xfrm>
            <a:off x="538975" y="501800"/>
            <a:ext cx="929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 </a:t>
            </a:r>
            <a:r>
              <a:rPr lang="en-US" sz="2400">
                <a:solidFill>
                  <a:srgbClr val="004A80"/>
                </a:solidFill>
                <a:latin typeface="Gill Sans"/>
                <a:ea typeface="Gill Sans"/>
                <a:cs typeface="Gill Sans"/>
                <a:sym typeface="Gill Sans"/>
              </a:rPr>
              <a:t>and the BLS</a:t>
            </a:r>
            <a:endParaRPr/>
          </a:p>
        </p:txBody>
      </p:sp>
      <p:sp>
        <p:nvSpPr>
          <p:cNvPr id="886" name="Google Shape;886;g20f4601793c_0_58"/>
          <p:cNvSpPr txBox="1"/>
          <p:nvPr/>
        </p:nvSpPr>
        <p:spPr>
          <a:xfrm>
            <a:off x="433150" y="1378200"/>
            <a:ext cx="6683100" cy="5356500"/>
          </a:xfrm>
          <a:prstGeom prst="rect">
            <a:avLst/>
          </a:prstGeom>
          <a:noFill/>
          <a:ln>
            <a:noFill/>
          </a:ln>
        </p:spPr>
        <p:txBody>
          <a:bodyPr anchorCtr="0" anchor="t" bIns="91425" lIns="91425" spcFirstLastPara="1" rIns="91425" wrap="square" tIns="91425">
            <a:spAutoFit/>
          </a:bodyPr>
          <a:lstStyle/>
          <a:p>
            <a:pPr indent="-381000" lvl="0" marL="457200" rtl="0" algn="l">
              <a:spcBef>
                <a:spcPts val="360"/>
              </a:spcBef>
              <a:spcAft>
                <a:spcPts val="0"/>
              </a:spcAft>
              <a:buSzPts val="2400"/>
              <a:buFont typeface="Calibri"/>
              <a:buChar char="●"/>
            </a:pPr>
            <a:r>
              <a:rPr lang="en-US" sz="2400">
                <a:latin typeface="Calibri"/>
                <a:ea typeface="Calibri"/>
                <a:cs typeface="Calibri"/>
                <a:sym typeface="Calibri"/>
              </a:rPr>
              <a:t>The Bureau of Labor Statistics (BLS) gathers data on prices of goods and services in the CPI market basket</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Approximately 24,000 consumers are surveyed each month called the Consumer Expenditures Survey.  This determines the weight of CPI categories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BLS representatives conduct research on prices of items in those categories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The BLS calculates the CPI and the Core CPI (excluding food and energy) each month.</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The BLS compares the cost of the CPI with previous months to determine inflation rates which are annualized.</a:t>
            </a:r>
            <a:endParaRPr sz="2400">
              <a:latin typeface="Calibri"/>
              <a:ea typeface="Calibri"/>
              <a:cs typeface="Calibri"/>
              <a:sym typeface="Calibri"/>
            </a:endParaRPr>
          </a:p>
        </p:txBody>
      </p:sp>
      <p:pic>
        <p:nvPicPr>
          <p:cNvPr id="887" name="Google Shape;887;g20f4601793c_0_58"/>
          <p:cNvPicPr preferRelativeResize="0"/>
          <p:nvPr/>
        </p:nvPicPr>
        <p:blipFill>
          <a:blip r:embed="rId3">
            <a:alphaModFix/>
          </a:blip>
          <a:stretch>
            <a:fillRect/>
          </a:stretch>
        </p:blipFill>
        <p:spPr>
          <a:xfrm>
            <a:off x="7566525" y="2658550"/>
            <a:ext cx="3884650" cy="20821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20f2a19bdb4_0_3"/>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 Discussion Questions</a:t>
            </a:r>
            <a:endParaRPr/>
          </a:p>
        </p:txBody>
      </p:sp>
      <p:sp>
        <p:nvSpPr>
          <p:cNvPr id="893" name="Google Shape;893;g20f2a19bdb4_0_3"/>
          <p:cNvSpPr txBox="1"/>
          <p:nvPr/>
        </p:nvSpPr>
        <p:spPr>
          <a:xfrm>
            <a:off x="725225" y="2001675"/>
            <a:ext cx="11053500" cy="2770500"/>
          </a:xfrm>
          <a:prstGeom prst="rect">
            <a:avLst/>
          </a:prstGeom>
          <a:noFill/>
          <a:ln>
            <a:noFill/>
          </a:ln>
        </p:spPr>
        <p:txBody>
          <a:bodyPr anchorCtr="0" anchor="t" bIns="91425" lIns="91425" spcFirstLastPara="1" rIns="91425" wrap="square" tIns="91425">
            <a:spAutoFit/>
          </a:bodyPr>
          <a:lstStyle/>
          <a:p>
            <a:pPr indent="-381000" lvl="0" marL="457200" rtl="0" algn="l">
              <a:lnSpc>
                <a:spcPct val="200000"/>
              </a:lnSpc>
              <a:spcBef>
                <a:spcPts val="360"/>
              </a:spcBef>
              <a:spcAft>
                <a:spcPts val="0"/>
              </a:spcAft>
              <a:buSzPts val="2400"/>
              <a:buFont typeface="Calibri"/>
              <a:buChar char="●"/>
            </a:pPr>
            <a:r>
              <a:rPr lang="en-US" sz="2400">
                <a:latin typeface="Calibri"/>
                <a:ea typeface="Calibri"/>
                <a:cs typeface="Calibri"/>
                <a:sym typeface="Calibri"/>
              </a:rPr>
              <a:t>How has recent inflation affected you?</a:t>
            </a:r>
            <a:endParaRPr sz="2400">
              <a:latin typeface="Calibri"/>
              <a:ea typeface="Calibri"/>
              <a:cs typeface="Calibri"/>
              <a:sym typeface="Calibri"/>
            </a:endParaRPr>
          </a:p>
          <a:p>
            <a:pPr indent="-381000" lvl="0" marL="457200" rtl="0" algn="l">
              <a:lnSpc>
                <a:spcPct val="200000"/>
              </a:lnSpc>
              <a:spcBef>
                <a:spcPts val="0"/>
              </a:spcBef>
              <a:spcAft>
                <a:spcPts val="0"/>
              </a:spcAft>
              <a:buSzPts val="2400"/>
              <a:buFont typeface="Calibri"/>
              <a:buChar char="●"/>
            </a:pPr>
            <a:r>
              <a:rPr lang="en-US" sz="2400">
                <a:latin typeface="Calibri"/>
                <a:ea typeface="Calibri"/>
                <a:cs typeface="Calibri"/>
                <a:sym typeface="Calibri"/>
              </a:rPr>
              <a:t>What do you think is more dangerous: inflation or deflation?</a:t>
            </a:r>
            <a:endParaRPr sz="2400">
              <a:latin typeface="Calibri"/>
              <a:ea typeface="Calibri"/>
              <a:cs typeface="Calibri"/>
              <a:sym typeface="Calibri"/>
            </a:endParaRPr>
          </a:p>
          <a:p>
            <a:pPr indent="-381000" lvl="0" marL="457200" rtl="0" algn="l">
              <a:lnSpc>
                <a:spcPct val="200000"/>
              </a:lnSpc>
              <a:spcBef>
                <a:spcPts val="0"/>
              </a:spcBef>
              <a:spcAft>
                <a:spcPts val="0"/>
              </a:spcAft>
              <a:buSzPts val="2400"/>
              <a:buFont typeface="Calibri"/>
              <a:buChar char="●"/>
            </a:pPr>
            <a:r>
              <a:rPr lang="en-US" sz="2400">
                <a:latin typeface="Calibri"/>
                <a:ea typeface="Calibri"/>
                <a:cs typeface="Calibri"/>
                <a:sym typeface="Calibri"/>
              </a:rPr>
              <a:t>When present, why is inflation such a persistent problem?</a:t>
            </a:r>
            <a:endParaRPr sz="2400">
              <a:latin typeface="Calibri"/>
              <a:ea typeface="Calibri"/>
              <a:cs typeface="Calibri"/>
              <a:sym typeface="Calibri"/>
            </a:endParaRPr>
          </a:p>
          <a:p>
            <a:pPr indent="-381000" lvl="0" marL="457200" rtl="0" algn="l">
              <a:lnSpc>
                <a:spcPct val="200000"/>
              </a:lnSpc>
              <a:spcBef>
                <a:spcPts val="0"/>
              </a:spcBef>
              <a:spcAft>
                <a:spcPts val="0"/>
              </a:spcAft>
              <a:buSzPts val="2400"/>
              <a:buFont typeface="Calibri"/>
              <a:buChar char="●"/>
            </a:pPr>
            <a:r>
              <a:rPr lang="en-US" sz="2400">
                <a:latin typeface="Calibri"/>
                <a:ea typeface="Calibri"/>
                <a:cs typeface="Calibri"/>
                <a:sym typeface="Calibri"/>
              </a:rPr>
              <a:t>What are the major causes of our current inflation?  What are some solutions?</a:t>
            </a:r>
            <a:endParaRPr sz="24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20f4601793c_0_31"/>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899" name="Google Shape;899;g20f4601793c_0_31"/>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900" name="Google Shape;900;g20f4601793c_0_31"/>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Unemployment</a:t>
            </a:r>
            <a:endParaRPr/>
          </a:p>
        </p:txBody>
      </p:sp>
      <p:sp>
        <p:nvSpPr>
          <p:cNvPr id="901" name="Google Shape;901;g20f4601793c_0_31"/>
          <p:cNvSpPr txBox="1"/>
          <p:nvPr/>
        </p:nvSpPr>
        <p:spPr>
          <a:xfrm>
            <a:off x="389400" y="1116600"/>
            <a:ext cx="11413200" cy="3155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lang="en-US" sz="4000">
                <a:solidFill>
                  <a:schemeClr val="dk1"/>
                </a:solidFill>
                <a:latin typeface="Calibri"/>
                <a:ea typeface="Calibri"/>
                <a:cs typeface="Calibri"/>
                <a:sym typeface="Calibri"/>
              </a:rPr>
              <a:t>Online Game: Quizlet Live</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902" name="Google Shape;902;g20f4601793c_0_31"/>
          <p:cNvPicPr preferRelativeResize="0"/>
          <p:nvPr/>
        </p:nvPicPr>
        <p:blipFill>
          <a:blip r:embed="rId3">
            <a:alphaModFix/>
          </a:blip>
          <a:stretch>
            <a:fillRect/>
          </a:stretch>
        </p:blipFill>
        <p:spPr>
          <a:xfrm>
            <a:off x="3800338" y="3124200"/>
            <a:ext cx="4591326" cy="25654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20e2f91c9c7_1_1011"/>
          <p:cNvSpPr txBox="1"/>
          <p:nvPr/>
        </p:nvSpPr>
        <p:spPr>
          <a:xfrm>
            <a:off x="623900" y="545925"/>
            <a:ext cx="64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Putting It All Together . . .</a:t>
            </a:r>
            <a:endParaRPr sz="2400">
              <a:solidFill>
                <a:srgbClr val="004A80"/>
              </a:solidFill>
              <a:latin typeface="Gill Sans"/>
              <a:ea typeface="Gill Sans"/>
              <a:cs typeface="Gill Sans"/>
              <a:sym typeface="Gill Sans"/>
            </a:endParaRPr>
          </a:p>
        </p:txBody>
      </p:sp>
      <p:sp>
        <p:nvSpPr>
          <p:cNvPr id="908" name="Google Shape;908;g20e2f91c9c7_1_1011"/>
          <p:cNvSpPr txBox="1"/>
          <p:nvPr/>
        </p:nvSpPr>
        <p:spPr>
          <a:xfrm>
            <a:off x="623900" y="1764125"/>
            <a:ext cx="10043100" cy="4525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Calibri"/>
                <a:ea typeface="Calibri"/>
                <a:cs typeface="Calibri"/>
                <a:sym typeface="Calibri"/>
              </a:rPr>
              <a:t>How do GDP, Unemployment, and Inflation relate to each other?</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High GDP can lead to low unemployment which can lead to high levels of inflation</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Low GDP can lead to higher unemployment which can lead to low levels of inflation</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There is an enormous “trade-off” when it comes to monetary policy (the Federal Reserve) and fiscal policy (the U.S. government)</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Promoting growth (GDP)  and low unemployment can lead to undesired inflation</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Fighting inflation can lead to lower growth and higher unemployment</a:t>
            </a:r>
            <a:endParaRPr sz="1800">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20e2f91c9c7_1_1020"/>
          <p:cNvSpPr txBox="1"/>
          <p:nvPr/>
        </p:nvSpPr>
        <p:spPr>
          <a:xfrm>
            <a:off x="623900" y="545925"/>
            <a:ext cx="64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Putting It All Together . . .</a:t>
            </a:r>
            <a:endParaRPr sz="2400">
              <a:solidFill>
                <a:srgbClr val="004A80"/>
              </a:solidFill>
              <a:latin typeface="Gill Sans"/>
              <a:ea typeface="Gill Sans"/>
              <a:cs typeface="Gill Sans"/>
              <a:sym typeface="Gill Sans"/>
            </a:endParaRPr>
          </a:p>
        </p:txBody>
      </p:sp>
      <p:pic>
        <p:nvPicPr>
          <p:cNvPr id="914" name="Google Shape;914;g20e2f91c9c7_1_1020"/>
          <p:cNvPicPr preferRelativeResize="0"/>
          <p:nvPr/>
        </p:nvPicPr>
        <p:blipFill>
          <a:blip r:embed="rId3">
            <a:alphaModFix/>
          </a:blip>
          <a:stretch>
            <a:fillRect/>
          </a:stretch>
        </p:blipFill>
        <p:spPr>
          <a:xfrm>
            <a:off x="0" y="1692200"/>
            <a:ext cx="12012750" cy="388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089a1aea96_0_21"/>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28" name="Google Shape;228;g2089a1aea96_0_21"/>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0" i="0" lang="en-US" sz="4400" u="sng" cap="none" strike="noStrike">
                <a:solidFill>
                  <a:srgbClr val="000000"/>
                </a:solidFill>
                <a:latin typeface="Calibri"/>
                <a:ea typeface="Calibri"/>
                <a:cs typeface="Calibri"/>
                <a:sym typeface="Calibri"/>
              </a:rPr>
              <a:t>Question</a:t>
            </a:r>
            <a:r>
              <a:rPr lang="en-US" sz="4400" u="sng">
                <a:latin typeface="Calibri"/>
                <a:ea typeface="Calibri"/>
                <a:cs typeface="Calibri"/>
                <a:sym typeface="Calibri"/>
              </a:rPr>
              <a:t> of the Day Activity</a:t>
            </a:r>
            <a:endParaRPr b="0" i="0" sz="1400" u="none" cap="none" strike="noStrike">
              <a:solidFill>
                <a:srgbClr val="000000"/>
              </a:solidFill>
              <a:latin typeface="Arial"/>
              <a:ea typeface="Arial"/>
              <a:cs typeface="Arial"/>
              <a:sym typeface="Arial"/>
            </a:endParaRPr>
          </a:p>
        </p:txBody>
      </p:sp>
      <p:pic>
        <p:nvPicPr>
          <p:cNvPr id="229" name="Google Shape;229;g2089a1aea96_0_21"/>
          <p:cNvPicPr preferRelativeResize="0"/>
          <p:nvPr/>
        </p:nvPicPr>
        <p:blipFill>
          <a:blip r:embed="rId3">
            <a:alphaModFix/>
          </a:blip>
          <a:stretch>
            <a:fillRect/>
          </a:stretch>
        </p:blipFill>
        <p:spPr>
          <a:xfrm>
            <a:off x="943600" y="1331710"/>
            <a:ext cx="9511450" cy="535019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0e2f91c9c7_1_1026"/>
          <p:cNvSpPr txBox="1"/>
          <p:nvPr/>
        </p:nvSpPr>
        <p:spPr>
          <a:xfrm>
            <a:off x="623900" y="545925"/>
            <a:ext cx="642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Aggregate Supply and Demand</a:t>
            </a:r>
            <a:endParaRPr sz="2400">
              <a:solidFill>
                <a:srgbClr val="004A80"/>
              </a:solidFill>
              <a:latin typeface="Gill Sans"/>
              <a:ea typeface="Gill Sans"/>
              <a:cs typeface="Gill Sans"/>
              <a:sym typeface="Gill Sans"/>
            </a:endParaRPr>
          </a:p>
        </p:txBody>
      </p:sp>
      <p:sp>
        <p:nvSpPr>
          <p:cNvPr id="920" name="Google Shape;920;g20e2f91c9c7_1_1026"/>
          <p:cNvSpPr txBox="1"/>
          <p:nvPr/>
        </p:nvSpPr>
        <p:spPr>
          <a:xfrm>
            <a:off x="733100" y="1575350"/>
            <a:ext cx="101643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Aggregate:  total of all sectors of the economy (C + I + G + NX)</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Similar to microeconomic supply and demand model</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Measures total supply and </a:t>
            </a:r>
            <a:r>
              <a:rPr lang="en-US" sz="2000"/>
              <a:t>demand</a:t>
            </a:r>
            <a:r>
              <a:rPr lang="en-US" sz="2000"/>
              <a:t> in the entire macroeconomy</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Used to illustrate various macroeconomic conditions (ex: recession, inflation) and the impact of monetary and fiscal policy</a:t>
            </a:r>
            <a:endParaRPr sz="2000"/>
          </a:p>
        </p:txBody>
      </p:sp>
      <p:pic>
        <p:nvPicPr>
          <p:cNvPr id="921" name="Google Shape;921;g20e2f91c9c7_1_1026"/>
          <p:cNvPicPr preferRelativeResize="0"/>
          <p:nvPr/>
        </p:nvPicPr>
        <p:blipFill>
          <a:blip r:embed="rId3">
            <a:alphaModFix/>
          </a:blip>
          <a:stretch>
            <a:fillRect/>
          </a:stretch>
        </p:blipFill>
        <p:spPr>
          <a:xfrm>
            <a:off x="5403525" y="4222850"/>
            <a:ext cx="4142845" cy="23303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g20e2f91c9c7_1_1033"/>
          <p:cNvPicPr preferRelativeResize="0"/>
          <p:nvPr/>
        </p:nvPicPr>
        <p:blipFill>
          <a:blip r:embed="rId3">
            <a:alphaModFix/>
          </a:blip>
          <a:stretch>
            <a:fillRect/>
          </a:stretch>
        </p:blipFill>
        <p:spPr>
          <a:xfrm>
            <a:off x="5100379" y="1953975"/>
            <a:ext cx="6624176" cy="3726101"/>
          </a:xfrm>
          <a:prstGeom prst="rect">
            <a:avLst/>
          </a:prstGeom>
          <a:noFill/>
          <a:ln>
            <a:noFill/>
          </a:ln>
        </p:spPr>
      </p:pic>
      <p:pic>
        <p:nvPicPr>
          <p:cNvPr id="927" name="Google Shape;927;g20e2f91c9c7_1_1033"/>
          <p:cNvPicPr preferRelativeResize="0"/>
          <p:nvPr/>
        </p:nvPicPr>
        <p:blipFill>
          <a:blip r:embed="rId4">
            <a:alphaModFix/>
          </a:blip>
          <a:stretch>
            <a:fillRect/>
          </a:stretch>
        </p:blipFill>
        <p:spPr>
          <a:xfrm>
            <a:off x="304800" y="1757700"/>
            <a:ext cx="4431628" cy="411864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g20e2f91c9c7_1_1045"/>
          <p:cNvPicPr preferRelativeResize="0"/>
          <p:nvPr/>
        </p:nvPicPr>
        <p:blipFill>
          <a:blip r:embed="rId3">
            <a:alphaModFix/>
          </a:blip>
          <a:stretch>
            <a:fillRect/>
          </a:stretch>
        </p:blipFill>
        <p:spPr>
          <a:xfrm>
            <a:off x="2968726" y="1752625"/>
            <a:ext cx="6521677" cy="5368924"/>
          </a:xfrm>
          <a:prstGeom prst="rect">
            <a:avLst/>
          </a:prstGeom>
          <a:noFill/>
          <a:ln>
            <a:noFill/>
          </a:ln>
        </p:spPr>
      </p:pic>
      <p:sp>
        <p:nvSpPr>
          <p:cNvPr id="933" name="Google Shape;933;g20e2f91c9c7_1_1045"/>
          <p:cNvSpPr txBox="1"/>
          <p:nvPr/>
        </p:nvSpPr>
        <p:spPr>
          <a:xfrm>
            <a:off x="1097025" y="691475"/>
            <a:ext cx="785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“Recessionary Gap” - Below full employment</a:t>
            </a:r>
            <a:endParaRPr sz="24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20e2f91c9c7_1_1050"/>
          <p:cNvSpPr txBox="1"/>
          <p:nvPr/>
        </p:nvSpPr>
        <p:spPr>
          <a:xfrm>
            <a:off x="1097025" y="691475"/>
            <a:ext cx="785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“Inflationary Gap” - Above Full Employment</a:t>
            </a:r>
            <a:endParaRPr sz="2400"/>
          </a:p>
        </p:txBody>
      </p:sp>
      <p:pic>
        <p:nvPicPr>
          <p:cNvPr id="939" name="Google Shape;939;g20e2f91c9c7_1_1050"/>
          <p:cNvPicPr preferRelativeResize="0"/>
          <p:nvPr/>
        </p:nvPicPr>
        <p:blipFill>
          <a:blip r:embed="rId3">
            <a:alphaModFix/>
          </a:blip>
          <a:stretch>
            <a:fillRect/>
          </a:stretch>
        </p:blipFill>
        <p:spPr>
          <a:xfrm>
            <a:off x="2434788" y="1550375"/>
            <a:ext cx="7322418" cy="53076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g20e2f91c9c7_1_1056"/>
          <p:cNvSpPr txBox="1"/>
          <p:nvPr/>
        </p:nvSpPr>
        <p:spPr>
          <a:xfrm>
            <a:off x="1097025" y="691475"/>
            <a:ext cx="785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Effects of Monetary (Federal Reserve) or Fiscal Policy</a:t>
            </a:r>
            <a:endParaRPr sz="2400"/>
          </a:p>
        </p:txBody>
      </p:sp>
      <p:pic>
        <p:nvPicPr>
          <p:cNvPr id="945" name="Google Shape;945;g20e2f91c9c7_1_1056"/>
          <p:cNvPicPr preferRelativeResize="0"/>
          <p:nvPr/>
        </p:nvPicPr>
        <p:blipFill>
          <a:blip r:embed="rId3">
            <a:alphaModFix/>
          </a:blip>
          <a:stretch>
            <a:fillRect/>
          </a:stretch>
        </p:blipFill>
        <p:spPr>
          <a:xfrm>
            <a:off x="2908450" y="1550375"/>
            <a:ext cx="6039285" cy="530762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g20e2f91c9c7_1_1062"/>
          <p:cNvSpPr txBox="1"/>
          <p:nvPr/>
        </p:nvSpPr>
        <p:spPr>
          <a:xfrm>
            <a:off x="1097025" y="691475"/>
            <a:ext cx="785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Effects of Monetary (Federal Reserve) or Fiscal Policy</a:t>
            </a:r>
            <a:endParaRPr sz="2400"/>
          </a:p>
        </p:txBody>
      </p:sp>
      <p:pic>
        <p:nvPicPr>
          <p:cNvPr id="951" name="Google Shape;951;g20e2f91c9c7_1_1062"/>
          <p:cNvPicPr preferRelativeResize="0"/>
          <p:nvPr/>
        </p:nvPicPr>
        <p:blipFill>
          <a:blip r:embed="rId3">
            <a:alphaModFix/>
          </a:blip>
          <a:stretch>
            <a:fillRect/>
          </a:stretch>
        </p:blipFill>
        <p:spPr>
          <a:xfrm>
            <a:off x="2621188" y="1449950"/>
            <a:ext cx="6949625" cy="57759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g20e2f91c9c7_1_1068"/>
          <p:cNvSpPr txBox="1"/>
          <p:nvPr/>
        </p:nvSpPr>
        <p:spPr>
          <a:xfrm>
            <a:off x="1071025" y="561500"/>
            <a:ext cx="6993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Fiscal Policy</a:t>
            </a:r>
            <a:endParaRPr sz="2200"/>
          </a:p>
        </p:txBody>
      </p:sp>
      <p:sp>
        <p:nvSpPr>
          <p:cNvPr id="957" name="Google Shape;957;g20e2f91c9c7_1_1068"/>
          <p:cNvSpPr txBox="1"/>
          <p:nvPr/>
        </p:nvSpPr>
        <p:spPr>
          <a:xfrm>
            <a:off x="707075" y="2199225"/>
            <a:ext cx="6030900" cy="3016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lang="en-US" sz="2300"/>
              <a:t>Fiscal policy:  the use of federal government taxes and spending to influence the economy</a:t>
            </a:r>
            <a:endParaRPr sz="2300"/>
          </a:p>
          <a:p>
            <a:pPr indent="0" lvl="0" marL="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Expansionary fiscal policy:  increase spending;  decrease taxes</a:t>
            </a:r>
            <a:endParaRPr sz="2300"/>
          </a:p>
          <a:p>
            <a:pPr indent="-374650" lvl="0" marL="457200" rtl="0" algn="l">
              <a:spcBef>
                <a:spcPts val="0"/>
              </a:spcBef>
              <a:spcAft>
                <a:spcPts val="0"/>
              </a:spcAft>
              <a:buSzPts val="2300"/>
              <a:buChar char="●"/>
            </a:pPr>
            <a:r>
              <a:rPr lang="en-US" sz="2300"/>
              <a:t>Contractionary fiscal policy:  decrease spending; increase taxes</a:t>
            </a:r>
            <a:endParaRPr sz="2300"/>
          </a:p>
        </p:txBody>
      </p:sp>
      <p:pic>
        <p:nvPicPr>
          <p:cNvPr id="958" name="Google Shape;958;g20e2f91c9c7_1_1068"/>
          <p:cNvPicPr preferRelativeResize="0"/>
          <p:nvPr/>
        </p:nvPicPr>
        <p:blipFill>
          <a:blip r:embed="rId3">
            <a:alphaModFix/>
          </a:blip>
          <a:stretch>
            <a:fillRect/>
          </a:stretch>
        </p:blipFill>
        <p:spPr>
          <a:xfrm>
            <a:off x="6942375" y="2112538"/>
            <a:ext cx="4785274" cy="319018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20e2f91c9c7_1_1074"/>
          <p:cNvSpPr txBox="1"/>
          <p:nvPr/>
        </p:nvSpPr>
        <p:spPr>
          <a:xfrm>
            <a:off x="1071025" y="561500"/>
            <a:ext cx="699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Fiscal Policy</a:t>
            </a:r>
            <a:endParaRPr sz="2400"/>
          </a:p>
        </p:txBody>
      </p:sp>
      <p:sp>
        <p:nvSpPr>
          <p:cNvPr id="964" name="Google Shape;964;g20e2f91c9c7_1_1074"/>
          <p:cNvSpPr txBox="1"/>
          <p:nvPr/>
        </p:nvSpPr>
        <p:spPr>
          <a:xfrm>
            <a:off x="629100" y="1731300"/>
            <a:ext cx="6030900" cy="4787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lang="en-US" sz="2300"/>
              <a:t>Balanced Budget:  Tax revenue is equal to government spending</a:t>
            </a:r>
            <a:endParaRPr sz="2300"/>
          </a:p>
          <a:p>
            <a:pPr indent="0" lvl="0" marL="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Budget Deficit: within a fiscal year, government spending is greater than tax revenue</a:t>
            </a:r>
            <a:endParaRPr sz="2300"/>
          </a:p>
          <a:p>
            <a:pPr indent="0" lvl="0" marL="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Budget Surplus:  within a fiscal year, tax revenue is greater than government spending</a:t>
            </a:r>
            <a:endParaRPr sz="2300"/>
          </a:p>
          <a:p>
            <a:pPr indent="0" lvl="0" marL="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National Debt:  the accumulation of budget deficits over time.</a:t>
            </a:r>
            <a:endParaRPr sz="2300"/>
          </a:p>
        </p:txBody>
      </p:sp>
      <p:pic>
        <p:nvPicPr>
          <p:cNvPr id="965" name="Google Shape;965;g20e2f91c9c7_1_1074"/>
          <p:cNvPicPr preferRelativeResize="0"/>
          <p:nvPr/>
        </p:nvPicPr>
        <p:blipFill>
          <a:blip r:embed="rId3">
            <a:alphaModFix/>
          </a:blip>
          <a:stretch>
            <a:fillRect/>
          </a:stretch>
        </p:blipFill>
        <p:spPr>
          <a:xfrm>
            <a:off x="7135175" y="2754913"/>
            <a:ext cx="4566475" cy="273987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g20e2f91c9c7_1_1081"/>
          <p:cNvSpPr txBox="1"/>
          <p:nvPr/>
        </p:nvSpPr>
        <p:spPr>
          <a:xfrm>
            <a:off x="1071025" y="561500"/>
            <a:ext cx="699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Fiscal Policy:  Debt Clock</a:t>
            </a:r>
            <a:endParaRPr sz="2400"/>
          </a:p>
        </p:txBody>
      </p:sp>
      <p:sp>
        <p:nvSpPr>
          <p:cNvPr id="971" name="Google Shape;971;g20e2f91c9c7_1_1081"/>
          <p:cNvSpPr txBox="1"/>
          <p:nvPr/>
        </p:nvSpPr>
        <p:spPr>
          <a:xfrm>
            <a:off x="3067500" y="2027675"/>
            <a:ext cx="4710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u="sng">
                <a:solidFill>
                  <a:schemeClr val="hlink"/>
                </a:solidFill>
                <a:hlinkClick r:id="rId3"/>
              </a:rPr>
              <a:t>https://www.usdebtclock.org/</a:t>
            </a:r>
            <a:endParaRPr sz="2700"/>
          </a:p>
          <a:p>
            <a:pPr indent="0" lvl="0" marL="0" rtl="0" algn="l">
              <a:spcBef>
                <a:spcPts val="0"/>
              </a:spcBef>
              <a:spcAft>
                <a:spcPts val="0"/>
              </a:spcAft>
              <a:buNone/>
            </a:pPr>
            <a:r>
              <a:t/>
            </a:r>
            <a:endParaRPr sz="2700"/>
          </a:p>
        </p:txBody>
      </p:sp>
      <p:pic>
        <p:nvPicPr>
          <p:cNvPr id="972" name="Google Shape;972;g20e2f91c9c7_1_1081"/>
          <p:cNvPicPr preferRelativeResize="0"/>
          <p:nvPr/>
        </p:nvPicPr>
        <p:blipFill>
          <a:blip r:embed="rId4">
            <a:alphaModFix/>
          </a:blip>
          <a:stretch>
            <a:fillRect/>
          </a:stretch>
        </p:blipFill>
        <p:spPr>
          <a:xfrm>
            <a:off x="2729550" y="3043483"/>
            <a:ext cx="6016350" cy="315356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20e2f91c9c7_1_1091"/>
          <p:cNvSpPr txBox="1"/>
          <p:nvPr/>
        </p:nvSpPr>
        <p:spPr>
          <a:xfrm>
            <a:off x="1071025" y="561500"/>
            <a:ext cx="699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Fiscal Policy:  The Debt Ceiling Debate</a:t>
            </a:r>
            <a:endParaRPr sz="2400"/>
          </a:p>
        </p:txBody>
      </p:sp>
      <p:sp>
        <p:nvSpPr>
          <p:cNvPr id="978" name="Google Shape;978;g20e2f91c9c7_1_1091"/>
          <p:cNvSpPr txBox="1"/>
          <p:nvPr/>
        </p:nvSpPr>
        <p:spPr>
          <a:xfrm>
            <a:off x="447125" y="1710625"/>
            <a:ext cx="5329200" cy="4740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Char char="●"/>
            </a:pPr>
            <a:r>
              <a:rPr lang="en-US" sz="2200" u="sng">
                <a:solidFill>
                  <a:schemeClr val="hlink"/>
                </a:solidFill>
                <a:hlinkClick r:id="rId3"/>
              </a:rPr>
              <a:t>https://www.investopedia.com/terms/d/debt-ceiling.asp</a:t>
            </a:r>
            <a:endParaRPr sz="2200"/>
          </a:p>
          <a:p>
            <a:pPr indent="0" lvl="0" marL="0" rtl="0" algn="l">
              <a:spcBef>
                <a:spcPts val="0"/>
              </a:spcBef>
              <a:spcAft>
                <a:spcPts val="0"/>
              </a:spcAft>
              <a:buNone/>
            </a:pPr>
            <a:r>
              <a:t/>
            </a:r>
            <a:endParaRPr sz="2200"/>
          </a:p>
          <a:p>
            <a:pPr indent="-368300" lvl="0" marL="457200" rtl="0" algn="l">
              <a:spcBef>
                <a:spcPts val="0"/>
              </a:spcBef>
              <a:spcAft>
                <a:spcPts val="0"/>
              </a:spcAft>
              <a:buSzPts val="2200"/>
              <a:buChar char="●"/>
            </a:pPr>
            <a:r>
              <a:rPr lang="en-US" sz="2200" u="sng">
                <a:solidFill>
                  <a:schemeClr val="hlink"/>
                </a:solidFill>
                <a:hlinkClick r:id="rId4"/>
              </a:rPr>
              <a:t>https://www.forbes.com/sites/anthonytellez/2023/01/19/the-debt-ceiling-explained-what-happens-if-the-us-doesnt-raise-it/?sh=2d6c70ce3488</a:t>
            </a:r>
            <a:endParaRPr sz="2200"/>
          </a:p>
          <a:p>
            <a:pPr indent="0" lvl="0" marL="0" rtl="0" algn="l">
              <a:spcBef>
                <a:spcPts val="0"/>
              </a:spcBef>
              <a:spcAft>
                <a:spcPts val="0"/>
              </a:spcAft>
              <a:buNone/>
            </a:pPr>
            <a:r>
              <a:t/>
            </a:r>
            <a:endParaRPr sz="2200"/>
          </a:p>
          <a:p>
            <a:pPr indent="-368300" lvl="0" marL="457200" rtl="0" algn="l">
              <a:spcBef>
                <a:spcPts val="0"/>
              </a:spcBef>
              <a:spcAft>
                <a:spcPts val="0"/>
              </a:spcAft>
              <a:buSzPts val="2200"/>
              <a:buChar char="●"/>
            </a:pPr>
            <a:r>
              <a:rPr lang="en-US" sz="2200" u="sng">
                <a:solidFill>
                  <a:schemeClr val="hlink"/>
                </a:solidFill>
                <a:hlinkClick r:id="rId5"/>
              </a:rPr>
              <a:t>https://www.cnbc.com/2023/01/18/what-the-debt-ceiling-is-and-how-a-standoff-may-affect-consumers.html</a:t>
            </a:r>
            <a:endParaRPr sz="2200"/>
          </a:p>
          <a:p>
            <a:pPr indent="0" lvl="0" marL="457200" rtl="0" algn="l">
              <a:spcBef>
                <a:spcPts val="0"/>
              </a:spcBef>
              <a:spcAft>
                <a:spcPts val="0"/>
              </a:spcAft>
              <a:buNone/>
            </a:pPr>
            <a:r>
              <a:t/>
            </a:r>
            <a:endParaRPr sz="2700"/>
          </a:p>
          <a:p>
            <a:pPr indent="0" lvl="0" marL="0" rtl="0" algn="l">
              <a:spcBef>
                <a:spcPts val="0"/>
              </a:spcBef>
              <a:spcAft>
                <a:spcPts val="0"/>
              </a:spcAft>
              <a:buNone/>
            </a:pPr>
            <a:r>
              <a:t/>
            </a:r>
            <a:endParaRPr sz="2700"/>
          </a:p>
        </p:txBody>
      </p:sp>
      <p:pic>
        <p:nvPicPr>
          <p:cNvPr id="979" name="Google Shape;979;g20e2f91c9c7_1_1091"/>
          <p:cNvPicPr preferRelativeResize="0"/>
          <p:nvPr/>
        </p:nvPicPr>
        <p:blipFill>
          <a:blip r:embed="rId6">
            <a:alphaModFix/>
          </a:blip>
          <a:stretch>
            <a:fillRect/>
          </a:stretch>
        </p:blipFill>
        <p:spPr>
          <a:xfrm>
            <a:off x="6103925" y="2232512"/>
            <a:ext cx="5833299" cy="328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0f2592c146_0_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35" name="Google Shape;235;g20f2592c146_0_0"/>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0" i="0" lang="en-US" sz="4400" u="sng" cap="none" strike="noStrike">
                <a:solidFill>
                  <a:srgbClr val="000000"/>
                </a:solidFill>
                <a:latin typeface="Calibri"/>
                <a:ea typeface="Calibri"/>
                <a:cs typeface="Calibri"/>
                <a:sym typeface="Calibri"/>
              </a:rPr>
              <a:t>Question</a:t>
            </a:r>
            <a:r>
              <a:rPr lang="en-US" sz="4400" u="sng">
                <a:latin typeface="Calibri"/>
                <a:ea typeface="Calibri"/>
                <a:cs typeface="Calibri"/>
                <a:sym typeface="Calibri"/>
              </a:rPr>
              <a:t> of the Day Activity</a:t>
            </a:r>
            <a:endParaRPr b="0" i="0" sz="1400" u="none" cap="none" strike="noStrike">
              <a:solidFill>
                <a:srgbClr val="000000"/>
              </a:solidFill>
              <a:latin typeface="Arial"/>
              <a:ea typeface="Arial"/>
              <a:cs typeface="Arial"/>
              <a:sym typeface="Arial"/>
            </a:endParaRPr>
          </a:p>
        </p:txBody>
      </p:sp>
      <p:sp>
        <p:nvSpPr>
          <p:cNvPr id="236" name="Google Shape;236;g20f2592c146_0_0"/>
          <p:cNvSpPr txBox="1"/>
          <p:nvPr/>
        </p:nvSpPr>
        <p:spPr>
          <a:xfrm>
            <a:off x="947850" y="2044375"/>
            <a:ext cx="5114700" cy="330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rPr>
              <a:t>What country/sovereign nation currently has the highest per capita GDP?</a:t>
            </a:r>
            <a:endParaRPr sz="2400">
              <a:solidFill>
                <a:schemeClr val="dk1"/>
              </a:solidFill>
            </a:endParaRPr>
          </a:p>
          <a:p>
            <a:pPr indent="-381000" lvl="0" marL="457200" rtl="0" algn="l">
              <a:lnSpc>
                <a:spcPct val="115000"/>
              </a:lnSpc>
              <a:spcBef>
                <a:spcPts val="1600"/>
              </a:spcBef>
              <a:spcAft>
                <a:spcPts val="0"/>
              </a:spcAft>
              <a:buClr>
                <a:schemeClr val="dk1"/>
              </a:buClr>
              <a:buSzPts val="2400"/>
              <a:buAutoNum type="alphaUcPeriod"/>
            </a:pPr>
            <a:r>
              <a:rPr lang="en-US" sz="2400">
                <a:solidFill>
                  <a:schemeClr val="dk1"/>
                </a:solidFill>
              </a:rPr>
              <a:t>Luxembourg</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Monaco</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Switzerland</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Liechtenstein</a:t>
            </a:r>
            <a:endParaRPr sz="2400">
              <a:solidFill>
                <a:schemeClr val="dk1"/>
              </a:solidFill>
            </a:endParaRPr>
          </a:p>
        </p:txBody>
      </p:sp>
      <p:pic>
        <p:nvPicPr>
          <p:cNvPr id="237" name="Google Shape;237;g20f2592c146_0_0"/>
          <p:cNvPicPr preferRelativeResize="0"/>
          <p:nvPr/>
        </p:nvPicPr>
        <p:blipFill>
          <a:blip r:embed="rId3">
            <a:alphaModFix/>
          </a:blip>
          <a:stretch>
            <a:fillRect/>
          </a:stretch>
        </p:blipFill>
        <p:spPr>
          <a:xfrm>
            <a:off x="6387575" y="2159030"/>
            <a:ext cx="4627000" cy="3079075"/>
          </a:xfrm>
          <a:prstGeom prst="rect">
            <a:avLst/>
          </a:prstGeom>
          <a:noFill/>
          <a:ln>
            <a:noFill/>
          </a:ln>
        </p:spPr>
      </p:pic>
      <p:sp>
        <p:nvSpPr>
          <p:cNvPr id="238" name="Google Shape;238;g20f2592c146_0_0"/>
          <p:cNvSpPr txBox="1"/>
          <p:nvPr/>
        </p:nvSpPr>
        <p:spPr>
          <a:xfrm>
            <a:off x="3725325" y="582000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hlink"/>
                </a:solidFill>
                <a:hlinkClick r:id="rId4"/>
              </a:rPr>
              <a:t>https://forms.gle/ZsqFPspkRocWYwDc7</a:t>
            </a:r>
            <a:endParaRPr sz="1600"/>
          </a:p>
          <a:p>
            <a:pPr indent="0" lvl="0" marL="0" rtl="0" algn="l">
              <a:spcBef>
                <a:spcPts val="0"/>
              </a:spcBef>
              <a:spcAft>
                <a:spcPts val="0"/>
              </a:spcAft>
              <a:buNone/>
            </a:pPr>
            <a:r>
              <a:t/>
            </a:r>
            <a:endParaRPr sz="16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20f4601793c_0_0"/>
          <p:cNvSpPr txBox="1"/>
          <p:nvPr/>
        </p:nvSpPr>
        <p:spPr>
          <a:xfrm>
            <a:off x="1071025" y="561500"/>
            <a:ext cx="699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Fiscal Policy/Debt Ceiling Discussion Questions</a:t>
            </a:r>
            <a:endParaRPr sz="2400"/>
          </a:p>
        </p:txBody>
      </p:sp>
      <p:sp>
        <p:nvSpPr>
          <p:cNvPr id="985" name="Google Shape;985;g20f4601793c_0_0"/>
          <p:cNvSpPr txBox="1"/>
          <p:nvPr/>
        </p:nvSpPr>
        <p:spPr>
          <a:xfrm>
            <a:off x="447125" y="1710625"/>
            <a:ext cx="5329200" cy="27090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Char char="●"/>
            </a:pPr>
            <a:r>
              <a:rPr lang="en-US" sz="2200"/>
              <a:t>Do you believe that the debt ceiling should be raised again?</a:t>
            </a:r>
            <a:endParaRPr sz="2200"/>
          </a:p>
          <a:p>
            <a:pPr indent="-368300" lvl="0" marL="457200" rtl="0" algn="l">
              <a:spcBef>
                <a:spcPts val="0"/>
              </a:spcBef>
              <a:spcAft>
                <a:spcPts val="0"/>
              </a:spcAft>
              <a:buSzPts val="2200"/>
              <a:buChar char="●"/>
            </a:pPr>
            <a:r>
              <a:rPr lang="en-US" sz="2200"/>
              <a:t>What should the government focus on more:  raising </a:t>
            </a:r>
            <a:r>
              <a:rPr lang="en-US" sz="2200"/>
              <a:t>taxes</a:t>
            </a:r>
            <a:r>
              <a:rPr lang="en-US" sz="2200"/>
              <a:t> or cutting spending?  Or both?</a:t>
            </a:r>
            <a:endParaRPr sz="2200"/>
          </a:p>
          <a:p>
            <a:pPr indent="0" lvl="0" marL="457200" rtl="0" algn="l">
              <a:spcBef>
                <a:spcPts val="0"/>
              </a:spcBef>
              <a:spcAft>
                <a:spcPts val="0"/>
              </a:spcAft>
              <a:buNone/>
            </a:pPr>
            <a:r>
              <a:t/>
            </a:r>
            <a:endParaRPr sz="2700"/>
          </a:p>
          <a:p>
            <a:pPr indent="0" lvl="0" marL="0" rtl="0" algn="l">
              <a:spcBef>
                <a:spcPts val="0"/>
              </a:spcBef>
              <a:spcAft>
                <a:spcPts val="0"/>
              </a:spcAft>
              <a:buNone/>
            </a:pPr>
            <a:r>
              <a:t/>
            </a:r>
            <a:endParaRPr sz="2700"/>
          </a:p>
        </p:txBody>
      </p:sp>
      <p:pic>
        <p:nvPicPr>
          <p:cNvPr id="986" name="Google Shape;986;g20f4601793c_0_0"/>
          <p:cNvPicPr preferRelativeResize="0"/>
          <p:nvPr/>
        </p:nvPicPr>
        <p:blipFill>
          <a:blip r:embed="rId3">
            <a:alphaModFix/>
          </a:blip>
          <a:stretch>
            <a:fillRect/>
          </a:stretch>
        </p:blipFill>
        <p:spPr>
          <a:xfrm>
            <a:off x="6103925" y="2232512"/>
            <a:ext cx="5833299" cy="32812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0e2f91c9c7_1_1251"/>
          <p:cNvSpPr txBox="1"/>
          <p:nvPr>
            <p:ph idx="1" type="body"/>
          </p:nvPr>
        </p:nvSpPr>
        <p:spPr>
          <a:xfrm>
            <a:off x="652050" y="1305000"/>
            <a:ext cx="10887900" cy="5086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434343"/>
                </a:solidFill>
              </a:rPr>
              <a:t>Kahoot:  </a:t>
            </a:r>
            <a:r>
              <a:rPr lang="en-US" sz="2400" u="sng">
                <a:solidFill>
                  <a:schemeClr val="hlink"/>
                </a:solidFill>
                <a:hlinkClick r:id="rId3"/>
              </a:rPr>
              <a:t>https://kahoot.com/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Quizlet Live:  </a:t>
            </a:r>
            <a:r>
              <a:rPr lang="en-US" sz="2400" u="sng">
                <a:solidFill>
                  <a:schemeClr val="hlink"/>
                </a:solidFill>
                <a:hlinkClick r:id="rId4"/>
              </a:rPr>
              <a:t>https://quizlet.com/228188053/live</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GimKit:  </a:t>
            </a:r>
            <a:r>
              <a:rPr lang="en-US" sz="2400" u="sng">
                <a:solidFill>
                  <a:schemeClr val="hlink"/>
                </a:solidFill>
                <a:hlinkClick r:id="rId5"/>
              </a:rPr>
              <a:t>https://www.gimkit.com/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Quizizz:  </a:t>
            </a:r>
            <a:r>
              <a:rPr lang="en-US" sz="2400" u="sng">
                <a:solidFill>
                  <a:schemeClr val="hlink"/>
                </a:solidFill>
                <a:hlinkClick r:id="rId6"/>
              </a:rPr>
              <a:t>https://quizizz.com/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Quizalize:  </a:t>
            </a:r>
            <a:r>
              <a:rPr lang="en-US" sz="2400" u="sng">
                <a:solidFill>
                  <a:schemeClr val="hlink"/>
                </a:solidFill>
                <a:hlinkClick r:id="rId7"/>
              </a:rPr>
              <a:t>https://www.quizalize.com/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Socrative:  </a:t>
            </a:r>
            <a:r>
              <a:rPr lang="en-US" sz="2400" u="sng">
                <a:solidFill>
                  <a:schemeClr val="hlink"/>
                </a:solidFill>
                <a:hlinkClick r:id="rId8"/>
              </a:rPr>
              <a:t>https://www.socrative.com/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rPr lang="en-US" sz="2400">
                <a:solidFill>
                  <a:srgbClr val="434343"/>
                </a:solidFill>
              </a:rPr>
              <a:t>Blooket:  </a:t>
            </a:r>
            <a:r>
              <a:rPr lang="en-US" sz="2400" u="sng">
                <a:solidFill>
                  <a:schemeClr val="hlink"/>
                </a:solidFill>
                <a:hlinkClick r:id="rId9"/>
              </a:rPr>
              <a:t>https://www.blooket.com/</a:t>
            </a:r>
            <a:endParaRPr sz="2400">
              <a:solidFill>
                <a:srgbClr val="434343"/>
              </a:solidFill>
            </a:endParaRPr>
          </a:p>
          <a:p>
            <a:pPr indent="0" lvl="0" marL="0" rtl="0" algn="l">
              <a:spcBef>
                <a:spcPts val="360"/>
              </a:spcBef>
              <a:spcAft>
                <a:spcPts val="0"/>
              </a:spcAft>
              <a:buNone/>
            </a:pPr>
            <a:r>
              <a:t/>
            </a:r>
            <a:endParaRPr sz="2400">
              <a:solidFill>
                <a:srgbClr val="434343"/>
              </a:solidFill>
            </a:endParaRPr>
          </a:p>
          <a:p>
            <a:pPr indent="0" lvl="0" marL="0" rtl="0" algn="l">
              <a:spcBef>
                <a:spcPts val="360"/>
              </a:spcBef>
              <a:spcAft>
                <a:spcPts val="0"/>
              </a:spcAft>
              <a:buNone/>
            </a:pPr>
            <a:r>
              <a:t/>
            </a:r>
            <a:endParaRPr sz="2400">
              <a:solidFill>
                <a:srgbClr val="434343"/>
              </a:solidFill>
            </a:endParaRPr>
          </a:p>
        </p:txBody>
      </p:sp>
      <p:sp>
        <p:nvSpPr>
          <p:cNvPr id="993" name="Google Shape;993;g20e2f91c9c7_1_1251"/>
          <p:cNvSpPr txBox="1"/>
          <p:nvPr>
            <p:ph type="title"/>
          </p:nvPr>
        </p:nvSpPr>
        <p:spPr>
          <a:xfrm>
            <a:off x="609600" y="609600"/>
            <a:ext cx="109728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Tech Based Online Games</a:t>
            </a:r>
            <a:endParaRPr/>
          </a:p>
        </p:txBody>
      </p:sp>
      <p:sp>
        <p:nvSpPr>
          <p:cNvPr id="994" name="Google Shape;994;g20e2f91c9c7_1_1251"/>
          <p:cNvSpPr txBox="1"/>
          <p:nvPr>
            <p:ph idx="12" type="sldNum"/>
          </p:nvPr>
        </p:nvSpPr>
        <p:spPr>
          <a:xfrm>
            <a:off x="8737600" y="6477000"/>
            <a:ext cx="25401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995" name="Google Shape;995;g20e2f91c9c7_1_1251"/>
          <p:cNvPicPr preferRelativeResize="0"/>
          <p:nvPr/>
        </p:nvPicPr>
        <p:blipFill>
          <a:blip r:embed="rId10">
            <a:alphaModFix/>
          </a:blip>
          <a:stretch>
            <a:fillRect/>
          </a:stretch>
        </p:blipFill>
        <p:spPr>
          <a:xfrm>
            <a:off x="7937500" y="2872438"/>
            <a:ext cx="3105150" cy="38576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20e2f91c9c7_1_1101"/>
          <p:cNvSpPr txBox="1"/>
          <p:nvPr>
            <p:ph type="title"/>
          </p:nvPr>
        </p:nvSpPr>
        <p:spPr>
          <a:xfrm>
            <a:off x="812800" y="609600"/>
            <a:ext cx="14630400" cy="609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Old School Games</a:t>
            </a:r>
            <a:endParaRPr/>
          </a:p>
        </p:txBody>
      </p:sp>
      <p:sp>
        <p:nvSpPr>
          <p:cNvPr id="1002" name="Google Shape;1002;g20e2f91c9c7_1_1101"/>
          <p:cNvSpPr txBox="1"/>
          <p:nvPr>
            <p:ph idx="12" type="sldNum"/>
          </p:nvPr>
        </p:nvSpPr>
        <p:spPr>
          <a:xfrm>
            <a:off x="11650133" y="6477000"/>
            <a:ext cx="3386700" cy="457200"/>
          </a:xfrm>
          <a:prstGeom prst="rect">
            <a:avLst/>
          </a:prstGeom>
        </p:spPr>
        <p:txBody>
          <a:bodyPr anchorCtr="0" anchor="t"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03" name="Google Shape;1003;g20e2f91c9c7_1_1101"/>
          <p:cNvSpPr txBox="1"/>
          <p:nvPr/>
        </p:nvSpPr>
        <p:spPr>
          <a:xfrm>
            <a:off x="971900" y="1710775"/>
            <a:ext cx="3999900" cy="30000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Char char="●"/>
            </a:pPr>
            <a:r>
              <a:rPr lang="en-US" sz="2400">
                <a:solidFill>
                  <a:schemeClr val="dk1"/>
                </a:solidFill>
              </a:rPr>
              <a:t>Jeopardy</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Password</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Pictionary</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Scattergories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Four Corners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The Lottery Game</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Bingo</a:t>
            </a:r>
            <a:endParaRPr sz="2400">
              <a:solidFill>
                <a:schemeClr val="dk1"/>
              </a:solidFill>
            </a:endParaRPr>
          </a:p>
        </p:txBody>
      </p:sp>
      <p:pic>
        <p:nvPicPr>
          <p:cNvPr id="1004" name="Google Shape;1004;g20e2f91c9c7_1_1101"/>
          <p:cNvPicPr preferRelativeResize="0"/>
          <p:nvPr/>
        </p:nvPicPr>
        <p:blipFill>
          <a:blip r:embed="rId3">
            <a:alphaModFix/>
          </a:blip>
          <a:stretch>
            <a:fillRect/>
          </a:stretch>
        </p:blipFill>
        <p:spPr>
          <a:xfrm>
            <a:off x="5570250" y="1243675"/>
            <a:ext cx="2239325" cy="2239325"/>
          </a:xfrm>
          <a:prstGeom prst="rect">
            <a:avLst/>
          </a:prstGeom>
          <a:noFill/>
          <a:ln>
            <a:noFill/>
          </a:ln>
        </p:spPr>
      </p:pic>
      <p:pic>
        <p:nvPicPr>
          <p:cNvPr id="1005" name="Google Shape;1005;g20e2f91c9c7_1_1101"/>
          <p:cNvPicPr preferRelativeResize="0"/>
          <p:nvPr/>
        </p:nvPicPr>
        <p:blipFill>
          <a:blip r:embed="rId4">
            <a:alphaModFix/>
          </a:blip>
          <a:stretch>
            <a:fillRect/>
          </a:stretch>
        </p:blipFill>
        <p:spPr>
          <a:xfrm>
            <a:off x="8107346" y="1515850"/>
            <a:ext cx="3013299" cy="1694975"/>
          </a:xfrm>
          <a:prstGeom prst="rect">
            <a:avLst/>
          </a:prstGeom>
          <a:noFill/>
          <a:ln>
            <a:noFill/>
          </a:ln>
        </p:spPr>
      </p:pic>
      <p:pic>
        <p:nvPicPr>
          <p:cNvPr id="1006" name="Google Shape;1006;g20e2f91c9c7_1_1101"/>
          <p:cNvPicPr preferRelativeResize="0"/>
          <p:nvPr/>
        </p:nvPicPr>
        <p:blipFill>
          <a:blip r:embed="rId5">
            <a:alphaModFix/>
          </a:blip>
          <a:stretch>
            <a:fillRect/>
          </a:stretch>
        </p:blipFill>
        <p:spPr>
          <a:xfrm>
            <a:off x="5644600" y="3738491"/>
            <a:ext cx="3013301" cy="1721884"/>
          </a:xfrm>
          <a:prstGeom prst="rect">
            <a:avLst/>
          </a:prstGeom>
          <a:noFill/>
          <a:ln>
            <a:noFill/>
          </a:ln>
        </p:spPr>
      </p:pic>
      <p:pic>
        <p:nvPicPr>
          <p:cNvPr id="1007" name="Google Shape;1007;g20e2f91c9c7_1_1101"/>
          <p:cNvPicPr preferRelativeResize="0"/>
          <p:nvPr/>
        </p:nvPicPr>
        <p:blipFill>
          <a:blip r:embed="rId6">
            <a:alphaModFix/>
          </a:blip>
          <a:stretch>
            <a:fillRect/>
          </a:stretch>
        </p:blipFill>
        <p:spPr>
          <a:xfrm>
            <a:off x="9098314" y="3392187"/>
            <a:ext cx="1926062" cy="256321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
          <p:cNvSpPr txBox="1"/>
          <p:nvPr/>
        </p:nvSpPr>
        <p:spPr>
          <a:xfrm>
            <a:off x="727670" y="516836"/>
            <a:ext cx="10491300" cy="6465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rPr lang="en-US" sz="4000">
                <a:solidFill>
                  <a:srgbClr val="414A58"/>
                </a:solidFill>
                <a:latin typeface="Inter"/>
                <a:ea typeface="Inter"/>
                <a:cs typeface="Inter"/>
                <a:sym typeface="Inter"/>
              </a:rPr>
              <a:t>Final Questions?</a:t>
            </a:r>
            <a:endParaRPr b="0" i="0" sz="1400" u="none" cap="none" strike="noStrike">
              <a:solidFill>
                <a:srgbClr val="000000"/>
              </a:solidFill>
              <a:latin typeface="Arial"/>
              <a:ea typeface="Arial"/>
              <a:cs typeface="Arial"/>
              <a:sym typeface="Arial"/>
            </a:endParaRPr>
          </a:p>
        </p:txBody>
      </p:sp>
      <p:sp>
        <p:nvSpPr>
          <p:cNvPr id="1013" name="Google Shape;1013;p12"/>
          <p:cNvSpPr txBox="1"/>
          <p:nvPr>
            <p:ph idx="4294967295" type="sldNum"/>
          </p:nvPr>
        </p:nvSpPr>
        <p:spPr>
          <a:xfrm>
            <a:off x="11622173" y="6435612"/>
            <a:ext cx="2454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pic>
        <p:nvPicPr>
          <p:cNvPr id="1014" name="Google Shape;1014;p12"/>
          <p:cNvPicPr preferRelativeResize="0"/>
          <p:nvPr/>
        </p:nvPicPr>
        <p:blipFill>
          <a:blip r:embed="rId3">
            <a:alphaModFix/>
          </a:blip>
          <a:stretch>
            <a:fillRect/>
          </a:stretch>
        </p:blipFill>
        <p:spPr>
          <a:xfrm>
            <a:off x="3121073" y="2036950"/>
            <a:ext cx="5949850" cy="431552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3"/>
          <p:cNvSpPr txBox="1"/>
          <p:nvPr/>
        </p:nvSpPr>
        <p:spPr>
          <a:xfrm>
            <a:off x="883918" y="291089"/>
            <a:ext cx="10424100" cy="932700"/>
          </a:xfrm>
          <a:prstGeom prst="rect">
            <a:avLst/>
          </a:prstGeom>
          <a:noFill/>
          <a:ln>
            <a:noFill/>
          </a:ln>
        </p:spPr>
        <p:txBody>
          <a:bodyPr anchorCtr="0" anchor="b" bIns="45700" lIns="45700" spcFirstLastPara="1" rIns="45700" wrap="square" tIns="45700">
            <a:normAutofit/>
          </a:bodyPr>
          <a:lstStyle/>
          <a:p>
            <a:pPr indent="0" lvl="0" marL="0" marR="0" rtl="0" algn="l">
              <a:lnSpc>
                <a:spcPct val="90000"/>
              </a:lnSpc>
              <a:spcBef>
                <a:spcPts val="0"/>
              </a:spcBef>
              <a:spcAft>
                <a:spcPts val="0"/>
              </a:spcAft>
              <a:buClr>
                <a:srgbClr val="000000"/>
              </a:buClr>
              <a:buSzPts val="5400"/>
              <a:buFont typeface="Calibri"/>
              <a:buNone/>
            </a:pPr>
            <a:r>
              <a:rPr b="0" i="0" lang="en-US" sz="5400" u="none" cap="none" strike="noStrike">
                <a:solidFill>
                  <a:srgbClr val="000000"/>
                </a:solidFill>
                <a:latin typeface="Calibri"/>
                <a:ea typeface="Calibri"/>
                <a:cs typeface="Calibri"/>
                <a:sym typeface="Calibri"/>
              </a:rPr>
              <a:t>Invest In Girls</a:t>
            </a:r>
            <a:endParaRPr b="0" i="0" sz="1400" u="none" cap="none" strike="noStrike">
              <a:solidFill>
                <a:srgbClr val="000000"/>
              </a:solidFill>
              <a:latin typeface="Arial"/>
              <a:ea typeface="Arial"/>
              <a:cs typeface="Arial"/>
              <a:sym typeface="Arial"/>
            </a:endParaRPr>
          </a:p>
        </p:txBody>
      </p:sp>
      <p:pic>
        <p:nvPicPr>
          <p:cNvPr descr="Picture 3" id="1020" name="Google Shape;1020;p13"/>
          <p:cNvPicPr preferRelativeResize="0"/>
          <p:nvPr/>
        </p:nvPicPr>
        <p:blipFill rotWithShape="1">
          <a:blip r:embed="rId3">
            <a:alphaModFix/>
          </a:blip>
          <a:srcRect b="0" l="0" r="0" t="0"/>
          <a:stretch/>
        </p:blipFill>
        <p:spPr>
          <a:xfrm>
            <a:off x="1779453" y="1486729"/>
            <a:ext cx="8633093" cy="4864952"/>
          </a:xfrm>
          <a:prstGeom prst="rect">
            <a:avLst/>
          </a:prstGeom>
          <a:noFill/>
          <a:ln>
            <a:noFill/>
          </a:ln>
        </p:spPr>
      </p:pic>
      <p:sp>
        <p:nvSpPr>
          <p:cNvPr id="1021" name="Google Shape;1021;p13"/>
          <p:cNvSpPr txBox="1"/>
          <p:nvPr>
            <p:ph idx="4294967295" type="sldNum"/>
          </p:nvPr>
        </p:nvSpPr>
        <p:spPr>
          <a:xfrm>
            <a:off x="11080144" y="6404292"/>
            <a:ext cx="273600" cy="269100"/>
          </a:xfrm>
          <a:prstGeom prst="rect">
            <a:avLst/>
          </a:prstGeom>
          <a:noFill/>
          <a:ln>
            <a:noFill/>
          </a:ln>
        </p:spPr>
        <p:txBody>
          <a:bodyPr anchorCtr="0" anchor="ctr" bIns="45700" lIns="45700" spcFirstLastPara="1" rIns="45700" wrap="square" tIns="45700">
            <a:normAutofit lnSpcReduction="20000"/>
          </a:bodyPr>
          <a:lstStyle/>
          <a:p>
            <a:pPr indent="0" lvl="0" marL="0" rtl="0" algn="r">
              <a:lnSpc>
                <a:spcPct val="100000"/>
              </a:lnSpc>
              <a:spcBef>
                <a:spcPts val="0"/>
              </a:spcBef>
              <a:spcAft>
                <a:spcPts val="0"/>
              </a:spcAft>
              <a:buClr>
                <a:srgbClr val="888888"/>
              </a:buClr>
              <a:buSzPts val="1200"/>
              <a:buFont typeface="Inter"/>
              <a:buNone/>
            </a:pPr>
            <a:fld id="{00000000-1234-1234-1234-123412341234}" type="slidenum">
              <a:rPr lang="en-US">
                <a:solidFill>
                  <a:srgbClr val="888888"/>
                </a:solidFill>
                <a:latin typeface="Inter"/>
                <a:ea typeface="Inter"/>
                <a:cs typeface="Inter"/>
                <a:sym typeface="Inter"/>
              </a:rPr>
              <a:t>‹#›</a:t>
            </a:fld>
            <a:endParaRPr b="0" i="0" sz="1200" u="none" cap="none" strike="noStrike">
              <a:solidFill>
                <a:srgbClr val="888888"/>
              </a:solidFill>
              <a:latin typeface="Inter"/>
              <a:ea typeface="Inter"/>
              <a:cs typeface="Inter"/>
              <a:sym typeface="Inte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4"/>
          <p:cNvSpPr/>
          <p:nvPr/>
        </p:nvSpPr>
        <p:spPr>
          <a:xfrm rot="-5400000">
            <a:off x="800096" y="1491352"/>
            <a:ext cx="3333744" cy="3499092"/>
          </a:xfrm>
          <a:custGeom>
            <a:rect b="b" l="l" r="r" t="t"/>
            <a:pathLst>
              <a:path extrusionOk="0" h="21600" w="21600">
                <a:moveTo>
                  <a:pt x="0" y="18351"/>
                </a:moveTo>
                <a:lnTo>
                  <a:pt x="0" y="0"/>
                </a:lnTo>
                <a:lnTo>
                  <a:pt x="21600" y="0"/>
                </a:lnTo>
                <a:lnTo>
                  <a:pt x="21600" y="18351"/>
                </a:lnTo>
                <a:lnTo>
                  <a:pt x="10800" y="21600"/>
                </a:lnTo>
                <a:close/>
              </a:path>
            </a:pathLst>
          </a:custGeom>
          <a:solidFill>
            <a:srgbClr val="40404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7" name="Google Shape;1027;p14"/>
          <p:cNvSpPr txBox="1"/>
          <p:nvPr/>
        </p:nvSpPr>
        <p:spPr>
          <a:xfrm>
            <a:off x="1074419" y="1967265"/>
            <a:ext cx="2537400" cy="2547300"/>
          </a:xfrm>
          <a:prstGeom prst="rect">
            <a:avLst/>
          </a:prstGeom>
          <a:noFill/>
          <a:ln>
            <a:noFill/>
          </a:ln>
        </p:spPr>
        <p:txBody>
          <a:bodyPr anchorCtr="0" anchor="ctr" bIns="45700" lIns="45700" spcFirstLastPara="1" rIns="45700" wrap="square" tIns="45700">
            <a:normAutofit/>
          </a:bodyPr>
          <a:lstStyle/>
          <a:p>
            <a:pPr indent="0" lvl="0" marL="0" marR="0" rtl="0" algn="ctr">
              <a:lnSpc>
                <a:spcPct val="9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NEC </a:t>
            </a:r>
            <a:endParaRPr b="0" i="0" sz="1400" u="none" cap="none" strike="noStrike">
              <a:solidFill>
                <a:srgbClr val="000000"/>
              </a:solidFill>
              <a:latin typeface="Arial"/>
              <a:ea typeface="Arial"/>
              <a:cs typeface="Arial"/>
              <a:sym typeface="Arial"/>
            </a:endParaRPr>
          </a:p>
        </p:txBody>
      </p:sp>
      <p:pic>
        <p:nvPicPr>
          <p:cNvPr descr="Picture 3" id="1028" name="Google Shape;1028;p14"/>
          <p:cNvPicPr preferRelativeResize="0"/>
          <p:nvPr/>
        </p:nvPicPr>
        <p:blipFill rotWithShape="1">
          <a:blip r:embed="rId3">
            <a:alphaModFix/>
          </a:blip>
          <a:srcRect b="0" l="0" r="0" t="0"/>
          <a:stretch/>
        </p:blipFill>
        <p:spPr>
          <a:xfrm>
            <a:off x="4217039" y="570"/>
            <a:ext cx="5269523" cy="7023467"/>
          </a:xfrm>
          <a:prstGeom prst="rect">
            <a:avLst/>
          </a:prstGeom>
          <a:noFill/>
          <a:ln>
            <a:noFill/>
          </a:ln>
        </p:spPr>
      </p:pic>
      <p:sp>
        <p:nvSpPr>
          <p:cNvPr id="1029" name="Google Shape;1029;p14"/>
          <p:cNvSpPr txBox="1"/>
          <p:nvPr>
            <p:ph idx="4294967295" type="sldNum"/>
          </p:nvPr>
        </p:nvSpPr>
        <p:spPr>
          <a:xfrm>
            <a:off x="11274876" y="6404292"/>
            <a:ext cx="273600" cy="269100"/>
          </a:xfrm>
          <a:prstGeom prst="rect">
            <a:avLst/>
          </a:prstGeom>
          <a:noFill/>
          <a:ln>
            <a:noFill/>
          </a:ln>
        </p:spPr>
        <p:txBody>
          <a:bodyPr anchorCtr="0" anchor="ctr" bIns="45700" lIns="45700" spcFirstLastPara="1" rIns="45700" wrap="square" tIns="45700">
            <a:normAutofit lnSpcReduction="20000"/>
          </a:bodyPr>
          <a:lstStyle/>
          <a:p>
            <a:pPr indent="0" lvl="0" marL="0" rtl="0" algn="r">
              <a:lnSpc>
                <a:spcPct val="100000"/>
              </a:lnSpc>
              <a:spcBef>
                <a:spcPts val="0"/>
              </a:spcBef>
              <a:spcAft>
                <a:spcPts val="0"/>
              </a:spcAft>
              <a:buClr>
                <a:srgbClr val="000000"/>
              </a:buClr>
              <a:buSzPts val="1200"/>
              <a:buFont typeface="Inter"/>
              <a:buNone/>
            </a:pPr>
            <a:fld id="{00000000-1234-1234-1234-123412341234}" type="slidenum">
              <a:rPr lang="en-US">
                <a:solidFill>
                  <a:srgbClr val="000000"/>
                </a:solidFill>
                <a:latin typeface="Inter"/>
                <a:ea typeface="Inter"/>
                <a:cs typeface="Inter"/>
                <a:sym typeface="Inter"/>
              </a:rPr>
              <a:t>‹#›</a:t>
            </a:fld>
            <a:endParaRPr b="0" i="0" sz="1200" u="none" cap="none" strike="noStrike">
              <a:solidFill>
                <a:srgbClr val="000000"/>
              </a:solidFill>
              <a:latin typeface="Inter"/>
              <a:ea typeface="Inter"/>
              <a:cs typeface="Inter"/>
              <a:sym typeface="Inte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5"/>
          <p:cNvSpPr/>
          <p:nvPr/>
        </p:nvSpPr>
        <p:spPr>
          <a:xfrm>
            <a:off x="2" y="0"/>
            <a:ext cx="12192000" cy="6858000"/>
          </a:xfrm>
          <a:prstGeom prst="rect">
            <a:avLst/>
          </a:prstGeom>
          <a:solidFill>
            <a:srgbClr val="0000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5" name="Google Shape;1035;p15"/>
          <p:cNvSpPr/>
          <p:nvPr/>
        </p:nvSpPr>
        <p:spPr>
          <a:xfrm>
            <a:off x="0" y="0"/>
            <a:ext cx="9272916" cy="6858000"/>
          </a:xfrm>
          <a:custGeom>
            <a:rect b="b" l="l" r="r" t="t"/>
            <a:pathLst>
              <a:path extrusionOk="0" h="21600" w="21539">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Picture 2" id="1036" name="Google Shape;1036;p15"/>
          <p:cNvPicPr preferRelativeResize="0"/>
          <p:nvPr/>
        </p:nvPicPr>
        <p:blipFill rotWithShape="1">
          <a:blip r:embed="rId3">
            <a:alphaModFix/>
          </a:blip>
          <a:srcRect b="0" l="0" r="0" t="0"/>
          <a:stretch/>
        </p:blipFill>
        <p:spPr>
          <a:xfrm>
            <a:off x="1561392" y="-110678"/>
            <a:ext cx="5306339" cy="7075122"/>
          </a:xfrm>
          <a:prstGeom prst="rect">
            <a:avLst/>
          </a:prstGeom>
          <a:noFill/>
          <a:ln>
            <a:noFill/>
          </a:ln>
        </p:spPr>
      </p:pic>
      <p:grpSp>
        <p:nvGrpSpPr>
          <p:cNvPr id="1037" name="Google Shape;1037;p15"/>
          <p:cNvGrpSpPr/>
          <p:nvPr/>
        </p:nvGrpSpPr>
        <p:grpSpPr>
          <a:xfrm>
            <a:off x="9163241" y="1075187"/>
            <a:ext cx="1557632" cy="1172968"/>
            <a:chOff x="0" y="0"/>
            <a:chExt cx="1557632" cy="1172968"/>
          </a:xfrm>
        </p:grpSpPr>
        <p:sp>
          <p:nvSpPr>
            <p:cNvPr id="1038" name="Google Shape;1038;p15"/>
            <p:cNvSpPr/>
            <p:nvPr/>
          </p:nvSpPr>
          <p:spPr>
            <a:xfrm>
              <a:off x="0" y="348658"/>
              <a:ext cx="929999" cy="824310"/>
            </a:xfrm>
            <a:custGeom>
              <a:rect b="b" l="l" r="r" t="t"/>
              <a:pathLst>
                <a:path extrusionOk="0" h="21600" w="21483">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cap="flat" cmpd="sng" w="28575">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9" name="Google Shape;1039;p15"/>
            <p:cNvSpPr/>
            <p:nvPr/>
          </p:nvSpPr>
          <p:spPr>
            <a:xfrm>
              <a:off x="799604" y="0"/>
              <a:ext cx="758028" cy="671922"/>
            </a:xfrm>
            <a:custGeom>
              <a:rect b="b" l="l" r="r" t="t"/>
              <a:pathLst>
                <a:path extrusionOk="0" h="21600" w="21483">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cap="flat" cmpd="sng" w="28575">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040" name="Google Shape;1040;p15"/>
          <p:cNvSpPr txBox="1"/>
          <p:nvPr/>
        </p:nvSpPr>
        <p:spPr>
          <a:xfrm>
            <a:off x="9535368" y="2600225"/>
            <a:ext cx="2194800" cy="7062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NPFC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6"/>
          <p:cNvSpPr txBox="1"/>
          <p:nvPr/>
        </p:nvSpPr>
        <p:spPr>
          <a:xfrm>
            <a:off x="7510334" y="1783958"/>
            <a:ext cx="3996000" cy="2889000"/>
          </a:xfrm>
          <a:prstGeom prst="rect">
            <a:avLst/>
          </a:prstGeom>
          <a:noFill/>
          <a:ln>
            <a:noFill/>
          </a:ln>
        </p:spPr>
        <p:txBody>
          <a:bodyPr anchorCtr="0" anchor="b" bIns="45700" lIns="45700" spcFirstLastPara="1" rIns="45700" wrap="square" tIns="45700">
            <a:normAutofit/>
          </a:bodyPr>
          <a:lstStyle/>
          <a:p>
            <a:pPr indent="0" lvl="0" marL="0" marR="0" rtl="0" algn="l">
              <a:lnSpc>
                <a:spcPct val="90000"/>
              </a:lnSpc>
              <a:spcBef>
                <a:spcPts val="0"/>
              </a:spcBef>
              <a:spcAft>
                <a:spcPts val="0"/>
              </a:spcAft>
              <a:buClr>
                <a:srgbClr val="EDEDED"/>
              </a:buClr>
              <a:buSzPts val="5400"/>
              <a:buFont typeface="Calibri"/>
              <a:buNone/>
            </a:pPr>
            <a:r>
              <a:rPr b="0" i="0" lang="en-US" sz="5400" u="none" cap="none" strike="noStrike">
                <a:solidFill>
                  <a:srgbClr val="EDEDED"/>
                </a:solidFill>
                <a:latin typeface="Calibri"/>
                <a:ea typeface="Calibri"/>
                <a:cs typeface="Calibri"/>
                <a:sym typeface="Calibri"/>
              </a:rPr>
              <a:t>Advocacy </a:t>
            </a:r>
            <a:endParaRPr b="0" i="0" sz="1400" u="none" cap="none" strike="noStrike">
              <a:solidFill>
                <a:srgbClr val="000000"/>
              </a:solidFill>
              <a:latin typeface="Arial"/>
              <a:ea typeface="Arial"/>
              <a:cs typeface="Arial"/>
              <a:sym typeface="Arial"/>
            </a:endParaRPr>
          </a:p>
        </p:txBody>
      </p:sp>
      <p:sp>
        <p:nvSpPr>
          <p:cNvPr id="1046" name="Google Shape;1046;p16"/>
          <p:cNvSpPr/>
          <p:nvPr/>
        </p:nvSpPr>
        <p:spPr>
          <a:xfrm rot="10800000">
            <a:off x="5" y="0"/>
            <a:ext cx="7188048" cy="6858000"/>
          </a:xfrm>
          <a:custGeom>
            <a:rect b="b" l="l" r="r" t="t"/>
            <a:pathLst>
              <a:path extrusionOk="0" h="21600" w="2160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Picture 3" id="1047" name="Google Shape;1047;p16"/>
          <p:cNvPicPr preferRelativeResize="0"/>
          <p:nvPr/>
        </p:nvPicPr>
        <p:blipFill rotWithShape="1">
          <a:blip r:embed="rId3">
            <a:alphaModFix/>
          </a:blip>
          <a:srcRect b="21913" l="0" r="0" t="2706"/>
          <a:stretch/>
        </p:blipFill>
        <p:spPr>
          <a:xfrm>
            <a:off x="157113" y="9"/>
            <a:ext cx="7028478" cy="6858000"/>
          </a:xfrm>
          <a:custGeom>
            <a:rect b="b" l="l" r="r" t="t"/>
            <a:pathLst>
              <a:path extrusionOk="0" h="21600" w="2160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noFill/>
          <a:ln>
            <a:noFill/>
          </a:ln>
        </p:spPr>
      </p:pic>
      <p:sp>
        <p:nvSpPr>
          <p:cNvPr id="1048" name="Google Shape;1048;p16"/>
          <p:cNvSpPr txBox="1"/>
          <p:nvPr>
            <p:ph idx="4294967295" type="sldNum"/>
          </p:nvPr>
        </p:nvSpPr>
        <p:spPr>
          <a:xfrm>
            <a:off x="11083626" y="738825"/>
            <a:ext cx="387900" cy="278100"/>
          </a:xfrm>
          <a:prstGeom prst="rect">
            <a:avLst/>
          </a:prstGeom>
          <a:solidFill>
            <a:srgbClr val="7F7F7F"/>
          </a:solidFill>
          <a:ln>
            <a:noFill/>
          </a:ln>
        </p:spPr>
        <p:txBody>
          <a:bodyPr anchorCtr="0" anchor="ctr" bIns="45700" lIns="45700" spcFirstLastPara="1" rIns="45700" wrap="square" tIns="45700">
            <a:normAutofit lnSpcReduction="20000"/>
          </a:bodyPr>
          <a:lstStyle/>
          <a:p>
            <a:pPr indent="0" lvl="0" marL="0" rtl="0" algn="ctr">
              <a:lnSpc>
                <a:spcPct val="100000"/>
              </a:lnSpc>
              <a:spcBef>
                <a:spcPts val="0"/>
              </a:spcBef>
              <a:spcAft>
                <a:spcPts val="0"/>
              </a:spcAft>
              <a:buClr>
                <a:srgbClr val="FFFFFF"/>
              </a:buClr>
              <a:buSzPts val="1500"/>
              <a:buFont typeface="Calibri"/>
              <a:buNone/>
            </a:pPr>
            <a:fld id="{00000000-1234-1234-1234-123412341234}" type="slidenum">
              <a:rPr lang="en-US" sz="1500">
                <a:solidFill>
                  <a:srgbClr val="FFFFFF"/>
                </a:solidFill>
              </a:rPr>
              <a:t>‹#›</a:t>
            </a:fld>
            <a:endParaRPr b="0" i="0" sz="1500" u="none" cap="none" strike="noStrike">
              <a:solidFill>
                <a:srgbClr val="FFFFFF"/>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7"/>
          <p:cNvSpPr txBox="1"/>
          <p:nvPr/>
        </p:nvSpPr>
        <p:spPr>
          <a:xfrm>
            <a:off x="727670" y="516836"/>
            <a:ext cx="10491300" cy="7011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rPr b="0" i="0" lang="en-US" sz="4000" u="none" cap="none" strike="noStrike">
                <a:solidFill>
                  <a:srgbClr val="414A58"/>
                </a:solidFill>
                <a:latin typeface="Inter"/>
                <a:ea typeface="Inter"/>
                <a:cs typeface="Inter"/>
                <a:sym typeface="Inter"/>
              </a:rPr>
              <a:t>Suggested Presentation Deck</a:t>
            </a:r>
            <a:endParaRPr b="0" i="0" sz="1400" u="none" cap="none" strike="noStrike">
              <a:solidFill>
                <a:srgbClr val="000000"/>
              </a:solidFill>
              <a:latin typeface="Arial"/>
              <a:ea typeface="Arial"/>
              <a:cs typeface="Arial"/>
              <a:sym typeface="Arial"/>
            </a:endParaRPr>
          </a:p>
        </p:txBody>
      </p:sp>
      <p:sp>
        <p:nvSpPr>
          <p:cNvPr id="1054" name="Google Shape;1054;p17"/>
          <p:cNvSpPr txBox="1"/>
          <p:nvPr>
            <p:ph idx="4294967295" type="sldNum"/>
          </p:nvPr>
        </p:nvSpPr>
        <p:spPr>
          <a:xfrm>
            <a:off x="11622173" y="6435612"/>
            <a:ext cx="2454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055" name="Google Shape;1055;p17"/>
          <p:cNvSpPr txBox="1"/>
          <p:nvPr/>
        </p:nvSpPr>
        <p:spPr>
          <a:xfrm>
            <a:off x="2026919" y="1531487"/>
            <a:ext cx="8138100" cy="1143000"/>
          </a:xfrm>
          <a:prstGeom prst="rect">
            <a:avLst/>
          </a:prstGeom>
          <a:noFill/>
          <a:ln>
            <a:noFill/>
          </a:ln>
        </p:spPr>
        <p:txBody>
          <a:bodyPr anchorCtr="0" anchor="t" bIns="45700" lIns="45700" spcFirstLastPara="1" rIns="45700" wrap="square" tIns="45700">
            <a:normAutofit/>
          </a:bodyPr>
          <a:lstStyle/>
          <a:p>
            <a:pPr indent="0" lvl="0" marL="0" marR="0" rtl="0" algn="ctr">
              <a:lnSpc>
                <a:spcPct val="90000"/>
              </a:lnSpc>
              <a:spcBef>
                <a:spcPts val="0"/>
              </a:spcBef>
              <a:spcAft>
                <a:spcPts val="0"/>
              </a:spcAft>
              <a:buClr>
                <a:srgbClr val="000000"/>
              </a:buClr>
              <a:buSzPts val="5500"/>
              <a:buFont typeface="Calibri"/>
              <a:buNone/>
            </a:pPr>
            <a:r>
              <a:rPr b="0" i="0" lang="en-US" sz="5500" u="none" cap="none" strike="noStrike">
                <a:solidFill>
                  <a:srgbClr val="000000"/>
                </a:solidFill>
                <a:latin typeface="Calibri"/>
                <a:ea typeface="Calibri"/>
                <a:cs typeface="Calibri"/>
                <a:sym typeface="Calibri"/>
              </a:rPr>
              <a:t>CEE Affiliates</a:t>
            </a:r>
            <a:endParaRPr b="0" i="0" sz="1400" u="none" cap="none" strike="noStrike">
              <a:solidFill>
                <a:srgbClr val="000000"/>
              </a:solidFill>
              <a:latin typeface="Arial"/>
              <a:ea typeface="Arial"/>
              <a:cs typeface="Arial"/>
              <a:sym typeface="Arial"/>
            </a:endParaRPr>
          </a:p>
        </p:txBody>
      </p:sp>
      <p:sp>
        <p:nvSpPr>
          <p:cNvPr id="1056" name="Google Shape;1056;p17"/>
          <p:cNvSpPr txBox="1"/>
          <p:nvPr/>
        </p:nvSpPr>
        <p:spPr>
          <a:xfrm>
            <a:off x="3071494" y="5595613"/>
            <a:ext cx="6048900" cy="11331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563C1"/>
              </a:buClr>
              <a:buSzPts val="1800"/>
              <a:buFont typeface="Arial"/>
              <a:buNone/>
            </a:pPr>
            <a:r>
              <a:rPr b="0" i="0" lang="en-US" sz="1800" u="sng" cap="none" strike="noStrike">
                <a:solidFill>
                  <a:srgbClr val="0563C1"/>
                </a:solidFill>
                <a:latin typeface="Arial"/>
                <a:ea typeface="Arial"/>
                <a:cs typeface="Arial"/>
                <a:sym typeface="Arial"/>
                <a:hlinkClick r:id="rId3">
                  <a:extLst>
                    <a:ext uri="{A12FA001-AC4F-418D-AE19-62706E023703}">
                      <ahyp:hlinkClr val="tx"/>
                    </a:ext>
                  </a:extLst>
                </a:hlinkClick>
              </a:rPr>
              <a:t>https://www.councilforeconed.org/resources/local-affiliates/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563C1"/>
              </a:solidFill>
              <a:latin typeface="Calibri"/>
              <a:ea typeface="Calibri"/>
              <a:cs typeface="Calibri"/>
              <a:sym typeface="Calibri"/>
              <a:hlinkClick r:id="rId4">
                <a:extLst>
                  <a:ext uri="{A12FA001-AC4F-418D-AE19-62706E023703}">
                    <ahyp:hlinkClr val="tx"/>
                  </a:ext>
                </a:extLst>
              </a:hlinkClick>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Include your local affiliate page</a:t>
            </a:r>
            <a:endParaRPr b="0" i="0" sz="1400" u="none" cap="none" strike="noStrike">
              <a:solidFill>
                <a:srgbClr val="000000"/>
              </a:solidFill>
              <a:latin typeface="Arial"/>
              <a:ea typeface="Arial"/>
              <a:cs typeface="Arial"/>
              <a:sym typeface="Arial"/>
            </a:endParaRPr>
          </a:p>
        </p:txBody>
      </p:sp>
      <p:pic>
        <p:nvPicPr>
          <p:cNvPr descr="Picture 4" id="1057" name="Google Shape;1057;p17"/>
          <p:cNvPicPr preferRelativeResize="0"/>
          <p:nvPr/>
        </p:nvPicPr>
        <p:blipFill rotWithShape="1">
          <a:blip r:embed="rId5">
            <a:alphaModFix/>
          </a:blip>
          <a:srcRect b="0" l="0" r="0" t="0"/>
          <a:stretch/>
        </p:blipFill>
        <p:spPr>
          <a:xfrm>
            <a:off x="3048000" y="2796851"/>
            <a:ext cx="6095999" cy="240506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8"/>
          <p:cNvSpPr txBox="1"/>
          <p:nvPr/>
        </p:nvSpPr>
        <p:spPr>
          <a:xfrm>
            <a:off x="1851405" y="206347"/>
            <a:ext cx="7680900" cy="1566000"/>
          </a:xfrm>
          <a:prstGeom prst="rect">
            <a:avLst/>
          </a:prstGeom>
          <a:noFill/>
          <a:ln>
            <a:noFill/>
          </a:ln>
        </p:spPr>
        <p:txBody>
          <a:bodyPr anchorCtr="0" anchor="ctr" bIns="45700" lIns="45700" spcFirstLastPara="1" rIns="45700" wrap="square" tIns="45700">
            <a:spAutoFit/>
          </a:bodyPr>
          <a:lstStyle/>
          <a:p>
            <a:pPr indent="0" lvl="0" marL="0" marR="0" rtl="0" algn="ctr">
              <a:lnSpc>
                <a:spcPct val="105555"/>
              </a:lnSpc>
              <a:spcBef>
                <a:spcPts val="0"/>
              </a:spcBef>
              <a:spcAft>
                <a:spcPts val="0"/>
              </a:spcAft>
              <a:buClr>
                <a:srgbClr val="203864"/>
              </a:buClr>
              <a:buSzPts val="5400"/>
              <a:buFont typeface="Calibri"/>
              <a:buNone/>
            </a:pPr>
            <a:r>
              <a:rPr b="1" i="0" lang="en-US" sz="5400" u="none" cap="none" strike="noStrike">
                <a:solidFill>
                  <a:srgbClr val="203864"/>
                </a:solidFill>
                <a:latin typeface="Calibri"/>
                <a:ea typeface="Calibri"/>
                <a:cs typeface="Calibri"/>
                <a:sym typeface="Calibri"/>
              </a:rPr>
              <a:t>Thank You to Our Sponsors!</a:t>
            </a:r>
            <a:endParaRPr b="0" i="0" sz="1400" u="none" cap="none" strike="noStrike">
              <a:solidFill>
                <a:srgbClr val="000000"/>
              </a:solidFill>
              <a:latin typeface="Arial"/>
              <a:ea typeface="Arial"/>
              <a:cs typeface="Arial"/>
              <a:sym typeface="Arial"/>
            </a:endParaRPr>
          </a:p>
        </p:txBody>
      </p:sp>
      <p:sp>
        <p:nvSpPr>
          <p:cNvPr id="1063" name="Google Shape;1063;p18"/>
          <p:cNvSpPr txBox="1"/>
          <p:nvPr/>
        </p:nvSpPr>
        <p:spPr>
          <a:xfrm>
            <a:off x="4496532" y="3244333"/>
            <a:ext cx="161400" cy="3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descr="Picture 8" id="1064" name="Google Shape;1064;p18"/>
          <p:cNvPicPr preferRelativeResize="0"/>
          <p:nvPr/>
        </p:nvPicPr>
        <p:blipFill rotWithShape="1">
          <a:blip r:embed="rId3">
            <a:alphaModFix/>
          </a:blip>
          <a:srcRect b="0" l="0" r="0" t="0"/>
          <a:stretch/>
        </p:blipFill>
        <p:spPr>
          <a:xfrm>
            <a:off x="1007616" y="1439041"/>
            <a:ext cx="1905001" cy="1874521"/>
          </a:xfrm>
          <a:prstGeom prst="rect">
            <a:avLst/>
          </a:prstGeom>
          <a:noFill/>
          <a:ln>
            <a:noFill/>
          </a:ln>
        </p:spPr>
      </p:pic>
      <p:sp>
        <p:nvSpPr>
          <p:cNvPr id="1065" name="Google Shape;1065;p18"/>
          <p:cNvSpPr txBox="1"/>
          <p:nvPr>
            <p:ph idx="4294967295" type="sldNum"/>
          </p:nvPr>
        </p:nvSpPr>
        <p:spPr>
          <a:xfrm>
            <a:off x="11784107" y="6597458"/>
            <a:ext cx="245400" cy="2463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pic>
        <p:nvPicPr>
          <p:cNvPr descr="Google Shape;112;p25" id="1066" name="Google Shape;1066;p18"/>
          <p:cNvPicPr preferRelativeResize="0"/>
          <p:nvPr/>
        </p:nvPicPr>
        <p:blipFill rotWithShape="1">
          <a:blip r:embed="rId4">
            <a:alphaModFix/>
          </a:blip>
          <a:srcRect b="0" l="0" r="0" t="0"/>
          <a:stretch/>
        </p:blipFill>
        <p:spPr>
          <a:xfrm>
            <a:off x="3870647" y="3123291"/>
            <a:ext cx="4762501" cy="2190751"/>
          </a:xfrm>
          <a:prstGeom prst="rect">
            <a:avLst/>
          </a:prstGeom>
          <a:noFill/>
          <a:ln>
            <a:noFill/>
          </a:ln>
        </p:spPr>
      </p:pic>
      <p:pic>
        <p:nvPicPr>
          <p:cNvPr descr="Google Shape;113;p25" id="1067" name="Google Shape;1067;p18"/>
          <p:cNvPicPr preferRelativeResize="0"/>
          <p:nvPr/>
        </p:nvPicPr>
        <p:blipFill rotWithShape="1">
          <a:blip r:embed="rId5">
            <a:alphaModFix/>
          </a:blip>
          <a:srcRect b="0" l="0" r="0" t="0"/>
          <a:stretch/>
        </p:blipFill>
        <p:spPr>
          <a:xfrm>
            <a:off x="3341199" y="4918976"/>
            <a:ext cx="2952751" cy="1552576"/>
          </a:xfrm>
          <a:prstGeom prst="rect">
            <a:avLst/>
          </a:prstGeom>
          <a:noFill/>
          <a:ln>
            <a:noFill/>
          </a:ln>
        </p:spPr>
      </p:pic>
      <p:pic>
        <p:nvPicPr>
          <p:cNvPr descr="Google Shape;114;p25" id="1068" name="Google Shape;1068;p18"/>
          <p:cNvPicPr preferRelativeResize="0"/>
          <p:nvPr/>
        </p:nvPicPr>
        <p:blipFill rotWithShape="1">
          <a:blip r:embed="rId6">
            <a:alphaModFix/>
          </a:blip>
          <a:srcRect b="0" l="0" r="0" t="0"/>
          <a:stretch/>
        </p:blipFill>
        <p:spPr>
          <a:xfrm>
            <a:off x="1162592" y="4948342"/>
            <a:ext cx="1669725" cy="1799701"/>
          </a:xfrm>
          <a:prstGeom prst="rect">
            <a:avLst/>
          </a:prstGeom>
          <a:noFill/>
          <a:ln>
            <a:noFill/>
          </a:ln>
        </p:spPr>
      </p:pic>
      <p:pic>
        <p:nvPicPr>
          <p:cNvPr descr="Google Shape;115;p25" id="1069" name="Google Shape;1069;p18"/>
          <p:cNvPicPr preferRelativeResize="0"/>
          <p:nvPr/>
        </p:nvPicPr>
        <p:blipFill rotWithShape="1">
          <a:blip r:embed="rId7">
            <a:alphaModFix/>
          </a:blip>
          <a:srcRect b="0" l="0" r="0" t="0"/>
          <a:stretch/>
        </p:blipFill>
        <p:spPr>
          <a:xfrm>
            <a:off x="3546428" y="1713668"/>
            <a:ext cx="1724026" cy="1714501"/>
          </a:xfrm>
          <a:prstGeom prst="rect">
            <a:avLst/>
          </a:prstGeom>
          <a:noFill/>
          <a:ln>
            <a:noFill/>
          </a:ln>
        </p:spPr>
      </p:pic>
      <p:pic>
        <p:nvPicPr>
          <p:cNvPr descr="Google Shape;116;p25" id="1070" name="Google Shape;1070;p18"/>
          <p:cNvPicPr preferRelativeResize="0"/>
          <p:nvPr/>
        </p:nvPicPr>
        <p:blipFill rotWithShape="1">
          <a:blip r:embed="rId8">
            <a:alphaModFix/>
          </a:blip>
          <a:srcRect b="0" l="0" r="0" t="0"/>
          <a:stretch/>
        </p:blipFill>
        <p:spPr>
          <a:xfrm>
            <a:off x="592488" y="3369633"/>
            <a:ext cx="2952751" cy="1552576"/>
          </a:xfrm>
          <a:prstGeom prst="rect">
            <a:avLst/>
          </a:prstGeom>
          <a:noFill/>
          <a:ln>
            <a:noFill/>
          </a:ln>
        </p:spPr>
      </p:pic>
      <p:pic>
        <p:nvPicPr>
          <p:cNvPr descr="Google Shape;117;p25" id="1071" name="Google Shape;1071;p18"/>
          <p:cNvPicPr preferRelativeResize="0"/>
          <p:nvPr/>
        </p:nvPicPr>
        <p:blipFill rotWithShape="1">
          <a:blip r:embed="rId9">
            <a:alphaModFix/>
          </a:blip>
          <a:srcRect b="0" l="0" r="0" t="0"/>
          <a:stretch/>
        </p:blipFill>
        <p:spPr>
          <a:xfrm>
            <a:off x="8502726" y="1437232"/>
            <a:ext cx="1714501" cy="1714501"/>
          </a:xfrm>
          <a:prstGeom prst="rect">
            <a:avLst/>
          </a:prstGeom>
          <a:noFill/>
          <a:ln>
            <a:noFill/>
          </a:ln>
        </p:spPr>
      </p:pic>
      <p:pic>
        <p:nvPicPr>
          <p:cNvPr descr="Google Shape;118;p25" id="1072" name="Google Shape;1072;p18"/>
          <p:cNvPicPr preferRelativeResize="0"/>
          <p:nvPr/>
        </p:nvPicPr>
        <p:blipFill rotWithShape="1">
          <a:blip r:embed="rId10">
            <a:alphaModFix/>
          </a:blip>
          <a:srcRect b="0" l="0" r="0" t="0"/>
          <a:stretch/>
        </p:blipFill>
        <p:spPr>
          <a:xfrm>
            <a:off x="8791306" y="3313272"/>
            <a:ext cx="2857501" cy="1600201"/>
          </a:xfrm>
          <a:prstGeom prst="rect">
            <a:avLst/>
          </a:prstGeom>
          <a:noFill/>
          <a:ln>
            <a:noFill/>
          </a:ln>
        </p:spPr>
      </p:pic>
      <p:pic>
        <p:nvPicPr>
          <p:cNvPr descr="Google Shape;119;p25" id="1073" name="Google Shape;1073;p18"/>
          <p:cNvPicPr preferRelativeResize="0"/>
          <p:nvPr/>
        </p:nvPicPr>
        <p:blipFill rotWithShape="1">
          <a:blip r:embed="rId11">
            <a:alphaModFix/>
          </a:blip>
          <a:srcRect b="0" l="0" r="0" t="0"/>
          <a:stretch/>
        </p:blipFill>
        <p:spPr>
          <a:xfrm>
            <a:off x="5503578" y="1753103"/>
            <a:ext cx="2580302" cy="1407077"/>
          </a:xfrm>
          <a:prstGeom prst="rect">
            <a:avLst/>
          </a:prstGeom>
          <a:noFill/>
          <a:ln>
            <a:noFill/>
          </a:ln>
        </p:spPr>
      </p:pic>
      <p:pic>
        <p:nvPicPr>
          <p:cNvPr descr="Google Shape;120;p25" id="1074" name="Google Shape;1074;p18"/>
          <p:cNvPicPr preferRelativeResize="0"/>
          <p:nvPr/>
        </p:nvPicPr>
        <p:blipFill rotWithShape="1">
          <a:blip r:embed="rId12">
            <a:alphaModFix/>
          </a:blip>
          <a:srcRect b="0" l="0" r="0" t="0"/>
          <a:stretch/>
        </p:blipFill>
        <p:spPr>
          <a:xfrm>
            <a:off x="7194831" y="4982028"/>
            <a:ext cx="3619501" cy="1743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0f2592c146_0_8"/>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44" name="Google Shape;244;g20f2592c146_0_8"/>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0" i="0" lang="en-US" sz="4400" u="sng" cap="none" strike="noStrike">
                <a:solidFill>
                  <a:srgbClr val="000000"/>
                </a:solidFill>
                <a:latin typeface="Calibri"/>
                <a:ea typeface="Calibri"/>
                <a:cs typeface="Calibri"/>
                <a:sym typeface="Calibri"/>
              </a:rPr>
              <a:t>Question</a:t>
            </a:r>
            <a:r>
              <a:rPr lang="en-US" sz="4400" u="sng">
                <a:latin typeface="Calibri"/>
                <a:ea typeface="Calibri"/>
                <a:cs typeface="Calibri"/>
                <a:sym typeface="Calibri"/>
              </a:rPr>
              <a:t> of the Day Activity</a:t>
            </a:r>
            <a:endParaRPr b="0" i="0" sz="1400" u="none" cap="none" strike="noStrike">
              <a:solidFill>
                <a:srgbClr val="000000"/>
              </a:solidFill>
              <a:latin typeface="Arial"/>
              <a:ea typeface="Arial"/>
              <a:cs typeface="Arial"/>
              <a:sym typeface="Arial"/>
            </a:endParaRPr>
          </a:p>
        </p:txBody>
      </p:sp>
      <p:pic>
        <p:nvPicPr>
          <p:cNvPr id="245" name="Google Shape;245;g20f2592c146_0_8"/>
          <p:cNvPicPr preferRelativeResize="0"/>
          <p:nvPr/>
        </p:nvPicPr>
        <p:blipFill>
          <a:blip r:embed="rId3">
            <a:alphaModFix/>
          </a:blip>
          <a:stretch>
            <a:fillRect/>
          </a:stretch>
        </p:blipFill>
        <p:spPr>
          <a:xfrm>
            <a:off x="208175" y="1912941"/>
            <a:ext cx="5837325" cy="3283500"/>
          </a:xfrm>
          <a:prstGeom prst="rect">
            <a:avLst/>
          </a:prstGeom>
          <a:noFill/>
          <a:ln>
            <a:noFill/>
          </a:ln>
        </p:spPr>
      </p:pic>
      <p:pic>
        <p:nvPicPr>
          <p:cNvPr id="246" name="Google Shape;246;g20f2592c146_0_8"/>
          <p:cNvPicPr preferRelativeResize="0"/>
          <p:nvPr/>
        </p:nvPicPr>
        <p:blipFill>
          <a:blip r:embed="rId4">
            <a:alphaModFix/>
          </a:blip>
          <a:stretch>
            <a:fillRect/>
          </a:stretch>
        </p:blipFill>
        <p:spPr>
          <a:xfrm>
            <a:off x="6216475" y="1708510"/>
            <a:ext cx="5841700" cy="3892033"/>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9"/>
          <p:cNvSpPr txBox="1"/>
          <p:nvPr>
            <p:ph idx="4294967295" type="title"/>
          </p:nvPr>
        </p:nvSpPr>
        <p:spPr>
          <a:xfrm>
            <a:off x="510959" y="3309003"/>
            <a:ext cx="10515600" cy="13257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FFFFFF"/>
              </a:buClr>
              <a:buSzPts val="3200"/>
              <a:buFont typeface="Inter Light"/>
              <a:buNone/>
            </a:pPr>
            <a:r>
              <a:rPr lang="en-US" sz="3200">
                <a:solidFill>
                  <a:srgbClr val="FFFFFF"/>
                </a:solidFill>
                <a:latin typeface="Inter Light"/>
                <a:ea typeface="Inter Light"/>
                <a:cs typeface="Inter Light"/>
                <a:sym typeface="Inter Light"/>
              </a:rPr>
              <a:t>Contact information</a:t>
            </a:r>
            <a:endParaRPr/>
          </a:p>
        </p:txBody>
      </p:sp>
      <p:sp>
        <p:nvSpPr>
          <p:cNvPr id="1080" name="Google Shape;1080;p19"/>
          <p:cNvSpPr txBox="1"/>
          <p:nvPr>
            <p:ph idx="1" type="body"/>
          </p:nvPr>
        </p:nvSpPr>
        <p:spPr>
          <a:xfrm>
            <a:off x="510959" y="2388768"/>
            <a:ext cx="10515600" cy="9144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FFFFFF"/>
              </a:buClr>
              <a:buSzPts val="5400"/>
              <a:buNone/>
            </a:pPr>
            <a:r>
              <a:rPr lang="en-US">
                <a:latin typeface="Inter"/>
                <a:ea typeface="Inter"/>
                <a:cs typeface="Inter"/>
                <a:sym typeface="Inter"/>
              </a:rPr>
              <a:t>Thank 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20f2592c146_0_77"/>
          <p:cNvPicPr preferRelativeResize="0"/>
          <p:nvPr/>
        </p:nvPicPr>
        <p:blipFill>
          <a:blip r:embed="rId3">
            <a:alphaModFix/>
          </a:blip>
          <a:stretch>
            <a:fillRect/>
          </a:stretch>
        </p:blipFill>
        <p:spPr>
          <a:xfrm>
            <a:off x="3906650" y="152400"/>
            <a:ext cx="4681315" cy="6553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0f2592c146_0_2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57" name="Google Shape;257;g20f2592c146_0_20"/>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400" u="sng">
                <a:latin typeface="Calibri"/>
                <a:ea typeface="Calibri"/>
                <a:cs typeface="Calibri"/>
                <a:sym typeface="Calibri"/>
              </a:rPr>
              <a:t>Sources for Questions of Day</a:t>
            </a:r>
            <a:endParaRPr b="0" i="0" sz="1400" u="none" cap="none" strike="noStrike">
              <a:solidFill>
                <a:srgbClr val="000000"/>
              </a:solidFill>
              <a:latin typeface="Arial"/>
              <a:ea typeface="Arial"/>
              <a:cs typeface="Arial"/>
              <a:sym typeface="Arial"/>
            </a:endParaRPr>
          </a:p>
        </p:txBody>
      </p:sp>
      <p:sp>
        <p:nvSpPr>
          <p:cNvPr id="258" name="Google Shape;258;g20f2592c146_0_20"/>
          <p:cNvSpPr txBox="1"/>
          <p:nvPr/>
        </p:nvSpPr>
        <p:spPr>
          <a:xfrm>
            <a:off x="1025900" y="1888275"/>
            <a:ext cx="103149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US" sz="2000">
                <a:solidFill>
                  <a:schemeClr val="dk1"/>
                </a:solidFill>
              </a:rPr>
              <a:t>Economics History Questions:</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3"/>
              </a:rPr>
              <a:t>https://www.history.com/this-day-in-history</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4"/>
              </a:rPr>
              <a:t>https://www.historynet.com/today-in-history/february-22/</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5"/>
              </a:rPr>
              <a:t>https://jasonzweig.com/this-day-in-financial-history/</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6"/>
              </a:rPr>
              <a:t>https://archive.nytimes.com/learning.blogs.nytimes.com/on-this-day/</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Current Events Questions:</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7"/>
              </a:rPr>
              <a:t>https://www.cnbc.com/economy/</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8"/>
              </a:rPr>
              <a:t>https://www.npr.org/sections/economy/</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9"/>
              </a:rPr>
              <a:t>https://www.msn.com/en-us/money</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Bizarre, Wacky Holidays:</a:t>
            </a:r>
            <a:endParaRPr sz="2000">
              <a:solidFill>
                <a:schemeClr val="dk1"/>
              </a:solidFill>
            </a:endParaRPr>
          </a:p>
          <a:p>
            <a:pPr indent="-355600" lvl="1" marL="914400" rtl="0" algn="l">
              <a:spcBef>
                <a:spcPts val="0"/>
              </a:spcBef>
              <a:spcAft>
                <a:spcPts val="0"/>
              </a:spcAft>
              <a:buClr>
                <a:schemeClr val="dk1"/>
              </a:buClr>
              <a:buSzPts val="2000"/>
              <a:buChar char="○"/>
            </a:pPr>
            <a:r>
              <a:rPr lang="en-US" sz="2000" u="sng">
                <a:solidFill>
                  <a:schemeClr val="hlink"/>
                </a:solidFill>
                <a:hlinkClick r:id="rId10"/>
              </a:rPr>
              <a:t>https://www.holidayinsights.com/moreholidays/index.htm</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0f2592c146_0_4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64" name="Google Shape;264;g20f2592c146_0_40"/>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400" u="sng">
                <a:latin typeface="Calibri"/>
                <a:ea typeface="Calibri"/>
                <a:cs typeface="Calibri"/>
                <a:sym typeface="Calibri"/>
              </a:rPr>
              <a:t>Current Issues Questions</a:t>
            </a:r>
            <a:endParaRPr b="0" i="0" sz="1400" u="none" cap="none" strike="noStrike">
              <a:solidFill>
                <a:srgbClr val="000000"/>
              </a:solidFill>
              <a:latin typeface="Arial"/>
              <a:ea typeface="Arial"/>
              <a:cs typeface="Arial"/>
              <a:sym typeface="Arial"/>
            </a:endParaRPr>
          </a:p>
        </p:txBody>
      </p:sp>
      <p:sp>
        <p:nvSpPr>
          <p:cNvPr id="265" name="Google Shape;265;g20f2592c146_0_40"/>
          <p:cNvSpPr txBox="1"/>
          <p:nvPr/>
        </p:nvSpPr>
        <p:spPr>
          <a:xfrm>
            <a:off x="1025900" y="1888275"/>
            <a:ext cx="10314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266" name="Google Shape;266;g20f2592c146_0_40"/>
          <p:cNvSpPr txBox="1"/>
          <p:nvPr/>
        </p:nvSpPr>
        <p:spPr>
          <a:xfrm>
            <a:off x="131225" y="1334875"/>
            <a:ext cx="8296500" cy="572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Idea: start class with a current article (possibly relevant to the topic at hand) and have the students answer a simple question or two.</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Example:  </a:t>
            </a:r>
            <a:r>
              <a:rPr lang="en-US" sz="2000" u="sng">
                <a:solidFill>
                  <a:schemeClr val="hlink"/>
                </a:solidFill>
                <a:hlinkClick r:id="rId3"/>
              </a:rPr>
              <a:t>https://classroom.google.com/c/NTMyNjk1NjcxMTEz/sa/NTc0NzA1MjE5ODc2/submissions/by-status/and-sort-name/all</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Format:</a:t>
            </a:r>
            <a:endParaRPr sz="2000"/>
          </a:p>
          <a:p>
            <a:pPr indent="-355600" lvl="0" marL="457200" rtl="0" algn="l">
              <a:spcBef>
                <a:spcPts val="0"/>
              </a:spcBef>
              <a:spcAft>
                <a:spcPts val="0"/>
              </a:spcAft>
              <a:buSzPts val="2000"/>
              <a:buChar char="●"/>
            </a:pPr>
            <a:r>
              <a:rPr lang="en-US" sz="2000"/>
              <a:t>Think-Pair-Share</a:t>
            </a:r>
            <a:endParaRPr sz="2000"/>
          </a:p>
          <a:p>
            <a:pPr indent="-355600" lvl="0" marL="457200" rtl="0" algn="l">
              <a:spcBef>
                <a:spcPts val="0"/>
              </a:spcBef>
              <a:spcAft>
                <a:spcPts val="0"/>
              </a:spcAft>
              <a:buSzPts val="2000"/>
              <a:buChar char="●"/>
            </a:pPr>
            <a:r>
              <a:rPr lang="en-US" sz="2000"/>
              <a:t>Google Classroom</a:t>
            </a:r>
            <a:endParaRPr sz="2000"/>
          </a:p>
          <a:p>
            <a:pPr indent="-355600" lvl="0" marL="457200" rtl="0" algn="l">
              <a:spcBef>
                <a:spcPts val="0"/>
              </a:spcBef>
              <a:spcAft>
                <a:spcPts val="0"/>
              </a:spcAft>
              <a:buSzPts val="2000"/>
              <a:buChar char="●"/>
            </a:pPr>
            <a:r>
              <a:rPr lang="en-US" sz="2000"/>
              <a:t>Poll Everywhere</a:t>
            </a:r>
            <a:endParaRPr sz="2000"/>
          </a:p>
          <a:p>
            <a:pPr indent="-355600" lvl="0" marL="457200" rtl="0" algn="l">
              <a:spcBef>
                <a:spcPts val="0"/>
              </a:spcBef>
              <a:spcAft>
                <a:spcPts val="0"/>
              </a:spcAft>
              <a:buSzPts val="2000"/>
              <a:buChar char="●"/>
            </a:pPr>
            <a:r>
              <a:rPr lang="en-US" sz="2000"/>
              <a:t>Collaborative Google Doc</a:t>
            </a:r>
            <a:endParaRPr sz="2000"/>
          </a:p>
          <a:p>
            <a:pPr indent="-355600" lvl="0" marL="457200" rtl="0" algn="l">
              <a:spcBef>
                <a:spcPts val="0"/>
              </a:spcBef>
              <a:spcAft>
                <a:spcPts val="0"/>
              </a:spcAft>
              <a:buSzPts val="2000"/>
              <a:buChar char="●"/>
            </a:pPr>
            <a:r>
              <a:rPr lang="en-US" sz="2000"/>
              <a:t>Various Learning Platforms</a:t>
            </a:r>
            <a:endParaRPr sz="2000"/>
          </a:p>
          <a:p>
            <a:pPr indent="0" lvl="0" marL="0" rtl="0" algn="l">
              <a:spcBef>
                <a:spcPts val="0"/>
              </a:spcBef>
              <a:spcAft>
                <a:spcPts val="0"/>
              </a:spcAft>
              <a:buNone/>
            </a:pPr>
            <a:r>
              <a:rPr lang="en-US" sz="2000"/>
              <a:t>Sources:  </a:t>
            </a:r>
            <a:r>
              <a:rPr lang="en-US" sz="2000" u="sng">
                <a:solidFill>
                  <a:schemeClr val="hlink"/>
                </a:solidFill>
                <a:hlinkClick r:id="rId4"/>
              </a:rPr>
              <a:t>https://www.wsj.com/newsletters?sub=197</a:t>
            </a:r>
            <a:endParaRPr sz="2000"/>
          </a:p>
          <a:p>
            <a:pPr indent="0" lvl="0" marL="0" rtl="0" algn="l">
              <a:spcBef>
                <a:spcPts val="0"/>
              </a:spcBef>
              <a:spcAft>
                <a:spcPts val="0"/>
              </a:spcAft>
              <a:buNone/>
            </a:pPr>
            <a:r>
              <a:rPr lang="en-US" sz="2000" u="sng">
                <a:solidFill>
                  <a:schemeClr val="hlink"/>
                </a:solidFill>
                <a:hlinkClick r:id="rId5"/>
              </a:rPr>
              <a:t>https://www.nytimes.com/series/us-morning-briefing</a:t>
            </a:r>
            <a:endParaRPr sz="2000"/>
          </a:p>
          <a:p>
            <a:pPr indent="0" lvl="0" marL="0" rtl="0" algn="l">
              <a:spcBef>
                <a:spcPts val="0"/>
              </a:spcBef>
              <a:spcAft>
                <a:spcPts val="0"/>
              </a:spcAft>
              <a:buNone/>
            </a:pPr>
            <a:r>
              <a:rPr lang="en-US" sz="2000" u="sng">
                <a:solidFill>
                  <a:schemeClr val="hlink"/>
                </a:solidFill>
                <a:hlinkClick r:id="rId6"/>
              </a:rPr>
              <a:t>https://newsela.com/</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pic>
        <p:nvPicPr>
          <p:cNvPr id="267" name="Google Shape;267;g20f2592c146_0_40"/>
          <p:cNvPicPr preferRelativeResize="0"/>
          <p:nvPr/>
        </p:nvPicPr>
        <p:blipFill>
          <a:blip r:embed="rId7">
            <a:alphaModFix/>
          </a:blip>
          <a:stretch>
            <a:fillRect/>
          </a:stretch>
        </p:blipFill>
        <p:spPr>
          <a:xfrm>
            <a:off x="7432950" y="3526351"/>
            <a:ext cx="3264999" cy="17059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9"/>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73" name="Google Shape;273;p9"/>
          <p:cNvSpPr txBox="1"/>
          <p:nvPr/>
        </p:nvSpPr>
        <p:spPr>
          <a:xfrm>
            <a:off x="590463" y="501010"/>
            <a:ext cx="10424100" cy="6465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000" u="sng">
                <a:latin typeface="Calibri"/>
                <a:ea typeface="Calibri"/>
                <a:cs typeface="Calibri"/>
                <a:sym typeface="Calibri"/>
              </a:rPr>
              <a:t>Micro vs. Macroeconomics</a:t>
            </a:r>
            <a:endParaRPr b="0" i="0" sz="1000" u="none" cap="none" strike="noStrike">
              <a:solidFill>
                <a:srgbClr val="000000"/>
              </a:solidFill>
              <a:latin typeface="Arial"/>
              <a:ea typeface="Arial"/>
              <a:cs typeface="Arial"/>
              <a:sym typeface="Arial"/>
            </a:endParaRPr>
          </a:p>
        </p:txBody>
      </p:sp>
      <p:sp>
        <p:nvSpPr>
          <p:cNvPr id="274" name="Google Shape;274;p9"/>
          <p:cNvSpPr txBox="1"/>
          <p:nvPr/>
        </p:nvSpPr>
        <p:spPr>
          <a:xfrm>
            <a:off x="892200" y="1881600"/>
            <a:ext cx="10800600" cy="5049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b="1" lang="en-US" sz="2800">
                <a:solidFill>
                  <a:schemeClr val="dk1"/>
                </a:solidFill>
              </a:rPr>
              <a:t>Microeconomics</a:t>
            </a:r>
            <a:r>
              <a:rPr lang="en-US" sz="2800">
                <a:solidFill>
                  <a:schemeClr val="dk1"/>
                </a:solidFill>
              </a:rPr>
              <a:t>: the study of individual segments of the economy.</a:t>
            </a:r>
            <a:endParaRPr sz="2800">
              <a:solidFill>
                <a:schemeClr val="dk1"/>
              </a:solidFill>
            </a:endParaRPr>
          </a:p>
          <a:p>
            <a:pPr indent="0" lvl="0" marL="457200" rtl="0" algn="l">
              <a:lnSpc>
                <a:spcPct val="115000"/>
              </a:lnSpc>
              <a:spcBef>
                <a:spcPts val="1600"/>
              </a:spcBef>
              <a:spcAft>
                <a:spcPts val="0"/>
              </a:spcAft>
              <a:buClr>
                <a:schemeClr val="dk1"/>
              </a:buClr>
              <a:buSzPts val="1100"/>
              <a:buFont typeface="Arial"/>
              <a:buNone/>
            </a:pPr>
            <a:r>
              <a:rPr lang="en-US" sz="2800">
                <a:solidFill>
                  <a:schemeClr val="dk1"/>
                </a:solidFill>
              </a:rPr>
              <a:t>Ex :  supply/demand in specific markets, costs of production for firms.</a:t>
            </a:r>
            <a:endParaRPr sz="2800">
              <a:solidFill>
                <a:schemeClr val="dk1"/>
              </a:solidFill>
            </a:endParaRPr>
          </a:p>
          <a:p>
            <a:pPr indent="0" lvl="0" marL="457200" rtl="0" algn="l">
              <a:lnSpc>
                <a:spcPct val="115000"/>
              </a:lnSpc>
              <a:spcBef>
                <a:spcPts val="1600"/>
              </a:spcBef>
              <a:spcAft>
                <a:spcPts val="0"/>
              </a:spcAft>
              <a:buClr>
                <a:schemeClr val="dk1"/>
              </a:buClr>
              <a:buSzPts val="1100"/>
              <a:buFont typeface="Arial"/>
              <a:buNone/>
            </a:pPr>
            <a:r>
              <a:t/>
            </a:r>
            <a:endParaRPr sz="2800">
              <a:solidFill>
                <a:schemeClr val="dk1"/>
              </a:solidFill>
            </a:endParaRPr>
          </a:p>
          <a:p>
            <a:pPr indent="0" lvl="0" marL="457200" rtl="0" algn="l">
              <a:lnSpc>
                <a:spcPct val="115000"/>
              </a:lnSpc>
              <a:spcBef>
                <a:spcPts val="1600"/>
              </a:spcBef>
              <a:spcAft>
                <a:spcPts val="0"/>
              </a:spcAft>
              <a:buClr>
                <a:schemeClr val="dk1"/>
              </a:buClr>
              <a:buSzPts val="1100"/>
              <a:buFont typeface="Arial"/>
              <a:buNone/>
            </a:pPr>
            <a:r>
              <a:rPr b="1" lang="en-US" sz="2800">
                <a:solidFill>
                  <a:schemeClr val="dk1"/>
                </a:solidFill>
              </a:rPr>
              <a:t>Macroeconomics</a:t>
            </a:r>
            <a:r>
              <a:rPr lang="en-US" sz="2800">
                <a:solidFill>
                  <a:schemeClr val="dk1"/>
                </a:solidFill>
              </a:rPr>
              <a:t>: the study of the economy as a whole.</a:t>
            </a:r>
            <a:endParaRPr sz="2800">
              <a:solidFill>
                <a:schemeClr val="dk1"/>
              </a:solidFill>
            </a:endParaRPr>
          </a:p>
          <a:p>
            <a:pPr indent="0" lvl="0" marL="457200" rtl="0" algn="l">
              <a:lnSpc>
                <a:spcPct val="115000"/>
              </a:lnSpc>
              <a:spcBef>
                <a:spcPts val="1600"/>
              </a:spcBef>
              <a:spcAft>
                <a:spcPts val="0"/>
              </a:spcAft>
              <a:buClr>
                <a:schemeClr val="dk1"/>
              </a:buClr>
              <a:buSzPts val="1100"/>
              <a:buFont typeface="Arial"/>
              <a:buNone/>
            </a:pPr>
            <a:r>
              <a:rPr lang="en-US" sz="2800">
                <a:solidFill>
                  <a:schemeClr val="dk1"/>
                </a:solidFill>
              </a:rPr>
              <a:t>Ex:  measuring the unemployment rate, GDP, inflation</a:t>
            </a:r>
            <a:endParaRPr sz="2800">
              <a:solidFill>
                <a:schemeClr val="dk1"/>
              </a:solidFill>
            </a:endParaRPr>
          </a:p>
          <a:p>
            <a:pPr indent="0" lvl="0" marL="0" rtl="0" algn="l">
              <a:lnSpc>
                <a:spcPct val="115000"/>
              </a:lnSpc>
              <a:spcBef>
                <a:spcPts val="1600"/>
              </a:spcBef>
              <a:spcAft>
                <a:spcPts val="1600"/>
              </a:spcAft>
              <a:buNone/>
            </a:pPr>
            <a:r>
              <a:t/>
            </a:r>
            <a:endParaRPr sz="2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089a1aea96_0_38"/>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80" name="Google Shape;280;g2089a1aea96_0_38"/>
          <p:cNvSpPr txBox="1"/>
          <p:nvPr/>
        </p:nvSpPr>
        <p:spPr>
          <a:xfrm>
            <a:off x="590463" y="501010"/>
            <a:ext cx="10424100" cy="6465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000" u="sng">
                <a:latin typeface="Calibri"/>
                <a:ea typeface="Calibri"/>
                <a:cs typeface="Calibri"/>
                <a:sym typeface="Calibri"/>
              </a:rPr>
              <a:t>Macroeconomics</a:t>
            </a:r>
            <a:endParaRPr b="0" i="0" sz="1000" u="none" cap="none" strike="noStrike">
              <a:solidFill>
                <a:srgbClr val="000000"/>
              </a:solidFill>
              <a:latin typeface="Arial"/>
              <a:ea typeface="Arial"/>
              <a:cs typeface="Arial"/>
              <a:sym typeface="Arial"/>
            </a:endParaRPr>
          </a:p>
        </p:txBody>
      </p:sp>
      <p:sp>
        <p:nvSpPr>
          <p:cNvPr id="281" name="Google Shape;281;g2089a1aea96_0_38"/>
          <p:cNvSpPr txBox="1"/>
          <p:nvPr/>
        </p:nvSpPr>
        <p:spPr>
          <a:xfrm>
            <a:off x="892200" y="1881600"/>
            <a:ext cx="10800600" cy="1254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2800">
              <a:solidFill>
                <a:schemeClr val="dk1"/>
              </a:solidFill>
            </a:endParaRPr>
          </a:p>
          <a:p>
            <a:pPr indent="0" lvl="0" marL="0" rtl="0" algn="l">
              <a:lnSpc>
                <a:spcPct val="115000"/>
              </a:lnSpc>
              <a:spcBef>
                <a:spcPts val="1600"/>
              </a:spcBef>
              <a:spcAft>
                <a:spcPts val="1600"/>
              </a:spcAft>
              <a:buNone/>
            </a:pPr>
            <a:r>
              <a:t/>
            </a:r>
            <a:endParaRPr sz="2400">
              <a:solidFill>
                <a:schemeClr val="dk1"/>
              </a:solidFill>
            </a:endParaRPr>
          </a:p>
        </p:txBody>
      </p:sp>
      <p:pic>
        <p:nvPicPr>
          <p:cNvPr id="282" name="Google Shape;282;g2089a1aea96_0_38"/>
          <p:cNvPicPr preferRelativeResize="0"/>
          <p:nvPr/>
        </p:nvPicPr>
        <p:blipFill>
          <a:blip r:embed="rId3">
            <a:alphaModFix/>
          </a:blip>
          <a:stretch>
            <a:fillRect/>
          </a:stretch>
        </p:blipFill>
        <p:spPr>
          <a:xfrm>
            <a:off x="6500824" y="2214024"/>
            <a:ext cx="4692726" cy="3126525"/>
          </a:xfrm>
          <a:prstGeom prst="rect">
            <a:avLst/>
          </a:prstGeom>
          <a:noFill/>
          <a:ln>
            <a:noFill/>
          </a:ln>
        </p:spPr>
      </p:pic>
      <p:pic>
        <p:nvPicPr>
          <p:cNvPr id="283" name="Google Shape;283;g2089a1aea96_0_38"/>
          <p:cNvPicPr preferRelativeResize="0"/>
          <p:nvPr/>
        </p:nvPicPr>
        <p:blipFill>
          <a:blip r:embed="rId4">
            <a:alphaModFix/>
          </a:blip>
          <a:stretch>
            <a:fillRect/>
          </a:stretch>
        </p:blipFill>
        <p:spPr>
          <a:xfrm>
            <a:off x="751875" y="2360801"/>
            <a:ext cx="4463669" cy="2979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089a1aea96_0_46"/>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89" name="Google Shape;289;g2089a1aea96_0_46"/>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290" name="Google Shape;290;g2089a1aea96_0_46"/>
          <p:cNvSpPr txBox="1"/>
          <p:nvPr/>
        </p:nvSpPr>
        <p:spPr>
          <a:xfrm>
            <a:off x="402225" y="247000"/>
            <a:ext cx="10800600" cy="111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Part One: Economic Indicators</a:t>
            </a:r>
            <a:endParaRPr b="1" sz="2800">
              <a:solidFill>
                <a:srgbClr val="111111"/>
              </a:solidFill>
              <a:highlight>
                <a:schemeClr val="lt1"/>
              </a:highlight>
            </a:endParaRPr>
          </a:p>
          <a:p>
            <a:pPr indent="0" lvl="0" marL="0" rtl="0" algn="ctr">
              <a:lnSpc>
                <a:spcPct val="115000"/>
              </a:lnSpc>
              <a:spcBef>
                <a:spcPts val="0"/>
              </a:spcBef>
              <a:spcAft>
                <a:spcPts val="0"/>
              </a:spcAft>
              <a:buClr>
                <a:schemeClr val="dk1"/>
              </a:buClr>
              <a:buSzPts val="1100"/>
              <a:buFont typeface="Arial"/>
              <a:buNone/>
            </a:pPr>
            <a:r>
              <a:rPr b="1" lang="en-US" sz="2800">
                <a:solidFill>
                  <a:srgbClr val="111111"/>
                </a:solidFill>
                <a:highlight>
                  <a:schemeClr val="lt1"/>
                </a:highlight>
              </a:rPr>
              <a:t>Measuring the Macroeconomy</a:t>
            </a:r>
            <a:endParaRPr/>
          </a:p>
        </p:txBody>
      </p:sp>
      <p:sp>
        <p:nvSpPr>
          <p:cNvPr id="291" name="Google Shape;291;g2089a1aea96_0_46"/>
          <p:cNvSpPr txBox="1"/>
          <p:nvPr/>
        </p:nvSpPr>
        <p:spPr>
          <a:xfrm>
            <a:off x="2440575" y="871375"/>
            <a:ext cx="6723900" cy="2102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b="1" sz="2800">
              <a:solidFill>
                <a:srgbClr val="111111"/>
              </a:solidFill>
              <a:highlight>
                <a:schemeClr val="lt1"/>
              </a:highlight>
            </a:endParaRPr>
          </a:p>
          <a:p>
            <a:pPr indent="0" lvl="0" marL="2743200" rtl="0" algn="ctr">
              <a:lnSpc>
                <a:spcPct val="115000"/>
              </a:lnSpc>
              <a:spcBef>
                <a:spcPts val="0"/>
              </a:spcBef>
              <a:spcAft>
                <a:spcPts val="0"/>
              </a:spcAft>
              <a:buNone/>
            </a:pPr>
            <a:r>
              <a:t/>
            </a:r>
            <a:endParaRPr sz="2800">
              <a:solidFill>
                <a:srgbClr val="111111"/>
              </a:solidFill>
              <a:highlight>
                <a:schemeClr val="lt1"/>
              </a:highlight>
            </a:endParaRPr>
          </a:p>
          <a:p>
            <a:pPr indent="0" lvl="0" marL="0" rtl="0" algn="ctr">
              <a:lnSpc>
                <a:spcPct val="115000"/>
              </a:lnSpc>
              <a:spcBef>
                <a:spcPts val="0"/>
              </a:spcBef>
              <a:spcAft>
                <a:spcPts val="0"/>
              </a:spcAft>
              <a:buNone/>
            </a:pPr>
            <a:r>
              <a:rPr lang="en-US" sz="2800">
                <a:solidFill>
                  <a:srgbClr val="111111"/>
                </a:solidFill>
                <a:highlight>
                  <a:schemeClr val="lt1"/>
                </a:highlight>
              </a:rPr>
              <a:t>Gross Domestic Product (GDP), Unemployment, Inflation</a:t>
            </a:r>
            <a:endParaRPr/>
          </a:p>
        </p:txBody>
      </p:sp>
      <p:pic>
        <p:nvPicPr>
          <p:cNvPr id="292" name="Google Shape;292;g2089a1aea96_0_46"/>
          <p:cNvPicPr preferRelativeResize="0"/>
          <p:nvPr/>
        </p:nvPicPr>
        <p:blipFill>
          <a:blip r:embed="rId3">
            <a:alphaModFix/>
          </a:blip>
          <a:stretch>
            <a:fillRect/>
          </a:stretch>
        </p:blipFill>
        <p:spPr>
          <a:xfrm>
            <a:off x="3324926" y="3462500"/>
            <a:ext cx="4955176" cy="297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60" name="Google Shape;160;p2"/>
          <p:cNvSpPr txBox="1"/>
          <p:nvPr/>
        </p:nvSpPr>
        <p:spPr>
          <a:xfrm>
            <a:off x="883919" y="1825625"/>
            <a:ext cx="10424162" cy="4842292"/>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You can now access CEE’s professional development webinars directly on EconEdLink.org! To receive these new professional development benefits, </a:t>
            </a:r>
            <a:r>
              <a:rPr b="1" i="0" lang="en-US" sz="2000" u="none" cap="none" strike="noStrike">
                <a:solidFill>
                  <a:srgbClr val="000000"/>
                </a:solidFill>
                <a:latin typeface="Calibri"/>
                <a:ea typeface="Calibri"/>
                <a:cs typeface="Calibri"/>
                <a:sym typeface="Calibri"/>
              </a:rPr>
              <a:t>become an EconEdLink </a:t>
            </a:r>
            <a:r>
              <a:rPr b="1" i="0" lang="en-US" sz="2000" u="sng" cap="none" strike="noStrike">
                <a:solidFill>
                  <a:srgbClr val="0563C1"/>
                </a:solidFill>
                <a:latin typeface="Calibri"/>
                <a:ea typeface="Calibri"/>
                <a:cs typeface="Calibri"/>
                <a:sym typeface="Calibri"/>
                <a:hlinkClick r:id="rId3">
                  <a:extLst>
                    <a:ext uri="{A12FA001-AC4F-418D-AE19-62706E023703}">
                      <ahyp:hlinkClr val="tx"/>
                    </a:ext>
                  </a:extLst>
                </a:hlinkClick>
              </a:rPr>
              <a:t>member</a:t>
            </a:r>
            <a:r>
              <a:rPr b="0" i="0" lang="en-US" sz="2000" u="none" cap="none" strike="noStrike">
                <a:solidFill>
                  <a:srgbClr val="000000"/>
                </a:solidFill>
                <a:latin typeface="Calibri"/>
                <a:ea typeface="Calibri"/>
                <a:cs typeface="Calibri"/>
                <a:sym typeface="Calibri"/>
              </a:rPr>
              <a:t>. As a member, you will now be able to: </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Automatically receive a professional development certificate via e-mail within 24 hours after viewing any webinar for a minimum of 45 minutes</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Register for upcoming webinars with a simple one-click process </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Easily download presentations, lesson plan materials and activities for each webinar </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Search and view all webinars at your convenience </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Save webinars to your EconEdLink dashboard for easy access to the event</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Access our new </a:t>
            </a:r>
            <a:r>
              <a:rPr b="1" i="0" lang="en-US" sz="2000" u="none" cap="none" strike="noStrike">
                <a:solidFill>
                  <a:srgbClr val="000000"/>
                </a:solidFill>
                <a:latin typeface="Calibri"/>
                <a:ea typeface="Calibri"/>
                <a:cs typeface="Calibri"/>
                <a:sym typeface="Calibri"/>
              </a:rPr>
              <a:t>Professional Development</a:t>
            </a:r>
            <a:r>
              <a:rPr b="0" i="0" lang="en-US" sz="2000" u="none" cap="none" strike="noStrike">
                <a:solidFill>
                  <a:srgbClr val="000000"/>
                </a:solidFill>
                <a:latin typeface="Calibri"/>
                <a:ea typeface="Calibri"/>
                <a:cs typeface="Calibri"/>
                <a:sym typeface="Calibri"/>
              </a:rPr>
              <a:t> page </a:t>
            </a:r>
            <a:r>
              <a:rPr b="0" i="0" lang="en-US" sz="2000" u="sng" cap="none" strike="noStrike">
                <a:solidFill>
                  <a:srgbClr val="0563C1"/>
                </a:solidFill>
                <a:latin typeface="Calibri"/>
                <a:ea typeface="Calibri"/>
                <a:cs typeface="Calibri"/>
                <a:sym typeface="Calibri"/>
                <a:hlinkClick r:id="rId4">
                  <a:extLst>
                    <a:ext uri="{A12FA001-AC4F-418D-AE19-62706E023703}">
                      <ahyp:hlinkClr val="tx"/>
                    </a:ext>
                  </a:extLst>
                </a:hlinkClick>
              </a:rPr>
              <a:t>here</a:t>
            </a:r>
            <a:endParaRPr b="0" i="0" sz="1400" u="none" cap="none" strike="noStrike">
              <a:solidFill>
                <a:srgbClr val="000000"/>
              </a:solidFill>
              <a:latin typeface="Arial"/>
              <a:ea typeface="Arial"/>
              <a:cs typeface="Arial"/>
              <a:sym typeface="Arial"/>
            </a:endParaRPr>
          </a:p>
        </p:txBody>
      </p:sp>
      <p:sp>
        <p:nvSpPr>
          <p:cNvPr id="161" name="Google Shape;161;p2"/>
          <p:cNvSpPr txBox="1"/>
          <p:nvPr/>
        </p:nvSpPr>
        <p:spPr>
          <a:xfrm>
            <a:off x="579119" y="681037"/>
            <a:ext cx="10424162" cy="497047"/>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EconEdLink Membership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089a1aea96_0_836"/>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98" name="Google Shape;298;g2089a1aea96_0_836"/>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299" name="Google Shape;299;g2089a1aea96_0_836"/>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pic>
        <p:nvPicPr>
          <p:cNvPr id="300" name="Google Shape;300;g2089a1aea96_0_836"/>
          <p:cNvPicPr preferRelativeResize="0"/>
          <p:nvPr/>
        </p:nvPicPr>
        <p:blipFill>
          <a:blip r:embed="rId3">
            <a:alphaModFix/>
          </a:blip>
          <a:stretch>
            <a:fillRect/>
          </a:stretch>
        </p:blipFill>
        <p:spPr>
          <a:xfrm>
            <a:off x="3584550" y="1765075"/>
            <a:ext cx="4670525" cy="4670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089a1aea96_0_827"/>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06" name="Google Shape;306;g2089a1aea96_0_827"/>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07" name="Google Shape;307;g2089a1aea96_0_827"/>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08" name="Google Shape;308;g2089a1aea96_0_827"/>
          <p:cNvSpPr txBox="1"/>
          <p:nvPr/>
        </p:nvSpPr>
        <p:spPr>
          <a:xfrm>
            <a:off x="608100" y="5278525"/>
            <a:ext cx="110847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US" sz="1800">
                <a:solidFill>
                  <a:schemeClr val="dk1"/>
                </a:solidFill>
              </a:rPr>
              <a:t>What has been the overall trend regarding GDP growth in the U.S. for the past twenty years?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The “Great Recession” happened in 2008-09?  Using GDP growth as a tool, compare that time period to the economic impact of COVID in 2020.</a:t>
            </a:r>
            <a:endParaRPr sz="1800">
              <a:solidFill>
                <a:schemeClr val="dk1"/>
              </a:solidFill>
            </a:endParaRPr>
          </a:p>
        </p:txBody>
      </p:sp>
      <p:pic>
        <p:nvPicPr>
          <p:cNvPr id="309" name="Google Shape;309;g2089a1aea96_0_827"/>
          <p:cNvPicPr preferRelativeResize="0"/>
          <p:nvPr/>
        </p:nvPicPr>
        <p:blipFill>
          <a:blip r:embed="rId3">
            <a:alphaModFix/>
          </a:blip>
          <a:stretch>
            <a:fillRect/>
          </a:stretch>
        </p:blipFill>
        <p:spPr>
          <a:xfrm>
            <a:off x="590475" y="1270275"/>
            <a:ext cx="8275972" cy="3854562"/>
          </a:xfrm>
          <a:prstGeom prst="rect">
            <a:avLst/>
          </a:prstGeom>
          <a:noFill/>
          <a:ln>
            <a:noFill/>
          </a:ln>
        </p:spPr>
      </p:pic>
      <p:sp>
        <p:nvSpPr>
          <p:cNvPr id="310" name="Google Shape;310;g2089a1aea96_0_827"/>
          <p:cNvSpPr txBox="1"/>
          <p:nvPr/>
        </p:nvSpPr>
        <p:spPr>
          <a:xfrm>
            <a:off x="8866450" y="2323175"/>
            <a:ext cx="30000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hlinkClick r:id="rId4"/>
              </a:rPr>
              <a:t>https://forms.gle/5xzbUhb6NhKC25kj6</a:t>
            </a:r>
            <a:endParaRPr sz="2400"/>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g20901e01b7b_0_9"/>
          <p:cNvPicPr preferRelativeResize="0"/>
          <p:nvPr/>
        </p:nvPicPr>
        <p:blipFill>
          <a:blip r:embed="rId3">
            <a:alphaModFix/>
          </a:blip>
          <a:stretch>
            <a:fillRect/>
          </a:stretch>
        </p:blipFill>
        <p:spPr>
          <a:xfrm>
            <a:off x="808550" y="304800"/>
            <a:ext cx="9043768" cy="6553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1b654e927d6_0_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21" name="Google Shape;321;g1b654e927d6_0_0"/>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22" name="Google Shape;322;g1b654e927d6_0_0"/>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Sources for Economic Data/Graphs</a:t>
            </a:r>
            <a:endParaRPr/>
          </a:p>
        </p:txBody>
      </p:sp>
      <p:sp>
        <p:nvSpPr>
          <p:cNvPr id="323" name="Google Shape;323;g1b654e927d6_0_0"/>
          <p:cNvSpPr txBox="1"/>
          <p:nvPr/>
        </p:nvSpPr>
        <p:spPr>
          <a:xfrm>
            <a:off x="260175" y="1654375"/>
            <a:ext cx="110847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Trading Economics:  </a:t>
            </a:r>
            <a:r>
              <a:rPr lang="en-US" sz="2200" u="sng">
                <a:solidFill>
                  <a:schemeClr val="hlink"/>
                </a:solidFill>
                <a:hlinkClick r:id="rId3"/>
              </a:rPr>
              <a:t>https://tradingeconomics.com/</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FRED (Federal Reserve Economic Data):  </a:t>
            </a:r>
            <a:r>
              <a:rPr lang="en-US" sz="2200" u="sng">
                <a:solidFill>
                  <a:schemeClr val="hlink"/>
                </a:solidFill>
                <a:hlinkClick r:id="rId4"/>
              </a:rPr>
              <a:t>https://fred.stlouisfed.org/</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Bureau of Economic Analysis:  </a:t>
            </a:r>
            <a:r>
              <a:rPr lang="en-US" sz="2200" u="sng">
                <a:solidFill>
                  <a:schemeClr val="hlink"/>
                </a:solidFill>
                <a:hlinkClick r:id="rId5"/>
              </a:rPr>
              <a:t>https://www.bea.gov/</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Bureau of Labor Statistics:  </a:t>
            </a:r>
            <a:r>
              <a:rPr lang="en-US" sz="2200" u="sng">
                <a:solidFill>
                  <a:schemeClr val="hlink"/>
                </a:solidFill>
                <a:hlinkClick r:id="rId6"/>
              </a:rPr>
              <a:t>https://www.bls.gov/</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U.S. Census:  </a:t>
            </a:r>
            <a:r>
              <a:rPr lang="en-US" sz="2200" u="sng">
                <a:solidFill>
                  <a:schemeClr val="hlink"/>
                </a:solidFill>
                <a:hlinkClick r:id="rId7"/>
              </a:rPr>
              <a:t>https://www.census.gov/economic-indicators/</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Moody’s Analytics:  </a:t>
            </a:r>
            <a:r>
              <a:rPr lang="en-US" sz="2200" u="sng">
                <a:solidFill>
                  <a:schemeClr val="hlink"/>
                </a:solidFill>
                <a:hlinkClick r:id="rId8"/>
              </a:rPr>
              <a:t>https://www.economy.com/indicators</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lang="en-US" sz="2200">
                <a:solidFill>
                  <a:schemeClr val="dk1"/>
                </a:solidFill>
              </a:rPr>
              <a:t>Economic Policy Institute:  </a:t>
            </a:r>
            <a:r>
              <a:rPr lang="en-US" sz="2200" u="sng">
                <a:solidFill>
                  <a:schemeClr val="hlink"/>
                </a:solidFill>
                <a:hlinkClick r:id="rId9"/>
              </a:rPr>
              <a:t>https://www.epi.org/indicators/</a:t>
            </a:r>
            <a:endParaRPr sz="2200">
              <a:solidFill>
                <a:schemeClr val="dk1"/>
              </a:solidFill>
            </a:endParaRPr>
          </a:p>
          <a:p>
            <a:pPr indent="0" lvl="0" marL="0" rtl="0" algn="l">
              <a:spcBef>
                <a:spcPts val="0"/>
              </a:spcBef>
              <a:spcAft>
                <a:spcPts val="0"/>
              </a:spcAft>
              <a:buNone/>
            </a:pPr>
            <a:r>
              <a:t/>
            </a:r>
            <a:endParaRPr sz="22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089a1aea96_0_899"/>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29" name="Google Shape;329;g2089a1aea96_0_899"/>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30" name="Google Shape;330;g2089a1aea96_0_899"/>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31" name="Google Shape;331;g2089a1aea96_0_899"/>
          <p:cNvSpPr txBox="1"/>
          <p:nvPr/>
        </p:nvSpPr>
        <p:spPr>
          <a:xfrm>
            <a:off x="279600" y="1672175"/>
            <a:ext cx="114132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Char char="●"/>
            </a:pPr>
            <a:r>
              <a:rPr lang="en-US" sz="2400">
                <a:solidFill>
                  <a:schemeClr val="dk1"/>
                </a:solidFill>
              </a:rPr>
              <a:t>Gross Domestic Product:  the value of all </a:t>
            </a:r>
            <a:r>
              <a:rPr lang="en-US" sz="2400" u="sng">
                <a:solidFill>
                  <a:schemeClr val="dk1"/>
                </a:solidFill>
              </a:rPr>
              <a:t>final</a:t>
            </a:r>
            <a:r>
              <a:rPr lang="en-US" sz="2400">
                <a:solidFill>
                  <a:schemeClr val="dk1"/>
                </a:solidFill>
              </a:rPr>
              <a:t> goods produced </a:t>
            </a:r>
            <a:r>
              <a:rPr lang="en-US" sz="2400" u="sng">
                <a:solidFill>
                  <a:schemeClr val="dk1"/>
                </a:solidFill>
              </a:rPr>
              <a:t>within the borders</a:t>
            </a:r>
            <a:r>
              <a:rPr lang="en-US" sz="2400">
                <a:solidFill>
                  <a:schemeClr val="dk1"/>
                </a:solidFill>
              </a:rPr>
              <a:t> of a nation in a given time period.</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Final goods - not intermediate</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Newly sold - not used</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Within the borders - even if foreign nations own the business that produces the goods/services</a:t>
            </a:r>
            <a:endParaRPr sz="2400">
              <a:solidFill>
                <a:schemeClr val="dk1"/>
              </a:solidFill>
            </a:endParaRPr>
          </a:p>
        </p:txBody>
      </p:sp>
      <p:pic>
        <p:nvPicPr>
          <p:cNvPr id="332" name="Google Shape;332;g2089a1aea96_0_899"/>
          <p:cNvPicPr preferRelativeResize="0"/>
          <p:nvPr/>
        </p:nvPicPr>
        <p:blipFill>
          <a:blip r:embed="rId3">
            <a:alphaModFix/>
          </a:blip>
          <a:stretch>
            <a:fillRect/>
          </a:stretch>
        </p:blipFill>
        <p:spPr>
          <a:xfrm>
            <a:off x="1837950" y="4158043"/>
            <a:ext cx="3580150" cy="2376325"/>
          </a:xfrm>
          <a:prstGeom prst="rect">
            <a:avLst/>
          </a:prstGeom>
          <a:noFill/>
          <a:ln>
            <a:noFill/>
          </a:ln>
        </p:spPr>
      </p:pic>
      <p:pic>
        <p:nvPicPr>
          <p:cNvPr id="333" name="Google Shape;333;g2089a1aea96_0_899"/>
          <p:cNvPicPr preferRelativeResize="0"/>
          <p:nvPr/>
        </p:nvPicPr>
        <p:blipFill>
          <a:blip r:embed="rId4">
            <a:alphaModFix/>
          </a:blip>
          <a:stretch>
            <a:fillRect/>
          </a:stretch>
        </p:blipFill>
        <p:spPr>
          <a:xfrm>
            <a:off x="6247850" y="4106300"/>
            <a:ext cx="3967721" cy="24798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089a1aea96_0_914"/>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39" name="Google Shape;339;g2089a1aea96_0_914"/>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40" name="Google Shape;340;g2089a1aea96_0_914"/>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41" name="Google Shape;341;g2089a1aea96_0_914"/>
          <p:cNvSpPr txBox="1"/>
          <p:nvPr/>
        </p:nvSpPr>
        <p:spPr>
          <a:xfrm>
            <a:off x="279600" y="1672175"/>
            <a:ext cx="11413200" cy="3924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b="1" lang="en-US" sz="2400">
                <a:solidFill>
                  <a:schemeClr val="dk1"/>
                </a:solidFill>
                <a:latin typeface="Calibri"/>
                <a:ea typeface="Calibri"/>
                <a:cs typeface="Calibri"/>
                <a:sym typeface="Calibri"/>
              </a:rPr>
              <a:t>Activity:</a:t>
            </a:r>
            <a:endParaRPr b="1" sz="2400">
              <a:solidFill>
                <a:schemeClr val="dk1"/>
              </a:solidFill>
              <a:latin typeface="Calibri"/>
              <a:ea typeface="Calibri"/>
              <a:cs typeface="Calibri"/>
              <a:sym typeface="Calibri"/>
            </a:endParaRPr>
          </a:p>
          <a:p>
            <a:pPr indent="-342900" lvl="0" marL="457200" rtl="0" algn="l">
              <a:spcBef>
                <a:spcPts val="36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Hand out slips of paper with examples (</a:t>
            </a:r>
            <a:r>
              <a:rPr lang="en-US" sz="2400" u="sng">
                <a:solidFill>
                  <a:srgbClr val="009999"/>
                </a:solidFill>
                <a:latin typeface="Calibri"/>
                <a:ea typeface="Calibri"/>
                <a:cs typeface="Calibri"/>
                <a:sym typeface="Calibri"/>
                <a:hlinkClick r:id="rId3">
                  <a:extLst>
                    <a:ext uri="{A12FA001-AC4F-418D-AE19-62706E023703}">
                      <ahyp:hlinkClr val="tx"/>
                    </a:ext>
                  </a:extLst>
                </a:hlinkClick>
              </a:rPr>
              <a:t>here</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Divide the room in half - “GDP” and “Not GDP”</a:t>
            </a:r>
            <a:endParaRPr sz="24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Give students time to decide if their example is included as GDP or not included as GDP.</a:t>
            </a:r>
            <a:endParaRPr sz="24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Students stand on the side of the room that corresponds with “GDP” or “Not GDP”</a:t>
            </a:r>
            <a:endParaRPr sz="24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Each student reads his/her example and explains why he/she chose to stand on either side.</a:t>
            </a:r>
            <a:endParaRPr sz="24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400">
                <a:solidFill>
                  <a:schemeClr val="dk1"/>
                </a:solidFill>
                <a:latin typeface="Calibri"/>
                <a:ea typeface="Calibri"/>
                <a:cs typeface="Calibri"/>
                <a:sym typeface="Calibri"/>
              </a:rPr>
              <a:t>Gently give students a chance to change sides if they are not correct.</a:t>
            </a:r>
            <a:endParaRPr sz="2400">
              <a:solidFill>
                <a:schemeClr val="dk1"/>
              </a:solidFill>
              <a:latin typeface="Calibri"/>
              <a:ea typeface="Calibri"/>
              <a:cs typeface="Calibri"/>
              <a:sym typeface="Calibri"/>
            </a:endParaRPr>
          </a:p>
          <a:p>
            <a:pPr indent="0" lvl="0" marL="0" rtl="0" algn="l">
              <a:spcBef>
                <a:spcPts val="0"/>
              </a:spcBef>
              <a:spcAft>
                <a:spcPts val="1600"/>
              </a:spcAft>
              <a:buNone/>
            </a:pPr>
            <a:r>
              <a:t/>
            </a:r>
            <a:endParaRPr sz="24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089a1aea96_0_923"/>
          <p:cNvSpPr txBox="1"/>
          <p:nvPr>
            <p:ph idx="4294967295" type="sldNum"/>
          </p:nvPr>
        </p:nvSpPr>
        <p:spPr>
          <a:xfrm>
            <a:off x="11692804" y="6435612"/>
            <a:ext cx="174900" cy="4002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47" name="Google Shape;347;g2089a1aea96_0_923"/>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48" name="Google Shape;348;g2089a1aea96_0_923"/>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49" name="Google Shape;349;g2089a1aea96_0_923"/>
          <p:cNvSpPr txBox="1"/>
          <p:nvPr/>
        </p:nvSpPr>
        <p:spPr>
          <a:xfrm>
            <a:off x="389400" y="1418175"/>
            <a:ext cx="11413200" cy="60030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lang="en-US" sz="2600" u="sng">
                <a:solidFill>
                  <a:schemeClr val="dk1"/>
                </a:solidFill>
                <a:latin typeface="Calibri"/>
                <a:ea typeface="Calibri"/>
                <a:cs typeface="Calibri"/>
                <a:sym typeface="Calibri"/>
              </a:rPr>
              <a:t>Four Components of GDP:</a:t>
            </a:r>
            <a:endParaRPr sz="2600" u="sng">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300">
                <a:solidFill>
                  <a:schemeClr val="dk1"/>
                </a:solidFill>
                <a:latin typeface="Calibri"/>
                <a:ea typeface="Calibri"/>
                <a:cs typeface="Calibri"/>
                <a:sym typeface="Calibri"/>
              </a:rPr>
              <a:t>Consumer Spending  (C)</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300">
                <a:solidFill>
                  <a:schemeClr val="dk1"/>
                </a:solidFill>
                <a:latin typeface="Calibri"/>
                <a:ea typeface="Calibri"/>
                <a:cs typeface="Calibri"/>
                <a:sym typeface="Calibri"/>
              </a:rPr>
              <a:t>Business Investment and New Home Sales  (I)</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300">
                <a:solidFill>
                  <a:schemeClr val="dk1"/>
                </a:solidFill>
                <a:latin typeface="Calibri"/>
                <a:ea typeface="Calibri"/>
                <a:cs typeface="Calibri"/>
                <a:sym typeface="Calibri"/>
              </a:rPr>
              <a:t>Government Spending  (G)</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300">
                <a:solidFill>
                  <a:schemeClr val="dk1"/>
                </a:solidFill>
                <a:latin typeface="Calibri"/>
                <a:ea typeface="Calibri"/>
                <a:cs typeface="Calibri"/>
                <a:sym typeface="Calibri"/>
              </a:rPr>
              <a:t>Net Exports (Exports minus Imports)  (NX)</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1800">
              <a:solidFill>
                <a:srgbClr val="274E13"/>
              </a:solidFill>
              <a:latin typeface="Gill Sans"/>
              <a:ea typeface="Gill Sans"/>
              <a:cs typeface="Gill Sans"/>
              <a:sym typeface="Gill Sans"/>
            </a:endParaRPr>
          </a:p>
          <a:p>
            <a:pPr indent="0" lvl="0" marL="0" rtl="0" algn="l">
              <a:spcBef>
                <a:spcPts val="360"/>
              </a:spcBef>
              <a:spcAft>
                <a:spcPts val="0"/>
              </a:spcAft>
              <a:buClr>
                <a:schemeClr val="dk1"/>
              </a:buClr>
              <a:buSzPts val="1100"/>
              <a:buFont typeface="Arial"/>
              <a:buNone/>
            </a:pPr>
            <a:r>
              <a:t/>
            </a:r>
            <a:endParaRPr sz="1800">
              <a:solidFill>
                <a:srgbClr val="274E13"/>
              </a:solidFill>
              <a:latin typeface="Gill Sans"/>
              <a:ea typeface="Gill Sans"/>
              <a:cs typeface="Gill Sans"/>
              <a:sym typeface="Gill Sans"/>
            </a:endParaRPr>
          </a:p>
          <a:p>
            <a:pPr indent="0" lvl="0" marL="0" rtl="0" algn="ctr">
              <a:spcBef>
                <a:spcPts val="360"/>
              </a:spcBef>
              <a:spcAft>
                <a:spcPts val="0"/>
              </a:spcAft>
              <a:buClr>
                <a:schemeClr val="dk1"/>
              </a:buClr>
              <a:buSzPts val="1100"/>
              <a:buFont typeface="Arial"/>
              <a:buNone/>
            </a:pPr>
            <a:r>
              <a:rPr lang="en-US" sz="4800">
                <a:solidFill>
                  <a:srgbClr val="274E13"/>
                </a:solidFill>
                <a:latin typeface="Gill Sans"/>
                <a:ea typeface="Gill Sans"/>
                <a:cs typeface="Gill Sans"/>
                <a:sym typeface="Gill Sans"/>
              </a:rPr>
              <a:t>C  +  I  +  G  +  NX</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089a1aea96_0_93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55" name="Google Shape;355;g2089a1aea96_0_930"/>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56" name="Google Shape;356;g2089a1aea96_0_930"/>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57" name="Google Shape;357;g2089a1aea96_0_930"/>
          <p:cNvSpPr txBox="1"/>
          <p:nvPr/>
        </p:nvSpPr>
        <p:spPr>
          <a:xfrm>
            <a:off x="389400" y="1116600"/>
            <a:ext cx="11413200" cy="33555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None/>
            </a:pPr>
            <a:r>
              <a:rPr b="1" lang="en-US" sz="2700">
                <a:solidFill>
                  <a:srgbClr val="274E13"/>
                </a:solidFill>
                <a:latin typeface="Calibri"/>
                <a:ea typeface="Calibri"/>
                <a:cs typeface="Calibri"/>
                <a:sym typeface="Calibri"/>
              </a:rPr>
              <a:t>Consumer Spending: </a:t>
            </a:r>
            <a:r>
              <a:rPr lang="en-US" sz="2700">
                <a:solidFill>
                  <a:srgbClr val="274E13"/>
                </a:solidFill>
                <a:latin typeface="Calibri"/>
                <a:ea typeface="Calibri"/>
                <a:cs typeface="Calibri"/>
                <a:sym typeface="Calibri"/>
              </a:rPr>
              <a:t>roughly 70% of GDP - ($15 trillion out of total GDP of </a:t>
            </a:r>
            <a:endParaRPr sz="2700">
              <a:solidFill>
                <a:srgbClr val="274E13"/>
              </a:solidFill>
              <a:latin typeface="Calibri"/>
              <a:ea typeface="Calibri"/>
              <a:cs typeface="Calibri"/>
              <a:sym typeface="Calibri"/>
            </a:endParaRPr>
          </a:p>
          <a:p>
            <a:pPr indent="0" lvl="0" marL="0" rtl="0" algn="l">
              <a:spcBef>
                <a:spcPts val="360"/>
              </a:spcBef>
              <a:spcAft>
                <a:spcPts val="0"/>
              </a:spcAft>
              <a:buNone/>
            </a:pPr>
            <a:r>
              <a:rPr lang="en-US" sz="2700">
                <a:solidFill>
                  <a:srgbClr val="274E13"/>
                </a:solidFill>
                <a:latin typeface="Calibri"/>
                <a:ea typeface="Calibri"/>
                <a:cs typeface="Calibri"/>
                <a:sym typeface="Calibri"/>
              </a:rPr>
              <a:t>$23.32 trillion)</a:t>
            </a:r>
            <a:endParaRPr sz="2100">
              <a:solidFill>
                <a:srgbClr val="274E13"/>
              </a:solidFill>
              <a:latin typeface="Calibri"/>
              <a:ea typeface="Calibri"/>
              <a:cs typeface="Calibri"/>
              <a:sym typeface="Calibri"/>
            </a:endParaRPr>
          </a:p>
          <a:p>
            <a:pPr indent="0" lvl="0" marL="0" rtl="0" algn="l">
              <a:spcBef>
                <a:spcPts val="360"/>
              </a:spcBef>
              <a:spcAft>
                <a:spcPts val="0"/>
              </a:spcAft>
              <a:buNone/>
            </a:pPr>
            <a:r>
              <a:t/>
            </a:r>
            <a:endParaRPr sz="1800">
              <a:solidFill>
                <a:srgbClr val="274E13"/>
              </a:solidFill>
              <a:latin typeface="Gill Sans"/>
              <a:ea typeface="Gill Sans"/>
              <a:cs typeface="Gill Sans"/>
              <a:sym typeface="Gill Sans"/>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358" name="Google Shape;358;g2089a1aea96_0_930"/>
          <p:cNvPicPr preferRelativeResize="0"/>
          <p:nvPr/>
        </p:nvPicPr>
        <p:blipFill>
          <a:blip r:embed="rId3">
            <a:alphaModFix/>
          </a:blip>
          <a:stretch>
            <a:fillRect/>
          </a:stretch>
        </p:blipFill>
        <p:spPr>
          <a:xfrm>
            <a:off x="3708400" y="2156500"/>
            <a:ext cx="4804825" cy="4824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2089a1aea96_0_946"/>
          <p:cNvPicPr preferRelativeResize="0"/>
          <p:nvPr/>
        </p:nvPicPr>
        <p:blipFill>
          <a:blip r:embed="rId3">
            <a:alphaModFix/>
          </a:blip>
          <a:stretch>
            <a:fillRect/>
          </a:stretch>
        </p:blipFill>
        <p:spPr>
          <a:xfrm>
            <a:off x="1126050" y="942700"/>
            <a:ext cx="9340549" cy="56782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089a1aea96_0_938"/>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69" name="Google Shape;369;g2089a1aea96_0_938"/>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70" name="Google Shape;370;g2089a1aea96_0_938"/>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71" name="Google Shape;371;g2089a1aea96_0_938"/>
          <p:cNvSpPr txBox="1"/>
          <p:nvPr/>
        </p:nvSpPr>
        <p:spPr>
          <a:xfrm>
            <a:off x="389400" y="1116600"/>
            <a:ext cx="11413200" cy="5464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480"/>
              </a:spcBef>
              <a:spcAft>
                <a:spcPts val="0"/>
              </a:spcAft>
              <a:buNone/>
            </a:pPr>
            <a:r>
              <a:rPr b="1" lang="en-US" sz="2600">
                <a:solidFill>
                  <a:schemeClr val="dk1"/>
                </a:solidFill>
                <a:latin typeface="Calibri"/>
                <a:ea typeface="Calibri"/>
                <a:cs typeface="Calibri"/>
                <a:sym typeface="Calibri"/>
              </a:rPr>
              <a:t>Consumer Spending:  </a:t>
            </a:r>
            <a:r>
              <a:rPr lang="en-US" sz="2600">
                <a:solidFill>
                  <a:schemeClr val="dk1"/>
                </a:solidFill>
                <a:latin typeface="Calibri"/>
                <a:ea typeface="Calibri"/>
                <a:cs typeface="Calibri"/>
                <a:sym typeface="Calibri"/>
              </a:rPr>
              <a:t>Think-Pair-Share Discussion Questions</a:t>
            </a:r>
            <a:endParaRPr sz="26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7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93700" lvl="0" marL="457200" rtl="0" algn="l">
              <a:spcBef>
                <a:spcPts val="36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Why do most recessions begin with a decline in consumer spending and a decrease in consumer confidence?</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What are some factors that might lead consumers to decrease spending?</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Why does a decrease in consumer spending often lead to a decline in business spending and eventual increases in unemployment?  </a:t>
            </a:r>
            <a:endParaRPr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67" name="Google Shape;167;p3"/>
          <p:cNvSpPr txBox="1"/>
          <p:nvPr/>
        </p:nvSpPr>
        <p:spPr>
          <a:xfrm>
            <a:off x="785560" y="469343"/>
            <a:ext cx="10424161" cy="497047"/>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Professional Development Opportunities</a:t>
            </a:r>
            <a:endParaRPr b="0" i="0" sz="1400" u="none" cap="none" strike="noStrike">
              <a:solidFill>
                <a:srgbClr val="000000"/>
              </a:solidFill>
              <a:latin typeface="Arial"/>
              <a:ea typeface="Arial"/>
              <a:cs typeface="Arial"/>
              <a:sym typeface="Arial"/>
            </a:endParaRPr>
          </a:p>
        </p:txBody>
      </p:sp>
      <p:sp>
        <p:nvSpPr>
          <p:cNvPr id="168" name="Google Shape;168;p3"/>
          <p:cNvSpPr txBox="1"/>
          <p:nvPr/>
        </p:nvSpPr>
        <p:spPr>
          <a:xfrm>
            <a:off x="948658" y="1577154"/>
            <a:ext cx="10424100" cy="4371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 earn professional development credit for CEE webinars found on EconEdLink, you must:</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Watch a minimum of </a:t>
            </a:r>
            <a:r>
              <a:rPr lang="en-US" sz="1800">
                <a:latin typeface="Calibri"/>
                <a:ea typeface="Calibri"/>
                <a:cs typeface="Calibri"/>
                <a:sym typeface="Calibri"/>
              </a:rPr>
              <a:t>two and half hours</a:t>
            </a:r>
            <a:r>
              <a:rPr b="0" i="0" lang="en-US" sz="1800" u="none" cap="none" strike="noStrike">
                <a:solidFill>
                  <a:srgbClr val="000000"/>
                </a:solidFill>
                <a:latin typeface="Calibri"/>
                <a:ea typeface="Calibri"/>
                <a:cs typeface="Calibri"/>
                <a:sym typeface="Calibri"/>
              </a:rPr>
              <a:t> and you will automatically receive a professional development </a:t>
            </a:r>
            <a:r>
              <a:rPr b="1" i="0" lang="en-US" sz="1800" u="none" cap="none" strike="noStrike">
                <a:solidFill>
                  <a:srgbClr val="7A9900"/>
                </a:solidFill>
                <a:latin typeface="Calibri"/>
                <a:ea typeface="Calibri"/>
                <a:cs typeface="Calibri"/>
                <a:sym typeface="Calibri"/>
              </a:rPr>
              <a:t>certificate </a:t>
            </a:r>
            <a:r>
              <a:rPr b="0" i="0" lang="en-US" sz="1800" u="none" cap="none" strike="noStrike">
                <a:solidFill>
                  <a:srgbClr val="000000"/>
                </a:solidFill>
                <a:latin typeface="Calibri"/>
                <a:ea typeface="Calibri"/>
                <a:cs typeface="Calibri"/>
                <a:sym typeface="Calibri"/>
              </a:rPr>
              <a:t>via e-mail within 24 hours.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Attendees can learn how much credit they will earn per workshop.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US" sz="1800" u="sng" cap="none" strike="noStrike">
                <a:solidFill>
                  <a:srgbClr val="000000"/>
                </a:solidFill>
                <a:latin typeface="Calibri"/>
                <a:ea typeface="Calibri"/>
                <a:cs typeface="Calibri"/>
                <a:sym typeface="Calibri"/>
              </a:rPr>
              <a:t>Accessing resources: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Helvetica Neue"/>
              <a:buChar char="•"/>
            </a:pPr>
            <a:r>
              <a:rPr b="0" i="0" lang="en-US" sz="1800" u="none" cap="none" strike="noStrike">
                <a:solidFill>
                  <a:srgbClr val="000000"/>
                </a:solidFill>
                <a:latin typeface="Calibri"/>
                <a:ea typeface="Calibri"/>
                <a:cs typeface="Calibri"/>
                <a:sym typeface="Calibri"/>
              </a:rPr>
              <a:t>You can now easily download presentations, lesson plan materials, and activities for each webinar from </a:t>
            </a:r>
            <a:r>
              <a:rPr b="1" i="1" lang="en-US" sz="1600" u="sng" cap="none" strike="noStrike">
                <a:solidFill>
                  <a:srgbClr val="0563C1"/>
                </a:solidFill>
                <a:latin typeface="Calibri"/>
                <a:ea typeface="Calibri"/>
                <a:cs typeface="Calibri"/>
                <a:sym typeface="Calibri"/>
                <a:hlinkClick r:id="rId3">
                  <a:extLst>
                    <a:ext uri="{A12FA001-AC4F-418D-AE19-62706E023703}">
                      <ahyp:hlinkClr val="tx"/>
                    </a:ext>
                  </a:extLst>
                </a:hlinkClick>
              </a:rPr>
              <a:t>EconEdLink.org/professional-development/</a:t>
            </a:r>
            <a:endParaRPr b="1" i="1" sz="1600" u="none" cap="none" strike="noStrike">
              <a:solidFill>
                <a:srgbClr val="005CB8"/>
              </a:solidFill>
              <a:latin typeface="Calibri"/>
              <a:ea typeface="Calibri"/>
              <a:cs typeface="Calibri"/>
              <a:sym typeface="Calibri"/>
            </a:endParaRPr>
          </a:p>
          <a:p>
            <a:pPr indent="-184150" lvl="0" marL="285750" marR="0" rtl="0" algn="l">
              <a:lnSpc>
                <a:spcPct val="100000"/>
              </a:lnSpc>
              <a:spcBef>
                <a:spcPts val="0"/>
              </a:spcBef>
              <a:spcAft>
                <a:spcPts val="0"/>
              </a:spcAft>
              <a:buClr>
                <a:srgbClr val="005CB8"/>
              </a:buClr>
              <a:buSzPts val="1600"/>
              <a:buFont typeface="Helvetica Neue"/>
              <a:buNone/>
            </a:pPr>
            <a:r>
              <a:t/>
            </a:r>
            <a:endParaRPr b="1" i="1" sz="16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Calibri"/>
              <a:buNone/>
            </a:pPr>
            <a:r>
              <a:rPr b="1" i="0" lang="en-US" sz="1600" u="sng" cap="none" strike="noStrike">
                <a:solidFill>
                  <a:srgbClr val="000000"/>
                </a:solidFill>
                <a:latin typeface="Calibri"/>
                <a:ea typeface="Calibri"/>
                <a:cs typeface="Calibri"/>
                <a:sym typeface="Calibri"/>
              </a:rPr>
              <a:t>Local resources:</a:t>
            </a:r>
            <a:r>
              <a:rPr b="0" i="0" lang="en-US" sz="16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Helvetica Neue"/>
              <a:buChar char="•"/>
            </a:pPr>
            <a:r>
              <a:rPr b="0" i="0" lang="en-US" sz="1600" u="none" cap="none" strike="noStrike">
                <a:solidFill>
                  <a:srgbClr val="000000"/>
                </a:solidFill>
                <a:latin typeface="Calibri"/>
                <a:ea typeface="Calibri"/>
                <a:cs typeface="Calibri"/>
                <a:sym typeface="Calibri"/>
              </a:rPr>
              <a:t>Insert your local professional development opportunities (if applicable)</a:t>
            </a:r>
            <a:endParaRPr b="1" i="1" sz="14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5CB8"/>
              </a:buClr>
              <a:buSzPts val="1400"/>
              <a:buFont typeface="Calibri"/>
              <a:buNone/>
            </a:pPr>
            <a:r>
              <a:t/>
            </a:r>
            <a:endParaRPr b="1" i="1" sz="1400" u="none" cap="none" strike="noStrike">
              <a:solidFill>
                <a:srgbClr val="005CB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089a1aea96_0_969"/>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77" name="Google Shape;377;g2089a1aea96_0_969"/>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78" name="Google Shape;378;g2089a1aea96_0_969"/>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79" name="Google Shape;379;g2089a1aea96_0_969"/>
          <p:cNvSpPr txBox="1"/>
          <p:nvPr/>
        </p:nvSpPr>
        <p:spPr>
          <a:xfrm>
            <a:off x="389400" y="1116600"/>
            <a:ext cx="7197300" cy="56643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b="1" lang="en-US" sz="3000">
                <a:solidFill>
                  <a:schemeClr val="dk1"/>
                </a:solidFill>
                <a:latin typeface="Calibri"/>
                <a:ea typeface="Calibri"/>
                <a:cs typeface="Calibri"/>
                <a:sym typeface="Calibri"/>
              </a:rPr>
              <a:t>Business Investment (I)</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sz="2300">
              <a:solidFill>
                <a:srgbClr val="274E13"/>
              </a:solidFill>
              <a:latin typeface="Calibri"/>
              <a:ea typeface="Calibri"/>
              <a:cs typeface="Calibri"/>
              <a:sym typeface="Calibri"/>
            </a:endParaRPr>
          </a:p>
          <a:p>
            <a:pPr indent="0" lvl="0" marL="0" rtl="0" algn="l">
              <a:spcBef>
                <a:spcPts val="360"/>
              </a:spcBef>
              <a:spcAft>
                <a:spcPts val="0"/>
              </a:spcAft>
              <a:buNone/>
            </a:pPr>
            <a:r>
              <a:rPr lang="en-US" sz="2300">
                <a:solidFill>
                  <a:schemeClr val="dk1"/>
                </a:solidFill>
                <a:latin typeface="Calibri"/>
                <a:ea typeface="Calibri"/>
                <a:cs typeface="Calibri"/>
                <a:sym typeface="Calibri"/>
              </a:rPr>
              <a:t>Consumer Spending + </a:t>
            </a:r>
            <a:r>
              <a:rPr lang="en-US" sz="2300" u="sng">
                <a:solidFill>
                  <a:schemeClr val="dk1"/>
                </a:solidFill>
                <a:latin typeface="Calibri"/>
                <a:ea typeface="Calibri"/>
                <a:cs typeface="Calibri"/>
                <a:sym typeface="Calibri"/>
              </a:rPr>
              <a:t>BUSINESS INVESTMENT</a:t>
            </a:r>
            <a:r>
              <a:rPr lang="en-US" sz="2300">
                <a:solidFill>
                  <a:schemeClr val="dk1"/>
                </a:solidFill>
                <a:latin typeface="Calibri"/>
                <a:ea typeface="Calibri"/>
                <a:cs typeface="Calibri"/>
                <a:sym typeface="Calibri"/>
              </a:rPr>
              <a:t> + Government Spending + Net Exports</a:t>
            </a:r>
            <a:endParaRPr sz="2300">
              <a:solidFill>
                <a:schemeClr val="dk1"/>
              </a:solidFill>
              <a:latin typeface="Calibri"/>
              <a:ea typeface="Calibri"/>
              <a:cs typeface="Calibri"/>
              <a:sym typeface="Calibri"/>
            </a:endParaRPr>
          </a:p>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None/>
            </a:pPr>
            <a:r>
              <a:rPr lang="en-US" sz="2300">
                <a:solidFill>
                  <a:schemeClr val="dk1"/>
                </a:solidFill>
                <a:latin typeface="Calibri"/>
                <a:ea typeface="Calibri"/>
                <a:cs typeface="Calibri"/>
                <a:sym typeface="Calibri"/>
              </a:rPr>
              <a:t>Business Investment = </a:t>
            </a:r>
            <a:r>
              <a:rPr lang="en-US" sz="2100">
                <a:solidFill>
                  <a:schemeClr val="dk1"/>
                </a:solidFill>
                <a:latin typeface="Calibri"/>
                <a:ea typeface="Calibri"/>
                <a:cs typeface="Calibri"/>
                <a:sym typeface="Calibri"/>
              </a:rPr>
              <a:t>Purchase of new capital goods and additions to business inventories plus purchases of new homes.</a:t>
            </a:r>
            <a:endParaRPr sz="2100">
              <a:solidFill>
                <a:schemeClr val="dk1"/>
              </a:solidFill>
              <a:latin typeface="Calibri"/>
              <a:ea typeface="Calibri"/>
              <a:cs typeface="Calibri"/>
              <a:sym typeface="Calibri"/>
            </a:endParaRPr>
          </a:p>
          <a:p>
            <a:pPr indent="-293370" lvl="0" marL="3429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 (not financial investment)</a:t>
            </a:r>
            <a:endParaRPr sz="21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380" name="Google Shape;380;g2089a1aea96_0_969"/>
          <p:cNvPicPr preferRelativeResize="0"/>
          <p:nvPr/>
        </p:nvPicPr>
        <p:blipFill>
          <a:blip r:embed="rId3">
            <a:alphaModFix/>
          </a:blip>
          <a:stretch>
            <a:fillRect/>
          </a:stretch>
        </p:blipFill>
        <p:spPr>
          <a:xfrm>
            <a:off x="8106950" y="2804549"/>
            <a:ext cx="3430875" cy="2288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0f2592c146_0_52"/>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86" name="Google Shape;386;g20f2592c146_0_52"/>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87" name="Google Shape;387;g20f2592c146_0_52"/>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88" name="Google Shape;388;g20f2592c146_0_52"/>
          <p:cNvSpPr txBox="1"/>
          <p:nvPr/>
        </p:nvSpPr>
        <p:spPr>
          <a:xfrm>
            <a:off x="166375" y="856425"/>
            <a:ext cx="7197300" cy="3817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b="1" lang="en-US" sz="3000">
                <a:solidFill>
                  <a:schemeClr val="dk1"/>
                </a:solidFill>
                <a:latin typeface="Calibri"/>
                <a:ea typeface="Calibri"/>
                <a:cs typeface="Calibri"/>
                <a:sym typeface="Calibri"/>
              </a:rPr>
              <a:t>Business Investment (I)</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sz="2300">
              <a:solidFill>
                <a:srgbClr val="274E13"/>
              </a:solidFill>
              <a:latin typeface="Calibri"/>
              <a:ea typeface="Calibri"/>
              <a:cs typeface="Calibri"/>
              <a:sym typeface="Calibri"/>
            </a:endParaRPr>
          </a:p>
          <a:p>
            <a:pPr indent="-293370" lvl="0" marL="342900" rtl="0" algn="l">
              <a:spcBef>
                <a:spcPts val="0"/>
              </a:spcBef>
              <a:spcAft>
                <a:spcPts val="0"/>
              </a:spcAft>
              <a:buClr>
                <a:schemeClr val="dk1"/>
              </a:buClr>
              <a:buSzPts val="2100"/>
              <a:buFont typeface="Calibri"/>
              <a:buChar char="•"/>
            </a:pPr>
            <a:r>
              <a:rPr lang="en-US" sz="2300">
                <a:solidFill>
                  <a:schemeClr val="dk1"/>
                </a:solidFill>
                <a:latin typeface="Calibri"/>
                <a:ea typeface="Calibri"/>
                <a:cs typeface="Calibri"/>
                <a:sym typeface="Calibri"/>
              </a:rPr>
              <a:t>Housing Starts</a:t>
            </a:r>
            <a:endParaRPr sz="21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389" name="Google Shape;389;g20f2592c146_0_52"/>
          <p:cNvPicPr preferRelativeResize="0"/>
          <p:nvPr/>
        </p:nvPicPr>
        <p:blipFill>
          <a:blip r:embed="rId3">
            <a:alphaModFix/>
          </a:blip>
          <a:stretch>
            <a:fillRect/>
          </a:stretch>
        </p:blipFill>
        <p:spPr>
          <a:xfrm>
            <a:off x="4314925" y="1824788"/>
            <a:ext cx="7552775" cy="3517725"/>
          </a:xfrm>
          <a:prstGeom prst="rect">
            <a:avLst/>
          </a:prstGeom>
          <a:noFill/>
          <a:ln>
            <a:noFill/>
          </a:ln>
        </p:spPr>
      </p:pic>
      <p:pic>
        <p:nvPicPr>
          <p:cNvPr id="390" name="Google Shape;390;g20f2592c146_0_52"/>
          <p:cNvPicPr preferRelativeResize="0"/>
          <p:nvPr/>
        </p:nvPicPr>
        <p:blipFill>
          <a:blip r:embed="rId4">
            <a:alphaModFix/>
          </a:blip>
          <a:stretch>
            <a:fillRect/>
          </a:stretch>
        </p:blipFill>
        <p:spPr>
          <a:xfrm>
            <a:off x="485750" y="3114875"/>
            <a:ext cx="6145226" cy="2862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089a1aea96_0_976"/>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396" name="Google Shape;396;g2089a1aea96_0_976"/>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397" name="Google Shape;397;g2089a1aea96_0_976"/>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398" name="Google Shape;398;g2089a1aea96_0_976"/>
          <p:cNvSpPr txBox="1"/>
          <p:nvPr/>
        </p:nvSpPr>
        <p:spPr>
          <a:xfrm>
            <a:off x="190650" y="1325388"/>
            <a:ext cx="6536400" cy="511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b="1" lang="en-US" sz="3000">
                <a:solidFill>
                  <a:schemeClr val="dk1"/>
                </a:solidFill>
                <a:latin typeface="Calibri"/>
                <a:ea typeface="Calibri"/>
                <a:cs typeface="Calibri"/>
                <a:sym typeface="Calibri"/>
              </a:rPr>
              <a:t>Government Spending (G)</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sz="2300">
              <a:solidFill>
                <a:srgbClr val="274E13"/>
              </a:solidFill>
              <a:latin typeface="Calibri"/>
              <a:ea typeface="Calibri"/>
              <a:cs typeface="Calibri"/>
              <a:sym typeface="Calibri"/>
            </a:endParaRPr>
          </a:p>
          <a:p>
            <a:pPr indent="-318770" lvl="0" marL="342900" rtl="0" algn="l">
              <a:spcBef>
                <a:spcPts val="360"/>
              </a:spcBef>
              <a:spcAft>
                <a:spcPts val="0"/>
              </a:spcAft>
              <a:buClr>
                <a:schemeClr val="dk1"/>
              </a:buClr>
              <a:buSzPts val="2500"/>
              <a:buFont typeface="Calibri"/>
              <a:buChar char="•"/>
            </a:pPr>
            <a:r>
              <a:rPr lang="en-US" sz="2400">
                <a:solidFill>
                  <a:schemeClr val="dk1"/>
                </a:solidFill>
                <a:latin typeface="Calibri"/>
                <a:ea typeface="Calibri"/>
                <a:cs typeface="Calibri"/>
                <a:sym typeface="Calibri"/>
              </a:rPr>
              <a:t>Consumer Spending + Business Investment + </a:t>
            </a:r>
            <a:r>
              <a:rPr lang="en-US" sz="2400" u="sng">
                <a:solidFill>
                  <a:schemeClr val="dk1"/>
                </a:solidFill>
                <a:latin typeface="Calibri"/>
                <a:ea typeface="Calibri"/>
                <a:cs typeface="Calibri"/>
                <a:sym typeface="Calibri"/>
              </a:rPr>
              <a:t>GOVERNMENT SPENDING</a:t>
            </a:r>
            <a:r>
              <a:rPr lang="en-US" sz="2400">
                <a:solidFill>
                  <a:schemeClr val="dk1"/>
                </a:solidFill>
                <a:latin typeface="Calibri"/>
                <a:ea typeface="Calibri"/>
                <a:cs typeface="Calibri"/>
                <a:sym typeface="Calibri"/>
              </a:rPr>
              <a:t> + Net Exports</a:t>
            </a:r>
            <a:endParaRPr sz="2400">
              <a:solidFill>
                <a:schemeClr val="dk1"/>
              </a:solidFill>
              <a:latin typeface="Calibri"/>
              <a:ea typeface="Calibri"/>
              <a:cs typeface="Calibri"/>
              <a:sym typeface="Calibri"/>
            </a:endParaRPr>
          </a:p>
          <a:p>
            <a:pPr indent="0" lvl="0" marL="342900" rtl="0" algn="l">
              <a:spcBef>
                <a:spcPts val="360"/>
              </a:spcBef>
              <a:spcAft>
                <a:spcPts val="0"/>
              </a:spcAft>
              <a:buNone/>
            </a:pPr>
            <a:r>
              <a:t/>
            </a:r>
            <a:endParaRPr sz="2400">
              <a:solidFill>
                <a:schemeClr val="dk1"/>
              </a:solidFill>
              <a:latin typeface="Calibri"/>
              <a:ea typeface="Calibri"/>
              <a:cs typeface="Calibri"/>
              <a:sym typeface="Calibri"/>
            </a:endParaRPr>
          </a:p>
          <a:p>
            <a:pPr indent="-318770" lvl="0" marL="342900" rtl="0" algn="l">
              <a:spcBef>
                <a:spcPts val="360"/>
              </a:spcBef>
              <a:spcAft>
                <a:spcPts val="0"/>
              </a:spcAft>
              <a:buClr>
                <a:schemeClr val="dk1"/>
              </a:buClr>
              <a:buSzPts val="2500"/>
              <a:buFont typeface="Calibri"/>
              <a:buChar char="•"/>
            </a:pPr>
            <a:r>
              <a:rPr lang="en-US" sz="2400">
                <a:solidFill>
                  <a:schemeClr val="dk1"/>
                </a:solidFill>
                <a:latin typeface="Calibri"/>
                <a:ea typeface="Calibri"/>
                <a:cs typeface="Calibri"/>
                <a:sym typeface="Calibri"/>
              </a:rPr>
              <a:t>Government Spending on goods and services</a:t>
            </a:r>
            <a:endParaRPr sz="27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399" name="Google Shape;399;g2089a1aea96_0_976"/>
          <p:cNvPicPr preferRelativeResize="0"/>
          <p:nvPr/>
        </p:nvPicPr>
        <p:blipFill>
          <a:blip r:embed="rId3">
            <a:alphaModFix/>
          </a:blip>
          <a:stretch>
            <a:fillRect/>
          </a:stretch>
        </p:blipFill>
        <p:spPr>
          <a:xfrm>
            <a:off x="6464975" y="1833963"/>
            <a:ext cx="5227825" cy="38842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0901e01b7b_0_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05" name="Google Shape;405;g20901e01b7b_0_0"/>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406" name="Google Shape;406;g20901e01b7b_0_0"/>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407" name="Google Shape;407;g20901e01b7b_0_0"/>
          <p:cNvSpPr txBox="1"/>
          <p:nvPr/>
        </p:nvSpPr>
        <p:spPr>
          <a:xfrm>
            <a:off x="320725" y="1511638"/>
            <a:ext cx="6536400" cy="59877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None/>
            </a:pPr>
            <a:r>
              <a:rPr b="1" lang="en-US" sz="2600">
                <a:solidFill>
                  <a:schemeClr val="dk1"/>
                </a:solidFill>
                <a:latin typeface="Calibri"/>
                <a:ea typeface="Calibri"/>
                <a:cs typeface="Calibri"/>
                <a:sym typeface="Calibri"/>
              </a:rPr>
              <a:t>Net Exports</a:t>
            </a:r>
            <a:endParaRPr b="1" sz="26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331470" lvl="0" marL="342900" rtl="0" algn="l">
              <a:spcBef>
                <a:spcPts val="360"/>
              </a:spcBef>
              <a:spcAft>
                <a:spcPts val="0"/>
              </a:spcAft>
              <a:buClr>
                <a:schemeClr val="dk1"/>
              </a:buClr>
              <a:buSzPts val="2700"/>
              <a:buFont typeface="Calibri"/>
              <a:buChar char="•"/>
            </a:pPr>
            <a:r>
              <a:rPr lang="en-US" sz="2200">
                <a:solidFill>
                  <a:srgbClr val="274E13"/>
                </a:solidFill>
                <a:latin typeface="Calibri"/>
                <a:ea typeface="Calibri"/>
                <a:cs typeface="Calibri"/>
                <a:sym typeface="Calibri"/>
              </a:rPr>
              <a:t>Consumer Spending + Business Investment + Government Spending + </a:t>
            </a:r>
            <a:r>
              <a:rPr lang="en-US" sz="2200" u="sng">
                <a:solidFill>
                  <a:srgbClr val="274E13"/>
                </a:solidFill>
                <a:latin typeface="Calibri"/>
                <a:ea typeface="Calibri"/>
                <a:cs typeface="Calibri"/>
                <a:sym typeface="Calibri"/>
              </a:rPr>
              <a:t>NET EXPORTS</a:t>
            </a:r>
            <a:endParaRPr sz="2200" u="sng">
              <a:solidFill>
                <a:srgbClr val="274E13"/>
              </a:solidFill>
              <a:latin typeface="Calibri"/>
              <a:ea typeface="Calibri"/>
              <a:cs typeface="Calibri"/>
              <a:sym typeface="Calibri"/>
            </a:endParaRPr>
          </a:p>
          <a:p>
            <a:pPr indent="0" lvl="0" marL="342900" rtl="0" algn="l">
              <a:spcBef>
                <a:spcPts val="360"/>
              </a:spcBef>
              <a:spcAft>
                <a:spcPts val="0"/>
              </a:spcAft>
              <a:buNone/>
            </a:pPr>
            <a:r>
              <a:t/>
            </a:r>
            <a:endParaRPr sz="2200">
              <a:solidFill>
                <a:srgbClr val="274E13"/>
              </a:solidFill>
              <a:latin typeface="Calibri"/>
              <a:ea typeface="Calibri"/>
              <a:cs typeface="Calibri"/>
              <a:sym typeface="Calibri"/>
            </a:endParaRPr>
          </a:p>
          <a:p>
            <a:pPr indent="-331470" lvl="0" marL="342900" rtl="0" algn="l">
              <a:spcBef>
                <a:spcPts val="360"/>
              </a:spcBef>
              <a:spcAft>
                <a:spcPts val="0"/>
              </a:spcAft>
              <a:buClr>
                <a:schemeClr val="dk1"/>
              </a:buClr>
              <a:buSzPts val="2700"/>
              <a:buFont typeface="Calibri"/>
              <a:buChar char="•"/>
            </a:pPr>
            <a:r>
              <a:rPr lang="en-US" sz="2200">
                <a:solidFill>
                  <a:srgbClr val="274E13"/>
                </a:solidFill>
                <a:latin typeface="Calibri"/>
                <a:ea typeface="Calibri"/>
                <a:cs typeface="Calibri"/>
                <a:sym typeface="Calibri"/>
              </a:rPr>
              <a:t>Net Exports =</a:t>
            </a:r>
            <a:endParaRPr sz="2200">
              <a:solidFill>
                <a:srgbClr val="274E13"/>
              </a:solidFill>
              <a:latin typeface="Calibri"/>
              <a:ea typeface="Calibri"/>
              <a:cs typeface="Calibri"/>
              <a:sym typeface="Calibri"/>
            </a:endParaRPr>
          </a:p>
          <a:p>
            <a:pPr indent="0" lvl="0" marL="342900" rtl="0" algn="l">
              <a:spcBef>
                <a:spcPts val="360"/>
              </a:spcBef>
              <a:spcAft>
                <a:spcPts val="0"/>
              </a:spcAft>
              <a:buNone/>
            </a:pPr>
            <a:r>
              <a:rPr lang="en-US" sz="2200">
                <a:solidFill>
                  <a:srgbClr val="274E13"/>
                </a:solidFill>
                <a:latin typeface="Calibri"/>
                <a:ea typeface="Calibri"/>
                <a:cs typeface="Calibri"/>
                <a:sym typeface="Calibri"/>
              </a:rPr>
              <a:t>Exports minus Imports</a:t>
            </a:r>
            <a:endParaRPr sz="2000">
              <a:solidFill>
                <a:srgbClr val="274E13"/>
              </a:solidFill>
              <a:latin typeface="Calibri"/>
              <a:ea typeface="Calibri"/>
              <a:cs typeface="Calibri"/>
              <a:sym typeface="Calibri"/>
            </a:endParaRPr>
          </a:p>
          <a:p>
            <a:pPr indent="0" lvl="0" marL="342900" rtl="0" algn="l">
              <a:spcBef>
                <a:spcPts val="360"/>
              </a:spcBef>
              <a:spcAft>
                <a:spcPts val="0"/>
              </a:spcAft>
              <a:buNone/>
            </a:pPr>
            <a:r>
              <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408" name="Google Shape;408;g20901e01b7b_0_0"/>
          <p:cNvPicPr preferRelativeResize="0"/>
          <p:nvPr/>
        </p:nvPicPr>
        <p:blipFill>
          <a:blip r:embed="rId3">
            <a:alphaModFix/>
          </a:blip>
          <a:stretch>
            <a:fillRect/>
          </a:stretch>
        </p:blipFill>
        <p:spPr>
          <a:xfrm>
            <a:off x="6227300" y="2492375"/>
            <a:ext cx="5372025" cy="335751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20f2592c146_0_62"/>
          <p:cNvPicPr preferRelativeResize="0"/>
          <p:nvPr/>
        </p:nvPicPr>
        <p:blipFill>
          <a:blip r:embed="rId3">
            <a:alphaModFix/>
          </a:blip>
          <a:stretch>
            <a:fillRect/>
          </a:stretch>
        </p:blipFill>
        <p:spPr>
          <a:xfrm>
            <a:off x="877225" y="152400"/>
            <a:ext cx="8636840" cy="65532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g20f2592c146_0_66"/>
          <p:cNvPicPr preferRelativeResize="0"/>
          <p:nvPr/>
        </p:nvPicPr>
        <p:blipFill>
          <a:blip r:embed="rId3">
            <a:alphaModFix/>
          </a:blip>
          <a:stretch>
            <a:fillRect/>
          </a:stretch>
        </p:blipFill>
        <p:spPr>
          <a:xfrm>
            <a:off x="1156000" y="152400"/>
            <a:ext cx="8679735" cy="6553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20901e01b7b_0_17"/>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24" name="Google Shape;424;g20901e01b7b_0_17"/>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425" name="Google Shape;425;g20901e01b7b_0_17"/>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426" name="Google Shape;426;g20901e01b7b_0_17"/>
          <p:cNvSpPr txBox="1"/>
          <p:nvPr/>
        </p:nvSpPr>
        <p:spPr>
          <a:xfrm>
            <a:off x="590475" y="1530225"/>
            <a:ext cx="5518800" cy="5802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b="1" lang="en-US" sz="2400">
                <a:solidFill>
                  <a:srgbClr val="274E13"/>
                </a:solidFill>
                <a:latin typeface="Calibri"/>
                <a:ea typeface="Calibri"/>
                <a:cs typeface="Calibri"/>
                <a:sym typeface="Calibri"/>
              </a:rPr>
              <a:t>“Real” vs. “Nominal” GDP:</a:t>
            </a:r>
            <a:endParaRPr b="1" sz="2400">
              <a:solidFill>
                <a:srgbClr val="274E13"/>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200">
                <a:solidFill>
                  <a:srgbClr val="274E13"/>
                </a:solidFill>
                <a:latin typeface="Calibri"/>
                <a:ea typeface="Calibri"/>
                <a:cs typeface="Calibri"/>
                <a:sym typeface="Calibri"/>
              </a:rPr>
              <a:t>Nominal GDP:  current dollar amount of production, not adjusted for inflation</a:t>
            </a:r>
            <a:endParaRPr sz="2200">
              <a:solidFill>
                <a:srgbClr val="274E13"/>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2200">
                <a:solidFill>
                  <a:srgbClr val="274E13"/>
                </a:solidFill>
                <a:latin typeface="Calibri"/>
                <a:ea typeface="Calibri"/>
                <a:cs typeface="Calibri"/>
                <a:sym typeface="Calibri"/>
              </a:rPr>
              <a:t>Real GDP:  adjusted for inflation</a:t>
            </a:r>
            <a:endParaRPr sz="2200">
              <a:solidFill>
                <a:srgbClr val="274E13"/>
              </a:solidFill>
              <a:latin typeface="Calibri"/>
              <a:ea typeface="Calibri"/>
              <a:cs typeface="Calibri"/>
              <a:sym typeface="Calibri"/>
            </a:endParaRPr>
          </a:p>
          <a:p>
            <a:pPr indent="0" lvl="0" marL="34290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342900" rtl="0" algn="l">
              <a:spcBef>
                <a:spcPts val="360"/>
              </a:spcBef>
              <a:spcAft>
                <a:spcPts val="0"/>
              </a:spcAft>
              <a:buNone/>
            </a:pPr>
            <a:r>
              <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427" name="Google Shape;427;g20901e01b7b_0_17"/>
          <p:cNvPicPr preferRelativeResize="0"/>
          <p:nvPr/>
        </p:nvPicPr>
        <p:blipFill>
          <a:blip r:embed="rId3">
            <a:alphaModFix/>
          </a:blip>
          <a:stretch>
            <a:fillRect/>
          </a:stretch>
        </p:blipFill>
        <p:spPr>
          <a:xfrm>
            <a:off x="5802375" y="2423526"/>
            <a:ext cx="6181276" cy="3473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0901e01b7b_0_26"/>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33" name="Google Shape;433;g20901e01b7b_0_26"/>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434" name="Google Shape;434;g20901e01b7b_0_26"/>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435" name="Google Shape;435;g20901e01b7b_0_26"/>
          <p:cNvSpPr txBox="1"/>
          <p:nvPr/>
        </p:nvSpPr>
        <p:spPr>
          <a:xfrm>
            <a:off x="283575" y="1446038"/>
            <a:ext cx="6536400" cy="7557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360"/>
              </a:spcBef>
              <a:spcAft>
                <a:spcPts val="0"/>
              </a:spcAft>
              <a:buNone/>
            </a:pPr>
            <a:r>
              <a:rPr b="1" lang="en-US" sz="2200">
                <a:solidFill>
                  <a:srgbClr val="274E13"/>
                </a:solidFill>
                <a:latin typeface="Calibri"/>
                <a:ea typeface="Calibri"/>
                <a:cs typeface="Calibri"/>
                <a:sym typeface="Calibri"/>
              </a:rPr>
              <a:t>Real Per Capita GDP</a:t>
            </a:r>
            <a:r>
              <a:rPr lang="en-US" sz="2200">
                <a:solidFill>
                  <a:srgbClr val="274E13"/>
                </a:solidFill>
                <a:latin typeface="Calibri"/>
                <a:ea typeface="Calibri"/>
                <a:cs typeface="Calibri"/>
                <a:sym typeface="Calibri"/>
              </a:rPr>
              <a:t>:  Real GDP divided by the population level.</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Ex: In the U.S. Real GDP is $21 Trillion.  The population is 331 million.</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rPr lang="en-US" sz="2200">
                <a:solidFill>
                  <a:srgbClr val="274E13"/>
                </a:solidFill>
                <a:latin typeface="Calibri"/>
                <a:ea typeface="Calibri"/>
                <a:cs typeface="Calibri"/>
                <a:sym typeface="Calibri"/>
              </a:rPr>
              <a:t>Real GDP per capita =  21 trillion / 331 million = </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rPr lang="en-US" sz="2200">
                <a:solidFill>
                  <a:srgbClr val="274E13"/>
                </a:solidFill>
                <a:latin typeface="Calibri"/>
                <a:ea typeface="Calibri"/>
                <a:cs typeface="Calibri"/>
                <a:sym typeface="Calibri"/>
              </a:rPr>
              <a:t>$63,444</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u="sng">
                <a:solidFill>
                  <a:srgbClr val="274E13"/>
                </a:solidFill>
                <a:latin typeface="Calibri"/>
                <a:ea typeface="Calibri"/>
                <a:cs typeface="Calibri"/>
                <a:sym typeface="Calibri"/>
              </a:rPr>
              <a:t>Discussion Question:</a:t>
            </a:r>
            <a:r>
              <a:rPr lang="en-US" sz="2200">
                <a:solidFill>
                  <a:srgbClr val="274E13"/>
                </a:solidFill>
                <a:latin typeface="Calibri"/>
                <a:ea typeface="Calibri"/>
                <a:cs typeface="Calibri"/>
                <a:sym typeface="Calibri"/>
              </a:rPr>
              <a:t>  Why is Per Capita GDP perhaps a better measure of overall standard of living than total GDP?</a:t>
            </a:r>
            <a:endParaRPr b="1" sz="2400">
              <a:solidFill>
                <a:srgbClr val="274E13"/>
              </a:solidFill>
              <a:latin typeface="Calibri"/>
              <a:ea typeface="Calibri"/>
              <a:cs typeface="Calibri"/>
              <a:sym typeface="Calibri"/>
            </a:endParaRPr>
          </a:p>
          <a:p>
            <a:pPr indent="0" lvl="0" marL="34290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342900" rtl="0" algn="l">
              <a:spcBef>
                <a:spcPts val="360"/>
              </a:spcBef>
              <a:spcAft>
                <a:spcPts val="0"/>
              </a:spcAft>
              <a:buNone/>
            </a:pPr>
            <a:r>
              <a:t/>
            </a:r>
            <a:endParaRPr b="1" sz="30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600">
              <a:solidFill>
                <a:schemeClr val="dk1"/>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436" name="Google Shape;436;g20901e01b7b_0_26"/>
          <p:cNvPicPr preferRelativeResize="0"/>
          <p:nvPr/>
        </p:nvPicPr>
        <p:blipFill>
          <a:blip r:embed="rId3">
            <a:alphaModFix/>
          </a:blip>
          <a:stretch>
            <a:fillRect/>
          </a:stretch>
        </p:blipFill>
        <p:spPr>
          <a:xfrm>
            <a:off x="7454900" y="2091263"/>
            <a:ext cx="4013201" cy="2675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20901e01b7b_0_39"/>
          <p:cNvPicPr preferRelativeResize="0"/>
          <p:nvPr/>
        </p:nvPicPr>
        <p:blipFill>
          <a:blip r:embed="rId3">
            <a:alphaModFix/>
          </a:blip>
          <a:stretch>
            <a:fillRect/>
          </a:stretch>
        </p:blipFill>
        <p:spPr>
          <a:xfrm>
            <a:off x="385250" y="1485900"/>
            <a:ext cx="10425325" cy="4855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g20901e01b7b_0_35"/>
          <p:cNvPicPr preferRelativeResize="0"/>
          <p:nvPr/>
        </p:nvPicPr>
        <p:blipFill>
          <a:blip r:embed="rId3">
            <a:alphaModFix/>
          </a:blip>
          <a:stretch>
            <a:fillRect/>
          </a:stretch>
        </p:blipFill>
        <p:spPr>
          <a:xfrm>
            <a:off x="152400" y="152400"/>
            <a:ext cx="11624304" cy="6553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
          <p:cNvSpPr txBox="1"/>
          <p:nvPr/>
        </p:nvSpPr>
        <p:spPr>
          <a:xfrm>
            <a:off x="727670" y="516836"/>
            <a:ext cx="10491300" cy="4803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rPr lang="en-US" sz="2800">
                <a:solidFill>
                  <a:srgbClr val="414A58"/>
                </a:solidFill>
                <a:latin typeface="Inter"/>
                <a:ea typeface="Inter"/>
                <a:cs typeface="Inter"/>
                <a:sym typeface="Inter"/>
              </a:rPr>
              <a:t>Presenter - Ted Opderbeck</a:t>
            </a:r>
            <a:endParaRPr b="0" i="0" sz="200" u="none" cap="none" strike="noStrike">
              <a:solidFill>
                <a:srgbClr val="000000"/>
              </a:solidFill>
              <a:latin typeface="Arial"/>
              <a:ea typeface="Arial"/>
              <a:cs typeface="Arial"/>
              <a:sym typeface="Arial"/>
            </a:endParaRPr>
          </a:p>
        </p:txBody>
      </p:sp>
      <p:sp>
        <p:nvSpPr>
          <p:cNvPr id="174" name="Google Shape;174;p6"/>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75" name="Google Shape;175;p6"/>
          <p:cNvSpPr txBox="1"/>
          <p:nvPr/>
        </p:nvSpPr>
        <p:spPr>
          <a:xfrm>
            <a:off x="883919" y="1469529"/>
            <a:ext cx="10424100" cy="2862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4400"/>
              <a:buFont typeface="Helvetica Neue"/>
              <a:buNone/>
            </a:pPr>
            <a:r>
              <a:t/>
            </a:r>
            <a:endParaRPr b="0" i="0" sz="1400" u="none" cap="none" strike="noStrike">
              <a:solidFill>
                <a:srgbClr val="000000"/>
              </a:solidFill>
              <a:latin typeface="Arial"/>
              <a:ea typeface="Arial"/>
              <a:cs typeface="Arial"/>
              <a:sym typeface="Arial"/>
            </a:endParaRPr>
          </a:p>
        </p:txBody>
      </p:sp>
      <p:sp>
        <p:nvSpPr>
          <p:cNvPr id="176" name="Google Shape;176;p6"/>
          <p:cNvSpPr txBox="1"/>
          <p:nvPr/>
        </p:nvSpPr>
        <p:spPr>
          <a:xfrm>
            <a:off x="761269" y="1469533"/>
            <a:ext cx="10424100" cy="5802900"/>
          </a:xfrm>
          <a:prstGeom prst="rect">
            <a:avLst/>
          </a:prstGeom>
          <a:noFill/>
          <a:ln>
            <a:noFill/>
          </a:ln>
        </p:spPr>
        <p:txBody>
          <a:bodyPr anchorCtr="0" anchor="t" bIns="45700" lIns="45700" spcFirstLastPara="1" rIns="45700" wrap="square" tIns="45700">
            <a:spAutoFit/>
          </a:bodyPr>
          <a:lstStyle/>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Teacher at Waldwick High School 1996 - Present</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Social Studies/Economics:</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AP Economics</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Honors Economics I and II</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Introduction to Economics and Personal Finance</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U.S. History I and II</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Introduction to Law</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Criminal Procedure</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Coach varsity tennis and volleyball</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Graduated from Gordon College in Wenham MA</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Masters’ Degree in Teaching Montclair State University</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Attended Seton Hall Law School</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Enjoy photography, hiking, travelling, spending time with wife and two teenage and grown children.</a:t>
            </a:r>
            <a:endParaRPr sz="22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800"/>
              <a:buFont typeface="Calibri"/>
              <a:buNone/>
            </a:pPr>
            <a:br>
              <a:rPr b="0" i="0" lang="en-US" sz="2800" u="none" cap="none" strike="noStrike">
                <a:solidFill>
                  <a:srgbClr val="000000"/>
                </a:solidFill>
                <a:latin typeface="Calibri"/>
                <a:ea typeface="Calibri"/>
                <a:cs typeface="Calibri"/>
                <a:sym typeface="Calibri"/>
              </a:rPr>
            </a:br>
            <a:br>
              <a:rPr b="0" i="0" lang="en-US" sz="28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0e2f91c9c7_0_0"/>
          <p:cNvSpPr txBox="1"/>
          <p:nvPr/>
        </p:nvSpPr>
        <p:spPr>
          <a:xfrm>
            <a:off x="538975" y="1858550"/>
            <a:ext cx="9129000" cy="36633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Gill Sans"/>
                <a:ea typeface="Gill Sans"/>
                <a:cs typeface="Gill Sans"/>
                <a:sym typeface="Gill Sans"/>
              </a:rPr>
              <a:t>Goods and Services Excluded from GDP:</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Income Inequality</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Household Production</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Underground Economy</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Quality of Life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Health and Life Expectancy</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Environmental Quality</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Leisure Time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Political, Social, Economic Freedom</a:t>
            </a:r>
            <a:endParaRPr/>
          </a:p>
        </p:txBody>
      </p:sp>
      <p:sp>
        <p:nvSpPr>
          <p:cNvPr id="452" name="Google Shape;452;g20e2f91c9c7_0_0"/>
          <p:cNvSpPr txBox="1"/>
          <p:nvPr/>
        </p:nvSpPr>
        <p:spPr>
          <a:xfrm>
            <a:off x="538975" y="486925"/>
            <a:ext cx="719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Gross Domestic Product (GDP):  Limitations</a:t>
            </a:r>
            <a:endParaRPr/>
          </a:p>
        </p:txBody>
      </p:sp>
      <p:pic>
        <p:nvPicPr>
          <p:cNvPr id="453" name="Google Shape;453;g20e2f91c9c7_0_0"/>
          <p:cNvPicPr preferRelativeResize="0"/>
          <p:nvPr/>
        </p:nvPicPr>
        <p:blipFill>
          <a:blip r:embed="rId3">
            <a:alphaModFix/>
          </a:blip>
          <a:stretch>
            <a:fillRect/>
          </a:stretch>
        </p:blipFill>
        <p:spPr>
          <a:xfrm>
            <a:off x="6988201" y="1565959"/>
            <a:ext cx="3241199" cy="2155797"/>
          </a:xfrm>
          <a:prstGeom prst="rect">
            <a:avLst/>
          </a:prstGeom>
          <a:noFill/>
          <a:ln>
            <a:noFill/>
          </a:ln>
        </p:spPr>
      </p:pic>
      <p:pic>
        <p:nvPicPr>
          <p:cNvPr id="454" name="Google Shape;454;g20e2f91c9c7_0_0"/>
          <p:cNvPicPr preferRelativeResize="0"/>
          <p:nvPr/>
        </p:nvPicPr>
        <p:blipFill>
          <a:blip r:embed="rId4">
            <a:alphaModFix/>
          </a:blip>
          <a:stretch>
            <a:fillRect/>
          </a:stretch>
        </p:blipFill>
        <p:spPr>
          <a:xfrm>
            <a:off x="5560725" y="4246675"/>
            <a:ext cx="3387200" cy="1693600"/>
          </a:xfrm>
          <a:prstGeom prst="rect">
            <a:avLst/>
          </a:prstGeom>
          <a:noFill/>
          <a:ln>
            <a:noFill/>
          </a:ln>
        </p:spPr>
      </p:pic>
      <p:pic>
        <p:nvPicPr>
          <p:cNvPr id="455" name="Google Shape;455;g20e2f91c9c7_0_0"/>
          <p:cNvPicPr preferRelativeResize="0"/>
          <p:nvPr/>
        </p:nvPicPr>
        <p:blipFill>
          <a:blip r:embed="rId5">
            <a:alphaModFix/>
          </a:blip>
          <a:stretch>
            <a:fillRect/>
          </a:stretch>
        </p:blipFill>
        <p:spPr>
          <a:xfrm>
            <a:off x="8836424" y="3912162"/>
            <a:ext cx="3241199" cy="18371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20e2f91c9c7_1_0"/>
          <p:cNvPicPr preferRelativeResize="0"/>
          <p:nvPr/>
        </p:nvPicPr>
        <p:blipFill>
          <a:blip r:embed="rId3">
            <a:alphaModFix/>
          </a:blip>
          <a:stretch>
            <a:fillRect/>
          </a:stretch>
        </p:blipFill>
        <p:spPr>
          <a:xfrm>
            <a:off x="1394350" y="1367875"/>
            <a:ext cx="9139276" cy="5146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g20f47b59498_0_3"/>
          <p:cNvPicPr preferRelativeResize="0"/>
          <p:nvPr/>
        </p:nvPicPr>
        <p:blipFill>
          <a:blip r:embed="rId3">
            <a:alphaModFix/>
          </a:blip>
          <a:stretch>
            <a:fillRect/>
          </a:stretch>
        </p:blipFill>
        <p:spPr>
          <a:xfrm>
            <a:off x="76200" y="1528225"/>
            <a:ext cx="12039601" cy="450309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0e2f91c9c7_1_84"/>
          <p:cNvSpPr txBox="1"/>
          <p:nvPr>
            <p:ph idx="12" type="sldNum"/>
          </p:nvPr>
        </p:nvSpPr>
        <p:spPr>
          <a:xfrm>
            <a:off x="8737600" y="6477000"/>
            <a:ext cx="2540100" cy="457200"/>
          </a:xfrm>
          <a:prstGeom prst="rect">
            <a:avLst/>
          </a:prstGeom>
        </p:spPr>
        <p:txBody>
          <a:bodyPr anchorCtr="0" anchor="t"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72" name="Google Shape;472;g20e2f91c9c7_1_84"/>
          <p:cNvPicPr preferRelativeResize="0"/>
          <p:nvPr/>
        </p:nvPicPr>
        <p:blipFill>
          <a:blip r:embed="rId3">
            <a:alphaModFix/>
          </a:blip>
          <a:stretch>
            <a:fillRect/>
          </a:stretch>
        </p:blipFill>
        <p:spPr>
          <a:xfrm>
            <a:off x="943708" y="762000"/>
            <a:ext cx="5334001" cy="5334001"/>
          </a:xfrm>
          <a:prstGeom prst="rect">
            <a:avLst/>
          </a:prstGeom>
          <a:noFill/>
          <a:ln>
            <a:noFill/>
          </a:ln>
        </p:spPr>
      </p:pic>
      <p:pic>
        <p:nvPicPr>
          <p:cNvPr id="473" name="Google Shape;473;g20e2f91c9c7_1_84"/>
          <p:cNvPicPr preferRelativeResize="0"/>
          <p:nvPr/>
        </p:nvPicPr>
        <p:blipFill>
          <a:blip r:embed="rId4">
            <a:alphaModFix/>
          </a:blip>
          <a:stretch>
            <a:fillRect/>
          </a:stretch>
        </p:blipFill>
        <p:spPr>
          <a:xfrm>
            <a:off x="7613234" y="4503675"/>
            <a:ext cx="3205474" cy="1803079"/>
          </a:xfrm>
          <a:prstGeom prst="rect">
            <a:avLst/>
          </a:prstGeom>
          <a:noFill/>
          <a:ln>
            <a:noFill/>
          </a:ln>
        </p:spPr>
      </p:pic>
      <p:pic>
        <p:nvPicPr>
          <p:cNvPr id="474" name="Google Shape;474;g20e2f91c9c7_1_84"/>
          <p:cNvPicPr preferRelativeResize="0"/>
          <p:nvPr/>
        </p:nvPicPr>
        <p:blipFill>
          <a:blip r:embed="rId5">
            <a:alphaModFix/>
          </a:blip>
          <a:stretch>
            <a:fillRect/>
          </a:stretch>
        </p:blipFill>
        <p:spPr>
          <a:xfrm>
            <a:off x="7613234" y="2195366"/>
            <a:ext cx="3205475" cy="2138052"/>
          </a:xfrm>
          <a:prstGeom prst="rect">
            <a:avLst/>
          </a:prstGeom>
          <a:noFill/>
          <a:ln>
            <a:noFill/>
          </a:ln>
        </p:spPr>
      </p:pic>
      <p:pic>
        <p:nvPicPr>
          <p:cNvPr id="475" name="Google Shape;475;g20e2f91c9c7_1_84"/>
          <p:cNvPicPr preferRelativeResize="0"/>
          <p:nvPr/>
        </p:nvPicPr>
        <p:blipFill>
          <a:blip r:embed="rId6">
            <a:alphaModFix/>
          </a:blip>
          <a:stretch>
            <a:fillRect/>
          </a:stretch>
        </p:blipFill>
        <p:spPr>
          <a:xfrm>
            <a:off x="7511633" y="209923"/>
            <a:ext cx="3357876" cy="18852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0e2f91c9c7_1_169"/>
          <p:cNvSpPr txBox="1"/>
          <p:nvPr/>
        </p:nvSpPr>
        <p:spPr>
          <a:xfrm>
            <a:off x="538975" y="501800"/>
            <a:ext cx="929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Is GDP a Reliable Indicator for Standard of Living?</a:t>
            </a:r>
            <a:endParaRPr/>
          </a:p>
        </p:txBody>
      </p:sp>
      <p:sp>
        <p:nvSpPr>
          <p:cNvPr id="481" name="Google Shape;481;g20e2f91c9c7_1_169"/>
          <p:cNvSpPr txBox="1"/>
          <p:nvPr/>
        </p:nvSpPr>
        <p:spPr>
          <a:xfrm>
            <a:off x="635650" y="1620650"/>
            <a:ext cx="5371200" cy="1200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u="sng">
                <a:solidFill>
                  <a:srgbClr val="009999"/>
                </a:solidFill>
                <a:latin typeface="Gill Sans"/>
                <a:ea typeface="Gill Sans"/>
                <a:cs typeface="Gill Sans"/>
                <a:sym typeface="Gill Sans"/>
                <a:hlinkClick r:id="rId3">
                  <a:extLst>
                    <a:ext uri="{A12FA001-AC4F-418D-AE19-62706E023703}">
                      <ahyp:hlinkClr val="tx"/>
                    </a:ext>
                  </a:extLst>
                </a:hlinkClick>
              </a:rPr>
              <a:t>https://docs.google.com/document/d/11S9W8OhXc1Kq4s8-c0FvA4YB5nSEtK-8VP2GO2D2A8Y/edit</a:t>
            </a:r>
            <a:endParaRPr/>
          </a:p>
        </p:txBody>
      </p:sp>
      <p:pic>
        <p:nvPicPr>
          <p:cNvPr id="482" name="Google Shape;482;g20e2f91c9c7_1_169"/>
          <p:cNvPicPr preferRelativeResize="0"/>
          <p:nvPr/>
        </p:nvPicPr>
        <p:blipFill>
          <a:blip r:embed="rId4">
            <a:alphaModFix/>
          </a:blip>
          <a:stretch>
            <a:fillRect/>
          </a:stretch>
        </p:blipFill>
        <p:spPr>
          <a:xfrm>
            <a:off x="3943825" y="2668850"/>
            <a:ext cx="6614748" cy="3720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0fc15397dc_0_0"/>
          <p:cNvSpPr txBox="1"/>
          <p:nvPr/>
        </p:nvSpPr>
        <p:spPr>
          <a:xfrm>
            <a:off x="538975" y="501800"/>
            <a:ext cx="929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Quality of Life Index by Country</a:t>
            </a:r>
            <a:endParaRPr/>
          </a:p>
        </p:txBody>
      </p:sp>
      <p:sp>
        <p:nvSpPr>
          <p:cNvPr id="488" name="Google Shape;488;g20fc15397dc_0_0"/>
          <p:cNvSpPr txBox="1"/>
          <p:nvPr/>
        </p:nvSpPr>
        <p:spPr>
          <a:xfrm>
            <a:off x="635650" y="1620650"/>
            <a:ext cx="5371200" cy="70188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u="sng">
                <a:solidFill>
                  <a:schemeClr val="hlink"/>
                </a:solidFill>
                <a:hlinkClick r:id="rId3"/>
              </a:rPr>
              <a:t>https://hdr.undp.org/data-center/country-insights#/ranks</a:t>
            </a:r>
            <a:endParaRPr sz="2200"/>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sz="2200" u="sng">
                <a:solidFill>
                  <a:schemeClr val="hlink"/>
                </a:solidFill>
                <a:latin typeface="Gill Sans"/>
                <a:ea typeface="Gill Sans"/>
                <a:cs typeface="Gill Sans"/>
                <a:sym typeface="Gill Sans"/>
                <a:hlinkClick r:id="rId4"/>
              </a:rPr>
              <a:t>https://www.numbeo.com/quality-of-life/rankings_by_country.jsp</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rPr lang="en-US" sz="2200" u="sng">
                <a:solidFill>
                  <a:schemeClr val="hlink"/>
                </a:solidFill>
                <a:latin typeface="Gill Sans"/>
                <a:ea typeface="Gill Sans"/>
                <a:cs typeface="Gill Sans"/>
                <a:sym typeface="Gill Sans"/>
                <a:hlinkClick r:id="rId5"/>
              </a:rPr>
              <a:t>https://www.oecdbetterlifeindex.org/countries/united-states/</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rPr lang="en-US" sz="2200" u="sng">
                <a:solidFill>
                  <a:schemeClr val="hlink"/>
                </a:solidFill>
                <a:latin typeface="Gill Sans"/>
                <a:ea typeface="Gill Sans"/>
                <a:cs typeface="Gill Sans"/>
                <a:sym typeface="Gill Sans"/>
                <a:hlinkClick r:id="rId6"/>
              </a:rPr>
              <a:t>https://hdr.undp.org/data-center/human-development-index#/indicies/HDI</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a:p>
            <a:pPr indent="0" lvl="0" marL="0" rtl="0" algn="l">
              <a:spcBef>
                <a:spcPts val="360"/>
              </a:spcBef>
              <a:spcAft>
                <a:spcPts val="0"/>
              </a:spcAft>
              <a:buNone/>
            </a:pPr>
            <a:r>
              <a:t/>
            </a:r>
            <a:endParaRPr sz="2200">
              <a:latin typeface="Gill Sans"/>
              <a:ea typeface="Gill Sans"/>
              <a:cs typeface="Gill Sans"/>
              <a:sym typeface="Gill Sans"/>
            </a:endParaRPr>
          </a:p>
        </p:txBody>
      </p:sp>
      <p:pic>
        <p:nvPicPr>
          <p:cNvPr id="489" name="Google Shape;489;g20fc15397dc_0_0"/>
          <p:cNvPicPr preferRelativeResize="0"/>
          <p:nvPr/>
        </p:nvPicPr>
        <p:blipFill>
          <a:blip r:embed="rId7">
            <a:alphaModFix/>
          </a:blip>
          <a:stretch>
            <a:fillRect/>
          </a:stretch>
        </p:blipFill>
        <p:spPr>
          <a:xfrm>
            <a:off x="7302250" y="2033800"/>
            <a:ext cx="3429000" cy="3429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0f4601793c_0_40"/>
          <p:cNvSpPr txBox="1"/>
          <p:nvPr/>
        </p:nvSpPr>
        <p:spPr>
          <a:xfrm>
            <a:off x="538975" y="501800"/>
            <a:ext cx="929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GDP and the BEA</a:t>
            </a:r>
            <a:endParaRPr/>
          </a:p>
        </p:txBody>
      </p:sp>
      <p:sp>
        <p:nvSpPr>
          <p:cNvPr id="495" name="Google Shape;495;g20f4601793c_0_40"/>
          <p:cNvSpPr txBox="1"/>
          <p:nvPr/>
        </p:nvSpPr>
        <p:spPr>
          <a:xfrm>
            <a:off x="538975" y="1747650"/>
            <a:ext cx="5371200" cy="4248300"/>
          </a:xfrm>
          <a:prstGeom prst="rect">
            <a:avLst/>
          </a:prstGeom>
          <a:noFill/>
          <a:ln>
            <a:noFill/>
          </a:ln>
        </p:spPr>
        <p:txBody>
          <a:bodyPr anchorCtr="0" anchor="t" bIns="91425" lIns="91425" spcFirstLastPara="1" rIns="91425" wrap="square" tIns="91425">
            <a:spAutoFit/>
          </a:bodyPr>
          <a:lstStyle/>
          <a:p>
            <a:pPr indent="-381000" lvl="0" marL="457200" rtl="0" algn="l">
              <a:spcBef>
                <a:spcPts val="360"/>
              </a:spcBef>
              <a:spcAft>
                <a:spcPts val="0"/>
              </a:spcAft>
              <a:buSzPts val="2400"/>
              <a:buFont typeface="Calibri"/>
              <a:buChar char="●"/>
            </a:pPr>
            <a:r>
              <a:rPr lang="en-US" sz="2400">
                <a:latin typeface="Calibri"/>
                <a:ea typeface="Calibri"/>
                <a:cs typeface="Calibri"/>
                <a:sym typeface="Calibri"/>
              </a:rPr>
              <a:t>The Bureau of Economic Analysis (BEA) gathers data and calculates GDP by quarter</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The BEA releases three reports (one per month):  first estimate, second estimate, third estimate, and final numbers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GDP data are seasonally adjusted to account for any weather related issues and holidays.  There is also a non-seasonally adjusted GDP release</a:t>
            </a:r>
            <a:endParaRPr sz="2400">
              <a:latin typeface="Calibri"/>
              <a:ea typeface="Calibri"/>
              <a:cs typeface="Calibri"/>
              <a:sym typeface="Calibri"/>
            </a:endParaRPr>
          </a:p>
        </p:txBody>
      </p:sp>
      <p:pic>
        <p:nvPicPr>
          <p:cNvPr id="496" name="Google Shape;496;g20f4601793c_0_40"/>
          <p:cNvPicPr preferRelativeResize="0"/>
          <p:nvPr/>
        </p:nvPicPr>
        <p:blipFill>
          <a:blip r:embed="rId3">
            <a:alphaModFix/>
          </a:blip>
          <a:stretch>
            <a:fillRect/>
          </a:stretch>
        </p:blipFill>
        <p:spPr>
          <a:xfrm>
            <a:off x="6989225" y="2838775"/>
            <a:ext cx="4203726" cy="2066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0e2f91c9c7_1_178"/>
          <p:cNvSpPr txBox="1"/>
          <p:nvPr/>
        </p:nvSpPr>
        <p:spPr>
          <a:xfrm>
            <a:off x="936725" y="2057475"/>
            <a:ext cx="10162500" cy="4048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200" u="sng">
                <a:solidFill>
                  <a:srgbClr val="274E13"/>
                </a:solidFill>
                <a:latin typeface="Gill Sans"/>
                <a:ea typeface="Gill Sans"/>
                <a:cs typeface="Gill Sans"/>
                <a:sym typeface="Gill Sans"/>
              </a:rPr>
              <a:t>Research Assignment Option:  Do Higher GDP levels lead to a Better Quality of Life?</a:t>
            </a:r>
            <a:endParaRPr b="1" sz="2200" u="sng">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b="1" sz="2200" u="sng">
              <a:solidFill>
                <a:srgbClr val="274E13"/>
              </a:solidFill>
              <a:latin typeface="Gill Sans"/>
              <a:ea typeface="Gill Sans"/>
              <a:cs typeface="Gill Sans"/>
              <a:sym typeface="Gill Sans"/>
            </a:endParaRPr>
          </a:p>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Student groups choose individual countries</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Conduct research on that nation’s GDP statistics and quality of life indicators.</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Create a multimedia presentation using slides with data analysis, visuals, video links, etc. showing the connections to and disparities between GDP and quality of life.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Conclude by conducting a Socratic Seminar style discussion with each group having time in the middle of the seminar discussing their research and conclusions.  Students in the outside ring can introduce questions or observations at any time.</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p:txBody>
      </p:sp>
      <p:sp>
        <p:nvSpPr>
          <p:cNvPr id="502" name="Google Shape;502;g20e2f91c9c7_1_178"/>
          <p:cNvSpPr txBox="1"/>
          <p:nvPr/>
        </p:nvSpPr>
        <p:spPr>
          <a:xfrm>
            <a:off x="784300" y="561300"/>
            <a:ext cx="754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Gross Domestic Product (GDP)</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0e2f91c9c7_1_4"/>
          <p:cNvSpPr txBox="1"/>
          <p:nvPr/>
        </p:nvSpPr>
        <p:spPr>
          <a:xfrm>
            <a:off x="754575" y="2025800"/>
            <a:ext cx="6298200" cy="40020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Gill Sans"/>
                <a:ea typeface="Gill Sans"/>
                <a:cs typeface="Gill Sans"/>
                <a:sym typeface="Gill Sans"/>
              </a:rPr>
              <a:t>Break Out Groups:</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Is GDP a reliable indicator for evaluating standard of living and quality of life?</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If GDP isn’t a good indicator to measure overall quality of life, what factors should be considered that GDP doesn’t account for?</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1600" u="sng">
                <a:solidFill>
                  <a:srgbClr val="009999"/>
                </a:solidFill>
                <a:hlinkClick r:id="rId3">
                  <a:extLst>
                    <a:ext uri="{A12FA001-AC4F-418D-AE19-62706E023703}">
                      <ahyp:hlinkClr val="tx"/>
                    </a:ext>
                  </a:extLst>
                </a:hlinkClick>
              </a:rPr>
              <a:t>https://www.usnews.com/news/best-countries/quality-of-life-rankings</a:t>
            </a:r>
            <a:endParaRPr sz="1600">
              <a:solidFill>
                <a:srgbClr val="274E13"/>
              </a:solidFill>
              <a:latin typeface="Gill Sans"/>
              <a:ea typeface="Gill Sans"/>
              <a:cs typeface="Gill Sans"/>
              <a:sym typeface="Gill Sans"/>
            </a:endParaRPr>
          </a:p>
        </p:txBody>
      </p:sp>
      <p:sp>
        <p:nvSpPr>
          <p:cNvPr id="508" name="Google Shape;508;g20e2f91c9c7_1_4"/>
          <p:cNvSpPr txBox="1"/>
          <p:nvPr/>
        </p:nvSpPr>
        <p:spPr>
          <a:xfrm>
            <a:off x="754575" y="460900"/>
            <a:ext cx="82296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Gross Domestic Product (GDP)</a:t>
            </a:r>
            <a:endParaRPr sz="2400">
              <a:solidFill>
                <a:srgbClr val="004A80"/>
              </a:solidFill>
              <a:latin typeface="Gill Sans"/>
              <a:ea typeface="Gill Sans"/>
              <a:cs typeface="Gill Sans"/>
              <a:sym typeface="Gill Sans"/>
            </a:endParaRPr>
          </a:p>
        </p:txBody>
      </p:sp>
      <p:pic>
        <p:nvPicPr>
          <p:cNvPr id="509" name="Google Shape;509;g20e2f91c9c7_1_4"/>
          <p:cNvPicPr preferRelativeResize="0"/>
          <p:nvPr/>
        </p:nvPicPr>
        <p:blipFill>
          <a:blip r:embed="rId4">
            <a:alphaModFix/>
          </a:blip>
          <a:stretch>
            <a:fillRect/>
          </a:stretch>
        </p:blipFill>
        <p:spPr>
          <a:xfrm>
            <a:off x="7984075" y="1788726"/>
            <a:ext cx="3352800" cy="1876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0e2f91c9c7_1_185"/>
          <p:cNvSpPr txBox="1"/>
          <p:nvPr/>
        </p:nvSpPr>
        <p:spPr>
          <a:xfrm>
            <a:off x="743400" y="557550"/>
            <a:ext cx="883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Gross Domestic Product (GDP)</a:t>
            </a:r>
            <a:endParaRPr/>
          </a:p>
        </p:txBody>
      </p:sp>
      <p:sp>
        <p:nvSpPr>
          <p:cNvPr id="515" name="Google Shape;515;g20e2f91c9c7_1_185"/>
          <p:cNvSpPr txBox="1"/>
          <p:nvPr/>
        </p:nvSpPr>
        <p:spPr>
          <a:xfrm>
            <a:off x="932975" y="1732150"/>
            <a:ext cx="6932400" cy="1108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000">
                <a:solidFill>
                  <a:srgbClr val="274E13"/>
                </a:solidFill>
                <a:latin typeface="Gill Sans"/>
                <a:ea typeface="Gill Sans"/>
                <a:cs typeface="Gill Sans"/>
                <a:sym typeface="Gill Sans"/>
              </a:rPr>
              <a:t>Econ EdLink Lessons:</a:t>
            </a:r>
            <a:endParaRPr sz="2000">
              <a:solidFill>
                <a:srgbClr val="274E13"/>
              </a:solidFill>
              <a:latin typeface="Gill Sans"/>
              <a:ea typeface="Gill Sans"/>
              <a:cs typeface="Gill Sans"/>
              <a:sym typeface="Gill Sans"/>
            </a:endParaRPr>
          </a:p>
          <a:p>
            <a:pPr indent="0" lvl="0" marL="0" rtl="0" algn="l">
              <a:spcBef>
                <a:spcPts val="360"/>
              </a:spcBef>
              <a:spcAft>
                <a:spcPts val="0"/>
              </a:spcAft>
              <a:buNone/>
            </a:pPr>
            <a:r>
              <a:rPr lang="en-US" u="sng">
                <a:solidFill>
                  <a:srgbClr val="009999"/>
                </a:solidFill>
                <a:hlinkClick r:id="rId3">
                  <a:extLst>
                    <a:ext uri="{A12FA001-AC4F-418D-AE19-62706E023703}">
                      <ahyp:hlinkClr val="tx"/>
                    </a:ext>
                  </a:extLst>
                </a:hlinkClick>
              </a:rPr>
              <a:t>https://www.econedlink.org/?s=Gross+Domestic+Product&amp;post_type=post</a:t>
            </a:r>
            <a:endParaRPr>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000">
              <a:solidFill>
                <a:srgbClr val="274E13"/>
              </a:solidFill>
              <a:latin typeface="Gill Sans"/>
              <a:ea typeface="Gill Sans"/>
              <a:cs typeface="Gill Sans"/>
              <a:sym typeface="Gill Sans"/>
            </a:endParaRPr>
          </a:p>
        </p:txBody>
      </p:sp>
      <p:pic>
        <p:nvPicPr>
          <p:cNvPr id="516" name="Google Shape;516;g20e2f91c9c7_1_185"/>
          <p:cNvPicPr preferRelativeResize="0"/>
          <p:nvPr/>
        </p:nvPicPr>
        <p:blipFill>
          <a:blip r:embed="rId4">
            <a:alphaModFix/>
          </a:blip>
          <a:stretch>
            <a:fillRect/>
          </a:stretch>
        </p:blipFill>
        <p:spPr>
          <a:xfrm>
            <a:off x="3695738" y="2840350"/>
            <a:ext cx="2644011" cy="3138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82" name="Google Shape;182;p4"/>
          <p:cNvSpPr txBox="1"/>
          <p:nvPr/>
        </p:nvSpPr>
        <p:spPr>
          <a:xfrm>
            <a:off x="737615" y="629231"/>
            <a:ext cx="10424161" cy="764541"/>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0" i="0" lang="en-US" sz="4400" u="none" cap="none" strike="noStrike">
                <a:solidFill>
                  <a:srgbClr val="414A58"/>
                </a:solidFill>
                <a:latin typeface="Inter"/>
                <a:ea typeface="Inter"/>
                <a:cs typeface="Inter"/>
                <a:sym typeface="Inter"/>
              </a:rPr>
              <a:t>Agenda</a:t>
            </a:r>
            <a:endParaRPr b="0" i="0" sz="1400" u="none" cap="none" strike="noStrike">
              <a:solidFill>
                <a:srgbClr val="000000"/>
              </a:solidFill>
              <a:latin typeface="Arial"/>
              <a:ea typeface="Arial"/>
              <a:cs typeface="Arial"/>
              <a:sym typeface="Arial"/>
            </a:endParaRPr>
          </a:p>
        </p:txBody>
      </p:sp>
      <p:sp>
        <p:nvSpPr>
          <p:cNvPr id="183" name="Google Shape;183;p4"/>
          <p:cNvSpPr txBox="1"/>
          <p:nvPr/>
        </p:nvSpPr>
        <p:spPr>
          <a:xfrm>
            <a:off x="643825" y="1532625"/>
            <a:ext cx="7110000" cy="4833300"/>
          </a:xfrm>
          <a:prstGeom prst="rect">
            <a:avLst/>
          </a:prstGeom>
          <a:noFill/>
          <a:ln>
            <a:noFill/>
          </a:ln>
        </p:spPr>
        <p:txBody>
          <a:bodyPr anchorCtr="0" anchor="t" bIns="45700" lIns="45700" spcFirstLastPara="1" rIns="45700" wrap="square" tIns="45700">
            <a:spAutoFit/>
          </a:bodyPr>
          <a:lstStyle/>
          <a:p>
            <a:pPr indent="-311150" lvl="0" marL="285750" marR="0" rtl="0" algn="l">
              <a:lnSpc>
                <a:spcPct val="100000"/>
              </a:lnSpc>
              <a:spcBef>
                <a:spcPts val="0"/>
              </a:spcBef>
              <a:spcAft>
                <a:spcPts val="0"/>
              </a:spcAft>
              <a:buClr>
                <a:srgbClr val="000000"/>
              </a:buClr>
              <a:buSzPts val="2200"/>
              <a:buFont typeface="Arial"/>
              <a:buChar char="•"/>
            </a:pPr>
            <a:r>
              <a:rPr lang="en-US" sz="2200">
                <a:latin typeface="Calibri"/>
                <a:ea typeface="Calibri"/>
                <a:cs typeface="Calibri"/>
                <a:sym typeface="Calibri"/>
              </a:rPr>
              <a:t>Discuss key macroeconomic measurement tools - GDP, Unemployment, Inflation</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Analyze the aggregate supply and demand model as a means to assess various states of macroeconomic performance</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Explore fiscal policy tools used by the federal government and discuss fiscal challenges faced by the government.</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Utilize current economic data to evaluate the state of the U.S. and global economy and discuss possible future trends</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Participate in online games that can be modeled to students</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Examine lesson plan ideas and engaging activities to use in your classroom</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Discuss learning extensions and further application</a:t>
            </a:r>
            <a:endParaRPr sz="2200">
              <a:latin typeface="Calibri"/>
              <a:ea typeface="Calibri"/>
              <a:cs typeface="Calibri"/>
              <a:sym typeface="Calibri"/>
            </a:endParaRPr>
          </a:p>
        </p:txBody>
      </p:sp>
      <p:pic>
        <p:nvPicPr>
          <p:cNvPr id="184" name="Google Shape;184;p4"/>
          <p:cNvPicPr preferRelativeResize="0"/>
          <p:nvPr/>
        </p:nvPicPr>
        <p:blipFill>
          <a:blip r:embed="rId3">
            <a:alphaModFix/>
          </a:blip>
          <a:stretch>
            <a:fillRect/>
          </a:stretch>
        </p:blipFill>
        <p:spPr>
          <a:xfrm>
            <a:off x="7906225" y="1546172"/>
            <a:ext cx="4133375" cy="3244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0f2592c146_0_7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522" name="Google Shape;522;g20f2592c146_0_70"/>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523" name="Google Shape;523;g20f2592c146_0_70"/>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524" name="Google Shape;524;g20f2592c146_0_70"/>
          <p:cNvSpPr txBox="1"/>
          <p:nvPr/>
        </p:nvSpPr>
        <p:spPr>
          <a:xfrm>
            <a:off x="389400" y="1116600"/>
            <a:ext cx="11413200" cy="6618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l">
              <a:spcBef>
                <a:spcPts val="480"/>
              </a:spcBef>
              <a:spcAft>
                <a:spcPts val="0"/>
              </a:spcAft>
              <a:buNone/>
            </a:pPr>
            <a:r>
              <a:rPr b="1" lang="en-US" sz="2600">
                <a:solidFill>
                  <a:schemeClr val="dk1"/>
                </a:solidFill>
                <a:latin typeface="Calibri"/>
                <a:ea typeface="Calibri"/>
                <a:cs typeface="Calibri"/>
                <a:sym typeface="Calibri"/>
              </a:rPr>
              <a:t>Discussion Questions</a:t>
            </a:r>
            <a:endParaRPr b="1" sz="2600">
              <a:solidFill>
                <a:schemeClr val="dk1"/>
              </a:solidFill>
              <a:latin typeface="Calibri"/>
              <a:ea typeface="Calibri"/>
              <a:cs typeface="Calibri"/>
              <a:sym typeface="Calibri"/>
            </a:endParaRPr>
          </a:p>
          <a:p>
            <a:pPr indent="0" lvl="0" marL="0" rtl="0" algn="l">
              <a:spcBef>
                <a:spcPts val="360"/>
              </a:spcBef>
              <a:spcAft>
                <a:spcPts val="0"/>
              </a:spcAft>
              <a:buNone/>
            </a:pPr>
            <a:r>
              <a:t/>
            </a:r>
            <a:endParaRPr b="1" sz="2700">
              <a:solidFill>
                <a:srgbClr val="274E13"/>
              </a:solidFill>
              <a:latin typeface="Calibri"/>
              <a:ea typeface="Calibri"/>
              <a:cs typeface="Calibri"/>
              <a:sym typeface="Calibri"/>
            </a:endParaRPr>
          </a:p>
          <a:p>
            <a:pPr indent="-368300" lvl="0" marL="457200" rtl="0" algn="l">
              <a:spcBef>
                <a:spcPts val="100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Is GDP a reliable indicator for standard of living and quality of life?</a:t>
            </a:r>
            <a:endParaRPr sz="2200">
              <a:solidFill>
                <a:srgbClr val="274E13"/>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t/>
            </a:r>
            <a:endParaRPr sz="2200">
              <a:solidFill>
                <a:srgbClr val="274E13"/>
              </a:solidFill>
              <a:latin typeface="Calibri"/>
              <a:ea typeface="Calibri"/>
              <a:cs typeface="Calibri"/>
              <a:sym typeface="Calibri"/>
            </a:endParaRPr>
          </a:p>
          <a:p>
            <a:pPr indent="-368300" lvl="0" marL="457200" rtl="0" algn="l">
              <a:spcBef>
                <a:spcPts val="100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If GDP isn’t a good indicator to measure overall quality of life, what factors should be considered that GDP doesn’t account for?</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b="1" sz="2200">
              <a:solidFill>
                <a:srgbClr val="274E13"/>
              </a:solidFill>
              <a:latin typeface="Calibri"/>
              <a:ea typeface="Calibri"/>
              <a:cs typeface="Calibri"/>
              <a:sym typeface="Calibri"/>
            </a:endParaRPr>
          </a:p>
          <a:p>
            <a:pPr indent="-355600" lvl="0" marL="457200" rtl="0" algn="l">
              <a:spcBef>
                <a:spcPts val="360"/>
              </a:spcBef>
              <a:spcAft>
                <a:spcPts val="0"/>
              </a:spcAft>
              <a:buClr>
                <a:schemeClr val="dk1"/>
              </a:buClr>
              <a:buSzPts val="2000"/>
              <a:buFont typeface="Calibri"/>
              <a:buChar char="●"/>
            </a:pPr>
            <a:r>
              <a:rPr lang="en-US" sz="2200">
                <a:solidFill>
                  <a:srgbClr val="274E13"/>
                </a:solidFill>
                <a:latin typeface="Calibri"/>
                <a:ea typeface="Calibri"/>
                <a:cs typeface="Calibri"/>
                <a:sym typeface="Calibri"/>
              </a:rPr>
              <a:t>How do changes in any one of the four categories of GDP spending (C, I, G, NX) impact other categories?</a:t>
            </a:r>
            <a:r>
              <a:rPr lang="en-US" sz="2000">
                <a:solidFill>
                  <a:srgbClr val="274E13"/>
                </a:solidFill>
                <a:latin typeface="Calibri"/>
                <a:ea typeface="Calibri"/>
                <a:cs typeface="Calibri"/>
                <a:sym typeface="Calibri"/>
              </a:rPr>
              <a:t>  </a:t>
            </a:r>
            <a:endParaRPr sz="2000">
              <a:solidFill>
                <a:srgbClr val="274E13"/>
              </a:solidFill>
              <a:latin typeface="Calibri"/>
              <a:ea typeface="Calibri"/>
              <a:cs typeface="Calibri"/>
              <a:sym typeface="Calibri"/>
            </a:endParaRPr>
          </a:p>
          <a:p>
            <a:pPr indent="0" lvl="0" marL="457200" rtl="0" algn="l">
              <a:spcBef>
                <a:spcPts val="360"/>
              </a:spcBef>
              <a:spcAft>
                <a:spcPts val="0"/>
              </a:spcAft>
              <a:buNone/>
            </a:pPr>
            <a:r>
              <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0f4601793c_0_14"/>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530" name="Google Shape;530;g20f4601793c_0_14"/>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531" name="Google Shape;531;g20f4601793c_0_14"/>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Gross Domestic Product</a:t>
            </a:r>
            <a:endParaRPr/>
          </a:p>
        </p:txBody>
      </p:sp>
      <p:sp>
        <p:nvSpPr>
          <p:cNvPr id="532" name="Google Shape;532;g20f4601793c_0_14"/>
          <p:cNvSpPr txBox="1"/>
          <p:nvPr/>
        </p:nvSpPr>
        <p:spPr>
          <a:xfrm>
            <a:off x="389400" y="1116600"/>
            <a:ext cx="11413200" cy="3509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lang="en-US" sz="4000">
                <a:solidFill>
                  <a:schemeClr val="dk1"/>
                </a:solidFill>
                <a:latin typeface="Calibri"/>
                <a:ea typeface="Calibri"/>
                <a:cs typeface="Calibri"/>
                <a:sym typeface="Calibri"/>
              </a:rPr>
              <a:t>Online Game:  BLOOKET</a:t>
            </a:r>
            <a:r>
              <a:rPr lang="en-US" sz="2000">
                <a:solidFill>
                  <a:srgbClr val="274E13"/>
                </a:solidFill>
                <a:latin typeface="Calibri"/>
                <a:ea typeface="Calibri"/>
                <a:cs typeface="Calibri"/>
                <a:sym typeface="Calibri"/>
              </a:rPr>
              <a:t> </a:t>
            </a:r>
            <a:endParaRPr sz="2000">
              <a:solidFill>
                <a:srgbClr val="274E13"/>
              </a:solidFill>
              <a:latin typeface="Calibri"/>
              <a:ea typeface="Calibri"/>
              <a:cs typeface="Calibri"/>
              <a:sym typeface="Calibri"/>
            </a:endParaRPr>
          </a:p>
          <a:p>
            <a:pPr indent="0" lvl="0" marL="457200" rtl="0" algn="l">
              <a:spcBef>
                <a:spcPts val="360"/>
              </a:spcBef>
              <a:spcAft>
                <a:spcPts val="0"/>
              </a:spcAft>
              <a:buNone/>
            </a:pPr>
            <a:r>
              <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533" name="Google Shape;533;g20f4601793c_0_14"/>
          <p:cNvPicPr preferRelativeResize="0"/>
          <p:nvPr/>
        </p:nvPicPr>
        <p:blipFill>
          <a:blip r:embed="rId3">
            <a:alphaModFix/>
          </a:blip>
          <a:stretch>
            <a:fillRect/>
          </a:stretch>
        </p:blipFill>
        <p:spPr>
          <a:xfrm>
            <a:off x="3852338" y="2937176"/>
            <a:ext cx="4487325" cy="2990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0e2f91c9c7_1_193"/>
          <p:cNvSpPr txBox="1"/>
          <p:nvPr/>
        </p:nvSpPr>
        <p:spPr>
          <a:xfrm>
            <a:off x="892100" y="576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Circular Flow</a:t>
            </a:r>
            <a:endParaRPr/>
          </a:p>
        </p:txBody>
      </p:sp>
      <p:pic>
        <p:nvPicPr>
          <p:cNvPr id="539" name="Google Shape;539;g20e2f91c9c7_1_193"/>
          <p:cNvPicPr preferRelativeResize="0"/>
          <p:nvPr/>
        </p:nvPicPr>
        <p:blipFill>
          <a:blip r:embed="rId3">
            <a:alphaModFix/>
          </a:blip>
          <a:stretch>
            <a:fillRect/>
          </a:stretch>
        </p:blipFill>
        <p:spPr>
          <a:xfrm>
            <a:off x="2343150" y="1538875"/>
            <a:ext cx="7505700" cy="4953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0e2f91c9c7_1_202"/>
          <p:cNvSpPr txBox="1"/>
          <p:nvPr/>
        </p:nvSpPr>
        <p:spPr>
          <a:xfrm>
            <a:off x="892100" y="576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Circular Flow</a:t>
            </a:r>
            <a:endParaRPr/>
          </a:p>
        </p:txBody>
      </p:sp>
      <p:pic>
        <p:nvPicPr>
          <p:cNvPr id="545" name="Google Shape;545;g20e2f91c9c7_1_202"/>
          <p:cNvPicPr preferRelativeResize="0"/>
          <p:nvPr/>
        </p:nvPicPr>
        <p:blipFill>
          <a:blip r:embed="rId3">
            <a:alphaModFix/>
          </a:blip>
          <a:stretch>
            <a:fillRect/>
          </a:stretch>
        </p:blipFill>
        <p:spPr>
          <a:xfrm>
            <a:off x="2795350" y="1590900"/>
            <a:ext cx="6601307" cy="4953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0e2f91c9c7_1_208"/>
          <p:cNvSpPr txBox="1"/>
          <p:nvPr/>
        </p:nvSpPr>
        <p:spPr>
          <a:xfrm>
            <a:off x="892100" y="576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Circular Flow</a:t>
            </a:r>
            <a:endParaRPr/>
          </a:p>
        </p:txBody>
      </p:sp>
      <p:pic>
        <p:nvPicPr>
          <p:cNvPr id="551" name="Google Shape;551;g20e2f91c9c7_1_208"/>
          <p:cNvPicPr preferRelativeResize="0"/>
          <p:nvPr/>
        </p:nvPicPr>
        <p:blipFill>
          <a:blip r:embed="rId3">
            <a:alphaModFix/>
          </a:blip>
          <a:stretch>
            <a:fillRect/>
          </a:stretch>
        </p:blipFill>
        <p:spPr>
          <a:xfrm>
            <a:off x="2568500" y="1486025"/>
            <a:ext cx="6839425" cy="5119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0e2f91c9c7_1_214"/>
          <p:cNvSpPr txBox="1"/>
          <p:nvPr/>
        </p:nvSpPr>
        <p:spPr>
          <a:xfrm>
            <a:off x="892100" y="576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Circular Flow Activity</a:t>
            </a:r>
            <a:endParaRPr/>
          </a:p>
        </p:txBody>
      </p:sp>
      <p:sp>
        <p:nvSpPr>
          <p:cNvPr id="557" name="Google Shape;557;g20e2f91c9c7_1_214"/>
          <p:cNvSpPr txBox="1"/>
          <p:nvPr/>
        </p:nvSpPr>
        <p:spPr>
          <a:xfrm>
            <a:off x="501775" y="1747025"/>
            <a:ext cx="10114200" cy="4248300"/>
          </a:xfrm>
          <a:prstGeom prst="rect">
            <a:avLst/>
          </a:prstGeom>
          <a:noFill/>
          <a:ln>
            <a:noFill/>
          </a:ln>
        </p:spPr>
        <p:txBody>
          <a:bodyPr anchorCtr="0" anchor="t" bIns="91425" lIns="91425" spcFirstLastPara="1" rIns="91425" wrap="square" tIns="91425">
            <a:spAutoFit/>
          </a:bodyPr>
          <a:lstStyle/>
          <a:p>
            <a:pPr indent="-368300" lvl="0" marL="457200" rtl="0" algn="l">
              <a:spcBef>
                <a:spcPts val="36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Randomly choose two or three students to represent a “firm”</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The rest of the class represents “households”</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The firms produce and sell a product such as pretzels and purchase labor</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The households produce and sell labor and purchase pretzels.</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Give the firm and the students who represent households some fake money.  The households purchase pretzels but in order to sell them the firm must purchase labor to deliver them to the households.  The price of the pretzels and the price of the labor are determined by free market forces of supply and demand.</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As long as households are purchasing, money flows to firms which is used to purchase labor.</a:t>
            </a:r>
            <a:endParaRPr sz="2200">
              <a:solidFill>
                <a:schemeClr val="dk1"/>
              </a:solidFill>
              <a:latin typeface="Gill Sans"/>
              <a:ea typeface="Gill Sans"/>
              <a:cs typeface="Gill Sans"/>
              <a:sym typeface="Gill Sans"/>
            </a:endParaRPr>
          </a:p>
          <a:p>
            <a:pPr indent="-368300" lvl="0" marL="457200" rtl="0" algn="l">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Take note of any factors that could lead to a slowdown (recession) of spending or inflation on either end and debrief.</a:t>
            </a:r>
            <a:endParaRPr sz="2200">
              <a:solidFill>
                <a:schemeClr val="dk1"/>
              </a:solidFill>
              <a:latin typeface="Gill Sans"/>
              <a:ea typeface="Gill Sans"/>
              <a:cs typeface="Gill Sans"/>
              <a:sym typeface="Gill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g2089a1aea96_0_951"/>
          <p:cNvPicPr preferRelativeResize="0"/>
          <p:nvPr/>
        </p:nvPicPr>
        <p:blipFill>
          <a:blip r:embed="rId3">
            <a:alphaModFix/>
          </a:blip>
          <a:stretch>
            <a:fillRect/>
          </a:stretch>
        </p:blipFill>
        <p:spPr>
          <a:xfrm>
            <a:off x="2385500" y="1455250"/>
            <a:ext cx="7069116" cy="4997375"/>
          </a:xfrm>
          <a:prstGeom prst="rect">
            <a:avLst/>
          </a:prstGeom>
          <a:noFill/>
          <a:ln>
            <a:noFill/>
          </a:ln>
        </p:spPr>
      </p:pic>
      <p:sp>
        <p:nvSpPr>
          <p:cNvPr id="563" name="Google Shape;563;g2089a1aea96_0_951"/>
          <p:cNvSpPr txBox="1"/>
          <p:nvPr/>
        </p:nvSpPr>
        <p:spPr>
          <a:xfrm>
            <a:off x="766225" y="533400"/>
            <a:ext cx="8953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Gill Sans"/>
                <a:ea typeface="Gill Sans"/>
                <a:cs typeface="Gill Sans"/>
                <a:sym typeface="Gill Sans"/>
              </a:rPr>
              <a:t>Gross Domestic Product (GDP) and Business Cycles</a:t>
            </a:r>
            <a:endParaRPr sz="2500">
              <a:solidFill>
                <a:schemeClr val="dk1"/>
              </a:solidFill>
              <a:latin typeface="Gill Sans"/>
              <a:ea typeface="Gill Sans"/>
              <a:cs typeface="Gill Sans"/>
              <a:sym typeface="Gill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089a1aea96_0_963"/>
          <p:cNvSpPr txBox="1"/>
          <p:nvPr/>
        </p:nvSpPr>
        <p:spPr>
          <a:xfrm>
            <a:off x="766225" y="533400"/>
            <a:ext cx="8953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Gill Sans"/>
                <a:ea typeface="Gill Sans"/>
                <a:cs typeface="Gill Sans"/>
                <a:sym typeface="Gill Sans"/>
              </a:rPr>
              <a:t>Gross Domestic Product (GDP) and Business Cycles</a:t>
            </a:r>
            <a:endParaRPr sz="2500">
              <a:solidFill>
                <a:schemeClr val="dk1"/>
              </a:solidFill>
              <a:latin typeface="Gill Sans"/>
              <a:ea typeface="Gill Sans"/>
              <a:cs typeface="Gill Sans"/>
              <a:sym typeface="Gill Sans"/>
            </a:endParaRPr>
          </a:p>
        </p:txBody>
      </p:sp>
      <p:pic>
        <p:nvPicPr>
          <p:cNvPr id="569" name="Google Shape;569;g2089a1aea96_0_963"/>
          <p:cNvPicPr preferRelativeResize="0"/>
          <p:nvPr/>
        </p:nvPicPr>
        <p:blipFill>
          <a:blip r:embed="rId3">
            <a:alphaModFix/>
          </a:blip>
          <a:stretch>
            <a:fillRect/>
          </a:stretch>
        </p:blipFill>
        <p:spPr>
          <a:xfrm>
            <a:off x="971075" y="1720875"/>
            <a:ext cx="10249849" cy="45571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089a1aea96_0_957"/>
          <p:cNvSpPr txBox="1"/>
          <p:nvPr/>
        </p:nvSpPr>
        <p:spPr>
          <a:xfrm>
            <a:off x="766225" y="533400"/>
            <a:ext cx="8953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Gill Sans"/>
                <a:ea typeface="Gill Sans"/>
                <a:cs typeface="Gill Sans"/>
                <a:sym typeface="Gill Sans"/>
              </a:rPr>
              <a:t>Gross Domestic Product (GDP) and Business Cycles</a:t>
            </a:r>
            <a:endParaRPr sz="2500">
              <a:solidFill>
                <a:schemeClr val="dk1"/>
              </a:solidFill>
              <a:latin typeface="Gill Sans"/>
              <a:ea typeface="Gill Sans"/>
              <a:cs typeface="Gill Sans"/>
              <a:sym typeface="Gill Sans"/>
            </a:endParaRPr>
          </a:p>
        </p:txBody>
      </p:sp>
      <p:pic>
        <p:nvPicPr>
          <p:cNvPr id="575" name="Google Shape;575;g2089a1aea96_0_957"/>
          <p:cNvPicPr preferRelativeResize="0"/>
          <p:nvPr/>
        </p:nvPicPr>
        <p:blipFill>
          <a:blip r:embed="rId3">
            <a:alphaModFix/>
          </a:blip>
          <a:stretch>
            <a:fillRect/>
          </a:stretch>
        </p:blipFill>
        <p:spPr>
          <a:xfrm>
            <a:off x="1464750" y="1407600"/>
            <a:ext cx="9070318" cy="54503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20e2f91c9c7_1_221"/>
          <p:cNvSpPr txBox="1"/>
          <p:nvPr/>
        </p:nvSpPr>
        <p:spPr>
          <a:xfrm>
            <a:off x="762000" y="5575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a:t>
            </a:r>
            <a:endParaRPr/>
          </a:p>
        </p:txBody>
      </p:sp>
      <p:pic>
        <p:nvPicPr>
          <p:cNvPr id="581" name="Google Shape;581;g20e2f91c9c7_1_221"/>
          <p:cNvPicPr preferRelativeResize="0"/>
          <p:nvPr/>
        </p:nvPicPr>
        <p:blipFill>
          <a:blip r:embed="rId3">
            <a:alphaModFix/>
          </a:blip>
          <a:stretch>
            <a:fillRect/>
          </a:stretch>
        </p:blipFill>
        <p:spPr>
          <a:xfrm>
            <a:off x="1486850" y="1335375"/>
            <a:ext cx="3209225" cy="2929575"/>
          </a:xfrm>
          <a:prstGeom prst="rect">
            <a:avLst/>
          </a:prstGeom>
          <a:noFill/>
          <a:ln>
            <a:noFill/>
          </a:ln>
        </p:spPr>
      </p:pic>
      <p:pic>
        <p:nvPicPr>
          <p:cNvPr id="582" name="Google Shape;582;g20e2f91c9c7_1_221"/>
          <p:cNvPicPr preferRelativeResize="0"/>
          <p:nvPr/>
        </p:nvPicPr>
        <p:blipFill>
          <a:blip r:embed="rId4">
            <a:alphaModFix/>
          </a:blip>
          <a:stretch>
            <a:fillRect/>
          </a:stretch>
        </p:blipFill>
        <p:spPr>
          <a:xfrm>
            <a:off x="4621725" y="1335368"/>
            <a:ext cx="5611299" cy="3152032"/>
          </a:xfrm>
          <a:prstGeom prst="rect">
            <a:avLst/>
          </a:prstGeom>
          <a:noFill/>
          <a:ln>
            <a:noFill/>
          </a:ln>
        </p:spPr>
      </p:pic>
      <p:pic>
        <p:nvPicPr>
          <p:cNvPr id="583" name="Google Shape;583;g20e2f91c9c7_1_221"/>
          <p:cNvPicPr preferRelativeResize="0"/>
          <p:nvPr/>
        </p:nvPicPr>
        <p:blipFill>
          <a:blip r:embed="rId5">
            <a:alphaModFix/>
          </a:blip>
          <a:stretch>
            <a:fillRect/>
          </a:stretch>
        </p:blipFill>
        <p:spPr>
          <a:xfrm>
            <a:off x="2138025" y="3701280"/>
            <a:ext cx="3471099" cy="2786358"/>
          </a:xfrm>
          <a:prstGeom prst="rect">
            <a:avLst/>
          </a:prstGeom>
          <a:noFill/>
          <a:ln>
            <a:noFill/>
          </a:ln>
        </p:spPr>
      </p:pic>
      <p:pic>
        <p:nvPicPr>
          <p:cNvPr id="584" name="Google Shape;584;g20e2f91c9c7_1_221"/>
          <p:cNvPicPr preferRelativeResize="0"/>
          <p:nvPr/>
        </p:nvPicPr>
        <p:blipFill>
          <a:blip r:embed="rId6">
            <a:alphaModFix/>
          </a:blip>
          <a:stretch>
            <a:fillRect/>
          </a:stretch>
        </p:blipFill>
        <p:spPr>
          <a:xfrm>
            <a:off x="5609133" y="3629687"/>
            <a:ext cx="3636480" cy="2929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5"/>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90" name="Google Shape;190;p5"/>
          <p:cNvSpPr txBox="1"/>
          <p:nvPr/>
        </p:nvSpPr>
        <p:spPr>
          <a:xfrm>
            <a:off x="737615" y="629231"/>
            <a:ext cx="10424161" cy="764541"/>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0" i="0" lang="en-US" sz="4400" u="none" cap="none" strike="noStrike">
                <a:solidFill>
                  <a:srgbClr val="414A58"/>
                </a:solidFill>
                <a:latin typeface="Inter"/>
                <a:ea typeface="Inter"/>
                <a:cs typeface="Inter"/>
                <a:sym typeface="Inter"/>
              </a:rPr>
              <a:t>Objectives</a:t>
            </a:r>
            <a:endParaRPr b="0" i="0" sz="1400" u="none" cap="none" strike="noStrike">
              <a:solidFill>
                <a:srgbClr val="000000"/>
              </a:solidFill>
              <a:latin typeface="Arial"/>
              <a:ea typeface="Arial"/>
              <a:cs typeface="Arial"/>
              <a:sym typeface="Arial"/>
            </a:endParaRPr>
          </a:p>
        </p:txBody>
      </p:sp>
      <p:sp>
        <p:nvSpPr>
          <p:cNvPr id="191" name="Google Shape;191;p5"/>
          <p:cNvSpPr txBox="1"/>
          <p:nvPr/>
        </p:nvSpPr>
        <p:spPr>
          <a:xfrm>
            <a:off x="873849" y="1561375"/>
            <a:ext cx="6694200" cy="4278900"/>
          </a:xfrm>
          <a:prstGeom prst="rect">
            <a:avLst/>
          </a:prstGeom>
          <a:noFill/>
          <a:ln>
            <a:noFill/>
          </a:ln>
        </p:spPr>
        <p:txBody>
          <a:bodyPr anchorCtr="0" anchor="t" bIns="45700" lIns="45700" spcFirstLastPara="1" rIns="45700" wrap="square" tIns="45700">
            <a:spAutoFit/>
          </a:bodyPr>
          <a:lstStyle/>
          <a:p>
            <a:pPr indent="-311150" lvl="0" marL="285750" marR="0" rtl="0" algn="l">
              <a:lnSpc>
                <a:spcPct val="100000"/>
              </a:lnSpc>
              <a:spcBef>
                <a:spcPts val="0"/>
              </a:spcBef>
              <a:spcAft>
                <a:spcPts val="0"/>
              </a:spcAft>
              <a:buClr>
                <a:srgbClr val="000000"/>
              </a:buClr>
              <a:buSzPts val="2200"/>
              <a:buFont typeface="Arial"/>
              <a:buChar char="•"/>
            </a:pPr>
            <a:r>
              <a:rPr lang="en-US" sz="2200">
                <a:latin typeface="Calibri"/>
                <a:ea typeface="Calibri"/>
                <a:cs typeface="Calibri"/>
                <a:sym typeface="Calibri"/>
              </a:rPr>
              <a:t>To explore and discuss macroeconomic measurement indicators</a:t>
            </a:r>
            <a:endParaRPr sz="2200">
              <a:latin typeface="Calibri"/>
              <a:ea typeface="Calibri"/>
              <a:cs typeface="Calibri"/>
              <a:sym typeface="Calibri"/>
            </a:endParaRPr>
          </a:p>
          <a:p>
            <a:pPr indent="-311150" lvl="0" marL="285750" marR="0" rtl="0" algn="l">
              <a:lnSpc>
                <a:spcPct val="100000"/>
              </a:lnSpc>
              <a:spcBef>
                <a:spcPts val="0"/>
              </a:spcBef>
              <a:spcAft>
                <a:spcPts val="0"/>
              </a:spcAft>
              <a:buSzPts val="2200"/>
              <a:buFont typeface="Calibri"/>
              <a:buChar char="•"/>
            </a:pPr>
            <a:r>
              <a:rPr lang="en-US" sz="2200">
                <a:latin typeface="Calibri"/>
                <a:ea typeface="Calibri"/>
                <a:cs typeface="Calibri"/>
                <a:sym typeface="Calibri"/>
              </a:rPr>
              <a:t>To analyze the aggregate supply and demand model and apply to current macroeconomic performance</a:t>
            </a:r>
            <a:endParaRPr sz="2200">
              <a:latin typeface="Calibri"/>
              <a:ea typeface="Calibri"/>
              <a:cs typeface="Calibri"/>
              <a:sym typeface="Calibri"/>
            </a:endParaRPr>
          </a:p>
          <a:p>
            <a:pPr indent="-317500" lvl="0" marL="28575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To discuss fiscal policy implementation and challenges</a:t>
            </a:r>
            <a:endParaRPr sz="2300">
              <a:latin typeface="Calibri"/>
              <a:ea typeface="Calibri"/>
              <a:cs typeface="Calibri"/>
              <a:sym typeface="Calibri"/>
            </a:endParaRPr>
          </a:p>
          <a:p>
            <a:pPr indent="-317500" lvl="0" marL="28575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To model online games that can be used to enhance instruction</a:t>
            </a:r>
            <a:endParaRPr sz="2300">
              <a:latin typeface="Calibri"/>
              <a:ea typeface="Calibri"/>
              <a:cs typeface="Calibri"/>
              <a:sym typeface="Calibri"/>
            </a:endParaRPr>
          </a:p>
          <a:p>
            <a:pPr indent="-317500" lvl="0" marL="28575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To introduce lesson plans and learning activities to create a dynamic classroom </a:t>
            </a:r>
            <a:endParaRPr sz="2300">
              <a:latin typeface="Calibri"/>
              <a:ea typeface="Calibri"/>
              <a:cs typeface="Calibri"/>
              <a:sym typeface="Calibri"/>
            </a:endParaRPr>
          </a:p>
          <a:p>
            <a:pPr indent="-317500" lvl="0" marL="285750" marR="0" rtl="0" algn="l">
              <a:lnSpc>
                <a:spcPct val="100000"/>
              </a:lnSpc>
              <a:spcBef>
                <a:spcPts val="0"/>
              </a:spcBef>
              <a:spcAft>
                <a:spcPts val="0"/>
              </a:spcAft>
              <a:buSzPts val="2300"/>
              <a:buFont typeface="Calibri"/>
              <a:buChar char="•"/>
            </a:pPr>
            <a:r>
              <a:rPr lang="en-US" sz="2300">
                <a:latin typeface="Calibri"/>
                <a:ea typeface="Calibri"/>
                <a:cs typeface="Calibri"/>
                <a:sym typeface="Calibri"/>
              </a:rPr>
              <a:t>To analyze the topics in the context of current events and developments.</a:t>
            </a:r>
            <a:endParaRPr sz="2300">
              <a:latin typeface="Calibri"/>
              <a:ea typeface="Calibri"/>
              <a:cs typeface="Calibri"/>
              <a:sym typeface="Calibri"/>
            </a:endParaRPr>
          </a:p>
        </p:txBody>
      </p:sp>
      <p:pic>
        <p:nvPicPr>
          <p:cNvPr id="192" name="Google Shape;192;p5"/>
          <p:cNvPicPr preferRelativeResize="0"/>
          <p:nvPr/>
        </p:nvPicPr>
        <p:blipFill>
          <a:blip r:embed="rId3">
            <a:alphaModFix/>
          </a:blip>
          <a:stretch>
            <a:fillRect/>
          </a:stretch>
        </p:blipFill>
        <p:spPr>
          <a:xfrm>
            <a:off x="8278000" y="2565100"/>
            <a:ext cx="3304401" cy="1727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0e2f91c9c7_1_230"/>
          <p:cNvSpPr txBox="1"/>
          <p:nvPr/>
        </p:nvSpPr>
        <p:spPr>
          <a:xfrm>
            <a:off x="762000" y="5575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a:t>
            </a:r>
            <a:endParaRPr/>
          </a:p>
        </p:txBody>
      </p:sp>
      <p:sp>
        <p:nvSpPr>
          <p:cNvPr id="590" name="Google Shape;590;g20e2f91c9c7_1_230"/>
          <p:cNvSpPr txBox="1"/>
          <p:nvPr/>
        </p:nvSpPr>
        <p:spPr>
          <a:xfrm>
            <a:off x="762000" y="1839950"/>
            <a:ext cx="9110700" cy="1923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200">
                <a:solidFill>
                  <a:srgbClr val="274E13"/>
                </a:solidFill>
                <a:latin typeface="Gill Sans"/>
                <a:ea typeface="Gill Sans"/>
                <a:cs typeface="Gill Sans"/>
                <a:sym typeface="Gill Sans"/>
              </a:rPr>
              <a:t>Unemployment Indicators:</a:t>
            </a:r>
            <a:endParaRPr b="1" sz="2200">
              <a:solidFill>
                <a:srgbClr val="274E13"/>
              </a:solidFill>
              <a:latin typeface="Gill Sans"/>
              <a:ea typeface="Gill Sans"/>
              <a:cs typeface="Gill Sans"/>
              <a:sym typeface="Gill Sans"/>
            </a:endParaRPr>
          </a:p>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Unemployment Rate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Youth Unemployment Rate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Labor Force Participation Rate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Nonfarm Payroll Employment</a:t>
            </a:r>
            <a:endParaRPr sz="1600"/>
          </a:p>
        </p:txBody>
      </p:sp>
      <p:pic>
        <p:nvPicPr>
          <p:cNvPr id="591" name="Google Shape;591;g20e2f91c9c7_1_230"/>
          <p:cNvPicPr preferRelativeResize="0"/>
          <p:nvPr/>
        </p:nvPicPr>
        <p:blipFill>
          <a:blip r:embed="rId3">
            <a:alphaModFix/>
          </a:blip>
          <a:stretch>
            <a:fillRect/>
          </a:stretch>
        </p:blipFill>
        <p:spPr>
          <a:xfrm>
            <a:off x="5988225" y="2206400"/>
            <a:ext cx="4184025" cy="27893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0e2f91c9c7_1_241"/>
          <p:cNvSpPr txBox="1"/>
          <p:nvPr/>
        </p:nvSpPr>
        <p:spPr>
          <a:xfrm>
            <a:off x="762000" y="5575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Rate</a:t>
            </a:r>
            <a:endParaRPr/>
          </a:p>
        </p:txBody>
      </p:sp>
      <p:sp>
        <p:nvSpPr>
          <p:cNvPr id="597" name="Google Shape;597;g20e2f91c9c7_1_241"/>
          <p:cNvSpPr txBox="1"/>
          <p:nvPr/>
        </p:nvSpPr>
        <p:spPr>
          <a:xfrm>
            <a:off x="527750" y="1802775"/>
            <a:ext cx="9567900" cy="4279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Gill Sans"/>
                <a:ea typeface="Gill Sans"/>
                <a:cs typeface="Gill Sans"/>
                <a:sym typeface="Gill Sans"/>
              </a:rPr>
              <a:t>The percentage of the </a:t>
            </a:r>
            <a:r>
              <a:rPr b="1" lang="en-US" sz="2200" u="sng">
                <a:solidFill>
                  <a:srgbClr val="274E13"/>
                </a:solidFill>
                <a:latin typeface="Gill Sans"/>
                <a:ea typeface="Gill Sans"/>
                <a:cs typeface="Gill Sans"/>
                <a:sym typeface="Gill Sans"/>
              </a:rPr>
              <a:t>labor force</a:t>
            </a:r>
            <a:r>
              <a:rPr lang="en-US" sz="2200">
                <a:solidFill>
                  <a:srgbClr val="274E13"/>
                </a:solidFill>
                <a:latin typeface="Gill Sans"/>
                <a:ea typeface="Gill Sans"/>
                <a:cs typeface="Gill Sans"/>
                <a:sym typeface="Gill Sans"/>
              </a:rPr>
              <a:t> that is unemployed.</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b="1" lang="en-US" sz="2200" u="sng">
                <a:solidFill>
                  <a:srgbClr val="274E13"/>
                </a:solidFill>
                <a:latin typeface="Gill Sans"/>
                <a:ea typeface="Gill Sans"/>
                <a:cs typeface="Gill Sans"/>
                <a:sym typeface="Gill Sans"/>
              </a:rPr>
              <a:t>Labor Force</a:t>
            </a:r>
            <a:r>
              <a:rPr lang="en-US" sz="2200">
                <a:solidFill>
                  <a:srgbClr val="274E13"/>
                </a:solidFill>
                <a:latin typeface="Gill Sans"/>
                <a:ea typeface="Gill Sans"/>
                <a:cs typeface="Gill Sans"/>
                <a:sym typeface="Gill Sans"/>
              </a:rPr>
              <a:t>:  all people within the </a:t>
            </a:r>
            <a:r>
              <a:rPr b="1" lang="en-US" sz="2200" u="sng">
                <a:solidFill>
                  <a:srgbClr val="274E13"/>
                </a:solidFill>
                <a:latin typeface="Gill Sans"/>
                <a:ea typeface="Gill Sans"/>
                <a:cs typeface="Gill Sans"/>
                <a:sym typeface="Gill Sans"/>
              </a:rPr>
              <a:t>working age population</a:t>
            </a:r>
            <a:r>
              <a:rPr lang="en-US" sz="2200">
                <a:solidFill>
                  <a:srgbClr val="274E13"/>
                </a:solidFill>
                <a:latin typeface="Gill Sans"/>
                <a:ea typeface="Gill Sans"/>
                <a:cs typeface="Gill Sans"/>
                <a:sym typeface="Gill Sans"/>
              </a:rPr>
              <a:t> that are either working or actively seeking work.</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b="1" lang="en-US" sz="2200" u="sng">
                <a:solidFill>
                  <a:srgbClr val="274E13"/>
                </a:solidFill>
                <a:latin typeface="Gill Sans"/>
                <a:ea typeface="Gill Sans"/>
                <a:cs typeface="Gill Sans"/>
                <a:sym typeface="Gill Sans"/>
              </a:rPr>
              <a:t>Working Age Population</a:t>
            </a:r>
            <a:r>
              <a:rPr lang="en-US" sz="2200">
                <a:solidFill>
                  <a:srgbClr val="274E13"/>
                </a:solidFill>
                <a:latin typeface="Gill Sans"/>
                <a:ea typeface="Gill Sans"/>
                <a:cs typeface="Gill Sans"/>
                <a:sym typeface="Gill Sans"/>
              </a:rPr>
              <a:t>:  all citizens within a certain age range (typically 16-64) who are non-institutionalized, non-military, and able to work.</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200">
                <a:solidFill>
                  <a:srgbClr val="274E13"/>
                </a:solidFill>
                <a:latin typeface="Gill Sans"/>
                <a:ea typeface="Gill Sans"/>
                <a:cs typeface="Gill Sans"/>
                <a:sym typeface="Gill Sans"/>
              </a:rPr>
              <a:t>** To be “unemployed” one must be actively seeking employment</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200">
                <a:solidFill>
                  <a:srgbClr val="274E13"/>
                </a:solidFill>
                <a:latin typeface="Gill Sans"/>
                <a:ea typeface="Gill Sans"/>
                <a:cs typeface="Gill Sans"/>
                <a:sym typeface="Gill Sans"/>
              </a:rPr>
              <a:t>**”Discouraged Worker” - one who is unemployed and has given up seeking a job.</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200">
                <a:solidFill>
                  <a:srgbClr val="274E13"/>
                </a:solidFill>
                <a:latin typeface="Gill Sans"/>
                <a:ea typeface="Gill Sans"/>
                <a:cs typeface="Gill Sans"/>
                <a:sym typeface="Gill Sans"/>
              </a:rPr>
              <a:t>**Part time work counts as “employed”</a:t>
            </a:r>
            <a:endParaRPr sz="2200">
              <a:solidFill>
                <a:srgbClr val="274E13"/>
              </a:solidFill>
              <a:latin typeface="Gill Sans"/>
              <a:ea typeface="Gill Sans"/>
              <a:cs typeface="Gill Sans"/>
              <a:sym typeface="Gill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0e2f91c9c7_1_249"/>
          <p:cNvSpPr txBox="1"/>
          <p:nvPr/>
        </p:nvSpPr>
        <p:spPr>
          <a:xfrm>
            <a:off x="762000" y="5575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Rate</a:t>
            </a:r>
            <a:endParaRPr/>
          </a:p>
        </p:txBody>
      </p:sp>
      <p:pic>
        <p:nvPicPr>
          <p:cNvPr id="603" name="Google Shape;603;g20e2f91c9c7_1_249"/>
          <p:cNvPicPr preferRelativeResize="0"/>
          <p:nvPr/>
        </p:nvPicPr>
        <p:blipFill>
          <a:blip r:embed="rId3">
            <a:alphaModFix/>
          </a:blip>
          <a:stretch>
            <a:fillRect/>
          </a:stretch>
        </p:blipFill>
        <p:spPr>
          <a:xfrm>
            <a:off x="3534949" y="1005075"/>
            <a:ext cx="6699400" cy="57748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0e2f91c9c7_1_255"/>
          <p:cNvSpPr txBox="1"/>
          <p:nvPr/>
        </p:nvSpPr>
        <p:spPr>
          <a:xfrm>
            <a:off x="762000" y="5575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Rate</a:t>
            </a:r>
            <a:endParaRPr/>
          </a:p>
        </p:txBody>
      </p:sp>
      <p:pic>
        <p:nvPicPr>
          <p:cNvPr id="609" name="Google Shape;609;g20e2f91c9c7_1_255"/>
          <p:cNvPicPr preferRelativeResize="0"/>
          <p:nvPr/>
        </p:nvPicPr>
        <p:blipFill>
          <a:blip r:embed="rId3">
            <a:alphaModFix/>
          </a:blip>
          <a:stretch>
            <a:fillRect/>
          </a:stretch>
        </p:blipFill>
        <p:spPr>
          <a:xfrm>
            <a:off x="1038450" y="1516575"/>
            <a:ext cx="9763376" cy="5059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0e2f91c9c7_1_268"/>
          <p:cNvSpPr txBox="1"/>
          <p:nvPr/>
        </p:nvSpPr>
        <p:spPr>
          <a:xfrm>
            <a:off x="1022175" y="557550"/>
            <a:ext cx="6136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Rate: Limitations</a:t>
            </a:r>
            <a:endParaRPr/>
          </a:p>
        </p:txBody>
      </p:sp>
      <p:sp>
        <p:nvSpPr>
          <p:cNvPr id="615" name="Google Shape;615;g20e2f91c9c7_1_268"/>
          <p:cNvSpPr txBox="1"/>
          <p:nvPr/>
        </p:nvSpPr>
        <p:spPr>
          <a:xfrm>
            <a:off x="765725" y="1769325"/>
            <a:ext cx="8586600" cy="1923900"/>
          </a:xfrm>
          <a:prstGeom prst="rect">
            <a:avLst/>
          </a:prstGeom>
          <a:noFill/>
          <a:ln>
            <a:noFill/>
          </a:ln>
        </p:spPr>
        <p:txBody>
          <a:bodyPr anchorCtr="0" anchor="t" bIns="91425" lIns="91425" spcFirstLastPara="1" rIns="91425" wrap="square" tIns="91425">
            <a:spAutoFit/>
          </a:bodyPr>
          <a:lstStyle/>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It does not account for “discouraged” workers</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It does not account for “underemployed” workers</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It does not factor in the “labor force participation rate”</a:t>
            </a:r>
            <a:endParaRPr sz="2200">
              <a:solidFill>
                <a:srgbClr val="274E13"/>
              </a:solidFill>
              <a:latin typeface="Gill Sans"/>
              <a:ea typeface="Gill Sans"/>
              <a:cs typeface="Gill Sans"/>
              <a:sym typeface="Gill Sans"/>
            </a:endParaRPr>
          </a:p>
          <a:p>
            <a:pPr indent="-368300" lvl="0" marL="4572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It counts part time work as employment.</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p:txBody>
      </p:sp>
      <p:pic>
        <p:nvPicPr>
          <p:cNvPr id="616" name="Google Shape;616;g20e2f91c9c7_1_268"/>
          <p:cNvPicPr preferRelativeResize="0"/>
          <p:nvPr/>
        </p:nvPicPr>
        <p:blipFill>
          <a:blip r:embed="rId3">
            <a:alphaModFix/>
          </a:blip>
          <a:stretch>
            <a:fillRect/>
          </a:stretch>
        </p:blipFill>
        <p:spPr>
          <a:xfrm>
            <a:off x="3903112" y="3972000"/>
            <a:ext cx="3255874" cy="21570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g20f2592c146_0_94"/>
          <p:cNvPicPr preferRelativeResize="0"/>
          <p:nvPr/>
        </p:nvPicPr>
        <p:blipFill>
          <a:blip r:embed="rId3">
            <a:alphaModFix/>
          </a:blip>
          <a:stretch>
            <a:fillRect/>
          </a:stretch>
        </p:blipFill>
        <p:spPr>
          <a:xfrm>
            <a:off x="152400" y="263925"/>
            <a:ext cx="11887200" cy="5943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g20f2592c146_0_81"/>
          <p:cNvPicPr preferRelativeResize="0"/>
          <p:nvPr/>
        </p:nvPicPr>
        <p:blipFill>
          <a:blip r:embed="rId3">
            <a:alphaModFix/>
          </a:blip>
          <a:stretch>
            <a:fillRect/>
          </a:stretch>
        </p:blipFill>
        <p:spPr>
          <a:xfrm>
            <a:off x="505525" y="147750"/>
            <a:ext cx="10277701" cy="6153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0e2f91c9c7_1_278"/>
          <p:cNvSpPr txBox="1"/>
          <p:nvPr/>
        </p:nvSpPr>
        <p:spPr>
          <a:xfrm>
            <a:off x="817750" y="53897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Youth Unemployment Rate</a:t>
            </a:r>
            <a:endParaRPr sz="2400">
              <a:solidFill>
                <a:srgbClr val="004A80"/>
              </a:solidFill>
              <a:latin typeface="Gill Sans"/>
              <a:ea typeface="Gill Sans"/>
              <a:cs typeface="Gill Sans"/>
              <a:sym typeface="Gill Sans"/>
            </a:endParaRPr>
          </a:p>
        </p:txBody>
      </p:sp>
      <p:sp>
        <p:nvSpPr>
          <p:cNvPr id="632" name="Google Shape;632;g20e2f91c9c7_1_278"/>
          <p:cNvSpPr txBox="1"/>
          <p:nvPr/>
        </p:nvSpPr>
        <p:spPr>
          <a:xfrm>
            <a:off x="743400" y="1565013"/>
            <a:ext cx="8419200" cy="861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Gill Sans"/>
                <a:ea typeface="Gill Sans"/>
                <a:cs typeface="Gill Sans"/>
                <a:sym typeface="Gill Sans"/>
              </a:rPr>
              <a:t>Youth unemployment - the percentage of young workers aged 18-24 that are looking for work and can’t get a job.</a:t>
            </a:r>
            <a:endParaRPr/>
          </a:p>
        </p:txBody>
      </p:sp>
      <p:pic>
        <p:nvPicPr>
          <p:cNvPr id="633" name="Google Shape;633;g20e2f91c9c7_1_278"/>
          <p:cNvPicPr preferRelativeResize="0"/>
          <p:nvPr/>
        </p:nvPicPr>
        <p:blipFill>
          <a:blip r:embed="rId3">
            <a:alphaModFix/>
          </a:blip>
          <a:stretch>
            <a:fillRect/>
          </a:stretch>
        </p:blipFill>
        <p:spPr>
          <a:xfrm>
            <a:off x="2921625" y="2426925"/>
            <a:ext cx="5849000" cy="4345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0e2f91c9c7_1_286"/>
          <p:cNvSpPr txBox="1"/>
          <p:nvPr/>
        </p:nvSpPr>
        <p:spPr>
          <a:xfrm>
            <a:off x="817750" y="53897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Youth Unemployment Rate in Europe</a:t>
            </a:r>
            <a:endParaRPr sz="2400">
              <a:solidFill>
                <a:srgbClr val="004A80"/>
              </a:solidFill>
              <a:latin typeface="Gill Sans"/>
              <a:ea typeface="Gill Sans"/>
              <a:cs typeface="Gill Sans"/>
              <a:sym typeface="Gill Sans"/>
            </a:endParaRPr>
          </a:p>
        </p:txBody>
      </p:sp>
      <p:pic>
        <p:nvPicPr>
          <p:cNvPr id="639" name="Google Shape;639;g20e2f91c9c7_1_286"/>
          <p:cNvPicPr preferRelativeResize="0"/>
          <p:nvPr/>
        </p:nvPicPr>
        <p:blipFill>
          <a:blip r:embed="rId3">
            <a:alphaModFix/>
          </a:blip>
          <a:stretch>
            <a:fillRect/>
          </a:stretch>
        </p:blipFill>
        <p:spPr>
          <a:xfrm>
            <a:off x="6917350" y="78175"/>
            <a:ext cx="4512650" cy="6999124"/>
          </a:xfrm>
          <a:prstGeom prst="rect">
            <a:avLst/>
          </a:prstGeom>
          <a:noFill/>
          <a:ln>
            <a:noFill/>
          </a:ln>
        </p:spPr>
      </p:pic>
      <p:pic>
        <p:nvPicPr>
          <p:cNvPr id="640" name="Google Shape;640;g20e2f91c9c7_1_286"/>
          <p:cNvPicPr preferRelativeResize="0"/>
          <p:nvPr/>
        </p:nvPicPr>
        <p:blipFill>
          <a:blip r:embed="rId4">
            <a:alphaModFix/>
          </a:blip>
          <a:stretch>
            <a:fillRect/>
          </a:stretch>
        </p:blipFill>
        <p:spPr>
          <a:xfrm>
            <a:off x="133800" y="1765850"/>
            <a:ext cx="6612552" cy="396817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0e2f91c9c7_1_294"/>
          <p:cNvSpPr txBox="1"/>
          <p:nvPr/>
        </p:nvSpPr>
        <p:spPr>
          <a:xfrm>
            <a:off x="817750" y="53897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Labor Force Participation Rate</a:t>
            </a:r>
            <a:endParaRPr sz="2400">
              <a:solidFill>
                <a:srgbClr val="004A80"/>
              </a:solidFill>
              <a:latin typeface="Gill Sans"/>
              <a:ea typeface="Gill Sans"/>
              <a:cs typeface="Gill Sans"/>
              <a:sym typeface="Gill Sans"/>
            </a:endParaRPr>
          </a:p>
        </p:txBody>
      </p:sp>
      <p:sp>
        <p:nvSpPr>
          <p:cNvPr id="646" name="Google Shape;646;g20e2f91c9c7_1_294"/>
          <p:cNvSpPr txBox="1"/>
          <p:nvPr/>
        </p:nvSpPr>
        <p:spPr>
          <a:xfrm>
            <a:off x="817750" y="1877150"/>
            <a:ext cx="8452800" cy="4002000"/>
          </a:xfrm>
          <a:prstGeom prst="rect">
            <a:avLst/>
          </a:prstGeom>
          <a:noFill/>
          <a:ln>
            <a:noFill/>
          </a:ln>
        </p:spPr>
        <p:txBody>
          <a:bodyPr anchorCtr="0" anchor="t" bIns="91425" lIns="91425" spcFirstLastPara="1" rIns="91425" wrap="square" tIns="91425">
            <a:spAutoFit/>
          </a:bodyPr>
          <a:lstStyle/>
          <a:p>
            <a:pPr indent="-368300" lvl="0" marL="457200" rtl="0" algn="l">
              <a:spcBef>
                <a:spcPts val="360"/>
              </a:spcBef>
              <a:spcAft>
                <a:spcPts val="0"/>
              </a:spcAft>
              <a:buClr>
                <a:srgbClr val="274E13"/>
              </a:buClr>
              <a:buSzPts val="2200"/>
              <a:buChar char="•"/>
            </a:pPr>
            <a:r>
              <a:rPr lang="en-US" sz="2200">
                <a:solidFill>
                  <a:srgbClr val="274E13"/>
                </a:solidFill>
                <a:latin typeface="Gill Sans"/>
                <a:ea typeface="Gill Sans"/>
                <a:cs typeface="Gill Sans"/>
                <a:sym typeface="Gill Sans"/>
              </a:rPr>
              <a:t>Labor Force Participation Rate:  the percentage of people who are in the working age population that are either working or looking for a job (labor force)</a:t>
            </a:r>
            <a:endParaRPr sz="2200">
              <a:solidFill>
                <a:srgbClr val="274E13"/>
              </a:solidFill>
              <a:latin typeface="Gill Sans"/>
              <a:ea typeface="Gill Sans"/>
              <a:cs typeface="Gill Sans"/>
              <a:sym typeface="Gill Sans"/>
            </a:endParaRPr>
          </a:p>
          <a:p>
            <a:pPr indent="-368300" lvl="1" marL="9144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Labor Force /  Working Age Population</a:t>
            </a:r>
            <a:endParaRPr sz="2200">
              <a:solidFill>
                <a:srgbClr val="274E13"/>
              </a:solidFill>
              <a:latin typeface="Gill Sans"/>
              <a:ea typeface="Gill Sans"/>
              <a:cs typeface="Gill Sans"/>
              <a:sym typeface="Gill Sans"/>
            </a:endParaRPr>
          </a:p>
          <a:p>
            <a:pPr indent="-368300" lvl="1" marL="914400" rtl="0" algn="l">
              <a:spcBef>
                <a:spcPts val="0"/>
              </a:spcBef>
              <a:spcAft>
                <a:spcPts val="0"/>
              </a:spcAft>
              <a:buClr>
                <a:srgbClr val="274E13"/>
              </a:buClr>
              <a:buSzPts val="2200"/>
              <a:buChar char="»"/>
            </a:pPr>
            <a:r>
              <a:rPr lang="en-US" sz="2200">
                <a:solidFill>
                  <a:srgbClr val="274E13"/>
                </a:solidFill>
                <a:latin typeface="Gill Sans"/>
                <a:ea typeface="Gill Sans"/>
                <a:cs typeface="Gill Sans"/>
                <a:sym typeface="Gill Sans"/>
              </a:rPr>
              <a:t>Ex:  There are 100,000 citizens in the working age population (aged 16-64).  Out of the 100,000 there are 70,000 people in the labor force.</a:t>
            </a:r>
            <a:endParaRPr sz="2200">
              <a:solidFill>
                <a:srgbClr val="274E13"/>
              </a:solidFill>
              <a:latin typeface="Gill Sans"/>
              <a:ea typeface="Gill Sans"/>
              <a:cs typeface="Gill Sans"/>
              <a:sym typeface="Gill Sans"/>
            </a:endParaRPr>
          </a:p>
          <a:p>
            <a:pPr indent="-368300" lvl="2" marL="1371600" rtl="0" algn="l">
              <a:spcBef>
                <a:spcPts val="0"/>
              </a:spcBef>
              <a:spcAft>
                <a:spcPts val="0"/>
              </a:spcAft>
              <a:buClr>
                <a:srgbClr val="274E13"/>
              </a:buClr>
              <a:buSzPts val="2200"/>
              <a:buFont typeface="Gill Sans"/>
              <a:buChar char="•"/>
            </a:pPr>
            <a:r>
              <a:rPr lang="en-US" sz="2200">
                <a:solidFill>
                  <a:srgbClr val="274E13"/>
                </a:solidFill>
                <a:latin typeface="Gill Sans"/>
                <a:ea typeface="Gill Sans"/>
                <a:cs typeface="Gill Sans"/>
                <a:sym typeface="Gill Sans"/>
              </a:rPr>
              <a:t>The labor force participation rate is 70%</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2200">
              <a:solidFill>
                <a:srgbClr val="274E13"/>
              </a:solidFill>
              <a:latin typeface="Gill Sans"/>
              <a:ea typeface="Gill Sans"/>
              <a:cs typeface="Gill Sans"/>
              <a:sym typeface="Gill Sans"/>
            </a:endParaRPr>
          </a:p>
          <a:p>
            <a:pPr indent="0" lvl="0" marL="0" rtl="0" algn="l">
              <a:spcBef>
                <a:spcPts val="360"/>
              </a:spcBef>
              <a:spcAft>
                <a:spcPts val="0"/>
              </a:spcAft>
              <a:buNone/>
            </a:pPr>
            <a:r>
              <a:rPr lang="en-US" sz="2200">
                <a:solidFill>
                  <a:srgbClr val="274E13"/>
                </a:solidFill>
                <a:latin typeface="Gill Sans"/>
                <a:ea typeface="Gill Sans"/>
                <a:cs typeface="Gill Sans"/>
                <a:sym typeface="Gill Sans"/>
              </a:rPr>
              <a:t>Discussion Question:  Why would some people in the working age population decide to not be actively in the labor force?</a:t>
            </a:r>
            <a:endParaRPr sz="2200">
              <a:solidFill>
                <a:srgbClr val="274E13"/>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7"/>
          <p:cNvSpPr txBox="1"/>
          <p:nvPr/>
        </p:nvSpPr>
        <p:spPr>
          <a:xfrm>
            <a:off x="727670" y="516836"/>
            <a:ext cx="10491300" cy="2862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t/>
            </a:r>
            <a:endParaRPr b="0" i="0" sz="1400" u="none" cap="none" strike="noStrike">
              <a:solidFill>
                <a:srgbClr val="000000"/>
              </a:solidFill>
              <a:latin typeface="Arial"/>
              <a:ea typeface="Arial"/>
              <a:cs typeface="Arial"/>
              <a:sym typeface="Arial"/>
            </a:endParaRPr>
          </a:p>
        </p:txBody>
      </p:sp>
      <p:sp>
        <p:nvSpPr>
          <p:cNvPr id="198" name="Google Shape;198;p7"/>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99" name="Google Shape;199;p7"/>
          <p:cNvSpPr txBox="1"/>
          <p:nvPr/>
        </p:nvSpPr>
        <p:spPr>
          <a:xfrm>
            <a:off x="567969" y="51682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400">
                <a:latin typeface="Calibri"/>
                <a:ea typeface="Calibri"/>
                <a:cs typeface="Calibri"/>
                <a:sym typeface="Calibri"/>
              </a:rPr>
              <a:t>CEE </a:t>
            </a:r>
            <a:r>
              <a:rPr b="0" i="0" lang="en-US" sz="4400" u="none" cap="none" strike="noStrike">
                <a:solidFill>
                  <a:srgbClr val="000000"/>
                </a:solidFill>
                <a:latin typeface="Calibri"/>
                <a:ea typeface="Calibri"/>
                <a:cs typeface="Calibri"/>
                <a:sym typeface="Calibri"/>
              </a:rPr>
              <a:t>National Standards</a:t>
            </a:r>
            <a:endParaRPr b="0" i="0" sz="1400" u="none" cap="none" strike="noStrike">
              <a:solidFill>
                <a:srgbClr val="000000"/>
              </a:solidFill>
              <a:latin typeface="Arial"/>
              <a:ea typeface="Arial"/>
              <a:cs typeface="Arial"/>
              <a:sym typeface="Arial"/>
            </a:endParaRPr>
          </a:p>
        </p:txBody>
      </p:sp>
      <p:sp>
        <p:nvSpPr>
          <p:cNvPr id="200" name="Google Shape;200;p7"/>
          <p:cNvSpPr txBox="1"/>
          <p:nvPr/>
        </p:nvSpPr>
        <p:spPr>
          <a:xfrm>
            <a:off x="727675" y="1661659"/>
            <a:ext cx="10424100" cy="5017800"/>
          </a:xfrm>
          <a:prstGeom prst="rect">
            <a:avLst/>
          </a:prstGeom>
          <a:noFill/>
          <a:ln>
            <a:noFill/>
          </a:ln>
        </p:spPr>
        <p:txBody>
          <a:bodyPr anchorCtr="0" anchor="t" bIns="45700" lIns="45700" spcFirstLastPara="1" rIns="45700" wrap="square" tIns="45700">
            <a:spAutoFit/>
          </a:bodyPr>
          <a:lstStyle/>
          <a:p>
            <a:pPr indent="-355600" lvl="0" marL="457200" marR="0" rtl="0" algn="l">
              <a:lnSpc>
                <a:spcPct val="100000"/>
              </a:lnSpc>
              <a:spcBef>
                <a:spcPts val="1800"/>
              </a:spcBef>
              <a:spcAft>
                <a:spcPts val="0"/>
              </a:spcAft>
              <a:buClr>
                <a:srgbClr val="000000"/>
              </a:buClr>
              <a:buSzPts val="2000"/>
              <a:buFont typeface="Calibri"/>
              <a:buChar char="●"/>
            </a:pPr>
            <a:r>
              <a:rPr b="1" lang="en-US" sz="2000">
                <a:latin typeface="Calibri"/>
                <a:ea typeface="Calibri"/>
                <a:cs typeface="Calibri"/>
                <a:sym typeface="Calibri"/>
              </a:rPr>
              <a:t>Content Standard 18:</a:t>
            </a:r>
            <a:r>
              <a:rPr lang="en-US" sz="2000">
                <a:latin typeface="Calibri"/>
                <a:ea typeface="Calibri"/>
                <a:cs typeface="Calibri"/>
                <a:sym typeface="Calibri"/>
              </a:rPr>
              <a:t>  </a:t>
            </a:r>
            <a:r>
              <a:rPr b="1" lang="en-US" sz="2000">
                <a:latin typeface="Calibri"/>
                <a:ea typeface="Calibri"/>
                <a:cs typeface="Calibri"/>
                <a:sym typeface="Calibri"/>
              </a:rPr>
              <a:t>Economic Fluctuations</a:t>
            </a:r>
            <a:r>
              <a:rPr lang="en-US" sz="2000">
                <a:latin typeface="Calibri"/>
                <a:ea typeface="Calibri"/>
                <a:cs typeface="Calibri"/>
                <a:sym typeface="Calibri"/>
              </a:rPr>
              <a:t>.  Fluctuations in a nation’s overall levels of income, employment, and prices are determined by the interaction of spending and production decisions made by all households, firms, government agencies, and others in the economy. Recessions occur when overall levels of income and employment decline. </a:t>
            </a:r>
            <a:endParaRPr sz="2000">
              <a:latin typeface="Calibri"/>
              <a:ea typeface="Calibri"/>
              <a:cs typeface="Calibri"/>
              <a:sym typeface="Calibri"/>
            </a:endParaRPr>
          </a:p>
          <a:p>
            <a:pPr indent="0" lvl="0" marL="0" marR="0" rtl="0" algn="l">
              <a:lnSpc>
                <a:spcPct val="100000"/>
              </a:lnSpc>
              <a:spcBef>
                <a:spcPts val="1800"/>
              </a:spcBef>
              <a:spcAft>
                <a:spcPts val="0"/>
              </a:spcAft>
              <a:buNone/>
            </a:pPr>
            <a:r>
              <a:t/>
            </a:r>
            <a:endParaRPr sz="2000">
              <a:latin typeface="Calibri"/>
              <a:ea typeface="Calibri"/>
              <a:cs typeface="Calibri"/>
              <a:sym typeface="Calibri"/>
            </a:endParaRPr>
          </a:p>
          <a:p>
            <a:pPr indent="-355600" lvl="0" marL="457200" marR="0" rtl="0" algn="l">
              <a:lnSpc>
                <a:spcPct val="100000"/>
              </a:lnSpc>
              <a:spcBef>
                <a:spcPts val="1800"/>
              </a:spcBef>
              <a:spcAft>
                <a:spcPts val="0"/>
              </a:spcAft>
              <a:buClr>
                <a:srgbClr val="000000"/>
              </a:buClr>
              <a:buSzPts val="2000"/>
              <a:buFont typeface="Calibri"/>
              <a:buChar char="●"/>
            </a:pPr>
            <a:r>
              <a:rPr b="1" lang="en-US" sz="2000">
                <a:latin typeface="Calibri"/>
                <a:ea typeface="Calibri"/>
                <a:cs typeface="Calibri"/>
                <a:sym typeface="Calibri"/>
              </a:rPr>
              <a:t>Content Standard 19:</a:t>
            </a:r>
            <a:r>
              <a:rPr lang="en-US" sz="2000">
                <a:latin typeface="Calibri"/>
                <a:ea typeface="Calibri"/>
                <a:cs typeface="Calibri"/>
                <a:sym typeface="Calibri"/>
              </a:rPr>
              <a:t>  </a:t>
            </a:r>
            <a:r>
              <a:rPr b="1" lang="en-US" sz="2000">
                <a:latin typeface="Calibri"/>
                <a:ea typeface="Calibri"/>
                <a:cs typeface="Calibri"/>
                <a:sym typeface="Calibri"/>
              </a:rPr>
              <a:t>Unemployment and Inflation.</a:t>
            </a:r>
            <a:r>
              <a:rPr lang="en-US" sz="2000">
                <a:latin typeface="Calibri"/>
                <a:ea typeface="Calibri"/>
                <a:cs typeface="Calibri"/>
                <a:sym typeface="Calibri"/>
              </a:rPr>
              <a:t>   Unemployment imposes costs on individuals and the overall economy. Inflation, both expected and unexpected, also imposes costs on individuals and the overall economy. Unemployment increases during recessions and decreases during recoveries. </a:t>
            </a:r>
            <a:endParaRPr sz="2000">
              <a:latin typeface="Calibri"/>
              <a:ea typeface="Calibri"/>
              <a:cs typeface="Calibri"/>
              <a:sym typeface="Calibri"/>
            </a:endParaRPr>
          </a:p>
          <a:p>
            <a:pPr indent="0" lvl="0" marL="0" marR="0" rtl="0" algn="l">
              <a:lnSpc>
                <a:spcPct val="100000"/>
              </a:lnSpc>
              <a:spcBef>
                <a:spcPts val="1800"/>
              </a:spcBef>
              <a:spcAft>
                <a:spcPts val="0"/>
              </a:spcAft>
              <a:buNone/>
            </a:pPr>
            <a:r>
              <a:t/>
            </a:r>
            <a:endParaRPr sz="2000">
              <a:latin typeface="Calibri"/>
              <a:ea typeface="Calibri"/>
              <a:cs typeface="Calibri"/>
              <a:sym typeface="Calibri"/>
            </a:endParaRPr>
          </a:p>
          <a:p>
            <a:pPr indent="-355600" lvl="0" marL="457200" marR="0" rtl="0" algn="l">
              <a:lnSpc>
                <a:spcPct val="100000"/>
              </a:lnSpc>
              <a:spcBef>
                <a:spcPts val="1800"/>
              </a:spcBef>
              <a:spcAft>
                <a:spcPts val="0"/>
              </a:spcAft>
              <a:buSzPts val="2000"/>
              <a:buFont typeface="Calibri"/>
              <a:buChar char="●"/>
            </a:pPr>
            <a:r>
              <a:rPr b="1" lang="en-US" sz="2000">
                <a:latin typeface="Calibri"/>
                <a:ea typeface="Calibri"/>
                <a:cs typeface="Calibri"/>
                <a:sym typeface="Calibri"/>
              </a:rPr>
              <a:t>Content Standard 20:  Fiscal and Monetary Policy.</a:t>
            </a:r>
            <a:r>
              <a:rPr lang="en-US" sz="2000">
                <a:latin typeface="Calibri"/>
                <a:ea typeface="Calibri"/>
                <a:cs typeface="Calibri"/>
                <a:sym typeface="Calibri"/>
              </a:rPr>
              <a:t>  Federal government budgetary policy and the Federal Reserve System’s monetary policy influence the overall levels of employment, output, and prices.</a:t>
            </a:r>
            <a:endParaRPr sz="20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0e2f91c9c7_1_309"/>
          <p:cNvSpPr txBox="1"/>
          <p:nvPr/>
        </p:nvSpPr>
        <p:spPr>
          <a:xfrm>
            <a:off x="817750" y="53897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Labor Force Participation Rate</a:t>
            </a:r>
            <a:endParaRPr sz="2400">
              <a:solidFill>
                <a:srgbClr val="004A80"/>
              </a:solidFill>
              <a:latin typeface="Gill Sans"/>
              <a:ea typeface="Gill Sans"/>
              <a:cs typeface="Gill Sans"/>
              <a:sym typeface="Gill Sans"/>
            </a:endParaRPr>
          </a:p>
        </p:txBody>
      </p:sp>
      <p:pic>
        <p:nvPicPr>
          <p:cNvPr id="652" name="Google Shape;652;g20e2f91c9c7_1_309"/>
          <p:cNvPicPr preferRelativeResize="0"/>
          <p:nvPr/>
        </p:nvPicPr>
        <p:blipFill>
          <a:blip r:embed="rId3">
            <a:alphaModFix/>
          </a:blip>
          <a:stretch>
            <a:fillRect/>
          </a:stretch>
        </p:blipFill>
        <p:spPr>
          <a:xfrm>
            <a:off x="1732150" y="1319800"/>
            <a:ext cx="7181850" cy="5334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20e2f91c9c7_1_316"/>
          <p:cNvSpPr txBox="1"/>
          <p:nvPr/>
        </p:nvSpPr>
        <p:spPr>
          <a:xfrm>
            <a:off x="817750" y="53897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Labor Force Participation Rate</a:t>
            </a:r>
            <a:endParaRPr sz="2400">
              <a:solidFill>
                <a:srgbClr val="004A80"/>
              </a:solidFill>
              <a:latin typeface="Gill Sans"/>
              <a:ea typeface="Gill Sans"/>
              <a:cs typeface="Gill Sans"/>
              <a:sym typeface="Gill Sans"/>
            </a:endParaRPr>
          </a:p>
        </p:txBody>
      </p:sp>
      <p:pic>
        <p:nvPicPr>
          <p:cNvPr id="658" name="Google Shape;658;g20e2f91c9c7_1_316"/>
          <p:cNvPicPr preferRelativeResize="0"/>
          <p:nvPr/>
        </p:nvPicPr>
        <p:blipFill>
          <a:blip r:embed="rId3">
            <a:alphaModFix/>
          </a:blip>
          <a:stretch>
            <a:fillRect/>
          </a:stretch>
        </p:blipFill>
        <p:spPr>
          <a:xfrm>
            <a:off x="1628600" y="1739600"/>
            <a:ext cx="8934801" cy="4629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0e2f91c9c7_1_547"/>
          <p:cNvSpPr txBox="1"/>
          <p:nvPr/>
        </p:nvSpPr>
        <p:spPr>
          <a:xfrm>
            <a:off x="910675" y="57612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Employment Indicators: Activity</a:t>
            </a:r>
            <a:endParaRPr/>
          </a:p>
        </p:txBody>
      </p:sp>
      <p:sp>
        <p:nvSpPr>
          <p:cNvPr id="664" name="Google Shape;664;g20e2f91c9c7_1_547"/>
          <p:cNvSpPr txBox="1"/>
          <p:nvPr/>
        </p:nvSpPr>
        <p:spPr>
          <a:xfrm>
            <a:off x="400350" y="2094350"/>
            <a:ext cx="11391300" cy="3324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360"/>
              </a:spcBef>
              <a:spcAft>
                <a:spcPts val="0"/>
              </a:spcAft>
              <a:buClr>
                <a:srgbClr val="274E13"/>
              </a:buClr>
              <a:buSzPts val="2000"/>
              <a:buChar char="•"/>
            </a:pPr>
            <a:r>
              <a:rPr lang="en-US" sz="2000">
                <a:solidFill>
                  <a:srgbClr val="274E13"/>
                </a:solidFill>
                <a:latin typeface="Gill Sans"/>
                <a:ea typeface="Gill Sans"/>
                <a:cs typeface="Gill Sans"/>
                <a:sym typeface="Gill Sans"/>
              </a:rPr>
              <a:t>Distribute unemployment scenarios to students (each student gets one hypothetical scenario, </a:t>
            </a:r>
            <a:r>
              <a:rPr lang="en-US" sz="2000" u="sng">
                <a:solidFill>
                  <a:schemeClr val="accent5"/>
                </a:solidFill>
                <a:latin typeface="Gill Sans"/>
                <a:ea typeface="Gill Sans"/>
                <a:cs typeface="Gill Sans"/>
                <a:sym typeface="Gill Sans"/>
                <a:hlinkClick r:id="rId3">
                  <a:extLst>
                    <a:ext uri="{A12FA001-AC4F-418D-AE19-62706E023703}">
                      <ahyp:hlinkClr val="tx"/>
                    </a:ext>
                  </a:extLst>
                </a:hlinkClick>
              </a:rPr>
              <a:t>here</a:t>
            </a:r>
            <a:r>
              <a:rPr lang="en-US" sz="2000">
                <a:solidFill>
                  <a:srgbClr val="274E13"/>
                </a:solidFill>
                <a:latin typeface="Gill Sans"/>
                <a:ea typeface="Gill Sans"/>
                <a:cs typeface="Gill Sans"/>
                <a:sym typeface="Gill Sans"/>
              </a:rPr>
              <a:t>)</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Char char="•"/>
            </a:pPr>
            <a:r>
              <a:rPr lang="en-US" sz="2000">
                <a:solidFill>
                  <a:srgbClr val="274E13"/>
                </a:solidFill>
                <a:latin typeface="Gill Sans"/>
                <a:ea typeface="Gill Sans"/>
                <a:cs typeface="Gill Sans"/>
                <a:sym typeface="Gill Sans"/>
              </a:rPr>
              <a:t>Give students a few minutes to determine if they are in the working age population, if they are in the labor force, and if they are technically “unemployed”</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Char char="•"/>
            </a:pPr>
            <a:r>
              <a:rPr lang="en-US" sz="2000">
                <a:solidFill>
                  <a:srgbClr val="274E13"/>
                </a:solidFill>
                <a:latin typeface="Gill Sans"/>
                <a:ea typeface="Gill Sans"/>
                <a:cs typeface="Gill Sans"/>
                <a:sym typeface="Gill Sans"/>
              </a:rPr>
              <a:t>Create a chart on the board with the following categories:  Working Age Population,  Labor Force,  Employed,  Unemployed,  Youth Unemployed</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Char char="•"/>
            </a:pPr>
            <a:r>
              <a:rPr lang="en-US" sz="2000">
                <a:solidFill>
                  <a:srgbClr val="274E13"/>
                </a:solidFill>
                <a:latin typeface="Gill Sans"/>
                <a:ea typeface="Gill Sans"/>
                <a:cs typeface="Gill Sans"/>
                <a:sym typeface="Gill Sans"/>
              </a:rPr>
              <a:t>Each student comes up to the front and reads his/her scenario.  He/she puts a tally mark into the respective categories on the board.  If he/she is struggling, the class can help out.</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Char char="•"/>
            </a:pPr>
            <a:r>
              <a:rPr lang="en-US" sz="2000">
                <a:solidFill>
                  <a:srgbClr val="274E13"/>
                </a:solidFill>
                <a:latin typeface="Gill Sans"/>
                <a:ea typeface="Gill Sans"/>
                <a:cs typeface="Gill Sans"/>
                <a:sym typeface="Gill Sans"/>
              </a:rPr>
              <a:t>After each student goes, calculate the unemployment rate, the youth unemployment rate, and the labor force participation rate</a:t>
            </a:r>
            <a:endParaRPr sz="2000">
              <a:solidFill>
                <a:srgbClr val="274E13"/>
              </a:solidFill>
              <a:latin typeface="Gill Sans"/>
              <a:ea typeface="Gill Sans"/>
              <a:cs typeface="Gill Sans"/>
              <a:sym typeface="Gill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g1b654e927d6_0_15"/>
          <p:cNvPicPr preferRelativeResize="0"/>
          <p:nvPr/>
        </p:nvPicPr>
        <p:blipFill>
          <a:blip r:embed="rId3">
            <a:alphaModFix/>
          </a:blip>
          <a:stretch>
            <a:fillRect/>
          </a:stretch>
        </p:blipFill>
        <p:spPr>
          <a:xfrm>
            <a:off x="1657800" y="1353250"/>
            <a:ext cx="9255500" cy="5203674"/>
          </a:xfrm>
          <a:prstGeom prst="rect">
            <a:avLst/>
          </a:prstGeom>
          <a:noFill/>
          <a:ln>
            <a:noFill/>
          </a:ln>
        </p:spPr>
      </p:pic>
      <p:sp>
        <p:nvSpPr>
          <p:cNvPr id="670" name="Google Shape;670;g1b654e927d6_0_15"/>
          <p:cNvSpPr txBox="1"/>
          <p:nvPr/>
        </p:nvSpPr>
        <p:spPr>
          <a:xfrm>
            <a:off x="1230350" y="550125"/>
            <a:ext cx="8475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t>Jamboard</a:t>
            </a:r>
            <a:endParaRPr b="1" sz="29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20fcd81b23a_0_0"/>
          <p:cNvSpPr txBox="1"/>
          <p:nvPr/>
        </p:nvSpPr>
        <p:spPr>
          <a:xfrm>
            <a:off x="1230350" y="550125"/>
            <a:ext cx="8475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t>Jamboard</a:t>
            </a:r>
            <a:endParaRPr b="1" sz="2900"/>
          </a:p>
        </p:txBody>
      </p:sp>
      <p:sp>
        <p:nvSpPr>
          <p:cNvPr id="676" name="Google Shape;676;g20fcd81b23a_0_0"/>
          <p:cNvSpPr txBox="1"/>
          <p:nvPr/>
        </p:nvSpPr>
        <p:spPr>
          <a:xfrm>
            <a:off x="538975" y="2434675"/>
            <a:ext cx="60996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u="sng">
                <a:solidFill>
                  <a:schemeClr val="hlink"/>
                </a:solidFill>
                <a:hlinkClick r:id="rId3"/>
              </a:rPr>
              <a:t>https://jamboard.google.com/d/1swkHOaqBIwZkQMPjvzqIKktyhtN0P8NPMn-Zw9Un6tU/edit?usp=sharing</a:t>
            </a:r>
            <a:endParaRPr sz="2200"/>
          </a:p>
          <a:p>
            <a:pPr indent="0" lvl="0" marL="0" rtl="0" algn="l">
              <a:spcBef>
                <a:spcPts val="0"/>
              </a:spcBef>
              <a:spcAft>
                <a:spcPts val="0"/>
              </a:spcAft>
              <a:buNone/>
            </a:pPr>
            <a:r>
              <a:t/>
            </a:r>
            <a:endParaRPr sz="22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20fcd81b23a_0_8"/>
          <p:cNvSpPr txBox="1"/>
          <p:nvPr/>
        </p:nvSpPr>
        <p:spPr>
          <a:xfrm>
            <a:off x="929275" y="334525"/>
            <a:ext cx="60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Construct Your Own Research</a:t>
            </a:r>
            <a:r>
              <a:rPr lang="en-US" sz="2400">
                <a:solidFill>
                  <a:srgbClr val="004A80"/>
                </a:solidFill>
                <a:latin typeface="Gill Sans"/>
                <a:ea typeface="Gill Sans"/>
                <a:cs typeface="Gill Sans"/>
                <a:sym typeface="Gill Sans"/>
              </a:rPr>
              <a:t>: Teenage Unemployment Rate Activity</a:t>
            </a:r>
            <a:endParaRPr/>
          </a:p>
        </p:txBody>
      </p:sp>
      <p:sp>
        <p:nvSpPr>
          <p:cNvPr id="682" name="Google Shape;682;g20fcd81b23a_0_8"/>
          <p:cNvSpPr txBox="1"/>
          <p:nvPr/>
        </p:nvSpPr>
        <p:spPr>
          <a:xfrm>
            <a:off x="400350" y="2094350"/>
            <a:ext cx="11391300" cy="2970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360"/>
              </a:spcBef>
              <a:spcAft>
                <a:spcPts val="0"/>
              </a:spcAft>
              <a:buClr>
                <a:srgbClr val="274E13"/>
              </a:buClr>
              <a:buSzPts val="2000"/>
              <a:buChar char="•"/>
            </a:pPr>
            <a:r>
              <a:rPr lang="en-US" sz="2000">
                <a:solidFill>
                  <a:srgbClr val="274E13"/>
                </a:solidFill>
                <a:latin typeface="Gill Sans"/>
                <a:ea typeface="Gill Sans"/>
                <a:cs typeface="Gill Sans"/>
                <a:sym typeface="Gill Sans"/>
              </a:rPr>
              <a:t>Have student act as the BLS and conduct their own research</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Font typeface="Gill Sans"/>
              <a:buChar char="•"/>
            </a:pPr>
            <a:r>
              <a:rPr lang="en-US" sz="2000">
                <a:solidFill>
                  <a:srgbClr val="274E13"/>
                </a:solidFill>
                <a:latin typeface="Gill Sans"/>
                <a:ea typeface="Gill Sans"/>
                <a:cs typeface="Gill Sans"/>
                <a:sym typeface="Gill Sans"/>
              </a:rPr>
              <a:t>Students ask fellow students around the school if they are currently working, if they have tried to get a job but have not been able to, or if they are choosing not to work.</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Font typeface="Gill Sans"/>
              <a:buChar char="•"/>
            </a:pPr>
            <a:r>
              <a:rPr lang="en-US" sz="2000">
                <a:solidFill>
                  <a:srgbClr val="274E13"/>
                </a:solidFill>
                <a:latin typeface="Gill Sans"/>
                <a:ea typeface="Gill Sans"/>
                <a:cs typeface="Gill Sans"/>
                <a:sym typeface="Gill Sans"/>
              </a:rPr>
              <a:t>The teacher can predetermine the required sample size</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Font typeface="Gill Sans"/>
              <a:buChar char="•"/>
            </a:pPr>
            <a:r>
              <a:rPr lang="en-US" sz="2000">
                <a:solidFill>
                  <a:srgbClr val="274E13"/>
                </a:solidFill>
                <a:latin typeface="Gill Sans"/>
                <a:ea typeface="Gill Sans"/>
                <a:cs typeface="Gill Sans"/>
                <a:sym typeface="Gill Sans"/>
              </a:rPr>
              <a:t>Students gather data and </a:t>
            </a:r>
            <a:r>
              <a:rPr lang="en-US" sz="2000">
                <a:solidFill>
                  <a:srgbClr val="274E13"/>
                </a:solidFill>
                <a:latin typeface="Gill Sans"/>
                <a:ea typeface="Gill Sans"/>
                <a:cs typeface="Gill Sans"/>
                <a:sym typeface="Gill Sans"/>
              </a:rPr>
              <a:t>create</a:t>
            </a:r>
            <a:r>
              <a:rPr lang="en-US" sz="2000">
                <a:solidFill>
                  <a:srgbClr val="274E13"/>
                </a:solidFill>
                <a:latin typeface="Gill Sans"/>
                <a:ea typeface="Gill Sans"/>
                <a:cs typeface="Gill Sans"/>
                <a:sym typeface="Gill Sans"/>
              </a:rPr>
              <a:t> a Google or Excel spreadsheet</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Font typeface="Gill Sans"/>
              <a:buChar char="•"/>
            </a:pPr>
            <a:r>
              <a:rPr lang="en-US" sz="2000">
                <a:solidFill>
                  <a:srgbClr val="274E13"/>
                </a:solidFill>
                <a:latin typeface="Gill Sans"/>
                <a:ea typeface="Gill Sans"/>
                <a:cs typeface="Gill Sans"/>
                <a:sym typeface="Gill Sans"/>
              </a:rPr>
              <a:t>Students generate an unemployment rate and a labor force participation rate and a U6 “unofficial” </a:t>
            </a:r>
            <a:r>
              <a:rPr lang="en-US" sz="2000">
                <a:solidFill>
                  <a:srgbClr val="274E13"/>
                </a:solidFill>
                <a:latin typeface="Gill Sans"/>
                <a:ea typeface="Gill Sans"/>
                <a:cs typeface="Gill Sans"/>
                <a:sym typeface="Gill Sans"/>
              </a:rPr>
              <a:t>unemployment</a:t>
            </a:r>
            <a:r>
              <a:rPr lang="en-US" sz="2000">
                <a:solidFill>
                  <a:srgbClr val="274E13"/>
                </a:solidFill>
                <a:latin typeface="Gill Sans"/>
                <a:ea typeface="Gill Sans"/>
                <a:cs typeface="Gill Sans"/>
                <a:sym typeface="Gill Sans"/>
              </a:rPr>
              <a:t> rate.</a:t>
            </a:r>
            <a:endParaRPr sz="2000">
              <a:solidFill>
                <a:srgbClr val="274E13"/>
              </a:solidFill>
              <a:latin typeface="Gill Sans"/>
              <a:ea typeface="Gill Sans"/>
              <a:cs typeface="Gill Sans"/>
              <a:sym typeface="Gill Sans"/>
            </a:endParaRPr>
          </a:p>
          <a:p>
            <a:pPr indent="-355600" lvl="0" marL="457200" rtl="0" algn="l">
              <a:lnSpc>
                <a:spcPct val="115000"/>
              </a:lnSpc>
              <a:spcBef>
                <a:spcPts val="0"/>
              </a:spcBef>
              <a:spcAft>
                <a:spcPts val="0"/>
              </a:spcAft>
              <a:buClr>
                <a:srgbClr val="274E13"/>
              </a:buClr>
              <a:buSzPts val="2000"/>
              <a:buFont typeface="Gill Sans"/>
              <a:buChar char="•"/>
            </a:pPr>
            <a:r>
              <a:rPr lang="en-US" sz="2000">
                <a:solidFill>
                  <a:srgbClr val="274E13"/>
                </a:solidFill>
                <a:latin typeface="Gill Sans"/>
                <a:ea typeface="Gill Sans"/>
                <a:cs typeface="Gill Sans"/>
                <a:sym typeface="Gill Sans"/>
              </a:rPr>
              <a:t>Students present their data to the class and debrief.</a:t>
            </a:r>
            <a:endParaRPr sz="2000">
              <a:solidFill>
                <a:srgbClr val="274E13"/>
              </a:solidFill>
              <a:latin typeface="Gill Sans"/>
              <a:ea typeface="Gill Sans"/>
              <a:cs typeface="Gill Sans"/>
              <a:sym typeface="Gill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20e2f91c9c7_1_554"/>
          <p:cNvSpPr txBox="1"/>
          <p:nvPr/>
        </p:nvSpPr>
        <p:spPr>
          <a:xfrm>
            <a:off x="910675" y="57612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Nonfarm Payroll Employment</a:t>
            </a:r>
            <a:endParaRPr/>
          </a:p>
        </p:txBody>
      </p:sp>
      <p:sp>
        <p:nvSpPr>
          <p:cNvPr id="688" name="Google Shape;688;g20e2f91c9c7_1_554"/>
          <p:cNvSpPr txBox="1"/>
          <p:nvPr/>
        </p:nvSpPr>
        <p:spPr>
          <a:xfrm>
            <a:off x="597900" y="1559750"/>
            <a:ext cx="7491900" cy="861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Gill Sans"/>
                <a:ea typeface="Gill Sans"/>
                <a:cs typeface="Gill Sans"/>
                <a:sym typeface="Gill Sans"/>
              </a:rPr>
              <a:t>The total number of paid jobs (excluding farming) available each month.</a:t>
            </a:r>
            <a:endParaRPr/>
          </a:p>
        </p:txBody>
      </p:sp>
      <p:pic>
        <p:nvPicPr>
          <p:cNvPr id="689" name="Google Shape;689;g20e2f91c9c7_1_554"/>
          <p:cNvPicPr preferRelativeResize="0"/>
          <p:nvPr/>
        </p:nvPicPr>
        <p:blipFill>
          <a:blip r:embed="rId3">
            <a:alphaModFix/>
          </a:blip>
          <a:stretch>
            <a:fillRect/>
          </a:stretch>
        </p:blipFill>
        <p:spPr>
          <a:xfrm>
            <a:off x="2284050" y="2421650"/>
            <a:ext cx="8275424" cy="38543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0e2f91c9c7_1_562"/>
          <p:cNvSpPr txBox="1"/>
          <p:nvPr/>
        </p:nvSpPr>
        <p:spPr>
          <a:xfrm>
            <a:off x="910675" y="576125"/>
            <a:ext cx="609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Nonfarm Payroll Employment</a:t>
            </a:r>
            <a:endParaRPr/>
          </a:p>
        </p:txBody>
      </p:sp>
      <p:pic>
        <p:nvPicPr>
          <p:cNvPr id="695" name="Google Shape;695;g20e2f91c9c7_1_562"/>
          <p:cNvPicPr preferRelativeResize="0"/>
          <p:nvPr/>
        </p:nvPicPr>
        <p:blipFill>
          <a:blip r:embed="rId3">
            <a:alphaModFix/>
          </a:blip>
          <a:stretch>
            <a:fillRect/>
          </a:stretch>
        </p:blipFill>
        <p:spPr>
          <a:xfrm>
            <a:off x="981738" y="1724550"/>
            <a:ext cx="10228525" cy="4763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0e2f91c9c7_1_569"/>
          <p:cNvSpPr txBox="1"/>
          <p:nvPr/>
        </p:nvSpPr>
        <p:spPr>
          <a:xfrm>
            <a:off x="854275" y="2001675"/>
            <a:ext cx="9519600" cy="3201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300">
                <a:solidFill>
                  <a:srgbClr val="274E13"/>
                </a:solidFill>
                <a:latin typeface="Calibri"/>
                <a:ea typeface="Calibri"/>
                <a:cs typeface="Calibri"/>
                <a:sym typeface="Calibri"/>
              </a:rPr>
              <a:t>How is the U.S. doing in terms of employment indicators?</a:t>
            </a:r>
            <a:endParaRPr sz="2300">
              <a:solidFill>
                <a:srgbClr val="274E13"/>
              </a:solidFill>
              <a:latin typeface="Calibri"/>
              <a:ea typeface="Calibri"/>
              <a:cs typeface="Calibri"/>
              <a:sym typeface="Calibri"/>
            </a:endParaRPr>
          </a:p>
          <a:p>
            <a:pPr indent="0" lvl="0" marL="0" rtl="0" algn="l">
              <a:spcBef>
                <a:spcPts val="360"/>
              </a:spcBef>
              <a:spcAft>
                <a:spcPts val="0"/>
              </a:spcAft>
              <a:buNone/>
            </a:pPr>
            <a:r>
              <a:t/>
            </a:r>
            <a:endParaRPr sz="2300">
              <a:solidFill>
                <a:srgbClr val="274E13"/>
              </a:solidFill>
              <a:latin typeface="Calibri"/>
              <a:ea typeface="Calibri"/>
              <a:cs typeface="Calibri"/>
              <a:sym typeface="Calibri"/>
            </a:endParaRPr>
          </a:p>
          <a:p>
            <a:pPr indent="-374650" lvl="0" marL="457200" rtl="0" algn="l">
              <a:spcBef>
                <a:spcPts val="360"/>
              </a:spcBef>
              <a:spcAft>
                <a:spcPts val="0"/>
              </a:spcAft>
              <a:buClr>
                <a:srgbClr val="274E13"/>
              </a:buClr>
              <a:buSzPts val="2300"/>
              <a:buFont typeface="Calibri"/>
              <a:buChar char="•"/>
            </a:pPr>
            <a:r>
              <a:rPr lang="en-US" sz="2300">
                <a:solidFill>
                  <a:srgbClr val="274E13"/>
                </a:solidFill>
                <a:latin typeface="Calibri"/>
                <a:ea typeface="Calibri"/>
                <a:cs typeface="Calibri"/>
                <a:sym typeface="Calibri"/>
              </a:rPr>
              <a:t>Unemployment rate = 3.4% (lowest since 1969)</a:t>
            </a:r>
            <a:endParaRPr sz="2300">
              <a:solidFill>
                <a:srgbClr val="274E13"/>
              </a:solidFill>
              <a:latin typeface="Calibri"/>
              <a:ea typeface="Calibri"/>
              <a:cs typeface="Calibri"/>
              <a:sym typeface="Calibri"/>
            </a:endParaRPr>
          </a:p>
          <a:p>
            <a:pPr indent="-374650" lvl="0" marL="457200" rtl="0" algn="l">
              <a:spcBef>
                <a:spcPts val="0"/>
              </a:spcBef>
              <a:spcAft>
                <a:spcPts val="0"/>
              </a:spcAft>
              <a:buClr>
                <a:srgbClr val="274E13"/>
              </a:buClr>
              <a:buSzPts val="2300"/>
              <a:buFont typeface="Calibri"/>
              <a:buChar char="•"/>
            </a:pPr>
            <a:r>
              <a:rPr lang="en-US" sz="2300">
                <a:solidFill>
                  <a:srgbClr val="274E13"/>
                </a:solidFill>
                <a:latin typeface="Calibri"/>
                <a:ea typeface="Calibri"/>
                <a:cs typeface="Calibri"/>
                <a:sym typeface="Calibri"/>
              </a:rPr>
              <a:t>Youth unemployment rate = 8%</a:t>
            </a:r>
            <a:endParaRPr sz="2300">
              <a:solidFill>
                <a:srgbClr val="274E13"/>
              </a:solidFill>
              <a:latin typeface="Calibri"/>
              <a:ea typeface="Calibri"/>
              <a:cs typeface="Calibri"/>
              <a:sym typeface="Calibri"/>
            </a:endParaRPr>
          </a:p>
          <a:p>
            <a:pPr indent="-374650" lvl="0" marL="457200" rtl="0" algn="l">
              <a:spcBef>
                <a:spcPts val="0"/>
              </a:spcBef>
              <a:spcAft>
                <a:spcPts val="0"/>
              </a:spcAft>
              <a:buClr>
                <a:srgbClr val="274E13"/>
              </a:buClr>
              <a:buSzPts val="2300"/>
              <a:buFont typeface="Calibri"/>
              <a:buChar char="•"/>
            </a:pPr>
            <a:r>
              <a:rPr lang="en-US" sz="2300">
                <a:solidFill>
                  <a:srgbClr val="274E13"/>
                </a:solidFill>
                <a:latin typeface="Calibri"/>
                <a:ea typeface="Calibri"/>
                <a:cs typeface="Calibri"/>
                <a:sym typeface="Calibri"/>
              </a:rPr>
              <a:t>Labor force participation rate = 62.4%</a:t>
            </a:r>
            <a:endParaRPr sz="2300">
              <a:solidFill>
                <a:srgbClr val="274E13"/>
              </a:solidFill>
              <a:latin typeface="Calibri"/>
              <a:ea typeface="Calibri"/>
              <a:cs typeface="Calibri"/>
              <a:sym typeface="Calibri"/>
            </a:endParaRPr>
          </a:p>
          <a:p>
            <a:pPr indent="-374650" lvl="0" marL="457200" rtl="0" algn="l">
              <a:spcBef>
                <a:spcPts val="0"/>
              </a:spcBef>
              <a:spcAft>
                <a:spcPts val="0"/>
              </a:spcAft>
              <a:buClr>
                <a:srgbClr val="274E13"/>
              </a:buClr>
              <a:buSzPts val="2300"/>
              <a:buFont typeface="Calibri"/>
              <a:buChar char="•"/>
            </a:pPr>
            <a:r>
              <a:rPr lang="en-US" sz="2300">
                <a:solidFill>
                  <a:srgbClr val="274E13"/>
                </a:solidFill>
                <a:latin typeface="Calibri"/>
                <a:ea typeface="Calibri"/>
                <a:cs typeface="Calibri"/>
                <a:sym typeface="Calibri"/>
              </a:rPr>
              <a:t>Nonfarm Payroll Employment = +517,000 per month</a:t>
            </a:r>
            <a:endParaRPr sz="2300">
              <a:solidFill>
                <a:srgbClr val="274E13"/>
              </a:solidFill>
              <a:latin typeface="Calibri"/>
              <a:ea typeface="Calibri"/>
              <a:cs typeface="Calibri"/>
              <a:sym typeface="Calibri"/>
            </a:endParaRPr>
          </a:p>
          <a:p>
            <a:pPr indent="0" lvl="0" marL="0" rtl="0" algn="l">
              <a:spcBef>
                <a:spcPts val="360"/>
              </a:spcBef>
              <a:spcAft>
                <a:spcPts val="0"/>
              </a:spcAft>
              <a:buNone/>
            </a:pPr>
            <a:r>
              <a:t/>
            </a:r>
            <a:endParaRPr sz="2300">
              <a:solidFill>
                <a:srgbClr val="274E13"/>
              </a:solidFill>
              <a:latin typeface="Calibri"/>
              <a:ea typeface="Calibri"/>
              <a:cs typeface="Calibri"/>
              <a:sym typeface="Calibri"/>
            </a:endParaRPr>
          </a:p>
          <a:p>
            <a:pPr indent="0" lvl="0" marL="0" rtl="0" algn="l">
              <a:spcBef>
                <a:spcPts val="360"/>
              </a:spcBef>
              <a:spcAft>
                <a:spcPts val="0"/>
              </a:spcAft>
              <a:buNone/>
            </a:pPr>
            <a:r>
              <a:rPr b="1" lang="en-US" sz="2300">
                <a:solidFill>
                  <a:srgbClr val="274E13"/>
                </a:solidFill>
                <a:latin typeface="Calibri"/>
                <a:ea typeface="Calibri"/>
                <a:cs typeface="Calibri"/>
                <a:sym typeface="Calibri"/>
              </a:rPr>
              <a:t>What grade would you give the U.S. employment scenario?</a:t>
            </a:r>
            <a:endParaRPr b="1" sz="2300">
              <a:solidFill>
                <a:srgbClr val="274E13"/>
              </a:solidFill>
              <a:latin typeface="Calibri"/>
              <a:ea typeface="Calibri"/>
              <a:cs typeface="Calibri"/>
              <a:sym typeface="Calibri"/>
            </a:endParaRPr>
          </a:p>
        </p:txBody>
      </p:sp>
      <p:sp>
        <p:nvSpPr>
          <p:cNvPr id="701" name="Google Shape;701;g20e2f91c9c7_1_569"/>
          <p:cNvSpPr txBox="1"/>
          <p:nvPr/>
        </p:nvSpPr>
        <p:spPr>
          <a:xfrm>
            <a:off x="854275" y="594325"/>
            <a:ext cx="694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Employment Indicators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0e2f91c9c7_1_603"/>
          <p:cNvSpPr txBox="1"/>
          <p:nvPr/>
        </p:nvSpPr>
        <p:spPr>
          <a:xfrm>
            <a:off x="854275" y="594325"/>
            <a:ext cx="694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Types of Unemployment</a:t>
            </a:r>
            <a:endParaRPr/>
          </a:p>
        </p:txBody>
      </p:sp>
      <p:sp>
        <p:nvSpPr>
          <p:cNvPr id="707" name="Google Shape;707;g20e2f91c9c7_1_603"/>
          <p:cNvSpPr txBox="1"/>
          <p:nvPr/>
        </p:nvSpPr>
        <p:spPr>
          <a:xfrm>
            <a:off x="623900" y="5641075"/>
            <a:ext cx="8843700" cy="800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000" u="sng">
                <a:solidFill>
                  <a:srgbClr val="274E13"/>
                </a:solidFill>
                <a:latin typeface="Calibri"/>
                <a:ea typeface="Calibri"/>
                <a:cs typeface="Calibri"/>
                <a:sym typeface="Calibri"/>
              </a:rPr>
              <a:t>Discussion Question</a:t>
            </a:r>
            <a:r>
              <a:rPr lang="en-US" sz="2000">
                <a:solidFill>
                  <a:srgbClr val="274E13"/>
                </a:solidFill>
                <a:latin typeface="Calibri"/>
                <a:ea typeface="Calibri"/>
                <a:cs typeface="Calibri"/>
                <a:sym typeface="Calibri"/>
              </a:rPr>
              <a:t>:  Which of the four types is the most difficult to face and overcome?</a:t>
            </a:r>
            <a:endParaRPr>
              <a:latin typeface="Calibri"/>
              <a:ea typeface="Calibri"/>
              <a:cs typeface="Calibri"/>
              <a:sym typeface="Calibri"/>
            </a:endParaRPr>
          </a:p>
        </p:txBody>
      </p:sp>
      <p:sp>
        <p:nvSpPr>
          <p:cNvPr id="708" name="Google Shape;708;g20e2f91c9c7_1_603"/>
          <p:cNvSpPr txBox="1"/>
          <p:nvPr/>
        </p:nvSpPr>
        <p:spPr>
          <a:xfrm>
            <a:off x="623900" y="1316800"/>
            <a:ext cx="11157300" cy="4155900"/>
          </a:xfrm>
          <a:prstGeom prst="rect">
            <a:avLst/>
          </a:prstGeom>
          <a:noFill/>
          <a:ln>
            <a:noFill/>
          </a:ln>
        </p:spPr>
        <p:txBody>
          <a:bodyPr anchorCtr="0" anchor="t" bIns="91425" lIns="91425" spcFirstLastPara="1" rIns="91425" wrap="square" tIns="91425">
            <a:spAutoFit/>
          </a:bodyPr>
          <a:lstStyle/>
          <a:p>
            <a:pPr indent="-355600" lvl="0" marL="457200" rtl="0" algn="l">
              <a:spcBef>
                <a:spcPts val="36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Seasonal:  workers are laid off during certain seasons</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Examples?</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Structural:  the nature of the economy changes and there is a mismatch between workers’ skills and available jobs</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Examples?</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Frictional:  people change jobs and are temporarily unemployed while conducting a job search.</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Examples?</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Cyclical:  people are laid off due to a recession and weak business cycle</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Examples?</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8"/>
          <p:cNvSpPr txBox="1"/>
          <p:nvPr/>
        </p:nvSpPr>
        <p:spPr>
          <a:xfrm>
            <a:off x="727670" y="516836"/>
            <a:ext cx="10491300" cy="2862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t/>
            </a:r>
            <a:endParaRPr b="0" i="0" sz="1400" u="none" cap="none" strike="noStrike">
              <a:solidFill>
                <a:srgbClr val="000000"/>
              </a:solidFill>
              <a:latin typeface="Arial"/>
              <a:ea typeface="Arial"/>
              <a:cs typeface="Arial"/>
              <a:sym typeface="Arial"/>
            </a:endParaRPr>
          </a:p>
        </p:txBody>
      </p:sp>
      <p:sp>
        <p:nvSpPr>
          <p:cNvPr id="206" name="Google Shape;206;p8"/>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07" name="Google Shape;207;p8"/>
          <p:cNvSpPr txBox="1"/>
          <p:nvPr/>
        </p:nvSpPr>
        <p:spPr>
          <a:xfrm>
            <a:off x="437869" y="516835"/>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lang="en-US" sz="4400">
                <a:latin typeface="Calibri"/>
                <a:ea typeface="Calibri"/>
                <a:cs typeface="Calibri"/>
                <a:sym typeface="Calibri"/>
              </a:rPr>
              <a:t>N.Y. </a:t>
            </a:r>
            <a:r>
              <a:rPr b="0" i="0" lang="en-US" sz="4400" u="none" cap="none" strike="noStrike">
                <a:solidFill>
                  <a:srgbClr val="000000"/>
                </a:solidFill>
                <a:latin typeface="Calibri"/>
                <a:ea typeface="Calibri"/>
                <a:cs typeface="Calibri"/>
                <a:sym typeface="Calibri"/>
              </a:rPr>
              <a:t>State Standards</a:t>
            </a:r>
            <a:endParaRPr b="0" i="0" sz="1400" u="none" cap="none" strike="noStrike">
              <a:solidFill>
                <a:srgbClr val="000000"/>
              </a:solidFill>
              <a:latin typeface="Arial"/>
              <a:ea typeface="Arial"/>
              <a:cs typeface="Arial"/>
              <a:sym typeface="Arial"/>
            </a:endParaRPr>
          </a:p>
        </p:txBody>
      </p:sp>
      <p:sp>
        <p:nvSpPr>
          <p:cNvPr id="208" name="Google Shape;208;p8"/>
          <p:cNvSpPr txBox="1"/>
          <p:nvPr/>
        </p:nvSpPr>
        <p:spPr>
          <a:xfrm>
            <a:off x="883944" y="1602310"/>
            <a:ext cx="10424100" cy="4833300"/>
          </a:xfrm>
          <a:prstGeom prst="rect">
            <a:avLst/>
          </a:prstGeom>
          <a:noFill/>
          <a:ln>
            <a:noFill/>
          </a:ln>
        </p:spPr>
        <p:txBody>
          <a:bodyPr anchorCtr="0" anchor="t" bIns="45700" lIns="45700" spcFirstLastPara="1" rIns="45700" wrap="square" tIns="45700">
            <a:spAutoFit/>
          </a:bodyPr>
          <a:lstStyle/>
          <a:p>
            <a:pPr indent="-323850" lvl="0" marL="342900" marR="0" rtl="0" algn="l">
              <a:lnSpc>
                <a:spcPct val="100000"/>
              </a:lnSpc>
              <a:spcBef>
                <a:spcPts val="0"/>
              </a:spcBef>
              <a:spcAft>
                <a:spcPts val="0"/>
              </a:spcAft>
              <a:buClr>
                <a:srgbClr val="000000"/>
              </a:buClr>
              <a:buSzPts val="2200"/>
              <a:buFont typeface="Arial"/>
              <a:buChar char="•"/>
            </a:pPr>
            <a:r>
              <a:rPr b="1" lang="en-US" sz="2200">
                <a:latin typeface="Calibri"/>
                <a:ea typeface="Calibri"/>
                <a:cs typeface="Calibri"/>
                <a:sym typeface="Calibri"/>
              </a:rPr>
              <a:t>12.E4</a:t>
            </a:r>
            <a:r>
              <a:rPr lang="en-US" sz="2200">
                <a:latin typeface="Calibri"/>
                <a:ea typeface="Calibri"/>
                <a:cs typeface="Calibri"/>
                <a:sym typeface="Calibri"/>
              </a:rPr>
              <a:t> </a:t>
            </a:r>
            <a:r>
              <a:rPr b="1" lang="en-US" sz="2200">
                <a:latin typeface="Calibri"/>
                <a:ea typeface="Calibri"/>
                <a:cs typeface="Calibri"/>
                <a:sym typeface="Calibri"/>
              </a:rPr>
              <a:t>THE TOOLS OF ECONOMIC POLICY IN A GLOBAL ECONOMY:</a:t>
            </a:r>
            <a:r>
              <a:rPr lang="en-US" sz="2200">
                <a:latin typeface="Calibri"/>
                <a:ea typeface="Calibri"/>
                <a:cs typeface="Calibri"/>
                <a:sym typeface="Calibri"/>
              </a:rPr>
              <a:t> Globalization and increased economic interdependence affect the United States economy significantly. The tools that the policy makers have available to address these issues are fiscal policy, monetary policy, and trade policy.</a:t>
            </a:r>
            <a:endParaRPr sz="2200">
              <a:latin typeface="Calibri"/>
              <a:ea typeface="Calibri"/>
              <a:cs typeface="Calibri"/>
              <a:sym typeface="Calibri"/>
            </a:endParaRPr>
          </a:p>
          <a:p>
            <a:pPr indent="0" lvl="0" marL="0" marR="0" rtl="0" algn="l">
              <a:lnSpc>
                <a:spcPct val="100000"/>
              </a:lnSpc>
              <a:spcBef>
                <a:spcPts val="0"/>
              </a:spcBef>
              <a:spcAft>
                <a:spcPts val="0"/>
              </a:spcAft>
              <a:buNone/>
            </a:pPr>
            <a:r>
              <a:t/>
            </a:r>
            <a:endParaRPr sz="2200">
              <a:latin typeface="Calibri"/>
              <a:ea typeface="Calibri"/>
              <a:cs typeface="Calibri"/>
              <a:sym typeface="Calibri"/>
            </a:endParaRPr>
          </a:p>
          <a:p>
            <a:pPr indent="-311150" lvl="0" marL="914400" marR="0" rtl="0" algn="l">
              <a:lnSpc>
                <a:spcPct val="100000"/>
              </a:lnSpc>
              <a:spcBef>
                <a:spcPts val="0"/>
              </a:spcBef>
              <a:spcAft>
                <a:spcPts val="0"/>
              </a:spcAft>
              <a:buSzPts val="1300"/>
              <a:buFont typeface="Calibri"/>
              <a:buChar char="●"/>
            </a:pPr>
            <a:r>
              <a:rPr b="1" lang="en-US" sz="2200">
                <a:latin typeface="Calibri"/>
                <a:ea typeface="Calibri"/>
                <a:cs typeface="Calibri"/>
                <a:sym typeface="Calibri"/>
              </a:rPr>
              <a:t>12.E4a</a:t>
            </a:r>
            <a:r>
              <a:rPr lang="en-US" sz="2200">
                <a:latin typeface="Calibri"/>
                <a:ea typeface="Calibri"/>
                <a:cs typeface="Calibri"/>
                <a:sym typeface="Calibri"/>
              </a:rPr>
              <a:t> Policy makers establish economic goals related to economic indicators, including the Gross National Product (GNP), Gross Domestic Product (GDP), Consumer Price Index (CPI), employment and interest rates, and aggregate supply and demand. </a:t>
            </a:r>
            <a:endParaRPr sz="2200">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latin typeface="Calibri"/>
              <a:ea typeface="Calibri"/>
              <a:cs typeface="Calibri"/>
              <a:sym typeface="Calibri"/>
            </a:endParaRPr>
          </a:p>
          <a:p>
            <a:pPr indent="-311150" lvl="0" marL="914400" marR="0" rtl="0" algn="l">
              <a:lnSpc>
                <a:spcPct val="100000"/>
              </a:lnSpc>
              <a:spcBef>
                <a:spcPts val="0"/>
              </a:spcBef>
              <a:spcAft>
                <a:spcPts val="0"/>
              </a:spcAft>
              <a:buSzPts val="1300"/>
              <a:buFont typeface="Calibri"/>
              <a:buChar char="●"/>
            </a:pPr>
            <a:r>
              <a:rPr b="1" lang="en-US" sz="2200">
                <a:latin typeface="Calibri"/>
                <a:ea typeface="Calibri"/>
                <a:cs typeface="Calibri"/>
                <a:sym typeface="Calibri"/>
              </a:rPr>
              <a:t>12.E4b</a:t>
            </a:r>
            <a:r>
              <a:rPr lang="en-US" sz="2200">
                <a:latin typeface="Calibri"/>
                <a:ea typeface="Calibri"/>
                <a:cs typeface="Calibri"/>
                <a:sym typeface="Calibri"/>
              </a:rPr>
              <a:t> The president and Congress determine fiscal policy by establishing the level of spending and taxing in the annual budget. Some tax programs are designed to provide incentives to individuals and businesses that influence private sector spending, saving, and investment.</a:t>
            </a:r>
            <a:endParaRPr sz="2200">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0e2f91c9c7_1_585"/>
          <p:cNvSpPr txBox="1"/>
          <p:nvPr>
            <p:ph idx="1" type="body"/>
          </p:nvPr>
        </p:nvSpPr>
        <p:spPr>
          <a:xfrm>
            <a:off x="1194176" y="873450"/>
            <a:ext cx="9521400" cy="3548100"/>
          </a:xfrm>
          <a:prstGeom prst="rect">
            <a:avLst/>
          </a:prstGeom>
        </p:spPr>
        <p:txBody>
          <a:bodyPr anchorCtr="0" anchor="t" bIns="121900" lIns="121900" spcFirstLastPara="1" rIns="121900" wrap="square" tIns="121900">
            <a:noAutofit/>
          </a:bodyPr>
          <a:lstStyle/>
          <a:p>
            <a:pPr indent="0" lvl="0" marL="0" rtl="0" algn="l">
              <a:lnSpc>
                <a:spcPct val="100000"/>
              </a:lnSpc>
              <a:spcBef>
                <a:spcPts val="360"/>
              </a:spcBef>
              <a:spcAft>
                <a:spcPts val="0"/>
              </a:spcAft>
              <a:buNone/>
            </a:pPr>
            <a:r>
              <a:t/>
            </a:r>
            <a:endParaRPr sz="2400">
              <a:solidFill>
                <a:srgbClr val="274E13"/>
              </a:solidFill>
            </a:endParaRPr>
          </a:p>
          <a:p>
            <a:pPr indent="0" lvl="0" marL="0" rtl="0" algn="l">
              <a:lnSpc>
                <a:spcPct val="100000"/>
              </a:lnSpc>
              <a:spcBef>
                <a:spcPts val="360"/>
              </a:spcBef>
              <a:spcAft>
                <a:spcPts val="0"/>
              </a:spcAft>
              <a:buNone/>
            </a:pPr>
            <a:r>
              <a:t/>
            </a:r>
            <a:endParaRPr sz="2400">
              <a:solidFill>
                <a:srgbClr val="274E13"/>
              </a:solidFill>
            </a:endParaRPr>
          </a:p>
          <a:p>
            <a:pPr indent="0" lvl="0" marL="0" rtl="0" algn="l">
              <a:lnSpc>
                <a:spcPct val="100000"/>
              </a:lnSpc>
              <a:spcBef>
                <a:spcPts val="360"/>
              </a:spcBef>
              <a:spcAft>
                <a:spcPts val="0"/>
              </a:spcAft>
              <a:buClr>
                <a:schemeClr val="dk1"/>
              </a:buClr>
              <a:buSzPts val="1100"/>
              <a:buFont typeface="Arial"/>
              <a:buNone/>
            </a:pPr>
            <a:r>
              <a:rPr lang="en-US" sz="2600">
                <a:solidFill>
                  <a:srgbClr val="274E13"/>
                </a:solidFill>
              </a:rPr>
              <a:t>“Full Employment”/ “Natural Rate of Unemployment”:</a:t>
            </a:r>
            <a:endParaRPr sz="2600">
              <a:solidFill>
                <a:srgbClr val="274E13"/>
              </a:solidFill>
            </a:endParaRPr>
          </a:p>
          <a:p>
            <a:pPr indent="0" lvl="0" marL="0" rtl="0" algn="l">
              <a:lnSpc>
                <a:spcPct val="100000"/>
              </a:lnSpc>
              <a:spcBef>
                <a:spcPts val="360"/>
              </a:spcBef>
              <a:spcAft>
                <a:spcPts val="0"/>
              </a:spcAft>
              <a:buClr>
                <a:schemeClr val="dk1"/>
              </a:buClr>
              <a:buSzPts val="1100"/>
              <a:buFont typeface="Arial"/>
              <a:buNone/>
            </a:pPr>
            <a:r>
              <a:t/>
            </a:r>
            <a:endParaRPr sz="2600">
              <a:solidFill>
                <a:srgbClr val="274E13"/>
              </a:solidFill>
            </a:endParaRPr>
          </a:p>
          <a:p>
            <a:pPr indent="-393700" lvl="0" marL="457200" rtl="0" algn="l">
              <a:lnSpc>
                <a:spcPct val="100000"/>
              </a:lnSpc>
              <a:spcBef>
                <a:spcPts val="360"/>
              </a:spcBef>
              <a:spcAft>
                <a:spcPts val="0"/>
              </a:spcAft>
              <a:buClr>
                <a:srgbClr val="274E13"/>
              </a:buClr>
              <a:buSzPts val="2600"/>
              <a:buChar char="•"/>
            </a:pPr>
            <a:r>
              <a:rPr lang="en-US" sz="2600">
                <a:solidFill>
                  <a:srgbClr val="274E13"/>
                </a:solidFill>
              </a:rPr>
              <a:t>the level of unemployment with no cyclical unemployment </a:t>
            </a:r>
            <a:endParaRPr sz="2600">
              <a:solidFill>
                <a:srgbClr val="274E13"/>
              </a:solidFill>
            </a:endParaRPr>
          </a:p>
          <a:p>
            <a:pPr indent="-393700" lvl="0" marL="457200" rtl="0" algn="l">
              <a:lnSpc>
                <a:spcPct val="100000"/>
              </a:lnSpc>
              <a:spcBef>
                <a:spcPts val="0"/>
              </a:spcBef>
              <a:spcAft>
                <a:spcPts val="0"/>
              </a:spcAft>
              <a:buClr>
                <a:srgbClr val="274E13"/>
              </a:buClr>
              <a:buSzPts val="2600"/>
              <a:buChar char="•"/>
            </a:pPr>
            <a:r>
              <a:rPr lang="en-US" sz="2600">
                <a:solidFill>
                  <a:srgbClr val="274E13"/>
                </a:solidFill>
              </a:rPr>
              <a:t>there will always be some frictional, seasonal, structural</a:t>
            </a:r>
            <a:endParaRPr sz="2600">
              <a:solidFill>
                <a:srgbClr val="274E13"/>
              </a:solidFill>
            </a:endParaRPr>
          </a:p>
          <a:p>
            <a:pPr indent="0" lvl="0" marL="0" rtl="0" algn="l">
              <a:lnSpc>
                <a:spcPct val="100000"/>
              </a:lnSpc>
              <a:spcBef>
                <a:spcPts val="360"/>
              </a:spcBef>
              <a:spcAft>
                <a:spcPts val="0"/>
              </a:spcAft>
              <a:buClr>
                <a:schemeClr val="dk1"/>
              </a:buClr>
              <a:buSzPts val="1100"/>
              <a:buFont typeface="Arial"/>
              <a:buNone/>
            </a:pPr>
            <a:r>
              <a:t/>
            </a:r>
            <a:endParaRPr sz="2600">
              <a:solidFill>
                <a:srgbClr val="274E13"/>
              </a:solidFill>
            </a:endParaRPr>
          </a:p>
          <a:p>
            <a:pPr indent="0" lvl="0" marL="0" rtl="0" algn="l">
              <a:lnSpc>
                <a:spcPct val="100000"/>
              </a:lnSpc>
              <a:spcBef>
                <a:spcPts val="360"/>
              </a:spcBef>
              <a:spcAft>
                <a:spcPts val="0"/>
              </a:spcAft>
              <a:buClr>
                <a:schemeClr val="dk1"/>
              </a:buClr>
              <a:buSzPts val="1100"/>
              <a:buFont typeface="Arial"/>
              <a:buNone/>
            </a:pPr>
            <a:r>
              <a:rPr lang="en-US" sz="2600">
                <a:solidFill>
                  <a:srgbClr val="274E13"/>
                </a:solidFill>
              </a:rPr>
              <a:t>Is our goal to have as close to a 0% unemployment rate as possible?</a:t>
            </a:r>
            <a:endParaRPr sz="2600">
              <a:solidFill>
                <a:srgbClr val="274E13"/>
              </a:solidFill>
            </a:endParaRPr>
          </a:p>
          <a:p>
            <a:pPr indent="0" lvl="0" marL="0" rtl="0" algn="l">
              <a:lnSpc>
                <a:spcPct val="100000"/>
              </a:lnSpc>
              <a:spcBef>
                <a:spcPts val="360"/>
              </a:spcBef>
              <a:spcAft>
                <a:spcPts val="0"/>
              </a:spcAft>
              <a:buClr>
                <a:schemeClr val="dk1"/>
              </a:buClr>
              <a:buSzPts val="1100"/>
              <a:buFont typeface="Arial"/>
              <a:buNone/>
            </a:pPr>
            <a:r>
              <a:t/>
            </a:r>
            <a:endParaRPr sz="2600">
              <a:solidFill>
                <a:srgbClr val="274E13"/>
              </a:solidFill>
            </a:endParaRPr>
          </a:p>
          <a:p>
            <a:pPr indent="0" lvl="0" marL="0" rtl="0" algn="l">
              <a:lnSpc>
                <a:spcPct val="100000"/>
              </a:lnSpc>
              <a:spcBef>
                <a:spcPts val="360"/>
              </a:spcBef>
              <a:spcAft>
                <a:spcPts val="0"/>
              </a:spcAft>
              <a:buClr>
                <a:schemeClr val="dk1"/>
              </a:buClr>
              <a:buSzPts val="1100"/>
              <a:buFont typeface="Arial"/>
              <a:buNone/>
            </a:pPr>
            <a:r>
              <a:rPr lang="en-US" sz="2600">
                <a:solidFill>
                  <a:srgbClr val="274E13"/>
                </a:solidFill>
              </a:rPr>
              <a:t>What are the dangers if the unemployment rate goes too low?</a:t>
            </a:r>
            <a:endParaRPr sz="2400">
              <a:solidFill>
                <a:srgbClr val="274E13"/>
              </a:solidFill>
            </a:endParaRPr>
          </a:p>
        </p:txBody>
      </p:sp>
      <p:sp>
        <p:nvSpPr>
          <p:cNvPr id="715" name="Google Shape;715;g20e2f91c9c7_1_585"/>
          <p:cNvSpPr txBox="1"/>
          <p:nvPr>
            <p:ph type="title"/>
          </p:nvPr>
        </p:nvSpPr>
        <p:spPr>
          <a:xfrm>
            <a:off x="609600" y="609600"/>
            <a:ext cx="10972800" cy="609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Unemployment: Full employment</a:t>
            </a:r>
            <a:endParaRPr/>
          </a:p>
        </p:txBody>
      </p:sp>
      <p:sp>
        <p:nvSpPr>
          <p:cNvPr id="716" name="Google Shape;716;g20e2f91c9c7_1_585"/>
          <p:cNvSpPr txBox="1"/>
          <p:nvPr>
            <p:ph idx="12" type="sldNum"/>
          </p:nvPr>
        </p:nvSpPr>
        <p:spPr>
          <a:xfrm>
            <a:off x="8737600" y="6477000"/>
            <a:ext cx="2540100" cy="457200"/>
          </a:xfrm>
          <a:prstGeom prst="rect">
            <a:avLst/>
          </a:prstGeom>
        </p:spPr>
        <p:txBody>
          <a:bodyPr anchorCtr="0" anchor="t" bIns="45700" lIns="91425" spcFirstLastPara="1" rIns="91425" wrap="square" tIns="45700">
            <a:normAutofit/>
          </a:bodyPr>
          <a:lstStyle/>
          <a:p>
            <a:pPr indent="0" lvl="0" marL="0" rtl="0" algn="r">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0e2f91c9c7_1_612"/>
          <p:cNvSpPr txBox="1"/>
          <p:nvPr/>
        </p:nvSpPr>
        <p:spPr>
          <a:xfrm>
            <a:off x="776275" y="454900"/>
            <a:ext cx="6949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Unemployment:  Full Employment/ Natural Rate of Unemployment</a:t>
            </a:r>
            <a:endParaRPr sz="2200"/>
          </a:p>
        </p:txBody>
      </p:sp>
      <p:sp>
        <p:nvSpPr>
          <p:cNvPr id="722" name="Google Shape;722;g20e2f91c9c7_1_612"/>
          <p:cNvSpPr txBox="1"/>
          <p:nvPr/>
        </p:nvSpPr>
        <p:spPr>
          <a:xfrm>
            <a:off x="623900" y="1316800"/>
            <a:ext cx="111573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723" name="Google Shape;723;g20e2f91c9c7_1_612"/>
          <p:cNvPicPr preferRelativeResize="0"/>
          <p:nvPr/>
        </p:nvPicPr>
        <p:blipFill>
          <a:blip r:embed="rId3">
            <a:alphaModFix/>
          </a:blip>
          <a:stretch>
            <a:fillRect/>
          </a:stretch>
        </p:blipFill>
        <p:spPr>
          <a:xfrm>
            <a:off x="2492025" y="1316800"/>
            <a:ext cx="8171426" cy="5422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0f4601793c_0_50"/>
          <p:cNvSpPr txBox="1"/>
          <p:nvPr/>
        </p:nvSpPr>
        <p:spPr>
          <a:xfrm>
            <a:off x="538975" y="501800"/>
            <a:ext cx="929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Employment Indicators</a:t>
            </a:r>
            <a:r>
              <a:rPr lang="en-US" sz="2400">
                <a:solidFill>
                  <a:srgbClr val="004A80"/>
                </a:solidFill>
                <a:latin typeface="Gill Sans"/>
                <a:ea typeface="Gill Sans"/>
                <a:cs typeface="Gill Sans"/>
                <a:sym typeface="Gill Sans"/>
              </a:rPr>
              <a:t> and the BLS</a:t>
            </a:r>
            <a:endParaRPr/>
          </a:p>
        </p:txBody>
      </p:sp>
      <p:sp>
        <p:nvSpPr>
          <p:cNvPr id="729" name="Google Shape;729;g20f4601793c_0_50"/>
          <p:cNvSpPr txBox="1"/>
          <p:nvPr/>
        </p:nvSpPr>
        <p:spPr>
          <a:xfrm>
            <a:off x="538975" y="1747650"/>
            <a:ext cx="5371200" cy="4248300"/>
          </a:xfrm>
          <a:prstGeom prst="rect">
            <a:avLst/>
          </a:prstGeom>
          <a:noFill/>
          <a:ln>
            <a:noFill/>
          </a:ln>
        </p:spPr>
        <p:txBody>
          <a:bodyPr anchorCtr="0" anchor="t" bIns="91425" lIns="91425" spcFirstLastPara="1" rIns="91425" wrap="square" tIns="91425">
            <a:spAutoFit/>
          </a:bodyPr>
          <a:lstStyle/>
          <a:p>
            <a:pPr indent="-381000" lvl="0" marL="457200" rtl="0" algn="l">
              <a:spcBef>
                <a:spcPts val="360"/>
              </a:spcBef>
              <a:spcAft>
                <a:spcPts val="0"/>
              </a:spcAft>
              <a:buSzPts val="2400"/>
              <a:buFont typeface="Calibri"/>
              <a:buChar char="●"/>
            </a:pPr>
            <a:r>
              <a:rPr lang="en-US" sz="2400">
                <a:latin typeface="Calibri"/>
                <a:ea typeface="Calibri"/>
                <a:cs typeface="Calibri"/>
                <a:sym typeface="Calibri"/>
              </a:rPr>
              <a:t>The Bureau of Labor Statistics (BLS) conducts a monthly survey</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The BLS surveys 60,0000 households each month and inquires about employment. This is called the Current Population Survey (CPS)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The U.S. Census Bureau conducts the survey for the BLS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Each month data is gathered: employed, unemployed, or not in labor force</a:t>
            </a:r>
            <a:endParaRPr sz="2400">
              <a:latin typeface="Calibri"/>
              <a:ea typeface="Calibri"/>
              <a:cs typeface="Calibri"/>
              <a:sym typeface="Calibri"/>
            </a:endParaRPr>
          </a:p>
        </p:txBody>
      </p:sp>
      <p:pic>
        <p:nvPicPr>
          <p:cNvPr id="730" name="Google Shape;730;g20f4601793c_0_50"/>
          <p:cNvPicPr preferRelativeResize="0"/>
          <p:nvPr/>
        </p:nvPicPr>
        <p:blipFill>
          <a:blip r:embed="rId3">
            <a:alphaModFix/>
          </a:blip>
          <a:stretch>
            <a:fillRect/>
          </a:stretch>
        </p:blipFill>
        <p:spPr>
          <a:xfrm>
            <a:off x="6354225" y="2579577"/>
            <a:ext cx="4821775" cy="25844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20e2f91c9c7_1_623"/>
          <p:cNvSpPr txBox="1"/>
          <p:nvPr/>
        </p:nvSpPr>
        <p:spPr>
          <a:xfrm>
            <a:off x="623900" y="1316800"/>
            <a:ext cx="111573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sp>
        <p:nvSpPr>
          <p:cNvPr id="736" name="Google Shape;736;g20e2f91c9c7_1_623"/>
          <p:cNvSpPr txBox="1"/>
          <p:nvPr/>
        </p:nvSpPr>
        <p:spPr>
          <a:xfrm>
            <a:off x="977125" y="707200"/>
            <a:ext cx="82296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Lessons</a:t>
            </a:r>
            <a:endParaRPr sz="2400">
              <a:solidFill>
                <a:srgbClr val="004A80"/>
              </a:solidFill>
              <a:latin typeface="Gill Sans"/>
              <a:ea typeface="Gill Sans"/>
              <a:cs typeface="Gill Sans"/>
              <a:sym typeface="Gill Sans"/>
            </a:endParaRPr>
          </a:p>
        </p:txBody>
      </p:sp>
      <p:sp>
        <p:nvSpPr>
          <p:cNvPr id="737" name="Google Shape;737;g20e2f91c9c7_1_623"/>
          <p:cNvSpPr txBox="1"/>
          <p:nvPr/>
        </p:nvSpPr>
        <p:spPr>
          <a:xfrm>
            <a:off x="1185100" y="1942400"/>
            <a:ext cx="7563600" cy="12912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sz="1800">
                <a:solidFill>
                  <a:srgbClr val="274E13"/>
                </a:solidFill>
                <a:latin typeface="Gill Sans"/>
                <a:ea typeface="Gill Sans"/>
                <a:cs typeface="Gill Sans"/>
                <a:sym typeface="Gill Sans"/>
              </a:rPr>
              <a:t>Econ EdLink:</a:t>
            </a:r>
            <a:endParaRPr sz="1800">
              <a:solidFill>
                <a:srgbClr val="274E13"/>
              </a:solidFill>
              <a:latin typeface="Gill Sans"/>
              <a:ea typeface="Gill Sans"/>
              <a:cs typeface="Gill Sans"/>
              <a:sym typeface="Gill Sans"/>
            </a:endParaRPr>
          </a:p>
          <a:p>
            <a:pPr indent="0" lvl="0" marL="0" rtl="0" algn="l">
              <a:spcBef>
                <a:spcPts val="360"/>
              </a:spcBef>
              <a:spcAft>
                <a:spcPts val="0"/>
              </a:spcAft>
              <a:buNone/>
            </a:pPr>
            <a:r>
              <a:t/>
            </a:r>
            <a:endParaRPr sz="1800">
              <a:solidFill>
                <a:srgbClr val="274E13"/>
              </a:solidFill>
              <a:latin typeface="Gill Sans"/>
              <a:ea typeface="Gill Sans"/>
              <a:cs typeface="Gill Sans"/>
              <a:sym typeface="Gill Sans"/>
            </a:endParaRPr>
          </a:p>
          <a:p>
            <a:pPr indent="0" lvl="0" marL="0" rtl="0" algn="l">
              <a:spcBef>
                <a:spcPts val="360"/>
              </a:spcBef>
              <a:spcAft>
                <a:spcPts val="0"/>
              </a:spcAft>
              <a:buNone/>
            </a:pPr>
            <a:r>
              <a:rPr lang="en-US" u="sng">
                <a:solidFill>
                  <a:srgbClr val="009999"/>
                </a:solidFill>
                <a:hlinkClick r:id="rId3">
                  <a:extLst>
                    <a:ext uri="{A12FA001-AC4F-418D-AE19-62706E023703}">
                      <ahyp:hlinkClr val="tx"/>
                    </a:ext>
                  </a:extLst>
                </a:hlinkClick>
              </a:rPr>
              <a:t>https://www.econedlink.org/?s=unemployment&amp;post_type=post</a:t>
            </a:r>
            <a:endParaRPr>
              <a:solidFill>
                <a:srgbClr val="274E13"/>
              </a:solidFill>
              <a:latin typeface="Gill Sans"/>
              <a:ea typeface="Gill Sans"/>
              <a:cs typeface="Gill Sans"/>
              <a:sym typeface="Gill Sans"/>
            </a:endParaRPr>
          </a:p>
        </p:txBody>
      </p:sp>
      <p:pic>
        <p:nvPicPr>
          <p:cNvPr id="738" name="Google Shape;738;g20e2f91c9c7_1_623"/>
          <p:cNvPicPr preferRelativeResize="0"/>
          <p:nvPr/>
        </p:nvPicPr>
        <p:blipFill>
          <a:blip r:embed="rId4">
            <a:alphaModFix/>
          </a:blip>
          <a:stretch>
            <a:fillRect/>
          </a:stretch>
        </p:blipFill>
        <p:spPr>
          <a:xfrm>
            <a:off x="4019400" y="4139175"/>
            <a:ext cx="3848100" cy="21526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0f2592c146_0_88"/>
          <p:cNvSpPr txBox="1"/>
          <p:nvPr/>
        </p:nvSpPr>
        <p:spPr>
          <a:xfrm>
            <a:off x="1022175" y="557550"/>
            <a:ext cx="6136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Unemployment Rate/ Employment</a:t>
            </a:r>
            <a:endParaRPr/>
          </a:p>
        </p:txBody>
      </p:sp>
      <p:sp>
        <p:nvSpPr>
          <p:cNvPr id="744" name="Google Shape;744;g20f2592c146_0_88"/>
          <p:cNvSpPr txBox="1"/>
          <p:nvPr/>
        </p:nvSpPr>
        <p:spPr>
          <a:xfrm>
            <a:off x="789500" y="1774350"/>
            <a:ext cx="8586600" cy="33093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000">
                <a:solidFill>
                  <a:srgbClr val="274E13"/>
                </a:solidFill>
                <a:latin typeface="Calibri"/>
                <a:ea typeface="Calibri"/>
                <a:cs typeface="Calibri"/>
                <a:sym typeface="Calibri"/>
              </a:rPr>
              <a:t>Discussion Questions:</a:t>
            </a:r>
            <a:endParaRPr b="1"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Does the “official” unemployment rate (U3) accurately reflect joblessness in the economy or should the U.S. include discouraged workers and underemployed? (U6)   </a:t>
            </a:r>
            <a:r>
              <a:rPr lang="en-US" sz="2000">
                <a:solidFill>
                  <a:srgbClr val="274E13"/>
                </a:solidFill>
                <a:latin typeface="Calibri"/>
                <a:ea typeface="Calibri"/>
                <a:cs typeface="Calibri"/>
                <a:sym typeface="Calibri"/>
              </a:rPr>
              <a:t>Which</a:t>
            </a:r>
            <a:r>
              <a:rPr lang="en-US" sz="2000">
                <a:solidFill>
                  <a:srgbClr val="274E13"/>
                </a:solidFill>
                <a:latin typeface="Calibri"/>
                <a:ea typeface="Calibri"/>
                <a:cs typeface="Calibri"/>
                <a:sym typeface="Calibri"/>
              </a:rPr>
              <a:t> is a more accurate measurement?</a:t>
            </a:r>
            <a:endParaRPr sz="2000">
              <a:solidFill>
                <a:srgbClr val="274E13"/>
              </a:solidFill>
              <a:latin typeface="Calibri"/>
              <a:ea typeface="Calibri"/>
              <a:cs typeface="Calibri"/>
              <a:sym typeface="Calibri"/>
            </a:endParaRPr>
          </a:p>
          <a:p>
            <a:pPr indent="-355600" lvl="0" marL="457200" rtl="0" algn="l">
              <a:spcBef>
                <a:spcPts val="0"/>
              </a:spcBef>
              <a:spcAft>
                <a:spcPts val="0"/>
              </a:spcAft>
              <a:buClr>
                <a:srgbClr val="274E13"/>
              </a:buClr>
              <a:buSzPts val="2000"/>
              <a:buFont typeface="Gill Sans"/>
              <a:buChar char="●"/>
            </a:pPr>
            <a:r>
              <a:rPr lang="en-US" sz="2000">
                <a:solidFill>
                  <a:srgbClr val="274E13"/>
                </a:solidFill>
                <a:latin typeface="Calibri"/>
                <a:ea typeface="Calibri"/>
                <a:cs typeface="Calibri"/>
                <a:sym typeface="Calibri"/>
              </a:rPr>
              <a:t>For what reasons has the labor force participation rate decreased in the U.S. in recent decades?</a:t>
            </a:r>
            <a:endParaRPr sz="2000">
              <a:solidFill>
                <a:srgbClr val="274E13"/>
              </a:solidFill>
              <a:latin typeface="Calibri"/>
              <a:ea typeface="Calibri"/>
              <a:cs typeface="Calibri"/>
              <a:sym typeface="Calibri"/>
            </a:endParaRPr>
          </a:p>
          <a:p>
            <a:pPr indent="-355600" lvl="0" marL="4572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We have a current labor shortage with the prospects of a declining population rate in coming decades.  What do you think needs to be done to deal with this situation?</a:t>
            </a:r>
            <a:endParaRPr sz="2000">
              <a:solidFill>
                <a:srgbClr val="274E13"/>
              </a:solidFill>
              <a:latin typeface="Calibri"/>
              <a:ea typeface="Calibri"/>
              <a:cs typeface="Calibri"/>
              <a:sym typeface="Calibri"/>
            </a:endParaRPr>
          </a:p>
          <a:p>
            <a:pPr indent="-355600" lvl="0" marL="4572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Have you ever faced unemployment or underemployment?</a:t>
            </a:r>
            <a:endParaRPr sz="2000">
              <a:solidFill>
                <a:srgbClr val="274E13"/>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20f4601793c_0_22"/>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750" name="Google Shape;750;g20f4601793c_0_22"/>
          <p:cNvSpPr txBox="1"/>
          <p:nvPr/>
        </p:nvSpPr>
        <p:spPr>
          <a:xfrm>
            <a:off x="590463" y="501010"/>
            <a:ext cx="10424100" cy="2307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t/>
            </a:r>
            <a:endParaRPr b="0" i="0" sz="1000" u="none" cap="none" strike="noStrike">
              <a:solidFill>
                <a:srgbClr val="000000"/>
              </a:solidFill>
              <a:latin typeface="Arial"/>
              <a:ea typeface="Arial"/>
              <a:cs typeface="Arial"/>
              <a:sym typeface="Arial"/>
            </a:endParaRPr>
          </a:p>
        </p:txBody>
      </p:sp>
      <p:sp>
        <p:nvSpPr>
          <p:cNvPr id="751" name="Google Shape;751;g20f4601793c_0_22"/>
          <p:cNvSpPr txBox="1"/>
          <p:nvPr/>
        </p:nvSpPr>
        <p:spPr>
          <a:xfrm>
            <a:off x="402225" y="501000"/>
            <a:ext cx="108006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800">
                <a:solidFill>
                  <a:srgbClr val="111111"/>
                </a:solidFill>
                <a:highlight>
                  <a:schemeClr val="lt1"/>
                </a:highlight>
              </a:rPr>
              <a:t>Unemployment</a:t>
            </a:r>
            <a:endParaRPr/>
          </a:p>
        </p:txBody>
      </p:sp>
      <p:sp>
        <p:nvSpPr>
          <p:cNvPr id="752" name="Google Shape;752;g20f4601793c_0_22"/>
          <p:cNvSpPr txBox="1"/>
          <p:nvPr/>
        </p:nvSpPr>
        <p:spPr>
          <a:xfrm>
            <a:off x="389400" y="1116600"/>
            <a:ext cx="11413200" cy="3509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300">
              <a:solidFill>
                <a:schemeClr val="dk1"/>
              </a:solidFill>
              <a:latin typeface="Calibri"/>
              <a:ea typeface="Calibri"/>
              <a:cs typeface="Calibri"/>
              <a:sym typeface="Calibri"/>
            </a:endParaRPr>
          </a:p>
          <a:p>
            <a:pPr indent="0" lvl="0" marL="0" rtl="0" algn="ctr">
              <a:spcBef>
                <a:spcPts val="360"/>
              </a:spcBef>
              <a:spcAft>
                <a:spcPts val="0"/>
              </a:spcAft>
              <a:buNone/>
            </a:pPr>
            <a:r>
              <a:rPr lang="en-US" sz="4000">
                <a:solidFill>
                  <a:schemeClr val="dk1"/>
                </a:solidFill>
                <a:latin typeface="Calibri"/>
                <a:ea typeface="Calibri"/>
                <a:cs typeface="Calibri"/>
                <a:sym typeface="Calibri"/>
              </a:rPr>
              <a:t>Online Game:  GIMKIT</a:t>
            </a:r>
            <a:r>
              <a:rPr lang="en-US" sz="2000">
                <a:solidFill>
                  <a:srgbClr val="274E13"/>
                </a:solidFill>
                <a:latin typeface="Calibri"/>
                <a:ea typeface="Calibri"/>
                <a:cs typeface="Calibri"/>
                <a:sym typeface="Calibri"/>
              </a:rPr>
              <a:t> </a:t>
            </a:r>
            <a:endParaRPr sz="2000">
              <a:solidFill>
                <a:srgbClr val="274E13"/>
              </a:solidFill>
              <a:latin typeface="Calibri"/>
              <a:ea typeface="Calibri"/>
              <a:cs typeface="Calibri"/>
              <a:sym typeface="Calibri"/>
            </a:endParaRPr>
          </a:p>
          <a:p>
            <a:pPr indent="0" lvl="0" marL="457200" rtl="0" algn="l">
              <a:spcBef>
                <a:spcPts val="360"/>
              </a:spcBef>
              <a:spcAft>
                <a:spcPts val="0"/>
              </a:spcAft>
              <a:buNone/>
            </a:pPr>
            <a:r>
              <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ctr">
              <a:spcBef>
                <a:spcPts val="360"/>
              </a:spcBef>
              <a:spcAft>
                <a:spcPts val="0"/>
              </a:spcAft>
              <a:buNone/>
            </a:pPr>
            <a:r>
              <a:t/>
            </a:r>
            <a:endParaRPr sz="4800">
              <a:solidFill>
                <a:srgbClr val="274E13"/>
              </a:solidFill>
              <a:latin typeface="Gill Sans"/>
              <a:ea typeface="Gill Sans"/>
              <a:cs typeface="Gill Sans"/>
              <a:sym typeface="Gill Sans"/>
            </a:endParaRPr>
          </a:p>
          <a:p>
            <a:pPr indent="0" lvl="0" marL="457200" rtl="0" algn="l">
              <a:spcBef>
                <a:spcPts val="360"/>
              </a:spcBef>
              <a:spcAft>
                <a:spcPts val="0"/>
              </a:spcAft>
              <a:buNone/>
            </a:pPr>
            <a:r>
              <a:t/>
            </a:r>
            <a:endParaRPr b="1" sz="2400">
              <a:solidFill>
                <a:schemeClr val="dk1"/>
              </a:solidFill>
              <a:latin typeface="Gill Sans"/>
              <a:ea typeface="Gill Sans"/>
              <a:cs typeface="Gill Sans"/>
              <a:sym typeface="Gill Sans"/>
            </a:endParaRPr>
          </a:p>
          <a:p>
            <a:pPr indent="0" lvl="0" marL="0" rtl="0" algn="l">
              <a:spcBef>
                <a:spcPts val="0"/>
              </a:spcBef>
              <a:spcAft>
                <a:spcPts val="1600"/>
              </a:spcAft>
              <a:buNone/>
            </a:pPr>
            <a:r>
              <a:t/>
            </a:r>
            <a:endParaRPr sz="2400">
              <a:solidFill>
                <a:schemeClr val="dk1"/>
              </a:solidFill>
            </a:endParaRPr>
          </a:p>
        </p:txBody>
      </p:sp>
      <p:pic>
        <p:nvPicPr>
          <p:cNvPr id="753" name="Google Shape;753;g20f4601793c_0_22"/>
          <p:cNvPicPr preferRelativeResize="0"/>
          <p:nvPr/>
        </p:nvPicPr>
        <p:blipFill>
          <a:blip r:embed="rId3">
            <a:alphaModFix/>
          </a:blip>
          <a:stretch>
            <a:fillRect/>
          </a:stretch>
        </p:blipFill>
        <p:spPr>
          <a:xfrm>
            <a:off x="4423825" y="2853275"/>
            <a:ext cx="3344325" cy="33443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20e2f91c9c7_1_633"/>
          <p:cNvSpPr txBox="1"/>
          <p:nvPr/>
        </p:nvSpPr>
        <p:spPr>
          <a:xfrm>
            <a:off x="623900" y="1316800"/>
            <a:ext cx="111573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sp>
        <p:nvSpPr>
          <p:cNvPr id="759" name="Google Shape;759;g20e2f91c9c7_1_633"/>
          <p:cNvSpPr txBox="1"/>
          <p:nvPr/>
        </p:nvSpPr>
        <p:spPr>
          <a:xfrm>
            <a:off x="7073125" y="6134100"/>
            <a:ext cx="19050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000000"/>
                </a:solidFill>
                <a:latin typeface="Gill Sans"/>
                <a:ea typeface="Gill Sans"/>
                <a:cs typeface="Gill Sans"/>
                <a:sym typeface="Gill Sans"/>
              </a:rPr>
              <a:t>‹#›</a:t>
            </a:fld>
            <a:endParaRPr sz="1200">
              <a:solidFill>
                <a:srgbClr val="000000"/>
              </a:solidFill>
              <a:latin typeface="Gill Sans"/>
              <a:ea typeface="Gill Sans"/>
              <a:cs typeface="Gill Sans"/>
              <a:sym typeface="Gill Sans"/>
            </a:endParaRPr>
          </a:p>
        </p:txBody>
      </p:sp>
      <p:sp>
        <p:nvSpPr>
          <p:cNvPr id="760" name="Google Shape;760;g20e2f91c9c7_1_633"/>
          <p:cNvSpPr txBox="1"/>
          <p:nvPr/>
        </p:nvSpPr>
        <p:spPr>
          <a:xfrm>
            <a:off x="1783000" y="533400"/>
            <a:ext cx="82296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04A80"/>
                </a:solidFill>
                <a:latin typeface="Calibri"/>
                <a:ea typeface="Calibri"/>
                <a:cs typeface="Calibri"/>
                <a:sym typeface="Calibri"/>
              </a:rPr>
              <a:t>Inflation</a:t>
            </a:r>
            <a:endParaRPr sz="2800">
              <a:solidFill>
                <a:srgbClr val="004A80"/>
              </a:solidFill>
              <a:latin typeface="Calibri"/>
              <a:ea typeface="Calibri"/>
              <a:cs typeface="Calibri"/>
              <a:sym typeface="Calibri"/>
            </a:endParaRPr>
          </a:p>
        </p:txBody>
      </p:sp>
      <p:pic>
        <p:nvPicPr>
          <p:cNvPr id="761" name="Google Shape;761;g20e2f91c9c7_1_633"/>
          <p:cNvPicPr preferRelativeResize="0"/>
          <p:nvPr/>
        </p:nvPicPr>
        <p:blipFill>
          <a:blip r:embed="rId3">
            <a:alphaModFix/>
          </a:blip>
          <a:stretch>
            <a:fillRect/>
          </a:stretch>
        </p:blipFill>
        <p:spPr>
          <a:xfrm>
            <a:off x="1942075" y="2080325"/>
            <a:ext cx="3884826" cy="2199775"/>
          </a:xfrm>
          <a:prstGeom prst="rect">
            <a:avLst/>
          </a:prstGeom>
          <a:noFill/>
          <a:ln>
            <a:noFill/>
          </a:ln>
        </p:spPr>
      </p:pic>
      <p:pic>
        <p:nvPicPr>
          <p:cNvPr id="762" name="Google Shape;762;g20e2f91c9c7_1_633"/>
          <p:cNvPicPr preferRelativeResize="0"/>
          <p:nvPr/>
        </p:nvPicPr>
        <p:blipFill>
          <a:blip r:embed="rId4">
            <a:alphaModFix/>
          </a:blip>
          <a:stretch>
            <a:fillRect/>
          </a:stretch>
        </p:blipFill>
        <p:spPr>
          <a:xfrm>
            <a:off x="6313750" y="2080329"/>
            <a:ext cx="2830828" cy="1887649"/>
          </a:xfrm>
          <a:prstGeom prst="rect">
            <a:avLst/>
          </a:prstGeom>
          <a:noFill/>
          <a:ln>
            <a:noFill/>
          </a:ln>
        </p:spPr>
      </p:pic>
      <p:pic>
        <p:nvPicPr>
          <p:cNvPr id="763" name="Google Shape;763;g20e2f91c9c7_1_633"/>
          <p:cNvPicPr preferRelativeResize="0"/>
          <p:nvPr/>
        </p:nvPicPr>
        <p:blipFill>
          <a:blip r:embed="rId5">
            <a:alphaModFix/>
          </a:blip>
          <a:stretch>
            <a:fillRect/>
          </a:stretch>
        </p:blipFill>
        <p:spPr>
          <a:xfrm>
            <a:off x="2481200" y="4357275"/>
            <a:ext cx="2929200" cy="2196900"/>
          </a:xfrm>
          <a:prstGeom prst="rect">
            <a:avLst/>
          </a:prstGeom>
          <a:noFill/>
          <a:ln>
            <a:noFill/>
          </a:ln>
        </p:spPr>
      </p:pic>
      <p:pic>
        <p:nvPicPr>
          <p:cNvPr id="764" name="Google Shape;764;g20e2f91c9c7_1_633"/>
          <p:cNvPicPr preferRelativeResize="0"/>
          <p:nvPr/>
        </p:nvPicPr>
        <p:blipFill>
          <a:blip r:embed="rId6">
            <a:alphaModFix/>
          </a:blip>
          <a:stretch>
            <a:fillRect/>
          </a:stretch>
        </p:blipFill>
        <p:spPr>
          <a:xfrm>
            <a:off x="6004351" y="4391715"/>
            <a:ext cx="2984423" cy="212802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0e2f91c9c7_1_648"/>
          <p:cNvSpPr txBox="1"/>
          <p:nvPr/>
        </p:nvSpPr>
        <p:spPr>
          <a:xfrm>
            <a:off x="623900" y="1316800"/>
            <a:ext cx="111573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sp>
        <p:nvSpPr>
          <p:cNvPr id="770" name="Google Shape;770;g20e2f91c9c7_1_648"/>
          <p:cNvSpPr txBox="1"/>
          <p:nvPr/>
        </p:nvSpPr>
        <p:spPr>
          <a:xfrm>
            <a:off x="7073125" y="6134100"/>
            <a:ext cx="19050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sz="1200">
              <a:solidFill>
                <a:srgbClr val="000000"/>
              </a:solidFill>
              <a:latin typeface="Gill Sans"/>
              <a:ea typeface="Gill Sans"/>
              <a:cs typeface="Gill Sans"/>
              <a:sym typeface="Gill Sans"/>
            </a:endParaRPr>
          </a:p>
        </p:txBody>
      </p:sp>
      <p:sp>
        <p:nvSpPr>
          <p:cNvPr id="771" name="Google Shape;771;g20e2f91c9c7_1_648"/>
          <p:cNvSpPr txBox="1"/>
          <p:nvPr/>
        </p:nvSpPr>
        <p:spPr>
          <a:xfrm>
            <a:off x="883700" y="445800"/>
            <a:ext cx="82296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04A80"/>
                </a:solidFill>
                <a:latin typeface="Calibri"/>
                <a:ea typeface="Calibri"/>
                <a:cs typeface="Calibri"/>
                <a:sym typeface="Calibri"/>
              </a:rPr>
              <a:t>Inflation</a:t>
            </a:r>
            <a:endParaRPr sz="2800">
              <a:solidFill>
                <a:srgbClr val="004A80"/>
              </a:solidFill>
              <a:latin typeface="Calibri"/>
              <a:ea typeface="Calibri"/>
              <a:cs typeface="Calibri"/>
              <a:sym typeface="Calibri"/>
            </a:endParaRPr>
          </a:p>
        </p:txBody>
      </p:sp>
      <p:sp>
        <p:nvSpPr>
          <p:cNvPr id="772" name="Google Shape;772;g20e2f91c9c7_1_648"/>
          <p:cNvSpPr txBox="1"/>
          <p:nvPr/>
        </p:nvSpPr>
        <p:spPr>
          <a:xfrm>
            <a:off x="753800" y="1829700"/>
            <a:ext cx="10897500" cy="38943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200">
                <a:solidFill>
                  <a:srgbClr val="274E13"/>
                </a:solidFill>
                <a:latin typeface="Calibri"/>
                <a:ea typeface="Calibri"/>
                <a:cs typeface="Calibri"/>
                <a:sym typeface="Calibri"/>
              </a:rPr>
              <a:t>Types of Inflation:</a:t>
            </a:r>
            <a:endParaRPr b="1"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u="sng">
                <a:solidFill>
                  <a:srgbClr val="274E13"/>
                </a:solidFill>
                <a:latin typeface="Calibri"/>
                <a:ea typeface="Calibri"/>
                <a:cs typeface="Calibri"/>
                <a:sym typeface="Calibri"/>
              </a:rPr>
              <a:t>Creeping Inflation</a:t>
            </a:r>
            <a:r>
              <a:rPr lang="en-US" sz="2200">
                <a:solidFill>
                  <a:srgbClr val="274E13"/>
                </a:solidFill>
                <a:latin typeface="Calibri"/>
                <a:ea typeface="Calibri"/>
                <a:cs typeface="Calibri"/>
                <a:sym typeface="Calibri"/>
              </a:rPr>
              <a:t>:  low, steady inflation that represents healthy growth.</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u="sng">
                <a:solidFill>
                  <a:srgbClr val="274E13"/>
                </a:solidFill>
                <a:latin typeface="Calibri"/>
                <a:ea typeface="Calibri"/>
                <a:cs typeface="Calibri"/>
                <a:sym typeface="Calibri"/>
              </a:rPr>
              <a:t>Chronic Inflation:</a:t>
            </a:r>
            <a:r>
              <a:rPr lang="en-US" sz="2200">
                <a:solidFill>
                  <a:srgbClr val="274E13"/>
                </a:solidFill>
                <a:latin typeface="Calibri"/>
                <a:ea typeface="Calibri"/>
                <a:cs typeface="Calibri"/>
                <a:sym typeface="Calibri"/>
              </a:rPr>
              <a:t>  higher, persistent inflation that plagues an economy and causes problematic cost of living increases.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u="sng">
                <a:solidFill>
                  <a:srgbClr val="274E13"/>
                </a:solidFill>
                <a:latin typeface="Calibri"/>
                <a:ea typeface="Calibri"/>
                <a:cs typeface="Calibri"/>
                <a:sym typeface="Calibri"/>
              </a:rPr>
              <a:t>Hyperinflation</a:t>
            </a:r>
            <a:r>
              <a:rPr lang="en-US" sz="2200">
                <a:solidFill>
                  <a:srgbClr val="274E13"/>
                </a:solidFill>
                <a:latin typeface="Calibri"/>
                <a:ea typeface="Calibri"/>
                <a:cs typeface="Calibri"/>
                <a:sym typeface="Calibri"/>
              </a:rPr>
              <a:t>:  inflation that spirals out of control.  This type of inflation can reach the hundreds, millions, billions percent per year increases.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Ex:  Zimbabwe:  25,000,000,000,000,000,000,000,000% in one year!</a:t>
            </a:r>
            <a:endParaRPr>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g20e2f91c9c7_1_661"/>
          <p:cNvPicPr preferRelativeResize="0"/>
          <p:nvPr/>
        </p:nvPicPr>
        <p:blipFill>
          <a:blip r:embed="rId3">
            <a:alphaModFix/>
          </a:blip>
          <a:stretch>
            <a:fillRect/>
          </a:stretch>
        </p:blipFill>
        <p:spPr>
          <a:xfrm>
            <a:off x="1217150" y="455875"/>
            <a:ext cx="8229599" cy="616463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20e2f91c9c7_1_739"/>
          <p:cNvPicPr preferRelativeResize="0"/>
          <p:nvPr/>
        </p:nvPicPr>
        <p:blipFill>
          <a:blip r:embed="rId3">
            <a:alphaModFix/>
          </a:blip>
          <a:stretch>
            <a:fillRect/>
          </a:stretch>
        </p:blipFill>
        <p:spPr>
          <a:xfrm>
            <a:off x="802300" y="1478200"/>
            <a:ext cx="9864499" cy="4594425"/>
          </a:xfrm>
          <a:prstGeom prst="rect">
            <a:avLst/>
          </a:prstGeom>
          <a:noFill/>
          <a:ln>
            <a:noFill/>
          </a:ln>
        </p:spPr>
      </p:pic>
      <p:sp>
        <p:nvSpPr>
          <p:cNvPr id="783" name="Google Shape;783;g20e2f91c9c7_1_739"/>
          <p:cNvSpPr txBox="1"/>
          <p:nvPr/>
        </p:nvSpPr>
        <p:spPr>
          <a:xfrm>
            <a:off x="1211775" y="550125"/>
            <a:ext cx="6393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Inflation Rates in the U.S.</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089a1aea96_0_14"/>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14" name="Google Shape;214;g2089a1aea96_0_14"/>
          <p:cNvSpPr txBox="1"/>
          <p:nvPr/>
        </p:nvSpPr>
        <p:spPr>
          <a:xfrm>
            <a:off x="590463" y="501010"/>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0" i="0" lang="en-US" sz="4400" u="sng" cap="none" strike="noStrike">
                <a:solidFill>
                  <a:srgbClr val="000000"/>
                </a:solidFill>
                <a:latin typeface="Calibri"/>
                <a:ea typeface="Calibri"/>
                <a:cs typeface="Calibri"/>
                <a:sym typeface="Calibri"/>
              </a:rPr>
              <a:t>Question</a:t>
            </a:r>
            <a:r>
              <a:rPr lang="en-US" sz="4400" u="sng">
                <a:latin typeface="Calibri"/>
                <a:ea typeface="Calibri"/>
                <a:cs typeface="Calibri"/>
                <a:sym typeface="Calibri"/>
              </a:rPr>
              <a:t> of the Day Activity</a:t>
            </a:r>
            <a:endParaRPr b="0" i="0" sz="1400" u="none" cap="none" strike="noStrike">
              <a:solidFill>
                <a:srgbClr val="000000"/>
              </a:solidFill>
              <a:latin typeface="Arial"/>
              <a:ea typeface="Arial"/>
              <a:cs typeface="Arial"/>
              <a:sym typeface="Arial"/>
            </a:endParaRPr>
          </a:p>
        </p:txBody>
      </p:sp>
      <p:sp>
        <p:nvSpPr>
          <p:cNvPr id="215" name="Google Shape;215;g2089a1aea96_0_14"/>
          <p:cNvSpPr txBox="1"/>
          <p:nvPr/>
        </p:nvSpPr>
        <p:spPr>
          <a:xfrm>
            <a:off x="947850" y="2044375"/>
            <a:ext cx="5114700" cy="314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The U.S. currently has the highest GDP in the world, with China second.  Which nation is third?</a:t>
            </a:r>
            <a:endParaRPr sz="2400">
              <a:solidFill>
                <a:schemeClr val="dk1"/>
              </a:solidFill>
            </a:endParaRPr>
          </a:p>
          <a:p>
            <a:pPr indent="-381000" lvl="0" marL="457200" rtl="0" algn="l">
              <a:lnSpc>
                <a:spcPct val="115000"/>
              </a:lnSpc>
              <a:spcBef>
                <a:spcPts val="1600"/>
              </a:spcBef>
              <a:spcAft>
                <a:spcPts val="0"/>
              </a:spcAft>
              <a:buClr>
                <a:schemeClr val="dk1"/>
              </a:buClr>
              <a:buSzPts val="2400"/>
              <a:buAutoNum type="alphaUcPeriod"/>
            </a:pPr>
            <a:r>
              <a:rPr lang="en-US" sz="2400">
                <a:solidFill>
                  <a:schemeClr val="dk1"/>
                </a:solidFill>
              </a:rPr>
              <a:t>Germany</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Brazil</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Japan</a:t>
            </a:r>
            <a:endParaRPr sz="2400">
              <a:solidFill>
                <a:schemeClr val="dk1"/>
              </a:solidFill>
            </a:endParaRPr>
          </a:p>
          <a:p>
            <a:pPr indent="-381000" lvl="0" marL="457200" rtl="0" algn="l">
              <a:lnSpc>
                <a:spcPct val="115000"/>
              </a:lnSpc>
              <a:spcBef>
                <a:spcPts val="0"/>
              </a:spcBef>
              <a:spcAft>
                <a:spcPts val="0"/>
              </a:spcAft>
              <a:buClr>
                <a:schemeClr val="dk1"/>
              </a:buClr>
              <a:buSzPts val="2400"/>
              <a:buAutoNum type="alphaUcPeriod"/>
            </a:pPr>
            <a:r>
              <a:rPr lang="en-US" sz="2400">
                <a:solidFill>
                  <a:schemeClr val="dk1"/>
                </a:solidFill>
              </a:rPr>
              <a:t>India</a:t>
            </a:r>
            <a:endParaRPr/>
          </a:p>
        </p:txBody>
      </p:sp>
      <p:pic>
        <p:nvPicPr>
          <p:cNvPr id="216" name="Google Shape;216;g2089a1aea96_0_14"/>
          <p:cNvPicPr preferRelativeResize="0"/>
          <p:nvPr/>
        </p:nvPicPr>
        <p:blipFill>
          <a:blip r:embed="rId3">
            <a:alphaModFix/>
          </a:blip>
          <a:stretch>
            <a:fillRect/>
          </a:stretch>
        </p:blipFill>
        <p:spPr>
          <a:xfrm>
            <a:off x="6694450" y="2241663"/>
            <a:ext cx="4547876" cy="2747625"/>
          </a:xfrm>
          <a:prstGeom prst="rect">
            <a:avLst/>
          </a:prstGeom>
          <a:noFill/>
          <a:ln>
            <a:noFill/>
          </a:ln>
        </p:spPr>
      </p:pic>
      <p:sp>
        <p:nvSpPr>
          <p:cNvPr id="217" name="Google Shape;217;g2089a1aea96_0_14"/>
          <p:cNvSpPr txBox="1"/>
          <p:nvPr/>
        </p:nvSpPr>
        <p:spPr>
          <a:xfrm>
            <a:off x="3588600" y="5481300"/>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hlink"/>
                </a:solidFill>
                <a:hlinkClick r:id="rId4"/>
              </a:rPr>
              <a:t>https://forms.gle/WTQ9YUei29vtziax6</a:t>
            </a:r>
            <a:endParaRPr sz="1800"/>
          </a:p>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g20e2f91c9c7_1_744"/>
          <p:cNvPicPr preferRelativeResize="0"/>
          <p:nvPr/>
        </p:nvPicPr>
        <p:blipFill>
          <a:blip r:embed="rId3">
            <a:alphaModFix/>
          </a:blip>
          <a:stretch>
            <a:fillRect/>
          </a:stretch>
        </p:blipFill>
        <p:spPr>
          <a:xfrm>
            <a:off x="542325" y="1504200"/>
            <a:ext cx="10701700" cy="4984350"/>
          </a:xfrm>
          <a:prstGeom prst="rect">
            <a:avLst/>
          </a:prstGeom>
          <a:noFill/>
          <a:ln>
            <a:noFill/>
          </a:ln>
        </p:spPr>
      </p:pic>
      <p:sp>
        <p:nvSpPr>
          <p:cNvPr id="789" name="Google Shape;789;g20e2f91c9c7_1_744"/>
          <p:cNvSpPr txBox="1"/>
          <p:nvPr/>
        </p:nvSpPr>
        <p:spPr>
          <a:xfrm>
            <a:off x="780575" y="501800"/>
            <a:ext cx="5207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rPr>
              <a:t>Inflation Rates in the U.S.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0e2f91c9c7_1_749"/>
          <p:cNvSpPr txBox="1"/>
          <p:nvPr/>
        </p:nvSpPr>
        <p:spPr>
          <a:xfrm>
            <a:off x="699225" y="1689725"/>
            <a:ext cx="10380300" cy="44175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000">
                <a:solidFill>
                  <a:srgbClr val="274E13"/>
                </a:solidFill>
                <a:latin typeface="Calibri"/>
                <a:ea typeface="Calibri"/>
                <a:cs typeface="Calibri"/>
                <a:sym typeface="Calibri"/>
              </a:rPr>
              <a:t>Causes of Inflation:</a:t>
            </a:r>
            <a:endParaRPr b="1"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u="sng">
                <a:solidFill>
                  <a:srgbClr val="274E13"/>
                </a:solidFill>
                <a:latin typeface="Calibri"/>
                <a:ea typeface="Calibri"/>
                <a:cs typeface="Calibri"/>
                <a:sym typeface="Calibri"/>
              </a:rPr>
              <a:t>Cost push inflation</a:t>
            </a:r>
            <a:r>
              <a:rPr lang="en-US" sz="2000">
                <a:solidFill>
                  <a:srgbClr val="274E13"/>
                </a:solidFill>
                <a:latin typeface="Calibri"/>
                <a:ea typeface="Calibri"/>
                <a:cs typeface="Calibri"/>
                <a:sym typeface="Calibri"/>
              </a:rPr>
              <a:t> - the cost of resources increases and pushes up the price of final products.</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  there’s a severe drought that causes increases in the price of crops.  Food prices increase dramatically</a:t>
            </a:r>
            <a:endParaRPr sz="2000">
              <a:solidFill>
                <a:srgbClr val="274E13"/>
              </a:solidFill>
              <a:latin typeface="Calibri"/>
              <a:ea typeface="Calibri"/>
              <a:cs typeface="Calibri"/>
              <a:sym typeface="Calibri"/>
            </a:endParaRPr>
          </a:p>
          <a:p>
            <a:pPr indent="0" lvl="0" marL="914400" rtl="0" algn="l">
              <a:spcBef>
                <a:spcPts val="360"/>
              </a:spcBef>
              <a:spcAft>
                <a:spcPts val="0"/>
              </a:spcAft>
              <a:buNone/>
            </a:pPr>
            <a:r>
              <a:t/>
            </a:r>
            <a:endParaRPr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u="sng">
                <a:solidFill>
                  <a:srgbClr val="274E13"/>
                </a:solidFill>
                <a:latin typeface="Calibri"/>
                <a:ea typeface="Calibri"/>
                <a:cs typeface="Calibri"/>
                <a:sym typeface="Calibri"/>
              </a:rPr>
              <a:t>Demand pull inflation</a:t>
            </a:r>
            <a:r>
              <a:rPr lang="en-US" sz="2000">
                <a:solidFill>
                  <a:srgbClr val="274E13"/>
                </a:solidFill>
                <a:latin typeface="Calibri"/>
                <a:ea typeface="Calibri"/>
                <a:cs typeface="Calibri"/>
                <a:sym typeface="Calibri"/>
              </a:rPr>
              <a:t> - there is an overall increase in demand that pulls the price of goods and services up.</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  a dramatic increase in the population level increases demand for most goods and services</a:t>
            </a:r>
            <a:endParaRPr sz="2000">
              <a:solidFill>
                <a:srgbClr val="274E13"/>
              </a:solidFill>
              <a:latin typeface="Calibri"/>
              <a:ea typeface="Calibri"/>
              <a:cs typeface="Calibri"/>
              <a:sym typeface="Calibri"/>
            </a:endParaRPr>
          </a:p>
          <a:p>
            <a:pPr indent="0" lvl="0" marL="0" rtl="0" algn="l">
              <a:spcBef>
                <a:spcPts val="360"/>
              </a:spcBef>
              <a:spcAft>
                <a:spcPts val="0"/>
              </a:spcAft>
              <a:buNone/>
            </a:pPr>
            <a:r>
              <a:t/>
            </a:r>
            <a:endParaRPr sz="2000">
              <a:solidFill>
                <a:srgbClr val="274E13"/>
              </a:solidFill>
              <a:latin typeface="Calibri"/>
              <a:ea typeface="Calibri"/>
              <a:cs typeface="Calibri"/>
              <a:sym typeface="Calibri"/>
            </a:endParaRPr>
          </a:p>
          <a:p>
            <a:pPr indent="-355600" lvl="0" marL="457200" rtl="0" algn="l">
              <a:spcBef>
                <a:spcPts val="360"/>
              </a:spcBef>
              <a:spcAft>
                <a:spcPts val="0"/>
              </a:spcAft>
              <a:buClr>
                <a:srgbClr val="274E13"/>
              </a:buClr>
              <a:buSzPts val="2000"/>
              <a:buFont typeface="Calibri"/>
              <a:buChar char="•"/>
            </a:pPr>
            <a:r>
              <a:rPr lang="en-US" sz="2000" u="sng">
                <a:solidFill>
                  <a:srgbClr val="274E13"/>
                </a:solidFill>
                <a:latin typeface="Calibri"/>
                <a:ea typeface="Calibri"/>
                <a:cs typeface="Calibri"/>
                <a:sym typeface="Calibri"/>
              </a:rPr>
              <a:t>Monetary causes </a:t>
            </a:r>
            <a:r>
              <a:rPr lang="en-US" sz="2000">
                <a:solidFill>
                  <a:srgbClr val="274E13"/>
                </a:solidFill>
                <a:latin typeface="Calibri"/>
                <a:ea typeface="Calibri"/>
                <a:cs typeface="Calibri"/>
                <a:sym typeface="Calibri"/>
              </a:rPr>
              <a:t>- the government puts too much money in circulation.  The money rapidly loses value.</a:t>
            </a:r>
            <a:endParaRPr sz="2000">
              <a:solidFill>
                <a:srgbClr val="274E13"/>
              </a:solidFill>
              <a:latin typeface="Calibri"/>
              <a:ea typeface="Calibri"/>
              <a:cs typeface="Calibri"/>
              <a:sym typeface="Calibri"/>
            </a:endParaRPr>
          </a:p>
          <a:p>
            <a:pPr indent="-355600" lvl="1" marL="914400" rtl="0" algn="l">
              <a:spcBef>
                <a:spcPts val="0"/>
              </a:spcBef>
              <a:spcAft>
                <a:spcPts val="0"/>
              </a:spcAft>
              <a:buClr>
                <a:srgbClr val="274E13"/>
              </a:buClr>
              <a:buSzPts val="2000"/>
              <a:buFont typeface="Calibri"/>
              <a:buChar char="»"/>
            </a:pPr>
            <a:r>
              <a:rPr lang="en-US" sz="2000">
                <a:solidFill>
                  <a:srgbClr val="274E13"/>
                </a:solidFill>
                <a:latin typeface="Calibri"/>
                <a:ea typeface="Calibri"/>
                <a:cs typeface="Calibri"/>
                <a:sym typeface="Calibri"/>
              </a:rPr>
              <a:t>Ex:  Germany in the 1920’s;  Zimbabwe in 2008</a:t>
            </a:r>
            <a:endParaRPr>
              <a:latin typeface="Calibri"/>
              <a:ea typeface="Calibri"/>
              <a:cs typeface="Calibri"/>
              <a:sym typeface="Calibri"/>
            </a:endParaRPr>
          </a:p>
        </p:txBody>
      </p:sp>
      <p:sp>
        <p:nvSpPr>
          <p:cNvPr id="795" name="Google Shape;795;g20e2f91c9c7_1_749"/>
          <p:cNvSpPr txBox="1"/>
          <p:nvPr/>
        </p:nvSpPr>
        <p:spPr>
          <a:xfrm>
            <a:off x="828300" y="5163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20e2f91c9c7_1_757"/>
          <p:cNvSpPr txBox="1"/>
          <p:nvPr/>
        </p:nvSpPr>
        <p:spPr>
          <a:xfrm>
            <a:off x="647225" y="1507750"/>
            <a:ext cx="10380300" cy="2277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600">
                <a:solidFill>
                  <a:srgbClr val="274E13"/>
                </a:solidFill>
                <a:latin typeface="Calibri"/>
                <a:ea typeface="Calibri"/>
                <a:cs typeface="Calibri"/>
                <a:sym typeface="Calibri"/>
              </a:rPr>
              <a:t>What are the major causes of our recent inflation in the U.S.?</a:t>
            </a:r>
            <a:endParaRPr sz="2600">
              <a:solidFill>
                <a:srgbClr val="274E13"/>
              </a:solidFill>
              <a:latin typeface="Calibri"/>
              <a:ea typeface="Calibri"/>
              <a:cs typeface="Calibri"/>
              <a:sym typeface="Calibri"/>
            </a:endParaRPr>
          </a:p>
          <a:p>
            <a:pPr indent="0" lvl="0" marL="0" rtl="0" algn="l">
              <a:spcBef>
                <a:spcPts val="360"/>
              </a:spcBef>
              <a:spcAft>
                <a:spcPts val="0"/>
              </a:spcAft>
              <a:buNone/>
            </a:pPr>
            <a:r>
              <a:t/>
            </a:r>
            <a:endParaRPr sz="2600">
              <a:solidFill>
                <a:srgbClr val="274E13"/>
              </a:solidFill>
              <a:latin typeface="Calibri"/>
              <a:ea typeface="Calibri"/>
              <a:cs typeface="Calibri"/>
              <a:sym typeface="Calibri"/>
            </a:endParaRPr>
          </a:p>
          <a:p>
            <a:pPr indent="-393700" lvl="0" marL="457200" rtl="0" algn="l">
              <a:spcBef>
                <a:spcPts val="360"/>
              </a:spcBef>
              <a:spcAft>
                <a:spcPts val="0"/>
              </a:spcAft>
              <a:buClr>
                <a:srgbClr val="274E13"/>
              </a:buClr>
              <a:buSzPts val="2600"/>
              <a:buFont typeface="Calibri"/>
              <a:buChar char="●"/>
            </a:pPr>
            <a:r>
              <a:rPr lang="en-US" sz="2600">
                <a:solidFill>
                  <a:srgbClr val="274E13"/>
                </a:solidFill>
                <a:latin typeface="Calibri"/>
                <a:ea typeface="Calibri"/>
                <a:cs typeface="Calibri"/>
                <a:sym typeface="Calibri"/>
              </a:rPr>
              <a:t>Demand:  Pent demand, COVID relief stimulus</a:t>
            </a:r>
            <a:endParaRPr sz="2600">
              <a:solidFill>
                <a:srgbClr val="274E13"/>
              </a:solidFill>
              <a:latin typeface="Calibri"/>
              <a:ea typeface="Calibri"/>
              <a:cs typeface="Calibri"/>
              <a:sym typeface="Calibri"/>
            </a:endParaRPr>
          </a:p>
          <a:p>
            <a:pPr indent="-393700" lvl="0" marL="457200" rtl="0" algn="l">
              <a:spcBef>
                <a:spcPts val="0"/>
              </a:spcBef>
              <a:spcAft>
                <a:spcPts val="0"/>
              </a:spcAft>
              <a:buClr>
                <a:srgbClr val="274E13"/>
              </a:buClr>
              <a:buSzPts val="2600"/>
              <a:buFont typeface="Calibri"/>
              <a:buChar char="●"/>
            </a:pPr>
            <a:r>
              <a:rPr lang="en-US" sz="2600">
                <a:solidFill>
                  <a:srgbClr val="274E13"/>
                </a:solidFill>
                <a:latin typeface="Calibri"/>
                <a:ea typeface="Calibri"/>
                <a:cs typeface="Calibri"/>
                <a:sym typeface="Calibri"/>
              </a:rPr>
              <a:t>Supply:  Supply chain issues</a:t>
            </a:r>
            <a:endParaRPr sz="2600">
              <a:solidFill>
                <a:srgbClr val="274E13"/>
              </a:solidFill>
              <a:latin typeface="Calibri"/>
              <a:ea typeface="Calibri"/>
              <a:cs typeface="Calibri"/>
              <a:sym typeface="Calibri"/>
            </a:endParaRPr>
          </a:p>
          <a:p>
            <a:pPr indent="-393700" lvl="0" marL="457200" rtl="0" algn="l">
              <a:spcBef>
                <a:spcPts val="0"/>
              </a:spcBef>
              <a:spcAft>
                <a:spcPts val="0"/>
              </a:spcAft>
              <a:buClr>
                <a:srgbClr val="274E13"/>
              </a:buClr>
              <a:buSzPts val="2600"/>
              <a:buFont typeface="Calibri"/>
              <a:buChar char="●"/>
            </a:pPr>
            <a:r>
              <a:rPr lang="en-US" sz="2600">
                <a:solidFill>
                  <a:srgbClr val="274E13"/>
                </a:solidFill>
                <a:latin typeface="Calibri"/>
                <a:ea typeface="Calibri"/>
                <a:cs typeface="Calibri"/>
                <a:sym typeface="Calibri"/>
              </a:rPr>
              <a:t>Supply Shock:  Russia invasion of Ukraine</a:t>
            </a:r>
            <a:endParaRPr sz="2600">
              <a:solidFill>
                <a:srgbClr val="274E13"/>
              </a:solidFill>
              <a:latin typeface="Calibri"/>
              <a:ea typeface="Calibri"/>
              <a:cs typeface="Calibri"/>
              <a:sym typeface="Calibri"/>
            </a:endParaRPr>
          </a:p>
        </p:txBody>
      </p:sp>
      <p:sp>
        <p:nvSpPr>
          <p:cNvPr id="801" name="Google Shape;801;g20e2f91c9c7_1_757"/>
          <p:cNvSpPr txBox="1"/>
          <p:nvPr/>
        </p:nvSpPr>
        <p:spPr>
          <a:xfrm>
            <a:off x="828300" y="5163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pic>
        <p:nvPicPr>
          <p:cNvPr id="802" name="Google Shape;802;g20e2f91c9c7_1_757"/>
          <p:cNvPicPr preferRelativeResize="0"/>
          <p:nvPr/>
        </p:nvPicPr>
        <p:blipFill>
          <a:blip r:embed="rId3">
            <a:alphaModFix/>
          </a:blip>
          <a:stretch>
            <a:fillRect/>
          </a:stretch>
        </p:blipFill>
        <p:spPr>
          <a:xfrm>
            <a:off x="4753650" y="3967625"/>
            <a:ext cx="3878362" cy="25855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20e2f91c9c7_1_763"/>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Causes of Inflation Simulation</a:t>
            </a:r>
            <a:endParaRPr/>
          </a:p>
        </p:txBody>
      </p:sp>
      <p:sp>
        <p:nvSpPr>
          <p:cNvPr id="808" name="Google Shape;808;g20e2f91c9c7_1_763"/>
          <p:cNvSpPr txBox="1"/>
          <p:nvPr/>
        </p:nvSpPr>
        <p:spPr>
          <a:xfrm>
            <a:off x="309300" y="1897700"/>
            <a:ext cx="11573400" cy="4248300"/>
          </a:xfrm>
          <a:prstGeom prst="rect">
            <a:avLst/>
          </a:prstGeom>
          <a:noFill/>
          <a:ln>
            <a:noFill/>
          </a:ln>
        </p:spPr>
        <p:txBody>
          <a:bodyPr anchorCtr="0" anchor="t" bIns="91425" lIns="91425" spcFirstLastPara="1" rIns="91425" wrap="square" tIns="91425">
            <a:spAutoFit/>
          </a:bodyPr>
          <a:lstStyle/>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Appoint two sellers.  The sellers are pretzel producers</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Give students a determined amount of currency (different amounts for each students randomly)</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Round 1:  students purchase pretzels for arranged market prices</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Round 2:  explain to the class that a drought has reduced the production of pretzels.  Take away half of the pretzels for sale.  Sellers offer the pretzels and likely a higher price (cost push inflation)</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Round 3: explain that due to a financial crisis the Central Bank of your nation is creating a huge amount of money to stimulate the economy.  Give some students a ton of extra money but explain that some students are on “fixed” incomes so they only get a small bit more.  Due to all the money chasing not enough goods, the price should rise steeply (monetary inflation)</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Debrief and discuss the various factors that caused inflation and who benefited and who was hurt.</a:t>
            </a:r>
            <a:endParaRPr sz="2200">
              <a:solidFill>
                <a:srgbClr val="274E13"/>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0e2f91c9c7_1_866"/>
          <p:cNvSpPr txBox="1"/>
          <p:nvPr>
            <p:ph idx="1" type="body"/>
          </p:nvPr>
        </p:nvSpPr>
        <p:spPr>
          <a:xfrm>
            <a:off x="609600" y="1535113"/>
            <a:ext cx="5384700" cy="598500"/>
          </a:xfrm>
          <a:prstGeom prst="rect">
            <a:avLst/>
          </a:prstGeom>
        </p:spPr>
        <p:txBody>
          <a:bodyPr anchorCtr="0" anchor="ctr" bIns="91425" lIns="91425" spcFirstLastPara="1" rIns="91425" wrap="square" tIns="91425">
            <a:noAutofit/>
          </a:bodyPr>
          <a:lstStyle/>
          <a:p>
            <a:pPr indent="0" lvl="0" marL="0" rtl="0" algn="ctr">
              <a:spcBef>
                <a:spcPts val="400"/>
              </a:spcBef>
              <a:spcAft>
                <a:spcPts val="0"/>
              </a:spcAft>
              <a:buNone/>
            </a:pPr>
            <a:r>
              <a:rPr lang="en-US"/>
              <a:t>Inflation “Winners”</a:t>
            </a:r>
            <a:endParaRPr/>
          </a:p>
        </p:txBody>
      </p:sp>
      <p:sp>
        <p:nvSpPr>
          <p:cNvPr id="815" name="Google Shape;815;g20e2f91c9c7_1_866"/>
          <p:cNvSpPr txBox="1"/>
          <p:nvPr>
            <p:ph type="title"/>
          </p:nvPr>
        </p:nvSpPr>
        <p:spPr>
          <a:xfrm>
            <a:off x="609600" y="609600"/>
            <a:ext cx="109728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Inflation</a:t>
            </a:r>
            <a:endParaRPr/>
          </a:p>
        </p:txBody>
      </p:sp>
      <p:sp>
        <p:nvSpPr>
          <p:cNvPr id="816" name="Google Shape;816;g20e2f91c9c7_1_866"/>
          <p:cNvSpPr txBox="1"/>
          <p:nvPr>
            <p:ph idx="12" type="sldNum"/>
          </p:nvPr>
        </p:nvSpPr>
        <p:spPr>
          <a:xfrm>
            <a:off x="8737600" y="6477000"/>
            <a:ext cx="25401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17" name="Google Shape;817;g20e2f91c9c7_1_866"/>
          <p:cNvSpPr txBox="1"/>
          <p:nvPr>
            <p:ph idx="2" type="body"/>
          </p:nvPr>
        </p:nvSpPr>
        <p:spPr>
          <a:xfrm>
            <a:off x="609600" y="2133600"/>
            <a:ext cx="5386800" cy="3951300"/>
          </a:xfrm>
          <a:prstGeom prst="rect">
            <a:avLst/>
          </a:prstGeom>
        </p:spPr>
        <p:txBody>
          <a:bodyPr anchorCtr="0" anchor="t" bIns="91425" lIns="91425" spcFirstLastPara="1" rIns="91425" wrap="square" tIns="91425">
            <a:noAutofit/>
          </a:bodyPr>
          <a:lstStyle/>
          <a:p>
            <a:pPr indent="-355600" lvl="0" marL="457200" rtl="0" algn="l">
              <a:spcBef>
                <a:spcPts val="400"/>
              </a:spcBef>
              <a:spcAft>
                <a:spcPts val="0"/>
              </a:spcAft>
              <a:buSzPts val="2000"/>
              <a:buChar char="•"/>
            </a:pPr>
            <a:r>
              <a:rPr lang="en-US"/>
              <a:t>People who are paying fixed rate loans at a lower guaranteed interest rate.</a:t>
            </a:r>
            <a:endParaRPr/>
          </a:p>
          <a:p>
            <a:pPr indent="-355600" lvl="0" marL="457200" rtl="0" algn="l">
              <a:spcBef>
                <a:spcPts val="0"/>
              </a:spcBef>
              <a:spcAft>
                <a:spcPts val="0"/>
              </a:spcAft>
              <a:buSzPts val="2000"/>
              <a:buChar char="•"/>
            </a:pPr>
            <a:r>
              <a:rPr lang="en-US"/>
              <a:t>People with wages indexed to inflation (COLA)</a:t>
            </a:r>
            <a:endParaRPr/>
          </a:p>
          <a:p>
            <a:pPr indent="-355600" lvl="0" marL="457200" rtl="0" algn="l">
              <a:spcBef>
                <a:spcPts val="0"/>
              </a:spcBef>
              <a:spcAft>
                <a:spcPts val="0"/>
              </a:spcAft>
              <a:buSzPts val="2000"/>
              <a:buChar char="•"/>
            </a:pPr>
            <a:r>
              <a:rPr lang="en-US"/>
              <a:t>People with investments that appreciate with inflation (ex: rising home prices)</a:t>
            </a:r>
            <a:endParaRPr/>
          </a:p>
        </p:txBody>
      </p:sp>
      <p:sp>
        <p:nvSpPr>
          <p:cNvPr id="818" name="Google Shape;818;g20e2f91c9c7_1_866"/>
          <p:cNvSpPr txBox="1"/>
          <p:nvPr>
            <p:ph idx="3" type="body"/>
          </p:nvPr>
        </p:nvSpPr>
        <p:spPr>
          <a:xfrm>
            <a:off x="6197600" y="2133600"/>
            <a:ext cx="5389200" cy="3951300"/>
          </a:xfrm>
          <a:prstGeom prst="rect">
            <a:avLst/>
          </a:prstGeom>
        </p:spPr>
        <p:txBody>
          <a:bodyPr anchorCtr="0" anchor="t" bIns="91425" lIns="91425" spcFirstLastPara="1" rIns="91425" wrap="square" tIns="91425">
            <a:noAutofit/>
          </a:bodyPr>
          <a:lstStyle/>
          <a:p>
            <a:pPr indent="-355600" lvl="0" marL="457200" rtl="0" algn="l">
              <a:spcBef>
                <a:spcPts val="400"/>
              </a:spcBef>
              <a:spcAft>
                <a:spcPts val="0"/>
              </a:spcAft>
              <a:buSzPts val="2000"/>
              <a:buChar char="•"/>
            </a:pPr>
            <a:r>
              <a:rPr lang="en-US"/>
              <a:t>People on fixed incomes not indexed to inflation</a:t>
            </a:r>
            <a:endParaRPr/>
          </a:p>
          <a:p>
            <a:pPr indent="-355600" lvl="0" marL="457200" rtl="0" algn="l">
              <a:spcBef>
                <a:spcPts val="0"/>
              </a:spcBef>
              <a:spcAft>
                <a:spcPts val="0"/>
              </a:spcAft>
              <a:buSzPts val="2000"/>
              <a:buChar char="•"/>
            </a:pPr>
            <a:r>
              <a:rPr lang="en-US"/>
              <a:t>Banks that issued lower fixed rate loans in the past</a:t>
            </a:r>
            <a:endParaRPr/>
          </a:p>
          <a:p>
            <a:pPr indent="-355600" lvl="0" marL="457200" rtl="0" algn="l">
              <a:spcBef>
                <a:spcPts val="0"/>
              </a:spcBef>
              <a:spcAft>
                <a:spcPts val="0"/>
              </a:spcAft>
              <a:buSzPts val="2000"/>
              <a:buChar char="•"/>
            </a:pPr>
            <a:r>
              <a:rPr lang="en-US"/>
              <a:t>Consumers or businesses who have variable rate loans</a:t>
            </a:r>
            <a:endParaRPr/>
          </a:p>
          <a:p>
            <a:pPr indent="-355600" lvl="0" marL="457200" rtl="0" algn="l">
              <a:spcBef>
                <a:spcPts val="0"/>
              </a:spcBef>
              <a:spcAft>
                <a:spcPts val="0"/>
              </a:spcAft>
              <a:buSzPts val="2000"/>
              <a:buChar char="•"/>
            </a:pPr>
            <a:r>
              <a:rPr lang="en-US"/>
              <a:t>Lower wage jobs that are “sticky”</a:t>
            </a:r>
            <a:endParaRPr/>
          </a:p>
        </p:txBody>
      </p:sp>
      <p:sp>
        <p:nvSpPr>
          <p:cNvPr id="819" name="Google Shape;819;g20e2f91c9c7_1_866"/>
          <p:cNvSpPr txBox="1"/>
          <p:nvPr>
            <p:ph idx="4" type="body"/>
          </p:nvPr>
        </p:nvSpPr>
        <p:spPr>
          <a:xfrm>
            <a:off x="6197600" y="1524000"/>
            <a:ext cx="5384700" cy="598500"/>
          </a:xfrm>
          <a:prstGeom prst="rect">
            <a:avLst/>
          </a:prstGeom>
        </p:spPr>
        <p:txBody>
          <a:bodyPr anchorCtr="0" anchor="ctr" bIns="91425" lIns="91425" spcFirstLastPara="1" rIns="91425" wrap="square" tIns="91425">
            <a:noAutofit/>
          </a:bodyPr>
          <a:lstStyle/>
          <a:p>
            <a:pPr indent="0" lvl="0" marL="0" rtl="0" algn="ctr">
              <a:spcBef>
                <a:spcPts val="400"/>
              </a:spcBef>
              <a:spcAft>
                <a:spcPts val="0"/>
              </a:spcAft>
              <a:buNone/>
            </a:pPr>
            <a:r>
              <a:rPr lang="en-US"/>
              <a:t>Inflation “Losers”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20e2f91c9c7_1_943"/>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Effects of Inflation</a:t>
            </a:r>
            <a:endParaRPr/>
          </a:p>
        </p:txBody>
      </p:sp>
      <p:sp>
        <p:nvSpPr>
          <p:cNvPr id="825" name="Google Shape;825;g20e2f91c9c7_1_943"/>
          <p:cNvSpPr txBox="1"/>
          <p:nvPr/>
        </p:nvSpPr>
        <p:spPr>
          <a:xfrm>
            <a:off x="493925" y="1949675"/>
            <a:ext cx="6088200" cy="4340700"/>
          </a:xfrm>
          <a:prstGeom prst="rect">
            <a:avLst/>
          </a:prstGeom>
          <a:noFill/>
          <a:ln>
            <a:noFill/>
          </a:ln>
        </p:spPr>
        <p:txBody>
          <a:bodyPr anchorCtr="0" anchor="t" bIns="91425" lIns="91425" spcFirstLastPara="1" rIns="91425" wrap="square" tIns="91425">
            <a:spAutoFit/>
          </a:bodyPr>
          <a:lstStyle/>
          <a:p>
            <a:pPr indent="-381000" lvl="0" marL="457200" rtl="0" algn="l">
              <a:spcBef>
                <a:spcPts val="36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Decline in purchasing power</a:t>
            </a:r>
            <a:endParaRPr sz="2400">
              <a:solidFill>
                <a:srgbClr val="274E13"/>
              </a:solidFill>
              <a:latin typeface="Calibri"/>
              <a:ea typeface="Calibri"/>
              <a:cs typeface="Calibri"/>
              <a:sym typeface="Calibri"/>
            </a:endParaRPr>
          </a:p>
          <a:p>
            <a:pPr indent="-381000" lvl="0" marL="457200" rtl="0" algn="l">
              <a:spcBef>
                <a:spcPts val="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Decline in the value of currency</a:t>
            </a:r>
            <a:endParaRPr sz="2400">
              <a:solidFill>
                <a:srgbClr val="274E13"/>
              </a:solidFill>
              <a:latin typeface="Calibri"/>
              <a:ea typeface="Calibri"/>
              <a:cs typeface="Calibri"/>
              <a:sym typeface="Calibri"/>
            </a:endParaRPr>
          </a:p>
          <a:p>
            <a:pPr indent="-381000" lvl="0" marL="457200" rtl="0" algn="l">
              <a:spcBef>
                <a:spcPts val="0"/>
              </a:spcBef>
              <a:spcAft>
                <a:spcPts val="0"/>
              </a:spcAft>
              <a:buClr>
                <a:srgbClr val="274E13"/>
              </a:buClr>
              <a:buSzPts val="2400"/>
              <a:buChar char="•"/>
            </a:pPr>
            <a:r>
              <a:rPr lang="en-US" sz="2400">
                <a:solidFill>
                  <a:srgbClr val="274E13"/>
                </a:solidFill>
                <a:latin typeface="Calibri"/>
                <a:ea typeface="Calibri"/>
                <a:cs typeface="Calibri"/>
                <a:sym typeface="Calibri"/>
              </a:rPr>
              <a:t>Decline in the </a:t>
            </a:r>
            <a:r>
              <a:rPr b="1" lang="en-US" sz="2400" u="sng">
                <a:solidFill>
                  <a:srgbClr val="274E13"/>
                </a:solidFill>
                <a:latin typeface="Calibri"/>
                <a:ea typeface="Calibri"/>
                <a:cs typeface="Calibri"/>
                <a:sym typeface="Calibri"/>
              </a:rPr>
              <a:t>real</a:t>
            </a:r>
            <a:r>
              <a:rPr lang="en-US" sz="2400">
                <a:solidFill>
                  <a:srgbClr val="274E13"/>
                </a:solidFill>
                <a:latin typeface="Calibri"/>
                <a:ea typeface="Calibri"/>
                <a:cs typeface="Calibri"/>
                <a:sym typeface="Calibri"/>
              </a:rPr>
              <a:t> value of income</a:t>
            </a:r>
            <a:endParaRPr sz="2400">
              <a:solidFill>
                <a:srgbClr val="274E13"/>
              </a:solidFill>
              <a:latin typeface="Calibri"/>
              <a:ea typeface="Calibri"/>
              <a:cs typeface="Calibri"/>
              <a:sym typeface="Calibri"/>
            </a:endParaRPr>
          </a:p>
          <a:p>
            <a:pPr indent="-381000" lvl="0" marL="457200" rtl="0" algn="l">
              <a:spcBef>
                <a:spcPts val="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Increase in interest rates</a:t>
            </a:r>
            <a:endParaRPr sz="2400">
              <a:solidFill>
                <a:srgbClr val="274E13"/>
              </a:solidFill>
              <a:latin typeface="Calibri"/>
              <a:ea typeface="Calibri"/>
              <a:cs typeface="Calibri"/>
              <a:sym typeface="Calibri"/>
            </a:endParaRPr>
          </a:p>
          <a:p>
            <a:pPr indent="0" lvl="0" marL="0" rtl="0" algn="l">
              <a:spcBef>
                <a:spcPts val="360"/>
              </a:spcBef>
              <a:spcAft>
                <a:spcPts val="0"/>
              </a:spcAft>
              <a:buNone/>
            </a:pPr>
            <a:r>
              <a:t/>
            </a:r>
            <a:endParaRPr sz="2400">
              <a:solidFill>
                <a:srgbClr val="274E13"/>
              </a:solidFill>
              <a:latin typeface="Calibri"/>
              <a:ea typeface="Calibri"/>
              <a:cs typeface="Calibri"/>
              <a:sym typeface="Calibri"/>
            </a:endParaRPr>
          </a:p>
          <a:p>
            <a:pPr indent="-381000" lvl="0" marL="457200" rtl="0" algn="l">
              <a:spcBef>
                <a:spcPts val="36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Which of the above will impact  consumers the most?</a:t>
            </a:r>
            <a:endParaRPr sz="2400">
              <a:solidFill>
                <a:srgbClr val="274E13"/>
              </a:solidFill>
              <a:latin typeface="Calibri"/>
              <a:ea typeface="Calibri"/>
              <a:cs typeface="Calibri"/>
              <a:sym typeface="Calibri"/>
            </a:endParaRPr>
          </a:p>
          <a:p>
            <a:pPr indent="-381000" lvl="0" marL="457200" rtl="0" algn="l">
              <a:spcBef>
                <a:spcPts val="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Which of the above will impact businesses the most?</a:t>
            </a:r>
            <a:endParaRPr sz="2400">
              <a:solidFill>
                <a:srgbClr val="274E13"/>
              </a:solidFill>
              <a:latin typeface="Calibri"/>
              <a:ea typeface="Calibri"/>
              <a:cs typeface="Calibri"/>
              <a:sym typeface="Calibri"/>
            </a:endParaRPr>
          </a:p>
          <a:p>
            <a:pPr indent="-381000" lvl="0" marL="457200" rtl="0" algn="l">
              <a:spcBef>
                <a:spcPts val="0"/>
              </a:spcBef>
              <a:spcAft>
                <a:spcPts val="0"/>
              </a:spcAft>
              <a:buClr>
                <a:srgbClr val="274E13"/>
              </a:buClr>
              <a:buSzPts val="2400"/>
              <a:buFont typeface="Calibri"/>
              <a:buChar char="•"/>
            </a:pPr>
            <a:r>
              <a:rPr lang="en-US" sz="2400">
                <a:solidFill>
                  <a:srgbClr val="274E13"/>
                </a:solidFill>
                <a:latin typeface="Calibri"/>
                <a:ea typeface="Calibri"/>
                <a:cs typeface="Calibri"/>
                <a:sym typeface="Calibri"/>
              </a:rPr>
              <a:t>Which of the above will impact the government the most?</a:t>
            </a:r>
            <a:endParaRPr sz="2400">
              <a:solidFill>
                <a:srgbClr val="274E13"/>
              </a:solidFill>
              <a:latin typeface="Calibri"/>
              <a:ea typeface="Calibri"/>
              <a:cs typeface="Calibri"/>
              <a:sym typeface="Calibri"/>
            </a:endParaRPr>
          </a:p>
        </p:txBody>
      </p:sp>
      <p:pic>
        <p:nvPicPr>
          <p:cNvPr id="826" name="Google Shape;826;g20e2f91c9c7_1_943"/>
          <p:cNvPicPr preferRelativeResize="0"/>
          <p:nvPr/>
        </p:nvPicPr>
        <p:blipFill>
          <a:blip r:embed="rId3">
            <a:alphaModFix/>
          </a:blip>
          <a:stretch>
            <a:fillRect/>
          </a:stretch>
        </p:blipFill>
        <p:spPr>
          <a:xfrm>
            <a:off x="6976975" y="2547862"/>
            <a:ext cx="4570326" cy="240542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20e2f91c9c7_1_951"/>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sp>
        <p:nvSpPr>
          <p:cNvPr id="832" name="Google Shape;832;g20e2f91c9c7_1_951"/>
          <p:cNvSpPr txBox="1"/>
          <p:nvPr/>
        </p:nvSpPr>
        <p:spPr>
          <a:xfrm>
            <a:off x="1013850" y="2001675"/>
            <a:ext cx="9285600" cy="3509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200" u="sng">
                <a:solidFill>
                  <a:srgbClr val="274E13"/>
                </a:solidFill>
                <a:latin typeface="Calibri"/>
                <a:ea typeface="Calibri"/>
                <a:cs typeface="Calibri"/>
                <a:sym typeface="Calibri"/>
              </a:rPr>
              <a:t>Deflation:</a:t>
            </a:r>
            <a:r>
              <a:rPr lang="en-US" sz="2200">
                <a:solidFill>
                  <a:srgbClr val="274E13"/>
                </a:solidFill>
                <a:latin typeface="Calibri"/>
                <a:ea typeface="Calibri"/>
                <a:cs typeface="Calibri"/>
                <a:sym typeface="Calibri"/>
              </a:rPr>
              <a:t>  a decrease in the prices of goods and services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	Ex: In 2019 inflation is 1%, in 2020 inflation is -1%.</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Is deflation a bad thing?</a:t>
            </a:r>
            <a:endParaRPr sz="2200">
              <a:solidFill>
                <a:srgbClr val="274E13"/>
              </a:solidFill>
              <a:latin typeface="Calibri"/>
              <a:ea typeface="Calibri"/>
              <a:cs typeface="Calibri"/>
              <a:sym typeface="Calibri"/>
            </a:endParaRPr>
          </a:p>
          <a:p>
            <a:pPr indent="-368300" lvl="0" marL="4572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What could be some of the positive and negative aspects of deflation?</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b="1" lang="en-US" sz="2200" u="sng">
                <a:solidFill>
                  <a:srgbClr val="274E13"/>
                </a:solidFill>
                <a:latin typeface="Calibri"/>
                <a:ea typeface="Calibri"/>
                <a:cs typeface="Calibri"/>
                <a:sym typeface="Calibri"/>
              </a:rPr>
              <a:t>Disinflation</a:t>
            </a:r>
            <a:r>
              <a:rPr lang="en-US" sz="2200">
                <a:solidFill>
                  <a:srgbClr val="274E13"/>
                </a:solidFill>
                <a:latin typeface="Calibri"/>
                <a:ea typeface="Calibri"/>
                <a:cs typeface="Calibri"/>
                <a:sym typeface="Calibri"/>
              </a:rPr>
              <a:t>:  the rate of inflation slows from one time period to the next.  There still is inflation but the rate decreases.</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	Ex: In 2017 inflation was 2.5% and in 2018 inflation was 1.5%</a:t>
            </a:r>
            <a:endParaRPr>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20e2f91c9c7_1_959"/>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pic>
        <p:nvPicPr>
          <p:cNvPr id="838" name="Google Shape;838;g20e2f91c9c7_1_959"/>
          <p:cNvPicPr preferRelativeResize="0"/>
          <p:nvPr/>
        </p:nvPicPr>
        <p:blipFill>
          <a:blip r:embed="rId3">
            <a:alphaModFix/>
          </a:blip>
          <a:stretch>
            <a:fillRect/>
          </a:stretch>
        </p:blipFill>
        <p:spPr>
          <a:xfrm>
            <a:off x="638475" y="1586775"/>
            <a:ext cx="10915049" cy="50837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20e2f91c9c7_1_965"/>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sp>
        <p:nvSpPr>
          <p:cNvPr id="844" name="Google Shape;844;g20e2f91c9c7_1_965"/>
          <p:cNvSpPr txBox="1"/>
          <p:nvPr/>
        </p:nvSpPr>
        <p:spPr>
          <a:xfrm>
            <a:off x="618600" y="1741675"/>
            <a:ext cx="11573400" cy="4094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200">
                <a:solidFill>
                  <a:srgbClr val="274E13"/>
                </a:solidFill>
                <a:latin typeface="Calibri"/>
                <a:ea typeface="Calibri"/>
                <a:cs typeface="Calibri"/>
                <a:sym typeface="Calibri"/>
              </a:rPr>
              <a:t>How is inflation measured?</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368300" lvl="0" marL="457200" rtl="0" algn="l">
              <a:spcBef>
                <a:spcPts val="36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Consumer Price Index (CPI):  a “market basket” of 200 goods and services purchased by a typical “urban” consumer (93% of U.S. consumers are considered urban consumers)</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Prices of the 200 goods and services are tracked monthly</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The “base year” period of the CPI is 1982-84</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In order to calculate the CPI, the price of the current market basket is determined.</a:t>
            </a:r>
            <a:endParaRPr sz="2200">
              <a:solidFill>
                <a:srgbClr val="274E13"/>
              </a:solidFill>
              <a:latin typeface="Calibri"/>
              <a:ea typeface="Calibri"/>
              <a:cs typeface="Calibri"/>
              <a:sym typeface="Calibri"/>
            </a:endParaRPr>
          </a:p>
          <a:p>
            <a:pPr indent="-368300" lvl="1" marL="914400" rtl="0" algn="l">
              <a:spcBef>
                <a:spcPts val="0"/>
              </a:spcBef>
              <a:spcAft>
                <a:spcPts val="0"/>
              </a:spcAft>
              <a:buClr>
                <a:srgbClr val="274E13"/>
              </a:buClr>
              <a:buSzPts val="2200"/>
              <a:buFont typeface="Calibri"/>
              <a:buChar char="»"/>
            </a:pPr>
            <a:r>
              <a:rPr lang="en-US" sz="2200">
                <a:solidFill>
                  <a:srgbClr val="274E13"/>
                </a:solidFill>
                <a:latin typeface="Calibri"/>
                <a:ea typeface="Calibri"/>
                <a:cs typeface="Calibri"/>
                <a:sym typeface="Calibri"/>
              </a:rPr>
              <a:t>CPI = Price of current market basket / price of base year market basket x 100</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t/>
            </a:r>
            <a:endParaRPr sz="2200">
              <a:solidFill>
                <a:srgbClr val="274E13"/>
              </a:solidFill>
              <a:latin typeface="Calibri"/>
              <a:ea typeface="Calibri"/>
              <a:cs typeface="Calibri"/>
              <a:sym typeface="Calibri"/>
            </a:endParaRPr>
          </a:p>
          <a:p>
            <a:pPr indent="0" lvl="0" marL="0" rtl="0" algn="l">
              <a:spcBef>
                <a:spcPts val="360"/>
              </a:spcBef>
              <a:spcAft>
                <a:spcPts val="0"/>
              </a:spcAft>
              <a:buNone/>
            </a:pPr>
            <a:r>
              <a:rPr lang="en-US" sz="2200">
                <a:solidFill>
                  <a:srgbClr val="274E13"/>
                </a:solidFill>
                <a:latin typeface="Calibri"/>
                <a:ea typeface="Calibri"/>
                <a:cs typeface="Calibri"/>
                <a:sym typeface="Calibri"/>
              </a:rPr>
              <a:t>EX:  In 2019 it cost $150,000 for the market basket. In 1982 it cost $50,000.  Therefore the CPI is 150,000/ 50,000 = 3 x 100 = </a:t>
            </a:r>
            <a:r>
              <a:rPr b="1" lang="en-US" sz="2200" u="sng">
                <a:solidFill>
                  <a:srgbClr val="274E13"/>
                </a:solidFill>
                <a:latin typeface="Calibri"/>
                <a:ea typeface="Calibri"/>
                <a:cs typeface="Calibri"/>
                <a:sym typeface="Calibri"/>
              </a:rPr>
              <a:t>300</a:t>
            </a:r>
            <a:endParaRPr>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20e2f91c9c7_1_972"/>
          <p:cNvSpPr txBox="1"/>
          <p:nvPr/>
        </p:nvSpPr>
        <p:spPr>
          <a:xfrm>
            <a:off x="906275" y="516350"/>
            <a:ext cx="47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4A80"/>
                </a:solidFill>
                <a:latin typeface="Gill Sans"/>
                <a:ea typeface="Gill Sans"/>
                <a:cs typeface="Gill Sans"/>
                <a:sym typeface="Gill Sans"/>
              </a:rPr>
              <a:t>Inflation</a:t>
            </a:r>
            <a:endParaRPr/>
          </a:p>
        </p:txBody>
      </p:sp>
      <p:pic>
        <p:nvPicPr>
          <p:cNvPr id="850" name="Google Shape;850;g20e2f91c9c7_1_972"/>
          <p:cNvPicPr preferRelativeResize="0"/>
          <p:nvPr/>
        </p:nvPicPr>
        <p:blipFill>
          <a:blip r:embed="rId3">
            <a:alphaModFix/>
          </a:blip>
          <a:stretch>
            <a:fillRect/>
          </a:stretch>
        </p:blipFill>
        <p:spPr>
          <a:xfrm>
            <a:off x="2381250" y="1579550"/>
            <a:ext cx="7429500" cy="4953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