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43"/>
  </p:notesMasterIdLst>
  <p:sldIdLst>
    <p:sldId id="256" r:id="rId3"/>
    <p:sldId id="257" r:id="rId4"/>
    <p:sldId id="258" r:id="rId5"/>
    <p:sldId id="275" r:id="rId6"/>
    <p:sldId id="276" r:id="rId7"/>
    <p:sldId id="349" r:id="rId8"/>
    <p:sldId id="260" r:id="rId9"/>
    <p:sldId id="259" r:id="rId10"/>
    <p:sldId id="312" r:id="rId11"/>
    <p:sldId id="313" r:id="rId12"/>
    <p:sldId id="314" r:id="rId13"/>
    <p:sldId id="315" r:id="rId14"/>
    <p:sldId id="351" r:id="rId15"/>
    <p:sldId id="353" r:id="rId16"/>
    <p:sldId id="352" r:id="rId17"/>
    <p:sldId id="323" r:id="rId18"/>
    <p:sldId id="324" r:id="rId19"/>
    <p:sldId id="326" r:id="rId20"/>
    <p:sldId id="327" r:id="rId21"/>
    <p:sldId id="354" r:id="rId22"/>
    <p:sldId id="330" r:id="rId23"/>
    <p:sldId id="331" r:id="rId24"/>
    <p:sldId id="332" r:id="rId25"/>
    <p:sldId id="342" r:id="rId26"/>
    <p:sldId id="343" r:id="rId27"/>
    <p:sldId id="344" r:id="rId28"/>
    <p:sldId id="345" r:id="rId29"/>
    <p:sldId id="346" r:id="rId30"/>
    <p:sldId id="338" r:id="rId31"/>
    <p:sldId id="337" r:id="rId32"/>
    <p:sldId id="325" r:id="rId33"/>
    <p:sldId id="347" r:id="rId34"/>
    <p:sldId id="267" r:id="rId35"/>
    <p:sldId id="268" r:id="rId36"/>
    <p:sldId id="269" r:id="rId37"/>
    <p:sldId id="270" r:id="rId38"/>
    <p:sldId id="271" r:id="rId39"/>
    <p:sldId id="350" r:id="rId40"/>
    <p:sldId id="272" r:id="rId41"/>
    <p:sldId id="273" r:id="rId4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51043-3202-BA94-2815-4DECF550DB8B}" v="21" dt="2023-01-31T16:10:17.844"/>
    <p1510:client id="{52008705-2C35-9C52-168B-B8FFB00E1735}" v="8" dt="2023-01-27T16:41:16.169"/>
    <p1510:client id="{564FC819-1133-45EF-9BBA-ECB18477E490}" v="1" dt="2022-12-08T23:23:00.117"/>
    <p1510:client id="{5EF1E27E-A01C-29F3-657F-72BEC4BB2CEB}" v="32" dt="2023-01-05T17:47:28.673"/>
    <p1510:client id="{69429897-02A3-2B58-6952-6038BEFE487F}" v="21" dt="2023-01-05T15:51:16.603"/>
    <p1510:client id="{7D72865B-A580-3034-9302-EE2FA35B5599}" v="70" dt="2022-12-28T17:30:39.610"/>
    <p1510:client id="{8E07713C-4A9F-9B78-749B-ACEAC05571FB}" v="6" dt="2023-01-19T21:17:07.987"/>
    <p1510:client id="{9217FBF6-E752-C28F-56EB-1AD5157CD6FA}" v="120" dt="2022-12-21T17:24:51.350"/>
    <p1510:client id="{9F935FD5-4FB7-8A6E-DBCC-71DFE902FA6D}" v="6" dt="2023-01-03T16:59:25.461"/>
    <p1510:client id="{B8AE3116-4CC2-9AB6-11D0-626198AEB523}" v="125" dt="2022-12-21T19:33:25.604"/>
    <p1510:client id="{C1FA57A3-414A-DF46-27CD-2D0239773FC0}" v="391" dt="2023-01-26T15:16:21.710"/>
    <p1510:client id="{EA7A4EC8-F085-C945-7ECA-5671816CA606}" v="19" dt="2023-01-31T14:32:39.535"/>
    <p1510:client id="{F706B00A-B2D1-83E5-973D-53AE79592BA6}" v="1" dt="2022-12-20T20:44:20.03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18" autoAdjust="0"/>
  </p:normalViewPr>
  <p:slideViewPr>
    <p:cSldViewPr snapToGrid="0">
      <p:cViewPr>
        <p:scale>
          <a:sx n="46" d="100"/>
          <a:sy n="46" d="100"/>
        </p:scale>
        <p:origin x="14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3C1DD-FEE7-4534-A91C-67E2C97D891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028911B-CA87-4EB6-BA10-DDB5C1613C17}">
      <dgm:prSet phldrT="[Text]" custT="1"/>
      <dgm:spPr/>
      <dgm:t>
        <a:bodyPr/>
        <a:lstStyle/>
        <a:p>
          <a:r>
            <a:rPr lang="en-US" sz="2900" dirty="0"/>
            <a:t>Be Timely</a:t>
          </a:r>
        </a:p>
      </dgm:t>
    </dgm:pt>
    <dgm:pt modelId="{8523999E-CF1D-43DD-88C4-4E4967FC08E6}" type="parTrans" cxnId="{EB028140-E024-4648-B56C-4F5320AED79B}">
      <dgm:prSet/>
      <dgm:spPr/>
      <dgm:t>
        <a:bodyPr/>
        <a:lstStyle/>
        <a:p>
          <a:endParaRPr lang="en-US"/>
        </a:p>
      </dgm:t>
    </dgm:pt>
    <dgm:pt modelId="{9556AD25-BA01-4491-ADFD-42110CA1C8AF}" type="sibTrans" cxnId="{EB028140-E024-4648-B56C-4F5320AED79B}">
      <dgm:prSet/>
      <dgm:spPr/>
      <dgm:t>
        <a:bodyPr/>
        <a:lstStyle/>
        <a:p>
          <a:endParaRPr lang="en-US"/>
        </a:p>
      </dgm:t>
    </dgm:pt>
    <dgm:pt modelId="{22F78515-3818-4213-B7B7-1FFA47ADB772}">
      <dgm:prSet phldrT="[Text]"/>
      <dgm:spPr/>
      <dgm:t>
        <a:bodyPr/>
        <a:lstStyle/>
        <a:p>
          <a:endParaRPr lang="en-US" dirty="0"/>
        </a:p>
      </dgm:t>
    </dgm:pt>
    <dgm:pt modelId="{0912ABC8-EF22-49BC-8167-B01CE2E870D5}" type="parTrans" cxnId="{B6CCEC82-CCF4-4F09-B214-694B53E551C8}">
      <dgm:prSet/>
      <dgm:spPr/>
      <dgm:t>
        <a:bodyPr/>
        <a:lstStyle/>
        <a:p>
          <a:endParaRPr lang="en-US"/>
        </a:p>
      </dgm:t>
    </dgm:pt>
    <dgm:pt modelId="{8B971094-DE21-4C70-9CD9-3F2A84CF7DAE}" type="sibTrans" cxnId="{B6CCEC82-CCF4-4F09-B214-694B53E551C8}">
      <dgm:prSet/>
      <dgm:spPr/>
      <dgm:t>
        <a:bodyPr/>
        <a:lstStyle/>
        <a:p>
          <a:endParaRPr lang="en-US"/>
        </a:p>
      </dgm:t>
    </dgm:pt>
    <dgm:pt modelId="{B3E66E49-4CD1-476C-BE64-27DA7B49063D}">
      <dgm:prSet phldrT="[Text]" custT="1"/>
      <dgm:spPr/>
      <dgm:t>
        <a:bodyPr/>
        <a:lstStyle/>
        <a:p>
          <a:r>
            <a:rPr lang="en-US" sz="2900"/>
            <a:t>Be Specific</a:t>
          </a:r>
        </a:p>
      </dgm:t>
    </dgm:pt>
    <dgm:pt modelId="{638A0AF7-3F23-43A8-9516-D081FD5F5473}" type="parTrans" cxnId="{28348298-C314-4835-AE4E-0D46DBB4E8A0}">
      <dgm:prSet/>
      <dgm:spPr/>
      <dgm:t>
        <a:bodyPr/>
        <a:lstStyle/>
        <a:p>
          <a:endParaRPr lang="en-US"/>
        </a:p>
      </dgm:t>
    </dgm:pt>
    <dgm:pt modelId="{0A9167AD-01DA-48F8-ABA7-DCD5737E057B}" type="sibTrans" cxnId="{28348298-C314-4835-AE4E-0D46DBB4E8A0}">
      <dgm:prSet/>
      <dgm:spPr/>
      <dgm:t>
        <a:bodyPr/>
        <a:lstStyle/>
        <a:p>
          <a:endParaRPr lang="en-US"/>
        </a:p>
      </dgm:t>
    </dgm:pt>
    <dgm:pt modelId="{0F18AC30-7610-4D25-8E8A-0501151B8B08}">
      <dgm:prSet phldrT="[Text]"/>
      <dgm:spPr/>
      <dgm:t>
        <a:bodyPr/>
        <a:lstStyle/>
        <a:p>
          <a:endParaRPr lang="en-US" dirty="0"/>
        </a:p>
      </dgm:t>
    </dgm:pt>
    <dgm:pt modelId="{D4CF05FD-D4D5-4AA9-A7B6-1AFB63EDD560}" type="parTrans" cxnId="{29AE833F-81E4-45E7-9677-17B45E6CF970}">
      <dgm:prSet/>
      <dgm:spPr/>
      <dgm:t>
        <a:bodyPr/>
        <a:lstStyle/>
        <a:p>
          <a:endParaRPr lang="en-US"/>
        </a:p>
      </dgm:t>
    </dgm:pt>
    <dgm:pt modelId="{60167194-B0D3-4C08-A211-3B45B6DA58B9}" type="sibTrans" cxnId="{29AE833F-81E4-45E7-9677-17B45E6CF970}">
      <dgm:prSet/>
      <dgm:spPr/>
      <dgm:t>
        <a:bodyPr/>
        <a:lstStyle/>
        <a:p>
          <a:endParaRPr lang="en-US"/>
        </a:p>
      </dgm:t>
    </dgm:pt>
    <dgm:pt modelId="{2B6DB24C-BAF4-460A-B1CC-A1650347D90D}">
      <dgm:prSet phldrT="[Text]" custT="1"/>
      <dgm:spPr/>
      <dgm:t>
        <a:bodyPr/>
        <a:lstStyle/>
        <a:p>
          <a:r>
            <a:rPr lang="en-US" sz="2900" dirty="0"/>
            <a:t>Have positive intent</a:t>
          </a:r>
        </a:p>
      </dgm:t>
    </dgm:pt>
    <dgm:pt modelId="{ED30D46B-B97B-40FC-BB54-B444AB1E761A}" type="parTrans" cxnId="{19DEA1A6-ACE9-43E9-8D88-450D665951C9}">
      <dgm:prSet/>
      <dgm:spPr/>
      <dgm:t>
        <a:bodyPr/>
        <a:lstStyle/>
        <a:p>
          <a:endParaRPr lang="en-US"/>
        </a:p>
      </dgm:t>
    </dgm:pt>
    <dgm:pt modelId="{73768066-327B-42F7-8D81-8AF27E320AD1}" type="sibTrans" cxnId="{19DEA1A6-ACE9-43E9-8D88-450D665951C9}">
      <dgm:prSet/>
      <dgm:spPr/>
      <dgm:t>
        <a:bodyPr/>
        <a:lstStyle/>
        <a:p>
          <a:endParaRPr lang="en-US"/>
        </a:p>
      </dgm:t>
    </dgm:pt>
    <dgm:pt modelId="{B3C6C434-5D04-4465-9D1F-4DAE1355827A}">
      <dgm:prSet phldrT="[Text]"/>
      <dgm:spPr/>
      <dgm:t>
        <a:bodyPr/>
        <a:lstStyle/>
        <a:p>
          <a:endParaRPr lang="en-US" dirty="0"/>
        </a:p>
      </dgm:t>
    </dgm:pt>
    <dgm:pt modelId="{521071D8-E82A-4BCB-B8EB-450708B36662}" type="parTrans" cxnId="{2E85A165-4688-45E4-9EDE-76C9B0924E3E}">
      <dgm:prSet/>
      <dgm:spPr/>
      <dgm:t>
        <a:bodyPr/>
        <a:lstStyle/>
        <a:p>
          <a:endParaRPr lang="en-US"/>
        </a:p>
      </dgm:t>
    </dgm:pt>
    <dgm:pt modelId="{CABE7439-E63A-448C-9D4D-C66AF651FA27}" type="sibTrans" cxnId="{2E85A165-4688-45E4-9EDE-76C9B0924E3E}">
      <dgm:prSet/>
      <dgm:spPr/>
      <dgm:t>
        <a:bodyPr/>
        <a:lstStyle/>
        <a:p>
          <a:endParaRPr lang="en-US"/>
        </a:p>
      </dgm:t>
    </dgm:pt>
    <dgm:pt modelId="{EE4CEA1B-2437-4080-8B0D-71BA9B5B1B50}">
      <dgm:prSet phldrT="[Text]" custT="1"/>
      <dgm:spPr/>
      <dgm:t>
        <a:bodyPr/>
        <a:lstStyle/>
        <a:p>
          <a:endParaRPr lang="en-US" sz="2900" dirty="0"/>
        </a:p>
      </dgm:t>
    </dgm:pt>
    <dgm:pt modelId="{6A0DA60B-5E99-4CD5-BB25-4D09C98B4DAD}" type="parTrans" cxnId="{03383A96-6608-4C2A-9603-718B1993EA19}">
      <dgm:prSet/>
      <dgm:spPr/>
      <dgm:t>
        <a:bodyPr/>
        <a:lstStyle/>
        <a:p>
          <a:endParaRPr lang="en-US"/>
        </a:p>
      </dgm:t>
    </dgm:pt>
    <dgm:pt modelId="{C9429591-9728-44CB-A8CD-5D8A6B1D3811}" type="sibTrans" cxnId="{03383A96-6608-4C2A-9603-718B1993EA19}">
      <dgm:prSet/>
      <dgm:spPr/>
      <dgm:t>
        <a:bodyPr/>
        <a:lstStyle/>
        <a:p>
          <a:endParaRPr lang="en-US"/>
        </a:p>
      </dgm:t>
    </dgm:pt>
    <dgm:pt modelId="{1A37388A-7761-44F9-83B0-16C47074D9DB}">
      <dgm:prSet custT="1"/>
      <dgm:spPr/>
      <dgm:t>
        <a:bodyPr/>
        <a:lstStyle/>
        <a:p>
          <a:r>
            <a:rPr lang="en-US" sz="2900" dirty="0"/>
            <a:t>Encourage student to rewrite</a:t>
          </a:r>
        </a:p>
      </dgm:t>
    </dgm:pt>
    <dgm:pt modelId="{C87DB2F2-FA9B-482A-9291-EEE419DFD1C4}" type="parTrans" cxnId="{EA4D382E-5BDF-4D9F-9EC4-05F9EB940AC2}">
      <dgm:prSet/>
      <dgm:spPr/>
      <dgm:t>
        <a:bodyPr/>
        <a:lstStyle/>
        <a:p>
          <a:endParaRPr lang="en-US"/>
        </a:p>
      </dgm:t>
    </dgm:pt>
    <dgm:pt modelId="{D04CE253-A9AC-438A-9BDE-64D2930D0711}" type="sibTrans" cxnId="{EA4D382E-5BDF-4D9F-9EC4-05F9EB940AC2}">
      <dgm:prSet/>
      <dgm:spPr/>
      <dgm:t>
        <a:bodyPr/>
        <a:lstStyle/>
        <a:p>
          <a:endParaRPr lang="en-US"/>
        </a:p>
      </dgm:t>
    </dgm:pt>
    <dgm:pt modelId="{AE55DCA5-7FFE-479C-8838-60FE628821BE}">
      <dgm:prSet phldrT="[Text]"/>
      <dgm:spPr/>
      <dgm:t>
        <a:bodyPr/>
        <a:lstStyle/>
        <a:p>
          <a:endParaRPr lang="en-US"/>
        </a:p>
      </dgm:t>
    </dgm:pt>
    <dgm:pt modelId="{73CD1460-BEBF-4F0B-8371-EE5762F38E62}" type="sibTrans" cxnId="{327C5AE0-0F01-4846-BCA8-908C4574E0A0}">
      <dgm:prSet/>
      <dgm:spPr/>
      <dgm:t>
        <a:bodyPr/>
        <a:lstStyle/>
        <a:p>
          <a:endParaRPr lang="en-US"/>
        </a:p>
      </dgm:t>
    </dgm:pt>
    <dgm:pt modelId="{FC7857FF-CD58-4E58-9126-5844B6B51E8D}" type="parTrans" cxnId="{327C5AE0-0F01-4846-BCA8-908C4574E0A0}">
      <dgm:prSet/>
      <dgm:spPr/>
      <dgm:t>
        <a:bodyPr/>
        <a:lstStyle/>
        <a:p>
          <a:endParaRPr lang="en-US"/>
        </a:p>
      </dgm:t>
    </dgm:pt>
    <dgm:pt modelId="{F8BD6AF0-B7FA-4E9A-AB12-EF3D68100F27}">
      <dgm:prSet phldrT="[Text]" custT="1"/>
      <dgm:spPr/>
      <dgm:t>
        <a:bodyPr/>
        <a:lstStyle/>
        <a:p>
          <a:endParaRPr lang="en-US" sz="2900" dirty="0"/>
        </a:p>
      </dgm:t>
    </dgm:pt>
    <dgm:pt modelId="{71945E9C-2B70-4A3F-AE89-D8D4BD70C8F9}" type="parTrans" cxnId="{296182F8-39F8-46A0-9231-FA54668D36EF}">
      <dgm:prSet/>
      <dgm:spPr/>
      <dgm:t>
        <a:bodyPr/>
        <a:lstStyle/>
        <a:p>
          <a:endParaRPr lang="en-US"/>
        </a:p>
      </dgm:t>
    </dgm:pt>
    <dgm:pt modelId="{233DE59E-7EA9-463E-A9CA-ECAACC8B64E1}" type="sibTrans" cxnId="{296182F8-39F8-46A0-9231-FA54668D36EF}">
      <dgm:prSet/>
      <dgm:spPr/>
      <dgm:t>
        <a:bodyPr/>
        <a:lstStyle/>
        <a:p>
          <a:endParaRPr lang="en-US"/>
        </a:p>
      </dgm:t>
    </dgm:pt>
    <dgm:pt modelId="{61F69066-E853-4C6F-ADC9-D39D79071DB7}" type="pres">
      <dgm:prSet presAssocID="{0193C1DD-FEE7-4534-A91C-67E2C97D8918}" presName="linearFlow" presStyleCnt="0">
        <dgm:presLayoutVars>
          <dgm:dir/>
          <dgm:animLvl val="lvl"/>
          <dgm:resizeHandles val="exact"/>
        </dgm:presLayoutVars>
      </dgm:prSet>
      <dgm:spPr/>
    </dgm:pt>
    <dgm:pt modelId="{768B0A67-FD99-45BA-B5B7-162722DF87DE}" type="pres">
      <dgm:prSet presAssocID="{AE55DCA5-7FFE-479C-8838-60FE628821BE}" presName="composite" presStyleCnt="0"/>
      <dgm:spPr/>
    </dgm:pt>
    <dgm:pt modelId="{EE762A3D-BE92-4F35-9D3A-94FED98790D6}" type="pres">
      <dgm:prSet presAssocID="{AE55DCA5-7FFE-479C-8838-60FE628821BE}" presName="parentText" presStyleLbl="alignNode1" presStyleIdx="0" presStyleCnt="4">
        <dgm:presLayoutVars>
          <dgm:chMax val="1"/>
          <dgm:bulletEnabled val="1"/>
        </dgm:presLayoutVars>
      </dgm:prSet>
      <dgm:spPr/>
    </dgm:pt>
    <dgm:pt modelId="{D3D574F3-C513-495A-A93E-092B0DDD3EE4}" type="pres">
      <dgm:prSet presAssocID="{AE55DCA5-7FFE-479C-8838-60FE628821BE}" presName="descendantText" presStyleLbl="alignAcc1" presStyleIdx="0" presStyleCnt="4" custLinFactNeighborX="0" custLinFactNeighborY="0">
        <dgm:presLayoutVars>
          <dgm:bulletEnabled val="1"/>
        </dgm:presLayoutVars>
      </dgm:prSet>
      <dgm:spPr/>
    </dgm:pt>
    <dgm:pt modelId="{66632213-AF38-414C-8CC0-F06EE9AF65C0}" type="pres">
      <dgm:prSet presAssocID="{73CD1460-BEBF-4F0B-8371-EE5762F38E62}" presName="sp" presStyleCnt="0"/>
      <dgm:spPr/>
    </dgm:pt>
    <dgm:pt modelId="{93531834-C6C4-4025-B420-1EBF0BC59C31}" type="pres">
      <dgm:prSet presAssocID="{22F78515-3818-4213-B7B7-1FFA47ADB772}" presName="composite" presStyleCnt="0"/>
      <dgm:spPr/>
    </dgm:pt>
    <dgm:pt modelId="{AD0AED28-8432-49E0-94C4-BDE4A7C35030}" type="pres">
      <dgm:prSet presAssocID="{22F78515-3818-4213-B7B7-1FFA47ADB772}" presName="parentText" presStyleLbl="alignNode1" presStyleIdx="1" presStyleCnt="4">
        <dgm:presLayoutVars>
          <dgm:chMax val="1"/>
          <dgm:bulletEnabled val="1"/>
        </dgm:presLayoutVars>
      </dgm:prSet>
      <dgm:spPr/>
    </dgm:pt>
    <dgm:pt modelId="{F91E9D21-F42D-4982-A069-8F15FAC4F3D0}" type="pres">
      <dgm:prSet presAssocID="{22F78515-3818-4213-B7B7-1FFA47ADB772}" presName="descendantText" presStyleLbl="alignAcc1" presStyleIdx="1" presStyleCnt="4">
        <dgm:presLayoutVars>
          <dgm:bulletEnabled val="1"/>
        </dgm:presLayoutVars>
      </dgm:prSet>
      <dgm:spPr/>
    </dgm:pt>
    <dgm:pt modelId="{37F688B8-E5FA-455C-BC28-254DB83573F6}" type="pres">
      <dgm:prSet presAssocID="{8B971094-DE21-4C70-9CD9-3F2A84CF7DAE}" presName="sp" presStyleCnt="0"/>
      <dgm:spPr/>
    </dgm:pt>
    <dgm:pt modelId="{1BCCAB4E-4D75-45CF-AFD3-57311548726A}" type="pres">
      <dgm:prSet presAssocID="{0F18AC30-7610-4D25-8E8A-0501151B8B08}" presName="composite" presStyleCnt="0"/>
      <dgm:spPr/>
    </dgm:pt>
    <dgm:pt modelId="{87E6EF52-10C7-4F68-95A3-669A73A0D7CA}" type="pres">
      <dgm:prSet presAssocID="{0F18AC30-7610-4D25-8E8A-0501151B8B08}" presName="parentText" presStyleLbl="alignNode1" presStyleIdx="2" presStyleCnt="4">
        <dgm:presLayoutVars>
          <dgm:chMax val="1"/>
          <dgm:bulletEnabled val="1"/>
        </dgm:presLayoutVars>
      </dgm:prSet>
      <dgm:spPr/>
    </dgm:pt>
    <dgm:pt modelId="{7D49B704-426F-4D3B-B5F7-3AF6ABB50FFD}" type="pres">
      <dgm:prSet presAssocID="{0F18AC30-7610-4D25-8E8A-0501151B8B08}" presName="descendantText" presStyleLbl="alignAcc1" presStyleIdx="2" presStyleCnt="4">
        <dgm:presLayoutVars>
          <dgm:bulletEnabled val="1"/>
        </dgm:presLayoutVars>
      </dgm:prSet>
      <dgm:spPr/>
    </dgm:pt>
    <dgm:pt modelId="{E65B1462-2C2A-4E87-936B-5FEDE75AAA5E}" type="pres">
      <dgm:prSet presAssocID="{60167194-B0D3-4C08-A211-3B45B6DA58B9}" presName="sp" presStyleCnt="0"/>
      <dgm:spPr/>
    </dgm:pt>
    <dgm:pt modelId="{2D2DC586-BA14-42D4-85A0-67B7D924E899}" type="pres">
      <dgm:prSet presAssocID="{B3C6C434-5D04-4465-9D1F-4DAE1355827A}" presName="composite" presStyleCnt="0"/>
      <dgm:spPr/>
    </dgm:pt>
    <dgm:pt modelId="{93FA0A6E-BDEB-4BDE-B75D-5C6A4148D4A8}" type="pres">
      <dgm:prSet presAssocID="{B3C6C434-5D04-4465-9D1F-4DAE1355827A}" presName="parentText" presStyleLbl="alignNode1" presStyleIdx="3" presStyleCnt="4">
        <dgm:presLayoutVars>
          <dgm:chMax val="1"/>
          <dgm:bulletEnabled val="1"/>
        </dgm:presLayoutVars>
      </dgm:prSet>
      <dgm:spPr/>
    </dgm:pt>
    <dgm:pt modelId="{712AF37F-6EEB-40E9-94A0-C5BA92D2CD5B}" type="pres">
      <dgm:prSet presAssocID="{B3C6C434-5D04-4465-9D1F-4DAE1355827A}" presName="descendantText" presStyleLbl="alignAcc1" presStyleIdx="3" presStyleCnt="4">
        <dgm:presLayoutVars>
          <dgm:bulletEnabled val="1"/>
        </dgm:presLayoutVars>
      </dgm:prSet>
      <dgm:spPr/>
    </dgm:pt>
  </dgm:ptLst>
  <dgm:cxnLst>
    <dgm:cxn modelId="{EA4D382E-5BDF-4D9F-9EC4-05F9EB940AC2}" srcId="{B3C6C434-5D04-4465-9D1F-4DAE1355827A}" destId="{1A37388A-7761-44F9-83B0-16C47074D9DB}" srcOrd="0" destOrd="0" parTransId="{C87DB2F2-FA9B-482A-9291-EEE419DFD1C4}" sibTransId="{D04CE253-A9AC-438A-9BDE-64D2930D0711}"/>
    <dgm:cxn modelId="{29AE833F-81E4-45E7-9677-17B45E6CF970}" srcId="{0193C1DD-FEE7-4534-A91C-67E2C97D8918}" destId="{0F18AC30-7610-4D25-8E8A-0501151B8B08}" srcOrd="2" destOrd="0" parTransId="{D4CF05FD-D4D5-4AA9-A7B6-1AFB63EDD560}" sibTransId="{60167194-B0D3-4C08-A211-3B45B6DA58B9}"/>
    <dgm:cxn modelId="{EB028140-E024-4648-B56C-4F5320AED79B}" srcId="{AE55DCA5-7FFE-479C-8838-60FE628821BE}" destId="{7028911B-CA87-4EB6-BA10-DDB5C1613C17}" srcOrd="0" destOrd="0" parTransId="{8523999E-CF1D-43DD-88C4-4E4967FC08E6}" sibTransId="{9556AD25-BA01-4491-ADFD-42110CA1C8AF}"/>
    <dgm:cxn modelId="{D7EFCD42-ECD5-4D33-9A7D-CB7393626271}" type="presOf" srcId="{AE55DCA5-7FFE-479C-8838-60FE628821BE}" destId="{EE762A3D-BE92-4F35-9D3A-94FED98790D6}" srcOrd="0" destOrd="0" presId="urn:microsoft.com/office/officeart/2005/8/layout/chevron2"/>
    <dgm:cxn modelId="{2E85A165-4688-45E4-9EDE-76C9B0924E3E}" srcId="{0193C1DD-FEE7-4534-A91C-67E2C97D8918}" destId="{B3C6C434-5D04-4465-9D1F-4DAE1355827A}" srcOrd="3" destOrd="0" parTransId="{521071D8-E82A-4BCB-B8EB-450708B36662}" sibTransId="{CABE7439-E63A-448C-9D4D-C66AF651FA27}"/>
    <dgm:cxn modelId="{4CD47668-9568-44FB-85AC-39C2961BA7DB}" type="presOf" srcId="{B3E66E49-4CD1-476C-BE64-27DA7B49063D}" destId="{F91E9D21-F42D-4982-A069-8F15FAC4F3D0}" srcOrd="0" destOrd="0" presId="urn:microsoft.com/office/officeart/2005/8/layout/chevron2"/>
    <dgm:cxn modelId="{B8E3906F-AB97-4FDA-8C79-DED9EE102A7F}" type="presOf" srcId="{B3C6C434-5D04-4465-9D1F-4DAE1355827A}" destId="{93FA0A6E-BDEB-4BDE-B75D-5C6A4148D4A8}" srcOrd="0" destOrd="0" presId="urn:microsoft.com/office/officeart/2005/8/layout/chevron2"/>
    <dgm:cxn modelId="{51F74F79-E40D-4102-8075-E5A571439EEA}" type="presOf" srcId="{EE4CEA1B-2437-4080-8B0D-71BA9B5B1B50}" destId="{7D49B704-426F-4D3B-B5F7-3AF6ABB50FFD}" srcOrd="0" destOrd="2" presId="urn:microsoft.com/office/officeart/2005/8/layout/chevron2"/>
    <dgm:cxn modelId="{B6CCEC82-CCF4-4F09-B214-694B53E551C8}" srcId="{0193C1DD-FEE7-4534-A91C-67E2C97D8918}" destId="{22F78515-3818-4213-B7B7-1FFA47ADB772}" srcOrd="1" destOrd="0" parTransId="{0912ABC8-EF22-49BC-8167-B01CE2E870D5}" sibTransId="{8B971094-DE21-4C70-9CD9-3F2A84CF7DAE}"/>
    <dgm:cxn modelId="{8BE8C190-1771-4BD1-89AA-70717F3AB839}" type="presOf" srcId="{2B6DB24C-BAF4-460A-B1CC-A1650347D90D}" destId="{7D49B704-426F-4D3B-B5F7-3AF6ABB50FFD}" srcOrd="0" destOrd="1" presId="urn:microsoft.com/office/officeart/2005/8/layout/chevron2"/>
    <dgm:cxn modelId="{B9DBF995-9B5D-407E-8E2D-90A9EDCE9B15}" type="presOf" srcId="{0F18AC30-7610-4D25-8E8A-0501151B8B08}" destId="{87E6EF52-10C7-4F68-95A3-669A73A0D7CA}" srcOrd="0" destOrd="0" presId="urn:microsoft.com/office/officeart/2005/8/layout/chevron2"/>
    <dgm:cxn modelId="{03383A96-6608-4C2A-9603-718B1993EA19}" srcId="{0F18AC30-7610-4D25-8E8A-0501151B8B08}" destId="{EE4CEA1B-2437-4080-8B0D-71BA9B5B1B50}" srcOrd="2" destOrd="0" parTransId="{6A0DA60B-5E99-4CD5-BB25-4D09C98B4DAD}" sibTransId="{C9429591-9728-44CB-A8CD-5D8A6B1D3811}"/>
    <dgm:cxn modelId="{28348298-C314-4835-AE4E-0D46DBB4E8A0}" srcId="{22F78515-3818-4213-B7B7-1FFA47ADB772}" destId="{B3E66E49-4CD1-476C-BE64-27DA7B49063D}" srcOrd="0" destOrd="0" parTransId="{638A0AF7-3F23-43A8-9516-D081FD5F5473}" sibTransId="{0A9167AD-01DA-48F8-ABA7-DCD5737E057B}"/>
    <dgm:cxn modelId="{19DEA1A6-ACE9-43E9-8D88-450D665951C9}" srcId="{0F18AC30-7610-4D25-8E8A-0501151B8B08}" destId="{2B6DB24C-BAF4-460A-B1CC-A1650347D90D}" srcOrd="1" destOrd="0" parTransId="{ED30D46B-B97B-40FC-BB54-B444AB1E761A}" sibTransId="{73768066-327B-42F7-8D81-8AF27E320AD1}"/>
    <dgm:cxn modelId="{AB72A5B6-731F-46D9-9F40-BA01B98A4D64}" type="presOf" srcId="{22F78515-3818-4213-B7B7-1FFA47ADB772}" destId="{AD0AED28-8432-49E0-94C4-BDE4A7C35030}" srcOrd="0" destOrd="0" presId="urn:microsoft.com/office/officeart/2005/8/layout/chevron2"/>
    <dgm:cxn modelId="{4519DBBA-812A-4763-ABCA-327C354AEF8A}" type="presOf" srcId="{F8BD6AF0-B7FA-4E9A-AB12-EF3D68100F27}" destId="{7D49B704-426F-4D3B-B5F7-3AF6ABB50FFD}" srcOrd="0" destOrd="0" presId="urn:microsoft.com/office/officeart/2005/8/layout/chevron2"/>
    <dgm:cxn modelId="{2671D6BE-CE88-4D40-A16F-DF730905FCD5}" type="presOf" srcId="{0193C1DD-FEE7-4534-A91C-67E2C97D8918}" destId="{61F69066-E853-4C6F-ADC9-D39D79071DB7}" srcOrd="0" destOrd="0" presId="urn:microsoft.com/office/officeart/2005/8/layout/chevron2"/>
    <dgm:cxn modelId="{877538C1-B4EB-4972-AEA7-BA59F0DC9BEB}" type="presOf" srcId="{1A37388A-7761-44F9-83B0-16C47074D9DB}" destId="{712AF37F-6EEB-40E9-94A0-C5BA92D2CD5B}" srcOrd="0" destOrd="0" presId="urn:microsoft.com/office/officeart/2005/8/layout/chevron2"/>
    <dgm:cxn modelId="{327C5AE0-0F01-4846-BCA8-908C4574E0A0}" srcId="{0193C1DD-FEE7-4534-A91C-67E2C97D8918}" destId="{AE55DCA5-7FFE-479C-8838-60FE628821BE}" srcOrd="0" destOrd="0" parTransId="{FC7857FF-CD58-4E58-9126-5844B6B51E8D}" sibTransId="{73CD1460-BEBF-4F0B-8371-EE5762F38E62}"/>
    <dgm:cxn modelId="{31494EF1-CBE3-440D-B0E8-8606794E2990}" type="presOf" srcId="{7028911B-CA87-4EB6-BA10-DDB5C1613C17}" destId="{D3D574F3-C513-495A-A93E-092B0DDD3EE4}" srcOrd="0" destOrd="0" presId="urn:microsoft.com/office/officeart/2005/8/layout/chevron2"/>
    <dgm:cxn modelId="{296182F8-39F8-46A0-9231-FA54668D36EF}" srcId="{0F18AC30-7610-4D25-8E8A-0501151B8B08}" destId="{F8BD6AF0-B7FA-4E9A-AB12-EF3D68100F27}" srcOrd="0" destOrd="0" parTransId="{71945E9C-2B70-4A3F-AE89-D8D4BD70C8F9}" sibTransId="{233DE59E-7EA9-463E-A9CA-ECAACC8B64E1}"/>
    <dgm:cxn modelId="{6796CD4F-1045-40C9-BA60-8F220BA63736}" type="presParOf" srcId="{61F69066-E853-4C6F-ADC9-D39D79071DB7}" destId="{768B0A67-FD99-45BA-B5B7-162722DF87DE}" srcOrd="0" destOrd="0" presId="urn:microsoft.com/office/officeart/2005/8/layout/chevron2"/>
    <dgm:cxn modelId="{61A482EC-D9E6-483D-8BCB-DD60A07E47B1}" type="presParOf" srcId="{768B0A67-FD99-45BA-B5B7-162722DF87DE}" destId="{EE762A3D-BE92-4F35-9D3A-94FED98790D6}" srcOrd="0" destOrd="0" presId="urn:microsoft.com/office/officeart/2005/8/layout/chevron2"/>
    <dgm:cxn modelId="{4F2924AD-5DCF-487A-BBFB-F772154D9487}" type="presParOf" srcId="{768B0A67-FD99-45BA-B5B7-162722DF87DE}" destId="{D3D574F3-C513-495A-A93E-092B0DDD3EE4}" srcOrd="1" destOrd="0" presId="urn:microsoft.com/office/officeart/2005/8/layout/chevron2"/>
    <dgm:cxn modelId="{7F4B938C-9EA2-4C03-B468-9DDE9A6AB940}" type="presParOf" srcId="{61F69066-E853-4C6F-ADC9-D39D79071DB7}" destId="{66632213-AF38-414C-8CC0-F06EE9AF65C0}" srcOrd="1" destOrd="0" presId="urn:microsoft.com/office/officeart/2005/8/layout/chevron2"/>
    <dgm:cxn modelId="{3CF1ACD3-6ACA-4588-A1B5-EEC73C8B083E}" type="presParOf" srcId="{61F69066-E853-4C6F-ADC9-D39D79071DB7}" destId="{93531834-C6C4-4025-B420-1EBF0BC59C31}" srcOrd="2" destOrd="0" presId="urn:microsoft.com/office/officeart/2005/8/layout/chevron2"/>
    <dgm:cxn modelId="{A8A01211-3577-4F26-A160-D6995FDCBB01}" type="presParOf" srcId="{93531834-C6C4-4025-B420-1EBF0BC59C31}" destId="{AD0AED28-8432-49E0-94C4-BDE4A7C35030}" srcOrd="0" destOrd="0" presId="urn:microsoft.com/office/officeart/2005/8/layout/chevron2"/>
    <dgm:cxn modelId="{70B6A533-C155-43EE-8C6D-580AF0FB6048}" type="presParOf" srcId="{93531834-C6C4-4025-B420-1EBF0BC59C31}" destId="{F91E9D21-F42D-4982-A069-8F15FAC4F3D0}" srcOrd="1" destOrd="0" presId="urn:microsoft.com/office/officeart/2005/8/layout/chevron2"/>
    <dgm:cxn modelId="{9549B910-F37C-475B-90B9-8DCABBE400DE}" type="presParOf" srcId="{61F69066-E853-4C6F-ADC9-D39D79071DB7}" destId="{37F688B8-E5FA-455C-BC28-254DB83573F6}" srcOrd="3" destOrd="0" presId="urn:microsoft.com/office/officeart/2005/8/layout/chevron2"/>
    <dgm:cxn modelId="{CC3E2C96-2FB4-4D06-9AB9-A6BC1979FF27}" type="presParOf" srcId="{61F69066-E853-4C6F-ADC9-D39D79071DB7}" destId="{1BCCAB4E-4D75-45CF-AFD3-57311548726A}" srcOrd="4" destOrd="0" presId="urn:microsoft.com/office/officeart/2005/8/layout/chevron2"/>
    <dgm:cxn modelId="{E755A233-E323-450B-B134-4B37DBBE479F}" type="presParOf" srcId="{1BCCAB4E-4D75-45CF-AFD3-57311548726A}" destId="{87E6EF52-10C7-4F68-95A3-669A73A0D7CA}" srcOrd="0" destOrd="0" presId="urn:microsoft.com/office/officeart/2005/8/layout/chevron2"/>
    <dgm:cxn modelId="{BC18F614-524E-48EE-8484-2F03FB8CEE7B}" type="presParOf" srcId="{1BCCAB4E-4D75-45CF-AFD3-57311548726A}" destId="{7D49B704-426F-4D3B-B5F7-3AF6ABB50FFD}" srcOrd="1" destOrd="0" presId="urn:microsoft.com/office/officeart/2005/8/layout/chevron2"/>
    <dgm:cxn modelId="{1B88E850-2C11-419A-8BE3-3A5D0184461B}" type="presParOf" srcId="{61F69066-E853-4C6F-ADC9-D39D79071DB7}" destId="{E65B1462-2C2A-4E87-936B-5FEDE75AAA5E}" srcOrd="5" destOrd="0" presId="urn:microsoft.com/office/officeart/2005/8/layout/chevron2"/>
    <dgm:cxn modelId="{176BC70A-7EBC-4FDB-B979-8075CCAEF023}" type="presParOf" srcId="{61F69066-E853-4C6F-ADC9-D39D79071DB7}" destId="{2D2DC586-BA14-42D4-85A0-67B7D924E899}" srcOrd="6" destOrd="0" presId="urn:microsoft.com/office/officeart/2005/8/layout/chevron2"/>
    <dgm:cxn modelId="{8CD12524-F7B4-4E78-9127-C2E0DB69ED56}" type="presParOf" srcId="{2D2DC586-BA14-42D4-85A0-67B7D924E899}" destId="{93FA0A6E-BDEB-4BDE-B75D-5C6A4148D4A8}" srcOrd="0" destOrd="0" presId="urn:microsoft.com/office/officeart/2005/8/layout/chevron2"/>
    <dgm:cxn modelId="{A256C01D-F7B7-4186-825C-633A82B00EE8}" type="presParOf" srcId="{2D2DC586-BA14-42D4-85A0-67B7D924E899}" destId="{712AF37F-6EEB-40E9-94A0-C5BA92D2CD5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62A3D-BE92-4F35-9D3A-94FED98790D6}">
      <dsp:nvSpPr>
        <dsp:cNvPr id="0" name=""/>
        <dsp:cNvSpPr/>
      </dsp:nvSpPr>
      <dsp:spPr>
        <a:xfrm rot="5400000">
          <a:off x="-168903" y="171488"/>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1" y="396694"/>
        <a:ext cx="788217" cy="337807"/>
      </dsp:txXfrm>
    </dsp:sp>
    <dsp:sp modelId="{D3D574F3-C513-495A-A93E-092B0DDD3EE4}">
      <dsp:nvSpPr>
        <dsp:cNvPr id="0" name=""/>
        <dsp:cNvSpPr/>
      </dsp:nvSpPr>
      <dsp:spPr>
        <a:xfrm rot="5400000">
          <a:off x="3076150" y="-2285348"/>
          <a:ext cx="731915" cy="5307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Be Timely</a:t>
          </a:r>
        </a:p>
      </dsp:txBody>
      <dsp:txXfrm rot="-5400000">
        <a:off x="788217" y="38314"/>
        <a:ext cx="5272053" cy="660457"/>
      </dsp:txXfrm>
    </dsp:sp>
    <dsp:sp modelId="{AD0AED28-8432-49E0-94C4-BDE4A7C35030}">
      <dsp:nvSpPr>
        <dsp:cNvPr id="0" name=""/>
        <dsp:cNvSpPr/>
      </dsp:nvSpPr>
      <dsp:spPr>
        <a:xfrm rot="5400000">
          <a:off x="-168903" y="1149090"/>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5400000">
        <a:off x="1" y="1374296"/>
        <a:ext cx="788217" cy="337807"/>
      </dsp:txXfrm>
    </dsp:sp>
    <dsp:sp modelId="{F91E9D21-F42D-4982-A069-8F15FAC4F3D0}">
      <dsp:nvSpPr>
        <dsp:cNvPr id="0" name=""/>
        <dsp:cNvSpPr/>
      </dsp:nvSpPr>
      <dsp:spPr>
        <a:xfrm rot="5400000">
          <a:off x="3076150" y="-1307746"/>
          <a:ext cx="731915" cy="5307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t>Be Specific</a:t>
          </a:r>
        </a:p>
      </dsp:txBody>
      <dsp:txXfrm rot="-5400000">
        <a:off x="788217" y="1015916"/>
        <a:ext cx="5272053" cy="660457"/>
      </dsp:txXfrm>
    </dsp:sp>
    <dsp:sp modelId="{87E6EF52-10C7-4F68-95A3-669A73A0D7CA}">
      <dsp:nvSpPr>
        <dsp:cNvPr id="0" name=""/>
        <dsp:cNvSpPr/>
      </dsp:nvSpPr>
      <dsp:spPr>
        <a:xfrm rot="5400000">
          <a:off x="-168903" y="2126692"/>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5400000">
        <a:off x="1" y="2351898"/>
        <a:ext cx="788217" cy="337807"/>
      </dsp:txXfrm>
    </dsp:sp>
    <dsp:sp modelId="{7D49B704-426F-4D3B-B5F7-3AF6ABB50FFD}">
      <dsp:nvSpPr>
        <dsp:cNvPr id="0" name=""/>
        <dsp:cNvSpPr/>
      </dsp:nvSpPr>
      <dsp:spPr>
        <a:xfrm rot="5400000">
          <a:off x="3076150" y="-330144"/>
          <a:ext cx="731915" cy="5307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a:t>Have positive intent</a:t>
          </a:r>
        </a:p>
        <a:p>
          <a:pPr marL="285750" lvl="1" indent="-285750" algn="l" defTabSz="1289050">
            <a:lnSpc>
              <a:spcPct val="90000"/>
            </a:lnSpc>
            <a:spcBef>
              <a:spcPct val="0"/>
            </a:spcBef>
            <a:spcAft>
              <a:spcPct val="15000"/>
            </a:spcAft>
            <a:buChar char="•"/>
          </a:pPr>
          <a:endParaRPr lang="en-US" sz="2900" kern="1200" dirty="0"/>
        </a:p>
      </dsp:txBody>
      <dsp:txXfrm rot="-5400000">
        <a:off x="788217" y="1993518"/>
        <a:ext cx="5272053" cy="660457"/>
      </dsp:txXfrm>
    </dsp:sp>
    <dsp:sp modelId="{93FA0A6E-BDEB-4BDE-B75D-5C6A4148D4A8}">
      <dsp:nvSpPr>
        <dsp:cNvPr id="0" name=""/>
        <dsp:cNvSpPr/>
      </dsp:nvSpPr>
      <dsp:spPr>
        <a:xfrm rot="5400000">
          <a:off x="-168903" y="3104294"/>
          <a:ext cx="1126024" cy="7882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5400000">
        <a:off x="1" y="3329500"/>
        <a:ext cx="788217" cy="337807"/>
      </dsp:txXfrm>
    </dsp:sp>
    <dsp:sp modelId="{712AF37F-6EEB-40E9-94A0-C5BA92D2CD5B}">
      <dsp:nvSpPr>
        <dsp:cNvPr id="0" name=""/>
        <dsp:cNvSpPr/>
      </dsp:nvSpPr>
      <dsp:spPr>
        <a:xfrm rot="5400000">
          <a:off x="3076150" y="647457"/>
          <a:ext cx="731915" cy="53077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Encourage student to rewrite</a:t>
          </a:r>
        </a:p>
      </dsp:txBody>
      <dsp:txXfrm rot="-5400000">
        <a:off x="788217" y="2971120"/>
        <a:ext cx="5272053" cy="6604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emoacademicconsulting.com/blog/ib-vs-ap" TargetMode="External"/><Relationship Id="rId7" Type="http://schemas.openxmlformats.org/officeDocument/2006/relationships/hyperlink" Target="https://blog.collegevine.com/how-important-are-letters-of-recommenda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blog.collegevine.com/what-is-a-good-gpa-for-top-schools/" TargetMode="External"/><Relationship Id="rId5" Type="http://schemas.openxmlformats.org/officeDocument/2006/relationships/hyperlink" Target="https://blog.collegevine.com/creating-a-cohesive-application-how-to-stand-out-to-adcoms/" TargetMode="External"/><Relationship Id="rId4" Type="http://schemas.openxmlformats.org/officeDocument/2006/relationships/hyperlink" Target="https://blog.collegevine.com/why-are-acceptance-rates-so-low/"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log.collegevine.com/how-to-make-the-most-of-a-campus-visit/" TargetMode="External"/><Relationship Id="rId7" Type="http://schemas.openxmlformats.org/officeDocument/2006/relationships/hyperlink" Target="https://blog.collegevine.com/what-makes-a-good-recommendation-lette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collegeessayguy.com/blog/how-to-write-a-recommendation-letter#B" TargetMode="External"/><Relationship Id="rId5" Type="http://schemas.openxmlformats.org/officeDocument/2006/relationships/hyperlink" Target="https://blog.collegevine.com/additional-information-about-commonapps-additional-information-section/" TargetMode="External"/><Relationship Id="rId4" Type="http://schemas.openxmlformats.org/officeDocument/2006/relationships/hyperlink" Target="https://blog.collegevine.com/how-to-explain-exceptional-personal-circumstances-on-application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log.prepscholar.com/4-amazing-recommendation-letter-sampl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stweb.com/student-life/articles/how-to-become-a-great-leade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ww.fairopportunityproject.org/essay-review-form" TargetMode="External"/><Relationship Id="rId3" Type="http://schemas.openxmlformats.org/officeDocument/2006/relationships/hyperlink" Target="https://bigfuture.collegeboard.org/plan-for-college/your-college-application/write-your-essay" TargetMode="External"/><Relationship Id="rId7" Type="http://schemas.openxmlformats.org/officeDocument/2006/relationships/hyperlink" Target="https://getschooled.com/college-review/"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collegevine.com/apply/essay-editing/" TargetMode="External"/><Relationship Id="rId5" Type="http://schemas.openxmlformats.org/officeDocument/2006/relationships/hyperlink" Target="https://blog.collegevine.com/how-to-write-your-college-essay-the-ultimate-step-by-step-guide/" TargetMode="External"/><Relationship Id="rId4" Type="http://schemas.openxmlformats.org/officeDocument/2006/relationships/hyperlink" Target="https://www.collegeessayguy.com/college-essay-resources/"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commonapp.org/static/71f67faedd72b3cdaf1c28ed85d621cf/FYBragSheetStudentsTeachersCAReady.pdf" TargetMode="External"/><Relationship Id="rId3" Type="http://schemas.openxmlformats.org/officeDocument/2006/relationships/hyperlink" Target="https://www.collegeessayguy.com/blog/how-to-write-a-recommendation-letter" TargetMode="External"/><Relationship Id="rId7" Type="http://schemas.openxmlformats.org/officeDocument/2006/relationships/hyperlink" Target="https://apply.jhu.edu/wp-content/uploads/2022/12/2020-Tips-and-Takeaways.pdf"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counselors.collegeboard.org/college-application/writing-recommendations-teachers" TargetMode="External"/><Relationship Id="rId5" Type="http://schemas.openxmlformats.org/officeDocument/2006/relationships/hyperlink" Target="https://bigfuture.collegeboard.org/plan-for-college/college-prep/stand-out/how-to-get-a-great-letter-of-recommendation" TargetMode="External"/><Relationship Id="rId4" Type="http://schemas.openxmlformats.org/officeDocument/2006/relationships/hyperlink" Target="https://www.collegeessayguy.com/blog/how-to-write-a-letter-of-recommendation" TargetMode="External"/><Relationship Id="rId9" Type="http://schemas.openxmlformats.org/officeDocument/2006/relationships/hyperlink" Target="https://www.commonapp.org/static/1333b2c3c4f93755d248c7721d4edb5f/FYBragSheetStudentsCounselorsCAReady.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log.collegevine.com/test-optional-vs-test-blind-college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blog.collegevine.com/how-important-is-the-college-essay/#:~:text=To%20truly%20assess%20an%20applicant's,unique%20experiences%2C%20and%20your%20perspectiv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llegeessayguy.com/blog/what-do-colleges-look-for-essa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f.georgetown.edu/dos-and-donts-of-writing-recommendation-letter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collegeessayguy.com/blog/how-to-write-a-recommendation-letter#B" TargetMode="External"/><Relationship Id="rId4" Type="http://schemas.openxmlformats.org/officeDocument/2006/relationships/hyperlink" Target="https://blog.collegevine.com/what-makes-a-good-recommendation-lett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200" b="0" i="0" u="none" strike="noStrike" dirty="0">
                <a:effectLst/>
                <a:latin typeface="+mn-lt"/>
                <a:ea typeface="+mn-ea"/>
                <a:cs typeface="+mn-cs"/>
                <a:sym typeface="Calibri"/>
              </a:rPr>
              <a:t>A program at Goddard Riverside</a:t>
            </a:r>
            <a:r>
              <a:rPr lang="en-US" sz="1200" b="0" i="0" dirty="0">
                <a:effectLst/>
                <a:latin typeface="+mn-lt"/>
                <a:ea typeface="+mn-ea"/>
                <a:cs typeface="+mn-cs"/>
                <a:sym typeface="Calibri"/>
              </a:rPr>
              <a:t>​</a:t>
            </a:r>
          </a:p>
          <a:p>
            <a:pPr rtl="0" fontAlgn="base"/>
            <a:r>
              <a:rPr lang="en-US" sz="1200" b="0" i="0" dirty="0">
                <a:effectLst/>
                <a:latin typeface="+mn-lt"/>
                <a:ea typeface="+mn-ea"/>
                <a:cs typeface="+mn-cs"/>
                <a:sym typeface="Calibri"/>
              </a:rPr>
              <a:t>​</a:t>
            </a:r>
          </a:p>
          <a:p>
            <a:pPr rtl="0" fontAlgn="base"/>
            <a:r>
              <a:rPr lang="en-US" sz="1200" b="0" i="0" u="none" strike="noStrike" dirty="0">
                <a:effectLst/>
                <a:latin typeface="+mn-lt"/>
                <a:ea typeface="+mn-ea"/>
                <a:cs typeface="+mn-cs"/>
                <a:sym typeface="Calibri"/>
              </a:rPr>
              <a:t>Options has been around for 36 years. We support New Yorkers with getting into, paying for, and graduating from college or skill-specific certificate programs. We specialize in working with low-income and first-generation students, who often face the largest barriers to accessing and completing college.</a:t>
            </a:r>
            <a:r>
              <a:rPr lang="en-US" sz="1200" b="0" i="0" dirty="0">
                <a:effectLst/>
                <a:latin typeface="+mn-lt"/>
                <a:ea typeface="+mn-ea"/>
                <a:cs typeface="+mn-cs"/>
                <a:sym typeface="Calibri"/>
              </a:rPr>
              <a:t>​</a:t>
            </a:r>
          </a:p>
          <a:p>
            <a:pPr rtl="0" fontAlgn="base"/>
            <a:r>
              <a:rPr lang="en-US" sz="1200" b="0" i="0" dirty="0">
                <a:effectLst/>
                <a:latin typeface="+mn-lt"/>
                <a:ea typeface="+mn-ea"/>
                <a:cs typeface="+mn-cs"/>
                <a:sym typeface="Calibri"/>
              </a:rPr>
              <a:t>​</a:t>
            </a:r>
          </a:p>
          <a:p>
            <a:pPr rtl="0" fontAlgn="base"/>
            <a:r>
              <a:rPr lang="en-US" sz="1200" b="0" i="0" u="none" strike="noStrike" dirty="0">
                <a:effectLst/>
                <a:latin typeface="+mn-lt"/>
                <a:ea typeface="+mn-ea"/>
                <a:cs typeface="+mn-cs"/>
                <a:sym typeface="Calibri"/>
              </a:rPr>
              <a:t> Started as, and continues to be, a one-on –one access counseling program – helping students to match good fit matches and apply for financial aid. The access program also offers services such as college trips, workshops for students; and student get-togethers</a:t>
            </a:r>
            <a:r>
              <a:rPr lang="en-US" sz="1200" b="0" i="0" dirty="0">
                <a:effectLst/>
                <a:latin typeface="+mn-lt"/>
                <a:ea typeface="+mn-ea"/>
                <a:cs typeface="+mn-cs"/>
                <a:sym typeface="Calibri"/>
              </a:rPr>
              <a:t>​</a:t>
            </a:r>
          </a:p>
          <a:p>
            <a:pPr rtl="0" fontAlgn="base"/>
            <a:r>
              <a:rPr lang="en-US" sz="1200" b="0" i="0" dirty="0">
                <a:effectLst/>
                <a:latin typeface="+mn-lt"/>
                <a:ea typeface="+mn-ea"/>
                <a:cs typeface="+mn-cs"/>
                <a:sym typeface="Calibri"/>
              </a:rPr>
              <a:t>​</a:t>
            </a:r>
          </a:p>
          <a:p>
            <a:pPr rtl="0" fontAlgn="base"/>
            <a:r>
              <a:rPr lang="en-US" sz="1200" b="0" i="0" u="none" strike="noStrike" dirty="0">
                <a:effectLst/>
                <a:latin typeface="+mn-lt"/>
                <a:ea typeface="+mn-ea"/>
                <a:cs typeface="+mn-cs"/>
                <a:sym typeface="Calibri"/>
              </a:rPr>
              <a:t> In 2012 we added our Success program where counselors work with students in college to support them through graduation</a:t>
            </a:r>
            <a:r>
              <a:rPr lang="en-US" sz="1200" b="0" i="0" dirty="0">
                <a:effectLst/>
                <a:latin typeface="+mn-lt"/>
                <a:ea typeface="+mn-ea"/>
                <a:cs typeface="+mn-cs"/>
                <a:sym typeface="Calibri"/>
              </a:rPr>
              <a:t>​</a:t>
            </a:r>
          </a:p>
          <a:p>
            <a:pPr rtl="0" fontAlgn="base"/>
            <a:r>
              <a:rPr lang="en-US" sz="1200" b="0" i="0" dirty="0">
                <a:effectLst/>
                <a:latin typeface="+mn-lt"/>
                <a:ea typeface="+mn-ea"/>
                <a:cs typeface="+mn-cs"/>
                <a:sym typeface="Calibri"/>
              </a:rPr>
              <a:t>​</a:t>
            </a:r>
          </a:p>
          <a:p>
            <a:pPr rtl="0" fontAlgn="base"/>
            <a:r>
              <a:rPr lang="en-US" sz="1200" b="0" i="0" u="none" strike="noStrike" dirty="0">
                <a:effectLst/>
                <a:latin typeface="+mn-lt"/>
                <a:ea typeface="+mn-ea"/>
                <a:cs typeface="+mn-cs"/>
                <a:sym typeface="Calibri"/>
              </a:rPr>
              <a:t>  Lastly, through the Options Institute we offer workshops for Access professionals. The Institute started in 2005 and since than more than 9000 professionals have attended workshops</a:t>
            </a:r>
            <a:r>
              <a:rPr lang="en-US" sz="1200" b="0" i="0" dirty="0">
                <a:effectLst/>
                <a:latin typeface="+mn-lt"/>
                <a:ea typeface="+mn-ea"/>
                <a:cs typeface="+mn-cs"/>
                <a:sym typeface="Calibri"/>
              </a:rPr>
              <a:t>​</a:t>
            </a:r>
          </a:p>
          <a:p>
            <a:pPr rtl="0" fontAlgn="base"/>
            <a:r>
              <a:rPr lang="en-US" sz="1200" b="0" i="0" dirty="0">
                <a:effectLst/>
                <a:latin typeface="+mn-lt"/>
                <a:ea typeface="+mn-ea"/>
                <a:cs typeface="+mn-cs"/>
                <a:sym typeface="Calibri"/>
              </a:rPr>
              <a:t>​</a:t>
            </a:r>
          </a:p>
          <a:p>
            <a:pPr rtl="0" fontAlgn="base"/>
            <a:r>
              <a:rPr lang="en-US" sz="1200" b="0" i="0" u="none" strike="noStrike" dirty="0">
                <a:effectLst/>
                <a:latin typeface="+mn-lt"/>
                <a:ea typeface="+mn-ea"/>
                <a:cs typeface="+mn-cs"/>
                <a:sym typeface="Calibri"/>
              </a:rPr>
              <a:t>We believe college access is a social justice issue that helps levels the playing field for underrepresented  students and that college access is most importantly about choosing a good fit college that is affordable.  </a:t>
            </a:r>
            <a:r>
              <a:rPr lang="en-US" sz="1200" b="0" i="0" dirty="0">
                <a:effectLst/>
                <a:latin typeface="+mn-lt"/>
                <a:ea typeface="+mn-ea"/>
                <a:cs typeface="+mn-cs"/>
                <a:sym typeface="Calibri"/>
              </a:rPr>
              <a:t>​</a:t>
            </a:r>
          </a:p>
        </p:txBody>
      </p:sp>
    </p:spTree>
    <p:extLst>
      <p:ext uri="{BB962C8B-B14F-4D97-AF65-F5344CB8AC3E}">
        <p14:creationId xmlns:p14="http://schemas.microsoft.com/office/powerpoint/2010/main" val="207899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0987EF61-881D-2A96-3CEA-093854356A3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E180224A-899E-BC2E-102D-A3DE78862C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To help students make the most of the opportunity the essay allows, </a:t>
            </a:r>
            <a:r>
              <a:rPr lang="en-US" dirty="0">
                <a:cs typeface="Calibri" panose="020F0502020204030204"/>
              </a:rPr>
              <a:t>Quality Essay feedback should be:</a:t>
            </a:r>
            <a:endParaRPr lang="en-US" dirty="0"/>
          </a:p>
          <a:p>
            <a:endParaRPr lang="en-US" dirty="0">
              <a:cs typeface="Calibri" panose="020F0502020204030204"/>
            </a:endParaRPr>
          </a:p>
          <a:p>
            <a:r>
              <a:rPr lang="en-US" b="1" dirty="0">
                <a:cs typeface="Calibri" panose="020F0502020204030204"/>
              </a:rPr>
              <a:t>Timely </a:t>
            </a:r>
            <a:r>
              <a:rPr lang="en-US" dirty="0">
                <a:cs typeface="Calibri" panose="020F0502020204030204"/>
              </a:rPr>
              <a:t>– students should not be waiting over a month to get feedback. Be sure to provide feedback in a timely manner that allows them ample time to review, make necessary edits and polish before their chosen deadline. </a:t>
            </a:r>
          </a:p>
          <a:p>
            <a:endParaRPr lang="en-US" dirty="0">
              <a:cs typeface="Calibri" panose="020F0502020204030204"/>
            </a:endParaRPr>
          </a:p>
          <a:p>
            <a:r>
              <a:rPr lang="en-US" b="1" dirty="0">
                <a:cs typeface="Calibri" panose="020F0502020204030204"/>
              </a:rPr>
              <a:t>Specific –</a:t>
            </a:r>
            <a:r>
              <a:rPr lang="en-US" dirty="0">
                <a:cs typeface="Calibri" panose="020F0502020204030204"/>
              </a:rPr>
              <a:t> feedback should be specific and clearly indicate what is working well and what needs to be worked on. Avoid general statements that do not give context. Students need to be clear on what needs to be worked on.</a:t>
            </a:r>
          </a:p>
          <a:p>
            <a:endParaRPr lang="en-US" dirty="0">
              <a:cs typeface="Calibri" panose="020F0502020204030204"/>
            </a:endParaRPr>
          </a:p>
          <a:p>
            <a:r>
              <a:rPr lang="en-US" b="1" dirty="0">
                <a:cs typeface="Calibri" panose="020F0502020204030204"/>
              </a:rPr>
              <a:t>Have positive intent</a:t>
            </a:r>
            <a:r>
              <a:rPr lang="en-US" dirty="0">
                <a:cs typeface="Calibri" panose="020F0502020204030204"/>
              </a:rPr>
              <a:t> – this is one of many stressful factors of the application process for students. We want to be sure our feedback has positivity that encourages their attempts and builds up confidence in their ability. This also plays a role in...</a:t>
            </a:r>
          </a:p>
          <a:p>
            <a:endParaRPr lang="en-US" b="1" dirty="0">
              <a:cs typeface="Calibri" panose="020F0502020204030204"/>
            </a:endParaRPr>
          </a:p>
          <a:p>
            <a:r>
              <a:rPr lang="en-US" b="1" dirty="0">
                <a:cs typeface="Calibri" panose="020F0502020204030204"/>
              </a:rPr>
              <a:t>Encouraging students to rewrite</a:t>
            </a:r>
            <a:r>
              <a:rPr lang="en-US" dirty="0">
                <a:cs typeface="Calibri" panose="020F0502020204030204"/>
              </a:rPr>
              <a:t>. Essays are not accomplished in one sitting alone. It needs to go through multiple revisions before getting that </a:t>
            </a:r>
            <a:r>
              <a:rPr lang="en-US" dirty="0" err="1">
                <a:cs typeface="Calibri" panose="020F0502020204030204"/>
              </a:rPr>
              <a:t>finsihed</a:t>
            </a:r>
            <a:r>
              <a:rPr lang="en-US" dirty="0">
                <a:cs typeface="Calibri" panose="020F0502020204030204"/>
              </a:rPr>
              <a:t> quality piece. (equate to athletes – do they practice once before a championship?)</a:t>
            </a:r>
            <a:endParaRPr lang="en-US" dirty="0"/>
          </a:p>
          <a:p>
            <a:endParaRPr lang="en-US" dirty="0">
              <a:cs typeface="Calibri" panose="020F0502020204030204"/>
            </a:endParaRPr>
          </a:p>
          <a:p>
            <a:r>
              <a:rPr lang="en-US" i="1" dirty="0">
                <a:cs typeface="Calibri" panose="020F0502020204030204"/>
              </a:rPr>
              <a:t>Okay great, but </a:t>
            </a:r>
            <a:r>
              <a:rPr lang="en-US" i="1" baseline="0" dirty="0">
                <a:cs typeface="Calibri" panose="020F0502020204030204"/>
              </a:rPr>
              <a:t>I am no English teacher/writing is not my strong suit -</a:t>
            </a:r>
            <a:r>
              <a:rPr lang="en-US" i="1" dirty="0">
                <a:cs typeface="Calibri" panose="020F0502020204030204"/>
              </a:rPr>
              <a:t>  *how does one go about providing this quality feedback?</a:t>
            </a:r>
            <a:endParaRPr lang="en-US" i="1" dirty="0"/>
          </a:p>
          <a:p>
            <a:endParaRPr lang="en-US" dirty="0">
              <a:cs typeface="Calibri" panose="020F0502020204030204"/>
            </a:endParaRPr>
          </a:p>
          <a:p>
            <a:r>
              <a:rPr lang="en-US" dirty="0"/>
              <a:t> “Let’s look at a method, we call the ARROW method that we can use to help give students feedback on their essays to make them better “</a:t>
            </a:r>
            <a:endParaRPr lang="en-US" dirty="0">
              <a:cs typeface="Calibri" panose="020F0502020204030204"/>
            </a:endParaRPr>
          </a:p>
        </p:txBody>
      </p:sp>
      <p:sp>
        <p:nvSpPr>
          <p:cNvPr id="110596" name="Slide Number Placeholder 3">
            <a:extLst>
              <a:ext uri="{FF2B5EF4-FFF2-40B4-BE49-F238E27FC236}">
                <a16:creationId xmlns:a16="http://schemas.microsoft.com/office/drawing/2014/main" id="{0F6B1F74-80F8-891C-961E-8639D0DF87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2EC2F9-496F-47C5-A405-65AC9CD4CD4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734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ABA59B4D-D970-F10E-3E1E-9379F59E55D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7BDA8063-9587-9BEF-B191-8D677D1C29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a:cs typeface="Calibri"/>
              </a:rPr>
              <a:t>A – </a:t>
            </a:r>
            <a:r>
              <a:rPr lang="en-US" altLang="en-US" dirty="0" err="1">
                <a:ea typeface="ＭＳ Ｐゴシック"/>
                <a:cs typeface="Calibri"/>
              </a:rPr>
              <a:t>Accenuate</a:t>
            </a:r>
            <a:r>
              <a:rPr lang="en-US" altLang="en-US" dirty="0">
                <a:ea typeface="ＭＳ Ｐゴシック"/>
                <a:cs typeface="Calibri"/>
              </a:rPr>
              <a:t> the positive. </a:t>
            </a:r>
            <a:r>
              <a:rPr lang="en-US" dirty="0">
                <a:ea typeface="ＭＳ Ｐゴシック"/>
                <a:cs typeface="Calibri"/>
              </a:rPr>
              <a:t>Always</a:t>
            </a:r>
            <a:r>
              <a:rPr lang="en-US" dirty="0"/>
              <a:t> start with strengths. Every essay has strengths, whether in the writing, messages, examples, or effort. </a:t>
            </a:r>
            <a:endParaRPr lang="en-US" altLang="en-US" dirty="0">
              <a:cs typeface="Calibri" panose="020F0502020204030204"/>
            </a:endParaRPr>
          </a:p>
          <a:p>
            <a:r>
              <a:rPr lang="en-US" dirty="0"/>
              <a:t>      No matter how a student writes, it is important to communicate respect for the student’s effort and experience. </a:t>
            </a:r>
            <a:endParaRPr lang="en-US" altLang="en-US" dirty="0">
              <a:cs typeface="Calibri"/>
            </a:endParaRPr>
          </a:p>
          <a:p>
            <a:r>
              <a:rPr lang="en-US" dirty="0">
                <a:cs typeface="Calibri"/>
              </a:rPr>
              <a:t>      </a:t>
            </a:r>
            <a:r>
              <a:rPr lang="en-US" dirty="0"/>
              <a:t>Avoid solely giving your opinion about what you liked. </a:t>
            </a:r>
          </a:p>
          <a:p>
            <a:pPr marL="971550" lvl="1" indent="-171450">
              <a:buFont typeface="Arial"/>
              <a:buChar char="•"/>
            </a:pPr>
            <a:r>
              <a:rPr lang="en-US" dirty="0"/>
              <a:t>For example, “I really liked your opening paragraph,” is not as helpful as specifying what was strong about the opening paragraph, as in: “I really like your opening paragraph </a:t>
            </a:r>
            <a:r>
              <a:rPr lang="en-US" u="sng" dirty="0"/>
              <a:t>because it clearly stated the main idea of your essay and made me want to know more about your experience.</a:t>
            </a:r>
            <a:r>
              <a:rPr lang="en-US" dirty="0"/>
              <a:t>”</a:t>
            </a:r>
            <a:endParaRPr lang="en-US" dirty="0">
              <a:cs typeface="Calibri" panose="020F0502020204030204"/>
            </a:endParaRPr>
          </a:p>
          <a:p>
            <a:endParaRPr lang="en-US" dirty="0"/>
          </a:p>
          <a:p>
            <a:r>
              <a:rPr lang="en-US" dirty="0"/>
              <a:t>R - Reflect back what you took from the essay: </a:t>
            </a:r>
            <a:endParaRPr lang="en-US" dirty="0">
              <a:cs typeface="Calibri" panose="020F0502020204030204"/>
            </a:endParaRPr>
          </a:p>
          <a:p>
            <a:pPr marL="171450" indent="-171450">
              <a:buFont typeface="Arial"/>
              <a:buChar char="•"/>
            </a:pPr>
            <a:r>
              <a:rPr lang="en-US" dirty="0"/>
              <a:t>It is helpful for the writer to hear whether you understood the essay as it was intended. Sometimes with a first draft, the writer is not fully clear on his or her main ideas, so it helps to hear what you concluded. This is why we suggest you reflect back to the student the main ideas you took from the essay. </a:t>
            </a:r>
            <a:endParaRPr lang="en-US" dirty="0">
              <a:cs typeface="Calibri" panose="020F0502020204030204"/>
            </a:endParaRPr>
          </a:p>
          <a:p>
            <a:r>
              <a:rPr lang="en-US" dirty="0"/>
              <a:t>SAY: </a:t>
            </a:r>
            <a:r>
              <a:rPr lang="en-US" i="1" dirty="0"/>
              <a:t>“Let me share what I got from your essay. I understand that you overcame many obstacles to attending school and concentrating on your school work. It is clear that over time you have come to see education as critical to your future goals.”</a:t>
            </a:r>
            <a:endParaRPr lang="en-US" dirty="0"/>
          </a:p>
          <a:p>
            <a:r>
              <a:rPr lang="en-US" dirty="0"/>
              <a:t>Open the door for the student to either confirm your impression or help you better understand his or her intention.</a:t>
            </a:r>
            <a:endParaRPr lang="en-US" dirty="0">
              <a:cs typeface="Calibri"/>
            </a:endParaRPr>
          </a:p>
          <a:p>
            <a:endParaRPr lang="en-US" dirty="0">
              <a:ea typeface="ＭＳ Ｐゴシック"/>
              <a:cs typeface="Calibri"/>
            </a:endParaRPr>
          </a:p>
          <a:p>
            <a:endParaRPr lang="en-US" dirty="0">
              <a:ea typeface="ＭＳ Ｐゴシック"/>
              <a:cs typeface="Calibri"/>
            </a:endParaRPr>
          </a:p>
          <a:p>
            <a:r>
              <a:rPr lang="en-US" dirty="0">
                <a:ea typeface="ＭＳ Ｐゴシック"/>
                <a:cs typeface="Calibri"/>
              </a:rPr>
              <a:t>R-Restate aims</a:t>
            </a:r>
            <a:r>
              <a:rPr lang="en-US" dirty="0">
                <a:ea typeface="ＭＳ Ｐゴシック"/>
              </a:rPr>
              <a:t> for the essay.  </a:t>
            </a:r>
            <a:r>
              <a:rPr lang="en-US" dirty="0"/>
              <a:t>Restate the goals of a college application essay, particularly around the areas in which you are going to recommend work. Overall, a college application essay must inspire confidence in the student’s readiness for college and reveal a personal side. </a:t>
            </a:r>
            <a:endParaRPr lang="en-US" dirty="0">
              <a:cs typeface="Calibri"/>
            </a:endParaRPr>
          </a:p>
          <a:p>
            <a:endParaRPr lang="en-US" dirty="0">
              <a:ea typeface="ＭＳ Ｐゴシック"/>
              <a:cs typeface="Calibri"/>
            </a:endParaRPr>
          </a:p>
          <a:p>
            <a:r>
              <a:rPr lang="en-US" dirty="0">
                <a:ea typeface="ＭＳ Ｐゴシック"/>
                <a:cs typeface="Calibri"/>
              </a:rPr>
              <a:t>O – Observe what needs revision.</a:t>
            </a:r>
            <a:r>
              <a:rPr lang="en-US" dirty="0">
                <a:ea typeface="ＭＳ Ｐゴシック"/>
              </a:rPr>
              <a:t> </a:t>
            </a:r>
            <a:r>
              <a:rPr lang="en-US" dirty="0"/>
              <a:t>In identifying what you would like the student to work on, first observe what is happening in the essay as it is and contrast it to what it needs to accomplish.  </a:t>
            </a:r>
            <a:r>
              <a:rPr lang="en-US" i="1" dirty="0"/>
              <a:t>The more specific and concrete the feedback</a:t>
            </a:r>
            <a:r>
              <a:rPr lang="en-US" dirty="0"/>
              <a:t>, the more helpful it is. </a:t>
            </a:r>
            <a:endParaRPr lang="en-US" dirty="0">
              <a:cs typeface="Calibri"/>
            </a:endParaRPr>
          </a:p>
          <a:p>
            <a:pPr marL="971550" lvl="1" indent="-171450">
              <a:buFont typeface="Arial"/>
              <a:buChar char="•"/>
            </a:pPr>
            <a:r>
              <a:rPr lang="en-US" dirty="0"/>
              <a:t>SAY: </a:t>
            </a:r>
            <a:r>
              <a:rPr lang="en-US" i="1" dirty="0"/>
              <a:t>“Are you open to some suggestions on how you might revise? I have a couple of thoughts about how you can strengthen your essay in the next draft. As opposed to saying a stand alone comment of you need to further expand your details, say something like – One improvement could be to include some specific examples to bring your main points to life. For example, you mention in your essay that you are very dedicated to getting your school work done; you need to give the reader some concrete examples that demonstrate your dedication. You could think about occasions when it has been really hard to get your school work done, but you did it anyway. What was going on? What made it difficult? What did you do to overcome the challenge?” </a:t>
            </a:r>
            <a:endParaRPr lang="en-US" dirty="0">
              <a:cs typeface="Calibri"/>
            </a:endParaRPr>
          </a:p>
          <a:p>
            <a:endParaRPr lang="en-US" dirty="0">
              <a:cs typeface="Calibri"/>
            </a:endParaRPr>
          </a:p>
          <a:p>
            <a:endParaRPr lang="en-US" dirty="0"/>
          </a:p>
          <a:p>
            <a:r>
              <a:rPr lang="en-US" dirty="0"/>
              <a:t>W- Work on strategies. It is important for each student to do the work of revising his or her essay. Different strategies are effective for different types of revisions and different types of students. Work with your student to identify what strategies might work for him or her:</a:t>
            </a:r>
            <a:endParaRPr lang="en-US" dirty="0">
              <a:cs typeface="Calibri"/>
            </a:endParaRPr>
          </a:p>
          <a:p>
            <a:pPr marL="971550" lvl="1" indent="-171450">
              <a:buFont typeface="Arial"/>
              <a:buChar char="•"/>
            </a:pPr>
            <a:r>
              <a:rPr lang="en-US" dirty="0"/>
              <a:t>SAY: “</a:t>
            </a:r>
            <a:r>
              <a:rPr lang="en-US" i="1" dirty="0"/>
              <a:t>Now that we’ve talked about a couple of areas to work on, let’s talk about next steps.</a:t>
            </a:r>
            <a:r>
              <a:rPr lang="en-US" dirty="0"/>
              <a:t> </a:t>
            </a:r>
            <a:r>
              <a:rPr lang="en-US" i="1" dirty="0"/>
              <a:t>Let’s identify the points in the essay where examples would be helpful. Once we’ve identified the places, you can brainstorm two or three examples of each point. Then choose the ones you think fit best and work them into the essay. When you’re done, bring it back and I’ll have another look. Would that work for you?”</a:t>
            </a:r>
            <a:endParaRPr lang="en-US" dirty="0">
              <a:cs typeface="Calibri" panose="020F0502020204030204"/>
            </a:endParaRPr>
          </a:p>
        </p:txBody>
      </p:sp>
      <p:sp>
        <p:nvSpPr>
          <p:cNvPr id="108548" name="Slide Number Placeholder 3">
            <a:extLst>
              <a:ext uri="{FF2B5EF4-FFF2-40B4-BE49-F238E27FC236}">
                <a16:creationId xmlns:a16="http://schemas.microsoft.com/office/drawing/2014/main" id="{498BB900-4052-00F5-305B-35499991C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3DBDAE-1929-490B-8406-020C23DC6D9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71105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D73C8B39-EC4B-2722-9E1F-A955352C64D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4DA53E32-1FB3-87F1-EBBC-F93CB8C137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In addition to essays, letters of recommendation play a significant role in helping reps get to know the "whole person" behind the </a:t>
            </a:r>
            <a:r>
              <a:rPr lang="en-US" dirty="0">
                <a:hlinkClick r:id="rId3"/>
              </a:rPr>
              <a:t>IB or AP </a:t>
            </a:r>
            <a:r>
              <a:rPr lang="en-US" dirty="0"/>
              <a:t>courses, grades, and test scores. They give the admissions board more information about how students view themselves and how others see them.</a:t>
            </a:r>
            <a:endParaRPr lang="en-US" dirty="0">
              <a:cs typeface="Calibri"/>
            </a:endParaRPr>
          </a:p>
          <a:p>
            <a:endParaRPr lang="en-US" dirty="0"/>
          </a:p>
          <a:p>
            <a:r>
              <a:rPr lang="en-US" dirty="0"/>
              <a:t>A compelling recommendation:</a:t>
            </a:r>
          </a:p>
          <a:p>
            <a:pPr marL="285750" indent="-285750">
              <a:buFont typeface="Arial,Sans-Serif"/>
              <a:buChar char="•"/>
            </a:pPr>
            <a:r>
              <a:rPr lang="en-US" dirty="0"/>
              <a:t> provides colleges with an assessment of</a:t>
            </a:r>
            <a:r>
              <a:rPr lang="en-US" baseline="0" dirty="0"/>
              <a:t> </a:t>
            </a:r>
            <a:r>
              <a:rPr lang="en-US" dirty="0"/>
              <a:t>a student that goes beyond the numbers. Teachers can describe your scholastic ability in a way that’s more detailed than what letter grades provide, and they can also speak to qualities like personal integrity, which are prized by colleges, but may not be fully reflected on your transcript.</a:t>
            </a:r>
            <a:endParaRPr lang="en-US" dirty="0">
              <a:cs typeface="Calibri"/>
            </a:endParaRPr>
          </a:p>
          <a:p>
            <a:pPr marL="285750" indent="-285750">
              <a:buFont typeface="Arial,Sans-Serif"/>
              <a:buChar char="•"/>
            </a:pPr>
            <a:r>
              <a:rPr lang="en-US" dirty="0"/>
              <a:t>For schools with </a:t>
            </a:r>
            <a:r>
              <a:rPr lang="en-US" dirty="0">
                <a:hlinkClick r:id="rId4"/>
              </a:rPr>
              <a:t>exceptionally competitive</a:t>
            </a:r>
            <a:r>
              <a:rPr lang="en-US" dirty="0"/>
              <a:t> admissions processes, letters of recommendation can also become more important. At a very competitive school with a large applicant pool made up of highly qualified high-school students, many applicants will have achieved high grades and major accomplishments, so it’s more difficult for a student to </a:t>
            </a:r>
            <a:r>
              <a:rPr lang="en-US" dirty="0">
                <a:hlinkClick r:id="rId5"/>
              </a:rPr>
              <a:t>stand out</a:t>
            </a:r>
            <a:r>
              <a:rPr lang="en-US" dirty="0"/>
              <a:t> based on academic work alone.</a:t>
            </a:r>
            <a:endParaRPr lang="en-US" dirty="0">
              <a:cs typeface="Calibri"/>
            </a:endParaRPr>
          </a:p>
          <a:p>
            <a:pPr marL="285750" indent="-285750">
              <a:buFont typeface="Arial,Sans-Serif"/>
              <a:buChar char="•"/>
            </a:pPr>
            <a:r>
              <a:rPr lang="en-US" dirty="0"/>
              <a:t>In these cases, recommendations can have a palpable impact on how the college assesses an applicant. Highly competitive schools don’t just want to know that you have </a:t>
            </a:r>
            <a:r>
              <a:rPr lang="en-US" dirty="0">
                <a:hlinkClick r:id="rId6"/>
              </a:rPr>
              <a:t>succeeded in high school</a:t>
            </a:r>
            <a:r>
              <a:rPr lang="en-US" dirty="0"/>
              <a:t>; they want to know whether you have the personal qualities, like intellectual curiosity and dedication, that you’ll need to take advantage of all the opportunities that school has to offer.</a:t>
            </a:r>
          </a:p>
          <a:p>
            <a:endParaRPr lang="en-US" dirty="0"/>
          </a:p>
          <a:p>
            <a:r>
              <a:rPr lang="en-US" dirty="0"/>
              <a:t>A strong letter can be the deciding factor between receiving an acceptance or a rejection letter when the school is faced with two equally qualified applicants. </a:t>
            </a:r>
          </a:p>
          <a:p>
            <a:endParaRPr lang="en-US" dirty="0"/>
          </a:p>
          <a:p>
            <a:r>
              <a:rPr lang="en-US" dirty="0"/>
              <a:t>It is also important to consider the different letter types (from counselor or teacher) and what context they should be providing admissions counselors</a:t>
            </a:r>
          </a:p>
          <a:p>
            <a:endParaRPr lang="en-US" dirty="0"/>
          </a:p>
          <a:p>
            <a:r>
              <a:rPr lang="en-US" dirty="0">
                <a:hlinkClick r:id="rId7"/>
              </a:rPr>
              <a:t>https://blog.collegevine.com/how-important-are-letters-of-recommendation/</a:t>
            </a:r>
            <a:endParaRPr lang="en-US" dirty="0"/>
          </a:p>
          <a:p>
            <a:endParaRPr lang="en-US" dirty="0"/>
          </a:p>
        </p:txBody>
      </p:sp>
      <p:sp>
        <p:nvSpPr>
          <p:cNvPr id="104452" name="Slide Number Placeholder 3">
            <a:extLst>
              <a:ext uri="{FF2B5EF4-FFF2-40B4-BE49-F238E27FC236}">
                <a16:creationId xmlns:a16="http://schemas.microsoft.com/office/drawing/2014/main" id="{23762EBD-31CC-11C5-BC85-DD6848995F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7F1880-355B-409A-9AE6-C1029F7CA62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4071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i="0" kern="1200" dirty="0">
                <a:solidFill>
                  <a:schemeClr val="tx1"/>
                </a:solidFill>
                <a:effectLst/>
                <a:latin typeface="+mn-lt"/>
                <a:ea typeface="+mn-ea"/>
                <a:cs typeface="+mn-cs"/>
              </a:rPr>
              <a:t>Here</a:t>
            </a:r>
            <a:r>
              <a:rPr lang="en-US" altLang="en-US" sz="1200" b="1" i="0" kern="1200" baseline="0" dirty="0">
                <a:solidFill>
                  <a:schemeClr val="tx1"/>
                </a:solidFill>
                <a:effectLst/>
                <a:latin typeface="+mn-lt"/>
                <a:ea typeface="+mn-ea"/>
                <a:cs typeface="+mn-cs"/>
              </a:rPr>
              <a:t> is a great chart from Johns Hopkins University that highlights what key information should be included in a counselor letter of recommendation vs a teacher letter of recommendation.</a:t>
            </a:r>
          </a:p>
          <a:p>
            <a:endParaRPr lang="en-US" altLang="en-US" sz="1200" b="1" i="0" kern="1200" dirty="0">
              <a:solidFill>
                <a:schemeClr val="tx1"/>
              </a:solidFill>
              <a:effectLst/>
              <a:latin typeface="+mn-lt"/>
              <a:cs typeface="Calibri"/>
            </a:endParaRPr>
          </a:p>
          <a:p>
            <a:r>
              <a:rPr lang="en-US" altLang="en-US" b="1" dirty="0">
                <a:cs typeface="Calibri"/>
              </a:rPr>
              <a:t>Counselor</a:t>
            </a:r>
          </a:p>
          <a:p>
            <a:pPr marL="285750" indent="-285750">
              <a:buFont typeface="Arial"/>
              <a:buChar char="•"/>
            </a:pPr>
            <a:r>
              <a:rPr lang="en-US" altLang="en-US" dirty="0">
                <a:cs typeface="Calibri"/>
              </a:rPr>
              <a:t>Discuss</a:t>
            </a:r>
            <a:r>
              <a:rPr lang="en-US" altLang="en-US" baseline="0" dirty="0">
                <a:cs typeface="Calibri"/>
              </a:rPr>
              <a:t> students impact in their activities &amp; larger school community (describe the *impact of their involvement, not just list of activities)</a:t>
            </a:r>
          </a:p>
          <a:p>
            <a:pPr marL="285750" indent="-285750">
              <a:buFont typeface="Arial"/>
              <a:buChar char="•"/>
            </a:pPr>
            <a:r>
              <a:rPr lang="en-US" altLang="en-US" baseline="0" dirty="0">
                <a:cs typeface="Calibri"/>
              </a:rPr>
              <a:t>Highlight if they are involved in any</a:t>
            </a:r>
            <a:r>
              <a:rPr lang="en-US" altLang="en-US" dirty="0">
                <a:cs typeface="Calibri"/>
              </a:rPr>
              <a:t> </a:t>
            </a:r>
            <a:r>
              <a:rPr lang="en-US" altLang="en-US" baseline="0" dirty="0">
                <a:cs typeface="Calibri"/>
              </a:rPr>
              <a:t>special academic/extracurricular programs</a:t>
            </a:r>
            <a:r>
              <a:rPr lang="en-US" altLang="en-US" dirty="0">
                <a:cs typeface="Calibri"/>
              </a:rPr>
              <a:t> in or</a:t>
            </a:r>
            <a:r>
              <a:rPr lang="en-US" altLang="en-US" baseline="0" dirty="0">
                <a:cs typeface="Calibri"/>
              </a:rPr>
              <a:t> </a:t>
            </a:r>
            <a:r>
              <a:rPr lang="en-US" altLang="en-US" dirty="0">
                <a:cs typeface="Calibri"/>
              </a:rPr>
              <a:t>out of school </a:t>
            </a:r>
            <a:r>
              <a:rPr lang="en-US" altLang="en-US" baseline="0" dirty="0">
                <a:cs typeface="Calibri"/>
              </a:rPr>
              <a:t>(like my student who studied </a:t>
            </a:r>
            <a:r>
              <a:rPr lang="en-US" altLang="en-US" baseline="0" dirty="0" err="1">
                <a:cs typeface="Calibri"/>
              </a:rPr>
              <a:t>tae</a:t>
            </a:r>
            <a:r>
              <a:rPr lang="en-US" altLang="en-US" baseline="0" dirty="0">
                <a:cs typeface="Calibri"/>
              </a:rPr>
              <a:t> kwon doe since 5)</a:t>
            </a:r>
            <a:endParaRPr lang="en-US" altLang="en-US" dirty="0">
              <a:cs typeface="Calibri"/>
            </a:endParaRPr>
          </a:p>
          <a:p>
            <a:pPr marL="285750" indent="-285750">
              <a:buFont typeface="Arial"/>
              <a:buChar char="•"/>
            </a:pPr>
            <a:r>
              <a:rPr lang="en-US" altLang="en-US" dirty="0">
                <a:cs typeface="Calibri"/>
              </a:rPr>
              <a:t>Provide Context for student within entire graduating class, while</a:t>
            </a:r>
            <a:r>
              <a:rPr lang="en-US" altLang="en-US" baseline="0" dirty="0">
                <a:cs typeface="Calibri"/>
              </a:rPr>
              <a:t> also highlighting major strengths and impressive/distinctive qualities</a:t>
            </a:r>
            <a:r>
              <a:rPr lang="en-US" altLang="en-US" dirty="0">
                <a:cs typeface="Calibri"/>
              </a:rPr>
              <a:t> (always first to follow up with me after a presentation, first to offer a helping hand to a struggling peer, first to volunteer to be on committees to have a voice in our school community </a:t>
            </a:r>
            <a:r>
              <a:rPr lang="en-US" altLang="en-US" dirty="0" err="1">
                <a:cs typeface="Calibri"/>
              </a:rPr>
              <a:t>etc</a:t>
            </a:r>
            <a:r>
              <a:rPr lang="en-US" altLang="en-US" dirty="0">
                <a:cs typeface="Calibri"/>
              </a:rPr>
              <a:t>)</a:t>
            </a:r>
            <a:endParaRPr lang="en-US" altLang="en-US" baseline="0" dirty="0">
              <a:cs typeface="Calibri"/>
            </a:endParaRPr>
          </a:p>
          <a:p>
            <a:pPr marL="285750" indent="-285750">
              <a:buFont typeface="Arial"/>
              <a:buChar char="•"/>
            </a:pPr>
            <a:r>
              <a:rPr lang="en-US" altLang="en-US" baseline="0" dirty="0">
                <a:cs typeface="Calibri"/>
              </a:rPr>
              <a:t>If applicable provide context for special circumstances (Long term absence, scheduling conflicts </a:t>
            </a:r>
            <a:r>
              <a:rPr lang="en-US" altLang="en-US" baseline="0" dirty="0" err="1">
                <a:cs typeface="Calibri"/>
              </a:rPr>
              <a:t>etc</a:t>
            </a:r>
            <a:r>
              <a:rPr lang="en-US" altLang="en-US" baseline="0" dirty="0">
                <a:cs typeface="Calibri"/>
              </a:rPr>
              <a:t>)</a:t>
            </a:r>
            <a:endParaRPr lang="en-US" altLang="en-US" dirty="0">
              <a:cs typeface="Calibri"/>
            </a:endParaRPr>
          </a:p>
          <a:p>
            <a:pPr marL="285750" indent="-285750">
              <a:buFont typeface="Arial"/>
              <a:buChar char="•"/>
            </a:pPr>
            <a:r>
              <a:rPr lang="en-US" altLang="en-US" dirty="0">
                <a:cs typeface="Calibri"/>
              </a:rPr>
              <a:t>Speak</a:t>
            </a:r>
            <a:r>
              <a:rPr lang="en-US" altLang="en-US" baseline="0" dirty="0">
                <a:cs typeface="Calibri"/>
              </a:rPr>
              <a:t> to students future success using anecdotes from HS career in order to envision that student’s success moving forward (student not getting into program but says she views all ‘disappointments’ as learning opportunities – ‘at least I have essays I can recycle for other programs)</a:t>
            </a:r>
          </a:p>
          <a:p>
            <a:endParaRPr lang="en-US" altLang="en-US" dirty="0">
              <a:cs typeface="Calibri"/>
            </a:endParaRPr>
          </a:p>
          <a:p>
            <a:r>
              <a:rPr lang="en-US" altLang="en-US" b="1" dirty="0">
                <a:cs typeface="Calibri"/>
              </a:rPr>
              <a:t>Teacher </a:t>
            </a:r>
          </a:p>
          <a:p>
            <a:pPr marL="285750" indent="-285750">
              <a:buFont typeface="Arial"/>
              <a:buChar char="•"/>
            </a:pPr>
            <a:r>
              <a:rPr lang="en-US" altLang="en-US" dirty="0">
                <a:cs typeface="Calibri"/>
              </a:rPr>
              <a:t>Provide context</a:t>
            </a:r>
            <a:r>
              <a:rPr lang="en-US" altLang="en-US" baseline="0" dirty="0">
                <a:cs typeface="Calibri"/>
              </a:rPr>
              <a:t> for student within that specific academic course – interest, why in class, </a:t>
            </a:r>
            <a:r>
              <a:rPr lang="en-US" altLang="en-US" baseline="0" dirty="0" err="1">
                <a:cs typeface="Calibri"/>
              </a:rPr>
              <a:t>etc</a:t>
            </a:r>
            <a:r>
              <a:rPr lang="en-US" altLang="en-US" baseline="0" dirty="0">
                <a:cs typeface="Calibri"/>
              </a:rPr>
              <a:t> </a:t>
            </a:r>
          </a:p>
          <a:p>
            <a:pPr marL="285750" indent="-285750">
              <a:buFont typeface="Arial"/>
              <a:buChar char="•"/>
            </a:pPr>
            <a:r>
              <a:rPr lang="en-US" altLang="en-US" baseline="0" dirty="0">
                <a:cs typeface="Calibri"/>
              </a:rPr>
              <a:t>Focus on student &amp; Their abilities, not the teachers background – spending more than 1-2 lines on teachers qualifications detracts from space that could be used describing the student</a:t>
            </a:r>
          </a:p>
          <a:p>
            <a:pPr marL="285750" indent="-285750">
              <a:buFont typeface="Arial"/>
              <a:buChar char="•"/>
            </a:pPr>
            <a:r>
              <a:rPr lang="en-US" altLang="en-US" baseline="0" dirty="0">
                <a:cs typeface="Calibri"/>
              </a:rPr>
              <a:t>Give insight to the students personal qualities &amp; potential contribution to the college classroom</a:t>
            </a:r>
          </a:p>
          <a:p>
            <a:pPr marL="285750" indent="-285750">
              <a:buFont typeface="Arial"/>
              <a:buChar char="•"/>
            </a:pPr>
            <a:r>
              <a:rPr lang="en-US" altLang="en-US" dirty="0">
                <a:cs typeface="Calibri"/>
              </a:rPr>
              <a:t>Expand upon</a:t>
            </a:r>
            <a:r>
              <a:rPr lang="en-US" altLang="en-US" baseline="0" dirty="0">
                <a:cs typeface="Calibri"/>
              </a:rPr>
              <a:t> current and past successes &amp; challenges </a:t>
            </a:r>
          </a:p>
          <a:p>
            <a:pPr marL="285750" indent="-285750">
              <a:buFont typeface="Arial"/>
              <a:buChar char="•"/>
            </a:pPr>
            <a:r>
              <a:rPr lang="en-US" altLang="en-US" baseline="0" dirty="0">
                <a:cs typeface="Calibri"/>
              </a:rPr>
              <a:t>Address distinguishing features of the student including exceptional work/how they work with others </a:t>
            </a:r>
            <a:endParaRPr lang="en-US" altLang="en-US" dirty="0">
              <a:cs typeface="Calibri"/>
            </a:endParaRPr>
          </a:p>
          <a:p>
            <a:pPr marL="285750" indent="-285750">
              <a:buFont typeface="Arial"/>
              <a:buChar char="•"/>
            </a:pPr>
            <a:r>
              <a:rPr lang="en-US" altLang="en-US" dirty="0">
                <a:cs typeface="Calibri"/>
              </a:rPr>
              <a:t>Include</a:t>
            </a:r>
            <a:r>
              <a:rPr lang="en-US" altLang="en-US" baseline="0" dirty="0">
                <a:cs typeface="Calibri"/>
              </a:rPr>
              <a:t> a personal example regarding an event or experience that sticks out as memorable/notable from that student’s </a:t>
            </a:r>
            <a:r>
              <a:rPr lang="en-US" altLang="en-US" baseline="0" dirty="0" err="1">
                <a:cs typeface="Calibri"/>
              </a:rPr>
              <a:t>tiem</a:t>
            </a:r>
            <a:r>
              <a:rPr lang="en-US" altLang="en-US" baseline="0" dirty="0">
                <a:cs typeface="Calibri"/>
              </a:rPr>
              <a:t> in the course</a:t>
            </a:r>
          </a:p>
          <a:p>
            <a:endParaRPr lang="en-US" dirty="0">
              <a:cs typeface="Calibri"/>
            </a:endParaRPr>
          </a:p>
          <a:p>
            <a:r>
              <a:rPr lang="en-US" sz="1200" b="0" i="0" kern="1200" dirty="0">
                <a:solidFill>
                  <a:schemeClr val="tx1"/>
                </a:solidFill>
                <a:effectLst/>
                <a:latin typeface="+mn-lt"/>
                <a:ea typeface="+mn-ea"/>
                <a:cs typeface="+mn-cs"/>
              </a:rPr>
              <a:t>Basically, if it comes down to your student and another candidate—all else being equal—your recommendation letter can get your student in or keep them out. </a:t>
            </a:r>
          </a:p>
          <a:p>
            <a:endParaRPr lang="en-US" sz="1200" b="0" i="0" kern="1200" dirty="0">
              <a:solidFill>
                <a:schemeClr val="tx1"/>
              </a:solidFill>
              <a:effectLst/>
              <a:latin typeface="+mn-lt"/>
              <a:cs typeface="Calibri" panose="020F0502020204030204"/>
            </a:endParaRPr>
          </a:p>
          <a:p>
            <a:endParaRPr lang="en-US" dirty="0">
              <a:cs typeface="Calibri" panose="020F0502020204030204"/>
            </a:endParaRPr>
          </a:p>
          <a:p>
            <a:r>
              <a:rPr lang="en-US" dirty="0">
                <a:cs typeface="Calibri" panose="020F0502020204030204"/>
              </a:rPr>
              <a:t>*taken from johns </a:t>
            </a:r>
            <a:r>
              <a:rPr lang="en-US" dirty="0" err="1">
                <a:cs typeface="Calibri" panose="020F0502020204030204"/>
              </a:rPr>
              <a:t>hopkins</a:t>
            </a:r>
            <a:r>
              <a:rPr lang="en-US" dirty="0">
                <a:cs typeface="Calibri" panose="020F0502020204030204"/>
              </a:rPr>
              <a:t> LOR workshop</a:t>
            </a:r>
          </a:p>
          <a:p>
            <a:r>
              <a:rPr lang="en-US" dirty="0">
                <a:cs typeface="+mn-cs"/>
              </a:rPr>
              <a:t>https://apply.jhu.edu/wp-content/uploads/2017/04/2020-Tips-and-Takeaways.pdf</a:t>
            </a:r>
          </a:p>
          <a:p>
            <a:endParaRPr lang="en-US" dirty="0">
              <a:cs typeface="Calibri" panose="020F0502020204030204"/>
            </a:endParaRPr>
          </a:p>
          <a:p>
            <a:endParaRPr lang="en-US" dirty="0">
              <a:cs typeface="Calibri" panose="020F0502020204030204"/>
            </a:endParaRP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977463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DO:</a:t>
            </a:r>
            <a:endParaRPr lang="en-US" dirty="0"/>
          </a:p>
          <a:p>
            <a:pPr algn="l"/>
            <a:r>
              <a:rPr lang="en-US" b="1" dirty="0"/>
              <a:t>Demonstrates Academic Ability </a:t>
            </a:r>
          </a:p>
          <a:p>
            <a:pPr marL="171450" indent="-171450" algn="l">
              <a:buFont typeface="Arial"/>
              <a:buChar char="•"/>
            </a:pPr>
            <a:r>
              <a:rPr lang="en-US" dirty="0"/>
              <a:t>The primary consideration upon which colleges will make their admission decision is a students academic ability. Therefore, you want your recommendation letters to showcase your unique talents and skills that make you an important contributor in any classroom.  </a:t>
            </a:r>
          </a:p>
          <a:p>
            <a:pPr marL="171450" indent="-171450" algn="l">
              <a:buFont typeface="Arial"/>
              <a:buChar char="•"/>
            </a:pPr>
            <a:r>
              <a:rPr lang="en-US" dirty="0"/>
              <a:t>A letter is even stronger if it can communicate both aptitude and passion. Not only can this teacher speak to your competence in the classroom, but also your intellectual vitality and love of learning.</a:t>
            </a:r>
          </a:p>
          <a:p>
            <a:pPr marL="171450" indent="-171450" algn="l">
              <a:buFont typeface="Arial"/>
              <a:buChar char="•"/>
            </a:pPr>
            <a:r>
              <a:rPr lang="en-US" dirty="0"/>
              <a:t>However, you don’t have to have earned A’s in a teacher’s class in order for them to write you a strong recommendation letter. Just as effective as letters detailing natural ability in a subject are those that describe hard work, determination, and effort to succeed in a class, even if the course material doesn’t come naturally. While colleges undoubtedly value academic skill, they also value students who work hard, struggle, and go the extra mile in a class, even if that doesn’t always result in perfect grades.</a:t>
            </a:r>
          </a:p>
          <a:p>
            <a:pPr algn="l"/>
            <a:r>
              <a:rPr lang="en-US" dirty="0"/>
              <a:t> </a:t>
            </a:r>
          </a:p>
          <a:p>
            <a:pPr algn="l"/>
            <a:r>
              <a:rPr lang="en-US" dirty="0"/>
              <a:t> </a:t>
            </a:r>
          </a:p>
          <a:p>
            <a:pPr algn="l"/>
            <a:r>
              <a:rPr lang="en-US" b="1" dirty="0"/>
              <a:t>Demonstrates Personal Characteristics</a:t>
            </a:r>
            <a:r>
              <a:rPr lang="en-US" dirty="0"/>
              <a:t> </a:t>
            </a:r>
          </a:p>
          <a:p>
            <a:pPr marL="171450" indent="-171450" algn="l">
              <a:buFont typeface="Arial"/>
              <a:buChar char="•"/>
            </a:pPr>
            <a:r>
              <a:rPr lang="en-US" dirty="0"/>
              <a:t>A good letter of recommendation not only communicates a students strongest characteristics, but supports them with evidence as well. \</a:t>
            </a:r>
          </a:p>
          <a:p>
            <a:pPr marL="171450" indent="-171450" algn="l">
              <a:buFont typeface="Arial"/>
              <a:buChar char="•"/>
            </a:pPr>
            <a:r>
              <a:rPr lang="en-US" dirty="0"/>
              <a:t>Pick specific descriptors and back them up with evidence; avoid cliches like “hard-working,” “passionate,” and “team-player.” </a:t>
            </a:r>
          </a:p>
          <a:p>
            <a:pPr marL="171450" indent="-171450" algn="l">
              <a:buFont typeface="Arial"/>
              <a:buChar char="•"/>
            </a:pPr>
            <a:r>
              <a:rPr lang="en-US" dirty="0"/>
              <a:t>Whatever traits or skillsets you mention in your letter, be sure to support it with specific examples to. Much like what we tell students when writing essays, show, don’t tell. </a:t>
            </a:r>
          </a:p>
          <a:p>
            <a:pPr algn="l"/>
            <a:r>
              <a:rPr lang="en-US" dirty="0"/>
              <a:t> </a:t>
            </a:r>
          </a:p>
          <a:p>
            <a:pPr algn="l"/>
            <a:r>
              <a:rPr lang="en-US" b="1" dirty="0"/>
              <a:t>Discusses Applicant as Both a Student and an Individual</a:t>
            </a:r>
            <a:endParaRPr lang="en-US" dirty="0"/>
          </a:p>
          <a:p>
            <a:pPr algn="l"/>
            <a:r>
              <a:rPr lang="en-US" dirty="0"/>
              <a:t> </a:t>
            </a:r>
          </a:p>
          <a:p>
            <a:pPr marL="171450" indent="-171450" algn="l">
              <a:buFont typeface="Arial"/>
              <a:buChar char="•"/>
            </a:pPr>
            <a:r>
              <a:rPr lang="en-US" dirty="0"/>
              <a:t>We’ve discussed how a letter of recommendation should address both your academic and personal strengths. One of the trickiest things to get right in a recommendation letter, but one that will ultimately make for the most effective letter, is to weave these characteristics together in a way that allows </a:t>
            </a:r>
            <a:r>
              <a:rPr lang="en-US" err="1"/>
              <a:t>adcoms</a:t>
            </a:r>
            <a:r>
              <a:rPr lang="en-US" dirty="0"/>
              <a:t> to understand how you would perform not only as a student in class, but also as a member of the </a:t>
            </a:r>
            <a:r>
              <a:rPr lang="en-US" dirty="0">
                <a:hlinkClick r:id="rId3"/>
              </a:rPr>
              <a:t>greater campus community.</a:t>
            </a:r>
          </a:p>
          <a:p>
            <a:pPr marL="171450" indent="-171450" algn="l">
              <a:buFont typeface="Arial"/>
              <a:buChar char="•"/>
            </a:pPr>
            <a:r>
              <a:rPr lang="en-US" dirty="0"/>
              <a:t>Many characteristics are conducive to success both in academics and in one’s personal life. For example, a student who is hard-working and dedicated can bring those qualities to their performance in the classroom, but also to the relationships they form with other students and their participation in extracurricular groups on campus. An effective letter highlights a students best characteristics and demonstrates how they apply them across all spheres of their life.</a:t>
            </a:r>
          </a:p>
          <a:p>
            <a:pPr algn="l"/>
            <a:r>
              <a:rPr lang="en-US" dirty="0"/>
              <a:t> </a:t>
            </a:r>
          </a:p>
          <a:p>
            <a:pPr algn="l"/>
            <a:r>
              <a:rPr lang="en-US" b="1" dirty="0"/>
              <a:t>Discusses Any Unique Personal Circumstances</a:t>
            </a:r>
            <a:endParaRPr lang="en-US" dirty="0"/>
          </a:p>
          <a:p>
            <a:pPr marL="171450" indent="-171450" algn="l">
              <a:buFont typeface="Arial"/>
              <a:buChar char="•"/>
            </a:pPr>
            <a:r>
              <a:rPr lang="en-US" dirty="0"/>
              <a:t>Some students have </a:t>
            </a:r>
            <a:r>
              <a:rPr lang="en-US" dirty="0">
                <a:hlinkClick r:id="rId4"/>
              </a:rPr>
              <a:t>exceptional personal circumstances</a:t>
            </a:r>
            <a:r>
              <a:rPr lang="en-US" dirty="0"/>
              <a:t> that affected their high school performance in some way – prolonged mental or physical illness, a death in the family, or a myriad of other reasons can all have adverse effects on grades, class participation, extracurricular participation, etc.</a:t>
            </a:r>
          </a:p>
          <a:p>
            <a:pPr marL="171450" indent="-171450" algn="l">
              <a:buFont typeface="Arial"/>
              <a:buChar char="•"/>
            </a:pPr>
            <a:r>
              <a:rPr lang="en-US" dirty="0"/>
              <a:t>While you can use the </a:t>
            </a:r>
            <a:r>
              <a:rPr lang="en-US" dirty="0">
                <a:hlinkClick r:id="rId5"/>
              </a:rPr>
              <a:t>Additional Information section of the Common App</a:t>
            </a:r>
            <a:r>
              <a:rPr lang="en-US" dirty="0"/>
              <a:t> to discuss such circumstances, corroboration of these statements by a trusted official like a teacher or counselor can reassure </a:t>
            </a:r>
            <a:r>
              <a:rPr lang="en-US" dirty="0" err="1"/>
              <a:t>adcoms</a:t>
            </a:r>
            <a:r>
              <a:rPr lang="en-US" dirty="0"/>
              <a:t> that a dip in performance is not a reflection of a lack of ability or dedication. </a:t>
            </a:r>
            <a:endParaRPr lang="en-US"/>
          </a:p>
          <a:p>
            <a:pPr algn="l"/>
            <a:endParaRPr lang="en-US" dirty="0"/>
          </a:p>
          <a:p>
            <a:pPr marL="171450" indent="-171450">
              <a:buFont typeface="Arial"/>
              <a:buChar char="•"/>
            </a:pPr>
            <a:endParaRPr lang="en-US" dirty="0"/>
          </a:p>
          <a:p>
            <a:r>
              <a:rPr lang="en-US" b="1" dirty="0"/>
              <a:t>DON’T:</a:t>
            </a:r>
            <a:endParaRPr lang="en-US" dirty="0">
              <a:cs typeface="Calibri" panose="020F0502020204030204"/>
            </a:endParaRPr>
          </a:p>
          <a:p>
            <a:pPr marL="171450" indent="-171450">
              <a:buFont typeface="Arial"/>
              <a:buChar char="•"/>
            </a:pPr>
            <a:r>
              <a:rPr lang="en-US" dirty="0"/>
              <a:t>Write your </a:t>
            </a:r>
            <a:r>
              <a:rPr lang="en-US" dirty="0" err="1"/>
              <a:t>autobio</a:t>
            </a:r>
            <a:r>
              <a:rPr lang="en-US" dirty="0"/>
              <a:t>. The letter’s about the student, not you.</a:t>
            </a:r>
            <a:endParaRPr lang="en-US" dirty="0">
              <a:cs typeface="Calibri"/>
            </a:endParaRPr>
          </a:p>
          <a:p>
            <a:pPr marL="171450" indent="-171450">
              <a:buFont typeface="Arial"/>
              <a:buChar char="•"/>
            </a:pPr>
            <a:r>
              <a:rPr lang="en-US" dirty="0"/>
              <a:t>Repeat a student’s resume. Admissions counselors get a copy of that, too. Kati says, “I know this comes from a desire to portray the student as well-rounded and also to pad out what you're worried will be a short letter, but trust me: Two paragraphs actually specific to the student are so much better than a page of puff.”</a:t>
            </a:r>
            <a:endParaRPr lang="en-US" dirty="0">
              <a:cs typeface="Calibri" panose="020F0502020204030204"/>
            </a:endParaRPr>
          </a:p>
          <a:p>
            <a:pPr marL="171450" indent="-171450">
              <a:buFont typeface="Arial"/>
              <a:buChar char="•"/>
            </a:pPr>
            <a:r>
              <a:rPr lang="en-US" dirty="0"/>
              <a:t>AVOID – hyperbolic or ambiguous language (same way it reads when students use the </a:t>
            </a:r>
            <a:r>
              <a:rPr lang="en-US" dirty="0" err="1"/>
              <a:t>thesarus</a:t>
            </a:r>
            <a:r>
              <a:rPr lang="en-US" dirty="0"/>
              <a:t> feature, it reads the same when recommenders are using 'fluff'</a:t>
            </a:r>
          </a:p>
          <a:p>
            <a:pPr marL="171450" indent="-171450">
              <a:buFont typeface="Arial"/>
              <a:buChar char="•"/>
            </a:pPr>
            <a:r>
              <a:rPr lang="en-US" dirty="0"/>
              <a:t>Recycle letters—even those you wrote in previous years. Here’s Kati: “I read high schools in groups—so, if I get five applications from Montgomery High, I read all five of them right in a row. It does your students zero favors if I see you are not writing them individual letters. And next year, I will also be the person who reads letters from Montgomery High.”</a:t>
            </a:r>
          </a:p>
          <a:p>
            <a:pPr marL="171450" marR="0" indent="-171450" defTabSz="914400" eaLnBrk="1" fontAlgn="auto" latinLnBrk="0" hangingPunct="1">
              <a:lnSpc>
                <a:spcPct val="100000"/>
              </a:lnSpc>
              <a:spcBef>
                <a:spcPts val="0"/>
              </a:spcBef>
              <a:spcAft>
                <a:spcPts val="0"/>
              </a:spcAft>
              <a:buClrTx/>
              <a:buSzTx/>
              <a:buFont typeface="Arial"/>
              <a:buChar char="•"/>
              <a:tabLst/>
              <a:defRPr/>
            </a:pPr>
            <a:r>
              <a:rPr lang="en-US" altLang="en-US" baseline="0" dirty="0">
                <a:cs typeface="+mn-cs"/>
              </a:rPr>
              <a:t>Avoid common </a:t>
            </a:r>
            <a:r>
              <a:rPr lang="en-US" altLang="en-US" baseline="0" dirty="0" err="1">
                <a:cs typeface="+mn-cs"/>
              </a:rPr>
              <a:t>generalzations</a:t>
            </a:r>
            <a:r>
              <a:rPr lang="en-US" altLang="en-US" baseline="0" dirty="0">
                <a:cs typeface="+mn-cs"/>
              </a:rPr>
              <a:t> that fail to distinguish a student from their peers </a:t>
            </a:r>
          </a:p>
          <a:p>
            <a:pPr marL="285750" indent="-285750">
              <a:buFont typeface="Arial"/>
              <a:buChar char="•"/>
            </a:pPr>
            <a:r>
              <a:rPr lang="en-US" altLang="en-US" baseline="0" dirty="0">
                <a:cs typeface="+mn-cs"/>
              </a:rPr>
              <a:t>AVOID – regurgitating resume, placing emphasis on quantitative data that can be found elsewhere in application</a:t>
            </a:r>
          </a:p>
          <a:p>
            <a:pPr marL="285750" indent="-285750">
              <a:buFont typeface="Arial"/>
              <a:buChar char="•"/>
            </a:pPr>
            <a:endParaRPr lang="en-US" altLang="en-US" dirty="0">
              <a:cs typeface="+mn-cs"/>
            </a:endParaRPr>
          </a:p>
          <a:p>
            <a:pPr marL="171450" marR="0" indent="-171450" defTabSz="914400" eaLnBrk="1" fontAlgn="auto" latinLnBrk="0" hangingPunct="1">
              <a:lnSpc>
                <a:spcPct val="100000"/>
              </a:lnSpc>
              <a:spcBef>
                <a:spcPts val="0"/>
              </a:spcBef>
              <a:spcAft>
                <a:spcPts val="0"/>
              </a:spcAft>
              <a:buClrTx/>
              <a:buSzTx/>
              <a:buFont typeface="Arial"/>
              <a:buChar char="•"/>
              <a:tabLst/>
              <a:defRPr/>
            </a:pPr>
            <a:endParaRPr lang="en-US" altLang="en-US" dirty="0">
              <a:cs typeface="+mn-cs"/>
            </a:endParaRPr>
          </a:p>
          <a:p>
            <a:pPr marL="171450" indent="-171450">
              <a:buFont typeface="Arial"/>
              <a:buChar char="•"/>
            </a:pPr>
            <a:endParaRPr lang="en-US" dirty="0">
              <a:cs typeface="Calibri" panose="020F0502020204030204"/>
            </a:endParaRPr>
          </a:p>
          <a:p>
            <a:pPr marL="171450" indent="-171450">
              <a:buFont typeface="Arial"/>
              <a:buChar char="•"/>
            </a:pPr>
            <a:endParaRPr lang="en-US" dirty="0">
              <a:cs typeface="Calibri" panose="020F0502020204030204"/>
            </a:endParaRPr>
          </a:p>
          <a:p>
            <a:pPr marL="171450" indent="-171450">
              <a:buFont typeface="Arial"/>
              <a:buChar char="•"/>
            </a:pPr>
            <a:r>
              <a:rPr lang="en-US" dirty="0">
                <a:hlinkClick r:id="rId6"/>
              </a:rPr>
              <a:t>https://www.collegeessayguy.com/blog/how-to-write-a-recommendation-letter#B</a:t>
            </a:r>
            <a:endParaRPr lang="en-US" dirty="0">
              <a:cs typeface="Calibri" panose="020F0502020204030204"/>
            </a:endParaRPr>
          </a:p>
          <a:p>
            <a:pPr marL="171450" indent="-171450">
              <a:buFont typeface="Arial"/>
              <a:buChar char="•"/>
            </a:pPr>
            <a:endParaRPr lang="en-US" dirty="0">
              <a:cs typeface="Calibri" panose="020F0502020204030204"/>
            </a:endParaRPr>
          </a:p>
          <a:p>
            <a:pPr marL="171450" indent="-171450">
              <a:buFont typeface="Arial"/>
              <a:buChar char="•"/>
            </a:pPr>
            <a:r>
              <a:rPr lang="en-US" dirty="0">
                <a:hlinkClick r:id="rId7"/>
              </a:rPr>
              <a:t>https://blog.collegevine.com/what-makes-a-good-recommendation-letter/</a:t>
            </a:r>
            <a:endParaRPr lang="en-US"/>
          </a:p>
          <a:p>
            <a:pPr marL="171450" indent="-171450">
              <a:buFont typeface="Arial"/>
              <a:buChar char="•"/>
            </a:pPr>
            <a:endParaRPr lang="en-US" dirty="0">
              <a:cs typeface="Calibri" panose="020F0502020204030204"/>
            </a:endParaRPr>
          </a:p>
          <a:p>
            <a:endParaRPr lang="en-US" dirty="0">
              <a:cs typeface="Calibri" panose="020F0502020204030204"/>
            </a:endParaRPr>
          </a:p>
          <a:p>
            <a:pPr marL="171450" indent="-171450">
              <a:buFont typeface="Arial"/>
              <a:buChar char="•"/>
            </a:pPr>
            <a:endParaRPr lang="en-US" dirty="0">
              <a:cs typeface="Calibri" panose="020F0502020204030204"/>
            </a:endParaRP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7902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90000"/>
              </a:lnSpc>
              <a:spcBef>
                <a:spcPts val="1000"/>
              </a:spcBef>
            </a:pPr>
            <a:r>
              <a:rPr lang="en-US" dirty="0"/>
              <a:t>Now that we have reviewed the dos and </a:t>
            </a:r>
            <a:r>
              <a:rPr lang="en-US" dirty="0" err="1"/>
              <a:t>donts</a:t>
            </a:r>
            <a:r>
              <a:rPr lang="en-US" dirty="0"/>
              <a:t> behind writing LORs, let's take a look at some recommendation letter examples and determine whether or not we feel these are quality letters. </a:t>
            </a:r>
          </a:p>
          <a:p>
            <a:endParaRPr lang="en-US" dirty="0"/>
          </a:p>
          <a:p>
            <a:r>
              <a:rPr lang="en-US" dirty="0"/>
              <a:t>***Change use of letters? </a:t>
            </a:r>
            <a:r>
              <a:rPr lang="en-US" dirty="0">
                <a:hlinkClick r:id="rId3"/>
              </a:rPr>
              <a:t>https://blog.prepscholar.com/4-amazing-recommendation-letter-samples</a:t>
            </a:r>
            <a:endParaRPr lang="en-US" dirty="0"/>
          </a:p>
          <a:p>
            <a:endParaRPr lang="en-US" dirty="0"/>
          </a:p>
          <a:p>
            <a:endParaRPr lang="en-US" dirty="0"/>
          </a:p>
          <a:p>
            <a:r>
              <a:rPr lang="en-US" dirty="0"/>
              <a:t>https://blog.prepscholar.com/what-makes-for-a-bad-college-recommendation</a:t>
            </a:r>
          </a:p>
          <a:p>
            <a:r>
              <a:rPr lang="en-US" dirty="0"/>
              <a:t>https://blog.prepscholar.com/examples-of-bad-letters-of-recommendation-from-teachers</a:t>
            </a:r>
          </a:p>
        </p:txBody>
      </p:sp>
    </p:spTree>
    <p:extLst>
      <p:ext uri="{BB962C8B-B14F-4D97-AF65-F5344CB8AC3E}">
        <p14:creationId xmlns:p14="http://schemas.microsoft.com/office/powerpoint/2010/main" val="308192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cs typeface="Calibri" panose="020F0502020204030204"/>
              </a:rPr>
              <a:t>Reads</a:t>
            </a:r>
            <a:r>
              <a:rPr lang="en-US" b="1" baseline="0" dirty="0">
                <a:cs typeface="Calibri" panose="020F0502020204030204"/>
              </a:rPr>
              <a:t> generic</a:t>
            </a:r>
          </a:p>
          <a:p>
            <a:r>
              <a:rPr lang="en-US" b="1" baseline="0" dirty="0">
                <a:cs typeface="Calibri" panose="020F0502020204030204"/>
              </a:rPr>
              <a:t>No details – ability to balance responsibilities, youthful energy, great relationship with peers/teachers – but not backing up with details to support</a:t>
            </a:r>
          </a:p>
          <a:p>
            <a:r>
              <a:rPr lang="en-US" b="1" baseline="0" dirty="0">
                <a:cs typeface="Calibri" panose="020F0502020204030204"/>
              </a:rPr>
              <a:t>Reads like you could take out </a:t>
            </a:r>
            <a:r>
              <a:rPr lang="en-US" b="1" baseline="0" dirty="0" err="1">
                <a:cs typeface="Calibri" panose="020F0502020204030204"/>
              </a:rPr>
              <a:t>kendras</a:t>
            </a:r>
            <a:r>
              <a:rPr lang="en-US" b="1" baseline="0" dirty="0">
                <a:cs typeface="Calibri" panose="020F0502020204030204"/>
              </a:rPr>
              <a:t> name and plug in another name – </a:t>
            </a:r>
          </a:p>
          <a:p>
            <a:r>
              <a:rPr lang="en-US" b="1" baseline="0" dirty="0">
                <a:cs typeface="Calibri" panose="020F0502020204030204"/>
              </a:rPr>
              <a:t>Leaves me with more questions about the applicant – not providing a clear picture of their qualities/values</a:t>
            </a:r>
          </a:p>
          <a:p>
            <a:r>
              <a:rPr lang="en-US" b="1" baseline="0" dirty="0">
                <a:cs typeface="Calibri" panose="020F0502020204030204"/>
              </a:rPr>
              <a:t>What did you teach her?</a:t>
            </a:r>
          </a:p>
          <a:p>
            <a:r>
              <a:rPr lang="en-US" b="1" baseline="0" dirty="0">
                <a:cs typeface="Calibri" panose="020F0502020204030204"/>
              </a:rPr>
              <a:t>What stood out to you about her – academic ability? How she interacted with peers? How she carried herself when it came to assignments and expectations?</a:t>
            </a:r>
          </a:p>
          <a:p>
            <a:endParaRPr lang="en-US" b="1" baseline="0" dirty="0">
              <a:cs typeface="Calibri" panose="020F0502020204030204"/>
            </a:endParaRPr>
          </a:p>
          <a:p>
            <a:r>
              <a:rPr lang="en-US" b="1" baseline="0" dirty="0">
                <a:cs typeface="Calibri" panose="020F0502020204030204"/>
              </a:rPr>
              <a:t>Not bad but not great</a:t>
            </a:r>
            <a:endParaRPr lang="en-US" b="1" dirty="0">
              <a:cs typeface="Calibri" panose="020F0502020204030204"/>
            </a:endParaRPr>
          </a:p>
          <a:p>
            <a:endParaRPr lang="en-US" dirty="0">
              <a:cs typeface="Calibri" panose="020F0502020204030204"/>
            </a:endParaRP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44374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cs typeface="Calibri"/>
              </a:rPr>
              <a:t>1</a:t>
            </a:r>
            <a:r>
              <a:rPr lang="en-US" baseline="30000" dirty="0">
                <a:cs typeface="Calibri"/>
              </a:rPr>
              <a:t>st</a:t>
            </a:r>
            <a:r>
              <a:rPr lang="en-US" dirty="0">
                <a:cs typeface="Calibri"/>
              </a:rPr>
              <a:t> para – great</a:t>
            </a:r>
            <a:r>
              <a:rPr lang="en-US" baseline="0" dirty="0">
                <a:cs typeface="Calibri"/>
              </a:rPr>
              <a:t> context. Provides just enough detail to paint a nice picture of this student from the get go – she is a diligent student who demonstrates great potential being nominated for this character building program.</a:t>
            </a:r>
          </a:p>
          <a:p>
            <a:endParaRPr lang="en-US" u="sng" baseline="0" dirty="0">
              <a:cs typeface="Calibri"/>
            </a:endParaRPr>
          </a:p>
          <a:p>
            <a:r>
              <a:rPr lang="en-US" b="1" baseline="0" dirty="0" err="1">
                <a:cs typeface="Calibri"/>
              </a:rPr>
              <a:t>Contxt</a:t>
            </a:r>
            <a:r>
              <a:rPr lang="en-US" b="1" baseline="0" dirty="0">
                <a:cs typeface="Calibri"/>
              </a:rPr>
              <a:t> on Kendra’s home life shows her struggles and how she chose to overcome them as opposed to letting it hold her back – made it a point to seek ‘new directions for herself’ demonstrates drive, self awareness/motivation, open to new things, not afraid of hard work</a:t>
            </a:r>
            <a:r>
              <a:rPr lang="en-US" b="1" dirty="0">
                <a:cs typeface="Calibri"/>
              </a:rPr>
              <a:t>. Then supports this statement with concrete details:</a:t>
            </a:r>
            <a:endParaRPr lang="en-US" b="1" baseline="0" dirty="0">
              <a:cs typeface="Calibri"/>
            </a:endParaRPr>
          </a:p>
          <a:p>
            <a:endParaRPr lang="en-US" b="1" baseline="0" dirty="0">
              <a:cs typeface="Calibri"/>
            </a:endParaRPr>
          </a:p>
          <a:p>
            <a:r>
              <a:rPr lang="en-US" b="1" baseline="0" dirty="0">
                <a:cs typeface="Calibri"/>
              </a:rPr>
              <a:t>Highlights a memorable moment of leadership – Kendra took charge to help form a community within her group – ‘with </a:t>
            </a:r>
            <a:r>
              <a:rPr lang="en-US" b="1" baseline="0" dirty="0" err="1">
                <a:cs typeface="Calibri"/>
              </a:rPr>
              <a:t>everyoner</a:t>
            </a:r>
            <a:r>
              <a:rPr lang="en-US" b="1" baseline="0" dirty="0">
                <a:cs typeface="Calibri"/>
              </a:rPr>
              <a:t> being shy, she realized if she did not step up and do something to change the situation, she couldn’t expect others to do it either’ – speaks to her character and how she approaches obstacles. Not afraid to put herself out there for the greater good</a:t>
            </a:r>
          </a:p>
          <a:p>
            <a:endParaRPr lang="en-US" baseline="0" dirty="0">
              <a:cs typeface="Calibri"/>
            </a:endParaRPr>
          </a:p>
          <a:p>
            <a:r>
              <a:rPr lang="en-US" baseline="0" dirty="0" err="1">
                <a:cs typeface="Calibri"/>
              </a:rPr>
              <a:t>Highlgihts</a:t>
            </a:r>
            <a:r>
              <a:rPr lang="en-US" baseline="0" dirty="0">
                <a:cs typeface="Calibri"/>
              </a:rPr>
              <a:t> specific values and qualities Kendra brings to the table and backs it up with specific examples. This letter leaves me with a great lasting impression of the student, instead of leaving me with more questions</a:t>
            </a:r>
            <a:r>
              <a:rPr lang="en-US" dirty="0">
                <a:cs typeface="Calibri"/>
              </a:rPr>
              <a:t> </a:t>
            </a:r>
            <a:endParaRPr lang="en-US" dirty="0"/>
          </a:p>
          <a:p>
            <a:endParaRPr lang="en-US" dirty="0"/>
          </a:p>
          <a:p>
            <a:endParaRPr lang="en-US" dirty="0"/>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92218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cs typeface="+mn-cs"/>
              </a:rPr>
              <a:t>Now</a:t>
            </a:r>
            <a:r>
              <a:rPr lang="en-US" baseline="0" dirty="0">
                <a:cs typeface="+mn-cs"/>
              </a:rPr>
              <a:t> you might be saying to yourself okay great, if I had a caseload of 10 students I could easily write about each individuals unique qualities and accomplishments. But let’s be real – the average educator has quite a robust student caseload – when I was a college advisor I had about 300+ students I was responsible for, and you bet I got an endless sea of counselor recommendation requests (which tended to increase the closer application deadlines got!)</a:t>
            </a:r>
          </a:p>
          <a:p>
            <a:endParaRPr lang="en-US" baseline="0" dirty="0">
              <a:cs typeface="+mn-cs"/>
            </a:endParaRPr>
          </a:p>
          <a:p>
            <a:r>
              <a:rPr lang="en-US" baseline="0" dirty="0">
                <a:cs typeface="+mn-cs"/>
              </a:rPr>
              <a:t>There was no way I could write these letters based solely on my daily interactions/memories –some students came by my office weekly, while others it was almost impossible to get to hold an appointment. So how do you get the information you need for each student to write a quality recommendation letter?</a:t>
            </a:r>
            <a:endParaRPr lang="en-US" dirty="0">
              <a:cs typeface="+mn-cs"/>
            </a:endParaRPr>
          </a:p>
          <a:p>
            <a:endParaRPr lang="en-US" dirty="0">
              <a:cs typeface="+mn-cs"/>
            </a:endParaRPr>
          </a:p>
          <a:p>
            <a:r>
              <a:rPr lang="en-US" dirty="0">
                <a:cs typeface="+mn-cs"/>
              </a:rPr>
              <a:t>Image: https://www.uft.org/news/opinion/editorial-cartoons/why-class-size-important</a:t>
            </a:r>
            <a:endParaRPr lang="en-US" dirty="0">
              <a:cs typeface="Calibri" panose="020F0502020204030204"/>
            </a:endParaRP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97502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i="0" dirty="0">
                <a:effectLst/>
                <a:latin typeface="+mn-lt"/>
                <a:ea typeface="+mn-ea"/>
                <a:cs typeface="+mn-cs"/>
                <a:sym typeface="Calibri"/>
              </a:rPr>
              <a:t>A brag sheet is similar to a student resume – it highlights their accomplishments, key experiences, </a:t>
            </a:r>
            <a:r>
              <a:rPr lang="en-US" sz="1200" b="0" i="0" u="none" strike="noStrike" dirty="0">
                <a:effectLst/>
                <a:latin typeface="+mn-lt"/>
                <a:ea typeface="+mn-ea"/>
                <a:cs typeface="+mn-cs"/>
                <a:sym typeface="Calibri"/>
                <a:hlinkClick r:id="rId3"/>
              </a:rPr>
              <a:t>leadership skills</a:t>
            </a:r>
            <a:r>
              <a:rPr lang="en-US" sz="1200" b="0" i="0" dirty="0">
                <a:effectLst/>
                <a:latin typeface="+mn-lt"/>
                <a:ea typeface="+mn-ea"/>
                <a:cs typeface="+mn-cs"/>
                <a:sym typeface="Calibri"/>
              </a:rPr>
              <a:t> and employment throughout their secondary education. Essentially, it’s a quick reference guide with all the details and achievements for someone trying to get to know the</a:t>
            </a:r>
            <a:r>
              <a:rPr lang="en-US" sz="1200" b="0" i="0" baseline="0" dirty="0">
                <a:effectLst/>
                <a:latin typeface="+mn-lt"/>
                <a:ea typeface="+mn-ea"/>
                <a:cs typeface="+mn-cs"/>
                <a:sym typeface="Calibri"/>
              </a:rPr>
              <a:t> student</a:t>
            </a:r>
            <a:r>
              <a:rPr lang="en-US" sz="1200" b="0" i="0" dirty="0">
                <a:effectLst/>
                <a:latin typeface="+mn-lt"/>
                <a:ea typeface="+mn-ea"/>
                <a:cs typeface="+mn-cs"/>
                <a:sym typeface="Calibri"/>
              </a:rPr>
              <a:t> better.</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dirty="0">
              <a:solidFill>
                <a:srgbClr val="021546"/>
              </a:solidFill>
              <a:effectLst/>
              <a:latin typeface="+mn-lt"/>
              <a:ea typeface="+mn-ea"/>
              <a:cs typeface="+mn-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i="0" dirty="0">
                <a:effectLst/>
                <a:latin typeface="+mn-lt"/>
                <a:ea typeface="+mn-ea"/>
                <a:cs typeface="+mn-cs"/>
                <a:sym typeface="Calibri"/>
              </a:rPr>
              <a:t>By providing recommenders</a:t>
            </a:r>
            <a:r>
              <a:rPr lang="en-US" sz="1200" b="0" i="0" baseline="0" dirty="0">
                <a:effectLst/>
                <a:latin typeface="+mn-lt"/>
                <a:ea typeface="+mn-ea"/>
                <a:cs typeface="+mn-cs"/>
                <a:sym typeface="Calibri"/>
              </a:rPr>
              <a:t> with a</a:t>
            </a:r>
            <a:r>
              <a:rPr lang="en-US" sz="1200" b="0" i="0" dirty="0">
                <a:effectLst/>
                <a:latin typeface="+mn-lt"/>
                <a:ea typeface="+mn-ea"/>
                <a:cs typeface="+mn-cs"/>
                <a:sym typeface="Calibri"/>
              </a:rPr>
              <a:t> brag sheet, they can speak more clearly and accurately to the</a:t>
            </a:r>
            <a:r>
              <a:rPr lang="en-US" sz="1200" b="0" i="0" baseline="0" dirty="0">
                <a:effectLst/>
                <a:latin typeface="+mn-lt"/>
                <a:ea typeface="+mn-ea"/>
                <a:cs typeface="+mn-cs"/>
                <a:sym typeface="Calibri"/>
              </a:rPr>
              <a:t> students</a:t>
            </a:r>
            <a:r>
              <a:rPr lang="en-US" sz="1200" b="0" i="0" dirty="0">
                <a:effectLst/>
                <a:latin typeface="+mn-lt"/>
                <a:ea typeface="+mn-ea"/>
                <a:cs typeface="+mn-cs"/>
                <a:sym typeface="Calibri"/>
              </a:rPr>
              <a:t> skills, talents, and accomplishments - important information that potential colleges</a:t>
            </a:r>
            <a:r>
              <a:rPr lang="en-US" sz="1200" b="0" i="0" baseline="0" dirty="0">
                <a:effectLst/>
                <a:latin typeface="+mn-lt"/>
                <a:ea typeface="+mn-ea"/>
                <a:cs typeface="+mn-cs"/>
                <a:sym typeface="Calibri"/>
              </a:rPr>
              <a:t> </a:t>
            </a:r>
            <a:r>
              <a:rPr lang="en-US" sz="1200" b="0" i="0" dirty="0">
                <a:effectLst/>
                <a:latin typeface="+mn-lt"/>
                <a:ea typeface="+mn-ea"/>
                <a:cs typeface="+mn-cs"/>
                <a:sym typeface="Calibri"/>
              </a:rPr>
              <a:t>want to hear!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i="0" dirty="0">
              <a:solidFill>
                <a:srgbClr val="021546"/>
              </a:solidFill>
              <a:effectLst/>
              <a:latin typeface="+mn-lt"/>
              <a:ea typeface="+mn-ea"/>
              <a:cs typeface="+mn-cs"/>
              <a:sym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rgbClr val="021546"/>
                </a:solidFill>
              </a:rPr>
              <a:t>https://getschooled.com/article/5622-brag-sheets/</a:t>
            </a: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6838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will start by discussing the importance of college essays in the application process. Then we will discuss the qualities of a well crafted essay, noting what can enhance one's essay, as well as some 'traps' to avoid. We will then review how we can support students with crafting their essays using the ARROW feedback method, following a sort of glow and grow approach when providing feedback. Then we will shift our focus to recommendation letters, and explore some of the dos and </a:t>
            </a:r>
            <a:r>
              <a:rPr lang="en-US" dirty="0" err="1"/>
              <a:t>donts</a:t>
            </a:r>
            <a:r>
              <a:rPr lang="en-US" dirty="0"/>
              <a:t> behind rec letter writing, and how brag sheets can help you craft rich, detailed letters of rec. As always we will leave time at the end for </a:t>
            </a:r>
            <a:r>
              <a:rPr lang="en-US" dirty="0" err="1"/>
              <a:t>q&amp;a</a:t>
            </a:r>
            <a:r>
              <a:rPr lang="en-US" dirty="0"/>
              <a:t>.</a:t>
            </a:r>
          </a:p>
        </p:txBody>
      </p:sp>
    </p:spTree>
    <p:extLst>
      <p:ext uri="{BB962C8B-B14F-4D97-AF65-F5344CB8AC3E}">
        <p14:creationId xmlns:p14="http://schemas.microsoft.com/office/powerpoint/2010/main" val="2974018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dirty="0">
                <a:effectLst/>
                <a:latin typeface="+mn-lt"/>
                <a:ea typeface="+mn-ea"/>
                <a:cs typeface="+mn-cs"/>
                <a:sym typeface="Calibri"/>
              </a:rPr>
              <a:t>Questionnaire brag sheets asks</a:t>
            </a:r>
            <a:r>
              <a:rPr lang="en-US" sz="1200" b="0" i="0" baseline="0" dirty="0">
                <a:effectLst/>
                <a:latin typeface="+mn-lt"/>
                <a:ea typeface="+mn-ea"/>
                <a:cs typeface="+mn-cs"/>
                <a:sym typeface="Calibri"/>
              </a:rPr>
              <a:t> </a:t>
            </a:r>
            <a:r>
              <a:rPr lang="en-US" sz="1200" b="0" i="0" baseline="0" dirty="0" err="1">
                <a:effectLst/>
                <a:latin typeface="+mn-lt"/>
                <a:ea typeface="+mn-ea"/>
                <a:cs typeface="+mn-cs"/>
                <a:sym typeface="Calibri"/>
              </a:rPr>
              <a:t>studnents</a:t>
            </a:r>
            <a:r>
              <a:rPr lang="en-US" sz="1200" b="0" i="0" dirty="0">
                <a:effectLst/>
                <a:latin typeface="+mn-lt"/>
                <a:ea typeface="+mn-ea"/>
                <a:cs typeface="+mn-cs"/>
                <a:sym typeface="Calibri"/>
              </a:rPr>
              <a:t> to answer a series of short answer questions, generally on their activities in and out of school,</a:t>
            </a:r>
            <a:r>
              <a:rPr lang="en-US" sz="1200" b="0" i="0" baseline="0" dirty="0">
                <a:effectLst/>
                <a:latin typeface="+mn-lt"/>
                <a:ea typeface="+mn-ea"/>
                <a:cs typeface="+mn-cs"/>
                <a:sym typeface="Calibri"/>
              </a:rPr>
              <a:t> their </a:t>
            </a:r>
            <a:r>
              <a:rPr lang="en-US" sz="1200" b="0" i="0" dirty="0">
                <a:effectLst/>
                <a:latin typeface="+mn-lt"/>
                <a:ea typeface="+mn-ea"/>
                <a:cs typeface="+mn-cs"/>
                <a:sym typeface="Calibri"/>
              </a:rPr>
              <a:t>academic interests, and plans for the future. </a:t>
            </a:r>
          </a:p>
          <a:p>
            <a:endParaRPr lang="en-US" sz="1200" b="0" i="0" dirty="0">
              <a:effectLst/>
              <a:latin typeface="+mn-lt"/>
              <a:ea typeface="+mn-ea"/>
              <a:cs typeface="+mn-cs"/>
              <a:sym typeface="Calibri"/>
            </a:endParaRPr>
          </a:p>
          <a:p>
            <a:r>
              <a:rPr lang="en-US" sz="1200" b="0" i="0" dirty="0">
                <a:effectLst/>
                <a:latin typeface="+mn-lt"/>
                <a:ea typeface="+mn-ea"/>
                <a:cs typeface="+mn-cs"/>
                <a:sym typeface="Calibri"/>
              </a:rPr>
              <a:t>Narrative brag sheets tell a story and are usually around a page in length. Recommend discussing one of your extracurricular accomplishments, as most teachers likely know little to nothing about what you do outside of class (unless they happen to be the faculty advisor for one of your clubs). </a:t>
            </a:r>
          </a:p>
          <a:p>
            <a:endParaRPr lang="en-US" sz="1200" b="0" i="0" dirty="0">
              <a:effectLst/>
              <a:latin typeface="+mn-lt"/>
              <a:ea typeface="+mn-ea"/>
              <a:cs typeface="+mn-cs"/>
              <a:sym typeface="Calibri"/>
            </a:endParaRPr>
          </a:p>
          <a:p>
            <a:r>
              <a:rPr lang="en-US" sz="1200" b="0" i="0" dirty="0">
                <a:effectLst/>
                <a:latin typeface="+mn-lt"/>
                <a:ea typeface="+mn-ea"/>
                <a:cs typeface="+mn-cs"/>
                <a:sym typeface="Calibri"/>
              </a:rPr>
              <a:t>There is not</a:t>
            </a:r>
            <a:r>
              <a:rPr lang="en-US" sz="1200" b="0" i="0" baseline="0" dirty="0">
                <a:effectLst/>
                <a:latin typeface="+mn-lt"/>
                <a:ea typeface="+mn-ea"/>
                <a:cs typeface="+mn-cs"/>
                <a:sym typeface="Calibri"/>
              </a:rPr>
              <a:t> a universal brag sheet format, and while you are welcome to create your own brag sheet template from scratch, there is no need to reinvent the wheel as there are many templates you can utilize as is/adapt to meet your needs.</a:t>
            </a:r>
            <a:r>
              <a:rPr lang="en-US" dirty="0"/>
              <a:t> </a:t>
            </a:r>
            <a:endParaRPr lang="en-US" sz="1200" dirty="0">
              <a:cs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solidFill>
                <a:srgbClr val="021546"/>
              </a:solidFill>
            </a:endParaRP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00561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dirty="0">
                <a:solidFill>
                  <a:sysClr val="windowText" lastClr="000000"/>
                </a:solidFill>
                <a:effectLst/>
                <a:latin typeface="+mn-lt"/>
                <a:ea typeface="+mn-ea"/>
                <a:cs typeface="+mn-cs"/>
                <a:sym typeface="Calibri"/>
              </a:rPr>
              <a:t>This</a:t>
            </a:r>
            <a:r>
              <a:rPr lang="en-US" sz="1200" b="0" i="0" baseline="0" dirty="0">
                <a:solidFill>
                  <a:sysClr val="windowText" lastClr="000000"/>
                </a:solidFill>
                <a:effectLst/>
                <a:latin typeface="+mn-lt"/>
                <a:ea typeface="+mn-ea"/>
                <a:cs typeface="+mn-cs"/>
                <a:sym typeface="Calibri"/>
              </a:rPr>
              <a:t> is from nextstopcollegenyc.org</a:t>
            </a:r>
          </a:p>
          <a:p>
            <a:r>
              <a:rPr lang="en-US" sz="1200" b="0" i="0" baseline="0" dirty="0">
                <a:solidFill>
                  <a:sysClr val="windowText" lastClr="000000"/>
                </a:solidFill>
                <a:effectLst/>
                <a:latin typeface="+mn-lt"/>
                <a:ea typeface="+mn-ea"/>
                <a:cs typeface="+mn-cs"/>
                <a:sym typeface="Calibri"/>
              </a:rPr>
              <a:t>https://nextstopcollegenyc.org/wp-content/uploads/2020/05/NSC-bragsheet-F.pdf</a:t>
            </a:r>
          </a:p>
          <a:p>
            <a:endParaRPr lang="en-US" sz="1200" b="0" i="0" baseline="0" dirty="0">
              <a:solidFill>
                <a:sysClr val="windowText" lastClr="000000"/>
              </a:solidFill>
              <a:effectLst/>
              <a:latin typeface="+mn-lt"/>
              <a:ea typeface="+mn-ea"/>
              <a:cs typeface="+mn-cs"/>
              <a:sym typeface="Calibri"/>
            </a:endParaRPr>
          </a:p>
          <a:p>
            <a:r>
              <a:rPr lang="en-US" sz="1200" b="0" i="0" baseline="0" dirty="0">
                <a:solidFill>
                  <a:sysClr val="windowText" lastClr="000000"/>
                </a:solidFill>
                <a:effectLst/>
                <a:latin typeface="+mn-lt"/>
                <a:ea typeface="+mn-ea"/>
                <a:cs typeface="+mn-cs"/>
                <a:sym typeface="Calibri"/>
              </a:rPr>
              <a:t>What I especially liked about this template is (not seen here) it also provides an example of this template filled out, for those students who might struggle with knowing what details to highlight about themselves.</a:t>
            </a:r>
          </a:p>
          <a:p>
            <a:endParaRPr lang="en-US" sz="1200" b="0" i="0" baseline="0" dirty="0">
              <a:solidFill>
                <a:sysClr val="windowText" lastClr="000000"/>
              </a:solidFill>
              <a:effectLst/>
              <a:latin typeface="+mn-lt"/>
              <a:ea typeface="+mn-ea"/>
              <a:cs typeface="+mn-cs"/>
              <a:sym typeface="Calibri"/>
            </a:endParaRPr>
          </a:p>
          <a:p>
            <a:r>
              <a:rPr lang="en-US" sz="1200" b="0" i="0" baseline="0" dirty="0">
                <a:solidFill>
                  <a:sysClr val="windowText" lastClr="000000"/>
                </a:solidFill>
                <a:effectLst/>
                <a:latin typeface="+mn-lt"/>
                <a:ea typeface="+mn-ea"/>
                <a:cs typeface="+mn-cs"/>
                <a:sym typeface="Calibri"/>
              </a:rPr>
              <a:t>Some may feel that this template is a little too restrictive and does not allow the student to expand on these details. Another great template that encourages deeper reflection is:</a:t>
            </a:r>
            <a:endParaRPr lang="en-US" sz="1200" dirty="0">
              <a:solidFill>
                <a:srgbClr val="021546"/>
              </a:solidFill>
            </a:endParaRP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80867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solidFill>
                  <a:srgbClr val="021546"/>
                </a:solidFill>
              </a:rPr>
              <a:t>This template</a:t>
            </a:r>
            <a:r>
              <a:rPr lang="en-US" sz="1200" baseline="0" dirty="0">
                <a:solidFill>
                  <a:srgbClr val="021546"/>
                </a:solidFill>
              </a:rPr>
              <a:t> is from common app – an </a:t>
            </a:r>
            <a:r>
              <a:rPr lang="en-US" sz="1200" b="0" i="0" dirty="0">
                <a:effectLst/>
                <a:latin typeface="+mn-lt"/>
                <a:ea typeface="+mn-ea"/>
                <a:cs typeface="+mn-cs"/>
                <a:sym typeface="Calibri"/>
              </a:rPr>
              <a:t>undergraduate college admission application that applicants may use to apply to over 1,000 member colleges and universities in all 50 states and various countries.</a:t>
            </a:r>
          </a:p>
          <a:p>
            <a:endParaRPr lang="en-US" sz="1200" b="0" i="0" dirty="0">
              <a:solidFill>
                <a:srgbClr val="021546"/>
              </a:solidFill>
              <a:effectLst/>
              <a:latin typeface="+mn-lt"/>
              <a:ea typeface="+mn-ea"/>
              <a:cs typeface="+mn-cs"/>
              <a:sym typeface="Calibri"/>
            </a:endParaRPr>
          </a:p>
          <a:p>
            <a:r>
              <a:rPr lang="en-US" sz="1200" b="0" i="0" dirty="0">
                <a:solidFill>
                  <a:srgbClr val="021546"/>
                </a:solidFill>
                <a:effectLst/>
                <a:latin typeface="+mn-lt"/>
                <a:ea typeface="+mn-ea"/>
                <a:cs typeface="+mn-cs"/>
                <a:sym typeface="Calibri"/>
              </a:rPr>
              <a:t>They</a:t>
            </a:r>
            <a:r>
              <a:rPr lang="en-US" sz="1200" b="0" i="0" baseline="0" dirty="0">
                <a:solidFill>
                  <a:srgbClr val="021546"/>
                </a:solidFill>
                <a:effectLst/>
                <a:latin typeface="+mn-lt"/>
                <a:ea typeface="+mn-ea"/>
                <a:cs typeface="+mn-cs"/>
                <a:sym typeface="Calibri"/>
              </a:rPr>
              <a:t> have a brag sheet template for teacher recommendation letters (seen here) as well as a separate template for counselor recommendation letters. </a:t>
            </a:r>
          </a:p>
          <a:p>
            <a:endParaRPr lang="en-US" sz="1200" b="0" i="0" baseline="0" dirty="0">
              <a:solidFill>
                <a:srgbClr val="021546"/>
              </a:solidFill>
              <a:effectLst/>
              <a:latin typeface="+mn-lt"/>
              <a:ea typeface="+mn-ea"/>
              <a:cs typeface="+mn-cs"/>
              <a:sym typeface="Calibri"/>
            </a:endParaRPr>
          </a:p>
          <a:p>
            <a:r>
              <a:rPr lang="en-US" sz="1200" b="0" i="0" baseline="0" dirty="0">
                <a:solidFill>
                  <a:srgbClr val="021546"/>
                </a:solidFill>
                <a:effectLst/>
                <a:latin typeface="+mn-lt"/>
                <a:ea typeface="+mn-ea"/>
                <a:cs typeface="+mn-cs"/>
                <a:sym typeface="Calibri"/>
              </a:rPr>
              <a:t>These templates go a step beyond just plugging in details, by asking students to provide additional insight into what they are sharing – </a:t>
            </a:r>
            <a:r>
              <a:rPr lang="en-US" sz="1200" b="0" i="1" baseline="0" dirty="0">
                <a:solidFill>
                  <a:srgbClr val="021546"/>
                </a:solidFill>
                <a:effectLst/>
                <a:latin typeface="+mn-lt"/>
                <a:ea typeface="+mn-ea"/>
                <a:cs typeface="+mn-cs"/>
                <a:sym typeface="Calibri"/>
              </a:rPr>
              <a:t>why </a:t>
            </a:r>
            <a:r>
              <a:rPr lang="en-US" sz="1200" b="0" i="0" baseline="0" dirty="0">
                <a:solidFill>
                  <a:srgbClr val="021546"/>
                </a:solidFill>
                <a:effectLst/>
                <a:latin typeface="+mn-lt"/>
                <a:ea typeface="+mn-ea"/>
                <a:cs typeface="+mn-cs"/>
                <a:sym typeface="Calibri"/>
              </a:rPr>
              <a:t>are you sharing this accomplishment? </a:t>
            </a:r>
            <a:r>
              <a:rPr lang="en-US" sz="1200" b="0" i="1" baseline="0" dirty="0">
                <a:solidFill>
                  <a:srgbClr val="021546"/>
                </a:solidFill>
                <a:effectLst/>
                <a:latin typeface="+mn-lt"/>
                <a:ea typeface="+mn-ea"/>
                <a:cs typeface="+mn-cs"/>
                <a:sym typeface="Calibri"/>
              </a:rPr>
              <a:t>Why </a:t>
            </a:r>
            <a:r>
              <a:rPr lang="en-US" sz="1200" b="0" i="0" baseline="0" dirty="0">
                <a:solidFill>
                  <a:srgbClr val="021546"/>
                </a:solidFill>
                <a:effectLst/>
                <a:latin typeface="+mn-lt"/>
                <a:ea typeface="+mn-ea"/>
                <a:cs typeface="+mn-cs"/>
                <a:sym typeface="Calibri"/>
              </a:rPr>
              <a:t>are you asking this specific teacher for a rec? </a:t>
            </a:r>
          </a:p>
          <a:p>
            <a:endParaRPr lang="en-US" sz="1200" b="0" i="0" baseline="0" dirty="0">
              <a:solidFill>
                <a:srgbClr val="021546"/>
              </a:solidFill>
              <a:effectLst/>
              <a:latin typeface="+mn-lt"/>
              <a:ea typeface="+mn-ea"/>
              <a:cs typeface="+mn-cs"/>
              <a:sym typeface="Calibri"/>
            </a:endParaRPr>
          </a:p>
          <a:p>
            <a:r>
              <a:rPr lang="en-US" sz="1200" b="0" i="0" baseline="0" dirty="0">
                <a:solidFill>
                  <a:srgbClr val="021546"/>
                </a:solidFill>
                <a:effectLst/>
                <a:latin typeface="+mn-lt"/>
                <a:ea typeface="+mn-ea"/>
                <a:cs typeface="+mn-cs"/>
                <a:sym typeface="Calibri"/>
              </a:rPr>
              <a:t>Also encourages self reflection – use 3 adjectives to </a:t>
            </a:r>
            <a:r>
              <a:rPr lang="en-US" sz="1200" b="0" i="0" baseline="0" dirty="0" err="1">
                <a:solidFill>
                  <a:srgbClr val="021546"/>
                </a:solidFill>
                <a:effectLst/>
                <a:latin typeface="+mn-lt"/>
                <a:ea typeface="+mn-ea"/>
                <a:cs typeface="+mn-cs"/>
                <a:sym typeface="Calibri"/>
              </a:rPr>
              <a:t>describle</a:t>
            </a:r>
            <a:r>
              <a:rPr lang="en-US" sz="1200" b="0" i="0" baseline="0" dirty="0">
                <a:solidFill>
                  <a:srgbClr val="021546"/>
                </a:solidFill>
                <a:effectLst/>
                <a:latin typeface="+mn-lt"/>
                <a:ea typeface="+mn-ea"/>
                <a:cs typeface="+mn-cs"/>
                <a:sym typeface="Calibri"/>
              </a:rPr>
              <a:t> self. What is something your teacher doesn’t know about you?</a:t>
            </a:r>
          </a:p>
          <a:p>
            <a:endParaRPr lang="en-US" sz="1200" b="0" i="0" baseline="0" dirty="0">
              <a:solidFill>
                <a:srgbClr val="021546"/>
              </a:solidFill>
              <a:effectLst/>
              <a:latin typeface="+mn-lt"/>
              <a:ea typeface="+mn-ea"/>
              <a:cs typeface="+mn-cs"/>
              <a:sym typeface="Calibri"/>
            </a:endParaRPr>
          </a:p>
          <a:p>
            <a:r>
              <a:rPr lang="en-US" sz="1200" b="0" i="0" baseline="0" dirty="0">
                <a:solidFill>
                  <a:srgbClr val="021546"/>
                </a:solidFill>
                <a:effectLst/>
                <a:latin typeface="+mn-lt"/>
                <a:ea typeface="+mn-ea"/>
                <a:cs typeface="+mn-cs"/>
                <a:sym typeface="Calibri"/>
              </a:rPr>
              <a:t>Feel free to use these as is, or adapt to your needs (or make your own!)</a:t>
            </a:r>
            <a:endParaRPr lang="en-US" sz="1200" dirty="0">
              <a:solidFill>
                <a:srgbClr val="021546"/>
              </a:solidFill>
            </a:endParaRP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74377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Using the Action Planning sheet in the workbook, have participants reflect on the day’s content and decide who most needs the information back at their sites – students or advisors.</a:t>
            </a:r>
          </a:p>
          <a:p>
            <a:r>
              <a:rPr lang="en-US" altLang="en-US" dirty="0">
                <a:ea typeface="ＭＳ Ｐゴシック" panose="020B0600070205080204" pitchFamily="34" charset="-128"/>
              </a:rPr>
              <a:t>Have participants </a:t>
            </a:r>
            <a:r>
              <a:rPr lang="en-US" altLang="en-US" dirty="0" err="1">
                <a:ea typeface="ＭＳ Ｐゴシック" panose="020B0600070205080204" pitchFamily="34" charset="-128"/>
              </a:rPr>
              <a:t>grop</a:t>
            </a:r>
            <a:r>
              <a:rPr lang="en-US" altLang="en-US" dirty="0">
                <a:ea typeface="ＭＳ Ｐゴシック" panose="020B0600070205080204" pitchFamily="34" charset="-128"/>
              </a:rPr>
              <a:t> together by their </a:t>
            </a:r>
            <a:r>
              <a:rPr lang="en-US" altLang="en-US" dirty="0" err="1">
                <a:ea typeface="ＭＳ Ｐゴシック" panose="020B0600070205080204" pitchFamily="34" charset="-128"/>
              </a:rPr>
              <a:t>seleclted</a:t>
            </a:r>
            <a:r>
              <a:rPr lang="en-US" altLang="en-US" dirty="0">
                <a:ea typeface="ＭＳ Ｐゴシック" panose="020B0600070205080204" pitchFamily="34" charset="-128"/>
              </a:rPr>
              <a:t> target </a:t>
            </a:r>
            <a:r>
              <a:rPr lang="en-US" altLang="en-US" dirty="0" err="1">
                <a:ea typeface="ＭＳ Ｐゴシック" panose="020B0600070205080204" pitchFamily="34" charset="-128"/>
              </a:rPr>
              <a:t>frop</a:t>
            </a:r>
            <a:r>
              <a:rPr lang="en-US" altLang="en-US" dirty="0">
                <a:ea typeface="ＭＳ Ｐゴシック" panose="020B0600070205080204" pitchFamily="34" charset="-128"/>
              </a:rPr>
              <a:t> and </a:t>
            </a:r>
            <a:r>
              <a:rPr lang="en-US" altLang="en-US" dirty="0" err="1">
                <a:ea typeface="ＭＳ Ｐゴシック" panose="020B0600070205080204" pitchFamily="34" charset="-128"/>
              </a:rPr>
              <a:t>esign</a:t>
            </a:r>
            <a:r>
              <a:rPr lang="en-US" altLang="en-US" dirty="0">
                <a:ea typeface="ＭＳ Ｐゴシック" panose="020B0600070205080204" pitchFamily="34" charset="-128"/>
              </a:rPr>
              <a:t> a 45-60 minute workshop they can present to their students or peers. The outline should include:</a:t>
            </a:r>
          </a:p>
          <a:p>
            <a:r>
              <a:rPr lang="en-US" altLang="en-US" dirty="0">
                <a:ea typeface="ＭＳ Ｐゴシック" panose="020B0600070205080204" pitchFamily="34" charset="-128"/>
              </a:rPr>
              <a:t>Goal/Objective</a:t>
            </a:r>
          </a:p>
          <a:p>
            <a:r>
              <a:rPr lang="en-US" altLang="en-US" dirty="0">
                <a:ea typeface="ＭＳ Ｐゴシック" panose="020B0600070205080204" pitchFamily="34" charset="-128"/>
              </a:rPr>
              <a:t>Intro/Icebreaker</a:t>
            </a:r>
          </a:p>
          <a:p>
            <a:r>
              <a:rPr lang="en-US" altLang="en-US" dirty="0">
                <a:ea typeface="ＭＳ Ｐゴシック" panose="020B0600070205080204" pitchFamily="34" charset="-128"/>
              </a:rPr>
              <a:t>Content</a:t>
            </a:r>
          </a:p>
          <a:p>
            <a:r>
              <a:rPr lang="en-US" altLang="en-US" dirty="0">
                <a:ea typeface="ＭＳ Ｐゴシック" panose="020B0600070205080204" pitchFamily="34" charset="-128"/>
              </a:rPr>
              <a:t>Activities</a:t>
            </a:r>
          </a:p>
          <a:p>
            <a:r>
              <a:rPr lang="en-US" altLang="en-US" dirty="0">
                <a:ea typeface="ＭＳ Ｐゴシック" panose="020B0600070205080204" pitchFamily="34" charset="-128"/>
              </a:rPr>
              <a:t>Close/Next Steps</a:t>
            </a:r>
          </a:p>
          <a:p>
            <a:endParaRPr lang="en-US" altLang="en-US">
              <a:ea typeface="ＭＳ Ｐゴシック" panose="020B0600070205080204" pitchFamily="34" charset="-128"/>
            </a:endParaRPr>
          </a:p>
          <a:p>
            <a:r>
              <a:rPr lang="en-US" altLang="en-US" dirty="0">
                <a:ea typeface="ＭＳ Ｐゴシック" panose="020B0600070205080204" pitchFamily="34" charset="-128"/>
              </a:rPr>
              <a:t>Have participant groups outline their workshop on chart paper. Have each grp choose a volunteer to report out. </a:t>
            </a:r>
          </a:p>
          <a:p>
            <a:endParaRPr lang="en-US" altLang="en-US">
              <a:ea typeface="ＭＳ Ｐゴシック" panose="020B0600070205080204" pitchFamily="34" charset="-128"/>
            </a:endParaRPr>
          </a:p>
          <a:p>
            <a:r>
              <a:rPr lang="en-US" altLang="en-US" dirty="0">
                <a:ea typeface="ＭＳ Ｐゴシック" panose="020B0600070205080204" pitchFamily="34" charset="-128"/>
              </a:rPr>
              <a:t>DEBRIEF: Summarize highlights of the workshops presented. Tell participants you would love to hear how their workshop goes</a:t>
            </a: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67976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2896CBB2-A8DC-CC73-BA40-D4D83AE74E3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184C256F-F125-26E2-EB82-97292FECE0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400" dirty="0" err="1">
                <a:solidFill>
                  <a:srgbClr val="083763"/>
                </a:solidFill>
                <a:latin typeface="+mn-lt"/>
                <a:ea typeface="ＭＳ Ｐゴシック"/>
              </a:rPr>
              <a:t>Collegeboard</a:t>
            </a:r>
            <a:r>
              <a:rPr lang="en-US" altLang="en-US" sz="2400" dirty="0">
                <a:solidFill>
                  <a:srgbClr val="083763"/>
                </a:solidFill>
                <a:latin typeface="+mn-lt"/>
                <a:ea typeface="ＭＳ Ｐゴシック"/>
              </a:rPr>
              <a:t>: </a:t>
            </a:r>
            <a:r>
              <a:rPr lang="en-US" sz="2400" dirty="0">
                <a:solidFill>
                  <a:srgbClr val="000000"/>
                </a:solidFill>
                <a:latin typeface="+mn-lt"/>
                <a:ea typeface="ＭＳ Ｐゴシック"/>
                <a:hlinkClick r:id="rId3"/>
              </a:rPr>
              <a:t>https</a:t>
            </a:r>
            <a:r>
              <a:rPr lang="en-US" sz="2400" dirty="0">
                <a:latin typeface="+mn-lt"/>
                <a:ea typeface="+mn-lt"/>
                <a:cs typeface="+mn-lt"/>
                <a:hlinkClick r:id="rId3"/>
              </a:rPr>
              <a:t>://bigfuture.collegeboard.org/plan-for-college/your-college-application/write-your-essay</a:t>
            </a:r>
            <a:endParaRPr lang="en-US" altLang="en-US" sz="2400" dirty="0">
              <a:solidFill>
                <a:srgbClr val="083763"/>
              </a:solidFill>
              <a:latin typeface="+mn-lt"/>
              <a:ea typeface="ＭＳ Ｐゴシック" panose="020B0600070205080204" pitchFamily="34" charset="-128"/>
            </a:endParaRPr>
          </a:p>
          <a:p>
            <a:pPr>
              <a:spcBef>
                <a:spcPct val="0"/>
              </a:spcBef>
            </a:pPr>
            <a:r>
              <a:rPr lang="en-US" sz="2400" dirty="0">
                <a:latin typeface="+mn-lt"/>
                <a:ea typeface="ＭＳ Ｐゴシック"/>
              </a:rPr>
              <a:t>College Essay Guy: </a:t>
            </a:r>
            <a:r>
              <a:rPr lang="en-US" sz="2400" dirty="0">
                <a:latin typeface="+mn-lt"/>
                <a:ea typeface="+mn-lt"/>
                <a:cs typeface="+mn-lt"/>
              </a:rPr>
              <a:t>College essay guy (tips, examples) - </a:t>
            </a:r>
            <a:r>
              <a:rPr lang="en-US" sz="2400" u="sng" dirty="0">
                <a:latin typeface="+mn-lt"/>
                <a:ea typeface="+mn-lt"/>
                <a:cs typeface="+mn-lt"/>
                <a:hlinkClick r:id="rId4"/>
              </a:rPr>
              <a:t>https://www.collegeessayguy.com/college-essay-resources\</a:t>
            </a:r>
            <a:endParaRPr lang="en-US" sz="2400" u="sng" dirty="0">
              <a:latin typeface="+mn-lt"/>
              <a:ea typeface="+mn-lt"/>
              <a:cs typeface="+mn-lt"/>
            </a:endParaRPr>
          </a:p>
          <a:p>
            <a:pPr>
              <a:spcBef>
                <a:spcPct val="0"/>
              </a:spcBef>
            </a:pPr>
            <a:r>
              <a:rPr lang="en-US" sz="2400" dirty="0" err="1">
                <a:solidFill>
                  <a:srgbClr val="000000"/>
                </a:solidFill>
                <a:latin typeface="+mn-lt"/>
                <a:ea typeface="ＭＳ Ｐゴシック"/>
              </a:rPr>
              <a:t>Collegevine</a:t>
            </a:r>
            <a:r>
              <a:rPr lang="en-US" sz="2400" dirty="0">
                <a:solidFill>
                  <a:srgbClr val="000000"/>
                </a:solidFill>
                <a:latin typeface="+mn-lt"/>
                <a:ea typeface="ＭＳ Ｐゴシック"/>
              </a:rPr>
              <a:t>: </a:t>
            </a:r>
            <a:r>
              <a:rPr lang="en-US" sz="2400" dirty="0">
                <a:latin typeface="+mn-lt"/>
                <a:ea typeface="+mn-lt"/>
                <a:cs typeface="+mn-lt"/>
                <a:hlinkClick r:id="rId5"/>
              </a:rPr>
              <a:t>https://blog.collegevine.com/how-to-write-your-college-essay-the-ultimate-step-by-step-guide/</a:t>
            </a:r>
            <a:endParaRPr lang="en-US" sz="2400" dirty="0">
              <a:latin typeface="+mn-lt"/>
              <a:ea typeface="+mn-lt"/>
              <a:cs typeface="+mn-lt"/>
            </a:endParaRPr>
          </a:p>
          <a:p>
            <a:pPr marL="708026" lvl="1" indent="-342900">
              <a:spcBef>
                <a:spcPct val="0"/>
              </a:spcBef>
            </a:pPr>
            <a:r>
              <a:rPr lang="en-US" sz="2400" dirty="0">
                <a:solidFill>
                  <a:srgbClr val="000000"/>
                </a:solidFill>
                <a:latin typeface="+mn-lt"/>
                <a:ea typeface="ＭＳ Ｐゴシック"/>
              </a:rPr>
              <a:t>College essay basics, types of college essays,  brainstorming/composition &amp; more</a:t>
            </a:r>
          </a:p>
          <a:p>
            <a:pPr>
              <a:spcBef>
                <a:spcPct val="0"/>
              </a:spcBef>
            </a:pPr>
            <a:r>
              <a:rPr lang="en-US" sz="2400" b="1" dirty="0">
                <a:solidFill>
                  <a:srgbClr val="000000"/>
                </a:solidFill>
                <a:latin typeface="+mn-lt"/>
                <a:ea typeface="ＭＳ Ｐゴシック"/>
              </a:rPr>
              <a:t>Resources for getting free essay feedback:</a:t>
            </a:r>
            <a:endParaRPr lang="en-US" sz="2400" b="1" dirty="0">
              <a:solidFill>
                <a:srgbClr val="000000"/>
              </a:solidFill>
              <a:latin typeface="+mn-lt"/>
              <a:ea typeface="ＭＳ Ｐゴシック" panose="020B0600070205080204" pitchFamily="34" charset="-128"/>
            </a:endParaRPr>
          </a:p>
          <a:p>
            <a:pPr marL="708026" lvl="1" indent="-342900"/>
            <a:r>
              <a:rPr lang="en-US" sz="2400" dirty="0" err="1">
                <a:latin typeface="+mn-lt"/>
                <a:ea typeface="+mn-lt"/>
                <a:cs typeface="+mn-lt"/>
              </a:rPr>
              <a:t>Collegevine</a:t>
            </a:r>
            <a:r>
              <a:rPr lang="en-US" sz="2400" dirty="0">
                <a:latin typeface="+mn-lt"/>
                <a:ea typeface="+mn-lt"/>
                <a:cs typeface="+mn-lt"/>
              </a:rPr>
              <a:t> - </a:t>
            </a:r>
            <a:r>
              <a:rPr lang="en-US" sz="2400" u="sng" dirty="0">
                <a:latin typeface="+mn-lt"/>
                <a:ea typeface="+mn-lt"/>
                <a:cs typeface="+mn-lt"/>
                <a:hlinkClick r:id="rId6"/>
              </a:rPr>
              <a:t>https://www.collegevine.com/apply/essay-editing/</a:t>
            </a:r>
            <a:endParaRPr lang="en-US" sz="2400" dirty="0">
              <a:latin typeface="+mn-lt"/>
              <a:ea typeface="+mn-lt"/>
              <a:cs typeface="+mn-lt"/>
            </a:endParaRPr>
          </a:p>
          <a:p>
            <a:pPr marL="708026" lvl="1" indent="-342900"/>
            <a:r>
              <a:rPr lang="en-US" sz="2400" dirty="0">
                <a:latin typeface="+mn-lt"/>
                <a:ea typeface="+mn-lt"/>
                <a:cs typeface="+mn-lt"/>
              </a:rPr>
              <a:t>Get schooled  - </a:t>
            </a:r>
            <a:r>
              <a:rPr lang="en-US" sz="2400" u="sng" dirty="0">
                <a:latin typeface="+mn-lt"/>
                <a:ea typeface="+mn-lt"/>
                <a:cs typeface="+mn-lt"/>
                <a:hlinkClick r:id="rId7"/>
              </a:rPr>
              <a:t>https://getschooled.com/college-review/</a:t>
            </a:r>
            <a:endParaRPr lang="en-US" sz="2400" dirty="0">
              <a:latin typeface="+mn-lt"/>
              <a:ea typeface="+mn-lt"/>
              <a:cs typeface="+mn-lt"/>
            </a:endParaRPr>
          </a:p>
          <a:p>
            <a:pPr marL="708026" lvl="1" indent="-342900"/>
            <a:r>
              <a:rPr lang="en-US" sz="2400" dirty="0">
                <a:latin typeface="+mn-lt"/>
                <a:ea typeface="+mn-lt"/>
                <a:cs typeface="+mn-lt"/>
              </a:rPr>
              <a:t>Fair opportunity project - </a:t>
            </a:r>
            <a:r>
              <a:rPr lang="en-US" sz="2400" u="sng" dirty="0">
                <a:latin typeface="+mn-lt"/>
                <a:ea typeface="+mn-lt"/>
                <a:cs typeface="+mn-lt"/>
                <a:hlinkClick r:id="rId8"/>
              </a:rPr>
              <a:t>https://www.fairopportunityproject.org/essay-review-form</a:t>
            </a:r>
            <a:endParaRPr lang="en-US" sz="2400" dirty="0">
              <a:latin typeface="+mn-lt"/>
              <a:ea typeface="+mn-lt"/>
              <a:cs typeface="+mn-lt"/>
            </a:endParaRPr>
          </a:p>
        </p:txBody>
      </p:sp>
      <p:sp>
        <p:nvSpPr>
          <p:cNvPr id="112644" name="Slide Number Placeholder 3">
            <a:extLst>
              <a:ext uri="{FF2B5EF4-FFF2-40B4-BE49-F238E27FC236}">
                <a16:creationId xmlns:a16="http://schemas.microsoft.com/office/drawing/2014/main" id="{AFACC866-EFD2-E963-D4D5-BE917976BE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9EF9B3-947E-4FCC-8A3C-3D916316861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2642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2896CBB2-A8DC-CC73-BA40-D4D83AE74E3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184C256F-F125-26E2-EB82-97292FECE0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65126" lvl="1" indent="0">
              <a:spcBef>
                <a:spcPct val="0"/>
              </a:spcBef>
              <a:buNone/>
            </a:pPr>
            <a:r>
              <a:rPr lang="en-US" sz="1800" dirty="0">
                <a:solidFill>
                  <a:srgbClr val="000000"/>
                </a:solidFill>
                <a:latin typeface="+mn-lt"/>
                <a:ea typeface="ＭＳ Ｐゴシック"/>
              </a:rPr>
              <a:t>College  Essay Guy:</a:t>
            </a:r>
            <a:endParaRPr lang="en-US" sz="1800" dirty="0">
              <a:solidFill>
                <a:srgbClr val="000000"/>
              </a:solidFill>
              <a:latin typeface="+mn-lt"/>
              <a:ea typeface="ＭＳ Ｐゴシック" panose="020B0600070205080204" pitchFamily="34" charset="-128"/>
            </a:endParaRPr>
          </a:p>
          <a:p>
            <a:pPr marL="914400" lvl="2" indent="0">
              <a:spcBef>
                <a:spcPct val="0"/>
              </a:spcBef>
              <a:buNone/>
            </a:pPr>
            <a:r>
              <a:rPr lang="en-US" sz="1800" dirty="0">
                <a:solidFill>
                  <a:srgbClr val="000000"/>
                </a:solidFill>
                <a:latin typeface="+mn-lt"/>
                <a:ea typeface="ＭＳ Ｐゴシック"/>
              </a:rPr>
              <a:t>For teachers: </a:t>
            </a:r>
            <a:r>
              <a:rPr lang="en-US" sz="1800" dirty="0">
                <a:latin typeface="+mn-lt"/>
                <a:ea typeface="ＭＳ Ｐゴシック"/>
                <a:hlinkClick r:id="rId3"/>
              </a:rPr>
              <a:t>https://www.collegeessayguy.com/blog/how-to-write-a-recommendation-letter</a:t>
            </a:r>
            <a:endParaRPr lang="en-US" sz="1800" dirty="0">
              <a:latin typeface="+mn-lt"/>
              <a:ea typeface="+mn-lt"/>
              <a:cs typeface="+mn-lt"/>
            </a:endParaRPr>
          </a:p>
          <a:p>
            <a:pPr marL="914400" lvl="2" indent="0">
              <a:spcBef>
                <a:spcPct val="0"/>
              </a:spcBef>
              <a:buNone/>
            </a:pPr>
            <a:r>
              <a:rPr lang="en-US" sz="1800" dirty="0">
                <a:solidFill>
                  <a:srgbClr val="000000"/>
                </a:solidFill>
                <a:latin typeface="+mn-lt"/>
                <a:ea typeface="ＭＳ Ｐゴシック"/>
              </a:rPr>
              <a:t>For counselors: </a:t>
            </a:r>
            <a:r>
              <a:rPr lang="en-US" sz="1800" dirty="0">
                <a:latin typeface="+mn-lt"/>
                <a:ea typeface="ＭＳ Ｐゴシック"/>
                <a:hlinkClick r:id="rId4"/>
              </a:rPr>
              <a:t>https://www.collegeessayguy.com/blog/how-to-write-a-letter-of-recommendation</a:t>
            </a:r>
            <a:endParaRPr lang="en-US" sz="1800" dirty="0">
              <a:latin typeface="+mn-lt"/>
            </a:endParaRPr>
          </a:p>
          <a:p>
            <a:pPr marL="914400" lvl="2" indent="0">
              <a:spcBef>
                <a:spcPct val="0"/>
              </a:spcBef>
              <a:buClr>
                <a:srgbClr val="009DD9"/>
              </a:buClr>
              <a:buNone/>
            </a:pPr>
            <a:endParaRPr lang="en-US" sz="1800" dirty="0">
              <a:solidFill>
                <a:srgbClr val="000000"/>
              </a:solidFill>
              <a:latin typeface="+mn-lt"/>
              <a:ea typeface="ＭＳ Ｐゴシック"/>
            </a:endParaRPr>
          </a:p>
          <a:p>
            <a:pPr marL="365126" lvl="1" indent="0">
              <a:spcBef>
                <a:spcPct val="0"/>
              </a:spcBef>
              <a:buClr>
                <a:srgbClr val="0F6FC6"/>
              </a:buClr>
              <a:buNone/>
            </a:pPr>
            <a:r>
              <a:rPr lang="en-US" sz="1800" dirty="0" err="1">
                <a:solidFill>
                  <a:srgbClr val="000000"/>
                </a:solidFill>
                <a:latin typeface="+mn-lt"/>
                <a:ea typeface="ＭＳ Ｐゴシック"/>
              </a:rPr>
              <a:t>Collegeboard</a:t>
            </a:r>
            <a:r>
              <a:rPr lang="en-US" sz="1800" dirty="0">
                <a:solidFill>
                  <a:srgbClr val="000000"/>
                </a:solidFill>
                <a:latin typeface="+mn-lt"/>
                <a:ea typeface="ＭＳ Ｐゴシック"/>
              </a:rPr>
              <a:t>:</a:t>
            </a:r>
          </a:p>
          <a:p>
            <a:pPr marL="914400" lvl="2" indent="0">
              <a:spcBef>
                <a:spcPct val="0"/>
              </a:spcBef>
              <a:buClr>
                <a:srgbClr val="009DD9"/>
              </a:buClr>
              <a:buNone/>
            </a:pPr>
            <a:r>
              <a:rPr lang="en-US" sz="1800" dirty="0">
                <a:latin typeface="+mn-lt"/>
                <a:ea typeface="ＭＳ Ｐゴシック"/>
                <a:cs typeface="+mn-lt"/>
                <a:hlinkClick r:id="rId5"/>
              </a:rPr>
              <a:t>https://bigfuture.collegeboard.org/plan-for-college/college-prep/stand-out/how-to-get-a-great-letter-of-recommendation</a:t>
            </a:r>
            <a:endParaRPr lang="en-US" sz="1800" dirty="0">
              <a:latin typeface="+mn-lt"/>
              <a:ea typeface="+mn-lt"/>
              <a:cs typeface="+mn-lt"/>
            </a:endParaRPr>
          </a:p>
          <a:p>
            <a:pPr marL="914400" lvl="2" indent="0">
              <a:spcBef>
                <a:spcPct val="0"/>
              </a:spcBef>
              <a:buClr>
                <a:srgbClr val="009DD9"/>
              </a:buClr>
              <a:buNone/>
            </a:pPr>
            <a:r>
              <a:rPr lang="en-US" sz="1800" dirty="0">
                <a:latin typeface="+mn-lt"/>
                <a:ea typeface="ＭＳ Ｐゴシック"/>
                <a:cs typeface="+mn-lt"/>
              </a:rPr>
              <a:t>Tips for writing letters (with </a:t>
            </a:r>
            <a:r>
              <a:rPr lang="en-US" sz="1800" dirty="0" err="1">
                <a:latin typeface="+mn-lt"/>
                <a:ea typeface="ＭＳ Ｐゴシック"/>
                <a:cs typeface="+mn-lt"/>
              </a:rPr>
              <a:t>add'l</a:t>
            </a:r>
            <a:r>
              <a:rPr lang="en-US" sz="1800" dirty="0">
                <a:latin typeface="+mn-lt"/>
                <a:ea typeface="ＭＳ Ｐゴシック"/>
                <a:cs typeface="+mn-lt"/>
              </a:rPr>
              <a:t> resources): </a:t>
            </a:r>
            <a:r>
              <a:rPr lang="en-US" sz="1800" dirty="0">
                <a:latin typeface="+mn-lt"/>
                <a:ea typeface="ＭＳ Ｐゴシック"/>
                <a:cs typeface="+mn-lt"/>
                <a:hlinkClick r:id="rId6"/>
              </a:rPr>
              <a:t>https://counselors.collegeboard.org/college-application/writing-recommendations-teachers</a:t>
            </a:r>
            <a:endParaRPr lang="en-US" sz="1800" dirty="0">
              <a:latin typeface="+mn-lt"/>
              <a:ea typeface="ＭＳ Ｐゴシック"/>
              <a:cs typeface="+mn-lt"/>
            </a:endParaRPr>
          </a:p>
          <a:p>
            <a:pPr marL="914400" lvl="2" indent="0">
              <a:spcBef>
                <a:spcPct val="0"/>
              </a:spcBef>
            </a:pPr>
            <a:endParaRPr lang="en-US" dirty="0"/>
          </a:p>
          <a:p>
            <a:pPr marL="914400" lvl="2" indent="0">
              <a:spcBef>
                <a:spcPct val="0"/>
              </a:spcBef>
              <a:buNone/>
            </a:pPr>
            <a:r>
              <a:rPr lang="en-US" dirty="0">
                <a:hlinkClick r:id="rId7"/>
              </a:rPr>
              <a:t>https://apply.jhu.edu/wp-content/uploads/2022/12/2020-Tips-and-Takeaways.pdf</a:t>
            </a:r>
          </a:p>
          <a:p>
            <a:pPr marL="914400" lvl="2" indent="0">
              <a:spcBef>
                <a:spcPct val="0"/>
              </a:spcBef>
              <a:buNone/>
            </a:pPr>
            <a:endParaRPr lang="en-US" dirty="0">
              <a:latin typeface="+mn-lt"/>
              <a:ea typeface="+mn-lt"/>
              <a:cs typeface="+mn-lt"/>
            </a:endParaRPr>
          </a:p>
          <a:p>
            <a:pPr marL="914400" lvl="2" indent="0">
              <a:spcBef>
                <a:spcPct val="0"/>
              </a:spcBef>
              <a:buClr>
                <a:srgbClr val="009DD9"/>
              </a:buClr>
            </a:pPr>
            <a:endParaRPr lang="en-US" sz="1800" dirty="0">
              <a:ea typeface="+mn-lt"/>
              <a:cs typeface="+mn-lt"/>
            </a:endParaRPr>
          </a:p>
          <a:p>
            <a:pPr marL="914400" lvl="2" indent="0">
              <a:spcBef>
                <a:spcPct val="0"/>
              </a:spcBef>
              <a:buClr>
                <a:srgbClr val="009DD9"/>
              </a:buClr>
              <a:buNone/>
            </a:pPr>
            <a:r>
              <a:rPr lang="en-US" sz="1800" dirty="0">
                <a:latin typeface="+mn-lt"/>
                <a:ea typeface="+mn-lt"/>
                <a:cs typeface="+mn-lt"/>
              </a:rPr>
              <a:t>Brag sheet templates</a:t>
            </a:r>
          </a:p>
          <a:p>
            <a:pPr marL="914400" lvl="2" indent="0">
              <a:spcBef>
                <a:spcPct val="0"/>
              </a:spcBef>
              <a:buClr>
                <a:srgbClr val="009DD9"/>
              </a:buClr>
              <a:buNone/>
            </a:pPr>
            <a:endParaRPr lang="en-US" sz="1800" dirty="0">
              <a:latin typeface="+mn-lt"/>
              <a:ea typeface="+mn-lt"/>
              <a:cs typeface="+mn-lt"/>
            </a:endParaRPr>
          </a:p>
          <a:p>
            <a:pPr marL="914400" lvl="2" indent="0">
              <a:spcBef>
                <a:spcPct val="0"/>
              </a:spcBef>
              <a:buClr>
                <a:srgbClr val="009DD9"/>
              </a:buClr>
              <a:buNone/>
            </a:pPr>
            <a:r>
              <a:rPr lang="en-US" sz="1800" dirty="0">
                <a:latin typeface="+mn-lt"/>
                <a:ea typeface="+mn-lt"/>
                <a:cs typeface="+mn-lt"/>
              </a:rPr>
              <a:t>https://nextstopcollegenyc.org/wp-content/uploads/2020/05/NSC-bragsheet-F.pdf</a:t>
            </a:r>
          </a:p>
          <a:p>
            <a:pPr marL="365126" lvl="1" indent="0">
              <a:spcBef>
                <a:spcPct val="0"/>
              </a:spcBef>
              <a:buClr>
                <a:srgbClr val="0F6FC6"/>
              </a:buClr>
              <a:buNone/>
            </a:pPr>
            <a:r>
              <a:rPr lang="en-US" sz="1800" dirty="0">
                <a:latin typeface="+mn-lt"/>
                <a:ea typeface="ＭＳ Ｐゴシック"/>
                <a:cs typeface="+mn-lt"/>
              </a:rPr>
              <a:t>Common App:</a:t>
            </a:r>
          </a:p>
          <a:p>
            <a:pPr marL="320675" indent="0">
              <a:spcBef>
                <a:spcPts val="0"/>
              </a:spcBef>
              <a:buClr>
                <a:srgbClr val="0F6FC6"/>
              </a:buClr>
              <a:buNone/>
            </a:pPr>
            <a:r>
              <a:rPr lang="en-US" sz="1800" dirty="0">
                <a:latin typeface="+mn-lt"/>
                <a:ea typeface="+mn-lt"/>
                <a:cs typeface="+mn-lt"/>
              </a:rPr>
              <a:t>Teachers: </a:t>
            </a:r>
            <a:r>
              <a:rPr lang="en-US" sz="1800" dirty="0">
                <a:latin typeface="+mn-lt"/>
                <a:ea typeface="+mn-lt"/>
                <a:cs typeface="+mn-lt"/>
                <a:hlinkClick r:id="rId8"/>
              </a:rPr>
              <a:t>https://www.commonapp.org/static/71f67faedd72b3cdaf1c28ed85d621cf/FYBragSheetStudentsTeachersCAReady.pdf</a:t>
            </a:r>
            <a:endParaRPr lang="en-US" sz="1800" dirty="0">
              <a:latin typeface="+mn-lt"/>
              <a:ea typeface="+mn-lt"/>
              <a:cs typeface="+mn-lt"/>
            </a:endParaRPr>
          </a:p>
          <a:p>
            <a:pPr marL="320675" indent="0">
              <a:spcBef>
                <a:spcPts val="0"/>
              </a:spcBef>
              <a:buClr>
                <a:srgbClr val="0F6FC6"/>
              </a:buClr>
              <a:buNone/>
            </a:pPr>
            <a:r>
              <a:rPr lang="en-US" sz="1800" dirty="0">
                <a:latin typeface="+mn-lt"/>
                <a:ea typeface="+mn-lt"/>
                <a:cs typeface="+mn-lt"/>
              </a:rPr>
              <a:t>Counselors: </a:t>
            </a:r>
            <a:r>
              <a:rPr lang="en-US" sz="1800" dirty="0">
                <a:latin typeface="+mn-lt"/>
                <a:ea typeface="+mn-lt"/>
                <a:cs typeface="+mn-lt"/>
                <a:hlinkClick r:id="rId9"/>
              </a:rPr>
              <a:t>https://www.commonapp.org/static/1333b2c3c4f93755d248c7721d4edb5f/FYBragSheetStudentsCounselorsCAReady.pdf</a:t>
            </a:r>
            <a:endParaRPr lang="en-US" sz="2400" dirty="0">
              <a:ea typeface="+mn-lt"/>
              <a:cs typeface="+mn-lt"/>
            </a:endParaRPr>
          </a:p>
          <a:p>
            <a:pPr marL="639445" lvl="1">
              <a:spcBef>
                <a:spcPct val="0"/>
              </a:spcBef>
              <a:buClr>
                <a:srgbClr val="0F6FC6"/>
              </a:buClr>
              <a:buFont typeface="Wingdings" pitchFamily="2" charset="2"/>
              <a:buChar char="Ø"/>
            </a:pPr>
            <a:endParaRPr lang="en-US" sz="2400" dirty="0">
              <a:ea typeface="ＭＳ Ｐゴシック" panose="020B0600070205080204" pitchFamily="34" charset="-128"/>
            </a:endParaRPr>
          </a:p>
          <a:p>
            <a:pPr>
              <a:spcBef>
                <a:spcPct val="0"/>
              </a:spcBef>
            </a:pPr>
            <a:endParaRPr lang="en-US" sz="2400" dirty="0">
              <a:latin typeface="+mn-lt"/>
              <a:ea typeface="+mn-lt"/>
              <a:cs typeface="+mn-lt"/>
            </a:endParaRPr>
          </a:p>
        </p:txBody>
      </p:sp>
      <p:sp>
        <p:nvSpPr>
          <p:cNvPr id="112644" name="Slide Number Placeholder 3">
            <a:extLst>
              <a:ext uri="{FF2B5EF4-FFF2-40B4-BE49-F238E27FC236}">
                <a16:creationId xmlns:a16="http://schemas.microsoft.com/office/drawing/2014/main" id="{AFACC866-EFD2-E963-D4D5-BE917976BE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9EF9B3-947E-4FCC-8A3C-3D916316861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1571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D73C8B39-EC4B-2722-9E1F-A955352C64D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4DA53E32-1FB3-87F1-EBBC-F93CB8C137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You know it’s important to have a high GPA, strong standardized tests scores, and extracurricular activities for your college application. But what about the essay? Just how much does it really matter to your overall academic profile? </a:t>
            </a:r>
          </a:p>
          <a:p>
            <a:endParaRPr lang="en-US" dirty="0"/>
          </a:p>
          <a:p>
            <a:r>
              <a:rPr lang="en-US" dirty="0"/>
              <a:t>While the weight of the college essay varies across programs/</a:t>
            </a:r>
            <a:r>
              <a:rPr lang="en-US" dirty="0" err="1"/>
              <a:t>instituitions</a:t>
            </a:r>
            <a:r>
              <a:rPr lang="en-US" dirty="0"/>
              <a:t>, At the top 250 schools, your essays generally account for 25% of your overall application. This is only slightly behind the 30% for extracurriculars. Essays are actually ahead of the 20% for grades and coursework, 15% for test scores, and 10% for recommendations and interviews. </a:t>
            </a:r>
            <a:endParaRPr lang="en-US" dirty="0">
              <a:cs typeface="Calibri" panose="020F0502020204030204"/>
            </a:endParaRPr>
          </a:p>
          <a:p>
            <a:r>
              <a:rPr lang="en-US" dirty="0"/>
              <a:t> </a:t>
            </a:r>
            <a:endParaRPr lang="en-US" dirty="0">
              <a:cs typeface="Calibri" panose="020F0502020204030204"/>
            </a:endParaRPr>
          </a:p>
          <a:p>
            <a:r>
              <a:rPr lang="en-US" dirty="0"/>
              <a:t>Now that many schools are going </a:t>
            </a:r>
            <a:r>
              <a:rPr lang="en-US" dirty="0">
                <a:hlinkClick r:id="rId3"/>
              </a:rPr>
              <a:t>test-optional or test-blind</a:t>
            </a:r>
            <a:r>
              <a:rPr lang="en-US" dirty="0"/>
              <a:t>, however, this breakdown changes slightly. In these situations, test scores no longer account for 15%, meaning that other portions of your application, including essays, are given more weight and consideration.</a:t>
            </a:r>
            <a:endParaRPr lang="en-US" dirty="0">
              <a:cs typeface="Calibri"/>
            </a:endParaRPr>
          </a:p>
          <a:p>
            <a:endParaRPr lang="en-US" altLang="en-US" dirty="0">
              <a:ea typeface="ＭＳ Ｐゴシック" panose="020B0600070205080204" pitchFamily="34" charset="-128"/>
              <a:cs typeface="Calibri"/>
            </a:endParaRPr>
          </a:p>
          <a:p>
            <a:r>
              <a:rPr lang="en-US" dirty="0">
                <a:hlinkClick r:id="rId4"/>
              </a:rPr>
              <a:t>https://blog.collegevine.com/how-important-is-the-college-essay/#:~:text=To%20truly%20assess%20an%20applicant's,unique%20experiences%2C%20and%20your%20perspective</a:t>
            </a:r>
            <a:r>
              <a:rPr lang="en-US" dirty="0"/>
              <a:t>.</a:t>
            </a:r>
            <a:endParaRPr lang="en-US" dirty="0">
              <a:cs typeface="Calibri"/>
            </a:endParaRPr>
          </a:p>
          <a:p>
            <a:endParaRPr lang="en-US" dirty="0">
              <a:cs typeface="Calibri"/>
            </a:endParaRPr>
          </a:p>
        </p:txBody>
      </p:sp>
      <p:sp>
        <p:nvSpPr>
          <p:cNvPr id="104452" name="Slide Number Placeholder 3">
            <a:extLst>
              <a:ext uri="{FF2B5EF4-FFF2-40B4-BE49-F238E27FC236}">
                <a16:creationId xmlns:a16="http://schemas.microsoft.com/office/drawing/2014/main" id="{23762EBD-31CC-11C5-BC85-DD6848995F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7F1880-355B-409A-9AE6-C1029F7CA62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8911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877C6E2-44DE-8A3B-56F0-EA8B3B86A94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2B89FDA9-322D-A674-792B-0F8FDB0C17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1800"/>
              </a:spcBef>
              <a:buFont typeface="Arial"/>
              <a:buChar char="•"/>
            </a:pPr>
            <a:r>
              <a:rPr lang="en-US" i="1" dirty="0"/>
              <a:t>while no essay will make an unqualified student acceptable, </a:t>
            </a:r>
            <a:r>
              <a:rPr lang="en-US" b="1" i="1" u="sng" dirty="0"/>
              <a:t>a good essay can help a qualified applicant stand out from the competition. A good essay just might be what turns a “maybe” into a “yes.”</a:t>
            </a:r>
            <a:endParaRPr lang="en-US" b="1" i="1" u="sng" dirty="0">
              <a:cs typeface="Calibri"/>
            </a:endParaRPr>
          </a:p>
          <a:p>
            <a:pPr marL="171450" indent="-171450">
              <a:spcBef>
                <a:spcPts val="1800"/>
              </a:spcBef>
              <a:buFont typeface="Arial"/>
              <a:buChar char="•"/>
            </a:pPr>
            <a:endParaRPr lang="en-US" b="1" i="1" u="sng" dirty="0">
              <a:cs typeface="Calibri"/>
            </a:endParaRPr>
          </a:p>
          <a:p>
            <a:pPr marL="171450" indent="-171450">
              <a:spcBef>
                <a:spcPts val="1800"/>
              </a:spcBef>
              <a:buFont typeface="Arial"/>
              <a:buChar char="•"/>
            </a:pPr>
            <a:r>
              <a:rPr lang="en-US" i="1" dirty="0"/>
              <a:t>..Another reason to focus your energy on crafting a quality essay</a:t>
            </a:r>
            <a:r>
              <a:rPr lang="en-US" b="1" i="1" u="sng" dirty="0"/>
              <a:t>: at this point in the admission process, it is one of the few things you can still control</a:t>
            </a:r>
            <a:r>
              <a:rPr lang="en-US" i="1" dirty="0"/>
              <a:t>. This is your chance to show us what you are capable of and set yourself apart from the applicant pool – this is a chance to stand out and leave an impression!</a:t>
            </a:r>
            <a:endParaRPr lang="en-US" dirty="0"/>
          </a:p>
          <a:p>
            <a:pPr marL="171450" indent="-171450">
              <a:spcBef>
                <a:spcPts val="1800"/>
              </a:spcBef>
              <a:buFont typeface="Arial"/>
              <a:buChar char="•"/>
            </a:pPr>
            <a:endParaRPr lang="en-US" i="1" dirty="0">
              <a:cs typeface="Calibri"/>
            </a:endParaRPr>
          </a:p>
          <a:p>
            <a:pPr marL="171450" indent="-171450">
              <a:spcBef>
                <a:spcPts val="1800"/>
              </a:spcBef>
              <a:buFont typeface="Arial"/>
              <a:buChar char="•"/>
            </a:pPr>
            <a:r>
              <a:rPr lang="en-US" i="1" dirty="0">
                <a:ea typeface="ＭＳ Ｐゴシック"/>
                <a:cs typeface="Calibri"/>
              </a:rPr>
              <a:t>How will you further enrich/enhance the school community?</a:t>
            </a:r>
          </a:p>
          <a:p>
            <a:pPr marL="171450" indent="-171450">
              <a:spcBef>
                <a:spcPts val="1800"/>
              </a:spcBef>
              <a:buFont typeface="Arial"/>
              <a:buChar char="•"/>
            </a:pPr>
            <a:endParaRPr lang="en-US" dirty="0">
              <a:highlight>
                <a:srgbClr val="FFFF00"/>
              </a:highlight>
              <a:ea typeface="ＭＳ Ｐゴシック"/>
              <a:cs typeface="Calibri"/>
            </a:endParaRPr>
          </a:p>
          <a:p>
            <a:endParaRPr lang="en-US" altLang="en-US" dirty="0">
              <a:highlight>
                <a:srgbClr val="FFFF00"/>
              </a:highlight>
              <a:ea typeface="ＭＳ Ｐゴシック"/>
              <a:cs typeface="Calibri"/>
            </a:endParaRPr>
          </a:p>
        </p:txBody>
      </p:sp>
      <p:sp>
        <p:nvSpPr>
          <p:cNvPr id="106500" name="Slide Number Placeholder 3">
            <a:extLst>
              <a:ext uri="{FF2B5EF4-FFF2-40B4-BE49-F238E27FC236}">
                <a16:creationId xmlns:a16="http://schemas.microsoft.com/office/drawing/2014/main" id="{79898D41-3AE6-D67F-E9D7-427FCA06BC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DBADE7-8CFC-437E-AF3F-C9FDFFE0351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1964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877C6E2-44DE-8A3B-56F0-EA8B3B86A94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2B89FDA9-322D-A674-792B-0F8FDB0C17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highlight>
                <a:srgbClr val="FFFF00"/>
              </a:highlight>
              <a:ea typeface="ＭＳ Ｐゴシック"/>
              <a:cs typeface="Calibri"/>
            </a:endParaRPr>
          </a:p>
          <a:p>
            <a:pPr marL="171450" indent="-171450">
              <a:buFont typeface="Arial" panose="020B0604020202020204" pitchFamily="34" charset="0"/>
              <a:buChar char="•"/>
            </a:pPr>
            <a:r>
              <a:rPr lang="en-US" altLang="en-US" dirty="0">
                <a:ea typeface="ＭＳ Ｐゴシック"/>
              </a:rPr>
              <a:t>Have participants brainstorm the qualities of a good essay – drop in chat/unmute</a:t>
            </a:r>
            <a:endParaRPr lang="en-US" altLang="en-US" dirty="0">
              <a:ea typeface="ＭＳ Ｐゴシック" panose="020B0600070205080204" pitchFamily="34" charset="-128"/>
            </a:endParaRPr>
          </a:p>
          <a:p>
            <a:r>
              <a:rPr lang="en-US" altLang="en-US" dirty="0">
                <a:ea typeface="ＭＳ Ｐゴシック"/>
              </a:rPr>
              <a:t>Debrief &amp; summarize what was said</a:t>
            </a:r>
          </a:p>
          <a:p>
            <a:endParaRPr lang="en-US" altLang="en-US" dirty="0">
              <a:ea typeface="ＭＳ Ｐゴシック"/>
              <a:cs typeface="Calibri"/>
            </a:endParaRPr>
          </a:p>
          <a:p>
            <a:r>
              <a:rPr lang="en-US" altLang="en-US" dirty="0">
                <a:ea typeface="ＭＳ Ｐゴシック"/>
                <a:cs typeface="Calibri"/>
              </a:rPr>
              <a:t>Clear</a:t>
            </a:r>
            <a:r>
              <a:rPr lang="en-US" altLang="en-US" baseline="0" dirty="0">
                <a:ea typeface="ＭＳ Ｐゴシック"/>
                <a:cs typeface="Calibri"/>
              </a:rPr>
              <a:t> theme/purpose</a:t>
            </a:r>
          </a:p>
          <a:p>
            <a:r>
              <a:rPr lang="en-US" altLang="en-US" baseline="0" dirty="0">
                <a:ea typeface="ＭＳ Ｐゴシック"/>
                <a:cs typeface="Calibri"/>
              </a:rPr>
              <a:t>Good use of details</a:t>
            </a:r>
          </a:p>
          <a:p>
            <a:r>
              <a:rPr lang="en-US" altLang="en-US" baseline="0" dirty="0">
                <a:ea typeface="ＭＳ Ｐゴシック"/>
                <a:cs typeface="Calibri"/>
              </a:rPr>
              <a:t>Being specific</a:t>
            </a:r>
          </a:p>
          <a:p>
            <a:r>
              <a:rPr lang="en-US" altLang="en-US" baseline="0" dirty="0">
                <a:ea typeface="ＭＳ Ｐゴシック"/>
                <a:cs typeface="Calibri"/>
              </a:rPr>
              <a:t>Not ‘fluff’ </a:t>
            </a:r>
          </a:p>
          <a:p>
            <a:r>
              <a:rPr lang="en-US" altLang="en-US" baseline="0" dirty="0">
                <a:ea typeface="ＭＳ Ｐゴシック"/>
                <a:cs typeface="Calibri"/>
              </a:rPr>
              <a:t>Organized</a:t>
            </a:r>
          </a:p>
          <a:p>
            <a:r>
              <a:rPr lang="en-US" altLang="en-US" baseline="0" dirty="0">
                <a:ea typeface="ＭＳ Ｐゴシック"/>
                <a:cs typeface="Calibri"/>
              </a:rPr>
              <a:t>Grammatically correct/proper use of conventions </a:t>
            </a:r>
          </a:p>
          <a:p>
            <a:endParaRPr lang="en-US" altLang="en-US" baseline="0" dirty="0">
              <a:ea typeface="ＭＳ Ｐゴシック"/>
              <a:cs typeface="Calibri"/>
            </a:endParaRPr>
          </a:p>
          <a:p>
            <a:r>
              <a:rPr lang="en-US" altLang="en-US" baseline="0" dirty="0">
                <a:ea typeface="ＭＳ Ｐゴシック"/>
                <a:cs typeface="Calibri"/>
              </a:rPr>
              <a:t>7 qualities of a good essay:</a:t>
            </a:r>
          </a:p>
          <a:p>
            <a:pPr marL="171450" indent="-171450">
              <a:buFontTx/>
              <a:buChar char="-"/>
            </a:pPr>
            <a:r>
              <a:rPr lang="en-US" altLang="en-US" baseline="0" dirty="0">
                <a:ea typeface="ＭＳ Ｐゴシック"/>
                <a:cs typeface="Calibri"/>
              </a:rPr>
              <a:t>Introspective and reflective (demonstrate growth)</a:t>
            </a:r>
          </a:p>
          <a:p>
            <a:pPr marL="171450" indent="-171450">
              <a:buFontTx/>
              <a:buChar char="-"/>
            </a:pPr>
            <a:r>
              <a:rPr lang="en-US" altLang="en-US" baseline="0" dirty="0">
                <a:ea typeface="ＭＳ Ｐゴシック"/>
                <a:cs typeface="Calibri"/>
              </a:rPr>
              <a:t>Full of a student’s voice</a:t>
            </a:r>
          </a:p>
          <a:p>
            <a:pPr marL="171450" indent="-171450">
              <a:buFontTx/>
              <a:buChar char="-"/>
            </a:pPr>
            <a:r>
              <a:rPr lang="en-US" altLang="en-US" baseline="0" dirty="0">
                <a:ea typeface="ＭＳ Ｐゴシック"/>
                <a:cs typeface="Calibri"/>
              </a:rPr>
              <a:t>Descriptive &amp; engaging</a:t>
            </a:r>
          </a:p>
          <a:p>
            <a:pPr marL="171450" indent="-171450">
              <a:buFontTx/>
              <a:buChar char="-"/>
            </a:pPr>
            <a:r>
              <a:rPr lang="en-US" altLang="en-US" baseline="0" dirty="0">
                <a:ea typeface="ＭＳ Ｐゴシック"/>
                <a:cs typeface="Calibri"/>
              </a:rPr>
              <a:t>Honest</a:t>
            </a:r>
          </a:p>
          <a:p>
            <a:pPr marL="171450" indent="-171450">
              <a:buFontTx/>
              <a:buChar char="-"/>
            </a:pPr>
            <a:r>
              <a:rPr lang="en-US" altLang="en-US" baseline="0" dirty="0">
                <a:ea typeface="ＭＳ Ｐゴシック"/>
                <a:cs typeface="Calibri"/>
              </a:rPr>
              <a:t>Unconventional &amp; distinct</a:t>
            </a:r>
          </a:p>
          <a:p>
            <a:pPr marL="171450" indent="-171450">
              <a:buFontTx/>
              <a:buChar char="-"/>
            </a:pPr>
            <a:r>
              <a:rPr lang="en-US" altLang="en-US" baseline="0" dirty="0">
                <a:ea typeface="ＭＳ Ｐゴシック"/>
                <a:cs typeface="Calibri"/>
              </a:rPr>
              <a:t>Well written</a:t>
            </a:r>
          </a:p>
          <a:p>
            <a:pPr marL="171450" indent="-171450">
              <a:buFontTx/>
              <a:buChar char="-"/>
            </a:pPr>
            <a:r>
              <a:rPr lang="en-US" altLang="en-US" baseline="0" dirty="0">
                <a:ea typeface="ＭＳ Ｐゴシック"/>
                <a:cs typeface="Calibri"/>
              </a:rPr>
              <a:t>Meaningful</a:t>
            </a:r>
          </a:p>
          <a:p>
            <a:pPr marL="171450" indent="-171450">
              <a:buFontTx/>
              <a:buChar char="-"/>
            </a:pPr>
            <a:r>
              <a:rPr lang="en-US" altLang="en-US" baseline="0" dirty="0">
                <a:ea typeface="ＭＳ Ｐゴシック"/>
                <a:cs typeface="+mn-cs"/>
              </a:rPr>
              <a:t>https://prepmaven.com/blog/applying/qualities-successful-college-essay/</a:t>
            </a:r>
            <a:endParaRPr lang="en-US" altLang="en-US" baseline="0" dirty="0">
              <a:ea typeface="ＭＳ Ｐゴシック"/>
              <a:cs typeface="Calibri"/>
            </a:endParaRPr>
          </a:p>
        </p:txBody>
      </p:sp>
      <p:sp>
        <p:nvSpPr>
          <p:cNvPr id="106500" name="Slide Number Placeholder 3">
            <a:extLst>
              <a:ext uri="{FF2B5EF4-FFF2-40B4-BE49-F238E27FC236}">
                <a16:creationId xmlns:a16="http://schemas.microsoft.com/office/drawing/2014/main" id="{79898D41-3AE6-D67F-E9D7-427FCA06BC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DBADE7-8CFC-437E-AF3F-C9FDFFE0351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6793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877C6E2-44DE-8A3B-56F0-EA8B3B86A94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2B89FDA9-322D-A674-792B-0F8FDB0C17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ltLang="en-US" b="1" dirty="0">
                <a:ea typeface="ＭＳ Ｐゴシック"/>
                <a:cs typeface="Calibri"/>
              </a:rPr>
              <a:t>Highlight </a:t>
            </a:r>
            <a:r>
              <a:rPr lang="en-US" altLang="en-US" dirty="0">
                <a:ea typeface="ＭＳ Ｐゴシック"/>
                <a:cs typeface="Calibri"/>
              </a:rPr>
              <a:t>- </a:t>
            </a:r>
            <a:r>
              <a:rPr lang="en-US" dirty="0"/>
              <a:t>So how can I, in the span of a few minutes, give you a sense of who I am?</a:t>
            </a:r>
            <a:endParaRPr lang="en-US" altLang="en-US" dirty="0">
              <a:ea typeface="ＭＳ Ｐゴシック"/>
            </a:endParaRPr>
          </a:p>
          <a:p>
            <a:pPr lvl="2" indent="-171450">
              <a:buFont typeface="Arial"/>
              <a:buChar char="•"/>
            </a:pPr>
            <a:r>
              <a:rPr lang="en-US" dirty="0"/>
              <a:t>One way is to show you who I am through what I value, to show you the values that drive my actions, thoughts, relationships.</a:t>
            </a:r>
            <a:endParaRPr lang="en-US" dirty="0">
              <a:cs typeface="Calibri"/>
            </a:endParaRPr>
          </a:p>
          <a:p>
            <a:pPr lvl="1" indent="-171450">
              <a:buFont typeface="Arial"/>
              <a:buChar char="•"/>
            </a:pPr>
            <a:r>
              <a:rPr lang="en-US" dirty="0"/>
              <a:t>Why in the span of a few minutes? Because that’s how long someone will tend to spend reading your college application.</a:t>
            </a:r>
            <a:endParaRPr lang="en-US" dirty="0">
              <a:cs typeface="Calibri"/>
            </a:endParaRPr>
          </a:p>
          <a:p>
            <a:pPr lvl="1" indent="-171450">
              <a:buFont typeface="Arial"/>
              <a:buChar char="•"/>
            </a:pPr>
            <a:r>
              <a:rPr lang="en-US" dirty="0"/>
              <a:t>One of the clearest ways I know how to communicate that is through communicating values. And linking those values to specific thoughts, moments, actions.</a:t>
            </a:r>
            <a:endParaRPr lang="en-US" dirty="0">
              <a:cs typeface="Calibri" panose="020F0502020204030204"/>
            </a:endParaRPr>
          </a:p>
          <a:p>
            <a:endParaRPr lang="en-US" dirty="0">
              <a:ea typeface="ＭＳ Ｐゴシック"/>
              <a:cs typeface="Calibri"/>
            </a:endParaRPr>
          </a:p>
          <a:p>
            <a:r>
              <a:rPr lang="en-US" b="1" dirty="0">
                <a:ea typeface="ＭＳ Ｐゴシック"/>
                <a:cs typeface="Calibri"/>
              </a:rPr>
              <a:t>Growth</a:t>
            </a:r>
            <a:r>
              <a:rPr lang="en-US" dirty="0">
                <a:ea typeface="ＭＳ Ｐゴシック"/>
                <a:cs typeface="Calibri"/>
              </a:rPr>
              <a:t> - </a:t>
            </a:r>
            <a:r>
              <a:rPr lang="en-US" dirty="0"/>
              <a:t>This can come in many different forms. To show growth, we generally have to talk about how we were wrong, or didn’t know something, or had to develop X quality. It is impactful to see how a student has grown &amp; developed through their experiences. In short, we have to get a little vulnerable. Which leads to our next factor, get personal.</a:t>
            </a:r>
            <a:endParaRPr lang="en-US">
              <a:ea typeface="ＭＳ Ｐゴシック"/>
              <a:cs typeface="Calibri"/>
            </a:endParaRPr>
          </a:p>
          <a:p>
            <a:endParaRPr lang="en-US" dirty="0"/>
          </a:p>
          <a:p>
            <a:r>
              <a:rPr lang="en-US" b="1" dirty="0"/>
              <a:t>Pe</a:t>
            </a:r>
            <a:r>
              <a:rPr lang="en-US" b="1" dirty="0">
                <a:ea typeface="ＭＳ Ｐゴシック"/>
              </a:rPr>
              <a:t>rsonal</a:t>
            </a:r>
            <a:r>
              <a:rPr lang="en-US" b="1" dirty="0">
                <a:ea typeface="ＭＳ Ｐゴシック"/>
                <a:cs typeface="Calibri"/>
              </a:rPr>
              <a:t> -</a:t>
            </a:r>
            <a:r>
              <a:rPr lang="en-US" dirty="0">
                <a:ea typeface="ＭＳ Ｐゴシック"/>
                <a:cs typeface="Calibri"/>
              </a:rPr>
              <a:t> </a:t>
            </a:r>
            <a:r>
              <a:rPr lang="en-US" dirty="0"/>
              <a:t>Vulnerability can be a scary thing for some people. Especially since we can be culturally trained to think of vulnerability as weakness (which it isn’t… I’d actually argue vulnerability takes a ton of strength).</a:t>
            </a:r>
            <a:endParaRPr lang="en-US" dirty="0">
              <a:ea typeface="ＭＳ Ｐゴシック"/>
              <a:cs typeface="Calibri"/>
            </a:endParaRPr>
          </a:p>
          <a:p>
            <a:r>
              <a:rPr lang="en-US" dirty="0"/>
              <a:t>But, again, we’re looking for a way to help a total stranger get to know us in the span of 5 minutes. And vulnerability is a great way to do so. When a student opens up some about their worries, fears, or difficulties, they’re bravely offering up a part of themselves. It helps the reader feel like I know the real them, beyond their grades and test scores. </a:t>
            </a:r>
            <a:endParaRPr lang="en-US" dirty="0">
              <a:cs typeface="Calibri"/>
            </a:endParaRPr>
          </a:p>
          <a:p>
            <a:endParaRPr lang="en-US" dirty="0">
              <a:ea typeface="ＭＳ Ｐゴシック"/>
              <a:cs typeface="Calibri"/>
            </a:endParaRPr>
          </a:p>
          <a:p>
            <a:pPr marL="171450" indent="-171450">
              <a:buFont typeface="Arial"/>
              <a:buChar char="•"/>
            </a:pPr>
            <a:r>
              <a:rPr lang="en-US" b="1" dirty="0">
                <a:ea typeface="ＭＳ Ｐゴシック"/>
                <a:cs typeface="Calibri"/>
              </a:rPr>
              <a:t>Craft</a:t>
            </a:r>
            <a:r>
              <a:rPr lang="en-US" dirty="0">
                <a:ea typeface="ＭＳ Ｐゴシック"/>
                <a:cs typeface="Calibri"/>
              </a:rPr>
              <a:t> – grammar/spelling, - </a:t>
            </a:r>
            <a:r>
              <a:rPr lang="en-US" dirty="0"/>
              <a:t>Do remember that the people reading your college essay are also thinking about your readiness for college-level writing and work. That’s why things like grammar are important—a bunch of grammar and spelling errors may make them think you didn’t spend much time on this, and may not care too much</a:t>
            </a:r>
            <a:endParaRPr lang="en-US" dirty="0">
              <a:cs typeface="Calibri" panose="020F0502020204030204"/>
            </a:endParaRPr>
          </a:p>
          <a:p>
            <a:pPr marL="457200">
              <a:buFont typeface="Arial"/>
              <a:buChar char="•"/>
            </a:pPr>
            <a:r>
              <a:rPr lang="en-US" dirty="0" err="1">
                <a:ea typeface="ＭＳ Ｐゴシック"/>
                <a:cs typeface="Calibri"/>
              </a:rPr>
              <a:t>Fludity</a:t>
            </a:r>
            <a:r>
              <a:rPr lang="en-US" dirty="0">
                <a:ea typeface="ＭＳ Ｐゴシック"/>
                <a:cs typeface="Calibri"/>
              </a:rPr>
              <a:t> with </a:t>
            </a:r>
            <a:r>
              <a:rPr lang="en-US" dirty="0" err="1">
                <a:ea typeface="ＭＳ Ｐゴシック"/>
                <a:cs typeface="Calibri"/>
              </a:rPr>
              <a:t>languae</a:t>
            </a:r>
            <a:r>
              <a:rPr lang="en-US" dirty="0">
                <a:ea typeface="ＭＳ Ｐゴシック"/>
                <a:cs typeface="Calibri"/>
              </a:rPr>
              <a:t>, - </a:t>
            </a:r>
            <a:r>
              <a:rPr lang="en-US" dirty="0"/>
              <a:t>One is to write similarly to how you speak. You should be able to read your essay out loud and have it feel fluid and easy. Meaning it shouldn’t feel forced or overly formal or stilted. don’t try to demonstrate facility with language by using “big words” just for the sake of using big words. Write the way you speak so it does not read as forced.</a:t>
            </a:r>
            <a:endParaRPr lang="en-US" dirty="0">
              <a:ea typeface="ＭＳ Ｐゴシック"/>
              <a:cs typeface="Calibri"/>
            </a:endParaRPr>
          </a:p>
          <a:p>
            <a:pPr marL="628650" lvl="1" indent="-171450">
              <a:buFont typeface="Arial"/>
              <a:buChar char="•"/>
            </a:pPr>
            <a:endParaRPr lang="en-US" dirty="0">
              <a:ea typeface="ＭＳ Ｐゴシック"/>
              <a:cs typeface="Calibri"/>
            </a:endParaRPr>
          </a:p>
          <a:p>
            <a:pPr marL="628650" lvl="1" indent="-171450">
              <a:buFont typeface="Arial"/>
              <a:buChar char="•"/>
            </a:pPr>
            <a:r>
              <a:rPr lang="en-US" dirty="0">
                <a:ea typeface="ＭＳ Ｐゴシック"/>
                <a:cs typeface="Calibri"/>
              </a:rPr>
              <a:t>verb usage - </a:t>
            </a:r>
            <a:r>
              <a:rPr lang="en-US" dirty="0"/>
              <a:t>as go your verbs, so goes the rest of your writing. The more specific, precise, and evocative your verbs are, the stronger the rest of your writing around those verbs becomes.</a:t>
            </a:r>
            <a:endParaRPr lang="en-US" dirty="0">
              <a:cs typeface="Calibri"/>
            </a:endParaRPr>
          </a:p>
          <a:p>
            <a:endParaRPr lang="en-US" dirty="0">
              <a:ea typeface="ＭＳ Ｐゴシック"/>
              <a:cs typeface="Calibri"/>
            </a:endParaRPr>
          </a:p>
          <a:p>
            <a:endParaRPr lang="en-US" dirty="0">
              <a:ea typeface="ＭＳ Ｐゴシック"/>
              <a:cs typeface="Calibri"/>
            </a:endParaRPr>
          </a:p>
          <a:p>
            <a:r>
              <a:rPr lang="en-US" dirty="0">
                <a:highlight>
                  <a:srgbClr val="FFFF00"/>
                </a:highlight>
                <a:hlinkClick r:id="rId3"/>
              </a:rPr>
              <a:t>https://www.collegeessayguy.com/blog/what-do-colleges-look-for-essay</a:t>
            </a:r>
            <a:endParaRPr lang="en-US" dirty="0"/>
          </a:p>
          <a:p>
            <a:endParaRPr lang="en-US" dirty="0">
              <a:highlight>
                <a:srgbClr val="FFFF00"/>
              </a:highlight>
              <a:ea typeface="ＭＳ Ｐゴシック"/>
              <a:cs typeface="Calibri"/>
            </a:endParaRPr>
          </a:p>
          <a:p>
            <a:r>
              <a:rPr lang="en-US" dirty="0">
                <a:highlight>
                  <a:srgbClr val="FFFF00"/>
                </a:highlight>
              </a:rPr>
              <a:t>http://clipart-library.com/essay-cliparts.html</a:t>
            </a:r>
            <a:endParaRPr lang="en-US" dirty="0"/>
          </a:p>
          <a:p>
            <a:endParaRPr lang="en-US" altLang="en-US" dirty="0">
              <a:highlight>
                <a:srgbClr val="FFFF00"/>
              </a:highlight>
              <a:ea typeface="ＭＳ Ｐゴシック"/>
              <a:cs typeface="Calibri"/>
            </a:endParaRPr>
          </a:p>
        </p:txBody>
      </p:sp>
      <p:sp>
        <p:nvSpPr>
          <p:cNvPr id="106500" name="Slide Number Placeholder 3">
            <a:extLst>
              <a:ext uri="{FF2B5EF4-FFF2-40B4-BE49-F238E27FC236}">
                <a16:creationId xmlns:a16="http://schemas.microsoft.com/office/drawing/2014/main" id="{79898D41-3AE6-D67F-E9D7-427FCA06BC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DBADE7-8CFC-437E-AF3F-C9FDFFE0351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4974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dirty="0"/>
              <a:t>Colleges have your transcript, SAT/ACT scores, recs &amp; extra </a:t>
            </a:r>
            <a:r>
              <a:rPr lang="en-US" dirty="0" err="1"/>
              <a:t>currics</a:t>
            </a:r>
            <a:r>
              <a:rPr lang="en-US" dirty="0"/>
              <a:t> to understand the academic side of you. The essay is a </a:t>
            </a:r>
            <a:r>
              <a:rPr lang="en-US" dirty="0" err="1"/>
              <a:t>studnets</a:t>
            </a:r>
            <a:r>
              <a:rPr lang="en-US" dirty="0"/>
              <a:t> opportunity to show what they're really like – their personality, passions &amp; what they will bring to the campus. It's a place to demonstrate how they will fit with/contribute to the school/program. </a:t>
            </a:r>
          </a:p>
          <a:p>
            <a:pPr algn="l"/>
            <a:endParaRPr lang="en-US" dirty="0"/>
          </a:p>
          <a:p>
            <a:pPr algn="l"/>
            <a:r>
              <a:rPr lang="en-US" dirty="0"/>
              <a:t> </a:t>
            </a:r>
            <a:r>
              <a:rPr lang="en-US" b="1" dirty="0"/>
              <a:t>Hook/don’t rehash resume</a:t>
            </a:r>
            <a:endParaRPr lang="en-US" dirty="0"/>
          </a:p>
          <a:p>
            <a:pPr algn="l"/>
            <a:r>
              <a:rPr lang="en-US" dirty="0"/>
              <a:t>Don’t just reword what can be learned from reading your resume. To really capture the readers' attention, use a hook – a compelling anecdote, an example, a question – at the </a:t>
            </a:r>
            <a:r>
              <a:rPr lang="en-US" dirty="0" err="1"/>
              <a:t>begiining</a:t>
            </a:r>
            <a:r>
              <a:rPr lang="en-US" dirty="0"/>
              <a:t> of your essay to draw the reader in! This is a chance to demonstrate what your personality is like and give them an idea of your voice. </a:t>
            </a:r>
          </a:p>
          <a:p>
            <a:pPr algn="l"/>
            <a:r>
              <a:rPr lang="en-US" dirty="0"/>
              <a:t>Remember, admissions reps are reading hundreds, if not thousands of essays – capture their attention early with an engaging hook that leaves them 'wanting more!' (what makes you click on an article to read – an attn grabbing headline)</a:t>
            </a:r>
          </a:p>
          <a:p>
            <a:pPr algn="l"/>
            <a:endParaRPr lang="en-US" dirty="0"/>
          </a:p>
          <a:p>
            <a:pPr algn="l"/>
            <a:r>
              <a:rPr lang="en-US" b="1" dirty="0"/>
              <a:t>Show not tell </a:t>
            </a:r>
            <a:endParaRPr lang="en-US"/>
          </a:p>
          <a:p>
            <a:pPr algn="l"/>
            <a:r>
              <a:rPr lang="en-US" dirty="0"/>
              <a:t>A personalized metaphor4 can be a great way to capture your experiences and views </a:t>
            </a:r>
            <a:r>
              <a:rPr lang="en-US" dirty="0" err="1"/>
              <a:t>throug</a:t>
            </a:r>
            <a:r>
              <a:rPr lang="en-US" dirty="0"/>
              <a:t> the lens of a single experience. However, be wary of using common or cliché experiences as metaphors for something more global.  </a:t>
            </a:r>
          </a:p>
          <a:p>
            <a:pPr algn="l"/>
            <a:endParaRPr lang="en-US" dirty="0"/>
          </a:p>
          <a:p>
            <a:pPr algn="l"/>
            <a:r>
              <a:rPr lang="en-US" dirty="0"/>
              <a:t>How you say it is more important than what you say. Do not simply state facts or qualities about yourself to get an idea across.  </a:t>
            </a:r>
          </a:p>
          <a:p>
            <a:pPr algn="l"/>
            <a:r>
              <a:rPr lang="en-US" dirty="0"/>
              <a:t>Include specific details, examples, &amp; reasons to develop your ideas.  </a:t>
            </a:r>
          </a:p>
          <a:p>
            <a:pPr algn="l"/>
            <a:r>
              <a:rPr lang="en-US" dirty="0"/>
              <a:t>That's why you should use rhetorical devices – symbols, imagery, anecdotes, </a:t>
            </a:r>
            <a:r>
              <a:rPr lang="en-US" dirty="0" err="1"/>
              <a:t>etc</a:t>
            </a:r>
            <a:r>
              <a:rPr lang="en-US" dirty="0"/>
              <a:t> – to describe your experience </a:t>
            </a:r>
          </a:p>
          <a:p>
            <a:pPr algn="l"/>
            <a:r>
              <a:rPr lang="en-US" dirty="0"/>
              <a:t> </a:t>
            </a:r>
          </a:p>
          <a:p>
            <a:pPr algn="l"/>
            <a:r>
              <a:rPr lang="en-US" dirty="0"/>
              <a:t>You don't have to have started your own business or been part of something 'groundbreaking' to tell a compelling story. Remember, how you say it is more important than what you say. </a:t>
            </a:r>
          </a:p>
          <a:p>
            <a:pPr algn="l"/>
            <a:endParaRPr lang="en-US" dirty="0">
              <a:cs typeface="+mn-lt"/>
            </a:endParaRPr>
          </a:p>
          <a:p>
            <a:pPr algn="l"/>
            <a:r>
              <a:rPr lang="en-US" b="1" dirty="0">
                <a:cs typeface="+mn-lt"/>
              </a:rPr>
              <a:t>Use challenges to demonstrate growth – </a:t>
            </a:r>
            <a:r>
              <a:rPr lang="en-US" dirty="0">
                <a:cs typeface="+mn-lt"/>
              </a:rPr>
              <a:t>okay to use a 'difficult' story, but have the 'so what' behind it- what do you want the reader to remember about you? What impression are you trying to leave?</a:t>
            </a:r>
            <a:br>
              <a:rPr lang="en-US" dirty="0">
                <a:cs typeface="+mn-lt"/>
              </a:rPr>
            </a:br>
            <a:r>
              <a:rPr lang="en-US" dirty="0"/>
              <a:t> </a:t>
            </a:r>
          </a:p>
          <a:p>
            <a:pPr algn="l"/>
            <a:r>
              <a:rPr lang="en-US" b="1" dirty="0"/>
              <a:t>Brainstorm</a:t>
            </a:r>
            <a:r>
              <a:rPr lang="en-US" dirty="0"/>
              <a:t> </a:t>
            </a:r>
          </a:p>
          <a:p>
            <a:pPr algn="l"/>
            <a:r>
              <a:rPr lang="en-US" dirty="0"/>
              <a:t>Getting started on the college essay is often the hardest part. Many students feel overwhelmed by choosing a topic that would be suitable for their admissions application. Others feel they have nothing to say. These and other issues lead many students to procrastinate writing the first draft.  A great way to help students overcome the initial blocks to writing this essay is by brainstorming! </a:t>
            </a:r>
          </a:p>
          <a:p>
            <a:pPr algn="l"/>
            <a:r>
              <a:rPr lang="en-US" dirty="0"/>
              <a:t> </a:t>
            </a:r>
          </a:p>
          <a:p>
            <a:pPr algn="l"/>
            <a:r>
              <a:rPr lang="en-US" dirty="0"/>
              <a:t>For instance, free write! -Make a list of beliefs, flaws, personal anecdotes or whatever else pops in your head. Then review what you've written to identify common themes/strong details that demonstrate your character/values/beliefs. However, some students may need a more structured approach to brainstorming to help develop their ideas. </a:t>
            </a:r>
          </a:p>
          <a:p>
            <a:endParaRPr lang="en-US" b="1" dirty="0"/>
          </a:p>
          <a:p>
            <a:endParaRPr lang="en-US" b="1" dirty="0"/>
          </a:p>
          <a:p>
            <a:endParaRPr lang="en-US" b="1" dirty="0"/>
          </a:p>
          <a:p>
            <a:r>
              <a:rPr lang="en-US" b="1" dirty="0"/>
              <a:t>Edit this slide with this info instead?</a:t>
            </a:r>
            <a:endParaRPr lang="en-US" dirty="0"/>
          </a:p>
          <a:p>
            <a:r>
              <a:rPr lang="en-US" dirty="0">
                <a:hlinkClick r:id="rId3"/>
              </a:rPr>
              <a:t>https://crf.georgetown.edu/dos-and-donts-of-writing-recommendation-letters/</a:t>
            </a:r>
          </a:p>
          <a:p>
            <a:r>
              <a:rPr lang="en-US" dirty="0">
                <a:hlinkClick r:id="rId4"/>
              </a:rPr>
              <a:t>https://blog.collegevine.com/what-makes-a-good-recommendation-letter/</a:t>
            </a:r>
          </a:p>
          <a:p>
            <a:endParaRPr lang="en-US"/>
          </a:p>
          <a:p>
            <a:endParaRPr lang="en-US" b="1"/>
          </a:p>
          <a:p>
            <a:endParaRPr lang="en-US" b="1"/>
          </a:p>
          <a:p>
            <a:endParaRPr lang="en-US" b="1"/>
          </a:p>
          <a:p>
            <a:r>
              <a:rPr lang="en-US" b="1" dirty="0"/>
              <a:t>DO:</a:t>
            </a:r>
            <a:endParaRPr lang="en-US" dirty="0"/>
          </a:p>
          <a:p>
            <a:pPr marL="171450" indent="-171450">
              <a:buFont typeface="Arial"/>
              <a:buChar char="•"/>
            </a:pPr>
            <a:r>
              <a:rPr lang="en-US" dirty="0"/>
              <a:t>Tell me a story. Kati says, “It's the character stuff that I really need to hear from you … I need to know what kind of community member I'm getting—you're my best (sometimes only) source.”</a:t>
            </a:r>
            <a:endParaRPr lang="en-US" dirty="0">
              <a:cs typeface="Calibri" panose="020F0502020204030204"/>
            </a:endParaRPr>
          </a:p>
          <a:p>
            <a:pPr marL="171450" indent="-171450">
              <a:buFont typeface="Arial"/>
              <a:buChar char="•"/>
            </a:pPr>
            <a:r>
              <a:rPr lang="en-US" dirty="0"/>
              <a:t>Pick specific descriptors and back them up with evidence; avoid cliches like “hard-working,” “passionate,” and “team-player.” </a:t>
            </a:r>
            <a:endParaRPr lang="en-US" dirty="0">
              <a:cs typeface="Calibri" panose="020F0502020204030204"/>
            </a:endParaRPr>
          </a:p>
          <a:p>
            <a:pPr marL="171450" indent="-171450">
              <a:buFont typeface="Arial"/>
              <a:buChar char="•"/>
            </a:pPr>
            <a:r>
              <a:rPr lang="en-US" dirty="0"/>
              <a:t>Show me good student work. Copy and paste an especially well-writ paragraph from your student’s best essay, or a screenshot of clean coding they did in class. Here’s Kati: “Be brief in how you set it up, but it's cool to let the student speak for themselves.”</a:t>
            </a:r>
            <a:endParaRPr lang="en-US" dirty="0">
              <a:cs typeface="Calibri" panose="020F0502020204030204"/>
            </a:endParaRPr>
          </a:p>
          <a:p>
            <a:pPr marL="171450" indent="-171450">
              <a:buFont typeface="Arial"/>
              <a:buChar char="•"/>
            </a:pPr>
            <a:r>
              <a:rPr lang="en-US" dirty="0"/>
              <a:t>Ask permission if you're going to reveal something private about the student (they have a learning disability, their mother has cancer, they struggle with depression).</a:t>
            </a:r>
            <a:endParaRPr lang="en-US" altLang="en-US" dirty="0">
              <a:cs typeface="+mn-cs"/>
            </a:endParaRPr>
          </a:p>
          <a:p>
            <a:pPr marL="171450"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a:p>
            <a:r>
              <a:rPr lang="en-US" b="1" dirty="0"/>
              <a:t>DON’T:</a:t>
            </a:r>
            <a:endParaRPr lang="en-US" dirty="0">
              <a:cs typeface="Calibri" panose="020F0502020204030204"/>
            </a:endParaRPr>
          </a:p>
          <a:p>
            <a:pPr marL="171450" indent="-171450">
              <a:buFont typeface="Arial"/>
              <a:buChar char="•"/>
            </a:pPr>
            <a:r>
              <a:rPr lang="en-US" dirty="0"/>
              <a:t>Write your </a:t>
            </a:r>
            <a:r>
              <a:rPr lang="en-US" dirty="0" err="1"/>
              <a:t>autobio</a:t>
            </a:r>
            <a:r>
              <a:rPr lang="en-US" dirty="0"/>
              <a:t>. The letter’s about the student, not you.</a:t>
            </a:r>
            <a:endParaRPr lang="en-US" dirty="0">
              <a:cs typeface="Calibri"/>
            </a:endParaRPr>
          </a:p>
          <a:p>
            <a:pPr marL="171450" indent="-171450">
              <a:buFont typeface="Arial"/>
              <a:buChar char="•"/>
            </a:pPr>
            <a:r>
              <a:rPr lang="en-US" dirty="0"/>
              <a:t>Repeat a student’s resume. Admissions counselors get a copy of that, too. Kati says, “I know this comes from a desire to portray the student as well-rounded and also to pad out what you're worried will be a short letter, but trust me: Two paragraphs actually specific to the student are so much better than a page of puff.”</a:t>
            </a:r>
            <a:endParaRPr lang="en-US" dirty="0">
              <a:cs typeface="Calibri" panose="020F0502020204030204"/>
            </a:endParaRPr>
          </a:p>
          <a:p>
            <a:pPr marL="171450" indent="-171450">
              <a:buFont typeface="Arial"/>
              <a:buChar char="•"/>
            </a:pPr>
            <a:r>
              <a:rPr lang="en-US" dirty="0"/>
              <a:t>Address letters to a specific school. It’s awkward if Stanford reps are reading your letter and it talks about how much the student loves USC.</a:t>
            </a:r>
            <a:endParaRPr lang="en-US" dirty="0">
              <a:cs typeface="Calibri" panose="020F0502020204030204"/>
            </a:endParaRPr>
          </a:p>
          <a:p>
            <a:pPr marL="171450" indent="-171450">
              <a:buFont typeface="Arial"/>
              <a:buChar char="•"/>
            </a:pPr>
            <a:r>
              <a:rPr lang="en-US" dirty="0"/>
              <a:t>Recycle letters—even those you wrote in previous years. Here’s Kati: “I read high schools in groups—so, if I get five applications from Montgomery High, I read all five of them right in a row. It does your students zero favors if I see you are not writing them individual letters. And next year, I will also be the person who reads letters from Montgomery High.”</a:t>
            </a:r>
          </a:p>
          <a:p>
            <a:pPr marL="171450" indent="-171450">
              <a:buFont typeface="Arial"/>
              <a:buChar char="•"/>
              <a:defRPr/>
            </a:pPr>
            <a:r>
              <a:rPr lang="en-US" altLang="en-US" baseline="0" dirty="0">
                <a:cs typeface="+mn-cs"/>
              </a:rPr>
              <a:t>Avoid common </a:t>
            </a:r>
            <a:r>
              <a:rPr lang="en-US" altLang="en-US" baseline="0" dirty="0" err="1">
                <a:cs typeface="+mn-cs"/>
              </a:rPr>
              <a:t>generalzations</a:t>
            </a:r>
            <a:r>
              <a:rPr lang="en-US" altLang="en-US" baseline="0" dirty="0">
                <a:cs typeface="+mn-cs"/>
              </a:rPr>
              <a:t> that fail to distinguish a student from their peers</a:t>
            </a:r>
            <a:r>
              <a:rPr lang="en-US" altLang="en-US" dirty="0"/>
              <a:t> </a:t>
            </a:r>
            <a:endParaRPr lang="en-US" altLang="en-US" baseline="0" dirty="0">
              <a:cs typeface="+mn-cs"/>
            </a:endParaRPr>
          </a:p>
          <a:p>
            <a:pPr marL="285750" indent="-285750">
              <a:buFont typeface="Arial"/>
              <a:buChar char="•"/>
            </a:pPr>
            <a:r>
              <a:rPr lang="en-US" altLang="en-US" baseline="0" dirty="0">
                <a:cs typeface="+mn-cs"/>
              </a:rPr>
              <a:t>AVOID – regurgitating resume, placing emphasis on quantitative data that can be found elsewhere in application</a:t>
            </a:r>
          </a:p>
          <a:p>
            <a:pPr marL="285750" indent="-285750">
              <a:buFont typeface="Arial"/>
              <a:buChar char="•"/>
            </a:pPr>
            <a:r>
              <a:rPr lang="en-US" altLang="en-US" baseline="0" dirty="0">
                <a:cs typeface="+mn-cs"/>
              </a:rPr>
              <a:t>AVOID – hyperbolic or ambiguous language</a:t>
            </a:r>
            <a:r>
              <a:rPr lang="en-US" altLang="en-US" dirty="0"/>
              <a:t> </a:t>
            </a:r>
            <a:endParaRPr lang="en-US" altLang="en-US" dirty="0">
              <a:cs typeface="+mn-cs"/>
            </a:endParaRPr>
          </a:p>
          <a:p>
            <a:pPr marL="171450" marR="0" indent="-171450" defTabSz="914400" eaLnBrk="1" fontAlgn="auto" latinLnBrk="0" hangingPunct="1">
              <a:lnSpc>
                <a:spcPct val="100000"/>
              </a:lnSpc>
              <a:spcBef>
                <a:spcPts val="0"/>
              </a:spcBef>
              <a:spcAft>
                <a:spcPts val="0"/>
              </a:spcAft>
              <a:buClrTx/>
              <a:buSzTx/>
              <a:buFont typeface="Arial"/>
              <a:buChar char="•"/>
              <a:tabLst/>
              <a:defRPr/>
            </a:pPr>
            <a:endParaRPr lang="en-US" altLang="en-US">
              <a:cs typeface="+mn-cs"/>
            </a:endParaRPr>
          </a:p>
          <a:p>
            <a:pPr marL="171450"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r>
              <a:rPr lang="en-US" dirty="0"/>
              <a:t>Tip: structure –see if your students colleges have a 'mandated' LOR structure, most don't. In place of a standard 'letter' format, bullet point structure is fine too!</a:t>
            </a:r>
            <a:endParaRPr lang="en-US" dirty="0">
              <a:cs typeface="Calibri" panose="020F0502020204030204"/>
            </a:endParaRPr>
          </a:p>
          <a:p>
            <a:pPr marL="171450" indent="-171450">
              <a:buFont typeface="Arial"/>
              <a:buChar char="•"/>
            </a:pPr>
            <a:r>
              <a:rPr lang="en-US" dirty="0"/>
              <a:t>Use section headings</a:t>
            </a:r>
            <a:endParaRPr lang="en-US" dirty="0">
              <a:cs typeface="Calibri" panose="020F0502020204030204"/>
            </a:endParaRPr>
          </a:p>
          <a:p>
            <a:pPr marL="171450" indent="-171450">
              <a:buFont typeface="Arial"/>
              <a:buChar char="•"/>
            </a:pPr>
            <a:r>
              <a:rPr lang="en-US" dirty="0"/>
              <a:t>Support each point with evidence</a:t>
            </a:r>
            <a:endParaRPr lang="en-US" dirty="0">
              <a:cs typeface="Calibri" panose="020F0502020204030204"/>
            </a:endParaRPr>
          </a:p>
          <a:p>
            <a:pPr marL="171450" indent="-171450">
              <a:buFont typeface="Arial"/>
              <a:buChar char="•"/>
            </a:pPr>
            <a:r>
              <a:rPr lang="en-US" dirty="0"/>
              <a:t>Each bullet should convey something about a students academic character, personal qualities, impact, </a:t>
            </a:r>
            <a:r>
              <a:rPr lang="en-US" dirty="0" err="1"/>
              <a:t>etc</a:t>
            </a:r>
            <a:r>
              <a:rPr lang="en-US" dirty="0"/>
              <a:t> </a:t>
            </a:r>
            <a:endParaRPr lang="en-US" dirty="0">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endParaRPr lang="en-US"/>
          </a:p>
          <a:p>
            <a:pPr marL="171450" indent="-171450">
              <a:buFont typeface="Arial"/>
              <a:buChar char="•"/>
            </a:pPr>
            <a:r>
              <a:rPr lang="en-US" dirty="0">
                <a:hlinkClick r:id="rId5"/>
              </a:rPr>
              <a:t>https://www.collegeessayguy.com/blog/how-to-write-a-recommendation-letter#B</a:t>
            </a:r>
            <a:endParaRPr lang="en-US" dirty="0">
              <a:cs typeface="Calibri" panose="020F0502020204030204"/>
            </a:endParaRPr>
          </a:p>
          <a:p>
            <a:pPr marL="171450" indent="-171450">
              <a:buFont typeface="Arial"/>
              <a:buChar char="•"/>
            </a:pPr>
            <a:endParaRPr lang="en-US">
              <a:cs typeface="Calibri" panose="020F0502020204030204"/>
            </a:endParaRPr>
          </a:p>
          <a:p>
            <a:endParaRPr lang="en-US">
              <a:cs typeface="Calibri" panose="020F0502020204030204"/>
            </a:endParaRPr>
          </a:p>
          <a:p>
            <a:pPr marL="171450" indent="-171450">
              <a:buFont typeface="Arial"/>
              <a:buChar char="•"/>
            </a:pPr>
            <a:endParaRPr lang="en-US">
              <a:cs typeface="Calibri" panose="020F0502020204030204"/>
            </a:endParaRP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1810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However, some students may need a more structured approach to brainstorming to help develop their ideas. </a:t>
            </a:r>
          </a:p>
          <a:p>
            <a:endParaRPr lang="en-US" dirty="0"/>
          </a:p>
          <a:p>
            <a:pPr marL="171450" indent="-171450">
              <a:buFont typeface="Arial"/>
              <a:buChar char="•"/>
            </a:pPr>
            <a:r>
              <a:rPr lang="en-US" dirty="0">
                <a:cs typeface="Calibri"/>
              </a:rPr>
              <a:t>Instead of free writing, think about a broad topic (the overarching theme that immediately pops into your mind when you think about the writing prompt). This will be the jumping point for more specific points you want to make</a:t>
            </a:r>
            <a:endParaRPr lang="en-US" dirty="0"/>
          </a:p>
          <a:p>
            <a:pPr marL="800100" lvl="1" indent="-171450">
              <a:buFont typeface="Arial"/>
              <a:buChar char="•"/>
            </a:pPr>
            <a:r>
              <a:rPr lang="en-US" dirty="0">
                <a:cs typeface="Calibri"/>
              </a:rPr>
              <a:t>Ex broad topic: Family</a:t>
            </a:r>
          </a:p>
          <a:p>
            <a:pPr marL="171450" indent="-171450">
              <a:buFont typeface="Arial"/>
              <a:buChar char="•"/>
            </a:pPr>
            <a:r>
              <a:rPr lang="en-US" dirty="0">
                <a:cs typeface="Calibri"/>
              </a:rPr>
              <a:t>Once you have your topic, reflect on the experience that makes the broad topic stand out to you as influential, be specific</a:t>
            </a:r>
          </a:p>
          <a:p>
            <a:pPr marL="800100" lvl="1" indent="-171450">
              <a:buFont typeface="Arial"/>
              <a:buChar char="•"/>
            </a:pPr>
            <a:r>
              <a:rPr lang="en-US" dirty="0">
                <a:cs typeface="Calibri"/>
              </a:rPr>
              <a:t>Ex situation: living in a single parent household</a:t>
            </a:r>
          </a:p>
          <a:p>
            <a:pPr marL="171450" indent="-171450">
              <a:buFont typeface="Arial"/>
              <a:buChar char="•"/>
            </a:pPr>
            <a:r>
              <a:rPr lang="en-US" dirty="0">
                <a:cs typeface="Calibri"/>
              </a:rPr>
              <a:t>Now reflect further on the situation to find a take</a:t>
            </a:r>
            <a:r>
              <a:rPr lang="en-US" baseline="0" dirty="0">
                <a:cs typeface="Calibri"/>
              </a:rPr>
              <a:t> away</a:t>
            </a:r>
            <a:r>
              <a:rPr lang="en-US" dirty="0">
                <a:cs typeface="Calibri"/>
              </a:rPr>
              <a:t> and identify the aspects that make your story uniquely your own. While you may choose to write about a situation that many students also identify with, your unique point should set your story apart from others.'</a:t>
            </a:r>
          </a:p>
          <a:p>
            <a:pPr marL="800100" lvl="1" indent="-171450">
              <a:buFont typeface="Arial"/>
              <a:buChar char="•"/>
            </a:pPr>
            <a:r>
              <a:rPr lang="en-US" dirty="0">
                <a:cs typeface="Calibri"/>
              </a:rPr>
              <a:t>Ex unique point: Learning how to make meals for siblings with only $20 because mom had to work long hours.</a:t>
            </a:r>
          </a:p>
        </p:txBody>
      </p:sp>
      <p:sp>
        <p:nvSpPr>
          <p:cNvPr id="4" name="Slide Number Placeholder 3"/>
          <p:cNvSpPr>
            <a:spLocks noGrp="1"/>
          </p:cNvSpPr>
          <p:nvPr>
            <p:ph type="sldNum" sz="quarter" idx="5"/>
          </p:nvPr>
        </p:nvSpPr>
        <p:spPr/>
        <p:txBody>
          <a:bodyPr/>
          <a:lstStyle/>
          <a:p>
            <a:fld id="{303CC4B1-F5BD-402D-AE5A-72BC0CFD18CC}" type="slidenum">
              <a:rPr lang="en-US" smtClean="0"/>
              <a:t>14</a:t>
            </a:fld>
            <a:endParaRPr lang="en-US"/>
          </a:p>
        </p:txBody>
      </p:sp>
    </p:spTree>
    <p:extLst>
      <p:ext uri="{BB962C8B-B14F-4D97-AF65-F5344CB8AC3E}">
        <p14:creationId xmlns:p14="http://schemas.microsoft.com/office/powerpoint/2010/main" val="190051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u="sng" dirty="0"/>
              <a:t>Step 2: Outline</a:t>
            </a:r>
            <a:r>
              <a:rPr lang="en-US" dirty="0"/>
              <a:t> </a:t>
            </a:r>
          </a:p>
          <a:p>
            <a:r>
              <a:rPr lang="en-US" dirty="0"/>
              <a:t>  </a:t>
            </a:r>
            <a:endParaRPr lang="en-US" dirty="0">
              <a:cs typeface="Calibri"/>
            </a:endParaRPr>
          </a:p>
          <a:p>
            <a:r>
              <a:rPr lang="en-US" dirty="0"/>
              <a:t>Once you have hashed out your broad topic, relevant experience</a:t>
            </a:r>
            <a:r>
              <a:rPr lang="en-US" baseline="0" dirty="0"/>
              <a:t> and </a:t>
            </a:r>
            <a:r>
              <a:rPr lang="en-US" dirty="0"/>
              <a:t>take</a:t>
            </a:r>
            <a:r>
              <a:rPr lang="en-US" baseline="0" dirty="0"/>
              <a:t> away</a:t>
            </a:r>
            <a:r>
              <a:rPr lang="en-US" dirty="0"/>
              <a:t>, now it is time to find that common thread that ties everything together. The </a:t>
            </a:r>
            <a:r>
              <a:rPr lang="en-US" b="1" dirty="0"/>
              <a:t>Common Thread</a:t>
            </a:r>
            <a:r>
              <a:rPr lang="en-US" dirty="0"/>
              <a:t> is an idea, topic, or theme that is carried throughout your essay. It doesn’t have to be explicit — you don’t have to explain how every paragraph relates to the common thread. However, it should be prevalent enough to ensure your essay is united. </a:t>
            </a:r>
            <a:endParaRPr lang="en-US" dirty="0">
              <a:cs typeface="Calibri"/>
            </a:endParaRPr>
          </a:p>
          <a:p>
            <a:endParaRPr lang="en-US" dirty="0"/>
          </a:p>
          <a:p>
            <a:r>
              <a:rPr lang="en-US" b="1" dirty="0"/>
              <a:t>&gt;    Example of common thread: Resourcefulness </a:t>
            </a:r>
          </a:p>
          <a:p>
            <a:r>
              <a:rPr lang="en-US" b="1" dirty="0"/>
              <a:t>o 1st Paragraph: </a:t>
            </a:r>
            <a:endParaRPr lang="en-US" b="1" dirty="0">
              <a:cs typeface="Calibri"/>
            </a:endParaRPr>
          </a:p>
          <a:p>
            <a:r>
              <a:rPr lang="en-US" dirty="0"/>
              <a:t>         Eldest of 4 siblings, single parent, struggling family (don’t share every last detail;</a:t>
            </a:r>
            <a:r>
              <a:rPr lang="en-US" baseline="0" dirty="0"/>
              <a:t> provided just enough to give context to the situation (equate to movie trailer)</a:t>
            </a:r>
            <a:endParaRPr lang="en-US" dirty="0">
              <a:cs typeface="Calibri"/>
            </a:endParaRPr>
          </a:p>
          <a:p>
            <a:r>
              <a:rPr lang="en-US" b="1" dirty="0"/>
              <a:t>o 2nd Paragraph: </a:t>
            </a:r>
            <a:endParaRPr lang="en-US" b="1" dirty="0">
              <a:cs typeface="Calibri"/>
            </a:endParaRPr>
          </a:p>
          <a:p>
            <a:r>
              <a:rPr lang="en-US" dirty="0"/>
              <a:t>       Juggled multiple </a:t>
            </a:r>
            <a:r>
              <a:rPr lang="en-US" dirty="0" err="1"/>
              <a:t>responsibilties</a:t>
            </a:r>
            <a:r>
              <a:rPr lang="en-US" dirty="0"/>
              <a:t>, the one most tricky to navigate was being responsible to buy food for siblings with only $20. Needed to get creative. </a:t>
            </a:r>
            <a:endParaRPr lang="en-US" dirty="0">
              <a:cs typeface="Calibri"/>
            </a:endParaRPr>
          </a:p>
          <a:p>
            <a:r>
              <a:rPr lang="en-US" b="1" dirty="0"/>
              <a:t>o 3rd Paragraph: </a:t>
            </a:r>
            <a:endParaRPr lang="en-US" b="1" dirty="0">
              <a:cs typeface="Calibri"/>
            </a:endParaRPr>
          </a:p>
          <a:p>
            <a:r>
              <a:rPr lang="en-US" dirty="0"/>
              <a:t>       Perfected the art of budgeting. Looked up videos/budgeting tips online, collected coupons, became familiar with 'staple pantry items' that could be used in numerous ways. Became very resourceful, and was soon able to make entire meals with only $20. </a:t>
            </a:r>
            <a:endParaRPr lang="en-US" dirty="0">
              <a:cs typeface="Calibri"/>
            </a:endParaRPr>
          </a:p>
          <a:p>
            <a:endParaRPr lang="en-US" dirty="0">
              <a:cs typeface="Calibri"/>
            </a:endParaRPr>
          </a:p>
          <a:p>
            <a:r>
              <a:rPr lang="en-US" dirty="0">
                <a:cs typeface="Calibri"/>
              </a:rPr>
              <a:t>Taking the time to brainstorm &amp; outline will allow your students to flesh out ideas &amp; organize their thoughts, and build confidence around their essay, thus providing them with a solid foundation to then tackle drafting the essay. </a:t>
            </a:r>
          </a:p>
          <a:p>
            <a:endParaRPr lang="en-US" dirty="0">
              <a:cs typeface="Calibri"/>
            </a:endParaRPr>
          </a:p>
          <a:p>
            <a:r>
              <a:rPr lang="en-US" dirty="0">
                <a:cs typeface="Calibri"/>
              </a:rPr>
              <a:t>Once your students have drafted their essay, it's every teacher/counselors' favorite request: Miss, can you please look over my essay and give me feedback? </a:t>
            </a:r>
          </a:p>
          <a:p>
            <a:pPr marL="171450" indent="-171450">
              <a:buFontTx/>
              <a:buChar char="-"/>
            </a:pPr>
            <a:r>
              <a:rPr lang="en-US" dirty="0">
                <a:cs typeface="Calibri"/>
              </a:rPr>
              <a:t>But what exactly does quality feedback look like? </a:t>
            </a:r>
          </a:p>
          <a:p>
            <a:pPr marL="171450" indent="-171450">
              <a:buFontTx/>
              <a:buChar char="-"/>
            </a:pPr>
            <a:endParaRPr lang="en-US" dirty="0">
              <a:cs typeface="Calibri"/>
            </a:endParaRPr>
          </a:p>
          <a:p>
            <a:r>
              <a:rPr lang="en-US" altLang="en-US" dirty="0">
                <a:ea typeface="ＭＳ Ｐゴシック"/>
              </a:rPr>
              <a:t>TRANSITION to the Arrow Method</a:t>
            </a:r>
            <a:endParaRPr lang="en-US" altLang="en-US" dirty="0">
              <a:ea typeface="ＭＳ Ｐゴシック"/>
              <a:cs typeface="Calibri"/>
            </a:endParaRPr>
          </a:p>
          <a:p>
            <a:r>
              <a:rPr lang="en-US" altLang="en-US" dirty="0">
                <a:ea typeface="ＭＳ Ｐゴシック"/>
              </a:rPr>
              <a:t> “Let’s look at a method, we call the ARROW method that we can use to help give students feedback on their essays to make them better “</a:t>
            </a:r>
            <a:endParaRPr lang="en-US" altLang="en-US" dirty="0">
              <a:ea typeface="ＭＳ Ｐゴシック"/>
              <a:cs typeface="Calibri"/>
            </a:endParaRPr>
          </a:p>
          <a:p>
            <a:pPr marL="171450" indent="-171450">
              <a:buFontTx/>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03CC4B1-F5BD-402D-AE5A-72BC0CFD18CC}" type="slidenum">
              <a:rPr lang="en-US" smtClean="0"/>
              <a:t>15</a:t>
            </a:fld>
            <a:endParaRPr lang="en-US"/>
          </a:p>
        </p:txBody>
      </p:sp>
    </p:spTree>
    <p:extLst>
      <p:ext uri="{BB962C8B-B14F-4D97-AF65-F5344CB8AC3E}">
        <p14:creationId xmlns:p14="http://schemas.microsoft.com/office/powerpoint/2010/main" val="4085455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sp>
        <p:nvSpPr>
          <p:cNvPr id="13"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solidFill>
                  <a:srgbClr val="FFFFFF"/>
                </a:solidFill>
              </a:defRPr>
            </a:lvl1pPr>
            <a:lvl2pPr marL="971550" indent="-514350">
              <a:buFontTx/>
              <a:defRPr sz="5400" spc="-150">
                <a:solidFill>
                  <a:srgbClr val="FFFFFF"/>
                </a:solidFill>
              </a:defRPr>
            </a:lvl2pPr>
            <a:lvl3pPr marL="1531619" indent="-617219">
              <a:buFontTx/>
              <a:defRPr sz="5400" spc="-150">
                <a:solidFill>
                  <a:srgbClr val="FFFFFF"/>
                </a:solidFill>
              </a:defRPr>
            </a:lvl3pPr>
            <a:lvl4pPr marL="2057400" indent="-685800">
              <a:buFontTx/>
              <a:defRPr sz="5400" spc="-150">
                <a:solidFill>
                  <a:srgbClr val="FFFFFF"/>
                </a:solidFill>
              </a:defRPr>
            </a:lvl4pPr>
            <a:lvl5pPr marL="2514600" indent="-685800">
              <a:buFontTx/>
              <a:defRPr sz="5400"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lvl1pPr>
              <a:buFont typeface="Wingdings" pitchFamily="2" charset="2"/>
              <a:buChar char=""/>
              <a:defRPr/>
            </a:lvl1pPr>
            <a:lvl2pPr>
              <a:buSzPct val="60000"/>
              <a:buFont typeface="Wingdings 2" pitchFamily="18" charset="2"/>
              <a:buChar char=""/>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lvl1pPr>
          </a:lstStyle>
          <a:p>
            <a:pPr>
              <a:defRPr/>
            </a:pPr>
            <a:fld id="{91184436-8FEC-4040-8810-0B4090BAB5EC}" type="datetimeFigureOut">
              <a:rPr lang="en-US">
                <a:solidFill>
                  <a:srgbClr val="04617B"/>
                </a:solidFill>
              </a:rPr>
              <a:pPr>
                <a:defRPr/>
              </a:pPr>
              <a:t>1/31/2023</a:t>
            </a:fld>
            <a:endParaRPr lang="en-US">
              <a:solidFill>
                <a:srgbClr val="04617B"/>
              </a:solidFill>
            </a:endParaRPr>
          </a:p>
        </p:txBody>
      </p:sp>
    </p:spTree>
    <p:extLst>
      <p:ext uri="{BB962C8B-B14F-4D97-AF65-F5344CB8AC3E}">
        <p14:creationId xmlns:p14="http://schemas.microsoft.com/office/powerpoint/2010/main" val="225221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D8F96F76-5068-4BF8-8940-87F54DCE98BD}" type="datetimeFigureOut">
              <a:rPr lang="en-US">
                <a:solidFill>
                  <a:srgbClr val="04617B"/>
                </a:solidFill>
              </a:rPr>
              <a:pPr>
                <a:defRPr/>
              </a:pPr>
              <a:t>1/31/2023</a:t>
            </a:fld>
            <a:endParaRPr lang="en-US">
              <a:solidFill>
                <a:srgbClr val="04617B"/>
              </a:solidFill>
            </a:endParaRPr>
          </a:p>
        </p:txBody>
      </p:sp>
    </p:spTree>
    <p:extLst>
      <p:ext uri="{BB962C8B-B14F-4D97-AF65-F5344CB8AC3E}">
        <p14:creationId xmlns:p14="http://schemas.microsoft.com/office/powerpoint/2010/main" val="19030115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8470B66-D4E8-4CF0-861D-7357EF9C83D5}" type="datetimeFigureOut">
              <a:rPr lang="en-US">
                <a:solidFill>
                  <a:srgbClr val="04617B"/>
                </a:solidFill>
              </a:rPr>
              <a:pPr>
                <a:defRPr/>
              </a:pPr>
              <a:t>1/31/2023</a:t>
            </a:fld>
            <a:endParaRPr lang="en-US">
              <a:solidFill>
                <a:srgbClr val="04617B"/>
              </a:solidFill>
            </a:endParaRPr>
          </a:p>
        </p:txBody>
      </p:sp>
    </p:spTree>
    <p:extLst>
      <p:ext uri="{BB962C8B-B14F-4D97-AF65-F5344CB8AC3E}">
        <p14:creationId xmlns:p14="http://schemas.microsoft.com/office/powerpoint/2010/main" val="1280423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EA83A82-3CB2-400F-80AA-7287103F2DBF}" type="datetimeFigureOut">
              <a:rPr lang="en-US">
                <a:solidFill>
                  <a:srgbClr val="04617B"/>
                </a:solidFill>
              </a:rPr>
              <a:pPr>
                <a:defRPr/>
              </a:pPr>
              <a:t>1/31/2023</a:t>
            </a:fld>
            <a:endParaRPr lang="en-US">
              <a:solidFill>
                <a:srgbClr val="04617B"/>
              </a:solidFill>
            </a:endParaRPr>
          </a:p>
        </p:txBody>
      </p:sp>
    </p:spTree>
    <p:extLst>
      <p:ext uri="{BB962C8B-B14F-4D97-AF65-F5344CB8AC3E}">
        <p14:creationId xmlns:p14="http://schemas.microsoft.com/office/powerpoint/2010/main" val="20564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A4433624-0C00-4208-9FEC-52D59FF95D2D}"/>
              </a:ext>
            </a:extLst>
          </p:cNvPr>
          <p:cNvSpPr>
            <a:spLocks noGrp="1"/>
          </p:cNvSpPr>
          <p:nvPr>
            <p:ph type="dt" sz="half" idx="10"/>
          </p:nvPr>
        </p:nvSpPr>
        <p:spPr/>
        <p:txBody>
          <a:bodyPr rtlCol="0"/>
          <a:lstStyle>
            <a:lvl1pPr>
              <a:defRPr/>
            </a:lvl1pPr>
          </a:lstStyle>
          <a:p>
            <a:pPr>
              <a:defRPr/>
            </a:pPr>
            <a:fld id="{963560AB-53A6-4ECB-AE62-13888BB4489E}" type="datetimeFigureOut">
              <a:rPr lang="en-US">
                <a:solidFill>
                  <a:srgbClr val="04617B"/>
                </a:solidFill>
              </a:rPr>
              <a:pPr>
                <a:defRPr/>
              </a:pPr>
              <a:t>1/31/2023</a:t>
            </a:fld>
            <a:endParaRPr lang="en-US">
              <a:solidFill>
                <a:srgbClr val="04617B"/>
              </a:solidFill>
            </a:endParaRPr>
          </a:p>
        </p:txBody>
      </p:sp>
    </p:spTree>
    <p:extLst>
      <p:ext uri="{BB962C8B-B14F-4D97-AF65-F5344CB8AC3E}">
        <p14:creationId xmlns:p14="http://schemas.microsoft.com/office/powerpoint/2010/main" val="98098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dsf">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Oval 3"/>
          <p:cNvSpPr/>
          <p:nvPr userDrawn="1"/>
        </p:nvSpPr>
        <p:spPr>
          <a:xfrm>
            <a:off x="3860800" y="1905000"/>
            <a:ext cx="8331200" cy="5486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2700" y="6053138"/>
            <a:ext cx="29987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3144838" y="6043613"/>
            <a:ext cx="9047162"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3556000" y="3505200"/>
            <a:ext cx="8636000" cy="1828800"/>
          </a:xfrm>
        </p:spPr>
        <p:txBody>
          <a:bodyPr anchor="b"/>
          <a:lstStyle>
            <a:lvl1pPr algn="ctr">
              <a:defRPr b="1" cap="all" baseline="0">
                <a:solidFill>
                  <a:schemeClr val="bg1">
                    <a:lumMod val="95000"/>
                    <a:lumOff val="5000"/>
                  </a:schemeClr>
                </a:solidFill>
              </a:defRPr>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AA210D41-7775-4157-BDDB-8592BE8C267C}" type="datetime1">
              <a:rPr lang="en-US" altLang="en-US"/>
              <a:pPr>
                <a:defRPr/>
              </a:pPr>
              <a:t>1/31/2023</a:t>
            </a:fld>
            <a:endParaRPr lang="en-US" altLang="en-US"/>
          </a:p>
        </p:txBody>
      </p:sp>
    </p:spTree>
    <p:extLst>
      <p:ext uri="{BB962C8B-B14F-4D97-AF65-F5344CB8AC3E}">
        <p14:creationId xmlns:p14="http://schemas.microsoft.com/office/powerpoint/2010/main" val="329223927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lvl1pPr>
              <a:buFont typeface="Wingdings" pitchFamily="2" charset="2"/>
              <a:buChar char=""/>
              <a:defRPr/>
            </a:lvl1pPr>
            <a:lvl2pPr>
              <a:buSzPct val="60000"/>
              <a:buFont typeface="Wingdings 2" pitchFamily="18" charset="2"/>
              <a:buChar char=""/>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lvl1pPr>
          </a:lstStyle>
          <a:p>
            <a:pPr>
              <a:defRPr/>
            </a:pPr>
            <a:fld id="{44F6553D-FD16-4C91-BAFE-F869B04A83C4}" type="datetime1">
              <a:rPr lang="en-US" altLang="en-US"/>
              <a:pPr>
                <a:defRPr/>
              </a:pPr>
              <a:t>1/31/2023</a:t>
            </a:fld>
            <a:endParaRPr lang="en-US" altLang="en-US"/>
          </a:p>
        </p:txBody>
      </p:sp>
    </p:spTree>
    <p:extLst>
      <p:ext uri="{BB962C8B-B14F-4D97-AF65-F5344CB8AC3E}">
        <p14:creationId xmlns:p14="http://schemas.microsoft.com/office/powerpoint/2010/main" val="4059095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996CE84D-003B-45C2-8AFC-4D63A332B6EA}" type="datetime1">
              <a:rPr lang="en-US" altLang="en-US"/>
              <a:pPr>
                <a:defRPr/>
              </a:pPr>
              <a:t>1/31/2023</a:t>
            </a:fld>
            <a:endParaRPr lang="en-US" altLang="en-US"/>
          </a:p>
        </p:txBody>
      </p:sp>
    </p:spTree>
    <p:extLst>
      <p:ext uri="{BB962C8B-B14F-4D97-AF65-F5344CB8AC3E}">
        <p14:creationId xmlns:p14="http://schemas.microsoft.com/office/powerpoint/2010/main" val="328092952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a:lstStyle>
            <a:lvl1pPr>
              <a:defRPr/>
            </a:lvl1pPr>
          </a:lstStyle>
          <a:p>
            <a:pPr>
              <a:defRPr/>
            </a:pPr>
            <a:fld id="{FC381E9B-2DE7-4725-A8DA-5D32E9346C79}" type="datetime1">
              <a:rPr lang="en-US" altLang="en-US"/>
              <a:pPr>
                <a:defRPr/>
              </a:pPr>
              <a:t>1/31/2023</a:t>
            </a:fld>
            <a:endParaRPr lang="en-US" altLang="en-US"/>
          </a:p>
        </p:txBody>
      </p:sp>
    </p:spTree>
    <p:extLst>
      <p:ext uri="{BB962C8B-B14F-4D97-AF65-F5344CB8AC3E}">
        <p14:creationId xmlns:p14="http://schemas.microsoft.com/office/powerpoint/2010/main" val="3926771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a:lstStyle>
            <a:lvl1pPr>
              <a:defRPr/>
            </a:lvl1pPr>
          </a:lstStyle>
          <a:p>
            <a:pPr>
              <a:defRPr/>
            </a:pPr>
            <a:fld id="{D85CC68C-9EB6-48A4-A68A-0AEF77531230}" type="datetime1">
              <a:rPr lang="en-US" altLang="en-US"/>
              <a:pPr>
                <a:defRPr/>
              </a:pPr>
              <a:t>1/31/2023</a:t>
            </a:fld>
            <a:endParaRPr lang="en-US" altLang="en-US"/>
          </a:p>
        </p:txBody>
      </p:sp>
    </p:spTree>
    <p:extLst>
      <p:ext uri="{BB962C8B-B14F-4D97-AF65-F5344CB8AC3E}">
        <p14:creationId xmlns:p14="http://schemas.microsoft.com/office/powerpoint/2010/main" val="2208540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2CEE63F-260F-4129-9AB8-A583CEC5300D}" type="datetime1">
              <a:rPr lang="en-US" altLang="en-US"/>
              <a:pPr>
                <a:defRPr/>
              </a:pPr>
              <a:t>1/31/2023</a:t>
            </a:fld>
            <a:endParaRPr lang="en-US" altLang="en-US"/>
          </a:p>
        </p:txBody>
      </p:sp>
    </p:spTree>
    <p:extLst>
      <p:ext uri="{BB962C8B-B14F-4D97-AF65-F5344CB8AC3E}">
        <p14:creationId xmlns:p14="http://schemas.microsoft.com/office/powerpoint/2010/main" val="1006344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628DAC1-9813-4718-9869-3F1486F56C69}" type="datetime1">
              <a:rPr lang="en-US" altLang="en-US"/>
              <a:pPr>
                <a:defRPr/>
              </a:pPr>
              <a:t>1/31/2023</a:t>
            </a:fld>
            <a:endParaRPr lang="en-US" altLang="en-US"/>
          </a:p>
        </p:txBody>
      </p:sp>
    </p:spTree>
    <p:extLst>
      <p:ext uri="{BB962C8B-B14F-4D97-AF65-F5344CB8AC3E}">
        <p14:creationId xmlns:p14="http://schemas.microsoft.com/office/powerpoint/2010/main" val="203271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0A495020-AF15-4F37-A7B8-E041E3EA4879}" type="datetime1">
              <a:rPr lang="en-US" altLang="en-US"/>
              <a:pPr>
                <a:defRPr/>
              </a:pPr>
              <a:t>1/31/2023</a:t>
            </a:fld>
            <a:endParaRPr lang="en-US" altLang="en-US"/>
          </a:p>
        </p:txBody>
      </p:sp>
      <p:sp>
        <p:nvSpPr>
          <p:cNvPr id="6" name="Slide Number Placeholder 6"/>
          <p:cNvSpPr>
            <a:spLocks noGrp="1"/>
          </p:cNvSpPr>
          <p:nvPr>
            <p:ph type="sldNum" sz="quarter" idx="11"/>
          </p:nvPr>
        </p:nvSpPr>
        <p:spPr>
          <a:xfrm>
            <a:off x="304800" y="304800"/>
            <a:ext cx="7112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FFFFFF"/>
                </a:solidFill>
                <a:cs typeface="Arial" panose="020B0604020202020204" pitchFamily="34" charset="0"/>
              </a:defRPr>
            </a:lvl1pPr>
          </a:lstStyle>
          <a:p>
            <a:pPr>
              <a:defRPr/>
            </a:pPr>
            <a:fld id="{DDDA2E0F-3518-4678-8C64-1FA99808582C}" type="slidenum">
              <a:rPr lang="en-US" altLang="en-US"/>
              <a:pPr>
                <a:defRPr/>
              </a:pPr>
              <a:t>‹#›</a:t>
            </a:fld>
            <a:endParaRPr lang="en-US" altLang="en-US"/>
          </a:p>
        </p:txBody>
      </p:sp>
    </p:spTree>
    <p:extLst>
      <p:ext uri="{BB962C8B-B14F-4D97-AF65-F5344CB8AC3E}">
        <p14:creationId xmlns:p14="http://schemas.microsoft.com/office/powerpoint/2010/main" val="3881525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12700" y="4572000"/>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2700" y="4664075"/>
            <a:ext cx="195103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2058988" y="4654550"/>
            <a:ext cx="1013301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930400" y="0"/>
            <a:ext cx="133350"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p>
        </p:txBody>
      </p:sp>
      <p:sp>
        <p:nvSpPr>
          <p:cNvPr id="9" name="Date Placeholder 11"/>
          <p:cNvSpPr>
            <a:spLocks noGrp="1"/>
          </p:cNvSpPr>
          <p:nvPr>
            <p:ph type="dt" sz="half" idx="10"/>
          </p:nvPr>
        </p:nvSpPr>
        <p:spPr>
          <a:xfrm>
            <a:off x="8331200" y="6248400"/>
            <a:ext cx="3556000" cy="365125"/>
          </a:xfrm>
        </p:spPr>
        <p:txBody>
          <a:bodyPr/>
          <a:lstStyle>
            <a:lvl1pPr>
              <a:defRPr/>
            </a:lvl1pPr>
          </a:lstStyle>
          <a:p>
            <a:pPr>
              <a:defRPr/>
            </a:pPr>
            <a:fld id="{05D9E78F-7A53-4649-90D0-BE4D31A32DB2}" type="datetime1">
              <a:rPr lang="en-US" altLang="en-US"/>
              <a:pPr>
                <a:defRPr/>
              </a:pPr>
              <a:t>1/31/2023</a:t>
            </a:fld>
            <a:endParaRPr lang="en-US" altLang="en-US"/>
          </a:p>
        </p:txBody>
      </p:sp>
      <p:sp>
        <p:nvSpPr>
          <p:cNvPr id="10" name="Slide Number Placeholder 12"/>
          <p:cNvSpPr>
            <a:spLocks noGrp="1"/>
          </p:cNvSpPr>
          <p:nvPr>
            <p:ph type="sldNum" sz="quarter" idx="11"/>
          </p:nvPr>
        </p:nvSpPr>
        <p:spPr>
          <a:xfrm>
            <a:off x="0" y="4667250"/>
            <a:ext cx="1930400" cy="663575"/>
          </a:xfrm>
          <a:prstGeom prst="rect">
            <a:avLst/>
          </a:prstGeom>
        </p:spPr>
        <p:txBody>
          <a:bodyPr vert="horz" wrap="square" lIns="91440" tIns="45720" rIns="91440" bIns="45720" numCol="1" anchor="t" anchorCtr="0" compatLnSpc="1">
            <a:prstTxWarp prst="textNoShape">
              <a:avLst/>
            </a:prstTxWarp>
          </a:bodyPr>
          <a:lstStyle>
            <a:lvl1pPr eaLnBrk="1" hangingPunct="1">
              <a:defRPr sz="2800">
                <a:cs typeface="Arial" panose="020B0604020202020204" pitchFamily="34" charset="0"/>
              </a:defRPr>
            </a:lvl1pPr>
          </a:lstStyle>
          <a:p>
            <a:pPr>
              <a:defRPr/>
            </a:pPr>
            <a:fld id="{E810AFB6-BD57-4BD6-82DC-38D2D90A9636}" type="slidenum">
              <a:rPr lang="en-US" altLang="en-US"/>
              <a:pPr>
                <a:defRPr/>
              </a:pPr>
              <a:t>‹#›</a:t>
            </a:fld>
            <a:endParaRPr lang="en-US" altLang="en-US"/>
          </a:p>
        </p:txBody>
      </p:sp>
    </p:spTree>
    <p:extLst>
      <p:ext uri="{BB962C8B-B14F-4D97-AF65-F5344CB8AC3E}">
        <p14:creationId xmlns:p14="http://schemas.microsoft.com/office/powerpoint/2010/main" val="146538495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FE0CBB-A2DA-4D59-B424-3E74B0322258}" type="datetime1">
              <a:rPr lang="en-US" altLang="en-US"/>
              <a:pPr>
                <a:defRPr/>
              </a:pPr>
              <a:t>1/31/2023</a:t>
            </a:fld>
            <a:endParaRPr lang="en-US" altLang="en-US"/>
          </a:p>
        </p:txBody>
      </p:sp>
      <p:sp>
        <p:nvSpPr>
          <p:cNvPr id="5" name="Slide Number Placeholder 5"/>
          <p:cNvSpPr>
            <a:spLocks noGrp="1"/>
          </p:cNvSpPr>
          <p:nvPr>
            <p:ph type="sldNum" sz="quarter" idx="11"/>
          </p:nvPr>
        </p:nvSpPr>
        <p:spPr>
          <a:xfrm>
            <a:off x="304800" y="304800"/>
            <a:ext cx="7112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0BA49107-64F8-4CBB-8D6F-1D4FE2D40A0A}" type="slidenum">
              <a:rPr lang="en-US" altLang="en-US"/>
              <a:pPr>
                <a:defRPr/>
              </a:pPr>
              <a:t>‹#›</a:t>
            </a:fld>
            <a:endParaRPr lang="en-US" altLang="en-US"/>
          </a:p>
        </p:txBody>
      </p:sp>
    </p:spTree>
    <p:extLst>
      <p:ext uri="{BB962C8B-B14F-4D97-AF65-F5344CB8AC3E}">
        <p14:creationId xmlns:p14="http://schemas.microsoft.com/office/powerpoint/2010/main" val="1673917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0" y="0"/>
            <a:ext cx="427038"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8189913"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8189913"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0"/>
            <a:ext cx="2946400" cy="365125"/>
          </a:xfrm>
        </p:spPr>
        <p:txBody>
          <a:bodyPr/>
          <a:lstStyle>
            <a:lvl1pPr>
              <a:defRPr/>
            </a:lvl1pPr>
          </a:lstStyle>
          <a:p>
            <a:pPr>
              <a:defRPr/>
            </a:pPr>
            <a:fld id="{B709BD87-CEBD-4822-9177-E43BB7BD549E}" type="datetime1">
              <a:rPr lang="en-US" altLang="en-US"/>
              <a:pPr>
                <a:defRPr/>
              </a:pPr>
              <a:t>1/31/2023</a:t>
            </a:fld>
            <a:endParaRPr lang="en-US" altLang="en-US"/>
          </a:p>
        </p:txBody>
      </p:sp>
      <p:sp>
        <p:nvSpPr>
          <p:cNvPr id="8" name="Slide Number Placeholder 5"/>
          <p:cNvSpPr>
            <a:spLocks noGrp="1"/>
          </p:cNvSpPr>
          <p:nvPr>
            <p:ph type="sldNum" sz="quarter" idx="11"/>
          </p:nvPr>
        </p:nvSpPr>
        <p:spPr>
          <a:xfrm rot="5400000">
            <a:off x="8074819" y="103981"/>
            <a:ext cx="533400" cy="325438"/>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4EDFE937-DBDB-452A-AE51-3D6F53EBFE09}" type="slidenum">
              <a:rPr lang="en-US" altLang="en-US"/>
              <a:pPr>
                <a:defRPr/>
              </a:pPr>
              <a:t>‹#›</a:t>
            </a:fld>
            <a:endParaRPr lang="en-US" altLang="en-US"/>
          </a:p>
        </p:txBody>
      </p:sp>
    </p:spTree>
    <p:extLst>
      <p:ext uri="{BB962C8B-B14F-4D97-AF65-F5344CB8AC3E}">
        <p14:creationId xmlns:p14="http://schemas.microsoft.com/office/powerpoint/2010/main" val="13533028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Text 0">
    <p:bg>
      <p:bgPr>
        <a:solidFill>
          <a:srgbClr val="414141"/>
        </a:solidFill>
        <a:effectLst/>
      </p:bgPr>
    </p:bg>
    <p:spTree>
      <p:nvGrpSpPr>
        <p:cNvPr id="1" name=""/>
        <p:cNvGrpSpPr/>
        <p:nvPr/>
      </p:nvGrpSpPr>
      <p:grpSpPr>
        <a:xfrm>
          <a:off x="0" y="0"/>
          <a:ext cx="0" cy="0"/>
          <a:chOff x="0" y="0"/>
          <a:chExt cx="0" cy="0"/>
        </a:xfrm>
      </p:grpSpPr>
      <p:pic>
        <p:nvPicPr>
          <p:cNvPr id="65"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66"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4"/>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817563" y="1600200"/>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4" name="Date Placeholder 13"/>
          <p:cNvSpPr>
            <a:spLocks noGrp="1"/>
          </p:cNvSpPr>
          <p:nvPr>
            <p:ph type="dt" sz="half" idx="2"/>
          </p:nvPr>
        </p:nvSpPr>
        <p:spPr>
          <a:xfrm>
            <a:off x="8128000" y="6248400"/>
            <a:ext cx="3556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cs typeface="Arial" panose="020B0604020202020204" pitchFamily="34" charset="0"/>
              </a:defRPr>
            </a:lvl1pPr>
          </a:lstStyle>
          <a:p>
            <a:pPr>
              <a:defRPr/>
            </a:pPr>
            <a:fld id="{5E2A359A-7F3C-47FE-8859-06036170DDC5}" type="datetime1">
              <a:rPr lang="en-US" altLang="en-US"/>
              <a:pPr>
                <a:defRPr/>
              </a:pPr>
              <a:t>1/31/2023</a:t>
            </a:fld>
            <a:endParaRPr lang="en-US" altLang="en-US"/>
          </a:p>
        </p:txBody>
      </p:sp>
      <p:sp>
        <p:nvSpPr>
          <p:cNvPr id="3" name="Footer Placeholder 2"/>
          <p:cNvSpPr>
            <a:spLocks noGrp="1"/>
          </p:cNvSpPr>
          <p:nvPr>
            <p:ph type="ftr" sz="quarter" idx="3"/>
          </p:nvPr>
        </p:nvSpPr>
        <p:spPr>
          <a:xfrm>
            <a:off x="812800" y="6248400"/>
            <a:ext cx="7227888" cy="365125"/>
          </a:xfrm>
          <a:prstGeom prst="rect">
            <a:avLst/>
          </a:prstGeom>
        </p:spPr>
        <p:txBody>
          <a:bodyPr vert="horz" anchor="ctr"/>
          <a:lstStyle>
            <a:lvl1pPr algn="r" eaLnBrk="1" latinLnBrk="0" hangingPunct="1">
              <a:defRPr kumimoji="0" sz="1400">
                <a:solidFill>
                  <a:schemeClr val="tx2"/>
                </a:solidFill>
                <a:latin typeface="Arial" charset="0"/>
                <a:ea typeface="+mn-ea"/>
                <a:cs typeface="+mn-cs"/>
              </a:defRPr>
            </a:lvl1pPr>
          </a:lstStyle>
          <a:p>
            <a:pPr>
              <a:defRPr/>
            </a:pPr>
            <a:r>
              <a:rPr lang="en-US"/>
              <a:t>Options Institute at Goddard Riverside Community Center</a:t>
            </a: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787400" y="1279525"/>
            <a:ext cx="11404600" cy="228600"/>
          </a:xfrm>
          <a:prstGeom prst="rect">
            <a:avLst/>
          </a:prstGeom>
          <a:solidFill>
            <a:srgbClr val="0F6FC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5497574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0BD0D9"/>
        </a:buClr>
        <a:buSzPct val="75000"/>
        <a:buFont typeface="Wingdings" panose="05000000000000000000"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10CF9B"/>
        </a:buClr>
        <a:buSzPct val="65000"/>
        <a:buFont typeface="Wingdings" panose="05000000000000000000"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professional-development/professional-development-upcoming/?view-by=dayGridMonth&amp;currentStart=2020-Mar-1&amp;activeStart=2020-Mar-1&amp;activeEnd=2020-Apr-11" TargetMode="External"/><Relationship Id="rId2" Type="http://schemas.openxmlformats.org/officeDocument/2006/relationships/hyperlink" Target="https://econedlink.org/membershi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www.econedlink.org/professional-development"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hyperlink" Target="https://www.fairopportunityproject.org/essay-review-form" TargetMode="External"/><Relationship Id="rId3" Type="http://schemas.openxmlformats.org/officeDocument/2006/relationships/hyperlink" Target="https://bigfuture.collegeboard.org/plan-for-college/your-college-application/write-your-essay" TargetMode="External"/><Relationship Id="rId7" Type="http://schemas.openxmlformats.org/officeDocument/2006/relationships/hyperlink" Target="https://getschooled.com/college-review/"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https://www.collegevine.com/apply/essay-editing/" TargetMode="External"/><Relationship Id="rId5" Type="http://schemas.openxmlformats.org/officeDocument/2006/relationships/hyperlink" Target="https://blog.collegevine.com/how-to-write-your-college-essay-the-ultimate-step-by-step-guide/" TargetMode="External"/><Relationship Id="rId4" Type="http://schemas.openxmlformats.org/officeDocument/2006/relationships/hyperlink" Target="https://www.collegeessayguy.com/college-essay-resource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nextstopcollegenyc.org/wp-content/uploads/2020/05/NSC-bragsheet-F.pdf" TargetMode="External"/><Relationship Id="rId3" Type="http://schemas.openxmlformats.org/officeDocument/2006/relationships/hyperlink" Target="https://bigfuture.collegeboard.org/plan-for-college/your-college-application/write-your-essay" TargetMode="External"/><Relationship Id="rId7" Type="http://schemas.openxmlformats.org/officeDocument/2006/relationships/hyperlink" Target="https://apply.jhu.edu/wp-content/uploads/2022/12/2020-Tips-and-Takeaways.pdf"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https://counselors.collegeboard.org/college-application/writing-recommendations-teachers" TargetMode="External"/><Relationship Id="rId5" Type="http://schemas.openxmlformats.org/officeDocument/2006/relationships/hyperlink" Target="https://www.collegeessayguy.com/blog/how-to-write-a-letter-of-recommendation" TargetMode="External"/><Relationship Id="rId10" Type="http://schemas.openxmlformats.org/officeDocument/2006/relationships/hyperlink" Target="https://www.commonapp.org/static/1333b2c3c4f93755d248c7721d4edb5f/FYBragSheetStudentsCounselorsCAReady.pdf" TargetMode="External"/><Relationship Id="rId4" Type="http://schemas.openxmlformats.org/officeDocument/2006/relationships/hyperlink" Target="https://www.collegeessayguy.com/blog/how-to-write-a-recommendation-letter" TargetMode="External"/><Relationship Id="rId9" Type="http://schemas.openxmlformats.org/officeDocument/2006/relationships/hyperlink" Target="https://www.commonapp.org/static/71f67faedd72b3cdaf1c28ed85d621cf/FYBragSheetStudentsTeachersCAReady.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freeiconspng.com/img/21627"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councilforeconed.org/resources/local-affiliate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idx="4294967295"/>
          </p:nvPr>
        </p:nvSpPr>
        <p:spPr>
          <a:xfrm>
            <a:off x="1564501" y="4495044"/>
            <a:ext cx="4397763" cy="1325560"/>
          </a:xfrm>
          <a:prstGeom prst="rect">
            <a:avLst/>
          </a:prstGeom>
        </p:spPr>
        <p:txBody>
          <a:bodyPr lIns="45719" tIns="45720" rIns="45719" bIns="45720" anchor="t">
            <a:noAutofit/>
          </a:bodyPr>
          <a:lstStyle/>
          <a:p>
            <a:pPr defTabSz="886968">
              <a:defRPr sz="1746" spc="-194">
                <a:solidFill>
                  <a:srgbClr val="414A58"/>
                </a:solidFill>
                <a:latin typeface="Inter"/>
                <a:ea typeface="Inter"/>
                <a:cs typeface="Inter"/>
                <a:sym typeface="Inter"/>
              </a:defRPr>
            </a:pPr>
            <a:r>
              <a:rPr sz="2250" dirty="0">
                <a:latin typeface="Calibri"/>
              </a:rPr>
              <a:t>Presented by:</a:t>
            </a:r>
            <a:r>
              <a:rPr lang="en-US" sz="2250" dirty="0">
                <a:latin typeface="Calibri"/>
              </a:rPr>
              <a:t> Clarissa Delgado</a:t>
            </a:r>
            <a:br>
              <a:rPr sz="2250" dirty="0">
                <a:latin typeface="Calibri"/>
              </a:rPr>
            </a:br>
            <a:br>
              <a:rPr sz="2250" dirty="0">
                <a:latin typeface="Calibri"/>
              </a:rPr>
            </a:br>
            <a:r>
              <a:rPr sz="2250" dirty="0">
                <a:latin typeface="Calibri"/>
              </a:rPr>
              <a:t>Email:</a:t>
            </a:r>
            <a:r>
              <a:rPr lang="en-US" sz="2250" dirty="0">
                <a:latin typeface="Calibri"/>
              </a:rPr>
              <a:t> Optionsinstitute@goddard.org</a:t>
            </a:r>
            <a:br>
              <a:rPr lang="en-US" sz="2250" dirty="0"/>
            </a:br>
            <a:br>
              <a:rPr lang="en-US" sz="2250" dirty="0">
                <a:latin typeface="Calibri"/>
              </a:rPr>
            </a:br>
            <a:r>
              <a:rPr sz="2250" dirty="0">
                <a:latin typeface="Calibri"/>
              </a:rPr>
              <a:t>Date:</a:t>
            </a:r>
            <a:r>
              <a:rPr lang="en-US" sz="2250" dirty="0">
                <a:latin typeface="Calibri"/>
              </a:rPr>
              <a:t> January 31, 2023</a:t>
            </a:r>
            <a:endParaRPr lang="en-US" dirty="0"/>
          </a:p>
        </p:txBody>
      </p:sp>
      <p:sp>
        <p:nvSpPr>
          <p:cNvPr id="177" name="Text Placeholder 2"/>
          <p:cNvSpPr txBox="1">
            <a:spLocks noGrp="1"/>
          </p:cNvSpPr>
          <p:nvPr>
            <p:ph type="body" sz="quarter" idx="1"/>
          </p:nvPr>
        </p:nvSpPr>
        <p:spPr>
          <a:xfrm>
            <a:off x="108284" y="1834694"/>
            <a:ext cx="7315200" cy="1531082"/>
          </a:xfrm>
          <a:prstGeom prst="rect">
            <a:avLst/>
          </a:prstGeom>
        </p:spPr>
        <p:txBody>
          <a:bodyPr lIns="45719" tIns="45720" rIns="45719" bIns="45720" anchor="t">
            <a:noAutofit/>
          </a:bodyPr>
          <a:lstStyle/>
          <a:p>
            <a:pPr algn="ctr" defTabSz="384047">
              <a:spcBef>
                <a:spcPts val="400"/>
              </a:spcBef>
              <a:defRPr sz="2267" spc="-84">
                <a:solidFill>
                  <a:srgbClr val="414A58"/>
                </a:solidFill>
                <a:latin typeface="Inter"/>
                <a:ea typeface="Inter"/>
                <a:cs typeface="Inter"/>
                <a:sym typeface="Inter"/>
              </a:defRPr>
            </a:pPr>
            <a:endParaRPr lang="en-US" b="1" dirty="0"/>
          </a:p>
          <a:p>
            <a:pPr algn="ctr" defTabSz="384047">
              <a:lnSpc>
                <a:spcPct val="170000"/>
              </a:lnSpc>
              <a:spcBef>
                <a:spcPts val="400"/>
              </a:spcBef>
              <a:defRPr sz="2267" spc="-84">
                <a:solidFill>
                  <a:srgbClr val="414A58"/>
                </a:solidFill>
                <a:latin typeface="Inter"/>
                <a:ea typeface="Inter"/>
                <a:cs typeface="Inter"/>
                <a:sym typeface="Inter"/>
              </a:defRPr>
            </a:pPr>
            <a:r>
              <a:rPr lang="en-US" sz="2800" b="1" dirty="0">
                <a:latin typeface="Calibri"/>
              </a:rPr>
              <a:t>Making Applications Stronger: </a:t>
            </a:r>
          </a:p>
          <a:p>
            <a:pPr algn="ctr" defTabSz="384047">
              <a:lnSpc>
                <a:spcPct val="170000"/>
              </a:lnSpc>
              <a:spcBef>
                <a:spcPts val="400"/>
              </a:spcBef>
              <a:defRPr sz="2267" spc="-84">
                <a:solidFill>
                  <a:srgbClr val="414A58"/>
                </a:solidFill>
                <a:latin typeface="Inter"/>
                <a:ea typeface="Inter"/>
                <a:cs typeface="Inter"/>
                <a:sym typeface="Inter"/>
              </a:defRPr>
            </a:pPr>
            <a:r>
              <a:rPr lang="en-US" sz="2800" b="1" dirty="0">
                <a:latin typeface="Calibri"/>
              </a:rPr>
              <a:t>Essays/Letters of Recommendation</a:t>
            </a:r>
            <a:endParaRPr sz="2800" b="1">
              <a:latin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D6A5D-D96A-8300-CE24-770082AE3721}"/>
              </a:ext>
            </a:extLst>
          </p:cNvPr>
          <p:cNvSpPr>
            <a:spLocks noGrp="1"/>
          </p:cNvSpPr>
          <p:nvPr>
            <p:ph type="body" idx="1"/>
          </p:nvPr>
        </p:nvSpPr>
        <p:spPr>
          <a:xfrm>
            <a:off x="699048" y="1764636"/>
            <a:ext cx="10830337" cy="4281834"/>
          </a:xfrm>
        </p:spPr>
        <p:txBody>
          <a:bodyPr lIns="45719" tIns="45720" rIns="45719" bIns="45720" anchor="t">
            <a:normAutofit fontScale="92500" lnSpcReduction="10000"/>
          </a:bodyPr>
          <a:lstStyle/>
          <a:p>
            <a:pPr marL="0" indent="0">
              <a:buNone/>
            </a:pPr>
            <a:r>
              <a:rPr lang="en-US" sz="3600" dirty="0">
                <a:latin typeface="+mn-lt"/>
                <a:ea typeface="+mn-lt"/>
                <a:cs typeface="+mn-lt"/>
              </a:rPr>
              <a:t>Essays are:</a:t>
            </a:r>
            <a:endParaRPr lang="en-US" dirty="0">
              <a:ea typeface="+mn-lt"/>
              <a:cs typeface="+mn-lt"/>
            </a:endParaRPr>
          </a:p>
          <a:p>
            <a:pPr marL="0" indent="0">
              <a:buNone/>
            </a:pPr>
            <a:endParaRPr lang="en-US" sz="3600" dirty="0">
              <a:latin typeface="+mn-lt"/>
              <a:ea typeface="+mn-lt"/>
              <a:cs typeface="+mn-lt"/>
            </a:endParaRPr>
          </a:p>
          <a:p>
            <a:pPr marL="730885" lvl="1" indent="-273685"/>
            <a:r>
              <a:rPr lang="en-US" sz="3600" dirty="0">
                <a:latin typeface="+mn-lt"/>
                <a:ea typeface="+mn-lt"/>
                <a:cs typeface="+mn-lt"/>
              </a:rPr>
              <a:t>A students' personal introduction to the admissions committee</a:t>
            </a:r>
            <a:endParaRPr lang="en-US" dirty="0">
              <a:ea typeface="+mn-lt"/>
              <a:cs typeface="+mn-lt"/>
            </a:endParaRPr>
          </a:p>
          <a:p>
            <a:pPr marL="457200" lvl="1" indent="0">
              <a:buNone/>
            </a:pPr>
            <a:endParaRPr lang="en-US" sz="3600" dirty="0">
              <a:latin typeface="+mn-lt"/>
              <a:ea typeface="+mn-lt"/>
              <a:cs typeface="+mn-lt"/>
            </a:endParaRPr>
          </a:p>
          <a:p>
            <a:pPr marL="730885" lvl="1" indent="-273685"/>
            <a:r>
              <a:rPr lang="en-US" sz="3600" dirty="0">
                <a:latin typeface="+mn-lt"/>
                <a:ea typeface="+mn-lt"/>
                <a:cs typeface="+mn-lt"/>
              </a:rPr>
              <a:t>An opportunity to share their voice &amp; unique perspectives </a:t>
            </a:r>
            <a:endParaRPr lang="en-US" dirty="0">
              <a:ea typeface="+mn-lt"/>
              <a:cs typeface="+mn-lt"/>
            </a:endParaRPr>
          </a:p>
          <a:p>
            <a:pPr marL="457200" lvl="1" indent="0">
              <a:buNone/>
            </a:pPr>
            <a:endParaRPr lang="en-US" sz="3600" dirty="0">
              <a:latin typeface="+mn-lt"/>
              <a:ea typeface="+mn-lt"/>
              <a:cs typeface="+mn-lt"/>
            </a:endParaRPr>
          </a:p>
          <a:p>
            <a:pPr marL="730885" lvl="1" indent="-273685"/>
            <a:r>
              <a:rPr lang="en-US" sz="3600" dirty="0">
                <a:latin typeface="+mn-lt"/>
                <a:ea typeface="+mn-lt"/>
                <a:cs typeface="+mn-lt"/>
              </a:rPr>
              <a:t>Space to demonstrate the qualities they will bring to a college campus</a:t>
            </a:r>
            <a:endParaRPr lang="en-US">
              <a:ea typeface="+mn-lt"/>
              <a:cs typeface="+mn-lt"/>
            </a:endParaRPr>
          </a:p>
          <a:p>
            <a:endParaRPr lang="en-US" dirty="0">
              <a:ea typeface="+mn-lt"/>
              <a:cs typeface="+mn-lt"/>
            </a:endParaRPr>
          </a:p>
        </p:txBody>
      </p:sp>
      <p:sp>
        <p:nvSpPr>
          <p:cNvPr id="105474" name="Title 1">
            <a:extLst>
              <a:ext uri="{FF2B5EF4-FFF2-40B4-BE49-F238E27FC236}">
                <a16:creationId xmlns:a16="http://schemas.microsoft.com/office/drawing/2014/main" id="{F852C60A-A9FD-FA29-B5F7-0DFA44D34E6F}"/>
              </a:ext>
            </a:extLst>
          </p:cNvPr>
          <p:cNvSpPr>
            <a:spLocks noGrp="1"/>
          </p:cNvSpPr>
          <p:nvPr>
            <p:ph type="title" idx="4294967295"/>
          </p:nvPr>
        </p:nvSpPr>
        <p:spPr>
          <a:xfrm>
            <a:off x="699048" y="196215"/>
            <a:ext cx="10871200" cy="990600"/>
          </a:xfrm>
        </p:spPr>
        <p:txBody>
          <a:bodyPr/>
          <a:lstStyle/>
          <a:p>
            <a:r>
              <a:rPr lang="en-US" altLang="en-US" dirty="0">
                <a:latin typeface="+mn-lt"/>
                <a:ea typeface="ＭＳ Ｐゴシック"/>
              </a:rPr>
              <a:t>Why essays are important</a:t>
            </a:r>
            <a:endParaRPr lang="en-US" dirty="0">
              <a:latin typeface="+mn-lt"/>
            </a:endParaRPr>
          </a:p>
        </p:txBody>
      </p:sp>
    </p:spTree>
    <p:extLst>
      <p:ext uri="{BB962C8B-B14F-4D97-AF65-F5344CB8AC3E}">
        <p14:creationId xmlns:p14="http://schemas.microsoft.com/office/powerpoint/2010/main" val="24089293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Content Placeholder 4">
            <a:extLst>
              <a:ext uri="{FF2B5EF4-FFF2-40B4-BE49-F238E27FC236}">
                <a16:creationId xmlns:a16="http://schemas.microsoft.com/office/drawing/2014/main" id="{0A08A15E-8C10-32A3-804A-76E0AD27E3B8}"/>
              </a:ext>
            </a:extLst>
          </p:cNvPr>
          <p:cNvSpPr>
            <a:spLocks noGrp="1"/>
          </p:cNvSpPr>
          <p:nvPr>
            <p:ph type="body" idx="1"/>
          </p:nvPr>
        </p:nvSpPr>
        <p:spPr>
          <a:xfrm>
            <a:off x="287568" y="1696056"/>
            <a:ext cx="10830337" cy="3363639"/>
          </a:xfrm>
        </p:spPr>
        <p:txBody>
          <a:bodyPr/>
          <a:lstStyle/>
          <a:p>
            <a:pPr marL="0" indent="0" algn="ctr">
              <a:buFont typeface="Wingdings" panose="05000000000000000000" pitchFamily="2" charset="2"/>
              <a:buNone/>
            </a:pPr>
            <a:r>
              <a:rPr lang="en-US" altLang="en-US" sz="4800" dirty="0">
                <a:solidFill>
                  <a:schemeClr val="accent1"/>
                </a:solidFill>
                <a:ea typeface="ＭＳ Ｐゴシック" panose="020B0600070205080204" pitchFamily="34" charset="-128"/>
              </a:rPr>
              <a:t>What makes an essay strong? </a:t>
            </a:r>
          </a:p>
        </p:txBody>
      </p:sp>
      <p:sp>
        <p:nvSpPr>
          <p:cNvPr id="105474" name="Title 1">
            <a:extLst>
              <a:ext uri="{FF2B5EF4-FFF2-40B4-BE49-F238E27FC236}">
                <a16:creationId xmlns:a16="http://schemas.microsoft.com/office/drawing/2014/main" id="{F852C60A-A9FD-FA29-B5F7-0DFA44D34E6F}"/>
              </a:ext>
            </a:extLst>
          </p:cNvPr>
          <p:cNvSpPr>
            <a:spLocks noGrp="1"/>
          </p:cNvSpPr>
          <p:nvPr>
            <p:ph type="title" idx="4294967295"/>
          </p:nvPr>
        </p:nvSpPr>
        <p:spPr>
          <a:xfrm>
            <a:off x="699048" y="207645"/>
            <a:ext cx="10871200" cy="990600"/>
          </a:xfrm>
        </p:spPr>
        <p:txBody>
          <a:bodyPr/>
          <a:lstStyle/>
          <a:p>
            <a:r>
              <a:rPr lang="en-US" altLang="en-US" dirty="0">
                <a:latin typeface="+mn-lt"/>
                <a:ea typeface="ＭＳ Ｐゴシック" panose="020B0600070205080204" pitchFamily="34" charset="-128"/>
              </a:rPr>
              <a:t>College Essays</a:t>
            </a:r>
          </a:p>
        </p:txBody>
      </p:sp>
      <p:pic>
        <p:nvPicPr>
          <p:cNvPr id="105475" name="Content Placeholder 3" descr="... Simple Tips for a Better &lt;strong&gt;Personal Statement&lt;/strong&gt; - Student Doctor Network">
            <a:extLst>
              <a:ext uri="{FF2B5EF4-FFF2-40B4-BE49-F238E27FC236}">
                <a16:creationId xmlns:a16="http://schemas.microsoft.com/office/drawing/2014/main" id="{A3289BAB-6BBD-FC87-9D15-BEB49CB229F1}"/>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135337" y="2697480"/>
            <a:ext cx="7134797" cy="3623310"/>
          </a:xfrm>
        </p:spPr>
      </p:pic>
    </p:spTree>
    <p:extLst>
      <p:ext uri="{BB962C8B-B14F-4D97-AF65-F5344CB8AC3E}">
        <p14:creationId xmlns:p14="http://schemas.microsoft.com/office/powerpoint/2010/main" val="34473439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86121-9C10-80E2-7502-26EABCA7D5CE}"/>
              </a:ext>
            </a:extLst>
          </p:cNvPr>
          <p:cNvSpPr>
            <a:spLocks noGrp="1"/>
          </p:cNvSpPr>
          <p:nvPr>
            <p:ph type="body" idx="1"/>
          </p:nvPr>
        </p:nvSpPr>
        <p:spPr>
          <a:xfrm>
            <a:off x="699049" y="2030297"/>
            <a:ext cx="7932334" cy="4827703"/>
          </a:xfrm>
        </p:spPr>
        <p:txBody>
          <a:bodyPr>
            <a:normAutofit/>
          </a:bodyPr>
          <a:lstStyle/>
          <a:p>
            <a:pPr marL="318770" indent="-318770"/>
            <a:r>
              <a:rPr lang="en-US" sz="4000" dirty="0">
                <a:latin typeface="+mn-lt"/>
                <a:ea typeface="+mn-lt"/>
                <a:cs typeface="+mn-lt"/>
              </a:rPr>
              <a:t>Highlight values/qualities you bring to the table </a:t>
            </a:r>
            <a:endParaRPr lang="en-US" sz="4000" dirty="0">
              <a:latin typeface="+mn-lt"/>
            </a:endParaRPr>
          </a:p>
          <a:p>
            <a:pPr marL="318770" indent="-318770"/>
            <a:r>
              <a:rPr lang="en-US" sz="4000" dirty="0">
                <a:latin typeface="+mn-lt"/>
                <a:ea typeface="+mn-lt"/>
                <a:cs typeface="+mn-lt"/>
              </a:rPr>
              <a:t>Show growth</a:t>
            </a:r>
          </a:p>
          <a:p>
            <a:pPr marL="318770" indent="-318770"/>
            <a:r>
              <a:rPr lang="en-US" sz="4000" dirty="0">
                <a:latin typeface="+mn-lt"/>
                <a:ea typeface="+mn-lt"/>
                <a:cs typeface="+mn-lt"/>
              </a:rPr>
              <a:t>Get personal/vulnerable</a:t>
            </a:r>
          </a:p>
          <a:p>
            <a:pPr marL="318770" indent="-318770"/>
            <a:r>
              <a:rPr lang="en-US" sz="4000" dirty="0">
                <a:latin typeface="+mn-lt"/>
                <a:ea typeface="+mn-lt"/>
                <a:cs typeface="+mn-lt"/>
              </a:rPr>
              <a:t>Demonstrate craft</a:t>
            </a:r>
          </a:p>
        </p:txBody>
      </p:sp>
      <p:sp>
        <p:nvSpPr>
          <p:cNvPr id="105474" name="Title 1">
            <a:extLst>
              <a:ext uri="{FF2B5EF4-FFF2-40B4-BE49-F238E27FC236}">
                <a16:creationId xmlns:a16="http://schemas.microsoft.com/office/drawing/2014/main" id="{F852C60A-A9FD-FA29-B5F7-0DFA44D34E6F}"/>
              </a:ext>
            </a:extLst>
          </p:cNvPr>
          <p:cNvSpPr>
            <a:spLocks noGrp="1"/>
          </p:cNvSpPr>
          <p:nvPr>
            <p:ph type="title" idx="4294967295"/>
          </p:nvPr>
        </p:nvSpPr>
        <p:spPr>
          <a:xfrm>
            <a:off x="699048" y="196215"/>
            <a:ext cx="10871200" cy="990600"/>
          </a:xfrm>
        </p:spPr>
        <p:txBody>
          <a:bodyPr/>
          <a:lstStyle/>
          <a:p>
            <a:r>
              <a:rPr lang="en-US" altLang="en-US" dirty="0">
                <a:latin typeface="+mn-lt"/>
                <a:ea typeface="ＭＳ Ｐゴシック"/>
              </a:rPr>
              <a:t>Factors of a strong college essay</a:t>
            </a:r>
            <a:endParaRPr lang="en-US" dirty="0">
              <a:latin typeface="+mn-lt"/>
            </a:endParaRPr>
          </a:p>
        </p:txBody>
      </p:sp>
      <p:pic>
        <p:nvPicPr>
          <p:cNvPr id="6" name="Picture 6" descr="A picture containing text, clipart, sign&#10;&#10;Description automatically generated">
            <a:extLst>
              <a:ext uri="{FF2B5EF4-FFF2-40B4-BE49-F238E27FC236}">
                <a16:creationId xmlns:a16="http://schemas.microsoft.com/office/drawing/2014/main" id="{3AB24607-47D0-420D-92CA-FF53B19B610A}"/>
              </a:ext>
            </a:extLst>
          </p:cNvPr>
          <p:cNvPicPr>
            <a:picLocks noChangeAspect="1"/>
          </p:cNvPicPr>
          <p:nvPr/>
        </p:nvPicPr>
        <p:blipFill>
          <a:blip r:embed="rId3"/>
          <a:stretch>
            <a:fillRect/>
          </a:stretch>
        </p:blipFill>
        <p:spPr>
          <a:xfrm>
            <a:off x="8631383" y="3210546"/>
            <a:ext cx="2743200" cy="1913021"/>
          </a:xfrm>
          <a:prstGeom prst="rect">
            <a:avLst/>
          </a:prstGeom>
        </p:spPr>
      </p:pic>
    </p:spTree>
    <p:extLst>
      <p:ext uri="{BB962C8B-B14F-4D97-AF65-F5344CB8AC3E}">
        <p14:creationId xmlns:p14="http://schemas.microsoft.com/office/powerpoint/2010/main" val="31812063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788838" y="156713"/>
            <a:ext cx="10871200" cy="990600"/>
          </a:xfrm>
        </p:spPr>
        <p:txBody>
          <a:bodyPr/>
          <a:lstStyle/>
          <a:p>
            <a:r>
              <a:rPr lang="en-US" altLang="en-US" sz="4000">
                <a:latin typeface="+mn-lt"/>
                <a:ea typeface="ＭＳ Ｐゴシック"/>
              </a:rPr>
              <a:t>College Essay: Dos and Don'ts </a:t>
            </a:r>
            <a:endParaRPr lang="en-US">
              <a:latin typeface="+mn-lt"/>
            </a:endParaRPr>
          </a:p>
        </p:txBody>
      </p:sp>
      <p:sp>
        <p:nvSpPr>
          <p:cNvPr id="123907" name="Content Placeholder 2">
            <a:extLst>
              <a:ext uri="{FF2B5EF4-FFF2-40B4-BE49-F238E27FC236}">
                <a16:creationId xmlns:a16="http://schemas.microsoft.com/office/drawing/2014/main" id="{9A5E0CD6-8D59-F348-B54B-746C76E0A30A}"/>
              </a:ext>
            </a:extLst>
          </p:cNvPr>
          <p:cNvSpPr>
            <a:spLocks noGrp="1"/>
          </p:cNvSpPr>
          <p:nvPr>
            <p:ph sz="quarter" idx="4294967295"/>
          </p:nvPr>
        </p:nvSpPr>
        <p:spPr>
          <a:xfrm>
            <a:off x="1320800" y="1600200"/>
            <a:ext cx="10871200" cy="4495800"/>
          </a:xfrm>
        </p:spPr>
        <p:txBody>
          <a:bodyPr/>
          <a:lstStyle/>
          <a:p>
            <a:pPr lvl="1"/>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5971607" y="3244334"/>
            <a:ext cx="248786" cy="369332"/>
          </a:xfrm>
          <a:prstGeom prst="rect">
            <a:avLst/>
          </a:prstGeom>
        </p:spPr>
        <p:txBody>
          <a:bodyPr wrap="none">
            <a:spAutoFit/>
          </a:bodyPr>
          <a:lstStyle/>
          <a:p>
            <a:r>
              <a:rPr lang="en-US"/>
              <a:t> </a:t>
            </a:r>
          </a:p>
        </p:txBody>
      </p:sp>
      <p:sp>
        <p:nvSpPr>
          <p:cNvPr id="5" name="AutoShape 4" descr="data:image/png;base64,%20iVBORw0KGgoAAAANSUhEUgAAA3YAAAHgCAYAAADpDf/6AAAAAXNSR0IArs4c6QAAAARnQU1BAACxjwv8YQUAAAAJcEhZcwAADsMAAA7DAcdvqGQAAP+lSURBVHhe7J0FnFXFF8fPsnR3dwgoNoqBYndht2Ki4t/uBLs7QAUVE1tsFDFQbEyQ7u7u/e/38Aavz7dv31sW2Ae/r58r+27MnTsz997zm3NmbtbQoUM/z87O3mPFihUmhBBCCCGEECJzyNVylpOT81PW8OHDc8qUKWNly5aNbRJCCCGEEEIIkQksWrTIl6whQ4bk1K5d2ypXrhzbJIQQQgghhBAiE5gzZ45NmTLFivEjJyfHVwohhBBCCCGEyByClnNhJ4QQQgghhBAic5GwE0IIIYQQQogMR8JOCCGEEEIIITIcCTshhBBCCCGEyHAk7IQQQgghhBAiw5GwE0IIIYQQQogMR8JOCCGEEEIIITIcCTshhBBCCCGEyHAk7IQQQgghhBAiw5GwE0IIIYQQQogMR8JOCCGEEEIIITIcCTshhBBCCCGEyHAk7IQQQgghhBAiw8nu0qXLzeXLl7cyZcrEVgkhROEyffp0e/PNN+3rr7+2JUuWWKNGjWJbVrNs2TL74IMP7Msvv7QmTZrY8OHDff/s7GyrU6dObK/MZcyYMdanTx+bOHGiNW7c2IoXLx7bsu6YO3euvfjii/bnn39avXr1rGzZsrEt/2bWrFmet99//93q16+f536i6DFkyBB75ZVX/D7hPf7aa6/Z33//bS1atPB1mQjPiHfeeceKFSvm7XbcuHHejrl3eDasj3tnffHbb795nS1evNifiVlZWbEtQgiRHthWCxculMdOiMJg/vz5Nn78eF8mTJjgC39PmjTJVq1aFdtr02TOnDl2991321tvveUGG4INMRFl+fLl9tNPP1m/fv28LDHmPvzwQ/vrr79ie/wb9gllPGXKFDeMNgS//PKLXXDBBXbHHXf4debFqFGjXLgOGjTIli5dGlu7blm0aJENGDDAPvroI5s5c2Zs7X/hRYCg/vjjj23q1KmxtWvHvHnzvA4R9Dk5ObG1orCh/XOf0BFCPX711Vd+D61YsSK2x39hW8+ePe2cc86x9957L7a2cCiM+xJhyjX98MMP/nvGjBn26aef2meffebXWBShE4Vrps3T9lOFzhSeC4MHD7aVK1fG1hYM7veHH37YOnfu7Pfz2kDd3XTTTXbJJZfk+QwWQhRNJOyEKATef/99+9///ucvwosvvnjNct1119mCBQtie60dGDX9+/d3oyeZiChq4DGit71SpUrWsWNH23fffa1UqVKxrauhFx6PQ7ly5fxfeuv5u3LlyrE9VkOPFELlzjvvXFPGV199td17770bxACZNm3aGoOOvOUFPfFcc4kSJWJr1j3hnCVLlkzqCYjuV1j07dvXzj//fOvevbt7YzMJ2ir38zfffFPk8869Urp0ab9P8NDRvqpVq5a0nSHs8CAjwCZPnhxbu3Yg4BLdl/fdd1/a9yXPAq6JZwDwL7+LqqeONoJQ5vnP8tJLL6Us0grz2nj+jB071p9Ha9tBEzpmSGv27NmxtUKITEDCTohCgJd7MEgqVKiwZkGcFFZ4DcbTq6++as8884x7QjIFRCjlQ3jYeeedZwcffLCXSxTKDnGBd4fyouwweqJlh6cLoYARRa8+aVSsWNGPoXf/559/ju25/thtt91cVCLga9asGVsrqBPqNBPDATGOn3rqKXv77bfdk1yUiQ6h4P5JJYyWZxRe5gceeMCOPfbY2NqCw33Zo0ePInVfrk/o3EG8UhfUwdChQzdIx1uVKlXssssu83o98MADY2sLRtOmTe3mm2+2u+66y9q2bRtbK4TIBCTshCgEECAYgZtvvrmHwyBAMHbuv/9+FylAuA6GD+MqCMEh3CURGAp4udiPnnVCOTEUMB6Cd2XYsGGeRtQbyH7sz3EshGdFw0DpqR85cqSPy0FoYcD+8ccfni+gx5dtv/76qx+bSq8z+xBmGM5J+oGQHzwgiDQMQMItCU+Nh+tif9KjvPjN31FDlRCzgQMHelp4/QjvpJwfeughDytr2LBhbM/V4I2gjMgXZRcfxoU4JgSK3mnKA4OM3/RUx0M5UyeUDdcbwHhlIe/8G0CEkx7nJuwUgRMVqVEoM/Yjr/FlQ2855ySv5IF9KFOgPKNlH9pKPJwXDw5pkxZ1TshcKowePXpN+nh41gbaAenQzmhzXEu4NqC+aXesC9cYIByPuqE8aMe0f/YbMWLEv8o9QJ1S55yP88R3hHB+jg/hguxDWXJPsGCkcz9zTu7ZENrIubgO9idt6jgabkj5U2a0FY4P18m+eYXDsj/7sHDvx5OsfXAv0HYRUwhp8snzIT/PcGizob0Qxkd5cG1so/z5Hb32vPjkk0/yvC/POuustO/LVKG90A5IhzadqOwom+gzN5yXMo9COwr75PVczgs8u7TPI4880ho0aOB1RHqJoD3QNsI9GO34CM9AjuU5zPWRl5Cv8KynvYW2HfW4Um+hXvk3QN2GZxdtKbqNfcO9xDlD1EFIJz4t4F4i/5yfdONDT7lHuW9o77Qd7ml+U+bxaXE+roXzp/rOEUIkJyv3Zs6pVauW9/YIIQpG79697Y033rCdd97ZLr/88n+9sHlZff75575gPPKiZTuD5Q866CA3hoCXHmNk8BQgLjAMq1atakcffbT3sj/xxBNuvAWRxParrrrKdt11V3+5MgEGY7iCEUuvOdsOPfRQn4QAo4IeWIy2vfbay/dFdBA+tOWWW7onEOGF4YC4wlBhyUuQ8OLGg/jjjz+uMVp5juDF4pyEh914441uWGEoUw5cO9sQYvFgWGAU7bnnnm7QYDxsscUWnneuj7AuDADyesUVV/j1JYJywdhkoRwxTig/juPcW2+9te/HmL+nn37ajjvuOC+Hb7/91q+9bt26dtRRR62pFwz95557zg0ZDEXq5KSTTvLtGCy33HKLG6833HCDbyN8iQkt8FRwvYh9rh8jqHXr1nbppZd63jHs3n33XResGEOUM4bhAQcc4F5NIPSWHvhddtnFf1NnpHfMMcf4mDiMsjBesUaNGrb77rt7e0EQU4bkCeNpp512chHCtRByuf3221unTp2sdu3aLthuv/1234+2S/oY24z9IeyXuiVvlAvXfPjhh3sbTMYLL7xgr7/+urVr1869CJzzySef9HA9yps2QV1SN5QJIboYeIylwoDlWk499VS/HiA08vHHH7eTTz7ZrxdjmvKjvCkrrjm0U8qdcqW8qS/y2qxZM9tnn31sv/3289+UI2GD2223nZcVE3YwMQde1++//97ri7xRf+SF8uEaCLMjn7RTtrMfHg08X7QBzsc9RllzTbQZFqBcuaZWrVr5b66TkFWuOdQhzwTqhTZKm2dMKu2De5fr4xx4Y4JHhn0QVexPPr/77jsXdjvssINvTwT5pi4oU9rxiSee6PnlWUI7Y7KiL774wp8jhHpSZtQZ1xpP/H155ZVXrunIiiev+3KrrbayQw45ZM19yb3GdXNexotxjyEWsVPCPYaQYtIR6o1y5HmKl4m2yfMHaLe0Q+o67MOC2Nhss818XCztnDG/PJspY9oGdUCbCvd/MngO49nienjWMeaWZyLlSLuP3ie0R7bRfrh2rpfjuYd5HnOttB/SI5SSOuaZxDuDdNq3b+8L9c3C85RrPvfcc61ly5aeFh2J3BtERvBu4d6mPClDtvNMPv74430bZUJ7pq65l6gLrvm0007zeu3WrZuLZdrFtttu63lmX54LCETOTwcCz2jS414HnllEMRxxxBFe1uSH9GifPH+pI9oy1/jss8/6/cpzl2ciz12OC/eyECJ1sCO4r+SxE6KQ4GXEi5mXIUYFCy80XoAYFxizCB+Ms+rVq7sAwDgJQgzjCnGF8MJ4YT+MIYwmjDUMriAYeUmynXFrpM/Lm4kQeEGyHoHASxXDvE+u4MNo51he3sHAYjuzIJI2IgEjgvQwFlgXDO9EcB7ySjqkxzlJi/NgrGIsURaIMowJRCuGIfvk1YmEgb/33nu7EYOIwLDjeKAsKVcMCQzBvEQd5yFPzz//vPdmU2bkjesmLAxDIng9KA/yhOGMMU+ZsmA0ItI5JyAAMdjYhvEP9KADeSVtyomFMg0GJyKcc5Nv9qeeaCMsIZ+ch2OoL66VtoCxRdkDecQbw/HkgXKh/GgrGPGIDc7BsUEoIIijUA9MpsC/7EsZIsa5LvKRyIjC0MUIxRgkb9QbXuMg5AsC56VMyCOGYWgbGK6PPfaYlwftjzFinIv8cf9AqCv2oZ1yHKIUw5yOkDDRBr3+CEDKj324XuoNbwH3SNiPekPQUY7UPe2EcuXcLEDZUt5cO3VMe6BcaPusC2VJXSPOgLLk3uGe4B5ASLMv7RWDHjHFNsqddof45Ro4P/vhMQueDUQwafB3qGPaEu0DkQCkiwAgn+QFwz+ZqAtQD+ST+gXKAxFHuuQxXDttFkM+vk0FovclQiUvURfae6L7kvLnvox6n/KC8uU+477hmRXuMUQfZU0HW/D20s6YcAXRhJA95ZRT/HzkkbIkLZ6ZdAIA6ZAv8oEg5HmdH7RdnuOIQdJE5HAO2lXUw0175toR+ZQz+1LPtNd4aOd0KFD3iE325RlAOT366KMuhGj73CukwTXwDOF6qAfqLtQrZcD9Spvm2cV9FDoaEIfUCfvzzCe9aGcI7YP9+Q20czrCuGbKm/KiLLnXeBewHsIzi/157pAu+3Mvc02hXGhX0XcO+QjPPSFEwZGwE6KQwMjAeGMCFcaw0APLi5gXLj241157rRudjzzyiF1zzTVulGEkBoOGFyFGHi+5rl27+n70mmKo4XmjR5gXNC9dJicg7TZt2qwJpcEgwHPAcQ8++OAazw2GAD3KHAcYRngN6P0mbBRvDgYl+cQ4u/XWW70Xfv/99/d1icDowQjASMGLwjnxLNEji2GDkMXou/DCC70XFmOWvBKehbcpXehRxsjBcAmGdyIQNxgsnI8y4zrIGxN5YAxRDsG4B8oCI6RLly5enngSyT+GVagXxBZlR3p4DvDeBA9agHKi/kkfow6jiJ5pzo0HBy8Cxi0LaVE2GD1cD+XHuRE3eCs5N73eIV2OIW28K6SHVwQDkjzzm4XjMS65nviQSQwtvEf05lPfeJXJAwYe7S0K61mHgOHctCfSZkFoY+RhLJOngoBQQDAwsQb55nrJM+nhFeI8eLWoA+oc0RBgP9o4XkXK6vrrr3eDkc4E2jhwD9FryScl8HxwDv6l04C8RwUYUDa0T+4X7i/q/4wzzvD8ILSoO+5FjE+MWOqKdaHc8QKSFt5R8hHSxdDmPubcXBP7Uba0JcqXdoowZ3/aBnVDetzXeBfpdcV7TzuiPNjGNbMvx4b2sbaE/AYoYzwmtBM80XgwE7WpQPS+pDMqL9gvv/sS4ZIf1BedAtzD1AnHkw75xftK+XIe4JlG+e2xxx4ujmhriIcw1pc6o73Qpqhz0uH5zL2NCGFG2fzAE8YznOcmz0I8gSwIOTpiAjwryQ/P/HAunu3cx5RvPLQfOrDCs5j9KDue5+FZxfOZ8qAjivKN1mX4m/uHdrfjjju6h5q226FDB99GWXE/0t64l2hf3As8a6L3N8fzm/bIteK9C/cA0Qd0/JAHtgPnZn/SOfPMMz1d9qN8uIbQlkLeSO+2225zLx8ew+i5hRDpI2EnRCHCS42XbVh4cWH00GuMAcGkDPfcc4+9/PLLawzaYFyH8S0YIvQcA8YhLzvS5SUciL78woudFyzHAi9VDHGMLQzOYHRyHHni5c4LHViPMYPRgNhAuNCbimHBvonA8CTfpIGXADCaCCPEAOZ8odc45JV/ExkxqUDZIcAoAwzbvCBPGCxcC54MjgPChBCzGBahvIE80ZMdhBrXQ9ljWIX92EYd4smgbDAcMSLjoRwx6FgwiIMBhXcW4yUYTOzHNRB+xzqMVIw3FsbXUEYYywF+I4YId2J/wJDE2MOrRXtCGGCMUl/R8uF8iCQMO8qP7RjW/EubCSGgAf7mumlTXDOGa8gbobIhb6FO04FjWBD45J1zIcAA4z54a6kDvGfUASI3wLGUwzbbbOO/ae+kRZ0ilBFu0XsIYx44hpBO1kfLhmvBm0fYHQIgwH6BaHtFRHIv0olCJwaGKAY75UR7Jx8QjqfNBQ8v+cSw5Z4gn+SDdkqd0E6pI6BuCGmkjKkb6hsBGOoAr0h8+ygsSBfhwXODa6JsECnx5RYlel9G76t4wn0Zrjd6XxJGSNmFuo62x3jYRrmE/CBwKRdEBp542gztGvDYck10tHANeB3JB3+zUIYsPKe5p0mH+wjPH9eTXxlzj9A5wvH8S6cVnkHaIunT+RWegYgYzt28efM1k5Hg8SI8F9g/wN/cB3TA0HYpK/4lT+xPmVEOlBvbOAdLonKjPfFcxjPHs4sOG55FQD6oY9oz23r37u35oy1G2z3p0mYRwrQLnvG0E6Ctkl70eQlcA3nmvQd0OnG98c9VntMIaIQdHmqea1y7EKLg6A4SopDAOOHFG17wiDjGr2Gw0MPKyxPjgpc8L/8g1MILORg2vDzzI/oS56XOCxMDIxj+wAuSJWo0AMfGvzwxAPAE8aKmR5UQMa4jGCbxYMiGc7IESJf048+5tmCkYeyTH0Kf8oI8kTfyES0LCNccnzd+h3XkPRwXyhjD/6KLLvKefoQX4+eYHCLUXyI4V7RcEhHSR5BhNLFwboQLBk4U2kQ4H3klfAyvF2NeaE8sGF8Q0s2LkC/yGARFFI4PCwZ0yBv7ky8MuVCWBSFablxv9HwQLbuwLhHRYzBeKaO87qGQ3/i65/xRIzZKNH1A2DK2k3BUBCSdG0FgJMpnNN3466SdBmM8tLd4QprR9sF10j7odFlXROsnlGPISzzR+xKvW16QZuhcSrVukhHyQycK5YJ3nQ4lxo6GMYw8yyhb6otxY4xRpgOB+zmIl5AOIi6kwzbaOMcnA8FI2CfpIOwIDWXh+cQ1Er0RwjnDeWjX0Xsnr3IF2kggtB+OD+0qvk0lAk8x3jLKhLBNygIPGmmzjtl8iQihjfXt29eFLcI5/tlF/eGt4zy0wSh51R+/4+91CHnF+4z3nU6P8M7B8xqeY0KIglHwt7MQ4j/wQg9hWyz0SNIDTK87vauEZuFhYcA7XoLoy5DeU156hLRgsAACEDEYNUI4JngHAOOKnnBejoxZCDBoHa8Q21iixL+E8RrRq0pIDqGkePowTDAGEsF20mR7GHNFmoQ2YSTgneDaCwvKlB5fjAi8SBhQwfDhvPQ6Y2hRxuQNI4Te/GBY4FlhPAtGCYZoMqJlw9+ElWJMEzrFLH9cN+fDAxFvAFGnGIb05odywWikDslLqEPaCXnhNxPU0CZYmNCB8MfQqx/yEs0T10YvNz3fhDpxXAibi+4HpI/RTV1yfsqMkDfaE2WaqI4wwLgO9sEIjuaNiRfw/hUW8WWdDK6FciUUDxAS1CllSZ2znXuINsI9FCYkwVANYX7sFyWvc5IW91h0O2ki6PA04K2jTPCeRI3XvIi/Ttop9y1ClHYajHWuDWFA22DhWgipjtYBocyJPMbrgvzqJP6+xDOU133JfUfbJZQ3el9yzVwr5ZEKtE3Ox7+nn376mrLB60MYKd5gxAHn4TlE+RGKjLgj/DyMQeSctB3uYdp1SIcOOEIS4ztXolBf3FOcBxFIuGynTp18IVyXcHE8h1wf8EzgfHhcKQ/Aw0gYfSqEeohvR/nBe4fORt47hK3iaUOEImAZt8v106HHx8ipR/JHBwbtPwr7cU3UG+HMocOP5z/XyDMjnecqcE8SkUKd0HHG8aQVxkgKIQqGhJ0QhQgvr2CkBTB0WDDECffhJYs3LITOBRjrxguVXl7GVrAf434IASRd9uVfDM5evXr5C5FxHPS88lImPUI8eUmzjdAazokhg2hLZoByDo7hnExGgcESDPxEYCwQsojxzKQUHMfxYcINwohCOGlhgFFEWA/GBYKKa6NsOC9ilLFvzOiJ4Y4II/+EHYV96AlG+BL6l8rkEgHqo0+fPn4O0sFYpPyDURiMFf6ljgm9I5SQcqcHmmNYEAWkxUL7IKwPrwvGH57dkE/GYTIWJkzOEtKPwjoMZNoD5c1x9LxjZEXbU4B6D9fAeRCFrEMcIFKj7ZW/MdbZhuhgUovQLjgHRm907FBBSHRNqcC1YZAyvofr4F7CCEQ0hDrlHmI/BB+GPvnmXqJtsB8eDIi/R6MEo5ZzIaQw9mlztCnSRrCH8sDIDfunCuemHeOp4F4hjVDGlC+GN+P72E6nAN7h0D4Ym8v1IyoKg1TrIq/94u/L559/fk1eaW+UXX73JUKW+zJ0GIRzxZ+T39xjhAsSIorHlLGRPO9Ii9kb+U1HGuWKF5t7FcGJgOJfvFIIFyCUFxGI8GdsXUgHTzj5Tia66HgjPa4f0YjYji4hXBJhS14Qf3Q68LxkAhLORbtEyNCm0m1D+RHKjslKwrOLibQof/KM0KTDivGjbON9gvcZkct9EoX2yrOOe4znBoIslBUdHEQx8DwLs5Hm1VYCYTuTvoR2TwQC5cR58nrnCCFSQ8JOiEIAAwJjmxdnPBj6YSISjIHgyaGHGgEQBBeGzWGHHebrEXd40fDYhbFC9GiGiS8wOjD+OR+90vQUYzjxcsaQwvjmhcyEASeccIKLtGAYkc94kYcwxJDlnByLwc9kFmGMUDwYcnivEHgYn1wT10beuFaMm+DNCudMVDbpwLmYOICedIwTrp/8Ulb0RGOoUcYYWqG8wz4YbxjKZ599thtYkChflBEGBmFjIf8Y2QgI0sHzxpg5ypQyCGkEYwUPGBPIUOcYnpQL21lHmSKWKHvqA68AY784H2VO+ggSzscClCfHs0+AdDiWdkLvP8dhVDOmhfRpi0CeaA/ULYYm14ChyXoEEGP2wn5hjBhlxjmZ+AWDneujXkM5I9ZJLz+4RtKMli3ph3C8APuF6wtlGPLDEhVgrKfMCaejHvAuIBi4Z0JoItfJJDPUUZhkA8OTewjvTvB0UbekHz1vANGAwU/Z0X5IhzxTXoTjhvuEe5C8cA3RdLhmromyC3AdYR1psdAmCIFmG/XCfct6rhEDF08T41c5LrQProXyD8+EghKeV6GNh/xRJtHyCPvRJvIi1fsSz3Sy+5I6g/i8hTYS8kX7x8NGXfLsodxICw8uoo/yI1oCzyrHUXZ0rDCOjg4sOk7CpCk8p7gXeA4zAQ/p0K547lG3eYEnDAHJPZfofiAklDKljSDCET7cU/xLPskTAoZnVWg/Af6O/oZQJtH7Kdxj8W2PdTxfgLJHOHNddBjwDuHZxTOQe5mOJbYFjzZ5JASVdko6pBfqgbGR3GuIQq6J4whf5Z5g0iHOBdF7OkD++E2aIT3KDa8l6VAe1BnvHDohhRAFR9+xE6IQ4AWOx4RwOIzM8PIK8GLGGCWUDCMJw5+XHC9d9uceBF6ApMV6/sbYwSMXelF50WJoY9AgIjBuwjY8drxwMVI4FgMHowkjEXjhYlAhAjDGosYhRizHki55pwedMJn8wDCjBzwYXlw/RnH0+jGAMPK4RvITXzbpgoGAAEI4cU7KAaMiGBbAtWLIkD/+xhgkX3ijAggd8kWe6VEH6gQjmzLEOGN/0kBAUUaUJeUSjDmEN/XBfhi2oawxWDgG4w7DByMR4wmjKBjAQLsgn5Q7+cS4oW7C5AS0F4weRBx1HS07ygAjkTKgbBE5tDGMUsQJIg8DlGc7107dk1/yivEW2k0wammX5I2OAgiCI1qGzC6ZyrsCMcSCAUmapE15BOM7tC1EEnnmuilvyo/8BE8Hx3JdTKyA54oQVUQEx9DmqHMmkYiHc3MPYaBSZtRBEMuAxwXRzbVSrqE+AnhWqBfqh7KlvBAktDnaDHkjz9zHeF0oGzpWOBfH4S2iDsLkMJQ718Qx0frnGjieMuZY2hVlE4QU5+c47m3qgHZB+yCdgkJ7oS4on+Dtp/1hYCM2KOPQNngm4OkO+yWjsO5Lnn/cm9QZbZmy4x6g3fGsDPcY7Zs2zX1JW2U7zxfuMdInKoL8I0YQMTw7mRyKPNKJxnhJ6pR8kydETihj0iFveRHaN8KO/JNOFJ4j3HvUH+0glB3CnGtDeFGPlBGeM/LHb66Da6U+yEN4L5BnBCfP7HC+0KaoK9oedUd50PZorzxzSIfnM9dGuVGeQThx3WzjfUB6pE1eaYe0S55rlBlph/qhXmmvHMO9RVnzTAiiHLinyQfPLNoSbZl9w7OE9Ng/+s6hPMhXKu8cIURiuL94/krYCSGEKNIEYYcAJ4xPiGQQbsyEVXQiEDYYhGqfPn08XJ2ZHRnnLIQQGwtB2CkUUwghRJEHbwELXg0hkoGXF68ok90wiy2TuiDqCMXEI0f4pRBCbIxI2AkhhCjSEM5FKFkIURUiGYQrMgsk//br18969Ojh3+bk92WXXeZhjkIIsTGiUEwhhBBFGsboMN6HsTjx4+GEyAvGzNFugHFktJ0wflEIITYmFIophBAiI0DQMdGERJ1IByYCYXwdCxN9SNQJITZ29JQTQgghhBBCiAxHwk4IIYQQQgghMhwJOyGEEEIIIYTIcCTshBBCCCGEECLDkbATQgghhBBCiAxHwk4IIYTDx7+XLl1qS5Ys8Y+BR+E3U8ezxG+D6LFMM58f7MP+LMuXL4+t/S9sC/slOm887E8e2J/PJOQFaYV0o0uyY4QQQoiijL5jJ4QQwnnjjTfs7bffdtGz++6721lnnbVmivjx48fb/fff739fffXVxnsjgKh74YUX7JNPPnHBtvfee9sZZ5yRcHp5RNfPP//sH44eOXKkf1+sevXqtu2229pBBx1kVatWje1pNmvWLHv44YdtxIgR/vu8886zXXfd1f+OZ+bMmTZw4EDr37+//82nEerUqWMdOnTwJf5TCYMHD7aHHnrI804euGamx69Xr57tscce1r59eytVqlRs76LF4sWLbfTo0Z7nZs2a+VT+QgghNl30HTshhBD/gpcCogGv14ABA+yvv/6KbfnHY8f2eK/WvHnz7KeffnLRxjaOQ1zFs2jRIuvRo4c98sgj9ttvv3larBs7dqy99tprvi4Kgg7xFzxwP/74Y2zLv0Hk3Hvvvfbcc8/ZhAkTfH/y9Oeff7rgRCDGM3/+fD8/6ZIHFtYNHTrUnnzySfvggw9iexY9pk2bZvfdd5/deeedXmdCCCEESNgJIYRw8FzxMefmzZu7kEPc8G+A7Szx4IHDo7fvvvu6x2vixIk2atSo2NZ/eP/99+3LL7/0NPHq3X777e4169q1q+25557+EfIA4vL77793D+Ahhxzi+UJ0xQtGxFnv3r3t77//tkqVKtkpp5zinkXSvfzyy22LLbZI6DkMXrpy5cr5fux/6623WuvWrV2c/vDDDzZnzpzY3qtB+M2YMcMXhGAU8sv6hQsX+u8FCxb4b3pRo2UYhfRDeuwfhTwgSBGowL6kxX78zUfbWSgPFoWQCiGEyO7SpcvN5cuX95emEEKITRc8YmPGjLFddtnFvV4ItM0339zDI+fOneuhjogUwjQrVqzoxyC8+vTp416k448/3oUSnjeEU7t27dYIQba/9NJLLkoIu7zgggusZs2aVqFCBf93p512clEYwBOFF493E2GdeOXIGyGgCM8AIZXvvvuun+fII4+0jh07usAj3YYNG3roJnmKZ9y4cS4cCWM8+OCDrX79+h4SynX/8ssvfn077LCDp4On8uuvv3ZPI9eK4OUaEaINGjTw9IYNG2aXXnqpCy8E2FNPPWUvvviih4aS5mabbeZCDBBsr7/+uj3zzDMe/orgRRyH8FH2w/N4ww03uMBE3D366KP21Vdf2aRJk+yVV15xTyNlT77ID4I0Gh4rhBBi04H3DB2L8tgJIYRYAyKmcuXKLu7wBCEcIJGnDqZMmeLeudq1a1vdunXdQ4ZA+f33312EBBAqiEO27bjjjvmOXxs+fLhNnz7dRRzCj3/JGyGfeOkC7Mc4OcQcQrIg4O1CsJJf0uc3wo404ZtvvrEnnnjCr7VEiRIuvAgR7d69u3sKgfLh2hB8vXr18rS4Rl62b731ln3xxRe+H3knHJV1lAfpsRCOSgho2C+kR7khJnlhc53kk7GAAf4mP4m8kkIIITYt9CYQQgjxLxAPhEoi1PAS4bnLSzgg4PDCIejwGLVo0cJatWrlYYuIpEAIN8TLhVDLD7yHnHPnnXd28YJoq1atmotIvG0BBBSeK7yKCNJ0IH0EEyGhnTt3tuuvv96GDBliTZs2tUMPPdTzireMSWEQe4cddph72fDG7bbbbn6NH374oaeFEGPBW4cHEA/bPffc4x49ypNyBDxzeBnxIuKJRMzdddddttVWW/l1kB7iLwhpztuyZUu77bbbPD0mtGHyGoQnwvGaa67xNPDYCSGE2LSRsBNCCPEvECKEICLuCBv89NNPfV08iCLCFtnGfm+++ab17dt3TZggIgkvGxDyiGeJ9WFdXhByiSeMY/744w9Pl7BJhBgikrDHAOILEcQYt4KMM8MLhhjDO4jwRESecMIJHi4KeNXwmuE943oRXh9//LF74jgvxwUoB8Qnwo6wToQxM2xyDryfHE9aXP/WW2/t4wopZ8JAjz32WD8H10f5AWXF9R133HHusWTYBGWCKAxCkr9ZL4+dEEIIvQmEEEIkBG8Z49QYW0eoYAgBDN4kvGeIN34PGjTInn76afdosQ6RwqyWTHgCNWrUcBGDeGK8XTJIC4GD5+qdd97xdBmvhgBDHJIf0gHG5ZEvPIJhopFUQXAhnC6++GK7+eabXYgxKQpj3kK4ZxBQQL4QmYyL4xoRcWGMXZSoCGaMIL9Jg7yTbwQoZUEZBRBsoXyjx7OO46JEtwshhBABCTshhBAJYdzcPvvs456mMHFKEDnAZw3YhrjhW3Hsy8LkKoxPQ4gRqslxpBW+l8rMmIxRi4JIxOtHenjrOA/hnXvttZenifewbdu2LnIQmeHbdniyGKOGBw1vIYIwgOeLtNiWFwinxo0beyjkueee64IL0UYeAU8Y5+RfvqPHDJx8QoFxdNddd50dccQRvl8QW5wzjC3E44aw5Vi8auSTfxF0rI+GlP76669+LAIvKvggLyEngSeEECKKZsUUQgjhMK6N2ScJE2RcFyDaGBdG+CMCiXcF48v4N3jRGCtGuCAevrDgQWNiE8QNvxkThnBB6BGWiChEoDHejAlamCWSkET2R6AhsK688kr/hEJIk5kzGbdH2mwnXDKMu+NzCwglzoloJM+fffaZffTRRz4+j/2jhFkxGafGzJmITsboIcpIg2vdfvvtPd+kx0KIKKGU5BnvHd5EhBhlRZ4QgxyHMOTauC7OgYcOYbrlllu6aPv22299f/ahvBHNhLtyLCKW2TgRqIzLw6tI/gjtDFDmpI0IJh3OxxjDIJyFEEJsWvD+4J0gj50QQgiHcWq8HBATAUIVGTPGNsabMT4MDxbCCa8TgoIJU+JBnOBRwmOGUIIDDjjAjjrqKD+GGSb5TAFhjXwSAPGDSEKw8KkDJjCJn2QFjxeik5cX58fDh8cNYYnwC59aIE1mneRTAQg6jouHa+RaEZvB88V+eB4Rc4g3BBfCD68ck5OQZ8QcIhTBSLhm/IQtYbbPfv36uVjjutq0aeOCDfAwMp6Oc/ABdfLKuD3Kt3379nb44Yf7fkDe4usDEHmUOdsRf5QjZSGEEGLTJmvIkCE5zGSmnj4hhNi0QSQQ4oiHiO+uBRAdCBnGxiHK+GA4Hjw8T4QxMglIGB8WCOPjGLNGCCWhjgGEG543/iXkkvcPYZeIOUQenjG8bHi44mHb559/7gKKME1CPAFxhoBEkDGODZGGMNxuu+18fF88pDNgwAAXkwjOINAQUoiyyZMne5747AN55Hr4FAFlgFgLn1fAywiIXD60jui67LLL/DezibIdwRb/LT0EL3kNY/kQanwGIohQxCvfp0NIIwrjv1GHRw+PJGKbvBx44IEuwoUQQmx6EMnh71QJOyGEEGLtCMIO4dutWzcPERVCCCHWB0HYKRRTCCGEKCTwHGpSEyGEEBsCCTshhBBiLUHMETZJSGp05lAhhBBifaFQTCGEEGItYWwek6sw9o+xffFjDoUQQoh1hUIxhRBCiEKCSViYSKZOnToSdUIIITYIEnZCCCGEEEIIkeFI2AkhhBBCCCFEhiNhJ4QQQgghhBAZjoSdEEIIIYQQQmQ4EnZCCCGEEEIIkeFI2AkhhBBCCCFEhiNhJ4QQQgghhBAZjoSdEEIIIYQQQmQ4EnZCCCGEEEIIkeFI2AkhhBBCCCFEhiNhJ4QQQgghhBAZjoSdEEIIIYQQQmQ4EnZCCCGEEEIIkeFI2AkhhBBCCCFEhiNhJ4QQQgghhBAZjoSdEEIIIYQQQmQ4EnZCCCGEEEIIkeFI2AkhhBBCCCFEhiNhJ8RGzIoVK2zatGm2fPny2BqRHwsXLrSZM2fGfon8WLBggcorTWbMmOHtTKQGzy+eYzzPRP4sW7bMpk+fbitXroytEfkxb948mz17duyXyI+cnBx/ji1atCi2RuTH+rovJeyE2IjhAcKDRAZR6kjYpQfCbtasWbFfIhVoXzKIUofnl4RK6ixdutTLa9WqVbE1Ij/mz58vYZcmCLvFixfHfon8WF/3pYSdEBs5xYrpNk+HrKwslVkaqLzSh/Ki3ETqqI2lju7J9FGZpY+eY+mxvtqYWrEQQgghhBBCZDgSdkIIIYQQQgiR4UjYbaKMGjXK3n33XRszZkxsTWZAjHL//v3ts88+WzMhyK+//mrvvfeeTZkyxX8LIYQQQgixqSFhV4RgYPgvv/xi999/v11//fW+PPHEE/bbb78V+uQXgwcPtqeeesr+/vvv2Jq1Z8iQIXbbbbfZ22+/vVaDQ5lt6Y033vDrf/rpp31yhgATDrDttddec5EH33zzjfXq1cvGjh3rvxMxd+5cF7I33nijXXfddfbkk08m3X9jo0S24uBThbIqoSdjyqi80ofyKql7MmUoKy+z4iqzVAjlVULllTL+HMuO/RD5wnixTHqOYVcuWbLEbUgmfAkLv4MtGYUZLNnGMXlBmiGNaHobepKnrFxjPKdWrVpWpUqV2CqxIWBGpp49e9rAgQOtQYMGa+pjzpw53lguvfRSa9asma8rDN555x178cUX7dxzz7W99947tnbt+PTTT+3ee++1HXbYwUVZqVKlYlvSY8KECXb33XfbpEmT/Ma56qqrbMcdd/RtlMctt9ziNw4isly5ci7+BgwYYBdffLG1bdvW94syfPhwe/TRR23q1KnWtGlTK1u2rM/iV6NGDT+mTJkysT03PnhgjRk92paVqWkri5U0vebzh06AhYsWWt06dWNrRDLCM6pOnTqxNSI/eLaVL1/eKlasGFsjkoGRxfO7du3aVqJEidhakReLlyz2GQu5J4tnF4+tFcmYOWumd6DXqlkrtkYkIyf3v0kTJ/kzrEKFCrG1659VOWYVy2RbsxrJ7Thmuz7nnHM8Wi07e7WCL1mypNuY7dq1s5tvvtlKly7t65m1+LLLLvOItsaNG1v37t0T2rOTJ0+2//3vf/+aeRzb9M4777QOHTr47yg4KbBvseXXxXOMWV15TkrYFQFoEM8//7x9+OGHttdee9lxxx1nVatW9W0YmcOGDbPNNtvMKlWq5OsKg759+1rv3r0LVdjxIvn999/9ZdKqVavY2vT54IMP7LnnnrN9993XQy65QTp37uzb0hV29J7ceuutNnLkSOvYsaMdeeSRfjNTrtxgLVu2tOLFN94XH8Ju4rgx9vhPK23EzFXqkUyBLORvVlbuA19ThafC6lnRVF7pkJVVjO5eN45EKuTelbon00DllS56jqUPzzGEETJvQ7F0eY5t37iC3XRo49iaxDB05/PPP/fvFVLXLF9//bVHfB1++OF25ZVXuuDjenAEvPXWWy6+qlWr5hFhiYQdHXRnn322NWnSxPbcc09fx/G77LKL1a37345hCbtNCDxKKHx6cLt27WqVK1eObfk3uIQRgDScLbbYwkMSEYIHHnigDR061L1wNBoaTPv27e3ggw924QPjx493ITdu3Dg/Fi9Vv379vAcDYUcPBeGNCDMaN+v2228/3w/hybi2999/33tOt912Wxef8UKTUMxXXnnFttlmGxdR3377rR/DTcM4uJ9++sm9kSeeeKL3giSCm++ee+5Z0xPy+OOPuzjDE0ivULrC7scff/TQ1ubNm7vnL5RHPIhnhDX/Atdw2GGHGfcG5fLVV1/ZBRdc4EKQeiBNypnyo4yeeeYZL7fWrVt7vVB2BxxwgJfBm2++6b1FHHvyySe7p5A6pDwIWw09q8cee6wLYh443Jyvvvqq/fXXX94uyAt1mu5UuUHYPT14lY2anWPF0ztcCCGEEKJIsmxFjm3TsLxde1Cj2JrUYLjQtddea4MGDbKHHnrItt56a1+PzcV6Is9GjBjh9id2d17C7owzznAb97zzzoutzZv1Jexk5hUBmPQDD1KLFi1c1BHW9OWXX66ZJIReBRoEBj8igG2EUdJLgCDHtdyjRw9vKDTO6tWr20svveSiAQg7fPDBB114ITwQGR9//LGLBBbOffvtt9t3333n2+lpQASy0PgRgDRsRA7p4/3iZoiHPCJSaVjADYHgfOCBB/wcNGbGC+LWRqAlgmP/+OMPF1aNGjVyMURjZV1BIK9cb/369fMUdYw35PoZb9imTRvPJ9eMeKO86eFBEIdYa8oE4Um9ITARaQjjL774wl5++WU/nnqkPLlWBCnXg7ueHiOgTgk3Ja2wDXGPsEaM0WPENVPe1AdeTPIhhBBCCCEKDp3+2GFbbrmlOzsA2+v11193Lx0OiFTmiqBDHzuXKDicAxMnToxt2XBI2BUBEECIA8Z+ASIIDxDG/cMPP+x/Y/jTgBBieLXwmOHRwotTr149H4N3+eWXe8jiWWed5V4eRA3gLcNjt9NOO9lFF13kscO4jWm0hCF+//333otA6GOXLl18QeAhTBBgnBuxicggfTxficayITxJL3iV+A277767XXLJJX5ehBrpBfEXD8IPOBchk9x0XDfeLQhppkOyYyh3JlWhTE855RTvdaEs8YRSfog9roklmg55YglwzXg2TzjhBLvwwgvdFc91MnaSMFrK7eqrr7Y99tjD90Oo4fHEjc82PHl4Q6kLHi6IRuK98XySH+okL2EqhBBCCCHyB7uPOSGw+/bff/81w3GwP1mPfY0NzX75gSfv559/ducAEXfYx9hxGxIJuyIADQORgNcHatas6SGIeOGCyzaIJUAAIrwCHItQuuaaa+ykk05yAYF4oNHyL9vwLDVs2ND3Jz28YTRa9pk2bZqLvI8++sjFzfnnn++CBk8XohMRyPleeOEFO/30091jGERofpAu5yL/CCOOI08s8bAvnkC8XWzHDc4xQaTiPYuKqVQIgozrTNT7wjUiwBgAHA0PpQeH8sHbGY7LTyBybdGxhQzIZdIXPsVAuSIg2YcyxQvJuW+66Sbf9thjj7kIxCuHgGMsIGIaIU5YAAJ7XbjuhRBCCCE2FYgsI3oK2xQnAmBvYeMy1GifffbxjvVgtyYKwwQmcyKajSFH2M/HH3+8D+dhjohENu76QsKuCIB4Q8whZPCc0Zgw7vHo5CVkoiKF8V+MQcPDddRRR63pgaBBkhbrITpta+iJIP2wnTBEPERHHHGEe55OPfVUFzyMi2OWyzPPPNM233xzb/y4qxGLqRBt4JyXfCUSSYQ7IkJZ7rjjDvdU3XXXXS6CEF+UT1TgpgLhqpTl6NGjXaTFw7VTVuQRj1kAEUkZhxuafIfyi/feRYnWC6GrDMhlgprtt9/ex0Byw5MWaSDyGItHeVPuxGozUQx1wrhJhPrRRx/tYo9yCB5YIYQQQgiRPnjl6CzfeeedPeIN+NQYw3KwA7HTmDAF2xP7i2FJ2ITxYI/ieMBOxl7HnsPexFkiYbeJwxiqMIEJ3637888/fbwaAzPpRaCBBCGWCEI3EVk0UgZxMp6MxhlEFOkjFmi0iCbG2hELzDq2h4ZNIyUckzQImcSzRK8F4/E4FtFBKCGEMX+FCW5wrgVv1X333edj3PgXgUl4Iu5tvFzpiDvEKhOnIIoYd0gZk3fGsjEGkWtgH4QjPThsQ1wztpHxi3wegXhr6oB6wavWp08fH2OXXz7wbDLujrBMbnhEIg8JxCRlTlp4CRF2TLSC0KPOKAPyygOCumDsJddNGRSU5StzbOmKVVpSWJblltXylZZwm5b/Liqv9BfKi3JLtE1LoiW3ja2ijanMUlmYUEL3ZHoL9+MylVlaS1F5jmHfpAqii8gw7Dps2mDHYeMxPwXfN8b+IsIKGw2bkL9xDGBXY58RAQZRZwCQNttIh877DYVmxSxC4AVDDCC+gphj4g3CAjt16uQ9Akywwaw9iJ4wnSqihZkhGcBJI0U0ICCYfZGZIxF9uIuZORKvEzMwIv4It8Qzh5ijh4Jz05CBcEhCMBn7haeJmSERegghQjrxLjH+LQpj8hBi3CzMIBkmIGHmSDxS0K1bNxeWfCQcQRUgbSYTCZOtRL+JxWBUvHcIIuKX+bA6NxSzZ9JbghhGiF1xxRUe/hgP49WeffZZv15uSq6BmSy5PkJLKW8+WI4LnXS5ITk/3k/GB3KjEyqJ+x5xhoeVMkVo4ckkD8RXczx5xz0PTH5DuVMXwH122mmn+VhHJryhzqg7HgSEWVKu5Aexh8eS9GgHnJNjwgyc6UAex48dbd9OK2MzFmdbscLV4hslS5cttRW5dVKuXPnYGpGMpUuXeDtVeaUOxkLJkiVyl8QhPuLfrFy10hYtXOidXcWK6Zst+bFi5QpbvGhx7rupXO77Tv33qbBkyWKPuClbVmPZUyNn9XMs1z4pWWJ11NeGYMWqHGtSvbQduV2N2Jq8waamYx47jXkiiHQL365jG0uAznuiprChsB+xvbA9+ZsoLBwOpIUjgIgsOt+ZPA+bjkgtOuzjCY6DMMSqsAmzYkrYFTEQMXwUkcaEAOF7djQCxEPwGuFCZipWPDwBGiGiiIbJ/ogJ0iBeGM8cQgRXM8KGuGJCP5l1ETGByOOBhmDEcwW0CSb9QOQgdtiGtwvhiAeM8Mx4cFWTP45lrBkeR44jnTC+j4lcyMNWW231r8864JnEY0c+ETFRbxjrEI1cD8dx45Bfbkzyh2Dj+hGK9JQkgrJjPxo90N7xSoYyJE+UHzceQooQzuDJBI7jWrgZOQ9lwUJ8NnnAA0iZUy9BfMWfkzKg7ALchJwzeEaptyAK6flB2HHNGDOcJ11RBxyPiNyseVPLLiEjMhXmzZ7h91jDJv/UlcibOTOneYdQg8bNYmtEfowdNdyf7RUqV4utEclYtXypjR49KvcZmXtPZmuscX4sX7LQJ0xr2qJF7i8J4VSYOW2yvy/rNkj+PTTxD2NGDnMHQrmKmaEfeE8hurBDmWyQ6LC8wKbEWUCbYPgRdiFOhJ49e/okezg3sNHo9McDiJ2KrUuUFUsQjFEk7IQQa00QdngBCyIMN0Xo3EDoR0W4yBteJLyweFmJ1MD7zzs3r44o8W/o+KPDk9B4DCyRnHVtQG6M0BFNJ3Ze39gV/wYnAs8xnmF0UmUCiK8wIR6hmMnCJdkXoQTsi6OFTng68ImeC/YUUXDYC5QH69iWF+tL2MlHL4QQQgghhNhoIXoNDyPOrGSiDtgX0cqCqAMivIiqinaS45kjPdYnE3XrEwk7IYQQQgghhMhwJOyEEEIIIYQQIsORsBNCCCGEEEKIDEfCTgghhBBCCCEyHAk7IYQQQgghhMhwJOyEEEIIIYQQIsORsBNCCCGEEEKIDEfCTgghhBBCCCEynCIv7FasWGGLFy/2r8BnEnyFni/SL126NLbGbNmyZb6Or96vCzgX6XNuCGXHv0IIIYQQQoiNlwILu/nz59uff/5pv/zyiy+jRo1yEVHYvPPOO3buuefa999/H1uz9syePdsGDx5skyZNiq0pOFz3Tz/95P9GBdv06dPtmmuusW7durmgg6eeesrOP/98+/vvv/13XkycOPFf5ZqKMFu+fLndc889dskll9jUqVN93QcffGDnnHOOff755/57fYGwHDNmjP38889ezlzH77//bvPmzYvtsWGYPHnymvyMGDFiTb0IIYQQQgiR6WR36dLl5vLly1uZMmViq/Jn4MCB9vzzz9ubb75p/fr1swEDBrjwwnBu2bKllS5dOrbn2oMhjoBs166dNWjQILZ27fjss8/szjvvtAULFtiOO+5oxYoVTN8iVB544AF75ZVX7LfffrMddtjBKlSo4NtIG0FVvHhx22uvvSw7O9sGDRpk48ePt/bt21uNGjV8vygI49dee81eeuklF7SU63fffWdZWVm22WabJc0novKLL76wOXPm2J577un5GDJkiOdrm222sebNm8f2XPfgNezevbu98MIL9uWXX3o50GYQU1x3zZo1Y3uuHxC9tNUXX3zR3n77bevfv7+XK+tbtWrldbOxgqebjoxqVatYdm5bFPmzdMkiW7Z0qVWpWjW2RiRjyeKFtmLZMqtcReWVKnNnz7KyZcvkvnfLxtaIpKxaaXNz323Vq1W1Yhvx87qwWLliuS3ItU+qV6tmWQW0bzY1Fi2cbzm57axSpcqxNSIZ2KVzZs208uXL5dr8qeuHdcGwYcPsueees2+//dYXbG00CX9XrFjRbc65c+fae++9Zx9++KFvw2FSt27dPO1qtnP8W2+95f9OmTLF6tWrZ6VKlYrtkT44E9ANVXNti3Vhd2J7L1y40LJyjf+cWrVqWZUqVWKbkoOR/swzz+RWZnk75ZRTrFmzZr7+r7/+cs8V62rXru3rCgNEE8b4//73P9tll11ia9cOKvX111+3nXfe2Y444ghvoAUB4fX0009748Czhndsv/328214zW699VYrV66ce+1KlixpDz/8sP3444929dVX2+abb+77BRBmTz75pItOxPGpp55qlStXtj/++MPTOvbYY61EiRKxvf8LIuX222+3CRMm+Pnq1Knj5fbqq6/a6aefbvvvv39sz3UPovb+++93IXfhhRe6IEdMvfHGG1a/fn3PJ+WyPsB7+Oyzz/oN3aRJEzvttNNcXPIgoM6OO+64tDo1Mg3CcyeMHWNvjci2ifPNsvWOzxfE8KqVq6xEybzvN/EPK1fklldObnkleT6Jf7N82fJcgVJso+5UKkxyVuXY8lyxQhsr6Pt6UwJ7AsNU5ZU6lBf2gp5jqcNzjGcYz7J1wdIVq+zs3eraVvXLx9Yk5ptvvrG77rrL/6a9U48zZsxwoXPHHXe4cwO7c+zYsX5vzJw50+u5c+fObgPGgwC77bbbPLoOG2rWrFnePnbffXfr2rWr2/MFAdsYGx3dtC7aGZ346IW0hB2hixQShXXVVVfl6QWiUPAUlS1b1kibMDwuBAN/0aJFLlZQrShlPFEY+wGOJYSPUE/25+933333X8KO9Mg8Dap169b/EpIUGkY7lde4ceOEeeTYoUOHevpNmzb1yuY4Kp+/CYVEUfM7rxcvlfz44497XhBOhFkiHG688UZvWOkKu+HDh3uDqV69um/PSxxT9njiaJicp2HDhtaiRQvPDw0xP2GHR4/yxzuIcNx2223dqwjcDJQdaQDpY+QiNDkP5/7111+97qjbrbfe2gV+PEHYjRw50vPSqFEjD02lPDg/3lKOp42Qd3oYaFukR+8KNxLb2BfRxfrgCcXjSR2xjnriN9fRpk2bhAKNfSlXvMi0WfKSCEQoaXG9Ib3geaatsG377bf3dkFZ0zlA26CNUH6UCzcqbZm/ae+0ff7mOiinrbbaao2gpazZxsOH47bYYguv+wChrJQfkBZtuSBQlhPHjbHuP6+0kbNzX1oSdimQawhhC+XWkUgFlVfaYGx7canMUsbLTOWVMiqvNNFzLG3WcRtbvHyVXXNgI2vXtGJsTWpgf5999tluN957771uy+F122mnndyGo7MfRwpC7eabb3Z7NAo65NNPP3X7GFuaSDrsd+y4W265xdq2bRvbMz3Wl7BLKxSTsUl47Lbbbjs76KCDcus0ywUURmpYWEfm8WThDkWYMdYL4UghU5jvv/++F/IPP/zgBjzuTYQMhdmrVy97+eWXPVSObRjvrCdkEiFGhbCd0D6OR1hxLAteQ8QWXi8MbwQMhnx86B/iikqisjHM8bwhzPDgUJlcI2lzPYTqJXLVYpCTDwTa3nvv7eceN26ch4xynYgVwhARdIRGIgK4JgRMolBMzkv50tDYTjnGwzl79OjhYZr0UHCNeEnZl4ZCmSC6QigmgoQwVq4RgTt69Gh75JFH1riiuUYEIuKasqCe8MZ+9dVXvp38Uk+UO17Jhx56yEU29cqxpEe6QXQFqC+Oo5ERhlqpUiU/zyeffOJ5RWRyLdQBgor6Yn/EDcKO9VxjaCPsw/WRztdff+1tAOFDetQV+aQjgLqK70nhWthOmOw+++yTsFy5aUPYaCgX6jKIO7Y///zzfjPTzhDFPCyoc7y+CDvKjbwROkw5Iv4Q4LSRUF60Ce4d7hnqsU+fPl6PbKOeKGfaBffME088sSYUl3QoZx5I6YJQnT93jg2eajZ3qVnxYllWLLcMtCRbLLYk2qblv4vKK/1FZZb+ovJKb1F5pbfonkx/WbfltSpXM7ZvUcnqVUkv/JHwSWxDbE3sPvQNToSgc7DBsB9xWGAvx4ss7HX2D7Yt27Hj0DbYfAXtaMc2Xh+hmGn132OoUyAoWAxkvCFnnXWWhw2eeeaZdu2117pnhkLAIMbLgbGK0XvYYYe594DfjEvDWMaDgnrFIAaMYkL2MKgRWhdccIEbphAKFlGCkY7BjAeIuFnSIm3G+zHO7/LLL/d1hx9++Jrjo1CgVHCoTP5FxOFZuf76693bRIUilLieROCixT2Loq9WrZp7DilQjPKCQIOhbInfTSQ+yB9hqYidAw880IXGgw8+6NdBWCmetrwaCulxPN47BNF1113nx+y7774uqhAWCCPGoSGyqS8mfkGMEwJ6wAEH+LYQasuxZ5xxhnucPv74Y893IliP+MMbyY1GWVJ3eKbIE4IZ0XbkkUe6kEEkI+gQV7jHOQ8T5yCgEEtcA8KNm4N6vuyyy1wEkmfaDfvFg4eYNkC5JhLotD3Og2CjPInTRlhT9x999JHvwzkp53A8eSe9aF3xN50QCDPKj44I8oyQY2wfXkpuZvYnrwh5RC/ijvuG+G3KiGujjdOuaYts58GUqB0LIYQQQojVIJyw67C3op352Lh0kmNf4njCxseREsReMrBT8YRhuxLBVtRJS9hhWLOgCgEPCoINocF6xAn/AoYowqBjx46+H8YxXgeMeDxTjLfCo0ahIhg5DrHEcRjDiCVC1zB+WceCB4r9EHF4jkiH0DaMfM6NMGCsGR5BBAKeKkL2UgERcuihh3ooHeGZiFdEAWItEQgsvFgIOkDgIWa5Jrw1iUREMkLjywvygXAhvI8y4brpbcBbyLVPmzbN90uUDuto7Ig/PGKkg1DD80R5IsARFJQxYYgslD/XwD4cj0eJc+Jx5Fj+RcxwLGUeTzgWEX/ppZe69/Xggw92wRbyyHHUUYcOHTxt8oIHFrc4NxHnIf3QScD+HEv5HnLIId6e6ChARNEmOCZdKAvqfrfddnOByM2O4KXN0unAtkRlGg/7cexRRx3lZUxYbgjLZDIc8sY2oCzx8vGgQcyRB64fYch10I5pe7RxxOGuu+6aEQ8TIYQQQogNBZ3yCDiivPC6BXBM4IjCWYADhs589skP9Al6BfsT2xttUNRJS30gZIKRjRGOAGDyEbw6wWUZBQ9SGL8FFCbxrHibMFqZxRGDOIggxAV/c44oGNbsh0HPeTGWOR7PBiIzhFqizi+++GI3mPFuMeYsHQ8awibAeThvIqOesELGP+Gxu/vuu+3KK690DyP5J4QPoZmumxUhRVnhuUkklFjH9SOQo2WKuALKgTznRUiTssHLRvkRkkqvBqG4iBFEMN47PJ6EGlIehB9yXv5GdBCuyLH8iygPXqh4qC+2I+rwhBGXzOQyXGcUriccz3k4jnKkx4Xz4E5nn/jjoucMPS6hwyEK+cMji7cw0XbKhboK5Qicj3VsIz/x5Ur5J7pm2m6oGzo18EgzLg/v3GOPPebhl0FAs1D+XCMhAfzG28e56CxhUC9inRBRPNOJvJFCCCGEEGK1hkBXYKsyXCxq12GL9ezZ020qNAteODQCeiYvcKgwrwid8XT4E52YCaQl7PAaMB6Li2SWwSAWKMS8REV0Pd4YQvOYzKN3795u+GIgYzzzL0Y4fyOOAI9PKHSMc7wo7IcXEHHIct9997kKR2Ti8cDbh5eI78URKorxTJqFCSGjeMnwmKHeEZZ4Z1D/GONcZ7imVKHRcX0Y8AjXAA0LzxEeHQx/xGQoE87B9SFE8OQFgRwPdYDwRjBTTsweRNkxnpFwvz322MN7JRhjuOWWW/p1UI7UD/9yc4TjEWocyzg3xBrhrpw/EeSHWGTSy2ta2Wj7IH3OQ10zmybnITSSmw9PL+cJ5Uo7QgzxmxuUY+iBiQexivscbyWiNYDIo1zZRjpce4Dyx8NJvSLUSJvzILqBdoVATlS/4Xo4nmOY9IdPP3D99CTRKYDooyxOOumkNddIBwFhrsErSogA4yGZxZNQVrzTQgghhBDivxD1x7wEzK3BRClRsC3RMMzlgAMI+x27kEjARGAjMtSHoTNEleHwiJ9kpaiS1uQpGN4UBoYvbk0MakQMBiuGNtsRCRjgeHQwblG5oTDwZCEKEWy4SpkcAk8KooSCw4Am/hXDmQVvDfthBCN8CFFjO5XHdrxxeJ/4m0pELOLFYzvHIYJwnRKyF4X9qXzctBj+7I9AIqQvuGbxspB/QvQQnAHELLNNci18DJzwTWbrZGE/rokwOhoP4Zp4fgiX5F8mykBMkGb8hC54zADxgbgjj+SJcV7h+hASpIG3kPLmXNQFIoDrxMsVrplGTDqEQBImSoNGjFB+HMs1U2+UH6IDwYf3iHYQJnZBvFJ3bAvn5lhEEOVHyCvrqZcowePGBCnUa7T8AggcbhiEMdcWRF8oJ87DQn45D+IL0cm5Edb8y3jBMMEK9Yb3OL4dI5Roj6RDm6Asabt4ybipKSvS4+/wUXUmXEFkI7T4F3HN9SLsyBP5oY65bxiPR/ocw/XS3llP+YbJYUif46hzQkjZTr6px2g90ymAhxTPXmj7LNQbn9Hg3ksXyo3JU36cnGOzFuOFzhWfueu1JFuyYv/yX/w2Lf9dVF7pLyqz9JZQXiwqs/wXlVf6i+7J9Jd1W2bLV+bYri0qW/0UJ0+hoxx7C+cPdnGAznFsOBwN2JjoFoZroTmOPvpot7+ZtwM7DlsSu5ffzHGA/cxM9dFZywsKtjG6ApuYfBQ2iFHs1bS/YweIBwxPjGUSwSjHk4cRj5FP4niDEG2IH4QBcFEIL0QTsD9eNgr3vPPOc5FABRBGiXDCaGa8G+IDAYX3CIO+b9++vh8Fw/kIXUMgYEQzQQhpYmxjDGNok34UDHvOwfkxtHHdEkN74oknrlH5eEsw1PEGMo4rwDrCLskrk3dE06Zc8CACnhbSxNuF94n9cAEzBo9pWIOAjIK3h94DJoFBaAANEcGCOMVIRxAgSsgHjREhjTjBs8QEJIzl4nyIMyZGobw5nrKk/Gm4lD+Tc1AviE5uAMT2Pffc495ARCF5YR/ECOnRAxIECHVDw6esGF+JeIrCebjBqA8mwImWXwBBwwymTJRDuUcbOfXDeahHhBqCm/F5CCKuHQ8YnkK8jAgoyggRliz2mfZCuYaQRjyspMEYydCmyC9tGQFJuwgeQEJEEaHkiXKmLVLOCEHqkjzS3rkm2gRho9wDCGXEM8eTx5NPPnlNHqlnvN4IPtoG40lpxzw8yCOT/3AO0ubaqaMQ5pkOeNNH515f5Vr1rXjJ0rmPYZEfM3Pv4/m5D1/qTOTP9Nxn0aLc90BenxIR/2X0mNHeaVRVH3VPiRBhQecW73aRnIWLFua+p6f4PVmiAO+NTRHet8uWL7cGubaByB9sxNG5NlDVXO0QbPzCBnFXsXS2lSyef3AhdhMRUtjJRKVhNwaIeOI7dtimRFJhF2FzEgnGxI/Ymtiq2NXM3M8M6wg+1vOcZiFdjsNOIyIQDZAuOEt4jmH/x+uSwgCbmHZcIGEnNj6YpAPBipBFSAAhkPR+IOyivR8bEoQdNx4DYNfnR9czFR5ECNemTZpYqdL/HrsqEjNzxnTv1GjaLPF3OsW/mT5tqr+wmjTNfyC6WM3IEcP9nVu12tr3Am8KLFu6xDvBMIiKl5Cwy4/FucKOTlo6hItlS9ilwpTJk9zwb9hIHXqpMmL4MO+MrlwEOqgQdjgtcCTgcCCCMApOACIJeVch1KKT0hGBRUc72/D24URgNnOipQAxCHTSM+EfzhQJO1HkwbtHCCAeOrx9hJzikcKzRTwybaQogNfs0Ucf9clF8KqJ5ARhh/cpPkxVJIZIA4RdfAi3SAwvEl5YiaIQRGKIIOCdWxjhPZsCRJTwPiKCJzohgkjMujYgN0YY246wU6RGauCx4znGMyzRcBvxX9aXsEtr8hSx8UJIJxOj0NuBqKM3gu/XXXHFFUVG1AEPEcZbxo9RFEIIIYQQYlNGwk44xBu3a9fOP93AbJfdunXzWRuLWk8Mk4t07dr1X/HTQgghhBBCbOpI2AkhhBBCCCFEhiNhJ4QQQgghhBAZjoSdEEIIIYQQQmQ4EnZCCCGEEEIIkeFI2AkhhBBCCCFEhiNhJ4QQQgghhBAZjoSdEEIIIYQQQmQ4EnbCGT58uD399NP2559/xtYUDnPmzLHXXnvNevToYb///ntsbeazePFie+ONN3xZtmxZbK0QQgghhBAbBgm7QmTkyJH+ce9zzz3XLrnkEvvyyy9t5cqVvm3BggU2bdo0FwQbGvI0ffp0mz17tuXk5Pi68ePH21tvvWVDhgzx34XB0qVL7ZlnnrE+ffrYN99846IxnC/KkiVLbMCAAXbttdd62V122WX29ttvF7pgWrVqlT322GN21VVX2YgRI2JrCwZ57t+/v3322WcZIexKFtetniqlimdZyezYD5EvKq/0obwoN5EapXOfX15mJfQcS4VwT5ZQeaWMnmNiYyEr15DPqVWrllWpUiW2ShQEPF733HOPZWVl2bbbbrtGyF188cVWt25de+GFF1ysnH/++bbXXnvFjtowTJ482a644gpr1qyZ3XDDDVa8eHH74osv7OGHH7aTTz7ZOnbsGNtz7Zg0aZKLKNrXrbfeaqVLl45t+YdZs2ZZz5497dtvv7XmzZt7nhCEf//9t5133nm2xRZbxPZce1asWGFXXnmljRo1yq97++23j21JHzyR3bp1c6HKtZUrVy62pWhBWY4dM9qm5VS1JTklrJhsyXyZP3+Bd8DUrFkjtkYkY968ed7OatRQeaUK74ayZcta+fLlY2tEMpYtW24zZ8606tWr54qV4rG1Ii+WLFma+46a7fdkdrbUSirMmTPXVubaCNWqV4utSR36q7Ozs2z3FpVTfsfSsf7LL7/48xPbaKuttnJbEWjrgwcPzn0XzXfbYptttsn3+Upn88CBA23RokW20047rfPnMbYPdi/3ZNWqVWNrRTLQBRMmTHA7t0SJErG1hQdtaurUqRJ2hQXeLsTbEUccYaeccoqvGzNmjIuaUqVK2UsvvWR9+/a1c845x/bYY481D1u8SMWKre5Vi/4N3DisQyzGr2cJ6/DA8Tf7ReFY9guwnQXBhXesSZMmds0113gD++qrr1zYnXrqqXb44YfnmWYiwnmi+/Mbr9hNN93kQveiiy7y88Sn9/rrr9uLL75oO+ywg3vrqlVb/VDFg1i5cmV/qJFWKC/+ji+TaLmFv9kv5Cms5xgeRDwsN998cytTpoxvg+BZjT9P9Jr4DayLF3YYaeEc4ZzxaUSPzy/9wgKDe+K4MfbYjytsxKwck+Muf4pRH5H6EslReaVPeAawiPzhCUmZ0cZUYvmj8koff47lsqoA9ySHlClZzJ7t1NpK5Aq8/Pjrr7/soYce8g5s3tHUFbbhaaed5tFL2EREgCEEsB9btWrl9kadOnViKfwDdfzhhx/6wnCX5cuX24MPPmg77rhjbI91A88uCbv0kLDLMN555x177rnnbOutt7ZOnTpZw4YNfT03HYIJj1QQDSVLlvSblN/cgHiO6LX5/vvv7cILL/Q0fv75Zxc9o0ePtkqVKtnBBx9s++yzj4sR0uLGP/TQQz108rvvvvOeHrxtwVvI2C9CQXlo0BtEbw69OCyEI/IbQYEXCyHXoEEDe/TRR2333Xd3bwXnr1+/vqdJT1IQH1GmTJli7777rud74cKFnoeDDjrI9txzT/v111/tkUce8d4jjiUPeOCiDxuu+c4773QP2o033uhiKwppPvDAA95Q77jjDu/d5mHH31zHWWed5TcJD8jtttvOr3vQoEHuJeWhQxjoAQccYD/++KM3+EsvvdTee+89fxixD9fM8XhS2YcH4v7772/HHXecffzxx17+iM1dd93Vt+GRJR3CbCtWrOh55jx33XWXi9iQD44B0qV8yOcuu+zi6VEn1BtCmmtp1KiRnXjiiTZ27Fh78803vU3g0T3qqKMK5cYPwu7pwats1GwJOyGEEKIwQdiVzhV2T57cMl9hh311wQUXuNeeiCZsNjqbscWwST766CP/u0OHDm5X0AmP3XH22WfbmWeeGUvlH+bOnetzGNSrV8/tLmyg+++/f60iklJBwi591pewk5lXSOy8885+U+I+v/322917R8gjPTGIkJYtW7rIw/BHSCHW8BIhXjD+8aIh3rhBhg0bZvfee6/vf+yxx1rTpk1dNNIjA2GMXK9evdxTdOCBB9qMGTP8N/8yWQkPh3bt2rlQYX+EO6IK8bX33nu7gOCGPPLII23LLbf0dMkrwgNPGYII4cZ5CQuIh4cSoguBwvUdffTRniaikXX0LCESEXUIRMQMD54oPMxo5FxD/DYg3zwEKaPQs02ZcBzCNPxmO97QiRMn2iGHHOL558FII6ceEIRcM+ISTxvrSY/jmDCG/LZv3969rePGjfM8hfMg6AIhL2yLh7xy04Z8AWPvomnwL/WM9xZvKYKR8+HxQ6zvu+++nlcEXmFPYiOEEEKIDQvCi85sbJXddtvN3/nYS9iPgO3FtgoVKngnPwt2FLZDIrAlGVpDhzTevWAriU0XCbtCombNmj7pByIHTxTiCpGDAGIdY8W44fibMWzcjPxGgNSuXds6d+7s67m5EXDcyAg2BBHrSR/PHB4YBBRCAs8O7nvCJ9u0aeM9N9z8PDTwBOHWJywUYchDIgg7vGqkQQz28ccf7x65kBceKvQMcSweNMbA0QMQzw8//OC9SfQq4ZHCw3TSSSf5eb7++mu/pv3228+vg7wgIOPFG9tYIK+HUXSfAAI0rONfygKvc7QMEV+ILK6N3jFEM2GenIdjGFdIOSGi8aZxDcccc4x7TBGilEX0PMDf0d/xJNo/Pq+cn7Lq1KmTlxeCGyGKZ5S6QICSd7x5QgghhNh4wObALqCTGY8dNhoRXImEGxFPdDQDNl4ysFnysqPEpoWEXSFC+CU3KhNzIIrwuhAvDdx0EPUAAUY8AiuMLWM7Ao1/EYZ47BgHx82NqEPEADdwOAYI72QdC0IKbxsC8dNPP/VwTgRXyAPpAOcO6yCvNBN5qPDi8XCKijV6nRCseK44R5gtkjyHfEfheM7BNrxhychLUIX8RcsQQlkg8jhHWBfgGDx35LFx48axtat7v6K9XnmdNy9S2T+aT/bnfIR2An+zLlovQgghhMh8sHVY8NzRwU6UFrNrMx9BvB3E0BE6oLFjiAoTIhUk7NYBrVu39jDEIDogCAXETDzR/bjRESLE3xIayLgwxoNdfvnl3rMTFR1RwRUVIggH/iWkr3v37u6xwyOElyrA/uwTXQeJ0kwEY/3Yl9DEAN49RB35J91kxwNiBlHFMcSGJ4I0EH5BjCYqP2C/aN4DidbFg4c1HtJjCQ9a6iUZ4VqjoZiUbyJCnsIx0byHdXkdK4QQQojMhHc873cidxi2c9ttt/nkKAzLiHrtmKn82WefdTuJ2dSJghIiFSTsCgG8a6+88sqacV6EKPbr18/HdIXxawg1vDDcvOyDpyiR8Y5wadGihQsKBA9j81gYq8UsmwiMYPzHQ3q49wmFJJwQUYj3EEFIqGKAc5AOXjfyyjHpQmgpY+MYk/fbb7/5NTGuj7Tatm2bNJ8BjieUk7IhdJW0Qvkx9o2yQqRy7UzQgufxqaeeSuj9Kwh4WAmF5LxMO8xMnExKQznjiURsITjxlvbu3dtDKOKFMHCd5BNByyQozExFHXzwwQcJ9xdCCCHEpkeYjZtOeuA3og37METqYFMxSRwd2oyfYyZ1IVJFwq4QQMSESS8Y58WsiQgzZjCiJwYYx4V3qk+fPh6uiXcLuHHjwzMZ58ZEGnzU+4wzzvBZFhGK4RsnCBs8Q9FwPdJgHb07hIEynW7Xrl195sbrrrvOJzphMhfA9c/4PEQUnyH45JNPfD15iU+TdYm8XlwX4+bYjnikR2no0KEeOkr+AcGT6PqiMGkJ4wQJpWQWTcqP0NPwqQjyich6/PHH7eabb/YyYAmesbzOQZ7jrwfCNbE+zEiJ0KWcuAbCHihDBDl1FmYqRbDxLRkEOedk4W8W0iIMlYlqELbMYsWspMx2hdgLeeBf8h2EaTQN/obgnYzP99qyfGVuOa3ILRMt+S7LcstqWW4VJdqm5b+Lyiv9hfKi3BJt05Joycl9hqmNpb6ovNJdCuM5lgp03GMz/vHHH/6bOQzozGYyO2wbOpiZgRsbBvuMcfdRmLeBjnDmXIh2ciMUSRfC8BOxaaLPHRQS3IR4doL3Cw9O/GQhuNmZzZIeGqY7RWQwSQaeK0RGNMwQwx6PFV47blaEDxOoAOdAaNDLEzxx/MazxQ3N7Jh4ipiMg38///xzn76fmSuZsAMQnnjAeDDg3cPbRxoIlHAexBXnR5AiXBPBQyhcM22ItAKcgwcW49aIEU8WXsh4N8YFUiZ48MgHk4oAgpSHGeMESYdypkzwuCGUEGN4R8lnKEPCK7k+roW0APHENTEgmfDU0HPGNXB+8kedhal7CTNlf6B+EFzUH+chj1wb8GF18kP6rCN9zkl+g0AlTa6PhzhphZk7QxqkyTXgReX6onW7NpDnMbnlsKJsTVtZjPF7sQ0iT+bmtueFi/h8x39nahX/ZU7uvcO9XifW8STyh061CrnP1Iq5z0aRP8tyn2NTcp+dderUzn32ymjNjyW59+P0GdOtbp26lq2okZTg3bsi1/6oVZCQxxwiocw2r1Mu33csdgWdxdgGm222mf/G9iLCiuE3fB6L2cixm4iMwi7BvsSmxHtHNBBDcxjuc99997nNxOcOsCWxGXEaEOVFBzX7hU9vFTbYO/rcQXpgT2Pf6Tt2Ii0IA2T6fB4YeKMQHISI8jBgpkseHGLTAWGH8G3RrIkVL1k6tlYkY86sGS7uGjVtHlsjkjFrxjRbMH++NWzSLLZG5MeYkcOtSq4xVKnKPxMpibxZuWyJd9RhEGUVl7DLj2WLF3qHZbMWuc+wLAm7VJg+dbItW7bU6jX4ZzK1dQWd1a+++qpHOSHgsMvC5ChEdQ0cONBtN0QbAioIuyuvvNIdBMydQAQRHfWIBX5zf9A5TOc2x3EM+0vYFR0k7ESBwFPFd/H69+/v3iXA20eMNtP5By+V2DQIwg6PoOo+NbhvmJkWT6zIH14kvLB4WYnUwCDinYtRJPIHjzAeDiItwtgkkTfr2oDcGEEwMSyCd6XIHwm79Flfwk5j7DYycL/jqbvzzjt9XBoLfzOBigx7IYQQQgghNk4k7DZCcMUztozxaCz8nWx8mxBCCCGEECKzkbATQgghhBBCiAxHwk4IIYQQQgghMhwJOyGEEEIIIYTIcCTshBBCCCGEECLDkbATQgghhBBCiAxHwk4IIYQQQgghMhwJOyEKwPz58/1DkHwAXAghhBBCiA2NhJ0QabJy5Up78MEH7dprr7UJEybE1gohhBAbHr5bGxYhxKZF1pAhQ3Jq1aplVapUia0SIvPIycmxgQMH+oLw2myzzeywww6zkiVLxvYwW7RokT3//PM2Z84c22GHHWzvvfeObTEbPny4vfvuu+6By87OtuLFi9uqVatsxYoVvn3fffe1tm3b+t+IuRtuuMFatmxpF198sZUuXdrXw6+//moffvihlStXzg4//HBr2LBhbMs/TJs2zfr162djx471F++WW25pHTp0sP79+9sff/zh52fhQ/Ocn+vh/jzttNOsbNmysVRSg+sZNWqUNW/axEqU+iefIm/mzJrhbaRx0+axNSIZs6ZPs/kL5lujJs1ia0R+jB453KpWrWqVqlSLrRHJWLFsiY0ePdqaNWtmxYr/80zfmOAdxrOedwLP/+i6KGzn3ZBItPHOYlm4cKG/pygv3mXJjhGrmTRpki1btswaN24cWyOSQdvEbqpevbo/y0T+LFiwYM19WaJEidjawmP27NkeSSZhJzIeXmSvvfaavf3221ajRg0XVTRwxNhRRx0V28ts0KBB7mnj4c1+99xzj1WsWNG35d4H9uqrr9qSJUs8zHLKlCm+rXbt2v4yPOSQQ2yXXXbxfd9//3174YUX7KSTTvL1AV7ADz/8sH355ZeepyOPPNJOPfXUNS9T1n311Vf24osvusisV6+ev2xnzpxpBxxwgIuwwYMH+zpufvZBGJYqVcofnuedd55fWzqQ5pjRoyyrQh3LyS6Zm5fYBpEniLoFCxZa/fr1YmtEMmbNmm2LF69uzyI1JoyfYBUqVLBKlSvF1ohk8BybMnmK1a1b10qULHyDqDDJtXetZPFi1qR66h1py5cvt27dutn3339v5cuXt8cff9ywy/7880+7+uqr/Z3FPhjTvA8effRRa978vx1PzzzzjD377LNrjEYEIvsj7u6++27v8BSJkbBLDwm79JGwEyJF5s2b52GRCKG77rrLRRteKoyB1q1b+z54vu69914bP368iyUEVJcuXWzXXXf17VG+/vpre+SRR2zPPfe0zp07x9auhgc/4hAhePPNN1ujRo1iW8zGjRtnV111le244472999/+z115ZVXrrm3xowZY127dvUH4llnnWXt27f39SNHjnTR16JFC/8Nt956q/3+++/+Mo6eI10og4njxtgTP620kbNWWa69IfIjV/0ixnNy60Tkz+qOi9zyylF5pUpWsWL+HMj9X2yNSE7uPVmMe5LyKtpltjI3j3WrlLZHTvjneZ4fffv2tYceesiNPd5VvXv39k7F3377zc4//3x/V2y++ebeZhBpBx54YEJj+pdffvF3G52MdFCSFh2RdFI++eSTLoxFYiTs0kPCLn3Wl7CTmScyHl5iCBh6NPG08cBp2rTpGlEHPLQRXq1atVojqH7++Wf/N54QfonYiod0EI1NmjSx+vXrx9auhpcq3jbS5zzsh5AM0BuLN4iwy5AH4CaPijquI5ybvwuDEtlZ3ousJYUlt6xK5D4ZE27T8p+FtlUiW+WVzuLtS/dkGku4JzOjzLgnUmXGjBn2xhtveEg+74349w6/99prL4/+IByfSJG8DOltt93WOnXqZGeccYYdc8wxLgZ5N3J8nTp1YnsJITZmJOxExkNv5E477eS9IXjlevbs6T1JUYYOHWrTp0+37bff3l929DLhKUMIpkNIp127dmvGQQBikFBPekQRabxg6f2j9zTA+DmEH2PzhBBCiA8++MBmzZrl0SHRMeEB3jO8RxiDzRhyIlTyY/Hixd6J+NJLL3nI7+677x7zrAshNnYk7ETGw4uP8WyHHnqoe7gIa2H83A8//ODbEV2MVahcubKLOkIj8ebhfUPcpQqeQSZHYQwE6UQhzJJJURBtnId/CXH+8ccfvcdUCCGEiDJ58mQXX4yxJgQwfqIUoDOQ8eOE+RPaf9NNN/n7Jhm8E//66y8P+9pqq63+Fb0ihNi4kbATGwWINUJQGJNG7ySxxkyoQk8ofyPICJ+kt5OXHRM98BLFi5Yo5DIReAHpOd1iiy1ctEUhfcb4Ee5C+vSYcg7EHuPtIHj4QqinEEKITRPeA3369LFKlSr5JF9MchK8amGmZQTZ66+/bu+8846/z3beeWefgIu/k8H7h/04B7M5lylTJrZFCLGxI2EnNhp4KTLujXEICCxCM/GWET7J9M8//fSTXXjhhT4YnZnD6AllcHoqoS3w3XffuUcQYRcNmeEliuhjRs2nnnrK0+czCGEQO147IEQTEcmkKEIIITZd+HwD4ZVMhsJMysyWjAePd8Rbb73l47OZYIHJwFjw6O2zzz6+js7DZJD2sGHDrGbNmv/6rI8QYuNHwk5kPLzE3nzzTffMMa6NSUwYO4fHjBcb4xIYZ8AYhttuu81uv/12n1qacXLsF4RXPD5rXQyEId49BCPj56LwMkY8EvLCbJakz3kQkXgSEY947vAk0jv7zTff+HfsyCsLs3AyPi+e6PnXluUrc2zZilVaUlgoq+WrLOE2Lf9dVF7pL5SX7sk0ltyyyv3H/024vYgt1G1+0OmIJ413ELMwd+/e3QUbwo7wzBEjRvwnuoMIFLYzRhz4mw7F+BBO3mlhoi5EoRBi00GfOxAZD+Pk+AQBs4vxgsNzR9jlOeec4561K664wse88UmEqKeNQeu8UAlVQeiFMJjPPvvMv0e333772QUXXODr8L7dd999/ikDBFsUQmXw1DEGgtnHAog2PmTO+D48ePS2fvvtt74/YjDklY+On3DCCf7dPcAryKcUEIt8viHR94pSBeNh/NjRNmBiaZu6KMuy1ZWTL8uWLXeDqmxZhS+lAu185YqVVkbllTKEbZcoXqLIf5OtqLBq5SpbvGSxCyEiLYoyuVrLqpYvYZ07JP+0AKIsOusxkR8894no6NWrl0ef9OjRw8d0E5KJAGRiMN5zdB7yqR7Gk99///3WsWNHfy/xPuHdQifm3Llz/RMKW2+9dewMIhn63EF66HMH6aPv2AmRBoStMFicBzNCabvttvM2zcuQzxo0aNDAp5OOwuyW4YOwu+222xqDgbR4ufLJBKafBsJkGMB+ySWXrPlQeQAP4cSJE/0TBkycEoVzk16bNm38ZgZ6UkmfFy/n5Lt6CM9wo/PCJ+wTLyFeRbyNBQVhx2cXWjRrYsVLpv7B3E2ZubNm2Jy5c6xRk4IL6k2J2TOm5b6w5luDxqvbt8ifMaOGW9UqVa1ilWqxNSIZq5YvsVGjR1vzZrn3ZPbGKYbxvDE5Cp2IjL3jO3aMk3viiSc8rBJ4jxx22GF2xBFH+LuD/ej8O/roo71jkXV8A48Oy2222cZniWbWaJE/EnbpIWGXPhJ2QhQREGK33HKLzZw50z15mfSiDMKOl5UG0KcGgh/RvTae0k0JXiS8sELHhcgfDCLeuSGkTiQHbxYzQdLZxiQjGyN06BGyj8DDW8fYOyD8MowDJ5Q/aqvR+ccxdCiG9Xj0uCfxCjNsIKQjkiNhlx4SdumzvoSdArOEyAfCZTbbbDM79thj1fsphBCi0MHbhpcOYREVYxjNrGOJ74AvV66cDzuIrsfQxnBEBBbmOG0hRGYgYSdEPjD4/Nxzz7WDDjootkYIIYQomjBGGA+gEGLTQ8JOCCGEEEIIITIcCTshhBBCCCGEyHAk7IQQQgghhBAiw5GwE0IIIYQQQogMR8JOCCGEEEIIITIcCTshhBBCCCGEyHAk7IQQQgghhBAiw5GwE2IDwcdjV65cqe8NCSGEEEKItUbCrgAsX77cRowYYUOHDrW///7bF/6eNGlSbI/MBqExYcIEv64lS5bE1q7+6Ono0aN9/YIFC2JrV+8/atQo30bZJGLixIk2fPhwW7p0aWzNf5k3b54NGzbMZsyYEVtT+CCkyOuQIUP837zyuz4YNGiQde7c2fr06RNbI4QQQgghRMHI7tKly83ly5e3MmXKxFaJ/Bg/frx17drV3n//ffvkk0+sX79+9tFHH9ncuXOtffv2sb0yF8RPr169rEePHtagQQNr3Lixr588ebLdeeed1rdvX2vUqJEvMGfOHLv22mtduO20005WqlQpXx9AEN5+++0uYFq2bGl169Z1bxVl9+eff1qdOnWsdOnS/pv9Fi5caDvssIMVK1a4/Q7z58+3l19+2Z5++mm/hi+//NKF5uabb27Z2dmxvdYfY8aMsW+++caaNGliW2+9dWxt4UJdzp4926pXq5J7jcVja0Uyli9dbMuWLrHKVarG1ohkLFuyyFYsX1ZkyotnygcffOAdJ3Qo1axZ81/vt19++cW3f//99749PH/ygn0+/PBD+/rrr73jqUKFCla5cuXY1oIxa9Ysz1PZsmVja0QyeIfwnqlSpYoVL67nWH4sW7bMO0qrVq26Qd5tmQj2Ae/Ltb23NyV4jvEMk35IjXV9X+KIwX7OGjJkSE6tWrX8gSlSA4/VbbfdZg0bNrSTTjppjVFQrlw5NyI2BhA+zz77rB100EF25pln+jpEyKOPPupi6PDDD7dTTjnFsrKy7Mcff7T77rvPdtllFzv//PMTNthHHnnEhQzbmzVr5usuvfRSf1kj5mrXru2G06uvvmq77767HX300Z52YYIxh6jbY4897LDDDrNx48bZ4MGD7fTTT7eKFSvG9lp/cL1PPPGEHXDAAV6W6wLqasLYMfbBmOI2aUGWZctHny8Ykbzg4zsoRGJWLM8tr1XrrryWr8ix1nXK2um71omtyRvupwEDBriRxgsUttlmG7vrrrv8+fzcc8/ZO++8Y4sXL7ZFixZ5Pbdr186fQYny//HHH9sLL7zgzynS5MVcr149379FixaxvdKHTjDeudWrV4+tEcmgvnh/NG3aVPdlChBRQ9QN79oSJUrE1opkEHHF/R06skVy6JznOcYzDKEi8mdd35d04k+dOlXCriDQa3vLLbdY69at7fLLL7eSJUvGtvwDhUtoImGK9evXdxEIrMPzhfjhJVWjRg1fj4HBTUIPCGA84BEjVPCPP/7wB852223njYE06ZVGnW+11VYJX3Q0Hh5UHE8P82abbbZGgLKehfzzsoRWrVr9S5BxznvvvdfzgTcOowjRhVHE+Zs3b25XXnmlC6K33nrLXn/9dReAe+21l6eJIcQ5KSt6c7g+GvWWW27pgo1QyGeeecavAZFFWVSrVs3Gjh3rHj3Ki/MgotkfrxbhrqTBNjyJwD6U28yZM9cIQR44XFt8m3788cft008/tbPOOssFazyUFfnF80panIfrB4xE8kJd0mNMKC4eRbx9lO9ff/3l18y9RF7ZhjHCdbKOffgb2E4HQF7CjjZA+uSHhyZezoKCsJs4box1/3mljZiVY8Ul7PJldTPK8nYk8mddl9eyFausbeMKdt3B+Rtc7733nr80eZ7179/fO+B4Rlx33XW27777ulDDCGnbtq39/vvvdsMNN/h9SscUz6Z4vv32Wxf6RGLwbLrkkkv8+X3iiSfa//73v9he6SNhlx4SdukhYZc+EnbpIWGXPutL2CkUswAgIgjjo0ETehhfQYgDDPZ3333XvvrqKzf6qUhuAtYTtjlw4EB/UW277bb+0nr++eftlVdeceHBtl9//dWFDp6snj172muvvWbbb7+9n5MxaN26dfPjd9ttt/8IS4wXvG2ED3H+H374wcNHt9hiCxd3X3zxhYsq1r3xxhsuOPC2RcORuKbvvvvOhdeOO+7o7nZCTxEsGCQ8BLn2SpUquScMMYIXj21vv/22h10iYvmXhoxQJF8777yzG0oPPPCAN0AEH+fhb9KmfMgHoYk8ZLl2vIcjR460N99804010kJgUT6ISvb57LPPvNwwxKgbjLQgygLk+bfffrPp06e7OEMcBjE7ZcoULzPyyzlIi/MgwBCaCK3777/f15FfrpFzUQdsI8STuiPMi2NIe9q0afbQQw95+RIWRv5JF4GI4clNTjgYIjmEYrIvZYCARvhRd5QX7acgIUiU7/y5c2zw1FxxujS3XrPx2mlJthTLVSq5/yTcpuW/y7ouL6hXpZS1b5F/iBSdSXSW0TFDZwr3D89LOsDatGnj9xrPBbbTKUW0Ac8eOlfogImH+5gONvYnRIv7k7G5PBP23HPP2F7po1DM9FAoZnrw7lQoZnooFDN9FIqZHuv6vgyhmOq/LyCIKbxmucLYOnXqZBdffLGLA0BQEeZ3xRVXuMG/zz77uBhERCFe8IQhrDDu8ahQ2XDNNde4uGMcGzcMQoH9EVCcDyEBCEQaByFEiPIoCAtCh+jVvOOOO3ysHOIPkYBAAkQb5yWdq666ym666ab/pMPDDc8SRhHXwvnwmOE1ROjxm7En/IthREMNXjTyynp6tskDIZfc+Kyn9xzDi550esYwrghruvrqq90QY5/oi5vroBeCmwCRdMEFF7hAQyAhHBF2iDjEHR5DruPcc8/18Kt49t9/f88/+X7yySe9F/+nn37ybYhrzoVgpg7oyWc/wrqAeiBviDVCORFfiHIMQ4Qd+1922WWeV8qa6yTPlDVCn7pmzCIGJMKONkKPV/AyAkKP9sL1USYvvviiH8c10jkghEgd7iM6lXj2BG8chhvrEWfcazzTuI8RhPmB4cczk/uW54gQQghR1JCwKyAYCIiZXXfd1Q19PF6h14JwEcQaXiQ8ZoTx4Kmi5xdhgMeOMKAjjzzSe4lZCA8kBPDzzz93IUAvCD2UpIOnjl5mRAQCEWGA8CIMMB7EJiKFcWoYK+QRQYOnj1AiBAdigjC/gw8+2HuxE/WCsg+93JwfYYdnip4APGV4jxAt5APDCUFLuGA0Dc7DODnKgjwgjAL8Tf4RPfzN+RF4UZETwIhCrBH6xDVgUCEAEZz0TlAP9J5zDsqI87Iu3osKeAIJHz377LM9VBMvIGILgYiIZawdYpQ6YB11gMAOZUa6lBflyYQLCFOumRAvygQxiQeTY9gX6GlmLA51Tf7p5cfTSLmR/ygIZPLEdgxP2g7XTn1SB0KI1OC+I3ScZyodUUG4Ic4ILT/iiCO8c4f7OtGET4nA485zgXudY4QQQoiihoRdAcFwR0ggBk477TQ79thj3agHvDJMY0/PMMIBrxUhfHj2MPARaI899pjdc889LlAw8vHSMcEIg/sxSBjYj+jhPIgWBBKCAY8cxgXGf6LQIYQYx0Vd48ELhpcuCA4MmmjoZSIwYEgHUYEQRVAh7LhuvG6EJRHOiUCJ78Em/WAsIYziQbCxQKLt8YR8h3+BMFVEE0L55ptvtqeeesrHAiYbk4bgQ5jhTUVwI7TxhuF1o56oF+oAIy6UZZSQZwj5Dv9GyzYKv8Nx1AULabNE9+U3IJR79+7t+SDsk3aViuEphFh9H+JRJ6SaEGe8/KHTiY4SIiPw8DM+mvsKgYcHPRmEm3M/0jnD2LpEz14hhBBiQyNhV8hgwCPAOnTo4JN1nHfeeR6+g/eF8MTjjz/ex3IhLhj/gWAiHAixh+cHUcdYLgyQIAYw/vfbbz8XJYRzBg8Tgi8eDA+OwzsXIH3yxDbSCOmGf/OCsWIsnA9BGQQdHjbOj3AlVJG8hjDMKPmljyBiCUZXvCBKBvsiyhDGhFnhXcOII6QzkbDD2CO/iFtALAWvHgIR4c24RoQ3dUCoKEZffteQH+STeiefEMJXEebROga8luSJSVsQqYSE0lYIlcXjK4RIDvfTSy+95OHoeOkIt8ajH+BZw/OByVPojGPiJsKneT4TxZAIxsEyuQpRCqRHCLwQQghRFJGwKwAYDxjseLLo+aUnl7FsTEoCTMDB9NqsZwwXAgFR1b17d3vwwQd9ohRC7YIHDIGGpwmvEdsYf0cYZtToJ+yPfQnFZH1eYzz4/hvii7wgLMkDE31wLsQkcDxCJ5p+IvDoEbKIGCG/CCDSQXxgLOFVJBwTb2LwVkKi9BFw0XWUH+GMXCdjyegxR3SxX6LjovCbBYGEUQaIIYQR+UTExkM4I3XF+EbKBM8cxhyhlVwjoaF4J/HeUQfsw5i3kJdwTeQnEH9NEL8PhiQim3pHpCEauU6EP4YiIWNhf8Qe9UpHAG2FfODxJa/UwdqwclWOrVipJaUlt6xW5lZJwm1a/rus4/JanrvQflMBLx3ebjqeCLmMznDHvck449DJwvOLTiueRTwzuR/pYGMsL508QGg0Ez3xzGNGTIVgCiGEKMrocwcFgLFQvOwZv4FhjmGPcc5YDkIwCVFErOAhIuyO0ExEFUYDIX4chxA66qijfGweBgeeL7Zh9OOdIbwR0YMxgWcH+IA3hj71hXAM6+NBGDAjJ6ILmA3z0EMPdQEGiD7yxzf4EBjJ4Nt19H5j9JBfxhMCHi6ECmNWGKtH+hhIgJBEqBECxTg9yoZwJ0QXk8wgUAGxgmcK4UM5ILAQxXvvvbfPsEloIoKZ8mSSF4QgM1oysQgGG/s8/PDDbqhRztQDAg6xxvfyorNbkQfyzGcZCH3leijnjh07etun3Jm1k5k/qQ/CNBHR1C9hmxiACGVCP6ljwHtKnfCpAvanXm+99VYX8UykQr7w/CEY8SYyWyf5xEvANf78888u3ihTPIWAWCVN2gOGJwYnn2agfIKHMR24rtGjR1m5avWsWPFSuXd8bIPIk9mzZtv8BfO9s0Dkz8wZM72tNmj4X699YUC/SekSxax6+fzbP+Nnec5yT/O84P7FE8ez+aKLLvIxtuFzM6znfqOeu3bt6lEHhGPTAUS45YUXXujh8fym443nVnjW0xnHvc29XhB4RpPHgh6/qcFzXZ87SB197iB9sNewOaKdQSJveBbyHOMZlih6TPyX9fW5Awm7DAKRRZgmYZnnnHNObO2mC6IIEXn99de7pwsxzPgZxB+zVK7N998KA14UGH889MjjhjBIEHYI6mZNm1jJUsnHVIrVzJo53UV6k6bNY2tEMmZMn+ovrMZNmsXWbDjwtHPfMTYWUQf8y7PgmGOO8Xql84bOJLzphHEza3G4N3nGMnkSz1iiH5iZmJD5MN45CDuiAxhfHY1USAcJu/SQsEsPCbv0kbBLDwm79JGwE/+C3mU+is6YPMZ5MEZkUwdPIl5OPglAGCNeA0Ip8VDS447xtSHBI8nnE7i3brzxxg3yzaog7HhZRSfUEXlDxwACgG+eifzhRcILi5eVSA0Ju/SQsEsPCbv0kbBLDwm79Flfwk5j7DKEMOaOCVYIWRTm4Yt8JoIQUMKrCAtlHSFUG1rUAWGX3MB85iJ+dk0hhBBCCCEKE3nshNiIkccufeSxSw957NJHHrv0kMcuPeSxSx957NJDHrv0kcdOCCGEEEIIIURKSNgJIYQQQgghRIYjYSeEEEIIIYQQGY6EnRBCCCGEEEJkOBJ2QgghhBBCCJHhSNgJIYQQQgghRIYjYSeEEEIIIYQQGc5GL+xWrFhhH330kX344Ye2cOHC2FqxsbBy5Ur79NNP7b333rN58+bF1gohhBBCCLFpsUGF3ciRI+2OO+6wiy++2G644QYbPHiwf/QQ+CApHwlevny5/y4ofHCyb9++hSrslixZ4nkj7bz48ccf7corr/Tlsssus0suucQef/xx/6BjuMZMhLzPnz/fl1WrVsXWFgyOpxzXpl4Q7tQtdZxI2M2YMcO6detmTz75pC1atCi2Nn/IE+khHDcUqbSzVCmZnRX7S+RHyeJZueUV+yGEEEIIkSFkDRkyJKdWrVpWpUqV2Kr1w9ChQ+3ee++17Oxsa9WqlRvRiLmrrrrK89K9e3f74osv7H//+5/ttNNOsaPSB2P+uuuus+LFi7vIqlGjRmxLwXn++eftgw8+sPPOO886dOgQW/tv3nrrLXvuueesefPmVq9ePRcIY8aMsZkzZ9oBBxxgJ510kucp00BkXH755ZaVleVivHr16rEt6TNp0iS7+uqrvYyoI9pCuixdutRuvvlmr2fql7KOQucB2xs1auRtq0KFCrEtyeGYCRMmrMnfhuC1117z5ayzzrL99tsvtjY9KJ8xo0fbvBLVbVlOCSsmfZcv8+bNt0WLF1nt3OdiprAqx6xSmeLWpl652JrU+PXXX23atGm22Wab+T0SD89p7lM6dOrUqeP7xT+3pk6dagsWLLBmzZrF1oj8oIOP99zaPD83JbANeH82bdrUSpUqFVsr8oL7kfcX92SJEiVia0UyeM5h3zRu3Di2RiSDdwLPMZ5hVatWja0VyVjX9+Xs2bP9fbzBhN2LL75ob7zxhguco446yj1zo0aN8puKB3cQdhdddJG1a9cudlT6YNhec801LhoKW9idf/75tvvuu8fW/pt33nnHnn32WTfKDz74YF/Hi+mpp56yv//+26699lrbbrvtfH0mQT3hgUTY3XjjjVatWrXYlvSZPHmyiy2E0/XXX2/FiqXvQMZjRz7wsCUSdrSpW265xY1W8p2usKPtbCiDNQi7s88+2/bdd9/Y2vSg/U8cN8Ye/3GFjZiVY8U1qjZfaNssa+uRXp8sX5ljW+aKuls7No2tSc5vv/3mz6hvv/3W70PujZNPPjm2dXW74Rn99ttv+4uC+2zbbbe1W2+91WrXrh3bazUSdukjYZceEnbpIWGXPhJ26SFhlz7rS9hld+nS5eby5ctbmTJlYpvWDxgWf/31l1WuXNlatGjhBjcNBGPqgQcecIMD4+rnn3+2zz77zHbccUdvRF27dvXCadOmjafTp08fD3HEoMfgQHi8//77ngbjrnghjB071guxffv2/lIYOHCgPfLII/bSSy/Zd99952KvZs2afr7XX3/d15crV8569uxpvXr1shEjRliTJk18HccNGDDA9yV0lPF7W2+9tVWqVMnzE0C8sX2rrbZyjyRwrQhMwjQBwTplyhR7+umnrUePHp5vBAoihHzSm3733Xf7NXz//ff24IMPutitWLGih+jx+5VXXvEHEg0l1CE98JQLIhJhwPnKli3rZUS++/fv72XG9SCuEdHktX79+n6DcsPmCn5PHxH79ddf+7Hk47bbbvM8Eyb48ccf27hx47zu7r//fn8oMt7thRdeWNOz/+677/q5yAfpcE7O89NPP9l9993nadIYMSBJc8stt/S8PPbYY35urpdj6tat62WHgfnJJ594/XIMbWH8+PF+3bvuuquXTRTS/vLLL73sqX+u/4knnvB1XOdDDz3kZTVr1ixr2bKlh5gSHkz94WXl/OR155139jJ/5plnvK7CmD7qqnTp0n6z3nXXXb7uhx9+8DJt2LCh0WlCO6cMEPqff/65l0uDBg38eti/d+/efr2UFZ5HhC7tjraF2P3zzz+9bWy++eZpP0C5hvlz59iv08zmL8vyMMPi2VqSLsWyLDtXACfcVkSXYrntuk6lUtahZeVYzecNz1jaL22DZy9euV122WXNMxUIb3744Yc9IoF2fdppp/lzjmdlyZIlY3uthmcW975e7qnD84bnNc9lkT889+fMmeNiOBMjXdY33I+8W7gnCxIJsynCu59nIraCSA2eYzzD1rd+yFTW9X2JDc37eIP13++2224u5L766ivvBab3GCOci91mm23WeF622GIL3xfjmUwzZoqMB/ib8EYKDBBdGNCkjaGPcJs4caIbyCycD2MeAbDPPvt4moSEIqKA3xjiGP/kAWH2zTffuNjjHPzGYEcUtG7d2g0fhHGqYOgjhBBjCE6E2x9//OHXiGGF0CKEE3iZTZ8+3V599VW/BowvhAyiBnFBzxIiCQGAoAL2R2QhICi7vffe2x9YrBs0aJDvw3WMHj3axQblusMOO7hxh5ggfXrwMerYjxBARAiGHjcwYbHcxBxH+VIelAX1QhkhKhFB7MsxCHQELPngehAwCGWENOelTniQ7rnnni4GqQcMSQQ69UPZIqYRYsA1IIRZj7eU/bmWVL195JVrRNy//PLLbqxSn7Q/vLBcG50IGBC0xbZt23r+uRnvuece72jgujmOYxD/GMq8EGi/1B+ikH3IIx7D22+/3Y/nemiXiD5EMcch6miTnCNcD8fQFuhMYB+M7z322OM/nQdCFATuFSIJCKmmPXJPROH+6Nevn3vjL7zwQu9UQdDRsZDOs04IIYQQ65cNJuzwdDBpCsYCIgcxhsGLBwcDGNEE/H3cccetMSgwtvG6BPg7iDbAw8K+J554op1yyil26aWXuojAeCFtRBAGC9sIPTrmmGNcRODVYh/SIU3Wn3nmmR5uydgSPDKISAzsIGb4m/Ok01ONJ44eRxZEJ9e+11572emnn+4L5UFe6AkhLxj2hEBRVoTkIdY49/7772/nnHOOXwceLcaSAUIK4UTeLrjgAt9OHullR6AC1xfSYJwg++HxQ5Qh0ELvKCLnsMMO8zKgxx7jjnJBFCNOKT/yjjeU0C0EIIbg8ccf72VG+CAhp6eeeqrnA7FDWeN5RUwdeeSRXp94Ws844wwXUYhB0jv66KM9/RNOOMHPxXVxDuqXMjz22GPX1C/npZxShetHeFKeIW+UIflCsB5yyCGef85DHikDxDcCEiFPPXXq1MnFHUKPcuM6KDfaFuVFiDHCDLFIWR9++OF+PdQF7ZHroROBekYUkhZlfMUVV3i4ESIe4ct1UW4cWxhhxEJESXTfcO/zPEHQ0anEPc3kT3RA0JaFEEIIUTTZYMIOECmEVmLMYpwTwobxABjJEDxxUaLCLgphbHjv8GzQEw14yEK4Cz3ReK8IqUNwIBjxTLGObVGCxxABhigiP8EISpa3/MBoIp/kCaGJUU9YFGIIoYaAYD1GP2BI4T1CZHF+8oLgQxwAQgRRgWBiXzx2bEc4BfgbcYTXiP2CsMNwC5AO6bMdL2DHjh1dzCJi7rzzTi8z4Jo5liXkEfhNmUXHanIdhBcinhCEeLMoz1B+CDXgvCz8pnz4lzBN6ocZLRFOpEU9Ub9cS7h+xA5CnvOnA+IR8QaUbbQMgfzwd6hjBC+/CQNFbCL6CRmN1hXHIFJD3kgP4ca/zMrJ9TBJDN5XOglID+HIMVwvXhTCPkMnBcdF/xVifUB7ps0NGzbMn8m0R/7mWR0850IIIYQoemxQYQcY1HgmCEVE5ARDOhjYwciFsC4IAoiKPEQPBjtpREUXx7EEUYQwwOODl4iFHmk8g0HwAHmBcGz0PGGfaN7yIl6EEqaHUY9HEi8RcP3kAy/Queee6wvhieE8CIZAfP7CNs7DEgQagiNAiCC/uX7KOz4NCOv4l+tChDAjJP8yjo7wVUQV29iHc5FWFNaH/GAYEi7K+EjKFu8YIY5sjy9LfpMudYfww1OG1yzUT5cuXVxoIuAS1W9B4LyJyjDAdgh1TJ5Yx4Q3iDrqCiHeuXNn99KFNKJlQPmQXxa8l+F68Ogh5KkPOjeYOIZ1CGrKjLGIEJ8HIdYHtF8W2iOh4tz7eIzpWCFkWwghhBBFkw1iMdIjzPgmwuoQC4S44anDc4KhCxj4GO+M92KfEOaGscwYJManYQCTBvuGY/BOMSsMY7HwsjCRB+GOGMd4yQgBxSuEV4/JNAj/Q2ixpArnQbiQN86RyKOCUY5QIF32YV8mOsGDhReRUEkMJ/KF6Np+++09P3gayS8CLRj2qRD2JZQTwUDPOuFUnJvxMnjcCCHNTySE8mXsF+UdxkKSx3BN7IORh0ePdBPlE9HEPghUQgm5PsopKiaDoEN4khaeTMIX8Z4ihigPxvSRPm2AMqF++ZtQRq6NMiW/8SJzbaGOuWa8a+QP7yblSn0SNkneqEfqlXwlgmsjrJJ0+JtyYPwh10beuS7aJ22Zdkjbp80HjybXRHkla2epsmzFKluyXEsqy9IVObYst5km2laUF+q4MOA5TPunnYYQeMZ5cr+ubYeKEEIIIdYdG2xWTCYowShntkTGveG9YlwSAgADgt+///67T4aCEY8hTcgaQuKXX35xgYSAQwhg9OJJQSgRBoeHiclDSBejm/BARAMTdDBDJSKCsVx9+vTxf/EAYnAjZEibCSwYS0VoIT3XhEpibHM8+aK8mKkQ8cTCeCi8gFEQVcxkyeyS5JVZDRFsGPB4exAKhAJiuBN+x1iWN99809NlEhEmz0BUcP2IUbxdCAHKgrFgnBORQ3kwjotrJH+EJnI9nJdZI/lwN9d+4IEH2hFHHOECg7AqxtvhKcRgA8Qf5YjgRAAzOyiTuITZ8w499FCvG44PeWYb5yd/lDfXhBBjHwxDhAnlyTf9mNwFQxGxRx0EAcrxhHsxEQl1haeO0EsEO+Kfc/CbyUWoD8QU5UK5s41zUOeEmdJG4mfFZD3hk9QZIpX9OZa6YIxhCFGlfihDrp/8kzeukWMpb8b84bVjTF2oK9onwg2hR2cBZUiHAefh+oGyIRwzTMBDW6D90Q5ou7QRxpfSFqkz6uSggw7y/LLg4SW/zGRKG0h3xi7qag6TEpWuYPWrlbMWtcpY85paki31KmRZnfKrbIsGlRNuL4pLs5plrXWdstaydnqzLPIcphOMiXu4JwO0fZ5hPAcZQ8z9wXORthlm+Q3Q2YHg06yYqcMzgXduGCYgksP7l2csz+jwbBV5w/3Ie02zYqYOtgnvS82KmTo8x3iGrW/9kKms6/sSpxnv4w32HTu8DxgOPKwRcoic6LgwYBIQxAbGN8YEBcFxGCN4QZgVkgZFOvwdDAsaG8fyAkC4IB5Yx3T2GOcULF4eCoHfnBdRB4hChAPno0wQdhjwiCrCJ9kf8DIiLBF6rI9/2ZBv8sC1BUiPSUqiFUq65B8vFPviHeNaEBd4ihBhiDUEBPuSb8bRIf64XsqBcXmIAPJMGuzHubnmkCbHB8g36bCOugdEBQ2CNEgLLxGfEeD6ESthMhugDsL+iGmuizohP1xf9JoRJuSDcqKOETWcM4zv42HKNfLiRugg0rgmyiR47oIIDlCfHMN5KAfygfjj7/gHDCKX8kE0Uv+UK0KNNsCnFVifVxlyjZyL8gsCmHKjbtlOmyHP1Cfimf25TvLBeQLkgevhnLQTOigoN+A46op/2caxUXFKe0SEcl0Y3pRHOnBu8rxZ86aWXULff0qFebNn2Nzc51KDJhvmw/TrGu5pxrvSocKzjrZJ++YeI+SZzhk6IZjBlk9v0KHCvvzNNyHjJ/HhecK9yr0vUoNnEM9Nni0if3hG6zt2qcP9yLuWezLdd8amCu9ZDG99xy41sIF4jvEMC7a3SM66vi/RDLyPN5iwE0Kse4KwC50gIn/oOEHQI2Q2RhB2fI8Rrzhtgg4FOlYwnokm4NMktBs+yYGHGWMHjznjkhPNzCphlz4SdukhYZceEnbpI2GXHhJ26SNhJ4RYayTs0mdjF3aFjYRd+kjYpYeEXXpI2KWPhF16SNilz/oSdppuTwghhBBCCCEyHAk7IYQQQgghhMhwJOyEEEIIIYQQIsORsBNCCCGEEEKIDEfCTgghhBBCCCEyHAk7IYQQQgghhMhwJOyEEEIIIYQQIsORsBNCCCGEEEKIDEfCTgghhBBCCCEyHAm79cjff/9t3377rc2dOze2RmxIpk+fbgMHDrTx48fH1gghhBBCCJGZZKSwGzx4sHXv3t0eeOAB69Wrlw0bNiy2pWjz3nvveZ4LU0j8+uuv9uijj/ry8MMP+9KvXz9bsmRJbA+RF7///rvdddddNmjQoNia9Pnuu+/s8ccf97SKMtnFsmJ/ifwonltW2eryEkIIIUSGkTVkyJCcWrVqWZUqVWKrii6LFi2yZ555xg3xsmXLWrly5WzFihVWokQJu/baa61GjRqxPYsmiK4ff/zRrr76att8881ja9eO5557zt544w2rWbOmlS9f3hYvXmxz5syxnXbayc4991wvJ5GYzz//3EXZiSeeaB07doytzZsFCxZYt27drGLFinbJJZd4+3vkkUfsrbfestNOO82XosbSpUtt9OhRVqZKXcsqUSq2ViRj9uzZtmD+AmvQsEFsTdEhJ8esdqWSVqp4/sqTyICffvrJXnjhBZs/f75df/31tvXWW/s2nqV33HGH/fLLL7Zq1Spft2zZMm/Dp5xyiv+Oh2fLiBEj/JlD9EGnTp3syCOPtKlTp/q90axZs9ieIj+GDx/u79zq1avH1ohk0PbGjBljTZs2tVKl9BzLD+7HCRMm+D2JfSTyZ9KkSf4MbNy4cWyNSEZO7suI5xjPsKpVq8bWimSs6/sS24X3ccYIO4wPDJS3337btt12WzvzzDOtbt26bqBgnGy11VZWoUKF2N5Fk3Uh7J5//nkvkwsvvND23HNPF3Vdu3a1WbNm2VVXXVVo59kYGTBggD322GMpCztEUpcuXaxy5cp22223WcmSJe2vv/6y3HvItt9++yL5QiDPE8eNsSd/XmkjZ+VYCnpgkyfLnZtZ/uIqaixdscruPLKZtaqTvMNm4cKFLtwwVnhGTp482e69917bYYcd1my/4oorbOzYsXbQQQflXnOWrVy50tq1a2c77rij7xOF5++zzz5rn376qXcgESnAM+fkk0+WsCsAEnbpIWGXHhJ26SNhlx4SdumzvoRddq6hejMv6jJlysQ2FU0YD4VnCgPj/PPPX3PzUTgNGzZc87Cn4D788EN79dVX3QgZOXKkIVzxsiAACeHEiOF4Giai6J133rH69eu7wf7JJ5/YRx995I2V87FMmTLFmjRpsuYcpNmzZ097//33veeatPDeAGGWL774oqfL+apVq7bm5U3YHg+P9u3bu3eR87PPSy+9ZB988IFv53rq1KljxYoV832ffvppP/a3337zvDRo0MDzGcDAGjp0qHvoyEfp0qXdozljxgxfV7t2bd8PA588vfLKK/bFF1+4EUe5cR6YOXOmvfnmm/b666/7uLNKlSqtOXbUqFH22muv+fFffvmlv2QpL/JKvVAWwbgjv+xTvHhxv9n79OnjafJS5nx4EMlDOEfv3r29HMkvZfz111+7WMXTwPFRw+ePP/5w45KyIvyW9Gi7lCNp4IGjvKl78kqalAkCDPBaUDfkZ/To0X7cn3/+aVtuuaW1bt3ay4T6oAOBcyDCqVfqg/w/+eSTbiAT5vr999+7R4S2hLCrV6+etzMgb+Th3Xffta+++sq9ynRCUCYIb65h2rRpXo5PPfXUmvKiTIOBTTgtZcM1UXeNGjWy7OxsTz8dSGv+3Dk2eKrZvKW590s2YYZaki3Fcusg95+E2zb0gtTcu3WuICif/0uB9nTwwQfbuHHj/B4+4IADvB3C8uXL/VnHPUhHEIIPUUc7zgueO/vvv7+3VZ4xPF/oUEMkYhDp5Z46dLzxzlVERWrwDOXZiRim/YnkcD/OmzfP78mCvDc2RbAPeF9G7SuRHJ5jPMOKun4oKqzr+xLblPdxxvTfo3JZEET02iUCtUovNYZ7CNHEsL7lllvcuGH7zz//7EItgMGOOEKUANs+++wzu/32211YYVQjqDD2EZWIuvvvv997uhFRhCYRigcYTzfeeKOLMLbxG88OIiBKMN5Jl150xCCikXPzG1GC6KCnHeGBWMLQB8RAPKQXroO80IuCpw7hA6Rz9913e7rsyzUhcBFQwAuTsWYIYqBx9O3b14XLDz/8YLfeequXGwKJbeSnR48eng4NFXFL+bCQb0QTY/6uu+46Fz3kGZGDyON46uLjjz+2++67z8/BQllcdtllLqqpO0QVQgpxBohRypI6oWwRwfzmXFzTxIkTPU3qDbHJNSMgOSd5Ig9450gfyAPthGNZgI4Arot9OQdpU27UATch7Snsz9+so+6YEAehBiGfiFDKi5uMcE/GgmJMc22UF78RxOSNtoQ3lzIG6pCypI1wDkQm6QmRKrQ9Oit4XtKOEkE75t5HpPGM4t7KC/bluUvHUl7pCSGEEGLDslEFZiHIMJoJSaQX+qabbvIxIHijEHj09CGgokqZdRhBwbhnG3/vscceLtIYl4LXCEGHkY4Bj9eGnuobbrjBz8O+gHjBeCdMlG0XXHCBp4Wxj0EfPQceruAZZHwg+1966aU+Vg4Rh2BiPwx/RAYhgNdcc40ba/GwH0KM/CLWNttsMzvnnHPW9KAjkhAnoVxYWrVq5WVCjwveMYTO3nvv7WPIEHLHHnusnxvBxTV17tzZ80iZbrHFFm4MYghybrx+9KTiSWU7ngFEHx4Dyo+F66IM6a2gvDmOumF/8spvxNJ5553nQhwPAqKOfGFIMvEMXlfCS8nHSSed5PWA8CSf1CPly7nZzn54I/CeUZb8izhq06aNXz9ltfvuu7tY53hADFMH5Ik0jjnmGD+WiVEwaC+++GL3EHIt7EP4JtfCuVnYF/FMeRCmRhosLVu2dA8lgpNtXCvXEtrJcccd5+2DsE4IkwGF8mE8H+cXIl2SiTDuFzqBeE5x7xKayTNUCCGEEJlJxgg7jBAWjPBExgoGOh49DGzETwgxRIARToe4Q2yEdPKD44BxexwfvFMY/23btvXxWYgQBBWeMcQPHjfyRqgdQgwPEUIGT2FU2HENCEQ8VYQKIhSAMKjmzZt7SACCi/1JjxBFlrxgH8a64HXjeLxXUa8kAozz4+VCcOAZw5uIl5Ie+9BTT0hiAHEYromQTNIFXO7bbLONe96CNw0IX2jRooX/jaDiGskz+yOGcNdThqHuEDfRMgZCGQl7BNKjTjmGMqT+8KThkaNsEZz8pmwD1HlIkzxwbuqMa0cEsj95CkIser3A+RHcjIHE0MXbx35cK5AW18VCvqJQV9QZZcI1BK8y18Z58CCG8uJ4RHco0+CWZx/Yd999Pe8PPfSQXXnllX6NhJgKUVjQvujc4D7CQ4y4w+uPJ58OCCGEEEJkHhkj7PBsIYAwOgiRiyd4QjCaMeQDiBd+sw3YjmABjPGwPp6wT/DosC9/Ixgw/Jk5Di8Kwg4DHOM/CAaMejxDiAwmJthtt918PekE+E2a0bxyTo+Pzb0Wtkfh3HlBuuQLLxxjahAYjJ8JaYdzIVzwtrHgZTzssMP8OMRWtFwClA15IZ3o+RFapBfNI9uDaAv7Rn+HMowSLePwb3waHBPygbeVa6RsmUDniCOOWDPLXyBRvYW88m+0vEN9hHwhyBHjGL3UXfCShe2BkGY85DOcI+Qf8iqvkJfotQLeyptvvtn22Wcf34dw0P79+/s2IQoD7ieeB4zdpGMK7zS/6XCiY0kIIYQQmUfGCDu8IAgSPExM8oEBgkGMN4OQRoxnvEwIA8aLIJAw8sNkH4it8DkExjThceF7eIxLy0vcxYPhzUQl33zzjYf8EUpHCCJeHkQChhECD48WoYssGOl4ZDDqg5AAvGDsT+goC9dCqCAhkxhaeGii4iA/wr7MzkgIJGkGAYwgJu/k46yzzvJ8IThZj2eMvFBujBWj3DDs8EgCs/fgASSck3PwN9eP0MbDyDVFr6uwIW08fuSdOkPskP+zzz7bQxwpf64trzyE9dQ9YZOM+aPN4AFE/EIQVHj18CwS5sk5uPaoEATSo4xoU9H64W/ySN0RPsokLKzDC4KnlDIOE1fkRbgOQnE5L50HBx54oJ8r6h0tCCtW5Qr3lVpSWSirFblVm2hbUVjyaOoJoc0j4iDasRB/v9ABxrOLe43Qb2Cf+P0gPC/DvyF9IYQQQmxYMuaNjFHCtPR4vxAtjDvim0uMe0KEIEyYbRJRxZgxxm0hvPib0DbGjyHu8PggUtjG5BUIG4yX4ClCDGJIh9+AwcOC4Y3oYeILjG5CGjGIdtllFx8zhQeJHnDSZTv5I7Qp9IATykfanANhtN9++7nxj3eGffkmGsLg9NNPd2OJbezPcXlB3tknCBBC//BoIS7C+DNmu+vQoYOXBWmTN8Z2MZaLa9p55519hjsECOWGqEEc4yE75JBDPK9MKkIe8VYyFo40EIacl7KJhiayLlxnIJQh+QnlEIRRuE7SCIZkqAfSoiwY80dILOPjOHenTp1c4IdzhP1DmqQTzkkaiEDaB6KeMEvG/bE+hIgC5cRxhKiRPjN0Uj6h/NkXoY4AJA08fBzLQloYunhM8YIyGQrlRTljLJ966qne1tgvWhZAWwvlxfmoF8Zdcp20JcJHadcFhdM0qlraWtcpa61qa8lvaVathDWqnJVw24ZeNs+twzIl839s087oVGAipzB7K+HXdGzQXnkWPPjgg96RxBhSJioiGoJ7gA4nwrPpPOF5QGcO0O4ZB0p4Nvck//KbTgfSF0IIIcSGJaM+UB7AWGE2SgxhhAxGb/CGME4JQePfcsg1tINRHHqVCVPE44QhTTgfPdqkx7ebECr8jfGDgCRNjG48KBjhiCN6s/H0MREI6wjXQxgFSB/hiFcIYYQXMXxLDuGEwRQ+dwCciwVDDI8PHrdQF6SFx5F8YXAl8iwicskPgiOM60K8MLkJIpHjuHbSJ1+MQyTfeNu4fsIOAWOPc3FO8k15hDLlGDxQlC3iivDHEKaIpxQBhPDGm8a5mJABwxGByRItQ64dY5I0EdyIIMqKUEMEJCIZ4cgMkXgcyUc4V175IF3W0yaYIIaypW0wSyZphXojH+QVA5V2wZhA2gpphDpC0HJeyoV1pEn5b7fddr4dI5k0EPSEa3Ju6o/tpAmUP55g2lh8+8Tbx/FAOCxlTZtgchXqj/rHK01b4V/yz5hO6rIgUK8Y9C2aNbHiJVd7YkRy5syaYXNzy75R09VjIDMRRBodTzwb6JDgvuSeoOODz6tw3xFCzuc06Ljg2cP9i7ea+4HnG51mCDb2o23TqcJMstwb3O88U2hfdIIQypnsUwni3+g7dunBs5SOCp6RPDNFcng/8b7Ud+xSh/cwz0LmPRD5g+2j79ilx7q+L7Gl0T4ZKeyEEKkRhB0vqyDiRXIQRQj4MLlNJoLo4lMcdILEe9MQabQFOhnwxiH4+E3nQQjXZB1efyAKgfUYPrw4ounxckc00nESOjZE/kjYpYeEXXpI2KWPhF16SNilz/oSdhocIYQQGxkIMYQW45LxPEeXIPDxehNRwD4YzEHUAS8dXj4sYT1e5/j0+I2HPIRACyGEEGLDIWEnhBCiwETHIwshhBBiwyFhJ4QQQgghhBAZjoSdEEIIIYQQQmQ4EnZCCCGEEEIIkeFI2AkhhBBCCCFEhiNhJ4QQQgghhBAZjoSdEEIIIYQQQmQ4EnZCCCGEEEIIkeFI2AkhhBBCCCFEhrNRC7tly5bZhAkTbOzYsQmX2bNnx/YsfDj3448/bhdffLHNmDEjtnb9wUeDp0yZ8q/rnThxoi1fvjy2h8iLpUuX2h133GE33XSTTZs2LbY2PSj/SZMmeR3k5OTE1gohhBBCCLFu2KiF3bhx4+zaa6+1Cy64wC666CK7/PLL7dJLL7ULL7zQzj//fHvnnXdiexY+GPPz58+36dOnu1BY30ydOtXuvPNOv+7//e9/1qVLF7vyyivtiSeesJkzZ8b2Eomg7hDjc+bMsVWrVsXW5s2sWbOsb9++9sMPP8TWrC7/6667zm644YYNIuzjKZGdFftL5EfJ3LIqkR37kQHQYdOnTx979913/ZmTiF9++cVefPFFe/nll5Pe/0uWLLEvvvjCXnjhBXvllVfsjz/+UMeEEEIIkSFkDRkyJKdWrVpWpUqV2KqNB4wUxN2KFSts5MiR9tprr1mdOnXstNNO8+3Vq1e3mjVr+t+FDWLu4Ycftt9++83uuusuq1u3bmzL+mH06NF2zz33WFZWlp1xxhlWpkwZ+/DDD91oO+aYY+yUU06J7SniwatJhwDt5qqrrrLatWvHtiRmxIgRdsUVV9jOO+/s4hnw9N13331WvHhxu/rqq61ChQq+fn1DOxw/dox9NqGkTV2YZdkKvs4X6p+6555Z3yChShTLskv2bWAliyevrEWLFlnPnj3tu+++s2HDhvkz5pFHHrH69evH9lgNnQy0Y55FJUqUsF69etnmm28e2/oPPDMeffRRT2vu3LnedmrUqOGdYAcddFBsr/9C+gsWLLBmzZrF1oj8GD58uL9zeQeJ/Fm8eLGNGTPGmjZtaqVKlYqtFXnB/Ui0Evck97zIHyJsiLRq3LhxbI1IBh1+PMd4hlWtWjW2ViRjXd+XRCHyPt6ohV2UP//80+6++25/MRBiFw8vDTw0xYoVs0aNGlmlSpViW1YbUIQyIhQx1Lnxo4Y6RiDH01uOMcg54KGHHrLff//dunbt6g8M0kFYxguF8ePHey86IqxBgwZrbhL2HzVqlNWrV8+NTcRC8+bNPcyP9Zy3WrVq1rBhQ98/CvnhesnPrbfe6v+Sl9tuu83atGlj119/fWxP87Qw5GhoXFv58uVjW1YbuaRFgwzXVrJkSd+2cOFCF86hXMhHKDfSYxvXQz5pzOzTokULPx6hTZoI6yB6582b5+WMYYqnjHLJzs62zTbbzF/mCCiOwdikTKIkK0MMVs5BWlwr+eA6ypYt6/sAdcd+QJ4eeOABr7Mg7PDKcQ2UPeVAPZAO5xw0aJB7Q7i2I444ws/F/fT33397e8KIJl/ATUc9UiblypWzJk2arLnBWY93j7T5m6VixYr+EAjHpwvG+cRxY+zJn1baiFk5VjyDPFEbCkqa8l61ATxVnLFUdpY9fVorK10iubDj/sIDt9VWW9lLL73kdU27jd4b3EeEhL/33nt+X/Ei7t69u7Vq1Sq2xz9wb+B13n///f13t27d7KuvvrIdd9zRQ5Npi4mQsEsfCbv0kLBLj3VtQG6MSNilh4Rd+qzr+3KTE3a//vqr3X///W5II+yihvLrr79uH330kRvSGOtbbrmle7QwsGm4hDkhihAyvFQwpM4++2wXaQiH559/3o17jHyM/uOPP957uOn9/umnn6xly5aeDuKBCuXY0GOOF42QUB4qiAAMrpNOOsnzwDGEUyJsyNvkyZPt5JNP9h71L7/80kUXIuKcc86x7bff3tMLRIXdLbfc4iIGjyWGIHk766yz3OjDIPzss89cUHBt22yzjV874pbrffbZZ+377793YUMaJ554oh1++OEusigXvADsh1jjmjiW/GIgPvjggy52MDgR1qVLl3avFg8Bzon4Qwyee+65LjYpKwxTyp0HLGFg5IljeHh8+umnfgzCjWumHoC6e/vtt718qFfKkHyynXwibMPDmpA0bqhddtnF6wGBTrgsxi7nB46nvLkn8MRh8L755pueFoKMY/baay+/VjyghLdybYg+6vjMM8+0PfbYw8MwyT8eW/7lmjGwEa/UXeXKlW2nnXZyDzJimnZA+BvrEIUY7pTVcccdZwceeKC3j3QJwu7pwats1OxcYSePXZEGYUco6BMnt8xX2AVoq5dddllCYcdzgFDsjh07+jOGe+Wpp55KKOzieeONN/we5n6jk4oOlURI2KWPhF16SNilh4Rd+kjYpYeEXfqsL2G3yZt5iBYED6KEsCYMeQx4DGyED0Y/jfbee+91AXfUUUfZjz/+6OFP8O2339onn3ziIgJxQCgex2G4IzIwtjD6Me4RU3iFPv/8cz8WsYOwQiD26NHDBRiVgveHBwweJhbECOIGYYp4GThwoIdXPvfcc3booYfmOQkMIpX9GVuIcYeo2GGHHfwaAHGIIKJHnmsj5Aox9dZbb/lN+/XXX7uYQjSSP4xHrg0RyLkRdeSDbYikIUOGeDoIHM7NgohB5JB3BNuAAQO8fBl/hgCikeMVgHAML/D27du7kYooRjwhdDiG8/AAJu/w119/rSnDJ5980kUcZci6UIbcQEOHDrXtttvOxTbX880333j5w8cff+x1ivGLd4N84j2k/igHxjBRbs8884wvW2yxhZcLApt80mbYF1HM9gMOOMCPQ+yycE2UFSIZcYYnhLZCfvr16+fiHsgn7YZypC7wrrKOfWiHQiSC+y0veKbx/OI5kS68tPHGcz/k5a0TQgghRNFhkxd2iCbAcEEkYNATiocgwQOHZ+eEE05wAYJxjuGNFwzxAD///LOHH+JRwXvWtm1bO/roo92gRwQRbodHhjAoPDHsi5GO4Y+wwHDC8EK4sJ6wP87F34gAxAneu8MOO8y3IXRYj0ds8ODBLjj22Wcfz0s8nIPeTUQr4hLIAz3FbMNDhXDAE4dHMuQF8Uk5UDb85toQTghAxA/XjqjBy7bffvv5tj333NOFCuUWJnDAu9WuXTsP7cI4xDtHfvAYch1sw/uFxyHAMVwT+9CrgeeQsow/JlqG9OaST/JEWuSH0Ez2QXCRJvVyyCGHuPcBEU4Zsi91xHXS67Tbbrv5saeeeqr32nEcx1Ofu+66q58L0YVYZD3pU3ZhnCbtgjYQDWUF8onHmHzi6aPc2A9jm3wTlko+SJN/GQPJPltvvbXnl16eUKZCpArPByIJuHdo38kEYDzcE3Ts0Ja5t+UlEUIIIYo+m7Sww+BGqGFM4xVhshPClBAuCDI8LXj0CIfEe8T2999/348NYXGIIYwejPq8IH0IhhUGPOfGmwd44Jj0AG8Rwohzs08AURZ+I8yY5RPRSX7wBJLHRHA+hEPnzp39swukgScLQQIIF5YPPvjAQ63o3cf7h1ihXLg2zh1EYQCBQv7JZ4Dy4DjOSXhqyC/7hX+jf0O0PKKkcgzno1wTlSEePwzSaLocH44N9UEaXD/XiniMGq8cy8JxhEgyxogy4hwYvUHcQUg35DEetlOWnC/aTvibNsY1kKeQXjQd/g55ESJV6Jgh6oAxuPvuu6+3wdDu+Tevtgo8g3jeEX5NWDheaSGEEEIUfTZpYYexHAQAY9cYf/bqq6+68c5nAvAMETqIUEAYMaaMsV0YRcEwQvRgRBEeGMAgCkZUXmDkkz7gjUNwcW6ECeGcjHtMJBgYz4a4I6Twmmuuce8eY7cQDongWIQYHqK9997bRR2eOq4ZYYZAIbyRc7MgFhnzhmcRscOYNsI5Q1oIP8aGIUpYT9rANRNiSZrBI7guIX3yHsoQ7xchrPFlmKweSINrpA3gEUMsA9eCOKWOuH7GJVFeCDvOgdcNMRggnWTGMl5RDGz2IawzEGYfRHwj8NZ1mYlNB8KlCT/GG8wYTbzmhC9zz/Bs49MIieBZRkg4xyLqCLWm/QohhBCi6LNJCTsM63hDn7A/xBljppggg/FljJPCS4Mxj4jBwCcMk20Y+Xh5ghHO2DcEGOP0EH6ICsQF+0D8+YIAYCHUDhHEGDImcGG8G1OR09MOnD/sz9+AxxAPIvsTasV6wgfjQ6U4JlxvyCvhfQiv/v37u5eIMFOO55q4NhbGy/EbY47wQ/bjeri+xx57zP9FJJJ3hBzXyzryjacTAxLRF84fzg2J1kV/p3sMC/lAGKVShoH4NAkhxaDlOlj4TAEzpALlShsgJBbDmDoOk6yE4/FUEsrLmCQEOuGa0fPyL2Gs1DVlz1g70iGv1EcIpWW/vPK6tixfmWPLVqzSksJCWS3PLfJE29bP8k/9pwKdE7Q3Fv4G7glCis877zwPJWcyIUKhaU/co0xwxMfzaYuM+WU9nRt0XiDqCAemw4dnnxBCCCEyg01mVkwmBWFyDcabEZoYNVgIrUPI0btNjzaTYzCuihk0MfCZKIQxbQjA3Xff3cfiMd6rU6dOLuCYiANRQS85nhnWMy6OCTIYl3XjjTe6+EL4MHEG48b4UDpeGkQAggpjCkj3yCOPtNatW7unkElb+BsvGvuTx969e7uo4hoQX8zCGf08A3AuvG8Ye0zZj2cLbxuePjxtl1xyic9YyRgcJlXhXBiFjD/DqAufWGCcDYIXbxaz4nFtTBKC569v375+7XgLub6DDz7Y84MoRAgjBPEucgyGI0YkE6VQ/ggdDEvKg3JmAhLqiPwxHo6JZjjm+eefd9GGp5S0GBfH5yMwUpnMhTKh7MhjKEOMVsqQuiasjDKkXClD8sZkKYjV4MnA60g4KoKWczIWDyMXjxreDca4EaLL7JiUC3XL2EraCOPyEPZ0DNAGEMLkFRHNrKSUKd/E41/GMdLOSJd6YR+8teQNCAfmw9B4STp06ODrEPGUEx7jgszWRX5Gjx5lxSvVMcsulXve2AaRJ7Nnz7GFuXVev8G/vwe3vqCKGlcvY8XyqSvaYwiZxHNPBwBjMhmLS+hwfGcPswHTzmn7zC7IpE/cQyECgHuWdkZ75hnFM4M0+c3kS/Ez7wZ41mhWzPTQrJjpwTOad5RmxUwNzYqZPpoVMz2wlTQrZnqsr1kxNxlhRyNkCT3bicCIyWt7dBvpQHS/ROmHdVERmdc5WA/xPeTp7h8l1XxCXueBvI6BsC1RPuLTTJRO/D4FOSbAesivDBOlCayD6H7R7aQT0o7fFxIdD9F9IK98sn84ZzQNlmT1nAyEHQKgedMmVqLUv8dKisTMnjnD5s6dY42bNo+tKZowQRDeaYze8JKgMwbvMR030bGxtCG80Yg3vHh0UNAu6LTi0wd0DtHhgMeZfRFzoZ3yL5/2oCMiERJ26SNhlx4SdukhYZc+EnbpwXtCwi49JOyEEGtNEHa8rJJN8CP+AW80Yx+ZyVXkj4Rd+kjYpYeEXXpI2KWPhF16SNilz/oSdgVzAwghhBBCCCGEKDJI2AkhhBBCCCFEhiNhJ4QQQgghhBAZjoSdEEIIIYQQQmQ4EnZCCCGEEEIIkeFI2AkhhBBCCCFEhiNhJ4QQQgghhBAZjoSdEEIIIYQQQmQ4EnZCCCGEEEIIkeFI2ImMJCcnx7755hv78MMPbd68ebG1mc2qVavshx9+sHfffdfmzp0bWyuEEEIIIUT+SNiJIs2sWbPstddes+uvv96uu+46e/rpp23SpEm+7aOPPrIXX3zRZs+e7b/XJdOnT7eHH37YbrrpJrvhhhs8Lw899JANGTIktsfas3LlSvv888+tV69eft2FSYnsrNhfoqAsXrzYFi1aZMuWLYutyR/25zg6IoQQQggh1iVZuYZpTq1ataxKlSqxVUIUDX799Vfr3r27C7cWLVpYqVKlXGA1bdrUzjnnHLv//vtt1KhRLrYaNGgQO2rd8Oeff9o999zjXjXyAqNHj3Yj//LLL7dtttnG160Ny5cvt8cee8y+//57u+OOO6xRo0axLQVn6dKlNoZ8lqlpK7JKWpb0nZNdLMva1C2XsDxoY3hMmzdv7r8RZ88++6y9+eabtnDhQmvWrJmdfPLJdsABB/j2eBBxw4YNc2/y+++/722T+uQ5uzEydepUW7BggZeLSI3hw4f7O7d69eqxNSIZdI6MGTPGn/28B0RyuB8nTJjg92SJEiVia0Uy6DDmfd64cePYGpEM3nM8x3iGVa1aNbZWJGNd35fYyryPJexEkYTwyhtvvNGmTZtmJ5xwgh188MFWrFgxmzlzps2YMcOaNGniQgtxtT6E3V9//eXn47x47LJyFQGGPh7D/fff34Xm2rKuhN3EcWPs8Z9W2oiZq6yEfPS2KsesfOls63l6Kxd48cQLu549e3oHwyGHHGKbbbaZ1zvt8L777rOtt97a94kS2mTdunXtjz/+sMqVK9u9995rtWvXju2xcSFhlz4SdukhYZceEnbpI2GXHhJ26bO+hJ3MPFEkwVs3ceJEN5wRTog6qFatmrVs2dKys7P9NyCyCGPES4IB3blzZ7vgggvsueeeszlz5vg+eNp+/PFHu/LKK337XXfdZVOmTLEVK1bYBx98YBdddJGvJ9Qz1TF7FStW9H85N+DNIS08eKR17bXX2nfffefnhoEDB3pIKePoevToYeeee64LOAyWeLgmjnvrrbesS5cu9tVXX8W2FIyS2VlWOlfVldKyeime2qOPtoDXrU2bNnb++efbcccdZ8cee6wbmh9//HHCEEsEHO2L/WkjCsMUQgghxPpAwk4USf7++2/vPWvYsKGVLFkytjYxiDxEGl4VvF7bbrut1a9f395++2175ZVXXCANHjzYvWH09m633XYuwvr162effPKJvfTSS+5d4TjEIcIrEYhLxr5xDGF2ffv2daG5xx57+HYEAOvpjSGt+fPn24MPPmhDhw717YT08fcDDzzgPTd4fxCwTz31lO8bxCuiDhCJL7/8su+31VZb+TqxfsFzh7jD61amTBlfR9uiHbGNjoF42K9OnTreLoOoF0IIIYRY10jYiYwHjxnhABdeeKF7y/CE4S1BdIVxcBjheO8IbyRs8qqrrrJ9993Xwy+WLFniY+Q4jvWIskRgqLM/QuzJJ590oXb22Wdb69atfTsCDy/deeed52nttddeLjRHjBjh2xFseG/Y75JLLrFLL73URRvhpu4+jwk7/mXGTyaNad++vZ155plWqVIl3ybWL2XLlrVy5crZyJEjvbOBtjZu3Div1yDA80KeOiGEEEKsTyTsRJGkePHibjhjQKdiIAdvWrdu3eykk07y8EW8YhjiwYu32267+ayTbMcThmdln3328dBOJsfo1KmTC6rgmYmHdNgXYXf66ae7WCTUMoRiIvy++OILF3ucg7FYXAfHBbgWxCXXxsK5OB7PT1iHEO3fv7978QgBRFiIDQOdAx07dvS6/t///mcHHXSQe4EhtFEhhBBCiKKAhJ0okjBxBeFuhEYi0JKBgU1I49133+2ThRx11FF26KGHrhFohMMRSoeHDE/eLrvsYp9++ql73Qir49MFeMXwniHwGNeWVwgd4q18+fI+IyIhl19//bWNHz/e92fcHOGfhHoeffTRHj6ZSJRGw/fC9iAQ+E3o6ZFHHuljtRCHhJmKDQcinbGRZ5xxhp122mk+zg5PHqKPtieEEEIIURSQsBNFEsQRni1mo8RDQhglHiwmQHnvvff+FQqHGGIboo7jDjvsMBdd/GYfvHnMNMl373bYYQcXZXjBGDuFEONTBh06dPCFtBh/l8wTg4cN0bjjjjt6PgYMGODCjhmJmOmO9FkQaMETlw6kteWWW7q4Q9QxCUx+4jY/lq/MsaUrVmmJLKmCeNt7773do3viiSf6jJh4VUPIbgj15d8odExQ9yyayU8IIYQQ65rsLl263IwHIq/wMyE2BEwFiweNTxv88ssvPt4MEfbzzz/7dMRbbLGFh1UyNT3hlDVr1vTxb4Qwsi9jooKgYiwd49heeOEF6927t0+aQpsnxA5jnOnsCc389ttvfTrtww8/3NOLgjHP+TgOAUj+SH/QoEGeh1133dXFInl95513fOITBCCCjPBNQiqZGhgPH+KzVatWnu5nn33m4+t23313q1Gjhn355Zc+LnC//fbzGUFJm30QiVxzGIeXKuRh7pzZtjy7nNWoVMYaVyttjTb1pWppa1K9jG3fuEJC0c3YSToFwhTOTIrD+DpENp5e2krbtm1d6FEfzzzzjF1xxRX+DKXOEHl0QPDx+p9++snFPR5j1jOpSrp1WNShI4T7SFNepw5h47QXPL8if7iH6Nyj40xe8vzhfqTjknuSKBORP3QO877kWS1Sg+cYzzDph9RY1/cl80W4Y0LfsRNFGW4EjGoEHjBJCoIPDwgzXSKc8JwgqtgH7xsPZ743RyPnJkJIcRMhrBB/wCyYCC7S5xi8bRjcfHy8Xr16vk8UbhbOF4x30sP4JwSUNPCwMcEJ3y1DqJEfZvQcO3ash1SSH86NsU/+w3f3OJ48ErbJ8eQFMYdwQETyskHMct7tt98+7YcBeeQj7ps1b2rZJeQ1SoX479gRnov4pw3w0ufzG6eccoqLNHjiiSesV69eHubL2EvaCZ/PQCCWLl3a9+Fv6hzvc1i3saDv2KWPvmOXHvqOXXpwP+o7dunB+5l3ub5jlxpEN+k7dumxru9LfaBciE2AIOx4WalXLTXihV3wFtBhgLeAZ2XU64ZoQ4DzzTrKmPBc9iekNngEeQkiyhmXl8hLmMlI2KWPhF16SNilh4Rd+kjYpYeEXfqsL2GnMXZCCJEExBwvLzrAEGbxoZSEorAtCGce2ITVso6QXhb+Jo2NTdQJIYQQouggYSeEEEIIIYQQGY6EnRBCCCGEEEJkOBJ2QgghhBBCCJHhSNgJIYQQQgghRIYjYSeEEEIIIYQQGY6EnRBCCCGEEEJkOBJ2QgghhBBCCJHhSNgJIYQQQgghRIYjYSeEEEIIIYQQGY6EnRAFZNmyZfbnn3/azz//bDNmzIitzZsxY8bY4MGDbf78+bE1QgghhBBCFA4SdmKjAMH09NNP2zPPPOP/9urVy3755RfLycmJ7VG4LF++3N58803r1q2bXX/99fbxxx/HtuTN22+/bXfccYeNGjXKf/Pvc889Z4MGDfLf65JiWVmxv0R+FC9e3LJUXkIIIYTIMCTsRMaDePv+++9dOH311Vf2ww8/2Oeff2733nuv9ezZ05YuXRrbM31Wrlxpt99+uwu4qFeOvz/66COrXbu2Pfroo3bIIYfEtuRNiRIlrFSpUlas2Orb7vfff7fevXvbp59+6kJxXYFGmblwuU2bvywzl3nLbO6iFbGryZ958+bZCy+8YCeeeKJ17NjRLrzwwjViOhnPPvusHX/88XbeeefZ2LFjY2uFEEIIITKDrCFDhuTUqlXLqlSpElslRGaBsMNT9+GHH9oVV1xhO+20k40cOdLuuecemzlzpnXt2tU233zz2N7pc/HFF7vwuvXWW9fcJ6NHj7Zrr73W2rZta5dddpmvy4/HHnvMvvvuO8/jlltu6aGZAwcOtFatWtn2228f26twQdROHDfGevyy0kbOyrHiGdiVs2zFKtuxSUW76sBGsTV5s2jRIrvpppvsxx9/tN12283KlSvnZXDEEUfYVlttFdvrvxBOy3Ecv2TJErvhhhvsgAMOiG0VyZg6daotWLDAmjVrFlsj8mP48OH+LKlevXpsjUjG4sWL/XnZtGlT7xwTyeF+nDBhgt+TdCiK/Jk0aZIPr2jcuHFsjUgGdhfPMZ5hVatWja0VyVjX9+Xs2bP9fSyPndiowMMGGAD16tXzh8/ChQt9HeDZe/jhh90L98QTT9jQoUN9/Zw5c1wcfvnlly6+HnzwQf+7e/fufrNwQz7wwAP26quvuqcNjxAgIO+77z5/wAH7vvXWW3bnnXd62OUbb7zhHqRE8BJhG0IiMH36dOvTp48fz/Lee+/9K/8FhVDM7GKZu6QaSvr111+71xZvHV7Wq666ym688cakwh7R/vrrr1ulSpVshx12cI+qQjGFEEIIkWlI2ImNipIlS/q/CCx64OgVwWuD8c54toceeshGjBjhE5j89NNPbvwj9vDq/Prrr/b88897eCSePsItEXSIRQQixyCySCuILY6bO3eurVixwqZNm+ZevXfeecfPTxqINEJCZ82atSYEM0DPymeffWbDhg3z34hE8oPnEaGJyCPPjzzySJ7iUPyb/v37e+8hHtG///7bRTj1wri5vKD+8fB17tzZatSoYatWrYptEUIIIYTIHCTsxEYDXha8NXjVHn/8cZs8ebLtsssu1rJlS/vrr7+sX79+HmaBeMKbdu6557rwe//99128ZWdnuxft5JNPtltuucWOPPJID7MkVLly5cru+TnjjDNsu+2282OBUEzSa926tXt9GJt1+OGH21133WV33323dejQYc3MmaQfBaFHWFEQHXj3ECEnnHDCGo8dHiQEKPkXyUF8I4YBb2ynTp3stNNOs8svv9zLPxGEeD311FO2zTbbeDgsAl0IIYQQIhORsBMbDQg7ZsIkfBFvGyIM4x5BNXHiRDfiGc+GSAMEX/369d27hjcOYUD45tZbb+3bAUOf9SyIvkCY7CR4d9g2fvx4q1ixorVp08bXIdx23HFHzxfeuxAmGg/b8fwRe423KRyP6OR4jkvlcwqbOtQv9YV3E/HNxDkXXXSRe0IR3dH6A+oUjyli8Nhjj7UyZcrEtqwueyGEEEKITELCTmw0ILLwpBFOyRi5ww47zMqXL+/bgrcsGmaHmMLYR1hFwyQTheKxD0tehO2IhejxhGyyLtmxwHbyUNDjhbkwo56rVatmhx56qIv4vffe238TChs/VhGxzEyqiDjE4IABAzx8l3oghBOhLYQQQgiRKUjYiY2KILDiwTOHyAtjroBv3zG7JeGZTJyRSNAB65ngJN7jE0B4IQ6Y6QiBwHgt4BgmYCHUslGjRv8JxQxwPGMDmzRp4mKD0EtgfB/HM0awYcOGvq6grFyVYysyeCH/+UG9M9NgGN8Y1gEhr/Gz6VE/ePkY63j11VfblVdeuSZklnBeyl4IIYQQIlOQsBMbBYQrYqTnFe5I2GX79u3dI8PnBs466yx78cUXrXnz5v7tMsDQx4uH0Aogyhh7hceHGRaZGTOMw+J8ISQT9ttvPxeQjNk788wzrUuXLh4GyDfuSCNMpR8EJHnld0jjwAMPtJo1a7qoIH+EESJCGeu3Np9r4HJqVSxpjaqVtkZVM29pnJvvmrn5TwXqmHLmG4OMd6QsCbVkrGLZsmU9JJMxkPxbt25dn5iGyW4I32XZc889vX4vueQS/0SCEEIIIUSmoO/YiY0Cxtbhgdtjjz3c85UIhBQzIPJpAsQV4+natWvn4+IYY8eHwvGc7bvvvmtm1wRC+NiGF4hJUnbeeWcXC4gHzrXrrruu8QyxftCgQe55w0OEIGNiDmAq/nHjxrl4qFOnjnsLw3fsmIQFmPCF45kVk9BCvr22NqIOocrHuZs1bWIlS5WOrd14YYZSPj/BB+qpU2a5RHCff/757vlEyPEJC2bARHjHw0Q4CD0+h7H//vvH1opk6Dt26aPv2KUHnWj6jl3qrOvvZW2M6Dt26UEHuL5jlx7r+r4kWon3sYSdEBsxQdjxsopODrIxgxHICwdvaIUKFaxFixZrZh7loYcnj9BYnnvxILb5HAbbkn3QXPyDhF36SNilh4RdekjYpY+EXXpI2KXP+hJ2CsUUQmxUBE8nM4riYY1+ww7BxvpEog7wwOLFxbsnhBBCCJFJSNgJIUSE+HGWQgghhBCZgISdEEIIIYQQQmQ4EnZCCCGEEEIIkeFI2AkhhBBCCCFEhiNhJ4QQQgghhBAZjoSdEEIIIYQQQmQ4EnZCCCGEEEIIkeFI2AkhhBBCCCFEhiNhJ4QQQgghhBAZjoTdJsacOXNs6tSp/1pmzpxpq1atiu2xYZk/f/6afPH3uoAPUE+bNs0WLFgQW1NwPvzwQ7v44ovt22+/ja0RmU7p0qWtWDE9GoUQQgiRWch62YRYtGiRPfroo3buueda586d7ZxzzrEzzzzTrr/+eps9e3Zsr7yZNGmSffLJJzZs2LDYmsIDsfXRRx9Z165dPV9nn322XXvttTZw4EDLycmJ7VU4fPnll3beeefZ008/bStWrIitLRjz5s3zcqFsizIli2fF/to0GDNmjL3//vv29ttv24ABA1LqJBg6dKi988479u6773oHiBBCCCFEJpE1ZMiQnFq1almVKlViq8TGyty5c+3ee++1sWPH2oknnmg1atRw0VSmTBlr0aKFlSxZMrZnYr744gs//phjjrFTTz01tnbtwVv43HPPuSFev359O+qoo6xs2bI2ePBgy87OttNOO82ysgpPmHAdvXr1svbt21unTp38HAXltddeszfffNOF6F577RVbW3RAMI8fO9q+nlLGpi8uZtkZ2JWzYuUqa1GzrHXcrkZsTXLee+896927t02cONGFO8+2bt262Q477BDb47/QsUFHwnfffWfFixf3DoYDDzwwtlUkA+863u9mzZrF1oj8GD58uLfL6tWrx9aIZCxevNg7a5o2bWqlSpWKrRV5wf04YcIEvydLlCgRWyuSQQftsmXLrHHjxrE1IhnYjjzHeIZVrVo1tlYkY13fl9gxvI8l7DYhgrDjAXbLLbdY3bp1Y1tWQ3jijBkzrGbNmn6zrly50kaPHu2Cj5cpng9EDIJov/32szp16vgLd8mSJZ4WDRaRWLt2bU9vypQpfk6gfZFuIvAA3nTTTX7Oq6++2urVqxfbYrZ8+XL3tpC30E55oGC0c16EIKFznAsRE/KBMCQ99iP/lStXtvHjx3seOB4jgb9DGfBAp1xIs1y5ctagQQNPj7Qw9Bs1auT7BQ8dorhatWoJhd2sWbO8HDkPaZFH4Df5RGxQRuPGjbMKFSp4PljHb/IRjikMMcs1TBw3xp74aaWNmLXKimegsFu2YpW1a1LJrj14dR0k4++//7YLLrjAH5zXXHONtwFCjcuXL+/1lQjqBaH/8ssve72PGDHCrrvuOtt///1je4hkSNilj4RdekjYpYeEXfpI2KUH700Ju/RYX8Iuu0uXLjdj9GCQi40bjPxvvvnGxQkiBFERZdCgQXbXXXe5GEK8/fHHH27gMt5o5MiR9vrrr/tLFbGHd42XLOmxnofiU0895Y1q6623tr59+9ozzzxjb7zxhodv/v77727IBJEThRDM3377zfbZZx/bdddd/yVo8Kb169fP7rjjDhdALVu2dA8fIaUIqm222cYNdjw0/CYfPXr0cCFIPh555BEf//bnn3966CVtnYf3Pffc4+fZdtttXYiR1xdeeMHD8Ng/5PO2227zvJM39mcb3h/KbosttrC//vrLhgwZYm3btrUmTZrYp59+aj179rRXXnnFr/v777/3awhGL9vwKCHiyCd10aZNG+vTp489+eSTvo16qFSpkqe3tiDO58+dY79OM5u/LMtKZmflirvMWmgNDaqWtl2bV1p9UUl46aWXvL6uuuoqL9cg6hH6eYHYfuCBB+zggw/2eiUks0OHDta8efPYHiIZCxcu9HtKL/fU4ZnDOzdZuxT/QMcX4dG8Q+hoE8nhfuTdwj25NhEpmxJ0IPO+5H0hUoPnGM8w6YfUWNf3JY4J3scaY7eJQWOi4hFwl112mV1xxRUefgbt2rVzoYSgQ5QwMQjeMwzejh072sknn+wPvj322MMefvhh22677Vz0TZ8+3cUNY/UIm2S8Gb2rhHt2797dw9rwYCEG6bGIJ3i3EDOJvFTkGUEZvRHo7cBoD/vzO+TjhhtusFNOOcW3sQ8eQRr83Xff7YIWYcj+IT2utX///n5dCMETTjjBhSFwfLRnheuNz0sg9GAhThFp9913nwsFRO7kyZP9WNLjb8Qx5cK5CDlFUCIeKS/KGYEs0gcBTw8i4phxpLRHOhyo/7x4/vnn3etLG9ekKUIIIYTIVGTFbGL8v72zALeq2trwOBy6pEORDmkxEBBFRe4VAxPF7sbCjvvDNTCuhYGKCSaIwfWKoiIIqCCgIN2N0t318w72xO3x1KJkn/29z7Oec/bqNdasb44x50J80HgllJAwRMIpQ68x3qwwvo3QNLxop556qu9HLxbhgxxPryneuuDxQyhdeOGF1qBBAz8fIZMdOnRwURjCG4oWLeo9rulNMhLEGefeHbgPRBH3EUIsWcd90sCvWbOm95TEXwehOnz4cA+1PO2009xLxtgqxGyU+2FfnoNJWRo3buzPTRgq18ZTSs9WgP0QnniUsBX3hM3xFCH48AQi+EQ0SGcsiPKRI0d6Gietk5bxjpIW0oLNBwwY4GGXpN3dnUxHCCGEEOLvQsIuyaBxi4i46qqr3GOHAKtfv35sq7mwQYwgeAh5iQ+dZB2EBnIQPjSeEYUBxjThJSGMkbF8eMoQNul5uQDRh9hhn8zEVBCAXC/8H0/a+wjgcUsvVIBzBDHAuDa8aRkRf+30YDuigHFahI0+/PDD1rlzZ/cW8tzheJ6P31wvQHhp+/bt3a7YiuMRGyI6QcjzCQrSHumbNIEnFU91PHQyEDLL/oj6eNJLX0IIIYQQ+zMSdmIniA7GiBEDzPgihArhmEHI8TdeeMU3fuPXI2YYN4fnDKHTtWtXD48L50kLIZ2IKkIS8XQFuD6hm+E64ZMMDKSnkZ5e4zsjYZjReoQawg8xGqa45z7DddmOAOCakJH4ZD9CSgm7REgwng9PEaI5PS9Q/DkQloTAMrENYpDrEZqZnU9QiD8gDREmi22DkMcLh4jmHaRNf7xzwo4Z78jsqHinCcklPTz99NP+qQQhhBBCiERBwi4JYbwRAo4xb0zWwWyXzD7JuDiECZOU3Hzzze69Q2yFMXh41mg4MzkFxzG7D+InrdAJg2kRR3wzjgYyoic9IQaEHh577LH+GQbG7nFu7o3/mZiFmQpptBMyieB59tlnfebC+LFv3EN6giuz9TT0eZ4mTZr4+DwmYOG6CFH+IkaZmIXxbj179nSRyv0wHisQzs/CuXj2EN7Jc3Cf8c8d9o2HCWgQdIhhxghyX1w33qu3u2zass02bN6asAv3nx1ISwhixtoBwo2QWMKCEdzMmsl75C+eurPOOsvDYlu1auXhmITwYn8EuWZHE0IIIUQioVkxkwzGzTF5B141RNsvv/zivxE3fAwc0cY36urUqeOChO3MFsU3wBgPhufq559/dgGCpw2vB4KQWQQZ0wSMwUOUDBkyxEUhv2lYc+wxxxzzF8GCtyuMN2OMGd+Z4z5JkzS4a9eu7YKJe+PaeLdowDObIRO+MEaNbXheuI8whTieMMZa4QFj0hTOAcz6OXr0aP92X2jAI8oQY8xiiXfn9NNP9zGF3DeCM4hbvDqM4UJscl8IBMQbtiCkElHMPSJoEXjsgyeQ+2Qb9sQryUQt3DcgFBEieEexK2MBGRMYtu8O3MPSpcusQbWydlztUnZcreIJtxx/SHE7skpRK1Yw69nw6HwI6YcJVPr16+fvlo4K7M9EKXhGGTN6/PHH+/tnTCTvh4VZTklLN9xwgzVt2jR2VpEZmhUzOnj+Kd9CmSQyhzJZs2JmH/KjZsWMhmbFjA7lWOjIF1mzt/NlmBVT37FLMqggKbzivUj8T2UZwtVoCAdIiHiY8JixH//j3QvHcC4WvGdpx5+FY4NnjfPzf/y108K52C+cP/6cnA/CWDh+h/OF50p7H9xruIdwXZ6R/dkvvpEQ7pcMF78+3FM4N+fkL/uF5+f/kFHZzjXC/fM7/M952JbWDuGewr2y756AiVumT59uNapVsdx5//A05mQQ7XhW8cLideaD+kz2A/3797c+ffq4cG/ZsqWviwdv3uDBg61du3buRRZZo+/YRUffsYuGvmMXDfKjvmMXjTDRmyI1sgdtFX3HLhp7O1/qA+VCJAFB2FFZqVcte9BziygMYlBkjoRddCTsoiFhFw0Ju+hI2EVDwi46+0rYaYydEELEQTgDHlQhhBBCiERCwk4IIYQQQgghEhwJOyGEEEIIIYRIcCTshBBCCCGEECLBkbATQgghhBBCiARHwk4IIYQQQgghEhwJOyGEEEIIIYRIcCTshBBCCCGEECLBkbATQgghhBBCiARHwi4J4ePLv/76q33zzTe2Zs2a2FohhBBCCCFEopIyYcKEbWXLlrXixYvHVolEYNu2bfbDDz/Y4MGDbcuWLVa9enU744wzLF++fLE9Mmbz5s327LPP2vfff29PP/20ValSJbblD9atW2cffvihbdy40c455xwrVqxYbMuuwT1Camqq/43nu+++syFDhliuXLl8O3/Zn/ssUKCAtWvXzg488MDY3tEJ1+a8KSkp/n9axowZY1999ZU/N9c666yzdvuZ9wc2bNhg06dPt+pVq1iefPljaxMf3il5IB7eL0t60JnBEg9pIb30uGjRIluxYoXnKZE1CxYssNWrV1u1atVia0RWTJkyxevcUqVKxdaIzKBcnjlzplWtWjVbdVyyQ36cO3eu58k8efLE1orMmD9/vrd3KleuHFsjMoP6l3KMMqxEiRKxtSIz9na+XLZsmdfH8tglIDRQe/fubS+88IIXRnjdBgwYYP/9739je2RN3rx5LX/+jBv6NGwHDRrkXr3ff/89tnbX2LRpk91///127733eqM5LRSmJHiWiRMnuuCcPXu2/+bZ0jbIo/LYY49Zhw4dbNasWbE1f4bnfPzxx23q1Km2du1aGzlypL399tuxrYlPru1advridTbx97U2aT9dJvy21pau2RS748zhHZGWTjrpJPvHP/7hy3HHHWfdu3eP7fFX3nnnHWvdurX985//3Ln/HXfc4ecSQgghhMgJyGOXgKxatcruu+8+Fz6IFt7fjBkzbP369Va7du3YXhmDJ6xr1672448/+vGVKlWKbfkDxNbw4cPdM9K4ceNMRWB2uPXWW/26Dz30UKZp7fXXX7fPP//chVjz5s1ja3ePf/3rXy5O+VuxYsXY2h3Q6/Tggw/a9nxg99xzjx166KG+72+//WaNGjWK7ZW44LGbN3umvTRyi01dutXy7KddOWs3bbUrjy5vZx5WOrYmYxD7iDLeEZ5VPG+kU95Xw4YNY3v9mVdffdXeeustu+CCC6xo0aK+P57Z448//i89Z/LYRUMeu+jIYxcNeeyiQX6Uxy4a8thFQx676OztfBk8dqnt27fvVLhwYQ95E4kBAu6LL77wRjsN2SDMS5fe0Sj++uuv7eWXX/YMV758efeYdevWzb799lurWbOm8b5/+uknmzdvnlWoUME+/vhj++ijj2zhwoUu8hBxnLtfv342Z84cq1Gjhh8zefJkF16EaCL6SpYs6dekYU0m//nnn91rwrnGjRvnInP58uUe9okHjkKT8FE8Zw0aNLDcuXP7/cYzYsQI95wdeeSRfypgw/l5jk8//dTPf/DBB9sBBxzg20nMXPu9997za3BvZBy8mngBEZWcGwGHzfBYBnjOpUuXWq1atfz5afhjtwAeQ45FGGArzodNChYs6HbCq9mjRw/r06ePe/tYj2hAILz00ktuA54J2/GuWBCP3O/777/vYajcz0EHHeShhLyv//3vf74/94ZXiQZNevbKCgTMqhXLbfRCs1UbUyxPaoql5tr/FoIqG1UsYrXKFdxx45mAfbAL74kODt4ngrxcuXKxPf4KaWfs2LH25JNP2hFHHOH7U7imF4qJvXmvqqyyB0KbvC17ZR/KG+pcygqRNZTflKPUc7tSDiYb5MeVK1d6nkyvjBN/hQ5z6sucMARjX0E5Rhkm/ZA99na+RBtQHysUMwFBZDVt2tRf4FNPPWWvvfaai67AkiVLbNKkSZ6AAFGEsMKrR4MVIcbC/x988IFXlAgLRAvihUqUAo5zIIRoSPM/ni3EIF4vRAvePgQe4P0jnBEvStiOwERcIWS4BgmZxjeCM6OxUBnRv39/Pz89t5yf++rcubNNmzbNG+JdunTxCWEQZlwTcUkm4to8G9crU6aML/HXxg4tWrTw533zzTftueees1GjRv0p/BPh9cQTT/gzcW1E2cCBA/26CGhsxnnCNu6T8E7OiYjt2bOnj9/jXmDx4sXWqVMnGz16tItT7M3946nkXRFmi3imgkFgci6ErPgD3iHpnHRBhwVpOyt4p3SIcMwvv/zithZCCCGEyClI2CUgCKQzzzzT2rRp4+IBQfCf//zHhg0b5ttp9CJu4gUMwooFAQI0atl+0UUXedgjoZJ4jBA19IyyLRzDvniQuO4VV1zh+1999dX+G9GDgKJxTc8N69mOJwXxiYi75pprvIcCD8tNN91kbdu2jeSGDh5KvHC33Xabn//88893gYSHDIGLe5veXK7/wAMP2KWXXurexEsuucTFEz1KV111lf9O27tEON6FF17o94+IQiz37dvXtyEGEAJFihSx6667zq/N+C6ejQlXhg4davXr1/cwTrZdeeWVLrw5BsEGCEuuzb2zL8+Cjc8++2w/5pZbbnHBy0Q4CFfEIDZnLBghhyzpTXCTzJA+Cc3iXdx9992+8M4yE2t0UCDQ2feuu+7ycGRCI4QQQgghcgISdgkK3pzLLrvMBR0TQSAU8PLgGg8u3iDiMgLRRmgmIMDwOOGF4hwBzoFwwluFgHv++eddvDzzzDN+TbyCLIRC4l1CRAEiLvxPg5oGNwtewqhwHWKHCZVgnBzXZzKMcK8IvpNPPtm9ZYgvPInYINgBcZbZtRmzwVgtwvSYWZT98V4ymyRCi2dD9LIA4Z+EWnI9bEJIXxCLCDBEGmO0uF/gdxh/hBDnfFyjV69e/iwIUTyd2BFb8SyIVEJYEcIIGISl2AEC/OGHH/bOBsQc4pjxEYSukk7Tg7F1n332mXeCEJ6L+MZbTYitEEIIIUROQMIugUF0ITDwQiE6EGAh1DJeyCDg4r136cH+iBSOjR9/BhyPSGL94Ycf7kLyhBNOsPPOO8//si0cj3DJCM7NEpXgfSxUqJA1a9bMr3/iiSe6l42xeGzjkwh4tvC+EZb3yCOPuFiKJ6trI6Y4Z7169XbGKgd4NsRYPMHryLYAxyA4sUnYjm3CsdxDeB9169b1+2VBWOKBxcaMP+zYsaN79BAghGniARQ7wIZ0bOCRpUMCu/E/oZnx7ywe0k7Yv0mTJm573nFGQlAIIYQQItGQsEtA8OAwhgxvFeKN8UJ4LPCY0XjFu4PAYsYiGq+M72IsWry4o3HMsUz4gRBhvBfj1hCIjAVDjAB/8WhxbvZjpsCLL77YPSCMZ0Ok4J3jOEIICU3kvIQpEloYD8fjlUIIhfNnB8QNz0WjnYkvuD7f1qORjqeMBv0nn3zik60gcvGO4eXjegHsgBeNe4u/Nsfi6SSUk21MjBJmrON8TCTDs+G9I9SVfbAVz8l1eHbCQXl2tjHWkPGMTMTCe0grBnkHnA8bMN4PIUk4LCGa2BIxiCeK+0fsIWK59zBeclfZtGW78N68db9etmzNXprApvHvEG8uNsKTGjyn2DcIbvaN73Dgf7yppOsw+Y4QQgghRKKjzx0kIHikCIXE2xAarIQAMpYNsUGIINsRcwgFhAR/EQuMfSNEkrBDJlzh3YeQQ7wgl19+uR1zzDHe8GWCD9YzjgnRwcQiCBjGjuGRYtwcAu/oo492UcgkLojO4N1DsPCtMUCIMokIjW28bozpS+sZBMLkvvzyS/e+IWoCiCkmN8ELR0Od++G5GLuG6CM0D3FLo59nxStz7bXX+jUQthzLs+CNwwZhNjrEMbZi1spgSwQXY/TwBgKzKRLmh2Dj2RAEhMG2bNnSZ+Hk/IhORBtCsE6dOh4SyjpCR7ETtsRrBIi0F1980SdEwR6cExFICObpp5/uM3/y0fYwRg+BybOEcM4oIDbnzJphA+fnt4VrUyw1usN0n7Bhu/BsVbu4Na2WtdBCVDN5Dd5i3jezpDLGE7F/++23ezogzWLXRx991DsGCGtlXCTlHBP+8N6Y2RTPbvwMqEC+0ucOsg+hxfrcQTT0uYNoUHbrcwfZR587iI4+dxAN2mH63EE09tXnDiTsEhQSB2KKhjteCr7hFZ+5+HQBE6GQ+ZjaHe8VogyPFw1dpn9nPBeeJTxOVJwktvAdPEQJ4YD8ZbIJCjuEITNPIkyoXNmfijZAgkKAUTgy7o1rhcSLR4VPLNBg5hhC4dKD81PA8jxhFskAghUxxL0izBBQYYp7RBfeNq6NQOXa4dt7CCSujXcOMXjYYYf5+gDruS7Pyv0i/tgvHgQl+2AzCjLOj7jEvgg/3gcig3vG+4Z9yMRcl/vgW4DsH+AZsBXXRoAwvhHb40lFVPPusBX3Q2hmWvGRXUgfCPca1apY7ry79y3C/QXexSuvvOKfPOD5EPaIYkKDSQ90aDDuDrsi2nmXfFqiV69eni8Q2HRGMAEPeSMtEnbRkLCLjoRdNCTsoiFhFx0Ju2hI2EVHwk78bSBeaBzj5UCU4HVCqInEIwg7Kqu0s4EmMjwXIg0vKw09BF0YQ8k6OgH4TdmGwEN0sz8dDPxGDAbhnxYJu2hI2EVHwi4aEnbRkLCLjoRdNCTsorOvhJ3G2Im/gFeM6ftp3BKWKVEn9jdo3BFSTCWMNzOIOkC44aVjYiH+B8JkEX/sz3EZiTohhBBCiERFwk78BcbrIewYp8SYLyGEEEIIIcT+jYSd+AvMFMjkI4ztih8XJoQQQgghhNg/kbATQgghhBBCiARHwk4IIYQQQgghEhwJOyGEEEIIIYRIcCTshBBCCCGEECLBkbATQgghhBBCiARHwk4IIYQQQgghEhwJOyGEEEIIIYRIcCTsRMKxYMECmzBhgq1evTq2Zv9g69atNnPmTJs2bZpt3rw5tlYIIYQQQoi9j4SdSCi2bNlivXv3trvvvtsmTpwYW5s1CK7333/ffvnll9iaPc+qVausc+fO9sADD9js2bNja/cPcudKif0nhBBCCCFyIikTJkzYVrZsWStevHhslRD7L3jCXnrpJRs0aJDde++9dthhh8W2ZM73339vjz32mJ1zzjl26aWXxtbuWdauXWvPPPOM/7311lutdOnSsS1/Hxs2bLC5s2ba5zNz2/zVKZZ7P9V36zdvtdMalLIWtYrF1mTMunXr7Pnnn7dx48a5lxQ2bdpkbdu2tbPPPtt/p+WTTz6xPn36+P7btm3z/evXr28dOnSwAgUKxPbawaJFi2zFihVWvXr12BqRGXjQ8Z5Xq1YttkZkxZQpU7zOLVWqVGyNyAzyPJ1zVatWtXz58sXWiowgP86dO9fzZJ48eWJrRWbMnz/fNm7caJUrV46tEZlBPUo5RhlWokSJ2FqRGXs7Xy5btszrY3nsRMKRkvJndbJw4UIbPny4Zxo8ZUOGDLFRo0Z54x1Yh3evYMGCnugReTTeAS8bx3LMmDFjdgqFUGj9+uuvtmbNGhs5cqRNnjzZRo8ebT/88IM3NALjx4+3YcOGuehs06aNnXXWWVas2B8ChXMiQrgG11q5cqWvJxP++OOPfjzXAzJ9/P1R0XBurou3clfAXPOWbbApC9bZ1IX75zJ5+70tW7vjfWUF9iTclYq4SpUqvtDgy6xzijSCnenECvuXL1/ecuVSESiEEEKInEFq+/btOxUuXPgvvdZC7I/QqB8xYoTNmjXLjjnmGG+c//TTT9alSxdf99VXX9nnn3/uYghRVK9ePevbt699+umnljdvXhdO3333ndWuXdsF4osvvujbBg8e7OdB6NWoUcP3fffdd/1cCLxevXq5EEMkvv3221a3bl078MADd4ZfMuavUaNG1q1bNxdwLVq08DyFuHzttdfsgw8+sG+//daGDh3qogRhwbM88cQTLvoaN27swhPPEh7JQoUKWYMGDey3336zjh07+rWbN29uqampMUtkD8TgqhXLbdQCs5UbzHKnpmwXM/vfsnW7rm10cBGrVa5g7M4zBpvynkuWLGlPPfWUHX/88dayZUsXbBlBCC7v6OWXX7aTTjrJ9+d95c6dO7bHH+BxxdOpXsjsQccHeU32yj5Lly718oE8L7KGTrPly5d75016eVb8GfIjHYjkyah1RrJCXU59Gd8pKzKHcowyTPohe+ztfLl+/Xqvj9VdLRIeKnpEGsLummuucZGHZ4ZwzTlz5rgH7dprr/XGQatWrax79+7eqGfMHZ48xuv17NnThRMiEOHI+Qj5Wbx4sRf4hFjedNNNOwUYAg2mT5/u+zRs2NCFBu51jgtexa+//tqXE0880a9x4403+jUJCyRUk7APRBseJcTE1KlTXVROmjTJCwHOjwAk5FQhNX+AfSnAEMnYiNDJrMArirhj/99//z22VgghhBAiZyBhJ3IEiDY8MXjo8NwgmOi9oJeX3qQiRYr4fvxPry9eGRr59JzgxcObhkBERDGWg7+IB0L1zjvvPKtQoYKfg3FXeOrwsnEOvHnsV7FiRRdkAdYhJAihzJ8/v3uZuAYhlpyHa7AOwUYPDmGeiA3EKaIUscdv7hHBeMghh8TOLID3Q+jsueeea+3atbO77rrLPa4ZQU8soboIa8biXXfddfbRRx95GhFCCCGEyAlI2IkcA439AKIKccUC8dsA7xgg/Aiz7NGjh4dopg1L5vj4wfqILga+chzhfQgxhCKhnVwjjJXjOH4jOIOo4xqEWuKJO+CAA3wfwi253owZM3wMGCGYrVu3dtGI2EMA4tnbHyZi2V9AKN9+++0e4sqCsGMs5AsvvOCCOD0Y+/jqq6/6wqQ7CLquXbv6WEwhhBBCiJyAhJ1IChBcCK0g8IijR7DhDSPMkjFwjJ178MEHffwVoiuItPAX8OARdsl2xt8hyPAQ4sWLn9yEY4ihxjuHJ5BQUK7x3nvv+biwSy65xAUdx+GNwwM4YMAAK1eunHvxCPfs16+fTxCCkEQIih1g15o1a9rhhx/uIbVXXXWVC27GPyK40wM7h/2ZGTV4SgnVFUIIIYTICUjYiYQDcYaIihde8b8h7T4IObxhjJ974403fFKSo48+2oUTXh/G3THxCdPoh/DKtOcI1KlTx710jJVjls0jjzzS17Nf2mMYt8f/eOreeustX5599ln75ptvfDvhm3jtlixZ4tdl4hbCPrkGHjvOhxjZXbZs3Wabt+zfy9Y0ds4ueF/xjCKG48NhMwOvKWMWSRNCCCGEEDkBzYopEgoEF+GJjFVr1qyZlSlTxsUVIgiBhDCCMAbuqKOO8jBGPHN4ztiP/ZkEBdGF4GOsFqKKyTiYXIXz4hViX2Z9YvbN+Kn0ERCM12LSlEqVKtkZZ5zh+QdxQUggggHRSMggniI8eniG2Ma18dCdeeaZfh7AC8gz4ZUjDBPvE2KQST44/pRTTvFz7QqIzCXbn6F53Qp2csMydlK9EvbP/XA5uX5Jq1O+kOXNnXVfEyGwTEiDnZg0BS8os6Bic2zFe2EmUcQzohhx/Oabb7r3lP/79+/vk9dwPGGc8e8WNCtmNDQrZnQ0K2Y0KFs1K2b22duz7+VENCtmdDQrZjT2dr4Ms2LqA+VC5GAQKAjEalWrWN58uyYO9zd4HsJn8b4yfhGvW9OmTT0kk8ltEOTMYEoDEA8sHtCnn37aP5FAoYrwZkzkBRdc4LOVpkUfKI8GnRV0dOgD5dmHjiTqXH2gPHvoA+XR2NsfQs6J6APl0aDzmXJMHyjPPns7XzLHAPWxhJ0QOZgg7KisclKvGl45PgkRhB2zoYbno9cK72iYnIaGIA1DZhgNwg7RRrmXHhJ20ZCwi46EXTQk7KIhYRcdCbtoSNhFZ18JO42xE0IkHFQmhF4ed9xxPsYxXrQStkqoLetDI5DtTJjC/hyXkagTQgghhEhUJOyEEEIIIYQQIsGRsBNCCCGEEEKIBEfCTgghhBBCCCESHAk7IYQQQgghhEhwJOyEEEIIIYQQIsGRsBNCCCGEEEKIBEfCTgghhBBCCCESHAk7IYQQQgghhEhwJOyEEEIIIYQQIsGRsBMiA9auXWvLly+3LVu2xNaYbdu2zdasWePrN23aFFu7g9WrV9vKlSv/tH8UNm/ebO+++67de++99ttvv8XWCiGEEEIIkTUSdkKkAwLu/ffftyuuuMIGDBgQW2su6B599FG75pprbODAgbG1ZuvWrbNOnTr5snjx4tjaaHDN33//3aZNm2YbNmyIrd0z5M2dOFl9xYoV9t1331m/fv1s8uTJsbUZwz7sO2HCBLehEEIIIUQyktq+fftOhQsXtgIFCsRWCSFSUlJsyZIlNnLkSCtatKg1btzY18+aNctFBEKudOnSduihh/q+rP/qq6+sbNmydsIJJ1iePHl8/6gMHz7cvXUnnniiFStWLLZ218F7uGrlcvt62iYbNHW1jZy1ykbM3DfLj9NW2pqNW6xKqWhlS8+ePe2RRx6xL7/80iibmjRpEtvyZ7D5q6++am+99ZZ9+OGHljt3bjv66KP9fewOeGoR1iVKlIitEZmBB3vjxo2yVwSWLl3qdW7BggVja0RmEM1Ap1rx4sU9n4vMIT8SPUKeTE1Nja0VmbFq1SqvL/dEvZssUI5Rhkk/ZI+9nS/Xr1/v9bE8dkJkQMWKFb0hMX36dM+MMG/ePG/4kymnTp1qy5Yt8/Vz5871THXIIYf8qZDDezd79mxfaJgEtm7dagsXLvTtNFo4Pn57gEw6Y8aMndfZFVK3Cx0E3dfjl9m3E/bd8tW4pTZ+/trYXWSPSZMmWa9evaxWrVpu+8wE8ujRo/1dnHrqqVaoUCHLmzdvbIsQQgghRPIhYSdEBpQvX97KlCnjoo6eKSDsj96WChUqeNgk4gzwHkHt2rX9LyKvd+/e9n//93/Wvn17Xx566CH74YcffDseoW7dutmTTz7pf2+++WbfP/RGIxy5ZpcuXXzMHYJnd8ibmmL58+SyfPtw4Xp5tl83uxBGibfuwAMPtFNOOcVy5cqVaWhlmzZtrGPHjlalShUXykIIIYQQyYyEnRAZQBjgwQcf7CEaCDcmSxk/frx7k5o1a+aCDw8e7nX+EpJQuXJlP7Zv374+Rq9SpUrWuXNnu/vuu93r9sYbb7gHDgGHNwqvH8ciUFq1auWhIIg6PHVMpDJmzBi78sor7cgjj/Tz5mSGDRtmQ4cOtbZt27pwTjs5TUZI1AkhhBBCSNgJkSF4jBo2bOjCYebMmTZ//nwfd4foqFOnjgswPHiMiUP4Va1a1YoUKeKCZPDgwR6rf+6551q9evV87NfJJ5/sx8+ZM8fHgeGNypcvn11++eV+HUQh6xB3jBljApELLrjABd/eiMfen8CD+fHHH1vJkiWtZcuWLpaFEEIIIUT2kbATIhMQW3ju8Kr9/PPP7mlD2OHJY/KUKVOm+DZmcjz88MNdsDGxCkKFsXbx4+0QLWzHAxi8THjtEIMQPpOAuOPTCfwNY/tyOojYESNG2GWXXeYiFlEN4a8QQgghhMgctZqEyATG2JUqVcrH040aNcrF2UEHHeRir2bNmr4eUYIAYawXEJLJdsQZgi8wceJE/8ukIPGCJe04MsTj+eef7148QjqZmTOnQwgmk8e8+OKL7uV8+umn3Q59+vSxBx988C82EkIIIYQQf0bCTohMQFw0aNDAwy3Hjh3rIo9PGuB5w2tHyCDCi/8RgeGY5s2bu1B57733/Dt4n3zyiQ0ZMsTq1q3rM2dmJlTw3OENbNeunZ/r9ddf91k1d4eNm7fa+k37ftm0JXuC7IgjjrDzzjvPPyvRqFEjF8nYCFvXqFHDw1sZg8enJtJ6McNsmNhKHj4hhBBCJCspEyZM2EbjCS+CEOKvICiYnRKhcdppp/m4Nxg3bpw999xzPm6O785dffXVO8fC4a373//+Z99++60tWrTIp+Nv2rSpnXHGGe7xI1yTY5ntkslVypUr5+Kla9eu/i07vuPGxCtffPGFde/e3Sdruf766yN/H4+Q0JkzZtiavKVtU0oey7V7n3iLxJatZmWL5rUqpfLH1mQfvKB33XWXXXLJJXbjjTf67KO33HKLf3rihRde8Mlk+vfv70KP2UN5F9iV0Nljjz3WZ8zcVXhfeFqrV68eWyMyY8GCBZ7eq1WrFlsjsoIQbupcOopE1lBeMs6ZccyMSxaZQ37kEzrkyV39pmqywRh6OmrDBGgic2gPUY5Rhukbptljb+dLJuijPpawEyILGA/H99Igf/787hkCCjYaHHjYaGyk9x01jmM7niTG2wWPEsfySQS2EboZ1rOO79rFr6MwYH/CO6N+fBthhxiqUa2K5c4bXWD9XSBuX3vtNRfMzJKJDV555RWfeObWW2/1ypcwzY8++shtTyGJLZlNtHXr1nbhhRfGzhQdCbtoSNhFR8IuGhJ20ZCwi46EXTQk7KIjYSeE2G2CsKOyip/IRWSMhF00JOyiI2EXDQm7aEjYRUfCLhoSdtHZV8JOA1KEEEIIIYQQIsGRsBNCCCGEEEKIBEfCTgghhBBCCCESHAk7IYQQQgghhEhwJOyEEEIIIYQQIsGRsBNCCCGEEEKIBEfCTgghhBBCCCESHAk7IYQQQgghhEhwJOyEEEIIIYQQIsGRsBO7zLp162zo0KE2YcIE27p1a2ytEEIIIYQQYl+T2r59+06FCxe2AgUKxFaJ7LBkyRL76KOPrH///jZmzBgrWbKkFStWLLb172XZsmX29ddfW79+/ezHH3+0sWPH2qZNm/we8+TJE9tr91mwYIH9+9//9us1bdrUUlNTY1v2LIMHD7bPP//cSKelS5eOrd1zTJ061d5991376aefXKiyDBs2zPNEuXLlYnslJlu2bPH3U7JEcUvNnTu2VmTG2rVrbcOGDVaiRInYGpEZa9assY0bN8peEVi6dKmXLwULFoytEZmxefNmW758uRUvXtxyqxzLEvLjypUrPU/urXo5p7Fq1SqvL/eXdlwiQDlGGSb9kD32dr5cv36918fy2O0Cc+bMsUcffdS++uormz17tv3yyy/WrVs3b0ADIuGGG26wESNG+O/sQIGCSLr33ntdMO0K27Ztsx9++MHPgeicPn26zZo1y3799Vd75ZVXXOztafLmzevLnuKpp56y22+/3WbMmBFbYy5OeR6eY28wefJkf5c///yzzZw5c+dCBswJpKSYzV++wWYtWW+zl0ZfOI7jswNpcNq0afb000/baaed5ssdd9zheSQjsDN5pm3btvbPf/7TLr/8cuvTp4835oQQQgghRPaQsNsF8OYgmk466SR79tln7YknnrBTTjllp8AhRJGeDBq52QX1TgN3xYoVu6zkx48fb6+++qr3aN50001+b88884w9+eSTdtVVV1nVqlVje+4ZcuXa88ln9erVLpBTUCMxsPONN95oRx99dGzNnoVrYTPeIfYKdjvmmGNieyQ2eVNzWdeB86xDr2l254fRl9t7TbXOn8+KnS1z8Ay/9NJL3rt+8sknW9myZe27777zPJJRh8U333xj3377rbVo0cJOOOEEF9Wk2XHjxsX2EEIIIYQQWaFQzF0ATxzjyipWrGgNGjRwVzT/I3Tefvtt9zDhbUD8sW/t2rXdvhzD9s8++8w9a4iJgw8+2BYtWuQeNTwdNIzxbuBpa9iwobtWe/XqZR9++KENGTLEr8Ex8cIH8Pi98847NmXKFLviiiusWbNmsS07RCPHlClTxn8jTDkfYS385Xp16tTx8LMvvvjC3nvvPQ8x5X4qVaq0M1yIZ/ryyy+te/fuNnLkSA/rHD16tDfemzdvbvPmzbOXX37ZvW3YBQhrfO211/z5DzzwQLcJ58cjQ4glY/O4BqL29ddf97BRrsPfSZMm+XkIlaSRX7lyZStVqpSfFxH7/vvv23//+1/7/vvv/TwHHXSQP+vixYv9XJwTgYHYZZ/8+fP7PaS1HefnebA3doiHkNvnnnvO3+Mhhxzi5+Dee/fu7TYtWrSojRo1yt8r4aLDhw/3Zy1fvrxfh+fneYsUKWIDBw70e+bZeJb58+f7fWJrnpl1HMO7xLvao0cPFzy8F7btiuDnXKtWLLdR2zXVyg1meVJTLDVXtAVzFS2Q206qVzJ21ozh/uvWrWunnnqqNW7c2ENnCXFFsGO/KlWqxPb8A/Zp1aqVHXfccZ6OSPu8+1q1avm59jUKxYyGQjGjo1DMaFA+KhQz+ygUMzoKxYyOQjGjoVDM/ZgjjzzSG/R4Gjp37uxCCS8dIHaCJ4v/8+XL5xURwuH55593jxwZYeHChe4ZQqzxgvH2BcHB/xzLvg899JCHCXIOGsecA6GXFq6PqGNMGEIS8Hwg2hAeLMFjglhBgOAVIZQUUURiQJQhJLg+z4Dg6NKliydEvI8ff/yxCxGuRcMXMcP/3DcLDWJEC4IwgGjlHngWQh7xhHEfFASs69q1q4tJrhdsx7mCDfif50Agcd+APQiF5Xych/t74YUXXNjSAEAcT5w40QUdIX6cE7GJvbm/9OA6CK1gK8Qez0xDgvfFu0aIEoaLgOMaiPkBAwa4KMcO7Icowa6cAxCZCBtCE7k2tuZZ7rvvvp3HzZ0710N5Q7jiJ5984s/C9bEB9snovvc3sHWFChV2FloUYIhh1pMX0gOxHgQ7BROFH3ZChAshhBBCiOwhj90ugIeBBiuiCHGBsKO3B+9So0aNXMzgmbr66qt93BC2pYFer149O/fcc+3YY4917xJCgW2EoOHdwItHg5hGPx43PDwsbdq08VDEo446yseZcU08GzSYA/RmIngQnC1btvRGNELtjTfecPE4aNAg74nCI8W9ITbq169v99xzjzVp0sT3R8QQPkfo4/HHH+8eRp7x0EMP9Wu9+eab/hwPPPCA78e947GjAc790nuDt5JJWnhGQOQxucxhhx3mHpsaNWpYu3btfDseGYQRz8z1jjjiCN8XAcs4uxNPPNEFLc+MMOMaPMOLL77o57777rvt9NNP33kcXjy8PgginhlxuD1921lnneXCjTF0CN+0XiBEHNdAlCFmEXGIPMICESR4OvEYcn5sh8Ak1BUxgt0OP/xwO/vss/2ZyEsIN7aRHnh+RB6Ty9xyyy3+DNgMW5E28K5iR4Q2dsNr+Omnn7ogZKwZtsJupLld6d0PHruff99my9ZvF15/dlZmCyKKC+dLzZbHLi2IYN4xHkeeNSNxx0Q/eELxZuMdJX2deeaZnt72NfLYRUMeu+jIYxcNeeyiIY9ddOSxi448dtGQx24/BzH24IMPungL3juEGVA4AF6dAC8S78y//vUvn1gF0YVooAEJHIMgYeHlA+ICzwVeNAQKgg+PEQmDlxcPiYQKj8KJlwvXXnute9gIiwvbA1wHsRXEIdsRMHiHuBZCEsEDPAfj3hAbCNLgXUHwIZ6yA9cjHBGBhd2wwX/+8x/fhg14Tgh/gw3SgqiiMMErRAgnYFsEKw1ytnMNzoMYCqF/7IO9eQfpQcOhdevW/l7w9DHhB/sD52C8HddFHCLgqlWr5tuwGd5XJqzhmQi1xJbhHQD3gqCl8EOoYHMKw3COkMm5fyAske14S++8806/LqIv0cDL2KtXL3/uiy++2N9/RuBhJZ3zl7yAkN/VSYSEEEIIIZIRCbvdgN5DJtxAECB+QqhgAIERwAvDBBI08vHkhEZ9/D7A77AOIcb/eMTwrrHgjWOmQTxD8dDLhAcM8YWnDbg/jj3ggANcWKUlfh33zqyceKw4D54jBCv7cA8ID4QOAij+uPT+p2EexG0Qk/zF+/jwww/v9G5yHc6Z1gaQ3jrgPtjGfcSLQbx8nCtevLKe/cL/kNF5uXeel7Fx2CxeSCEysQ+CjAWPKdeDHj16eHgs63mmIDbTXifcB9cJS0b3Rqhvp06dXOCxDQHMe0kkGCOHZxchTQcDz5IZeDPx7iGMyU94YJkhNXR8CCGEEEKIzJGwiwiNfLxzhOXR6MZ7RmgdggOhAjTaEXo0/tmH33gfEB6EBV533XUu0kLDPsB+NITx3HAck5LwF7FB4zg0kPHwpBV2XB/RhzhhfBahltwD1+AeOQ9LRiC2EIU8A2GG5513nntawv0jDhGKjHfDk8e5CZ3DM4UgYZ9ChQq5R4pQVJ6XBUHCc3MePFschxjGBgiY9GxAYx6PZNr7ZRveQryGeHQIcWQfxhYSvocgw2bsF4WwP2KU84UlrCe0krBZwkUJW0W0YF/47bff3E7nn3++PxOCPe0zZZdgRyZOwU4XXXSRh8WSJtJ2GkRl89btaXLLri+bty/ZhffOeEbS04UXXui2iYdnjH+38e+LdI1HFIFOOgoCWgghhBBCZI6E3S7AuCkm77jkkku8MY/YQbCFGRUZc4XIIawPkUQoHePAEF1MrMFxjCVCjAWPBP8jGhBhjB1jP34zNovxcTTyCWdjMhXGvSGW0oKX7corr/TGMTM5MqbpsssucyGK4EEQAsIDsRAvQAgp5L4Za0ZjPIQAsg8ig+dBZHDdjh072vXXX++CinBHzoUoYvwa4Z0IuA4dOrgHkP0ZV8V5ELOIVOzCszCxCc8dH7bI83I9npPrsI1zcw3W4xlDGBKqGGyJFxDBd+mll/p9sj/HYdt40RbOkRbukftjchjOwTn5iyhFZHOfCFvGOjL2i3tAPDMLKPfL8XjYsDUCEIEWQknT2pr74b64vyBu4u+NY/EIEnbLO2eMJKGghL3uKts1nVUqmd/qlC9otXdxqVYmezH0PBOfO0B0M96UcaF4kBmjSGgxz8/7x459+/b1Y5hYBs8nnSV0kvTs2dOFPWkppFkhhBBCCJE5KdsbXdto9OONEdmDRiceIjwTNMSrV6/ujdh4mFCFyTiwKxN64MlizBGNV7wRiBxmQ0T0MKEG0NhHGCCo8PwgBhEBXAvPENdiin2uldmkEoyHYywYg81paCP08MSF79ghTDkn5w8hoYB3hElHOI7rcO/sy8QupBEIz8A2jqfRTmMdEYpIQ5zwDHhbGFdGaCLeLa5Ts2ZNF4M0+nkWJpNhP4QNYxZZx/8IWcQh94BtEJscx32wDpjEhHA97INgRgSEzznwHJwDAcbYOGyFGOadYAdCJuNBoDE+EoHGs7BwL5yTcxNCiu34zfOxL++e52c9tsROeO7C5DQITfbHu8m7QJjx/ByPjfGQ8l0+Qj4RPJwTAYe4xv7YjL/cO9cJzx0V7MP91KhWxXLn/WOynb0FQhgPHfYBBG0Qs0wWQ3jm448/7mPvmLiHyWGY9IexoNiQfUkzvDfEfxjPuS8hTTJjK/laZA3vmjwXX5aIzKE8owz9O9J3IkLHFx2olLcZTcAk/oD8SPuCPJlZW0H8AfUwHbJM9CWyhrqacowyTB2w2WNv50va/q5LJOyEyLkEYUdlhfDc29CRwPXSekapBChj8NginFiYAAfhDAh5OjTYj0lW2PZ3IWEXDQm76EjYRUPCLhoSdtGRsIuGhF109pWwUyimEGKPgdcTQcS3FOMXPJmIOiB8l99B1AHeVj7rwL5/p6gTQgghhEhUJOyEEEIIIYQQIsGRsBNCCCGEEEKIBEfCTgghhBBCCCESHAk7IYQQQgghhEhwJOyEEEIIIYQQIsGRsBNCCCGEEEKIBEfCTgghhBBCCCESHAk7IYQQQgghhEhwJOyEEEIIIYQQIsGRsBMiE1avXm2zZs2ymTNn2tKlS2Nr/2Dr1q02d+5c375ixYrY2h2sXbvWZs+e7ds4R9pl1apVsT13sGbNGpsxY4YtX77cf2/evNnmzJljv//+u23ZssXXCSGEEEIIkR4SdkJkwOTJk+3JJ5+0m2++2W666Sbr1KmTTZgwIbZ1Bwiv++67z2655Rbr2rWrC73AqFGjrEOHDta+fXu79dZb7Y477rDbbrvNf3O+IUOGxPbcwffff+/bvvzyS/+NoHvggQfsueeec9G3O+RJTYn9J4QQQgghciKp2xuSnQoXLmwFChSIrRJCrFu3zl5++WUbP3683XjjjXbGGWe4Bw2BVbt27dheZp9++ql734oXL24LFiywww47zIoVK+bb+Nu4cWNr1aqVb0co8hvxxrpDDjnkT/lu4sSJNnr0aGvYsKHVrVvXFi9e7OKP8zRr1szy5csX2zP74OlbvXKFfTR2nX0+doUNmbrcBk3Jevlu8nIbOn2lHVW1qKWmZE8U4t3s3bu3C1y8mzxDrlwZ9x3hzXz22Wft3XfftUGDBln+/PmtUqVKsa1/H3haN2zYYCVKlIitEZlBnti4caPsFQHyB3m/YMGCsTUiMyh7iWSgHM2dO3dsrcgI8uPKlSs9T6ampsbWiswggob6MtTfImsoxyjDpB+yx97Ol+vXr/f6WB47IdKBzEEIJRnwqKOOcpFy5ZVX2umnnx7bw7yhMWbMGKtSpYq1bNnSxeCIESNiW82KFClitWrVciF40EEH2bZt2/x8/GahkRJPShoBlfb3rpJr+2mmLVxno+eusV8jLOPmrdl+z7GTZMGwYcPsmmuusb59+7oNpk6d6s+bEYSv3nnnnTZ06FCjYwlxfP/991v//v1jewghhBBCiChI2AmRDniPypQp416z7t27+9g3iPdAIV7w0jVo0MDq16/vHjVCNek1SUsYIxcfqrkvyZ2aYnkjLlHCNw844AC79tpr7eqrr/beu6x61T/77DMPNWX/Z555xu666y7v+XvnnXds06ZNsb2EEEIIIUR2kbATIh3wIhF+iWDp16+fPfTQQ9atWzcP0wO8UYRpEiJ06KGHWtWqVd0rhwBk3F2yQVhpixYtXNxm5qkDhBseOsQzYadQrVo1q1ChggtlxLQQQgghhIiGhJ0QGcC4NsIDW7du7WLliy++sLffftuFCfH4TI5Sp04dD8XMmzevNWnSxGPO006wkkxkJeqAENM8efK4SMbrCcSeM66NbX+XV1MIIYQQIpGRsBMiE/DEXX/99Xbdddf5+DjG1C1ZssTmz5/v48QIJ3z88cd9+fHHH31ALPsonDBjCNNkEhls9corr9jdd9/tHlFsqYkRhBBCCCF2DQk7IdIBbxICLlC+fHkfX8f4McI0mSwEYVKoUCFbtmyZL2wvVaqUe+ySMRwzCqeccop/IqJcuXIeelm5cmX3fOLJSzupjBBCCCGEyBoJOyHSgU8PPPzww9ajRw/r1auXvf766x5meeyxx7pX6aeffvIxdYRqPvbYY7507tzZmjdv7tPZDhw4MHamHRCiSIhhZmGGYZ8Qzpj29+6wecs227g54rL9mKiEyWUIqczsUwdsO/PMM/3TCNi2bdu2Pr6O2UIZeyeEEEIIIaIhYSdEOtSsWdO/Scf31fr06eOiju/ZMd5u2rRpPmlKvXr1fHKVeKpXr+5eO8IK40UcnihCOUuXLh1b81c4F0sQNngD8V7xd3c+fbBxy1a7tsWB9p+2Ve2xs7O5nFPVHjy9iuXhWwnZgDFyK1as8G/Zhd94MfkEBDA+kc9F8DkEIIwV8cwx8+bNs+eff949pG3atMlUEAohhBBCiPRJmTBhwrayZcsq/EmIdIj3lgVxxTqWjARIetvDebISaGn3y+5xGcGEJNOnT7fqVbeLtHx7zxPWs2dPe/LJJz08lXvmfrk2M4t27NjRunTpYi+99JJ/EuG2225zjybjEhHM7Euo67nnnuvL3vhwZxQWLVrkghORLrIGTyuCnplNRfaYMmWK17l0AomsoYOI74oy5pmZd0XmkB/pPCNP0qkosoZx83RIMixAZA31POUYZRid1iJr9na+pDOd+ljCTogcTBB2VFaMD9xb0OgaO3bsn8Qs3+6rWLGif9KA7Uwqw4feaZzRUPv11199fB3CrkaNGr7sD0jYRUPCLjoSdtGQsIuGhF10JOyiIWEXHQk7IcRus6+EXU5Cwi4aEnbRkbCLhoRdNCTsoiNhFw0Ju+jsK2GnwSxCCCGEEEIIkeBI2AkhhBBCCCFEgiNhJ0QOJ7NPLIi/QoiJbJZ9ZK/o7KnPmCQTSmPZR3kyOrJZdFSORWNfpTEJOyFyMHxzj4+Aa5xF9uED9GXKlIn9EllRtGjRTD/jIf4K6Yt0JrIH5RflGOWZyBo+mYO9/u4ZhhMJPjVUsmTJ2C+RFUx6xvwcfI5JZI99lS81eYoQQgghhBBCJCiaPEUIIYQQQgghcggSdkIIIYQQQgiR4EjYCSGEEEIIIUSCI2EnhBBCCCGEEAmOhJ0QQgghhBBCJDgSdkIIIYQQQgiR4EjYCSGEEEIIIUSCI2EnhBBCCCGEEAmOhJ0QQgghhBBCJDgSdkIIIYQQQgiR4EjYCSGEEEIIIUSCI2EnhBBCCCGEEAmOhJ0QQgghhBBCJDgpEyZM2Fa2bFkrXrx4bJUQIqcwb948mzt3rm3bts0OOuggO/jgg2NbRGDatGm2YMECt01a+6xcudKmTJliGzdutAMOOMAOOeQQy5UreTzwN7QAAA11SURBVPvDSEssUKpUKatWrZqlpKT4b1i+fLlNnTrVNm3aZCVKlLBatWrFtiQnpJvJkyfbqlWrPN1UqVLFypQpE9u6g5kzZ3r6g0qVKlm5cuX8/2SHfLd48WLLnTu3NWzY0PLmzevrN2/ebJMmTfK8mS9fPs+TBQsW9G3JxooVK2x7G87zIGU8YK+6detagQIF/DdpEHutXr3a12Gv/Pnz+7ZkZsaMGbZw4UK3W+nSpT3vYTtYsmSJTZ8+3dMa5VyNGjV8fTIyZ84cL/NDOR/SGuUZ6axQoUK+nnp00aJFvj29ci6Z2Lp1q40bN87zHHaiTCd9xUM9SfnGdurRkiVLxrbsOsuWLfO6RMJOiBzKzz//bN27d7dZs2btFHYXXXSRNWvWLLZHckOD+quvvrIRI0bY/PnzrV27dm6fAKIY+40cOdKFStGiRe3UU0+1s88+2/LkyRPbKzlYv3699e7d24YOHbqzo4DG0GmnnWann36674M9sdfo0aO9QUSdcsYZZ1ibNm0sNTXV90kmqGA/+OAD++mnn3ZW8FTgV155pdWuXdv3GTRokL333nv2+++/++/KlSvbFVdcYQ0aNPDfyQoNxAcffNDLrsKFC9vzzz/vDZ8NGzbY22+/bQMHDnRhh0A5/PDD7dprr7VixYrFjk4eRo0aZZ06ddrZ2Gahof344497J9WaNWusR48eNnjwYE+D2Ktp06Z21VVXWZEiRWJnSS4Qup999pn169fP0xllVb169axDhw5eptHgfuutt7xhvmXLFk93bdu2tdatW+8UN8nEO++8Y++///7OOi/YABH82GOPeZn29ddfW69evVwoh3KONEYnQrKxdu1atwVtC/If9jrwwAPt3HPPteOOO873+fzzz+3jjz92YUfdSMfBdddd54J4dwjCTqGYQuRAZs+ebW+++aYLEir5Z555xis0GkWhEZnsIECwz7HHHus9/6G3FrAVFRoNp5tuusltiffpk08+8YZ6soGdaABdf/319vrrr9tJJ53klRIVOkIvpC28B3feeae99tpr3rD88MMP3YbJCJU6nQEIlFdffdUaN27s3rsffvjBt0+cONGFMPt06dLFHn74YfcUsA7RkqzQ200+w8uJ0CVvhsZk37597YsvvrATTjjB8+RZZ53lnQ2ffvqpi5pkA7tQbtGIJl++8cYb9sILL3hDEvr06WPffPONnXLKKW6vk08+2TsTaFgmo71gyJAhLlTwNnXt2tXtcvnll7vQJd+R/+ikeuCBB6xbt24u7NgfoZeMkMfoHCB9sdxzzz3eQYB4q1Chgv36669e9uOVevHFF+3+++/f2Sm6bt262FmSB9oH5C86nLAX6QixRxqinqQj+d1333UR9/LLL9vtt9++s1OUenZPIGEnRA6EMJPffvvNWrRo4YKkatWq3rCkN4dtwtzTdOONN3qFRGMyHkIKqcjxnDRv3twrd2yJuKFBnmyNIho9l112mTeGsAU2IdQSLwDhYEuXLnVRd9hhh7lHgDAcBDMVO/ZKRshzNBhpAGEPemvp9Q6NnRBO2LJlSw/ToXebkENCn1iSFUIwhw0b5t5g8iZeEwQMeRTvObY88cQTPR2S1vCykPYQgskIZRF5EXuw8D9eAMoqojaI1CCNse3oo492zyb2orGZbPDM33//vYfVU56VL1/eQy1r1qzpYoVOT9IfdSUNc9If5RjlHJ0yyQhhziFtsZB2KMMoz+h0GT9+vEd0kCcReng/WfC2I/CSDepD8mTFihV3hvGS3vBksn7MmDH+t1WrVp7+KPNpoxH6S5ttTyBhJ0QOhJ5/GkLx4TYhFh5PgviDtKIO8EZRWREGFsB+FM6Eg6V3TDKBkCMdUWHRsCakid5I0lsQvcFe2DGsSzZIJ9gF++ApQdiFMEzyKIIlPo3RiMJWydjTDfRY432jQU3DMeQz7ETjGvFGAzyEhTHujoXjyJfJBmkFG/Xs2dP+/e9/u+c3CBA6DbAX4+pCNEKwHWmSJdnAJnhHSF94fh966CHr3Lmze1GwJeVaKMcClGOkv2TNk/HQ4fnjjz96NEYIF6ccoyMhtC8o80lzpMtktBmdmwxv+/LLLz3ygHB82hN4zcmHpDHsFcYF8z/2ogOLunJPIGEnRA4kuPTjx84S8kXlReEsMofebgpahAsFL1DZ8z89cnsqZCIRoYE9YMAAr4So3PGg8D/2whtAIwhIb1Ty2At7JiP9+/e3Sy65xD3DhOjgBcAbAKQhbBXGhlHpI/KwI2MlkhF6s3/55RcP9SX9xHeg8D82oxEUGkU0JhErNCCTscMKG5Gm8NIhbEljhPQiVIC0FGwE/I8QxnOVjI1uRBtlEVErpDPsw5i65557zr2b1I8saetN8in1Znx6TDawC2NbESl16tRxb1PIk5Tz1JVAxwHlGHZOxrYGovfSSy/1PEZ4JcMV8JTjoQPsRVlPugLy4562l4SdEDkQKiIK4vhwGwpfoGEkMieIExo/oTLHftiU8JMg9pINKh/GBzCu4tBDD/WJZAB7scQ3FoO9aFSGtJdsEOLFhDwXXHCBh+QMHz7cx25ip2CftDbDjsmYR/Gm4K0jLOmoo47aaQugIRTSGA2j4G2K3x5mzUwmCPdlDM///d//2SOPPOIhl3jpGHdI2sI+2AqbQciHNL6D1zOZQMhRnuOxu/fee33iGSZ4wmYIPLZD2noTW5InQ3pLRsiflF/Uf0ceeaTbIqQxbBrvbUrmcoxwSjr06HxiwhREMNEajLej8wXbkM7SeudYv6fsJWEnRA4kCI/4CgrPCYUtPW0ic7AfBW18o5uKjQKZ0MNkbBRRiTPbFxNYEE7IRCrB24S9SFvx6Q17UeHj0UtWIczYOWZSpfHIJDz0zFLJM7kRYgSbBpthKxqY2IqGZ7LBuELGmTDG6a677rLbbrtt56czaIDjzaNRGbwugO1oINH7newze5P/wudaaEDymzKM/4NgwavJb7wrwWOQTNDJRP6i/A6hg0zQg62C5yltORbGTBFex7ZkhTHnfNIgPgwTsGe8sCOtUY5hY2yWTJBOmKyICcMYw0mHXvv27T2NUe7jKcYu8cKOsox8SccUdeWeQMJOiBwIA3dpBDHegsIGgcIkFoQTStj9mSDSaGgHmHCAgeKMxwjhEWPHjvWKP8w4l0xQcRNSwmxfiLobbrjhT+IDe9GwpmFOpQ40xLFtMtoL6LlFwAWoyLEjNiEfIvpoKIYxUYy9oOGEHfdUBZ9I0EmAx4mwperVq7s3KnhJKM9IYyyM6QmTyyD8yJ+kxWT0DtBQDJ1PCF7SEmUU9iI8k7zHFPR8zgXC9+yoA6gfkg06Vpjgg5l8w0QV2ASbYRNmKkT0kq7Ir9SdlPvYKlnLMUCIMJsv4pdJUoJ3HFFHOUa5Fsox0hv1JvUnnaDJBHagPKLMCuURHSh0IrAOLx55EzuSxiDUE0y0Qp7dE6RuV5OdSOzJWCgKkVOh4Ugjm54jesDpLaLHjbErTZo08Yos2WGcGN9m47MHjGmiZ5YQQyorKngaQIxZwX6MWWHQODMcEl6RbI0ivG9Mo46dSFs0FKno+T4WjR8a4lRohOpQwTOrIQuzozH7aDKGyZFemH6eWeMIjUMYM4kK4oWZ9rAj2xDApLHvvvvOhR3hrfSIJ5t3gAZQo0aNfAxiWBj3hJDr2LGji11EMekOezE7Hzajx5vp/vdUoyiRCB50xosR/kV5j8gl/Jd2HZ1VwV6kNeoB1vEtxTAmKpmgHKLjCXtRTpH3GDdGJwLT+tOpwszRlPfYjDxMmXbEEUf4d+xCJ2CyQduB6frJo9R/8d5eyjHqTQQwNsOezIh5/vnnJ9137GhXUV7RpqAjnU4D2hn8JSyfz42Qxpjdl/yIuGM79enFF1/s6XB3oDMC75+EnRA5EIQHY6AIKaE3iB63c845xxvZ8Z6pZIbClwoJexAyQqGM14SwCYQKnikqLXrFEXk0NPkQcjKGMFFhUBFRKSF8EXg0kBBz9IBTgSPiCHWiQ4F0xycRaHCHkKdkA+8SDUkECOmKBjfhOXSuYEPswlTXbMODwDoqdwbZq+NlRzgheY/8yWcNKNOwKZ0ueOzwDBAWxsQ0u9sgSlTo/afHHzshcPkkC2kseHzZjo2oA5j0AtsRGhZCNpMNOkuwAd4RbEb51axZM5/sgnXkwfr163uaw+tEOUZHDDZN5jYyQoQy//jjj/d6ML7TiTqScoxOKwQKdQD2Ii0mW+cUkL6oExF4fD6Djs9//OMf3tmCx472A3UlHQjkXeoBOlpIh7tLEHYp2yudbTRqqLCFEEIIIYQQQiQOiG8Eo7oFhRBCCCGEECLBkbATQgghhBBCiARHwk4IIYQQQgghEhwJOyGEEEIIIYRIcCTshBBCCCGEECLBkbATQgghhBBCiARHwk4IIYQQQgghEhwJOyGEEEIIIYRIcCTshBBCCCGEECLBkbATQgghhBBCiARHwk4IIYQQQgghEhwXdikpKf5DCCGEEEIIIUTiELRcyqRJk7YVLlzYChQo4CuEEEIIIYQQQiQG69ats9WrV1vKxIkTZ21XeRW3bt0a2ySEEEIIIYQQIhHIlSuXbdu2bdn/Az/MeQXIt4a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B6021A3-CB99-4398-60C8-B2AE04B09912}"/>
              </a:ext>
            </a:extLst>
          </p:cNvPr>
          <p:cNvSpPr txBox="1"/>
          <p:nvPr/>
        </p:nvSpPr>
        <p:spPr>
          <a:xfrm>
            <a:off x="1187532" y="1999013"/>
            <a:ext cx="96882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endParaRPr lang="en-US" sz="3600"/>
          </a:p>
        </p:txBody>
      </p:sp>
      <p:sp>
        <p:nvSpPr>
          <p:cNvPr id="6" name="TextBox 5">
            <a:extLst>
              <a:ext uri="{FF2B5EF4-FFF2-40B4-BE49-F238E27FC236}">
                <a16:creationId xmlns:a16="http://schemas.microsoft.com/office/drawing/2014/main" id="{5A3CF201-2E4B-417B-8FF8-029E263B3D3A}"/>
              </a:ext>
            </a:extLst>
          </p:cNvPr>
          <p:cNvSpPr txBox="1"/>
          <p:nvPr/>
        </p:nvSpPr>
        <p:spPr>
          <a:xfrm>
            <a:off x="427149" y="1819602"/>
            <a:ext cx="3666617"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solidFill>
                  <a:srgbClr val="383838"/>
                </a:solidFill>
              </a:rPr>
              <a:t>DO:</a:t>
            </a:r>
          </a:p>
          <a:p>
            <a:endParaRPr lang="en-US" sz="2500">
              <a:solidFill>
                <a:srgbClr val="383838"/>
              </a:solidFill>
            </a:endParaRPr>
          </a:p>
          <a:p>
            <a:r>
              <a:rPr lang="en-US" sz="2500">
                <a:solidFill>
                  <a:srgbClr val="383838"/>
                </a:solidFill>
              </a:rPr>
              <a:t>Find a hook</a:t>
            </a:r>
          </a:p>
          <a:p>
            <a:endParaRPr lang="en-US" sz="2500">
              <a:solidFill>
                <a:srgbClr val="383838"/>
              </a:solidFill>
            </a:endParaRPr>
          </a:p>
          <a:p>
            <a:r>
              <a:rPr lang="en-US" sz="2500">
                <a:solidFill>
                  <a:srgbClr val="383838"/>
                </a:solidFill>
              </a:rPr>
              <a:t>Show </a:t>
            </a:r>
          </a:p>
          <a:p>
            <a:endParaRPr lang="en-US" sz="2500">
              <a:solidFill>
                <a:srgbClr val="383838"/>
              </a:solidFill>
            </a:endParaRPr>
          </a:p>
          <a:p>
            <a:r>
              <a:rPr lang="en-US" sz="2500">
                <a:solidFill>
                  <a:srgbClr val="383838"/>
                </a:solidFill>
              </a:rPr>
              <a:t>Use your challenges or difficulties to demonstrate your success and growth</a:t>
            </a:r>
          </a:p>
          <a:p>
            <a:endParaRPr lang="en-US" sz="2500">
              <a:solidFill>
                <a:srgbClr val="383838"/>
              </a:solidFill>
            </a:endParaRPr>
          </a:p>
          <a:p>
            <a:r>
              <a:rPr lang="en-US" sz="2500">
                <a:solidFill>
                  <a:srgbClr val="383838"/>
                </a:solidFill>
              </a:rPr>
              <a:t>Brainstorm</a:t>
            </a:r>
          </a:p>
          <a:p>
            <a:endParaRPr lang="en-US" sz="2500">
              <a:solidFill>
                <a:srgbClr val="383838"/>
              </a:solidFill>
            </a:endParaRPr>
          </a:p>
        </p:txBody>
      </p:sp>
      <p:sp>
        <p:nvSpPr>
          <p:cNvPr id="7" name="TextBox 6">
            <a:extLst>
              <a:ext uri="{FF2B5EF4-FFF2-40B4-BE49-F238E27FC236}">
                <a16:creationId xmlns:a16="http://schemas.microsoft.com/office/drawing/2014/main" id="{D533A4C7-8DE8-D138-C67C-52C676DAC1EF}"/>
              </a:ext>
            </a:extLst>
          </p:cNvPr>
          <p:cNvSpPr txBox="1"/>
          <p:nvPr/>
        </p:nvSpPr>
        <p:spPr>
          <a:xfrm>
            <a:off x="8340115" y="1816057"/>
            <a:ext cx="3724405"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FF0000"/>
                </a:solidFill>
                <a:ea typeface="+mn-lt"/>
                <a:cs typeface="+mn-lt"/>
              </a:rPr>
              <a:t>DON’T:</a:t>
            </a:r>
          </a:p>
          <a:p>
            <a:endParaRPr lang="en-US" sz="2500" b="1" dirty="0">
              <a:solidFill>
                <a:srgbClr val="FF0000"/>
              </a:solidFill>
              <a:ea typeface="+mn-lt"/>
              <a:cs typeface="+mn-lt"/>
            </a:endParaRPr>
          </a:p>
          <a:p>
            <a:r>
              <a:rPr lang="en-US" sz="2500" dirty="0">
                <a:solidFill>
                  <a:srgbClr val="FF0000"/>
                </a:solidFill>
                <a:ea typeface="+mn-lt"/>
                <a:cs typeface="+mn-lt"/>
              </a:rPr>
              <a:t>Rehash your resume</a:t>
            </a:r>
            <a:endParaRPr lang="en-US" sz="2500">
              <a:solidFill>
                <a:srgbClr val="FF0000"/>
              </a:solidFill>
            </a:endParaRPr>
          </a:p>
          <a:p>
            <a:endParaRPr lang="en-US" sz="2500" dirty="0">
              <a:solidFill>
                <a:srgbClr val="FF0000"/>
              </a:solidFill>
              <a:ea typeface="+mn-lt"/>
              <a:cs typeface="+mn-lt"/>
            </a:endParaRPr>
          </a:p>
          <a:p>
            <a:r>
              <a:rPr lang="en-US" sz="2500" dirty="0">
                <a:solidFill>
                  <a:srgbClr val="FF0000"/>
                </a:solidFill>
                <a:latin typeface="Calibri"/>
              </a:rPr>
              <a:t>Tell</a:t>
            </a:r>
          </a:p>
          <a:p>
            <a:endParaRPr lang="en-US" sz="2500" dirty="0">
              <a:solidFill>
                <a:srgbClr val="FF0000"/>
              </a:solidFill>
              <a:latin typeface="Calibri"/>
            </a:endParaRPr>
          </a:p>
          <a:p>
            <a:r>
              <a:rPr lang="en-US" sz="2500" dirty="0">
                <a:solidFill>
                  <a:srgbClr val="FF0000"/>
                </a:solidFill>
                <a:latin typeface="Calibri"/>
              </a:rPr>
              <a:t>Use the sympathy card</a:t>
            </a:r>
          </a:p>
          <a:p>
            <a:endParaRPr lang="en-US" sz="2500" dirty="0">
              <a:solidFill>
                <a:srgbClr val="FF0000"/>
              </a:solidFill>
              <a:latin typeface="Calibri"/>
            </a:endParaRPr>
          </a:p>
          <a:p>
            <a:r>
              <a:rPr lang="en-US" sz="2500" dirty="0">
                <a:solidFill>
                  <a:srgbClr val="FF0000"/>
                </a:solidFill>
                <a:latin typeface="Calibri"/>
              </a:rPr>
              <a:t>Think you have nothing to share</a:t>
            </a:r>
          </a:p>
        </p:txBody>
      </p:sp>
      <p:pic>
        <p:nvPicPr>
          <p:cNvPr id="8" name="Picture 8" descr="A picture containing spectacles, light, goggles&#10;&#10;Description automatically generated">
            <a:extLst>
              <a:ext uri="{FF2B5EF4-FFF2-40B4-BE49-F238E27FC236}">
                <a16:creationId xmlns:a16="http://schemas.microsoft.com/office/drawing/2014/main" id="{1EE02BE7-AB8A-8091-DE68-4AB4C9514EBA}"/>
              </a:ext>
            </a:extLst>
          </p:cNvPr>
          <p:cNvPicPr>
            <a:picLocks noChangeAspect="1"/>
          </p:cNvPicPr>
          <p:nvPr/>
        </p:nvPicPr>
        <p:blipFill>
          <a:blip r:embed="rId3"/>
          <a:stretch>
            <a:fillRect/>
          </a:stretch>
        </p:blipFill>
        <p:spPr>
          <a:xfrm>
            <a:off x="4294083" y="2677805"/>
            <a:ext cx="3706483" cy="2697260"/>
          </a:xfrm>
          <a:prstGeom prst="rect">
            <a:avLst/>
          </a:prstGeom>
        </p:spPr>
      </p:pic>
    </p:spTree>
    <p:extLst>
      <p:ext uri="{BB962C8B-B14F-4D97-AF65-F5344CB8AC3E}">
        <p14:creationId xmlns:p14="http://schemas.microsoft.com/office/powerpoint/2010/main" val="14036031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4A53-9FD4-3F9A-F4EF-EF68D46B4E09}"/>
              </a:ext>
            </a:extLst>
          </p:cNvPr>
          <p:cNvSpPr>
            <a:spLocks noGrp="1"/>
          </p:cNvSpPr>
          <p:nvPr>
            <p:ph type="title"/>
          </p:nvPr>
        </p:nvSpPr>
        <p:spPr/>
        <p:txBody>
          <a:bodyPr/>
          <a:lstStyle/>
          <a:p>
            <a:r>
              <a:rPr lang="en-US">
                <a:latin typeface="TW Cen MT"/>
                <a:ea typeface="ＭＳ Ｐゴシック"/>
              </a:rPr>
              <a:t>Structured Brainstorming</a:t>
            </a:r>
            <a:endParaRPr lang="en-US">
              <a:latin typeface="TW Cen MT"/>
              <a:ea typeface="ＭＳ Ｐゴシック"/>
              <a:cs typeface="+mj-lt"/>
            </a:endParaRPr>
          </a:p>
        </p:txBody>
      </p:sp>
      <p:sp>
        <p:nvSpPr>
          <p:cNvPr id="3" name="Content Placeholder 2">
            <a:extLst>
              <a:ext uri="{FF2B5EF4-FFF2-40B4-BE49-F238E27FC236}">
                <a16:creationId xmlns:a16="http://schemas.microsoft.com/office/drawing/2014/main" id="{ECE1A5D8-60A8-C0B0-F52C-A716EC529069}"/>
              </a:ext>
            </a:extLst>
          </p:cNvPr>
          <p:cNvSpPr>
            <a:spLocks noGrp="1"/>
          </p:cNvSpPr>
          <p:nvPr>
            <p:ph sz="quarter" idx="1"/>
          </p:nvPr>
        </p:nvSpPr>
        <p:spPr>
          <a:xfrm>
            <a:off x="3893619" y="1643332"/>
            <a:ext cx="4415767" cy="4495800"/>
          </a:xfrm>
        </p:spPr>
        <p:txBody>
          <a:bodyPr>
            <a:noAutofit/>
          </a:bodyPr>
          <a:lstStyle/>
          <a:p>
            <a:pPr marL="0" indent="0">
              <a:buNone/>
            </a:pPr>
            <a:r>
              <a:rPr lang="en-US" sz="3200" dirty="0">
                <a:ea typeface="ＭＳ Ｐゴシック"/>
              </a:rPr>
              <a:t>         </a:t>
            </a:r>
            <a:r>
              <a:rPr lang="en-US" sz="3200" dirty="0">
                <a:latin typeface="+mn-lt"/>
                <a:ea typeface="ＭＳ Ｐゴシック"/>
              </a:rPr>
              <a:t> Broad Topic</a:t>
            </a:r>
          </a:p>
          <a:p>
            <a:pPr marL="0" indent="0">
              <a:buNone/>
            </a:pPr>
            <a:endParaRPr lang="en-US" sz="3200">
              <a:latin typeface="+mn-lt"/>
            </a:endParaRPr>
          </a:p>
          <a:p>
            <a:pPr marL="0" indent="0">
              <a:buNone/>
            </a:pPr>
            <a:endParaRPr lang="en-US" sz="3200" dirty="0">
              <a:solidFill>
                <a:srgbClr val="000000"/>
              </a:solidFill>
              <a:ea typeface="ＭＳ Ｐゴシック"/>
            </a:endParaRPr>
          </a:p>
          <a:p>
            <a:pPr marL="0" indent="0" algn="ctr">
              <a:buNone/>
            </a:pPr>
            <a:r>
              <a:rPr lang="en-US" sz="3200" dirty="0">
                <a:solidFill>
                  <a:schemeClr val="accent1"/>
                </a:solidFill>
                <a:ea typeface="ＭＳ Ｐゴシック"/>
              </a:rPr>
              <a:t>Experience</a:t>
            </a:r>
            <a:endParaRPr lang="en-US" dirty="0">
              <a:solidFill>
                <a:schemeClr val="accent1"/>
              </a:solidFill>
            </a:endParaRPr>
          </a:p>
          <a:p>
            <a:pPr marL="0" indent="0">
              <a:buNone/>
            </a:pPr>
            <a:endParaRPr lang="en-US" sz="3200">
              <a:latin typeface="+mn-lt"/>
            </a:endParaRPr>
          </a:p>
          <a:p>
            <a:pPr marL="0" indent="0">
              <a:buNone/>
            </a:pPr>
            <a:endParaRPr lang="en-US" sz="3200">
              <a:latin typeface="+mn-lt"/>
              <a:ea typeface="ＭＳ Ｐゴシック"/>
            </a:endParaRPr>
          </a:p>
          <a:p>
            <a:pPr marL="0" indent="0">
              <a:buNone/>
            </a:pPr>
            <a:endParaRPr lang="en-US" sz="3200">
              <a:solidFill>
                <a:srgbClr val="7030A0"/>
              </a:solidFill>
              <a:latin typeface="+mn-lt"/>
              <a:ea typeface="ＭＳ Ｐゴシック"/>
            </a:endParaRPr>
          </a:p>
          <a:p>
            <a:pPr marL="0" indent="0">
              <a:buNone/>
            </a:pPr>
            <a:r>
              <a:rPr lang="en-US" sz="3200" dirty="0">
                <a:solidFill>
                  <a:srgbClr val="7030A0"/>
                </a:solidFill>
                <a:ea typeface="ＭＳ Ｐゴシック"/>
              </a:rPr>
              <a:t>        Take Away</a:t>
            </a:r>
            <a:endParaRPr lang="en-US" sz="3200" dirty="0">
              <a:solidFill>
                <a:srgbClr val="7030A0"/>
              </a:solidFill>
              <a:latin typeface="+mn-lt"/>
            </a:endParaRPr>
          </a:p>
        </p:txBody>
      </p:sp>
      <p:sp>
        <p:nvSpPr>
          <p:cNvPr id="4" name="Arrow: Down 3">
            <a:extLst>
              <a:ext uri="{FF2B5EF4-FFF2-40B4-BE49-F238E27FC236}">
                <a16:creationId xmlns:a16="http://schemas.microsoft.com/office/drawing/2014/main" id="{6BF64C0B-1DC6-222F-D7F4-960BB4898CC2}"/>
              </a:ext>
            </a:extLst>
          </p:cNvPr>
          <p:cNvSpPr/>
          <p:nvPr/>
        </p:nvSpPr>
        <p:spPr>
          <a:xfrm>
            <a:off x="5493753" y="2574335"/>
            <a:ext cx="818444" cy="634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8E3DD57-FCE8-48AB-B0BD-FA762D5AF96D}"/>
              </a:ext>
            </a:extLst>
          </p:cNvPr>
          <p:cNvSpPr/>
          <p:nvPr/>
        </p:nvSpPr>
        <p:spPr>
          <a:xfrm>
            <a:off x="5431123" y="4681634"/>
            <a:ext cx="818444" cy="634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51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4A53-9FD4-3F9A-F4EF-EF68D46B4E09}"/>
              </a:ext>
            </a:extLst>
          </p:cNvPr>
          <p:cNvSpPr>
            <a:spLocks noGrp="1"/>
          </p:cNvSpPr>
          <p:nvPr>
            <p:ph type="title"/>
          </p:nvPr>
        </p:nvSpPr>
        <p:spPr/>
        <p:txBody>
          <a:bodyPr/>
          <a:lstStyle/>
          <a:p>
            <a:r>
              <a:rPr lang="en-US">
                <a:latin typeface="TW Cen MT"/>
                <a:ea typeface="ＭＳ Ｐゴシック"/>
              </a:rPr>
              <a:t>Identify Common Thread</a:t>
            </a:r>
            <a:endParaRPr lang="en-US"/>
          </a:p>
        </p:txBody>
      </p:sp>
      <p:sp>
        <p:nvSpPr>
          <p:cNvPr id="10" name="Content Placeholder 2">
            <a:extLst>
              <a:ext uri="{FF2B5EF4-FFF2-40B4-BE49-F238E27FC236}">
                <a16:creationId xmlns:a16="http://schemas.microsoft.com/office/drawing/2014/main" id="{E29C46DB-3DBF-1CAA-E0EC-C4D50DE39BEE}"/>
              </a:ext>
            </a:extLst>
          </p:cNvPr>
          <p:cNvSpPr txBox="1">
            <a:spLocks/>
          </p:cNvSpPr>
          <p:nvPr/>
        </p:nvSpPr>
        <p:spPr bwMode="auto">
          <a:xfrm>
            <a:off x="93296" y="1712259"/>
            <a:ext cx="570553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0BD0D9"/>
              </a:buClr>
              <a:buSzPct val="75000"/>
              <a:buFont typeface="Wingdings" panose="05000000000000000000"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10CF9B"/>
              </a:buClr>
              <a:buSzPct val="65000"/>
              <a:buFont typeface="Wingdings" panose="05000000000000000000"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sz="3000">
                <a:latin typeface="TW Cen MT"/>
                <a:ea typeface="ＭＳ Ｐゴシック"/>
              </a:rPr>
              <a:t>Family</a:t>
            </a:r>
            <a:endParaRPr lang="en-US" sz="3000">
              <a:latin typeface="Tw Cen MT"/>
              <a:ea typeface="ＭＳ Ｐゴシック"/>
            </a:endParaRPr>
          </a:p>
          <a:p>
            <a:pPr marL="0" indent="0">
              <a:buNone/>
            </a:pPr>
            <a:endParaRPr lang="en-US" sz="3000">
              <a:latin typeface="TW Cen MT"/>
              <a:ea typeface="ＭＳ Ｐゴシック"/>
            </a:endParaRPr>
          </a:p>
          <a:p>
            <a:pPr marL="0" indent="0">
              <a:buNone/>
            </a:pPr>
            <a:endParaRPr lang="en-US" sz="3000">
              <a:solidFill>
                <a:schemeClr val="accent1"/>
              </a:solidFill>
              <a:latin typeface="TW Cen MT"/>
              <a:ea typeface="ＭＳ Ｐゴシック"/>
            </a:endParaRPr>
          </a:p>
          <a:p>
            <a:pPr marL="0" indent="0" algn="ctr">
              <a:buNone/>
            </a:pPr>
            <a:r>
              <a:rPr lang="en-US" sz="3000">
                <a:solidFill>
                  <a:schemeClr val="accent1"/>
                </a:solidFill>
                <a:latin typeface="TW Cen MT"/>
                <a:ea typeface="ＭＳ Ｐゴシック"/>
              </a:rPr>
              <a:t>Living in a single parent household</a:t>
            </a:r>
            <a:endParaRPr lang="en-US" sz="3000">
              <a:solidFill>
                <a:schemeClr val="accent1"/>
              </a:solidFill>
              <a:latin typeface="Tw Cen MT"/>
              <a:ea typeface="ＭＳ Ｐゴシック"/>
            </a:endParaRPr>
          </a:p>
          <a:p>
            <a:pPr marL="0" indent="0" algn="ctr">
              <a:buNone/>
            </a:pPr>
            <a:endParaRPr lang="en-US" sz="3000">
              <a:latin typeface="TW Cen MT"/>
              <a:ea typeface="ＭＳ Ｐゴシック"/>
            </a:endParaRPr>
          </a:p>
          <a:p>
            <a:pPr marL="0" indent="0" algn="ctr">
              <a:buNone/>
            </a:pPr>
            <a:endParaRPr lang="en-US" sz="3000">
              <a:solidFill>
                <a:srgbClr val="7030A0"/>
              </a:solidFill>
              <a:latin typeface="TW Cen MT"/>
              <a:ea typeface="ＭＳ Ｐゴシック"/>
            </a:endParaRPr>
          </a:p>
          <a:p>
            <a:pPr marL="0" indent="0" algn="ctr">
              <a:buNone/>
            </a:pPr>
            <a:r>
              <a:rPr lang="en-US" sz="3000">
                <a:solidFill>
                  <a:schemeClr val="accent1"/>
                </a:solidFill>
                <a:latin typeface="TW Cen MT"/>
                <a:ea typeface="ＭＳ Ｐゴシック"/>
              </a:rPr>
              <a:t>Learning how to make meals for siblings with only $20.</a:t>
            </a:r>
            <a:endParaRPr lang="en-US" sz="3000">
              <a:solidFill>
                <a:schemeClr val="accent1"/>
              </a:solidFill>
              <a:latin typeface="TW Cen MT"/>
            </a:endParaRPr>
          </a:p>
        </p:txBody>
      </p:sp>
      <p:sp>
        <p:nvSpPr>
          <p:cNvPr id="11" name="Arrow: Down 10">
            <a:extLst>
              <a:ext uri="{FF2B5EF4-FFF2-40B4-BE49-F238E27FC236}">
                <a16:creationId xmlns:a16="http://schemas.microsoft.com/office/drawing/2014/main" id="{EE2DE3A0-2B92-5486-3478-41B419C5B1ED}"/>
              </a:ext>
            </a:extLst>
          </p:cNvPr>
          <p:cNvSpPr/>
          <p:nvPr/>
        </p:nvSpPr>
        <p:spPr>
          <a:xfrm>
            <a:off x="2532013" y="4289777"/>
            <a:ext cx="818444" cy="634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D1BAC641-CB32-A799-12E7-38B5150FED6B}"/>
              </a:ext>
            </a:extLst>
          </p:cNvPr>
          <p:cNvSpPr/>
          <p:nvPr/>
        </p:nvSpPr>
        <p:spPr>
          <a:xfrm>
            <a:off x="2532013" y="2568753"/>
            <a:ext cx="818444" cy="634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868A2035-8078-B524-5B59-800952E35A34}"/>
              </a:ext>
            </a:extLst>
          </p:cNvPr>
          <p:cNvSpPr/>
          <p:nvPr/>
        </p:nvSpPr>
        <p:spPr>
          <a:xfrm>
            <a:off x="5897217" y="1971260"/>
            <a:ext cx="1480867" cy="42125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7BF551EE-705E-0CD7-63A1-6B510A787A9C}"/>
              </a:ext>
            </a:extLst>
          </p:cNvPr>
          <p:cNvSpPr txBox="1"/>
          <p:nvPr/>
        </p:nvSpPr>
        <p:spPr>
          <a:xfrm>
            <a:off x="7372771" y="3331796"/>
            <a:ext cx="400535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a:solidFill>
                  <a:srgbClr val="7030A0"/>
                </a:solidFill>
              </a:rPr>
              <a:t>Take Away</a:t>
            </a:r>
            <a:endParaRPr lang="en-US">
              <a:solidFill>
                <a:srgbClr val="7030A0"/>
              </a:solidFill>
            </a:endParaRPr>
          </a:p>
          <a:p>
            <a:pPr algn="ctr"/>
            <a:r>
              <a:rPr lang="en-US" sz="4000">
                <a:solidFill>
                  <a:srgbClr val="7030A0"/>
                </a:solidFill>
              </a:rPr>
              <a:t>Resourcefulness</a:t>
            </a:r>
          </a:p>
        </p:txBody>
      </p:sp>
    </p:spTree>
    <p:extLst>
      <p:ext uri="{BB962C8B-B14F-4D97-AF65-F5344CB8AC3E}">
        <p14:creationId xmlns:p14="http://schemas.microsoft.com/office/powerpoint/2010/main" val="944977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Content Placeholder 2">
            <a:extLst>
              <a:ext uri="{FF2B5EF4-FFF2-40B4-BE49-F238E27FC236}">
                <a16:creationId xmlns:a16="http://schemas.microsoft.com/office/drawing/2014/main" id="{C6CE694E-DDC5-8096-869D-2A89BE934742}"/>
              </a:ext>
            </a:extLst>
          </p:cNvPr>
          <p:cNvSpPr>
            <a:spLocks noGrp="1"/>
          </p:cNvSpPr>
          <p:nvPr>
            <p:ph type="body" idx="1"/>
          </p:nvPr>
        </p:nvSpPr>
        <p:spPr>
          <a:xfrm>
            <a:off x="1156248" y="2107536"/>
            <a:ext cx="10830337" cy="3363639"/>
          </a:xfrm>
        </p:spPr>
        <p:txBody>
          <a:bodyPr/>
          <a:lstStyle/>
          <a:p>
            <a:pPr marL="0" indent="0">
              <a:buFont typeface="Wingdings" pitchFamily="2" charset="2"/>
              <a:buNone/>
            </a:pPr>
            <a:r>
              <a:rPr lang="en-US" altLang="en-US" sz="3200" b="1" dirty="0">
                <a:solidFill>
                  <a:schemeClr val="accent1"/>
                </a:solidFill>
                <a:latin typeface="+mn-lt"/>
                <a:ea typeface="ＭＳ Ｐゴシック" panose="020B0600070205080204" pitchFamily="34" charset="-128"/>
              </a:rPr>
              <a:t>Needs to:</a:t>
            </a:r>
            <a:endParaRPr lang="en-US" altLang="en-US" b="1" dirty="0">
              <a:solidFill>
                <a:schemeClr val="accent1"/>
              </a:solidFill>
              <a:latin typeface="+mn-lt"/>
              <a:ea typeface="ＭＳ Ｐゴシック" panose="020B0600070205080204" pitchFamily="34" charset="-128"/>
            </a:endParaRPr>
          </a:p>
        </p:txBody>
      </p:sp>
      <p:sp>
        <p:nvSpPr>
          <p:cNvPr id="109570" name="Title 1">
            <a:extLst>
              <a:ext uri="{FF2B5EF4-FFF2-40B4-BE49-F238E27FC236}">
                <a16:creationId xmlns:a16="http://schemas.microsoft.com/office/drawing/2014/main" id="{255D66B1-5C8E-9BD2-CF23-EFE1F570BBF5}"/>
              </a:ext>
            </a:extLst>
          </p:cNvPr>
          <p:cNvSpPr>
            <a:spLocks noGrp="1"/>
          </p:cNvSpPr>
          <p:nvPr>
            <p:ph type="title" idx="4294967295"/>
          </p:nvPr>
        </p:nvSpPr>
        <p:spPr>
          <a:xfrm>
            <a:off x="800100" y="217170"/>
            <a:ext cx="8153400" cy="990600"/>
          </a:xfrm>
        </p:spPr>
        <p:txBody>
          <a:bodyPr/>
          <a:lstStyle/>
          <a:p>
            <a:r>
              <a:rPr lang="en-US" altLang="en-US" dirty="0">
                <a:latin typeface="+mn-lt"/>
                <a:ea typeface="ＭＳ Ｐゴシック" panose="020B0600070205080204" pitchFamily="34" charset="-128"/>
              </a:rPr>
              <a:t>Essay Feedback</a:t>
            </a:r>
          </a:p>
        </p:txBody>
      </p:sp>
      <p:graphicFrame>
        <p:nvGraphicFramePr>
          <p:cNvPr id="5" name="Diagram 4">
            <a:extLst>
              <a:ext uri="{FF2B5EF4-FFF2-40B4-BE49-F238E27FC236}">
                <a16:creationId xmlns:a16="http://schemas.microsoft.com/office/drawing/2014/main" id="{CACD7680-AC89-DC0A-CF4E-B8829B0C250B}"/>
              </a:ext>
            </a:extLst>
          </p:cNvPr>
          <p:cNvGraphicFramePr/>
          <p:nvPr>
            <p:extLst>
              <p:ext uri="{D42A27DB-BD31-4B8C-83A1-F6EECF244321}">
                <p14:modId xmlns:p14="http://schemas.microsoft.com/office/powerpoint/2010/main" val="1680056386"/>
              </p:ext>
            </p:extLst>
          </p:nvPr>
        </p:nvGraphicFramePr>
        <p:xfrm>
          <a:off x="3066216" y="194023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34910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FF2B5EF4-FFF2-40B4-BE49-F238E27FC236}">
                <a16:creationId xmlns:a16="http://schemas.microsoft.com/office/drawing/2014/main" id="{23987CD2-6C05-073E-0CC8-F3976C980BB7}"/>
              </a:ext>
            </a:extLst>
          </p:cNvPr>
          <p:cNvSpPr/>
          <p:nvPr/>
        </p:nvSpPr>
        <p:spPr>
          <a:xfrm>
            <a:off x="1676400" y="1676400"/>
            <a:ext cx="8763000" cy="4876800"/>
          </a:xfrm>
          <a:prstGeom prst="rightArrow">
            <a:avLst>
              <a:gd name="adj1" fmla="val 67795"/>
              <a:gd name="adj2" fmla="val 57107"/>
            </a:avLst>
          </a:prstGeom>
          <a:noFill/>
          <a:ln w="127000">
            <a:solidFill>
              <a:srgbClr val="808080">
                <a:alpha val="27059"/>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7523" name="Title 1">
            <a:extLst>
              <a:ext uri="{FF2B5EF4-FFF2-40B4-BE49-F238E27FC236}">
                <a16:creationId xmlns:a16="http://schemas.microsoft.com/office/drawing/2014/main" id="{3BB4B9CF-D162-5711-7134-A4A1952C3542}"/>
              </a:ext>
            </a:extLst>
          </p:cNvPr>
          <p:cNvSpPr>
            <a:spLocks noGrp="1"/>
          </p:cNvSpPr>
          <p:nvPr>
            <p:ph type="title" idx="4294967295"/>
          </p:nvPr>
        </p:nvSpPr>
        <p:spPr>
          <a:xfrm>
            <a:off x="800100" y="238125"/>
            <a:ext cx="8153400" cy="990600"/>
          </a:xfrm>
        </p:spPr>
        <p:txBody>
          <a:bodyPr/>
          <a:lstStyle/>
          <a:p>
            <a:pPr eaLnBrk="1" hangingPunct="1"/>
            <a:r>
              <a:rPr lang="en-US" altLang="en-US" dirty="0">
                <a:latin typeface="+mn-lt"/>
                <a:ea typeface="ＭＳ Ｐゴシック" panose="020B0600070205080204" pitchFamily="34" charset="-128"/>
              </a:rPr>
              <a:t>Essay Feedback – ARROW Method</a:t>
            </a:r>
          </a:p>
        </p:txBody>
      </p:sp>
      <p:graphicFrame>
        <p:nvGraphicFramePr>
          <p:cNvPr id="4" name="Table 3">
            <a:extLst>
              <a:ext uri="{FF2B5EF4-FFF2-40B4-BE49-F238E27FC236}">
                <a16:creationId xmlns:a16="http://schemas.microsoft.com/office/drawing/2014/main" id="{24BA6998-0521-11A6-2180-002A20193E16}"/>
              </a:ext>
            </a:extLst>
          </p:cNvPr>
          <p:cNvGraphicFramePr>
            <a:graphicFrameLocks noGrp="1"/>
          </p:cNvGraphicFramePr>
          <p:nvPr/>
        </p:nvGraphicFramePr>
        <p:xfrm>
          <a:off x="1752600" y="1600200"/>
          <a:ext cx="8966200" cy="5045076"/>
        </p:xfrm>
        <a:graphic>
          <a:graphicData uri="http://schemas.openxmlformats.org/drawingml/2006/table">
            <a:tbl>
              <a:tblPr/>
              <a:tblGrid>
                <a:gridCol w="4397213">
                  <a:extLst>
                    <a:ext uri="{9D8B030D-6E8A-4147-A177-3AD203B41FA5}">
                      <a16:colId xmlns:a16="http://schemas.microsoft.com/office/drawing/2014/main" val="20000"/>
                    </a:ext>
                  </a:extLst>
                </a:gridCol>
                <a:gridCol w="4568987">
                  <a:extLst>
                    <a:ext uri="{9D8B030D-6E8A-4147-A177-3AD203B41FA5}">
                      <a16:colId xmlns:a16="http://schemas.microsoft.com/office/drawing/2014/main" val="20001"/>
                    </a:ext>
                  </a:extLst>
                </a:gridCol>
              </a:tblGrid>
              <a:tr h="823913">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a:ln>
                            <a:noFill/>
                          </a:ln>
                          <a:solidFill>
                            <a:srgbClr val="FF0066"/>
                          </a:solidFill>
                          <a:effectLst/>
                          <a:latin typeface="Tw Cen MT" panose="020B0602020104020603" pitchFamily="34" charset="0"/>
                          <a:ea typeface="ＭＳ Ｐゴシック" panose="020B0600070205080204" pitchFamily="34" charset="-128"/>
                          <a:cs typeface="Arial" panose="020B0604020202020204" pitchFamily="34" charset="0"/>
                        </a:rPr>
                        <a:t>A</a:t>
                      </a:r>
                      <a:r>
                        <a:rPr kumimoji="0" lang="en-US" altLang="en-US" sz="3200" b="1"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ccentuate the positive </a:t>
                      </a:r>
                    </a:p>
                  </a:txBody>
                  <a:tcPr marL="91443" marR="91443" marT="45726" marB="45726" anchor="ctr" horzOverflow="overflow">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solidFill>
                      <a:schemeClr val="bg1">
                        <a:alpha val="30196"/>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Start by identifying strengths of the essay</a:t>
                      </a:r>
                    </a:p>
                  </a:txBody>
                  <a:tcPr marL="91443" marR="91443" marT="45726" marB="45726" anchor="ctr" horzOverflow="overflow">
                    <a:lnL w="12700" cap="flat" cmpd="sng" algn="ctr">
                      <a:solidFill>
                        <a:srgbClr val="BFBFBF"/>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lnTlToBr>
                      <a:noFill/>
                    </a:lnTlToBr>
                    <a:lnBlToTr>
                      <a:noFill/>
                    </a:lnBlToTr>
                    <a:solidFill>
                      <a:schemeClr val="bg1">
                        <a:alpha val="30196"/>
                      </a:schemeClr>
                    </a:solidFill>
                  </a:tcPr>
                </a:tc>
                <a:extLst>
                  <a:ext uri="{0D108BD9-81ED-4DB2-BD59-A6C34878D82A}">
                    <a16:rowId xmlns:a16="http://schemas.microsoft.com/office/drawing/2014/main" val="10000"/>
                  </a:ext>
                </a:extLst>
              </a:tr>
              <a:tr h="1187450">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FF0066"/>
                          </a:solidFill>
                          <a:effectLst/>
                          <a:latin typeface="Tw Cen MT" panose="020B0602020104020603" pitchFamily="34" charset="0"/>
                          <a:ea typeface="ＭＳ Ｐゴシック" panose="020B0600070205080204" pitchFamily="34" charset="-128"/>
                          <a:cs typeface="Arial" panose="020B0604020202020204" pitchFamily="34" charset="0"/>
                        </a:rPr>
                        <a:t>R</a:t>
                      </a:r>
                      <a:r>
                        <a:rPr kumimoji="0" lang="en-US" altLang="en-US" sz="3200" b="1" i="0" u="none" strike="noStrike" cap="none" normalizeH="0" baseline="0" dirty="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eflect back</a:t>
                      </a:r>
                    </a:p>
                  </a:txBody>
                  <a:tcPr marL="91443" marR="91443" marT="45726" marB="45726" anchor="ct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alpha val="30196"/>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Reflect back what you took from the essay – main points, important messages etc.</a:t>
                      </a:r>
                    </a:p>
                  </a:txBody>
                  <a:tcPr marL="91443" marR="91443" marT="45726" marB="45726" anchor="ct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alpha val="30196"/>
                      </a:schemeClr>
                    </a:solidFill>
                  </a:tcPr>
                </a:tc>
                <a:extLst>
                  <a:ext uri="{0D108BD9-81ED-4DB2-BD59-A6C34878D82A}">
                    <a16:rowId xmlns:a16="http://schemas.microsoft.com/office/drawing/2014/main" val="10001"/>
                  </a:ext>
                </a:extLst>
              </a:tr>
              <a:tr h="857250">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a:ln>
                            <a:noFill/>
                          </a:ln>
                          <a:solidFill>
                            <a:srgbClr val="FF0066"/>
                          </a:solidFill>
                          <a:effectLst/>
                          <a:latin typeface="Tw Cen MT" panose="020B0602020104020603" pitchFamily="34" charset="0"/>
                          <a:ea typeface="ＭＳ Ｐゴシック" panose="020B0600070205080204" pitchFamily="34" charset="-128"/>
                          <a:cs typeface="Arial" panose="020B0604020202020204" pitchFamily="34" charset="0"/>
                        </a:rPr>
                        <a:t>R</a:t>
                      </a:r>
                      <a:r>
                        <a:rPr kumimoji="0" lang="en-US" altLang="en-US" sz="3200" b="1"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estate aims for essay</a:t>
                      </a:r>
                    </a:p>
                  </a:txBody>
                  <a:tcPr marL="91443" marR="91443" marT="45726" marB="45726" anchor="ct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alpha val="30196"/>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Restate what the goals of a college application essay are</a:t>
                      </a:r>
                    </a:p>
                  </a:txBody>
                  <a:tcPr marL="91443" marR="91443" marT="45726" marB="45726" anchor="ct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alpha val="30196"/>
                      </a:schemeClr>
                    </a:solidFill>
                  </a:tcPr>
                </a:tc>
                <a:extLst>
                  <a:ext uri="{0D108BD9-81ED-4DB2-BD59-A6C34878D82A}">
                    <a16:rowId xmlns:a16="http://schemas.microsoft.com/office/drawing/2014/main" val="10002"/>
                  </a:ext>
                </a:extLst>
              </a:tr>
              <a:tr h="1352550">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a:ln>
                            <a:noFill/>
                          </a:ln>
                          <a:solidFill>
                            <a:srgbClr val="FF0066"/>
                          </a:solidFill>
                          <a:effectLst/>
                          <a:latin typeface="Tw Cen MT" panose="020B0602020104020603" pitchFamily="34" charset="0"/>
                          <a:ea typeface="ＭＳ Ｐゴシック" panose="020B0600070205080204" pitchFamily="34" charset="-128"/>
                          <a:cs typeface="Arial" panose="020B0604020202020204" pitchFamily="34" charset="0"/>
                        </a:rPr>
                        <a:t>O</a:t>
                      </a:r>
                      <a:r>
                        <a:rPr kumimoji="0" lang="en-US" altLang="en-US" sz="3200" b="1"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bserve what needs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    revision</a:t>
                      </a:r>
                    </a:p>
                  </a:txBody>
                  <a:tcPr marL="91443" marR="91443" marT="45726" marB="45726" anchor="ct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alpha val="30196"/>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Identify areas to work on by </a:t>
                      </a:r>
                      <a:r>
                        <a:rPr kumimoji="0" lang="en-US" altLang="en-US" sz="2200" b="0" i="1"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observing</a:t>
                      </a:r>
                      <a:r>
                        <a:rPr kumimoji="0" lang="en-US" altLang="en-US" sz="2200" b="0"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 what the essay includes and </a:t>
                      </a:r>
                      <a:r>
                        <a:rPr kumimoji="0" lang="en-US" altLang="en-US" sz="2200" b="0" i="1"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contrasting</a:t>
                      </a:r>
                      <a:r>
                        <a:rPr kumimoji="0" lang="en-US" altLang="en-US" sz="2200" b="0"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 it to the aim</a:t>
                      </a:r>
                    </a:p>
                  </a:txBody>
                  <a:tcPr marL="91443" marR="91443" marT="45726" marB="45726" anchor="ct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alpha val="30196"/>
                      </a:schemeClr>
                    </a:solidFill>
                  </a:tcPr>
                </a:tc>
                <a:extLst>
                  <a:ext uri="{0D108BD9-81ED-4DB2-BD59-A6C34878D82A}">
                    <a16:rowId xmlns:a16="http://schemas.microsoft.com/office/drawing/2014/main" val="10003"/>
                  </a:ext>
                </a:extLst>
              </a:tr>
              <a:tr h="823913">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a:ln>
                            <a:noFill/>
                          </a:ln>
                          <a:solidFill>
                            <a:srgbClr val="FF0066"/>
                          </a:solidFill>
                          <a:effectLst/>
                          <a:latin typeface="Tw Cen MT" panose="020B0602020104020603" pitchFamily="34" charset="0"/>
                          <a:ea typeface="ＭＳ Ｐゴシック" panose="020B0600070205080204" pitchFamily="34" charset="-128"/>
                          <a:cs typeface="Arial" panose="020B0604020202020204" pitchFamily="34" charset="0"/>
                        </a:rPr>
                        <a:t>W</a:t>
                      </a:r>
                      <a:r>
                        <a:rPr kumimoji="0" lang="en-US" altLang="en-US" sz="3200" b="1" i="0" u="none" strike="noStrike" cap="none" normalizeH="0" baseline="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ork on strategies</a:t>
                      </a:r>
                    </a:p>
                  </a:txBody>
                  <a:tcPr marL="91443" marR="91443" marT="45726" marB="45726" anchor="ct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lnTlToBr>
                      <a:noFill/>
                    </a:lnTlToBr>
                    <a:lnBlToTr>
                      <a:noFill/>
                    </a:lnBlToTr>
                    <a:solidFill>
                      <a:schemeClr val="bg1">
                        <a:alpha val="30196"/>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defRPr>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Tw Cen MT" panose="020B0602020104020603" pitchFamily="34" charset="0"/>
                          <a:ea typeface="ＭＳ Ｐゴシック" panose="020B0600070205080204" pitchFamily="34" charset="-128"/>
                          <a:cs typeface="Arial" panose="020B0604020202020204" pitchFamily="34" charset="0"/>
                        </a:rPr>
                        <a:t>Work together to identify strategies the student will use to revise the essay</a:t>
                      </a:r>
                    </a:p>
                  </a:txBody>
                  <a:tcPr marL="91443" marR="91443" marT="45726" marB="45726" anchor="ct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a:noFill/>
                    </a:lnB>
                    <a:lnTlToBr>
                      <a:noFill/>
                    </a:lnTlToBr>
                    <a:lnBlToTr>
                      <a:noFill/>
                    </a:lnBlToTr>
                    <a:solidFill>
                      <a:schemeClr val="bg1">
                        <a:alpha val="30196"/>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83411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837381" y="2081772"/>
            <a:ext cx="10515601" cy="914401"/>
          </a:xfrm>
        </p:spPr>
        <p:txBody>
          <a:bodyPr lIns="45719" tIns="45720" rIns="45719" bIns="45720" anchor="t">
            <a:noAutofit/>
          </a:bodyPr>
          <a:lstStyle/>
          <a:p>
            <a:r>
              <a:rPr lang="en-US" altLang="en-US" sz="4000" b="1" dirty="0">
                <a:solidFill>
                  <a:schemeClr val="tx1"/>
                </a:solidFill>
                <a:ea typeface="ＭＳ Ｐゴシック"/>
              </a:rPr>
              <a:t>Making Applications Stronger: </a:t>
            </a:r>
            <a:br>
              <a:rPr lang="en-US" altLang="en-US" sz="4000" b="1" dirty="0">
                <a:ea typeface="ＭＳ Ｐゴシック"/>
              </a:rPr>
            </a:br>
            <a:r>
              <a:rPr lang="en-US" altLang="en-US" sz="4000" b="1" dirty="0">
                <a:solidFill>
                  <a:schemeClr val="tx1"/>
                </a:solidFill>
                <a:ea typeface="ＭＳ Ｐゴシック"/>
              </a:rPr>
              <a:t>Recommendation Letters</a:t>
            </a:r>
            <a:endParaRPr lang="en-US" sz="4000" b="1">
              <a:solidFill>
                <a:schemeClr val="tx1"/>
              </a:solidFill>
            </a:endParaRPr>
          </a:p>
        </p:txBody>
      </p:sp>
      <p:pic>
        <p:nvPicPr>
          <p:cNvPr id="4" name="Picture 3" descr="Graphical user interface, application, icon&#10;&#10;Description automatically generated">
            <a:extLst>
              <a:ext uri="{FF2B5EF4-FFF2-40B4-BE49-F238E27FC236}">
                <a16:creationId xmlns:a16="http://schemas.microsoft.com/office/drawing/2014/main" id="{1DFCB486-FACC-A0B7-7AB3-6630E65D81EF}"/>
              </a:ext>
            </a:extLst>
          </p:cNvPr>
          <p:cNvPicPr>
            <a:picLocks noChangeAspect="1"/>
          </p:cNvPicPr>
          <p:nvPr/>
        </p:nvPicPr>
        <p:blipFill>
          <a:blip r:embed="rId3"/>
          <a:stretch>
            <a:fillRect/>
          </a:stretch>
        </p:blipFill>
        <p:spPr>
          <a:xfrm>
            <a:off x="4488670" y="3589019"/>
            <a:ext cx="2643649" cy="2643649"/>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1290756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2">
            <a:extLst>
              <a:ext uri="{FF2B5EF4-FFF2-40B4-BE49-F238E27FC236}">
                <a16:creationId xmlns:a16="http://schemas.microsoft.com/office/drawing/2014/main" id="{9A5E0CD6-8D59-F348-B54B-746C76E0A30A}"/>
              </a:ext>
            </a:extLst>
          </p:cNvPr>
          <p:cNvSpPr>
            <a:spLocks noGrp="1"/>
          </p:cNvSpPr>
          <p:nvPr>
            <p:ph type="body" idx="1"/>
          </p:nvPr>
        </p:nvSpPr>
        <p:spPr/>
        <p:txBody>
          <a:bodyPr/>
          <a:lstStyle/>
          <a:p>
            <a:pPr lvl="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688975" y="419248"/>
            <a:ext cx="10814050" cy="990600"/>
          </a:xfrm>
        </p:spPr>
        <p:txBody>
          <a:bodyPr/>
          <a:lstStyle/>
          <a:p>
            <a:r>
              <a:rPr lang="en-US" altLang="en-US" sz="3500" dirty="0">
                <a:latin typeface="+mn-lt"/>
                <a:ea typeface="ＭＳ Ｐゴシック"/>
              </a:rPr>
              <a:t>Counselor vs Teacher Letters of Recommendation</a:t>
            </a:r>
            <a:endParaRPr lang="en-US" sz="3500" dirty="0">
              <a:latin typeface="+mn-lt"/>
            </a:endParaRP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AutoShape 4" descr="data:image/png;base64,%20iVBORw0KGgoAAAANSUhEUgAAA3YAAAHgCAYAAADpDf/6AAAAAXNSR0IArs4c6QAAAARnQU1BAACxjwv8YQUAAAAJcEhZcwAADsMAAA7DAcdvqGQAAP+lSURBVHhe7J0FnFXFF8fPsnR3dwgoNoqBYndht2Ki4t/uBLs7QAUVE1tsFDFQbEyQ7u7u/e/38Aavz7dv31sW2Ae/r58r+27MnTsz997zm3NmbtbQoUM/z87O3mPFihUmhBBCCCGEECJzyNVylpOT81PW8OHDc8qUKWNly5aNbRJCCCGEEEIIkQksWrTIl6whQ4bk1K5d2ypXrhzbJIQQQgghhBAiE5gzZ45NmTLFivEjJyfHVwohhBBCCCGEyByClnNhJ4QQQgghhBAic5GwE0IIIYQQQogMR8JOCCGEEEIIITIcCTshhBBCCCGEyHAk7IQQQgghhBAiw5GwE0IIIYQQQogMR8JOCCGEEEIIITIcCTshhBBCCCGEyHAk7IQQQgghhBAiw5GwE0IIIYQQQogMR8JOCCGEEEIIITIcCTshhBBCCCGEyHAk7IQQQgghhBAiw8nu0qXLzeXLl7cyZcrEVgkhROEyffp0e/PNN+3rr7+2JUuWWKNGjWJbVrNs2TL74IMP7Msvv7QmTZrY8OHDff/s7GyrU6dObK/MZcyYMdanTx+bOHGiNW7c2IoXLx7bsu6YO3euvfjii/bnn39avXr1rGzZsrEt/2bWrFmet99//93q16+f536i6DFkyBB75ZVX/D7hPf7aa6/Z33//bS1atPB1mQjPiHfeeceKFSvm7XbcuHHejrl3eDasj3tnffHbb795nS1evNifiVlZWbEtQgiRHthWCxculMdOiMJg/vz5Nn78eF8mTJjgC39PmjTJVq1aFdtr02TOnDl2991321tvveUGG4INMRFl+fLl9tNPP1m/fv28LDHmPvzwQ/vrr79ie/wb9gllPGXKFDeMNgS//PKLXXDBBXbHHXf4debFqFGjXLgOGjTIli5dGlu7blm0aJENGDDAPvroI5s5c2Zs7X/hRYCg/vjjj23q1KmxtWvHvHnzvA4R9Dk5ObG1orCh/XOf0BFCPX711Vd+D61YsSK2x39hW8+ePe2cc86x9957L7a2cCiM+xJhyjX98MMP/nvGjBn26aef2meffebXWBShE4Vrps3T9lOFzhSeC4MHD7aVK1fG1hYM7veHH37YOnfu7Pfz2kDd3XTTTXbJJZfk+QwWQhRNJOyEKATef/99+9///ucvwosvvnjNct1119mCBQtie60dGDX9+/d3oyeZiChq4DGit71SpUrWsWNH23fffa1UqVKxrauhFx6PQ7ly5fxfeuv5u3LlyrE9VkOPFELlzjvvXFPGV199td17770bxACZNm3aGoOOvOUFPfFcc4kSJWJr1j3hnCVLlkzqCYjuV1j07dvXzj//fOvevbt7YzMJ2ir38zfffFPk8869Urp0ab9P8NDRvqpVq5a0nSHs8CAjwCZPnhxbu3Yg4BLdl/fdd1/a9yXPAq6JZwDwL7+LqqeONoJQ5vnP8tJLL6Us0grz2nj+jB071p9Ha9tBEzpmSGv27NmxtUKITEDCTohCgJd7MEgqVKiwZkGcFFZ4DcbTq6++as8884x7QjIFRCjlQ3jYeeedZwcffLCXSxTKDnGBd4fyouwweqJlh6cLoYARRa8+aVSsWNGPoXf/559/ju25/thtt91cVCLga9asGVsrqBPqNBPDATGOn3rqKXv77bfdk1yUiQ6h4P5JJYyWZxRe5gceeMCOPfbY2NqCw33Zo0ePInVfrk/o3EG8UhfUwdChQzdIx1uVKlXssssu83o98MADY2sLRtOmTe3mm2+2u+66y9q2bRtbK4TIBCTshCgEECAYgZtvvrmHwyBAMHbuv/9+FylAuA6GD+MqCMEh3CURGAp4udiPnnVCOTEUMB6Cd2XYsGGeRtQbyH7sz3EshGdFw0DpqR85cqSPy0FoYcD+8ccfni+gx5dtv/76qx+bSq8z+xBmGM5J+oGQHzwgiDQMQMItCU+Nh+tif9KjvPjN31FDlRCzgQMHelp4/QjvpJwfeughDytr2LBhbM/V4I2gjMgXZRcfxoU4JgSK3mnKA4OM3/RUx0M5UyeUDdcbwHhlIe/8G0CEkx7nJuwUgRMVqVEoM/Yjr/FlQ2855ySv5IF9KFOgPKNlH9pKPJwXDw5pkxZ1TshcKowePXpN+nh41gbaAenQzmhzXEu4NqC+aXesC9cYIByPuqE8aMe0f/YbMWLEv8o9QJ1S55yP88R3hHB+jg/hguxDWXJPsGCkcz9zTu7ZENrIubgO9idt6jgabkj5U2a0FY4P18m+eYXDsj/7sHDvx5OsfXAv0HYRUwhp8snzIT/PcGizob0Qxkd5cG1so/z5Hb32vPjkk0/yvC/POuustO/LVKG90A5IhzadqOwom+gzN5yXMo9COwr75PVczgs8u7TPI4880ho0aOB1RHqJoD3QNsI9GO34CM9AjuU5zPWRl5Cv8KynvYW2HfW4Um+hXvk3QN2GZxdtKbqNfcO9xDlD1EFIJz4t4F4i/5yfdONDT7lHuW9o77Qd7ml+U+bxaXE+roXzp/rOEUIkJyv3Zs6pVauW9/YIIQpG79697Y033rCdd97ZLr/88n+9sHlZff75575gPPKiZTuD5Q866CA3hoCXHmNk8BQgLjAMq1atakcffbT3sj/xxBNuvAWRxParrrrKdt11V3+5MgEGY7iCEUuvOdsOPfRQn4QAo4IeWIy2vfbay/dFdBA+tOWWW7onEOGF4YC4wlBhyUuQ8OLGg/jjjz+uMVp5juDF4pyEh914441uWGEoUw5cO9sQYvFgWGAU7bnnnm7QYDxsscUWnneuj7AuDADyesUVV/j1JYJywdhkoRwxTig/juPcW2+9te/HmL+nn37ajjvuOC+Hb7/91q+9bt26dtRRR62pFwz95557zg0ZDEXq5KSTTvLtGCy33HKLG6833HCDbyN8iQkt8FRwvYh9rh8jqHXr1nbppZd63jHs3n33XResGEOUM4bhAQcc4F5NIPSWHvhddtnFf1NnpHfMMcf4mDiMsjBesUaNGrb77rt7e0EQU4bkCeNpp512chHCtRByuf3221unTp2sdu3aLthuv/1234+2S/oY24z9IeyXuiVvlAvXfPjhh3sbTMYLL7xgr7/+urVr1869CJzzySef9HA9yps2QV1SN5QJIboYeIylwoDlWk499VS/HiA08vHHH7eTTz7ZrxdjmvKjvCkrrjm0U8qdcqW8qS/y2qxZM9tnn31sv/3289+UI2GD2223nZcVE3YwMQde1++//97ri7xRf+SF8uEaCLMjn7RTtrMfHg08X7QBzsc9RllzTbQZFqBcuaZWrVr5b66TkFWuOdQhzwTqhTZKm2dMKu2De5fr4xx4Y4JHhn0QVexPPr/77jsXdjvssINvTwT5pi4oU9rxiSee6PnlWUI7Y7KiL774wp8jhHpSZtQZ1xpP/H155ZVXrunIiiev+3KrrbayQw45ZM19yb3GdXNexotxjyEWsVPCPYaQYtIR6o1y5HmKl4m2yfMHaLe0Q+o67MOC2Nhss818XCztnDG/PJspY9oGdUCbCvd/MngO49nienjWMeaWZyLlSLuP3ie0R7bRfrh2rpfjuYd5HnOttB/SI5SSOuaZxDuDdNq3b+8L9c3C85RrPvfcc61ly5aeFh2J3BtERvBu4d6mPClDtvNMPv74430bZUJ7pq65l6gLrvm0007zeu3WrZuLZdrFtttu63lmX54LCETOTwcCz2jS414HnllEMRxxxBFe1uSH9GifPH+pI9oy1/jss8/6/cpzl2ciz12OC/eyECJ1sCO4r+SxE6KQ4GXEi5mXIUYFCy80XoAYFxizCB+Ms+rVq7sAwDgJQgzjCnGF8MJ4YT+MIYwmjDUMriAYeUmynXFrpM/Lm4kQeEGyHoHASxXDvE+u4MNo51he3sHAYjuzIJI2IgEjgvQwFlgXDO9EcB7ySjqkxzlJi/NgrGIsURaIMowJRCuGIfvk1YmEgb/33nu7EYOIwLDjeKAsKVcMCQzBvEQd5yFPzz//vPdmU2bkjesmLAxDIng9KA/yhOGMMU+ZsmA0ItI5JyAAMdjYhvEP9KADeSVtyomFMg0GJyKcc5Nv9qeeaCMsIZ+ch2OoL66VtoCxRdkDecQbw/HkgXKh/GgrGPGIDc7BsUEoIIijUA9MpsC/7EsZIsa5LvKRyIjC0MUIxRgkb9QbXuMg5AsC56VMyCOGYWgbGK6PPfaYlwftjzFinIv8cf9AqCv2oZ1yHKIUw5yOkDDRBr3+CEDKj324XuoNbwH3SNiPekPQUY7UPe2EcuXcLEDZUt5cO3VMe6BcaPusC2VJXSPOgLLk3uGe4B5ASLMv7RWDHjHFNsqddof45Ro4P/vhMQueDUQwafB3qGPaEu0DkQCkiwAgn+QFwz+ZqAtQD+ST+gXKAxFHuuQxXDttFkM+vk0FovclQiUvURfae6L7kvLnvox6n/KC8uU+477hmRXuMUQfZU0HW/D20s6YcAXRhJA95ZRT/HzkkbIkLZ6ZdAIA6ZAv8oEg5HmdH7RdnuOIQdJE5HAO2lXUw0175toR+ZQz+1LPtNd4aOd0KFD3iE325RlAOT366KMuhGj73CukwTXwDOF6qAfqLtQrZcD9Spvm2cV9FDoaEIfUCfvzzCe9aGcI7YP9+Q20czrCuGbKm/KiLLnXeBewHsIzi/157pAu+3Mvc02hXGhX0XcO+QjPPSFEwZGwE6KQwMjAeGMCFcaw0APLi5gXLj241157rRudjzzyiF1zzTVulGEkBoOGFyFGHi+5rl27+n70mmKo4XmjR5gXNC9dJicg7TZt2qwJpcEgwHPAcQ8++OAazw2GAD3KHAcYRngN6P0mbBRvDgYl+cQ4u/XWW70Xfv/99/d1icDowQjASMGLwjnxLNEji2GDkMXou/DCC70XFmOWvBKehbcpXehRxsjBcAmGdyIQNxgsnI8y4zrIGxN5YAxRDsG4B8oCI6RLly5enngSyT+GVagXxBZlR3p4DvDeBA9agHKi/kkfow6jiJ5pzo0HBy8Cxi0LaVE2GD1cD+XHuRE3eCs5N73eIV2OIW28K6SHVwQDkjzzm4XjMS65nviQSQwtvEf05lPfeJXJAwYe7S0K61mHgOHctCfSZkFoY+RhLJOngoBQQDAwsQb55nrJM+nhFeI8eLWoA+oc0RBgP9o4XkXK6vrrr3eDkc4E2jhwD9FryScl8HxwDv6l04C8RwUYUDa0T+4X7i/q/4wzzvD8ILSoO+5FjE+MWOqKdaHc8QKSFt5R8hHSxdDmPubcXBP7Uba0JcqXdoowZ3/aBnVDetzXeBfpdcV7TzuiPNjGNbMvx4b2sbaE/AYoYzwmtBM80XgwE7WpQPS+pDMqL9gvv/sS4ZIf1BedAtzD1AnHkw75xftK+XIe4JlG+e2xxx4ujmhriIcw1pc6o73Qpqhz0uH5zL2NCGFG2fzAE8YznOcmz0I8gSwIOTpiAjwryQ/P/HAunu3cx5RvPLQfOrDCs5j9KDue5+FZxfOZ8qAjivKN1mX4m/uHdrfjjju6h5q226FDB99GWXE/0t64l2hf3As8a6L3N8fzm/bIteK9C/cA0Qd0/JAHtgPnZn/SOfPMMz1d9qN8uIbQlkLeSO+2225zLx8ew+i5hRDpI2EnRCHCS42XbVh4cWH00GuMAcGkDPfcc4+9/PLLawzaYFyH8S0YIvQcA8YhLzvS5SUciL78woudFyzHAi9VDHGMLQzOYHRyHHni5c4LHViPMYPRgNhAuNCbimHBvonA8CTfpIGXADCaCCPEAOZ8odc45JV/ExkxqUDZIcAoAwzbvCBPGCxcC54MjgPChBCzGBahvIE80ZMdhBrXQ9ljWIX92EYd4smgbDAcMSLjoRwx6FgwiIMBhXcW4yUYTOzHNRB+xzqMVIw3FsbXUEYYywF+I4YId2J/wJDE2MOrRXtCGGCMUl/R8uF8iCQMO8qP7RjW/EubCSGgAf7mumlTXDOGa8gbobIhb6FO04FjWBD45J1zIcAA4z54a6kDvGfUASI3wLGUwzbbbOO/ae+kRZ0ilBFu0XsIYx44hpBO1kfLhmvBm0fYHQIgwH6BaHtFRHIv0olCJwaGKAY75UR7Jx8QjqfNBQ8v+cSw5Z4gn+SDdkqd0E6pI6BuCGmkjKkb6hsBGOoAr0h8+ygsSBfhwXODa6JsECnx5RYlel9G76t4wn0Zrjd6XxJGSNmFuo62x3jYRrmE/CBwKRdEBp542gztGvDYck10tHANeB3JB3+zUIYsPKe5p0mH+wjPH9eTXxlzj9A5wvH8S6cVnkHaIunT+RWegYgYzt28efM1k5Hg8SI8F9g/wN/cB3TA0HYpK/4lT+xPmVEOlBvbOAdLonKjPfFcxjPHs4sOG55FQD6oY9oz23r37u35oy1G2z3p0mYRwrQLnvG0E6Ctkl70eQlcA3nmvQd0OnG98c9VntMIaIQdHmqea1y7EKLg6A4SopDAOOHFG17wiDjGr2Gw0MPKyxPjgpc8L/8g1MILORg2vDzzI/oS56XOCxMDIxj+wAuSJWo0AMfGvzwxAPAE8aKmR5UQMa4jGCbxYMiGc7IESJf048+5tmCkYeyTH0Kf8oI8kTfyES0LCNccnzd+h3XkPRwXyhjD/6KLLvKefoQX4+eYHCLUXyI4V7RcEhHSR5BhNLFwboQLBk4U2kQ4H3klfAyvF2NeaE8sGF8Q0s2LkC/yGARFFI4PCwZ0yBv7ky8MuVCWBSFablxv9HwQLbuwLhHRYzBeKaO87qGQ3/i65/xRIzZKNH1A2DK2k3BUBCSdG0FgJMpnNN3466SdBmM8tLd4QprR9sF10j7odFlXROsnlGPISzzR+xKvW16QZuhcSrVukhHyQycK5YJ3nQ4lxo6GMYw8yyhb6otxY4xRpgOB+zmIl5AOIi6kwzbaOMcnA8FI2CfpIOwIDWXh+cQ1Er0RwjnDeWjX0Xsnr3IF2kggtB+OD+0qvk0lAk8x3jLKhLBNygIPGmmzjtl8iQihjfXt29eFLcI5/tlF/eGt4zy0wSh51R+/4+91CHnF+4z3nU6P8M7B8xqeY0KIglHwt7MQ4j/wQg9hWyz0SNIDTK87vauEZuFhYcA7XoLoy5DeU156hLRgsAACEDEYNUI4JngHAOOKnnBejoxZCDBoHa8Q21iixL+E8RrRq0pIDqGkePowTDAGEsF20mR7GHNFmoQ2YSTgneDaCwvKlB5fjAi8SBhQwfDhvPQ6Y2hRxuQNI4Te/GBY4FlhPAtGCYZoMqJlw9+ElWJMEzrFLH9cN+fDAxFvAFGnGIb05odywWikDslLqEPaCXnhNxPU0CZYmNCB8MfQqx/yEs0T10YvNz3fhDpxXAibi+4HpI/RTV1yfsqMkDfaE2WaqI4wwLgO9sEIjuaNiRfw/hUW8WWdDK6FciUUDxAS1CllSZ2znXuINsI9FCYkwVANYX7sFyWvc5IW91h0O2ki6PA04K2jTPCeRI3XvIi/Ttop9y1ClHYajHWuDWFA22DhWgipjtYBocyJPMbrgvzqJP6+xDOU133JfUfbJZQ3el9yzVwr5ZEKtE3Ox7+nn376mrLB60MYKd5gxAHn4TlE+RGKjLgj/DyMQeSctB3uYdp1SIcOOEIS4ztXolBf3FOcBxFIuGynTp18IVyXcHE8h1wf8EzgfHhcKQ/Aw0gYfSqEeohvR/nBe4fORt47hK3iaUOEImAZt8v106HHx8ipR/JHBwbtPwr7cU3UG+HMocOP5z/XyDMjnecqcE8SkUKd0HHG8aQVxkgKIQqGhJ0QhQgvr2CkBTB0WDDECffhJYs3LITOBRjrxguVXl7GVrAf434IASRd9uVfDM5evXr5C5FxHPS88lImPUI8eUmzjdAazokhg2hLZoByDo7hnExGgcESDPxEYCwQsojxzKQUHMfxYcINwohCOGlhgFFEWA/GBYKKa6NsOC9ilLFvzOiJ4Y4II/+EHYV96AlG+BL6l8rkEgHqo0+fPn4O0sFYpPyDURiMFf6ljgm9I5SQcqcHmmNYEAWkxUL7IKwPrwvGH57dkE/GYTIWJkzOEtKPwjoMZNoD5c1x9LxjZEXbU4B6D9fAeRCFrEMcIFKj7ZW/MdbZhuhgUovQLjgHRm907FBBSHRNqcC1YZAyvofr4F7CCEQ0hDrlHmI/BB+GPvnmXqJtsB8eDIi/R6MEo5ZzIaQw9mlztCnSRrCH8sDIDfunCuemHeOp4F4hjVDGlC+GN+P72E6nAN7h0D4Ym8v1IyoKg1TrIq/94u/L559/fk1eaW+UXX73JUKW+zJ0GIRzxZ+T39xjhAsSIorHlLGRPO9Ii9kb+U1HGuWKF5t7FcGJgOJfvFIIFyCUFxGI8GdsXUgHTzj5Tia66HgjPa4f0YjYji4hXBJhS14Qf3Q68LxkAhLORbtEyNCm0m1D+RHKjslKwrOLibQof/KM0KTDivGjbON9gvcZkct9EoX2yrOOe4znBoIslBUdHEQx8DwLs5Hm1VYCYTuTvoR2TwQC5cR58nrnCCFSQ8JOiEIAAwJjmxdnPBj6YSISjIHgyaGHGgEQBBeGzWGHHebrEXd40fDYhbFC9GiGiS8wOjD+OR+90vQUYzjxcsaQwvjmhcyEASeccIKLtGAYkc94kYcwxJDlnByLwc9kFmGMUDwYcnivEHgYn1wT10beuFaMm+DNCudMVDbpwLmYOICedIwTrp/8Ulb0RGOoUcYYWqG8wz4YbxjKZ599thtYkChflBEGBmFjIf8Y2QgI0sHzxpg5ypQyCGkEYwUPGBPIUOcYnpQL21lHmSKWKHvqA68AY784H2VO+ggSzscClCfHs0+AdDiWdkLvP8dhVDOmhfRpi0CeaA/ULYYm14ChyXoEEGP2wn5hjBhlxjmZ+AWDneujXkM5I9ZJLz+4RtKMli3ph3C8APuF6wtlGPLDEhVgrKfMCaejHvAuIBi4Z0JoItfJJDPUUZhkA8OTewjvTvB0UbekHz1vANGAwU/Z0X5IhzxTXoTjhvuEe5C8cA3RdLhmromyC3AdYR1psdAmCIFmG/XCfct6rhEDF08T41c5LrQProXyD8+EghKeV6GNh/xRJtHyCPvRJvIi1fsSz3Sy+5I6g/i8hTYS8kX7x8NGXfLsodxICw8uoo/yI1oCzyrHUXZ0rDCOjg4sOk7CpCk8p7gXeA4zAQ/p0K547lG3eYEnDAHJPZfofiAklDKljSDCET7cU/xLPskTAoZnVWg/Af6O/oZQJtH7Kdxj8W2PdTxfgLJHOHNddBjwDuHZxTOQe5mOJbYFjzZ5JASVdko6pBfqgbGR3GuIQq6J4whf5Z5g0iHOBdF7OkD++E2aIT3KDa8l6VAe1BnvHDohhRAFR9+xE6IQ4AWOx4RwOIzM8PIK8GLGGCWUDCMJw5+XHC9d9uceBF6ApMV6/sbYwSMXelF50WJoY9AgIjBuwjY8drxwMVI4FgMHowkjEXjhYlAhAjDGosYhRizHki55pwedMJn8wDCjBzwYXlw/RnH0+jGAMPK4RvITXzbpgoGAAEI4cU7KAaMiGBbAtWLIkD/+xhgkX3ijAggd8kWe6VEH6gQjmzLEOGN/0kBAUUaUJeUSjDmEN/XBfhi2oawxWDgG4w7DByMR4wmjKBjAQLsgn5Q7+cS4oW7C5AS0F4weRBx1HS07ygAjkTKgbBE5tDGMUsQJIg8DlGc7107dk1/yivEW2k0wammX5I2OAgiCI1qGzC6ZyrsCMcSCAUmapE15BOM7tC1EEnnmuilvyo/8BE8Hx3JdTKyA54oQVUQEx9DmqHMmkYiHc3MPYaBSZtRBEMuAxwXRzbVSrqE+AnhWqBfqh7KlvBAktDnaDHkjz9zHeF0oGzpWOBfH4S2iDsLkMJQ718Qx0frnGjieMuZY2hVlE4QU5+c47m3qgHZB+yCdgkJ7oS4on+Dtp/1hYCM2KOPQNngm4OkO+yWjsO5Lnn/cm9QZbZmy4x6g3fGsDPcY7Zs2zX1JW2U7zxfuMdInKoL8I0YQMTw7mRyKPNKJxnhJ6pR8kydETihj0iFveRHaN8KO/JNOFJ4j3HvUH+0glB3CnGtDeFGPlBGeM/LHb66Da6U+yEN4L5BnBCfP7HC+0KaoK9oedUd50PZorzxzSIfnM9dGuVGeQThx3WzjfUB6pE1eaYe0S55rlBlph/qhXmmvHMO9RVnzTAiiHLinyQfPLNoSbZl9w7OE9Ng/+s6hPMhXKu8cIURiuL94/krYCSGEKNIEYYcAJ4xPiGQQbsyEVXQiEDYYhGqfPn08XJ2ZHRnnLIQQGwtB2CkUUwghRJEHbwELXg0hkoGXF68ok90wiy2TuiDqCMXEI0f4pRBCbIxI2AkhhCjSEM5FKFkIURUiGYQrMgsk//br18969Ojh3+bk92WXXeZhjkIIsTGiUEwhhBBFGsboMN6HsTjx4+GEyAvGzNFugHFktJ0wflEIITYmFIophBAiI0DQMdGERJ1IByYCYXwdCxN9SNQJITZ29JQTQgghhBBCiAxHwk4IIYQQQgghMhwJOyGEEEIIIYTIcCTshBBCCCGEECLDkbATQgghhBBCiAxHwk4IIYTDx7+XLl1qS5Ys8Y+BR+E3U8ezxG+D6LFMM58f7MP+LMuXL4+t/S9sC/slOm887E8e2J/PJOQFaYV0o0uyY4QQQoiijL5jJ4QQwnnjjTfs7bffdtGz++6721lnnbVmivjx48fb/fff739fffXVxnsjgKh74YUX7JNPPnHBtvfee9sZZ5yRcHp5RNfPP//sH44eOXKkf1+sevXqtu2229pBBx1kVatWje1pNmvWLHv44YdtxIgR/vu8886zXXfd1f+OZ+bMmTZw4EDr37+//82nEerUqWMdOnTwJf5TCYMHD7aHHnrI804euGamx69Xr57tscce1r59eytVqlRs76LF4sWLbfTo0Z7nZs2a+VT+QgghNl30HTshhBD/gpcCogGv14ABA+yvv/6KbfnHY8f2eK/WvHnz7KeffnLRxjaOQ1zFs2jRIuvRo4c98sgj9ttvv3larBs7dqy99tprvi4Kgg7xFzxwP/74Y2zLv0Hk3Hvvvfbcc8/ZhAkTfH/y9Oeff7rgRCDGM3/+fD8/6ZIHFtYNHTrUnnzySfvggw9iexY9pk2bZvfdd5/deeedXmdCCCEESNgJIYRw8FzxMefmzZu7kEPc8G+A7Szx4IHDo7fvvvu6x2vixIk2atSo2NZ/eP/99+3LL7/0NPHq3X777e4169q1q+25557+EfIA4vL77793D+Ahhxzi+UJ0xQtGxFnv3r3t77//tkqVKtkpp5zinkXSvfzyy22LLbZI6DkMXrpy5cr5fux/6623WuvWrV2c/vDDDzZnzpzY3qtB+M2YMcMXhGAU8sv6hQsX+u8FCxb4b3pRo2UYhfRDeuwfhTwgSBGowL6kxX78zUfbWSgPFoWQCiGEyO7SpcvN5cuX95emEEKITRc8YmPGjLFddtnFvV4ItM0339zDI+fOneuhjogUwjQrVqzoxyC8+vTp416k448/3oUSnjeEU7t27dYIQba/9NJLLkoIu7zgggusZs2aVqFCBf93p512clEYwBOFF493E2GdeOXIGyGgCM8AIZXvvvuun+fII4+0jh07usAj3YYNG3roJnmKZ9y4cS4cCWM8+OCDrX79+h4SynX/8ssvfn077LCDp4On8uuvv3ZPI9eK4OUaEaINGjTw9IYNG2aXXnqpCy8E2FNPPWUvvviih4aS5mabbeZCDBBsr7/+uj3zzDMe/orgRRyH8FH2w/N4ww03uMBE3D366KP21Vdf2aRJk+yVV15xTyNlT77ID4I0Gh4rhBBi04H3DB2L8tgJIYRYAyKmcuXKLu7wBCEcIJGnDqZMmeLeudq1a1vdunXdQ4ZA+f33312EBBAqiEO27bjjjvmOXxs+fLhNnz7dRRzCj3/JGyGfeOkC7Mc4OcQcQrIg4O1CsJJf0uc3wo404ZtvvrEnnnjCr7VEiRIuvAgR7d69u3sKgfLh2hB8vXr18rS4Rl62b731ln3xxRe+H3knHJV1lAfpsRCOSgho2C+kR7khJnlhc53kk7GAAf4mP4m8kkIIITYt9CYQQgjxLxAPhEoi1PAS4bnLSzgg4PDCIejwGLVo0cJatWrlYYuIpEAIN8TLhVDLD7yHnHPnnXd28YJoq1atmotIvG0BBBSeK7yKCNJ0IH0EEyGhnTt3tuuvv96GDBliTZs2tUMPPdTzireMSWEQe4cddph72fDG7bbbbn6NH374oaeFEGPBW4cHEA/bPffc4x49ypNyBDxzeBnxIuKJRMzdddddttVWW/l1kB7iLwhpztuyZUu77bbbPD0mtGHyGoQnwvGaa67xNPDYCSGE2LSRsBNCCPEvECKEICLuCBv89NNPfV08iCLCFtnGfm+++ab17dt3TZggIgkvGxDyiGeJ9WFdXhByiSeMY/744w9Pl7BJhBgikrDHAOILEcQYt4KMM8MLhhjDO4jwRESecMIJHi4KeNXwmuE943oRXh9//LF74jgvxwUoB8Qnwo6wToQxM2xyDryfHE9aXP/WW2/t4wopZ8JAjz32WD8H10f5AWXF9R133HHusWTYBGWCKAxCkr9ZL4+dEEIIvQmEEEIkBG8Z49QYW0eoYAgBDN4kvGeIN34PGjTInn76afdosQ6RwqyWTHgCNWrUcBGDeGK8XTJIC4GD5+qdd97xdBmvhgBDHJIf0gHG5ZEvPIJhopFUQXAhnC6++GK7+eabXYgxKQpj3kK4ZxBQQL4QmYyL4xoRcWGMXZSoCGaMIL9Jg7yTbwQoZUEZBRBsoXyjx7OO46JEtwshhBABCTshhBAJYdzcPvvs456mMHFKEDnAZw3YhrjhW3Hsy8LkKoxPQ4gRqslxpBW+l8rMmIxRi4JIxOtHenjrOA/hnXvttZenifewbdu2LnIQmeHbdniyGKOGBw1vIYIwgOeLtNiWFwinxo0beyjkueee64IL0UYeAU8Y5+RfvqPHDJx8QoFxdNddd50dccQRvl8QW5wzjC3E44aw5Vi8auSTfxF0rI+GlP76669+LAIvKvggLyEngSeEECKKZsUUQgjhMK6N2ScJE2RcFyDaGBdG+CMCiXcF48v4N3jRGCtGuCAevrDgQWNiE8QNvxkThnBB6BGWiChEoDHejAlamCWSkET2R6AhsK688kr/hEJIk5kzGbdH2mwnXDKMu+NzCwglzoloJM+fffaZffTRRz4+j/2jhFkxGafGzJmITsboIcpIg2vdfvvtPd+kx0KIKKGU5BnvHd5EhBhlRZ4QgxyHMOTauC7OgYcOYbrlllu6aPv22299f/ahvBHNhLtyLCKW2TgRqIzLw6tI/gjtDFDmpI0IJh3OxxjDIJyFEEJsWvD+4J0gj50QQgiHcWq8HBATAUIVGTPGNsabMT4MDxbCCa8TgoIJU+JBnOBRwmOGUIIDDjjAjjrqKD+GGSb5TAFhjXwSAPGDSEKw8KkDJjCJn2QFjxeik5cX58fDh8cNYYnwC59aIE1mneRTAQg6jouHa+RaEZvB88V+eB4Rc4g3BBfCD68ck5OQZ8QcIhTBSLhm/IQtYbbPfv36uVjjutq0aeOCDfAwMp6Oc/ABdfLKuD3Kt3379nb44Yf7fkDe4usDEHmUOdsRf5QjZSGEEGLTJmvIkCE5zGSmnj4hhNi0QSQQ4oiHiO+uBRAdCBnGxiHK+GA4Hjw8T4QxMglIGB8WCOPjGLNGCCWhjgGEG543/iXkkvcPYZeIOUQenjG8bHi44mHb559/7gKKME1CPAFxhoBEkDGODZGGMNxuu+18fF88pDNgwAAXkwjOINAQUoiyyZMne5747AN55Hr4FAFlgFgLn1fAywiIXD60jui67LLL/DezibIdwRb/LT0EL3kNY/kQanwGIohQxCvfp0NIIwrjv1GHRw+PJGKbvBx44IEuwoUQQmx6EMnh71QJOyGEEGLtCMIO4dutWzcPERVCCCHWB0HYKRRTCCGEKCTwHGpSEyGEEBsCCTshhBBiLUHMETZJSGp05lAhhBBifaFQTCGEEGItYWwek6sw9o+xffFjDoUQQoh1hUIxhRBCiEKCSViYSKZOnToSdUIIITYIEnZCCCGEEEIIkeFI2AkhhBBCCCFEhiNhJ4QQQgghhBAZjoSdEEIIIYQQQmQ4EnZCCCGEEEIIkeFI2AkhhBBCCCFEhiNhJ4QQQgghhBAZjoSdEEIIIYQQQmQ4EnZCCCGEEEIIkeFI2AkhhBBCCCFEhiNhJ4QQQgghhBAZjoSdEEIIIYQQQmQ4EnZCCCGEEEIIkeFI2AkhhBBCCCFEhiNhJ4QQQgghhBAZjoSdEEIIIYQQQmQ4EnZCCCGEEEIIkeFI2AkhhBBCCCFEhiNhJ8RGzIoVK2zatGm2fPny2BqRHwsXLrSZM2fGfon8WLBggcorTWbMmOHtTKQGzy+eYzzPRP4sW7bMpk+fbitXroytEfkxb948mz17duyXyI+cnBx/ji1atCi2RuTH+rovJeyE2IjhAcKDRAZR6kjYpQfCbtasWbFfIhVoXzKIUofnl4RK6ixdutTLa9WqVbE1Ij/mz58vYZcmCLvFixfHfon8WF/3pYSdEBs5xYrpNk+HrKwslVkaqLzSh/Ki3ETqqI2lju7J9FGZpY+eY+mxvtqYWrEQQgghhBBCZDgSdkIIIYQQQgiR4UjYbaKMGjXK3n33XRszZkxsTWZAjHL//v3ts88+WzMhyK+//mrvvfeeTZkyxX8LIYQQQgixqSFhV4RgYPgvv/xi999/v11//fW+PPHEE/bbb78V+uQXgwcPtqeeesr+/vvv2Jq1Z8iQIXbbbbfZ22+/vVaDQ5lt6Y033vDrf/rpp31yhgATDrDttddec5EH33zzjfXq1cvGjh3rvxMxd+5cF7I33nijXXfddfbkk08m3X9jo0S24uBThbIqoSdjyqi80ofyKql7MmUoKy+z4iqzVAjlVULllTL+HMuO/RD5wnixTHqOYVcuWbLEbUgmfAkLv4MtGYUZLNnGMXlBmiGNaHobepKnrFxjPKdWrVpWpUqV2CqxIWBGpp49e9rAgQOtQYMGa+pjzpw53lguvfRSa9asma8rDN555x178cUX7dxzz7W99947tnbt+PTTT+3ee++1HXbYwUVZqVKlYlvSY8KECXb33XfbpEmT/Ma56qqrbMcdd/RtlMctt9ziNw4isly5ci7+BgwYYBdffLG1bdvW94syfPhwe/TRR23q1KnWtGlTK1u2rM/iV6NGDT+mTJkysT03PnhgjRk92paVqWkri5U0vebzh06AhYsWWt06dWNrRDLCM6pOnTqxNSI/eLaVL1/eKlasGFsjkoGRxfO7du3aVqJEidhakReLlyz2GQu5J4tnF4+tFcmYOWumd6DXqlkrtkYkIyf3v0kTJ/kzrEKFCrG1659VOWYVy2RbsxrJ7Thmuz7nnHM8Wi07e7WCL1mypNuY7dq1s5tvvtlKly7t65m1+LLLLvOItsaNG1v37t0T2rOTJ0+2//3vf/+aeRzb9M4777QOHTr47yg4KbBvseXXxXOMWV15TkrYFQFoEM8//7x9+OGHttdee9lxxx1nVatW9W0YmcOGDbPNNtvMKlWq5OsKg759+1rv3r0LVdjxIvn999/9ZdKqVavY2vT54IMP7LnnnrN9993XQy65QTp37uzb0hV29J7ceuutNnLkSOvYsaMdeeSRfjNTrtxgLVu2tOLFN94XH8Ju4rgx9vhPK23EzFXqkUyBLORvVlbuA19ThafC6lnRVF7pkJVVjO5eN45EKuTelbon00DllS56jqUPzzGEETJvQ7F0eY5t37iC3XRo49iaxDB05/PPP/fvFVLXLF9//bVHfB1++OF25ZVXuuDjenAEvPXWWy6+qlWr5hFhiYQdHXRnn322NWnSxPbcc09fx/G77LKL1a37345hCbtNCDxKKHx6cLt27WqVK1eObfk3uIQRgDScLbbYwkMSEYIHHnigDR061L1wNBoaTPv27e3ggw924QPjx493ITdu3Dg/Fi9Vv379vAcDYUcPBeGNCDMaN+v2228/3w/hybi2999/33tOt912Wxef8UKTUMxXXnnFttlmGxdR3377rR/DTcM4uJ9++sm9kSeeeKL3giSCm++ee+5Z0xPy+OOPuzjDE0ivULrC7scff/TQ1ubNm7vnL5RHPIhnhDX/Atdw2GGHGfcG5fLVV1/ZBRdc4EKQeiBNypnyo4yeeeYZL7fWrVt7vVB2BxxwgJfBm2++6b1FHHvyySe7p5A6pDwIWw09q8cee6wLYh443Jyvvvqq/fXXX94uyAt1mu5UuUHYPT14lY2anWPF0ztcCCGEEKJIsmxFjm3TsLxde1Cj2JrUYLjQtddea4MGDbKHHnrItt56a1+PzcV6Is9GjBjh9id2d17C7owzznAb97zzzoutzZv1Jexk5hUBmPQDD1KLFi1c1BHW9OWXX66ZJIReBRoEBj8igG2EUdJLgCDHtdyjRw9vKDTO6tWr20svveSiAQg7fPDBB114ITwQGR9//LGLBBbOffvtt9t3333n2+lpQASy0PgRgDRsRA7p4/3iZoiHPCJSaVjADYHgfOCBB/wcNGbGC+LWRqAlgmP/+OMPF1aNGjVyMURjZV1BIK9cb/369fMUdYw35PoZb9imTRvPJ9eMeKO86eFBEIdYa8oE4Um9ITARaQjjL774wl5++WU/nnqkPLlWBCnXg7ueHiOgTgk3Ja2wDXGPsEaM0WPENVPe1AdeTPIhhBBCCCEKDp3+2GFbbrmlOzsA2+v11193Lx0OiFTmiqBDHzuXKDicAxMnToxt2XBI2BUBEECIA8Z+ASIIDxDG/cMPP+x/Y/jTgBBieLXwmOHRwotTr149H4N3+eWXe8jiWWed5V4eRA3gLcNjt9NOO9lFF13kscO4jWm0hCF+//333otA6GOXLl18QeAhTBBgnBuxicggfTxficayITxJL3iV+A277767XXLJJX5ehBrpBfEXD8IPOBchk9x0XDfeLQhppkOyYyh3JlWhTE855RTvdaEs8YRSfog9roklmg55YglwzXg2TzjhBLvwwgvdFc91MnaSMFrK7eqrr7Y99tjD90Oo4fHEjc82PHl4Q6kLHi6IRuK98XySH+okL2EqhBBCCCHyB7uPOSGw+/bff/81w3GwP1mPfY0NzX75gSfv559/ducAEXfYx9hxGxIJuyIADQORgNcHatas6SGIeOGCyzaIJUAAIrwCHItQuuaaa+ykk05yAYF4oNHyL9vwLDVs2ND3Jz28YTRa9pk2bZqLvI8++sjFzfnnn++CBk8XohMRyPleeOEFO/30091jGERofpAu5yL/CCOOI08s8bAvnkC8XWzHDc4xQaTiPYuKqVQIgozrTNT7wjUiwBgAHA0PpQeH8sHbGY7LTyBybdGxhQzIZdIXPsVAuSIg2YcyxQvJuW+66Sbf9thjj7kIxCuHgGMsIGIaIU5YAAJ7XbjuhRBCCCE2FYgsI3oK2xQnAmBvYeMy1GifffbxjvVgtyYKwwQmcyKajSFH2M/HH3+8D+dhjohENu76QsKuCIB4Q8whZPCc0Zgw7vHo5CVkoiKF8V+MQcPDddRRR63pgaBBkhbrITpta+iJIP2wnTBEPERHHHGEe55OPfVUFzyMi2OWyzPPPNM233xzb/y4qxGLqRBt4JyXfCUSSYQ7IkJZ7rjjDvdU3XXXXS6CEF+UT1TgpgLhqpTl6NGjXaTFw7VTVuQRj1kAEUkZhxuafIfyi/feRYnWC6GrDMhlgprtt9/ex0Byw5MWaSDyGItHeVPuxGozUQx1wrhJhPrRRx/tYo9yCB5YIYQQQgiRPnjl6CzfeeedPeIN+NQYw3KwA7HTmDAF2xP7i2FJ2ITxYI/ieMBOxl7HnsPexFkiYbeJwxiqMIEJ3637888/fbwaAzPpRaCBBCGWCEI3EVk0UgZxMp6MxhlEFOkjFmi0iCbG2hELzDq2h4ZNIyUckzQImcSzRK8F4/E4FtFBKCGEMX+FCW5wrgVv1X333edj3PgXgUl4Iu5tvFzpiDvEKhOnIIoYd0gZk3fGsjEGkWtgH4QjPThsQ1wztpHxi3wegXhr6oB6wavWp08fH2OXXz7wbDLujrBMbnhEIg8JxCRlTlp4CRF2TLSC0KPOKAPyygOCumDsJddNGRSU5StzbOmKVVpSWJblltXylZZwm5b/Liqv9BfKi3JLtE1LoiW3ja2ijanMUlmYUEL3ZHoL9+MylVlaS1F5jmHfpAqii8gw7Dps2mDHYeMxPwXfN8b+IsIKGw2bkL9xDGBXY58RAQZRZwCQNttIh877DYVmxSxC4AVDDCC+gphj4g3CAjt16uQ9Akywwaw9iJ4wnSqihZkhGcBJI0U0ICCYfZGZIxF9uIuZORKvEzMwIv4It8Qzh5ijh4Jz05CBcEhCMBn7haeJmSERegghQjrxLjH+LQpj8hBi3CzMIBkmIGHmSDxS0K1bNxeWfCQcQRUgbSYTCZOtRL+JxWBUvHcIIuKX+bA6NxSzZ9JbghhGiF1xxRUe/hgP49WeffZZv15uSq6BmSy5PkJLKW8+WI4LnXS5ITk/3k/GB3KjEyqJ+x5xhoeVMkVo4ckkD8RXczx5xz0PTH5DuVMXwH122mmn+VhHJryhzqg7HgSEWVKu5Aexh8eS9GgHnJNjwgyc6UAex48dbd9OK2MzFmdbscLV4hslS5cttRW5dVKuXPnYGpGMpUuXeDtVeaUOxkLJkiVyl8QhPuLfrFy10hYtXOidXcWK6Zst+bFi5QpbvGhx7rupXO77Tv33qbBkyWKPuClbVmPZUyNn9XMs1z4pWWJ11NeGYMWqHGtSvbQduV2N2Jq8waamYx47jXkiiHQL365jG0uAznuiprChsB+xvbA9+ZsoLBwOpIUjgIgsOt+ZPA+bjkgtOuzjCY6DMMSqsAmzYkrYFTEQMXwUkcaEAOF7djQCxEPwGuFCZipWPDwBGiGiiIbJ/ogJ0iBeGM8cQgRXM8KGuGJCP5l1ETGByOOBhmDEcwW0CSb9QOQgdtiGtwvhiAeM8Mx4cFWTP45lrBkeR44jnTC+j4lcyMNWW231r8864JnEY0c+ETFRbxjrEI1cD8dx45Bfbkzyh2Dj+hGK9JQkgrJjPxo90N7xSoYyJE+UHzceQooQzuDJBI7jWrgZOQ9lwUJ8NnnAA0iZUy9BfMWfkzKg7ALchJwzeEaptyAK6flB2HHNGDOcJ11RBxyPiNyseVPLLiEjMhXmzZ7h91jDJv/UlcibOTOneYdQg8bNYmtEfowdNdyf7RUqV4utEclYtXypjR49KvcZmXtPZmuscX4sX7LQJ0xr2qJF7i8J4VSYOW2yvy/rNkj+PTTxD2NGDnMHQrmKmaEfeE8hurBDmWyQ6LC8wKbEWUCbYPgRdiFOhJ49e/okezg3sNHo9McDiJ2KrUuUFUsQjFEk7IQQa00QdngBCyIMN0Xo3EDoR0W4yBteJLyweFmJ1MD7zzs3r44o8W/o+KPDk9B4DCyRnHVtQG6M0BFNJ3Ze39gV/wYnAs8xnmF0UmUCiK8wIR6hmMnCJdkXoQTsi6OFTng68ImeC/YUUXDYC5QH69iWF+tL2MlHL4QQQgghhNhoIXoNDyPOrGSiDtgX0cqCqAMivIiqinaS45kjPdYnE3XrEwk7IYQQQgghhMhwJOyEEEIIIYQQIsORsBNCCCGEEEKIDEfCTgghhBBCCCEyHAk7IYQQQgghhMhwJOyEEEIIIYQQIsORsBNCCCGEEEKIDEfCTgghhBBCCCEynCIv7FasWGGLFy/2r8BnEnyFni/SL126NLbGbNmyZb6Or96vCzgX6XNuCGXHv0IIIYQQQoiNlwILu/nz59uff/5pv/zyiy+jRo1yEVHYvPPOO3buuefa999/H1uz9syePdsGDx5skyZNiq0pOFz3Tz/95P9GBdv06dPtmmuusW7durmgg6eeesrOP/98+/vvv/13XkycOPFf5ZqKMFu+fLndc889dskll9jUqVN93QcffGDnnHOOff755/57fYGwHDNmjP38889ezlzH77//bvPmzYvtsWGYPHnymvyMGDFiTb0IIYQQQgiR6WR36dLl5vLly1uZMmViq/Jn4MCB9vzzz9ubb75p/fr1swEDBrjwwnBu2bKllS5dOrbn2oMhjoBs166dNWjQILZ27fjss8/szjvvtAULFtiOO+5oxYoVTN8iVB544AF75ZVX7LfffrMddtjBKlSo4NtIG0FVvHhx22uvvSw7O9sGDRpk48ePt/bt21uNGjV8vygI49dee81eeuklF7SU63fffWdZWVm22WabJc0novKLL76wOXPm2J577un5GDJkiOdrm222sebNm8f2XPfgNezevbu98MIL9uWXX3o50GYQU1x3zZo1Y3uuHxC9tNUXX3zR3n77bevfv7+XK+tbtWrldbOxgqebjoxqVatYdm5bFPmzdMkiW7Z0qVWpWjW2RiRjyeKFtmLZMqtcReWVKnNnz7KyZcvkvnfLxtaIpKxaaXNz323Vq1W1Yhvx87qwWLliuS3ItU+qV6tmWQW0bzY1Fi2cbzm57axSpcqxNSIZ2KVzZs208uXL5dr8qeuHdcGwYcPsueees2+//dYXbG00CX9XrFjRbc65c+fae++9Zx9++KFvw2FSt27dPO1qtnP8W2+95f9OmTLF6tWrZ6VKlYrtkT44E9ANVXNti3Vhd2J7L1y40LJyjf+cWrVqWZUqVWKbkoOR/swzz+RWZnk75ZRTrFmzZr7+r7/+cs8V62rXru3rCgNEE8b4//73P9tll11ia9cOKvX111+3nXfe2Y444ghvoAUB4fX0009748Czhndsv/328214zW699VYrV66ce+1KlixpDz/8sP3444929dVX2+abb+77BRBmTz75pItOxPGpp55qlStXtj/++MPTOvbYY61EiRKxvf8LIuX222+3CRMm+Pnq1Knj5fbqq6/a6aefbvvvv39sz3UPovb+++93IXfhhRe6IEdMvfHGG1a/fn3PJ+WyPsB7+Oyzz/oN3aRJEzvttNNcXPIgoM6OO+64tDo1Mg3CcyeMHWNvjci2ifPNsvWOzxfE8KqVq6xEybzvN/EPK1fklldObnkleT6Jf7N82fJcgVJso+5UKkxyVuXY8lyxQhsr6Pt6UwJ7AsNU5ZU6lBf2gp5jqcNzjGcYz7J1wdIVq+zs3eraVvXLx9Yk5ptvvrG77rrL/6a9U48zZsxwoXPHHXe4cwO7c+zYsX5vzJw50+u5c+fObgPGgwC77bbbPLoOG2rWrFnePnbffXfr2rWr2/MFAdsYGx3dtC7aGZ346IW0hB2hixQShXXVVVfl6QWiUPAUlS1b1kibMDwuBAN/0aJFLlZQrShlPFEY+wGOJYSPUE/25+933333X8KO9Mg8Dap169b/EpIUGkY7lde4ceOEeeTYoUOHevpNmzb1yuY4Kp+/CYVEUfM7rxcvlfz44497XhBOhFkiHG688UZvWOkKu+HDh3uDqV69um/PSxxT9njiaJicp2HDhtaiRQvPDw0xP2GHR4/yxzuIcNx2223dqwjcDJQdaQDpY+QiNDkP5/7111+97qjbrbfe2gV+PEHYjRw50vPSqFEjD02lPDg/3lKOp42Qd3oYaFukR+8KNxLb2BfRxfrgCcXjSR2xjnriN9fRpk2bhAKNfSlXvMi0WfKSCEQoaXG9Ib3geaatsG377bf3dkFZ0zlA26CNUH6UCzcqbZm/ae+0ff7mOiinrbbaao2gpazZxsOH47bYYguv+wChrJQfkBZtuSBQlhPHjbHuP6+0kbNzX1oSdimQawhhC+XWkUgFlVfaYGx7canMUsbLTOWVMiqvNNFzLG3WcRtbvHyVXXNgI2vXtGJsTWpgf5999tluN957771uy+F122mnndyGo7MfRwpC7eabb3Z7NAo65NNPP3X7GFuaSDrsd+y4W265xdq2bRvbMz3Wl7BLKxSTsUl47Lbbbjs76KCDcus0ywUURmpYWEfm8WThDkWYMdYL4UghU5jvv/++F/IPP/zgBjzuTYQMhdmrVy97+eWXPVSObRjvrCdkEiFGhbCd0D6OR1hxLAteQ8QWXi8MbwQMhnx86B/iikqisjHM8bwhzPDgUJlcI2lzPYTqJXLVYpCTDwTa3nvv7eceN26ch4xynYgVwhARdIRGIgK4JgRMolBMzkv50tDYTjnGwzl79OjhYZr0UHCNeEnZl4ZCmSC6QigmgoQwVq4RgTt69Gh75JFH1riiuUYEIuKasqCe8MZ+9dVXvp38Uk+UO17Jhx56yEU29cqxpEe6QXQFqC+Oo5ERhlqpUiU/zyeffOJ5RWRyLdQBgor6Yn/EDcKO9VxjaCPsw/WRztdff+1tAOFDetQV+aQjgLqK70nhWthOmOw+++yTsFy5aUPYaCgX6jKIO7Y///zzfjPTzhDFPCyoc7y+CDvKjbwROkw5Iv4Q4LSRUF60Ce4d7hnqsU+fPl6PbKOeKGfaBffME088sSYUl3QoZx5I6YJQnT93jg2eajZ3qVnxYllWLLcMtCRbLLYk2qblv4vKK/1FZZb+ovJKb1F5pbfonkx/WbfltSpXM7ZvUcnqVUkv/JHwSWxDbE3sPvQNToSgc7DBsB9xWGAvx4ss7HX2D7Yt27Hj0DbYfAXtaMc2Xh+hmGn132OoUyAoWAxkvCFnnXWWhw2eeeaZdu2117pnhkLAIMbLgbGK0XvYYYe594DfjEvDWMaDgnrFIAaMYkL2MKgRWhdccIEbphAKFlGCkY7BjAeIuFnSIm3G+zHO7/LLL/d1hx9++Jrjo1CgVHCoTP5FxOFZuf76693bRIUilLieROCixT2Loq9WrZp7DilQjPKCQIOhbInfTSQ+yB9hqYidAw880IXGgw8+6NdBWCmetrwaCulxPN47BNF1113nx+y7774uqhAWCCPGoSGyqS8mfkGMEwJ6wAEH+LYQasuxZ5xxhnucPv74Y893IliP+MMbyY1GWVJ3eKbIE4IZ0XbkkUe6kEEkI+gQV7jHOQ8T5yCgEEtcA8KNm4N6vuyyy1wEkmfaDfvFg4eYNkC5JhLotD3Og2CjPInTRlhT9x999JHvwzkp53A8eSe9aF3xN50QCDPKj44I8oyQY2wfXkpuZvYnrwh5RC/ijvuG+G3KiGujjdOuaYts58GUqB0LIYQQQojVIJyw67C3op352Lh0kmNf4njCxseREsReMrBT8YRhuxLBVtRJS9hhWLOgCgEPCoINocF6xAn/AoYowqBjx46+H8YxXgeMeDxTjLfCo0ahIhg5DrHEcRjDiCVC1zB+WceCB4r9EHF4jkiH0DaMfM6NMGCsGR5BBAKeKkL2UgERcuihh3ooHeGZiFdEAWItEQgsvFgIOkDgIWa5Jrw1iUREMkLjywvygXAhvI8y4brpbcBbyLVPmzbN90uUDuto7Ig/PGKkg1DD80R5IsARFJQxYYgslD/XwD4cj0eJc+Jx5Fj+RcxwLGUeTzgWEX/ppZe69/Xggw92wRbyyHHUUYcOHTxt8oIHFrc4NxHnIf3QScD+HEv5HnLIId6e6ChARNEmOCZdKAvqfrfddnOByM2O4KXN0unAtkRlGg/7cexRRx3lZUxYbgjLZDIc8sY2oCzx8vGgQcyRB64fYch10I5pe7RxxOGuu+6aEQ8TIYQQQogNBZ3yCDiivPC6BXBM4IjCWYADhs589skP9Al6BfsT2xttUNRJS30gZIKRjRGOAGDyEbw6wWUZBQ9SGL8FFCbxrHibMFqZxRGDOIggxAV/c44oGNbsh0HPeTGWOR7PBiIzhFqizi+++GI3mPFuMeYsHQ8awibAeThvIqOesELGP+Gxu/vuu+3KK690DyP5J4QPoZmumxUhRVnhuUkklFjH9SOQo2WKuALKgTznRUiTssHLRvkRkkqvBqG4iBFEMN47PJ6EGlIehB9yXv5GdBCuyLH8iygPXqh4qC+2I+rwhBGXzOQyXGcUriccz3k4jnKkx4Xz4E5nn/jjoucMPS6hwyEK+cMji7cw0XbKhboK5Qicj3VsIz/x5Ur5J7pm2m6oGzo18EgzLg/v3GOPPebhl0FAs1D+XCMhAfzG28e56CxhUC9inRBRPNOJvJFCCCGEEGK1hkBXYKsyXCxq12GL9ezZ020qNAteODQCeiYvcKgwrwid8XT4E52YCaQl7PAaMB6Li2SWwSAWKMS8REV0Pd4YQvOYzKN3795u+GIgYzzzL0Y4fyOOAI9PKHSMc7wo7IcXEHHIct9997kKR2Ti8cDbh5eI78URKorxTJqFCSGjeMnwmKHeEZZ4Z1D/GONcZ7imVKHRcX0Y8AjXAA0LzxEeHQx/xGQoE87B9SFE8OQFgRwPdYDwRjBTTsweRNkxnpFwvz322MN7JRhjuOWWW/p1UI7UD/9yc4TjEWocyzg3xBrhrpw/EeSHWGTSy2ta2Wj7IH3OQ10zmybnITSSmw9PL+cJ5Uo7QgzxmxuUY+iBiQexivscbyWiNYDIo1zZRjpce4Dyx8NJvSLUSJvzILqBdoVATlS/4Xo4nmOY9IdPP3D99CTRKYDooyxOOumkNddIBwFhrsErSogA4yGZxZNQVrzTQgghhBDivxD1x7wEzK3BRClRsC3RMMzlgAMI+x27kEjARGAjMtSHoTNEleHwiJ9kpaiS1uQpGN4UBoYvbk0MakQMBiuGNtsRCRjgeHQwblG5oTDwZCEKEWy4SpkcAk8KooSCw4Am/hXDmQVvDfthBCN8CFFjO5XHdrxxeJ/4m0pELOLFYzvHIYJwnRKyF4X9qXzctBj+7I9AIqQvuGbxspB/QvQQnAHELLNNci18DJzwTWbrZGE/rokwOhoP4Zp4fgiX5F8mykBMkGb8hC54zADxgbgjj+SJcV7h+hASpIG3kPLmXNQFIoDrxMsVrplGTDqEQBImSoNGjFB+HMs1U2+UH6IDwYf3iHYQJnZBvFJ3bAvn5lhEEOVHyCvrqZcowePGBCnUa7T8AggcbhiEMdcWRF8oJ87DQn45D+IL0cm5Edb8y3jBMMEK9Yb3OL4dI5Roj6RDm6Asabt4ybipKSvS4+/wUXUmXEFkI7T4F3HN9SLsyBP5oY65bxiPR/ocw/XS3llP+YbJYUif46hzQkjZTr6px2g90ymAhxTPXmj7LNQbn9Hg3ksXyo3JU36cnGOzFuOFzhWfueu1JFuyYv/yX/w2Lf9dVF7pLyqz9JZQXiwqs/wXlVf6i+7J9Jd1W2bLV+bYri0qW/0UJ0+hoxx7C+cPdnGAznFsOBwN2JjoFoZroTmOPvpot7+ZtwM7DlsSu5ffzHGA/cxM9dFZywsKtjG6ApuYfBQ2iFHs1bS/YweIBwxPjGUSwSjHk4cRj5FP4niDEG2IH4QBcFEIL0QTsD9eNgr3vPPOc5FABRBGiXDCaGa8G+IDAYX3CIO+b9++vh8Fw/kIXUMgYEQzQQhpYmxjDGNok34UDHvOwfkxtHHdEkN74oknrlH5eEsw1PEGMo4rwDrCLskrk3dE06Zc8CACnhbSxNuF94n9cAEzBo9pWIOAjIK3h94DJoFBaAANEcGCOMVIRxAgSsgHjREhjTjBs8QEJIzl4nyIMyZGobw5nrKk/Gm4lD+Tc1AviE5uAMT2Pffc495ARCF5YR/ECOnRAxIECHVDw6esGF+JeIrCebjBqA8mwImWXwBBwwymTJRDuUcbOfXDeahHhBqCm/F5CCKuHQ8YnkK8jAgoyggRliz2mfZCuYaQRjyspMEYydCmyC9tGQFJuwgeQEJEEaHkiXKmLVLOCEHqkjzS3rkm2gRho9wDCGXEM8eTx5NPPnlNHqlnvN4IPtoG40lpxzw8yCOT/3AO0ubaqaMQ5pkOeNNH515f5Vr1rXjJ0rmPYZEfM3Pv4/m5D1/qTOTP9Nxn0aLc90BenxIR/2X0mNHeaVRVH3VPiRBhQecW73aRnIWLFua+p6f4PVmiAO+NTRHet8uWL7cGubaByB9sxNG5NlDVXO0QbPzCBnFXsXS2lSyef3AhdhMRUtjJRKVhNwaIeOI7dtimRFJhF2FzEgnGxI/Ymtiq2NXM3M8M6wg+1vOcZiFdjsNOIyIQDZAuOEt4jmH/x+uSwgCbmHZcIGEnNj6YpAPBipBFSAAhkPR+IOyivR8bEoQdNx4DYNfnR9czFR5ECNemTZpYqdL/HrsqEjNzxnTv1GjaLPF3OsW/mT5tqr+wmjTNfyC6WM3IEcP9nVu12tr3Am8KLFu6xDvBMIiKl5Cwy4/FucKOTlo6hItlS9ilwpTJk9zwb9hIHXqpMmL4MO+MrlwEOqgQdjgtcCTgcCCCMApOACIJeVch1KKT0hGBRUc72/D24URgNnOipQAxCHTSM+EfzhQJO1HkwbtHCCAeOrx9hJzikcKzRTwybaQogNfs0Ucf9clF8KqJ5ARhh/cpPkxVJIZIA4RdfAi3SAwvEl5YiaIQRGKIIOCdWxjhPZsCRJTwPiKCJzohgkjMujYgN0YY246wU6RGauCx4znGMyzRcBvxX9aXsEtr8hSx8UJIJxOj0NuBqKM3gu/XXXHFFUVG1AEPEcZbxo9RFEIIIYQQYlNGwk44xBu3a9fOP93AbJfdunXzWRuLWk8Mk4t07dr1X/HTQgghhBBCbOpI2AkhhBBCCCFEhiNhJ4QQQgghhBAZjoSdEEIIIYQQQmQ4EnZCCCGEEEIIkeFI2AkhhBBCCCFEhiNhJ4QQQgghhBAZjoSdEEIIIYQQQmQ4EnbCGT58uD399NP2559/xtYUDnPmzLHXXnvNevToYb///ntsbeazePFie+ONN3xZtmxZbK0QQgghhBAbBgm7QmTkyJH+ce9zzz3XLrnkEvvyyy9t5cqVvm3BggU2bdo0FwQbGvI0ffp0mz17tuXk5Pi68ePH21tvvWVDhgzx34XB0qVL7ZlnnrE+ffrYN99846IxnC/KkiVLbMCAAXbttdd62V122WX29ttvF7pgWrVqlT322GN21VVX2YgRI2JrCwZ57t+/v3322WcZIexKFtetniqlimdZyezYD5EvKq/0obwoN5EapXOfX15mJfQcS4VwT5ZQeaWMnmNiYyEr15DPqVWrllWpUiW2ShQEPF733HOPZWVl2bbbbrtGyF188cVWt25de+GFF1ysnH/++bbXXnvFjtowTJ482a644gpr1qyZ3XDDDVa8eHH74osv7OGHH7aTTz7ZOnbsGNtz7Zg0aZKLKNrXrbfeaqVLl45t+YdZs2ZZz5497dtvv7XmzZt7nhCEf//9t5133nm2xRZbxPZce1asWGFXXnmljRo1yq97++23j21JHzyR3bp1c6HKtZUrVy62pWhBWY4dM9qm5VS1JTklrJhsyXyZP3+Bd8DUrFkjtkYkY968ed7OatRQeaUK74ayZcta+fLlY2tEMpYtW24zZ8606tWr54qV4rG1Ii+WLFma+46a7fdkdrbUSirMmTPXVubaCNWqV4utSR36q7Ozs2z3FpVTfsfSsf7LL7/48xPbaKuttnJbEWjrgwcPzn0XzXfbYptttsn3+Upn88CBA23RokW20047rfPnMbYPdi/3ZNWqVWNrRTLQBRMmTHA7t0SJErG1hQdtaurUqRJ2hQXeLsTbEUccYaeccoqvGzNmjIuaUqVK2UsvvWR9+/a1c845x/bYY481D1u8SMWKre5Vi/4N3DisQyzGr2cJ6/DA8Tf7ReFY9guwnQXBhXesSZMmds0113gD++qrr1zYnXrqqXb44YfnmWYiwnmi+/Mbr9hNN93kQveiiy7y88Sn9/rrr9uLL75oO+ywg3vrqlVb/VDFg1i5cmV/qJFWKC/+ji+TaLmFv9kv5Cms5xgeRDwsN998cytTpoxvg+BZjT9P9Jr4DayLF3YYaeEc4ZzxaUSPzy/9wgKDe+K4MfbYjytsxKwck+Muf4pRH5H6EslReaVPeAawiPzhCUmZ0cZUYvmj8koff47lsqoA9ySHlClZzJ7t1NpK5Aq8/Pjrr7/soYce8g5s3tHUFbbhaaed5tFL2EREgCEEsB9btWrl9kadOnViKfwDdfzhhx/6wnCX5cuX24MPPmg77rhjbI91A88uCbv0kLDLMN555x177rnnbOutt7ZOnTpZw4YNfT03HYIJj1QQDSVLlvSblN/cgHiO6LX5/vvv7cILL/Q0fv75Zxc9o0ePtkqVKtnBBx9s++yzj4sR0uLGP/TQQz108rvvvvOeHrxtwVvI2C9CQXlo0BtEbw69OCyEI/IbQYEXCyHXoEEDe/TRR2333Xd3bwXnr1+/vqdJT1IQH1GmTJli7777rud74cKFnoeDDjrI9txzT/v111/tkUce8d4jjiUPeOCiDxuu+c4773QP2o033uhiKwppPvDAA95Q77jjDu/d5mHH31zHWWed5TcJD8jtttvOr3vQoEHuJeWhQxjoAQccYD/++KM3+EsvvdTee+89fxixD9fM8XhS2YcH4v7772/HHXecffzxx17+iM1dd93Vt+GRJR3CbCtWrOh55jx33XWXi9iQD44B0qV8yOcuu+zi6VEn1BtCmmtp1KiRnXjiiTZ27Fh78803vU3g0T3qqKMK5cYPwu7pwats1GwJOyGEEKIwQdiVzhV2T57cMl9hh311wQUXuNeeiCZsNjqbscWwST766CP/u0OHDm5X0AmP3XH22WfbmWeeGUvlH+bOnetzGNSrV8/tLmyg+++/f60iklJBwi591pewk5lXSOy8885+U+I+v/322917R8gjPTGIkJYtW7rIw/BHSCHW8BIhXjD+8aIh3rhBhg0bZvfee6/vf+yxx1rTpk1dNNIjA2GMXK9evdxTdOCBB9qMGTP8N/8yWQkPh3bt2rlQYX+EO6IK8bX33nu7gOCGPPLII23LLbf0dMkrwgNPGYII4cZ5CQuIh4cSoguBwvUdffTRniaikXX0LCESEXUIRMQMD54oPMxo5FxD/DYg3zwEKaPQs02ZcBzCNPxmO97QiRMn2iGHHOL558FII6ceEIRcM+ISTxvrSY/jmDCG/LZv3969rePGjfM8hfMg6AIhL2yLh7xy04Z8AWPvomnwL/WM9xZvKYKR8+HxQ6zvu+++nlcEXmFPYiOEEEKIDQvCi85sbJXddtvN3/nYS9iPgO3FtgoVKngnPwt2FLZDIrAlGVpDhzTevWAriU0XCbtCombNmj7pByIHTxTiCpGDAGIdY8W44fibMWzcjPxGgNSuXds6d+7s67m5EXDcyAg2BBHrSR/PHB4YBBRCAs8O7nvCJ9u0aeM9N9z8PDTwBOHWJywUYchDIgg7vGqkQQz28ccf7x65kBceKvQMcSweNMbA0QMQzw8//OC9SfQq4ZHCw3TSSSf5eb7++mu/pv3228+vg7wgIOPFG9tYIK+HUXSfAAI0rONfygKvc7QMEV+ILK6N3jFEM2GenIdjGFdIOSGi8aZxDcccc4x7TBGilEX0PMDf0d/xJNo/Pq+cn7Lq1KmTlxeCGyGKZ5S6QICSd7x5QgghhNh4wObALqCTGY8dNhoRXImEGxFPdDQDNl4ysFnysqPEpoWEXSFC+CU3KhNzIIrwuhAvDdx0EPUAAUY8AiuMLWM7Ao1/EYZ47BgHx82NqEPEADdwOAYI72QdC0IKbxsC8dNPP/VwTgRXyAPpAOcO6yCvNBN5qPDi8XCKijV6nRCseK44R5gtkjyHfEfheM7BNrxhychLUIX8RcsQQlkg8jhHWBfgGDx35LFx48axtat7v6K9XnmdNy9S2T+aT/bnfIR2An+zLlovQgghhMh8sHVY8NzRwU6UFrNrMx9BvB3E0BE6oLFjiAoTIhUk7NYBrVu39jDEIDogCAXETDzR/bjRESLE3xIayLgwxoNdfvnl3rMTFR1RwRUVIggH/iWkr3v37u6xwyOElyrA/uwTXQeJ0kwEY/3Yl9DEAN49RB35J91kxwNiBlHFMcSGJ4I0EH5BjCYqP2C/aN4DidbFg4c1HtJjCQ9a6iUZ4VqjoZiUbyJCnsIx0byHdXkdK4QQQojMhHc873cidxi2c9ttt/nkKAzLiHrtmKn82WefdTuJ2dSJghIiFSTsCgG8a6+88sqacV6EKPbr18/HdIXxawg1vDDcvOyDpyiR8Y5wadGihQsKBA9j81gYq8UsmwiMYPzHQ3q49wmFJJwQUYj3EEFIqGKAc5AOXjfyyjHpQmgpY+MYk/fbb7/5NTGuj7Tatm2bNJ8BjieUk7IhdJW0Qvkx9o2yQqRy7UzQgufxqaeeSuj9Kwh4WAmF5LxMO8xMnExKQznjiURsITjxlvbu3dtDKOKFMHCd5BNByyQozExFHXzwwQcJ9xdCCCHEpkeYjZtOeuA3og37METqYFMxSRwd2oyfYyZ1IVJFwq4QQMSESS8Y58WsiQgzZjCiJwYYx4V3qk+fPh6uiXcLuHHjwzMZ58ZEGnzU+4wzzvBZFhGK4RsnCBs8Q9FwPdJgHb07hIEynW7Xrl195sbrrrvOJzphMhfA9c/4PEQUnyH45JNPfD15iU+TdYm8XlwX4+bYjnikR2no0KEeOkr+AcGT6PqiMGkJ4wQJpWQWTcqP0NPwqQjyich6/PHH7eabb/YyYAmesbzOQZ7jrwfCNbE+zEiJ0KWcuAbCHihDBDl1FmYqRbDxLRkEOedk4W8W0iIMlYlqELbMYsWspMx2hdgLeeBf8h2EaTQN/obgnYzP99qyfGVuOa3ILRMt+S7LcstqWW4VJdqm5b+Lyiv9hfKi3BJt05Joycl9hqmNpb6ovNJdCuM5lgp03GMz/vHHH/6bOQzozGYyO2wbOpiZgRsbBvuMcfdRmLeBjnDmXIh2ciMUSRfC8BOxaaLPHRQS3IR4doL3Cw9O/GQhuNmZzZIeGqY7RWQwSQaeK0RGNMwQwx6PFV47blaEDxOoAOdAaNDLEzxx/MazxQ3N7Jh4ipiMg38///xzn76fmSuZsAMQnnjAeDDg3cPbRxoIlHAexBXnR5AiXBPBQyhcM22ItAKcgwcW49aIEU8WXsh4N8YFUiZ48MgHk4oAgpSHGeMESYdypkzwuCGUEGN4R8lnKEPCK7k+roW0APHENTEgmfDU0HPGNXB+8kedhal7CTNlf6B+EFzUH+chj1wb8GF18kP6rCN9zkl+g0AlTa6PhzhphZk7QxqkyTXgReX6onW7NpDnMbnlsKJsTVtZjPF7sQ0iT+bmtueFi/h8x39nahX/ZU7uvcO9XifW8STyh061CrnP1Iq5z0aRP8tyn2NTcp+dderUzn32ymjNjyW59+P0GdOtbp26lq2okZTg3bsi1/6oVZCQxxwiocw2r1Mu33csdgWdxdgGm222mf/G9iLCiuE3fB6L2cixm4iMwi7BvsSmxHtHNBBDcxjuc99997nNxOcOsCWxGXEaEOVFBzX7hU9vFTbYO/rcQXpgT2Pf6Tt2Ii0IA2T6fB4YeKMQHISI8jBgpkseHGLTAWGH8G3RrIkVL1k6tlYkY86sGS7uGjVtHlsjkjFrxjRbMH++NWzSLLZG5MeYkcOtSq4xVKnKPxMpibxZuWyJd9RhEGUVl7DLj2WLF3qHZbMWuc+wLAm7VJg+dbItW7bU6jX4ZzK1dQWd1a+++qpHOSHgsMvC5ChEdQ0cONBtN0QbAioIuyuvvNIdBMydQAQRHfWIBX5zf9A5TOc2x3EM+0vYFR0k7ESBwFPFd/H69+/v3iXA20eMNtP5By+V2DQIwg6PoOo+NbhvmJkWT6zIH14kvLB4WYnUwCDinYtRJPIHjzAeDiItwtgkkTfr2oDcGEEwMSyCd6XIHwm79Flfwk5j7DYycL/jqbvzzjt9XBoLfzOBigx7IYQQQgghNk4k7DZCcMUztozxaCz8nWx8mxBCCCGEECKzkbATQgghhBBCiAxHwk4IIYQQQgghMhwJOyGEEEIIIYTIcCTshBBCCCGEECLDkbATQgghhBBCiAxHwk4IIYQQQgghMhwJOyEKwPz58/1DkHwAXAghhBBCiA2NhJ0QabJy5Up78MEH7dprr7UJEybE1gohhBAbHr5bGxYhxKZF1pAhQ3Jq1aplVapUia0SIvPIycmxgQMH+oLw2myzzeywww6zkiVLxvYwW7RokT3//PM2Z84c22GHHWzvvfeObTEbPny4vfvuu+6By87OtuLFi9uqVatsxYoVvn3fffe1tm3b+t+IuRtuuMFatmxpF198sZUuXdrXw6+//moffvihlStXzg4//HBr2LBhbMs/TJs2zfr162djx471F++WW25pHTp0sP79+9sff/zh52fhQ/Ocn+vh/jzttNOsbNmysVRSg+sZNWqUNW/axEqU+iefIm/mzJrhbaRx0+axNSIZs6ZPs/kL5lujJs1ia0R+jB453KpWrWqVqlSLrRHJWLFsiY0ePdqaNWtmxYr/80zfmOAdxrOedwLP/+i6KGzn3ZBItPHOYlm4cKG/pygv3mXJjhGrmTRpki1btswaN24cWyOSQdvEbqpevbo/y0T+LFiwYM19WaJEidjawmP27NkeSSZhJzIeXmSvvfaavf3221ajRg0XVTRwxNhRRx0V28ts0KBB7mnj4c1+99xzj1WsWNG35d4H9uqrr9qSJUs8zHLKlCm+rXbt2v4yPOSQQ2yXXXbxfd9//3174YUX7KSTTvL1AV7ADz/8sH355ZeepyOPPNJOPfXUNS9T1n311Vf24osvusisV6+ev2xnzpxpBxxwgIuwwYMH+zpufvZBGJYqVcofnuedd55fWzqQ5pjRoyyrQh3LyS6Zm5fYBpEniLoFCxZa/fr1YmtEMmbNmm2LF69uzyI1JoyfYBUqVLBKlSvF1ohk8BybMnmK1a1b10qULHyDqDDJtXetZPFi1qR66h1py5cvt27dutn3339v5cuXt8cff9ywy/7880+7+uqr/Z3FPhjTvA8effRRa978vx1PzzzzjD377LNrjEYEIvsj7u6++27v8BSJkbBLDwm79JGwEyJF5s2b52GRCKG77rrLRRteKoyB1q1b+z54vu69914bP368iyUEVJcuXWzXXXf17VG+/vpre+SRR2zPPfe0zp07x9auhgc/4hAhePPNN1ujRo1iW8zGjRtnV111le244472999/+z115ZVXrrm3xowZY127dvUH4llnnWXt27f39SNHjnTR16JFC/8Nt956q/3+++/+Mo6eI10og4njxtgTP620kbNWWa69IfIjV/0ixnNy60Tkz+qOi9zyylF5pUpWsWL+HMj9X2yNSE7uPVmMe5LyKtpltjI3j3WrlLZHTvjneZ4fffv2tYceesiNPd5VvXv39k7F3377zc4//3x/V2y++ebeZhBpBx54YEJj+pdffvF3G52MdFCSFh2RdFI++eSTLoxFYiTs0kPCLn3Wl7CTmScyHl5iCBh6NPG08cBp2rTpGlEHPLQRXq1atVojqH7++Wf/N54QfonYiod0EI1NmjSx+vXrx9auhpcq3jbS5zzsh5AM0BuLN4iwy5AH4CaPijquI5ybvwuDEtlZ3ousJYUlt6xK5D4ZE27T8p+FtlUiW+WVzuLtS/dkGku4JzOjzLgnUmXGjBn2xhtveEg+74349w6/99prL4/+IByfSJG8DOltt93WOnXqZGeccYYdc8wxLgZ5N3J8nTp1YnsJITZmJOxExkNv5E477eS9IXjlevbs6T1JUYYOHWrTp0+37bff3l929DLhKUMIpkNIp127dmvGQQBikFBPekQRabxg6f2j9zTA+DmEH2PzhBBCiA8++MBmzZrl0SHRMeEB3jO8RxiDzRhyIlTyY/Hixd6J+NJLL3nI7+677x7zrAshNnYk7ETGw4uP8WyHHnqoe7gIa2H83A8//ODbEV2MVahcubKLOkIj8ebhfUPcpQqeQSZHYQwE6UQhzJJJURBtnId/CXH+8ccfvcdUCCGEiDJ58mQXX4yxJgQwfqIUoDOQ8eOE+RPaf9NNN/n7Jhm8E//66y8P+9pqq63+Fb0ihNi4kbATGwWINUJQGJNG7ySxxkyoQk8ofyPICJ+kt5OXHRM98BLFi5Yo5DIReAHpOd1iiy1ctEUhfcb4Ee5C+vSYcg7EHuPtIHj4QqinEEKITRPeA3369LFKlSr5JF9MchK8amGmZQTZ66+/bu+8846/z3beeWefgIu/k8H7h/04B7M5lylTJrZFCLGxI2EnNhp4KTLujXEICCxCM/GWET7J9M8//fSTXXjhhT4YnZnD6AllcHoqoS3w3XffuUcQYRcNmeEliuhjRs2nnnrK0+czCGEQO147IEQTEcmkKEIIITZd+HwD4ZVMhsJMysyWjAePd8Rbb73l47OZYIHJwFjw6O2zzz6+js7DZJD2sGHDrGbNmv/6rI8QYuNHwk5kPLzE3nzzTffMMa6NSUwYO4fHjBcb4xIYZ8AYhttuu81uv/12n1qacXLsF4RXPD5rXQyEId49BCPj56LwMkY8EvLCbJakz3kQkXgSEY947vAk0jv7zTff+HfsyCsLs3AyPi+e6PnXluUrc2zZilVaUlgoq+WrLOE2Lf9dVF7pL5SX7sk0ltyyyv3H/024vYgt1G1+0OmIJ413ELMwd+/e3QUbwo7wzBEjRvwnuoMIFLYzRhz4mw7F+BBO3mlhoi5EoRBi00GfOxAZD+Pk+AQBs4vxgsNzR9jlOeec4561K664wse88UmEqKeNQeu8UAlVQeiFMJjPPvvMv0e333772QUXXODr8L7dd999/ikDBFsUQmXw1DEGgtnHAog2PmTO+D48ePS2fvvtt74/YjDklY+On3DCCf7dPcAryKcUEIt8viHR94pSBeNh/NjRNmBiaZu6KMuy1ZWTL8uWLXeDqmxZhS+lAu185YqVVkbllTKEbZcoXqLIf5OtqLBq5SpbvGSxCyEiLYoyuVrLqpYvYZ07JP+0AKIsOusxkR8894no6NWrl0ef9OjRw8d0E5KJAGRiMN5zdB7yqR7Gk99///3WsWNHfy/xPuHdQifm3Llz/RMKW2+9dewMIhn63EF66HMH6aPv2AmRBoStMFicBzNCabvttvM2zcuQzxo0aNDAp5OOwuyW4YOwu+222xqDgbR4ufLJBKafBsJkGMB+ySWXrPlQeQAP4cSJE/0TBkycEoVzk16bNm38ZgZ6UkmfFy/n5Lt6CM9wo/PCJ+wTLyFeRbyNBQVhx2cXWjRrYsVLpv7B3E2ZubNm2Jy5c6xRk4IL6k2J2TOm5b6w5luDxqvbt8ifMaOGW9UqVa1ilWqxNSIZq5YvsVGjR1vzZrn3ZPbGKYbxvDE5Cp2IjL3jO3aMk3viiSc8rBJ4jxx22GF2xBFH+LuD/ej8O/roo71jkXV8A48Oy2222cZniWbWaJE/EnbpIWGXPhJ2QhQREGK33HKLzZw50z15mfSiDMKOl5UG0KcGgh/RvTae0k0JXiS8sELHhcgfDCLeuSGkTiQHbxYzQdLZxiQjGyN06BGyj8DDW8fYOyD8MowDJ5Q/aqvR+ccxdCiG9Xj0uCfxCjNsIKQjkiNhlx4SdumzvoSdArOEyAfCZTbbbDM79thj1fsphBCi0MHbhpcOYREVYxjNrGOJ74AvV66cDzuIrsfQxnBEBBbmOG0hRGYgYSdEPjD4/Nxzz7WDDjootkYIIYQomjBGGA+gEGLTQ8JOCCGEEEIIITIcCTshhBBCCCGEyHAk7IQQQgghhBAiw5GwE0IIIYQQQogMR8JOCCGEEEIIITIcCTshhBBCCCGEyHAk7IQQQgghhBAiw5GwE2IDwcdjV65cqe8NCSGEEEKItUbCrgAsX77cRowYYUOHDrW///7bF/6eNGlSbI/MBqExYcIEv64lS5bE1q7+6Ono0aN9/YIFC2JrV+8/atQo30bZJGLixIk2fPhwW7p0aWzNf5k3b54NGzbMZsyYEVtT+CCkyOuQIUP837zyuz4YNGiQde7c2fr06RNbI4QQQgghRMHI7tKly83ly5e3MmXKxFaJ/Bg/frx17drV3n//ffvkk0+sX79+9tFHH9ncuXOtffv2sb0yF8RPr169rEePHtagQQNr3Lixr588ebLdeeed1rdvX2vUqJEvMGfOHLv22mtduO20005WqlQpXx9AEN5+++0uYFq2bGl169Z1bxVl9+eff1qdOnWsdOnS/pv9Fi5caDvssIMVK1a4/Q7z58+3l19+2Z5++mm/hi+//NKF5uabb27Z2dmxvdYfY8aMsW+++caaNGliW2+9dWxt4UJdzp4926pXq5J7jcVja0Uyli9dbMuWLrHKVarG1ohkLFuyyFYsX1ZkyotnygcffOAdJ3Qo1axZ81/vt19++cW3f//99749PH/ygn0+/PBD+/rrr73jqUKFCla5cuXY1oIxa9Ysz1PZsmVja0QyeIfwnqlSpYoVL67nWH4sW7bMO0qrVq26Qd5tmQj2Ae/Ltb23NyV4jvEMk35IjXV9X+KIwX7OGjJkSE6tWrX8gSlSA4/VbbfdZg0bNrSTTjppjVFQrlw5NyI2BhA+zz77rB100EF25pln+jpEyKOPPupi6PDDD7dTTjnFsrKy7Mcff7T77rvPdtllFzv//PMTNthHHnnEhQzbmzVr5usuvfRSf1kj5mrXru2G06uvvmq77767HX300Z52YYIxh6jbY4897LDDDrNx48bZ4MGD7fTTT7eKFSvG9lp/cL1PPPGEHXDAAV6W6wLqasLYMfbBmOI2aUGWZctHny8Ykbzg4zsoRGJWLM8tr1XrrryWr8ix1nXK2um71omtyRvupwEDBriRxgsUttlmG7vrrrv8+fzcc8/ZO++8Y4sXL7ZFixZ5Pbdr186fQYny//HHH9sLL7zgzynS5MVcr149379FixaxvdKHTjDeudWrV4+tEcmgvnh/NG3aVPdlChBRQ9QN79oSJUrE1opkEHHF/R06skVy6JznOcYzDKEi8mdd35d04k+dOlXCriDQa3vLLbdY69at7fLLL7eSJUvGtvwDhUtoImGK9evXdxEIrMPzhfjhJVWjRg1fj4HBTUIPCGA84BEjVPCPP/7wB852223njYE06ZVGnW+11VYJX3Q0Hh5UHE8P82abbbZGgLKehfzzsoRWrVr9S5BxznvvvdfzgTcOowjRhVHE+Zs3b25XXnmlC6K33nrLXn/9dReAe+21l6eJIcQ5KSt6c7g+GvWWW27pgo1QyGeeecavAZFFWVSrVs3Gjh3rHj3Ki/MgotkfrxbhrqTBNjyJwD6U28yZM9cIQR44XFt8m3788cft008/tbPOOssFazyUFfnF80panIfrB4xE8kJd0mNMKC4eRbx9lO9ff/3l18y9RF7ZhjHCdbKOffgb2E4HQF7CjjZA+uSHhyZezoKCsJs4box1/3mljZiVY8Ul7PJldTPK8nYk8mddl9eyFausbeMKdt3B+Rtc7733nr80eZ7179/fO+B4Rlx33XW27777ulDDCGnbtq39/vvvdsMNN/h9SscUz6Z4vv32Wxf6RGLwbLrkkkv8+X3iiSfa//73v9he6SNhlx4SdukhYZc+EnbpIWGXPutL2CkUswAgIgjjo0ETehhfQYgDDPZ3333XvvrqKzf6qUhuAtYTtjlw4EB/UW277bb+0nr++eftlVdeceHBtl9//dWFDp6snj172muvvWbbb7+9n5MxaN26dfPjd9ttt/8IS4wXvG2ED3H+H374wcNHt9hiCxd3X3zxhYsq1r3xxhsuOPC2RcORuKbvvvvOhdeOO+7o7nZCTxEsGCQ8BLn2SpUquScMMYIXj21vv/22h10iYvmXhoxQJF8777yzG0oPPPCAN0AEH+fhb9KmfMgHoYk8ZLl2vIcjR460N99804010kJgUT6ISvb57LPPvNwwxKgbjLQgygLk+bfffrPp06e7OEMcBjE7ZcoULzPyyzlIi/MgwBCaCK3777/f15FfrpFzUQdsI8STuiPMi2NIe9q0afbQQw95+RIWRv5JF4GI4clNTjgYIjmEYrIvZYCARvhRd5QX7acgIUiU7/y5c2zw1FxxujS3XrPx2mlJthTLVSq5/yTcpuW/y7ouL6hXpZS1b5F/iBSdSXSW0TFDZwr3D89LOsDatGnj9xrPBbbTKUW0Ac8eOlfogImH+5gONvYnRIv7k7G5PBP23HPP2F7po1DM9FAoZnrw7lQoZnooFDN9FIqZHuv6vgyhmOq/LyCIKbxmucLYOnXqZBdffLGLA0BQEeZ3xRVXuMG/zz77uBhERCFe8IQhrDDu8ahQ2XDNNde4uGMcGzcMQoH9EVCcDyEBCEQaByFEiPIoCAtCh+jVvOOOO3ysHOIPkYBAAkQb5yWdq666ym666ab/pMPDDc8SRhHXwvnwmOE1ROjxm7En/IthREMNXjTyynp6tskDIZfc+Kyn9xzDi550esYwrghruvrqq90QY5/oi5vroBeCmwCRdMEFF7hAQyAhHBF2iDjEHR5DruPcc8/18Kt49t9/f88/+X7yySe9F/+nn37ybYhrzoVgpg7oyWc/wrqAeiBviDVCORFfiHIMQ4Qd+1922WWeV8qa6yTPlDVCn7pmzCIGJMKONkKPV/AyAkKP9sL1USYvvviiH8c10jkghEgd7iM6lXj2BG8chhvrEWfcazzTuI8RhPmB4cczk/uW54gQQghR1JCwKyAYCIiZXXfd1Q19PF6h14JwEcQaXiQ8ZoTx4Kmi5xdhgMeOMKAjjzzSe4lZCA8kBPDzzz93IUAvCD2UpIOnjl5mRAQCEWGA8CIMMB7EJiKFcWoYK+QRQYOnj1AiBAdigjC/gw8+2HuxE/WCsg+93JwfYYdnip4APGV4jxAt5APDCUFLuGA0Dc7DODnKgjwgjAL8Tf4RPfzN+RF4UZETwIhCrBH6xDVgUCEAEZz0TlAP9J5zDsqI87Iu3osKeAIJHz377LM9VBMvIGILgYiIZawdYpQ6YB11gMAOZUa6lBflyYQLCFOumRAvygQxiQeTY9gX6GlmLA51Tf7p5cfTSLmR/ygIZPLEdgxP2g7XTn1SB0KI1OC+I3ScZyodUUG4Ic4ILT/iiCO8c4f7OtGET4nA485zgXudY4QQQoiihoRdAcFwR0ggBk477TQ79thj3agHvDJMY0/PMMIBrxUhfHj2MPARaI899pjdc889LlAw8vHSMcEIg/sxSBjYj+jhPIgWBBKCAY8cxgXGf6LQIYQYx0Vd48ELhpcuCA4MmmjoZSIwYEgHUYEQRVAh7LhuvG6EJRHOiUCJ78Em/WAsIYziQbCxQKLt8YR8h3+BMFVEE0L55ptvtqeeesrHAiYbk4bgQ5jhTUVwI7TxhuF1o56oF+oAIy6UZZSQZwj5Dv9GyzYKv8Nx1AULabNE9+U3IJR79+7t+SDsk3aViuEphFh9H+JRJ6SaEGe8/KHTiY4SIiPw8DM+mvsKgYcHPRmEm3M/0jnD2LpEz14hhBBiQyNhV8hgwCPAOnTo4JN1nHfeeR6+g/eF8MTjjz/ex3IhLhj/gWAiHAixh+cHUcdYLgyQIAYw/vfbbz8XJYRzBg8Tgi8eDA+OwzsXIH3yxDbSCOmGf/OCsWIsnA9BGQQdHjbOj3AlVJG8hjDMKPmljyBiCUZXvCBKBvsiyhDGhFnhXcOII6QzkbDD2CO/iFtALAWvHgIR4c24RoQ3dUCoKEZffteQH+STeiefEMJXEebROga8luSJSVsQqYSE0lYIlcXjK4RIDvfTSy+95OHoeOkIt8ajH+BZw/OByVPojGPiJsKneT4TxZAIxsEyuQpRCqRHCLwQQghRFJGwKwAYDxjseLLo+aUnl7FsTEoCTMDB9NqsZwwXAgFR1b17d3vwwQd9ohRC7YIHDIGGpwmvEdsYf0cYZtToJ+yPfQnFZH1eYzz4/hvii7wgLMkDE31wLsQkcDxCJ5p+IvDoEbKIGCG/CCDSQXxgLOFVJBwTb2LwVkKi9BFw0XWUH+GMXCdjyegxR3SxX6LjovCbBYGEUQaIIYQR+UTExkM4I3XF+EbKBM8cxhyhlVwjoaF4J/HeUQfsw5i3kJdwTeQnEH9NEL8PhiQim3pHpCEauU6EP4YiIWNhf8Qe9UpHAG2FfODxJa/UwdqwclWOrVipJaUlt6xW5lZJwm1a/rus4/JanrvQflMBLx3ebjqeCLmMznDHvck449DJwvOLTiueRTwzuR/pYGMsL508QGg0Ez3xzGNGTIVgCiGEKMrocwcFgLFQvOwZv4FhjmGPcc5YDkIwCVFErOAhIuyO0ExEFUYDIX4chxA66qijfGweBgeeL7Zh9OOdIbwR0YMxgWcH+IA3hj71hXAM6+NBGDAjJ6ILmA3z0EMPdQEGiD7yxzf4EBjJ4Nt19H5j9JBfxhMCHi6ECmNWGKtH+hhIgJBEqBECxTg9yoZwJ0QXk8wgUAGxgmcK4UM5ILAQxXvvvbfPsEloIoKZ8mSSF4QgM1oysQgGG/s8/PDDbqhRztQDAg6xxvfyorNbkQfyzGcZCH3leijnjh07etun3Jm1k5k/qQ/CNBHR1C9hmxiACGVCP6ljwHtKnfCpAvanXm+99VYX8UykQr7w/CEY8SYyWyf5xEvANf78888u3ihTPIWAWCVN2gOGJwYnn2agfIKHMR24rtGjR1m5avWsWPFSuXd8bIPIk9mzZtv8BfO9s0Dkz8wZM72tNmj4X699YUC/SekSxax6+fzbP+Nnec5yT/O84P7FE8ez+aKLLvIxtuFzM6znfqOeu3bt6lEHhGPTAUS45YUXXujh8fym443nVnjW0xnHvc29XhB4RpPHgh6/qcFzXZ87SB197iB9sNewOaKdQSJveBbyHOMZlih6TPyX9fW5Awm7DAKRRZgmYZnnnHNObO2mC6IIEXn99de7pwsxzPgZxB+zVK7N998KA14UGH889MjjhjBIEHYI6mZNm1jJUsnHVIrVzJo53UV6k6bNY2tEMmZMn+ovrMZNmsXWbDjwtHPfMTYWUQf8y7PgmGOO8Xql84bOJLzphHEza3G4N3nGMnkSz1iiH5iZmJD5MN45CDuiAxhfHY1USAcJu/SQsEsPCbv0kbBLDwm79JGwE/+C3mU+is6YPMZ5MEZkUwdPIl5OPglAGCNeA0Ip8VDS447xtSHBI8nnE7i3brzxxg3yzaog7HhZRSfUEXlDxwACgG+eifzhRcILi5eVSA0Ju/SQsEsPCbv0kbBLDwm79Flfwk5j7DKEMOaOCVYIWRTm4Yt8JoIQUMKrCAtlHSFUG1rUAWGX3MB85iJ+dk0hhBBCCCEKE3nshNiIkccufeSxSw957NJHHrv0kMcuPeSxSx957NJDHrv0kcdOCCGEEEIIIURKSNgJIYQQQgghRIYjYSeEEEIIIYQQGY6EnRBCCCGEEEJkOBJ2QgghhBBCCJHhSNgJIYQQQgghRIYjYSeEEEIIIYQQGc5GL+xWrFhhH330kX344Ye2cOHC2FqxsbBy5Ur79NNP7b333rN58+bF1gohhBBCCLFpsUGF3ciRI+2OO+6wiy++2G644QYbPHiwf/QQ+CApHwlevny5/y4ofHCyb9++hSrslixZ4nkj7bz48ccf7corr/Tlsssus0suucQef/xx/6BjuMZMhLzPnz/fl1WrVsXWFgyOpxzXpl4Q7tQtdZxI2M2YMcO6detmTz75pC1atCi2Nn/IE+khHDcUqbSzVCmZnRX7S+RHyeJZueUV+yGEEEIIkSFkDRkyJKdWrVpWpUqV2Kr1w9ChQ+3ee++17Oxsa9WqlRvRiLmrrrrK89K9e3f74osv7H//+5/ttNNOsaPSB2P+uuuus+LFi7vIqlGjRmxLwXn++eftgw8+sPPOO886dOgQW/tv3nrrLXvuueesefPmVq9ePRcIY8aMsZkzZ9oBBxxgJ510kucp00BkXH755ZaVleVivHr16rEt6TNp0iS7+uqrvYyoI9pCuixdutRuvvlmr2fql7KOQucB2xs1auRtq0KFCrEtyeGYCRMmrMnfhuC1117z5ayzzrL99tsvtjY9KJ8xo0fbvBLVbVlOCSsmfZcv8+bNt0WLF1nt3OdiprAqx6xSmeLWpl652JrU+PXXX23atGm22Wab+T0SD89p7lM6dOrUqeP7xT+3pk6dagsWLLBmzZrF1oj8oIOP99zaPD83JbANeH82bdrUSpUqFVsr8oL7kfcX92SJEiVia0UyeM5h3zRu3Di2RiSDdwLPMZ5hVatWja0VyVjX9+Xs2bP9fbzBhN2LL75ob7zxhguco446yj1zo0aN8puKB3cQdhdddJG1a9cudlT6YNhec801LhoKW9idf/75tvvuu8fW/pt33nnHnn32WTfKDz74YF/Hi+mpp56yv//+26699lrbbrvtfH0mQT3hgUTY3XjjjVatWrXYlvSZPHmyiy2E0/XXX2/FiqXvQMZjRz7wsCUSdrSpW265xY1W8p2usKPtbCiDNQi7s88+2/bdd9/Y2vSg/U8cN8Ye/3GFjZiVY8U1qjZfaNssa+uRXp8sX5ljW+aKuls7No2tSc5vv/3mz6hvv/3W70PujZNPPjm2dXW74Rn99ttv+4uC+2zbbbe1W2+91WrXrh3bazUSdukjYZceEnbpIWGXPhJ26SFhlz7rS9hld+nS5eby5ctbmTJlYpvWDxgWf/31l1WuXNlatGjhBjcNBGPqgQcecIMD4+rnn3+2zz77zHbccUdvRF27dvXCadOmjafTp08fD3HEoMfgQHi8//77ngbjrnghjB071guxffv2/lIYOHCgPfLII/bSSy/Zd99952KvZs2afr7XX3/d15crV8569uxpvXr1shEjRliTJk18HccNGDDA9yV0lPF7W2+9tVWqVMnzE0C8sX2rrbZyjyRwrQhMwjQBwTplyhR7+umnrUePHp5vBAoihHzSm3733Xf7NXz//ff24IMPutitWLGih+jx+5VXXvEHEg0l1CE98JQLIhJhwPnKli3rZUS++/fv72XG9SCuEdHktX79+n6DcsPmCn5PHxH79ddf+7Hk47bbbvM8Eyb48ccf27hx47zu7r//fn8oMt7thRdeWNOz/+677/q5yAfpcE7O89NPP9l9993nadIYMSBJc8stt/S8PPbYY35urpdj6tat62WHgfnJJ594/XIMbWH8+PF+3bvuuquXTRTS/vLLL73sqX+u/4knnvB1XOdDDz3kZTVr1ixr2bKlh5gSHkz94WXl/OR155139jJ/5plnvK7CmD7qqnTp0n6z3nXXXb7uhx9+8DJt2LCh0WlCO6cMEPqff/65l0uDBg38eti/d+/efr2UFZ5HhC7tjraF2P3zzz+9bWy++eZpP0C5hvlz59iv08zmL8vyMMPi2VqSLsWyLDtXACfcVkSXYrntuk6lUtahZeVYzecNz1jaL22DZy9euV122WXNMxUIb3744Yc9IoF2fdppp/lzjmdlyZIlY3uthmcW975e7qnD84bnNc9lkT889+fMmeNiOBMjXdY33I+8W7gnCxIJsynCu59nIraCSA2eYzzD1rd+yFTW9X2JDc37eIP13++2224u5L766ivvBab3GCOci91mm23WeF622GIL3xfjmUwzZoqMB/ib8EYKDBBdGNCkjaGPcJs4caIbyCycD2MeAbDPPvt4moSEIqKA3xjiGP/kAWH2zTffuNjjHPzGYEcUtG7d2g0fhHGqYOgjhBBjCE6E2x9//OHXiGGF0CKEE3iZTZ8+3V599VW/BowvhAyiBnFBzxIiCQGAoAL2R2QhICi7vffe2x9YrBs0aJDvw3WMHj3axQblusMOO7hxh5ggfXrwMerYjxBARAiGHjcwYbHcxBxH+VIelAX1QhkhKhFB7MsxCHQELPngehAwCGWENOelTniQ7rnnni4GqQcMSQQ69UPZIqYRYsA1IIRZj7eU/bmWVL195JVrRNy//PLLbqxSn7Q/vLBcG50IGBC0xbZt23r+uRnvuece72jgujmOYxD/GMq8EGi/1B+ikH3IIx7D22+/3Y/nemiXiD5EMcch6miTnCNcD8fQFuhMYB+M7z322OM/nQdCFATuFSIJCKmmPXJPROH+6Nevn3vjL7zwQu9UQdDRsZDOs04IIYQQ65cNJuzwdDBpCsYCIgcxhsGLBwcDGNEE/H3cccetMSgwtvG6BPg7iDbAw8K+J554op1yyil26aWXuojAeCFtRBAGC9sIPTrmmGNcRODVYh/SIU3Wn3nmmR5uydgSPDKISAzsIGb4m/Ok01ONJ44eRxZEJ9e+11572emnn+4L5UFe6AkhLxj2hEBRVoTkIdY49/7772/nnHOOXwceLcaSAUIK4UTeLrjgAt9OHullR6AC1xfSYJwg++HxQ5Qh0ELvKCLnsMMO8zKgxx7jjnJBFCNOKT/yjjeU0C0EIIbg8ccf72VG+CAhp6eeeqrnA7FDWeN5RUwdeeSRXp94Ws844wwXUYhB0jv66KM9/RNOOMHPxXVxDuqXMjz22GPX1C/npZxShetHeFKeIW+UIflCsB5yyCGef85DHikDxDcCEiFPPXXq1MnFHUKPcuM6KDfaFuVFiDHCDLFIWR9++OF+PdQF7ZHroROBekYUkhZlfMUVV3i4ESIe4ct1UW4cWxhhxEJESXTfcO/zPEHQ0anEPc3kT3RA0JaFEEIIUTTZYMIOECmEVmLMYpwTwobxABjJEDxxUaLCLgphbHjv8GzQEw14yEK4Cz3ReK8IqUNwIBjxTLGObVGCxxABhigiP8EISpa3/MBoIp/kCaGJUU9YFGIIoYaAYD1GP2BI4T1CZHF+8oLgQxwAQgRRgWBiXzx2bEc4BfgbcYTXiP2CsMNwC5AO6bMdL2DHjh1dzCJi7rzzTi8z4Jo5liXkEfhNmUXHanIdhBcinhCEeLMoz1B+CDXgvCz8pnz4lzBN6ocZLRFOpEU9Ub9cS7h+xA5CnvOnA+IR8QaUbbQMgfzwd6hjBC+/CQNFbCL6CRmN1hXHIFJD3kgP4ca/zMrJ9TBJDN5XOglID+HIMVwvXhTCPkMnBcdF/xVifUB7ps0NGzbMn8m0R/7mWR0850IIIYQoemxQYQcY1HgmCEVE5ARDOhjYwciFsC4IAoiKPEQPBjtpREUXx7EEUYQwwOODl4iFHmk8g0HwAHmBcGz0PGGfaN7yIl6EEqaHUY9HEi8RcP3kAy/Queee6wvhieE8CIZAfP7CNs7DEgQagiNAiCC/uX7KOz4NCOv4l+tChDAjJP8yjo7wVUQV29iHc5FWFNaH/GAYEi7K+EjKFu8YIY5sjy9LfpMudYfww1OG1yzUT5cuXVxoIuAS1W9B4LyJyjDAdgh1TJ5Yx4Q3iDrqCiHeuXNn99KFNKJlQPmQXxa8l+F68Ogh5KkPOjeYOIZ1CGrKjLGIEJ8HIdYHtF8W2iOh4tz7eIzpWCFkWwghhBBFkw1iMdIjzPgmwuoQC4S44anDc4KhCxj4GO+M92KfEOaGscwYJManYQCTBvuGY/BOMSsMY7HwsjCRB+GOGMd4yQgBxSuEV4/JNAj/Q2ixpArnQbiQN86RyKOCUY5QIF32YV8mOsGDhReRUEkMJ/KF6Np+++09P3gayS8CLRj2qRD2JZQTwUDPOuFUnJvxMnjcCCHNTySE8mXsF+UdxkKSx3BN7IORh0ePdBPlE9HEPghUQgm5PsopKiaDoEN4khaeTMIX8Z4ihigPxvSRPm2AMqF++ZtQRq6NMiW/8SJzbaGOuWa8a+QP7yblSn0SNkneqEfqlXwlgmsjrJJ0+JtyYPwh10beuS7aJ22Zdkjbp80HjybXRHkla2epsmzFKluyXEsqy9IVObYst5km2laUF+q4MOA5TPunnYYQeMZ5cr+ubYeKEEIIIdYdG2xWTCYowShntkTGveG9YlwSAgADgt+///67T4aCEY8hTcgaQuKXX35xgYSAQwhg9OJJQSgRBoeHiclDSBejm/BARAMTdDBDJSKCsVx9+vTxf/EAYnAjZEibCSwYS0VoIT3XhEpibHM8+aK8mKkQ8cTCeCi8gFEQVcxkyeyS5JVZDRFsGPB4exAKhAJiuBN+x1iWN99809NlEhEmz0BUcP2IUbxdCAHKgrFgnBORQ3kwjotrJH+EJnI9nJdZI/lwN9d+4IEH2hFHHOECg7AqxtvhKcRgA8Qf5YjgRAAzOyiTuITZ8w499FCvG44PeWYb5yd/lDfXhBBjHwxDhAnlyTf9mNwFQxGxRx0EAcrxhHsxEQl1haeO0EsEO+Kfc/CbyUWoD8QU5UK5s41zUOeEmdJG4mfFZD3hk9QZIpX9OZa6YIxhCFGlfihDrp/8kzeukWMpb8b84bVjTF2oK9onwg2hR2cBZUiHAefh+oGyIRwzTMBDW6D90Q5ou7QRxpfSFqkz6uSggw7y/LLg4SW/zGRKG0h3xi7qag6TEpWuYPWrlbMWtcpY85paki31KmRZnfKrbIsGlRNuL4pLs5plrXWdstaydnqzLPIcphOMiXu4JwO0fZ5hPAcZQ8z9wXORthlm+Q3Q2YHg06yYqcMzgXduGCYgksP7l2csz+jwbBV5w/3Ie02zYqYOtgnvS82KmTo8x3iGrW/9kKms6/sSpxnv4w32HTu8DxgOPKwRcoic6LgwYBIQxAbGN8YEBcFxGCN4QZgVkgZFOvwdDAsaG8fyAkC4IB5Yx3T2GOcULF4eCoHfnBdRB4hChAPno0wQdhjwiCrCJ9kf8DIiLBF6rI9/2ZBv8sC1BUiPSUqiFUq65B8vFPviHeNaEBd4ihBhiDUEBPuSb8bRIf64XsqBcXmIAPJMGuzHubnmkCbHB8g36bCOugdEBQ2CNEgLLxGfEeD6ESthMhugDsL+iGmuizohP1xf9JoRJuSDcqKOETWcM4zv42HKNfLiRugg0rgmyiR47oIIDlCfHMN5KAfygfjj7/gHDCKX8kE0Uv+UK0KNNsCnFVifVxlyjZyL8gsCmHKjbtlOmyHP1Cfimf25TvLBeQLkgevhnLQTOigoN+A46op/2caxUXFKe0SEcl0Y3pRHOnBu8rxZ86aWXULff0qFebNn2Nzc51KDJhvmw/TrGu5pxrvSocKzjrZJ++YeI+SZzhk6IZjBlk9v0KHCvvzNNyHjJ/HhecK9yr0vUoNnEM9Nni0if3hG6zt2qcP9yLuWezLdd8amCu9ZDG99xy41sIF4jvEMC7a3SM66vi/RDLyPN5iwE0Kse4KwC50gIn/oOEHQI2Q2RhB2fI8Rrzhtgg4FOlYwnokm4NMktBs+yYGHGWMHjznjkhPNzCphlz4SdukhYZceEnbpI2GXHhJ26SNhJ4RYayTs0mdjF3aFjYRd+kjYpYeEXXpI2KWPhF16SNilz/oSdppuTwghhBBCCCEyHAk7IYQQQgghhMhwJOyEEEIIIYQQIsORsBNCCCGEEEKIDEfCTgghhBBCCCEyHAk7IYQQQgghhMhwJOyEEEIIIYQQIsORsBNCCCGEEEKIDEfCTgghhBBCCCEyHAm79cjff/9t3377rc2dOze2RmxIpk+fbgMHDrTx48fH1gghhBBCCJGZZKSwGzx4sHXv3t0eeOAB69Wrlw0bNiy2pWjz3nvveZ4LU0j8+uuv9uijj/ry8MMP+9KvXz9bsmRJbA+RF7///rvdddddNmjQoNia9Pnuu+/s8ccf97SKMtnFsmJ/ifwonltW2eryEkIIIUSGkTVkyJCcWrVqWZUqVWKrii6LFi2yZ555xg3xsmXLWrly5WzFihVWokQJu/baa61GjRqxPYsmiK4ff/zRrr76att8881ja9eO5557zt544w2rWbOmlS9f3hYvXmxz5syxnXbayc4991wvJ5GYzz//3EXZiSeeaB07doytzZsFCxZYt27drGLFinbJJZd4+3vkkUfsrbfestNOO82XosbSpUtt9OhRVqZKXcsqUSq2ViRj9uzZtmD+AmvQsEFsTdEhJ8esdqWSVqp4/sqTyICffvrJXnjhBZs/f75df/31tvXWW/s2nqV33HGH/fLLL7Zq1Spft2zZMm/Dp5xyiv+Oh2fLiBEj/JlD9EGnTp3syCOPtKlTp/q90axZs9ieIj+GDx/u79zq1avH1ohk0PbGjBljTZs2tVKl9BzLD+7HCRMm+D2JfSTyZ9KkSf4MbNy4cWyNSEZO7suI5xjPsKpVq8bWimSs6/sS24X3ccYIO4wPDJS3337btt12WzvzzDOtbt26bqBgnGy11VZWoUKF2N5Fk3Uh7J5//nkvkwsvvND23HNPF3Vdu3a1WbNm2VVXXVVo59kYGTBggD322GMpCztEUpcuXaxy5cp22223WcmSJe2vv/6y3HvItt9++yL5QiDPE8eNsSd/XmkjZ+VYCnpgkyfLnZtZ/uIqaixdscruPLKZtaqTvMNm4cKFLtwwVnhGTp482e69917bYYcd1my/4oorbOzYsXbQQQflXnOWrVy50tq1a2c77rij7xOF5++zzz5rn376qXcgESnAM+fkk0+WsCsAEnbpIWGXHhJ26SNhlx4SdumzvoRddq6hejMv6jJlysQ2FU0YD4VnCgPj/PPPX3PzUTgNGzZc87Cn4D788EN79dVX3QgZOXKkIVzxsiAACeHEiOF4Giai6J133rH69eu7wf7JJ5/YRx995I2V87FMmTLFmjRpsuYcpNmzZ097//33veeatPDeAGGWL774oqfL+apVq7bm5U3YHg+P9u3bu3eR87PPSy+9ZB988IFv53rq1KljxYoV832ffvppP/a3337zvDRo0MDzGcDAGjp0qHvoyEfp0qXdozljxgxfV7t2bd8PA588vfLKK/bFF1+4EUe5cR6YOXOmvfnmm/b666/7uLNKlSqtOXbUqFH22muv+fFffvmlv2QpL/JKvVAWwbgjv+xTvHhxv9n79OnjafJS5nx4EMlDOEfv3r29HMkvZfz111+7WMXTwPFRw+ePP/5w45KyIvyW9Gi7lCNp4IGjvKl78kqalAkCDPBaUDfkZ/To0X7cn3/+aVtuuaW1bt3ay4T6oAOBcyDCqVfqg/w/+eSTbiAT5vr999+7R4S2hLCrV6+etzMgb+Th3Xffta+++sq9ynRCUCYIb65h2rRpXo5PPfXUmvKiTIOBTTgtZcM1UXeNGjWy7OxsTz8dSGv+3Dk2eKrZvKW590s2YYZaki3Fcusg95+E2zb0gtTcu3WuICif/0uB9nTwwQfbuHHj/B4+4IADvB3C8uXL/VnHPUhHEIIPUUc7zgueO/vvv7+3VZ4xPF/oUEMkYhDp5Z46dLzxzlVERWrwDOXZiRim/YnkcD/OmzfP78mCvDc2RbAPeF9G7SuRHJ5jPMOKun4oKqzr+xLblPdxxvTfo3JZEET02iUCtUovNYZ7CNHEsL7lllvcuGH7zz//7EItgMGOOEKUANs+++wzu/32211YYVQjqDD2EZWIuvvvv997uhFRhCYRigcYTzfeeKOLMLbxG88OIiBKMN5Jl150xCCikXPzG1GC6KCnHeGBWMLQB8RAPKQXroO80IuCpw7hA6Rz9913e7rsyzUhcBFQwAuTsWYIYqBx9O3b14XLDz/8YLfeequXGwKJbeSnR48eng4NFXFL+bCQb0QTY/6uu+46Fz3kGZGDyON46uLjjz+2++67z8/BQllcdtllLqqpO0QVQgpxBohRypI6oWwRwfzmXFzTxIkTPU3qDbHJNSMgOSd5Ig9450gfyAPthGNZgI4Arot9OQdpU27UATch7Snsz9+so+6YEAehBiGfiFDKi5uMcE/GgmJMc22UF78RxOSNtoQ3lzIG6pCypI1wDkQm6QmRKrQ9Oit4XtKOEkE75t5HpPGM4t7KC/bluUvHUl7pCSGEEGLDslEFZiHIMJoJSaQX+qabbvIxIHijEHj09CGgokqZdRhBwbhnG3/vscceLtIYl4LXCEGHkY4Bj9eGnuobbrjBz8O+gHjBeCdMlG0XXHCBp4Wxj0EfPQceruAZZHwg+1966aU+Vg4Rh2BiPwx/RAYhgNdcc40ba/GwH0KM/CLWNttsMzvnnHPW9KAjkhAnoVxYWrVq5WVCjwveMYTO3nvv7WPIEHLHHnusnxvBxTV17tzZ80iZbrHFFm4MYghybrx+9KTiSWU7ngFEHx4Dyo+F66IM6a2gvDmOumF/8spvxNJ5553nQhwPAqKOfGFIMvEMXlfCS8nHSSed5PWA8CSf1CPly7nZzn54I/CeUZb8izhq06aNXz9ltfvuu7tY53hADFMH5Ik0jjnmGD+WiVEwaC+++GL3EHIt7EP4JtfCuVnYF/FMeRCmRhosLVu2dA8lgpNtXCvXEtrJcccd5+2DsE4IkwGF8mE8H+cXIl2SiTDuFzqBeE5x7xKayTNUCCGEEJlJxgg7jBAWjPBExgoGOh49DGzETwgxRIARToe4Q2yEdPKD44BxexwfvFMY/23btvXxWYgQBBWeMcQPHjfyRqgdQgwPEUIGT2FU2HENCEQ8VYQKIhSAMKjmzZt7SACCi/1JjxBFlrxgH8a64HXjeLxXUa8kAozz4+VCcOAZw5uIl5Ie+9BTT0hiAHEYromQTNIFXO7bbLONe96CNw0IX2jRooX/jaDiGskz+yOGcNdThqHuEDfRMgZCGQl7BNKjTjmGMqT+8KThkaNsEZz8pmwD1HlIkzxwbuqMa0cEsj95CkIser3A+RHcjIHE0MXbx35cK5AW18VCvqJQV9QZZcI1BK8y18Z58CCG8uJ4RHco0+CWZx/Yd999Pe8PPfSQXXnllX6NhJgKUVjQvujc4D7CQ4y4w+uPJ58OCCGEEEJkHhkj7PBsIYAwOgiRiyd4QjCaMeQDiBd+sw3YjmABjPGwPp6wT/DosC9/Ixgw/Jk5Di8Kwg4DHOM/CAaMejxDiAwmJthtt918PekE+E2a0bxyTo+Pzb0Wtkfh3HlBuuQLLxxjahAYjJ8JaYdzIVzwtrHgZTzssMP8OMRWtFwClA15IZ3o+RFapBfNI9uDaAv7Rn+HMowSLePwb3waHBPygbeVa6RsmUDniCOOWDPLXyBRvYW88m+0vEN9hHwhyBHjGL3UXfCShe2BkGY85DOcI+Qf8iqvkJfotQLeyptvvtn22Wcf34dw0P79+/s2IQoD7ieeB4zdpGMK7zS/6XCiY0kIIYQQmUfGCDu8IAgSPExM8oEBgkGMN4OQRoxnvEwIA8aLIJAw8sNkH4it8DkExjThceF7eIxLy0vcxYPhzUQl33zzjYf8EUpHCCJeHkQChhECD48WoYssGOl4ZDDqg5AAvGDsT+goC9dCqCAhkxhaeGii4iA/wr7MzkgIJGkGAYwgJu/k46yzzvJ8IThZj2eMvFBujBWj3DDs8EgCs/fgASSck3PwN9eP0MbDyDVFr6uwIW08fuSdOkPskP+zzz7bQxwpf64trzyE9dQ9YZOM+aPN4AFE/EIQVHj18CwS5sk5uPaoEATSo4xoU9H64W/ySN0RPsokLKzDC4KnlDIOE1fkRbgOQnE5L50HBx54oJ8r6h0tCCtW5Qr3lVpSWSirFblVm2hbUVjyaOoJoc0j4iDasRB/v9ABxrOLe43Qb2Cf+P0gPC/DvyF9IYQQQmxYMuaNjFHCtPR4vxAtjDvim0uMe0KEIEyYbRJRxZgxxm0hvPib0DbGjyHu8PggUtjG5BUIG4yX4ClCDGJIh9+AwcOC4Y3oYeILjG5CGjGIdtllFx8zhQeJHnDSZTv5I7Qp9IATykfanANhtN9++7nxj3eGffkmGsLg9NNPd2OJbezPcXlB3tknCBBC//BoIS7C+DNmu+vQoYOXBWmTN8Z2MZaLa9p55519hjsECOWGqEEc4yE75JBDPK9MKkIe8VYyFo40EIacl7KJhiayLlxnIJQh+QnlEIRRuE7SCIZkqAfSoiwY80dILOPjOHenTp1c4IdzhP1DmqQTzkkaiEDaB6KeMEvG/bE+hIgC5cRxhKiRPjN0Uj6h/NkXoY4AJA08fBzLQloYunhM8YIyGQrlRTljLJ966qne1tgvWhZAWwvlxfmoF8Zdcp20JcJHadcFhdM0qlraWtcpa61qa8lvaVathDWqnJVw24ZeNs+twzIl839s087oVGAipzB7K+HXdGzQXnkWPPjgg96RxBhSJioiGoJ7gA4nwrPpPOF5QGcO0O4ZB0p4Nvck//KbTgfSF0IIIcSGJaM+UB7AWGE2SgxhhAxGb/CGME4JQePfcsg1tINRHHqVCVPE44QhTTgfPdqkx7ebECr8jfGDgCRNjG48KBjhiCN6s/H0MREI6wjXQxgFSB/hiFcIYYQXMXxLDuGEwRQ+dwCciwVDDI8PHrdQF6SFx5F8YXAl8iwicskPgiOM60K8MLkJIpHjuHbSJ1+MQyTfeNu4fsIOAWOPc3FO8k15hDLlGDxQlC3iivDHEKaIpxQBhPDGm8a5mJABwxGByRItQ64dY5I0EdyIIMqKUEMEJCIZ4cgMkXgcyUc4V175IF3W0yaYIIaypW0wSyZphXojH+QVA5V2wZhA2gpphDpC0HJeyoV1pEn5b7fddr4dI5k0EPSEa3Ju6o/tpAmUP55g2lh8+8Tbx/FAOCxlTZtgchXqj/rHK01b4V/yz5hO6rIgUK8Y9C2aNbHiJVd7YkRy5syaYXNzy75R09VjIDMRRBodTzwb6JDgvuSeoOODz6tw3xFCzuc06Ljg2cP9i7ea+4HnG51mCDb2o23TqcJMstwb3O88U2hfdIIQypnsUwni3+g7dunBs5SOCp6RPDNFcng/8b7Ud+xSh/cwz0LmPRD5g+2j79ilx7q+L7Gl0T4ZKeyEEKkRhB0vqyDiRXIQRQj4MLlNJoLo4lMcdILEe9MQabQFOhnwxiH4+E3nQQjXZB1efyAKgfUYPrw4ounxckc00nESOjZE/kjYpYeEXXpI2KWPhF16SNilz/oSdhocIYQQGxkIMYQW45LxPEeXIPDxehNRwD4YzEHUAS8dXj4sYT1e5/j0+I2HPIRACyGEEGLDIWEnhBCiwETHIwshhBBiwyFhJ4QQQgghhBAZjoSdEEIIIYQQQmQ4EnZCCCGEEEIIkeFI2AkhhBBCCCFEhiNhJ4QQQgghhBAZjoSdEEIIIYQQQmQ4EnZCCCGEEEIIkeFI2AkhhBBCCCFEhrNRC7tly5bZhAkTbOzYsQmX2bNnx/YsfDj3448/bhdffLHNmDEjtnb9wUeDp0yZ8q/rnThxoi1fvjy2h8iLpUuX2h133GE33XSTTZs2LbY2PSj/SZMmeR3k5OTE1gohhBBCCLFu2KiF3bhx4+zaa6+1Cy64wC666CK7/PLL7dJLL7ULL7zQzj//fHvnnXdiexY+GPPz58+36dOnu1BY30ydOtXuvPNOv+7//e9/1qVLF7vyyivtiSeesJkzZ8b2Eomg7hDjc+bMsVWrVsXW5s2sWbOsb9++9sMPP8TWrC7/6667zm644YYNIuzjKZGdFftL5EfJ3LIqkR37kQHQYdOnTx979913/ZmTiF9++cVefPFFe/nll5Pe/0uWLLEvvvjCXnjhBXvllVfsjz/+UMeEEEIIkSFkDRkyJKdWrVpWpUqV2KqNB4wUxN2KFSts5MiR9tprr1mdOnXstNNO8+3Vq1e3mjVr+t+FDWLu4Ycftt9++83uuusuq1u3bmzL+mH06NF2zz33WFZWlp1xxhlWpkwZ+/DDD91oO+aYY+yUU06J7SniwatJhwDt5qqrrrLatWvHtiRmxIgRdsUVV9jOO+/s4hnw9N13331WvHhxu/rqq61ChQq+fn1DOxw/dox9NqGkTV2YZdkKvs4X6p+6555Z3yChShTLskv2bWAliyevrEWLFlnPnj3tu+++s2HDhvkz5pFHHrH69evH9lgNnQy0Y55FJUqUsF69etnmm28e2/oPPDMeffRRT2vu3LnedmrUqOGdYAcddFBsr/9C+gsWLLBmzZrF1oj8GD58uL9zeQeJ/Fm8eLGNGTPGmjZtaqVKlYqtFXnB/Ui0Evck97zIHyJsiLRq3LhxbI1IBh1+PMd4hlWtWjW2ViRjXd+XRCHyPt6ohV2UP//80+6++25/MRBiFw8vDTw0xYoVs0aNGlmlSpViW1YbUIQyIhQx1Lnxo4Y6RiDH01uOMcg54KGHHrLff//dunbt6g8M0kFYxguF8ePHey86IqxBgwZrbhL2HzVqlNWrV8+NTcRC8+bNPcyP9Zy3WrVq1rBhQ98/CvnhesnPrbfe6v+Sl9tuu83atGlj119/fWxP87Qw5GhoXFv58uVjW1YbuaRFgwzXVrJkSd+2cOFCF86hXMhHKDfSYxvXQz5pzOzTokULPx6hTZoI6yB6582b5+WMYYqnjHLJzs62zTbbzF/mCCiOwdikTKIkK0MMVs5BWlwr+eA6ypYt6/sAdcd+QJ4eeOABr7Mg7PDKcQ2UPeVAPZAO5xw0aJB7Q7i2I444ws/F/fT33397e8KIJl/ATUc9UiblypWzJk2arLnBWY93j7T5m6VixYr+EAjHpwvG+cRxY+zJn1baiFk5VjyDPFEbCkqa8l61ATxVnLFUdpY9fVorK10iubDj/sIDt9VWW9lLL73kdU27jd4b3EeEhL/33nt+X/Ei7t69u7Vq1Sq2xz9wb+B13n///f13t27d7KuvvrIdd9zRQ5Npi4mQsEsfCbv0kLBLj3VtQG6MSNilh4Rd+qzr+3KTE3a//vqr3X///W5II+yihvLrr79uH330kRvSGOtbbrmle7QwsGm4hDkhihAyvFQwpM4++2wXaQiH559/3o17jHyM/uOPP957uOn9/umnn6xly5aeDuKBCuXY0GOOF42QUB4qiAAMrpNOOsnzwDGEUyJsyNvkyZPt5JNP9h71L7/80kUXIuKcc86x7bff3tMLRIXdLbfc4iIGjyWGIHk766yz3OjDIPzss89cUHBt22yzjV874pbrffbZZ+377793YUMaJ554oh1++OEusigXvADsh1jjmjiW/GIgPvjggy52MDgR1qVLl3avFg8Bzon4Qwyee+65LjYpKwxTyp0HLGFg5IljeHh8+umnfgzCjWumHoC6e/vtt718qFfKkHyynXwibMPDmpA0bqhddtnF6wGBTrgsxi7nB46nvLkn8MRh8L755pueFoKMY/baay+/VjyghLdybYg+6vjMM8+0PfbYw8MwyT8eW/7lmjGwEa/UXeXKlW2nnXZyDzJimnZA+BvrEIUY7pTVcccdZwceeKC3j3QJwu7pwats1OxcYSePXZEGYUco6BMnt8xX2AVoq5dddllCYcdzgFDsjh07+jOGe+Wpp55KKOzieeONN/we5n6jk4oOlURI2KWPhF16SNilh4Rd+kjYpYeEXfqsL2G3yZt5iBYED6KEsCYMeQx4DGyED0Y/jfbee+91AXfUUUfZjz/+6OFP8O2339onn3ziIgJxQCgex2G4IzIwtjD6Me4RU3iFPv/8cz8WsYOwQiD26NHDBRiVgveHBwweJhbECOIGYYp4GThwoIdXPvfcc3booYfmOQkMIpX9GVuIcYeo2GGHHfwaAHGIIKJHnmsj5Aox9dZbb/lN+/XXX7uYQjSSP4xHrg0RyLkRdeSDbYikIUOGeDoIHM7NgohB5JB3BNuAAQO8fBl/hgCikeMVgHAML/D27du7kYooRjwhdDiG8/AAJu/w119/rSnDJ5980kUcZci6UIbcQEOHDrXtttvOxTbX880333j5w8cff+x1ivGLd4N84j2k/igHxjBRbs8884wvW2yxhZcLApt80mbYF1HM9gMOOMCPQ+yycE2UFSIZcYYnhLZCfvr16+fiHsgn7YZypC7wrrKOfWiHQiSC+y0veKbx/OI5kS68tPHGcz/k5a0TQgghRNFhkxd2iCbAcEEkYNATiocgwQOHZ+eEE05wAYJxjuGNFwzxAD///LOHH+JRwXvWtm1bO/roo92gRwQRbodHhjAoPDHsi5GO4Y+wwHDC8EK4sJ6wP87F34gAxAneu8MOO8y3IXRYj0ds8ODBLjj22Wcfz0s8nIPeTUQr4hLIAz3FbMNDhXDAE4dHMuQF8Uk5UDb85toQTghAxA/XjqjBy7bffvv5tj333NOFCuUWJnDAu9WuXTsP7cI4xDtHfvAYch1sw/uFxyHAMVwT+9CrgeeQsow/JlqG9OaST/JEWuSH0Ez2QXCRJvVyyCGHuPcBEU4Zsi91xHXS67Tbbrv5saeeeqr32nEcx1Ofu+66q58L0YVYZD3pU3ZhnCbtgjYQDWUF8onHmHzi6aPc2A9jm3wTlko+SJN/GQPJPltvvbXnl16eUKZCpArPByIJuHdo38kEYDzcE3Ts0Ja5t+UlEUIIIYo+m7Sww+BGqGFM4xVhshPClBAuCDI8LXj0CIfEe8T2999/348NYXGIIYwejPq8IH0IhhUGPOfGmwd44Jj0AG8Rwohzs08AURZ+I8yY5RPRSX7wBJLHRHA+hEPnzp39swukgScLQQIIF5YPPvjAQ63o3cf7h1ihXLg2zh1EYQCBQv7JZ4Dy4DjOSXhqyC/7hX+jf0O0PKKkcgzno1wTlSEePwzSaLocH44N9UEaXD/XiniMGq8cy8JxhEgyxogy4hwYvUHcQUg35DEetlOWnC/aTvibNsY1kKeQXjQd/g55ESJV6Jgh6oAxuPvuu6+3wdDu+Tevtgo8g3jeEX5NWDheaSGEEEIUfTZpYYexHAQAY9cYf/bqq6+68c5nAvAMETqIUEAYMaaMsV0YRcEwQvRgRBEeGMAgCkZUXmDkkz7gjUNwcW6ECeGcjHtMJBgYz4a4I6Twmmuuce8eY7cQDongWIQYHqK9997bRR2eOq4ZYYZAIbyRc7MgFhnzhmcRscOYNsI5Q1oIP8aGIUpYT9rANRNiSZrBI7guIX3yHsoQ7xchrPFlmKweSINrpA3gEUMsA9eCOKWOuH7GJVFeCDvOgdcNMRggnWTGMl5RDGz2IawzEGYfRHwj8NZ1mYlNB8KlCT/GG8wYTbzmhC9zz/Bs49MIieBZRkg4xyLqCLWm/QohhBCi6LNJCTsM63hDn7A/xBljppggg/FljJPCS4Mxj4jBwCcMk20Y+Xh5ghHO2DcEGOP0EH6ICsQF+0D8+YIAYCHUDhHEGDImcGG8G1OR09MOnD/sz9+AxxAPIvsTasV6wgfjQ6U4JlxvyCvhfQiv/v37u5eIMFOO55q4NhbGy/EbY47wQ/bjeri+xx57zP9FJJJ3hBzXyzryjacTAxLRF84fzg2J1kV/p3sMC/lAGKVShoH4NAkhxaDlOlj4TAEzpALlShsgJBbDmDoOk6yE4/FUEsrLmCQEOuGa0fPyL2Gs1DVlz1g70iGv1EcIpWW/vPK6tixfmWPLVqzSksJCWS3PLfJE29bP8k/9pwKdE7Q3Fv4G7glCis877zwPJWcyIUKhaU/co0xwxMfzaYuM+WU9nRt0XiDqCAemw4dnnxBCCCEyg01mVkwmBWFyDcabEZoYNVgIrUPI0btNjzaTYzCuihk0MfCZKIQxbQjA3Xff3cfiMd6rU6dOLuCYiANRQS85nhnWMy6OCTIYl3XjjTe6+EL4MHEG48b4UDpeGkQAggpjCkj3yCOPtNatW7unkElb+BsvGvuTx969e7uo4hoQX8zCGf08A3AuvG8Ye0zZj2cLbxuePjxtl1xyic9YyRgcJlXhXBiFjD/DqAufWGCcDYIXbxaz4nFtTBKC569v375+7XgLub6DDz7Y84MoRAgjBPEucgyGI0YkE6VQ/ggdDEvKg3JmAhLqiPwxHo6JZjjm+eefd9GGp5S0GBfH5yMwUpnMhTKh7MhjKEOMVsqQuiasjDKkXClD8sZkKYjV4MnA60g4KoKWczIWDyMXjxreDca4EaLL7JiUC3XL2EraCOPyEPZ0DNAGEMLkFRHNrKSUKd/E41/GMdLOSJd6YR+8teQNCAfmw9B4STp06ODrEPGUEx7jgszWRX5Gjx5lxSvVMcsulXve2AaRJ7Nnz7GFuXVev8G/vwe3vqCKGlcvY8XyqSvaYwiZxHNPBwBjMhmLS+hwfGcPswHTzmn7zC7IpE/cQyECgHuWdkZ75hnFM4M0+c3kS/Ez7wZ41mhWzPTQrJjpwTOad5RmxUwNzYqZPpoVMz2wlTQrZnqsr1kxNxlhRyNkCT3bicCIyWt7dBvpQHS/ROmHdVERmdc5WA/xPeTp7h8l1XxCXueBvI6BsC1RPuLTTJRO/D4FOSbAesivDBOlCayD6H7R7aQT0o7fFxIdD9F9IK98sn84ZzQNlmT1nAyEHQKgedMmVqLUv8dKisTMnjnD5s6dY42bNo+tKZowQRDeaYze8JKgMwbvMR030bGxtCG80Yg3vHh0UNAu6LTi0wd0DtHhgMeZfRFzoZ3yL5/2oCMiERJ26SNhlx4SdukhYZc+EnbpwXtCwi49JOyEEGtNEHa8rJJN8CP+AW80Yx+ZyVXkj4Rd+kjYpYeEXXpI2KWPhF16SNilz/oSdgVzAwghhBBCCCGEKDJI2AkhhBBCCCFEhiNhJ4QQQgghhBAZjoSdEEIIIYQQQmQ4EnZCCCGEEEIIkeFI2AkhhBBCCCFEhiNhJ4QQQgghhBAZjoSdEEIIIYQQQmQ4EnZCCCGEEEIIkeFI2ImMJCcnx7755hv78MMPbd68ebG1mc2qVavshx9+sHfffdfmzp0bWyuEEEIIIUT+SNiJIs2sWbPstddes+uvv96uu+46e/rpp23SpEm+7aOPPrIXX3zRZs+e7b/XJdOnT7eHH37YbrrpJrvhhhs8Lw899JANGTIktsfas3LlSvv888+tV69eft2FSYnsrNhfoqAsXrzYFi1aZMuWLYutyR/25zg6IoQQQggh1iVZuYZpTq1ataxKlSqxVUIUDX799Vfr3r27C7cWLVpYqVKlXGA1bdrUzjnnHLv//vtt1KhRLrYaNGgQO2rd8Oeff9o999zjXjXyAqNHj3Yj//LLL7dtttnG160Ny5cvt8cee8y+//57u+OOO6xRo0axLQVn6dKlNoZ8lqlpK7JKWpb0nZNdLMva1C2XsDxoY3hMmzdv7r8RZ88++6y9+eabtnDhQmvWrJmdfPLJdsABB/j2eBBxw4YNc2/y+++/722T+uQ5uzEydepUW7BggZeLSI3hw4f7O7d69eqxNSIZdI6MGTPGn/28B0RyuB8nTJjg92SJEiVia0Uy6DDmfd64cePYGpEM3nM8x3iGVa1aNbZWJGNd35fYyryPJexEkYTwyhtvvNGmTZtmJ5xwgh188MFWrFgxmzlzps2YMcOaNGniQgtxtT6E3V9//eXn47x47LJyFQGGPh7D/fff34Xm2rKuhN3EcWPs8Z9W2oiZq6yEfPS2KsesfOls63l6Kxd48cQLu549e3oHwyGHHGKbbbaZ1zvt8L777rOtt97a94kS2mTdunXtjz/+sMqVK9u9995rtWvXju2xcSFhlz4SdukhYZceEnbpI2GXHhJ26bO+hJ3MPFEkwVs3ceJEN5wRTog6qFatmrVs2dKys7P9NyCyCGPES4IB3blzZ7vgggvsueeeszlz5vg+eNp+/PFHu/LKK337XXfdZVOmTLEVK1bYBx98YBdddJGvJ9Qz1TF7FStW9H85N+DNIS08eKR17bXX2nfffefnhoEDB3pIKePoevToYeeee64LOAyWeLgmjnvrrbesS5cu9tVXX8W2FIyS2VlWOlfVldKyeime2qOPtoDXrU2bNnb++efbcccdZ8cee6wbmh9//HHCEEsEHO2L/WkjCsMUQgghxPpAwk4USf7++2/vPWvYsKGVLFkytjYxiDxEGl4VvF7bbrut1a9f395++2175ZVXXCANHjzYvWH09m633XYuwvr162effPKJvfTSS+5d4TjEIcIrEYhLxr5xDGF2ffv2daG5xx57+HYEAOvpjSGt+fPn24MPPmhDhw717YT08fcDDzzgPTd4fxCwTz31lO8bxCuiDhCJL7/8su+31VZb+TqxfsFzh7jD61amTBlfR9uiHbGNjoF42K9OnTreLoOoF0IIIYRY10jYiYwHjxnhABdeeKF7y/CE4S1BdIVxcBjheO8IbyRs8qqrrrJ9993Xwy+WLFniY+Q4jvWIskRgqLM/QuzJJ590oXb22Wdb69atfTsCDy/deeed52nttddeLjRHjBjh2xFseG/Y75JLLrFLL73URRvhpu4+jwk7/mXGTyaNad++vZ155plWqVIl3ybWL2XLlrVy5crZyJEjvbOBtjZu3Div1yDA80KeOiGEEEKsTyTsRJGkePHibjhjQKdiIAdvWrdu3eykk07y8EW8YhjiwYu32267+ayTbMcThmdln3328dBOJsfo1KmTC6rgmYmHdNgXYXf66ae7WCTUMoRiIvy++OILF3ucg7FYXAfHBbgWxCXXxsK5OB7PT1iHEO3fv7978QgBRFiIDQOdAx07dvS6/t///mcHHXSQe4EhtFEhhBBCiKKAhJ0okjBxBeFuhEYi0JKBgU1I49133+2ThRx11FF26KGHrhFohMMRSoeHDE/eLrvsYp9++ql73Qir49MFeMXwniHwGNeWVwgd4q18+fI+IyIhl19//bWNHz/e92fcHOGfhHoeffTRHj6ZSJRGw/fC9iAQ+E3o6ZFHHuljtRCHhJmKDQcinbGRZ5xxhp122mk+zg5PHqKPtieEEEIIURSQsBNFEsQRni1mo8RDQhglHiwmQHnvvff+FQqHGGIboo7jDjvsMBdd/GYfvHnMNMl373bYYQcXZXjBGDuFEONTBh06dPCFtBh/l8wTg4cN0bjjjjt6PgYMGODCjhmJmOmO9FkQaMETlw6kteWWW7q4Q9QxCUx+4jY/lq/MsaUrVmmJLKmCeNt7773do3viiSf6jJh4VUPIbgj15d8odExQ9yyayU8IIYQQ65rsLl263IwHIq/wMyE2BEwFiweNTxv88ssvPt4MEfbzzz/7dMRbbLGFh1UyNT3hlDVr1vTxb4Qwsi9jooKgYiwd49heeOEF6927t0+aQpsnxA5jnOnsCc389ttvfTrtww8/3NOLgjHP+TgOAUj+SH/QoEGeh1133dXFInl95513fOITBCCCjPBNQiqZGhgPH+KzVatWnu5nn33m4+t23313q1Gjhn355Zc+LnC//fbzGUFJm30QiVxzGIeXKuRh7pzZtjy7nNWoVMYaVyttjTb1pWppa1K9jG3fuEJC0c3YSToFwhTOTIrD+DpENp5e2krbtm1d6FEfzzzzjF1xxRX+DKXOEHl0QPDx+p9++snFPR5j1jOpSrp1WNShI4T7SFNepw5h47QXPL8if7iH6Nyj40xe8vzhfqTjknuSKBORP3QO877kWS1Sg+cYzzDph9RY1/cl80W4Y0LfsRNFGW4EjGoEHjBJCoIPDwgzXSKc8JwgqtgH7xsPZ743RyPnJkJIcRMhrBB/wCyYCC7S5xi8bRjcfHy8Xr16vk8UbhbOF4x30sP4JwSUNPCwMcEJ3y1DqJEfZvQcO3ash1SSH86NsU/+w3f3OJ48ErbJ8eQFMYdwQETyskHMct7tt98+7YcBeeQj7ps1b2rZJeQ1SoX479gRnov4pw3w0ufzG6eccoqLNHjiiSesV69eHubL2EvaCZ/PQCCWLl3a9+Fv6hzvc1i3saDv2KWPvmOXHvqOXXpwP+o7dunB+5l3ub5jlxpEN+k7dumxru9LfaBciE2AIOx4WalXLTXihV3wFtBhgLeAZ2XU64ZoQ4DzzTrKmPBc9iekNngEeQkiyhmXl8hLmMlI2KWPhF16SNilh4Rd+kjYpYeEXfqsL2GnMXZCCJEExBwvLzrAEGbxoZSEorAtCGce2ITVso6QXhb+Jo2NTdQJIYQQouggYSeEEEIIIYQQGY6EnRBCCCGEEEJkOBJ2QgghhBBCCJHhSNgJIYQQQgghRIYjYSeEEEIIIYQQGY6EnRBCCCGEEEJkOBJ2QgghhBBCCJHhSNgJIYQQQgghRIYjYSeEEEIIIYQQGY6EnRAFZNmyZfbnn3/azz//bDNmzIitzZsxY8bY4MGDbf78+bE1QgghhBBCFA4SdmKjAMH09NNP2zPPPOP/9urVy3755RfLycmJ7VG4LF++3N58803r1q2bXX/99fbxxx/HtuTN22+/bXfccYeNGjXKf/Pvc889Z4MGDfLf65JiWVmxv0R+FC9e3LJUXkIIIYTIMCTsRMaDePv+++9dOH311Vf2ww8/2Oeff2733nuv9ezZ05YuXRrbM31Wrlxpt99+uwu4qFeOvz/66COrXbu2Pfroo3bIIYfEtuRNiRIlrFSpUlas2Orb7vfff7fevXvbp59+6kJxXYFGmblwuU2bvywzl3nLbO6iFbGryZ958+bZCy+8YCeeeKJ17NjRLrzwwjViOhnPPvusHX/88XbeeefZ2LFjY2uFEEIIITKDrCFDhuTUqlXLqlSpElslRGaBsMNT9+GHH9oVV1xhO+20k40cOdLuuecemzlzpnXt2tU233zz2N7pc/HFF7vwuvXWW9fcJ6NHj7Zrr73W2rZta5dddpmvy4/HHnvMvvvuO8/jlltu6aGZAwcOtFatWtn2228f26twQdROHDfGevyy0kbOyrHiGdiVs2zFKtuxSUW76sBGsTV5s2jRIrvpppvsxx9/tN12283KlSvnZXDEEUfYVlttFdvrvxBOy3Ecv2TJErvhhhvsgAMOiG0VyZg6daotWLDAmjVrFlsj8mP48OH+LKlevXpsjUjG4sWL/XnZtGlT7xwTyeF+nDBhgt+TdCiK/Jk0aZIPr2jcuHFsjUgGdhfPMZ5hVatWja0VyVjX9+Xs2bP9fSyPndiowMMGGAD16tXzh8/ChQt9HeDZe/jhh90L98QTT9jQoUN9/Zw5c1wcfvnlly6+HnzwQf+7e/fufrNwQz7wwAP26quvuqcNjxAgIO+77z5/wAH7vvXWW3bnnXd62OUbb7zhHqRE8BJhG0IiMH36dOvTp48fz/Lee+/9K/8FhVDM7GKZu6QaSvr111+71xZvHV7Wq666ym688cakwh7R/vrrr1ulSpVshx12cI+qQjGFEEIIkWlI2ImNipIlS/q/CCx64OgVwWuD8c54toceeshGjBjhE5j89NNPbvwj9vDq/Prrr/b88897eCSePsItEXSIRQQixyCySCuILY6bO3eurVixwqZNm+ZevXfeecfPTxqINEJCZ82atSYEM0DPymeffWbDhg3z34hE8oPnEaGJyCPPjzzySJ7iUPyb/v37e+8hHtG///7bRTj1wri5vKD+8fB17tzZatSoYatWrYptEUIIIYTIHCTsxEYDXha8NXjVHn/8cZs8ebLtsssu1rJlS/vrr7+sX79+HmaBeMKbdu6557rwe//99128ZWdnuxft5JNPtltuucWOPPJID7MkVLly5cru+TnjjDNsu+2282OBUEzSa926tXt9GJt1+OGH21133WV33323dejQYc3MmaQfBaFHWFEQHXj3ECEnnHDCGo8dHiQEKPkXyUF8I4YBb2ynTp3stNNOs8svv9zLPxGEeD311FO2zTbbeDgsAl0IIYQQIhORsBMbDQg7ZsIkfBFvGyIM4x5BNXHiRDfiGc+GSAMEX/369d27hjcOYUD45tZbb+3bAUOf9SyIvkCY7CR4d9g2fvx4q1ixorVp08bXIdx23HFHzxfeuxAmGg/b8fwRe423KRyP6OR4jkvlcwqbOtQv9YV3E/HNxDkXXXSRe0IR3dH6A+oUjyli8Nhjj7UyZcrEtqwueyGEEEKITELCTmw0ILLwpBFOyRi5ww47zMqXL+/bgrcsGmaHmMLYR1hFwyQTheKxD0tehO2IhejxhGyyLtmxwHbyUNDjhbkwo56rVatmhx56qIv4vffe238TChs/VhGxzEyqiDjE4IABAzx8l3oghBOhLYQQQgiRKUjYiY2KILDiwTOHyAtjroBv3zG7JeGZTJyRSNAB65ngJN7jE0B4IQ6Y6QiBwHgt4BgmYCHUslGjRv8JxQxwPGMDmzRp4mKD0EtgfB/HM0awYcOGvq6grFyVYysyeCH/+UG9M9NgGN8Y1gEhr/Gz6VE/ePkY63j11VfblVdeuSZklnBeyl4IIYQQIlOQsBMbBYQrYqTnFe5I2GX79u3dI8PnBs466yx78cUXrXnz5v7tMsDQx4uH0Aogyhh7hceHGRaZGTOMw+J8ISQT9ttvPxeQjNk788wzrUuXLh4GyDfuSCNMpR8EJHnld0jjwAMPtJo1a7qoIH+EESJCGeu3Np9r4HJqVSxpjaqVtkZVM29pnJvvmrn5TwXqmHLmG4OMd6QsCbVkrGLZsmU9JJMxkPxbt25dn5iGyW4I32XZc889vX4vueQS/0SCEEIIIUSmoO/YiY0Cxtbhgdtjjz3c85UIhBQzIPJpAsQV4+natWvn4+IYY8eHwvGc7bvvvmtm1wRC+NiGF4hJUnbeeWcXC4gHzrXrrruu8QyxftCgQe55w0OEIGNiDmAq/nHjxrl4qFOnjnsLw3fsmIQFmPCF45kVk9BCvr22NqIOocrHuZs1bWIlS5WOrd14YYZSPj/BB+qpU2a5RHCff/757vlEyPEJC2bARHjHw0Q4CD0+h7H//vvH1opk6Dt26aPv2KUHnWj6jl3qrOvvZW2M6Dt26UEHuL5jlx7r+r4kWon3sYSdEBsxQdjxsopODrIxgxHICwdvaIUKFaxFixZrZh7loYcnj9BYnnvxILb5HAbbkn3QXPyDhF36SNilh4RdekjYpY+EXXpI2KXP+hJ2CsUUQmxUBE8nM4riYY1+ww7BxvpEog7wwOLFxbsnhBBCCJFJSNgJIUSE+HGWQgghhBCZgISdEEIIIYQQQmQ4EnZCCCGEEEIIkeFI2AkhhBBCCCFEhiNhJ4QQQgghhBAZjoSdEEIIIYQQQmQ4EnZCCCGEEEIIkeFI2AkhhBBCCCFEhiNhJ4QQQgghhBAZjoTdJsacOXNs6tSp/1pmzpxpq1atiu2xYZk/f/6afPH3uoAPUE+bNs0WLFgQW1NwPvzwQ7v44ovt22+/ja0RmU7p0qWtWDE9GoUQQgiRWch62YRYtGiRPfroo3buueda586d7ZxzzrEzzzzTrr/+eps9e3Zsr7yZNGmSffLJJzZs2LDYmsIDsfXRRx9Z165dPV9nn322XXvttTZw4EDLycmJ7VU4fPnll3beeefZ008/bStWrIitLRjz5s3zcqFsizIli2fF/to0GDNmjL3//vv29ttv24ABA1LqJBg6dKi988479u6773oHiBBCCCFEJpE1ZMiQnFq1almVKlViq8TGyty5c+3ee++1sWPH2oknnmg1atRw0VSmTBlr0aKFlSxZMrZnYr744gs//phjjrFTTz01tnbtwVv43HPPuSFev359O+qoo6xs2bI2ePBgy87OttNOO82ysgpPmHAdvXr1svbt21unTp38HAXltddeszfffNOF6F577RVbW3RAMI8fO9q+nlLGpi8uZtkZ2JWzYuUqa1GzrHXcrkZsTXLee+896927t02cONGFO8+2bt262Q477BDb47/QsUFHwnfffWfFixf3DoYDDzwwtlUkA+863u9mzZrF1oj8GD58uLfL6tWrx9aIZCxevNg7a5o2bWqlSpWKrRV5wf04YcIEvydLlCgRWyuSQQftsmXLrHHjxrE1IhnYjjzHeIZVrVo1tlYkY13fl9gxvI8l7DYhgrDjAXbLLbdY3bp1Y1tWQ3jijBkzrGbNmn6zrly50kaPHu2Cj5cpng9EDIJov/32szp16vgLd8mSJZ4WDRaRWLt2bU9vypQpfk6gfZFuIvAA3nTTTX7Oq6++2urVqxfbYrZ8+XL3tpC30E55oGC0c16EIKFznAsRE/KBMCQ99iP/lStXtvHjx3seOB4jgb9DGfBAp1xIs1y5ctagQQNPj7Qw9Bs1auT7BQ8dorhatWoJhd2sWbO8HDkPaZFH4Df5RGxQRuPGjbMKFSp4PljHb/IRjikMMcs1TBw3xp74aaWNmLXKimegsFu2YpW1a1LJrj14dR0k4++//7YLLrjAH5zXXHONtwFCjcuXL+/1lQjqBaH/8ssve72PGDHCrrvuOtt///1je4hkSNilj4RdekjYpYeEXfpI2KUH700Ju/RYX8Iuu0uXLjdj9GCQi40bjPxvvvnGxQkiBFERZdCgQXbXXXe5GEK8/fHHH27gMt5o5MiR9vrrr/tLFbGHd42XLOmxnofiU0895Y1q6623tr59+9ozzzxjb7zxhodv/v77727IBJEThRDM3377zfbZZx/bdddd/yVo8Kb169fP7rjjDhdALVu2dA8fIaUIqm222cYNdjw0/CYfPXr0cCFIPh555BEf//bnn3966CVtnYf3Pffc4+fZdtttXYiR1xdeeMHD8Ng/5PO2227zvJM39mcb3h/KbosttrC//vrLhgwZYm3btrUmTZrYp59+aj179rRXXnnFr/v777/3awhGL9vwKCHiyCd10aZNG+vTp489+eSTvo16qFSpkqe3tiDO58+dY79OM5u/LMtKZmflirvMWmgNDaqWtl2bV1p9UUl46aWXvL6uuuoqL9cg6hH6eYHYfuCBB+zggw/2eiUks0OHDta8efPYHiIZCxcu9HtKL/fU4ZnDOzdZuxT/QMcX4dG8Q+hoE8nhfuTdwj25NhEpmxJ0IPO+5H0hUoPnGM8w6YfUWNf3JY4J3scaY7eJQWOi4hFwl112mV1xxRUefgbt2rVzoYSgQ5QwMQjeMwzejh072sknn+wPvj322MMefvhh22677Vz0TZ8+3cUNY/UIm2S8Gb2rhHt2797dw9rwYCEG6bGIJ3i3EDOJvFTkGUEZvRHo7cBoD/vzO+TjhhtusFNOOcW3sQ8eQRr83Xff7YIWYcj+IT2utX///n5dCMETTjjBhSFwfLRnheuNz0sg9GAhThFp9913nwsFRO7kyZP9WNLjb8Qx5cK5CDlFUCIeKS/KGYEs0gcBTw8i4phxpLRHOhyo/7x4/vnn3etLG9ekKUIIIYTIVGTFbGL8v72zALeq2trwOBy6pEORDmkxEBBFRe4VAxPF7sbCjvvDNTCuhYGKCSaIwfWKoiIIqCCgIN2N0t318w72xO3x1KJkn/29z7Oec/bqNdasb44x50J80HgllJAwRMIpQ68x3qwwvo3QNLxop556qu9HLxbhgxxPryneuuDxQyhdeOGF1qBBAz8fIZMdOnRwURjCG4oWLeo9rulNMhLEGefeHbgPRBH3EUIsWcd90sCvWbOm95TEXwehOnz4cA+1PO2009xLxtgqxGyU+2FfnoNJWRo3buzPTRgq18ZTSs9WgP0QnniUsBX3hM3xFCH48AQi+EQ0SGcsiPKRI0d6Gietk5bxjpIW0oLNBwwY4GGXpN3dnUxHCCGEEOLvQsIuyaBxi4i46qqr3GOHAKtfv35sq7mwQYwgeAh5iQ+dZB2EBnIQPjSeEYUBxjThJSGMkbF8eMoQNul5uQDRh9hhn8zEVBCAXC/8H0/a+wjgcUsvVIBzBDHAuDa8aRkRf+30YDuigHFahI0+/PDD1rlzZ/cW8tzheJ6P31wvQHhp+/bt3a7YiuMRGyI6QcjzCQrSHumbNIEnFU91PHQyEDLL/oj6eNJLX0IIIYQQ+zMSdmIniA7GiBEDzPgihArhmEHI8TdeeMU3fuPXI2YYN4fnDKHTtWtXD48L50kLIZ2IKkIS8XQFuD6hm+E64ZMMDKSnkZ5e4zsjYZjReoQawg8xGqa45z7DddmOAOCakJH4ZD9CSgm7REgwng9PEaI5PS9Q/DkQloTAMrENYpDrEZqZnU9QiD8gDREmi22DkMcLh4jmHaRNf7xzwo4Z78jsqHinCcklPTz99NP+qQQhhBBCiERBwi4JYbwRAo4xb0zWwWyXzD7JuDiECZOU3Hzzze69Q2yFMXh41mg4MzkFxzG7D+InrdAJg2kRR3wzjgYyoic9IQaEHh577LH+GQbG7nFu7o3/mZiFmQpptBMyieB59tlnfebC+LFv3EN6giuz9TT0eZ4mTZr4+DwmYOG6CFH+IkaZmIXxbj179nSRyv0wHisQzs/CuXj2EN7Jc3Cf8c8d9o2HCWgQdIhhxghyX1w33qu3u2zass02bN6asAv3nx1ISwhixtoBwo2QWMKCEdzMmsl75C+eurPOOsvDYlu1auXhmITwYn8EuWZHE0IIIUQioVkxkwzGzTF5B141RNsvv/zivxE3fAwc0cY36urUqeOChO3MFsU3wBgPhufq559/dgGCpw2vB4KQWQQZ0wSMwUOUDBkyxEUhv2lYc+wxxxzzF8GCtyuMN2OMGd+Z4z5JkzS4a9eu7YKJe+PaeLdowDObIRO+MEaNbXheuI8whTieMMZa4QFj0hTOAcz6OXr0aP92X2jAI8oQY8xiiXfn9NNP9zGF3DeCM4hbvDqM4UJscl8IBMQbtiCkElHMPSJoEXjsgyeQ+2Qb9sQryUQt3DcgFBEieEexK2MBGRMYtu8O3MPSpcusQbWydlztUnZcreIJtxx/SHE7skpRK1Yw69nw6HwI6YcJVPr16+fvlo4K7M9EKXhGGTN6/PHH+/tnTCTvh4VZTklLN9xwgzVt2jR2VpEZmhUzOnj+Kd9CmSQyhzJZs2JmH/KjZsWMhmbFjA7lWOjIF1mzt/NlmBVT37FLMqggKbzivUj8T2UZwtVoCAdIiHiY8JixH//j3QvHcC4WvGdpx5+FY4NnjfPzf/y108K52C+cP/6cnA/CWDh+h/OF50p7H9xruIdwXZ6R/dkvvpEQ7pcMF78+3FM4N+fkL/uF5+f/kFHZzjXC/fM7/M952JbWDuGewr2y756AiVumT59uNapVsdx5//A05mQQ7XhW8cLideaD+kz2A/3797c+ffq4cG/ZsqWviwdv3uDBg61du3buRRZZo+/YRUffsYuGvmMXDfKjvmMXjTDRmyI1sgdtFX3HLhp7O1/qA+VCJAFB2FFZqVcte9BziygMYlBkjoRddCTsoiFhFw0Ju+hI2EVDwi46+0rYaYydEELEQTgDHlQhhBBCiERCwk4IIYQQQgghEhwJOyGEEEIIIYRIcCTshBBCCCGEECLBkbATQgghhBBCiARHwk4IIYQQQgghEhwJOyGEEEIIIYRIcCTshBBCCCGEECLBkbATQgghhBBCiARHwi4J4ePLv/76q33zzTe2Zs2a2FohhBBCCCFEopIyYcKEbWXLlrXixYvHVolEYNu2bfbDDz/Y4MGDbcuWLVa9enU744wzLF++fLE9Mmbz5s327LPP2vfff29PP/20ValSJbblD9atW2cffvihbdy40c455xwrVqxYbMuuwT1Camqq/43nu+++syFDhliuXLl8O3/Zn/ssUKCAtWvXzg488MDY3tEJ1+a8KSkp/n9axowZY1999ZU/N9c666yzdvuZ9wc2bNhg06dPt+pVq1iefPljaxMf3il5IB7eL0t60JnBEg9pIb30uGjRIluxYoXnKZE1CxYssNWrV1u1atVia0RWTJkyxevcUqVKxdaIzKBcnjlzplWtWjVbdVyyQ36cO3eu58k8efLE1orMmD9/vrd3KleuHFsjMoP6l3KMMqxEiRKxtSIz9na+XLZsmdfH8tglIDRQe/fubS+88IIXRnjdBgwYYP/9739je2RN3rx5LX/+jBv6NGwHDRrkXr3ff/89tnbX2LRpk91///127733eqM5LRSmJHiWiRMnuuCcPXu2/+bZ0jbIo/LYY49Zhw4dbNasWbE1f4bnfPzxx23q1Km2du1aGzlypL399tuxrYlPru1advridTbx97U2aT9dJvy21pau2RS748zhHZGWTjrpJPvHP/7hy3HHHWfdu3eP7fFX3nnnHWvdurX985//3Ln/HXfc4ecSQgghhMgJyGOXgKxatcruu+8+Fz6IFt7fjBkzbP369Va7du3YXhmDJ6xr1672448/+vGVKlWKbfkDxNbw4cPdM9K4ceNMRWB2uPXWW/26Dz30UKZp7fXXX7fPP//chVjz5s1ja3ePf/3rXy5O+VuxYsXY2h3Q6/Tggw/a9nxg99xzjx166KG+72+//WaNGjWK7ZW44LGbN3umvTRyi01dutXy7KddOWs3bbUrjy5vZx5WOrYmYxD7iDLeEZ5VPG+kU95Xw4YNY3v9mVdffdXeeustu+CCC6xo0aK+P57Z448//i89Z/LYRUMeu+jIYxcNeeyiQX6Uxy4a8thFQx676OztfBk8dqnt27fvVLhwYQ95E4kBAu6LL77wRjsN2SDMS5fe0Sj++uuv7eWXX/YMV758efeYdevWzb799lurWbOm8b5/+uknmzdvnlWoUME+/vhj++ijj2zhwoUu8hBxnLtfv342Z84cq1Gjhh8zefJkF16EaCL6SpYs6dekYU0m//nnn91rwrnGjRvnInP58uUe9okHjkKT8FE8Zw0aNLDcuXP7/cYzYsQI95wdeeSRfypgw/l5jk8//dTPf/DBB9sBBxzg20nMXPu9997za3BvZBy8mngBEZWcGwGHzfBYBnjOpUuXWq1atfz5afhjtwAeQ45FGGArzodNChYs6HbCq9mjRw/r06ePe/tYj2hAILz00ktuA54J2/GuWBCP3O/777/vYajcz0EHHeShhLyv//3vf74/94ZXiQZNevbKCgTMqhXLbfRCs1UbUyxPaoql5tr/FoIqG1UsYrXKFdxx45mAfbAL74kODt4ngrxcuXKxPf4KaWfs2LH25JNP2hFHHOH7U7imF4qJvXmvqqyyB0KbvC17ZR/KG+pcygqRNZTflKPUc7tSDiYb5MeVK1d6nkyvjBN/hQ5z6sucMARjX0E5Rhkm/ZA99na+RBtQHysUMwFBZDVt2tRf4FNPPWWvvfaai67AkiVLbNKkSZ6AAFGEsMKrR4MVIcbC/x988IFXlAgLRAvihUqUAo5zIIRoSPM/ni3EIF4vRAvePgQe4P0jnBEvStiOwERcIWS4BgmZxjeCM6OxUBnRv39/Pz89t5yf++rcubNNmzbNG+JdunTxCWEQZlwTcUkm4to8G9crU6aML/HXxg4tWrTw533zzTftueees1GjRv0p/BPh9cQTT/gzcW1E2cCBA/26CGhsxnnCNu6T8E7OiYjt2bOnj9/jXmDx4sXWqVMnGz16tItT7M3946nkXRFmi3imgkFgci6ErPgD3iHpnHRBhwVpOyt4p3SIcMwvv/zithZCCCGEyClI2CUgCKQzzzzT2rRp4+IBQfCf//zHhg0b5ttp9CJu4gUMwooFAQI0atl+0UUXedgjoZJ4jBA19IyyLRzDvniQuO4VV1zh+1999dX+G9GDgKJxTc8N69mOJwXxiYi75pprvIcCD8tNN91kbdu2jeSGDh5KvHC33Xabn//88893gYSHDIGLe5veXK7/wAMP2KWXXurexEsuucTFEz1KV111lf9O27tEON6FF17o94+IQiz37dvXtyEGEAJFihSx6667zq/N+C6ejQlXhg4davXr1/cwTrZdeeWVLrw5BsEGCEuuzb2zL8+Cjc8++2w/5pZbbnHBy0Q4CFfEIDZnLBghhyzpTXCTzJA+Cc3iXdx9992+8M4yE2t0UCDQ2feuu+7ycGRCI4QQQgghcgISdgkK3pzLLrvMBR0TQSAU8PLgGg8u3iDiMgLRRmgmIMDwOOGF4hwBzoFwwluFgHv++eddvDzzzDN+TbyCLIRC4l1CRAEiLvxPg5oGNwtewqhwHWKHCZVgnBzXZzKMcK8IvpNPPtm9ZYgvPInYINgBcZbZtRmzwVgtwvSYWZT98V4ymyRCi2dD9LIA4Z+EWnI9bEJIXxCLCDBEGmO0uF/gdxh/hBDnfFyjV69e/iwIUTyd2BFb8SyIVEJYEcIIGISl2AEC/OGHH/bOBsQc4pjxEYSukk7Tg7F1n332mXeCEJ6L+MZbTYitEEIIIUROQMIugUF0ITDwQiE6EGAh1DJeyCDg4r136cH+iBSOjR9/BhyPSGL94Ycf7kLyhBNOsPPOO8//si0cj3DJCM7NEpXgfSxUqJA1a9bMr3/iiSe6l42xeGzjkwh4tvC+EZb3yCOPuFiKJ6trI6Y4Z7169XbGKgd4NsRYPMHryLYAxyA4sUnYjm3CsdxDeB9169b1+2VBWOKBxcaMP+zYsaN79BAghGniARQ7wIZ0bOCRpUMCu/E/oZnx7ywe0k7Yv0mTJm573nFGQlAIIYQQItGQsEtA8OAwhgxvFeKN8UJ4LPCY0XjFu4PAYsYiGq+M72IsWry4o3HMsUz4gRBhvBfj1hCIjAVDjAB/8WhxbvZjpsCLL77YPSCMZ0Ok4J3jOEIICU3kvIQpEloYD8fjlUIIhfNnB8QNz0WjnYkvuD7f1qORjqeMBv0nn3zik60gcvGO4eXjegHsgBeNe4u/Nsfi6SSUk21MjBJmrON8TCTDs+G9I9SVfbAVz8l1eHbCQXl2tjHWkPGMTMTCe0grBnkHnA8bMN4PIUk4LCGa2BIxiCeK+0fsIWK59zBeclfZtGW78N68db9etmzNXprApvHvEG8uNsKTGjyn2DcIbvaN73Dgf7yppOsw+Y4QQgghRKKjzx0kIHikCIXE2xAarIQAMpYNsUGIINsRcwgFhAR/EQuMfSNEkrBDJlzh3YeQQ7wgl19+uR1zzDHe8GWCD9YzjgnRwcQiCBjGjuGRYtwcAu/oo492UcgkLojO4N1DsPCtMUCIMokIjW28bozpS+sZBMLkvvzyS/e+IWoCiCkmN8ELR0Od++G5GLuG6CM0D3FLo59nxStz7bXX+jUQthzLs+CNwwZhNjrEMbZi1spgSwQXY/TwBgKzKRLmh2Dj2RAEhMG2bNnSZ+Hk/IhORBtCsE6dOh4SyjpCR7ETtsRrBIi0F1980SdEwR6cExFICObpp5/uM3/y0fYwRg+BybOEcM4oIDbnzJphA+fnt4VrUyw1usN0n7Bhu/BsVbu4Na2WtdBCVDN5Dd5i3jezpDLGE7F/++23ezogzWLXRx991DsGCGtlXCTlHBP+8N6Y2RTPbvwMqEC+0ucOsg+hxfrcQTT0uYNoUHbrcwfZR587iI4+dxAN2mH63EE09tXnDiTsEhQSB2KKhjteCr7hFZ+5+HQBE6GQ+ZjaHe8VogyPFw1dpn9nPBeeJTxOVJwktvAdPEQJ4YD8ZbIJCjuEITNPIkyoXNmfijZAgkKAUTgy7o1rhcSLR4VPLNBg5hhC4dKD81PA8jxhFskAghUxxL0izBBQYYp7RBfeNq6NQOXa4dt7CCSujXcOMXjYYYf5+gDruS7Pyv0i/tgvHgQl+2AzCjLOj7jEvgg/3gcig3vG+4Z9yMRcl/vgW4DsH+AZsBXXRoAwvhHb40lFVPPusBX3Q2hmWvGRXUgfCPca1apY7ry79y3C/QXexSuvvOKfPOD5EPaIYkKDSQ90aDDuDrsi2nmXfFqiV69eni8Q2HRGMAEPeSMtEnbRkLCLjoRdNCTsoiFhFx0Ju2hI2EVHwk78bSBeaBzj5UCU4HVCqInEIwg7Kqu0s4EmMjwXIg0vKw09BF0YQ8k6OgH4TdmGwEN0sz8dDPxGDAbhnxYJu2hI2EVHwi4aEnbRkLCLjoRdNCTsorOvhJ3G2Im/gFeM6ftp3BKWKVEn9jdo3BFSTCWMNzOIOkC44aVjYiH+B8JkEX/sz3EZiTohhBBCiERFwk78BcbrIewYp8SYLyGEEEIIIcT+jYSd+AvMFMjkI4ztih8XJoQQQgghhNg/kbATQgghhBBCiARHwk4IIYQQQgghEhwJOyGEEEIIIYRIcCTshBBCCCGEECLBkbATQgghhBBCiARHwk4IIYQQQgghEhwJOyGEEEIIIYRIcCTsRMKxYMECmzBhgq1evTq2Zv9g69atNnPmTJs2bZpt3rw5tlYIIYQQQoi9j4SdSCi2bNlivXv3trvvvtsmTpwYW5s1CK7333/ffvnll9iaPc+qVausc+fO9sADD9js2bNja/cPcudKif0nhBBCCCFyIikTJkzYVrZsWStevHhslRD7L3jCXnrpJRs0aJDde++9dthhh8W2ZM73339vjz32mJ1zzjl26aWXxtbuWdauXWvPPPOM/7311lutdOnSsS1/Hxs2bLC5s2ba5zNz2/zVKZZ7P9V36zdvtdMalLIWtYrF1mTMunXr7Pnnn7dx48a5lxQ2bdpkbdu2tbPPPtt/p+WTTz6xPn36+P7btm3z/evXr28dOnSwAgUKxPbawaJFi2zFihVWvXr12BqRGXjQ8Z5Xq1YttkZkxZQpU7zOLVWqVGyNyAzyPJ1zVatWtXz58sXWiowgP86dO9fzZJ48eWJrRWbMnz/fNm7caJUrV46tEZlBPUo5RhlWokSJ2FqRGXs7Xy5btszrY3nsRMKRkvJndbJw4UIbPny4Zxo8ZUOGDLFRo0Z54x1Yh3evYMGCnugReTTeAS8bx3LMmDFjdgqFUGj9+uuvtmbNGhs5cqRNnjzZRo8ebT/88IM3NALjx4+3YcOGuehs06aNnXXWWVas2B8ChXMiQrgG11q5cqWvJxP++OOPfjzXAzJ9/P1R0XBurou3clfAXPOWbbApC9bZ1IX75zJ5+70tW7vjfWUF9iTclYq4SpUqvtDgy6xzijSCnenECvuXL1/ecuVSESiEEEKInEFq+/btOxUuXPgvvdZC7I/QqB8xYoTNmjXLjjnmGG+c//TTT9alSxdf99VXX9nnn3/uYghRVK9ePevbt699+umnljdvXhdO3333ndWuXdsF4osvvujbBg8e7OdB6NWoUcP3fffdd/1cCLxevXq5EEMkvv3221a3bl078MADd4ZfMuavUaNG1q1bNxdwLVq08DyFuHzttdfsgw8+sG+//daGDh3qogRhwbM88cQTLvoaN27swhPPEh7JQoUKWYMGDey3336zjh07+rWbN29uqampMUtkD8TgqhXLbdQCs5UbzHKnpmwXM/vfsnW7rm10cBGrVa5g7M4zBpvynkuWLGlPPfWUHX/88dayZUsXbBlBCC7v6OWXX7aTTjrJ9+d95c6dO7bHH+BxxdOpXsjsQccHeU32yj5Lly718oE8L7KGTrPly5d75016eVb8GfIjHYjkyah1RrJCXU59Gd8pKzKHcowyTPohe+ztfLl+/Xqvj9VdLRIeKnpEGsLummuucZGHZ4ZwzTlz5rgH7dprr/XGQatWrax79+7eqGfMHZ48xuv17NnThRMiEOHI+Qj5Wbx4sRf4hFjedNNNOwUYAg2mT5/u+zRs2NCFBu51jgtexa+//tqXE0880a9x4403+jUJCyRUk7APRBseJcTE1KlTXVROmjTJCwHOjwAk5FQhNX+AfSnAEMnYiNDJrMArirhj/99//z22VgghhBAiZyBhJ3IEiDY8MXjo8NwgmOi9oJeX3qQiRYr4fvxPry9eGRr59JzgxcObhkBERDGWg7+IB0L1zjvvPKtQoYKfg3FXeOrwsnEOvHnsV7FiRRdkAdYhJAihzJ8/v3uZuAYhlpyHa7AOwUYPDmGeiA3EKaIUscdv7hHBeMghh8TOLID3Q+jsueeea+3atbO77rrLPa4ZQU8soboIa8biXXfddfbRRx95GhFCCCGEyAlI2IkcA439AKIKccUC8dsA7xgg/Aiz7NGjh4dopg1L5vj4wfqILga+chzhfQgxhCKhnVwjjJXjOH4jOIOo4xqEWuKJO+CAA3wfwi253owZM3wMGCGYrVu3dtGI2EMA4tnbHyZi2V9AKN9+++0e4sqCsGMs5AsvvOCCOD0Y+/jqq6/6wqQ7CLquXbv6WEwhhBBCiJyAhJ1IChBcCK0g8IijR7DhDSPMkjFwjJ178MEHffwVoiuItPAX8OARdsl2xt8hyPAQ4sWLn9yEY4ihxjuHJ5BQUK7x3nvv+biwSy65xAUdx+GNwwM4YMAAK1eunHvxCPfs16+fTxCCkEQIih1g15o1a9rhhx/uIbVXXXWVC27GPyK40wM7h/2ZGTV4SgnVFUIIIYTICUjYiYQDcYaIihde8b8h7T4IObxhjJ974403fFKSo48+2oUTXh/G3THxCdPoh/DKtOcI1KlTx710jJVjls0jjzzS17Nf2mMYt8f/eOreeustX5599ln75ptvfDvhm3jtlixZ4tdl4hbCPrkGHjvOhxjZXbZs3Wabt+zfy9Y0ds4ueF/xjCKG48NhMwOvKWMWSRNCCCGEEDkBzYopEgoEF+GJjFVr1qyZlSlTxsUVIgiBhDCCMAbuqKOO8jBGPHN4ztiP/ZkEBdGF4GOsFqKKyTiYXIXz4hViX2Z9YvbN+Kn0ERCM12LSlEqVKtkZZ5zh+QdxQUggggHRSMggniI8eniG2Ma18dCdeeaZfh7AC8gz4ZUjDBPvE2KQST44/pRTTvFz7QqIzCXbn6F53Qp2csMydlK9EvbP/XA5uX5Jq1O+kOXNnXVfEyGwTEiDnZg0BS8os6Bic2zFe2EmUcQzohhx/Oabb7r3lP/79+/vk9dwPGGc8e8WNCtmNDQrZnQ0K2Y0KFs1K2b22duz7+VENCtmdDQrZjT2dr4Ms2LqA+VC5GAQKAjEalWrWN58uyYO9zd4HsJn8b4yfhGvW9OmTT0kk8ltEOTMYEoDEA8sHtCnn37aP5FAoYrwZkzkBRdc4LOVpkUfKI8GnRV0dOgD5dmHjiTqXH2gPHvoA+XR2NsfQs6J6APl0aDzmXJMHyjPPns7XzLHAPWxhJ0QOZgg7KisclKvGl45PgkRhB2zoYbno9cK72iYnIaGIA1DZhgNwg7RRrmXHhJ20ZCwi46EXTQk7KIhYRcdCbtoSNhFZ18JO42xE0IkHFQmhF4ed9xxPsYxXrQStkqoLetDI5DtTJjC/hyXkagTQgghhEhUJOyEEEIIIYQQIsGRsBNCCCGEEEKIBEfCTgghhBBCCCESHAk7IYQQQgghhEhwJOyEEEIIIYQQIsGRsBNCCCGEEEKIBEfCTgghhBBCCCESHAk7IYQQQgghhEhwJOyEEEIIIYQQIsGRsBMiA9auXWvLly+3LVu2xNaYbdu2zdasWePrN23aFFu7g9WrV9vKlSv/tH8UNm/ebO+++67de++99ttvv8XWCiGEEEIIkTUSdkKkAwLu/ffftyuuuMIGDBgQW2su6B599FG75pprbODAgbG1ZuvWrbNOnTr5snjx4tjaaHDN33//3aZNm2YbNmyIrd0z5M2dOFl9xYoV9t1331m/fv1s8uTJsbUZwz7sO2HCBLehEEIIIUQyktq+fftOhQsXtgIFCsRWCSFSUlJsyZIlNnLkSCtatKg1btzY18+aNctFBEKudOnSduihh/q+rP/qq6+sbNmydsIJJ1iePHl8/6gMHz7cvXUnnniiFStWLLZ218F7uGrlcvt62iYbNHW1jZy1ykbM3DfLj9NW2pqNW6xKqWhlS8+ePe2RRx6xL7/80iibmjRpEtvyZ7D5q6++am+99ZZ9+OGHljt3bjv66KP9fewOeGoR1iVKlIitEZmBB3vjxo2yVwSWLl3qdW7BggVja0RmEM1Ap1rx4sU9n4vMIT8SPUKeTE1Nja0VmbFq1SqvL/dEvZssUI5Rhkk/ZI+9nS/Xr1/v9bE8dkJkQMWKFb0hMX36dM+MMG/ePG/4kymnTp1qy5Yt8/Vz5871THXIIYf8qZDDezd79mxfaJgEtm7dagsXLvTtNFo4Pn57gEw6Y8aMndfZFVK3Cx0E3dfjl9m3E/bd8tW4pTZ+/trYXWSPSZMmWa9evaxWrVpu+8wE8ujRo/1dnHrqqVaoUCHLmzdvbIsQQgghRPIhYSdEBpQvX97KlCnjoo6eKSDsj96WChUqeNgk4gzwHkHt2rX9LyKvd+/e9n//93/Wvn17Xx566CH74YcffDseoW7dutmTTz7pf2+++WbfP/RGIxy5ZpcuXXzMHYJnd8ibmmL58+SyfPtw4Xp5tl83uxBGibfuwAMPtFNOOcVy5cqVaWhlmzZtrGPHjlalShUXykIIIYQQyYyEnRAZQBjgwQcf7CEaCDcmSxk/frx7k5o1a+aCDw8e7nX+EpJQuXJlP7Zv374+Rq9SpUrWuXNnu/vuu93r9sYbb7gHDgGHNwqvH8ciUFq1auWhIIg6PHVMpDJmzBi78sor7cgjj/Tz5mSGDRtmQ4cOtbZt27pwTjs5TUZI1AkhhBBCSNgJkSF4jBo2bOjCYebMmTZ//nwfd4foqFOnjgswPHiMiUP4Va1a1YoUKeKCZPDgwR6rf+6551q9evV87NfJJ5/sx8+ZM8fHgeGNypcvn11++eV+HUQh6xB3jBljApELLrjABd/eiMfen8CD+fHHH1vJkiWtZcuWLpaFEEIIIUT2kbATIhMQW3ju8Kr9/PPP7mlD2OHJY/KUKVOm+DZmcjz88MNdsDGxCkKFsXbx4+0QLWzHAxi8THjtEIMQPpOAuOPTCfwNY/tyOojYESNG2GWXXeYiFlEN4a8QQgghhMgctZqEyATG2JUqVcrH040aNcrF2UEHHeRir2bNmr4eUYIAYawXEJLJdsQZgi8wceJE/8ukIPGCJe04MsTj+eef7148QjqZmTOnQwgmk8e8+OKL7uV8+umn3Q59+vSxBx988C82EkIIIYQQf0bCTohMQFw0aNDAwy3Hjh3rIo9PGuB5w2tHyCDCi/8RgeGY5s2bu1B57733/Dt4n3zyiQ0ZMsTq1q3rM2dmJlTw3OENbNeunZ/r9ddf91k1d4eNm7fa+k37ftm0JXuC7IgjjrDzzjvPPyvRqFEjF8nYCFvXqFHDw1sZg8enJtJ6McNsmNhKHj4hhBBCJCspEyZM2EbjCS+CEOKvICiYnRKhcdppp/m4Nxg3bpw999xzPm6O785dffXVO8fC4a373//+Z99++60tWrTIp+Nv2rSpnXHGGe7xI1yTY5ntkslVypUr5+Kla9eu/i07vuPGxCtffPGFde/e3Sdruf766yN/H4+Q0JkzZtiavKVtU0oey7V7n3iLxJatZmWL5rUqpfLH1mQfvKB33XWXXXLJJXbjjTf67KO33HKLf3rihRde8Mlk+vfv70KP2UN5F9iV0Nljjz3WZ8zcVXhfeFqrV68eWyMyY8GCBZ7eq1WrFlsjsoIQbupcOopE1lBeMs6ZccyMSxaZQ37kEzrkyV39pmqywRh6OmrDBGgic2gPUY5Rhukbptljb+dLJuijPpawEyILGA/H99Igf/787hkCCjYaHHjYaGyk9x01jmM7niTG2wWPEsfySQS2EboZ1rOO79rFr6MwYH/CO6N+fBthhxiqUa2K5c4bXWD9XSBuX3vtNRfMzJKJDV555RWfeObWW2/1ypcwzY8++shtTyGJLZlNtHXr1nbhhRfGzhQdCbtoSNhFR8IuGhJ20ZCwi46EXTQk7KIjYSeE2G2CsKOyip/IRWSMhF00JOyiI2EXDQm7aEjYRUfCLhoSdtHZV8JOA1KEEEIIIYQQIsGRsBNCCCGEEEKIBEfCTgghhBBCCCESHAk7IYQQQgghhEhwJOyEEEIIIYQQIsGRsBNCCCGEEEKIBEfCTgghhBBCCCESHAk7IYQQQgghhEhwJOyEEEIIIYQQIsGRsBO7zLp162zo0KE2YcIE27p1a2ytEEIIIYQQYl+T2r59+06FCxe2AgUKxFaJ7LBkyRL76KOPrH///jZmzBgrWbKkFStWLLb172XZsmX29ddfW79+/ezHH3+0sWPH2qZNm/we8+TJE9tr91mwYIH9+9//9us1bdrUUlNTY1v2LIMHD7bPP//cSKelS5eOrd1zTJ061d5991376aefXKiyDBs2zPNEuXLlYnslJlu2bPH3U7JEcUvNnTu2VmTG2rVrbcOGDVaiRInYGpEZa9assY0bN8peEVi6dKmXLwULFoytEZmxefNmW758uRUvXtxyqxzLEvLjypUrPU/urXo5p7Fq1SqvL/eXdlwiQDlGGSb9kD32dr5cv36918fy2O0Cc+bMsUcffdS++uormz17tv3yyy/WrVs3b0ADIuGGG26wESNG+O/sQIGCSLr33ntdMO0K27Ztsx9++MHPgeicPn26zZo1y3799Vd75ZVXXOztafLmzevLnuKpp56y22+/3WbMmBFbYy5OeR6eY28wefJkf5c///yzzZw5c+dCBswJpKSYzV++wWYtWW+zl0ZfOI7jswNpcNq0afb000/baaed5ssdd9zheSQjsDN5pm3btvbPf/7TLr/8cuvTp4835oQQQgghRPaQsNsF8OYgmk466SR79tln7YknnrBTTjllp8AhRJGeDBq52QX1TgN3xYoVu6zkx48fb6+++qr3aN50001+b88884w9+eSTdtVVV1nVqlVje+4ZcuXa88ln9erVLpBTUCMxsPONN95oRx99dGzNnoVrYTPeIfYKdjvmmGNieyQ2eVNzWdeB86xDr2l254fRl9t7TbXOn8+KnS1z8Ay/9NJL3rt+8sknW9myZe27777zPJJRh8U333xj3377rbVo0cJOOOEEF9Wk2XHjxsX2EEIIIYQQWaFQzF0ATxzjyipWrGgNGjRwVzT/I3Tefvtt9zDhbUD8sW/t2rXdvhzD9s8++8w9a4iJgw8+2BYtWuQeNTwdNIzxbuBpa9iwobtWe/XqZR9++KENGTLEr8Ex8cIH8Pi98847NmXKFLviiiusWbNmsS07RCPHlClTxn8jTDkfYS385Xp16tTx8LMvvvjC3nvvPQ8x5X4qVaq0M1yIZ/ryyy+te/fuNnLkSA/rHD16tDfemzdvbvPmzbOXX37ZvW3YBQhrfO211/z5DzzwQLcJ58cjQ4glY/O4BqL29ddf97BRrsPfSZMm+XkIlaSRX7lyZStVqpSfFxH7/vvv23//+1/7/vvv/TwHHXSQP+vixYv9XJwTgYHYZZ/8+fP7PaS1HefnebA3doiHkNvnnnvO3+Mhhxzi5+Dee/fu7TYtWrSojRo1yt8r4aLDhw/3Zy1fvrxfh+fneYsUKWIDBw70e+bZeJb58+f7fWJrnpl1HMO7xLvao0cPFzy8F7btiuDnXKtWLLdR2zXVyg1meVJTLDVXtAVzFS2Q206qVzJ21ozh/uvWrWunnnqqNW7c2ENnCXFFsGO/KlWqxPb8A/Zp1aqVHXfccZ6OSPu8+1q1avm59jUKxYyGQjGjo1DMaFA+KhQz+ygUMzoKxYyOQjGjoVDM/ZgjjzzSG/R4Gjp37uxCCS8dIHaCJ4v/8+XL5xURwuH55593jxwZYeHChe4ZQqzxgvH2BcHB/xzLvg899JCHCXIOGsecA6GXFq6PqGNMGEIS8Hwg2hAeLMFjglhBgOAVIZQUUURiQJQhJLg+z4Dg6NKliydEvI8ff/yxCxGuRcMXMcP/3DcLDWJEC4IwgGjlHngWQh7xhHEfFASs69q1q4tJrhdsx7mCDfif50Agcd+APQiF5Xych/t74YUXXNjSAEAcT5w40QUdIX6cE7GJvbm/9OA6CK1gK8Qez0xDgvfFu0aIEoaLgOMaiPkBAwa4KMcO7Icowa6cAxCZCBtCE7k2tuZZ7rvvvp3HzZ0710N5Q7jiJ5984s/C9bEB9snovvc3sHWFChV2FloUYIhh1pMX0gOxHgQ7BROFH3ZChAshhBBCiOwhj90ugIeBBiuiCHGBsKO3B+9So0aNXMzgmbr66qt93BC2pYFer149O/fcc+3YY4917xJCgW2EoOHdwItHg5hGPx43PDwsbdq08VDEo446yseZcU08GzSYA/RmIngQnC1btvRGNELtjTfecPE4aNAg74nCI8W9ITbq169v99xzjzVp0sT3R8QQPkfo4/HHH+8eRp7x0EMP9Wu9+eab/hwPPPCA78e947GjAc790nuDt5JJWnhGQOQxucxhhx3mHpsaNWpYu3btfDseGYQRz8z1jjjiCN8XAcs4uxNPPNEFLc+MMOMaPMOLL77o57777rvt9NNP33kcXjy8PgginhlxuD1921lnneXCjTF0CN+0XiBEHNdAlCFmEXGIPMICESR4OvEYcn5sh8Ak1BUxgt0OP/xwO/vss/2ZyEsIN7aRHnh+RB6Ty9xyyy3+DNgMW5E28K5iR4Q2dsNr+Omnn7ogZKwZtsJupLld6d0PHruff99my9ZvF15/dlZmCyKKC+dLzZbHLi2IYN4xHkeeNSNxx0Q/eELxZuMdJX2deeaZnt72NfLYRUMeu+jIYxcNeeyiIY9ddOSxi448dtGQx24/BzH24IMPungL3juEGVA4AF6dAC8S78y//vUvn1gF0YVooAEJHIMgYeHlA+ICzwVeNAQKgg+PEQmDlxcPiYQKj8KJlwvXXnute9gIiwvbA1wHsRXEIdsRMHiHuBZCEsEDPAfj3hAbCNLgXUHwIZ6yA9cjHBGBhd2wwX/+8x/fhg14Tgh/gw3SgqiiMMErRAgnYFsEKw1ytnMNzoMYCqF/7IO9eQfpQcOhdevW/l7w9DHhB/sD52C8HddFHCLgqlWr5tuwGd5XJqzhmQi1xJbhHQD3gqCl8EOoYHMKw3COkMm5fyAske14S++8806/LqIv0cDL2KtXL3/uiy++2N9/RuBhJZ3zl7yAkN/VSYSEEEIIIZIRCbvdgN5DJtxAECB+QqhgAIERwAvDBBI08vHkhEZ9/D7A77AOIcb/eMTwrrHgjWOmQTxD8dDLhAcM8YWnDbg/jj3ggANcWKUlfh33zqyceKw4D54jBCv7cA8ID4QOAij+uPT+p2EexG0Qk/zF+/jwww/v9G5yHc6Z1gaQ3jrgPtjGfcSLQbx8nCtevLKe/cL/kNF5uXeel7Fx2CxeSCEysQ+CjAWPKdeDHj16eHgs63mmIDbTXifcB9cJS0b3Rqhvp06dXOCxDQHMe0kkGCOHZxchTQcDz5IZeDPx7iGMyU94YJkhNXR8CCGEEEKIzJGwiwiNfLxzhOXR6MZ7RmgdggOhAjTaEXo0/tmH33gfEB6EBV533XUu0kLDPsB+NITx3HAck5LwF7FB4zg0kPHwpBV2XB/RhzhhfBahltwD1+AeOQ9LRiC2EIU8A2GG5513nntawv0jDhGKjHfDk8e5CZ3DM4UgYZ9ChQq5R4pQVJ6XBUHCc3MePFschxjGBgiY9GxAYx6PZNr7ZRveQryGeHQIcWQfxhYSvocgw2bsF4WwP2KU84UlrCe0krBZwkUJW0W0YF/47bff3E7nn3++PxOCPe0zZZdgRyZOwU4XXXSRh8WSJtJ2GkRl89btaXLLri+bty/ZhffOeEbS04UXXui2iYdnjH+38e+LdI1HFIFOOgoCWgghhBBCZI6E3S7AuCkm77jkkku8MY/YQbCFGRUZc4XIIawPkUQoHePAEF1MrMFxjCVCjAWPBP8jGhBhjB1jP34zNovxcTTyCWdjMhXGvSGW0oKX7corr/TGMTM5MqbpsssucyGK4EEQAsIDsRAvQAgp5L4Za0ZjPIQAsg8ig+dBZHDdjh072vXXX++CinBHzoUoYvwa4Z0IuA4dOrgHkP0ZV8V5ELOIVOzCszCxCc8dH7bI83I9npPrsI1zcw3W4xlDGBKqGGyJFxDBd+mll/p9sj/HYdt40RbOkRbukftjchjOwTn5iyhFZHOfCFvGOjL2i3tAPDMLKPfL8XjYsDUCEIEWQknT2pr74b64vyBu4u+NY/EIEnbLO2eMJKGghL3uKts1nVUqmd/qlC9otXdxqVYmezH0PBOfO0B0M96UcaF4kBmjSGgxz8/7x459+/b1Y5hYBs8nnSV0kvTs2dOFPWkppFkhhBBCCJE5KdsbXdto9OONEdmDRiceIjwTNMSrV6/ujdh4mFCFyTiwKxN64MlizBGNV7wRiBxmQ0T0MKEG0NhHGCCo8PwgBhEBXAvPENdiin2uldmkEoyHYywYg81paCP08MSF79ghTDkn5w8hoYB3hElHOI7rcO/sy8QupBEIz8A2jqfRTmMdEYpIQ5zwDHhbGFdGaCLeLa5Ts2ZNF4M0+nkWJpNhP4QNYxZZx/8IWcQh94BtEJscx32wDpjEhHA97INgRgSEzznwHJwDAcbYOGyFGOadYAdCJuNBoDE+EoHGs7BwL5yTcxNCiu34zfOxL++e52c9tsROeO7C5DQITfbHu8m7QJjx/ByPjfGQ8l0+Qj4RPJwTAYe4xv7YjL/cO9cJzx0V7MP91KhWxXLn/WOynb0FQhgPHfYBBG0Qs0wWQ3jm448/7mPvmLiHyWGY9IexoNiQfUkzvDfEfxjPuS8hTTJjK/laZA3vmjwXX5aIzKE8owz9O9J3IkLHFx2olLcZTcAk/oD8SPuCPJlZW0H8AfUwHbJM9CWyhrqacowyTB2w2WNv50va/q5LJOyEyLkEYUdlhfDc29CRwPXSekapBChj8NginFiYAAfhDAh5OjTYj0lW2PZ3IWEXDQm76EjYRUPCLhoSdtGRsIuGhF109pWwUyimEGKPgdcTQcS3FOMXPJmIOiB8l99B1AHeVj7rwL5/p6gTQgghhEhUJOyEEEIIIYQQIsGRsBNCCCGEEEKIBEfCTgghhBBCCCESHAk7IYQQQgghhEhwJOyEEEIIIYQQIsGRsBNCCCGEEEKIBEfCTgghhBBCCCESHAk7IYQQQgghhEhwJOyEEEIIIYQQIsGRsBMiE1avXm2zZs2ymTNn2tKlS2Nr/2Dr1q02d+5c375ixYrY2h2sXbvWZs+e7ds4R9pl1apVsT13sGbNGpsxY4YtX77cf2/evNnmzJljv//+u23ZssXXCSGEEEIIkR4SdkJkwOTJk+3JJ5+0m2++2W666Sbr1KmTTZgwIbZ1Bwiv++67z2655Rbr2rWrC73AqFGjrEOHDta+fXu79dZb7Y477rDbbrvNf3O+IUOGxPbcwffff+/bvvzyS/+NoHvggQfsueeec9G3O+RJTYn9J4QQQgghciKp2xuSnQoXLmwFChSIrRJCrFu3zl5++WUbP3683XjjjXbGGWe4Bw2BVbt27dheZp9++ql734oXL24LFiywww47zIoVK+bb+Nu4cWNr1aqVb0co8hvxxrpDDjnkT/lu4sSJNnr0aGvYsKHVrVvXFi9e7OKP8zRr1szy5csX2zP74OlbvXKFfTR2nX0+doUNmbrcBk3Jevlu8nIbOn2lHVW1qKWmZE8U4t3s3bu3C1y8mzxDrlwZ9x3hzXz22Wft3XfftUGDBln+/PmtUqVKsa1/H3haN2zYYCVKlIitEZlBnti4caPsFQHyB3m/YMGCsTUiMyh7iWSgHM2dO3dsrcgI8uPKlSs9T6ampsbWiswggob6MtTfImsoxyjDpB+yx97Ol+vXr/f6WB47IdKBzEEIJRnwqKOOcpFy5ZVX2umnnx7bw7yhMWbMGKtSpYq1bNnSxeCIESNiW82KFClitWrVciF40EEH2bZt2/x8/GahkRJPShoBlfb3rpJr+2mmLVxno+eusV8jLOPmrdl+z7GTZMGwYcPsmmuusb59+7oNpk6d6s+bEYSv3nnnnTZ06FCjYwlxfP/991v//v1jewghhBBCiChI2AmRDniPypQp416z7t27+9g3iPdAIV7w0jVo0MDq16/vHjVCNek1SUsYIxcfqrkvyZ2aYnkjLlHCNw844AC79tpr7eqrr/beu6x61T/77DMPNWX/Z555xu666y7v+XvnnXds06ZNsb2EEEIIIUR2kbATIh3wIhF+iWDp16+fPfTQQ9atWzcP0wO8UYRpEiJ06KGHWtWqVd0rhwBk3F2yQVhpixYtXNxm5qkDhBseOsQzYadQrVo1q1ChggtlxLQQQgghhIiGhJ0QGcC4NsIDW7du7WLliy++sLffftuFCfH4TI5Sp04dD8XMmzevNWnSxGPO006wkkxkJeqAENM8efK4SMbrCcSeM66NbX+XV1MIIYQQIpGRsBMiE/DEXX/99Xbdddf5+DjG1C1ZssTmz5/v48QIJ3z88cd9+fHHH31ALPsonDBjCNNkEhls9corr9jdd9/tHlFsqYkRhBBCCCF2DQk7IdIBbxICLlC+fHkfX8f4McI0mSwEYVKoUCFbtmyZL2wvVaqUe+ySMRwzCqeccop/IqJcuXIeelm5cmX3fOLJSzupjBBCCCGEyBoJOyHSgU8PPPzww9ajRw/r1auXvf766x5meeyxx7pX6aeffvIxdYRqPvbYY7507tzZmjdv7tPZDhw4MHamHRCiSIhhZmGGYZ8Qzpj29+6wecs227g54rL9mKiEyWUIqczsUwdsO/PMM/3TCNi2bdu2Pr6O2UIZeyeEEEIIIaIhYSdEOtSsWdO/Scf31fr06eOiju/ZMd5u2rRpPmlKvXr1fHKVeKpXr+5eO8IK40UcnihCOUuXLh1b81c4F0sQNngD8V7xd3c+fbBxy1a7tsWB9p+2Ve2xs7O5nFPVHjy9iuXhWwnZgDFyK1as8G/Zhd94MfkEBDA+kc9F8DkEIIwV8cwx8+bNs+eff949pG3atMlUEAohhBBCiPRJmTBhwrayZcsq/EmIdIj3lgVxxTqWjARIetvDebISaGn3y+5xGcGEJNOnT7fqVbeLtHx7zxPWs2dPe/LJJz08lXvmfrk2M4t27NjRunTpYi+99JJ/EuG2225zjybjEhHM7Euo67nnnuvL3vhwZxQWLVrkghORLrIGTyuCnplNRfaYMmWK17l0AomsoYOI74oy5pmZd0XmkB/pPCNP0qkosoZx83RIMixAZA31POUYZRid1iJr9na+pDOd+ljCTogcTBB2VFaMD9xb0OgaO3bsn8Qs3+6rWLGif9KA7Uwqw4feaZzRUPv11199fB3CrkaNGr7sD0jYRUPCLjoSdtGQsIuGhF10JOyiIWEXHQk7IcRus6+EXU5Cwi4aEnbRkbCLhoRdNCTsoiNhFw0Ju+jsK2GnwSxCCCGEEEIIkeBI2AkhhBBCCCFEgiNhJ0QOJ7NPLIi/QoiJbJZ9ZK/o7KnPmCQTSmPZR3kyOrJZdFSORWNfpTEJOyFyMHxzj4+Aa5xF9uED9GXKlIn9EllRtGjRTD/jIf4K6Yt0JrIH5RflGOWZyBo+mYO9/u4ZhhMJPjVUsmTJ2C+RFUx6xvwcfI5JZI99lS81eYoQQgghhBBCJCiaPEUIIYQQQgghcggSdkIIIYQQQgiR4EjYCSGEEEIIIUSCI2EnhBBCCCGEEAmOhJ0QQgghhBBCJDgSdkIIIYQQQgiR4EjYCSGEEEIIIUSCI2EnhBBCCCGEEAmOhJ0QQgghhBBCJDgSdkIIIYQQQgiR4EjYCSGEEEIIIUSCI2EnhBBCCCGEEAmOhJ0QQgghhBBCJDgpEyZM2Fa2bFkrXrx4bJUQIqcwb948mzt3rm3bts0OOuggO/jgg2NbRGDatGm2YMECt01a+6xcudKmTJliGzdutAMOOMAOOeQQy5UreTzwN7QAAA11SURBVPvDSEssUKpUKatWrZqlpKT4b1i+fLlNnTrVNm3aZCVKlLBatWrFtiQnpJvJkyfbqlWrPN1UqVLFypQpE9u6g5kzZ3r6g0qVKlm5cuX8/2SHfLd48WLLnTu3NWzY0PLmzevrN2/ebJMmTfK8mS9fPs+TBQsW9G3JxooVK2x7G87zIGU8YK+6detagQIF/DdpEHutXr3a12Gv/Pnz+7ZkZsaMGbZw4UK3W+nSpT3vYTtYsmSJTZ8+3dMa5VyNGjV8fTIyZ84cL/NDOR/SGuUZ6axQoUK+nnp00aJFvj29ci6Z2Lp1q40bN87zHHaiTCd9xUM9SfnGdurRkiVLxrbsOsuWLfO6RMJOiBzKzz//bN27d7dZs2btFHYXXXSRNWvWLLZHckOD+quvvrIRI0bY/PnzrV27dm6fAKIY+40cOdKFStGiRe3UU0+1s88+2/LkyRPbKzlYv3699e7d24YOHbqzo4DG0GmnnWann36674M9sdfo0aO9QUSdcsYZZ1ibNm0sNTXV90kmqGA/+OAD++mnn3ZW8FTgV155pdWuXdv3GTRokL333nv2+++/++/KlSvbFVdcYQ0aNPDfyQoNxAcffNDLrsKFC9vzzz/vDZ8NGzbY22+/bQMHDnRhh0A5/PDD7dprr7VixYrFjk4eRo0aZZ06ddrZ2Gahof344497J9WaNWusR48eNnjwYE+D2Ktp06Z21VVXWZEiRWJnSS4Qup999pn169fP0xllVb169axDhw5eptHgfuutt7xhvmXLFk93bdu2tdatW+8UN8nEO++8Y++///7OOi/YABH82GOPeZn29ddfW69evVwoh3KONEYnQrKxdu1atwVtC/If9jrwwAPt3HPPteOOO873+fzzz+3jjz92YUfdSMfBdddd54J4dwjCTqGYQuRAZs+ebW+++aYLEir5Z555xis0GkWhEZnsIECwz7HHHus9/6G3FrAVFRoNp5tuusltiffpk08+8YZ6soGdaABdf/319vrrr9tJJ53klRIVOkIvpC28B3feeae99tpr3rD88MMP3YbJCJU6nQEIlFdffdUaN27s3rsffvjBt0+cONGFMPt06dLFHn74YfcUsA7RkqzQ200+w8uJ0CVvhsZk37597YsvvrATTjjB8+RZZ53lnQ2ffvqpi5pkA7tQbtGIJl++8cYb9sILL3hDEvr06WPffPONnXLKKW6vk08+2TsTaFgmo71gyJAhLlTwNnXt2tXtcvnll7vQJd+R/+ikeuCBB6xbt24u7NgfoZeMkMfoHCB9sdxzzz3eQYB4q1Chgv36669e9uOVevHFF+3+++/f2Sm6bt262FmSB9oH5C86nLAX6QixRxqinqQj+d1333UR9/LLL9vtt9++s1OUenZPIGEnRA6EMJPffvvNWrRo4YKkatWq3rCkN4dtwtzTdOONN3qFRGMyHkIKqcjxnDRv3twrd2yJuKFBnmyNIho9l112mTeGsAU2IdQSLwDhYEuXLnVRd9hhh7lHgDAcBDMVO/ZKRshzNBhpAGEPemvp9Q6NnRBO2LJlSw/ToXebkENCn1iSFUIwhw0b5t5g8iZeEwQMeRTvObY88cQTPR2S1vCykPYQgskIZRF5EXuw8D9eAMoqojaI1CCNse3oo492zyb2orGZbPDM33//vYfVU56VL1/eQy1r1qzpYoVOT9IfdSUNc9If5RjlHJ0yyQhhziFtsZB2KMMoz+h0GT9+vEd0kCcReng/WfC2I/CSDepD8mTFihV3hvGS3vBksn7MmDH+t1WrVp7+KPNpoxH6S5ttTyBhJ0QOhJ5/GkLx4TYhFh5PgviDtKIO8EZRWREGFsB+FM6Eg6V3TDKBkCMdUWHRsCakid5I0lsQvcFe2DGsSzZIJ9gF++ApQdiFMEzyKIIlPo3RiMJWydjTDfRY432jQU3DMeQz7ETjGvFGAzyEhTHujoXjyJfJBmkFG/Xs2dP+/e9/u+c3CBA6DbAX4+pCNEKwHWmSJdnAJnhHSF94fh966CHr3Lmze1GwJeVaKMcClGOkv2TNk/HQ4fnjjz96NEYIF6ccoyMhtC8o80lzpMtktBmdmwxv+/LLLz3ygHB82hN4zcmHpDHsFcYF8z/2ogOLunJPIGEnRA4kuPTjx84S8kXlReEsMofebgpahAsFL1DZ8z89cnsqZCIRoYE9YMAAr4So3PGg8D/2whtAIwhIb1Ty2At7JiP9+/e3Sy65xD3DhOjgBcAbAKQhbBXGhlHpI/KwI2MlkhF6s3/55RcP9SX9xHeg8D82oxEUGkU0JhErNCCTscMKG5Gm8NIhbEljhPQiVIC0FGwE/I8QxnOVjI1uRBtlEVErpDPsw5i65557zr2b1I8saetN8in1Znx6TDawC2NbESl16tRxb1PIk5Tz1JVAxwHlGHZOxrYGovfSSy/1PEZ4JcMV8JTjoQPsRVlPugLy4562l4SdEDkQKiIK4vhwGwpfoGEkMieIExo/oTLHftiU8JMg9pINKh/GBzCu4tBDD/WJZAB7scQ3FoO9aFSGtJdsEOLFhDwXXHCBh+QMHz7cx25ip2CftDbDjsmYR/Gm4K0jLOmoo47aaQugIRTSGA2j4G2K3x5mzUwmCPdlDM///d//2SOPPOIhl3jpGHdI2sI+2AqbQciHNL6D1zOZQMhRnuOxu/fee33iGSZ4wmYIPLZD2noTW5InQ3pLRsiflF/Uf0ceeaTbIqQxbBrvbUrmcoxwSjr06HxiwhREMNEajLej8wXbkM7SeudYv6fsJWEnRA4kCI/4CgrPCYUtPW0ic7AfBW18o5uKjQKZ0MNkbBRRiTPbFxNYEE7IRCrB24S9SFvx6Q17UeHj0UtWIczYOWZSpfHIJDz0zFLJM7kRYgSbBpthKxqY2IqGZ7LBuELGmTDG6a677rLbbrtt56czaIDjzaNRGbwugO1oINH7newze5P/wudaaEDymzKM/4NgwavJb7wrwWOQTNDJRP6i/A6hg0zQg62C5yltORbGTBFex7ZkhTHnfNIgPgwTsGe8sCOtUY5hY2yWTJBOmKyICcMYw0mHXvv27T2NUe7jKcYu8cKOsox8SccUdeWeQMJOiBwIA3dpBDHegsIGgcIkFoQTStj9mSDSaGgHmHCAgeKMxwjhEWPHjvWKP8w4l0xQcRNSwmxfiLobbrjhT+IDe9GwpmFOpQ40xLFtMtoL6LlFwAWoyLEjNiEfIvpoKIYxUYy9oOGEHfdUBZ9I0EmAx4mwperVq7s3KnhJKM9IYyyM6QmTyyD8yJ+kxWT0DtBQDJ1PCF7SEmUU9iI8k7zHFPR8zgXC9+yoA6gfkg06Vpjgg5l8w0QV2ASbYRNmKkT0kq7Ir9SdlPvYKlnLMUCIMJsv4pdJUoJ3HFFHOUa5Fsox0hv1JvUnnaDJBHagPKLMCuURHSh0IrAOLx55EzuSxiDUE0y0Qp7dE6RuV5OdSOzJWCgKkVOh4Ugjm54jesDpLaLHjbErTZo08Yos2WGcGN9m47MHjGmiZ5YQQyorKngaQIxZwX6MWWHQODMcEl6RbI0ivG9Mo46dSFs0FKno+T4WjR8a4lRohOpQwTOrIQuzozH7aDKGyZFemH6eWeMIjUMYM4kK4oWZ9rAj2xDApLHvvvvOhR3hrfSIJ5t3gAZQo0aNfAxiWBj3hJDr2LGji11EMekOezE7Hzajx5vp/vdUoyiRCB50xosR/kV5j8gl/Jd2HZ1VwV6kNeoB1vEtxTAmKpmgHKLjCXtRTpH3GDdGJwLT+tOpwszRlPfYjDxMmXbEEUf4d+xCJ2CyQduB6frJo9R/8d5eyjHqTQQwNsOezIh5/vnnJ9137GhXUV7RpqAjnU4D2hn8JSyfz42Qxpjdl/yIuGM79enFF1/s6XB3oDMC75+EnRA5EIQHY6AIKaE3iB63c845xxvZ8Z6pZIbClwoJexAyQqGM14SwCYQKnikqLXrFEXk0NPkQcjKGMFFhUBFRKSF8EXg0kBBz9IBTgSPiCHWiQ4F0xycRaHCHkKdkA+8SDUkECOmKBjfhOXSuYEPswlTXbMODwDoqdwbZq+NlRzgheY/8yWcNKNOwKZ0ueOzwDBAWxsQ0u9sgSlTo/afHHzshcPkkC2kseHzZjo2oA5j0AtsRGhZCNpMNOkuwAd4RbEb51axZM5/sgnXkwfr163uaw+tEOUZHDDZN5jYyQoQy//jjj/d6ML7TiTqScoxOKwQKdQD2Ii0mW+cUkL6oExF4fD6Djs9//OMf3tmCx472A3UlHQjkXeoBOlpIh7tLEHYp2yudbTRqqLCFEEIIIYQQQiQOiG8Eo7oFhRBCCCGEECLBkbATQgghhBBCiARHwk4IIYQQQgghEhwJOyGEEEIIIYRIcCTshBBCCCGEECLBkbATQgghhBBCiARHwk4IIYQQQgghEhwJOyGEEEIIIYRIcCTshBBCCCGEECLBkbATQgghhBBCiARHwk4IIYQQQgghEhwXdikpKf5DCCGEEEIIIUTiELRcyqRJk7YVLlzYChQo4CuEEEIIIYQQQiQG69ats9WrV1vKxIkTZ21XeRW3bt0a2ySEEEIIIYQQIhHIlSuXbdu2bdn/Az/MeQXIt4a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233" y="1841358"/>
            <a:ext cx="9652748" cy="4056522"/>
          </a:xfrm>
          <a:prstGeom prst="rect">
            <a:avLst/>
          </a:prstGeom>
        </p:spPr>
      </p:pic>
    </p:spTree>
    <p:extLst>
      <p:ext uri="{BB962C8B-B14F-4D97-AF65-F5344CB8AC3E}">
        <p14:creationId xmlns:p14="http://schemas.microsoft.com/office/powerpoint/2010/main" val="34974188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a:t>
            </a:fld>
            <a:endParaRPr/>
          </a:p>
        </p:txBody>
      </p:sp>
      <p:sp>
        <p:nvSpPr>
          <p:cNvPr id="180" name="Content Placeholder 2"/>
          <p:cNvSpPr txBox="1"/>
          <p:nvPr/>
        </p:nvSpPr>
        <p:spPr>
          <a:xfrm>
            <a:off x="883919" y="1825625"/>
            <a:ext cx="10424162" cy="4842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000"/>
            </a:pPr>
            <a:r>
              <a:t>You can now access CEE’s professional development webinars directly on EconEdLink.org! To receive these new professional development benefits, </a:t>
            </a:r>
            <a:r>
              <a:rPr b="1"/>
              <a:t>become an EconEdLink </a:t>
            </a:r>
            <a:r>
              <a:rPr b="1" u="sng">
                <a:solidFill>
                  <a:srgbClr val="0563C1"/>
                </a:solidFill>
                <a:uFill>
                  <a:solidFill>
                    <a:srgbClr val="0563C1"/>
                  </a:solidFill>
                </a:uFill>
                <a:hlinkClick r:id="rId2"/>
              </a:rPr>
              <a:t>member</a:t>
            </a:r>
            <a:r>
              <a:t>. As a member, you will now be able to: </a:t>
            </a:r>
          </a:p>
          <a:p>
            <a:pPr marL="228600" indent="-228600">
              <a:lnSpc>
                <a:spcPct val="90000"/>
              </a:lnSpc>
              <a:spcBef>
                <a:spcPts val="1000"/>
              </a:spcBef>
              <a:buSzPct val="100000"/>
              <a:buFont typeface="Arial"/>
              <a:buChar char="•"/>
              <a:defRPr sz="2000"/>
            </a:pPr>
            <a:endParaRPr/>
          </a:p>
          <a:p>
            <a:pPr marL="285750" indent="-285750">
              <a:lnSpc>
                <a:spcPct val="90000"/>
              </a:lnSpc>
              <a:spcBef>
                <a:spcPts val="1000"/>
              </a:spcBef>
              <a:buSzPct val="100000"/>
              <a:buFont typeface="Arial"/>
              <a:buChar char="•"/>
              <a:defRPr sz="2000"/>
            </a:pPr>
            <a:r>
              <a:t>Automatically receive a professional development certificate via e-mail within 24 hours after viewing any webinar for a minimum of 45 minutes</a:t>
            </a:r>
          </a:p>
          <a:p>
            <a:pPr marL="285750" indent="-285750">
              <a:lnSpc>
                <a:spcPct val="90000"/>
              </a:lnSpc>
              <a:spcBef>
                <a:spcPts val="1000"/>
              </a:spcBef>
              <a:buSzPct val="100000"/>
              <a:buFont typeface="Arial"/>
              <a:buChar char="•"/>
              <a:defRPr sz="2000"/>
            </a:pPr>
            <a:r>
              <a:t>Register for upcoming webinars with a simple one-click process </a:t>
            </a:r>
          </a:p>
          <a:p>
            <a:pPr marL="285750" indent="-285750">
              <a:lnSpc>
                <a:spcPct val="90000"/>
              </a:lnSpc>
              <a:spcBef>
                <a:spcPts val="1000"/>
              </a:spcBef>
              <a:buSzPct val="100000"/>
              <a:buFont typeface="Arial"/>
              <a:buChar char="•"/>
              <a:defRPr sz="2000"/>
            </a:pPr>
            <a:r>
              <a:t>Easily download presentations, lesson plan materials and activities for each webinar </a:t>
            </a:r>
          </a:p>
          <a:p>
            <a:pPr marL="285750" indent="-285750">
              <a:lnSpc>
                <a:spcPct val="90000"/>
              </a:lnSpc>
              <a:spcBef>
                <a:spcPts val="1000"/>
              </a:spcBef>
              <a:buSzPct val="100000"/>
              <a:buFont typeface="Arial"/>
              <a:buChar char="•"/>
              <a:defRPr sz="2000"/>
            </a:pPr>
            <a:r>
              <a:t>Search and view all webinars at your convenience </a:t>
            </a:r>
          </a:p>
          <a:p>
            <a:pPr marL="285750" indent="-285750">
              <a:lnSpc>
                <a:spcPct val="90000"/>
              </a:lnSpc>
              <a:spcBef>
                <a:spcPts val="1000"/>
              </a:spcBef>
              <a:buSzPct val="100000"/>
              <a:buFont typeface="Arial"/>
              <a:buChar char="•"/>
              <a:defRPr sz="2000"/>
            </a:pPr>
            <a:r>
              <a:t>Save webinars to your EconEdLink dashboard for easy access to the event</a:t>
            </a:r>
          </a:p>
          <a:p>
            <a:pPr marL="228600" indent="-228600">
              <a:lnSpc>
                <a:spcPct val="90000"/>
              </a:lnSpc>
              <a:spcBef>
                <a:spcPts val="1000"/>
              </a:spcBef>
              <a:buSzPct val="100000"/>
              <a:buFont typeface="Arial"/>
              <a:buChar char="•"/>
              <a:defRPr sz="2000"/>
            </a:pPr>
            <a:endParaRPr/>
          </a:p>
          <a:p>
            <a:pPr algn="ctr">
              <a:lnSpc>
                <a:spcPct val="90000"/>
              </a:lnSpc>
              <a:spcBef>
                <a:spcPts val="1000"/>
              </a:spcBef>
              <a:defRPr sz="2000"/>
            </a:pPr>
            <a:r>
              <a:t>Access our new </a:t>
            </a:r>
            <a:r>
              <a:rPr b="1"/>
              <a:t>Professional Development</a:t>
            </a:r>
            <a:r>
              <a:t> page </a:t>
            </a:r>
            <a:r>
              <a:rPr u="sng">
                <a:solidFill>
                  <a:srgbClr val="0563C1"/>
                </a:solidFill>
                <a:uFill>
                  <a:solidFill>
                    <a:srgbClr val="0563C1"/>
                  </a:solidFill>
                </a:uFill>
                <a:hlinkClick r:id="rId3"/>
              </a:rPr>
              <a:t>here</a:t>
            </a:r>
          </a:p>
        </p:txBody>
      </p:sp>
      <p:sp>
        <p:nvSpPr>
          <p:cNvPr id="181" name="Title 1"/>
          <p:cNvSpPr txBox="1"/>
          <p:nvPr/>
        </p:nvSpPr>
        <p:spPr>
          <a:xfrm>
            <a:off x="579119" y="681037"/>
            <a:ext cx="10424162"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EconEdLink Membership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2">
            <a:extLst>
              <a:ext uri="{FF2B5EF4-FFF2-40B4-BE49-F238E27FC236}">
                <a16:creationId xmlns:a16="http://schemas.microsoft.com/office/drawing/2014/main" id="{9A5E0CD6-8D59-F348-B54B-746C76E0A30A}"/>
              </a:ext>
            </a:extLst>
          </p:cNvPr>
          <p:cNvSpPr>
            <a:spLocks noGrp="1"/>
          </p:cNvSpPr>
          <p:nvPr>
            <p:ph type="body" idx="1"/>
          </p:nvPr>
        </p:nvSpPr>
        <p:spPr/>
        <p:txBody>
          <a:bodyPr/>
          <a:lstStyle/>
          <a:p>
            <a:pPr lvl="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813368" y="204772"/>
            <a:ext cx="10814050" cy="990600"/>
          </a:xfrm>
        </p:spPr>
        <p:txBody>
          <a:bodyPr/>
          <a:lstStyle/>
          <a:p>
            <a:r>
              <a:rPr lang="en-US" altLang="en-US" sz="4000" dirty="0">
                <a:latin typeface="+mn-lt"/>
                <a:ea typeface="ＭＳ Ｐゴシック"/>
              </a:rPr>
              <a:t>Letters of Recommendation: Dos and </a:t>
            </a:r>
            <a:r>
              <a:rPr lang="en-US" altLang="en-US" sz="4000" dirty="0" err="1">
                <a:latin typeface="+mn-lt"/>
                <a:ea typeface="ＭＳ Ｐゴシック"/>
              </a:rPr>
              <a:t>Donts</a:t>
            </a:r>
            <a:r>
              <a:rPr lang="en-US" altLang="en-US" sz="4000" dirty="0">
                <a:latin typeface="+mn-lt"/>
                <a:ea typeface="ＭＳ Ｐゴシック"/>
              </a:rPr>
              <a:t> </a:t>
            </a:r>
            <a:endParaRPr lang="en-US" dirty="0">
              <a:latin typeface="+mn-lt"/>
            </a:endParaRP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AutoShape 4" descr="data:image/png;base64,%20iVBORw0KGgoAAAANSUhEUgAAA3YAAAHgCAYAAADpDf/6AAAAAXNSR0IArs4c6QAAAARnQU1BAACxjwv8YQUAAAAJcEhZcwAADsMAAA7DAcdvqGQAAP+lSURBVHhe7J0FnFXFF8fPsnR3dwgoNoqBYndht2Ki4t/uBLs7QAUVE1tsFDFQbEyQ7u7u/e/38Aavz7dv31sW2Ae/r58r+27MnTsz997zm3NmbtbQoUM/z87O3mPFihUmhBBCCCGEECJzyNVylpOT81PW8OHDc8qUKWNly5aNbRJCCCGEEEIIkQksWrTIl6whQ4bk1K5d2ypXrhzbJIQQQgghhBAiE5gzZ45NmTLFivEjJyfHVwohhBBCCCGEyByClnNhJ4QQQgghhBAic5GwE0IIIYQQQogMR8JOCCGEEEIIITIcCTshhBBCCCGEyHAk7IQQQgghhBAiw5GwE0IIIYQQQogMR8JOCCGEEEIIITIcCTshhBBCCCGEyHAk7IQQQgghhBAiw5GwE0IIIYQQQogMR8JOCCGEEEIIITIcCTshhBBCCCGEyHAk7IQQQgghhBAiw8nu0qXLzeXLl7cyZcrEVgkhROEyffp0e/PNN+3rr7+2JUuWWKNGjWJbVrNs2TL74IMP7Msvv7QmTZrY8OHDff/s7GyrU6dObK/MZcyYMdanTx+bOHGiNW7c2IoXLx7bsu6YO3euvfjii/bnn39avXr1rGzZsrEt/2bWrFmet99//93q16+f536i6DFkyBB75ZVX/D7hPf7aa6/Z33//bS1atPB1mQjPiHfeeceKFSvm7XbcuHHejrl3eDasj3tnffHbb795nS1evNifiVlZWbEtQgiRHthWCxculMdOiMJg/vz5Nn78eF8mTJjgC39PmjTJVq1aFdtr02TOnDl2991321tvveUGG4INMRFl+fLl9tNPP1m/fv28LDHmPvzwQ/vrr79ie/wb9gllPGXKFDeMNgS//PKLXXDBBXbHHXf4debFqFGjXLgOGjTIli5dGlu7blm0aJENGDDAPvroI5s5c2Zs7X/hRYCg/vjjj23q1KmxtWvHvHnzvA4R9Dk5ObG1orCh/XOf0BFCPX711Vd+D61YsSK2x39hW8+ePe2cc86x9957L7a2cCiM+xJhyjX98MMP/nvGjBn26aef2meffebXWBShE4Vrps3T9lOFzhSeC4MHD7aVK1fG1hYM7veHH37YOnfu7Pfz2kDd3XTTTXbJJZfk+QwWQhRNJOyEKATef/99+9///ucvwosvvnjNct1119mCBQtie60dGDX9+/d3oyeZiChq4DGit71SpUrWsWNH23fffa1UqVKxrauhFx6PQ7ly5fxfeuv5u3LlyrE9VkOPFELlzjvvXFPGV199td17770bxACZNm3aGoOOvOUFPfFcc4kSJWJr1j3hnCVLlkzqCYjuV1j07dvXzj//fOvevbt7YzMJ2ir38zfffFPk8869Urp0ab9P8NDRvqpVq5a0nSHs8CAjwCZPnhxbu3Yg4BLdl/fdd1/a9yXPAq6JZwDwL7+LqqeONoJQ5vnP8tJLL6Us0grz2nj+jB071p9Ha9tBEzpmSGv27NmxtUKITEDCTohCgJd7MEgqVKiwZkGcFFZ4DcbTq6++as8884x7QjIFRCjlQ3jYeeedZwcffLCXSxTKDnGBd4fyouwweqJlh6cLoYARRa8+aVSsWNGPoXf/559/ju25/thtt91cVCLga9asGVsrqBPqNBPDATGOn3rqKXv77bfdk1yUiQ6h4P5JJYyWZxRe5gceeMCOPfbY2NqCw33Zo0ePInVfrk/o3EG8UhfUwdChQzdIx1uVKlXssssu83o98MADY2sLRtOmTe3mm2+2u+66y9q2bRtbK4TIBCTshCgEECAYgZtvvrmHwyBAMHbuv/9+FylAuA6GD+MqCMEh3CURGAp4udiPnnVCOTEUMB6Cd2XYsGGeRtQbyH7sz3EshGdFw0DpqR85cqSPy0FoYcD+8ccfni+gx5dtv/76qx+bSq8z+xBmGM5J+oGQHzwgiDQMQMItCU+Nh+tif9KjvPjN31FDlRCzgQMHelp4/QjvpJwfeughDytr2LBhbM/V4I2gjMgXZRcfxoU4JgSK3mnKA4OM3/RUx0M5UyeUDdcbwHhlIe/8G0CEkx7nJuwUgRMVqVEoM/Yjr/FlQ2855ySv5IF9KFOgPKNlH9pKPJwXDw5pkxZ1TshcKowePXpN+nh41gbaAenQzmhzXEu4NqC+aXesC9cYIByPuqE8aMe0f/YbMWLEv8o9QJ1S55yP88R3hHB+jg/hguxDWXJPsGCkcz9zTu7ZENrIubgO9idt6jgabkj5U2a0FY4P18m+eYXDsj/7sHDvx5OsfXAv0HYRUwhp8snzIT/PcGizob0Qxkd5cG1so/z5Hb32vPjkk0/yvC/POuustO/LVKG90A5IhzadqOwom+gzN5yXMo9COwr75PVczgs8u7TPI4880ho0aOB1RHqJoD3QNsI9GO34CM9AjuU5zPWRl5Cv8KynvYW2HfW4Um+hXvk3QN2GZxdtKbqNfcO9xDlD1EFIJz4t4F4i/5yfdONDT7lHuW9o77Qd7ml+U+bxaXE+roXzp/rOEUIkJyv3Zs6pVauW9/YIIQpG79697Y033rCdd97ZLr/88n+9sHlZff75575gPPKiZTuD5Q866CA3hoCXHmNk8BQgLjAMq1atakcffbT3sj/xxBNuvAWRxParrrrKdt11V3+5MgEGY7iCEUuvOdsOPfRQn4QAo4IeWIy2vfbay/dFdBA+tOWWW7onEOGF4YC4wlBhyUuQ8OLGg/jjjz+uMVp5juDF4pyEh914441uWGEoUw5cO9sQYvFgWGAU7bnnnm7QYDxsscUWnneuj7AuDADyesUVV/j1JYJywdhkoRwxTig/juPcW2+9te/HmL+nn37ajjvuOC+Hb7/91q+9bt26dtRRR62pFwz95557zg0ZDEXq5KSTTvLtGCy33HKLG6833HCDbyN8iQkt8FRwvYh9rh8jqHXr1nbppZd63jHs3n33XResGEOUM4bhAQcc4F5NIPSWHvhddtnFf1NnpHfMMcf4mDiMsjBesUaNGrb77rt7e0EQU4bkCeNpp512chHCtRByuf3221unTp2sdu3aLthuv/1234+2S/oY24z9IeyXuiVvlAvXfPjhh3sbTMYLL7xgr7/+urVr1869CJzzySef9HA9yps2QV1SN5QJIboYeIylwoDlWk499VS/HiA08vHHH7eTTz7ZrxdjmvKjvCkrrjm0U8qdcqW8qS/y2qxZM9tnn31sv/3289+UI2GD2223nZcVE3YwMQde1++//97ri7xRf+SF8uEaCLMjn7RTtrMfHg08X7QBzsc9RllzTbQZFqBcuaZWrVr5b66TkFWuOdQhzwTqhTZKm2dMKu2De5fr4xx4Y4JHhn0QVexPPr/77jsXdjvssINvTwT5pi4oU9rxiSee6PnlWUI7Y7KiL774wp8jhHpSZtQZ1xpP/H155ZVXrunIiiev+3KrrbayQw45ZM19yb3GdXNexotxjyEWsVPCPYaQYtIR6o1y5HmKl4m2yfMHaLe0Q+o67MOC2Nhss818XCztnDG/PJspY9oGdUCbCvd/MngO49nienjWMeaWZyLlSLuP3ie0R7bRfrh2rpfjuYd5HnOttB/SI5SSOuaZxDuDdNq3b+8L9c3C85RrPvfcc61ly5aeFh2J3BtERvBu4d6mPClDtvNMPv74430bZUJ7pq65l6gLrvm0007zeu3WrZuLZdrFtttu63lmX54LCETOTwcCz2jS414HnllEMRxxxBFe1uSH9GifPH+pI9oy1/jss8/6/cpzl2ciz12OC/eyECJ1sCO4r+SxE6KQ4GXEi5mXIUYFCy80XoAYFxizCB+Ms+rVq7sAwDgJQgzjCnGF8MJ4YT+MIYwmjDUMriAYeUmynXFrpM/Lm4kQeEGyHoHASxXDvE+u4MNo51he3sHAYjuzIJI2IgEjgvQwFlgXDO9EcB7ySjqkxzlJi/NgrGIsURaIMowJRCuGIfvk1YmEgb/33nu7EYOIwLDjeKAsKVcMCQzBvEQd5yFPzz//vPdmU2bkjesmLAxDIng9KA/yhOGMMU+ZsmA0ItI5JyAAMdjYhvEP9KADeSVtyomFMg0GJyKcc5Nv9qeeaCMsIZ+ch2OoL66VtoCxRdkDecQbw/HkgXKh/GgrGPGIDc7BsUEoIIijUA9MpsC/7EsZIsa5LvKRyIjC0MUIxRgkb9QbXuMg5AsC56VMyCOGYWgbGK6PPfaYlwftjzFinIv8cf9AqCv2oZ1yHKIUw5yOkDDRBr3+CEDKj324XuoNbwH3SNiPekPQUY7UPe2EcuXcLEDZUt5cO3VMe6BcaPusC2VJXSPOgLLk3uGe4B5ASLMv7RWDHjHFNsqddof45Ro4P/vhMQueDUQwafB3qGPaEu0DkQCkiwAgn+QFwz+ZqAtQD+ST+gXKAxFHuuQxXDttFkM+vk0FovclQiUvURfae6L7kvLnvox6n/KC8uU+477hmRXuMUQfZU0HW/D20s6YcAXRhJA95ZRT/HzkkbIkLZ6ZdAIA6ZAv8oEg5HmdH7RdnuOIQdJE5HAO2lXUw0175toR+ZQz+1LPtNd4aOd0KFD3iE325RlAOT366KMuhGj73CukwTXwDOF6qAfqLtQrZcD9Spvm2cV9FDoaEIfUCfvzzCe9aGcI7YP9+Q20czrCuGbKm/KiLLnXeBewHsIzi/157pAu+3Mvc02hXGhX0XcO+QjPPSFEwZGwE6KQwMjAeGMCFcaw0APLi5gXLj241157rRudjzzyiF1zzTVulGEkBoOGFyFGHi+5rl27+n70mmKo4XmjR5gXNC9dJicg7TZt2qwJpcEgwHPAcQ8++OAazw2GAD3KHAcYRngN6P0mbBRvDgYl+cQ4u/XWW70Xfv/99/d1icDowQjASMGLwjnxLNEji2GDkMXou/DCC70XFmOWvBKehbcpXehRxsjBcAmGdyIQNxgsnI8y4zrIGxN5YAxRDsG4B8oCI6RLly5enngSyT+GVagXxBZlR3p4DvDeBA9agHKi/kkfow6jiJ5pzo0HBy8Cxi0LaVE2GD1cD+XHuRE3eCs5N73eIV2OIW28K6SHVwQDkjzzm4XjMS65nviQSQwtvEf05lPfeJXJAwYe7S0K61mHgOHctCfSZkFoY+RhLJOngoBQQDAwsQb55nrJM+nhFeI8eLWoA+oc0RBgP9o4XkXK6vrrr3eDkc4E2jhwD9FryScl8HxwDv6l04C8RwUYUDa0T+4X7i/q/4wzzvD8ILSoO+5FjE+MWOqKdaHc8QKSFt5R8hHSxdDmPubcXBP7Uba0JcqXdoowZ3/aBnVDetzXeBfpdcV7TzuiPNjGNbMvx4b2sbaE/AYoYzwmtBM80XgwE7WpQPS+pDMqL9gvv/sS4ZIf1BedAtzD1AnHkw75xftK+XIe4JlG+e2xxx4ujmhriIcw1pc6o73Qpqhz0uH5zL2NCGFG2fzAE8YznOcmz0I8gSwIOTpiAjwryQ/P/HAunu3cx5RvPLQfOrDCs5j9KDue5+FZxfOZ8qAjivKN1mX4m/uHdrfjjju6h5q226FDB99GWXE/0t64l2hf3As8a6L3N8fzm/bIteK9C/cA0Qd0/JAHtgPnZn/SOfPMMz1d9qN8uIbQlkLeSO+2225zLx8ew+i5hRDpI2EnRCHCS42XbVh4cWH00GuMAcGkDPfcc4+9/PLLawzaYFyH8S0YIvQcA8YhLzvS5SUciL78woudFyzHAi9VDHGMLQzOYHRyHHni5c4LHViPMYPRgNhAuNCbimHBvonA8CTfpIGXADCaCCPEAOZ8odc45JV/ExkxqUDZIcAoAwzbvCBPGCxcC54MjgPChBCzGBahvIE80ZMdhBrXQ9ljWIX92EYd4smgbDAcMSLjoRwx6FgwiIMBhXcW4yUYTOzHNRB+xzqMVIw3FsbXUEYYywF+I4YId2J/wJDE2MOrRXtCGGCMUl/R8uF8iCQMO8qP7RjW/EubCSGgAf7mumlTXDOGa8gbobIhb6FO04FjWBD45J1zIcAA4z54a6kDvGfUASI3wLGUwzbbbOO/ae+kRZ0ilBFu0XsIYx44hpBO1kfLhmvBm0fYHQIgwH6BaHtFRHIv0olCJwaGKAY75UR7Jx8QjqfNBQ8v+cSw5Z4gn+SDdkqd0E6pI6BuCGmkjKkb6hsBGOoAr0h8+ygsSBfhwXODa6JsECnx5RYlel9G76t4wn0Zrjd6XxJGSNmFuo62x3jYRrmE/CBwKRdEBp542gztGvDYck10tHANeB3JB3+zUIYsPKe5p0mH+wjPH9eTXxlzj9A5wvH8S6cVnkHaIunT+RWegYgYzt28efM1k5Hg8SI8F9g/wN/cB3TA0HYpK/4lT+xPmVEOlBvbOAdLonKjPfFcxjPHs4sOG55FQD6oY9oz23r37u35oy1G2z3p0mYRwrQLnvG0E6Ctkl70eQlcA3nmvQd0OnG98c9VntMIaIQdHmqea1y7EKLg6A4SopDAOOHFG17wiDjGr2Gw0MPKyxPjgpc8L/8g1MILORg2vDzzI/oS56XOCxMDIxj+wAuSJWo0AMfGvzwxAPAE8aKmR5UQMa4jGCbxYMiGc7IESJf048+5tmCkYeyTH0Kf8oI8kTfyES0LCNccnzd+h3XkPRwXyhjD/6KLLvKefoQX4+eYHCLUXyI4V7RcEhHSR5BhNLFwboQLBk4U2kQ4H3klfAyvF2NeaE8sGF8Q0s2LkC/yGARFFI4PCwZ0yBv7ky8MuVCWBSFablxv9HwQLbuwLhHRYzBeKaO87qGQ3/i65/xRIzZKNH1A2DK2k3BUBCSdG0FgJMpnNN3466SdBmM8tLd4QprR9sF10j7odFlXROsnlGPISzzR+xKvW16QZuhcSrVukhHyQycK5YJ3nQ4lxo6GMYw8yyhb6otxY4xRpgOB+zmIl5AOIi6kwzbaOMcnA8FI2CfpIOwIDWXh+cQ1Er0RwjnDeWjX0Xsnr3IF2kggtB+OD+0qvk0lAk8x3jLKhLBNygIPGmmzjtl8iQihjfXt29eFLcI5/tlF/eGt4zy0wSh51R+/4+91CHnF+4z3nU6P8M7B8xqeY0KIglHwt7MQ4j/wQg9hWyz0SNIDTK87vauEZuFhYcA7XoLoy5DeU156hLRgsAACEDEYNUI4JngHAOOKnnBejoxZCDBoHa8Q21iixL+E8RrRq0pIDqGkePowTDAGEsF20mR7GHNFmoQ2YSTgneDaCwvKlB5fjAi8SBhQwfDhvPQ6Y2hRxuQNI4Te/GBY4FlhPAtGCYZoMqJlw9+ElWJMEzrFLH9cN+fDAxFvAFGnGIb05odywWikDslLqEPaCXnhNxPU0CZYmNCB8MfQqx/yEs0T10YvNz3fhDpxXAibi+4HpI/RTV1yfsqMkDfaE2WaqI4wwLgO9sEIjuaNiRfw/hUW8WWdDK6FciUUDxAS1CllSZ2znXuINsI9FCYkwVANYX7sFyWvc5IW91h0O2ki6PA04K2jTPCeRI3XvIi/Ttop9y1ClHYajHWuDWFA22DhWgipjtYBocyJPMbrgvzqJP6+xDOU133JfUfbJZQ3el9yzVwr5ZEKtE3Ox7+nn376mrLB60MYKd5gxAHn4TlE+RGKjLgj/DyMQeSctB3uYdp1SIcOOEIS4ztXolBf3FOcBxFIuGynTp18IVyXcHE8h1wf8EzgfHhcKQ/Aw0gYfSqEeohvR/nBe4fORt47hK3iaUOEImAZt8v106HHx8ipR/JHBwbtPwr7cU3UG+HMocOP5z/XyDMjnecqcE8SkUKd0HHG8aQVxkgKIQqGhJ0QhQgvr2CkBTB0WDDECffhJYs3LITOBRjrxguVXl7GVrAf434IASRd9uVfDM5evXr5C5FxHPS88lImPUI8eUmzjdAazokhg2hLZoByDo7hnExGgcESDPxEYCwQsojxzKQUHMfxYcINwohCOGlhgFFEWA/GBYKKa6NsOC9ilLFvzOiJ4Y4II/+EHYV96AlG+BL6l8rkEgHqo0+fPn4O0sFYpPyDURiMFf6ljgm9I5SQcqcHmmNYEAWkxUL7IKwPrwvGH57dkE/GYTIWJkzOEtKPwjoMZNoD5c1x9LxjZEXbU4B6D9fAeRCFrEMcIFKj7ZW/MdbZhuhgUovQLjgHRm907FBBSHRNqcC1YZAyvofr4F7CCEQ0hDrlHmI/BB+GPvnmXqJtsB8eDIi/R6MEo5ZzIaQw9mlztCnSRrCH8sDIDfunCuemHeOp4F4hjVDGlC+GN+P72E6nAN7h0D4Ym8v1IyoKg1TrIq/94u/L559/fk1eaW+UXX73JUKW+zJ0GIRzxZ+T39xjhAsSIorHlLGRPO9Ii9kb+U1HGuWKF5t7FcGJgOJfvFIIFyCUFxGI8GdsXUgHTzj5Tia66HgjPa4f0YjYji4hXBJhS14Qf3Q68LxkAhLORbtEyNCm0m1D+RHKjslKwrOLibQof/KM0KTDivGjbON9gvcZkct9EoX2yrOOe4znBoIslBUdHEQx8DwLs5Hm1VYCYTuTvoR2TwQC5cR58nrnCCFSQ8JOiEIAAwJjmxdnPBj6YSISjIHgyaGHGgEQBBeGzWGHHebrEXd40fDYhbFC9GiGiS8wOjD+OR+90vQUYzjxcsaQwvjmhcyEASeccIKLtGAYkc94kYcwxJDlnByLwc9kFmGMUDwYcnivEHgYn1wT10beuFaMm+DNCudMVDbpwLmYOICedIwTrp/8Ulb0RGOoUcYYWqG8wz4YbxjKZ599thtYkChflBEGBmFjIf8Y2QgI0sHzxpg5ypQyCGkEYwUPGBPIUOcYnpQL21lHmSKWKHvqA68AY784H2VO+ggSzscClCfHs0+AdDiWdkLvP8dhVDOmhfRpi0CeaA/ULYYm14ChyXoEEGP2wn5hjBhlxjmZ+AWDneujXkM5I9ZJLz+4RtKMli3ph3C8APuF6wtlGPLDEhVgrKfMCaejHvAuIBi4Z0JoItfJJDPUUZhkA8OTewjvTvB0UbekHz1vANGAwU/Z0X5IhzxTXoTjhvuEe5C8cA3RdLhmromyC3AdYR1psdAmCIFmG/XCfct6rhEDF08T41c5LrQProXyD8+EghKeV6GNh/xRJtHyCPvRJvIi1fsSz3Sy+5I6g/i8hTYS8kX7x8NGXfLsodxICw8uoo/yI1oCzyrHUXZ0rDCOjg4sOk7CpCk8p7gXeA4zAQ/p0K547lG3eYEnDAHJPZfofiAklDKljSDCET7cU/xLPskTAoZnVWg/Af6O/oZQJtH7Kdxj8W2PdTxfgLJHOHNddBjwDuHZxTOQe5mOJbYFjzZ5JASVdko6pBfqgbGR3GuIQq6J4whf5Z5g0iHOBdF7OkD++E2aIT3KDa8l6VAe1BnvHDohhRAFR9+xE6IQ4AWOx4RwOIzM8PIK8GLGGCWUDCMJw5+XHC9d9uceBF6ApMV6/sbYwSMXelF50WJoY9AgIjBuwjY8drxwMVI4FgMHowkjEXjhYlAhAjDGosYhRizHki55pwedMJn8wDCjBzwYXlw/RnH0+jGAMPK4RvITXzbpgoGAAEI4cU7KAaMiGBbAtWLIkD/+xhgkX3ijAggd8kWe6VEH6gQjmzLEOGN/0kBAUUaUJeUSjDmEN/XBfhi2oawxWDgG4w7DByMR4wmjKBjAQLsgn5Q7+cS4oW7C5AS0F4weRBx1HS07ygAjkTKgbBE5tDGMUsQJIg8DlGc7107dk1/yivEW2k0wammX5I2OAgiCI1qGzC6ZyrsCMcSCAUmapE15BOM7tC1EEnnmuilvyo/8BE8Hx3JdTKyA54oQVUQEx9DmqHMmkYiHc3MPYaBSZtRBEMuAxwXRzbVSrqE+AnhWqBfqh7KlvBAktDnaDHkjz9zHeF0oGzpWOBfH4S2iDsLkMJQ718Qx0frnGjieMuZY2hVlE4QU5+c47m3qgHZB+yCdgkJ7oS4on+Dtp/1hYCM2KOPQNngm4OkO+yWjsO5Lnn/cm9QZbZmy4x6g3fGsDPcY7Zs2zX1JW2U7zxfuMdInKoL8I0YQMTw7mRyKPNKJxnhJ6pR8kydETihj0iFveRHaN8KO/JNOFJ4j3HvUH+0glB3CnGtDeFGPlBGeM/LHb66Da6U+yEN4L5BnBCfP7HC+0KaoK9oedUd50PZorzxzSIfnM9dGuVGeQThx3WzjfUB6pE1eaYe0S55rlBlph/qhXmmvHMO9RVnzTAiiHLinyQfPLNoSbZl9w7OE9Ng/+s6hPMhXKu8cIURiuL94/krYCSGEKNIEYYcAJ4xPiGQQbsyEVXQiEDYYhGqfPn08XJ2ZHRnnLIQQGwtB2CkUUwghRJEHbwELXg0hkoGXF68ok90wiy2TuiDqCMXEI0f4pRBCbIxI2AkhhCjSEM5FKFkIURUiGYQrMgsk//br18969Ojh3+bk92WXXeZhjkIIsTGiUEwhhBBFGsboMN6HsTjx4+GEyAvGzNFugHFktJ0wflEIITYmFIophBAiI0DQMdGERJ1IByYCYXwdCxN9SNQJITZ29JQTQgghhBBCiAxHwk4IIYQQQgghMhwJOyGEEEIIIYTIcCTshBBCCCGEECLDkbATQgghhBBCiAxHwk4IIYTDx7+XLl1qS5Ys8Y+BR+E3U8ezxG+D6LFMM58f7MP+LMuXL4+t/S9sC/slOm887E8e2J/PJOQFaYV0o0uyY4QQQoiijL5jJ4QQwnnjjTfs7bffdtGz++6721lnnbVmivjx48fb/fff739fffXVxnsjgKh74YUX7JNPPnHBtvfee9sZZ5yRcHp5RNfPP//sH44eOXKkf1+sevXqtu2229pBBx1kVatWje1pNmvWLHv44YdtxIgR/vu8886zXXfd1f+OZ+bMmTZw4EDr37+//82nEerUqWMdOnTwJf5TCYMHD7aHHnrI804euGamx69Xr57tscce1r59eytVqlRs76LF4sWLbfTo0Z7nZs2a+VT+QgghNl30HTshhBD/gpcCogGv14ABA+yvv/6KbfnHY8f2eK/WvHnz7KeffnLRxjaOQ1zFs2jRIuvRo4c98sgj9ttvv3larBs7dqy99tprvi4Kgg7xFzxwP/74Y2zLv0Hk3Hvvvfbcc8/ZhAkTfH/y9Oeff7rgRCDGM3/+fD8/6ZIHFtYNHTrUnnzySfvggw9iexY9pk2bZvfdd5/deeedXmdCCCEESNgJIYRw8FzxMefmzZu7kEPc8G+A7Szx4IHDo7fvvvu6x2vixIk2atSo2NZ/eP/99+3LL7/0NPHq3X777e4169q1q+25557+EfIA4vL77793D+Ahhxzi+UJ0xQtGxFnv3r3t77//tkqVKtkpp5zinkXSvfzyy22LLbZI6DkMXrpy5cr5fux/6623WuvWrV2c/vDDDzZnzpzY3qtB+M2YMcMXhGAU8sv6hQsX+u8FCxb4b3pRo2UYhfRDeuwfhTwgSBGowL6kxX78zUfbWSgPFoWQCiGEyO7SpcvN5cuX95emEEKITRc8YmPGjLFddtnFvV4ItM0339zDI+fOneuhjogUwjQrVqzoxyC8+vTp416k448/3oUSnjeEU7t27dYIQba/9NJLLkoIu7zgggusZs2aVqFCBf93p512clEYwBOFF493E2GdeOXIGyGgCM8AIZXvvvuun+fII4+0jh07usAj3YYNG3roJnmKZ9y4cS4cCWM8+OCDrX79+h4SynX/8ssvfn077LCDp4On8uuvv3ZPI9eK4OUaEaINGjTw9IYNG2aXXnqpCy8E2FNPPWUvvviih4aS5mabbeZCDBBsr7/+uj3zzDMe/orgRRyH8FH2w/N4ww03uMBE3D366KP21Vdf2aRJk+yVV15xTyNlT77ID4I0Gh4rhBBi04H3DB2L8tgJIYRYAyKmcuXKLu7wBCEcIJGnDqZMmeLeudq1a1vdunXdQ4ZA+f33312EBBAqiEO27bjjjvmOXxs+fLhNnz7dRRzCj3/JGyGfeOkC7Mc4OcQcQrIg4O1CsJJf0uc3wo404ZtvvrEnnnjCr7VEiRIuvAgR7d69u3sKgfLh2hB8vXr18rS4Rl62b731ln3xxRe+H3knHJV1lAfpsRCOSgho2C+kR7khJnlhc53kk7GAAf4mP4m8kkIIITYt9CYQQgjxLxAPhEoi1PAS4bnLSzgg4PDCIejwGLVo0cJatWrlYYuIpEAIN8TLhVDLD7yHnHPnnXd28YJoq1atmotIvG0BBBSeK7yKCNJ0IH0EEyGhnTt3tuuvv96GDBliTZs2tUMPPdTzireMSWEQe4cddph72fDG7bbbbn6NH374oaeFEGPBW4cHEA/bPffc4x49ypNyBDxzeBnxIuKJRMzdddddttVWW/l1kB7iLwhpztuyZUu77bbbPD0mtGHyGoQnwvGaa67xNPDYCSGE2LSRsBNCCPEvECKEICLuCBv89NNPfV08iCLCFtnGfm+++ab17dt3TZggIgkvGxDyiGeJ9WFdXhByiSeMY/744w9Pl7BJhBgikrDHAOILEcQYt4KMM8MLhhjDO4jwRESecMIJHi4KeNXwmuE943oRXh9//LF74jgvxwUoB8Qnwo6wToQxM2xyDryfHE9aXP/WW2/t4wopZ8JAjz32WD8H10f5AWXF9R133HHusWTYBGWCKAxCkr9ZL4+dEEIIvQmEEEIkBG8Z49QYW0eoYAgBDN4kvGeIN34PGjTInn76afdosQ6RwqyWTHgCNWrUcBGDeGK8XTJIC4GD5+qdd97xdBmvhgBDHJIf0gHG5ZEvPIJhopFUQXAhnC6++GK7+eabXYgxKQpj3kK4ZxBQQL4QmYyL4xoRcWGMXZSoCGaMIL9Jg7yTbwQoZUEZBRBsoXyjx7OO46JEtwshhBABCTshhBAJYdzcPvvs456mMHFKEDnAZw3YhrjhW3Hsy8LkKoxPQ4gRqslxpBW+l8rMmIxRi4JIxOtHenjrOA/hnXvttZenifewbdu2LnIQmeHbdniyGKOGBw1vIYIwgOeLtNiWFwinxo0beyjkueee64IL0UYeAU8Y5+RfvqPHDJx8QoFxdNddd50dccQRvl8QW5wzjC3E44aw5Vi8auSTfxF0rI+GlP76669+LAIvKvggLyEngSeEECKKZsUUQgjhMK6N2ScJE2RcFyDaGBdG+CMCiXcF48v4N3jRGCtGuCAevrDgQWNiE8QNvxkThnBB6BGWiChEoDHejAlamCWSkET2R6AhsK688kr/hEJIk5kzGbdH2mwnXDKMu+NzCwglzoloJM+fffaZffTRRz4+j/2jhFkxGafGzJmITsboIcpIg2vdfvvtPd+kx0KIKKGU5BnvHd5EhBhlRZ4QgxyHMOTauC7OgYcOYbrlllu6aPv22299f/ahvBHNhLtyLCKW2TgRqIzLw6tI/gjtDFDmpI0IJh3OxxjDIJyFEEJsWvD+4J0gj50QQgiHcWq8HBATAUIVGTPGNsabMT4MDxbCCa8TgoIJU+JBnOBRwmOGUIIDDjjAjjrqKD+GGSb5TAFhjXwSAPGDSEKw8KkDJjCJn2QFjxeik5cX58fDh8cNYYnwC59aIE1mneRTAQg6jouHa+RaEZvB88V+eB4Rc4g3BBfCD68ck5OQZ8QcIhTBSLhm/IQtYbbPfv36uVjjutq0aeOCDfAwMp6Oc/ABdfLKuD3Kt3379nb44Yf7fkDe4usDEHmUOdsRf5QjZSGEEGLTJmvIkCE5zGSmnj4hhNi0QSQQ4oiHiO+uBRAdCBnGxiHK+GA4Hjw8T4QxMglIGB8WCOPjGLNGCCWhjgGEG543/iXkkvcPYZeIOUQenjG8bHi44mHb559/7gKKME1CPAFxhoBEkDGODZGGMNxuu+18fF88pDNgwAAXkwjOINAQUoiyyZMne5747AN55Hr4FAFlgFgLn1fAywiIXD60jui67LLL/DezibIdwRb/LT0EL3kNY/kQanwGIohQxCvfp0NIIwrjv1GHRw+PJGKbvBx44IEuwoUQQmx6EMnh71QJOyGEEGLtCMIO4dutWzcPERVCCCHWB0HYKRRTCCGEKCTwHGpSEyGEEBsCCTshhBBiLUHMETZJSGp05lAhhBBifaFQTCGEEGItYWwek6sw9o+xffFjDoUQQoh1hUIxhRBCiEKCSViYSKZOnToSdUIIITYIEnZCCCGEEEIIkeFI2AkhhBBCCCFEhiNhJ4QQQgghhBAZjoSdEEIIIYQQQmQ4EnZCCCGEEEIIkeFI2AkhhBBCCCFEhiNhJ4QQQgghhBAZjoSdEEIIIYQQQmQ4EnZCCCGEEEIIkeFI2AkhhBBCCCFEhiNhJ4QQQgghhBAZjoSdEEIIIYQQQmQ4EnZCCCGEEEIIkeFI2AkhhBBCCCFEhiNhJ4QQQgghhBAZjoSdEEIIIYQQQmQ4EnZCCCGEEEIIkeFI2AkhhBBCCCFEhiNhJ8RGzIoVK2zatGm2fPny2BqRHwsXLrSZM2fGfon8WLBggcorTWbMmOHtTKQGzy+eYzzPRP4sW7bMpk+fbitXroytEfkxb948mz17duyXyI+cnBx/ji1atCi2RuTH+rovJeyE2IjhAcKDRAZR6kjYpQfCbtasWbFfIhVoXzKIUofnl4RK6ixdutTLa9WqVbE1Ij/mz58vYZcmCLvFixfHfon8WF/3pYSdEBs5xYrpNk+HrKwslVkaqLzSh/Ki3ETqqI2lju7J9FGZpY+eY+mxvtqYWrEQQgghhBBCZDgSdkIIIYQQQgiR4UjYbaKMGjXK3n33XRszZkxsTWZAjHL//v3ts88+WzMhyK+//mrvvfeeTZkyxX8LIYQQQgixqSFhV4RgYPgvv/xi999/v11//fW+PPHEE/bbb78V+uQXgwcPtqeeesr+/vvv2Jq1Z8iQIXbbbbfZ22+/vVaDQ5lt6Y033vDrf/rpp31yhgATDrDttddec5EH33zzjfXq1cvGjh3rvxMxd+5cF7I33nijXXfddfbkk08m3X9jo0S24uBThbIqoSdjyqi80ofyKql7MmUoKy+z4iqzVAjlVULllTL+HMuO/RD5wnixTHqOYVcuWbLEbUgmfAkLv4MtGYUZLNnGMXlBmiGNaHobepKnrFxjPKdWrVpWpUqV2CqxIWBGpp49e9rAgQOtQYMGa+pjzpw53lguvfRSa9asma8rDN555x178cUX7dxzz7W99947tnbt+PTTT+3ee++1HXbYwUVZqVKlYlvSY8KECXb33XfbpEmT/Ma56qqrbMcdd/RtlMctt9ziNw4isly5ci7+BgwYYBdffLG1bdvW94syfPhwe/TRR23q1KnWtGlTK1u2rM/iV6NGDT+mTJkysT03PnhgjRk92paVqWkri5U0vebzh06AhYsWWt06dWNrRDLCM6pOnTqxNSI/eLaVL1/eKlasGFsjkoGRxfO7du3aVqJEidhakReLlyz2GQu5J4tnF4+tFcmYOWumd6DXqlkrtkYkIyf3v0kTJ/kzrEKFCrG1659VOWYVy2RbsxrJ7Thmuz7nnHM8Wi07e7WCL1mypNuY7dq1s5tvvtlKly7t65m1+LLLLvOItsaNG1v37t0T2rOTJ0+2//3vf/+aeRzb9M4777QOHTr47yg4KbBvseXXxXOMWV15TkrYFQFoEM8//7x9+OGHttdee9lxxx1nVatW9W0YmcOGDbPNNtvMKlWq5OsKg759+1rv3r0LVdjxIvn999/9ZdKqVavY2vT54IMP7LnnnrN9993XQy65QTp37uzb0hV29J7ceuutNnLkSOvYsaMdeeSRfjNTrtxgLVu2tOLFN94XH8Ju4rgx9vhPK23EzFXqkUyBLORvVlbuA19ThafC6lnRVF7pkJVVjO5eN45EKuTelbon00DllS56jqUPzzGEETJvQ7F0eY5t37iC3XRo49iaxDB05/PPP/fvFVLXLF9//bVHfB1++OF25ZVXuuDjenAEvPXWWy6+qlWr5hFhiYQdHXRnn322NWnSxPbcc09fx/G77LKL1a37345hCbtNCDxKKHx6cLt27WqVK1eObfk3uIQRgDScLbbYwkMSEYIHHnigDR061L1wNBoaTPv27e3ggw924QPjx493ITdu3Dg/Fi9Vv379vAcDYUcPBeGNCDMaN+v2228/3w/hybi2999/33tOt912Wxef8UKTUMxXXnnFttlmGxdR3377rR/DTcM4uJ9++sm9kSeeeKL3giSCm++ee+5Z0xPy+OOPuzjDE0ivULrC7scff/TQ1ubNm7vnL5RHPIhnhDX/Atdw2GGHGfcG5fLVV1/ZBRdc4EKQeiBNypnyo4yeeeYZL7fWrVt7vVB2BxxwgJfBm2++6b1FHHvyySe7p5A6pDwIWw09q8cee6wLYh443Jyvvvqq/fXXX94uyAt1mu5UuUHYPT14lY2anWPF0ztcCCGEEKJIsmxFjm3TsLxde1Cj2JrUYLjQtddea4MGDbKHHnrItt56a1+PzcV6Is9GjBjh9id2d17C7owzznAb97zzzoutzZv1Jexk5hUBmPQDD1KLFi1c1BHW9OWXX66ZJIReBRoEBj8igG2EUdJLgCDHtdyjRw9vKDTO6tWr20svveSiAQg7fPDBB114ITwQGR9//LGLBBbOffvtt9t3333n2+lpQASy0PgRgDRsRA7p4/3iZoiHPCJSaVjADYHgfOCBB/wcNGbGC+LWRqAlgmP/+OMPF1aNGjVyMURjZV1BIK9cb/369fMUdYw35PoZb9imTRvPJ9eMeKO86eFBEIdYa8oE4Um9ITARaQjjL774wl5++WU/nnqkPLlWBCnXg7ueHiOgTgk3Ja2wDXGPsEaM0WPENVPe1AdeTPIhhBBCCCEKDp3+2GFbbrmlOzsA2+v11193Lx0OiFTmiqBDHzuXKDicAxMnToxt2XBI2BUBEECIA8Z+ASIIDxDG/cMPP+x/Y/jTgBBieLXwmOHRwotTr149H4N3+eWXe8jiWWed5V4eRA3gLcNjt9NOO9lFF13kscO4jWm0hCF+//333otA6GOXLl18QeAhTBBgnBuxicggfTxficayITxJL3iV+A277767XXLJJX5ehBrpBfEXD8IPOBchk9x0XDfeLQhppkOyYyh3JlWhTE855RTvdaEs8YRSfog9roklmg55YglwzXg2TzjhBLvwwgvdFc91MnaSMFrK7eqrr7Y99tjD90Oo4fHEjc82PHl4Q6kLHi6IRuK98XySH+okL2EqhBBCCCHyB7uPOSGw+/bff/81w3GwP1mPfY0NzX75gSfv559/ducAEXfYx9hxGxIJuyIADQORgNcHatas6SGIeOGCyzaIJUAAIrwCHItQuuaaa+ykk05yAYF4oNHyL9vwLDVs2ND3Jz28YTRa9pk2bZqLvI8++sjFzfnnn++CBk8XohMRyPleeOEFO/30091jGERofpAu5yL/CCOOI08s8bAvnkC8XWzHDc4xQaTiPYuKqVQIgozrTNT7wjUiwBgAHA0PpQeH8sHbGY7LTyBybdGxhQzIZdIXPsVAuSIg2YcyxQvJuW+66Sbf9thjj7kIxCuHgGMsIGIaIU5YAAJ7XbjuhRBCCCE2FYgsI3oK2xQnAmBvYeMy1GifffbxjvVgtyYKwwQmcyKajSFH2M/HH3+8D+dhjohENu76QsKuCIB4Q8whZPCc0Zgw7vHo5CVkoiKF8V+MQcPDddRRR63pgaBBkhbrITpta+iJIP2wnTBEPERHHHGEe55OPfVUFzyMi2OWyzPPPNM233xzb/y4qxGLqRBt4JyXfCUSSYQ7IkJZ7rjjDvdU3XXXXS6CEF+UT1TgpgLhqpTl6NGjXaTFw7VTVuQRj1kAEUkZhxuafIfyi/feRYnWC6GrDMhlgprtt9/ex0Byw5MWaSDyGItHeVPuxGozUQx1wrhJhPrRRx/tYo9yCB5YIYQQQgiRPnjl6CzfeeedPeIN+NQYw3KwA7HTmDAF2xP7i2FJ2ITxYI/ieMBOxl7HnsPexFkiYbeJwxiqMIEJ3637888/fbwaAzPpRaCBBCGWCEI3EVk0UgZxMp6MxhlEFOkjFmi0iCbG2hELzDq2h4ZNIyUckzQImcSzRK8F4/E4FtFBKCGEMX+FCW5wrgVv1X333edj3PgXgUl4Iu5tvFzpiDvEKhOnIIoYd0gZk3fGsjEGkWtgH4QjPThsQ1wztpHxi3wegXhr6oB6wavWp08fH2OXXz7wbDLujrBMbnhEIg8JxCRlTlp4CRF2TLSC0KPOKAPyygOCumDsJddNGRSU5StzbOmKVVpSWJblltXylZZwm5b/Liqv9BfKi3JLtE1LoiW3ja2ijanMUlmYUEL3ZHoL9+MylVlaS1F5jmHfpAqii8gw7Dps2mDHYeMxPwXfN8b+IsIKGw2bkL9xDGBXY58RAQZRZwCQNttIh877DYVmxSxC4AVDDCC+gphj4g3CAjt16uQ9Akywwaw9iJ4wnSqihZkhGcBJI0U0ICCYfZGZIxF9uIuZORKvEzMwIv4It8Qzh5ijh4Jz05CBcEhCMBn7haeJmSERegghQjrxLjH+LQpj8hBi3CzMIBkmIGHmSDxS0K1bNxeWfCQcQRUgbSYTCZOtRL+JxWBUvHcIIuKX+bA6NxSzZ9JbghhGiF1xxRUe/hgP49WeffZZv15uSq6BmSy5PkJLKW8+WI4LnXS5ITk/3k/GB3KjEyqJ+x5xhoeVMkVo4ckkD8RXczx5xz0PTH5DuVMXwH122mmn+VhHJryhzqg7HgSEWVKu5Aexh8eS9GgHnJNjwgyc6UAex48dbd9OK2MzFmdbscLV4hslS5cttRW5dVKuXPnYGpGMpUuXeDtVeaUOxkLJkiVyl8QhPuLfrFy10hYtXOidXcWK6Zst+bFi5QpbvGhx7rupXO77Tv33qbBkyWKPuClbVmPZUyNn9XMs1z4pWWJ11NeGYMWqHGtSvbQduV2N2Jq8waamYx47jXkiiHQL365jG0uAznuiprChsB+xvbA9+ZsoLBwOpIUjgIgsOt+ZPA+bjkgtOuzjCY6DMMSqsAmzYkrYFTEQMXwUkcaEAOF7djQCxEPwGuFCZipWPDwBGiGiiIbJ/ogJ0iBeGM8cQgRXM8KGuGJCP5l1ETGByOOBhmDEcwW0CSb9QOQgdtiGtwvhiAeM8Mx4cFWTP45lrBkeR44jnTC+j4lcyMNWW231r8864JnEY0c+ETFRbxjrEI1cD8dx45Bfbkzyh2Dj+hGK9JQkgrJjPxo90N7xSoYyJE+UHzceQooQzuDJBI7jWrgZOQ9lwUJ8NnnAA0iZUy9BfMWfkzKg7ALchJwzeEaptyAK6flB2HHNGDOcJ11RBxyPiNyseVPLLiEjMhXmzZ7h91jDJv/UlcibOTOneYdQg8bNYmtEfowdNdyf7RUqV4utEclYtXypjR49KvcZmXtPZmuscX4sX7LQJ0xr2qJF7i8J4VSYOW2yvy/rNkj+PTTxD2NGDnMHQrmKmaEfeE8hurBDmWyQ6LC8wKbEWUCbYPgRdiFOhJ49e/okezg3sNHo9McDiJ2KrUuUFUsQjFEk7IQQa00QdngBCyIMN0Xo3EDoR0W4yBteJLyweFmJ1MD7zzs3r44o8W/o+KPDk9B4DCyRnHVtQG6M0BFNJ3Ze39gV/wYnAs8xnmF0UmUCiK8wIR6hmMnCJdkXoQTsi6OFTng68ImeC/YUUXDYC5QH69iWF+tL2MlHL4QQQgghhNhoIXoNDyPOrGSiDtgX0cqCqAMivIiqinaS45kjPdYnE3XrEwk7IYQQQgghhMhwJOyEEEIIIYQQIsORsBNCCCGEEEKIDEfCTgghhBBCCCEyHAk7IYQQQgghhMhwJOyEEEIIIYQQIsORsBNCCCGEEEKIDEfCTgghhBBCCCEynCIv7FasWGGLFy/2r8BnEnyFni/SL126NLbGbNmyZb6Or96vCzgX6XNuCGXHv0IIIYQQQoiNlwILu/nz59uff/5pv/zyiy+jRo1yEVHYvPPOO3buuefa999/H1uz9syePdsGDx5skyZNiq0pOFz3Tz/95P9GBdv06dPtmmuusW7durmgg6eeesrOP/98+/vvv/13XkycOPFf5ZqKMFu+fLndc889dskll9jUqVN93QcffGDnnHOOff755/57fYGwHDNmjP38889ezlzH77//bvPmzYvtsWGYPHnymvyMGDFiTb0IIYQQQgiR6WR36dLl5vLly1uZMmViq/Jn4MCB9vzzz9ubb75p/fr1swEDBrjwwnBu2bKllS5dOrbn2oMhjoBs166dNWjQILZ27fjss8/szjvvtAULFtiOO+5oxYoVTN8iVB544AF75ZVX7LfffrMddtjBKlSo4NtIG0FVvHhx22uvvSw7O9sGDRpk48ePt/bt21uNGjV8vygI49dee81eeuklF7SU63fffWdZWVm22WabJc0novKLL76wOXPm2J577un5GDJkiOdrm222sebNm8f2XPfgNezevbu98MIL9uWXX3o50GYQU1x3zZo1Y3uuHxC9tNUXX3zR3n77bevfv7+XK+tbtWrldbOxgqebjoxqVatYdm5bFPmzdMkiW7Z0qVWpWjW2RiRjyeKFtmLZMqtcReWVKnNnz7KyZcvkvnfLxtaIpKxaaXNz323Vq1W1Yhvx87qwWLliuS3ItU+qV6tmWQW0bzY1Fi2cbzm57axSpcqxNSIZ2KVzZs208uXL5dr8qeuHdcGwYcPsueees2+//dYXbG00CX9XrFjRbc65c+fae++9Zx9++KFvw2FSt27dPO1qtnP8W2+95f9OmTLF6tWrZ6VKlYrtkT44E9ANVXNti3Vhd2J7L1y40LJyjf+cWrVqWZUqVWKbkoOR/swzz+RWZnk75ZRTrFmzZr7+r7/+cs8V62rXru3rCgNEE8b4//73P9tll11ia9cOKvX111+3nXfe2Y444ghvoAUB4fX0009748Czhndsv/328214zW699VYrV66ce+1KlixpDz/8sP3444929dVX2+abb+77BRBmTz75pItOxPGpp55qlStXtj/++MPTOvbYY61EiRKxvf8LIuX222+3CRMm+Pnq1Knj5fbqq6/a6aefbvvvv39sz3UPovb+++93IXfhhRe6IEdMvfHGG1a/fn3PJ+WyPsB7+Oyzz/oN3aRJEzvttNNcXPIgoM6OO+64tDo1Mg3CcyeMHWNvjci2ifPNsvWOzxfE8KqVq6xEybzvN/EPK1fklldObnkleT6Jf7N82fJcgVJso+5UKkxyVuXY8lyxQhsr6Pt6UwJ7AsNU5ZU6lBf2gp5jqcNzjGcYz7J1wdIVq+zs3eraVvXLx9Yk5ptvvrG77rrL/6a9U48zZsxwoXPHHXe4cwO7c+zYsX5vzJw50+u5c+fObgPGgwC77bbbPLoOG2rWrFnePnbffXfr2rWr2/MFAdsYGx3dtC7aGZ346IW0hB2hixQShXXVVVfl6QWiUPAUlS1b1kibMDwuBAN/0aJFLlZQrShlPFEY+wGOJYSPUE/25+933333X8KO9Mg8Dap169b/EpIUGkY7lde4ceOEeeTYoUOHevpNmzb1yuY4Kp+/CYVEUfM7rxcvlfz44497XhBOhFkiHG688UZvWOkKu+HDh3uDqV69um/PSxxT9njiaJicp2HDhtaiRQvPDw0xP2GHR4/yxzuIcNx2223dqwjcDJQdaQDpY+QiNDkP5/7111+97qjbrbfe2gV+PEHYjRw50vPSqFEjD02lPDg/3lKOp42Qd3oYaFukR+8KNxLb2BfRxfrgCcXjSR2xjnriN9fRpk2bhAKNfSlXvMi0WfKSCEQoaXG9Ib3geaatsG377bf3dkFZ0zlA26CNUH6UCzcqbZm/ae+0ff7mOiinrbbaao2gpazZxsOH47bYYguv+wChrJQfkBZtuSBQlhPHjbHuP6+0kbNzX1oSdimQawhhC+XWkUgFlVfaYGx7canMUsbLTOWVMiqvNNFzLG3WcRtbvHyVXXNgI2vXtGJsTWpgf5999tluN957771uy+F122mnndyGo7MfRwpC7eabb3Z7NAo65NNPP3X7GFuaSDrsd+y4W265xdq2bRvbMz3Wl7BLKxSTsUl47Lbbbjs76KCDcus0ywUURmpYWEfm8WThDkWYMdYL4UghU5jvv/++F/IPP/zgBjzuTYQMhdmrVy97+eWXPVSObRjvrCdkEiFGhbCd0D6OR1hxLAteQ8QWXi8MbwQMhnx86B/iikqisjHM8bwhzPDgUJlcI2lzPYTqJXLVYpCTDwTa3nvv7eceN26ch4xynYgVwhARdIRGIgK4JgRMolBMzkv50tDYTjnGwzl79OjhYZr0UHCNeEnZl4ZCmSC6QigmgoQwVq4RgTt69Gh75JFH1riiuUYEIuKasqCe8MZ+9dVXvp38Uk+UO17Jhx56yEU29cqxpEe6QXQFqC+Oo5ERhlqpUiU/zyeffOJ5RWRyLdQBgor6Yn/EDcKO9VxjaCPsw/WRztdff+1tAOFDetQV+aQjgLqK70nhWthOmOw+++yTsFy5aUPYaCgX6jKIO7Y///zzfjPTzhDFPCyoc7y+CDvKjbwROkw5Iv4Q4LSRUF60Ce4d7hnqsU+fPl6PbKOeKGfaBffME088sSYUl3QoZx5I6YJQnT93jg2eajZ3qVnxYllWLLcMtCRbLLYk2qblv4vKK/1FZZb+ovJKb1F5pbfonkx/WbfltSpXM7ZvUcnqVUkv/JHwSWxDbE3sPvQNToSgc7DBsB9xWGAvx4ss7HX2D7Yt27Hj0DbYfAXtaMc2Xh+hmGn132OoUyAoWAxkvCFnnXWWhw2eeeaZdu2117pnhkLAIMbLgbGK0XvYYYe594DfjEvDWMaDgnrFIAaMYkL2MKgRWhdccIEbphAKFlGCkY7BjAeIuFnSIm3G+zHO7/LLL/d1hx9++Jrjo1CgVHCoTP5FxOFZuf76693bRIUilLieROCixT2Loq9WrZp7DilQjPKCQIOhbInfTSQ+yB9hqYidAw880IXGgw8+6NdBWCmetrwaCulxPN47BNF1113nx+y7774uqhAWCCPGoSGyqS8mfkGMEwJ6wAEH+LYQasuxZ5xxhnucPv74Y893IliP+MMbyY1GWVJ3eKbIE4IZ0XbkkUe6kEEkI+gQV7jHOQ8T5yCgEEtcA8KNm4N6vuyyy1wEkmfaDfvFg4eYNkC5JhLotD3Og2CjPInTRlhT9x999JHvwzkp53A8eSe9aF3xN50QCDPKj44I8oyQY2wfXkpuZvYnrwh5RC/ijvuG+G3KiGujjdOuaYts58GUqB0LIYQQQojVIJyw67C3op352Lh0kmNf4njCxseREsReMrBT8YRhuxLBVtRJS9hhWLOgCgEPCoINocF6xAn/AoYowqBjx46+H8YxXgeMeDxTjLfCo0ahIhg5DrHEcRjDiCVC1zB+WceCB4r9EHF4jkiH0DaMfM6NMGCsGR5BBAKeKkL2UgERcuihh3ooHeGZiFdEAWItEQgsvFgIOkDgIWa5Jrw1iUREMkLjywvygXAhvI8y4brpbcBbyLVPmzbN90uUDuto7Ig/PGKkg1DD80R5IsARFJQxYYgslD/XwD4cj0eJc+Jx5Fj+RcxwLGUeTzgWEX/ppZe69/Xggw92wRbyyHHUUYcOHTxt8oIHFrc4NxHnIf3QScD+HEv5HnLIId6e6ChARNEmOCZdKAvqfrfddnOByM2O4KXN0unAtkRlGg/7cexRRx3lZUxYbgjLZDIc8sY2oCzx8vGgQcyRB64fYch10I5pe7RxxOGuu+6aEQ8TIYQQQogNBZ3yCDiivPC6BXBM4IjCWYADhs589skP9Al6BfsT2xttUNRJS30gZIKRjRGOAGDyEbw6wWUZBQ9SGL8FFCbxrHibMFqZxRGDOIggxAV/c44oGNbsh0HPeTGWOR7PBiIzhFqizi+++GI3mPFuMeYsHQ8awibAeThvIqOesELGP+Gxu/vuu+3KK690DyP5J4QPoZmumxUhRVnhuUkklFjH9SOQo2WKuALKgTznRUiTssHLRvkRkkqvBqG4iBFEMN47PJ6EGlIehB9yXv5GdBCuyLH8iygPXqh4qC+2I+rwhBGXzOQyXGcUriccz3k4jnKkx4Xz4E5nn/jjoucMPS6hwyEK+cMji7cw0XbKhboK5Qicj3VsIz/x5Ur5J7pm2m6oGzo18EgzLg/v3GOPPebhl0FAs1D+XCMhAfzG28e56CxhUC9inRBRPNOJvJFCCCGEEGK1hkBXYKsyXCxq12GL9ezZ020qNAteODQCeiYvcKgwrwid8XT4E52YCaQl7PAaMB6Li2SWwSAWKMS8REV0Pd4YQvOYzKN3795u+GIgYzzzL0Y4fyOOAI9PKHSMc7wo7IcXEHHIct9997kKR2Ti8cDbh5eI78URKorxTJqFCSGjeMnwmKHeEZZ4Z1D/GONcZ7imVKHRcX0Y8AjXAA0LzxEeHQx/xGQoE87B9SFE8OQFgRwPdYDwRjBTTsweRNkxnpFwvz322MN7JRhjuOWWW/p1UI7UD/9yc4TjEWocyzg3xBrhrpw/EeSHWGTSy2ta2Wj7IH3OQ10zmybnITSSmw9PL+cJ5Uo7QgzxmxuUY+iBiQexivscbyWiNYDIo1zZRjpce4Dyx8NJvSLUSJvzILqBdoVATlS/4Xo4nmOY9IdPP3D99CTRKYDooyxOOumkNddIBwFhrsErSogA4yGZxZNQVrzTQgghhBDivxD1x7wEzK3BRClRsC3RMMzlgAMI+x27kEjARGAjMtSHoTNEleHwiJ9kpaiS1uQpGN4UBoYvbk0MakQMBiuGNtsRCRjgeHQwblG5oTDwZCEKEWy4SpkcAk8KooSCw4Am/hXDmQVvDfthBCN8CFFjO5XHdrxxeJ/4m0pELOLFYzvHIYJwnRKyF4X9qXzctBj+7I9AIqQvuGbxspB/QvQQnAHELLNNci18DJzwTWbrZGE/rokwOhoP4Zp4fgiX5F8mykBMkGb8hC54zADxgbgjj+SJcV7h+hASpIG3kPLmXNQFIoDrxMsVrplGTDqEQBImSoNGjFB+HMs1U2+UH6IDwYf3iHYQJnZBvFJ3bAvn5lhEEOVHyCvrqZcowePGBCnUa7T8AggcbhiEMdcWRF8oJ87DQn45D+IL0cm5Edb8y3jBMMEK9Yb3OL4dI5Roj6RDm6Asabt4ybipKSvS4+/wUXUmXEFkI7T4F3HN9SLsyBP5oY65bxiPR/ocw/XS3llP+YbJYUif46hzQkjZTr6px2g90ymAhxTPXmj7LNQbn9Hg3ksXyo3JU36cnGOzFuOFzhWfueu1JFuyYv/yX/w2Lf9dVF7pLyqz9JZQXiwqs/wXlVf6i+7J9Jd1W2bLV+bYri0qW/0UJ0+hoxx7C+cPdnGAznFsOBwN2JjoFoZroTmOPvpot7+ZtwM7DlsSu5ffzHGA/cxM9dFZywsKtjG6ApuYfBQ2iFHs1bS/YweIBwxPjGUSwSjHk4cRj5FP4niDEG2IH4QBcFEIL0QTsD9eNgr3vPPOc5FABRBGiXDCaGa8G+IDAYX3CIO+b9++vh8Fw/kIXUMgYEQzQQhpYmxjDGNok34UDHvOwfkxtHHdEkN74oknrlH5eEsw1PEGMo4rwDrCLskrk3dE06Zc8CACnhbSxNuF94n9cAEzBo9pWIOAjIK3h94DJoFBaAANEcGCOMVIRxAgSsgHjREhjTjBs8QEJIzl4nyIMyZGobw5nrKk/Gm4lD+Tc1AviE5uAMT2Pffc495ARCF5YR/ECOnRAxIECHVDw6esGF+JeIrCebjBqA8mwImWXwBBwwymTJRDuUcbOfXDeahHhBqCm/F5CCKuHQ8YnkK8jAgoyggRliz2mfZCuYaQRjyspMEYydCmyC9tGQFJuwgeQEJEEaHkiXKmLVLOCEHqkjzS3rkm2gRho9wDCGXEM8eTx5NPPnlNHqlnvN4IPtoG40lpxzw8yCOT/3AO0ubaqaMQ5pkOeNNH515f5Vr1rXjJ0rmPYZEfM3Pv4/m5D1/qTOTP9Nxn0aLc90BenxIR/2X0mNHeaVRVH3VPiRBhQecW73aRnIWLFua+p6f4PVmiAO+NTRHet8uWL7cGubaByB9sxNG5NlDVXO0QbPzCBnFXsXS2lSyef3AhdhMRUtjJRKVhNwaIeOI7dtimRFJhF2FzEgnGxI/Ymtiq2NXM3M8M6wg+1vOcZiFdjsNOIyIQDZAuOEt4jmH/x+uSwgCbmHZcIGEnNj6YpAPBipBFSAAhkPR+IOyivR8bEoQdNx4DYNfnR9czFR5ECNemTZpYqdL/HrsqEjNzxnTv1GjaLPF3OsW/mT5tqr+wmjTNfyC6WM3IEcP9nVu12tr3Am8KLFu6xDvBMIiKl5Cwy4/FucKOTlo6hItlS9ilwpTJk9zwb9hIHXqpMmL4MO+MrlwEOqgQdjgtcCTgcCCCMApOACIJeVch1KKT0hGBRUc72/D24URgNnOipQAxCHTSM+EfzhQJO1HkwbtHCCAeOrx9hJzikcKzRTwybaQogNfs0Ucf9clF8KqJ5ARhh/cpPkxVJIZIA4RdfAi3SAwvEl5YiaIQRGKIIOCdWxjhPZsCRJTwPiKCJzohgkjMujYgN0YY246wU6RGauCx4znGMyzRcBvxX9aXsEtr8hSx8UJIJxOj0NuBqKM3gu/XXXHFFUVG1AEPEcZbxo9RFEIIIYQQYlNGwk44xBu3a9fOP93AbJfdunXzWRuLWk8Mk4t07dr1X/HTQgghhBBCbOpI2AkhhBBCCCFEhiNhJ4QQQgghhBAZjoSdEEIIIYQQQmQ4EnZCCCGEEEIIkeFI2AkhhBBCCCFEhiNhJ4QQQgghhBAZjoSdEEIIIYQQQmQ4EnbCGT58uD399NP2559/xtYUDnPmzLHXXnvNevToYb///ntsbeazePFie+ONN3xZtmxZbK0QQgghhBAbBgm7QmTkyJH+ce9zzz3XLrnkEvvyyy9t5cqVvm3BggU2bdo0FwQbGvI0ffp0mz17tuXk5Pi68ePH21tvvWVDhgzx34XB0qVL7ZlnnrE+ffrYN99846IxnC/KkiVLbMCAAXbttdd62V122WX29ttvF7pgWrVqlT322GN21VVX2YgRI2JrCwZ57t+/v3322WcZIexKFtetniqlimdZyezYD5EvKq/0obwoN5EapXOfX15mJfQcS4VwT5ZQeaWMnmNiYyEr15DPqVWrllWpUiW2ShQEPF733HOPZWVl2bbbbrtGyF188cVWt25de+GFF1ysnH/++bbXXnvFjtowTJ482a644gpr1qyZ3XDDDVa8eHH74osv7OGHH7aTTz7ZOnbsGNtz7Zg0aZKLKNrXrbfeaqVLl45t+YdZs2ZZz5497dtvv7XmzZt7nhCEf//9t5133nm2xRZbxPZce1asWGFXXnmljRo1yq97++23j21JHzyR3bp1c6HKtZUrVy62pWhBWY4dM9qm5VS1JTklrJhsyXyZP3+Bd8DUrFkjtkYkY968ed7OatRQeaUK74ayZcta+fLlY2tEMpYtW24zZ8606tWr54qV4rG1Ii+WLFma+46a7fdkdrbUSirMmTPXVubaCNWqV4utSR36q7Ozs2z3FpVTfsfSsf7LL7/48xPbaKuttnJbEWjrgwcPzn0XzXfbYptttsn3+Upn88CBA23RokW20047rfPnMbYPdi/3ZNWqVWNrRTLQBRMmTHA7t0SJErG1hQdtaurUqRJ2hQXeLsTbEUccYaeccoqvGzNmjIuaUqVK2UsvvWR9+/a1c845x/bYY481D1u8SMWKre5Vi/4N3DisQyzGr2cJ6/DA8Tf7ReFY9guwnQXBhXesSZMmds0113gD++qrr1zYnXrqqXb44YfnmWYiwnmi+/Mbr9hNN93kQveiiy7y88Sn9/rrr9uLL75oO+ywg3vrqlVb/VDFg1i5cmV/qJFWKC/+ji+TaLmFv9kv5Cms5xgeRDwsN998cytTpoxvg+BZjT9P9Jr4DayLF3YYaeEc4ZzxaUSPzy/9wgKDe+K4MfbYjytsxKwck+Muf4pRH5H6EslReaVPeAawiPzhCUmZ0cZUYvmj8koff47lsqoA9ySHlClZzJ7t1NpK5Aq8/Pjrr7/soYce8g5s3tHUFbbhaaed5tFL2EREgCEEsB9btWrl9kadOnViKfwDdfzhhx/6wnCX5cuX24MPPmg77rhjbI91A88uCbv0kLDLMN555x177rnnbOutt7ZOnTpZw4YNfT03HYIJj1QQDSVLlvSblN/cgHiO6LX5/vvv7cILL/Q0fv75Zxc9o0ePtkqVKtnBBx9s++yzj4sR0uLGP/TQQz108rvvvvOeHrxtwVvI2C9CQXlo0BtEbw69OCyEI/IbQYEXCyHXoEEDe/TRR2333Xd3bwXnr1+/vqdJT1IQH1GmTJli7777rud74cKFnoeDDjrI9txzT/v111/tkUce8d4jjiUPeOCiDxuu+c4773QP2o033uhiKwppPvDAA95Q77jjDu/d5mHH31zHWWed5TcJD8jtttvOr3vQoEHuJeWhQxjoAQccYD/++KM3+EsvvdTee+89fxixD9fM8XhS2YcH4v7772/HHXecffzxx17+iM1dd93Vt+GRJR3CbCtWrOh55jx33XWXi9iQD44B0qV8yOcuu+zi6VEn1BtCmmtp1KiRnXjiiTZ27Fh78803vU3g0T3qqKMK5cYPwu7pwats1GwJOyGEEKIwQdiVzhV2T57cMl9hh311wQUXuNeeiCZsNjqbscWwST766CP/u0OHDm5X0AmP3XH22WfbmWeeGUvlH+bOnetzGNSrV8/tLmyg+++/f60iklJBwi591pewk5lXSOy8885+U+I+v/322917R8gjPTGIkJYtW7rIw/BHSCHW8BIhXjD+8aIh3rhBhg0bZvfee6/vf+yxx1rTpk1dNNIjA2GMXK9evdxTdOCBB9qMGTP8N/8yWQkPh3bt2rlQYX+EO6IK8bX33nu7gOCGPPLII23LLbf0dMkrwgNPGYII4cZ5CQuIh4cSoguBwvUdffTRniaikXX0LCESEXUIRMQMD54oPMxo5FxD/DYg3zwEKaPQs02ZcBzCNPxmO97QiRMn2iGHHOL558FII6ceEIRcM+ISTxvrSY/jmDCG/LZv3969rePGjfM8hfMg6AIhL2yLh7xy04Z8AWPvomnwL/WM9xZvKYKR8+HxQ6zvu+++nlcEXmFPYiOEEEKIDQvCi85sbJXddtvN3/nYS9iPgO3FtgoVKngnPwt2FLZDIrAlGVpDhzTevWAriU0XCbtCombNmj7pByIHTxTiCpGDAGIdY8W44fibMWzcjPxGgNSuXds6d+7s67m5EXDcyAg2BBHrSR/PHB4YBBRCAs8O7nvCJ9u0aeM9N9z8PDTwBOHWJywUYchDIgg7vGqkQQz28ccf7x65kBceKvQMcSweNMbA0QMQzw8//OC9SfQq4ZHCw3TSSSf5eb7++mu/pv3228+vg7wgIOPFG9tYIK+HUXSfAAI0rONfygKvc7QMEV+ILK6N3jFEM2GenIdjGFdIOSGi8aZxDcccc4x7TBGilEX0PMDf0d/xJNo/Pq+cn7Lq1KmTlxeCGyGKZ5S6QICSd7x5QgghhNh4wObALqCTGY8dNhoRXImEGxFPdDQDNl4ysFnysqPEpoWEXSFC+CU3KhNzIIrwuhAvDdx0EPUAAUY8AiuMLWM7Ao1/EYZ47BgHx82NqEPEADdwOAYI72QdC0IKbxsC8dNPP/VwTgRXyAPpAOcO6yCvNBN5qPDi8XCKijV6nRCseK44R5gtkjyHfEfheM7BNrxhychLUIX8RcsQQlkg8jhHWBfgGDx35LFx48axtat7v6K9XnmdNy9S2T+aT/bnfIR2An+zLlovQgghhMh8sHVY8NzRwU6UFrNrMx9BvB3E0BE6oLFjiAoTIhUk7NYBrVu39jDEIDogCAXETDzR/bjRESLE3xIayLgwxoNdfvnl3rMTFR1RwRUVIggH/iWkr3v37u6xwyOElyrA/uwTXQeJ0kwEY/3Yl9DEAN49RB35J91kxwNiBlHFMcSGJ4I0EH5BjCYqP2C/aN4DidbFg4c1HtJjCQ9a6iUZ4VqjoZiUbyJCnsIx0byHdXkdK4QQQojMhHc873cidxi2c9ttt/nkKAzLiHrtmKn82WefdTuJ2dSJghIiFSTsCgG8a6+88sqacV6EKPbr18/HdIXxawg1vDDcvOyDpyiR8Y5wadGihQsKBA9j81gYq8UsmwiMYPzHQ3q49wmFJJwQUYj3EEFIqGKAc5AOXjfyyjHpQmgpY+MYk/fbb7/5NTGuj7Tatm2bNJ8BjieUk7IhdJW0Qvkx9o2yQqRy7UzQgufxqaeeSuj9Kwh4WAmF5LxMO8xMnExKQznjiURsITjxlvbu3dtDKOKFMHCd5BNByyQozExFHXzwwQcJ9xdCCCHEpkeYjZtOeuA3og37METqYFMxSRwd2oyfYyZ1IVJFwq4QQMSESS8Y58WsiQgzZjCiJwYYx4V3qk+fPh6uiXcLuHHjwzMZ58ZEGnzU+4wzzvBZFhGK4RsnCBs8Q9FwPdJgHb07hIEynW7Xrl195sbrrrvOJzphMhfA9c/4PEQUnyH45JNPfD15iU+TdYm8XlwX4+bYjnikR2no0KEeOkr+AcGT6PqiMGkJ4wQJpWQWTcqP0NPwqQjyich6/PHH7eabb/YyYAmesbzOQZ7jrwfCNbE+zEiJ0KWcuAbCHihDBDl1FmYqRbDxLRkEOedk4W8W0iIMlYlqELbMYsWspMx2hdgLeeBf8h2EaTQN/obgnYzP99qyfGVuOa3ILRMt+S7LcstqWW4VJdqm5b+Lyiv9hfKi3BJt05Joycl9hqmNpb6ovNJdCuM5lgp03GMz/vHHH/6bOQzozGYyO2wbOpiZgRsbBvuMcfdRmLeBjnDmXIh2ciMUSRfC8BOxaaLPHRQS3IR4doL3Cw9O/GQhuNmZzZIeGqY7RWQwSQaeK0RGNMwQwx6PFV47blaEDxOoAOdAaNDLEzxx/MazxQ3N7Jh4ipiMg38///xzn76fmSuZsAMQnnjAeDDg3cPbRxoIlHAexBXnR5AiXBPBQyhcM22ItAKcgwcW49aIEU8WXsh4N8YFUiZ48MgHk4oAgpSHGeMESYdypkzwuCGUEGN4R8lnKEPCK7k+roW0APHENTEgmfDU0HPGNXB+8kedhal7CTNlf6B+EFzUH+chj1wb8GF18kP6rCN9zkl+g0AlTa6PhzhphZk7QxqkyTXgReX6onW7NpDnMbnlsKJsTVtZjPF7sQ0iT+bmtueFi/h8x39nahX/ZU7uvcO9XifW8STyh061CrnP1Iq5z0aRP8tyn2NTcp+dderUzn32ymjNjyW59+P0GdOtbp26lq2okZTg3bsi1/6oVZCQxxwiocw2r1Mu33csdgWdxdgGm222mf/G9iLCiuE3fB6L2cixm4iMwi7BvsSmxHtHNBBDcxjuc99997nNxOcOsCWxGXEaEOVFBzX7hU9vFTbYO/rcQXpgT2Pf6Tt2Ii0IA2T6fB4YeKMQHISI8jBgpkseHGLTAWGH8G3RrIkVL1k6tlYkY86sGS7uGjVtHlsjkjFrxjRbMH++NWzSLLZG5MeYkcOtSq4xVKnKPxMpibxZuWyJd9RhEGUVl7DLj2WLF3qHZbMWuc+wLAm7VJg+dbItW7bU6jX4ZzK1dQWd1a+++qpHOSHgsMvC5ChEdQ0cONBtN0QbAioIuyuvvNIdBMydQAQRHfWIBX5zf9A5TOc2x3EM+0vYFR0k7ESBwFPFd/H69+/v3iXA20eMNtP5By+V2DQIwg6PoOo+NbhvmJkWT6zIH14kvLB4WYnUwCDinYtRJPIHjzAeDiItwtgkkTfr2oDcGEEwMSyCd6XIHwm79Flfwk5j7DYycL/jqbvzzjt9XBoLfzOBigx7IYQQQgghNk4k7DZCcMUztozxaCz8nWx8mxBCCCGEECKzkbATQgghhBBCiAxHwk4IIYQQQgghMhwJOyGEEEIIIYTIcCTshBBCCCGEECLDkbATQgghhBBCiAxHwk4IIYQQQgghMhwJOyEKwPz58/1DkHwAXAghhBBCiA2NhJ0QabJy5Up78MEH7dprr7UJEybE1gohhBAbHr5bGxYhxKZF1pAhQ3Jq1aplVapUia0SIvPIycmxgQMH+oLw2myzzeywww6zkiVLxvYwW7RokT3//PM2Z84c22GHHWzvvfeObTEbPny4vfvuu+6By87OtuLFi9uqVatsxYoVvn3fffe1tm3b+t+IuRtuuMFatmxpF198sZUuXdrXw6+//moffvihlStXzg4//HBr2LBhbMs/TJs2zfr162djx471F++WW25pHTp0sP79+9sff/zh52fhQ/Ocn+vh/jzttNOsbNmysVRSg+sZNWqUNW/axEqU+iefIm/mzJrhbaRx0+axNSIZs6ZPs/kL5lujJs1ia0R+jB453KpWrWqVqlSLrRHJWLFsiY0ePdqaNWtmxYr/80zfmOAdxrOedwLP/+i6KGzn3ZBItPHOYlm4cKG/pygv3mXJjhGrmTRpki1btswaN24cWyOSQdvEbqpevbo/y0T+LFiwYM19WaJEidjawmP27NkeSSZhJzIeXmSvvfaavf3221ajRg0XVTRwxNhRRx0V28ts0KBB7mnj4c1+99xzj1WsWNG35d4H9uqrr9qSJUs8zHLKlCm+rXbt2v4yPOSQQ2yXXXbxfd9//3174YUX7KSTTvL1AV7ADz/8sH355ZeepyOPPNJOPfXUNS9T1n311Vf24osvusisV6+ev2xnzpxpBxxwgIuwwYMH+zpufvZBGJYqVcofnuedd55fWzqQ5pjRoyyrQh3LyS6Zm5fYBpEniLoFCxZa/fr1YmtEMmbNmm2LF69uzyI1JoyfYBUqVLBKlSvF1ohk8BybMnmK1a1b10qULHyDqDDJtXetZPFi1qR66h1py5cvt27dutn3339v5cuXt8cff9ywy/7880+7+uqr/Z3FPhjTvA8effRRa978vx1PzzzzjD377LNrjEYEIvsj7u6++27v8BSJkbBLDwm79JGwEyJF5s2b52GRCKG77rrLRRteKoyB1q1b+z54vu69914bP368iyUEVJcuXWzXXXf17VG+/vpre+SRR2zPPfe0zp07x9auhgc/4hAhePPNN1ujRo1iW8zGjRtnV111le244472999/+z115ZVXrrm3xowZY127dvUH4llnnWXt27f39SNHjnTR16JFC/8Nt956q/3+++/+Mo6eI10og4njxtgTP620kbNWWa69IfIjV/0ixnNy60Tkz+qOi9zyylF5pUpWsWL+HMj9X2yNSE7uPVmMe5LyKtpltjI3j3WrlLZHTvjneZ4fffv2tYceesiNPd5VvXv39k7F3377zc4//3x/V2y++ebeZhBpBx54YEJj+pdffvF3G52MdFCSFh2RdFI++eSTLoxFYiTs0kPCLn3Wl7CTmScyHl5iCBh6NPG08cBp2rTpGlEHPLQRXq1atVojqH7++Wf/N54QfonYiod0EI1NmjSx+vXrx9auhpcq3jbS5zzsh5AM0BuLN4iwy5AH4CaPijquI5ybvwuDEtlZ3ousJYUlt6xK5D4ZE27T8p+FtlUiW+WVzuLtS/dkGku4JzOjzLgnUmXGjBn2xhtveEg+74349w6/99prL4/+IByfSJG8DOltt93WOnXqZGeccYYdc8wxLgZ5N3J8nTp1YnsJITZmJOxExkNv5E477eS9IXjlevbs6T1JUYYOHWrTp0+37bff3l929DLhKUMIpkNIp127dmvGQQBikFBPekQRabxg6f2j9zTA+DmEH2PzhBBCiA8++MBmzZrl0SHRMeEB3jO8RxiDzRhyIlTyY/Hixd6J+NJLL3nI7+677x7zrAshNnYk7ETGw4uP8WyHHnqoe7gIa2H83A8//ODbEV2MVahcubKLOkIj8ebhfUPcpQqeQSZHYQwE6UQhzJJJURBtnId/CXH+8ccfvcdUCCGEiDJ58mQXX4yxJgQwfqIUoDOQ8eOE+RPaf9NNN/n7Jhm8E//66y8P+9pqq63+Fb0ihNi4kbATGwWINUJQGJNG7ySxxkyoQk8ofyPICJ+kt5OXHRM98BLFi5Yo5DIReAHpOd1iiy1ctEUhfcb4Ee5C+vSYcg7EHuPtIHj4QqinEEKITRPeA3369LFKlSr5JF9MchK8amGmZQTZ66+/bu+8846/z3beeWefgIu/k8H7h/04B7M5lylTJrZFCLGxI2EnNhp4KTLujXEICCxCM/GWET7J9M8//fSTXXjhhT4YnZnD6AllcHoqoS3w3XffuUcQYRcNmeEliuhjRs2nnnrK0+czCGEQO147IEQTEcmkKEIIITZd+HwD4ZVMhsJMysyWjAePd8Rbb73l47OZYIHJwFjw6O2zzz6+js7DZJD2sGHDrGbNmv/6rI8QYuNHwk5kPLzE3nzzTffMMa6NSUwYO4fHjBcb4xIYZ8AYhttuu81uv/12n1qacXLsF4RXPD5rXQyEId49BCPj56LwMkY8EvLCbJakz3kQkXgSEY947vAk0jv7zTff+HfsyCsLs3AyPi+e6PnXluUrc2zZilVaUlgoq+WrLOE2Lf9dVF7pL5SX7sk0ltyyyv3H/024vYgt1G1+0OmIJ413ELMwd+/e3QUbwo7wzBEjRvwnuoMIFLYzRhz4mw7F+BBO3mlhoi5EoRBi00GfOxAZD+Pk+AQBs4vxgsNzR9jlOeec4561K664wse88UmEqKeNQeu8UAlVQeiFMJjPPvvMv0e333772QUXXODr8L7dd999/ikDBFsUQmXw1DEGgtnHAog2PmTO+D48ePS2fvvtt74/YjDklY+On3DCCf7dPcAryKcUEIt8viHR94pSBeNh/NjRNmBiaZu6KMuy1ZWTL8uWLXeDqmxZhS+lAu185YqVVkbllTKEbZcoXqLIf5OtqLBq5SpbvGSxCyEiLYoyuVrLqpYvYZ07JP+0AKIsOusxkR8894no6NWrl0ef9OjRw8d0E5KJAGRiMN5zdB7yqR7Gk99///3WsWNHfy/xPuHdQifm3Llz/RMKW2+9dewMIhn63EF66HMH6aPv2AmRBoStMFicBzNCabvttvM2zcuQzxo0aNDAp5OOwuyW4YOwu+222xqDgbR4ufLJBKafBsJkGMB+ySWXrPlQeQAP4cSJE/0TBkycEoVzk16bNm38ZgZ6UkmfFy/n5Lt6CM9wo/PCJ+wTLyFeRbyNBQVhx2cXWjRrYsVLpv7B3E2ZubNm2Jy5c6xRk4IL6k2J2TOm5b6w5luDxqvbt8ifMaOGW9UqVa1ilWqxNSIZq5YvsVGjR1vzZrn3ZPbGKYbxvDE5Cp2IjL3jO3aMk3viiSc8rBJ4jxx22GF2xBFH+LuD/ej8O/roo71jkXV8A48Oy2222cZniWbWaJE/EnbpIWGXPhJ2QhQREGK33HKLzZw50z15mfSiDMKOl5UG0KcGgh/RvTae0k0JXiS8sELHhcgfDCLeuSGkTiQHbxYzQdLZxiQjGyN06BGyj8DDW8fYOyD8MowDJ5Q/aqvR+ccxdCiG9Xj0uCfxCjNsIKQjkiNhlx4SdumzvoSdArOEyAfCZTbbbDM79thj1fsphBCi0MHbhpcOYREVYxjNrGOJ74AvV66cDzuIrsfQxnBEBBbmOG0hRGYgYSdEPjD4/Nxzz7WDDjootkYIIYQomjBGGA+gEGLTQ8JOCCGEEEIIITIcCTshhBBCCCGEyHAk7IQQQgghhBAiw5GwE0IIIYQQQogMR8JOCCGEEEIIITIcCTshhBBCCCGEyHAk7IQQQgghhBAiw5GwE2IDwcdjV65cqe8NCSGEEEKItUbCrgAsX77cRowYYUOHDrW///7bF/6eNGlSbI/MBqExYcIEv64lS5bE1q7+6Ono0aN9/YIFC2JrV+8/atQo30bZJGLixIk2fPhwW7p0aWzNf5k3b54NGzbMZsyYEVtT+CCkyOuQIUP837zyuz4YNGiQde7c2fr06RNbI4QQQgghRMHI7tKly83ly5e3MmXKxFaJ/Bg/frx17drV3n//ffvkk0+sX79+9tFHH9ncuXOtffv2sb0yF8RPr169rEePHtagQQNr3Lixr588ebLdeeed1rdvX2vUqJEvMGfOHLv22mtduO20005WqlQpXx9AEN5+++0uYFq2bGl169Z1bxVl9+eff1qdOnWsdOnS/pv9Fi5caDvssIMVK1a4/Q7z58+3l19+2Z5++mm/hi+//NKF5uabb27Z2dmxvdYfY8aMsW+++caaNGliW2+9dWxt4UJdzp4926pXq5J7jcVja0Uyli9dbMuWLrHKVarG1ohkLFuyyFYsX1ZkyotnygcffOAdJ3Qo1axZ81/vt19++cW3f//99749PH/ygn0+/PBD+/rrr73jqUKFCla5cuXY1oIxa9Ysz1PZsmVja0QyeIfwnqlSpYoVL67nWH4sW7bMO0qrVq26Qd5tmQj2Ae/Ltb23NyV4jvEMk35IjXV9X+KIwX7OGjJkSE6tWrX8gSlSA4/VbbfdZg0bNrSTTjppjVFQrlw5NyI2BhA+zz77rB100EF25pln+jpEyKOPPupi6PDDD7dTTjnFsrKy7Mcff7T77rvPdtllFzv//PMTNthHHnnEhQzbmzVr5usuvfRSf1kj5mrXru2G06uvvmq77767HX300Z52YYIxh6jbY4897LDDDrNx48bZ4MGD7fTTT7eKFSvG9lp/cL1PPPGEHXDAAV6W6wLqasLYMfbBmOI2aUGWZctHny8Ykbzg4zsoRGJWLM8tr1XrrryWr8ix1nXK2um71omtyRvupwEDBriRxgsUttlmG7vrrrv8+fzcc8/ZO++8Y4sXL7ZFixZ5Pbdr186fQYny//HHH9sLL7zgzynS5MVcr149379FixaxvdKHTjDeudWrV4+tEcmgvnh/NG3aVPdlChBRQ9QN79oSJUrE1opkEHHF/R06skVy6JznOcYzDKEi8mdd35d04k+dOlXCriDQa3vLLbdY69at7fLLL7eSJUvGtvwDhUtoImGK9evXdxEIrMPzhfjhJVWjRg1fj4HBTUIPCGA84BEjVPCPP/7wB852223njYE06ZVGnW+11VYJX3Q0Hh5UHE8P82abbbZGgLKehfzzsoRWrVr9S5BxznvvvdfzgTcOowjRhVHE+Zs3b25XXnmlC6K33nrLXn/9dReAe+21l6eJIcQ5KSt6c7g+GvWWW27pgo1QyGeeecavAZFFWVSrVs3Gjh3rHj3Ki/MgotkfrxbhrqTBNjyJwD6U28yZM9cIQR44XFt8m3788cft008/tbPOOssFazyUFfnF80panIfrB4xE8kJd0mNMKC4eRbx9lO9ff/3l18y9RF7ZhjHCdbKOffgb2E4HQF7CjjZA+uSHhyZezoKCsJs4box1/3mljZiVY8Ul7PJldTPK8nYk8mddl9eyFausbeMKdt3B+Rtc7733nr80eZ7179/fO+B4Rlx33XW27777ulDDCGnbtq39/vvvdsMNN/h9SscUz6Z4vv32Wxf6RGLwbLrkkkv8+X3iiSfa//73v9he6SNhlx4SdukhYZc+EnbpIWGXPutL2CkUswAgIgjjo0ETehhfQYgDDPZ3333XvvrqKzf6qUhuAtYTtjlw4EB/UW277bb+0nr++eftlVdeceHBtl9//dWFDp6snj172muvvWbbb7+9n5MxaN26dfPjd9ttt/8IS4wXvG2ED3H+H374wcNHt9hiCxd3X3zxhYsq1r3xxhsuOPC2RcORuKbvvvvOhdeOO+7o7nZCTxEsGCQ8BLn2SpUquScMMYIXj21vv/22h10iYvmXhoxQJF8777yzG0oPPPCAN0AEH+fhb9KmfMgHoYk8ZLl2vIcjR460N99804010kJgUT6ISvb57LPPvNwwxKgbjLQgygLk+bfffrPp06e7OEMcBjE7ZcoULzPyyzlIi/MgwBCaCK3777/f15FfrpFzUQdsI8STuiPMi2NIe9q0afbQQw95+RIWRv5JF4GI4clNTjgYIjmEYrIvZYCARvhRd5QX7acgIUiU7/y5c2zw1FxxujS3XrPx2mlJthTLVSq5/yTcpuW/y7ouL6hXpZS1b5F/iBSdSXSW0TFDZwr3D89LOsDatGnj9xrPBbbTKUW0Ac8eOlfogImH+5gONvYnRIv7k7G5PBP23HPP2F7po1DM9FAoZnrw7lQoZnooFDN9FIqZHuv6vgyhmOq/LyCIKbxmucLYOnXqZBdffLGLA0BQEeZ3xRVXuMG/zz77uBhERCFe8IQhrDDu8ahQ2XDNNde4uGMcGzcMQoH9EVCcDyEBCEQaByFEiPIoCAtCh+jVvOOOO3ysHOIPkYBAAkQb5yWdq666ym666ab/pMPDDc8SRhHXwvnwmOE1ROjxm7En/IthREMNXjTyynp6tskDIZfc+Kyn9xzDi550esYwrghruvrqq90QY5/oi5vroBeCmwCRdMEFF7hAQyAhHBF2iDjEHR5DruPcc8/18Kt49t9/f88/+X7yySe9F/+nn37ybYhrzoVgpg7oyWc/wrqAeiBviDVCORFfiHIMQ4Qd+1922WWeV8qa6yTPlDVCn7pmzCIGJMKONkKPV/AyAkKP9sL1USYvvviiH8c10jkghEgd7iM6lXj2BG8chhvrEWfcazzTuI8RhPmB4cczk/uW54gQQghR1JCwKyAYCIiZXXfd1Q19PF6h14JwEcQaXiQ8ZoTx4Kmi5xdhgMeOMKAjjzzSe4lZCA8kBPDzzz93IUAvCD2UpIOnjl5mRAQCEWGA8CIMMB7EJiKFcWoYK+QRQYOnj1AiBAdigjC/gw8+2HuxE/WCsg+93JwfYYdnip4APGV4jxAt5APDCUFLuGA0Dc7DODnKgjwgjAL8Tf4RPfzN+RF4UZETwIhCrBH6xDVgUCEAEZz0TlAP9J5zDsqI87Iu3osKeAIJHz377LM9VBMvIGILgYiIZawdYpQ6YB11gMAOZUa6lBflyYQLCFOumRAvygQxiQeTY9gX6GlmLA51Tf7p5cfTSLmR/ygIZPLEdgxP2g7XTn1SB0KI1OC+I3ScZyodUUG4Ic4ILT/iiCO8c4f7OtGET4nA485zgXudY4QQQoiihoRdAcFwR0ggBk477TQ79thj3agHvDJMY0/PMMIBrxUhfHj2MPARaI899pjdc889LlAw8vHSMcEIg/sxSBjYj+jhPIgWBBKCAY8cxgXGf6LQIYQYx0Vd48ELhpcuCA4MmmjoZSIwYEgHUYEQRVAh7LhuvG6EJRHOiUCJ78Em/WAsIYziQbCxQKLt8YR8h3+BMFVEE0L55ptvtqeeesrHAiYbk4bgQ5jhTUVwI7TxhuF1o56oF+oAIy6UZZSQZwj5Dv9GyzYKv8Nx1AULabNE9+U3IJR79+7t+SDsk3aViuEphFh9H+JRJ6SaEGe8/KHTiY4SIiPw8DM+mvsKgYcHPRmEm3M/0jnD2LpEz14hhBBiQyNhV8hgwCPAOnTo4JN1nHfeeR6+g/eF8MTjjz/ex3IhLhj/gWAiHAixh+cHUcdYLgyQIAYw/vfbbz8XJYRzBg8Tgi8eDA+OwzsXIH3yxDbSCOmGf/OCsWIsnA9BGQQdHjbOj3AlVJG8hjDMKPmljyBiCUZXvCBKBvsiyhDGhFnhXcOII6QzkbDD2CO/iFtALAWvHgIR4c24RoQ3dUCoKEZffteQH+STeiefEMJXEebROga8luSJSVsQqYSE0lYIlcXjK4RIDvfTSy+95OHoeOkIt8ajH+BZw/OByVPojGPiJsKneT4TxZAIxsEyuQpRCqRHCLwQQghRFJGwKwAYDxjseLLo+aUnl7FsTEoCTMDB9NqsZwwXAgFR1b17d3vwwQd9ohRC7YIHDIGGpwmvEdsYf0cYZtToJ+yPfQnFZH1eYzz4/hvii7wgLMkDE31wLsQkcDxCJ5p+IvDoEbKIGCG/CCDSQXxgLOFVJBwTb2LwVkKi9BFw0XWUH+GMXCdjyegxR3SxX6LjovCbBYGEUQaIIYQR+UTExkM4I3XF+EbKBM8cxhyhlVwjoaF4J/HeUQfsw5i3kJdwTeQnEH9NEL8PhiQim3pHpCEauU6EP4YiIWNhf8Qe9UpHAG2FfODxJa/UwdqwclWOrVipJaUlt6xW5lZJwm1a/rus4/JanrvQflMBLx3ebjqeCLmMznDHvck449DJwvOLTiueRTwzuR/pYGMsL508QGg0Ez3xzGNGTIVgCiGEKMrocwcFgLFQvOwZv4FhjmGPcc5YDkIwCVFErOAhIuyO0ExEFUYDIX4chxA66qijfGweBgeeL7Zh9OOdIbwR0YMxgWcH+IA3hj71hXAM6+NBGDAjJ6ILmA3z0EMPdQEGiD7yxzf4EBjJ4Nt19H5j9JBfxhMCHi6ECmNWGKtH+hhIgJBEqBECxTg9yoZwJ0QXk8wgUAGxgmcK4UM5ILAQxXvvvbfPsEloIoKZ8mSSF4QgM1oysQgGG/s8/PDDbqhRztQDAg6xxvfyorNbkQfyzGcZCH3leijnjh07etun3Jm1k5k/qQ/CNBHR1C9hmxiACGVCP6ljwHtKnfCpAvanXm+99VYX8UykQr7w/CEY8SYyWyf5xEvANf78888u3ihTPIWAWCVN2gOGJwYnn2agfIKHMR24rtGjR1m5avWsWPFSuXd8bIPIk9mzZtv8BfO9s0Dkz8wZM72tNmj4X699YUC/SekSxax6+fzbP+Nnec5yT/O84P7FE8ez+aKLLvIxtuFzM6znfqOeu3bt6lEHhGPTAUS45YUXXujh8fym443nVnjW0xnHvc29XhB4RpPHgh6/qcFzXZ87SB197iB9sNewOaKdQSJveBbyHOMZlih6TPyX9fW5Awm7DAKRRZgmYZnnnHNObO2mC6IIEXn99de7pwsxzPgZxB+zVK7N998KA14UGH889MjjhjBIEHYI6mZNm1jJUsnHVIrVzJo53UV6k6bNY2tEMmZMn+ovrMZNmsXWbDjwtHPfMTYWUQf8y7PgmGOO8Xql84bOJLzphHEza3G4N3nGMnkSz1iiH5iZmJD5MN45CDuiAxhfHY1USAcJu/SQsEsPCbv0kbBLDwm79JGwE/+C3mU+is6YPMZ5MEZkUwdPIl5OPglAGCNeA0Ip8VDS447xtSHBI8nnE7i3brzxxg3yzaog7HhZRSfUEXlDxwACgG+eifzhRcILi5eVSA0Ju/SQsEsPCbv0kbBLDwm79Flfwk5j7DKEMOaOCVYIWRTm4Yt8JoIQUMKrCAtlHSFUG1rUAWGX3MB85iJ+dk0hhBBCCCEKE3nshNiIkccufeSxSw957NJHHrv0kMcuPeSxSx957NJDHrv0kcdOCCGEEEIIIURKSNgJIYQQQgghRIYjYSeEEEIIIYQQGY6EnRBCCCGEEEJkOBJ2QgghhBBCCJHhSNgJIYQQQgghRIYjYSeEEEIIIYQQGc5GL+xWrFhhH330kX344Ye2cOHC2FqxsbBy5Ur79NNP7b333rN58+bF1gohhBBCCLFpsUGF3ciRI+2OO+6wiy++2G644QYbPHiwf/QQ+CApHwlevny5/y4ofHCyb9++hSrslixZ4nkj7bz48ccf7corr/Tlsssus0suucQef/xx/6BjuMZMhLzPnz/fl1WrVsXWFgyOpxzXpl4Q7tQtdZxI2M2YMcO6detmTz75pC1atCi2Nn/IE+khHDcUqbSzVCmZnRX7S+RHyeJZueUV+yGEEEIIkSFkDRkyJKdWrVpWpUqV2Kr1w9ChQ+3ee++17Oxsa9WqlRvRiLmrrrrK89K9e3f74osv7H//+5/ttNNOsaPSB2P+uuuus+LFi7vIqlGjRmxLwXn++eftgw8+sPPOO886dOgQW/tv3nrrLXvuueesefPmVq9ePRcIY8aMsZkzZ9oBBxxgJ510kucp00BkXH755ZaVleVivHr16rEt6TNp0iS7+uqrvYyoI9pCuixdutRuvvlmr2fql7KOQucB2xs1auRtq0KFCrEtyeGYCRMmrMnfhuC1117z5ayzzrL99tsvtjY9KJ8xo0fbvBLVbVlOCSsmfZcv8+bNt0WLF1nt3OdiprAqx6xSmeLWpl652JrU+PXXX23atGm22Wab+T0SD89p7lM6dOrUqeP7xT+3pk6dagsWLLBmzZrF1oj8oIOP99zaPD83JbANeH82bdrUSpUqFVsr8oL7kfcX92SJEiVia0UyeM5h3zRu3Di2RiSDdwLPMZ5hVatWja0VyVjX9+Xs2bP9fbzBhN2LL75ob7zxhguco446yj1zo0aN8puKB3cQdhdddJG1a9cudlT6YNhec801LhoKW9idf/75tvvuu8fW/pt33nnHnn32WTfKDz74YF/Hi+mpp56yv//+26699lrbbrvtfH0mQT3hgUTY3XjjjVatWrXYlvSZPHmyiy2E0/XXX2/FiqXvQMZjRz7wsCUSdrSpW265xY1W8p2usKPtbCiDNQi7s88+2/bdd9/Y2vSg/U8cN8Ye/3GFjZiVY8U1qjZfaNssa+uRXp8sX5ljW+aKuls7No2tSc5vv/3mz6hvv/3W70PujZNPPjm2dXW74Rn99ttv+4uC+2zbbbe1W2+91WrXrh3bazUSdukjYZceEnbpIWGXPhJ26SFhlz7rS9hld+nS5eby5ctbmTJlYpvWDxgWf/31l1WuXNlatGjhBjcNBGPqgQcecIMD4+rnn3+2zz77zHbccUdvRF27dvXCadOmjafTp08fD3HEoMfgQHi8//77ngbjrnghjB071guxffv2/lIYOHCgPfLII/bSSy/Zd99952KvZs2afr7XX3/d15crV8569uxpvXr1shEjRliTJk18HccNGDDA9yV0lPF7W2+9tVWqVMnzE0C8sX2rrbZyjyRwrQhMwjQBwTplyhR7+umnrUePHp5vBAoihHzSm3733Xf7NXz//ff24IMPutitWLGih+jx+5VXXvEHEg0l1CE98JQLIhJhwPnKli3rZUS++/fv72XG9SCuEdHktX79+n6DcsPmCn5PHxH79ddf+7Hk47bbbvM8Eyb48ccf27hx47zu7r//fn8oMt7thRdeWNOz/+677/q5yAfpcE7O89NPP9l9993nadIYMSBJc8stt/S8PPbYY35urpdj6tat62WHgfnJJ594/XIMbWH8+PF+3bvuuquXTRTS/vLLL73sqX+u/4knnvB1XOdDDz3kZTVr1ixr2bKlh5gSHkz94WXl/OR155139jJ/5plnvK7CmD7qqnTp0n6z3nXXXb7uhx9+8DJt2LCh0WlCO6cMEPqff/65l0uDBg38eti/d+/efr2UFZ5HhC7tjraF2P3zzz+9bWy++eZpP0C5hvlz59iv08zmL8vyMMPi2VqSLsWyLDtXACfcVkSXYrntuk6lUtahZeVYzecNz1jaL22DZy9euV122WXNMxUIb3744Yc9IoF2fdppp/lzjmdlyZIlY3uthmcW975e7qnD84bnNc9lkT889+fMmeNiOBMjXdY33I+8W7gnCxIJsynCu59nIraCSA2eYzzD1rd+yFTW9X2JDc37eIP13++2224u5L766ivvBab3GCOci91mm23WeF622GIL3xfjmUwzZoqMB/ib8EYKDBBdGNCkjaGPcJs4caIbyCycD2MeAbDPPvt4moSEIqKA3xjiGP/kAWH2zTffuNjjHPzGYEcUtG7d2g0fhHGqYOgjhBBjCE6E2x9//OHXiGGF0CKEE3iZTZ8+3V599VW/BowvhAyiBnFBzxIiCQGAoAL2R2QhICi7vffe2x9YrBs0aJDvw3WMHj3axQblusMOO7hxh5ggfXrwMerYjxBARAiGHjcwYbHcxBxH+VIelAX1QhkhKhFB7MsxCHQELPngehAwCGWENOelTniQ7rnnni4GqQcMSQQ69UPZIqYRYsA1IIRZj7eU/bmWVL195JVrRNy//PLLbqxSn7Q/vLBcG50IGBC0xbZt23r+uRnvuece72jgujmOYxD/GMq8EGi/1B+ikH3IIx7D22+/3Y/nemiXiD5EMcch6miTnCNcD8fQFuhMYB+M7z322OM/nQdCFATuFSIJCKmmPXJPROH+6Nevn3vjL7zwQu9UQdDRsZDOs04IIYQQ65cNJuzwdDBpCsYCIgcxhsGLBwcDGNEE/H3cccetMSgwtvG6BPg7iDbAw8K+J554op1yyil26aWXuojAeCFtRBAGC9sIPTrmmGNcRODVYh/SIU3Wn3nmmR5uydgSPDKISAzsIGb4m/Ok01ONJ44eRxZEJ9e+11572emnn+4L5UFe6AkhLxj2hEBRVoTkIdY49/7772/nnHOOXwceLcaSAUIK4UTeLrjgAt9OHullR6AC1xfSYJwg++HxQ5Qh0ELvKCLnsMMO8zKgxx7jjnJBFCNOKT/yjjeU0C0EIIbg8ccf72VG+CAhp6eeeqrnA7FDWeN5RUwdeeSRXp94Ws844wwXUYhB0jv66KM9/RNOOMHPxXVxDuqXMjz22GPX1C/npZxShetHeFKeIW+UIflCsB5yyCGef85DHikDxDcCEiFPPXXq1MnFHUKPcuM6KDfaFuVFiDHCDLFIWR9++OF+PdQF7ZHroROBekYUkhZlfMUVV3i4ESIe4ct1UW4cWxhhxEJESXTfcO/zPEHQ0anEPc3kT3RA0JaFEEIIUTTZYMIOECmEVmLMYpwTwobxABjJEDxxUaLCLgphbHjv8GzQEw14yEK4Cz3ReK8IqUNwIBjxTLGObVGCxxABhigiP8EISpa3/MBoIp/kCaGJUU9YFGIIoYaAYD1GP2BI4T1CZHF+8oLgQxwAQgRRgWBiXzx2bEc4BfgbcYTXiP2CsMNwC5AO6bMdL2DHjh1dzCJi7rzzTi8z4Jo5liXkEfhNmUXHanIdhBcinhCEeLMoz1B+CDXgvCz8pnz4lzBN6ocZLRFOpEU9Ub9cS7h+xA5CnvOnA+IR8QaUbbQMgfzwd6hjBC+/CQNFbCL6CRmN1hXHIFJD3kgP4ca/zMrJ9TBJDN5XOglID+HIMVwvXhTCPkMnBcdF/xVifUB7ps0NGzbMn8m0R/7mWR0850IIIYQoemxQYQcY1HgmCEVE5ARDOhjYwciFsC4IAoiKPEQPBjtpREUXx7EEUYQwwOODl4iFHmk8g0HwAHmBcGz0PGGfaN7yIl6EEqaHUY9HEi8RcP3kAy/Queee6wvhieE8CIZAfP7CNs7DEgQagiNAiCC/uX7KOz4NCOv4l+tChDAjJP8yjo7wVUQV29iHc5FWFNaH/GAYEi7K+EjKFu8YIY5sjy9LfpMudYfww1OG1yzUT5cuXVxoIuAS1W9B4LyJyjDAdgh1TJ5Yx4Q3iDrqCiHeuXNn99KFNKJlQPmQXxa8l+F68Ogh5KkPOjeYOIZ1CGrKjLGIEJ8HIdYHtF8W2iOh4tz7eIzpWCFkWwghhBBFkw1iMdIjzPgmwuoQC4S44anDc4KhCxj4GO+M92KfEOaGscwYJManYQCTBvuGY/BOMSsMY7HwsjCRB+GOGMd4yQgBxSuEV4/JNAj/Q2ixpArnQbiQN86RyKOCUY5QIF32YV8mOsGDhReRUEkMJ/KF6Np+++09P3gayS8CLRj2qRD2JZQTwUDPOuFUnJvxMnjcCCHNTySE8mXsF+UdxkKSx3BN7IORh0ePdBPlE9HEPghUQgm5PsopKiaDoEN4khaeTMIX8Z4ihigPxvSRPm2AMqF++ZtQRq6NMiW/8SJzbaGOuWa8a+QP7yblSn0SNkneqEfqlXwlgmsjrJJ0+JtyYPwh10beuS7aJ22Zdkjbp80HjybXRHkla2epsmzFKluyXEsqy9IVObYst5km2laUF+q4MOA5TPunnYYQeMZ5cr+ubYeKEEIIIdYdG2xWTCYowShntkTGveG9YlwSAgADgt+///67T4aCEY8hTcgaQuKXX35xgYSAQwhg9OJJQSgRBoeHiclDSBejm/BARAMTdDBDJSKCsVx9+vTxf/EAYnAjZEibCSwYS0VoIT3XhEpibHM8+aK8mKkQ8cTCeCi8gFEQVcxkyeyS5JVZDRFsGPB4exAKhAJiuBN+x1iWN99809NlEhEmz0BUcP2IUbxdCAHKgrFgnBORQ3kwjotrJH+EJnI9nJdZI/lwN9d+4IEH2hFHHOECg7AqxtvhKcRgA8Qf5YjgRAAzOyiTuITZ8w499FCvG44PeWYb5yd/lDfXhBBjHwxDhAnlyTf9mNwFQxGxRx0EAcrxhHsxEQl1haeO0EsEO+Kfc/CbyUWoD8QU5UK5s41zUOeEmdJG4mfFZD3hk9QZIpX9OZa6YIxhCFGlfihDrp/8kzeukWMpb8b84bVjTF2oK9onwg2hR2cBZUiHAefh+oGyIRwzTMBDW6D90Q5ou7QRxpfSFqkz6uSggw7y/LLg4SW/zGRKG0h3xi7qag6TEpWuYPWrlbMWtcpY85paki31KmRZnfKrbIsGlRNuL4pLs5plrXWdstaydnqzLPIcphOMiXu4JwO0fZ5hPAcZQ8z9wXORthlm+Q3Q2YHg06yYqcMzgXduGCYgksP7l2csz+jwbBV5w/3Ie02zYqYOtgnvS82KmTo8x3iGrW/9kKms6/sSpxnv4w32HTu8DxgOPKwRcoic6LgwYBIQxAbGN8YEBcFxGCN4QZgVkgZFOvwdDAsaG8fyAkC4IB5Yx3T2GOcULF4eCoHfnBdRB4hChAPno0wQdhjwiCrCJ9kf8DIiLBF6rI9/2ZBv8sC1BUiPSUqiFUq65B8vFPviHeNaEBd4ihBhiDUEBPuSb8bRIf64XsqBcXmIAPJMGuzHubnmkCbHB8g36bCOugdEBQ2CNEgLLxGfEeD6ESthMhugDsL+iGmuizohP1xf9JoRJuSDcqKOETWcM4zv42HKNfLiRugg0rgmyiR47oIIDlCfHMN5KAfygfjj7/gHDCKX8kE0Uv+UK0KNNsCnFVifVxlyjZyL8gsCmHKjbtlOmyHP1Cfimf25TvLBeQLkgevhnLQTOigoN+A46op/2caxUXFKe0SEcl0Y3pRHOnBu8rxZ86aWXULff0qFebNn2Nzc51KDJhvmw/TrGu5pxrvSocKzjrZJ++YeI+SZzhk6IZjBlk9v0KHCvvzNNyHjJ/HhecK9yr0vUoNnEM9Nni0if3hG6zt2qcP9yLuWezLdd8amCu9ZDG99xy41sIF4jvEMC7a3SM66vi/RDLyPN5iwE0Kse4KwC50gIn/oOEHQI2Q2RhB2fI8Rrzhtgg4FOlYwnokm4NMktBs+yYGHGWMHjznjkhPNzCphlz4SdukhYZceEnbpI2GXHhJ26SNhJ4RYayTs0mdjF3aFjYRd+kjYpYeEXXpI2KWPhF16SNilz/oSdppuTwghhBBCCCEyHAk7IYQQQgghhMhwJOyEEEIIIYQQIsORsBNCCCGEEEKIDEfCTgghhBBCCCEyHAk7IYQQQgghhMhwJOyEEEIIIYQQIsORsBNCCCGEEEKIDEfCTgghhBBCCCEyHAm79cjff/9t3377rc2dOze2RmxIpk+fbgMHDrTx48fH1gghhBBCCJGZZKSwGzx4sHXv3t0eeOAB69Wrlw0bNiy2pWjz3nvveZ4LU0j8+uuv9uijj/ry8MMP+9KvXz9bsmRJbA+RF7///rvdddddNmjQoNia9Pnuu+/s8ccf97SKMtnFsmJ/ifwonltW2eryEkIIIUSGkTVkyJCcWrVqWZUqVWKrii6LFi2yZ555xg3xsmXLWrly5WzFihVWokQJu/baa61GjRqxPYsmiK4ff/zRrr76att8881ja9eO5557zt544w2rWbOmlS9f3hYvXmxz5syxnXbayc4991wvJ5GYzz//3EXZiSeeaB07doytzZsFCxZYt27drGLFinbJJZd4+3vkkUfsrbfestNOO82XosbSpUtt9OhRVqZKXcsqUSq2ViRj9uzZtmD+AmvQsEFsTdEhJ8esdqWSVqp4/sqTyICffvrJXnjhBZs/f75df/31tvXWW/s2nqV33HGH/fLLL7Zq1Spft2zZMm/Dp5xyiv+Oh2fLiBEj/JlD9EGnTp3syCOPtKlTp/q90axZs9ieIj+GDx/u79zq1avH1ohk0PbGjBljTZs2tVKl9BzLD+7HCRMm+D2JfSTyZ9KkSf4MbNy4cWyNSEZO7suI5xjPsKpVq8bWimSs6/sS24X3ccYIO4wPDJS3337btt12WzvzzDOtbt26bqBgnGy11VZWoUKF2N5Fk3Uh7J5//nkvkwsvvND23HNPF3Vdu3a1WbNm2VVXXVVo59kYGTBggD322GMpCztEUpcuXaxy5cp22223WcmSJe2vv/6y3HvItt9++yL5QiDPE8eNsSd/XmkjZ+VYCnpgkyfLnZtZ/uIqaixdscruPLKZtaqTvMNm4cKFLtwwVnhGTp482e69917bYYcd1my/4oorbOzYsXbQQQflXnOWrVy50tq1a2c77rij7xOF5++zzz5rn376qXcgESnAM+fkk0+WsCsAEnbpIWGXHhJ26SNhlx4SdumzvoRddq6hejMv6jJlysQ2FU0YD4VnCgPj/PPPX3PzUTgNGzZc87Cn4D788EN79dVX3QgZOXKkIVzxsiAACeHEiOF4Giai6J133rH69eu7wf7JJ5/YRx995I2V87FMmTLFmjRpsuYcpNmzZ097//33veeatPDeAGGWL774oqfL+apVq7bm5U3YHg+P9u3bu3eR87PPSy+9ZB988IFv53rq1KljxYoV832ffvppP/a3337zvDRo0MDzGcDAGjp0qHvoyEfp0qXdozljxgxfV7t2bd8PA588vfLKK/bFF1+4EUe5cR6YOXOmvfnmm/b666/7uLNKlSqtOXbUqFH22muv+fFffvmlv2QpL/JKvVAWwbgjv+xTvHhxv9n79OnjafJS5nx4EMlDOEfv3r29HMkvZfz111+7WMXTwPFRw+ePP/5w45KyIvyW9Gi7lCNp4IGjvKl78kqalAkCDPBaUDfkZ/To0X7cn3/+aVtuuaW1bt3ay4T6oAOBcyDCqVfqg/w/+eSTbiAT5vr999+7R4S2hLCrV6+etzMgb+Th3Xffta+++sq9ynRCUCYIb65h2rRpXo5PPfXUmvKiTIOBTTgtZcM1UXeNGjWy7OxsTz8dSGv+3Dk2eKrZvKW590s2YYZaki3Fcusg95+E2zb0gtTcu3WuICif/0uB9nTwwQfbuHHj/B4+4IADvB3C8uXL/VnHPUhHEIIPUUc7zgueO/vvv7+3VZ4xPF/oUEMkYhDp5Z46dLzxzlVERWrwDOXZiRim/YnkcD/OmzfP78mCvDc2RbAPeF9G7SuRHJ5jPMOKun4oKqzr+xLblPdxxvTfo3JZEET02iUCtUovNYZ7CNHEsL7lllvcuGH7zz//7EItgMGOOEKUANs+++wzu/32211YYVQjqDD2EZWIuvvvv997uhFRhCYRigcYTzfeeKOLMLbxG88OIiBKMN5Jl150xCCikXPzG1GC6KCnHeGBWMLQB8RAPKQXroO80IuCpw7hA6Rz9913e7rsyzUhcBFQwAuTsWYIYqBx9O3b14XLDz/8YLfeequXGwKJbeSnR48eng4NFXFL+bCQb0QTY/6uu+46Fz3kGZGDyON46uLjjz+2++67z8/BQllcdtllLqqpO0QVQgpxBohRypI6oWwRwfzmXFzTxIkTPU3qDbHJNSMgOSd5Ig9450gfyAPthGNZgI4Arot9OQdpU27UATch7Snsz9+so+6YEAehBiGfiFDKi5uMcE/GgmJMc22UF78RxOSNtoQ3lzIG6pCypI1wDkQm6QmRKrQ9Oit4XtKOEkE75t5HpPGM4t7KC/bluUvHUl7pCSGEEGLDslEFZiHIMJoJSaQX+qabbvIxIHijEHj09CGgokqZdRhBwbhnG3/vscceLtIYl4LXCEGHkY4Bj9eGnuobbrjBz8O+gHjBeCdMlG0XXHCBp4Wxj0EfPQceruAZZHwg+1966aU+Vg4Rh2BiPwx/RAYhgNdcc40ba/GwH0KM/CLWNttsMzvnnHPW9KAjkhAnoVxYWrVq5WVCjwveMYTO3nvv7WPIEHLHHnusnxvBxTV17tzZ80iZbrHFFm4MYghybrx+9KTiSWU7ngFEHx4Dyo+F66IM6a2gvDmOumF/8spvxNJ5553nQhwPAqKOfGFIMvEMXlfCS8nHSSed5PWA8CSf1CPly7nZzn54I/CeUZb8izhq06aNXz9ltfvuu7tY53hADFMH5Ik0jjnmGD+WiVEwaC+++GL3EHIt7EP4JtfCuVnYF/FMeRCmRhosLVu2dA8lgpNtXCvXEtrJcccd5+2DsE4IkwGF8mE8H+cXIl2SiTDuFzqBeE5x7xKayTNUCCGEEJlJxgg7jBAWjPBExgoGOh49DGzETwgxRIARToe4Q2yEdPKD44BxexwfvFMY/23btvXxWYgQBBWeMcQPHjfyRqgdQgwPEUIGT2FU2HENCEQ8VYQKIhSAMKjmzZt7SACCi/1JjxBFlrxgH8a64HXjeLxXUa8kAozz4+VCcOAZw5uIl5Ie+9BTT0hiAHEYromQTNIFXO7bbLONe96CNw0IX2jRooX/jaDiGskz+yOGcNdThqHuEDfRMgZCGQl7BNKjTjmGMqT+8KThkaNsEZz8pmwD1HlIkzxwbuqMa0cEsj95CkIser3A+RHcjIHE0MXbx35cK5AW18VCvqJQV9QZZcI1BK8y18Z58CCG8uJ4RHco0+CWZx/Yd999Pe8PPfSQXXnllX6NhJgKUVjQvujc4D7CQ4y4w+uPJ58OCCGEEEJkHhkj7PBsIYAwOgiRiyd4QjCaMeQDiBd+sw3YjmABjPGwPp6wT/DosC9/Ixgw/Jk5Di8Kwg4DHOM/CAaMejxDiAwmJthtt918PekE+E2a0bxyTo+Pzb0Wtkfh3HlBuuQLLxxjahAYjJ8JaYdzIVzwtrHgZTzssMP8OMRWtFwClA15IZ3o+RFapBfNI9uDaAv7Rn+HMowSLePwb3waHBPygbeVa6RsmUDniCOOWDPLXyBRvYW88m+0vEN9hHwhyBHjGL3UXfCShe2BkGY85DOcI+Qf8iqvkJfotQLeyptvvtn22Wcf34dw0P79+/s2IQoD7ieeB4zdpGMK7zS/6XCiY0kIIYQQmUfGCDu8IAgSPExM8oEBgkGMN4OQRoxnvEwIA8aLIJAw8sNkH4it8DkExjThceF7eIxLy0vcxYPhzUQl33zzjYf8EUpHCCJeHkQChhECD48WoYssGOl4ZDDqg5AAvGDsT+goC9dCqCAhkxhaeGii4iA/wr7MzkgIJGkGAYwgJu/k46yzzvJ8IThZj2eMvFBujBWj3DDs8EgCs/fgASSck3PwN9eP0MbDyDVFr6uwIW08fuSdOkPskP+zzz7bQxwpf64trzyE9dQ9YZOM+aPN4AFE/EIQVHj18CwS5sk5uPaoEATSo4xoU9H64W/ySN0RPsokLKzDC4KnlDIOE1fkRbgOQnE5L50HBx54oJ8r6h0tCCtW5Qr3lVpSWSirFblVm2hbUVjyaOoJoc0j4iDasRB/v9ABxrOLe43Qb2Cf+P0gPC/DvyF9IYQQQmxYMuaNjFHCtPR4vxAtjDvim0uMe0KEIEyYbRJRxZgxxm0hvPib0DbGjyHu8PggUtjG5BUIG4yX4ClCDGJIh9+AwcOC4Y3oYeILjG5CGjGIdtllFx8zhQeJHnDSZTv5I7Qp9IATykfanANhtN9++7nxj3eGffkmGsLg9NNPd2OJbezPcXlB3tknCBBC//BoIS7C+DNmu+vQoYOXBWmTN8Z2MZaLa9p55519hjsECOWGqEEc4yE75JBDPK9MKkIe8VYyFo40EIacl7KJhiayLlxnIJQh+QnlEIRRuE7SCIZkqAfSoiwY80dILOPjOHenTp1c4IdzhP1DmqQTzkkaiEDaB6KeMEvG/bE+hIgC5cRxhKiRPjN0Uj6h/NkXoY4AJA08fBzLQloYunhM8YIyGQrlRTljLJ966qne1tgvWhZAWwvlxfmoF8Zdcp20JcJHadcFhdM0qlraWtcpa61qa8lvaVathDWqnJVw24ZeNs+twzIl839s087oVGAipzB7K+HXdGzQXnkWPPjgg96RxBhSJioiGoJ7gA4nwrPpPOF5QGcO0O4ZB0p4Nvck//KbTgfSF0IIIcSGJaM+UB7AWGE2SgxhhAxGb/CGME4JQePfcsg1tINRHHqVCVPE44QhTTgfPdqkx7ebECr8jfGDgCRNjG48KBjhiCN6s/H0MREI6wjXQxgFSB/hiFcIYYQXMXxLDuGEwRQ+dwCciwVDDI8PHrdQF6SFx5F8YXAl8iwicskPgiOM60K8MLkJIpHjuHbSJ1+MQyTfeNu4fsIOAWOPc3FO8k15hDLlGDxQlC3iivDHEKaIpxQBhPDGm8a5mJABwxGByRItQ64dY5I0EdyIIMqKUEMEJCIZ4cgMkXgcyUc4V175IF3W0yaYIIaypW0wSyZphXojH+QVA5V2wZhA2gpphDpC0HJeyoV1pEn5b7fddr4dI5k0EPSEa3Ju6o/tpAmUP55g2lh8+8Tbx/FAOCxlTZtgchXqj/rHK01b4V/yz5hO6rIgUK8Y9C2aNbHiJVd7YkRy5syaYXNzy75R09VjIDMRRBodTzwb6JDgvuSeoOODz6tw3xFCzuc06Ljg2cP9i7ea+4HnG51mCDb2o23TqcJMstwb3O88U2hfdIIQypnsUwni3+g7dunBs5SOCp6RPDNFcng/8b7Ud+xSh/cwz0LmPRD5g+2j79ilx7q+L7Gl0T4ZKeyEEKkRhB0vqyDiRXIQRQj4MLlNJoLo4lMcdILEe9MQabQFOhnwxiH4+E3nQQjXZB1efyAKgfUYPrw4ounxckc00nESOjZE/kjYpYeEXXpI2KWPhF16SNilz/oSdhocIYQQGxkIMYQW45LxPEeXIPDxehNRwD4YzEHUAS8dXj4sYT1e5/j0+I2HPIRACyGEEGLDIWEnhBCiwETHIwshhBBiwyFhJ4QQQgghhBAZjoSdEEIIIYQQQmQ4EnZCCCGEEEIIkeFI2AkhhBBCCCFEhiNhJ4QQQgghhBAZjoSdEEIIIYQQQmQ4EnZCCCGEEEIIkeFI2AkhhBBCCCFEhrNRC7tly5bZhAkTbOzYsQmX2bNnx/YsfDj3448/bhdffLHNmDEjtnb9wUeDp0yZ8q/rnThxoi1fvjy2h8iLpUuX2h133GE33XSTTZs2LbY2PSj/SZMmeR3k5OTE1gohhBBCCLFu2KiF3bhx4+zaa6+1Cy64wC666CK7/PLL7dJLL7ULL7zQzj//fHvnnXdiexY+GPPz58+36dOnu1BY30ydOtXuvPNOv+7//e9/1qVLF7vyyivtiSeesJkzZ8b2Eomg7hDjc+bMsVWrVsXW5s2sWbOsb9++9sMPP8TWrC7/6667zm644YYNIuzjKZGdFftL5EfJ3LIqkR37kQHQYdOnTx979913/ZmTiF9++cVefPFFe/nll5Pe/0uWLLEvvvjCXnjhBXvllVfsjz/+UMeEEEIIkSFkDRkyJKdWrVpWpUqV2KqNB4wUxN2KFSts5MiR9tprr1mdOnXstNNO8+3Vq1e3mjVr+t+FDWLu4Ycftt9++83uuusuq1u3bmzL+mH06NF2zz33WFZWlp1xxhlWpkwZ+/DDD91oO+aYY+yUU06J7SniwatJhwDt5qqrrrLatWvHtiRmxIgRdsUVV9jOO+/s4hnw9N13331WvHhxu/rqq61ChQq+fn1DOxw/dox9NqGkTV2YZdkKvs4X6p+6555Z3yChShTLskv2bWAliyevrEWLFlnPnj3tu+++s2HDhvkz5pFHHrH69evH9lgNnQy0Y55FJUqUsF69etnmm28e2/oPPDMeffRRT2vu3LnedmrUqOGdYAcddFBsr/9C+gsWLLBmzZrF1oj8GD58uL9zeQeJ/Fm8eLGNGTPGmjZtaqVKlYqtFXnB/Ui0Evck97zIHyJsiLRq3LhxbI1IBh1+PMd4hlWtWjW2ViRjXd+XRCHyPt6ohV2UP//80+6++25/MRBiFw8vDTw0xYoVs0aNGlmlSpViW1YbUIQyIhQx1Lnxo4Y6RiDH01uOMcg54KGHHrLff//dunbt6g8M0kFYxguF8ePHey86IqxBgwZrbhL2HzVqlNWrV8+NTcRC8+bNPcyP9Zy3WrVq1rBhQ98/CvnhesnPrbfe6v+Sl9tuu83atGlj119/fWxP87Qw5GhoXFv58uVjW1YbuaRFgwzXVrJkSd+2cOFCF86hXMhHKDfSYxvXQz5pzOzTokULPx6hTZoI6yB6582b5+WMYYqnjHLJzs62zTbbzF/mCCiOwdikTKIkK0MMVs5BWlwr+eA6ypYt6/sAdcd+QJ4eeOABr7Mg7PDKcQ2UPeVAPZAO5xw0aJB7Q7i2I444ws/F/fT33397e8KIJl/ATUc9UiblypWzJk2arLnBWY93j7T5m6VixYr+EAjHpwvG+cRxY+zJn1baiFk5VjyDPFEbCkqa8l61ATxVnLFUdpY9fVorK10iubDj/sIDt9VWW9lLL73kdU27jd4b3EeEhL/33nt+X/Ei7t69u7Vq1Sq2xz9wb+B13n///f13t27d7KuvvrIdd9zRQ5Npi4mQsEsfCbv0kLBLj3VtQG6MSNilh4Rd+qzr+3KTE3a//vqr3X///W5II+yihvLrr79uH330kRvSGOtbbrmle7QwsGm4hDkhihAyvFQwpM4++2wXaQiH559/3o17jHyM/uOPP957uOn9/umnn6xly5aeDuKBCuXY0GOOF42QUB4qiAAMrpNOOsnzwDGEUyJsyNvkyZPt5JNP9h71L7/80kUXIuKcc86x7bff3tMLRIXdLbfc4iIGjyWGIHk766yz3OjDIPzss89cUHBt22yzjV874pbrffbZZ+377793YUMaJ554oh1++OEusigXvADsh1jjmjiW/GIgPvjggy52MDgR1qVLl3avFg8Bzon4Qwyee+65LjYpKwxTyp0HLGFg5IljeHh8+umnfgzCjWumHoC6e/vtt718qFfKkHyynXwibMPDmpA0bqhddtnF6wGBTrgsxi7nB46nvLkn8MRh8L755pueFoKMY/baay+/VjyghLdybYg+6vjMM8+0PfbYw8MwyT8eW/7lmjGwEa/UXeXKlW2nnXZyDzJimnZA+BvrEIUY7pTVcccdZwceeKC3j3QJwu7pwats1OxcYSePXZEGYUco6BMnt8xX2AVoq5dddllCYcdzgFDsjh07+jOGe+Wpp55KKOzieeONN/we5n6jk4oOlURI2KWPhF16SNilh4Rd+kjYpYeEXfqsL2G3yZt5iBYED6KEsCYMeQx4DGyED0Y/jfbee+91AXfUUUfZjz/+6OFP8O2339onn3ziIgJxQCgex2G4IzIwtjD6Me4RU3iFPv/8cz8WsYOwQiD26NHDBRiVgveHBwweJhbECOIGYYp4GThwoIdXPvfcc3booYfmOQkMIpX9GVuIcYeo2GGHHfwaAHGIIKJHnmsj5Aox9dZbb/lN+/XXX7uYQjSSP4xHrg0RyLkRdeSDbYikIUOGeDoIHM7NgohB5JB3BNuAAQO8fBl/hgCikeMVgHAML/D27du7kYooRjwhdDiG8/AAJu/w119/rSnDJ5980kUcZci6UIbcQEOHDrXtttvOxTbX880333j5w8cff+x1ivGLd4N84j2k/igHxjBRbs8884wvW2yxhZcLApt80mbYF1HM9gMOOMCPQ+yycE2UFSIZcYYnhLZCfvr16+fiHsgn7YZypC7wrrKOfWiHQiSC+y0veKbx/OI5kS68tPHGcz/k5a0TQgghRNFhkxd2iCbAcEEkYNATiocgwQOHZ+eEE05wAYJxjuGNFwzxAD///LOHH+JRwXvWtm1bO/roo92gRwQRbodHhjAoPDHsi5GO4Y+wwHDC8EK4sJ6wP87F34gAxAneu8MOO8y3IXRYj0ds8ODBLjj22Wcfz0s8nIPeTUQr4hLIAz3FbMNDhXDAE4dHMuQF8Uk5UDb85toQTghAxA/XjqjBy7bffvv5tj333NOFCuUWJnDAu9WuXTsP7cI4xDtHfvAYch1sw/uFxyHAMVwT+9CrgeeQsow/JlqG9OaST/JEWuSH0Ez2QXCRJvVyyCGHuPcBEU4Zsi91xHXS67Tbbrv5saeeeqr32nEcx1Ofu+66q58L0YVYZD3pU3ZhnCbtgjYQDWUF8onHmHzi6aPc2A9jm3wTlko+SJN/GQPJPltvvbXnl16eUKZCpArPByIJuHdo38kEYDzcE3Ts0Ja5t+UlEUIIIYo+m7Sww+BGqGFM4xVhshPClBAuCDI8LXj0CIfEe8T2999/348NYXGIIYwejPq8IH0IhhUGPOfGmwd44Jj0AG8Rwohzs08AURZ+I8yY5RPRSX7wBJLHRHA+hEPnzp39swukgScLQQIIF5YPPvjAQ63o3cf7h1ihXLg2zh1EYQCBQv7JZ4Dy4DjOSXhqyC/7hX+jf0O0PKKkcgzno1wTlSEePwzSaLocH44N9UEaXD/XiniMGq8cy8JxhEgyxogy4hwYvUHcQUg35DEetlOWnC/aTvibNsY1kKeQXjQd/g55ESJV6Jgh6oAxuPvuu6+3wdDu+Tevtgo8g3jeEX5NWDheaSGEEEIUfTZpYYexHAQAY9cYf/bqq6+68c5nAvAMETqIUEAYMaaMsV0YRcEwQvRgRBEeGMAgCkZUXmDkkz7gjUNwcW6ECeGcjHtMJBgYz4a4I6Twmmuuce8eY7cQDongWIQYHqK9997bRR2eOq4ZYYZAIbyRc7MgFhnzhmcRscOYNsI5Q1oIP8aGIUpYT9rANRNiSZrBI7guIX3yHsoQ7xchrPFlmKweSINrpA3gEUMsA9eCOKWOuH7GJVFeCDvOgdcNMRggnWTGMl5RDGz2IawzEGYfRHwj8NZ1mYlNB8KlCT/GG8wYTbzmhC9zz/Bs49MIieBZRkg4xyLqCLWm/QohhBCi6LNJCTsM63hDn7A/xBljppggg/FljJPCS4Mxj4jBwCcMk20Y+Xh5ghHO2DcEGOP0EH6ICsQF+0D8+YIAYCHUDhHEGDImcGG8G1OR09MOnD/sz9+AxxAPIvsTasV6wgfjQ6U4JlxvyCvhfQiv/v37u5eIMFOO55q4NhbGy/EbY47wQ/bjeri+xx57zP9FJJJ3hBzXyzryjacTAxLRF84fzg2J1kV/p3sMC/lAGKVShoH4NAkhxaDlOlj4TAEzpALlShsgJBbDmDoOk6yE4/FUEsrLmCQEOuGa0fPyL2Gs1DVlz1g70iGv1EcIpWW/vPK6tixfmWPLVqzSksJCWS3PLfJE29bP8k/9pwKdE7Q3Fv4G7glCis877zwPJWcyIUKhaU/co0xwxMfzaYuM+WU9nRt0XiDqCAemw4dnnxBCCCEyg01mVkwmBWFyDcabEZoYNVgIrUPI0btNjzaTYzCuihk0MfCZKIQxbQjA3Xff3cfiMd6rU6dOLuCYiANRQS85nhnWMy6OCTIYl3XjjTe6+EL4MHEG48b4UDpeGkQAggpjCkj3yCOPtNatW7unkElb+BsvGvuTx969e7uo4hoQX8zCGf08A3AuvG8Ye0zZj2cLbxuePjxtl1xyic9YyRgcJlXhXBiFjD/DqAufWGCcDYIXbxaz4nFtTBKC569v375+7XgLub6DDz7Y84MoRAgjBPEucgyGI0YkE6VQ/ggdDEvKg3JmAhLqiPwxHo6JZjjm+eefd9GGp5S0GBfH5yMwUpnMhTKh7MhjKEOMVsqQuiasjDKkXClD8sZkKYjV4MnA60g4KoKWczIWDyMXjxreDca4EaLL7JiUC3XL2EraCOPyEPZ0DNAGEMLkFRHNrKSUKd/E41/GMdLOSJd6YR+8teQNCAfmw9B4STp06ODrEPGUEx7jgszWRX5Gjx5lxSvVMcsulXve2AaRJ7Nnz7GFuXVev8G/vwe3vqCKGlcvY8XyqSvaYwiZxHNPBwBjMhmLS+hwfGcPswHTzmn7zC7IpE/cQyECgHuWdkZ75hnFM4M0+c3kS/Ez7wZ41mhWzPTQrJjpwTOad5RmxUwNzYqZPpoVMz2wlTQrZnqsr1kxNxlhRyNkCT3bicCIyWt7dBvpQHS/ROmHdVERmdc5WA/xPeTp7h8l1XxCXueBvI6BsC1RPuLTTJRO/D4FOSbAesivDBOlCayD6H7R7aQT0o7fFxIdD9F9IK98sn84ZzQNlmT1nAyEHQKgedMmVqLUv8dKisTMnjnD5s6dY42bNo+tKZowQRDeaYze8JKgMwbvMR030bGxtCG80Yg3vHh0UNAu6LTi0wd0DtHhgMeZfRFzoZ3yL5/2oCMiERJ26SNhlx4SdukhYZc+EnbpwXtCwi49JOyEEGtNEHa8rJJN8CP+AW80Yx+ZyVXkj4Rd+kjYpYeEXXpI2KWPhF16SNilz/oSdgVzAwghhBBCCCGEKDJI2AkhhBBCCCFEhiNhJ4QQQgghhBAZjoSdEEIIIYQQQmQ4EnZCCCGEEEIIkeFI2AkhhBBCCCFEhiNhJ4QQQgghhBAZjoSdEEIIIYQQQmQ4EnZCCCGEEEIIkeFI2ImMJCcnx7755hv78MMPbd68ebG1mc2qVavshx9+sHfffdfmzp0bWyuEEEIIIUT+SNiJIs2sWbPstddes+uvv96uu+46e/rpp23SpEm+7aOPPrIXX3zRZs+e7b/XJdOnT7eHH37YbrrpJrvhhhs8Lw899JANGTIktsfas3LlSvv888+tV69eft2FSYnsrNhfoqAsXrzYFi1aZMuWLYutyR/25zg6IoQQQggh1iVZuYZpTq1ataxKlSqxVUIUDX799Vfr3r27C7cWLVpYqVKlXGA1bdrUzjnnHLv//vtt1KhRLrYaNGgQO2rd8Oeff9o999zjXjXyAqNHj3Yj//LLL7dtttnG160Ny5cvt8cee8y+//57u+OOO6xRo0axLQVn6dKlNoZ8lqlpK7JKWpb0nZNdLMva1C2XsDxoY3hMmzdv7r8RZ88++6y9+eabtnDhQmvWrJmdfPLJdsABB/j2eBBxw4YNc2/y+++/722T+uQ5uzEydepUW7BggZeLSI3hw4f7O7d69eqxNSIZdI6MGTPGn/28B0RyuB8nTJjg92SJEiVia0Uy6DDmfd64cePYGpEM3nM8x3iGVa1aNbZWJGNd35fYyryPJexEkYTwyhtvvNGmTZtmJ5xwgh188MFWrFgxmzlzps2YMcOaNGniQgtxtT6E3V9//eXn47x47LJyFQGGPh7D/fff34Xm2rKuhN3EcWPs8Z9W2oiZq6yEfPS2KsesfOls63l6Kxd48cQLu549e3oHwyGHHGKbbbaZ1zvt8L777rOtt97a94kS2mTdunXtjz/+sMqVK9u9995rtWvXju2xcSFhlz4SdukhYZceEnbpI2GXHhJ26bO+hJ3MPFEkwVs3ceJEN5wRTog6qFatmrVs2dKys7P9NyCyCGPES4IB3blzZ7vgggvsueeeszlz5vg+eNp+/PFHu/LKK337XXfdZVOmTLEVK1bYBx98YBdddJGvJ9Qz1TF7FStW9H85N+DNIS08eKR17bXX2nfffefnhoEDB3pIKePoevToYeeee64LOAyWeLgmjnvrrbesS5cu9tVXX8W2FIyS2VlWOlfVldKyeime2qOPtoDXrU2bNnb++efbcccdZ8cee6wbmh9//HHCEEsEHO2L/WkjCsMUQgghxPpAwk4USf7++2/vPWvYsKGVLFkytjYxiDxEGl4VvF7bbrut1a9f395++2175ZVXXCANHjzYvWH09m633XYuwvr162effPKJvfTSS+5d4TjEIcIrEYhLxr5xDGF2ffv2daG5xx57+HYEAOvpjSGt+fPn24MPPmhDhw717YT08fcDDzzgPTd4fxCwTz31lO8bxCuiDhCJL7/8su+31VZb+TqxfsFzh7jD61amTBlfR9uiHbGNjoF42K9OnTreLoOoF0IIIYRY10jYiYwHjxnhABdeeKF7y/CE4S1BdIVxcBjheO8IbyRs8qqrrrJ9993Xwy+WLFniY+Q4jvWIskRgqLM/QuzJJ590oXb22Wdb69atfTsCDy/deeed52nttddeLjRHjBjh2xFseG/Y75JLLrFLL73URRvhpu4+jwk7/mXGTyaNad++vZ155plWqVIl3ybWL2XLlrVy5crZyJEjvbOBtjZu3Div1yDA80KeOiGEEEKsTyTsRJGkePHibjhjQKdiIAdvWrdu3eykk07y8EW8YhjiwYu32267+ayTbMcThmdln3328dBOJsfo1KmTC6rgmYmHdNgXYXf66ae7WCTUMoRiIvy++OILF3ucg7FYXAfHBbgWxCXXxsK5OB7PT1iHEO3fv7978QgBRFiIDQOdAx07dvS6/t///mcHHXSQe4EhtFEhhBBCiKKAhJ0okjBxBeFuhEYi0JKBgU1I49133+2ThRx11FF26KGHrhFohMMRSoeHDE/eLrvsYp9++ql73Qir49MFeMXwniHwGNeWVwgd4q18+fI+IyIhl19//bWNHz/e92fcHOGfhHoeffTRHj6ZSJRGw/fC9iAQ+E3o6ZFHHuljtRCHhJmKDQcinbGRZ5xxhp122mk+zg5PHqKPtieEEEIIURSQsBNFEsQRni1mo8RDQhglHiwmQHnvvff+FQqHGGIboo7jDjvsMBdd/GYfvHnMNMl373bYYQcXZXjBGDuFEONTBh06dPCFtBh/l8wTg4cN0bjjjjt6PgYMGODCjhmJmOmO9FkQaMETlw6kteWWW7q4Q9QxCUx+4jY/lq/MsaUrVmmJLKmCeNt7773do3viiSf6jJh4VUPIbgj15d8odExQ9yyayU8IIYQQ65rsLl263IwHIq/wMyE2BEwFiweNTxv88ssvPt4MEfbzzz/7dMRbbLGFh1UyNT3hlDVr1vTxb4Qwsi9jooKgYiwd49heeOEF6927t0+aQpsnxA5jnOnsCc389ttvfTrtww8/3NOLgjHP+TgOAUj+SH/QoEGeh1133dXFInl95513fOITBCCCjPBNQiqZGhgPH+KzVatWnu5nn33m4+t23313q1Gjhn355Zc+LnC//fbzGUFJm30QiVxzGIeXKuRh7pzZtjy7nNWoVMYaVyttjTb1pWppa1K9jG3fuEJC0c3YSToFwhTOTIrD+DpENp5e2krbtm1d6FEfzzzzjF1xxRX+DKXOEHl0QPDx+p9++snFPR5j1jOpSrp1WNShI4T7SFNepw5h47QXPL8if7iH6Nyj40xe8vzhfqTjknuSKBORP3QO877kWS1Sg+cYzzDph9RY1/cl80W4Y0LfsRNFGW4EjGoEHjBJCoIPDwgzXSKc8JwgqtgH7xsPZ743RyPnJkJIcRMhrBB/wCyYCC7S5xi8bRjcfHy8Xr16vk8UbhbOF4x30sP4JwSUNPCwMcEJ3y1DqJEfZvQcO3ash1SSH86NsU/+w3f3OJ48ErbJ8eQFMYdwQETyskHMct7tt98+7YcBeeQj7ps1b2rZJeQ1SoX479gRnov4pw3w0ufzG6eccoqLNHjiiSesV69eHubL2EvaCZ/PQCCWLl3a9+Fv6hzvc1i3saDv2KWPvmOXHvqOXXpwP+o7dunB+5l3ub5jlxpEN+k7dumxru9LfaBciE2AIOx4WalXLTXihV3wFtBhgLeAZ2XU64ZoQ4DzzTrKmPBc9iekNngEeQkiyhmXl8hLmMlI2KWPhF16SNilh4Rd+kjYpYeEXfqsL2GnMXZCCJEExBwvLzrAEGbxoZSEorAtCGce2ITVso6QXhb+Jo2NTdQJIYQQouggYSeEEEIIIYQQGY6EnRBCCCGEEEJkOBJ2QgghhBBCCJHhSNgJIYQQQgghRIYjYSeEEEIIIYQQGY6EnRBCCCGEEEJkOBJ2QgghhBBCCJHhSNgJIYQQQgghRIYjYSeEEEIIIYQQGY6EnRAFZNmyZfbnn3/azz//bDNmzIitzZsxY8bY4MGDbf78+bE1QgghhBBCFA4SdmKjAMH09NNP2zPPPOP/9urVy3755RfLycmJ7VG4LF++3N58803r1q2bXX/99fbxxx/HtuTN22+/bXfccYeNGjXKf/Pvc889Z4MGDfLf65JiWVmxv0R+FC9e3LJUXkIIIYTIMCTsRMaDePv+++9dOH311Vf2ww8/2Oeff2733nuv9ezZ05YuXRrbM31Wrlxpt99+uwu4qFeOvz/66COrXbu2Pfroo3bIIYfEtuRNiRIlrFSpUlas2Orb7vfff7fevXvbp59+6kJxXYFGmblwuU2bvywzl3nLbO6iFbGryZ958+bZCy+8YCeeeKJ17NjRLrzwwjViOhnPPvusHX/88XbeeefZ2LFjY2uFEEIIITKDrCFDhuTUqlXLqlSpElslRGaBsMNT9+GHH9oVV1xhO+20k40cOdLuuecemzlzpnXt2tU233zz2N7pc/HFF7vwuvXWW9fcJ6NHj7Zrr73W2rZta5dddpmvy4/HHnvMvvvuO8/jlltu6aGZAwcOtFatWtn2228f26twQdROHDfGevyy0kbOyrHiGdiVs2zFKtuxSUW76sBGsTV5s2jRIrvpppvsxx9/tN12283KlSvnZXDEEUfYVlttFdvrvxBOy3Ecv2TJErvhhhvsgAMOiG0VyZg6daotWLDAmjVrFlsj8mP48OH+LKlevXpsjUjG4sWL/XnZtGlT7xwTyeF+nDBhgt+TdCiK/Jk0aZIPr2jcuHFsjUgGdhfPMZ5hVatWja0VyVjX9+Xs2bP9fSyPndiowMMGGAD16tXzh8/ChQt9HeDZe/jhh90L98QTT9jQoUN9/Zw5c1wcfvnlly6+HnzwQf+7e/fufrNwQz7wwAP26quvuqcNjxAgIO+77z5/wAH7vvXWW3bnnXd62OUbb7zhHqRE8BJhG0IiMH36dOvTp48fz/Lee+/9K/8FhVDM7GKZu6QaSvr111+71xZvHV7Wq666ym688cakwh7R/vrrr1ulSpVshx12cI+qQjGFEEIIkWlI2ImNipIlS/q/CCx64OgVwWuD8c54toceeshGjBjhE5j89NNPbvwj9vDq/Prrr/b88897eCSePsItEXSIRQQixyCySCuILY6bO3eurVixwqZNm+ZevXfeecfPTxqINEJCZ82atSYEM0DPymeffWbDhg3z34hE8oPnEaGJyCPPjzzySJ7iUPyb/v37e+8hHtG///7bRTj1wri5vKD+8fB17tzZatSoYatWrYptEUIIIYTIHCTsxEYDXha8NXjVHn/8cZs8ebLtsssu1rJlS/vrr7+sX79+HmaBeMKbdu6557rwe//99128ZWdnuxft5JNPtltuucWOPPJID7MkVLly5cru+TnjjDNsu+2282OBUEzSa926tXt9GJt1+OGH21133WV33323dejQYc3MmaQfBaFHWFEQHXj3ECEnnHDCGo8dHiQEKPkXyUF8I4YBb2ynTp3stNNOs8svv9zLPxGEeD311FO2zTbbeDgsAl0IIYQQIhORsBMbDQg7ZsIkfBFvGyIM4x5BNXHiRDfiGc+GSAMEX/369d27hjcOYUD45tZbb+3bAUOf9SyIvkCY7CR4d9g2fvx4q1ixorVp08bXIdx23HFHzxfeuxAmGg/b8fwRe423KRyP6OR4jkvlcwqbOtQv9YV3E/HNxDkXXXSRe0IR3dH6A+oUjyli8Nhjj7UyZcrEtqwueyGEEEKITELCTmw0ILLwpBFOyRi5ww47zMqXL+/bgrcsGmaHmMLYR1hFwyQTheKxD0tehO2IhejxhGyyLtmxwHbyUNDjhbkwo56rVatmhx56qIv4vffe238TChs/VhGxzEyqiDjE4IABAzx8l3oghBOhLYQQQgiRKUjYiY2KILDiwTOHyAtjroBv3zG7JeGZTJyRSNAB65ngJN7jE0B4IQ6Y6QiBwHgt4BgmYCHUslGjRv8JxQxwPGMDmzRp4mKD0EtgfB/HM0awYcOGvq6grFyVYysyeCH/+UG9M9NgGN8Y1gEhr/Gz6VE/ePkY63j11VfblVdeuSZklnBeyl4IIYQQIlOQsBMbBYQrYqTnFe5I2GX79u3dI8PnBs466yx78cUXrXnz5v7tMsDQx4uH0Aogyhh7hceHGRaZGTOMw+J8ISQT9ttvPxeQjNk788wzrUuXLh4GyDfuSCNMpR8EJHnld0jjwAMPtJo1a7qoIH+EESJCGeu3Np9r4HJqVSxpjaqVtkZVM29pnJvvmrn5TwXqmHLmG4OMd6QsCbVkrGLZsmU9JJMxkPxbt25dn5iGyW4I32XZc889vX4vueQS/0SCEEIIIUSmoO/YiY0Cxtbhgdtjjz3c85UIhBQzIPJpAsQV4+natWvn4+IYY8eHwvGc7bvvvmtm1wRC+NiGF4hJUnbeeWcXC4gHzrXrrruu8QyxftCgQe55w0OEIGNiDmAq/nHjxrl4qFOnjnsLw3fsmIQFmPCF45kVk9BCvr22NqIOocrHuZs1bWIlS5WOrd14YYZSPj/BB+qpU2a5RHCff/757vlEyPEJC2bARHjHw0Q4CD0+h7H//vvH1opk6Dt26aPv2KUHnWj6jl3qrOvvZW2M6Dt26UEHuL5jlx7r+r4kWon3sYSdEBsxQdjxsopODrIxgxHICwdvaIUKFaxFixZrZh7loYcnj9BYnnvxILb5HAbbkn3QXPyDhF36SNilh4RdekjYpY+EXXpI2KXP+hJ2CsUUQmxUBE8nM4riYY1+ww7BxvpEog7wwOLFxbsnhBBCCJFJSNgJIUSE+HGWQgghhBCZgISdEEIIIYQQQmQ4EnZCCCGEEEIIkeFI2AkhhBBCCCFEhiNhJ4QQQgghhBAZjoSdEEIIIYQQQmQ4EnZCCCGEEEIIkeFI2AkhhBBCCCFEhiNhJ4QQQgghhBAZjoTdJsacOXNs6tSp/1pmzpxpq1atiu2xYZk/f/6afPH3uoAPUE+bNs0WLFgQW1NwPvzwQ7v44ovt22+/ja0RmU7p0qWtWDE9GoUQQgiRWch62YRYtGiRPfroo3buueda586d7ZxzzrEzzzzTrr/+eps9e3Zsr7yZNGmSffLJJzZs2LDYmsIDsfXRRx9Z165dPV9nn322XXvttTZw4EDLycmJ7VU4fPnll3beeefZ008/bStWrIitLRjz5s3zcqFsizIli2fF/to0GDNmjL3//vv29ttv24ABA1LqJBg6dKi988479u6773oHiBBCCCFEJpE1ZMiQnFq1almVKlViq8TGyty5c+3ee++1sWPH2oknnmg1atRw0VSmTBlr0aKFlSxZMrZnYr744gs//phjjrFTTz01tnbtwVv43HPPuSFev359O+qoo6xs2bI2ePBgy87OttNOO82ysgpPmHAdvXr1svbt21unTp38HAXltddeszfffNOF6F577RVbW3RAMI8fO9q+nlLGpi8uZtkZ2JWzYuUqa1GzrHXcrkZsTXLee+896927t02cONGFO8+2bt262Q477BDb47/QsUFHwnfffWfFixf3DoYDDzwwtlUkA+863u9mzZrF1oj8GD58uLfL6tWrx9aIZCxevNg7a5o2bWqlSpWKrRV5wf04YcIEvydLlCgRWyuSQQftsmXLrHHjxrE1IhnYjjzHeIZVrVo1tlYkY13fl9gxvI8l7DYhgrDjAXbLLbdY3bp1Y1tWQ3jijBkzrGbNmn6zrly50kaPHu2Cj5cpng9EDIJov/32szp16vgLd8mSJZ4WDRaRWLt2bU9vypQpfk6gfZFuIvAA3nTTTX7Oq6++2urVqxfbYrZ8+XL3tpC30E55oGC0c16EIKFznAsRE/KBMCQ99iP/lStXtvHjx3seOB4jgb9DGfBAp1xIs1y5ctagQQNPj7Qw9Bs1auT7BQ8dorhatWoJhd2sWbO8HDkPaZFH4Df5RGxQRuPGjbMKFSp4PljHb/IRjikMMcs1TBw3xp74aaWNmLXKimegsFu2YpW1a1LJrj14dR0k4++//7YLLrjAH5zXXHONtwFCjcuXL+/1lQjqBaH/8ssve72PGDHCrrvuOtt///1je4hkSNilj4RdekjYpYeEXfpI2KUH700Ju/RYX8Iuu0uXLjdj9GCQi40bjPxvvvnGxQkiBFERZdCgQXbXXXe5GEK8/fHHH27gMt5o5MiR9vrrr/tLFbGHd42XLOmxnofiU0895Y1q6623tr59+9ozzzxjb7zxhodv/v77727IBJEThRDM3377zfbZZx/bdddd/yVo8Kb169fP7rjjDhdALVu2dA8fIaUIqm222cYNdjw0/CYfPXr0cCFIPh555BEf//bnn3966CVtnYf3Pffc4+fZdtttXYiR1xdeeMHD8Ng/5PO2227zvJM39mcb3h/KbosttrC//vrLhgwZYm3btrUmTZrYp59+aj179rRXXnnFr/v777/3awhGL9vwKCHiyCd10aZNG+vTp489+eSTvo16qFSpkqe3tiDO58+dY79OM5u/LMtKZmflirvMWmgNDaqWtl2bV1p9UUl46aWXvL6uuuoqL9cg6hH6eYHYfuCBB+zggw/2eiUks0OHDta8efPYHiIZCxcu9HtKL/fU4ZnDOzdZuxT/QMcX4dG8Q+hoE8nhfuTdwj25NhEpmxJ0IPO+5H0hUoPnGM8w6YfUWNf3JY4J3scaY7eJQWOi4hFwl112mV1xxRUefgbt2rVzoYSgQ5QwMQjeMwzejh072sknn+wPvj322MMefvhh22677Vz0TZ8+3cUNY/UIm2S8Gb2rhHt2797dw9rwYCEG6bGIJ3i3EDOJvFTkGUEZvRHo7cBoD/vzO+TjhhtusFNOOcW3sQ8eQRr83Xff7YIWYcj+IT2utX///n5dCMETTjjBhSFwfLRnheuNz0sg9GAhThFp9913nwsFRO7kyZP9WNLjb8Qx5cK5CDlFUCIeKS/KGYEs0gcBTw8i4phxpLRHOhyo/7x4/vnn3etLG9ekKUIIIYTIVGTFbGL8v72zALeq2trwOBy6pEORDmkxEBBFRe4VAxPF7sbCjvvDNTCuhYGKCSaIwfWKoiIIqCCgIN2N0t318w72xO3x1KJkn/29z7Oec/bqNdasb44x50J80HgllJAwRMIpQ68x3qwwvo3QNLxop556qu9HLxbhgxxPryneuuDxQyhdeOGF1qBBAz8fIZMdOnRwURjCG4oWLeo9rulNMhLEGefeHbgPRBH3EUIsWcd90sCvWbOm95TEXwehOnz4cA+1PO2009xLxtgqxGyU+2FfnoNJWRo3buzPTRgq18ZTSs9WgP0QnniUsBX3hM3xFCH48AQi+EQ0SGcsiPKRI0d6Gietk5bxjpIW0oLNBwwY4GGXpN3dnUxHCCGEEOLvQsIuyaBxi4i46qqr3GOHAKtfv35sq7mwQYwgeAh5iQ+dZB2EBnIQPjSeEYUBxjThJSGMkbF8eMoQNul5uQDRh9hhn8zEVBCAXC/8H0/a+wjgcUsvVIBzBDHAuDa8aRkRf+30YDuigHFahI0+/PDD1rlzZ/cW8tzheJ6P31wvQHhp+/bt3a7YiuMRGyI6QcjzCQrSHumbNIEnFU91PHQyEDLL/oj6eNJLX0IIIYQQ+zMSdmIniA7GiBEDzPgihArhmEHI8TdeeMU3fuPXI2YYN4fnDKHTtWtXD48L50kLIZ2IKkIS8XQFuD6hm+E64ZMMDKSnkZ5e4zsjYZjReoQawg8xGqa45z7DddmOAOCakJH4ZD9CSgm7REgwng9PEaI5PS9Q/DkQloTAMrENYpDrEZqZnU9QiD8gDREmi22DkMcLh4jmHaRNf7xzwo4Z78jsqHinCcklPTz99NP+qQQhhBBCiERBwi4JYbwRAo4xb0zWwWyXzD7JuDiECZOU3Hzzze69Q2yFMXh41mg4MzkFxzG7D+InrdAJg2kRR3wzjgYyoic9IQaEHh577LH+GQbG7nFu7o3/mZiFmQpptBMyieB59tlnfebC+LFv3EN6giuz9TT0eZ4mTZr4+DwmYOG6CFH+IkaZmIXxbj179nSRyv0wHisQzs/CuXj2EN7Jc3Cf8c8d9o2HCWgQdIhhxghyX1w33qu3u2zass02bN6asAv3nx1ISwhixtoBwo2QWMKCEdzMmsl75C+eurPOOsvDYlu1auXhmITwYn8EuWZHE0IIIUQioVkxkwzGzTF5B141RNsvv/zivxE3fAwc0cY36urUqeOChO3MFsU3wBgPhufq559/dgGCpw2vB4KQWQQZ0wSMwUOUDBkyxEUhv2lYc+wxxxzzF8GCtyuMN2OMGd+Z4z5JkzS4a9eu7YKJe+PaeLdowDObIRO+MEaNbXheuI8whTieMMZa4QFj0hTOAcz6OXr0aP92X2jAI8oQY8xiiXfn9NNP9zGF3DeCM4hbvDqM4UJscl8IBMQbtiCkElHMPSJoEXjsgyeQ+2Qb9sQryUQt3DcgFBEieEexK2MBGRMYtu8O3MPSpcusQbWydlztUnZcreIJtxx/SHE7skpRK1Yw69nw6HwI6YcJVPr16+fvlo4K7M9EKXhGGTN6/PHH+/tnTCTvh4VZTklLN9xwgzVt2jR2VpEZmhUzOnj+Kd9CmSQyhzJZs2JmH/KjZsWMhmbFjA7lWOjIF1mzt/NlmBVT37FLMqggKbzivUj8T2UZwtVoCAdIiHiY8JixH//j3QvHcC4WvGdpx5+FY4NnjfPzf/y108K52C+cP/6cnA/CWDh+h/OF50p7H9xruIdwXZ6R/dkvvpEQ7pcMF78+3FM4N+fkL/uF5+f/kFHZzjXC/fM7/M952JbWDuGewr2y756AiVumT59uNapVsdx5//A05mQQ7XhW8cLideaD+kz2A/3797c+ffq4cG/ZsqWviwdv3uDBg61du3buRRZZo+/YRUffsYuGvmMXDfKjvmMXjTDRmyI1sgdtFX3HLhp7O1/qA+VCJAFB2FFZqVcte9BziygMYlBkjoRddCTsoiFhFw0Ju+hI2EVDwi46+0rYaYydEELEQTgDHlQhhBBCiERCwk4IIYQQQgghEhwJOyGEEEIIIYRIcCTshBBCCCGEECLBkbATQgghhBBCiARHwk4IIYQQQgghEhwJOyGEEEIIIYRIcCTshBBCCCGEECLBkbATQgghhBBCiARHwi4J4ePLv/76q33zzTe2Zs2a2FohhBBCCCFEopIyYcKEbWXLlrXixYvHVolEYNu2bfbDDz/Y4MGDbcuWLVa9enU744wzLF++fLE9Mmbz5s327LPP2vfff29PP/20ValSJbblD9atW2cffvihbdy40c455xwrVqxYbMuuwT1Camqq/43nu+++syFDhliuXLl8O3/Zn/ssUKCAtWvXzg488MDY3tEJ1+a8KSkp/n9axowZY1999ZU/N9c666yzdvuZ9wc2bNhg06dPt+pVq1iefPljaxMf3il5IB7eL0t60JnBEg9pIb30uGjRIluxYoXnKZE1CxYssNWrV1u1atVia0RWTJkyxevcUqVKxdaIzKBcnjlzplWtWjVbdVyyQ36cO3eu58k8efLE1orMmD9/vrd3KleuHFsjMoP6l3KMMqxEiRKxtSIz9na+XLZsmdfH8tglIDRQe/fubS+88IIXRnjdBgwYYP/9739je2RN3rx5LX/+jBv6NGwHDRrkXr3ff/89tnbX2LRpk91///127733eqM5LRSmJHiWiRMnuuCcPXu2/+bZ0jbIo/LYY49Zhw4dbNasWbE1f4bnfPzxx23q1Km2du1aGzlypL399tuxrYlPru1advridTbx97U2aT9dJvy21pau2RS748zhHZGWTjrpJPvHP/7hy3HHHWfdu3eP7fFX3nnnHWvdurX985//3Ln/HXfc4ecSQgghhMgJyGOXgKxatcruu+8+Fz6IFt7fjBkzbP369Va7du3YXhmDJ6xr1672448/+vGVKlWKbfkDxNbw4cPdM9K4ceNMRWB2uPXWW/26Dz30UKZp7fXXX7fPP//chVjz5s1ja3ePf/3rXy5O+VuxYsXY2h3Q6/Tggw/a9nxg99xzjx166KG+72+//WaNGjWK7ZW44LGbN3umvTRyi01dutXy7KddOWs3bbUrjy5vZx5WOrYmYxD7iDLeEZ5VPG+kU95Xw4YNY3v9mVdffdXeeustu+CCC6xo0aK+P57Z448//i89Z/LYRUMeu+jIYxcNeeyiQX6Uxy4a8thFQx676OztfBk8dqnt27fvVLhwYQ95E4kBAu6LL77wRjsN2SDMS5fe0Sj++uuv7eWXX/YMV758efeYdevWzb799lurWbOm8b5/+uknmzdvnlWoUME+/vhj++ijj2zhwoUu8hBxnLtfv342Z84cq1Gjhh8zefJkF16EaCL6SpYs6dekYU0m//nnn91rwrnGjRvnInP58uUe9okHjkKT8FE8Zw0aNLDcuXP7/cYzYsQI95wdeeSRfypgw/l5jk8//dTPf/DBB9sBBxzg20nMXPu9997za3BvZBy8mngBEZWcGwGHzfBYBnjOpUuXWq1atfz5afhjtwAeQ45FGGArzodNChYs6HbCq9mjRw/r06ePe/tYj2hAILz00ktuA54J2/GuWBCP3O/777/vYajcz0EHHeShhLyv//3vf74/94ZXiQZNevbKCgTMqhXLbfRCs1UbUyxPaoql5tr/FoIqG1UsYrXKFdxx45mAfbAL74kODt4ngrxcuXKxPf4KaWfs2LH25JNP2hFHHOH7U7imF4qJvXmvqqyyB0KbvC17ZR/KG+pcygqRNZTflKPUc7tSDiYb5MeVK1d6nkyvjBN/hQ5z6sucMARjX0E5Rhkm/ZA99na+RBtQHysUMwFBZDVt2tRf4FNPPWWvvfaai67AkiVLbNKkSZ6AAFGEsMKrR4MVIcbC/x988IFXlAgLRAvihUqUAo5zIIRoSPM/ni3EIF4vRAvePgQe4P0jnBEvStiOwERcIWS4BgmZxjeCM6OxUBnRv39/Pz89t5yf++rcubNNmzbNG+JdunTxCWEQZlwTcUkm4to8G9crU6aML/HXxg4tWrTw533zzTftueees1GjRv0p/BPh9cQTT/gzcW1E2cCBA/26CGhsxnnCNu6T8E7OiYjt2bOnj9/jXmDx4sXWqVMnGz16tItT7M3946nkXRFmi3imgkFgci6ErPgD3iHpnHRBhwVpOyt4p3SIcMwvv/zithZCCCGEyClI2CUgCKQzzzzT2rRp4+IBQfCf//zHhg0b5ttp9CJu4gUMwooFAQI0atl+0UUXedgjoZJ4jBA19IyyLRzDvniQuO4VV1zh+1999dX+G9GDgKJxTc8N69mOJwXxiYi75pprvIcCD8tNN91kbdu2jeSGDh5KvHC33Xabn//88893gYSHDIGLe5veXK7/wAMP2KWXXurexEsuucTFEz1KV111lf9O27tEON6FF17o94+IQiz37dvXtyEGEAJFihSx6667zq/N+C6ejQlXhg4davXr1/cwTrZdeeWVLrw5BsEGCEuuzb2zL8+Cjc8++2w/5pZbbnHBy0Q4CFfEIDZnLBghhyzpTXCTzJA+Cc3iXdx9992+8M4yE2t0UCDQ2feuu+7ycGRCI4QQQgghcgISdgkK3pzLLrvMBR0TQSAU8PLgGg8u3iDiMgLRRmgmIMDwOOGF4hwBzoFwwluFgHv++eddvDzzzDN+TbyCLIRC4l1CRAEiLvxPg5oGNwtewqhwHWKHCZVgnBzXZzKMcK8IvpNPPtm9ZYgvPInYINgBcZbZtRmzwVgtwvSYWZT98V4ymyRCi2dD9LIA4Z+EWnI9bEJIXxCLCDBEGmO0uF/gdxh/hBDnfFyjV69e/iwIUTyd2BFb8SyIVEJYEcIIGISl2AEC/OGHH/bOBsQc4pjxEYSukk7Tg7F1n332mXeCEJ6L+MZbTYitEEIIIUROQMIugUF0ITDwQiE6EGAh1DJeyCDg4r136cH+iBSOjR9/BhyPSGL94Ycf7kLyhBNOsPPOO8//si0cj3DJCM7NEpXgfSxUqJA1a9bMr3/iiSe6l42xeGzjkwh4tvC+EZb3yCOPuFiKJ6trI6Y4Z7169XbGKgd4NsRYPMHryLYAxyA4sUnYjm3CsdxDeB9169b1+2VBWOKBxcaMP+zYsaN79BAghGniARQ7wIZ0bOCRpUMCu/E/oZnx7ywe0k7Yv0mTJm573nFGQlAIIYQQItGQsEtA8OAwhgxvFeKN8UJ4LPCY0XjFu4PAYsYiGq+M72IsWry4o3HMsUz4gRBhvBfj1hCIjAVDjAB/8WhxbvZjpsCLL77YPSCMZ0Ok4J3jOEIICU3kvIQpEloYD8fjlUIIhfNnB8QNz0WjnYkvuD7f1qORjqeMBv0nn3zik60gcvGO4eXjegHsgBeNe4u/Nsfi6SSUk21MjBJmrON8TCTDs+G9I9SVfbAVz8l1eHbCQXl2tjHWkPGMTMTCe0grBnkHnA8bMN4PIUk4LCGa2BIxiCeK+0fsIWK59zBeclfZtGW78N68db9etmzNXprApvHvEG8uNsKTGjyn2DcIbvaN73Dgf7yppOsw+Y4QQgghRKKjzx0kIHikCIXE2xAarIQAMpYNsUGIINsRcwgFhAR/EQuMfSNEkrBDJlzh3YeQQ7wgl19+uR1zzDHe8GWCD9YzjgnRwcQiCBjGjuGRYtwcAu/oo492UcgkLojO4N1DsPCtMUCIMokIjW28bozpS+sZBMLkvvzyS/e+IWoCiCkmN8ELR0Od++G5GLuG6CM0D3FLo59nxStz7bXX+jUQthzLs+CNwwZhNjrEMbZi1spgSwQXY/TwBgKzKRLmh2Dj2RAEhMG2bNnSZ+Hk/IhORBtCsE6dOh4SyjpCR7ETtsRrBIi0F1980SdEwR6cExFICObpp5/uM3/y0fYwRg+BybOEcM4oIDbnzJphA+fnt4VrUyw1usN0n7Bhu/BsVbu4Na2WtdBCVDN5Dd5i3jezpDLGE7F/++23ezogzWLXRx991DsGCGtlXCTlHBP+8N6Y2RTPbvwMqEC+0ucOsg+hxfrcQTT0uYNoUHbrcwfZR587iI4+dxAN2mH63EE09tXnDiTsEhQSB2KKhjteCr7hFZ+5+HQBE6GQ+ZjaHe8VogyPFw1dpn9nPBeeJTxOVJwktvAdPEQJ4YD8ZbIJCjuEITNPIkyoXNmfijZAgkKAUTgy7o1rhcSLR4VPLNBg5hhC4dKD81PA8jxhFskAghUxxL0izBBQYYp7RBfeNq6NQOXa4dt7CCSujXcOMXjYYYf5+gDruS7Pyv0i/tgvHgQl+2AzCjLOj7jEvgg/3gcig3vG+4Z9yMRcl/vgW4DsH+AZsBXXRoAwvhHb40lFVPPusBX3Q2hmWvGRXUgfCPca1apY7ry79y3C/QXexSuvvOKfPOD5EPaIYkKDSQ90aDDuDrsi2nmXfFqiV69eni8Q2HRGMAEPeSMtEnbRkLCLjoRdNCTsoiFhFx0Ju2hI2EVHwk78bSBeaBzj5UCU4HVCqInEIwg7Kqu0s4EmMjwXIg0vKw09BF0YQ8k6OgH4TdmGwEN0sz8dDPxGDAbhnxYJu2hI2EVHwi4aEnbRkLCLjoRdNCTsorOvhJ3G2Im/gFeM6ftp3BKWKVEn9jdo3BFSTCWMNzOIOkC44aVjYiH+B8JkEX/sz3EZiTohhBBCiERFwk78BcbrIewYp8SYLyGEEEIIIcT+jYSd+AvMFMjkI4ztih8XJoQQQgghhNg/kbATQgghhBBCiARHwk4IIYQQQgghEhwJOyGEEEIIIYRIcCTshBBCCCGEECLBkbATQgghhBBCiARHwk4IIYQQQgghEhwJOyGEEEIIIYRIcCTsRMKxYMECmzBhgq1evTq2Zv9g69atNnPmTJs2bZpt3rw5tlYIIYQQQoi9j4SdSCi2bNlivXv3trvvvtsmTpwYW5s1CK7333/ffvnll9iaPc+qVausc+fO9sADD9js2bNja/cPcudKif0nhBBCCCFyIikTJkzYVrZsWStevHhslRD7L3jCXnrpJRs0aJDde++9dthhh8W2ZM73339vjz32mJ1zzjl26aWXxtbuWdauXWvPPPOM/7311lutdOnSsS1/Hxs2bLC5s2ba5zNz2/zVKZZ7P9V36zdvtdMalLIWtYrF1mTMunXr7Pnnn7dx48a5lxQ2bdpkbdu2tbPPPtt/p+WTTz6xPn36+P7btm3z/evXr28dOnSwAgUKxPbawaJFi2zFihVWvXr12BqRGXjQ8Z5Xq1YttkZkxZQpU7zOLVWqVGyNyAzyPJ1zVatWtXz58sXWiowgP86dO9fzZJ48eWJrRWbMnz/fNm7caJUrV46tEZlBPUo5RhlWokSJ2FqRGXs7Xy5btszrY3nsRMKRkvJndbJw4UIbPny4Zxo8ZUOGDLFRo0Z54x1Yh3evYMGCnugReTTeAS8bx3LMmDFjdgqFUGj9+uuvtmbNGhs5cqRNnjzZRo8ebT/88IM3NALjx4+3YcOGuehs06aNnXXWWVas2B8ChXMiQrgG11q5cqWvJxP++OOPfjzXAzJ9/P1R0XBurou3clfAXPOWbbApC9bZ1IX75zJ5+70tW7vjfWUF9iTclYq4SpUqvtDgy6xzijSCnenECvuXL1/ecuVSESiEEEKInEFq+/btOxUuXPgvvdZC7I/QqB8xYoTNmjXLjjnmGG+c//TTT9alSxdf99VXX9nnn3/uYghRVK9ePevbt699+umnljdvXhdO3333ndWuXdsF4osvvujbBg8e7OdB6NWoUcP3fffdd/1cCLxevXq5EEMkvv3221a3bl078MADd4ZfMuavUaNG1q1bNxdwLVq08DyFuHzttdfsgw8+sG+//daGDh3qogRhwbM88cQTLvoaN27swhPPEh7JQoUKWYMGDey3336zjh07+rWbN29uqampMUtkD8TgqhXLbdQCs5UbzHKnpmwXM/vfsnW7rm10cBGrVa5g7M4zBpvynkuWLGlPPfWUHX/88dayZUsXbBlBCC7v6OWXX7aTTjrJ9+d95c6dO7bHH+BxxdOpXsjsQccHeU32yj5Lly718oE8L7KGTrPly5d75016eVb8GfIjHYjkyah1RrJCXU59Gd8pKzKHcowyTPohe+ztfLl+/Xqvj9VdLRIeKnpEGsLummuucZGHZ4ZwzTlz5rgH7dprr/XGQatWrax79+7eqGfMHZ48xuv17NnThRMiEOHI+Qj5Wbx4sRf4hFjedNNNOwUYAg2mT5/u+zRs2NCFBu51jgtexa+//tqXE0880a9x4403+jUJCyRUk7APRBseJcTE1KlTXVROmjTJCwHOjwAk5FQhNX+AfSnAEMnYiNDJrMArirhj/99//z22VgghhBAiZyBhJ3IEiDY8MXjo8NwgmOi9oJeX3qQiRYr4fvxPry9eGRr59JzgxcObhkBERDGWg7+IB0L1zjvvPKtQoYKfg3FXeOrwsnEOvHnsV7FiRRdkAdYhJAihzJ8/v3uZuAYhlpyHa7AOwUYPDmGeiA3EKaIUscdv7hHBeMghh8TOLID3Q+jsueeea+3atbO77rrLPa4ZQU8soboIa8biXXfddfbRRx95GhFCCCGEyAlI2IkcA439AKIKccUC8dsA7xgg/Aiz7NGjh4dopg1L5vj4wfqILga+chzhfQgxhCKhnVwjjJXjOH4jOIOo4xqEWuKJO+CAA3wfwi253owZM3wMGCGYrVu3dtGI2EMA4tnbHyZi2V9AKN9+++0e4sqCsGMs5AsvvOCCOD0Y+/jqq6/6wqQ7CLquXbv6WEwhhBBCiJyAhJ1IChBcCK0g8IijR7DhDSPMkjFwjJ178MEHffwVoiuItPAX8OARdsl2xt8hyPAQ4sWLn9yEY4ihxjuHJ5BQUK7x3nvv+biwSy65xAUdx+GNwwM4YMAAK1eunHvxCPfs16+fTxCCkEQIih1g15o1a9rhhx/uIbVXXXWVC27GPyK40wM7h/2ZGTV4SgnVFUIIIYTICUjYiYQDcYaIihde8b8h7T4IObxhjJ974403fFKSo48+2oUTXh/G3THxCdPoh/DKtOcI1KlTx710jJVjls0jjzzS17Nf2mMYt8f/eOreeustX5599ln75ptvfDvhm3jtlixZ4tdl4hbCPrkGHjvOhxjZXbZs3Wabt+zfy9Y0ds4ueF/xjCKG48NhMwOvKWMWSRNCCCGEEDkBzYopEgoEF+GJjFVr1qyZlSlTxsUVIgiBhDCCMAbuqKOO8jBGPHN4ztiP/ZkEBdGF4GOsFqKKyTiYXIXz4hViX2Z9YvbN+Kn0ERCM12LSlEqVKtkZZ5zh+QdxQUggggHRSMggniI8eniG2Ma18dCdeeaZfh7AC8gz4ZUjDBPvE2KQST44/pRTTvFz7QqIzCXbn6F53Qp2csMydlK9EvbP/XA5uX5Jq1O+kOXNnXVfEyGwTEiDnZg0BS8os6Bic2zFe2EmUcQzohhx/Oabb7r3lP/79+/vk9dwPGGc8e8WNCtmNDQrZnQ0K2Y0KFs1K2b22duz7+VENCtmdDQrZjT2dr4Ms2LqA+VC5GAQKAjEalWrWN58uyYO9zd4HsJn8b4yfhGvW9OmTT0kk8ltEOTMYEoDEA8sHtCnn37aP5FAoYrwZkzkBRdc4LOVpkUfKI8GnRV0dOgD5dmHjiTqXH2gPHvoA+XR2NsfQs6J6APl0aDzmXJMHyjPPns7XzLHAPWxhJ0QOZgg7KisclKvGl45PgkRhB2zoYbno9cK72iYnIaGIA1DZhgNwg7RRrmXHhJ20ZCwi46EXTQk7KIhYRcdCbtoSNhFZ18JO42xE0IkHFQmhF4ed9xxPsYxXrQStkqoLetDI5DtTJjC/hyXkagTQgghhEhUJOyEEEIIIYQQIsGRsBNCCCGEEEKIBEfCTgghhBBCCCESHAk7IYQQQgghhEhwJOyEEEIIIYQQIsGRsBNCCCGEEEKIBEfCTgghhBBCCCESHAk7IYQQQgghhEhwJOyEEEIIIYQQIsGRsBMiA9auXWvLly+3LVu2xNaYbdu2zdasWePrN23aFFu7g9WrV9vKlSv/tH8UNm/ebO+++67de++99ttvv8XWCiGEEEIIkTUSdkKkAwLu/ffftyuuuMIGDBgQW2su6B599FG75pprbODAgbG1ZuvWrbNOnTr5snjx4tjaaHDN33//3aZNm2YbNmyIrd0z5M2dOFl9xYoV9t1331m/fv1s8uTJsbUZwz7sO2HCBLehEEIIIUQyktq+fftOhQsXtgIFCsRWCSFSUlJsyZIlNnLkSCtatKg1btzY18+aNctFBEKudOnSduihh/q+rP/qq6+sbNmydsIJJ1iePHl8/6gMHz7cvXUnnniiFStWLLZ218F7uGrlcvt62iYbNHW1jZy1ykbM3DfLj9NW2pqNW6xKqWhlS8+ePe2RRx6xL7/80iibmjRpEtvyZ7D5q6++am+99ZZ9+OGHljt3bjv66KP9fewOeGoR1iVKlIitEZmBB3vjxo2yVwSWLl3qdW7BggVja0RmEM1Ap1rx4sU9n4vMIT8SPUKeTE1Nja0VmbFq1SqvL/dEvZssUI5Rhkk/ZI+9nS/Xr1/v9bE8dkJkQMWKFb0hMX36dM+MMG/ePG/4kymnTp1qy5Yt8/Vz5871THXIIYf8qZDDezd79mxfaJgEtm7dagsXLvTtNFo4Pn57gEw6Y8aMndfZFVK3Cx0E3dfjl9m3E/bd8tW4pTZ+/trYXWSPSZMmWa9evaxWrVpu+8wE8ujRo/1dnHrqqVaoUCHLmzdvbIsQQgghRPIhYSdEBpQvX97KlCnjoo6eKSDsj96WChUqeNgk4gzwHkHt2rX9LyKvd+/e9n//93/Wvn17Xx566CH74YcffDseoW7dutmTTz7pf2+++WbfP/RGIxy5ZpcuXXzMHYJnd8ibmmL58+SyfPtw4Xp5tl83uxBGibfuwAMPtFNOOcVy5cqVaWhlmzZtrGPHjlalShUXykIIIYQQyYyEnRAZQBjgwQcf7CEaCDcmSxk/frx7k5o1a+aCDw8e7nX+EpJQuXJlP7Zv374+Rq9SpUrWuXNnu/vuu93r9sYbb7gHDgGHNwqvH8ciUFq1auWhIIg6PHVMpDJmzBi78sor7cgjj/Tz5mSGDRtmQ4cOtbZt27pwTjs5TUZI1AkhhBBCSNgJkSF4jBo2bOjCYebMmTZ//nwfd4foqFOnjgswPHiMiUP4Va1a1YoUKeKCZPDgwR6rf+6551q9evV87NfJJ5/sx8+ZM8fHgeGNypcvn11++eV+HUQh6xB3jBljApELLrjABd/eiMfen8CD+fHHH1vJkiWtZcuWLpaFEEIIIUT2kbATIhMQW3ju8Kr9/PPP7mlD2OHJY/KUKVOm+DZmcjz88MNdsDGxCkKFsXbx4+0QLWzHAxi8THjtEIMQPpOAuOPTCfwNY/tyOojYESNG2GWXXeYiFlEN4a8QQgghhMgctZqEyATG2JUqVcrH040aNcrF2UEHHeRir2bNmr4eUYIAYawXEJLJdsQZgi8wceJE/8ukIPGCJe04MsTj+eef7148QjqZmTOnQwgmk8e8+OKL7uV8+umn3Q59+vSxBx988C82EkIIIYQQf0bCTohMQFw0aNDAwy3Hjh3rIo9PGuB5w2tHyCDCi/8RgeGY5s2bu1B57733/Dt4n3zyiQ0ZMsTq1q3rM2dmJlTw3OENbNeunZ/r9ddf91k1d4eNm7fa+k37ftm0JXuC7IgjjrDzzjvPPyvRqFEjF8nYCFvXqFHDw1sZg8enJtJ6McNsmNhKHj4hhBBCJCspEyZM2EbjCS+CEOKvICiYnRKhcdppp/m4Nxg3bpw999xzPm6O785dffXVO8fC4a373//+Z99++60tWrTIp+Nv2rSpnXHGGe7xI1yTY5ntkslVypUr5+Kla9eu/i07vuPGxCtffPGFde/e3Sdruf766yN/H4+Q0JkzZtiavKVtU0oey7V7n3iLxJatZmWL5rUqpfLH1mQfvKB33XWXXXLJJXbjjTf67KO33HKLf3rihRde8Mlk+vfv70KP2UN5F9iV0Nljjz3WZ8zcVXhfeFqrV68eWyMyY8GCBZ7eq1WrFlsjsoIQbupcOopE1lBeMs6ZccyMSxaZQ37kEzrkyV39pmqywRh6OmrDBGgic2gPUY5Rhukbptljb+dLJuijPpawEyILGA/H99Igf/787hkCCjYaHHjYaGyk9x01jmM7niTG2wWPEsfySQS2EboZ1rOO79rFr6MwYH/CO6N+fBthhxiqUa2K5c4bXWD9XSBuX3vtNRfMzJKJDV555RWfeObWW2/1ypcwzY8++shtTyGJLZlNtHXr1nbhhRfGzhQdCbtoSNhFR8IuGhJ20ZCwi46EXTQk7KIjYSeE2G2CsKOyip/IRWSMhF00JOyiI2EXDQm7aEjYRUfCLhoSdtHZV8JOA1KEEEIIIYQQIsGRsBNCCCGEEEKIBEfCTgghhBBCCCESHAk7IYQQQgghhEhwJOyEEEIIIYQQIsGRsBNCCCGEEEKIBEfCTgghhBBCCCESHAk7IYQQQgghhEhwJOyEEEIIIYQQIsGRsBO7zLp162zo0KE2YcIE27p1a2ytEEIIIYQQYl+T2r59+06FCxe2AgUKxFaJ7LBkyRL76KOPrH///jZmzBgrWbKkFStWLLb172XZsmX29ddfW79+/ezHH3+0sWPH2qZNm/we8+TJE9tr91mwYIH9+9//9us1bdrUUlNTY1v2LIMHD7bPP//cSKelS5eOrd1zTJ061d5991376aefXKiyDBs2zPNEuXLlYnslJlu2bPH3U7JEcUvNnTu2VmTG2rVrbcOGDVaiRInYGpEZa9assY0bN8peEVi6dKmXLwULFoytEZmxefNmW758uRUvXtxyqxzLEvLjypUrPU/urXo5p7Fq1SqvL/eXdlwiQDlGGSb9kD32dr5cv36918fy2O0Cc+bMsUcffdS++uormz17tv3yyy/WrVs3b0ADIuGGG26wESNG+O/sQIGCSLr33ntdMO0K27Ztsx9++MHPgeicPn26zZo1y3799Vd75ZVXXOztafLmzevLnuKpp56y22+/3WbMmBFbYy5OeR6eY28wefJkf5c///yzzZw5c+dCBswJpKSYzV++wWYtWW+zl0ZfOI7jswNpcNq0afb000/baaed5ssdd9zheSQjsDN5pm3btvbPf/7TLr/8cuvTp4835oQQQgghRPaQsNsF8OYgmk466SR79tln7YknnrBTTjllp8AhRJGeDBq52QX1TgN3xYoVu6zkx48fb6+++qr3aN50001+b88884w9+eSTdtVVV1nVqlVje+4ZcuXa88ln9erVLpBTUCMxsPONN95oRx99dGzNnoVrYTPeIfYKdjvmmGNieyQ2eVNzWdeB86xDr2l254fRl9t7TbXOn8+KnS1z8Ay/9NJL3rt+8sknW9myZe27777zPJJRh8U333xj3377rbVo0cJOOOEEF9Wk2XHjxsX2EEIIIYQQWaFQzF0ATxzjyipWrGgNGjRwVzT/I3Tefvtt9zDhbUD8sW/t2rXdvhzD9s8++8w9a4iJgw8+2BYtWuQeNTwdNIzxbuBpa9iwobtWe/XqZR9++KENGTLEr8Ex8cIH8Pi98847NmXKFLviiiusWbNmsS07RCPHlClTxn8jTDkfYS385Xp16tTx8LMvvvjC3nvvPQ8x5X4qVaq0M1yIZ/ryyy+te/fuNnLkSA/rHD16tDfemzdvbvPmzbOXX37ZvW3YBQhrfO211/z5DzzwQLcJ58cjQ4glY/O4BqL29ddf97BRrsPfSZMm+XkIlaSRX7lyZStVqpSfFxH7/vvv23//+1/7/vvv/TwHHXSQP+vixYv9XJwTgYHYZZ/8+fP7PaS1HefnebA3doiHkNvnnnvO3+Mhhxzi5+Dee/fu7TYtWrSojRo1yt8r4aLDhw/3Zy1fvrxfh+fneYsUKWIDBw70e+bZeJb58+f7fWJrnpl1HMO7xLvao0cPFzy8F7btiuDnXKtWLLdR2zXVyg1meVJTLDVXtAVzFS2Q206qVzJ21ozh/uvWrWunnnqqNW7c2ENnCXFFsGO/KlWqxPb8A/Zp1aqVHXfccZ6OSPu8+1q1avm59jUKxYyGQjGjo1DMaFA+KhQz+ygUMzoKxYyOQjGjoVDM/ZgjjzzSG/R4Gjp37uxCCS8dIHaCJ4v/8+XL5xURwuH55593jxwZYeHChe4ZQqzxgvH2BcHB/xzLvg899JCHCXIOGsecA6GXFq6PqGNMGEIS8Hwg2hAeLMFjglhBgOAVIZQUUURiQJQhJLg+z4Dg6NKliydEvI8ff/yxCxGuRcMXMcP/3DcLDWJEC4IwgGjlHngWQh7xhHEfFASs69q1q4tJrhdsx7mCDfif50Agcd+APQiF5Xych/t74YUXXNjSAEAcT5w40QUdIX6cE7GJvbm/9OA6CK1gK8Qez0xDgvfFu0aIEoaLgOMaiPkBAwa4KMcO7Icowa6cAxCZCBtCE7k2tuZZ7rvvvp3HzZ0710N5Q7jiJ5984s/C9bEB9snovvc3sHWFChV2FloUYIhh1pMX0gOxHgQ7BROFH3ZChAshhBBCiOwhj90ugIeBBiuiCHGBsKO3B+9So0aNXMzgmbr66qt93BC2pYFer149O/fcc+3YY4917xJCgW2EoOHdwItHg5hGPx43PDwsbdq08VDEo446yseZcU08GzSYA/RmIngQnC1btvRGNELtjTfecPE4aNAg74nCI8W9ITbq169v99xzjzVp0sT3R8QQPkfo4/HHH+8eRp7x0EMP9Wu9+eab/hwPPPCA78e947GjAc790nuDt5JJWnhGQOQxucxhhx3mHpsaNWpYu3btfDseGYQRz8z1jjjiCN8XAcs4uxNPPNEFLc+MMOMaPMOLL77o57777rvt9NNP33kcXjy8PgginhlxuD1921lnneXCjTF0CN+0XiBEHNdAlCFmEXGIPMICESR4OvEYcn5sh8Ak1BUxgt0OP/xwO/vss/2ZyEsIN7aRHnh+RB6Ty9xyyy3+DNgMW5E28K5iR4Q2dsNr+Omnn7ogZKwZtsJupLld6d0PHruff99my9ZvF15/dlZmCyKKC+dLzZbHLi2IYN4xHkeeNSNxx0Q/eELxZuMdJX2deeaZnt72NfLYRUMeu+jIYxcNeeyiIY9ddOSxi448dtGQx24/BzH24IMPungL3juEGVA4AF6dAC8S78y//vUvn1gF0YVooAEJHIMgYeHlA+ICzwVeNAQKgg+PEQmDlxcPiYQKj8KJlwvXXnute9gIiwvbA1wHsRXEIdsRMHiHuBZCEsEDPAfj3hAbCNLgXUHwIZ6yA9cjHBGBhd2wwX/+8x/fhg14Tgh/gw3SgqiiMMErRAgnYFsEKw1ytnMNzoMYCqF/7IO9eQfpQcOhdevW/l7w9DHhB/sD52C8HddFHCLgqlWr5tuwGd5XJqzhmQi1xJbhHQD3gqCl8EOoYHMKw3COkMm5fyAske14S++8806/LqIv0cDL2KtXL3/uiy++2N9/RuBhJZ3zl7yAkN/VSYSEEEIIIZIRCbvdgN5DJtxAECB+QqhgAIERwAvDBBI08vHkhEZ9/D7A77AOIcb/eMTwrrHgjWOmQTxD8dDLhAcM8YWnDbg/jj3ggANcWKUlfh33zqyceKw4D54jBCv7cA8ID4QOAij+uPT+p2EexG0Qk/zF+/jwww/v9G5yHc6Z1gaQ3jrgPtjGfcSLQbx8nCtevLKe/cL/kNF5uXeel7Fx2CxeSCEysQ+CjAWPKdeDHj16eHgs63mmIDbTXifcB9cJS0b3Rqhvp06dXOCxDQHMe0kkGCOHZxchTQcDz5IZeDPx7iGMyU94YJkhNXR8CCGEEEKIzJGwiwiNfLxzhOXR6MZ7RmgdggOhAjTaEXo0/tmH33gfEB6EBV533XUu0kLDPsB+NITx3HAck5LwF7FB4zg0kPHwpBV2XB/RhzhhfBahltwD1+AeOQ9LRiC2EIU8A2GG5513nntawv0jDhGKjHfDk8e5CZ3DM4UgYZ9ChQq5R4pQVJ6XBUHCc3MePFschxjGBgiY9GxAYx6PZNr7ZRveQryGeHQIcWQfxhYSvocgw2bsF4WwP2KU84UlrCe0krBZwkUJW0W0YF/47bff3E7nn3++PxOCPe0zZZdgRyZOwU4XXXSRh8WSJtJ2GkRl89btaXLLri+bty/ZhffOeEbS04UXXui2iYdnjH+38e+LdI1HFIFOOgoCWgghhBBCZI6E3S7AuCkm77jkkku8MY/YQbCFGRUZc4XIIawPkUQoHePAEF1MrMFxjCVCjAWPBP8jGhBhjB1jP34zNovxcTTyCWdjMhXGvSGW0oKX7corr/TGMTM5MqbpsssucyGK4EEQAsIDsRAvQAgp5L4Za0ZjPIQAsg8ig+dBZHDdjh072vXXX++CinBHzoUoYvwa4Z0IuA4dOrgHkP0ZV8V5ELOIVOzCszCxCc8dH7bI83I9npPrsI1zcw3W4xlDGBKqGGyJFxDBd+mll/p9sj/HYdt40RbOkRbukftjchjOwTn5iyhFZHOfCFvGOjL2i3tAPDMLKPfL8XjYsDUCEIEWQknT2pr74b64vyBu4u+NY/EIEnbLO2eMJKGghL3uKts1nVUqmd/qlC9otXdxqVYmezH0PBOfO0B0M96UcaF4kBmjSGgxz8/7x459+/b1Y5hYBs8nnSV0kvTs2dOFPWkppFkhhBBCCJE5KdsbXdto9OONEdmDRiceIjwTNMSrV6/ujdh4mFCFyTiwKxN64MlizBGNV7wRiBxmQ0T0MKEG0NhHGCCo8PwgBhEBXAvPENdiin2uldmkEoyHYywYg81paCP08MSF79ghTDkn5w8hoYB3hElHOI7rcO/sy8QupBEIz8A2jqfRTmMdEYpIQ5zwDHhbGFdGaCLeLa5Ts2ZNF4M0+nkWJpNhP4QNYxZZx/8IWcQh94BtEJscx32wDpjEhHA97INgRgSEzznwHJwDAcbYOGyFGOadYAdCJuNBoDE+EoHGs7BwL5yTcxNCiu34zfOxL++e52c9tsROeO7C5DQITfbHu8m7QJjx/ByPjfGQ8l0+Qj4RPJwTAYe4xv7YjL/cO9cJzx0V7MP91KhWxXLn/WOynb0FQhgPHfYBBG0Qs0wWQ3jm448/7mPvmLiHyWGY9IexoNiQfUkzvDfEfxjPuS8hTTJjK/laZA3vmjwXX5aIzKE8owz9O9J3IkLHFx2olLcZTcAk/oD8SPuCPJlZW0H8AfUwHbJM9CWyhrqacowyTB2w2WNv50va/q5LJOyEyLkEYUdlhfDc29CRwPXSekapBChj8NginFiYAAfhDAh5OjTYj0lW2PZ3IWEXDQm76EjYRUPCLhoSdtGRsIuGhF109pWwUyimEGKPgdcTQcS3FOMXPJmIOiB8l99B1AHeVj7rwL5/p6gTQgghhEhUJOyEEEIIIYQQIsGRsBNCCCGEEEKIBEfCTgghhBBCCCESHAk7IYQQQgghhEhwJOyEEEIIIYQQIsGRsBNCCCGEEEKIBEfCTgghhBBCCCESHAk7IYQQQgghhEhwJOyEEEIIIYQQIsGRsBMiE1avXm2zZs2ymTNn2tKlS2Nr/2Dr1q02d+5c375ixYrY2h2sXbvWZs+e7ds4R9pl1apVsT13sGbNGpsxY4YtX77cf2/evNnmzJljv//+u23ZssXXCSGEEEIIkR4SdkJkwOTJk+3JJ5+0m2++2W666Sbr1KmTTZgwIbZ1Bwiv++67z2655Rbr2rWrC73AqFGjrEOHDta+fXu79dZb7Y477rDbbrvNf3O+IUOGxPbcwffff+/bvvzyS/+NoHvggQfsueeec9G3O+RJTYn9J4QQQgghciKp2xuSnQoXLmwFChSIrRJCrFu3zl5++WUbP3683XjjjXbGGWe4Bw2BVbt27dheZp9++ql734oXL24LFiywww47zIoVK+bb+Nu4cWNr1aqVb0co8hvxxrpDDjnkT/lu4sSJNnr0aGvYsKHVrVvXFi9e7OKP8zRr1szy5csX2zP74OlbvXKFfTR2nX0+doUNmbrcBk3Jevlu8nIbOn2lHVW1qKWmZE8U4t3s3bu3C1y8mzxDrlwZ9x3hzXz22Wft3XfftUGDBln+/PmtUqVKsa1/H3haN2zYYCVKlIitEZlBnti4caPsFQHyB3m/YMGCsTUiMyh7iWSgHM2dO3dsrcgI8uPKlSs9T6ampsbWiswggob6MtTfImsoxyjDpB+yx97Ol+vXr/f6WB47IdKBzEEIJRnwqKOOcpFy5ZVX2umnnx7bw7yhMWbMGKtSpYq1bNnSxeCIESNiW82KFClitWrVciF40EEH2bZt2/x8/GahkRJPShoBlfb3rpJr+2mmLVxno+eusV8jLOPmrdl+z7GTZMGwYcPsmmuusb59+7oNpk6d6s+bEYSv3nnnnTZ06FCjYwlxfP/991v//v1jewghhBBCiChI2AmRDniPypQp416z7t27+9g3iPdAIV7w0jVo0MDq16/vHjVCNek1SUsYIxcfqrkvyZ2aYnkjLlHCNw844AC79tpr7eqrr/beu6x61T/77DMPNWX/Z555xu666y7v+XvnnXds06ZNsb2EEEIIIUR2kbATIh3wIhF+iWDp16+fPfTQQ9atWzcP0wO8UYRpEiJ06KGHWtWqVd0rhwBk3F2yQVhpixYtXNxm5qkDhBseOsQzYadQrVo1q1ChggtlxLQQQgghhIiGhJ0QGcC4NsIDW7du7WLliy++sLffftuFCfH4TI5Sp04dD8XMmzevNWnSxGPO006wkkxkJeqAENM8efK4SMbrCcSeM66NbX+XV1MIIYQQIpGRsBMiE/DEXX/99Xbdddf5+DjG1C1ZssTmz5/v48QIJ3z88cd9+fHHH31ALPsonDBjCNNkEhls9corr9jdd9/tHlFsqYkRhBBCCCF2DQk7IdIBbxICLlC+fHkfX8f4McI0mSwEYVKoUCFbtmyZL2wvVaqUe+ySMRwzCqeccop/IqJcuXIeelm5cmX3fOLJSzupjBBCCCGEyBoJOyHSgU8PPPzww9ajRw/r1auXvf766x5meeyxx7pX6aeffvIxdYRqPvbYY7507tzZmjdv7tPZDhw4MHamHRCiSIhhZmGGYZ8Qzpj29+6wecs227g54rL9mKiEyWUIqczsUwdsO/PMM/3TCNi2bdu2Pr6O2UIZeyeEEEIIIaIhYSdEOtSsWdO/Scf31fr06eOiju/ZMd5u2rRpPmlKvXr1fHKVeKpXr+5eO8IK40UcnihCOUuXLh1b81c4F0sQNngD8V7xd3c+fbBxy1a7tsWB9p+2Ve2xs7O5nFPVHjy9iuXhWwnZgDFyK1as8G/Zhd94MfkEBDA+kc9F8DkEIIwV8cwx8+bNs+eff949pG3atMlUEAohhBBCiPRJmTBhwrayZcsq/EmIdIj3lgVxxTqWjARIetvDebISaGn3y+5xGcGEJNOnT7fqVbeLtHx7zxPWs2dPe/LJJz08lXvmfrk2M4t27NjRunTpYi+99JJ/EuG2225zjybjEhHM7Euo67nnnuvL3vhwZxQWLVrkghORLrIGTyuCnplNRfaYMmWK17l0AomsoYOI74oy5pmZd0XmkB/pPCNP0qkosoZx83RIMixAZA31POUYZRid1iJr9na+pDOd+ljCTogcTBB2VFaMD9xb0OgaO3bsn8Qs3+6rWLGif9KA7Uwqw4feaZzRUPv11199fB3CrkaNGr7sD0jYRUPCLjoSdtGQsIuGhF10JOyiIWEXHQk7IcRus6+EXU5Cwi4aEnbRkbCLhoRdNCTsoiNhFw0Ju+jsK2GnwSxCCCGEEEIIkeBI2AkhhBBCCCFEgiNhJ0QOJ7NPLIi/QoiJbJZ9ZK/o7KnPmCQTSmPZR3kyOrJZdFSORWNfpTEJOyFyMHxzj4+Aa5xF9uED9GXKlIn9EllRtGjRTD/jIf4K6Yt0JrIH5RflGOWZyBo+mYO9/u4ZhhMJPjVUsmTJ2C+RFUx6xvwcfI5JZI99lS81eYoQQgghhBBCJCiaPEUIIYQQQgghcggSdkIIIYQQQgiR4EjYCSGEEEIIIUSCI2EnhBBCCCGEEAmOhJ0QQgghhBBCJDgSdkIIIYQQQgiR4EjYCSGEEEIIIUSCI2EnhBBCCCGEEAmOhJ0QQgghhBBCJDgSdkIIIYQQQgiR4EjYCSGEEEIIIUSCI2EnhBBCCCGEEAmOhJ0QQgghhBBCJDgpEyZM2Fa2bFkrXrx4bJUQIqcwb948mzt3rm3bts0OOuggO/jgg2NbRGDatGm2YMECt01a+6xcudKmTJliGzdutAMOOMAOOeQQy5UreTzwN7QAAA11SURBVPvDSEssUKpUKatWrZqlpKT4b1i+fLlNnTrVNm3aZCVKlLBatWrFtiQnpJvJkyfbqlWrPN1UqVLFypQpE9u6g5kzZ3r6g0qVKlm5cuX8/2SHfLd48WLLnTu3NWzY0PLmzevrN2/ebJMmTfK8mS9fPs+TBQsW9G3JxooVK2x7G87zIGU8YK+6detagQIF/DdpEHutXr3a12Gv/Pnz+7ZkZsaMGbZw4UK3W+nSpT3vYTtYsmSJTZ8+3dMa5VyNGjV8fTIyZ84cL/NDOR/SGuUZ6axQoUK+nnp00aJFvj29ci6Z2Lp1q40bN87zHHaiTCd9xUM9SfnGdurRkiVLxrbsOsuWLfO6RMJOiBzKzz//bN27d7dZs2btFHYXXXSRNWvWLLZHckOD+quvvrIRI0bY/PnzrV27dm6fAKIY+40cOdKFStGiRe3UU0+1s88+2/LkyRPbKzlYv3699e7d24YOHbqzo4DG0GmnnWann36674M9sdfo0aO9QUSdcsYZZ1ibNm0sNTXV90kmqGA/+OAD++mnn3ZW8FTgV155pdWuXdv3GTRokL333nv2+++/++/KlSvbFVdcYQ0aNPDfyQoNxAcffNDLrsKFC9vzzz/vDZ8NGzbY22+/bQMHDnRhh0A5/PDD7dprr7VixYrFjk4eRo0aZZ06ddrZ2Gahof344497J9WaNWusR48eNnjwYE+D2Ktp06Z21VVXWZEiRWJnSS4Qup999pn169fP0xllVb169axDhw5eptHgfuutt7xhvmXLFk93bdu2tdatW+8UN8nEO++8Y++///7OOi/YABH82GOPeZn29ddfW69evVwoh3KONEYnQrKxdu1atwVtC/If9jrwwAPt3HPPteOOO873+fzzz+3jjz92YUfdSMfBdddd54J4dwjCTqGYQuRAZs+ebW+++aYLEir5Z555xis0GkWhEZnsIECwz7HHHus9/6G3FrAVFRoNp5tuusltiffpk08+8YZ6soGdaABdf/319vrrr9tJJ53klRIVOkIvpC28B3feeae99tpr3rD88MMP3YbJCJU6nQEIlFdffdUaN27s3rsffvjBt0+cONGFMPt06dLFHn74YfcUsA7RkqzQ200+w8uJ0CVvhsZk37597YsvvrATTjjB8+RZZ53lnQ2ffvqpi5pkA7tQbtGIJl++8cYb9sILL3hDEvr06WPffPONnXLKKW6vk08+2TsTaFgmo71gyJAhLlTwNnXt2tXtcvnll7vQJd+R/+ikeuCBB6xbt24u7NgfoZeMkMfoHCB9sdxzzz3eQYB4q1Chgv36669e9uOVevHFF+3+++/f2Sm6bt262FmSB9oH5C86nLAX6QixRxqinqQj+d1333UR9/LLL9vtt9++s1OUenZPIGEnRA6EMJPffvvNWrRo4YKkatWq3rCkN4dtwtzTdOONN3qFRGMyHkIKqcjxnDRv3twrd2yJuKFBnmyNIho9l112mTeGsAU2IdQSLwDhYEuXLnVRd9hhh7lHgDAcBDMVO/ZKRshzNBhpAGEPemvp9Q6NnRBO2LJlSw/ToXebkENCn1iSFUIwhw0b5t5g8iZeEwQMeRTvObY88cQTPR2S1vCykPYQgskIZRF5EXuw8D9eAMoqojaI1CCNse3oo492zyb2orGZbPDM33//vYfVU56VL1/eQy1r1qzpYoVOT9IfdSUNc9If5RjlHJ0yyQhhziFtsZB2KMMoz+h0GT9+vEd0kCcReng/WfC2I/CSDepD8mTFihV3hvGS3vBksn7MmDH+t1WrVp7+KPNpoxH6S5ttTyBhJ0QOhJ5/GkLx4TYhFh5PgviDtKIO8EZRWREGFsB+FM6Eg6V3TDKBkCMdUWHRsCakid5I0lsQvcFe2DGsSzZIJ9gF++ApQdiFMEzyKIIlPo3RiMJWydjTDfRY432jQU3DMeQz7ETjGvFGAzyEhTHujoXjyJfJBmkFG/Xs2dP+/e9/u+c3CBA6DbAX4+pCNEKwHWmSJdnAJnhHSF94fh966CHr3Lmze1GwJeVaKMcClGOkv2TNk/HQ4fnjjz96NEYIF6ccoyMhtC8o80lzpMtktBmdmwxv+/LLLz3ygHB82hN4zcmHpDHsFcYF8z/2ogOLunJPIGEnRA4kuPTjx84S8kXlReEsMofebgpahAsFL1DZ8z89cnsqZCIRoYE9YMAAr4So3PGg8D/2whtAIwhIb1Ty2At7JiP9+/e3Sy65xD3DhOjgBcAbAKQhbBXGhlHpI/KwI2MlkhF6s3/55RcP9SX9xHeg8D82oxEUGkU0JhErNCCTscMKG5Gm8NIhbEljhPQiVIC0FGwE/I8QxnOVjI1uRBtlEVErpDPsw5i65557zr2b1I8saetN8in1Znx6TDawC2NbESl16tRxb1PIk5Tz1JVAxwHlGHZOxrYGovfSSy/1PEZ4JcMV8JTjoQPsRVlPugLy4562l4SdEDkQKiIK4vhwGwpfoGEkMieIExo/oTLHftiU8JMg9pINKh/GBzCu4tBDD/WJZAB7scQ3FoO9aFSGtJdsEOLFhDwXXHCBh+QMHz7cx25ip2CftDbDjsmYR/Gm4K0jLOmoo47aaQugIRTSGA2j4G2K3x5mzUwmCPdlDM///d//2SOPPOIhl3jpGHdI2sI+2AqbQciHNL6D1zOZQMhRnuOxu/fee33iGSZ4wmYIPLZD2noTW5InQ3pLRsiflF/Uf0ceeaTbIqQxbBrvbUrmcoxwSjr06HxiwhREMNEajLej8wXbkM7SeudYv6fsJWEnRA4kCI/4CgrPCYUtPW0ic7AfBW18o5uKjQKZ0MNkbBRRiTPbFxNYEE7IRCrB24S9SFvx6Q17UeHj0UtWIczYOWZSpfHIJDz0zFLJM7kRYgSbBpthKxqY2IqGZ7LBuELGmTDG6a677rLbbrtt56czaIDjzaNRGbwugO1oINH7newze5P/wudaaEDymzKM/4NgwavJb7wrwWOQTNDJRP6i/A6hg0zQg62C5yltORbGTBFex7ZkhTHnfNIgPgwTsGe8sCOtUY5hY2yWTJBOmKyICcMYw0mHXvv27T2NUe7jKcYu8cKOsox8SccUdeWeQMJOiBwIA3dpBDHegsIGgcIkFoQTStj9mSDSaGgHmHCAgeKMxwjhEWPHjvWKP8w4l0xQcRNSwmxfiLobbrjhT+IDe9GwpmFOpQ40xLFtMtoL6LlFwAWoyLEjNiEfIvpoKIYxUYy9oOGEHfdUBZ9I0EmAx4mwperVq7s3KnhJKM9IYyyM6QmTyyD8yJ+kxWT0DtBQDJ1PCF7SEmUU9iI8k7zHFPR8zgXC9+yoA6gfkg06Vpjgg5l8w0QV2ASbYRNmKkT0kq7Ir9SdlPvYKlnLMUCIMJsv4pdJUoJ3HFFHOUa5Fsox0hv1JvUnnaDJBHagPKLMCuURHSh0IrAOLx55EzuSxiDUE0y0Qp7dE6RuV5OdSOzJWCgKkVOh4Ugjm54jesDpLaLHjbErTZo08Yos2WGcGN9m47MHjGmiZ5YQQyorKngaQIxZwX6MWWHQODMcEl6RbI0ivG9Mo46dSFs0FKno+T4WjR8a4lRohOpQwTOrIQuzozH7aDKGyZFemH6eWeMIjUMYM4kK4oWZ9rAj2xDApLHvvvvOhR3hrfSIJ5t3gAZQo0aNfAxiWBj3hJDr2LGji11EMekOezE7Hzajx5vp/vdUoyiRCB50xosR/kV5j8gl/Jd2HZ1VwV6kNeoB1vEtxTAmKpmgHKLjCXtRTpH3GDdGJwLT+tOpwszRlPfYjDxMmXbEEUf4d+xCJ2CyQduB6frJo9R/8d5eyjHqTQQwNsOezIh5/vnnJ9137GhXUV7RpqAjnU4D2hn8JSyfz42Qxpjdl/yIuGM79enFF1/s6XB3oDMC75+EnRA5EIQHY6AIKaE3iB63c845xxvZ8Z6pZIbClwoJexAyQqGM14SwCYQKnikqLXrFEXk0NPkQcjKGMFFhUBFRKSF8EXg0kBBz9IBTgSPiCHWiQ4F0xycRaHCHkKdkA+8SDUkECOmKBjfhOXSuYEPswlTXbMODwDoqdwbZq+NlRzgheY/8yWcNKNOwKZ0ueOzwDBAWxsQ0u9sgSlTo/afHHzshcPkkC2kseHzZjo2oA5j0AtsRGhZCNpMNOkuwAd4RbEb51axZM5/sgnXkwfr163uaw+tEOUZHDDZN5jYyQoQy//jjj/d6ML7TiTqScoxOKwQKdQD2Ii0mW+cUkL6oExF4fD6Djs9//OMf3tmCx472A3UlHQjkXeoBOlpIh7tLEHYp2yudbTRqqLCFEEIIIYQQQiQOiG8Eo7oFhRBCCCGEECLBkbATQgghhBBCiARHwk4IIYQQQgghEhwJOyGEEEIIIYRIcCTshBBCCCGEECLBkbATQgghhBBCiARHwk4IIYQQQgghEhwJOyGEEEIIIYRIcCTshBBCCCGEECLBkbATQgghhBBCiARHwk4IIYQQQgghEhwXdikpKf5DCCGEEEIIIUTiELRcyqRJk7YVLlzYChQo4CuEEEIIIYQQQiQG69ats9WrV1vKxIkTZ21XeRW3bt0a2ySEEEIIIYQQIhHIlSuXbdu2bdn/Az/MeQXIt4a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B6021A3-CB99-4398-60C8-B2AE04B09912}"/>
              </a:ext>
            </a:extLst>
          </p:cNvPr>
          <p:cNvSpPr txBox="1"/>
          <p:nvPr/>
        </p:nvSpPr>
        <p:spPr>
          <a:xfrm>
            <a:off x="1187532" y="1999013"/>
            <a:ext cx="96882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endParaRPr lang="en-US" sz="3600" dirty="0"/>
          </a:p>
        </p:txBody>
      </p:sp>
      <p:sp>
        <p:nvSpPr>
          <p:cNvPr id="6" name="TextBox 5">
            <a:extLst>
              <a:ext uri="{FF2B5EF4-FFF2-40B4-BE49-F238E27FC236}">
                <a16:creationId xmlns:a16="http://schemas.microsoft.com/office/drawing/2014/main" id="{5A3CF201-2E4B-417B-8FF8-029E263B3D3A}"/>
              </a:ext>
            </a:extLst>
          </p:cNvPr>
          <p:cNvSpPr txBox="1"/>
          <p:nvPr/>
        </p:nvSpPr>
        <p:spPr>
          <a:xfrm>
            <a:off x="511442" y="1715219"/>
            <a:ext cx="3666617"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383838"/>
                </a:solidFill>
              </a:rPr>
              <a:t>DO:</a:t>
            </a:r>
          </a:p>
          <a:p>
            <a:endParaRPr lang="en-US" sz="2500" dirty="0">
              <a:solidFill>
                <a:srgbClr val="383838"/>
              </a:solidFill>
            </a:endParaRPr>
          </a:p>
          <a:p>
            <a:r>
              <a:rPr lang="en-US" sz="2500" dirty="0">
                <a:solidFill>
                  <a:srgbClr val="383838"/>
                </a:solidFill>
              </a:rPr>
              <a:t>Demonstrate academic ability </a:t>
            </a:r>
            <a:endParaRPr lang="en-US" sz="2500" b="1" dirty="0">
              <a:solidFill>
                <a:srgbClr val="383838"/>
              </a:solidFill>
            </a:endParaRPr>
          </a:p>
          <a:p>
            <a:pPr>
              <a:buAutoNum type="arabicPeriod"/>
            </a:pPr>
            <a:endParaRPr lang="en-US" sz="2500" dirty="0">
              <a:solidFill>
                <a:srgbClr val="383838"/>
              </a:solidFill>
            </a:endParaRPr>
          </a:p>
          <a:p>
            <a:r>
              <a:rPr lang="en-US" sz="2500" dirty="0">
                <a:solidFill>
                  <a:srgbClr val="383838"/>
                </a:solidFill>
              </a:rPr>
              <a:t>Be specific</a:t>
            </a:r>
            <a:endParaRPr lang="en-US" sz="2500" dirty="0">
              <a:solidFill>
                <a:srgbClr val="000000"/>
              </a:solidFill>
            </a:endParaRPr>
          </a:p>
          <a:p>
            <a:pPr>
              <a:buAutoNum type="arabicPeriod"/>
            </a:pPr>
            <a:endParaRPr lang="en-US" sz="2500" dirty="0">
              <a:solidFill>
                <a:srgbClr val="383838"/>
              </a:solidFill>
            </a:endParaRPr>
          </a:p>
          <a:p>
            <a:r>
              <a:rPr lang="en-US" sz="2500" dirty="0">
                <a:solidFill>
                  <a:srgbClr val="383838"/>
                </a:solidFill>
              </a:rPr>
              <a:t>Speak on student's individuality </a:t>
            </a:r>
          </a:p>
          <a:p>
            <a:pPr>
              <a:buAutoNum type="arabicPeriod"/>
            </a:pPr>
            <a:endParaRPr lang="en-US" sz="2500" dirty="0">
              <a:solidFill>
                <a:srgbClr val="383838"/>
              </a:solidFill>
            </a:endParaRPr>
          </a:p>
          <a:p>
            <a:r>
              <a:rPr lang="en-US" sz="2500" dirty="0">
                <a:solidFill>
                  <a:srgbClr val="383838"/>
                </a:solidFill>
              </a:rPr>
              <a:t>Highlight unique circumstances (if applicable)</a:t>
            </a:r>
          </a:p>
        </p:txBody>
      </p:sp>
      <p:sp>
        <p:nvSpPr>
          <p:cNvPr id="7" name="TextBox 6">
            <a:extLst>
              <a:ext uri="{FF2B5EF4-FFF2-40B4-BE49-F238E27FC236}">
                <a16:creationId xmlns:a16="http://schemas.microsoft.com/office/drawing/2014/main" id="{D533A4C7-8DE8-D138-C67C-52C676DAC1EF}"/>
              </a:ext>
            </a:extLst>
          </p:cNvPr>
          <p:cNvSpPr txBox="1"/>
          <p:nvPr/>
        </p:nvSpPr>
        <p:spPr>
          <a:xfrm>
            <a:off x="8785812" y="1614578"/>
            <a:ext cx="274320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solidFill>
                  <a:srgbClr val="FF0000"/>
                </a:solidFill>
                <a:ea typeface="+mn-lt"/>
                <a:cs typeface="+mn-lt"/>
              </a:rPr>
              <a:t>DON’T:</a:t>
            </a:r>
          </a:p>
          <a:p>
            <a:endParaRPr lang="en-US" sz="2500" b="1" dirty="0">
              <a:solidFill>
                <a:srgbClr val="FF0000"/>
              </a:solidFill>
              <a:ea typeface="+mn-lt"/>
              <a:cs typeface="+mn-lt"/>
            </a:endParaRPr>
          </a:p>
          <a:p>
            <a:r>
              <a:rPr lang="en-US" sz="2500" dirty="0">
                <a:solidFill>
                  <a:srgbClr val="FF0000"/>
                </a:solidFill>
                <a:ea typeface="+mn-lt"/>
                <a:cs typeface="+mn-lt"/>
              </a:rPr>
              <a:t>Write your autobiography</a:t>
            </a:r>
            <a:endParaRPr lang="en-US" sz="2500" dirty="0">
              <a:solidFill>
                <a:srgbClr val="FF0000"/>
              </a:solidFill>
            </a:endParaRPr>
          </a:p>
          <a:p>
            <a:endParaRPr lang="en-US" sz="2500" dirty="0">
              <a:solidFill>
                <a:srgbClr val="FF0000"/>
              </a:solidFill>
              <a:ea typeface="+mn-lt"/>
              <a:cs typeface="+mn-lt"/>
            </a:endParaRPr>
          </a:p>
          <a:p>
            <a:r>
              <a:rPr lang="en-US" sz="2500" dirty="0">
                <a:solidFill>
                  <a:srgbClr val="FF0000"/>
                </a:solidFill>
                <a:ea typeface="+mn-lt"/>
                <a:cs typeface="+mn-lt"/>
              </a:rPr>
              <a:t>Repeat a student’s resume </a:t>
            </a:r>
          </a:p>
          <a:p>
            <a:endParaRPr lang="en-US" sz="2500" dirty="0">
              <a:solidFill>
                <a:srgbClr val="FF0000"/>
              </a:solidFill>
              <a:ea typeface="+mn-lt"/>
              <a:cs typeface="+mn-lt"/>
            </a:endParaRPr>
          </a:p>
          <a:p>
            <a:r>
              <a:rPr lang="en-US" sz="2500" dirty="0">
                <a:solidFill>
                  <a:srgbClr val="FF0000"/>
                </a:solidFill>
                <a:ea typeface="+mn-lt"/>
                <a:cs typeface="+mn-lt"/>
              </a:rPr>
              <a:t>Use generic language</a:t>
            </a:r>
          </a:p>
          <a:p>
            <a:endParaRPr lang="en-US" sz="2500" dirty="0">
              <a:ea typeface="+mn-lt"/>
              <a:cs typeface="+mn-lt"/>
            </a:endParaRPr>
          </a:p>
          <a:p>
            <a:r>
              <a:rPr lang="en-US" sz="2500" dirty="0">
                <a:solidFill>
                  <a:srgbClr val="FF0000"/>
                </a:solidFill>
                <a:ea typeface="+mn-lt"/>
                <a:cs typeface="+mn-lt"/>
              </a:rPr>
              <a:t>Recycle letters</a:t>
            </a:r>
            <a:endParaRPr lang="en-US" sz="2500" dirty="0">
              <a:solidFill>
                <a:srgbClr val="FF0000"/>
              </a:solidFill>
              <a:latin typeface="Tw Cen MT"/>
            </a:endParaRPr>
          </a:p>
        </p:txBody>
      </p:sp>
      <p:pic>
        <p:nvPicPr>
          <p:cNvPr id="11" name="Picture 11" descr="A picture containing text, clipart&#10;&#10;Description automatically generated">
            <a:extLst>
              <a:ext uri="{FF2B5EF4-FFF2-40B4-BE49-F238E27FC236}">
                <a16:creationId xmlns:a16="http://schemas.microsoft.com/office/drawing/2014/main" id="{D9319404-E6FF-4458-F42A-BCB5DB24CEEE}"/>
              </a:ext>
            </a:extLst>
          </p:cNvPr>
          <p:cNvPicPr>
            <a:picLocks noChangeAspect="1"/>
          </p:cNvPicPr>
          <p:nvPr/>
        </p:nvPicPr>
        <p:blipFill rotWithShape="1">
          <a:blip r:embed="rId3"/>
          <a:srcRect r="524" b="10069"/>
          <a:stretch/>
        </p:blipFill>
        <p:spPr>
          <a:xfrm>
            <a:off x="3876136" y="3035319"/>
            <a:ext cx="4209706" cy="1886630"/>
          </a:xfrm>
          <a:prstGeom prst="rect">
            <a:avLst/>
          </a:prstGeom>
        </p:spPr>
      </p:pic>
    </p:spTree>
    <p:extLst>
      <p:ext uri="{BB962C8B-B14F-4D97-AF65-F5344CB8AC3E}">
        <p14:creationId xmlns:p14="http://schemas.microsoft.com/office/powerpoint/2010/main" val="22580560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1D4D-3C7D-8B8B-E54B-860C7BD63428}"/>
              </a:ext>
            </a:extLst>
          </p:cNvPr>
          <p:cNvSpPr>
            <a:spLocks noGrp="1"/>
          </p:cNvSpPr>
          <p:nvPr>
            <p:ph type="title" idx="4294967295"/>
          </p:nvPr>
        </p:nvSpPr>
        <p:spPr>
          <a:xfrm>
            <a:off x="827741" y="217394"/>
            <a:ext cx="8237818" cy="990600"/>
          </a:xfrm>
        </p:spPr>
        <p:txBody>
          <a:bodyPr lIns="45719" tIns="45720" rIns="45719" bIns="45720" anchor="ctr"/>
          <a:lstStyle/>
          <a:p>
            <a:r>
              <a:rPr lang="en-US" dirty="0">
                <a:latin typeface="Calibri"/>
                <a:ea typeface="ＭＳ Ｐゴシック"/>
              </a:rPr>
              <a:t>Recommendation Letter Analysis</a:t>
            </a:r>
            <a:endParaRPr lang="en-US">
              <a:latin typeface="Calibri"/>
            </a:endParaRPr>
          </a:p>
        </p:txBody>
      </p:sp>
      <p:pic>
        <p:nvPicPr>
          <p:cNvPr id="4" name="Graphic 4">
            <a:extLst>
              <a:ext uri="{FF2B5EF4-FFF2-40B4-BE49-F238E27FC236}">
                <a16:creationId xmlns:a16="http://schemas.microsoft.com/office/drawing/2014/main" id="{C3B38770-5D98-EF69-AE31-CE26567E38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1230" y="2394097"/>
            <a:ext cx="4109048" cy="3450035"/>
          </a:xfrm>
          <a:prstGeom prst="rect">
            <a:avLst/>
          </a:prstGeom>
        </p:spPr>
      </p:pic>
    </p:spTree>
    <p:extLst>
      <p:ext uri="{BB962C8B-B14F-4D97-AF65-F5344CB8AC3E}">
        <p14:creationId xmlns:p14="http://schemas.microsoft.com/office/powerpoint/2010/main" val="6522507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2">
            <a:extLst>
              <a:ext uri="{FF2B5EF4-FFF2-40B4-BE49-F238E27FC236}">
                <a16:creationId xmlns:a16="http://schemas.microsoft.com/office/drawing/2014/main" id="{9A5E0CD6-8D59-F348-B54B-746C76E0A30A}"/>
              </a:ext>
            </a:extLst>
          </p:cNvPr>
          <p:cNvSpPr>
            <a:spLocks noGrp="1"/>
          </p:cNvSpPr>
          <p:nvPr>
            <p:ph type="body" idx="1"/>
          </p:nvPr>
        </p:nvSpPr>
        <p:spPr/>
        <p:txBody>
          <a:bodyPr/>
          <a:lstStyle/>
          <a:p>
            <a:pPr lvl="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831610" y="306208"/>
            <a:ext cx="10814050" cy="990600"/>
          </a:xfrm>
        </p:spPr>
        <p:txBody>
          <a:bodyPr lIns="45719" tIns="45720" rIns="45719" bIns="45720" anchor="ctr"/>
          <a:lstStyle/>
          <a:p>
            <a:r>
              <a:rPr lang="en-US" altLang="en-US" sz="4000" dirty="0">
                <a:latin typeface="Calibri"/>
                <a:ea typeface="ＭＳ Ｐゴシック"/>
              </a:rPr>
              <a:t>Example 1</a:t>
            </a: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AutoShape 4" descr="data:image/png;base64,%20iVBORw0KGgoAAAANSUhEUgAAA3YAAAHgCAYAAADpDf/6AAAAAXNSR0IArs4c6QAAAARnQU1BAACxjwv8YQUAAAAJcEhZcwAADsMAAA7DAcdvqGQAAP+lSURBVHhe7J0FnFXFF8fPsnR3dwgoNoqBYndht2Ki4t/uBLs7QAUVE1tsFDFQbEyQ7u7u/e/38Aavz7dv31sW2Ae/r58r+27MnTsz997zm3NmbtbQoUM/z87O3mPFihUmhBBCCCGEECJzyNVylpOT81PW8OHDc8qUKWNly5aNbRJCCCGEEEIIkQksWrTIl6whQ4bk1K5d2ypXrhzbJIQQQgghhBAiE5gzZ45NmTLFivEjJyfHVwohhBBCCCGEyByClnNhJ4QQQgghhBAic5GwE0IIIYQQQogMR8JOCCGEEEIIITIcCTshhBBCCCGEyHAk7IQQQgghhBAiw5GwE0IIIYQQQogMR8JOCCGEEEIIITIcCTshhBBCCCGEyHAk7IQQQgghhBAiw5GwE0IIIYQQQogMR8JOCCGEEEIIITIcCTshhBBCCCGEyHAk7IQQQgghhBAiw8nu0qXLzeXLl7cyZcrEVgkhROEyffp0e/PNN+3rr7+2JUuWWKNGjWJbVrNs2TL74IMP7Msvv7QmTZrY8OHDff/s7GyrU6dObK/MZcyYMdanTx+bOHGiNW7c2IoXLx7bsu6YO3euvfjii/bnn39avXr1rGzZsrEt/2bWrFmet99//93q16+f536i6DFkyBB75ZVX/D7hPf7aa6/Z33//bS1atPB1mQjPiHfeeceKFSvm7XbcuHHejrl3eDasj3tnffHbb795nS1evNifiVlZWbEtQgiRHthWCxculMdOiMJg/vz5Nn78eF8mTJjgC39PmjTJVq1aFdtr02TOnDl2991321tvveUGG4INMRFl+fLl9tNPP1m/fv28LDHmPvzwQ/vrr79ie/wb9gllPGXKFDeMNgS//PKLXXDBBXbHHXf4debFqFGjXLgOGjTIli5dGlu7blm0aJENGDDAPvroI5s5c2Zs7X/hRYCg/vjjj23q1KmxtWvHvHnzvA4R9Dk5ObG1orCh/XOf0BFCPX711Vd+D61YsSK2x39hW8+ePe2cc86x9957L7a2cCiM+xJhyjX98MMP/nvGjBn26aef2meffebXWBShE4Vrps3T9lOFzhSeC4MHD7aVK1fG1hYM7veHH37YOnfu7Pfz2kDd3XTTTXbJJZfk+QwWQhRNJOyEKATef/99+9///ucvwosvvnjNct1119mCBQtie60dGDX9+/d3oyeZiChq4DGit71SpUrWsWNH23fffa1UqVKxrauhFx6PQ7ly5fxfeuv5u3LlyrE9VkOPFELlzjvvXFPGV199td17770bxACZNm3aGoOOvOUFPfFcc4kSJWJr1j3hnCVLlkzqCYjuV1j07dvXzj//fOvevbt7YzMJ2ir38zfffFPk8869Urp0ab9P8NDRvqpVq5a0nSHs8CAjwCZPnhxbu3Yg4BLdl/fdd1/a9yXPAq6JZwDwL7+LqqeONoJQ5vnP8tJLL6Us0grz2nj+jB071p9Ha9tBEzpmSGv27NmxtUKITEDCTohCgJd7MEgqVKiwZkGcFFZ4DcbTq6++as8884x7QjIFRCjlQ3jYeeedZwcffLCXSxTKDnGBd4fyouwweqJlh6cLoYARRa8+aVSsWNGPoXf/559/ju25/thtt91cVCLga9asGVsrqBPqNBPDATGOn3rqKXv77bfdk1yUiQ6h4P5JJYyWZxRe5gceeMCOPfbY2NqCw33Zo0ePInVfrk/o3EG8UhfUwdChQzdIx1uVKlXssssu83o98MADY2sLRtOmTe3mm2+2u+66y9q2bRtbK4TIBCTshCgEECAYgZtvvrmHwyBAMHbuv/9+FylAuA6GD+MqCMEh3CURGAp4udiPnnVCOTEUMB6Cd2XYsGGeRtQbyH7sz3EshGdFw0DpqR85cqSPy0FoYcD+8ccfni+gx5dtv/76qx+bSq8z+xBmGM5J+oGQHzwgiDQMQMItCU+Nh+tif9KjvPjN31FDlRCzgQMHelp4/QjvpJwfeughDytr2LBhbM/V4I2gjMgXZRcfxoU4JgSK3mnKA4OM3/RUx0M5UyeUDdcbwHhlIe/8G0CEkx7nJuwUgRMVqVEoM/Yjr/FlQ2855ySv5IF9KFOgPKNlH9pKPJwXDw5pkxZ1TshcKowePXpN+nh41gbaAenQzmhzXEu4NqC+aXesC9cYIByPuqE8aMe0f/YbMWLEv8o9QJ1S55yP88R3hHB+jg/hguxDWXJPsGCkcz9zTu7ZENrIubgO9idt6jgabkj5U2a0FY4P18m+eYXDsj/7sHDvx5OsfXAv0HYRUwhp8snzIT/PcGizob0Qxkd5cG1so/z5Hb32vPjkk0/yvC/POuustO/LVKG90A5IhzadqOwom+gzN5yXMo9COwr75PVczgs8u7TPI4880ho0aOB1RHqJoD3QNsI9GO34CM9AjuU5zPWRl5Cv8KynvYW2HfW4Um+hXvk3QN2GZxdtKbqNfcO9xDlD1EFIJz4t4F4i/5yfdONDT7lHuW9o77Qd7ml+U+bxaXE+roXzp/rOEUIkJyv3Zs6pVauW9/YIIQpG79697Y033rCdd97ZLr/88n+9sHlZff75575gPPKiZTuD5Q866CA3hoCXHmNk8BQgLjAMq1atakcffbT3sj/xxBNuvAWRxParrrrKdt11V3+5MgEGY7iCEUuvOdsOPfRQn4QAo4IeWIy2vfbay/dFdBA+tOWWW7onEOGF4YC4wlBhyUuQ8OLGg/jjjz+uMVp5juDF4pyEh914441uWGEoUw5cO9sQYvFgWGAU7bnnnm7QYDxsscUWnneuj7AuDADyesUVV/j1JYJywdhkoRwxTig/juPcW2+9te/HmL+nn37ajjvuOC+Hb7/91q+9bt26dtRRR62pFwz95557zg0ZDEXq5KSTTvLtGCy33HKLG6833HCDbyN8iQkt8FRwvYh9rh8jqHXr1nbppZd63jHs3n33XResGEOUM4bhAQcc4F5NIPSWHvhddtnFf1NnpHfMMcf4mDiMsjBesUaNGrb77rt7e0EQU4bkCeNpp512chHCtRByuf3221unTp2sdu3aLthuv/1234+2S/oY24z9IeyXuiVvlAvXfPjhh3sbTMYLL7xgr7/+urVr1869CJzzySef9HA9yps2QV1SN5QJIboYeIylwoDlWk499VS/HiA08vHHH7eTTz7ZrxdjmvKjvCkrrjm0U8qdcqW8qS/y2qxZM9tnn31sv/3289+UI2GD2223nZcVE3YwMQde1++//97ri7xRf+SF8uEaCLMjn7RTtrMfHg08X7QBzsc9RllzTbQZFqBcuaZWrVr5b66TkFWuOdQhzwTqhTZKm2dMKu2De5fr4xx4Y4JHhn0QVexPPr/77jsXdjvssINvTwT5pi4oU9rxiSee6PnlWUI7Y7KiL774wp8jhHpSZtQZ1xpP/H155ZVXrunIiiev+3KrrbayQw45ZM19yb3GdXNexotxjyEWsVPCPYaQYtIR6o1y5HmKl4m2yfMHaLe0Q+o67MOC2Nhss818XCztnDG/PJspY9oGdUCbCvd/MngO49nienjWMeaWZyLlSLuP3ie0R7bRfrh2rpfjuYd5HnOttB/SI5SSOuaZxDuDdNq3b+8L9c3C85RrPvfcc61ly5aeFh2J3BtERvBu4d6mPClDtvNMPv74430bZUJ7pq65l6gLrvm0007zeu3WrZuLZdrFtttu63lmX54LCETOTwcCz2jS414HnllEMRxxxBFe1uSH9GifPH+pI9oy1/jss8/6/cpzl2ciz12OC/eyECJ1sCO4r+SxE6KQ4GXEi5mXIUYFCy80XoAYFxizCB+Ms+rVq7sAwDgJQgzjCnGF8MJ4YT+MIYwmjDUMriAYeUmynXFrpM/Lm4kQeEGyHoHASxXDvE+u4MNo51he3sHAYjuzIJI2IgEjgvQwFlgXDO9EcB7ySjqkxzlJi/NgrGIsURaIMowJRCuGIfvk1YmEgb/33nu7EYOIwLDjeKAsKVcMCQzBvEQd5yFPzz//vPdmU2bkjesmLAxDIng9KA/yhOGMMU+ZsmA0ItI5JyAAMdjYhvEP9KADeSVtyomFMg0GJyKcc5Nv9qeeaCMsIZ+ch2OoL66VtoCxRdkDecQbw/HkgXKh/GgrGPGIDc7BsUEoIIijUA9MpsC/7EsZIsa5LvKRyIjC0MUIxRgkb9QbXuMg5AsC56VMyCOGYWgbGK6PPfaYlwftjzFinIv8cf9AqCv2oZ1yHKIUw5yOkDDRBr3+CEDKj324XuoNbwH3SNiPekPQUY7UPe2EcuXcLEDZUt5cO3VMe6BcaPusC2VJXSPOgLLk3uGe4B5ASLMv7RWDHjHFNsqddof45Ro4P/vhMQueDUQwafB3qGPaEu0DkQCkiwAgn+QFwz+ZqAtQD+ST+gXKAxFHuuQxXDttFkM+vk0FovclQiUvURfae6L7kvLnvox6n/KC8uU+477hmRXuMUQfZU0HW/D20s6YcAXRhJA95ZRT/HzkkbIkLZ6ZdAIA6ZAv8oEg5HmdH7RdnuOIQdJE5HAO2lXUw0175toR+ZQz+1LPtNd4aOd0KFD3iE325RlAOT366KMuhGj73CukwTXwDOF6qAfqLtQrZcD9Spvm2cV9FDoaEIfUCfvzzCe9aGcI7YP9+Q20czrCuGbKm/KiLLnXeBewHsIzi/157pAu+3Mvc02hXGhX0XcO+QjPPSFEwZGwE6KQwMjAeGMCFcaw0APLi5gXLj241157rRudjzzyiF1zzTVulGEkBoOGFyFGHi+5rl27+n70mmKo4XmjR5gXNC9dJicg7TZt2qwJpcEgwHPAcQ8++OAazw2GAD3KHAcYRngN6P0mbBRvDgYl+cQ4u/XWW70Xfv/99/d1icDowQjASMGLwjnxLNEji2GDkMXou/DCC70XFmOWvBKehbcpXehRxsjBcAmGdyIQNxgsnI8y4zrIGxN5YAxRDsG4B8oCI6RLly5enngSyT+GVagXxBZlR3p4DvDeBA9agHKi/kkfow6jiJ5pzo0HBy8Cxi0LaVE2GD1cD+XHuRE3eCs5N73eIV2OIW28K6SHVwQDkjzzm4XjMS65nviQSQwtvEf05lPfeJXJAwYe7S0K61mHgOHctCfSZkFoY+RhLJOngoBQQDAwsQb55nrJM+nhFeI8eLWoA+oc0RBgP9o4XkXK6vrrr3eDkc4E2jhwD9FryScl8HxwDv6l04C8RwUYUDa0T+4X7i/q/4wzzvD8ILSoO+5FjE+MWOqKdaHc8QKSFt5R8hHSxdDmPubcXBP7Uba0JcqXdoowZ3/aBnVDetzXeBfpdcV7TzuiPNjGNbMvx4b2sbaE/AYoYzwmtBM80XgwE7WpQPS+pDMqL9gvv/sS4ZIf1BedAtzD1AnHkw75xftK+XIe4JlG+e2xxx4ujmhriIcw1pc6o73Qpqhz0uH5zL2NCGFG2fzAE8YznOcmz0I8gSwIOTpiAjwryQ/P/HAunu3cx5RvPLQfOrDCs5j9KDue5+FZxfOZ8qAjivKN1mX4m/uHdrfjjju6h5q226FDB99GWXE/0t64l2hf3As8a6L3N8fzm/bIteK9C/cA0Qd0/JAHtgPnZn/SOfPMMz1d9qN8uIbQlkLeSO+2225zLx8ew+i5hRDpI2EnRCHCS42XbVh4cWH00GuMAcGkDPfcc4+9/PLLawzaYFyH8S0YIvQcA8YhLzvS5SUciL78woudFyzHAi9VDHGMLQzOYHRyHHni5c4LHViPMYPRgNhAuNCbimHBvonA8CTfpIGXADCaCCPEAOZ8odc45JV/ExkxqUDZIcAoAwzbvCBPGCxcC54MjgPChBCzGBahvIE80ZMdhBrXQ9ljWIX92EYd4smgbDAcMSLjoRwx6FgwiIMBhXcW4yUYTOzHNRB+xzqMVIw3FsbXUEYYywF+I4YId2J/wJDE2MOrRXtCGGCMUl/R8uF8iCQMO8qP7RjW/EubCSGgAf7mumlTXDOGa8gbobIhb6FO04FjWBD45J1zIcAA4z54a6kDvGfUASI3wLGUwzbbbOO/ae+kRZ0ilBFu0XsIYx44hpBO1kfLhmvBm0fYHQIgwH6BaHtFRHIv0olCJwaGKAY75UR7Jx8QjqfNBQ8v+cSw5Z4gn+SDdkqd0E6pI6BuCGmkjKkb6hsBGOoAr0h8+ygsSBfhwXODa6JsECnx5RYlel9G76t4wn0Zrjd6XxJGSNmFuo62x3jYRrmE/CBwKRdEBp542gztGvDYck10tHANeB3JB3+zUIYsPKe5p0mH+wjPH9eTXxlzj9A5wvH8S6cVnkHaIunT+RWegYgYzt28efM1k5Hg8SI8F9g/wN/cB3TA0HYpK/4lT+xPmVEOlBvbOAdLonKjPfFcxjPHs4sOG55FQD6oY9oz23r37u35oy1G2z3p0mYRwrQLnvG0E6Ctkl70eQlcA3nmvQd0OnG98c9VntMIaIQdHmqea1y7EKLg6A4SopDAOOHFG17wiDjGr2Gw0MPKyxPjgpc8L/8g1MILORg2vDzzI/oS56XOCxMDIxj+wAuSJWo0AMfGvzwxAPAE8aKmR5UQMa4jGCbxYMiGc7IESJf048+5tmCkYeyTH0Kf8oI8kTfyES0LCNccnzd+h3XkPRwXyhjD/6KLLvKefoQX4+eYHCLUXyI4V7RcEhHSR5BhNLFwboQLBk4U2kQ4H3klfAyvF2NeaE8sGF8Q0s2LkC/yGARFFI4PCwZ0yBv7ky8MuVCWBSFablxv9HwQLbuwLhHRYzBeKaO87qGQ3/i65/xRIzZKNH1A2DK2k3BUBCSdG0FgJMpnNN3466SdBmM8tLd4QprR9sF10j7odFlXROsnlGPISzzR+xKvW16QZuhcSrVukhHyQycK5YJ3nQ4lxo6GMYw8yyhb6otxY4xRpgOB+zmIl5AOIi6kwzbaOMcnA8FI2CfpIOwIDWXh+cQ1Er0RwjnDeWjX0Xsnr3IF2kggtB+OD+0qvk0lAk8x3jLKhLBNygIPGmmzjtl8iQihjfXt29eFLcI5/tlF/eGt4zy0wSh51R+/4+91CHnF+4z3nU6P8M7B8xqeY0KIglHwt7MQ4j/wQg9hWyz0SNIDTK87vauEZuFhYcA7XoLoy5DeU156hLRgsAACEDEYNUI4JngHAOOKnnBejoxZCDBoHa8Q21iixL+E8RrRq0pIDqGkePowTDAGEsF20mR7GHNFmoQ2YSTgneDaCwvKlB5fjAi8SBhQwfDhvPQ6Y2hRxuQNI4Te/GBY4FlhPAtGCYZoMqJlw9+ElWJMEzrFLH9cN+fDAxFvAFGnGIb05odywWikDslLqEPaCXnhNxPU0CZYmNCB8MfQqx/yEs0T10YvNz3fhDpxXAibi+4HpI/RTV1yfsqMkDfaE2WaqI4wwLgO9sEIjuaNiRfw/hUW8WWdDK6FciUUDxAS1CllSZ2znXuINsI9FCYkwVANYX7sFyWvc5IW91h0O2ki6PA04K2jTPCeRI3XvIi/Ttop9y1ClHYajHWuDWFA22DhWgipjtYBocyJPMbrgvzqJP6+xDOU133JfUfbJZQ3el9yzVwr5ZEKtE3Ox7+nn376mrLB60MYKd5gxAHn4TlE+RGKjLgj/DyMQeSctB3uYdp1SIcOOEIS4ztXolBf3FOcBxFIuGynTp18IVyXcHE8h1wf8EzgfHhcKQ/Aw0gYfSqEeohvR/nBe4fORt47hK3iaUOEImAZt8v106HHx8ipR/JHBwbtPwr7cU3UG+HMocOP5z/XyDMjnecqcE8SkUKd0HHG8aQVxkgKIQqGhJ0QhQgvr2CkBTB0WDDECffhJYs3LITOBRjrxguVXl7GVrAf434IASRd9uVfDM5evXr5C5FxHPS88lImPUI8eUmzjdAazokhg2hLZoByDo7hnExGgcESDPxEYCwQsojxzKQUHMfxYcINwohCOGlhgFFEWA/GBYKKa6NsOC9ilLFvzOiJ4Y4II/+EHYV96AlG+BL6l8rkEgHqo0+fPn4O0sFYpPyDURiMFf6ljgm9I5SQcqcHmmNYEAWkxUL7IKwPrwvGH57dkE/GYTIWJkzOEtKPwjoMZNoD5c1x9LxjZEXbU4B6D9fAeRCFrEMcIFKj7ZW/MdbZhuhgUovQLjgHRm907FBBSHRNqcC1YZAyvofr4F7CCEQ0hDrlHmI/BB+GPvnmXqJtsB8eDIi/R6MEo5ZzIaQw9mlztCnSRrCH8sDIDfunCuemHeOp4F4hjVDGlC+GN+P72E6nAN7h0D4Ym8v1IyoKg1TrIq/94u/L559/fk1eaW+UXX73JUKW+zJ0GIRzxZ+T39xjhAsSIorHlLGRPO9Ii9kb+U1HGuWKF5t7FcGJgOJfvFIIFyCUFxGI8GdsXUgHTzj5Tia66HgjPa4f0YjYji4hXBJhS14Qf3Q68LxkAhLORbtEyNCm0m1D+RHKjslKwrOLibQof/KM0KTDivGjbON9gvcZkct9EoX2yrOOe4znBoIslBUdHEQx8DwLs5Hm1VYCYTuTvoR2TwQC5cR58nrnCCFSQ8JOiEIAAwJjmxdnPBj6YSISjIHgyaGHGgEQBBeGzWGHHebrEXd40fDYhbFC9GiGiS8wOjD+OR+90vQUYzjxcsaQwvjmhcyEASeccIKLtGAYkc94kYcwxJDlnByLwc9kFmGMUDwYcnivEHgYn1wT10beuFaMm+DNCudMVDbpwLmYOICedIwTrp/8Ulb0RGOoUcYYWqG8wz4YbxjKZ599thtYkChflBEGBmFjIf8Y2QgI0sHzxpg5ypQyCGkEYwUPGBPIUOcYnpQL21lHmSKWKHvqA68AY784H2VO+ggSzscClCfHs0+AdDiWdkLvP8dhVDOmhfRpi0CeaA/ULYYm14ChyXoEEGP2wn5hjBhlxjmZ+AWDneujXkM5I9ZJLz+4RtKMli3ph3C8APuF6wtlGPLDEhVgrKfMCaejHvAuIBi4Z0JoItfJJDPUUZhkA8OTewjvTvB0UbekHz1vANGAwU/Z0X5IhzxTXoTjhvuEe5C8cA3RdLhmromyC3AdYR1psdAmCIFmG/XCfct6rhEDF08T41c5LrQProXyD8+EghKeV6GNh/xRJtHyCPvRJvIi1fsSz3Sy+5I6g/i8hTYS8kX7x8NGXfLsodxICw8uoo/yI1oCzyrHUXZ0rDCOjg4sOk7CpCk8p7gXeA4zAQ/p0K547lG3eYEnDAHJPZfofiAklDKljSDCET7cU/xLPskTAoZnVWg/Af6O/oZQJtH7Kdxj8W2PdTxfgLJHOHNddBjwDuHZxTOQe5mOJbYFjzZ5JASVdko6pBfqgbGR3GuIQq6J4whf5Z5g0iHOBdF7OkD++E2aIT3KDa8l6VAe1BnvHDohhRAFR9+xE6IQ4AWOx4RwOIzM8PIK8GLGGCWUDCMJw5+XHC9d9uceBF6ApMV6/sbYwSMXelF50WJoY9AgIjBuwjY8drxwMVI4FgMHowkjEXjhYlAhAjDGosYhRizHki55pwedMJn8wDCjBzwYXlw/RnH0+jGAMPK4RvITXzbpgoGAAEI4cU7KAaMiGBbAtWLIkD/+xhgkX3ijAggd8kWe6VEH6gQjmzLEOGN/0kBAUUaUJeUSjDmEN/XBfhi2oawxWDgG4w7DByMR4wmjKBjAQLsgn5Q7+cS4oW7C5AS0F4weRBx1HS07ygAjkTKgbBE5tDGMUsQJIg8DlGc7107dk1/yivEW2k0wammX5I2OAgiCI1qGzC6ZyrsCMcSCAUmapE15BOM7tC1EEnnmuilvyo/8BE8Hx3JdTKyA54oQVUQEx9DmqHMmkYiHc3MPYaBSZtRBEMuAxwXRzbVSrqE+AnhWqBfqh7KlvBAktDnaDHkjz9zHeF0oGzpWOBfH4S2iDsLkMJQ718Qx0frnGjieMuZY2hVlE4QU5+c47m3qgHZB+yCdgkJ7oS4on+Dtp/1hYCM2KOPQNngm4OkO+yWjsO5Lnn/cm9QZbZmy4x6g3fGsDPcY7Zs2zX1JW2U7zxfuMdInKoL8I0YQMTw7mRyKPNKJxnhJ6pR8kydETihj0iFveRHaN8KO/JNOFJ4j3HvUH+0glB3CnGtDeFGPlBGeM/LHb66Da6U+yEN4L5BnBCfP7HC+0KaoK9oedUd50PZorzxzSIfnM9dGuVGeQThx3WzjfUB6pE1eaYe0S55rlBlph/qhXmmvHMO9RVnzTAiiHLinyQfPLNoSbZl9w7OE9Ng/+s6hPMhXKu8cIURiuL94/krYCSGEKNIEYYcAJ4xPiGQQbsyEVXQiEDYYhGqfPn08XJ2ZHRnnLIQQGwtB2CkUUwghRJEHbwELXg0hkoGXF68ok90wiy2TuiDqCMXEI0f4pRBCbIxI2AkhhCjSEM5FKFkIURUiGYQrMgsk//br18969Ojh3+bk92WXXeZhjkIIsTGiUEwhhBBFGsboMN6HsTjx4+GEyAvGzNFugHFktJ0wflEIITYmFIophBAiI0DQMdGERJ1IByYCYXwdCxN9SNQJITZ29JQTQgghhBBCiAxHwk4IIYQQQgghMhwJOyGEEEIIIYTIcCTshBBCCCGEECLDkbATQgghhBBCiAxHwk4IIYTDx7+XLl1qS5Ys8Y+BR+E3U8ezxG+D6LFMM58f7MP+LMuXL4+t/S9sC/slOm887E8e2J/PJOQFaYV0o0uyY4QQQoiijL5jJ4QQwnnjjTfs7bffdtGz++6721lnnbVmivjx48fb/fff739fffXVxnsjgKh74YUX7JNPPnHBtvfee9sZZ5yRcHp5RNfPP//sH44eOXKkf1+sevXqtu2229pBBx1kVatWje1pNmvWLHv44YdtxIgR/vu8886zXXfd1f+OZ+bMmTZw4EDr37+//82nEerUqWMdOnTwJf5TCYMHD7aHHnrI804euGamx69Xr57tscce1r59eytVqlRs76LF4sWLbfTo0Z7nZs2a+VT+QgghNl30HTshhBD/gpcCogGv14ABA+yvv/6KbfnHY8f2eK/WvHnz7KeffnLRxjaOQ1zFs2jRIuvRo4c98sgj9ttvv3larBs7dqy99tprvi4Kgg7xFzxwP/74Y2zLv0Hk3Hvvvfbcc8/ZhAkTfH/y9Oeff7rgRCDGM3/+fD8/6ZIHFtYNHTrUnnzySfvggw9iexY9pk2bZvfdd5/deeedXmdCCCEESNgJIYRw8FzxMefmzZu7kEPc8G+A7Szx4IHDo7fvvvu6x2vixIk2atSo2NZ/eP/99+3LL7/0NPHq3X777e4169q1q+25557+EfIA4vL77793D+Ahhxzi+UJ0xQtGxFnv3r3t77//tkqVKtkpp5zinkXSvfzyy22LLbZI6DkMXrpy5cr5fux/6623WuvWrV2c/vDDDzZnzpzY3qtB+M2YMcMXhGAU8sv6hQsX+u8FCxb4b3pRo2UYhfRDeuwfhTwgSBGowL6kxX78zUfbWSgPFoWQCiGEyO7SpcvN5cuX95emEEKITRc8YmPGjLFddtnFvV4ItM0339zDI+fOneuhjogUwjQrVqzoxyC8+vTp416k448/3oUSnjeEU7t27dYIQba/9NJLLkoIu7zgggusZs2aVqFCBf93p512clEYwBOFF493E2GdeOXIGyGgCM8AIZXvvvuun+fII4+0jh07usAj3YYNG3roJnmKZ9y4cS4cCWM8+OCDrX79+h4SynX/8ssvfn077LCDp4On8uuvv3ZPI9eK4OUaEaINGjTw9IYNG2aXXnqpCy8E2FNPPWUvvviih4aS5mabbeZCDBBsr7/+uj3zzDMe/orgRRyH8FH2w/N4ww03uMBE3D366KP21Vdf2aRJk+yVV15xTyNlT77ID4I0Gh4rhBBi04H3DB2L8tgJIYRYAyKmcuXKLu7wBCEcIJGnDqZMmeLeudq1a1vdunXdQ4ZA+f33312EBBAqiEO27bjjjvmOXxs+fLhNnz7dRRzCj3/JGyGfeOkC7Mc4OcQcQrIg4O1CsJJf0uc3wo404ZtvvrEnnnjCr7VEiRIuvAgR7d69u3sKgfLh2hB8vXr18rS4Rl62b731ln3xxRe+H3knHJV1lAfpsRCOSgho2C+kR7khJnlhc53kk7GAAf4mP4m8kkIIITYt9CYQQgjxLxAPhEoi1PAS4bnLSzgg4PDCIejwGLVo0cJatWrlYYuIpEAIN8TLhVDLD7yHnHPnnXd28YJoq1atmotIvG0BBBSeK7yKCNJ0IH0EEyGhnTt3tuuvv96GDBliTZs2tUMPPdTzireMSWEQe4cddph72fDG7bbbbn6NH374oaeFEGPBW4cHEA/bPffc4x49ypNyBDxzeBnxIuKJRMzdddddttVWW/l1kB7iLwhpztuyZUu77bbbPD0mtGHyGoQnwvGaa67xNPDYCSGE2LSRsBNCCPEvECKEICLuCBv89NNPfV08iCLCFtnGfm+++ab17dt3TZggIgkvGxDyiGeJ9WFdXhByiSeMY/744w9Pl7BJhBgikrDHAOILEcQYt4KMM8MLhhjDO4jwRESecMIJHi4KeNXwmuE943oRXh9//LF74jgvxwUoB8Qnwo6wToQxM2xyDryfHE9aXP/WW2/t4wopZ8JAjz32WD8H10f5AWXF9R133HHusWTYBGWCKAxCkr9ZL4+dEEIIvQmEEEIkBG8Z49QYW0eoYAgBDN4kvGeIN34PGjTInn76afdosQ6RwqyWTHgCNWrUcBGDeGK8XTJIC4GD5+qdd97xdBmvhgBDHJIf0gHG5ZEvPIJhopFUQXAhnC6++GK7+eabXYgxKQpj3kK4ZxBQQL4QmYyL4xoRcWGMXZSoCGaMIL9Jg7yTbwQoZUEZBRBsoXyjx7OO46JEtwshhBABCTshhBAJYdzcPvvs456mMHFKEDnAZw3YhrjhW3Hsy8LkKoxPQ4gRqslxpBW+l8rMmIxRi4JIxOtHenjrOA/hnXvttZenifewbdu2LnIQmeHbdniyGKOGBw1vIYIwgOeLtNiWFwinxo0beyjkueee64IL0UYeAU8Y5+RfvqPHDJx8QoFxdNddd50dccQRvl8QW5wzjC3E44aw5Vi8auSTfxF0rI+GlP76669+LAIvKvggLyEngSeEECKKZsUUQgjhMK6N2ScJE2RcFyDaGBdG+CMCiXcF48v4N3jRGCtGuCAevrDgQWNiE8QNvxkThnBB6BGWiChEoDHejAlamCWSkET2R6AhsK688kr/hEJIk5kzGbdH2mwnXDKMu+NzCwglzoloJM+fffaZffTRRz4+j/2jhFkxGafGzJmITsboIcpIg2vdfvvtPd+kx0KIKKGU5BnvHd5EhBhlRZ4QgxyHMOTauC7OgYcOYbrlllu6aPv22299f/ahvBHNhLtyLCKW2TgRqIzLw6tI/gjtDFDmpI0IJh3OxxjDIJyFEEJsWvD+4J0gj50QQgiHcWq8HBATAUIVGTPGNsabMT4MDxbCCa8TgoIJU+JBnOBRwmOGUIIDDjjAjjrqKD+GGSb5TAFhjXwSAPGDSEKw8KkDJjCJn2QFjxeik5cX58fDh8cNYYnwC59aIE1mneRTAQg6jouHa+RaEZvB88V+eB4Rc4g3BBfCD68ck5OQZ8QcIhTBSLhm/IQtYbbPfv36uVjjutq0aeOCDfAwMp6Oc/ABdfLKuD3Kt3379nb44Yf7fkDe4usDEHmUOdsRf5QjZSGEEGLTJmvIkCE5zGSmnj4hhNi0QSQQ4oiHiO+uBRAdCBnGxiHK+GA4Hjw8T4QxMglIGB8WCOPjGLNGCCWhjgGEG543/iXkkvcPYZeIOUQenjG8bHi44mHb559/7gKKME1CPAFxhoBEkDGODZGGMNxuu+18fF88pDNgwAAXkwjOINAQUoiyyZMne5747AN55Hr4FAFlgFgLn1fAywiIXD60jui67LLL/DezibIdwRb/LT0EL3kNY/kQanwGIohQxCvfp0NIIwrjv1GHRw+PJGKbvBx44IEuwoUQQmx6EMnh71QJOyGEEGLtCMIO4dutWzcPERVCCCHWB0HYKRRTCCGEKCTwHGpSEyGEEBsCCTshhBBiLUHMETZJSGp05lAhhBBifaFQTCGEEGItYWwek6sw9o+xffFjDoUQQoh1hUIxhRBCiEKCSViYSKZOnToSdUIIITYIEnZCCCGEEEIIkeFI2AkhhBBCCCFEhiNhJ4QQQgghhBAZjoSdEEIIIYQQQmQ4EnZCCCGEEEIIkeFI2AkhhBBCCCFEhiNhJ4QQQgghhBAZjoSdEEIIIYQQQmQ4EnZCCCGEEEIIkeFI2AkhhBBCCCFEhiNhJ4QQQgghhBAZjoSdEEIIIYQQQmQ4EnZCCCGEEEIIkeFI2AkhhBBCCCFEhiNhJ4QQQgghhBAZjoSdEEIIIYQQQmQ4EnZCCCGEEEIIkeFI2AkhhBBCCCFEhiNhJ8RGzIoVK2zatGm2fPny2BqRHwsXLrSZM2fGfon8WLBggcorTWbMmOHtTKQGzy+eYzzPRP4sW7bMpk+fbitXroytEfkxb948mz17duyXyI+cnBx/ji1atCi2RuTH+rovJeyE2IjhAcKDRAZR6kjYpQfCbtasWbFfIhVoXzKIUofnl4RK6ixdutTLa9WqVbE1Ij/mz58vYZcmCLvFixfHfon8WF/3pYSdEBs5xYrpNk+HrKwslVkaqLzSh/Ki3ETqqI2lju7J9FGZpY+eY+mxvtqYWrEQQgghhBBCZDgSdkIIIYQQQgiR4UjYbaKMGjXK3n33XRszZkxsTWZAjHL//v3ts88+WzMhyK+//mrvvfeeTZkyxX8LIYQQQgixqSFhV4RgYPgvv/xi999/v11//fW+PPHEE/bbb78V+uQXgwcPtqeeesr+/vvv2Jq1Z8iQIXbbbbfZ22+/vVaDQ5lt6Y033vDrf/rpp31yhgATDrDttddec5EH33zzjfXq1cvGjh3rvxMxd+5cF7I33nijXXfddfbkk08m3X9jo0S24uBThbIqoSdjyqi80ofyKql7MmUoKy+z4iqzVAjlVULllTL+HMuO/RD5wnixTHqOYVcuWbLEbUgmfAkLv4MtGYUZLNnGMXlBmiGNaHobepKnrFxjPKdWrVpWpUqV2CqxIWBGpp49e9rAgQOtQYMGa+pjzpw53lguvfRSa9asma8rDN555x178cUX7dxzz7W99947tnbt+PTTT+3ee++1HXbYwUVZqVKlYlvSY8KECXb33XfbpEmT/Ma56qqrbMcdd/RtlMctt9ziNw4isly5ci7+BgwYYBdffLG1bdvW94syfPhwe/TRR23q1KnWtGlTK1u2rM/iV6NGDT+mTJkysT03PnhgjRk92paVqWkri5U0vebzh06AhYsWWt06dWNrRDLCM6pOnTqxNSI/eLaVL1/eKlasGFsjkoGRxfO7du3aVqJEidhakReLlyz2GQu5J4tnF4+tFcmYOWumd6DXqlkrtkYkIyf3v0kTJ/kzrEKFCrG1659VOWYVy2RbsxrJ7Thmuz7nnHM8Wi07e7WCL1mypNuY7dq1s5tvvtlKly7t65m1+LLLLvOItsaNG1v37t0T2rOTJ0+2//3vf/+aeRzb9M4777QOHTr47yg4KbBvseXXxXOMWV15TkrYFQFoEM8//7x9+OGHttdee9lxxx1nVatW9W0YmcOGDbPNNtvMKlWq5OsKg759+1rv3r0LVdjxIvn999/9ZdKqVavY2vT54IMP7LnnnrN9993XQy65QTp37uzb0hV29J7ceuutNnLkSOvYsaMdeeSRfjNTrtxgLVu2tOLFN94XH8Ju4rgx9vhPK23EzFXqkUyBLORvVlbuA19ThafC6lnRVF7pkJVVjO5eN45EKuTelbon00DllS56jqUPzzGEETJvQ7F0eY5t37iC3XRo49iaxDB05/PPP/fvFVLXLF9//bVHfB1++OF25ZVXuuDjenAEvPXWWy6+qlWr5hFhiYQdHXRnn322NWnSxPbcc09fx/G77LKL1a37345hCbtNCDxKKHx6cLt27WqVK1eObfk3uIQRgDScLbbYwkMSEYIHHnigDR061L1wNBoaTPv27e3ggw924QPjx493ITdu3Dg/Fi9Vv379vAcDYUcPBeGNCDMaN+v2228/3w/hybi2999/33tOt912Wxef8UKTUMxXXnnFttlmGxdR3377rR/DTcM4uJ9++sm9kSeeeKL3giSCm++ee+5Z0xPy+OOPuzjDE0ivULrC7scff/TQ1ubNm7vnL5RHPIhnhDX/Atdw2GGHGfcG5fLVV1/ZBRdc4EKQeiBNypnyo4yeeeYZL7fWrVt7vVB2BxxwgJfBm2++6b1FHHvyySe7p5A6pDwIWw09q8cee6wLYh443Jyvvvqq/fXXX94uyAt1mu5UuUHYPT14lY2anWPF0ztcCCGEEKJIsmxFjm3TsLxde1Cj2JrUYLjQtddea4MGDbKHHnrItt56a1+PzcV6Is9GjBjh9id2d17C7owzznAb97zzzoutzZv1Jexk5hUBmPQDD1KLFi1c1BHW9OWXX66ZJIReBRoEBj8igG2EUdJLgCDHtdyjRw9vKDTO6tWr20svveSiAQg7fPDBB114ITwQGR9//LGLBBbOffvtt9t3333n2+lpQASy0PgRgDRsRA7p4/3iZoiHPCJSaVjADYHgfOCBB/wcNGbGC+LWRqAlgmP/+OMPF1aNGjVyMURjZV1BIK9cb/369fMUdYw35PoZb9imTRvPJ9eMeKO86eFBEIdYa8oE4Um9ITARaQjjL774wl5++WU/nnqkPLlWBCnXg7ueHiOgTgk3Ja2wDXGPsEaM0WPENVPe1AdeTPIhhBBCCCEKDp3+2GFbbrmlOzsA2+v11193Lx0OiFTmiqBDHzuXKDicAxMnToxt2XBI2BUBEECIA8Z+ASIIDxDG/cMPP+x/Y/jTgBBieLXwmOHRwotTr149H4N3+eWXe8jiWWed5V4eRA3gLcNjt9NOO9lFF13kscO4jWm0hCF+//333otA6GOXLl18QeAhTBBgnBuxicggfTxficayITxJL3iV+A277767XXLJJX5ehBrpBfEXD8IPOBchk9x0XDfeLQhppkOyYyh3JlWhTE855RTvdaEs8YRSfog9roklmg55YglwzXg2TzjhBLvwwgvdFc91MnaSMFrK7eqrr7Y99tjD90Oo4fHEjc82PHl4Q6kLHi6IRuK98XySH+okL2EqhBBCCCHyB7uPOSGw+/bff/81w3GwP1mPfY0NzX75gSfv559/ducAEXfYx9hxGxIJuyIADQORgNcHatas6SGIeOGCyzaIJUAAIrwCHItQuuaaa+ykk05yAYF4oNHyL9vwLDVs2ND3Jz28YTRa9pk2bZqLvI8++sjFzfnnn++CBk8XohMRyPleeOEFO/30091jGERofpAu5yL/CCOOI08s8bAvnkC8XWzHDc4xQaTiPYuKqVQIgozrTNT7wjUiwBgAHA0PpQeH8sHbGY7LTyBybdGxhQzIZdIXPsVAuSIg2YcyxQvJuW+66Sbf9thjj7kIxCuHgGMsIGIaIU5YAAJ7XbjuhRBCCCE2FYgsI3oK2xQnAmBvYeMy1GifffbxjvVgtyYKwwQmcyKajSFH2M/HH3+8D+dhjohENu76QsKuCIB4Q8whZPCc0Zgw7vHo5CVkoiKF8V+MQcPDddRRR63pgaBBkhbrITpta+iJIP2wnTBEPERHHHGEe55OPfVUFzyMi2OWyzPPPNM233xzb/y4qxGLqRBt4JyXfCUSSYQ7IkJZ7rjjDvdU3XXXXS6CEF+UT1TgpgLhqpTl6NGjXaTFw7VTVuQRj1kAEUkZhxuafIfyi/feRYnWC6GrDMhlgprtt9/ex0Byw5MWaSDyGItHeVPuxGozUQx1wrhJhPrRRx/tYo9yCB5YIYQQQgiRPnjl6CzfeeedPeIN+NQYw3KwA7HTmDAF2xP7i2FJ2ITxYI/ieMBOxl7HnsPexFkiYbeJwxiqMIEJ3637888/fbwaAzPpRaCBBCGWCEI3EVk0UgZxMp6MxhlEFOkjFmi0iCbG2hELzDq2h4ZNIyUckzQImcSzRK8F4/E4FtFBKCGEMX+FCW5wrgVv1X333edj3PgXgUl4Iu5tvFzpiDvEKhOnIIoYd0gZk3fGsjEGkWtgH4QjPThsQ1wztpHxi3wegXhr6oB6wavWp08fH2OXXz7wbDLujrBMbnhEIg8JxCRlTlp4CRF2TLSC0KPOKAPyygOCumDsJddNGRSU5StzbOmKVVpSWJblltXylZZwm5b/Liqv9BfKi3JLtE1LoiW3ja2ijanMUlmYUEL3ZHoL9+MylVlaS1F5jmHfpAqii8gw7Dps2mDHYeMxPwXfN8b+IsIKGw2bkL9xDGBXY58RAQZRZwCQNttIh877DYVmxSxC4AVDDCC+gphj4g3CAjt16uQ9Akywwaw9iJ4wnSqihZkhGcBJI0U0ICCYfZGZIxF9uIuZORKvEzMwIv4It8Qzh5ijh4Jz05CBcEhCMBn7haeJmSERegghQjrxLjH+LQpj8hBi3CzMIBkmIGHmSDxS0K1bNxeWfCQcQRUgbSYTCZOtRL+JxWBUvHcIIuKX+bA6NxSzZ9JbghhGiF1xxRUe/hgP49WeffZZv15uSq6BmSy5PkJLKW8+WI4LnXS5ITk/3k/GB3KjEyqJ+x5xhoeVMkVo4ckkD8RXczx5xz0PTH5DuVMXwH122mmn+VhHJryhzqg7HgSEWVKu5Aexh8eS9GgHnJNjwgyc6UAex48dbd9OK2MzFmdbscLV4hslS5cttRW5dVKuXPnYGpGMpUuXeDtVeaUOxkLJkiVyl8QhPuLfrFy10hYtXOidXcWK6Zst+bFi5QpbvGhx7rupXO77Tv33qbBkyWKPuClbVmPZUyNn9XMs1z4pWWJ11NeGYMWqHGtSvbQduV2N2Jq8waamYx47jXkiiHQL365jG0uAznuiprChsB+xvbA9+ZsoLBwOpIUjgIgsOt+ZPA+bjkgtOuzjCY6DMMSqsAmzYkrYFTEQMXwUkcaEAOF7djQCxEPwGuFCZipWPDwBGiGiiIbJ/ogJ0iBeGM8cQgRXM8KGuGJCP5l1ETGByOOBhmDEcwW0CSb9QOQgdtiGtwvhiAeM8Mx4cFWTP45lrBkeR44jnTC+j4lcyMNWW231r8864JnEY0c+ETFRbxjrEI1cD8dx45Bfbkzyh2Dj+hGK9JQkgrJjPxo90N7xSoYyJE+UHzceQooQzuDJBI7jWrgZOQ9lwUJ8NnnAA0iZUy9BfMWfkzKg7ALchJwzeEaptyAK6flB2HHNGDOcJ11RBxyPiNyseVPLLiEjMhXmzZ7h91jDJv/UlcibOTOneYdQg8bNYmtEfowdNdyf7RUqV4utEclYtXypjR49KvcZmXtPZmuscX4sX7LQJ0xr2qJF7i8J4VSYOW2yvy/rNkj+PTTxD2NGDnMHQrmKmaEfeE8hurBDmWyQ6LC8wKbEWUCbYPgRdiFOhJ49e/okezg3sNHo9McDiJ2KrUuUFUsQjFEk7IQQa00QdngBCyIMN0Xo3EDoR0W4yBteJLyweFmJ1MD7zzs3r44o8W/o+KPDk9B4DCyRnHVtQG6M0BFNJ3Ze39gV/wYnAs8xnmF0UmUCiK8wIR6hmMnCJdkXoQTsi6OFTng68ImeC/YUUXDYC5QH69iWF+tL2MlHL4QQQgghhNhoIXoNDyPOrGSiDtgX0cqCqAMivIiqinaS45kjPdYnE3XrEwk7IYQQQgghhMhwJOyEEEIIIYQQIsORsBNCCCGEEEKIDEfCTgghhBBCCCEyHAk7IYQQQgghhMhwJOyEEEIIIYQQIsORsBNCCCGEEEKIDEfCTgghhBBCCCEynCIv7FasWGGLFy/2r8BnEnyFni/SL126NLbGbNmyZb6Or96vCzgX6XNuCGXHv0IIIYQQQoiNlwILu/nz59uff/5pv/zyiy+jRo1yEVHYvPPOO3buuefa999/H1uz9syePdsGDx5skyZNiq0pOFz3Tz/95P9GBdv06dPtmmuusW7durmgg6eeesrOP/98+/vvv/13XkycOPFf5ZqKMFu+fLndc889dskll9jUqVN93QcffGDnnHOOff755/57fYGwHDNmjP38889ezlzH77//bvPmzYvtsWGYPHnymvyMGDFiTb0IIYQQQgiR6WR36dLl5vLly1uZMmViq/Jn4MCB9vzzz9ubb75p/fr1swEDBrjwwnBu2bKllS5dOrbn2oMhjoBs166dNWjQILZ27fjss8/szjvvtAULFtiOO+5oxYoVTN8iVB544AF75ZVX7LfffrMddtjBKlSo4NtIG0FVvHhx22uvvSw7O9sGDRpk48ePt/bt21uNGjV8vygI49dee81eeuklF7SU63fffWdZWVm22WabJc0novKLL76wOXPm2J577un5GDJkiOdrm222sebNm8f2XPfgNezevbu98MIL9uWXX3o50GYQU1x3zZo1Y3uuHxC9tNUXX3zR3n77bevfv7+XK+tbtWrldbOxgqebjoxqVatYdm5bFPmzdMkiW7Z0qVWpWjW2RiRjyeKFtmLZMqtcReWVKnNnz7KyZcvkvnfLxtaIpKxaaXNz323Vq1W1Yhvx87qwWLliuS3ItU+qV6tmWQW0bzY1Fi2cbzm57axSpcqxNSIZ2KVzZs208uXL5dr8qeuHdcGwYcPsueees2+//dYXbG00CX9XrFjRbc65c+fae++9Zx9++KFvw2FSt27dPO1qtnP8W2+95f9OmTLF6tWrZ6VKlYrtkT44E9ANVXNti3Vhd2J7L1y40LJyjf+cWrVqWZUqVWKbkoOR/swzz+RWZnk75ZRTrFmzZr7+r7/+cs8V62rXru3rCgNEE8b4//73P9tll11ia9cOKvX111+3nXfe2Y444ghvoAUB4fX0009748Czhndsv/328214zW699VYrV66ce+1KlixpDz/8sP3444929dVX2+abb+77BRBmTz75pItOxPGpp55qlStXtj/++MPTOvbYY61EiRKxvf8LIuX222+3CRMm+Pnq1Knj5fbqq6/a6aefbvvvv39sz3UPovb+++93IXfhhRe6IEdMvfHGG1a/fn3PJ+WyPsB7+Oyzz/oN3aRJEzvttNNcXPIgoM6OO+64tDo1Mg3CcyeMHWNvjci2ifPNsvWOzxfE8KqVq6xEybzvN/EPK1fklldObnkleT6Jf7N82fJcgVJso+5UKkxyVuXY8lyxQhsr6Pt6UwJ7AsNU5ZU6lBf2gp5jqcNzjGcYz7J1wdIVq+zs3eraVvXLx9Yk5ptvvrG77rrL/6a9U48zZsxwoXPHHXe4cwO7c+zYsX5vzJw50+u5c+fObgPGgwC77bbbPLoOG2rWrFnePnbffXfr2rWr2/MFAdsYGx3dtC7aGZ346IW0hB2hixQShXXVVVfl6QWiUPAUlS1b1kibMDwuBAN/0aJFLlZQrShlPFEY+wGOJYSPUE/25+933333X8KO9Mg8Dap169b/EpIUGkY7lde4ceOEeeTYoUOHevpNmzb1yuY4Kp+/CYVEUfM7rxcvlfz44497XhBOhFkiHG688UZvWOkKu+HDh3uDqV69um/PSxxT9njiaJicp2HDhtaiRQvPDw0xP2GHR4/yxzuIcNx2223dqwjcDJQdaQDpY+QiNDkP5/7111+97qjbrbfe2gV+PEHYjRw50vPSqFEjD02lPDg/3lKOp42Qd3oYaFukR+8KNxLb2BfRxfrgCcXjSR2xjnriN9fRpk2bhAKNfSlXvMi0WfKSCEQoaXG9Ib3geaatsG377bf3dkFZ0zlA26CNUH6UCzcqbZm/ae+0ff7mOiinrbbaao2gpazZxsOH47bYYguv+wChrJQfkBZtuSBQlhPHjbHuP6+0kbNzX1oSdimQawhhC+XWkUgFlVfaYGx7canMUsbLTOWVMiqvNNFzLG3WcRtbvHyVXXNgI2vXtGJsTWpgf5999tluN957771uy+F122mnndyGo7MfRwpC7eabb3Z7NAo65NNPP3X7GFuaSDrsd+y4W265xdq2bRvbMz3Wl7BLKxSTsUl47Lbbbjs76KCDcus0ywUURmpYWEfm8WThDkWYMdYL4UghU5jvv/++F/IPP/zgBjzuTYQMhdmrVy97+eWXPVSObRjvrCdkEiFGhbCd0D6OR1hxLAteQ8QWXi8MbwQMhnx86B/iikqisjHM8bwhzPDgUJlcI2lzPYTqJXLVYpCTDwTa3nvv7eceN26ch4xynYgVwhARdIRGIgK4JgRMolBMzkv50tDYTjnGwzl79OjhYZr0UHCNeEnZl4ZCmSC6QigmgoQwVq4RgTt69Gh75JFH1riiuUYEIuKasqCe8MZ+9dVXvp38Uk+UO17Jhx56yEU29cqxpEe6QXQFqC+Oo5ERhlqpUiU/zyeffOJ5RWRyLdQBgor6Yn/EDcKO9VxjaCPsw/WRztdff+1tAOFDetQV+aQjgLqK70nhWthOmOw+++yTsFy5aUPYaCgX6jKIO7Y///zzfjPTzhDFPCyoc7y+CDvKjbwROkw5Iv4Q4LSRUF60Ce4d7hnqsU+fPl6PbKOeKGfaBffME088sSYUl3QoZx5I6YJQnT93jg2eajZ3qVnxYllWLLcMtCRbLLYk2qblv4vKK/1FZZb+ovJKb1F5pbfonkx/WbfltSpXM7ZvUcnqVUkv/JHwSWxDbE3sPvQNToSgc7DBsB9xWGAvx4ss7HX2D7Yt27Hj0DbYfAXtaMc2Xh+hmGn132OoUyAoWAxkvCFnnXWWhw2eeeaZdu2117pnhkLAIMbLgbGK0XvYYYe594DfjEvDWMaDgnrFIAaMYkL2MKgRWhdccIEbphAKFlGCkY7BjAeIuFnSIm3G+zHO7/LLL/d1hx9++Jrjo1CgVHCoTP5FxOFZuf76693bRIUilLieROCixT2Loq9WrZp7DilQjPKCQIOhbInfTSQ+yB9hqYidAw880IXGgw8+6NdBWCmetrwaCulxPN47BNF1113nx+y7774uqhAWCCPGoSGyqS8mfkGMEwJ6wAEH+LYQasuxZ5xxhnucPv74Y893IliP+MMbyY1GWVJ3eKbIE4IZ0XbkkUe6kEEkI+gQV7jHOQ8T5yCgEEtcA8KNm4N6vuyyy1wEkmfaDfvFg4eYNkC5JhLotD3Og2CjPInTRlhT9x999JHvwzkp53A8eSe9aF3xN50QCDPKj44I8oyQY2wfXkpuZvYnrwh5RC/ijvuG+G3KiGujjdOuaYts58GUqB0LIYQQQojVIJyw67C3op352Lh0kmNf4njCxseREsReMrBT8YRhuxLBVtRJS9hhWLOgCgEPCoINocF6xAn/AoYowqBjx46+H8YxXgeMeDxTjLfCo0ahIhg5DrHEcRjDiCVC1zB+WceCB4r9EHF4jkiH0DaMfM6NMGCsGR5BBAKeKkL2UgERcuihh3ooHeGZiFdEAWItEQgsvFgIOkDgIWa5Jrw1iUREMkLjywvygXAhvI8y4brpbcBbyLVPmzbN90uUDuto7Ig/PGKkg1DD80R5IsARFJQxYYgslD/XwD4cj0eJc+Jx5Fj+RcxwLGUeTzgWEX/ppZe69/Xggw92wRbyyHHUUYcOHTxt8oIHFrc4NxHnIf3QScD+HEv5HnLIId6e6ChARNEmOCZdKAvqfrfddnOByM2O4KXN0unAtkRlGg/7cexRRx3lZUxYbgjLZDIc8sY2oCzx8vGgQcyRB64fYch10I5pe7RxxOGuu+6aEQ8TIYQQQogNBZ3yCDiivPC6BXBM4IjCWYADhs589skP9Al6BfsT2xttUNRJS30gZIKRjRGOAGDyEbw6wWUZBQ9SGL8FFCbxrHibMFqZxRGDOIggxAV/c44oGNbsh0HPeTGWOR7PBiIzhFqizi+++GI3mPFuMeYsHQ8awibAeThvIqOesELGP+Gxu/vuu+3KK690DyP5J4QPoZmumxUhRVnhuUkklFjH9SOQo2WKuALKgTznRUiTssHLRvkRkkqvBqG4iBFEMN47PJ6EGlIehB9yXv5GdBCuyLH8iygPXqh4qC+2I+rwhBGXzOQyXGcUriccz3k4jnKkx4Xz4E5nn/jjoucMPS6hwyEK+cMji7cw0XbKhboK5Qicj3VsIz/x5Ur5J7pm2m6oGzo18EgzLg/v3GOPPebhl0FAs1D+XCMhAfzG28e56CxhUC9inRBRPNOJvJFCCCGEEGK1hkBXYKsyXCxq12GL9ezZ020qNAteODQCeiYvcKgwrwid8XT4E52YCaQl7PAaMB6Li2SWwSAWKMS8REV0Pd4YQvOYzKN3795u+GIgYzzzL0Y4fyOOAI9PKHSMc7wo7IcXEHHIct9997kKR2Ti8cDbh5eI78URKorxTJqFCSGjeMnwmKHeEZZ4Z1D/GONcZ7imVKHRcX0Y8AjXAA0LzxEeHQx/xGQoE87B9SFE8OQFgRwPdYDwRjBTTsweRNkxnpFwvz322MN7JRhjuOWWW/p1UI7UD/9yc4TjEWocyzg3xBrhrpw/EeSHWGTSy2ta2Wj7IH3OQ10zmybnITSSmw9PL+cJ5Uo7QgzxmxuUY+iBiQexivscbyWiNYDIo1zZRjpce4Dyx8NJvSLUSJvzILqBdoVATlS/4Xo4nmOY9IdPP3D99CTRKYDooyxOOumkNddIBwFhrsErSogA4yGZxZNQVrzTQgghhBDivxD1x7wEzK3BRClRsC3RMMzlgAMI+x27kEjARGAjMtSHoTNEleHwiJ9kpaiS1uQpGN4UBoYvbk0MakQMBiuGNtsRCRjgeHQwblG5oTDwZCEKEWy4SpkcAk8KooSCw4Am/hXDmQVvDfthBCN8CFFjO5XHdrxxeJ/4m0pELOLFYzvHIYJwnRKyF4X9qXzctBj+7I9AIqQvuGbxspB/QvQQnAHELLNNci18DJzwTWbrZGE/rokwOhoP4Zp4fgiX5F8mykBMkGb8hC54zADxgbgjj+SJcV7h+hASpIG3kPLmXNQFIoDrxMsVrplGTDqEQBImSoNGjFB+HMs1U2+UH6IDwYf3iHYQJnZBvFJ3bAvn5lhEEOVHyCvrqZcowePGBCnUa7T8AggcbhiEMdcWRF8oJ87DQn45D+IL0cm5Edb8y3jBMMEK9Yb3OL4dI5Roj6RDm6Asabt4ybipKSvS4+/wUXUmXEFkI7T4F3HN9SLsyBP5oY65bxiPR/ocw/XS3llP+YbJYUif46hzQkjZTr6px2g90ymAhxTPXmj7LNQbn9Hg3ksXyo3JU36cnGOzFuOFzhWfueu1JFuyYv/yX/w2Lf9dVF7pLyqz9JZQXiwqs/wXlVf6i+7J9Jd1W2bLV+bYri0qW/0UJ0+hoxx7C+cPdnGAznFsOBwN2JjoFoZroTmOPvpot7+ZtwM7DlsSu5ffzHGA/cxM9dFZywsKtjG6ApuYfBQ2iFHs1bS/YweIBwxPjGUSwSjHk4cRj5FP4niDEG2IH4QBcFEIL0QTsD9eNgr3vPPOc5FABRBGiXDCaGa8G+IDAYX3CIO+b9++vh8Fw/kIXUMgYEQzQQhpYmxjDGNok34UDHvOwfkxtHHdEkN74oknrlH5eEsw1PEGMo4rwDrCLskrk3dE06Zc8CACnhbSxNuF94n9cAEzBo9pWIOAjIK3h94DJoFBaAANEcGCOMVIRxAgSsgHjREhjTjBs8QEJIzl4nyIMyZGobw5nrKk/Gm4lD+Tc1AviE5uAMT2Pffc495ARCF5YR/ECOnRAxIECHVDw6esGF+JeIrCebjBqA8mwImWXwBBwwymTJRDuUcbOfXDeahHhBqCm/F5CCKuHQ8YnkK8jAgoyggRliz2mfZCuYaQRjyspMEYydCmyC9tGQFJuwgeQEJEEaHkiXKmLVLOCEHqkjzS3rkm2gRho9wDCGXEM8eTx5NPPnlNHqlnvN4IPtoG40lpxzw8yCOT/3AO0ubaqaMQ5pkOeNNH515f5Vr1rXjJ0rmPYZEfM3Pv4/m5D1/qTOTP9Nxn0aLc90BenxIR/2X0mNHeaVRVH3VPiRBhQecW73aRnIWLFua+p6f4PVmiAO+NTRHet8uWL7cGubaByB9sxNG5NlDVXO0QbPzCBnFXsXS2lSyef3AhdhMRUtjJRKVhNwaIeOI7dtimRFJhF2FzEgnGxI/Ymtiq2NXM3M8M6wg+1vOcZiFdjsNOIyIQDZAuOEt4jmH/x+uSwgCbmHZcIGEnNj6YpAPBipBFSAAhkPR+IOyivR8bEoQdNx4DYNfnR9czFR5ECNemTZpYqdL/HrsqEjNzxnTv1GjaLPF3OsW/mT5tqr+wmjTNfyC6WM3IEcP9nVu12tr3Am8KLFu6xDvBMIiKl5Cwy4/FucKOTlo6hItlS9ilwpTJk9zwb9hIHXqpMmL4MO+MrlwEOqgQdjgtcCTgcCCCMApOACIJeVch1KKT0hGBRUc72/D24URgNnOipQAxCHTSM+EfzhQJO1HkwbtHCCAeOrx9hJzikcKzRTwybaQogNfs0Ucf9clF8KqJ5ARhh/cpPkxVJIZIA4RdfAi3SAwvEl5YiaIQRGKIIOCdWxjhPZsCRJTwPiKCJzohgkjMujYgN0YY246wU6RGauCx4znGMyzRcBvxX9aXsEtr8hSx8UJIJxOj0NuBqKM3gu/XXXHFFUVG1AEPEcZbxo9RFEIIIYQQYlNGwk44xBu3a9fOP93AbJfdunXzWRuLWk8Mk4t07dr1X/HTQgghhBBCbOpI2AkhhBBCCCFEhiNhJ4QQQgghhBAZjoSdEEIIIYQQQmQ4EnZCCCGEEEIIkeFI2AkhhBBCCCFEhiNhJ4QQQgghhBAZjoSdEEIIIYQQQmQ4EnbCGT58uD399NP2559/xtYUDnPmzLHXXnvNevToYb///ntsbeazePFie+ONN3xZtmxZbK0QQgghhBAbBgm7QmTkyJH+ce9zzz3XLrnkEvvyyy9t5cqVvm3BggU2bdo0FwQbGvI0ffp0mz17tuXk5Pi68ePH21tvvWVDhgzx34XB0qVL7ZlnnrE+ffrYN99846IxnC/KkiVLbMCAAXbttdd62V122WX29ttvF7pgWrVqlT322GN21VVX2YgRI2JrCwZ57t+/v3322WcZIexKFtetniqlimdZyezYD5EvKq/0obwoN5EapXOfX15mJfQcS4VwT5ZQeaWMnmNiYyEr15DPqVWrllWpUiW2ShQEPF733HOPZWVl2bbbbrtGyF188cVWt25de+GFF1ysnH/++bbXXnvFjtowTJ482a644gpr1qyZ3XDDDVa8eHH74osv7OGHH7aTTz7ZOnbsGNtz7Zg0aZKLKNrXrbfeaqVLl45t+YdZs2ZZz5497dtvv7XmzZt7nhCEf//9t5133nm2xRZbxPZce1asWGFXXnmljRo1yq97++23j21JHzyR3bp1c6HKtZUrVy62pWhBWY4dM9qm5VS1JTklrJhsyXyZP3+Bd8DUrFkjtkYkY968ed7OatRQeaUK74ayZcta+fLlY2tEMpYtW24zZ8606tWr54qV4rG1Ii+WLFma+46a7fdkdrbUSirMmTPXVubaCNWqV4utSR36q7Ozs2z3FpVTfsfSsf7LL7/48xPbaKuttnJbEWjrgwcPzn0XzXfbYptttsn3+Upn88CBA23RokW20047rfPnMbYPdi/3ZNWqVWNrRTLQBRMmTHA7t0SJErG1hQdtaurUqRJ2hQXeLsTbEUccYaeccoqvGzNmjIuaUqVK2UsvvWR9+/a1c845x/bYY481D1u8SMWKre5Vi/4N3DisQyzGr2cJ6/DA8Tf7ReFY9guwnQXBhXesSZMmds0113gD++qrr1zYnXrqqXb44YfnmWYiwnmi+/Mbr9hNN93kQveiiy7y88Sn9/rrr9uLL75oO+ywg3vrqlVb/VDFg1i5cmV/qJFWKC/+ji+TaLmFv9kv5Cms5xgeRDwsN998cytTpoxvg+BZjT9P9Jr4DayLF3YYaeEc4ZzxaUSPzy/9wgKDe+K4MfbYjytsxKwck+Muf4pRH5H6EslReaVPeAawiPzhCUmZ0cZUYvmj8koff47lsqoA9ySHlClZzJ7t1NpK5Aq8/Pjrr7/soYce8g5s3tHUFbbhaaed5tFL2EREgCEEsB9btWrl9kadOnViKfwDdfzhhx/6wnCX5cuX24MPPmg77rhjbI91A88uCbv0kLDLMN555x177rnnbOutt7ZOnTpZw4YNfT03HYIJj1QQDSVLlvSblN/cgHiO6LX5/vvv7cILL/Q0fv75Zxc9o0ePtkqVKtnBBx9s++yzj4sR0uLGP/TQQz108rvvvvOeHrxtwVvI2C9CQXlo0BtEbw69OCyEI/IbQYEXCyHXoEEDe/TRR2333Xd3bwXnr1+/vqdJT1IQH1GmTJli7777rud74cKFnoeDDjrI9txzT/v111/tkUce8d4jjiUPeOCiDxuu+c4773QP2o033uhiKwppPvDAA95Q77jjDu/d5mHH31zHWWed5TcJD8jtttvOr3vQoEHuJeWhQxjoAQccYD/++KM3+EsvvdTee+89fxixD9fM8XhS2YcH4v7772/HHXecffzxx17+iM1dd93Vt+GRJR3CbCtWrOh55jx33XWXi9iQD44B0qV8yOcuu+zi6VEn1BtCmmtp1KiRnXjiiTZ27Fh78803vU3g0T3qqKMK5cYPwu7pwats1GwJOyGEEKIwQdiVzhV2T57cMl9hh311wQUXuNeeiCZsNjqbscWwST766CP/u0OHDm5X0AmP3XH22WfbmWeeGUvlH+bOnetzGNSrV8/tLmyg+++/f60iklJBwi591pewk5lXSOy8885+U+I+v/322917R8gjPTGIkJYtW7rIw/BHSCHW8BIhXjD+8aIh3rhBhg0bZvfee6/vf+yxx1rTpk1dNNIjA2GMXK9evdxTdOCBB9qMGTP8N/8yWQkPh3bt2rlQYX+EO6IK8bX33nu7gOCGPPLII23LLbf0dMkrwgNPGYII4cZ5CQuIh4cSoguBwvUdffTRniaikXX0LCESEXUIRMQMD54oPMxo5FxD/DYg3zwEKaPQs02ZcBzCNPxmO97QiRMn2iGHHOL558FII6ceEIRcM+ISTxvrSY/jmDCG/LZv3969rePGjfM8hfMg6AIhL2yLh7xy04Z8AWPvomnwL/WM9xZvKYKR8+HxQ6zvu+++nlcEXmFPYiOEEEKIDQvCi85sbJXddtvN3/nYS9iPgO3FtgoVKngnPwt2FLZDIrAlGVpDhzTevWAriU0XCbtCombNmj7pByIHTxTiCpGDAGIdY8W44fibMWzcjPxGgNSuXds6d+7s67m5EXDcyAg2BBHrSR/PHB4YBBRCAs8O7nvCJ9u0aeM9N9z8PDTwBOHWJywUYchDIgg7vGqkQQz28ccf7x65kBceKvQMcSweNMbA0QMQzw8//OC9SfQq4ZHCw3TSSSf5eb7++mu/pv3228+vg7wgIOPFG9tYIK+HUXSfAAI0rONfygKvc7QMEV+ILK6N3jFEM2GenIdjGFdIOSGi8aZxDcccc4x7TBGilEX0PMDf0d/xJNo/Pq+cn7Lq1KmTlxeCGyGKZ5S6QICSd7x5QgghhNh4wObALqCTGY8dNhoRXImEGxFPdDQDNl4ysFnysqPEpoWEXSFC+CU3KhNzIIrwuhAvDdx0EPUAAUY8AiuMLWM7Ao1/EYZ47BgHx82NqEPEADdwOAYI72QdC0IKbxsC8dNPP/VwTgRXyAPpAOcO6yCvNBN5qPDi8XCKijV6nRCseK44R5gtkjyHfEfheM7BNrxhychLUIX8RcsQQlkg8jhHWBfgGDx35LFx48axtat7v6K9XnmdNy9S2T+aT/bnfIR2An+zLlovQgghhMh8sHVY8NzRwU6UFrNrMx9BvB3E0BE6oLFjiAoTIhUk7NYBrVu39jDEIDogCAXETDzR/bjRESLE3xIayLgwxoNdfvnl3rMTFR1RwRUVIggH/iWkr3v37u6xwyOElyrA/uwTXQeJ0kwEY/3Yl9DEAN49RB35J91kxwNiBlHFMcSGJ4I0EH5BjCYqP2C/aN4DidbFg4c1HtJjCQ9a6iUZ4VqjoZiUbyJCnsIx0byHdXkdK4QQQojMhHc873cidxi2c9ttt/nkKAzLiHrtmKn82WefdTuJ2dSJghIiFSTsCgG8a6+88sqacV6EKPbr18/HdIXxawg1vDDcvOyDpyiR8Y5wadGihQsKBA9j81gYq8UsmwiMYPzHQ3q49wmFJJwQUYj3EEFIqGKAc5AOXjfyyjHpQmgpY+MYk/fbb7/5NTGuj7Tatm2bNJ8BjieUk7IhdJW0Qvkx9o2yQqRy7UzQgufxqaeeSuj9Kwh4WAmF5LxMO8xMnExKQznjiURsITjxlvbu3dtDKOKFMHCd5BNByyQozExFHXzwwQcJ9xdCCCHEpkeYjZtOeuA3og37METqYFMxSRwd2oyfYyZ1IVJFwq4QQMSESS8Y58WsiQgzZjCiJwYYx4V3qk+fPh6uiXcLuHHjwzMZ58ZEGnzU+4wzzvBZFhGK4RsnCBs8Q9FwPdJgHb07hIEynW7Xrl195sbrrrvOJzphMhfA9c/4PEQUnyH45JNPfD15iU+TdYm8XlwX4+bYjnikR2no0KEeOkr+AcGT6PqiMGkJ4wQJpWQWTcqP0NPwqQjyich6/PHH7eabb/YyYAmesbzOQZ7jrwfCNbE+zEiJ0KWcuAbCHihDBDl1FmYqRbDxLRkEOedk4W8W0iIMlYlqELbMYsWspMx2hdgLeeBf8h2EaTQN/obgnYzP99qyfGVuOa3ILRMt+S7LcstqWW4VJdqm5b+Lyiv9hfKi3BJt05Joycl9hqmNpb6ovNJdCuM5lgp03GMz/vHHH/6bOQzozGYyO2wbOpiZgRsbBvuMcfdRmLeBjnDmXIh2ciMUSRfC8BOxaaLPHRQS3IR4doL3Cw9O/GQhuNmZzZIeGqY7RWQwSQaeK0RGNMwQwx6PFV47blaEDxOoAOdAaNDLEzxx/MazxQ3N7Jh4ipiMg38///xzn76fmSuZsAMQnnjAeDDg3cPbRxoIlHAexBXnR5AiXBPBQyhcM22ItAKcgwcW49aIEU8WXsh4N8YFUiZ48MgHk4oAgpSHGeMESYdypkzwuCGUEGN4R8lnKEPCK7k+roW0APHENTEgmfDU0HPGNXB+8kedhal7CTNlf6B+EFzUH+chj1wb8GF18kP6rCN9zkl+g0AlTa6PhzhphZk7QxqkyTXgReX6onW7NpDnMbnlsKJsTVtZjPF7sQ0iT+bmtueFi/h8x39nahX/ZU7uvcO9XifW8STyh061CrnP1Iq5z0aRP8tyn2NTcp+dderUzn32ymjNjyW59+P0GdOtbp26lq2okZTg3bsi1/6oVZCQxxwiocw2r1Mu33csdgWdxdgGm222mf/G9iLCiuE3fB6L2cixm4iMwi7BvsSmxHtHNBBDcxjuc99997nNxOcOsCWxGXEaEOVFBzX7hU9vFTbYO/rcQXpgT2Pf6Tt2Ii0IA2T6fB4YeKMQHISI8jBgpkseHGLTAWGH8G3RrIkVL1k6tlYkY86sGS7uGjVtHlsjkjFrxjRbMH++NWzSLLZG5MeYkcOtSq4xVKnKPxMpibxZuWyJd9RhEGUVl7DLj2WLF3qHZbMWuc+wLAm7VJg+dbItW7bU6jX4ZzK1dQWd1a+++qpHOSHgsMvC5ChEdQ0cONBtN0QbAioIuyuvvNIdBMydQAQRHfWIBX5zf9A5TOc2x3EM+0vYFR0k7ESBwFPFd/H69+/v3iXA20eMNtP5By+V2DQIwg6PoOo+NbhvmJkWT6zIH14kvLB4WYnUwCDinYtRJPIHjzAeDiItwtgkkTfr2oDcGEEwMSyCd6XIHwm79Flfwk5j7DYycL/jqbvzzjt9XBoLfzOBigx7IYQQQgghNk4k7DZCcMUztozxaCz8nWx8mxBCCCGEECKzkbATQgghhBBCiAxHwk4IIYQQQgghMhwJOyGEEEIIIYTIcCTshBBCCCGEECLDkbATQgghhBBCiAxHwk4IIYQQQgghMhwJOyEKwPz58/1DkHwAXAghhBBCiA2NhJ0QabJy5Up78MEH7dprr7UJEybE1gohhBAbHr5bGxYhxKZF1pAhQ3Jq1aplVapUia0SIvPIycmxgQMH+oLw2myzzeywww6zkiVLxvYwW7RokT3//PM2Z84c22GHHWzvvfeObTEbPny4vfvuu+6By87OtuLFi9uqVatsxYoVvn3fffe1tm3b+t+IuRtuuMFatmxpF198sZUuXdrXw6+//moffvihlStXzg4//HBr2LBhbMs/TJs2zfr162djx471F++WW25pHTp0sP79+9sff/zh52fhQ/Ocn+vh/jzttNOsbNmysVRSg+sZNWqUNW/axEqU+iefIm/mzJrhbaRx0+axNSIZs6ZPs/kL5lujJs1ia0R+jB453KpWrWqVqlSLrRHJWLFsiY0ePdqaNWtmxYr/80zfmOAdxrOedwLP/+i6KGzn3ZBItPHOYlm4cKG/pygv3mXJjhGrmTRpki1btswaN24cWyOSQdvEbqpevbo/y0T+LFiwYM19WaJEidjawmP27NkeSSZhJzIeXmSvvfaavf3221ajRg0XVTRwxNhRRx0V28ts0KBB7mnj4c1+99xzj1WsWNG35d4H9uqrr9qSJUs8zHLKlCm+rXbt2v4yPOSQQ2yXXXbxfd9//3174YUX7KSTTvL1AV7ADz/8sH355ZeepyOPPNJOPfXUNS9T1n311Vf24osvusisV6+ev2xnzpxpBxxwgIuwwYMH+zpufvZBGJYqVcofnuedd55fWzqQ5pjRoyyrQh3LyS6Zm5fYBpEniLoFCxZa/fr1YmtEMmbNmm2LF69uzyI1JoyfYBUqVLBKlSvF1ohk8BybMnmK1a1b10qULHyDqDDJtXetZPFi1qR66h1py5cvt27dutn3339v5cuXt8cff9ywy/7880+7+uqr/Z3FPhjTvA8effRRa978vx1PzzzzjD377LNrjEYEIvsj7u6++27v8BSJkbBLDwm79JGwEyJF5s2b52GRCKG77rrLRRteKoyB1q1b+z54vu69914bP368iyUEVJcuXWzXXXf17VG+/vpre+SRR2zPPfe0zp07x9auhgc/4hAhePPNN1ujRo1iW8zGjRtnV111le244472999/+z115ZVXrrm3xowZY127dvUH4llnnWXt27f39SNHjnTR16JFC/8Nt956q/3+++/+Mo6eI10og4njxtgTP620kbNWWa69IfIjV/0ixnNy60Tkz+qOi9zyylF5pUpWsWL+HMj9X2yNSE7uPVmMe5LyKtpltjI3j3WrlLZHTvjneZ4fffv2tYceesiNPd5VvXv39k7F3377zc4//3x/V2y++ebeZhBpBx54YEJj+pdffvF3G52MdFCSFh2RdFI++eSTLoxFYiTs0kPCLn3Wl7CTmScyHl5iCBh6NPG08cBp2rTpGlEHPLQRXq1atVojqH7++Wf/N54QfonYiod0EI1NmjSx+vXrx9auhpcq3jbS5zzsh5AM0BuLN4iwy5AH4CaPijquI5ybvwuDEtlZ3ousJYUlt6xK5D4ZE27T8p+FtlUiW+WVzuLtS/dkGku4JzOjzLgnUmXGjBn2xhtveEg+74349w6/99prL4/+IByfSJG8DOltt93WOnXqZGeccYYdc8wxLgZ5N3J8nTp1YnsJITZmJOxExkNv5E477eS9IXjlevbs6T1JUYYOHWrTp0+37bff3l929DLhKUMIpkNIp127dmvGQQBikFBPekQRabxg6f2j9zTA+DmEH2PzhBBCiA8++MBmzZrl0SHRMeEB3jO8RxiDzRhyIlTyY/Hixd6J+NJLL3nI7+677x7zrAshNnYk7ETGw4uP8WyHHnqoe7gIa2H83A8//ODbEV2MVahcubKLOkIj8ebhfUPcpQqeQSZHYQwE6UQhzJJJURBtnId/CXH+8ccfvcdUCCGEiDJ58mQXX4yxJgQwfqIUoDOQ8eOE+RPaf9NNN/n7Jhm8E//66y8P+9pqq63+Fb0ihNi4kbATGwWINUJQGJNG7ySxxkyoQk8ofyPICJ+kt5OXHRM98BLFi5Yo5DIReAHpOd1iiy1ctEUhfcb4Ee5C+vSYcg7EHuPtIHj4QqinEEKITRPeA3369LFKlSr5JF9MchK8amGmZQTZ66+/bu+8846/z3beeWefgIu/k8H7h/04B7M5lylTJrZFCLGxI2EnNhp4KTLujXEICCxCM/GWET7J9M8//fSTXXjhhT4YnZnD6AllcHoqoS3w3XffuUcQYRcNmeEliuhjRs2nnnrK0+czCGEQO147IEQTEcmkKEIIITZd+HwD4ZVMhsJMysyWjAePd8Rbb73l47OZYIHJwFjw6O2zzz6+js7DZJD2sGHDrGbNmv/6rI8QYuNHwk5kPLzE3nzzTffMMa6NSUwYO4fHjBcb4xIYZ8AYhttuu81uv/12n1qacXLsF4RXPD5rXQyEId49BCPj56LwMkY8EvLCbJakz3kQkXgSEY947vAk0jv7zTff+HfsyCsLs3AyPi+e6PnXluUrc2zZilVaUlgoq+WrLOE2Lf9dVF7pL5SX7sk0ltyyyv3H/024vYgt1G1+0OmIJ413ELMwd+/e3QUbwo7wzBEjRvwnuoMIFLYzRhz4mw7F+BBO3mlhoi5EoRBi00GfOxAZD+Pk+AQBs4vxgsNzR9jlOeec4561K664wse88UmEqKeNQeu8UAlVQeiFMJjPPvvMv0e333772QUXXODr8L7dd999/ikDBFsUQmXw1DEGgtnHAog2PmTO+D48ePS2fvvtt74/YjDklY+On3DCCf7dPcAryKcUEIt8viHR94pSBeNh/NjRNmBiaZu6KMuy1ZWTL8uWLXeDqmxZhS+lAu185YqVVkbllTKEbZcoXqLIf5OtqLBq5SpbvGSxCyEiLYoyuVrLqpYvYZ07JP+0AKIsOusxkR8894no6NWrl0ef9OjRw8d0E5KJAGRiMN5zdB7yqR7Gk99///3WsWNHfy/xPuHdQifm3Llz/RMKW2+9dewMIhn63EF66HMH6aPv2AmRBoStMFicBzNCabvttvM2zcuQzxo0aNDAp5OOwuyW4YOwu+222xqDgbR4ufLJBKafBsJkGMB+ySWXrPlQeQAP4cSJE/0TBkycEoVzk16bNm38ZgZ6UkmfFy/n5Lt6CM9wo/PCJ+wTLyFeRbyNBQVhx2cXWjRrYsVLpv7B3E2ZubNm2Jy5c6xRk4IL6k2J2TOm5b6w5luDxqvbt8ifMaOGW9UqVa1ilWqxNSIZq5YvsVGjR1vzZrn3ZPbGKYbxvDE5Cp2IjL3jO3aMk3viiSc8rBJ4jxx22GF2xBFH+LuD/ej8O/roo71jkXV8A48Oy2222cZniWbWaJE/EnbpIWGXPhJ2QhQREGK33HKLzZw50z15mfSiDMKOl5UG0KcGgh/RvTae0k0JXiS8sELHhcgfDCLeuSGkTiQHbxYzQdLZxiQjGyN06BGyj8DDW8fYOyD8MowDJ5Q/aqvR+ccxdCiG9Xj0uCfxCjNsIKQjkiNhlx4SdumzvoSdArOEyAfCZTbbbDM79thj1fsphBCi0MHbhpcOYREVYxjNrGOJ74AvV66cDzuIrsfQxnBEBBbmOG0hRGYgYSdEPjD4/Nxzz7WDDjootkYIIYQomjBGGA+gEGLTQ8JOCCGEEEIIITIcCTshhBBCCCGEyHAk7IQQQgghhBAiw5GwE0IIIYQQQogMR8JOCCGEEEIIITIcCTshhBBCCCGEyHAk7IQQQgghhBAiw5GwE2IDwcdjV65cqe8NCSGEEEKItUbCrgAsX77cRowYYUOHDrW///7bF/6eNGlSbI/MBqExYcIEv64lS5bE1q7+6Ono0aN9/YIFC2JrV+8/atQo30bZJGLixIk2fPhwW7p0aWzNf5k3b54NGzbMZsyYEVtT+CCkyOuQIUP837zyuz4YNGiQde7c2fr06RNbI4QQQgghRMHI7tKly83ly5e3MmXKxFaJ/Bg/frx17drV3n//ffvkk0+sX79+9tFHH9ncuXOtffv2sb0yF8RPr169rEePHtagQQNr3Lixr588ebLdeeed1rdvX2vUqJEvMGfOHLv22mtduO20005WqlQpXx9AEN5+++0uYFq2bGl169Z1bxVl9+eff1qdOnWsdOnS/pv9Fi5caDvssIMVK1a4/Q7z58+3l19+2Z5++mm/hi+//NKF5uabb27Z2dmxvdYfY8aMsW+++caaNGliW2+9dWxt4UJdzp4926pXq5J7jcVja0Uyli9dbMuWLrHKVarG1ohkLFuyyFYsX1ZkyotnygcffOAdJ3Qo1axZ81/vt19++cW3f//99749PH/ygn0+/PBD+/rrr73jqUKFCla5cuXY1oIxa9Ysz1PZsmVja0QyeIfwnqlSpYoVL67nWH4sW7bMO0qrVq26Qd5tmQj2Ae/Ltb23NyV4jvEMk35IjXV9X+KIwX7OGjJkSE6tWrX8gSlSA4/VbbfdZg0bNrSTTjppjVFQrlw5NyI2BhA+zz77rB100EF25pln+jpEyKOPPupi6PDDD7dTTjnFsrKy7Mcff7T77rvPdtllFzv//PMTNthHHnnEhQzbmzVr5usuvfRSf1kj5mrXru2G06uvvmq77767HX300Z52YYIxh6jbY4897LDDDrNx48bZ4MGD7fTTT7eKFSvG9lp/cL1PPPGEHXDAAV6W6wLqasLYMfbBmOI2aUGWZctHny8Ykbzg4zsoRGJWLM8tr1XrrryWr8ix1nXK2um71omtyRvupwEDBriRxgsUttlmG7vrrrv8+fzcc8/ZO++8Y4sXL7ZFixZ5Pbdr186fQYny//HHH9sLL7zgzynS5MVcr149379FixaxvdKHTjDeudWrV4+tEcmgvnh/NG3aVPdlChBRQ9QN79oSJUrE1opkEHHF/R06skVy6JznOcYzDKEi8mdd35d04k+dOlXCriDQa3vLLbdY69at7fLLL7eSJUvGtvwDhUtoImGK9evXdxEIrMPzhfjhJVWjRg1fj4HBTUIPCGA84BEjVPCPP/7wB852223njYE06ZVGnW+11VYJX3Q0Hh5UHE8P82abbbZGgLKehfzzsoRWrVr9S5BxznvvvdfzgTcOowjRhVHE+Zs3b25XXnmlC6K33nrLXn/9dReAe+21l6eJIcQ5KSt6c7g+GvWWW27pgo1QyGeeecavAZFFWVSrVs3Gjh3rHj3Ki/MgotkfrxbhrqTBNjyJwD6U28yZM9cIQR44XFt8m3788cft008/tbPOOssFazyUFfnF80panIfrB4xE8kJd0mNMKC4eRbx9lO9ff/3l18y9RF7ZhjHCdbKOffgb2E4HQF7CjjZA+uSHhyZezoKCsJs4box1/3mljZiVY8Ul7PJldTPK8nYk8mddl9eyFausbeMKdt3B+Rtc7733nr80eZ7179/fO+B4Rlx33XW27777ulDDCGnbtq39/vvvdsMNN/h9SscUz6Z4vv32Wxf6RGLwbLrkkkv8+X3iiSfa//73v9he6SNhlx4SdukhYZc+EnbpIWGXPutL2CkUswAgIgjjo0ETehhfQYgDDPZ3333XvvrqKzf6qUhuAtYTtjlw4EB/UW277bb+0nr++eftlVdeceHBtl9//dWFDp6snj172muvvWbbb7+9n5MxaN26dfPjd9ttt/8IS4wXvG2ED3H+H374wcNHt9hiCxd3X3zxhYsq1r3xxhsuOPC2RcORuKbvvvvOhdeOO+7o7nZCTxEsGCQ8BLn2SpUquScMMYIXj21vv/22h10iYvmXhoxQJF8777yzG0oPPPCAN0AEH+fhb9KmfMgHoYk8ZLl2vIcjR460N99804010kJgUT6ISvb57LPPvNwwxKgbjLQgygLk+bfffrPp06e7OEMcBjE7ZcoULzPyyzlIi/MgwBCaCK3777/f15FfrpFzUQdsI8STuiPMi2NIe9q0afbQQw95+RIWRv5JF4GI4clNTjgYIjmEYrIvZYCARvhRd5QX7acgIUiU7/y5c2zw1FxxujS3XrPx2mlJthTLVSq5/yTcpuW/y7ouL6hXpZS1b5F/iBSdSXSW0TFDZwr3D89LOsDatGnj9xrPBbbTKUW0Ac8eOlfogImH+5gONvYnRIv7k7G5PBP23HPP2F7po1DM9FAoZnrw7lQoZnooFDN9FIqZHuv6vgyhmOq/LyCIKbxmucLYOnXqZBdffLGLA0BQEeZ3xRVXuMG/zz77uBhERCFe8IQhrDDu8ahQ2XDNNde4uGMcGzcMQoH9EVCcDyEBCEQaByFEiPIoCAtCh+jVvOOOO3ysHOIPkYBAAkQb5yWdq666ym666ab/pMPDDc8SRhHXwvnwmOE1ROjxm7En/IthREMNXjTyynp6tskDIZfc+Kyn9xzDi550esYwrghruvrqq90QY5/oi5vroBeCmwCRdMEFF7hAQyAhHBF2iDjEHR5DruPcc8/18Kt49t9/f88/+X7yySe9F/+nn37ybYhrzoVgpg7oyWc/wrqAeiBviDVCORFfiHIMQ4Qd+1922WWeV8qa6yTPlDVCn7pmzCIGJMKONkKPV/AyAkKP9sL1USYvvviiH8c10jkghEgd7iM6lXj2BG8chhvrEWfcazzTuI8RhPmB4cczk/uW54gQQghR1JCwKyAYCIiZXXfd1Q19PF6h14JwEcQaXiQ8ZoTx4Kmi5xdhgMeOMKAjjzzSe4lZCA8kBPDzzz93IUAvCD2UpIOnjl5mRAQCEWGA8CIMMB7EJiKFcWoYK+QRQYOnj1AiBAdigjC/gw8+2HuxE/WCsg+93JwfYYdnip4APGV4jxAt5APDCUFLuGA0Dc7DODnKgjwgjAL8Tf4RPfzN+RF4UZETwIhCrBH6xDVgUCEAEZz0TlAP9J5zDsqI87Iu3osKeAIJHz377LM9VBMvIGILgYiIZawdYpQ6YB11gMAOZUa6lBflyYQLCFOumRAvygQxiQeTY9gX6GlmLA51Tf7p5cfTSLmR/ygIZPLEdgxP2g7XTn1SB0KI1OC+I3ScZyodUUG4Ic4ILT/iiCO8c4f7OtGET4nA485zgXudY4QQQoiihoRdAcFwR0ggBk477TQ79thj3agHvDJMY0/PMMIBrxUhfHj2MPARaI899pjdc889LlAw8vHSMcEIg/sxSBjYj+jhPIgWBBKCAY8cxgXGf6LQIYQYx0Vd48ELhpcuCA4MmmjoZSIwYEgHUYEQRVAh7LhuvG6EJRHOiUCJ78Em/WAsIYziQbCxQKLt8YR8h3+BMFVEE0L55ptvtqeeesrHAiYbk4bgQ5jhTUVwI7TxhuF1o56oF+oAIy6UZZSQZwj5Dv9GyzYKv8Nx1AULabNE9+U3IJR79+7t+SDsk3aViuEphFh9H+JRJ6SaEGe8/KHTiY4SIiPw8DM+mvsKgYcHPRmEm3M/0jnD2LpEz14hhBBiQyNhV8hgwCPAOnTo4JN1nHfeeR6+g/eF8MTjjz/ex3IhLhj/gWAiHAixh+cHUcdYLgyQIAYw/vfbbz8XJYRzBg8Tgi8eDA+OwzsXIH3yxDbSCOmGf/OCsWIsnA9BGQQdHjbOj3AlVJG8hjDMKPmljyBiCUZXvCBKBvsiyhDGhFnhXcOII6QzkbDD2CO/iFtALAWvHgIR4c24RoQ3dUCoKEZffteQH+STeiefEMJXEebROga8luSJSVsQqYSE0lYIlcXjK4RIDvfTSy+95OHoeOkIt8ajH+BZw/OByVPojGPiJsKneT4TxZAIxsEyuQpRCqRHCLwQQghRFJGwKwAYDxjseLLo+aUnl7FsTEoCTMDB9NqsZwwXAgFR1b17d3vwwQd9ohRC7YIHDIGGpwmvEdsYf0cYZtToJ+yPfQnFZH1eYzz4/hvii7wgLMkDE31wLsQkcDxCJ5p+IvDoEbKIGCG/CCDSQXxgLOFVJBwTb2LwVkKi9BFw0XWUH+GMXCdjyegxR3SxX6LjovCbBYGEUQaIIYQR+UTExkM4I3XF+EbKBM8cxhyhlVwjoaF4J/HeUQfsw5i3kJdwTeQnEH9NEL8PhiQim3pHpCEauU6EP4YiIWNhf8Qe9UpHAG2FfODxJa/UwdqwclWOrVipJaUlt6xW5lZJwm1a/rus4/JanrvQflMBLx3ebjqeCLmMznDHvck449DJwvOLTiueRTwzuR/pYGMsL508QGg0Ez3xzGNGTIVgCiGEKMrocwcFgLFQvOwZv4FhjmGPcc5YDkIwCVFErOAhIuyO0ExEFUYDIX4chxA66qijfGweBgeeL7Zh9OOdIbwR0YMxgWcH+IA3hj71hXAM6+NBGDAjJ6ILmA3z0EMPdQEGiD7yxzf4EBjJ4Nt19H5j9JBfxhMCHi6ECmNWGKtH+hhIgJBEqBECxTg9yoZwJ0QXk8wgUAGxgmcK4UM5ILAQxXvvvbfPsEloIoKZ8mSSF4QgM1oysQgGG/s8/PDDbqhRztQDAg6xxvfyorNbkQfyzGcZCH3leijnjh07etun3Jm1k5k/qQ/CNBHR1C9hmxiACGVCP6ljwHtKnfCpAvanXm+99VYX8UykQr7w/CEY8SYyWyf5xEvANf78888u3ihTPIWAWCVN2gOGJwYnn2agfIKHMR24rtGjR1m5avWsWPFSuXd8bIPIk9mzZtv8BfO9s0Dkz8wZM72tNmj4X699YUC/SekSxax6+fzbP+Nnec5yT/O84P7FE8ez+aKLLvIxtuFzM6znfqOeu3bt6lEHhGPTAUS45YUXXujh8fym443nVnjW0xnHvc29XhB4RpPHgh6/qcFzXZ87SB197iB9sNewOaKdQSJveBbyHOMZlih6TPyX9fW5Awm7DAKRRZgmYZnnnHNObO2mC6IIEXn99de7pwsxzPgZxB+zVK7N998KA14UGH889MjjhjBIEHYI6mZNm1jJUsnHVIrVzJo53UV6k6bNY2tEMmZMn+ovrMZNmsXWbDjwtHPfMTYWUQf8y7PgmGOO8Xql84bOJLzphHEza3G4N3nGMnkSz1iiH5iZmJD5MN45CDuiAxhfHY1USAcJu/SQsEsPCbv0kbBLDwm79JGwE/+C3mU+is6YPMZ5MEZkUwdPIl5OPglAGCNeA0Ip8VDS447xtSHBI8nnE7i3brzxxg3yzaog7HhZRSfUEXlDxwACgG+eifzhRcILi5eVSA0Ju/SQsEsPCbv0kbBLDwm79Flfwk5j7DKEMOaOCVYIWRTm4Yt8JoIQUMKrCAtlHSFUG1rUAWGX3MB85iJ+dk0hhBBCCCEKE3nshNiIkccufeSxSw957NJHHrv0kMcuPeSxSx957NJDHrv0kcdOCCGEEEIIIURKSNgJIYQQQgghRIYjYSeEEEIIIYQQGY6EnRBCCCGEEEJkOBJ2QgghhBBCCJHhSNgJIYQQQgghRIYjYSeEEEIIIYQQGc5GL+xWrFhhH330kX344Ye2cOHC2FqxsbBy5Ur79NNP7b333rN58+bF1gohhBBCCLFpsUGF3ciRI+2OO+6wiy++2G644QYbPHiwf/QQ+CApHwlevny5/y4ofHCyb9++hSrslixZ4nkj7bz48ccf7corr/Tlsssus0suucQef/xx/6BjuMZMhLzPnz/fl1WrVsXWFgyOpxzXpl4Q7tQtdZxI2M2YMcO6detmTz75pC1atCi2Nn/IE+khHDcUqbSzVCmZnRX7S+RHyeJZueUV+yGEEEIIkSFkDRkyJKdWrVpWpUqV2Kr1w9ChQ+3ee++17Oxsa9WqlRvRiLmrrrrK89K9e3f74osv7H//+5/ttNNOsaPSB2P+uuuus+LFi7vIqlGjRmxLwXn++eftgw8+sPPOO886dOgQW/tv3nrrLXvuueesefPmVq9ePRcIY8aMsZkzZ9oBBxxgJ510kucp00BkXH755ZaVleVivHr16rEt6TNp0iS7+uqrvYyoI9pCuixdutRuvvlmr2fql7KOQucB2xs1auRtq0KFCrEtyeGYCRMmrMnfhuC1117z5ayzzrL99tsvtjY9KJ8xo0fbvBLVbVlOCSsmfZcv8+bNt0WLF1nt3OdiprAqx6xSmeLWpl652JrU+PXXX23atGm22Wab+T0SD89p7lM6dOrUqeP7xT+3pk6dagsWLLBmzZrF1oj8oIOP99zaPD83JbANeH82bdrUSpUqFVsr8oL7kfcX92SJEiVia0UyeM5h3zRu3Di2RiSDdwLPMZ5hVatWja0VyVjX9+Xs2bP9fbzBhN2LL75ob7zxhguco446yj1zo0aN8puKB3cQdhdddJG1a9cudlT6YNhec801LhoKW9idf/75tvvuu8fW/pt33nnHnn32WTfKDz74YF/Hi+mpp56yv//+26699lrbbrvtfH0mQT3hgUTY3XjjjVatWrXYlvSZPHmyiy2E0/XXX2/FiqXvQMZjRz7wsCUSdrSpW265xY1W8p2usKPtbCiDNQi7s88+2/bdd9/Y2vSg/U8cN8Ye/3GFjZiVY8U1qjZfaNssa+uRXp8sX5ljW+aKuls7No2tSc5vv/3mz6hvv/3W70PujZNPPjm2dXW74Rn99ttv+4uC+2zbbbe1W2+91WrXrh3bazUSdukjYZceEnbpIWGXPhJ26SFhlz7rS9hld+nS5eby5ctbmTJlYpvWDxgWf/31l1WuXNlatGjhBjcNBGPqgQcecIMD4+rnn3+2zz77zHbccUdvRF27dvXCadOmjafTp08fD3HEoMfgQHi8//77ngbjrnghjB071guxffv2/lIYOHCgPfLII/bSSy/Zd99952KvZs2afr7XX3/d15crV8569uxpvXr1shEjRliTJk18HccNGDDA9yV0lPF7W2+9tVWqVMnzE0C8sX2rrbZyjyRwrQhMwjQBwTplyhR7+umnrUePHp5vBAoihHzSm3733Xf7NXz//ff24IMPutitWLGih+jx+5VXXvEHEg0l1CE98JQLIhJhwPnKli3rZUS++/fv72XG9SCuEdHktX79+n6DcsPmCn5PHxH79ddf+7Hk47bbbvM8Eyb48ccf27hx47zu7r//fn8oMt7thRdeWNOz/+677/q5yAfpcE7O89NPP9l9993nadIYMSBJc8stt/S8PPbYY35urpdj6tat62WHgfnJJ594/XIMbWH8+PF+3bvuuquXTRTS/vLLL73sqX+u/4knnvB1XOdDDz3kZTVr1ixr2bKlh5gSHkz94WXl/OR155139jJ/5plnvK7CmD7qqnTp0n6z3nXXXb7uhx9+8DJt2LCh0WlCO6cMEPqff/65l0uDBg38eti/d+/efr2UFZ5HhC7tjraF2P3zzz+9bWy++eZpP0C5hvlz59iv08zmL8vyMMPi2VqSLsWyLDtXACfcVkSXYrntuk6lUtahZeVYzecNz1jaL22DZy9euV122WXNMxUIb3744Yc9IoF2fdppp/lzjmdlyZIlY3uthmcW975e7qnD84bnNc9lkT889+fMmeNiOBMjXdY33I+8W7gnCxIJsynCu59nIraCSA2eYzzD1rd+yFTW9X2JDc37eIP13++2224u5L766ivvBab3GCOci91mm23WeF622GIL3xfjmUwzZoqMB/ib8EYKDBBdGNCkjaGPcJs4caIbyCycD2MeAbDPPvt4moSEIqKA3xjiGP/kAWH2zTffuNjjHPzGYEcUtG7d2g0fhHGqYOgjhBBjCE6E2x9//OHXiGGF0CKEE3iZTZ8+3V599VW/BowvhAyiBnFBzxIiCQGAoAL2R2QhICi7vffe2x9YrBs0aJDvw3WMHj3axQblusMOO7hxh5ggfXrwMerYjxBARAiGHjcwYbHcxBxH+VIelAX1QhkhKhFB7MsxCHQELPngehAwCGWENOelTniQ7rnnni4GqQcMSQQ69UPZIqYRYsA1IIRZj7eU/bmWVL195JVrRNy//PLLbqxSn7Q/vLBcG50IGBC0xbZt23r+uRnvuece72jgujmOYxD/GMq8EGi/1B+ikH3IIx7D22+/3Y/nemiXiD5EMcch6miTnCNcD8fQFuhMYB+M7z322OM/nQdCFATuFSIJCKmmPXJPROH+6Nevn3vjL7zwQu9UQdDRsZDOs04IIYQQ65cNJuzwdDBpCsYCIgcxhsGLBwcDGNEE/H3cccetMSgwtvG6BPg7iDbAw8K+J554op1yyil26aWXuojAeCFtRBAGC9sIPTrmmGNcRODVYh/SIU3Wn3nmmR5uydgSPDKISAzsIGb4m/Ok01ONJ44eRxZEJ9e+11572emnn+4L5UFe6AkhLxj2hEBRVoTkIdY49/7772/nnHOOXwceLcaSAUIK4UTeLrjgAt9OHullR6AC1xfSYJwg++HxQ5Qh0ELvKCLnsMMO8zKgxx7jjnJBFCNOKT/yjjeU0C0EIIbg8ccf72VG+CAhp6eeeqrnA7FDWeN5RUwdeeSRXp94Ws844wwXUYhB0jv66KM9/RNOOMHPxXVxDuqXMjz22GPX1C/npZxShetHeFKeIW+UIflCsB5yyCGef85DHikDxDcCEiFPPXXq1MnFHUKPcuM6KDfaFuVFiDHCDLFIWR9++OF+PdQF7ZHroROBekYUkhZlfMUVV3i4ESIe4ct1UW4cWxhhxEJESXTfcO/zPEHQ0anEPc3kT3RA0JaFEEIIUTTZYMIOECmEVmLMYpwTwobxABjJEDxxUaLCLgphbHjv8GzQEw14yEK4Cz3ReK8IqUNwIBjxTLGObVGCxxABhigiP8EISpa3/MBoIp/kCaGJUU9YFGIIoYaAYD1GP2BI4T1CZHF+8oLgQxwAQgRRgWBiXzx2bEc4BfgbcYTXiP2CsMNwC5AO6bMdL2DHjh1dzCJi7rzzTi8z4Jo5liXkEfhNmUXHanIdhBcinhCEeLMoz1B+CDXgvCz8pnz4lzBN6ocZLRFOpEU9Ub9cS7h+xA5CnvOnA+IR8QaUbbQMgfzwd6hjBC+/CQNFbCL6CRmN1hXHIFJD3kgP4ca/zMrJ9TBJDN5XOglID+HIMVwvXhTCPkMnBcdF/xVifUB7ps0NGzbMn8m0R/7mWR0850IIIYQoemxQYQcY1HgmCEVE5ARDOhjYwciFsC4IAoiKPEQPBjtpREUXx7EEUYQwwOODl4iFHmk8g0HwAHmBcGz0PGGfaN7yIl6EEqaHUY9HEi8RcP3kAy/Queee6wvhieE8CIZAfP7CNs7DEgQagiNAiCC/uX7KOz4NCOv4l+tChDAjJP8yjo7wVUQV29iHc5FWFNaH/GAYEi7K+EjKFu8YIY5sjy9LfpMudYfww1OG1yzUT5cuXVxoIuAS1W9B4LyJyjDAdgh1TJ5Yx4Q3iDrqCiHeuXNn99KFNKJlQPmQXxa8l+F68Ogh5KkPOjeYOIZ1CGrKjLGIEJ8HIdYHtF8W2iOh4tz7eIzpWCFkWwghhBBFkw1iMdIjzPgmwuoQC4S44anDc4KhCxj4GO+M92KfEOaGscwYJManYQCTBvuGY/BOMSsMY7HwsjCRB+GOGMd4yQgBxSuEV4/JNAj/Q2ixpArnQbiQN86RyKOCUY5QIF32YV8mOsGDhReRUEkMJ/KF6Np+++09P3gayS8CLRj2qRD2JZQTwUDPOuFUnJvxMnjcCCHNTySE8mXsF+UdxkKSx3BN7IORh0ePdBPlE9HEPghUQgm5PsopKiaDoEN4khaeTMIX8Z4ihigPxvSRPm2AMqF++ZtQRq6NMiW/8SJzbaGOuWa8a+QP7yblSn0SNkneqEfqlXwlgmsjrJJ0+JtyYPwh10beuS7aJ22Zdkjbp80HjybXRHkla2epsmzFKluyXEsqy9IVObYst5km2laUF+q4MOA5TPunnYYQeMZ5cr+ubYeKEEIIIdYdG2xWTCYowShntkTGveG9YlwSAgADgt+///67T4aCEY8hTcgaQuKXX35xgYSAQwhg9OJJQSgRBoeHiclDSBejm/BARAMTdDBDJSKCsVx9+vTxf/EAYnAjZEibCSwYS0VoIT3XhEpibHM8+aK8mKkQ8cTCeCi8gFEQVcxkyeyS5JVZDRFsGPB4exAKhAJiuBN+x1iWN99809NlEhEmz0BUcP2IUbxdCAHKgrFgnBORQ3kwjotrJH+EJnI9nJdZI/lwN9d+4IEH2hFHHOECg7AqxtvhKcRgA8Qf5YjgRAAzOyiTuITZ8w499FCvG44PeWYb5yd/lDfXhBBjHwxDhAnlyTf9mNwFQxGxRx0EAcrxhHsxEQl1haeO0EsEO+Kfc/CbyUWoD8QU5UK5s41zUOeEmdJG4mfFZD3hk9QZIpX9OZa6YIxhCFGlfihDrp/8kzeukWMpb8b84bVjTF2oK9onwg2hR2cBZUiHAefh+oGyIRwzTMBDW6D90Q5ou7QRxpfSFqkz6uSggw7y/LLg4SW/zGRKG0h3xi7qag6TEpWuYPWrlbMWtcpY85paki31KmRZnfKrbIsGlRNuL4pLs5plrXWdstaydnqzLPIcphOMiXu4JwO0fZ5hPAcZQ8z9wXORthlm+Q3Q2YHg06yYqcMzgXduGCYgksP7l2csz+jwbBV5w/3Ie02zYqYOtgnvS82KmTo8x3iGrW/9kKms6/sSpxnv4w32HTu8DxgOPKwRcoic6LgwYBIQxAbGN8YEBcFxGCN4QZgVkgZFOvwdDAsaG8fyAkC4IB5Yx3T2GOcULF4eCoHfnBdRB4hChAPno0wQdhjwiCrCJ9kf8DIiLBF6rI9/2ZBv8sC1BUiPSUqiFUq65B8vFPviHeNaEBd4ihBhiDUEBPuSb8bRIf64XsqBcXmIAPJMGuzHubnmkCbHB8g36bCOugdEBQ2CNEgLLxGfEeD6ESthMhugDsL+iGmuizohP1xf9JoRJuSDcqKOETWcM4zv42HKNfLiRugg0rgmyiR47oIIDlCfHMN5KAfygfjj7/gHDCKX8kE0Uv+UK0KNNsCnFVifVxlyjZyL8gsCmHKjbtlOmyHP1Cfimf25TvLBeQLkgevhnLQTOigoN+A46op/2caxUXFKe0SEcl0Y3pRHOnBu8rxZ86aWXULff0qFebNn2Nzc51KDJhvmw/TrGu5pxrvSocKzjrZJ++YeI+SZzhk6IZjBlk9v0KHCvvzNNyHjJ/HhecK9yr0vUoNnEM9Nni0if3hG6zt2qcP9yLuWezLdd8amCu9ZDG99xy41sIF4jvEMC7a3SM66vi/RDLyPN5iwE0Kse4KwC50gIn/oOEHQI2Q2RhB2fI8Rrzhtgg4FOlYwnokm4NMktBs+yYGHGWMHjznjkhPNzCphlz4SdukhYZceEnbpI2GXHhJ26SNhJ4RYayTs0mdjF3aFjYRd+kjYpYeEXXpI2KWPhF16SNilz/oSdppuTwghhBBCCCEyHAk7IYQQQgghhMhwJOyEEEIIIYQQIsORsBNCCCGEEEKIDEfCTgghhBBCCCEyHAk7IYQQQgghhMhwJOyEEEIIIYQQIsORsBNCCCGEEEKIDEfCTgghhBBCCCEyHAm79cjff/9t3377rc2dOze2RmxIpk+fbgMHDrTx48fH1gghhBBCCJGZZKSwGzx4sHXv3t0eeOAB69Wrlw0bNiy2pWjz3nvveZ4LU0j8+uuv9uijj/ry8MMP+9KvXz9bsmRJbA+RF7///rvdddddNmjQoNia9Pnuu+/s8ccf97SKMtnFsmJ/ifwonltW2eryEkIIIUSGkTVkyJCcWrVqWZUqVWKrii6LFi2yZ555xg3xsmXLWrly5WzFihVWokQJu/baa61GjRqxPYsmiK4ff/zRrr76att8881ja9eO5557zt544w2rWbOmlS9f3hYvXmxz5syxnXbayc4991wvJ5GYzz//3EXZiSeeaB07doytzZsFCxZYt27drGLFinbJJZd4+3vkkUfsrbfestNOO82XosbSpUtt9OhRVqZKXcsqUSq2ViRj9uzZtmD+AmvQsEFsTdEhJ8esdqWSVqp4/sqTyICffvrJXnjhBZs/f75df/31tvXWW/s2nqV33HGH/fLLL7Zq1Spft2zZMm/Dp5xyiv+Oh2fLiBEj/JlD9EGnTp3syCOPtKlTp/q90axZs9ieIj+GDx/u79zq1avH1ohk0PbGjBljTZs2tVKl9BzLD+7HCRMm+D2JfSTyZ9KkSf4MbNy4cWyNSEZO7suI5xjPsKpVq8bWimSs6/sS24X3ccYIO4wPDJS3337btt12WzvzzDOtbt26bqBgnGy11VZWoUKF2N5Fk3Uh7J5//nkvkwsvvND23HNPF3Vdu3a1WbNm2VVXXVVo59kYGTBggD322GMpCztEUpcuXaxy5cp22223WcmSJe2vv/6y3HvItt9++yL5QiDPE8eNsSd/XmkjZ+VYCnpgkyfLnZtZ/uIqaixdscruPLKZtaqTvMNm4cKFLtwwVnhGTp482e69917bYYcd1my/4oorbOzYsXbQQQflXnOWrVy50tq1a2c77rij7xOF5++zzz5rn376qXcgESnAM+fkk0+WsCsAEnbpIWGXHhJ26SNhlx4SdumzvoRddq6hejMv6jJlysQ2FU0YD4VnCgPj/PPPX3PzUTgNGzZc87Cn4D788EN79dVX3QgZOXKkIVzxsiAACeHEiOF4Giai6J133rH69eu7wf7JJ5/YRx995I2V87FMmTLFmjRpsuYcpNmzZ097//33veeatPDeAGGWL774oqfL+apVq7bm5U3YHg+P9u3bu3eR87PPSy+9ZB988IFv53rq1KljxYoV832ffvppP/a3337zvDRo0MDzGcDAGjp0qHvoyEfp0qXdozljxgxfV7t2bd8PA588vfLKK/bFF1+4EUe5cR6YOXOmvfnmm/b666/7uLNKlSqtOXbUqFH22muv+fFffvmlv2QpL/JKvVAWwbgjv+xTvHhxv9n79OnjafJS5nx4EMlDOEfv3r29HMkvZfz111+7WMXTwPFRw+ePP/5w45KyIvyW9Gi7lCNp4IGjvKl78kqalAkCDPBaUDfkZ/To0X7cn3/+aVtuuaW1bt3ay4T6oAOBcyDCqVfqg/w/+eSTbiAT5vr999+7R4S2hLCrV6+etzMgb+Th3Xffta+++sq9ynRCUCYIb65h2rRpXo5PPfXUmvKiTIOBTTgtZcM1UXeNGjWy7OxsTz8dSGv+3Dk2eKrZvKW590s2YYZaki3Fcusg95+E2zb0gtTcu3WuICif/0uB9nTwwQfbuHHj/B4+4IADvB3C8uXL/VnHPUhHEIIPUUc7zgueO/vvv7+3VZ4xPF/oUEMkYhDp5Z46dLzxzlVERWrwDOXZiRim/YnkcD/OmzfP78mCvDc2RbAPeF9G7SuRHJ5jPMOKun4oKqzr+xLblPdxxvTfo3JZEET02iUCtUovNYZ7CNHEsL7lllvcuGH7zz//7EItgMGOOEKUANs+++wzu/32211YYVQjqDD2EZWIuvvvv997uhFRhCYRigcYTzfeeKOLMLbxG88OIiBKMN5Jl150xCCikXPzG1GC6KCnHeGBWMLQB8RAPKQXroO80IuCpw7hA6Rz9913e7rsyzUhcBFQwAuTsWYIYqBx9O3b14XLDz/8YLfeequXGwKJbeSnR48eng4NFXFL+bCQb0QTY/6uu+46Fz3kGZGDyON46uLjjz+2++67z8/BQllcdtllLqqpO0QVQgpxBohRypI6oWwRwfzmXFzTxIkTPU3qDbHJNSMgOSd5Ig9450gfyAPthGNZgI4Arot9OQdpU27UATch7Snsz9+so+6YEAehBiGfiFDKi5uMcE/GgmJMc22UF78RxOSNtoQ3lzIG6pCypI1wDkQm6QmRKrQ9Oit4XtKOEkE75t5HpPGM4t7KC/bluUvHUl7pCSGEEGLDslEFZiHIMJoJSaQX+qabbvIxIHijEHj09CGgokqZdRhBwbhnG3/vscceLtIYl4LXCEGHkY4Bj9eGnuobbrjBz8O+gHjBeCdMlG0XXHCBp4Wxj0EfPQceruAZZHwg+1966aU+Vg4Rh2BiPwx/RAYhgNdcc40ba/GwH0KM/CLWNttsMzvnnHPW9KAjkhAnoVxYWrVq5WVCjwveMYTO3nvv7WPIEHLHHnusnxvBxTV17tzZ80iZbrHFFm4MYghybrx+9KTiSWU7ngFEHx4Dyo+F66IM6a2gvDmOumF/8spvxNJ5553nQhwPAqKOfGFIMvEMXlfCS8nHSSed5PWA8CSf1CPly7nZzn54I/CeUZb8izhq06aNXz9ltfvuu7tY53hADFMH5Ik0jjnmGD+WiVEwaC+++GL3EHIt7EP4JtfCuVnYF/FMeRCmRhosLVu2dA8lgpNtXCvXEtrJcccd5+2DsE4IkwGF8mE8H+cXIl2SiTDuFzqBeE5x7xKayTNUCCGEEJlJxgg7jBAWjPBExgoGOh49DGzETwgxRIARToe4Q2yEdPKD44BxexwfvFMY/23btvXxWYgQBBWeMcQPHjfyRqgdQgwPEUIGT2FU2HENCEQ8VYQKIhSAMKjmzZt7SACCi/1JjxBFlrxgH8a64HXjeLxXUa8kAozz4+VCcOAZw5uIl5Ie+9BTT0hiAHEYromQTNIFXO7bbLONe96CNw0IX2jRooX/jaDiGskz+yOGcNdThqHuEDfRMgZCGQl7BNKjTjmGMqT+8KThkaNsEZz8pmwD1HlIkzxwbuqMa0cEsj95CkIser3A+RHcjIHE0MXbx35cK5AW18VCvqJQV9QZZcI1BK8y18Z58CCG8uJ4RHco0+CWZx/Yd999Pe8PPfSQXXnllX6NhJgKUVjQvujc4D7CQ4y4w+uPJ58OCCGEEEJkHhkj7PBsIYAwOgiRiyd4QjCaMeQDiBd+sw3YjmABjPGwPp6wT/DosC9/Ixgw/Jk5Di8Kwg4DHOM/CAaMejxDiAwmJthtt918PekE+E2a0bxyTo+Pzb0Wtkfh3HlBuuQLLxxjahAYjJ8JaYdzIVzwtrHgZTzssMP8OMRWtFwClA15IZ3o+RFapBfNI9uDaAv7Rn+HMowSLePwb3waHBPygbeVa6RsmUDniCOOWDPLXyBRvYW88m+0vEN9hHwhyBHjGL3UXfCShe2BkGY85DOcI+Qf8iqvkJfotQLeyptvvtn22Wcf34dw0P79+/s2IQoD7ieeB4zdpGMK7zS/6XCiY0kIIYQQmUfGCDu8IAgSPExM8oEBgkGMN4OQRoxnvEwIA8aLIJAw8sNkH4it8DkExjThceF7eIxLy0vcxYPhzUQl33zzjYf8EUpHCCJeHkQChhECD48WoYssGOl4ZDDqg5AAvGDsT+goC9dCqCAhkxhaeGii4iA/wr7MzkgIJGkGAYwgJu/k46yzzvJ8IThZj2eMvFBujBWj3DDs8EgCs/fgASSck3PwN9eP0MbDyDVFr6uwIW08fuSdOkPskP+zzz7bQxwpf64trzyE9dQ9YZOM+aPN4AFE/EIQVHj18CwS5sk5uPaoEATSo4xoU9H64W/ySN0RPsokLKzDC4KnlDIOE1fkRbgOQnE5L50HBx54oJ8r6h0tCCtW5Qr3lVpSWSirFblVm2hbUVjyaOoJoc0j4iDasRB/v9ABxrOLe43Qb2Cf+P0gPC/DvyF9IYQQQmxYMuaNjFHCtPR4vxAtjDvim0uMe0KEIEyYbRJRxZgxxm0hvPib0DbGjyHu8PggUtjG5BUIG4yX4ClCDGJIh9+AwcOC4Y3oYeILjG5CGjGIdtllFx8zhQeJHnDSZTv5I7Qp9IATykfanANhtN9++7nxj3eGffkmGsLg9NNPd2OJbezPcXlB3tknCBBC//BoIS7C+DNmu+vQoYOXBWmTN8Z2MZaLa9p55519hjsECOWGqEEc4yE75JBDPK9MKkIe8VYyFo40EIacl7KJhiayLlxnIJQh+QnlEIRRuE7SCIZkqAfSoiwY80dILOPjOHenTp1c4IdzhP1DmqQTzkkaiEDaB6KeMEvG/bE+hIgC5cRxhKiRPjN0Uj6h/NkXoY4AJA08fBzLQloYunhM8YIyGQrlRTljLJ966qne1tgvWhZAWwvlxfmoF8Zdcp20JcJHadcFhdM0qlraWtcpa61qa8lvaVathDWqnJVw24ZeNs+twzIl839s087oVGAipzB7K+HXdGzQXnkWPPjgg96RxBhSJioiGoJ7gA4nwrPpPOF5QGcO0O4ZB0p4Nvck//KbTgfSF0IIIcSGJaM+UB7AWGE2SgxhhAxGb/CGME4JQePfcsg1tINRHHqVCVPE44QhTTgfPdqkx7ebECr8jfGDgCRNjG48KBjhiCN6s/H0MREI6wjXQxgFSB/hiFcIYYQXMXxLDuGEwRQ+dwCciwVDDI8PHrdQF6SFx5F8YXAl8iwicskPgiOM60K8MLkJIpHjuHbSJ1+MQyTfeNu4fsIOAWOPc3FO8k15hDLlGDxQlC3iivDHEKaIpxQBhPDGm8a5mJABwxGByRItQ64dY5I0EdyIIMqKUEMEJCIZ4cgMkXgcyUc4V175IF3W0yaYIIaypW0wSyZphXojH+QVA5V2wZhA2gpphDpC0HJeyoV1pEn5b7fddr4dI5k0EPSEa3Ju6o/tpAmUP55g2lh8+8Tbx/FAOCxlTZtgchXqj/rHK01b4V/yz5hO6rIgUK8Y9C2aNbHiJVd7YkRy5syaYXNzy75R09VjIDMRRBodTzwb6JDgvuSeoOODz6tw3xFCzuc06Ljg2cP9i7ea+4HnG51mCDb2o23TqcJMstwb3O88U2hfdIIQypnsUwni3+g7dunBs5SOCp6RPDNFcng/8b7Ud+xSh/cwz0LmPRD5g+2j79ilx7q+L7Gl0T4ZKeyEEKkRhB0vqyDiRXIQRQj4MLlNJoLo4lMcdILEe9MQabQFOhnwxiH4+E3nQQjXZB1efyAKgfUYPrw4ounxckc00nESOjZE/kjYpYeEXXpI2KWPhF16SNilz/oSdhocIYQQGxkIMYQW45LxPEeXIPDxehNRwD4YzEHUAS8dXj4sYT1e5/j0+I2HPIRACyGEEGLDIWEnhBCiwETHIwshhBBiwyFhJ4QQQgghhBAZjoSdEEIIIYQQQmQ4EnZCCCGEEEIIkeFI2AkhhBBCCCFEhiNhJ4QQQgghhBAZjoSdEEIIIYQQQmQ4EnZCCCGEEEIIkeFI2AkhhBBCCCFEhrNRC7tly5bZhAkTbOzYsQmX2bNnx/YsfDj3448/bhdffLHNmDEjtnb9wUeDp0yZ8q/rnThxoi1fvjy2h8iLpUuX2h133GE33XSTTZs2LbY2PSj/SZMmeR3k5OTE1gohhBBCCLFu2KiF3bhx4+zaa6+1Cy64wC666CK7/PLL7dJLL7ULL7zQzj//fHvnnXdiexY+GPPz58+36dOnu1BY30ydOtXuvPNOv+7//e9/1qVLF7vyyivtiSeesJkzZ8b2Eomg7hDjc+bMsVWrVsXW5s2sWbOsb9++9sMPP8TWrC7/6667zm644YYNIuzjKZGdFftL5EfJ3LIqkR37kQHQYdOnTx979913/ZmTiF9++cVefPFFe/nll5Pe/0uWLLEvvvjCXnjhBXvllVfsjz/+UMeEEEIIkSFkDRkyJKdWrVpWpUqV2KqNB4wUxN2KFSts5MiR9tprr1mdOnXstNNO8+3Vq1e3mjVr+t+FDWLu4Ycftt9++83uuusuq1u3bmzL+mH06NF2zz33WFZWlp1xxhlWpkwZ+/DDD91oO+aYY+yUU06J7SniwatJhwDt5qqrrrLatWvHtiRmxIgRdsUVV9jOO+/s4hnw9N13331WvHhxu/rqq61ChQq+fn1DOxw/dox9NqGkTV2YZdkKvs4X6p+6555Z3yChShTLskv2bWAliyevrEWLFlnPnj3tu+++s2HDhvkz5pFHHrH69evH9lgNnQy0Y55FJUqUsF69etnmm28e2/oPPDMeffRRT2vu3LnedmrUqOGdYAcddFBsr/9C+gsWLLBmzZrF1oj8GD58uL9zeQeJ/Fm8eLGNGTPGmjZtaqVKlYqtFXnB/Ui0Evck97zIHyJsiLRq3LhxbI1IBh1+PMd4hlWtWjW2ViRjXd+XRCHyPt6ohV2UP//80+6++25/MRBiFw8vDTw0xYoVs0aNGlmlSpViW1YbUIQyIhQx1Lnxo4Y6RiDH01uOMcg54KGHHrLff//dunbt6g8M0kFYxguF8ePHey86IqxBgwZrbhL2HzVqlNWrV8+NTcRC8+bNPcyP9Zy3WrVq1rBhQ98/CvnhesnPrbfe6v+Sl9tuu83atGlj119/fWxP87Qw5GhoXFv58uVjW1YbuaRFgwzXVrJkSd+2cOFCF86hXMhHKDfSYxvXQz5pzOzTokULPx6hTZoI6yB6582b5+WMYYqnjHLJzs62zTbbzF/mCCiOwdikTKIkK0MMVs5BWlwr+eA6ypYt6/sAdcd+QJ4eeOABr7Mg7PDKcQ2UPeVAPZAO5xw0aJB7Q7i2I444ws/F/fT33397e8KIJl/ATUc9UiblypWzJk2arLnBWY93j7T5m6VixYr+EAjHpwvG+cRxY+zJn1baiFk5VjyDPFEbCkqa8l61ATxVnLFUdpY9fVorK10iubDj/sIDt9VWW9lLL73kdU27jd4b3EeEhL/33nt+X/Ei7t69u7Vq1Sq2xz9wb+B13n///f13t27d7KuvvrIdd9zRQ5Npi4mQsEsfCbv0kLBLj3VtQG6MSNilh4Rd+qzr+3KTE3a//vqr3X///W5II+yihvLrr79uH330kRvSGOtbbrmle7QwsGm4hDkhihAyvFQwpM4++2wXaQiH559/3o17jHyM/uOPP957uOn9/umnn6xly5aeDuKBCuXY0GOOF42QUB4qiAAMrpNOOsnzwDGEUyJsyNvkyZPt5JNP9h71L7/80kUXIuKcc86x7bff3tMLRIXdLbfc4iIGjyWGIHk766yz3OjDIPzss89cUHBt22yzjV874pbrffbZZ+377793YUMaJ554oh1++OEusigXvADsh1jjmjiW/GIgPvjggy52MDgR1qVLl3avFg8Bzon4Qwyee+65LjYpKwxTyp0HLGFg5IljeHh8+umnfgzCjWumHoC6e/vtt718qFfKkHyynXwibMPDmpA0bqhddtnF6wGBTrgsxi7nB46nvLkn8MRh8L755pueFoKMY/baay+/VjyghLdybYg+6vjMM8+0PfbYw8MwyT8eW/7lmjGwEa/UXeXKlW2nnXZyDzJimnZA+BvrEIUY7pTVcccdZwceeKC3j3QJwu7pwats1OxcYSePXZEGYUco6BMnt8xX2AVoq5dddllCYcdzgFDsjh07+jOGe+Wpp55KKOzieeONN/we5n6jk4oOlURI2KWPhF16SNilh4Rd+kjYpYeEXfqsL2G3yZt5iBYED6KEsCYMeQx4DGyED0Y/jfbee+91AXfUUUfZjz/+6OFP8O2339onn3ziIgJxQCgex2G4IzIwtjD6Me4RU3iFPv/8cz8WsYOwQiD26NHDBRiVgveHBwweJhbECOIGYYp4GThwoIdXPvfcc3booYfmOQkMIpX9GVuIcYeo2GGHHfwaAHGIIKJHnmsj5Aox9dZbb/lN+/XXX7uYQjSSP4xHrg0RyLkRdeSDbYikIUOGeDoIHM7NgohB5JB3BNuAAQO8fBl/hgCikeMVgHAML/D27du7kYooRjwhdDiG8/AAJu/w119/rSnDJ5980kUcZci6UIbcQEOHDrXtttvOxTbX880333j5w8cff+x1ivGLd4N84j2k/igHxjBRbs8884wvW2yxhZcLApt80mbYF1HM9gMOOMCPQ+yycE2UFSIZcYYnhLZCfvr16+fiHsgn7YZypC7wrrKOfWiHQiSC+y0veKbx/OI5kS68tPHGcz/k5a0TQgghRNFhkxd2iCbAcEEkYNATiocgwQOHZ+eEE05wAYJxjuGNFwzxAD///LOHH+JRwXvWtm1bO/roo92gRwQRbodHhjAoPDHsi5GO4Y+wwHDC8EK4sJ6wP87F34gAxAneu8MOO8y3IXRYj0ds8ODBLjj22Wcfz0s8nIPeTUQr4hLIAz3FbMNDhXDAE4dHMuQF8Uk5UDb85toQTghAxA/XjqjBy7bffvv5tj333NOFCuUWJnDAu9WuXTsP7cI4xDtHfvAYch1sw/uFxyHAMVwT+9CrgeeQsow/JlqG9OaST/JEWuSH0Ez2QXCRJvVyyCGHuPcBEU4Zsi91xHXS67Tbbrv5saeeeqr32nEcx1Ofu+66q58L0YVYZD3pU3ZhnCbtgjYQDWUF8onHmHzi6aPc2A9jm3wTlko+SJN/GQPJPltvvbXnl16eUKZCpArPByIJuHdo38kEYDzcE3Ts0Ja5t+UlEUIIIYo+m7Sww+BGqGFM4xVhshPClBAuCDI8LXj0CIfEe8T2999/348NYXGIIYwejPq8IH0IhhUGPOfGmwd44Jj0AG8Rwohzs08AURZ+I8yY5RPRSX7wBJLHRHA+hEPnzp39swukgScLQQIIF5YPPvjAQ63o3cf7h1ihXLg2zh1EYQCBQv7JZ4Dy4DjOSXhqyC/7hX+jf0O0PKKkcgzno1wTlSEePwzSaLocH44N9UEaXD/XiniMGq8cy8JxhEgyxogy4hwYvUHcQUg35DEetlOWnC/aTvibNsY1kKeQXjQd/g55ESJV6Jgh6oAxuPvuu6+3wdDu+Tevtgo8g3jeEX5NWDheaSGEEEIUfTZpYYexHAQAY9cYf/bqq6+68c5nAvAMETqIUEAYMaaMsV0YRcEwQvRgRBEeGMAgCkZUXmDkkz7gjUNwcW6ECeGcjHtMJBgYz4a4I6Twmmuuce8eY7cQDongWIQYHqK9997bRR2eOq4ZYYZAIbyRc7MgFhnzhmcRscOYNsI5Q1oIP8aGIUpYT9rANRNiSZrBI7guIX3yHsoQ7xchrPFlmKweSINrpA3gEUMsA9eCOKWOuH7GJVFeCDvOgdcNMRggnWTGMl5RDGz2IawzEGYfRHwj8NZ1mYlNB8KlCT/GG8wYTbzmhC9zz/Bs49MIieBZRkg4xyLqCLWm/QohhBCi6LNJCTsM63hDn7A/xBljppggg/FljJPCS4Mxj4jBwCcMk20Y+Xh5ghHO2DcEGOP0EH6ICsQF+0D8+YIAYCHUDhHEGDImcGG8G1OR09MOnD/sz9+AxxAPIvsTasV6wgfjQ6U4JlxvyCvhfQiv/v37u5eIMFOO55q4NhbGy/EbY47wQ/bjeri+xx57zP9FJJJ3hBzXyzryjacTAxLRF84fzg2J1kV/p3sMC/lAGKVShoH4NAkhxaDlOlj4TAEzpALlShsgJBbDmDoOk6yE4/FUEsrLmCQEOuGa0fPyL2Gs1DVlz1g70iGv1EcIpWW/vPK6tixfmWPLVqzSksJCWS3PLfJE29bP8k/9pwKdE7Q3Fv4G7glCis877zwPJWcyIUKhaU/co0xwxMfzaYuM+WU9nRt0XiDqCAemw4dnnxBCCCEyg01mVkwmBWFyDcabEZoYNVgIrUPI0btNjzaTYzCuihk0MfCZKIQxbQjA3Xff3cfiMd6rU6dOLuCYiANRQS85nhnWMy6OCTIYl3XjjTe6+EL4MHEG48b4UDpeGkQAggpjCkj3yCOPtNatW7unkElb+BsvGvuTx969e7uo4hoQX8zCGf08A3AuvG8Ye0zZj2cLbxuePjxtl1xyic9YyRgcJlXhXBiFjD/DqAufWGCcDYIXbxaz4nFtTBKC569v375+7XgLub6DDz7Y84MoRAgjBPEucgyGI0YkE6VQ/ggdDEvKg3JmAhLqiPwxHo6JZjjm+eefd9GGp5S0GBfH5yMwUpnMhTKh7MhjKEOMVsqQuiasjDKkXClD8sZkKYjV4MnA60g4KoKWczIWDyMXjxreDca4EaLL7JiUC3XL2EraCOPyEPZ0DNAGEMLkFRHNrKSUKd/E41/GMdLOSJd6YR+8teQNCAfmw9B4STp06ODrEPGUEx7jgszWRX5Gjx5lxSvVMcsulXve2AaRJ7Nnz7GFuXVev8G/vwe3vqCKGlcvY8XyqSvaYwiZxHNPBwBjMhmLS+hwfGcPswHTzmn7zC7IpE/cQyECgHuWdkZ75hnFM4M0+c3kS/Ez7wZ41mhWzPTQrJjpwTOad5RmxUwNzYqZPpoVMz2wlTQrZnqsr1kxNxlhRyNkCT3bicCIyWt7dBvpQHS/ROmHdVERmdc5WA/xPeTp7h8l1XxCXueBvI6BsC1RPuLTTJRO/D4FOSbAesivDBOlCayD6H7R7aQT0o7fFxIdD9F9IK98sn84ZzQNlmT1nAyEHQKgedMmVqLUv8dKisTMnjnD5s6dY42bNo+tKZowQRDeaYze8JKgMwbvMR030bGxtCG80Yg3vHh0UNAu6LTi0wd0DtHhgMeZfRFzoZ3yL5/2oCMiERJ26SNhlx4SdukhYZc+EnbpwXtCwi49JOyEEGtNEHa8rJJN8CP+AW80Yx+ZyVXkj4Rd+kjYpYeEXXpI2KWPhF16SNilz/oSdgVzAwghhBBCCCGEKDJI2AkhhBBCCCFEhiNhJ4QQQgghhBAZjoSdEEIIIYQQQmQ4EnZCCCGEEEIIkeFI2AkhhBBCCCFEhiNhJ4QQQgghhBAZjoSdEEIIIYQQQmQ4EnZCCCGEEEIIkeFI2ImMJCcnx7755hv78MMPbd68ebG1mc2qVavshx9+sHfffdfmzp0bWyuEEEIIIUT+SNiJIs2sWbPstddes+uvv96uu+46e/rpp23SpEm+7aOPPrIXX3zRZs+e7b/XJdOnT7eHH37YbrrpJrvhhhs8Lw899JANGTIktsfas3LlSvv888+tV69eft2FSYnsrNhfoqAsXrzYFi1aZMuWLYutyR/25zg6IoQQQggh1iVZuYZpTq1ataxKlSqxVUIUDX799Vfr3r27C7cWLVpYqVKlXGA1bdrUzjnnHLv//vtt1KhRLrYaNGgQO2rd8Oeff9o999zjXjXyAqNHj3Yj//LLL7dtttnG160Ny5cvt8cee8y+//57u+OOO6xRo0axLQVn6dKlNoZ8lqlpK7JKWpb0nZNdLMva1C2XsDxoY3hMmzdv7r8RZ88++6y9+eabtnDhQmvWrJmdfPLJdsABB/j2eBBxw4YNc2/y+++/722T+uQ5uzEydepUW7BggZeLSI3hw4f7O7d69eqxNSIZdI6MGTPGn/28B0RyuB8nTJjg92SJEiVia0Uy6DDmfd64cePYGpEM3nM8x3iGVa1aNbZWJGNd35fYyryPJexEkYTwyhtvvNGmTZtmJ5xwgh188MFWrFgxmzlzps2YMcOaNGniQgtxtT6E3V9//eXn47x47LJyFQGGPh7D/fff34Xm2rKuhN3EcWPs8Z9W2oiZq6yEfPS2KsesfOls63l6Kxd48cQLu549e3oHwyGHHGKbbbaZ1zvt8L777rOtt97a94kS2mTdunXtjz/+sMqVK9u9995rtWvXju2xcSFhlz4SdukhYZceEnbpI2GXHhJ26bO+hJ3MPFEkwVs3ceJEN5wRTog6qFatmrVs2dKys7P9NyCyCGPES4IB3blzZ7vgggvsueeeszlz5vg+eNp+/PFHu/LKK337XXfdZVOmTLEVK1bYBx98YBdddJGvJ9Qz1TF7FStW9H85N+DNIS08eKR17bXX2nfffefnhoEDB3pIKePoevToYeeee64LOAyWeLgmjnvrrbesS5cu9tVXX8W2FIyS2VlWOlfVldKyeime2qOPtoDXrU2bNnb++efbcccdZ8cee6wbmh9//HHCEEsEHO2L/WkjCsMUQgghxPpAwk4USf7++2/vPWvYsKGVLFkytjYxiDxEGl4VvF7bbrut1a9f395++2175ZVXXCANHjzYvWH09m633XYuwvr162effPKJvfTSS+5d4TjEIcIrEYhLxr5xDGF2ffv2daG5xx57+HYEAOvpjSGt+fPn24MPPmhDhw717YT08fcDDzzgPTd4fxCwTz31lO8bxCuiDhCJL7/8su+31VZb+TqxfsFzh7jD61amTBlfR9uiHbGNjoF42K9OnTreLoOoF0IIIYRY10jYiYwHjxnhABdeeKF7y/CE4S1BdIVxcBjheO8IbyRs8qqrrrJ9993Xwy+WLFniY+Q4jvWIskRgqLM/QuzJJ590oXb22Wdb69atfTsCDy/deeed52nttddeLjRHjBjh2xFseG/Y75JLLrFLL73URRvhpu4+jwk7/mXGTyaNad++vZ155plWqVIl3ybWL2XLlrVy5crZyJEjvbOBtjZu3Div1yDA80KeOiGEEEKsTyTsRJGkePHibjhjQKdiIAdvWrdu3eykk07y8EW8YhjiwYu32267+ayTbMcThmdln3328dBOJsfo1KmTC6rgmYmHdNgXYXf66ae7WCTUMoRiIvy++OILF3ucg7FYXAfHBbgWxCXXxsK5OB7PT1iHEO3fv7978QgBRFiIDQOdAx07dvS6/t///mcHHXSQe4EhtFEhhBBCiKKAhJ0okjBxBeFuhEYi0JKBgU1I49133+2ThRx11FF26KGHrhFohMMRSoeHDE/eLrvsYp9++ql73Qir49MFeMXwniHwGNeWVwgd4q18+fI+IyIhl19//bWNHz/e92fcHOGfhHoeffTRHj6ZSJRGw/fC9iAQ+E3o6ZFHHuljtRCHhJmKDQcinbGRZ5xxhp122mk+zg5PHqKPtieEEEIIURSQsBNFEsQRni1mo8RDQhglHiwmQHnvvff+FQqHGGIboo7jDjvsMBdd/GYfvHnMNMl373bYYQcXZXjBGDuFEONTBh06dPCFtBh/l8wTg4cN0bjjjjt6PgYMGODCjhmJmOmO9FkQaMETlw6kteWWW7q4Q9QxCUx+4jY/lq/MsaUrVmmJLKmCeNt7773do3viiSf6jJh4VUPIbgj15d8odExQ9yyayU8IIYQQ65rsLl263IwHIq/wMyE2BEwFiweNTxv88ssvPt4MEfbzzz/7dMRbbLGFh1UyNT3hlDVr1vTxb4Qwsi9jooKgYiwd49heeOEF6927t0+aQpsnxA5jnOnsCc389ttvfTrtww8/3NOLgjHP+TgOAUj+SH/QoEGeh1133dXFInl95513fOITBCCCjPBNQiqZGhgPH+KzVatWnu5nn33m4+t23313q1Gjhn355Zc+LnC//fbzGUFJm30QiVxzGIeXKuRh7pzZtjy7nNWoVMYaVyttjTb1pWppa1K9jG3fuEJC0c3YSToFwhTOTIrD+DpENp5e2krbtm1d6FEfzzzzjF1xxRX+DKXOEHl0QPDx+p9++snFPR5j1jOpSrp1WNShI4T7SFNepw5h47QXPL8if7iH6Nyj40xe8vzhfqTjknuSKBORP3QO877kWS1Sg+cYzzDph9RY1/cl80W4Y0LfsRNFGW4EjGoEHjBJCoIPDwgzXSKc8JwgqtgH7xsPZ743RyPnJkJIcRMhrBB/wCyYCC7S5xi8bRjcfHy8Xr16vk8UbhbOF4x30sP4JwSUNPCwMcEJ3y1DqJEfZvQcO3ash1SSH86NsU/+w3f3OJ48ErbJ8eQFMYdwQETyskHMct7tt98+7YcBeeQj7ps1b2rZJeQ1SoX479gRnov4pw3w0ufzG6eccoqLNHjiiSesV69eHubL2EvaCZ/PQCCWLl3a9+Fv6hzvc1i3saDv2KWPvmOXHvqOXXpwP+o7dunB+5l3ub5jlxpEN+k7dumxru9LfaBciE2AIOx4WalXLTXihV3wFtBhgLeAZ2XU64ZoQ4DzzTrKmPBc9iekNngEeQkiyhmXl8hLmMlI2KWPhF16SNilh4Rd+kjYpYeEXfqsL2GnMXZCCJEExBwvLzrAEGbxoZSEorAtCGce2ITVso6QXhb+Jo2NTdQJIYQQouggYSeEEEIIIYQQGY6EnRBCCCGEEEJkOBJ2QgghhBBCCJHhSNgJIYQQQgghRIYjYSeEEEIIIYQQGY6EnRBCCCGEEEJkOBJ2QgghhBBCCJHhSNgJIYQQQgghRIYjYSeEEEIIIYQQGY6EnRAFZNmyZfbnn3/azz//bDNmzIitzZsxY8bY4MGDbf78+bE1QgghhBBCFA4SdmKjAMH09NNP2zPPPOP/9urVy3755RfLycmJ7VG4LF++3N58803r1q2bXX/99fbxxx/HtuTN22+/bXfccYeNGjXKf/Pvc889Z4MGDfLf65JiWVmxv0R+FC9e3LJUXkIIIYTIMCTsRMaDePv+++9dOH311Vf2ww8/2Oeff2733nuv9ezZ05YuXRrbM31Wrlxpt99+uwu4qFeOvz/66COrXbu2Pfroo3bIIYfEtuRNiRIlrFSpUlas2Orb7vfff7fevXvbp59+6kJxXYFGmblwuU2bvywzl3nLbO6iFbGryZ958+bZCy+8YCeeeKJ17NjRLrzwwjViOhnPPvusHX/88XbeeefZ2LFjY2uFEEIIITKDrCFDhuTUqlXLqlSpElslRGaBsMNT9+GHH9oVV1xhO+20k40cOdLuuecemzlzpnXt2tU233zz2N7pc/HFF7vwuvXWW9fcJ6NHj7Zrr73W2rZta5dddpmvy4/HHnvMvvvuO8/jlltu6aGZAwcOtFatWtn2228f26twQdROHDfGevyy0kbOyrHiGdiVs2zFKtuxSUW76sBGsTV5s2jRIrvpppvsxx9/tN12283KlSvnZXDEEUfYVlttFdvrvxBOy3Ecv2TJErvhhhvsgAMOiG0VyZg6daotWLDAmjVrFlsj8mP48OH+LKlevXpsjUjG4sWL/XnZtGlT7xwTyeF+nDBhgt+TdCiK/Jk0aZIPr2jcuHFsjUgGdhfPMZ5hVatWja0VyVjX9+Xs2bP9fSyPndiowMMGGAD16tXzh8/ChQt9HeDZe/jhh90L98QTT9jQoUN9/Zw5c1wcfvnlly6+HnzwQf+7e/fufrNwQz7wwAP26quvuqcNjxAgIO+77z5/wAH7vvXWW3bnnXd62OUbb7zhHqRE8BJhG0IiMH36dOvTp48fz/Lee+/9K/8FhVDM7GKZu6QaSvr111+71xZvHV7Wq666ym688cakwh7R/vrrr1ulSpVshx12cI+qQjGFEEIIkWlI2ImNipIlS/q/CCx64OgVwWuD8c54toceeshGjBjhE5j89NNPbvwj9vDq/Prrr/b88897eCSePsItEXSIRQQixyCySCuILY6bO3eurVixwqZNm+ZevXfeecfPTxqINEJCZ82atSYEM0DPymeffWbDhg3z34hE8oPnEaGJyCPPjzzySJ7iUPyb/v37e+8hHtG///7bRTj1wri5vKD+8fB17tzZatSoYatWrYptEUIIIYTIHCTsxEYDXha8NXjVHn/8cZs8ebLtsssu1rJlS/vrr7+sX79+HmaBeMKbdu6557rwe//99128ZWdnuxft5JNPtltuucWOPPJID7MkVLly5cru+TnjjDNsu+2282OBUEzSa926tXt9GJt1+OGH21133WV33323dejQYc3MmaQfBaFHWFEQHXj3ECEnnHDCGo8dHiQEKPkXyUF8I4YBb2ynTp3stNNOs8svv9zLPxGEeD311FO2zTbbeDgsAl0IIYQQIhORsBMbDQg7ZsIkfBFvGyIM4x5BNXHiRDfiGc+GSAMEX/369d27hjcOYUD45tZbb+3bAUOf9SyIvkCY7CR4d9g2fvx4q1ixorVp08bXIdx23HFHzxfeuxAmGg/b8fwRe423KRyP6OR4jkvlcwqbOtQv9YV3E/HNxDkXXXSRe0IR3dH6A+oUjyli8Nhjj7UyZcrEtqwueyGEEEKITELCTmw0ILLwpBFOyRi5ww47zMqXL+/bgrcsGmaHmMLYR1hFwyQTheKxD0tehO2IhejxhGyyLtmxwHbyUNDjhbkwo56rVatmhx56qIv4vffe238TChs/VhGxzEyqiDjE4IABAzx8l3oghBOhLYQQQgiRKUjYiY2KILDiwTOHyAtjroBv3zG7JeGZTJyRSNAB65ngJN7jE0B4IQ6Y6QiBwHgt4BgmYCHUslGjRv8JxQxwPGMDmzRp4mKD0EtgfB/HM0awYcOGvq6grFyVYysyeCH/+UG9M9NgGN8Y1gEhr/Gz6VE/ePkY63j11VfblVdeuSZklnBeyl4IIYQQIlOQsBMbBYQrYqTnFe5I2GX79u3dI8PnBs466yx78cUXrXnz5v7tMsDQx4uH0Aogyhh7hceHGRaZGTOMw+J8ISQT9ttvPxeQjNk788wzrUuXLh4GyDfuSCNMpR8EJHnld0jjwAMPtJo1a7qoIH+EESJCGeu3Np9r4HJqVSxpjaqVtkZVM29pnJvvmrn5TwXqmHLmG4OMd6QsCbVkrGLZsmU9JJMxkPxbt25dn5iGyW4I32XZc889vX4vueQS/0SCEEIIIUSmoO/YiY0Cxtbhgdtjjz3c85UIhBQzIPJpAsQV4+natWvn4+IYY8eHwvGc7bvvvmtm1wRC+NiGF4hJUnbeeWcXC4gHzrXrrruu8QyxftCgQe55w0OEIGNiDmAq/nHjxrl4qFOnjnsLw3fsmIQFmPCF45kVk9BCvr22NqIOocrHuZs1bWIlS5WOrd14YYZSPj/BB+qpU2a5RHCff/757vlEyPEJC2bARHjHw0Q4CD0+h7H//vvH1opk6Dt26aPv2KUHnWj6jl3qrOvvZW2M6Dt26UEHuL5jlx7r+r4kWon3sYSdEBsxQdjxsopODrIxgxHICwdvaIUKFaxFixZrZh7loYcnj9BYnnvxILb5HAbbkn3QXPyDhF36SNilh4RdekjYpY+EXXpI2KXP+hJ2CsUUQmxUBE8nM4riYY1+ww7BxvpEog7wwOLFxbsnhBBCCJFJSNgJIUSE+HGWQgghhBCZgISdEEIIIYQQQmQ4EnZCCCGEEEIIkeFI2AkhhBBCCCFEhiNhJ4QQQgghhBAZjoSdEEIIIYQQQmQ4EnZCCCGEEEIIkeFI2AkhhBBCCCFEhiNhJ4QQQgghhBAZjoTdJsacOXNs6tSp/1pmzpxpq1atiu2xYZk/f/6afPH3uoAPUE+bNs0WLFgQW1NwPvzwQ7v44ovt22+/ja0RmU7p0qWtWDE9GoUQQgiRWch62YRYtGiRPfroo3buueda586d7ZxzzrEzzzzTrr/+eps9e3Zsr7yZNGmSffLJJzZs2LDYmsIDsfXRRx9Z165dPV9nn322XXvttTZw4EDLycmJ7VU4fPnll3beeefZ008/bStWrIitLRjz5s3zcqFsizIli2fF/to0GDNmjL3//vv29ttv24ABA1LqJBg6dKi988479u6773oHiBBCCCFEJpE1ZMiQnFq1almVKlViq8TGyty5c+3ee++1sWPH2oknnmg1atRw0VSmTBlr0aKFlSxZMrZnYr744gs//phjjrFTTz01tnbtwVv43HPPuSFev359O+qoo6xs2bI2ePBgy87OttNOO82ysgpPmHAdvXr1svbt21unTp38HAXltddeszfffNOF6F577RVbW3RAMI8fO9q+nlLGpi8uZtkZ2JWzYuUqa1GzrHXcrkZsTXLee+896927t02cONGFO8+2bt262Q477BDb47/QsUFHwnfffWfFixf3DoYDDzwwtlUkA+863u9mzZrF1oj8GD58uLfL6tWrx9aIZCxevNg7a5o2bWqlSpWKrRV5wf04YcIEvydLlCgRWyuSQQftsmXLrHHjxrE1IhnYjjzHeIZVrVo1tlYkY13fl9gxvI8l7DYhgrDjAXbLLbdY3bp1Y1tWQ3jijBkzrGbNmn6zrly50kaPHu2Cj5cpng9EDIJov/32szp16vgLd8mSJZ4WDRaRWLt2bU9vypQpfk6gfZFuIvAA3nTTTX7Oq6++2urVqxfbYrZ8+XL3tpC30E55oGC0c16EIKFznAsRE/KBMCQ99iP/lStXtvHjx3seOB4jgb9DGfBAp1xIs1y5ctagQQNPj7Qw9Bs1auT7BQ8dorhatWoJhd2sWbO8HDkPaZFH4Df5RGxQRuPGjbMKFSp4PljHb/IRjikMMcs1TBw3xp74aaWNmLXKimegsFu2YpW1a1LJrj14dR0k4++//7YLLrjAH5zXXHONtwFCjcuXL+/1lQjqBaH/8ssve72PGDHCrrvuOtt///1je4hkSNilj4RdekjYpYeEXfpI2KUH700Ju/RYX8Iuu0uXLjdj9GCQi40bjPxvvvnGxQkiBFERZdCgQXbXXXe5GEK8/fHHH27gMt5o5MiR9vrrr/tLFbGHd42XLOmxnofiU0895Y1q6623tr59+9ozzzxjb7zxhodv/v77727IBJEThRDM3377zfbZZx/bdddd/yVo8Kb169fP7rjjDhdALVu2dA8fIaUIqm222cYNdjw0/CYfPXr0cCFIPh555BEf//bnn3966CVtnYf3Pffc4+fZdtttXYiR1xdeeMHD8Ng/5PO2227zvJM39mcb3h/KbosttrC//vrLhgwZYm3btrUmTZrYp59+aj179rRXXnnFr/v777/3awhGL9vwKCHiyCd10aZNG+vTp489+eSTvo16qFSpkqe3tiDO58+dY79OM5u/LMtKZmflirvMWmgNDaqWtl2bV1p9UUl46aWXvL6uuuoqL9cg6hH6eYHYfuCBB+zggw/2eiUks0OHDta8efPYHiIZCxcu9HtKL/fU4ZnDOzdZuxT/QMcX4dG8Q+hoE8nhfuTdwj25NhEpmxJ0IPO+5H0hUoPnGM8w6YfUWNf3JY4J3scaY7eJQWOi4hFwl112mV1xxRUefgbt2rVzoYSgQ5QwMQjeMwzejh072sknn+wPvj322MMefvhh22677Vz0TZ8+3cUNY/UIm2S8Gb2rhHt2797dw9rwYCEG6bGIJ3i3EDOJvFTkGUEZvRHo7cBoD/vzO+TjhhtusFNOOcW3sQ8eQRr83Xff7YIWYcj+IT2utX///n5dCMETTjjBhSFwfLRnheuNz0sg9GAhThFp9913nwsFRO7kyZP9WNLjb8Qx5cK5CDlFUCIeKS/KGYEs0gcBTw8i4phxpLRHOhyo/7x4/vnn3etLG9ekKUIIIYTIVGTFbGL8v72zALeq2trwOBy6pEORDmkxEBBFRe4VAxPF7sbCjvvDNTCuhYGKCSaIwfWKoiIIqCCgIN2N0t318w72xO3x1KJkn/29z7Oec/bqNdasb44x50J80HgllJAwRMIpQ68x3qwwvo3QNLxop556qu9HLxbhgxxPryneuuDxQyhdeOGF1qBBAz8fIZMdOnRwURjCG4oWLeo9rulNMhLEGefeHbgPRBH3EUIsWcd90sCvWbOm95TEXwehOnz4cA+1PO2009xLxtgqxGyU+2FfnoNJWRo3buzPTRgq18ZTSs9WgP0QnniUsBX3hM3xFCH48AQi+EQ0SGcsiPKRI0d6Gietk5bxjpIW0oLNBwwY4GGXpN3dnUxHCCGEEOLvQsIuyaBxi4i46qqr3GOHAKtfv35sq7mwQYwgeAh5iQ+dZB2EBnIQPjSeEYUBxjThJSGMkbF8eMoQNul5uQDRh9hhn8zEVBCAXC/8H0/a+wjgcUsvVIBzBDHAuDa8aRkRf+30YDuigHFahI0+/PDD1rlzZ/cW8tzheJ6P31wvQHhp+/bt3a7YiuMRGyI6QcjzCQrSHumbNIEnFU91PHQyEDLL/oj6eNJLX0IIIYQQ+zMSdmIniA7GiBEDzPgihArhmEHI8TdeeMU3fuPXI2YYN4fnDKHTtWtXD48L50kLIZ2IKkIS8XQFuD6hm+E64ZMMDKSnkZ5e4zsjYZjReoQawg8xGqa45z7DddmOAOCakJH4ZD9CSgm7REgwng9PEaI5PS9Q/DkQloTAMrENYpDrEZqZnU9QiD8gDREmi22DkMcLh4jmHaRNf7xzwo4Z78jsqHinCcklPTz99NP+qQQhhBBCiERBwi4JYbwRAo4xb0zWwWyXzD7JuDiECZOU3Hzzze69Q2yFMXh41mg4MzkFxzG7D+InrdAJg2kRR3wzjgYyoic9IQaEHh577LH+GQbG7nFu7o3/mZiFmQpptBMyieB59tlnfebC+LFv3EN6giuz9TT0eZ4mTZr4+DwmYOG6CFH+IkaZmIXxbj179nSRyv0wHisQzs/CuXj2EN7Jc3Cf8c8d9o2HCWgQdIhhxghyX1w33qu3u2zass02bN6asAv3nx1ISwhixtoBwo2QWMKCEdzMmsl75C+eurPOOsvDYlu1auXhmITwYn8EuWZHE0IIIUQioVkxkwzGzTF5B141RNsvv/zivxE3fAwc0cY36urUqeOChO3MFsU3wBgPhufq559/dgGCpw2vB4KQWQQZ0wSMwUOUDBkyxEUhv2lYc+wxxxzzF8GCtyuMN2OMGd+Z4z5JkzS4a9eu7YKJe+PaeLdowDObIRO+MEaNbXheuI8whTieMMZa4QFj0hTOAcz6OXr0aP92X2jAI8oQY8xiiXfn9NNP9zGF3DeCM4hbvDqM4UJscl8IBMQbtiCkElHMPSJoEXjsgyeQ+2Qb9sQryUQt3DcgFBEieEexK2MBGRMYtu8O3MPSpcusQbWydlztUnZcreIJtxx/SHE7skpRK1Yw69nw6HwI6YcJVPr16+fvlo4K7M9EKXhGGTN6/PHH+/tnTCTvh4VZTklLN9xwgzVt2jR2VpEZmhUzOnj+Kd9CmSQyhzJZs2JmH/KjZsWMhmbFjA7lWOjIF1mzt/NlmBVT37FLMqggKbzivUj8T2UZwtVoCAdIiHiY8JixH//j3QvHcC4WvGdpx5+FY4NnjfPzf/y108K52C+cP/6cnA/CWDh+h/OF50p7H9xruIdwXZ6R/dkvvpEQ7pcMF78+3FM4N+fkL/uF5+f/kFHZzjXC/fM7/M952JbWDuGewr2y756AiVumT59uNapVsdx5//A05mQQ7XhW8cLideaD+kz2A/3797c+ffq4cG/ZsqWviwdv3uDBg61du3buRRZZo+/YRUffsYuGvmMXDfKjvmMXjTDRmyI1sgdtFX3HLhp7O1/qA+VCJAFB2FFZqVcte9BziygMYlBkjoRddCTsoiFhFw0Ju+hI2EVDwi46+0rYaYydEELEQTgDHlQhhBBCiERCwk4IIYQQQgghEhwJOyGEEEIIIYRIcCTshBBCCCGEECLBkbATQgghhBBCiARHwk4IIYQQQgghEhwJOyGEEEIIIYRIcCTshBBCCCGEECLBkbATQgghhBBCiARHwi4J4ePLv/76q33zzTe2Zs2a2FohhBBCCCFEopIyYcKEbWXLlrXixYvHVolEYNu2bfbDDz/Y4MGDbcuWLVa9enU744wzLF++fLE9Mmbz5s327LPP2vfff29PP/20ValSJbblD9atW2cffvihbdy40c455xwrVqxYbMuuwT1Camqq/43nu+++syFDhliuXLl8O3/Zn/ssUKCAtWvXzg488MDY3tEJ1+a8KSkp/n9axowZY1999ZU/N9c666yzdvuZ9wc2bNhg06dPt+pVq1iefPljaxMf3il5IB7eL0t60JnBEg9pIb30uGjRIluxYoXnKZE1CxYssNWrV1u1atVia0RWTJkyxevcUqVKxdaIzKBcnjlzplWtWjVbdVyyQ36cO3eu58k8efLE1orMmD9/vrd3KleuHFsjMoP6l3KMMqxEiRKxtSIz9na+XLZsmdfH8tglIDRQe/fubS+88IIXRnjdBgwYYP/9739je2RN3rx5LX/+jBv6NGwHDRrkXr3ff/89tnbX2LRpk91///127733eqM5LRSmJHiWiRMnuuCcPXu2/+bZ0jbIo/LYY49Zhw4dbNasWbE1f4bnfPzxx23q1Km2du1aGzlypL399tuxrYlPru1advridTbx97U2aT9dJvy21pau2RS748zhHZGWTjrpJPvHP/7hy3HHHWfdu3eP7fFX3nnnHWvdurX985//3Ln/HXfc4ecSQgghhMgJyGOXgKxatcruu+8+Fz6IFt7fjBkzbP369Va7du3YXhmDJ6xr1672448/+vGVKlWKbfkDxNbw4cPdM9K4ceNMRWB2uPXWW/26Dz30UKZp7fXXX7fPP//chVjz5s1ja3ePf/3rXy5O+VuxYsXY2h3Q6/Tggw/a9nxg99xzjx166KG+72+//WaNGjWK7ZW44LGbN3umvTRyi01dutXy7KddOWs3bbUrjy5vZx5WOrYmYxD7iDLeEZ5VPG+kU95Xw4YNY3v9mVdffdXeeustu+CCC6xo0aK+P57Z448//i89Z/LYRUMeu+jIYxcNeeyiQX6Uxy4a8thFQx676OztfBk8dqnt27fvVLhwYQ95E4kBAu6LL77wRjsN2SDMS5fe0Sj++uuv7eWXX/YMV758efeYdevWzb799lurWbOm8b5/+uknmzdvnlWoUME+/vhj++ijj2zhwoUu8hBxnLtfv342Z84cq1Gjhh8zefJkF16EaCL6SpYs6dekYU0m//nnn91rwrnGjRvnInP58uUe9okHjkKT8FE8Zw0aNLDcuXP7/cYzYsQI95wdeeSRfypgw/l5jk8//dTPf/DBB9sBBxzg20nMXPu9997za3BvZBy8mngBEZWcGwGHzfBYBnjOpUuXWq1atfz5afhjtwAeQ45FGGArzodNChYs6HbCq9mjRw/r06ePe/tYj2hAILz00ktuA54J2/GuWBCP3O/777/vYajcz0EHHeShhLyv//3vf74/94ZXiQZNevbKCgTMqhXLbfRCs1UbUyxPaoql5tr/FoIqG1UsYrXKFdxx45mAfbAL74kODt4ngrxcuXKxPf4KaWfs2LH25JNP2hFHHOH7U7imF4qJvXmvqqyyB0KbvC17ZR/KG+pcygqRNZTflKPUc7tSDiYb5MeVK1d6nkyvjBN/hQ5z6sucMARjX0E5Rhkm/ZA99na+RBtQHysUMwFBZDVt2tRf4FNPPWWvvfaai67AkiVLbNKkSZ6AAFGEsMKrR4MVIcbC/x988IFXlAgLRAvihUqUAo5zIIRoSPM/ni3EIF4vRAvePgQe4P0jnBEvStiOwERcIWS4BgmZxjeCM6OxUBnRv39/Pz89t5yf++rcubNNmzbNG+JdunTxCWEQZlwTcUkm4to8G9crU6aML/HXxg4tWrTw533zzTftueees1GjRv0p/BPh9cQTT/gzcW1E2cCBA/26CGhsxnnCNu6T8E7OiYjt2bOnj9/jXmDx4sXWqVMnGz16tItT7M3946nkXRFmi3imgkFgci6ErPgD3iHpnHRBhwVpOyt4p3SIcMwvv/zithZCCCGEyClI2CUgCKQzzzzT2rRp4+IBQfCf//zHhg0b5ttp9CJu4gUMwooFAQI0atl+0UUXedgjoZJ4jBA19IyyLRzDvniQuO4VV1zh+1999dX+G9GDgKJxTc8N69mOJwXxiYi75pprvIcCD8tNN91kbdu2jeSGDh5KvHC33Xabn//88893gYSHDIGLe5veXK7/wAMP2KWXXurexEsuucTFEz1KV111lf9O27tEON6FF17o94+IQiz37dvXtyEGEAJFihSx6667zq/N+C6ejQlXhg4davXr1/cwTrZdeeWVLrw5BsEGCEuuzb2zL8+Cjc8++2w/5pZbbnHBy0Q4CFfEIDZnLBghhyzpTXCTzJA+Cc3iXdx9992+8M4yE2t0UCDQ2feuu+7ycGRCI4QQQgghcgISdgkK3pzLLrvMBR0TQSAU8PLgGg8u3iDiMgLRRmgmIMDwOOGF4hwBzoFwwluFgHv++eddvDzzzDN+TbyCLIRC4l1CRAEiLvxPg5oGNwtewqhwHWKHCZVgnBzXZzKMcK8IvpNPPtm9ZYgvPInYINgBcZbZtRmzwVgtwvSYWZT98V4ymyRCi2dD9LIA4Z+EWnI9bEJIXxCLCDBEGmO0uF/gdxh/hBDnfFyjV69e/iwIUTyd2BFb8SyIVEJYEcIIGISl2AEC/OGHH/bOBsQc4pjxEYSukk7Tg7F1n332mXeCEJ6L+MZbTYitEEIIIUROQMIugUF0ITDwQiE6EGAh1DJeyCDg4r136cH+iBSOjR9/BhyPSGL94Ycf7kLyhBNOsPPOO8//si0cj3DJCM7NEpXgfSxUqJA1a9bMr3/iiSe6l42xeGzjkwh4tvC+EZb3yCOPuFiKJ6trI6Y4Z7169XbGKgd4NsRYPMHryLYAxyA4sUnYjm3CsdxDeB9169b1+2VBWOKBxcaMP+zYsaN79BAghGniARQ7wIZ0bOCRpUMCu/E/oZnx7ywe0k7Yv0mTJm573nFGQlAIIYQQItGQsEtA8OAwhgxvFeKN8UJ4LPCY0XjFu4PAYsYiGq+M72IsWry4o3HMsUz4gRBhvBfj1hCIjAVDjAB/8WhxbvZjpsCLL77YPSCMZ0Ok4J3jOEIICU3kvIQpEloYD8fjlUIIhfNnB8QNz0WjnYkvuD7f1qORjqeMBv0nn3zik60gcvGO4eXjegHsgBeNe4u/Nsfi6SSUk21MjBJmrON8TCTDs+G9I9SVfbAVz8l1eHbCQXl2tjHWkPGMTMTCe0grBnkHnA8bMN4PIUk4LCGa2BIxiCeK+0fsIWK59zBeclfZtGW78N68db9etmzNXprApvHvEG8uNsKTGjyn2DcIbvaN73Dgf7yppOsw+Y4QQgghRKKjzx0kIHikCIXE2xAarIQAMpYNsUGIINsRcwgFhAR/EQuMfSNEkrBDJlzh3YeQQ7wgl19+uR1zzDHe8GWCD9YzjgnRwcQiCBjGjuGRYtwcAu/oo492UcgkLojO4N1DsPCtMUCIMokIjW28bozpS+sZBMLkvvzyS/e+IWoCiCkmN8ELR0Od++G5GLuG6CM0D3FLo59nxStz7bXX+jUQthzLs+CNwwZhNjrEMbZi1spgSwQXY/TwBgKzKRLmh2Dj2RAEhMG2bNnSZ+Hk/IhORBtCsE6dOh4SyjpCR7ETtsRrBIi0F1980SdEwR6cExFICObpp5/uM3/y0fYwRg+BybOEcM4oIDbnzJphA+fnt4VrUyw1usN0n7Bhu/BsVbu4Na2WtdBCVDN5Dd5i3jezpDLGE7F/++23ezogzWLXRx991DsGCGtlXCTlHBP+8N6Y2RTPbvwMqEC+0ucOsg+hxfrcQTT0uYNoUHbrcwfZR587iI4+dxAN2mH63EE09tXnDiTsEhQSB2KKhjteCr7hFZ+5+HQBE6GQ+ZjaHe8VogyPFw1dpn9nPBeeJTxOVJwktvAdPEQJ4YD8ZbIJCjuEITNPIkyoXNmfijZAgkKAUTgy7o1rhcSLR4VPLNBg5hhC4dKD81PA8jxhFskAghUxxL0izBBQYYp7RBfeNq6NQOXa4dt7CCSujXcOMXjYYYf5+gDruS7Pyv0i/tgvHgQl+2AzCjLOj7jEvgg/3gcig3vG+4Z9yMRcl/vgW4DsH+AZsBXXRoAwvhHb40lFVPPusBX3Q2hmWvGRXUgfCPca1apY7ry79y3C/QXexSuvvOKfPOD5EPaIYkKDSQ90aDDuDrsi2nmXfFqiV69eni8Q2HRGMAEPeSMtEnbRkLCLjoRdNCTsoiFhFx0Ju2hI2EVHwk78bSBeaBzj5UCU4HVCqInEIwg7Kqu0s4EmMjwXIg0vKw09BF0YQ8k6OgH4TdmGwEN0sz8dDPxGDAbhnxYJu2hI2EVHwi4aEnbRkLCLjoRdNCTsorOvhJ3G2Im/gFeM6ftp3BKWKVEn9jdo3BFSTCWMNzOIOkC44aVjYiH+B8JkEX/sz3EZiTohhBBCiERFwk78BcbrIewYp8SYLyGEEEIIIcT+jYSd+AvMFMjkI4ztih8XJoQQQgghhNg/kbATQgghhBBCiARHwk4IIYQQQgghEhwJOyGEEEIIIYRIcCTshBBCCCGEECLBkbATQgghhBBCiARHwk4IIYQQQgghEhwJOyGEEEIIIYRIcCTsRMKxYMECmzBhgq1evTq2Zv9g69atNnPmTJs2bZpt3rw5tlYIIYQQQoi9j4SdSCi2bNlivXv3trvvvtsmTpwYW5s1CK7333/ffvnll9iaPc+qVausc+fO9sADD9js2bNja/cPcudKif0nhBBCCCFyIikTJkzYVrZsWStevHhslRD7L3jCXnrpJRs0aJDde++9dthhh8W2ZM73339vjz32mJ1zzjl26aWXxtbuWdauXWvPPPOM/7311lutdOnSsS1/Hxs2bLC5s2ba5zNz2/zVKZZ7P9V36zdvtdMalLIWtYrF1mTMunXr7Pnnn7dx48a5lxQ2bdpkbdu2tbPPPtt/p+WTTz6xPn36+P7btm3z/evXr28dOnSwAgUKxPbawaJFi2zFihVWvXr12BqRGXjQ8Z5Xq1YttkZkxZQpU7zOLVWqVGyNyAzyPJ1zVatWtXz58sXWiowgP86dO9fzZJ48eWJrRWbMnz/fNm7caJUrV46tEZlBPUo5RhlWokSJ2FqRGXs7Xy5btszrY3nsRMKRkvJndbJw4UIbPny4Zxo8ZUOGDLFRo0Z54x1Yh3evYMGCnugReTTeAS8bx3LMmDFjdgqFUGj9+uuvtmbNGhs5cqRNnjzZRo8ebT/88IM3NALjx4+3YcOGuehs06aNnXXWWVas2B8ChXMiQrgG11q5cqWvJxP++OOPfjzXAzJ9/P1R0XBurou3clfAXPOWbbApC9bZ1IX75zJ5+70tW7vjfWUF9iTclYq4SpUqvtDgy6xzijSCnenECvuXL1/ecuVSESiEEEKInEFq+/btOxUuXPgvvdZC7I/QqB8xYoTNmjXLjjnmGG+c//TTT9alSxdf99VXX9nnn3/uYghRVK9ePevbt699+umnljdvXhdO3333ndWuXdsF4osvvujbBg8e7OdB6NWoUcP3fffdd/1cCLxevXq5EEMkvv3221a3bl078MADd4ZfMuavUaNG1q1bNxdwLVq08DyFuHzttdfsgw8+sG+//daGDh3qogRhwbM88cQTLvoaN27swhPPEh7JQoUKWYMGDey3336zjh07+rWbN29uqampMUtkD8TgqhXLbdQCs5UbzHKnpmwXM/vfsnW7rm10cBGrVa5g7M4zBpvynkuWLGlPPfWUHX/88dayZUsXbBlBCC7v6OWXX7aTTjrJ9+d95c6dO7bHH+BxxdOpXsjsQccHeU32yj5Lly718oE8L7KGTrPly5d75016eVb8GfIjHYjkyah1RrJCXU59Gd8pKzKHcowyTPohe+ztfLl+/Xqvj9VdLRIeKnpEGsLummuucZGHZ4ZwzTlz5rgH7dprr/XGQatWrax79+7eqGfMHZ48xuv17NnThRMiEOHI+Qj5Wbx4sRf4hFjedNNNOwUYAg2mT5/u+zRs2NCFBu51jgtexa+//tqXE0880a9x4403+jUJCyRUk7APRBseJcTE1KlTXVROmjTJCwHOjwAk5FQhNX+AfSnAEMnYiNDJrMArirhj/99//z22VgghhBAiZyBhJ3IEiDY8MXjo8NwgmOi9oJeX3qQiRYr4fvxPry9eGRr59JzgxcObhkBERDGWg7+IB0L1zjvvPKtQoYKfg3FXeOrwsnEOvHnsV7FiRRdkAdYhJAihzJ8/v3uZuAYhlpyHa7AOwUYPDmGeiA3EKaIUscdv7hHBeMghh8TOLID3Q+jsueeea+3atbO77rrLPa4ZQU8soboIa8biXXfddfbRRx95GhFCCCGEyAlI2IkcA439AKIKccUC8dsA7xgg/Aiz7NGjh4dopg1L5vj4wfqILga+chzhfQgxhCKhnVwjjJXjOH4jOIOo4xqEWuKJO+CAA3wfwi253owZM3wMGCGYrVu3dtGI2EMA4tnbHyZi2V9AKN9+++0e4sqCsGMs5AsvvOCCOD0Y+/jqq6/6wqQ7CLquXbv6WEwhhBBCiJyAhJ1IChBcCK0g8IijR7DhDSPMkjFwjJ178MEHffwVoiuItPAX8OARdsl2xt8hyPAQ4sWLn9yEY4ihxjuHJ5BQUK7x3nvv+biwSy65xAUdx+GNwwM4YMAAK1eunHvxCPfs16+fTxCCkEQIih1g15o1a9rhhx/uIbVXXXWVC27GPyK40wM7h/2ZGTV4SgnVFUIIIYTICUjYiYQDcYaIihde8b8h7T4IObxhjJ974403fFKSo48+2oUTXh/G3THxCdPoh/DKtOcI1KlTx710jJVjls0jjzzS17Nf2mMYt8f/eOreeustX5599ln75ptvfDvhm3jtlixZ4tdl4hbCPrkGHjvOhxjZXbZs3Wabt+zfy9Y0ds4ueF/xjCKG48NhMwOvKWMWSRNCCCGEEDkBzYopEgoEF+GJjFVr1qyZlSlTxsUVIgiBhDCCMAbuqKOO8jBGPHN4ztiP/ZkEBdGF4GOsFqKKyTiYXIXz4hViX2Z9YvbN+Kn0ERCM12LSlEqVKtkZZ5zh+QdxQUggggHRSMggniI8eniG2Ma18dCdeeaZfh7AC8gz4ZUjDBPvE2KQST44/pRTTvFz7QqIzCXbn6F53Qp2csMydlK9EvbP/XA5uX5Jq1O+kOXNnXVfEyGwTEiDnZg0BS8os6Bic2zFe2EmUcQzohhx/Oabb7r3lP/79+/vk9dwPGGc8e8WNCtmNDQrZnQ0K2Y0KFs1K2b22duz7+VENCtmdDQrZjT2dr4Ms2LqA+VC5GAQKAjEalWrWN58uyYO9zd4HsJn8b4yfhGvW9OmTT0kk8ltEOTMYEoDEA8sHtCnn37aP5FAoYrwZkzkBRdc4LOVpkUfKI8GnRV0dOgD5dmHjiTqXH2gPHvoA+XR2NsfQs6J6APl0aDzmXJMHyjPPns7XzLHAPWxhJ0QOZgg7KisclKvGl45PgkRhB2zoYbno9cK72iYnIaGIA1DZhgNwg7RRrmXHhJ20ZCwi46EXTQk7KIhYRcdCbtoSNhFZ18JO42xE0IkHFQmhF4ed9xxPsYxXrQStkqoLetDI5DtTJjC/hyXkagTQgghhEhUJOyEEEIIIYQQIsGRsBNCCCGEEEKIBEfCTgghhBBCCCESHAk7IYQQQgghhEhwJOyEEEIIIYQQIsGRsBNCCCGEEEKIBEfCTgghhBBCCCESHAk7IYQQQgghhEhwJOyEEEIIIYQQIsGRsBMiA9auXWvLly+3LVu2xNaYbdu2zdasWePrN23aFFu7g9WrV9vKlSv/tH8UNm/ebO+++67de++99ttvv8XWCiGEEEIIkTUSdkKkAwLu/ffftyuuuMIGDBgQW2su6B599FG75pprbODAgbG1ZuvWrbNOnTr5snjx4tjaaHDN33//3aZNm2YbNmyIrd0z5M2dOFl9xYoV9t1331m/fv1s8uTJsbUZwz7sO2HCBLehEEIIIUQyktq+fftOhQsXtgIFCsRWCSFSUlJsyZIlNnLkSCtatKg1btzY18+aNctFBEKudOnSduihh/q+rP/qq6+sbNmydsIJJ1iePHl8/6gMHz7cvXUnnniiFStWLLZ218F7uGrlcvt62iYbNHW1jZy1ykbM3DfLj9NW2pqNW6xKqWhlS8+ePe2RRx6xL7/80iibmjRpEtvyZ7D5q6++am+99ZZ9+OGHljt3bjv66KP9fewOeGoR1iVKlIitEZmBB3vjxo2yVwSWLl3qdW7BggVja0RmEM1Ap1rx4sU9n4vMIT8SPUKeTE1Nja0VmbFq1SqvL/dEvZssUI5Rhkk/ZI+9nS/Xr1/v9bE8dkJkQMWKFb0hMX36dM+MMG/ePG/4kymnTp1qy5Yt8/Vz5871THXIIYf8qZDDezd79mxfaJgEtm7dagsXLvTtNFo4Pn57gEw6Y8aMndfZFVK3Cx0E3dfjl9m3E/bd8tW4pTZ+/trYXWSPSZMmWa9evaxWrVpu+8wE8ujRo/1dnHrqqVaoUCHLmzdvbIsQQgghRPIhYSdEBpQvX97KlCnjoo6eKSDsj96WChUqeNgk4gzwHkHt2rX9LyKvd+/e9n//93/Wvn17Xx566CH74YcffDseoW7dutmTTz7pf2+++WbfP/RGIxy5ZpcuXXzMHYJnd8ibmmL58+SyfPtw4Xp5tl83uxBGibfuwAMPtFNOOcVy5cqVaWhlmzZtrGPHjlalShUXykIIIYQQyYyEnRAZQBjgwQcf7CEaCDcmSxk/frx7k5o1a+aCDw8e7nX+EpJQuXJlP7Zv374+Rq9SpUrWuXNnu/vuu93r9sYbb7gHDgGHNwqvH8ciUFq1auWhIIg6PHVMpDJmzBi78sor7cgjj/Tz5mSGDRtmQ4cOtbZt27pwTjs5TUZI1AkhhBBCSNgJkSF4jBo2bOjCYebMmTZ//nwfd4foqFOnjgswPHiMiUP4Va1a1YoUKeKCZPDgwR6rf+6551q9evV87NfJJ5/sx8+ZM8fHgeGNypcvn11++eV+HUQh6xB3jBljApELLrjABd/eiMfen8CD+fHHH1vJkiWtZcuWLpaFEEIIIUT2kbATIhMQW3ju8Kr9/PPP7mlD2OHJY/KUKVOm+DZmcjz88MNdsDGxCkKFsXbx4+0QLWzHAxi8THjtEIMQPpOAuOPTCfwNY/tyOojYESNG2GWXXeYiFlEN4a8QQgghhMgctZqEyATG2JUqVcrH040aNcrF2UEHHeRir2bNmr4eUYIAYawXEJLJdsQZgi8wceJE/8ukIPGCJe04MsTj+eef7148QjqZmTOnQwgmk8e8+OKL7uV8+umn3Q59+vSxBx988C82EkIIIYQQf0bCTohMQFw0aNDAwy3Hjh3rIo9PGuB5w2tHyCDCi/8RgeGY5s2bu1B57733/Dt4n3zyiQ0ZMsTq1q3rM2dmJlTw3OENbNeunZ/r9ddf91k1d4eNm7fa+k37ftm0JXuC7IgjjrDzzjvPPyvRqFEjF8nYCFvXqFHDw1sZg8enJtJ6McNsmNhKHj4hhBBCJCspEyZM2EbjCS+CEOKvICiYnRKhcdppp/m4Nxg3bpw999xzPm6O785dffXVO8fC4a373//+Z99++60tWrTIp+Nv2rSpnXHGGe7xI1yTY5ntkslVypUr5+Kla9eu/i07vuPGxCtffPGFde/e3Sdruf766yN/H4+Q0JkzZtiavKVtU0oey7V7n3iLxJatZmWL5rUqpfLH1mQfvKB33XWXXXLJJXbjjTf67KO33HKLf3rihRde8Mlk+vfv70KP2UN5F9iV0Nljjz3WZ8zcVXhfeFqrV68eWyMyY8GCBZ7eq1WrFlsjsoIQbupcOopE1lBeMs6ZccyMSxaZQ37kEzrkyV39pmqywRh6OmrDBGgic2gPUY5Rhukbptljb+dLJuijPpawEyILGA/H99Igf/787hkCCjYaHHjYaGyk9x01jmM7niTG2wWPEsfySQS2EboZ1rOO79rFr6MwYH/CO6N+fBthhxiqUa2K5c4bXWD9XSBuX3vtNRfMzJKJDV555RWfeObWW2/1ypcwzY8++shtTyGJLZlNtHXr1nbhhRfGzhQdCbtoSNhFR8IuGhJ20ZCwi46EXTQk7KIjYSeE2G2CsKOyip/IRWSMhF00JOyiI2EXDQm7aEjYRUfCLhoSdtHZV8JOA1KEEEIIIYQQIsGRsBNCCCGEEEKIBEfCTgghhBBCCCESHAk7IYQQQgghhEhwJOyEEEIIIYQQIsGRsBNCCCGEEEKIBEfCTgghhBBCCCESHAk7IYQQQgghhEhwJOyEEEIIIYQQIsGRsBO7zLp162zo0KE2YcIE27p1a2ytEEIIIYQQYl+T2r59+06FCxe2AgUKxFaJ7LBkyRL76KOPrH///jZmzBgrWbKkFStWLLb172XZsmX29ddfW79+/ezHH3+0sWPH2qZNm/we8+TJE9tr91mwYIH9+9//9us1bdrUUlNTY1v2LIMHD7bPP//cSKelS5eOrd1zTJ061d5991376aefXKiyDBs2zPNEuXLlYnslJlu2bPH3U7JEcUvNnTu2VmTG2rVrbcOGDVaiRInYGpEZa9assY0bN8peEVi6dKmXLwULFoytEZmxefNmW758uRUvXtxyqxzLEvLjypUrPU/urXo5p7Fq1SqvL/eXdlwiQDlGGSb9kD32dr5cv36918fy2O0Cc+bMsUcffdS++uormz17tv3yyy/WrVs3b0ADIuGGG26wESNG+O/sQIGCSLr33ntdMO0K27Ztsx9++MHPgeicPn26zZo1y3799Vd75ZVXXOztafLmzevLnuKpp56y22+/3WbMmBFbYy5OeR6eY28wefJkf5c///yzzZw5c+dCBswJpKSYzV++wWYtWW+zl0ZfOI7jswNpcNq0afb000/baaed5ssdd9zheSQjsDN5pm3btvbPf/7TLr/8cuvTp4835oQQQgghRPaQsNsF8OYgmk466SR79tln7YknnrBTTjllp8AhRJGeDBq52QX1TgN3xYoVu6zkx48fb6+++qr3aN50001+b88884w9+eSTdtVVV1nVqlVje+4ZcuXa88ln9erVLpBTUCMxsPONN95oRx99dGzNnoVrYTPeIfYKdjvmmGNieyQ2eVNzWdeB86xDr2l254fRl9t7TbXOn8+KnS1z8Ay/9NJL3rt+8sknW9myZe27777zPJJRh8U333xj3377rbVo0cJOOOEEF9Wk2XHjxsX2EEIIIYQQWaFQzF0ATxzjyipWrGgNGjRwVzT/I3Tefvtt9zDhbUD8sW/t2rXdvhzD9s8++8w9a4iJgw8+2BYtWuQeNTwdNIzxbuBpa9iwobtWe/XqZR9++KENGTLEr8Ex8cIH8Pi98847NmXKFLviiiusWbNmsS07RCPHlClTxn8jTDkfYS385Xp16tTx8LMvvvjC3nvvPQ8x5X4qVaq0M1yIZ/ryyy+te/fuNnLkSA/rHD16tDfemzdvbvPmzbOXX37ZvW3YBQhrfO211/z5DzzwQLcJ58cjQ4glY/O4BqL29ddf97BRrsPfSZMm+XkIlaSRX7lyZStVqpSfFxH7/vvv23//+1/7/vvv/TwHHXSQP+vixYv9XJwTgYHYZZ/8+fP7PaS1HefnebA3doiHkNvnnnvO3+Mhhxzi5+Dee/fu7TYtWrSojRo1yt8r4aLDhw/3Zy1fvrxfh+fneYsUKWIDBw70e+bZeJb58+f7fWJrnpl1HMO7xLvao0cPFzy8F7btiuDnXKtWLLdR2zXVyg1meVJTLDVXtAVzFS2Q206qVzJ21ozh/uvWrWunnnqqNW7c2ENnCXFFsGO/KlWqxPb8A/Zp1aqVHXfccZ6OSPu8+1q1avm59jUKxYyGQjGjo1DMaFA+KhQz+ygUMzoKxYyOQjGjoVDM/ZgjjzzSG/R4Gjp37uxCCS8dIHaCJ4v/8+XL5xURwuH55593jxwZYeHChe4ZQqzxgvH2BcHB/xzLvg899JCHCXIOGsecA6GXFq6PqGNMGEIS8Hwg2hAeLMFjglhBgOAVIZQUUURiQJQhJLg+z4Dg6NKliydEvI8ff/yxCxGuRcMXMcP/3DcLDWJEC4IwgGjlHngWQh7xhHEfFASs69q1q4tJrhdsx7mCDfif50Agcd+APQiF5Xych/t74YUXXNjSAEAcT5w40QUdIX6cE7GJvbm/9OA6CK1gK8Qez0xDgvfFu0aIEoaLgOMaiPkBAwa4KMcO7Icowa6cAxCZCBtCE7k2tuZZ7rvvvp3HzZ0710N5Q7jiJ5984s/C9bEB9snovvc3sHWFChV2FloUYIhh1pMX0gOxHgQ7BROFH3ZChAshhBBCiOwhj90ugIeBBiuiCHGBsKO3B+9So0aNXMzgmbr66qt93BC2pYFer149O/fcc+3YY4917xJCgW2EoOHdwItHg5hGPx43PDwsbdq08VDEo446yseZcU08GzSYA/RmIngQnC1btvRGNELtjTfecPE4aNAg74nCI8W9ITbq169v99xzjzVp0sT3R8QQPkfo4/HHH+8eRp7x0EMP9Wu9+eab/hwPPPCA78e947GjAc790nuDt5JJWnhGQOQxucxhhx3mHpsaNWpYu3btfDseGYQRz8z1jjjiCN8XAcs4uxNPPNEFLc+MMOMaPMOLL77o57777rvt9NNP33kcXjy8PgginhlxuD1921lnneXCjTF0CN+0XiBEHNdAlCFmEXGIPMICESR4OvEYcn5sh8Ak1BUxgt0OP/xwO/vss/2ZyEsIN7aRHnh+RB6Ty9xyyy3+DNgMW5E28K5iR4Q2dsNr+Omnn7ogZKwZtsJupLld6d0PHruff99my9ZvF15/dlZmCyKKC+dLzZbHLi2IYN4xHkeeNSNxx0Q/eELxZuMdJX2deeaZnt72NfLYRUMeu+jIYxcNeeyiIY9ddOSxi448dtGQx24/BzH24IMPungL3juEGVA4AF6dAC8S78y//vUvn1gF0YVooAEJHIMgYeHlA+ICzwVeNAQKgg+PEQmDlxcPiYQKj8KJlwvXXnute9gIiwvbA1wHsRXEIdsRMHiHuBZCEsEDPAfj3hAbCNLgXUHwIZ6yA9cjHBGBhd2wwX/+8x/fhg14Tgh/gw3SgqiiMMErRAgnYFsEKw1ytnMNzoMYCqF/7IO9eQfpQcOhdevW/l7w9DHhB/sD52C8HddFHCLgqlWr5tuwGd5XJqzhmQi1xJbhHQD3gqCl8EOoYHMKw3COkMm5fyAske14S++8806/LqIv0cDL2KtXL3/uiy++2N9/RuBhJZ3zl7yAkN/VSYSEEEIIIZIRCbvdgN5DJtxAECB+QqhgAIERwAvDBBI08vHkhEZ9/D7A77AOIcb/eMTwrrHgjWOmQTxD8dDLhAcM8YWnDbg/jj3ggANcWKUlfh33zqyceKw4D54jBCv7cA8ID4QOAij+uPT+p2EexG0Qk/zF+/jwww/v9G5yHc6Z1gaQ3jrgPtjGfcSLQbx8nCtevLKe/cL/kNF5uXeel7Fx2CxeSCEysQ+CjAWPKdeDHj16eHgs63mmIDbTXifcB9cJS0b3Rqhvp06dXOCxDQHMe0kkGCOHZxchTQcDz5IZeDPx7iGMyU94YJkhNXR8CCGEEEKIzJGwiwiNfLxzhOXR6MZ7RmgdggOhAjTaEXo0/tmH33gfEB6EBV533XUu0kLDPsB+NITx3HAck5LwF7FB4zg0kPHwpBV2XB/RhzhhfBahltwD1+AeOQ9LRiC2EIU8A2GG5513nntawv0jDhGKjHfDk8e5CZ3DM4UgYZ9ChQq5R4pQVJ6XBUHCc3MePFschxjGBgiY9GxAYx6PZNr7ZRveQryGeHQIcWQfxhYSvocgw2bsF4WwP2KU84UlrCe0krBZwkUJW0W0YF/47bff3E7nn3++PxOCPe0zZZdgRyZOwU4XXXSRh8WSJtJ2GkRl89btaXLLri+bty/ZhffOeEbS04UXXui2iYdnjH+38e+LdI1HFIFOOgoCWgghhBBCZI6E3S7AuCkm77jkkku8MY/YQbCFGRUZc4XIIawPkUQoHePAEF1MrMFxjCVCjAWPBP8jGhBhjB1jP34zNovxcTTyCWdjMhXGvSGW0oKX7corr/TGMTM5MqbpsssucyGK4EEQAsIDsRAvQAgp5L4Za0ZjPIQAsg8ig+dBZHDdjh072vXXX++CinBHzoUoYvwa4Z0IuA4dOrgHkP0ZV8V5ELOIVOzCszCxCc8dH7bI83I9npPrsI1zcw3W4xlDGBKqGGyJFxDBd+mll/p9sj/HYdt40RbOkRbukftjchjOwTn5iyhFZHOfCFvGOjL2i3tAPDMLKPfL8XjYsDUCEIEWQknT2pr74b64vyBu4u+NY/EIEnbLO2eMJKGghL3uKts1nVUqmd/qlC9otXdxqVYmezH0PBOfO0B0M96UcaF4kBmjSGgxz8/7x459+/b1Y5hYBs8nnSV0kvTs2dOFPWkppFkhhBBCCJE5KdsbXdto9OONEdmDRiceIjwTNMSrV6/ujdh4mFCFyTiwKxN64MlizBGNV7wRiBxmQ0T0MKEG0NhHGCCo8PwgBhEBXAvPENdiin2uldmkEoyHYywYg81paCP08MSF79ghTDkn5w8hoYB3hElHOI7rcO/sy8QupBEIz8A2jqfRTmMdEYpIQ5zwDHhbGFdGaCLeLa5Ts2ZNF4M0+nkWJpNhP4QNYxZZx/8IWcQh94BtEJscx32wDpjEhHA97INgRgSEzznwHJwDAcbYOGyFGOadYAdCJuNBoDE+EoHGs7BwL5yTcxNCiu34zfOxL++e52c9tsROeO7C5DQITfbHu8m7QJjx/ByPjfGQ8l0+Qj4RPJwTAYe4xv7YjL/cO9cJzx0V7MP91KhWxXLn/WOynb0FQhgPHfYBBG0Qs0wWQ3jm448/7mPvmLiHyWGY9IexoNiQfUkzvDfEfxjPuS8hTTJjK/laZA3vmjwXX5aIzKE8owz9O9J3IkLHFx2olLcZTcAk/oD8SPuCPJlZW0H8AfUwHbJM9CWyhrqacowyTB2w2WNv50va/q5LJOyEyLkEYUdlhfDc29CRwPXSekapBChj8NginFiYAAfhDAh5OjTYj0lW2PZ3IWEXDQm76EjYRUPCLhoSdtGRsIuGhF109pWwUyimEGKPgdcTQcS3FOMXPJmIOiB8l99B1AHeVj7rwL5/p6gTQgghhEhUJOyEEEIIIYQQIsGRsBNCCCGEEEKIBEfCTgghhBBCCCESHAk7IYQQQgghhEhwJOyEEEIIIYQQIsGRsBNCCCGEEEKIBEfCTgghhBBCCCESHAk7IYQQQgghhEhwJOyEEEIIIYQQIsGRsBMiE1avXm2zZs2ymTNn2tKlS2Nr/2Dr1q02d+5c375ixYrY2h2sXbvWZs+e7ds4R9pl1apVsT13sGbNGpsxY4YtX77cf2/evNnmzJljv//+u23ZssXXCSGEEEIIkR4SdkJkwOTJk+3JJ5+0m2++2W666Sbr1KmTTZgwIbZ1Bwiv++67z2655Rbr2rWrC73AqFGjrEOHDta+fXu79dZb7Y477rDbbrvNf3O+IUOGxPbcwffff+/bvvzyS/+NoHvggQfsueeec9G3O+RJTYn9J4QQQgghciKp2xuSnQoXLmwFChSIrRJCrFu3zl5++WUbP3683XjjjXbGGWe4Bw2BVbt27dheZp9++ql734oXL24LFiywww47zIoVK+bb+Nu4cWNr1aqVb0co8hvxxrpDDjnkT/lu4sSJNnr0aGvYsKHVrVvXFi9e7OKP8zRr1szy5csX2zP74OlbvXKFfTR2nX0+doUNmbrcBk3Jevlu8nIbOn2lHVW1qKWmZE8U4t3s3bu3C1y8mzxDrlwZ9x3hzXz22Wft3XfftUGDBln+/PmtUqVKsa1/H3haN2zYYCVKlIitEZlBnti4caPsFQHyB3m/YMGCsTUiMyh7iWSgHM2dO3dsrcgI8uPKlSs9T6ampsbWiswggob6MtTfImsoxyjDpB+yx97Ol+vXr/f6WB47IdKBzEEIJRnwqKOOcpFy5ZVX2umnnx7bw7yhMWbMGKtSpYq1bNnSxeCIESNiW82KFClitWrVciF40EEH2bZt2/x8/GahkRJPShoBlfb3rpJr+2mmLVxno+eusV8jLOPmrdl+z7GTZMGwYcPsmmuusb59+7oNpk6d6s+bEYSv3nnnnTZ06FCjYwlxfP/991v//v1jewghhBBCiChI2AmRDniPypQp416z7t27+9g3iPdAIV7w0jVo0MDq16/vHjVCNek1SUsYIxcfqrkvyZ2aYnkjLlHCNw844AC79tpr7eqrr/beu6x61T/77DMPNWX/Z555xu666y7v+XvnnXds06ZNsb2EEEIIIUR2kbATIh3wIhF+iWDp16+fPfTQQ9atWzcP0wO8UYRpEiJ06KGHWtWqVd0rhwBk3F2yQVhpixYtXNxm5qkDhBseOsQzYadQrVo1q1ChggtlxLQQQgghhIiGhJ0QGcC4NsIDW7du7WLliy++sLffftuFCfH4TI5Sp04dD8XMmzevNWnSxGPO006wkkxkJeqAENM8efK4SMbrCcSeM66NbX+XV1MIIYQQIpGRsBMiE/DEXX/99Xbdddf5+DjG1C1ZssTmz5/v48QIJ3z88cd9+fHHH31ALPsonDBjCNNkEhls9corr9jdd9/tHlFsqYkRhBBCCCF2DQk7IdIBbxICLlC+fHkfX8f4McI0mSwEYVKoUCFbtmyZL2wvVaqUe+ySMRwzCqeccop/IqJcuXIeelm5cmX3fOLJSzupjBBCCCGEyBoJOyHSgU8PPPzww9ajRw/r1auXvf766x5meeyxx7pX6aeffvIxdYRqPvbYY7507tzZmjdv7tPZDhw4MHamHRCiSIhhZmGGYZ8Qzpj29+6wecs227g54rL9mKiEyWUIqczsUwdsO/PMM/3TCNi2bdu2Pr6O2UIZeyeEEEIIIaIhYSdEOtSsWdO/Scf31fr06eOiju/ZMd5u2rRpPmlKvXr1fHKVeKpXr+5eO8IK40UcnihCOUuXLh1b81c4F0sQNngD8V7xd3c+fbBxy1a7tsWB9p+2Ve2xs7O5nFPVHjy9iuXhWwnZgDFyK1as8G/Zhd94MfkEBDA+kc9F8DkEIIwV8cwx8+bNs+eff949pG3atMlUEAohhBBCiPRJmTBhwrayZcsq/EmIdIj3lgVxxTqWjARIetvDebISaGn3y+5xGcGEJNOnT7fqVbeLtHx7zxPWs2dPe/LJJz08lXvmfrk2M4t27NjRunTpYi+99JJ/EuG2225zjybjEhHM7Euo67nnnuvL3vhwZxQWLVrkghORLrIGTyuCnplNRfaYMmWK17l0AomsoYOI74oy5pmZd0XmkB/pPCNP0qkosoZx83RIMixAZA31POUYZRid1iJr9na+pDOd+ljCTogcTBB2VFaMD9xb0OgaO3bsn8Qs3+6rWLGif9KA7Uwqw4feaZzRUPv11199fB3CrkaNGr7sD0jYRUPCLjoSdtGQsIuGhF10JOyiIWEXHQk7IcRus6+EXU5Cwi4aEnbRkbCLhoRdNCTsoiNhFw0Ju+jsK2GnwSxCCCGEEEIIkeBI2AkhhBBCCCFEgiNhJ0QOJ7NPLIi/QoiJbJZ9ZK/o7KnPmCQTSmPZR3kyOrJZdFSORWNfpTEJOyFyMHxzj4+Aa5xF9uED9GXKlIn9EllRtGjRTD/jIf4K6Yt0JrIH5RflGOWZyBo+mYO9/u4ZhhMJPjVUsmTJ2C+RFUx6xvwcfI5JZI99lS81eYoQQgghhBBCJCiaPEUIIYQQQgghcggSdkIIIYQQQgiR4EjYCSGEEEIIIUSCI2EnhBBCCCGEEAmOhJ0QQgghhBBCJDgSdkIIIYQQQgiR4EjYCSGEEEIIIUSCI2EnhBBCCCGEEAmOhJ0QQgghhBBCJDgSdkIIIYQQQgiR4EjYCSGEEEIIIUSCI2EnhBBCCCGEEAmOhJ0QQgghhBBCJDgpEyZM2Fa2bFkrXrx4bJUQIqcwb948mzt3rm3bts0OOuggO/jgg2NbRGDatGm2YMECt01a+6xcudKmTJliGzdutAMOOMAOOeQQy5UreTzwN7QAAA11SURBVPvDSEssUKpUKatWrZqlpKT4b1i+fLlNnTrVNm3aZCVKlLBatWrFtiQnpJvJkyfbqlWrPN1UqVLFypQpE9u6g5kzZ3r6g0qVKlm5cuX8/2SHfLd48WLLnTu3NWzY0PLmzevrN2/ebJMmTfK8mS9fPs+TBQsW9G3JxooVK2x7G87zIGU8YK+6detagQIF/DdpEHutXr3a12Gv/Pnz+7ZkZsaMGbZw4UK3W+nSpT3vYTtYsmSJTZ8+3dMa5VyNGjV8fTIyZ84cL/NDOR/SGuUZ6axQoUK+nnp00aJFvj29ci6Z2Lp1q40bN87zHHaiTCd9xUM9SfnGdurRkiVLxrbsOsuWLfO6RMJOiBzKzz//bN27d7dZs2btFHYXXXSRNWvWLLZHckOD+quvvrIRI0bY/PnzrV27dm6fAKIY+40cOdKFStGiRe3UU0+1s88+2/LkyRPbKzlYv3699e7d24YOHbqzo4DG0GmnnWann36674M9sdfo0aO9QUSdcsYZZ1ibNm0sNTXV90kmqGA/+OAD++mnn3ZW8FTgV155pdWuXdv3GTRokL333nv2+++/++/KlSvbFVdcYQ0aNPDfyQoNxAcffNDLrsKFC9vzzz/vDZ8NGzbY22+/bQMHDnRhh0A5/PDD7dprr7VixYrFjk4eRo0aZZ06ddrZ2Gahof344497J9WaNWusR48eNnjwYE+D2Ktp06Z21VVXWZEiRWJnSS4Qup999pn169fP0xllVb169axDhw5eptHgfuutt7xhvmXLFk93bdu2tdatW+8UN8nEO++8Y++///7OOi/YABH82GOPeZn29ddfW69evVwoh3KONEYnQrKxdu1atwVtC/If9jrwwAPt3HPPteOOO873+fzzz+3jjz92YUfdSMfBdddd54J4dwjCTqGYQuRAZs+ebW+++aYLEir5Z555xis0GkWhEZnsIECwz7HHHus9/6G3FrAVFRoNp5tuusltiffpk08+8YZ6soGdaABdf/319vrrr9tJJ53klRIVOkIvpC28B3feeae99tpr3rD88MMP3YbJCJU6nQEIlFdffdUaN27s3rsffvjBt0+cONGFMPt06dLFHn74YfcUsA7RkqzQ200+w8uJ0CVvhsZk37597YsvvrATTjjB8+RZZ53lnQ2ffvqpi5pkA7tQbtGIJl++8cYb9sILL3hDEvr06WPffPONnXLKKW6vk08+2TsTaFgmo71gyJAhLlTwNnXt2tXtcvnll7vQJd+R/+ikeuCBB6xbt24u7NgfoZeMkMfoHCB9sdxzzz3eQYB4q1Chgv36669e9uOVevHFF+3+++/f2Sm6bt262FmSB9oH5C86nLAX6QixRxqinqQj+d1333UR9/LLL9vtt9++s1OUenZPIGEnRA6EMJPffvvNWrRo4YKkatWq3rCkN4dtwtzTdOONN3qFRGMyHkIKqcjxnDRv3twrd2yJuKFBnmyNIho9l112mTeGsAU2IdQSLwDhYEuXLnVRd9hhh7lHgDAcBDMVO/ZKRshzNBhpAGEPemvp9Q6NnRBO2LJlSw/ToXebkENCn1iSFUIwhw0b5t5g8iZeEwQMeRTvObY88cQTPR2S1vCykPYQgskIZRF5EXuw8D9eAMoqojaI1CCNse3oo492zyb2orGZbPDM33//vYfVU56VL1/eQy1r1qzpYoVOT9IfdSUNc9If5RjlHJ0yyQhhziFtsZB2KMMoz+h0GT9+vEd0kCcReng/WfC2I/CSDepD8mTFihV3hvGS3vBksn7MmDH+t1WrVp7+KPNpoxH6S5ttTyBhJ0QOhJ5/GkLx4TYhFh5PgviDtKIO8EZRWREGFsB+FM6Eg6V3TDKBkCMdUWHRsCakid5I0lsQvcFe2DGsSzZIJ9gF++ApQdiFMEzyKIIlPo3RiMJWydjTDfRY432jQU3DMeQz7ETjGvFGAzyEhTHujoXjyJfJBmkFG/Xs2dP+/e9/u+c3CBA6DbAX4+pCNEKwHWmSJdnAJnhHSF94fh966CHr3Lmze1GwJeVaKMcClGOkv2TNk/HQ4fnjjz96NEYIF6ccoyMhtC8o80lzpMtktBmdmwxv+/LLLz3ygHB82hN4zcmHpDHsFcYF8z/2ogOLunJPIGEnRA4kuPTjx84S8kXlReEsMofebgpahAsFL1DZ8z89cnsqZCIRoYE9YMAAr4So3PGg8D/2whtAIwhIb1Ty2At7JiP9+/e3Sy65xD3DhOjgBcAbAKQhbBXGhlHpI/KwI2MlkhF6s3/55RcP9SX9xHeg8D82oxEUGkU0JhErNCCTscMKG5Gm8NIhbEljhPQiVIC0FGwE/I8QxnOVjI1uRBtlEVErpDPsw5i65557zr2b1I8saetN8in1Znx6TDawC2NbESl16tRxb1PIk5Tz1JVAxwHlGHZOxrYGovfSSy/1PEZ4JcMV8JTjoQPsRVlPugLy4562l4SdEDkQKiIK4vhwGwpfoGEkMieIExo/oTLHftiU8JMg9pINKh/GBzCu4tBDD/WJZAB7scQ3FoO9aFSGtJdsEOLFhDwXXHCBh+QMHz7cx25ip2CftDbDjsmYR/Gm4K0jLOmoo47aaQugIRTSGA2j4G2K3x5mzUwmCPdlDM///d//2SOPPOIhl3jpGHdI2sI+2AqbQciHNL6D1zOZQMhRnuOxu/fee33iGSZ4wmYIPLZD2noTW5InQ3pLRsiflF/Uf0ceeaTbIqQxbBrvbUrmcoxwSjr06HxiwhREMNEajLej8wXbkM7SeudYv6fsJWEnRA4kCI/4CgrPCYUtPW0ic7AfBW18o5uKjQKZ0MNkbBRRiTPbFxNYEE7IRCrB24S9SFvx6Q17UeHj0UtWIczYOWZSpfHIJDz0zFLJM7kRYgSbBpthKxqY2IqGZ7LBuELGmTDG6a677rLbbrtt56czaIDjzaNRGbwugO1oINH7newze5P/wudaaEDymzKM/4NgwavJb7wrwWOQTNDJRP6i/A6hg0zQg62C5yltORbGTBFex7ZkhTHnfNIgPgwTsGe8sCOtUY5hY2yWTJBOmKyICcMYw0mHXvv27T2NUe7jKcYu8cKOsox8SccUdeWeQMJOiBwIA3dpBDHegsIGgcIkFoQTStj9mSDSaGgHmHCAgeKMxwjhEWPHjvWKP8w4l0xQcRNSwmxfiLobbrjhT+IDe9GwpmFOpQ40xLFtMtoL6LlFwAWoyLEjNiEfIvpoKIYxUYy9oOGEHfdUBZ9I0EmAx4mwperVq7s3KnhJKM9IYyyM6QmTyyD8yJ+kxWT0DtBQDJ1PCF7SEmUU9iI8k7zHFPR8zgXC9+yoA6gfkg06Vpjgg5l8w0QV2ASbYRNmKkT0kq7Ir9SdlPvYKlnLMUCIMJsv4pdJUoJ3HFFHOUa5Fsox0hv1JvUnnaDJBHagPKLMCuURHSh0IrAOLx55EzuSxiDUE0y0Qp7dE6RuV5OdSOzJWCgKkVOh4Ugjm54jesDpLaLHjbErTZo08Yos2WGcGN9m47MHjGmiZ5YQQyorKngaQIxZwX6MWWHQODMcEl6RbI0ivG9Mo46dSFs0FKno+T4WjR8a4lRohOpQwTOrIQuzozH7aDKGyZFemH6eWeMIjUMYM4kK4oWZ9rAj2xDApLHvvvvOhR3hrfSIJ5t3gAZQo0aNfAxiWBj3hJDr2LGji11EMekOezE7Hzajx5vp/vdUoyiRCB50xosR/kV5j8gl/Jd2HZ1VwV6kNeoB1vEtxTAmKpmgHKLjCXtRTpH3GDdGJwLT+tOpwszRlPfYjDxMmXbEEUf4d+xCJ2CyQduB6frJo9R/8d5eyjHqTQQwNsOezIh5/vnnJ9137GhXUV7RpqAjnU4D2hn8JSyfz42Qxpjdl/yIuGM79enFF1/s6XB3oDMC75+EnRA5EIQHY6AIKaE3iB63c845xxvZ8Z6pZIbClwoJexAyQqGM14SwCYQKnikqLXrFEXk0NPkQcjKGMFFhUBFRKSF8EXg0kBBz9IBTgSPiCHWiQ4F0xycRaHCHkKdkA+8SDUkECOmKBjfhOXSuYEPswlTXbMODwDoqdwbZq+NlRzgheY/8yWcNKNOwKZ0ueOzwDBAWxsQ0u9sgSlTo/afHHzshcPkkC2kseHzZjo2oA5j0AtsRGhZCNpMNOkuwAd4RbEb51axZM5/sgnXkwfr163uaw+tEOUZHDDZN5jYyQoQy//jjj/d6ML7TiTqScoxOKwQKdQD2Ii0mW+cUkL6oExF4fD6Djs9//OMf3tmCx472A3UlHQjkXeoBOlpIh7tLEHYp2yudbTRqqLCFEEIIIYQQQiQOiG8Eo7oFhRBCCCGEECLBkbATQgghhBBCiARHwk4IIYQQQgghEhwJOyGEEEIIIYRIcCTshBBCCCGEECLBkbATQgghhBBCiARHwk4IIYQQQgghEhwJOyGEEEIIIYRIcCTshBBCCCGEECLBkbATQgghhBBCiARHwk4IIYQQQgghEhwXdikpKf5DCCGEEEIIIUTiELRcyqRJk7YVLlzYChQo4CuEEEIIIYQQQiQG69ats9WrV1vKxIkTZ21XeRW3bt0a2ySEEEIIIYQQIhHIlSuXbdu2bdn/Az/MeQXIt4a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B6021A3-CB99-4398-60C8-B2AE04B09912}"/>
              </a:ext>
            </a:extLst>
          </p:cNvPr>
          <p:cNvSpPr txBox="1"/>
          <p:nvPr/>
        </p:nvSpPr>
        <p:spPr>
          <a:xfrm>
            <a:off x="1187532" y="1999013"/>
            <a:ext cx="968828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3600" dirty="0"/>
          </a:p>
          <a:p>
            <a:pPr algn="ctr">
              <a:buFont typeface="Arial"/>
              <a:buChar char="•"/>
            </a:pPr>
            <a:endParaRPr lang="en-US" sz="3600" dirty="0">
              <a:ea typeface="+mn-lt"/>
              <a:cs typeface="+mn-lt"/>
            </a:endParaRPr>
          </a:p>
          <a:p>
            <a:pPr marL="285750" indent="-285750">
              <a:buFont typeface="Wingdings"/>
              <a:buChar char="ü"/>
            </a:pPr>
            <a:endParaRPr lang="en-US" sz="3600" dirty="0"/>
          </a:p>
        </p:txBody>
      </p:sp>
      <p:pic>
        <p:nvPicPr>
          <p:cNvPr id="2" name="Picture 5" descr="Table&#10;&#10;Description automatically generated">
            <a:extLst>
              <a:ext uri="{FF2B5EF4-FFF2-40B4-BE49-F238E27FC236}">
                <a16:creationId xmlns:a16="http://schemas.microsoft.com/office/drawing/2014/main" id="{9FD726C1-A8A9-7A8F-6801-E35850BE7D05}"/>
              </a:ext>
            </a:extLst>
          </p:cNvPr>
          <p:cNvPicPr>
            <a:picLocks noChangeAspect="1"/>
          </p:cNvPicPr>
          <p:nvPr/>
        </p:nvPicPr>
        <p:blipFill>
          <a:blip r:embed="rId3"/>
          <a:stretch>
            <a:fillRect/>
          </a:stretch>
        </p:blipFill>
        <p:spPr>
          <a:xfrm>
            <a:off x="574589" y="1851356"/>
            <a:ext cx="7088659" cy="3948179"/>
          </a:xfrm>
          <a:prstGeom prst="rect">
            <a:avLst/>
          </a:prstGeom>
        </p:spPr>
      </p:pic>
      <p:sp>
        <p:nvSpPr>
          <p:cNvPr id="6" name="TextBox 5">
            <a:extLst>
              <a:ext uri="{FF2B5EF4-FFF2-40B4-BE49-F238E27FC236}">
                <a16:creationId xmlns:a16="http://schemas.microsoft.com/office/drawing/2014/main" id="{EE00B88F-5B3B-693C-61B4-7B75BEE0AB08}"/>
              </a:ext>
            </a:extLst>
          </p:cNvPr>
          <p:cNvSpPr txBox="1"/>
          <p:nvPr/>
        </p:nvSpPr>
        <p:spPr>
          <a:xfrm>
            <a:off x="8268729" y="1997675"/>
            <a:ext cx="376881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accent1"/>
                </a:solidFill>
              </a:rPr>
              <a:t>Is this a quality recommendation letter? </a:t>
            </a:r>
          </a:p>
          <a:p>
            <a:endParaRPr lang="en-US" dirty="0"/>
          </a:p>
        </p:txBody>
      </p:sp>
      <p:pic>
        <p:nvPicPr>
          <p:cNvPr id="7" name="Picture 7">
            <a:extLst>
              <a:ext uri="{FF2B5EF4-FFF2-40B4-BE49-F238E27FC236}">
                <a16:creationId xmlns:a16="http://schemas.microsoft.com/office/drawing/2014/main" id="{B64342E4-28AB-16BE-F7A5-0902F13DAF07}"/>
              </a:ext>
            </a:extLst>
          </p:cNvPr>
          <p:cNvPicPr>
            <a:picLocks noChangeAspect="1"/>
          </p:cNvPicPr>
          <p:nvPr/>
        </p:nvPicPr>
        <p:blipFill>
          <a:blip r:embed="rId4"/>
          <a:stretch>
            <a:fillRect/>
          </a:stretch>
        </p:blipFill>
        <p:spPr>
          <a:xfrm>
            <a:off x="9101652" y="3748860"/>
            <a:ext cx="1999992" cy="2603928"/>
          </a:xfrm>
          <a:prstGeom prst="rect">
            <a:avLst/>
          </a:prstGeom>
        </p:spPr>
      </p:pic>
    </p:spTree>
    <p:extLst>
      <p:ext uri="{BB962C8B-B14F-4D97-AF65-F5344CB8AC3E}">
        <p14:creationId xmlns:p14="http://schemas.microsoft.com/office/powerpoint/2010/main" val="3904428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2">
            <a:extLst>
              <a:ext uri="{FF2B5EF4-FFF2-40B4-BE49-F238E27FC236}">
                <a16:creationId xmlns:a16="http://schemas.microsoft.com/office/drawing/2014/main" id="{9A5E0CD6-8D59-F348-B54B-746C76E0A30A}"/>
              </a:ext>
            </a:extLst>
          </p:cNvPr>
          <p:cNvSpPr>
            <a:spLocks noGrp="1"/>
          </p:cNvSpPr>
          <p:nvPr>
            <p:ph type="body" idx="1"/>
          </p:nvPr>
        </p:nvSpPr>
        <p:spPr/>
        <p:txBody>
          <a:bodyPr/>
          <a:lstStyle/>
          <a:p>
            <a:pPr lvl="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813368" y="240080"/>
            <a:ext cx="10814050" cy="990600"/>
          </a:xfrm>
        </p:spPr>
        <p:txBody>
          <a:bodyPr lIns="45719" tIns="45720" rIns="45719" bIns="45720" anchor="ctr"/>
          <a:lstStyle/>
          <a:p>
            <a:r>
              <a:rPr lang="en-US" altLang="en-US" sz="4000" dirty="0">
                <a:latin typeface="+mn-lt"/>
                <a:ea typeface="ＭＳ Ｐゴシック"/>
              </a:rPr>
              <a:t>Example 2</a:t>
            </a:r>
            <a:endParaRPr lang="en-US" dirty="0"/>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AutoShape 4" descr="data:image/png;base64,%20iVBORw0KGgoAAAANSUhEUgAAA3YAAAHgCAYAAADpDf/6AAAAAXNSR0IArs4c6QAAAARnQU1BAACxjwv8YQUAAAAJcEhZcwAADsMAAA7DAcdvqGQAAP+lSURBVHhe7J0FnFXFF8fPsnR3dwgoNoqBYndht2Ki4t/uBLs7QAUVE1tsFDFQbEyQ7u7u/e/38Aavz7dv31sW2Ae/r58r+27MnTsz997zm3NmbtbQoUM/z87O3mPFihUmhBBCCCGEECJzyNVylpOT81PW8OHDc8qUKWNly5aNbRJCCCGEEEIIkQksWrTIl6whQ4bk1K5d2ypXrhzbJIQQQgghhBAiE5gzZ45NmTLFivEjJyfHVwohhBBCCCGEyByClnNhJ4QQQgghhBAic5GwE0IIIYQQQogMR8JOCCGEEEIIITIcCTshhBBCCCGEyHAk7IQQQgghhBAiw5GwE0IIIYQQQogMR8JOCCGEEEIIITIcCTshhBBCCCGEyHAk7IQQQgghhBAiw5GwE0IIIYQQQogMR8JOCCGEEEIIITIcCTshhBBCCCGEyHAk7IQQQgghhBAiw8nu0qXLzeXLl7cyZcrEVgkhROEyffp0e/PNN+3rr7+2JUuWWKNGjWJbVrNs2TL74IMP7Msvv7QmTZrY8OHDff/s7GyrU6dObK/MZcyYMdanTx+bOHGiNW7c2IoXLx7bsu6YO3euvfjii/bnn39avXr1rGzZsrEt/2bWrFmet99//93q16+f536i6DFkyBB75ZVX/D7hPf7aa6/Z33//bS1atPB1mQjPiHfeeceKFSvm7XbcuHHejrl3eDasj3tnffHbb795nS1evNifiVlZWbEtQgiRHthWCxculMdOiMJg/vz5Nn78eF8mTJjgC39PmjTJVq1aFdtr02TOnDl2991321tvveUGG4INMRFl+fLl9tNPP1m/fv28LDHmPvzwQ/vrr79ie/wb9gllPGXKFDeMNgS//PKLXXDBBXbHHXf4debFqFGjXLgOGjTIli5dGlu7blm0aJENGDDAPvroI5s5c2Zs7X/hRYCg/vjjj23q1KmxtWvHvHnzvA4R9Dk5ObG1orCh/XOf0BFCPX711Vd+D61YsSK2x39hW8+ePe2cc86x9957L7a2cCiM+xJhyjX98MMP/nvGjBn26aef2meffebXWBShE4Vrps3T9lOFzhSeC4MHD7aVK1fG1hYM7veHH37YOnfu7Pfz2kDd3XTTTXbJJZfk+QwWQhRNJOyEKATef/99+9///ucvwosvvnjNct1119mCBQtie60dGDX9+/d3oyeZiChq4DGit71SpUrWsWNH23fffa1UqVKxrauhFx6PQ7ly5fxfeuv5u3LlyrE9VkOPFELlzjvvXFPGV199td17770bxACZNm3aGoOOvOUFPfFcc4kSJWJr1j3hnCVLlkzqCYjuV1j07dvXzj//fOvevbt7YzMJ2ir38zfffFPk8869Urp0ab9P8NDRvqpVq5a0nSHs8CAjwCZPnhxbu3Yg4BLdl/fdd1/a9yXPAq6JZwDwL7+LqqeONoJQ5vnP8tJLL6Us0grz2nj+jB071p9Ha9tBEzpmSGv27NmxtUKITEDCTohCgJd7MEgqVKiwZkGcFFZ4DcbTq6++as8884x7QjIFRCjlQ3jYeeedZwcffLCXSxTKDnGBd4fyouwweqJlh6cLoYARRa8+aVSsWNGPoXf/559/ju25/thtt91cVCLga9asGVsrqBPqNBPDATGOn3rqKXv77bfdk1yUiQ6h4P5JJYyWZxRe5gceeMCOPfbY2NqCw33Zo0ePInVfrk/o3EG8UhfUwdChQzdIx1uVKlXssssu83o98MADY2sLRtOmTe3mm2+2u+66y9q2bRtbK4TIBCTshCgEECAYgZtvvrmHwyBAMHbuv/9+FylAuA6GD+MqCMEh3CURGAp4udiPnnVCOTEUMB6Cd2XYsGGeRtQbyH7sz3EshGdFw0DpqR85cqSPy0FoYcD+8ccfni+gx5dtv/76qx+bSq8z+xBmGM5J+oGQHzwgiDQMQMItCU+Nh+tif9KjvPjN31FDlRCzgQMHelp4/QjvpJwfeughDytr2LBhbM/V4I2gjMgXZRcfxoU4JgSK3mnKA4OM3/RUx0M5UyeUDdcbwHhlIe/8G0CEkx7nJuwUgRMVqVEoM/Yjr/FlQ2855ySv5IF9KFOgPKNlH9pKPJwXDw5pkxZ1TshcKowePXpN+nh41gbaAenQzmhzXEu4NqC+aXesC9cYIByPuqE8aMe0f/YbMWLEv8o9QJ1S55yP88R3hHB+jg/hguxDWXJPsGCkcz9zTu7ZENrIubgO9idt6jgabkj5U2a0FY4P18m+eYXDsj/7sHDvx5OsfXAv0HYRUwhp8snzIT/PcGizob0Qxkd5cG1so/z5Hb32vPjkk0/yvC/POuustO/LVKG90A5IhzadqOwom+gzN5yXMo9COwr75PVczgs8u7TPI4880ho0aOB1RHqJoD3QNsI9GO34CM9AjuU5zPWRl5Cv8KynvYW2HfW4Um+hXvk3QN2GZxdtKbqNfcO9xDlD1EFIJz4t4F4i/5yfdONDT7lHuW9o77Qd7ml+U+bxaXE+roXzp/rOEUIkJyv3Zs6pVauW9/YIIQpG79697Y033rCdd97ZLr/88n+9sHlZff75575gPPKiZTuD5Q866CA3hoCXHmNk8BQgLjAMq1atakcffbT3sj/xxBNuvAWRxParrrrKdt11V3+5MgEGY7iCEUuvOdsOPfRQn4QAo4IeWIy2vfbay/dFdBA+tOWWW7onEOGF4YC4wlBhyUuQ8OLGg/jjjz+uMVp5juDF4pyEh914441uWGEoUw5cO9sQYvFgWGAU7bnnnm7QYDxsscUWnneuj7AuDADyesUVV/j1JYJywdhkoRwxTig/juPcW2+9te/HmL+nn37ajjvuOC+Hb7/91q+9bt26dtRRR62pFwz95557zg0ZDEXq5KSTTvLtGCy33HKLG6833HCDbyN8iQkt8FRwvYh9rh8jqHXr1nbppZd63jHs3n33XResGEOUM4bhAQcc4F5NIPSWHvhddtnFf1NnpHfMMcf4mDiMsjBesUaNGrb77rt7e0EQU4bkCeNpp512chHCtRByuf3221unTp2sdu3aLthuv/1234+2S/oY24z9IeyXuiVvlAvXfPjhh3sbTMYLL7xgr7/+urVr1869CJzzySef9HA9yps2QV1SN5QJIboYeIylwoDlWk499VS/HiA08vHHH7eTTz7ZrxdjmvKjvCkrrjm0U8qdcqW8qS/y2qxZM9tnn31sv/3289+UI2GD2223nZcVE3YwMQde1++//97ri7xRf+SF8uEaCLMjn7RTtrMfHg08X7QBzsc9RllzTbQZFqBcuaZWrVr5b66TkFWuOdQhzwTqhTZKm2dMKu2De5fr4xx4Y4JHhn0QVexPPr/77jsXdjvssINvTwT5pi4oU9rxiSee6PnlWUI7Y7KiL774wp8jhHpSZtQZ1xpP/H155ZVXrunIiiev+3KrrbayQw45ZM19yb3GdXNexotxjyEWsVPCPYaQYtIR6o1y5HmKl4m2yfMHaLe0Q+o67MOC2Nhss818XCztnDG/PJspY9oGdUCbCvd/MngO49nienjWMeaWZyLlSLuP3ie0R7bRfrh2rpfjuYd5HnOttB/SI5SSOuaZxDuDdNq3b+8L9c3C85RrPvfcc61ly5aeFh2J3BtERvBu4d6mPClDtvNMPv74430bZUJ7pq65l6gLrvm0007zeu3WrZuLZdrFtttu63lmX54LCETOTwcCz2jS414HnllEMRxxxBFe1uSH9GifPH+pI9oy1/jss8/6/cpzl2ciz12OC/eyECJ1sCO4r+SxE6KQ4GXEi5mXIUYFCy80XoAYFxizCB+Ms+rVq7sAwDgJQgzjCnGF8MJ4YT+MIYwmjDUMriAYeUmynXFrpM/Lm4kQeEGyHoHASxXDvE+u4MNo51he3sHAYjuzIJI2IgEjgvQwFlgXDO9EcB7ySjqkxzlJi/NgrGIsURaIMowJRCuGIfvk1YmEgb/33nu7EYOIwLDjeKAsKVcMCQzBvEQd5yFPzz//vPdmU2bkjesmLAxDIng9KA/yhOGMMU+ZsmA0ItI5JyAAMdjYhvEP9KADeSVtyomFMg0GJyKcc5Nv9qeeaCMsIZ+ch2OoL66VtoCxRdkDecQbw/HkgXKh/GgrGPGIDc7BsUEoIIijUA9MpsC/7EsZIsa5LvKRyIjC0MUIxRgkb9QbXuMg5AsC56VMyCOGYWgbGK6PPfaYlwftjzFinIv8cf9AqCv2oZ1yHKIUw5yOkDDRBr3+CEDKj324XuoNbwH3SNiPekPQUY7UPe2EcuXcLEDZUt5cO3VMe6BcaPusC2VJXSPOgLLk3uGe4B5ASLMv7RWDHjHFNsqddof45Ro4P/vhMQueDUQwafB3qGPaEu0DkQCkiwAgn+QFwz+ZqAtQD+ST+gXKAxFHuuQxXDttFkM+vk0FovclQiUvURfae6L7kvLnvox6n/KC8uU+477hmRXuMUQfZU0HW/D20s6YcAXRhJA95ZRT/HzkkbIkLZ6ZdAIA6ZAv8oEg5HmdH7RdnuOIQdJE5HAO2lXUw0175toR+ZQz+1LPtNd4aOd0KFD3iE325RlAOT366KMuhGj73CukwTXwDOF6qAfqLtQrZcD9Spvm2cV9FDoaEIfUCfvzzCe9aGcI7YP9+Q20czrCuGbKm/KiLLnXeBewHsIzi/157pAu+3Mvc02hXGhX0XcO+QjPPSFEwZGwE6KQwMjAeGMCFcaw0APLi5gXLj241157rRudjzzyiF1zzTVulGEkBoOGFyFGHi+5rl27+n70mmKo4XmjR5gXNC9dJicg7TZt2qwJpcEgwHPAcQ8++OAazw2GAD3KHAcYRngN6P0mbBRvDgYl+cQ4u/XWW70Xfv/99/d1icDowQjASMGLwjnxLNEji2GDkMXou/DCC70XFmOWvBKehbcpXehRxsjBcAmGdyIQNxgsnI8y4zrIGxN5YAxRDsG4B8oCI6RLly5enngSyT+GVagXxBZlR3p4DvDeBA9agHKi/kkfow6jiJ5pzo0HBy8Cxi0LaVE2GD1cD+XHuRE3eCs5N73eIV2OIW28K6SHVwQDkjzzm4XjMS65nviQSQwtvEf05lPfeJXJAwYe7S0K61mHgOHctCfSZkFoY+RhLJOngoBQQDAwsQb55nrJM+nhFeI8eLWoA+oc0RBgP9o4XkXK6vrrr3eDkc4E2jhwD9FryScl8HxwDv6l04C8RwUYUDa0T+4X7i/q/4wzzvD8ILSoO+5FjE+MWOqKdaHc8QKSFt5R8hHSxdDmPubcXBP7Uba0JcqXdoowZ3/aBnVDetzXeBfpdcV7TzuiPNjGNbMvx4b2sbaE/AYoYzwmtBM80XgwE7WpQPS+pDMqL9gvv/sS4ZIf1BedAtzD1AnHkw75xftK+XIe4JlG+e2xxx4ujmhriIcw1pc6o73Qpqhz0uH5zL2NCGFG2fzAE8YznOcmz0I8gSwIOTpiAjwryQ/P/HAunu3cx5RvPLQfOrDCs5j9KDue5+FZxfOZ8qAjivKN1mX4m/uHdrfjjju6h5q226FDB99GWXE/0t64l2hf3As8a6L3N8fzm/bIteK9C/cA0Qd0/JAHtgPnZn/SOfPMMz1d9qN8uIbQlkLeSO+2225zLx8ew+i5hRDpI2EnRCHCS42XbVh4cWH00GuMAcGkDPfcc4+9/PLLawzaYFyH8S0YIvQcA8YhLzvS5SUciL78woudFyzHAi9VDHGMLQzOYHRyHHni5c4LHViPMYPRgNhAuNCbimHBvonA8CTfpIGXADCaCCPEAOZ8odc45JV/ExkxqUDZIcAoAwzbvCBPGCxcC54MjgPChBCzGBahvIE80ZMdhBrXQ9ljWIX92EYd4smgbDAcMSLjoRwx6FgwiIMBhXcW4yUYTOzHNRB+xzqMVIw3FsbXUEYYywF+I4YId2J/wJDE2MOrRXtCGGCMUl/R8uF8iCQMO8qP7RjW/EubCSGgAf7mumlTXDOGa8gbobIhb6FO04FjWBD45J1zIcAA4z54a6kDvGfUASI3wLGUwzbbbOO/ae+kRZ0ilBFu0XsIYx44hpBO1kfLhmvBm0fYHQIgwH6BaHtFRHIv0olCJwaGKAY75UR7Jx8QjqfNBQ8v+cSw5Z4gn+SDdkqd0E6pI6BuCGmkjKkb6hsBGOoAr0h8+ygsSBfhwXODa6JsECnx5RYlel9G76t4wn0Zrjd6XxJGSNmFuo62x3jYRrmE/CBwKRdEBp542gztGvDYck10tHANeB3JB3+zUIYsPKe5p0mH+wjPH9eTXxlzj9A5wvH8S6cVnkHaIunT+RWegYgYzt28efM1k5Hg8SI8F9g/wN/cB3TA0HYpK/4lT+xPmVEOlBvbOAdLonKjPfFcxjPHs4sOG55FQD6oY9oz23r37u35oy1G2z3p0mYRwrQLnvG0E6Ctkl70eQlcA3nmvQd0OnG98c9VntMIaIQdHmqea1y7EKLg6A4SopDAOOHFG17wiDjGr2Gw0MPKyxPjgpc8L/8g1MILORg2vDzzI/oS56XOCxMDIxj+wAuSJWo0AMfGvzwxAPAE8aKmR5UQMa4jGCbxYMiGc7IESJf048+5tmCkYeyTH0Kf8oI8kTfyES0LCNccnzd+h3XkPRwXyhjD/6KLLvKefoQX4+eYHCLUXyI4V7RcEhHSR5BhNLFwboQLBk4U2kQ4H3klfAyvF2NeaE8sGF8Q0s2LkC/yGARFFI4PCwZ0yBv7ky8MuVCWBSFablxv9HwQLbuwLhHRYzBeKaO87qGQ3/i65/xRIzZKNH1A2DK2k3BUBCSdG0FgJMpnNN3466SdBmM8tLd4QprR9sF10j7odFlXROsnlGPISzzR+xKvW16QZuhcSrVukhHyQycK5YJ3nQ4lxo6GMYw8yyhb6otxY4xRpgOB+zmIl5AOIi6kwzbaOMcnA8FI2CfpIOwIDWXh+cQ1Er0RwjnDeWjX0Xsnr3IF2kggtB+OD+0qvk0lAk8x3jLKhLBNygIPGmmzjtl8iQihjfXt29eFLcI5/tlF/eGt4zy0wSh51R+/4+91CHnF+4z3nU6P8M7B8xqeY0KIglHwt7MQ4j/wQg9hWyz0SNIDTK87vauEZuFhYcA7XoLoy5DeU156hLRgsAACEDEYNUI4JngHAOOKnnBejoxZCDBoHa8Q21iixL+E8RrRq0pIDqGkePowTDAGEsF20mR7GHNFmoQ2YSTgneDaCwvKlB5fjAi8SBhQwfDhvPQ6Y2hRxuQNI4Te/GBY4FlhPAtGCYZoMqJlw9+ElWJMEzrFLH9cN+fDAxFvAFGnGIb05odywWikDslLqEPaCXnhNxPU0CZYmNCB8MfQqx/yEs0T10YvNz3fhDpxXAibi+4HpI/RTV1yfsqMkDfaE2WaqI4wwLgO9sEIjuaNiRfw/hUW8WWdDK6FciUUDxAS1CllSZ2znXuINsI9FCYkwVANYX7sFyWvc5IW91h0O2ki6PA04K2jTPCeRI3XvIi/Ttop9y1ClHYajHWuDWFA22DhWgipjtYBocyJPMbrgvzqJP6+xDOU133JfUfbJZQ3el9yzVwr5ZEKtE3Ox7+nn376mrLB60MYKd5gxAHn4TlE+RGKjLgj/DyMQeSctB3uYdp1SIcOOEIS4ztXolBf3FOcBxFIuGynTp18IVyXcHE8h1wf8EzgfHhcKQ/Aw0gYfSqEeohvR/nBe4fORt47hK3iaUOEImAZt8v106HHx8ipR/JHBwbtPwr7cU3UG+HMocOP5z/XyDMjnecqcE8SkUKd0HHG8aQVxkgKIQqGhJ0QhQgvr2CkBTB0WDDECffhJYs3LITOBRjrxguVXl7GVrAf434IASRd9uVfDM5evXr5C5FxHPS88lImPUI8eUmzjdAazokhg2hLZoByDo7hnExGgcESDPxEYCwQsojxzKQUHMfxYcINwohCOGlhgFFEWA/GBYKKa6NsOC9ilLFvzOiJ4Y4II/+EHYV96AlG+BL6l8rkEgHqo0+fPn4O0sFYpPyDURiMFf6ljgm9I5SQcqcHmmNYEAWkxUL7IKwPrwvGH57dkE/GYTIWJkzOEtKPwjoMZNoD5c1x9LxjZEXbU4B6D9fAeRCFrEMcIFKj7ZW/MdbZhuhgUovQLjgHRm907FBBSHRNqcC1YZAyvofr4F7CCEQ0hDrlHmI/BB+GPvnmXqJtsB8eDIi/R6MEo5ZzIaQw9mlztCnSRrCH8sDIDfunCuemHeOp4F4hjVDGlC+GN+P72E6nAN7h0D4Ym8v1IyoKg1TrIq/94u/L559/fk1eaW+UXX73JUKW+zJ0GIRzxZ+T39xjhAsSIorHlLGRPO9Ii9kb+U1HGuWKF5t7FcGJgOJfvFIIFyCUFxGI8GdsXUgHTzj5Tia66HgjPa4f0YjYji4hXBJhS14Qf3Q68LxkAhLORbtEyNCm0m1D+RHKjslKwrOLibQof/KM0KTDivGjbON9gvcZkct9EoX2yrOOe4znBoIslBUdHEQx8DwLs5Hm1VYCYTuTvoR2TwQC5cR58nrnCCFSQ8JOiEIAAwJjmxdnPBj6YSISjIHgyaGHGgEQBBeGzWGHHebrEXd40fDYhbFC9GiGiS8wOjD+OR+90vQUYzjxcsaQwvjmhcyEASeccIKLtGAYkc94kYcwxJDlnByLwc9kFmGMUDwYcnivEHgYn1wT10beuFaMm+DNCudMVDbpwLmYOICedIwTrp/8Ulb0RGOoUcYYWqG8wz4YbxjKZ599thtYkChflBEGBmFjIf8Y2QgI0sHzxpg5ypQyCGkEYwUPGBPIUOcYnpQL21lHmSKWKHvqA68AY784H2VO+ggSzscClCfHs0+AdDiWdkLvP8dhVDOmhfRpi0CeaA/ULYYm14ChyXoEEGP2wn5hjBhlxjmZ+AWDneujXkM5I9ZJLz+4RtKMli3ph3C8APuF6wtlGPLDEhVgrKfMCaejHvAuIBi4Z0JoItfJJDPUUZhkA8OTewjvTvB0UbekHz1vANGAwU/Z0X5IhzxTXoTjhvuEe5C8cA3RdLhmromyC3AdYR1psdAmCIFmG/XCfct6rhEDF08T41c5LrQProXyD8+EghKeV6GNh/xRJtHyCPvRJvIi1fsSz3Sy+5I6g/i8hTYS8kX7x8NGXfLsodxICw8uoo/yI1oCzyrHUXZ0rDCOjg4sOk7CpCk8p7gXeA4zAQ/p0K547lG3eYEnDAHJPZfofiAklDKljSDCET7cU/xLPskTAoZnVWg/Af6O/oZQJtH7Kdxj8W2PdTxfgLJHOHNddBjwDuHZxTOQe5mOJbYFjzZ5JASVdko6pBfqgbGR3GuIQq6J4whf5Z5g0iHOBdF7OkD++E2aIT3KDa8l6VAe1BnvHDohhRAFR9+xE6IQ4AWOx4RwOIzM8PIK8GLGGCWUDCMJw5+XHC9d9uceBF6ApMV6/sbYwSMXelF50WJoY9AgIjBuwjY8drxwMVI4FgMHowkjEXjhYlAhAjDGosYhRizHki55pwedMJn8wDCjBzwYXlw/RnH0+jGAMPK4RvITXzbpgoGAAEI4cU7KAaMiGBbAtWLIkD/+xhgkX3ijAggd8kWe6VEH6gQjmzLEOGN/0kBAUUaUJeUSjDmEN/XBfhi2oawxWDgG4w7DByMR4wmjKBjAQLsgn5Q7+cS4oW7C5AS0F4weRBx1HS07ygAjkTKgbBE5tDGMUsQJIg8DlGc7107dk1/yivEW2k0wammX5I2OAgiCI1qGzC6ZyrsCMcSCAUmapE15BOM7tC1EEnnmuilvyo/8BE8Hx3JdTKyA54oQVUQEx9DmqHMmkYiHc3MPYaBSZtRBEMuAxwXRzbVSrqE+AnhWqBfqh7KlvBAktDnaDHkjz9zHeF0oGzpWOBfH4S2iDsLkMJQ718Qx0frnGjieMuZY2hVlE4QU5+c47m3qgHZB+yCdgkJ7oS4on+Dtp/1hYCM2KOPQNngm4OkO+yWjsO5Lnn/cm9QZbZmy4x6g3fGsDPcY7Zs2zX1JW2U7zxfuMdInKoL8I0YQMTw7mRyKPNKJxnhJ6pR8kydETihj0iFveRHaN8KO/JNOFJ4j3HvUH+0glB3CnGtDeFGPlBGeM/LHb66Da6U+yEN4L5BnBCfP7HC+0KaoK9oedUd50PZorzxzSIfnM9dGuVGeQThx3WzjfUB6pE1eaYe0S55rlBlph/qhXmmvHMO9RVnzTAiiHLinyQfPLNoSbZl9w7OE9Ng/+s6hPMhXKu8cIURiuL94/krYCSGEKNIEYYcAJ4xPiGQQbsyEVXQiEDYYhGqfPn08XJ2ZHRnnLIQQGwtB2CkUUwghRJEHbwELXg0hkoGXF68ok90wiy2TuiDqCMXEI0f4pRBCbIxI2AkhhCjSEM5FKFkIURUiGYQrMgsk//br18969Ojh3+bk92WXXeZhjkIIsTGiUEwhhBBFGsboMN6HsTjx4+GEyAvGzNFugHFktJ0wflEIITYmFIophBAiI0DQMdGERJ1IByYCYXwdCxN9SNQJITZ29JQTQgghhBBCiAxHwk4IIYQQQgghMhwJOyGEEEIIIYTIcCTshBBCCCGEECLDkbATQgghhBBCiAxHwk4IIYTDx7+XLl1qS5Ys8Y+BR+E3U8ezxG+D6LFMM58f7MP+LMuXL4+t/S9sC/slOm887E8e2J/PJOQFaYV0o0uyY4QQQoiijL5jJ4QQwnnjjTfs7bffdtGz++6721lnnbVmivjx48fb/fff739fffXVxnsjgKh74YUX7JNPPnHBtvfee9sZZ5yRcHp5RNfPP//sH44eOXKkf1+sevXqtu2229pBBx1kVatWje1pNmvWLHv44YdtxIgR/vu8886zXXfd1f+OZ+bMmTZw4EDr37+//82nEerUqWMdOnTwJf5TCYMHD7aHHnrI804euGamx69Xr57tscce1r59eytVqlRs76LF4sWLbfTo0Z7nZs2a+VT+QgghNl30HTshhBD/gpcCogGv14ABA+yvv/6KbfnHY8f2eK/WvHnz7KeffnLRxjaOQ1zFs2jRIuvRo4c98sgj9ttvv3larBs7dqy99tprvi4Kgg7xFzxwP/74Y2zLv0Hk3Hvvvfbcc8/ZhAkTfH/y9Oeff7rgRCDGM3/+fD8/6ZIHFtYNHTrUnnzySfvggw9iexY9pk2bZvfdd5/deeedXmdCCCEESNgJIYRw8FzxMefmzZu7kEPc8G+A7Szx4IHDo7fvvvu6x2vixIk2atSo2NZ/eP/99+3LL7/0NPHq3X777e4169q1q+25557+EfIA4vL77793D+Ahhxzi+UJ0xQtGxFnv3r3t77//tkqVKtkpp5zinkXSvfzyy22LLbZI6DkMXrpy5cr5fux/6623WuvWrV2c/vDDDzZnzpzY3qtB+M2YMcMXhGAU8sv6hQsX+u8FCxb4b3pRo2UYhfRDeuwfhTwgSBGowL6kxX78zUfbWSgPFoWQCiGEyO7SpcvN5cuX95emEEKITRc8YmPGjLFddtnFvV4ItM0339zDI+fOneuhjogUwjQrVqzoxyC8+vTp416k448/3oUSnjeEU7t27dYIQba/9NJLLkoIu7zgggusZs2aVqFCBf93p512clEYwBOFF493E2GdeOXIGyGgCM8AIZXvvvuun+fII4+0jh07usAj3YYNG3roJnmKZ9y4cS4cCWM8+OCDrX79+h4SynX/8ssvfn077LCDp4On8uuvv3ZPI9eK4OUaEaINGjTw9IYNG2aXXnqpCy8E2FNPPWUvvviih4aS5mabbeZCDBBsr7/+uj3zzDMe/orgRRyH8FH2w/N4ww03uMBE3D366KP21Vdf2aRJk+yVV15xTyNlT77ID4I0Gh4rhBBi04H3DB2L8tgJIYRYAyKmcuXKLu7wBCEcIJGnDqZMmeLeudq1a1vdunXdQ4ZA+f33312EBBAqiEO27bjjjvmOXxs+fLhNnz7dRRzCj3/JGyGfeOkC7Mc4OcQcQrIg4O1CsJJf0uc3wo404ZtvvrEnnnjCr7VEiRIuvAgR7d69u3sKgfLh2hB8vXr18rS4Rl62b731ln3xxRe+H3knHJV1lAfpsRCOSgho2C+kR7khJnlhc53kk7GAAf4mP4m8kkIIITYt9CYQQgjxLxAPhEoi1PAS4bnLSzgg4PDCIejwGLVo0cJatWrlYYuIpEAIN8TLhVDLD7yHnHPnnXd28YJoq1atmotIvG0BBBSeK7yKCNJ0IH0EEyGhnTt3tuuvv96GDBliTZs2tUMPPdTzireMSWEQe4cddph72fDG7bbbbn6NH374oaeFEGPBW4cHEA/bPffc4x49ypNyBDxzeBnxIuKJRMzdddddttVWW/l1kB7iLwhpztuyZUu77bbbPD0mtGHyGoQnwvGaa67xNPDYCSGE2LSRsBNCCPEvECKEICLuCBv89NNPfV08iCLCFtnGfm+++ab17dt3TZggIgkvGxDyiGeJ9WFdXhByiSeMY/744w9Pl7BJhBgikrDHAOILEcQYt4KMM8MLhhjDO4jwRESecMIJHi4KeNXwmuE943oRXh9//LF74jgvxwUoB8Qnwo6wToQxM2xyDryfHE9aXP/WW2/t4wopZ8JAjz32WD8H10f5AWXF9R133HHusWTYBGWCKAxCkr9ZL4+dEEIIvQmEEEIkBG8Z49QYW0eoYAgBDN4kvGeIN34PGjTInn76afdosQ6RwqyWTHgCNWrUcBGDeGK8XTJIC4GD5+qdd97xdBmvhgBDHJIf0gHG5ZEvPIJhopFUQXAhnC6++GK7+eabXYgxKQpj3kK4ZxBQQL4QmYyL4xoRcWGMXZSoCGaMIL9Jg7yTbwQoZUEZBRBsoXyjx7OO46JEtwshhBABCTshhBAJYdzcPvvs456mMHFKEDnAZw3YhrjhW3Hsy8LkKoxPQ4gRqslxpBW+l8rMmIxRi4JIxOtHenjrOA/hnXvttZenifewbdu2LnIQmeHbdniyGKOGBw1vIYIwgOeLtNiWFwinxo0beyjkueee64IL0UYeAU8Y5+RfvqPHDJx8QoFxdNddd50dccQRvl8QW5wzjC3E44aw5Vi8auSTfxF0rI+GlP76669+LAIvKvggLyEngSeEECKKZsUUQgjhMK6N2ScJE2RcFyDaGBdG+CMCiXcF48v4N3jRGCtGuCAevrDgQWNiE8QNvxkThnBB6BGWiChEoDHejAlamCWSkET2R6AhsK688kr/hEJIk5kzGbdH2mwnXDKMu+NzCwglzoloJM+fffaZffTRRz4+j/2jhFkxGafGzJmITsboIcpIg2vdfvvtPd+kx0KIKKGU5BnvHd5EhBhlRZ4QgxyHMOTauC7OgYcOYbrlllu6aPv22299f/ahvBHNhLtyLCKW2TgRqIzLw6tI/gjtDFDmpI0IJh3OxxjDIJyFEEJsWvD+4J0gj50QQgiHcWq8HBATAUIVGTPGNsabMT4MDxbCCa8TgoIJU+JBnOBRwmOGUIIDDjjAjjrqKD+GGSb5TAFhjXwSAPGDSEKw8KkDJjCJn2QFjxeik5cX58fDh8cNYYnwC59aIE1mneRTAQg6jouHa+RaEZvB88V+eB4Rc4g3BBfCD68ck5OQZ8QcIhTBSLhm/IQtYbbPfv36uVjjutq0aeOCDfAwMp6Oc/ABdfLKuD3Kt3379nb44Yf7fkDe4usDEHmUOdsRf5QjZSGEEGLTJmvIkCE5zGSmnj4hhNi0QSQQ4oiHiO+uBRAdCBnGxiHK+GA4Hjw8T4QxMglIGB8WCOPjGLNGCCWhjgGEG543/iXkkvcPYZeIOUQenjG8bHi44mHb559/7gKKME1CPAFxhoBEkDGODZGGMNxuu+18fF88pDNgwAAXkwjOINAQUoiyyZMne5747AN55Hr4FAFlgFgLn1fAywiIXD60jui67LLL/DezibIdwRb/LT0EL3kNY/kQanwGIohQxCvfp0NIIwrjv1GHRw+PJGKbvBx44IEuwoUQQmx6EMnh71QJOyGEEGLtCMIO4dutWzcPERVCCCHWB0HYKRRTCCGEKCTwHGpSEyGEEBsCCTshhBBiLUHMETZJSGp05lAhhBBifaFQTCGEEGItYWwek6sw9o+xffFjDoUQQoh1hUIxhRBCiEKCSViYSKZOnToSdUIIITYIEnZCCCGEEEIIkeFI2AkhhBBCCCFEhiNhJ4QQQgghhBAZjoSdEEIIIYQQQmQ4EnZCCCGEEEIIkeFI2AkhhBBCCCFEhiNhJ4QQQgghhBAZjoSdEEIIIYQQQmQ4EnZCCCGEEEIIkeFI2AkhhBBCCCFEhiNhJ4QQQgghhBAZjoSdEEIIIYQQQmQ4EnZCCCGEEEIIkeFI2AkhhBBCCCFEhiNhJ4QQQgghhBAZjoSdEEIIIYQQQmQ4EnZCCCGEEEIIkeFI2AkhhBBCCCFEhiNhJ8RGzIoVK2zatGm2fPny2BqRHwsXLrSZM2fGfon8WLBggcorTWbMmOHtTKQGzy+eYzzPRP4sW7bMpk+fbitXroytEfkxb948mz17duyXyI+cnBx/ji1atCi2RuTH+rovJeyE2IjhAcKDRAZR6kjYpQfCbtasWbFfIhVoXzKIUofnl4RK6ixdutTLa9WqVbE1Ij/mz58vYZcmCLvFixfHfon8WF/3pYSdEBs5xYrpNk+HrKwslVkaqLzSh/Ki3ETqqI2lju7J9FGZpY+eY+mxvtqYWrEQQgghhBBCZDgSdkIIIYQQQgiR4UjYbaKMGjXK3n33XRszZkxsTWZAjHL//v3ts88+WzMhyK+//mrvvfeeTZkyxX8LIYQQQgixqSFhV4RgYPgvv/xi999/v11//fW+PPHEE/bbb78V+uQXgwcPtqeeesr+/vvv2Jq1Z8iQIXbbbbfZ22+/vVaDQ5lt6Y033vDrf/rpp31yhgATDrDttddec5EH33zzjfXq1cvGjh3rvxMxd+5cF7I33nijXXfddfbkk08m3X9jo0S24uBThbIqoSdjyqi80ofyKql7MmUoKy+z4iqzVAjlVULllTL+HMuO/RD5wnixTHqOYVcuWbLEbUgmfAkLv4MtGYUZLNnGMXlBmiGNaHobepKnrFxjPKdWrVpWpUqV2CqxIWBGpp49e9rAgQOtQYMGa+pjzpw53lguvfRSa9asma8rDN555x178cUX7dxzz7W99947tnbt+PTTT+3ee++1HXbYwUVZqVKlYlvSY8KECXb33XfbpEmT/Ma56qqrbMcdd/RtlMctt9ziNw4isly5ci7+BgwYYBdffLG1bdvW94syfPhwe/TRR23q1KnWtGlTK1u2rM/iV6NGDT+mTJkysT03PnhgjRk92paVqWkri5U0vebzh06AhYsWWt06dWNrRDLCM6pOnTqxNSI/eLaVL1/eKlasGFsjkoGRxfO7du3aVqJEidhakReLlyz2GQu5J4tnF4+tFcmYOWumd6DXqlkrtkYkIyf3v0kTJ/kzrEKFCrG1659VOWYVy2RbsxrJ7Thmuz7nnHM8Wi07e7WCL1mypNuY7dq1s5tvvtlKly7t65m1+LLLLvOItsaNG1v37t0T2rOTJ0+2//3vf/+aeRzb9M4777QOHTr47yg4KbBvseXXxXOMWV15TkrYFQFoEM8//7x9+OGHttdee9lxxx1nVatW9W0YmcOGDbPNNtvMKlWq5OsKg759+1rv3r0LVdjxIvn999/9ZdKqVavY2vT54IMP7LnnnrN9993XQy65QTp37uzb0hV29J7ceuutNnLkSOvYsaMdeeSRfjNTrtxgLVu2tOLFN94XH8Ju4rgx9vhPK23EzFXqkUyBLORvVlbuA19ThafC6lnRVF7pkJVVjO5eN45EKuTelbon00DllS56jqUPzzGEETJvQ7F0eY5t37iC3XRo49iaxDB05/PPP/fvFVLXLF9//bVHfB1++OF25ZVXuuDjenAEvPXWWy6+qlWr5hFhiYQdHXRnn322NWnSxPbcc09fx/G77LKL1a37345hCbtNCDxKKHx6cLt27WqVK1eObfk3uIQRgDScLbbYwkMSEYIHHnigDR061L1wNBoaTPv27e3ggw924QPjx493ITdu3Dg/Fi9Vv379vAcDYUcPBeGNCDMaN+v2228/3w/hybi2999/33tOt912Wxef8UKTUMxXXnnFttlmGxdR3377rR/DTcM4uJ9++sm9kSeeeKL3giSCm++ee+5Z0xPy+OOPuzjDE0ivULrC7scff/TQ1ubNm7vnL5RHPIhnhDX/Atdw2GGHGfcG5fLVV1/ZBRdc4EKQeiBNypnyo4yeeeYZL7fWrVt7vVB2BxxwgJfBm2++6b1FHHvyySe7p5A6pDwIWw09q8cee6wLYh443Jyvvvqq/fXXX94uyAt1mu5UuUHYPT14lY2anWPF0ztcCCGEEKJIsmxFjm3TsLxde1Cj2JrUYLjQtddea4MGDbKHHnrItt56a1+PzcV6Is9GjBjh9id2d17C7owzznAb97zzzoutzZv1Jexk5hUBmPQDD1KLFi1c1BHW9OWXX66ZJIReBRoEBj8igG2EUdJLgCDHtdyjRw9vKDTO6tWr20svveSiAQg7fPDBB114ITwQGR9//LGLBBbOffvtt9t3333n2+lpQASy0PgRgDRsRA7p4/3iZoiHPCJSaVjADYHgfOCBB/wcNGbGC+LWRqAlgmP/+OMPF1aNGjVyMURjZV1BIK9cb/369fMUdYw35PoZb9imTRvPJ9eMeKO86eFBEIdYa8oE4Um9ITARaQjjL774wl5++WU/nnqkPLlWBCnXg7ueHiOgTgk3Ja2wDXGPsEaM0WPENVPe1AdeTPIhhBBCCCEKDp3+2GFbbrmlOzsA2+v11193Lx0OiFTmiqBDHzuXKDicAxMnToxt2XBI2BUBEECIA8Z+ASIIDxDG/cMPP+x/Y/jTgBBieLXwmOHRwotTr149H4N3+eWXe8jiWWed5V4eRA3gLcNjt9NOO9lFF13kscO4jWm0hCF+//333otA6GOXLl18QeAhTBBgnBuxicggfTxficayITxJL3iV+A277767XXLJJX5ehBrpBfEXD8IPOBchk9x0XDfeLQhppkOyYyh3JlWhTE855RTvdaEs8YRSfog9roklmg55YglwzXg2TzjhBLvwwgvdFc91MnaSMFrK7eqrr7Y99tjD90Oo4fHEjc82PHl4Q6kLHi6IRuK98XySH+okL2EqhBBCCCHyB7uPOSGw+/bff/81w3GwP1mPfY0NzX75gSfv559/ducAEXfYx9hxGxIJuyIADQORgNcHatas6SGIeOGCyzaIJUAAIrwCHItQuuaaa+ykk05yAYF4oNHyL9vwLDVs2ND3Jz28YTRa9pk2bZqLvI8++sjFzfnnn++CBk8XohMRyPleeOEFO/30091jGERofpAu5yL/CCOOI08s8bAvnkC8XWzHDc4xQaTiPYuKqVQIgozrTNT7wjUiwBgAHA0PpQeH8sHbGY7LTyBybdGxhQzIZdIXPsVAuSIg2YcyxQvJuW+66Sbf9thjj7kIxCuHgGMsIGIaIU5YAAJ7XbjuhRBCCCE2FYgsI3oK2xQnAmBvYeMy1GifffbxjvVgtyYKwwQmcyKajSFH2M/HH3+8D+dhjohENu76QsKuCIB4Q8whZPCc0Zgw7vHo5CVkoiKF8V+MQcPDddRRR63pgaBBkhbrITpta+iJIP2wnTBEPERHHHGEe55OPfVUFzyMi2OWyzPPPNM233xzb/y4qxGLqRBt4JyXfCUSSYQ7IkJZ7rjjDvdU3XXXXS6CEF+UT1TgpgLhqpTl6NGjXaTFw7VTVuQRj1kAEUkZhxuafIfyi/feRYnWC6GrDMhlgprtt9/ex0Byw5MWaSDyGItHeVPuxGozUQx1wrhJhPrRRx/tYo9yCB5YIYQQQgiRPnjl6CzfeeedPeIN+NQYw3KwA7HTmDAF2xP7i2FJ2ITxYI/ieMBOxl7HnsPexFkiYbeJwxiqMIEJ3637888/fbwaAzPpRaCBBCGWCEI3EVk0UgZxMp6MxhlEFOkjFmi0iCbG2hELzDq2h4ZNIyUckzQImcSzRK8F4/E4FtFBKCGEMX+FCW5wrgVv1X333edj3PgXgUl4Iu5tvFzpiDvEKhOnIIoYd0gZk3fGsjEGkWtgH4QjPThsQ1wztpHxi3wegXhr6oB6wavWp08fH2OXXz7wbDLujrBMbnhEIg8JxCRlTlp4CRF2TLSC0KPOKAPyygOCumDsJddNGRSU5StzbOmKVVpSWJblltXylZZwm5b/Liqv9BfKi3JLtE1LoiW3ja2ijanMUlmYUEL3ZHoL9+MylVlaS1F5jmHfpAqii8gw7Dps2mDHYeMxPwXfN8b+IsIKGw2bkL9xDGBXY58RAQZRZwCQNttIh877DYVmxSxC4AVDDCC+gphj4g3CAjt16uQ9Akywwaw9iJ4wnSqihZkhGcBJI0U0ICCYfZGZIxF9uIuZORKvEzMwIv4It8Qzh5ijh4Jz05CBcEhCMBn7haeJmSERegghQjrxLjH+LQpj8hBi3CzMIBkmIGHmSDxS0K1bNxeWfCQcQRUgbSYTCZOtRL+JxWBUvHcIIuKX+bA6NxSzZ9JbghhGiF1xxRUe/hgP49WeffZZv15uSq6BmSy5PkJLKW8+WI4LnXS5ITk/3k/GB3KjEyqJ+x5xhoeVMkVo4ckkD8RXczx5xz0PTH5DuVMXwH122mmn+VhHJryhzqg7HgSEWVKu5Aexh8eS9GgHnJNjwgyc6UAex48dbd9OK2MzFmdbscLV4hslS5cttRW5dVKuXPnYGpGMpUuXeDtVeaUOxkLJkiVyl8QhPuLfrFy10hYtXOidXcWK6Zst+bFi5QpbvGhx7rupXO77Tv33qbBkyWKPuClbVmPZUyNn9XMs1z4pWWJ11NeGYMWqHGtSvbQduV2N2Jq8waamYx47jXkiiHQL365jG0uAznuiprChsB+xvbA9+ZsoLBwOpIUjgIgsOt+ZPA+bjkgtOuzjCY6DMMSqsAmzYkrYFTEQMXwUkcaEAOF7djQCxEPwGuFCZipWPDwBGiGiiIbJ/ogJ0iBeGM8cQgRXM8KGuGJCP5l1ETGByOOBhmDEcwW0CSb9QOQgdtiGtwvhiAeM8Mx4cFWTP45lrBkeR44jnTC+j4lcyMNWW231r8864JnEY0c+ETFRbxjrEI1cD8dx45Bfbkzyh2Dj+hGK9JQkgrJjPxo90N7xSoYyJE+UHzceQooQzuDJBI7jWrgZOQ9lwUJ8NnnAA0iZUy9BfMWfkzKg7ALchJwzeEaptyAK6flB2HHNGDOcJ11RBxyPiNyseVPLLiEjMhXmzZ7h91jDJv/UlcibOTOneYdQg8bNYmtEfowdNdyf7RUqV4utEclYtXypjR49KvcZmXtPZmuscX4sX7LQJ0xr2qJF7i8J4VSYOW2yvy/rNkj+PTTxD2NGDnMHQrmKmaEfeE8hurBDmWyQ6LC8wKbEWUCbYPgRdiFOhJ49e/okezg3sNHo9McDiJ2KrUuUFUsQjFEk7IQQa00QdngBCyIMN0Xo3EDoR0W4yBteJLyweFmJ1MD7zzs3r44o8W/o+KPDk9B4DCyRnHVtQG6M0BFNJ3Ze39gV/wYnAs8xnmF0UmUCiK8wIR6hmMnCJdkXoQTsi6OFTng68ImeC/YUUXDYC5QH69iWF+tL2MlHL4QQQgghhNhoIXoNDyPOrGSiDtgX0cqCqAMivIiqinaS45kjPdYnE3XrEwk7IYQQQgghhMhwJOyEEEIIIYQQIsORsBNCCCGEEEKIDEfCTgghhBBCCCEyHAk7IYQQQgghhMhwJOyEEEIIIYQQIsORsBNCCCGEEEKIDEfCTgghhBBCCCEynCIv7FasWGGLFy/2r8BnEnyFni/SL126NLbGbNmyZb6Or96vCzgX6XNuCGXHv0IIIYQQQoiNlwILu/nz59uff/5pv/zyiy+jRo1yEVHYvPPOO3buuefa999/H1uz9syePdsGDx5skyZNiq0pOFz3Tz/95P9GBdv06dPtmmuusW7durmgg6eeesrOP/98+/vvv/13XkycOPFf5ZqKMFu+fLndc889dskll9jUqVN93QcffGDnnHOOff755/57fYGwHDNmjP38889ezlzH77//bvPmzYvtsWGYPHnymvyMGDFiTb0IIYQQQgiR6WR36dLl5vLly1uZMmViq/Jn4MCB9vzzz9ubb75p/fr1swEDBrjwwnBu2bKllS5dOrbn2oMhjoBs166dNWjQILZ27fjss8/szjvvtAULFtiOO+5oxYoVTN8iVB544AF75ZVX7LfffrMddtjBKlSo4NtIG0FVvHhx22uvvSw7O9sGDRpk48ePt/bt21uNGjV8vygI49dee81eeuklF7SU63fffWdZWVm22WabJc0novKLL76wOXPm2J577un5GDJkiOdrm222sebNm8f2XPfgNezevbu98MIL9uWXX3o50GYQU1x3zZo1Y3uuHxC9tNUXX3zR3n77bevfv7+XK+tbtWrldbOxgqebjoxqVatYdm5bFPmzdMkiW7Z0qVWpWjW2RiRjyeKFtmLZMqtcReWVKnNnz7KyZcvkvnfLxtaIpKxaaXNz323Vq1W1Yhvx87qwWLliuS3ItU+qV6tmWQW0bzY1Fi2cbzm57axSpcqxNSIZ2KVzZs208uXL5dr8qeuHdcGwYcPsueees2+//dYXbG00CX9XrFjRbc65c+fae++9Zx9++KFvw2FSt27dPO1qtnP8W2+95f9OmTLF6tWrZ6VKlYrtkT44E9ANVXNti3Vhd2J7L1y40LJyjf+cWrVqWZUqVWKbkoOR/swzz+RWZnk75ZRTrFmzZr7+r7/+cs8V62rXru3rCgNEE8b4//73P9tll11ia9cOKvX111+3nXfe2Y444ghvoAUB4fX0009748Czhndsv/328214zW699VYrV66ce+1KlixpDz/8sP3444929dVX2+abb+77BRBmTz75pItOxPGpp55qlStXtj/++MPTOvbYY61EiRKxvf8LIuX222+3CRMm+Pnq1Knj5fbqq6/a6aefbvvvv39sz3UPovb+++93IXfhhRe6IEdMvfHGG1a/fn3PJ+WyPsB7+Oyzz/oN3aRJEzvttNNcXPIgoM6OO+64tDo1Mg3CcyeMHWNvjci2ifPNsvWOzxfE8KqVq6xEybzvN/EPK1fklldObnkleT6Jf7N82fJcgVJso+5UKkxyVuXY8lyxQhsr6Pt6UwJ7AsNU5ZU6lBf2gp5jqcNzjGcYz7J1wdIVq+zs3eraVvXLx9Yk5ptvvrG77rrL/6a9U48zZsxwoXPHHXe4cwO7c+zYsX5vzJw50+u5c+fObgPGgwC77bbbPLoOG2rWrFnePnbffXfr2rWr2/MFAdsYGx3dtC7aGZ346IW0hB2hixQShXXVVVfl6QWiUPAUlS1b1kibMDwuBAN/0aJFLlZQrShlPFEY+wGOJYSPUE/25+933333X8KO9Mg8Dap169b/EpIUGkY7lde4ceOEeeTYoUOHevpNmzb1yuY4Kp+/CYVEUfM7rxcvlfz44497XhBOhFkiHG688UZvWOkKu+HDh3uDqV69um/PSxxT9njiaJicp2HDhtaiRQvPDw0xP2GHR4/yxzuIcNx2223dqwjcDJQdaQDpY+QiNDkP5/7111+97qjbrbfe2gV+PEHYjRw50vPSqFEjD02lPDg/3lKOp42Qd3oYaFukR+8KNxLb2BfRxfrgCcXjSR2xjnriN9fRpk2bhAKNfSlXvMi0WfKSCEQoaXG9Ib3geaatsG377bf3dkFZ0zlA26CNUH6UCzcqbZm/ae+0ff7mOiinrbbaao2gpazZxsOH47bYYguv+wChrJQfkBZtuSBQlhPHjbHuP6+0kbNzX1oSdimQawhhC+XWkUgFlVfaYGx7canMUsbLTOWVMiqvNNFzLG3WcRtbvHyVXXNgI2vXtGJsTWpgf5999tluN957771uy+F122mnndyGo7MfRwpC7eabb3Z7NAo65NNPP3X7GFuaSDrsd+y4W265xdq2bRvbMz3Wl7BLKxSTsUl47Lbbbjs76KCDcus0ywUURmpYWEfm8WThDkWYMdYL4UghU5jvv/++F/IPP/zgBjzuTYQMhdmrVy97+eWXPVSObRjvrCdkEiFGhbCd0D6OR1hxLAteQ8QWXi8MbwQMhnx86B/iikqisjHM8bwhzPDgUJlcI2lzPYTqJXLVYpCTDwTa3nvv7eceN26ch4xynYgVwhARdIRGIgK4JgRMolBMzkv50tDYTjnGwzl79OjhYZr0UHCNeEnZl4ZCmSC6QigmgoQwVq4RgTt69Gh75JFH1riiuUYEIuKasqCe8MZ+9dVXvp38Uk+UO17Jhx56yEU29cqxpEe6QXQFqC+Oo5ERhlqpUiU/zyeffOJ5RWRyLdQBgor6Yn/EDcKO9VxjaCPsw/WRztdff+1tAOFDetQV+aQjgLqK70nhWthOmOw+++yTsFy5aUPYaCgX6jKIO7Y///zzfjPTzhDFPCyoc7y+CDvKjbwROkw5Iv4Q4LSRUF60Ce4d7hnqsU+fPl6PbKOeKGfaBffME088sSYUl3QoZx5I6YJQnT93jg2eajZ3qVnxYllWLLcMtCRbLLYk2qblv4vKK/1FZZb+ovJKb1F5pbfonkx/WbfltSpXM7ZvUcnqVUkv/JHwSWxDbE3sPvQNToSgc7DBsB9xWGAvx4ss7HX2D7Yt27Hj0DbYfAXtaMc2Xh+hmGn132OoUyAoWAxkvCFnnXWWhw2eeeaZdu2117pnhkLAIMbLgbGK0XvYYYe594DfjEvDWMaDgnrFIAaMYkL2MKgRWhdccIEbphAKFlGCkY7BjAeIuFnSIm3G+zHO7/LLL/d1hx9++Jrjo1CgVHCoTP5FxOFZuf76693bRIUilLieROCixT2Loq9WrZp7DilQjPKCQIOhbInfTSQ+yB9hqYidAw880IXGgw8+6NdBWCmetrwaCulxPN47BNF1113nx+y7774uqhAWCCPGoSGyqS8mfkGMEwJ6wAEH+LYQasuxZ5xxhnucPv74Y893IliP+MMbyY1GWVJ3eKbIE4IZ0XbkkUe6kEEkI+gQV7jHOQ8T5yCgEEtcA8KNm4N6vuyyy1wEkmfaDfvFg4eYNkC5JhLotD3Og2CjPInTRlhT9x999JHvwzkp53A8eSe9aF3xN50QCDPKj44I8oyQY2wfXkpuZvYnrwh5RC/ijvuG+G3KiGujjdOuaYts58GUqB0LIYQQQojVIJyw67C3op352Lh0kmNf4njCxseREsReMrBT8YRhuxLBVtRJS9hhWLOgCgEPCoINocF6xAn/AoYowqBjx46+H8YxXgeMeDxTjLfCo0ahIhg5DrHEcRjDiCVC1zB+WceCB4r9EHF4jkiH0DaMfM6NMGCsGR5BBAKeKkL2UgERcuihh3ooHeGZiFdEAWItEQgsvFgIOkDgIWa5Jrw1iUREMkLjywvygXAhvI8y4brpbcBbyLVPmzbN90uUDuto7Ig/PGKkg1DD80R5IsARFJQxYYgslD/XwD4cj0eJc+Jx5Fj+RcxwLGUeTzgWEX/ppZe69/Xggw92wRbyyHHUUYcOHTxt8oIHFrc4NxHnIf3QScD+HEv5HnLIId6e6ChARNEmOCZdKAvqfrfddnOByM2O4KXN0unAtkRlGg/7cexRRx3lZUxYbgjLZDIc8sY2oCzx8vGgQcyRB64fYch10I5pe7RxxOGuu+6aEQ8TIYQQQogNBZ3yCDiivPC6BXBM4IjCWYADhs589skP9Al6BfsT2xttUNRJS30gZIKRjRGOAGDyEbw6wWUZBQ9SGL8FFCbxrHibMFqZxRGDOIggxAV/c44oGNbsh0HPeTGWOR7PBiIzhFqizi+++GI3mPFuMeYsHQ8awibAeThvIqOesELGP+Gxu/vuu+3KK690DyP5J4QPoZmumxUhRVnhuUkklFjH9SOQo2WKuALKgTznRUiTssHLRvkRkkqvBqG4iBFEMN47PJ6EGlIehB9yXv5GdBCuyLH8iygPXqh4qC+2I+rwhBGXzOQyXGcUriccz3k4jnKkx4Xz4E5nn/jjoucMPS6hwyEK+cMji7cw0XbKhboK5Qicj3VsIz/x5Ur5J7pm2m6oGzo18EgzLg/v3GOPPebhl0FAs1D+XCMhAfzG28e56CxhUC9inRBRPNOJvJFCCCGEEGK1hkBXYKsyXCxq12GL9ezZ020qNAteODQCeiYvcKgwrwid8XT4E52YCaQl7PAaMB6Li2SWwSAWKMS8REV0Pd4YQvOYzKN3795u+GIgYzzzL0Y4fyOOAI9PKHSMc7wo7IcXEHHIct9997kKR2Ti8cDbh5eI78URKorxTJqFCSGjeMnwmKHeEZZ4Z1D/GONcZ7imVKHRcX0Y8AjXAA0LzxEeHQx/xGQoE87B9SFE8OQFgRwPdYDwRjBTTsweRNkxnpFwvz322MN7JRhjuOWWW/p1UI7UD/9yc4TjEWocyzg3xBrhrpw/EeSHWGTSy2ta2Wj7IH3OQ10zmybnITSSmw9PL+cJ5Uo7QgzxmxuUY+iBiQexivscbyWiNYDIo1zZRjpce4Dyx8NJvSLUSJvzILqBdoVATlS/4Xo4nmOY9IdPP3D99CTRKYDooyxOOumkNddIBwFhrsErSogA4yGZxZNQVrzTQgghhBDivxD1x7wEzK3BRClRsC3RMMzlgAMI+x27kEjARGAjMtSHoTNEleHwiJ9kpaiS1uQpGN4UBoYvbk0MakQMBiuGNtsRCRjgeHQwblG5oTDwZCEKEWy4SpkcAk8KooSCw4Am/hXDmQVvDfthBCN8CFFjO5XHdrxxeJ/4m0pELOLFYzvHIYJwnRKyF4X9qXzctBj+7I9AIqQvuGbxspB/QvQQnAHELLNNci18DJzwTWbrZGE/rokwOhoP4Zp4fgiX5F8mykBMkGb8hC54zADxgbgjj+SJcV7h+hASpIG3kPLmXNQFIoDrxMsVrplGTDqEQBImSoNGjFB+HMs1U2+UH6IDwYf3iHYQJnZBvFJ3bAvn5lhEEOVHyCvrqZcowePGBCnUa7T8AggcbhiEMdcWRF8oJ87DQn45D+IL0cm5Edb8y3jBMMEK9Yb3OL4dI5Roj6RDm6Asabt4ybipKSvS4+/wUXUmXEFkI7T4F3HN9SLsyBP5oY65bxiPR/ocw/XS3llP+YbJYUif46hzQkjZTr6px2g90ymAhxTPXmj7LNQbn9Hg3ksXyo3JU36cnGOzFuOFzhWfueu1JFuyYv/yX/w2Lf9dVF7pLyqz9JZQXiwqs/wXlVf6i+7J9Jd1W2bLV+bYri0qW/0UJ0+hoxx7C+cPdnGAznFsOBwN2JjoFoZroTmOPvpot7+ZtwM7DlsSu5ffzHGA/cxM9dFZywsKtjG6ApuYfBQ2iFHs1bS/YweIBwxPjGUSwSjHk4cRj5FP4niDEG2IH4QBcFEIL0QTsD9eNgr3vPPOc5FABRBGiXDCaGa8G+IDAYX3CIO+b9++vh8Fw/kIXUMgYEQzQQhpYmxjDGNok34UDHvOwfkxtHHdEkN74oknrlH5eEsw1PEGMo4rwDrCLskrk3dE06Zc8CACnhbSxNuF94n9cAEzBo9pWIOAjIK3h94DJoFBaAANEcGCOMVIRxAgSsgHjREhjTjBs8QEJIzl4nyIMyZGobw5nrKk/Gm4lD+Tc1AviE5uAMT2Pffc495ARCF5YR/ECOnRAxIECHVDw6esGF+JeIrCebjBqA8mwImWXwBBwwymTJRDuUcbOfXDeahHhBqCm/F5CCKuHQ8YnkK8jAgoyggRliz2mfZCuYaQRjyspMEYydCmyC9tGQFJuwgeQEJEEaHkiXKmLVLOCEHqkjzS3rkm2gRho9wDCGXEM8eTx5NPPnlNHqlnvN4IPtoG40lpxzw8yCOT/3AO0ubaqaMQ5pkOeNNH515f5Vr1rXjJ0rmPYZEfM3Pv4/m5D1/qTOTP9Nxn0aLc90BenxIR/2X0mNHeaVRVH3VPiRBhQecW73aRnIWLFua+p6f4PVmiAO+NTRHet8uWL7cGubaByB9sxNG5NlDVXO0QbPzCBnFXsXS2lSyef3AhdhMRUtjJRKVhNwaIeOI7dtimRFJhF2FzEgnGxI/Ymtiq2NXM3M8M6wg+1vOcZiFdjsNOIyIQDZAuOEt4jmH/x+uSwgCbmHZcIGEnNj6YpAPBipBFSAAhkPR+IOyivR8bEoQdNx4DYNfnR9czFR5ECNemTZpYqdL/HrsqEjNzxnTv1GjaLPF3OsW/mT5tqr+wmjTNfyC6WM3IEcP9nVu12tr3Am8KLFu6xDvBMIiKl5Cwy4/FucKOTlo6hItlS9ilwpTJk9zwb9hIHXqpMmL4MO+MrlwEOqgQdjgtcCTgcCCCMApOACIJeVch1KKT0hGBRUc72/D24URgNnOipQAxCHTSM+EfzhQJO1HkwbtHCCAeOrx9hJzikcKzRTwybaQogNfs0Ucf9clF8KqJ5ARhh/cpPkxVJIZIA4RdfAi3SAwvEl5YiaIQRGKIIOCdWxjhPZsCRJTwPiKCJzohgkjMujYgN0YY246wU6RGauCx4znGMyzRcBvxX9aXsEtr8hSx8UJIJxOj0NuBqKM3gu/XXXHFFUVG1AEPEcZbxo9RFEIIIYQQYlNGwk44xBu3a9fOP93AbJfdunXzWRuLWk8Mk4t07dr1X/HTQgghhBBCbOpI2AkhhBBCCCFEhiNhJ4QQQgghhBAZjoSdEEIIIYQQQmQ4EnZCCCGEEEIIkeFI2AkhhBBCCCFEhiNhJ4QQQgghhBAZjoSdEEIIIYQQQmQ4EnbCGT58uD399NP2559/xtYUDnPmzLHXXnvNevToYb///ntsbeazePFie+ONN3xZtmxZbK0QQgghhBAbBgm7QmTkyJH+ce9zzz3XLrnkEvvyyy9t5cqVvm3BggU2bdo0FwQbGvI0ffp0mz17tuXk5Pi68ePH21tvvWVDhgzx34XB0qVL7ZlnnrE+ffrYN99846IxnC/KkiVLbMCAAXbttdd62V122WX29ttvF7pgWrVqlT322GN21VVX2YgRI2JrCwZ57t+/v3322WcZIexKFtetniqlimdZyezYD5EvKq/0obwoN5EapXOfX15mJfQcS4VwT5ZQeaWMnmNiYyEr15DPqVWrllWpUiW2ShQEPF733HOPZWVl2bbbbrtGyF188cVWt25de+GFF1ysnH/++bbXXnvFjtowTJ482a644gpr1qyZ3XDDDVa8eHH74osv7OGHH7aTTz7ZOnbsGNtz7Zg0aZKLKNrXrbfeaqVLl45t+YdZs2ZZz5497dtvv7XmzZt7nhCEf//9t5133nm2xRZbxPZce1asWGFXXnmljRo1yq97++23j21JHzyR3bp1c6HKtZUrVy62pWhBWY4dM9qm5VS1JTklrJhsyXyZP3+Bd8DUrFkjtkYkY968ed7OatRQeaUK74ayZcta+fLlY2tEMpYtW24zZ8606tWr54qV4rG1Ii+WLFma+46a7fdkdrbUSirMmTPXVubaCNWqV4utSR36q7Ozs2z3FpVTfsfSsf7LL7/48xPbaKuttnJbEWjrgwcPzn0XzXfbYptttsn3+Upn88CBA23RokW20047rfPnMbYPdi/3ZNWqVWNrRTLQBRMmTHA7t0SJErG1hQdtaurUqRJ2hQXeLsTbEUccYaeccoqvGzNmjIuaUqVK2UsvvWR9+/a1c845x/bYY481D1u8SMWKre5Vi/4N3DisQyzGr2cJ6/DA8Tf7ReFY9guwnQXBhXesSZMmds0113gD++qrr1zYnXrqqXb44YfnmWYiwnmi+/Mbr9hNN93kQveiiy7y88Sn9/rrr9uLL75oO+ywg3vrqlVb/VDFg1i5cmV/qJFWKC/+ji+TaLmFv9kv5Cms5xgeRDwsN998cytTpoxvg+BZjT9P9Jr4DayLF3YYaeEc4ZzxaUSPzy/9wgKDe+K4MfbYjytsxKwck+Muf4pRH5H6EslReaVPeAawiPzhCUmZ0cZUYvmj8koff47lsqoA9ySHlClZzJ7t1NpK5Aq8/Pjrr7/soYce8g5s3tHUFbbhaaed5tFL2EREgCEEsB9btWrl9kadOnViKfwDdfzhhx/6wnCX5cuX24MPPmg77rhjbI91A88uCbv0kLDLMN555x177rnnbOutt7ZOnTpZw4YNfT03HYIJj1QQDSVLlvSblN/cgHiO6LX5/vvv7cILL/Q0fv75Zxc9o0ePtkqVKtnBBx9s++yzj4sR0uLGP/TQQz108rvvvvOeHrxtwVvI2C9CQXlo0BtEbw69OCyEI/IbQYEXCyHXoEEDe/TRR2333Xd3bwXnr1+/vqdJT1IQH1GmTJli7777rud74cKFnoeDDjrI9txzT/v111/tkUce8d4jjiUPeOCiDxuu+c4773QP2o033uhiKwppPvDAA95Q77jjDu/d5mHH31zHWWed5TcJD8jtttvOr3vQoEHuJeWhQxjoAQccYD/++KM3+EsvvdTee+89fxixD9fM8XhS2YcH4v7772/HHXecffzxx17+iM1dd93Vt+GRJR3CbCtWrOh55jx33XWXi9iQD44B0qV8yOcuu+zi6VEn1BtCmmtp1KiRnXjiiTZ27Fh78803vU3g0T3qqKMK5cYPwu7pwats1GwJOyGEEKIwQdiVzhV2T57cMl9hh311wQUXuNeeiCZsNjqbscWwST766CP/u0OHDm5X0AmP3XH22WfbmWeeGUvlH+bOnetzGNSrV8/tLmyg+++/f60iklJBwi591pewk5lXSOy8885+U+I+v/322917R8gjPTGIkJYtW7rIw/BHSCHW8BIhXjD+8aIh3rhBhg0bZvfee6/vf+yxx1rTpk1dNNIjA2GMXK9evdxTdOCBB9qMGTP8N/8yWQkPh3bt2rlQYX+EO6IK8bX33nu7gOCGPPLII23LLbf0dMkrwgNPGYII4cZ5CQuIh4cSoguBwvUdffTRniaikXX0LCESEXUIRMQMD54oPMxo5FxD/DYg3zwEKaPQs02ZcBzCNPxmO97QiRMn2iGHHOL558FII6ceEIRcM+ISTxvrSY/jmDCG/LZv3969rePGjfM8hfMg6AIhL2yLh7xy04Z8AWPvomnwL/WM9xZvKYKR8+HxQ6zvu+++nlcEXmFPYiOEEEKIDQvCi85sbJXddtvN3/nYS9iPgO3FtgoVKngnPwt2FLZDIrAlGVpDhzTevWAriU0XCbtCombNmj7pByIHTxTiCpGDAGIdY8W44fibMWzcjPxGgNSuXds6d+7s67m5EXDcyAg2BBHrSR/PHB4YBBRCAs8O7nvCJ9u0aeM9N9z8PDTwBOHWJywUYchDIgg7vGqkQQz28ccf7x65kBceKvQMcSweNMbA0QMQzw8//OC9SfQq4ZHCw3TSSSf5eb7++mu/pv3228+vg7wgIOPFG9tYIK+HUXSfAAI0rONfygKvc7QMEV+ILK6N3jFEM2GenIdjGFdIOSGi8aZxDcccc4x7TBGilEX0PMDf0d/xJNo/Pq+cn7Lq1KmTlxeCGyGKZ5S6QICSd7x5QgghhNh4wObALqCTGY8dNhoRXImEGxFPdDQDNl4ysFnysqPEpoWEXSFC+CU3KhNzIIrwuhAvDdx0EPUAAUY8AiuMLWM7Ao1/EYZ47BgHx82NqEPEADdwOAYI72QdC0IKbxsC8dNPP/VwTgRXyAPpAOcO6yCvNBN5qPDi8XCKijV6nRCseK44R5gtkjyHfEfheM7BNrxhychLUIX8RcsQQlkg8jhHWBfgGDx35LFx48axtat7v6K9XnmdNy9S2T+aT/bnfIR2An+zLlovQgghhMh8sHVY8NzRwU6UFrNrMx9BvB3E0BE6oLFjiAoTIhUk7NYBrVu39jDEIDogCAXETDzR/bjRESLE3xIayLgwxoNdfvnl3rMTFR1RwRUVIggH/iWkr3v37u6xwyOElyrA/uwTXQeJ0kwEY/3Yl9DEAN49RB35J91kxwNiBlHFMcSGJ4I0EH5BjCYqP2C/aN4DidbFg4c1HtJjCQ9a6iUZ4VqjoZiUbyJCnsIx0byHdXkdK4QQQojMhHc873cidxi2c9ttt/nkKAzLiHrtmKn82WefdTuJ2dSJghIiFSTsCgG8a6+88sqacV6EKPbr18/HdIXxawg1vDDcvOyDpyiR8Y5wadGihQsKBA9j81gYq8UsmwiMYPzHQ3q49wmFJJwQUYj3EEFIqGKAc5AOXjfyyjHpQmgpY+MYk/fbb7/5NTGuj7Tatm2bNJ8BjieUk7IhdJW0Qvkx9o2yQqRy7UzQgufxqaeeSuj9Kwh4WAmF5LxMO8xMnExKQznjiURsITjxlvbu3dtDKOKFMHCd5BNByyQozExFHXzwwQcJ9xdCCCHEpkeYjZtOeuA3og37METqYFMxSRwd2oyfYyZ1IVJFwq4QQMSESS8Y58WsiQgzZjCiJwYYx4V3qk+fPh6uiXcLuHHjwzMZ58ZEGnzU+4wzzvBZFhGK4RsnCBs8Q9FwPdJgHb07hIEynW7Xrl195sbrrrvOJzphMhfA9c/4PEQUnyH45JNPfD15iU+TdYm8XlwX4+bYjnikR2no0KEeOkr+AcGT6PqiMGkJ4wQJpWQWTcqP0NPwqQjyich6/PHH7eabb/YyYAmesbzOQZ7jrwfCNbE+zEiJ0KWcuAbCHihDBDl1FmYqRbDxLRkEOedk4W8W0iIMlYlqELbMYsWspMx2hdgLeeBf8h2EaTQN/obgnYzP99qyfGVuOa3ILRMt+S7LcstqWW4VJdqm5b+Lyiv9hfKi3BJt05Joycl9hqmNpb6ovNJdCuM5lgp03GMz/vHHH/6bOQzozGYyO2wbOpiZgRsbBvuMcfdRmLeBjnDmXIh2ciMUSRfC8BOxaaLPHRQS3IR4doL3Cw9O/GQhuNmZzZIeGqY7RWQwSQaeK0RGNMwQwx6PFV47blaEDxOoAOdAaNDLEzxx/MazxQ3N7Jh4ipiMg38///xzn76fmSuZsAMQnnjAeDDg3cPbRxoIlHAexBXnR5AiXBPBQyhcM22ItAKcgwcW49aIEU8WXsh4N8YFUiZ48MgHk4oAgpSHGeMESYdypkzwuCGUEGN4R8lnKEPCK7k+roW0APHENTEgmfDU0HPGNXB+8kedhal7CTNlf6B+EFzUH+chj1wb8GF18kP6rCN9zkl+g0AlTa6PhzhphZk7QxqkyTXgReX6onW7NpDnMbnlsKJsTVtZjPF7sQ0iT+bmtueFi/h8x39nahX/ZU7uvcO9XifW8STyh061CrnP1Iq5z0aRP8tyn2NTcp+dderUzn32ymjNjyW59+P0GdOtbp26lq2okZTg3bsi1/6oVZCQxxwiocw2r1Mu33csdgWdxdgGm222mf/G9iLCiuE3fB6L2cixm4iMwi7BvsSmxHtHNBBDcxjuc99997nNxOcOsCWxGXEaEOVFBzX7hU9vFTbYO/rcQXpgT2Pf6Tt2Ii0IA2T6fB4YeKMQHISI8jBgpkseHGLTAWGH8G3RrIkVL1k6tlYkY86sGS7uGjVtHlsjkjFrxjRbMH++NWzSLLZG5MeYkcOtSq4xVKnKPxMpibxZuWyJd9RhEGUVl7DLj2WLF3qHZbMWuc+wLAm7VJg+dbItW7bU6jX4ZzK1dQWd1a+++qpHOSHgsMvC5ChEdQ0cONBtN0QbAioIuyuvvNIdBMydQAQRHfWIBX5zf9A5TOc2x3EM+0vYFR0k7ESBwFPFd/H69+/v3iXA20eMNtP5By+V2DQIwg6PoOo+NbhvmJkWT6zIH14kvLB4WYnUwCDinYtRJPIHjzAeDiItwtgkkTfr2oDcGEEwMSyCd6XIHwm79Flfwk5j7DYycL/jqbvzzjt9XBoLfzOBigx7IYQQQgghNk4k7DZCcMUztozxaCz8nWx8mxBCCCGEECKzkbATQgghhBBCiAxHwk4IIYQQQgghMhwJOyGEEEIIIYTIcCTshBBCCCGEECLDkbATQgghhBBCiAxHwk4IIYQQQgghMhwJOyEKwPz58/1DkHwAXAghhBBCiA2NhJ0QabJy5Up78MEH7dprr7UJEybE1gohhBAbHr5bGxYhxKZF1pAhQ3Jq1aplVapUia0SIvPIycmxgQMH+oLw2myzzeywww6zkiVLxvYwW7RokT3//PM2Z84c22GHHWzvvfeObTEbPny4vfvuu+6By87OtuLFi9uqVatsxYoVvn3fffe1tm3b+t+IuRtuuMFatmxpF198sZUuXdrXw6+//moffvihlStXzg4//HBr2LBhbMs/TJs2zfr162djx471F++WW25pHTp0sP79+9sff/zh52fhQ/Ocn+vh/jzttNOsbNmysVRSg+sZNWqUNW/axEqU+iefIm/mzJrhbaRx0+axNSIZs6ZPs/kL5lujJs1ia0R+jB453KpWrWqVqlSLrRHJWLFsiY0ePdqaNWtmxYr/80zfmOAdxrOedwLP/+i6KGzn3ZBItPHOYlm4cKG/pygv3mXJjhGrmTRpki1btswaN24cWyOSQdvEbqpevbo/y0T+LFiwYM19WaJEidjawmP27NkeSSZhJzIeXmSvvfaavf3221ajRg0XVTRwxNhRRx0V28ts0KBB7mnj4c1+99xzj1WsWNG35d4H9uqrr9qSJUs8zHLKlCm+rXbt2v4yPOSQQ2yXXXbxfd9//3174YUX7KSTTvL1AV7ADz/8sH355ZeepyOPPNJOPfXUNS9T1n311Vf24osvusisV6+ev2xnzpxpBxxwgIuwwYMH+zpufvZBGJYqVcofnuedd55fWzqQ5pjRoyyrQh3LyS6Zm5fYBpEniLoFCxZa/fr1YmtEMmbNmm2LF69uzyI1JoyfYBUqVLBKlSvF1ohk8BybMnmK1a1b10qULHyDqDDJtXetZPFi1qR66h1py5cvt27dutn3339v5cuXt8cff9ywy/7880+7+uqr/Z3FPhjTvA8effRRa978vx1PzzzzjD377LNrjEYEIvsj7u6++27v8BSJkbBLDwm79JGwEyJF5s2b52GRCKG77rrLRRteKoyB1q1b+z54vu69914bP368iyUEVJcuXWzXXXf17VG+/vpre+SRR2zPPfe0zp07x9auhgc/4hAhePPNN1ujRo1iW8zGjRtnV111le244472999/+z115ZVXrrm3xowZY127dvUH4llnnWXt27f39SNHjnTR16JFC/8Nt956q/3+++/+Mo6eI10og4njxtgTP620kbNWWa69IfIjV/0ixnNy60Tkz+qOi9zyylF5pUpWsWL+HMj9X2yNSE7uPVmMe5LyKtpltjI3j3WrlLZHTvjneZ4fffv2tYceesiNPd5VvXv39k7F3377zc4//3x/V2y++ebeZhBpBx54YEJj+pdffvF3G52MdFCSFh2RdFI++eSTLoxFYiTs0kPCLn3Wl7CTmScyHl5iCBh6NPG08cBp2rTpGlEHPLQRXq1atVojqH7++Wf/N54QfonYiod0EI1NmjSx+vXrx9auhpcq3jbS5zzsh5AM0BuLN4iwy5AH4CaPijquI5ybvwuDEtlZ3ousJYUlt6xK5D4ZE27T8p+FtlUiW+WVzuLtS/dkGku4JzOjzLgnUmXGjBn2xhtveEg+74349w6/99prL4/+IByfSJG8DOltt93WOnXqZGeccYYdc8wxLgZ5N3J8nTp1YnsJITZmJOxExkNv5E477eS9IXjlevbs6T1JUYYOHWrTp0+37bff3l929DLhKUMIpkNIp127dmvGQQBikFBPekQRabxg6f2j9zTA+DmEH2PzhBBCiA8++MBmzZrl0SHRMeEB3jO8RxiDzRhyIlTyY/Hixd6J+NJLL3nI7+677x7zrAshNnYk7ETGw4uP8WyHHnqoe7gIa2H83A8//ODbEV2MVahcubKLOkIj8ebhfUPcpQqeQSZHYQwE6UQhzJJJURBtnId/CXH+8ccfvcdUCCGEiDJ58mQXX4yxJgQwfqIUoDOQ8eOE+RPaf9NNN/n7Jhm8E//66y8P+9pqq63+Fb0ihNi4kbATGwWINUJQGJNG7ySxxkyoQk8ofyPICJ+kt5OXHRM98BLFi5Yo5DIReAHpOd1iiy1ctEUhfcb4Ee5C+vSYcg7EHuPtIHj4QqinEEKITRPeA3369LFKlSr5JF9MchK8amGmZQTZ66+/bu+8846/z3beeWefgIu/k8H7h/04B7M5lylTJrZFCLGxI2EnNhp4KTLujXEICCxCM/GWET7J9M8//fSTXXjhhT4YnZnD6AllcHoqoS3w3XffuUcQYRcNmeEliuhjRs2nnnrK0+czCGEQO147IEQTEcmkKEIIITZd+HwD4ZVMhsJMysyWjAePd8Rbb73l47OZYIHJwFjw6O2zzz6+js7DZJD2sGHDrGbNmv/6rI8QYuNHwk5kPLzE3nzzTffMMa6NSUwYO4fHjBcb4xIYZ8AYhttuu81uv/12n1qacXLsF4RXPD5rXQyEId49BCPj56LwMkY8EvLCbJakz3kQkXgSEY947vAk0jv7zTff+HfsyCsLs3AyPi+e6PnXluUrc2zZilVaUlgoq+WrLOE2Lf9dVF7pL5SX7sk0ltyyyv3H/024vYgt1G1+0OmIJ413ELMwd+/e3QUbwo7wzBEjRvwnuoMIFLYzRhz4mw7F+BBO3mlhoi5EoRBi00GfOxAZD+Pk+AQBs4vxgsNzR9jlOeec4561K664wse88UmEqKeNQeu8UAlVQeiFMJjPPvvMv0e333772QUXXODr8L7dd999/ikDBFsUQmXw1DEGgtnHAog2PmTO+D48ePS2fvvtt74/YjDklY+On3DCCf7dPcAryKcUEIt8viHR94pSBeNh/NjRNmBiaZu6KMuy1ZWTL8uWLXeDqmxZhS+lAu185YqVVkbllTKEbZcoXqLIf5OtqLBq5SpbvGSxCyEiLYoyuVrLqpYvYZ07JP+0AKIsOusxkR8894no6NWrl0ef9OjRw8d0E5KJAGRiMN5zdB7yqR7Gk99///3WsWNHfy/xPuHdQifm3Llz/RMKW2+9dewMIhn63EF66HMH6aPv2AmRBoStMFicBzNCabvttvM2zcuQzxo0aNDAp5OOwuyW4YOwu+222xqDgbR4ufLJBKafBsJkGMB+ySWXrPlQeQAP4cSJE/0TBkycEoVzk16bNm38ZgZ6UkmfFy/n5Lt6CM9wo/PCJ+wTLyFeRbyNBQVhx2cXWjRrYsVLpv7B3E2ZubNm2Jy5c6xRk4IL6k2J2TOm5b6w5luDxqvbt8ifMaOGW9UqVa1ilWqxNSIZq5YvsVGjR1vzZrn3ZPbGKYbxvDE5Cp2IjL3jO3aMk3viiSc8rBJ4jxx22GF2xBFH+LuD/ej8O/roo71jkXV8A48Oy2222cZniWbWaJE/EnbpIWGXPhJ2QhQREGK33HKLzZw50z15mfSiDMKOl5UG0KcGgh/RvTae0k0JXiS8sELHhcgfDCLeuSGkTiQHbxYzQdLZxiQjGyN06BGyj8DDW8fYOyD8MowDJ5Q/aqvR+ccxdCiG9Xj0uCfxCjNsIKQjkiNhlx4SdumzvoSdArOEyAfCZTbbbDM79thj1fsphBCi0MHbhpcOYREVYxjNrGOJ74AvV66cDzuIrsfQxnBEBBbmOG0hRGYgYSdEPjD4/Nxzz7WDDjootkYIIYQomjBGGA+gEGLTQ8JOCCGEEEIIITIcCTshhBBCCCGEyHAk7IQQQgghhBAiw5GwE0IIIYQQQogMR8JOCCGEEEIIITIcCTshhBBCCCGEyHAk7IQQQgghhBAiw5GwE2IDwcdjV65cqe8NCSGEEEKItUbCrgAsX77cRowYYUOHDrW///7bF/6eNGlSbI/MBqExYcIEv64lS5bE1q7+6Ono0aN9/YIFC2JrV+8/atQo30bZJGLixIk2fPhwW7p0aWzNf5k3b54NGzbMZsyYEVtT+CCkyOuQIUP837zyuz4YNGiQde7c2fr06RNbI4QQQgghRMHI7tKly83ly5e3MmXKxFaJ/Bg/frx17drV3n//ffvkk0+sX79+9tFHH9ncuXOtffv2sb0yF8RPr169rEePHtagQQNr3Lixr588ebLdeeed1rdvX2vUqJEvMGfOHLv22mtduO20005WqlQpXx9AEN5+++0uYFq2bGl169Z1bxVl9+eff1qdOnWsdOnS/pv9Fi5caDvssIMVK1a4/Q7z58+3l19+2Z5++mm/hi+//NKF5uabb27Z2dmxvdYfY8aMsW+++caaNGliW2+9dWxt4UJdzp4926pXq5J7jcVja0Uyli9dbMuWLrHKVarG1ohkLFuyyFYsX1ZkyotnygcffOAdJ3Qo1axZ81/vt19++cW3f//99749PH/ygn0+/PBD+/rrr73jqUKFCla5cuXY1oIxa9Ysz1PZsmVja0QyeIfwnqlSpYoVL67nWH4sW7bMO0qrVq26Qd5tmQj2Ae/Ltb23NyV4jvEMk35IjXV9X+KIwX7OGjJkSE6tWrX8gSlSA4/VbbfdZg0bNrSTTjppjVFQrlw5NyI2BhA+zz77rB100EF25pln+jpEyKOPPupi6PDDD7dTTjnFsrKy7Mcff7T77rvPdtllFzv//PMTNthHHnnEhQzbmzVr5usuvfRSf1kj5mrXru2G06uvvmq77767HX300Z52YYIxh6jbY4897LDDDrNx48bZ4MGD7fTTT7eKFSvG9lp/cL1PPPGEHXDAAV6W6wLqasLYMfbBmOI2aUGWZctHny8Ykbzg4zsoRGJWLM8tr1XrrryWr8ix1nXK2um71omtyRvupwEDBriRxgsUttlmG7vrrrv8+fzcc8/ZO++8Y4sXL7ZFixZ5Pbdr186fQYny//HHH9sLL7zgzynS5MVcr149379FixaxvdKHTjDeudWrV4+tEcmgvnh/NG3aVPdlChBRQ9QN79oSJUrE1opkEHHF/R06skVy6JznOcYzDKEi8mdd35d04k+dOlXCriDQa3vLLbdY69at7fLLL7eSJUvGtvwDhUtoImGK9evXdxEIrMPzhfjhJVWjRg1fj4HBTUIPCGA84BEjVPCPP/7wB852223njYE06ZVGnW+11VYJX3Q0Hh5UHE8P82abbbZGgLKehfzzsoRWrVr9S5BxznvvvdfzgTcOowjRhVHE+Zs3b25XXnmlC6K33nrLXn/9dReAe+21l6eJIcQ5KSt6c7g+GvWWW27pgo1QyGeeecavAZFFWVSrVs3Gjh3rHj3Ki/MgotkfrxbhrqTBNjyJwD6U28yZM9cIQR44XFt8m3788cft008/tbPOOssFazyUFfnF80panIfrB4xE8kJd0mNMKC4eRbx9lO9ff/3l18y9RF7ZhjHCdbKOffgb2E4HQF7CjjZA+uSHhyZezoKCsJs4box1/3mljZiVY8Ul7PJldTPK8nYk8mddl9eyFausbeMKdt3B+Rtc7733nr80eZ7179/fO+B4Rlx33XW27777ulDDCGnbtq39/vvvdsMNN/h9SscUz6Z4vv32Wxf6RGLwbLrkkkv8+X3iiSfa//73v9he6SNhlx4SdukhYZc+EnbpIWGXPutL2CkUswAgIgjjo0ETehhfQYgDDPZ3333XvvrqKzf6qUhuAtYTtjlw4EB/UW277bb+0nr++eftlVdeceHBtl9//dWFDp6snj172muvvWbbb7+9n5MxaN26dfPjd9ttt/8IS4wXvG2ED3H+H374wcNHt9hiCxd3X3zxhYsq1r3xxhsuOPC2RcORuKbvvvvOhdeOO+7o7nZCTxEsGCQ8BLn2SpUquScMMYIXj21vv/22h10iYvmXhoxQJF8777yzG0oPPPCAN0AEH+fhb9KmfMgHoYk8ZLl2vIcjR460N99804010kJgUT6ISvb57LPPvNwwxKgbjLQgygLk+bfffrPp06e7OEMcBjE7ZcoULzPyyzlIi/MgwBCaCK3777/f15FfrpFzUQdsI8STuiPMi2NIe9q0afbQQw95+RIWRv5JF4GI4clNTjgYIjmEYrIvZYCARvhRd5QX7acgIUiU7/y5c2zw1FxxujS3XrPx2mlJthTLVSq5/yTcpuW/y7ouL6hXpZS1b5F/iBSdSXSW0TFDZwr3D89LOsDatGnj9xrPBbbTKUW0Ac8eOlfogImH+5gONvYnRIv7k7G5PBP23HPP2F7po1DM9FAoZnrw7lQoZnooFDN9FIqZHuv6vgyhmOq/LyCIKbxmucLYOnXqZBdffLGLA0BQEeZ3xRVXuMG/zz77uBhERCFe8IQhrDDu8ahQ2XDNNde4uGMcGzcMQoH9EVCcDyEBCEQaByFEiPIoCAtCh+jVvOOOO3ysHOIPkYBAAkQb5yWdq666ym666ab/pMPDDc8SRhHXwvnwmOE1ROjxm7En/IthREMNXjTyynp6tskDIZfc+Kyn9xzDi550esYwrghruvrqq90QY5/oi5vroBeCmwCRdMEFF7hAQyAhHBF2iDjEHR5DruPcc8/18Kt49t9/f88/+X7yySe9F/+nn37ybYhrzoVgpg7oyWc/wrqAeiBviDVCORFfiHIMQ4Qd+1922WWeV8qa6yTPlDVCn7pmzCIGJMKONkKPV/AyAkKP9sL1USYvvviiH8c10jkghEgd7iM6lXj2BG8chhvrEWfcazzTuI8RhPmB4cczk/uW54gQQghR1JCwKyAYCIiZXXfd1Q19PF6h14JwEcQaXiQ8ZoTx4Kmi5xdhgMeOMKAjjzzSe4lZCA8kBPDzzz93IUAvCD2UpIOnjl5mRAQCEWGA8CIMMB7EJiKFcWoYK+QRQYOnj1AiBAdigjC/gw8+2HuxE/WCsg+93JwfYYdnip4APGV4jxAt5APDCUFLuGA0Dc7DODnKgjwgjAL8Tf4RPfzN+RF4UZETwIhCrBH6xDVgUCEAEZz0TlAP9J5zDsqI87Iu3osKeAIJHz377LM9VBMvIGILgYiIZawdYpQ6YB11gMAOZUa6lBflyYQLCFOumRAvygQxiQeTY9gX6GlmLA51Tf7p5cfTSLmR/ygIZPLEdgxP2g7XTn1SB0KI1OC+I3ScZyodUUG4Ic4ILT/iiCO8c4f7OtGET4nA485zgXudY4QQQoiihoRdAcFwR0ggBk477TQ79thj3agHvDJMY0/PMMIBrxUhfHj2MPARaI899pjdc889LlAw8vHSMcEIg/sxSBjYj+jhPIgWBBKCAY8cxgXGf6LQIYQYx0Vd48ELhpcuCA4MmmjoZSIwYEgHUYEQRVAh7LhuvG6EJRHOiUCJ78Em/WAsIYziQbCxQKLt8YR8h3+BMFVEE0L55ptvtqeeesrHAiYbk4bgQ5jhTUVwI7TxhuF1o56oF+oAIy6UZZSQZwj5Dv9GyzYKv8Nx1AULabNE9+U3IJR79+7t+SDsk3aViuEphFh9H+JRJ6SaEGe8/KHTiY4SIiPw8DM+mvsKgYcHPRmEm3M/0jnD2LpEz14hhBBiQyNhV8hgwCPAOnTo4JN1nHfeeR6+g/eF8MTjjz/ex3IhLhj/gWAiHAixh+cHUcdYLgyQIAYw/vfbbz8XJYRzBg8Tgi8eDA+OwzsXIH3yxDbSCOmGf/OCsWIsnA9BGQQdHjbOj3AlVJG8hjDMKPmljyBiCUZXvCBKBvsiyhDGhFnhXcOII6QzkbDD2CO/iFtALAWvHgIR4c24RoQ3dUCoKEZffteQH+STeiefEMJXEebROga8luSJSVsQqYSE0lYIlcXjK4RIDvfTSy+95OHoeOkIt8ajH+BZw/OByVPojGPiJsKneT4TxZAIxsEyuQpRCqRHCLwQQghRFJGwKwAYDxjseLLo+aUnl7FsTEoCTMDB9NqsZwwXAgFR1b17d3vwwQd9ohRC7YIHDIGGpwmvEdsYf0cYZtToJ+yPfQnFZH1eYzz4/hvii7wgLMkDE31wLsQkcDxCJ5p+IvDoEbKIGCG/CCDSQXxgLOFVJBwTb2LwVkKi9BFw0XWUH+GMXCdjyegxR3SxX6LjovCbBYGEUQaIIYQR+UTExkM4I3XF+EbKBM8cxhyhlVwjoaF4J/HeUQfsw5i3kJdwTeQnEH9NEL8PhiQim3pHpCEauU6EP4YiIWNhf8Qe9UpHAG2FfODxJa/UwdqwclWOrVipJaUlt6xW5lZJwm1a/rus4/JanrvQflMBLx3ebjqeCLmMznDHvck449DJwvOLTiueRTwzuR/pYGMsL508QGg0Ez3xzGNGTIVgCiGEKMrocwcFgLFQvOwZv4FhjmGPcc5YDkIwCVFErOAhIuyO0ExEFUYDIX4chxA66qijfGweBgeeL7Zh9OOdIbwR0YMxgWcH+IA3hj71hXAM6+NBGDAjJ6ILmA3z0EMPdQEGiD7yxzf4EBjJ4Nt19H5j9JBfxhMCHi6ECmNWGKtH+hhIgJBEqBECxTg9yoZwJ0QXk8wgUAGxgmcK4UM5ILAQxXvvvbfPsEloIoKZ8mSSF4QgM1oysQgGG/s8/PDDbqhRztQDAg6xxvfyorNbkQfyzGcZCH3leijnjh07etun3Jm1k5k/qQ/CNBHR1C9hmxiACGVCP6ljwHtKnfCpAvanXm+99VYX8UykQr7w/CEY8SYyWyf5xEvANf78888u3ihTPIWAWCVN2gOGJwYnn2agfIKHMR24rtGjR1m5avWsWPFSuXd8bIPIk9mzZtv8BfO9s0Dkz8wZM72tNmj4X699YUC/SekSxax6+fzbP+Nnec5yT/O84P7FE8ez+aKLLvIxtuFzM6znfqOeu3bt6lEHhGPTAUS45YUXXujh8fym443nVnjW0xnHvc29XhB4RpPHgh6/qcFzXZ87SB197iB9sNewOaKdQSJveBbyHOMZlih6TPyX9fW5Awm7DAKRRZgmYZnnnHNObO2mC6IIEXn99de7pwsxzPgZxB+zVK7N998KA14UGH889MjjhjBIEHYI6mZNm1jJUsnHVIrVzJo53UV6k6bNY2tEMmZMn+ovrMZNmsXWbDjwtHPfMTYWUQf8y7PgmGOO8Xql84bOJLzphHEza3G4N3nGMnkSz1iiH5iZmJD5MN45CDuiAxhfHY1USAcJu/SQsEsPCbv0kbBLDwm79JGwE/+C3mU+is6YPMZ5MEZkUwdPIl5OPglAGCNeA0Ip8VDS447xtSHBI8nnE7i3brzxxg3yzaog7HhZRSfUEXlDxwACgG+eifzhRcILi5eVSA0Ju/SQsEsPCbv0kbBLDwm79Flfwk5j7DKEMOaOCVYIWRTm4Yt8JoIQUMKrCAtlHSFUG1rUAWGX3MB85iJ+dk0hhBBCCCEKE3nshNiIkccufeSxSw957NJHHrv0kMcuPeSxSx957NJDHrv0kcdOCCGEEEIIIURKSNgJIYQQQgghRIYjYSeEEEIIIYQQGY6EnRBCCCGEEEJkOBJ2QgghhBBCCJHhSNgJIYQQQgghRIYjYSeEEEIIIYQQGc5GL+xWrFhhH330kX344Ye2cOHC2FqxsbBy5Ur79NNP7b333rN58+bF1gohhBBCCLFpsUGF3ciRI+2OO+6wiy++2G644QYbPHiwf/QQ+CApHwlevny5/y4ofHCyb9++hSrslixZ4nkj7bz48ccf7corr/Tlsssus0suucQef/xx/6BjuMZMhLzPnz/fl1WrVsXWFgyOpxzXpl4Q7tQtdZxI2M2YMcO6detmTz75pC1atCi2Nn/IE+khHDcUqbSzVCmZnRX7S+RHyeJZueUV+yGEEEIIkSFkDRkyJKdWrVpWpUqV2Kr1w9ChQ+3ee++17Oxsa9WqlRvRiLmrrrrK89K9e3f74osv7H//+5/ttNNOsaPSB2P+uuuus+LFi7vIqlGjRmxLwXn++eftgw8+sPPOO886dOgQW/tv3nrrLXvuueesefPmVq9ePRcIY8aMsZkzZ9oBBxxgJ510kucp00BkXH755ZaVleVivHr16rEt6TNp0iS7+uqrvYyoI9pCuixdutRuvvlmr2fql7KOQucB2xs1auRtq0KFCrEtyeGYCRMmrMnfhuC1117z5ayzzrL99tsvtjY9KJ8xo0fbvBLVbVlOCSsmfZcv8+bNt0WLF1nt3OdiprAqx6xSmeLWpl652JrU+PXXX23atGm22Wab+T0SD89p7lM6dOrUqeP7xT+3pk6dagsWLLBmzZrF1oj8oIOP99zaPD83JbANeH82bdrUSpUqFVsr8oL7kfcX92SJEiVia0UyeM5h3zRu3Di2RiSDdwLPMZ5hVatWja0VyVjX9+Xs2bP9fbzBhN2LL75ob7zxhguco446yj1zo0aN8puKB3cQdhdddJG1a9cudlT6YNhec801LhoKW9idf/75tvvuu8fW/pt33nnHnn32WTfKDz74YF/Hi+mpp56yv//+26699lrbbrvtfH0mQT3hgUTY3XjjjVatWrXYlvSZPHmyiy2E0/XXX2/FiqXvQMZjRz7wsCUSdrSpW265xY1W8p2usKPtbCiDNQi7s88+2/bdd9/Y2vSg/U8cN8Ye/3GFjZiVY8U1qjZfaNssa+uRXp8sX5ljW+aKuls7No2tSc5vv/3mz6hvv/3W70PujZNPPjm2dXW74Rn99ttv+4uC+2zbbbe1W2+91WrXrh3bazUSdukjYZceEnbpIWGXPhJ26SFhlz7rS9hld+nS5eby5ctbmTJlYpvWDxgWf/31l1WuXNlatGjhBjcNBGPqgQcecIMD4+rnn3+2zz77zHbccUdvRF27dvXCadOmjafTp08fD3HEoMfgQHi8//77ngbjrnghjB071guxffv2/lIYOHCgPfLII/bSSy/Zd99952KvZs2afr7XX3/d15crV8569uxpvXr1shEjRliTJk18HccNGDDA9yV0lPF7W2+9tVWqVMnzE0C8sX2rrbZyjyRwrQhMwjQBwTplyhR7+umnrUePHp5vBAoihHzSm3733Xf7NXz//ff24IMPutitWLGih+jx+5VXXvEHEg0l1CE98JQLIhJhwPnKli3rZUS++/fv72XG9SCuEdHktX79+n6DcsPmCn5PHxH79ddf+7Hk47bbbvM8Eyb48ccf27hx47zu7r//fn8oMt7thRdeWNOz/+677/q5yAfpcE7O89NPP9l9993nadIYMSBJc8stt/S8PPbYY35urpdj6tat62WHgfnJJ594/XIMbWH8+PF+3bvuuquXTRTS/vLLL73sqX+u/4knnvB1XOdDDz3kZTVr1ixr2bKlh5gSHkz94WXl/OR155139jJ/5plnvK7CmD7qqnTp0n6z3nXXXb7uhx9+8DJt2LCh0WlCO6cMEPqff/65l0uDBg38eti/d+/efr2UFZ5HhC7tjraF2P3zzz+9bWy++eZpP0C5hvlz59iv08zmL8vyMMPi2VqSLsWyLDtXACfcVkSXYrntuk6lUtahZeVYzecNz1jaL22DZy9euV122WXNMxUIb3744Yc9IoF2fdppp/lzjmdlyZIlY3uthmcW975e7qnD84bnNc9lkT889+fMmeNiOBMjXdY33I+8W7gnCxIJsynCu59nIraCSA2eYzzD1rd+yFTW9X2JDc37eIP13++2224u5L766ivvBab3GCOci91mm23WeF622GIL3xfjmUwzZoqMB/ib8EYKDBBdGNCkjaGPcJs4caIbyCycD2MeAbDPPvt4moSEIqKA3xjiGP/kAWH2zTffuNjjHPzGYEcUtG7d2g0fhHGqYOgjhBBjCE6E2x9//OHXiGGF0CKEE3iZTZ8+3V599VW/BowvhAyiBnFBzxIiCQGAoAL2R2QhICi7vffe2x9YrBs0aJDvw3WMHj3axQblusMOO7hxh5ggfXrwMerYjxBARAiGHjcwYbHcxBxH+VIelAX1QhkhKhFB7MsxCHQELPngehAwCGWENOelTniQ7rnnni4GqQcMSQQ69UPZIqYRYsA1IIRZj7eU/bmWVL195JVrRNy//PLLbqxSn7Q/vLBcG50IGBC0xbZt23r+uRnvuece72jgujmOYxD/GMq8EGi/1B+ikH3IIx7D22+/3Y/nemiXiD5EMcch6miTnCNcD8fQFuhMYB+M7z322OM/nQdCFATuFSIJCKmmPXJPROH+6Nevn3vjL7zwQu9UQdDRsZDOs04IIYQQ65cNJuzwdDBpCsYCIgcxhsGLBwcDGNEE/H3cccetMSgwtvG6BPg7iDbAw8K+J554op1yyil26aWXuojAeCFtRBAGC9sIPTrmmGNcRODVYh/SIU3Wn3nmmR5uydgSPDKISAzsIGb4m/Ok01ONJ44eRxZEJ9e+11572emnn+4L5UFe6AkhLxj2hEBRVoTkIdY49/7772/nnHOOXwceLcaSAUIK4UTeLrjgAt9OHullR6AC1xfSYJwg++HxQ5Qh0ELvKCLnsMMO8zKgxx7jjnJBFCNOKT/yjjeU0C0EIIbg8ccf72VG+CAhp6eeeqrnA7FDWeN5RUwdeeSRXp94Ws844wwXUYhB0jv66KM9/RNOOMHPxXVxDuqXMjz22GPX1C/npZxShetHeFKeIW+UIflCsB5yyCGef85DHikDxDcCEiFPPXXq1MnFHUKPcuM6KDfaFuVFiDHCDLFIWR9++OF+PdQF7ZHroROBekYUkhZlfMUVV3i4ESIe4ct1UW4cWxhhxEJESXTfcO/zPEHQ0anEPc3kT3RA0JaFEEIIUTTZYMIOECmEVmLMYpwTwobxABjJEDxxUaLCLgphbHjv8GzQEw14yEK4Cz3ReK8IqUNwIBjxTLGObVGCxxABhigiP8EISpa3/MBoIp/kCaGJUU9YFGIIoYaAYD1GP2BI4T1CZHF+8oLgQxwAQgRRgWBiXzx2bEc4BfgbcYTXiP2CsMNwC5AO6bMdL2DHjh1dzCJi7rzzTi8z4Jo5liXkEfhNmUXHanIdhBcinhCEeLMoz1B+CDXgvCz8pnz4lzBN6ocZLRFOpEU9Ub9cS7h+xA5CnvOnA+IR8QaUbbQMgfzwd6hjBC+/CQNFbCL6CRmN1hXHIFJD3kgP4ca/zMrJ9TBJDN5XOglID+HIMVwvXhTCPkMnBcdF/xVifUB7ps0NGzbMn8m0R/7mWR0850IIIYQoemxQYQcY1HgmCEVE5ARDOhjYwciFsC4IAoiKPEQPBjtpREUXx7EEUYQwwOODl4iFHmk8g0HwAHmBcGz0PGGfaN7yIl6EEqaHUY9HEi8RcP3kAy/Queee6wvhieE8CIZAfP7CNs7DEgQagiNAiCC/uX7KOz4NCOv4l+tChDAjJP8yjo7wVUQV29iHc5FWFNaH/GAYEi7K+EjKFu8YIY5sjy9LfpMudYfww1OG1yzUT5cuXVxoIuAS1W9B4LyJyjDAdgh1TJ5Yx4Q3iDrqCiHeuXNn99KFNKJlQPmQXxa8l+F68Ogh5KkPOjeYOIZ1CGrKjLGIEJ8HIdYHtF8W2iOh4tz7eIzpWCFkWwghhBBFkw1iMdIjzPgmwuoQC4S44anDc4KhCxj4GO+M92KfEOaGscwYJManYQCTBvuGY/BOMSsMY7HwsjCRB+GOGMd4yQgBxSuEV4/JNAj/Q2ixpArnQbiQN86RyKOCUY5QIF32YV8mOsGDhReRUEkMJ/KF6Np+++09P3gayS8CLRj2qRD2JZQTwUDPOuFUnJvxMnjcCCHNTySE8mXsF+UdxkKSx3BN7IORh0ePdBPlE9HEPghUQgm5PsopKiaDoEN4khaeTMIX8Z4ihigPxvSRPm2AMqF++ZtQRq6NMiW/8SJzbaGOuWa8a+QP7yblSn0SNkneqEfqlXwlgmsjrJJ0+JtyYPwh10beuS7aJ22Zdkjbp80HjybXRHkla2epsmzFKluyXEsqy9IVObYst5km2laUF+q4MOA5TPunnYYQeMZ5cr+ubYeKEEIIIdYdG2xWTCYowShntkTGveG9YlwSAgADgt+///67T4aCEY8hTcgaQuKXX35xgYSAQwhg9OJJQSgRBoeHiclDSBejm/BARAMTdDBDJSKCsVx9+vTxf/EAYnAjZEibCSwYS0VoIT3XhEpibHM8+aK8mKkQ8cTCeCi8gFEQVcxkyeyS5JVZDRFsGPB4exAKhAJiuBN+x1iWN99809NlEhEmz0BUcP2IUbxdCAHKgrFgnBORQ3kwjotrJH+EJnI9nJdZI/lwN9d+4IEH2hFHHOECg7AqxtvhKcRgA8Qf5YjgRAAzOyiTuITZ8w499FCvG44PeWYb5yd/lDfXhBBjHwxDhAnlyTf9mNwFQxGxRx0EAcrxhHsxEQl1haeO0EsEO+Kfc/CbyUWoD8QU5UK5s41zUOeEmdJG4mfFZD3hk9QZIpX9OZa6YIxhCFGlfihDrp/8kzeukWMpb8b84bVjTF2oK9onwg2hR2cBZUiHAefh+oGyIRwzTMBDW6D90Q5ou7QRxpfSFqkz6uSggw7y/LLg4SW/zGRKG0h3xi7qag6TEpWuYPWrlbMWtcpY85paki31KmRZnfKrbIsGlRNuL4pLs5plrXWdstaydnqzLPIcphOMiXu4JwO0fZ5hPAcZQ8z9wXORthlm+Q3Q2YHg06yYqcMzgXduGCYgksP7l2csz+jwbBV5w/3Ie02zYqYOtgnvS82KmTo8x3iGrW/9kKms6/sSpxnv4w32HTu8DxgOPKwRcoic6LgwYBIQxAbGN8YEBcFxGCN4QZgVkgZFOvwdDAsaG8fyAkC4IB5Yx3T2GOcULF4eCoHfnBdRB4hChAPno0wQdhjwiCrCJ9kf8DIiLBF6rI9/2ZBv8sC1BUiPSUqiFUq65B8vFPviHeNaEBd4ihBhiDUEBPuSb8bRIf64XsqBcXmIAPJMGuzHubnmkCbHB8g36bCOugdEBQ2CNEgLLxGfEeD6ESthMhugDsL+iGmuizohP1xf9JoRJuSDcqKOETWcM4zv42HKNfLiRugg0rgmyiR47oIIDlCfHMN5KAfygfjj7/gHDCKX8kE0Uv+UK0KNNsCnFVifVxlyjZyL8gsCmHKjbtlOmyHP1Cfimf25TvLBeQLkgevhnLQTOigoN+A46op/2caxUXFKe0SEcl0Y3pRHOnBu8rxZ86aWXULff0qFebNn2Nzc51KDJhvmw/TrGu5pxrvSocKzjrZJ++YeI+SZzhk6IZjBlk9v0KHCvvzNNyHjJ/HhecK9yr0vUoNnEM9Nni0if3hG6zt2qcP9yLuWezLdd8amCu9ZDG99xy41sIF4jvEMC7a3SM66vi/RDLyPN5iwE0Kse4KwC50gIn/oOEHQI2Q2RhB2fI8Rrzhtgg4FOlYwnokm4NMktBs+yYGHGWMHjznjkhPNzCphlz4SdukhYZceEnbpI2GXHhJ26SNhJ4RYayTs0mdjF3aFjYRd+kjYpYeEXXpI2KWPhF16SNilz/oSdppuTwghhBBCCCEyHAk7IYQQQgghhMhwJOyEEEIIIYQQIsORsBNCCCGEEEKIDEfCTgghhBBCCCEyHAk7IYQQQgghhMhwJOyEEEIIIYQQIsORsBNCCCGEEEKIDEfCTgghhBBCCCEyHAm79cjff/9t3377rc2dOze2RmxIpk+fbgMHDrTx48fH1gghhBBCCJGZZKSwGzx4sHXv3t0eeOAB69Wrlw0bNiy2pWjz3nvveZ4LU0j8+uuv9uijj/ry8MMP+9KvXz9bsmRJbA+RF7///rvdddddNmjQoNia9Pnuu+/s8ccf97SKMtnFsmJ/ifwonltW2eryEkIIIUSGkTVkyJCcWrVqWZUqVWKrii6LFi2yZ555xg3xsmXLWrly5WzFihVWokQJu/baa61GjRqxPYsmiK4ff/zRrr76att8881ja9eO5557zt544w2rWbOmlS9f3hYvXmxz5syxnXbayc4991wvJ5GYzz//3EXZiSeeaB07doytzZsFCxZYt27drGLFinbJJZd4+3vkkUfsrbfestNOO82XosbSpUtt9OhRVqZKXcsqUSq2ViRj9uzZtmD+AmvQsEFsTdEhJ8esdqWSVqp4/sqTyICffvrJXnjhBZs/f75df/31tvXWW/s2nqV33HGH/fLLL7Zq1Spft2zZMm/Dp5xyiv+Oh2fLiBEj/JlD9EGnTp3syCOPtKlTp/q90axZs9ieIj+GDx/u79zq1avH1ohk0PbGjBljTZs2tVKl9BzLD+7HCRMm+D2JfSTyZ9KkSf4MbNy4cWyNSEZO7suI5xjPsKpVq8bWimSs6/sS24X3ccYIO4wPDJS3337btt12WzvzzDOtbt26bqBgnGy11VZWoUKF2N5Fk3Uh7J5//nkvkwsvvND23HNPF3Vdu3a1WbNm2VVXXVVo59kYGTBggD322GMpCztEUpcuXaxy5cp22223WcmSJe2vv/6y3HvItt9++yL5QiDPE8eNsSd/XmkjZ+VYCnpgkyfLnZtZ/uIqaixdscruPLKZtaqTvMNm4cKFLtwwVnhGTp482e69917bYYcd1my/4oorbOzYsXbQQQflXnOWrVy50tq1a2c77rij7xOF5++zzz5rn376qXcgESnAM+fkk0+WsCsAEnbpIWGXHhJ26SNhlx4SdumzvoRddq6hejMv6jJlysQ2FU0YD4VnCgPj/PPPX3PzUTgNGzZc87Cn4D788EN79dVX3QgZOXKkIVzxsiAACeHEiOF4Giai6J133rH69eu7wf7JJ5/YRx995I2V87FMmTLFmjRpsuYcpNmzZ097//33veeatPDeAGGWL774oqfL+apVq7bm5U3YHg+P9u3bu3eR87PPSy+9ZB988IFv53rq1KljxYoV832ffvppP/a3337zvDRo0MDzGcDAGjp0qHvoyEfp0qXdozljxgxfV7t2bd8PA588vfLKK/bFF1+4EUe5cR6YOXOmvfnmm/b666/7uLNKlSqtOXbUqFH22muv+fFffvmlv2QpL/JKvVAWwbgjv+xTvHhxv9n79OnjafJS5nx4EMlDOEfv3r29HMkvZfz111+7WMXTwPFRw+ePP/5w45KyIvyW9Gi7lCNp4IGjvKl78kqalAkCDPBaUDfkZ/To0X7cn3/+aVtuuaW1bt3ay4T6oAOBcyDCqVfqg/w/+eSTbiAT5vr999+7R4S2hLCrV6+etzMgb+Th3Xffta+++sq9ynRCUCYIb65h2rRpXo5PPfXUmvKiTIOBTTgtZcM1UXeNGjWy7OxsTz8dSGv+3Dk2eKrZvKW590s2YYZaki3Fcusg95+E2zb0gtTcu3WuICif/0uB9nTwwQfbuHHj/B4+4IADvB3C8uXL/VnHPUhHEIIPUUc7zgueO/vvv7+3VZ4xPF/oUEMkYhDp5Z46dLzxzlVERWrwDOXZiRim/YnkcD/OmzfP78mCvDc2RbAPeF9G7SuRHJ5jPMOKun4oKqzr+xLblPdxxvTfo3JZEET02iUCtUovNYZ7CNHEsL7lllvcuGH7zz//7EItgMGOOEKUANs+++wzu/32211YYVQjqDD2EZWIuvvvv997uhFRhCYRigcYTzfeeKOLMLbxG88OIiBKMN5Jl150xCCikXPzG1GC6KCnHeGBWMLQB8RAPKQXroO80IuCpw7hA6Rz9913e7rsyzUhcBFQwAuTsWYIYqBx9O3b14XLDz/8YLfeequXGwKJbeSnR48eng4NFXFL+bCQb0QTY/6uu+46Fz3kGZGDyON46uLjjz+2++67z8/BQllcdtllLqqpO0QVQgpxBohRypI6oWwRwfzmXFzTxIkTPU3qDbHJNSMgOSd5Ig9450gfyAPthGNZgI4Arot9OQdpU27UATch7Snsz9+so+6YEAehBiGfiFDKi5uMcE/GgmJMc22UF78RxOSNtoQ3lzIG6pCypI1wDkQm6QmRKrQ9Oit4XtKOEkE75t5HpPGM4t7KC/bluUvHUl7pCSGEEGLDslEFZiHIMJoJSaQX+qabbvIxIHijEHj09CGgokqZdRhBwbhnG3/vscceLtIYl4LXCEGHkY4Bj9eGnuobbrjBz8O+gHjBeCdMlG0XXHCBp4Wxj0EfPQceruAZZHwg+1966aU+Vg4Rh2BiPwx/RAYhgNdcc40ba/GwH0KM/CLWNttsMzvnnHPW9KAjkhAnoVxYWrVq5WVCjwveMYTO3nvv7WPIEHLHHnusnxvBxTV17tzZ80iZbrHFFm4MYghybrx+9KTiSWU7ngFEHx4Dyo+F66IM6a2gvDmOumF/8spvxNJ5553nQhwPAqKOfGFIMvEMXlfCS8nHSSed5PWA8CSf1CPly7nZzn54I/CeUZb8izhq06aNXz9ltfvuu7tY53hADFMH5Ik0jjnmGD+WiVEwaC+++GL3EHIt7EP4JtfCuVnYF/FMeRCmRhosLVu2dA8lgpNtXCvXEtrJcccd5+2DsE4IkwGF8mE8H+cXIl2SiTDuFzqBeE5x7xKayTNUCCGEEJlJxgg7jBAWjPBExgoGOh49DGzETwgxRIARToe4Q2yEdPKD44BxexwfvFMY/23btvXxWYgQBBWeMcQPHjfyRqgdQgwPEUIGT2FU2HENCEQ8VYQKIhSAMKjmzZt7SACCi/1JjxBFlrxgH8a64HXjeLxXUa8kAozz4+VCcOAZw5uIl5Ie+9BTT0hiAHEYromQTNIFXO7bbLONe96CNw0IX2jRooX/jaDiGskz+yOGcNdThqHuEDfRMgZCGQl7BNKjTjmGMqT+8KThkaNsEZz8pmwD1HlIkzxwbuqMa0cEsj95CkIser3A+RHcjIHE0MXbx35cK5AW18VCvqJQV9QZZcI1BK8y18Z58CCG8uJ4RHco0+CWZx/Yd999Pe8PPfSQXXnllX6NhJgKUVjQvujc4D7CQ4y4w+uPJ58OCCGEEEJkHhkj7PBsIYAwOgiRiyd4QjCaMeQDiBd+sw3YjmABjPGwPp6wT/DosC9/Ixgw/Jk5Di8Kwg4DHOM/CAaMejxDiAwmJthtt918PekE+E2a0bxyTo+Pzb0Wtkfh3HlBuuQLLxxjahAYjJ8JaYdzIVzwtrHgZTzssMP8OMRWtFwClA15IZ3o+RFapBfNI9uDaAv7Rn+HMowSLePwb3waHBPygbeVa6RsmUDniCOOWDPLXyBRvYW88m+0vEN9hHwhyBHjGL3UXfCShe2BkGY85DOcI+Qf8iqvkJfotQLeyptvvtn22Wcf34dw0P79+/s2IQoD7ieeB4zdpGMK7zS/6XCiY0kIIYQQmUfGCDu8IAgSPExM8oEBgkGMN4OQRoxnvEwIA8aLIJAw8sNkH4it8DkExjThceF7eIxLy0vcxYPhzUQl33zzjYf8EUpHCCJeHkQChhECD48WoYssGOl4ZDDqg5AAvGDsT+goC9dCqCAhkxhaeGii4iA/wr7MzkgIJGkGAYwgJu/k46yzzvJ8IThZj2eMvFBujBWj3DDs8EgCs/fgASSck3PwN9eP0MbDyDVFr6uwIW08fuSdOkPskP+zzz7bQxwpf64trzyE9dQ9YZOM+aPN4AFE/EIQVHj18CwS5sk5uPaoEATSo4xoU9H64W/ySN0RPsokLKzDC4KnlDIOE1fkRbgOQnE5L50HBx54oJ8r6h0tCCtW5Qr3lVpSWSirFblVm2hbUVjyaOoJoc0j4iDasRB/v9ABxrOLe43Qb2Cf+P0gPC/DvyF9IYQQQmxYMuaNjFHCtPR4vxAtjDvim0uMe0KEIEyYbRJRxZgxxm0hvPib0DbGjyHu8PggUtjG5BUIG4yX4ClCDGJIh9+AwcOC4Y3oYeILjG5CGjGIdtllFx8zhQeJHnDSZTv5I7Qp9IATykfanANhtN9++7nxj3eGffkmGsLg9NNPd2OJbezPcXlB3tknCBBC//BoIS7C+DNmu+vQoYOXBWmTN8Z2MZaLa9p55519hjsECOWGqEEc4yE75JBDPK9MKkIe8VYyFo40EIacl7KJhiayLlxnIJQh+QnlEIRRuE7SCIZkqAfSoiwY80dILOPjOHenTp1c4IdzhP1DmqQTzkkaiEDaB6KeMEvG/bE+hIgC5cRxhKiRPjN0Uj6h/NkXoY4AJA08fBzLQloYunhM8YIyGQrlRTljLJ966qne1tgvWhZAWwvlxfmoF8Zdcp20JcJHadcFhdM0qlraWtcpa61qa8lvaVathDWqnJVw24ZeNs+twzIl839s087oVGAipzB7K+HXdGzQXnkWPPjgg96RxBhSJioiGoJ7gA4nwrPpPOF5QGcO0O4ZB0p4Nvck//KbTgfSF0IIIcSGJaM+UB7AWGE2SgxhhAxGb/CGME4JQePfcsg1tINRHHqVCVPE44QhTTgfPdqkx7ebECr8jfGDgCRNjG48KBjhiCN6s/H0MREI6wjXQxgFSB/hiFcIYYQXMXxLDuGEwRQ+dwCciwVDDI8PHrdQF6SFx5F8YXAl8iwicskPgiOM60K8MLkJIpHjuHbSJ1+MQyTfeNu4fsIOAWOPc3FO8k15hDLlGDxQlC3iivDHEKaIpxQBhPDGm8a5mJABwxGByRItQ64dY5I0EdyIIMqKUEMEJCIZ4cgMkXgcyUc4V175IF3W0yaYIIaypW0wSyZphXojH+QVA5V2wZhA2gpphDpC0HJeyoV1pEn5b7fddr4dI5k0EPSEa3Ju6o/tpAmUP55g2lh8+8Tbx/FAOCxlTZtgchXqj/rHK01b4V/yz5hO6rIgUK8Y9C2aNbHiJVd7YkRy5syaYXNzy75R09VjIDMRRBodTzwb6JDgvuSeoOODz6tw3xFCzuc06Ljg2cP9i7ea+4HnG51mCDb2o23TqcJMstwb3O88U2hfdIIQypnsUwni3+g7dunBs5SOCp6RPDNFcng/8b7Ud+xSh/cwz0LmPRD5g+2j79ilx7q+L7Gl0T4ZKeyEEKkRhB0vqyDiRXIQRQj4MLlNJoLo4lMcdILEe9MQabQFOhnwxiH4+E3nQQjXZB1efyAKgfUYPrw4ounxckc00nESOjZE/kjYpYeEXXpI2KWPhF16SNilz/oSdhocIYQQGxkIMYQW45LxPEeXIPDxehNRwD4YzEHUAS8dXj4sYT1e5/j0+I2HPIRACyGEEGLDIWEnhBCiwETHIwshhBBiwyFhJ4QQQgghhBAZjoSdEEIIIYQQQmQ4EnZCCCGEEEIIkeFI2AkhhBBCCCFEhiNhJ4QQQgghhBAZjoSdEEIIIYQQQmQ4EnZCCCGEEEIIkeFI2AkhhBBCCCFEhrNRC7tly5bZhAkTbOzYsQmX2bNnx/YsfDj3448/bhdffLHNmDEjtnb9wUeDp0yZ8q/rnThxoi1fvjy2h8iLpUuX2h133GE33XSTTZs2LbY2PSj/SZMmeR3k5OTE1gohhBBCCLFu2KiF3bhx4+zaa6+1Cy64wC666CK7/PLL7dJLL7ULL7zQzj//fHvnnXdiexY+GPPz58+36dOnu1BY30ydOtXuvPNOv+7//e9/1qVLF7vyyivtiSeesJkzZ8b2Eomg7hDjc+bMsVWrVsXW5s2sWbOsb9++9sMPP8TWrC7/6667zm644YYNIuzjKZGdFftL5EfJ3LIqkR37kQHQYdOnTx979913/ZmTiF9++cVefPFFe/nll5Pe/0uWLLEvvvjCXnjhBXvllVfsjz/+UMeEEEIIkSFkDRkyJKdWrVpWpUqV2KqNB4wUxN2KFSts5MiR9tprr1mdOnXstNNO8+3Vq1e3mjVr+t+FDWLu4Ycftt9++83uuusuq1u3bmzL+mH06NF2zz33WFZWlp1xxhlWpkwZ+/DDD91oO+aYY+yUU06J7SniwatJhwDt5qqrrrLatWvHtiRmxIgRdsUVV9jOO+/s4hnw9N13331WvHhxu/rqq61ChQq+fn1DOxw/dox9NqGkTV2YZdkKvs4X6p+6555Z3yChShTLskv2bWAliyevrEWLFlnPnj3tu+++s2HDhvkz5pFHHrH69evH9lgNnQy0Y55FJUqUsF69etnmm28e2/oPPDMeffRRT2vu3LnedmrUqOGdYAcddFBsr/9C+gsWLLBmzZrF1oj8GD58uL9zeQeJ/Fm8eLGNGTPGmjZtaqVKlYqtFXnB/Ui0Evck97zIHyJsiLRq3LhxbI1IBh1+PMd4hlWtWjW2ViRjXd+XRCHyPt6ohV2UP//80+6++25/MRBiFw8vDTw0xYoVs0aNGlmlSpViW1YbUIQyIhQx1Lnxo4Y6RiDH01uOMcg54KGHHrLff//dunbt6g8M0kFYxguF8ePHey86IqxBgwZrbhL2HzVqlNWrV8+NTcRC8+bNPcyP9Zy3WrVq1rBhQ98/CvnhesnPrbfe6v+Sl9tuu83atGlj119/fWxP87Qw5GhoXFv58uVjW1YbuaRFgwzXVrJkSd+2cOFCF86hXMhHKDfSYxvXQz5pzOzTokULPx6hTZoI6yB6582b5+WMYYqnjHLJzs62zTbbzF/mCCiOwdikTKIkK0MMVs5BWlwr+eA6ypYt6/sAdcd+QJ4eeOABr7Mg7PDKcQ2UPeVAPZAO5xw0aJB7Q7i2I444ws/F/fT33397e8KIJl/ATUc9UiblypWzJk2arLnBWY93j7T5m6VixYr+EAjHpwvG+cRxY+zJn1baiFk5VjyDPFEbCkqa8l61ATxVnLFUdpY9fVorK10iubDj/sIDt9VWW9lLL73kdU27jd4b3EeEhL/33nt+X/Ei7t69u7Vq1Sq2xz9wb+B13n///f13t27d7KuvvrIdd9zRQ5Npi4mQsEsfCbv0kLBLj3VtQG6MSNilh4Rd+qzr+3KTE3a//vqr3X///W5II+yihvLrr79uH330kRvSGOtbbrmle7QwsGm4hDkhihAyvFQwpM4++2wXaQiH559/3o17jHyM/uOPP957uOn9/umnn6xly5aeDuKBCuXY0GOOF42QUB4qiAAMrpNOOsnzwDGEUyJsyNvkyZPt5JNP9h71L7/80kUXIuKcc86x7bff3tMLRIXdLbfc4iIGjyWGIHk766yz3OjDIPzss89cUHBt22yzjV874pbrffbZZ+377793YUMaJ554oh1++OEusigXvADsh1jjmjiW/GIgPvjggy52MDgR1qVLl3avFg8Bzon4Qwyee+65LjYpKwxTyp0HLGFg5IljeHh8+umnfgzCjWumHoC6e/vtt718qFfKkHyynXwibMPDmpA0bqhddtnF6wGBTrgsxi7nB46nvLkn8MRh8L755pueFoKMY/baay+/VjyghLdybYg+6vjMM8+0PfbYw8MwyT8eW/7lmjGwEa/UXeXKlW2nnXZyDzJimnZA+BvrEIUY7pTVcccdZwceeKC3j3QJwu7pwats1OxcYSePXZEGYUco6BMnt8xX2AVoq5dddllCYcdzgFDsjh07+jOGe+Wpp55KKOzieeONN/we5n6jk4oOlURI2KWPhF16SNilh4Rd+kjYpYeEXfqsL2G3yZt5iBYED6KEsCYMeQx4DGyED0Y/jfbee+91AXfUUUfZjz/+6OFP8O2339onn3ziIgJxQCgex2G4IzIwtjD6Me4RU3iFPv/8cz8WsYOwQiD26NHDBRiVgveHBwweJhbECOIGYYp4GThwoIdXPvfcc3booYfmOQkMIpX9GVuIcYeo2GGHHfwaAHGIIKJHnmsj5Aox9dZbb/lN+/XXX7uYQjSSP4xHrg0RyLkRdeSDbYikIUOGeDoIHM7NgohB5JB3BNuAAQO8fBl/hgCikeMVgHAML/D27du7kYooRjwhdDiG8/AAJu/w119/rSnDJ5980kUcZci6UIbcQEOHDrXtttvOxTbX880333j5w8cff+x1ivGLd4N84j2k/igHxjBRbs8884wvW2yxhZcLApt80mbYF1HM9gMOOMCPQ+yycE2UFSIZcYYnhLZCfvr16+fiHsgn7YZypC7wrrKOfWiHQiSC+y0veKbx/OI5kS68tPHGcz/k5a0TQgghRNFhkxd2iCbAcEEkYNATiocgwQOHZ+eEE05wAYJxjuGNFwzxAD///LOHH+JRwXvWtm1bO/roo92gRwQRbodHhjAoPDHsi5GO4Y+wwHDC8EK4sJ6wP87F34gAxAneu8MOO8y3IXRYj0ds8ODBLjj22Wcfz0s8nIPeTUQr4hLIAz3FbMNDhXDAE4dHMuQF8Uk5UDb85toQTghAxA/XjqjBy7bffvv5tj333NOFCuUWJnDAu9WuXTsP7cI4xDtHfvAYch1sw/uFxyHAMVwT+9CrgeeQsow/JlqG9OaST/JEWuSH0Ez2QXCRJvVyyCGHuPcBEU4Zsi91xHXS67Tbbrv5saeeeqr32nEcx1Ofu+66q58L0YVYZD3pU3ZhnCbtgjYQDWUF8onHmHzi6aPc2A9jm3wTlko+SJN/GQPJPltvvbXnl16eUKZCpArPByIJuHdo38kEYDzcE3Ts0Ja5t+UlEUIIIYo+m7Sww+BGqGFM4xVhshPClBAuCDI8LXj0CIfEe8T2999/348NYXGIIYwejPq8IH0IhhUGPOfGmwd44Jj0AG8Rwohzs08AURZ+I8yY5RPRSX7wBJLHRHA+hEPnzp39swukgScLQQIIF5YPPvjAQ63o3cf7h1ihXLg2zh1EYQCBQv7JZ4Dy4DjOSXhqyC/7hX+jf0O0PKKkcgzno1wTlSEePwzSaLocH44N9UEaXD/XiniMGq8cy8JxhEgyxogy4hwYvUHcQUg35DEetlOWnC/aTvibNsY1kKeQXjQd/g55ESJV6Jgh6oAxuPvuu6+3wdDu+Tevtgo8g3jeEX5NWDheaSGEEEIUfTZpYYexHAQAY9cYf/bqq6+68c5nAvAMETqIUEAYMaaMsV0YRcEwQvRgRBEeGMAgCkZUXmDkkz7gjUNwcW6ECeGcjHtMJBgYz4a4I6Twmmuuce8eY7cQDongWIQYHqK9997bRR2eOq4ZYYZAIbyRc7MgFhnzhmcRscOYNsI5Q1oIP8aGIUpYT9rANRNiSZrBI7guIX3yHsoQ7xchrPFlmKweSINrpA3gEUMsA9eCOKWOuH7GJVFeCDvOgdcNMRggnWTGMl5RDGz2IawzEGYfRHwj8NZ1mYlNB8KlCT/GG8wYTbzmhC9zz/Bs49MIieBZRkg4xyLqCLWm/QohhBCi6LNJCTsM63hDn7A/xBljppggg/FljJPCS4Mxj4jBwCcMk20Y+Xh5ghHO2DcEGOP0EH6ICsQF+0D8+YIAYCHUDhHEGDImcGG8G1OR09MOnD/sz9+AxxAPIvsTasV6wgfjQ6U4JlxvyCvhfQiv/v37u5eIMFOO55q4NhbGy/EbY47wQ/bjeri+xx57zP9FJJJ3hBzXyzryjacTAxLRF84fzg2J1kV/p3sMC/lAGKVShoH4NAkhxaDlOlj4TAEzpALlShsgJBbDmDoOk6yE4/FUEsrLmCQEOuGa0fPyL2Gs1DVlz1g70iGv1EcIpWW/vPK6tixfmWPLVqzSksJCWS3PLfJE29bP8k/9pwKdE7Q3Fv4G7glCis877zwPJWcyIUKhaU/co0xwxMfzaYuM+WU9nRt0XiDqCAemw4dnnxBCCCEyg01mVkwmBWFyDcabEZoYNVgIrUPI0btNjzaTYzCuihk0MfCZKIQxbQjA3Xff3cfiMd6rU6dOLuCYiANRQS85nhnWMy6OCTIYl3XjjTe6+EL4MHEG48b4UDpeGkQAggpjCkj3yCOPtNatW7unkElb+BsvGvuTx969e7uo4hoQX8zCGf08A3AuvG8Ye0zZj2cLbxuePjxtl1xyic9YyRgcJlXhXBiFjD/DqAufWGCcDYIXbxaz4nFtTBKC569v375+7XgLub6DDz7Y84MoRAgjBPEucgyGI0YkE6VQ/ggdDEvKg3JmAhLqiPwxHo6JZjjm+eefd9GGp5S0GBfH5yMwUpnMhTKh7MhjKEOMVsqQuiasjDKkXClD8sZkKYjV4MnA60g4KoKWczIWDyMXjxreDca4EaLL7JiUC3XL2EraCOPyEPZ0DNAGEMLkFRHNrKSUKd/E41/GMdLOSJd6YR+8teQNCAfmw9B4STp06ODrEPGUEx7jgszWRX5Gjx5lxSvVMcsulXve2AaRJ7Nnz7GFuXVev8G/vwe3vqCKGlcvY8XyqSvaYwiZxHNPBwBjMhmLS+hwfGcPswHTzmn7zC7IpE/cQyECgHuWdkZ75hnFM4M0+c3kS/Ez7wZ41mhWzPTQrJjpwTOad5RmxUwNzYqZPpoVMz2wlTQrZnqsr1kxNxlhRyNkCT3bicCIyWt7dBvpQHS/ROmHdVERmdc5WA/xPeTp7h8l1XxCXueBvI6BsC1RPuLTTJRO/D4FOSbAesivDBOlCayD6H7R7aQT0o7fFxIdD9F9IK98sn84ZzQNlmT1nAyEHQKgedMmVqLUv8dKisTMnjnD5s6dY42bNo+tKZowQRDeaYze8JKgMwbvMR030bGxtCG80Yg3vHh0UNAu6LTi0wd0DtHhgMeZfRFzoZ3yL5/2oCMiERJ26SNhlx4SdukhYZc+EnbpwXtCwi49JOyEEGtNEHa8rJJN8CP+AW80Yx+ZyVXkj4Rd+kjYpYeEXXpI2KWPhF16SNilz/oSdgVzAwghhBBCCCGEKDJI2AkhhBBCCCFEhiNhJ4QQQgghhBAZjoSdEEIIIYQQQmQ4EnZCCCGEEEIIkeFI2AkhhBBCCCFEhiNhJ4QQQgghhBAZjoSdEEIIIYQQQmQ4EnZCCCGEEEIIkeFI2ImMJCcnx7755hv78MMPbd68ebG1mc2qVavshx9+sHfffdfmzp0bWyuEEEIIIUT+SNiJIs2sWbPstddes+uvv96uu+46e/rpp23SpEm+7aOPPrIXX3zRZs+e7b/XJdOnT7eHH37YbrrpJrvhhhs8Lw899JANGTIktsfas3LlSvv888+tV69eft2FSYnsrNhfoqAsXrzYFi1aZMuWLYutyR/25zg6IoQQQggh1iVZuYZpTq1ataxKlSqxVUIUDX799Vfr3r27C7cWLVpYqVKlXGA1bdrUzjnnHLv//vtt1KhRLrYaNGgQO2rd8Oeff9o999zjXjXyAqNHj3Yj//LLL7dtttnG160Ny5cvt8cee8y+//57u+OOO6xRo0axLQVn6dKlNoZ8lqlpK7JKWpb0nZNdLMva1C2XsDxoY3hMmzdv7r8RZ88++6y9+eabtnDhQmvWrJmdfPLJdsABB/j2eBBxw4YNc2/y+++/722T+uQ5uzEydepUW7BggZeLSI3hw4f7O7d69eqxNSIZdI6MGTPGn/28B0RyuB8nTJjg92SJEiVia0Uy6DDmfd64cePYGpEM3nM8x3iGVa1aNbZWJGNd35fYyryPJexEkYTwyhtvvNGmTZtmJ5xwgh188MFWrFgxmzlzps2YMcOaNGniQgtxtT6E3V9//eXn47x47LJyFQGGPh7D/fff34Xm2rKuhN3EcWPs8Z9W2oiZq6yEfPS2KsesfOls63l6Kxd48cQLu549e3oHwyGHHGKbbbaZ1zvt8L777rOtt97a94kS2mTdunXtjz/+sMqVK9u9995rtWvXju2xcSFhlz4SdukhYZceEnbpI2GXHhJ26bO+hJ3MPFEkwVs3ceJEN5wRTog6qFatmrVs2dKys7P9NyCyCGPES4IB3blzZ7vgggvsueeeszlz5vg+eNp+/PFHu/LKK337XXfdZVOmTLEVK1bYBx98YBdddJGvJ9Qz1TF7FStW9H85N+DNIS08eKR17bXX2nfffefnhoEDB3pIKePoevToYeeee64LOAyWeLgmjnvrrbesS5cu9tVXX8W2FIyS2VlWOlfVldKyeime2qOPtoDXrU2bNnb++efbcccdZ8cee6wbmh9//HHCEEsEHO2L/WkjCsMUQgghxPpAwk4USf7++2/vPWvYsKGVLFkytjYxiDxEGl4VvF7bbrut1a9f395++2175ZVXXCANHjzYvWH09m633XYuwvr162effPKJvfTSS+5d4TjEIcIrEYhLxr5xDGF2ffv2daG5xx57+HYEAOvpjSGt+fPn24MPPmhDhw717YT08fcDDzzgPTd4fxCwTz31lO8bxCuiDhCJL7/8su+31VZb+TqxfsFzh7jD61amTBlfR9uiHbGNjoF42K9OnTreLoOoF0IIIYRY10jYiYwHjxnhABdeeKF7y/CE4S1BdIVxcBjheO8IbyRs8qqrrrJ9993Xwy+WLFniY+Q4jvWIskRgqLM/QuzJJ590oXb22Wdb69atfTsCDy/deeed52nttddeLjRHjBjh2xFseG/Y75JLLrFLL73URRvhpu4+jwk7/mXGTyaNad++vZ155plWqVIl3ybWL2XLlrVy5crZyJEjvbOBtjZu3Div1yDA80KeOiGEEEKsTyTsRJGkePHibjhjQKdiIAdvWrdu3eykk07y8EW8YhjiwYu32267+ayTbMcThmdln3328dBOJsfo1KmTC6rgmYmHdNgXYXf66ae7WCTUMoRiIvy++OILF3ucg7FYXAfHBbgWxCXXxsK5OB7PT1iHEO3fv7978QgBRFiIDQOdAx07dvS6/t///mcHHXSQe4EhtFEhhBBCiKKAhJ0okjBxBeFuhEYi0JKBgU1I49133+2ThRx11FF26KGHrhFohMMRSoeHDE/eLrvsYp9++ql73Qir49MFeMXwniHwGNeWVwgd4q18+fI+IyIhl19//bWNHz/e92fcHOGfhHoeffTRHj6ZSJRGw/fC9iAQ+E3o6ZFHHuljtRCHhJmKDQcinbGRZ5xxhp122mk+zg5PHqKPtieEEEIIURSQsBNFEsQRni1mo8RDQhglHiwmQHnvvff+FQqHGGIboo7jDjvsMBdd/GYfvHnMNMl373bYYQcXZXjBGDuFEONTBh06dPCFtBh/l8wTg4cN0bjjjjt6PgYMGODCjhmJmOmO9FkQaMETlw6kteWWW7q4Q9QxCUx+4jY/lq/MsaUrVmmJLKmCeNt7773do3viiSf6jJh4VUPIbgj15d8odExQ9yyayU8IIYQQ65rsLl263IwHIq/wMyE2BEwFiweNTxv88ssvPt4MEfbzzz/7dMRbbLGFh1UyNT3hlDVr1vTxb4Qwsi9jooKgYiwd49heeOEF6927t0+aQpsnxA5jnOnsCc389ttvfTrtww8/3NOLgjHP+TgOAUj+SH/QoEGeh1133dXFInl95513fOITBCCCjPBNQiqZGhgPH+KzVatWnu5nn33m4+t23313q1Gjhn355Zc+LnC//fbzGUFJm30QiVxzGIeXKuRh7pzZtjy7nNWoVMYaVyttjTb1pWppa1K9jG3fuEJC0c3YSToFwhTOTIrD+DpENp5e2krbtm1d6FEfzzzzjF1xxRX+DKXOEHl0QPDx+p9++snFPR5j1jOpSrp1WNShI4T7SFNepw5h47QXPL8if7iH6Nyj40xe8vzhfqTjknuSKBORP3QO877kWS1Sg+cYzzDph9RY1/cl80W4Y0LfsRNFGW4EjGoEHjBJCoIPDwgzXSKc8JwgqtgH7xsPZ743RyPnJkJIcRMhrBB/wCyYCC7S5xi8bRjcfHy8Xr16vk8UbhbOF4x30sP4JwSUNPCwMcEJ3y1DqJEfZvQcO3ash1SSH86NsU/+w3f3OJ48ErbJ8eQFMYdwQETyskHMct7tt98+7YcBeeQj7ps1b2rZJeQ1SoX479gRnov4pw3w0ufzG6eccoqLNHjiiSesV69eHubL2EvaCZ/PQCCWLl3a9+Fv6hzvc1i3saDv2KWPvmOXHvqOXXpwP+o7dunB+5l3ub5jlxpEN+k7dumxru9LfaBciE2AIOx4WalXLTXihV3wFtBhgLeAZ2XU64ZoQ4DzzTrKmPBc9iekNngEeQkiyhmXl8hLmMlI2KWPhF16SNilh4Rd+kjYpYeEXfqsL2GnMXZCCJEExBwvLzrAEGbxoZSEorAtCGce2ITVso6QXhb+Jo2NTdQJIYQQouggYSeEEEIIIYQQGY6EnRBCCCGEEEJkOBJ2QgghhBBCCJHhSNgJIYQQQgghRIYjYSeEEEIIIYQQGY6EnRBCCCGEEEJkOBJ2QgghhBBCCJHhSNgJIYQQQgghRIYjYSeEEEIIIYQQGY6EnRAFZNmyZfbnn3/azz//bDNmzIitzZsxY8bY4MGDbf78+bE1QgghhBBCFA4SdmKjAMH09NNP2zPPPOP/9urVy3755RfLycmJ7VG4LF++3N58803r1q2bXX/99fbxxx/HtuTN22+/bXfccYeNGjXKf/Pvc889Z4MGDfLf65JiWVmxv0R+FC9e3LJUXkIIIYTIMCTsRMaDePv+++9dOH311Vf2ww8/2Oeff2733nuv9ezZ05YuXRrbM31Wrlxpt99+uwu4qFeOvz/66COrXbu2Pfroo3bIIYfEtuRNiRIlrFSpUlas2Orb7vfff7fevXvbp59+6kJxXYFGmblwuU2bvywzl3nLbO6iFbGryZ958+bZCy+8YCeeeKJ17NjRLrzwwjViOhnPPvusHX/88XbeeefZ2LFjY2uFEEIIITKDrCFDhuTUqlXLqlSpElslRGaBsMNT9+GHH9oVV1xhO+20k40cOdLuuecemzlzpnXt2tU233zz2N7pc/HFF7vwuvXWW9fcJ6NHj7Zrr73W2rZta5dddpmvy4/HHnvMvvvuO8/jlltu6aGZAwcOtFatWtn2228f26twQdROHDfGevyy0kbOyrHiGdiVs2zFKtuxSUW76sBGsTV5s2jRIrvpppvsxx9/tN12283KlSvnZXDEEUfYVlttFdvrvxBOy3Ecv2TJErvhhhvsgAMOiG0VyZg6daotWLDAmjVrFlsj8mP48OH+LKlevXpsjUjG4sWL/XnZtGlT7xwTyeF+nDBhgt+TdCiK/Jk0aZIPr2jcuHFsjUgGdhfPMZ5hVatWja0VyVjX9+Xs2bP9fSyPndiowMMGGAD16tXzh8/ChQt9HeDZe/jhh90L98QTT9jQoUN9/Zw5c1wcfvnlly6+HnzwQf+7e/fufrNwQz7wwAP26quvuqcNjxAgIO+77z5/wAH7vvXWW3bnnXd62OUbb7zhHqRE8BJhG0IiMH36dOvTp48fz/Lee+/9K/8FhVDM7GKZu6QaSvr111+71xZvHV7Wq666ym688cakwh7R/vrrr1ulSpVshx12cI+qQjGFEEIIkWlI2ImNipIlS/q/CCx64OgVwWuD8c54toceeshGjBjhE5j89NNPbvwj9vDq/Prrr/b88897eCSePsItEXSIRQQixyCySCuILY6bO3eurVixwqZNm+ZevXfeecfPTxqINEJCZ82atSYEM0DPymeffWbDhg3z34hE8oPnEaGJyCPPjzzySJ7iUPyb/v37e+8hHtG///7bRTj1wri5vKD+8fB17tzZatSoYatWrYptEUIIIYTIHCTsxEYDXha8NXjVHn/8cZs8ebLtsssu1rJlS/vrr7+sX79+HmaBeMKbdu6557rwe//99128ZWdnuxft5JNPtltuucWOPPJID7MkVLly5cru+TnjjDNsu+2282OBUEzSa926tXt9GJt1+OGH21133WV33323dejQYc3MmaQfBaFHWFEQHXj3ECEnnHDCGo8dHiQEKPkXyUF8I4YBb2ynTp3stNNOs8svv9zLPxGEeD311FO2zTbbeDgsAl0IIYQQIhORsBMbDQg7ZsIkfBFvGyIM4x5BNXHiRDfiGc+GSAMEX/369d27hjcOYUD45tZbb+3bAUOf9SyIvkCY7CR4d9g2fvx4q1ixorVp08bXIdx23HFHzxfeuxAmGg/b8fwRe423KRyP6OR4jkvlcwqbOtQv9YV3E/HNxDkXXXSRe0IR3dH6A+oUjyli8Nhjj7UyZcrEtqwueyGEEEKITELCTmw0ILLwpBFOyRi5ww47zMqXL+/bgrcsGmaHmMLYR1hFwyQTheKxD0tehO2IhejxhGyyLtmxwHbyUNDjhbkwo56rVatmhx56qIv4vffe238TChs/VhGxzEyqiDjE4IABAzx8l3oghBOhLYQQQgiRKUjYiY2KILDiwTOHyAtjroBv3zG7JeGZTJyRSNAB65ngJN7jE0B4IQ6Y6QiBwHgt4BgmYCHUslGjRv8JxQxwPGMDmzRp4mKD0EtgfB/HM0awYcOGvq6grFyVYysyeCH/+UG9M9NgGN8Y1gEhr/Gz6VE/ePkY63j11VfblVdeuSZklnBeyl4IIYQQIlOQsBMbBYQrYqTnFe5I2GX79u3dI8PnBs466yx78cUXrXnz5v7tMsDQx4uH0Aogyhh7hceHGRaZGTOMw+J8ISQT9ttvPxeQjNk788wzrUuXLh4GyDfuSCNMpR8EJHnld0jjwAMPtJo1a7qoIH+EESJCGeu3Np9r4HJqVSxpjaqVtkZVM29pnJvvmrn5TwXqmHLmG4OMd6QsCbVkrGLZsmU9JJMxkPxbt25dn5iGyW4I32XZc889vX4vueQS/0SCEEIIIUSmoO/YiY0Cxtbhgdtjjz3c85UIhBQzIPJpAsQV4+natWvn4+IYY8eHwvGc7bvvvmtm1wRC+NiGF4hJUnbeeWcXC4gHzrXrrruu8QyxftCgQe55w0OEIGNiDmAq/nHjxrl4qFOnjnsLw3fsmIQFmPCF45kVk9BCvr22NqIOocrHuZs1bWIlS5WOrd14YYZSPj/BB+qpU2a5RHCff/757vlEyPEJC2bARHjHw0Q4CD0+h7H//vvH1opk6Dt26aPv2KUHnWj6jl3qrOvvZW2M6Dt26UEHuL5jlx7r+r4kWon3sYSdEBsxQdjxsopODrIxgxHICwdvaIUKFaxFixZrZh7loYcnj9BYnnvxILb5HAbbkn3QXPyDhF36SNilh4RdekjYpY+EXXpI2KXP+hJ2CsUUQmxUBE8nM4riYY1+ww7BxvpEog7wwOLFxbsnhBBCCJFJSNgJIUSE+HGWQgghhBCZgISdEEIIIYQQQmQ4EnZCCCGEEEIIkeFI2AkhhBBCCCFEhiNhJ4QQQgghhBAZjoSdEEIIIYQQQmQ4EnZCCCGEEEIIkeFI2AkhhBBCCCFEhiNhJ4QQQgghhBAZjoTdJsacOXNs6tSp/1pmzpxpq1atiu2xYZk/f/6afPH3uoAPUE+bNs0WLFgQW1NwPvzwQ7v44ovt22+/ja0RmU7p0qWtWDE9GoUQQgiRWch62YRYtGiRPfroo3buueda586d7ZxzzrEzzzzTrr/+eps9e3Zsr7yZNGmSffLJJzZs2LDYmsIDsfXRRx9Z165dPV9nn322XXvttTZw4EDLycmJ7VU4fPnll3beeefZ008/bStWrIitLRjz5s3zcqFsizIli2fF/to0GDNmjL3//vv29ttv24ABA1LqJBg6dKi988479u6773oHiBBCCCFEJpE1ZMiQnFq1almVKlViq8TGyty5c+3ee++1sWPH2oknnmg1atRw0VSmTBlr0aKFlSxZMrZnYr744gs//phjjrFTTz01tnbtwVv43HPPuSFev359O+qoo6xs2bI2ePBgy87OttNOO82ysgpPmHAdvXr1svbt21unTp38HAXltddeszfffNOF6F577RVbW3RAMI8fO9q+nlLGpi8uZtkZ2JWzYuUqa1GzrHXcrkZsTXLee+896927t02cONGFO8+2bt262Q477BDb47/QsUFHwnfffWfFixf3DoYDDzwwtlUkA+863u9mzZrF1oj8GD58uLfL6tWrx9aIZCxevNg7a5o2bWqlSpWKrRV5wf04YcIEvydLlCgRWyuSQQftsmXLrHHjxrE1IhnYjjzHeIZVrVo1tlYkY13fl9gxvI8l7DYhgrDjAXbLLbdY3bp1Y1tWQ3jijBkzrGbNmn6zrly50kaPHu2Cj5cpng9EDIJov/32szp16vgLd8mSJZ4WDRaRWLt2bU9vypQpfk6gfZFuIvAA3nTTTX7Oq6++2urVqxfbYrZ8+XL3tpC30E55oGC0c16EIKFznAsRE/KBMCQ99iP/lStXtvHjx3seOB4jgb9DGfBAp1xIs1y5ctagQQNPj7Qw9Bs1auT7BQ8dorhatWoJhd2sWbO8HDkPaZFH4Df5RGxQRuPGjbMKFSp4PljHb/IRjikMMcs1TBw3xp74aaWNmLXKimegsFu2YpW1a1LJrj14dR0k4++//7YLLrjAH5zXXHONtwFCjcuXL+/1lQjqBaH/8ssve72PGDHCrrvuOtt///1je4hkSNilj4RdekjYpYeEXfpI2KUH700Ju/RYX8Iuu0uXLjdj9GCQi40bjPxvvvnGxQkiBFERZdCgQXbXXXe5GEK8/fHHH27gMt5o5MiR9vrrr/tLFbGHd42XLOmxnofiU0895Y1q6623tr59+9ozzzxjb7zxhodv/v77727IBJEThRDM3377zfbZZx/bdddd/yVo8Kb169fP7rjjDhdALVu2dA8fIaUIqm222cYNdjw0/CYfPXr0cCFIPh555BEf//bnn3966CVtnYf3Pffc4+fZdtttXYiR1xdeeMHD8Ng/5PO2227zvJM39mcb3h/KbosttrC//vrLhgwZYm3btrUmTZrYp59+aj179rRXXnnFr/v777/3awhGL9vwKCHiyCd10aZNG+vTp489+eSTvo16qFSpkqe3tiDO58+dY79OM5u/LMtKZmflirvMWmgNDaqWtl2bV1p9UUl46aWXvL6uuuoqL9cg6hH6eYHYfuCBB+zggw/2eiUks0OHDta8efPYHiIZCxcu9HtKL/fU4ZnDOzdZuxT/QMcX4dG8Q+hoE8nhfuTdwj25NhEpmxJ0IPO+5H0hUoPnGM8w6YfUWNf3JY4J3scaY7eJQWOi4hFwl112mV1xxRUefgbt2rVzoYSgQ5QwMQjeMwzejh072sknn+wPvj322MMefvhh22677Vz0TZ8+3cUNY/UIm2S8Gb2rhHt2797dw9rwYCEG6bGIJ3i3EDOJvFTkGUEZvRHo7cBoD/vzO+TjhhtusFNOOcW3sQ8eQRr83Xff7YIWYcj+IT2utX///n5dCMETTjjBhSFwfLRnheuNz0sg9GAhThFp9913nwsFRO7kyZP9WNLjb8Qx5cK5CDlFUCIeKS/KGYEs0gcBTw8i4phxpLRHOhyo/7x4/vnn3etLG9ekKUIIIYTIVGTFbGL8v72zALeq2trwOBy6pEORDmkxEBBFRe4VAxPF7sbCjvvDNTCuhYGKCSaIwfWKoiIIqCCgIN2N0t318w72xO3x1KJkn/29z7Oec/bqNdasb44x50J80HgllJAwRMIpQ68x3qwwvo3QNLxop556qu9HLxbhgxxPryneuuDxQyhdeOGF1qBBAz8fIZMdOnRwURjCG4oWLeo9rulNMhLEGefeHbgPRBH3EUIsWcd90sCvWbOm95TEXwehOnz4cA+1PO2009xLxtgqxGyU+2FfnoNJWRo3buzPTRgq18ZTSs9WgP0QnniUsBX3hM3xFCH48AQi+EQ0SGcsiPKRI0d6Gietk5bxjpIW0oLNBwwY4GGXpN3dnUxHCCGEEOLvQsIuyaBxi4i46qqr3GOHAKtfv35sq7mwQYwgeAh5iQ+dZB2EBnIQPjSeEYUBxjThJSGMkbF8eMoQNul5uQDRh9hhn8zEVBCAXC/8H0/a+wjgcUsvVIBzBDHAuDa8aRkRf+30YDuigHFahI0+/PDD1rlzZ/cW8tzheJ6P31wvQHhp+/bt3a7YiuMRGyI6QcjzCQrSHumbNIEnFU91PHQyEDLL/oj6eNJLX0IIIYQQ+zMSdmIniA7GiBEDzPgihArhmEHI8TdeeMU3fuPXI2YYN4fnDKHTtWtXD48L50kLIZ2IKkIS8XQFuD6hm+E64ZMMDKSnkZ5e4zsjYZjReoQawg8xGqa45z7DddmOAOCakJH4ZD9CSgm7REgwng9PEaI5PS9Q/DkQloTAMrENYpDrEZqZnU9QiD8gDREmi22DkMcLh4jmHaRNf7xzwo4Z78jsqHinCcklPTz99NP+qQQhhBBCiERBwi4JYbwRAo4xb0zWwWyXzD7JuDiECZOU3Hzzze69Q2yFMXh41mg4MzkFxzG7D+InrdAJg2kRR3wzjgYyoic9IQaEHh577LH+GQbG7nFu7o3/mZiFmQpptBMyieB59tlnfebC+LFv3EN6giuz9TT0eZ4mTZr4+DwmYOG6CFH+IkaZmIXxbj179nSRyv0wHisQzs/CuXj2EN7Jc3Cf8c8d9o2HCWgQdIhhxghyX1w33qu3u2zass02bN6asAv3nx1ISwhixtoBwo2QWMKCEdzMmsl75C+eurPOOsvDYlu1auXhmITwYn8EuWZHE0IIIUQioVkxkwzGzTF5B141RNsvv/zivxE3fAwc0cY36urUqeOChO3MFsU3wBgPhufq559/dgGCpw2vB4KQWQQZ0wSMwUOUDBkyxEUhv2lYc+wxxxzzF8GCtyuMN2OMGd+Z4z5JkzS4a9eu7YKJe+PaeLdowDObIRO+MEaNbXheuI8whTieMMZa4QFj0hTOAcz6OXr0aP92X2jAI8oQY8xiiXfn9NNP9zGF3DeCM4hbvDqM4UJscl8IBMQbtiCkElHMPSJoEXjsgyeQ+2Qb9sQryUQt3DcgFBEieEexK2MBGRMYtu8O3MPSpcusQbWydlztUnZcreIJtxx/SHE7skpRK1Yw69nw6HwI6YcJVPr16+fvlo4K7M9EKXhGGTN6/PHH+/tnTCTvh4VZTklLN9xwgzVt2jR2VpEZmhUzOnj+Kd9CmSQyhzJZs2JmH/KjZsWMhmbFjA7lWOjIF1mzt/NlmBVT37FLMqggKbzivUj8T2UZwtVoCAdIiHiY8JixH//j3QvHcC4WvGdpx5+FY4NnjfPzf/y108K52C+cP/6cnA/CWDh+h/OF50p7H9xruIdwXZ6R/dkvvpEQ7pcMF78+3FM4N+fkL/uF5+f/kFHZzjXC/fM7/M952JbWDuGewr2y756AiVumT59uNapVsdx5//A05mQQ7XhW8cLideaD+kz2A/3797c+ffq4cG/ZsqWviwdv3uDBg61du3buRRZZo+/YRUffsYuGvmMXDfKjvmMXjTDRmyI1sgdtFX3HLhp7O1/qA+VCJAFB2FFZqVcte9BziygMYlBkjoRddCTsoiFhFw0Ju+hI2EVDwi46+0rYaYydEELEQTgDHlQhhBBCiERCwk4IIYQQQgghEhwJOyGEEEIIIYRIcCTshBBCCCGEECLBkbATQgghhBBCiARHwk4IIYQQQgghEhwJOyGEEEIIIYRIcCTshBBCCCGEECLBkbATQgghhBBCiARHwi4J4ePLv/76q33zzTe2Zs2a2FohhBBCCCFEopIyYcKEbWXLlrXixYvHVolEYNu2bfbDDz/Y4MGDbcuWLVa9enU744wzLF++fLE9Mmbz5s327LPP2vfff29PP/20ValSJbblD9atW2cffvihbdy40c455xwrVqxYbMuuwT1Camqq/43nu+++syFDhliuXLl8O3/Zn/ssUKCAtWvXzg488MDY3tEJ1+a8KSkp/n9axowZY1999ZU/N9c666yzdvuZ9wc2bNhg06dPt+pVq1iefPljaxMf3il5IB7eL0t60JnBEg9pIb30uGjRIluxYoXnKZE1CxYssNWrV1u1atVia0RWTJkyxevcUqVKxdaIzKBcnjlzplWtWjVbdVyyQ36cO3eu58k8efLE1orMmD9/vrd3KleuHFsjMoP6l3KMMqxEiRKxtSIz9na+XLZsmdfH8tglIDRQe/fubS+88IIXRnjdBgwYYP/9739je2RN3rx5LX/+jBv6NGwHDRrkXr3ff/89tnbX2LRpk91///127733eqM5LRSmJHiWiRMnuuCcPXu2/+bZ0jbIo/LYY49Zhw4dbNasWbE1f4bnfPzxx23q1Km2du1aGzlypL399tuxrYlPru1advridTbx97U2aT9dJvy21pau2RS748zhHZGWTjrpJPvHP/7hy3HHHWfdu3eP7fFX3nnnHWvdurX985//3Ln/HXfc4ecSQgghhMgJyGOXgKxatcruu+8+Fz6IFt7fjBkzbP369Va7du3YXhmDJ6xr1672448/+vGVKlWKbfkDxNbw4cPdM9K4ceNMRWB2uPXWW/26Dz30UKZp7fXXX7fPP//chVjz5s1ja3ePf/3rXy5O+VuxYsXY2h3Q6/Tggw/a9nxg99xzjx166KG+72+//WaNGjWK7ZW44LGbN3umvTRyi01dutXy7KddOWs3bbUrjy5vZx5WOrYmYxD7iDLeEZ5VPG+kU95Xw4YNY3v9mVdffdXeeustu+CCC6xo0aK+P57Z448//i89Z/LYRUMeu+jIYxcNeeyiQX6Uxy4a8thFQx676OztfBk8dqnt27fvVLhwYQ95E4kBAu6LL77wRjsN2SDMS5fe0Sj++uuv7eWXX/YMV758efeYdevWzb799lurWbOm8b5/+uknmzdvnlWoUME+/vhj++ijj2zhwoUu8hBxnLtfv342Z84cq1Gjhh8zefJkF16EaCL6SpYs6dekYU0m//nnn91rwrnGjRvnInP58uUe9okHjkKT8FE8Zw0aNLDcuXP7/cYzYsQI95wdeeSRfypgw/l5jk8//dTPf/DBB9sBBxzg20nMXPu9997za3BvZBy8mngBEZWcGwGHzfBYBnjOpUuXWq1atfz5afhjtwAeQ45FGGArzodNChYs6HbCq9mjRw/r06ePe/tYj2hAILz00ktuA54J2/GuWBCP3O/777/vYajcz0EHHeShhLyv//3vf74/94ZXiQZNevbKCgTMqhXLbfRCs1UbUyxPaoql5tr/FoIqG1UsYrXKFdxx45mAfbAL74kODt4ngrxcuXKxPf4KaWfs2LH25JNP2hFHHOH7U7imF4qJvXmvqqyyB0KbvC17ZR/KG+pcygqRNZTflKPUc7tSDiYb5MeVK1d6nkyvjBN/hQ5z6sucMARjX0E5Rhkm/ZA99na+RBtQHysUMwFBZDVt2tRf4FNPPWWvvfaai67AkiVLbNKkSZ6AAFGEsMKrR4MVIcbC/x988IFXlAgLRAvihUqUAo5zIIRoSPM/ni3EIF4vRAvePgQe4P0jnBEvStiOwERcIWS4BgmZxjeCM6OxUBnRv39/Pz89t5yf++rcubNNmzbNG+JdunTxCWEQZlwTcUkm4to8G9crU6aML/HXxg4tWrTw533zzTftueees1GjRv0p/BPh9cQTT/gzcW1E2cCBA/26CGhsxnnCNu6T8E7OiYjt2bOnj9/jXmDx4sXWqVMnGz16tItT7M3946nkXRFmi3imgkFgci6ErPgD3iHpnHRBhwVpOyt4p3SIcMwvv/zithZCCCGEyClI2CUgCKQzzzzT2rRp4+IBQfCf//zHhg0b5ttp9CJu4gUMwooFAQI0atl+0UUXedgjoZJ4jBA19IyyLRzDvniQuO4VV1zh+1999dX+G9GDgKJxTc8N69mOJwXxiYi75pprvIcCD8tNN91kbdu2jeSGDh5KvHC33Xabn//88893gYSHDIGLe5veXK7/wAMP2KWXXurexEsuucTFEz1KV111lf9O27tEON6FF17o94+IQiz37dvXtyEGEAJFihSx6667zq/N+C6ejQlXhg4davXr1/cwTrZdeeWVLrw5BsEGCEuuzb2zL8+Cjc8++2w/5pZbbnHBy0Q4CFfEIDZnLBghhyzpTXCTzJA+Cc3iXdx9992+8M4yE2t0UCDQ2feuu+7ycGRCI4QQQgghcgISdgkK3pzLLrvMBR0TQSAU8PLgGg8u3iDiMgLRRmgmIMDwOOGF4hwBzoFwwluFgHv++eddvDzzzDN+TbyCLIRC4l1CRAEiLvxPg5oGNwtewqhwHWKHCZVgnBzXZzKMcK8IvpNPPtm9ZYgvPInYINgBcZbZtRmzwVgtwvSYWZT98V4ymyRCi2dD9LIA4Z+EWnI9bEJIXxCLCDBEGmO0uF/gdxh/hBDnfFyjV69e/iwIUTyd2BFb8SyIVEJYEcIIGISl2AEC/OGHH/bOBsQc4pjxEYSukk7Tg7F1n332mXeCEJ6L+MZbTYitEEIIIUROQMIugUF0ITDwQiE6EGAh1DJeyCDg4r136cH+iBSOjR9/BhyPSGL94Ycf7kLyhBNOsPPOO8//si0cj3DJCM7NEpXgfSxUqJA1a9bMr3/iiSe6l42xeGzjkwh4tvC+EZb3yCOPuFiKJ6trI6Y4Z7169XbGKgd4NsRYPMHryLYAxyA4sUnYjm3CsdxDeB9169b1+2VBWOKBxcaMP+zYsaN79BAghGniARQ7wIZ0bOCRpUMCu/E/oZnx7ywe0k7Yv0mTJm573nFGQlAIIYQQItGQsEtA8OAwhgxvFeKN8UJ4LPCY0XjFu4PAYsYiGq+M72IsWry4o3HMsUz4gRBhvBfj1hCIjAVDjAB/8WhxbvZjpsCLL77YPSCMZ0Ok4J3jOEIICU3kvIQpEloYD8fjlUIIhfNnB8QNz0WjnYkvuD7f1qORjqeMBv0nn3zik60gcvGO4eXjegHsgBeNe4u/Nsfi6SSUk21MjBJmrON8TCTDs+G9I9SVfbAVz8l1eHbCQXl2tjHWkPGMTMTCe0grBnkHnA8bMN4PIUk4LCGa2BIxiCeK+0fsIWK59zBeclfZtGW78N68db9etmzNXprApvHvEG8uNsKTGjyn2DcIbvaN73Dgf7yppOsw+Y4QQgghRKKjzx0kIHikCIXE2xAarIQAMpYNsUGIINsRcwgFhAR/EQuMfSNEkrBDJlzh3YeQQ7wgl19+uR1zzDHe8GWCD9YzjgnRwcQiCBjGjuGRYtwcAu/oo492UcgkLojO4N1DsPCtMUCIMokIjW28bozpS+sZBMLkvvzyS/e+IWoCiCkmN8ELR0Od++G5GLuG6CM0D3FLo59nxStz7bXX+jUQthzLs+CNwwZhNjrEMbZi1spgSwQXY/TwBgKzKRLmh2Dj2RAEhMG2bNnSZ+Hk/IhORBtCsE6dOh4SyjpCR7ETtsRrBIi0F1980SdEwR6cExFICObpp5/uM3/y0fYwRg+BybOEcM4oIDbnzJphA+fnt4VrUyw1usN0n7Bhu/BsVbu4Na2WtdBCVDN5Dd5i3jezpDLGE7F/++23ezogzWLXRx991DsGCGtlXCTlHBP+8N6Y2RTPbvwMqEC+0ucOsg+hxfrcQTT0uYNoUHbrcwfZR587iI4+dxAN2mH63EE09tXnDiTsEhQSB2KKhjteCr7hFZ+5+HQBE6GQ+ZjaHe8VogyPFw1dpn9nPBeeJTxOVJwktvAdPEQJ4YD8ZbIJCjuEITNPIkyoXNmfijZAgkKAUTgy7o1rhcSLR4VPLNBg5hhC4dKD81PA8jxhFskAghUxxL0izBBQYYp7RBfeNq6NQOXa4dt7CCSujXcOMXjYYYf5+gDruS7Pyv0i/tgvHgQl+2AzCjLOj7jEvgg/3gcig3vG+4Z9yMRcl/vgW4DsH+AZsBXXRoAwvhHb40lFVPPusBX3Q2hmWvGRXUgfCPca1apY7ry79y3C/QXexSuvvOKfPOD5EPaIYkKDSQ90aDDuDrsi2nmXfFqiV69eni8Q2HRGMAEPeSMtEnbRkLCLjoRdNCTsoiFhFx0Ju2hI2EVHwk78bSBeaBzj5UCU4HVCqInEIwg7Kqu0s4EmMjwXIg0vKw09BF0YQ8k6OgH4TdmGwEN0sz8dDPxGDAbhnxYJu2hI2EVHwi4aEnbRkLCLjoRdNCTsorOvhJ3G2Im/gFeM6ftp3BKWKVEn9jdo3BFSTCWMNzOIOkC44aVjYiH+B8JkEX/sz3EZiTohhBBCiERFwk78BcbrIewYp8SYLyGEEEIIIcT+jYSd+AvMFMjkI4ztih8XJoQQQgghhNg/kbATQgghhBBCiARHwk4IIYQQQgghEhwJOyGEEEIIIYRIcCTshBBCCCGEECLBkbATQgghhBBCiARHwk4IIYQQQgghEhwJOyGEEEIIIYRIcCTsRMKxYMECmzBhgq1evTq2Zv9g69atNnPmTJs2bZpt3rw5tlYIIYQQQoi9j4SdSCi2bNlivXv3trvvvtsmTpwYW5s1CK7333/ffvnll9iaPc+qVausc+fO9sADD9js2bNja/cPcudKif0nhBBCCCFyIikTJkzYVrZsWStevHhslRD7L3jCXnrpJRs0aJDde++9dthhh8W2ZM73339vjz32mJ1zzjl26aWXxtbuWdauXWvPPPOM/7311lutdOnSsS1/Hxs2bLC5s2ba5zNz2/zVKZZ7P9V36zdvtdMalLIWtYrF1mTMunXr7Pnnn7dx48a5lxQ2bdpkbdu2tbPPPtt/p+WTTz6xPn36+P7btm3z/evXr28dOnSwAgUKxPbawaJFi2zFihVWvXr12BqRGXjQ8Z5Xq1YttkZkxZQpU7zOLVWqVGyNyAzyPJ1zVatWtXz58sXWiowgP86dO9fzZJ48eWJrRWbMnz/fNm7caJUrV46tEZlBPUo5RhlWokSJ2FqRGXs7Xy5btszrY3nsRMKRkvJndbJw4UIbPny4Zxo8ZUOGDLFRo0Z54x1Yh3evYMGCnugReTTeAS8bx3LMmDFjdgqFUGj9+uuvtmbNGhs5cqRNnjzZRo8ebT/88IM3NALjx4+3YcOGuehs06aNnXXWWVas2B8ChXMiQrgG11q5cqWvJxP++OOPfjzXAzJ9/P1R0XBurou3clfAXPOWbbApC9bZ1IX75zJ5+70tW7vjfWUF9iTclYq4SpUqvtDgy6xzijSCnenECvuXL1/ecuVSESiEEEKInEFq+/btOxUuXPgvvdZC7I/QqB8xYoTNmjXLjjnmGG+c//TTT9alSxdf99VXX9nnn3/uYghRVK9ePevbt699+umnljdvXhdO3333ndWuXdsF4osvvujbBg8e7OdB6NWoUcP3fffdd/1cCLxevXq5EEMkvv3221a3bl078MADd4ZfMuavUaNG1q1bNxdwLVq08DyFuHzttdfsgw8+sG+//daGDh3qogRhwbM88cQTLvoaN27swhPPEh7JQoUKWYMGDey3336zjh07+rWbN29uqampMUtkD8TgqhXLbdQCs5UbzHKnpmwXM/vfsnW7rm10cBGrVa5g7M4zBpvynkuWLGlPPfWUHX/88dayZUsXbBlBCC7v6OWXX7aTTjrJ9+d95c6dO7bHH+BxxdOpXsjsQccHeU32yj5Lly718oE8L7KGTrPly5d75016eVb8GfIjHYjkyah1RrJCXU59Gd8pKzKHcowyTPohe+ztfLl+/Xqvj9VdLRIeKnpEGsLummuucZGHZ4ZwzTlz5rgH7dprr/XGQatWrax79+7eqGfMHZ48xuv17NnThRMiEOHI+Qj5Wbx4sRf4hFjedNNNOwUYAg2mT5/u+zRs2NCFBu51jgtexa+//tqXE0880a9x4403+jUJCyRUk7APRBseJcTE1KlTXVROmjTJCwHOjwAk5FQhNX+AfSnAEMnYiNDJrMArirhj/99//z22VgghhBAiZyBhJ3IEiDY8MXjo8NwgmOi9oJeX3qQiRYr4fvxPry9eGRr59JzgxcObhkBERDGWg7+IB0L1zjvvPKtQoYKfg3FXeOrwsnEOvHnsV7FiRRdkAdYhJAihzJ8/v3uZuAYhlpyHa7AOwUYPDmGeiA3EKaIUscdv7hHBeMghh8TOLID3Q+jsueeea+3atbO77rrLPa4ZQU8soboIa8biXXfddfbRRx95GhFCCCGEyAlI2IkcA439AKIKccUC8dsA7xgg/Aiz7NGjh4dopg1L5vj4wfqILga+chzhfQgxhCKhnVwjjJXjOH4jOIOo4xqEWuKJO+CAA3wfwi253owZM3wMGCGYrVu3dtGI2EMA4tnbHyZi2V9AKN9+++0e4sqCsGMs5AsvvOCCOD0Y+/jqq6/6wqQ7CLquXbv6WEwhhBBCiJyAhJ1IChBcCK0g8IijR7DhDSPMkjFwjJ178MEHffwVoiuItPAX8OARdsl2xt8hyPAQ4sWLn9yEY4ihxjuHJ5BQUK7x3nvv+biwSy65xAUdx+GNwwM4YMAAK1eunHvxCPfs16+fTxCCkEQIih1g15o1a9rhhx/uIbVXXXWVC27GPyK40wM7h/2ZGTV4SgnVFUIIIYTICUjYiYQDcYaIihde8b8h7T4IObxhjJ974403fFKSo48+2oUTXh/G3THxCdPoh/DKtOcI1KlTx710jJVjls0jjzzS17Nf2mMYt8f/eOreeustX5599ln75ptvfDvhm3jtlixZ4tdl4hbCPrkGHjvOhxjZXbZs3Wabt+zfy9Y0ds4ueF/xjCKG48NhMwOvKWMWSRNCCCGEEDkBzYopEgoEF+GJjFVr1qyZlSlTxsUVIgiBhDCCMAbuqKOO8jBGPHN4ztiP/ZkEBdGF4GOsFqKKyTiYXIXz4hViX2Z9YvbN+Kn0ERCM12LSlEqVKtkZZ5zh+QdxQUggggHRSMggniI8eniG2Ma18dCdeeaZfh7AC8gz4ZUjDBPvE2KQST44/pRTTvFz7QqIzCXbn6F53Qp2csMydlK9EvbP/XA5uX5Jq1O+kOXNnXVfEyGwTEiDnZg0BS8os6Bic2zFe2EmUcQzohhx/Oabb7r3lP/79+/vk9dwPGGc8e8WNCtmNDQrZnQ0K2Y0KFs1K2b22duz7+VENCtmdDQrZjT2dr4Ms2LqA+VC5GAQKAjEalWrWN58uyYO9zd4HsJn8b4yfhGvW9OmTT0kk8ltEOTMYEoDEA8sHtCnn37aP5FAoYrwZkzkBRdc4LOVpkUfKI8GnRV0dOgD5dmHjiTqXH2gPHvoA+XR2NsfQs6J6APl0aDzmXJMHyjPPns7XzLHAPWxhJ0QOZgg7KisclKvGl45PgkRhB2zoYbno9cK72iYnIaGIA1DZhgNwg7RRrmXHhJ20ZCwi46EXTQk7KIhYRcdCbtoSNhFZ18JO42xE0IkHFQmhF4ed9xxPsYxXrQStkqoLetDI5DtTJjC/hyXkagTQgghhEhUJOyEEEIIIYQQIsGRsBNCCCGEEEKIBEfCTgghhBBCCCESHAk7IYQQQgghhEhwJOyEEEIIIYQQIsGRsBNCCCGEEEKIBEfCTgghhBBCCCESHAk7IYQQQgghhEhwJOyEEEIIIYQQIsGRsBMiA9auXWvLly+3LVu2xNaYbdu2zdasWePrN23aFFu7g9WrV9vKlSv/tH8UNm/ebO+++67de++99ttvv8XWCiGEEEIIkTUSdkKkAwLu/ffftyuuuMIGDBgQW2su6B599FG75pprbODAgbG1ZuvWrbNOnTr5snjx4tjaaHDN33//3aZNm2YbNmyIrd0z5M2dOFl9xYoV9t1331m/fv1s8uTJsbUZwz7sO2HCBLehEEIIIUQyktq+fftOhQsXtgIFCsRWCSFSUlJsyZIlNnLkSCtatKg1btzY18+aNctFBEKudOnSduihh/q+rP/qq6+sbNmydsIJJ1iePHl8/6gMHz7cvXUnnniiFStWLLZ218F7uGrlcvt62iYbNHW1jZy1ykbM3DfLj9NW2pqNW6xKqWhlS8+ePe2RRx6xL7/80iibmjRpEtvyZ7D5q6++am+99ZZ9+OGHljt3bjv66KP9fewOeGoR1iVKlIitEZmBB3vjxo2yVwSWLl3qdW7BggVja0RmEM1Ap1rx4sU9n4vMIT8SPUKeTE1Nja0VmbFq1SqvL/dEvZssUI5Rhkk/ZI+9nS/Xr1/v9bE8dkJkQMWKFb0hMX36dM+MMG/ePG/4kymnTp1qy5Yt8/Vz5871THXIIYf8qZDDezd79mxfaJgEtm7dagsXLvTtNFo4Pn57gEw6Y8aMndfZFVK3Cx0E3dfjl9m3E/bd8tW4pTZ+/trYXWSPSZMmWa9evaxWrVpu+8wE8ujRo/1dnHrqqVaoUCHLmzdvbIsQQgghRPIhYSdEBpQvX97KlCnjoo6eKSDsj96WChUqeNgk4gzwHkHt2rX9LyKvd+/e9n//93/Wvn17Xx566CH74YcffDseoW7dutmTTz7pf2+++WbfP/RGIxy5ZpcuXXzMHYJnd8ibmmL58+SyfPtw4Xp5tl83uxBGibfuwAMPtFNOOcVy5cqVaWhlmzZtrGPHjlalShUXykIIIYQQyYyEnRAZQBjgwQcf7CEaCDcmSxk/frx7k5o1a+aCDw8e7nX+EpJQuXJlP7Zv374+Rq9SpUrWuXNnu/vuu93r9sYbb7gHDgGHNwqvH8ciUFq1auWhIIg6PHVMpDJmzBi78sor7cgjj/Tz5mSGDRtmQ4cOtbZt27pwTjs5TUZI1AkhhBBCSNgJkSF4jBo2bOjCYebMmTZ//nwfd4foqFOnjgswPHiMiUP4Va1a1YoUKeKCZPDgwR6rf+6551q9evV87NfJJ5/sx8+ZM8fHgeGNypcvn11++eV+HUQh6xB3jBljApELLrjABd/eiMfen8CD+fHHH1vJkiWtZcuWLpaFEEIIIUT2kbATIhMQW3ju8Kr9/PPP7mlD2OHJY/KUKVOm+DZmcjz88MNdsDGxCkKFsXbx4+0QLWzHAxi8THjtEIMQPpOAuOPTCfwNY/tyOojYESNG2GWXXeYiFlEN4a8QQgghhMgctZqEyATG2JUqVcrH040aNcrF2UEHHeRir2bNmr4eUYIAYawXEJLJdsQZgi8wceJE/8ukIPGCJe04MsTj+eef7148QjqZmTOnQwgmk8e8+OKL7uV8+umn3Q59+vSxBx988C82EkIIIYQQf0bCTohMQFw0aNDAwy3Hjh3rIo9PGuB5w2tHyCDCi/8RgeGY5s2bu1B57733/Dt4n3zyiQ0ZMsTq1q3rM2dmJlTw3OENbNeunZ/r9ddf91k1d4eNm7fa+k37ftm0JXuC7IgjjrDzzjvPPyvRqFEjF8nYCFvXqFHDw1sZg8enJtJ6McNsmNhKHj4hhBBCJCspEyZM2EbjCS+CEOKvICiYnRKhcdppp/m4Nxg3bpw999xzPm6O785dffXVO8fC4a373//+Z99++60tWrTIp+Nv2rSpnXHGGe7xI1yTY5ntkslVypUr5+Kla9eu/i07vuPGxCtffPGFde/e3Sdruf766yN/H4+Q0JkzZtiavKVtU0oey7V7n3iLxJatZmWL5rUqpfLH1mQfvKB33XWXXXLJJXbjjTf67KO33HKLf3rihRde8Mlk+vfv70KP2UN5F9iV0Nljjz3WZ8zcVXhfeFqrV68eWyMyY8GCBZ7eq1WrFlsjsoIQbupcOopE1lBeMs6ZccyMSxaZQ37kEzrkyV39pmqywRh6OmrDBGgic2gPUY5Rhukbptljb+dLJuijPpawEyILGA/H99Igf/787hkCCjYaHHjYaGyk9x01jmM7niTG2wWPEsfySQS2EboZ1rOO79rFr6MwYH/CO6N+fBthhxiqUa2K5c4bXWD9XSBuX3vtNRfMzJKJDV555RWfeObWW2/1ypcwzY8++shtTyGJLZlNtHXr1nbhhRfGzhQdCbtoSNhFR8IuGhJ20ZCwi46EXTQk7KIjYSeE2G2CsKOyip/IRWSMhF00JOyiI2EXDQm7aEjYRUfCLhoSdtHZV8JOA1KEEEIIIYQQIsGRsBNCCCGEEEKIBEfCTgghhBBCCCESHAk7IYQQQgghhEhwJOyEEEIIIYQQIsGRsBNCCCGEEEKIBEfCTgghhBBCCCESHAk7IYQQQgghhEhwJOyEEEIIIYQQIsGRsBO7zLp162zo0KE2YcIE27p1a2ytEEIIIYQQYl+T2r59+06FCxe2AgUKxFaJ7LBkyRL76KOPrH///jZmzBgrWbKkFStWLLb172XZsmX29ddfW79+/ezHH3+0sWPH2qZNm/we8+TJE9tr91mwYIH9+9//9us1bdrUUlNTY1v2LIMHD7bPP//cSKelS5eOrd1zTJ061d5991376aefXKiyDBs2zPNEuXLlYnslJlu2bPH3U7JEcUvNnTu2VmTG2rVrbcOGDVaiRInYGpEZa9assY0bN8peEVi6dKmXLwULFoytEZmxefNmW758uRUvXtxyqxzLEvLjypUrPU/urXo5p7Fq1SqvL/eXdlwiQDlGGSb9kD32dr5cv36918fy2O0Cc+bMsUcffdS++uormz17tv3yyy/WrVs3b0ADIuGGG26wESNG+O/sQIGCSLr33ntdMO0K27Ztsx9++MHPgeicPn26zZo1y3799Vd75ZVXXOztafLmzevLnuKpp56y22+/3WbMmBFbYy5OeR6eY28wefJkf5c///yzzZw5c+dCBswJpKSYzV++wWYtWW+zl0ZfOI7jswNpcNq0afb000/baaed5ssdd9zheSQjsDN5pm3btvbPf/7TLr/8cuvTp4835oQQQgghRPaQsNsF8OYgmk466SR79tln7YknnrBTTjllp8AhRJGeDBq52QX1TgN3xYoVu6zkx48fb6+++qr3aN50001+b88884w9+eSTdtVVV1nVqlVje+4ZcuXa88ln9erVLpBTUCMxsPONN95oRx99dGzNnoVrYTPeIfYKdjvmmGNieyQ2eVNzWdeB86xDr2l254fRl9t7TbXOn8+KnS1z8Ay/9NJL3rt+8sknW9myZe27777zPJJRh8U333xj3377rbVo0cJOOOEEF9Wk2XHjxsX2EEIIIYQQWaFQzF0ATxzjyipWrGgNGjRwVzT/I3Tefvtt9zDhbUD8sW/t2rXdvhzD9s8++8w9a4iJgw8+2BYtWuQeNTwdNIzxbuBpa9iwobtWe/XqZR9++KENGTLEr8Ex8cIH8Pi98847NmXKFLviiiusWbNmsS07RCPHlClTxn8jTDkfYS385Xp16tTx8LMvvvjC3nvvPQ8x5X4qVaq0M1yIZ/ryyy+te/fuNnLkSA/rHD16tDfemzdvbvPmzbOXX37ZvW3YBQhrfO211/z5DzzwQLcJ58cjQ4glY/O4BqL29ddf97BRrsPfSZMm+XkIlaSRX7lyZStVqpSfFxH7/vvv23//+1/7/vvv/TwHHXSQP+vixYv9XJwTgYHYZZ/8+fP7PaS1HefnebA3doiHkNvnnnvO3+Mhhxzi5+Dee/fu7TYtWrSojRo1yt8r4aLDhw/3Zy1fvrxfh+fneYsUKWIDBw70e+bZeJb58+f7fWJrnpl1HMO7xLvao0cPFzy8F7btiuDnXKtWLLdR2zXVyg1meVJTLDVXtAVzFS2Q206qVzJ21ozh/uvWrWunnnqqNW7c2ENnCXFFsGO/KlWqxPb8A/Zp1aqVHXfccZ6OSPu8+1q1avm59jUKxYyGQjGjo1DMaFA+KhQz+ygUMzoKxYyOQjGjoVDM/ZgjjzzSG/R4Gjp37uxCCS8dIHaCJ4v/8+XL5xURwuH55593jxwZYeHChe4ZQqzxgvH2BcHB/xzLvg899JCHCXIOGsecA6GXFq6PqGNMGEIS8Hwg2hAeLMFjglhBgOAVIZQUUURiQJQhJLg+z4Dg6NKliydEvI8ff/yxCxGuRcMXMcP/3DcLDWJEC4IwgGjlHngWQh7xhHEfFASs69q1q4tJrhdsx7mCDfif50Agcd+APQiF5Xych/t74YUXXNjSAEAcT5w40QUdIX6cE7GJvbm/9OA6CK1gK8Qez0xDgvfFu0aIEoaLgOMaiPkBAwa4KMcO7Icowa6cAxCZCBtCE7k2tuZZ7rvvvp3HzZ0710N5Q7jiJ5984s/C9bEB9snovvc3sHWFChV2FloUYIhh1pMX0gOxHgQ7BROFH3ZChAshhBBCiOwhj90ugIeBBiuiCHGBsKO3B+9So0aNXMzgmbr66qt93BC2pYFer149O/fcc+3YY4917xJCgW2EoOHdwItHg5hGPx43PDwsbdq08VDEo446yseZcU08GzSYA/RmIngQnC1btvRGNELtjTfecPE4aNAg74nCI8W9ITbq169v99xzjzVp0sT3R8QQPkfo4/HHH+8eRp7x0EMP9Wu9+eab/hwPPPCA78e947GjAc790nuDt5JJWnhGQOQxucxhhx3mHpsaNWpYu3btfDseGYQRz8z1jjjiCN8XAcs4uxNPPNEFLc+MMOMaPMOLL77o57777rvt9NNP33kcXjy8PgginhlxuD1921lnneXCjTF0CN+0XiBEHNdAlCFmEXGIPMICESR4OvEYcn5sh8Ak1BUxgt0OP/xwO/vss/2ZyEsIN7aRHnh+RB6Ty9xyyy3+DNgMW5E28K5iR4Q2dsNr+Omnn7ogZKwZtsJupLld6d0PHruff99my9ZvF15/dlZmCyKKC+dLzZbHLi2IYN4xHkeeNSNxx0Q/eELxZuMdJX2deeaZnt72NfLYRUMeu+jIYxcNeeyiIY9ddOSxi448dtGQx24/BzH24IMPungL3juEGVA4AF6dAC8S78y//vUvn1gF0YVooAEJHIMgYeHlA+ICzwVeNAQKgg+PEQmDlxcPiYQKj8KJlwvXXnute9gIiwvbA1wHsRXEIdsRMHiHuBZCEsEDPAfj3hAbCNLgXUHwIZ6yA9cjHBGBhd2wwX/+8x/fhg14Tgh/gw3SgqiiMMErRAgnYFsEKw1ytnMNzoMYCqF/7IO9eQfpQcOhdevW/l7w9DHhB/sD52C8HddFHCLgqlWr5tuwGd5XJqzhmQi1xJbhHQD3gqCl8EOoYHMKw3COkMm5fyAske14S++8806/LqIv0cDL2KtXL3/uiy++2N9/RuBhJZ3zl7yAkN/VSYSEEEIIIZIRCbvdgN5DJtxAECB+QqhgAIERwAvDBBI08vHkhEZ9/D7A77AOIcb/eMTwrrHgjWOmQTxD8dDLhAcM8YWnDbg/jj3ggANcWKUlfh33zqyceKw4D54jBCv7cA8ID4QOAij+uPT+p2EexG0Qk/zF+/jwww/v9G5yHc6Z1gaQ3jrgPtjGfcSLQbx8nCtevLKe/cL/kNF5uXeel7Fx2CxeSCEysQ+CjAWPKdeDHj16eHgs63mmIDbTXifcB9cJS0b3Rqhvp06dXOCxDQHMe0kkGCOHZxchTQcDz5IZeDPx7iGMyU94YJkhNXR8CCGEEEKIzJGwiwiNfLxzhOXR6MZ7RmgdggOhAjTaEXo0/tmH33gfEB6EBV533XUu0kLDPsB+NITx3HAck5LwF7FB4zg0kPHwpBV2XB/RhzhhfBahltwD1+AeOQ9LRiC2EIU8A2GG5513nntawv0jDhGKjHfDk8e5CZ3DM4UgYZ9ChQq5R4pQVJ6XBUHCc3MePFschxjGBgiY9GxAYx6PZNr7ZRveQryGeHQIcWQfxhYSvocgw2bsF4WwP2KU84UlrCe0krBZwkUJW0W0YF/47bff3E7nn3++PxOCPe0zZZdgRyZOwU4XXXSRh8WSJtJ2GkRl89btaXLLri+bty/ZhffOeEbS04UXXui2iYdnjH+38e+LdI1HFIFOOgoCWgghhBBCZI6E3S7AuCkm77jkkku8MY/YQbCFGRUZc4XIIawPkUQoHePAEF1MrMFxjCVCjAWPBP8jGhBhjB1jP34zNovxcTTyCWdjMhXGvSGW0oKX7corr/TGMTM5MqbpsssucyGK4EEQAsIDsRAvQAgp5L4Za0ZjPIQAsg8ig+dBZHDdjh072vXXX++CinBHzoUoYvwa4Z0IuA4dOrgHkP0ZV8V5ELOIVOzCszCxCc8dH7bI83I9npPrsI1zcw3W4xlDGBKqGGyJFxDBd+mll/p9sj/HYdt40RbOkRbukftjchjOwTn5iyhFZHOfCFvGOjL2i3tAPDMLKPfL8XjYsDUCEIEWQknT2pr74b64vyBu4u+NY/EIEnbLO2eMJKGghL3uKts1nVUqmd/qlC9otXdxqVYmezH0PBOfO0B0M96UcaF4kBmjSGgxz8/7x459+/b1Y5hYBs8nnSV0kvTs2dOFPWkppFkhhBBCCJE5KdsbXdto9OONEdmDRiceIjwTNMSrV6/ujdh4mFCFyTiwKxN64MlizBGNV7wRiBxmQ0T0MKEG0NhHGCCo8PwgBhEBXAvPENdiin2uldmkEoyHYywYg81paCP08MSF79ghTDkn5w8hoYB3hElHOI7rcO/sy8QupBEIz8A2jqfRTmMdEYpIQ5zwDHhbGFdGaCLeLa5Ts2ZNF4M0+nkWJpNhP4QNYxZZx/8IWcQh94BtEJscx32wDpjEhHA97INgRgSEzznwHJwDAcbYOGyFGOadYAdCJuNBoDE+EoHGs7BwL5yTcxNCiu34zfOxL++e52c9tsROeO7C5DQITfbHu8m7QJjx/ByPjfGQ8l0+Qj4RPJwTAYe4xv7YjL/cO9cJzx0V7MP91KhWxXLn/WOynb0FQhgPHfYBBG0Qs0wWQ3jm448/7mPvmLiHyWGY9IexoNiQfUkzvDfEfxjPuS8hTTJjK/laZA3vmjwXX5aIzKE8owz9O9J3IkLHFx2olLcZTcAk/oD8SPuCPJlZW0H8AfUwHbJM9CWyhrqacowyTB2w2WNv50va/q5LJOyEyLkEYUdlhfDc29CRwPXSekapBChj8NginFiYAAfhDAh5OjTYj0lW2PZ3IWEXDQm76EjYRUPCLhoSdtGRsIuGhF109pWwUyimEGKPgdcTQcS3FOMXPJmIOiB8l99B1AHeVj7rwL5/p6gTQgghhEhUJOyEEEIIIYQQIsGRsBNCCCGEEEKIBEfCTgghhBBCCCESHAk7IYQQQgghhEhwJOyEEEIIIYQQIsGRsBNCCCGEEEKIBEfCTgghhBBCCCESHAk7IYQQQgghhEhwJOyEEEIIIYQQIsGRsBMiE1avXm2zZs2ymTNn2tKlS2Nr/2Dr1q02d+5c375ixYrY2h2sXbvWZs+e7ds4R9pl1apVsT13sGbNGpsxY4YtX77cf2/evNnmzJljv//+u23ZssXXCSGEEEIIkR4SdkJkwOTJk+3JJ5+0m2++2W666Sbr1KmTTZgwIbZ1Bwiv++67z2655Rbr2rWrC73AqFGjrEOHDta+fXu79dZb7Y477rDbbrvNf3O+IUOGxPbcwffff+/bvvzyS/+NoHvggQfsueeec9G3O+RJTYn9J4QQQgghciKp2xuSnQoXLmwFChSIrRJCrFu3zl5++WUbP3683XjjjXbGGWe4Bw2BVbt27dheZp9++ql734oXL24LFiywww47zIoVK+bb+Nu4cWNr1aqVb0co8hvxxrpDDjnkT/lu4sSJNnr0aGvYsKHVrVvXFi9e7OKP8zRr1szy5csX2zP74OlbvXKFfTR2nX0+doUNmbrcBk3Jevlu8nIbOn2lHVW1qKWmZE8U4t3s3bu3C1y8mzxDrlwZ9x3hzXz22Wft3XfftUGDBln+/PmtUqVKsa1/H3haN2zYYCVKlIitEZlBnti4caPsFQHyB3m/YMGCsTUiMyh7iWSgHM2dO3dsrcgI8uPKlSs9T6ampsbWiswggob6MtTfImsoxyjDpB+yx97Ol+vXr/f6WB47IdKBzEEIJRnwqKOOcpFy5ZVX2umnnx7bw7yhMWbMGKtSpYq1bNnSxeCIESNiW82KFClitWrVciF40EEH2bZt2/x8/GahkRJPShoBlfb3rpJr+2mmLVxno+eusV8jLOPmrdl+z7GTZMGwYcPsmmuusb59+7oNpk6d6s+bEYSv3nnnnTZ06FCjYwlxfP/991v//v1jewghhBBCiChI2AmRDniPypQp416z7t27+9g3iPdAIV7w0jVo0MDq16/vHjVCNek1SUsYIxcfqrkvyZ2aYnkjLlHCNw844AC79tpr7eqrr/beu6x61T/77DMPNWX/Z555xu666y7v+XvnnXds06ZNsb2EEEIIIUR2kbATIh3wIhF+iWDp16+fPfTQQ9atWzcP0wO8UYRpEiJ06KGHWtWqVd0rhwBk3F2yQVhpixYtXNxm5qkDhBseOsQzYadQrVo1q1ChggtlxLQQQgghhIiGhJ0QGcC4NsIDW7du7WLliy++sLffftuFCfH4TI5Sp04dD8XMmzevNWnSxGPO006wkkxkJeqAENM8efK4SMbrCcSeM66NbX+XV1MIIYQQIpGRsBMiE/DEXX/99Xbdddf5+DjG1C1ZssTmz5/v48QIJ3z88cd9+fHHH31ALPsonDBjCNNkEhls9corr9jdd9/tHlFsqYkRhBBCCCF2DQk7IdIBbxICLlC+fHkfX8f4McI0mSwEYVKoUCFbtmyZL2wvVaqUe+ySMRwzCqeccop/IqJcuXIeelm5cmX3fOLJSzupjBBCCCGEyBoJOyHSgU8PPPzww9ajRw/r1auXvf766x5meeyxx7pX6aeffvIxdYRqPvbYY7507tzZmjdv7tPZDhw4MHamHRCiSIhhZmGGYZ8Qzpj29+6wecs227g54rL9mKiEyWUIqczsUwdsO/PMM/3TCNi2bdu2Pr6O2UIZeyeEEEIIIaIhYSdEOtSsWdO/Scf31fr06eOiju/ZMd5u2rRpPmlKvXr1fHKVeKpXr+5eO8IK40UcnihCOUuXLh1b81c4F0sQNngD8V7xd3c+fbBxy1a7tsWB9p+2Ve2xs7O5nFPVHjy9iuXhWwnZgDFyK1as8G/Zhd94MfkEBDA+kc9F8DkEIIwV8cwx8+bNs+eff949pG3atMlUEAohhBBCiPRJmTBhwrayZcsq/EmIdIj3lgVxxTqWjARIetvDebISaGn3y+5xGcGEJNOnT7fqVbeLtHx7zxPWs2dPe/LJJz08lXvmfrk2M4t27NjRunTpYi+99JJ/EuG2225zjybjEhHM7Euo67nnnuvL3vhwZxQWLVrkghORLrIGTyuCnplNRfaYMmWK17l0AomsoYOI74oy5pmZd0XmkB/pPCNP0qkosoZx83RIMixAZA31POUYZRid1iJr9na+pDOd+ljCTogcTBB2VFaMD9xb0OgaO3bsn8Qs3+6rWLGif9KA7Uwqw4feaZzRUPv11199fB3CrkaNGr7sD0jYRUPCLjoSdtGQsIuGhF10JOyiIWEXHQk7IcRus6+EXU5Cwi4aEnbRkbCLhoRdNCTsoiNhFw0Ju+jsK2GnwSxCCCGEEEIIkeBI2AkhhBBCCCFEgiNhJ0QOJ7NPLIi/QoiJbJZ9ZK/o7KnPmCQTSmPZR3kyOrJZdFSORWNfpTEJOyFyMHxzj4+Aa5xF9uED9GXKlIn9EllRtGjRTD/jIf4K6Yt0JrIH5RflGOWZyBo+mYO9/u4ZhhMJPjVUsmTJ2C+RFUx6xvwcfI5JZI99lS81eYoQQgghhBBCJCiaPEUIIYQQQgghcggSdkIIIYQQQgiR4EjYCSGEEEIIIUSCI2EnhBBCCCGEEAmOhJ0QQgghhBBCJDgSdkIIIYQQQgiR4EjYCSGEEEIIIUSCI2EnhBBCCCGEEAmOhJ0QQgghhBBCJDgSdkIIIYQQQgiR4EjYCSGEEEIIIUSCI2EnhBBCCCGEEAmOhJ0QQgghhBBCJDgpEyZM2Fa2bFkrXrx4bJUQIqcwb948mzt3rm3bts0OOuggO/jgg2NbRGDatGm2YMECt01a+6xcudKmTJliGzdutAMOOMAOOeQQy5UreTzwN7QAAA11SURBVPvDSEssUKpUKatWrZqlpKT4b1i+fLlNnTrVNm3aZCVKlLBatWrFtiQnpJvJkyfbqlWrPN1UqVLFypQpE9u6g5kzZ3r6g0qVKlm5cuX8/2SHfLd48WLLnTu3NWzY0PLmzevrN2/ebJMmTfK8mS9fPs+TBQsW9G3JxooVK2x7G87zIGU8YK+6detagQIF/DdpEHutXr3a12Gv/Pnz+7ZkZsaMGbZw4UK3W+nSpT3vYTtYsmSJTZ8+3dMa5VyNGjV8fTIyZ84cL/NDOR/SGuUZ6axQoUK+nnp00aJFvj29ci6Z2Lp1q40bN87zHHaiTCd9xUM9SfnGdurRkiVLxrbsOsuWLfO6RMJOiBzKzz//bN27d7dZs2btFHYXXXSRNWvWLLZHckOD+quvvrIRI0bY/PnzrV27dm6fAKIY+40cOdKFStGiRe3UU0+1s88+2/LkyRPbKzlYv3699e7d24YOHbqzo4DG0GmnnWann36674M9sdfo0aO9QUSdcsYZZ1ibNm0sNTXV90kmqGA/+OAD++mnn3ZW8FTgV155pdWuXdv3GTRokL333nv2+++/++/KlSvbFVdcYQ0aNPDfyQoNxAcffNDLrsKFC9vzzz/vDZ8NGzbY22+/bQMHDnRhh0A5/PDD7dprr7VixYrFjk4eRo0aZZ06ddrZ2Gahof344497J9WaNWusR48eNnjwYE+D2Ktp06Z21VVXWZEiRWJnSS4Qup999pn169fP0xllVb169axDhw5eptHgfuutt7xhvmXLFk93bdu2tdatW+8UN8nEO++8Y++///7OOi/YABH82GOPeZn29ddfW69evVwoh3KONEYnQrKxdu1atwVtC/If9jrwwAPt3HPPteOOO873+fzzz+3jjz92YUfdSMfBdddd54J4dwjCTqGYQuRAZs+ebW+++aYLEir5Z555xis0GkWhEZnsIECwz7HHHus9/6G3FrAVFRoNp5tuusltiffpk08+8YZ6soGdaABdf/319vrrr9tJJ53klRIVOkIvpC28B3feeae99tpr3rD88MMP3YbJCJU6nQEIlFdffdUaN27s3rsffvjBt0+cONGFMPt06dLFHn74YfcUsA7RkqzQ200+w8uJ0CVvhsZk37597YsvvrATTjjB8+RZZ53lnQ2ffvqpi5pkA7tQbtGIJl++8cYb9sILL3hDEvr06WPffPONnXLKKW6vk08+2TsTaFgmo71gyJAhLlTwNnXt2tXtcvnll7vQJd+R/+ikeuCBB6xbt24u7NgfoZeMkMfoHCB9sdxzzz3eQYB4q1Chgv36669e9uOVevHFF+3+++/f2Sm6bt262FmSB9oH5C86nLAX6QixRxqinqQj+d1333UR9/LLL9vtt9++s1OUenZPIGEnRA6EMJPffvvNWrRo4YKkatWq3rCkN4dtwtzTdOONN3qFRGMyHkIKqcjxnDRv3twrd2yJuKFBnmyNIho9l112mTeGsAU2IdQSLwDhYEuXLnVRd9hhh7lHgDAcBDMVO/ZKRshzNBhpAGEPemvp9Q6NnRBO2LJlSw/ToXebkENCn1iSFUIwhw0b5t5g8iZeEwQMeRTvObY88cQTPR2S1vCykPYQgskIZRF5EXuw8D9eAMoqojaI1CCNse3oo492zyb2orGZbPDM33//vYfVU56VL1/eQy1r1qzpYoVOT9IfdSUNc9If5RjlHJ0yyQhhziFtsZB2KMMoz+h0GT9+vEd0kCcReng/WfC2I/CSDepD8mTFihV3hvGS3vBksn7MmDH+t1WrVp7+KPNpoxH6S5ttTyBhJ0QOhJ5/GkLx4TYhFh5PgviDtKIO8EZRWREGFsB+FM6Eg6V3TDKBkCMdUWHRsCakid5I0lsQvcFe2DGsSzZIJ9gF++ApQdiFMEzyKIIlPo3RiMJWydjTDfRY432jQU3DMeQz7ETjGvFGAzyEhTHujoXjyJfJBmkFG/Xs2dP+/e9/u+c3CBA6DbAX4+pCNEKwHWmSJdnAJnhHSF94fh966CHr3Lmze1GwJeVaKMcClGOkv2TNk/HQ4fnjjz96NEYIF6ccoyMhtC8o80lzpMtktBmdmwxv+/LLLz3ygHB82hN4zcmHpDHsFcYF8z/2ogOLunJPIGEnRA4kuPTjx84S8kXlReEsMofebgpahAsFL1DZ8z89cnsqZCIRoYE9YMAAr4So3PGg8D/2whtAIwhIb1Ty2At7JiP9+/e3Sy65xD3DhOjgBcAbAKQhbBXGhlHpI/KwI2MlkhF6s3/55RcP9SX9xHeg8D82oxEUGkU0JhErNCCTscMKG5Gm8NIhbEljhPQiVIC0FGwE/I8QxnOVjI1uRBtlEVErpDPsw5i65557zr2b1I8saetN8in1Znx6TDawC2NbESl16tRxb1PIk5Tz1JVAxwHlGHZOxrYGovfSSy/1PEZ4JcMV8JTjoQPsRVlPugLy4562l4SdEDkQKiIK4vhwGwpfoGEkMieIExo/oTLHftiU8JMg9pINKh/GBzCu4tBDD/WJZAB7scQ3FoO9aFSGtJdsEOLFhDwXXHCBh+QMHz7cx25ip2CftDbDjsmYR/Gm4K0jLOmoo47aaQugIRTSGA2j4G2K3x5mzUwmCPdlDM///d//2SOPPOIhl3jpGHdI2sI+2AqbQciHNL6D1zOZQMhRnuOxu/fee33iGSZ4wmYIPLZD2noTW5InQ3pLRsiflF/Uf0ceeaTbIqQxbBrvbUrmcoxwSjr06HxiwhREMNEajLej8wXbkM7SeudYv6fsJWEnRA4kCI/4CgrPCYUtPW0ic7AfBW18o5uKjQKZ0MNkbBRRiTPbFxNYEE7IRCrB24S9SFvx6Q17UeHj0UtWIczYOWZSpfHIJDz0zFLJM7kRYgSbBpthKxqY2IqGZ7LBuELGmTDG6a677rLbbrtt56czaIDjzaNRGbwugO1oINH7newze5P/wudaaEDymzKM/4NgwavJb7wrwWOQTNDJRP6i/A6hg0zQg62C5yltORbGTBFex7ZkhTHnfNIgPgwTsGe8sCOtUY5hY2yWTJBOmKyICcMYw0mHXvv27T2NUe7jKcYu8cKOsox8SccUdeWeQMJOiBwIA3dpBDHegsIGgcIkFoQTStj9mSDSaGgHmHCAgeKMxwjhEWPHjvWKP8w4l0xQcRNSwmxfiLobbrjhT+IDe9GwpmFOpQ40xLFtMtoL6LlFwAWoyLEjNiEfIvpoKIYxUYy9oOGEHfdUBZ9I0EmAx4mwperVq7s3KnhJKM9IYyyM6QmTyyD8yJ+kxWT0DtBQDJ1PCF7SEmUU9iI8k7zHFPR8zgXC9+yoA6gfkg06Vpjgg5l8w0QV2ASbYRNmKkT0kq7Ir9SdlPvYKlnLMUCIMJsv4pdJUoJ3HFFHOUa5Fsox0hv1JvUnnaDJBHagPKLMCuURHSh0IrAOLx55EzuSxiDUE0y0Qp7dE6RuV5OdSOzJWCgKkVOh4Ugjm54jesDpLaLHjbErTZo08Yos2WGcGN9m47MHjGmiZ5YQQyorKngaQIxZwX6MWWHQODMcEl6RbI0ivG9Mo46dSFs0FKno+T4WjR8a4lRohOpQwTOrIQuzozH7aDKGyZFemH6eWeMIjUMYM4kK4oWZ9rAj2xDApLHvvvvOhR3hrfSIJ5t3gAZQo0aNfAxiWBj3hJDr2LGji11EMekOezE7Hzajx5vp/vdUoyiRCB50xosR/kV5j8gl/Jd2HZ1VwV6kNeoB1vEtxTAmKpmgHKLjCXtRTpH3GDdGJwLT+tOpwszRlPfYjDxMmXbEEUf4d+xCJ2CyQduB6frJo9R/8d5eyjHqTQQwNsOezIh5/vnnJ9137GhXUV7RpqAjnU4D2hn8JSyfz42Qxpjdl/yIuGM79enFF1/s6XB3oDMC75+EnRA5EIQHY6AIKaE3iB63c845xxvZ8Z6pZIbClwoJexAyQqGM14SwCYQKnikqLXrFEXk0NPkQcjKGMFFhUBFRKSF8EXg0kBBz9IBTgSPiCHWiQ4F0xycRaHCHkKdkA+8SDUkECOmKBjfhOXSuYEPswlTXbMODwDoqdwbZq+NlRzgheY/8yWcNKNOwKZ0ueOzwDBAWxsQ0u9sgSlTo/afHHzshcPkkC2kseHzZjo2oA5j0AtsRGhZCNpMNOkuwAd4RbEb51axZM5/sgnXkwfr163uaw+tEOUZHDDZN5jYyQoQy//jjj/d6ML7TiTqScoxOKwQKdQD2Ii0mW+cUkL6oExF4fD6Djs9//OMf3tmCx472A3UlHQjkXeoBOlpIh7tLEHYp2yudbTRqqLCFEEIIIYQQQiQOiG8Eo7oFhRBCCCGEECLBkbATQgghhBBCiARHwk4IIYQQQgghEhwJOyGEEEIIIYRIcCTshBBCCCGEECLBkbATQgghhBBCiARHwk4IIYQQQgghEhwJOyGEEEIIIYRIcCTshBBCCCGEECLBkbATQgghhBBCiARHwk4IIYQQQgghEhwXdikpKf5DCCGEEEIIIUTiELRcyqRJk7YVLlzYChQo4CuEEEIIIYQQQiQG69ats9WrV1vKxIkTZ21XeRW3bt0a2ySEEEIIIYQQIhHIlSuXbdu2bdn/Az/MeQXIt4a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B6021A3-CB99-4398-60C8-B2AE04B09912}"/>
              </a:ext>
            </a:extLst>
          </p:cNvPr>
          <p:cNvSpPr txBox="1"/>
          <p:nvPr/>
        </p:nvSpPr>
        <p:spPr>
          <a:xfrm>
            <a:off x="1187532" y="1999013"/>
            <a:ext cx="968828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3600" dirty="0"/>
          </a:p>
          <a:p>
            <a:pPr algn="ctr">
              <a:buFont typeface="Arial"/>
              <a:buChar char="•"/>
            </a:pPr>
            <a:endParaRPr lang="en-US" sz="3600" dirty="0">
              <a:ea typeface="+mn-lt"/>
              <a:cs typeface="+mn-lt"/>
            </a:endParaRPr>
          </a:p>
          <a:p>
            <a:pPr marL="285750" indent="-285750">
              <a:buFont typeface="Wingdings"/>
              <a:buChar char="ü"/>
            </a:pPr>
            <a:endParaRPr lang="en-US" sz="3600" dirty="0"/>
          </a:p>
        </p:txBody>
      </p:sp>
      <p:sp>
        <p:nvSpPr>
          <p:cNvPr id="6" name="TextBox 5">
            <a:extLst>
              <a:ext uri="{FF2B5EF4-FFF2-40B4-BE49-F238E27FC236}">
                <a16:creationId xmlns:a16="http://schemas.microsoft.com/office/drawing/2014/main" id="{EE00B88F-5B3B-693C-61B4-7B75BEE0AB08}"/>
              </a:ext>
            </a:extLst>
          </p:cNvPr>
          <p:cNvSpPr txBox="1"/>
          <p:nvPr/>
        </p:nvSpPr>
        <p:spPr>
          <a:xfrm>
            <a:off x="8728347" y="1997675"/>
            <a:ext cx="3297096" cy="19027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b="1" dirty="0">
                <a:solidFill>
                  <a:schemeClr val="accent1"/>
                </a:solidFill>
              </a:rPr>
              <a:t>Is this a quality recommendation letter? </a:t>
            </a:r>
          </a:p>
          <a:p>
            <a:endParaRPr lang="en-US" dirty="0"/>
          </a:p>
        </p:txBody>
      </p:sp>
      <p:pic>
        <p:nvPicPr>
          <p:cNvPr id="7" name="Picture 7">
            <a:extLst>
              <a:ext uri="{FF2B5EF4-FFF2-40B4-BE49-F238E27FC236}">
                <a16:creationId xmlns:a16="http://schemas.microsoft.com/office/drawing/2014/main" id="{B64342E4-28AB-16BE-F7A5-0902F13DAF07}"/>
              </a:ext>
            </a:extLst>
          </p:cNvPr>
          <p:cNvPicPr>
            <a:picLocks noChangeAspect="1"/>
          </p:cNvPicPr>
          <p:nvPr/>
        </p:nvPicPr>
        <p:blipFill>
          <a:blip r:embed="rId3"/>
          <a:stretch>
            <a:fillRect/>
          </a:stretch>
        </p:blipFill>
        <p:spPr>
          <a:xfrm>
            <a:off x="9367747" y="3966574"/>
            <a:ext cx="1999992" cy="2603928"/>
          </a:xfrm>
          <a:prstGeom prst="rect">
            <a:avLst/>
          </a:prstGeom>
        </p:spPr>
      </p:pic>
      <p:pic>
        <p:nvPicPr>
          <p:cNvPr id="8" name="Picture 8">
            <a:extLst>
              <a:ext uri="{FF2B5EF4-FFF2-40B4-BE49-F238E27FC236}">
                <a16:creationId xmlns:a16="http://schemas.microsoft.com/office/drawing/2014/main" id="{CDCD81B4-2E11-12A0-1604-F578889FF81A}"/>
              </a:ext>
            </a:extLst>
          </p:cNvPr>
          <p:cNvPicPr>
            <a:picLocks noChangeAspect="1"/>
          </p:cNvPicPr>
          <p:nvPr/>
        </p:nvPicPr>
        <p:blipFill rotWithShape="1">
          <a:blip r:embed="rId4"/>
          <a:srcRect t="24279" b="30487"/>
          <a:stretch/>
        </p:blipFill>
        <p:spPr>
          <a:xfrm>
            <a:off x="162043" y="1997941"/>
            <a:ext cx="8392001" cy="3754351"/>
          </a:xfrm>
          <a:prstGeom prst="rect">
            <a:avLst/>
          </a:prstGeom>
        </p:spPr>
      </p:pic>
    </p:spTree>
    <p:extLst>
      <p:ext uri="{BB962C8B-B14F-4D97-AF65-F5344CB8AC3E}">
        <p14:creationId xmlns:p14="http://schemas.microsoft.com/office/powerpoint/2010/main" val="12361168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2">
            <a:extLst>
              <a:ext uri="{FF2B5EF4-FFF2-40B4-BE49-F238E27FC236}">
                <a16:creationId xmlns:a16="http://schemas.microsoft.com/office/drawing/2014/main" id="{9A5E0CD6-8D59-F348-B54B-746C76E0A30A}"/>
              </a:ext>
            </a:extLst>
          </p:cNvPr>
          <p:cNvSpPr>
            <a:spLocks noGrp="1"/>
          </p:cNvSpPr>
          <p:nvPr>
            <p:ph type="body" idx="1"/>
          </p:nvPr>
        </p:nvSpPr>
        <p:spPr/>
        <p:txBody>
          <a:bodyPr/>
          <a:lstStyle/>
          <a:p>
            <a:pPr lvl="1"/>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813368" y="240080"/>
            <a:ext cx="10814050" cy="990600"/>
          </a:xfrm>
        </p:spPr>
        <p:txBody>
          <a:bodyPr/>
          <a:lstStyle/>
          <a:p>
            <a:r>
              <a:rPr lang="en-US" altLang="en-US" sz="4000" dirty="0">
                <a:latin typeface="+mn-lt"/>
                <a:ea typeface="ＭＳ Ｐゴシック"/>
              </a:rPr>
              <a:t>So many students, so little time</a:t>
            </a:r>
            <a:endParaRPr lang="en-US" dirty="0">
              <a:latin typeface="+mn-lt"/>
            </a:endParaRP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AutoShape 4" descr="data:image/png;base64,%20iVBORw0KGgoAAAANSUhEUgAAA3YAAAHgCAYAAADpDf/6AAAAAXNSR0IArs4c6QAAAARnQU1BAACxjwv8YQUAAAAJcEhZcwAADsMAAA7DAcdvqGQAAP+lSURBVHhe7J0FnFXFF8fPsnR3dwgoNoqBYndht2Ki4t/uBLs7QAUVE1tsFDFQbEyQ7u7u/e/38Aavz7dv31sW2Ae/r58r+27MnTsz997zm3NmbtbQoUM/z87O3mPFihUmhBBCCCGEECJzyNVylpOT81PW8OHDc8qUKWNly5aNbRJCCCGEEEIIkQksWrTIl6whQ4bk1K5d2ypXrhzbJIQQQgghhBAiE5gzZ45NmTLFivEjJyfHVwohhBBCCCGEyByClnNhJ4QQQgghhBAic5GwE0IIIYQQQogMR8JOCCGEEEIIITIcCTshhBBCCCGEyHAk7IQQQgghhBAiw5GwE0IIIYQQQogMR8JOCCGEEEIIITIcCTshhBBCCCGEyHAk7IQQQgghhBAiw5GwE0IIIYQQQogMR8JOCCGEEEIIITIcCTshhBBCCCGEyHAk7IQQQgghhBAiw8nu0qXLzeXLl7cyZcrEVgkhROEyffp0e/PNN+3rr7+2JUuWWKNGjWJbVrNs2TL74IMP7Msvv7QmTZrY8OHDff/s7GyrU6dObK/MZcyYMdanTx+bOHGiNW7c2IoXLx7bsu6YO3euvfjii/bnn39avXr1rGzZsrEt/2bWrFmet99//93q16+f536i6DFkyBB75ZVX/D7hPf7aa6/Z33//bS1atPB1mQjPiHfeeceKFSvm7XbcuHHejrl3eDasj3tnffHbb795nS1evNifiVlZWbEtQgiRHthWCxculMdOiMJg/vz5Nn78eF8mTJjgC39PmjTJVq1aFdtr02TOnDl2991321tvveUGG4INMRFl+fLl9tNPP1m/fv28LDHmPvzwQ/vrr79ie/wb9gllPGXKFDeMNgS//PKLXXDBBXbHHXf4debFqFGjXLgOGjTIli5dGlu7blm0aJENGDDAPvroI5s5c2Zs7X/hRYCg/vjjj23q1KmxtWvHvHnzvA4R9Dk5ObG1orCh/XOf0BFCPX711Vd+D61YsSK2x39hW8+ePe2cc86x9957L7a2cCiM+xJhyjX98MMP/nvGjBn26aef2meffebXWBShE4Vrps3T9lOFzhSeC4MHD7aVK1fG1hYM7veHH37YOnfu7Pfz2kDd3XTTTXbJJZfk+QwWQhRNJOyEKATef/99+9///ucvwosvvnjNct1119mCBQtie60dGDX9+/d3oyeZiChq4DGit71SpUrWsWNH23fffa1UqVKxrauhFx6PQ7ly5fxfeuv5u3LlyrE9VkOPFELlzjvvXFPGV199td17770bxACZNm3aGoOOvOUFPfFcc4kSJWJr1j3hnCVLlkzqCYjuV1j07dvXzj//fOvevbt7YzMJ2ir38zfffFPk8869Urp0ab9P8NDRvqpVq5a0nSHs8CAjwCZPnhxbu3Yg4BLdl/fdd1/a9yXPAq6JZwDwL7+LqqeONoJQ5vnP8tJLL6Us0grz2nj+jB071p9Ha9tBEzpmSGv27NmxtUKITEDCTohCgJd7MEgqVKiwZkGcFFZ4DcbTq6++as8884x7QjIFRCjlQ3jYeeedZwcffLCXSxTKDnGBd4fyouwweqJlh6cLoYARRa8+aVSsWNGPoXf/559/ju25/thtt91cVCLga9asGVsrqBPqNBPDATGOn3rqKXv77bfdk1yUiQ6h4P5JJYyWZxRe5gceeMCOPfbY2NqCw33Zo0ePInVfrk/o3EG8UhfUwdChQzdIx1uVKlXssssu83o98MADY2sLRtOmTe3mm2+2u+66y9q2bRtbK4TIBCTshCgEECAYgZtvvrmHwyBAMHbuv/9+FylAuA6GD+MqCMEh3CURGAp4udiPnnVCOTEUMB6Cd2XYsGGeRtQbyH7sz3EshGdFw0DpqR85cqSPy0FoYcD+8ccfni+gx5dtv/76qx+bSq8z+xBmGM5J+oGQHzwgiDQMQMItCU+Nh+tif9KjvPjN31FDlRCzgQMHelp4/QjvpJwfeughDytr2LBhbM/V4I2gjMgXZRcfxoU4JgSK3mnKA4OM3/RUx0M5UyeUDdcbwHhlIe/8G0CEkx7nJuwUgRMVqVEoM/Yjr/FlQ2855ySv5IF9KFOgPKNlH9pKPJwXDw5pkxZ1TshcKowePXpN+nh41gbaAenQzmhzXEu4NqC+aXesC9cYIByPuqE8aMe0f/YbMWLEv8o9QJ1S55yP88R3hHB+jg/hguxDWXJPsGCkcz9zTu7ZENrIubgO9idt6jgabkj5U2a0FY4P18m+eYXDsj/7sHDvx5OsfXAv0HYRUwhp8snzIT/PcGizob0Qxkd5cG1so/z5Hb32vPjkk0/yvC/POuustO/LVKG90A5IhzadqOwom+gzN5yXMo9COwr75PVczgs8u7TPI4880ho0aOB1RHqJoD3QNsI9GO34CM9AjuU5zPWRl5Cv8KynvYW2HfW4Um+hXvk3QN2GZxdtKbqNfcO9xDlD1EFIJz4t4F4i/5yfdONDT7lHuW9o77Qd7ml+U+bxaXE+roXzp/rOEUIkJyv3Zs6pVauW9/YIIQpG79697Y033rCdd97ZLr/88n+9sHlZff75575gPPKiZTuD5Q866CA3hoCXHmNk8BQgLjAMq1atakcffbT3sj/xxBNuvAWRxParrrrKdt11V3+5MgEGY7iCEUuvOdsOPfRQn4QAo4IeWIy2vfbay/dFdBA+tOWWW7onEOGF4YC4wlBhyUuQ8OLGg/jjjz+uMVp5juDF4pyEh914441uWGEoUw5cO9sQYvFgWGAU7bnnnm7QYDxsscUWnneuj7AuDADyesUVV/j1JYJywdhkoRwxTig/juPcW2+9te/HmL+nn37ajjvuOC+Hb7/91q+9bt26dtRRR62pFwz95557zg0ZDEXq5KSTTvLtGCy33HKLG6833HCDbyN8iQkt8FRwvYh9rh8jqHXr1nbppZd63jHs3n33XResGEOUM4bhAQcc4F5NIPSWHvhddtnFf1NnpHfMMcf4mDiMsjBesUaNGrb77rt7e0EQU4bkCeNpp512chHCtRByuf3221unTp2sdu3aLthuv/1234+2S/oY24z9IeyXuiVvlAvXfPjhh3sbTMYLL7xgr7/+urVr1869CJzzySef9HA9yps2QV1SN5QJIboYeIylwoDlWk499VS/HiA08vHHH7eTTz7ZrxdjmvKjvCkrrjm0U8qdcqW8qS/y2qxZM9tnn31sv/3289+UI2GD2223nZcVE3YwMQde1++//97ri7xRf+SF8uEaCLMjn7RTtrMfHg08X7QBzsc9RllzTbQZFqBcuaZWrVr5b66TkFWuOdQhzwTqhTZKm2dMKu2De5fr4xx4Y4JHhn0QVexPPr/77jsXdjvssINvTwT5pi4oU9rxiSee6PnlWUI7Y7KiL774wp8jhHpSZtQZ1xpP/H155ZVXrunIiiev+3KrrbayQw45ZM19yb3GdXNexotxjyEWsVPCPYaQYtIR6o1y5HmKl4m2yfMHaLe0Q+o67MOC2Nhss818XCztnDG/PJspY9oGdUCbCvd/MngO49nienjWMeaWZyLlSLuP3ie0R7bRfrh2rpfjuYd5HnOttB/SI5SSOuaZxDuDdNq3b+8L9c3C85RrPvfcc61ly5aeFh2J3BtERvBu4d6mPClDtvNMPv74430bZUJ7pq65l6gLrvm0007zeu3WrZuLZdrFtttu63lmX54LCETOTwcCz2jS414HnllEMRxxxBFe1uSH9GifPH+pI9oy1/jss8/6/cpzl2ciz12OC/eyECJ1sCO4r+SxE6KQ4GXEi5mXIUYFCy80XoAYFxizCB+Ms+rVq7sAwDgJQgzjCnGF8MJ4YT+MIYwmjDUMriAYeUmynXFrpM/Lm4kQeEGyHoHASxXDvE+u4MNo51he3sHAYjuzIJI2IgEjgvQwFlgXDO9EcB7ySjqkxzlJi/NgrGIsURaIMowJRCuGIfvk1YmEgb/33nu7EYOIwLDjeKAsKVcMCQzBvEQd5yFPzz//vPdmU2bkjesmLAxDIng9KA/yhOGMMU+ZsmA0ItI5JyAAMdjYhvEP9KADeSVtyomFMg0GJyKcc5Nv9qeeaCMsIZ+ch2OoL66VtoCxRdkDecQbw/HkgXKh/GgrGPGIDc7BsUEoIIijUA9MpsC/7EsZIsa5LvKRyIjC0MUIxRgkb9QbXuMg5AsC56VMyCOGYWgbGK6PPfaYlwftjzFinIv8cf9AqCv2oZ1yHKIUw5yOkDDRBr3+CEDKj324XuoNbwH3SNiPekPQUY7UPe2EcuXcLEDZUt5cO3VMe6BcaPusC2VJXSPOgLLk3uGe4B5ASLMv7RWDHjHFNsqddof45Ro4P/vhMQueDUQwafB3qGPaEu0DkQCkiwAgn+QFwz+ZqAtQD+ST+gXKAxFHuuQxXDttFkM+vk0FovclQiUvURfae6L7kvLnvox6n/KC8uU+477hmRXuMUQfZU0HW/D20s6YcAXRhJA95ZRT/HzkkbIkLZ6ZdAIA6ZAv8oEg5HmdH7RdnuOIQdJE5HAO2lXUw0175toR+ZQz+1LPtNd4aOd0KFD3iE325RlAOT366KMuhGj73CukwTXwDOF6qAfqLtQrZcD9Spvm2cV9FDoaEIfUCfvzzCe9aGcI7YP9+Q20czrCuGbKm/KiLLnXeBewHsIzi/157pAu+3Mvc02hXGhX0XcO+QjPPSFEwZGwE6KQwMjAeGMCFcaw0APLi5gXLj241157rRudjzzyiF1zzTVulGEkBoOGFyFGHi+5rl27+n70mmKo4XmjR5gXNC9dJicg7TZt2qwJpcEgwHPAcQ8++OAazw2GAD3KHAcYRngN6P0mbBRvDgYl+cQ4u/XWW70Xfv/99/d1icDowQjASMGLwjnxLNEji2GDkMXou/DCC70XFmOWvBKehbcpXehRxsjBcAmGdyIQNxgsnI8y4zrIGxN5YAxRDsG4B8oCI6RLly5enngSyT+GVagXxBZlR3p4DvDeBA9agHKi/kkfow6jiJ5pzo0HBy8Cxi0LaVE2GD1cD+XHuRE3eCs5N73eIV2OIW28K6SHVwQDkjzzm4XjMS65nviQSQwtvEf05lPfeJXJAwYe7S0K61mHgOHctCfSZkFoY+RhLJOngoBQQDAwsQb55nrJM+nhFeI8eLWoA+oc0RBgP9o4XkXK6vrrr3eDkc4E2jhwD9FryScl8HxwDv6l04C8RwUYUDa0T+4X7i/q/4wzzvD8ILSoO+5FjE+MWOqKdaHc8QKSFt5R8hHSxdDmPubcXBP7Uba0JcqXdoowZ3/aBnVDetzXeBfpdcV7TzuiPNjGNbMvx4b2sbaE/AYoYzwmtBM80XgwE7WpQPS+pDMqL9gvv/sS4ZIf1BedAtzD1AnHkw75xftK+XIe4JlG+e2xxx4ujmhriIcw1pc6o73Qpqhz0uH5zL2NCGFG2fzAE8YznOcmz0I8gSwIOTpiAjwryQ/P/HAunu3cx5RvPLQfOrDCs5j9KDue5+FZxfOZ8qAjivKN1mX4m/uHdrfjjju6h5q226FDB99GWXE/0t64l2hf3As8a6L3N8fzm/bIteK9C/cA0Qd0/JAHtgPnZn/SOfPMMz1d9qN8uIbQlkLeSO+2225zLx8ew+i5hRDpI2EnRCHCS42XbVh4cWH00GuMAcGkDPfcc4+9/PLLawzaYFyH8S0YIvQcA8YhLzvS5SUciL78woudFyzHAi9VDHGMLQzOYHRyHHni5c4LHViPMYPRgNhAuNCbimHBvonA8CTfpIGXADCaCCPEAOZ8odc45JV/ExkxqUDZIcAoAwzbvCBPGCxcC54MjgPChBCzGBahvIE80ZMdhBrXQ9ljWIX92EYd4smgbDAcMSLjoRwx6FgwiIMBhXcW4yUYTOzHNRB+xzqMVIw3FsbXUEYYywF+I4YId2J/wJDE2MOrRXtCGGCMUl/R8uF8iCQMO8qP7RjW/EubCSGgAf7mumlTXDOGa8gbobIhb6FO04FjWBD45J1zIcAA4z54a6kDvGfUASI3wLGUwzbbbOO/ae+kRZ0ilBFu0XsIYx44hpBO1kfLhmvBm0fYHQIgwH6BaHtFRHIv0olCJwaGKAY75UR7Jx8QjqfNBQ8v+cSw5Z4gn+SDdkqd0E6pI6BuCGmkjKkb6hsBGOoAr0h8+ygsSBfhwXODa6JsECnx5RYlel9G76t4wn0Zrjd6XxJGSNmFuo62x3jYRrmE/CBwKRdEBp542gztGvDYck10tHANeB3JB3+zUIYsPKe5p0mH+wjPH9eTXxlzj9A5wvH8S6cVnkHaIunT+RWegYgYzt28efM1k5Hg8SI8F9g/wN/cB3TA0HYpK/4lT+xPmVEOlBvbOAdLonKjPfFcxjPHs4sOG55FQD6oY9oz23r37u35oy1G2z3p0mYRwrQLnvG0E6Ctkl70eQlcA3nmvQd0OnG98c9VntMIaIQdHmqea1y7EKLg6A4SopDAOOHFG17wiDjGr2Gw0MPKyxPjgpc8L/8g1MILORg2vDzzI/oS56XOCxMDIxj+wAuSJWo0AMfGvzwxAPAE8aKmR5UQMa4jGCbxYMiGc7IESJf048+5tmCkYeyTH0Kf8oI8kTfyES0LCNccnzd+h3XkPRwXyhjD/6KLLvKefoQX4+eYHCLUXyI4V7RcEhHSR5BhNLFwboQLBk4U2kQ4H3klfAyvF2NeaE8sGF8Q0s2LkC/yGARFFI4PCwZ0yBv7ky8MuVCWBSFablxv9HwQLbuwLhHRYzBeKaO87qGQ3/i65/xRIzZKNH1A2DK2k3BUBCSdG0FgJMpnNN3466SdBmM8tLd4QprR9sF10j7odFlXROsnlGPISzzR+xKvW16QZuhcSrVukhHyQycK5YJ3nQ4lxo6GMYw8yyhb6otxY4xRpgOB+zmIl5AOIi6kwzbaOMcnA8FI2CfpIOwIDWXh+cQ1Er0RwjnDeWjX0Xsnr3IF2kggtB+OD+0qvk0lAk8x3jLKhLBNygIPGmmzjtl8iQihjfXt29eFLcI5/tlF/eGt4zy0wSh51R+/4+91CHnF+4z3nU6P8M7B8xqeY0KIglHwt7MQ4j/wQg9hWyz0SNIDTK87vauEZuFhYcA7XoLoy5DeU156hLRgsAACEDEYNUI4JngHAOOKnnBejoxZCDBoHa8Q21iixL+E8RrRq0pIDqGkePowTDAGEsF20mR7GHNFmoQ2YSTgneDaCwvKlB5fjAi8SBhQwfDhvPQ6Y2hRxuQNI4Te/GBY4FlhPAtGCYZoMqJlw9+ElWJMEzrFLH9cN+fDAxFvAFGnGIb05odywWikDslLqEPaCXnhNxPU0CZYmNCB8MfQqx/yEs0T10YvNz3fhDpxXAibi+4HpI/RTV1yfsqMkDfaE2WaqI4wwLgO9sEIjuaNiRfw/hUW8WWdDK6FciUUDxAS1CllSZ2znXuINsI9FCYkwVANYX7sFyWvc5IW91h0O2ki6PA04K2jTPCeRI3XvIi/Ttop9y1ClHYajHWuDWFA22DhWgipjtYBocyJPMbrgvzqJP6+xDOU133JfUfbJZQ3el9yzVwr5ZEKtE3Ox7+nn376mrLB60MYKd5gxAHn4TlE+RGKjLgj/DyMQeSctB3uYdp1SIcOOEIS4ztXolBf3FOcBxFIuGynTp18IVyXcHE8h1wf8EzgfHhcKQ/Aw0gYfSqEeohvR/nBe4fORt47hK3iaUOEImAZt8v106HHx8ipR/JHBwbtPwr7cU3UG+HMocOP5z/XyDMjnecqcE8SkUKd0HHG8aQVxkgKIQqGhJ0QhQgvr2CkBTB0WDDECffhJYs3LITOBRjrxguVXl7GVrAf434IASRd9uVfDM5evXr5C5FxHPS88lImPUI8eUmzjdAazokhg2hLZoByDo7hnExGgcESDPxEYCwQsojxzKQUHMfxYcINwohCOGlhgFFEWA/GBYKKa6NsOC9ilLFvzOiJ4Y4II/+EHYV96AlG+BL6l8rkEgHqo0+fPn4O0sFYpPyDURiMFf6ljgm9I5SQcqcHmmNYEAWkxUL7IKwPrwvGH57dkE/GYTIWJkzOEtKPwjoMZNoD5c1x9LxjZEXbU4B6D9fAeRCFrEMcIFKj7ZW/MdbZhuhgUovQLjgHRm907FBBSHRNqcC1YZAyvofr4F7CCEQ0hDrlHmI/BB+GPvnmXqJtsB8eDIi/R6MEo5ZzIaQw9mlztCnSRrCH8sDIDfunCuemHeOp4F4hjVDGlC+GN+P72E6nAN7h0D4Ym8v1IyoKg1TrIq/94u/L559/fk1eaW+UXX73JUKW+zJ0GIRzxZ+T39xjhAsSIorHlLGRPO9Ii9kb+U1HGuWKF5t7FcGJgOJfvFIIFyCUFxGI8GdsXUgHTzj5Tia66HgjPa4f0YjYji4hXBJhS14Qf3Q68LxkAhLORbtEyNCm0m1D+RHKjslKwrOLibQof/KM0KTDivGjbON9gvcZkct9EoX2yrOOe4znBoIslBUdHEQx8DwLs5Hm1VYCYTuTvoR2TwQC5cR58nrnCCFSQ8JOiEIAAwJjmxdnPBj6YSISjIHgyaGHGgEQBBeGzWGHHebrEXd40fDYhbFC9GiGiS8wOjD+OR+90vQUYzjxcsaQwvjmhcyEASeccIKLtGAYkc94kYcwxJDlnByLwc9kFmGMUDwYcnivEHgYn1wT10beuFaMm+DNCudMVDbpwLmYOICedIwTrp/8Ulb0RGOoUcYYWqG8wz4YbxjKZ599thtYkChflBEGBmFjIf8Y2QgI0sHzxpg5ypQyCGkEYwUPGBPIUOcYnpQL21lHmSKWKHvqA68AY784H2VO+ggSzscClCfHs0+AdDiWdkLvP8dhVDOmhfRpi0CeaA/ULYYm14ChyXoEEGP2wn5hjBhlxjmZ+AWDneujXkM5I9ZJLz+4RtKMli3ph3C8APuF6wtlGPLDEhVgrKfMCaejHvAuIBi4Z0JoItfJJDPUUZhkA8OTewjvTvB0UbekHz1vANGAwU/Z0X5IhzxTXoTjhvuEe5C8cA3RdLhmromyC3AdYR1psdAmCIFmG/XCfct6rhEDF08T41c5LrQProXyD8+EghKeV6GNh/xRJtHyCPvRJvIi1fsSz3Sy+5I6g/i8hTYS8kX7x8NGXfLsodxICw8uoo/yI1oCzyrHUXZ0rDCOjg4sOk7CpCk8p7gXeA4zAQ/p0K547lG3eYEnDAHJPZfofiAklDKljSDCET7cU/xLPskTAoZnVWg/Af6O/oZQJtH7Kdxj8W2PdTxfgLJHOHNddBjwDuHZxTOQe5mOJbYFjzZ5JASVdko6pBfqgbGR3GuIQq6J4whf5Z5g0iHOBdF7OkD++E2aIT3KDa8l6VAe1BnvHDohhRAFR9+xE6IQ4AWOx4RwOIzM8PIK8GLGGCWUDCMJw5+XHC9d9uceBF6ApMV6/sbYwSMXelF50WJoY9AgIjBuwjY8drxwMVI4FgMHowkjEXjhYlAhAjDGosYhRizHki55pwedMJn8wDCjBzwYXlw/RnH0+jGAMPK4RvITXzbpgoGAAEI4cU7KAaMiGBbAtWLIkD/+xhgkX3ijAggd8kWe6VEH6gQjmzLEOGN/0kBAUUaUJeUSjDmEN/XBfhi2oawxWDgG4w7DByMR4wmjKBjAQLsgn5Q7+cS4oW7C5AS0F4weRBx1HS07ygAjkTKgbBE5tDGMUsQJIg8DlGc7107dk1/yivEW2k0wammX5I2OAgiCI1qGzC6ZyrsCMcSCAUmapE15BOM7tC1EEnnmuilvyo/8BE8Hx3JdTKyA54oQVUQEx9DmqHMmkYiHc3MPYaBSZtRBEMuAxwXRzbVSrqE+AnhWqBfqh7KlvBAktDnaDHkjz9zHeF0oGzpWOBfH4S2iDsLkMJQ718Qx0frnGjieMuZY2hVlE4QU5+c47m3qgHZB+yCdgkJ7oS4on+Dtp/1hYCM2KOPQNngm4OkO+yWjsO5Lnn/cm9QZbZmy4x6g3fGsDPcY7Zs2zX1JW2U7zxfuMdInKoL8I0YQMTw7mRyKPNKJxnhJ6pR8kydETihj0iFveRHaN8KO/JNOFJ4j3HvUH+0glB3CnGtDeFGPlBGeM/LHb66Da6U+yEN4L5BnBCfP7HC+0KaoK9oedUd50PZorzxzSIfnM9dGuVGeQThx3WzjfUB6pE1eaYe0S55rlBlph/qhXmmvHMO9RVnzTAiiHLinyQfPLNoSbZl9w7OE9Ng/+s6hPMhXKu8cIURiuL94/krYCSGEKNIEYYcAJ4xPiGQQbsyEVXQiEDYYhGqfPn08XJ2ZHRnnLIQQGwtB2CkUUwghRJEHbwELXg0hkoGXF68ok90wiy2TuiDqCMXEI0f4pRBCbIxI2AkhhCjSEM5FKFkIURUiGYQrMgsk//br18969Ojh3+bk92WXXeZhjkIIsTGiUEwhhBBFGsboMN6HsTjx4+GEyAvGzNFugHFktJ0wflEIITYmFIophBAiI0DQMdGERJ1IByYCYXwdCxN9SNQJITZ29JQTQgghhBBCiAxHwk4IIYQQQgghMhwJOyGEEEIIIYTIcCTshBBCCCGEECLDkbATQgghhBBCiAxHwk4IIYTDx7+XLl1qS5Ys8Y+BR+E3U8ezxG+D6LFMM58f7MP+LMuXL4+t/S9sC/slOm887E8e2J/PJOQFaYV0o0uyY4QQQoiijL5jJ4QQwnnjjTfs7bffdtGz++6721lnnbVmivjx48fb/fff739fffXVxnsjgKh74YUX7JNPPnHBtvfee9sZZ5yRcHp5RNfPP//sH44eOXKkf1+sevXqtu2229pBBx1kVatWje1pNmvWLHv44YdtxIgR/vu8886zXXfd1f+OZ+bMmTZw4EDr37+//82nEerUqWMdOnTwJf5TCYMHD7aHHnrI804euGamx69Xr57tscce1r59eytVqlRs76LF4sWLbfTo0Z7nZs2a+VT+QgghNl30HTshhBD/gpcCogGv14ABA+yvv/6KbfnHY8f2eK/WvHnz7KeffnLRxjaOQ1zFs2jRIuvRo4c98sgj9ttvv3larBs7dqy99tprvi4Kgg7xFzxwP/74Y2zLv0Hk3Hvvvfbcc8/ZhAkTfH/y9Oeff7rgRCDGM3/+fD8/6ZIHFtYNHTrUnnzySfvggw9iexY9pk2bZvfdd5/deeedXmdCCCEESNgJIYRw8FzxMefmzZu7kEPc8G+A7Szx4IHDo7fvvvu6x2vixIk2atSo2NZ/eP/99+3LL7/0NPHq3X777e4169q1q+25557+EfIA4vL77793D+Ahhxzi+UJ0xQtGxFnv3r3t77//tkqVKtkpp5zinkXSvfzyy22LLbZI6DkMXrpy5cr5fux/6623WuvWrV2c/vDDDzZnzpzY3qtB+M2YMcMXhGAU8sv6hQsX+u8FCxb4b3pRo2UYhfRDeuwfhTwgSBGowL6kxX78zUfbWSgPFoWQCiGEyO7SpcvN5cuX95emEEKITRc8YmPGjLFddtnFvV4ItM0339zDI+fOneuhjogUwjQrVqzoxyC8+vTp416k448/3oUSnjeEU7t27dYIQba/9NJLLkoIu7zgggusZs2aVqFCBf93p512clEYwBOFF493E2GdeOXIGyGgCM8AIZXvvvuun+fII4+0jh07usAj3YYNG3roJnmKZ9y4cS4cCWM8+OCDrX79+h4SynX/8ssvfn077LCDp4On8uuvv3ZPI9eK4OUaEaINGjTw9IYNG2aXXnqpCy8E2FNPPWUvvviih4aS5mabbeZCDBBsr7/+uj3zzDMe/orgRRyH8FH2w/N4ww03uMBE3D366KP21Vdf2aRJk+yVV15xTyNlT77ID4I0Gh4rhBBi04H3DB2L8tgJIYRYAyKmcuXKLu7wBCEcIJGnDqZMmeLeudq1a1vdunXdQ4ZA+f33312EBBAqiEO27bjjjvmOXxs+fLhNnz7dRRzCj3/JGyGfeOkC7Mc4OcQcQrIg4O1CsJJf0uc3wo404ZtvvrEnnnjCr7VEiRIuvAgR7d69u3sKgfLh2hB8vXr18rS4Rl62b731ln3xxRe+H3knHJV1lAfpsRCOSgho2C+kR7khJnlhc53kk7GAAf4mP4m8kkIIITYt9CYQQgjxLxAPhEoi1PAS4bnLSzgg4PDCIejwGLVo0cJatWrlYYuIpEAIN8TLhVDLD7yHnHPnnXd28YJoq1atmotIvG0BBBSeK7yKCNJ0IH0EEyGhnTt3tuuvv96GDBliTZs2tUMPPdTzireMSWEQe4cddph72fDG7bbbbn6NH374oaeFEGPBW4cHEA/bPffc4x49ypNyBDxzeBnxIuKJRMzdddddttVWW/l1kB7iLwhpztuyZUu77bbbPD0mtGHyGoQnwvGaa67xNPDYCSGE2LSRsBNCCPEvECKEICLuCBv89NNPfV08iCLCFtnGfm+++ab17dt3TZggIgkvGxDyiGeJ9WFdXhByiSeMY/744w9Pl7BJhBgikrDHAOILEcQYt4KMM8MLhhjDO4jwRESecMIJHi4KeNXwmuE943oRXh9//LF74jgvxwUoB8Qnwo6wToQxM2xyDryfHE9aXP/WW2/t4wopZ8JAjz32WD8H10f5AWXF9R133HHusWTYBGWCKAxCkr9ZL4+dEEIIvQmEEEIkBG8Z49QYW0eoYAgBDN4kvGeIN34PGjTInn76afdosQ6RwqyWTHgCNWrUcBGDeGK8XTJIC4GD5+qdd97xdBmvhgBDHJIf0gHG5ZEvPIJhopFUQXAhnC6++GK7+eabXYgxKQpj3kK4ZxBQQL4QmYyL4xoRcWGMXZSoCGaMIL9Jg7yTbwQoZUEZBRBsoXyjx7OO46JEtwshhBABCTshhBAJYdzcPvvs456mMHFKEDnAZw3YhrjhW3Hsy8LkKoxPQ4gRqslxpBW+l8rMmIxRi4JIxOtHenjrOA/hnXvttZenifewbdu2LnIQmeHbdniyGKOGBw1vIYIwgOeLtNiWFwinxo0beyjkueee64IL0UYeAU8Y5+RfvqPHDJx8QoFxdNddd50dccQRvl8QW5wzjC3E44aw5Vi8auSTfxF0rI+GlP76669+LAIvKvggLyEngSeEECKKZsUUQgjhMK6N2ScJE2RcFyDaGBdG+CMCiXcF48v4N3jRGCtGuCAevrDgQWNiE8QNvxkThnBB6BGWiChEoDHejAlamCWSkET2R6AhsK688kr/hEJIk5kzGbdH2mwnXDKMu+NzCwglzoloJM+fffaZffTRRz4+j/2jhFkxGafGzJmITsboIcpIg2vdfvvtPd+kx0KIKKGU5BnvHd5EhBhlRZ4QgxyHMOTauC7OgYcOYbrlllu6aPv22299f/ahvBHNhLtyLCKW2TgRqIzLw6tI/gjtDFDmpI0IJh3OxxjDIJyFEEJsWvD+4J0gj50QQgiHcWq8HBATAUIVGTPGNsabMT4MDxbCCa8TgoIJU+JBnOBRwmOGUIIDDjjAjjrqKD+GGSb5TAFhjXwSAPGDSEKw8KkDJjCJn2QFjxeik5cX58fDh8cNYYnwC59aIE1mneRTAQg6jouHa+RaEZvB88V+eB4Rc4g3BBfCD68ck5OQZ8QcIhTBSLhm/IQtYbbPfv36uVjjutq0aeOCDfAwMp6Oc/ABdfLKuD3Kt3379nb44Yf7fkDe4usDEHmUOdsRf5QjZSGEEGLTJmvIkCE5zGSmnj4hhNi0QSQQ4oiHiO+uBRAdCBnGxiHK+GA4Hjw8T4QxMglIGB8WCOPjGLNGCCWhjgGEG543/iXkkvcPYZeIOUQenjG8bHi44mHb559/7gKKME1CPAFxhoBEkDGODZGGMNxuu+18fF88pDNgwAAXkwjOINAQUoiyyZMne5747AN55Hr4FAFlgFgLn1fAywiIXD60jui67LLL/DezibIdwRb/LT0EL3kNY/kQanwGIohQxCvfp0NIIwrjv1GHRw+PJGKbvBx44IEuwoUQQmx6EMnh71QJOyGEEGLtCMIO4dutWzcPERVCCCHWB0HYKRRTCCGEKCTwHGpSEyGEEBsCCTshhBBiLUHMETZJSGp05lAhhBBifaFQTCGEEGItYWwek6sw9o+xffFjDoUQQoh1hUIxhRBCiEKCSViYSKZOnToSdUIIITYIEnZCCCGEEEIIkeFI2AkhhBBCCCFEhiNhJ4QQQgghhBAZjoSdEEIIIYQQQmQ4EnZCCCGEEEIIkeFI2AkhhBBCCCFEhiNhJ4QQQgghhBAZjoSdEEIIIYQQQmQ4EnZCCCGEEEIIkeFI2AkhhBBCCCFEhiNhJ4QQQgghhBAZjoSdEEIIIYQQQmQ4EnZCCCGEEEIIkeFI2AkhhBBCCCFEhiNhJ4QQQgghhBAZjoSdEEIIIYQQQmQ4EnZCCCGEEEIIkeFI2AkhhBBCCCFEhiNhJ8RGzIoVK2zatGm2fPny2BqRHwsXLrSZM2fGfon8WLBggcorTWbMmOHtTKQGzy+eYzzPRP4sW7bMpk+fbitXroytEfkxb948mz17duyXyI+cnBx/ji1atCi2RuTH+rovJeyE2IjhAcKDRAZR6kjYpQfCbtasWbFfIhVoXzKIUofnl4RK6ixdutTLa9WqVbE1Ij/mz58vYZcmCLvFixfHfon8WF/3pYSdEBs5xYrpNk+HrKwslVkaqLzSh/Ki3ETqqI2lju7J9FGZpY+eY+mxvtqYWrEQQgghhBBCZDgSdkIIIYQQQgiR4UjYbaKMGjXK3n33XRszZkxsTWZAjHL//v3ts88+WzMhyK+//mrvvfeeTZkyxX8LIYQQQgixqSFhV4RgYPgvv/xi999/v11//fW+PPHEE/bbb78V+uQXgwcPtqeeesr+/vvv2Jq1Z8iQIXbbbbfZ22+/vVaDQ5lt6Y033vDrf/rpp31yhgATDrDttddec5EH33zzjfXq1cvGjh3rvxMxd+5cF7I33nijXXfddfbkk08m3X9jo0S24uBThbIqoSdjyqi80ofyKql7MmUoKy+z4iqzVAjlVULllTL+HMuO/RD5wnixTHqOYVcuWbLEbUgmfAkLv4MtGYUZLNnGMXlBmiGNaHobepKnrFxjPKdWrVpWpUqV2CqxIWBGpp49e9rAgQOtQYMGa+pjzpw53lguvfRSa9asma8rDN555x178cUX7dxzz7W99947tnbt+PTTT+3ee++1HXbYwUVZqVKlYlvSY8KECXb33XfbpEmT/Ma56qqrbMcdd/RtlMctt9ziNw4isly5ci7+BgwYYBdffLG1bdvW94syfPhwe/TRR23q1KnWtGlTK1u2rM/iV6NGDT+mTJkysT03PnhgjRk92paVqWkri5U0vebzh06AhYsWWt06dWNrRDLCM6pOnTqxNSI/eLaVL1/eKlasGFsjkoGRxfO7du3aVqJEidhakReLlyz2GQu5J4tnF4+tFcmYOWumd6DXqlkrtkYkIyf3v0kTJ/kzrEKFCrG1659VOWYVy2RbsxrJ7Thmuz7nnHM8Wi07e7WCL1mypNuY7dq1s5tvvtlKly7t65m1+LLLLvOItsaNG1v37t0T2rOTJ0+2//3vf/+aeRzb9M4777QOHTr47yg4KbBvseXXxXOMWV15TkrYFQFoEM8//7x9+OGHttdee9lxxx1nVatW9W0YmcOGDbPNNtvMKlWq5OsKg759+1rv3r0LVdjxIvn999/9ZdKqVavY2vT54IMP7LnnnrN9993XQy65QTp37uzb0hV29J7ceuutNnLkSOvYsaMdeeSRfjNTrtxgLVu2tOLFN94XH8Ju4rgx9vhPK23EzFXqkUyBLORvVlbuA19ThafC6lnRVF7pkJVVjO5eN45EKuTelbon00DllS56jqUPzzGEETJvQ7F0eY5t37iC3XRo49iaxDB05/PPP/fvFVLXLF9//bVHfB1++OF25ZVXuuDjenAEvPXWWy6+qlWr5hFhiYQdHXRnn322NWnSxPbcc09fx/G77LKL1a37345hCbtNCDxKKHx6cLt27WqVK1eObfk3uIQRgDScLbbYwkMSEYIHHnigDR061L1wNBoaTPv27e3ggw924QPjx493ITdu3Dg/Fi9Vv379vAcDYUcPBeGNCDMaN+v2228/3w/hybi2999/33tOt912Wxef8UKTUMxXXnnFttlmGxdR3377rR/DTcM4uJ9++sm9kSeeeKL3giSCm++ee+5Z0xPy+OOPuzjDE0ivULrC7scff/TQ1ubNm7vnL5RHPIhnhDX/Atdw2GGHGfcG5fLVV1/ZBRdc4EKQeiBNypnyo4yeeeYZL7fWrVt7vVB2BxxwgJfBm2++6b1FHHvyySe7p5A6pDwIWw09q8cee6wLYh443Jyvvvqq/fXXX94uyAt1mu5UuUHYPT14lY2anWPF0ztcCCGEEKJIsmxFjm3TsLxde1Cj2JrUYLjQtddea4MGDbKHHnrItt56a1+PzcV6Is9GjBjh9id2d17C7owzznAb97zzzoutzZv1Jexk5hUBmPQDD1KLFi1c1BHW9OWXX66ZJIReBRoEBj8igG2EUdJLgCDHtdyjRw9vKDTO6tWr20svveSiAQg7fPDBB114ITwQGR9//LGLBBbOffvtt9t3333n2+lpQASy0PgRgDRsRA7p4/3iZoiHPCJSaVjADYHgfOCBB/wcNGbGC+LWRqAlgmP/+OMPF1aNGjVyMURjZV1BIK9cb/369fMUdYw35PoZb9imTRvPJ9eMeKO86eFBEIdYa8oE4Um9ITARaQjjL774wl5++WU/nnqkPLlWBCnXg7ueHiOgTgk3Ja2wDXGPsEaM0WPENVPe1AdeTPIhhBBCCCEKDp3+2GFbbrmlOzsA2+v11193Lx0OiFTmiqBDHzuXKDicAxMnToxt2XBI2BUBEECIA8Z+ASIIDxDG/cMPP+x/Y/jTgBBieLXwmOHRwotTr149H4N3+eWXe8jiWWed5V4eRA3gLcNjt9NOO9lFF13kscO4jWm0hCF+//333otA6GOXLl18QeAhTBBgnBuxicggfTxficayITxJL3iV+A277767XXLJJX5ehBrpBfEXD8IPOBchk9x0XDfeLQhppkOyYyh3JlWhTE855RTvdaEs8YRSfog9roklmg55YglwzXg2TzjhBLvwwgvdFc91MnaSMFrK7eqrr7Y99tjD90Oo4fHEjc82PHl4Q6kLHi6IRuK98XySH+okL2EqhBBCCCHyB7uPOSGw+/bff/81w3GwP1mPfY0NzX75gSfv559/ducAEXfYx9hxGxIJuyIADQORgNcHatas6SGIeOGCyzaIJUAAIrwCHItQuuaaa+ykk05yAYF4oNHyL9vwLDVs2ND3Jz28YTRa9pk2bZqLvI8++sjFzfnnn++CBk8XohMRyPleeOEFO/30091jGERofpAu5yL/CCOOI08s8bAvnkC8XWzHDc4xQaTiPYuKqVQIgozrTNT7wjUiwBgAHA0PpQeH8sHbGY7LTyBybdGxhQzIZdIXPsVAuSIg2YcyxQvJuW+66Sbf9thjj7kIxCuHgGMsIGIaIU5YAAJ7XbjuhRBCCCE2FYgsI3oK2xQnAmBvYeMy1GifffbxjvVgtyYKwwQmcyKajSFH2M/HH3+8D+dhjohENu76QsKuCIB4Q8whZPCc0Zgw7vHo5CVkoiKF8V+MQcPDddRRR63pgaBBkhbrITpta+iJIP2wnTBEPERHHHGEe55OPfVUFzyMi2OWyzPPPNM233xzb/y4qxGLqRBt4JyXfCUSSYQ7IkJZ7rjjDvdU3XXXXS6CEF+UT1TgpgLhqpTl6NGjXaTFw7VTVuQRj1kAEUkZhxuafIfyi/feRYnWC6GrDMhlgprtt9/ex0Byw5MWaSDyGItHeVPuxGozUQx1wrhJhPrRRx/tYo9yCB5YIYQQQgiRPnjl6CzfeeedPeIN+NQYw3KwA7HTmDAF2xP7i2FJ2ITxYI/ieMBOxl7HnsPexFkiYbeJwxiqMIEJ3637888/fbwaAzPpRaCBBCGWCEI3EVk0UgZxMp6MxhlEFOkjFmi0iCbG2hELzDq2h4ZNIyUckzQImcSzRK8F4/E4FtFBKCGEMX+FCW5wrgVv1X333edj3PgXgUl4Iu5tvFzpiDvEKhOnIIoYd0gZk3fGsjEGkWtgH4QjPThsQ1wztpHxi3wegXhr6oB6wavWp08fH2OXXz7wbDLujrBMbnhEIg8JxCRlTlp4CRF2TLSC0KPOKAPyygOCumDsJddNGRSU5StzbOmKVVpSWJblltXylZZwm5b/Liqv9BfKi3JLtE1LoiW3ja2ijanMUlmYUEL3ZHoL9+MylVlaS1F5jmHfpAqii8gw7Dps2mDHYeMxPwXfN8b+IsIKGw2bkL9xDGBXY58RAQZRZwCQNttIh877DYVmxSxC4AVDDCC+gphj4g3CAjt16uQ9Akywwaw9iJ4wnSqihZkhGcBJI0U0ICCYfZGZIxF9uIuZORKvEzMwIv4It8Qzh5ijh4Jz05CBcEhCMBn7haeJmSERegghQjrxLjH+LQpj8hBi3CzMIBkmIGHmSDxS0K1bNxeWfCQcQRUgbSYTCZOtRL+JxWBUvHcIIuKX+bA6NxSzZ9JbghhGiF1xxRUe/hgP49WeffZZv15uSq6BmSy5PkJLKW8+WI4LnXS5ITk/3k/GB3KjEyqJ+x5xhoeVMkVo4ckkD8RXczx5xz0PTH5DuVMXwH122mmn+VhHJryhzqg7HgSEWVKu5Aexh8eS9GgHnJNjwgyc6UAex48dbd9OK2MzFmdbscLV4hslS5cttRW5dVKuXPnYGpGMpUuXeDtVeaUOxkLJkiVyl8QhPuLfrFy10hYtXOidXcWK6Zst+bFi5QpbvGhx7rupXO77Tv33qbBkyWKPuClbVmPZUyNn9XMs1z4pWWJ11NeGYMWqHGtSvbQduV2N2Jq8waamYx47jXkiiHQL365jG0uAznuiprChsB+xvbA9+ZsoLBwOpIUjgIgsOt+ZPA+bjkgtOuzjCY6DMMSqsAmzYkrYFTEQMXwUkcaEAOF7djQCxEPwGuFCZipWPDwBGiGiiIbJ/ogJ0iBeGM8cQgRXM8KGuGJCP5l1ETGByOOBhmDEcwW0CSb9QOQgdtiGtwvhiAeM8Mx4cFWTP45lrBkeR44jnTC+j4lcyMNWW231r8864JnEY0c+ETFRbxjrEI1cD8dx45Bfbkzyh2Dj+hGK9JQkgrJjPxo90N7xSoYyJE+UHzceQooQzuDJBI7jWrgZOQ9lwUJ8NnnAA0iZUy9BfMWfkzKg7ALchJwzeEaptyAK6flB2HHNGDOcJ11RBxyPiNyseVPLLiEjMhXmzZ7h91jDJv/UlcibOTOneYdQg8bNYmtEfowdNdyf7RUqV4utEclYtXypjR49KvcZmXtPZmuscX4sX7LQJ0xr2qJF7i8J4VSYOW2yvy/rNkj+PTTxD2NGDnMHQrmKmaEfeE8hurBDmWyQ6LC8wKbEWUCbYPgRdiFOhJ49e/okezg3sNHo9McDiJ2KrUuUFUsQjFEk7IQQa00QdngBCyIMN0Xo3EDoR0W4yBteJLyweFmJ1MD7zzs3r44o8W/o+KPDk9B4DCyRnHVtQG6M0BFNJ3Ze39gV/wYnAs8xnmF0UmUCiK8wIR6hmMnCJdkXoQTsi6OFTng68ImeC/YUUXDYC5QH69iWF+tL2MlHL4QQQgghhNhoIXoNDyPOrGSiDtgX0cqCqAMivIiqinaS45kjPdYnE3XrEwk7IYQQQgghhMhwJOyEEEIIIYQQIsORsBNCCCGEEEKIDEfCTgghhBBCCCEyHAk7IYQQQgghhMhwJOyEEEIIIYQQIsORsBNCCCGEEEKIDEfCTgghhBBCCCEynCIv7FasWGGLFy/2r8BnEnyFni/SL126NLbGbNmyZb6Or96vCzgX6XNuCGXHv0IIIYQQQoiNlwILu/nz59uff/5pv/zyiy+jRo1yEVHYvPPOO3buuefa999/H1uz9syePdsGDx5skyZNiq0pOFz3Tz/95P9GBdv06dPtmmuusW7durmgg6eeesrOP/98+/vvv/13XkycOPFf5ZqKMFu+fLndc889dskll9jUqVN93QcffGDnnHOOff755/57fYGwHDNmjP38889ezlzH77//bvPmzYvtsWGYPHnymvyMGDFiTb0IIYQQQgiR6WR36dLl5vLly1uZMmViq/Jn4MCB9vzzz9ubb75p/fr1swEDBrjwwnBu2bKllS5dOrbn2oMhjoBs166dNWjQILZ27fjss8/szjvvtAULFtiOO+5oxYoVTN8iVB544AF75ZVX7LfffrMddtjBKlSo4NtIG0FVvHhx22uvvSw7O9sGDRpk48ePt/bt21uNGjV8vygI49dee81eeuklF7SU63fffWdZWVm22WabJc0novKLL76wOXPm2J577un5GDJkiOdrm222sebNm8f2XPfgNezevbu98MIL9uWXX3o50GYQU1x3zZo1Y3uuHxC9tNUXX3zR3n77bevfv7+XK+tbtWrldbOxgqebjoxqVatYdm5bFPmzdMkiW7Z0qVWpWjW2RiRjyeKFtmLZMqtcReWVKnNnz7KyZcvkvnfLxtaIpKxaaXNz323Vq1W1Yhvx87qwWLliuS3ItU+qV6tmWQW0bzY1Fi2cbzm57axSpcqxNSIZ2KVzZs208uXL5dr8qeuHdcGwYcPsueees2+//dYXbG00CX9XrFjRbc65c+fae++9Zx9++KFvw2FSt27dPO1qtnP8W2+95f9OmTLF6tWrZ6VKlYrtkT44E9ANVXNti3Vhd2J7L1y40LJyjf+cWrVqWZUqVWKbkoOR/swzz+RWZnk75ZRTrFmzZr7+r7/+cs8V62rXru3rCgNEE8b4//73P9tll11ia9cOKvX111+3nXfe2Y444ghvoAUB4fX0009748Czhndsv/328214zW699VYrV66ce+1KlixpDz/8sP3444929dVX2+abb+77BRBmTz75pItOxPGpp55qlStXtj/++MPTOvbYY61EiRKxvf8LIuX222+3CRMm+Pnq1Knj5fbqq6/a6aefbvvvv39sz3UPovb+++93IXfhhRe6IEdMvfHGG1a/fn3PJ+WyPsB7+Oyzz/oN3aRJEzvttNNcXPIgoM6OO+64tDo1Mg3CcyeMHWNvjci2ifPNsvWOzxfE8KqVq6xEybzvN/EPK1fklldObnkleT6Jf7N82fJcgVJso+5UKkxyVuXY8lyxQhsr6Pt6UwJ7AsNU5ZU6lBf2gp5jqcNzjGcYz7J1wdIVq+zs3eraVvXLx9Yk5ptvvrG77rrL/6a9U48zZsxwoXPHHXe4cwO7c+zYsX5vzJw50+u5c+fObgPGgwC77bbbPLoOG2rWrFnePnbffXfr2rWr2/MFAdsYGx3dtC7aGZ346IW0hB2hixQShXXVVVfl6QWiUPAUlS1b1kibMDwuBAN/0aJFLlZQrShlPFEY+wGOJYSPUE/25+933333X8KO9Mg8Dap169b/EpIUGkY7lde4ceOEeeTYoUOHevpNmzb1yuY4Kp+/CYVEUfM7rxcvlfz44497XhBOhFkiHG688UZvWOkKu+HDh3uDqV69um/PSxxT9njiaJicp2HDhtaiRQvPDw0xP2GHR4/yxzuIcNx2223dqwjcDJQdaQDpY+QiNDkP5/7111+97qjbrbfe2gV+PEHYjRw50vPSqFEjD02lPDg/3lKOp42Qd3oYaFukR+8KNxLb2BfRxfrgCcXjSR2xjnriN9fRpk2bhAKNfSlXvMi0WfKSCEQoaXG9Ib3geaatsG377bf3dkFZ0zlA26CNUH6UCzcqbZm/ae+0ff7mOiinrbbaao2gpazZxsOH47bYYguv+wChrJQfkBZtuSBQlhPHjbHuP6+0kbNzX1oSdimQawhhC+XWkUgFlVfaYGx7canMUsbLTOWVMiqvNNFzLG3WcRtbvHyVXXNgI2vXtGJsTWpgf5999tluN957771uy+F122mnndyGo7MfRwpC7eabb3Z7NAo65NNPP3X7GFuaSDrsd+y4W265xdq2bRvbMz3Wl7BLKxSTsUl47Lbbbjs76KCDcus0ywUURmpYWEfm8WThDkWYMdYL4UghU5jvv/++F/IPP/zgBjzuTYQMhdmrVy97+eWXPVSObRjvrCdkEiFGhbCd0D6OR1hxLAteQ8QWXi8MbwQMhnx86B/iikqisjHM8bwhzPDgUJlcI2lzPYTqJXLVYpCTDwTa3nvv7eceN26ch4xynYgVwhARdIRGIgK4JgRMolBMzkv50tDYTjnGwzl79OjhYZr0UHCNeEnZl4ZCmSC6QigmgoQwVq4RgTt69Gh75JFH1riiuUYEIuKasqCe8MZ+9dVXvp38Uk+UO17Jhx56yEU29cqxpEe6QXQFqC+Oo5ERhlqpUiU/zyeffOJ5RWRyLdQBgor6Yn/EDcKO9VxjaCPsw/WRztdff+1tAOFDetQV+aQjgLqK70nhWthOmOw+++yTsFy5aUPYaCgX6jKIO7Y///zzfjPTzhDFPCyoc7y+CDvKjbwROkw5Iv4Q4LSRUF60Ce4d7hnqsU+fPl6PbKOeKGfaBffME088sSYUl3QoZx5I6YJQnT93jg2eajZ3qVnxYllWLLcMtCRbLLYk2qblv4vKK/1FZZb+ovJKb1F5pbfonkx/WbfltSpXM7ZvUcnqVUkv/JHwSWxDbE3sPvQNToSgc7DBsB9xWGAvx4ss7HX2D7Yt27Hj0DbYfAXtaMc2Xh+hmGn132OoUyAoWAxkvCFnnXWWhw2eeeaZdu2117pnhkLAIMbLgbGK0XvYYYe594DfjEvDWMaDgnrFIAaMYkL2MKgRWhdccIEbphAKFlGCkY7BjAeIuFnSIm3G+zHO7/LLL/d1hx9++Jrjo1CgVHCoTP5FxOFZuf76693bRIUilLieROCixT2Loq9WrZp7DilQjPKCQIOhbInfTSQ+yB9hqYidAw880IXGgw8+6NdBWCmetrwaCulxPN47BNF1113nx+y7774uqhAWCCPGoSGyqS8mfkGMEwJ6wAEH+LYQasuxZ5xxhnucPv74Y893IliP+MMbyY1GWVJ3eKbIE4IZ0XbkkUe6kEEkI+gQV7jHOQ8T5yCgEEtcA8KNm4N6vuyyy1wEkmfaDfvFg4eYNkC5JhLotD3Og2CjPInTRlhT9x999JHvwzkp53A8eSe9aF3xN50QCDPKj44I8oyQY2wfXkpuZvYnrwh5RC/ijvuG+G3KiGujjdOuaYts58GUqB0LIYQQQojVIJyw67C3op352Lh0kmNf4njCxseREsReMrBT8YRhuxLBVtRJS9hhWLOgCgEPCoINocF6xAn/AoYowqBjx46+H8YxXgeMeDxTjLfCo0ahIhg5DrHEcRjDiCVC1zB+WceCB4r9EHF4jkiH0DaMfM6NMGCsGR5BBAKeKkL2UgERcuihh3ooHeGZiFdEAWItEQgsvFgIOkDgIWa5Jrw1iUREMkLjywvygXAhvI8y4brpbcBbyLVPmzbN90uUDuto7Ig/PGKkg1DD80R5IsARFJQxYYgslD/XwD4cj0eJc+Jx5Fj+RcxwLGUeTzgWEX/ppZe69/Xggw92wRbyyHHUUYcOHTxt8oIHFrc4NxHnIf3QScD+HEv5HnLIId6e6ChARNEmOCZdKAvqfrfddnOByM2O4KXN0unAtkRlGg/7cexRRx3lZUxYbgjLZDIc8sY2oCzx8vGgQcyRB64fYch10I5pe7RxxOGuu+6aEQ8TIYQQQogNBZ3yCDiivPC6BXBM4IjCWYADhs589skP9Al6BfsT2xttUNRJS30gZIKRjRGOAGDyEbw6wWUZBQ9SGL8FFCbxrHibMFqZxRGDOIggxAV/c44oGNbsh0HPeTGWOR7PBiIzhFqizi+++GI3mPFuMeYsHQ8awibAeThvIqOesELGP+Gxu/vuu+3KK690DyP5J4QPoZmumxUhRVnhuUkklFjH9SOQo2WKuALKgTznRUiTssHLRvkRkkqvBqG4iBFEMN47PJ6EGlIehB9yXv5GdBCuyLH8iygPXqh4qC+2I+rwhBGXzOQyXGcUriccz3k4jnKkx4Xz4E5nn/jjoucMPS6hwyEK+cMji7cw0XbKhboK5Qicj3VsIz/x5Ur5J7pm2m6oGzo18EgzLg/v3GOPPebhl0FAs1D+XCMhAfzG28e56CxhUC9inRBRPNOJvJFCCCGEEGK1hkBXYKsyXCxq12GL9ezZ020qNAteODQCeiYvcKgwrwid8XT4E52YCaQl7PAaMB6Li2SWwSAWKMS8REV0Pd4YQvOYzKN3795u+GIgYzzzL0Y4fyOOAI9PKHSMc7wo7IcXEHHIct9997kKR2Ti8cDbh5eI78URKorxTJqFCSGjeMnwmKHeEZZ4Z1D/GONcZ7imVKHRcX0Y8AjXAA0LzxEeHQx/xGQoE87B9SFE8OQFgRwPdYDwRjBTTsweRNkxnpFwvz322MN7JRhjuOWWW/p1UI7UD/9yc4TjEWocyzg3xBrhrpw/EeSHWGTSy2ta2Wj7IH3OQ10zmybnITSSmw9PL+cJ5Uo7QgzxmxuUY+iBiQexivscbyWiNYDIo1zZRjpce4Dyx8NJvSLUSJvzILqBdoVATlS/4Xo4nmOY9IdPP3D99CTRKYDooyxOOumkNddIBwFhrsErSogA4yGZxZNQVrzTQgghhBDivxD1x7wEzK3BRClRsC3RMMzlgAMI+x27kEjARGAjMtSHoTNEleHwiJ9kpaiS1uQpGN4UBoYvbk0MakQMBiuGNtsRCRjgeHQwblG5oTDwZCEKEWy4SpkcAk8KooSCw4Am/hXDmQVvDfthBCN8CFFjO5XHdrxxeJ/4m0pELOLFYzvHIYJwnRKyF4X9qXzctBj+7I9AIqQvuGbxspB/QvQQnAHELLNNci18DJzwTWbrZGE/rokwOhoP4Zp4fgiX5F8mykBMkGb8hC54zADxgbgjj+SJcV7h+hASpIG3kPLmXNQFIoDrxMsVrplGTDqEQBImSoNGjFB+HMs1U2+UH6IDwYf3iHYQJnZBvFJ3bAvn5lhEEOVHyCvrqZcowePGBCnUa7T8AggcbhiEMdcWRF8oJ87DQn45D+IL0cm5Edb8y3jBMMEK9Yb3OL4dI5Roj6RDm6Asabt4ybipKSvS4+/wUXUmXEFkI7T4F3HN9SLsyBP5oY65bxiPR/ocw/XS3llP+YbJYUif46hzQkjZTr6px2g90ymAhxTPXmj7LNQbn9Hg3ksXyo3JU36cnGOzFuOFzhWfueu1JFuyYv/yX/w2Lf9dVF7pLyqz9JZQXiwqs/wXlVf6i+7J9Jd1W2bLV+bYri0qW/0UJ0+hoxx7C+cPdnGAznFsOBwN2JjoFoZroTmOPvpot7+ZtwM7DlsSu5ffzHGA/cxM9dFZywsKtjG6ApuYfBQ2iFHs1bS/YweIBwxPjGUSwSjHk4cRj5FP4niDEG2IH4QBcFEIL0QTsD9eNgr3vPPOc5FABRBGiXDCaGa8G+IDAYX3CIO+b9++vh8Fw/kIXUMgYEQzQQhpYmxjDGNok34UDHvOwfkxtHHdEkN74oknrlH5eEsw1PEGMo4rwDrCLskrk3dE06Zc8CACnhbSxNuF94n9cAEzBo9pWIOAjIK3h94DJoFBaAANEcGCOMVIRxAgSsgHjREhjTjBs8QEJIzl4nyIMyZGobw5nrKk/Gm4lD+Tc1AviE5uAMT2Pffc495ARCF5YR/ECOnRAxIECHVDw6esGF+JeIrCebjBqA8mwImWXwBBwwymTJRDuUcbOfXDeahHhBqCm/F5CCKuHQ8YnkK8jAgoyggRliz2mfZCuYaQRjyspMEYydCmyC9tGQFJuwgeQEJEEaHkiXKmLVLOCEHqkjzS3rkm2gRho9wDCGXEM8eTx5NPPnlNHqlnvN4IPtoG40lpxzw8yCOT/3AO0ubaqaMQ5pkOeNNH515f5Vr1rXjJ0rmPYZEfM3Pv4/m5D1/qTOTP9Nxn0aLc90BenxIR/2X0mNHeaVRVH3VPiRBhQecW73aRnIWLFua+p6f4PVmiAO+NTRHet8uWL7cGubaByB9sxNG5NlDVXO0QbPzCBnFXsXS2lSyef3AhdhMRUtjJRKVhNwaIeOI7dtimRFJhF2FzEgnGxI/Ymtiq2NXM3M8M6wg+1vOcZiFdjsNOIyIQDZAuOEt4jmH/x+uSwgCbmHZcIGEnNj6YpAPBipBFSAAhkPR+IOyivR8bEoQdNx4DYNfnR9czFR5ECNemTZpYqdL/HrsqEjNzxnTv1GjaLPF3OsW/mT5tqr+wmjTNfyC6WM3IEcP9nVu12tr3Am8KLFu6xDvBMIiKl5Cwy4/FucKOTlo6hItlS9ilwpTJk9zwb9hIHXqpMmL4MO+MrlwEOqgQdjgtcCTgcCCCMApOACIJeVch1KKT0hGBRUc72/D24URgNnOipQAxCHTSM+EfzhQJO1HkwbtHCCAeOrx9hJzikcKzRTwybaQogNfs0Ucf9clF8KqJ5ARhh/cpPkxVJIZIA4RdfAi3SAwvEl5YiaIQRGKIIOCdWxjhPZsCRJTwPiKCJzohgkjMujYgN0YY246wU6RGauCx4znGMyzRcBvxX9aXsEtr8hSx8UJIJxOj0NuBqKM3gu/XXXHFFUVG1AEPEcZbxo9RFEIIIYQQYlNGwk44xBu3a9fOP93AbJfdunXzWRuLWk8Mk4t07dr1X/HTQgghhBBCbOpI2AkhhBBCCCFEhiNhJ4QQQgghhBAZjoSdEEIIIYQQQmQ4EnZCCCGEEEIIkeFI2AkhhBBCCCFEhiNhJ4QQQgghhBAZjoSdEEIIIYQQQmQ4EnbCGT58uD399NP2559/xtYUDnPmzLHXXnvNevToYb///ntsbeazePFie+ONN3xZtmxZbK0QQgghhBAbBgm7QmTkyJH+ce9zzz3XLrnkEvvyyy9t5cqVvm3BggU2bdo0FwQbGvI0ffp0mz17tuXk5Pi68ePH21tvvWVDhgzx34XB0qVL7ZlnnrE+ffrYN99846IxnC/KkiVLbMCAAXbttdd62V122WX29ttvF7pgWrVqlT322GN21VVX2YgRI2JrCwZ57t+/v3322WcZIexKFtetniqlimdZyezYD5EvKq/0obwoN5EapXOfX15mJfQcS4VwT5ZQeaWMnmNiYyEr15DPqVWrllWpUiW2ShQEPF733HOPZWVl2bbbbrtGyF188cVWt25de+GFF1ysnH/++bbXXnvFjtowTJ482a644gpr1qyZ3XDDDVa8eHH74osv7OGHH7aTTz7ZOnbsGNtz7Zg0aZKLKNrXrbfeaqVLl45t+YdZs2ZZz5497dtvv7XmzZt7nhCEf//9t5133nm2xRZbxPZce1asWGFXXnmljRo1yq97++23j21JHzyR3bp1c6HKtZUrVy62pWhBWY4dM9qm5VS1JTklrJhsyXyZP3+Bd8DUrFkjtkYkY968ed7OatRQeaUK74ayZcta+fLlY2tEMpYtW24zZ8606tWr54qV4rG1Ii+WLFma+46a7fdkdrbUSirMmTPXVubaCNWqV4utSR36q7Ozs2z3FpVTfsfSsf7LL7/48xPbaKuttnJbEWjrgwcPzn0XzXfbYptttsn3+Upn88CBA23RokW20047rfPnMbYPdi/3ZNWqVWNrRTLQBRMmTHA7t0SJErG1hQdtaurUqRJ2hQXeLsTbEUccYaeccoqvGzNmjIuaUqVK2UsvvWR9+/a1c845x/bYY481D1u8SMWKre5Vi/4N3DisQyzGr2cJ6/DA8Tf7ReFY9guwnQXBhXesSZMmds0113gD++qrr1zYnXrqqXb44YfnmWYiwnmi+/Mbr9hNN93kQveiiy7y88Sn9/rrr9uLL75oO+ywg3vrqlVb/VDFg1i5cmV/qJFWKC/+ji+TaLmFv9kv5Cms5xgeRDwsN998cytTpoxvg+BZjT9P9Jr4DayLF3YYaeEc4ZzxaUSPzy/9wgKDe+K4MfbYjytsxKwck+Muf4pRH5H6EslReaVPeAawiPzhCUmZ0cZUYvmj8koff47lsqoA9ySHlClZzJ7t1NpK5Aq8/Pjrr7/soYce8g5s3tHUFbbhaaed5tFL2EREgCEEsB9btWrl9kadOnViKfwDdfzhhx/6wnCX5cuX24MPPmg77rhjbI91A88uCbv0kLDLMN555x177rnnbOutt7ZOnTpZw4YNfT03HYIJj1QQDSVLlvSblN/cgHiO6LX5/vvv7cILL/Q0fv75Zxc9o0ePtkqVKtnBBx9s++yzj4sR0uLGP/TQQz108rvvvvOeHrxtwVvI2C9CQXlo0BtEbw69OCyEI/IbQYEXCyHXoEEDe/TRR2333Xd3bwXnr1+/vqdJT1IQH1GmTJli7777rud74cKFnoeDDjrI9txzT/v111/tkUce8d4jjiUPeOCiDxuu+c4773QP2o033uhiKwppPvDAA95Q77jjDu/d5mHH31zHWWed5TcJD8jtttvOr3vQoEHuJeWhQxjoAQccYD/++KM3+EsvvdTee+89fxixD9fM8XhS2YcH4v7772/HHXecffzxx17+iM1dd93Vt+GRJR3CbCtWrOh55jx33XWXi9iQD44B0qV8yOcuu+zi6VEn1BtCmmtp1KiRnXjiiTZ27Fh78803vU3g0T3qqKMK5cYPwu7pwats1GwJOyGEEKIwQdiVzhV2T57cMl9hh311wQUXuNeeiCZsNjqbscWwST766CP/u0OHDm5X0AmP3XH22WfbmWeeGUvlH+bOnetzGNSrV8/tLmyg+++/f60iklJBwi591pewk5lXSOy8885+U+I+v/322917R8gjPTGIkJYtW7rIw/BHSCHW8BIhXjD+8aIh3rhBhg0bZvfee6/vf+yxx1rTpk1dNNIjA2GMXK9evdxTdOCBB9qMGTP8N/8yWQkPh3bt2rlQYX+EO6IK8bX33nu7gOCGPPLII23LLbf0dMkrwgNPGYII4cZ5CQuIh4cSoguBwvUdffTRniaikXX0LCESEXUIRMQMD54oPMxo5FxD/DYg3zwEKaPQs02ZcBzCNPxmO97QiRMn2iGHHOL558FII6ceEIRcM+ISTxvrSY/jmDCG/LZv3969rePGjfM8hfMg6AIhL2yLh7xy04Z8AWPvomnwL/WM9xZvKYKR8+HxQ6zvu+++nlcEXmFPYiOEEEKIDQvCi85sbJXddtvN3/nYS9iPgO3FtgoVKngnPwt2FLZDIrAlGVpDhzTevWAriU0XCbtCombNmj7pByIHTxTiCpGDAGIdY8W44fibMWzcjPxGgNSuXds6d+7s67m5EXDcyAg2BBHrSR/PHB4YBBRCAs8O7nvCJ9u0aeM9N9z8PDTwBOHWJywUYchDIgg7vGqkQQz28ccf7x65kBceKvQMcSweNMbA0QMQzw8//OC9SfQq4ZHCw3TSSSf5eb7++mu/pv3228+vg7wgIOPFG9tYIK+HUXSfAAI0rONfygKvc7QMEV+ILK6N3jFEM2GenIdjGFdIOSGi8aZxDcccc4x7TBGilEX0PMDf0d/xJNo/Pq+cn7Lq1KmTlxeCGyGKZ5S6QICSd7x5QgghhNh4wObALqCTGY8dNhoRXImEGxFPdDQDNl4ysFnysqPEpoWEXSFC+CU3KhNzIIrwuhAvDdx0EPUAAUY8AiuMLWM7Ao1/EYZ47BgHx82NqEPEADdwOAYI72QdC0IKbxsC8dNPP/VwTgRXyAPpAOcO6yCvNBN5qPDi8XCKijV6nRCseK44R5gtkjyHfEfheM7BNrxhychLUIX8RcsQQlkg8jhHWBfgGDx35LFx48axtat7v6K9XnmdNy9S2T+aT/bnfIR2An+zLlovQgghhMh8sHVY8NzRwU6UFrNrMx9BvB3E0BE6oLFjiAoTIhUk7NYBrVu39jDEIDogCAXETDzR/bjRESLE3xIayLgwxoNdfvnl3rMTFR1RwRUVIggH/iWkr3v37u6xwyOElyrA/uwTXQeJ0kwEY/3Yl9DEAN49RB35J91kxwNiBlHFMcSGJ4I0EH5BjCYqP2C/aN4DidbFg4c1HtJjCQ9a6iUZ4VqjoZiUbyJCnsIx0byHdXkdK4QQQojMhHc873cidxi2c9ttt/nkKAzLiHrtmKn82WefdTuJ2dSJghIiFSTsCgG8a6+88sqacV6EKPbr18/HdIXxawg1vDDcvOyDpyiR8Y5wadGihQsKBA9j81gYq8UsmwiMYPzHQ3q49wmFJJwQUYj3EEFIqGKAc5AOXjfyyjHpQmgpY+MYk/fbb7/5NTGuj7Tatm2bNJ8BjieUk7IhdJW0Qvkx9o2yQqRy7UzQgufxqaeeSuj9Kwh4WAmF5LxMO8xMnExKQznjiURsITjxlvbu3dtDKOKFMHCd5BNByyQozExFHXzwwQcJ9xdCCCHEpkeYjZtOeuA3og37METqYFMxSRwd2oyfYyZ1IVJFwq4QQMSESS8Y58WsiQgzZjCiJwYYx4V3qk+fPh6uiXcLuHHjwzMZ58ZEGnzU+4wzzvBZFhGK4RsnCBs8Q9FwPdJgHb07hIEynW7Xrl195sbrrrvOJzphMhfA9c/4PEQUnyH45JNPfD15iU+TdYm8XlwX4+bYjnikR2no0KEeOkr+AcGT6PqiMGkJ4wQJpWQWTcqP0NPwqQjyich6/PHH7eabb/YyYAmesbzOQZ7jrwfCNbE+zEiJ0KWcuAbCHihDBDl1FmYqRbDxLRkEOedk4W8W0iIMlYlqELbMYsWspMx2hdgLeeBf8h2EaTQN/obgnYzP99qyfGVuOa3ILRMt+S7LcstqWW4VJdqm5b+Lyiv9hfKi3BJt05Joycl9hqmNpb6ovNJdCuM5lgp03GMz/vHHH/6bOQzozGYyO2wbOpiZgRsbBvuMcfdRmLeBjnDmXIh2ciMUSRfC8BOxaaLPHRQS3IR4doL3Cw9O/GQhuNmZzZIeGqY7RWQwSQaeK0RGNMwQwx6PFV47blaEDxOoAOdAaNDLEzxx/MazxQ3N7Jh4ipiMg38///xzn76fmSuZsAMQnnjAeDDg3cPbRxoIlHAexBXnR5AiXBPBQyhcM22ItAKcgwcW49aIEU8WXsh4N8YFUiZ48MgHk4oAgpSHGeMESYdypkzwuCGUEGN4R8lnKEPCK7k+roW0APHENTEgmfDU0HPGNXB+8kedhal7CTNlf6B+EFzUH+chj1wb8GF18kP6rCN9zkl+g0AlTa6PhzhphZk7QxqkyTXgReX6onW7NpDnMbnlsKJsTVtZjPF7sQ0iT+bmtueFi/h8x39nahX/ZU7uvcO9XifW8STyh061CrnP1Iq5z0aRP8tyn2NTcp+dderUzn32ymjNjyW59+P0GdOtbp26lq2okZTg3bsi1/6oVZCQxxwiocw2r1Mu33csdgWdxdgGm222mf/G9iLCiuE3fB6L2cixm4iMwi7BvsSmxHtHNBBDcxjuc99997nNxOcOsCWxGXEaEOVFBzX7hU9vFTbYO/rcQXpgT2Pf6Tt2Ii0IA2T6fB4YeKMQHISI8jBgpkseHGLTAWGH8G3RrIkVL1k6tlYkY86sGS7uGjVtHlsjkjFrxjRbMH++NWzSLLZG5MeYkcOtSq4xVKnKPxMpibxZuWyJd9RhEGUVl7DLj2WLF3qHZbMWuc+wLAm7VJg+dbItW7bU6jX4ZzK1dQWd1a+++qpHOSHgsMvC5ChEdQ0cONBtN0QbAioIuyuvvNIdBMydQAQRHfWIBX5zf9A5TOc2x3EM+0vYFR0k7ESBwFPFd/H69+/v3iXA20eMNtP5By+V2DQIwg6PoOo+NbhvmJkWT6zIH14kvLB4WYnUwCDinYtRJPIHjzAeDiItwtgkkTfr2oDcGEEwMSyCd6XIHwm79Flfwk5j7DYycL/jqbvzzjt9XBoLfzOBigx7IYQQQgghNk4k7DZCcMUztozxaCz8nWx8mxBCCCGEECKzkbATQgghhBBCiAxHwk4IIYQQQgghMhwJOyGEEEIIIYTIcCTshBBCCCGEECLDkbATQgghhBBCiAxHwk4IIYQQQgghMhwJOyEKwPz58/1DkHwAXAghhBBCiA2NhJ0QabJy5Up78MEH7dprr7UJEybE1gohhBAbHr5bGxYhxKZF1pAhQ3Jq1aplVapUia0SIvPIycmxgQMH+oLw2myzzeywww6zkiVLxvYwW7RokT3//PM2Z84c22GHHWzvvfeObTEbPny4vfvuu+6By87OtuLFi9uqVatsxYoVvn3fffe1tm3b+t+IuRtuuMFatmxpF198sZUuXdrXw6+//moffvihlStXzg4//HBr2LBhbMs/TJs2zfr162djx471F++WW25pHTp0sP79+9sff/zh52fhQ/Ocn+vh/jzttNOsbNmysVRSg+sZNWqUNW/axEqU+iefIm/mzJrhbaRx0+axNSIZs6ZPs/kL5lujJs1ia0R+jB453KpWrWqVqlSLrRHJWLFsiY0ePdqaNWtmxYr/80zfmOAdxrOedwLP/+i6KGzn3ZBItPHOYlm4cKG/pygv3mXJjhGrmTRpki1btswaN24cWyOSQdvEbqpevbo/y0T+LFiwYM19WaJEidjawmP27NkeSSZhJzIeXmSvvfaavf3221ajRg0XVTRwxNhRRx0V28ts0KBB7mnj4c1+99xzj1WsWNG35d4H9uqrr9qSJUs8zHLKlCm+rXbt2v4yPOSQQ2yXXXbxfd9//3174YUX7KSTTvL1AV7ADz/8sH355ZeepyOPPNJOPfXUNS9T1n311Vf24osvusisV6+ev2xnzpxpBxxwgIuwwYMH+zpufvZBGJYqVcofnuedd55fWzqQ5pjRoyyrQh3LyS6Zm5fYBpEniLoFCxZa/fr1YmtEMmbNmm2LF69uzyI1JoyfYBUqVLBKlSvF1ohk8BybMnmK1a1b10qULHyDqDDJtXetZPFi1qR66h1py5cvt27dutn3339v5cuXt8cff9ywy/7880+7+uqr/Z3FPhjTvA8effRRa978vx1PzzzzjD377LNrjEYEIvsj7u6++27v8BSJkbBLDwm79JGwEyJF5s2b52GRCKG77rrLRRteKoyB1q1b+z54vu69914bP368iyUEVJcuXWzXXXf17VG+/vpre+SRR2zPPfe0zp07x9auhgc/4hAhePPNN1ujRo1iW8zGjRtnV111le244472999/+z115ZVXrrm3xowZY127dvUH4llnnWXt27f39SNHjnTR16JFC/8Nt956q/3+++/+Mo6eI10og4njxtgTP620kbNWWa69IfIjV/0ixnNy60Tkz+qOi9zyylF5pUpWsWL+HMj9X2yNSE7uPVmMe5LyKtpltjI3j3WrlLZHTvjneZ4fffv2tYceesiNPd5VvXv39k7F3377zc4//3x/V2y++ebeZhBpBx54YEJj+pdffvF3G52MdFCSFh2RdFI++eSTLoxFYiTs0kPCLn3Wl7CTmScyHl5iCBh6NPG08cBp2rTpGlEHPLQRXq1atVojqH7++Wf/N54QfonYiod0EI1NmjSx+vXrx9auhpcq3jbS5zzsh5AM0BuLN4iwy5AH4CaPijquI5ybvwuDEtlZ3ousJYUlt6xK5D4ZE27T8p+FtlUiW+WVzuLtS/dkGku4JzOjzLgnUmXGjBn2xhtveEg+74349w6/99prL4/+IByfSJG8DOltt93WOnXqZGeccYYdc8wxLgZ5N3J8nTp1YnsJITZmJOxExkNv5E477eS9IXjlevbs6T1JUYYOHWrTp0+37bff3l929DLhKUMIpkNIp127dmvGQQBikFBPekQRabxg6f2j9zTA+DmEH2PzhBBCiA8++MBmzZrl0SHRMeEB3jO8RxiDzRhyIlTyY/Hixd6J+NJLL3nI7+677x7zrAshNnYk7ETGw4uP8WyHHnqoe7gIa2H83A8//ODbEV2MVahcubKLOkIj8ebhfUPcpQqeQSZHYQwE6UQhzJJJURBtnId/CXH+8ccfvcdUCCGEiDJ58mQXX4yxJgQwfqIUoDOQ8eOE+RPaf9NNN/n7Jhm8E//66y8P+9pqq63+Fb0ihNi4kbATGwWINUJQGJNG7ySxxkyoQk8ofyPICJ+kt5OXHRM98BLFi5Yo5DIReAHpOd1iiy1ctEUhfcb4Ee5C+vSYcg7EHuPtIHj4QqinEEKITRPeA3369LFKlSr5JF9MchK8amGmZQTZ66+/bu+8846/z3beeWefgIu/k8H7h/04B7M5lylTJrZFCLGxI2EnNhp4KTLujXEICCxCM/GWET7J9M8//fSTXXjhhT4YnZnD6AllcHoqoS3w3XffuUcQYRcNmeEliuhjRs2nnnrK0+czCGEQO147IEQTEcmkKEIIITZd+HwD4ZVMhsJMysyWjAePd8Rbb73l47OZYIHJwFjw6O2zzz6+js7DZJD2sGHDrGbNmv/6rI8QYuNHwk5kPLzE3nzzTffMMa6NSUwYO4fHjBcb4xIYZ8AYhttuu81uv/12n1qacXLsF4RXPD5rXQyEId49BCPj56LwMkY8EvLCbJakz3kQkXgSEY947vAk0jv7zTff+HfsyCsLs3AyPi+e6PnXluUrc2zZilVaUlgoq+WrLOE2Lf9dVF7pL5SX7sk0ltyyyv3H/024vYgt1G1+0OmIJ413ELMwd+/e3QUbwo7wzBEjRvwnuoMIFLYzRhz4mw7F+BBO3mlhoi5EoRBi00GfOxAZD+Pk+AQBs4vxgsNzR9jlOeec4561K664wse88UmEqKeNQeu8UAlVQeiFMJjPPvvMv0e333772QUXXODr8L7dd999/ikDBFsUQmXw1DEGgtnHAog2PmTO+D48ePS2fvvtt74/YjDklY+On3DCCf7dPcAryKcUEIt8viHR94pSBeNh/NjRNmBiaZu6KMuy1ZWTL8uWLXeDqmxZhS+lAu185YqVVkbllTKEbZcoXqLIf5OtqLBq5SpbvGSxCyEiLYoyuVrLqpYvYZ07JP+0AKIsOusxkR8894no6NWrl0ef9OjRw8d0E5KJAGRiMN5zdB7yqR7Gk99///3WsWNHfy/xPuHdQifm3Llz/RMKW2+9dewMIhn63EF66HMH6aPv2AmRBoStMFicBzNCabvttvM2zcuQzxo0aNDAp5OOwuyW4YOwu+222xqDgbR4ufLJBKafBsJkGMB+ySWXrPlQeQAP4cSJE/0TBkycEoVzk16bNm38ZgZ6UkmfFy/n5Lt6CM9wo/PCJ+wTLyFeRbyNBQVhx2cXWjRrYsVLpv7B3E2ZubNm2Jy5c6xRk4IL6k2J2TOm5b6w5luDxqvbt8ifMaOGW9UqVa1ilWqxNSIZq5YvsVGjR1vzZrn3ZPbGKYbxvDE5Cp2IjL3jO3aMk3viiSc8rBJ4jxx22GF2xBFH+LuD/ej8O/roo71jkXV8A48Oy2222cZniWbWaJE/EnbpIWGXPhJ2QhQREGK33HKLzZw50z15mfSiDMKOl5UG0KcGgh/RvTae0k0JXiS8sELHhcgfDCLeuSGkTiQHbxYzQdLZxiQjGyN06BGyj8DDW8fYOyD8MowDJ5Q/aqvR+ccxdCiG9Xj0uCfxCjNsIKQjkiNhlx4SdumzvoSdArOEyAfCZTbbbDM79thj1fsphBCi0MHbhpcOYREVYxjNrGOJ74AvV66cDzuIrsfQxnBEBBbmOG0hRGYgYSdEPjD4/Nxzz7WDDjootkYIIYQomjBGGA+gEGLTQ8JOCCGEEEIIITIcCTshhBBCCCGEyHAk7IQQQgghhBAiw5GwE0IIIYQQQogMR8JOCCGEEEIIITIcCTshhBBCCCGEyHAk7IQQQgghhBAiw5GwE2IDwcdjV65cqe8NCSGEEEKItUbCrgAsX77cRowYYUOHDrW///7bF/6eNGlSbI/MBqExYcIEv64lS5bE1q7+6Ono0aN9/YIFC2JrV+8/atQo30bZJGLixIk2fPhwW7p0aWzNf5k3b54NGzbMZsyYEVtT+CCkyOuQIUP837zyuz4YNGiQde7c2fr06RNbI4QQQgghRMHI7tKly83ly5e3MmXKxFaJ/Bg/frx17drV3n//ffvkk0+sX79+9tFHH9ncuXOtffv2sb0yF8RPr169rEePHtagQQNr3Lixr588ebLdeeed1rdvX2vUqJEvMGfOHLv22mtduO20005WqlQpXx9AEN5+++0uYFq2bGl169Z1bxVl9+eff1qdOnWsdOnS/pv9Fi5caDvssIMVK1a4/Q7z58+3l19+2Z5++mm/hi+//NKF5uabb27Z2dmxvdYfY8aMsW+++caaNGliW2+9dWxt4UJdzp4926pXq5J7jcVja0Uyli9dbMuWLrHKVarG1ohkLFuyyFYsX1ZkyotnygcffOAdJ3Qo1axZ81/vt19++cW3f//99749PH/ygn0+/PBD+/rrr73jqUKFCla5cuXY1oIxa9Ysz1PZsmVja0QyeIfwnqlSpYoVL67nWH4sW7bMO0qrVq26Qd5tmQj2Ae/Ltb23NyV4jvEMk35IjXV9X+KIwX7OGjJkSE6tWrX8gSlSA4/VbbfdZg0bNrSTTjppjVFQrlw5NyI2BhA+zz77rB100EF25pln+jpEyKOPPupi6PDDD7dTTjnFsrKy7Mcff7T77rvPdtllFzv//PMTNthHHnnEhQzbmzVr5usuvfRSf1kj5mrXru2G06uvvmq77767HX300Z52YYIxh6jbY4897LDDDrNx48bZ4MGD7fTTT7eKFSvG9lp/cL1PPPGEHXDAAV6W6wLqasLYMfbBmOI2aUGWZctHny8Ykbzg4zsoRGJWLM8tr1XrrryWr8ix1nXK2um71omtyRvupwEDBriRxgsUttlmG7vrrrv8+fzcc8/ZO++8Y4sXL7ZFixZ5Pbdr186fQYny//HHH9sLL7zgzynS5MVcr149379FixaxvdKHTjDeudWrV4+tEcmgvnh/NG3aVPdlChBRQ9QN79oSJUrE1opkEHHF/R06skVy6JznOcYzDKEi8mdd35d04k+dOlXCriDQa3vLLbdY69at7fLLL7eSJUvGtvwDhUtoImGK9evXdxEIrMPzhfjhJVWjRg1fj4HBTUIPCGA84BEjVPCPP/7wB852223njYE06ZVGnW+11VYJX3Q0Hh5UHE8P82abbbZGgLKehfzzsoRWrVr9S5BxznvvvdfzgTcOowjRhVHE+Zs3b25XXnmlC6K33nrLXn/9dReAe+21l6eJIcQ5KSt6c7g+GvWWW27pgo1QyGeeecavAZFFWVSrVs3Gjh3rHj3Ki/MgotkfrxbhrqTBNjyJwD6U28yZM9cIQR44XFt8m3788cft008/tbPOOssFazyUFfnF80panIfrB4xE8kJd0mNMKC4eRbx9lO9ff/3l18y9RF7ZhjHCdbKOffgb2E4HQF7CjjZA+uSHhyZezoKCsJs4box1/3mljZiVY8Ul7PJldTPK8nYk8mddl9eyFausbeMKdt3B+Rtc7733nr80eZ7179/fO+B4Rlx33XW27777ulDDCGnbtq39/vvvdsMNN/h9SscUz6Z4vv32Wxf6RGLwbLrkkkv8+X3iiSfa//73v9he6SNhlx4SdukhYZc+EnbpIWGXPutL2CkUswAgIgjjo0ETehhfQYgDDPZ3333XvvrqKzf6qUhuAtYTtjlw4EB/UW277bb+0nr++eftlVdeceHBtl9//dWFDp6snj172muvvWbbb7+9n5MxaN26dfPjd9ttt/8IS4wXvG2ED3H+H374wcNHt9hiCxd3X3zxhYsq1r3xxhsuOPC2RcORuKbvvvvOhdeOO+7o7nZCTxEsGCQ8BLn2SpUquScMMYIXj21vv/22h10iYvmXhoxQJF8777yzG0oPPPCAN0AEH+fhb9KmfMgHoYk8ZLl2vIcjR460N99804010kJgUT6ISvb57LPPvNwwxKgbjLQgygLk+bfffrPp06e7OEMcBjE7ZcoULzPyyzlIi/MgwBCaCK3777/f15FfrpFzUQdsI8STuiPMi2NIe9q0afbQQw95+RIWRv5JF4GI4clNTjgYIjmEYrIvZYCARvhRd5QX7acgIUiU7/y5c2zw1FxxujS3XrPx2mlJthTLVSq5/yTcpuW/y7ouL6hXpZS1b5F/iBSdSXSW0TFDZwr3D89LOsDatGnj9xrPBbbTKUW0Ac8eOlfogImH+5gONvYnRIv7k7G5PBP23HPP2F7po1DM9FAoZnrw7lQoZnooFDN9FIqZHuv6vgyhmOq/LyCIKbxmucLYOnXqZBdffLGLA0BQEeZ3xRVXuMG/zz77uBhERCFe8IQhrDDu8ahQ2XDNNde4uGMcGzcMQoH9EVCcDyEBCEQaByFEiPIoCAtCh+jVvOOOO3ysHOIPkYBAAkQb5yWdq666ym666ab/pMPDDc8SRhHXwvnwmOE1ROjxm7En/IthREMNXjTyynp6tskDIZfc+Kyn9xzDi550esYwrghruvrqq90QY5/oi5vroBeCmwCRdMEFF7hAQyAhHBF2iDjEHR5DruPcc8/18Kt49t9/f88/+X7yySe9F/+nn37ybYhrzoVgpg7oyWc/wrqAeiBviDVCORFfiHIMQ4Qd+1922WWeV8qa6yTPlDVCn7pmzCIGJMKONkKPV/AyAkKP9sL1USYvvviiH8c10jkghEgd7iM6lXj2BG8chhvrEWfcazzTuI8RhPmB4cczk/uW54gQQghR1JCwKyAYCIiZXXfd1Q19PF6h14JwEcQaXiQ8ZoTx4Kmi5xdhgMeOMKAjjzzSe4lZCA8kBPDzzz93IUAvCD2UpIOnjl5mRAQCEWGA8CIMMB7EJiKFcWoYK+QRQYOnj1AiBAdigjC/gw8+2HuxE/WCsg+93JwfYYdnip4APGV4jxAt5APDCUFLuGA0Dc7DODnKgjwgjAL8Tf4RPfzN+RF4UZETwIhCrBH6xDVgUCEAEZz0TlAP9J5zDsqI87Iu3osKeAIJHz377LM9VBMvIGILgYiIZawdYpQ6YB11gMAOZUa6lBflyYQLCFOumRAvygQxiQeTY9gX6GlmLA51Tf7p5cfTSLmR/ygIZPLEdgxP2g7XTn1SB0KI1OC+I3ScZyodUUG4Ic4ILT/iiCO8c4f7OtGET4nA485zgXudY4QQQoiihoRdAcFwR0ggBk477TQ79thj3agHvDJMY0/PMMIBrxUhfHj2MPARaI899pjdc889LlAw8vHSMcEIg/sxSBjYj+jhPIgWBBKCAY8cxgXGf6LQIYQYx0Vd48ELhpcuCA4MmmjoZSIwYEgHUYEQRVAh7LhuvG6EJRHOiUCJ78Em/WAsIYziQbCxQKLt8YR8h3+BMFVEE0L55ptvtqeeesrHAiYbk4bgQ5jhTUVwI7TxhuF1o56oF+oAIy6UZZSQZwj5Dv9GyzYKv8Nx1AULabNE9+U3IJR79+7t+SDsk3aViuEphFh9H+JRJ6SaEGe8/KHTiY4SIiPw8DM+mvsKgYcHPRmEm3M/0jnD2LpEz14hhBBiQyNhV8hgwCPAOnTo4JN1nHfeeR6+g/eF8MTjjz/ex3IhLhj/gWAiHAixh+cHUcdYLgyQIAYw/vfbbz8XJYRzBg8Tgi8eDA+OwzsXIH3yxDbSCOmGf/OCsWIsnA9BGQQdHjbOj3AlVJG8hjDMKPmljyBiCUZXvCBKBvsiyhDGhFnhXcOII6QzkbDD2CO/iFtALAWvHgIR4c24RoQ3dUCoKEZffteQH+STeiefEMJXEebROga8luSJSVsQqYSE0lYIlcXjK4RIDvfTSy+95OHoeOkIt8ajH+BZw/OByVPojGPiJsKneT4TxZAIxsEyuQpRCqRHCLwQQghRFJGwKwAYDxjseLLo+aUnl7FsTEoCTMDB9NqsZwwXAgFR1b17d3vwwQd9ohRC7YIHDIGGpwmvEdsYf0cYZtToJ+yPfQnFZH1eYzz4/hvii7wgLMkDE31wLsQkcDxCJ5p+IvDoEbKIGCG/CCDSQXxgLOFVJBwTb2LwVkKi9BFw0XWUH+GMXCdjyegxR3SxX6LjovCbBYGEUQaIIYQR+UTExkM4I3XF+EbKBM8cxhyhlVwjoaF4J/HeUQfsw5i3kJdwTeQnEH9NEL8PhiQim3pHpCEauU6EP4YiIWNhf8Qe9UpHAG2FfODxJa/UwdqwclWOrVipJaUlt6xW5lZJwm1a/rus4/JanrvQflMBLx3ebjqeCLmMznDHvck449DJwvOLTiueRTwzuR/pYGMsL508QGg0Ez3xzGNGTIVgCiGEKMrocwcFgLFQvOwZv4FhjmGPcc5YDkIwCVFErOAhIuyO0ExEFUYDIX4chxA66qijfGweBgeeL7Zh9OOdIbwR0YMxgWcH+IA3hj71hXAM6+NBGDAjJ6ILmA3z0EMPdQEGiD7yxzf4EBjJ4Nt19H5j9JBfxhMCHi6ECmNWGKtH+hhIgJBEqBECxTg9yoZwJ0QXk8wgUAGxgmcK4UM5ILAQxXvvvbfPsEloIoKZ8mSSF4QgM1oysQgGG/s8/PDDbqhRztQDAg6xxvfyorNbkQfyzGcZCH3leijnjh07etun3Jm1k5k/qQ/CNBHR1C9hmxiACGVCP6ljwHtKnfCpAvanXm+99VYX8UykQr7w/CEY8SYyWyf5xEvANf78888u3ihTPIWAWCVN2gOGJwYnn2agfIKHMR24rtGjR1m5avWsWPFSuXd8bIPIk9mzZtv8BfO9s0Dkz8wZM72tNmj4X699YUC/SekSxax6+fzbP+Nnec5yT/O84P7FE8ez+aKLLvIxtuFzM6znfqOeu3bt6lEHhGPTAUS45YUXXujh8fym443nVnjW0xnHvc29XhB4RpPHgh6/qcFzXZ87SB197iB9sNewOaKdQSJveBbyHOMZlih6TPyX9fW5Awm7DAKRRZgmYZnnnHNObO2mC6IIEXn99de7pwsxzPgZxB+zVK7N998KA14UGH889MjjhjBIEHYI6mZNm1jJUsnHVIrVzJo53UV6k6bNY2tEMmZMn+ovrMZNmsXWbDjwtHPfMTYWUQf8y7PgmGOO8Xql84bOJLzphHEza3G4N3nGMnkSz1iiH5iZmJD5MN45CDuiAxhfHY1USAcJu/SQsEsPCbv0kbBLDwm79JGwE/+C3mU+is6YPMZ5MEZkUwdPIl5OPglAGCNeA0Ip8VDS447xtSHBI8nnE7i3brzxxg3yzaog7HhZRSfUEXlDxwACgG+eifzhRcILi5eVSA0Ju/SQsEsPCbv0kbBLDwm79Flfwk5j7DKEMOaOCVYIWRTm4Yt8JoIQUMKrCAtlHSFUG1rUAWGX3MB85iJ+dk0hhBBCCCEKE3nshNiIkccufeSxSw957NJHHrv0kMcuPeSxSx957NJDHrv0kcdOCCGEEEIIIURKSNgJIYQQQgghRIYjYSeEEEIIIYQQGY6EnRBCCCGEEEJkOBJ2QgghhBBCCJHhSNgJIYQQQgghRIYjYSeEEEIIIYQQGc5GL+xWrFhhH330kX344Ye2cOHC2FqxsbBy5Ur79NNP7b333rN58+bF1gohhBBCCLFpsUGF3ciRI+2OO+6wiy++2G644QYbPHiwf/QQ+CApHwlevny5/y4ofHCyb9++hSrslixZ4nkj7bz48ccf7corr/Tlsssus0suucQef/xx/6BjuMZMhLzPnz/fl1WrVsXWFgyOpxzXpl4Q7tQtdZxI2M2YMcO6detmTz75pC1atCi2Nn/IE+khHDcUqbSzVCmZnRX7S+RHyeJZueUV+yGEEEIIkSFkDRkyJKdWrVpWpUqV2Kr1w9ChQ+3ee++17Oxsa9WqlRvRiLmrrrrK89K9e3f74osv7H//+5/ttNNOsaPSB2P+uuuus+LFi7vIqlGjRmxLwXn++eftgw8+sPPOO886dOgQW/tv3nrrLXvuueesefPmVq9ePRcIY8aMsZkzZ9oBBxxgJ510kucp00BkXH755ZaVleVivHr16rEt6TNp0iS7+uqrvYyoI9pCuixdutRuvvlmr2fql7KOQucB2xs1auRtq0KFCrEtyeGYCRMmrMnfhuC1117z5ayzzrL99tsvtjY9KJ8xo0fbvBLVbVlOCSsmfZcv8+bNt0WLF1nt3OdiprAqx6xSmeLWpl652JrU+PXXX23atGm22Wab+T0SD89p7lM6dOrUqeP7xT+3pk6dagsWLLBmzZrF1oj8oIOP99zaPD83JbANeH82bdrUSpUqFVsr8oL7kfcX92SJEiVia0UyeM5h3zRu3Di2RiSDdwLPMZ5hVatWja0VyVjX9+Xs2bP9fbzBhN2LL75ob7zxhguco446yj1zo0aN8puKB3cQdhdddJG1a9cudlT6YNhec801LhoKW9idf/75tvvuu8fW/pt33nnHnn32WTfKDz74YF/Hi+mpp56yv//+26699lrbbrvtfH0mQT3hgUTY3XjjjVatWrXYlvSZPHmyiy2E0/XXX2/FiqXvQMZjRz7wsCUSdrSpW265xY1W8p2usKPtbCiDNQi7s88+2/bdd9/Y2vSg/U8cN8Ye/3GFjZiVY8U1qjZfaNssa+uRXp8sX5ljW+aKuls7No2tSc5vv/3mz6hvv/3W70PujZNPPjm2dXW74Rn99ttv+4uC+2zbbbe1W2+91WrXrh3bazUSdukjYZceEnbpIWGXPhJ26SFhlz7rS9hld+nS5eby5ctbmTJlYpvWDxgWf/31l1WuXNlatGjhBjcNBGPqgQcecIMD4+rnn3+2zz77zHbccUdvRF27dvXCadOmjafTp08fD3HEoMfgQHi8//77ngbjrnghjB071guxffv2/lIYOHCgPfLII/bSSy/Zd99952KvZs2afr7XX3/d15crV8569uxpvXr1shEjRliTJk18HccNGDDA9yV0lPF7W2+9tVWqVMnzE0C8sX2rrbZyjyRwrQhMwjQBwTplyhR7+umnrUePHp5vBAoihHzSm3733Xf7NXz//ff24IMPutitWLGih+jx+5VXXvEHEg0l1CE98JQLIhJhwPnKli3rZUS++/fv72XG9SCuEdHktX79+n6DcsPmCn5PHxH79ddf+7Hk47bbbvM8Eyb48ccf27hx47zu7r//fn8oMt7thRdeWNOz/+677/q5yAfpcE7O89NPP9l9993nadIYMSBJc8stt/S8PPbYY35urpdj6tat62WHgfnJJ594/XIMbWH8+PF+3bvuuquXTRTS/vLLL73sqX+u/4knnvB1XOdDDz3kZTVr1ixr2bKlh5gSHkz94WXl/OR155139jJ/5plnvK7CmD7qqnTp0n6z3nXXXb7uhx9+8DJt2LCh0WlCO6cMEPqff/65l0uDBg38eti/d+/efr2UFZ5HhC7tjraF2P3zzz+9bWy++eZpP0C5hvlz59iv08zmL8vyMMPi2VqSLsWyLDtXACfcVkSXYrntuk6lUtahZeVYzecNz1jaL22DZy9euV122WXNMxUIb3744Yc9IoF2fdppp/lzjmdlyZIlY3uthmcW975e7qnD84bnNc9lkT889+fMmeNiOBMjXdY33I+8W7gnCxIJsynCu59nIraCSA2eYzzD1rd+yFTW9X2JDc37eIP13++2224u5L766ivvBab3GCOci91mm23WeF622GIL3xfjmUwzZoqMB/ib8EYKDBBdGNCkjaGPcJs4caIbyCycD2MeAbDPPvt4moSEIqKA3xjiGP/kAWH2zTffuNjjHPzGYEcUtG7d2g0fhHGqYOgjhBBjCE6E2x9//OHXiGGF0CKEE3iZTZ8+3V599VW/BowvhAyiBnFBzxIiCQGAoAL2R2QhICi7vffe2x9YrBs0aJDvw3WMHj3axQblusMOO7hxh5ggfXrwMerYjxBARAiGHjcwYbHcxBxH+VIelAX1QhkhKhFB7MsxCHQELPngehAwCGWENOelTniQ7rnnni4GqQcMSQQ69UPZIqYRYsA1IIRZj7eU/bmWVL195JVrRNy//PLLbqxSn7Q/vLBcG50IGBC0xbZt23r+uRnvuece72jgujmOYxD/GMq8EGi/1B+ikH3IIx7D22+/3Y/nemiXiD5EMcch6miTnCNcD8fQFuhMYB+M7z322OM/nQdCFATuFSIJCKmmPXJPROH+6Nevn3vjL7zwQu9UQdDRsZDOs04IIYQQ65cNJuzwdDBpCsYCIgcxhsGLBwcDGNEE/H3cccetMSgwtvG6BPg7iDbAw8K+J554op1yyil26aWXuojAeCFtRBAGC9sIPTrmmGNcRODVYh/SIU3Wn3nmmR5uydgSPDKISAzsIGb4m/Ok01ONJ44eRxZEJ9e+11572emnn+4L5UFe6AkhLxj2hEBRVoTkIdY49/7772/nnHOOXwceLcaSAUIK4UTeLrjgAt9OHullR6AC1xfSYJwg++HxQ5Qh0ELvKCLnsMMO8zKgxx7jjnJBFCNOKT/yjjeU0C0EIIbg8ccf72VG+CAhp6eeeqrnA7FDWeN5RUwdeeSRXp94Ws844wwXUYhB0jv66KM9/RNOOMHPxXVxDuqXMjz22GPX1C/npZxShetHeFKeIW+UIflCsB5yyCGef85DHikDxDcCEiFPPXXq1MnFHUKPcuM6KDfaFuVFiDHCDLFIWR9++OF+PdQF7ZHroROBekYUkhZlfMUVV3i4ESIe4ct1UW4cWxhhxEJESXTfcO/zPEHQ0anEPc3kT3RA0JaFEEIIUTTZYMIOECmEVmLMYpwTwobxABjJEDxxUaLCLgphbHjv8GzQEw14yEK4Cz3ReK8IqUNwIBjxTLGObVGCxxABhigiP8EISpa3/MBoIp/kCaGJUU9YFGIIoYaAYD1GP2BI4T1CZHF+8oLgQxwAQgRRgWBiXzx2bEc4BfgbcYTXiP2CsMNwC5AO6bMdL2DHjh1dzCJi7rzzTi8z4Jo5liXkEfhNmUXHanIdhBcinhCEeLMoz1B+CDXgvCz8pnz4lzBN6ocZLRFOpEU9Ub9cS7h+xA5CnvOnA+IR8QaUbbQMgfzwd6hjBC+/CQNFbCL6CRmN1hXHIFJD3kgP4ca/zMrJ9TBJDN5XOglID+HIMVwvXhTCPkMnBcdF/xVifUB7ps0NGzbMn8m0R/7mWR0850IIIYQoemxQYQcY1HgmCEVE5ARDOhjYwciFsC4IAoiKPEQPBjtpREUXx7EEUYQwwOODl4iFHmk8g0HwAHmBcGz0PGGfaN7yIl6EEqaHUY9HEi8RcP3kAy/Queee6wvhieE8CIZAfP7CNs7DEgQagiNAiCC/uX7KOz4NCOv4l+tChDAjJP8yjo7wVUQV29iHc5FWFNaH/GAYEi7K+EjKFu8YIY5sjy9LfpMudYfww1OG1yzUT5cuXVxoIuAS1W9B4LyJyjDAdgh1TJ5Yx4Q3iDrqCiHeuXNn99KFNKJlQPmQXxa8l+F68Ogh5KkPOjeYOIZ1CGrKjLGIEJ8HIdYHtF8W2iOh4tz7eIzpWCFkWwghhBBFkw1iMdIjzPgmwuoQC4S44anDc4KhCxj4GO+M92KfEOaGscwYJManYQCTBvuGY/BOMSsMY7HwsjCRB+GOGMd4yQgBxSuEV4/JNAj/Q2ixpArnQbiQN86RyKOCUY5QIF32YV8mOsGDhReRUEkMJ/KF6Np+++09P3gayS8CLRj2qRD2JZQTwUDPOuFUnJvxMnjcCCHNTySE8mXsF+UdxkKSx3BN7IORh0ePdBPlE9HEPghUQgm5PsopKiaDoEN4khaeTMIX8Z4ihigPxvSRPm2AMqF++ZtQRq6NMiW/8SJzbaGOuWa8a+QP7yblSn0SNkneqEfqlXwlgmsjrJJ0+JtyYPwh10beuS7aJ22Zdkjbp80HjybXRHkla2epsmzFKluyXEsqy9IVObYst5km2laUF+q4MOA5TPunnYYQeMZ5cr+ubYeKEEIIIdYdG2xWTCYowShntkTGveG9YlwSAgADgt+///67T4aCEY8hTcgaQuKXX35xgYSAQwhg9OJJQSgRBoeHiclDSBejm/BARAMTdDBDJSKCsVx9+vTxf/EAYnAjZEibCSwYS0VoIT3XhEpibHM8+aK8mKkQ8cTCeCi8gFEQVcxkyeyS5JVZDRFsGPB4exAKhAJiuBN+x1iWN99809NlEhEmz0BUcP2IUbxdCAHKgrFgnBORQ3kwjotrJH+EJnI9nJdZI/lwN9d+4IEH2hFHHOECg7AqxtvhKcRgA8Qf5YjgRAAzOyiTuITZ8w499FCvG44PeWYb5yd/lDfXhBBjHwxDhAnlyTf9mNwFQxGxRx0EAcrxhHsxEQl1haeO0EsEO+Kfc/CbyUWoD8QU5UK5s41zUOeEmdJG4mfFZD3hk9QZIpX9OZa6YIxhCFGlfihDrp/8kzeukWMpb8b84bVjTF2oK9onwg2hR2cBZUiHAefh+oGyIRwzTMBDW6D90Q5ou7QRxpfSFqkz6uSggw7y/LLg4SW/zGRKG0h3xi7qag6TEpWuYPWrlbMWtcpY85paki31KmRZnfKrbIsGlRNuL4pLs5plrXWdstaydnqzLPIcphOMiXu4JwO0fZ5hPAcZQ8z9wXORthlm+Q3Q2YHg06yYqcMzgXduGCYgksP7l2csz+jwbBV5w/3Ie02zYqYOtgnvS82KmTo8x3iGrW/9kKms6/sSpxnv4w32HTu8DxgOPKwRcoic6LgwYBIQxAbGN8YEBcFxGCN4QZgVkgZFOvwdDAsaG8fyAkC4IB5Yx3T2GOcULF4eCoHfnBdRB4hChAPno0wQdhjwiCrCJ9kf8DIiLBF6rI9/2ZBv8sC1BUiPSUqiFUq65B8vFPviHeNaEBd4ihBhiDUEBPuSb8bRIf64XsqBcXmIAPJMGuzHubnmkCbHB8g36bCOugdEBQ2CNEgLLxGfEeD6ESthMhugDsL+iGmuizohP1xf9JoRJuSDcqKOETWcM4zv42HKNfLiRugg0rgmyiR47oIIDlCfHMN5KAfygfjj7/gHDCKX8kE0Uv+UK0KNNsCnFVifVxlyjZyL8gsCmHKjbtlOmyHP1Cfimf25TvLBeQLkgevhnLQTOigoN+A46op/2caxUXFKe0SEcl0Y3pRHOnBu8rxZ86aWXULff0qFebNn2Nzc51KDJhvmw/TrGu5pxrvSocKzjrZJ++YeI+SZzhk6IZjBlk9v0KHCvvzNNyHjJ/HhecK9yr0vUoNnEM9Nni0if3hG6zt2qcP9yLuWezLdd8amCu9ZDG99xy41sIF4jvEMC7a3SM66vi/RDLyPN5iwE0Kse4KwC50gIn/oOEHQI2Q2RhB2fI8Rrzhtgg4FOlYwnokm4NMktBs+yYGHGWMHjznjkhPNzCphlz4SdukhYZceEnbpI2GXHhJ26SNhJ4RYayTs0mdjF3aFjYRd+kjYpYeEXXpI2KWPhF16SNilz/oSdppuTwghhBBCCCEyHAk7IYQQQgghhMhwJOyEEEIIIYQQIsORsBNCCCGEEEKIDEfCTgghhBBCCCEyHAk7IYQQQgghhMhwJOyEEEIIIYQQIsORsBNCCCGEEEKIDEfCTgghhBBCCCEyHAm79cjff/9t3377rc2dOze2RmxIpk+fbgMHDrTx48fH1gghhBBCCJGZZKSwGzx4sHXv3t0eeOAB69Wrlw0bNiy2pWjz3nvveZ4LU0j8+uuv9uijj/ry8MMP+9KvXz9bsmRJbA+RF7///rvdddddNmjQoNia9Pnuu+/s8ccf97SKMtnFsmJ/ifwonltW2eryEkIIIUSGkTVkyJCcWrVqWZUqVWKrii6LFi2yZ555xg3xsmXLWrly5WzFihVWokQJu/baa61GjRqxPYsmiK4ff/zRrr76att8881ja9eO5557zt544w2rWbOmlS9f3hYvXmxz5syxnXbayc4991wvJ5GYzz//3EXZiSeeaB07doytzZsFCxZYt27drGLFinbJJZd4+3vkkUfsrbfestNOO82XosbSpUtt9OhRVqZKXcsqUSq2ViRj9uzZtmD+AmvQsEFsTdEhJ8esdqWSVqp4/sqTyICffvrJXnjhBZs/f75df/31tvXWW/s2nqV33HGH/fLLL7Zq1Spft2zZMm/Dp5xyiv+Oh2fLiBEj/JlD9EGnTp3syCOPtKlTp/q90axZs9ieIj+GDx/u79zq1avH1ohk0PbGjBljTZs2tVKl9BzLD+7HCRMm+D2JfSTyZ9KkSf4MbNy4cWyNSEZO7suI5xjPsKpVq8bWimSs6/sS24X3ccYIO4wPDJS3337btt12WzvzzDOtbt26bqBgnGy11VZWoUKF2N5Fk3Uh7J5//nkvkwsvvND23HNPF3Vdu3a1WbNm2VVXXVVo59kYGTBggD322GMpCztEUpcuXaxy5cp22223WcmSJe2vv/6y3HvItt9++yL5QiDPE8eNsSd/XmkjZ+VYCnpgkyfLnZtZ/uIqaixdscruPLKZtaqTvMNm4cKFLtwwVnhGTp482e69917bYYcd1my/4oorbOzYsXbQQQflXnOWrVy50tq1a2c77rij7xOF5++zzz5rn376qXcgESnAM+fkk0+WsCsAEnbpIWGXHhJ26SNhlx4SdumzvoRddq6hejMv6jJlysQ2FU0YD4VnCgPj/PPPX3PzUTgNGzZc87Cn4D788EN79dVX3QgZOXKkIVzxsiAACeHEiOF4Giai6J133rH69eu7wf7JJ5/YRx995I2V87FMmTLFmjRpsuYcpNmzZ097//33veeatPDeAGGWL774oqfL+apVq7bm5U3YHg+P9u3bu3eR87PPSy+9ZB988IFv53rq1KljxYoV832ffvppP/a3337zvDRo0MDzGcDAGjp0qHvoyEfp0qXdozljxgxfV7t2bd8PA588vfLKK/bFF1+4EUe5cR6YOXOmvfnmm/b666/7uLNKlSqtOXbUqFH22muv+fFffvmlv2QpL/JKvVAWwbgjv+xTvHhxv9n79OnjafJS5nx4EMlDOEfv3r29HMkvZfz111+7WMXTwPFRw+ePP/5w45KyIvyW9Gi7lCNp4IGjvKl78kqalAkCDPBaUDfkZ/To0X7cn3/+aVtuuaW1bt3ay4T6oAOBcyDCqVfqg/w/+eSTbiAT5vr999+7R4S2hLCrV6+etzMgb+Th3Xffta+++sq9ynRCUCYIb65h2rRpXo5PPfXUmvKiTIOBTTgtZcM1UXeNGjWy7OxsTz8dSGv+3Dk2eKrZvKW590s2YYZaki3Fcusg95+E2zb0gtTcu3WuICif/0uB9nTwwQfbuHHj/B4+4IADvB3C8uXL/VnHPUhHEIIPUUc7zgueO/vvv7+3VZ4xPF/oUEMkYhDp5Z46dLzxzlVERWrwDOXZiRim/YnkcD/OmzfP78mCvDc2RbAPeF9G7SuRHJ5jPMOKun4oKqzr+xLblPdxxvTfo3JZEET02iUCtUovNYZ7CNHEsL7lllvcuGH7zz//7EItgMGOOEKUANs+++wzu/32211YYVQjqDD2EZWIuvvvv997uhFRhCYRigcYTzfeeKOLMLbxG88OIiBKMN5Jl150xCCikXPzG1GC6KCnHeGBWMLQB8RAPKQXroO80IuCpw7hA6Rz9913e7rsyzUhcBFQwAuTsWYIYqBx9O3b14XLDz/8YLfeequXGwKJbeSnR48eng4NFXFL+bCQb0QTY/6uu+46Fz3kGZGDyON46uLjjz+2++67z8/BQllcdtllLqqpO0QVQgpxBohRypI6oWwRwfzmXFzTxIkTPU3qDbHJNSMgOSd5Ig9450gfyAPthGNZgI4Arot9OQdpU27UATch7Snsz9+so+6YEAehBiGfiFDKi5uMcE/GgmJMc22UF78RxOSNtoQ3lzIG6pCypI1wDkQm6QmRKrQ9Oit4XtKOEkE75t5HpPGM4t7KC/bluUvHUl7pCSGEEGLDslEFZiHIMJoJSaQX+qabbvIxIHijEHj09CGgokqZdRhBwbhnG3/vscceLtIYl4LXCEGHkY4Bj9eGnuobbrjBz8O+gHjBeCdMlG0XXHCBp4Wxj0EfPQceruAZZHwg+1966aU+Vg4Rh2BiPwx/RAYhgNdcc40ba/GwH0KM/CLWNttsMzvnnHPW9KAjkhAnoVxYWrVq5WVCjwveMYTO3nvv7WPIEHLHHnusnxvBxTV17tzZ80iZbrHFFm4MYghybrx+9KTiSWU7ngFEHx4Dyo+F66IM6a2gvDmOumF/8spvxNJ5553nQhwPAqKOfGFIMvEMXlfCS8nHSSed5PWA8CSf1CPly7nZzn54I/CeUZb8izhq06aNXz9ltfvuu7tY53hADFMH5Ik0jjnmGD+WiVEwaC+++GL3EHIt7EP4JtfCuVnYF/FMeRCmRhosLVu2dA8lgpNtXCvXEtrJcccd5+2DsE4IkwGF8mE8H+cXIl2SiTDuFzqBeE5x7xKayTNUCCGEEJlJxgg7jBAWjPBExgoGOh49DGzETwgxRIARToe4Q2yEdPKD44BxexwfvFMY/23btvXxWYgQBBWeMcQPHjfyRqgdQgwPEUIGT2FU2HENCEQ8VYQKIhSAMKjmzZt7SACCi/1JjxBFlrxgH8a64HXjeLxXUa8kAozz4+VCcOAZw5uIl5Ie+9BTT0hiAHEYromQTNIFXO7bbLONe96CNw0IX2jRooX/jaDiGskz+yOGcNdThqHuEDfRMgZCGQl7BNKjTjmGMqT+8KThkaNsEZz8pmwD1HlIkzxwbuqMa0cEsj95CkIser3A+RHcjIHE0MXbx35cK5AW18VCvqJQV9QZZcI1BK8y18Z58CCG8uJ4RHco0+CWZx/Yd999Pe8PPfSQXXnllX6NhJgKUVjQvujc4D7CQ4y4w+uPJ58OCCGEEEJkHhkj7PBsIYAwOgiRiyd4QjCaMeQDiBd+sw3YjmABjPGwPp6wT/DosC9/Ixgw/Jk5Di8Kwg4DHOM/CAaMejxDiAwmJthtt918PekE+E2a0bxyTo+Pzb0Wtkfh3HlBuuQLLxxjahAYjJ8JaYdzIVzwtrHgZTzssMP8OMRWtFwClA15IZ3o+RFapBfNI9uDaAv7Rn+HMowSLePwb3waHBPygbeVa6RsmUDniCOOWDPLXyBRvYW88m+0vEN9hHwhyBHjGL3UXfCShe2BkGY85DOcI+Qf8iqvkJfotQLeyptvvtn22Wcf34dw0P79+/s2IQoD7ieeB4zdpGMK7zS/6XCiY0kIIYQQmUfGCDu8IAgSPExM8oEBgkGMN4OQRoxnvEwIA8aLIJAw8sNkH4it8DkExjThceF7eIxLy0vcxYPhzUQl33zzjYf8EUpHCCJeHkQChhECD48WoYssGOl4ZDDqg5AAvGDsT+goC9dCqCAhkxhaeGii4iA/wr7MzkgIJGkGAYwgJu/k46yzzvJ8IThZj2eMvFBujBWj3DDs8EgCs/fgASSck3PwN9eP0MbDyDVFr6uwIW08fuSdOkPskP+zzz7bQxwpf64trzyE9dQ9YZOM+aPN4AFE/EIQVHj18CwS5sk5uPaoEATSo4xoU9H64W/ySN0RPsokLKzDC4KnlDIOE1fkRbgOQnE5L50HBx54oJ8r6h0tCCtW5Qr3lVpSWSirFblVm2hbUVjyaOoJoc0j4iDasRB/v9ABxrOLe43Qb2Cf+P0gPC/DvyF9IYQQQmxYMuaNjFHCtPR4vxAtjDvim0uMe0KEIEyYbRJRxZgxxm0hvPib0DbGjyHu8PggUtjG5BUIG4yX4ClCDGJIh9+AwcOC4Y3oYeILjG5CGjGIdtllFx8zhQeJHnDSZTv5I7Qp9IATykfanANhtN9++7nxj3eGffkmGsLg9NNPd2OJbezPcXlB3tknCBBC//BoIS7C+DNmu+vQoYOXBWmTN8Z2MZaLa9p55519hjsECOWGqEEc4yE75JBDPK9MKkIe8VYyFo40EIacl7KJhiayLlxnIJQh+QnlEIRRuE7SCIZkqAfSoiwY80dILOPjOHenTp1c4IdzhP1DmqQTzkkaiEDaB6KeMEvG/bE+hIgC5cRxhKiRPjN0Uj6h/NkXoY4AJA08fBzLQloYunhM8YIyGQrlRTljLJ966qne1tgvWhZAWwvlxfmoF8Zdcp20JcJHadcFhdM0qlraWtcpa61qa8lvaVathDWqnJVw24ZeNs+twzIl839s087oVGAipzB7K+HXdGzQXnkWPPjgg96RxBhSJioiGoJ7gA4nwrPpPOF5QGcO0O4ZB0p4Nvck//KbTgfSF0IIIcSGJaM+UB7AWGE2SgxhhAxGb/CGME4JQePfcsg1tINRHHqVCVPE44QhTTgfPdqkx7ebECr8jfGDgCRNjG48KBjhiCN6s/H0MREI6wjXQxgFSB/hiFcIYYQXMXxLDuGEwRQ+dwCciwVDDI8PHrdQF6SFx5F8YXAl8iwicskPgiOM60K8MLkJIpHjuHbSJ1+MQyTfeNu4fsIOAWOPc3FO8k15hDLlGDxQlC3iivDHEKaIpxQBhPDGm8a5mJABwxGByRItQ64dY5I0EdyIIMqKUEMEJCIZ4cgMkXgcyUc4V175IF3W0yaYIIaypW0wSyZphXojH+QVA5V2wZhA2gpphDpC0HJeyoV1pEn5b7fddr4dI5k0EPSEa3Ju6o/tpAmUP55g2lh8+8Tbx/FAOCxlTZtgchXqj/rHK01b4V/yz5hO6rIgUK8Y9C2aNbHiJVd7YkRy5syaYXNzy75R09VjIDMRRBodTzwb6JDgvuSeoOODz6tw3xFCzuc06Ljg2cP9i7ea+4HnG51mCDb2o23TqcJMstwb3O88U2hfdIIQypnsUwni3+g7dunBs5SOCp6RPDNFcng/8b7Ud+xSh/cwz0LmPRD5g+2j79ilx7q+L7Gl0T4ZKeyEEKkRhB0vqyDiRXIQRQj4MLlNJoLo4lMcdILEe9MQabQFOhnwxiH4+E3nQQjXZB1efyAKgfUYPrw4ounxckc00nESOjZE/kjYpYeEXXpI2KWPhF16SNilz/oSdhocIYQQGxkIMYQW45LxPEeXIPDxehNRwD4YzEHUAS8dXj4sYT1e5/j0+I2HPIRACyGEEGLDIWEnhBCiwETHIwshhBBiwyFhJ4QQQgghhBAZjoSdEEIIIYQQQmQ4EnZCCCGEEEIIkeFI2AkhhBBCCCFEhiNhJ4QQQgghhBAZjoSdEEIIIYQQQmQ4EnZCCCGEEEIIkeFI2AkhhBBCCCFEhrNRC7tly5bZhAkTbOzYsQmX2bNnx/YsfDj3448/bhdffLHNmDEjtnb9wUeDp0yZ8q/rnThxoi1fvjy2h8iLpUuX2h133GE33XSTTZs2LbY2PSj/SZMmeR3k5OTE1gohhBBCCLFu2KiF3bhx4+zaa6+1Cy64wC666CK7/PLL7dJLL7ULL7zQzj//fHvnnXdiexY+GPPz58+36dOnu1BY30ydOtXuvPNOv+7//e9/1qVLF7vyyivtiSeesJkzZ8b2Eomg7hDjc+bMsVWrVsXW5s2sWbOsb9++9sMPP8TWrC7/6667zm644YYNIuzjKZGdFftL5EfJ3LIqkR37kQHQYdOnTx979913/ZmTiF9++cVefPFFe/nll5Pe/0uWLLEvvvjCXnjhBXvllVfsjz/+UMeEEEIIkSFkDRkyJKdWrVpWpUqV2KqNB4wUxN2KFSts5MiR9tprr1mdOnXstNNO8+3Vq1e3mjVr+t+FDWLu4Ycftt9++83uuusuq1u3bmzL+mH06NF2zz33WFZWlp1xxhlWpkwZ+/DDD91oO+aYY+yUU06J7SniwatJhwDt5qqrrrLatWvHtiRmxIgRdsUVV9jOO+/s4hnw9N13331WvHhxu/rqq61ChQq+fn1DOxw/dox9NqGkTV2YZdkKvs4X6p+6555Z3yChShTLskv2bWAliyevrEWLFlnPnj3tu+++s2HDhvkz5pFHHrH69evH9lgNnQy0Y55FJUqUsF69etnmm28e2/oPPDMeffRRT2vu3LnedmrUqOGdYAcddFBsr/9C+gsWLLBmzZrF1oj8GD58uL9zeQeJ/Fm8eLGNGTPGmjZtaqVKlYqtFXnB/Ui0Evck97zIHyJsiLRq3LhxbI1IBh1+PMd4hlWtWjW2ViRjXd+XRCHyPt6ohV2UP//80+6++25/MRBiFw8vDTw0xYoVs0aNGlmlSpViW1YbUIQyIhQx1Lnxo4Y6RiDH01uOMcg54KGHHrLff//dunbt6g8M0kFYxguF8ePHey86IqxBgwZrbhL2HzVqlNWrV8+NTcRC8+bNPcyP9Zy3WrVq1rBhQ98/CvnhesnPrbfe6v+Sl9tuu83atGlj119/fWxP87Qw5GhoXFv58uVjW1YbuaRFgwzXVrJkSd+2cOFCF86hXMhHKDfSYxvXQz5pzOzTokULPx6hTZoI6yB6582b5+WMYYqnjHLJzs62zTbbzF/mCCiOwdikTKIkK0MMVs5BWlwr+eA6ypYt6/sAdcd+QJ4eeOABr7Mg7PDKcQ2UPeVAPZAO5xw0aJB7Q7i2I444ws/F/fT33397e8KIJl/ATUc9UiblypWzJk2arLnBWY93j7T5m6VixYr+EAjHpwvG+cRxY+zJn1baiFk5VjyDPFEbCkqa8l61ATxVnLFUdpY9fVorK10iubDj/sIDt9VWW9lLL73kdU27jd4b3EeEhL/33nt+X/Ei7t69u7Vq1Sq2xz9wb+B13n///f13t27d7KuvvrIdd9zRQ5Npi4mQsEsfCbv0kLBLj3VtQG6MSNilh4Rd+qzr+3KTE3a//vqr3X///W5II+yihvLrr79uH330kRvSGOtbbrmle7QwsGm4hDkhihAyvFQwpM4++2wXaQiH559/3o17jHyM/uOPP957uOn9/umnn6xly5aeDuKBCuXY0GOOF42QUB4qiAAMrpNOOsnzwDGEUyJsyNvkyZPt5JNP9h71L7/80kUXIuKcc86x7bff3tMLRIXdLbfc4iIGjyWGIHk766yz3OjDIPzss89cUHBt22yzjV874pbrffbZZ+377793YUMaJ554oh1++OEusigXvADsh1jjmjiW/GIgPvjggy52MDgR1qVLl3avFg8Bzon4Qwyee+65LjYpKwxTyp0HLGFg5IljeHh8+umnfgzCjWumHoC6e/vtt718qFfKkHyynXwibMPDmpA0bqhddtnF6wGBTrgsxi7nB46nvLkn8MRh8L755pueFoKMY/baay+/VjyghLdybYg+6vjMM8+0PfbYw8MwyT8eW/7lmjGwEa/UXeXKlW2nnXZyDzJimnZA+BvrEIUY7pTVcccdZwceeKC3j3QJwu7pwats1OxcYSePXZEGYUco6BMnt8xX2AVoq5dddllCYcdzgFDsjh07+jOGe+Wpp55KKOzieeONN/we5n6jk4oOlURI2KWPhF16SNilh4Rd+kjYpYeEXfqsL2G3yZt5iBYED6KEsCYMeQx4DGyED0Y/jfbee+91AXfUUUfZjz/+6OFP8O2339onn3ziIgJxQCgex2G4IzIwtjD6Me4RU3iFPv/8cz8WsYOwQiD26NHDBRiVgveHBwweJhbECOIGYYp4GThwoIdXPvfcc3booYfmOQkMIpX9GVuIcYeo2GGHHfwaAHGIIKJHnmsj5Aox9dZbb/lN+/XXX7uYQjSSP4xHrg0RyLkRdeSDbYikIUOGeDoIHM7NgohB5JB3BNuAAQO8fBl/hgCikeMVgHAML/D27du7kYooRjwhdDiG8/AAJu/w119/rSnDJ5980kUcZci6UIbcQEOHDrXtttvOxTbX880333j5w8cff+x1ivGLd4N84j2k/igHxjBRbs8884wvW2yxhZcLApt80mbYF1HM9gMOOMCPQ+yycE2UFSIZcYYnhLZCfvr16+fiHsgn7YZypC7wrrKOfWiHQiSC+y0veKbx/OI5kS68tPHGcz/k5a0TQgghRNFhkxd2iCbAcEEkYNATiocgwQOHZ+eEE05wAYJxjuGNFwzxAD///LOHH+JRwXvWtm1bO/roo92gRwQRbodHhjAoPDHsi5GO4Y+wwHDC8EK4sJ6wP87F34gAxAneu8MOO8y3IXRYj0ds8ODBLjj22Wcfz0s8nIPeTUQr4hLIAz3FbMNDhXDAE4dHMuQF8Uk5UDb85toQTghAxA/XjqjBy7bffvv5tj333NOFCuUWJnDAu9WuXTsP7cI4xDtHfvAYch1sw/uFxyHAMVwT+9CrgeeQsow/JlqG9OaST/JEWuSH0Ez2QXCRJvVyyCGHuPcBEU4Zsi91xHXS67Tbbrv5saeeeqr32nEcx1Ofu+66q58L0YVYZD3pU3ZhnCbtgjYQDWUF8onHmHzi6aPc2A9jm3wTlko+SJN/GQPJPltvvbXnl16eUKZCpArPByIJuHdo38kEYDzcE3Ts0Ja5t+UlEUIIIYo+m7Sww+BGqGFM4xVhshPClBAuCDI8LXj0CIfEe8T2999/348NYXGIIYwejPq8IH0IhhUGPOfGmwd44Jj0AG8Rwohzs08AURZ+I8yY5RPRSX7wBJLHRHA+hEPnzp39swukgScLQQIIF5YPPvjAQ63o3cf7h1ihXLg2zh1EYQCBQv7JZ4Dy4DjOSXhqyC/7hX+jf0O0PKKkcgzno1wTlSEePwzSaLocH44N9UEaXD/XiniMGq8cy8JxhEgyxogy4hwYvUHcQUg35DEetlOWnC/aTvibNsY1kKeQXjQd/g55ESJV6Jgh6oAxuPvuu6+3wdDu+Tevtgo8g3jeEX5NWDheaSGEEEIUfTZpYYexHAQAY9cYf/bqq6+68c5nAvAMETqIUEAYMaaMsV0YRcEwQvRgRBEeGMAgCkZUXmDkkz7gjUNwcW6ECeGcjHtMJBgYz4a4I6Twmmuuce8eY7cQDongWIQYHqK9997bRR2eOq4ZYYZAIbyRc7MgFhnzhmcRscOYNsI5Q1oIP8aGIUpYT9rANRNiSZrBI7guIX3yHsoQ7xchrPFlmKweSINrpA3gEUMsA9eCOKWOuH7GJVFeCDvOgdcNMRggnWTGMl5RDGz2IawzEGYfRHwj8NZ1mYlNB8KlCT/GG8wYTbzmhC9zz/Bs49MIieBZRkg4xyLqCLWm/QohhBCi6LNJCTsM63hDn7A/xBljppggg/FljJPCS4Mxj4jBwCcMk20Y+Xh5ghHO2DcEGOP0EH6ICsQF+0D8+YIAYCHUDhHEGDImcGG8G1OR09MOnD/sz9+AxxAPIvsTasV6wgfjQ6U4JlxvyCvhfQiv/v37u5eIMFOO55q4NhbGy/EbY47wQ/bjeri+xx57zP9FJJJ3hBzXyzryjacTAxLRF84fzg2J1kV/p3sMC/lAGKVShoH4NAkhxaDlOlj4TAEzpALlShsgJBbDmDoOk6yE4/FUEsrLmCQEOuGa0fPyL2Gs1DVlz1g70iGv1EcIpWW/vPK6tixfmWPLVqzSksJCWS3PLfJE29bP8k/9pwKdE7Q3Fv4G7glCis877zwPJWcyIUKhaU/co0xwxMfzaYuM+WU9nRt0XiDqCAemw4dnnxBCCCEyg01mVkwmBWFyDcabEZoYNVgIrUPI0btNjzaTYzCuihk0MfCZKIQxbQjA3Xff3cfiMd6rU6dOLuCYiANRQS85nhnWMy6OCTIYl3XjjTe6+EL4MHEG48b4UDpeGkQAggpjCkj3yCOPtNatW7unkElb+BsvGvuTx969e7uo4hoQX8zCGf08A3AuvG8Ye0zZj2cLbxuePjxtl1xyic9YyRgcJlXhXBiFjD/DqAufWGCcDYIXbxaz4nFtTBKC569v375+7XgLub6DDz7Y84MoRAgjBPEucgyGI0YkE6VQ/ggdDEvKg3JmAhLqiPwxHo6JZjjm+eefd9GGp5S0GBfH5yMwUpnMhTKh7MhjKEOMVsqQuiasjDKkXClD8sZkKYjV4MnA60g4KoKWczIWDyMXjxreDca4EaLL7JiUC3XL2EraCOPyEPZ0DNAGEMLkFRHNrKSUKd/E41/GMdLOSJd6YR+8teQNCAfmw9B4STp06ODrEPGUEx7jgszWRX5Gjx5lxSvVMcsulXve2AaRJ7Nnz7GFuXVev8G/vwe3vqCKGlcvY8XyqSvaYwiZxHNPBwBjMhmLS+hwfGcPswHTzmn7zC7IpE/cQyECgHuWdkZ75hnFM4M0+c3kS/Ez7wZ41mhWzPTQrJjpwTOad5RmxUwNzYqZPpoVMz2wlTQrZnqsr1kxNxlhRyNkCT3bicCIyWt7dBvpQHS/ROmHdVERmdc5WA/xPeTp7h8l1XxCXueBvI6BsC1RPuLTTJRO/D4FOSbAesivDBOlCayD6H7R7aQT0o7fFxIdD9F9IK98sn84ZzQNlmT1nAyEHQKgedMmVqLUv8dKisTMnjnD5s6dY42bNo+tKZowQRDeaYze8JKgMwbvMR030bGxtCG80Yg3vHh0UNAu6LTi0wd0DtHhgMeZfRFzoZ3yL5/2oCMiERJ26SNhlx4SdukhYZc+EnbpwXtCwi49JOyEEGtNEHa8rJJN8CP+AW80Yx+ZyVXkj4Rd+kjYpYeEXXpI2KWPhF16SNilz/oSdgVzAwghhBBCCCGEKDJI2AkhhBBCCCFEhiNhJ4QQQgghhBAZjoSdEEIIIYQQQmQ4EnZCCCGEEEIIkeFI2AkhhBBCCCFEhiNhJ4QQQgghhBAZjoSdEEIIIYQQQmQ4EnZCCCGEEEIIkeFI2ImMJCcnx7755hv78MMPbd68ebG1mc2qVavshx9+sHfffdfmzp0bWyuEEEIIIUT+SNiJIs2sWbPstddes+uvv96uu+46e/rpp23SpEm+7aOPPrIXX3zRZs+e7b/XJdOnT7eHH37YbrrpJrvhhhs8Lw899JANGTIktsfas3LlSvv888+tV69eft2FSYnsrNhfoqAsXrzYFi1aZMuWLYutyR/25zg6IoQQQggh1iVZuYZpTq1ataxKlSqxVUIUDX799Vfr3r27C7cWLVpYqVKlXGA1bdrUzjnnHLv//vtt1KhRLrYaNGgQO2rd8Oeff9o999zjXjXyAqNHj3Yj//LLL7dtttnG160Ny5cvt8cee8y+//57u+OOO6xRo0axLQVn6dKlNoZ8lqlpK7JKWpb0nZNdLMva1C2XsDxoY3hMmzdv7r8RZ88++6y9+eabtnDhQmvWrJmdfPLJdsABB/j2eBBxw4YNc2/y+++/722T+uQ5uzEydepUW7BggZeLSI3hw4f7O7d69eqxNSIZdI6MGTPGn/28B0RyuB8nTJjg92SJEiVia0Uy6DDmfd64cePYGpEM3nM8x3iGVa1aNbZWJGNd35fYyryPJexEkYTwyhtvvNGmTZtmJ5xwgh188MFWrFgxmzlzps2YMcOaNGniQgtxtT6E3V9//eXn47x47LJyFQGGPh7D/fff34Xm2rKuhN3EcWPs8Z9W2oiZq6yEfPS2KsesfOls63l6Kxd48cQLu549e3oHwyGHHGKbbbaZ1zvt8L777rOtt97a94kS2mTdunXtjz/+sMqVK9u9995rtWvXju2xcSFhlz4SdukhYZceEnbpI2GXHhJ26bO+hJ3MPFEkwVs3ceJEN5wRTog6qFatmrVs2dKys7P9NyCyCGPES4IB3blzZ7vgggvsueeeszlz5vg+eNp+/PFHu/LKK337XXfdZVOmTLEVK1bYBx98YBdddJGvJ9Qz1TF7FStW9H85N+DNIS08eKR17bXX2nfffefnhoEDB3pIKePoevToYeeee64LOAyWeLgmjnvrrbesS5cu9tVXX8W2FIyS2VlWOlfVldKyeime2qOPtoDXrU2bNnb++efbcccdZ8cee6wbmh9//HHCEEsEHO2L/WkjCsMUQgghxPpAwk4USf7++2/vPWvYsKGVLFkytjYxiDxEGl4VvF7bbrut1a9f395++2175ZVXXCANHjzYvWH09m633XYuwvr162effPKJvfTSS+5d4TjEIcIrEYhLxr5xDGF2ffv2daG5xx57+HYEAOvpjSGt+fPn24MPPmhDhw717YT08fcDDzzgPTd4fxCwTz31lO8bxCuiDhCJL7/8su+31VZb+TqxfsFzh7jD61amTBlfR9uiHbGNjoF42K9OnTreLoOoF0IIIYRY10jYiYwHjxnhABdeeKF7y/CE4S1BdIVxcBjheO8IbyRs8qqrrrJ9993Xwy+WLFniY+Q4jvWIskRgqLM/QuzJJ590oXb22Wdb69atfTsCDy/deeed52nttddeLjRHjBjh2xFseG/Y75JLLrFLL73URRvhpu4+jwk7/mXGTyaNad++vZ155plWqVIl3ybWL2XLlrVy5crZyJEjvbOBtjZu3Div1yDA80KeOiGEEEKsTyTsRJGkePHibjhjQKdiIAdvWrdu3eykk07y8EW8YhjiwYu32267+ayTbMcThmdln3328dBOJsfo1KmTC6rgmYmHdNgXYXf66ae7WCTUMoRiIvy++OILF3ucg7FYXAfHBbgWxCXXxsK5OB7PT1iHEO3fv7978QgBRFiIDQOdAx07dvS6/t///mcHHXSQe4EhtFEhhBBCiKKAhJ0okjBxBeFuhEYi0JKBgU1I49133+2ThRx11FF26KGHrhFohMMRSoeHDE/eLrvsYp9++ql73Qir49MFeMXwniHwGNeWVwgd4q18+fI+IyIhl19//bWNHz/e92fcHOGfhHoeffTRHj6ZSJRGw/fC9iAQ+E3o6ZFHHuljtRCHhJmKDQcinbGRZ5xxhp122mk+zg5PHqKPtieEEEIIURSQsBNFEsQRni1mo8RDQhglHiwmQHnvvff+FQqHGGIboo7jDjvsMBdd/GYfvHnMNMl373bYYQcXZXjBGDuFEONTBh06dPCFtBh/l8wTg4cN0bjjjjt6PgYMGODCjhmJmOmO9FkQaMETlw6kteWWW7q4Q9QxCUx+4jY/lq/MsaUrVmmJLKmCeNt7773do3viiSf6jJh4VUPIbgj15d8odExQ9yyayU8IIYQQ65rsLl263IwHIq/wMyE2BEwFiweNTxv88ssvPt4MEfbzzz/7dMRbbLGFh1UyNT3hlDVr1vTxb4Qwsi9jooKgYiwd49heeOEF6927t0+aQpsnxA5jnOnsCc389ttvfTrtww8/3NOLgjHP+TgOAUj+SH/QoEGeh1133dXFInl95513fOITBCCCjPBNQiqZGhgPH+KzVatWnu5nn33m4+t23313q1Gjhn355Zc+LnC//fbzGUFJm30QiVxzGIeXKuRh7pzZtjy7nNWoVMYaVyttjTb1pWppa1K9jG3fuEJC0c3YSToFwhTOTIrD+DpENp5e2krbtm1d6FEfzzzzjF1xxRX+DKXOEHl0QPDx+p9++snFPR5j1jOpSrp1WNShI4T7SFNepw5h47QXPL8if7iH6Nyj40xe8vzhfqTjknuSKBORP3QO877kWS1Sg+cYzzDph9RY1/cl80W4Y0LfsRNFGW4EjGoEHjBJCoIPDwgzXSKc8JwgqtgH7xsPZ743RyPnJkJIcRMhrBB/wCyYCC7S5xi8bRjcfHy8Xr16vk8UbhbOF4x30sP4JwSUNPCwMcEJ3y1DqJEfZvQcO3ash1SSH86NsU/+w3f3OJ48ErbJ8eQFMYdwQETyskHMct7tt98+7YcBeeQj7ps1b2rZJeQ1SoX479gRnov4pw3w0ufzG6eccoqLNHjiiSesV69eHubL2EvaCZ/PQCCWLl3a9+Fv6hzvc1i3saDv2KWPvmOXHvqOXXpwP+o7dunB+5l3ub5jlxpEN+k7dumxru9LfaBciE2AIOx4WalXLTXihV3wFtBhgLeAZ2XU64ZoQ4DzzTrKmPBc9iekNngEeQkiyhmXl8hLmMlI2KWPhF16SNilh4Rd+kjYpYeEXfqsL2GnMXZCCJEExBwvLzrAEGbxoZSEorAtCGce2ITVso6QXhb+Jo2NTdQJIYQQouggYSeEEEIIIYQQGY6EnRBCCCGEEEJkOBJ2QgghhBBCCJHhSNgJIYQQQgghRIYjYSeEEEIIIYQQGY6EnRBCCCGEEEJkOBJ2QgghhBBCCJHhSNgJIYQQQgghRIYjYSeEEEIIIYQQGY6EnRAFZNmyZfbnn3/azz//bDNmzIitzZsxY8bY4MGDbf78+bE1QgghhBBCFA4SdmKjAMH09NNP2zPPPOP/9urVy3755RfLycmJ7VG4LF++3N58803r1q2bXX/99fbxxx/HtuTN22+/bXfccYeNGjXKf/Pvc889Z4MGDfLf65JiWVmxv0R+FC9e3LJUXkIIIYTIMCTsRMaDePv+++9dOH311Vf2ww8/2Oeff2733nuv9ezZ05YuXRrbM31Wrlxpt99+uwu4qFeOvz/66COrXbu2Pfroo3bIIYfEtuRNiRIlrFSpUlas2Orb7vfff7fevXvbp59+6kJxXYFGmblwuU2bvywzl3nLbO6iFbGryZ958+bZCy+8YCeeeKJ17NjRLrzwwjViOhnPPvusHX/88XbeeefZ2LFjY2uFEEIIITKDrCFDhuTUqlXLqlSpElslRGaBsMNT9+GHH9oVV1xhO+20k40cOdLuuecemzlzpnXt2tU233zz2N7pc/HFF7vwuvXWW9fcJ6NHj7Zrr73W2rZta5dddpmvy4/HHnvMvvvuO8/jlltu6aGZAwcOtFatWtn2228f26twQdROHDfGevyy0kbOyrHiGdiVs2zFKtuxSUW76sBGsTV5s2jRIrvpppvsxx9/tN12283KlSvnZXDEEUfYVlttFdvrvxBOy3Ecv2TJErvhhhvsgAMOiG0VyZg6daotWLDAmjVrFlsj8mP48OH+LKlevXpsjUjG4sWL/XnZtGlT7xwTyeF+nDBhgt+TdCiK/Jk0aZIPr2jcuHFsjUgGdhfPMZ5hVatWja0VyVjX9+Xs2bP9fSyPndiowMMGGAD16tXzh8/ChQt9HeDZe/jhh90L98QTT9jQoUN9/Zw5c1wcfvnlly6+HnzwQf+7e/fufrNwQz7wwAP26quvuqcNjxAgIO+77z5/wAH7vvXWW3bnnXd62OUbb7zhHqRE8BJhG0IiMH36dOvTp48fz/Lee+/9K/8FhVDM7GKZu6QaSvr111+71xZvHV7Wq666ym688cakwh7R/vrrr1ulSpVshx12cI+qQjGFEEIIkWlI2ImNipIlS/q/CCx64OgVwWuD8c54toceeshGjBjhE5j89NNPbvwj9vDq/Prrr/b88897eCSePsItEXSIRQQixyCySCuILY6bO3eurVixwqZNm+ZevXfeecfPTxqINEJCZ82atSYEM0DPymeffWbDhg3z34hE8oPnEaGJyCPPjzzySJ7iUPyb/v37e+8hHtG///7bRTj1wri5vKD+8fB17tzZatSoYatWrYptEUIIIYTIHCTsxEYDXha8NXjVHn/8cZs8ebLtsssu1rJlS/vrr7+sX79+HmaBeMKbdu6557rwe//99128ZWdnuxft5JNPtltuucWOPPJID7MkVLly5cru+TnjjDNsu+2282OBUEzSa926tXt9GJt1+OGH21133WV33323dejQYc3MmaQfBaFHWFEQHXj3ECEnnHDCGo8dHiQEKPkXyUF8I4YBb2ynTp3stNNOs8svv9zLPxGEeD311FO2zTbbeDgsAl0IIYQQIhORsBMbDQg7ZsIkfBFvGyIM4x5BNXHiRDfiGc+GSAMEX/369d27hjcOYUD45tZbb+3bAUOf9SyIvkCY7CR4d9g2fvx4q1ixorVp08bXIdx23HFHzxfeuxAmGg/b8fwRe423KRyP6OR4jkvlcwqbOtQv9YV3E/HNxDkXXXSRe0IR3dH6A+oUjyli8Nhjj7UyZcrEtqwueyGEEEKITELCTmw0ILLwpBFOyRi5ww47zMqXL+/bgrcsGmaHmMLYR1hFwyQTheKxD0tehO2IhejxhGyyLtmxwHbyUNDjhbkwo56rVatmhx56qIv4vffe238TChs/VhGxzEyqiDjE4IABAzx8l3oghBOhLYQQQgiRKUjYiY2KILDiwTOHyAtjroBv3zG7JeGZTJyRSNAB65ngJN7jE0B4IQ6Y6QiBwHgt4BgmYCHUslGjRv8JxQxwPGMDmzRp4mKD0EtgfB/HM0awYcOGvq6grFyVYysyeCH/+UG9M9NgGN8Y1gEhr/Gz6VE/ePkY63j11VfblVdeuSZklnBeyl4IIYQQIlOQsBMbBYQrYqTnFe5I2GX79u3dI8PnBs466yx78cUXrXnz5v7tMsDQx4uH0Aogyhh7hceHGRaZGTOMw+J8ISQT9ttvPxeQjNk788wzrUuXLh4GyDfuSCNMpR8EJHnld0jjwAMPtJo1a7qoIH+EESJCGeu3Np9r4HJqVSxpjaqVtkZVM29pnJvvmrn5TwXqmHLmG4OMd6QsCbVkrGLZsmU9JJMxkPxbt25dn5iGyW4I32XZc889vX4vueQS/0SCEEIIIUSmoO/YiY0Cxtbhgdtjjz3c85UIhBQzIPJpAsQV4+natWvn4+IYY8eHwvGc7bvvvmtm1wRC+NiGF4hJUnbeeWcXC4gHzrXrrruu8QyxftCgQe55w0OEIGNiDmAq/nHjxrl4qFOnjnsLw3fsmIQFmPCF45kVk9BCvr22NqIOocrHuZs1bWIlS5WOrd14YYZSPj/BB+qpU2a5RHCff/757vlEyPEJC2bARHjHw0Q4CD0+h7H//vvH1opk6Dt26aPv2KUHnWj6jl3qrOvvZW2M6Dt26UEHuL5jlx7r+r4kWon3sYSdEBsxQdjxsopODrIxgxHICwdvaIUKFaxFixZrZh7loYcnj9BYnnvxILb5HAbbkn3QXPyDhF36SNilh4RdekjYpY+EXXpI2KXP+hJ2CsUUQmxUBE8nM4riYY1+ww7BxvpEog7wwOLFxbsnhBBCCJFJSNgJIUSE+HGWQgghhBCZgISdEEIIIYQQQmQ4EnZCCCGEEEIIkeFI2AkhhBBCCCFEhiNhJ4QQQgghhBAZjoSdEEIIIYQQQmQ4EnZCCCGEEEIIkeFI2AkhhBBCCCFEhiNhJ4QQQgghhBAZjoTdJsacOXNs6tSp/1pmzpxpq1atiu2xYZk/f/6afPH3uoAPUE+bNs0WLFgQW1NwPvzwQ7v44ovt22+/ja0RmU7p0qWtWDE9GoUQQgiRWch62YRYtGiRPfroo3buueda586d7ZxzzrEzzzzTrr/+eps9e3Zsr7yZNGmSffLJJzZs2LDYmsIDsfXRRx9Z165dPV9nn322XXvttTZw4EDLycmJ7VU4fPnll3beeefZ008/bStWrIitLRjz5s3zcqFsizIli2fF/to0GDNmjL3//vv29ttv24ABA1LqJBg6dKi988479u6773oHiBBCCCFEJpE1ZMiQnFq1almVKlViq8TGyty5c+3ee++1sWPH2oknnmg1atRw0VSmTBlr0aKFlSxZMrZnYr744gs//phjjrFTTz01tnbtwVv43HPPuSFev359O+qoo6xs2bI2ePBgy87OttNOO82ysgpPmHAdvXr1svbt21unTp38HAXltddeszfffNOF6F577RVbW3RAMI8fO9q+nlLGpi8uZtkZ2JWzYuUqa1GzrHXcrkZsTXLee+896927t02cONGFO8+2bt262Q477BDb47/QsUFHwnfffWfFixf3DoYDDzwwtlUkA+863u9mzZrF1oj8GD58uLfL6tWrx9aIZCxevNg7a5o2bWqlSpWKrRV5wf04YcIEvydLlCgRWyuSQQftsmXLrHHjxrE1IhnYjjzHeIZVrVo1tlYkY13fl9gxvI8l7DYhgrDjAXbLLbdY3bp1Y1tWQ3jijBkzrGbNmn6zrly50kaPHu2Cj5cpng9EDIJov/32szp16vgLd8mSJZ4WDRaRWLt2bU9vypQpfk6gfZFuIvAA3nTTTX7Oq6++2urVqxfbYrZ8+XL3tpC30E55oGC0c16EIKFznAsRE/KBMCQ99iP/lStXtvHjx3seOB4jgb9DGfBAp1xIs1y5ctagQQNPj7Qw9Bs1auT7BQ8dorhatWoJhd2sWbO8HDkPaZFH4Df5RGxQRuPGjbMKFSp4PljHb/IRjikMMcs1TBw3xp74aaWNmLXKimegsFu2YpW1a1LJrj14dR0k4++//7YLLrjAH5zXXHONtwFCjcuXL+/1lQjqBaH/8ssve72PGDHCrrvuOtt///1je4hkSNilj4RdekjYpYeEXfpI2KUH700Ju/RYX8Iuu0uXLjdj9GCQi40bjPxvvvnGxQkiBFERZdCgQXbXXXe5GEK8/fHHH27gMt5o5MiR9vrrr/tLFbGHd42XLOmxnofiU0895Y1q6623tr59+9ozzzxjb7zxhodv/v77727IBJEThRDM3377zfbZZx/bdddd/yVo8Kb169fP7rjjDhdALVu2dA8fIaUIqm222cYNdjw0/CYfPXr0cCFIPh555BEf//bnn3966CVtnYf3Pffc4+fZdtttXYiR1xdeeMHD8Ng/5PO2227zvJM39mcb3h/KbosttrC//vrLhgwZYm3btrUmTZrYp59+aj179rRXXnnFr/v777/3awhGL9vwKCHiyCd10aZNG+vTp489+eSTvo16qFSpkqe3tiDO58+dY79OM5u/LMtKZmflirvMWmgNDaqWtl2bV1p9UUl46aWXvL6uuuoqL9cg6hH6eYHYfuCBB+zggw/2eiUks0OHDta8efPYHiIZCxcu9HtKL/fU4ZnDOzdZuxT/QMcX4dG8Q+hoE8nhfuTdwj25NhEpmxJ0IPO+5H0hUoPnGM8w6YfUWNf3JY4J3scaY7eJQWOi4hFwl112mV1xxRUefgbt2rVzoYSgQ5QwMQjeMwzejh072sknn+wPvj322MMefvhh22677Vz0TZ8+3cUNY/UIm2S8Gb2rhHt2797dw9rwYCEG6bGIJ3i3EDOJvFTkGUEZvRHo7cBoD/vzO+TjhhtusFNOOcW3sQ8eQRr83Xff7YIWYcj+IT2utX///n5dCMETTjjBhSFwfLRnheuNz0sg9GAhThFp9913nwsFRO7kyZP9WNLjb8Qx5cK5CDlFUCIeKS/KGYEs0gcBTw8i4phxpLRHOhyo/7x4/vnn3etLG9ekKUIIIYTIVGTFbGL8v72zALeq2trwOBy6pEORDmkxEBBFRe4VAxPF7sbCjvvDNTCuhYGKCSaIwfWKoiIIqCCgIN2N0t318w72xO3x1KJkn/29z7Oec/bqNdasb44x50J80HgllJAwRMIpQ68x3qwwvo3QNLxop556qu9HLxbhgxxPryneuuDxQyhdeOGF1qBBAz8fIZMdOnRwURjCG4oWLeo9rulNMhLEGefeHbgPRBH3EUIsWcd90sCvWbOm95TEXwehOnz4cA+1PO2009xLxtgqxGyU+2FfnoNJWRo3buzPTRgq18ZTSs9WgP0QnniUsBX3hM3xFCH48AQi+EQ0SGcsiPKRI0d6Gietk5bxjpIW0oLNBwwY4GGXpN3dnUxHCCGEEOLvQsIuyaBxi4i46qqr3GOHAKtfv35sq7mwQYwgeAh5iQ+dZB2EBnIQPjSeEYUBxjThJSGMkbF8eMoQNul5uQDRh9hhn8zEVBCAXC/8H0/a+wjgcUsvVIBzBDHAuDa8aRkRf+30YDuigHFahI0+/PDD1rlzZ/cW8tzheJ6P31wvQHhp+/bt3a7YiuMRGyI6QcjzCQrSHumbNIEnFU91PHQyEDLL/oj6eNJLX0IIIYQQ+zMSdmIniA7GiBEDzPgihArhmEHI8TdeeMU3fuPXI2YYN4fnDKHTtWtXD48L50kLIZ2IKkIS8XQFuD6hm+E64ZMMDKSnkZ5e4zsjYZjReoQawg8xGqa45z7DddmOAOCakJH4ZD9CSgm7REgwng9PEaI5PS9Q/DkQloTAMrENYpDrEZqZnU9QiD8gDREmi22DkMcLh4jmHaRNf7xzwo4Z78jsqHinCcklPTz99NP+qQQhhBBCiERBwi4JYbwRAo4xb0zWwWyXzD7JuDiECZOU3Hzzze69Q2yFMXh41mg4MzkFxzG7D+InrdAJg2kRR3wzjgYyoic9IQaEHh577LH+GQbG7nFu7o3/mZiFmQpptBMyieB59tlnfebC+LFv3EN6giuz9TT0eZ4mTZr4+DwmYOG6CFH+IkaZmIXxbj179nSRyv0wHisQzs/CuXj2EN7Jc3Cf8c8d9o2HCWgQdIhhxghyX1w33qu3u2zass02bN6asAv3nx1ISwhixtoBwo2QWMKCEdzMmsl75C+eurPOOsvDYlu1auXhmITwYn8EuWZHE0IIIUQioVkxkwzGzTF5B141RNsvv/zivxE3fAwc0cY36urUqeOChO3MFsU3wBgPhufq559/dgGCpw2vB4KQWQQZ0wSMwUOUDBkyxEUhv2lYc+wxxxzzF8GCtyuMN2OMGd+Z4z5JkzS4a9eu7YKJe+PaeLdowDObIRO+MEaNbXheuI8whTieMMZa4QFj0hTOAcz6OXr0aP92X2jAI8oQY8xiiXfn9NNP9zGF3DeCM4hbvDqM4UJscl8IBMQbtiCkElHMPSJoEXjsgyeQ+2Qb9sQryUQt3DcgFBEieEexK2MBGRMYtu8O3MPSpcusQbWydlztUnZcreIJtxx/SHE7skpRK1Yw69nw6HwI6YcJVPr16+fvlo4K7M9EKXhGGTN6/PHH+/tnTCTvh4VZTklLN9xwgzVt2jR2VpEZmhUzOnj+Kd9CmSQyhzJZs2JmH/KjZsWMhmbFjA7lWOjIF1mzt/NlmBVT37FLMqggKbzivUj8T2UZwtVoCAdIiHiY8JixH//j3QvHcC4WvGdpx5+FY4NnjfPzf/y108K52C+cP/6cnA/CWDh+h/OF50p7H9xruIdwXZ6R/dkvvpEQ7pcMF78+3FM4N+fkL/uF5+f/kFHZzjXC/fM7/M952JbWDuGewr2y756AiVumT59uNapVsdx5//A05mQQ7XhW8cLideaD+kz2A/3797c+ffq4cG/ZsqWviwdv3uDBg61du3buRRZZo+/YRUffsYuGvmMXDfKjvmMXjTDRmyI1sgdtFX3HLhp7O1/qA+VCJAFB2FFZqVcte9BziygMYlBkjoRddCTsoiFhFw0Ju+hI2EVDwi46+0rYaYydEELEQTgDHlQhhBBCiERCwk4IIYQQQgghEhwJOyGEEEIIIYRIcCTshBBCCCGEECLBkbATQgghhBBCiARHwk4IIYQQQgghEhwJOyGEEEIIIYRIcCTshBBCCCGEECLBkbATQgghhBBCiARHwi4J4ePLv/76q33zzTe2Zs2a2FohhBBCCCFEopIyYcKEbWXLlrXixYvHVolEYNu2bfbDDz/Y4MGDbcuWLVa9enU744wzLF++fLE9Mmbz5s327LPP2vfff29PP/20ValSJbblD9atW2cffvihbdy40c455xwrVqxYbMuuwT1Camqq/43nu+++syFDhliuXLl8O3/Zn/ssUKCAtWvXzg488MDY3tEJ1+a8KSkp/n9axowZY1999ZU/N9c666yzdvuZ9wc2bNhg06dPt+pVq1iefPljaxMf3il5IB7eL0t60JnBEg9pIb30uGjRIluxYoXnKZE1CxYssNWrV1u1atVia0RWTJkyxevcUqVKxdaIzKBcnjlzplWtWjVbdVyyQ36cO3eu58k8efLE1orMmD9/vrd3KleuHFsjMoP6l3KMMqxEiRKxtSIz9na+XLZsmdfH8tglIDRQe/fubS+88IIXRnjdBgwYYP/9739je2RN3rx5LX/+jBv6NGwHDRrkXr3ff/89tnbX2LRpk91///127733eqM5LRSmJHiWiRMnuuCcPXu2/+bZ0jbIo/LYY49Zhw4dbNasWbE1f4bnfPzxx23q1Km2du1aGzlypL399tuxrYlPru1advridTbx97U2aT9dJvy21pau2RS748zhHZGWTjrpJPvHP/7hy3HHHWfdu3eP7fFX3nnnHWvdurX985//3Ln/HXfc4ecSQgghhMgJyGOXgKxatcruu+8+Fz6IFt7fjBkzbP369Va7du3YXhmDJ6xr1672448/+vGVKlWKbfkDxNbw4cPdM9K4ceNMRWB2uPXWW/26Dz30UKZp7fXXX7fPP//chVjz5s1ja3ePf/3rXy5O+VuxYsXY2h3Q6/Tggw/a9nxg99xzjx166KG+72+//WaNGjWK7ZW44LGbN3umvTRyi01dutXy7KddOWs3bbUrjy5vZx5WOrYmYxD7iDLeEZ5VPG+kU95Xw4YNY3v9mVdffdXeeustu+CCC6xo0aK+P57Z448//i89Z/LYRUMeu+jIYxcNeeyiQX6Uxy4a8thFQx676OztfBk8dqnt27fvVLhwYQ95E4kBAu6LL77wRjsN2SDMS5fe0Sj++uuv7eWXX/YMV758efeYdevWzb799lurWbOm8b5/+uknmzdvnlWoUME+/vhj++ijj2zhwoUu8hBxnLtfv342Z84cq1Gjhh8zefJkF16EaCL6SpYs6dekYU0m//nnn91rwrnGjRvnInP58uUe9okHjkKT8FE8Zw0aNLDcuXP7/cYzYsQI95wdeeSRfypgw/l5jk8//dTPf/DBB9sBBxzg20nMXPu9997za3BvZBy8mngBEZWcGwGHzfBYBnjOpUuXWq1atfz5afhjtwAeQ45FGGArzodNChYs6HbCq9mjRw/r06ePe/tYj2hAILz00ktuA54J2/GuWBCP3O/777/vYajcz0EHHeShhLyv//3vf74/94ZXiQZNevbKCgTMqhXLbfRCs1UbUyxPaoql5tr/FoIqG1UsYrXKFdxx45mAfbAL74kODt4ngrxcuXKxPf4KaWfs2LH25JNP2hFHHOH7U7imF4qJvXmvqqyyB0KbvC17ZR/KG+pcygqRNZTflKPUc7tSDiYb5MeVK1d6nkyvjBN/hQ5z6sucMARjX0E5Rhkm/ZA99na+RBtQHysUMwFBZDVt2tRf4FNPPWWvvfaai67AkiVLbNKkSZ6AAFGEsMKrR4MVIcbC/x988IFXlAgLRAvihUqUAo5zIIRoSPM/ni3EIF4vRAvePgQe4P0jnBEvStiOwERcIWS4BgmZxjeCM6OxUBnRv39/Pz89t5yf++rcubNNmzbNG+JdunTxCWEQZlwTcUkm4to8G9crU6aML/HXxg4tWrTw533zzTftueees1GjRv0p/BPh9cQTT/gzcW1E2cCBA/26CGhsxnnCNu6T8E7OiYjt2bOnj9/jXmDx4sXWqVMnGz16tItT7M3946nkXRFmi3imgkFgci6ErPgD3iHpnHRBhwVpOyt4p3SIcMwvv/zithZCCCGEyClI2CUgCKQzzzzT2rRp4+IBQfCf//zHhg0b5ttp9CJu4gUMwooFAQI0atl+0UUXedgjoZJ4jBA19IyyLRzDvniQuO4VV1zh+1999dX+G9GDgKJxTc8N69mOJwXxiYi75pprvIcCD8tNN91kbdu2jeSGDh5KvHC33Xabn//88893gYSHDIGLe5veXK7/wAMP2KWXXurexEsuucTFEz1KV111lf9O27tEON6FF17o94+IQiz37dvXtyEGEAJFihSx6667zq/N+C6ejQlXhg4davXr1/cwTrZdeeWVLrw5BsEGCEuuzb2zL8+Cjc8++2w/5pZbbnHBy0Q4CFfEIDZnLBghhyzpTXCTzJA+Cc3iXdx9992+8M4yE2t0UCDQ2feuu+7ycGRCI4QQQgghcgISdgkK3pzLLrvMBR0TQSAU8PLgGg8u3iDiMgLRRmgmIMDwOOGF4hwBzoFwwluFgHv++eddvDzzzDN+TbyCLIRC4l1CRAEiLvxPg5oGNwtewqhwHWKHCZVgnBzXZzKMcK8IvpNPPtm9ZYgvPInYINgBcZbZtRmzwVgtwvSYWZT98V4ymyRCi2dD9LIA4Z+EWnI9bEJIXxCLCDBEGmO0uF/gdxh/hBDnfFyjV69e/iwIUTyd2BFb8SyIVEJYEcIIGISl2AEC/OGHH/bOBsQc4pjxEYSukk7Tg7F1n332mXeCEJ6L+MZbTYitEEIIIUROQMIugUF0ITDwQiE6EGAh1DJeyCDg4r136cH+iBSOjR9/BhyPSGL94Ycf7kLyhBNOsPPOO8//si0cj3DJCM7NEpXgfSxUqJA1a9bMr3/iiSe6l42xeGzjkwh4tvC+EZb3yCOPuFiKJ6trI6Y4Z7169XbGKgd4NsRYPMHryLYAxyA4sUnYjm3CsdxDeB9169b1+2VBWOKBxcaMP+zYsaN79BAghGniARQ7wIZ0bOCRpUMCu/E/oZnx7ywe0k7Yv0mTJm573nFGQlAIIYQQItGQsEtA8OAwhgxvFeKN8UJ4LPCY0XjFu4PAYsYiGq+M72IsWry4o3HMsUz4gRBhvBfj1hCIjAVDjAB/8WhxbvZjpsCLL77YPSCMZ0Ok4J3jOEIICU3kvIQpEloYD8fjlUIIhfNnB8QNz0WjnYkvuD7f1qORjqeMBv0nn3zik60gcvGO4eXjegHsgBeNe4u/Nsfi6SSUk21MjBJmrON8TCTDs+G9I9SVfbAVz8l1eHbCQXl2tjHWkPGMTMTCe0grBnkHnA8bMN4PIUk4LCGa2BIxiCeK+0fsIWK59zBeclfZtGW78N68db9etmzNXprApvHvEG8uNsKTGjyn2DcIbvaN73Dgf7yppOsw+Y4QQgghRKKjzx0kIHikCIXE2xAarIQAMpYNsUGIINsRcwgFhAR/EQuMfSNEkrBDJlzh3YeQQ7wgl19+uR1zzDHe8GWCD9YzjgnRwcQiCBjGjuGRYtwcAu/oo492UcgkLojO4N1DsPCtMUCIMokIjW28bozpS+sZBMLkvvzyS/e+IWoCiCkmN8ELR0Od++G5GLuG6CM0D3FLo59nxStz7bXX+jUQthzLs+CNwwZhNjrEMbZi1spgSwQXY/TwBgKzKRLmh2Dj2RAEhMG2bNnSZ+Hk/IhORBtCsE6dOh4SyjpCR7ETtsRrBIi0F1980SdEwR6cExFICObpp5/uM3/y0fYwRg+BybOEcM4oIDbnzJphA+fnt4VrUyw1usN0n7Bhu/BsVbu4Na2WtdBCVDN5Dd5i3jezpDLGE7F/++23ezogzWLXRx991DsGCGtlXCTlHBP+8N6Y2RTPbvwMqEC+0ucOsg+hxfrcQTT0uYNoUHbrcwfZR587iI4+dxAN2mH63EE09tXnDiTsEhQSB2KKhjteCr7hFZ+5+HQBE6GQ+ZjaHe8VogyPFw1dpn9nPBeeJTxOVJwktvAdPEQJ4YD8ZbIJCjuEITNPIkyoXNmfijZAgkKAUTgy7o1rhcSLR4VPLNBg5hhC4dKD81PA8jxhFskAghUxxL0izBBQYYp7RBfeNq6NQOXa4dt7CCSujXcOMXjYYYf5+gDruS7Pyv0i/tgvHgQl+2AzCjLOj7jEvgg/3gcig3vG+4Z9yMRcl/vgW4DsH+AZsBXXRoAwvhHb40lFVPPusBX3Q2hmWvGRXUgfCPca1apY7ry79y3C/QXexSuvvOKfPOD5EPaIYkKDSQ90aDDuDrsi2nmXfFqiV69eni8Q2HRGMAEPeSMtEnbRkLCLjoRdNCTsoiFhFx0Ju2hI2EVHwk78bSBeaBzj5UCU4HVCqInEIwg7Kqu0s4EmMjwXIg0vKw09BF0YQ8k6OgH4TdmGwEN0sz8dDPxGDAbhnxYJu2hI2EVHwi4aEnbRkLCLjoRdNCTsorOvhJ3G2Im/gFeM6ftp3BKWKVEn9jdo3BFSTCWMNzOIOkC44aVjYiH+B8JkEX/sz3EZiTohhBBCiERFwk78BcbrIewYp8SYLyGEEEIIIcT+jYSd+AvMFMjkI4ztih8XJoQQQgghhNg/kbATQgghhBBCiARHwk4IIYQQQgghEhwJOyGEEEIIIYRIcCTshBBCCCGEECLBkbATQgghhBBCiARHwk4IIYQQQgghEhwJOyGEEEIIIYRIcCTsRMKxYMECmzBhgq1evTq2Zv9g69atNnPmTJs2bZpt3rw5tlYIIYQQQoi9j4SdSCi2bNlivXv3trvvvtsmTpwYW5s1CK7333/ffvnll9iaPc+qVausc+fO9sADD9js2bNja/cPcudKif0nhBBCCCFyIikTJkzYVrZsWStevHhslRD7L3jCXnrpJRs0aJDde++9dthhh8W2ZM73339vjz32mJ1zzjl26aWXxtbuWdauXWvPPPOM/7311lutdOnSsS1/Hxs2bLC5s2ba5zNz2/zVKZZ7P9V36zdvtdMalLIWtYrF1mTMunXr7Pnnn7dx48a5lxQ2bdpkbdu2tbPPPtt/p+WTTz6xPn36+P7btm3z/evXr28dOnSwAgUKxPbawaJFi2zFihVWvXr12BqRGXjQ8Z5Xq1YttkZkxZQpU7zOLVWqVGyNyAzyPJ1zVatWtXz58sXWiowgP86dO9fzZJ48eWJrRWbMnz/fNm7caJUrV46tEZlBPUo5RhlWokSJ2FqRGXs7Xy5btszrY3nsRMKRkvJndbJw4UIbPny4Zxo8ZUOGDLFRo0Z54x1Yh3evYMGCnugReTTeAS8bx3LMmDFjdgqFUGj9+uuvtmbNGhs5cqRNnjzZRo8ebT/88IM3NALjx4+3YcOGuehs06aNnXXWWVas2B8ChXMiQrgG11q5cqWvJxP++OOPfjzXAzJ9/P1R0XBurou3clfAXPOWbbApC9bZ1IX75zJ5+70tW7vjfWUF9iTclYq4SpUqvtDgy6xzijSCnenECvuXL1/ecuVSESiEEEKInEFq+/btOxUuXPgvvdZC7I/QqB8xYoTNmjXLjjnmGG+c//TTT9alSxdf99VXX9nnn3/uYghRVK9ePevbt699+umnljdvXhdO3333ndWuXdsF4osvvujbBg8e7OdB6NWoUcP3fffdd/1cCLxevXq5EEMkvv3221a3bl078MADd4ZfMuavUaNG1q1bNxdwLVq08DyFuHzttdfsgw8+sG+//daGDh3qogRhwbM88cQTLvoaN27swhPPEh7JQoUKWYMGDey3336zjh07+rWbN29uqampMUtkD8TgqhXLbdQCs5UbzHKnpmwXM/vfsnW7rm10cBGrVa5g7M4zBpvynkuWLGlPPfWUHX/88dayZUsXbBlBCC7v6OWXX7aTTjrJ9+d95c6dO7bHH+BxxdOpXsjsQccHeU32yj5Lly718oE8L7KGTrPly5d75016eVb8GfIjHYjkyah1RrJCXU59Gd8pKzKHcowyTPohe+ztfLl+/Xqvj9VdLRIeKnpEGsLummuucZGHZ4ZwzTlz5rgH7dprr/XGQatWrax79+7eqGfMHZ48xuv17NnThRMiEOHI+Qj5Wbx4sRf4hFjedNNNOwUYAg2mT5/u+zRs2NCFBu51jgtexa+//tqXE0880a9x4403+jUJCyRUk7APRBseJcTE1KlTXVROmjTJCwHOjwAk5FQhNX+AfSnAEMnYiNDJrMArirhj/99//z22VgghhBAiZyBhJ3IEiDY8MXjo8NwgmOi9oJeX3qQiRYr4fvxPry9eGRr59JzgxcObhkBERDGWg7+IB0L1zjvvPKtQoYKfg3FXeOrwsnEOvHnsV7FiRRdkAdYhJAihzJ8/v3uZuAYhlpyHa7AOwUYPDmGeiA3EKaIUscdv7hHBeMghh8TOLID3Q+jsueeea+3atbO77rrLPa4ZQU8soboIa8biXXfddfbRRx95GhFCCCGEyAlI2IkcA439AKIKccUC8dsA7xgg/Aiz7NGjh4dopg1L5vj4wfqILga+chzhfQgxhCKhnVwjjJXjOH4jOIOo4xqEWuKJO+CAA3wfwi253owZM3wMGCGYrVu3dtGI2EMA4tnbHyZi2V9AKN9+++0e4sqCsGMs5AsvvOCCOD0Y+/jqq6/6wqQ7CLquXbv6WEwhhBBCiJyAhJ1IChBcCK0g8IijR7DhDSPMkjFwjJ178MEHffwVoiuItPAX8OARdsl2xt8hyPAQ4sWLn9yEY4ihxjuHJ5BQUK7x3nvv+biwSy65xAUdx+GNwwM4YMAAK1eunHvxCPfs16+fTxCCkEQIih1g15o1a9rhhx/uIbVXXXWVC27GPyK40wM7h/2ZGTV4SgnVFUIIIYTICUjYiYQDcYaIihde8b8h7T4IObxhjJ974403fFKSo48+2oUTXh/G3THxCdPoh/DKtOcI1KlTx710jJVjls0jjzzS17Nf2mMYt8f/eOreeustX5599ln75ptvfDvhm3jtlixZ4tdl4hbCPrkGHjvOhxjZXbZs3Wabt+zfy9Y0ds4ueF/xjCKG48NhMwOvKWMWSRNCCCGEEDkBzYopEgoEF+GJjFVr1qyZlSlTxsUVIgiBhDCCMAbuqKOO8jBGPHN4ztiP/ZkEBdGF4GOsFqKKyTiYXIXz4hViX2Z9YvbN+Kn0ERCM12LSlEqVKtkZZ5zh+QdxQUggggHRSMggniI8eniG2Ma18dCdeeaZfh7AC8gz4ZUjDBPvE2KQST44/pRTTvFz7QqIzCXbn6F53Qp2csMydlK9EvbP/XA5uX5Jq1O+kOXNnXVfEyGwTEiDnZg0BS8os6Bic2zFe2EmUcQzohhx/Oabb7r3lP/79+/vk9dwPGGc8e8WNCtmNDQrZnQ0K2Y0KFs1K2b22duz7+VENCtmdDQrZjT2dr4Ms2LqA+VC5GAQKAjEalWrWN58uyYO9zd4HsJn8b4yfhGvW9OmTT0kk8ltEOTMYEoDEA8sHtCnn37aP5FAoYrwZkzkBRdc4LOVpkUfKI8GnRV0dOgD5dmHjiTqXH2gPHvoA+XR2NsfQs6J6APl0aDzmXJMHyjPPns7XzLHAPWxhJ0QOZgg7KisclKvGl45PgkRhB2zoYbno9cK72iYnIaGIA1DZhgNwg7RRrmXHhJ20ZCwi46EXTQk7KIhYRcdCbtoSNhFZ18JO42xE0IkHFQmhF4ed9xxPsYxXrQStkqoLetDI5DtTJjC/hyXkagTQgghhEhUJOyEEEIIIYQQIsGRsBNCCCGEEEKIBEfCTgghhBBCCCESHAk7IYQQQgghhEhwJOyEEEIIIYQQIsGRsBNCCCGEEEKIBEfCTgghhBBCCCESHAk7IYQQQgghhEhwJOyEEEIIIYQQIsGRsBMiA9auXWvLly+3LVu2xNaYbdu2zdasWePrN23aFFu7g9WrV9vKlSv/tH8UNm/ebO+++67de++99ttvv8XWCiGEEEIIkTUSdkKkAwLu/ffftyuuuMIGDBgQW2su6B599FG75pprbODAgbG1ZuvWrbNOnTr5snjx4tjaaHDN33//3aZNm2YbNmyIrd0z5M2dOFl9xYoV9t1331m/fv1s8uTJsbUZwz7sO2HCBLehEEIIIUQyktq+fftOhQsXtgIFCsRWCSFSUlJsyZIlNnLkSCtatKg1btzY18+aNctFBEKudOnSduihh/q+rP/qq6+sbNmydsIJJ1iePHl8/6gMHz7cvXUnnniiFStWLLZ218F7uGrlcvt62iYbNHW1jZy1ykbM3DfLj9NW2pqNW6xKqWhlS8+ePe2RRx6xL7/80iibmjRpEtvyZ7D5q6++am+99ZZ9+OGHljt3bjv66KP9fewOeGoR1iVKlIitEZmBB3vjxo2yVwSWLl3qdW7BggVja0RmEM1Ap1rx4sU9n4vMIT8SPUKeTE1Nja0VmbFq1SqvL/dEvZssUI5Rhkk/ZI+9nS/Xr1/v9bE8dkJkQMWKFb0hMX36dM+MMG/ePG/4kymnTp1qy5Yt8/Vz5871THXIIYf8qZDDezd79mxfaJgEtm7dagsXLvTtNFo4Pn57gEw6Y8aMndfZFVK3Cx0E3dfjl9m3E/bd8tW4pTZ+/trYXWSPSZMmWa9evaxWrVpu+8wE8ujRo/1dnHrqqVaoUCHLmzdvbIsQQgghRPIhYSdEBpQvX97KlCnjoo6eKSDsj96WChUqeNgk4gzwHkHt2rX9LyKvd+/e9n//93/Wvn17Xx566CH74YcffDseoW7dutmTTz7pf2+++WbfP/RGIxy5ZpcuXXzMHYJnd8ibmmL58+SyfPtw4Xp5tl83uxBGibfuwAMPtFNOOcVy5cqVaWhlmzZtrGPHjlalShUXykIIIYQQyYyEnRAZQBjgwQcf7CEaCDcmSxk/frx7k5o1a+aCDw8e7nX+EpJQuXJlP7Zv374+Rq9SpUrWuXNnu/vuu93r9sYbb7gHDgGHNwqvH8ciUFq1auWhIIg6PHVMpDJmzBi78sor7cgjj/Tz5mSGDRtmQ4cOtbZt27pwTjs5TUZI1AkhhBBCSNgJkSF4jBo2bOjCYebMmTZ//nwfd4foqFOnjgswPHiMiUP4Va1a1YoUKeKCZPDgwR6rf+6551q9evV87NfJJ5/sx8+ZM8fHgeGNypcvn11++eV+HUQh6xB3jBljApELLrjABd/eiMfen8CD+fHHH1vJkiWtZcuWLpaFEEIIIUT2kbATIhMQW3ju8Kr9/PPP7mlD2OHJY/KUKVOm+DZmcjz88MNdsDGxCkKFsXbx4+0QLWzHAxi8THjtEIMQPpOAuOPTCfwNY/tyOojYESNG2GWXXeYiFlEN4a8QQgghhMgctZqEyATG2JUqVcrH040aNcrF2UEHHeRir2bNmr4eUYIAYawXEJLJdsQZgi8wceJE/8ukIPGCJe04MsTj+eef7148QjqZmTOnQwgmk8e8+OKL7uV8+umn3Q59+vSxBx988C82EkIIIYQQf0bCTohMQFw0aNDAwy3Hjh3rIo9PGuB5w2tHyCDCi/8RgeGY5s2bu1B57733/Dt4n3zyiQ0ZMsTq1q3rM2dmJlTw3OENbNeunZ/r9ddf91k1d4eNm7fa+k37ftm0JXuC7IgjjrDzzjvPPyvRqFEjF8nYCFvXqFHDw1sZg8enJtJ6McNsmNhKHj4hhBBCJCspEyZM2EbjCS+CEOKvICiYnRKhcdppp/m4Nxg3bpw999xzPm6O785dffXVO8fC4a373//+Z99++60tWrTIp+Nv2rSpnXHGGe7xI1yTY5ntkslVypUr5+Kla9eu/i07vuPGxCtffPGFde/e3Sdruf766yN/H4+Q0JkzZtiavKVtU0oey7V7n3iLxJatZmWL5rUqpfLH1mQfvKB33XWXXXLJJXbjjTf67KO33HKLf3rihRde8Mlk+vfv70KP2UN5F9iV0Nljjz3WZ8zcVXhfeFqrV68eWyMyY8GCBZ7eq1WrFlsjsoIQbupcOopE1lBeMs6ZccyMSxaZQ37kEzrkyV39pmqywRh6OmrDBGgic2gPUY5Rhukbptljb+dLJuijPpawEyILGA/H99Igf/787hkCCjYaHHjYaGyk9x01jmM7niTG2wWPEsfySQS2EboZ1rOO79rFr6MwYH/CO6N+fBthhxiqUa2K5c4bXWD9XSBuX3vtNRfMzJKJDV555RWfeObWW2/1ypcwzY8++shtTyGJLZlNtHXr1nbhhRfGzhQdCbtoSNhFR8IuGhJ20ZCwi46EXTQk7KIjYSeE2G2CsKOyip/IRWSMhF00JOyiI2EXDQm7aEjYRUfCLhoSdtHZV8JOA1KEEEIIIYQQIsGRsBNCCCGEEEKIBEfCTgghhBBCCCESHAk7IYQQQgghhEhwJOyEEEIIIYQQIsGRsBNCCCGEEEKIBEfCTgghhBBCCCESHAk7IYQQQgghhEhwJOyEEEIIIYQQIsGRsBO7zLp162zo0KE2YcIE27p1a2ytEEIIIYQQYl+T2r59+06FCxe2AgUKxFaJ7LBkyRL76KOPrH///jZmzBgrWbKkFStWLLb172XZsmX29ddfW79+/ezHH3+0sWPH2qZNm/we8+TJE9tr91mwYIH9+9//9us1bdrUUlNTY1v2LIMHD7bPP//cSKelS5eOrd1zTJ061d5991376aefXKiyDBs2zPNEuXLlYnslJlu2bPH3U7JEcUvNnTu2VmTG2rVrbcOGDVaiRInYGpEZa9assY0bN8peEVi6dKmXLwULFoytEZmxefNmW758uRUvXtxyqxzLEvLjypUrPU/urXo5p7Fq1SqvL/eXdlwiQDlGGSb9kD32dr5cv36918fy2O0Cc+bMsUcffdS++uormz17tv3yyy/WrVs3b0ADIuGGG26wESNG+O/sQIGCSLr33ntdMO0K27Ztsx9++MHPgeicPn26zZo1y3799Vd75ZVXXOztafLmzevLnuKpp56y22+/3WbMmBFbYy5OeR6eY28wefJkf5c///yzzZw5c+dCBswJpKSYzV++wWYtWW+zl0ZfOI7jswNpcNq0afb000/baaed5ssdd9zheSQjsDN5pm3btvbPf/7TLr/8cuvTp4835oQQQgghRPaQsNsF8OYgmk466SR79tln7YknnrBTTjllp8AhRJGeDBq52QX1TgN3xYoVu6zkx48fb6+++qr3aN50001+b88884w9+eSTdtVVV1nVqlVje+4ZcuXa88ln9erVLpBTUCMxsPONN95oRx99dGzNnoVrYTPeIfYKdjvmmGNieyQ2eVNzWdeB86xDr2l254fRl9t7TbXOn8+KnS1z8Ay/9NJL3rt+8sknW9myZe27777zPJJRh8U333xj3377rbVo0cJOOOEEF9Wk2XHjxsX2EEIIIYQQWaFQzF0ATxzjyipWrGgNGjRwVzT/I3Tefvtt9zDhbUD8sW/t2rXdvhzD9s8++8w9a4iJgw8+2BYtWuQeNTwdNIzxbuBpa9iwobtWe/XqZR9++KENGTLEr8Ex8cIH8Pi98847NmXKFLviiiusWbNmsS07RCPHlClTxn8jTDkfYS385Xp16tTx8LMvvvjC3nvvPQ8x5X4qVaq0M1yIZ/ryyy+te/fuNnLkSA/rHD16tDfemzdvbvPmzbOXX37ZvW3YBQhrfO211/z5DzzwQLcJ58cjQ4glY/O4BqL29ddf97BRrsPfSZMm+XkIlaSRX7lyZStVqpSfFxH7/vvv23//+1/7/vvv/TwHHXSQP+vixYv9XJwTgYHYZZ/8+fP7PaS1HefnebA3doiHkNvnnnvO3+Mhhxzi5+Dee/fu7TYtWrSojRo1yt8r4aLDhw/3Zy1fvrxfh+fneYsUKWIDBw70e+bZeJb58+f7fWJrnpl1HMO7xLvao0cPFzy8F7btiuDnXKtWLLdR2zXVyg1meVJTLDVXtAVzFS2Q206qVzJ21ozh/uvWrWunnnqqNW7c2ENnCXFFsGO/KlWqxPb8A/Zp1aqVHXfccZ6OSPu8+1q1avm59jUKxYyGQjGjo1DMaFA+KhQz+ygUMzoKxYyOQjGjoVDM/ZgjjzzSG/R4Gjp37uxCCS8dIHaCJ4v/8+XL5xURwuH55593jxwZYeHChe4ZQqzxgvH2BcHB/xzLvg899JCHCXIOGsecA6GXFq6PqGNMGEIS8Hwg2hAeLMFjglhBgOAVIZQUUURiQJQhJLg+z4Dg6NKliydEvI8ff/yxCxGuRcMXMcP/3DcLDWJEC4IwgGjlHngWQh7xhHEfFASs69q1q4tJrhdsx7mCDfif50Agcd+APQiF5Xych/t74YUXXNjSAEAcT5w40QUdIX6cE7GJvbm/9OA6CK1gK8Qez0xDgvfFu0aIEoaLgOMaiPkBAwa4KMcO7Icowa6cAxCZCBtCE7k2tuZZ7rvvvp3HzZ0710N5Q7jiJ5984s/C9bEB9snovvc3sHWFChV2FloUYIhh1pMX0gOxHgQ7BROFH3ZChAshhBBCiOwhj90ugIeBBiuiCHGBsKO3B+9So0aNXMzgmbr66qt93BC2pYFer149O/fcc+3YY4917xJCgW2EoOHdwItHg5hGPx43PDwsbdq08VDEo446yseZcU08GzSYA/RmIngQnC1btvRGNELtjTfecPE4aNAg74nCI8W9ITbq169v99xzjzVp0sT3R8QQPkfo4/HHH+8eRp7x0EMP9Wu9+eab/hwPPPCA78e947GjAc790nuDt5JJWnhGQOQxucxhhx3mHpsaNWpYu3btfDseGYQRz8z1jjjiCN8XAcs4uxNPPNEFLc+MMOMaPMOLL77o57777rvt9NNP33kcXjy8PgginhlxuD1921lnneXCjTF0CN+0XiBEHNdAlCFmEXGIPMICESR4OvEYcn5sh8Ak1BUxgt0OP/xwO/vss/2ZyEsIN7aRHnh+RB6Ty9xyyy3+DNgMW5E28K5iR4Q2dsNr+Omnn7ogZKwZtsJupLld6d0PHruff99my9ZvF15/dlZmCyKKC+dLzZbHLi2IYN4xHkeeNSNxx0Q/eELxZuMdJX2deeaZnt72NfLYRUMeu+jIYxcNeeyiIY9ddOSxi448dtGQx24/BzH24IMPungL3juEGVA4AF6dAC8S78y//vUvn1gF0YVooAEJHIMgYeHlA+ICzwVeNAQKgg+PEQmDlxcPiYQKj8KJlwvXXnute9gIiwvbA1wHsRXEIdsRMHiHuBZCEsEDPAfj3hAbCNLgXUHwIZ6yA9cjHBGBhd2wwX/+8x/fhg14Tgh/gw3SgqiiMMErRAgnYFsEKw1ytnMNzoMYCqF/7IO9eQfpQcOhdevW/l7w9DHhB/sD52C8HddFHCLgqlWr5tuwGd5XJqzhmQi1xJbhHQD3gqCl8EOoYHMKw3COkMm5fyAske14S++8806/LqIv0cDL2KtXL3/uiy++2N9/RuBhJZ3zl7yAkN/VSYSEEEIIIZIRCbvdgN5DJtxAECB+QqhgAIERwAvDBBI08vHkhEZ9/D7A77AOIcb/eMTwrrHgjWOmQTxD8dDLhAcM8YWnDbg/jj3ggANcWKUlfh33zqyceKw4D54jBCv7cA8ID4QOAij+uPT+p2EexG0Qk/zF+/jwww/v9G5yHc6Z1gaQ3jrgPtjGfcSLQbx8nCtevLKe/cL/kNF5uXeel7Fx2CxeSCEysQ+CjAWPKdeDHj16eHgs63mmIDbTXifcB9cJS0b3Rqhvp06dXOCxDQHMe0kkGCOHZxchTQcDz5IZeDPx7iGMyU94YJkhNXR8CCGEEEKIzJGwiwiNfLxzhOXR6MZ7RmgdggOhAjTaEXo0/tmH33gfEB6EBV533XUu0kLDPsB+NITx3HAck5LwF7FB4zg0kPHwpBV2XB/RhzhhfBahltwD1+AeOQ9LRiC2EIU8A2GG5513nntawv0jDhGKjHfDk8e5CZ3DM4UgYZ9ChQq5R4pQVJ6XBUHCc3MePFschxjGBgiY9GxAYx6PZNr7ZRveQryGeHQIcWQfxhYSvocgw2bsF4WwP2KU84UlrCe0krBZwkUJW0W0YF/47bff3E7nn3++PxOCPe0zZZdgRyZOwU4XXXSRh8WSJtJ2GkRl89btaXLLri+bty/ZhffOeEbS04UXXui2iYdnjH+38e+LdI1HFIFOOgoCWgghhBBCZI6E3S7AuCkm77jkkku8MY/YQbCFGRUZc4XIIawPkUQoHePAEF1MrMFxjCVCjAWPBP8jGhBhjB1jP34zNovxcTTyCWdjMhXGvSGW0oKX7corr/TGMTM5MqbpsssucyGK4EEQAsIDsRAvQAgp5L4Za0ZjPIQAsg8ig+dBZHDdjh072vXXX++CinBHzoUoYvwa4Z0IuA4dOrgHkP0ZV8V5ELOIVOzCszCxCc8dH7bI83I9npPrsI1zcw3W4xlDGBKqGGyJFxDBd+mll/p9sj/HYdt40RbOkRbukftjchjOwTn5iyhFZHOfCFvGOjL2i3tAPDMLKPfL8XjYsDUCEIEWQknT2pr74b64vyBu4u+NY/EIEnbLO2eMJKGghL3uKts1nVUqmd/qlC9otXdxqVYmezH0PBOfO0B0M96UcaF4kBmjSGgxz8/7x459+/b1Y5hYBs8nnSV0kvTs2dOFPWkppFkhhBBCCJE5KdsbXdto9OONEdmDRiceIjwTNMSrV6/ujdh4mFCFyTiwKxN64MlizBGNV7wRiBxmQ0T0MKEG0NhHGCCo8PwgBhEBXAvPENdiin2uldmkEoyHYywYg81paCP08MSF79ghTDkn5w8hoYB3hElHOI7rcO/sy8QupBEIz8A2jqfRTmMdEYpIQ5zwDHhbGFdGaCLeLa5Ts2ZNF4M0+nkWJpNhP4QNYxZZx/8IWcQh94BtEJscx32wDpjEhHA97INgRgSEzznwHJwDAcbYOGyFGOadYAdCJuNBoDE+EoHGs7BwL5yTcxNCiu34zfOxL++e52c9tsROeO7C5DQITfbHu8m7QJjx/ByPjfGQ8l0+Qj4RPJwTAYe4xv7YjL/cO9cJzx0V7MP91KhWxXLn/WOynb0FQhgPHfYBBG0Qs0wWQ3jm448/7mPvmLiHyWGY9IexoNiQfUkzvDfEfxjPuS8hTTJjK/laZA3vmjwXX5aIzKE8owz9O9J3IkLHFx2olLcZTcAk/oD8SPuCPJlZW0H8AfUwHbJM9CWyhrqacowyTB2w2WNv50va/q5LJOyEyLkEYUdlhfDc29CRwPXSekapBChj8NginFiYAAfhDAh5OjTYj0lW2PZ3IWEXDQm76EjYRUPCLhoSdtGRsIuGhF109pWwUyimEGKPgdcTQcS3FOMXPJmIOiB8l99B1AHeVj7rwL5/p6gTQgghhEhUJOyEEEIIIYQQIsGRsBNCCCGEEEKIBEfCTgghhBBCCCESHAk7IYQQQgghhEhwJOyEEEIIIYQQIsGRsBNCCCGEEEKIBEfCTgghhBBCCCESHAk7IYQQQgghhEhwJOyEEEIIIYQQIsGRsBMiE1avXm2zZs2ymTNn2tKlS2Nr/2Dr1q02d+5c375ixYrY2h2sXbvWZs+e7ds4R9pl1apVsT13sGbNGpsxY4YtX77cf2/evNnmzJljv//+u23ZssXXCSGEEEIIkR4SdkJkwOTJk+3JJ5+0m2++2W666Sbr1KmTTZgwIbZ1Bwiv++67z2655Rbr2rWrC73AqFGjrEOHDta+fXu79dZb7Y477rDbbrvNf3O+IUOGxPbcwffff+/bvvzyS/+NoHvggQfsueeec9G3O+RJTYn9J4QQQgghciKp2xuSnQoXLmwFChSIrRJCrFu3zl5++WUbP3683XjjjXbGGWe4Bw2BVbt27dheZp9++ql734oXL24LFiywww47zIoVK+bb+Nu4cWNr1aqVb0co8hvxxrpDDjnkT/lu4sSJNnr0aGvYsKHVrVvXFi9e7OKP8zRr1szy5csX2zP74OlbvXKFfTR2nX0+doUNmbrcBk3Jevlu8nIbOn2lHVW1qKWmZE8U4t3s3bu3C1y8mzxDrlwZ9x3hzXz22Wft3XfftUGDBln+/PmtUqVKsa1/H3haN2zYYCVKlIitEZlBnti4caPsFQHyB3m/YMGCsTUiMyh7iWSgHM2dO3dsrcgI8uPKlSs9T6ampsbWiswggob6MtTfImsoxyjDpB+yx97Ol+vXr/f6WB47IdKBzEEIJRnwqKOOcpFy5ZVX2umnnx7bw7yhMWbMGKtSpYq1bNnSxeCIESNiW82KFClitWrVciF40EEH2bZt2/x8/GahkRJPShoBlfb3rpJr+2mmLVxno+eusV8jLOPmrdl+z7GTZMGwYcPsmmuusb59+7oNpk6d6s+bEYSv3nnnnTZ06FCjYwlxfP/991v//v1jewghhBBCiChI2AmRDniPypQp416z7t27+9g3iPdAIV7w0jVo0MDq16/vHjVCNek1SUsYIxcfqrkvyZ2aYnkjLlHCNw844AC79tpr7eqrr/beu6x61T/77DMPNWX/Z555xu666y7v+XvnnXds06ZNsb2EEEIIIUR2kbATIh3wIhF+iWDp16+fPfTQQ9atWzcP0wO8UYRpEiJ06KGHWtWqVd0rhwBk3F2yQVhpixYtXNxm5qkDhBseOsQzYadQrVo1q1ChggtlxLQQQgghhIiGhJ0QGcC4NsIDW7du7WLliy++sLffftuFCfH4TI5Sp04dD8XMmzevNWnSxGPO006wkkxkJeqAENM8efK4SMbrCcSeM66NbX+XV1MIIYQQIpGRsBMiE/DEXX/99Xbdddf5+DjG1C1ZssTmz5/v48QIJ3z88cd9+fHHH31ALPsonDBjCNNkEhls9corr9jdd9/tHlFsqYkRhBBCCCF2DQk7IdIBbxICLlC+fHkfX8f4McI0mSwEYVKoUCFbtmyZL2wvVaqUe+ySMRwzCqeccop/IqJcuXIeelm5cmX3fOLJSzupjBBCCCGEyBoJOyHSgU8PPPzww9ajRw/r1auXvf766x5meeyxx7pX6aeffvIxdYRqPvbYY7507tzZmjdv7tPZDhw4MHamHRCiSIhhZmGGYZ8Qzpj29+6wecs227g54rL9mKiEyWUIqczsUwdsO/PMM/3TCNi2bdu2Pr6O2UIZeyeEEEIIIaIhYSdEOtSsWdO/Scf31fr06eOiju/ZMd5u2rRpPmlKvXr1fHKVeKpXr+5eO8IK40UcnihCOUuXLh1b81c4F0sQNngD8V7xd3c+fbBxy1a7tsWB9p+2Ve2xs7O5nFPVHjy9iuXhWwnZgDFyK1as8G/Zhd94MfkEBDA+kc9F8DkEIIwV8cwx8+bNs+eff949pG3atMlUEAohhBBCiPRJmTBhwrayZcsq/EmIdIj3lgVxxTqWjARIetvDebISaGn3y+5xGcGEJNOnT7fqVbeLtHx7zxPWs2dPe/LJJz08lXvmfrk2M4t27NjRunTpYi+99JJ/EuG2225zjybjEhHM7Euo67nnnuvL3vhwZxQWLVrkghORLrIGTyuCnplNRfaYMmWK17l0AomsoYOI74oy5pmZd0XmkB/pPCNP0qkosoZx83RIMixAZA31POUYZRid1iJr9na+pDOd+ljCTogcTBB2VFaMD9xb0OgaO3bsn8Qs3+6rWLGif9KA7Uwqw4feaZzRUPv11199fB3CrkaNGr7sD0jYRUPCLjoSdtGQsIuGhF10JOyiIWEXHQk7IcRus6+EXU5Cwi4aEnbRkbCLhoRdNCTsoiNhFw0Ju+jsK2GnwSxCCCGEEEIIkeBI2AkhhBBCCCFEgiNhJ0QOJ7NPLIi/QoiJbJZ9ZK/o7KnPmCQTSmPZR3kyOrJZdFSORWNfpTEJOyFyMHxzj4+Aa5xF9uED9GXKlIn9EllRtGjRTD/jIf4K6Yt0JrIH5RflGOWZyBo+mYO9/u4ZhhMJPjVUsmTJ2C+RFUx6xvwcfI5JZI99lS81eYoQQgghhBBCJCiaPEUIIYQQQgghcggSdkIIIYQQQgiR4EjYCSGEEEIIIUSCI2EnhBBCCCGEEAmOhJ0QQgghhBBCJDgSdkIIIYQQQgiR4EjYCSGEEEIIIUSCI2EnhBBCCCGEEAmOhJ0QQgghhBBCJDgSdkIIIYQQQgiR4EjYCSGEEEIIIUSCI2EnhBBCCCGEEAmOhJ0QQgghhBBCJDgpEyZM2Fa2bFkrXrx4bJUQIqcwb948mzt3rm3bts0OOuggO/jgg2NbRGDatGm2YMECt01a+6xcudKmTJliGzdutAMOOMAOOeQQy5UreTzwN7QAAA11SURBVPvDSEssUKpUKatWrZqlpKT4b1i+fLlNnTrVNm3aZCVKlLBatWrFtiQnpJvJkyfbqlWrPN1UqVLFypQpE9u6g5kzZ3r6g0qVKlm5cuX8/2SHfLd48WLLnTu3NWzY0PLmzevrN2/ebJMmTfK8mS9fPs+TBQsW9G3JxooVK2x7G87zIGU8YK+6detagQIF/DdpEHutXr3a12Gv/Pnz+7ZkZsaMGbZw4UK3W+nSpT3vYTtYsmSJTZ8+3dMa5VyNGjV8fTIyZ84cL/NDOR/SGuUZ6axQoUK+nnp00aJFvj29ci6Z2Lp1q40bN87zHHaiTCd9xUM9SfnGdurRkiVLxrbsOsuWLfO6RMJOiBzKzz//bN27d7dZs2btFHYXXXSRNWvWLLZHckOD+quvvrIRI0bY/PnzrV27dm6fAKIY+40cOdKFStGiRe3UU0+1s88+2/LkyRPbKzlYv3699e7d24YOHbqzo4DG0GmnnWann36674M9sdfo0aO9QUSdcsYZZ1ibNm0sNTXV90kmqGA/+OAD++mnn3ZW8FTgV155pdWuXdv3GTRokL333nv2+++/++/KlSvbFVdcYQ0aNPDfyQoNxAcffNDLrsKFC9vzzz/vDZ8NGzbY22+/bQMHDnRhh0A5/PDD7dprr7VixYrFjk4eRo0aZZ06ddrZ2Gahof344497J9WaNWusR48eNnjwYE+D2Ktp06Z21VVXWZEiRWJnSS4Qup999pn169fP0xllVb169axDhw5eptHgfuutt7xhvmXLFk93bdu2tdatW+8UN8nEO++8Y++///7OOi/YABH82GOPeZn29ddfW69evVwoh3KONEYnQrKxdu1atwVtC/If9jrwwAPt3HPPteOOO873+fzzz+3jjz92YUfdSMfBdddd54J4dwjCTqGYQuRAZs+ebW+++aYLEir5Z555xis0GkWhEZnsIECwz7HHHus9/6G3FrAVFRoNp5tuusltiffpk08+8YZ6soGdaABdf/319vrrr9tJJ53klRIVOkIvpC28B3feeae99tpr3rD88MMP3YbJCJU6nQEIlFdffdUaN27s3rsffvjBt0+cONGFMPt06dLFHn74YfcUsA7RkqzQ200+w8uJ0CVvhsZk37597YsvvrATTjjB8+RZZ53lnQ2ffvqpi5pkA7tQbtGIJl++8cYb9sILL3hDEvr06WPffPONnXLKKW6vk08+2TsTaFgmo71gyJAhLlTwNnXt2tXtcvnll7vQJd+R/+ikeuCBB6xbt24u7NgfoZeMkMfoHCB9sdxzzz3eQYB4q1Chgv36669e9uOVevHFF+3+++/f2Sm6bt262FmSB9oH5C86nLAX6QixRxqinqQj+d1333UR9/LLL9vtt9++s1OUenZPIGEnRA6EMJPffvvNWrRo4YKkatWq3rCkN4dtwtzTdOONN3qFRGMyHkIKqcjxnDRv3twrd2yJuKFBnmyNIho9l112mTeGsAU2IdQSLwDhYEuXLnVRd9hhh7lHgDAcBDMVO/ZKRshzNBhpAGEPemvp9Q6NnRBO2LJlSw/ToXebkENCn1iSFUIwhw0b5t5g8iZeEwQMeRTvObY88cQTPR2S1vCykPYQgskIZRF5EXuw8D9eAMoqojaI1CCNse3oo492zyb2orGZbPDM33//vYfVU56VL1/eQy1r1qzpYoVOT9IfdSUNc9If5RjlHJ0yyQhhziFtsZB2KMMoz+h0GT9+vEd0kCcReng/WfC2I/CSDepD8mTFihV3hvGS3vBksn7MmDH+t1WrVp7+KPNpoxH6S5ttTyBhJ0QOhJ5/GkLx4TYhFh5PgviDtKIO8EZRWREGFsB+FM6Eg6V3TDKBkCMdUWHRsCakid5I0lsQvcFe2DGsSzZIJ9gF++ApQdiFMEzyKIIlPo3RiMJWydjTDfRY432jQU3DMeQz7ETjGvFGAzyEhTHujoXjyJfJBmkFG/Xs2dP+/e9/u+c3CBA6DbAX4+pCNEKwHWmSJdnAJnhHSF94fh966CHr3Lmze1GwJeVaKMcClGOkv2TNk/HQ4fnjjz96NEYIF6ccoyMhtC8o80lzpMtktBmdmwxv+/LLLz3ygHB82hN4zcmHpDHsFcYF8z/2ogOLunJPIGEnRA4kuPTjx84S8kXlReEsMofebgpahAsFL1DZ8z89cnsqZCIRoYE9YMAAr4So3PGg8D/2whtAIwhIb1Ty2At7JiP9+/e3Sy65xD3DhOjgBcAbAKQhbBXGhlHpI/KwI2MlkhF6s3/55RcP9SX9xHeg8D82oxEUGkU0JhErNCCTscMKG5Gm8NIhbEljhPQiVIC0FGwE/I8QxnOVjI1uRBtlEVErpDPsw5i65557zr2b1I8saetN8in1Znx6TDawC2NbESl16tRxb1PIk5Tz1JVAxwHlGHZOxrYGovfSSy/1PEZ4JcMV8JTjoQPsRVlPugLy4562l4SdEDkQKiIK4vhwGwpfoGEkMieIExo/oTLHftiU8JMg9pINKh/GBzCu4tBDD/WJZAB7scQ3FoO9aFSGtJdsEOLFhDwXXHCBh+QMHz7cx25ip2CftDbDjsmYR/Gm4K0jLOmoo47aaQugIRTSGA2j4G2K3x5mzUwmCPdlDM///d//2SOPPOIhl3jpGHdI2sI+2AqbQciHNL6D1zOZQMhRnuOxu/fee33iGSZ4wmYIPLZD2noTW5InQ3pLRsiflF/Uf0ceeaTbIqQxbBrvbUrmcoxwSjr06HxiwhREMNEajLej8wXbkM7SeudYv6fsJWEnRA4kCI/4CgrPCYUtPW0ic7AfBW18o5uKjQKZ0MNkbBRRiTPbFxNYEE7IRCrB24S9SFvx6Q17UeHj0UtWIczYOWZSpfHIJDz0zFLJM7kRYgSbBpthKxqY2IqGZ7LBuELGmTDG6a677rLbbrtt56czaIDjzaNRGbwugO1oINH7newze5P/wudaaEDymzKM/4NgwavJb7wrwWOQTNDJRP6i/A6hg0zQg62C5yltORbGTBFex7ZkhTHnfNIgPgwTsGe8sCOtUY5hY2yWTJBOmKyICcMYw0mHXvv27T2NUe7jKcYu8cKOsox8SccUdeWeQMJOiBwIA3dpBDHegsIGgcIkFoQTStj9mSDSaGgHmHCAgeKMxwjhEWPHjvWKP8w4l0xQcRNSwmxfiLobbrjhT+IDe9GwpmFOpQ40xLFtMtoL6LlFwAWoyLEjNiEfIvpoKIYxUYy9oOGEHfdUBZ9I0EmAx4mwperVq7s3KnhJKM9IYyyM6QmTyyD8yJ+kxWT0DtBQDJ1PCF7SEmUU9iI8k7zHFPR8zgXC9+yoA6gfkg06Vpjgg5l8w0QV2ASbYRNmKkT0kq7Ir9SdlPvYKlnLMUCIMJsv4pdJUoJ3HFFHOUa5Fsox0hv1JvUnnaDJBHagPKLMCuURHSh0IrAOLx55EzuSxiDUE0y0Qp7dE6RuV5OdSOzJWCgKkVOh4Ugjm54jesDpLaLHjbErTZo08Yos2WGcGN9m47MHjGmiZ5YQQyorKngaQIxZwX6MWWHQODMcEl6RbI0ivG9Mo46dSFs0FKno+T4WjR8a4lRohOpQwTOrIQuzozH7aDKGyZFemH6eWeMIjUMYM4kK4oWZ9rAj2xDApLHvvvvOhR3hrfSIJ5t3gAZQo0aNfAxiWBj3hJDr2LGji11EMekOezE7Hzajx5vp/vdUoyiRCB50xosR/kV5j8gl/Jd2HZ1VwV6kNeoB1vEtxTAmKpmgHKLjCXtRTpH3GDdGJwLT+tOpwszRlPfYjDxMmXbEEUf4d+xCJ2CyQduB6frJo9R/8d5eyjHqTQQwNsOezIh5/vnnJ9137GhXUV7RpqAjnU4D2hn8JSyfz42Qxpjdl/yIuGM79enFF1/s6XB3oDMC75+EnRA5EIQHY6AIKaE3iB63c845xxvZ8Z6pZIbClwoJexAyQqGM14SwCYQKnikqLXrFEXk0NPkQcjKGMFFhUBFRKSF8EXg0kBBz9IBTgSPiCHWiQ4F0xycRaHCHkKdkA+8SDUkECOmKBjfhOXSuYEPswlTXbMODwDoqdwbZq+NlRzgheY/8yWcNKNOwKZ0ueOzwDBAWxsQ0u9sgSlTo/afHHzshcPkkC2kseHzZjo2oA5j0AtsRGhZCNpMNOkuwAd4RbEb51axZM5/sgnXkwfr163uaw+tEOUZHDDZN5jYyQoQy//jjj/d6ML7TiTqScoxOKwQKdQD2Ii0mW+cUkL6oExF4fD6Djs9//OMf3tmCx472A3UlHQjkXeoBOlpIh7tLEHYp2yudbTRqqLCFEEIIIYQQQiQOiG8Eo7oFhRBCCCGEECLBkbATQgghhBBCiARHwk4IIYQQQgghEhwJOyGEEEIIIYRIcCTshBBCCCGEECLBkbATQgghhBBCiARHwk4IIYQQQgghEhwJOyGEEEIIIYRIcCTshBBCCCGEECLBkbATQgghhBBCiARHwk4IIYQQQgghEhwXdikpKf5DCCGEEEIIIUTiELRcyqRJk7YVLlzYChQo4CuEEEIIIYQQQiQG69ats9WrV1vKxIkTZ21XeRW3bt0a2ySEEEIIIYQQIhHIlSuXbdu2bdn/Az/MeQXIt4a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B6021A3-CB99-4398-60C8-B2AE04B09912}"/>
              </a:ext>
            </a:extLst>
          </p:cNvPr>
          <p:cNvSpPr txBox="1"/>
          <p:nvPr/>
        </p:nvSpPr>
        <p:spPr>
          <a:xfrm>
            <a:off x="4983155" y="1610824"/>
            <a:ext cx="968828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endParaRPr lang="en-US" sz="3600" dirty="0"/>
          </a:p>
          <a:p>
            <a:pPr algn="ctr">
              <a:buFont typeface="Arial"/>
              <a:buChar char="•"/>
            </a:pPr>
            <a:endParaRPr lang="en-US" sz="3600" dirty="0">
              <a:ea typeface="+mn-lt"/>
              <a:cs typeface="+mn-lt"/>
            </a:endParaRPr>
          </a:p>
          <a:p>
            <a:pPr marL="285750" indent="-285750">
              <a:buFont typeface="Wingdings"/>
              <a:buChar char="ü"/>
            </a:pPr>
            <a:endParaRPr lang="en-US" sz="3600" dirty="0"/>
          </a:p>
        </p:txBody>
      </p:sp>
      <p:pic>
        <p:nvPicPr>
          <p:cNvPr id="7" name="Picture 7" descr="Classroom of students raising their hands in front of a teacher">
            <a:extLst>
              <a:ext uri="{FF2B5EF4-FFF2-40B4-BE49-F238E27FC236}">
                <a16:creationId xmlns:a16="http://schemas.microsoft.com/office/drawing/2014/main" id="{5B3F7B44-774E-CAFA-6941-FB7DAA803A44}"/>
              </a:ext>
            </a:extLst>
          </p:cNvPr>
          <p:cNvPicPr>
            <a:picLocks noChangeAspect="1"/>
          </p:cNvPicPr>
          <p:nvPr/>
        </p:nvPicPr>
        <p:blipFill>
          <a:blip r:embed="rId3"/>
          <a:stretch>
            <a:fillRect/>
          </a:stretch>
        </p:blipFill>
        <p:spPr>
          <a:xfrm>
            <a:off x="3042250" y="1890882"/>
            <a:ext cx="6208142" cy="4183291"/>
          </a:xfrm>
          <a:prstGeom prst="rect">
            <a:avLst/>
          </a:prstGeom>
        </p:spPr>
      </p:pic>
    </p:spTree>
    <p:extLst>
      <p:ext uri="{BB962C8B-B14F-4D97-AF65-F5344CB8AC3E}">
        <p14:creationId xmlns:p14="http://schemas.microsoft.com/office/powerpoint/2010/main" val="1248361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813368" y="240080"/>
            <a:ext cx="10814050" cy="990600"/>
          </a:xfrm>
        </p:spPr>
        <p:txBody>
          <a:bodyPr/>
          <a:lstStyle/>
          <a:p>
            <a:r>
              <a:rPr lang="en-US" altLang="en-US" sz="4000" dirty="0">
                <a:latin typeface="+mn-lt"/>
                <a:ea typeface="ＭＳ Ｐゴシック"/>
              </a:rPr>
              <a:t>Brag Sheet</a:t>
            </a:r>
            <a:endParaRPr lang="en-US" dirty="0">
              <a:latin typeface="+mn-lt"/>
            </a:endParaRP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AutoShape 4" descr="data:image/png;base64,%20iVBORw0KGgoAAAANSUhEUgAAA3YAAAHgCAYAAADpDf/6AAAAAXNSR0IArs4c6QAAAARnQU1BAACxjwv8YQUAAAAJcEhZcwAADsMAAA7DAcdvqGQAAP+lSURBVHhe7J0FnFXFF8fPsnR3dwgoNoqBYndht2Ki4t/uBLs7QAUVE1tsFDFQbEyQ7u7u/e/38Aavz7dv31sW2Ae/r58r+27MnTsz997zm3NmbtbQoUM/z87O3mPFihUmhBBCCCGEECJzyNVylpOT81PW8OHDc8qUKWNly5aNbRJCCCGEEEIIkQksWrTIl6whQ4bk1K5d2ypXrhzbJIQQQgghhBAiE5gzZ45NmTLFivEjJyfHVwohhBBCCCGEyByClnNhJ4QQQgghhBAic5GwE0IIIYQQQogMR8JOCCGEEEIIITIcCTshhBBCCCGEyHAk7IQQQgghhBAiw5GwE0IIIYQQQogMR8JOCCGEEEIIITIcCTshhBBCCCGEyHAk7IQQQgghhBAiw5GwE0IIIYQQQogMR8JOCCGEEEIIITIcCTshhBBCCCGEyHAk7IQQQgghhBAiw8nu0qXLzeXLl7cyZcrEVgkhROEyffp0e/PNN+3rr7+2JUuWWKNGjWJbVrNs2TL74IMP7Msvv7QmTZrY8OHDff/s7GyrU6dObK/MZcyYMdanTx+bOHGiNW7c2IoXLx7bsu6YO3euvfjii/bnn39avXr1rGzZsrEt/2bWrFmet99//93q16+f536i6DFkyBB75ZVX/D7hPf7aa6/Z33//bS1atPB1mQjPiHfeeceKFSvm7XbcuHHejrl3eDasj3tnffHbb795nS1evNifiVlZWbEtQgiRHthWCxculMdOiMJg/vz5Nn78eF8mTJjgC39PmjTJVq1aFdtr02TOnDl2991321tvveUGG4INMRFl+fLl9tNPP1m/fv28LDHmPvzwQ/vrr79ie/wb9gllPGXKFDeMNgS//PKLXXDBBXbHHXf4debFqFGjXLgOGjTIli5dGlu7blm0aJENGDDAPvroI5s5c2Zs7X/hRYCg/vjjj23q1KmxtWvHvHnzvA4R9Dk5ObG1orCh/XOf0BFCPX711Vd+D61YsSK2x39hW8+ePe2cc86x9957L7a2cCiM+xJhyjX98MMP/nvGjBn26aef2meffebXWBShE4Vrps3T9lOFzhSeC4MHD7aVK1fG1hYM7veHH37YOnfu7Pfz2kDd3XTTTXbJJZfk+QwWQhRNJOyEKATef/99+9///ucvwosvvnjNct1119mCBQtie60dGDX9+/d3oyeZiChq4DGit71SpUrWsWNH23fffa1UqVKxrauhFx6PQ7ly5fxfeuv5u3LlyrE9VkOPFELlzjvvXFPGV199td17770bxACZNm3aGoOOvOUFPfFcc4kSJWJr1j3hnCVLlkzqCYjuV1j07dvXzj//fOvevbt7YzMJ2ir38zfffFPk8869Urp0ab9P8NDRvqpVq5a0nSHs8CAjwCZPnhxbu3Yg4BLdl/fdd1/a9yXPAq6JZwDwL7+LqqeONoJQ5vnP8tJLL6Us0grz2nj+jB071p9Ha9tBEzpmSGv27NmxtUKITEDCTohCgJd7MEgqVKiwZkGcFFZ4DcbTq6++as8884x7QjIFRCjlQ3jYeeedZwcffLCXSxTKDnGBd4fyouwweqJlh6cLoYARRa8+aVSsWNGPoXf/559/ju25/thtt91cVCLga9asGVsrqBPqNBPDATGOn3rqKXv77bfdk1yUiQ6h4P5JJYyWZxRe5gceeMCOPfbY2NqCw33Zo0ePInVfrk/o3EG8UhfUwdChQzdIx1uVKlXssssu83o98MADY2sLRtOmTe3mm2+2u+66y9q2bRtbK4TIBCTshCgEECAYgZtvvrmHwyBAMHbuv/9+FylAuA6GD+MqCMEh3CURGAp4udiPnnVCOTEUMB6Cd2XYsGGeRtQbyH7sz3EshGdFw0DpqR85cqSPy0FoYcD+8ccfni+gx5dtv/76qx+bSq8z+xBmGM5J+oGQHzwgiDQMQMItCU+Nh+tif9KjvPjN31FDlRCzgQMHelp4/QjvpJwfeughDytr2LBhbM/V4I2gjMgXZRcfxoU4JgSK3mnKA4OM3/RUx0M5UyeUDdcbwHhlIe/8G0CEkx7nJuwUgRMVqVEoM/Yjr/FlQ2855ySv5IF9KFOgPKNlH9pKPJwXDw5pkxZ1TshcKowePXpN+nh41gbaAenQzmhzXEu4NqC+aXesC9cYIByPuqE8aMe0f/YbMWLEv8o9QJ1S55yP88R3hHB+jg/hguxDWXJPsGCkcz9zTu7ZENrIubgO9idt6jgabkj5U2a0FY4P18m+eYXDsj/7sHDvx5OsfXAv0HYRUwhp8snzIT/PcGizob0Qxkd5cG1so/z5Hb32vPjkk0/yvC/POuustO/LVKG90A5IhzadqOwom+gzN5yXMo9COwr75PVczgs8u7TPI4880ho0aOB1RHqJoD3QNsI9GO34CM9AjuU5zPWRl5Cv8KynvYW2HfW4Um+hXvk3QN2GZxdtKbqNfcO9xDlD1EFIJz4t4F4i/5yfdONDT7lHuW9o77Qd7ml+U+bxaXE+roXzp/rOEUIkJyv3Zs6pVauW9/YIIQpG79697Y033rCdd97ZLr/88n+9sHlZff75575gPPKiZTuD5Q866CA3hoCXHmNk8BQgLjAMq1atakcffbT3sj/xxBNuvAWRxParrrrKdt11V3+5MgEGY7iCEUuvOdsOPfRQn4QAo4IeWIy2vfbay/dFdBA+tOWWW7onEOGF4YC4wlBhyUuQ8OLGg/jjjz+uMVp5juDF4pyEh914441uWGEoUw5cO9sQYvFgWGAU7bnnnm7QYDxsscUWnneuj7AuDADyesUVV/j1JYJywdhkoRwxTig/juPcW2+9te/HmL+nn37ajjvuOC+Hb7/91q+9bt26dtRRR62pFwz95557zg0ZDEXq5KSTTvLtGCy33HKLG6833HCDbyN8iQkt8FRwvYh9rh8jqHXr1nbppZd63jHs3n33XResGEOUM4bhAQcc4F5NIPSWHvhddtnFf1NnpHfMMcf4mDiMsjBesUaNGrb77rt7e0EQU4bkCeNpp512chHCtRByuf3221unTp2sdu3aLthuv/1234+2S/oY24z9IeyXuiVvlAvXfPjhh3sbTMYLL7xgr7/+urVr1869CJzzySef9HA9yps2QV1SN5QJIboYeIylwoDlWk499VS/HiA08vHHH7eTTz7ZrxdjmvKjvCkrrjm0U8qdcqW8qS/y2qxZM9tnn31sv/3289+UI2GD2223nZcVE3YwMQde1++//97ri7xRf+SF8uEaCLMjn7RTtrMfHg08X7QBzsc9RllzTbQZFqBcuaZWrVr5b66TkFWuOdQhzwTqhTZKm2dMKu2De5fr4xx4Y4JHhn0QVexPPr/77jsXdjvssINvTwT5pi4oU9rxiSee6PnlWUI7Y7KiL774wp8jhHpSZtQZ1xpP/H155ZVXrunIiiev+3KrrbayQw45ZM19yb3GdXNexotxjyEWsVPCPYaQYtIR6o1y5HmKl4m2yfMHaLe0Q+o67MOC2Nhss818XCztnDG/PJspY9oGdUCbCvd/MngO49nienjWMeaWZyLlSLuP3ie0R7bRfrh2rpfjuYd5HnOttB/SI5SSOuaZxDuDdNq3b+8L9c3C85RrPvfcc61ly5aeFh2J3BtERvBu4d6mPClDtvNMPv74430bZUJ7pq65l6gLrvm0007zeu3WrZuLZdrFtttu63lmX54LCETOTwcCz2jS414HnllEMRxxxBFe1uSH9GifPH+pI9oy1/jss8/6/cpzl2ciz12OC/eyECJ1sCO4r+SxE6KQ4GXEi5mXIUYFCy80XoAYFxizCB+Ms+rVq7sAwDgJQgzjCnGF8MJ4YT+MIYwmjDUMriAYeUmynXFrpM/Lm4kQeEGyHoHASxXDvE+u4MNo51he3sHAYjuzIJI2IgEjgvQwFlgXDO9EcB7ySjqkxzlJi/NgrGIsURaIMowJRCuGIfvk1YmEgb/33nu7EYOIwLDjeKAsKVcMCQzBvEQd5yFPzz//vPdmU2bkjesmLAxDIng9KA/yhOGMMU+ZsmA0ItI5JyAAMdjYhvEP9KADeSVtyomFMg0GJyKcc5Nv9qeeaCMsIZ+ch2OoL66VtoCxRdkDecQbw/HkgXKh/GgrGPGIDc7BsUEoIIijUA9MpsC/7EsZIsa5LvKRyIjC0MUIxRgkb9QbXuMg5AsC56VMyCOGYWgbGK6PPfaYlwftjzFinIv8cf9AqCv2oZ1yHKIUw5yOkDDRBr3+CEDKj324XuoNbwH3SNiPekPQUY7UPe2EcuXcLEDZUt5cO3VMe6BcaPusC2VJXSPOgLLk3uGe4B5ASLMv7RWDHjHFNsqddof45Ro4P/vhMQueDUQwafB3qGPaEu0DkQCkiwAgn+QFwz+ZqAtQD+ST+gXKAxFHuuQxXDttFkM+vk0FovclQiUvURfae6L7kvLnvox6n/KC8uU+477hmRXuMUQfZU0HW/D20s6YcAXRhJA95ZRT/HzkkbIkLZ6ZdAIA6ZAv8oEg5HmdH7RdnuOIQdJE5HAO2lXUw0175toR+ZQz+1LPtNd4aOd0KFD3iE325RlAOT366KMuhGj73CukwTXwDOF6qAfqLtQrZcD9Spvm2cV9FDoaEIfUCfvzzCe9aGcI7YP9+Q20czrCuGbKm/KiLLnXeBewHsIzi/157pAu+3Mvc02hXGhX0XcO+QjPPSFEwZGwE6KQwMjAeGMCFcaw0APLi5gXLj241157rRudjzzyiF1zzTVulGEkBoOGFyFGHi+5rl27+n70mmKo4XmjR5gXNC9dJicg7TZt2qwJpcEgwHPAcQ8++OAazw2GAD3KHAcYRngN6P0mbBRvDgYl+cQ4u/XWW70Xfv/99/d1icDowQjASMGLwjnxLNEji2GDkMXou/DCC70XFmOWvBKehbcpXehRxsjBcAmGdyIQNxgsnI8y4zrIGxN5YAxRDsG4B8oCI6RLly5enngSyT+GVagXxBZlR3p4DvDeBA9agHKi/kkfow6jiJ5pzo0HBy8Cxi0LaVE2GD1cD+XHuRE3eCs5N73eIV2OIW28K6SHVwQDkjzzm4XjMS65nviQSQwtvEf05lPfeJXJAwYe7S0K61mHgOHctCfSZkFoY+RhLJOngoBQQDAwsQb55nrJM+nhFeI8eLWoA+oc0RBgP9o4XkXK6vrrr3eDkc4E2jhwD9FryScl8HxwDv6l04C8RwUYUDa0T+4X7i/q/4wzzvD8ILSoO+5FjE+MWOqKdaHc8QKSFt5R8hHSxdDmPubcXBP7Uba0JcqXdoowZ3/aBnVDetzXeBfpdcV7TzuiPNjGNbMvx4b2sbaE/AYoYzwmtBM80XgwE7WpQPS+pDMqL9gvv/sS4ZIf1BedAtzD1AnHkw75xftK+XIe4JlG+e2xxx4ujmhriIcw1pc6o73Qpqhz0uH5zL2NCGFG2fzAE8YznOcmz0I8gSwIOTpiAjwryQ/P/HAunu3cx5RvPLQfOrDCs5j9KDue5+FZxfOZ8qAjivKN1mX4m/uHdrfjjju6h5q226FDB99GWXE/0t64l2hf3As8a6L3N8fzm/bIteK9C/cA0Qd0/JAHtgPnZn/SOfPMMz1d9qN8uIbQlkLeSO+2225zLx8ew+i5hRDpI2EnRCHCS42XbVh4cWH00GuMAcGkDPfcc4+9/PLLawzaYFyH8S0YIvQcA8YhLzvS5SUciL78woudFyzHAi9VDHGMLQzOYHRyHHni5c4LHViPMYPRgNhAuNCbimHBvonA8CTfpIGXADCaCCPEAOZ8odc45JV/ExkxqUDZIcAoAwzbvCBPGCxcC54MjgPChBCzGBahvIE80ZMdhBrXQ9ljWIX92EYd4smgbDAcMSLjoRwx6FgwiIMBhXcW4yUYTOzHNRB+xzqMVIw3FsbXUEYYywF+I4YId2J/wJDE2MOrRXtCGGCMUl/R8uF8iCQMO8qP7RjW/EubCSGgAf7mumlTXDOGa8gbobIhb6FO04FjWBD45J1zIcAA4z54a6kDvGfUASI3wLGUwzbbbOO/ae+kRZ0ilBFu0XsIYx44hpBO1kfLhmvBm0fYHQIgwH6BaHtFRHIv0olCJwaGKAY75UR7Jx8QjqfNBQ8v+cSw5Z4gn+SDdkqd0E6pI6BuCGmkjKkb6hsBGOoAr0h8+ygsSBfhwXODa6JsECnx5RYlel9G76t4wn0Zrjd6XxJGSNmFuo62x3jYRrmE/CBwKRdEBp542gztGvDYck10tHANeB3JB3+zUIYsPKe5p0mH+wjPH9eTXxlzj9A5wvH8S6cVnkHaIunT+RWegYgYzt28efM1k5Hg8SI8F9g/wN/cB3TA0HYpK/4lT+xPmVEOlBvbOAdLonKjPfFcxjPHs4sOG55FQD6oY9oz23r37u35oy1G2z3p0mYRwrQLnvG0E6Ctkl70eQlcA3nmvQd0OnG98c9VntMIaIQdHmqea1y7EKLg6A4SopDAOOHFG17wiDjGr2Gw0MPKyxPjgpc8L/8g1MILORg2vDzzI/oS56XOCxMDIxj+wAuSJWo0AMfGvzwxAPAE8aKmR5UQMa4jGCbxYMiGc7IESJf048+5tmCkYeyTH0Kf8oI8kTfyES0LCNccnzd+h3XkPRwXyhjD/6KLLvKefoQX4+eYHCLUXyI4V7RcEhHSR5BhNLFwboQLBk4U2kQ4H3klfAyvF2NeaE8sGF8Q0s2LkC/yGARFFI4PCwZ0yBv7ky8MuVCWBSFablxv9HwQLbuwLhHRYzBeKaO87qGQ3/i65/xRIzZKNH1A2DK2k3BUBCSdG0FgJMpnNN3466SdBmM8tLd4QprR9sF10j7odFlXROsnlGPISzzR+xKvW16QZuhcSrVukhHyQycK5YJ3nQ4lxo6GMYw8yyhb6otxY4xRpgOB+zmIl5AOIi6kwzbaOMcnA8FI2CfpIOwIDWXh+cQ1Er0RwjnDeWjX0Xsnr3IF2kggtB+OD+0qvk0lAk8x3jLKhLBNygIPGmmzjtl8iQihjfXt29eFLcI5/tlF/eGt4zy0wSh51R+/4+91CHnF+4z3nU6P8M7B8xqeY0KIglHwt7MQ4j/wQg9hWyz0SNIDTK87vauEZuFhYcA7XoLoy5DeU156hLRgsAACEDEYNUI4JngHAOOKnnBejoxZCDBoHa8Q21iixL+E8RrRq0pIDqGkePowTDAGEsF20mR7GHNFmoQ2YSTgneDaCwvKlB5fjAi8SBhQwfDhvPQ6Y2hRxuQNI4Te/GBY4FlhPAtGCYZoMqJlw9+ElWJMEzrFLH9cN+fDAxFvAFGnGIb05odywWikDslLqEPaCXnhNxPU0CZYmNCB8MfQqx/yEs0T10YvNz3fhDpxXAibi+4HpI/RTV1yfsqMkDfaE2WaqI4wwLgO9sEIjuaNiRfw/hUW8WWdDK6FciUUDxAS1CllSZ2znXuINsI9FCYkwVANYX7sFyWvc5IW91h0O2ki6PA04K2jTPCeRI3XvIi/Ttop9y1ClHYajHWuDWFA22DhWgipjtYBocyJPMbrgvzqJP6+xDOU133JfUfbJZQ3el9yzVwr5ZEKtE3Ox7+nn376mrLB60MYKd5gxAHn4TlE+RGKjLgj/DyMQeSctB3uYdp1SIcOOEIS4ztXolBf3FOcBxFIuGynTp18IVyXcHE8h1wf8EzgfHhcKQ/Aw0gYfSqEeohvR/nBe4fORt47hK3iaUOEImAZt8v106HHx8ipR/JHBwbtPwr7cU3UG+HMocOP5z/XyDMjnecqcE8SkUKd0HHG8aQVxkgKIQqGhJ0QhQgvr2CkBTB0WDDECffhJYs3LITOBRjrxguVXl7GVrAf434IASRd9uVfDM5evXr5C5FxHPS88lImPUI8eUmzjdAazokhg2hLZoByDo7hnExGgcESDPxEYCwQsojxzKQUHMfxYcINwohCOGlhgFFEWA/GBYKKa6NsOC9ilLFvzOiJ4Y4II/+EHYV96AlG+BL6l8rkEgHqo0+fPn4O0sFYpPyDURiMFf6ljgm9I5SQcqcHmmNYEAWkxUL7IKwPrwvGH57dkE/GYTIWJkzOEtKPwjoMZNoD5c1x9LxjZEXbU4B6D9fAeRCFrEMcIFKj7ZW/MdbZhuhgUovQLjgHRm907FBBSHRNqcC1YZAyvofr4F7CCEQ0hDrlHmI/BB+GPvnmXqJtsB8eDIi/R6MEo5ZzIaQw9mlztCnSRrCH8sDIDfunCuemHeOp4F4hjVDGlC+GN+P72E6nAN7h0D4Ym8v1IyoKg1TrIq/94u/L559/fk1eaW+UXX73JUKW+zJ0GIRzxZ+T39xjhAsSIorHlLGRPO9Ii9kb+U1HGuWKF5t7FcGJgOJfvFIIFyCUFxGI8GdsXUgHTzj5Tia66HgjPa4f0YjYji4hXBJhS14Qf3Q68LxkAhLORbtEyNCm0m1D+RHKjslKwrOLibQof/KM0KTDivGjbON9gvcZkct9EoX2yrOOe4znBoIslBUdHEQx8DwLs5Hm1VYCYTuTvoR2TwQC5cR58nrnCCFSQ8JOiEIAAwJjmxdnPBj6YSISjIHgyaGHGgEQBBeGzWGHHebrEXd40fDYhbFC9GiGiS8wOjD+OR+90vQUYzjxcsaQwvjmhcyEASeccIKLtGAYkc94kYcwxJDlnByLwc9kFmGMUDwYcnivEHgYn1wT10beuFaMm+DNCudMVDbpwLmYOICedIwTrp/8Ulb0RGOoUcYYWqG8wz4YbxjKZ599thtYkChflBEGBmFjIf8Y2QgI0sHzxpg5ypQyCGkEYwUPGBPIUOcYnpQL21lHmSKWKHvqA68AY784H2VO+ggSzscClCfHs0+AdDiWdkLvP8dhVDOmhfRpi0CeaA/ULYYm14ChyXoEEGP2wn5hjBhlxjmZ+AWDneujXkM5I9ZJLz+4RtKMli3ph3C8APuF6wtlGPLDEhVgrKfMCaejHvAuIBi4Z0JoItfJJDPUUZhkA8OTewjvTvB0UbekHz1vANGAwU/Z0X5IhzxTXoTjhvuEe5C8cA3RdLhmromyC3AdYR1psdAmCIFmG/XCfct6rhEDF08T41c5LrQProXyD8+EghKeV6GNh/xRJtHyCPvRJvIi1fsSz3Sy+5I6g/i8hTYS8kX7x8NGXfLsodxICw8uoo/yI1oCzyrHUXZ0rDCOjg4sOk7CpCk8p7gXeA4zAQ/p0K547lG3eYEnDAHJPZfofiAklDKljSDCET7cU/xLPskTAoZnVWg/Af6O/oZQJtH7Kdxj8W2PdTxfgLJHOHNddBjwDuHZxTOQe5mOJbYFjzZ5JASVdko6pBfqgbGR3GuIQq6J4whf5Z5g0iHOBdF7OkD++E2aIT3KDa8l6VAe1BnvHDohhRAFR9+xE6IQ4AWOx4RwOIzM8PIK8GLGGCWUDCMJw5+XHC9d9uceBF6ApMV6/sbYwSMXelF50WJoY9AgIjBuwjY8drxwMVI4FgMHowkjEXjhYlAhAjDGosYhRizHki55pwedMJn8wDCjBzwYXlw/RnH0+jGAMPK4RvITXzbpgoGAAEI4cU7KAaMiGBbAtWLIkD/+xhgkX3ijAggd8kWe6VEH6gQjmzLEOGN/0kBAUUaUJeUSjDmEN/XBfhi2oawxWDgG4w7DByMR4wmjKBjAQLsgn5Q7+cS4oW7C5AS0F4weRBx1HS07ygAjkTKgbBE5tDGMUsQJIg8DlGc7107dk1/yivEW2k0wammX5I2OAgiCI1qGzC6ZyrsCMcSCAUmapE15BOM7tC1EEnnmuilvyo/8BE8Hx3JdTKyA54oQVUQEx9DmqHMmkYiHc3MPYaBSZtRBEMuAxwXRzbVSrqE+AnhWqBfqh7KlvBAktDnaDHkjz9zHeF0oGzpWOBfH4S2iDsLkMJQ718Qx0frnGjieMuZY2hVlE4QU5+c47m3qgHZB+yCdgkJ7oS4on+Dtp/1hYCM2KOPQNngm4OkO+yWjsO5Lnn/cm9QZbZmy4x6g3fGsDPcY7Zs2zX1JW2U7zxfuMdInKoL8I0YQMTw7mRyKPNKJxnhJ6pR8kydETihj0iFveRHaN8KO/JNOFJ4j3HvUH+0glB3CnGtDeFGPlBGeM/LHb66Da6U+yEN4L5BnBCfP7HC+0KaoK9oedUd50PZorzxzSIfnM9dGuVGeQThx3WzjfUB6pE1eaYe0S55rlBlph/qhXmmvHMO9RVnzTAiiHLinyQfPLNoSbZl9w7OE9Ng/+s6hPMhXKu8cIURiuL94/krYCSGEKNIEYYcAJ4xPiGQQbsyEVXQiEDYYhGqfPn08XJ2ZHRnnLIQQGwtB2CkUUwghRJEHbwELXg0hkoGXF68ok90wiy2TuiDqCMXEI0f4pRBCbIxI2AkhhCjSEM5FKFkIURUiGYQrMgsk//br18969Ojh3+bk92WXXeZhjkIIsTGiUEwhhBBFGsboMN6HsTjx4+GEyAvGzNFugHFktJ0wflEIITYmFIophBAiI0DQMdGERJ1IByYCYXwdCxN9SNQJITZ29JQTQgghhBBCiAxHwk4IIYQQQgghMhwJOyGEEEIIIYTIcCTshBBCCCGEECLDkbATQgghhBBCiAxHwk4IIYTDx7+XLl1qS5Ys8Y+BR+E3U8ezxG+D6LFMM58f7MP+LMuXL4+t/S9sC/slOm887E8e2J/PJOQFaYV0o0uyY4QQQoiijL5jJ4QQwnnjjTfs7bffdtGz++6721lnnbVmivjx48fb/fff739fffXVxnsjgKh74YUX7JNPPnHBtvfee9sZZ5yRcHp5RNfPP//sH44eOXKkf1+sevXqtu2229pBBx1kVatWje1pNmvWLHv44YdtxIgR/vu8886zXXfd1f+OZ+bMmTZw4EDr37+//82nEerUqWMdOnTwJf5TCYMHD7aHHnrI804euGamx69Xr57tscce1r59eytVqlRs76LF4sWLbfTo0Z7nZs2a+VT+QgghNl30HTshhBD/gpcCogGv14ABA+yvv/6KbfnHY8f2eK/WvHnz7KeffnLRxjaOQ1zFs2jRIuvRo4c98sgj9ttvv3larBs7dqy99tprvi4Kgg7xFzxwP/74Y2zLv0Hk3Hvvvfbcc8/ZhAkTfH/y9Oeff7rgRCDGM3/+fD8/6ZIHFtYNHTrUnnzySfvggw9iexY9pk2bZvfdd5/deeedXmdCCCEESNgJIYRw8FzxMefmzZu7kEPc8G+A7Szx4IHDo7fvvvu6x2vixIk2atSo2NZ/eP/99+3LL7/0NPHq3X777e4169q1q+25557+EfIA4vL77793D+Ahhxzi+UJ0xQtGxFnv3r3t77//tkqVKtkpp5zinkXSvfzyy22LLbZI6DkMXrpy5cr5fux/6623WuvWrV2c/vDDDzZnzpzY3qtB+M2YMcMXhGAU8sv6hQsX+u8FCxb4b3pRo2UYhfRDeuwfhTwgSBGowL6kxX78zUfbWSgPFoWQCiGEyO7SpcvN5cuX95emEEKITRc8YmPGjLFddtnFvV4ItM0339zDI+fOneuhjogUwjQrVqzoxyC8+vTp416k448/3oUSnjeEU7t27dYIQba/9NJLLkoIu7zgggusZs2aVqFCBf93p512clEYwBOFF493E2GdeOXIGyGgCM8AIZXvvvuun+fII4+0jh07usAj3YYNG3roJnmKZ9y4cS4cCWM8+OCDrX79+h4SynX/8ssvfn077LCDp4On8uuvv3ZPI9eK4OUaEaINGjTw9IYNG2aXXnqpCy8E2FNPPWUvvviih4aS5mabbeZCDBBsr7/+uj3zzDMe/orgRRyH8FH2w/N4ww03uMBE3D366KP21Vdf2aRJk+yVV15xTyNlT77ID4I0Gh4rhBBi04H3DB2L8tgJIYRYAyKmcuXKLu7wBCEcIJGnDqZMmeLeudq1a1vdunXdQ4ZA+f33312EBBAqiEO27bjjjvmOXxs+fLhNnz7dRRzCj3/JGyGfeOkC7Mc4OcQcQrIg4O1CsJJf0uc3wo404ZtvvrEnnnjCr7VEiRIuvAgR7d69u3sKgfLh2hB8vXr18rS4Rl62b731ln3xxRe+H3knHJV1lAfpsRCOSgho2C+kR7khJnlhc53kk7GAAf4mP4m8kkIIITYt9CYQQgjxLxAPhEoi1PAS4bnLSzgg4PDCIejwGLVo0cJatWrlYYuIpEAIN8TLhVDLD7yHnHPnnXd28YJoq1atmotIvG0BBBSeK7yKCNJ0IH0EEyGhnTt3tuuvv96GDBliTZs2tUMPPdTzireMSWEQe4cddph72fDG7bbbbn6NH374oaeFEGPBW4cHEA/bPffc4x49ypNyBDxzeBnxIuKJRMzdddddttVWW/l1kB7iLwhpztuyZUu77bbbPD0mtGHyGoQnwvGaa67xNPDYCSGE2LSRsBNCCPEvECKEICLuCBv89NNPfV08iCLCFtnGfm+++ab17dt3TZggIgkvGxDyiGeJ9WFdXhByiSeMY/744w9Pl7BJhBgikrDHAOILEcQYt4KMM8MLhhjDO4jwRESecMIJHi4KeNXwmuE943oRXh9//LF74jgvxwUoB8Qnwo6wToQxM2xyDryfHE9aXP/WW2/t4wopZ8JAjz32WD8H10f5AWXF9R133HHusWTYBGWCKAxCkr9ZL4+dEEIIvQmEEEIkBG8Z49QYW0eoYAgBDN4kvGeIN34PGjTInn76afdosQ6RwqyWTHgCNWrUcBGDeGK8XTJIC4GD5+qdd97xdBmvhgBDHJIf0gHG5ZEvPIJhopFUQXAhnC6++GK7+eabXYgxKQpj3kK4ZxBQQL4QmYyL4xoRcWGMXZSoCGaMIL9Jg7yTbwQoZUEZBRBsoXyjx7OO46JEtwshhBABCTshhBAJYdzcPvvs456mMHFKEDnAZw3YhrjhW3Hsy8LkKoxPQ4gRqslxpBW+l8rMmIxRi4JIxOtHenjrOA/hnXvttZenifewbdu2LnIQmeHbdniyGKOGBw1vIYIwgOeLtNiWFwinxo0beyjkueee64IL0UYeAU8Y5+RfvqPHDJx8QoFxdNddd50dccQRvl8QW5wzjC3E44aw5Vi8auSTfxF0rI+GlP76669+LAIvKvggLyEngSeEECKKZsUUQgjhMK6N2ScJE2RcFyDaGBdG+CMCiXcF48v4N3jRGCtGuCAevrDgQWNiE8QNvxkThnBB6BGWiChEoDHejAlamCWSkET2R6AhsK688kr/hEJIk5kzGbdH2mwnXDKMu+NzCwglzoloJM+fffaZffTRRz4+j/2jhFkxGafGzJmITsboIcpIg2vdfvvtPd+kx0KIKKGU5BnvHd5EhBhlRZ4QgxyHMOTauC7OgYcOYbrlllu6aPv22299f/ahvBHNhLtyLCKW2TgRqIzLw6tI/gjtDFDmpI0IJh3OxxjDIJyFEEJsWvD+4J0gj50QQgiHcWq8HBATAUIVGTPGNsabMT4MDxbCCa8TgoIJU+JBnOBRwmOGUIIDDjjAjjrqKD+GGSb5TAFhjXwSAPGDSEKw8KkDJjCJn2QFjxeik5cX58fDh8cNYYnwC59aIE1mneRTAQg6jouHa+RaEZvB88V+eB4Rc4g3BBfCD68ck5OQZ8QcIhTBSLhm/IQtYbbPfv36uVjjutq0aeOCDfAwMp6Oc/ABdfLKuD3Kt3379nb44Yf7fkDe4usDEHmUOdsRf5QjZSGEEGLTJmvIkCE5zGSmnj4hhNi0QSQQ4oiHiO+uBRAdCBnGxiHK+GA4Hjw8T4QxMglIGB8WCOPjGLNGCCWhjgGEG543/iXkkvcPYZeIOUQenjG8bHi44mHb559/7gKKME1CPAFxhoBEkDGODZGGMNxuu+18fF88pDNgwAAXkwjOINAQUoiyyZMne5747AN55Hr4FAFlgFgLn1fAywiIXD60jui67LLL/DezibIdwRb/LT0EL3kNY/kQanwGIohQxCvfp0NIIwrjv1GHRw+PJGKbvBx44IEuwoUQQmx6EMnh71QJOyGEEGLtCMIO4dutWzcPERVCCCHWB0HYKRRTCCGEKCTwHGpSEyGEEBsCCTshhBBiLUHMETZJSGp05lAhhBBifaFQTCGEEGItYWwek6sw9o+xffFjDoUQQoh1hUIxhRBCiEKCSViYSKZOnToSdUIIITYIEnZCCCGEEEIIkeFI2AkhhBBCCCFEhiNhJ4QQQgghhBAZjoSdEEIIIYQQQmQ4EnZCCCGEEEIIkeFI2AkhhBBCCCFEhiNhJ4QQQgghhBAZjoSdEEIIIYQQQmQ4EnZCCCGEEEIIkeFI2AkhhBBCCCFEhiNhJ4QQQgghhBAZjoSdEEIIIYQQQmQ4EnZCCCGEEEIIkeFI2AkhhBBCCCFEhiNhJ4QQQgghhBAZjoSdEEIIIYQQQmQ4EnZCCCGEEEIIkeFI2AkhhBBCCCFEhiNhJ8RGzIoVK2zatGm2fPny2BqRHwsXLrSZM2fGfon8WLBggcorTWbMmOHtTKQGzy+eYzzPRP4sW7bMpk+fbitXroytEfkxb948mz17duyXyI+cnBx/ji1atCi2RuTH+rovJeyE2IjhAcKDRAZR6kjYpQfCbtasWbFfIhVoXzKIUofnl4RK6ixdutTLa9WqVbE1Ij/mz58vYZcmCLvFixfHfon8WF/3pYSdEBs5xYrpNk+HrKwslVkaqLzSh/Ki3ETqqI2lju7J9FGZpY+eY+mxvtqYWrEQQgghhBBCZDgSdkIIIYQQQgiR4UjYbaKMGjXK3n33XRszZkxsTWZAjHL//v3ts88+WzMhyK+//mrvvfeeTZkyxX8LIYQQQgixqSFhV4RgYPgvv/xi999/v11//fW+PPHEE/bbb78V+uQXgwcPtqeeesr+/vvv2Jq1Z8iQIXbbbbfZ22+/vVaDQ5lt6Y033vDrf/rpp31yhgATDrDttddec5EH33zzjfXq1cvGjh3rvxMxd+5cF7I33nijXXfddfbkk08m3X9jo0S24uBThbIqoSdjyqi80ofyKql7MmUoKy+z4iqzVAjlVULllTL+HMuO/RD5wnixTHqOYVcuWbLEbUgmfAkLv4MtGYUZLNnGMXlBmiGNaHobepKnrFxjPKdWrVpWpUqV2CqxIWBGpp49e9rAgQOtQYMGa+pjzpw53lguvfRSa9asma8rDN555x178cUX7dxzz7W99947tnbt+PTTT+3ee++1HXbYwUVZqVKlYlvSY8KECXb33XfbpEmT/Ma56qqrbMcdd/RtlMctt9ziNw4isly5ci7+BgwYYBdffLG1bdvW94syfPhwe/TRR23q1KnWtGlTK1u2rM/iV6NGDT+mTJkysT03PnhgjRk92paVqWkri5U0vebzh06AhYsWWt06dWNrRDLCM6pOnTqxNSI/eLaVL1/eKlasGFsjkoGRxfO7du3aVqJEidhakReLlyz2GQu5J4tnF4+tFcmYOWumd6DXqlkrtkYkIyf3v0kTJ/kzrEKFCrG1659VOWYVy2RbsxrJ7Thmuz7nnHM8Wi07e7WCL1mypNuY7dq1s5tvvtlKly7t65m1+LLLLvOItsaNG1v37t0T2rOTJ0+2//3vf/+aeRzb9M4777QOHTr47yg4KbBvseXXxXOMWV15TkrYFQFoEM8//7x9+OGHttdee9lxxx1nVatW9W0YmcOGDbPNNtvMKlWq5OsKg759+1rv3r0LVdjxIvn999/9ZdKqVavY2vT54IMP7LnnnrN9993XQy65QTp37uzb0hV29J7ceuutNnLkSOvYsaMdeeSRfjNTrtxgLVu2tOLFN94XH8Ju4rgx9vhPK23EzFXqkUyBLORvVlbuA19ThafC6lnRVF7pkJVVjO5eN45EKuTelbon00DllS56jqUPzzGEETJvQ7F0eY5t37iC3XRo49iaxDB05/PPP/fvFVLXLF9//bVHfB1++OF25ZVXuuDjenAEvPXWWy6+qlWr5hFhiYQdHXRnn322NWnSxPbcc09fx/G77LKL1a37345hCbtNCDxKKHx6cLt27WqVK1eObfk3uIQRgDScLbbYwkMSEYIHHnigDR061L1wNBoaTPv27e3ggw924QPjx493ITdu3Dg/Fi9Vv379vAcDYUcPBeGNCDMaN+v2228/3w/hybi2999/33tOt912Wxef8UKTUMxXXnnFttlmGxdR3377rR/DTcM4uJ9++sm9kSeeeKL3giSCm++ee+5Z0xPy+OOPuzjDE0ivULrC7scff/TQ1ubNm7vnL5RHPIhnhDX/Atdw2GGHGfcG5fLVV1/ZBRdc4EKQeiBNypnyo4yeeeYZL7fWrVt7vVB2BxxwgJfBm2++6b1FHHvyySe7p5A6pDwIWw09q8cee6wLYh443Jyvvvqq/fXXX94uyAt1mu5UuUHYPT14lY2anWPF0ztcCCGEEKJIsmxFjm3TsLxde1Cj2JrUYLjQtddea4MGDbKHHnrItt56a1+PzcV6Is9GjBjh9id2d17C7owzznAb97zzzoutzZv1Jexk5hUBmPQDD1KLFi1c1BHW9OWXX66ZJIReBRoEBj8igG2EUdJLgCDHtdyjRw9vKDTO6tWr20svveSiAQg7fPDBB114ITwQGR9//LGLBBbOffvtt9t3333n2+lpQASy0PgRgDRsRA7p4/3iZoiHPCJSaVjADYHgfOCBB/wcNGbGC+LWRqAlgmP/+OMPF1aNGjVyMURjZV1BIK9cb/369fMUdYw35PoZb9imTRvPJ9eMeKO86eFBEIdYa8oE4Um9ITARaQjjL774wl5++WU/nnqkPLlWBCnXg7ueHiOgTgk3Ja2wDXGPsEaM0WPENVPe1AdeTPIhhBBCCCEKDp3+2GFbbrmlOzsA2+v11193Lx0OiFTmiqBDHzuXKDicAxMnToxt2XBI2BUBEECIA8Z+ASIIDxDG/cMPP+x/Y/jTgBBieLXwmOHRwotTr149H4N3+eWXe8jiWWed5V4eRA3gLcNjt9NOO9lFF13kscO4jWm0hCF+//333otA6GOXLl18QeAhTBBgnBuxicggfTxficayITxJL3iV+A277767XXLJJX5ehBrpBfEXD8IPOBchk9x0XDfeLQhppkOyYyh3JlWhTE855RTvdaEs8YRSfog9roklmg55YglwzXg2TzjhBLvwwgvdFc91MnaSMFrK7eqrr7Y99tjD90Oo4fHEjc82PHl4Q6kLHi6IRuK98XySH+okL2EqhBBCCCHyB7uPOSGw+/bff/81w3GwP1mPfY0NzX75gSfv559/ducAEXfYx9hxGxIJuyIADQORgNcHatas6SGIeOGCyzaIJUAAIrwCHItQuuaaa+ykk05yAYF4oNHyL9vwLDVs2ND3Jz28YTRa9pk2bZqLvI8++sjFzfnnn++CBk8XohMRyPleeOEFO/30091jGERofpAu5yL/CCOOI08s8bAvnkC8XWzHDc4xQaTiPYuKqVQIgozrTNT7wjUiwBgAHA0PpQeH8sHbGY7LTyBybdGxhQzIZdIXPsVAuSIg2YcyxQvJuW+66Sbf9thjj7kIxCuHgGMsIGIaIU5YAAJ7XbjuhRBCCCE2FYgsI3oK2xQnAmBvYeMy1GifffbxjvVgtyYKwwQmcyKajSFH2M/HH3+8D+dhjohENu76QsKuCIB4Q8whZPCc0Zgw7vHo5CVkoiKF8V+MQcPDddRRR63pgaBBkhbrITpta+iJIP2wnTBEPERHHHGEe55OPfVUFzyMi2OWyzPPPNM233xzb/y4qxGLqRBt4JyXfCUSSYQ7IkJZ7rjjDvdU3XXXXS6CEF+UT1TgpgLhqpTl6NGjXaTFw7VTVuQRj1kAEUkZhxuafIfyi/feRYnWC6GrDMhlgprtt9/ex0Byw5MWaSDyGItHeVPuxGozUQx1wrhJhPrRRx/tYo9yCB5YIYQQQgiRPnjl6CzfeeedPeIN+NQYw3KwA7HTmDAF2xP7i2FJ2ITxYI/ieMBOxl7HnsPexFkiYbeJwxiqMIEJ3637888/fbwaAzPpRaCBBCGWCEI3EVk0UgZxMp6MxhlEFOkjFmi0iCbG2hELzDq2h4ZNIyUckzQImcSzRK8F4/E4FtFBKCGEMX+FCW5wrgVv1X333edj3PgXgUl4Iu5tvFzpiDvEKhOnIIoYd0gZk3fGsjEGkWtgH4QjPThsQ1wztpHxi3wegXhr6oB6wavWp08fH2OXXz7wbDLujrBMbnhEIg8JxCRlTlp4CRF2TLSC0KPOKAPyygOCumDsJddNGRSU5StzbOmKVVpSWJblltXylZZwm5b/Liqv9BfKi3JLtE1LoiW3ja2ijanMUlmYUEL3ZHoL9+MylVlaS1F5jmHfpAqii8gw7Dps2mDHYeMxPwXfN8b+IsIKGw2bkL9xDGBXY58RAQZRZwCQNttIh877DYVmxSxC4AVDDCC+gphj4g3CAjt16uQ9Akywwaw9iJ4wnSqihZkhGcBJI0U0ICCYfZGZIxF9uIuZORKvEzMwIv4It8Qzh5ijh4Jz05CBcEhCMBn7haeJmSERegghQjrxLjH+LQpj8hBi3CzMIBkmIGHmSDxS0K1bNxeWfCQcQRUgbSYTCZOtRL+JxWBUvHcIIuKX+bA6NxSzZ9JbghhGiF1xxRUe/hgP49WeffZZv15uSq6BmSy5PkJLKW8+WI4LnXS5ITk/3k/GB3KjEyqJ+x5xhoeVMkVo4ckkD8RXczx5xz0PTH5DuVMXwH122mmn+VhHJryhzqg7HgSEWVKu5Aexh8eS9GgHnJNjwgyc6UAex48dbd9OK2MzFmdbscLV4hslS5cttRW5dVKuXPnYGpGMpUuXeDtVeaUOxkLJkiVyl8QhPuLfrFy10hYtXOidXcWK6Zst+bFi5QpbvGhx7rupXO77Tv33qbBkyWKPuClbVmPZUyNn9XMs1z4pWWJ11NeGYMWqHGtSvbQduV2N2Jq8waamYx47jXkiiHQL365jG0uAznuiprChsB+xvbA9+ZsoLBwOpIUjgIgsOt+ZPA+bjkgtOuzjCY6DMMSqsAmzYkrYFTEQMXwUkcaEAOF7djQCxEPwGuFCZipWPDwBGiGiiIbJ/ogJ0iBeGM8cQgRXM8KGuGJCP5l1ETGByOOBhmDEcwW0CSb9QOQgdtiGtwvhiAeM8Mx4cFWTP45lrBkeR44jnTC+j4lcyMNWW231r8864JnEY0c+ETFRbxjrEI1cD8dx45Bfbkzyh2Dj+hGK9JQkgrJjPxo90N7xSoYyJE+UHzceQooQzuDJBI7jWrgZOQ9lwUJ8NnnAA0iZUy9BfMWfkzKg7ALchJwzeEaptyAK6flB2HHNGDOcJ11RBxyPiNyseVPLLiEjMhXmzZ7h91jDJv/UlcibOTOneYdQg8bNYmtEfowdNdyf7RUqV4utEclYtXypjR49KvcZmXtPZmuscX4sX7LQJ0xr2qJF7i8J4VSYOW2yvy/rNkj+PTTxD2NGDnMHQrmKmaEfeE8hurBDmWyQ6LC8wKbEWUCbYPgRdiFOhJ49e/okezg3sNHo9McDiJ2KrUuUFUsQjFEk7IQQa00QdngBCyIMN0Xo3EDoR0W4yBteJLyweFmJ1MD7zzs3r44o8W/o+KPDk9B4DCyRnHVtQG6M0BFNJ3Ze39gV/wYnAs8xnmF0UmUCiK8wIR6hmMnCJdkXoQTsi6OFTng68ImeC/YUUXDYC5QH69iWF+tL2MlHL4QQQgghhNhoIXoNDyPOrGSiDtgX0cqCqAMivIiqinaS45kjPdYnE3XrEwk7IYQQQgghhMhwJOyEEEIIIYQQIsORsBNCCCGEEEKIDEfCTgghhBBCCCEyHAk7IYQQQgghhMhwJOyEEEIIIYQQIsORsBNCCCGEEEKIDEfCTgghhBBCCCEynCIv7FasWGGLFy/2r8BnEnyFni/SL126NLbGbNmyZb6Or96vCzgX6XNuCGXHv0IIIYQQQoiNlwILu/nz59uff/5pv/zyiy+jRo1yEVHYvPPOO3buuefa999/H1uz9syePdsGDx5skyZNiq0pOFz3Tz/95P9GBdv06dPtmmuusW7durmgg6eeesrOP/98+/vvv/13XkycOPFf5ZqKMFu+fLndc889dskll9jUqVN93QcffGDnnHOOff755/57fYGwHDNmjP38889ezlzH77//bvPmzYvtsWGYPHnymvyMGDFiTb0IIYQQQgiR6WR36dLl5vLly1uZMmViq/Jn4MCB9vzzz9ubb75p/fr1swEDBrjwwnBu2bKllS5dOrbn2oMhjoBs166dNWjQILZ27fjss8/szjvvtAULFtiOO+5oxYoVTN8iVB544AF75ZVX7LfffrMddtjBKlSo4NtIG0FVvHhx22uvvSw7O9sGDRpk48ePt/bt21uNGjV8vygI49dee81eeuklF7SU63fffWdZWVm22WabJc0novKLL76wOXPm2J577un5GDJkiOdrm222sebNm8f2XPfgNezevbu98MIL9uWXX3o50GYQU1x3zZo1Y3uuHxC9tNUXX3zR3n77bevfv7+XK+tbtWrldbOxgqebjoxqVatYdm5bFPmzdMkiW7Z0qVWpWjW2RiRjyeKFtmLZMqtcReWVKnNnz7KyZcvkvnfLxtaIpKxaaXNz323Vq1W1Yhvx87qwWLliuS3ItU+qV6tmWQW0bzY1Fi2cbzm57axSpcqxNSIZ2KVzZs208uXL5dr8qeuHdcGwYcPsueees2+//dYXbG00CX9XrFjRbc65c+fae++9Zx9++KFvw2FSt27dPO1qtnP8W2+95f9OmTLF6tWrZ6VKlYrtkT44E9ANVXNti3Vhd2J7L1y40LJyjf+cWrVqWZUqVWKbkoOR/swzz+RWZnk75ZRTrFmzZr7+r7/+cs8V62rXru3rCgNEE8b4//73P9tll11ia9cOKvX111+3nXfe2Y444ghvoAUB4fX0009748Czhndsv/328214zW699VYrV66ce+1KlixpDz/8sP3444929dVX2+abb+77BRBmTz75pItOxPGpp55qlStXtj/++MPTOvbYY61EiRKxvf8LIuX222+3CRMm+Pnq1Knj5fbqq6/a6aefbvvvv39sz3UPovb+++93IXfhhRe6IEdMvfHGG1a/fn3PJ+WyPsB7+Oyzz/oN3aRJEzvttNNcXPIgoM6OO+64tDo1Mg3CcyeMHWNvjci2ifPNsvWOzxfE8KqVq6xEybzvN/EPK1fklldObnkleT6Jf7N82fJcgVJso+5UKkxyVuXY8lyxQhsr6Pt6UwJ7AsNU5ZU6lBf2gp5jqcNzjGcYz7J1wdIVq+zs3eraVvXLx9Yk5ptvvrG77rrL/6a9U48zZsxwoXPHHXe4cwO7c+zYsX5vzJw50+u5c+fObgPGgwC77bbbPLoOG2rWrFnePnbffXfr2rWr2/MFAdsYGx3dtC7aGZ346IW0hB2hixQShXXVVVfl6QWiUPAUlS1b1kibMDwuBAN/0aJFLlZQrShlPFEY+wGOJYSPUE/25+933333X8KO9Mg8Dap169b/EpIUGkY7lde4ceOEeeTYoUOHevpNmzb1yuY4Kp+/CYVEUfM7rxcvlfz44497XhBOhFkiHG688UZvWOkKu+HDh3uDqV69um/PSxxT9njiaJicp2HDhtaiRQvPDw0xP2GHR4/yxzuIcNx2223dqwjcDJQdaQDpY+QiNDkP5/7111+97qjbrbfe2gV+PEHYjRw50vPSqFEjD02lPDg/3lKOp42Qd3oYaFukR+8KNxLb2BfRxfrgCcXjSR2xjnriN9fRpk2bhAKNfSlXvMi0WfKSCEQoaXG9Ib3geaatsG377bf3dkFZ0zlA26CNUH6UCzcqbZm/ae+0ff7mOiinrbbaao2gpazZxsOH47bYYguv+wChrJQfkBZtuSBQlhPHjbHuP6+0kbNzX1oSdimQawhhC+XWkUgFlVfaYGx7canMUsbLTOWVMiqvNNFzLG3WcRtbvHyVXXNgI2vXtGJsTWpgf5999tluN957771uy+F122mnndyGo7MfRwpC7eabb3Z7NAo65NNPP3X7GFuaSDrsd+y4W265xdq2bRvbMz3Wl7BLKxSTsUl47Lbbbjs76KCDcus0ywUURmpYWEfm8WThDkWYMdYL4UghU5jvv/++F/IPP/zgBjzuTYQMhdmrVy97+eWXPVSObRjvrCdkEiFGhbCd0D6OR1hxLAteQ8QWXi8MbwQMhnx86B/iikqisjHM8bwhzPDgUJlcI2lzPYTqJXLVYpCTDwTa3nvv7eceN26ch4xynYgVwhARdIRGIgK4JgRMolBMzkv50tDYTjnGwzl79OjhYZr0UHCNeEnZl4ZCmSC6QigmgoQwVq4RgTt69Gh75JFH1riiuUYEIuKasqCe8MZ+9dVXvp38Uk+UO17Jhx56yEU29cqxpEe6QXQFqC+Oo5ERhlqpUiU/zyeffOJ5RWRyLdQBgor6Yn/EDcKO9VxjaCPsw/WRztdff+1tAOFDetQV+aQjgLqK70nhWthOmOw+++yTsFy5aUPYaCgX6jKIO7Y///zzfjPTzhDFPCyoc7y+CDvKjbwROkw5Iv4Q4LSRUF60Ce4d7hnqsU+fPl6PbKOeKGfaBffME088sSYUl3QoZx5I6YJQnT93jg2eajZ3qVnxYllWLLcMtCRbLLYk2qblv4vKK/1FZZb+ovJKb1F5pbfonkx/WbfltSpXM7ZvUcnqVUkv/JHwSWxDbE3sPvQNToSgc7DBsB9xWGAvx4ss7HX2D7Yt27Hj0DbYfAXtaMc2Xh+hmGn132OoUyAoWAxkvCFnnXWWhw2eeeaZdu2117pnhkLAIMbLgbGK0XvYYYe594DfjEvDWMaDgnrFIAaMYkL2MKgRWhdccIEbphAKFlGCkY7BjAeIuFnSIm3G+zHO7/LLL/d1hx9++Jrjo1CgVHCoTP5FxOFZuf76693bRIUilLieROCixT2Loq9WrZp7DilQjPKCQIOhbInfTSQ+yB9hqYidAw880IXGgw8+6NdBWCmetrwaCulxPN47BNF1113nx+y7774uqhAWCCPGoSGyqS8mfkGMEwJ6wAEH+LYQasuxZ5xxhnucPv74Y893IliP+MMbyY1GWVJ3eKbIE4IZ0XbkkUe6kEEkI+gQV7jHOQ8T5yCgEEtcA8KNm4N6vuyyy1wEkmfaDfvFg4eYNkC5JhLotD3Og2CjPInTRlhT9x999JHvwzkp53A8eSe9aF3xN50QCDPKj44I8oyQY2wfXkpuZvYnrwh5RC/ijvuG+G3KiGujjdOuaYts58GUqB0LIYQQQojVIJyw67C3op352Lh0kmNf4njCxseREsReMrBT8YRhuxLBVtRJS9hhWLOgCgEPCoINocF6xAn/AoYowqBjx46+H8YxXgeMeDxTjLfCo0ahIhg5DrHEcRjDiCVC1zB+WceCB4r9EHF4jkiH0DaMfM6NMGCsGR5BBAKeKkL2UgERcuihh3ooHeGZiFdEAWItEQgsvFgIOkDgIWa5Jrw1iUREMkLjywvygXAhvI8y4brpbcBbyLVPmzbN90uUDuto7Ig/PGKkg1DD80R5IsARFJQxYYgslD/XwD4cj0eJc+Jx5Fj+RcxwLGUeTzgWEX/ppZe69/Xggw92wRbyyHHUUYcOHTxt8oIHFrc4NxHnIf3QScD+HEv5HnLIId6e6ChARNEmOCZdKAvqfrfddnOByM2O4KXN0unAtkRlGg/7cexRRx3lZUxYbgjLZDIc8sY2oCzx8vGgQcyRB64fYch10I5pe7RxxOGuu+6aEQ8TIYQQQogNBZ3yCDiivPC6BXBM4IjCWYADhs589skP9Al6BfsT2xttUNRJS30gZIKRjRGOAGDyEbw6wWUZBQ9SGL8FFCbxrHibMFqZxRGDOIggxAV/c44oGNbsh0HPeTGWOR7PBiIzhFqizi+++GI3mPFuMeYsHQ8awibAeThvIqOesELGP+Gxu/vuu+3KK690DyP5J4QPoZmumxUhRVnhuUkklFjH9SOQo2WKuALKgTznRUiTssHLRvkRkkqvBqG4iBFEMN47PJ6EGlIehB9yXv5GdBCuyLH8iygPXqh4qC+2I+rwhBGXzOQyXGcUriccz3k4jnKkx4Xz4E5nn/jjoucMPS6hwyEK+cMji7cw0XbKhboK5Qicj3VsIz/x5Ur5J7pm2m6oGzo18EgzLg/v3GOPPebhl0FAs1D+XCMhAfzG28e56CxhUC9inRBRPNOJvJFCCCGEEGK1hkBXYKsyXCxq12GL9ezZ020qNAteODQCeiYvcKgwrwid8XT4E52YCaQl7PAaMB6Li2SWwSAWKMS8REV0Pd4YQvOYzKN3795u+GIgYzzzL0Y4fyOOAI9PKHSMc7wo7IcXEHHIct9997kKR2Ti8cDbh5eI78URKorxTJqFCSGjeMnwmKHeEZZ4Z1D/GONcZ7imVKHRcX0Y8AjXAA0LzxEeHQx/xGQoE87B9SFE8OQFgRwPdYDwRjBTTsweRNkxnpFwvz322MN7JRhjuOWWW/p1UI7UD/9yc4TjEWocyzg3xBrhrpw/EeSHWGTSy2ta2Wj7IH3OQ10zmybnITSSmw9PL+cJ5Uo7QgzxmxuUY+iBiQexivscbyWiNYDIo1zZRjpce4Dyx8NJvSLUSJvzILqBdoVATlS/4Xo4nmOY9IdPP3D99CTRKYDooyxOOumkNddIBwFhrsErSogA4yGZxZNQVrzTQgghhBDivxD1x7wEzK3BRClRsC3RMMzlgAMI+x27kEjARGAjMtSHoTNEleHwiJ9kpaiS1uQpGN4UBoYvbk0MakQMBiuGNtsRCRjgeHQwblG5oTDwZCEKEWy4SpkcAk8KooSCw4Am/hXDmQVvDfthBCN8CFFjO5XHdrxxeJ/4m0pELOLFYzvHIYJwnRKyF4X9qXzctBj+7I9AIqQvuGbxspB/QvQQnAHELLNNci18DJzwTWbrZGE/rokwOhoP4Zp4fgiX5F8mykBMkGb8hC54zADxgbgjj+SJcV7h+hASpIG3kPLmXNQFIoDrxMsVrplGTDqEQBImSoNGjFB+HMs1U2+UH6IDwYf3iHYQJnZBvFJ3bAvn5lhEEOVHyCvrqZcowePGBCnUa7T8AggcbhiEMdcWRF8oJ87DQn45D+IL0cm5Edb8y3jBMMEK9Yb3OL4dI5Roj6RDm6Asabt4ybipKSvS4+/wUXUmXEFkI7T4F3HN9SLsyBP5oY65bxiPR/ocw/XS3llP+YbJYUif46hzQkjZTr6px2g90ymAhxTPXmj7LNQbn9Hg3ksXyo3JU36cnGOzFuOFzhWfueu1JFuyYv/yX/w2Lf9dVF7pLyqz9JZQXiwqs/wXlVf6i+7J9Jd1W2bLV+bYri0qW/0UJ0+hoxx7C+cPdnGAznFsOBwN2JjoFoZroTmOPvpot7+ZtwM7DlsSu5ffzHGA/cxM9dFZywsKtjG6ApuYfBQ2iFHs1bS/YweIBwxPjGUSwSjHk4cRj5FP4niDEG2IH4QBcFEIL0QTsD9eNgr3vPPOc5FABRBGiXDCaGa8G+IDAYX3CIO+b9++vh8Fw/kIXUMgYEQzQQhpYmxjDGNok34UDHvOwfkxtHHdEkN74oknrlH5eEsw1PEGMo4rwDrCLskrk3dE06Zc8CACnhbSxNuF94n9cAEzBo9pWIOAjIK3h94DJoFBaAANEcGCOMVIRxAgSsgHjREhjTjBs8QEJIzl4nyIMyZGobw5nrKk/Gm4lD+Tc1AviE5uAMT2Pffc495ARCF5YR/ECOnRAxIECHVDw6esGF+JeIrCebjBqA8mwImWXwBBwwymTJRDuUcbOfXDeahHhBqCm/F5CCKuHQ8YnkK8jAgoyggRliz2mfZCuYaQRjyspMEYydCmyC9tGQFJuwgeQEJEEaHkiXKmLVLOCEHqkjzS3rkm2gRho9wDCGXEM8eTx5NPPnlNHqlnvN4IPtoG40lpxzw8yCOT/3AO0ubaqaMQ5pkOeNNH515f5Vr1rXjJ0rmPYZEfM3Pv4/m5D1/qTOTP9Nxn0aLc90BenxIR/2X0mNHeaVRVH3VPiRBhQecW73aRnIWLFua+p6f4PVmiAO+NTRHet8uWL7cGubaByB9sxNG5NlDVXO0QbPzCBnFXsXS2lSyef3AhdhMRUtjJRKVhNwaIeOI7dtimRFJhF2FzEgnGxI/Ymtiq2NXM3M8M6wg+1vOcZiFdjsNOIyIQDZAuOEt4jmH/x+uSwgCbmHZcIGEnNj6YpAPBipBFSAAhkPR+IOyivR8bEoQdNx4DYNfnR9czFR5ECNemTZpYqdL/HrsqEjNzxnTv1GjaLPF3OsW/mT5tqr+wmjTNfyC6WM3IEcP9nVu12tr3Am8KLFu6xDvBMIiKl5Cwy4/FucKOTlo6hItlS9ilwpTJk9zwb9hIHXqpMmL4MO+MrlwEOqgQdjgtcCTgcCCCMApOACIJeVch1KKT0hGBRUc72/D24URgNnOipQAxCHTSM+EfzhQJO1HkwbtHCCAeOrx9hJzikcKzRTwybaQogNfs0Ucf9clF8KqJ5ARhh/cpPkxVJIZIA4RdfAi3SAwvEl5YiaIQRGKIIOCdWxjhPZsCRJTwPiKCJzohgkjMujYgN0YY246wU6RGauCx4znGMyzRcBvxX9aXsEtr8hSx8UJIJxOj0NuBqKM3gu/XXXHFFUVG1AEPEcZbxo9RFEIIIYQQYlNGwk44xBu3a9fOP93AbJfdunXzWRuLWk8Mk4t07dr1X/HTQgghhBBCbOpI2AkhhBBCCCFEhiNhJ4QQQgghhBAZjoSdEEIIIYQQQmQ4EnZCCCGEEEIIkeFI2AkhhBBCCCFEhiNhJ4QQQgghhBAZjoSdEEIIIYQQQmQ4EnbCGT58uD399NP2559/xtYUDnPmzLHXXnvNevToYb///ntsbeazePFie+ONN3xZtmxZbK0QQgghhBAbBgm7QmTkyJH+ce9zzz3XLrnkEvvyyy9t5cqVvm3BggU2bdo0FwQbGvI0ffp0mz17tuXk5Pi68ePH21tvvWVDhgzx34XB0qVL7ZlnnrE+ffrYN99846IxnC/KkiVLbMCAAXbttdd62V122WX29ttvF7pgWrVqlT322GN21VVX2YgRI2JrCwZ57t+/v3322WcZIexKFtetniqlimdZyezYD5EvKq/0obwoN5EapXOfX15mJfQcS4VwT5ZQeaWMnmNiYyEr15DPqVWrllWpUiW2ShQEPF733HOPZWVl2bbbbrtGyF188cVWt25de+GFF1ysnH/++bbXXnvFjtowTJ482a644gpr1qyZ3XDDDVa8eHH74osv7OGHH7aTTz7ZOnbsGNtz7Zg0aZKLKNrXrbfeaqVLl45t+YdZs2ZZz5497dtvv7XmzZt7nhCEf//9t5133nm2xRZbxPZce1asWGFXXnmljRo1yq97++23j21JHzyR3bp1c6HKtZUrVy62pWhBWY4dM9qm5VS1JTklrJhsyXyZP3+Bd8DUrFkjtkYkY968ed7OatRQeaUK74ayZcta+fLlY2tEMpYtW24zZ8606tWr54qV4rG1Ii+WLFma+46a7fdkdrbUSirMmTPXVubaCNWqV4utSR36q7Ozs2z3FpVTfsfSsf7LL7/48xPbaKuttnJbEWjrgwcPzn0XzXfbYptttsn3+Upn88CBA23RokW20047rfPnMbYPdi/3ZNWqVWNrRTLQBRMmTHA7t0SJErG1hQdtaurUqRJ2hQXeLsTbEUccYaeccoqvGzNmjIuaUqVK2UsvvWR9+/a1c845x/bYY481D1u8SMWKre5Vi/4N3DisQyzGr2cJ6/DA8Tf7ReFY9guwnQXBhXesSZMmds0113gD++qrr1zYnXrqqXb44YfnmWYiwnmi+/Mbr9hNN93kQveiiy7y88Sn9/rrr9uLL75oO+ywg3vrqlVb/VDFg1i5cmV/qJFWKC/+ji+TaLmFv9kv5Cms5xgeRDwsN998cytTpoxvg+BZjT9P9Jr4DayLF3YYaeEc4ZzxaUSPzy/9wgKDe+K4MfbYjytsxKwck+Muf4pRH5H6EslReaVPeAawiPzhCUmZ0cZUYvmj8koff47lsqoA9ySHlClZzJ7t1NpK5Aq8/Pjrr7/soYce8g5s3tHUFbbhaaed5tFL2EREgCEEsB9btWrl9kadOnViKfwDdfzhhx/6wnCX5cuX24MPPmg77rhjbI91A88uCbv0kLDLMN555x177rnnbOutt7ZOnTpZw4YNfT03HYIJj1QQDSVLlvSblN/cgHiO6LX5/vvv7cILL/Q0fv75Zxc9o0ePtkqVKtnBBx9s++yzj4sR0uLGP/TQQz108rvvvvOeHrxtwVvI2C9CQXlo0BtEbw69OCyEI/IbQYEXCyHXoEEDe/TRR2333Xd3bwXnr1+/vqdJT1IQH1GmTJli7777rud74cKFnoeDDjrI9txzT/v111/tkUce8d4jjiUPeOCiDxuu+c4773QP2o033uhiKwppPvDAA95Q77jjDu/d5mHH31zHWWed5TcJD8jtttvOr3vQoEHuJeWhQxjoAQccYD/++KM3+EsvvdTee+89fxixD9fM8XhS2YcH4v7772/HHXecffzxx17+iM1dd93Vt+GRJR3CbCtWrOh55jx33XWXi9iQD44B0qV8yOcuu+zi6VEn1BtCmmtp1KiRnXjiiTZ27Fh78803vU3g0T3qqKMK5cYPwu7pwats1GwJOyGEEKIwQdiVzhV2T57cMl9hh311wQUXuNeeiCZsNjqbscWwST766CP/u0OHDm5X0AmP3XH22WfbmWeeGUvlH+bOnetzGNSrV8/tLmyg+++/f60iklJBwi591pewk5lXSOy8885+U+I+v/322917R8gjPTGIkJYtW7rIw/BHSCHW8BIhXjD+8aIh3rhBhg0bZvfee6/vf+yxx1rTpk1dNNIjA2GMXK9evdxTdOCBB9qMGTP8N/8yWQkPh3bt2rlQYX+EO6IK8bX33nu7gOCGPPLII23LLbf0dMkrwgNPGYII4cZ5CQuIh4cSoguBwvUdffTRniaikXX0LCESEXUIRMQMD54oPMxo5FxD/DYg3zwEKaPQs02ZcBzCNPxmO97QiRMn2iGHHOL558FII6ceEIRcM+ISTxvrSY/jmDCG/LZv3969rePGjfM8hfMg6AIhL2yLh7xy04Z8AWPvomnwL/WM9xZvKYKR8+HxQ6zvu+++nlcEXmFPYiOEEEKIDQvCi85sbJXddtvN3/nYS9iPgO3FtgoVKngnPwt2FLZDIrAlGVpDhzTevWAriU0XCbtCombNmj7pByIHTxTiCpGDAGIdY8W44fibMWzcjPxGgNSuXds6d+7s67m5EXDcyAg2BBHrSR/PHB4YBBRCAs8O7nvCJ9u0aeM9N9z8PDTwBOHWJywUYchDIgg7vGqkQQz28ccf7x65kBceKvQMcSweNMbA0QMQzw8//OC9SfQq4ZHCw3TSSSf5eb7++mu/pv3228+vg7wgIOPFG9tYIK+HUXSfAAI0rONfygKvc7QMEV+ILK6N3jFEM2GenIdjGFdIOSGi8aZxDcccc4x7TBGilEX0PMDf0d/xJNo/Pq+cn7Lq1KmTlxeCGyGKZ5S6QICSd7x5QgghhNh4wObALqCTGY8dNhoRXImEGxFPdDQDNl4ysFnysqPEpoWEXSFC+CU3KhNzIIrwuhAvDdx0EPUAAUY8AiuMLWM7Ao1/EYZ47BgHx82NqEPEADdwOAYI72QdC0IKbxsC8dNPP/VwTgRXyAPpAOcO6yCvNBN5qPDi8XCKijV6nRCseK44R5gtkjyHfEfheM7BNrxhychLUIX8RcsQQlkg8jhHWBfgGDx35LFx48axtat7v6K9XnmdNy9S2T+aT/bnfIR2An+zLlovQgghhMh8sHVY8NzRwU6UFrNrMx9BvB3E0BE6oLFjiAoTIhUk7NYBrVu39jDEIDogCAXETDzR/bjRESLE3xIayLgwxoNdfvnl3rMTFR1RwRUVIggH/iWkr3v37u6xwyOElyrA/uwTXQeJ0kwEY/3Yl9DEAN49RB35J91kxwNiBlHFMcSGJ4I0EH5BjCYqP2C/aN4DidbFg4c1HtJjCQ9a6iUZ4VqjoZiUbyJCnsIx0byHdXkdK4QQQojMhHc873cidxi2c9ttt/nkKAzLiHrtmKn82WefdTuJ2dSJghIiFSTsCgG8a6+88sqacV6EKPbr18/HdIXxawg1vDDcvOyDpyiR8Y5wadGihQsKBA9j81gYq8UsmwiMYPzHQ3q49wmFJJwQUYj3EEFIqGKAc5AOXjfyyjHpQmgpY+MYk/fbb7/5NTGuj7Tatm2bNJ8BjieUk7IhdJW0Qvkx9o2yQqRy7UzQgufxqaeeSuj9Kwh4WAmF5LxMO8xMnExKQznjiURsITjxlvbu3dtDKOKFMHCd5BNByyQozExFHXzwwQcJ9xdCCCHEpkeYjZtOeuA3og37METqYFMxSRwd2oyfYyZ1IVJFwq4QQMSESS8Y58WsiQgzZjCiJwYYx4V3qk+fPh6uiXcLuHHjwzMZ58ZEGnzU+4wzzvBZFhGK4RsnCBs8Q9FwPdJgHb07hIEynW7Xrl195sbrrrvOJzphMhfA9c/4PEQUnyH45JNPfD15iU+TdYm8XlwX4+bYjnikR2no0KEeOkr+AcGT6PqiMGkJ4wQJpWQWTcqP0NPwqQjyich6/PHH7eabb/YyYAmesbzOQZ7jrwfCNbE+zEiJ0KWcuAbCHihDBDl1FmYqRbDxLRkEOedk4W8W0iIMlYlqELbMYsWspMx2hdgLeeBf8h2EaTQN/obgnYzP99qyfGVuOa3ILRMt+S7LcstqWW4VJdqm5b+Lyiv9hfKi3BJt05Joycl9hqmNpb6ovNJdCuM5lgp03GMz/vHHH/6bOQzozGYyO2wbOpiZgRsbBvuMcfdRmLeBjnDmXIh2ciMUSRfC8BOxaaLPHRQS3IR4doL3Cw9O/GQhuNmZzZIeGqY7RWQwSQaeK0RGNMwQwx6PFV47blaEDxOoAOdAaNDLEzxx/MazxQ3N7Jh4ipiMg38///xzn76fmSuZsAMQnnjAeDDg3cPbRxoIlHAexBXnR5AiXBPBQyhcM22ItAKcgwcW49aIEU8WXsh4N8YFUiZ48MgHk4oAgpSHGeMESYdypkzwuCGUEGN4R8lnKEPCK7k+roW0APHENTEgmfDU0HPGNXB+8kedhal7CTNlf6B+EFzUH+chj1wb8GF18kP6rCN9zkl+g0AlTa6PhzhphZk7QxqkyTXgReX6onW7NpDnMbnlsKJsTVtZjPF7sQ0iT+bmtueFi/h8x39nahX/ZU7uvcO9XifW8STyh061CrnP1Iq5z0aRP8tyn2NTcp+dderUzn32ymjNjyW59+P0GdOtbp26lq2okZTg3bsi1/6oVZCQxxwiocw2r1Mu33csdgWdxdgGm222mf/G9iLCiuE3fB6L2cixm4iMwi7BvsSmxHtHNBBDcxjuc99997nNxOcOsCWxGXEaEOVFBzX7hU9vFTbYO/rcQXpgT2Pf6Tt2Ii0IA2T6fB4YeKMQHISI8jBgpkseHGLTAWGH8G3RrIkVL1k6tlYkY86sGS7uGjVtHlsjkjFrxjRbMH++NWzSLLZG5MeYkcOtSq4xVKnKPxMpibxZuWyJd9RhEGUVl7DLj2WLF3qHZbMWuc+wLAm7VJg+dbItW7bU6jX4ZzK1dQWd1a+++qpHOSHgsMvC5ChEdQ0cONBtN0QbAioIuyuvvNIdBMydQAQRHfWIBX5zf9A5TOc2x3EM+0vYFR0k7ESBwFPFd/H69+/v3iXA20eMNtP5By+V2DQIwg6PoOo+NbhvmJkWT6zIH14kvLB4WYnUwCDinYtRJPIHjzAeDiItwtgkkTfr2oDcGEEwMSyCd6XIHwm79Flfwk5j7DYycL/jqbvzzjt9XBoLfzOBigx7IYQQQgghNk4k7DZCcMUztozxaCz8nWx8mxBCCCGEECKzkbATQgghhBBCiAxHwk4IIYQQQgghMhwJOyGEEEIIIYTIcCTshBBCCCGEECLDkbATQgghhBBCiAxHwk4IIYQQQgghMhwJOyEKwPz58/1DkHwAXAghhBBCiA2NhJ0QabJy5Up78MEH7dprr7UJEybE1gohhBAbHr5bGxYhxKZF1pAhQ3Jq1aplVapUia0SIvPIycmxgQMH+oLw2myzzeywww6zkiVLxvYwW7RokT3//PM2Z84c22GHHWzvvfeObTEbPny4vfvuu+6By87OtuLFi9uqVatsxYoVvn3fffe1tm3b+t+IuRtuuMFatmxpF198sZUuXdrXw6+//moffvihlStXzg4//HBr2LBhbMs/TJs2zfr162djx471F++WW25pHTp0sP79+9sff/zh52fhQ/Ocn+vh/jzttNOsbNmysVRSg+sZNWqUNW/axEqU+iefIm/mzJrhbaRx0+axNSIZs6ZPs/kL5lujJs1ia0R+jB453KpWrWqVqlSLrRHJWLFsiY0ePdqaNWtmxYr/80zfmOAdxrOedwLP/+i6KGzn3ZBItPHOYlm4cKG/pygv3mXJjhGrmTRpki1btswaN24cWyOSQdvEbqpevbo/y0T+LFiwYM19WaJEidjawmP27NkeSSZhJzIeXmSvvfaavf3221ajRg0XVTRwxNhRRx0V28ts0KBB7mnj4c1+99xzj1WsWNG35d4H9uqrr9qSJUs8zHLKlCm+rXbt2v4yPOSQQ2yXXXbxfd9//3174YUX7KSTTvL1AV7ADz/8sH355ZeepyOPPNJOPfXUNS9T1n311Vf24osvusisV6+ev2xnzpxpBxxwgIuwwYMH+zpufvZBGJYqVcofnuedd55fWzqQ5pjRoyyrQh3LyS6Zm5fYBpEniLoFCxZa/fr1YmtEMmbNmm2LF69uzyI1JoyfYBUqVLBKlSvF1ohk8BybMnmK1a1b10qULHyDqDDJtXetZPFi1qR66h1py5cvt27dutn3339v5cuXt8cff9ywy/7880+7+uqr/Z3FPhjTvA8effRRa978vx1PzzzzjD377LNrjEYEIvsj7u6++27v8BSJkbBLDwm79JGwEyJF5s2b52GRCKG77rrLRRteKoyB1q1b+z54vu69914bP368iyUEVJcuXWzXXXf17VG+/vpre+SRR2zPPfe0zp07x9auhgc/4hAhePPNN1ujRo1iW8zGjRtnV111le244472999/+z115ZVXrrm3xowZY127dvUH4llnnWXt27f39SNHjnTR16JFC/8Nt956q/3+++/+Mo6eI10og4njxtgTP620kbNWWa69IfIjV/0ixnNy60Tkz+qOi9zyylF5pUpWsWL+HMj9X2yNSE7uPVmMe5LyKtpltjI3j3WrlLZHTvjneZ4fffv2tYceesiNPd5VvXv39k7F3377zc4//3x/V2y++ebeZhBpBx54YEJj+pdffvF3G52MdFCSFh2RdFI++eSTLoxFYiTs0kPCLn3Wl7CTmScyHl5iCBh6NPG08cBp2rTpGlEHPLQRXq1atVojqH7++Wf/N54QfonYiod0EI1NmjSx+vXrx9auhpcq3jbS5zzsh5AM0BuLN4iwy5AH4CaPijquI5ybvwuDEtlZ3ousJYUlt6xK5D4ZE27T8p+FtlUiW+WVzuLtS/dkGku4JzOjzLgnUmXGjBn2xhtveEg+74349w6/99prL4/+IByfSJG8DOltt93WOnXqZGeccYYdc8wxLgZ5N3J8nTp1YnsJITZmJOxExkNv5E477eS9IXjlevbs6T1JUYYOHWrTp0+37bff3l929DLhKUMIpkNIp127dmvGQQBikFBPekQRabxg6f2j9zTA+DmEH2PzhBBCiA8++MBmzZrl0SHRMeEB3jO8RxiDzRhyIlTyY/Hixd6J+NJLL3nI7+677x7zrAshNnYk7ETGw4uP8WyHHnqoe7gIa2H83A8//ODbEV2MVahcubKLOkIj8ebhfUPcpQqeQSZHYQwE6UQhzJJJURBtnId/CXH+8ccfvcdUCCGEiDJ58mQXX4yxJgQwfqIUoDOQ8eOE+RPaf9NNN/n7Jhm8E//66y8P+9pqq63+Fb0ihNi4kbATGwWINUJQGJNG7ySxxkyoQk8ofyPICJ+kt5OXHRM98BLFi5Yo5DIReAHpOd1iiy1ctEUhfcb4Ee5C+vSYcg7EHuPtIHj4QqinEEKITRPeA3369LFKlSr5JF9MchK8amGmZQTZ66+/bu+8846/z3beeWefgIu/k8H7h/04B7M5lylTJrZFCLGxI2EnNhp4KTLujXEICCxCM/GWET7J9M8//fSTXXjhhT4YnZnD6AllcHoqoS3w3XffuUcQYRcNmeEliuhjRs2nnnrK0+czCGEQO147IEQTEcmkKEIIITZd+HwD4ZVMhsJMysyWjAePd8Rbb73l47OZYIHJwFjw6O2zzz6+js7DZJD2sGHDrGbNmv/6rI8QYuNHwk5kPLzE3nzzTffMMa6NSUwYO4fHjBcb4xIYZ8AYhttuu81uv/12n1qacXLsF4RXPD5rXQyEId49BCPj56LwMkY8EvLCbJakz3kQkXgSEY947vAk0jv7zTff+HfsyCsLs3AyPi+e6PnXluUrc2zZilVaUlgoq+WrLOE2Lf9dVF7pL5SX7sk0ltyyyv3H/024vYgt1G1+0OmIJ413ELMwd+/e3QUbwo7wzBEjRvwnuoMIFLYzRhz4mw7F+BBO3mlhoi5EoRBi00GfOxAZD+Pk+AQBs4vxgsNzR9jlOeec4561K664wse88UmEqKeNQeu8UAlVQeiFMJjPPvvMv0e333772QUXXODr8L7dd999/ikDBFsUQmXw1DEGgtnHAog2PmTO+D48ePS2fvvtt74/YjDklY+On3DCCf7dPcAryKcUEIt8viHR94pSBeNh/NjRNmBiaZu6KMuy1ZWTL8uWLXeDqmxZhS+lAu185YqVVkbllTKEbZcoXqLIf5OtqLBq5SpbvGSxCyEiLYoyuVrLqpYvYZ07JP+0AKIsOusxkR8894no6NWrl0ef9OjRw8d0E5KJAGRiMN5zdB7yqR7Gk99///3WsWNHfy/xPuHdQifm3Llz/RMKW2+9dewMIhn63EF66HMH6aPv2AmRBoStMFicBzNCabvttvM2zcuQzxo0aNDAp5OOwuyW4YOwu+222xqDgbR4ufLJBKafBsJkGMB+ySWXrPlQeQAP4cSJE/0TBkycEoVzk16bNm38ZgZ6UkmfFy/n5Lt6CM9wo/PCJ+wTLyFeRbyNBQVhx2cXWjRrYsVLpv7B3E2ZubNm2Jy5c6xRk4IL6k2J2TOm5b6w5luDxqvbt8ifMaOGW9UqVa1ilWqxNSIZq5YvsVGjR1vzZrn3ZPbGKYbxvDE5Cp2IjL3jO3aMk3viiSc8rBJ4jxx22GF2xBFH+LuD/ej8O/roo71jkXV8A48Oy2222cZniWbWaJE/EnbpIWGXPhJ2QhQREGK33HKLzZw50z15mfSiDMKOl5UG0KcGgh/RvTae0k0JXiS8sELHhcgfDCLeuSGkTiQHbxYzQdLZxiQjGyN06BGyj8DDW8fYOyD8MowDJ5Q/aqvR+ccxdCiG9Xj0uCfxCjNsIKQjkiNhlx4SdumzvoSdArOEyAfCZTbbbDM79thj1fsphBCi0MHbhpcOYREVYxjNrGOJ74AvV66cDzuIrsfQxnBEBBbmOG0hRGYgYSdEPjD4/Nxzz7WDDjootkYIIYQomjBGGA+gEGLTQ8JOCCGEEEIIITIcCTshhBBCCCGEyHAk7IQQQgghhBAiw5GwE0IIIYQQQogMR8JOCCGEEEIIITIcCTshhBBCCCGEyHAk7IQQQgghhBAiw5GwE2IDwcdjV65cqe8NCSGEEEKItUbCrgAsX77cRowYYUOHDrW///7bF/6eNGlSbI/MBqExYcIEv64lS5bE1q7+6Ono0aN9/YIFC2JrV+8/atQo30bZJGLixIk2fPhwW7p0aWzNf5k3b54NGzbMZsyYEVtT+CCkyOuQIUP837zyuz4YNGiQde7c2fr06RNbI4QQQgghRMHI7tKly83ly5e3MmXKxFaJ/Bg/frx17drV3n//ffvkk0+sX79+9tFHH9ncuXOtffv2sb0yF8RPr169rEePHtagQQNr3Lixr588ebLdeeed1rdvX2vUqJEvMGfOHLv22mtduO20005WqlQpXx9AEN5+++0uYFq2bGl169Z1bxVl9+eff1qdOnWsdOnS/pv9Fi5caDvssIMVK1a4/Q7z58+3l19+2Z5++mm/hi+//NKF5uabb27Z2dmxvdYfY8aMsW+++caaNGliW2+9dWxt4UJdzp4926pXq5J7jcVja0Uyli9dbMuWLrHKVarG1ohkLFuyyFYsX1ZkyotnygcffOAdJ3Qo1axZ81/vt19++cW3f//99749PH/ygn0+/PBD+/rrr73jqUKFCla5cuXY1oIxa9Ysz1PZsmVja0QyeIfwnqlSpYoVL67nWH4sW7bMO0qrVq26Qd5tmQj2Ae/Ltb23NyV4jvEMk35IjXV9X+KIwX7OGjJkSE6tWrX8gSlSA4/VbbfdZg0bNrSTTjppjVFQrlw5NyI2BhA+zz77rB100EF25pln+jpEyKOPPupi6PDDD7dTTjnFsrKy7Mcff7T77rvPdtllFzv//PMTNthHHnnEhQzbmzVr5usuvfRSf1kj5mrXru2G06uvvmq77767HX300Z52YYIxh6jbY4897LDDDrNx48bZ4MGD7fTTT7eKFSvG9lp/cL1PPPGEHXDAAV6W6wLqasLYMfbBmOI2aUGWZctHny8Ykbzg4zsoRGJWLM8tr1XrrryWr8ix1nXK2um71omtyRvupwEDBriRxgsUttlmG7vrrrv8+fzcc8/ZO++8Y4sXL7ZFixZ5Pbdr186fQYny//HHH9sLL7zgzynS5MVcr149379FixaxvdKHTjDeudWrV4+tEcmgvnh/NG3aVPdlChBRQ9QN79oSJUrE1opkEHHF/R06skVy6JznOcYzDKEi8mdd35d04k+dOlXCriDQa3vLLbdY69at7fLLL7eSJUvGtvwDhUtoImGK9evXdxEIrMPzhfjhJVWjRg1fj4HBTUIPCGA84BEjVPCPP/7wB852223njYE06ZVGnW+11VYJX3Q0Hh5UHE8P82abbbZGgLKehfzzsoRWrVr9S5BxznvvvdfzgTcOowjRhVHE+Zs3b25XXnmlC6K33nrLXn/9dReAe+21l6eJIcQ5KSt6c7g+GvWWW27pgo1QyGeeecavAZFFWVSrVs3Gjh3rHj3Ki/MgotkfrxbhrqTBNjyJwD6U28yZM9cIQR44XFt8m3788cft008/tbPOOssFazyUFfnF80panIfrB4xE8kJd0mNMKC4eRbx9lO9ff/3l18y9RF7ZhjHCdbKOffgb2E4HQF7CjjZA+uSHhyZezoKCsJs4box1/3mljZiVY8Ul7PJldTPK8nYk8mddl9eyFausbeMKdt3B+Rtc7733nr80eZ7179/fO+B4Rlx33XW27777ulDDCGnbtq39/vvvdsMNN/h9SscUz6Z4vv32Wxf6RGLwbLrkkkv8+X3iiSfa//73v9he6SNhlx4SdukhYZc+EnbpIWGXPutL2CkUswAgIgjjo0ETehhfQYgDDPZ3333XvvrqKzf6qUhuAtYTtjlw4EB/UW277bb+0nr++eftlVdeceHBtl9//dWFDp6snj172muvvWbbb7+9n5MxaN26dfPjd9ttt/8IS4wXvG2ED3H+H374wcNHt9hiCxd3X3zxhYsq1r3xxhsuOPC2RcORuKbvvvvOhdeOO+7o7nZCTxEsGCQ8BLn2SpUquScMMYIXj21vv/22h10iYvmXhoxQJF8777yzG0oPPPCAN0AEH+fhb9KmfMgHoYk8ZLl2vIcjR460N99804010kJgUT6ISvb57LPPvNwwxKgbjLQgygLk+bfffrPp06e7OEMcBjE7ZcoULzPyyzlIi/MgwBCaCK3777/f15FfrpFzUQdsI8STuiPMi2NIe9q0afbQQw95+RIWRv5JF4GI4clNTjgYIjmEYrIvZYCARvhRd5QX7acgIUiU7/y5c2zw1FxxujS3XrPx2mlJthTLVSq5/yTcpuW/y7ouL6hXpZS1b5F/iBSdSXSW0TFDZwr3D89LOsDatGnj9xrPBbbTKUW0Ac8eOlfogImH+5gONvYnRIv7k7G5PBP23HPP2F7po1DM9FAoZnrw7lQoZnooFDN9FIqZHuv6vgyhmOq/LyCIKbxmucLYOnXqZBdffLGLA0BQEeZ3xRVXuMG/zz77uBhERCFe8IQhrDDu8ahQ2XDNNde4uGMcGzcMQoH9EVCcDyEBCEQaByFEiPIoCAtCh+jVvOOOO3ysHOIPkYBAAkQb5yWdq666ym666ab/pMPDDc8SRhHXwvnwmOE1ROjxm7En/IthREMNXjTyynp6tskDIZfc+Kyn9xzDi550esYwrghruvrqq90QY5/oi5vroBeCmwCRdMEFF7hAQyAhHBF2iDjEHR5DruPcc8/18Kt49t9/f88/+X7yySe9F/+nn37ybYhrzoVgpg7oyWc/wrqAeiBviDVCORFfiHIMQ4Qd+1922WWeV8qa6yTPlDVCn7pmzCIGJMKONkKPV/AyAkKP9sL1USYvvviiH8c10jkghEgd7iM6lXj2BG8chhvrEWfcazzTuI8RhPmB4cczk/uW54gQQghR1JCwKyAYCIiZXXfd1Q19PF6h14JwEcQaXiQ8ZoTx4Kmi5xdhgMeOMKAjjzzSe4lZCA8kBPDzzz93IUAvCD2UpIOnjl5mRAQCEWGA8CIMMB7EJiKFcWoYK+QRQYOnj1AiBAdigjC/gw8+2HuxE/WCsg+93JwfYYdnip4APGV4jxAt5APDCUFLuGA0Dc7DODnKgjwgjAL8Tf4RPfzN+RF4UZETwIhCrBH6xDVgUCEAEZz0TlAP9J5zDsqI87Iu3osKeAIJHz377LM9VBMvIGILgYiIZawdYpQ6YB11gMAOZUa6lBflyYQLCFOumRAvygQxiQeTY9gX6GlmLA51Tf7p5cfTSLmR/ygIZPLEdgxP2g7XTn1SB0KI1OC+I3ScZyodUUG4Ic4ILT/iiCO8c4f7OtGET4nA485zgXudY4QQQoiihoRdAcFwR0ggBk477TQ79thj3agHvDJMY0/PMMIBrxUhfHj2MPARaI899pjdc889LlAw8vHSMcEIg/sxSBjYj+jhPIgWBBKCAY8cxgXGf6LQIYQYx0Vd48ELhpcuCA4MmmjoZSIwYEgHUYEQRVAh7LhuvG6EJRHOiUCJ78Em/WAsIYziQbCxQKLt8YR8h3+BMFVEE0L55ptvtqeeesrHAiYbk4bgQ5jhTUVwI7TxhuF1o56oF+oAIy6UZZSQZwj5Dv9GyzYKv8Nx1AULabNE9+U3IJR79+7t+SDsk3aViuEphFh9H+JRJ6SaEGe8/KHTiY4SIiPw8DM+mvsKgYcHPRmEm3M/0jnD2LpEz14hhBBiQyNhV8hgwCPAOnTo4JN1nHfeeR6+g/eF8MTjjz/ex3IhLhj/gWAiHAixh+cHUcdYLgyQIAYw/vfbbz8XJYRzBg8Tgi8eDA+OwzsXIH3yxDbSCOmGf/OCsWIsnA9BGQQdHjbOj3AlVJG8hjDMKPmljyBiCUZXvCBKBvsiyhDGhFnhXcOII6QzkbDD2CO/iFtALAWvHgIR4c24RoQ3dUCoKEZffteQH+STeiefEMJXEebROga8luSJSVsQqYSE0lYIlcXjK4RIDvfTSy+95OHoeOkIt8ajH+BZw/OByVPojGPiJsKneT4TxZAIxsEyuQpRCqRHCLwQQghRFJGwKwAYDxjseLLo+aUnl7FsTEoCTMDB9NqsZwwXAgFR1b17d3vwwQd9ohRC7YIHDIGGpwmvEdsYf0cYZtToJ+yPfQnFZH1eYzz4/hvii7wgLMkDE31wLsQkcDxCJ5p+IvDoEbKIGCG/CCDSQXxgLOFVJBwTb2LwVkKi9BFw0XWUH+GMXCdjyegxR3SxX6LjovCbBYGEUQaIIYQR+UTExkM4I3XF+EbKBM8cxhyhlVwjoaF4J/HeUQfsw5i3kJdwTeQnEH9NEL8PhiQim3pHpCEauU6EP4YiIWNhf8Qe9UpHAG2FfODxJa/UwdqwclWOrVipJaUlt6xW5lZJwm1a/rus4/JanrvQflMBLx3ebjqeCLmMznDHvck449DJwvOLTiueRTwzuR/pYGMsL508QGg0Ez3xzGNGTIVgCiGEKMrocwcFgLFQvOwZv4FhjmGPcc5YDkIwCVFErOAhIuyO0ExEFUYDIX4chxA66qijfGweBgeeL7Zh9OOdIbwR0YMxgWcH+IA3hj71hXAM6+NBGDAjJ6ILmA3z0EMPdQEGiD7yxzf4EBjJ4Nt19H5j9JBfxhMCHi6ECmNWGKtH+hhIgJBEqBECxTg9yoZwJ0QXk8wgUAGxgmcK4UM5ILAQxXvvvbfPsEloIoKZ8mSSF4QgM1oysQgGG/s8/PDDbqhRztQDAg6xxvfyorNbkQfyzGcZCH3leijnjh07etun3Jm1k5k/qQ/CNBHR1C9hmxiACGVCP6ljwHtKnfCpAvanXm+99VYX8UykQr7w/CEY8SYyWyf5xEvANf78888u3ihTPIWAWCVN2gOGJwYnn2agfIKHMR24rtGjR1m5avWsWPFSuXd8bIPIk9mzZtv8BfO9s0Dkz8wZM72tNmj4X699YUC/SekSxax6+fzbP+Nnec5yT/O84P7FE8ez+aKLLvIxtuFzM6znfqOeu3bt6lEHhGPTAUS45YUXXujh8fym443nVnjW0xnHvc29XhB4RpPHgh6/qcFzXZ87SB197iB9sNewOaKdQSJveBbyHOMZlih6TPyX9fW5Awm7DAKRRZgmYZnnnHNObO2mC6IIEXn99de7pwsxzPgZxB+zVK7N998KA14UGH889MjjhjBIEHYI6mZNm1jJUsnHVIrVzJo53UV6k6bNY2tEMmZMn+ovrMZNmsXWbDjwtHPfMTYWUQf8y7PgmGOO8Xql84bOJLzphHEza3G4N3nGMnkSz1iiH5iZmJD5MN45CDuiAxhfHY1USAcJu/SQsEsPCbv0kbBLDwm79JGwE/+C3mU+is6YPMZ5MEZkUwdPIl5OPglAGCNeA0Ip8VDS447xtSHBI8nnE7i3brzxxg3yzaog7HhZRSfUEXlDxwACgG+eifzhRcILi5eVSA0Ju/SQsEsPCbv0kbBLDwm79Flfwk5j7DKEMOaOCVYIWRTm4Yt8JoIQUMKrCAtlHSFUG1rUAWGX3MB85iJ+dk0hhBBCCCEKE3nshNiIkccufeSxSw957NJHHrv0kMcuPeSxSx957NJDHrv0kcdOCCGEEEIIIURKSNgJIYQQQgghRIYjYSeEEEIIIYQQGY6EnRBCCCGEEEJkOBJ2QgghhBBCCJHhSNgJIYQQQgghRIYjYSeEEEIIIYQQGc5GL+xWrFhhH330kX344Ye2cOHC2FqxsbBy5Ur79NNP7b333rN58+bF1gohhBBCCLFpsUGF3ciRI+2OO+6wiy++2G644QYbPHiwf/QQ+CApHwlevny5/y4ofHCyb9++hSrslixZ4nkj7bz48ccf7corr/Tlsssus0suucQef/xx/6BjuMZMhLzPnz/fl1WrVsXWFgyOpxzXpl4Q7tQtdZxI2M2YMcO6detmTz75pC1atCi2Nn/IE+khHDcUqbSzVCmZnRX7S+RHyeJZueUV+yGEEEIIkSFkDRkyJKdWrVpWpUqV2Kr1w9ChQ+3ee++17Oxsa9WqlRvRiLmrrrrK89K9e3f74osv7H//+5/ttNNOsaPSB2P+uuuus+LFi7vIqlGjRmxLwXn++eftgw8+sPPOO886dOgQW/tv3nrrLXvuueesefPmVq9ePRcIY8aMsZkzZ9oBBxxgJ510kucp00BkXH755ZaVleVivHr16rEt6TNp0iS7+uqrvYyoI9pCuixdutRuvvlmr2fql7KOQucB2xs1auRtq0KFCrEtyeGYCRMmrMnfhuC1117z5ayzzrL99tsvtjY9KJ8xo0fbvBLVbVlOCSsmfZcv8+bNt0WLF1nt3OdiprAqx6xSmeLWpl652JrU+PXXX23atGm22Wab+T0SD89p7lM6dOrUqeP7xT+3pk6dagsWLLBmzZrF1oj8oIOP99zaPD83JbANeH82bdrUSpUqFVsr8oL7kfcX92SJEiVia0UyeM5h3zRu3Di2RiSDdwLPMZ5hVatWja0VyVjX9+Xs2bP9fbzBhN2LL75ob7zxhguco446yj1zo0aN8puKB3cQdhdddJG1a9cudlT6YNhec801LhoKW9idf/75tvvuu8fW/pt33nnHnn32WTfKDz74YF/Hi+mpp56yv//+26699lrbbrvtfH0mQT3hgUTY3XjjjVatWrXYlvSZPHmyiy2E0/XXX2/FiqXvQMZjRz7wsCUSdrSpW265xY1W8p2usKPtbCiDNQi7s88+2/bdd9/Y2vSg/U8cN8Ye/3GFjZiVY8U1qjZfaNssa+uRXp8sX5ljW+aKuls7No2tSc5vv/3mz6hvv/3W70PujZNPPjm2dXW74Rn99ttv+4uC+2zbbbe1W2+91WrXrh3bazUSdukjYZceEnbpIWGXPhJ26SFhlz7rS9hld+nS5eby5ctbmTJlYpvWDxgWf/31l1WuXNlatGjhBjcNBGPqgQcecIMD4+rnn3+2zz77zHbccUdvRF27dvXCadOmjafTp08fD3HEoMfgQHi8//77ngbjrnghjB071guxffv2/lIYOHCgPfLII/bSSy/Zd99952KvZs2afr7XX3/d15crV8569uxpvXr1shEjRliTJk18HccNGDDA9yV0lPF7W2+9tVWqVMnzE0C8sX2rrbZyjyRwrQhMwjQBwTplyhR7+umnrUePHp5vBAoihHzSm3733Xf7NXz//ff24IMPutitWLGih+jx+5VXXvEHEg0l1CE98JQLIhJhwPnKli3rZUS++/fv72XG9SCuEdHktX79+n6DcsPmCn5PHxH79ddf+7Hk47bbbvM8Eyb48ccf27hx47zu7r//fn8oMt7thRdeWNOz/+677/q5yAfpcE7O89NPP9l9993nadIYMSBJc8stt/S8PPbYY35urpdj6tat62WHgfnJJ594/XIMbWH8+PF+3bvuuquXTRTS/vLLL73sqX+u/4knnvB1XOdDDz3kZTVr1ixr2bKlh5gSHkz94WXl/OR155139jJ/5plnvK7CmD7qqnTp0n6z3nXXXb7uhx9+8DJt2LCh0WlCO6cMEPqff/65l0uDBg38eti/d+/efr2UFZ5HhC7tjraF2P3zzz+9bWy++eZpP0C5hvlz59iv08zmL8vyMMPi2VqSLsWyLDtXACfcVkSXYrntuk6lUtahZeVYzecNz1jaL22DZy9euV122WXNMxUIb3744Yc9IoF2fdppp/lzjmdlyZIlY3uthmcW975e7qnD84bnNc9lkT889+fMmeNiOBMjXdY33I+8W7gnCxIJsynCu59nIraCSA2eYzzD1rd+yFTW9X2JDc37eIP13++2224u5L766ivvBab3GCOci91mm23WeF622GIL3xfjmUwzZoqMB/ib8EYKDBBdGNCkjaGPcJs4caIbyCycD2MeAbDPPvt4moSEIqKA3xjiGP/kAWH2zTffuNjjHPzGYEcUtG7d2g0fhHGqYOgjhBBjCE6E2x9//OHXiGGF0CKEE3iZTZ8+3V599VW/BowvhAyiBnFBzxIiCQGAoAL2R2QhICi7vffe2x9YrBs0aJDvw3WMHj3axQblusMOO7hxh5ggfXrwMerYjxBARAiGHjcwYbHcxBxH+VIelAX1QhkhKhFB7MsxCHQELPngehAwCGWENOelTniQ7rnnni4GqQcMSQQ69UPZIqYRYsA1IIRZj7eU/bmWVL195JVrRNy//PLLbqxSn7Q/vLBcG50IGBC0xbZt23r+uRnvuece72jgujmOYxD/GMq8EGi/1B+ikH3IIx7D22+/3Y/nemiXiD5EMcch6miTnCNcD8fQFuhMYB+M7z322OM/nQdCFATuFSIJCKmmPXJPROH+6Nevn3vjL7zwQu9UQdDRsZDOs04IIYQQ65cNJuzwdDBpCsYCIgcxhsGLBwcDGNEE/H3cccetMSgwtvG6BPg7iDbAw8K+J554op1yyil26aWXuojAeCFtRBAGC9sIPTrmmGNcRODVYh/SIU3Wn3nmmR5uydgSPDKISAzsIGb4m/Ok01ONJ44eRxZEJ9e+11572emnn+4L5UFe6AkhLxj2hEBRVoTkIdY49/7772/nnHOOXwceLcaSAUIK4UTeLrjgAt9OHullR6AC1xfSYJwg++HxQ5Qh0ELvKCLnsMMO8zKgxx7jjnJBFCNOKT/yjjeU0C0EIIbg8ccf72VG+CAhp6eeeqrnA7FDWeN5RUwdeeSRXp94Ws844wwXUYhB0jv66KM9/RNOOMHPxXVxDuqXMjz22GPX1C/npZxShetHeFKeIW+UIflCsB5yyCGef85DHikDxDcCEiFPPXXq1MnFHUKPcuM6KDfaFuVFiDHCDLFIWR9++OF+PdQF7ZHroROBekYUkhZlfMUVV3i4ESIe4ct1UW4cWxhhxEJESXTfcO/zPEHQ0anEPc3kT3RA0JaFEEIIUTTZYMIOECmEVmLMYpwTwobxABjJEDxxUaLCLgphbHjv8GzQEw14yEK4Cz3ReK8IqUNwIBjxTLGObVGCxxABhigiP8EISpa3/MBoIp/kCaGJUU9YFGIIoYaAYD1GP2BI4T1CZHF+8oLgQxwAQgRRgWBiXzx2bEc4BfgbcYTXiP2CsMNwC5AO6bMdL2DHjh1dzCJi7rzzTi8z4Jo5liXkEfhNmUXHanIdhBcinhCEeLMoz1B+CDXgvCz8pnz4lzBN6ocZLRFOpEU9Ub9cS7h+xA5CnvOnA+IR8QaUbbQMgfzwd6hjBC+/CQNFbCL6CRmN1hXHIFJD3kgP4ca/zMrJ9TBJDN5XOglID+HIMVwvXhTCPkMnBcdF/xVifUB7ps0NGzbMn8m0R/7mWR0850IIIYQoemxQYQcY1HgmCEVE5ARDOhjYwciFsC4IAoiKPEQPBjtpREUXx7EEUYQwwOODl4iFHmk8g0HwAHmBcGz0PGGfaN7yIl6EEqaHUY9HEi8RcP3kAy/Queee6wvhieE8CIZAfP7CNs7DEgQagiNAiCC/uX7KOz4NCOv4l+tChDAjJP8yjo7wVUQV29iHc5FWFNaH/GAYEi7K+EjKFu8YIY5sjy9LfpMudYfww1OG1yzUT5cuXVxoIuAS1W9B4LyJyjDAdgh1TJ5Yx4Q3iDrqCiHeuXNn99KFNKJlQPmQXxa8l+F68Ogh5KkPOjeYOIZ1CGrKjLGIEJ8HIdYHtF8W2iOh4tz7eIzpWCFkWwghhBBFkw1iMdIjzPgmwuoQC4S44anDc4KhCxj4GO+M92KfEOaGscwYJManYQCTBvuGY/BOMSsMY7HwsjCRB+GOGMd4yQgBxSuEV4/JNAj/Q2ixpArnQbiQN86RyKOCUY5QIF32YV8mOsGDhReRUEkMJ/KF6Np+++09P3gayS8CLRj2qRD2JZQTwUDPOuFUnJvxMnjcCCHNTySE8mXsF+UdxkKSx3BN7IORh0ePdBPlE9HEPghUQgm5PsopKiaDoEN4khaeTMIX8Z4ihigPxvSRPm2AMqF++ZtQRq6NMiW/8SJzbaGOuWa8a+QP7yblSn0SNkneqEfqlXwlgmsjrJJ0+JtyYPwh10beuS7aJ22Zdkjbp80HjybXRHkla2epsmzFKluyXEsqy9IVObYst5km2laUF+q4MOA5TPunnYYQeMZ5cr+ubYeKEEIIIdYdG2xWTCYowShntkTGveG9YlwSAgADgt+///67T4aCEY8hTcgaQuKXX35xgYSAQwhg9OJJQSgRBoeHiclDSBejm/BARAMTdDBDJSKCsVx9+vTxf/EAYnAjZEibCSwYS0VoIT3XhEpibHM8+aK8mKkQ8cTCeCi8gFEQVcxkyeyS5JVZDRFsGPB4exAKhAJiuBN+x1iWN99809NlEhEmz0BUcP2IUbxdCAHKgrFgnBORQ3kwjotrJH+EJnI9nJdZI/lwN9d+4IEH2hFHHOECg7AqxtvhKcRgA8Qf5YjgRAAzOyiTuITZ8w499FCvG44PeWYb5yd/lDfXhBBjHwxDhAnlyTf9mNwFQxGxRx0EAcrxhHsxEQl1haeO0EsEO+Kfc/CbyUWoD8QU5UK5s41zUOeEmdJG4mfFZD3hk9QZIpX9OZa6YIxhCFGlfihDrp/8kzeukWMpb8b84bVjTF2oK9onwg2hR2cBZUiHAefh+oGyIRwzTMBDW6D90Q5ou7QRxpfSFqkz6uSggw7y/LLg4SW/zGRKG0h3xi7qag6TEpWuYPWrlbMWtcpY85paki31KmRZnfKrbIsGlRNuL4pLs5plrXWdstaydnqzLPIcphOMiXu4JwO0fZ5hPAcZQ8z9wXORthlm+Q3Q2YHg06yYqcMzgXduGCYgksP7l2csz+jwbBV5w/3Ie02zYqYOtgnvS82KmTo8x3iGrW/9kKms6/sSpxnv4w32HTu8DxgOPKwRcoic6LgwYBIQxAbGN8YEBcFxGCN4QZgVkgZFOvwdDAsaG8fyAkC4IB5Yx3T2GOcULF4eCoHfnBdRB4hChAPno0wQdhjwiCrCJ9kf8DIiLBF6rI9/2ZBv8sC1BUiPSUqiFUq65B8vFPviHeNaEBd4ihBhiDUEBPuSb8bRIf64XsqBcXmIAPJMGuzHubnmkCbHB8g36bCOugdEBQ2CNEgLLxGfEeD6ESthMhugDsL+iGmuizohP1xf9JoRJuSDcqKOETWcM4zv42HKNfLiRugg0rgmyiR47oIIDlCfHMN5KAfygfjj7/gHDCKX8kE0Uv+UK0KNNsCnFVifVxlyjZyL8gsCmHKjbtlOmyHP1Cfimf25TvLBeQLkgevhnLQTOigoN+A46op/2caxUXFKe0SEcl0Y3pRHOnBu8rxZ86aWXULff0qFebNn2Nzc51KDJhvmw/TrGu5pxrvSocKzjrZJ++YeI+SZzhk6IZjBlk9v0KHCvvzNNyHjJ/HhecK9yr0vUoNnEM9Nni0if3hG6zt2qcP9yLuWezLdd8amCu9ZDG99xy41sIF4jvEMC7a3SM66vi/RDLyPN5iwE0Kse4KwC50gIn/oOEHQI2Q2RhB2fI8Rrzhtgg4FOlYwnokm4NMktBs+yYGHGWMHjznjkhPNzCphlz4SdukhYZceEnbpI2GXHhJ26SNhJ4RYayTs0mdjF3aFjYRd+kjYpYeEXXpI2KWPhF16SNilz/oSdppuTwghhBBCCCEyHAk7IYQQQgghhMhwJOyEEEIIIYQQIsORsBNCCCGEEEKIDEfCTgghhBBCCCEyHAk7IYQQQgghhMhwJOyEEEIIIYQQIsORsBNCCCGEEEKIDEfCTgghhBBCCCEyHAm79cjff/9t3377rc2dOze2RmxIpk+fbgMHDrTx48fH1gghhBBCCJGZZKSwGzx4sHXv3t0eeOAB69Wrlw0bNiy2pWjz3nvveZ4LU0j8+uuv9uijj/ry8MMP+9KvXz9bsmRJbA+RF7///rvdddddNmjQoNia9Pnuu+/s8ccf97SKMtnFsmJ/ifwonltW2eryEkIIIUSGkTVkyJCcWrVqWZUqVWKrii6LFi2yZ555xg3xsmXLWrly5WzFihVWokQJu/baa61GjRqxPYsmiK4ff/zRrr76att8881ja9eO5557zt544w2rWbOmlS9f3hYvXmxz5syxnXbayc4991wvJ5GYzz//3EXZiSeeaB07doytzZsFCxZYt27drGLFinbJJZd4+3vkkUfsrbfestNOO82XosbSpUtt9OhRVqZKXcsqUSq2ViRj9uzZtmD+AmvQsEFsTdEhJ8esdqWSVqp4/sqTyICffvrJXnjhBZs/f75df/31tvXWW/s2nqV33HGH/fLLL7Zq1Spft2zZMm/Dp5xyiv+Oh2fLiBEj/JlD9EGnTp3syCOPtKlTp/q90axZs9ieIj+GDx/u79zq1avH1ohk0PbGjBljTZs2tVKl9BzLD+7HCRMm+D2JfSTyZ9KkSf4MbNy4cWyNSEZO7suI5xjPsKpVq8bWimSs6/sS24X3ccYIO4wPDJS3337btt12WzvzzDOtbt26bqBgnGy11VZWoUKF2N5Fk3Uh7J5//nkvkwsvvND23HNPF3Vdu3a1WbNm2VVXXVVo59kYGTBggD322GMpCztEUpcuXaxy5cp22223WcmSJe2vv/6y3HvItt9++yL5QiDPE8eNsSd/XmkjZ+VYCnpgkyfLnZtZ/uIqaixdscruPLKZtaqTvMNm4cKFLtwwVnhGTp482e69917bYYcd1my/4oorbOzYsXbQQQflXnOWrVy50tq1a2c77rij7xOF5++zzz5rn376qXcgESnAM+fkk0+WsCsAEnbpIWGXHhJ26SNhlx4SdumzvoRddq6hejMv6jJlysQ2FU0YD4VnCgPj/PPPX3PzUTgNGzZc87Cn4D788EN79dVX3QgZOXKkIVzxsiAACeHEiOF4Giai6J133rH69eu7wf7JJ5/YRx995I2V87FMmTLFmjRpsuYcpNmzZ097//33veeatPDeAGGWL774oqfL+apVq7bm5U3YHg+P9u3bu3eR87PPSy+9ZB988IFv53rq1KljxYoV832ffvppP/a3337zvDRo0MDzGcDAGjp0qHvoyEfp0qXdozljxgxfV7t2bd8PA588vfLKK/bFF1+4EUe5cR6YOXOmvfnmm/b666/7uLNKlSqtOXbUqFH22muv+fFffvmlv2QpL/JKvVAWwbgjv+xTvHhxv9n79OnjafJS5nx4EMlDOEfv3r29HMkvZfz111+7WMXTwPFRw+ePP/5w45KyIvyW9Gi7lCNp4IGjvKl78kqalAkCDPBaUDfkZ/To0X7cn3/+aVtuuaW1bt3ay4T6oAOBcyDCqVfqg/w/+eSTbiAT5vr999+7R4S2hLCrV6+etzMgb+Th3Xffta+++sq9ynRCUCYIb65h2rRpXo5PPfXUmvKiTIOBTTgtZcM1UXeNGjWy7OxsTz8dSGv+3Dk2eKrZvKW590s2YYZaki3Fcusg95+E2zb0gtTcu3WuICif/0uB9nTwwQfbuHHj/B4+4IADvB3C8uXL/VnHPUhHEIIPUUc7zgueO/vvv7+3VZ4xPF/oUEMkYhDp5Z46dLzxzlVERWrwDOXZiRim/YnkcD/OmzfP78mCvDc2RbAPeF9G7SuRHJ5jPMOKun4oKqzr+xLblPdxxvTfo3JZEET02iUCtUovNYZ7CNHEsL7lllvcuGH7zz//7EItgMGOOEKUANs+++wzu/32211YYVQjqDD2EZWIuvvvv997uhFRhCYRigcYTzfeeKOLMLbxG88OIiBKMN5Jl150xCCikXPzG1GC6KCnHeGBWMLQB8RAPKQXroO80IuCpw7hA6Rz9913e7rsyzUhcBFQwAuTsWYIYqBx9O3b14XLDz/8YLfeequXGwKJbeSnR48eng4NFXFL+bCQb0QTY/6uu+46Fz3kGZGDyON46uLjjz+2++67z8/BQllcdtllLqqpO0QVQgpxBohRypI6oWwRwfzmXFzTxIkTPU3qDbHJNSMgOSd5Ig9450gfyAPthGNZgI4Arot9OQdpU27UATch7Snsz9+so+6YEAehBiGfiFDKi5uMcE/GgmJMc22UF78RxOSNtoQ3lzIG6pCypI1wDkQm6QmRKrQ9Oit4XtKOEkE75t5HpPGM4t7KC/bluUvHUl7pCSGEEGLDslEFZiHIMJoJSaQX+qabbvIxIHijEHj09CGgokqZdRhBwbhnG3/vscceLtIYl4LXCEGHkY4Bj9eGnuobbrjBz8O+gHjBeCdMlG0XXHCBp4Wxj0EfPQceruAZZHwg+1966aU+Vg4Rh2BiPwx/RAYhgNdcc40ba/GwH0KM/CLWNttsMzvnnHPW9KAjkhAnoVxYWrVq5WVCjwveMYTO3nvv7WPIEHLHHnusnxvBxTV17tzZ80iZbrHFFm4MYghybrx+9KTiSWU7ngFEHx4Dyo+F66IM6a2gvDmOumF/8spvxNJ5553nQhwPAqKOfGFIMvEMXlfCS8nHSSed5PWA8CSf1CPly7nZzn54I/CeUZb8izhq06aNXz9ltfvuu7tY53hADFMH5Ik0jjnmGD+WiVEwaC+++GL3EHIt7EP4JtfCuVnYF/FMeRCmRhosLVu2dA8lgpNtXCvXEtrJcccd5+2DsE4IkwGF8mE8H+cXIl2SiTDuFzqBeE5x7xKayTNUCCGEEJlJxgg7jBAWjPBExgoGOh49DGzETwgxRIARToe4Q2yEdPKD44BxexwfvFMY/23btvXxWYgQBBWeMcQPHjfyRqgdQgwPEUIGT2FU2HENCEQ8VYQKIhSAMKjmzZt7SACCi/1JjxBFlrxgH8a64HXjeLxXUa8kAozz4+VCcOAZw5uIl5Ie+9BTT0hiAHEYromQTNIFXO7bbLONe96CNw0IX2jRooX/jaDiGskz+yOGcNdThqHuEDfRMgZCGQl7BNKjTjmGMqT+8KThkaNsEZz8pmwD1HlIkzxwbuqMa0cEsj95CkIser3A+RHcjIHE0MXbx35cK5AW18VCvqJQV9QZZcI1BK8y18Z58CCG8uJ4RHco0+CWZx/Yd999Pe8PPfSQXXnllX6NhJgKUVjQvujc4D7CQ4y4w+uPJ58OCCGEEEJkHhkj7PBsIYAwOgiRiyd4QjCaMeQDiBd+sw3YjmABjPGwPp6wT/DosC9/Ixgw/Jk5Di8Kwg4DHOM/CAaMejxDiAwmJthtt918PekE+E2a0bxyTo+Pzb0Wtkfh3HlBuuQLLxxjahAYjJ8JaYdzIVzwtrHgZTzssMP8OMRWtFwClA15IZ3o+RFapBfNI9uDaAv7Rn+HMowSLePwb3waHBPygbeVa6RsmUDniCOOWDPLXyBRvYW88m+0vEN9hHwhyBHjGL3UXfCShe2BkGY85DOcI+Qf8iqvkJfotQLeyptvvtn22Wcf34dw0P79+/s2IQoD7ieeB4zdpGMK7zS/6XCiY0kIIYQQmUfGCDu8IAgSPExM8oEBgkGMN4OQRoxnvEwIA8aLIJAw8sNkH4it8DkExjThceF7eIxLy0vcxYPhzUQl33zzjYf8EUpHCCJeHkQChhECD48WoYssGOl4ZDDqg5AAvGDsT+goC9dCqCAhkxhaeGii4iA/wr7MzkgIJGkGAYwgJu/k46yzzvJ8IThZj2eMvFBujBWj3DDs8EgCs/fgASSck3PwN9eP0MbDyDVFr6uwIW08fuSdOkPskP+zzz7bQxwpf64trzyE9dQ9YZOM+aPN4AFE/EIQVHj18CwS5sk5uPaoEATSo4xoU9H64W/ySN0RPsokLKzDC4KnlDIOE1fkRbgOQnE5L50HBx54oJ8r6h0tCCtW5Qr3lVpSWSirFblVm2hbUVjyaOoJoc0j4iDasRB/v9ABxrOLe43Qb2Cf+P0gPC/DvyF9IYQQQmxYMuaNjFHCtPR4vxAtjDvim0uMe0KEIEyYbRJRxZgxxm0hvPib0DbGjyHu8PggUtjG5BUIG4yX4ClCDGJIh9+AwcOC4Y3oYeILjG5CGjGIdtllFx8zhQeJHnDSZTv5I7Qp9IATykfanANhtN9++7nxj3eGffkmGsLg9NNPd2OJbezPcXlB3tknCBBC//BoIS7C+DNmu+vQoYOXBWmTN8Z2MZaLa9p55519hjsECOWGqEEc4yE75JBDPK9MKkIe8VYyFo40EIacl7KJhiayLlxnIJQh+QnlEIRRuE7SCIZkqAfSoiwY80dILOPjOHenTp1c4IdzhP1DmqQTzkkaiEDaB6KeMEvG/bE+hIgC5cRxhKiRPjN0Uj6h/NkXoY4AJA08fBzLQloYunhM8YIyGQrlRTljLJ966qne1tgvWhZAWwvlxfmoF8Zdcp20JcJHadcFhdM0qlraWtcpa61qa8lvaVathDWqnJVw24ZeNs+twzIl839s087oVGAipzB7K+HXdGzQXnkWPPjgg96RxBhSJioiGoJ7gA4nwrPpPOF5QGcO0O4ZB0p4Nvck//KbTgfSF0IIIcSGJaM+UB7AWGE2SgxhhAxGb/CGME4JQePfcsg1tINRHHqVCVPE44QhTTgfPdqkx7ebECr8jfGDgCRNjG48KBjhiCN6s/H0MREI6wjXQxgFSB/hiFcIYYQXMXxLDuGEwRQ+dwCciwVDDI8PHrdQF6SFx5F8YXAl8iwicskPgiOM60K8MLkJIpHjuHbSJ1+MQyTfeNu4fsIOAWOPc3FO8k15hDLlGDxQlC3iivDHEKaIpxQBhPDGm8a5mJABwxGByRItQ64dY5I0EdyIIMqKUEMEJCIZ4cgMkXgcyUc4V175IF3W0yaYIIaypW0wSyZphXojH+QVA5V2wZhA2gpphDpC0HJeyoV1pEn5b7fddr4dI5k0EPSEa3Ju6o/tpAmUP55g2lh8+8Tbx/FAOCxlTZtgchXqj/rHK01b4V/yz5hO6rIgUK8Y9C2aNbHiJVd7YkRy5syaYXNzy75R09VjIDMRRBodTzwb6JDgvuSeoOODz6tw3xFCzuc06Ljg2cP9i7ea+4HnG51mCDb2o23TqcJMstwb3O88U2hfdIIQypnsUwni3+g7dunBs5SOCp6RPDNFcng/8b7Ud+xSh/cwz0LmPRD5g+2j79ilx7q+L7Gl0T4ZKeyEEKkRhB0vqyDiRXIQRQj4MLlNJoLo4lMcdILEe9MQabQFOhnwxiH4+E3nQQjXZB1efyAKgfUYPrw4ounxckc00nESOjZE/kjYpYeEXXpI2KWPhF16SNilz/oSdhocIYQQGxkIMYQW45LxPEeXIPDxehNRwD4YzEHUAS8dXj4sYT1e5/j0+I2HPIRACyGEEGLDIWEnhBCiwETHIwshhBBiwyFhJ4QQQgghhBAZjoSdEEIIIYQQQmQ4EnZCCCGEEEIIkeFI2AkhhBBCCCFEhiNhJ4QQQgghhBAZjoSdEEIIIYQQQmQ4EnZCCCGEEEIIkeFI2AkhhBBCCCFEhrNRC7tly5bZhAkTbOzYsQmX2bNnx/YsfDj3448/bhdffLHNmDEjtnb9wUeDp0yZ8q/rnThxoi1fvjy2h8iLpUuX2h133GE33XSTTZs2LbY2PSj/SZMmeR3k5OTE1gohhBBCCLFu2KiF3bhx4+zaa6+1Cy64wC666CK7/PLL7dJLL7ULL7zQzj//fHvnnXdiexY+GPPz58+36dOnu1BY30ydOtXuvPNOv+7//e9/1qVLF7vyyivtiSeesJkzZ8b2Eomg7hDjc+bMsVWrVsXW5s2sWbOsb9++9sMPP8TWrC7/6667zm644YYNIuzjKZGdFftL5EfJ3LIqkR37kQHQYdOnTx979913/ZmTiF9++cVefPFFe/nll5Pe/0uWLLEvvvjCXnjhBXvllVfsjz/+UMeEEEIIkSFkDRkyJKdWrVpWpUqV2KqNB4wUxN2KFSts5MiR9tprr1mdOnXstNNO8+3Vq1e3mjVr+t+FDWLu4Ycftt9++83uuusuq1u3bmzL+mH06NF2zz33WFZWlp1xxhlWpkwZ+/DDD91oO+aYY+yUU06J7SniwatJhwDt5qqrrrLatWvHtiRmxIgRdsUVV9jOO+/s4hnw9N13331WvHhxu/rqq61ChQq+fn1DOxw/dox9NqGkTV2YZdkKvs4X6p+6555Z3yChShTLskv2bWAliyevrEWLFlnPnj3tu+++s2HDhvkz5pFHHrH69evH9lgNnQy0Y55FJUqUsF69etnmm28e2/oPPDMeffRRT2vu3LnedmrUqOGdYAcddFBsr/9C+gsWLLBmzZrF1oj8GD58uL9zeQeJ/Fm8eLGNGTPGmjZtaqVKlYqtFXnB/Ui0Evck97zIHyJsiLRq3LhxbI1IBh1+PMd4hlWtWjW2ViRjXd+XRCHyPt6ohV2UP//80+6++25/MRBiFw8vDTw0xYoVs0aNGlmlSpViW1YbUIQyIhQx1Lnxo4Y6RiDH01uOMcg54KGHHrLff//dunbt6g8M0kFYxguF8ePHey86IqxBgwZrbhL2HzVqlNWrV8+NTcRC8+bNPcyP9Zy3WrVq1rBhQ98/CvnhesnPrbfe6v+Sl9tuu83atGlj119/fWxP87Qw5GhoXFv58uVjW1YbuaRFgwzXVrJkSd+2cOFCF86hXMhHKDfSYxvXQz5pzOzTokULPx6hTZoI6yB6582b5+WMYYqnjHLJzs62zTbbzF/mCCiOwdikTKIkK0MMVs5BWlwr+eA6ypYt6/sAdcd+QJ4eeOABr7Mg7PDKcQ2UPeVAPZAO5xw0aJB7Q7i2I444ws/F/fT33397e8KIJl/ATUc9UiblypWzJk2arLnBWY93j7T5m6VixYr+EAjHpwvG+cRxY+zJn1baiFk5VjyDPFEbCkqa8l61ATxVnLFUdpY9fVorK10iubDj/sIDt9VWW9lLL73kdU27jd4b3EeEhL/33nt+X/Ei7t69u7Vq1Sq2xz9wb+B13n///f13t27d7KuvvrIdd9zRQ5Npi4mQsEsfCbv0kLBLj3VtQG6MSNilh4Rd+qzr+3KTE3a//vqr3X///W5II+yihvLrr79uH330kRvSGOtbbrmle7QwsGm4hDkhihAyvFQwpM4++2wXaQiH559/3o17jHyM/uOPP957uOn9/umnn6xly5aeDuKBCuXY0GOOF42QUB4qiAAMrpNOOsnzwDGEUyJsyNvkyZPt5JNP9h71L7/80kUXIuKcc86x7bff3tMLRIXdLbfc4iIGjyWGIHk766yz3OjDIPzss89cUHBt22yzjV874pbrffbZZ+377793YUMaJ554oh1++OEusigXvADsh1jjmjiW/GIgPvjggy52MDgR1qVLl3avFg8Bzon4Qwyee+65LjYpKwxTyp0HLGFg5IljeHh8+umnfgzCjWumHoC6e/vtt718qFfKkHyynXwibMPDmpA0bqhddtnF6wGBTrgsxi7nB46nvLkn8MRh8L755pueFoKMY/baay+/VjyghLdybYg+6vjMM8+0PfbYw8MwyT8eW/7lmjGwEa/UXeXKlW2nnXZyDzJimnZA+BvrEIUY7pTVcccdZwceeKC3j3QJwu7pwats1OxcYSePXZEGYUco6BMnt8xX2AVoq5dddllCYcdzgFDsjh07+jOGe+Wpp55KKOzieeONN/we5n6jk4oOlURI2KWPhF16SNilh4Rd+kjYpYeEXfqsL2G3yZt5iBYED6KEsCYMeQx4DGyED0Y/jfbee+91AXfUUUfZjz/+6OFP8O2339onn3ziIgJxQCgex2G4IzIwtjD6Me4RU3iFPv/8cz8WsYOwQiD26NHDBRiVgveHBwweJhbECOIGYYp4GThwoIdXPvfcc3booYfmOQkMIpX9GVuIcYeo2GGHHfwaAHGIIKJHnmsj5Aox9dZbb/lN+/XXX7uYQjSSP4xHrg0RyLkRdeSDbYikIUOGeDoIHM7NgohB5JB3BNuAAQO8fBl/hgCikeMVgHAML/D27du7kYooRjwhdDiG8/AAJu/w119/rSnDJ5980kUcZci6UIbcQEOHDrXtttvOxTbX880333j5w8cff+x1ivGLd4N84j2k/igHxjBRbs8884wvW2yxhZcLApt80mbYF1HM9gMOOMCPQ+yycE2UFSIZcYYnhLZCfvr16+fiHsgn7YZypC7wrrKOfWiHQiSC+y0veKbx/OI5kS68tPHGcz/k5a0TQgghRNFhkxd2iCbAcEEkYNATiocgwQOHZ+eEE05wAYJxjuGNFwzxAD///LOHH+JRwXvWtm1bO/roo92gRwQRbodHhjAoPDHsi5GO4Y+wwHDC8EK4sJ6wP87F34gAxAneu8MOO8y3IXRYj0ds8ODBLjj22Wcfz0s8nIPeTUQr4hLIAz3FbMNDhXDAE4dHMuQF8Uk5UDb85toQTghAxA/XjqjBy7bffvv5tj333NOFCuUWJnDAu9WuXTsP7cI4xDtHfvAYch1sw/uFxyHAMVwT+9CrgeeQsow/JlqG9OaST/JEWuSH0Ez2QXCRJvVyyCGHuPcBEU4Zsi91xHXS67Tbbrv5saeeeqr32nEcx1Ofu+66q58L0YVYZD3pU3ZhnCbtgjYQDWUF8onHmHzi6aPc2A9jm3wTlko+SJN/GQPJPltvvbXnl16eUKZCpArPByIJuHdo38kEYDzcE3Ts0Ja5t+UlEUIIIYo+m7Sww+BGqGFM4xVhshPClBAuCDI8LXj0CIfEe8T2999/348NYXGIIYwejPq8IH0IhhUGPOfGmwd44Jj0AG8Rwohzs08AURZ+I8yY5RPRSX7wBJLHRHA+hEPnzp39swukgScLQQIIF5YPPvjAQ63o3cf7h1ihXLg2zh1EYQCBQv7JZ4Dy4DjOSXhqyC/7hX+jf0O0PKKkcgzno1wTlSEePwzSaLocH44N9UEaXD/XiniMGq8cy8JxhEgyxogy4hwYvUHcQUg35DEetlOWnC/aTvibNsY1kKeQXjQd/g55ESJV6Jgh6oAxuPvuu6+3wdDu+Tevtgo8g3jeEX5NWDheaSGEEEIUfTZpYYexHAQAY9cYf/bqq6+68c5nAvAMETqIUEAYMaaMsV0YRcEwQvRgRBEeGMAgCkZUXmDkkz7gjUNwcW6ECeGcjHtMJBgYz4a4I6Twmmuuce8eY7cQDongWIQYHqK9997bRR2eOq4ZYYZAIbyRc7MgFhnzhmcRscOYNsI5Q1oIP8aGIUpYT9rANRNiSZrBI7guIX3yHsoQ7xchrPFlmKweSINrpA3gEUMsA9eCOKWOuH7GJVFeCDvOgdcNMRggnWTGMl5RDGz2IawzEGYfRHwj8NZ1mYlNB8KlCT/GG8wYTbzmhC9zz/Bs49MIieBZRkg4xyLqCLWm/QohhBCi6LNJCTsM63hDn7A/xBljppggg/FljJPCS4Mxj4jBwCcMk20Y+Xh5ghHO2DcEGOP0EH6ICsQF+0D8+YIAYCHUDhHEGDImcGG8G1OR09MOnD/sz9+AxxAPIvsTasV6wgfjQ6U4JlxvyCvhfQiv/v37u5eIMFOO55q4NhbGy/EbY47wQ/bjeri+xx57zP9FJJJ3hBzXyzryjacTAxLRF84fzg2J1kV/p3sMC/lAGKVShoH4NAkhxaDlOlj4TAEzpALlShsgJBbDmDoOk6yE4/FUEsrLmCQEOuGa0fPyL2Gs1DVlz1g70iGv1EcIpWW/vPK6tixfmWPLVqzSksJCWS3PLfJE29bP8k/9pwKdE7Q3Fv4G7glCis877zwPJWcyIUKhaU/co0xwxMfzaYuM+WU9nRt0XiDqCAemw4dnnxBCCCEyg01mVkwmBWFyDcabEZoYNVgIrUPI0btNjzaTYzCuihk0MfCZKIQxbQjA3Xff3cfiMd6rU6dOLuCYiANRQS85nhnWMy6OCTIYl3XjjTe6+EL4MHEG48b4UDpeGkQAggpjCkj3yCOPtNatW7unkElb+BsvGvuTx969e7uo4hoQX8zCGf08A3AuvG8Ye0zZj2cLbxuePjxtl1xyic9YyRgcJlXhXBiFjD/DqAufWGCcDYIXbxaz4nFtTBKC569v375+7XgLub6DDz7Y84MoRAgjBPEucgyGI0YkE6VQ/ggdDEvKg3JmAhLqiPwxHo6JZjjm+eefd9GGp5S0GBfH5yMwUpnMhTKh7MhjKEOMVsqQuiasjDKkXClD8sZkKYjV4MnA60g4KoKWczIWDyMXjxreDca4EaLL7JiUC3XL2EraCOPyEPZ0DNAGEMLkFRHNrKSUKd/E41/GMdLOSJd6YR+8teQNCAfmw9B4STp06ODrEPGUEx7jgszWRX5Gjx5lxSvVMcsulXve2AaRJ7Nnz7GFuXVev8G/vwe3vqCKGlcvY8XyqSvaYwiZxHNPBwBjMhmLS+hwfGcPswHTzmn7zC7IpE/cQyECgHuWdkZ75hnFM4M0+c3kS/Ez7wZ41mhWzPTQrJjpwTOad5RmxUwNzYqZPpoVMz2wlTQrZnqsr1kxNxlhRyNkCT3bicCIyWt7dBvpQHS/ROmHdVERmdc5WA/xPeTp7h8l1XxCXueBvI6BsC1RPuLTTJRO/D4FOSbAesivDBOlCayD6H7R7aQT0o7fFxIdD9F9IK98sn84ZzQNlmT1nAyEHQKgedMmVqLUv8dKisTMnjnD5s6dY42bNo+tKZowQRDeaYze8JKgMwbvMR030bGxtCG80Yg3vHh0UNAu6LTi0wd0DtHhgMeZfRFzoZ3yL5/2oCMiERJ26SNhlx4SdukhYZc+EnbpwXtCwi49JOyEEGtNEHa8rJJN8CP+AW80Yx+ZyVXkj4Rd+kjYpYeEXXpI2KWPhF16SNilz/oSdgVzAwghhBBCCCGEKDJI2AkhhBBCCCFEhiNhJ4QQQgghhBAZjoSdEEIIIYQQQmQ4EnZCCCGEEEIIkeFI2AkhhBBCCCFEhiNhJ4QQQgghhBAZjoSdEEIIIYQQQmQ4EnZCCCGEEEIIkeFI2ImMJCcnx7755hv78MMPbd68ebG1mc2qVavshx9+sHfffdfmzp0bWyuEEEIIIUT+SNiJIs2sWbPstddes+uvv96uu+46e/rpp23SpEm+7aOPPrIXX3zRZs+e7b/XJdOnT7eHH37YbrrpJrvhhhs8Lw899JANGTIktsfas3LlSvv888+tV69eft2FSYnsrNhfoqAsXrzYFi1aZMuWLYutyR/25zg6IoQQQggh1iVZuYZpTq1ataxKlSqxVUIUDX799Vfr3r27C7cWLVpYqVKlXGA1bdrUzjnnHLv//vtt1KhRLrYaNGgQO2rd8Oeff9o999zjXjXyAqNHj3Yj//LLL7dtttnG160Ny5cvt8cee8y+//57u+OOO6xRo0axLQVn6dKlNoZ8lqlpK7JKWpb0nZNdLMva1C2XsDxoY3hMmzdv7r8RZ88++6y9+eabtnDhQmvWrJmdfPLJdsABB/j2eBBxw4YNc2/y+++/722T+uQ5uzEydepUW7BggZeLSI3hw4f7O7d69eqxNSIZdI6MGTPGn/28B0RyuB8nTJjg92SJEiVia0Uy6DDmfd64cePYGpEM3nM8x3iGVa1aNbZWJGNd35fYyryPJexEkYTwyhtvvNGmTZtmJ5xwgh188MFWrFgxmzlzps2YMcOaNGniQgtxtT6E3V9//eXn47x47LJyFQGGPh7D/fff34Xm2rKuhN3EcWPs8Z9W2oiZq6yEfPS2KsesfOls63l6Kxd48cQLu549e3oHwyGHHGKbbbaZ1zvt8L777rOtt97a94kS2mTdunXtjz/+sMqVK9u9995rtWvXju2xcSFhlz4SdukhYZceEnbpI2GXHhJ26bO+hJ3MPFEkwVs3ceJEN5wRTog6qFatmrVs2dKys7P9NyCyCGPES4IB3blzZ7vgggvsueeeszlz5vg+eNp+/PFHu/LKK337XXfdZVOmTLEVK1bYBx98YBdddJGvJ9Qz1TF7FStW9H85N+DNIS08eKR17bXX2nfffefnhoEDB3pIKePoevToYeeee64LOAyWeLgmjnvrrbesS5cu9tVXX8W2FIyS2VlWOlfVldKyeime2qOPtoDXrU2bNnb++efbcccdZ8cee6wbmh9//HHCEEsEHO2L/WkjCsMUQgghxPpAwk4USf7++2/vPWvYsKGVLFkytjYxiDxEGl4VvF7bbrut1a9f395++2175ZVXXCANHjzYvWH09m633XYuwvr162effPKJvfTSS+5d4TjEIcIrEYhLxr5xDGF2ffv2daG5xx57+HYEAOvpjSGt+fPn24MPPmhDhw717YT08fcDDzzgPTd4fxCwTz31lO8bxCuiDhCJL7/8su+31VZb+TqxfsFzh7jD61amTBlfR9uiHbGNjoF42K9OnTreLoOoF0IIIYRY10jYiYwHjxnhABdeeKF7y/CE4S1BdIVxcBjheO8IbyRs8qqrrrJ9993Xwy+WLFniY+Q4jvWIskRgqLM/QuzJJ590oXb22Wdb69atfTsCDy/deeed52nttddeLjRHjBjh2xFseG/Y75JLLrFLL73URRvhpu4+jwk7/mXGTyaNad++vZ155plWqVIl3ybWL2XLlrVy5crZyJEjvbOBtjZu3Div1yDA80KeOiGEEEKsTyTsRJGkePHibjhjQKdiIAdvWrdu3eykk07y8EW8YhjiwYu32267+ayTbMcThmdln3328dBOJsfo1KmTC6rgmYmHdNgXYXf66ae7WCTUMoRiIvy++OILF3ucg7FYXAfHBbgWxCXXxsK5OB7PT1iHEO3fv7978QgBRFiIDQOdAx07dvS6/t///mcHHXSQe4EhtFEhhBBCiKKAhJ0okjBxBeFuhEYi0JKBgU1I49133+2ThRx11FF26KGHrhFohMMRSoeHDE/eLrvsYp9++ql73Qir49MFeMXwniHwGNeWVwgd4q18+fI+IyIhl19//bWNHz/e92fcHOGfhHoeffTRHj6ZSJRGw/fC9iAQ+E3o6ZFHHuljtRCHhJmKDQcinbGRZ5xxhp122mk+zg5PHqKPtieEEEIIURSQsBNFEsQRni1mo8RDQhglHiwmQHnvvff+FQqHGGIboo7jDjvsMBdd/GYfvHnMNMl373bYYQcXZXjBGDuFEONTBh06dPCFtBh/l8wTg4cN0bjjjjt6PgYMGODCjhmJmOmO9FkQaMETlw6kteWWW7q4Q9QxCUx+4jY/lq/MsaUrVmmJLKmCeNt7773do3viiSf6jJh4VUPIbgj15d8odExQ9yyayU8IIYQQ65rsLl263IwHIq/wMyE2BEwFiweNTxv88ssvPt4MEfbzzz/7dMRbbLGFh1UyNT3hlDVr1vTxb4Qwsi9jooKgYiwd49heeOEF6927t0+aQpsnxA5jnOnsCc389ttvfTrtww8/3NOLgjHP+TgOAUj+SH/QoEGeh1133dXFInl95513fOITBCCCjPBNQiqZGhgPH+KzVatWnu5nn33m4+t23313q1Gjhn355Zc+LnC//fbzGUFJm30QiVxzGIeXKuRh7pzZtjy7nNWoVMYaVyttjTb1pWppa1K9jG3fuEJC0c3YSToFwhTOTIrD+DpENp5e2krbtm1d6FEfzzzzjF1xxRX+DKXOEHl0QPDx+p9++snFPR5j1jOpSrp1WNShI4T7SFNepw5h47QXPL8if7iH6Nyj40xe8vzhfqTjknuSKBORP3QO877kWS1Sg+cYzzDph9RY1/cl80W4Y0LfsRNFGW4EjGoEHjBJCoIPDwgzXSKc8JwgqtgH7xsPZ743RyPnJkJIcRMhrBB/wCyYCC7S5xi8bRjcfHy8Xr16vk8UbhbOF4x30sP4JwSUNPCwMcEJ3y1DqJEfZvQcO3ash1SSH86NsU/+w3f3OJ48ErbJ8eQFMYdwQETyskHMct7tt98+7YcBeeQj7ps1b2rZJeQ1SoX479gRnov4pw3w0ufzG6eccoqLNHjiiSesV69eHubL2EvaCZ/PQCCWLl3a9+Fv6hzvc1i3saDv2KWPvmOXHvqOXXpwP+o7dunB+5l3ub5jlxpEN+k7dumxru9LfaBciE2AIOx4WalXLTXihV3wFtBhgLeAZ2XU64ZoQ4DzzTrKmPBc9iekNngEeQkiyhmXl8hLmMlI2KWPhF16SNilh4Rd+kjYpYeEXfqsL2GnMXZCCJEExBwvLzrAEGbxoZSEorAtCGce2ITVso6QXhb+Jo2NTdQJIYQQouggYSeEEEIIIYQQGY6EnRBCCCGEEEJkOBJ2QgghhBBCCJHhSNgJIYQQQgghRIYjYSeEEEIIIYQQGY6EnRBCCCGEEEJkOBJ2QgghhBBCCJHhSNgJIYQQQgghRIYjYSeEEEIIIYQQGY6EnRAFZNmyZfbnn3/azz//bDNmzIitzZsxY8bY4MGDbf78+bE1QgghhBBCFA4SdmKjAMH09NNP2zPPPOP/9urVy3755RfLycmJ7VG4LF++3N58803r1q2bXX/99fbxxx/HtuTN22+/bXfccYeNGjXKf/Pvc889Z4MGDfLf65JiWVmxv0R+FC9e3LJUXkIIIYTIMCTsRMaDePv+++9dOH311Vf2ww8/2Oeff2733nuv9ezZ05YuXRrbM31Wrlxpt99+uwu4qFeOvz/66COrXbu2Pfroo3bIIYfEtuRNiRIlrFSpUlas2Orb7vfff7fevXvbp59+6kJxXYFGmblwuU2bvywzl3nLbO6iFbGryZ958+bZCy+8YCeeeKJ17NjRLrzwwjViOhnPPvusHX/88XbeeefZ2LFjY2uFEEIIITKDrCFDhuTUqlXLqlSpElslRGaBsMNT9+GHH9oVV1xhO+20k40cOdLuuecemzlzpnXt2tU233zz2N7pc/HFF7vwuvXWW9fcJ6NHj7Zrr73W2rZta5dddpmvy4/HHnvMvvvuO8/jlltu6aGZAwcOtFatWtn2228f26twQdROHDfGevyy0kbOyrHiGdiVs2zFKtuxSUW76sBGsTV5s2jRIrvpppvsxx9/tN12283KlSvnZXDEEUfYVlttFdvrvxBOy3Ecv2TJErvhhhvsgAMOiG0VyZg6daotWLDAmjVrFlsj8mP48OH+LKlevXpsjUjG4sWL/XnZtGlT7xwTyeF+nDBhgt+TdCiK/Jk0aZIPr2jcuHFsjUgGdhfPMZ5hVatWja0VyVjX9+Xs2bP9fSyPndiowMMGGAD16tXzh8/ChQt9HeDZe/jhh90L98QTT9jQoUN9/Zw5c1wcfvnlly6+HnzwQf+7e/fufrNwQz7wwAP26quvuqcNjxAgIO+77z5/wAH7vvXWW3bnnXd62OUbb7zhHqRE8BJhG0IiMH36dOvTp48fz/Lee+/9K/8FhVDM7GKZu6QaSvr111+71xZvHV7Wq666ym688cakwh7R/vrrr1ulSpVshx12cI+qQjGFEEIIkWlI2ImNipIlS/q/CCx64OgVwWuD8c54toceeshGjBjhE5j89NNPbvwj9vDq/Prrr/b88897eCSePsItEXSIRQQixyCySCuILY6bO3eurVixwqZNm+ZevXfeecfPTxqINEJCZ82atSYEM0DPymeffWbDhg3z34hE8oPnEaGJyCPPjzzySJ7iUPyb/v37e+8hHtG///7bRTj1wri5vKD+8fB17tzZatSoYatWrYptEUIIIYTIHCTsxEYDXha8NXjVHn/8cZs8ebLtsssu1rJlS/vrr7+sX79+HmaBeMKbdu6557rwe//99128ZWdnuxft5JNPtltuucWOPPJID7MkVLly5cru+TnjjDNsu+2282OBUEzSa926tXt9GJt1+OGH21133WV33323dejQYc3MmaQfBaFHWFEQHXj3ECEnnHDCGo8dHiQEKPkXyUF8I4YBb2ynTp3stNNOs8svv9zLPxGEeD311FO2zTbbeDgsAl0IIYQQIhORsBMbDQg7ZsIkfBFvGyIM4x5BNXHiRDfiGc+GSAMEX/369d27hjcOYUD45tZbb+3bAUOf9SyIvkCY7CR4d9g2fvx4q1ixorVp08bXIdx23HFHzxfeuxAmGg/b8fwRe423KRyP6OR4jkvlcwqbOtQv9YV3E/HNxDkXXXSRe0IR3dH6A+oUjyli8Nhjj7UyZcrEtqwueyGEEEKITELCTmw0ILLwpBFOyRi5ww47zMqXL+/bgrcsGmaHmMLYR1hFwyQTheKxD0tehO2IhejxhGyyLtmxwHbyUNDjhbkwo56rVatmhx56qIv4vffe238TChs/VhGxzEyqiDjE4IABAzx8l3oghBOhLYQQQgiRKUjYiY2KILDiwTOHyAtjroBv3zG7JeGZTJyRSNAB65ngJN7jE0B4IQ6Y6QiBwHgt4BgmYCHUslGjRv8JxQxwPGMDmzRp4mKD0EtgfB/HM0awYcOGvq6grFyVYysyeCH/+UG9M9NgGN8Y1gEhr/Gz6VE/ePkY63j11VfblVdeuSZklnBeyl4IIYQQIlOQsBMbBYQrYqTnFe5I2GX79u3dI8PnBs466yx78cUXrXnz5v7tMsDQx4uH0Aogyhh7hceHGRaZGTOMw+J8ISQT9ttvPxeQjNk788wzrUuXLh4GyDfuSCNMpR8EJHnld0jjwAMPtJo1a7qoIH+EESJCGeu3Np9r4HJqVSxpjaqVtkZVM29pnJvvmrn5TwXqmHLmG4OMd6QsCbVkrGLZsmU9JJMxkPxbt25dn5iGyW4I32XZc889vX4vueQS/0SCEEIIIUSmoO/YiY0Cxtbhgdtjjz3c85UIhBQzIPJpAsQV4+natWvn4+IYY8eHwvGc7bvvvmtm1wRC+NiGF4hJUnbeeWcXC4gHzrXrrruu8QyxftCgQe55w0OEIGNiDmAq/nHjxrl4qFOnjnsLw3fsmIQFmPCF45kVk9BCvr22NqIOocrHuZs1bWIlS5WOrd14YYZSPj/BB+qpU2a5RHCff/757vlEyPEJC2bARHjHw0Q4CD0+h7H//vvH1opk6Dt26aPv2KUHnWj6jl3qrOvvZW2M6Dt26UEHuL5jlx7r+r4kWon3sYSdEBsxQdjxsopODrIxgxHICwdvaIUKFaxFixZrZh7loYcnj9BYnnvxILb5HAbbkn3QXPyDhF36SNilh4RdekjYpY+EXXpI2KXP+hJ2CsUUQmxUBE8nM4riYY1+ww7BxvpEog7wwOLFxbsnhBBCCJFJSNgJIUSE+HGWQgghhBCZgISdEEIIIYQQQmQ4EnZCCCGEEEIIkeFI2AkhhBBCCCFEhiNhJ4QQQgghhBAZjoSdEEIIIYQQQmQ4EnZCCCGEEEIIkeFI2AkhhBBCCCFEhiNhJ4QQQgghhBAZjoTdJsacOXNs6tSp/1pmzpxpq1atiu2xYZk/f/6afPH3uoAPUE+bNs0WLFgQW1NwPvzwQ7v44ovt22+/ja0RmU7p0qWtWDE9GoUQQgiRWch62YRYtGiRPfroo3buueda586d7ZxzzrEzzzzTrr/+eps9e3Zsr7yZNGmSffLJJzZs2LDYmsIDsfXRRx9Z165dPV9nn322XXvttTZw4EDLycmJ7VU4fPnll3beeefZ008/bStWrIitLRjz5s3zcqFsizIli2fF/to0GDNmjL3//vv29ttv24ABA1LqJBg6dKi988479u6773oHiBBCCCFEJpE1ZMiQnFq1almVKlViq8TGyty5c+3ee++1sWPH2oknnmg1atRw0VSmTBlr0aKFlSxZMrZnYr744gs//phjjrFTTz01tnbtwVv43HPPuSFev359O+qoo6xs2bI2ePBgy87OttNOO82ysgpPmHAdvXr1svbt21unTp38HAXltddeszfffNOF6F577RVbW3RAMI8fO9q+nlLGpi8uZtkZ2JWzYuUqa1GzrHXcrkZsTXLee+896927t02cONGFO8+2bt262Q477BDb47/QsUFHwnfffWfFixf3DoYDDzwwtlUkA+863u9mzZrF1oj8GD58uLfL6tWrx9aIZCxevNg7a5o2bWqlSpWKrRV5wf04YcIEvydLlCgRWyuSQQftsmXLrHHjxrE1IhnYjjzHeIZVrVo1tlYkY13fl9gxvI8l7DYhgrDjAXbLLbdY3bp1Y1tWQ3jijBkzrGbNmn6zrly50kaPHu2Cj5cpng9EDIJov/32szp16vgLd8mSJZ4WDRaRWLt2bU9vypQpfk6gfZFuIvAA3nTTTX7Oq6++2urVqxfbYrZ8+XL3tpC30E55oGC0c16EIKFznAsRE/KBMCQ99iP/lStXtvHjx3seOB4jgb9DGfBAp1xIs1y5ctagQQNPj7Qw9Bs1auT7BQ8dorhatWoJhd2sWbO8HDkPaZFH4Df5RGxQRuPGjbMKFSp4PljHb/IRjikMMcs1TBw3xp74aaWNmLXKimegsFu2YpW1a1LJrj14dR0k4++//7YLLrjAH5zXXHONtwFCjcuXL+/1lQjqBaH/8ssve72PGDHCrrvuOtt///1je4hkSNilj4RdekjYpYeEXfpI2KUH700Ju/RYX8Iuu0uXLjdj9GCQi40bjPxvvvnGxQkiBFERZdCgQXbXXXe5GEK8/fHHH27gMt5o5MiR9vrrr/tLFbGHd42XLOmxnofiU0895Y1q6623tr59+9ozzzxjb7zxhodv/v77727IBJEThRDM3377zfbZZx/bdddd/yVo8Kb169fP7rjjDhdALVu2dA8fIaUIqm222cYNdjw0/CYfPXr0cCFIPh555BEf//bnn3966CVtnYf3Pffc4+fZdtttXYiR1xdeeMHD8Ng/5PO2227zvJM39mcb3h/KbosttrC//vrLhgwZYm3btrUmTZrYp59+aj179rRXXnnFr/v777/3awhGL9vwKCHiyCd10aZNG+vTp489+eSTvo16qFSpkqe3tiDO58+dY79OM5u/LMtKZmflirvMWmgNDaqWtl2bV1p9UUl46aWXvL6uuuoqL9cg6hH6eYHYfuCBB+zggw/2eiUks0OHDta8efPYHiIZCxcu9HtKL/fU4ZnDOzdZuxT/QMcX4dG8Q+hoE8nhfuTdwj25NhEpmxJ0IPO+5H0hUoPnGM8w6YfUWNf3JY4J3scaY7eJQWOi4hFwl112mV1xxRUefgbt2rVzoYSgQ5QwMQjeMwzejh072sknn+wPvj322MMefvhh22677Vz0TZ8+3cUNY/UIm2S8Gb2rhHt2797dw9rwYCEG6bGIJ3i3EDOJvFTkGUEZvRHo7cBoD/vzO+TjhhtusFNOOcW3sQ8eQRr83Xff7YIWYcj+IT2utX///n5dCMETTjjBhSFwfLRnheuNz0sg9GAhThFp9913nwsFRO7kyZP9WNLjb8Qx5cK5CDlFUCIeKS/KGYEs0gcBTw8i4phxpLRHOhyo/7x4/vnn3etLG9ekKUIIIYTIVGTFbGL8v72zALeq2trwOBy6pEORDmkxEBBFRe4VAxPF7sbCjvvDNTCuhYGKCSaIwfWKoiIIqCCgIN2N0t318w72xO3x1KJkn/29z7Oec/bqNdasb44x50J80HgllJAwRMIpQ68x3qwwvo3QNLxop556qu9HLxbhgxxPryneuuDxQyhdeOGF1qBBAz8fIZMdOnRwURjCG4oWLeo9rulNMhLEGefeHbgPRBH3EUIsWcd90sCvWbOm95TEXwehOnz4cA+1PO2009xLxtgqxGyU+2FfnoNJWRo3buzPTRgq18ZTSs9WgP0QnniUsBX3hM3xFCH48AQi+EQ0SGcsiPKRI0d6Gietk5bxjpIW0oLNBwwY4GGXpN3dnUxHCCGEEOLvQsIuyaBxi4i46qqr3GOHAKtfv35sq7mwQYwgeAh5iQ+dZB2EBnIQPjSeEYUBxjThJSGMkbF8eMoQNul5uQDRh9hhn8zEVBCAXC/8H0/a+wjgcUsvVIBzBDHAuDa8aRkRf+30YDuigHFahI0+/PDD1rlzZ/cW8tzheJ6P31wvQHhp+/bt3a7YiuMRGyI6QcjzCQrSHumbNIEnFU91PHQyEDLL/oj6eNJLX0IIIYQQ+zMSdmIniA7GiBEDzPgihArhmEHI8TdeeMU3fuPXI2YYN4fnDKHTtWtXD48L50kLIZ2IKkIS8XQFuD6hm+E64ZMMDKSnkZ5e4zsjYZjReoQawg8xGqa45z7DddmOAOCakJH4ZD9CSgm7REgwng9PEaI5PS9Q/DkQloTAMrENYpDrEZqZnU9QiD8gDREmi22DkMcLh4jmHaRNf7xzwo4Z78jsqHinCcklPTz99NP+qQQhhBBCiERBwi4JYbwRAo4xb0zWwWyXzD7JuDiECZOU3Hzzze69Q2yFMXh41mg4MzkFxzG7D+InrdAJg2kRR3wzjgYyoic9IQaEHh577LH+GQbG7nFu7o3/mZiFmQpptBMyieB59tlnfebC+LFv3EN6giuz9TT0eZ4mTZr4+DwmYOG6CFH+IkaZmIXxbj179nSRyv0wHisQzs/CuXj2EN7Jc3Cf8c8d9o2HCWgQdIhhxghyX1w33qu3u2zass02bN6asAv3nx1ISwhixtoBwo2QWMKCEdzMmsl75C+eurPOOsvDYlu1auXhmITwYn8EuWZHE0IIIUQioVkxkwzGzTF5B141RNsvv/zivxE3fAwc0cY36urUqeOChO3MFsU3wBgPhufq559/dgGCpw2vB4KQWQQZ0wSMwUOUDBkyxEUhv2lYc+wxxxzzF8GCtyuMN2OMGd+Z4z5JkzS4a9eu7YKJe+PaeLdowDObIRO+MEaNbXheuI8whTieMMZa4QFj0hTOAcz6OXr0aP92X2jAI8oQY8xiiXfn9NNP9zGF3DeCM4hbvDqM4UJscl8IBMQbtiCkElHMPSJoEXjsgyeQ+2Qb9sQryUQt3DcgFBEieEexK2MBGRMYtu8O3MPSpcusQbWydlztUnZcreIJtxx/SHE7skpRK1Yw69nw6HwI6YcJVPr16+fvlo4K7M9EKXhGGTN6/PHH+/tnTCTvh4VZTklLN9xwgzVt2jR2VpEZmhUzOnj+Kd9CmSQyhzJZs2JmH/KjZsWMhmbFjA7lWOjIF1mzt/NlmBVT37FLMqggKbzivUj8T2UZwtVoCAdIiHiY8JixH//j3QvHcC4WvGdpx5+FY4NnjfPzf/y108K52C+cP/6cnA/CWDh+h/OF50p7H9xruIdwXZ6R/dkvvpEQ7pcMF78+3FM4N+fkL/uF5+f/kFHZzjXC/fM7/M952JbWDuGewr2y756AiVumT59uNapVsdx5//A05mQQ7XhW8cLideaD+kz2A/3797c+ffq4cG/ZsqWviwdv3uDBg61du3buRRZZo+/YRUffsYuGvmMXDfKjvmMXjTDRmyI1sgdtFX3HLhp7O1/qA+VCJAFB2FFZqVcte9BziygMYlBkjoRddCTsoiFhFw0Ju+hI2EVDwi46+0rYaYydEELEQTgDHlQhhBBCiERCwk4IIYQQQgghEhwJOyGEEEIIIYRIcCTshBBCCCGEECLBkbATQgghhBBCiARHwk4IIYQQQgghEhwJOyGEEEIIIYRIcCTshBBCCCGEECLBkbATQgghhBBCiARHwi4J4ePLv/76q33zzTe2Zs2a2FohhBBCCCFEopIyYcKEbWXLlrXixYvHVolEYNu2bfbDDz/Y4MGDbcuWLVa9enU744wzLF++fLE9Mmbz5s327LPP2vfff29PP/20ValSJbblD9atW2cffvihbdy40c455xwrVqxYbMuuwT1Camqq/43nu+++syFDhliuXLl8O3/Zn/ssUKCAtWvXzg488MDY3tEJ1+a8KSkp/n9axowZY1999ZU/N9c666yzdvuZ9wc2bNhg06dPt+pVq1iefPljaxMf3il5IB7eL0t60JnBEg9pIb30uGjRIluxYoXnKZE1CxYssNWrV1u1atVia0RWTJkyxevcUqVKxdaIzKBcnjlzplWtWjVbdVyyQ36cO3eu58k8efLE1orMmD9/vrd3KleuHFsjMoP6l3KMMqxEiRKxtSIz9na+XLZsmdfH8tglIDRQe/fubS+88IIXRnjdBgwYYP/9739je2RN3rx5LX/+jBv6NGwHDRrkXr3ff/89tnbX2LRpk91///127733eqM5LRSmJHiWiRMnuuCcPXu2/+bZ0jbIo/LYY49Zhw4dbNasWbE1f4bnfPzxx23q1Km2du1aGzlypL399tuxrYlPru1advridTbx97U2aT9dJvy21pau2RS748zhHZGWTjrpJPvHP/7hy3HHHWfdu3eP7fFX3nnnHWvdurX985//3Ln/HXfc4ecSQgghhMgJyGOXgKxatcruu+8+Fz6IFt7fjBkzbP369Va7du3YXhmDJ6xr1672448/+vGVKlWKbfkDxNbw4cPdM9K4ceNMRWB2uPXWW/26Dz30UKZp7fXXX7fPP//chVjz5s1ja3ePf/3rXy5O+VuxYsXY2h3Q6/Tggw/a9nxg99xzjx166KG+72+//WaNGjWK7ZW44LGbN3umvTRyi01dutXy7KddOWs3bbUrjy5vZx5WOrYmYxD7iDLeEZ5VPG+kU95Xw4YNY3v9mVdffdXeeustu+CCC6xo0aK+P57Z448//i89Z/LYRUMeu+jIYxcNeeyiQX6Uxy4a8thFQx676OztfBk8dqnt27fvVLhwYQ95E4kBAu6LL77wRjsN2SDMS5fe0Sj++uuv7eWXX/YMV758efeYdevWzb799lurWbOm8b5/+uknmzdvnlWoUME+/vhj++ijj2zhwoUu8hBxnLtfv342Z84cq1Gjhh8zefJkF16EaCL6SpYs6dekYU0m//nnn91rwrnGjRvnInP58uUe9okHjkKT8FE8Zw0aNLDcuXP7/cYzYsQI95wdeeSRfypgw/l5jk8//dTPf/DBB9sBBxzg20nMXPu9997za3BvZBy8mngBEZWcGwGHzfBYBnjOpUuXWq1atfz5afhjtwAeQ45FGGArzodNChYs6HbCq9mjRw/r06ePe/tYj2hAILz00ktuA54J2/GuWBCP3O/777/vYajcz0EHHeShhLyv//3vf74/94ZXiQZNevbKCgTMqhXLbfRCs1UbUyxPaoql5tr/FoIqG1UsYrXKFdxx45mAfbAL74kODt4ngrxcuXKxPf4KaWfs2LH25JNP2hFHHOH7U7imF4qJvXmvqqyyB0KbvC17ZR/KG+pcygqRNZTflKPUc7tSDiYb5MeVK1d6nkyvjBN/hQ5z6sucMARjX0E5Rhkm/ZA99na+RBtQHysUMwFBZDVt2tRf4FNPPWWvvfaai67AkiVLbNKkSZ6AAFGEsMKrR4MVIcbC/x988IFXlAgLRAvihUqUAo5zIIRoSPM/ni3EIF4vRAvePgQe4P0jnBEvStiOwERcIWS4BgmZxjeCM6OxUBnRv39/Pz89t5yf++rcubNNmzbNG+JdunTxCWEQZlwTcUkm4to8G9crU6aML/HXxg4tWrTw533zzTftueees1GjRv0p/BPh9cQTT/gzcW1E2cCBA/26CGhsxnnCNu6T8E7OiYjt2bOnj9/jXmDx4sXWqVMnGz16tItT7M3946nkXRFmi3imgkFgci6ErPgD3iHpnHRBhwVpOyt4p3SIcMwvv/zithZCCCGEyClI2CUgCKQzzzzT2rRp4+IBQfCf//zHhg0b5ttp9CJu4gUMwooFAQI0atl+0UUXedgjoZJ4jBA19IyyLRzDvniQuO4VV1zh+1999dX+G9GDgKJxTc8N69mOJwXxiYi75pprvIcCD8tNN91kbdu2jeSGDh5KvHC33Xabn//88893gYSHDIGLe5veXK7/wAMP2KWXXurexEsuucTFEz1KV111lf9O27tEON6FF17o94+IQiz37dvXtyEGEAJFihSx6667zq/N+C6ejQlXhg4davXr1/cwTrZdeeWVLrw5BsEGCEuuzb2zL8+Cjc8++2w/5pZbbnHBy0Q4CFfEIDZnLBghhyzpTXCTzJA+Cc3iXdx9992+8M4yE2t0UCDQ2feuu+7ycGRCI4QQQgghcgISdgkK3pzLLrvMBR0TQSAU8PLgGg8u3iDiMgLRRmgmIMDwOOGF4hwBzoFwwluFgHv++eddvDzzzDN+TbyCLIRC4l1CRAEiLvxPg5oGNwtewqhwHWKHCZVgnBzXZzKMcK8IvpNPPtm9ZYgvPInYINgBcZbZtRmzwVgtwvSYWZT98V4ymyRCi2dD9LIA4Z+EWnI9bEJIXxCLCDBEGmO0uF/gdxh/hBDnfFyjV69e/iwIUTyd2BFb8SyIVEJYEcIIGISl2AEC/OGHH/bOBsQc4pjxEYSukk7Tg7F1n332mXeCEJ6L+MZbTYitEEIIIUROQMIugUF0ITDwQiE6EGAh1DJeyCDg4r136cH+iBSOjR9/BhyPSGL94Ycf7kLyhBNOsPPOO8//si0cj3DJCM7NEpXgfSxUqJA1a9bMr3/iiSe6l42xeGzjkwh4tvC+EZb3yCOPuFiKJ6trI6Y4Z7169XbGKgd4NsRYPMHryLYAxyA4sUnYjm3CsdxDeB9169b1+2VBWOKBxcaMP+zYsaN79BAghGniARQ7wIZ0bOCRpUMCu/E/oZnx7ywe0k7Yv0mTJm573nFGQlAIIYQQItGQsEtA8OAwhgxvFeKN8UJ4LPCY0XjFu4PAYsYiGq+M72IsWry4o3HMsUz4gRBhvBfj1hCIjAVDjAB/8WhxbvZjpsCLL77YPSCMZ0Ok4J3jOEIICU3kvIQpEloYD8fjlUIIhfNnB8QNz0WjnYkvuD7f1qORjqeMBv0nn3zik60gcvGO4eXjegHsgBeNe4u/Nsfi6SSUk21MjBJmrON8TCTDs+G9I9SVfbAVz8l1eHbCQXl2tjHWkPGMTMTCe0grBnkHnA8bMN4PIUk4LCGa2BIxiCeK+0fsIWK59zBeclfZtGW78N68db9etmzNXprApvHvEG8uNsKTGjyn2DcIbvaN73Dgf7yppOsw+Y4QQgghRKKjzx0kIHikCIXE2xAarIQAMpYNsUGIINsRcwgFhAR/EQuMfSNEkrBDJlzh3YeQQ7wgl19+uR1zzDHe8GWCD9YzjgnRwcQiCBjGjuGRYtwcAu/oo492UcgkLojO4N1DsPCtMUCIMokIjW28bozpS+sZBMLkvvzyS/e+IWoCiCkmN8ELR0Od++G5GLuG6CM0D3FLo59nxStz7bXX+jUQthzLs+CNwwZhNjrEMbZi1spgSwQXY/TwBgKzKRLmh2Dj2RAEhMG2bNnSZ+Hk/IhORBtCsE6dOh4SyjpCR7ETtsRrBIi0F1980SdEwR6cExFICObpp5/uM3/y0fYwRg+BybOEcM4oIDbnzJphA+fnt4VrUyw1usN0n7Bhu/BsVbu4Na2WtdBCVDN5Dd5i3jezpDLGE7F/++23ezogzWLXRx991DsGCGtlXCTlHBP+8N6Y2RTPbvwMqEC+0ucOsg+hxfrcQTT0uYNoUHbrcwfZR587iI4+dxAN2mH63EE09tXnDiTsEhQSB2KKhjteCr7hFZ+5+HQBE6GQ+ZjaHe8VogyPFw1dpn9nPBeeJTxOVJwktvAdPEQJ4YD8ZbIJCjuEITNPIkyoXNmfijZAgkKAUTgy7o1rhcSLR4VPLNBg5hhC4dKD81PA8jxhFskAghUxxL0izBBQYYp7RBfeNq6NQOXa4dt7CCSujXcOMXjYYYf5+gDruS7Pyv0i/tgvHgQl+2AzCjLOj7jEvgg/3gcig3vG+4Z9yMRcl/vgW4DsH+AZsBXXRoAwvhHb40lFVPPusBX3Q2hmWvGRXUgfCPca1apY7ry79y3C/QXexSuvvOKfPOD5EPaIYkKDSQ90aDDuDrsi2nmXfFqiV69eni8Q2HRGMAEPeSMtEnbRkLCLjoRdNCTsoiFhFx0Ju2hI2EVHwk78bSBeaBzj5UCU4HVCqInEIwg7Kqu0s4EmMjwXIg0vKw09BF0YQ8k6OgH4TdmGwEN0sz8dDPxGDAbhnxYJu2hI2EVHwi4aEnbRkLCLjoRdNCTsorOvhJ3G2Im/gFeM6ftp3BKWKVEn9jdo3BFSTCWMNzOIOkC44aVjYiH+B8JkEX/sz3EZiTohhBBCiERFwk78BcbrIewYp8SYLyGEEEIIIcT+jYSd+AvMFMjkI4ztih8XJoQQQgghhNg/kbATQgghhBBCiARHwk4IIYQQQgghEhwJOyGEEEIIIYRIcCTshBBCCCGEECLBkbATQgghhBBCiARHwk4IIYQQQgghEhwJOyGEEEIIIYRIcCTsRMKxYMECmzBhgq1evTq2Zv9g69atNnPmTJs2bZpt3rw5tlYIIYQQQoi9j4SdSCi2bNlivXv3trvvvtsmTpwYW5s1CK7333/ffvnll9iaPc+qVausc+fO9sADD9js2bNja/cPcudKif0nhBBCCCFyIikTJkzYVrZsWStevHhslRD7L3jCXnrpJRs0aJDde++9dthhh8W2ZM73339vjz32mJ1zzjl26aWXxtbuWdauXWvPPPOM/7311lutdOnSsS1/Hxs2bLC5s2ba5zNz2/zVKZZ7P9V36zdvtdMalLIWtYrF1mTMunXr7Pnnn7dx48a5lxQ2bdpkbdu2tbPPPtt/p+WTTz6xPn36+P7btm3z/evXr28dOnSwAgUKxPbawaJFi2zFihVWvXr12BqRGXjQ8Z5Xq1YttkZkxZQpU7zOLVWqVGyNyAzyPJ1zVatWtXz58sXWiowgP86dO9fzZJ48eWJrRWbMnz/fNm7caJUrV46tEZlBPUo5RhlWokSJ2FqRGXs7Xy5btszrY3nsRMKRkvJndbJw4UIbPny4Zxo8ZUOGDLFRo0Z54x1Yh3evYMGCnugReTTeAS8bx3LMmDFjdgqFUGj9+uuvtmbNGhs5cqRNnjzZRo8ebT/88IM3NALjx4+3YcOGuehs06aNnXXWWVas2B8ChXMiQrgG11q5cqWvJxP++OOPfjzXAzJ9/P1R0XBurou3clfAXPOWbbApC9bZ1IX75zJ5+70tW7vjfWUF9iTclYq4SpUqvtDgy6xzijSCnenECvuXL1/ecuVSESiEEEKInEFq+/btOxUuXPgvvdZC7I/QqB8xYoTNmjXLjjnmGG+c//TTT9alSxdf99VXX9nnn3/uYghRVK9ePevbt699+umnljdvXhdO3333ndWuXdsF4osvvujbBg8e7OdB6NWoUcP3fffdd/1cCLxevXq5EEMkvv3221a3bl078MADd4ZfMuavUaNG1q1bNxdwLVq08DyFuHzttdfsgw8+sG+//daGDh3qogRhwbM88cQTLvoaN27swhPPEh7JQoUKWYMGDey3336zjh07+rWbN29uqampMUtkD8TgqhXLbdQCs5UbzHKnpmwXM/vfsnW7rm10cBGrVa5g7M4zBpvynkuWLGlPPfWUHX/88dayZUsXbBlBCC7v6OWXX7aTTjrJ9+d95c6dO7bHH+BxxdOpXsjsQccHeU32yj5Lly718oE8L7KGTrPly5d75016eVb8GfIjHYjkyah1RrJCXU59Gd8pKzKHcowyTPohe+ztfLl+/Xqvj9VdLRIeKnpEGsLummuucZGHZ4ZwzTlz5rgH7dprr/XGQatWrax79+7eqGfMHZ48xuv17NnThRMiEOHI+Qj5Wbx4sRf4hFjedNNNOwUYAg2mT5/u+zRs2NCFBu51jgtexa+//tqXE0880a9x4403+jUJCyRUk7APRBseJcTE1KlTXVROmjTJCwHOjwAk5FQhNX+AfSnAEMnYiNDJrMArirhj/99//z22VgghhBAiZyBhJ3IEiDY8MXjo8NwgmOi9oJeX3qQiRYr4fvxPry9eGRr59JzgxcObhkBERDGWg7+IB0L1zjvvPKtQoYKfg3FXeOrwsnEOvHnsV7FiRRdkAdYhJAihzJ8/v3uZuAYhlpyHa7AOwUYPDmGeiA3EKaIUscdv7hHBeMghh8TOLID3Q+jsueeea+3atbO77rrLPa4ZQU8soboIa8biXXfddfbRRx95GhFCCCGEyAlI2IkcA439AKIKccUC8dsA7xgg/Aiz7NGjh4dopg1L5vj4wfqILga+chzhfQgxhCKhnVwjjJXjOH4jOIOo4xqEWuKJO+CAA3wfwi253owZM3wMGCGYrVu3dtGI2EMA4tnbHyZi2V9AKN9+++0e4sqCsGMs5AsvvOCCOD0Y+/jqq6/6wqQ7CLquXbv6WEwhhBBCiJyAhJ1IChBcCK0g8IijR7DhDSPMkjFwjJ178MEHffwVoiuItPAX8OARdsl2xt8hyPAQ4sWLn9yEY4ihxjuHJ5BQUK7x3nvv+biwSy65xAUdx+GNwwM4YMAAK1eunHvxCPfs16+fTxCCkEQIih1g15o1a9rhhx/uIbVXXXWVC27GPyK40wM7h/2ZGTV4SgnVFUIIIYTICUjYiYQDcYaIihde8b8h7T4IObxhjJ974403fFKSo48+2oUTXh/G3THxCdPoh/DKtOcI1KlTx710jJVjls0jjzzS17Nf2mMYt8f/eOreeustX5599ln75ptvfDvhm3jtlixZ4tdl4hbCPrkGHjvOhxjZXbZs3Wabt+zfy9Y0ds4ueF/xjCKG48NhMwOvKWMWSRNCCCGEEDkBzYopEgoEF+GJjFVr1qyZlSlTxsUVIgiBhDCCMAbuqKOO8jBGPHN4ztiP/ZkEBdGF4GOsFqKKyTiYXIXz4hViX2Z9YvbN+Kn0ERCM12LSlEqVKtkZZ5zh+QdxQUggggHRSMggniI8eniG2Ma18dCdeeaZfh7AC8gz4ZUjDBPvE2KQST44/pRTTvFz7QqIzCXbn6F53Qp2csMydlK9EvbP/XA5uX5Jq1O+kOXNnXVfEyGwTEiDnZg0BS8os6Bic2zFe2EmUcQzohhx/Oabb7r3lP/79+/vk9dwPGGc8e8WNCtmNDQrZnQ0K2Y0KFs1K2b22duz7+VENCtmdDQrZjT2dr4Ms2LqA+VC5GAQKAjEalWrWN58uyYO9zd4HsJn8b4yfhGvW9OmTT0kk8ltEOTMYEoDEA8sHtCnn37aP5FAoYrwZkzkBRdc4LOVpkUfKI8GnRV0dOgD5dmHjiTqXH2gPHvoA+XR2NsfQs6J6APl0aDzmXJMHyjPPns7XzLHAPWxhJ0QOZgg7KisclKvGl45PgkRhB2zoYbno9cK72iYnIaGIA1DZhgNwg7RRrmXHhJ20ZCwi46EXTQk7KIhYRcdCbtoSNhFZ18JO42xE0IkHFQmhF4ed9xxPsYxXrQStkqoLetDI5DtTJjC/hyXkagTQgghhEhUJOyEEEIIIYQQIsGRsBNCCCGEEEKIBEfCTgghhBBCCCESHAk7IYQQQgghhEhwJOyEEEIIIYQQIsGRsBNCCCGEEEKIBEfCTgghhBBCCCESHAk7IYQQQgghhEhwJOyEEEIIIYQQIsGRsBMiA9auXWvLly+3LVu2xNaYbdu2zdasWePrN23aFFu7g9WrV9vKlSv/tH8UNm/ebO+++67de++99ttvv8XWCiGEEEIIkTUSdkKkAwLu/ffftyuuuMIGDBgQW2su6B599FG75pprbODAgbG1ZuvWrbNOnTr5snjx4tjaaHDN33//3aZNm2YbNmyIrd0z5M2dOFl9xYoV9t1331m/fv1s8uTJsbUZwz7sO2HCBLehEEIIIUQyktq+fftOhQsXtgIFCsRWCSFSUlJsyZIlNnLkSCtatKg1btzY18+aNctFBEKudOnSduihh/q+rP/qq6+sbNmydsIJJ1iePHl8/6gMHz7cvXUnnniiFStWLLZ218F7uGrlcvt62iYbNHW1jZy1ykbM3DfLj9NW2pqNW6xKqWhlS8+ePe2RRx6xL7/80iibmjRpEtvyZ7D5q6++am+99ZZ9+OGHljt3bjv66KP9fewOeGoR1iVKlIitEZmBB3vjxo2yVwSWLl3qdW7BggVja0RmEM1Ap1rx4sU9n4vMIT8SPUKeTE1Nja0VmbFq1SqvL/dEvZssUI5Rhkk/ZI+9nS/Xr1/v9bE8dkJkQMWKFb0hMX36dM+MMG/ePG/4kymnTp1qy5Yt8/Vz5871THXIIYf8qZDDezd79mxfaJgEtm7dagsXLvTtNFo4Pn57gEw6Y8aMndfZFVK3Cx0E3dfjl9m3E/bd8tW4pTZ+/trYXWSPSZMmWa9evaxWrVpu+8wE8ujRo/1dnHrqqVaoUCHLmzdvbIsQQgghRPIhYSdEBpQvX97KlCnjoo6eKSDsj96WChUqeNgk4gzwHkHt2rX9LyKvd+/e9n//93/Wvn17Xx566CH74YcffDseoW7dutmTTz7pf2+++WbfP/RGIxy5ZpcuXXzMHYJnd8ibmmL58+SyfPtw4Xp5tl83uxBGibfuwAMPtFNOOcVy5cqVaWhlmzZtrGPHjlalShUXykIIIYQQyYyEnRAZQBjgwQcf7CEaCDcmSxk/frx7k5o1a+aCDw8e7nX+EpJQuXJlP7Zv374+Rq9SpUrWuXNnu/vuu93r9sYbb7gHDgGHNwqvH8ciUFq1auWhIIg6PHVMpDJmzBi78sor7cgjj/Tz5mSGDRtmQ4cOtbZt27pwTjs5TUZI1AkhhBBCSNgJkSF4jBo2bOjCYebMmTZ//nwfd4foqFOnjgswPHiMiUP4Va1a1YoUKeKCZPDgwR6rf+6551q9evV87NfJJ5/sx8+ZM8fHgeGNypcvn11++eV+HUQh6xB3jBljApELLrjABd/eiMfen8CD+fHHH1vJkiWtZcuWLpaFEEIIIUT2kbATIhMQW3ju8Kr9/PPP7mlD2OHJY/KUKVOm+DZmcjz88MNdsDGxCkKFsXbx4+0QLWzHAxi8THjtEIMQPpOAuOPTCfwNY/tyOojYESNG2GWXXeYiFlEN4a8QQgghhMgctZqEyATG2JUqVcrH040aNcrF2UEHHeRir2bNmr4eUYIAYawXEJLJdsQZgi8wceJE/8ukIPGCJe04MsTj+eef7148QjqZmTOnQwgmk8e8+OKL7uV8+umn3Q59+vSxBx988C82EkIIIYQQf0bCTohMQFw0aNDAwy3Hjh3rIo9PGuB5w2tHyCDCi/8RgeGY5s2bu1B57733/Dt4n3zyiQ0ZMsTq1q3rM2dmJlTw3OENbNeunZ/r9ddf91k1d4eNm7fa+k37ftm0JXuC7IgjjrDzzjvPPyvRqFEjF8nYCFvXqFHDw1sZg8enJtJ6McNsmNhKHj4hhBBCJCspEyZM2EbjCS+CEOKvICiYnRKhcdppp/m4Nxg3bpw999xzPm6O785dffXVO8fC4a373//+Z99++60tWrTIp+Nv2rSpnXHGGe7xI1yTY5ntkslVypUr5+Kla9eu/i07vuPGxCtffPGFde/e3Sdruf766yN/H4+Q0JkzZtiavKVtU0oey7V7n3iLxJatZmWL5rUqpfLH1mQfvKB33XWXXXLJJXbjjTf67KO33HKLf3rihRde8Mlk+vfv70KP2UN5F9iV0Nljjz3WZ8zcVXhfeFqrV68eWyMyY8GCBZ7eq1WrFlsjsoIQbupcOopE1lBeMs6ZccyMSxaZQ37kEzrkyV39pmqywRh6OmrDBGgic2gPUY5Rhukbptljb+dLJuijPpawEyILGA/H99Igf/787hkCCjYaHHjYaGyk9x01jmM7niTG2wWPEsfySQS2EboZ1rOO79rFr6MwYH/CO6N+fBthhxiqUa2K5c4bXWD9XSBuX3vtNRfMzJKJDV555RWfeObWW2/1ypcwzY8++shtTyGJLZlNtHXr1nbhhRfGzhQdCbtoSNhFR8IuGhJ20ZCwi46EXTQk7KIjYSeE2G2CsKOyip/IRWSMhF00JOyiI2EXDQm7aEjYRUfCLhoSdtHZV8JOA1KEEEIIIYQQIsGRsBNCCCGEEEKIBEfCTgghhBBCCCESHAk7IYQQQgghhEhwJOyEEEIIIYQQIsGRsBNCCCGEEEKIBEfCTgghhBBCCCESHAk7IYQQQgghhEhwJOyEEEIIIYQQIsGRsBO7zLp162zo0KE2YcIE27p1a2ytEEIIIYQQYl+T2r59+06FCxe2AgUKxFaJ7LBkyRL76KOPrH///jZmzBgrWbKkFStWLLb172XZsmX29ddfW79+/ezHH3+0sWPH2qZNm/we8+TJE9tr91mwYIH9+9//9us1bdrUUlNTY1v2LIMHD7bPP//cSKelS5eOrd1zTJ061d5991376aefXKiyDBs2zPNEuXLlYnslJlu2bPH3U7JEcUvNnTu2VmTG2rVrbcOGDVaiRInYGpEZa9assY0bN8peEVi6dKmXLwULFoytEZmxefNmW758uRUvXtxyqxzLEvLjypUrPU/urXo5p7Fq1SqvL/eXdlwiQDlGGSb9kD32dr5cv36918fy2O0Cc+bMsUcffdS++uormz17tv3yyy/WrVs3b0ADIuGGG26wESNG+O/sQIGCSLr33ntdMO0K27Ztsx9++MHPgeicPn26zZo1y3799Vd75ZVXXOztafLmzevLnuKpp56y22+/3WbMmBFbYy5OeR6eY28wefJkf5c///yzzZw5c+dCBswJpKSYzV++wWYtWW+zl0ZfOI7jswNpcNq0afb000/baaed5ssdd9zheSQjsDN5pm3btvbPf/7TLr/8cuvTp4835oQQQgghRPaQsNsF8OYgmk466SR79tln7YknnrBTTjllp8AhRJGeDBq52QX1TgN3xYoVu6zkx48fb6+++qr3aN50001+b88884w9+eSTdtVVV1nVqlVje+4ZcuXa88ln9erVLpBTUCMxsPONN95oRx99dGzNnoVrYTPeIfYKdjvmmGNieyQ2eVNzWdeB86xDr2l254fRl9t7TbXOn8+KnS1z8Ay/9NJL3rt+8sknW9myZe27777zPJJRh8U333xj3377rbVo0cJOOOEEF9Wk2XHjxsX2EEIIIYQQWaFQzF0ATxzjyipWrGgNGjRwVzT/I3Tefvtt9zDhbUD8sW/t2rXdvhzD9s8++8w9a4iJgw8+2BYtWuQeNTwdNIzxbuBpa9iwobtWe/XqZR9++KENGTLEr8Ex8cIH8Pi98847NmXKFLviiiusWbNmsS07RCPHlClTxn8jTDkfYS385Xp16tTx8LMvvvjC3nvvPQ8x5X4qVaq0M1yIZ/ryyy+te/fuNnLkSA/rHD16tDfemzdvbvPmzbOXX37ZvW3YBQhrfO211/z5DzzwQLcJ58cjQ4glY/O4BqL29ddf97BRrsPfSZMm+XkIlaSRX7lyZStVqpSfFxH7/vvv23//+1/7/vvv/TwHHXSQP+vixYv9XJwTgYHYZZ/8+fP7PaS1HefnebA3doiHkNvnnnvO3+Mhhxzi5+Dee/fu7TYtWrSojRo1yt8r4aLDhw/3Zy1fvrxfh+fneYsUKWIDBw70e+bZeJb58+f7fWJrnpl1HMO7xLvao0cPFzy8F7btiuDnXKtWLLdR2zXVyg1meVJTLDVXtAVzFS2Q206qVzJ21ozh/uvWrWunnnqqNW7c2ENnCXFFsGO/KlWqxPb8A/Zp1aqVHXfccZ6OSPu8+1q1avm59jUKxYyGQjGjo1DMaFA+KhQz+ygUMzoKxYyOQjGjoVDM/ZgjjzzSG/R4Gjp37uxCCS8dIHaCJ4v/8+XL5xURwuH55593jxwZYeHChe4ZQqzxgvH2BcHB/xzLvg899JCHCXIOGsecA6GXFq6PqGNMGEIS8Hwg2hAeLMFjglhBgOAVIZQUUURiQJQhJLg+z4Dg6NKliydEvI8ff/yxCxGuRcMXMcP/3DcLDWJEC4IwgGjlHngWQh7xhHEfFASs69q1q4tJrhdsx7mCDfif50Agcd+APQiF5Xych/t74YUXXNjSAEAcT5w40QUdIX6cE7GJvbm/9OA6CK1gK8Qez0xDgvfFu0aIEoaLgOMaiPkBAwa4KMcO7Icowa6cAxCZCBtCE7k2tuZZ7rvvvp3HzZ0710N5Q7jiJ5984s/C9bEB9snovvc3sHWFChV2FloUYIhh1pMX0gOxHgQ7BROFH3ZChAshhBBCiOwhj90ugIeBBiuiCHGBsKO3B+9So0aNXMzgmbr66qt93BC2pYFer149O/fcc+3YY4917xJCgW2EoOHdwItHg5hGPx43PDwsbdq08VDEo446yseZcU08GzSYA/RmIngQnC1btvRGNELtjTfecPE4aNAg74nCI8W9ITbq169v99xzjzVp0sT3R8QQPkfo4/HHH+8eRp7x0EMP9Wu9+eab/hwPPPCA78e947GjAc790nuDt5JJWnhGQOQxucxhhx3mHpsaNWpYu3btfDseGYQRz8z1jjjiCN8XAcs4uxNPPNEFLc+MMOMaPMOLL77o57777rvt9NNP33kcXjy8PgginhlxuD1921lnneXCjTF0CN+0XiBEHNdAlCFmEXGIPMICESR4OvEYcn5sh8Ak1BUxgt0OP/xwO/vss/2ZyEsIN7aRHnh+RB6Ty9xyyy3+DNgMW5E28K5iR4Q2dsNr+Omnn7ogZKwZtsJupLld6d0PHruff99my9ZvF15/dlZmCyKKC+dLzZbHLi2IYN4xHkeeNSNxx0Q/eELxZuMdJX2deeaZnt72NfLYRUMeu+jIYxcNeeyiIY9ddOSxi448dtGQx24/BzH24IMPungL3juEGVA4AF6dAC8S78y//vUvn1gF0YVooAEJHIMgYeHlA+ICzwVeNAQKgg+PEQmDlxcPiYQKj8KJlwvXXnute9gIiwvbA1wHsRXEIdsRMHiHuBZCEsEDPAfj3hAbCNLgXUHwIZ6yA9cjHBGBhd2wwX/+8x/fhg14Tgh/gw3SgqiiMMErRAgnYFsEKw1ytnMNzoMYCqF/7IO9eQfpQcOhdevW/l7w9DHhB/sD52C8HddFHCLgqlWr5tuwGd5XJqzhmQi1xJbhHQD3gqCl8EOoYHMKw3COkMm5fyAske14S++8806/LqIv0cDL2KtXL3/uiy++2N9/RuBhJZ3zl7yAkN/VSYSEEEIIIZIRCbvdgN5DJtxAECB+QqhgAIERwAvDBBI08vHkhEZ9/D7A77AOIcb/eMTwrrHgjWOmQTxD8dDLhAcM8YWnDbg/jj3ggANcWKUlfh33zqyceKw4D54jBCv7cA8ID4QOAij+uPT+p2EexG0Qk/zF+/jwww/v9G5yHc6Z1gaQ3jrgPtjGfcSLQbx8nCtevLKe/cL/kNF5uXeel7Fx2CxeSCEysQ+CjAWPKdeDHj16eHgs63mmIDbTXifcB9cJS0b3Rqhvp06dXOCxDQHMe0kkGCOHZxchTQcDz5IZeDPx7iGMyU94YJkhNXR8CCGEEEKIzJGwiwiNfLxzhOXR6MZ7RmgdggOhAjTaEXo0/tmH33gfEB6EBV533XUu0kLDPsB+NITx3HAck5LwF7FB4zg0kPHwpBV2XB/RhzhhfBahltwD1+AeOQ9LRiC2EIU8A2GG5513nntawv0jDhGKjHfDk8e5CZ3DM4UgYZ9ChQq5R4pQVJ6XBUHCc3MePFschxjGBgiY9GxAYx6PZNr7ZRveQryGeHQIcWQfxhYSvocgw2bsF4WwP2KU84UlrCe0krBZwkUJW0W0YF/47bff3E7nn3++PxOCPe0zZZdgRyZOwU4XXXSRh8WSJtJ2GkRl89btaXLLri+bty/ZhffOeEbS04UXXui2iYdnjH+38e+LdI1HFIFOOgoCWgghhBBCZI6E3S7AuCkm77jkkku8MY/YQbCFGRUZc4XIIawPkUQoHePAEF1MrMFxjCVCjAWPBP8jGhBhjB1jP34zNovxcTTyCWdjMhXGvSGW0oKX7corr/TGMTM5MqbpsssucyGK4EEQAsIDsRAvQAgp5L4Za0ZjPIQAsg8ig+dBZHDdjh072vXXX++CinBHzoUoYvwa4Z0IuA4dOrgHkP0ZV8V5ELOIVOzCszCxCc8dH7bI83I9npPrsI1zcw3W4xlDGBKqGGyJFxDBd+mll/p9sj/HYdt40RbOkRbukftjchjOwTn5iyhFZHOfCFvGOjL2i3tAPDMLKPfL8XjYsDUCEIEWQknT2pr74b64vyBu4u+NY/EIEnbLO2eMJKGghL3uKts1nVUqmd/qlC9otXdxqVYmezH0PBOfO0B0M96UcaF4kBmjSGgxz8/7x459+/b1Y5hYBs8nnSV0kvTs2dOFPWkppFkhhBBCCJE5KdsbXdto9OONEdmDRiceIjwTNMSrV6/ujdh4mFCFyTiwKxN64MlizBGNV7wRiBxmQ0T0MKEG0NhHGCCo8PwgBhEBXAvPENdiin2uldmkEoyHYywYg81paCP08MSF79ghTDkn5w8hoYB3hElHOI7rcO/sy8QupBEIz8A2jqfRTmMdEYpIQ5zwDHhbGFdGaCLeLa5Ts2ZNF4M0+nkWJpNhP4QNYxZZx/8IWcQh94BtEJscx32wDpjEhHA97INgRgSEzznwHJwDAcbYOGyFGOadYAdCJuNBoDE+EoHGs7BwL5yTcxNCiu34zfOxL++e52c9tsROeO7C5DQITfbHu8m7QJjx/ByPjfGQ8l0+Qj4RPJwTAYe4xv7YjL/cO9cJzx0V7MP91KhWxXLn/WOynb0FQhgPHfYBBG0Qs0wWQ3jm448/7mPvmLiHyWGY9IexoNiQfUkzvDfEfxjPuS8hTTJjK/laZA3vmjwXX5aIzKE8owz9O9J3IkLHFx2olLcZTcAk/oD8SPuCPJlZW0H8AfUwHbJM9CWyhrqacowyTB2w2WNv50va/q5LJOyEyLkEYUdlhfDc29CRwPXSekapBChj8NginFiYAAfhDAh5OjTYj0lW2PZ3IWEXDQm76EjYRUPCLhoSdtGRsIuGhF109pWwUyimEGKPgdcTQcS3FOMXPJmIOiB8l99B1AHeVj7rwL5/p6gTQgghhEhUJOyEEEIIIYQQIsGRsBNCCCGEEEKIBEfCTgghhBBCCCESHAk7IYQQQgghhEhwJOyEEEIIIYQQIsGRsBNCCCGEEEKIBEfCTgghhBBCCCESHAk7IYQQQgghhEhwJOyEEEIIIYQQIsGRsBMiE1avXm2zZs2ymTNn2tKlS2Nr/2Dr1q02d+5c375ixYrY2h2sXbvWZs+e7ds4R9pl1apVsT13sGbNGpsxY4YtX77cf2/evNnmzJljv//+u23ZssXXCSGEEEIIkR4SdkJkwOTJk+3JJ5+0m2++2W666Sbr1KmTTZgwIbZ1Bwiv++67z2655Rbr2rWrC73AqFGjrEOHDta+fXu79dZb7Y477rDbbrvNf3O+IUOGxPbcwffff+/bvvzyS/+NoHvggQfsueeec9G3O+RJTYn9J4QQQgghciKp2xuSnQoXLmwFChSIrRJCrFu3zl5++WUbP3683XjjjXbGGWe4Bw2BVbt27dheZp9++ql734oXL24LFiywww47zIoVK+bb+Nu4cWNr1aqVb0co8hvxxrpDDjnkT/lu4sSJNnr0aGvYsKHVrVvXFi9e7OKP8zRr1szy5csX2zP74OlbvXKFfTR2nX0+doUNmbrcBk3Jevlu8nIbOn2lHVW1qKWmZE8U4t3s3bu3C1y8mzxDrlwZ9x3hzXz22Wft3XfftUGDBln+/PmtUqVKsa1/H3haN2zYYCVKlIitEZlBnti4caPsFQHyB3m/YMGCsTUiMyh7iWSgHM2dO3dsrcgI8uPKlSs9T6ampsbWiswggob6MtTfImsoxyjDpB+yx97Ol+vXr/f6WB47IdKBzEEIJRnwqKOOcpFy5ZVX2umnnx7bw7yhMWbMGKtSpYq1bNnSxeCIESNiW82KFClitWrVciF40EEH2bZt2/x8/GahkRJPShoBlfb3rpJr+2mmLVxno+eusV8jLOPmrdl+z7GTZMGwYcPsmmuusb59+7oNpk6d6s+bEYSv3nnnnTZ06FCjYwlxfP/991v//v1jewghhBBCiChI2AmRDniPypQp416z7t27+9g3iPdAIV7w0jVo0MDq16/vHjVCNek1SUsYIxcfqrkvyZ2aYnkjLlHCNw844AC79tpr7eqrr/beu6x61T/77DMPNWX/Z555xu666y7v+XvnnXds06ZNsb2EEEIIIUR2kbATIh3wIhF+iWDp16+fPfTQQ9atWzcP0wO8UYRpEiJ06KGHWtWqVd0rhwBk3F2yQVhpixYtXNxm5qkDhBseOsQzYadQrVo1q1ChggtlxLQQQgghhIiGhJ0QGcC4NsIDW7du7WLliy++sLffftuFCfH4TI5Sp04dD8XMmzevNWnSxGPO006wkkxkJeqAENM8efK4SMbrCcSeM66NbX+XV1MIIYQQIpGRsBMiE/DEXX/99Xbdddf5+DjG1C1ZssTmz5/v48QIJ3z88cd9+fHHH31ALPsonDBjCNNkEhls9corr9jdd9/tHlFsqYkRhBBCCCF2DQk7IdIBbxICLlC+fHkfX8f4McI0mSwEYVKoUCFbtmyZL2wvVaqUe+ySMRwzCqeccop/IqJcuXIeelm5cmX3fOLJSzupjBBCCCGEyBoJOyHSgU8PPPzww9ajRw/r1auXvf766x5meeyxx7pX6aeffvIxdYRqPvbYY7507tzZmjdv7tPZDhw4MHamHRCiSIhhZmGGYZ8Qzpj29+6wecs227g54rL9mKiEyWUIqczsUwdsO/PMM/3TCNi2bdu2Pr6O2UIZeyeEEEIIIaIhYSdEOtSsWdO/Scf31fr06eOiju/ZMd5u2rRpPmlKvXr1fHKVeKpXr+5eO8IK40UcnihCOUuXLh1b81c4F0sQNngD8V7xd3c+fbBxy1a7tsWB9p+2Ve2xs7O5nFPVHjy9iuXhWwnZgDFyK1as8G/Zhd94MfkEBDA+kc9F8DkEIIwV8cwx8+bNs+eff949pG3atMlUEAohhBBCiPRJmTBhwrayZcsq/EmIdIj3lgVxxTqWjARIetvDebISaGn3y+5xGcGEJNOnT7fqVbeLtHx7zxPWs2dPe/LJJz08lXvmfrk2M4t27NjRunTpYi+99JJ/EuG2225zjybjEhHM7Euo67nnnuvL3vhwZxQWLVrkghORLrIGTyuCnplNRfaYMmWK17l0AomsoYOI74oy5pmZd0XmkB/pPCNP0qkosoZx83RIMixAZA31POUYZRid1iJr9na+pDOd+ljCTogcTBB2VFaMD9xb0OgaO3bsn8Qs3+6rWLGif9KA7Uwqw4feaZzRUPv11199fB3CrkaNGr7sD0jYRUPCLjoSdtGQsIuGhF10JOyiIWEXHQk7IcRus6+EXU5Cwi4aEnbRkbCLhoRdNCTsoiNhFw0Ju+jsK2GnwSxCCCGEEEIIkeBI2AkhhBBCCCFEgiNhJ0QOJ7NPLIi/QoiJbJZ9ZK/o7KnPmCQTSmPZR3kyOrJZdFSORWNfpTEJOyFyMHxzj4+Aa5xF9uED9GXKlIn9EllRtGjRTD/jIf4K6Yt0JrIH5RflGOWZyBo+mYO9/u4ZhhMJPjVUsmTJ2C+RFUx6xvwcfI5JZI99lS81eYoQQgghhBBCJCiaPEUIIYQQQgghcggSdkIIIYQQQgiR4EjYCSGEEEIIIUSCI2EnhBBCCCGEEAmOhJ0QQgghhBBCJDgSdkIIIYQQQgiR4EjYCSGEEEIIIUSCI2EnhBBCCCGEEAmOhJ0QQgghhBBCJDgSdkIIIYQQQgiR4EjYCSGEEEIIIUSCI2EnhBBCCCGEEAmOhJ0QQgghhBBCJDgpEyZM2Fa2bFkrXrx4bJUQIqcwb948mzt3rm3bts0OOuggO/jgg2NbRGDatGm2YMECt01a+6xcudKmTJliGzdutAMOOMAOOeQQy5UreTzwN7QAAA11SURBVPvDSEssUKpUKatWrZqlpKT4b1i+fLlNnTrVNm3aZCVKlLBatWrFtiQnpJvJkyfbqlWrPN1UqVLFypQpE9u6g5kzZ3r6g0qVKlm5cuX8/2SHfLd48WLLnTu3NWzY0PLmzevrN2/ebJMmTfK8mS9fPs+TBQsW9G3JxooVK2x7G87zIGU8YK+6detagQIF/DdpEHutXr3a12Gv/Pnz+7ZkZsaMGbZw4UK3W+nSpT3vYTtYsmSJTZ8+3dMa5VyNGjV8fTIyZ84cL/NDOR/SGuUZ6axQoUK+nnp00aJFvj29ci6Z2Lp1q40bN87zHHaiTCd9xUM9SfnGdurRkiVLxrbsOsuWLfO6RMJOiBzKzz//bN27d7dZs2btFHYXXXSRNWvWLLZHckOD+quvvrIRI0bY/PnzrV27dm6fAKIY+40cOdKFStGiRe3UU0+1s88+2/LkyRPbKzlYv3699e7d24YOHbqzo4DG0GmnnWann36674M9sdfo0aO9QUSdcsYZZ1ibNm0sNTXV90kmqGA/+OAD++mnn3ZW8FTgV155pdWuXdv3GTRokL333nv2+++/++/KlSvbFVdcYQ0aNPDfyQoNxAcffNDLrsKFC9vzzz/vDZ8NGzbY22+/bQMHDnRhh0A5/PDD7dprr7VixYrFjk4eRo0aZZ06ddrZ2Gahof344497J9WaNWusR48eNnjwYE+D2Ktp06Z21VVXWZEiRWJnSS4Qup999pn169fP0xllVb169axDhw5eptHgfuutt7xhvmXLFk93bdu2tdatW+8UN8nEO++8Y++///7OOi/YABH82GOPeZn29ddfW69evVwoh3KONEYnQrKxdu1atwVtC/If9jrwwAPt3HPPteOOO873+fzzz+3jjz92YUfdSMfBdddd54J4dwjCTqGYQuRAZs+ebW+++aYLEir5Z555xis0GkWhEZnsIECwz7HHHus9/6G3FrAVFRoNp5tuusltiffpk08+8YZ6soGdaABdf/319vrrr9tJJ53klRIVOkIvpC28B3feeae99tpr3rD88MMP3YbJCJU6nQEIlFdffdUaN27s3rsffvjBt0+cONGFMPt06dLFHn74YfcUsA7RkqzQ200+w8uJ0CVvhsZk37597YsvvrATTjjB8+RZZ53lnQ2ffvqpi5pkA7tQbtGIJl++8cYb9sILL3hDEvr06WPffPONnXLKKW6vk08+2TsTaFgmo71gyJAhLlTwNnXt2tXtcvnll7vQJd+R/+ikeuCBB6xbt24u7NgfoZeMkMfoHCB9sdxzzz3eQYB4q1Chgv36669e9uOVevHFF+3+++/f2Sm6bt262FmSB9oH5C86nLAX6QixRxqinqQj+d1333UR9/LLL9vtt9++s1OUenZPIGEnRA6EMJPffvvNWrRo4YKkatWq3rCkN4dtwtzTdOONN3qFRGMyHkIKqcjxnDRv3twrd2yJuKFBnmyNIho9l112mTeGsAU2IdQSLwDhYEuXLnVRd9hhh7lHgDAcBDMVO/ZKRshzNBhpAGEPemvp9Q6NnRBO2LJlSw/ToXebkENCn1iSFUIwhw0b5t5g8iZeEwQMeRTvObY88cQTPR2S1vCykPYQgskIZRF5EXuw8D9eAMoqojaI1CCNse3oo492zyb2orGZbPDM33//vYfVU56VL1/eQy1r1qzpYoVOT9IfdSUNc9If5RjlHJ0yyQhhziFtsZB2KMMoz+h0GT9+vEd0kCcReng/WfC2I/CSDepD8mTFihV3hvGS3vBksn7MmDH+t1WrVp7+KPNpoxH6S5ttTyBhJ0QOhJ5/GkLx4TYhFh5PgviDtKIO8EZRWREGFsB+FM6Eg6V3TDKBkCMdUWHRsCakid5I0lsQvcFe2DGsSzZIJ9gF++ApQdiFMEzyKIIlPo3RiMJWydjTDfRY432jQU3DMeQz7ETjGvFGAzyEhTHujoXjyJfJBmkFG/Xs2dP+/e9/u+c3CBA6DbAX4+pCNEKwHWmSJdnAJnhHSF94fh966CHr3Lmze1GwJeVaKMcClGOkv2TNk/HQ4fnjjz96NEYIF6ccoyMhtC8o80lzpMtktBmdmwxv+/LLLz3ygHB82hN4zcmHpDHsFcYF8z/2ogOLunJPIGEnRA4kuPTjx84S8kXlReEsMofebgpahAsFL1DZ8z89cnsqZCIRoYE9YMAAr4So3PGg8D/2whtAIwhIb1Ty2At7JiP9+/e3Sy65xD3DhOjgBcAbAKQhbBXGhlHpI/KwI2MlkhF6s3/55RcP9SX9xHeg8D82oxEUGkU0JhErNCCTscMKG5Gm8NIhbEljhPQiVIC0FGwE/I8QxnOVjI1uRBtlEVErpDPsw5i65557zr2b1I8saetN8in1Znx6TDawC2NbESl16tRxb1PIk5Tz1JVAxwHlGHZOxrYGovfSSy/1PEZ4JcMV8JTjoQPsRVlPugLy4562l4SdEDkQKiIK4vhwGwpfoGEkMieIExo/oTLHftiU8JMg9pINKh/GBzCu4tBDD/WJZAB7scQ3FoO9aFSGtJdsEOLFhDwXXHCBh+QMHz7cx25ip2CftDbDjsmYR/Gm4K0jLOmoo47aaQugIRTSGA2j4G2K3x5mzUwmCPdlDM///d//2SOPPOIhl3jpGHdI2sI+2AqbQciHNL6D1zOZQMhRnuOxu/fee33iGSZ4wmYIPLZD2noTW5InQ3pLRsiflF/Uf0ceeaTbIqQxbBrvbUrmcoxwSjr06HxiwhREMNEajLej8wXbkM7SeudYv6fsJWEnRA4kCI/4CgrPCYUtPW0ic7AfBW18o5uKjQKZ0MNkbBRRiTPbFxNYEE7IRCrB24S9SFvx6Q17UeHj0UtWIczYOWZSpfHIJDz0zFLJM7kRYgSbBpthKxqY2IqGZ7LBuELGmTDG6a677rLbbrtt56czaIDjzaNRGbwugO1oINH7newze5P/wudaaEDymzKM/4NgwavJb7wrwWOQTNDJRP6i/A6hg0zQg62C5yltORbGTBFex7ZkhTHnfNIgPgwTsGe8sCOtUY5hY2yWTJBOmKyICcMYw0mHXvv27T2NUe7jKcYu8cKOsox8SccUdeWeQMJOiBwIA3dpBDHegsIGgcIkFoQTStj9mSDSaGgHmHCAgeKMxwjhEWPHjvWKP8w4l0xQcRNSwmxfiLobbrjhT+IDe9GwpmFOpQ40xLFtMtoL6LlFwAWoyLEjNiEfIvpoKIYxUYy9oOGEHfdUBZ9I0EmAx4mwperVq7s3KnhJKM9IYyyM6QmTyyD8yJ+kxWT0DtBQDJ1PCF7SEmUU9iI8k7zHFPR8zgXC9+yoA6gfkg06Vpjgg5l8w0QV2ASbYRNmKkT0kq7Ir9SdlPvYKlnLMUCIMJsv4pdJUoJ3HFFHOUa5Fsox0hv1JvUnnaDJBHagPKLMCuURHSh0IrAOLx55EzuSxiDUE0y0Qp7dE6RuV5OdSOzJWCgKkVOh4Ugjm54jesDpLaLHjbErTZo08Yos2WGcGN9m47MHjGmiZ5YQQyorKngaQIxZwX6MWWHQODMcEl6RbI0ivG9Mo46dSFs0FKno+T4WjR8a4lRohOpQwTOrIQuzozH7aDKGyZFemH6eWeMIjUMYM4kK4oWZ9rAj2xDApLHvvvvOhR3hrfSIJ5t3gAZQo0aNfAxiWBj3hJDr2LGji11EMekOezE7Hzajx5vp/vdUoyiRCB50xosR/kV5j8gl/Jd2HZ1VwV6kNeoB1vEtxTAmKpmgHKLjCXtRTpH3GDdGJwLT+tOpwszRlPfYjDxMmXbEEUf4d+xCJ2CyQduB6frJo9R/8d5eyjHqTQQwNsOezIh5/vnnJ9137GhXUV7RpqAjnU4D2hn8JSyfz42Qxpjdl/yIuGM79enFF1/s6XB3oDMC75+EnRA5EIQHY6AIKaE3iB63c845xxvZ8Z6pZIbClwoJexAyQqGM14SwCYQKnikqLXrFEXk0NPkQcjKGMFFhUBFRKSF8EXg0kBBz9IBTgSPiCHWiQ4F0xycRaHCHkKdkA+8SDUkECOmKBjfhOXSuYEPswlTXbMODwDoqdwbZq+NlRzgheY/8yWcNKNOwKZ0ueOzwDBAWxsQ0u9sgSlTo/afHHzshcPkkC2kseHzZjo2oA5j0AtsRGhZCNpMNOkuwAd4RbEb51axZM5/sgnXkwfr163uaw+tEOUZHDDZN5jYyQoQy//jjj/d6ML7TiTqScoxOKwQKdQD2Ii0mW+cUkL6oExF4fD6Djs9//OMf3tmCx472A3UlHQjkXeoBOlpIh7tLEHYp2yudbTRqqLCFEEIIIYQQQiQOiG8Eo7oFhRBCCCGEECLBkbATQgghhBBCiARHwk4IIYQQQgghEhwJOyGEEEIIIYRIcCTshBBCCCGEECLBkbATQgghhBBCiARHwk4IIYQQQgghEhwJOyGEEEIIIYRIcCTshBBCCCGEECLBkbATQgghhBBCiARHwk4IIYQQQgghEhwXdikpKf5DCCGEEEIIIUTiELRcyqRJk7YVLlzYChQo4CuEEEIIIYQQQiQG69ats9WrV1vKxIkTZ21XeRW3bt0a2ySEEEIIIYQQIhHIlSuXbdu2bdn/Az/MeQXIt4a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B6021A3-CB99-4398-60C8-B2AE04B09912}"/>
              </a:ext>
            </a:extLst>
          </p:cNvPr>
          <p:cNvSpPr txBox="1"/>
          <p:nvPr/>
        </p:nvSpPr>
        <p:spPr>
          <a:xfrm>
            <a:off x="813368" y="1699126"/>
            <a:ext cx="6329798" cy="59462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15000"/>
              </a:lnSpc>
              <a:buSzPct val="120300"/>
            </a:pPr>
            <a:r>
              <a:rPr lang="en-US" sz="3200" dirty="0">
                <a:solidFill>
                  <a:schemeClr val="tx1"/>
                </a:solidFill>
              </a:rPr>
              <a:t>A tool that is used to support college applications and should include a students’:</a:t>
            </a:r>
          </a:p>
          <a:p>
            <a:pPr marL="457200" lvl="0" indent="-320642">
              <a:spcBef>
                <a:spcPts val="1200"/>
              </a:spcBef>
              <a:buClr>
                <a:srgbClr val="021546"/>
              </a:buClr>
              <a:buSzPct val="100000"/>
              <a:buChar char="●"/>
            </a:pPr>
            <a:r>
              <a:rPr lang="en-US" sz="3200" dirty="0">
                <a:solidFill>
                  <a:schemeClr val="tx1"/>
                </a:solidFill>
              </a:rPr>
              <a:t>Accomplishments, skills, and abilities </a:t>
            </a:r>
          </a:p>
          <a:p>
            <a:pPr marL="457200" lvl="0" indent="-320642">
              <a:spcBef>
                <a:spcPts val="1200"/>
              </a:spcBef>
              <a:buClr>
                <a:srgbClr val="021546"/>
              </a:buClr>
              <a:buSzPct val="100000"/>
              <a:buChar char="●"/>
            </a:pPr>
            <a:r>
              <a:rPr lang="en-US" sz="3200" dirty="0">
                <a:solidFill>
                  <a:schemeClr val="tx1"/>
                </a:solidFill>
              </a:rPr>
              <a:t>Insight into who they are in and outside of school</a:t>
            </a:r>
          </a:p>
          <a:p>
            <a:pPr marL="457200" lvl="0">
              <a:buSzPct val="124245"/>
            </a:pPr>
            <a:endParaRPr lang="en-US" sz="2000" dirty="0">
              <a:solidFill>
                <a:srgbClr val="021546"/>
              </a:solidFill>
            </a:endParaRPr>
          </a:p>
          <a:p>
            <a:pPr lvl="0">
              <a:lnSpc>
                <a:spcPct val="115000"/>
              </a:lnSpc>
              <a:buSzPct val="120300"/>
            </a:pPr>
            <a:endParaRPr lang="en-US" sz="2000" dirty="0">
              <a:solidFill>
                <a:srgbClr val="021546"/>
              </a:solidFill>
            </a:endParaRPr>
          </a:p>
          <a:p>
            <a:pPr lvl="0">
              <a:lnSpc>
                <a:spcPct val="115000"/>
              </a:lnSpc>
              <a:spcBef>
                <a:spcPts val="1200"/>
              </a:spcBef>
              <a:spcAft>
                <a:spcPts val="1200"/>
              </a:spcAft>
              <a:buSzPct val="120300"/>
            </a:pPr>
            <a:endParaRPr lang="en-US" sz="2000" dirty="0">
              <a:ea typeface="+mn-lt"/>
              <a:cs typeface="+mn-lt"/>
            </a:endParaRPr>
          </a:p>
          <a:p>
            <a:pPr marL="285750" indent="-285750">
              <a:buFont typeface="Wingdings"/>
              <a:buChar char="ü"/>
            </a:pPr>
            <a:endParaRPr lang="en-US" sz="3600" dirty="0"/>
          </a:p>
        </p:txBody>
      </p:sp>
      <p:pic>
        <p:nvPicPr>
          <p:cNvPr id="11" name="Google Shape;91;p4"/>
          <p:cNvPicPr preferRelativeResize="0"/>
          <p:nvPr/>
        </p:nvPicPr>
        <p:blipFill rotWithShape="1">
          <a:blip r:embed="rId3">
            <a:alphaModFix/>
          </a:blip>
          <a:srcRect/>
          <a:stretch/>
        </p:blipFill>
        <p:spPr>
          <a:xfrm>
            <a:off x="8150195" y="2073049"/>
            <a:ext cx="2459774" cy="2711901"/>
          </a:xfrm>
          <a:prstGeom prst="rect">
            <a:avLst/>
          </a:prstGeom>
          <a:noFill/>
          <a:ln>
            <a:noFill/>
          </a:ln>
        </p:spPr>
      </p:pic>
    </p:spTree>
    <p:extLst>
      <p:ext uri="{BB962C8B-B14F-4D97-AF65-F5344CB8AC3E}">
        <p14:creationId xmlns:p14="http://schemas.microsoft.com/office/powerpoint/2010/main" val="31052472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813368" y="240080"/>
            <a:ext cx="10814050" cy="990600"/>
          </a:xfrm>
        </p:spPr>
        <p:txBody>
          <a:bodyPr/>
          <a:lstStyle/>
          <a:p>
            <a:r>
              <a:rPr lang="en-US" altLang="en-US" sz="4000" dirty="0">
                <a:latin typeface="+mn-lt"/>
                <a:ea typeface="ＭＳ Ｐゴシック"/>
              </a:rPr>
              <a:t>What does a brag sheet look like?</a:t>
            </a:r>
            <a:endParaRPr lang="en-US" dirty="0">
              <a:latin typeface="+mn-lt"/>
            </a:endParaRP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AutoShape 4" descr="data:image/png;base64,%20iVBORw0KGgoAAAANSUhEUgAAA3YAAAHgCAYAAADpDf/6AAAAAXNSR0IArs4c6QAAAARnQU1BAACxjwv8YQUAAAAJcEhZcwAADsMAAA7DAcdvqGQAAP+lSURBVHhe7J0FnFXFF8fPsnR3dwgoNoqBYndht2Ki4t/uBLs7QAUVE1tsFDFQbEyQ7u7u/e/38Aavz7dv31sW2Ae/r58r+27MnTsz997zm3NmbtbQoUM/z87O3mPFihUmhBBCCCGEECJzyNVylpOT81PW8OHDc8qUKWNly5aNbRJCCCGEEEIIkQksWrTIl6whQ4bk1K5d2ypXrhzbJIQQQgghhBAiE5gzZ45NmTLFivEjJyfHVwohhBBCCCGEyByClnNhJ4QQQgghhBAic5GwE0IIIYQQQogMR8JOCCGEEEIIITIcCTshhBBCCCGEyHAk7IQQQgghhBAiw5GwE0IIIYQQQogMR8JOCCGEEEIIITIcCTshhBBCCCGEyHAk7IQQQgghhBAiw5GwE0IIIYQQQogMR8JOCCGEEEIIITIcCTshhBBCCCGEyHAk7IQQQgghhBAiw8nu0qXLzeXLl7cyZcrEVgkhROEyffp0e/PNN+3rr7+2JUuWWKNGjWJbVrNs2TL74IMP7Msvv7QmTZrY8OHDff/s7GyrU6dObK/MZcyYMdanTx+bOHGiNW7c2IoXLx7bsu6YO3euvfjii/bnn39avXr1rGzZsrEt/2bWrFmet99//93q16+f536i6DFkyBB75ZVX/D7hPf7aa6/Z33//bS1atPB1mQjPiHfeeceKFSvm7XbcuHHejrl3eDasj3tnffHbb795nS1evNifiVlZWbEtQgiRHthWCxculMdOiMJg/vz5Nn78eF8mTJjgC39PmjTJVq1aFdtr02TOnDl2991321tvveUGG4INMRFl+fLl9tNPP1m/fv28LDHmPvzwQ/vrr79ie/wb9gllPGXKFDeMNgS//PKLXXDBBXbHHXf4debFqFGjXLgOGjTIli5dGlu7blm0aJENGDDAPvroI5s5c2Zs7X/hRYCg/vjjj23q1KmxtWvHvHnzvA4R9Dk5ObG1orCh/XOf0BFCPX711Vd+D61YsSK2x39hW8+ePe2cc86x9957L7a2cCiM+xJhyjX98MMP/nvGjBn26aef2meffebXWBShE4Vrps3T9lOFzhSeC4MHD7aVK1fG1hYM7veHH37YOnfu7Pfz2kDd3XTTTXbJJZfk+QwWQhRNJOyEKATef/99+9///ucvwosvvnjNct1119mCBQtie60dGDX9+/d3oyeZiChq4DGit71SpUrWsWNH23fffa1UqVKxrauhFx6PQ7ly5fxfeuv5u3LlyrE9VkOPFELlzjvvXFPGV199td17770bxACZNm3aGoOOvOUFPfFcc4kSJWJr1j3hnCVLlkzqCYjuV1j07dvXzj//fOvevbt7YzMJ2ir38zfffFPk8869Urp0ab9P8NDRvqpVq5a0nSHs8CAjwCZPnhxbu3Yg4BLdl/fdd1/a9yXPAq6JZwDwL7+LqqeONoJQ5vnP8tJLL6Us0grz2nj+jB071p9Ha9tBEzpmSGv27NmxtUKITEDCTohCgJd7MEgqVKiwZkGcFFZ4DcbTq6++as8884x7QjIFRCjlQ3jYeeedZwcffLCXSxTKDnGBd4fyouwweqJlh6cLoYARRa8+aVSsWNGPoXf/559/ju25/thtt91cVCLga9asGVsrqBPqNBPDATGOn3rqKXv77bfdk1yUiQ6h4P5JJYyWZxRe5gceeMCOPfbY2NqCw33Zo0ePInVfrk/o3EG8UhfUwdChQzdIx1uVKlXssssu83o98MADY2sLRtOmTe3mm2+2u+66y9q2bRtbK4TIBCTshCgEECAYgZtvvrmHwyBAMHbuv/9+FylAuA6GD+MqCMEh3CURGAp4udiPnnVCOTEUMB6Cd2XYsGGeRtQbyH7sz3EshGdFw0DpqR85cqSPy0FoYcD+8ccfni+gx5dtv/76qx+bSq8z+xBmGM5J+oGQHzwgiDQMQMItCU+Nh+tif9KjvPjN31FDlRCzgQMHelp4/QjvpJwfeughDytr2LBhbM/V4I2gjMgXZRcfxoU4JgSK3mnKA4OM3/RUx0M5UyeUDdcbwHhlIe/8G0CEkx7nJuwUgRMVqVEoM/Yjr/FlQ2855ySv5IF9KFOgPKNlH9pKPJwXDw5pkxZ1TshcKowePXpN+nh41gbaAenQzmhzXEu4NqC+aXesC9cYIByPuqE8aMe0f/YbMWLEv8o9QJ1S55yP88R3hHB+jg/hguxDWXJPsGCkcz9zTu7ZENrIubgO9idt6jgabkj5U2a0FY4P18m+eYXDsj/7sHDvx5OsfXAv0HYRUwhp8snzIT/PcGizob0Qxkd5cG1so/z5Hb32vPjkk0/yvC/POuustO/LVKG90A5IhzadqOwom+gzN5yXMo9COwr75PVczgs8u7TPI4880ho0aOB1RHqJoD3QNsI9GO34CM9AjuU5zPWRl5Cv8KynvYW2HfW4Um+hXvk3QN2GZxdtKbqNfcO9xDlD1EFIJz4t4F4i/5yfdONDT7lHuW9o77Qd7ml+U+bxaXE+roXzp/rOEUIkJyv3Zs6pVauW9/YIIQpG79697Y033rCdd97ZLr/88n+9sHlZff75575gPPKiZTuD5Q866CA3hoCXHmNk8BQgLjAMq1atakcffbT3sj/xxBNuvAWRxParrrrKdt11V3+5MgEGY7iCEUuvOdsOPfRQn4QAo4IeWIy2vfbay/dFdBA+tOWWW7onEOGF4YC4wlBhyUuQ8OLGg/jjjz+uMVp5juDF4pyEh914441uWGEoUw5cO9sQYvFgWGAU7bnnnm7QYDxsscUWnneuj7AuDADyesUVV/j1JYJywdhkoRwxTig/juPcW2+9te/HmL+nn37ajjvuOC+Hb7/91q+9bt26dtRRR62pFwz95557zg0ZDEXq5KSTTvLtGCy33HKLG6833HCDbyN8iQkt8FRwvYh9rh8jqHXr1nbppZd63jHs3n33XResGEOUM4bhAQcc4F5NIPSWHvhddtnFf1NnpHfMMcf4mDiMsjBesUaNGrb77rt7e0EQU4bkCeNpp512chHCtRByuf3221unTp2sdu3aLthuv/1234+2S/oY24z9IeyXuiVvlAvXfPjhh3sbTMYLL7xgr7/+urVr1869CJzzySef9HA9yps2QV1SN5QJIboYeIylwoDlWk499VS/HiA08vHHH7eTTz7ZrxdjmvKjvCkrrjm0U8qdcqW8qS/y2qxZM9tnn31sv/3289+UI2GD2223nZcVE3YwMQde1++//97ri7xRf+SF8uEaCLMjn7RTtrMfHg08X7QBzsc9RllzTbQZFqBcuaZWrVr5b66TkFWuOdQhzwTqhTZKm2dMKu2De5fr4xx4Y4JHhn0QVexPPr/77jsXdjvssINvTwT5pi4oU9rxiSee6PnlWUI7Y7KiL774wp8jhHpSZtQZ1xpP/H155ZVXrunIiiev+3KrrbayQw45ZM19yb3GdXNexotxjyEWsVPCPYaQYtIR6o1y5HmKl4m2yfMHaLe0Q+o67MOC2Nhss818XCztnDG/PJspY9oGdUCbCvd/MngO49nienjWMeaWZyLlSLuP3ie0R7bRfrh2rpfjuYd5HnOttB/SI5SSOuaZxDuDdNq3b+8L9c3C85RrPvfcc61ly5aeFh2J3BtERvBu4d6mPClDtvNMPv74430bZUJ7pq65l6gLrvm0007zeu3WrZuLZdrFtttu63lmX54LCETOTwcCz2jS414HnllEMRxxxBFe1uSH9GifPH+pI9oy1/jss8/6/cpzl2ciz12OC/eyECJ1sCO4r+SxE6KQ4GXEi5mXIUYFCy80XoAYFxizCB+Ms+rVq7sAwDgJQgzjCnGF8MJ4YT+MIYwmjDUMriAYeUmynXFrpM/Lm4kQeEGyHoHASxXDvE+u4MNo51he3sHAYjuzIJI2IgEjgvQwFlgXDO9EcB7ySjqkxzlJi/NgrGIsURaIMowJRCuGIfvk1YmEgb/33nu7EYOIwLDjeKAsKVcMCQzBvEQd5yFPzz//vPdmU2bkjesmLAxDIng9KA/yhOGMMU+ZsmA0ItI5JyAAMdjYhvEP9KADeSVtyomFMg0GJyKcc5Nv9qeeaCMsIZ+ch2OoL66VtoCxRdkDecQbw/HkgXKh/GgrGPGIDc7BsUEoIIijUA9MpsC/7EsZIsa5LvKRyIjC0MUIxRgkb9QbXuMg5AsC56VMyCOGYWgbGK6PPfaYlwftjzFinIv8cf9AqCv2oZ1yHKIUw5yOkDDRBr3+CEDKj324XuoNbwH3SNiPekPQUY7UPe2EcuXcLEDZUt5cO3VMe6BcaPusC2VJXSPOgLLk3uGe4B5ASLMv7RWDHjHFNsqddof45Ro4P/vhMQueDUQwafB3qGPaEu0DkQCkiwAgn+QFwz+ZqAtQD+ST+gXKAxFHuuQxXDttFkM+vk0FovclQiUvURfae6L7kvLnvox6n/KC8uU+477hmRXuMUQfZU0HW/D20s6YcAXRhJA95ZRT/HzkkbIkLZ6ZdAIA6ZAv8oEg5HmdH7RdnuOIQdJE5HAO2lXUw0175toR+ZQz+1LPtNd4aOd0KFD3iE325RlAOT366KMuhGj73CukwTXwDOF6qAfqLtQrZcD9Spvm2cV9FDoaEIfUCfvzzCe9aGcI7YP9+Q20czrCuGbKm/KiLLnXeBewHsIzi/157pAu+3Mvc02hXGhX0XcO+QjPPSFEwZGwE6KQwMjAeGMCFcaw0APLi5gXLj241157rRudjzzyiF1zzTVulGEkBoOGFyFGHi+5rl27+n70mmKo4XmjR5gXNC9dJicg7TZt2qwJpcEgwHPAcQ8++OAazw2GAD3KHAcYRngN6P0mbBRvDgYl+cQ4u/XWW70Xfv/99/d1icDowQjASMGLwjnxLNEji2GDkMXou/DCC70XFmOWvBKehbcpXehRxsjBcAmGdyIQNxgsnI8y4zrIGxN5YAxRDsG4B8oCI6RLly5enngSyT+GVagXxBZlR3p4DvDeBA9agHKi/kkfow6jiJ5pzo0HBy8Cxi0LaVE2GD1cD+XHuRE3eCs5N73eIV2OIW28K6SHVwQDkjzzm4XjMS65nviQSQwtvEf05lPfeJXJAwYe7S0K61mHgOHctCfSZkFoY+RhLJOngoBQQDAwsQb55nrJM+nhFeI8eLWoA+oc0RBgP9o4XkXK6vrrr3eDkc4E2jhwD9FryScl8HxwDv6l04C8RwUYUDa0T+4X7i/q/4wzzvD8ILSoO+5FjE+MWOqKdaHc8QKSFt5R8hHSxdDmPubcXBP7Uba0JcqXdoowZ3/aBnVDetzXeBfpdcV7TzuiPNjGNbMvx4b2sbaE/AYoYzwmtBM80XgwE7WpQPS+pDMqL9gvv/sS4ZIf1BedAtzD1AnHkw75xftK+XIe4JlG+e2xxx4ujmhriIcw1pc6o73Qpqhz0uH5zL2NCGFG2fzAE8YznOcmz0I8gSwIOTpiAjwryQ/P/HAunu3cx5RvPLQfOrDCs5j9KDue5+FZxfOZ8qAjivKN1mX4m/uHdrfjjju6h5q226FDB99GWXE/0t64l2hf3As8a6L3N8fzm/bIteK9C/cA0Qd0/JAHtgPnZn/SOfPMMz1d9qN8uIbQlkLeSO+2225zLx8ew+i5hRDpI2EnRCHCS42XbVh4cWH00GuMAcGkDPfcc4+9/PLLawzaYFyH8S0YIvQcA8YhLzvS5SUciL78woudFyzHAi9VDHGMLQzOYHRyHHni5c4LHViPMYPRgNhAuNCbimHBvonA8CTfpIGXADCaCCPEAOZ8odc45JV/ExkxqUDZIcAoAwzbvCBPGCxcC54MjgPChBCzGBahvIE80ZMdhBrXQ9ljWIX92EYd4smgbDAcMSLjoRwx6FgwiIMBhXcW4yUYTOzHNRB+xzqMVIw3FsbXUEYYywF+I4YId2J/wJDE2MOrRXtCGGCMUl/R8uF8iCQMO8qP7RjW/EubCSGgAf7mumlTXDOGa8gbobIhb6FO04FjWBD45J1zIcAA4z54a6kDvGfUASI3wLGUwzbbbOO/ae+kRZ0ilBFu0XsIYx44hpBO1kfLhmvBm0fYHQIgwH6BaHtFRHIv0olCJwaGKAY75UR7Jx8QjqfNBQ8v+cSw5Z4gn+SDdkqd0E6pI6BuCGmkjKkb6hsBGOoAr0h8+ygsSBfhwXODa6JsECnx5RYlel9G76t4wn0Zrjd6XxJGSNmFuo62x3jYRrmE/CBwKRdEBp542gztGvDYck10tHANeB3JB3+zUIYsPKe5p0mH+wjPH9eTXxlzj9A5wvH8S6cVnkHaIunT+RWegYgYzt28efM1k5Hg8SI8F9g/wN/cB3TA0HYpK/4lT+xPmVEOlBvbOAdLonKjPfFcxjPHs4sOG55FQD6oY9oz23r37u35oy1G2z3p0mYRwrQLnvG0E6Ctkl70eQlcA3nmvQd0OnG98c9VntMIaIQdHmqea1y7EKLg6A4SopDAOOHFG17wiDjGr2Gw0MPKyxPjgpc8L/8g1MILORg2vDzzI/oS56XOCxMDIxj+wAuSJWo0AMfGvzwxAPAE8aKmR5UQMa4jGCbxYMiGc7IESJf048+5tmCkYeyTH0Kf8oI8kTfyES0LCNccnzd+h3XkPRwXyhjD/6KLLvKefoQX4+eYHCLUXyI4V7RcEhHSR5BhNLFwboQLBk4U2kQ4H3klfAyvF2NeaE8sGF8Q0s2LkC/yGARFFI4PCwZ0yBv7ky8MuVCWBSFablxv9HwQLbuwLhHRYzBeKaO87qGQ3/i65/xRIzZKNH1A2DK2k3BUBCSdG0FgJMpnNN3466SdBmM8tLd4QprR9sF10j7odFlXROsnlGPISzzR+xKvW16QZuhcSrVukhHyQycK5YJ3nQ4lxo6GMYw8yyhb6otxY4xRpgOB+zmIl5AOIi6kwzbaOMcnA8FI2CfpIOwIDWXh+cQ1Er0RwjnDeWjX0Xsnr3IF2kggtB+OD+0qvk0lAk8x3jLKhLBNygIPGmmzjtl8iQihjfXt29eFLcI5/tlF/eGt4zy0wSh51R+/4+91CHnF+4z3nU6P8M7B8xqeY0KIglHwt7MQ4j/wQg9hWyz0SNIDTK87vauEZuFhYcA7XoLoy5DeU156hLRgsAACEDEYNUI4JngHAOOKnnBejoxZCDBoHa8Q21iixL+E8RrRq0pIDqGkePowTDAGEsF20mR7GHNFmoQ2YSTgneDaCwvKlB5fjAi8SBhQwfDhvPQ6Y2hRxuQNI4Te/GBY4FlhPAtGCYZoMqJlw9+ElWJMEzrFLH9cN+fDAxFvAFGnGIb05odywWikDslLqEPaCXnhNxPU0CZYmNCB8MfQqx/yEs0T10YvNz3fhDpxXAibi+4HpI/RTV1yfsqMkDfaE2WaqI4wwLgO9sEIjuaNiRfw/hUW8WWdDK6FciUUDxAS1CllSZ2znXuINsI9FCYkwVANYX7sFyWvc5IW91h0O2ki6PA04K2jTPCeRI3XvIi/Ttop9y1ClHYajHWuDWFA22DhWgipjtYBocyJPMbrgvzqJP6+xDOU133JfUfbJZQ3el9yzVwr5ZEKtE3Ox7+nn376mrLB60MYKd5gxAHn4TlE+RGKjLgj/DyMQeSctB3uYdp1SIcOOEIS4ztXolBf3FOcBxFIuGynTp18IVyXcHE8h1wf8EzgfHhcKQ/Aw0gYfSqEeohvR/nBe4fORt47hK3iaUOEImAZt8v106HHx8ipR/JHBwbtPwr7cU3UG+HMocOP5z/XyDMjnecqcE8SkUKd0HHG8aQVxkgKIQqGhJ0QhQgvr2CkBTB0WDDECffhJYs3LITOBRjrxguVXl7GVrAf434IASRd9uVfDM5evXr5C5FxHPS88lImPUI8eUmzjdAazokhg2hLZoByDo7hnExGgcESDPxEYCwQsojxzKQUHMfxYcINwohCOGlhgFFEWA/GBYKKa6NsOC9ilLFvzOiJ4Y4II/+EHYV96AlG+BL6l8rkEgHqo0+fPn4O0sFYpPyDURiMFf6ljgm9I5SQcqcHmmNYEAWkxUL7IKwPrwvGH57dkE/GYTIWJkzOEtKPwjoMZNoD5c1x9LxjZEXbU4B6D9fAeRCFrEMcIFKj7ZW/MdbZhuhgUovQLjgHRm907FBBSHRNqcC1YZAyvofr4F7CCEQ0hDrlHmI/BB+GPvnmXqJtsB8eDIi/R6MEo5ZzIaQw9mlztCnSRrCH8sDIDfunCuemHeOp4F4hjVDGlC+GN+P72E6nAN7h0D4Ym8v1IyoKg1TrIq/94u/L559/fk1eaW+UXX73JUKW+zJ0GIRzxZ+T39xjhAsSIorHlLGRPO9Ii9kb+U1HGuWKF5t7FcGJgOJfvFIIFyCUFxGI8GdsXUgHTzj5Tia66HgjPa4f0YjYji4hXBJhS14Qf3Q68LxkAhLORbtEyNCm0m1D+RHKjslKwrOLibQof/KM0KTDivGjbON9gvcZkct9EoX2yrOOe4znBoIslBUdHEQx8DwLs5Hm1VYCYTuTvoR2TwQC5cR58nrnCCFSQ8JOiEIAAwJjmxdnPBj6YSISjIHgyaGHGgEQBBeGzWGHHebrEXd40fDYhbFC9GiGiS8wOjD+OR+90vQUYzjxcsaQwvjmhcyEASeccIKLtGAYkc94kYcwxJDlnByLwc9kFmGMUDwYcnivEHgYn1wT10beuFaMm+DNCudMVDbpwLmYOICedIwTrp/8Ulb0RGOoUcYYWqG8wz4YbxjKZ599thtYkChflBEGBmFjIf8Y2QgI0sHzxpg5ypQyCGkEYwUPGBPIUOcYnpQL21lHmSKWKHvqA68AY784H2VO+ggSzscClCfHs0+AdDiWdkLvP8dhVDOmhfRpi0CeaA/ULYYm14ChyXoEEGP2wn5hjBhlxjmZ+AWDneujXkM5I9ZJLz+4RtKMli3ph3C8APuF6wtlGPLDEhVgrKfMCaejHvAuIBi4Z0JoItfJJDPUUZhkA8OTewjvTvB0UbekHz1vANGAwU/Z0X5IhzxTXoTjhvuEe5C8cA3RdLhmromyC3AdYR1psdAmCIFmG/XCfct6rhEDF08T41c5LrQProXyD8+EghKeV6GNh/xRJtHyCPvRJvIi1fsSz3Sy+5I6g/i8hTYS8kX7x8NGXfLsodxICw8uoo/yI1oCzyrHUXZ0rDCOjg4sOk7CpCk8p7gXeA4zAQ/p0K547lG3eYEnDAHJPZfofiAklDKljSDCET7cU/xLPskTAoZnVWg/Af6O/oZQJtH7Kdxj8W2PdTxfgLJHOHNddBjwDuHZxTOQe5mOJbYFjzZ5JASVdko6pBfqgbGR3GuIQq6J4whf5Z5g0iHOBdF7OkD++E2aIT3KDa8l6VAe1BnvHDohhRAFR9+xE6IQ4AWOx4RwOIzM8PIK8GLGGCWUDCMJw5+XHC9d9uceBF6ApMV6/sbYwSMXelF50WJoY9AgIjBuwjY8drxwMVI4FgMHowkjEXjhYlAhAjDGosYhRizHki55pwedMJn8wDCjBzwYXlw/RnH0+jGAMPK4RvITXzbpgoGAAEI4cU7KAaMiGBbAtWLIkD/+xhgkX3ijAggd8kWe6VEH6gQjmzLEOGN/0kBAUUaUJeUSjDmEN/XBfhi2oawxWDgG4w7DByMR4wmjKBjAQLsgn5Q7+cS4oW7C5AS0F4weRBx1HS07ygAjkTKgbBE5tDGMUsQJIg8DlGc7107dk1/yivEW2k0wammX5I2OAgiCI1qGzC6ZyrsCMcSCAUmapE15BOM7tC1EEnnmuilvyo/8BE8Hx3JdTKyA54oQVUQEx9DmqHMmkYiHc3MPYaBSZtRBEMuAxwXRzbVSrqE+AnhWqBfqh7KlvBAktDnaDHkjz9zHeF0oGzpWOBfH4S2iDsLkMJQ718Qx0frnGjieMuZY2hVlE4QU5+c47m3qgHZB+yCdgkJ7oS4on+Dtp/1hYCM2KOPQNngm4OkO+yWjsO5Lnn/cm9QZbZmy4x6g3fGsDPcY7Zs2zX1JW2U7zxfuMdInKoL8I0YQMTw7mRyKPNKJxnhJ6pR8kydETihj0iFveRHaN8KO/JNOFJ4j3HvUH+0glB3CnGtDeFGPlBGeM/LHb66Da6U+yEN4L5BnBCfP7HC+0KaoK9oedUd50PZorzxzSIfnM9dGuVGeQThx3WzjfUB6pE1eaYe0S55rlBlph/qhXmmvHMO9RVnzTAiiHLinyQfPLNoSbZl9w7OE9Ng/+s6hPMhXKu8cIURiuL94/krYCSGEKNIEYYcAJ4xPiGQQbsyEVXQiEDYYhGqfPn08XJ2ZHRnnLIQQGwtB2CkUUwghRJEHbwELXg0hkoGXF68ok90wiy2TuiDqCMXEI0f4pRBCbIxI2AkhhCjSEM5FKFkIURUiGYQrMgsk//br18969Ojh3+bk92WXXeZhjkIIsTGiUEwhhBBFGsboMN6HsTjx4+GEyAvGzNFugHFktJ0wflEIITYmFIophBAiI0DQMdGERJ1IByYCYXwdCxN9SNQJITZ29JQTQgghhBBCiAxHwk4IIYQQQgghMhwJOyGEEEIIIYTIcCTshBBCCCGEECLDkbATQgghhBBCiAxHwk4IIYTDx7+XLl1qS5Ys8Y+BR+E3U8ezxG+D6LFMM58f7MP+LMuXL4+t/S9sC/slOm887E8e2J/PJOQFaYV0o0uyY4QQQoiijL5jJ4QQwnnjjTfs7bffdtGz++6721lnnbVmivjx48fb/fff739fffXVxnsjgKh74YUX7JNPPnHBtvfee9sZZ5yRcHp5RNfPP//sH44eOXKkf1+sevXqtu2229pBBx1kVatWje1pNmvWLHv44YdtxIgR/vu8886zXXfd1f+OZ+bMmTZw4EDr37+//82nEerUqWMdOnTwJf5TCYMHD7aHHnrI804euGamx69Xr57tscce1r59eytVqlRs76LF4sWLbfTo0Z7nZs2a+VT+QgghNl30HTshhBD/gpcCogGv14ABA+yvv/6KbfnHY8f2eK/WvHnz7KeffnLRxjaOQ1zFs2jRIuvRo4c98sgj9ttvv3larBs7dqy99tprvi4Kgg7xFzxwP/74Y2zLv0Hk3Hvvvfbcc8/ZhAkTfH/y9Oeff7rgRCDGM3/+fD8/6ZIHFtYNHTrUnnzySfvggw9iexY9pk2bZvfdd5/deeedXmdCCCEESNgJIYRw8FzxMefmzZu7kEPc8G+A7Szx4IHDo7fvvvu6x2vixIk2atSo2NZ/eP/99+3LL7/0NPHq3X777e4169q1q+25557+EfIA4vL77793D+Ahhxzi+UJ0xQtGxFnv3r3t77//tkqVKtkpp5zinkXSvfzyy22LLbZI6DkMXrpy5cr5fux/6623WuvWrV2c/vDDDzZnzpzY3qtB+M2YMcMXhGAU8sv6hQsX+u8FCxb4b3pRo2UYhfRDeuwfhTwgSBGowL6kxX78zUfbWSgPFoWQCiGEyO7SpcvN5cuX95emEEKITRc8YmPGjLFddtnFvV4ItM0339zDI+fOneuhjogUwjQrVqzoxyC8+vTp416k448/3oUSnjeEU7t27dYIQba/9NJLLkoIu7zgggusZs2aVqFCBf93p512clEYwBOFF493E2GdeOXIGyGgCM8AIZXvvvuun+fII4+0jh07usAj3YYNG3roJnmKZ9y4cS4cCWM8+OCDrX79+h4SynX/8ssvfn077LCDp4On8uuvv3ZPI9eK4OUaEaINGjTw9IYNG2aXXnqpCy8E2FNPPWUvvviih4aS5mabbeZCDBBsr7/+uj3zzDMe/orgRRyH8FH2w/N4ww03uMBE3D366KP21Vdf2aRJk+yVV15xTyNlT77ID4I0Gh4rhBBi04H3DB2L8tgJIYRYAyKmcuXKLu7wBCEcIJGnDqZMmeLeudq1a1vdunXdQ4ZA+f33312EBBAqiEO27bjjjvmOXxs+fLhNnz7dRRzCj3/JGyGfeOkC7Mc4OcQcQrIg4O1CsJJf0uc3wo404ZtvvrEnnnjCr7VEiRIuvAgR7d69u3sKgfLh2hB8vXr18rS4Rl62b731ln3xxRe+H3knHJV1lAfpsRCOSgho2C+kR7khJnlhc53kk7GAAf4mP4m8kkIIITYt9CYQQgjxLxAPhEoi1PAS4bnLSzgg4PDCIejwGLVo0cJatWrlYYuIpEAIN8TLhVDLD7yHnHPnnXd28YJoq1atmotIvG0BBBSeK7yKCNJ0IH0EEyGhnTt3tuuvv96GDBliTZs2tUMPPdTzireMSWEQe4cddph72fDG7bbbbn6NH374oaeFEGPBW4cHEA/bPffc4x49ypNyBDxzeBnxIuKJRMzdddddttVWW/l1kB7iLwhpztuyZUu77bbbPD0mtGHyGoQnwvGaa67xNPDYCSGE2LSRsBNCCPEvECKEICLuCBv89NNPfV08iCLCFtnGfm+++ab17dt3TZggIgkvGxDyiGeJ9WFdXhByiSeMY/744w9Pl7BJhBgikrDHAOILEcQYt4KMM8MLhhjDO4jwRESecMIJHi4KeNXwmuE943oRXh9//LF74jgvxwUoB8Qnwo6wToQxM2xyDryfHE9aXP/WW2/t4wopZ8JAjz32WD8H10f5AWXF9R133HHusWTYBGWCKAxCkr9ZL4+dEEIIvQmEEEIkBG8Z49QYW0eoYAgBDN4kvGeIN34PGjTInn76afdosQ6RwqyWTHgCNWrUcBGDeGK8XTJIC4GD5+qdd97xdBmvhgBDHJIf0gHG5ZEvPIJhopFUQXAhnC6++GK7+eabXYgxKQpj3kK4ZxBQQL4QmYyL4xoRcWGMXZSoCGaMIL9Jg7yTbwQoZUEZBRBsoXyjx7OO46JEtwshhBABCTshhBAJYdzcPvvs456mMHFKEDnAZw3YhrjhW3Hsy8LkKoxPQ4gRqslxpBW+l8rMmIxRi4JIxOtHenjrOA/hnXvttZenifewbdu2LnIQmeHbdniyGKOGBw1vIYIwgOeLtNiWFwinxo0beyjkueee64IL0UYeAU8Y5+RfvqPHDJx8QoFxdNddd50dccQRvl8QW5wzjC3E44aw5Vi8auSTfxF0rI+GlP76669+LAIvKvggLyEngSeEECKKZsUUQgjhMK6N2ScJE2RcFyDaGBdG+CMCiXcF48v4N3jRGCtGuCAevrDgQWNiE8QNvxkThnBB6BGWiChEoDHejAlamCWSkET2R6AhsK688kr/hEJIk5kzGbdH2mwnXDKMu+NzCwglzoloJM+fffaZffTRRz4+j/2jhFkxGafGzJmITsboIcpIg2vdfvvtPd+kx0KIKKGU5BnvHd5EhBhlRZ4QgxyHMOTauC7OgYcOYbrlllu6aPv22299f/ahvBHNhLtyLCKW2TgRqIzLw6tI/gjtDFDmpI0IJh3OxxjDIJyFEEJsWvD+4J0gj50QQgiHcWq8HBATAUIVGTPGNsabMT4MDxbCCa8TgoIJU+JBnOBRwmOGUIIDDjjAjjrqKD+GGSb5TAFhjXwSAPGDSEKw8KkDJjCJn2QFjxeik5cX58fDh8cNYYnwC59aIE1mneRTAQg6jouHa+RaEZvB88V+eB4Rc4g3BBfCD68ck5OQZ8QcIhTBSLhm/IQtYbbPfv36uVjjutq0aeOCDfAwMp6Oc/ABdfLKuD3Kt3379nb44Yf7fkDe4usDEHmUOdsRf5QjZSGEEGLTJmvIkCE5zGSmnj4hhNi0QSQQ4oiHiO+uBRAdCBnGxiHK+GA4Hjw8T4QxMglIGB8WCOPjGLNGCCWhjgGEG543/iXkkvcPYZeIOUQenjG8bHi44mHb559/7gKKME1CPAFxhoBEkDGODZGGMNxuu+18fF88pDNgwAAXkwjOINAQUoiyyZMne5747AN55Hr4FAFlgFgLn1fAywiIXD60jui67LLL/DezibIdwRb/LT0EL3kNY/kQanwGIohQxCvfp0NIIwrjv1GHRw+PJGKbvBx44IEuwoUQQmx6EMnh71QJOyGEEGLtCMIO4dutWzcPERVCCCHWB0HYKRRTCCGEKCTwHGpSEyGEEBsCCTshhBBiLUHMETZJSGp05lAhhBBifaFQTCGEEGItYWwek6sw9o+xffFjDoUQQoh1hUIxhRBCiEKCSViYSKZOnToSdUIIITYIEnZCCCGEEEIIkeFI2AkhhBBCCCFEhiNhJ4QQQgghhBAZjoSdEEIIIYQQQmQ4EnZCCCGEEEIIkeFI2AkhhBBCCCFEhiNhJ4QQQgghhBAZjoSdEEIIIYQQQmQ4EnZCCCGEEEIIkeFI2AkhhBBCCCFEhiNhJ4QQQgghhBAZjoSdEEIIIYQQQmQ4EnZCCCGEEEIIkeFI2AkhhBBCCCFEhiNhJ4QQQgghhBAZjoSdEEIIIYQQQmQ4EnZCCCGEEEIIkeFI2AkhhBBCCCFEhiNhJ8RGzIoVK2zatGm2fPny2BqRHwsXLrSZM2fGfon8WLBggcorTWbMmOHtTKQGzy+eYzzPRP4sW7bMpk+fbitXroytEfkxb948mz17duyXyI+cnBx/ji1atCi2RuTH+rovJeyE2IjhAcKDRAZR6kjYpQfCbtasWbFfIhVoXzKIUofnl4RK6ixdutTLa9WqVbE1Ij/mz58vYZcmCLvFixfHfon8WF/3pYSdEBs5xYrpNk+HrKwslVkaqLzSh/Ki3ETqqI2lju7J9FGZpY+eY+mxvtqYWrEQQgghhBBCZDgSdkIIIYQQQgiR4UjYbaKMGjXK3n33XRszZkxsTWZAjHL//v3ts88+WzMhyK+//mrvvfeeTZkyxX8LIYQQQgixqSFhV4RgYPgvv/xi999/v11//fW+PPHEE/bbb78V+uQXgwcPtqeeesr+/vvv2Jq1Z8iQIXbbbbfZ22+/vVaDQ5lt6Y033vDrf/rpp31yhgATDrDttddec5EH33zzjfXq1cvGjh3rvxMxd+5cF7I33nijXXfddfbkk08m3X9jo0S24uBThbIqoSdjyqi80ofyKql7MmUoKy+z4iqzVAjlVULllTL+HMuO/RD5wnixTHqOYVcuWbLEbUgmfAkLv4MtGYUZLNnGMXlBmiGNaHobepKnrFxjPKdWrVpWpUqV2CqxIWBGpp49e9rAgQOtQYMGa+pjzpw53lguvfRSa9asma8rDN555x178cUX7dxzz7W99947tnbt+PTTT+3ee++1HXbYwUVZqVKlYlvSY8KECXb33XfbpEmT/Ma56qqrbMcdd/RtlMctt9ziNw4isly5ci7+BgwYYBdffLG1bdvW94syfPhwe/TRR23q1KnWtGlTK1u2rM/iV6NGDT+mTJkysT03PnhgjRk92paVqWkri5U0vebzh06AhYsWWt06dWNrRDLCM6pOnTqxNSI/eLaVL1/eKlasGFsjkoGRxfO7du3aVqJEidhakReLlyz2GQu5J4tnF4+tFcmYOWumd6DXqlkrtkYkIyf3v0kTJ/kzrEKFCrG1659VOWYVy2RbsxrJ7Thmuz7nnHM8Wi07e7WCL1mypNuY7dq1s5tvvtlKly7t65m1+LLLLvOItsaNG1v37t0T2rOTJ0+2//3vf/+aeRzb9M4777QOHTr47yg4KbBvseXXxXOMWV15TkrYFQFoEM8//7x9+OGHttdee9lxxx1nVatW9W0YmcOGDbPNNtvMKlWq5OsKg759+1rv3r0LVdjxIvn999/9ZdKqVavY2vT54IMP7LnnnrN9993XQy65QTp37uzb0hV29J7ceuutNnLkSOvYsaMdeeSRfjNTrtxgLVu2tOLFN94XH8Ju4rgx9vhPK23EzFXqkUyBLORvVlbuA19ThafC6lnRVF7pkJVVjO5eN45EKuTelbon00DllS56jqUPzzGEETJvQ7F0eY5t37iC3XRo49iaxDB05/PPP/fvFVLXLF9//bVHfB1++OF25ZVXuuDjenAEvPXWWy6+qlWr5hFhiYQdHXRnn322NWnSxPbcc09fx/G77LKL1a37345hCbtNCDxKKHx6cLt27WqVK1eObfk3uIQRgDScLbbYwkMSEYIHHnigDR061L1wNBoaTPv27e3ggw924QPjx493ITdu3Dg/Fi9Vv379vAcDYUcPBeGNCDMaN+v2228/3w/hybi2999/33tOt912Wxef8UKTUMxXXnnFttlmGxdR3377rR/DTcM4uJ9++sm9kSeeeKL3giSCm++ee+5Z0xPy+OOPuzjDE0ivULrC7scff/TQ1ubNm7vnL5RHPIhnhDX/Atdw2GGHGfcG5fLVV1/ZBRdc4EKQeiBNypnyo4yeeeYZL7fWrVt7vVB2BxxwgJfBm2++6b1FHHvyySe7p5A6pDwIWw09q8cee6wLYh443Jyvvvqq/fXXX94uyAt1mu5UuUHYPT14lY2anWPF0ztcCCGEEKJIsmxFjm3TsLxde1Cj2JrUYLjQtddea4MGDbKHHnrItt56a1+PzcV6Is9GjBjh9id2d17C7owzznAb97zzzoutzZv1Jexk5hUBmPQDD1KLFi1c1BHW9OWXX66ZJIReBRoEBj8igG2EUdJLgCDHtdyjRw9vKDTO6tWr20svveSiAQg7fPDBB114ITwQGR9//LGLBBbOffvtt9t3333n2+lpQASy0PgRgDRsRA7p4/3iZoiHPCJSaVjADYHgfOCBB/wcNGbGC+LWRqAlgmP/+OMPF1aNGjVyMURjZV1BIK9cb/369fMUdYw35PoZb9imTRvPJ9eMeKO86eFBEIdYa8oE4Um9ITARaQjjL774wl5++WU/nnqkPLlWBCnXg7ueHiOgTgk3Ja2wDXGPsEaM0WPENVPe1AdeTPIhhBBCCCEKDp3+2GFbbrmlOzsA2+v11193Lx0OiFTmiqBDHzuXKDicAxMnToxt2XBI2BUBEECIA8Z+ASIIDxDG/cMPP+x/Y/jTgBBieLXwmOHRwotTr149H4N3+eWXe8jiWWed5V4eRA3gLcNjt9NOO9lFF13kscO4jWm0hCF+//333otA6GOXLl18QeAhTBBgnBuxicggfTxficayITxJL3iV+A277767XXLJJX5ehBrpBfEXD8IPOBchk9x0XDfeLQhppkOyYyh3JlWhTE855RTvdaEs8YRSfog9roklmg55YglwzXg2TzjhBLvwwgvdFc91MnaSMFrK7eqrr7Y99tjD90Oo4fHEjc82PHl4Q6kLHi6IRuK98XySH+okL2EqhBBCCCHyB7uPOSGw+/bff/81w3GwP1mPfY0NzX75gSfv559/ducAEXfYx9hxGxIJuyIADQORgNcHatas6SGIeOGCyzaIJUAAIrwCHItQuuaaa+ykk05yAYF4oNHyL9vwLDVs2ND3Jz28YTRa9pk2bZqLvI8++sjFzfnnn++CBk8XohMRyPleeOEFO/30091jGERofpAu5yL/CCOOI08s8bAvnkC8XWzHDc4xQaTiPYuKqVQIgozrTNT7wjUiwBgAHA0PpQeH8sHbGY7LTyBybdGxhQzIZdIXPsVAuSIg2YcyxQvJuW+66Sbf9thjj7kIxCuHgGMsIGIaIU5YAAJ7XbjuhRBCCCE2FYgsI3oK2xQnAmBvYeMy1GifffbxjvVgtyYKwwQmcyKajSFH2M/HH3+8D+dhjohENu76QsKuCIB4Q8whZPCc0Zgw7vHo5CVkoiKF8V+MQcPDddRRR63pgaBBkhbrITpta+iJIP2wnTBEPERHHHGEe55OPfVUFzyMi2OWyzPPPNM233xzb/y4qxGLqRBt4JyXfCUSSYQ7IkJZ7rjjDvdU3XXXXS6CEF+UT1TgpgLhqpTl6NGjXaTFw7VTVuQRj1kAEUkZhxuafIfyi/feRYnWC6GrDMhlgprtt9/ex0Byw5MWaSDyGItHeVPuxGozUQx1wrhJhPrRRx/tYo9yCB5YIYQQQgiRPnjl6CzfeeedPeIN+NQYw3KwA7HTmDAF2xP7i2FJ2ITxYI/ieMBOxl7HnsPexFkiYbeJwxiqMIEJ3637888/fbwaAzPpRaCBBCGWCEI3EVk0UgZxMp6MxhlEFOkjFmi0iCbG2hELzDq2h4ZNIyUckzQImcSzRK8F4/E4FtFBKCGEMX+FCW5wrgVv1X333edj3PgXgUl4Iu5tvFzpiDvEKhOnIIoYd0gZk3fGsjEGkWtgH4QjPThsQ1wztpHxi3wegXhr6oB6wavWp08fH2OXXz7wbDLujrBMbnhEIg8JxCRlTlp4CRF2TLSC0KPOKAPyygOCumDsJddNGRSU5StzbOmKVVpSWJblltXylZZwm5b/Liqv9BfKi3JLtE1LoiW3ja2ijanMUlmYUEL3ZHoL9+MylVlaS1F5jmHfpAqii8gw7Dps2mDHYeMxPwXfN8b+IsIKGw2bkL9xDGBXY58RAQZRZwCQNttIh877DYVmxSxC4AVDDCC+gphj4g3CAjt16uQ9Akywwaw9iJ4wnSqihZkhGcBJI0U0ICCYfZGZIxF9uIuZORKvEzMwIv4It8Qzh5ijh4Jz05CBcEhCMBn7haeJmSERegghQjrxLjH+LQpj8hBi3CzMIBkmIGHmSDxS0K1bNxeWfCQcQRUgbSYTCZOtRL+JxWBUvHcIIuKX+bA6NxSzZ9JbghhGiF1xxRUe/hgP49WeffZZv15uSq6BmSy5PkJLKW8+WI4LnXS5ITk/3k/GB3KjEyqJ+x5xhoeVMkVo4ckkD8RXczx5xz0PTH5DuVMXwH122mmn+VhHJryhzqg7HgSEWVKu5Aexh8eS9GgHnJNjwgyc6UAex48dbd9OK2MzFmdbscLV4hslS5cttRW5dVKuXPnYGpGMpUuXeDtVeaUOxkLJkiVyl8QhPuLfrFy10hYtXOidXcWK6Zst+bFi5QpbvGhx7rupXO77Tv33qbBkyWKPuClbVmPZUyNn9XMs1z4pWWJ11NeGYMWqHGtSvbQduV2N2Jq8waamYx47jXkiiHQL365jG0uAznuiprChsB+xvbA9+ZsoLBwOpIUjgIgsOt+ZPA+bjkgtOuzjCY6DMMSqsAmzYkrYFTEQMXwUkcaEAOF7djQCxEPwGuFCZipWPDwBGiGiiIbJ/ogJ0iBeGM8cQgRXM8KGuGJCP5l1ETGByOOBhmDEcwW0CSb9QOQgdtiGtwvhiAeM8Mx4cFWTP45lrBkeR44jnTC+j4lcyMNWW231r8864JnEY0c+ETFRbxjrEI1cD8dx45Bfbkzyh2Dj+hGK9JQkgrJjPxo90N7xSoYyJE+UHzceQooQzuDJBI7jWrgZOQ9lwUJ8NnnAA0iZUy9BfMWfkzKg7ALchJwzeEaptyAK6flB2HHNGDOcJ11RBxyPiNyseVPLLiEjMhXmzZ7h91jDJv/UlcibOTOneYdQg8bNYmtEfowdNdyf7RUqV4utEclYtXypjR49KvcZmXtPZmuscX4sX7LQJ0xr2qJF7i8J4VSYOW2yvy/rNkj+PTTxD2NGDnMHQrmKmaEfeE8hurBDmWyQ6LC8wKbEWUCbYPgRdiFOhJ49e/okezg3sNHo9McDiJ2KrUuUFUsQjFEk7IQQa00QdngBCyIMN0Xo3EDoR0W4yBteJLyweFmJ1MD7zzs3r44o8W/o+KPDk9B4DCyRnHVtQG6M0BFNJ3Ze39gV/wYnAs8xnmF0UmUCiK8wIR6hmMnCJdkXoQTsi6OFTng68ImeC/YUUXDYC5QH69iWF+tL2MlHL4QQQgghhNhoIXoNDyPOrGSiDtgX0cqCqAMivIiqinaS45kjPdYnE3XrEwk7IYQQQgghhMhwJOyEEEIIIYQQIsORsBNCCCGEEEKIDEfCTgghhBBCCCEyHAk7IYQQQgghhMhwJOyEEEIIIYQQIsORsBNCCCGEEEKIDEfCTgghhBBCCCEynCIv7FasWGGLFy/2r8BnEnyFni/SL126NLbGbNmyZb6Or96vCzgX6XNuCGXHv0IIIYQQQoiNlwILu/nz59uff/5pv/zyiy+jRo1yEVHYvPPOO3buuefa999/H1uz9syePdsGDx5skyZNiq0pOFz3Tz/95P9GBdv06dPtmmuusW7durmgg6eeesrOP/98+/vvv/13XkycOPFf5ZqKMFu+fLndc889dskll9jUqVN93QcffGDnnHOOff755/57fYGwHDNmjP38889ezlzH77//bvPmzYvtsWGYPHnymvyMGDFiTb0IIYQQQgiR6WR36dLl5vLly1uZMmViq/Jn4MCB9vzzz9ubb75p/fr1swEDBrjwwnBu2bKllS5dOrbn2oMhjoBs166dNWjQILZ27fjss8/szjvvtAULFtiOO+5oxYoVTN8iVB544AF75ZVX7LfffrMddtjBKlSo4NtIG0FVvHhx22uvvSw7O9sGDRpk48ePt/bt21uNGjV8vygI49dee81eeuklF7SU63fffWdZWVm22WabJc0novKLL76wOXPm2J577un5GDJkiOdrm222sebNm8f2XPfgNezevbu98MIL9uWXX3o50GYQU1x3zZo1Y3uuHxC9tNUXX3zR3n77bevfv7+XK+tbtWrldbOxgqebjoxqVatYdm5bFPmzdMkiW7Z0qVWpWjW2RiRjyeKFtmLZMqtcReWVKnNnz7KyZcvkvnfLxtaIpKxaaXNz323Vq1W1Yhvx87qwWLliuS3ItU+qV6tmWQW0bzY1Fi2cbzm57axSpcqxNSIZ2KVzZs208uXL5dr8qeuHdcGwYcPsueees2+//dYXbG00CX9XrFjRbc65c+fae++9Zx9++KFvw2FSt27dPO1qtnP8W2+95f9OmTLF6tWrZ6VKlYrtkT44E9ANVXNti3Vhd2J7L1y40LJyjf+cWrVqWZUqVWKbkoOR/swzz+RWZnk75ZRTrFmzZr7+r7/+cs8V62rXru3rCgNEE8b4//73P9tll11ia9cOKvX111+3nXfe2Y444ghvoAUB4fX0009748Czhndsv/328214zW699VYrV66ce+1KlixpDz/8sP3444929dVX2+abb+77BRBmTz75pItOxPGpp55qlStXtj/++MPTOvbYY61EiRKxvf8LIuX222+3CRMm+Pnq1Knj5fbqq6/a6aefbvvvv39sz3UPovb+++93IXfhhRe6IEdMvfHGG1a/fn3PJ+WyPsB7+Oyzz/oN3aRJEzvttNNcXPIgoM6OO+64tDo1Mg3CcyeMHWNvjci2ifPNsvWOzxfE8KqVq6xEybzvN/EPK1fklldObnkleT6Jf7N82fJcgVJso+5UKkxyVuXY8lyxQhsr6Pt6UwJ7AsNU5ZU6lBf2gp5jqcNzjGcYz7J1wdIVq+zs3eraVvXLx9Yk5ptvvrG77rrL/6a9U48zZsxwoXPHHXe4cwO7c+zYsX5vzJw50+u5c+fObgPGgwC77bbbPLoOG2rWrFnePnbffXfr2rWr2/MFAdsYGx3dtC7aGZ346IW0hB2hixQShXXVVVfl6QWiUPAUlS1b1kibMDwuBAN/0aJFLlZQrShlPFEY+wGOJYSPUE/25+933333X8KO9Mg8Dap169b/EpIUGkY7lde4ceOEeeTYoUOHevpNmzb1yuY4Kp+/CYVEUfM7rxcvlfz44497XhBOhFkiHG688UZvWOkKu+HDh3uDqV69um/PSxxT9njiaJicp2HDhtaiRQvPDw0xP2GHR4/yxzuIcNx2223dqwjcDJQdaQDpY+QiNDkP5/7111+97qjbrbfe2gV+PEHYjRw50vPSqFEjD02lPDg/3lKOp42Qd3oYaFukR+8KNxLb2BfRxfrgCcXjSR2xjnriN9fRpk2bhAKNfSlXvMi0WfKSCEQoaXG9Ib3geaatsG377bf3dkFZ0zlA26CNUH6UCzcqbZm/ae+0ff7mOiinrbbaao2gpazZxsOH47bYYguv+wChrJQfkBZtuSBQlhPHjbHuP6+0kbNzX1oSdimQawhhC+XWkUgFlVfaYGx7canMUsbLTOWVMiqvNNFzLG3WcRtbvHyVXXNgI2vXtGJsTWpgf5999tluN957771uy+F122mnndyGo7MfRwpC7eabb3Z7NAo65NNPP3X7GFuaSDrsd+y4W265xdq2bRvbMz3Wl7BLKxSTsUl47Lbbbjs76KCDcus0ywUURmpYWEfm8WThDkWYMdYL4UghU5jvv/++F/IPP/zgBjzuTYQMhdmrVy97+eWXPVSObRjvrCdkEiFGhbCd0D6OR1hxLAteQ8QWXi8MbwQMhnx86B/iikqisjHM8bwhzPDgUJlcI2lzPYTqJXLVYpCTDwTa3nvv7eceN26ch4xynYgVwhARdIRGIgK4JgRMolBMzkv50tDYTjnGwzl79OjhYZr0UHCNeEnZl4ZCmSC6QigmgoQwVq4RgTt69Gh75JFH1riiuUYEIuKasqCe8MZ+9dVXvp38Uk+UO17Jhx56yEU29cqxpEe6QXQFqC+Oo5ERhlqpUiU/zyeffOJ5RWRyLdQBgor6Yn/EDcKO9VxjaCPsw/WRztdff+1tAOFDetQV+aQjgLqK70nhWthOmOw+++yTsFy5aUPYaCgX6jKIO7Y///zzfjPTzhDFPCyoc7y+CDvKjbwROkw5Iv4Q4LSRUF60Ce4d7hnqsU+fPl6PbKOeKGfaBffME088sSYUl3QoZx5I6YJQnT93jg2eajZ3qVnxYllWLLcMtCRbLLYk2qblv4vKK/1FZZb+ovJKb1F5pbfonkx/WbfltSpXM7ZvUcnqVUkv/JHwSWxDbE3sPvQNToSgc7DBsB9xWGAvx4ss7HX2D7Yt27Hj0DbYfAXtaMc2Xh+hmGn132OoUyAoWAxkvCFnnXWWhw2eeeaZdu2117pnhkLAIMbLgbGK0XvYYYe594DfjEvDWMaDgnrFIAaMYkL2MKgRWhdccIEbphAKFlGCkY7BjAeIuFnSIm3G+zHO7/LLL/d1hx9++Jrjo1CgVHCoTP5FxOFZuf76693bRIUilLieROCixT2Loq9WrZp7DilQjPKCQIOhbInfTSQ+yB9hqYidAw880IXGgw8+6NdBWCmetrwaCulxPN47BNF1113nx+y7774uqhAWCCPGoSGyqS8mfkGMEwJ6wAEH+LYQasuxZ5xxhnucPv74Y893IliP+MMbyY1GWVJ3eKbIE4IZ0XbkkUe6kEEkI+gQV7jHOQ8T5yCgEEtcA8KNm4N6vuyyy1wEkmfaDfvFg4eYNkC5JhLotD3Og2CjPInTRlhT9x999JHvwzkp53A8eSe9aF3xN50QCDPKj44I8oyQY2wfXkpuZvYnrwh5RC/ijvuG+G3KiGujjdOuaYts58GUqB0LIYQQQojVIJyw67C3op352Lh0kmNf4njCxseREsReMrBT8YRhuxLBVtRJS9hhWLOgCgEPCoINocF6xAn/AoYowqBjx46+H8YxXgeMeDxTjLfCo0ahIhg5DrHEcRjDiCVC1zB+WceCB4r9EHF4jkiH0DaMfM6NMGCsGR5BBAKeKkL2UgERcuihh3ooHeGZiFdEAWItEQgsvFgIOkDgIWa5Jrw1iUREMkLjywvygXAhvI8y4brpbcBbyLVPmzbN90uUDuto7Ig/PGKkg1DD80R5IsARFJQxYYgslD/XwD4cj0eJc+Jx5Fj+RcxwLGUeTzgWEX/ppZe69/Xggw92wRbyyHHUUYcOHTxt8oIHFrc4NxHnIf3QScD+HEv5HnLIId6e6ChARNEmOCZdKAvqfrfddnOByM2O4KXN0unAtkRlGg/7cexRRx3lZUxYbgjLZDIc8sY2oCzx8vGgQcyRB64fYch10I5pe7RxxOGuu+6aEQ8TIYQQQogNBZ3yCDiivPC6BXBM4IjCWYADhs589skP9Al6BfsT2xttUNRJS30gZIKRjRGOAGDyEbw6wWUZBQ9SGL8FFCbxrHibMFqZxRGDOIggxAV/c44oGNbsh0HPeTGWOR7PBiIzhFqizi+++GI3mPFuMeYsHQ8awibAeThvIqOesELGP+Gxu/vuu+3KK690DyP5J4QPoZmumxUhRVnhuUkklFjH9SOQo2WKuALKgTznRUiTssHLRvkRkkqvBqG4iBFEMN47PJ6EGlIehB9yXv5GdBCuyLH8iygPXqh4qC+2I+rwhBGXzOQyXGcUriccz3k4jnKkx4Xz4E5nn/jjoucMPS6hwyEK+cMji7cw0XbKhboK5Qicj3VsIz/x5Ur5J7pm2m6oGzo18EgzLg/v3GOPPebhl0FAs1D+XCMhAfzG28e56CxhUC9inRBRPNOJvJFCCCGEEGK1hkBXYKsyXCxq12GL9ezZ020qNAteODQCeiYvcKgwrwid8XT4E52YCaQl7PAaMB6Li2SWwSAWKMS8REV0Pd4YQvOYzKN3795u+GIgYzzzL0Y4fyOOAI9PKHSMc7wo7IcXEHHIct9997kKR2Ti8cDbh5eI78URKorxTJqFCSGjeMnwmKHeEZZ4Z1D/GONcZ7imVKHRcX0Y8AjXAA0LzxEeHQx/xGQoE87B9SFE8OQFgRwPdYDwRjBTTsweRNkxnpFwvz322MN7JRhjuOWWW/p1UI7UD/9yc4TjEWocyzg3xBrhrpw/EeSHWGTSy2ta2Wj7IH3OQ10zmybnITSSmw9PL+cJ5Uo7QgzxmxuUY+iBiQexivscbyWiNYDIo1zZRjpce4Dyx8NJvSLUSJvzILqBdoVATlS/4Xo4nmOY9IdPP3D99CTRKYDooyxOOumkNddIBwFhrsErSogA4yGZxZNQVrzTQgghhBDivxD1x7wEzK3BRClRsC3RMMzlgAMI+x27kEjARGAjMtSHoTNEleHwiJ9kpaiS1uQpGN4UBoYvbk0MakQMBiuGNtsRCRjgeHQwblG5oTDwZCEKEWy4SpkcAk8KooSCw4Am/hXDmQVvDfthBCN8CFFjO5XHdrxxeJ/4m0pELOLFYzvHIYJwnRKyF4X9qXzctBj+7I9AIqQvuGbxspB/QvQQnAHELLNNci18DJzwTWbrZGE/rokwOhoP4Zp4fgiX5F8mykBMkGb8hC54zADxgbgjj+SJcV7h+hASpIG3kPLmXNQFIoDrxMsVrplGTDqEQBImSoNGjFB+HMs1U2+UH6IDwYf3iHYQJnZBvFJ3bAvn5lhEEOVHyCvrqZcowePGBCnUa7T8AggcbhiEMdcWRF8oJ87DQn45D+IL0cm5Edb8y3jBMMEK9Yb3OL4dI5Roj6RDm6Asabt4ybipKSvS4+/wUXUmXEFkI7T4F3HN9SLsyBP5oY65bxiPR/ocw/XS3llP+YbJYUif46hzQkjZTr6px2g90ymAhxTPXmj7LNQbn9Hg3ksXyo3JU36cnGOzFuOFzhWfueu1JFuyYv/yX/w2Lf9dVF7pLyqz9JZQXiwqs/wXlVf6i+7J9Jd1W2bLV+bYri0qW/0UJ0+hoxx7C+cPdnGAznFsOBwN2JjoFoZroTmOPvpot7+ZtwM7DlsSu5ffzHGA/cxM9dFZywsKtjG6ApuYfBQ2iFHs1bS/YweIBwxPjGUSwSjHk4cRj5FP4niDEG2IH4QBcFEIL0QTsD9eNgr3vPPOc5FABRBGiXDCaGa8G+IDAYX3CIO+b9++vh8Fw/kIXUMgYEQzQQhpYmxjDGNok34UDHvOwfkxtHHdEkN74oknrlH5eEsw1PEGMo4rwDrCLskrk3dE06Zc8CACnhbSxNuF94n9cAEzBo9pWIOAjIK3h94DJoFBaAANEcGCOMVIRxAgSsgHjREhjTjBs8QEJIzl4nyIMyZGobw5nrKk/Gm4lD+Tc1AviE5uAMT2Pffc495ARCF5YR/ECOnRAxIECHVDw6esGF+JeIrCebjBqA8mwImWXwBBwwymTJRDuUcbOfXDeahHhBqCm/F5CCKuHQ8YnkK8jAgoyggRliz2mfZCuYaQRjyspMEYydCmyC9tGQFJuwgeQEJEEaHkiXKmLVLOCEHqkjzS3rkm2gRho9wDCGXEM8eTx5NPPnlNHqlnvN4IPtoG40lpxzw8yCOT/3AO0ubaqaMQ5pkOeNNH515f5Vr1rXjJ0rmPYZEfM3Pv4/m5D1/qTOTP9Nxn0aLc90BenxIR/2X0mNHeaVRVH3VPiRBhQecW73aRnIWLFua+p6f4PVmiAO+NTRHet8uWL7cGubaByB9sxNG5NlDVXO0QbPzCBnFXsXS2lSyef3AhdhMRUtjJRKVhNwaIeOI7dtimRFJhF2FzEgnGxI/Ymtiq2NXM3M8M6wg+1vOcZiFdjsNOIyIQDZAuOEt4jmH/x+uSwgCbmHZcIGEnNj6YpAPBipBFSAAhkPR+IOyivR8bEoQdNx4DYNfnR9czFR5ECNemTZpYqdL/HrsqEjNzxnTv1GjaLPF3OsW/mT5tqr+wmjTNfyC6WM3IEcP9nVu12tr3Am8KLFu6xDvBMIiKl5Cwy4/FucKOTlo6hItlS9ilwpTJk9zwb9hIHXqpMmL4MO+MrlwEOqgQdjgtcCTgcCCCMApOACIJeVch1KKT0hGBRUc72/D24URgNnOipQAxCHTSM+EfzhQJO1HkwbtHCCAeOrx9hJzikcKzRTwybaQogNfs0Ucf9clF8KqJ5ARhh/cpPkxVJIZIA4RdfAi3SAwvEl5YiaIQRGKIIOCdWxjhPZsCRJTwPiKCJzohgkjMujYgN0YY246wU6RGauCx4znGMyzRcBvxX9aXsEtr8hSx8UJIJxOj0NuBqKM3gu/XXXHFFUVG1AEPEcZbxo9RFEIIIYQQYlNGwk44xBu3a9fOP93AbJfdunXzWRuLWk8Mk4t07dr1X/HTQgghhBBCbOpI2AkhhBBCCCFEhiNhJ4QQQgghhBAZjoSdEEIIIYQQQmQ4EnZCCCGEEEIIkeFI2AkhhBBCCCFEhiNhJ4QQQgghhBAZjoSdEEIIIYQQQmQ4EnbCGT58uD399NP2559/xtYUDnPmzLHXXnvNevToYb///ntsbeazePFie+ONN3xZtmxZbK0QQgghhBAbBgm7QmTkyJH+ce9zzz3XLrnkEvvyyy9t5cqVvm3BggU2bdo0FwQbGvI0ffp0mz17tuXk5Pi68ePH21tvvWVDhgzx34XB0qVL7ZlnnrE+ffrYN99846IxnC/KkiVLbMCAAXbttdd62V122WX29ttvF7pgWrVqlT322GN21VVX2YgRI2JrCwZ57t+/v3322WcZIexKFtetniqlimdZyezYD5EvKq/0obwoN5EapXOfX15mJfQcS4VwT5ZQeaWMnmNiYyEr15DPqVWrllWpUiW2ShQEPF733HOPZWVl2bbbbrtGyF188cVWt25de+GFF1ysnH/++bbXXnvFjtowTJ482a644gpr1qyZ3XDDDVa8eHH74osv7OGHH7aTTz7ZOnbsGNtz7Zg0aZKLKNrXrbfeaqVLl45t+YdZs2ZZz5497dtvv7XmzZt7nhCEf//9t5133nm2xRZbxPZce1asWGFXXnmljRo1yq97++23j21JHzyR3bp1c6HKtZUrVy62pWhBWY4dM9qm5VS1JTklrJhsyXyZP3+Bd8DUrFkjtkYkY968ed7OatRQeaUK74ayZcta+fLlY2tEMpYtW24zZ8606tWr54qV4rG1Ii+WLFma+46a7fdkdrbUSirMmTPXVubaCNWqV4utSR36q7Ozs2z3FpVTfsfSsf7LL7/48xPbaKuttnJbEWjrgwcPzn0XzXfbYptttsn3+Upn88CBA23RokW20047rfPnMbYPdi/3ZNWqVWNrRTLQBRMmTHA7t0SJErG1hQdtaurUqRJ2hQXeLsTbEUccYaeccoqvGzNmjIuaUqVK2UsvvWR9+/a1c845x/bYY481D1u8SMWKre5Vi/4N3DisQyzGr2cJ6/DA8Tf7ReFY9guwnQXBhXesSZMmds0113gD++qrr1zYnXrqqXb44YfnmWYiwnmi+/Mbr9hNN93kQveiiy7y88Sn9/rrr9uLL75oO+ywg3vrqlVb/VDFg1i5cmV/qJFWKC/+ji+TaLmFv9kv5Cms5xgeRDwsN998cytTpoxvg+BZjT9P9Jr4DayLF3YYaeEc4ZzxaUSPzy/9wgKDe+K4MfbYjytsxKwck+Muf4pRH5H6EslReaVPeAawiPzhCUmZ0cZUYvmj8koff47lsqoA9ySHlClZzJ7t1NpK5Aq8/Pjrr7/soYce8g5s3tHUFbbhaaed5tFL2EREgCEEsB9btWrl9kadOnViKfwDdfzhhx/6wnCX5cuX24MPPmg77rhjbI91A88uCbv0kLDLMN555x177rnnbOutt7ZOnTpZw4YNfT03HYIJj1QQDSVLlvSblN/cgHiO6LX5/vvv7cILL/Q0fv75Zxc9o0ePtkqVKtnBBx9s++yzj4sR0uLGP/TQQz108rvvvvOeHrxtwVvI2C9CQXlo0BtEbw69OCyEI/IbQYEXCyHXoEEDe/TRR2333Xd3bwXnr1+/vqdJT1IQH1GmTJli7777rud74cKFnoeDDjrI9txzT/v111/tkUce8d4jjiUPeOCiDxuu+c4773QP2o033uhiKwppPvDAA95Q77jjDu/d5mHH31zHWWed5TcJD8jtttvOr3vQoEHuJeWhQxjoAQccYD/++KM3+EsvvdTee+89fxixD9fM8XhS2YcH4v7772/HHXecffzxx17+iM1dd93Vt+GRJR3CbCtWrOh55jx33XWXi9iQD44B0qV8yOcuu+zi6VEn1BtCmmtp1KiRnXjiiTZ27Fh78803vU3g0T3qqKMK5cYPwu7pwats1GwJOyGEEKIwQdiVzhV2T57cMl9hh311wQUXuNeeiCZsNjqbscWwST766CP/u0OHDm5X0AmP3XH22WfbmWeeGUvlH+bOnetzGNSrV8/tLmyg+++/f60iklJBwi591pewk5lXSOy8885+U+I+v/322917R8gjPTGIkJYtW7rIw/BHSCHW8BIhXjD+8aIh3rhBhg0bZvfee6/vf+yxx1rTpk1dNNIjA2GMXK9evdxTdOCBB9qMGTP8N/8yWQkPh3bt2rlQYX+EO6IK8bX33nu7gOCGPPLII23LLbf0dMkrwgNPGYII4cZ5CQuIh4cSoguBwvUdffTRniaikXX0LCESEXUIRMQMD54oPMxo5FxD/DYg3zwEKaPQs02ZcBzCNPxmO97QiRMn2iGHHOL558FII6ceEIRcM+ISTxvrSY/jmDCG/LZv3969rePGjfM8hfMg6AIhL2yLh7xy04Z8AWPvomnwL/WM9xZvKYKR8+HxQ6zvu+++nlcEXmFPYiOEEEKIDQvCi85sbJXddtvN3/nYS9iPgO3FtgoVKngnPwt2FLZDIrAlGVpDhzTevWAriU0XCbtCombNmj7pByIHTxTiCpGDAGIdY8W44fibMWzcjPxGgNSuXds6d+7s67m5EXDcyAg2BBHrSR/PHB4YBBRCAs8O7nvCJ9u0aeM9N9z8PDTwBOHWJywUYchDIgg7vGqkQQz28ccf7x65kBceKvQMcSweNMbA0QMQzw8//OC9SfQq4ZHCw3TSSSf5eb7++mu/pv3228+vg7wgIOPFG9tYIK+HUXSfAAI0rONfygKvc7QMEV+ILK6N3jFEM2GenIdjGFdIOSGi8aZxDcccc4x7TBGilEX0PMDf0d/xJNo/Pq+cn7Lq1KmTlxeCGyGKZ5S6QICSd7x5QgghhNh4wObALqCTGY8dNhoRXImEGxFPdDQDNl4ysFnysqPEpoWEXSFC+CU3KhNzIIrwuhAvDdx0EPUAAUY8AiuMLWM7Ao1/EYZ47BgHx82NqEPEADdwOAYI72QdC0IKbxsC8dNPP/VwTgRXyAPpAOcO6yCvNBN5qPDi8XCKijV6nRCseK44R5gtkjyHfEfheM7BNrxhychLUIX8RcsQQlkg8jhHWBfgGDx35LFx48axtat7v6K9XnmdNy9S2T+aT/bnfIR2An+zLlovQgghhMh8sHVY8NzRwU6UFrNrMx9BvB3E0BE6oLFjiAoTIhUk7NYBrVu39jDEIDogCAXETDzR/bjRESLE3xIayLgwxoNdfvnl3rMTFR1RwRUVIggH/iWkr3v37u6xwyOElyrA/uwTXQeJ0kwEY/3Yl9DEAN49RB35J91kxwNiBlHFMcSGJ4I0EH5BjCYqP2C/aN4DidbFg4c1HtJjCQ9a6iUZ4VqjoZiUbyJCnsIx0byHdXkdK4QQQojMhHc873cidxi2c9ttt/nkKAzLiHrtmKn82WefdTuJ2dSJghIiFSTsCgG8a6+88sqacV6EKPbr18/HdIXxawg1vDDcvOyDpyiR8Y5wadGihQsKBA9j81gYq8UsmwiMYPzHQ3q49wmFJJwQUYj3EEFIqGKAc5AOXjfyyjHpQmgpY+MYk/fbb7/5NTGuj7Tatm2bNJ8BjieUk7IhdJW0Qvkx9o2yQqRy7UzQgufxqaeeSuj9Kwh4WAmF5LxMO8xMnExKQznjiURsITjxlvbu3dtDKOKFMHCd5BNByyQozExFHXzwwQcJ9xdCCCHEpkeYjZtOeuA3og37METqYFMxSRwd2oyfYyZ1IVJFwq4QQMSESS8Y58WsiQgzZjCiJwYYx4V3qk+fPh6uiXcLuHHjwzMZ58ZEGnzU+4wzzvBZFhGK4RsnCBs8Q9FwPdJgHb07hIEynW7Xrl195sbrrrvOJzphMhfA9c/4PEQUnyH45JNPfD15iU+TdYm8XlwX4+bYjnikR2no0KEeOkr+AcGT6PqiMGkJ4wQJpWQWTcqP0NPwqQjyich6/PHH7eabb/YyYAmesbzOQZ7jrwfCNbE+zEiJ0KWcuAbCHihDBDl1FmYqRbDxLRkEOedk4W8W0iIMlYlqELbMYsWspMx2hdgLeeBf8h2EaTQN/obgnYzP99qyfGVuOa3ILRMt+S7LcstqWW4VJdqm5b+Lyiv9hfKi3BJt05Joycl9hqmNpb6ovNJdCuM5lgp03GMz/vHHH/6bOQzozGYyO2wbOpiZgRsbBvuMcfdRmLeBjnDmXIh2ciMUSRfC8BOxaaLPHRQS3IR4doL3Cw9O/GQhuNmZzZIeGqY7RWQwSQaeK0RGNMwQwx6PFV47blaEDxOoAOdAaNDLEzxx/MazxQ3N7Jh4ipiMg38///xzn76fmSuZsAMQnnjAeDDg3cPbRxoIlHAexBXnR5AiXBPBQyhcM22ItAKcgwcW49aIEU8WXsh4N8YFUiZ48MgHk4oAgpSHGeMESYdypkzwuCGUEGN4R8lnKEPCK7k+roW0APHENTEgmfDU0HPGNXB+8kedhal7CTNlf6B+EFzUH+chj1wb8GF18kP6rCN9zkl+g0AlTa6PhzhphZk7QxqkyTXgReX6onW7NpDnMbnlsKJsTVtZjPF7sQ0iT+bmtueFi/h8x39nahX/ZU7uvcO9XifW8STyh061CrnP1Iq5z0aRP8tyn2NTcp+dderUzn32ymjNjyW59+P0GdOtbp26lq2okZTg3bsi1/6oVZCQxxwiocw2r1Mu33csdgWdxdgGm222mf/G9iLCiuE3fB6L2cixm4iMwi7BvsSmxHtHNBBDcxjuc99997nNxOcOsCWxGXEaEOVFBzX7hU9vFTbYO/rcQXpgT2Pf6Tt2Ii0IA2T6fB4YeKMQHISI8jBgpkseHGLTAWGH8G3RrIkVL1k6tlYkY86sGS7uGjVtHlsjkjFrxjRbMH++NWzSLLZG5MeYkcOtSq4xVKnKPxMpibxZuWyJd9RhEGUVl7DLj2WLF3qHZbMWuc+wLAm7VJg+dbItW7bU6jX4ZzK1dQWd1a+++qpHOSHgsMvC5ChEdQ0cONBtN0QbAioIuyuvvNIdBMydQAQRHfWIBX5zf9A5TOc2x3EM+0vYFR0k7ESBwFPFd/H69+/v3iXA20eMNtP5By+V2DQIwg6PoOo+NbhvmJkWT6zIH14kvLB4WYnUwCDinYtRJPIHjzAeDiItwtgkkTfr2oDcGEEwMSyCd6XIHwm79Flfwk5j7DYycL/jqbvzzjt9XBoLfzOBigx7IYQQQgghNk4k7DZCcMUztozxaCz8nWx8mxBCCCGEECKzkbATQgghhBBCiAxHwk4IIYQQQgghMhwJOyGEEEIIIYTIcCTshBBCCCGEECLDkbATQgghhBBCiAxHwk4IIYQQQgghMhwJOyEKwPz58/1DkHwAXAghhBBCiA2NhJ0QabJy5Up78MEH7dprr7UJEybE1gohhBAbHr5bGxYhxKZF1pAhQ3Jq1aplVapUia0SIvPIycmxgQMH+oLw2myzzeywww6zkiVLxvYwW7RokT3//PM2Z84c22GHHWzvvfeObTEbPny4vfvuu+6By87OtuLFi9uqVatsxYoVvn3fffe1tm3b+t+IuRtuuMFatmxpF198sZUuXdrXw6+//moffvihlStXzg4//HBr2LBhbMs/TJs2zfr162djx471F++WW25pHTp0sP79+9sff/zh52fhQ/Ocn+vh/jzttNOsbNmysVRSg+sZNWqUNW/axEqU+iefIm/mzJrhbaRx0+axNSIZs6ZPs/kL5lujJs1ia0R+jB453KpWrWqVqlSLrRHJWLFsiY0ePdqaNWtmxYr/80zfmOAdxrOedwLP/+i6KGzn3ZBItPHOYlm4cKG/pygv3mXJjhGrmTRpki1btswaN24cWyOSQdvEbqpevbo/y0T+LFiwYM19WaJEidjawmP27NkeSSZhJzIeXmSvvfaavf3221ajRg0XVTRwxNhRRx0V28ts0KBB7mnj4c1+99xzj1WsWNG35d4H9uqrr9qSJUs8zHLKlCm+rXbt2v4yPOSQQ2yXXXbxfd9//3174YUX7KSTTvL1AV7ADz/8sH355ZeepyOPPNJOPfXUNS9T1n311Vf24osvusisV6+ev2xnzpxpBxxwgIuwwYMH+zpufvZBGJYqVcofnuedd55fWzqQ5pjRoyyrQh3LyS6Zm5fYBpEniLoFCxZa/fr1YmtEMmbNmm2LF69uzyI1JoyfYBUqVLBKlSvF1ohk8BybMnmK1a1b10qULHyDqDDJtXetZPFi1qR66h1py5cvt27dutn3339v5cuXt8cff9ywy/7880+7+uqr/Z3FPhjTvA8effRRa978vx1PzzzzjD377LNrjEYEIvsj7u6++27v8BSJkbBLDwm79JGwEyJF5s2b52GRCKG77rrLRRteKoyB1q1b+z54vu69914bP368iyUEVJcuXWzXXXf17VG+/vpre+SRR2zPPfe0zp07x9auhgc/4hAhePPNN1ujRo1iW8zGjRtnV111le244472999/+z115ZVXrrm3xowZY127dvUH4llnnWXt27f39SNHjnTR16JFC/8Nt956q/3+++/+Mo6eI10og4njxtgTP620kbNWWa69IfIjV/0ixnNy60Tkz+qOi9zyylF5pUpWsWL+HMj9X2yNSE7uPVmMe5LyKtpltjI3j3WrlLZHTvjneZ4fffv2tYceesiNPd5VvXv39k7F3377zc4//3x/V2y++ebeZhBpBx54YEJj+pdffvF3G52MdFCSFh2RdFI++eSTLoxFYiTs0kPCLn3Wl7CTmScyHl5iCBh6NPG08cBp2rTpGlEHPLQRXq1atVojqH7++Wf/N54QfonYiod0EI1NmjSx+vXrx9auhpcq3jbS5zzsh5AM0BuLN4iwy5AH4CaPijquI5ybvwuDEtlZ3ousJYUlt6xK5D4ZE27T8p+FtlUiW+WVzuLtS/dkGku4JzOjzLgnUmXGjBn2xhtveEg+74349w6/99prL4/+IByfSJG8DOltt93WOnXqZGeccYYdc8wxLgZ5N3J8nTp1YnsJITZmJOxExkNv5E477eS9IXjlevbs6T1JUYYOHWrTp0+37bff3l929DLhKUMIpkNIp127dmvGQQBikFBPekQRabxg6f2j9zTA+DmEH2PzhBBCiA8++MBmzZrl0SHRMeEB3jO8RxiDzRhyIlTyY/Hixd6J+NJLL3nI7+677x7zrAshNnYk7ETGw4uP8WyHHnqoe7gIa2H83A8//ODbEV2MVahcubKLOkIj8ebhfUPcpQqeQSZHYQwE6UQhzJJJURBtnId/CXH+8ccfvcdUCCGEiDJ58mQXX4yxJgQwfqIUoDOQ8eOE+RPaf9NNN/n7Jhm8E//66y8P+9pqq63+Fb0ihNi4kbATGwWINUJQGJNG7ySxxkyoQk8ofyPICJ+kt5OXHRM98BLFi5Yo5DIReAHpOd1iiy1ctEUhfcb4Ee5C+vSYcg7EHuPtIHj4QqinEEKITRPeA3369LFKlSr5JF9MchK8amGmZQTZ66+/bu+8846/z3beeWefgIu/k8H7h/04B7M5lylTJrZFCLGxI2EnNhp4KTLujXEICCxCM/GWET7J9M8//fSTXXjhhT4YnZnD6AllcHoqoS3w3XffuUcQYRcNmeEliuhjRs2nnnrK0+czCGEQO147IEQTEcmkKEIIITZd+HwD4ZVMhsJMysyWjAePd8Rbb73l47OZYIHJwFjw6O2zzz6+js7DZJD2sGHDrGbNmv/6rI8QYuNHwk5kPLzE3nzzTffMMa6NSUwYO4fHjBcb4xIYZ8AYhttuu81uv/12n1qacXLsF4RXPD5rXQyEId49BCPj56LwMkY8EvLCbJakz3kQkXgSEY947vAk0jv7zTff+HfsyCsLs3AyPi+e6PnXluUrc2zZilVaUlgoq+WrLOE2Lf9dVF7pL5SX7sk0ltyyyv3H/024vYgt1G1+0OmIJ413ELMwd+/e3QUbwo7wzBEjRvwnuoMIFLYzRhz4mw7F+BBO3mlhoi5EoRBi00GfOxAZD+Pk+AQBs4vxgsNzR9jlOeec4561K664wse88UmEqKeNQeu8UAlVQeiFMJjPPvvMv0e333772QUXXODr8L7dd999/ikDBFsUQmXw1DEGgtnHAog2PmTO+D48ePS2fvvtt74/YjDklY+On3DCCf7dPcAryKcUEIt8viHR94pSBeNh/NjRNmBiaZu6KMuy1ZWTL8uWLXeDqmxZhS+lAu185YqVVkbllTKEbZcoXqLIf5OtqLBq5SpbvGSxCyEiLYoyuVrLqpYvYZ07JP+0AKIsOusxkR8894no6NWrl0ef9OjRw8d0E5KJAGRiMN5zdB7yqR7Gk99///3WsWNHfy/xPuHdQifm3Llz/RMKW2+9dewMIhn63EF66HMH6aPv2AmRBoStMFicBzNCabvttvM2zcuQzxo0aNDAp5OOwuyW4YOwu+222xqDgbR4ufLJBKafBsJkGMB+ySWXrPlQeQAP4cSJE/0TBkycEoVzk16bNm38ZgZ6UkmfFy/n5Lt6CM9wo/PCJ+wTLyFeRbyNBQVhx2cXWjRrYsVLpv7B3E2ZubNm2Jy5c6xRk4IL6k2J2TOm5b6w5luDxqvbt8ifMaOGW9UqVa1ilWqxNSIZq5YvsVGjR1vzZrn3ZPbGKYbxvDE5Cp2IjL3jO3aMk3viiSc8rBJ4jxx22GF2xBFH+LuD/ej8O/roo71jkXV8A48Oy2222cZniWbWaJE/EnbpIWGXPhJ2QhQREGK33HKLzZw50z15mfSiDMKOl5UG0KcGgh/RvTae0k0JXiS8sELHhcgfDCLeuSGkTiQHbxYzQdLZxiQjGyN06BGyj8DDW8fYOyD8MowDJ5Q/aqvR+ccxdCiG9Xj0uCfxCjNsIKQjkiNhlx4SdumzvoSdArOEyAfCZTbbbDM79thj1fsphBCi0MHbhpcOYREVYxjNrGOJ74AvV66cDzuIrsfQxnBEBBbmOG0hRGYgYSdEPjD4/Nxzz7WDDjootkYIIYQomjBGGA+gEGLTQ8JOCCGEEEIIITIcCTshhBBCCCGEyHAk7IQQQgghhBAiw5GwE0IIIYQQQogMR8JOCCGEEEIIITIcCTshhBBCCCGEyHAk7IQQQgghhBAiw5GwE2IDwcdjV65cqe8NCSGEEEKItUbCrgAsX77cRowYYUOHDrW///7bF/6eNGlSbI/MBqExYcIEv64lS5bE1q7+6Ono0aN9/YIFC2JrV+8/atQo30bZJGLixIk2fPhwW7p0aWzNf5k3b54NGzbMZsyYEVtT+CCkyOuQIUP837zyuz4YNGiQde7c2fr06RNbI4QQQgghRMHI7tKly83ly5e3MmXKxFaJ/Bg/frx17drV3n//ffvkk0+sX79+9tFHH9ncuXOtffv2sb0yF8RPr169rEePHtagQQNr3Lixr588ebLdeeed1rdvX2vUqJEvMGfOHLv22mtduO20005WqlQpXx9AEN5+++0uYFq2bGl169Z1bxVl9+eff1qdOnWsdOnS/pv9Fi5caDvssIMVK1a4/Q7z58+3l19+2Z5++mm/hi+//NKF5uabb27Z2dmxvdYfY8aMsW+++caaNGliW2+9dWxt4UJdzp4926pXq5J7jcVja0Uyli9dbMuWLrHKVarG1ohkLFuyyFYsX1ZkyotnygcffOAdJ3Qo1axZ81/vt19++cW3f//99749PH/ygn0+/PBD+/rrr73jqUKFCla5cuXY1oIxa9Ysz1PZsmVja0QyeIfwnqlSpYoVL67nWH4sW7bMO0qrVq26Qd5tmQj2Ae/Ltb23NyV4jvEMk35IjXV9X+KIwX7OGjJkSE6tWrX8gSlSA4/VbbfdZg0bNrSTTjppjVFQrlw5NyI2BhA+zz77rB100EF25pln+jpEyKOPPupi6PDDD7dTTjnFsrKy7Mcff7T77rvPdtllFzv//PMTNthHHnnEhQzbmzVr5usuvfRSf1kj5mrXru2G06uvvmq77767HX300Z52YYIxh6jbY4897LDDDrNx48bZ4MGD7fTTT7eKFSvG9lp/cL1PPPGEHXDAAV6W6wLqasLYMfbBmOI2aUGWZctHny8Ykbzg4zsoRGJWLM8tr1XrrryWr8ix1nXK2um71omtyRvupwEDBriRxgsUttlmG7vrrrv8+fzcc8/ZO++8Y4sXL7ZFixZ5Pbdr186fQYny//HHH9sLL7zgzynS5MVcr149379FixaxvdKHTjDeudWrV4+tEcmgvnh/NG3aVPdlChBRQ9QN79oSJUrE1opkEHHF/R06skVy6JznOcYzDKEi8mdd35d04k+dOlXCriDQa3vLLbdY69at7fLLL7eSJUvGtvwDhUtoImGK9evXdxEIrMPzhfjhJVWjRg1fj4HBTUIPCGA84BEjVPCPP/7wB852223njYE06ZVGnW+11VYJX3Q0Hh5UHE8P82abbbZGgLKehfzzsoRWrVr9S5BxznvvvdfzgTcOowjRhVHE+Zs3b25XXnmlC6K33nrLXn/9dReAe+21l6eJIcQ5KSt6c7g+GvWWW27pgo1QyGeeecavAZFFWVSrVs3Gjh3rHj3Ki/MgotkfrxbhrqTBNjyJwD6U28yZM9cIQR44XFt8m3788cft008/tbPOOssFazyUFfnF80panIfrB4xE8kJd0mNMKC4eRbx9lO9ff/3l18y9RF7ZhjHCdbKOffgb2E4HQF7CjjZA+uSHhyZezoKCsJs4box1/3mljZiVY8Ul7PJldTPK8nYk8mddl9eyFausbeMKdt3B+Rtc7733nr80eZ7179/fO+B4Rlx33XW27777ulDDCGnbtq39/vvvdsMNN/h9SscUz6Z4vv32Wxf6RGLwbLrkkkv8+X3iiSfa//73v9he6SNhlx4SdukhYZc+EnbpIWGXPutL2CkUswAgIgjjo0ETehhfQYgDDPZ3333XvvrqKzf6qUhuAtYTtjlw4EB/UW277bb+0nr++eftlVdeceHBtl9//dWFDp6snj172muvvWbbb7+9n5MxaN26dfPjd9ttt/8IS4wXvG2ED3H+H374wcNHt9hiCxd3X3zxhYsq1r3xxhsuOPC2RcORuKbvvvvOhdeOO+7o7nZCTxEsGCQ8BLn2SpUquScMMYIXj21vv/22h10iYvmXhoxQJF8777yzG0oPPPCAN0AEH+fhb9KmfMgHoYk8ZLl2vIcjR460N99804010kJgUT6ISvb57LPPvNwwxKgbjLQgygLk+bfffrPp06e7OEMcBjE7ZcoULzPyyzlIi/MgwBCaCK3777/f15FfrpFzUQdsI8STuiPMi2NIe9q0afbQQw95+RIWRv5JF4GI4clNTjgYIjmEYrIvZYCARvhRd5QX7acgIUiU7/y5c2zw1FxxujS3XrPx2mlJthTLVSq5/yTcpuW/y7ouL6hXpZS1b5F/iBSdSXSW0TFDZwr3D89LOsDatGnj9xrPBbbTKUW0Ac8eOlfogImH+5gONvYnRIv7k7G5PBP23HPP2F7po1DM9FAoZnrw7lQoZnooFDN9FIqZHuv6vgyhmOq/LyCIKbxmucLYOnXqZBdffLGLA0BQEeZ3xRVXuMG/zz77uBhERCFe8IQhrDDu8ahQ2XDNNde4uGMcGzcMQoH9EVCcDyEBCEQaByFEiPIoCAtCh+jVvOOOO3ysHOIPkYBAAkQb5yWdq666ym666ab/pMPDDc8SRhHXwvnwmOE1ROjxm7En/IthREMNXjTyynp6tskDIZfc+Kyn9xzDi550esYwrghruvrqq90QY5/oi5vroBeCmwCRdMEFF7hAQyAhHBF2iDjEHR5DruPcc8/18Kt49t9/f88/+X7yySe9F/+nn37ybYhrzoVgpg7oyWc/wrqAeiBviDVCORFfiHIMQ4Qd+1922WWeV8qa6yTPlDVCn7pmzCIGJMKONkKPV/AyAkKP9sL1USYvvviiH8c10jkghEgd7iM6lXj2BG8chhvrEWfcazzTuI8RhPmB4cczk/uW54gQQghR1JCwKyAYCIiZXXfd1Q19PF6h14JwEcQaXiQ8ZoTx4Kmi5xdhgMeOMKAjjzzSe4lZCA8kBPDzzz93IUAvCD2UpIOnjl5mRAQCEWGA8CIMMB7EJiKFcWoYK+QRQYOnj1AiBAdigjC/gw8+2HuxE/WCsg+93JwfYYdnip4APGV4jxAt5APDCUFLuGA0Dc7DODnKgjwgjAL8Tf4RPfzN+RF4UZETwIhCrBH6xDVgUCEAEZz0TlAP9J5zDsqI87Iu3osKeAIJHz377LM9VBMvIGILgYiIZawdYpQ6YB11gMAOZUa6lBflyYQLCFOumRAvygQxiQeTY9gX6GlmLA51Tf7p5cfTSLmR/ygIZPLEdgxP2g7XTn1SB0KI1OC+I3ScZyodUUG4Ic4ILT/iiCO8c4f7OtGET4nA485zgXudY4QQQoiihoRdAcFwR0ggBk477TQ79thj3agHvDJMY0/PMMIBrxUhfHj2MPARaI899pjdc889LlAw8vHSMcEIg/sxSBjYj+jhPIgWBBKCAY8cxgXGf6LQIYQYx0Vd48ELhpcuCA4MmmjoZSIwYEgHUYEQRVAh7LhuvG6EJRHOiUCJ78Em/WAsIYziQbCxQKLt8YR8h3+BMFVEE0L55ptvtqeeesrHAiYbk4bgQ5jhTUVwI7TxhuF1o56oF+oAIy6UZZSQZwj5Dv9GyzYKv8Nx1AULabNE9+U3IJR79+7t+SDsk3aViuEphFh9H+JRJ6SaEGe8/KHTiY4SIiPw8DM+mvsKgYcHPRmEm3M/0jnD2LpEz14hhBBiQyNhV8hgwCPAOnTo4JN1nHfeeR6+g/eF8MTjjz/ex3IhLhj/gWAiHAixh+cHUcdYLgyQIAYw/vfbbz8XJYRzBg8Tgi8eDA+OwzsXIH3yxDbSCOmGf/OCsWIsnA9BGQQdHjbOj3AlVJG8hjDMKPmljyBiCUZXvCBKBvsiyhDGhFnhXcOII6QzkbDD2CO/iFtALAWvHgIR4c24RoQ3dUCoKEZffteQH+STeiefEMJXEebROga8luSJSVsQqYSE0lYIlcXjK4RIDvfTSy+95OHoeOkIt8ajH+BZw/OByVPojGPiJsKneT4TxZAIxsEyuQpRCqRHCLwQQghRFJGwKwAYDxjseLLo+aUnl7FsTEoCTMDB9NqsZwwXAgFR1b17d3vwwQd9ohRC7YIHDIGGpwmvEdsYf0cYZtToJ+yPfQnFZH1eYzz4/hvii7wgLMkDE31wLsQkcDxCJ5p+IvDoEbKIGCG/CCDSQXxgLOFVJBwTb2LwVkKi9BFw0XWUH+GMXCdjyegxR3SxX6LjovCbBYGEUQaIIYQR+UTExkM4I3XF+EbKBM8cxhyhlVwjoaF4J/HeUQfsw5i3kJdwTeQnEH9NEL8PhiQim3pHpCEauU6EP4YiIWNhf8Qe9UpHAG2FfODxJa/UwdqwclWOrVipJaUlt6xW5lZJwm1a/rus4/JanrvQflMBLx3ebjqeCLmMznDHvck449DJwvOLTiueRTwzuR/pYGMsL508QGg0Ez3xzGNGTIVgCiGEKMrocwcFgLFQvOwZv4FhjmGPcc5YDkIwCVFErOAhIuyO0ExEFUYDIX4chxA66qijfGweBgeeL7Zh9OOdIbwR0YMxgWcH+IA3hj71hXAM6+NBGDAjJ6ILmA3z0EMPdQEGiD7yxzf4EBjJ4Nt19H5j9JBfxhMCHi6ECmNWGKtH+hhIgJBEqBECxTg9yoZwJ0QXk8wgUAGxgmcK4UM5ILAQxXvvvbfPsEloIoKZ8mSSF4QgM1oysQgGG/s8/PDDbqhRztQDAg6xxvfyorNbkQfyzGcZCH3leijnjh07etun3Jm1k5k/qQ/CNBHR1C9hmxiACGVCP6ljwHtKnfCpAvanXm+99VYX8UykQr7w/CEY8SYyWyf5xEvANf78888u3ihTPIWAWCVN2gOGJwYnn2agfIKHMR24rtGjR1m5avWsWPFSuXd8bIPIk9mzZtv8BfO9s0Dkz8wZM72tNmj4X699YUC/SekSxax6+fzbP+Nnec5yT/O84P7FE8ez+aKLLvIxtuFzM6znfqOeu3bt6lEHhGPTAUS45YUXXujh8fym443nVnjW0xnHvc29XhB4RpPHgh6/qcFzXZ87SB197iB9sNewOaKdQSJveBbyHOMZlih6TPyX9fW5Awm7DAKRRZgmYZnnnHNObO2mC6IIEXn99de7pwsxzPgZxB+zVK7N998KA14UGH889MjjhjBIEHYI6mZNm1jJUsnHVIrVzJo53UV6k6bNY2tEMmZMn+ovrMZNmsXWbDjwtHPfMTYWUQf8y7PgmGOO8Xql84bOJLzphHEza3G4N3nGMnkSz1iiH5iZmJD5MN45CDuiAxhfHY1USAcJu/SQsEsPCbv0kbBLDwm79JGwE/+C3mU+is6YPMZ5MEZkUwdPIl5OPglAGCNeA0Ip8VDS447xtSHBI8nnE7i3brzxxg3yzaog7HhZRSfUEXlDxwACgG+eifzhRcILi5eVSA0Ju/SQsEsPCbv0kbBLDwm79Flfwk5j7DKEMOaOCVYIWRTm4Yt8JoIQUMKrCAtlHSFUG1rUAWGX3MB85iJ+dk0hhBBCCCEKE3nshNiIkccufeSxSw957NJHHrv0kMcuPeSxSx957NJDHrv0kcdOCCGEEEIIIURKSNgJIYQQQgghRIYjYSeEEEIIIYQQGY6EnRBCCCGEEEJkOBJ2QgghhBBCCJHhSNgJIYQQQgghRIYjYSeEEEIIIYQQGc5GL+xWrFhhH330kX344Ye2cOHC2FqxsbBy5Ur79NNP7b333rN58+bF1gohhBBCCLFpsUGF3ciRI+2OO+6wiy++2G644QYbPHiwf/QQ+CApHwlevny5/y4ofHCyb9++hSrslixZ4nkj7bz48ccf7corr/Tlsssus0suucQef/xx/6BjuMZMhLzPnz/fl1WrVsXWFgyOpxzXpl4Q7tQtdZxI2M2YMcO6detmTz75pC1atCi2Nn/IE+khHDcUqbSzVCmZnRX7S+RHyeJZueUV+yGEEEIIkSFkDRkyJKdWrVpWpUqV2Kr1w9ChQ+3ee++17Oxsa9WqlRvRiLmrrrrK89K9e3f74osv7H//+5/ttNNOsaPSB2P+uuuus+LFi7vIqlGjRmxLwXn++eftgw8+sPPOO886dOgQW/tv3nrrLXvuueesefPmVq9ePRcIY8aMsZkzZ9oBBxxgJ510kucp00BkXH755ZaVleVivHr16rEt6TNp0iS7+uqrvYyoI9pCuixdutRuvvlmr2fql7KOQucB2xs1auRtq0KFCrEtyeGYCRMmrMnfhuC1117z5ayzzrL99tsvtjY9KJ8xo0fbvBLVbVlOCSsmfZcv8+bNt0WLF1nt3OdiprAqx6xSmeLWpl652JrU+PXXX23atGm22Wab+T0SD89p7lM6dOrUqeP7xT+3pk6dagsWLLBmzZrF1oj8oIOP99zaPD83JbANeH82bdrUSpUqFVsr8oL7kfcX92SJEiVia0UyeM5h3zRu3Di2RiSDdwLPMZ5hVatWja0VyVjX9+Xs2bP9fbzBhN2LL75ob7zxhguco446yj1zo0aN8puKB3cQdhdddJG1a9cudlT6YNhec801LhoKW9idf/75tvvuu8fW/pt33nnHnn32WTfKDz74YF/Hi+mpp56yv//+26699lrbbrvtfH0mQT3hgUTY3XjjjVatWrXYlvSZPHmyiy2E0/XXX2/FiqXvQMZjRz7wsCUSdrSpW265xY1W8p2usKPtbCiDNQi7s88+2/bdd9/Y2vSg/U8cN8Ye/3GFjZiVY8U1qjZfaNssa+uRXp8sX5ljW+aKuls7No2tSc5vv/3mz6hvv/3W70PujZNPPjm2dXW74Rn99ttv+4uC+2zbbbe1W2+91WrXrh3bazUSdukjYZceEnbpIWGXPhJ26SFhlz7rS9hld+nS5eby5ctbmTJlYpvWDxgWf/31l1WuXNlatGjhBjcNBGPqgQcecIMD4+rnn3+2zz77zHbccUdvRF27dvXCadOmjafTp08fD3HEoMfgQHi8//77ngbjrnghjB071guxffv2/lIYOHCgPfLII/bSSy/Zd99952KvZs2afr7XX3/d15crV8569uxpvXr1shEjRliTJk18HccNGDDA9yV0lPF7W2+9tVWqVMnzE0C8sX2rrbZyjyRwrQhMwjQBwTplyhR7+umnrUePHp5vBAoihHzSm3733Xf7NXz//ff24IMPutitWLGih+jx+5VXXvEHEg0l1CE98JQLIhJhwPnKli3rZUS++/fv72XG9SCuEdHktX79+n6DcsPmCn5PHxH79ddf+7Hk47bbbvM8Eyb48ccf27hx47zu7r//fn8oMt7thRdeWNOz/+677/q5yAfpcE7O89NPP9l9993nadIYMSBJc8stt/S8PPbYY35urpdj6tat62WHgfnJJ594/XIMbWH8+PF+3bvuuquXTRTS/vLLL73sqX+u/4knnvB1XOdDDz3kZTVr1ixr2bKlh5gSHkz94WXl/OR155139jJ/5plnvK7CmD7qqnTp0n6z3nXXXb7uhx9+8DJt2LCh0WlCO6cMEPqff/65l0uDBg38eti/d+/efr2UFZ5HhC7tjraF2P3zzz+9bWy++eZpP0C5hvlz59iv08zmL8vyMMPi2VqSLsWyLDtXACfcVkSXYrntuk6lUtahZeVYzecNz1jaL22DZy9euV122WXNMxUIb3744Yc9IoF2fdppp/lzjmdlyZIlY3uthmcW975e7qnD84bnNc9lkT889+fMmeNiOBMjXdY33I+8W7gnCxIJsynCu59nIraCSA2eYzzD1rd+yFTW9X2JDc37eIP13++2224u5L766ivvBab3GCOci91mm23WeF622GIL3xfjmUwzZoqMB/ib8EYKDBBdGNCkjaGPcJs4caIbyCycD2MeAbDPPvt4moSEIqKA3xjiGP/kAWH2zTffuNjjHPzGYEcUtG7d2g0fhHGqYOgjhBBjCE6E2x9//OHXiGGF0CKEE3iZTZ8+3V599VW/BowvhAyiBnFBzxIiCQGAoAL2R2QhICi7vffe2x9YrBs0aJDvw3WMHj3axQblusMOO7hxh5ggfXrwMerYjxBARAiGHjcwYbHcxBxH+VIelAX1QhkhKhFB7MsxCHQELPngehAwCGWENOelTniQ7rnnni4GqQcMSQQ69UPZIqYRYsA1IIRZj7eU/bmWVL195JVrRNy//PLLbqxSn7Q/vLBcG50IGBC0xbZt23r+uRnvuece72jgujmOYxD/GMq8EGi/1B+ikH3IIx7D22+/3Y/nemiXiD5EMcch6miTnCNcD8fQFuhMYB+M7z322OM/nQdCFATuFSIJCKmmPXJPROH+6Nevn3vjL7zwQu9UQdDRsZDOs04IIYQQ65cNJuzwdDBpCsYCIgcxhsGLBwcDGNEE/H3cccetMSgwtvG6BPg7iDbAw8K+J554op1yyil26aWXuojAeCFtRBAGC9sIPTrmmGNcRODVYh/SIU3Wn3nmmR5uydgSPDKISAzsIGb4m/Ok01ONJ44eRxZEJ9e+11572emnn+4L5UFe6AkhLxj2hEBRVoTkIdY49/7772/nnHOOXwceLcaSAUIK4UTeLrjgAt9OHullR6AC1xfSYJwg++HxQ5Qh0ELvKCLnsMMO8zKgxx7jjnJBFCNOKT/yjjeU0C0EIIbg8ccf72VG+CAhp6eeeqrnA7FDWeN5RUwdeeSRXp94Ws844wwXUYhB0jv66KM9/RNOOMHPxXVxDuqXMjz22GPX1C/npZxShetHeFKeIW+UIflCsB5yyCGef85DHikDxDcCEiFPPXXq1MnFHUKPcuM6KDfaFuVFiDHCDLFIWR9++OF+PdQF7ZHroROBekYUkhZlfMUVV3i4ESIe4ct1UW4cWxhhxEJESXTfcO/zPEHQ0anEPc3kT3RA0JaFEEIIUTTZYMIOECmEVmLMYpwTwobxABjJEDxxUaLCLgphbHjv8GzQEw14yEK4Cz3ReK8IqUNwIBjxTLGObVGCxxABhigiP8EISpa3/MBoIp/kCaGJUU9YFGIIoYaAYD1GP2BI4T1CZHF+8oLgQxwAQgRRgWBiXzx2bEc4BfgbcYTXiP2CsMNwC5AO6bMdL2DHjh1dzCJi7rzzTi8z4Jo5liXkEfhNmUXHanIdhBcinhCEeLMoz1B+CDXgvCz8pnz4lzBN6ocZLRFOpEU9Ub9cS7h+xA5CnvOnA+IR8QaUbbQMgfzwd6hjBC+/CQNFbCL6CRmN1hXHIFJD3kgP4ca/zMrJ9TBJDN5XOglID+HIMVwvXhTCPkMnBcdF/xVifUB7ps0NGzbMn8m0R/7mWR0850IIIYQoemxQYQcY1HgmCEVE5ARDOhjYwciFsC4IAoiKPEQPBjtpREUXx7EEUYQwwOODl4iFHmk8g0HwAHmBcGz0PGGfaN7yIl6EEqaHUY9HEi8RcP3kAy/Queee6wvhieE8CIZAfP7CNs7DEgQagiNAiCC/uX7KOz4NCOv4l+tChDAjJP8yjo7wVUQV29iHc5FWFNaH/GAYEi7K+EjKFu8YIY5sjy9LfpMudYfww1OG1yzUT5cuXVxoIuAS1W9B4LyJyjDAdgh1TJ5Yx4Q3iDrqCiHeuXNn99KFNKJlQPmQXxa8l+F68Ogh5KkPOjeYOIZ1CGrKjLGIEJ8HIdYHtF8W2iOh4tz7eIzpWCFkWwghhBBFkw1iMdIjzPgmwuoQC4S44anDc4KhCxj4GO+M92KfEOaGscwYJManYQCTBvuGY/BOMSsMY7HwsjCRB+GOGMd4yQgBxSuEV4/JNAj/Q2ixpArnQbiQN86RyKOCUY5QIF32YV8mOsGDhReRUEkMJ/KF6Np+++09P3gayS8CLRj2qRD2JZQTwUDPOuFUnJvxMnjcCCHNTySE8mXsF+UdxkKSx3BN7IORh0ePdBPlE9HEPghUQgm5PsopKiaDoEN4khaeTMIX8Z4ihigPxvSRPm2AMqF++ZtQRq6NMiW/8SJzbaGOuWa8a+QP7yblSn0SNkneqEfqlXwlgmsjrJJ0+JtyYPwh10beuS7aJ22Zdkjbp80HjybXRHkla2epsmzFKluyXEsqy9IVObYst5km2laUF+q4MOA5TPunnYYQeMZ5cr+ubYeKEEIIIdYdG2xWTCYowShntkTGveG9YlwSAgADgt+///67T4aCEY8hTcgaQuKXX35xgYSAQwhg9OJJQSgRBoeHiclDSBejm/BARAMTdDBDJSKCsVx9+vTxf/EAYnAjZEibCSwYS0VoIT3XhEpibHM8+aK8mKkQ8cTCeCi8gFEQVcxkyeyS5JVZDRFsGPB4exAKhAJiuBN+x1iWN99809NlEhEmz0BUcP2IUbxdCAHKgrFgnBORQ3kwjotrJH+EJnI9nJdZI/lwN9d+4IEH2hFHHOECg7AqxtvhKcRgA8Qf5YjgRAAzOyiTuITZ8w499FCvG44PeWYb5yd/lDfXhBBjHwxDhAnlyTf9mNwFQxGxRx0EAcrxhHsxEQl1haeO0EsEO+Kfc/CbyUWoD8QU5UK5s41zUOeEmdJG4mfFZD3hk9QZIpX9OZa6YIxhCFGlfihDrp/8kzeukWMpb8b84bVjTF2oK9onwg2hR2cBZUiHAefh+oGyIRwzTMBDW6D90Q5ou7QRxpfSFqkz6uSggw7y/LLg4SW/zGRKG0h3xi7qag6TEpWuYPWrlbMWtcpY85paki31KmRZnfKrbIsGlRNuL4pLs5plrXWdstaydnqzLPIcphOMiXu4JwO0fZ5hPAcZQ8z9wXORthlm+Q3Q2YHg06yYqcMzgXduGCYgksP7l2csz+jwbBV5w/3Ie02zYqYOtgnvS82KmTo8x3iGrW/9kKms6/sSpxnv4w32HTu8DxgOPKwRcoic6LgwYBIQxAbGN8YEBcFxGCN4QZgVkgZFOvwdDAsaG8fyAkC4IB5Yx3T2GOcULF4eCoHfnBdRB4hChAPno0wQdhjwiCrCJ9kf8DIiLBF6rI9/2ZBv8sC1BUiPSUqiFUq65B8vFPviHeNaEBd4ihBhiDUEBPuSb8bRIf64XsqBcXmIAPJMGuzHubnmkCbHB8g36bCOugdEBQ2CNEgLLxGfEeD6ESthMhugDsL+iGmuizohP1xf9JoRJuSDcqKOETWcM4zv42HKNfLiRugg0rgmyiR47oIIDlCfHMN5KAfygfjj7/gHDCKX8kE0Uv+UK0KNNsCnFVifVxlyjZyL8gsCmHKjbtlOmyHP1Cfimf25TvLBeQLkgevhnLQTOigoN+A46op/2caxUXFKe0SEcl0Y3pRHOnBu8rxZ86aWXULff0qFebNn2Nzc51KDJhvmw/TrGu5pxrvSocKzjrZJ++YeI+SZzhk6IZjBlk9v0KHCvvzNNyHjJ/HhecK9yr0vUoNnEM9Nni0if3hG6zt2qcP9yLuWezLdd8amCu9ZDG99xy41sIF4jvEMC7a3SM66vi/RDLyPN5iwE0Kse4KwC50gIn/oOEHQI2Q2RhB2fI8Rrzhtgg4FOlYwnokm4NMktBs+yYGHGWMHjznjkhPNzCphlz4SdukhYZceEnbpI2GXHhJ26SNhJ4RYayTs0mdjF3aFjYRd+kjYpYeEXXpI2KWPhF16SNilz/oSdppuTwghhBBCCCEyHAk7IYQQQgghhMhwJOyEEEIIIYQQIsORsBNCCCGEEEKIDEfCTgghhBBCCCEyHAk7IYQQQgghhMhwJOyEEEIIIYQQIsORsBNCCCGEEEKIDEfCTgghhBBCCCEyHAm79cjff/9t3377rc2dOze2RmxIpk+fbgMHDrTx48fH1gghhBBCCJGZZKSwGzx4sHXv3t0eeOAB69Wrlw0bNiy2pWjz3nvveZ4LU0j8+uuv9uijj/ry8MMP+9KvXz9bsmRJbA+RF7///rvdddddNmjQoNia9Pnuu+/s8ccf97SKMtnFsmJ/ifwonltW2eryEkIIIUSGkTVkyJCcWrVqWZUqVWKrii6LFi2yZ555xg3xsmXLWrly5WzFihVWokQJu/baa61GjRqxPYsmiK4ff/zRrr76att8881ja9eO5557zt544w2rWbOmlS9f3hYvXmxz5syxnXbayc4991wvJ5GYzz//3EXZiSeeaB07doytzZsFCxZYt27drGLFinbJJZd4+3vkkUfsrbfestNOO82XosbSpUtt9OhRVqZKXcsqUSq2ViRj9uzZtmD+AmvQsEFsTdEhJ8esdqWSVqp4/sqTyICffvrJXnjhBZs/f75df/31tvXWW/s2nqV33HGH/fLLL7Zq1Spft2zZMm/Dp5xyiv+Oh2fLiBEj/JlD9EGnTp3syCOPtKlTp/q90axZs9ieIj+GDx/u79zq1avH1ohk0PbGjBljTZs2tVKl9BzLD+7HCRMm+D2JfSTyZ9KkSf4MbNy4cWyNSEZO7suI5xjPsKpVq8bWimSs6/sS24X3ccYIO4wPDJS3337btt12WzvzzDOtbt26bqBgnGy11VZWoUKF2N5Fk3Uh7J5//nkvkwsvvND23HNPF3Vdu3a1WbNm2VVXXVVo59kYGTBggD322GMpCztEUpcuXaxy5cp22223WcmSJe2vv/6y3HvItt9++yL5QiDPE8eNsSd/XmkjZ+VYCnpgkyfLnZtZ/uIqaixdscruPLKZtaqTvMNm4cKFLtwwVnhGTp482e69917bYYcd1my/4oorbOzYsXbQQQflXnOWrVy50tq1a2c77rij7xOF5++zzz5rn376qXcgESnAM+fkk0+WsCsAEnbpIWGXHhJ26SNhlx4SdumzvoRddq6hejMv6jJlysQ2FU0YD4VnCgPj/PPPX3PzUTgNGzZc87Cn4D788EN79dVX3QgZOXKkIVzxsiAACeHEiOF4Giai6J133rH69eu7wf7JJ5/YRx995I2V87FMmTLFmjRpsuYcpNmzZ097//33veeatPDeAGGWL774oqfL+apVq7bm5U3YHg+P9u3bu3eR87PPSy+9ZB988IFv53rq1KljxYoV832ffvppP/a3337zvDRo0MDzGcDAGjp0qHvoyEfp0qXdozljxgxfV7t2bd8PA588vfLKK/bFF1+4EUe5cR6YOXOmvfnmm/b666/7uLNKlSqtOXbUqFH22muv+fFffvmlv2QpL/JKvVAWwbgjv+xTvHhxv9n79OnjafJS5nx4EMlDOEfv3r29HMkvZfz111+7WMXTwPFRw+ePP/5w45KyIvyW9Gi7lCNp4IGjvKl78kqalAkCDPBaUDfkZ/To0X7cn3/+aVtuuaW1bt3ay4T6oAOBcyDCqVfqg/w/+eSTbiAT5vr999+7R4S2hLCrV6+etzMgb+Th3Xffta+++sq9ynRCUCYIb65h2rRpXo5PPfXUmvKiTIOBTTgtZcM1UXeNGjWy7OxsTz8dSGv+3Dk2eKrZvKW590s2YYZaki3Fcusg95+E2zb0gtTcu3WuICif/0uB9nTwwQfbuHHj/B4+4IADvB3C8uXL/VnHPUhHEIIPUUc7zgueO/vvv7+3VZ4xPF/oUEMkYhDp5Z46dLzxzlVERWrwDOXZiRim/YnkcD/OmzfP78mCvDc2RbAPeF9G7SuRHJ5jPMOKun4oKqzr+xLblPdxxvTfo3JZEET02iUCtUovNYZ7CNHEsL7lllvcuGH7zz//7EItgMGOOEKUANs+++wzu/32211YYVQjqDD2EZWIuvvvv997uhFRhCYRigcYTzfeeKOLMLbxG88OIiBKMN5Jl150xCCikXPzG1GC6KCnHeGBWMLQB8RAPKQXroO80IuCpw7hA6Rz9913e7rsyzUhcBFQwAuTsWYIYqBx9O3b14XLDz/8YLfeequXGwKJbeSnR48eng4NFXFL+bCQb0QTY/6uu+46Fz3kGZGDyON46uLjjz+2++67z8/BQllcdtllLqqpO0QVQgpxBohRypI6oWwRwfzmXFzTxIkTPU3qDbHJNSMgOSd5Ig9450gfyAPthGNZgI4Arot9OQdpU27UATch7Snsz9+so+6YEAehBiGfiFDKi5uMcE/GgmJMc22UF78RxOSNtoQ3lzIG6pCypI1wDkQm6QmRKrQ9Oit4XtKOEkE75t5HpPGM4t7KC/bluUvHUl7pCSGEEGLDslEFZiHIMJoJSaQX+qabbvIxIHijEHj09CGgokqZdRhBwbhnG3/vscceLtIYl4LXCEGHkY4Bj9eGnuobbrjBz8O+gHjBeCdMlG0XXHCBp4Wxj0EfPQceruAZZHwg+1966aU+Vg4Rh2BiPwx/RAYhgNdcc40ba/GwH0KM/CLWNttsMzvnnHPW9KAjkhAnoVxYWrVq5WVCjwveMYTO3nvv7WPIEHLHHnusnxvBxTV17tzZ80iZbrHFFm4MYghybrx+9KTiSWU7ngFEHx4Dyo+F66IM6a2gvDmOumF/8spvxNJ5553nQhwPAqKOfGFIMvEMXlfCS8nHSSed5PWA8CSf1CPly7nZzn54I/CeUZb8izhq06aNXz9ltfvuu7tY53hADFMH5Ik0jjnmGD+WiVEwaC+++GL3EHIt7EP4JtfCuVnYF/FMeRCmRhosLVu2dA8lgpNtXCvXEtrJcccd5+2DsE4IkwGF8mE8H+cXIl2SiTDuFzqBeE5x7xKayTNUCCGEEJlJxgg7jBAWjPBExgoGOh49DGzETwgxRIARToe4Q2yEdPKD44BxexwfvFMY/23btvXxWYgQBBWeMcQPHjfyRqgdQgwPEUIGT2FU2HENCEQ8VYQKIhSAMKjmzZt7SACCi/1JjxBFlrxgH8a64HXjeLxXUa8kAozz4+VCcOAZw5uIl5Ie+9BTT0hiAHEYromQTNIFXO7bbLONe96CNw0IX2jRooX/jaDiGskz+yOGcNdThqHuEDfRMgZCGQl7BNKjTjmGMqT+8KThkaNsEZz8pmwD1HlIkzxwbuqMa0cEsj95CkIser3A+RHcjIHE0MXbx35cK5AW18VCvqJQV9QZZcI1BK8y18Z58CCG8uJ4RHco0+CWZx/Yd999Pe8PPfSQXXnllX6NhJgKUVjQvujc4D7CQ4y4w+uPJ58OCCGEEEJkHhkj7PBsIYAwOgiRiyd4QjCaMeQDiBd+sw3YjmABjPGwPp6wT/DosC9/Ixgw/Jk5Di8Kwg4DHOM/CAaMejxDiAwmJthtt918PekE+E2a0bxyTo+Pzb0Wtkfh3HlBuuQLLxxjahAYjJ8JaYdzIVzwtrHgZTzssMP8OMRWtFwClA15IZ3o+RFapBfNI9uDaAv7Rn+HMowSLePwb3waHBPygbeVa6RsmUDniCOOWDPLXyBRvYW88m+0vEN9hHwhyBHjGL3UXfCShe2BkGY85DOcI+Qf8iqvkJfotQLeyptvvtn22Wcf34dw0P79+/s2IQoD7ieeB4zdpGMK7zS/6XCiY0kIIYQQmUfGCDu8IAgSPExM8oEBgkGMN4OQRoxnvEwIA8aLIJAw8sNkH4it8DkExjThceF7eIxLy0vcxYPhzUQl33zzjYf8EUpHCCJeHkQChhECD48WoYssGOl4ZDDqg5AAvGDsT+goC9dCqCAhkxhaeGii4iA/wr7MzkgIJGkGAYwgJu/k46yzzvJ8IThZj2eMvFBujBWj3DDs8EgCs/fgASSck3PwN9eP0MbDyDVFr6uwIW08fuSdOkPskP+zzz7bQxwpf64trzyE9dQ9YZOM+aPN4AFE/EIQVHj18CwS5sk5uPaoEATSo4xoU9H64W/ySN0RPsokLKzDC4KnlDIOE1fkRbgOQnE5L50HBx54oJ8r6h0tCCtW5Qr3lVpSWSirFblVm2hbUVjyaOoJoc0j4iDasRB/v9ABxrOLe43Qb2Cf+P0gPC/DvyF9IYQQQmxYMuaNjFHCtPR4vxAtjDvim0uMe0KEIEyYbRJRxZgxxm0hvPib0DbGjyHu8PggUtjG5BUIG4yX4ClCDGJIh9+AwcOC4Y3oYeILjG5CGjGIdtllFx8zhQeJHnDSZTv5I7Qp9IATykfanANhtN9++7nxj3eGffkmGsLg9NNPd2OJbezPcXlB3tknCBBC//BoIS7C+DNmu+vQoYOXBWmTN8Z2MZaLa9p55519hjsECOWGqEEc4yE75JBDPK9MKkIe8VYyFo40EIacl7KJhiayLlxnIJQh+QnlEIRRuE7SCIZkqAfSoiwY80dILOPjOHenTp1c4IdzhP1DmqQTzkkaiEDaB6KeMEvG/bE+hIgC5cRxhKiRPjN0Uj6h/NkXoY4AJA08fBzLQloYunhM8YIyGQrlRTljLJ966qne1tgvWhZAWwvlxfmoF8Zdcp20JcJHadcFhdM0qlraWtcpa61qa8lvaVathDWqnJVw24ZeNs+twzIl839s087oVGAipzB7K+HXdGzQXnkWPPjgg96RxBhSJioiGoJ7gA4nwrPpPOF5QGcO0O4ZB0p4Nvck//KbTgfSF0IIIcSGJaM+UB7AWGE2SgxhhAxGb/CGME4JQePfcsg1tINRHHqVCVPE44QhTTgfPdqkx7ebECr8jfGDgCRNjG48KBjhiCN6s/H0MREI6wjXQxgFSB/hiFcIYYQXMXxLDuGEwRQ+dwCciwVDDI8PHrdQF6SFx5F8YXAl8iwicskPgiOM60K8MLkJIpHjuHbSJ1+MQyTfeNu4fsIOAWOPc3FO8k15hDLlGDxQlC3iivDHEKaIpxQBhPDGm8a5mJABwxGByRItQ64dY5I0EdyIIMqKUEMEJCIZ4cgMkXgcyUc4V175IF3W0yaYIIaypW0wSyZphXojH+QVA5V2wZhA2gpphDpC0HJeyoV1pEn5b7fddr4dI5k0EPSEa3Ju6o/tpAmUP55g2lh8+8Tbx/FAOCxlTZtgchXqj/rHK01b4V/yz5hO6rIgUK8Y9C2aNbHiJVd7YkRy5syaYXNzy75R09VjIDMRRBodTzwb6JDgvuSeoOODz6tw3xFCzuc06Ljg2cP9i7ea+4HnG51mCDb2o23TqcJMstwb3O88U2hfdIIQypnsUwni3+g7dunBs5SOCp6RPDNFcng/8b7Ud+xSh/cwz0LmPRD5g+2j79ilx7q+L7Gl0T4ZKeyEEKkRhB0vqyDiRXIQRQj4MLlNJoLo4lMcdILEe9MQabQFOhnwxiH4+E3nQQjXZB1efyAKgfUYPrw4ounxckc00nESOjZE/kjYpYeEXXpI2KWPhF16SNilz/oSdhocIYQQGxkIMYQW45LxPEeXIPDxehNRwD4YzEHUAS8dXj4sYT1e5/j0+I2HPIRACyGEEGLDIWEnhBCiwETHIwshhBBiwyFhJ4QQQgghhBAZjoSdEEIIIYQQQmQ4EnZCCCGEEEIIkeFI2AkhhBBCCCFEhiNhJ4QQQgghhBAZjoSdEEIIIYQQQmQ4EnZCCCGEEEIIkeFI2AkhhBBCCCFEhrNRC7tly5bZhAkTbOzYsQmX2bNnx/YsfDj3448/bhdffLHNmDEjtnb9wUeDp0yZ8q/rnThxoi1fvjy2h8iLpUuX2h133GE33XSTTZs2LbY2PSj/SZMmeR3k5OTE1gohhBBCCLFu2KiF3bhx4+zaa6+1Cy64wC666CK7/PLL7dJLL7ULL7zQzj//fHvnnXdiexY+GPPz58+36dOnu1BY30ydOtXuvPNOv+7//e9/1qVLF7vyyivtiSeesJkzZ8b2Eomg7hDjc+bMsVWrVsXW5s2sWbOsb9++9sMPP8TWrC7/6667zm644YYNIuzjKZGdFftL5EfJ3LIqkR37kQHQYdOnTx979913/ZmTiF9++cVefPFFe/nll5Pe/0uWLLEvvvjCXnjhBXvllVfsjz/+UMeEEEIIkSFkDRkyJKdWrVpWpUqV2KqNB4wUxN2KFSts5MiR9tprr1mdOnXstNNO8+3Vq1e3mjVr+t+FDWLu4Ycftt9++83uuusuq1u3bmzL+mH06NF2zz33WFZWlp1xxhlWpkwZ+/DDD91oO+aYY+yUU06J7SniwatJhwDt5qqrrrLatWvHtiRmxIgRdsUVV9jOO+/s4hnw9N13331WvHhxu/rqq61ChQq+fn1DOxw/dox9NqGkTV2YZdkKvs4X6p+6555Z3yChShTLskv2bWAliyevrEWLFlnPnj3tu+++s2HDhvkz5pFHHrH69evH9lgNnQy0Y55FJUqUsF69etnmm28e2/oPPDMeffRRT2vu3LnedmrUqOGdYAcddFBsr/9C+gsWLLBmzZrF1oj8GD58uL9zeQeJ/Fm8eLGNGTPGmjZtaqVKlYqtFXnB/Ui0Evck97zIHyJsiLRq3LhxbI1IBh1+PMd4hlWtWjW2ViRjXd+XRCHyPt6ohV2UP//80+6++25/MRBiFw8vDTw0xYoVs0aNGlmlSpViW1YbUIQyIhQx1Lnxo4Y6RiDH01uOMcg54KGHHrLff//dunbt6g8M0kFYxguF8ePHey86IqxBgwZrbhL2HzVqlNWrV8+NTcRC8+bNPcyP9Zy3WrVq1rBhQ98/CvnhesnPrbfe6v+Sl9tuu83atGlj119/fWxP87Qw5GhoXFv58uVjW1YbuaRFgwzXVrJkSd+2cOFCF86hXMhHKDfSYxvXQz5pzOzTokULPx6hTZoI6yB6582b5+WMYYqnjHLJzs62zTbbzF/mCCiOwdikTKIkK0MMVs5BWlwr+eA6ypYt6/sAdcd+QJ4eeOABr7Mg7PDKcQ2UPeVAPZAO5xw0aJB7Q7i2I444ws/F/fT33397e8KIJl/ATUc9UiblypWzJk2arLnBWY93j7T5m6VixYr+EAjHpwvG+cRxY+zJn1baiFk5VjyDPFEbCkqa8l61ATxVnLFUdpY9fVorK10iubDj/sIDt9VWW9lLL73kdU27jd4b3EeEhL/33nt+X/Ei7t69u7Vq1Sq2xz9wb+B13n///f13t27d7KuvvrIdd9zRQ5Npi4mQsEsfCbv0kLBLj3VtQG6MSNilh4Rd+qzr+3KTE3a//vqr3X///W5II+yihvLrr79uH330kRvSGOtbbrmle7QwsGm4hDkhihAyvFQwpM4++2wXaQiH559/3o17jHyM/uOPP957uOn9/umnn6xly5aeDuKBCuXY0GOOF42QUB4qiAAMrpNOOsnzwDGEUyJsyNvkyZPt5JNP9h71L7/80kUXIuKcc86x7bff3tMLRIXdLbfc4iIGjyWGIHk766yz3OjDIPzss89cUHBt22yzjV874pbrffbZZ+377793YUMaJ554oh1++OEusigXvADsh1jjmjiW/GIgPvjggy52MDgR1qVLl3avFg8Bzon4Qwyee+65LjYpKwxTyp0HLGFg5IljeHh8+umnfgzCjWumHoC6e/vtt718qFfKkHyynXwibMPDmpA0bqhddtnF6wGBTrgsxi7nB46nvLkn8MRh8L755pueFoKMY/baay+/VjyghLdybYg+6vjMM8+0PfbYw8MwyT8eW/7lmjGwEa/UXeXKlW2nnXZyDzJimnZA+BvrEIUY7pTVcccdZwceeKC3j3QJwu7pwats1OxcYSePXZEGYUco6BMnt8xX2AVoq5dddllCYcdzgFDsjh07+jOGe+Wpp55KKOzieeONN/we5n6jk4oOlURI2KWPhF16SNilh4Rd+kjYpYeEXfqsL2G3yZt5iBYED6KEsCYMeQx4DGyED0Y/jfbee+91AXfUUUfZjz/+6OFP8O2339onn3ziIgJxQCgex2G4IzIwtjD6Me4RU3iFPv/8cz8WsYOwQiD26NHDBRiVgveHBwweJhbECOIGYYp4GThwoIdXPvfcc3booYfmOQkMIpX9GVuIcYeo2GGHHfwaAHGIIKJHnmsj5Aox9dZbb/lN+/XXX7uYQjSSP4xHrg0RyLkRdeSDbYikIUOGeDoIHM7NgohB5JB3BNuAAQO8fBl/hgCikeMVgHAML/D27du7kYooRjwhdDiG8/AAJu/w119/rSnDJ5980kUcZci6UIbcQEOHDrXtttvOxTbX880333j5w8cff+x1ivGLd4N84j2k/igHxjBRbs8884wvW2yxhZcLApt80mbYF1HM9gMOOMCPQ+yycE2UFSIZcYYnhLZCfvr16+fiHsgn7YZypC7wrrKOfWiHQiSC+y0veKbx/OI5kS68tPHGcz/k5a0TQgghRNFhkxd2iCbAcEEkYNATiocgwQOHZ+eEE05wAYJxjuGNFwzxAD///LOHH+JRwXvWtm1bO/roo92gRwQRbodHhjAoPDHsi5GO4Y+wwHDC8EK4sJ6wP87F34gAxAneu8MOO8y3IXRYj0ds8ODBLjj22Wcfz0s8nIPeTUQr4hLIAz3FbMNDhXDAE4dHMuQF8Uk5UDb85toQTghAxA/XjqjBy7bffvv5tj333NOFCuUWJnDAu9WuXTsP7cI4xDtHfvAYch1sw/uFxyHAMVwT+9CrgeeQsow/JlqG9OaST/JEWuSH0Ez2QXCRJvVyyCGHuPcBEU4Zsi91xHXS67Tbbrv5saeeeqr32nEcx1Ofu+66q58L0YVYZD3pU3ZhnCbtgjYQDWUF8onHmHzi6aPc2A9jm3wTlko+SJN/GQPJPltvvbXnl16eUKZCpArPByIJuHdo38kEYDzcE3Ts0Ja5t+UlEUIIIYo+m7Sww+BGqGFM4xVhshPClBAuCDI8LXj0CIfEe8T2999/348NYXGIIYwejPq8IH0IhhUGPOfGmwd44Jj0AG8Rwohzs08AURZ+I8yY5RPRSX7wBJLHRHA+hEPnzp39swukgScLQQIIF5YPPvjAQ63o3cf7h1ihXLg2zh1EYQCBQv7JZ4Dy4DjOSXhqyC/7hX+jf0O0PKKkcgzno1wTlSEePwzSaLocH44N9UEaXD/XiniMGq8cy8JxhEgyxogy4hwYvUHcQUg35DEetlOWnC/aTvibNsY1kKeQXjQd/g55ESJV6Jgh6oAxuPvuu6+3wdDu+Tevtgo8g3jeEX5NWDheaSGEEEIUfTZpYYexHAQAY9cYf/bqq6+68c5nAvAMETqIUEAYMaaMsV0YRcEwQvRgRBEeGMAgCkZUXmDkkz7gjUNwcW6ECeGcjHtMJBgYz4a4I6Twmmuuce8eY7cQDongWIQYHqK9997bRR2eOq4ZYYZAIbyRc7MgFhnzhmcRscOYNsI5Q1oIP8aGIUpYT9rANRNiSZrBI7guIX3yHsoQ7xchrPFlmKweSINrpA3gEUMsA9eCOKWOuH7GJVFeCDvOgdcNMRggnWTGMl5RDGz2IawzEGYfRHwj8NZ1mYlNB8KlCT/GG8wYTbzmhC9zz/Bs49MIieBZRkg4xyLqCLWm/QohhBCi6LNJCTsM63hDn7A/xBljppggg/FljJPCS4Mxj4jBwCcMk20Y+Xh5ghHO2DcEGOP0EH6ICsQF+0D8+YIAYCHUDhHEGDImcGG8G1OR09MOnD/sz9+AxxAPIvsTasV6wgfjQ6U4JlxvyCvhfQiv/v37u5eIMFOO55q4NhbGy/EbY47wQ/bjeri+xx57zP9FJJJ3hBzXyzryjacTAxLRF84fzg2J1kV/p3sMC/lAGKVShoH4NAkhxaDlOlj4TAEzpALlShsgJBbDmDoOk6yE4/FUEsrLmCQEOuGa0fPyL2Gs1DVlz1g70iGv1EcIpWW/vPK6tixfmWPLVqzSksJCWS3PLfJE29bP8k/9pwKdE7Q3Fv4G7glCis877zwPJWcyIUKhaU/co0xwxMfzaYuM+WU9nRt0XiDqCAemw4dnnxBCCCEyg01mVkwmBWFyDcabEZoYNVgIrUPI0btNjzaTYzCuihk0MfCZKIQxbQjA3Xff3cfiMd6rU6dOLuCYiANRQS85nhnWMy6OCTIYl3XjjTe6+EL4MHEG48b4UDpeGkQAggpjCkj3yCOPtNatW7unkElb+BsvGvuTx969e7uo4hoQX8zCGf08A3AuvG8Ye0zZj2cLbxuePjxtl1xyic9YyRgcJlXhXBiFjD/DqAufWGCcDYIXbxaz4nFtTBKC569v375+7XgLub6DDz7Y84MoRAgjBPEucgyGI0YkE6VQ/ggdDEvKg3JmAhLqiPwxHo6JZjjm+eefd9GGp5S0GBfH5yMwUpnMhTKh7MhjKEOMVsqQuiasjDKkXClD8sZkKYjV4MnA60g4KoKWczIWDyMXjxreDca4EaLL7JiUC3XL2EraCOPyEPZ0DNAGEMLkFRHNrKSUKd/E41/GMdLOSJd6YR+8teQNCAfmw9B4STp06ODrEPGUEx7jgszWRX5Gjx5lxSvVMcsulXve2AaRJ7Nnz7GFuXVev8G/vwe3vqCKGlcvY8XyqSvaYwiZxHNPBwBjMhmLS+hwfGcPswHTzmn7zC7IpE/cQyECgHuWdkZ75hnFM4M0+c3kS/Ez7wZ41mhWzPTQrJjpwTOad5RmxUwNzYqZPpoVMz2wlTQrZnqsr1kxNxlhRyNkCT3bicCIyWt7dBvpQHS/ROmHdVERmdc5WA/xPeTp7h8l1XxCXueBvI6BsC1RPuLTTJRO/D4FOSbAesivDBOlCayD6H7R7aQT0o7fFxIdD9F9IK98sn84ZzQNlmT1nAyEHQKgedMmVqLUv8dKisTMnjnD5s6dY42bNo+tKZowQRDeaYze8JKgMwbvMR030bGxtCG80Yg3vHh0UNAu6LTi0wd0DtHhgMeZfRFzoZ3yL5/2oCMiERJ26SNhlx4SdukhYZc+EnbpwXtCwi49JOyEEGtNEHa8rJJN8CP+AW80Yx+ZyVXkj4Rd+kjYpYeEXXpI2KWPhF16SNilz/oSdgVzAwghhBBCCCGEKDJI2AkhhBBCCCFEhiNhJ4QQQgghhBAZjoSdEEIIIYQQQmQ4EnZCCCGEEEIIkeFI2AkhhBBCCCFEhiNhJ4QQQgghhBAZjoSdEEIIIYQQQmQ4EnZCCCGEEEIIkeFI2ImMJCcnx7755hv78MMPbd68ebG1mc2qVavshx9+sHfffdfmzp0bWyuEEEIIIUT+SNiJIs2sWbPstddes+uvv96uu+46e/rpp23SpEm+7aOPPrIXX3zRZs+e7b/XJdOnT7eHH37YbrrpJrvhhhs8Lw899JANGTIktsfas3LlSvv888+tV69eft2FSYnsrNhfoqAsXrzYFi1aZMuWLYutyR/25zg6IoQQQggh1iVZuYZpTq1ataxKlSqxVUIUDX799Vfr3r27C7cWLVpYqVKlXGA1bdrUzjnnHLv//vtt1KhRLrYaNGgQO2rd8Oeff9o999zjXjXyAqNHj3Yj//LLL7dtttnG160Ny5cvt8cee8y+//57u+OOO6xRo0axLQVn6dKlNoZ8lqlpK7JKWpb0nZNdLMva1C2XsDxoY3hMmzdv7r8RZ88++6y9+eabtnDhQmvWrJmdfPLJdsABB/j2eBBxw4YNc2/y+++/722T+uQ5uzEydepUW7BggZeLSI3hw4f7O7d69eqxNSIZdI6MGTPGn/28B0RyuB8nTJjg92SJEiVia0Uy6DDmfd64cePYGpEM3nM8x3iGVa1aNbZWJGNd35fYyryPJexEkYTwyhtvvNGmTZtmJ5xwgh188MFWrFgxmzlzps2YMcOaNGniQgtxtT6E3V9//eXn47x47LJyFQGGPh7D/fff34Xm2rKuhN3EcWPs8Z9W2oiZq6yEfPS2KsesfOls63l6Kxd48cQLu549e3oHwyGHHGKbbbaZ1zvt8L777rOtt97a94kS2mTdunXtjz/+sMqVK9u9995rtWvXju2xcSFhlz4SdukhYZceEnbpI2GXHhJ26bO+hJ3MPFEkwVs3ceJEN5wRTog6qFatmrVs2dKys7P9NyCyCGPES4IB3blzZ7vgggvsueeeszlz5vg+eNp+/PFHu/LKK337XXfdZVOmTLEVK1bYBx98YBdddJGvJ9Qz1TF7FStW9H85N+DNIS08eKR17bXX2nfffefnhoEDB3pIKePoevToYeeee64LOAyWeLgmjnvrrbesS5cu9tVXX8W2FIyS2VlWOlfVldKyeime2qOPtoDXrU2bNnb++efbcccdZ8cee6wbmh9//HHCEEsEHO2L/WkjCsMUQgghxPpAwk4USf7++2/vPWvYsKGVLFkytjYxiDxEGl4VvF7bbrut1a9f395++2175ZVXXCANHjzYvWH09m633XYuwvr162effPKJvfTSS+5d4TjEIcIrEYhLxr5xDGF2ffv2daG5xx57+HYEAOvpjSGt+fPn24MPPmhDhw717YT08fcDDzzgPTd4fxCwTz31lO8bxCuiDhCJL7/8su+31VZb+TqxfsFzh7jD61amTBlfR9uiHbGNjoF42K9OnTreLoOoF0IIIYRY10jYiYwHjxnhABdeeKF7y/CE4S1BdIVxcBjheO8IbyRs8qqrrrJ9993Xwy+WLFniY+Q4jvWIskRgqLM/QuzJJ590oXb22Wdb69atfTsCDy/deeed52nttddeLjRHjBjh2xFseG/Y75JLLrFLL73URRvhpu4+jwk7/mXGTyaNad++vZ155plWqVIl3ybWL2XLlrVy5crZyJEjvbOBtjZu3Div1yDA80KeOiGEEEKsTyTsRJGkePHibjhjQKdiIAdvWrdu3eykk07y8EW8YhjiwYu32267+ayTbMcThmdln3328dBOJsfo1KmTC6rgmYmHdNgXYXf66ae7WCTUMoRiIvy++OILF3ucg7FYXAfHBbgWxCXXxsK5OB7PT1iHEO3fv7978QgBRFiIDQOdAx07dvS6/t///mcHHXSQe4EhtFEhhBBCiKKAhJ0okjBxBeFuhEYi0JKBgU1I49133+2ThRx11FF26KGHrhFohMMRSoeHDE/eLrvsYp9++ql73Qir49MFeMXwniHwGNeWVwgd4q18+fI+IyIhl19//bWNHz/e92fcHOGfhHoeffTRHj6ZSJRGw/fC9iAQ+E3o6ZFHHuljtRCHhJmKDQcinbGRZ5xxhp122mk+zg5PHqKPtieEEEIIURSQsBNFEsQRni1mo8RDQhglHiwmQHnvvff+FQqHGGIboo7jDjvsMBdd/GYfvHnMNMl373bYYQcXZXjBGDuFEONTBh06dPCFtBh/l8wTg4cN0bjjjjt6PgYMGODCjhmJmOmO9FkQaMETlw6kteWWW7q4Q9QxCUx+4jY/lq/MsaUrVmmJLKmCeNt7773do3viiSf6jJh4VUPIbgj15d8odExQ9yyayU8IIYQQ65rsLl263IwHIq/wMyE2BEwFiweNTxv88ssvPt4MEfbzzz/7dMRbbLGFh1UyNT3hlDVr1vTxb4Qwsi9jooKgYiwd49heeOEF6927t0+aQpsnxA5jnOnsCc389ttvfTrtww8/3NOLgjHP+TgOAUj+SH/QoEGeh1133dXFInl95513fOITBCCCjPBNQiqZGhgPH+KzVatWnu5nn33m4+t23313q1Gjhn355Zc+LnC//fbzGUFJm30QiVxzGIeXKuRh7pzZtjy7nNWoVMYaVyttjTb1pWppa1K9jG3fuEJC0c3YSToFwhTOTIrD+DpENp5e2krbtm1d6FEfzzzzjF1xxRX+DKXOEHl0QPDx+p9++snFPR5j1jOpSrp1WNShI4T7SFNepw5h47QXPL8if7iH6Nyj40xe8vzhfqTjknuSKBORP3QO877kWS1Sg+cYzzDph9RY1/cl80W4Y0LfsRNFGW4EjGoEHjBJCoIPDwgzXSKc8JwgqtgH7xsPZ743RyPnJkJIcRMhrBB/wCyYCC7S5xi8bRjcfHy8Xr16vk8UbhbOF4x30sP4JwSUNPCwMcEJ3y1DqJEfZvQcO3ash1SSH86NsU/+w3f3OJ48ErbJ8eQFMYdwQETyskHMct7tt98+7YcBeeQj7ps1b2rZJeQ1SoX479gRnov4pw3w0ufzG6eccoqLNHjiiSesV69eHubL2EvaCZ/PQCCWLl3a9+Fv6hzvc1i3saDv2KWPvmOXHvqOXXpwP+o7dunB+5l3ub5jlxpEN+k7dumxru9LfaBciE2AIOx4WalXLTXihV3wFtBhgLeAZ2XU64ZoQ4DzzTrKmPBc9iekNngEeQkiyhmXl8hLmMlI2KWPhF16SNilh4Rd+kjYpYeEXfqsL2GnMXZCCJEExBwvLzrAEGbxoZSEorAtCGce2ITVso6QXhb+Jo2NTdQJIYQQouggYSeEEEIIIYQQGY6EnRBCCCGEEEJkOBJ2QgghhBBCCJHhSNgJIYQQQgghRIYjYSeEEEIIIYQQGY6EnRBCCCGEEEJkOBJ2QgghhBBCCJHhSNgJIYQQQgghRIYjYSeEEEIIIYQQGY6EnRAFZNmyZfbnn3/azz//bDNmzIitzZsxY8bY4MGDbf78+bE1QgghhBBCFA4SdmKjAMH09NNP2zPPPOP/9urVy3755RfLycmJ7VG4LF++3N58803r1q2bXX/99fbxxx/HtuTN22+/bXfccYeNGjXKf/Pvc889Z4MGDfLf65JiWVmxv0R+FC9e3LJUXkIIIYTIMCTsRMaDePv+++9dOH311Vf2ww8/2Oeff2733nuv9ezZ05YuXRrbM31Wrlxpt99+uwu4qFeOvz/66COrXbu2Pfroo3bIIYfEtuRNiRIlrFSpUlas2Orb7vfff7fevXvbp59+6kJxXYFGmblwuU2bvywzl3nLbO6iFbGryZ958+bZCy+8YCeeeKJ17NjRLrzwwjViOhnPPvusHX/88XbeeefZ2LFjY2uFEEIIITKDrCFDhuTUqlXLqlSpElslRGaBsMNT9+GHH9oVV1xhO+20k40cOdLuuecemzlzpnXt2tU233zz2N7pc/HFF7vwuvXWW9fcJ6NHj7Zrr73W2rZta5dddpmvy4/HHnvMvvvuO8/jlltu6aGZAwcOtFatWtn2228f26twQdROHDfGevyy0kbOyrHiGdiVs2zFKtuxSUW76sBGsTV5s2jRIrvpppvsxx9/tN12283KlSvnZXDEEUfYVlttFdvrvxBOy3Ecv2TJErvhhhvsgAMOiG0VyZg6daotWLDAmjVrFlsj8mP48OH+LKlevXpsjUjG4sWL/XnZtGlT7xwTyeF+nDBhgt+TdCiK/Jk0aZIPr2jcuHFsjUgGdhfPMZ5hVatWja0VyVjX9+Xs2bP9fSyPndiowMMGGAD16tXzh8/ChQt9HeDZe/jhh90L98QTT9jQoUN9/Zw5c1wcfvnlly6+HnzwQf+7e/fufrNwQz7wwAP26quvuqcNjxAgIO+77z5/wAH7vvXWW3bnnXd62OUbb7zhHqRE8BJhG0IiMH36dOvTp48fz/Lee+/9K/8FhVDM7GKZu6QaSvr111+71xZvHV7Wq666ym688cakwh7R/vrrr1ulSpVshx12cI+qQjGFEEIIkWlI2ImNipIlS/q/CCx64OgVwWuD8c54toceeshGjBjhE5j89NNPbvwj9vDq/Prrr/b88897eCSePsItEXSIRQQixyCySCuILY6bO3eurVixwqZNm+ZevXfeecfPTxqINEJCZ82atSYEM0DPymeffWbDhg3z34hE8oPnEaGJyCPPjzzySJ7iUPyb/v37e+8hHtG///7bRTj1wri5vKD+8fB17tzZatSoYatWrYptEUIIIYTIHCTsxEYDXha8NXjVHn/8cZs8ebLtsssu1rJlS/vrr7+sX79+HmaBeMKbdu6557rwe//99128ZWdnuxft5JNPtltuucWOPPJID7MkVLly5cru+TnjjDNsu+2282OBUEzSa926tXt9GJt1+OGH21133WV33323dejQYc3MmaQfBaFHWFEQHXj3ECEnnHDCGo8dHiQEKPkXyUF8I4YBb2ynTp3stNNOs8svv9zLPxGEeD311FO2zTbbeDgsAl0IIYQQIhORsBMbDQg7ZsIkfBFvGyIM4x5BNXHiRDfiGc+GSAMEX/369d27hjcOYUD45tZbb+3bAUOf9SyIvkCY7CR4d9g2fvx4q1ixorVp08bXIdx23HFHzxfeuxAmGg/b8fwRe423KRyP6OR4jkvlcwqbOtQv9YV3E/HNxDkXXXSRe0IR3dH6A+oUjyli8Nhjj7UyZcrEtqwueyGEEEKITELCTmw0ILLwpBFOyRi5ww47zMqXL+/bgrcsGmaHmMLYR1hFwyQTheKxD0tehO2IhejxhGyyLtmxwHbyUNDjhbkwo56rVatmhx56qIv4vffe238TChs/VhGxzEyqiDjE4IABAzx8l3oghBOhLYQQQgiRKUjYiY2KILDiwTOHyAtjroBv3zG7JeGZTJyRSNAB65ngJN7jE0B4IQ6Y6QiBwHgt4BgmYCHUslGjRv8JxQxwPGMDmzRp4mKD0EtgfB/HM0awYcOGvq6grFyVYysyeCH/+UG9M9NgGN8Y1gEhr/Gz6VE/ePkY63j11VfblVdeuSZklnBeyl4IIYQQIlOQsBMbBYQrYqTnFe5I2GX79u3dI8PnBs466yx78cUXrXnz5v7tMsDQx4uH0Aogyhh7hceHGRaZGTOMw+J8ISQT9ttvPxeQjNk788wzrUuXLh4GyDfuSCNMpR8EJHnld0jjwAMPtJo1a7qoIH+EESJCGeu3Np9r4HJqVSxpjaqVtkZVM29pnJvvmrn5TwXqmHLmG4OMd6QsCbVkrGLZsmU9JJMxkPxbt25dn5iGyW4I32XZc889vX4vueQS/0SCEEIIIUSmoO/YiY0Cxtbhgdtjjz3c85UIhBQzIPJpAsQV4+natWvn4+IYY8eHwvGc7bvvvmtm1wRC+NiGF4hJUnbeeWcXC4gHzrXrrruu8QyxftCgQe55w0OEIGNiDmAq/nHjxrl4qFOnjnsLw3fsmIQFmPCF45kVk9BCvr22NqIOocrHuZs1bWIlS5WOrd14YYZSPj/BB+qpU2a5RHCff/757vlEyPEJC2bARHjHw0Q4CD0+h7H//vvH1opk6Dt26aPv2KUHnWj6jl3qrOvvZW2M6Dt26UEHuL5jlx7r+r4kWon3sYSdEBsxQdjxsopODrIxgxHICwdvaIUKFaxFixZrZh7loYcnj9BYnnvxILb5HAbbkn3QXPyDhF36SNilh4RdekjYpY+EXXpI2KXP+hJ2CsUUQmxUBE8nM4riYY1+ww7BxvpEog7wwOLFxbsnhBBCCJFJSNgJIUSE+HGWQgghhBCZgISdEEIIIYQQQmQ4EnZCCCGEEEIIkeFI2AkhhBBCCCFEhiNhJ4QQQgghhBAZjoSdEEIIIYQQQmQ4EnZCCCGEEEIIkeFI2AkhhBBCCCFEhiNhJ4QQQgghhBAZjoTdJsacOXNs6tSp/1pmzpxpq1atiu2xYZk/f/6afPH3uoAPUE+bNs0WLFgQW1NwPvzwQ7v44ovt22+/ja0RmU7p0qWtWDE9GoUQQgiRWch62YRYtGiRPfroo3buueda586d7ZxzzrEzzzzTrr/+eps9e3Zsr7yZNGmSffLJJzZs2LDYmsIDsfXRRx9Z165dPV9nn322XXvttTZw4EDLycmJ7VU4fPnll3beeefZ008/bStWrIitLRjz5s3zcqFsizIli2fF/to0GDNmjL3//vv29ttv24ABA1LqJBg6dKi988479u6773oHiBBCCCFEJpE1ZMiQnFq1almVKlViq8TGyty5c+3ee++1sWPH2oknnmg1atRw0VSmTBlr0aKFlSxZMrZnYr744gs//phjjrFTTz01tnbtwVv43HPPuSFev359O+qoo6xs2bI2ePBgy87OttNOO82ysgpPmHAdvXr1svbt21unTp38HAXltddeszfffNOF6F577RVbW3RAMI8fO9q+nlLGpi8uZtkZ2JWzYuUqa1GzrHXcrkZsTXLee+896927t02cONGFO8+2bt262Q477BDb47/QsUFHwnfffWfFixf3DoYDDzwwtlUkA+863u9mzZrF1oj8GD58uLfL6tWrx9aIZCxevNg7a5o2bWqlSpWKrRV5wf04YcIEvydLlCgRWyuSQQftsmXLrHHjxrE1IhnYjjzHeIZVrVo1tlYkY13fl9gxvI8l7DYhgrDjAXbLLbdY3bp1Y1tWQ3jijBkzrGbNmn6zrly50kaPHu2Cj5cpng9EDIJov/32szp16vgLd8mSJZ4WDRaRWLt2bU9vypQpfk6gfZFuIvAA3nTTTX7Oq6++2urVqxfbYrZ8+XL3tpC30E55oGC0c16EIKFznAsRE/KBMCQ99iP/lStXtvHjx3seOB4jgb9DGfBAp1xIs1y5ctagQQNPj7Qw9Bs1auT7BQ8dorhatWoJhd2sWbO8HDkPaZFH4Df5RGxQRuPGjbMKFSp4PljHb/IRjikMMcs1TBw3xp74aaWNmLXKimegsFu2YpW1a1LJrj14dR0k4++//7YLLrjAH5zXXHONtwFCjcuXL+/1lQjqBaH/8ssve72PGDHCrrvuOtt///1je4hkSNilj4RdekjYpYeEXfpI2KUH700Ju/RYX8Iuu0uXLjdj9GCQi40bjPxvvvnGxQkiBFERZdCgQXbXXXe5GEK8/fHHH27gMt5o5MiR9vrrr/tLFbGHd42XLOmxnofiU0895Y1q6623tr59+9ozzzxjb7zxhodv/v77727IBJEThRDM3377zfbZZx/bdddd/yVo8Kb169fP7rjjDhdALVu2dA8fIaUIqm222cYNdjw0/CYfPXr0cCFIPh555BEf//bnn3966CVtnYf3Pffc4+fZdtttXYiR1xdeeMHD8Ng/5PO2227zvJM39mcb3h/KbosttrC//vrLhgwZYm3btrUmTZrYp59+aj179rRXXnnFr/v777/3awhGL9vwKCHiyCd10aZNG+vTp489+eSTvo16qFSpkqe3tiDO58+dY79OM5u/LMtKZmflirvMWmgNDaqWtl2bV1p9UUl46aWXvL6uuuoqL9cg6hH6eYHYfuCBB+zggw/2eiUks0OHDta8efPYHiIZCxcu9HtKL/fU4ZnDOzdZuxT/QMcX4dG8Q+hoE8nhfuTdwj25NhEpmxJ0IPO+5H0hUoPnGM8w6YfUWNf3JY4J3scaY7eJQWOi4hFwl112mV1xxRUefgbt2rVzoYSgQ5QwMQjeMwzejh072sknn+wPvj322MMefvhh22677Vz0TZ8+3cUNY/UIm2S8Gb2rhHt2797dw9rwYCEG6bGIJ3i3EDOJvFTkGUEZvRHo7cBoD/vzO+TjhhtusFNOOcW3sQ8eQRr83Xff7YIWYcj+IT2utX///n5dCMETTjjBhSFwfLRnheuNz0sg9GAhThFp9913nwsFRO7kyZP9WNLjb8Qx5cK5CDlFUCIeKS/KGYEs0gcBTw8i4phxpLRHOhyo/7x4/vnn3etLG9ekKUIIIYTIVGTFbGL8v72zALeq2trwOBy6pEORDmkxEBBFRe4VAxPF7sbCjvvDNTCuhYGKCSaIwfWKoiIIqCCgIN2N0t318w72xO3x1KJkn/29z7Oec/bqNdasb44x50J80HgllJAwRMIpQ68x3qwwvo3QNLxop556qu9HLxbhgxxPryneuuDxQyhdeOGF1qBBAz8fIZMdOnRwURjCG4oWLeo9rulNMhLEGefeHbgPRBH3EUIsWcd90sCvWbOm95TEXwehOnz4cA+1PO2009xLxtgqxGyU+2FfnoNJWRo3buzPTRgq18ZTSs9WgP0QnniUsBX3hM3xFCH48AQi+EQ0SGcsiPKRI0d6Gietk5bxjpIW0oLNBwwY4GGXpN3dnUxHCCGEEOLvQsIuyaBxi4i46qqr3GOHAKtfv35sq7mwQYwgeAh5iQ+dZB2EBnIQPjSeEYUBxjThJSGMkbF8eMoQNul5uQDRh9hhn8zEVBCAXC/8H0/a+wjgcUsvVIBzBDHAuDa8aRkRf+30YDuigHFahI0+/PDD1rlzZ/cW8tzheJ6P31wvQHhp+/bt3a7YiuMRGyI6QcjzCQrSHumbNIEnFU91PHQyEDLL/oj6eNJLX0IIIYQQ+zMSdmIniA7GiBEDzPgihArhmEHI8TdeeMU3fuPXI2YYN4fnDKHTtWtXD48L50kLIZ2IKkIS8XQFuD6hm+E64ZMMDKSnkZ5e4zsjYZjReoQawg8xGqa45z7DddmOAOCakJH4ZD9CSgm7REgwng9PEaI5PS9Q/DkQloTAMrENYpDrEZqZnU9QiD8gDREmi22DkMcLh4jmHaRNf7xzwo4Z78jsqHinCcklPTz99NP+qQQhhBBCiERBwi4JYbwRAo4xb0zWwWyXzD7JuDiECZOU3Hzzze69Q2yFMXh41mg4MzkFxzG7D+InrdAJg2kRR3wzjgYyoic9IQaEHh577LH+GQbG7nFu7o3/mZiFmQpptBMyieB59tlnfebC+LFv3EN6giuz9TT0eZ4mTZr4+DwmYOG6CFH+IkaZmIXxbj179nSRyv0wHisQzs/CuXj2EN7Jc3Cf8c8d9o2HCWgQdIhhxghyX1w33qu3u2zass02bN6asAv3nx1ISwhixtoBwo2QWMKCEdzMmsl75C+eurPOOsvDYlu1auXhmITwYn8EuWZHE0IIIUQioVkxkwzGzTF5B141RNsvv/zivxE3fAwc0cY36urUqeOChO3MFsU3wBgPhufq559/dgGCpw2vB4KQWQQZ0wSMwUOUDBkyxEUhv2lYc+wxxxzzF8GCtyuMN2OMGd+Z4z5JkzS4a9eu7YKJe+PaeLdowDObIRO+MEaNbXheuI8whTieMMZa4QFj0hTOAcz6OXr0aP92X2jAI8oQY8xiiXfn9NNP9zGF3DeCM4hbvDqM4UJscl8IBMQbtiCkElHMPSJoEXjsgyeQ+2Qb9sQryUQt3DcgFBEieEexK2MBGRMYtu8O3MPSpcusQbWydlztUnZcreIJtxx/SHE7skpRK1Yw69nw6HwI6YcJVPr16+fvlo4K7M9EKXhGGTN6/PHH+/tnTCTvh4VZTklLN9xwgzVt2jR2VpEZmhUzOnj+Kd9CmSQyhzJZs2JmH/KjZsWMhmbFjA7lWOjIF1mzt/NlmBVT37FLMqggKbzivUj8T2UZwtVoCAdIiHiY8JixH//j3QvHcC4WvGdpx5+FY4NnjfPzf/y108K52C+cP/6cnA/CWDh+h/OF50p7H9xruIdwXZ6R/dkvvpEQ7pcMF78+3FM4N+fkL/uF5+f/kFHZzjXC/fM7/M952JbWDuGewr2y756AiVumT59uNapVsdx5//A05mQQ7XhW8cLideaD+kz2A/3797c+ffq4cG/ZsqWviwdv3uDBg61du3buRRZZo+/YRUffsYuGvmMXDfKjvmMXjTDRmyI1sgdtFX3HLhp7O1/qA+VCJAFB2FFZqVcte9BziygMYlBkjoRddCTsoiFhFw0Ju+hI2EVDwi46+0rYaYydEELEQTgDHlQhhBBCiERCwk4IIYQQQgghEhwJOyGEEEIIIYRIcCTshBBCCCGEECLBkbATQgghhBBCiARHwk4IIYQQQgghEhwJOyGEEEIIIYRIcCTshBBCCCGEECLBkbATQgghhBBCiARHwi4J4ePLv/76q33zzTe2Zs2a2FohhBBCCCFEopIyYcKEbWXLlrXixYvHVolEYNu2bfbDDz/Y4MGDbcuWLVa9enU744wzLF++fLE9Mmbz5s327LPP2vfff29PP/20ValSJbblD9atW2cffvihbdy40c455xwrVqxYbMuuwT1Camqq/43nu+++syFDhliuXLl8O3/Zn/ssUKCAtWvXzg488MDY3tEJ1+a8KSkp/n9axowZY1999ZU/N9c666yzdvuZ9wc2bNhg06dPt+pVq1iefPljaxMf3il5IB7eL0t60JnBEg9pIb30uGjRIluxYoXnKZE1CxYssNWrV1u1atVia0RWTJkyxevcUqVKxdaIzKBcnjlzplWtWjVbdVyyQ36cO3eu58k8efLE1orMmD9/vrd3KleuHFsjMoP6l3KMMqxEiRKxtSIz9na+XLZsmdfH8tglIDRQe/fubS+88IIXRnjdBgwYYP/9739je2RN3rx5LX/+jBv6NGwHDRrkXr3ff/89tnbX2LRpk91///127733eqM5LRSmJHiWiRMnuuCcPXu2/+bZ0jbIo/LYY49Zhw4dbNasWbE1f4bnfPzxx23q1Km2du1aGzlypL399tuxrYlPru1advridTbx97U2aT9dJvy21pau2RS748zhHZGWTjrpJPvHP/7hy3HHHWfdu3eP7fFX3nnnHWvdurX985//3Ln/HXfc4ecSQgghhMgJyGOXgKxatcruu+8+Fz6IFt7fjBkzbP369Va7du3YXhmDJ6xr1672448/+vGVKlWKbfkDxNbw4cPdM9K4ceNMRWB2uPXWW/26Dz30UKZp7fXXX7fPP//chVjz5s1ja3ePf/3rXy5O+VuxYsXY2h3Q6/Tggw/a9nxg99xzjx166KG+72+//WaNGjWK7ZW44LGbN3umvTRyi01dutXy7KddOWs3bbUrjy5vZx5WOrYmYxD7iDLeEZ5VPG+kU95Xw4YNY3v9mVdffdXeeustu+CCC6xo0aK+P57Z448//i89Z/LYRUMeu+jIYxcNeeyiQX6Uxy4a8thFQx676OztfBk8dqnt27fvVLhwYQ95E4kBAu6LL77wRjsN2SDMS5fe0Sj++uuv7eWXX/YMV758efeYdevWzb799lurWbOm8b5/+uknmzdvnlWoUME+/vhj++ijj2zhwoUu8hBxnLtfv342Z84cq1Gjhh8zefJkF16EaCL6SpYs6dekYU0m//nnn91rwrnGjRvnInP58uUe9okHjkKT8FE8Zw0aNLDcuXP7/cYzYsQI95wdeeSRfypgw/l5jk8//dTPf/DBB9sBBxzg20nMXPu9997za3BvZBy8mngBEZWcGwGHzfBYBnjOpUuXWq1atfz5afhjtwAeQ45FGGArzodNChYs6HbCq9mjRw/r06ePe/tYj2hAILz00ktuA54J2/GuWBCP3O/777/vYajcz0EHHeShhLyv//3vf74/94ZXiQZNevbKCgTMqhXLbfRCs1UbUyxPaoql5tr/FoIqG1UsYrXKFdxx45mAfbAL74kODt4ngrxcuXKxPf4KaWfs2LH25JNP2hFHHOH7U7imF4qJvXmvqqyyB0KbvC17ZR/KG+pcygqRNZTflKPUc7tSDiYb5MeVK1d6nkyvjBN/hQ5z6sucMARjX0E5Rhkm/ZA99na+RBtQHysUMwFBZDVt2tRf4FNPPWWvvfaai67AkiVLbNKkSZ6AAFGEsMKrR4MVIcbC/x988IFXlAgLRAvihUqUAo5zIIRoSPM/ni3EIF4vRAvePgQe4P0jnBEvStiOwERcIWS4BgmZxjeCM6OxUBnRv39/Pz89t5yf++rcubNNmzbNG+JdunTxCWEQZlwTcUkm4to8G9crU6aML/HXxg4tWrTw533zzTftueees1GjRv0p/BPh9cQTT/gzcW1E2cCBA/26CGhsxnnCNu6T8E7OiYjt2bOnj9/jXmDx4sXWqVMnGz16tItT7M3946nkXRFmi3imgkFgci6ErPgD3iHpnHRBhwVpOyt4p3SIcMwvv/zithZCCCGEyClI2CUgCKQzzzzT2rRp4+IBQfCf//zHhg0b5ttp9CJu4gUMwooFAQI0atl+0UUXedgjoZJ4jBA19IyyLRzDvniQuO4VV1zh+1999dX+G9GDgKJxTc8N69mOJwXxiYi75pprvIcCD8tNN91kbdu2jeSGDh5KvHC33Xabn//88893gYSHDIGLe5veXK7/wAMP2KWXXurexEsuucTFEz1KV111lf9O27tEON6FF17o94+IQiz37dvXtyEGEAJFihSx6667zq/N+C6ejQlXhg4davXr1/cwTrZdeeWVLrw5BsEGCEuuzb2zL8+Cjc8++2w/5pZbbnHBy0Q4CFfEIDZnLBghhyzpTXCTzJA+Cc3iXdx9992+8M4yE2t0UCDQ2feuu+7ycGRCI4QQQgghcgISdgkK3pzLLrvMBR0TQSAU8PLgGg8u3iDiMgLRRmgmIMDwOOGF4hwBzoFwwluFgHv++eddvDzzzDN+TbyCLIRC4l1CRAEiLvxPg5oGNwtewqhwHWKHCZVgnBzXZzKMcK8IvpNPPtm9ZYgvPInYINgBcZbZtRmzwVgtwvSYWZT98V4ymyRCi2dD9LIA4Z+EWnI9bEJIXxCLCDBEGmO0uF/gdxh/hBDnfFyjV69e/iwIUTyd2BFb8SyIVEJYEcIIGISl2AEC/OGHH/bOBsQc4pjxEYSukk7Tg7F1n332mXeCEJ6L+MZbTYitEEIIIUROQMIugUF0ITDwQiE6EGAh1DJeyCDg4r136cH+iBSOjR9/BhyPSGL94Ycf7kLyhBNOsPPOO8//si0cj3DJCM7NEpXgfSxUqJA1a9bMr3/iiSe6l42xeGzjkwh4tvC+EZb3yCOPuFiKJ6trI6Y4Z7169XbGKgd4NsRYPMHryLYAxyA4sUnYjm3CsdxDeB9169b1+2VBWOKBxcaMP+zYsaN79BAghGniARQ7wIZ0bOCRpUMCu/E/oZnx7ywe0k7Yv0mTJm573nFGQlAIIYQQItGQsEtA8OAwhgxvFeKN8UJ4LPCY0XjFu4PAYsYiGq+M72IsWry4o3HMsUz4gRBhvBfj1hCIjAVDjAB/8WhxbvZjpsCLL77YPSCMZ0Ok4J3jOEIICU3kvIQpEloYD8fjlUIIhfNnB8QNz0WjnYkvuD7f1qORjqeMBv0nn3zik60gcvGO4eXjegHsgBeNe4u/Nsfi6SSUk21MjBJmrON8TCTDs+G9I9SVfbAVz8l1eHbCQXl2tjHWkPGMTMTCe0grBnkHnA8bMN4PIUk4LCGa2BIxiCeK+0fsIWK59zBeclfZtGW78N68db9etmzNXprApvHvEG8uNsKTGjyn2DcIbvaN73Dgf7yppOsw+Y4QQgghRKKjzx0kIHikCIXE2xAarIQAMpYNsUGIINsRcwgFhAR/EQuMfSNEkrBDJlzh3YeQQ7wgl19+uR1zzDHe8GWCD9YzjgnRwcQiCBjGjuGRYtwcAu/oo492UcgkLojO4N1DsPCtMUCIMokIjW28bozpS+sZBMLkvvzyS/e+IWoCiCkmN8ELR0Od++G5GLuG6CM0D3FLo59nxStz7bXX+jUQthzLs+CNwwZhNjrEMbZi1spgSwQXY/TwBgKzKRLmh2Dj2RAEhMG2bNnSZ+Hk/IhORBtCsE6dOh4SyjpCR7ETtsRrBIi0F1980SdEwR6cExFICObpp5/uM3/y0fYwRg+BybOEcM4oIDbnzJphA+fnt4VrUyw1usN0n7Bhu/BsVbu4Na2WtdBCVDN5Dd5i3jezpDLGE7F/++23ezogzWLXRx991DsGCGtlXCTlHBP+8N6Y2RTPbvwMqEC+0ucOsg+hxfrcQTT0uYNoUHbrcwfZR587iI4+dxAN2mH63EE09tXnDiTsEhQSB2KKhjteCr7hFZ+5+HQBE6GQ+ZjaHe8VogyPFw1dpn9nPBeeJTxOVJwktvAdPEQJ4YD8ZbIJCjuEITNPIkyoXNmfijZAgkKAUTgy7o1rhcSLR4VPLNBg5hhC4dKD81PA8jxhFskAghUxxL0izBBQYYp7RBfeNq6NQOXa4dt7CCSujXcOMXjYYYf5+gDruS7Pyv0i/tgvHgQl+2AzCjLOj7jEvgg/3gcig3vG+4Z9yMRcl/vgW4DsH+AZsBXXRoAwvhHb40lFVPPusBX3Q2hmWvGRXUgfCPca1apY7ry79y3C/QXexSuvvOKfPOD5EPaIYkKDSQ90aDDuDrsi2nmXfFqiV69eni8Q2HRGMAEPeSMtEnbRkLCLjoRdNCTsoiFhFx0Ju2hI2EVHwk78bSBeaBzj5UCU4HVCqInEIwg7Kqu0s4EmMjwXIg0vKw09BF0YQ8k6OgH4TdmGwEN0sz8dDPxGDAbhnxYJu2hI2EVHwi4aEnbRkLCLjoRdNCTsorOvhJ3G2Im/gFeM6ftp3BKWKVEn9jdo3BFSTCWMNzOIOkC44aVjYiH+B8JkEX/sz3EZiTohhBBCiERFwk78BcbrIewYp8SYLyGEEEIIIcT+jYSd+AvMFMjkI4ztih8XJoQQQgghhNg/kbATQgghhBBCiARHwk4IIYQQQgghEhwJOyGEEEIIIYRIcCTshBBCCCGEECLBkbATQgghhBBCiARHwk4IIYQQQgghEhwJOyGEEEIIIYRIcCTsRMKxYMECmzBhgq1evTq2Zv9g69atNnPmTJs2bZpt3rw5tlYIIYQQQoi9j4SdSCi2bNlivXv3trvvvtsmTpwYW5s1CK7333/ffvnll9iaPc+qVausc+fO9sADD9js2bNja/cPcudKif0nhBBCCCFyIikTJkzYVrZsWStevHhslRD7L3jCXnrpJRs0aJDde++9dthhh8W2ZM73339vjz32mJ1zzjl26aWXxtbuWdauXWvPPPOM/7311lutdOnSsS1/Hxs2bLC5s2ba5zNz2/zVKZZ7P9V36zdvtdMalLIWtYrF1mTMunXr7Pnnn7dx48a5lxQ2bdpkbdu2tbPPPtt/p+WTTz6xPn36+P7btm3z/evXr28dOnSwAgUKxPbawaJFi2zFihVWvXr12BqRGXjQ8Z5Xq1YttkZkxZQpU7zOLVWqVGyNyAzyPJ1zVatWtXz58sXWiowgP86dO9fzZJ48eWJrRWbMnz/fNm7caJUrV46tEZlBPUo5RhlWokSJ2FqRGXs7Xy5btszrY3nsRMKRkvJndbJw4UIbPny4Zxo8ZUOGDLFRo0Z54x1Yh3evYMGCnugReTTeAS8bx3LMmDFjdgqFUGj9+uuvtmbNGhs5cqRNnjzZRo8ebT/88IM3NALjx4+3YcOGuehs06aNnXXWWVas2B8ChXMiQrgG11q5cqWvJxP++OOPfjzXAzJ9/P1R0XBurou3clfAXPOWbbApC9bZ1IX75zJ5+70tW7vjfWUF9iTclYq4SpUqvtDgy6xzijSCnenECvuXL1/ecuVSESiEEEKInEFq+/btOxUuXPgvvdZC7I/QqB8xYoTNmjXLjjnmGG+c//TTT9alSxdf99VXX9nnn3/uYghRVK9ePevbt699+umnljdvXhdO3333ndWuXdsF4osvvujbBg8e7OdB6NWoUcP3fffdd/1cCLxevXq5EEMkvv3221a3bl078MADd4ZfMuavUaNG1q1bNxdwLVq08DyFuHzttdfsgw8+sG+//daGDh3qogRhwbM88cQTLvoaN27swhPPEh7JQoUKWYMGDey3336zjh07+rWbN29uqampMUtkD8TgqhXLbdQCs5UbzHKnpmwXM/vfsnW7rm10cBGrVa5g7M4zBpvynkuWLGlPPfWUHX/88dayZUsXbBlBCC7v6OWXX7aTTjrJ9+d95c6dO7bHH+BxxdOpXsjsQccHeU32yj5Lly718oE8L7KGTrPly5d75016eVb8GfIjHYjkyah1RrJCXU59Gd8pKzKHcowyTPohe+ztfLl+/Xqvj9VdLRIeKnpEGsLummuucZGHZ4ZwzTlz5rgH7dprr/XGQatWrax79+7eqGfMHZ48xuv17NnThRMiEOHI+Qj5Wbx4sRf4hFjedNNNOwUYAg2mT5/u+zRs2NCFBu51jgtexa+//tqXE0880a9x4403+jUJCyRUk7APRBseJcTE1KlTXVROmjTJCwHOjwAk5FQhNX+AfSnAEMnYiNDJrMArirhj/99//z22VgghhBAiZyBhJ3IEiDY8MXjo8NwgmOi9oJeX3qQiRYr4fvxPry9eGRr59JzgxcObhkBERDGWg7+IB0L1zjvvPKtQoYKfg3FXeOrwsnEOvHnsV7FiRRdkAdYhJAihzJ8/v3uZuAYhlpyHa7AOwUYPDmGeiA3EKaIUscdv7hHBeMghh8TOLID3Q+jsueeea+3atbO77rrLPa4ZQU8soboIa8biXXfddfbRRx95GhFCCCGEyAlI2IkcA439AKIKccUC8dsA7xgg/Aiz7NGjh4dopg1L5vj4wfqILga+chzhfQgxhCKhnVwjjJXjOH4jOIOo4xqEWuKJO+CAA3wfwi253owZM3wMGCGYrVu3dtGI2EMA4tnbHyZi2V9AKN9+++0e4sqCsGMs5AsvvOCCOD0Y+/jqq6/6wqQ7CLquXbv6WEwhhBBCiJyAhJ1IChBcCK0g8IijR7DhDSPMkjFwjJ178MEHffwVoiuItPAX8OARdsl2xt8hyPAQ4sWLn9yEY4ihxjuHJ5BQUK7x3nvv+biwSy65xAUdx+GNwwM4YMAAK1eunHvxCPfs16+fTxCCkEQIih1g15o1a9rhhx/uIbVXXXWVC27GPyK40wM7h/2ZGTV4SgnVFUIIIYTICUjYiYQDcYaIihde8b8h7T4IObxhjJ974403fFKSo48+2oUTXh/G3THxCdPoh/DKtOcI1KlTx710jJVjls0jjzzS17Nf2mMYt8f/eOreeustX5599ln75ptvfDvhm3jtlixZ4tdl4hbCPrkGHjvOhxjZXbZs3Wabt+zfy9Y0ds4ueF/xjCKG48NhMwOvKWMWSRNCCCGEEDkBzYopEgoEF+GJjFVr1qyZlSlTxsUVIgiBhDCCMAbuqKOO8jBGPHN4ztiP/ZkEBdGF4GOsFqKKyTiYXIXz4hViX2Z9YvbN+Kn0ERCM12LSlEqVKtkZZ5zh+QdxQUggggHRSMggniI8eniG2Ma18dCdeeaZfh7AC8gz4ZUjDBPvE2KQST44/pRTTvFz7QqIzCXbn6F53Qp2csMydlK9EvbP/XA5uX5Jq1O+kOXNnXVfEyGwTEiDnZg0BS8os6Bic2zFe2EmUcQzohhx/Oabb7r3lP/79+/vk9dwPGGc8e8WNCtmNDQrZnQ0K2Y0KFs1K2b22duz7+VENCtmdDQrZjT2dr4Ms2LqA+VC5GAQKAjEalWrWN58uyYO9zd4HsJn8b4yfhGvW9OmTT0kk8ltEOTMYEoDEA8sHtCnn37aP5FAoYrwZkzkBRdc4LOVpkUfKI8GnRV0dOgD5dmHjiTqXH2gPHvoA+XR2NsfQs6J6APl0aDzmXJMHyjPPns7XzLHAPWxhJ0QOZgg7KisclKvGl45PgkRhB2zoYbno9cK72iYnIaGIA1DZhgNwg7RRrmXHhJ20ZCwi46EXTQk7KIhYRcdCbtoSNhFZ18JO42xE0IkHFQmhF4ed9xxPsYxXrQStkqoLetDI5DtTJjC/hyXkagTQgghhEhUJOyEEEIIIYQQIsGRsBNCCCGEEEKIBEfCTgghhBBCCCESHAk7IYQQQgghhEhwJOyEEEIIIYQQIsGRsBNCCCGEEEKIBEfCTgghhBBCCCESHAk7IYQQQgghhEhwJOyEEEIIIYQQIsGRsBMiA9auXWvLly+3LVu2xNaYbdu2zdasWePrN23aFFu7g9WrV9vKlSv/tH8UNm/ebO+++67de++99ttvv8XWCiGEEEIIkTUSdkKkAwLu/ffftyuuuMIGDBgQW2su6B599FG75pprbODAgbG1ZuvWrbNOnTr5snjx4tjaaHDN33//3aZNm2YbNmyIrd0z5M2dOFl9xYoV9t1331m/fv1s8uTJsbUZwz7sO2HCBLehEEIIIUQyktq+fftOhQsXtgIFCsRWCSFSUlJsyZIlNnLkSCtatKg1btzY18+aNctFBEKudOnSduihh/q+rP/qq6+sbNmydsIJJ1iePHl8/6gMHz7cvXUnnniiFStWLLZ218F7uGrlcvt62iYbNHW1jZy1ykbM3DfLj9NW2pqNW6xKqWhlS8+ePe2RRx6xL7/80iibmjRpEtvyZ7D5q6++am+99ZZ9+OGHljt3bjv66KP9fewOeGoR1iVKlIitEZmBB3vjxo2yVwSWLl3qdW7BggVja0RmEM1Ap1rx4sU9n4vMIT8SPUKeTE1Nja0VmbFq1SqvL/dEvZssUI5Rhkk/ZI+9nS/Xr1/v9bE8dkJkQMWKFb0hMX36dM+MMG/ePG/4kymnTp1qy5Yt8/Vz5871THXIIYf8qZDDezd79mxfaJgEtm7dagsXLvTtNFo4Pn57gEw6Y8aMndfZFVK3Cx0E3dfjl9m3E/bd8tW4pTZ+/trYXWSPSZMmWa9evaxWrVpu+8wE8ujRo/1dnHrqqVaoUCHLmzdvbIsQQgghRPIhYSdEBpQvX97KlCnjoo6eKSDsj96WChUqeNgk4gzwHkHt2rX9LyKvd+/e9n//93/Wvn17Xx566CH74YcffDseoW7dutmTTz7pf2+++WbfP/RGIxy5ZpcuXXzMHYJnd8ibmmL58+SyfPtw4Xp5tl83uxBGibfuwAMPtFNOOcVy5cqVaWhlmzZtrGPHjlalShUXykIIIYQQyYyEnRAZQBjgwQcf7CEaCDcmSxk/frx7k5o1a+aCDw8e7nX+EpJQuXJlP7Zv374+Rq9SpUrWuXNnu/vuu93r9sYbb7gHDgGHNwqvH8ciUFq1auWhIIg6PHVMpDJmzBi78sor7cgjj/Tz5mSGDRtmQ4cOtbZt27pwTjs5TUZI1AkhhBBCSNgJkSF4jBo2bOjCYebMmTZ//nwfd4foqFOnjgswPHiMiUP4Va1a1YoUKeKCZPDgwR6rf+6551q9evV87NfJJ5/sx8+ZM8fHgeGNypcvn11++eV+HUQh6xB3jBljApELLrjABd/eiMfen8CD+fHHH1vJkiWtZcuWLpaFEEIIIUT2kbATIhMQW3ju8Kr9/PPP7mlD2OHJY/KUKVOm+DZmcjz88MNdsDGxCkKFsXbx4+0QLWzHAxi8THjtEIMQPpOAuOPTCfwNY/tyOojYESNG2GWXXeYiFlEN4a8QQgghhMgctZqEyATG2JUqVcrH040aNcrF2UEHHeRir2bNmr4eUYIAYawXEJLJdsQZgi8wceJE/8ukIPGCJe04MsTj+eef7148QjqZmTOnQwgmk8e8+OKL7uV8+umn3Q59+vSxBx988C82EkIIIYQQf0bCTohMQFw0aNDAwy3Hjh3rIo9PGuB5w2tHyCDCi/8RgeGY5s2bu1B57733/Dt4n3zyiQ0ZMsTq1q3rM2dmJlTw3OENbNeunZ/r9ddf91k1d4eNm7fa+k37ftm0JXuC7IgjjrDzzjvPPyvRqFEjF8nYCFvXqFHDw1sZg8enJtJ6McNsmNhKHj4hhBBCJCspEyZM2EbjCS+CEOKvICiYnRKhcdppp/m4Nxg3bpw999xzPm6O785dffXVO8fC4a373//+Z99++60tWrTIp+Nv2rSpnXHGGe7xI1yTY5ntkslVypUr5+Kla9eu/i07vuPGxCtffPGFde/e3Sdruf766yN/H4+Q0JkzZtiavKVtU0oey7V7n3iLxJatZmWL5rUqpfLH1mQfvKB33XWXXXLJJXbjjTf67KO33HKLf3rihRde8Mlk+vfv70KP2UN5F9iV0Nljjz3WZ8zcVXhfeFqrV68eWyMyY8GCBZ7eq1WrFlsjsoIQbupcOopE1lBeMs6ZccyMSxaZQ37kEzrkyV39pmqywRh6OmrDBGgic2gPUY5Rhukbptljb+dLJuijPpawEyILGA/H99Igf/787hkCCjYaHHjYaGyk9x01jmM7niTG2wWPEsfySQS2EboZ1rOO79rFr6MwYH/CO6N+fBthhxiqUa2K5c4bXWD9XSBuX3vtNRfMzJKJDV555RWfeObWW2/1ypcwzY8++shtTyGJLZlNtHXr1nbhhRfGzhQdCbtoSNhFR8IuGhJ20ZCwi46EXTQk7KIjYSeE2G2CsKOyip/IRWSMhF00JOyiI2EXDQm7aEjYRUfCLhoSdtHZV8JOA1KEEEIIIYQQIsGRsBNCCCGEEEKIBEfCTgghhBBCCCESHAk7IYQQQgghhEhwJOyEEEIIIYQQIsGRsBNCCCGEEEKIBEfCTgghhBBCCCESHAk7IYQQQgghhEhwJOyEEEIIIYQQIsGRsBO7zLp162zo0KE2YcIE27p1a2ytEEIIIYQQYl+T2r59+06FCxe2AgUKxFaJ7LBkyRL76KOPrH///jZmzBgrWbKkFStWLLb172XZsmX29ddfW79+/ezHH3+0sWPH2qZNm/we8+TJE9tr91mwYIH9+9//9us1bdrUUlNTY1v2LIMHD7bPP//cSKelS5eOrd1zTJ061d5991376aefXKiyDBs2zPNEuXLlYnslJlu2bPH3U7JEcUvNnTu2VmTG2rVrbcOGDVaiRInYGpEZa9assY0bN8peEVi6dKmXLwULFoytEZmxefNmW758uRUvXtxyqxzLEvLjypUrPU/urXo5p7Fq1SqvL/eXdlwiQDlGGSb9kD32dr5cv36918fy2O0Cc+bMsUcffdS++uormz17tv3yyy/WrVs3b0ADIuGGG26wESNG+O/sQIGCSLr33ntdMO0K27Ztsx9++MHPgeicPn26zZo1y3799Vd75ZVXXOztafLmzevLnuKpp56y22+/3WbMmBFbYy5OeR6eY28wefJkf5c///yzzZw5c+dCBswJpKSYzV++wWYtWW+zl0ZfOI7jswNpcNq0afb000/baaed5ssdd9zheSQjsDN5pm3btvbPf/7TLr/8cuvTp4835oQQQgghRPaQsNsF8OYgmk466SR79tln7YknnrBTTjllp8AhRJGeDBq52QX1TgN3xYoVu6zkx48fb6+++qr3aN50001+b88884w9+eSTdtVVV1nVqlVje+4ZcuXa88ln9erVLpBTUCMxsPONN95oRx99dGzNnoVrYTPeIfYKdjvmmGNieyQ2eVNzWdeB86xDr2l254fRl9t7TbXOn8+KnS1z8Ay/9NJL3rt+8sknW9myZe27777zPJJRh8U333xj3377rbVo0cJOOOEEF9Wk2XHjxsX2EEIIIYQQWaFQzF0ATxzjyipWrGgNGjRwVzT/I3Tefvtt9zDhbUD8sW/t2rXdvhzD9s8++8w9a4iJgw8+2BYtWuQeNTwdNIzxbuBpa9iwobtWe/XqZR9++KENGTLEr8Ex8cIH8Pi98847NmXKFLviiiusWbNmsS07RCPHlClTxn8jTDkfYS385Xp16tTx8LMvvvjC3nvvPQ8x5X4qVaq0M1yIZ/ryyy+te/fuNnLkSA/rHD16tDfemzdvbvPmzbOXX37ZvW3YBQhrfO211/z5DzzwQLcJ58cjQ4glY/O4BqL29ddf97BRrsPfSZMm+XkIlaSRX7lyZStVqpSfFxH7/vvv23//+1/7/vvv/TwHHXSQP+vixYv9XJwTgYHYZZ/8+fP7PaS1HefnebA3doiHkNvnnnvO3+Mhhxzi5+Dee/fu7TYtWrSojRo1yt8r4aLDhw/3Zy1fvrxfh+fneYsUKWIDBw70e+bZeJb58+f7fWJrnpl1HMO7xLvao0cPFzy8F7btiuDnXKtWLLdR2zXVyg1meVJTLDVXtAVzFS2Q206qVzJ21ozh/uvWrWunnnqqNW7c2ENnCXFFsGO/KlWqxPb8A/Zp1aqVHXfccZ6OSPu8+1q1avm59jUKxYyGQjGjo1DMaFA+KhQz+ygUMzoKxYyOQjGjoVDM/ZgjjzzSG/R4Gjp37uxCCS8dIHaCJ4v/8+XL5xURwuH55593jxwZYeHChe4ZQqzxgvH2BcHB/xzLvg899JCHCXIOGsecA6GXFq6PqGNMGEIS8Hwg2hAeLMFjglhBgOAVIZQUUURiQJQhJLg+z4Dg6NKliydEvI8ff/yxCxGuRcMXMcP/3DcLDWJEC4IwgGjlHngWQh7xhHEfFASs69q1q4tJrhdsx7mCDfif50Agcd+APQiF5Xych/t74YUXXNjSAEAcT5w40QUdIX6cE7GJvbm/9OA6CK1gK8Qez0xDgvfFu0aIEoaLgOMaiPkBAwa4KMcO7Icowa6cAxCZCBtCE7k2tuZZ7rvvvp3HzZ0710N5Q7jiJ5984s/C9bEB9snovvc3sHWFChV2FloUYIhh1pMX0gOxHgQ7BROFH3ZChAshhBBCiOwhj90ugIeBBiuiCHGBsKO3B+9So0aNXMzgmbr66qt93BC2pYFer149O/fcc+3YY4917xJCgW2EoOHdwItHg5hGPx43PDwsbdq08VDEo446yseZcU08GzSYA/RmIngQnC1btvRGNELtjTfecPE4aNAg74nCI8W9ITbq169v99xzjzVp0sT3R8QQPkfo4/HHH+8eRp7x0EMP9Wu9+eab/hwPPPCA78e947GjAc790nuDt5JJWnhGQOQxucxhhx3mHpsaNWpYu3btfDseGYQRz8z1jjjiCN8XAcs4uxNPPNEFLc+MMOMaPMOLL77o57777rvt9NNP33kcXjy8PgginhlxuD1921lnneXCjTF0CN+0XiBEHNdAlCFmEXGIPMICESR4OvEYcn5sh8Ak1BUxgt0OP/xwO/vss/2ZyEsIN7aRHnh+RB6Ty9xyyy3+DNgMW5E28K5iR4Q2dsNr+Omnn7ogZKwZtsJupLld6d0PHruff99my9ZvF15/dlZmCyKKC+dLzZbHLi2IYN4xHkeeNSNxx0Q/eELxZuMdJX2deeaZnt72NfLYRUMeu+jIYxcNeeyiIY9ddOSxi448dtGQx24/BzH24IMPungL3juEGVA4AF6dAC8S78y//vUvn1gF0YVooAEJHIMgYeHlA+ICzwVeNAQKgg+PEQmDlxcPiYQKj8KJlwvXXnute9gIiwvbA1wHsRXEIdsRMHiHuBZCEsEDPAfj3hAbCNLgXUHwIZ6yA9cjHBGBhd2wwX/+8x/fhg14Tgh/gw3SgqiiMMErRAgnYFsEKw1ytnMNzoMYCqF/7IO9eQfpQcOhdevW/l7w9DHhB/sD52C8HddFHCLgqlWr5tuwGd5XJqzhmQi1xJbhHQD3gqCl8EOoYHMKw3COkMm5fyAske14S++8806/LqIv0cDL2KtXL3/uiy++2N9/RuBhJZ3zl7yAkN/VSYSEEEIIIZIRCbvdgN5DJtxAECB+QqhgAIERwAvDBBI08vHkhEZ9/D7A77AOIcb/eMTwrrHgjWOmQTxD8dDLhAcM8YWnDbg/jj3ggANcWKUlfh33zqyceKw4D54jBCv7cA8ID4QOAij+uPT+p2EexG0Qk/zF+/jwww/v9G5yHc6Z1gaQ3jrgPtjGfcSLQbx8nCtevLKe/cL/kNF5uXeel7Fx2CxeSCEysQ+CjAWPKdeDHj16eHgs63mmIDbTXifcB9cJS0b3Rqhvp06dXOCxDQHMe0kkGCOHZxchTQcDz5IZeDPx7iGMyU94YJkhNXR8CCGEEEKIzJGwiwiNfLxzhOXR6MZ7RmgdggOhAjTaEXo0/tmH33gfEB6EBV533XUu0kLDPsB+NITx3HAck5LwF7FB4zg0kPHwpBV2XB/RhzhhfBahltwD1+AeOQ9LRiC2EIU8A2GG5513nntawv0jDhGKjHfDk8e5CZ3DM4UgYZ9ChQq5R4pQVJ6XBUHCc3MePFschxjGBgiY9GxAYx6PZNr7ZRveQryGeHQIcWQfxhYSvocgw2bsF4WwP2KU84UlrCe0krBZwkUJW0W0YF/47bff3E7nn3++PxOCPe0zZZdgRyZOwU4XXXSRh8WSJtJ2GkRl89btaXLLri+bty/ZhffOeEbS04UXXui2iYdnjH+38e+LdI1HFIFOOgoCWgghhBBCZI6E3S7AuCkm77jkkku8MY/YQbCFGRUZc4XIIawPkUQoHePAEF1MrMFxjCVCjAWPBP8jGhBhjB1jP34zNovxcTTyCWdjMhXGvSGW0oKX7corr/TGMTM5MqbpsssucyGK4EEQAsIDsRAvQAgp5L4Za0ZjPIQAsg8ig+dBZHDdjh072vXXX++CinBHzoUoYvwa4Z0IuA4dOrgHkP0ZV8V5ELOIVOzCszCxCc8dH7bI83I9npPrsI1zcw3W4xlDGBKqGGyJFxDBd+mll/p9sj/HYdt40RbOkRbukftjchjOwTn5iyhFZHOfCFvGOjL2i3tAPDMLKPfL8XjYsDUCEIEWQknT2pr74b64vyBu4u+NY/EIEnbLO2eMJKGghL3uKts1nVUqmd/qlC9otXdxqVYmezH0PBOfO0B0M96UcaF4kBmjSGgxz8/7x459+/b1Y5hYBs8nnSV0kvTs2dOFPWkppFkhhBBCCJE5KdsbXdto9OONEdmDRiceIjwTNMSrV6/ujdh4mFCFyTiwKxN64MlizBGNV7wRiBxmQ0T0MKEG0NhHGCCo8PwgBhEBXAvPENdiin2uldmkEoyHYywYg81paCP08MSF79ghTDkn5w8hoYB3hElHOI7rcO/sy8QupBEIz8A2jqfRTmMdEYpIQ5zwDHhbGFdGaCLeLa5Ts2ZNF4M0+nkWJpNhP4QNYxZZx/8IWcQh94BtEJscx32wDpjEhHA97INgRgSEzznwHJwDAcbYOGyFGOadYAdCJuNBoDE+EoHGs7BwL5yTcxNCiu34zfOxL++e52c9tsROeO7C5DQITfbHu8m7QJjx/ByPjfGQ8l0+Qj4RPJwTAYe4xv7YjL/cO9cJzx0V7MP91KhWxXLn/WOynb0FQhgPHfYBBG0Qs0wWQ3jm448/7mPvmLiHyWGY9IexoNiQfUkzvDfEfxjPuS8hTTJjK/laZA3vmjwXX5aIzKE8owz9O9J3IkLHFx2olLcZTcAk/oD8SPuCPJlZW0H8AfUwHbJM9CWyhrqacowyTB2w2WNv50va/q5LJOyEyLkEYUdlhfDc29CRwPXSekapBChj8NginFiYAAfhDAh5OjTYj0lW2PZ3IWEXDQm76EjYRUPCLhoSdtGRsIuGhF109pWwUyimEGKPgdcTQcS3FOMXPJmIOiB8l99B1AHeVj7rwL5/p6gTQgghhEhUJOyEEEIIIYQQIsGRsBNCCCGEEEKIBEfCTgghhBBCCCESHAk7IYQQQgghhEhwJOyEEEIIIYQQIsGRsBNCCCGEEEKIBEfCTgghhBBCCCESHAk7IYQQQgghhEhwJOyEEEIIIYQQIsGRsBMiE1avXm2zZs2ymTNn2tKlS2Nr/2Dr1q02d+5c375ixYrY2h2sXbvWZs+e7ds4R9pl1apVsT13sGbNGpsxY4YtX77cf2/evNnmzJljv//+u23ZssXXCSGEEEIIkR4SdkJkwOTJk+3JJ5+0m2++2W666Sbr1KmTTZgwIbZ1Bwiv++67z2655Rbr2rWrC73AqFGjrEOHDta+fXu79dZb7Y477rDbbrvNf3O+IUOGxPbcwffff+/bvvzyS/+NoHvggQfsueeec9G3O+RJTYn9J4QQQgghciKp2xuSnQoXLmwFChSIrRJCrFu3zl5++WUbP3683XjjjXbGGWe4Bw2BVbt27dheZp9++ql734oXL24LFiywww47zIoVK+bb+Nu4cWNr1aqVb0co8hvxxrpDDjnkT/lu4sSJNnr0aGvYsKHVrVvXFi9e7OKP8zRr1szy5csX2zP74OlbvXKFfTR2nX0+doUNmbrcBk3Jevlu8nIbOn2lHVW1qKWmZE8U4t3s3bu3C1y8mzxDrlwZ9x3hzXz22Wft3XfftUGDBln+/PmtUqVKsa1/H3haN2zYYCVKlIitEZlBnti4caPsFQHyB3m/YMGCsTUiMyh7iWSgHM2dO3dsrcgI8uPKlSs9T6ampsbWiswggob6MtTfImsoxyjDpB+yx97Ol+vXr/f6WB47IdKBzEEIJRnwqKOOcpFy5ZVX2umnnx7bw7yhMWbMGKtSpYq1bNnSxeCIESNiW82KFClitWrVciF40EEH2bZt2/x8/GahkRJPShoBlfb3rpJr+2mmLVxno+eusV8jLOPmrdl+z7GTZMGwYcPsmmuusb59+7oNpk6d6s+bEYSv3nnnnTZ06FCjYwlxfP/991v//v1jewghhBBCiChI2AmRDniPypQp416z7t27+9g3iPdAIV7w0jVo0MDq16/vHjVCNek1SUsYIxcfqrkvyZ2aYnkjLlHCNw844AC79tpr7eqrr/beu6x61T/77DMPNWX/Z555xu666y7v+XvnnXds06ZNsb2EEEIIIUR2kbATIh3wIhF+iWDp16+fPfTQQ9atWzcP0wO8UYRpEiJ06KGHWtWqVd0rhwBk3F2yQVhpixYtXNxm5qkDhBseOsQzYadQrVo1q1ChggtlxLQQQgghhIiGhJ0QGcC4NsIDW7du7WLliy++sLffftuFCfH4TI5Sp04dD8XMmzevNWnSxGPO006wkkxkJeqAENM8efK4SMbrCcSeM66NbX+XV1MIIYQQIpGRsBMiE/DEXX/99Xbdddf5+DjG1C1ZssTmz5/v48QIJ3z88cd9+fHHH31ALPsonDBjCNNkEhls9corr9jdd9/tHlFsqYkRhBBCCCF2DQk7IdIBbxICLlC+fHkfX8f4McI0mSwEYVKoUCFbtmyZL2wvVaqUe+ySMRwzCqeccop/IqJcuXIeelm5cmX3fOLJSzupjBBCCCGEyBoJOyHSgU8PPPzww9ajRw/r1auXvf766x5meeyxx7pX6aeffvIxdYRqPvbYY7507tzZmjdv7tPZDhw4MHamHRCiSIhhZmGGYZ8Qzpj29+6wecs227g54rL9mKiEyWUIqczsUwdsO/PMM/3TCNi2bdu2Pr6O2UIZeyeEEEIIIaIhYSdEOtSsWdO/Scf31fr06eOiju/ZMd5u2rRpPmlKvXr1fHKVeKpXr+5eO8IK40UcnihCOUuXLh1b81c4F0sQNngD8V7xd3c+fbBxy1a7tsWB9p+2Ve2xs7O5nFPVHjy9iuXhWwnZgDFyK1as8G/Zhd94MfkEBDA+kc9F8DkEIIwV8cwx8+bNs+eff949pG3atMlUEAohhBBCiPRJmTBhwrayZcsq/EmIdIj3lgVxxTqWjARIetvDebISaGn3y+5xGcGEJNOnT7fqVbeLtHx7zxPWs2dPe/LJJz08lXvmfrk2M4t27NjRunTpYi+99JJ/EuG2225zjybjEhHM7Euo67nnnuvL3vhwZxQWLVrkghORLrIGTyuCnplNRfaYMmWK17l0AomsoYOI74oy5pmZd0XmkB/pPCNP0qkosoZx83RIMixAZA31POUYZRid1iJr9na+pDOd+ljCTogcTBB2VFaMD9xb0OgaO3bsn8Qs3+6rWLGif9KA7Uwqw4feaZzRUPv11199fB3CrkaNGr7sD0jYRUPCLjoSdtGQsIuGhF10JOyiIWEXHQk7IcRus6+EXU5Cwi4aEnbRkbCLhoRdNCTsoiNhFw0Ju+jsK2GnwSxCCCGEEEIIkeBI2AkhhBBCCCFEgiNhJ0QOJ7NPLIi/QoiJbJZ9ZK/o7KnPmCQTSmPZR3kyOrJZdFSORWNfpTEJOyFyMHxzj4+Aa5xF9uED9GXKlIn9EllRtGjRTD/jIf4K6Yt0JrIH5RflGOWZyBo+mYO9/u4ZhhMJPjVUsmTJ2C+RFUx6xvwcfI5JZI99lS81eYoQQgghhBBCJCiaPEUIIYQQQgghcggSdkIIIYQQQgiR4EjYCSGEEEIIIUSCI2EnhBBCCCGEEAmOhJ0QQgghhBBCJDgSdkIIIYQQQgiR4EjYCSGEEEIIIUSCI2EnhBBCCCGEEAmOhJ0QQgghhBBCJDgSdkIIIYQQQgiR4EjYCSGEEEIIIUSCI2EnhBBCCCGEEAmOhJ0QQgghhBBCJDgpEyZM2Fa2bFkrXrx4bJUQIqcwb948mzt3rm3bts0OOuggO/jgg2NbRGDatGm2YMECt01a+6xcudKmTJliGzdutAMOOMAOOeQQy5UreTzwN7QAAA11SURBVPvDSEssUKpUKatWrZqlpKT4b1i+fLlNnTrVNm3aZCVKlLBatWrFtiQnpJvJkyfbqlWrPN1UqVLFypQpE9u6g5kzZ3r6g0qVKlm5cuX8/2SHfLd48WLLnTu3NWzY0PLmzevrN2/ebJMmTfK8mS9fPs+TBQsW9G3JxooVK2x7G87zIGU8YK+6detagQIF/DdpEHutXr3a12Gv/Pnz+7ZkZsaMGbZw4UK3W+nSpT3vYTtYsmSJTZ8+3dMa5VyNGjV8fTIyZ84cL/NDOR/SGuUZ6axQoUK+nnp00aJFvj29ci6Z2Lp1q40bN87zHHaiTCd9xUM9SfnGdurRkiVLxrbsOsuWLfO6RMJOiBzKzz//bN27d7dZs2btFHYXXXSRNWvWLLZHckOD+quvvrIRI0bY/PnzrV27dm6fAKIY+40cOdKFStGiRe3UU0+1s88+2/LkyRPbKzlYv3699e7d24YOHbqzo4DG0GmnnWann36674M9sdfo0aO9QUSdcsYZZ1ibNm0sNTXV90kmqGA/+OAD++mnn3ZW8FTgV155pdWuXdv3GTRokL333nv2+++/++/KlSvbFVdcYQ0aNPDfyQoNxAcffNDLrsKFC9vzzz/vDZ8NGzbY22+/bQMHDnRhh0A5/PDD7dprr7VixYrFjk4eRo0aZZ06ddrZ2Gahof344497J9WaNWusR48eNnjwYE+D2Ktp06Z21VVXWZEiRWJnSS4Qup999pn169fP0xllVb169axDhw5eptHgfuutt7xhvmXLFk93bdu2tdatW+8UN8nEO++8Y++///7OOi/YABH82GOPeZn29ddfW69evVwoh3KONEYnQrKxdu1atwVtC/If9jrwwAPt3HPPteOOO873+fzzz+3jjz92YUfdSMfBdddd54J4dwjCTqGYQuRAZs+ebW+++aYLEir5Z555xis0GkWhEZnsIECwz7HHHus9/6G3FrAVFRoNp5tuusltiffpk08+8YZ6soGdaABdf/319vrrr9tJJ53klRIVOkIvpC28B3feeae99tpr3rD88MMP3YbJCJU6nQEIlFdffdUaN27s3rsffvjBt0+cONGFMPt06dLFHn74YfcUsA7RkqzQ200+w8uJ0CVvhsZk37597YsvvrATTjjB8+RZZ53lnQ2ffvqpi5pkA7tQbtGIJl++8cYb9sILL3hDEvr06WPffPONnXLKKW6vk08+2TsTaFgmo71gyJAhLlTwNnXt2tXtcvnll7vQJd+R/+ikeuCBB6xbt24u7NgfoZeMkMfoHCB9sdxzzz3eQYB4q1Chgv36669e9uOVevHFF+3+++/f2Sm6bt262FmSB9oH5C86nLAX6QixRxqinqQj+d1333UR9/LLL9vtt9++s1OUenZPIGEnRA6EMJPffvvNWrRo4YKkatWq3rCkN4dtwtzTdOONN3qFRGMyHkIKqcjxnDRv3twrd2yJuKFBnmyNIho9l112mTeGsAU2IdQSLwDhYEuXLnVRd9hhh7lHgDAcBDMVO/ZKRshzNBhpAGEPemvp9Q6NnRBO2LJlSw/ToXebkENCn1iSFUIwhw0b5t5g8iZeEwQMeRTvObY88cQTPR2S1vCykPYQgskIZRF5EXuw8D9eAMoqojaI1CCNse3oo492zyb2orGZbPDM33//vYfVU56VL1/eQy1r1qzpYoVOT9IfdSUNc9If5RjlHJ0yyQhhziFtsZB2KMMoz+h0GT9+vEd0kCcReng/WfC2I/CSDepD8mTFihV3hvGS3vBksn7MmDH+t1WrVp7+KPNpoxH6S5ttTyBhJ0QOhJ5/GkLx4TYhFh5PgviDtKIO8EZRWREGFsB+FM6Eg6V3TDKBkCMdUWHRsCakid5I0lsQvcFe2DGsSzZIJ9gF++ApQdiFMEzyKIIlPo3RiMJWydjTDfRY432jQU3DMeQz7ETjGvFGAzyEhTHujoXjyJfJBmkFG/Xs2dP+/e9/u+c3CBA6DbAX4+pCNEKwHWmSJdnAJnhHSF94fh966CHr3Lmze1GwJeVaKMcClGOkv2TNk/HQ4fnjjz96NEYIF6ccoyMhtC8o80lzpMtktBmdmwxv+/LLLz3ygHB82hN4zcmHpDHsFcYF8z/2ogOLunJPIGEnRA4kuPTjx84S8kXlReEsMofebgpahAsFL1DZ8z89cnsqZCIRoYE9YMAAr4So3PGg8D/2whtAIwhIb1Ty2At7JiP9+/e3Sy65xD3DhOjgBcAbAKQhbBXGhlHpI/KwI2MlkhF6s3/55RcP9SX9xHeg8D82oxEUGkU0JhErNCCTscMKG5Gm8NIhbEljhPQiVIC0FGwE/I8QxnOVjI1uRBtlEVErpDPsw5i65557zr2b1I8saetN8in1Znx6TDawC2NbESl16tRxb1PIk5Tz1JVAxwHlGHZOxrYGovfSSy/1PEZ4JcMV8JTjoQPsRVlPugLy4562l4SdEDkQKiIK4vhwGwpfoGEkMieIExo/oTLHftiU8JMg9pINKh/GBzCu4tBDD/WJZAB7scQ3FoO9aFSGtJdsEOLFhDwXXHCBh+QMHz7cx25ip2CftDbDjsmYR/Gm4K0jLOmoo47aaQugIRTSGA2j4G2K3x5mzUwmCPdlDM///d//2SOPPOIhl3jpGHdI2sI+2AqbQciHNL6D1zOZQMhRnuOxu/fee33iGSZ4wmYIPLZD2noTW5InQ3pLRsiflF/Uf0ceeaTbIqQxbBrvbUrmcoxwSjr06HxiwhREMNEajLej8wXbkM7SeudYv6fsJWEnRA4kCI/4CgrPCYUtPW0ic7AfBW18o5uKjQKZ0MNkbBRRiTPbFxNYEE7IRCrB24S9SFvx6Q17UeHj0UtWIczYOWZSpfHIJDz0zFLJM7kRYgSbBpthKxqY2IqGZ7LBuELGmTDG6a677rLbbrtt56czaIDjzaNRGbwugO1oINH7newze5P/wudaaEDymzKM/4NgwavJb7wrwWOQTNDJRP6i/A6hg0zQg62C5yltORbGTBFex7ZkhTHnfNIgPgwTsGe8sCOtUY5hY2yWTJBOmKyICcMYw0mHXvv27T2NUe7jKcYu8cKOsox8SccUdeWeQMJOiBwIA3dpBDHegsIGgcIkFoQTStj9mSDSaGgHmHCAgeKMxwjhEWPHjvWKP8w4l0xQcRNSwmxfiLobbrjhT+IDe9GwpmFOpQ40xLFtMtoL6LlFwAWoyLEjNiEfIvpoKIYxUYy9oOGEHfdUBZ9I0EmAx4mwperVq7s3KnhJKM9IYyyM6QmTyyD8yJ+kxWT0DtBQDJ1PCF7SEmUU9iI8k7zHFPR8zgXC9+yoA6gfkg06Vpjgg5l8w0QV2ASbYRNmKkT0kq7Ir9SdlPvYKlnLMUCIMJsv4pdJUoJ3HFFHOUa5Fsox0hv1JvUnnaDJBHagPKLMCuURHSh0IrAOLx55EzuSxiDUE0y0Qp7dE6RuV5OdSOzJWCgKkVOh4Ugjm54jesDpLaLHjbErTZo08Yos2WGcGN9m47MHjGmiZ5YQQyorKngaQIxZwX6MWWHQODMcEl6RbI0ivG9Mo46dSFs0FKno+T4WjR8a4lRohOpQwTOrIQuzozH7aDKGyZFemH6eWeMIjUMYM4kK4oWZ9rAj2xDApLHvvvvOhR3hrfSIJ5t3gAZQo0aNfAxiWBj3hJDr2LGji11EMekOezE7Hzajx5vp/vdUoyiRCB50xosR/kV5j8gl/Jd2HZ1VwV6kNeoB1vEtxTAmKpmgHKLjCXtRTpH3GDdGJwLT+tOpwszRlPfYjDxMmXbEEUf4d+xCJ2CyQduB6frJo9R/8d5eyjHqTQQwNsOezIh5/vnnJ9137GhXUV7RpqAjnU4D2hn8JSyfz42Qxpjdl/yIuGM79enFF1/s6XB3oDMC75+EnRA5EIQHY6AIKaE3iB63c845xxvZ8Z6pZIbClwoJexAyQqGM14SwCYQKnikqLXrFEXk0NPkQcjKGMFFhUBFRKSF8EXg0kBBz9IBTgSPiCHWiQ4F0xycRaHCHkKdkA+8SDUkECOmKBjfhOXSuYEPswlTXbMODwDoqdwbZq+NlRzgheY/8yWcNKNOwKZ0ueOzwDBAWxsQ0u9sgSlTo/afHHzshcPkkC2kseHzZjo2oA5j0AtsRGhZCNpMNOkuwAd4RbEb51axZM5/sgnXkwfr163uaw+tEOUZHDDZN5jYyQoQy//jjj/d6ML7TiTqScoxOKwQKdQD2Ii0mW+cUkL6oExF4fD6Djs9//OMf3tmCx472A3UlHQjkXeoBOlpIh7tLEHYp2yudbTRqqLCFEEIIIYQQQiQOiG8Eo7oFhRBCCCGEECLBkbATQgghhBBCiARHwk4IIYQQQgghEhwJOyGEEEIIIYRIcCTshBBCCCGEECLBkbATQgghhBBCiARHwk4IIYQQQgghEhwJOyGEEEIIIYRIcCTshBBCCCGEECLBkbATQgghhBBCiARHwk4IIYQQQgghEhwXdikpKf5DCCGEEEIIIUTiELRcyqRJk7YVLlzYChQo4CuEEEIIIYQQQiQG69ats9WrV1vKxIkTZ21XeRW3bt0a2ySEEEIIIYQQIhHIlSuXbdu2bdn/Az/MeQXIt4a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Google Shape;100;p5"/>
          <p:cNvPicPr preferRelativeResize="0"/>
          <p:nvPr/>
        </p:nvPicPr>
        <p:blipFill rotWithShape="1">
          <a:blip r:embed="rId3">
            <a:alphaModFix/>
          </a:blip>
          <a:srcRect/>
          <a:stretch/>
        </p:blipFill>
        <p:spPr>
          <a:xfrm>
            <a:off x="4462253" y="1707698"/>
            <a:ext cx="3495625" cy="4437185"/>
          </a:xfrm>
          <a:prstGeom prst="rect">
            <a:avLst/>
          </a:prstGeom>
          <a:noFill/>
          <a:ln>
            <a:noFill/>
          </a:ln>
        </p:spPr>
      </p:pic>
    </p:spTree>
    <p:extLst>
      <p:ext uri="{BB962C8B-B14F-4D97-AF65-F5344CB8AC3E}">
        <p14:creationId xmlns:p14="http://schemas.microsoft.com/office/powerpoint/2010/main" val="26147685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813368" y="240080"/>
            <a:ext cx="10814050" cy="990600"/>
          </a:xfrm>
        </p:spPr>
        <p:txBody>
          <a:bodyPr/>
          <a:lstStyle/>
          <a:p>
            <a:r>
              <a:rPr lang="en-US" altLang="en-US" sz="4000" dirty="0">
                <a:latin typeface="+mn-lt"/>
                <a:ea typeface="ＭＳ Ｐゴシック"/>
              </a:rPr>
              <a:t>Brag Sheet Template</a:t>
            </a:r>
            <a:endParaRPr lang="en-US" dirty="0">
              <a:latin typeface="+mn-lt"/>
            </a:endParaRP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AutoShape 4" descr="data:image/png;base64,%20iVBORw0KGgoAAAANSUhEUgAAA3YAAAHgCAYAAADpDf/6AAAAAXNSR0IArs4c6QAAAARnQU1BAACxjwv8YQUAAAAJcEhZcwAADsMAAA7DAcdvqGQAAP+lSURBVHhe7J0FnFXFF8fPsnR3dwgoNoqBYndht2Ki4t/uBLs7QAUVE1tsFDFQbEyQ7u7u/e/38Aavz7dv31sW2Ae/r58r+27MnTsz997zm3NmbtbQoUM/z87O3mPFihUmhBBCCCGEECJzyNVylpOT81PW8OHDc8qUKWNly5aNbRJCCCGEEEIIkQksWrTIl6whQ4bk1K5d2ypXrhzbJIQQQgghhBAiE5gzZ45NmTLFivEjJyfHVwohhBBCCCGEyByClnNhJ4QQQgghhBAic5GwE0IIIYQQQogMR8JOCCGEEEIIITIcCTshhBBCCCGEyHAk7IQQQgghhBAiw5GwE0IIIYQQQogMR8JOCCGEEEIIITIcCTshhBBCCCGEyHAk7IQQQgghhBAiw5GwE0IIIYQQQogMR8JOCCGEEEIIITIcCTshhBBCCCGEyHAk7IQQQgghhBAiw8nu0qXLzeXLl7cyZcrEVgkhROEyffp0e/PNN+3rr7+2JUuWWKNGjWJbVrNs2TL74IMP7Msvv7QmTZrY8OHDff/s7GyrU6dObK/MZcyYMdanTx+bOHGiNW7c2IoXLx7bsu6YO3euvfjii/bnn39avXr1rGzZsrEt/2bWrFmet99//93q16+f536i6DFkyBB75ZVX/D7hPf7aa6/Z33//bS1atPB1mQjPiHfeeceKFSvm7XbcuHHejrl3eDasj3tnffHbb795nS1evNifiVlZWbEtQgiRHthWCxculMdOiMJg/vz5Nn78eF8mTJjgC39PmjTJVq1aFdtr02TOnDl2991321tvveUGG4INMRFl+fLl9tNPP1m/fv28LDHmPvzwQ/vrr79ie/wb9gllPGXKFDeMNgS//PKLXXDBBXbHHXf4debFqFGjXLgOGjTIli5dGlu7blm0aJENGDDAPvroI5s5c2Zs7X/hRYCg/vjjj23q1KmxtWvHvHnzvA4R9Dk5ObG1orCh/XOf0BFCPX711Vd+D61YsSK2x39hW8+ePe2cc86x9957L7a2cCiM+xJhyjX98MMP/nvGjBn26aef2meffebXWBShE4Vrps3T9lOFzhSeC4MHD7aVK1fG1hYM7veHH37YOnfu7Pfz2kDd3XTTTXbJJZfk+QwWQhRNJOyEKATef/99+9///ucvwosvvnjNct1119mCBQtie60dGDX9+/d3oyeZiChq4DGit71SpUrWsWNH23fffa1UqVKxrauhFx6PQ7ly5fxfeuv5u3LlyrE9VkOPFELlzjvvXFPGV199td17770bxACZNm3aGoOOvOUFPfFcc4kSJWJr1j3hnCVLlkzqCYjuV1j07dvXzj//fOvevbt7YzMJ2ir38zfffFPk8869Urp0ab9P8NDRvqpVq5a0nSHs8CAjwCZPnhxbu3Yg4BLdl/fdd1/a9yXPAq6JZwDwL7+LqqeONoJQ5vnP8tJLL6Us0grz2nj+jB071p9Ha9tBEzpmSGv27NmxtUKITEDCTohCgJd7MEgqVKiwZkGcFFZ4DcbTq6++as8884x7QjIFRCjlQ3jYeeedZwcffLCXSxTKDnGBd4fyouwweqJlh6cLoYARRa8+aVSsWNGPoXf/559/ju25/thtt91cVCLga9asGVsrqBPqNBPDATGOn3rqKXv77bfdk1yUiQ6h4P5JJYyWZxRe5gceeMCOPfbY2NqCw33Zo0ePInVfrk/o3EG8UhfUwdChQzdIx1uVKlXssssu83o98MADY2sLRtOmTe3mm2+2u+66y9q2bRtbK4TIBCTshCgEECAYgZtvvrmHwyBAMHbuv/9+FylAuA6GD+MqCMEh3CURGAp4udiPnnVCOTEUMB6Cd2XYsGGeRtQbyH7sz3EshGdFw0DpqR85cqSPy0FoYcD+8ccfni+gx5dtv/76qx+bSq8z+xBmGM5J+oGQHzwgiDQMQMItCU+Nh+tif9KjvPjN31FDlRCzgQMHelp4/QjvpJwfeughDytr2LBhbM/V4I2gjMgXZRcfxoU4JgSK3mnKA4OM3/RUx0M5UyeUDdcbwHhlIe/8G0CEkx7nJuwUgRMVqVEoM/Yjr/FlQ2855ySv5IF9KFOgPKNlH9pKPJwXDw5pkxZ1TshcKowePXpN+nh41gbaAenQzmhzXEu4NqC+aXesC9cYIByPuqE8aMe0f/YbMWLEv8o9QJ1S55yP88R3hHB+jg/hguxDWXJPsGCkcz9zTu7ZENrIubgO9idt6jgabkj5U2a0FY4P18m+eYXDsj/7sHDvx5OsfXAv0HYRUwhp8snzIT/PcGizob0Qxkd5cG1so/z5Hb32vPjkk0/yvC/POuustO/LVKG90A5IhzadqOwom+gzN5yXMo9COwr75PVczgs8u7TPI4880ho0aOB1RHqJoD3QNsI9GO34CM9AjuU5zPWRl5Cv8KynvYW2HfW4Um+hXvk3QN2GZxdtKbqNfcO9xDlD1EFIJz4t4F4i/5yfdONDT7lHuW9o77Qd7ml+U+bxaXE+roXzp/rOEUIkJyv3Zs6pVauW9/YIIQpG79697Y033rCdd97ZLr/88n+9sHlZff75575gPPKiZTuD5Q866CA3hoCXHmNk8BQgLjAMq1atakcffbT3sj/xxBNuvAWRxParrrrKdt11V3+5MgEGY7iCEUuvOdsOPfRQn4QAo4IeWIy2vfbay/dFdBA+tOWWW7onEOGF4YC4wlBhyUuQ8OLGg/jjjz+uMVp5juDF4pyEh914441uWGEoUw5cO9sQYvFgWGAU7bnnnm7QYDxsscUWnneuj7AuDADyesUVV/j1JYJywdhkoRwxTig/juPcW2+9te/HmL+nn37ajjvuOC+Hb7/91q+9bt26dtRRR62pFwz95557zg0ZDEXq5KSTTvLtGCy33HKLG6833HCDbyN8iQkt8FRwvYh9rh8jqHXr1nbppZd63jHs3n33XResGEOUM4bhAQcc4F5NIPSWHvhddtnFf1NnpHfMMcf4mDiMsjBesUaNGrb77rt7e0EQU4bkCeNpp512chHCtRByuf3221unTp2sdu3aLthuv/1234+2S/oY24z9IeyXuiVvlAvXfPjhh3sbTMYLL7xgr7/+urVr1869CJzzySef9HA9yps2QV1SN5QJIboYeIylwoDlWk499VS/HiA08vHHH7eTTz7ZrxdjmvKjvCkrrjm0U8qdcqW8qS/y2qxZM9tnn31sv/3289+UI2GD2223nZcVE3YwMQde1++//97ri7xRf+SF8uEaCLMjn7RTtrMfHg08X7QBzsc9RllzTbQZFqBcuaZWrVr5b66TkFWuOdQhzwTqhTZKm2dMKu2De5fr4xx4Y4JHhn0QVexPPr/77jsXdjvssINvTwT5pi4oU9rxiSee6PnlWUI7Y7KiL774wp8jhHpSZtQZ1xpP/H155ZVXrunIiiev+3KrrbayQw45ZM19yb3GdXNexotxjyEWsVPCPYaQYtIR6o1y5HmKl4m2yfMHaLe0Q+o67MOC2Nhss818XCztnDG/PJspY9oGdUCbCvd/MngO49nienjWMeaWZyLlSLuP3ie0R7bRfrh2rpfjuYd5HnOttB/SI5SSOuaZxDuDdNq3b+8L9c3C85RrPvfcc61ly5aeFh2J3BtERvBu4d6mPClDtvNMPv74430bZUJ7pq65l6gLrvm0007zeu3WrZuLZdrFtttu63lmX54LCETOTwcCz2jS414HnllEMRxxxBFe1uSH9GifPH+pI9oy1/jss8/6/cpzl2ciz12OC/eyECJ1sCO4r+SxE6KQ4GXEi5mXIUYFCy80XoAYFxizCB+Ms+rVq7sAwDgJQgzjCnGF8MJ4YT+MIYwmjDUMriAYeUmynXFrpM/Lm4kQeEGyHoHASxXDvE+u4MNo51he3sHAYjuzIJI2IgEjgvQwFlgXDO9EcB7ySjqkxzlJi/NgrGIsURaIMowJRCuGIfvk1YmEgb/33nu7EYOIwLDjeKAsKVcMCQzBvEQd5yFPzz//vPdmU2bkjesmLAxDIng9KA/yhOGMMU+ZsmA0ItI5JyAAMdjYhvEP9KADeSVtyomFMg0GJyKcc5Nv9qeeaCMsIZ+ch2OoL66VtoCxRdkDecQbw/HkgXKh/GgrGPGIDc7BsUEoIIijUA9MpsC/7EsZIsa5LvKRyIjC0MUIxRgkb9QbXuMg5AsC56VMyCOGYWgbGK6PPfaYlwftjzFinIv8cf9AqCv2oZ1yHKIUw5yOkDDRBr3+CEDKj324XuoNbwH3SNiPekPQUY7UPe2EcuXcLEDZUt5cO3VMe6BcaPusC2VJXSPOgLLk3uGe4B5ASLMv7RWDHjHFNsqddof45Ro4P/vhMQueDUQwafB3qGPaEu0DkQCkiwAgn+QFwz+ZqAtQD+ST+gXKAxFHuuQxXDttFkM+vk0FovclQiUvURfae6L7kvLnvox6n/KC8uU+477hmRXuMUQfZU0HW/D20s6YcAXRhJA95ZRT/HzkkbIkLZ6ZdAIA6ZAv8oEg5HmdH7RdnuOIQdJE5HAO2lXUw0175toR+ZQz+1LPtNd4aOd0KFD3iE325RlAOT366KMuhGj73CukwTXwDOF6qAfqLtQrZcD9Spvm2cV9FDoaEIfUCfvzzCe9aGcI7YP9+Q20czrCuGbKm/KiLLnXeBewHsIzi/157pAu+3Mvc02hXGhX0XcO+QjPPSFEwZGwE6KQwMjAeGMCFcaw0APLi5gXLj241157rRudjzzyiF1zzTVulGEkBoOGFyFGHi+5rl27+n70mmKo4XmjR5gXNC9dJicg7TZt2qwJpcEgwHPAcQ8++OAazw2GAD3KHAcYRngN6P0mbBRvDgYl+cQ4u/XWW70Xfv/99/d1icDowQjASMGLwjnxLNEji2GDkMXou/DCC70XFmOWvBKehbcpXehRxsjBcAmGdyIQNxgsnI8y4zrIGxN5YAxRDsG4B8oCI6RLly5enngSyT+GVagXxBZlR3p4DvDeBA9agHKi/kkfow6jiJ5pzo0HBy8Cxi0LaVE2GD1cD+XHuRE3eCs5N73eIV2OIW28K6SHVwQDkjzzm4XjMS65nviQSQwtvEf05lPfeJXJAwYe7S0K61mHgOHctCfSZkFoY+RhLJOngoBQQDAwsQb55nrJM+nhFeI8eLWoA+oc0RBgP9o4XkXK6vrrr3eDkc4E2jhwD9FryScl8HxwDv6l04C8RwUYUDa0T+4X7i/q/4wzzvD8ILSoO+5FjE+MWOqKdaHc8QKSFt5R8hHSxdDmPubcXBP7Uba0JcqXdoowZ3/aBnVDetzXeBfpdcV7TzuiPNjGNbMvx4b2sbaE/AYoYzwmtBM80XgwE7WpQPS+pDMqL9gvv/sS4ZIf1BedAtzD1AnHkw75xftK+XIe4JlG+e2xxx4ujmhriIcw1pc6o73Qpqhz0uH5zL2NCGFG2fzAE8YznOcmz0I8gSwIOTpiAjwryQ/P/HAunu3cx5RvPLQfOrDCs5j9KDue5+FZxfOZ8qAjivKN1mX4m/uHdrfjjju6h5q226FDB99GWXE/0t64l2hf3As8a6L3N8fzm/bIteK9C/cA0Qd0/JAHtgPnZn/SOfPMMz1d9qN8uIbQlkLeSO+2225zLx8ew+i5hRDpI2EnRCHCS42XbVh4cWH00GuMAcGkDPfcc4+9/PLLawzaYFyH8S0YIvQcA8YhLzvS5SUciL78woudFyzHAi9VDHGMLQzOYHRyHHni5c4LHViPMYPRgNhAuNCbimHBvonA8CTfpIGXADCaCCPEAOZ8odc45JV/ExkxqUDZIcAoAwzbvCBPGCxcC54MjgPChBCzGBahvIE80ZMdhBrXQ9ljWIX92EYd4smgbDAcMSLjoRwx6FgwiIMBhXcW4yUYTOzHNRB+xzqMVIw3FsbXUEYYywF+I4YId2J/wJDE2MOrRXtCGGCMUl/R8uF8iCQMO8qP7RjW/EubCSGgAf7mumlTXDOGa8gbobIhb6FO04FjWBD45J1zIcAA4z54a6kDvGfUASI3wLGUwzbbbOO/ae+kRZ0ilBFu0XsIYx44hpBO1kfLhmvBm0fYHQIgwH6BaHtFRHIv0olCJwaGKAY75UR7Jx8QjqfNBQ8v+cSw5Z4gn+SDdkqd0E6pI6BuCGmkjKkb6hsBGOoAr0h8+ygsSBfhwXODa6JsECnx5RYlel9G76t4wn0Zrjd6XxJGSNmFuo62x3jYRrmE/CBwKRdEBp542gztGvDYck10tHANeB3JB3+zUIYsPKe5p0mH+wjPH9eTXxlzj9A5wvH8S6cVnkHaIunT+RWegYgYzt28efM1k5Hg8SI8F9g/wN/cB3TA0HYpK/4lT+xPmVEOlBvbOAdLonKjPfFcxjPHs4sOG55FQD6oY9oz23r37u35oy1G2z3p0mYRwrQLnvG0E6Ctkl70eQlcA3nmvQd0OnG98c9VntMIaIQdHmqea1y7EKLg6A4SopDAOOHFG17wiDjGr2Gw0MPKyxPjgpc8L/8g1MILORg2vDzzI/oS56XOCxMDIxj+wAuSJWo0AMfGvzwxAPAE8aKmR5UQMa4jGCbxYMiGc7IESJf048+5tmCkYeyTH0Kf8oI8kTfyES0LCNccnzd+h3XkPRwXyhjD/6KLLvKefoQX4+eYHCLUXyI4V7RcEhHSR5BhNLFwboQLBk4U2kQ4H3klfAyvF2NeaE8sGF8Q0s2LkC/yGARFFI4PCwZ0yBv7ky8MuVCWBSFablxv9HwQLbuwLhHRYzBeKaO87qGQ3/i65/xRIzZKNH1A2DK2k3BUBCSdG0FgJMpnNN3466SdBmM8tLd4QprR9sF10j7odFlXROsnlGPISzzR+xKvW16QZuhcSrVukhHyQycK5YJ3nQ4lxo6GMYw8yyhb6otxY4xRpgOB+zmIl5AOIi6kwzbaOMcnA8FI2CfpIOwIDWXh+cQ1Er0RwjnDeWjX0Xsnr3IF2kggtB+OD+0qvk0lAk8x3jLKhLBNygIPGmmzjtl8iQihjfXt29eFLcI5/tlF/eGt4zy0wSh51R+/4+91CHnF+4z3nU6P8M7B8xqeY0KIglHwt7MQ4j/wQg9hWyz0SNIDTK87vauEZuFhYcA7XoLoy5DeU156hLRgsAACEDEYNUI4JngHAOOKnnBejoxZCDBoHa8Q21iixL+E8RrRq0pIDqGkePowTDAGEsF20mR7GHNFmoQ2YSTgneDaCwvKlB5fjAi8SBhQwfDhvPQ6Y2hRxuQNI4Te/GBY4FlhPAtGCYZoMqJlw9+ElWJMEzrFLH9cN+fDAxFvAFGnGIb05odywWikDslLqEPaCXnhNxPU0CZYmNCB8MfQqx/yEs0T10YvNz3fhDpxXAibi+4HpI/RTV1yfsqMkDfaE2WaqI4wwLgO9sEIjuaNiRfw/hUW8WWdDK6FciUUDxAS1CllSZ2znXuINsI9FCYkwVANYX7sFyWvc5IW91h0O2ki6PA04K2jTPCeRI3XvIi/Ttop9y1ClHYajHWuDWFA22DhWgipjtYBocyJPMbrgvzqJP6+xDOU133JfUfbJZQ3el9yzVwr5ZEKtE3Ox7+nn376mrLB60MYKd5gxAHn4TlE+RGKjLgj/DyMQeSctB3uYdp1SIcOOEIS4ztXolBf3FOcBxFIuGynTp18IVyXcHE8h1wf8EzgfHhcKQ/Aw0gYfSqEeohvR/nBe4fORt47hK3iaUOEImAZt8v106HHx8ipR/JHBwbtPwr7cU3UG+HMocOP5z/XyDMjnecqcE8SkUKd0HHG8aQVxkgKIQqGhJ0QhQgvr2CkBTB0WDDECffhJYs3LITOBRjrxguVXl7GVrAf434IASRd9uVfDM5evXr5C5FxHPS88lImPUI8eUmzjdAazokhg2hLZoByDo7hnExGgcESDPxEYCwQsojxzKQUHMfxYcINwohCOGlhgFFEWA/GBYKKa6NsOC9ilLFvzOiJ4Y4II/+EHYV96AlG+BL6l8rkEgHqo0+fPn4O0sFYpPyDURiMFf6ljgm9I5SQcqcHmmNYEAWkxUL7IKwPrwvGH57dkE/GYTIWJkzOEtKPwjoMZNoD5c1x9LxjZEXbU4B6D9fAeRCFrEMcIFKj7ZW/MdbZhuhgUovQLjgHRm907FBBSHRNqcC1YZAyvofr4F7CCEQ0hDrlHmI/BB+GPvnmXqJtsB8eDIi/R6MEo5ZzIaQw9mlztCnSRrCH8sDIDfunCuemHeOp4F4hjVDGlC+GN+P72E6nAN7h0D4Ym8v1IyoKg1TrIq/94u/L559/fk1eaW+UXX73JUKW+zJ0GIRzxZ+T39xjhAsSIorHlLGRPO9Ii9kb+U1HGuWKF5t7FcGJgOJfvFIIFyCUFxGI8GdsXUgHTzj5Tia66HgjPa4f0YjYji4hXBJhS14Qf3Q68LxkAhLORbtEyNCm0m1D+RHKjslKwrOLibQof/KM0KTDivGjbON9gvcZkct9EoX2yrOOe4znBoIslBUdHEQx8DwLs5Hm1VYCYTuTvoR2TwQC5cR58nrnCCFSQ8JOiEIAAwJjmxdnPBj6YSISjIHgyaGHGgEQBBeGzWGHHebrEXd40fDYhbFC9GiGiS8wOjD+OR+90vQUYzjxcsaQwvjmhcyEASeccIKLtGAYkc94kYcwxJDlnByLwc9kFmGMUDwYcnivEHgYn1wT10beuFaMm+DNCudMVDbpwLmYOICedIwTrp/8Ulb0RGOoUcYYWqG8wz4YbxjKZ599thtYkChflBEGBmFjIf8Y2QgI0sHzxpg5ypQyCGkEYwUPGBPIUOcYnpQL21lHmSKWKHvqA68AY784H2VO+ggSzscClCfHs0+AdDiWdkLvP8dhVDOmhfRpi0CeaA/ULYYm14ChyXoEEGP2wn5hjBhlxjmZ+AWDneujXkM5I9ZJLz+4RtKMli3ph3C8APuF6wtlGPLDEhVgrKfMCaejHvAuIBi4Z0JoItfJJDPUUZhkA8OTewjvTvB0UbekHz1vANGAwU/Z0X5IhzxTXoTjhvuEe5C8cA3RdLhmromyC3AdYR1psdAmCIFmG/XCfct6rhEDF08T41c5LrQProXyD8+EghKeV6GNh/xRJtHyCPvRJvIi1fsSz3Sy+5I6g/i8hTYS8kX7x8NGXfLsodxICw8uoo/yI1oCzyrHUXZ0rDCOjg4sOk7CpCk8p7gXeA4zAQ/p0K547lG3eYEnDAHJPZfofiAklDKljSDCET7cU/xLPskTAoZnVWg/Af6O/oZQJtH7Kdxj8W2PdTxfgLJHOHNddBjwDuHZxTOQe5mOJbYFjzZ5JASVdko6pBfqgbGR3GuIQq6J4whf5Z5g0iHOBdF7OkD++E2aIT3KDa8l6VAe1BnvHDohhRAFR9+xE6IQ4AWOx4RwOIzM8PIK8GLGGCWUDCMJw5+XHC9d9uceBF6ApMV6/sbYwSMXelF50WJoY9AgIjBuwjY8drxwMVI4FgMHowkjEXjhYlAhAjDGosYhRizHki55pwedMJn8wDCjBzwYXlw/RnH0+jGAMPK4RvITXzbpgoGAAEI4cU7KAaMiGBbAtWLIkD/+xhgkX3ijAggd8kWe6VEH6gQjmzLEOGN/0kBAUUaUJeUSjDmEN/XBfhi2oawxWDgG4w7DByMR4wmjKBjAQLsgn5Q7+cS4oW7C5AS0F4weRBx1HS07ygAjkTKgbBE5tDGMUsQJIg8DlGc7107dk1/yivEW2k0wammX5I2OAgiCI1qGzC6ZyrsCMcSCAUmapE15BOM7tC1EEnnmuilvyo/8BE8Hx3JdTKyA54oQVUQEx9DmqHMmkYiHc3MPYaBSZtRBEMuAxwXRzbVSrqE+AnhWqBfqh7KlvBAktDnaDHkjz9zHeF0oGzpWOBfH4S2iDsLkMJQ718Qx0frnGjieMuZY2hVlE4QU5+c47m3qgHZB+yCdgkJ7oS4on+Dtp/1hYCM2KOPQNngm4OkO+yWjsO5Lnn/cm9QZbZmy4x6g3fGsDPcY7Zs2zX1JW2U7zxfuMdInKoL8I0YQMTw7mRyKPNKJxnhJ6pR8kydETihj0iFveRHaN8KO/JNOFJ4j3HvUH+0glB3CnGtDeFGPlBGeM/LHb66Da6U+yEN4L5BnBCfP7HC+0KaoK9oedUd50PZorzxzSIfnM9dGuVGeQThx3WzjfUB6pE1eaYe0S55rlBlph/qhXmmvHMO9RVnzTAiiHLinyQfPLNoSbZl9w7OE9Ng/+s6hPMhXKu8cIURiuL94/krYCSGEKNIEYYcAJ4xPiGQQbsyEVXQiEDYYhGqfPn08XJ2ZHRnnLIQQGwtB2CkUUwghRJEHbwELXg0hkoGXF68ok90wiy2TuiDqCMXEI0f4pRBCbIxI2AkhhCjSEM5FKFkIURUiGYQrMgsk//br18969Ojh3+bk92WXXeZhjkIIsTGiUEwhhBBFGsboMN6HsTjx4+GEyAvGzNFugHFktJ0wflEIITYmFIophBAiI0DQMdGERJ1IByYCYXwdCxN9SNQJITZ29JQTQgghhBBCiAxHwk4IIYQQQgghMhwJOyGEEEIIIYTIcCTshBBCCCGEECLDkbATQgghhBBCiAxHwk4IIYTDx7+XLl1qS5Ys8Y+BR+E3U8ezxG+D6LFMM58f7MP+LMuXL4+t/S9sC/slOm887E8e2J/PJOQFaYV0o0uyY4QQQoiijL5jJ4QQwnnjjTfs7bffdtGz++6721lnnbVmivjx48fb/fff739fffXVxnsjgKh74YUX7JNPPnHBtvfee9sZZ5yRcHp5RNfPP//sH44eOXKkf1+sevXqtu2229pBBx1kVatWje1pNmvWLHv44YdtxIgR/vu8886zXXfd1f+OZ+bMmTZw4EDr37+//82nEerUqWMdOnTwJf5TCYMHD7aHHnrI804euGamx69Xr57tscce1r59eytVqlRs76LF4sWLbfTo0Z7nZs2a+VT+QgghNl30HTshhBD/gpcCogGv14ABA+yvv/6KbfnHY8f2eK/WvHnz7KeffnLRxjaOQ1zFs2jRIuvRo4c98sgj9ttvv3larBs7dqy99tprvi4Kgg7xFzxwP/74Y2zLv0Hk3Hvvvfbcc8/ZhAkTfH/y9Oeff7rgRCDGM3/+fD8/6ZIHFtYNHTrUnnzySfvggw9iexY9pk2bZvfdd5/deeedXmdCCCEESNgJIYRw8FzxMefmzZu7kEPc8G+A7Szx4IHDo7fvvvu6x2vixIk2atSo2NZ/eP/99+3LL7/0NPHq3X777e4169q1q+25557+EfIA4vL77793D+Ahhxzi+UJ0xQtGxFnv3r3t77//tkqVKtkpp5zinkXSvfzyy22LLbZI6DkMXrpy5cr5fux/6623WuvWrV2c/vDDDzZnzpzY3qtB+M2YMcMXhGAU8sv6hQsX+u8FCxb4b3pRo2UYhfRDeuwfhTwgSBGowL6kxX78zUfbWSgPFoWQCiGEyO7SpcvN5cuX95emEEKITRc8YmPGjLFddtnFvV4ItM0339zDI+fOneuhjogUwjQrVqzoxyC8+vTp416k448/3oUSnjeEU7t27dYIQba/9NJLLkoIu7zgggusZs2aVqFCBf93p512clEYwBOFF493E2GdeOXIGyGgCM8AIZXvvvuun+fII4+0jh07usAj3YYNG3roJnmKZ9y4cS4cCWM8+OCDrX79+h4SynX/8ssvfn077LCDp4On8uuvv3ZPI9eK4OUaEaINGjTw9IYNG2aXXnqpCy8E2FNPPWUvvviih4aS5mabbeZCDBBsr7/+uj3zzDMe/orgRRyH8FH2w/N4ww03uMBE3D366KP21Vdf2aRJk+yVV15xTyNlT77ID4I0Gh4rhBBi04H3DB2L8tgJIYRYAyKmcuXKLu7wBCEcIJGnDqZMmeLeudq1a1vdunXdQ4ZA+f33312EBBAqiEO27bjjjvmOXxs+fLhNnz7dRRzCj3/JGyGfeOkC7Mc4OcQcQrIg4O1CsJJf0uc3wo404ZtvvrEnnnjCr7VEiRIuvAgR7d69u3sKgfLh2hB8vXr18rS4Rl62b731ln3xxRe+H3knHJV1lAfpsRCOSgho2C+kR7khJnlhc53kk7GAAf4mP4m8kkIIITYt9CYQQgjxLxAPhEoi1PAS4bnLSzgg4PDCIejwGLVo0cJatWrlYYuIpEAIN8TLhVDLD7yHnHPnnXd28YJoq1atmotIvG0BBBSeK7yKCNJ0IH0EEyGhnTt3tuuvv96GDBliTZs2tUMPPdTzireMSWEQe4cddph72fDG7bbbbn6NH374oaeFEGPBW4cHEA/bPffc4x49ypNyBDxzeBnxIuKJRMzdddddttVWW/l1kB7iLwhpztuyZUu77bbbPD0mtGHyGoQnwvGaa67xNPDYCSGE2LSRsBNCCPEvECKEICLuCBv89NNPfV08iCLCFtnGfm+++ab17dt3TZggIgkvGxDyiGeJ9WFdXhByiSeMY/744w9Pl7BJhBgikrDHAOILEcQYt4KMM8MLhhjDO4jwRESecMIJHi4KeNXwmuE943oRXh9//LF74jgvxwUoB8Qnwo6wToQxM2xyDryfHE9aXP/WW2/t4wopZ8JAjz32WD8H10f5AWXF9R133HHusWTYBGWCKAxCkr9ZL4+dEEIIvQmEEEIkBG8Z49QYW0eoYAgBDN4kvGeIN34PGjTInn76afdosQ6RwqyWTHgCNWrUcBGDeGK8XTJIC4GD5+qdd97xdBmvhgBDHJIf0gHG5ZEvPIJhopFUQXAhnC6++GK7+eabXYgxKQpj3kK4ZxBQQL4QmYyL4xoRcWGMXZSoCGaMIL9Jg7yTbwQoZUEZBRBsoXyjx7OO46JEtwshhBABCTshhBAJYdzcPvvs456mMHFKEDnAZw3YhrjhW3Hsy8LkKoxPQ4gRqslxpBW+l8rMmIxRi4JIxOtHenjrOA/hnXvttZenifewbdu2LnIQmeHbdniyGKOGBw1vIYIwgOeLtNiWFwinxo0beyjkueee64IL0UYeAU8Y5+RfvqPHDJx8QoFxdNddd50dccQRvl8QW5wzjC3E44aw5Vi8auSTfxF0rI+GlP76669+LAIvKvggLyEngSeEECKKZsUUQgjhMK6N2ScJE2RcFyDaGBdG+CMCiXcF48v4N3jRGCtGuCAevrDgQWNiE8QNvxkThnBB6BGWiChEoDHejAlamCWSkET2R6AhsK688kr/hEJIk5kzGbdH2mwnXDKMu+NzCwglzoloJM+fffaZffTRRz4+j/2jhFkxGafGzJmITsboIcpIg2vdfvvtPd+kx0KIKKGU5BnvHd5EhBhlRZ4QgxyHMOTauC7OgYcOYbrlllu6aPv22299f/ahvBHNhLtyLCKW2TgRqIzLw6tI/gjtDFDmpI0IJh3OxxjDIJyFEEJsWvD+4J0gj50QQgiHcWq8HBATAUIVGTPGNsabMT4MDxbCCa8TgoIJU+JBnOBRwmOGUIIDDjjAjjrqKD+GGSb5TAFhjXwSAPGDSEKw8KkDJjCJn2QFjxeik5cX58fDh8cNYYnwC59aIE1mneRTAQg6jouHa+RaEZvB88V+eB4Rc4g3BBfCD68ck5OQZ8QcIhTBSLhm/IQtYbbPfv36uVjjutq0aeOCDfAwMp6Oc/ABdfLKuD3Kt3379nb44Yf7fkDe4usDEHmUOdsRf5QjZSGEEGLTJmvIkCE5zGSmnj4hhNi0QSQQ4oiHiO+uBRAdCBnGxiHK+GA4Hjw8T4QxMglIGB8WCOPjGLNGCCWhjgGEG543/iXkkvcPYZeIOUQenjG8bHi44mHb559/7gKKME1CPAFxhoBEkDGODZGGMNxuu+18fF88pDNgwAAXkwjOINAQUoiyyZMne5747AN55Hr4FAFlgFgLn1fAywiIXD60jui67LLL/DezibIdwRb/LT0EL3kNY/kQanwGIohQxCvfp0NIIwrjv1GHRw+PJGKbvBx44IEuwoUQQmx6EMnh71QJOyGEEGLtCMIO4dutWzcPERVCCCHWB0HYKRRTCCGEKCTwHGpSEyGEEBsCCTshhBBiLUHMETZJSGp05lAhhBBifaFQTCGEEGItYWwek6sw9o+xffFjDoUQQoh1hUIxhRBCiEKCSViYSKZOnToSdUIIITYIEnZCCCGEEEIIkeFI2AkhhBBCCCFEhiNhJ4QQQgghhBAZjoSdEEIIIYQQQmQ4EnZCCCGEEEIIkeFI2AkhhBBCCCFEhiNhJ4QQQgghhBAZjoSdEEIIIYQQQmQ4EnZCCCGEEEIIkeFI2AkhhBBCCCFEhiNhJ4QQQgghhBAZjoSdEEIIIYQQQmQ4EnZCCCGEEEIIkeFI2AkhhBBCCCFEhiNhJ4QQQgghhBAZjoSdEEIIIYQQQmQ4EnZCCCGEEEIIkeFI2AkhhBBCCCFEhiNhJ8RGzIoVK2zatGm2fPny2BqRHwsXLrSZM2fGfon8WLBggcorTWbMmOHtTKQGzy+eYzzPRP4sW7bMpk+fbitXroytEfkxb948mz17duyXyI+cnBx/ji1atCi2RuTH+rovJeyE2IjhAcKDRAZR6kjYpQfCbtasWbFfIhVoXzKIUofnl4RK6ixdutTLa9WqVbE1Ij/mz58vYZcmCLvFixfHfon8WF/3pYSdEBs5xYrpNk+HrKwslVkaqLzSh/Ki3ETqqI2lju7J9FGZpY+eY+mxvtqYWrEQQgghhBBCZDgSdkIIIYQQQgiR4UjYbaKMGjXK3n33XRszZkxsTWZAjHL//v3ts88+WzMhyK+//mrvvfeeTZkyxX8LIYQQQgixqSFhV4RgYPgvv/xi999/v11//fW+PPHEE/bbb78V+uQXgwcPtqeeesr+/vvv2Jq1Z8iQIXbbbbfZ22+/vVaDQ5lt6Y033vDrf/rpp31yhgATDrDttddec5EH33zzjfXq1cvGjh3rvxMxd+5cF7I33nijXXfddfbkk08m3X9jo0S24uBThbIqoSdjyqi80ofyKql7MmUoKy+z4iqzVAjlVULllTL+HMuO/RD5wnixTHqOYVcuWbLEbUgmfAkLv4MtGYUZLNnGMXlBmiGNaHobepKnrFxjPKdWrVpWpUqV2CqxIWBGpp49e9rAgQOtQYMGa+pjzpw53lguvfRSa9asma8rDN555x178cUX7dxzz7W99947tnbt+PTTT+3ee++1HXbYwUVZqVKlYlvSY8KECXb33XfbpEmT/Ma56qqrbMcdd/RtlMctt9ziNw4isly5ci7+BgwYYBdffLG1bdvW94syfPhwe/TRR23q1KnWtGlTK1u2rM/iV6NGDT+mTJkysT03PnhgjRk92paVqWkri5U0vebzh06AhYsWWt06dWNrRDLCM6pOnTqxNSI/eLaVL1/eKlasGFsjkoGRxfO7du3aVqJEidhakReLlyz2GQu5J4tnF4+tFcmYOWumd6DXqlkrtkYkIyf3v0kTJ/kzrEKFCrG1659VOWYVy2RbsxrJ7Thmuz7nnHM8Wi07e7WCL1mypNuY7dq1s5tvvtlKly7t65m1+LLLLvOItsaNG1v37t0T2rOTJ0+2//3vf/+aeRzb9M4777QOHTr47yg4KbBvseXXxXOMWV15TkrYFQFoEM8//7x9+OGHttdee9lxxx1nVatW9W0YmcOGDbPNNtvMKlWq5OsKg759+1rv3r0LVdjxIvn999/9ZdKqVavY2vT54IMP7LnnnrN9993XQy65QTp37uzb0hV29J7ceuutNnLkSOvYsaMdeeSRfjNTrtxgLVu2tOLFN94XH8Ju4rgx9vhPK23EzFXqkUyBLORvVlbuA19ThafC6lnRVF7pkJVVjO5eN45EKuTelbon00DllS56jqUPzzGEETJvQ7F0eY5t37iC3XRo49iaxDB05/PPP/fvFVLXLF9//bVHfB1++OF25ZVXuuDjenAEvPXWWy6+qlWr5hFhiYQdHXRnn322NWnSxPbcc09fx/G77LKL1a37345hCbtNCDxKKHx6cLt27WqVK1eObfk3uIQRgDScLbbYwkMSEYIHHnigDR061L1wNBoaTPv27e3ggw924QPjx493ITdu3Dg/Fi9Vv379vAcDYUcPBeGNCDMaN+v2228/3w/hybi2999/33tOt912Wxef8UKTUMxXXnnFttlmGxdR3377rR/DTcM4uJ9++sm9kSeeeKL3giSCm++ee+5Z0xPy+OOPuzjDE0ivULrC7scff/TQ1ubNm7vnL5RHPIhnhDX/Atdw2GGHGfcG5fLVV1/ZBRdc4EKQeiBNypnyo4yeeeYZL7fWrVt7vVB2BxxwgJfBm2++6b1FHHvyySe7p5A6pDwIWw09q8cee6wLYh443Jyvvvqq/fXXX94uyAt1mu5UuUHYPT14lY2anWPF0ztcCCGEEKJIsmxFjm3TsLxde1Cj2JrUYLjQtddea4MGDbKHHnrItt56a1+PzcV6Is9GjBjh9id2d17C7owzznAb97zzzoutzZv1Jexk5hUBmPQDD1KLFi1c1BHW9OWXX66ZJIReBRoEBj8igG2EUdJLgCDHtdyjRw9vKDTO6tWr20svveSiAQg7fPDBB114ITwQGR9//LGLBBbOffvtt9t3333n2+lpQASy0PgRgDRsRA7p4/3iZoiHPCJSaVjADYHgfOCBB/wcNGbGC+LWRqAlgmP/+OMPF1aNGjVyMURjZV1BIK9cb/369fMUdYw35PoZb9imTRvPJ9eMeKO86eFBEIdYa8oE4Um9ITARaQjjL774wl5++WU/nnqkPLlWBCnXg7ueHiOgTgk3Ja2wDXGPsEaM0WPENVPe1AdeTPIhhBBCCCEKDp3+2GFbbrmlOzsA2+v11193Lx0OiFTmiqBDHzuXKDicAxMnToxt2XBI2BUBEECIA8Z+ASIIDxDG/cMPP+x/Y/jTgBBieLXwmOHRwotTr149H4N3+eWXe8jiWWed5V4eRA3gLcNjt9NOO9lFF13kscO4jWm0hCF+//333otA6GOXLl18QeAhTBBgnBuxicggfTxficayITxJL3iV+A277767XXLJJX5ehBrpBfEXD8IPOBchk9x0XDfeLQhppkOyYyh3JlWhTE855RTvdaEs8YRSfog9roklmg55YglwzXg2TzjhBLvwwgvdFc91MnaSMFrK7eqrr7Y99tjD90Oo4fHEjc82PHl4Q6kLHi6IRuK98XySH+okL2EqhBBCCCHyB7uPOSGw+/bff/81w3GwP1mPfY0NzX75gSfv559/ducAEXfYx9hxGxIJuyIADQORgNcHatas6SGIeOGCyzaIJUAAIrwCHItQuuaaa+ykk05yAYF4oNHyL9vwLDVs2ND3Jz28YTRa9pk2bZqLvI8++sjFzfnnn++CBk8XohMRyPleeOEFO/30091jGERofpAu5yL/CCOOI08s8bAvnkC8XWzHDc4xQaTiPYuKqVQIgozrTNT7wjUiwBgAHA0PpQeH8sHbGY7LTyBybdGxhQzIZdIXPsVAuSIg2YcyxQvJuW+66Sbf9thjj7kIxCuHgGMsIGIaIU5YAAJ7XbjuhRBCCCE2FYgsI3oK2xQnAmBvYeMy1GifffbxjvVgtyYKwwQmcyKajSFH2M/HH3+8D+dhjohENu76QsKuCIB4Q8whZPCc0Zgw7vHo5CVkoiKF8V+MQcPDddRRR63pgaBBkhbrITpta+iJIP2wnTBEPERHHHGEe55OPfVUFzyMi2OWyzPPPNM233xzb/y4qxGLqRBt4JyXfCUSSYQ7IkJZ7rjjDvdU3XXXXS6CEF+UT1TgpgLhqpTl6NGjXaTFw7VTVuQRj1kAEUkZhxuafIfyi/feRYnWC6GrDMhlgprtt9/ex0Byw5MWaSDyGItHeVPuxGozUQx1wrhJhPrRRx/tYo9yCB5YIYQQQgiRPnjl6CzfeeedPeIN+NQYw3KwA7HTmDAF2xP7i2FJ2ITxYI/ieMBOxl7HnsPexFkiYbeJwxiqMIEJ3637888/fbwaAzPpRaCBBCGWCEI3EVk0UgZxMp6MxhlEFOkjFmi0iCbG2hELzDq2h4ZNIyUckzQImcSzRK8F4/E4FtFBKCGEMX+FCW5wrgVv1X333edj3PgXgUl4Iu5tvFzpiDvEKhOnIIoYd0gZk3fGsjEGkWtgH4QjPThsQ1wztpHxi3wegXhr6oB6wavWp08fH2OXXz7wbDLujrBMbnhEIg8JxCRlTlp4CRF2TLSC0KPOKAPyygOCumDsJddNGRSU5StzbOmKVVpSWJblltXylZZwm5b/Liqv9BfKi3JLtE1LoiW3ja2ijanMUlmYUEL3ZHoL9+MylVlaS1F5jmHfpAqii8gw7Dps2mDHYeMxPwXfN8b+IsIKGw2bkL9xDGBXY58RAQZRZwCQNttIh877DYVmxSxC4AVDDCC+gphj4g3CAjt16uQ9Akywwaw9iJ4wnSqihZkhGcBJI0U0ICCYfZGZIxF9uIuZORKvEzMwIv4It8Qzh5ijh4Jz05CBcEhCMBn7haeJmSERegghQjrxLjH+LQpj8hBi3CzMIBkmIGHmSDxS0K1bNxeWfCQcQRUgbSYTCZOtRL+JxWBUvHcIIuKX+bA6NxSzZ9JbghhGiF1xxRUe/hgP49WeffZZv15uSq6BmSy5PkJLKW8+WI4LnXS5ITk/3k/GB3KjEyqJ+x5xhoeVMkVo4ckkD8RXczx5xz0PTH5DuVMXwH122mmn+VhHJryhzqg7HgSEWVKu5Aexh8eS9GgHnJNjwgyc6UAex48dbd9OK2MzFmdbscLV4hslS5cttRW5dVKuXPnYGpGMpUuXeDtVeaUOxkLJkiVyl8QhPuLfrFy10hYtXOidXcWK6Zst+bFi5QpbvGhx7rupXO77Tv33qbBkyWKPuClbVmPZUyNn9XMs1z4pWWJ11NeGYMWqHGtSvbQduV2N2Jq8waamYx47jXkiiHQL365jG0uAznuiprChsB+xvbA9+ZsoLBwOpIUjgIgsOt+ZPA+bjkgtOuzjCY6DMMSqsAmzYkrYFTEQMXwUkcaEAOF7djQCxEPwGuFCZipWPDwBGiGiiIbJ/ogJ0iBeGM8cQgRXM8KGuGJCP5l1ETGByOOBhmDEcwW0CSb9QOQgdtiGtwvhiAeM8Mx4cFWTP45lrBkeR44jnTC+j4lcyMNWW231r8864JnEY0c+ETFRbxjrEI1cD8dx45Bfbkzyh2Dj+hGK9JQkgrJjPxo90N7xSoYyJE+UHzceQooQzuDJBI7jWrgZOQ9lwUJ8NnnAA0iZUy9BfMWfkzKg7ALchJwzeEaptyAK6flB2HHNGDOcJ11RBxyPiNyseVPLLiEjMhXmzZ7h91jDJv/UlcibOTOneYdQg8bNYmtEfowdNdyf7RUqV4utEclYtXypjR49KvcZmXtPZmuscX4sX7LQJ0xr2qJF7i8J4VSYOW2yvy/rNkj+PTTxD2NGDnMHQrmKmaEfeE8hurBDmWyQ6LC8wKbEWUCbYPgRdiFOhJ49e/okezg3sNHo9McDiJ2KrUuUFUsQjFEk7IQQa00QdngBCyIMN0Xo3EDoR0W4yBteJLyweFmJ1MD7zzs3r44o8W/o+KPDk9B4DCyRnHVtQG6M0BFNJ3Ze39gV/wYnAs8xnmF0UmUCiK8wIR6hmMnCJdkXoQTsi6OFTng68ImeC/YUUXDYC5QH69iWF+tL2MlHL4QQQgghhNhoIXoNDyPOrGSiDtgX0cqCqAMivIiqinaS45kjPdYnE3XrEwk7IYQQQgghhMhwJOyEEEIIIYQQIsORsBNCCCGEEEKIDEfCTgghhBBCCCEyHAk7IYQQQgghhMhwJOyEEEIIIYQQIsORsBNCCCGEEEKIDEfCTgghhBBCCCEynCIv7FasWGGLFy/2r8BnEnyFni/SL126NLbGbNmyZb6Or96vCzgX6XNuCGXHv0IIIYQQQoiNlwILu/nz59uff/5pv/zyiy+jRo1yEVHYvPPOO3buuefa999/H1uz9syePdsGDx5skyZNiq0pOFz3Tz/95P9GBdv06dPtmmuusW7durmgg6eeesrOP/98+/vvv/13XkycOPFf5ZqKMFu+fLndc889dskll9jUqVN93QcffGDnnHOOff755/57fYGwHDNmjP38889ezlzH77//bvPmzYvtsWGYPHnymvyMGDFiTb0IIYQQQgiR6WR36dLl5vLly1uZMmViq/Jn4MCB9vzzz9ubb75p/fr1swEDBrjwwnBu2bKllS5dOrbn2oMhjoBs166dNWjQILZ27fjss8/szjvvtAULFtiOO+5oxYoVTN8iVB544AF75ZVX7LfffrMddtjBKlSo4NtIG0FVvHhx22uvvSw7O9sGDRpk48ePt/bt21uNGjV8vygI49dee81eeuklF7SU63fffWdZWVm22WabJc0novKLL76wOXPm2J577un5GDJkiOdrm222sebNm8f2XPfgNezevbu98MIL9uWXX3o50GYQU1x3zZo1Y3uuHxC9tNUXX3zR3n77bevfv7+XK+tbtWrldbOxgqebjoxqVatYdm5bFPmzdMkiW7Z0qVWpWjW2RiRjyeKFtmLZMqtcReWVKnNnz7KyZcvkvnfLxtaIpKxaaXNz323Vq1W1Yhvx87qwWLliuS3ItU+qV6tmWQW0bzY1Fi2cbzm57axSpcqxNSIZ2KVzZs208uXL5dr8qeuHdcGwYcPsueees2+//dYXbG00CX9XrFjRbc65c+fae++9Zx9++KFvw2FSt27dPO1qtnP8W2+95f9OmTLF6tWrZ6VKlYrtkT44E9ANVXNti3Vhd2J7L1y40LJyjf+cWrVqWZUqVWKbkoOR/swzz+RWZnk75ZRTrFmzZr7+r7/+cs8V62rXru3rCgNEE8b4//73P9tll11ia9cOKvX111+3nXfe2Y444ghvoAUB4fX0009748Czhndsv/328214zW699VYrV66ce+1KlixpDz/8sP3444929dVX2+abb+77BRBmTz75pItOxPGpp55qlStXtj/++MPTOvbYY61EiRKxvf8LIuX222+3CRMm+Pnq1Knj5fbqq6/a6aefbvvvv39sz3UPovb+++93IXfhhRe6IEdMvfHGG1a/fn3PJ+WyPsB7+Oyzz/oN3aRJEzvttNNcXPIgoM6OO+64tDo1Mg3CcyeMHWNvjci2ifPNsvWOzxfE8KqVq6xEybzvN/EPK1fklldObnkleT6Jf7N82fJcgVJso+5UKkxyVuXY8lyxQhsr6Pt6UwJ7AsNU5ZU6lBf2gp5jqcNzjGcYz7J1wdIVq+zs3eraVvXLx9Yk5ptvvrG77rrL/6a9U48zZsxwoXPHHXe4cwO7c+zYsX5vzJw50+u5c+fObgPGgwC77bbbPLoOG2rWrFnePnbffXfr2rWr2/MFAdsYGx3dtC7aGZ346IW0hB2hixQShXXVVVfl6QWiUPAUlS1b1kibMDwuBAN/0aJFLlZQrShlPFEY+wGOJYSPUE/25+933333X8KO9Mg8Dap169b/EpIUGkY7lde4ceOEeeTYoUOHevpNmzb1yuY4Kp+/CYVEUfM7rxcvlfz44497XhBOhFkiHG688UZvWOkKu+HDh3uDqV69um/PSxxT9njiaJicp2HDhtaiRQvPDw0xP2GHR4/yxzuIcNx2223dqwjcDJQdaQDpY+QiNDkP5/7111+97qjbrbfe2gV+PEHYjRw50vPSqFEjD02lPDg/3lKOp42Qd3oYaFukR+8KNxLb2BfRxfrgCcXjSR2xjnriN9fRpk2bhAKNfSlXvMi0WfKSCEQoaXG9Ib3geaatsG377bf3dkFZ0zlA26CNUH6UCzcqbZm/ae+0ff7mOiinrbbaao2gpazZxsOH47bYYguv+wChrJQfkBZtuSBQlhPHjbHuP6+0kbNzX1oSdimQawhhC+XWkUgFlVfaYGx7canMUsbLTOWVMiqvNNFzLG3WcRtbvHyVXXNgI2vXtGJsTWpgf5999tluN957771uy+F122mnndyGo7MfRwpC7eabb3Z7NAo65NNPP3X7GFuaSDrsd+y4W265xdq2bRvbMz3Wl7BLKxSTsUl47Lbbbjs76KCDcus0ywUURmpYWEfm8WThDkWYMdYL4UghU5jvv/++F/IPP/zgBjzuTYQMhdmrVy97+eWXPVSObRjvrCdkEiFGhbCd0D6OR1hxLAteQ8QWXi8MbwQMhnx86B/iikqisjHM8bwhzPDgUJlcI2lzPYTqJXLVYpCTDwTa3nvv7eceN26ch4xynYgVwhARdIRGIgK4JgRMolBMzkv50tDYTjnGwzl79OjhYZr0UHCNeEnZl4ZCmSC6QigmgoQwVq4RgTt69Gh75JFH1riiuUYEIuKasqCe8MZ+9dVXvp38Uk+UO17Jhx56yEU29cqxpEe6QXQFqC+Oo5ERhlqpUiU/zyeffOJ5RWRyLdQBgor6Yn/EDcKO9VxjaCPsw/WRztdff+1tAOFDetQV+aQjgLqK70nhWthOmOw+++yTsFy5aUPYaCgX6jKIO7Y///zzfjPTzhDFPCyoc7y+CDvKjbwROkw5Iv4Q4LSRUF60Ce4d7hnqsU+fPl6PbKOeKGfaBffME088sSYUl3QoZx5I6YJQnT93jg2eajZ3qVnxYllWLLcMtCRbLLYk2qblv4vKK/1FZZb+ovJKb1F5pbfonkx/WbfltSpXM7ZvUcnqVUkv/JHwSWxDbE3sPvQNToSgc7DBsB9xWGAvx4ss7HX2D7Yt27Hj0DbYfAXtaMc2Xh+hmGn132OoUyAoWAxkvCFnnXWWhw2eeeaZdu2117pnhkLAIMbLgbGK0XvYYYe594DfjEvDWMaDgnrFIAaMYkL2MKgRWhdccIEbphAKFlGCkY7BjAeIuFnSIm3G+zHO7/LLL/d1hx9++Jrjo1CgVHCoTP5FxOFZuf76693bRIUilLieROCixT2Loq9WrZp7DilQjPKCQIOhbInfTSQ+yB9hqYidAw880IXGgw8+6NdBWCmetrwaCulxPN47BNF1113nx+y7774uqhAWCCPGoSGyqS8mfkGMEwJ6wAEH+LYQasuxZ5xxhnucPv74Y893IliP+MMbyY1GWVJ3eKbIE4IZ0XbkkUe6kEEkI+gQV7jHOQ8T5yCgEEtcA8KNm4N6vuyyy1wEkmfaDfvFg4eYNkC5JhLotD3Og2CjPInTRlhT9x999JHvwzkp53A8eSe9aF3xN50QCDPKj44I8oyQY2wfXkpuZvYnrwh5RC/ijvuG+G3KiGujjdOuaYts58GUqB0LIYQQQojVIJyw67C3op352Lh0kmNf4njCxseREsReMrBT8YRhuxLBVtRJS9hhWLOgCgEPCoINocF6xAn/AoYowqBjx46+H8YxXgeMeDxTjLfCo0ahIhg5DrHEcRjDiCVC1zB+WceCB4r9EHF4jkiH0DaMfM6NMGCsGR5BBAKeKkL2UgERcuihh3ooHeGZiFdEAWItEQgsvFgIOkDgIWa5Jrw1iUREMkLjywvygXAhvI8y4brpbcBbyLVPmzbN90uUDuto7Ig/PGKkg1DD80R5IsARFJQxYYgslD/XwD4cj0eJc+Jx5Fj+RcxwLGUeTzgWEX/ppZe69/Xggw92wRbyyHHUUYcOHTxt8oIHFrc4NxHnIf3QScD+HEv5HnLIId6e6ChARNEmOCZdKAvqfrfddnOByM2O4KXN0unAtkRlGg/7cexRRx3lZUxYbgjLZDIc8sY2oCzx8vGgQcyRB64fYch10I5pe7RxxOGuu+6aEQ8TIYQQQogNBZ3yCDiivPC6BXBM4IjCWYADhs589skP9Al6BfsT2xttUNRJS30gZIKRjRGOAGDyEbw6wWUZBQ9SGL8FFCbxrHibMFqZxRGDOIggxAV/c44oGNbsh0HPeTGWOR7PBiIzhFqizi+++GI3mPFuMeYsHQ8awibAeThvIqOesELGP+Gxu/vuu+3KK690DyP5J4QPoZmumxUhRVnhuUkklFjH9SOQo2WKuALKgTznRUiTssHLRvkRkkqvBqG4iBFEMN47PJ6EGlIehB9yXv5GdBCuyLH8iygPXqh4qC+2I+rwhBGXzOQyXGcUriccz3k4jnKkx4Xz4E5nn/jjoucMPS6hwyEK+cMji7cw0XbKhboK5Qicj3VsIz/x5Ur5J7pm2m6oGzo18EgzLg/v3GOPPebhl0FAs1D+XCMhAfzG28e56CxhUC9inRBRPNOJvJFCCCGEEGK1hkBXYKsyXCxq12GL9ezZ020qNAteODQCeiYvcKgwrwid8XT4E52YCaQl7PAaMB6Li2SWwSAWKMS8REV0Pd4YQvOYzKN3795u+GIgYzzzL0Y4fyOOAI9PKHSMc7wo7IcXEHHIct9997kKR2Ti8cDbh5eI78URKorxTJqFCSGjeMnwmKHeEZZ4Z1D/GONcZ7imVKHRcX0Y8AjXAA0LzxEeHQx/xGQoE87B9SFE8OQFgRwPdYDwRjBTTsweRNkxnpFwvz322MN7JRhjuOWWW/p1UI7UD/9yc4TjEWocyzg3xBrhrpw/EeSHWGTSy2ta2Wj7IH3OQ10zmybnITSSmw9PL+cJ5Uo7QgzxmxuUY+iBiQexivscbyWiNYDIo1zZRjpce4Dyx8NJvSLUSJvzILqBdoVATlS/4Xo4nmOY9IdPP3D99CTRKYDooyxOOumkNddIBwFhrsErSogA4yGZxZNQVrzTQgghhBDivxD1x7wEzK3BRClRsC3RMMzlgAMI+x27kEjARGAjMtSHoTNEleHwiJ9kpaiS1uQpGN4UBoYvbk0MakQMBiuGNtsRCRjgeHQwblG5oTDwZCEKEWy4SpkcAk8KooSCw4Am/hXDmQVvDfthBCN8CFFjO5XHdrxxeJ/4m0pELOLFYzvHIYJwnRKyF4X9qXzctBj+7I9AIqQvuGbxspB/QvQQnAHELLNNci18DJzwTWbrZGE/rokwOhoP4Zp4fgiX5F8mykBMkGb8hC54zADxgbgjj+SJcV7h+hASpIG3kPLmXNQFIoDrxMsVrplGTDqEQBImSoNGjFB+HMs1U2+UH6IDwYf3iHYQJnZBvFJ3bAvn5lhEEOVHyCvrqZcowePGBCnUa7T8AggcbhiEMdcWRF8oJ87DQn45D+IL0cm5Edb8y3jBMMEK9Yb3OL4dI5Roj6RDm6Asabt4ybipKSvS4+/wUXUmXEFkI7T4F3HN9SLsyBP5oY65bxiPR/ocw/XS3llP+YbJYUif46hzQkjZTr6px2g90ymAhxTPXmj7LNQbn9Hg3ksXyo3JU36cnGOzFuOFzhWfueu1JFuyYv/yX/w2Lf9dVF7pLyqz9JZQXiwqs/wXlVf6i+7J9Jd1W2bLV+bYri0qW/0UJ0+hoxx7C+cPdnGAznFsOBwN2JjoFoZroTmOPvpot7+ZtwM7DlsSu5ffzHGA/cxM9dFZywsKtjG6ApuYfBQ2iFHs1bS/YweIBwxPjGUSwSjHk4cRj5FP4niDEG2IH4QBcFEIL0QTsD9eNgr3vPPOc5FABRBGiXDCaGa8G+IDAYX3CIO+b9++vh8Fw/kIXUMgYEQzQQhpYmxjDGNok34UDHvOwfkxtHHdEkN74oknrlH5eEsw1PEGMo4rwDrCLskrk3dE06Zc8CACnhbSxNuF94n9cAEzBo9pWIOAjIK3h94DJoFBaAANEcGCOMVIRxAgSsgHjREhjTjBs8QEJIzl4nyIMyZGobw5nrKk/Gm4lD+Tc1AviE5uAMT2Pffc495ARCF5YR/ECOnRAxIECHVDw6esGF+JeIrCebjBqA8mwImWXwBBwwymTJRDuUcbOfXDeahHhBqCm/F5CCKuHQ8YnkK8jAgoyggRliz2mfZCuYaQRjyspMEYydCmyC9tGQFJuwgeQEJEEaHkiXKmLVLOCEHqkjzS3rkm2gRho9wDCGXEM8eTx5NPPnlNHqlnvN4IPtoG40lpxzw8yCOT/3AO0ubaqaMQ5pkOeNNH515f5Vr1rXjJ0rmPYZEfM3Pv4/m5D1/qTOTP9Nxn0aLc90BenxIR/2X0mNHeaVRVH3VPiRBhQecW73aRnIWLFua+p6f4PVmiAO+NTRHet8uWL7cGubaByB9sxNG5NlDVXO0QbPzCBnFXsXS2lSyef3AhdhMRUtjJRKVhNwaIeOI7dtimRFJhF2FzEgnGxI/Ymtiq2NXM3M8M6wg+1vOcZiFdjsNOIyIQDZAuOEt4jmH/x+uSwgCbmHZcIGEnNj6YpAPBipBFSAAhkPR+IOyivR8bEoQdNx4DYNfnR9czFR5ECNemTZpYqdL/HrsqEjNzxnTv1GjaLPF3OsW/mT5tqr+wmjTNfyC6WM3IEcP9nVu12tr3Am8KLFu6xDvBMIiKl5Cwy4/FucKOTlo6hItlS9ilwpTJk9zwb9hIHXqpMmL4MO+MrlwEOqgQdjgtcCTgcCCCMApOACIJeVch1KKT0hGBRUc72/D24URgNnOipQAxCHTSM+EfzhQJO1HkwbtHCCAeOrx9hJzikcKzRTwybaQogNfs0Ucf9clF8KqJ5ARhh/cpPkxVJIZIA4RdfAi3SAwvEl5YiaIQRGKIIOCdWxjhPZsCRJTwPiKCJzohgkjMujYgN0YY246wU6RGauCx4znGMyzRcBvxX9aXsEtr8hSx8UJIJxOj0NuBqKM3gu/XXXHFFUVG1AEPEcZbxo9RFEIIIYQQYlNGwk44xBu3a9fOP93AbJfdunXzWRuLWk8Mk4t07dr1X/HTQgghhBBCbOpI2AkhhBBCCCFEhiNhJ4QQQgghhBAZjoSdEEIIIYQQQmQ4EnZCCCGEEEIIkeFI2AkhhBBCCCFEhiNhJ4QQQgghhBAZjoSdEEIIIYQQQmQ4EnbCGT58uD399NP2559/xtYUDnPmzLHXXnvNevToYb///ntsbeazePFie+ONN3xZtmxZbK0QQgghhBAbBgm7QmTkyJH+ce9zzz3XLrnkEvvyyy9t5cqVvm3BggU2bdo0FwQbGvI0ffp0mz17tuXk5Pi68ePH21tvvWVDhgzx34XB0qVL7ZlnnrE+ffrYN99846IxnC/KkiVLbMCAAXbttdd62V122WX29ttvF7pgWrVqlT322GN21VVX2YgRI2JrCwZ57t+/v3322WcZIexKFtetniqlimdZyezYD5EvKq/0obwoN5EapXOfX15mJfQcS4VwT5ZQeaWMnmNiYyEr15DPqVWrllWpUiW2ShQEPF733HOPZWVl2bbbbrtGyF188cVWt25de+GFF1ysnH/++bbXXnvFjtowTJ482a644gpr1qyZ3XDDDVa8eHH74osv7OGHH7aTTz7ZOnbsGNtz7Zg0aZKLKNrXrbfeaqVLl45t+YdZs2ZZz5497dtvv7XmzZt7nhCEf//9t5133nm2xRZbxPZce1asWGFXXnmljRo1yq97++23j21JHzyR3bp1c6HKtZUrVy62pWhBWY4dM9qm5VS1JTklrJhsyXyZP3+Bd8DUrFkjtkYkY968ed7OatRQeaUK74ayZcta+fLlY2tEMpYtW24zZ8606tWr54qV4rG1Ii+WLFma+46a7fdkdrbUSirMmTPXVubaCNWqV4utSR36q7Ozs2z3FpVTfsfSsf7LL7/48xPbaKuttnJbEWjrgwcPzn0XzXfbYptttsn3+Upn88CBA23RokW20047rfPnMbYPdi/3ZNWqVWNrRTLQBRMmTHA7t0SJErG1hQdtaurUqRJ2hQXeLsTbEUccYaeccoqvGzNmjIuaUqVK2UsvvWR9+/a1c845x/bYY481D1u8SMWKre5Vi/4N3DisQyzGr2cJ6/DA8Tf7ReFY9guwnQXBhXesSZMmds0113gD++qrr1zYnXrqqXb44YfnmWYiwnmi+/Mbr9hNN93kQveiiy7y88Sn9/rrr9uLL75oO+ywg3vrqlVb/VDFg1i5cmV/qJFWKC/+ji+TaLmFv9kv5Cms5xgeRDwsN998cytTpoxvg+BZjT9P9Jr4DayLF3YYaeEc4ZzxaUSPzy/9wgKDe+K4MfbYjytsxKwck+Muf4pRH5H6EslReaVPeAawiPzhCUmZ0cZUYvmj8koff47lsqoA9ySHlClZzJ7t1NpK5Aq8/Pjrr7/soYce8g5s3tHUFbbhaaed5tFL2EREgCEEsB9btWrl9kadOnViKfwDdfzhhx/6wnCX5cuX24MPPmg77rhjbI91A88uCbv0kLDLMN555x177rnnbOutt7ZOnTpZw4YNfT03HYIJj1QQDSVLlvSblN/cgHiO6LX5/vvv7cILL/Q0fv75Zxc9o0ePtkqVKtnBBx9s++yzj4sR0uLGP/TQQz108rvvvvOeHrxtwVvI2C9CQXlo0BtEbw69OCyEI/IbQYEXCyHXoEEDe/TRR2333Xd3bwXnr1+/vqdJT1IQH1GmTJli7777rud74cKFnoeDDjrI9txzT/v111/tkUce8d4jjiUPeOCiDxuu+c4773QP2o033uhiKwppPvDAA95Q77jjDu/d5mHH31zHWWed5TcJD8jtttvOr3vQoEHuJeWhQxjoAQccYD/++KM3+EsvvdTee+89fxixD9fM8XhS2YcH4v7772/HHXecffzxx17+iM1dd93Vt+GRJR3CbCtWrOh55jx33XWXi9iQD44B0qV8yOcuu+zi6VEn1BtCmmtp1KiRnXjiiTZ27Fh78803vU3g0T3qqKMK5cYPwu7pwats1GwJOyGEEKIwQdiVzhV2T57cMl9hh311wQUXuNeeiCZsNjqbscWwST766CP/u0OHDm5X0AmP3XH22WfbmWeeGUvlH+bOnetzGNSrV8/tLmyg+++/f60iklJBwi591pewk5lXSOy8885+U+I+v/322917R8gjPTGIkJYtW7rIw/BHSCHW8BIhXjD+8aIh3rhBhg0bZvfee6/vf+yxx1rTpk1dNNIjA2GMXK9evdxTdOCBB9qMGTP8N/8yWQkPh3bt2rlQYX+EO6IK8bX33nu7gOCGPPLII23LLbf0dMkrwgNPGYII4cZ5CQuIh4cSoguBwvUdffTRniaikXX0LCESEXUIRMQMD54oPMxo5FxD/DYg3zwEKaPQs02ZcBzCNPxmO97QiRMn2iGHHOL558FII6ceEIRcM+ISTxvrSY/jmDCG/LZv3969rePGjfM8hfMg6AIhL2yLh7xy04Z8AWPvomnwL/WM9xZvKYKR8+HxQ6zvu+++nlcEXmFPYiOEEEKIDQvCi85sbJXddtvN3/nYS9iPgO3FtgoVKngnPwt2FLZDIrAlGVpDhzTevWAriU0XCbtCombNmj7pByIHTxTiCpGDAGIdY8W44fibMWzcjPxGgNSuXds6d+7s67m5EXDcyAg2BBHrSR/PHB4YBBRCAs8O7nvCJ9u0aeM9N9z8PDTwBOHWJywUYchDIgg7vGqkQQz28ccf7x65kBceKvQMcSweNMbA0QMQzw8//OC9SfQq4ZHCw3TSSSf5eb7++mu/pv3228+vg7wgIOPFG9tYIK+HUXSfAAI0rONfygKvc7QMEV+ILK6N3jFEM2GenIdjGFdIOSGi8aZxDcccc4x7TBGilEX0PMDf0d/xJNo/Pq+cn7Lq1KmTlxeCGyGKZ5S6QICSd7x5QgghhNh4wObALqCTGY8dNhoRXImEGxFPdDQDNl4ysFnysqPEpoWEXSFC+CU3KhNzIIrwuhAvDdx0EPUAAUY8AiuMLWM7Ao1/EYZ47BgHx82NqEPEADdwOAYI72QdC0IKbxsC8dNPP/VwTgRXyAPpAOcO6yCvNBN5qPDi8XCKijV6nRCseK44R5gtkjyHfEfheM7BNrxhychLUIX8RcsQQlkg8jhHWBfgGDx35LFx48axtat7v6K9XnmdNy9S2T+aT/bnfIR2An+zLlovQgghhMh8sHVY8NzRwU6UFrNrMx9BvB3E0BE6oLFjiAoTIhUk7NYBrVu39jDEIDogCAXETDzR/bjRESLE3xIayLgwxoNdfvnl3rMTFR1RwRUVIggH/iWkr3v37u6xwyOElyrA/uwTXQeJ0kwEY/3Yl9DEAN49RB35J91kxwNiBlHFMcSGJ4I0EH5BjCYqP2C/aN4DidbFg4c1HtJjCQ9a6iUZ4VqjoZiUbyJCnsIx0byHdXkdK4QQQojMhHc873cidxi2c9ttt/nkKAzLiHrtmKn82WefdTuJ2dSJghIiFSTsCgG8a6+88sqacV6EKPbr18/HdIXxawg1vDDcvOyDpyiR8Y5wadGihQsKBA9j81gYq8UsmwiMYPzHQ3q49wmFJJwQUYj3EEFIqGKAc5AOXjfyyjHpQmgpY+MYk/fbb7/5NTGuj7Tatm2bNJ8BjieUk7IhdJW0Qvkx9o2yQqRy7UzQgufxqaeeSuj9Kwh4WAmF5LxMO8xMnExKQznjiURsITjxlvbu3dtDKOKFMHCd5BNByyQozExFHXzwwQcJ9xdCCCHEpkeYjZtOeuA3og37METqYFMxSRwd2oyfYyZ1IVJFwq4QQMSESS8Y58WsiQgzZjCiJwYYx4V3qk+fPh6uiXcLuHHjwzMZ58ZEGnzU+4wzzvBZFhGK4RsnCBs8Q9FwPdJgHb07hIEynW7Xrl195sbrrrvOJzphMhfA9c/4PEQUnyH45JNPfD15iU+TdYm8XlwX4+bYjnikR2no0KEeOkr+AcGT6PqiMGkJ4wQJpWQWTcqP0NPwqQjyich6/PHH7eabb/YyYAmesbzOQZ7jrwfCNbE+zEiJ0KWcuAbCHihDBDl1FmYqRbDxLRkEOedk4W8W0iIMlYlqELbMYsWspMx2hdgLeeBf8h2EaTQN/obgnYzP99qyfGVuOa3ILRMt+S7LcstqWW4VJdqm5b+Lyiv9hfKi3BJt05Joycl9hqmNpb6ovNJdCuM5lgp03GMz/vHHH/6bOQzozGYyO2wbOpiZgRsbBvuMcfdRmLeBjnDmXIh2ciMUSRfC8BOxaaLPHRQS3IR4doL3Cw9O/GQhuNmZzZIeGqY7RWQwSQaeK0RGNMwQwx6PFV47blaEDxOoAOdAaNDLEzxx/MazxQ3N7Jh4ipiMg38///xzn76fmSuZsAMQnnjAeDDg3cPbRxoIlHAexBXnR5AiXBPBQyhcM22ItAKcgwcW49aIEU8WXsh4N8YFUiZ48MgHk4oAgpSHGeMESYdypkzwuCGUEGN4R8lnKEPCK7k+roW0APHENTEgmfDU0HPGNXB+8kedhal7CTNlf6B+EFzUH+chj1wb8GF18kP6rCN9zkl+g0AlTa6PhzhphZk7QxqkyTXgReX6onW7NpDnMbnlsKJsTVtZjPF7sQ0iT+bmtueFi/h8x39nahX/ZU7uvcO9XifW8STyh061CrnP1Iq5z0aRP8tyn2NTcp+dderUzn32ymjNjyW59+P0GdOtbp26lq2okZTg3bsi1/6oVZCQxxwiocw2r1Mu33csdgWdxdgGm222mf/G9iLCiuE3fB6L2cixm4iMwi7BvsSmxHtHNBBDcxjuc99997nNxOcOsCWxGXEaEOVFBzX7hU9vFTbYO/rcQXpgT2Pf6Tt2Ii0IA2T6fB4YeKMQHISI8jBgpkseHGLTAWGH8G3RrIkVL1k6tlYkY86sGS7uGjVtHlsjkjFrxjRbMH++NWzSLLZG5MeYkcOtSq4xVKnKPxMpibxZuWyJd9RhEGUVl7DLj2WLF3qHZbMWuc+wLAm7VJg+dbItW7bU6jX4ZzK1dQWd1a+++qpHOSHgsMvC5ChEdQ0cONBtN0QbAioIuyuvvNIdBMydQAQRHfWIBX5zf9A5TOc2x3EM+0vYFR0k7ESBwFPFd/H69+/v3iXA20eMNtP5By+V2DQIwg6PoOo+NbhvmJkWT6zIH14kvLB4WYnUwCDinYtRJPIHjzAeDiItwtgkkTfr2oDcGEEwMSyCd6XIHwm79Flfwk5j7DYycL/jqbvzzjt9XBoLfzOBigx7IYQQQgghNk4k7DZCcMUztozxaCz8nWx8mxBCCCGEECKzkbATQgghhBBCiAxHwk4IIYQQQgghMhwJOyGEEEIIIYTIcCTshBBCCCGEECLDkbATQgghhBBCiAxHwk4IIYQQQgghMhwJOyEKwPz58/1DkHwAXAghhBBCiA2NhJ0QabJy5Up78MEH7dprr7UJEybE1gohhBAbHr5bGxYhxKZF1pAhQ3Jq1aplVapUia0SIvPIycmxgQMH+oLw2myzzeywww6zkiVLxvYwW7RokT3//PM2Z84c22GHHWzvvfeObTEbPny4vfvuu+6By87OtuLFi9uqVatsxYoVvn3fffe1tm3b+t+IuRtuuMFatmxpF198sZUuXdrXw6+//moffvihlStXzg4//HBr2LBhbMs/TJs2zfr162djx471F++WW25pHTp0sP79+9sff/zh52fhQ/Ocn+vh/jzttNOsbNmysVRSg+sZNWqUNW/axEqU+iefIm/mzJrhbaRx0+axNSIZs6ZPs/kL5lujJs1ia0R+jB453KpWrWqVqlSLrRHJWLFsiY0ePdqaNWtmxYr/80zfmOAdxrOedwLP/+i6KGzn3ZBItPHOYlm4cKG/pygv3mXJjhGrmTRpki1btswaN24cWyOSQdvEbqpevbo/y0T+LFiwYM19WaJEidjawmP27NkeSSZhJzIeXmSvvfaavf3221ajRg0XVTRwxNhRRx0V28ts0KBB7mnj4c1+99xzj1WsWNG35d4H9uqrr9qSJUs8zHLKlCm+rXbt2v4yPOSQQ2yXXXbxfd9//3174YUX7KSTTvL1AV7ADz/8sH355ZeepyOPPNJOPfXUNS9T1n311Vf24osvusisV6+ev2xnzpxpBxxwgIuwwYMH+zpufvZBGJYqVcofnuedd55fWzqQ5pjRoyyrQh3LyS6Zm5fYBpEniLoFCxZa/fr1YmtEMmbNmm2LF69uzyI1JoyfYBUqVLBKlSvF1ohk8BybMnmK1a1b10qULHyDqDDJtXetZPFi1qR66h1py5cvt27dutn3339v5cuXt8cff9ywy/7880+7+uqr/Z3FPhjTvA8effRRa978vx1PzzzzjD377LNrjEYEIvsj7u6++27v8BSJkbBLDwm79JGwEyJF5s2b52GRCKG77rrLRRteKoyB1q1b+z54vu69914bP368iyUEVJcuXWzXXXf17VG+/vpre+SRR2zPPfe0zp07x9auhgc/4hAhePPNN1ujRo1iW8zGjRtnV111le244472999/+z115ZVXrrm3xowZY127dvUH4llnnWXt27f39SNHjnTR16JFC/8Nt956q/3+++/+Mo6eI10og4njxtgTP620kbNWWa69IfIjV/0ixnNy60Tkz+qOi9zyylF5pUpWsWL+HMj9X2yNSE7uPVmMe5LyKtpltjI3j3WrlLZHTvjneZ4fffv2tYceesiNPd5VvXv39k7F3377zc4//3x/V2y++ebeZhBpBx54YEJj+pdffvF3G52MdFCSFh2RdFI++eSTLoxFYiTs0kPCLn3Wl7CTmScyHl5iCBh6NPG08cBp2rTpGlEHPLQRXq1atVojqH7++Wf/N54QfonYiod0EI1NmjSx+vXrx9auhpcq3jbS5zzsh5AM0BuLN4iwy5AH4CaPijquI5ybvwuDEtlZ3ousJYUlt6xK5D4ZE27T8p+FtlUiW+WVzuLtS/dkGku4JzOjzLgnUmXGjBn2xhtveEg+74349w6/99prL4/+IByfSJG8DOltt93WOnXqZGeccYYdc8wxLgZ5N3J8nTp1YnsJITZmJOxExkNv5E477eS9IXjlevbs6T1JUYYOHWrTp0+37bff3l929DLhKUMIpkNIp127dmvGQQBikFBPekQRabxg6f2j9zTA+DmEH2PzhBBCiA8++MBmzZrl0SHRMeEB3jO8RxiDzRhyIlTyY/Hixd6J+NJLL3nI7+677x7zrAshNnYk7ETGw4uP8WyHHnqoe7gIa2H83A8//ODbEV2MVahcubKLOkIj8ebhfUPcpQqeQSZHYQwE6UQhzJJJURBtnId/CXH+8ccfvcdUCCGEiDJ58mQXX4yxJgQwfqIUoDOQ8eOE+RPaf9NNN/n7Jhm8E//66y8P+9pqq63+Fb0ihNi4kbATGwWINUJQGJNG7ySxxkyoQk8ofyPICJ+kt5OXHRM98BLFi5Yo5DIReAHpOd1iiy1ctEUhfcb4Ee5C+vSYcg7EHuPtIHj4QqinEEKITRPeA3369LFKlSr5JF9MchK8amGmZQTZ66+/bu+8846/z3beeWefgIu/k8H7h/04B7M5lylTJrZFCLGxI2EnNhp4KTLujXEICCxCM/GWET7J9M8//fSTXXjhhT4YnZnD6AllcHoqoS3w3XffuUcQYRcNmeEliuhjRs2nnnrK0+czCGEQO147IEQTEcmkKEIIITZd+HwD4ZVMhsJMysyWjAePd8Rbb73l47OZYIHJwFjw6O2zzz6+js7DZJD2sGHDrGbNmv/6rI8QYuNHwk5kPLzE3nzzTffMMa6NSUwYO4fHjBcb4xIYZ8AYhttuu81uv/12n1qacXLsF4RXPD5rXQyEId49BCPj56LwMkY8EvLCbJakz3kQkXgSEY947vAk0jv7zTff+HfsyCsLs3AyPi+e6PnXluUrc2zZilVaUlgoq+WrLOE2Lf9dVF7pL5SX7sk0ltyyyv3H/024vYgt1G1+0OmIJ413ELMwd+/e3QUbwo7wzBEjRvwnuoMIFLYzRhz4mw7F+BBO3mlhoi5EoRBi00GfOxAZD+Pk+AQBs4vxgsNzR9jlOeec4561K664wse88UmEqKeNQeu8UAlVQeiFMJjPPvvMv0e333772QUXXODr8L7dd999/ikDBFsUQmXw1DEGgtnHAog2PmTO+D48ePS2fvvtt74/YjDklY+On3DCCf7dPcAryKcUEIt8viHR94pSBeNh/NjRNmBiaZu6KMuy1ZWTL8uWLXeDqmxZhS+lAu185YqVVkbllTKEbZcoXqLIf5OtqLBq5SpbvGSxCyEiLYoyuVrLqpYvYZ07JP+0AKIsOusxkR8894no6NWrl0ef9OjRw8d0E5KJAGRiMN5zdB7yqR7Gk99///3WsWNHfy/xPuHdQifm3Llz/RMKW2+9dewMIhn63EF66HMH6aPv2AmRBoStMFicBzNCabvttvM2zcuQzxo0aNDAp5OOwuyW4YOwu+222xqDgbR4ufLJBKafBsJkGMB+ySWXrPlQeQAP4cSJE/0TBkycEoVzk16bNm38ZgZ6UkmfFy/n5Lt6CM9wo/PCJ+wTLyFeRbyNBQVhx2cXWjRrYsVLpv7B3E2ZubNm2Jy5c6xRk4IL6k2J2TOm5b6w5luDxqvbt8ifMaOGW9UqVa1ilWqxNSIZq5YvsVGjR1vzZrn3ZPbGKYbxvDE5Cp2IjL3jO3aMk3viiSc8rBJ4jxx22GF2xBFH+LuD/ej8O/roo71jkXV8A48Oy2222cZniWbWaJE/EnbpIWGXPhJ2QhQREGK33HKLzZw50z15mfSiDMKOl5UG0KcGgh/RvTae0k0JXiS8sELHhcgfDCLeuSGkTiQHbxYzQdLZxiQjGyN06BGyj8DDW8fYOyD8MowDJ5Q/aqvR+ccxdCiG9Xj0uCfxCjNsIKQjkiNhlx4SdumzvoSdArOEyAfCZTbbbDM79thj1fsphBCi0MHbhpcOYREVYxjNrGOJ74AvV66cDzuIrsfQxnBEBBbmOG0hRGYgYSdEPjD4/Nxzz7WDDjootkYIIYQomjBGGA+gEGLTQ8JOCCGEEEIIITIcCTshhBBCCCGEyHAk7IQQQgghhBAiw5GwE0IIIYQQQogMR8JOCCGEEEIIITIcCTshhBBCCCGEyHAk7IQQQgghhBAiw5GwE2IDwcdjV65cqe8NCSGEEEKItUbCrgAsX77cRowYYUOHDrW///7bF/6eNGlSbI/MBqExYcIEv64lS5bE1q7+6Ono0aN9/YIFC2JrV+8/atQo30bZJGLixIk2fPhwW7p0aWzNf5k3b54NGzbMZsyYEVtT+CCkyOuQIUP837zyuz4YNGiQde7c2fr06RNbI4QQQgghRMHI7tKly83ly5e3MmXKxFaJ/Bg/frx17drV3n//ffvkk0+sX79+9tFHH9ncuXOtffv2sb0yF8RPr169rEePHtagQQNr3Lixr588ebLdeeed1rdvX2vUqJEvMGfOHLv22mtduO20005WqlQpXx9AEN5+++0uYFq2bGl169Z1bxVl9+eff1qdOnWsdOnS/pv9Fi5caDvssIMVK1a4/Q7z58+3l19+2Z5++mm/hi+//NKF5uabb27Z2dmxvdYfY8aMsW+++caaNGliW2+9dWxt4UJdzp4926pXq5J7jcVja0Uyli9dbMuWLrHKVarG1ohkLFuyyFYsX1ZkyotnygcffOAdJ3Qo1axZ81/vt19++cW3f//99749PH/ygn0+/PBD+/rrr73jqUKFCla5cuXY1oIxa9Ysz1PZsmVja0QyeIfwnqlSpYoVL67nWH4sW7bMO0qrVq26Qd5tmQj2Ae/Ltb23NyV4jvEMk35IjXV9X+KIwX7OGjJkSE6tWrX8gSlSA4/VbbfdZg0bNrSTTjppjVFQrlw5NyI2BhA+zz77rB100EF25pln+jpEyKOPPupi6PDDD7dTTjnFsrKy7Mcff7T77rvPdtllFzv//PMTNthHHnnEhQzbmzVr5usuvfRSf1kj5mrXru2G06uvvmq77767HX300Z52YYIxh6jbY4897LDDDrNx48bZ4MGD7fTTT7eKFSvG9lp/cL1PPPGEHXDAAV6W6wLqasLYMfbBmOI2aUGWZctHny8Ykbzg4zsoRGJWLM8tr1XrrryWr8ix1nXK2um71omtyRvupwEDBriRxgsUttlmG7vrrrv8+fzcc8/ZO++8Y4sXL7ZFixZ5Pbdr186fQYny//HHH9sLL7zgzynS5MVcr149379FixaxvdKHTjDeudWrV4+tEcmgvnh/NG3aVPdlChBRQ9QN79oSJUrE1opkEHHF/R06skVy6JznOcYzDKEi8mdd35d04k+dOlXCriDQa3vLLbdY69at7fLLL7eSJUvGtvwDhUtoImGK9evXdxEIrMPzhfjhJVWjRg1fj4HBTUIPCGA84BEjVPCPP/7wB852223njYE06ZVGnW+11VYJX3Q0Hh5UHE8P82abbbZGgLKehfzzsoRWrVr9S5BxznvvvdfzgTcOowjRhVHE+Zs3b25XXnmlC6K33nrLXn/9dReAe+21l6eJIcQ5KSt6c7g+GvWWW27pgo1QyGeeecavAZFFWVSrVs3Gjh3rHj3Ki/MgotkfrxbhrqTBNjyJwD6U28yZM9cIQR44XFt8m3788cft008/tbPOOssFazyUFfnF80panIfrB4xE8kJd0mNMKC4eRbx9lO9ff/3l18y9RF7ZhjHCdbKOffgb2E4HQF7CjjZA+uSHhyZezoKCsJs4box1/3mljZiVY8Ul7PJldTPK8nYk8mddl9eyFausbeMKdt3B+Rtc7733nr80eZ7179/fO+B4Rlx33XW27777ulDDCGnbtq39/vvvdsMNN/h9SscUz6Z4vv32Wxf6RGLwbLrkkkv8+X3iiSfa//73v9he6SNhlx4SdukhYZc+EnbpIWGXPutL2CkUswAgIgjjo0ETehhfQYgDDPZ3333XvvrqKzf6qUhuAtYTtjlw4EB/UW277bb+0nr++eftlVdeceHBtl9//dWFDp6snj172muvvWbbb7+9n5MxaN26dfPjd9ttt/8IS4wXvG2ED3H+H374wcNHt9hiCxd3X3zxhYsq1r3xxhsuOPC2RcORuKbvvvvOhdeOO+7o7nZCTxEsGCQ8BLn2SpUquScMMYIXj21vv/22h10iYvmXhoxQJF8777yzG0oPPPCAN0AEH+fhb9KmfMgHoYk8ZLl2vIcjR460N99804010kJgUT6ISvb57LPPvNwwxKgbjLQgygLk+bfffrPp06e7OEMcBjE7ZcoULzPyyzlIi/MgwBCaCK3777/f15FfrpFzUQdsI8STuiPMi2NIe9q0afbQQw95+RIWRv5JF4GI4clNTjgYIjmEYrIvZYCARvhRd5QX7acgIUiU7/y5c2zw1FxxujS3XrPx2mlJthTLVSq5/yTcpuW/y7ouL6hXpZS1b5F/iBSdSXSW0TFDZwr3D89LOsDatGnj9xrPBbbTKUW0Ac8eOlfogImH+5gONvYnRIv7k7G5PBP23HPP2F7po1DM9FAoZnrw7lQoZnooFDN9FIqZHuv6vgyhmOq/LyCIKbxmucLYOnXqZBdffLGLA0BQEeZ3xRVXuMG/zz77uBhERCFe8IQhrDDu8ahQ2XDNNde4uGMcGzcMQoH9EVCcDyEBCEQaByFEiPIoCAtCh+jVvOOOO3ysHOIPkYBAAkQb5yWdq666ym666ab/pMPDDc8SRhHXwvnwmOE1ROjxm7En/IthREMNXjTyynp6tskDIZfc+Kyn9xzDi550esYwrghruvrqq90QY5/oi5vroBeCmwCRdMEFF7hAQyAhHBF2iDjEHR5DruPcc8/18Kt49t9/f88/+X7yySe9F/+nn37ybYhrzoVgpg7oyWc/wrqAeiBviDVCORFfiHIMQ4Qd+1922WWeV8qa6yTPlDVCn7pmzCIGJMKONkKPV/AyAkKP9sL1USYvvviiH8c10jkghEgd7iM6lXj2BG8chhvrEWfcazzTuI8RhPmB4cczk/uW54gQQghR1JCwKyAYCIiZXXfd1Q19PF6h14JwEcQaXiQ8ZoTx4Kmi5xdhgMeOMKAjjzzSe4lZCA8kBPDzzz93IUAvCD2UpIOnjl5mRAQCEWGA8CIMMB7EJiKFcWoYK+QRQYOnj1AiBAdigjC/gw8+2HuxE/WCsg+93JwfYYdnip4APGV4jxAt5APDCUFLuGA0Dc7DODnKgjwgjAL8Tf4RPfzN+RF4UZETwIhCrBH6xDVgUCEAEZz0TlAP9J5zDsqI87Iu3osKeAIJHz377LM9VBMvIGILgYiIZawdYpQ6YB11gMAOZUa6lBflyYQLCFOumRAvygQxiQeTY9gX6GlmLA51Tf7p5cfTSLmR/ygIZPLEdgxP2g7XTn1SB0KI1OC+I3ScZyodUUG4Ic4ILT/iiCO8c4f7OtGET4nA485zgXudY4QQQoiihoRdAcFwR0ggBk477TQ79thj3agHvDJMY0/PMMIBrxUhfHj2MPARaI899pjdc889LlAw8vHSMcEIg/sxSBjYj+jhPIgWBBKCAY8cxgXGf6LQIYQYx0Vd48ELhpcuCA4MmmjoZSIwYEgHUYEQRVAh7LhuvG6EJRHOiUCJ78Em/WAsIYziQbCxQKLt8YR8h3+BMFVEE0L55ptvtqeeesrHAiYbk4bgQ5jhTUVwI7TxhuF1o56oF+oAIy6UZZSQZwj5Dv9GyzYKv8Nx1AULabNE9+U3IJR79+7t+SDsk3aViuEphFh9H+JRJ6SaEGe8/KHTiY4SIiPw8DM+mvsKgYcHPRmEm3M/0jnD2LpEz14hhBBiQyNhV8hgwCPAOnTo4JN1nHfeeR6+g/eF8MTjjz/ex3IhLhj/gWAiHAixh+cHUcdYLgyQIAYw/vfbbz8XJYRzBg8Tgi8eDA+OwzsXIH3yxDbSCOmGf/OCsWIsnA9BGQQdHjbOj3AlVJG8hjDMKPmljyBiCUZXvCBKBvsiyhDGhFnhXcOII6QzkbDD2CO/iFtALAWvHgIR4c24RoQ3dUCoKEZffteQH+STeiefEMJXEebROga8luSJSVsQqYSE0lYIlcXjK4RIDvfTSy+95OHoeOkIt8ajH+BZw/OByVPojGPiJsKneT4TxZAIxsEyuQpRCqRHCLwQQghRFJGwKwAYDxjseLLo+aUnl7FsTEoCTMDB9NqsZwwXAgFR1b17d3vwwQd9ohRC7YIHDIGGpwmvEdsYf0cYZtToJ+yPfQnFZH1eYzz4/hvii7wgLMkDE31wLsQkcDxCJ5p+IvDoEbKIGCG/CCDSQXxgLOFVJBwTb2LwVkKi9BFw0XWUH+GMXCdjyegxR3SxX6LjovCbBYGEUQaIIYQR+UTExkM4I3XF+EbKBM8cxhyhlVwjoaF4J/HeUQfsw5i3kJdwTeQnEH9NEL8PhiQim3pHpCEauU6EP4YiIWNhf8Qe9UpHAG2FfODxJa/UwdqwclWOrVipJaUlt6xW5lZJwm1a/rus4/JanrvQflMBLx3ebjqeCLmMznDHvck449DJwvOLTiueRTwzuR/pYGMsL508QGg0Ez3xzGNGTIVgCiGEKMrocwcFgLFQvOwZv4FhjmGPcc5YDkIwCVFErOAhIuyO0ExEFUYDIX4chxA66qijfGweBgeeL7Zh9OOdIbwR0YMxgWcH+IA3hj71hXAM6+NBGDAjJ6ILmA3z0EMPdQEGiD7yxzf4EBjJ4Nt19H5j9JBfxhMCHi6ECmNWGKtH+hhIgJBEqBECxTg9yoZwJ0QXk8wgUAGxgmcK4UM5ILAQxXvvvbfPsEloIoKZ8mSSF4QgM1oysQgGG/s8/PDDbqhRztQDAg6xxvfyorNbkQfyzGcZCH3leijnjh07etun3Jm1k5k/qQ/CNBHR1C9hmxiACGVCP6ljwHtKnfCpAvanXm+99VYX8UykQr7w/CEY8SYyWyf5xEvANf78888u3ihTPIWAWCVN2gOGJwYnn2agfIKHMR24rtGjR1m5avWsWPFSuXd8bIPIk9mzZtv8BfO9s0Dkz8wZM72tNmj4X699YUC/SekSxax6+fzbP+Nnec5yT/O84P7FE8ez+aKLLvIxtuFzM6znfqOeu3bt6lEHhGPTAUS45YUXXujh8fym443nVnjW0xnHvc29XhB4RpPHgh6/qcFzXZ87SB197iB9sNewOaKdQSJveBbyHOMZlih6TPyX9fW5Awm7DAKRRZgmYZnnnHNObO2mC6IIEXn99de7pwsxzPgZxB+zVK7N998KA14UGH889MjjhjBIEHYI6mZNm1jJUsnHVIrVzJo53UV6k6bNY2tEMmZMn+ovrMZNmsXWbDjwtHPfMTYWUQf8y7PgmGOO8Xql84bOJLzphHEza3G4N3nGMnkSz1iiH5iZmJD5MN45CDuiAxhfHY1USAcJu/SQsEsPCbv0kbBLDwm79JGwE/+C3mU+is6YPMZ5MEZkUwdPIl5OPglAGCNeA0Ip8VDS447xtSHBI8nnE7i3brzxxg3yzaog7HhZRSfUEXlDxwACgG+eifzhRcILi5eVSA0Ju/SQsEsPCbv0kbBLDwm79Flfwk5j7DKEMOaOCVYIWRTm4Yt8JoIQUMKrCAtlHSFUG1rUAWGX3MB85iJ+dk0hhBBCCCEKE3nshNiIkccufeSxSw957NJHHrv0kMcuPeSxSx957NJDHrv0kcdOCCGEEEIIIURKSNgJIYQQQgghRIYjYSeEEEIIIYQQGY6EnRBCCCGEEEJkOBJ2QgghhBBCCJHhSNgJIYQQQgghRIYjYSeEEEIIIYQQGc5GL+xWrFhhH330kX344Ye2cOHC2FqxsbBy5Ur79NNP7b333rN58+bF1gohhBBCCLFpsUGF3ciRI+2OO+6wiy++2G644QYbPHiwf/QQ+CApHwlevny5/y4ofHCyb9++hSrslixZ4nkj7bz48ccf7corr/Tlsssus0suucQef/xx/6BjuMZMhLzPnz/fl1WrVsXWFgyOpxzXpl4Q7tQtdZxI2M2YMcO6detmTz75pC1atCi2Nn/IE+khHDcUqbSzVCmZnRX7S+RHyeJZueUV+yGEEEIIkSFkDRkyJKdWrVpWpUqV2Kr1w9ChQ+3ee++17Oxsa9WqlRvRiLmrrrrK89K9e3f74osv7H//+5/ttNNOsaPSB2P+uuuus+LFi7vIqlGjRmxLwXn++eftgw8+sPPOO886dOgQW/tv3nrrLXvuueesefPmVq9ePRcIY8aMsZkzZ9oBBxxgJ510kucp00BkXH755ZaVleVivHr16rEt6TNp0iS7+uqrvYyoI9pCuixdutRuvvlmr2fql7KOQucB2xs1auRtq0KFCrEtyeGYCRMmrMnfhuC1117z5ayzzrL99tsvtjY9KJ8xo0fbvBLVbVlOCSsmfZcv8+bNt0WLF1nt3OdiprAqx6xSmeLWpl652JrU+PXXX23atGm22Wab+T0SD89p7lM6dOrUqeP7xT+3pk6dagsWLLBmzZrF1oj8oIOP99zaPD83JbANeH82bdrUSpUqFVsr8oL7kfcX92SJEiVia0UyeM5h3zRu3Di2RiSDdwLPMZ5hVatWja0VyVjX9+Xs2bP9fbzBhN2LL75ob7zxhguco446yj1zo0aN8puKB3cQdhdddJG1a9cudlT6YNhec801LhoKW9idf/75tvvuu8fW/pt33nnHnn32WTfKDz74YF/Hi+mpp56yv//+26699lrbbrvtfH0mQT3hgUTY3XjjjVatWrXYlvSZPHmyiy2E0/XXX2/FiqXvQMZjRz7wsCUSdrSpW265xY1W8p2usKPtbCiDNQi7s88+2/bdd9/Y2vSg/U8cN8Ye/3GFjZiVY8U1qjZfaNssa+uRXp8sX5ljW+aKuls7No2tSc5vv/3mz6hvv/3W70PujZNPPjm2dXW74Rn99ttv+4uC+2zbbbe1W2+91WrXrh3bazUSdukjYZceEnbpIWGXPhJ26SFhlz7rS9hld+nS5eby5ctbmTJlYpvWDxgWf/31l1WuXNlatGjhBjcNBGPqgQcecIMD4+rnn3+2zz77zHbccUdvRF27dvXCadOmjafTp08fD3HEoMfgQHi8//77ngbjrnghjB071guxffv2/lIYOHCgPfLII/bSSy/Zd99952KvZs2afr7XX3/d15crV8569uxpvXr1shEjRliTJk18HccNGDDA9yV0lPF7W2+9tVWqVMnzE0C8sX2rrbZyjyRwrQhMwjQBwTplyhR7+umnrUePHp5vBAoihHzSm3733Xf7NXz//ff24IMPutitWLGih+jx+5VXXvEHEg0l1CE98JQLIhJhwPnKli3rZUS++/fv72XG9SCuEdHktX79+n6DcsPmCn5PHxH79ddf+7Hk47bbbvM8Eyb48ccf27hx47zu7r//fn8oMt7thRdeWNOz/+677/q5yAfpcE7O89NPP9l9993nadIYMSBJc8stt/S8PPbYY35urpdj6tat62WHgfnJJ594/XIMbWH8+PF+3bvuuquXTRTS/vLLL73sqX+u/4knnvB1XOdDDz3kZTVr1ixr2bKlh5gSHkz94WXl/OR155139jJ/5plnvK7CmD7qqnTp0n6z3nXXXb7uhx9+8DJt2LCh0WlCO6cMEPqff/65l0uDBg38eti/d+/efr2UFZ5HhC7tjraF2P3zzz+9bWy++eZpP0C5hvlz59iv08zmL8vyMMPi2VqSLsWyLDtXACfcVkSXYrntuk6lUtahZeVYzecNz1jaL22DZy9euV122WXNMxUIb3744Yc9IoF2fdppp/lzjmdlyZIlY3uthmcW975e7qnD84bnNc9lkT889+fMmeNiOBMjXdY33I+8W7gnCxIJsynCu59nIraCSA2eYzzD1rd+yFTW9X2JDc37eIP13++2224u5L766ivvBab3GCOci91mm23WeF622GIL3xfjmUwzZoqMB/ib8EYKDBBdGNCkjaGPcJs4caIbyCycD2MeAbDPPvt4moSEIqKA3xjiGP/kAWH2zTffuNjjHPzGYEcUtG7d2g0fhHGqYOgjhBBjCE6E2x9//OHXiGGF0CKEE3iZTZ8+3V599VW/BowvhAyiBnFBzxIiCQGAoAL2R2QhICi7vffe2x9YrBs0aJDvw3WMHj3axQblusMOO7hxh5ggfXrwMerYjxBARAiGHjcwYbHcxBxH+VIelAX1QhkhKhFB7MsxCHQELPngehAwCGWENOelTniQ7rnnni4GqQcMSQQ69UPZIqYRYsA1IIRZj7eU/bmWVL195JVrRNy//PLLbqxSn7Q/vLBcG50IGBC0xbZt23r+uRnvuece72jgujmOYxD/GMq8EGi/1B+ikH3IIx7D22+/3Y/nemiXiD5EMcch6miTnCNcD8fQFuhMYB+M7z322OM/nQdCFATuFSIJCKmmPXJPROH+6Nevn3vjL7zwQu9UQdDRsZDOs04IIYQQ65cNJuzwdDBpCsYCIgcxhsGLBwcDGNEE/H3cccetMSgwtvG6BPg7iDbAw8K+J554op1yyil26aWXuojAeCFtRBAGC9sIPTrmmGNcRODVYh/SIU3Wn3nmmR5uydgSPDKISAzsIGb4m/Ok01ONJ44eRxZEJ9e+11572emnn+4L5UFe6AkhLxj2hEBRVoTkIdY49/7772/nnHOOXwceLcaSAUIK4UTeLrjgAt9OHullR6AC1xfSYJwg++HxQ5Qh0ELvKCLnsMMO8zKgxx7jjnJBFCNOKT/yjjeU0C0EIIbg8ccf72VG+CAhp6eeeqrnA7FDWeN5RUwdeeSRXp94Ws844wwXUYhB0jv66KM9/RNOOMHPxXVxDuqXMjz22GPX1C/npZxShetHeFKeIW+UIflCsB5yyCGef85DHikDxDcCEiFPPXXq1MnFHUKPcuM6KDfaFuVFiDHCDLFIWR9++OF+PdQF7ZHroROBekYUkhZlfMUVV3i4ESIe4ct1UW4cWxhhxEJESXTfcO/zPEHQ0anEPc3kT3RA0JaFEEIIUTTZYMIOECmEVmLMYpwTwobxABjJEDxxUaLCLgphbHjv8GzQEw14yEK4Cz3ReK8IqUNwIBjxTLGObVGCxxABhigiP8EISpa3/MBoIp/kCaGJUU9YFGIIoYaAYD1GP2BI4T1CZHF+8oLgQxwAQgRRgWBiXzx2bEc4BfgbcYTXiP2CsMNwC5AO6bMdL2DHjh1dzCJi7rzzTi8z4Jo5liXkEfhNmUXHanIdhBcinhCEeLMoz1B+CDXgvCz8pnz4lzBN6ocZLRFOpEU9Ub9cS7h+xA5CnvOnA+IR8QaUbbQMgfzwd6hjBC+/CQNFbCL6CRmN1hXHIFJD3kgP4ca/zMrJ9TBJDN5XOglID+HIMVwvXhTCPkMnBcdF/xVifUB7ps0NGzbMn8m0R/7mWR0850IIIYQoemxQYQcY1HgmCEVE5ARDOhjYwciFsC4IAoiKPEQPBjtpREUXx7EEUYQwwOODl4iFHmk8g0HwAHmBcGz0PGGfaN7yIl6EEqaHUY9HEi8RcP3kAy/Queee6wvhieE8CIZAfP7CNs7DEgQagiNAiCC/uX7KOz4NCOv4l+tChDAjJP8yjo7wVUQV29iHc5FWFNaH/GAYEi7K+EjKFu8YIY5sjy9LfpMudYfww1OG1yzUT5cuXVxoIuAS1W9B4LyJyjDAdgh1TJ5Yx4Q3iDrqCiHeuXNn99KFNKJlQPmQXxa8l+F68Ogh5KkPOjeYOIZ1CGrKjLGIEJ8HIdYHtF8W2iOh4tz7eIzpWCFkWwghhBBFkw1iMdIjzPgmwuoQC4S44anDc4KhCxj4GO+M92KfEOaGscwYJManYQCTBvuGY/BOMSsMY7HwsjCRB+GOGMd4yQgBxSuEV4/JNAj/Q2ixpArnQbiQN86RyKOCUY5QIF32YV8mOsGDhReRUEkMJ/KF6Np+++09P3gayS8CLRj2qRD2JZQTwUDPOuFUnJvxMnjcCCHNTySE8mXsF+UdxkKSx3BN7IORh0ePdBPlE9HEPghUQgm5PsopKiaDoEN4khaeTMIX8Z4ihigPxvSRPm2AMqF++ZtQRq6NMiW/8SJzbaGOuWa8a+QP7yblSn0SNkneqEfqlXwlgmsjrJJ0+JtyYPwh10beuS7aJ22Zdkjbp80HjybXRHkla2epsmzFKluyXEsqy9IVObYst5km2laUF+q4MOA5TPunnYYQeMZ5cr+ubYeKEEIIIdYdG2xWTCYowShntkTGveG9YlwSAgADgt+///67T4aCEY8hTcgaQuKXX35xgYSAQwhg9OJJQSgRBoeHiclDSBejm/BARAMTdDBDJSKCsVx9+vTxf/EAYnAjZEibCSwYS0VoIT3XhEpibHM8+aK8mKkQ8cTCeCi8gFEQVcxkyeyS5JVZDRFsGPB4exAKhAJiuBN+x1iWN99809NlEhEmz0BUcP2IUbxdCAHKgrFgnBORQ3kwjotrJH+EJnI9nJdZI/lwN9d+4IEH2hFHHOECg7AqxtvhKcRgA8Qf5YjgRAAzOyiTuITZ8w499FCvG44PeWYb5yd/lDfXhBBjHwxDhAnlyTf9mNwFQxGxRx0EAcrxhHsxEQl1haeO0EsEO+Kfc/CbyUWoD8QU5UK5s41zUOeEmdJG4mfFZD3hk9QZIpX9OZa6YIxhCFGlfihDrp/8kzeukWMpb8b84bVjTF2oK9onwg2hR2cBZUiHAefh+oGyIRwzTMBDW6D90Q5ou7QRxpfSFqkz6uSggw7y/LLg4SW/zGRKG0h3xi7qag6TEpWuYPWrlbMWtcpY85paki31KmRZnfKrbIsGlRNuL4pLs5plrXWdstaydnqzLPIcphOMiXu4JwO0fZ5hPAcZQ8z9wXORthlm+Q3Q2YHg06yYqcMzgXduGCYgksP7l2csz+jwbBV5w/3Ie02zYqYOtgnvS82KmTo8x3iGrW/9kKms6/sSpxnv4w32HTu8DxgOPKwRcoic6LgwYBIQxAbGN8YEBcFxGCN4QZgVkgZFOvwdDAsaG8fyAkC4IB5Yx3T2GOcULF4eCoHfnBdRB4hChAPno0wQdhjwiCrCJ9kf8DIiLBF6rI9/2ZBv8sC1BUiPSUqiFUq65B8vFPviHeNaEBd4ihBhiDUEBPuSb8bRIf64XsqBcXmIAPJMGuzHubnmkCbHB8g36bCOugdEBQ2CNEgLLxGfEeD6ESthMhugDsL+iGmuizohP1xf9JoRJuSDcqKOETWcM4zv42HKNfLiRugg0rgmyiR47oIIDlCfHMN5KAfygfjj7/gHDCKX8kE0Uv+UK0KNNsCnFVifVxlyjZyL8gsCmHKjbtlOmyHP1Cfimf25TvLBeQLkgevhnLQTOigoN+A46op/2caxUXFKe0SEcl0Y3pRHOnBu8rxZ86aWXULff0qFebNn2Nzc51KDJhvmw/TrGu5pxrvSocKzjrZJ++YeI+SZzhk6IZjBlk9v0KHCvvzNNyHjJ/HhecK9yr0vUoNnEM9Nni0if3hG6zt2qcP9yLuWezLdd8amCu9ZDG99xy41sIF4jvEMC7a3SM66vi/RDLyPN5iwE0Kse4KwC50gIn/oOEHQI2Q2RhB2fI8Rrzhtgg4FOlYwnokm4NMktBs+yYGHGWMHjznjkhPNzCphlz4SdukhYZceEnbpI2GXHhJ26SNhJ4RYayTs0mdjF3aFjYRd+kjYpYeEXXpI2KWPhF16SNilz/oSdppuTwghhBBCCCEyHAk7IYQQQgghhMhwJOyEEEIIIYQQIsORsBNCCCGEEEKIDEfCTgghhBBCCCEyHAk7IYQQQgghhMhwJOyEEEIIIYQQIsORsBNCCCGEEEKIDEfCTgghhBBCCCEyHAm79cjff/9t3377rc2dOze2RmxIpk+fbgMHDrTx48fH1gghhBBCCJGZZKSwGzx4sHXv3t0eeOAB69Wrlw0bNiy2pWjz3nvveZ4LU0j8+uuv9uijj/ry8MMP+9KvXz9bsmRJbA+RF7///rvdddddNmjQoNia9Pnuu+/s8ccf97SKMtnFsmJ/ifwonltW2eryEkIIIUSGkTVkyJCcWrVqWZUqVWKrii6LFi2yZ555xg3xsmXLWrly5WzFihVWokQJu/baa61GjRqxPYsmiK4ff/zRrr76att8881ja9eO5557zt544w2rWbOmlS9f3hYvXmxz5syxnXbayc4991wvJ5GYzz//3EXZiSeeaB07doytzZsFCxZYt27drGLFinbJJZd4+3vkkUfsrbfestNOO82XosbSpUtt9OhRVqZKXcsqUSq2ViRj9uzZtmD+AmvQsEFsTdEhJ8esdqWSVqp4/sqTyICffvrJXnjhBZs/f75df/31tvXWW/s2nqV33HGH/fLLL7Zq1Spft2zZMm/Dp5xyiv+Oh2fLiBEj/JlD9EGnTp3syCOPtKlTp/q90axZs9ieIj+GDx/u79zq1avH1ohk0PbGjBljTZs2tVKl9BzLD+7HCRMm+D2JfSTyZ9KkSf4MbNy4cWyNSEZO7suI5xjPsKpVq8bWimSs6/sS24X3ccYIO4wPDJS3337btt12WzvzzDOtbt26bqBgnGy11VZWoUKF2N5Fk3Uh7J5//nkvkwsvvND23HNPF3Vdu3a1WbNm2VVXXVVo59kYGTBggD322GMpCztEUpcuXaxy5cp22223WcmSJe2vv/6y3HvItt9++yL5QiDPE8eNsSd/XmkjZ+VYCnpgkyfLnZtZ/uIqaixdscruPLKZtaqTvMNm4cKFLtwwVnhGTp482e69917bYYcd1my/4oorbOzYsXbQQQflXnOWrVy50tq1a2c77rij7xOF5++zzz5rn376qXcgESnAM+fkk0+WsCsAEnbpIWGXHhJ26SNhlx4SdumzvoRddq6hejMv6jJlysQ2FU0YD4VnCgPj/PPPX3PzUTgNGzZc87Cn4D788EN79dVX3QgZOXKkIVzxsiAACeHEiOF4Giai6J133rH69eu7wf7JJ5/YRx995I2V87FMmTLFmjRpsuYcpNmzZ097//33veeatPDeAGGWL774oqfL+apVq7bm5U3YHg+P9u3bu3eR87PPSy+9ZB988IFv53rq1KljxYoV832ffvppP/a3337zvDRo0MDzGcDAGjp0qHvoyEfp0qXdozljxgxfV7t2bd8PA588vfLKK/bFF1+4EUe5cR6YOXOmvfnmm/b666/7uLNKlSqtOXbUqFH22muv+fFffvmlv2QpL/JKvVAWwbgjv+xTvHhxv9n79OnjafJS5nx4EMlDOEfv3r29HMkvZfz111+7WMXTwPFRw+ePP/5w45KyIvyW9Gi7lCNp4IGjvKl78kqalAkCDPBaUDfkZ/To0X7cn3/+aVtuuaW1bt3ay4T6oAOBcyDCqVfqg/w/+eSTbiAT5vr999+7R4S2hLCrV6+etzMgb+Th3Xffta+++sq9ynRCUCYIb65h2rRpXo5PPfXUmvKiTIOBTTgtZcM1UXeNGjWy7OxsTz8dSGv+3Dk2eKrZvKW590s2YYZaki3Fcusg95+E2zb0gtTcu3WuICif/0uB9nTwwQfbuHHj/B4+4IADvB3C8uXL/VnHPUhHEIIPUUc7zgueO/vvv7+3VZ4xPF/oUEMkYhDp5Z46dLzxzlVERWrwDOXZiRim/YnkcD/OmzfP78mCvDc2RbAPeF9G7SuRHJ5jPMOKun4oKqzr+xLblPdxxvTfo3JZEET02iUCtUovNYZ7CNHEsL7lllvcuGH7zz//7EItgMGOOEKUANs+++wzu/32211YYVQjqDD2EZWIuvvvv997uhFRhCYRigcYTzfeeKOLMLbxG88OIiBKMN5Jl150xCCikXPzG1GC6KCnHeGBWMLQB8RAPKQXroO80IuCpw7hA6Rz9913e7rsyzUhcBFQwAuTsWYIYqBx9O3b14XLDz/8YLfeequXGwKJbeSnR48eng4NFXFL+bCQb0QTY/6uu+46Fz3kGZGDyON46uLjjz+2++67z8/BQllcdtllLqqpO0QVQgpxBohRypI6oWwRwfzmXFzTxIkTPU3qDbHJNSMgOSd5Ig9450gfyAPthGNZgI4Arot9OQdpU27UATch7Snsz9+so+6YEAehBiGfiFDKi5uMcE/GgmJMc22UF78RxOSNtoQ3lzIG6pCypI1wDkQm6QmRKrQ9Oit4XtKOEkE75t5HpPGM4t7KC/bluUvHUl7pCSGEEGLDslEFZiHIMJoJSaQX+qabbvIxIHijEHj09CGgokqZdRhBwbhnG3/vscceLtIYl4LXCEGHkY4Bj9eGnuobbrjBz8O+gHjBeCdMlG0XXHCBp4Wxj0EfPQceruAZZHwg+1966aU+Vg4Rh2BiPwx/RAYhgNdcc40ba/GwH0KM/CLWNttsMzvnnHPW9KAjkhAnoVxYWrVq5WVCjwveMYTO3nvv7WPIEHLHHnusnxvBxTV17tzZ80iZbrHFFm4MYghybrx+9KTiSWU7ngFEHx4Dyo+F66IM6a2gvDmOumF/8spvxNJ5553nQhwPAqKOfGFIMvEMXlfCS8nHSSed5PWA8CSf1CPly7nZzn54I/CeUZb8izhq06aNXz9ltfvuu7tY53hADFMH5Ik0jjnmGD+WiVEwaC+++GL3EHIt7EP4JtfCuVnYF/FMeRCmRhosLVu2dA8lgpNtXCvXEtrJcccd5+2DsE4IkwGF8mE8H+cXIl2SiTDuFzqBeE5x7xKayTNUCCGEEJlJxgg7jBAWjPBExgoGOh49DGzETwgxRIARToe4Q2yEdPKD44BxexwfvFMY/23btvXxWYgQBBWeMcQPHjfyRqgdQgwPEUIGT2FU2HENCEQ8VYQKIhSAMKjmzZt7SACCi/1JjxBFlrxgH8a64HXjeLxXUa8kAozz4+VCcOAZw5uIl5Ie+9BTT0hiAHEYromQTNIFXO7bbLONe96CNw0IX2jRooX/jaDiGskz+yOGcNdThqHuEDfRMgZCGQl7BNKjTjmGMqT+8KThkaNsEZz8pmwD1HlIkzxwbuqMa0cEsj95CkIser3A+RHcjIHE0MXbx35cK5AW18VCvqJQV9QZZcI1BK8y18Z58CCG8uJ4RHco0+CWZx/Yd999Pe8PPfSQXXnllX6NhJgKUVjQvujc4D7CQ4y4w+uPJ58OCCGEEEJkHhkj7PBsIYAwOgiRiyd4QjCaMeQDiBd+sw3YjmABjPGwPp6wT/DosC9/Ixgw/Jk5Di8Kwg4DHOM/CAaMejxDiAwmJthtt918PekE+E2a0bxyTo+Pzb0Wtkfh3HlBuuQLLxxjahAYjJ8JaYdzIVzwtrHgZTzssMP8OMRWtFwClA15IZ3o+RFapBfNI9uDaAv7Rn+HMowSLePwb3waHBPygbeVa6RsmUDniCOOWDPLXyBRvYW88m+0vEN9hHwhyBHjGL3UXfCShe2BkGY85DOcI+Qf8iqvkJfotQLeyptvvtn22Wcf34dw0P79+/s2IQoD7ieeB4zdpGMK7zS/6XCiY0kIIYQQmUfGCDu8IAgSPExM8oEBgkGMN4OQRoxnvEwIA8aLIJAw8sNkH4it8DkExjThceF7eIxLy0vcxYPhzUQl33zzjYf8EUpHCCJeHkQChhECD48WoYssGOl4ZDDqg5AAvGDsT+goC9dCqCAhkxhaeGii4iA/wr7MzkgIJGkGAYwgJu/k46yzzvJ8IThZj2eMvFBujBWj3DDs8EgCs/fgASSck3PwN9eP0MbDyDVFr6uwIW08fuSdOkPskP+zzz7bQxwpf64trzyE9dQ9YZOM+aPN4AFE/EIQVHj18CwS5sk5uPaoEATSo4xoU9H64W/ySN0RPsokLKzDC4KnlDIOE1fkRbgOQnE5L50HBx54oJ8r6h0tCCtW5Qr3lVpSWSirFblVm2hbUVjyaOoJoc0j4iDasRB/v9ABxrOLe43Qb2Cf+P0gPC/DvyF9IYQQQmxYMuaNjFHCtPR4vxAtjDvim0uMe0KEIEyYbRJRxZgxxm0hvPib0DbGjyHu8PggUtjG5BUIG4yX4ClCDGJIh9+AwcOC4Y3oYeILjG5CGjGIdtllFx8zhQeJHnDSZTv5I7Qp9IATykfanANhtN9++7nxj3eGffkmGsLg9NNPd2OJbezPcXlB3tknCBBC//BoIS7C+DNmu+vQoYOXBWmTN8Z2MZaLa9p55519hjsECOWGqEEc4yE75JBDPK9MKkIe8VYyFo40EIacl7KJhiayLlxnIJQh+QnlEIRRuE7SCIZkqAfSoiwY80dILOPjOHenTp1c4IdzhP1DmqQTzkkaiEDaB6KeMEvG/bE+hIgC5cRxhKiRPjN0Uj6h/NkXoY4AJA08fBzLQloYunhM8YIyGQrlRTljLJ966qne1tgvWhZAWwvlxfmoF8Zdcp20JcJHadcFhdM0qlraWtcpa61qa8lvaVathDWqnJVw24ZeNs+twzIl839s087oVGAipzB7K+HXdGzQXnkWPPjgg96RxBhSJioiGoJ7gA4nwrPpPOF5QGcO0O4ZB0p4Nvck//KbTgfSF0IIIcSGJaM+UB7AWGE2SgxhhAxGb/CGME4JQePfcsg1tINRHHqVCVPE44QhTTgfPdqkx7ebECr8jfGDgCRNjG48KBjhiCN6s/H0MREI6wjXQxgFSB/hiFcIYYQXMXxLDuGEwRQ+dwCciwVDDI8PHrdQF6SFx5F8YXAl8iwicskPgiOM60K8MLkJIpHjuHbSJ1+MQyTfeNu4fsIOAWOPc3FO8k15hDLlGDxQlC3iivDHEKaIpxQBhPDGm8a5mJABwxGByRItQ64dY5I0EdyIIMqKUEMEJCIZ4cgMkXgcyUc4V175IF3W0yaYIIaypW0wSyZphXojH+QVA5V2wZhA2gpphDpC0HJeyoV1pEn5b7fddr4dI5k0EPSEa3Ju6o/tpAmUP55g2lh8+8Tbx/FAOCxlTZtgchXqj/rHK01b4V/yz5hO6rIgUK8Y9C2aNbHiJVd7YkRy5syaYXNzy75R09VjIDMRRBodTzwb6JDgvuSeoOODz6tw3xFCzuc06Ljg2cP9i7ea+4HnG51mCDb2o23TqcJMstwb3O88U2hfdIIQypnsUwni3+g7dunBs5SOCp6RPDNFcng/8b7Ud+xSh/cwz0LmPRD5g+2j79ilx7q+L7Gl0T4ZKeyEEKkRhB0vqyDiRXIQRQj4MLlNJoLo4lMcdILEe9MQabQFOhnwxiH4+E3nQQjXZB1efyAKgfUYPrw4ounxckc00nESOjZE/kjYpYeEXXpI2KWPhF16SNilz/oSdhocIYQQGxkIMYQW45LxPEeXIPDxehNRwD4YzEHUAS8dXj4sYT1e5/j0+I2HPIRACyGEEGLDIWEnhBCiwETHIwshhBBiwyFhJ4QQQgghhBAZjoSdEEIIIYQQQmQ4EnZCCCGEEEIIkeFI2AkhhBBCCCFEhiNhJ4QQQgghhBAZjoSdEEIIIYQQQmQ4EnZCCCGEEEIIkeFI2AkhhBBCCCFEhrNRC7tly5bZhAkTbOzYsQmX2bNnx/YsfDj3448/bhdffLHNmDEjtnb9wUeDp0yZ8q/rnThxoi1fvjy2h8iLpUuX2h133GE33XSTTZs2LbY2PSj/SZMmeR3k5OTE1gohhBBCCLFu2KiF3bhx4+zaa6+1Cy64wC666CK7/PLL7dJLL7ULL7zQzj//fHvnnXdiexY+GPPz58+36dOnu1BY30ydOtXuvPNOv+7//e9/1qVLF7vyyivtiSeesJkzZ8b2Eomg7hDjc+bMsVWrVsXW5s2sWbOsb9++9sMPP8TWrC7/6667zm644YYNIuzjKZGdFftL5EfJ3LIqkR37kQHQYdOnTx979913/ZmTiF9++cVefPFFe/nll5Pe/0uWLLEvvvjCXnjhBXvllVfsjz/+UMeEEEIIkSFkDRkyJKdWrVpWpUqV2KqNB4wUxN2KFSts5MiR9tprr1mdOnXstNNO8+3Vq1e3mjVr+t+FDWLu4Ycftt9++83uuusuq1u3bmzL+mH06NF2zz33WFZWlp1xxhlWpkwZ+/DDD91oO+aYY+yUU06J7SniwatJhwDt5qqrrrLatWvHtiRmxIgRdsUVV9jOO+/s4hnw9N13331WvHhxu/rqq61ChQq+fn1DOxw/dox9NqGkTV2YZdkKvs4X6p+6555Z3yChShTLskv2bWAliyevrEWLFlnPnj3tu+++s2HDhvkz5pFHHrH69evH9lgNnQy0Y55FJUqUsF69etnmm28e2/oPPDMeffRRT2vu3LnedmrUqOGdYAcddFBsr/9C+gsWLLBmzZrF1oj8GD58uL9zeQeJ/Fm8eLGNGTPGmjZtaqVKlYqtFXnB/Ui0Evck97zIHyJsiLRq3LhxbI1IBh1+PMd4hlWtWjW2ViRjXd+XRCHyPt6ohV2UP//80+6++25/MRBiFw8vDTw0xYoVs0aNGlmlSpViW1YbUIQyIhQx1Lnxo4Y6RiDH01uOMcg54KGHHrLff//dunbt6g8M0kFYxguF8ePHey86IqxBgwZrbhL2HzVqlNWrV8+NTcRC8+bNPcyP9Zy3WrVq1rBhQ98/CvnhesnPrbfe6v+Sl9tuu83atGlj119/fWxP87Qw5GhoXFv58uVjW1YbuaRFgwzXVrJkSd+2cOFCF86hXMhHKDfSYxvXQz5pzOzTokULPx6hTZoI6yB6582b5+WMYYqnjHLJzs62zTbbzF/mCCiOwdikTKIkK0MMVs5BWlwr+eA6ypYt6/sAdcd+QJ4eeOABr7Mg7PDKcQ2UPeVAPZAO5xw0aJB7Q7i2I444ws/F/fT33397e8KIJl/ATUc9UiblypWzJk2arLnBWY93j7T5m6VixYr+EAjHpwvG+cRxY+zJn1baiFk5VjyDPFEbCkqa8l61ATxVnLFUdpY9fVorK10iubDj/sIDt9VWW9lLL73kdU27jd4b3EeEhL/33nt+X/Ei7t69u7Vq1Sq2xz9wb+B13n///f13t27d7KuvvrIdd9zRQ5Npi4mQsEsfCbv0kLBLj3VtQG6MSNilh4Rd+qzr+3KTE3a//vqr3X///W5II+yihvLrr79uH330kRvSGOtbbrmle7QwsGm4hDkhihAyvFQwpM4++2wXaQiH559/3o17jHyM/uOPP957uOn9/umnn6xly5aeDuKBCuXY0GOOF42QUB4qiAAMrpNOOsnzwDGEUyJsyNvkyZPt5JNP9h71L7/80kUXIuKcc86x7bff3tMLRIXdLbfc4iIGjyWGIHk766yz3OjDIPzss89cUHBt22yzjV874pbrffbZZ+377793YUMaJ554oh1++OEusigXvADsh1jjmjiW/GIgPvjggy52MDgR1qVLl3avFg8Bzon4Qwyee+65LjYpKwxTyp0HLGFg5IljeHh8+umnfgzCjWumHoC6e/vtt718qFfKkHyynXwibMPDmpA0bqhddtnF6wGBTrgsxi7nB46nvLkn8MRh8L755pueFoKMY/baay+/VjyghLdybYg+6vjMM8+0PfbYw8MwyT8eW/7lmjGwEa/UXeXKlW2nnXZyDzJimnZA+BvrEIUY7pTVcccdZwceeKC3j3QJwu7pwats1OxcYSePXZEGYUco6BMnt8xX2AVoq5dddllCYcdzgFDsjh07+jOGe+Wpp55KKOzieeONN/we5n6jk4oOlURI2KWPhF16SNilh4Rd+kjYpYeEXfqsL2G3yZt5iBYED6KEsCYMeQx4DGyED0Y/jfbee+91AXfUUUfZjz/+6OFP8O2339onn3ziIgJxQCgex2G4IzIwtjD6Me4RU3iFPv/8cz8WsYOwQiD26NHDBRiVgveHBwweJhbECOIGYYp4GThwoIdXPvfcc3booYfmOQkMIpX9GVuIcYeo2GGHHfwaAHGIIKJHnmsj5Aox9dZbb/lN+/XXX7uYQjSSP4xHrg0RyLkRdeSDbYikIUOGeDoIHM7NgohB5JB3BNuAAQO8fBl/hgCikeMVgHAML/D27du7kYooRjwhdDiG8/AAJu/w119/rSnDJ5980kUcZci6UIbcQEOHDrXtttvOxTbX880333j5w8cff+x1ivGLd4N84j2k/igHxjBRbs8884wvW2yxhZcLApt80mbYF1HM9gMOOMCPQ+yycE2UFSIZcYYnhLZCfvr16+fiHsgn7YZypC7wrrKOfWiHQiSC+y0veKbx/OI5kS68tPHGcz/k5a0TQgghRNFhkxd2iCbAcEEkYNATiocgwQOHZ+eEE05wAYJxjuGNFwzxAD///LOHH+JRwXvWtm1bO/roo92gRwQRbodHhjAoPDHsi5GO4Y+wwHDC8EK4sJ6wP87F34gAxAneu8MOO8y3IXRYj0ds8ODBLjj22Wcfz0s8nIPeTUQr4hLIAz3FbMNDhXDAE4dHMuQF8Uk5UDb85toQTghAxA/XjqjBy7bffvv5tj333NOFCuUWJnDAu9WuXTsP7cI4xDtHfvAYch1sw/uFxyHAMVwT+9CrgeeQsow/JlqG9OaST/JEWuSH0Ez2QXCRJvVyyCGHuPcBEU4Zsi91xHXS67Tbbrv5saeeeqr32nEcx1Ofu+66q58L0YVYZD3pU3ZhnCbtgjYQDWUF8onHmHzi6aPc2A9jm3wTlko+SJN/GQPJPltvvbXnl16eUKZCpArPByIJuHdo38kEYDzcE3Ts0Ja5t+UlEUIIIYo+m7Sww+BGqGFM4xVhshPClBAuCDI8LXj0CIfEe8T2999/348NYXGIIYwejPq8IH0IhhUGPOfGmwd44Jj0AG8Rwohzs08AURZ+I8yY5RPRSX7wBJLHRHA+hEPnzp39swukgScLQQIIF5YPPvjAQ63o3cf7h1ihXLg2zh1EYQCBQv7JZ4Dy4DjOSXhqyC/7hX+jf0O0PKKkcgzno1wTlSEePwzSaLocH44N9UEaXD/XiniMGq8cy8JxhEgyxogy4hwYvUHcQUg35DEetlOWnC/aTvibNsY1kKeQXjQd/g55ESJV6Jgh6oAxuPvuu6+3wdDu+Tevtgo8g3jeEX5NWDheaSGEEEIUfTZpYYexHAQAY9cYf/bqq6+68c5nAvAMETqIUEAYMaaMsV0YRcEwQvRgRBEeGMAgCkZUXmDkkz7gjUNwcW6ECeGcjHtMJBgYz4a4I6Twmmuuce8eY7cQDongWIQYHqK9997bRR2eOq4ZYYZAIbyRc7MgFhnzhmcRscOYNsI5Q1oIP8aGIUpYT9rANRNiSZrBI7guIX3yHsoQ7xchrPFlmKweSINrpA3gEUMsA9eCOKWOuH7GJVFeCDvOgdcNMRggnWTGMl5RDGz2IawzEGYfRHwj8NZ1mYlNB8KlCT/GG8wYTbzmhC9zz/Bs49MIieBZRkg4xyLqCLWm/QohhBCi6LNJCTsM63hDn7A/xBljppggg/FljJPCS4Mxj4jBwCcMk20Y+Xh5ghHO2DcEGOP0EH6ICsQF+0D8+YIAYCHUDhHEGDImcGG8G1OR09MOnD/sz9+AxxAPIvsTasV6wgfjQ6U4JlxvyCvhfQiv/v37u5eIMFOO55q4NhbGy/EbY47wQ/bjeri+xx57zP9FJJJ3hBzXyzryjacTAxLRF84fzg2J1kV/p3sMC/lAGKVShoH4NAkhxaDlOlj4TAEzpALlShsgJBbDmDoOk6yE4/FUEsrLmCQEOuGa0fPyL2Gs1DVlz1g70iGv1EcIpWW/vPK6tixfmWPLVqzSksJCWS3PLfJE29bP8k/9pwKdE7Q3Fv4G7glCis877zwPJWcyIUKhaU/co0xwxMfzaYuM+WU9nRt0XiDqCAemw4dnnxBCCCEyg01mVkwmBWFyDcabEZoYNVgIrUPI0btNjzaTYzCuihk0MfCZKIQxbQjA3Xff3cfiMd6rU6dOLuCYiANRQS85nhnWMy6OCTIYl3XjjTe6+EL4MHEG48b4UDpeGkQAggpjCkj3yCOPtNatW7unkElb+BsvGvuTx969e7uo4hoQX8zCGf08A3AuvG8Ye0zZj2cLbxuePjxtl1xyic9YyRgcJlXhXBiFjD/DqAufWGCcDYIXbxaz4nFtTBKC569v375+7XgLub6DDz7Y84MoRAgjBPEucgyGI0YkE6VQ/ggdDEvKg3JmAhLqiPwxHo6JZjjm+eefd9GGp5S0GBfH5yMwUpnMhTKh7MhjKEOMVsqQuiasjDKkXClD8sZkKYjV4MnA60g4KoKWczIWDyMXjxreDca4EaLL7JiUC3XL2EraCOPyEPZ0DNAGEMLkFRHNrKSUKd/E41/GMdLOSJd6YR+8teQNCAfmw9B4STp06ODrEPGUEx7jgszWRX5Gjx5lxSvVMcsulXve2AaRJ7Nnz7GFuXVev8G/vwe3vqCKGlcvY8XyqSvaYwiZxHNPBwBjMhmLS+hwfGcPswHTzmn7zC7IpE/cQyECgHuWdkZ75hnFM4M0+c3kS/Ez7wZ41mhWzPTQrJjpwTOad5RmxUwNzYqZPpoVMz2wlTQrZnqsr1kxNxlhRyNkCT3bicCIyWt7dBvpQHS/ROmHdVERmdc5WA/xPeTp7h8l1XxCXueBvI6BsC1RPuLTTJRO/D4FOSbAesivDBOlCayD6H7R7aQT0o7fFxIdD9F9IK98sn84ZzQNlmT1nAyEHQKgedMmVqLUv8dKisTMnjnD5s6dY42bNo+tKZowQRDeaYze8JKgMwbvMR030bGxtCG80Yg3vHh0UNAu6LTi0wd0DtHhgMeZfRFzoZ3yL5/2oCMiERJ26SNhlx4SdukhYZc+EnbpwXtCwi49JOyEEGtNEHa8rJJN8CP+AW80Yx+ZyVXkj4Rd+kjYpYeEXXpI2KWPhF16SNilz/oSdgVzAwghhBBCCCGEKDJI2AkhhBBCCCFEhiNhJ4QQQgghhBAZjoSdEEIIIYQQQmQ4EnZCCCGEEEIIkeFI2AkhhBBCCCFEhiNhJ4QQQgghhBAZjoSdEEIIIYQQQmQ4EnZCCCGEEEIIkeFI2ImMJCcnx7755hv78MMPbd68ebG1mc2qVavshx9+sHfffdfmzp0bWyuEEEIIIUT+SNiJIs2sWbPstddes+uvv96uu+46e/rpp23SpEm+7aOPPrIXX3zRZs+e7b/XJdOnT7eHH37YbrrpJrvhhhs8Lw899JANGTIktsfas3LlSvv888+tV69eft2FSYnsrNhfoqAsXrzYFi1aZMuWLYutyR/25zg6IoQQQggh1iVZuYZpTq1ataxKlSqxVUIUDX799Vfr3r27C7cWLVpYqVKlXGA1bdrUzjnnHLv//vtt1KhRLrYaNGgQO2rd8Oeff9o999zjXjXyAqNHj3Yj//LLL7dtttnG160Ny5cvt8cee8y+//57u+OOO6xRo0axLQVn6dKlNoZ8lqlpK7JKWpb0nZNdLMva1C2XsDxoY3hMmzdv7r8RZ88++6y9+eabtnDhQmvWrJmdfPLJdsABB/j2eBBxw4YNc2/y+++/722T+uQ5uzEydepUW7BggZeLSI3hw4f7O7d69eqxNSIZdI6MGTPGn/28B0RyuB8nTJjg92SJEiVia0Uy6DDmfd64cePYGpEM3nM8x3iGVa1aNbZWJGNd35fYyryPJexEkYTwyhtvvNGmTZtmJ5xwgh188MFWrFgxmzlzps2YMcOaNGniQgtxtT6E3V9//eXn47x47LJyFQGGPh7D/fff34Xm2rKuhN3EcWPs8Z9W2oiZq6yEfPS2KsesfOls63l6Kxd48cQLu549e3oHwyGHHGKbbbaZ1zvt8L777rOtt97a94kS2mTdunXtjz/+sMqVK9u9995rtWvXju2xcSFhlz4SdukhYZceEnbpI2GXHhJ26bO+hJ3MPFEkwVs3ceJEN5wRTog6qFatmrVs2dKys7P9NyCyCGPES4IB3blzZ7vgggvsueeeszlz5vg+eNp+/PFHu/LKK337XXfdZVOmTLEVK1bYBx98YBdddJGvJ9Qz1TF7FStW9H85N+DNIS08eKR17bXX2nfffefnhoEDB3pIKePoevToYeeee64LOAyWeLgmjnvrrbesS5cu9tVXX8W2FIyS2VlWOlfVldKyeime2qOPtoDXrU2bNnb++efbcccdZ8cee6wbmh9//HHCEEsEHO2L/WkjCsMUQgghxPpAwk4USf7++2/vPWvYsKGVLFkytjYxiDxEGl4VvF7bbrut1a9f395++2175ZVXXCANHjzYvWH09m633XYuwvr162effPKJvfTSS+5d4TjEIcIrEYhLxr5xDGF2ffv2daG5xx57+HYEAOvpjSGt+fPn24MPPmhDhw717YT08fcDDzzgPTd4fxCwTz31lO8bxCuiDhCJL7/8su+31VZb+TqxfsFzh7jD61amTBlfR9uiHbGNjoF42K9OnTreLoOoF0IIIYRY10jYiYwHjxnhABdeeKF7y/CE4S1BdIVxcBjheO8IbyRs8qqrrrJ9993Xwy+WLFniY+Q4jvWIskRgqLM/QuzJJ590oXb22Wdb69atfTsCDy/deeed52nttddeLjRHjBjh2xFseG/Y75JLLrFLL73URRvhpu4+jwk7/mXGTyaNad++vZ155plWqVIl3ybWL2XLlrVy5crZyJEjvbOBtjZu3Div1yDA80KeOiGEEEKsTyTsRJGkePHibjhjQKdiIAdvWrdu3eykk07y8EW8YhjiwYu32267+ayTbMcThmdln3328dBOJsfo1KmTC6rgmYmHdNgXYXf66ae7WCTUMoRiIvy++OILF3ucg7FYXAfHBbgWxCXXxsK5OB7PT1iHEO3fv7978QgBRFiIDQOdAx07dvS6/t///mcHHXSQe4EhtFEhhBBCiKKAhJ0okjBxBeFuhEYi0JKBgU1I49133+2ThRx11FF26KGHrhFohMMRSoeHDE/eLrvsYp9++ql73Qir49MFeMXwniHwGNeWVwgd4q18+fI+IyIhl19//bWNHz/e92fcHOGfhHoeffTRHj6ZSJRGw/fC9iAQ+E3o6ZFHHuljtRCHhJmKDQcinbGRZ5xxhp122mk+zg5PHqKPtieEEEIIURSQsBNFEsQRni1mo8RDQhglHiwmQHnvvff+FQqHGGIboo7jDjvsMBdd/GYfvHnMNMl373bYYQcXZXjBGDuFEONTBh06dPCFtBh/l8wTg4cN0bjjjjt6PgYMGODCjhmJmOmO9FkQaMETlw6kteWWW7q4Q9QxCUx+4jY/lq/MsaUrVmmJLKmCeNt7773do3viiSf6jJh4VUPIbgj15d8odExQ9yyayU8IIYQQ65rsLl263IwHIq/wMyE2BEwFiweNTxv88ssvPt4MEfbzzz/7dMRbbLGFh1UyNT3hlDVr1vTxb4Qwsi9jooKgYiwd49heeOEF6927t0+aQpsnxA5jnOnsCc389ttvfTrtww8/3NOLgjHP+TgOAUj+SH/QoEGeh1133dXFInl95513fOITBCCCjPBNQiqZGhgPH+KzVatWnu5nn33m4+t23313q1Gjhn355Zc+LnC//fbzGUFJm30QiVxzGIeXKuRh7pzZtjy7nNWoVMYaVyttjTb1pWppa1K9jG3fuEJC0c3YSToFwhTOTIrD+DpENp5e2krbtm1d6FEfzzzzjF1xxRX+DKXOEHl0QPDx+p9++snFPR5j1jOpSrp1WNShI4T7SFNepw5h47QXPL8if7iH6Nyj40xe8vzhfqTjknuSKBORP3QO877kWS1Sg+cYzzDph9RY1/cl80W4Y0LfsRNFGW4EjGoEHjBJCoIPDwgzXSKc8JwgqtgH7xsPZ743RyPnJkJIcRMhrBB/wCyYCC7S5xi8bRjcfHy8Xr16vk8UbhbOF4x30sP4JwSUNPCwMcEJ3y1DqJEfZvQcO3ash1SSH86NsU/+w3f3OJ48ErbJ8eQFMYdwQETyskHMct7tt98+7YcBeeQj7ps1b2rZJeQ1SoX479gRnov4pw3w0ufzG6eccoqLNHjiiSesV69eHubL2EvaCZ/PQCCWLl3a9+Fv6hzvc1i3saDv2KWPvmOXHvqOXXpwP+o7dunB+5l3ub5jlxpEN+k7dumxru9LfaBciE2AIOx4WalXLTXihV3wFtBhgLeAZ2XU64ZoQ4DzzTrKmPBc9iekNngEeQkiyhmXl8hLmMlI2KWPhF16SNilh4Rd+kjYpYeEXfqsL2GnMXZCCJEExBwvLzrAEGbxoZSEorAtCGce2ITVso6QXhb+Jo2NTdQJIYQQouggYSeEEEIIIYQQGY6EnRBCCCGEEEJkOBJ2QgghhBBCCJHhSNgJIYQQQgghRIYjYSeEEEIIIYQQGY6EnRBCCCGEEEJkOBJ2QgghhBBCCJHhSNgJIYQQQgghRIYjYSeEEEIIIYQQGY6EnRAFZNmyZfbnn3/azz//bDNmzIitzZsxY8bY4MGDbf78+bE1QgghhBBCFA4SdmKjAMH09NNP2zPPPOP/9urVy3755RfLycmJ7VG4LF++3N58803r1q2bXX/99fbxxx/HtuTN22+/bXfccYeNGjXKf/Pvc889Z4MGDfLf65JiWVmxv0R+FC9e3LJUXkIIIYTIMCTsRMaDePv+++9dOH311Vf2ww8/2Oeff2733nuv9ezZ05YuXRrbM31Wrlxpt99+uwu4qFeOvz/66COrXbu2Pfroo3bIIYfEtuRNiRIlrFSpUlas2Orb7vfff7fevXvbp59+6kJxXYFGmblwuU2bvywzl3nLbO6iFbGryZ958+bZCy+8YCeeeKJ17NjRLrzwwjViOhnPPvusHX/88XbeeefZ2LFjY2uFEEIIITKDrCFDhuTUqlXLqlSpElslRGaBsMNT9+GHH9oVV1xhO+20k40cOdLuuecemzlzpnXt2tU233zz2N7pc/HFF7vwuvXWW9fcJ6NHj7Zrr73W2rZta5dddpmvy4/HHnvMvvvuO8/jlltu6aGZAwcOtFatWtn2228f26twQdROHDfGevyy0kbOyrHiGdiVs2zFKtuxSUW76sBGsTV5s2jRIrvpppvsxx9/tN12283KlSvnZXDEEUfYVlttFdvrvxBOy3Ecv2TJErvhhhvsgAMOiG0VyZg6daotWLDAmjVrFlsj8mP48OH+LKlevXpsjUjG4sWL/XnZtGlT7xwTyeF+nDBhgt+TdCiK/Jk0aZIPr2jcuHFsjUgGdhfPMZ5hVatWja0VyVjX9+Xs2bP9fSyPndiowMMGGAD16tXzh8/ChQt9HeDZe/jhh90L98QTT9jQoUN9/Zw5c1wcfvnlly6+HnzwQf+7e/fufrNwQz7wwAP26quvuqcNjxAgIO+77z5/wAH7vvXWW3bnnXd62OUbb7zhHqRE8BJhG0IiMH36dOvTp48fz/Lee+/9K/8FhVDM7GKZu6QaSvr111+71xZvHV7Wq666ym688cakwh7R/vrrr1ulSpVshx12cI+qQjGFEEIIkWlI2ImNipIlS/q/CCx64OgVwWuD8c54toceeshGjBjhE5j89NNPbvwj9vDq/Prrr/b88897eCSePsItEXSIRQQixyCySCuILY6bO3eurVixwqZNm+ZevXfeecfPTxqINEJCZ82atSYEM0DPymeffWbDhg3z34hE8oPnEaGJyCPPjzzySJ7iUPyb/v37e+8hHtG///7bRTj1wri5vKD+8fB17tzZatSoYatWrYptEUIIIYTIHCTsxEYDXha8NXjVHn/8cZs8ebLtsssu1rJlS/vrr7+sX79+HmaBeMKbdu6557rwe//99128ZWdnuxft5JNPtltuucWOPPJID7MkVLly5cru+TnjjDNsu+2282OBUEzSa926tXt9GJt1+OGH21133WV33323dejQYc3MmaQfBaFHWFEQHXj3ECEnnHDCGo8dHiQEKPkXyUF8I4YBb2ynTp3stNNOs8svv9zLPxGEeD311FO2zTbbeDgsAl0IIYQQIhORsBMbDQg7ZsIkfBFvGyIM4x5BNXHiRDfiGc+GSAMEX/369d27hjcOYUD45tZbb+3bAUOf9SyIvkCY7CR4d9g2fvx4q1ixorVp08bXIdx23HFHzxfeuxAmGg/b8fwRe423KRyP6OR4jkvlcwqbOtQv9YV3E/HNxDkXXXSRe0IR3dH6A+oUjyli8Nhjj7UyZcrEtqwueyGEEEKITELCTmw0ILLwpBFOyRi5ww47zMqXL+/bgrcsGmaHmMLYR1hFwyQTheKxD0tehO2IhejxhGyyLtmxwHbyUNDjhbkwo56rVatmhx56qIv4vffe238TChs/VhGxzEyqiDjE4IABAzx8l3oghBOhLYQQQgiRKUjYiY2KILDiwTOHyAtjroBv3zG7JeGZTJyRSNAB65ngJN7jE0B4IQ6Y6QiBwHgt4BgmYCHUslGjRv8JxQxwPGMDmzRp4mKD0EtgfB/HM0awYcOGvq6grFyVYysyeCH/+UG9M9NgGN8Y1gEhr/Gz6VE/ePkY63j11VfblVdeuSZklnBeyl4IIYQQIlOQsBMbBYQrYqTnFe5I2GX79u3dI8PnBs466yx78cUXrXnz5v7tMsDQx4uH0Aogyhh7hceHGRaZGTOMw+J8ISQT9ttvPxeQjNk788wzrUuXLh4GyDfuSCNMpR8EJHnld0jjwAMPtJo1a7qoIH+EESJCGeu3Np9r4HJqVSxpjaqVtkZVM29pnJvvmrn5TwXqmHLmG4OMd6QsCbVkrGLZsmU9JJMxkPxbt25dn5iGyW4I32XZc889vX4vueQS/0SCEEIIIUSmoO/YiY0Cxtbhgdtjjz3c85UIhBQzIPJpAsQV4+natWvn4+IYY8eHwvGc7bvvvmtm1wRC+NiGF4hJUnbeeWcXC4gHzrXrrruu8QyxftCgQe55w0OEIGNiDmAq/nHjxrl4qFOnjnsLw3fsmIQFmPCF45kVk9BCvr22NqIOocrHuZs1bWIlS5WOrd14YYZSPj/BB+qpU2a5RHCff/757vlEyPEJC2bARHjHw0Q4CD0+h7H//vvH1opk6Dt26aPv2KUHnWj6jl3qrOvvZW2M6Dt26UEHuL5jlx7r+r4kWon3sYSdEBsxQdjxsopODrIxgxHICwdvaIUKFaxFixZrZh7loYcnj9BYnnvxILb5HAbbkn3QXPyDhF36SNilh4RdekjYpY+EXXpI2KXP+hJ2CsUUQmxUBE8nM4riYY1+ww7BxvpEog7wwOLFxbsnhBBCCJFJSNgJIUSE+HGWQgghhBCZgISdEEIIIYQQQmQ4EnZCCCGEEEIIkeFI2AkhhBBCCCFEhiNhJ4QQQgghhBAZjoSdEEIIIYQQQmQ4EnZCCCGEEEIIkeFI2AkhhBBCCCFEhiNhJ4QQQgghhBAZjoTdJsacOXNs6tSp/1pmzpxpq1atiu2xYZk/f/6afPH3uoAPUE+bNs0WLFgQW1NwPvzwQ7v44ovt22+/ja0RmU7p0qWtWDE9GoUQQgiRWch62YRYtGiRPfroo3buueda586d7ZxzzrEzzzzTrr/+eps9e3Zsr7yZNGmSffLJJzZs2LDYmsIDsfXRRx9Z165dPV9nn322XXvttTZw4EDLycmJ7VU4fPnll3beeefZ008/bStWrIitLRjz5s3zcqFsizIli2fF/to0GDNmjL3//vv29ttv24ABA1LqJBg6dKi988479u6773oHiBBCCCFEJpE1ZMiQnFq1almVKlViq8TGyty5c+3ee++1sWPH2oknnmg1atRw0VSmTBlr0aKFlSxZMrZnYr744gs//phjjrFTTz01tnbtwVv43HPPuSFev359O+qoo6xs2bI2ePBgy87OttNOO82ysgpPmHAdvXr1svbt21unTp38HAXltddeszfffNOF6F577RVbW3RAMI8fO9q+nlLGpi8uZtkZ2JWzYuUqa1GzrHXcrkZsTXLee+896927t02cONGFO8+2bt262Q477BDb47/QsUFHwnfffWfFixf3DoYDDzwwtlUkA+863u9mzZrF1oj8GD58uLfL6tWrx9aIZCxevNg7a5o2bWqlSpWKrRV5wf04YcIEvydLlCgRWyuSQQftsmXLrHHjxrE1IhnYjjzHeIZVrVo1tlYkY13fl9gxvI8l7DYhgrDjAXbLLbdY3bp1Y1tWQ3jijBkzrGbNmn6zrly50kaPHu2Cj5cpng9EDIJov/32szp16vgLd8mSJZ4WDRaRWLt2bU9vypQpfk6gfZFuIvAA3nTTTX7Oq6++2urVqxfbYrZ8+XL3tpC30E55oGC0c16EIKFznAsRE/KBMCQ99iP/lStXtvHjx3seOB4jgb9DGfBAp1xIs1y5ctagQQNPj7Qw9Bs1auT7BQ8dorhatWoJhd2sWbO8HDkPaZFH4Df5RGxQRuPGjbMKFSp4PljHb/IRjikMMcs1TBw3xp74aaWNmLXKimegsFu2YpW1a1LJrj14dR0k4++//7YLLrjAH5zXXHONtwFCjcuXL+/1lQjqBaH/8ssve72PGDHCrrvuOtt///1je4hkSNilj4RdekjYpYeEXfpI2KUH700Ju/RYX8Iuu0uXLjdj9GCQi40bjPxvvvnGxQkiBFERZdCgQXbXXXe5GEK8/fHHH27gMt5o5MiR9vrrr/tLFbGHd42XLOmxnofiU0895Y1q6623tr59+9ozzzxjb7zxhodv/v77727IBJEThRDM3377zfbZZx/bdddd/yVo8Kb169fP7rjjDhdALVu2dA8fIaUIqm222cYNdjw0/CYfPXr0cCFIPh555BEf//bnn3966CVtnYf3Pffc4+fZdtttXYiR1xdeeMHD8Ng/5PO2227zvJM39mcb3h/KbosttrC//vrLhgwZYm3btrUmTZrYp59+aj179rRXXnnFr/v777/3awhGL9vwKCHiyCd10aZNG+vTp489+eSTvo16qFSpkqe3tiDO58+dY79OM5u/LMtKZmflirvMWmgNDaqWtl2bV1p9UUl46aWXvL6uuuoqL9cg6hH6eYHYfuCBB+zggw/2eiUks0OHDta8efPYHiIZCxcu9HtKL/fU4ZnDOzdZuxT/QMcX4dG8Q+hoE8nhfuTdwj25NhEpmxJ0IPO+5H0hUoPnGM8w6YfUWNf3JY4J3scaY7eJQWOi4hFwl112mV1xxRUefgbt2rVzoYSgQ5QwMQjeMwzejh072sknn+wPvj322MMefvhh22677Vz0TZ8+3cUNY/UIm2S8Gb2rhHt2797dw9rwYCEG6bGIJ3i3EDOJvFTkGUEZvRHo7cBoD/vzO+TjhhtusFNOOcW3sQ8eQRr83Xff7YIWYcj+IT2utX///n5dCMETTjjBhSFwfLRnheuNz0sg9GAhThFp9913nwsFRO7kyZP9WNLjb8Qx5cK5CDlFUCIeKS/KGYEs0gcBTw8i4phxpLRHOhyo/7x4/vnn3etLG9ekKUIIIYTIVGTFbGL8v72zALeq2trwOBy6pEORDmkxEBBFRe4VAxPF7sbCjvvDNTCuhYGKCSaIwfWKoiIIqCCgIN2N0t318w72xO3x1KJkn/29z7Oec/bqNdasb44x50J80HgllJAwRMIpQ68x3qwwvo3QNLxop556qu9HLxbhgxxPryneuuDxQyhdeOGF1qBBAz8fIZMdOnRwURjCG4oWLeo9rulNMhLEGefeHbgPRBH3EUIsWcd90sCvWbOm95TEXwehOnz4cA+1PO2009xLxtgqxGyU+2FfnoNJWRo3buzPTRgq18ZTSs9WgP0QnniUsBX3hM3xFCH48AQi+EQ0SGcsiPKRI0d6Gietk5bxjpIW0oLNBwwY4GGXpN3dnUxHCCGEEOLvQsIuyaBxi4i46qqr3GOHAKtfv35sq7mwQYwgeAh5iQ+dZB2EBnIQPjSeEYUBxjThJSGMkbF8eMoQNul5uQDRh9hhn8zEVBCAXC/8H0/a+wjgcUsvVIBzBDHAuDa8aRkRf+30YDuigHFahI0+/PDD1rlzZ/cW8tzheJ6P31wvQHhp+/bt3a7YiuMRGyI6QcjzCQrSHumbNIEnFU91PHQyEDLL/oj6eNJLX0IIIYQQ+zMSdmIniA7GiBEDzPgihArhmEHI8TdeeMU3fuPXI2YYN4fnDKHTtWtXD48L50kLIZ2IKkIS8XQFuD6hm+E64ZMMDKSnkZ5e4zsjYZjReoQawg8xGqa45z7DddmOAOCakJH4ZD9CSgm7REgwng9PEaI5PS9Q/DkQloTAMrENYpDrEZqZnU9QiD8gDREmi22DkMcLh4jmHaRNf7xzwo4Z78jsqHinCcklPTz99NP+qQQhhBBCiERBwi4JYbwRAo4xb0zWwWyXzD7JuDiECZOU3Hzzze69Q2yFMXh41mg4MzkFxzG7D+InrdAJg2kRR3wzjgYyoic9IQaEHh577LH+GQbG7nFu7o3/mZiFmQpptBMyieB59tlnfebC+LFv3EN6giuz9TT0eZ4mTZr4+DwmYOG6CFH+IkaZmIXxbj179nSRyv0wHisQzs/CuXj2EN7Jc3Cf8c8d9o2HCWgQdIhhxghyX1w33qu3u2zass02bN6asAv3nx1ISwhixtoBwo2QWMKCEdzMmsl75C+eurPOOsvDYlu1auXhmITwYn8EuWZHE0IIIUQioVkxkwzGzTF5B141RNsvv/zivxE3fAwc0cY36urUqeOChO3MFsU3wBgPhufq559/dgGCpw2vB4KQWQQZ0wSMwUOUDBkyxEUhv2lYc+wxxxzzF8GCtyuMN2OMGd+Z4z5JkzS4a9eu7YKJe+PaeLdowDObIRO+MEaNbXheuI8whTieMMZa4QFj0hTOAcz6OXr0aP92X2jAI8oQY8xiiXfn9NNP9zGF3DeCM4hbvDqM4UJscl8IBMQbtiCkElHMPSJoEXjsgyeQ+2Qb9sQryUQt3DcgFBEieEexK2MBGRMYtu8O3MPSpcusQbWydlztUnZcreIJtxx/SHE7skpRK1Yw69nw6HwI6YcJVPr16+fvlo4K7M9EKXhGGTN6/PHH+/tnTCTvh4VZTklLN9xwgzVt2jR2VpEZmhUzOnj+Kd9CmSQyhzJZs2JmH/KjZsWMhmbFjA7lWOjIF1mzt/NlmBVT37FLMqggKbzivUj8T2UZwtVoCAdIiHiY8JixH//j3QvHcC4WvGdpx5+FY4NnjfPzf/y108K52C+cP/6cnA/CWDh+h/OF50p7H9xruIdwXZ6R/dkvvpEQ7pcMF78+3FM4N+fkL/uF5+f/kFHZzjXC/fM7/M952JbWDuGewr2y756AiVumT59uNapVsdx5//A05mQQ7XhW8cLideaD+kz2A/3797c+ffq4cG/ZsqWviwdv3uDBg61du3buRRZZo+/YRUffsYuGvmMXDfKjvmMXjTDRmyI1sgdtFX3HLhp7O1/qA+VCJAFB2FFZqVcte9BziygMYlBkjoRddCTsoiFhFw0Ju+hI2EVDwi46+0rYaYydEELEQTgDHlQhhBBCiERCwk4IIYQQQgghEhwJOyGEEEIIIYRIcCTshBBCCCGEECLBkbATQgghhBBCiARHwk4IIYQQQgghEhwJOyGEEEIIIYRIcCTshBBCCCGEECLBkbATQgghhBBCiARHwi4J4ePLv/76q33zzTe2Zs2a2FohhBBCCCFEopIyYcKEbWXLlrXixYvHVolEYNu2bfbDDz/Y4MGDbcuWLVa9enU744wzLF++fLE9Mmbz5s327LPP2vfff29PP/20ValSJbblD9atW2cffvihbdy40c455xwrVqxYbMuuwT1Camqq/43nu+++syFDhliuXLl8O3/Zn/ssUKCAtWvXzg488MDY3tEJ1+a8KSkp/n9axowZY1999ZU/N9c666yzdvuZ9wc2bNhg06dPt+pVq1iefPljaxMf3il5IB7eL0t60JnBEg9pIb30uGjRIluxYoXnKZE1CxYssNWrV1u1atVia0RWTJkyxevcUqVKxdaIzKBcnjlzplWtWjVbdVyyQ36cO3eu58k8efLE1orMmD9/vrd3KleuHFsjMoP6l3KMMqxEiRKxtSIz9na+XLZsmdfH8tglIDRQe/fubS+88IIXRnjdBgwYYP/9739je2RN3rx5LX/+jBv6NGwHDRrkXr3ff/89tnbX2LRpk91///127733eqM5LRSmJHiWiRMnuuCcPXu2/+bZ0jbIo/LYY49Zhw4dbNasWbE1f4bnfPzxx23q1Km2du1aGzlypL399tuxrYlPru1advridTbx97U2aT9dJvy21pau2RS748zhHZGWTjrpJPvHP/7hy3HHHWfdu3eP7fFX3nnnHWvdurX985//3Ln/HXfc4ecSQgghhMgJyGOXgKxatcruu+8+Fz6IFt7fjBkzbP369Va7du3YXhmDJ6xr1672448/+vGVKlWKbfkDxNbw4cPdM9K4ceNMRWB2uPXWW/26Dz30UKZp7fXXX7fPP//chVjz5s1ja3ePf/3rXy5O+VuxYsXY2h3Q6/Tggw/a9nxg99xzjx166KG+72+//WaNGjWK7ZW44LGbN3umvTRyi01dutXy7KddOWs3bbUrjy5vZx5WOrYmYxD7iDLeEZ5VPG+kU95Xw4YNY3v9mVdffdXeeustu+CCC6xo0aK+P57Z448//i89Z/LYRUMeu+jIYxcNeeyiQX6Uxy4a8thFQx676OztfBk8dqnt27fvVLhwYQ95E4kBAu6LL77wRjsN2SDMS5fe0Sj++uuv7eWXX/YMV758efeYdevWzb799lurWbOm8b5/+uknmzdvnlWoUME+/vhj++ijj2zhwoUu8hBxnLtfv342Z84cq1Gjhh8zefJkF16EaCL6SpYs6dekYU0m//nnn91rwrnGjRvnInP58uUe9okHjkKT8FE8Zw0aNLDcuXP7/cYzYsQI95wdeeSRfypgw/l5jk8//dTPf/DBB9sBBxzg20nMXPu9997za3BvZBy8mngBEZWcGwGHzfBYBnjOpUuXWq1atfz5afhjtwAeQ45FGGArzodNChYs6HbCq9mjRw/r06ePe/tYj2hAILz00ktuA54J2/GuWBCP3O/777/vYajcz0EHHeShhLyv//3vf74/94ZXiQZNevbKCgTMqhXLbfRCs1UbUyxPaoql5tr/FoIqG1UsYrXKFdxx45mAfbAL74kODt4ngrxcuXKxPf4KaWfs2LH25JNP2hFHHOH7U7imF4qJvXmvqqyyB0KbvC17ZR/KG+pcygqRNZTflKPUc7tSDiYb5MeVK1d6nkyvjBN/hQ5z6sucMARjX0E5Rhkm/ZA99na+RBtQHysUMwFBZDVt2tRf4FNPPWWvvfaai67AkiVLbNKkSZ6AAFGEsMKrR4MVIcbC/x988IFXlAgLRAvihUqUAo5zIIRoSPM/ni3EIF4vRAvePgQe4P0jnBEvStiOwERcIWS4BgmZxjeCM6OxUBnRv39/Pz89t5yf++rcubNNmzbNG+JdunTxCWEQZlwTcUkm4to8G9crU6aML/HXxg4tWrTw533zzTftueees1GjRv0p/BPh9cQTT/gzcW1E2cCBA/26CGhsxnnCNu6T8E7OiYjt2bOnj9/jXmDx4sXWqVMnGz16tItT7M3946nkXRFmi3imgkFgci6ErPgD3iHpnHRBhwVpOyt4p3SIcMwvv/zithZCCCGEyClI2CUgCKQzzzzT2rRp4+IBQfCf//zHhg0b5ttp9CJu4gUMwooFAQI0atl+0UUXedgjoZJ4jBA19IyyLRzDvniQuO4VV1zh+1999dX+G9GDgKJxTc8N69mOJwXxiYi75pprvIcCD8tNN91kbdu2jeSGDh5KvHC33Xabn//88893gYSHDIGLe5veXK7/wAMP2KWXXurexEsuucTFEz1KV111lf9O27tEON6FF17o94+IQiz37dvXtyEGEAJFihSx6667zq/N+C6ejQlXhg4davXr1/cwTrZdeeWVLrw5BsEGCEuuzb2zL8+Cjc8++2w/5pZbbnHBy0Q4CFfEIDZnLBghhyzpTXCTzJA+Cc3iXdx9992+8M4yE2t0UCDQ2feuu+7ycGRCI4QQQgghcgISdgkK3pzLLrvMBR0TQSAU8PLgGg8u3iDiMgLRRmgmIMDwOOGF4hwBzoFwwluFgHv++eddvDzzzDN+TbyCLIRC4l1CRAEiLvxPg5oGNwtewqhwHWKHCZVgnBzXZzKMcK8IvpNPPtm9ZYgvPInYINgBcZbZtRmzwVgtwvSYWZT98V4ymyRCi2dD9LIA4Z+EWnI9bEJIXxCLCDBEGmO0uF/gdxh/hBDnfFyjV69e/iwIUTyd2BFb8SyIVEJYEcIIGISl2AEC/OGHH/bOBsQc4pjxEYSukk7Tg7F1n332mXeCEJ6L+MZbTYitEEIIIUROQMIugUF0ITDwQiE6EGAh1DJeyCDg4r136cH+iBSOjR9/BhyPSGL94Ycf7kLyhBNOsPPOO8//si0cj3DJCM7NEpXgfSxUqJA1a9bMr3/iiSe6l42xeGzjkwh4tvC+EZb3yCOPuFiKJ6trI6Y4Z7169XbGKgd4NsRYPMHryLYAxyA4sUnYjm3CsdxDeB9169b1+2VBWOKBxcaMP+zYsaN79BAghGniARQ7wIZ0bOCRpUMCu/E/oZnx7ywe0k7Yv0mTJm573nFGQlAIIYQQItGQsEtA8OAwhgxvFeKN8UJ4LPCY0XjFu4PAYsYiGq+M72IsWry4o3HMsUz4gRBhvBfj1hCIjAVDjAB/8WhxbvZjpsCLL77YPSCMZ0Ok4J3jOEIICU3kvIQpEloYD8fjlUIIhfNnB8QNz0WjnYkvuD7f1qORjqeMBv0nn3zik60gcvGO4eXjegHsgBeNe4u/Nsfi6SSUk21MjBJmrON8TCTDs+G9I9SVfbAVz8l1eHbCQXl2tjHWkPGMTMTCe0grBnkHnA8bMN4PIUk4LCGa2BIxiCeK+0fsIWK59zBeclfZtGW78N68db9etmzNXprApvHvEG8uNsKTGjyn2DcIbvaN73Dgf7yppOsw+Y4QQgghRKKjzx0kIHikCIXE2xAarIQAMpYNsUGIINsRcwgFhAR/EQuMfSNEkrBDJlzh3YeQQ7wgl19+uR1zzDHe8GWCD9YzjgnRwcQiCBjGjuGRYtwcAu/oo492UcgkLojO4N1DsPCtMUCIMokIjW28bozpS+sZBMLkvvzyS/e+IWoCiCkmN8ELR0Od++G5GLuG6CM0D3FLo59nxStz7bXX+jUQthzLs+CNwwZhNjrEMbZi1spgSwQXY/TwBgKzKRLmh2Dj2RAEhMG2bNnSZ+Hk/IhORBtCsE6dOh4SyjpCR7ETtsRrBIi0F1980SdEwR6cExFICObpp5/uM3/y0fYwRg+BybOEcM4oIDbnzJphA+fnt4VrUyw1usN0n7Bhu/BsVbu4Na2WtdBCVDN5Dd5i3jezpDLGE7F/++23ezogzWLXRx991DsGCGtlXCTlHBP+8N6Y2RTPbvwMqEC+0ucOsg+hxfrcQTT0uYNoUHbrcwfZR587iI4+dxAN2mH63EE09tXnDiTsEhQSB2KKhjteCr7hFZ+5+HQBE6GQ+ZjaHe8VogyPFw1dpn9nPBeeJTxOVJwktvAdPEQJ4YD8ZbIJCjuEITNPIkyoXNmfijZAgkKAUTgy7o1rhcSLR4VPLNBg5hhC4dKD81PA8jxhFskAghUxxL0izBBQYYp7RBfeNq6NQOXa4dt7CCSujXcOMXjYYYf5+gDruS7Pyv0i/tgvHgQl+2AzCjLOj7jEvgg/3gcig3vG+4Z9yMRcl/vgW4DsH+AZsBXXRoAwvhHb40lFVPPusBX3Q2hmWvGRXUgfCPca1apY7ry79y3C/QXexSuvvOKfPOD5EPaIYkKDSQ90aDDuDrsi2nmXfFqiV69eni8Q2HRGMAEPeSMtEnbRkLCLjoRdNCTsoiFhFx0Ju2hI2EVHwk78bSBeaBzj5UCU4HVCqInEIwg7Kqu0s4EmMjwXIg0vKw09BF0YQ8k6OgH4TdmGwEN0sz8dDPxGDAbhnxYJu2hI2EVHwi4aEnbRkLCLjoRdNCTsorOvhJ3G2Im/gFeM6ftp3BKWKVEn9jdo3BFSTCWMNzOIOkC44aVjYiH+B8JkEX/sz3EZiTohhBBCiERFwk78BcbrIewYp8SYLyGEEEIIIcT+jYSd+AvMFMjkI4ztih8XJoQQQgghhNg/kbATQgghhBBCiARHwk4IIYQQQgghEhwJOyGEEEIIIYRIcCTshBBCCCGEECLBkbATQgghhBBCiARHwk4IIYQQQgghEhwJOyGEEEIIIYRIcCTsRMKxYMECmzBhgq1evTq2Zv9g69atNnPmTJs2bZpt3rw5tlYIIYQQQoi9j4SdSCi2bNlivXv3trvvvtsmTpwYW5s1CK7333/ffvnll9iaPc+qVausc+fO9sADD9js2bNja/cPcudKif0nhBBCCCFyIikTJkzYVrZsWStevHhslRD7L3jCXnrpJRs0aJDde++9dthhh8W2ZM73339vjz32mJ1zzjl26aWXxtbuWdauXWvPPPOM/7311lutdOnSsS1/Hxs2bLC5s2ba5zNz2/zVKZZ7P9V36zdvtdMalLIWtYrF1mTMunXr7Pnnn7dx48a5lxQ2bdpkbdu2tbPPPtt/p+WTTz6xPn36+P7btm3z/evXr28dOnSwAgUKxPbawaJFi2zFihVWvXr12BqRGXjQ8Z5Xq1YttkZkxZQpU7zOLVWqVGyNyAzyPJ1zVatWtXz58sXWiowgP86dO9fzZJ48eWJrRWbMnz/fNm7caJUrV46tEZlBPUo5RhlWokSJ2FqRGXs7Xy5btszrY3nsRMKRkvJndbJw4UIbPny4Zxo8ZUOGDLFRo0Z54x1Yh3evYMGCnugReTTeAS8bx3LMmDFjdgqFUGj9+uuvtmbNGhs5cqRNnjzZRo8ebT/88IM3NALjx4+3YcOGuehs06aNnXXWWVas2B8ChXMiQrgG11q5cqWvJxP++OOPfjzXAzJ9/P1R0XBurou3clfAXPOWbbApC9bZ1IX75zJ5+70tW7vjfWUF9iTclYq4SpUqvtDgy6xzijSCnenECvuXL1/ecuVSESiEEEKInEFq+/btOxUuXPgvvdZC7I/QqB8xYoTNmjXLjjnmGG+c//TTT9alSxdf99VXX9nnn3/uYghRVK9ePevbt699+umnljdvXhdO3333ndWuXdsF4osvvujbBg8e7OdB6NWoUcP3fffdd/1cCLxevXq5EEMkvv3221a3bl078MADd4ZfMuavUaNG1q1bNxdwLVq08DyFuHzttdfsgw8+sG+//daGDh3qogRhwbM88cQTLvoaN27swhPPEh7JQoUKWYMGDey3336zjh07+rWbN29uqampMUtkD8TgqhXLbdQCs5UbzHKnpmwXM/vfsnW7rm10cBGrVa5g7M4zBpvynkuWLGlPPfWUHX/88dayZUsXbBlBCC7v6OWXX7aTTjrJ9+d95c6dO7bHH+BxxdOpXsjsQccHeU32yj5Lly718oE8L7KGTrPly5d75016eVb8GfIjHYjkyah1RrJCXU59Gd8pKzKHcowyTPohe+ztfLl+/Xqvj9VdLRIeKnpEGsLummuucZGHZ4ZwzTlz5rgH7dprr/XGQatWrax79+7eqGfMHZ48xuv17NnThRMiEOHI+Qj5Wbx4sRf4hFjedNNNOwUYAg2mT5/u+zRs2NCFBu51jgtexa+//tqXE0880a9x4403+jUJCyRUk7APRBseJcTE1KlTXVROmjTJCwHOjwAk5FQhNX+AfSnAEMnYiNDJrMArirhj/99//z22VgghhBAiZyBhJ3IEiDY8MXjo8NwgmOi9oJeX3qQiRYr4fvxPry9eGRr59JzgxcObhkBERDGWg7+IB0L1zjvvPKtQoYKfg3FXeOrwsnEOvHnsV7FiRRdkAdYhJAihzJ8/v3uZuAYhlpyHa7AOwUYPDmGeiA3EKaIUscdv7hHBeMghh8TOLID3Q+jsueeea+3atbO77rrLPa4ZQU8soboIa8biXXfddfbRRx95GhFCCCGEyAlI2IkcA439AKIKccUC8dsA7xgg/Aiz7NGjh4dopg1L5vj4wfqILga+chzhfQgxhCKhnVwjjJXjOH4jOIOo4xqEWuKJO+CAA3wfwi253owZM3wMGCGYrVu3dtGI2EMA4tnbHyZi2V9AKN9+++0e4sqCsGMs5AsvvOCCOD0Y+/jqq6/6wqQ7CLquXbv6WEwhhBBCiJyAhJ1IChBcCK0g8IijR7DhDSPMkjFwjJ178MEHffwVoiuItPAX8OARdsl2xt8hyPAQ4sWLn9yEY4ihxjuHJ5BQUK7x3nvv+biwSy65xAUdx+GNwwM4YMAAK1eunHvxCPfs16+fTxCCkEQIih1g15o1a9rhhx/uIbVXXXWVC27GPyK40wM7h/2ZGTV4SgnVFUIIIYTICUjYiYQDcYaIihde8b8h7T4IObxhjJ974403fFKSo48+2oUTXh/G3THxCdPoh/DKtOcI1KlTx710jJVjls0jjzzS17Nf2mMYt8f/eOreeustX5599ln75ptvfDvhm3jtlixZ4tdl4hbCPrkGHjvOhxjZXbZs3Wabt+zfy9Y0ds4ueF/xjCKG48NhMwOvKWMWSRNCCCGEEDkBzYopEgoEF+GJjFVr1qyZlSlTxsUVIgiBhDCCMAbuqKOO8jBGPHN4ztiP/ZkEBdGF4GOsFqKKyTiYXIXz4hViX2Z9YvbN+Kn0ERCM12LSlEqVKtkZZ5zh+QdxQUggggHRSMggniI8eniG2Ma18dCdeeaZfh7AC8gz4ZUjDBPvE2KQST44/pRTTvFz7QqIzCXbn6F53Qp2csMydlK9EvbP/XA5uX5Jq1O+kOXNnXVfEyGwTEiDnZg0BS8os6Bic2zFe2EmUcQzohhx/Oabb7r3lP/79+/vk9dwPGGc8e8WNCtmNDQrZnQ0K2Y0KFs1K2b22duz7+VENCtmdDQrZjT2dr4Ms2LqA+VC5GAQKAjEalWrWN58uyYO9zd4HsJn8b4yfhGvW9OmTT0kk8ltEOTMYEoDEA8sHtCnn37aP5FAoYrwZkzkBRdc4LOVpkUfKI8GnRV0dOgD5dmHjiTqXH2gPHvoA+XR2NsfQs6J6APl0aDzmXJMHyjPPns7XzLHAPWxhJ0QOZgg7KisclKvGl45PgkRhB2zoYbno9cK72iYnIaGIA1DZhgNwg7RRrmXHhJ20ZCwi46EXTQk7KIhYRcdCbtoSNhFZ18JO42xE0IkHFQmhF4ed9xxPsYxXrQStkqoLetDI5DtTJjC/hyXkagTQgghhEhUJOyEEEIIIYQQIsGRsBNCCCGEEEKIBEfCTgghhBBCCCESHAk7IYQQQgghhEhwJOyEEEIIIYQQIsGRsBNCCCGEEEKIBEfCTgghhBBCCCESHAk7IYQQQgghhEhwJOyEEEIIIYQQIsGRsBMiA9auXWvLly+3LVu2xNaYbdu2zdasWePrN23aFFu7g9WrV9vKlSv/tH8UNm/ebO+++67de++99ttvv8XWCiGEEEIIkTUSdkKkAwLu/ffftyuuuMIGDBgQW2su6B599FG75pprbODAgbG1ZuvWrbNOnTr5snjx4tjaaHDN33//3aZNm2YbNmyIrd0z5M2dOFl9xYoV9t1331m/fv1s8uTJsbUZwz7sO2HCBLehEEIIIUQyktq+fftOhQsXtgIFCsRWCSFSUlJsyZIlNnLkSCtatKg1btzY18+aNctFBEKudOnSduihh/q+rP/qq6+sbNmydsIJJ1iePHl8/6gMHz7cvXUnnniiFStWLLZ218F7uGrlcvt62iYbNHW1jZy1ykbM3DfLj9NW2pqNW6xKqWhlS8+ePe2RRx6xL7/80iibmjRpEtvyZ7D5q6++am+99ZZ9+OGHljt3bjv66KP9fewOeGoR1iVKlIitEZmBB3vjxo2yVwSWLl3qdW7BggVja0RmEM1Ap1rx4sU9n4vMIT8SPUKeTE1Nja0VmbFq1SqvL/dEvZssUI5Rhkk/ZI+9nS/Xr1/v9bE8dkJkQMWKFb0hMX36dM+MMG/ePG/4kymnTp1qy5Yt8/Vz5871THXIIYf8qZDDezd79mxfaJgEtm7dagsXLvTtNFo4Pn57gEw6Y8aMndfZFVK3Cx0E3dfjl9m3E/bd8tW4pTZ+/trYXWSPSZMmWa9evaxWrVpu+8wE8ujRo/1dnHrqqVaoUCHLmzdvbIsQQgghRPIhYSdEBpQvX97KlCnjoo6eKSDsj96WChUqeNgk4gzwHkHt2rX9LyKvd+/e9n//93/Wvn17Xx566CH74YcffDseoW7dutmTTz7pf2+++WbfP/RGIxy5ZpcuXXzMHYJnd8ibmmL58+SyfPtw4Xp5tl83uxBGibfuwAMPtFNOOcVy5cqVaWhlmzZtrGPHjlalShUXykIIIYQQyYyEnRAZQBjgwQcf7CEaCDcmSxk/frx7k5o1a+aCDw8e7nX+EpJQuXJlP7Zv374+Rq9SpUrWuXNnu/vuu93r9sYbb7gHDgGHNwqvH8ciUFq1auWhIIg6PHVMpDJmzBi78sor7cgjj/Tz5mSGDRtmQ4cOtbZt27pwTjs5TUZI1AkhhBBCSNgJkSF4jBo2bOjCYebMmTZ//nwfd4foqFOnjgswPHiMiUP4Va1a1YoUKeKCZPDgwR6rf+6551q9evV87NfJJ5/sx8+ZM8fHgeGNypcvn11++eV+HUQh6xB3jBljApELLrjABd/eiMfen8CD+fHHH1vJkiWtZcuWLpaFEEIIIUT2kbATIhMQW3ju8Kr9/PPP7mlD2OHJY/KUKVOm+DZmcjz88MNdsDGxCkKFsXbx4+0QLWzHAxi8THjtEIMQPpOAuOPTCfwNY/tyOojYESNG2GWXXeYiFlEN4a8QQgghhMgctZqEyATG2JUqVcrH040aNcrF2UEHHeRir2bNmr4eUYIAYawXEJLJdsQZgi8wceJE/8ukIPGCJe04MsTj+eef7148QjqZmTOnQwgmk8e8+OKL7uV8+umn3Q59+vSxBx988C82EkIIIYQQf0bCTohMQFw0aNDAwy3Hjh3rIo9PGuB5w2tHyCDCi/8RgeGY5s2bu1B57733/Dt4n3zyiQ0ZMsTq1q3rM2dmJlTw3OENbNeunZ/r9ddf91k1d4eNm7fa+k37ftm0JXuC7IgjjrDzzjvPPyvRqFEjF8nYCFvXqFHDw1sZg8enJtJ6McNsmNhKHj4hhBBCJCspEyZM2EbjCS+CEOKvICiYnRKhcdppp/m4Nxg3bpw999xzPm6O785dffXVO8fC4a373//+Z99++60tWrTIp+Nv2rSpnXHGGe7xI1yTY5ntkslVypUr5+Kla9eu/i07vuPGxCtffPGFde/e3Sdruf766yN/H4+Q0JkzZtiavKVtU0oey7V7n3iLxJatZmWL5rUqpfLH1mQfvKB33XWXXXLJJXbjjTf67KO33HKLf3rihRde8Mlk+vfv70KP2UN5F9iV0Nljjz3WZ8zcVXhfeFqrV68eWyMyY8GCBZ7eq1WrFlsjsoIQbupcOopE1lBeMs6ZccyMSxaZQ37kEzrkyV39pmqywRh6OmrDBGgic2gPUY5Rhukbptljb+dLJuijPpawEyILGA/H99Igf/787hkCCjYaHHjYaGyk9x01jmM7niTG2wWPEsfySQS2EboZ1rOO79rFr6MwYH/CO6N+fBthhxiqUa2K5c4bXWD9XSBuX3vtNRfMzJKJDV555RWfeObWW2/1ypcwzY8++shtTyGJLZlNtHXr1nbhhRfGzhQdCbtoSNhFR8IuGhJ20ZCwi46EXTQk7KIjYSeE2G2CsKOyip/IRWSMhF00JOyiI2EXDQm7aEjYRUfCLhoSdtHZV8JOA1KEEEIIIYQQIsGRsBNCCCGEEEKIBEfCTgghhBBCCCESHAk7IYQQQgghhEhwJOyEEEIIIYQQIsGRsBNCCCGEEEKIBEfCTgghhBBCCCESHAk7IYQQQgghhEhwJOyEEEIIIYQQIsGRsBO7zLp162zo0KE2YcIE27p1a2ytEEIIIYQQYl+T2r59+06FCxe2AgUKxFaJ7LBkyRL76KOPrH///jZmzBgrWbKkFStWLLb172XZsmX29ddfW79+/ezHH3+0sWPH2qZNm/we8+TJE9tr91mwYIH9+9//9us1bdrUUlNTY1v2LIMHD7bPP//cSKelS5eOrd1zTJ061d5991376aefXKiyDBs2zPNEuXLlYnslJlu2bPH3U7JEcUvNnTu2VmTG2rVrbcOGDVaiRInYGpEZa9assY0bN8peEVi6dKmXLwULFoytEZmxefNmW758uRUvXtxyqxzLEvLjypUrPU/urXo5p7Fq1SqvL/eXdlwiQDlGGSb9kD32dr5cv36918fy2O0Cc+bMsUcffdS++uormz17tv3yyy/WrVs3b0ADIuGGG26wESNG+O/sQIGCSLr33ntdMO0K27Ztsx9++MHPgeicPn26zZo1y3799Vd75ZVXXOztafLmzevLnuKpp56y22+/3WbMmBFbYy5OeR6eY28wefJkf5c///yzzZw5c+dCBswJpKSYzV++wWYtWW+zl0ZfOI7jswNpcNq0afb000/baaed5ssdd9zheSQjsDN5pm3btvbPf/7TLr/8cuvTp4835oQQQgghRPaQsNsF8OYgmk466SR79tln7YknnrBTTjllp8AhRJGeDBq52QX1TgN3xYoVu6zkx48fb6+++qr3aN50001+b88884w9+eSTdtVVV1nVqlVje+4ZcuXa88ln9erVLpBTUCMxsPONN95oRx99dGzNnoVrYTPeIfYKdjvmmGNieyQ2eVNzWdeB86xDr2l254fRl9t7TbXOn8+KnS1z8Ay/9NJL3rt+8sknW9myZe27777zPJJRh8U333xj3377rbVo0cJOOOEEF9Wk2XHjxsX2EEIIIYQQWaFQzF0ATxzjyipWrGgNGjRwVzT/I3Tefvtt9zDhbUD8sW/t2rXdvhzD9s8++8w9a4iJgw8+2BYtWuQeNTwdNIzxbuBpa9iwobtWe/XqZR9++KENGTLEr8Ex8cIH8Pi98847NmXKFLviiiusWbNmsS07RCPHlClTxn8jTDkfYS385Xp16tTx8LMvvvjC3nvvPQ8x5X4qVaq0M1yIZ/ryyy+te/fuNnLkSA/rHD16tDfemzdvbvPmzbOXX37ZvW3YBQhrfO211/z5DzzwQLcJ58cjQ4glY/O4BqL29ddf97BRrsPfSZMm+XkIlaSRX7lyZStVqpSfFxH7/vvv23//+1/7/vvv/TwHHXSQP+vixYv9XJwTgYHYZZ/8+fP7PaS1HefnebA3doiHkNvnnnvO3+Mhhxzi5+Dee/fu7TYtWrSojRo1yt8r4aLDhw/3Zy1fvrxfh+fneYsUKWIDBw70e+bZeJb58+f7fWJrnpl1HMO7xLvao0cPFzy8F7btiuDnXKtWLLdR2zXVyg1meVJTLDVXtAVzFS2Q206qVzJ21ozh/uvWrWunnnqqNW7c2ENnCXFFsGO/KlWqxPb8A/Zp1aqVHXfccZ6OSPu8+1q1avm59jUKxYyGQjGjo1DMaFA+KhQz+ygUMzoKxYyOQjGjoVDM/ZgjjzzSG/R4Gjp37uxCCS8dIHaCJ4v/8+XL5xURwuH55593jxwZYeHChe4ZQqzxgvH2BcHB/xzLvg899JCHCXIOGsecA6GXFq6PqGNMGEIS8Hwg2hAeLMFjglhBgOAVIZQUUURiQJQhJLg+z4Dg6NKliydEvI8ff/yxCxGuRcMXMcP/3DcLDWJEC4IwgGjlHngWQh7xhHEfFASs69q1q4tJrhdsx7mCDfif50Agcd+APQiF5Xych/t74YUXXNjSAEAcT5w40QUdIX6cE7GJvbm/9OA6CK1gK8Qez0xDgvfFu0aIEoaLgOMaiPkBAwa4KMcO7Icowa6cAxCZCBtCE7k2tuZZ7rvvvp3HzZ0710N5Q7jiJ5984s/C9bEB9snovvc3sHWFChV2FloUYIhh1pMX0gOxHgQ7BROFH3ZChAshhBBCiOwhj90ugIeBBiuiCHGBsKO3B+9So0aNXMzgmbr66qt93BC2pYFer149O/fcc+3YY4917xJCgW2EoOHdwItHg5hGPx43PDwsbdq08VDEo446yseZcU08GzSYA/RmIngQnC1btvRGNELtjTfecPE4aNAg74nCI8W9ITbq169v99xzjzVp0sT3R8QQPkfo4/HHH+8eRp7x0EMP9Wu9+eab/hwPPPCA78e947GjAc790nuDt5JJWnhGQOQxucxhhx3mHpsaNWpYu3btfDseGYQRz8z1jjjiCN8XAcs4uxNPPNEFLc+MMOMaPMOLL77o57777rvt9NNP33kcXjy8PgginhlxuD1921lnneXCjTF0CN+0XiBEHNdAlCFmEXGIPMICESR4OvEYcn5sh8Ak1BUxgt0OP/xwO/vss/2ZyEsIN7aRHnh+RB6Ty9xyyy3+DNgMW5E28K5iR4Q2dsNr+Omnn7ogZKwZtsJupLld6d0PHruff99my9ZvF15/dlZmCyKKC+dLzZbHLi2IYN4xHkeeNSNxx0Q/eELxZuMdJX2deeaZnt72NfLYRUMeu+jIYxcNeeyiIY9ddOSxi448dtGQx24/BzH24IMPungL3juEGVA4AF6dAC8S78y//vUvn1gF0YVooAEJHIMgYeHlA+ICzwVeNAQKgg+PEQmDlxcPiYQKj8KJlwvXXnute9gIiwvbA1wHsRXEIdsRMHiHuBZCEsEDPAfj3hAbCNLgXUHwIZ6yA9cjHBGBhd2wwX/+8x/fhg14Tgh/gw3SgqiiMMErRAgnYFsEKw1ytnMNzoMYCqF/7IO9eQfpQcOhdevW/l7w9DHhB/sD52C8HddFHCLgqlWr5tuwGd5XJqzhmQi1xJbhHQD3gqCl8EOoYHMKw3COkMm5fyAske14S++8806/LqIv0cDL2KtXL3/uiy++2N9/RuBhJZ3zl7yAkN/VSYSEEEIIIZIRCbvdgN5DJtxAECB+QqhgAIERwAvDBBI08vHkhEZ9/D7A77AOIcb/eMTwrrHgjWOmQTxD8dDLhAcM8YWnDbg/jj3ggANcWKUlfh33zqyceKw4D54jBCv7cA8ID4QOAij+uPT+p2EexG0Qk/zF+/jwww/v9G5yHc6Z1gaQ3jrgPtjGfcSLQbx8nCtevLKe/cL/kNF5uXeel7Fx2CxeSCEysQ+CjAWPKdeDHj16eHgs63mmIDbTXifcB9cJS0b3Rqhvp06dXOCxDQHMe0kkGCOHZxchTQcDz5IZeDPx7iGMyU94YJkhNXR8CCGEEEKIzJGwiwiNfLxzhOXR6MZ7RmgdggOhAjTaEXo0/tmH33gfEB6EBV533XUu0kLDPsB+NITx3HAck5LwF7FB4zg0kPHwpBV2XB/RhzhhfBahltwD1+AeOQ9LRiC2EIU8A2GG5513nntawv0jDhGKjHfDk8e5CZ3DM4UgYZ9ChQq5R4pQVJ6XBUHCc3MePFschxjGBgiY9GxAYx6PZNr7ZRveQryGeHQIcWQfxhYSvocgw2bsF4WwP2KU84UlrCe0krBZwkUJW0W0YF/47bff3E7nn3++PxOCPe0zZZdgRyZOwU4XXXSRh8WSJtJ2GkRl89btaXLLri+bty/ZhffOeEbS04UXXui2iYdnjH+38e+LdI1HFIFOOgoCWgghhBBCZI6E3S7AuCkm77jkkku8MY/YQbCFGRUZc4XIIawPkUQoHePAEF1MrMFxjCVCjAWPBP8jGhBhjB1jP34zNovxcTTyCWdjMhXGvSGW0oKX7corr/TGMTM5MqbpsssucyGK4EEQAsIDsRAvQAgp5L4Za0ZjPIQAsg8ig+dBZHDdjh072vXXX++CinBHzoUoYvwa4Z0IuA4dOrgHkP0ZV8V5ELOIVOzCszCxCc8dH7bI83I9npPrsI1zcw3W4xlDGBKqGGyJFxDBd+mll/p9sj/HYdt40RbOkRbukftjchjOwTn5iyhFZHOfCFvGOjL2i3tAPDMLKPfL8XjYsDUCEIEWQknT2pr74b64vyBu4u+NY/EIEnbLO2eMJKGghL3uKts1nVUqmd/qlC9otXdxqVYmezH0PBOfO0B0M96UcaF4kBmjSGgxz8/7x459+/b1Y5hYBs8nnSV0kvTs2dOFPWkppFkhhBBCCJE5KdsbXdto9OONEdmDRiceIjwTNMSrV6/ujdh4mFCFyTiwKxN64MlizBGNV7wRiBxmQ0T0MKEG0NhHGCCo8PwgBhEBXAvPENdiin2uldmkEoyHYywYg81paCP08MSF79ghTDkn5w8hoYB3hElHOI7rcO/sy8QupBEIz8A2jqfRTmMdEYpIQ5zwDHhbGFdGaCLeLa5Ts2ZNF4M0+nkWJpNhP4QNYxZZx/8IWcQh94BtEJscx32wDpjEhHA97INgRgSEzznwHJwDAcbYOGyFGOadYAdCJuNBoDE+EoHGs7BwL5yTcxNCiu34zfOxL++e52c9tsROeO7C5DQITfbHu8m7QJjx/ByPjfGQ8l0+Qj4RPJwTAYe4xv7YjL/cO9cJzx0V7MP91KhWxXLn/WOynb0FQhgPHfYBBG0Qs0wWQ3jm448/7mPvmLiHyWGY9IexoNiQfUkzvDfEfxjPuS8hTTJjK/laZA3vmjwXX5aIzKE8owz9O9J3IkLHFx2olLcZTcAk/oD8SPuCPJlZW0H8AfUwHbJM9CWyhrqacowyTB2w2WNv50va/q5LJOyEyLkEYUdlhfDc29CRwPXSekapBChj8NginFiYAAfhDAh5OjTYj0lW2PZ3IWEXDQm76EjYRUPCLhoSdtGRsIuGhF109pWwUyimEGKPgdcTQcS3FOMXPJmIOiB8l99B1AHeVj7rwL5/p6gTQgghhEhUJOyEEEIIIYQQIsGRsBNCCCGEEEKIBEfCTgghhBBCCCESHAk7IYQQQgghhEhwJOyEEEIIIYQQIsGRsBNCCCGEEEKIBEfCTgghhBBCCCESHAk7IYQQQgghhEhwJOyEEEIIIYQQIsGRsBMiE1avXm2zZs2ymTNn2tKlS2Nr/2Dr1q02d+5c375ixYrY2h2sXbvWZs+e7ds4R9pl1apVsT13sGbNGpsxY4YtX77cf2/evNnmzJljv//+u23ZssXXCSGEEEIIkR4SdkJkwOTJk+3JJ5+0m2++2W666Sbr1KmTTZgwIbZ1Bwiv++67z2655Rbr2rWrC73AqFGjrEOHDta+fXu79dZb7Y477rDbbrvNf3O+IUOGxPbcwffff+/bvvzyS/+NoHvggQfsueeec9G3O+RJTYn9J4QQQgghciKp2xuSnQoXLmwFChSIrRJCrFu3zl5++WUbP3683XjjjXbGGWe4Bw2BVbt27dheZp9++ql734oXL24LFiywww47zIoVK+bb+Nu4cWNr1aqVb0co8hvxxrpDDjnkT/lu4sSJNnr0aGvYsKHVrVvXFi9e7OKP8zRr1szy5csX2zP74OlbvXKFfTR2nX0+doUNmbrcBk3Jevlu8nIbOn2lHVW1qKWmZE8U4t3s3bu3C1y8mzxDrlwZ9x3hzXz22Wft3XfftUGDBln+/PmtUqVKsa1/H3haN2zYYCVKlIitEZlBnti4caPsFQHyB3m/YMGCsTUiMyh7iWSgHM2dO3dsrcgI8uPKlSs9T6ampsbWiswggob6MtTfImsoxyjDpB+yx97Ol+vXr/f6WB47IdKBzEEIJRnwqKOOcpFy5ZVX2umnnx7bw7yhMWbMGKtSpYq1bNnSxeCIESNiW82KFClitWrVciF40EEH2bZt2/x8/GahkRJPShoBlfb3rpJr+2mmLVxno+eusV8jLOPmrdl+z7GTZMGwYcPsmmuusb59+7oNpk6d6s+bEYSv3nnnnTZ06FCjYwlxfP/991v//v1jewghhBBCiChI2AmRDniPypQp416z7t27+9g3iPdAIV7w0jVo0MDq16/vHjVCNek1SUsYIxcfqrkvyZ2aYnkjLlHCNw844AC79tpr7eqrr/beu6x61T/77DMPNWX/Z555xu666y7v+XvnnXds06ZNsb2EEEIIIUR2kbATIh3wIhF+iWDp16+fPfTQQ9atWzcP0wO8UYRpEiJ06KGHWtWqVd0rhwBk3F2yQVhpixYtXNxm5qkDhBseOsQzYadQrVo1q1ChggtlxLQQQgghhIiGhJ0QGcC4NsIDW7du7WLliy++sLffftuFCfH4TI5Sp04dD8XMmzevNWnSxGPO006wkkxkJeqAENM8efK4SMbrCcSeM66NbX+XV1MIIYQQIpGRsBMiE/DEXX/99Xbdddf5+DjG1C1ZssTmz5/v48QIJ3z88cd9+fHHH31ALPsonDBjCNNkEhls9corr9jdd9/tHlFsqYkRhBBCCCF2DQk7IdIBbxICLlC+fHkfX8f4McI0mSwEYVKoUCFbtmyZL2wvVaqUe+ySMRwzCqeccop/IqJcuXIeelm5cmX3fOLJSzupjBBCCCGEyBoJOyHSgU8PPPzww9ajRw/r1auXvf766x5meeyxx7pX6aeffvIxdYRqPvbYY7507tzZmjdv7tPZDhw4MHamHRCiSIhhZmGGYZ8Qzpj29+6wecs227g54rL9mKiEyWUIqczsUwdsO/PMM/3TCNi2bdu2Pr6O2UIZeyeEEEIIIaIhYSdEOtSsWdO/Scf31fr06eOiju/ZMd5u2rRpPmlKvXr1fHKVeKpXr+5eO8IK40UcnihCOUuXLh1b81c4F0sQNngD8V7xd3c+fbBxy1a7tsWB9p+2Ve2xs7O5nFPVHjy9iuXhWwnZgDFyK1as8G/Zhd94MfkEBDA+kc9F8DkEIIwV8cwx8+bNs+eff949pG3atMlUEAohhBBCiPRJmTBhwrayZcsq/EmIdIj3lgVxxTqWjARIetvDebISaGn3y+5xGcGEJNOnT7fqVbeLtHx7zxPWs2dPe/LJJz08lXvmfrk2M4t27NjRunTpYi+99JJ/EuG2225zjybjEhHM7Euo67nnnuvL3vhwZxQWLVrkghORLrIGTyuCnplNRfaYMmWK17l0AomsoYOI74oy5pmZd0XmkB/pPCNP0qkosoZx83RIMixAZA31POUYZRid1iJr9na+pDOd+ljCTogcTBB2VFaMD9xb0OgaO3bsn8Qs3+6rWLGif9KA7Uwqw4feaZzRUPv11199fB3CrkaNGr7sD0jYRUPCLjoSdtGQsIuGhF10JOyiIWEXHQk7IcRus6+EXU5Cwi4aEnbRkbCLhoRdNCTsoiNhFw0Ju+jsK2GnwSxCCCGEEEIIkeBI2AkhhBBCCCFEgiNhJ0QOJ7NPLIi/QoiJbJZ9ZK/o7KnPmCQTSmPZR3kyOrJZdFSORWNfpTEJOyFyMHxzj4+Aa5xF9uED9GXKlIn9EllRtGjRTD/jIf4K6Yt0JrIH5RflGOWZyBo+mYO9/u4ZhhMJPjVUsmTJ2C+RFUx6xvwcfI5JZI99lS81eYoQQgghhBBCJCiaPEUIIYQQQgghcggSdkIIIYQQQgiR4EjYCSGEEEIIIUSCI2EnhBBCCCGEEAmOhJ0QQgghhBBCJDgSdkIIIYQQQgiR4EjYCSGEEEIIIUSCI2EnhBBCCCGEEAmOhJ0QQgghhBBCJDgSdkIIIYQQQgiR4EjYCSGEEEIIIUSCI2EnhBBCCCGEEAmOhJ0QQgghhBBCJDgpEyZM2Fa2bFkrXrx4bJUQIqcwb948mzt3rm3bts0OOuggO/jgg2NbRGDatGm2YMECt01a+6xcudKmTJliGzdutAMOOMAOOeQQy5UreTzwN7QAAA11SURBVPvDSEssUKpUKatWrZqlpKT4b1i+fLlNnTrVNm3aZCVKlLBatWrFtiQnpJvJkyfbqlWrPN1UqVLFypQpE9u6g5kzZ3r6g0qVKlm5cuX8/2SHfLd48WLLnTu3NWzY0PLmzevrN2/ebJMmTfK8mS9fPs+TBQsW9G3JxooVK2x7G87zIGU8YK+6detagQIF/DdpEHutXr3a12Gv/Pnz+7ZkZsaMGbZw4UK3W+nSpT3vYTtYsmSJTZ8+3dMa5VyNGjV8fTIyZ84cL/NDOR/SGuUZ6axQoUK+nnp00aJFvj29ci6Z2Lp1q40bN87zHHaiTCd9xUM9SfnGdurRkiVLxrbsOsuWLfO6RMJOiBzKzz//bN27d7dZs2btFHYXXXSRNWvWLLZHckOD+quvvrIRI0bY/PnzrV27dm6fAKIY+40cOdKFStGiRe3UU0+1s88+2/LkyRPbKzlYv3699e7d24YOHbqzo4DG0GmnnWann36674M9sdfo0aO9QUSdcsYZZ1ibNm0sNTXV90kmqGA/+OAD++mnn3ZW8FTgV155pdWuXdv3GTRokL333nv2+++/++/KlSvbFVdcYQ0aNPDfyQoNxAcffNDLrsKFC9vzzz/vDZ8NGzbY22+/bQMHDnRhh0A5/PDD7dprr7VixYrFjk4eRo0aZZ06ddrZ2Gahof344497J9WaNWusR48eNnjwYE+D2Ktp06Z21VVXWZEiRWJnSS4Qup999pn169fP0xllVb169axDhw5eptHgfuutt7xhvmXLFk93bdu2tdatW+8UN8nEO++8Y++///7OOi/YABH82GOPeZn29ddfW69evVwoh3KONEYnQrKxdu1atwVtC/If9jrwwAPt3HPPteOOO873+fzzz+3jjz92YUfdSMfBdddd54J4dwjCTqGYQuRAZs+ebW+++aYLEir5Z555xis0GkWhEZnsIECwz7HHHus9/6G3FrAVFRoNp5tuusltiffpk08+8YZ6soGdaABdf/319vrrr9tJJ53klRIVOkIvpC28B3feeae99tpr3rD88MMP3YbJCJU6nQEIlFdffdUaN27s3rsffvjBt0+cONGFMPt06dLFHn74YfcUsA7RkqzQ200+w8uJ0CVvhsZk37597YsvvrATTjjB8+RZZ53lnQ2ffvqpi5pkA7tQbtGIJl++8cYb9sILL3hDEvr06WPffPONnXLKKW6vk08+2TsTaFgmo71gyJAhLlTwNnXt2tXtcvnll7vQJd+R/+ikeuCBB6xbt24u7NgfoZeMkMfoHCB9sdxzzz3eQYB4q1Chgv36669e9uOVevHFF+3+++/f2Sm6bt262FmSB9oH5C86nLAX6QixRxqinqQj+d1333UR9/LLL9vtt9++s1OUenZPIGEnRA6EMJPffvvNWrRo4YKkatWq3rCkN4dtwtzTdOONN3qFRGMyHkIKqcjxnDRv3twrd2yJuKFBnmyNIho9l112mTeGsAU2IdQSLwDhYEuXLnVRd9hhh7lHgDAcBDMVO/ZKRshzNBhpAGEPemvp9Q6NnRBO2LJlSw/ToXebkENCn1iSFUIwhw0b5t5g8iZeEwQMeRTvObY88cQTPR2S1vCykPYQgskIZRF5EXuw8D9eAMoqojaI1CCNse3oo492zyb2orGZbPDM33//vYfVU56VL1/eQy1r1qzpYoVOT9IfdSUNc9If5RjlHJ0yyQhhziFtsZB2KMMoz+h0GT9+vEd0kCcReng/WfC2I/CSDepD8mTFihV3hvGS3vBksn7MmDH+t1WrVp7+KPNpoxH6S5ttTyBhJ0QOhJ5/GkLx4TYhFh5PgviDtKIO8EZRWREGFsB+FM6Eg6V3TDKBkCMdUWHRsCakid5I0lsQvcFe2DGsSzZIJ9gF++ApQdiFMEzyKIIlPo3RiMJWydjTDfRY432jQU3DMeQz7ETjGvFGAzyEhTHujoXjyJfJBmkFG/Xs2dP+/e9/u+c3CBA6DbAX4+pCNEKwHWmSJdnAJnhHSF94fh966CHr3Lmze1GwJeVaKMcClGOkv2TNk/HQ4fnjjz96NEYIF6ccoyMhtC8o80lzpMtktBmdmwxv+/LLLz3ygHB82hN4zcmHpDHsFcYF8z/2ogOLunJPIGEnRA4kuPTjx84S8kXlReEsMofebgpahAsFL1DZ8z89cnsqZCIRoYE9YMAAr4So3PGg8D/2whtAIwhIb1Ty2At7JiP9+/e3Sy65xD3DhOjgBcAbAKQhbBXGhlHpI/KwI2MlkhF6s3/55RcP9SX9xHeg8D82oxEUGkU0JhErNCCTscMKG5Gm8NIhbEljhPQiVIC0FGwE/I8QxnOVjI1uRBtlEVErpDPsw5i65557zr2b1I8saetN8in1Znx6TDawC2NbESl16tRxb1PIk5Tz1JVAxwHlGHZOxrYGovfSSy/1PEZ4JcMV8JTjoQPsRVlPugLy4562l4SdEDkQKiIK4vhwGwpfoGEkMieIExo/oTLHftiU8JMg9pINKh/GBzCu4tBDD/WJZAB7scQ3FoO9aFSGtJdsEOLFhDwXXHCBh+QMHz7cx25ip2CftDbDjsmYR/Gm4K0jLOmoo47aaQugIRTSGA2j4G2K3x5mzUwmCPdlDM///d//2SOPPOIhl3jpGHdI2sI+2AqbQciHNL6D1zOZQMhRnuOxu/fee33iGSZ4wmYIPLZD2noTW5InQ3pLRsiflF/Uf0ceeaTbIqQxbBrvbUrmcoxwSjr06HxiwhREMNEajLej8wXbkM7SeudYv6fsJWEnRA4kCI/4CgrPCYUtPW0ic7AfBW18o5uKjQKZ0MNkbBRRiTPbFxNYEE7IRCrB24S9SFvx6Q17UeHj0UtWIczYOWZSpfHIJDz0zFLJM7kRYgSbBpthKxqY2IqGZ7LBuELGmTDG6a677rLbbrtt56czaIDjzaNRGbwugO1oINH7newze5P/wudaaEDymzKM/4NgwavJb7wrwWOQTNDJRP6i/A6hg0zQg62C5yltORbGTBFex7ZkhTHnfNIgPgwTsGe8sCOtUY5hY2yWTJBOmKyICcMYw0mHXvv27T2NUe7jKcYu8cKOsox8SccUdeWeQMJOiBwIA3dpBDHegsIGgcIkFoQTStj9mSDSaGgHmHCAgeKMxwjhEWPHjvWKP8w4l0xQcRNSwmxfiLobbrjhT+IDe9GwpmFOpQ40xLFtMtoL6LlFwAWoyLEjNiEfIvpoKIYxUYy9oOGEHfdUBZ9I0EmAx4mwperVq7s3KnhJKM9IYyyM6QmTyyD8yJ+kxWT0DtBQDJ1PCF7SEmUU9iI8k7zHFPR8zgXC9+yoA6gfkg06Vpjgg5l8w0QV2ASbYRNmKkT0kq7Ir9SdlPvYKlnLMUCIMJsv4pdJUoJ3HFFHOUa5Fsox0hv1JvUnnaDJBHagPKLMCuURHSh0IrAOLx55EzuSxiDUE0y0Qp7dE6RuV5OdSOzJWCgKkVOh4Ugjm54jesDpLaLHjbErTZo08Yos2WGcGN9m47MHjGmiZ5YQQyorKngaQIxZwX6MWWHQODMcEl6RbI0ivG9Mo46dSFs0FKno+T4WjR8a4lRohOpQwTOrIQuzozH7aDKGyZFemH6eWeMIjUMYM4kK4oWZ9rAj2xDApLHvvvvOhR3hrfSIJ5t3gAZQo0aNfAxiWBj3hJDr2LGji11EMekOezE7Hzajx5vp/vdUoyiRCB50xosR/kV5j8gl/Jd2HZ1VwV6kNeoB1vEtxTAmKpmgHKLjCXtRTpH3GDdGJwLT+tOpwszRlPfYjDxMmXbEEUf4d+xCJ2CyQduB6frJo9R/8d5eyjHqTQQwNsOezIh5/vnnJ9137GhXUV7RpqAjnU4D2hn8JSyfz42Qxpjdl/yIuGM79enFF1/s6XB3oDMC75+EnRA5EIQHY6AIKaE3iB63c845xxvZ8Z6pZIbClwoJexAyQqGM14SwCYQKnikqLXrFEXk0NPkQcjKGMFFhUBFRKSF8EXg0kBBz9IBTgSPiCHWiQ4F0xycRaHCHkKdkA+8SDUkECOmKBjfhOXSuYEPswlTXbMODwDoqdwbZq+NlRzgheY/8yWcNKNOwKZ0ueOzwDBAWxsQ0u9sgSlTo/afHHzshcPkkC2kseHzZjo2oA5j0AtsRGhZCNpMNOkuwAd4RbEb51axZM5/sgnXkwfr163uaw+tEOUZHDDZN5jYyQoQy//jjj/d6ML7TiTqScoxOKwQKdQD2Ii0mW+cUkL6oExF4fD6Djs9//OMf3tmCx472A3UlHQjkXeoBOlpIh7tLEHYp2yudbTRqqLCFEEIIIYQQQiQOiG8Eo7oFhRBCCCGEECLBkbATQgghhBBCiARHwk4IIYQQQgghEhwJOyGEEEIIIYRIcCTshBBCCCGEECLBkbATQgghhBBCiARHwk4IIYQQQgghEhwJOyGEEEIIIYRIcCTshBBCCCGEECLBkbATQgghhBBCiARHwk4IIYQQQgghEhwXdikpKf5DCCGEEEIIIUTiELRcyqRJk7YVLlzYChQo4CuEEEIIIYQQQiQG69ats9WrV1vKxIkTZ21XeRW3bt0a2ySEEEIIIYQQIhHIlSuXbdu2bdn/Az/MeQXIt4a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909" y="1462822"/>
            <a:ext cx="5292435" cy="5163328"/>
          </a:xfrm>
          <a:prstGeom prst="rect">
            <a:avLst/>
          </a:prstGeom>
        </p:spPr>
      </p:pic>
    </p:spTree>
    <p:extLst>
      <p:ext uri="{BB962C8B-B14F-4D97-AF65-F5344CB8AC3E}">
        <p14:creationId xmlns:p14="http://schemas.microsoft.com/office/powerpoint/2010/main" val="13208297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813368" y="240080"/>
            <a:ext cx="10814050" cy="990600"/>
          </a:xfrm>
        </p:spPr>
        <p:txBody>
          <a:bodyPr/>
          <a:lstStyle/>
          <a:p>
            <a:r>
              <a:rPr lang="en-US" altLang="en-US" sz="4000" dirty="0">
                <a:latin typeface="+mn-lt"/>
                <a:ea typeface="ＭＳ Ｐゴシック"/>
              </a:rPr>
              <a:t>Brag Sheet Template</a:t>
            </a:r>
            <a:endParaRPr lang="en-US" dirty="0">
              <a:latin typeface="+mn-lt"/>
            </a:endParaRP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AutoShape 4" descr="data:image/png;base64,%20iVBORw0KGgoAAAANSUhEUgAAA3YAAAHgCAYAAADpDf/6AAAAAXNSR0IArs4c6QAAAARnQU1BAACxjwv8YQUAAAAJcEhZcwAADsMAAA7DAcdvqGQAAP+lSURBVHhe7J0FnFXFF8fPsnR3dwgoNoqBYndht2Ki4t/uBLs7QAUVE1tsFDFQbEyQ7u7u/e/38Aavz7dv31sW2Ae/r58r+27MnTsz997zm3NmbtbQoUM/z87O3mPFihUmhBBCCCGEECJzyNVylpOT81PW8OHDc8qUKWNly5aNbRJCCCGEEEIIkQksWrTIl6whQ4bk1K5d2ypXrhzbJIQQQgghhBAiE5gzZ45NmTLFivEjJyfHVwohhBBCCCGEyByClnNhJ4QQQgghhBAic5GwE0IIIYQQQogMR8JOCCGEEEIIITIcCTshhBBCCCGEyHAk7IQQQgghhBAiw5GwE0IIIYQQQogMR8JOCCGEEEIIITIcCTshhBBCCCGEyHAk7IQQQgghhBAiw5GwE0IIIYQQQogMR8JOCCGEEEIIITIcCTshhBBCCCGEyHAk7IQQQgghhBAiw8nu0qXLzeXLl7cyZcrEVgkhROEyffp0e/PNN+3rr7+2JUuWWKNGjWJbVrNs2TL74IMP7Msvv7QmTZrY8OHDff/s7GyrU6dObK/MZcyYMdanTx+bOHGiNW7c2IoXLx7bsu6YO3euvfjii/bnn39avXr1rGzZsrEt/2bWrFmet99//93q16+f536i6DFkyBB75ZVX/D7hPf7aa6/Z33//bS1atPB1mQjPiHfeeceKFSvm7XbcuHHejrl3eDasj3tnffHbb795nS1evNifiVlZWbEtQgiRHthWCxculMdOiMJg/vz5Nn78eF8mTJjgC39PmjTJVq1aFdtr02TOnDl2991321tvveUGG4INMRFl+fLl9tNPP1m/fv28LDHmPvzwQ/vrr79ie/wb9gllPGXKFDeMNgS//PKLXXDBBXbHHXf4debFqFGjXLgOGjTIli5dGlu7blm0aJENGDDAPvroI5s5c2Zs7X/hRYCg/vjjj23q1KmxtWvHvHnzvA4R9Dk5ObG1orCh/XOf0BFCPX711Vd+D61YsSK2x39hW8+ePe2cc86x9957L7a2cCiM+xJhyjX98MMP/nvGjBn26aef2meffebXWBShE4Vrps3T9lOFzhSeC4MHD7aVK1fG1hYM7veHH37YOnfu7Pfz2kDd3XTTTXbJJZfk+QwWQhRNJOyEKATef/99+9///ucvwosvvnjNct1119mCBQtie60dGDX9+/d3oyeZiChq4DGit71SpUrWsWNH23fffa1UqVKxrauhFx6PQ7ly5fxfeuv5u3LlyrE9VkOPFELlzjvvXFPGV199td17770bxACZNm3aGoOOvOUFPfFcc4kSJWJr1j3hnCVLlkzqCYjuV1j07dvXzj//fOvevbt7YzMJ2ir38zfffFPk8869Urp0ab9P8NDRvqpVq5a0nSHs8CAjwCZPnhxbu3Yg4BLdl/fdd1/a9yXPAq6JZwDwL7+LqqeONoJQ5vnP8tJLL6Us0grz2nj+jB071p9Ha9tBEzpmSGv27NmxtUKITEDCTohCgJd7MEgqVKiwZkGcFFZ4DcbTq6++as8884x7QjIFRCjlQ3jYeeedZwcffLCXSxTKDnGBd4fyouwweqJlh6cLoYARRa8+aVSsWNGPoXf/559/ju25/thtt91cVCLga9asGVsrqBPqNBPDATGOn3rqKXv77bfdk1yUiQ6h4P5JJYyWZxRe5gceeMCOPfbY2NqCw33Zo0ePInVfrk/o3EG8UhfUwdChQzdIx1uVKlXssssu83o98MADY2sLRtOmTe3mm2+2u+66y9q2bRtbK4TIBCTshCgEECAYgZtvvrmHwyBAMHbuv/9+FylAuA6GD+MqCMEh3CURGAp4udiPnnVCOTEUMB6Cd2XYsGGeRtQbyH7sz3EshGdFw0DpqR85cqSPy0FoYcD+8ccfni+gx5dtv/76qx+bSq8z+xBmGM5J+oGQHzwgiDQMQMItCU+Nh+tif9KjvPjN31FDlRCzgQMHelp4/QjvpJwfeughDytr2LBhbM/V4I2gjMgXZRcfxoU4JgSK3mnKA4OM3/RUx0M5UyeUDdcbwHhlIe/8G0CEkx7nJuwUgRMVqVEoM/Yjr/FlQ2855ySv5IF9KFOgPKNlH9pKPJwXDw5pkxZ1TshcKowePXpN+nh41gbaAenQzmhzXEu4NqC+aXesC9cYIByPuqE8aMe0f/YbMWLEv8o9QJ1S55yP88R3hHB+jg/hguxDWXJPsGCkcz9zTu7ZENrIubgO9idt6jgabkj5U2a0FY4P18m+eYXDsj/7sHDvx5OsfXAv0HYRUwhp8snzIT/PcGizob0Qxkd5cG1so/z5Hb32vPjkk0/yvC/POuustO/LVKG90A5IhzadqOwom+gzN5yXMo9COwr75PVczgs8u7TPI4880ho0aOB1RHqJoD3QNsI9GO34CM9AjuU5zPWRl5Cv8KynvYW2HfW4Um+hXvk3QN2GZxdtKbqNfcO9xDlD1EFIJz4t4F4i/5yfdONDT7lHuW9o77Qd7ml+U+bxaXE+roXzp/rOEUIkJyv3Zs6pVauW9/YIIQpG79697Y033rCdd97ZLr/88n+9sHlZff75575gPPKiZTuD5Q866CA3hoCXHmNk8BQgLjAMq1atakcffbT3sj/xxBNuvAWRxParrrrKdt11V3+5MgEGY7iCEUuvOdsOPfRQn4QAo4IeWIy2vfbay/dFdBA+tOWWW7onEOGF4YC4wlBhyUuQ8OLGg/jjjz+uMVp5juDF4pyEh914441uWGEoUw5cO9sQYvFgWGAU7bnnnm7QYDxsscUWnneuj7AuDADyesUVV/j1JYJywdhkoRwxTig/juPcW2+9te/HmL+nn37ajjvuOC+Hb7/91q+9bt26dtRRR62pFwz95557zg0ZDEXq5KSTTvLtGCy33HKLG6833HCDbyN8iQkt8FRwvYh9rh8jqHXr1nbppZd63jHs3n33XResGEOUM4bhAQcc4F5NIPSWHvhddtnFf1NnpHfMMcf4mDiMsjBesUaNGrb77rt7e0EQU4bkCeNpp512chHCtRByuf3221unTp2sdu3aLthuv/1234+2S/oY24z9IeyXuiVvlAvXfPjhh3sbTMYLL7xgr7/+urVr1869CJzzySef9HA9yps2QV1SN5QJIboYeIylwoDlWk499VS/HiA08vHHH7eTTz7ZrxdjmvKjvCkrrjm0U8qdcqW8qS/y2qxZM9tnn31sv/3289+UI2GD2223nZcVE3YwMQde1++//97ri7xRf+SF8uEaCLMjn7RTtrMfHg08X7QBzsc9RllzTbQZFqBcuaZWrVr5b66TkFWuOdQhzwTqhTZKm2dMKu2De5fr4xx4Y4JHhn0QVexPPr/77jsXdjvssINvTwT5pi4oU9rxiSee6PnlWUI7Y7KiL774wp8jhHpSZtQZ1xpP/H155ZVXrunIiiev+3KrrbayQw45ZM19yb3GdXNexotxjyEWsVPCPYaQYtIR6o1y5HmKl4m2yfMHaLe0Q+o67MOC2Nhss818XCztnDG/PJspY9oGdUCbCvd/MngO49nienjWMeaWZyLlSLuP3ie0R7bRfrh2rpfjuYd5HnOttB/SI5SSOuaZxDuDdNq3b+8L9c3C85RrPvfcc61ly5aeFh2J3BtERvBu4d6mPClDtvNMPv74430bZUJ7pq65l6gLrvm0007zeu3WrZuLZdrFtttu63lmX54LCETOTwcCz2jS414HnllEMRxxxBFe1uSH9GifPH+pI9oy1/jss8/6/cpzl2ciz12OC/eyECJ1sCO4r+SxE6KQ4GXEi5mXIUYFCy80XoAYFxizCB+Ms+rVq7sAwDgJQgzjCnGF8MJ4YT+MIYwmjDUMriAYeUmynXFrpM/Lm4kQeEGyHoHASxXDvE+u4MNo51he3sHAYjuzIJI2IgEjgvQwFlgXDO9EcB7ySjqkxzlJi/NgrGIsURaIMowJRCuGIfvk1YmEgb/33nu7EYOIwLDjeKAsKVcMCQzBvEQd5yFPzz//vPdmU2bkjesmLAxDIng9KA/yhOGMMU+ZsmA0ItI5JyAAMdjYhvEP9KADeSVtyomFMg0GJyKcc5Nv9qeeaCMsIZ+ch2OoL66VtoCxRdkDecQbw/HkgXKh/GgrGPGIDc7BsUEoIIijUA9MpsC/7EsZIsa5LvKRyIjC0MUIxRgkb9QbXuMg5AsC56VMyCOGYWgbGK6PPfaYlwftjzFinIv8cf9AqCv2oZ1yHKIUw5yOkDDRBr3+CEDKj324XuoNbwH3SNiPekPQUY7UPe2EcuXcLEDZUt5cO3VMe6BcaPusC2VJXSPOgLLk3uGe4B5ASLMv7RWDHjHFNsqddof45Ro4P/vhMQueDUQwafB3qGPaEu0DkQCkiwAgn+QFwz+ZqAtQD+ST+gXKAxFHuuQxXDttFkM+vk0FovclQiUvURfae6L7kvLnvox6n/KC8uU+477hmRXuMUQfZU0HW/D20s6YcAXRhJA95ZRT/HzkkbIkLZ6ZdAIA6ZAv8oEg5HmdH7RdnuOIQdJE5HAO2lXUw0175toR+ZQz+1LPtNd4aOd0KFD3iE325RlAOT366KMuhGj73CukwTXwDOF6qAfqLtQrZcD9Spvm2cV9FDoaEIfUCfvzzCe9aGcI7YP9+Q20czrCuGbKm/KiLLnXeBewHsIzi/157pAu+3Mvc02hXGhX0XcO+QjPPSFEwZGwE6KQwMjAeGMCFcaw0APLi5gXLj241157rRudjzzyiF1zzTVulGEkBoOGFyFGHi+5rl27+n70mmKo4XmjR5gXNC9dJicg7TZt2qwJpcEgwHPAcQ8++OAazw2GAD3KHAcYRngN6P0mbBRvDgYl+cQ4u/XWW70Xfv/99/d1icDowQjASMGLwjnxLNEji2GDkMXou/DCC70XFmOWvBKehbcpXehRxsjBcAmGdyIQNxgsnI8y4zrIGxN5YAxRDsG4B8oCI6RLly5enngSyT+GVagXxBZlR3p4DvDeBA9agHKi/kkfow6jiJ5pzo0HBy8Cxi0LaVE2GD1cD+XHuRE3eCs5N73eIV2OIW28K6SHVwQDkjzzm4XjMS65nviQSQwtvEf05lPfeJXJAwYe7S0K61mHgOHctCfSZkFoY+RhLJOngoBQQDAwsQb55nrJM+nhFeI8eLWoA+oc0RBgP9o4XkXK6vrrr3eDkc4E2jhwD9FryScl8HxwDv6l04C8RwUYUDa0T+4X7i/q/4wzzvD8ILSoO+5FjE+MWOqKdaHc8QKSFt5R8hHSxdDmPubcXBP7Uba0JcqXdoowZ3/aBnVDetzXeBfpdcV7TzuiPNjGNbMvx4b2sbaE/AYoYzwmtBM80XgwE7WpQPS+pDMqL9gvv/sS4ZIf1BedAtzD1AnHkw75xftK+XIe4JlG+e2xxx4ujmhriIcw1pc6o73Qpqhz0uH5zL2NCGFG2fzAE8YznOcmz0I8gSwIOTpiAjwryQ/P/HAunu3cx5RvPLQfOrDCs5j9KDue5+FZxfOZ8qAjivKN1mX4m/uHdrfjjju6h5q226FDB99GWXE/0t64l2hf3As8a6L3N8fzm/bIteK9C/cA0Qd0/JAHtgPnZn/SOfPMMz1d9qN8uIbQlkLeSO+2225zLx8ew+i5hRDpI2EnRCHCS42XbVh4cWH00GuMAcGkDPfcc4+9/PLLawzaYFyH8S0YIvQcA8YhLzvS5SUciL78woudFyzHAi9VDHGMLQzOYHRyHHni5c4LHViPMYPRgNhAuNCbimHBvonA8CTfpIGXADCaCCPEAOZ8odc45JV/ExkxqUDZIcAoAwzbvCBPGCxcC54MjgPChBCzGBahvIE80ZMdhBrXQ9ljWIX92EYd4smgbDAcMSLjoRwx6FgwiIMBhXcW4yUYTOzHNRB+xzqMVIw3FsbXUEYYywF+I4YId2J/wJDE2MOrRXtCGGCMUl/R8uF8iCQMO8qP7RjW/EubCSGgAf7mumlTXDOGa8gbobIhb6FO04FjWBD45J1zIcAA4z54a6kDvGfUASI3wLGUwzbbbOO/ae+kRZ0ilBFu0XsIYx44hpBO1kfLhmvBm0fYHQIgwH6BaHtFRHIv0olCJwaGKAY75UR7Jx8QjqfNBQ8v+cSw5Z4gn+SDdkqd0E6pI6BuCGmkjKkb6hsBGOoAr0h8+ygsSBfhwXODa6JsECnx5RYlel9G76t4wn0Zrjd6XxJGSNmFuo62x3jYRrmE/CBwKRdEBp542gztGvDYck10tHANeB3JB3+zUIYsPKe5p0mH+wjPH9eTXxlzj9A5wvH8S6cVnkHaIunT+RWegYgYzt28efM1k5Hg8SI8F9g/wN/cB3TA0HYpK/4lT+xPmVEOlBvbOAdLonKjPfFcxjPHs4sOG55FQD6oY9oz23r37u35oy1G2z3p0mYRwrQLnvG0E6Ctkl70eQlcA3nmvQd0OnG98c9VntMIaIQdHmqea1y7EKLg6A4SopDAOOHFG17wiDjGr2Gw0MPKyxPjgpc8L/8g1MILORg2vDzzI/oS56XOCxMDIxj+wAuSJWo0AMfGvzwxAPAE8aKmR5UQMa4jGCbxYMiGc7IESJf048+5tmCkYeyTH0Kf8oI8kTfyES0LCNccnzd+h3XkPRwXyhjD/6KLLvKefoQX4+eYHCLUXyI4V7RcEhHSR5BhNLFwboQLBk4U2kQ4H3klfAyvF2NeaE8sGF8Q0s2LkC/yGARFFI4PCwZ0yBv7ky8MuVCWBSFablxv9HwQLbuwLhHRYzBeKaO87qGQ3/i65/xRIzZKNH1A2DK2k3BUBCSdG0FgJMpnNN3466SdBmM8tLd4QprR9sF10j7odFlXROsnlGPISzzR+xKvW16QZuhcSrVukhHyQycK5YJ3nQ4lxo6GMYw8yyhb6otxY4xRpgOB+zmIl5AOIi6kwzbaOMcnA8FI2CfpIOwIDWXh+cQ1Er0RwjnDeWjX0Xsnr3IF2kggtB+OD+0qvk0lAk8x3jLKhLBNygIPGmmzjtl8iQihjfXt29eFLcI5/tlF/eGt4zy0wSh51R+/4+91CHnF+4z3nU6P8M7B8xqeY0KIglHwt7MQ4j/wQg9hWyz0SNIDTK87vauEZuFhYcA7XoLoy5DeU156hLRgsAACEDEYNUI4JngHAOOKnnBejoxZCDBoHa8Q21iixL+E8RrRq0pIDqGkePowTDAGEsF20mR7GHNFmoQ2YSTgneDaCwvKlB5fjAi8SBhQwfDhvPQ6Y2hRxuQNI4Te/GBY4FlhPAtGCYZoMqJlw9+ElWJMEzrFLH9cN+fDAxFvAFGnGIb05odywWikDslLqEPaCXnhNxPU0CZYmNCB8MfQqx/yEs0T10YvNz3fhDpxXAibi+4HpI/RTV1yfsqMkDfaE2WaqI4wwLgO9sEIjuaNiRfw/hUW8WWdDK6FciUUDxAS1CllSZ2znXuINsI9FCYkwVANYX7sFyWvc5IW91h0O2ki6PA04K2jTPCeRI3XvIi/Ttop9y1ClHYajHWuDWFA22DhWgipjtYBocyJPMbrgvzqJP6+xDOU133JfUfbJZQ3el9yzVwr5ZEKtE3Ox7+nn376mrLB60MYKd5gxAHn4TlE+RGKjLgj/DyMQeSctB3uYdp1SIcOOEIS4ztXolBf3FOcBxFIuGynTp18IVyXcHE8h1wf8EzgfHhcKQ/Aw0gYfSqEeohvR/nBe4fORt47hK3iaUOEImAZt8v106HHx8ipR/JHBwbtPwr7cU3UG+HMocOP5z/XyDMjnecqcE8SkUKd0HHG8aQVxkgKIQqGhJ0QhQgvr2CkBTB0WDDECffhJYs3LITOBRjrxguVXl7GVrAf434IASRd9uVfDM5evXr5C5FxHPS88lImPUI8eUmzjdAazokhg2hLZoByDo7hnExGgcESDPxEYCwQsojxzKQUHMfxYcINwohCOGlhgFFEWA/GBYKKa6NsOC9ilLFvzOiJ4Y4II/+EHYV96AlG+BL6l8rkEgHqo0+fPn4O0sFYpPyDURiMFf6ljgm9I5SQcqcHmmNYEAWkxUL7IKwPrwvGH57dkE/GYTIWJkzOEtKPwjoMZNoD5c1x9LxjZEXbU4B6D9fAeRCFrEMcIFKj7ZW/MdbZhuhgUovQLjgHRm907FBBSHRNqcC1YZAyvofr4F7CCEQ0hDrlHmI/BB+GPvnmXqJtsB8eDIi/R6MEo5ZzIaQw9mlztCnSRrCH8sDIDfunCuemHeOp4F4hjVDGlC+GN+P72E6nAN7h0D4Ym8v1IyoKg1TrIq/94u/L559/fk1eaW+UXX73JUKW+zJ0GIRzxZ+T39xjhAsSIorHlLGRPO9Ii9kb+U1HGuWKF5t7FcGJgOJfvFIIFyCUFxGI8GdsXUgHTzj5Tia66HgjPa4f0YjYji4hXBJhS14Qf3Q68LxkAhLORbtEyNCm0m1D+RHKjslKwrOLibQof/KM0KTDivGjbON9gvcZkct9EoX2yrOOe4znBoIslBUdHEQx8DwLs5Hm1VYCYTuTvoR2TwQC5cR58nrnCCFSQ8JOiEIAAwJjmxdnPBj6YSISjIHgyaGHGgEQBBeGzWGHHebrEXd40fDYhbFC9GiGiS8wOjD+OR+90vQUYzjxcsaQwvjmhcyEASeccIKLtGAYkc94kYcwxJDlnByLwc9kFmGMUDwYcnivEHgYn1wT10beuFaMm+DNCudMVDbpwLmYOICedIwTrp/8Ulb0RGOoUcYYWqG8wz4YbxjKZ599thtYkChflBEGBmFjIf8Y2QgI0sHzxpg5ypQyCGkEYwUPGBPIUOcYnpQL21lHmSKWKHvqA68AY784H2VO+ggSzscClCfHs0+AdDiWdkLvP8dhVDOmhfRpi0CeaA/ULYYm14ChyXoEEGP2wn5hjBhlxjmZ+AWDneujXkM5I9ZJLz+4RtKMli3ph3C8APuF6wtlGPLDEhVgrKfMCaejHvAuIBi4Z0JoItfJJDPUUZhkA8OTewjvTvB0UbekHz1vANGAwU/Z0X5IhzxTXoTjhvuEe5C8cA3RdLhmromyC3AdYR1psdAmCIFmG/XCfct6rhEDF08T41c5LrQProXyD8+EghKeV6GNh/xRJtHyCPvRJvIi1fsSz3Sy+5I6g/i8hTYS8kX7x8NGXfLsodxICw8uoo/yI1oCzyrHUXZ0rDCOjg4sOk7CpCk8p7gXeA4zAQ/p0K547lG3eYEnDAHJPZfofiAklDKljSDCET7cU/xLPskTAoZnVWg/Af6O/oZQJtH7Kdxj8W2PdTxfgLJHOHNddBjwDuHZxTOQe5mOJbYFjzZ5JASVdko6pBfqgbGR3GuIQq6J4whf5Z5g0iHOBdF7OkD++E2aIT3KDa8l6VAe1BnvHDohhRAFR9+xE6IQ4AWOx4RwOIzM8PIK8GLGGCWUDCMJw5+XHC9d9uceBF6ApMV6/sbYwSMXelF50WJoY9AgIjBuwjY8drxwMVI4FgMHowkjEXjhYlAhAjDGosYhRizHki55pwedMJn8wDCjBzwYXlw/RnH0+jGAMPK4RvITXzbpgoGAAEI4cU7KAaMiGBbAtWLIkD/+xhgkX3ijAggd8kWe6VEH6gQjmzLEOGN/0kBAUUaUJeUSjDmEN/XBfhi2oawxWDgG4w7DByMR4wmjKBjAQLsgn5Q7+cS4oW7C5AS0F4weRBx1HS07ygAjkTKgbBE5tDGMUsQJIg8DlGc7107dk1/yivEW2k0wammX5I2OAgiCI1qGzC6ZyrsCMcSCAUmapE15BOM7tC1EEnnmuilvyo/8BE8Hx3JdTKyA54oQVUQEx9DmqHMmkYiHc3MPYaBSZtRBEMuAxwXRzbVSrqE+AnhWqBfqh7KlvBAktDnaDHkjz9zHeF0oGzpWOBfH4S2iDsLkMJQ718Qx0frnGjieMuZY2hVlE4QU5+c47m3qgHZB+yCdgkJ7oS4on+Dtp/1hYCM2KOPQNngm4OkO+yWjsO5Lnn/cm9QZbZmy4x6g3fGsDPcY7Zs2zX1JW2U7zxfuMdInKoL8I0YQMTw7mRyKPNKJxnhJ6pR8kydETihj0iFveRHaN8KO/JNOFJ4j3HvUH+0glB3CnGtDeFGPlBGeM/LHb66Da6U+yEN4L5BnBCfP7HC+0KaoK9oedUd50PZorzxzSIfnM9dGuVGeQThx3WzjfUB6pE1eaYe0S55rlBlph/qhXmmvHMO9RVnzTAiiHLinyQfPLNoSbZl9w7OE9Ng/+s6hPMhXKu8cIURiuL94/krYCSGEKNIEYYcAJ4xPiGQQbsyEVXQiEDYYhGqfPn08XJ2ZHRnnLIQQGwtB2CkUUwghRJEHbwELXg0hkoGXF68ok90wiy2TuiDqCMXEI0f4pRBCbIxI2AkhhCjSEM5FKFkIURUiGYQrMgsk//br18969Ojh3+bk92WXXeZhjkIIsTGiUEwhhBBFGsboMN6HsTjx4+GEyAvGzNFugHFktJ0wflEIITYmFIophBAiI0DQMdGERJ1IByYCYXwdCxN9SNQJITZ29JQTQgghhBBCiAxHwk4IIYQQQgghMhwJOyGEEEIIIYTIcCTshBBCCCGEECLDkbATQgghhBBCiAxHwk4IIYTDx7+XLl1qS5Ys8Y+BR+E3U8ezxG+D6LFMM58f7MP+LMuXL4+t/S9sC/slOm887E8e2J/PJOQFaYV0o0uyY4QQQoiijL5jJ4QQwnnjjTfs7bffdtGz++6721lnnbVmivjx48fb/fff739fffXVxnsjgKh74YUX7JNPPnHBtvfee9sZZ5yRcHp5RNfPP//sH44eOXKkf1+sevXqtu2229pBBx1kVatWje1pNmvWLHv44YdtxIgR/vu8886zXXfd1f+OZ+bMmTZw4EDr37+//82nEerUqWMdOnTwJf5TCYMHD7aHHnrI804euGamx69Xr57tscce1r59eytVqlRs76LF4sWLbfTo0Z7nZs2a+VT+QgghNl30HTshhBD/gpcCogGv14ABA+yvv/6KbfnHY8f2eK/WvHnz7KeffnLRxjaOQ1zFs2jRIuvRo4c98sgj9ttvv3larBs7dqy99tprvi4Kgg7xFzxwP/74Y2zLv0Hk3Hvvvfbcc8/ZhAkTfH/y9Oeff7rgRCDGM3/+fD8/6ZIHFtYNHTrUnnzySfvggw9iexY9pk2bZvfdd5/deeedXmdCCCEESNgJIYRw8FzxMefmzZu7kEPc8G+A7Szx4IHDo7fvvvu6x2vixIk2atSo2NZ/eP/99+3LL7/0NPHq3X777e4169q1q+25557+EfIA4vL77793D+Ahhxzi+UJ0xQtGxFnv3r3t77//tkqVKtkpp5zinkXSvfzyy22LLbZI6DkMXrpy5cr5fux/6623WuvWrV2c/vDDDzZnzpzY3qtB+M2YMcMXhGAU8sv6hQsX+u8FCxb4b3pRo2UYhfRDeuwfhTwgSBGowL6kxX78zUfbWSgPFoWQCiGEyO7SpcvN5cuX95emEEKITRc8YmPGjLFddtnFvV4ItM0339zDI+fOneuhjogUwjQrVqzoxyC8+vTp416k448/3oUSnjeEU7t27dYIQba/9NJLLkoIu7zgggusZs2aVqFCBf93p512clEYwBOFF493E2GdeOXIGyGgCM8AIZXvvvuun+fII4+0jh07usAj3YYNG3roJnmKZ9y4cS4cCWM8+OCDrX79+h4SynX/8ssvfn077LCDp4On8uuvv3ZPI9eK4OUaEaINGjTw9IYNG2aXXnqpCy8E2FNPPWUvvviih4aS5mabbeZCDBBsr7/+uj3zzDMe/orgRRyH8FH2w/N4ww03uMBE3D366KP21Vdf2aRJk+yVV15xTyNlT77ID4I0Gh4rhBBi04H3DB2L8tgJIYRYAyKmcuXKLu7wBCEcIJGnDqZMmeLeudq1a1vdunXdQ4ZA+f33312EBBAqiEO27bjjjvmOXxs+fLhNnz7dRRzCj3/JGyGfeOkC7Mc4OcQcQrIg4O1CsJJf0uc3wo404ZtvvrEnnnjCr7VEiRIuvAgR7d69u3sKgfLh2hB8vXr18rS4Rl62b731ln3xxRe+H3knHJV1lAfpsRCOSgho2C+kR7khJnlhc53kk7GAAf4mP4m8kkIIITYt9CYQQgjxLxAPhEoi1PAS4bnLSzgg4PDCIejwGLVo0cJatWrlYYuIpEAIN8TLhVDLD7yHnHPnnXd28YJoq1atmotIvG0BBBSeK7yKCNJ0IH0EEyGhnTt3tuuvv96GDBliTZs2tUMPPdTzireMSWEQe4cddph72fDG7bbbbn6NH374oaeFEGPBW4cHEA/bPffc4x49ypNyBDxzeBnxIuKJRMzdddddttVWW/l1kB7iLwhpztuyZUu77bbbPD0mtGHyGoQnwvGaa67xNPDYCSGE2LSRsBNCCPEvECKEICLuCBv89NNPfV08iCLCFtnGfm+++ab17dt3TZggIgkvGxDyiGeJ9WFdXhByiSeMY/744w9Pl7BJhBgikrDHAOILEcQYt4KMM8MLhhjDO4jwRESecMIJHi4KeNXwmuE943oRXh9//LF74jgvxwUoB8Qnwo6wToQxM2xyDryfHE9aXP/WW2/t4wopZ8JAjz32WD8H10f5AWXF9R133HHusWTYBGWCKAxCkr9ZL4+dEEIIvQmEEEIkBG8Z49QYW0eoYAgBDN4kvGeIN34PGjTInn76afdosQ6RwqyWTHgCNWrUcBGDeGK8XTJIC4GD5+qdd97xdBmvhgBDHJIf0gHG5ZEvPIJhopFUQXAhnC6++GK7+eabXYgxKQpj3kK4ZxBQQL4QmYyL4xoRcWGMXZSoCGaMIL9Jg7yTbwQoZUEZBRBsoXyjx7OO46JEtwshhBABCTshhBAJYdzcPvvs456mMHFKEDnAZw3YhrjhW3Hsy8LkKoxPQ4gRqslxpBW+l8rMmIxRi4JIxOtHenjrOA/hnXvttZenifewbdu2LnIQmeHbdniyGKOGBw1vIYIwgOeLtNiWFwinxo0beyjkueee64IL0UYeAU8Y5+RfvqPHDJx8QoFxdNddd50dccQRvl8QW5wzjC3E44aw5Vi8auSTfxF0rI+GlP76669+LAIvKvggLyEngSeEECKKZsUUQgjhMK6N2ScJE2RcFyDaGBdG+CMCiXcF48v4N3jRGCtGuCAevrDgQWNiE8QNvxkThnBB6BGWiChEoDHejAlamCWSkET2R6AhsK688kr/hEJIk5kzGbdH2mwnXDKMu+NzCwglzoloJM+fffaZffTRRz4+j/2jhFkxGafGzJmITsboIcpIg2vdfvvtPd+kx0KIKKGU5BnvHd5EhBhlRZ4QgxyHMOTauC7OgYcOYbrlllu6aPv22299f/ahvBHNhLtyLCKW2TgRqIzLw6tI/gjtDFDmpI0IJh3OxxjDIJyFEEJsWvD+4J0gj50QQgiHcWq8HBATAUIVGTPGNsabMT4MDxbCCa8TgoIJU+JBnOBRwmOGUIIDDjjAjjrqKD+GGSb5TAFhjXwSAPGDSEKw8KkDJjCJn2QFjxeik5cX58fDh8cNYYnwC59aIE1mneRTAQg6jouHa+RaEZvB88V+eB4Rc4g3BBfCD68ck5OQZ8QcIhTBSLhm/IQtYbbPfv36uVjjutq0aeOCDfAwMp6Oc/ABdfLKuD3Kt3379nb44Yf7fkDe4usDEHmUOdsRf5QjZSGEEGLTJmvIkCE5zGSmnj4hhNi0QSQQ4oiHiO+uBRAdCBnGxiHK+GA4Hjw8T4QxMglIGB8WCOPjGLNGCCWhjgGEG543/iXkkvcPYZeIOUQenjG8bHi44mHb559/7gKKME1CPAFxhoBEkDGODZGGMNxuu+18fF88pDNgwAAXkwjOINAQUoiyyZMne5747AN55Hr4FAFlgFgLn1fAywiIXD60jui67LLL/DezibIdwRb/LT0EL3kNY/kQanwGIohQxCvfp0NIIwrjv1GHRw+PJGKbvBx44IEuwoUQQmx6EMnh71QJOyGEEGLtCMIO4dutWzcPERVCCCHWB0HYKRRTCCGEKCTwHGpSEyGEEBsCCTshhBBiLUHMETZJSGp05lAhhBBifaFQTCGEEGItYWwek6sw9o+xffFjDoUQQoh1hUIxhRBCiEKCSViYSKZOnToSdUIIITYIEnZCCCGEEEIIkeFI2AkhhBBCCCFEhiNhJ4QQQgghhBAZjoSdEEIIIYQQQmQ4EnZCCCGEEEIIkeFI2AkhhBBCCCFEhiNhJ4QQQgghhBAZjoSdEEIIIYQQQmQ4EnZCCCGEEEIIkeFI2AkhhBBCCCFEhiNhJ4QQQgghhBAZjoSdEEIIIYQQQmQ4EnZCCCGEEEIIkeFI2AkhhBBCCCFEhiNhJ4QQQgghhBAZjoSdEEIIIYQQQmQ4EnZCCCGEEEIIkeFI2AkhhBBCCCFEhiNhJ8RGzIoVK2zatGm2fPny2BqRHwsXLrSZM2fGfon8WLBggcorTWbMmOHtTKQGzy+eYzzPRP4sW7bMpk+fbitXroytEfkxb948mz17duyXyI+cnBx/ji1atCi2RuTH+rovJeyE2IjhAcKDRAZR6kjYpQfCbtasWbFfIhVoXzKIUofnl4RK6ixdutTLa9WqVbE1Ij/mz58vYZcmCLvFixfHfon8WF/3pYSdEBs5xYrpNk+HrKwslVkaqLzSh/Ki3ETqqI2lju7J9FGZpY+eY+mxvtqYWrEQQgghhBBCZDgSdkIIIYQQQgiR4UjYbaKMGjXK3n33XRszZkxsTWZAjHL//v3ts88+WzMhyK+//mrvvfeeTZkyxX8LIYQQQgixqSFhV4RgYPgvv/xi999/v11//fW+PPHEE/bbb78V+uQXgwcPtqeeesr+/vvv2Jq1Z8iQIXbbbbfZ22+/vVaDQ5lt6Y033vDrf/rpp31yhgATDrDttddec5EH33zzjfXq1cvGjh3rvxMxd+5cF7I33nijXXfddfbkk08m3X9jo0S24uBThbIqoSdjyqi80ofyKql7MmUoKy+z4iqzVAjlVULllTL+HMuO/RD5wnixTHqOYVcuWbLEbUgmfAkLv4MtGYUZLNnGMXlBmiGNaHobepKnrFxjPKdWrVpWpUqV2CqxIWBGpp49e9rAgQOtQYMGa+pjzpw53lguvfRSa9asma8rDN555x178cUX7dxzz7W99947tnbt+PTTT+3ee++1HXbYwUVZqVKlYlvSY8KECXb33XfbpEmT/Ma56qqrbMcdd/RtlMctt9ziNw4isly5ci7+BgwYYBdffLG1bdvW94syfPhwe/TRR23q1KnWtGlTK1u2rM/iV6NGDT+mTJkysT03PnhgjRk92paVqWkri5U0vebzh06AhYsWWt06dWNrRDLCM6pOnTqxNSI/eLaVL1/eKlasGFsjkoGRxfO7du3aVqJEidhakReLlyz2GQu5J4tnF4+tFcmYOWumd6DXqlkrtkYkIyf3v0kTJ/kzrEKFCrG1659VOWYVy2RbsxrJ7Thmuz7nnHM8Wi07e7WCL1mypNuY7dq1s5tvvtlKly7t65m1+LLLLvOItsaNG1v37t0T2rOTJ0+2//3vf/+aeRzb9M4777QOHTr47yg4KbBvseXXxXOMWV15TkrYFQFoEM8//7x9+OGHttdee9lxxx1nVatW9W0YmcOGDbPNNtvMKlWq5OsKg759+1rv3r0LVdjxIvn999/9ZdKqVavY2vT54IMP7LnnnrN9993XQy65QTp37uzb0hV29J7ceuutNnLkSOvYsaMdeeSRfjNTrtxgLVu2tOLFN94XH8Ju4rgx9vhPK23EzFXqkUyBLORvVlbuA19ThafC6lnRVF7pkJVVjO5eN45EKuTelbon00DllS56jqUPzzGEETJvQ7F0eY5t37iC3XRo49iaxDB05/PPP/fvFVLXLF9//bVHfB1++OF25ZVXuuDjenAEvPXWWy6+qlWr5hFhiYQdHXRnn322NWnSxPbcc09fx/G77LKL1a37345hCbtNCDxKKHx6cLt27WqVK1eObfk3uIQRgDScLbbYwkMSEYIHHnigDR061L1wNBoaTPv27e3ggw924QPjx493ITdu3Dg/Fi9Vv379vAcDYUcPBeGNCDMaN+v2228/3w/hybi2999/33tOt912Wxef8UKTUMxXXnnFttlmGxdR3377rR/DTcM4uJ9++sm9kSeeeKL3giSCm++ee+5Z0xPy+OOPuzjDE0ivULrC7scff/TQ1ubNm7vnL5RHPIhnhDX/Atdw2GGHGfcG5fLVV1/ZBRdc4EKQeiBNypnyo4yeeeYZL7fWrVt7vVB2BxxwgJfBm2++6b1FHHvyySe7p5A6pDwIWw09q8cee6wLYh443Jyvvvqq/fXXX94uyAt1mu5UuUHYPT14lY2anWPF0ztcCCGEEKJIsmxFjm3TsLxde1Cj2JrUYLjQtddea4MGDbKHHnrItt56a1+PzcV6Is9GjBjh9id2d17C7owzznAb97zzzoutzZv1Jexk5hUBmPQDD1KLFi1c1BHW9OWXX66ZJIReBRoEBj8igG2EUdJLgCDHtdyjRw9vKDTO6tWr20svveSiAQg7fPDBB114ITwQGR9//LGLBBbOffvtt9t3333n2+lpQASy0PgRgDRsRA7p4/3iZoiHPCJSaVjADYHgfOCBB/wcNGbGC+LWRqAlgmP/+OMPF1aNGjVyMURjZV1BIK9cb/369fMUdYw35PoZb9imTRvPJ9eMeKO86eFBEIdYa8oE4Um9ITARaQjjL774wl5++WU/nnqkPLlWBCnXg7ueHiOgTgk3Ja2wDXGPsEaM0WPENVPe1AdeTPIhhBBCCCEKDp3+2GFbbrmlOzsA2+v11193Lx0OiFTmiqBDHzuXKDicAxMnToxt2XBI2BUBEECIA8Z+ASIIDxDG/cMPP+x/Y/jTgBBieLXwmOHRwotTr149H4N3+eWXe8jiWWed5V4eRA3gLcNjt9NOO9lFF13kscO4jWm0hCF+//333otA6GOXLl18QeAhTBBgnBuxicggfTxficayITxJL3iV+A277767XXLJJX5ehBrpBfEXD8IPOBchk9x0XDfeLQhppkOyYyh3JlWhTE855RTvdaEs8YRSfog9roklmg55YglwzXg2TzjhBLvwwgvdFc91MnaSMFrK7eqrr7Y99tjD90Oo4fHEjc82PHl4Q6kLHi6IRuK98XySH+okL2EqhBBCCCHyB7uPOSGw+/bff/81w3GwP1mPfY0NzX75gSfv559/ducAEXfYx9hxGxIJuyIADQORgNcHatas6SGIeOGCyzaIJUAAIrwCHItQuuaaa+ykk05yAYF4oNHyL9vwLDVs2ND3Jz28YTRa9pk2bZqLvI8++sjFzfnnn++CBk8XohMRyPleeOEFO/30091jGERofpAu5yL/CCOOI08s8bAvnkC8XWzHDc4xQaTiPYuKqVQIgozrTNT7wjUiwBgAHA0PpQeH8sHbGY7LTyBybdGxhQzIZdIXPsVAuSIg2YcyxQvJuW+66Sbf9thjj7kIxCuHgGMsIGIaIU5YAAJ7XbjuhRBCCCE2FYgsI3oK2xQnAmBvYeMy1GifffbxjvVgtyYKwwQmcyKajSFH2M/HH3+8D+dhjohENu76QsKuCIB4Q8whZPCc0Zgw7vHo5CVkoiKF8V+MQcPDddRRR63pgaBBkhbrITpta+iJIP2wnTBEPERHHHGEe55OPfVUFzyMi2OWyzPPPNM233xzb/y4qxGLqRBt4JyXfCUSSYQ7IkJZ7rjjDvdU3XXXXS6CEF+UT1TgpgLhqpTl6NGjXaTFw7VTVuQRj1kAEUkZhxuafIfyi/feRYnWC6GrDMhlgprtt9/ex0Byw5MWaSDyGItHeVPuxGozUQx1wrhJhPrRRx/tYo9yCB5YIYQQQgiRPnjl6CzfeeedPeIN+NQYw3KwA7HTmDAF2xP7i2FJ2ITxYI/ieMBOxl7HnsPexFkiYbeJwxiqMIEJ3637888/fbwaAzPpRaCBBCGWCEI3EVk0UgZxMp6MxhlEFOkjFmi0iCbG2hELzDq2h4ZNIyUckzQImcSzRK8F4/E4FtFBKCGEMX+FCW5wrgVv1X333edj3PgXgUl4Iu5tvFzpiDvEKhOnIIoYd0gZk3fGsjEGkWtgH4QjPThsQ1wztpHxi3wegXhr6oB6wavWp08fH2OXXz7wbDLujrBMbnhEIg8JxCRlTlp4CRF2TLSC0KPOKAPyygOCumDsJddNGRSU5StzbOmKVVpSWJblltXylZZwm5b/Liqv9BfKi3JLtE1LoiW3ja2ijanMUlmYUEL3ZHoL9+MylVlaS1F5jmHfpAqii8gw7Dps2mDHYeMxPwXfN8b+IsIKGw2bkL9xDGBXY58RAQZRZwCQNttIh877DYVmxSxC4AVDDCC+gphj4g3CAjt16uQ9Akywwaw9iJ4wnSqihZkhGcBJI0U0ICCYfZGZIxF9uIuZORKvEzMwIv4It8Qzh5ijh4Jz05CBcEhCMBn7haeJmSERegghQjrxLjH+LQpj8hBi3CzMIBkmIGHmSDxS0K1bNxeWfCQcQRUgbSYTCZOtRL+JxWBUvHcIIuKX+bA6NxSzZ9JbghhGiF1xxRUe/hgP49WeffZZv15uSq6BmSy5PkJLKW8+WI4LnXS5ITk/3k/GB3KjEyqJ+x5xhoeVMkVo4ckkD8RXczx5xz0PTH5DuVMXwH122mmn+VhHJryhzqg7HgSEWVKu5Aexh8eS9GgHnJNjwgyc6UAex48dbd9OK2MzFmdbscLV4hslS5cttRW5dVKuXPnYGpGMpUuXeDtVeaUOxkLJkiVyl8QhPuLfrFy10hYtXOidXcWK6Zst+bFi5QpbvGhx7rupXO77Tv33qbBkyWKPuClbVmPZUyNn9XMs1z4pWWJ11NeGYMWqHGtSvbQduV2N2Jq8waamYx47jXkiiHQL365jG0uAznuiprChsB+xvbA9+ZsoLBwOpIUjgIgsOt+ZPA+bjkgtOuzjCY6DMMSqsAmzYkrYFTEQMXwUkcaEAOF7djQCxEPwGuFCZipWPDwBGiGiiIbJ/ogJ0iBeGM8cQgRXM8KGuGJCP5l1ETGByOOBhmDEcwW0CSb9QOQgdtiGtwvhiAeM8Mx4cFWTP45lrBkeR44jnTC+j4lcyMNWW231r8864JnEY0c+ETFRbxjrEI1cD8dx45Bfbkzyh2Dj+hGK9JQkgrJjPxo90N7xSoYyJE+UHzceQooQzuDJBI7jWrgZOQ9lwUJ8NnnAA0iZUy9BfMWfkzKg7ALchJwzeEaptyAK6flB2HHNGDOcJ11RBxyPiNyseVPLLiEjMhXmzZ7h91jDJv/UlcibOTOneYdQg8bNYmtEfowdNdyf7RUqV4utEclYtXypjR49KvcZmXtPZmuscX4sX7LQJ0xr2qJF7i8J4VSYOW2yvy/rNkj+PTTxD2NGDnMHQrmKmaEfeE8hurBDmWyQ6LC8wKbEWUCbYPgRdiFOhJ49e/okezg3sNHo9McDiJ2KrUuUFUsQjFEk7IQQa00QdngBCyIMN0Xo3EDoR0W4yBteJLyweFmJ1MD7zzs3r44o8W/o+KPDk9B4DCyRnHVtQG6M0BFNJ3Ze39gV/wYnAs8xnmF0UmUCiK8wIR6hmMnCJdkXoQTsi6OFTng68ImeC/YUUXDYC5QH69iWF+tL2MlHL4QQQgghhNhoIXoNDyPOrGSiDtgX0cqCqAMivIiqinaS45kjPdYnE3XrEwk7IYQQQgghhMhwJOyEEEIIIYQQIsORsBNCCCGEEEKIDEfCTgghhBBCCCEyHAk7IYQQQgghhMhwJOyEEEIIIYQQIsORsBNCCCGEEEKIDEfCTgghhBBCCCEynCIv7FasWGGLFy/2r8BnEnyFni/SL126NLbGbNmyZb6Or96vCzgX6XNuCGXHv0IIIYQQQoiNlwILu/nz59uff/5pv/zyiy+jRo1yEVHYvPPOO3buuefa999/H1uz9syePdsGDx5skyZNiq0pOFz3Tz/95P9GBdv06dPtmmuusW7durmgg6eeesrOP/98+/vvv/13XkycOPFf5ZqKMFu+fLndc889dskll9jUqVN93QcffGDnnHOOff755/57fYGwHDNmjP38889ezlzH77//bvPmzYvtsWGYPHnymvyMGDFiTb0IIYQQQgiR6WR36dLl5vLly1uZMmViq/Jn4MCB9vzzz9ubb75p/fr1swEDBrjwwnBu2bKllS5dOrbn2oMhjoBs166dNWjQILZ27fjss8/szjvvtAULFtiOO+5oxYoVTN8iVB544AF75ZVX7LfffrMddtjBKlSo4NtIG0FVvHhx22uvvSw7O9sGDRpk48ePt/bt21uNGjV8vygI49dee81eeuklF7SU63fffWdZWVm22WabJc0novKLL76wOXPm2J577un5GDJkiOdrm222sebNm8f2XPfgNezevbu98MIL9uWXX3o50GYQU1x3zZo1Y3uuHxC9tNUXX3zR3n77bevfv7+XK+tbtWrldbOxgqebjoxqVatYdm5bFPmzdMkiW7Z0qVWpWjW2RiRjyeKFtmLZMqtcReWVKnNnz7KyZcvkvnfLxtaIpKxaaXNz323Vq1W1Yhvx87qwWLliuS3ItU+qV6tmWQW0bzY1Fi2cbzm57axSpcqxNSIZ2KVzZs208uXL5dr8qeuHdcGwYcPsueees2+//dYXbG00CX9XrFjRbc65c+fae++9Zx9++KFvw2FSt27dPO1qtnP8W2+95f9OmTLF6tWrZ6VKlYrtkT44E9ANVXNti3Vhd2J7L1y40LJyjf+cWrVqWZUqVWKbkoOR/swzz+RWZnk75ZRTrFmzZr7+r7/+cs8V62rXru3rCgNEE8b4//73P9tll11ia9cOKvX111+3nXfe2Y444ghvoAUB4fX0009748Czhndsv/328214zW699VYrV66ce+1KlixpDz/8sP3444929dVX2+abb+77BRBmTz75pItOxPGpp55qlStXtj/++MPTOvbYY61EiRKxvf8LIuX222+3CRMm+Pnq1Knj5fbqq6/a6aefbvvvv39sz3UPovb+++93IXfhhRe6IEdMvfHGG1a/fn3PJ+WyPsB7+Oyzz/oN3aRJEzvttNNcXPIgoM6OO+64tDo1Mg3CcyeMHWNvjci2ifPNsvWOzxfE8KqVq6xEybzvN/EPK1fklldObnkleT6Jf7N82fJcgVJso+5UKkxyVuXY8lyxQhsr6Pt6UwJ7AsNU5ZU6lBf2gp5jqcNzjGcYz7J1wdIVq+zs3eraVvXLx9Yk5ptvvrG77rrL/6a9U48zZsxwoXPHHXe4cwO7c+zYsX5vzJw50+u5c+fObgPGgwC77bbbPLoOG2rWrFnePnbffXfr2rWr2/MFAdsYGx3dtC7aGZ346IW0hB2hixQShXXVVVfl6QWiUPAUlS1b1kibMDwuBAN/0aJFLlZQrShlPFEY+wGOJYSPUE/25+933333X8KO9Mg8Dap169b/EpIUGkY7lde4ceOEeeTYoUOHevpNmzb1yuY4Kp+/CYVEUfM7rxcvlfz44497XhBOhFkiHG688UZvWOkKu+HDh3uDqV69um/PSxxT9njiaJicp2HDhtaiRQvPDw0xP2GHR4/yxzuIcNx2223dqwjcDJQdaQDpY+QiNDkP5/7111+97qjbrbfe2gV+PEHYjRw50vPSqFEjD02lPDg/3lKOp42Qd3oYaFukR+8KNxLb2BfRxfrgCcXjSR2xjnriN9fRpk2bhAKNfSlXvMi0WfKSCEQoaXG9Ib3geaatsG377bf3dkFZ0zlA26CNUH6UCzcqbZm/ae+0ff7mOiinrbbaao2gpazZxsOH47bYYguv+wChrJQfkBZtuSBQlhPHjbHuP6+0kbNzX1oSdimQawhhC+XWkUgFlVfaYGx7canMUsbLTOWVMiqvNNFzLG3WcRtbvHyVXXNgI2vXtGJsTWpgf5999tluN957771uy+F122mnndyGo7MfRwpC7eabb3Z7NAo65NNPP3X7GFuaSDrsd+y4W265xdq2bRvbMz3Wl7BLKxSTsUl47Lbbbjs76KCDcus0ywUURmpYWEfm8WThDkWYMdYL4UghU5jvv/++F/IPP/zgBjzuTYQMhdmrVy97+eWXPVSObRjvrCdkEiFGhbCd0D6OR1hxLAteQ8QWXi8MbwQMhnx86B/iikqisjHM8bwhzPDgUJlcI2lzPYTqJXLVYpCTDwTa3nvv7eceN26ch4xynYgVwhARdIRGIgK4JgRMolBMzkv50tDYTjnGwzl79OjhYZr0UHCNeEnZl4ZCmSC6QigmgoQwVq4RgTt69Gh75JFH1riiuUYEIuKasqCe8MZ+9dVXvp38Uk+UO17Jhx56yEU29cqxpEe6QXQFqC+Oo5ERhlqpUiU/zyeffOJ5RWRyLdQBgor6Yn/EDcKO9VxjaCPsw/WRztdff+1tAOFDetQV+aQjgLqK70nhWthOmOw+++yTsFy5aUPYaCgX6jKIO7Y///zzfjPTzhDFPCyoc7y+CDvKjbwROkw5Iv4Q4LSRUF60Ce4d7hnqsU+fPl6PbKOeKGfaBffME088sSYUl3QoZx5I6YJQnT93jg2eajZ3qVnxYllWLLcMtCRbLLYk2qblv4vKK/1FZZb+ovJKb1F5pbfonkx/WbfltSpXM7ZvUcnqVUkv/JHwSWxDbE3sPvQNToSgc7DBsB9xWGAvx4ss7HX2D7Yt27Hj0DbYfAXtaMc2Xh+hmGn132OoUyAoWAxkvCFnnXWWhw2eeeaZdu2117pnhkLAIMbLgbGK0XvYYYe594DfjEvDWMaDgnrFIAaMYkL2MKgRWhdccIEbphAKFlGCkY7BjAeIuFnSIm3G+zHO7/LLL/d1hx9++Jrjo1CgVHCoTP5FxOFZuf76693bRIUilLieROCixT2Loq9WrZp7DilQjPKCQIOhbInfTSQ+yB9hqYidAw880IXGgw8+6NdBWCmetrwaCulxPN47BNF1113nx+y7774uqhAWCCPGoSGyqS8mfkGMEwJ6wAEH+LYQasuxZ5xxhnucPv74Y893IliP+MMbyY1GWVJ3eKbIE4IZ0XbkkUe6kEEkI+gQV7jHOQ8T5yCgEEtcA8KNm4N6vuyyy1wEkmfaDfvFg4eYNkC5JhLotD3Og2CjPInTRlhT9x999JHvwzkp53A8eSe9aF3xN50QCDPKj44I8oyQY2wfXkpuZvYnrwh5RC/ijvuG+G3KiGujjdOuaYts58GUqB0LIYQQQojVIJyw67C3op352Lh0kmNf4njCxseREsReMrBT8YRhuxLBVtRJS9hhWLOgCgEPCoINocF6xAn/AoYowqBjx46+H8YxXgeMeDxTjLfCo0ahIhg5DrHEcRjDiCVC1zB+WceCB4r9EHF4jkiH0DaMfM6NMGCsGR5BBAKeKkL2UgERcuihh3ooHeGZiFdEAWItEQgsvFgIOkDgIWa5Jrw1iUREMkLjywvygXAhvI8y4brpbcBbyLVPmzbN90uUDuto7Ig/PGKkg1DD80R5IsARFJQxYYgslD/XwD4cj0eJc+Jx5Fj+RcxwLGUeTzgWEX/ppZe69/Xggw92wRbyyHHUUYcOHTxt8oIHFrc4NxHnIf3QScD+HEv5HnLIId6e6ChARNEmOCZdKAvqfrfddnOByM2O4KXN0unAtkRlGg/7cexRRx3lZUxYbgjLZDIc8sY2oCzx8vGgQcyRB64fYch10I5pe7RxxOGuu+6aEQ8TIYQQQogNBZ3yCDiivPC6BXBM4IjCWYADhs589skP9Al6BfsT2xttUNRJS30gZIKRjRGOAGDyEbw6wWUZBQ9SGL8FFCbxrHibMFqZxRGDOIggxAV/c44oGNbsh0HPeTGWOR7PBiIzhFqizi+++GI3mPFuMeYsHQ8awibAeThvIqOesELGP+Gxu/vuu+3KK690DyP5J4QPoZmumxUhRVnhuUkklFjH9SOQo2WKuALKgTznRUiTssHLRvkRkkqvBqG4iBFEMN47PJ6EGlIehB9yXv5GdBCuyLH8iygPXqh4qC+2I+rwhBGXzOQyXGcUriccz3k4jnKkx4Xz4E5nn/jjoucMPS6hwyEK+cMji7cw0XbKhboK5Qicj3VsIz/x5Ur5J7pm2m6oGzo18EgzLg/v3GOPPebhl0FAs1D+XCMhAfzG28e56CxhUC9inRBRPNOJvJFCCCGEEGK1hkBXYKsyXCxq12GL9ezZ020qNAteODQCeiYvcKgwrwid8XT4E52YCaQl7PAaMB6Li2SWwSAWKMS8REV0Pd4YQvOYzKN3795u+GIgYzzzL0Y4fyOOAI9PKHSMc7wo7IcXEHHIct9997kKR2Ti8cDbh5eI78URKorxTJqFCSGjeMnwmKHeEZZ4Z1D/GONcZ7imVKHRcX0Y8AjXAA0LzxEeHQx/xGQoE87B9SFE8OQFgRwPdYDwRjBTTsweRNkxnpFwvz322MN7JRhjuOWWW/p1UI7UD/9yc4TjEWocyzg3xBrhrpw/EeSHWGTSy2ta2Wj7IH3OQ10zmybnITSSmw9PL+cJ5Uo7QgzxmxuUY+iBiQexivscbyWiNYDIo1zZRjpce4Dyx8NJvSLUSJvzILqBdoVATlS/4Xo4nmOY9IdPP3D99CTRKYDooyxOOumkNddIBwFhrsErSogA4yGZxZNQVrzTQgghhBDivxD1x7wEzK3BRClRsC3RMMzlgAMI+x27kEjARGAjMtSHoTNEleHwiJ9kpaiS1uQpGN4UBoYvbk0MakQMBiuGNtsRCRjgeHQwblG5oTDwZCEKEWy4SpkcAk8KooSCw4Am/hXDmQVvDfthBCN8CFFjO5XHdrxxeJ/4m0pELOLFYzvHIYJwnRKyF4X9qXzctBj+7I9AIqQvuGbxspB/QvQQnAHELLNNci18DJzwTWbrZGE/rokwOhoP4Zp4fgiX5F8mykBMkGb8hC54zADxgbgjj+SJcV7h+hASpIG3kPLmXNQFIoDrxMsVrplGTDqEQBImSoNGjFB+HMs1U2+UH6IDwYf3iHYQJnZBvFJ3bAvn5lhEEOVHyCvrqZcowePGBCnUa7T8AggcbhiEMdcWRF8oJ87DQn45D+IL0cm5Edb8y3jBMMEK9Yb3OL4dI5Roj6RDm6Asabt4ybipKSvS4+/wUXUmXEFkI7T4F3HN9SLsyBP5oY65bxiPR/ocw/XS3llP+YbJYUif46hzQkjZTr6px2g90ymAhxTPXmj7LNQbn9Hg3ksXyo3JU36cnGOzFuOFzhWfueu1JFuyYv/yX/w2Lf9dVF7pLyqz9JZQXiwqs/wXlVf6i+7J9Jd1W2bLV+bYri0qW/0UJ0+hoxx7C+cPdnGAznFsOBwN2JjoFoZroTmOPvpot7+ZtwM7DlsSu5ffzHGA/cxM9dFZywsKtjG6ApuYfBQ2iFHs1bS/YweIBwxPjGUSwSjHk4cRj5FP4niDEG2IH4QBcFEIL0QTsD9eNgr3vPPOc5FABRBGiXDCaGa8G+IDAYX3CIO+b9++vh8Fw/kIXUMgYEQzQQhpYmxjDGNok34UDHvOwfkxtHHdEkN74oknrlH5eEsw1PEGMo4rwDrCLskrk3dE06Zc8CACnhbSxNuF94n9cAEzBo9pWIOAjIK3h94DJoFBaAANEcGCOMVIRxAgSsgHjREhjTjBs8QEJIzl4nyIMyZGobw5nrKk/Gm4lD+Tc1AviE5uAMT2Pffc495ARCF5YR/ECOnRAxIECHVDw6esGF+JeIrCebjBqA8mwImWXwBBwwymTJRDuUcbOfXDeahHhBqCm/F5CCKuHQ8YnkK8jAgoyggRliz2mfZCuYaQRjyspMEYydCmyC9tGQFJuwgeQEJEEaHkiXKmLVLOCEHqkjzS3rkm2gRho9wDCGXEM8eTx5NPPnlNHqlnvN4IPtoG40lpxzw8yCOT/3AO0ubaqaMQ5pkOeNNH515f5Vr1rXjJ0rmPYZEfM3Pv4/m5D1/qTOTP9Nxn0aLc90BenxIR/2X0mNHeaVRVH3VPiRBhQecW73aRnIWLFua+p6f4PVmiAO+NTRHet8uWL7cGubaByB9sxNG5NlDVXO0QbPzCBnFXsXS2lSyef3AhdhMRUtjJRKVhNwaIeOI7dtimRFJhF2FzEgnGxI/Ymtiq2NXM3M8M6wg+1vOcZiFdjsNOIyIQDZAuOEt4jmH/x+uSwgCbmHZcIGEnNj6YpAPBipBFSAAhkPR+IOyivR8bEoQdNx4DYNfnR9czFR5ECNemTZpYqdL/HrsqEjNzxnTv1GjaLPF3OsW/mT5tqr+wmjTNfyC6WM3IEcP9nVu12tr3Am8KLFu6xDvBMIiKl5Cwy4/FucKOTlo6hItlS9ilwpTJk9zwb9hIHXqpMmL4MO+MrlwEOqgQdjgtcCTgcCCCMApOACIJeVch1KKT0hGBRUc72/D24URgNnOipQAxCHTSM+EfzhQJO1HkwbtHCCAeOrx9hJzikcKzRTwybaQogNfs0Ucf9clF8KqJ5ARhh/cpPkxVJIZIA4RdfAi3SAwvEl5YiaIQRGKIIOCdWxjhPZsCRJTwPiKCJzohgkjMujYgN0YY246wU6RGauCx4znGMyzRcBvxX9aXsEtr8hSx8UJIJxOj0NuBqKM3gu/XXXHFFUVG1AEPEcZbxo9RFEIIIYQQYlNGwk44xBu3a9fOP93AbJfdunXzWRuLWk8Mk4t07dr1X/HTQgghhBBCbOpI2AkhhBBCCCFEhiNhJ4QQQgghhBAZjoSdEEIIIYQQQmQ4EnZCCCGEEEIIkeFI2AkhhBBCCCFEhiNhJ4QQQgghhBAZjoSdEEIIIYQQQmQ4EnbCGT58uD399NP2559/xtYUDnPmzLHXXnvNevToYb///ntsbeazePFie+ONN3xZtmxZbK0QQgghhBAbBgm7QmTkyJH+ce9zzz3XLrnkEvvyyy9t5cqVvm3BggU2bdo0FwQbGvI0ffp0mz17tuXk5Pi68ePH21tvvWVDhgzx34XB0qVL7ZlnnrE+ffrYN99846IxnC/KkiVLbMCAAXbttdd62V122WX29ttvF7pgWrVqlT322GN21VVX2YgRI2JrCwZ57t+/v3322WcZIexKFtetniqlimdZyezYD5EvKq/0obwoN5EapXOfX15mJfQcS4VwT5ZQeaWMnmNiYyEr15DPqVWrllWpUiW2ShQEPF733HOPZWVl2bbbbrtGyF188cVWt25de+GFF1ysnH/++bbXXnvFjtowTJ482a644gpr1qyZ3XDDDVa8eHH74osv7OGHH7aTTz7ZOnbsGNtz7Zg0aZKLKNrXrbfeaqVLl45t+YdZs2ZZz5497dtvv7XmzZt7nhCEf//9t5133nm2xRZbxPZce1asWGFXXnmljRo1yq97++23j21JHzyR3bp1c6HKtZUrVy62pWhBWY4dM9qm5VS1JTklrJhsyXyZP3+Bd8DUrFkjtkYkY968ed7OatRQeaUK74ayZcta+fLlY2tEMpYtW24zZ8606tWr54qV4rG1Ii+WLFma+46a7fdkdrbUSirMmTPXVubaCNWqV4utSR36q7Ozs2z3FpVTfsfSsf7LL7/48xPbaKuttnJbEWjrgwcPzn0XzXfbYptttsn3+Upn88CBA23RokW20047rfPnMbYPdi/3ZNWqVWNrRTLQBRMmTHA7t0SJErG1hQdtaurUqRJ2hQXeLsTbEUccYaeccoqvGzNmjIuaUqVK2UsvvWR9+/a1c845x/bYY481D1u8SMWKre5Vi/4N3DisQyzGr2cJ6/DA8Tf7ReFY9guwnQXBhXesSZMmds0113gD++qrr1zYnXrqqXb44YfnmWYiwnmi+/Mbr9hNN93kQveiiy7y88Sn9/rrr9uLL75oO+ywg3vrqlVb/VDFg1i5cmV/qJFWKC/+ji+TaLmFv9kv5Cms5xgeRDwsN998cytTpoxvg+BZjT9P9Jr4DayLF3YYaeEc4ZzxaUSPzy/9wgKDe+K4MfbYjytsxKwck+Muf4pRH5H6EslReaVPeAawiPzhCUmZ0cZUYvmj8koff47lsqoA9ySHlClZzJ7t1NpK5Aq8/Pjrr7/soYce8g5s3tHUFbbhaaed5tFL2EREgCEEsB9btWrl9kadOnViKfwDdfzhhx/6wnCX5cuX24MPPmg77rhjbI91A88uCbv0kLDLMN555x177rnnbOutt7ZOnTpZw4YNfT03HYIJj1QQDSVLlvSblN/cgHiO6LX5/vvv7cILL/Q0fv75Zxc9o0ePtkqVKtnBBx9s++yzj4sR0uLGP/TQQz108rvvvvOeHrxtwVvI2C9CQXlo0BtEbw69OCyEI/IbQYEXCyHXoEEDe/TRR2333Xd3bwXnr1+/vqdJT1IQH1GmTJli7777rud74cKFnoeDDjrI9txzT/v111/tkUce8d4jjiUPeOCiDxuu+c4773QP2o033uhiKwppPvDAA95Q77jjDu/d5mHH31zHWWed5TcJD8jtttvOr3vQoEHuJeWhQxjoAQccYD/++KM3+EsvvdTee+89fxixD9fM8XhS2YcH4v7772/HHXecffzxx17+iM1dd93Vt+GRJR3CbCtWrOh55jx33XWXi9iQD44B0qV8yOcuu+zi6VEn1BtCmmtp1KiRnXjiiTZ27Fh78803vU3g0T3qqKMK5cYPwu7pwats1GwJOyGEEKIwQdiVzhV2T57cMl9hh311wQUXuNeeiCZsNjqbscWwST766CP/u0OHDm5X0AmP3XH22WfbmWeeGUvlH+bOnetzGNSrV8/tLmyg+++/f60iklJBwi591pewk5lXSOy8885+U+I+v/322917R8gjPTGIkJYtW7rIw/BHSCHW8BIhXjD+8aIh3rhBhg0bZvfee6/vf+yxx1rTpk1dNNIjA2GMXK9evdxTdOCBB9qMGTP8N/8yWQkPh3bt2rlQYX+EO6IK8bX33nu7gOCGPPLII23LLbf0dMkrwgNPGYII4cZ5CQuIh4cSoguBwvUdffTRniaikXX0LCESEXUIRMQMD54oPMxo5FxD/DYg3zwEKaPQs02ZcBzCNPxmO97QiRMn2iGHHOL558FII6ceEIRcM+ISTxvrSY/jmDCG/LZv3969rePGjfM8hfMg6AIhL2yLh7xy04Z8AWPvomnwL/WM9xZvKYKR8+HxQ6zvu+++nlcEXmFPYiOEEEKIDQvCi85sbJXddtvN3/nYS9iPgO3FtgoVKngnPwt2FLZDIrAlGVpDhzTevWAriU0XCbtCombNmj7pByIHTxTiCpGDAGIdY8W44fibMWzcjPxGgNSuXds6d+7s67m5EXDcyAg2BBHrSR/PHB4YBBRCAs8O7nvCJ9u0aeM9N9z8PDTwBOHWJywUYchDIgg7vGqkQQz28ccf7x65kBceKvQMcSweNMbA0QMQzw8//OC9SfQq4ZHCw3TSSSf5eb7++mu/pv3228+vg7wgIOPFG9tYIK+HUXSfAAI0rONfygKvc7QMEV+ILK6N3jFEM2GenIdjGFdIOSGi8aZxDcccc4x7TBGilEX0PMDf0d/xJNo/Pq+cn7Lq1KmTlxeCGyGKZ5S6QICSd7x5QgghhNh4wObALqCTGY8dNhoRXImEGxFPdDQDNl4ysFnysqPEpoWEXSFC+CU3KhNzIIrwuhAvDdx0EPUAAUY8AiuMLWM7Ao1/EYZ47BgHx82NqEPEADdwOAYI72QdC0IKbxsC8dNPP/VwTgRXyAPpAOcO6yCvNBN5qPDi8XCKijV6nRCseK44R5gtkjyHfEfheM7BNrxhychLUIX8RcsQQlkg8jhHWBfgGDx35LFx48axtat7v6K9XnmdNy9S2T+aT/bnfIR2An+zLlovQgghhMh8sHVY8NzRwU6UFrNrMx9BvB3E0BE6oLFjiAoTIhUk7NYBrVu39jDEIDogCAXETDzR/bjRESLE3xIayLgwxoNdfvnl3rMTFR1RwRUVIggH/iWkr3v37u6xwyOElyrA/uwTXQeJ0kwEY/3Yl9DEAN49RB35J91kxwNiBlHFMcSGJ4I0EH5BjCYqP2C/aN4DidbFg4c1HtJjCQ9a6iUZ4VqjoZiUbyJCnsIx0byHdXkdK4QQQojMhHc873cidxi2c9ttt/nkKAzLiHrtmKn82WefdTuJ2dSJghIiFSTsCgG8a6+88sqacV6EKPbr18/HdIXxawg1vDDcvOyDpyiR8Y5wadGihQsKBA9j81gYq8UsmwiMYPzHQ3q49wmFJJwQUYj3EEFIqGKAc5AOXjfyyjHpQmgpY+MYk/fbb7/5NTGuj7Tatm2bNJ8BjieUk7IhdJW0Qvkx9o2yQqRy7UzQgufxqaeeSuj9Kwh4WAmF5LxMO8xMnExKQznjiURsITjxlvbu3dtDKOKFMHCd5BNByyQozExFHXzwwQcJ9xdCCCHEpkeYjZtOeuA3og37METqYFMxSRwd2oyfYyZ1IVJFwq4QQMSESS8Y58WsiQgzZjCiJwYYx4V3qk+fPh6uiXcLuHHjwzMZ58ZEGnzU+4wzzvBZFhGK4RsnCBs8Q9FwPdJgHb07hIEynW7Xrl195sbrrrvOJzphMhfA9c/4PEQUnyH45JNPfD15iU+TdYm8XlwX4+bYjnikR2no0KEeOkr+AcGT6PqiMGkJ4wQJpWQWTcqP0NPwqQjyich6/PHH7eabb/YyYAmesbzOQZ7jrwfCNbE+zEiJ0KWcuAbCHihDBDl1FmYqRbDxLRkEOedk4W8W0iIMlYlqELbMYsWspMx2hdgLeeBf8h2EaTQN/obgnYzP99qyfGVuOa3ILRMt+S7LcstqWW4VJdqm5b+Lyiv9hfKi3BJt05Joycl9hqmNpb6ovNJdCuM5lgp03GMz/vHHH/6bOQzozGYyO2wbOpiZgRsbBvuMcfdRmLeBjnDmXIh2ciMUSRfC8BOxaaLPHRQS3IR4doL3Cw9O/GQhuNmZzZIeGqY7RWQwSQaeK0RGNMwQwx6PFV47blaEDxOoAOdAaNDLEzxx/MazxQ3N7Jh4ipiMg38///xzn76fmSuZsAMQnnjAeDDg3cPbRxoIlHAexBXnR5AiXBPBQyhcM22ItAKcgwcW49aIEU8WXsh4N8YFUiZ48MgHk4oAgpSHGeMESYdypkzwuCGUEGN4R8lnKEPCK7k+roW0APHENTEgmfDU0HPGNXB+8kedhal7CTNlf6B+EFzUH+chj1wb8GF18kP6rCN9zkl+g0AlTa6PhzhphZk7QxqkyTXgReX6onW7NpDnMbnlsKJsTVtZjPF7sQ0iT+bmtueFi/h8x39nahX/ZU7uvcO9XifW8STyh061CrnP1Iq5z0aRP8tyn2NTcp+dderUzn32ymjNjyW59+P0GdOtbp26lq2okZTg3bsi1/6oVZCQxxwiocw2r1Mu33csdgWdxdgGm222mf/G9iLCiuE3fB6L2cixm4iMwi7BvsSmxHtHNBBDcxjuc99997nNxOcOsCWxGXEaEOVFBzX7hU9vFTbYO/rcQXpgT2Pf6Tt2Ii0IA2T6fB4YeKMQHISI8jBgpkseHGLTAWGH8G3RrIkVL1k6tlYkY86sGS7uGjVtHlsjkjFrxjRbMH++NWzSLLZG5MeYkcOtSq4xVKnKPxMpibxZuWyJd9RhEGUVl7DLj2WLF3qHZbMWuc+wLAm7VJg+dbItW7bU6jX4ZzK1dQWd1a+++qpHOSHgsMvC5ChEdQ0cONBtN0QbAioIuyuvvNIdBMydQAQRHfWIBX5zf9A5TOc2x3EM+0vYFR0k7ESBwFPFd/H69+/v3iXA20eMNtP5By+V2DQIwg6PoOo+NbhvmJkWT6zIH14kvLB4WYnUwCDinYtRJPIHjzAeDiItwtgkkTfr2oDcGEEwMSyCd6XIHwm79Flfwk5j7DYycL/jqbvzzjt9XBoLfzOBigx7IYQQQgghNk4k7DZCcMUztozxaCz8nWx8mxBCCCGEECKzkbATQgghhBBCiAxHwk4IIYQQQgghMhwJOyGEEEIIIYTIcCTshBBCCCGEECLDkbATQgghhBBCiAxHwk4IIYQQQgghMhwJOyEKwPz58/1DkHwAXAghhBBCiA2NhJ0QabJy5Up78MEH7dprr7UJEybE1gohhBAbHr5bGxYhxKZF1pAhQ3Jq1aplVapUia0SIvPIycmxgQMH+oLw2myzzeywww6zkiVLxvYwW7RokT3//PM2Z84c22GHHWzvvfeObTEbPny4vfvuu+6By87OtuLFi9uqVatsxYoVvn3fffe1tm3b+t+IuRtuuMFatmxpF198sZUuXdrXw6+//moffvihlStXzg4//HBr2LBhbMs/TJs2zfr162djx471F++WW25pHTp0sP79+9sff/zh52fhQ/Ocn+vh/jzttNOsbNmysVRSg+sZNWqUNW/axEqU+iefIm/mzJrhbaRx0+axNSIZs6ZPs/kL5lujJs1ia0R+jB453KpWrWqVqlSLrRHJWLFsiY0ePdqaNWtmxYr/80zfmOAdxrOedwLP/+i6KGzn3ZBItPHOYlm4cKG/pygv3mXJjhGrmTRpki1btswaN24cWyOSQdvEbqpevbo/y0T+LFiwYM19WaJEidjawmP27NkeSSZhJzIeXmSvvfaavf3221ajRg0XVTRwxNhRRx0V28ts0KBB7mnj4c1+99xzj1WsWNG35d4H9uqrr9qSJUs8zHLKlCm+rXbt2v4yPOSQQ2yXXXbxfd9//3174YUX7KSTTvL1AV7ADz/8sH355ZeepyOPPNJOPfXUNS9T1n311Vf24osvusisV6+ev2xnzpxpBxxwgIuwwYMH+zpufvZBGJYqVcofnuedd55fWzqQ5pjRoyyrQh3LyS6Zm5fYBpEniLoFCxZa/fr1YmtEMmbNmm2LF69uzyI1JoyfYBUqVLBKlSvF1ohk8BybMnmK1a1b10qULHyDqDDJtXetZPFi1qR66h1py5cvt27dutn3339v5cuXt8cff9ywy/7880+7+uqr/Z3FPhjTvA8effRRa978vx1PzzzzjD377LNrjEYEIvsj7u6++27v8BSJkbBLDwm79JGwEyJF5s2b52GRCKG77rrLRRteKoyB1q1b+z54vu69914bP368iyUEVJcuXWzXXXf17VG+/vpre+SRR2zPPfe0zp07x9auhgc/4hAhePPNN1ujRo1iW8zGjRtnV111le244472999/+z115ZVXrrm3xowZY127dvUH4llnnWXt27f39SNHjnTR16JFC/8Nt956q/3+++/+Mo6eI10og4njxtgTP620kbNWWa69IfIjV/0ixnNy60Tkz+qOi9zyylF5pUpWsWL+HMj9X2yNSE7uPVmMe5LyKtpltjI3j3WrlLZHTvjneZ4fffv2tYceesiNPd5VvXv39k7F3377zc4//3x/V2y++ebeZhBpBx54YEJj+pdffvF3G52MdFCSFh2RdFI++eSTLoxFYiTs0kPCLn3Wl7CTmScyHl5iCBh6NPG08cBp2rTpGlEHPLQRXq1atVojqH7++Wf/N54QfonYiod0EI1NmjSx+vXrx9auhpcq3jbS5zzsh5AM0BuLN4iwy5AH4CaPijquI5ybvwuDEtlZ3ousJYUlt6xK5D4ZE27T8p+FtlUiW+WVzuLtS/dkGku4JzOjzLgnUmXGjBn2xhtveEg+74349w6/99prL4/+IByfSJG8DOltt93WOnXqZGeccYYdc8wxLgZ5N3J8nTp1YnsJITZmJOxExkNv5E477eS9IXjlevbs6T1JUYYOHWrTp0+37bff3l929DLhKUMIpkNIp127dmvGQQBikFBPekQRabxg6f2j9zTA+DmEH2PzhBBCiA8++MBmzZrl0SHRMeEB3jO8RxiDzRhyIlTyY/Hixd6J+NJLL3nI7+677x7zrAshNnYk7ETGw4uP8WyHHnqoe7gIa2H83A8//ODbEV2MVahcubKLOkIj8ebhfUPcpQqeQSZHYQwE6UQhzJJJURBtnId/CXH+8ccfvcdUCCGEiDJ58mQXX4yxJgQwfqIUoDOQ8eOE+RPaf9NNN/n7Jhm8E//66y8P+9pqq63+Fb0ihNi4kbATGwWINUJQGJNG7ySxxkyoQk8ofyPICJ+kt5OXHRM98BLFi5Yo5DIReAHpOd1iiy1ctEUhfcb4Ee5C+vSYcg7EHuPtIHj4QqinEEKITRPeA3369LFKlSr5JF9MchK8amGmZQTZ66+/bu+8846/z3beeWefgIu/k8H7h/04B7M5lylTJrZFCLGxI2EnNhp4KTLujXEICCxCM/GWET7J9M8//fSTXXjhhT4YnZnD6AllcHoqoS3w3XffuUcQYRcNmeEliuhjRs2nnnrK0+czCGEQO147IEQTEcmkKEIIITZd+HwD4ZVMhsJMysyWjAePd8Rbb73l47OZYIHJwFjw6O2zzz6+js7DZJD2sGHDrGbNmv/6rI8QYuNHwk5kPLzE3nzzTffMMa6NSUwYO4fHjBcb4xIYZ8AYhttuu81uv/12n1qacXLsF4RXPD5rXQyEId49BCPj56LwMkY8EvLCbJakz3kQkXgSEY947vAk0jv7zTff+HfsyCsLs3AyPi+e6PnXluUrc2zZilVaUlgoq+WrLOE2Lf9dVF7pL5SX7sk0ltyyyv3H/024vYgt1G1+0OmIJ413ELMwd+/e3QUbwo7wzBEjRvwnuoMIFLYzRhz4mw7F+BBO3mlhoi5EoRBi00GfOxAZD+Pk+AQBs4vxgsNzR9jlOeec4561K664wse88UmEqKeNQeu8UAlVQeiFMJjPPvvMv0e333772QUXXODr8L7dd999/ikDBFsUQmXw1DEGgtnHAog2PmTO+D48ePS2fvvtt74/YjDklY+On3DCCf7dPcAryKcUEIt8viHR94pSBeNh/NjRNmBiaZu6KMuy1ZWTL8uWLXeDqmxZhS+lAu185YqVVkbllTKEbZcoXqLIf5OtqLBq5SpbvGSxCyEiLYoyuVrLqpYvYZ07JP+0AKIsOusxkR8894no6NWrl0ef9OjRw8d0E5KJAGRiMN5zdB7yqR7Gk99///3WsWNHfy/xPuHdQifm3Llz/RMKW2+9dewMIhn63EF66HMH6aPv2AmRBoStMFicBzNCabvttvM2zcuQzxo0aNDAp5OOwuyW4YOwu+222xqDgbR4ufLJBKafBsJkGMB+ySWXrPlQeQAP4cSJE/0TBkycEoVzk16bNm38ZgZ6UkmfFy/n5Lt6CM9wo/PCJ+wTLyFeRbyNBQVhx2cXWjRrYsVLpv7B3E2ZubNm2Jy5c6xRk4IL6k2J2TOm5b6w5luDxqvbt8ifMaOGW9UqVa1ilWqxNSIZq5YvsVGjR1vzZrn3ZPbGKYbxvDE5Cp2IjL3jO3aMk3viiSc8rBJ4jxx22GF2xBFH+LuD/ej8O/roo71jkXV8A48Oy2222cZniWbWaJE/EnbpIWGXPhJ2QhQREGK33HKLzZw50z15mfSiDMKOl5UG0KcGgh/RvTae0k0JXiS8sELHhcgfDCLeuSGkTiQHbxYzQdLZxiQjGyN06BGyj8DDW8fYOyD8MowDJ5Q/aqvR+ccxdCiG9Xj0uCfxCjNsIKQjkiNhlx4SdumzvoSdArOEyAfCZTbbbDM79thj1fsphBCi0MHbhpcOYREVYxjNrGOJ74AvV66cDzuIrsfQxnBEBBbmOG0hRGYgYSdEPjD4/Nxzz7WDDjootkYIIYQomjBGGA+gEGLTQ8JOCCGEEEIIITIcCTshhBBCCCGEyHAk7IQQQgghhBAiw5GwE0IIIYQQQogMR8JOCCGEEEIIITIcCTshhBBCCCGEyHAk7IQQQgghhBAiw5GwE2IDwcdjV65cqe8NCSGEEEKItUbCrgAsX77cRowYYUOHDrW///7bF/6eNGlSbI/MBqExYcIEv64lS5bE1q7+6Ono0aN9/YIFC2JrV+8/atQo30bZJGLixIk2fPhwW7p0aWzNf5k3b54NGzbMZsyYEVtT+CCkyOuQIUP837zyuz4YNGiQde7c2fr06RNbI4QQQgghRMHI7tKly83ly5e3MmXKxFaJ/Bg/frx17drV3n//ffvkk0+sX79+9tFHH9ncuXOtffv2sb0yF8RPr169rEePHtagQQNr3Lixr588ebLdeeed1rdvX2vUqJEvMGfOHLv22mtduO20005WqlQpXx9AEN5+++0uYFq2bGl169Z1bxVl9+eff1qdOnWsdOnS/pv9Fi5caDvssIMVK1a4/Q7z58+3l19+2Z5++mm/hi+//NKF5uabb27Z2dmxvdYfY8aMsW+++caaNGliW2+9dWxt4UJdzp4926pXq5J7jcVja0Uyli9dbMuWLrHKVarG1ohkLFuyyFYsX1ZkyotnygcffOAdJ3Qo1axZ81/vt19++cW3f//99749PH/ygn0+/PBD+/rrr73jqUKFCla5cuXY1oIxa9Ysz1PZsmVja0QyeIfwnqlSpYoVL67nWH4sW7bMO0qrVq26Qd5tmQj2Ae/Ltb23NyV4jvEMk35IjXV9X+KIwX7OGjJkSE6tWrX8gSlSA4/VbbfdZg0bNrSTTjppjVFQrlw5NyI2BhA+zz77rB100EF25pln+jpEyKOPPupi6PDDD7dTTjnFsrKy7Mcff7T77rvPdtllFzv//PMTNthHHnnEhQzbmzVr5usuvfRSf1kj5mrXru2G06uvvmq77767HX300Z52YYIxh6jbY4897LDDDrNx48bZ4MGD7fTTT7eKFSvG9lp/cL1PPPGEHXDAAV6W6wLqasLYMfbBmOI2aUGWZctHny8Ykbzg4zsoRGJWLM8tr1XrrryWr8ix1nXK2um71omtyRvupwEDBriRxgsUttlmG7vrrrv8+fzcc8/ZO++8Y4sXL7ZFixZ5Pbdr186fQYny//HHH9sLL7zgzynS5MVcr149379FixaxvdKHTjDeudWrV4+tEcmgvnh/NG3aVPdlChBRQ9QN79oSJUrE1opkEHHF/R06skVy6JznOcYzDKEi8mdd35d04k+dOlXCriDQa3vLLbdY69at7fLLL7eSJUvGtvwDhUtoImGK9evXdxEIrMPzhfjhJVWjRg1fj4HBTUIPCGA84BEjVPCPP/7wB852223njYE06ZVGnW+11VYJX3Q0Hh5UHE8P82abbbZGgLKehfzzsoRWrVr9S5BxznvvvdfzgTcOowjRhVHE+Zs3b25XXnmlC6K33nrLXn/9dReAe+21l6eJIcQ5KSt6c7g+GvWWW27pgo1QyGeeecavAZFFWVSrVs3Gjh3rHj3Ki/MgotkfrxbhrqTBNjyJwD6U28yZM9cIQR44XFt8m3788cft008/tbPOOssFazyUFfnF80panIfrB4xE8kJd0mNMKC4eRbx9lO9ff/3l18y9RF7ZhjHCdbKOffgb2E4HQF7CjjZA+uSHhyZezoKCsJs4box1/3mljZiVY8Ul7PJldTPK8nYk8mddl9eyFausbeMKdt3B+Rtc7733nr80eZ7179/fO+B4Rlx33XW27777ulDDCGnbtq39/vvvdsMNN/h9SscUz6Z4vv32Wxf6RGLwbLrkkkv8+X3iiSfa//73v9he6SNhlx4SdukhYZc+EnbpIWGXPutL2CkUswAgIgjjo0ETehhfQYgDDPZ3333XvvrqKzf6qUhuAtYTtjlw4EB/UW277bb+0nr++eftlVdeceHBtl9//dWFDp6snj172muvvWbbb7+9n5MxaN26dfPjd9ttt/8IS4wXvG2ED3H+H374wcNHt9hiCxd3X3zxhYsq1r3xxhsuOPC2RcORuKbvvvvOhdeOO+7o7nZCTxEsGCQ8BLn2SpUquScMMYIXj21vv/22h10iYvmXhoxQJF8777yzG0oPPPCAN0AEH+fhb9KmfMgHoYk8ZLl2vIcjR460N99804010kJgUT6ISvb57LPPvNwwxKgbjLQgygLk+bfffrPp06e7OEMcBjE7ZcoULzPyyzlIi/MgwBCaCK3777/f15FfrpFzUQdsI8STuiPMi2NIe9q0afbQQw95+RIWRv5JF4GI4clNTjgYIjmEYrIvZYCARvhRd5QX7acgIUiU7/y5c2zw1FxxujS3XrPx2mlJthTLVSq5/yTcpuW/y7ouL6hXpZS1b5F/iBSdSXSW0TFDZwr3D89LOsDatGnj9xrPBbbTKUW0Ac8eOlfogImH+5gONvYnRIv7k7G5PBP23HPP2F7po1DM9FAoZnrw7lQoZnooFDN9FIqZHuv6vgyhmOq/LyCIKbxmucLYOnXqZBdffLGLA0BQEeZ3xRVXuMG/zz77uBhERCFe8IQhrDDu8ahQ2XDNNde4uGMcGzcMQoH9EVCcDyEBCEQaByFEiPIoCAtCh+jVvOOOO3ysHOIPkYBAAkQb5yWdq666ym666ab/pMPDDc8SRhHXwvnwmOE1ROjxm7En/IthREMNXjTyynp6tskDIZfc+Kyn9xzDi550esYwrghruvrqq90QY5/oi5vroBeCmwCRdMEFF7hAQyAhHBF2iDjEHR5DruPcc8/18Kt49t9/f88/+X7yySe9F/+nn37ybYhrzoVgpg7oyWc/wrqAeiBviDVCORFfiHIMQ4Qd+1922WWeV8qa6yTPlDVCn7pmzCIGJMKONkKPV/AyAkKP9sL1USYvvviiH8c10jkghEgd7iM6lXj2BG8chhvrEWfcazzTuI8RhPmB4cczk/uW54gQQghR1JCwKyAYCIiZXXfd1Q19PF6h14JwEcQaXiQ8ZoTx4Kmi5xdhgMeOMKAjjzzSe4lZCA8kBPDzzz93IUAvCD2UpIOnjl5mRAQCEWGA8CIMMB7EJiKFcWoYK+QRQYOnj1AiBAdigjC/gw8+2HuxE/WCsg+93JwfYYdnip4APGV4jxAt5APDCUFLuGA0Dc7DODnKgjwgjAL8Tf4RPfzN+RF4UZETwIhCrBH6xDVgUCEAEZz0TlAP9J5zDsqI87Iu3osKeAIJHz377LM9VBMvIGILgYiIZawdYpQ6YB11gMAOZUa6lBflyYQLCFOumRAvygQxiQeTY9gX6GlmLA51Tf7p5cfTSLmR/ygIZPLEdgxP2g7XTn1SB0KI1OC+I3ScZyodUUG4Ic4ILT/iiCO8c4f7OtGET4nA485zgXudY4QQQoiihoRdAcFwR0ggBk477TQ79thj3agHvDJMY0/PMMIBrxUhfHj2MPARaI899pjdc889LlAw8vHSMcEIg/sxSBjYj+jhPIgWBBKCAY8cxgXGf6LQIYQYx0Vd48ELhpcuCA4MmmjoZSIwYEgHUYEQRVAh7LhuvG6EJRHOiUCJ78Em/WAsIYziQbCxQKLt8YR8h3+BMFVEE0L55ptvtqeeesrHAiYbk4bgQ5jhTUVwI7TxhuF1o56oF+oAIy6UZZSQZwj5Dv9GyzYKv8Nx1AULabNE9+U3IJR79+7t+SDsk3aViuEphFh9H+JRJ6SaEGe8/KHTiY4SIiPw8DM+mvsKgYcHPRmEm3M/0jnD2LpEz14hhBBiQyNhV8hgwCPAOnTo4JN1nHfeeR6+g/eF8MTjjz/ex3IhLhj/gWAiHAixh+cHUcdYLgyQIAYw/vfbbz8XJYRzBg8Tgi8eDA+OwzsXIH3yxDbSCOmGf/OCsWIsnA9BGQQdHjbOj3AlVJG8hjDMKPmljyBiCUZXvCBKBvsiyhDGhFnhXcOII6QzkbDD2CO/iFtALAWvHgIR4c24RoQ3dUCoKEZffteQH+STeiefEMJXEebROga8luSJSVsQqYSE0lYIlcXjK4RIDvfTSy+95OHoeOkIt8ajH+BZw/OByVPojGPiJsKneT4TxZAIxsEyuQpRCqRHCLwQQghRFJGwKwAYDxjseLLo+aUnl7FsTEoCTMDB9NqsZwwXAgFR1b17d3vwwQd9ohRC7YIHDIGGpwmvEdsYf0cYZtToJ+yPfQnFZH1eYzz4/hvii7wgLMkDE31wLsQkcDxCJ5p+IvDoEbKIGCG/CCDSQXxgLOFVJBwTb2LwVkKi9BFw0XWUH+GMXCdjyegxR3SxX6LjovCbBYGEUQaIIYQR+UTExkM4I3XF+EbKBM8cxhyhlVwjoaF4J/HeUQfsw5i3kJdwTeQnEH9NEL8PhiQim3pHpCEauU6EP4YiIWNhf8Qe9UpHAG2FfODxJa/UwdqwclWOrVipJaUlt6xW5lZJwm1a/rus4/JanrvQflMBLx3ebjqeCLmMznDHvck449DJwvOLTiueRTwzuR/pYGMsL508QGg0Ez3xzGNGTIVgCiGEKMrocwcFgLFQvOwZv4FhjmGPcc5YDkIwCVFErOAhIuyO0ExEFUYDIX4chxA66qijfGweBgeeL7Zh9OOdIbwR0YMxgWcH+IA3hj71hXAM6+NBGDAjJ6ILmA3z0EMPdQEGiD7yxzf4EBjJ4Nt19H5j9JBfxhMCHi6ECmNWGKtH+hhIgJBEqBECxTg9yoZwJ0QXk8wgUAGxgmcK4UM5ILAQxXvvvbfPsEloIoKZ8mSSF4QgM1oysQgGG/s8/PDDbqhRztQDAg6xxvfyorNbkQfyzGcZCH3leijnjh07etun3Jm1k5k/qQ/CNBHR1C9hmxiACGVCP6ljwHtKnfCpAvanXm+99VYX8UykQr7w/CEY8SYyWyf5xEvANf78888u3ihTPIWAWCVN2gOGJwYnn2agfIKHMR24rtGjR1m5avWsWPFSuXd8bIPIk9mzZtv8BfO9s0Dkz8wZM72tNmj4X699YUC/SekSxax6+fzbP+Nnec5yT/O84P7FE8ez+aKLLvIxtuFzM6znfqOeu3bt6lEHhGPTAUS45YUXXujh8fym443nVnjW0xnHvc29XhB4RpPHgh6/qcFzXZ87SB197iB9sNewOaKdQSJveBbyHOMZlih6TPyX9fW5Awm7DAKRRZgmYZnnnHNObO2mC6IIEXn99de7pwsxzPgZxB+zVK7N998KA14UGH889MjjhjBIEHYI6mZNm1jJUsnHVIrVzJo53UV6k6bNY2tEMmZMn+ovrMZNmsXWbDjwtHPfMTYWUQf8y7PgmGOO8Xql84bOJLzphHEza3G4N3nGMnkSz1iiH5iZmJD5MN45CDuiAxhfHY1USAcJu/SQsEsPCbv0kbBLDwm79JGwE/+C3mU+is6YPMZ5MEZkUwdPIl5OPglAGCNeA0Ip8VDS447xtSHBI8nnE7i3brzxxg3yzaog7HhZRSfUEXlDxwACgG+eifzhRcILi5eVSA0Ju/SQsEsPCbv0kbBLDwm79Flfwk5j7DKEMOaOCVYIWRTm4Yt8JoIQUMKrCAtlHSFUG1rUAWGX3MB85iJ+dk0hhBBCCCEKE3nshNiIkccufeSxSw957NJHHrv0kMcuPeSxSx957NJDHrv0kcdOCCGEEEIIIURKSNgJIYQQQgghRIYjYSeEEEIIIYQQGY6EnRBCCCGEEEJkOBJ2QgghhBBCCJHhSNgJIYQQQgghRIYjYSeEEEIIIYQQGc5GL+xWrFhhH330kX344Ye2cOHC2FqxsbBy5Ur79NNP7b333rN58+bF1gohhBBCCLFpsUGF3ciRI+2OO+6wiy++2G644QYbPHiwf/QQ+CApHwlevny5/y4ofHCyb9++hSrslixZ4nkj7bz48ccf7corr/Tlsssus0suucQef/xx/6BjuMZMhLzPnz/fl1WrVsXWFgyOpxzXpl4Q7tQtdZxI2M2YMcO6detmTz75pC1atCi2Nn/IE+khHDcUqbSzVCmZnRX7S+RHyeJZueUV+yGEEEIIkSFkDRkyJKdWrVpWpUqV2Kr1w9ChQ+3ee++17Oxsa9WqlRvRiLmrrrrK89K9e3f74osv7H//+5/ttNNOsaPSB2P+uuuus+LFi7vIqlGjRmxLwXn++eftgw8+sPPOO886dOgQW/tv3nrrLXvuueesefPmVq9ePRcIY8aMsZkzZ9oBBxxgJ510kucp00BkXH755ZaVleVivHr16rEt6TNp0iS7+uqrvYyoI9pCuixdutRuvvlmr2fql7KOQucB2xs1auRtq0KFCrEtyeGYCRMmrMnfhuC1117z5ayzzrL99tsvtjY9KJ8xo0fbvBLVbVlOCSsmfZcv8+bNt0WLF1nt3OdiprAqx6xSmeLWpl652JrU+PXXX23atGm22Wab+T0SD89p7lM6dOrUqeP7xT+3pk6dagsWLLBmzZrF1oj8oIOP99zaPD83JbANeH82bdrUSpUqFVsr8oL7kfcX92SJEiVia0UyeM5h3zRu3Di2RiSDdwLPMZ5hVatWja0VyVjX9+Xs2bP9fbzBhN2LL75ob7zxhguco446yj1zo0aN8puKB3cQdhdddJG1a9cudlT6YNhec801LhoKW9idf/75tvvuu8fW/pt33nnHnn32WTfKDz74YF/Hi+mpp56yv//+26699lrbbrvtfH0mQT3hgUTY3XjjjVatWrXYlvSZPHmyiy2E0/XXX2/FiqXvQMZjRz7wsCUSdrSpW265xY1W8p2usKPtbCiDNQi7s88+2/bdd9/Y2vSg/U8cN8Ye/3GFjZiVY8U1qjZfaNssa+uRXp8sX5ljW+aKuls7No2tSc5vv/3mz6hvv/3W70PujZNPPjm2dXW74Rn99ttv+4uC+2zbbbe1W2+91WrXrh3bazUSdukjYZceEnbpIWGXPhJ26SFhlz7rS9hld+nS5eby5ctbmTJlYpvWDxgWf/31l1WuXNlatGjhBjcNBGPqgQcecIMD4+rnn3+2zz77zHbccUdvRF27dvXCadOmjafTp08fD3HEoMfgQHi8//77ngbjrnghjB071guxffv2/lIYOHCgPfLII/bSSy/Zd99952KvZs2afr7XX3/d15crV8569uxpvXr1shEjRliTJk18HccNGDDA9yV0lPF7W2+9tVWqVMnzE0C8sX2rrbZyjyRwrQhMwjQBwTplyhR7+umnrUePHp5vBAoihHzSm3733Xf7NXz//ff24IMPutitWLGih+jx+5VXXvEHEg0l1CE98JQLIhJhwPnKli3rZUS++/fv72XG9SCuEdHktX79+n6DcsPmCn5PHxH79ddf+7Hk47bbbvM8Eyb48ccf27hx47zu7r//fn8oMt7thRdeWNOz/+677/q5yAfpcE7O89NPP9l9993nadIYMSBJc8stt/S8PPbYY35urpdj6tat62WHgfnJJ594/XIMbWH8+PF+3bvuuquXTRTS/vLLL73sqX+u/4knnvB1XOdDDz3kZTVr1ixr2bKlh5gSHkz94WXl/OR155139jJ/5plnvK7CmD7qqnTp0n6z3nXXXb7uhx9+8DJt2LCh0WlCO6cMEPqff/65l0uDBg38eti/d+/efr2UFZ5HhC7tjraF2P3zzz+9bWy++eZpP0C5hvlz59iv08zmL8vyMMPi2VqSLsWyLDtXACfcVkSXYrntuk6lUtahZeVYzecNz1jaL22DZy9euV122WXNMxUIb3744Yc9IoF2fdppp/lzjmdlyZIlY3uthmcW975e7qnD84bnNc9lkT889+fMmeNiOBMjXdY33I+8W7gnCxIJsynCu59nIraCSA2eYzzD1rd+yFTW9X2JDc37eIP13++2224u5L766ivvBab3GCOci91mm23WeF622GIL3xfjmUwzZoqMB/ib8EYKDBBdGNCkjaGPcJs4caIbyCycD2MeAbDPPvt4moSEIqKA3xjiGP/kAWH2zTffuNjjHPzGYEcUtG7d2g0fhHGqYOgjhBBjCE6E2x9//OHXiGGF0CKEE3iZTZ8+3V599VW/BowvhAyiBnFBzxIiCQGAoAL2R2QhICi7vffe2x9YrBs0aJDvw3WMHj3axQblusMOO7hxh5ggfXrwMerYjxBARAiGHjcwYbHcxBxH+VIelAX1QhkhKhFB7MsxCHQELPngehAwCGWENOelTniQ7rnnni4GqQcMSQQ69UPZIqYRYsA1IIRZj7eU/bmWVL195JVrRNy//PLLbqxSn7Q/vLBcG50IGBC0xbZt23r+uRnvuece72jgujmOYxD/GMq8EGi/1B+ikH3IIx7D22+/3Y/nemiXiD5EMcch6miTnCNcD8fQFuhMYB+M7z322OM/nQdCFATuFSIJCKmmPXJPROH+6Nevn3vjL7zwQu9UQdDRsZDOs04IIYQQ65cNJuzwdDBpCsYCIgcxhsGLBwcDGNEE/H3cccetMSgwtvG6BPg7iDbAw8K+J554op1yyil26aWXuojAeCFtRBAGC9sIPTrmmGNcRODVYh/SIU3Wn3nmmR5uydgSPDKISAzsIGb4m/Ok01ONJ44eRxZEJ9e+11572emnn+4L5UFe6AkhLxj2hEBRVoTkIdY49/7772/nnHOOXwceLcaSAUIK4UTeLrjgAt9OHullR6AC1xfSYJwg++HxQ5Qh0ELvKCLnsMMO8zKgxx7jjnJBFCNOKT/yjjeU0C0EIIbg8ccf72VG+CAhp6eeeqrnA7FDWeN5RUwdeeSRXp94Ws844wwXUYhB0jv66KM9/RNOOMHPxXVxDuqXMjz22GPX1C/npZxShetHeFKeIW+UIflCsB5yyCGef85DHikDxDcCEiFPPXXq1MnFHUKPcuM6KDfaFuVFiDHCDLFIWR9++OF+PdQF7ZHroROBekYUkhZlfMUVV3i4ESIe4ct1UW4cWxhhxEJESXTfcO/zPEHQ0anEPc3kT3RA0JaFEEIIUTTZYMIOECmEVmLMYpwTwobxABjJEDxxUaLCLgphbHjv8GzQEw14yEK4Cz3ReK8IqUNwIBjxTLGObVGCxxABhigiP8EISpa3/MBoIp/kCaGJUU9YFGIIoYaAYD1GP2BI4T1CZHF+8oLgQxwAQgRRgWBiXzx2bEc4BfgbcYTXiP2CsMNwC5AO6bMdL2DHjh1dzCJi7rzzTi8z4Jo5liXkEfhNmUXHanIdhBcinhCEeLMoz1B+CDXgvCz8pnz4lzBN6ocZLRFOpEU9Ub9cS7h+xA5CnvOnA+IR8QaUbbQMgfzwd6hjBC+/CQNFbCL6CRmN1hXHIFJD3kgP4ca/zMrJ9TBJDN5XOglID+HIMVwvXhTCPkMnBcdF/xVifUB7ps0NGzbMn8m0R/7mWR0850IIIYQoemxQYQcY1HgmCEVE5ARDOhjYwciFsC4IAoiKPEQPBjtpREUXx7EEUYQwwOODl4iFHmk8g0HwAHmBcGz0PGGfaN7yIl6EEqaHUY9HEi8RcP3kAy/Queee6wvhieE8CIZAfP7CNs7DEgQagiNAiCC/uX7KOz4NCOv4l+tChDAjJP8yjo7wVUQV29iHc5FWFNaH/GAYEi7K+EjKFu8YIY5sjy9LfpMudYfww1OG1yzUT5cuXVxoIuAS1W9B4LyJyjDAdgh1TJ5Yx4Q3iDrqCiHeuXNn99KFNKJlQPmQXxa8l+F68Ogh5KkPOjeYOIZ1CGrKjLGIEJ8HIdYHtF8W2iOh4tz7eIzpWCFkWwghhBBFkw1iMdIjzPgmwuoQC4S44anDc4KhCxj4GO+M92KfEOaGscwYJManYQCTBvuGY/BOMSsMY7HwsjCRB+GOGMd4yQgBxSuEV4/JNAj/Q2ixpArnQbiQN86RyKOCUY5QIF32YV8mOsGDhReRUEkMJ/KF6Np+++09P3gayS8CLRj2qRD2JZQTwUDPOuFUnJvxMnjcCCHNTySE8mXsF+UdxkKSx3BN7IORh0ePdBPlE9HEPghUQgm5PsopKiaDoEN4khaeTMIX8Z4ihigPxvSRPm2AMqF++ZtQRq6NMiW/8SJzbaGOuWa8a+QP7yblSn0SNkneqEfqlXwlgmsjrJJ0+JtyYPwh10beuS7aJ22Zdkjbp80HjybXRHkla2epsmzFKluyXEsqy9IVObYst5km2laUF+q4MOA5TPunnYYQeMZ5cr+ubYeKEEIIIdYdG2xWTCYowShntkTGveG9YlwSAgADgt+///67T4aCEY8hTcgaQuKXX35xgYSAQwhg9OJJQSgRBoeHiclDSBejm/BARAMTdDBDJSKCsVx9+vTxf/EAYnAjZEibCSwYS0VoIT3XhEpibHM8+aK8mKkQ8cTCeCi8gFEQVcxkyeyS5JVZDRFsGPB4exAKhAJiuBN+x1iWN99809NlEhEmz0BUcP2IUbxdCAHKgrFgnBORQ3kwjotrJH+EJnI9nJdZI/lwN9d+4IEH2hFHHOECg7AqxtvhKcRgA8Qf5YjgRAAzOyiTuITZ8w499FCvG44PeWYb5yd/lDfXhBBjHwxDhAnlyTf9mNwFQxGxRx0EAcrxhHsxEQl1haeO0EsEO+Kfc/CbyUWoD8QU5UK5s41zUOeEmdJG4mfFZD3hk9QZIpX9OZa6YIxhCFGlfihDrp/8kzeukWMpb8b84bVjTF2oK9onwg2hR2cBZUiHAefh+oGyIRwzTMBDW6D90Q5ou7QRxpfSFqkz6uSggw7y/LLg4SW/zGRKG0h3xi7qag6TEpWuYPWrlbMWtcpY85paki31KmRZnfKrbIsGlRNuL4pLs5plrXWdstaydnqzLPIcphOMiXu4JwO0fZ5hPAcZQ8z9wXORthlm+Q3Q2YHg06yYqcMzgXduGCYgksP7l2csz+jwbBV5w/3Ie02zYqYOtgnvS82KmTo8x3iGrW/9kKms6/sSpxnv4w32HTu8DxgOPKwRcoic6LgwYBIQxAbGN8YEBcFxGCN4QZgVkgZFOvwdDAsaG8fyAkC4IB5Yx3T2GOcULF4eCoHfnBdRB4hChAPno0wQdhjwiCrCJ9kf8DIiLBF6rI9/2ZBv8sC1BUiPSUqiFUq65B8vFPviHeNaEBd4ihBhiDUEBPuSb8bRIf64XsqBcXmIAPJMGuzHubnmkCbHB8g36bCOugdEBQ2CNEgLLxGfEeD6ESthMhugDsL+iGmuizohP1xf9JoRJuSDcqKOETWcM4zv42HKNfLiRugg0rgmyiR47oIIDlCfHMN5KAfygfjj7/gHDCKX8kE0Uv+UK0KNNsCnFVifVxlyjZyL8gsCmHKjbtlOmyHP1Cfimf25TvLBeQLkgevhnLQTOigoN+A46op/2caxUXFKe0SEcl0Y3pRHOnBu8rxZ86aWXULff0qFebNn2Nzc51KDJhvmw/TrGu5pxrvSocKzjrZJ++YeI+SZzhk6IZjBlk9v0KHCvvzNNyHjJ/HhecK9yr0vUoNnEM9Nni0if3hG6zt2qcP9yLuWezLdd8amCu9ZDG99xy41sIF4jvEMC7a3SM66vi/RDLyPN5iwE0Kse4KwC50gIn/oOEHQI2Q2RhB2fI8Rrzhtgg4FOlYwnokm4NMktBs+yYGHGWMHjznjkhPNzCphlz4SdukhYZceEnbpI2GXHhJ26SNhJ4RYayTs0mdjF3aFjYRd+kjYpYeEXXpI2KWPhF16SNilz/oSdppuTwghhBBCCCEyHAk7IYQQQgghhMhwJOyEEEIIIYQQIsORsBNCCCGEEEKIDEfCTgghhBBCCCEyHAk7IYQQQgghhMhwJOyEEEIIIYQQIsORsBNCCCGEEEKIDEfCTgghhBBCCCEyHAm79cjff/9t3377rc2dOze2RmxIpk+fbgMHDrTx48fH1gghhBBCCJGZZKSwGzx4sHXv3t0eeOAB69Wrlw0bNiy2pWjz3nvveZ4LU0j8+uuv9uijj/ry8MMP+9KvXz9bsmRJbA+RF7///rvdddddNmjQoNia9Pnuu+/s8ccf97SKMtnFsmJ/ifwonltW2eryEkIIIUSGkTVkyJCcWrVqWZUqVWKrii6LFi2yZ555xg3xsmXLWrly5WzFihVWokQJu/baa61GjRqxPYsmiK4ff/zRrr76att8881ja9eO5557zt544w2rWbOmlS9f3hYvXmxz5syxnXbayc4991wvJ5GYzz//3EXZiSeeaB07doytzZsFCxZYt27drGLFinbJJZd4+3vkkUfsrbfestNOO82XosbSpUtt9OhRVqZKXcsqUSq2ViRj9uzZtmD+AmvQsEFsTdEhJ8esdqWSVqp4/sqTyICffvrJXnjhBZs/f75df/31tvXWW/s2nqV33HGH/fLLL7Zq1Spft2zZMm/Dp5xyiv+Oh2fLiBEj/JlD9EGnTp3syCOPtKlTp/q90axZs9ieIj+GDx/u79zq1avH1ohk0PbGjBljTZs2tVKl9BzLD+7HCRMm+D2JfSTyZ9KkSf4MbNy4cWyNSEZO7suI5xjPsKpVq8bWimSs6/sS24X3ccYIO4wPDJS3337btt12WzvzzDOtbt26bqBgnGy11VZWoUKF2N5Fk3Uh7J5//nkvkwsvvND23HNPF3Vdu3a1WbNm2VVXXVVo59kYGTBggD322GMpCztEUpcuXaxy5cp22223WcmSJe2vv/6y3HvItt9++yL5QiDPE8eNsSd/XmkjZ+VYCnpgkyfLnZtZ/uIqaixdscruPLKZtaqTvMNm4cKFLtwwVnhGTp482e69917bYYcd1my/4oorbOzYsXbQQQflXnOWrVy50tq1a2c77rij7xOF5++zzz5rn376qXcgESnAM+fkk0+WsCsAEnbpIWGXHhJ26SNhlx4SdumzvoRddq6hejMv6jJlysQ2FU0YD4VnCgPj/PPPX3PzUTgNGzZc87Cn4D788EN79dVX3QgZOXKkIVzxsiAACeHEiOF4Giai6J133rH69eu7wf7JJ5/YRx995I2V87FMmTLFmjRpsuYcpNmzZ097//33veeatPDeAGGWL774oqfL+apVq7bm5U3YHg+P9u3bu3eR87PPSy+9ZB988IFv53rq1KljxYoV832ffvppP/a3337zvDRo0MDzGcDAGjp0qHvoyEfp0qXdozljxgxfV7t2bd8PA588vfLKK/bFF1+4EUe5cR6YOXOmvfnmm/b666/7uLNKlSqtOXbUqFH22muv+fFffvmlv2QpL/JKvVAWwbgjv+xTvHhxv9n79OnjafJS5nx4EMlDOEfv3r29HMkvZfz111+7WMXTwPFRw+ePP/5w45KyIvyW9Gi7lCNp4IGjvKl78kqalAkCDPBaUDfkZ/To0X7cn3/+aVtuuaW1bt3ay4T6oAOBcyDCqVfqg/w/+eSTbiAT5vr999+7R4S2hLCrV6+etzMgb+Th3Xffta+++sq9ynRCUCYIb65h2rRpXo5PPfXUmvKiTIOBTTgtZcM1UXeNGjWy7OxsTz8dSGv+3Dk2eKrZvKW590s2YYZaki3Fcusg95+E2zb0gtTcu3WuICif/0uB9nTwwQfbuHHj/B4+4IADvB3C8uXL/VnHPUhHEIIPUUc7zgueO/vvv7+3VZ4xPF/oUEMkYhDp5Z46dLzxzlVERWrwDOXZiRim/YnkcD/OmzfP78mCvDc2RbAPeF9G7SuRHJ5jPMOKun4oKqzr+xLblPdxxvTfo3JZEET02iUCtUovNYZ7CNHEsL7lllvcuGH7zz//7EItgMGOOEKUANs+++wzu/32211YYVQjqDD2EZWIuvvvv997uhFRhCYRigcYTzfeeKOLMLbxG88OIiBKMN5Jl150xCCikXPzG1GC6KCnHeGBWMLQB8RAPKQXroO80IuCpw7hA6Rz9913e7rsyzUhcBFQwAuTsWYIYqBx9O3b14XLDz/8YLfeequXGwKJbeSnR48eng4NFXFL+bCQb0QTY/6uu+46Fz3kGZGDyON46uLjjz+2++67z8/BQllcdtllLqqpO0QVQgpxBohRypI6oWwRwfzmXFzTxIkTPU3qDbHJNSMgOSd5Ig9450gfyAPthGNZgI4Arot9OQdpU27UATch7Snsz9+so+6YEAehBiGfiFDKi5uMcE/GgmJMc22UF78RxOSNtoQ3lzIG6pCypI1wDkQm6QmRKrQ9Oit4XtKOEkE75t5HpPGM4t7KC/bluUvHUl7pCSGEEGLDslEFZiHIMJoJSaQX+qabbvIxIHijEHj09CGgokqZdRhBwbhnG3/vscceLtIYl4LXCEGHkY4Bj9eGnuobbrjBz8O+gHjBeCdMlG0XXHCBp4Wxj0EfPQceruAZZHwg+1966aU+Vg4Rh2BiPwx/RAYhgNdcc40ba/GwH0KM/CLWNttsMzvnnHPW9KAjkhAnoVxYWrVq5WVCjwveMYTO3nvv7WPIEHLHHnusnxvBxTV17tzZ80iZbrHFFm4MYghybrx+9KTiSWU7ngFEHx4Dyo+F66IM6a2gvDmOumF/8spvxNJ5553nQhwPAqKOfGFIMvEMXlfCS8nHSSed5PWA8CSf1CPly7nZzn54I/CeUZb8izhq06aNXz9ltfvuu7tY53hADFMH5Ik0jjnmGD+WiVEwaC+++GL3EHIt7EP4JtfCuVnYF/FMeRCmRhosLVu2dA8lgpNtXCvXEtrJcccd5+2DsE4IkwGF8mE8H+cXIl2SiTDuFzqBeE5x7xKayTNUCCGEEJlJxgg7jBAWjPBExgoGOh49DGzETwgxRIARToe4Q2yEdPKD44BxexwfvFMY/23btvXxWYgQBBWeMcQPHjfyRqgdQgwPEUIGT2FU2HENCEQ8VYQKIhSAMKjmzZt7SACCi/1JjxBFlrxgH8a64HXjeLxXUa8kAozz4+VCcOAZw5uIl5Ie+9BTT0hiAHEYromQTNIFXO7bbLONe96CNw0IX2jRooX/jaDiGskz+yOGcNdThqHuEDfRMgZCGQl7BNKjTjmGMqT+8KThkaNsEZz8pmwD1HlIkzxwbuqMa0cEsj95CkIser3A+RHcjIHE0MXbx35cK5AW18VCvqJQV9QZZcI1BK8y18Z58CCG8uJ4RHco0+CWZx/Yd999Pe8PPfSQXXnllX6NhJgKUVjQvujc4D7CQ4y4w+uPJ58OCCGEEEJkHhkj7PBsIYAwOgiRiyd4QjCaMeQDiBd+sw3YjmABjPGwPp6wT/DosC9/Ixgw/Jk5Di8Kwg4DHOM/CAaMejxDiAwmJthtt918PekE+E2a0bxyTo+Pzb0Wtkfh3HlBuuQLLxxjahAYjJ8JaYdzIVzwtrHgZTzssMP8OMRWtFwClA15IZ3o+RFapBfNI9uDaAv7Rn+HMowSLePwb3waHBPygbeVa6RsmUDniCOOWDPLXyBRvYW88m+0vEN9hHwhyBHjGL3UXfCShe2BkGY85DOcI+Qf8iqvkJfotQLeyptvvtn22Wcf34dw0P79+/s2IQoD7ieeB4zdpGMK7zS/6XCiY0kIIYQQmUfGCDu8IAgSPExM8oEBgkGMN4OQRoxnvEwIA8aLIJAw8sNkH4it8DkExjThceF7eIxLy0vcxYPhzUQl33zzjYf8EUpHCCJeHkQChhECD48WoYssGOl4ZDDqg5AAvGDsT+goC9dCqCAhkxhaeGii4iA/wr7MzkgIJGkGAYwgJu/k46yzzvJ8IThZj2eMvFBujBWj3DDs8EgCs/fgASSck3PwN9eP0MbDyDVFr6uwIW08fuSdOkPskP+zzz7bQxwpf64trzyE9dQ9YZOM+aPN4AFE/EIQVHj18CwS5sk5uPaoEATSo4xoU9H64W/ySN0RPsokLKzDC4KnlDIOE1fkRbgOQnE5L50HBx54oJ8r6h0tCCtW5Qr3lVpSWSirFblVm2hbUVjyaOoJoc0j4iDasRB/v9ABxrOLe43Qb2Cf+P0gPC/DvyF9IYQQQmxYMuaNjFHCtPR4vxAtjDvim0uMe0KEIEyYbRJRxZgxxm0hvPib0DbGjyHu8PggUtjG5BUIG4yX4ClCDGJIh9+AwcOC4Y3oYeILjG5CGjGIdtllFx8zhQeJHnDSZTv5I7Qp9IATykfanANhtN9++7nxj3eGffkmGsLg9NNPd2OJbezPcXlB3tknCBBC//BoIS7C+DNmu+vQoYOXBWmTN8Z2MZaLa9p55519hjsECOWGqEEc4yE75JBDPK9MKkIe8VYyFo40EIacl7KJhiayLlxnIJQh+QnlEIRRuE7SCIZkqAfSoiwY80dILOPjOHenTp1c4IdzhP1DmqQTzkkaiEDaB6KeMEvG/bE+hIgC5cRxhKiRPjN0Uj6h/NkXoY4AJA08fBzLQloYunhM8YIyGQrlRTljLJ966qne1tgvWhZAWwvlxfmoF8Zdcp20JcJHadcFhdM0qlraWtcpa61qa8lvaVathDWqnJVw24ZeNs+twzIl839s087oVGAipzB7K+HXdGzQXnkWPPjgg96RxBhSJioiGoJ7gA4nwrPpPOF5QGcO0O4ZB0p4Nvck//KbTgfSF0IIIcSGJaM+UB7AWGE2SgxhhAxGb/CGME4JQePfcsg1tINRHHqVCVPE44QhTTgfPdqkx7ebECr8jfGDgCRNjG48KBjhiCN6s/H0MREI6wjXQxgFSB/hiFcIYYQXMXxLDuGEwRQ+dwCciwVDDI8PHrdQF6SFx5F8YXAl8iwicskPgiOM60K8MLkJIpHjuHbSJ1+MQyTfeNu4fsIOAWOPc3FO8k15hDLlGDxQlC3iivDHEKaIpxQBhPDGm8a5mJABwxGByRItQ64dY5I0EdyIIMqKUEMEJCIZ4cgMkXgcyUc4V175IF3W0yaYIIaypW0wSyZphXojH+QVA5V2wZhA2gpphDpC0HJeyoV1pEn5b7fddr4dI5k0EPSEa3Ju6o/tpAmUP55g2lh8+8Tbx/FAOCxlTZtgchXqj/rHK01b4V/yz5hO6rIgUK8Y9C2aNbHiJVd7YkRy5syaYXNzy75R09VjIDMRRBodTzwb6JDgvuSeoOODz6tw3xFCzuc06Ljg2cP9i7ea+4HnG51mCDb2o23TqcJMstwb3O88U2hfdIIQypnsUwni3+g7dunBs5SOCp6RPDNFcng/8b7Ud+xSh/cwz0LmPRD5g+2j79ilx7q+L7Gl0T4ZKeyEEKkRhB0vqyDiRXIQRQj4MLlNJoLo4lMcdILEe9MQabQFOhnwxiH4+E3nQQjXZB1efyAKgfUYPrw4ounxckc00nESOjZE/kjYpYeEXXpI2KWPhF16SNilz/oSdhocIYQQGxkIMYQW45LxPEeXIPDxehNRwD4YzEHUAS8dXj4sYT1e5/j0+I2HPIRACyGEEGLDIWEnhBCiwETHIwshhBBiwyFhJ4QQQgghhBAZjoSdEEIIIYQQQmQ4EnZCCCGEEEIIkeFI2AkhhBBCCCFEhiNhJ4QQQgghhBAZjoSdEEIIIYQQQmQ4EnZCCCGEEEIIkeFI2AkhhBBCCCFEhrNRC7tly5bZhAkTbOzYsQmX2bNnx/YsfDj3448/bhdffLHNmDEjtnb9wUeDp0yZ8q/rnThxoi1fvjy2h8iLpUuX2h133GE33XSTTZs2LbY2PSj/SZMmeR3k5OTE1gohhBBCCLFu2KiF3bhx4+zaa6+1Cy64wC666CK7/PLL7dJLL7ULL7zQzj//fHvnnXdiexY+GPPz58+36dOnu1BY30ydOtXuvPNOv+7//e9/1qVLF7vyyivtiSeesJkzZ8b2Eomg7hDjc+bMsVWrVsXW5s2sWbOsb9++9sMPP8TWrC7/6667zm644YYNIuzjKZGdFftL5EfJ3LIqkR37kQHQYdOnTx979913/ZmTiF9++cVefPFFe/nll5Pe/0uWLLEvvvjCXnjhBXvllVfsjz/+UMeEEEIIkSFkDRkyJKdWrVpWpUqV2KqNB4wUxN2KFSts5MiR9tprr1mdOnXstNNO8+3Vq1e3mjVr+t+FDWLu4Ycftt9++83uuusuq1u3bmzL+mH06NF2zz33WFZWlp1xxhlWpkwZ+/DDD91oO+aYY+yUU06J7SniwatJhwDt5qqrrrLatWvHtiRmxIgRdsUVV9jOO+/s4hnw9N13331WvHhxu/rqq61ChQq+fn1DOxw/dox9NqGkTV2YZdkKvs4X6p+6555Z3yChShTLskv2bWAliyevrEWLFlnPnj3tu+++s2HDhvkz5pFHHrH69evH9lgNnQy0Y55FJUqUsF69etnmm28e2/oPPDMeffRRT2vu3LnedmrUqOGdYAcddFBsr/9C+gsWLLBmzZrF1oj8GD58uL9zeQeJ/Fm8eLGNGTPGmjZtaqVKlYqtFXnB/Ui0Evck97zIHyJsiLRq3LhxbI1IBh1+PMd4hlWtWjW2ViRjXd+XRCHyPt6ohV2UP//80+6++25/MRBiFw8vDTw0xYoVs0aNGlmlSpViW1YbUIQyIhQx1Lnxo4Y6RiDH01uOMcg54KGHHrLff//dunbt6g8M0kFYxguF8ePHey86IqxBgwZrbhL2HzVqlNWrV8+NTcRC8+bNPcyP9Zy3WrVq1rBhQ98/CvnhesnPrbfe6v+Sl9tuu83atGlj119/fWxP87Qw5GhoXFv58uVjW1YbuaRFgwzXVrJkSd+2cOFCF86hXMhHKDfSYxvXQz5pzOzTokULPx6hTZoI6yB6582b5+WMYYqnjHLJzs62zTbbzF/mCCiOwdikTKIkK0MMVs5BWlwr+eA6ypYt6/sAdcd+QJ4eeOABr7Mg7PDKcQ2UPeVAPZAO5xw0aJB7Q7i2I444ws/F/fT33397e8KIJl/ATUc9UiblypWzJk2arLnBWY93j7T5m6VixYr+EAjHpwvG+cRxY+zJn1baiFk5VjyDPFEbCkqa8l61ATxVnLFUdpY9fVorK10iubDj/sIDt9VWW9lLL73kdU27jd4b3EeEhL/33nt+X/Ei7t69u7Vq1Sq2xz9wb+B13n///f13t27d7KuvvrIdd9zRQ5Npi4mQsEsfCbv0kLBLj3VtQG6MSNilh4Rd+qzr+3KTE3a//vqr3X///W5II+yihvLrr79uH330kRvSGOtbbrmle7QwsGm4hDkhihAyvFQwpM4++2wXaQiH559/3o17jHyM/uOPP957uOn9/umnn6xly5aeDuKBCuXY0GOOF42QUB4qiAAMrpNOOsnzwDGEUyJsyNvkyZPt5JNP9h71L7/80kUXIuKcc86x7bff3tMLRIXdLbfc4iIGjyWGIHk766yz3OjDIPzss89cUHBt22yzjV874pbrffbZZ+377793YUMaJ554oh1++OEusigXvADsh1jjmjiW/GIgPvjggy52MDgR1qVLl3avFg8Bzon4Qwyee+65LjYpKwxTyp0HLGFg5IljeHh8+umnfgzCjWumHoC6e/vtt718qFfKkHyynXwibMPDmpA0bqhddtnF6wGBTrgsxi7nB46nvLkn8MRh8L755pueFoKMY/baay+/VjyghLdybYg+6vjMM8+0PfbYw8MwyT8eW/7lmjGwEa/UXeXKlW2nnXZyDzJimnZA+BvrEIUY7pTVcccdZwceeKC3j3QJwu7pwats1OxcYSePXZEGYUco6BMnt8xX2AVoq5dddllCYcdzgFDsjh07+jOGe+Wpp55KKOzieeONN/we5n6jk4oOlURI2KWPhF16SNilh4Rd+kjYpYeEXfqsL2G3yZt5iBYED6KEsCYMeQx4DGyED0Y/jfbee+91AXfUUUfZjz/+6OFP8O2339onn3ziIgJxQCgex2G4IzIwtjD6Me4RU3iFPv/8cz8WsYOwQiD26NHDBRiVgveHBwweJhbECOIGYYp4GThwoIdXPvfcc3booYfmOQkMIpX9GVuIcYeo2GGHHfwaAHGIIKJHnmsj5Aox9dZbb/lN+/XXX7uYQjSSP4xHrg0RyLkRdeSDbYikIUOGeDoIHM7NgohB5JB3BNuAAQO8fBl/hgCikeMVgHAML/D27du7kYooRjwhdDiG8/AAJu/w119/rSnDJ5980kUcZci6UIbcQEOHDrXtttvOxTbX880333j5w8cff+x1ivGLd4N84j2k/igHxjBRbs8884wvW2yxhZcLApt80mbYF1HM9gMOOMCPQ+yycE2UFSIZcYYnhLZCfvr16+fiHsgn7YZypC7wrrKOfWiHQiSC+y0veKbx/OI5kS68tPHGcz/k5a0TQgghRNFhkxd2iCbAcEEkYNATiocgwQOHZ+eEE05wAYJxjuGNFwzxAD///LOHH+JRwXvWtm1bO/roo92gRwQRbodHhjAoPDHsi5GO4Y+wwHDC8EK4sJ6wP87F34gAxAneu8MOO8y3IXRYj0ds8ODBLjj22Wcfz0s8nIPeTUQr4hLIAz3FbMNDhXDAE4dHMuQF8Uk5UDb85toQTghAxA/XjqjBy7bffvv5tj333NOFCuUWJnDAu9WuXTsP7cI4xDtHfvAYch1sw/uFxyHAMVwT+9CrgeeQsow/JlqG9OaST/JEWuSH0Ez2QXCRJvVyyCGHuPcBEU4Zsi91xHXS67Tbbrv5saeeeqr32nEcx1Ofu+66q58L0YVYZD3pU3ZhnCbtgjYQDWUF8onHmHzi6aPc2A9jm3wTlko+SJN/GQPJPltvvbXnl16eUKZCpArPByIJuHdo38kEYDzcE3Ts0Ja5t+UlEUIIIYo+m7Sww+BGqGFM4xVhshPClBAuCDI8LXj0CIfEe8T2999/348NYXGIIYwejPq8IH0IhhUGPOfGmwd44Jj0AG8Rwohzs08AURZ+I8yY5RPRSX7wBJLHRHA+hEPnzp39swukgScLQQIIF5YPPvjAQ63o3cf7h1ihXLg2zh1EYQCBQv7JZ4Dy4DjOSXhqyC/7hX+jf0O0PKKkcgzno1wTlSEePwzSaLocH44N9UEaXD/XiniMGq8cy8JxhEgyxogy4hwYvUHcQUg35DEetlOWnC/aTvibNsY1kKeQXjQd/g55ESJV6Jgh6oAxuPvuu6+3wdDu+Tevtgo8g3jeEX5NWDheaSGEEEIUfTZpYYexHAQAY9cYf/bqq6+68c5nAvAMETqIUEAYMaaMsV0YRcEwQvRgRBEeGMAgCkZUXmDkkz7gjUNwcW6ECeGcjHtMJBgYz4a4I6Twmmuuce8eY7cQDongWIQYHqK9997bRR2eOq4ZYYZAIbyRc7MgFhnzhmcRscOYNsI5Q1oIP8aGIUpYT9rANRNiSZrBI7guIX3yHsoQ7xchrPFlmKweSINrpA3gEUMsA9eCOKWOuH7GJVFeCDvOgdcNMRggnWTGMl5RDGz2IawzEGYfRHwj8NZ1mYlNB8KlCT/GG8wYTbzmhC9zz/Bs49MIieBZRkg4xyLqCLWm/QohhBCi6LNJCTsM63hDn7A/xBljppggg/FljJPCS4Mxj4jBwCcMk20Y+Xh5ghHO2DcEGOP0EH6ICsQF+0D8+YIAYCHUDhHEGDImcGG8G1OR09MOnD/sz9+AxxAPIvsTasV6wgfjQ6U4JlxvyCvhfQiv/v37u5eIMFOO55q4NhbGy/EbY47wQ/bjeri+xx57zP9FJJJ3hBzXyzryjacTAxLRF84fzg2J1kV/p3sMC/lAGKVShoH4NAkhxaDlOlj4TAEzpALlShsgJBbDmDoOk6yE4/FUEsrLmCQEOuGa0fPyL2Gs1DVlz1g70iGv1EcIpWW/vPK6tixfmWPLVqzSksJCWS3PLfJE29bP8k/9pwKdE7Q3Fv4G7glCis877zwPJWcyIUKhaU/co0xwxMfzaYuM+WU9nRt0XiDqCAemw4dnnxBCCCEyg01mVkwmBWFyDcabEZoYNVgIrUPI0btNjzaTYzCuihk0MfCZKIQxbQjA3Xff3cfiMd6rU6dOLuCYiANRQS85nhnWMy6OCTIYl3XjjTe6+EL4MHEG48b4UDpeGkQAggpjCkj3yCOPtNatW7unkElb+BsvGvuTx969e7uo4hoQX8zCGf08A3AuvG8Ye0zZj2cLbxuePjxtl1xyic9YyRgcJlXhXBiFjD/DqAufWGCcDYIXbxaz4nFtTBKC569v375+7XgLub6DDz7Y84MoRAgjBPEucgyGI0YkE6VQ/ggdDEvKg3JmAhLqiPwxHo6JZjjm+eefd9GGp5S0GBfH5yMwUpnMhTKh7MhjKEOMVsqQuiasjDKkXClD8sZkKYjV4MnA60g4KoKWczIWDyMXjxreDca4EaLL7JiUC3XL2EraCOPyEPZ0DNAGEMLkFRHNrKSUKd/E41/GMdLOSJd6YR+8teQNCAfmw9B4STp06ODrEPGUEx7jgszWRX5Gjx5lxSvVMcsulXve2AaRJ7Nnz7GFuXVev8G/vwe3vqCKGlcvY8XyqSvaYwiZxHNPBwBjMhmLS+hwfGcPswHTzmn7zC7IpE/cQyECgHuWdkZ75hnFM4M0+c3kS/Ez7wZ41mhWzPTQrJjpwTOad5RmxUwNzYqZPpoVMz2wlTQrZnqsr1kxNxlhRyNkCT3bicCIyWt7dBvpQHS/ROmHdVERmdc5WA/xPeTp7h8l1XxCXueBvI6BsC1RPuLTTJRO/D4FOSbAesivDBOlCayD6H7R7aQT0o7fFxIdD9F9IK98sn84ZzQNlmT1nAyEHQKgedMmVqLUv8dKisTMnjnD5s6dY42bNo+tKZowQRDeaYze8JKgMwbvMR030bGxtCG80Yg3vHh0UNAu6LTi0wd0DtHhgMeZfRFzoZ3yL5/2oCMiERJ26SNhlx4SdukhYZc+EnbpwXtCwi49JOyEEGtNEHa8rJJN8CP+AW80Yx+ZyVXkj4Rd+kjYpYeEXXpI2KWPhF16SNilz/oSdgVzAwghhBBCCCGEKDJI2AkhhBBCCCFEhiNhJ4QQQgghhBAZjoSdEEIIIYQQQmQ4EnZCCCGEEEIIkeFI2AkhhBBCCCFEhiNhJ4QQQgghhBAZjoSdEEIIIYQQQmQ4EnZCCCGEEEIIkeFI2ImMJCcnx7755hv78MMPbd68ebG1mc2qVavshx9+sHfffdfmzp0bWyuEEEIIIUT+SNiJIs2sWbPstddes+uvv96uu+46e/rpp23SpEm+7aOPPrIXX3zRZs+e7b/XJdOnT7eHH37YbrrpJrvhhhs8Lw899JANGTIktsfas3LlSvv888+tV69eft2FSYnsrNhfoqAsXrzYFi1aZMuWLYutyR/25zg6IoQQQggh1iVZuYZpTq1ataxKlSqxVUIUDX799Vfr3r27C7cWLVpYqVKlXGA1bdrUzjnnHLv//vtt1KhRLrYaNGgQO2rd8Oeff9o999zjXjXyAqNHj3Yj//LLL7dtttnG160Ny5cvt8cee8y+//57u+OOO6xRo0axLQVn6dKlNoZ8lqlpK7JKWpb0nZNdLMva1C2XsDxoY3hMmzdv7r8RZ88++6y9+eabtnDhQmvWrJmdfPLJdsABB/j2eBBxw4YNc2/y+++/722T+uQ5uzEydepUW7BggZeLSI3hw4f7O7d69eqxNSIZdI6MGTPGn/28B0RyuB8nTJjg92SJEiVia0Uy6DDmfd64cePYGpEM3nM8x3iGVa1aNbZWJGNd35fYyryPJexEkYTwyhtvvNGmTZtmJ5xwgh188MFWrFgxmzlzps2YMcOaNGniQgtxtT6E3V9//eXn47x47LJyFQGGPh7D/fff34Xm2rKuhN3EcWPs8Z9W2oiZq6yEfPS2KsesfOls63l6Kxd48cQLu549e3oHwyGHHGKbbbaZ1zvt8L777rOtt97a94kS2mTdunXtjz/+sMqVK9u9995rtWvXju2xcSFhlz4SdukhYZceEnbpI2GXHhJ26bO+hJ3MPFEkwVs3ceJEN5wRTog6qFatmrVs2dKys7P9NyCyCGPES4IB3blzZ7vgggvsueeeszlz5vg+eNp+/PFHu/LKK337XXfdZVOmTLEVK1bYBx98YBdddJGvJ9Qz1TF7FStW9H85N+DNIS08eKR17bXX2nfffefnhoEDB3pIKePoevToYeeee64LOAyWeLgmjnvrrbesS5cu9tVXX8W2FIyS2VlWOlfVldKyeime2qOPtoDXrU2bNnb++efbcccdZ8cee6wbmh9//HHCEEsEHO2L/WkjCsMUQgghxPpAwk4USf7++2/vPWvYsKGVLFkytjYxiDxEGl4VvF7bbrut1a9f395++2175ZVXXCANHjzYvWH09m633XYuwvr162effPKJvfTSS+5d4TjEIcIrEYhLxr5xDGF2ffv2daG5xx57+HYEAOvpjSGt+fPn24MPPmhDhw717YT08fcDDzzgPTd4fxCwTz31lO8bxCuiDhCJL7/8su+31VZb+TqxfsFzh7jD61amTBlfR9uiHbGNjoF42K9OnTreLoOoF0IIIYRY10jYiYwHjxnhABdeeKF7y/CE4S1BdIVxcBjheO8IbyRs8qqrrrJ9993Xwy+WLFniY+Q4jvWIskRgqLM/QuzJJ590oXb22Wdb69atfTsCDy/deeed52nttddeLjRHjBjh2xFseG/Y75JLLrFLL73URRvhpu4+jwk7/mXGTyaNad++vZ155plWqVIl3ybWL2XLlrVy5crZyJEjvbOBtjZu3Div1yDA80KeOiGEEEKsTyTsRJGkePHibjhjQKdiIAdvWrdu3eykk07y8EW8YhjiwYu32267+ayTbMcThmdln3328dBOJsfo1KmTC6rgmYmHdNgXYXf66ae7WCTUMoRiIvy++OILF3ucg7FYXAfHBbgWxCXXxsK5OB7PT1iHEO3fv7978QgBRFiIDQOdAx07dvS6/t///mcHHXSQe4EhtFEhhBBCiKKAhJ0okjBxBeFuhEYi0JKBgU1I49133+2ThRx11FF26KGHrhFohMMRSoeHDE/eLrvsYp9++ql73Qir49MFeMXwniHwGNeWVwgd4q18+fI+IyIhl19//bWNHz/e92fcHOGfhHoeffTRHj6ZSJRGw/fC9iAQ+E3o6ZFHHuljtRCHhJmKDQcinbGRZ5xxhp122mk+zg5PHqKPtieEEEIIURSQsBNFEsQRni1mo8RDQhglHiwmQHnvvff+FQqHGGIboo7jDjvsMBdd/GYfvHnMNMl373bYYQcXZXjBGDuFEONTBh06dPCFtBh/l8wTg4cN0bjjjjt6PgYMGODCjhmJmOmO9FkQaMETlw6kteWWW7q4Q9QxCUx+4jY/lq/MsaUrVmmJLKmCeNt7773do3viiSf6jJh4VUPIbgj15d8odExQ9yyayU8IIYQQ65rsLl263IwHIq/wMyE2BEwFiweNTxv88ssvPt4MEfbzzz/7dMRbbLGFh1UyNT3hlDVr1vTxb4Qwsi9jooKgYiwd49heeOEF6927t0+aQpsnxA5jnOnsCc389ttvfTrtww8/3NOLgjHP+TgOAUj+SH/QoEGeh1133dXFInl95513fOITBCCCjPBNQiqZGhgPH+KzVatWnu5nn33m4+t23313q1Gjhn355Zc+LnC//fbzGUFJm30QiVxzGIeXKuRh7pzZtjy7nNWoVMYaVyttjTb1pWppa1K9jG3fuEJC0c3YSToFwhTOTIrD+DpENp5e2krbtm1d6FEfzzzzjF1xxRX+DKXOEHl0QPDx+p9++snFPR5j1jOpSrp1WNShI4T7SFNepw5h47QXPL8if7iH6Nyj40xe8vzhfqTjknuSKBORP3QO877kWS1Sg+cYzzDph9RY1/cl80W4Y0LfsRNFGW4EjGoEHjBJCoIPDwgzXSKc8JwgqtgH7xsPZ743RyPnJkJIcRMhrBB/wCyYCC7S5xi8bRjcfHy8Xr16vk8UbhbOF4x30sP4JwSUNPCwMcEJ3y1DqJEfZvQcO3ash1SSH86NsU/+w3f3OJ48ErbJ8eQFMYdwQETyskHMct7tt98+7YcBeeQj7ps1b2rZJeQ1SoX479gRnov4pw3w0ufzG6eccoqLNHjiiSesV69eHubL2EvaCZ/PQCCWLl3a9+Fv6hzvc1i3saDv2KWPvmOXHvqOXXpwP+o7dunB+5l3ub5jlxpEN+k7dumxru9LfaBciE2AIOx4WalXLTXihV3wFtBhgLeAZ2XU64ZoQ4DzzTrKmPBc9iekNngEeQkiyhmXl8hLmMlI2KWPhF16SNilh4Rd+kjYpYeEXfqsL2GnMXZCCJEExBwvLzrAEGbxoZSEorAtCGce2ITVso6QXhb+Jo2NTdQJIYQQouggYSeEEEIIIYQQGY6EnRBCCCGEEEJkOBJ2QgghhBBCCJHhSNgJIYQQQgghRIYjYSeEEEIIIYQQGY6EnRBCCCGEEEJkOBJ2QgghhBBCCJHhSNgJIYQQQgghRIYjYSeEEEIIIYQQGY6EnRAFZNmyZfbnn3/azz//bDNmzIitzZsxY8bY4MGDbf78+bE1QgghhBBCFA4SdmKjAMH09NNP2zPPPOP/9urVy3755RfLycmJ7VG4LF++3N58803r1q2bXX/99fbxxx/HtuTN22+/bXfccYeNGjXKf/Pvc889Z4MGDfLf65JiWVmxv0R+FC9e3LJUXkIIIYTIMCTsRMaDePv+++9dOH311Vf2ww8/2Oeff2733nuv9ezZ05YuXRrbM31Wrlxpt99+uwu4qFeOvz/66COrXbu2Pfroo3bIIYfEtuRNiRIlrFSpUlas2Orb7vfff7fevXvbp59+6kJxXYFGmblwuU2bvywzl3nLbO6iFbGryZ958+bZCy+8YCeeeKJ17NjRLrzwwjViOhnPPvusHX/88XbeeefZ2LFjY2uFEEIIITKDrCFDhuTUqlXLqlSpElslRGaBsMNT9+GHH9oVV1xhO+20k40cOdLuuecemzlzpnXt2tU233zz2N7pc/HFF7vwuvXWW9fcJ6NHj7Zrr73W2rZta5dddpmvy4/HHnvMvvvuO8/jlltu6aGZAwcOtFatWtn2228f26twQdROHDfGevyy0kbOyrHiGdiVs2zFKtuxSUW76sBGsTV5s2jRIrvpppvsxx9/tN12283KlSvnZXDEEUfYVlttFdvrvxBOy3Ecv2TJErvhhhvsgAMOiG0VyZg6daotWLDAmjVrFlsj8mP48OH+LKlevXpsjUjG4sWL/XnZtGlT7xwTyeF+nDBhgt+TdCiK/Jk0aZIPr2jcuHFsjUgGdhfPMZ5hVatWja0VyVjX9+Xs2bP9fSyPndiowMMGGAD16tXzh8/ChQt9HeDZe/jhh90L98QTT9jQoUN9/Zw5c1wcfvnlly6+HnzwQf+7e/fufrNwQz7wwAP26quvuqcNjxAgIO+77z5/wAH7vvXWW3bnnXd62OUbb7zhHqRE8BJhG0IiMH36dOvTp48fz/Lee+/9K/8FhVDM7GKZu6QaSvr111+71xZvHV7Wq666ym688cakwh7R/vrrr1ulSpVshx12cI+qQjGFEEIIkWlI2ImNipIlS/q/CCx64OgVwWuD8c54toceeshGjBjhE5j89NNPbvwj9vDq/Prrr/b88897eCSePsItEXSIRQQixyCySCuILY6bO3eurVixwqZNm+ZevXfeecfPTxqINEJCZ82atSYEM0DPymeffWbDhg3z34hE8oPnEaGJyCPPjzzySJ7iUPyb/v37e+8hHtG///7bRTj1wri5vKD+8fB17tzZatSoYatWrYptEUIIIYTIHCTsxEYDXha8NXjVHn/8cZs8ebLtsssu1rJlS/vrr7+sX79+HmaBeMKbdu6557rwe//99128ZWdnuxft5JNPtltuucWOPPJID7MkVLly5cru+TnjjDNsu+2282OBUEzSa926tXt9GJt1+OGH21133WV33323dejQYc3MmaQfBaFHWFEQHXj3ECEnnHDCGo8dHiQEKPkXyUF8I4YBb2ynTp3stNNOs8svv9zLPxGEeD311FO2zTbbeDgsAl0IIYQQIhORsBMbDQg7ZsIkfBFvGyIM4x5BNXHiRDfiGc+GSAMEX/369d27hjcOYUD45tZbb+3bAUOf9SyIvkCY7CR4d9g2fvx4q1ixorVp08bXIdx23HFHzxfeuxAmGg/b8fwRe423KRyP6OR4jkvlcwqbOtQv9YV3E/HNxDkXXXSRe0IR3dH6A+oUjyli8Nhjj7UyZcrEtqwueyGEEEKITELCTmw0ILLwpBFOyRi5ww47zMqXL+/bgrcsGmaHmMLYR1hFwyQTheKxD0tehO2IhejxhGyyLtmxwHbyUNDjhbkwo56rVatmhx56qIv4vffe238TChs/VhGxzEyqiDjE4IABAzx8l3oghBOhLYQQQgiRKUjYiY2KILDiwTOHyAtjroBv3zG7JeGZTJyRSNAB65ngJN7jE0B4IQ6Y6QiBwHgt4BgmYCHUslGjRv8JxQxwPGMDmzRp4mKD0EtgfB/HM0awYcOGvq6grFyVYysyeCH/+UG9M9NgGN8Y1gEhr/Gz6VE/ePkY63j11VfblVdeuSZklnBeyl4IIYQQIlOQsBMbBYQrYqTnFe5I2GX79u3dI8PnBs466yx78cUXrXnz5v7tMsDQx4uH0Aogyhh7hceHGRaZGTOMw+J8ISQT9ttvPxeQjNk788wzrUuXLh4GyDfuSCNMpR8EJHnld0jjwAMPtJo1a7qoIH+EESJCGeu3Np9r4HJqVSxpjaqVtkZVM29pnJvvmrn5TwXqmHLmG4OMd6QsCbVkrGLZsmU9JJMxkPxbt25dn5iGyW4I32XZc889vX4vueQS/0SCEEIIIUSmoO/YiY0Cxtbhgdtjjz3c85UIhBQzIPJpAsQV4+natWvn4+IYY8eHwvGc7bvvvmtm1wRC+NiGF4hJUnbeeWcXC4gHzrXrrruu8QyxftCgQe55w0OEIGNiDmAq/nHjxrl4qFOnjnsLw3fsmIQFmPCF45kVk9BCvr22NqIOocrHuZs1bWIlS5WOrd14YYZSPj/BB+qpU2a5RHCff/757vlEyPEJC2bARHjHw0Q4CD0+h7H//vvH1opk6Dt26aPv2KUHnWj6jl3qrOvvZW2M6Dt26UEHuL5jlx7r+r4kWon3sYSdEBsxQdjxsopODrIxgxHICwdvaIUKFaxFixZrZh7loYcnj9BYnnvxILb5HAbbkn3QXPyDhF36SNilh4RdekjYpY+EXXpI2KXP+hJ2CsUUQmxUBE8nM4riYY1+ww7BxvpEog7wwOLFxbsnhBBCCJFJSNgJIUSE+HGWQgghhBCZgISdEEIIIYQQQmQ4EnZCCCGEEEIIkeFI2AkhhBBCCCFEhiNhJ4QQQgghhBAZjoSdEEIIIYQQQmQ4EnZCCCGEEEIIkeFI2AkhhBBCCCFEhiNhJ4QQQgghhBAZjoTdJsacOXNs6tSp/1pmzpxpq1atiu2xYZk/f/6afPH3uoAPUE+bNs0WLFgQW1NwPvzwQ7v44ovt22+/ja0RmU7p0qWtWDE9GoUQQgiRWch62YRYtGiRPfroo3buueda586d7ZxzzrEzzzzTrr/+eps9e3Zsr7yZNGmSffLJJzZs2LDYmsIDsfXRRx9Z165dPV9nn322XXvttTZw4EDLycmJ7VU4fPnll3beeefZ008/bStWrIitLRjz5s3zcqFsizIli2fF/to0GDNmjL3//vv29ttv24ABA1LqJBg6dKi988479u6773oHiBBCCCFEJpE1ZMiQnFq1almVKlViq8TGyty5c+3ee++1sWPH2oknnmg1atRw0VSmTBlr0aKFlSxZMrZnYr744gs//phjjrFTTz01tnbtwVv43HPPuSFev359O+qoo6xs2bI2ePBgy87OttNOO82ysgpPmHAdvXr1svbt21unTp38HAXltddeszfffNOF6F577RVbW3RAMI8fO9q+nlLGpi8uZtkZ2JWzYuUqa1GzrHXcrkZsTXLee+896927t02cONGFO8+2bt262Q477BDb47/QsUFHwnfffWfFixf3DoYDDzwwtlUkA+863u9mzZrF1oj8GD58uLfL6tWrx9aIZCxevNg7a5o2bWqlSpWKrRV5wf04YcIEvydLlCgRWyuSQQftsmXLrHHjxrE1IhnYjjzHeIZVrVo1tlYkY13fl9gxvI8l7DYhgrDjAXbLLbdY3bp1Y1tWQ3jijBkzrGbNmn6zrly50kaPHu2Cj5cpng9EDIJov/32szp16vgLd8mSJZ4WDRaRWLt2bU9vypQpfk6gfZFuIvAA3nTTTX7Oq6++2urVqxfbYrZ8+XL3tpC30E55oGC0c16EIKFznAsRE/KBMCQ99iP/lStXtvHjx3seOB4jgb9DGfBAp1xIs1y5ctagQQNPj7Qw9Bs1auT7BQ8dorhatWoJhd2sWbO8HDkPaZFH4Df5RGxQRuPGjbMKFSp4PljHb/IRjikMMcs1TBw3xp74aaWNmLXKimegsFu2YpW1a1LJrj14dR0k4++//7YLLrjAH5zXXHONtwFCjcuXL+/1lQjqBaH/8ssve72PGDHCrrvuOtt///1je4hkSNilj4RdekjYpYeEXfpI2KUH700Ju/RYX8Iuu0uXLjdj9GCQi40bjPxvvvnGxQkiBFERZdCgQXbXXXe5GEK8/fHHH27gMt5o5MiR9vrrr/tLFbGHd42XLOmxnofiU0895Y1q6623tr59+9ozzzxjb7zxhodv/v77727IBJEThRDM3377zfbZZx/bdddd/yVo8Kb169fP7rjjDhdALVu2dA8fIaUIqm222cYNdjw0/CYfPXr0cCFIPh555BEf//bnn3966CVtnYf3Pffc4+fZdtttXYiR1xdeeMHD8Ng/5PO2227zvJM39mcb3h/KbosttrC//vrLhgwZYm3btrUmTZrYp59+aj179rRXXnnFr/v777/3awhGL9vwKCHiyCd10aZNG+vTp489+eSTvo16qFSpkqe3tiDO58+dY79OM5u/LMtKZmflirvMWmgNDaqWtl2bV1p9UUl46aWXvL6uuuoqL9cg6hH6eYHYfuCBB+zggw/2eiUks0OHDta8efPYHiIZCxcu9HtKL/fU4ZnDOzdZuxT/QMcX4dG8Q+hoE8nhfuTdwj25NhEpmxJ0IPO+5H0hUoPnGM8w6YfUWNf3JY4J3scaY7eJQWOi4hFwl112mV1xxRUefgbt2rVzoYSgQ5QwMQjeMwzejh072sknn+wPvj322MMefvhh22677Vz0TZ8+3cUNY/UIm2S8Gb2rhHt2797dw9rwYCEG6bGIJ3i3EDOJvFTkGUEZvRHo7cBoD/vzO+TjhhtusFNOOcW3sQ8eQRr83Xff7YIWYcj+IT2utX///n5dCMETTjjBhSFwfLRnheuNz0sg9GAhThFp9913nwsFRO7kyZP9WNLjb8Qx5cK5CDlFUCIeKS/KGYEs0gcBTw8i4phxpLRHOhyo/7x4/vnn3etLG9ekKUIIIYTIVGTFbGL8v72zALeq2trwOBy6pEORDmkxEBBFRe4VAxPF7sbCjvvDNTCuhYGKCSaIwfWKoiIIqCCgIN2N0t318w72xO3x1KJkn/29z7Oec/bqNdasb44x50J80HgllJAwRMIpQ68x3qwwvo3QNLxop556qu9HLxbhgxxPryneuuDxQyhdeOGF1qBBAz8fIZMdOnRwURjCG4oWLeo9rulNMhLEGefeHbgPRBH3EUIsWcd90sCvWbOm95TEXwehOnz4cA+1PO2009xLxtgqxGyU+2FfnoNJWRo3buzPTRgq18ZTSs9WgP0QnniUsBX3hM3xFCH48AQi+EQ0SGcsiPKRI0d6Gietk5bxjpIW0oLNBwwY4GGXpN3dnUxHCCGEEOLvQsIuyaBxi4i46qqr3GOHAKtfv35sq7mwQYwgeAh5iQ+dZB2EBnIQPjSeEYUBxjThJSGMkbF8eMoQNul5uQDRh9hhn8zEVBCAXC/8H0/a+wjgcUsvVIBzBDHAuDa8aRkRf+30YDuigHFahI0+/PDD1rlzZ/cW8tzheJ6P31wvQHhp+/bt3a7YiuMRGyI6QcjzCQrSHumbNIEnFU91PHQyEDLL/oj6eNJLX0IIIYQQ+zMSdmIniA7GiBEDzPgihArhmEHI8TdeeMU3fuPXI2YYN4fnDKHTtWtXD48L50kLIZ2IKkIS8XQFuD6hm+E64ZMMDKSnkZ5e4zsjYZjReoQawg8xGqa45z7DddmOAOCakJH4ZD9CSgm7REgwng9PEaI5PS9Q/DkQloTAMrENYpDrEZqZnU9QiD8gDREmi22DkMcLh4jmHaRNf7xzwo4Z78jsqHinCcklPTz99NP+qQQhhBBCiERBwi4JYbwRAo4xb0zWwWyXzD7JuDiECZOU3Hzzze69Q2yFMXh41mg4MzkFxzG7D+InrdAJg2kRR3wzjgYyoic9IQaEHh577LH+GQbG7nFu7o3/mZiFmQpptBMyieB59tlnfebC+LFv3EN6giuz9TT0eZ4mTZr4+DwmYOG6CFH+IkaZmIXxbj179nSRyv0wHisQzs/CuXj2EN7Jc3Cf8c8d9o2HCWgQdIhhxghyX1w33qu3u2zass02bN6asAv3nx1ISwhixtoBwo2QWMKCEdzMmsl75C+eurPOOsvDYlu1auXhmITwYn8EuWZHE0IIIUQioVkxkwzGzTF5B141RNsvv/zivxE3fAwc0cY36urUqeOChO3MFsU3wBgPhufq559/dgGCpw2vB4KQWQQZ0wSMwUOUDBkyxEUhv2lYc+wxxxzzF8GCtyuMN2OMGd+Z4z5JkzS4a9eu7YKJe+PaeLdowDObIRO+MEaNbXheuI8whTieMMZa4QFj0hTOAcz6OXr0aP92X2jAI8oQY8xiiXfn9NNP9zGF3DeCM4hbvDqM4UJscl8IBMQbtiCkElHMPSJoEXjsgyeQ+2Qb9sQryUQt3DcgFBEieEexK2MBGRMYtu8O3MPSpcusQbWydlztUnZcreIJtxx/SHE7skpRK1Yw69nw6HwI6YcJVPr16+fvlo4K7M9EKXhGGTN6/PHH+/tnTCTvh4VZTklLN9xwgzVt2jR2VpEZmhUzOnj+Kd9CmSQyhzJZs2JmH/KjZsWMhmbFjA7lWOjIF1mzt/NlmBVT37FLMqggKbzivUj8T2UZwtVoCAdIiHiY8JixH//j3QvHcC4WvGdpx5+FY4NnjfPzf/y108K52C+cP/6cnA/CWDh+h/OF50p7H9xruIdwXZ6R/dkvvpEQ7pcMF78+3FM4N+fkL/uF5+f/kFHZzjXC/fM7/M952JbWDuGewr2y756AiVumT59uNapVsdx5//A05mQQ7XhW8cLideaD+kz2A/3797c+ffq4cG/ZsqWviwdv3uDBg61du3buRRZZo+/YRUffsYuGvmMXDfKjvmMXjTDRmyI1sgdtFX3HLhp7O1/qA+VCJAFB2FFZqVcte9BziygMYlBkjoRddCTsoiFhFw0Ju+hI2EVDwi46+0rYaYydEELEQTgDHlQhhBBCiERCwk4IIYQQQgghEhwJOyGEEEIIIYRIcCTshBBCCCGEECLBkbATQgghhBBCiARHwk4IIYQQQgghEhwJOyGEEEIIIYRIcCTshBBCCCGEECLBkbATQgghhBBCiARHwi4J4ePLv/76q33zzTe2Zs2a2FohhBBCCCFEopIyYcKEbWXLlrXixYvHVolEYNu2bfbDDz/Y4MGDbcuWLVa9enU744wzLF++fLE9Mmbz5s327LPP2vfff29PP/20ValSJbblD9atW2cffvihbdy40c455xwrVqxYbMuuwT1Camqq/43nu+++syFDhliuXLl8O3/Zn/ssUKCAtWvXzg488MDY3tEJ1+a8KSkp/n9axowZY1999ZU/N9c666yzdvuZ9wc2bNhg06dPt+pVq1iefPljaxMf3il5IB7eL0t60JnBEg9pIb30uGjRIluxYoXnKZE1CxYssNWrV1u1atVia0RWTJkyxevcUqVKxdaIzKBcnjlzplWtWjVbdVyyQ36cO3eu58k8efLE1orMmD9/vrd3KleuHFsjMoP6l3KMMqxEiRKxtSIz9na+XLZsmdfH8tglIDRQe/fubS+88IIXRnjdBgwYYP/9739je2RN3rx5LX/+jBv6NGwHDRrkXr3ff/89tnbX2LRpk91///127733eqM5LRSmJHiWiRMnuuCcPXu2/+bZ0jbIo/LYY49Zhw4dbNasWbE1f4bnfPzxx23q1Km2du1aGzlypL399tuxrYlPru1advridTbx97U2aT9dJvy21pau2RS748zhHZGWTjrpJPvHP/7hy3HHHWfdu3eP7fFX3nnnHWvdurX985//3Ln/HXfc4ecSQgghhMgJyGOXgKxatcruu+8+Fz6IFt7fjBkzbP369Va7du3YXhmDJ6xr1672448/+vGVKlWKbfkDxNbw4cPdM9K4ceNMRWB2uPXWW/26Dz30UKZp7fXXX7fPP//chVjz5s1ja3ePf/3rXy5O+VuxYsXY2h3Q6/Tggw/a9nxg99xzjx166KG+72+//WaNGjWK7ZW44LGbN3umvTRyi01dutXy7KddOWs3bbUrjy5vZx5WOrYmYxD7iDLeEZ5VPG+kU95Xw4YNY3v9mVdffdXeeustu+CCC6xo0aK+P57Z448//i89Z/LYRUMeu+jIYxcNeeyiQX6Uxy4a8thFQx676OztfBk8dqnt27fvVLhwYQ95E4kBAu6LL77wRjsN2SDMS5fe0Sj++uuv7eWXX/YMV758efeYdevWzb799lurWbOm8b5/+uknmzdvnlWoUME+/vhj++ijj2zhwoUu8hBxnLtfv342Z84cq1Gjhh8zefJkF16EaCL6SpYs6dekYU0m//nnn91rwrnGjRvnInP58uUe9okHjkKT8FE8Zw0aNLDcuXP7/cYzYsQI95wdeeSRfypgw/l5jk8//dTPf/DBB9sBBxzg20nMXPu9997za3BvZBy8mngBEZWcGwGHzfBYBnjOpUuXWq1atfz5afhjtwAeQ45FGGArzodNChYs6HbCq9mjRw/r06ePe/tYj2hAILz00ktuA54J2/GuWBCP3O/777/vYajcz0EHHeShhLyv//3vf74/94ZXiQZNevbKCgTMqhXLbfRCs1UbUyxPaoql5tr/FoIqG1UsYrXKFdxx45mAfbAL74kODt4ngrxcuXKxPf4KaWfs2LH25JNP2hFHHOH7U7imF4qJvXmvqqyyB0KbvC17ZR/KG+pcygqRNZTflKPUc7tSDiYb5MeVK1d6nkyvjBN/hQ5z6sucMARjX0E5Rhkm/ZA99na+RBtQHysUMwFBZDVt2tRf4FNPPWWvvfaai67AkiVLbNKkSZ6AAFGEsMKrR4MVIcbC/x988IFXlAgLRAvihUqUAo5zIIRoSPM/ni3EIF4vRAvePgQe4P0jnBEvStiOwERcIWS4BgmZxjeCM6OxUBnRv39/Pz89t5yf++rcubNNmzbNG+JdunTxCWEQZlwTcUkm4to8G9crU6aML/HXxg4tWrTw533zzTftueees1GjRv0p/BPh9cQTT/gzcW1E2cCBA/26CGhsxnnCNu6T8E7OiYjt2bOnj9/jXmDx4sXWqVMnGz16tItT7M3946nkXRFmi3imgkFgci6ErPgD3iHpnHRBhwVpOyt4p3SIcMwvv/zithZCCCGEyClI2CUgCKQzzzzT2rRp4+IBQfCf//zHhg0b5ttp9CJu4gUMwooFAQI0atl+0UUXedgjoZJ4jBA19IyyLRzDvniQuO4VV1zh+1999dX+G9GDgKJxTc8N69mOJwXxiYi75pprvIcCD8tNN91kbdu2jeSGDh5KvHC33Xabn//88893gYSHDIGLe5veXK7/wAMP2KWXXurexEsuucTFEz1KV111lf9O27tEON6FF17o94+IQiz37dvXtyEGEAJFihSx6667zq/N+C6ejQlXhg4davXr1/cwTrZdeeWVLrw5BsEGCEuuzb2zL8+Cjc8++2w/5pZbbnHBy0Q4CFfEIDZnLBghhyzpTXCTzJA+Cc3iXdx9992+8M4yE2t0UCDQ2feuu+7ycGRCI4QQQgghcgISdgkK3pzLLrvMBR0TQSAU8PLgGg8u3iDiMgLRRmgmIMDwOOGF4hwBzoFwwluFgHv++eddvDzzzDN+TbyCLIRC4l1CRAEiLvxPg5oGNwtewqhwHWKHCZVgnBzXZzKMcK8IvpNPPtm9ZYgvPInYINgBcZbZtRmzwVgtwvSYWZT98V4ymyRCi2dD9LIA4Z+EWnI9bEJIXxCLCDBEGmO0uF/gdxh/hBDnfFyjV69e/iwIUTyd2BFb8SyIVEJYEcIIGISl2AEC/OGHH/bOBsQc4pjxEYSukk7Tg7F1n332mXeCEJ6L+MZbTYitEEIIIUROQMIugUF0ITDwQiE6EGAh1DJeyCDg4r136cH+iBSOjR9/BhyPSGL94Ycf7kLyhBNOsPPOO8//si0cj3DJCM7NEpXgfSxUqJA1a9bMr3/iiSe6l42xeGzjkwh4tvC+EZb3yCOPuFiKJ6trI6Y4Z7169XbGKgd4NsRYPMHryLYAxyA4sUnYjm3CsdxDeB9169b1+2VBWOKBxcaMP+zYsaN79BAghGniARQ7wIZ0bOCRpUMCu/E/oZnx7ywe0k7Yv0mTJm573nFGQlAIIYQQItGQsEtA8OAwhgxvFeKN8UJ4LPCY0XjFu4PAYsYiGq+M72IsWry4o3HMsUz4gRBhvBfj1hCIjAVDjAB/8WhxbvZjpsCLL77YPSCMZ0Ok4J3jOEIICU3kvIQpEloYD8fjlUIIhfNnB8QNz0WjnYkvuD7f1qORjqeMBv0nn3zik60gcvGO4eXjegHsgBeNe4u/Nsfi6SSUk21MjBJmrON8TCTDs+G9I9SVfbAVz8l1eHbCQXl2tjHWkPGMTMTCe0grBnkHnA8bMN4PIUk4LCGa2BIxiCeK+0fsIWK59zBeclfZtGW78N68db9etmzNXprApvHvEG8uNsKTGjyn2DcIbvaN73Dgf7yppOsw+Y4QQgghRKKjzx0kIHikCIXE2xAarIQAMpYNsUGIINsRcwgFhAR/EQuMfSNEkrBDJlzh3YeQQ7wgl19+uR1zzDHe8GWCD9YzjgnRwcQiCBjGjuGRYtwcAu/oo492UcgkLojO4N1DsPCtMUCIMokIjW28bozpS+sZBMLkvvzyS/e+IWoCiCkmN8ELR0Od++G5GLuG6CM0D3FLo59nxStz7bXX+jUQthzLs+CNwwZhNjrEMbZi1spgSwQXY/TwBgKzKRLmh2Dj2RAEhMG2bNnSZ+Hk/IhORBtCsE6dOh4SyjpCR7ETtsRrBIi0F1980SdEwR6cExFICObpp5/uM3/y0fYwRg+BybOEcM4oIDbnzJphA+fnt4VrUyw1usN0n7Bhu/BsVbu4Na2WtdBCVDN5Dd5i3jezpDLGE7F/++23ezogzWLXRx991DsGCGtlXCTlHBP+8N6Y2RTPbvwMqEC+0ucOsg+hxfrcQTT0uYNoUHbrcwfZR587iI4+dxAN2mH63EE09tXnDiTsEhQSB2KKhjteCr7hFZ+5+HQBE6GQ+ZjaHe8VogyPFw1dpn9nPBeeJTxOVJwktvAdPEQJ4YD8ZbIJCjuEITNPIkyoXNmfijZAgkKAUTgy7o1rhcSLR4VPLNBg5hhC4dKD81PA8jxhFskAghUxxL0izBBQYYp7RBfeNq6NQOXa4dt7CCSujXcOMXjYYYf5+gDruS7Pyv0i/tgvHgQl+2AzCjLOj7jEvgg/3gcig3vG+4Z9yMRcl/vgW4DsH+AZsBXXRoAwvhHb40lFVPPusBX3Q2hmWvGRXUgfCPca1apY7ry79y3C/QXexSuvvOKfPOD5EPaIYkKDSQ90aDDuDrsi2nmXfFqiV69eni8Q2HRGMAEPeSMtEnbRkLCLjoRdNCTsoiFhFx0Ju2hI2EVHwk78bSBeaBzj5UCU4HVCqInEIwg7Kqu0s4EmMjwXIg0vKw09BF0YQ8k6OgH4TdmGwEN0sz8dDPxGDAbhnxYJu2hI2EVHwi4aEnbRkLCLjoRdNCTsorOvhJ3G2Im/gFeM6ftp3BKWKVEn9jdo3BFSTCWMNzOIOkC44aVjYiH+B8JkEX/sz3EZiTohhBBCiERFwk78BcbrIewYp8SYLyGEEEIIIcT+jYSd+AvMFMjkI4ztih8XJoQQQgghhNg/kbATQgghhBBCiARHwk4IIYQQQgghEhwJOyGEEEIIIYRIcCTshBBCCCGEECLBkbATQgghhBBCiARHwk4IIYQQQgghEhwJOyGEEEIIIYRIcCTsRMKxYMECmzBhgq1evTq2Zv9g69atNnPmTJs2bZpt3rw5tlYIIYQQQoi9j4SdSCi2bNlivXv3trvvvtsmTpwYW5s1CK7333/ffvnll9iaPc+qVausc+fO9sADD9js2bNja/cPcudKif0nhBBCCCFyIikTJkzYVrZsWStevHhslRD7L3jCXnrpJRs0aJDde++9dthhh8W2ZM73339vjz32mJ1zzjl26aWXxtbuWdauXWvPPPOM/7311lutdOnSsS1/Hxs2bLC5s2ba5zNz2/zVKZZ7P9V36zdvtdMalLIWtYrF1mTMunXr7Pnnn7dx48a5lxQ2bdpkbdu2tbPPPtt/p+WTTz6xPn36+P7btm3z/evXr28dOnSwAgUKxPbawaJFi2zFihVWvXr12BqRGXjQ8Z5Xq1YttkZkxZQpU7zOLVWqVGyNyAzyPJ1zVatWtXz58sXWiowgP86dO9fzZJ48eWJrRWbMnz/fNm7caJUrV46tEZlBPUo5RhlWokSJ2FqRGXs7Xy5btszrY3nsRMKRkvJndbJw4UIbPny4Zxo8ZUOGDLFRo0Z54x1Yh3evYMGCnugReTTeAS8bx3LMmDFjdgqFUGj9+uuvtmbNGhs5cqRNnjzZRo8ebT/88IM3NALjx4+3YcOGuehs06aNnXXWWVas2B8ChXMiQrgG11q5cqWvJxP++OOPfjzXAzJ9/P1R0XBurou3clfAXPOWbbApC9bZ1IX75zJ5+70tW7vjfWUF9iTclYq4SpUqvtDgy6xzijSCnenECvuXL1/ecuVSESiEEEKInEFq+/btOxUuXPgvvdZC7I/QqB8xYoTNmjXLjjnmGG+c//TTT9alSxdf99VXX9nnn3/uYghRVK9ePevbt699+umnljdvXhdO3333ndWuXdsF4osvvujbBg8e7OdB6NWoUcP3fffdd/1cCLxevXq5EEMkvv3221a3bl078MADd4ZfMuavUaNG1q1bNxdwLVq08DyFuHzttdfsgw8+sG+//daGDh3qogRhwbM88cQTLvoaN27swhPPEh7JQoUKWYMGDey3336zjh07+rWbN29uqampMUtkD8TgqhXLbdQCs5UbzHKnpmwXM/vfsnW7rm10cBGrVa5g7M4zBpvynkuWLGlPPfWUHX/88dayZUsXbBlBCC7v6OWXX7aTTjrJ9+d95c6dO7bHH+BxxdOpXsjsQccHeU32yj5Lly718oE8L7KGTrPly5d75016eVb8GfIjHYjkyah1RrJCXU59Gd8pKzKHcowyTPohe+ztfLl+/Xqvj9VdLRIeKnpEGsLummuucZGHZ4ZwzTlz5rgH7dprr/XGQatWrax79+7eqGfMHZ48xuv17NnThRMiEOHI+Qj5Wbx4sRf4hFjedNNNOwUYAg2mT5/u+zRs2NCFBu51jgtexa+//tqXE0880a9x4403+jUJCyRUk7APRBseJcTE1KlTXVROmjTJCwHOjwAk5FQhNX+AfSnAEMnYiNDJrMArirhj/99//z22VgghhBAiZyBhJ3IEiDY8MXjo8NwgmOi9oJeX3qQiRYr4fvxPry9eGRr59JzgxcObhkBERDGWg7+IB0L1zjvvPKtQoYKfg3FXeOrwsnEOvHnsV7FiRRdkAdYhJAihzJ8/v3uZuAYhlpyHa7AOwUYPDmGeiA3EKaIUscdv7hHBeMghh8TOLID3Q+jsueeea+3atbO77rrLPa4ZQU8soboIa8biXXfddfbRRx95GhFCCCGEyAlI2IkcA439AKIKccUC8dsA7xgg/Aiz7NGjh4dopg1L5vj4wfqILga+chzhfQgxhCKhnVwjjJXjOH4jOIOo4xqEWuKJO+CAA3wfwi253owZM3wMGCGYrVu3dtGI2EMA4tnbHyZi2V9AKN9+++0e4sqCsGMs5AsvvOCCOD0Y+/jqq6/6wqQ7CLquXbv6WEwhhBBCiJyAhJ1IChBcCK0g8IijR7DhDSPMkjFwjJ178MEHffwVoiuItPAX8OARdsl2xt8hyPAQ4sWLn9yEY4ihxjuHJ5BQUK7x3nvv+biwSy65xAUdx+GNwwM4YMAAK1eunHvxCPfs16+fTxCCkEQIih1g15o1a9rhhx/uIbVXXXWVC27GPyK40wM7h/2ZGTV4SgnVFUIIIYTICUjYiYQDcYaIihde8b8h7T4IObxhjJ974403fFKSo48+2oUTXh/G3THxCdPoh/DKtOcI1KlTx710jJVjls0jjzzS17Nf2mMYt8f/eOreeustX5599ln75ptvfDvhm3jtlixZ4tdl4hbCPrkGHjvOhxjZXbZs3Wabt+zfy9Y0ds4ueF/xjCKG48NhMwOvKWMWSRNCCCGEEDkBzYopEgoEF+GJjFVr1qyZlSlTxsUVIgiBhDCCMAbuqKOO8jBGPHN4ztiP/ZkEBdGF4GOsFqKKyTiYXIXz4hViX2Z9YvbN+Kn0ERCM12LSlEqVKtkZZ5zh+QdxQUggggHRSMggniI8eniG2Ma18dCdeeaZfh7AC8gz4ZUjDBPvE2KQST44/pRTTvFz7QqIzCXbn6F53Qp2csMydlK9EvbP/XA5uX5Jq1O+kOXNnXVfEyGwTEiDnZg0BS8os6Bic2zFe2EmUcQzohhx/Oabb7r3lP/79+/vk9dwPGGc8e8WNCtmNDQrZnQ0K2Y0KFs1K2b22duz7+VENCtmdDQrZjT2dr4Ms2LqA+VC5GAQKAjEalWrWN58uyYO9zd4HsJn8b4yfhGvW9OmTT0kk8ltEOTMYEoDEA8sHtCnn37aP5FAoYrwZkzkBRdc4LOVpkUfKI8GnRV0dOgD5dmHjiTqXH2gPHvoA+XR2NsfQs6J6APl0aDzmXJMHyjPPns7XzLHAPWxhJ0QOZgg7KisclKvGl45PgkRhB2zoYbno9cK72iYnIaGIA1DZhgNwg7RRrmXHhJ20ZCwi46EXTQk7KIhYRcdCbtoSNhFZ18JO42xE0IkHFQmhF4ed9xxPsYxXrQStkqoLetDI5DtTJjC/hyXkagTQgghhEhUJOyEEEIIIYQQIsGRsBNCCCGEEEKIBEfCTgghhBBCCCESHAk7IYQQQgghhEhwJOyEEEIIIYQQIsGRsBNCCCGEEEKIBEfCTgghhBBCCCESHAk7IYQQQgghhEhwJOyEEEIIIYQQIsGRsBMiA9auXWvLly+3LVu2xNaYbdu2zdasWePrN23aFFu7g9WrV9vKlSv/tH8UNm/ebO+++67de++99ttvv8XWCiGEEEIIkTUSdkKkAwLu/ffftyuuuMIGDBgQW2su6B599FG75pprbODAgbG1ZuvWrbNOnTr5snjx4tjaaHDN33//3aZNm2YbNmyIrd0z5M2dOFl9xYoV9t1331m/fv1s8uTJsbUZwz7sO2HCBLehEEIIIUQyktq+fftOhQsXtgIFCsRWCSFSUlJsyZIlNnLkSCtatKg1btzY18+aNctFBEKudOnSduihh/q+rP/qq6+sbNmydsIJJ1iePHl8/6gMHz7cvXUnnniiFStWLLZ218F7uGrlcvt62iYbNHW1jZy1ykbM3DfLj9NW2pqNW6xKqWhlS8+ePe2RRx6xL7/80iibmjRpEtvyZ7D5q6++am+99ZZ9+OGHljt3bjv66KP9fewOeGoR1iVKlIitEZmBB3vjxo2yVwSWLl3qdW7BggVja0RmEM1Ap1rx4sU9n4vMIT8SPUKeTE1Nja0VmbFq1SqvL/dEvZssUI5Rhkk/ZI+9nS/Xr1/v9bE8dkJkQMWKFb0hMX36dM+MMG/ePG/4kymnTp1qy5Yt8/Vz5871THXIIYf8qZDDezd79mxfaJgEtm7dagsXLvTtNFo4Pn57gEw6Y8aMndfZFVK3Cx0E3dfjl9m3E/bd8tW4pTZ+/trYXWSPSZMmWa9evaxWrVpu+8wE8ujRo/1dnHrqqVaoUCHLmzdvbIsQQgghRPIhYSdEBpQvX97KlCnjoo6eKSDsj96WChUqeNgk4gzwHkHt2rX9LyKvd+/e9n//93/Wvn17Xx566CH74YcffDseoW7dutmTTz7pf2+++WbfP/RGIxy5ZpcuXXzMHYJnd8ibmmL58+SyfPtw4Xp5tl83uxBGibfuwAMPtFNOOcVy5cqVaWhlmzZtrGPHjlalShUXykIIIYQQyYyEnRAZQBjgwQcf7CEaCDcmSxk/frx7k5o1a+aCDw8e7nX+EpJQuXJlP7Zv374+Rq9SpUrWuXNnu/vuu93r9sYbb7gHDgGHNwqvH8ciUFq1auWhIIg6PHVMpDJmzBi78sor7cgjj/Tz5mSGDRtmQ4cOtbZt27pwTjs5TUZI1AkhhBBCSNgJkSF4jBo2bOjCYebMmTZ//nwfd4foqFOnjgswPHiMiUP4Va1a1YoUKeKCZPDgwR6rf+6551q9evV87NfJJ5/sx8+ZM8fHgeGNypcvn11++eV+HUQh6xB3jBljApELLrjABd/eiMfen8CD+fHHH1vJkiWtZcuWLpaFEEIIIUT2kbATIhMQW3ju8Kr9/PPP7mlD2OHJY/KUKVOm+DZmcjz88MNdsDGxCkKFsXbx4+0QLWzHAxi8THjtEIMQPpOAuOPTCfwNY/tyOojYESNG2GWXXeYiFlEN4a8QQgghhMgctZqEyATG2JUqVcrH040aNcrF2UEHHeRir2bNmr4eUYIAYawXEJLJdsQZgi8wceJE/8ukIPGCJe04MsTj+eef7148QjqZmTOnQwgmk8e8+OKL7uV8+umn3Q59+vSxBx988C82EkIIIYQQf0bCTohMQFw0aNDAwy3Hjh3rIo9PGuB5w2tHyCDCi/8RgeGY5s2bu1B57733/Dt4n3zyiQ0ZMsTq1q3rM2dmJlTw3OENbNeunZ/r9ddf91k1d4eNm7fa+k37ftm0JXuC7IgjjrDzzjvPPyvRqFEjF8nYCFvXqFHDw1sZg8enJtJ6McNsmNhKHj4hhBBCJCspEyZM2EbjCS+CEOKvICiYnRKhcdppp/m4Nxg3bpw999xzPm6O785dffXVO8fC4a373//+Z99++60tWrTIp+Nv2rSpnXHGGe7xI1yTY5ntkslVypUr5+Kla9eu/i07vuPGxCtffPGFde/e3Sdruf766yN/H4+Q0JkzZtiavKVtU0oey7V7n3iLxJatZmWL5rUqpfLH1mQfvKB33XWXXXLJJXbjjTf67KO33HKLf3rihRde8Mlk+vfv70KP2UN5F9iV0Nljjz3WZ8zcVXhfeFqrV68eWyMyY8GCBZ7eq1WrFlsjsoIQbupcOopE1lBeMs6ZccyMSxaZQ37kEzrkyV39pmqywRh6OmrDBGgic2gPUY5Rhukbptljb+dLJuijPpawEyILGA/H99Igf/787hkCCjYaHHjYaGyk9x01jmM7niTG2wWPEsfySQS2EboZ1rOO79rFr6MwYH/CO6N+fBthhxiqUa2K5c4bXWD9XSBuX3vtNRfMzJKJDV555RWfeObWW2/1ypcwzY8++shtTyGJLZlNtHXr1nbhhRfGzhQdCbtoSNhFR8IuGhJ20ZCwi46EXTQk7KIjYSeE2G2CsKOyip/IRWSMhF00JOyiI2EXDQm7aEjYRUfCLhoSdtHZV8JOA1KEEEIIIYQQIsGRsBNCCCGEEEKIBEfCTgghhBBCCCESHAk7IYQQQgghhEhwJOyEEEIIIYQQIsGRsBNCCCGEEEKIBEfCTgghhBBCCCESHAk7IYQQQgghhEhwJOyEEEIIIYQQIsGRsBO7zLp162zo0KE2YcIE27p1a2ytEEIIIYQQYl+T2r59+06FCxe2AgUKxFaJ7LBkyRL76KOPrH///jZmzBgrWbKkFStWLLb172XZsmX29ddfW79+/ezHH3+0sWPH2qZNm/we8+TJE9tr91mwYIH9+9//9us1bdrUUlNTY1v2LIMHD7bPP//cSKelS5eOrd1zTJ061d5991376aefXKiyDBs2zPNEuXLlYnslJlu2bPH3U7JEcUvNnTu2VmTG2rVrbcOGDVaiRInYGpEZa9assY0bN8peEVi6dKmXLwULFoytEZmxefNmW758uRUvXtxyqxzLEvLjypUrPU/urXo5p7Fq1SqvL/eXdlwiQDlGGSb9kD32dr5cv36918fy2O0Cc+bMsUcffdS++uormz17tv3yyy/WrVs3b0ADIuGGG26wESNG+O/sQIGCSLr33ntdMO0K27Ztsx9++MHPgeicPn26zZo1y3799Vd75ZVXXOztafLmzevLnuKpp56y22+/3WbMmBFbYy5OeR6eY28wefJkf5c///yzzZw5c+dCBswJpKSYzV++wWYtWW+zl0ZfOI7jswNpcNq0afb000/baaed5ssdd9zheSQjsDN5pm3btvbPf/7TLr/8cuvTp4835oQQQgghRPaQsNsF8OYgmk466SR79tln7YknnrBTTjllp8AhRJGeDBq52QX1TgN3xYoVu6zkx48fb6+++qr3aN50001+b88884w9+eSTdtVVV1nVqlVje+4ZcuXa88ln9erVLpBTUCMxsPONN95oRx99dGzNnoVrYTPeIfYKdjvmmGNieyQ2eVNzWdeB86xDr2l254fRl9t7TbXOn8+KnS1z8Ay/9NJL3rt+8sknW9myZe27777zPJJRh8U333xj3377rbVo0cJOOOEEF9Wk2XHjxsX2EEIIIYQQWaFQzF0ATxzjyipWrGgNGjRwVzT/I3Tefvtt9zDhbUD8sW/t2rXdvhzD9s8++8w9a4iJgw8+2BYtWuQeNTwdNIzxbuBpa9iwobtWe/XqZR9++KENGTLEr8Ex8cIH8Pi98847NmXKFLviiiusWbNmsS07RCPHlClTxn8jTDkfYS385Xp16tTx8LMvvvjC3nvvPQ8x5X4qVaq0M1yIZ/ryyy+te/fuNnLkSA/rHD16tDfemzdvbvPmzbOXX37ZvW3YBQhrfO211/z5DzzwQLcJ58cjQ4glY/O4BqL29ddf97BRrsPfSZMm+XkIlaSRX7lyZStVqpSfFxH7/vvv23//+1/7/vvv/TwHHXSQP+vixYv9XJwTgYHYZZ/8+fP7PaS1HefnebA3doiHkNvnnnvO3+Mhhxzi5+Dee/fu7TYtWrSojRo1yt8r4aLDhw/3Zy1fvrxfh+fneYsUKWIDBw70e+bZeJb58+f7fWJrnpl1HMO7xLvao0cPFzy8F7btiuDnXKtWLLdR2zXVyg1meVJTLDVXtAVzFS2Q206qVzJ21ozh/uvWrWunnnqqNW7c2ENnCXFFsGO/KlWqxPb8A/Zp1aqVHXfccZ6OSPu8+1q1avm59jUKxYyGQjGjo1DMaFA+KhQz+ygUMzoKxYyOQjGjoVDM/ZgjjzzSG/R4Gjp37uxCCS8dIHaCJ4v/8+XL5xURwuH55593jxwZYeHChe4ZQqzxgvH2BcHB/xzLvg899JCHCXIOGsecA6GXFq6PqGNMGEIS8Hwg2hAeLMFjglhBgOAVIZQUUURiQJQhJLg+z4Dg6NKliydEvI8ff/yxCxGuRcMXMcP/3DcLDWJEC4IwgGjlHngWQh7xhHEfFASs69q1q4tJrhdsx7mCDfif50Agcd+APQiF5Xych/t74YUXXNjSAEAcT5w40QUdIX6cE7GJvbm/9OA6CK1gK8Qez0xDgvfFu0aIEoaLgOMaiPkBAwa4KMcO7Icowa6cAxCZCBtCE7k2tuZZ7rvvvp3HzZ0710N5Q7jiJ5984s/C9bEB9snovvc3sHWFChV2FloUYIhh1pMX0gOxHgQ7BROFH3ZChAshhBBCiOwhj90ugIeBBiuiCHGBsKO3B+9So0aNXMzgmbr66qt93BC2pYFer149O/fcc+3YY4917xJCgW2EoOHdwItHg5hGPx43PDwsbdq08VDEo446yseZcU08GzSYA/RmIngQnC1btvRGNELtjTfecPE4aNAg74nCI8W9ITbq169v99xzjzVp0sT3R8QQPkfo4/HHH+8eRp7x0EMP9Wu9+eab/hwPPPCA78e947GjAc790nuDt5JJWnhGQOQxucxhhx3mHpsaNWpYu3btfDseGYQRz8z1jjjiCN8XAcs4uxNPPNEFLc+MMOMaPMOLL77o57777rvt9NNP33kcXjy8PgginhlxuD1921lnneXCjTF0CN+0XiBEHNdAlCFmEXGIPMICESR4OvEYcn5sh8Ak1BUxgt0OP/xwO/vss/2ZyEsIN7aRHnh+RB6Ty9xyyy3+DNgMW5E28K5iR4Q2dsNr+Omnn7ogZKwZtsJupLld6d0PHruff99my9ZvF15/dlZmCyKKC+dLzZbHLi2IYN4xHkeeNSNxx0Q/eELxZuMdJX2deeaZnt72NfLYRUMeu+jIYxcNeeyiIY9ddOSxi448dtGQx24/BzH24IMPungL3juEGVA4AF6dAC8S78y//vUvn1gF0YVooAEJHIMgYeHlA+ICzwVeNAQKgg+PEQmDlxcPiYQKj8KJlwvXXnute9gIiwvbA1wHsRXEIdsRMHiHuBZCEsEDPAfj3hAbCNLgXUHwIZ6yA9cjHBGBhd2wwX/+8x/fhg14Tgh/gw3SgqiiMMErRAgnYFsEKw1ytnMNzoMYCqF/7IO9eQfpQcOhdevW/l7w9DHhB/sD52C8HddFHCLgqlWr5tuwGd5XJqzhmQi1xJbhHQD3gqCl8EOoYHMKw3COkMm5fyAske14S++8806/LqIv0cDL2KtXL3/uiy++2N9/RuBhJZ3zl7yAkN/VSYSEEEIIIZIRCbvdgN5DJtxAECB+QqhgAIERwAvDBBI08vHkhEZ9/D7A77AOIcb/eMTwrrHgjWOmQTxD8dDLhAcM8YWnDbg/jj3ggANcWKUlfh33zqyceKw4D54jBCv7cA8ID4QOAij+uPT+p2EexG0Qk/zF+/jwww/v9G5yHc6Z1gaQ3jrgPtjGfcSLQbx8nCtevLKe/cL/kNF5uXeel7Fx2CxeSCEysQ+CjAWPKdeDHj16eHgs63mmIDbTXifcB9cJS0b3Rqhvp06dXOCxDQHMe0kkGCOHZxchTQcDz5IZeDPx7iGMyU94YJkhNXR8CCGEEEKIzJGwiwiNfLxzhOXR6MZ7RmgdggOhAjTaEXo0/tmH33gfEB6EBV533XUu0kLDPsB+NITx3HAck5LwF7FB4zg0kPHwpBV2XB/RhzhhfBahltwD1+AeOQ9LRiC2EIU8A2GG5513nntawv0jDhGKjHfDk8e5CZ3DM4UgYZ9ChQq5R4pQVJ6XBUHCc3MePFschxjGBgiY9GxAYx6PZNr7ZRveQryGeHQIcWQfxhYSvocgw2bsF4WwP2KU84UlrCe0krBZwkUJW0W0YF/47bff3E7nn3++PxOCPe0zZZdgRyZOwU4XXXSRh8WSJtJ2GkRl89btaXLLri+bty/ZhffOeEbS04UXXui2iYdnjH+38e+LdI1HFIFOOgoCWgghhBBCZI6E3S7AuCkm77jkkku8MY/YQbCFGRUZc4XIIawPkUQoHePAEF1MrMFxjCVCjAWPBP8jGhBhjB1jP34zNovxcTTyCWdjMhXGvSGW0oKX7corr/TGMTM5MqbpsssucyGK4EEQAsIDsRAvQAgp5L4Za0ZjPIQAsg8ig+dBZHDdjh072vXXX++CinBHzoUoYvwa4Z0IuA4dOrgHkP0ZV8V5ELOIVOzCszCxCc8dH7bI83I9npPrsI1zcw3W4xlDGBKqGGyJFxDBd+mll/p9sj/HYdt40RbOkRbukftjchjOwTn5iyhFZHOfCFvGOjL2i3tAPDMLKPfL8XjYsDUCEIEWQknT2pr74b64vyBu4u+NY/EIEnbLO2eMJKGghL3uKts1nVUqmd/qlC9otXdxqVYmezH0PBOfO0B0M96UcaF4kBmjSGgxz8/7x459+/b1Y5hYBs8nnSV0kvTs2dOFPWkppFkhhBBCCJE5KdsbXdto9OONEdmDRiceIjwTNMSrV6/ujdh4mFCFyTiwKxN64MlizBGNV7wRiBxmQ0T0MKEG0NhHGCCo8PwgBhEBXAvPENdiin2uldmkEoyHYywYg81paCP08MSF79ghTDkn5w8hoYB3hElHOI7rcO/sy8QupBEIz8A2jqfRTmMdEYpIQ5zwDHhbGFdGaCLeLa5Ts2ZNF4M0+nkWJpNhP4QNYxZZx/8IWcQh94BtEJscx32wDpjEhHA97INgRgSEzznwHJwDAcbYOGyFGOadYAdCJuNBoDE+EoHGs7BwL5yTcxNCiu34zfOxL++e52c9tsROeO7C5DQITfbHu8m7QJjx/ByPjfGQ8l0+Qj4RPJwTAYe4xv7YjL/cO9cJzx0V7MP91KhWxXLn/WOynb0FQhgPHfYBBG0Qs0wWQ3jm448/7mPvmLiHyWGY9IexoNiQfUkzvDfEfxjPuS8hTTJjK/laZA3vmjwXX5aIzKE8owz9O9J3IkLHFx2olLcZTcAk/oD8SPuCPJlZW0H8AfUwHbJM9CWyhrqacowyTB2w2WNv50va/q5LJOyEyLkEYUdlhfDc29CRwPXSekapBChj8NginFiYAAfhDAh5OjTYj0lW2PZ3IWEXDQm76EjYRUPCLhoSdtGRsIuGhF109pWwUyimEGKPgdcTQcS3FOMXPJmIOiB8l99B1AHeVj7rwL5/p6gTQgghhEhUJOyEEEIIIYQQIsGRsBNCCCGEEEKIBEfCTgghhBBCCCESHAk7IYQQQgghhEhwJOyEEEIIIYQQIsGRsBNCCCGEEEKIBEfCTgghhBBCCCESHAk7IYQQQgghhEhwJOyEEEIIIYQQIsGRsBMiE1avXm2zZs2ymTNn2tKlS2Nr/2Dr1q02d+5c375ixYrY2h2sXbvWZs+e7ds4R9pl1apVsT13sGbNGpsxY4YtX77cf2/evNnmzJljv//+u23ZssXXCSGEEEIIkR4SdkJkwOTJk+3JJ5+0m2++2W666Sbr1KmTTZgwIbZ1Bwiv++67z2655Rbr2rWrC73AqFGjrEOHDta+fXu79dZb7Y477rDbbrvNf3O+IUOGxPbcwffff+/bvvzyS/+NoHvggQfsueeec9G3O+RJTYn9J4QQQgghciKp2xuSnQoXLmwFChSIrRJCrFu3zl5++WUbP3683XjjjXbGGWe4Bw2BVbt27dheZp9++ql734oXL24LFiywww47zIoVK+bb+Nu4cWNr1aqVb0co8hvxxrpDDjnkT/lu4sSJNnr0aGvYsKHVrVvXFi9e7OKP8zRr1szy5csX2zP74OlbvXKFfTR2nX0+doUNmbrcBk3Jevlu8nIbOn2lHVW1qKWmZE8U4t3s3bu3C1y8mzxDrlwZ9x3hzXz22Wft3XfftUGDBln+/PmtUqVKsa1/H3haN2zYYCVKlIitEZlBnti4caPsFQHyB3m/YMGCsTUiMyh7iWSgHM2dO3dsrcgI8uPKlSs9T6ampsbWiswggob6MtTfImsoxyjDpB+yx97Ol+vXr/f6WB47IdKBzEEIJRnwqKOOcpFy5ZVX2umnnx7bw7yhMWbMGKtSpYq1bNnSxeCIESNiW82KFClitWrVciF40EEH2bZt2/x8/GahkRJPShoBlfb3rpJr+2mmLVxno+eusV8jLOPmrdl+z7GTZMGwYcPsmmuusb59+7oNpk6d6s+bEYSv3nnnnTZ06FCjYwlxfP/991v//v1jewghhBBCiChI2AmRDniPypQp416z7t27+9g3iPdAIV7w0jVo0MDq16/vHjVCNek1SUsYIxcfqrkvyZ2aYnkjLlHCNw844AC79tpr7eqrr/beu6x61T/77DMPNWX/Z555xu666y7v+XvnnXds06ZNsb2EEEIIIUR2kbATIh3wIhF+iWDp16+fPfTQQ9atWzcP0wO8UYRpEiJ06KGHWtWqVd0rhwBk3F2yQVhpixYtXNxm5qkDhBseOsQzYadQrVo1q1ChggtlxLQQQgghhIiGhJ0QGcC4NsIDW7du7WLliy++sLffftuFCfH4TI5Sp04dD8XMmzevNWnSxGPO006wkkxkJeqAENM8efK4SMbrCcSeM66NbX+XV1MIIYQQIpGRsBMiE/DEXX/99Xbdddf5+DjG1C1ZssTmz5/v48QIJ3z88cd9+fHHH31ALPsonDBjCNNkEhls9corr9jdd9/tHlFsqYkRhBBCCCF2DQk7IdIBbxICLlC+fHkfX8f4McI0mSwEYVKoUCFbtmyZL2wvVaqUe+ySMRwzCqeccop/IqJcuXIeelm5cmX3fOLJSzupjBBCCCGEyBoJOyHSgU8PPPzww9ajRw/r1auXvf766x5meeyxx7pX6aeffvIxdYRqPvbYY7507tzZmjdv7tPZDhw4MHamHRCiSIhhZmGGYZ8Qzpj29+6wecs227g54rL9mKiEyWUIqczsUwdsO/PMM/3TCNi2bdu2Pr6O2UIZeyeEEEIIIaIhYSdEOtSsWdO/Scf31fr06eOiju/ZMd5u2rRpPmlKvXr1fHKVeKpXr+5eO8IK40UcnihCOUuXLh1b81c4F0sQNngD8V7xd3c+fbBxy1a7tsWB9p+2Ve2xs7O5nFPVHjy9iuXhWwnZgDFyK1as8G/Zhd94MfkEBDA+kc9F8DkEIIwV8cwx8+bNs+eff949pG3atMlUEAohhBBCiPRJmTBhwrayZcsq/EmIdIj3lgVxxTqWjARIetvDebISaGn3y+5xGcGEJNOnT7fqVbeLtHx7zxPWs2dPe/LJJz08lXvmfrk2M4t27NjRunTpYi+99JJ/EuG2225zjybjEhHM7Euo67nnnuvL3vhwZxQWLVrkghORLrIGTyuCnplNRfaYMmWK17l0AomsoYOI74oy5pmZd0XmkB/pPCNP0qkosoZx83RIMixAZA31POUYZRid1iJr9na+pDOd+ljCTogcTBB2VFaMD9xb0OgaO3bsn8Qs3+6rWLGif9KA7Uwqw4feaZzRUPv11199fB3CrkaNGr7sD0jYRUPCLjoSdtGQsIuGhF10JOyiIWEXHQk7IcRus6+EXU5Cwi4aEnbRkbCLhoRdNCTsoiNhFw0Ju+jsK2GnwSxCCCGEEEIIkeBI2AkhhBBCCCFEgiNhJ0QOJ7NPLIi/QoiJbJZ9ZK/o7KnPmCQTSmPZR3kyOrJZdFSORWNfpTEJOyFyMHxzj4+Aa5xF9uED9GXKlIn9EllRtGjRTD/jIf4K6Yt0JrIH5RflGOWZyBo+mYO9/u4ZhhMJPjVUsmTJ2C+RFUx6xvwcfI5JZI99lS81eYoQQgghhBBCJCiaPEUIIYQQQgghcggSdkIIIYQQQgiR4EjYCSGEEEIIIUSCI2EnhBBCCCGEEAmOhJ0QQgghhBBCJDgSdkIIIYQQQgiR4EjYCSGEEEIIIUSCI2EnhBBCCCGEEAmOhJ0QQgghhBBCJDgSdkIIIYQQQgiR4EjYCSGEEEIIIUSCI2EnhBBCCCGEEAmOhJ0QQgghhBBCJDgpEyZM2Fa2bFkrXrx4bJUQIqcwb948mzt3rm3bts0OOuggO/jgg2NbRGDatGm2YMECt01a+6xcudKmTJliGzdutAMOOMAOOeQQy5UreTzwN7QAAA11SURBVPvDSEssUKpUKatWrZqlpKT4b1i+fLlNnTrVNm3aZCVKlLBatWrFtiQnpJvJkyfbqlWrPN1UqVLFypQpE9u6g5kzZ3r6g0qVKlm5cuX8/2SHfLd48WLLnTu3NWzY0PLmzevrN2/ebJMmTfK8mS9fPs+TBQsW9G3JxooVK2x7G87zIGU8YK+6detagQIF/DdpEHutXr3a12Gv/Pnz+7ZkZsaMGbZw4UK3W+nSpT3vYTtYsmSJTZ8+3dMa5VyNGjV8fTIyZ84cL/NDOR/SGuUZ6axQoUK+nnp00aJFvj29ci6Z2Lp1q40bN87zHHaiTCd9xUM9SfnGdurRkiVLxrbsOsuWLfO6RMJOiBzKzz//bN27d7dZs2btFHYXXXSRNWvWLLZHckOD+quvvrIRI0bY/PnzrV27dm6fAKIY+40cOdKFStGiRe3UU0+1s88+2/LkyRPbKzlYv3699e7d24YOHbqzo4DG0GmnnWann36674M9sdfo0aO9QUSdcsYZZ1ibNm0sNTXV90kmqGA/+OAD++mnn3ZW8FTgV155pdWuXdv3GTRokL333nv2+++/++/KlSvbFVdcYQ0aNPDfyQoNxAcffNDLrsKFC9vzzz/vDZ8NGzbY22+/bQMHDnRhh0A5/PDD7dprr7VixYrFjk4eRo0aZZ06ddrZ2Gahof344497J9WaNWusR48eNnjwYE+D2Ktp06Z21VVXWZEiRWJnSS4Qup999pn169fP0xllVb169axDhw5eptHgfuutt7xhvmXLFk93bdu2tdatW+8UN8nEO++8Y++///7OOi/YABH82GOPeZn29ddfW69evVwoh3KONEYnQrKxdu1atwVtC/If9jrwwAPt3HPPteOOO873+fzzz+3jjz92YUfdSMfBdddd54J4dwjCTqGYQuRAZs+ebW+++aYLEir5Z555xis0GkWhEZnsIECwz7HHHus9/6G3FrAVFRoNp5tuusltiffpk08+8YZ6soGdaABdf/319vrrr9tJJ53klRIVOkIvpC28B3feeae99tpr3rD88MMP3YbJCJU6nQEIlFdffdUaN27s3rsffvjBt0+cONGFMPt06dLFHn74YfcUsA7RkqzQ200+w8uJ0CVvhsZk37597YsvvrATTjjB8+RZZ53lnQ2ffvqpi5pkA7tQbtGIJl++8cYb9sILL3hDEvr06WPffPONnXLKKW6vk08+2TsTaFgmo71gyJAhLlTwNnXt2tXtcvnll7vQJd+R/+ikeuCBB6xbt24u7NgfoZeMkMfoHCB9sdxzzz3eQYB4q1Chgv36669e9uOVevHFF+3+++/f2Sm6bt262FmSB9oH5C86nLAX6QixRxqinqQj+d1333UR9/LLL9vtt9++s1OUenZPIGEnRA6EMJPffvvNWrRo4YKkatWq3rCkN4dtwtzTdOONN3qFRGMyHkIKqcjxnDRv3twrd2yJuKFBnmyNIho9l112mTeGsAU2IdQSLwDhYEuXLnVRd9hhh7lHgDAcBDMVO/ZKRshzNBhpAGEPemvp9Q6NnRBO2LJlSw/ToXebkENCn1iSFUIwhw0b5t5g8iZeEwQMeRTvObY88cQTPR2S1vCykPYQgskIZRF5EXuw8D9eAMoqojaI1CCNse3oo492zyb2orGZbPDM33//vYfVU56VL1/eQy1r1qzpYoVOT9IfdSUNc9If5RjlHJ0yyQhhziFtsZB2KMMoz+h0GT9+vEd0kCcReng/WfC2I/CSDepD8mTFihV3hvGS3vBksn7MmDH+t1WrVp7+KPNpoxH6S5ttTyBhJ0QOhJ5/GkLx4TYhFh5PgviDtKIO8EZRWREGFsB+FM6Eg6V3TDKBkCMdUWHRsCakid5I0lsQvcFe2DGsSzZIJ9gF++ApQdiFMEzyKIIlPo3RiMJWydjTDfRY432jQU3DMeQz7ETjGvFGAzyEhTHujoXjyJfJBmkFG/Xs2dP+/e9/u+c3CBA6DbAX4+pCNEKwHWmSJdnAJnhHSF94fh966CHr3Lmze1GwJeVaKMcClGOkv2TNk/HQ4fnjjz96NEYIF6ccoyMhtC8o80lzpMtktBmdmwxv+/LLLz3ygHB82hN4zcmHpDHsFcYF8z/2ogOLunJPIGEnRA4kuPTjx84S8kXlReEsMofebgpahAsFL1DZ8z89cnsqZCIRoYE9YMAAr4So3PGg8D/2whtAIwhIb1Ty2At7JiP9+/e3Sy65xD3DhOjgBcAbAKQhbBXGhlHpI/KwI2MlkhF6s3/55RcP9SX9xHeg8D82oxEUGkU0JhErNCCTscMKG5Gm8NIhbEljhPQiVIC0FGwE/I8QxnOVjI1uRBtlEVErpDPsw5i65557zr2b1I8saetN8in1Znx6TDawC2NbESl16tRxb1PIk5Tz1JVAxwHlGHZOxrYGovfSSy/1PEZ4JcMV8JTjoQPsRVlPugLy4562l4SdEDkQKiIK4vhwGwpfoGEkMieIExo/oTLHftiU8JMg9pINKh/GBzCu4tBDD/WJZAB7scQ3FoO9aFSGtJdsEOLFhDwXXHCBh+QMHz7cx25ip2CftDbDjsmYR/Gm4K0jLOmoo47aaQugIRTSGA2j4G2K3x5mzUwmCPdlDM///d//2SOPPOIhl3jpGHdI2sI+2AqbQciHNL6D1zOZQMhRnuOxu/fee33iGSZ4wmYIPLZD2noTW5InQ3pLRsiflF/Uf0ceeaTbIqQxbBrvbUrmcoxwSjr06HxiwhREMNEajLej8wXbkM7SeudYv6fsJWEnRA4kCI/4CgrPCYUtPW0ic7AfBW18o5uKjQKZ0MNkbBRRiTPbFxNYEE7IRCrB24S9SFvx6Q17UeHj0UtWIczYOWZSpfHIJDz0zFLJM7kRYgSbBpthKxqY2IqGZ7LBuELGmTDG6a677rLbbrtt56czaIDjzaNRGbwugO1oINH7newze5P/wudaaEDymzKM/4NgwavJb7wrwWOQTNDJRP6i/A6hg0zQg62C5yltORbGTBFex7ZkhTHnfNIgPgwTsGe8sCOtUY5hY2yWTJBOmKyICcMYw0mHXvv27T2NUe7jKcYu8cKOsox8SccUdeWeQMJOiBwIA3dpBDHegsIGgcIkFoQTStj9mSDSaGgHmHCAgeKMxwjhEWPHjvWKP8w4l0xQcRNSwmxfiLobbrjhT+IDe9GwpmFOpQ40xLFtMtoL6LlFwAWoyLEjNiEfIvpoKIYxUYy9oOGEHfdUBZ9I0EmAx4mwperVq7s3KnhJKM9IYyyM6QmTyyD8yJ+kxWT0DtBQDJ1PCF7SEmUU9iI8k7zHFPR8zgXC9+yoA6gfkg06Vpjgg5l8w0QV2ASbYRNmKkT0kq7Ir9SdlPvYKlnLMUCIMJsv4pdJUoJ3HFFHOUa5Fsox0hv1JvUnnaDJBHagPKLMCuURHSh0IrAOLx55EzuSxiDUE0y0Qp7dE6RuV5OdSOzJWCgKkVOh4Ugjm54jesDpLaLHjbErTZo08Yos2WGcGN9m47MHjGmiZ5YQQyorKngaQIxZwX6MWWHQODMcEl6RbI0ivG9Mo46dSFs0FKno+T4WjR8a4lRohOpQwTOrIQuzozH7aDKGyZFemH6eWeMIjUMYM4kK4oWZ9rAj2xDApLHvvvvOhR3hrfSIJ5t3gAZQo0aNfAxiWBj3hJDr2LGji11EMekOezE7Hzajx5vp/vdUoyiRCB50xosR/kV5j8gl/Jd2HZ1VwV6kNeoB1vEtxTAmKpmgHKLjCXtRTpH3GDdGJwLT+tOpwszRlPfYjDxMmXbEEUf4d+xCJ2CyQduB6frJo9R/8d5eyjHqTQQwNsOezIh5/vnnJ9137GhXUV7RpqAjnU4D2hn8JSyfz42Qxpjdl/yIuGM79enFF1/s6XB3oDMC75+EnRA5EIQHY6AIKaE3iB63c845xxvZ8Z6pZIbClwoJexAyQqGM14SwCYQKnikqLXrFEXk0NPkQcjKGMFFhUBFRKSF8EXg0kBBz9IBTgSPiCHWiQ4F0xycRaHCHkKdkA+8SDUkECOmKBjfhOXSuYEPswlTXbMODwDoqdwbZq+NlRzgheY/8yWcNKNOwKZ0ueOzwDBAWxsQ0u9sgSlTo/afHHzshcPkkC2kseHzZjo2oA5j0AtsRGhZCNpMNOkuwAd4RbEb51axZM5/sgnXkwfr163uaw+tEOUZHDDZN5jYyQoQy//jjj/d6ML7TiTqScoxOKwQKdQD2Ii0mW+cUkL6oExF4fD6Djs9//OMf3tmCx472A3UlHQjkXeoBOlpIh7tLEHYp2yudbTRqqLCFEEIIIYQQQiQOiG8Eo7oFhRBCCCGEECLBkbATQgghhBBCiARHwk4IIYQQQgghEhwJOyGEEEIIIYRIcCTshBBCCCGEECLBkbATQgghhBBCiARHwk4IIYQQQgghEhwJOyGEEEIIIYRIcCTshBBCCCGEECLBkbATQgghhBBCiARHwk4IIYQQQgghEhwXdikpKf5DCCGEEEIIIUTiELRcyqRJk7YVLlzYChQo4CuEEEIIIYQQQiQG69ats9WrV1vKxIkTZ21XeRW3bt0a2ySEEEIIIYQQIhHIlSuXbdu2bdn/Az/MeQXIt4aC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72" y="1462822"/>
            <a:ext cx="4606593" cy="51532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393" y="1462822"/>
            <a:ext cx="4729052" cy="5153234"/>
          </a:xfrm>
          <a:prstGeom prst="rect">
            <a:avLst/>
          </a:prstGeom>
        </p:spPr>
      </p:pic>
    </p:spTree>
    <p:extLst>
      <p:ext uri="{BB962C8B-B14F-4D97-AF65-F5344CB8AC3E}">
        <p14:creationId xmlns:p14="http://schemas.microsoft.com/office/powerpoint/2010/main" val="41757988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7" name="Content Placeholder 2">
            <a:extLst>
              <a:ext uri="{FF2B5EF4-FFF2-40B4-BE49-F238E27FC236}">
                <a16:creationId xmlns:a16="http://schemas.microsoft.com/office/drawing/2014/main" id="{9A5E0CD6-8D59-F348-B54B-746C76E0A30A}"/>
              </a:ext>
            </a:extLst>
          </p:cNvPr>
          <p:cNvSpPr>
            <a:spLocks noGrp="1"/>
          </p:cNvSpPr>
          <p:nvPr>
            <p:ph type="body" idx="1"/>
          </p:nvPr>
        </p:nvSpPr>
        <p:spPr>
          <a:xfrm>
            <a:off x="676636" y="1943034"/>
            <a:ext cx="7446161" cy="4159256"/>
          </a:xfrm>
        </p:spPr>
        <p:txBody>
          <a:bodyPr lIns="45719" tIns="45720" rIns="45719" bIns="45720" anchor="t">
            <a:normAutofit/>
          </a:bodyPr>
          <a:lstStyle/>
          <a:p>
            <a:r>
              <a:rPr lang="en-US" altLang="en-US" dirty="0">
                <a:latin typeface="Calibri"/>
                <a:ea typeface="ＭＳ Ｐゴシック"/>
              </a:rPr>
              <a:t>Choose a Target Audience:  </a:t>
            </a:r>
            <a:endParaRPr lang="en-US" altLang="en-US" dirty="0">
              <a:latin typeface="Calibri"/>
              <a:ea typeface="ＭＳ Ｐゴシック" panose="020B0600070205080204" pitchFamily="34" charset="-128"/>
            </a:endParaRPr>
          </a:p>
          <a:p>
            <a:pPr marL="730885" lvl="1" indent="-273685"/>
            <a:r>
              <a:rPr lang="en-US" altLang="en-US" dirty="0">
                <a:latin typeface="Calibri"/>
                <a:ea typeface="ＭＳ Ｐゴシック"/>
              </a:rPr>
              <a:t>Students, Staff, or Parents</a:t>
            </a:r>
          </a:p>
          <a:p>
            <a:pPr marL="730885" lvl="1" indent="-273685">
              <a:buFont typeface="Wingdings 2" pitchFamily="18" charset="2"/>
              <a:buNone/>
            </a:pPr>
            <a:endParaRPr lang="en-US" altLang="en-US" sz="1200" dirty="0">
              <a:latin typeface="Calibri"/>
              <a:ea typeface="ＭＳ Ｐゴシック" panose="020B0600070205080204" pitchFamily="34" charset="-128"/>
            </a:endParaRPr>
          </a:p>
          <a:p>
            <a:r>
              <a:rPr lang="en-US" altLang="en-US" dirty="0">
                <a:latin typeface="Calibri"/>
                <a:ea typeface="ＭＳ Ｐゴシック"/>
              </a:rPr>
              <a:t>Design a 30” to 60” workshop including:</a:t>
            </a:r>
          </a:p>
          <a:p>
            <a:pPr marL="730885" lvl="1" indent="-273685">
              <a:buFont typeface="Wingdings" panose="05000000000000000000" pitchFamily="2" charset="2"/>
              <a:buChar char="Ø"/>
            </a:pPr>
            <a:r>
              <a:rPr lang="en-US" altLang="en-US" dirty="0">
                <a:latin typeface="Calibri"/>
                <a:ea typeface="ＭＳ Ｐゴシック"/>
              </a:rPr>
              <a:t>Goals</a:t>
            </a:r>
          </a:p>
          <a:p>
            <a:pPr marL="730885" lvl="1" indent="-273685">
              <a:buFont typeface="Wingdings" panose="05000000000000000000" pitchFamily="2" charset="2"/>
              <a:buChar char="Ø"/>
            </a:pPr>
            <a:r>
              <a:rPr lang="en-US" altLang="en-US" dirty="0">
                <a:latin typeface="Calibri"/>
                <a:ea typeface="ＭＳ Ｐゴシック"/>
              </a:rPr>
              <a:t>Intro/Icebreaker</a:t>
            </a:r>
          </a:p>
          <a:p>
            <a:pPr marL="730885" lvl="1" indent="-273685">
              <a:buFont typeface="Wingdings" panose="05000000000000000000" pitchFamily="2" charset="2"/>
              <a:buChar char="Ø"/>
            </a:pPr>
            <a:r>
              <a:rPr lang="en-US" altLang="en-US" dirty="0">
                <a:latin typeface="Calibri"/>
                <a:ea typeface="ＭＳ Ｐゴシック"/>
              </a:rPr>
              <a:t>Content/Activities</a:t>
            </a:r>
          </a:p>
          <a:p>
            <a:pPr marL="730885" lvl="1" indent="-273685">
              <a:buFont typeface="Wingdings" panose="05000000000000000000" pitchFamily="2" charset="2"/>
              <a:buChar char="Ø"/>
            </a:pPr>
            <a:r>
              <a:rPr lang="en-US" altLang="en-US" dirty="0">
                <a:latin typeface="Calibri"/>
                <a:ea typeface="ＭＳ Ｐゴシック"/>
              </a:rPr>
              <a:t>Close/Next Steps</a:t>
            </a:r>
          </a:p>
          <a:p>
            <a:endParaRPr lang="en-US" altLang="en-US" sz="1200" dirty="0">
              <a:latin typeface="Calibri"/>
              <a:ea typeface="ＭＳ Ｐゴシック" panose="020B0600070205080204" pitchFamily="34" charset="-128"/>
            </a:endParaRPr>
          </a:p>
          <a:p>
            <a:pPr marL="0" indent="0">
              <a:buNone/>
            </a:pPr>
            <a:endParaRPr lang="en-US" altLang="en-US" dirty="0">
              <a:latin typeface="Calibri"/>
              <a:ea typeface="ＭＳ Ｐゴシック"/>
            </a:endParaRPr>
          </a:p>
          <a:p>
            <a:pPr marL="730885" lvl="1" indent="-273685"/>
            <a:endParaRPr lang="en-US" altLang="en-US" dirty="0">
              <a:latin typeface="Calibri"/>
              <a:ea typeface="ＭＳ Ｐゴシック" panose="020B0600070205080204" pitchFamily="34" charset="-128"/>
            </a:endParaRPr>
          </a:p>
          <a:p>
            <a:endParaRPr lang="en-US" altLang="en-US">
              <a:ea typeface="ＭＳ Ｐゴシック" panose="020B0600070205080204" pitchFamily="34" charset="-128"/>
            </a:endParaRPr>
          </a:p>
        </p:txBody>
      </p:sp>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862853" y="308629"/>
            <a:ext cx="8153400" cy="990600"/>
          </a:xfrm>
        </p:spPr>
        <p:txBody>
          <a:bodyPr lIns="45719" tIns="45720" rIns="45719" bIns="45720" anchor="ctr"/>
          <a:lstStyle/>
          <a:p>
            <a:r>
              <a:rPr lang="en-US" altLang="en-US" sz="4000" dirty="0">
                <a:latin typeface="Calibri"/>
                <a:ea typeface="ＭＳ Ｐゴシック"/>
              </a:rPr>
              <a:t>Action Plan: Create a Workshop</a:t>
            </a: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23910" name="Picture 3">
            <a:extLst>
              <a:ext uri="{FF2B5EF4-FFF2-40B4-BE49-F238E27FC236}">
                <a16:creationId xmlns:a16="http://schemas.microsoft.com/office/drawing/2014/main" id="{BF32C919-6285-483F-0287-9ACF235EC3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4010025"/>
            <a:ext cx="32004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781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4"/>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a:t>
            </a:fld>
            <a:endParaRPr/>
          </a:p>
        </p:txBody>
      </p:sp>
      <p:sp>
        <p:nvSpPr>
          <p:cNvPr id="184" name="Title 1"/>
          <p:cNvSpPr txBox="1"/>
          <p:nvPr/>
        </p:nvSpPr>
        <p:spPr>
          <a:xfrm>
            <a:off x="785560" y="469343"/>
            <a:ext cx="10424161"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Professional Development Opportunities</a:t>
            </a:r>
          </a:p>
        </p:txBody>
      </p:sp>
      <p:sp>
        <p:nvSpPr>
          <p:cNvPr id="185" name="Content Placeholder 2"/>
          <p:cNvSpPr txBox="1"/>
          <p:nvPr/>
        </p:nvSpPr>
        <p:spPr>
          <a:xfrm>
            <a:off x="948658" y="1577154"/>
            <a:ext cx="10424161" cy="4580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To earn professional development credit for CEE webinars found on EconEdLink, you must:</a:t>
            </a:r>
            <a:endParaRPr sz="2800"/>
          </a:p>
          <a:p>
            <a:endParaRPr sz="2800"/>
          </a:p>
          <a:p>
            <a:pPr marL="285750" indent="-285750">
              <a:buSzPct val="100000"/>
              <a:buFont typeface="Arial"/>
              <a:buChar char="•"/>
            </a:pPr>
            <a:r>
              <a:t>Watch a minimum of 45-minutes and you will automatically receive a professional development </a:t>
            </a:r>
            <a:r>
              <a:rPr b="1">
                <a:solidFill>
                  <a:srgbClr val="7A9900"/>
                </a:solidFill>
              </a:rPr>
              <a:t>certificate </a:t>
            </a:r>
            <a:r>
              <a:t>via e-mail within 24 hours. </a:t>
            </a:r>
            <a:endParaRPr sz="2800"/>
          </a:p>
          <a:p>
            <a:pPr marL="285750" indent="-285750">
              <a:buSzPct val="100000"/>
              <a:buFont typeface="Arial"/>
              <a:buChar char="•"/>
            </a:pPr>
            <a:r>
              <a:t>Attendees can learn how much credit they will earn per workshop. </a:t>
            </a:r>
            <a:endParaRPr sz="2800"/>
          </a:p>
          <a:p>
            <a:endParaRPr sz="2800"/>
          </a:p>
          <a:p>
            <a:pPr>
              <a:defRPr b="1" u="sng"/>
            </a:pPr>
            <a:r>
              <a:t>Accessing resources: </a:t>
            </a:r>
          </a:p>
          <a:p>
            <a:endParaRPr/>
          </a:p>
          <a:p>
            <a:pPr marL="285750" indent="-285750">
              <a:buSzPct val="100000"/>
              <a:buFont typeface="Helvetica"/>
              <a:buChar char="•"/>
            </a:pPr>
            <a:r>
              <a:t>You can now easily download presentations, lesson plan materials, and activities for each webinar from </a:t>
            </a:r>
            <a:r>
              <a:rPr sz="1600" b="1" i="1" u="sng">
                <a:solidFill>
                  <a:srgbClr val="0563C1"/>
                </a:solidFill>
                <a:uFill>
                  <a:solidFill>
                    <a:srgbClr val="0563C1"/>
                  </a:solidFill>
                </a:uFill>
                <a:hlinkClick r:id="rId2"/>
              </a:rPr>
              <a:t>EconEdLink.org/professional-development/</a:t>
            </a:r>
            <a:endParaRPr sz="1600" b="1" i="1">
              <a:solidFill>
                <a:srgbClr val="005CB8"/>
              </a:solidFill>
            </a:endParaRPr>
          </a:p>
          <a:p>
            <a:pPr marL="285750" indent="-285750">
              <a:buSzPct val="100000"/>
              <a:buFont typeface="Helvetica"/>
              <a:buChar char="•"/>
              <a:defRPr sz="1600" b="1" i="1" u="sng">
                <a:solidFill>
                  <a:srgbClr val="005CB8"/>
                </a:solidFill>
              </a:defRPr>
            </a:pPr>
            <a:endParaRPr sz="1600" b="1" i="1">
              <a:solidFill>
                <a:srgbClr val="005CB8"/>
              </a:solidFill>
            </a:endParaRPr>
          </a:p>
          <a:p>
            <a:pPr>
              <a:defRPr sz="1600" b="1" u="sng"/>
            </a:pPr>
            <a:r>
              <a:t>Local resources:</a:t>
            </a:r>
            <a:r>
              <a:rPr b="0" u="none"/>
              <a:t> </a:t>
            </a:r>
          </a:p>
          <a:p>
            <a:pPr>
              <a:defRPr sz="1600"/>
            </a:pPr>
            <a:endParaRPr b="0" u="none"/>
          </a:p>
          <a:p>
            <a:pPr marL="285750" indent="-285750">
              <a:buSzPct val="100000"/>
              <a:buFont typeface="Helvetica"/>
              <a:buChar char="•"/>
              <a:defRPr sz="1600"/>
            </a:pPr>
            <a:r>
              <a:t>Insert your local professional development opportunities (if applicable)</a:t>
            </a:r>
            <a:endParaRPr sz="1400" b="1" i="1">
              <a:solidFill>
                <a:srgbClr val="005CB8"/>
              </a:solidFill>
            </a:endParaRPr>
          </a:p>
          <a:p>
            <a:pPr>
              <a:defRPr sz="1600" b="1" i="1">
                <a:solidFill>
                  <a:srgbClr val="005CB8"/>
                </a:solidFill>
              </a:defRPr>
            </a:pPr>
            <a:endParaRPr sz="1400" b="1" i="1">
              <a:solidFill>
                <a:srgbClr val="005CB8"/>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8D35A-59CE-7F82-43EA-ACD73D02431C}"/>
              </a:ext>
            </a:extLst>
          </p:cNvPr>
          <p:cNvSpPr>
            <a:spLocks noGrp="1"/>
          </p:cNvSpPr>
          <p:nvPr>
            <p:ph type="body" idx="1"/>
          </p:nvPr>
        </p:nvSpPr>
        <p:spPr/>
        <p:txBody>
          <a:bodyPr/>
          <a:lstStyle/>
          <a:p>
            <a:pPr marL="0" indent="0" algn="l" rtl="0" fontAlgn="base">
              <a:buNone/>
            </a:pPr>
            <a:r>
              <a:rPr lang="en-US" sz="3200" b="0" i="0" dirty="0">
                <a:solidFill>
                  <a:srgbClr val="000000"/>
                </a:solidFill>
                <a:effectLst/>
                <a:latin typeface="Calibri"/>
                <a:ea typeface="ＭＳ Ｐゴシック"/>
              </a:rPr>
              <a:t>Please reflect on today’s material and write the following:</a:t>
            </a:r>
          </a:p>
          <a:p>
            <a:pPr marL="0" indent="0" algn="l" rtl="0" fontAlgn="base">
              <a:buNone/>
            </a:pPr>
            <a:endParaRPr lang="en-US" sz="1400" b="0" i="0">
              <a:solidFill>
                <a:srgbClr val="000000"/>
              </a:solidFill>
              <a:effectLst/>
              <a:latin typeface="Calibri" panose="020F0502020204030204" pitchFamily="34" charset="0"/>
            </a:endParaRPr>
          </a:p>
          <a:p>
            <a:pPr marL="318770" indent="-318770">
              <a:buFont typeface="Wingdings" panose="05000000000000000000" pitchFamily="2" charset="2"/>
              <a:buChar char="ü"/>
            </a:pPr>
            <a:r>
              <a:rPr lang="en-US" sz="3600" b="1" dirty="0">
                <a:solidFill>
                  <a:srgbClr val="000000"/>
                </a:solidFill>
                <a:latin typeface="Calibri"/>
                <a:ea typeface="ＭＳ Ｐゴシック"/>
              </a:rPr>
              <a:t>2 </a:t>
            </a:r>
            <a:r>
              <a:rPr lang="en-US" sz="3000" b="0" i="0" dirty="0">
                <a:solidFill>
                  <a:srgbClr val="000000"/>
                </a:solidFill>
                <a:effectLst/>
                <a:latin typeface="Calibri"/>
                <a:ea typeface="ＭＳ Ｐゴシック"/>
              </a:rPr>
              <a:t>things that you are aware of that you did not know this morning </a:t>
            </a:r>
          </a:p>
          <a:p>
            <a:pPr marL="318770" indent="-318770" algn="l" rtl="0" fontAlgn="base">
              <a:buFont typeface="Wingdings" panose="05000000000000000000" pitchFamily="2" charset="2"/>
              <a:buChar char="ü"/>
            </a:pPr>
            <a:endParaRPr lang="en-US" sz="1200" b="0" i="0">
              <a:solidFill>
                <a:srgbClr val="000000"/>
              </a:solidFill>
              <a:effectLst/>
              <a:latin typeface="Calibri" panose="020F0502020204030204" pitchFamily="34" charset="0"/>
            </a:endParaRPr>
          </a:p>
          <a:p>
            <a:pPr marL="318770" indent="-318770" algn="l" rtl="0" fontAlgn="base">
              <a:buChar char="ü"/>
            </a:pPr>
            <a:endParaRPr lang="en-US" sz="1200" b="0" i="0">
              <a:solidFill>
                <a:srgbClr val="000000"/>
              </a:solidFill>
              <a:effectLst/>
              <a:latin typeface="Calibri" panose="020F0502020204030204" pitchFamily="34" charset="0"/>
            </a:endParaRPr>
          </a:p>
          <a:p>
            <a:pPr marL="318770" indent="-318770">
              <a:buFont typeface="Wingdings" panose="05000000000000000000" pitchFamily="2" charset="2"/>
              <a:buChar char="ü"/>
            </a:pPr>
            <a:r>
              <a:rPr lang="en-US" sz="3600" b="1" dirty="0">
                <a:solidFill>
                  <a:srgbClr val="000000"/>
                </a:solidFill>
                <a:latin typeface="Calibri"/>
                <a:ea typeface="ＭＳ Ｐゴシック"/>
              </a:rPr>
              <a:t>1 </a:t>
            </a:r>
            <a:r>
              <a:rPr lang="en-US" sz="3000" b="0" i="0" dirty="0">
                <a:solidFill>
                  <a:srgbClr val="000000"/>
                </a:solidFill>
                <a:effectLst/>
                <a:latin typeface="Calibri"/>
                <a:ea typeface="ＭＳ Ｐゴシック"/>
              </a:rPr>
              <a:t>actions that you will take with you when you return to your workplace </a:t>
            </a:r>
          </a:p>
          <a:p>
            <a:pPr marL="318770" indent="-318770"/>
            <a:endParaRPr lang="en-US"/>
          </a:p>
        </p:txBody>
      </p:sp>
      <p:sp>
        <p:nvSpPr>
          <p:cNvPr id="3" name="Title 2">
            <a:extLst>
              <a:ext uri="{FF2B5EF4-FFF2-40B4-BE49-F238E27FC236}">
                <a16:creationId xmlns:a16="http://schemas.microsoft.com/office/drawing/2014/main" id="{90E6813C-3303-DF76-F6CB-A3CF3A0BA297}"/>
              </a:ext>
            </a:extLst>
          </p:cNvPr>
          <p:cNvSpPr>
            <a:spLocks noGrp="1"/>
          </p:cNvSpPr>
          <p:nvPr>
            <p:ph type="title" idx="4294967295"/>
          </p:nvPr>
        </p:nvSpPr>
        <p:spPr>
          <a:xfrm>
            <a:off x="1320800" y="228600"/>
            <a:ext cx="10871200" cy="990600"/>
          </a:xfrm>
        </p:spPr>
        <p:txBody>
          <a:bodyPr/>
          <a:lstStyle/>
          <a:p>
            <a:r>
              <a:rPr lang="en-US"/>
              <a:t>Action Plan</a:t>
            </a:r>
          </a:p>
        </p:txBody>
      </p:sp>
    </p:spTree>
    <p:extLst>
      <p:ext uri="{BB962C8B-B14F-4D97-AF65-F5344CB8AC3E}">
        <p14:creationId xmlns:p14="http://schemas.microsoft.com/office/powerpoint/2010/main" val="326347571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Content Placeholder 2">
            <a:extLst>
              <a:ext uri="{FF2B5EF4-FFF2-40B4-BE49-F238E27FC236}">
                <a16:creationId xmlns:a16="http://schemas.microsoft.com/office/drawing/2014/main" id="{F2A88E62-E393-8929-E4D1-79C178693ABD}"/>
              </a:ext>
            </a:extLst>
          </p:cNvPr>
          <p:cNvSpPr>
            <a:spLocks noGrp="1"/>
          </p:cNvSpPr>
          <p:nvPr>
            <p:ph type="body" idx="1"/>
          </p:nvPr>
        </p:nvSpPr>
        <p:spPr>
          <a:xfrm>
            <a:off x="699048" y="1694671"/>
            <a:ext cx="10830337" cy="4733838"/>
          </a:xfrm>
        </p:spPr>
        <p:txBody>
          <a:bodyPr>
            <a:normAutofit/>
          </a:bodyPr>
          <a:lstStyle/>
          <a:p>
            <a:pPr>
              <a:spcBef>
                <a:spcPct val="0"/>
              </a:spcBef>
            </a:pPr>
            <a:r>
              <a:rPr lang="en-US" altLang="en-US" sz="3200" dirty="0" err="1">
                <a:solidFill>
                  <a:srgbClr val="083763"/>
                </a:solidFill>
                <a:latin typeface="+mn-lt"/>
                <a:ea typeface="ＭＳ Ｐゴシック"/>
                <a:hlinkClick r:id="rId3"/>
              </a:rPr>
              <a:t>Collegeboard</a:t>
            </a:r>
            <a:r>
              <a:rPr lang="en-US" altLang="en-US" sz="3200" dirty="0">
                <a:solidFill>
                  <a:srgbClr val="083763"/>
                </a:solidFill>
                <a:latin typeface="+mn-lt"/>
                <a:ea typeface="ＭＳ Ｐゴシック"/>
                <a:hlinkClick r:id="rId3"/>
              </a:rPr>
              <a:t>: Essay Tips</a:t>
            </a:r>
            <a:endParaRPr lang="en-US" altLang="en-US" sz="3200" dirty="0">
              <a:solidFill>
                <a:srgbClr val="083763"/>
              </a:solidFill>
              <a:latin typeface="+mn-lt"/>
              <a:ea typeface="ＭＳ Ｐゴシック"/>
            </a:endParaRPr>
          </a:p>
          <a:p>
            <a:pPr>
              <a:spcBef>
                <a:spcPct val="0"/>
              </a:spcBef>
            </a:pPr>
            <a:r>
              <a:rPr lang="en-US" sz="3200" dirty="0">
                <a:latin typeface="+mn-lt"/>
                <a:ea typeface="ＭＳ Ｐゴシック"/>
                <a:hlinkClick r:id="rId4"/>
              </a:rPr>
              <a:t>College Essay Guy: </a:t>
            </a:r>
            <a:r>
              <a:rPr lang="en-US" sz="3200" dirty="0">
                <a:latin typeface="+mn-lt"/>
                <a:ea typeface="+mn-lt"/>
                <a:cs typeface="+mn-lt"/>
                <a:hlinkClick r:id="rId4"/>
              </a:rPr>
              <a:t>tips &amp; examples of quality essays</a:t>
            </a:r>
            <a:endParaRPr lang="en-US" sz="3200" dirty="0">
              <a:latin typeface="+mn-lt"/>
              <a:ea typeface="+mn-lt"/>
              <a:cs typeface="+mn-lt"/>
            </a:endParaRPr>
          </a:p>
          <a:p>
            <a:pPr>
              <a:spcBef>
                <a:spcPct val="0"/>
              </a:spcBef>
            </a:pPr>
            <a:r>
              <a:rPr lang="en-US" sz="3200" dirty="0" err="1">
                <a:solidFill>
                  <a:srgbClr val="000000"/>
                </a:solidFill>
                <a:latin typeface="+mn-lt"/>
                <a:ea typeface="ＭＳ Ｐゴシック"/>
                <a:hlinkClick r:id="rId5"/>
              </a:rPr>
              <a:t>Collegevine</a:t>
            </a:r>
            <a:r>
              <a:rPr lang="en-US" sz="3200" dirty="0">
                <a:solidFill>
                  <a:srgbClr val="000000"/>
                </a:solidFill>
                <a:latin typeface="+mn-lt"/>
                <a:ea typeface="ＭＳ Ｐゴシック"/>
                <a:hlinkClick r:id="rId5"/>
              </a:rPr>
              <a:t>: Essay Resources</a:t>
            </a:r>
            <a:endParaRPr lang="en-US" sz="3200" dirty="0">
              <a:solidFill>
                <a:srgbClr val="000000"/>
              </a:solidFill>
              <a:latin typeface="+mn-lt"/>
              <a:ea typeface="ＭＳ Ｐゴシック"/>
            </a:endParaRPr>
          </a:p>
          <a:p>
            <a:pPr marL="0" indent="0">
              <a:spcBef>
                <a:spcPct val="0"/>
              </a:spcBef>
              <a:buNone/>
            </a:pPr>
            <a:endParaRPr lang="en-US" sz="3200" dirty="0">
              <a:solidFill>
                <a:srgbClr val="000000"/>
              </a:solidFill>
              <a:latin typeface="+mn-lt"/>
              <a:ea typeface="ＭＳ Ｐゴシック"/>
            </a:endParaRPr>
          </a:p>
          <a:p>
            <a:pPr marL="0" indent="0">
              <a:spcBef>
                <a:spcPct val="0"/>
              </a:spcBef>
              <a:buNone/>
            </a:pPr>
            <a:endParaRPr lang="en-US" sz="3200" b="1" dirty="0">
              <a:solidFill>
                <a:srgbClr val="000000"/>
              </a:solidFill>
              <a:latin typeface="+mn-lt"/>
              <a:ea typeface="ＭＳ Ｐゴシック"/>
            </a:endParaRPr>
          </a:p>
          <a:p>
            <a:pPr marL="0" indent="0">
              <a:spcBef>
                <a:spcPct val="0"/>
              </a:spcBef>
              <a:buNone/>
            </a:pPr>
            <a:r>
              <a:rPr lang="en-US" sz="3200" b="1" dirty="0">
                <a:solidFill>
                  <a:srgbClr val="000000"/>
                </a:solidFill>
                <a:latin typeface="+mn-lt"/>
                <a:ea typeface="ＭＳ Ｐゴシック"/>
              </a:rPr>
              <a:t>Resources for getting free essay feedback:</a:t>
            </a:r>
            <a:endParaRPr lang="en-US" sz="3200" b="1" dirty="0">
              <a:latin typeface="+mn-lt"/>
              <a:ea typeface="ＭＳ Ｐゴシック" panose="020B0600070205080204" pitchFamily="34" charset="-128"/>
            </a:endParaRPr>
          </a:p>
          <a:p>
            <a:pPr marL="0" indent="0">
              <a:spcBef>
                <a:spcPct val="0"/>
              </a:spcBef>
              <a:buNone/>
            </a:pPr>
            <a:endParaRPr lang="en-US" sz="3200" b="1" dirty="0">
              <a:latin typeface="+mn-lt"/>
              <a:ea typeface="ＭＳ Ｐゴシック" panose="020B0600070205080204" pitchFamily="34" charset="-128"/>
              <a:cs typeface="+mn-lt"/>
            </a:endParaRPr>
          </a:p>
          <a:p>
            <a:pPr>
              <a:spcBef>
                <a:spcPct val="0"/>
              </a:spcBef>
            </a:pPr>
            <a:r>
              <a:rPr lang="en-US" sz="3200" dirty="0" err="1">
                <a:latin typeface="+mn-lt"/>
                <a:ea typeface="+mn-lt"/>
                <a:cs typeface="+mn-lt"/>
                <a:hlinkClick r:id="rId6"/>
              </a:rPr>
              <a:t>Collegevine</a:t>
            </a:r>
            <a:endParaRPr lang="en-US" sz="3200" dirty="0">
              <a:latin typeface="+mn-lt"/>
              <a:ea typeface="+mn-lt"/>
              <a:cs typeface="+mn-lt"/>
            </a:endParaRPr>
          </a:p>
          <a:p>
            <a:pPr>
              <a:spcBef>
                <a:spcPct val="0"/>
              </a:spcBef>
            </a:pPr>
            <a:r>
              <a:rPr lang="en-US" sz="3200" dirty="0">
                <a:latin typeface="+mn-lt"/>
                <a:ea typeface="+mn-lt"/>
                <a:cs typeface="+mn-lt"/>
                <a:hlinkClick r:id="rId7"/>
              </a:rPr>
              <a:t>Get schooled</a:t>
            </a:r>
            <a:endParaRPr lang="en-US" sz="3200" dirty="0">
              <a:latin typeface="+mn-lt"/>
              <a:ea typeface="+mn-lt"/>
              <a:cs typeface="+mn-lt"/>
            </a:endParaRPr>
          </a:p>
          <a:p>
            <a:pPr>
              <a:spcBef>
                <a:spcPct val="0"/>
              </a:spcBef>
            </a:pPr>
            <a:r>
              <a:rPr lang="en-US" sz="3200" dirty="0">
                <a:latin typeface="+mn-lt"/>
                <a:ea typeface="+mn-lt"/>
                <a:cs typeface="+mn-lt"/>
                <a:hlinkClick r:id="rId8"/>
              </a:rPr>
              <a:t>Fair opportunity project</a:t>
            </a:r>
            <a:endParaRPr lang="en-US" sz="3200" dirty="0">
              <a:solidFill>
                <a:srgbClr val="000000"/>
              </a:solidFill>
              <a:latin typeface="+mn-lt"/>
              <a:ea typeface="ＭＳ Ｐゴシック" panose="020B0600070205080204" pitchFamily="34" charset="-128"/>
            </a:endParaRPr>
          </a:p>
          <a:p>
            <a:pPr marL="318770" indent="-318770" algn="ctr"/>
            <a:endParaRPr lang="en-US" altLang="en-US" sz="2400" dirty="0">
              <a:solidFill>
                <a:srgbClr val="000000"/>
              </a:solidFill>
              <a:ea typeface="ＭＳ Ｐゴシック" panose="020B0600070205080204" pitchFamily="34" charset="-128"/>
            </a:endParaRPr>
          </a:p>
          <a:p>
            <a:pPr marL="318770" indent="-318770"/>
            <a:endParaRPr lang="en-US" altLang="en-US" sz="2400" dirty="0">
              <a:solidFill>
                <a:srgbClr val="000000"/>
              </a:solidFill>
              <a:ea typeface="ＭＳ Ｐゴシック" panose="020B0600070205080204" pitchFamily="34" charset="-128"/>
            </a:endParaRPr>
          </a:p>
          <a:p>
            <a:pPr marL="318770" indent="-318770"/>
            <a:endParaRPr lang="en-US" altLang="en-US" sz="2400" dirty="0">
              <a:ea typeface="ＭＳ Ｐゴシック" panose="020B0600070205080204" pitchFamily="34" charset="-128"/>
            </a:endParaRPr>
          </a:p>
          <a:p>
            <a:pPr marL="318770" indent="-318770"/>
            <a:endParaRPr lang="en-US" altLang="en-US" sz="2400" dirty="0">
              <a:ea typeface="ＭＳ Ｐゴシック" panose="020B0600070205080204" pitchFamily="34" charset="-128"/>
            </a:endParaRPr>
          </a:p>
          <a:p>
            <a:pPr marL="318770" indent="-318770"/>
            <a:endParaRPr lang="en-US" altLang="en-US" sz="2400" dirty="0">
              <a:ea typeface="ＭＳ Ｐゴシック" panose="020B0600070205080204" pitchFamily="34" charset="-128"/>
            </a:endParaRPr>
          </a:p>
          <a:p>
            <a:pPr marL="318770" indent="-318770"/>
            <a:endParaRPr lang="en-US" altLang="en-US" sz="2400" dirty="0">
              <a:ea typeface="ＭＳ Ｐゴシック" panose="020B0600070205080204" pitchFamily="34" charset="-128"/>
            </a:endParaRPr>
          </a:p>
        </p:txBody>
      </p:sp>
      <p:sp>
        <p:nvSpPr>
          <p:cNvPr id="111618" name="Title 1">
            <a:extLst>
              <a:ext uri="{FF2B5EF4-FFF2-40B4-BE49-F238E27FC236}">
                <a16:creationId xmlns:a16="http://schemas.microsoft.com/office/drawing/2014/main" id="{B108ECC9-B7D4-E093-3037-6FA9C165767E}"/>
              </a:ext>
            </a:extLst>
          </p:cNvPr>
          <p:cNvSpPr>
            <a:spLocks noGrp="1"/>
          </p:cNvSpPr>
          <p:nvPr>
            <p:ph type="title" idx="4294967295"/>
          </p:nvPr>
        </p:nvSpPr>
        <p:spPr>
          <a:xfrm>
            <a:off x="699048" y="266988"/>
            <a:ext cx="8153400" cy="990600"/>
          </a:xfrm>
        </p:spPr>
        <p:txBody>
          <a:bodyPr/>
          <a:lstStyle/>
          <a:p>
            <a:r>
              <a:rPr lang="en-US" altLang="en-US" dirty="0">
                <a:latin typeface="+mn-lt"/>
                <a:ea typeface="ＭＳ Ｐゴシック"/>
              </a:rPr>
              <a:t>College Essay Resources</a:t>
            </a:r>
            <a:endParaRPr lang="en-US" altLang="en-US" dirty="0">
              <a:latin typeface="+mn-lt"/>
              <a:ea typeface="ＭＳ Ｐゴシック" panose="020B0600070205080204" pitchFamily="34" charset="-128"/>
            </a:endParaRPr>
          </a:p>
        </p:txBody>
      </p:sp>
    </p:spTree>
    <p:extLst>
      <p:ext uri="{BB962C8B-B14F-4D97-AF65-F5344CB8AC3E}">
        <p14:creationId xmlns:p14="http://schemas.microsoft.com/office/powerpoint/2010/main" val="2159685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Content Placeholder 2">
            <a:extLst>
              <a:ext uri="{FF2B5EF4-FFF2-40B4-BE49-F238E27FC236}">
                <a16:creationId xmlns:a16="http://schemas.microsoft.com/office/drawing/2014/main" id="{F2A88E62-E393-8929-E4D1-79C178693ABD}"/>
              </a:ext>
            </a:extLst>
          </p:cNvPr>
          <p:cNvSpPr>
            <a:spLocks noGrp="1"/>
          </p:cNvSpPr>
          <p:nvPr>
            <p:ph type="body" idx="1"/>
          </p:nvPr>
        </p:nvSpPr>
        <p:spPr>
          <a:xfrm>
            <a:off x="676636" y="1625399"/>
            <a:ext cx="10830337" cy="4733838"/>
          </a:xfrm>
        </p:spPr>
        <p:txBody>
          <a:bodyPr lIns="45719" tIns="45720" rIns="45719" bIns="45720" anchor="t">
            <a:normAutofit fontScale="92500" lnSpcReduction="20000"/>
          </a:bodyPr>
          <a:lstStyle/>
          <a:p>
            <a:pPr marL="0" indent="0">
              <a:spcBef>
                <a:spcPct val="0"/>
              </a:spcBef>
              <a:buNone/>
            </a:pPr>
            <a:r>
              <a:rPr lang="en-US" altLang="en-US" sz="3200" b="1" dirty="0">
                <a:solidFill>
                  <a:schemeClr val="tx1"/>
                </a:solidFill>
                <a:latin typeface="+mn-lt"/>
                <a:ea typeface="ＭＳ Ｐゴシック"/>
              </a:rPr>
              <a:t>Recommendation Letter Writing:</a:t>
            </a:r>
            <a:endParaRPr lang="en-US" altLang="en-US" sz="3200" b="1" dirty="0">
              <a:solidFill>
                <a:schemeClr val="tx1"/>
              </a:solidFill>
              <a:latin typeface="+mn-lt"/>
              <a:ea typeface="ＭＳ Ｐゴシック"/>
              <a:hlinkClick r:id="rId3"/>
            </a:endParaRPr>
          </a:p>
          <a:p>
            <a:pPr>
              <a:spcBef>
                <a:spcPct val="0"/>
              </a:spcBef>
            </a:pPr>
            <a:endParaRPr lang="en-US" altLang="en-US" sz="3200" dirty="0">
              <a:solidFill>
                <a:srgbClr val="083763"/>
              </a:solidFill>
              <a:latin typeface="+mn-lt"/>
              <a:ea typeface="ＭＳ Ｐゴシック"/>
              <a:hlinkClick r:id="rId3"/>
            </a:endParaRPr>
          </a:p>
          <a:p>
            <a:pPr>
              <a:spcBef>
                <a:spcPct val="0"/>
              </a:spcBef>
            </a:pPr>
            <a:r>
              <a:rPr lang="en-US" altLang="en-US" sz="3200" dirty="0">
                <a:solidFill>
                  <a:schemeClr val="tx1"/>
                </a:solidFill>
                <a:latin typeface="+mn-lt"/>
                <a:ea typeface="ＭＳ Ｐゴシック"/>
                <a:hlinkClick r:id="rId4"/>
              </a:rPr>
              <a:t>College Essay Guy - </a:t>
            </a:r>
            <a:r>
              <a:rPr lang="en-US" sz="3200" dirty="0">
                <a:solidFill>
                  <a:schemeClr val="tx1"/>
                </a:solidFill>
                <a:latin typeface="+mn-lt"/>
                <a:ea typeface="ＭＳ Ｐゴシック"/>
                <a:hlinkClick r:id="rId4"/>
              </a:rPr>
              <a:t>For teachers</a:t>
            </a:r>
            <a:endParaRPr lang="en-US" sz="3200" dirty="0">
              <a:solidFill>
                <a:schemeClr val="tx1"/>
              </a:solidFill>
              <a:latin typeface="+mn-lt"/>
              <a:ea typeface="ＭＳ Ｐゴシック"/>
            </a:endParaRPr>
          </a:p>
          <a:p>
            <a:pPr>
              <a:spcBef>
                <a:spcPct val="0"/>
              </a:spcBef>
            </a:pPr>
            <a:r>
              <a:rPr lang="en-US" altLang="en-US" sz="3200" dirty="0">
                <a:solidFill>
                  <a:schemeClr val="tx1"/>
                </a:solidFill>
                <a:latin typeface="+mn-lt"/>
                <a:ea typeface="ＭＳ Ｐゴシック"/>
                <a:hlinkClick r:id="rId5"/>
              </a:rPr>
              <a:t>College Essay Guy - </a:t>
            </a:r>
            <a:r>
              <a:rPr lang="en-US" sz="3200" dirty="0">
                <a:solidFill>
                  <a:schemeClr val="tx1"/>
                </a:solidFill>
                <a:latin typeface="+mn-lt"/>
                <a:ea typeface="ＭＳ Ｐゴシック"/>
                <a:hlinkClick r:id="rId5"/>
              </a:rPr>
              <a:t>For counselors</a:t>
            </a:r>
            <a:endParaRPr lang="en-US" sz="3200" dirty="0">
              <a:solidFill>
                <a:schemeClr val="tx1"/>
              </a:solidFill>
              <a:latin typeface="+mn-lt"/>
              <a:ea typeface="ＭＳ Ｐゴシック"/>
            </a:endParaRPr>
          </a:p>
          <a:p>
            <a:pPr>
              <a:spcBef>
                <a:spcPct val="0"/>
              </a:spcBef>
            </a:pPr>
            <a:r>
              <a:rPr lang="en-US" sz="3200" dirty="0">
                <a:solidFill>
                  <a:schemeClr val="tx1"/>
                </a:solidFill>
                <a:latin typeface="+mn-lt"/>
                <a:ea typeface="ＭＳ Ｐゴシック"/>
                <a:hlinkClick r:id="rId6">
                  <a:extLst>
                    <a:ext uri="{A12FA001-AC4F-418D-AE19-62706E023703}">
                      <ahyp:hlinkClr xmlns:ahyp="http://schemas.microsoft.com/office/drawing/2018/hyperlinkcolor" val="tx"/>
                    </a:ext>
                  </a:extLst>
                </a:hlinkClick>
              </a:rPr>
              <a:t>Collegeboard – Tips and resources</a:t>
            </a:r>
            <a:endParaRPr lang="en-US" sz="3200" dirty="0">
              <a:solidFill>
                <a:schemeClr val="tx1"/>
              </a:solidFill>
              <a:latin typeface="+mn-lt"/>
              <a:ea typeface="ＭＳ Ｐゴシック"/>
            </a:endParaRPr>
          </a:p>
          <a:p>
            <a:pPr>
              <a:spcBef>
                <a:spcPct val="0"/>
              </a:spcBef>
            </a:pPr>
            <a:r>
              <a:rPr lang="en-US" sz="3200" dirty="0">
                <a:solidFill>
                  <a:schemeClr val="tx1"/>
                </a:solidFill>
                <a:latin typeface="+mn-lt"/>
                <a:ea typeface="ＭＳ Ｐゴシック"/>
                <a:hlinkClick r:id="rId7"/>
              </a:rPr>
              <a:t>Johns Hopkins – Tips and Takeaways</a:t>
            </a:r>
          </a:p>
          <a:p>
            <a:pPr marL="0" indent="0">
              <a:spcBef>
                <a:spcPct val="0"/>
              </a:spcBef>
              <a:buNone/>
            </a:pPr>
            <a:endParaRPr lang="en-US" sz="3200" dirty="0">
              <a:solidFill>
                <a:srgbClr val="000000"/>
              </a:solidFill>
              <a:latin typeface="+mn-lt"/>
              <a:ea typeface="ＭＳ Ｐゴシック"/>
            </a:endParaRPr>
          </a:p>
          <a:p>
            <a:pPr marL="0" indent="0">
              <a:spcBef>
                <a:spcPct val="0"/>
              </a:spcBef>
              <a:buNone/>
            </a:pPr>
            <a:endParaRPr lang="en-US" sz="3200" b="1" dirty="0">
              <a:solidFill>
                <a:srgbClr val="000000"/>
              </a:solidFill>
              <a:latin typeface="+mn-lt"/>
              <a:ea typeface="ＭＳ Ｐゴシック"/>
            </a:endParaRPr>
          </a:p>
          <a:p>
            <a:pPr marL="0" indent="0">
              <a:spcBef>
                <a:spcPct val="0"/>
              </a:spcBef>
              <a:buNone/>
            </a:pPr>
            <a:r>
              <a:rPr lang="en-US" sz="3200" b="1" dirty="0">
                <a:latin typeface="+mn-lt"/>
                <a:ea typeface="ＭＳ Ｐゴシック"/>
              </a:rPr>
              <a:t>Brag Sheet Templates</a:t>
            </a:r>
            <a:r>
              <a:rPr lang="en-US" sz="3200" b="1" dirty="0">
                <a:solidFill>
                  <a:srgbClr val="000000"/>
                </a:solidFill>
                <a:latin typeface="+mn-lt"/>
                <a:ea typeface="ＭＳ Ｐゴシック"/>
              </a:rPr>
              <a:t>:</a:t>
            </a:r>
            <a:endParaRPr lang="en-US" sz="3200" b="1" dirty="0">
              <a:latin typeface="+mn-lt"/>
              <a:ea typeface="ＭＳ Ｐゴシック" panose="020B0600070205080204" pitchFamily="34" charset="-128"/>
            </a:endParaRPr>
          </a:p>
          <a:p>
            <a:pPr marL="0" indent="0">
              <a:spcBef>
                <a:spcPct val="0"/>
              </a:spcBef>
              <a:buNone/>
            </a:pPr>
            <a:endParaRPr lang="en-US" sz="3200" b="1" dirty="0">
              <a:latin typeface="+mn-lt"/>
              <a:ea typeface="ＭＳ Ｐゴシック" panose="020B0600070205080204" pitchFamily="34" charset="-128"/>
              <a:cs typeface="+mn-lt"/>
            </a:endParaRPr>
          </a:p>
          <a:p>
            <a:pPr>
              <a:spcBef>
                <a:spcPct val="0"/>
              </a:spcBef>
            </a:pPr>
            <a:r>
              <a:rPr lang="en-US" sz="3200" dirty="0">
                <a:latin typeface="+mn-lt"/>
                <a:ea typeface="+mn-lt"/>
                <a:cs typeface="+mn-lt"/>
                <a:hlinkClick r:id="rId8"/>
              </a:rPr>
              <a:t>Nextstopcollegenyc</a:t>
            </a:r>
            <a:endParaRPr lang="en-US" sz="3200" dirty="0">
              <a:latin typeface="+mn-lt"/>
              <a:ea typeface="+mn-lt"/>
              <a:cs typeface="+mn-lt"/>
            </a:endParaRPr>
          </a:p>
          <a:p>
            <a:pPr>
              <a:spcBef>
                <a:spcPct val="0"/>
              </a:spcBef>
            </a:pPr>
            <a:r>
              <a:rPr lang="en-US" sz="3200" dirty="0">
                <a:latin typeface="+mn-lt"/>
                <a:ea typeface="+mn-lt"/>
                <a:cs typeface="+mn-lt"/>
                <a:hlinkClick r:id="rId9"/>
              </a:rPr>
              <a:t>Common App – For teachers</a:t>
            </a:r>
            <a:endParaRPr lang="en-US" sz="3200" dirty="0">
              <a:latin typeface="+mn-lt"/>
              <a:ea typeface="+mn-lt"/>
              <a:cs typeface="+mn-lt"/>
            </a:endParaRPr>
          </a:p>
          <a:p>
            <a:pPr>
              <a:spcBef>
                <a:spcPct val="0"/>
              </a:spcBef>
            </a:pPr>
            <a:r>
              <a:rPr lang="en-US" sz="3200" dirty="0">
                <a:solidFill>
                  <a:srgbClr val="000000"/>
                </a:solidFill>
                <a:latin typeface="+mn-lt"/>
                <a:ea typeface="+mn-lt"/>
                <a:cs typeface="+mn-lt"/>
                <a:hlinkClick r:id="rId10"/>
              </a:rPr>
              <a:t>Common App – For counselors</a:t>
            </a:r>
            <a:endParaRPr lang="en-US" altLang="en-US" sz="3200" dirty="0">
              <a:solidFill>
                <a:srgbClr val="000000"/>
              </a:solidFill>
              <a:latin typeface="+mn-lt"/>
              <a:ea typeface="ＭＳ Ｐゴシック" panose="020B0600070205080204" pitchFamily="34" charset="-128"/>
            </a:endParaRPr>
          </a:p>
          <a:p>
            <a:pPr marL="318770" indent="-318770"/>
            <a:endParaRPr lang="en-US" altLang="en-US" sz="2400" dirty="0">
              <a:ea typeface="ＭＳ Ｐゴシック" panose="020B0600070205080204" pitchFamily="34" charset="-128"/>
            </a:endParaRPr>
          </a:p>
          <a:p>
            <a:pPr marL="318770" indent="-318770"/>
            <a:endParaRPr lang="en-US" altLang="en-US" sz="2400" dirty="0">
              <a:ea typeface="ＭＳ Ｐゴシック" panose="020B0600070205080204" pitchFamily="34" charset="-128"/>
            </a:endParaRPr>
          </a:p>
          <a:p>
            <a:pPr marL="318770" indent="-318770"/>
            <a:endParaRPr lang="en-US" altLang="en-US" sz="2400" dirty="0">
              <a:ea typeface="ＭＳ Ｐゴシック" panose="020B0600070205080204" pitchFamily="34" charset="-128"/>
            </a:endParaRPr>
          </a:p>
          <a:p>
            <a:pPr marL="318770" indent="-318770"/>
            <a:endParaRPr lang="en-US" altLang="en-US" sz="2400" dirty="0">
              <a:ea typeface="ＭＳ Ｐゴシック" panose="020B0600070205080204" pitchFamily="34" charset="-128"/>
            </a:endParaRPr>
          </a:p>
        </p:txBody>
      </p:sp>
      <p:sp>
        <p:nvSpPr>
          <p:cNvPr id="111618" name="Title 1">
            <a:extLst>
              <a:ext uri="{FF2B5EF4-FFF2-40B4-BE49-F238E27FC236}">
                <a16:creationId xmlns:a16="http://schemas.microsoft.com/office/drawing/2014/main" id="{B108ECC9-B7D4-E093-3037-6FA9C165767E}"/>
              </a:ext>
            </a:extLst>
          </p:cNvPr>
          <p:cNvSpPr>
            <a:spLocks noGrp="1"/>
          </p:cNvSpPr>
          <p:nvPr>
            <p:ph type="title" idx="4294967295"/>
          </p:nvPr>
        </p:nvSpPr>
        <p:spPr>
          <a:xfrm>
            <a:off x="699048" y="266988"/>
            <a:ext cx="8153400" cy="990600"/>
          </a:xfrm>
        </p:spPr>
        <p:txBody>
          <a:bodyPr/>
          <a:lstStyle/>
          <a:p>
            <a:r>
              <a:rPr lang="en-US" altLang="en-US" dirty="0">
                <a:ea typeface="ＭＳ Ｐゴシック"/>
              </a:rPr>
              <a:t>Recommendation Resources</a:t>
            </a:r>
            <a:endParaRPr lang="en-US" altLang="en-US" dirty="0">
              <a:latin typeface="+mn-lt"/>
              <a:ea typeface="ＭＳ Ｐゴシック" panose="020B0600070205080204" pitchFamily="34" charset="-128"/>
            </a:endParaRPr>
          </a:p>
        </p:txBody>
      </p:sp>
    </p:spTree>
    <p:extLst>
      <p:ext uri="{BB962C8B-B14F-4D97-AF65-F5344CB8AC3E}">
        <p14:creationId xmlns:p14="http://schemas.microsoft.com/office/powerpoint/2010/main" val="401866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lang="en-US" dirty="0"/>
              <a:t>Q &amp; A</a:t>
            </a:r>
            <a:endParaRPr dirty="0"/>
          </a:p>
        </p:txBody>
      </p:sp>
      <p:sp>
        <p:nvSpPr>
          <p:cNvPr id="226"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33</a:t>
            </a:fld>
            <a:endParaRPr/>
          </a:p>
        </p:txBody>
      </p:sp>
      <p:sp>
        <p:nvSpPr>
          <p:cNvPr id="227" name="Title 1"/>
          <p:cNvSpPr txBox="1"/>
          <p:nvPr/>
        </p:nvSpPr>
        <p:spPr>
          <a:xfrm>
            <a:off x="761292" y="2939490"/>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4400">
                <a:latin typeface="Calibri Light"/>
                <a:ea typeface="Calibri Light"/>
                <a:cs typeface="Calibri Light"/>
                <a:sym typeface="Calibri Light"/>
              </a:defRPr>
            </a:lvl1pPr>
          </a:lstStyle>
          <a:p>
            <a:endParaRPr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703" y="2192852"/>
            <a:ext cx="4299337" cy="3868400"/>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p:nvPr/>
        </p:nvSpPr>
        <p:spPr>
          <a:xfrm>
            <a:off x="883918" y="291089"/>
            <a:ext cx="10424161" cy="932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5400" spc="-300">
                <a:latin typeface="Calibri Light"/>
                <a:ea typeface="Calibri Light"/>
                <a:cs typeface="Calibri Light"/>
                <a:sym typeface="Calibri Light"/>
              </a:defRPr>
            </a:lvl1pPr>
          </a:lstStyle>
          <a:p>
            <a:r>
              <a:t>Invest In Girls</a:t>
            </a:r>
          </a:p>
        </p:txBody>
      </p:sp>
      <p:pic>
        <p:nvPicPr>
          <p:cNvPr id="230" name="Picture 3" descr="Picture 3"/>
          <p:cNvPicPr>
            <a:picLocks noChangeAspect="1"/>
          </p:cNvPicPr>
          <p:nvPr/>
        </p:nvPicPr>
        <p:blipFill>
          <a:blip r:embed="rId2"/>
          <a:stretch>
            <a:fillRect/>
          </a:stretch>
        </p:blipFill>
        <p:spPr>
          <a:xfrm>
            <a:off x="1779453" y="1486729"/>
            <a:ext cx="8633092" cy="4864952"/>
          </a:xfrm>
          <a:prstGeom prst="rect">
            <a:avLst/>
          </a:prstGeom>
          <a:ln w="12700">
            <a:miter lim="400000"/>
          </a:ln>
        </p:spPr>
      </p:pic>
      <p:sp>
        <p:nvSpPr>
          <p:cNvPr id="231" name="Slide Number Placeholder 6"/>
          <p:cNvSpPr txBox="1">
            <a:spLocks noGrp="1"/>
          </p:cNvSpPr>
          <p:nvPr>
            <p:ph type="sldNum" sz="quarter" idx="4294967295"/>
          </p:nvPr>
        </p:nvSpPr>
        <p:spPr>
          <a:xfrm>
            <a:off x="11080144" y="6404292"/>
            <a:ext cx="273657"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spcBef>
                <a:spcPts val="600"/>
              </a:spcBef>
              <a:defRPr>
                <a:solidFill>
                  <a:srgbClr val="888888"/>
                </a:solidFill>
                <a:latin typeface="Inter"/>
                <a:ea typeface="Inter"/>
                <a:cs typeface="Inter"/>
                <a:sym typeface="Inter"/>
              </a:defRPr>
            </a:lvl1p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234" name="Title 1"/>
          <p:cNvSpPr txBox="1"/>
          <p:nvPr/>
        </p:nvSpPr>
        <p:spPr>
          <a:xfrm>
            <a:off x="1074419" y="1967265"/>
            <a:ext cx="2537462" cy="2547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spcBef>
                <a:spcPts val="600"/>
              </a:spcBef>
              <a:defRPr sz="3600" spc="-300">
                <a:solidFill>
                  <a:srgbClr val="FFFFFF"/>
                </a:solidFill>
                <a:latin typeface="Calibri Light"/>
                <a:ea typeface="Calibri Light"/>
                <a:cs typeface="Calibri Light"/>
                <a:sym typeface="Calibri Light"/>
              </a:defRPr>
            </a:lvl1pPr>
          </a:lstStyle>
          <a:p>
            <a:r>
              <a:t>NEC </a:t>
            </a:r>
          </a:p>
        </p:txBody>
      </p:sp>
      <p:pic>
        <p:nvPicPr>
          <p:cNvPr id="235" name="Picture 3" descr="Picture 3"/>
          <p:cNvPicPr>
            <a:picLocks noChangeAspect="1"/>
          </p:cNvPicPr>
          <p:nvPr/>
        </p:nvPicPr>
        <p:blipFill>
          <a:blip r:embed="rId2"/>
          <a:stretch>
            <a:fillRect/>
          </a:stretch>
        </p:blipFill>
        <p:spPr>
          <a:xfrm>
            <a:off x="4217039" y="570"/>
            <a:ext cx="5269524" cy="7023466"/>
          </a:xfrm>
          <a:prstGeom prst="rect">
            <a:avLst/>
          </a:prstGeom>
          <a:ln w="12700">
            <a:miter lim="400000"/>
          </a:ln>
        </p:spPr>
      </p:pic>
      <p:sp>
        <p:nvSpPr>
          <p:cNvPr id="236" name="Slide Number Placeholder 6"/>
          <p:cNvSpPr txBox="1">
            <a:spLocks noGrp="1"/>
          </p:cNvSpPr>
          <p:nvPr>
            <p:ph type="sldNum" sz="quarter" idx="4294967295"/>
          </p:nvPr>
        </p:nvSpPr>
        <p:spPr>
          <a:xfrm>
            <a:off x="11274876" y="6404292"/>
            <a:ext cx="273656"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a:spcBef>
                <a:spcPts val="600"/>
              </a:spcBef>
              <a:defRPr>
                <a:solidFill>
                  <a:srgbClr val="000000">
                    <a:alpha val="80000"/>
                  </a:srgbClr>
                </a:solidFill>
                <a:latin typeface="Inter"/>
                <a:ea typeface="Inter"/>
                <a:cs typeface="Inter"/>
                <a:sym typeface="Inter"/>
              </a:defRPr>
            </a:lvl1p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6"/>
          <p:cNvSpPr/>
          <p:nvPr/>
        </p:nvSpPr>
        <p:spPr>
          <a:xfrm>
            <a:off x="2" y="0"/>
            <a:ext cx="12191997" cy="6858000"/>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39" name="Freeform: Shape 8"/>
          <p:cNvSpPr/>
          <p:nvPr/>
        </p:nvSpPr>
        <p:spPr>
          <a:xfrm>
            <a:off x="0" y="0"/>
            <a:ext cx="9272923" cy="6858001"/>
          </a:xfrm>
          <a:custGeom>
            <a:avLst/>
            <a:gdLst/>
            <a:ahLst/>
            <a:cxnLst>
              <a:cxn ang="0">
                <a:pos x="wd2" y="hd2"/>
              </a:cxn>
              <a:cxn ang="5400000">
                <a:pos x="wd2" y="hd2"/>
              </a:cxn>
              <a:cxn ang="10800000">
                <a:pos x="wd2" y="hd2"/>
              </a:cxn>
              <a:cxn ang="16200000">
                <a:pos x="wd2" y="hd2"/>
              </a:cxn>
            </a:cxnLst>
            <a:rect l="0" t="0" r="r" b="b"/>
            <a:pathLst>
              <a:path w="21539" h="21600" extrusionOk="0">
                <a:moveTo>
                  <a:pt x="0" y="0"/>
                </a:moveTo>
                <a:lnTo>
                  <a:pt x="18875" y="0"/>
                </a:lnTo>
                <a:lnTo>
                  <a:pt x="18905" y="100"/>
                </a:lnTo>
                <a:cubicBezTo>
                  <a:pt x="21355" y="8449"/>
                  <a:pt x="21355" y="8449"/>
                  <a:pt x="21355" y="8449"/>
                </a:cubicBezTo>
                <a:cubicBezTo>
                  <a:pt x="21600" y="9411"/>
                  <a:pt x="21600" y="10855"/>
                  <a:pt x="21355" y="11818"/>
                </a:cubicBezTo>
                <a:cubicBezTo>
                  <a:pt x="20231" y="15648"/>
                  <a:pt x="19353" y="18640"/>
                  <a:pt x="18667" y="20978"/>
                </a:cubicBezTo>
                <a:lnTo>
                  <a:pt x="18484" y="21599"/>
                </a:lnTo>
                <a:lnTo>
                  <a:pt x="7684" y="21599"/>
                </a:lnTo>
                <a:lnTo>
                  <a:pt x="7684"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pic>
        <p:nvPicPr>
          <p:cNvPr id="240" name="Picture 2" descr="Picture 2"/>
          <p:cNvPicPr>
            <a:picLocks noChangeAspect="1"/>
          </p:cNvPicPr>
          <p:nvPr/>
        </p:nvPicPr>
        <p:blipFill>
          <a:blip r:embed="rId2"/>
          <a:stretch>
            <a:fillRect/>
          </a:stretch>
        </p:blipFill>
        <p:spPr>
          <a:xfrm>
            <a:off x="1561392" y="-110678"/>
            <a:ext cx="5306340" cy="7075122"/>
          </a:xfrm>
          <a:prstGeom prst="rect">
            <a:avLst/>
          </a:prstGeom>
          <a:ln w="12700">
            <a:miter lim="400000"/>
          </a:ln>
        </p:spPr>
      </p:pic>
      <p:grpSp>
        <p:nvGrpSpPr>
          <p:cNvPr id="243" name="Group 10"/>
          <p:cNvGrpSpPr/>
          <p:nvPr/>
        </p:nvGrpSpPr>
        <p:grpSpPr>
          <a:xfrm>
            <a:off x="9163241" y="1075187"/>
            <a:ext cx="1557646" cy="1172974"/>
            <a:chOff x="0" y="0"/>
            <a:chExt cx="1557645" cy="1172973"/>
          </a:xfrm>
        </p:grpSpPr>
        <p:sp>
          <p:nvSpPr>
            <p:cNvPr id="241" name="Freeform 5"/>
            <p:cNvSpPr/>
            <p:nvPr/>
          </p:nvSpPr>
          <p:spPr>
            <a:xfrm>
              <a:off x="0" y="348658"/>
              <a:ext cx="929975" cy="824316"/>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sp>
          <p:nvSpPr>
            <p:cNvPr id="242" name="Freeform 5"/>
            <p:cNvSpPr/>
            <p:nvPr/>
          </p:nvSpPr>
          <p:spPr>
            <a:xfrm>
              <a:off x="799604" y="0"/>
              <a:ext cx="758042" cy="671915"/>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grpSp>
      <p:sp>
        <p:nvSpPr>
          <p:cNvPr id="244" name="TextBox 2"/>
          <p:cNvSpPr txBox="1"/>
          <p:nvPr/>
        </p:nvSpPr>
        <p:spPr>
          <a:xfrm>
            <a:off x="9535368" y="2600225"/>
            <a:ext cx="2194854" cy="70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800">
                <a:solidFill>
                  <a:srgbClr val="FFFFFF"/>
                </a:solidFill>
              </a:defRPr>
            </a:lvl1pPr>
          </a:lstStyle>
          <a:p>
            <a:r>
              <a:t>NPFC</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p:nvPr/>
        </p:nvSpPr>
        <p:spPr>
          <a:xfrm>
            <a:off x="7510334" y="1783958"/>
            <a:ext cx="3995867" cy="28891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spcBef>
                <a:spcPts val="600"/>
              </a:spcBef>
              <a:defRPr sz="5400" spc="-300">
                <a:solidFill>
                  <a:srgbClr val="EDEDED"/>
                </a:solidFill>
                <a:latin typeface="Calibri Light"/>
                <a:ea typeface="Calibri Light"/>
                <a:cs typeface="Calibri Light"/>
                <a:sym typeface="Calibri Light"/>
              </a:defRPr>
            </a:lvl1pPr>
          </a:lstStyle>
          <a:p>
            <a:r>
              <a:t>Advocacy </a:t>
            </a:r>
          </a:p>
        </p:txBody>
      </p:sp>
      <p:sp>
        <p:nvSpPr>
          <p:cNvPr id="247" name="Freeform: Shape 10"/>
          <p:cNvSpPr/>
          <p:nvPr/>
        </p:nvSpPr>
        <p:spPr>
          <a:xfrm flipH="1" flipV="1">
            <a:off x="1" y="-1"/>
            <a:ext cx="7188052"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a:p>
        </p:txBody>
      </p:sp>
      <p:pic>
        <p:nvPicPr>
          <p:cNvPr id="248" name="Picture 3" descr="Picture 3"/>
          <p:cNvPicPr>
            <a:picLocks noChangeAspect="1"/>
          </p:cNvPicPr>
          <p:nvPr/>
        </p:nvPicPr>
        <p:blipFill>
          <a:blip r:embed="rId2"/>
          <a:srcRect t="2708" b="21915"/>
          <a:stretch>
            <a:fillRect/>
          </a:stretch>
        </p:blipFill>
        <p:spPr>
          <a:xfrm>
            <a:off x="157113" y="9"/>
            <a:ext cx="7028497"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ln w="12700">
            <a:miter lim="400000"/>
          </a:ln>
        </p:spPr>
      </p:pic>
      <p:sp>
        <p:nvSpPr>
          <p:cNvPr id="249" name="Slide Number Placeholder 6"/>
          <p:cNvSpPr txBox="1">
            <a:spLocks noGrp="1"/>
          </p:cNvSpPr>
          <p:nvPr>
            <p:ph type="sldNum" sz="quarter" idx="4294967295"/>
          </p:nvPr>
        </p:nvSpPr>
        <p:spPr>
          <a:xfrm>
            <a:off x="11083626" y="738825"/>
            <a:ext cx="387949" cy="277998"/>
          </a:xfrm>
          <a:prstGeom prst="rect">
            <a:avLst/>
          </a:prstGeom>
          <a:solidFill>
            <a:srgbClr val="7F7F7F"/>
          </a:solid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normAutofit fontScale="92500" lnSpcReduction="20000"/>
          </a:bodyPr>
          <a:lstStyle>
            <a:lvl1pPr algn="ctr">
              <a:spcBef>
                <a:spcPts val="600"/>
              </a:spcBef>
              <a:defRPr sz="1500">
                <a:solidFill>
                  <a:srgbClr val="FFFFFF"/>
                </a:solidFill>
              </a:defRPr>
            </a:lvl1p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lIns="45719" tIns="45720" rIns="45719" bIns="45720" anchor="t">
            <a:normAutofit/>
          </a:bodyPr>
          <a:lstStyle>
            <a:lvl1pPr>
              <a:defRPr sz="3200" spc="-100">
                <a:solidFill>
                  <a:srgbClr val="FFFFFF"/>
                </a:solidFill>
                <a:latin typeface="Inter Light"/>
                <a:ea typeface="Inter Light"/>
                <a:cs typeface="Inter Light"/>
                <a:sym typeface="Inter Light"/>
              </a:defRPr>
            </a:lvl1pPr>
          </a:lstStyle>
          <a:p>
            <a:r>
              <a:rPr lang="en-US" dirty="0"/>
              <a:t>Optionsinstitute@goddard.org</a:t>
            </a:r>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t>Thank You</a:t>
            </a:r>
          </a:p>
        </p:txBody>
      </p:sp>
    </p:spTree>
    <p:extLst>
      <p:ext uri="{BB962C8B-B14F-4D97-AF65-F5344CB8AC3E}">
        <p14:creationId xmlns:p14="http://schemas.microsoft.com/office/powerpoint/2010/main" val="10281077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1" name="Title 1"/>
          <p:cNvSpPr txBox="1"/>
          <p:nvPr/>
        </p:nvSpPr>
        <p:spPr>
          <a:xfrm>
            <a:off x="727670" y="516836"/>
            <a:ext cx="10491404"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52"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39</a:t>
            </a:fld>
            <a:endParaRPr/>
          </a:p>
        </p:txBody>
      </p:sp>
      <p:sp>
        <p:nvSpPr>
          <p:cNvPr id="253" name="Title 1"/>
          <p:cNvSpPr txBox="1"/>
          <p:nvPr/>
        </p:nvSpPr>
        <p:spPr>
          <a:xfrm>
            <a:off x="2026919" y="1531487"/>
            <a:ext cx="8138162"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a:lnSpc>
                <a:spcPct val="90000"/>
              </a:lnSpc>
              <a:defRPr sz="5500"/>
            </a:lvl1pPr>
          </a:lstStyle>
          <a:p>
            <a:r>
              <a:t>CEE Affiliates</a:t>
            </a:r>
          </a:p>
        </p:txBody>
      </p:sp>
      <p:sp>
        <p:nvSpPr>
          <p:cNvPr id="254" name="TextBox 2"/>
          <p:cNvSpPr txBox="1"/>
          <p:nvPr/>
        </p:nvSpPr>
        <p:spPr>
          <a:xfrm>
            <a:off x="3071494" y="5595613"/>
            <a:ext cx="6049012" cy="1133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rPr u="sng">
                <a:solidFill>
                  <a:srgbClr val="0563C1"/>
                </a:solidFill>
                <a:uFill>
                  <a:solidFill>
                    <a:srgbClr val="0563C1"/>
                  </a:solidFill>
                </a:uFill>
                <a:hlinkClick r:id="rId2"/>
              </a:rPr>
              <a:t>https://www.councilforeconed.org/resources/local-affiliates/</a:t>
            </a:r>
          </a:p>
          <a:p>
            <a:pPr>
              <a:defRPr>
                <a:latin typeface="Arial"/>
                <a:ea typeface="Arial"/>
                <a:cs typeface="Arial"/>
                <a:sym typeface="Arial"/>
              </a:defRPr>
            </a:pPr>
            <a:endParaRPr u="sng">
              <a:solidFill>
                <a:srgbClr val="0563C1"/>
              </a:solidFill>
              <a:uFill>
                <a:solidFill>
                  <a:srgbClr val="0563C1"/>
                </a:solidFill>
              </a:uFill>
              <a:hlinkClick r:id="rId2"/>
            </a:endParaRPr>
          </a:p>
          <a:p>
            <a:pPr algn="ctr">
              <a:defRPr>
                <a:latin typeface="Arial"/>
                <a:ea typeface="Arial"/>
                <a:cs typeface="Arial"/>
                <a:sym typeface="Arial"/>
              </a:defRPr>
            </a:pPr>
            <a:r>
              <a:t>Include your local affiliate page</a:t>
            </a:r>
          </a:p>
        </p:txBody>
      </p:sp>
      <p:pic>
        <p:nvPicPr>
          <p:cNvPr id="255" name="Picture 4" descr="Picture 4"/>
          <p:cNvPicPr>
            <a:picLocks noChangeAspect="1"/>
          </p:cNvPicPr>
          <p:nvPr/>
        </p:nvPicPr>
        <p:blipFill>
          <a:blip r:embed="rId3"/>
          <a:stretch>
            <a:fillRect/>
          </a:stretch>
        </p:blipFill>
        <p:spPr>
          <a:xfrm>
            <a:off x="3048000" y="2796851"/>
            <a:ext cx="6096000" cy="240506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4</a:t>
            </a:fld>
            <a:endParaRPr/>
          </a:p>
        </p:txBody>
      </p:sp>
      <p:sp>
        <p:nvSpPr>
          <p:cNvPr id="192" name="Title 1"/>
          <p:cNvSpPr txBox="1"/>
          <p:nvPr/>
        </p:nvSpPr>
        <p:spPr>
          <a:xfrm>
            <a:off x="737615" y="629231"/>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400" spc="-300">
                <a:solidFill>
                  <a:srgbClr val="414A58"/>
                </a:solidFill>
                <a:latin typeface="Inter"/>
                <a:ea typeface="Inter"/>
                <a:cs typeface="Inter"/>
                <a:sym typeface="Inter"/>
              </a:defRPr>
            </a:lvl1pPr>
          </a:lstStyle>
          <a:p>
            <a:r>
              <a:rPr lang="en-US" dirty="0"/>
              <a:t>About Options</a:t>
            </a:r>
          </a:p>
        </p:txBody>
      </p:sp>
      <p:pic>
        <p:nvPicPr>
          <p:cNvPr id="3" name="Picture 3">
            <a:extLst>
              <a:ext uri="{FF2B5EF4-FFF2-40B4-BE49-F238E27FC236}">
                <a16:creationId xmlns:a16="http://schemas.microsoft.com/office/drawing/2014/main" id="{1F8EF261-3E81-3522-D623-46470E12893A}"/>
              </a:ext>
            </a:extLst>
          </p:cNvPr>
          <p:cNvPicPr>
            <a:picLocks noChangeAspect="1"/>
          </p:cNvPicPr>
          <p:nvPr/>
        </p:nvPicPr>
        <p:blipFill>
          <a:blip r:embed="rId3"/>
          <a:stretch>
            <a:fillRect/>
          </a:stretch>
        </p:blipFill>
        <p:spPr>
          <a:xfrm>
            <a:off x="729344" y="1817915"/>
            <a:ext cx="4626428" cy="4615542"/>
          </a:xfrm>
          <a:prstGeom prst="rect">
            <a:avLst/>
          </a:prstGeom>
        </p:spPr>
      </p:pic>
      <p:sp>
        <p:nvSpPr>
          <p:cNvPr id="4" name="TextBox 3">
            <a:extLst>
              <a:ext uri="{FF2B5EF4-FFF2-40B4-BE49-F238E27FC236}">
                <a16:creationId xmlns:a16="http://schemas.microsoft.com/office/drawing/2014/main" id="{15730A06-CBD0-7141-971C-620F6076CC28}"/>
              </a:ext>
            </a:extLst>
          </p:cNvPr>
          <p:cNvSpPr txBox="1"/>
          <p:nvPr/>
        </p:nvSpPr>
        <p:spPr>
          <a:xfrm>
            <a:off x="6096000" y="2013858"/>
            <a:ext cx="5715000"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Wingdings"/>
              <a:buChar char="q"/>
            </a:pPr>
            <a:r>
              <a:rPr lang="en-US" sz="2800" dirty="0">
                <a:latin typeface="Tw Cen MT"/>
                <a:cs typeface="Arial"/>
              </a:rPr>
              <a:t> A program of Goddard Riverside​ </a:t>
            </a:r>
            <a:r>
              <a:rPr lang="en-US" sz="2800" dirty="0">
                <a:latin typeface="TW Cen MT"/>
                <a:cs typeface="Arial"/>
              </a:rPr>
              <a:t>(based in NYC)</a:t>
            </a:r>
            <a:br>
              <a:rPr lang="en-US" sz="2800" dirty="0">
                <a:latin typeface="Tw Cen MT"/>
                <a:cs typeface="Arial"/>
              </a:rPr>
            </a:br>
            <a:endParaRPr lang="en-US" sz="2800">
              <a:latin typeface="Calibri"/>
              <a:cs typeface="Calibri"/>
            </a:endParaRPr>
          </a:p>
          <a:p>
            <a:pPr marL="285750" indent="-285750">
              <a:buFont typeface="Wingdings"/>
              <a:buChar char="q"/>
            </a:pPr>
            <a:r>
              <a:rPr lang="en-US" sz="2800" dirty="0">
                <a:latin typeface="Tw Cen MT"/>
                <a:cs typeface="Arial"/>
              </a:rPr>
              <a:t> Founded 1986 as direct service access center ​</a:t>
            </a:r>
            <a:endParaRPr lang="en-US" sz="2800">
              <a:latin typeface="Calibri"/>
              <a:cs typeface="Calibri"/>
            </a:endParaRPr>
          </a:p>
          <a:p>
            <a:pPr>
              <a:buChar char="•"/>
            </a:pPr>
            <a:endParaRPr lang="en-US" sz="2800" dirty="0">
              <a:latin typeface="Tw Cen MT"/>
              <a:cs typeface="Arial"/>
            </a:endParaRPr>
          </a:p>
          <a:p>
            <a:r>
              <a:rPr lang="en-US" sz="2800" dirty="0">
                <a:latin typeface="Tw Cen MT"/>
                <a:cs typeface="Arial"/>
              </a:rPr>
              <a:t>Today​</a:t>
            </a:r>
            <a:endParaRPr lang="en-US" sz="2800">
              <a:latin typeface="Calibri"/>
              <a:cs typeface="Calibri"/>
            </a:endParaRPr>
          </a:p>
          <a:p>
            <a:pPr marL="285750" indent="228600">
              <a:buFont typeface="Wingdings"/>
              <a:buChar char="Ø"/>
            </a:pPr>
            <a:r>
              <a:rPr lang="en-US" sz="2800" dirty="0">
                <a:latin typeface="Tw Cen MT"/>
                <a:cs typeface="Arial"/>
              </a:rPr>
              <a:t>Access Program​</a:t>
            </a:r>
            <a:endParaRPr lang="en-US" sz="2800"/>
          </a:p>
          <a:p>
            <a:pPr marL="285750" lvl="1" indent="228600">
              <a:buFont typeface="Wingdings"/>
              <a:buChar char="Ø"/>
            </a:pPr>
            <a:r>
              <a:rPr lang="en-US" sz="2800" dirty="0">
                <a:latin typeface="Tw Cen MT"/>
                <a:cs typeface="Arial"/>
              </a:rPr>
              <a:t>Success Program​</a:t>
            </a:r>
          </a:p>
          <a:p>
            <a:pPr marL="285750" lvl="1" indent="228600">
              <a:buFont typeface="Wingdings"/>
              <a:buChar char="Ø"/>
            </a:pPr>
            <a:r>
              <a:rPr lang="en-US" sz="2800" dirty="0">
                <a:latin typeface="Tw Cen MT"/>
                <a:cs typeface="Arial"/>
              </a:rPr>
              <a:t>Professional Development Program</a:t>
            </a:r>
            <a:endParaRPr lang="en-US" sz="2800" b="0" i="0" u="none" strike="noStrike" dirty="0">
              <a:solidFill>
                <a:srgbClr val="000000"/>
              </a:solidFill>
              <a:latin typeface="Tw Cen MT"/>
              <a:cs typeface="Arial"/>
            </a:endParaRPr>
          </a:p>
        </p:txBody>
      </p:sp>
    </p:spTree>
    <p:extLst>
      <p:ext uri="{BB962C8B-B14F-4D97-AF65-F5344CB8AC3E}">
        <p14:creationId xmlns:p14="http://schemas.microsoft.com/office/powerpoint/2010/main" val="325585954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p:nvPr/>
        </p:nvSpPr>
        <p:spPr>
          <a:xfrm>
            <a:off x="1851405" y="206347"/>
            <a:ext cx="7680961" cy="1565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lnSpc>
                <a:spcPts val="5700"/>
              </a:lnSpc>
              <a:defRPr sz="5400" b="1">
                <a:solidFill>
                  <a:srgbClr val="203864"/>
                </a:solidFill>
                <a:effectLst>
                  <a:outerShdw blurRad="50800" dist="50800" dir="5400000" rotWithShape="0">
                    <a:srgbClr val="000000">
                      <a:alpha val="0"/>
                    </a:srgbClr>
                  </a:outerShdw>
                </a:effectLst>
              </a:defRPr>
            </a:lvl1pPr>
          </a:lstStyle>
          <a:p>
            <a:r>
              <a:rPr dirty="0"/>
              <a:t>Thank You to Our Sponsors!</a:t>
            </a:r>
          </a:p>
        </p:txBody>
      </p:sp>
      <p:sp>
        <p:nvSpPr>
          <p:cNvPr id="259" name="Rectangle 7"/>
          <p:cNvSpPr txBox="1"/>
          <p:nvPr/>
        </p:nvSpPr>
        <p:spPr>
          <a:xfrm>
            <a:off x="4496532" y="3244333"/>
            <a:ext cx="161291" cy="348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latin typeface="Times New Roman"/>
                <a:ea typeface="Times New Roman"/>
                <a:cs typeface="Times New Roman"/>
                <a:sym typeface="Times New Roman"/>
              </a:defRPr>
            </a:lvl1pPr>
          </a:lstStyle>
          <a:p>
            <a:r>
              <a:t> </a:t>
            </a:r>
          </a:p>
        </p:txBody>
      </p:sp>
      <p:pic>
        <p:nvPicPr>
          <p:cNvPr id="260" name="Picture 8" descr="Picture 8"/>
          <p:cNvPicPr>
            <a:picLocks noChangeAspect="1"/>
          </p:cNvPicPr>
          <p:nvPr/>
        </p:nvPicPr>
        <p:blipFill>
          <a:blip r:embed="rId2"/>
          <a:stretch>
            <a:fillRect/>
          </a:stretch>
        </p:blipFill>
        <p:spPr>
          <a:xfrm>
            <a:off x="1007616" y="1439041"/>
            <a:ext cx="1905001" cy="1874521"/>
          </a:xfrm>
          <a:prstGeom prst="rect">
            <a:avLst/>
          </a:prstGeom>
          <a:ln w="12700">
            <a:miter lim="400000"/>
          </a:ln>
        </p:spPr>
      </p:pic>
      <p:sp>
        <p:nvSpPr>
          <p:cNvPr id="261" name="Google Shape;109;p25"/>
          <p:cNvSpPr txBox="1">
            <a:spLocks noGrp="1"/>
          </p:cNvSpPr>
          <p:nvPr>
            <p:ph type="sldNum" sz="quarter" idx="4294967295"/>
          </p:nvPr>
        </p:nvSpPr>
        <p:spPr>
          <a:xfrm>
            <a:off x="11784107" y="6597458"/>
            <a:ext cx="245364" cy="243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lstStyle>
            <a:lvl1pPr>
              <a:defRPr sz="1000">
                <a:solidFill>
                  <a:srgbClr val="414A58"/>
                </a:solidFill>
                <a:latin typeface="Inter"/>
                <a:ea typeface="Inter"/>
                <a:cs typeface="Inter"/>
                <a:sym typeface="Inter"/>
              </a:defRPr>
            </a:lvl1pPr>
          </a:lstStyle>
          <a:p>
            <a:fld id="{86CB4B4D-7CA3-9044-876B-883B54F8677D}" type="slidenum">
              <a:rPr dirty="0"/>
              <a:t>40</a:t>
            </a:fld>
            <a:endParaRPr dirty="0"/>
          </a:p>
        </p:txBody>
      </p:sp>
      <p:pic>
        <p:nvPicPr>
          <p:cNvPr id="262" name="Google Shape;112;p25" descr="Google Shape;112;p25"/>
          <p:cNvPicPr>
            <a:picLocks noChangeAspect="1"/>
          </p:cNvPicPr>
          <p:nvPr/>
        </p:nvPicPr>
        <p:blipFill>
          <a:blip r:embed="rId3"/>
          <a:stretch>
            <a:fillRect/>
          </a:stretch>
        </p:blipFill>
        <p:spPr>
          <a:xfrm>
            <a:off x="3870647" y="3123291"/>
            <a:ext cx="4762501" cy="2190751"/>
          </a:xfrm>
          <a:prstGeom prst="rect">
            <a:avLst/>
          </a:prstGeom>
          <a:ln w="12700">
            <a:miter lim="400000"/>
          </a:ln>
        </p:spPr>
      </p:pic>
      <p:pic>
        <p:nvPicPr>
          <p:cNvPr id="263" name="Google Shape;113;p25" descr="Google Shape;113;p25"/>
          <p:cNvPicPr>
            <a:picLocks noChangeAspect="1"/>
          </p:cNvPicPr>
          <p:nvPr/>
        </p:nvPicPr>
        <p:blipFill>
          <a:blip r:embed="rId4"/>
          <a:stretch>
            <a:fillRect/>
          </a:stretch>
        </p:blipFill>
        <p:spPr>
          <a:xfrm>
            <a:off x="3341199" y="4918976"/>
            <a:ext cx="2952751" cy="1552576"/>
          </a:xfrm>
          <a:prstGeom prst="rect">
            <a:avLst/>
          </a:prstGeom>
          <a:ln w="12700">
            <a:miter lim="400000"/>
          </a:ln>
        </p:spPr>
      </p:pic>
      <p:pic>
        <p:nvPicPr>
          <p:cNvPr id="264" name="Google Shape;114;p25" descr="Google Shape;114;p25"/>
          <p:cNvPicPr>
            <a:picLocks noChangeAspect="1"/>
          </p:cNvPicPr>
          <p:nvPr/>
        </p:nvPicPr>
        <p:blipFill>
          <a:blip r:embed="rId5"/>
          <a:stretch>
            <a:fillRect/>
          </a:stretch>
        </p:blipFill>
        <p:spPr>
          <a:xfrm>
            <a:off x="1162592" y="4948342"/>
            <a:ext cx="1669726" cy="1799700"/>
          </a:xfrm>
          <a:prstGeom prst="rect">
            <a:avLst/>
          </a:prstGeom>
          <a:ln w="12700">
            <a:miter lim="400000"/>
          </a:ln>
        </p:spPr>
      </p:pic>
      <p:pic>
        <p:nvPicPr>
          <p:cNvPr id="265" name="Google Shape;115;p25" descr="Google Shape;115;p25"/>
          <p:cNvPicPr>
            <a:picLocks noChangeAspect="1"/>
          </p:cNvPicPr>
          <p:nvPr/>
        </p:nvPicPr>
        <p:blipFill>
          <a:blip r:embed="rId6"/>
          <a:stretch>
            <a:fillRect/>
          </a:stretch>
        </p:blipFill>
        <p:spPr>
          <a:xfrm>
            <a:off x="3546428" y="1713668"/>
            <a:ext cx="1724026" cy="1714501"/>
          </a:xfrm>
          <a:prstGeom prst="rect">
            <a:avLst/>
          </a:prstGeom>
          <a:ln w="12700">
            <a:miter lim="400000"/>
          </a:ln>
        </p:spPr>
      </p:pic>
      <p:pic>
        <p:nvPicPr>
          <p:cNvPr id="266" name="Google Shape;116;p25" descr="Google Shape;116;p25"/>
          <p:cNvPicPr>
            <a:picLocks noChangeAspect="1"/>
          </p:cNvPicPr>
          <p:nvPr/>
        </p:nvPicPr>
        <p:blipFill>
          <a:blip r:embed="rId7"/>
          <a:stretch>
            <a:fillRect/>
          </a:stretch>
        </p:blipFill>
        <p:spPr>
          <a:xfrm>
            <a:off x="592488" y="3369633"/>
            <a:ext cx="2952751" cy="1552576"/>
          </a:xfrm>
          <a:prstGeom prst="rect">
            <a:avLst/>
          </a:prstGeom>
          <a:ln w="12700">
            <a:miter lim="400000"/>
          </a:ln>
        </p:spPr>
      </p:pic>
      <p:pic>
        <p:nvPicPr>
          <p:cNvPr id="267" name="Google Shape;117;p25" descr="Google Shape;117;p25"/>
          <p:cNvPicPr>
            <a:picLocks noChangeAspect="1"/>
          </p:cNvPicPr>
          <p:nvPr/>
        </p:nvPicPr>
        <p:blipFill>
          <a:blip r:embed="rId8"/>
          <a:stretch>
            <a:fillRect/>
          </a:stretch>
        </p:blipFill>
        <p:spPr>
          <a:xfrm>
            <a:off x="8502726" y="1437232"/>
            <a:ext cx="1714501" cy="1714501"/>
          </a:xfrm>
          <a:prstGeom prst="rect">
            <a:avLst/>
          </a:prstGeom>
          <a:ln w="12700">
            <a:miter lim="400000"/>
          </a:ln>
        </p:spPr>
      </p:pic>
      <p:pic>
        <p:nvPicPr>
          <p:cNvPr id="268" name="Google Shape;118;p25" descr="Google Shape;118;p25"/>
          <p:cNvPicPr>
            <a:picLocks noChangeAspect="1"/>
          </p:cNvPicPr>
          <p:nvPr/>
        </p:nvPicPr>
        <p:blipFill>
          <a:blip r:embed="rId9"/>
          <a:stretch>
            <a:fillRect/>
          </a:stretch>
        </p:blipFill>
        <p:spPr>
          <a:xfrm>
            <a:off x="8791306" y="3313272"/>
            <a:ext cx="2857501" cy="1600201"/>
          </a:xfrm>
          <a:prstGeom prst="rect">
            <a:avLst/>
          </a:prstGeom>
          <a:ln w="12700">
            <a:miter lim="400000"/>
          </a:ln>
        </p:spPr>
      </p:pic>
      <p:pic>
        <p:nvPicPr>
          <p:cNvPr id="269" name="Google Shape;119;p25" descr="Google Shape;119;p25"/>
          <p:cNvPicPr>
            <a:picLocks noChangeAspect="1"/>
          </p:cNvPicPr>
          <p:nvPr/>
        </p:nvPicPr>
        <p:blipFill>
          <a:blip r:embed="rId10"/>
          <a:stretch>
            <a:fillRect/>
          </a:stretch>
        </p:blipFill>
        <p:spPr>
          <a:xfrm>
            <a:off x="5503578" y="1753103"/>
            <a:ext cx="2580302" cy="1407077"/>
          </a:xfrm>
          <a:prstGeom prst="rect">
            <a:avLst/>
          </a:prstGeom>
          <a:ln w="12700">
            <a:miter lim="400000"/>
          </a:ln>
        </p:spPr>
      </p:pic>
      <p:pic>
        <p:nvPicPr>
          <p:cNvPr id="270" name="Google Shape;120;p25" descr="Google Shape;120;p25"/>
          <p:cNvPicPr>
            <a:picLocks noChangeAspect="1"/>
          </p:cNvPicPr>
          <p:nvPr/>
        </p:nvPicPr>
        <p:blipFill>
          <a:blip r:embed="rId11"/>
          <a:stretch>
            <a:fillRect/>
          </a:stretch>
        </p:blipFill>
        <p:spPr>
          <a:xfrm>
            <a:off x="7194831" y="4982028"/>
            <a:ext cx="3619501" cy="174307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5</a:t>
            </a:fld>
            <a:endParaRPr/>
          </a:p>
        </p:txBody>
      </p:sp>
      <p:sp>
        <p:nvSpPr>
          <p:cNvPr id="192" name="Title 1"/>
          <p:cNvSpPr txBox="1"/>
          <p:nvPr/>
        </p:nvSpPr>
        <p:spPr>
          <a:xfrm>
            <a:off x="737615" y="629231"/>
            <a:ext cx="10424161" cy="1311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400" spc="-300">
                <a:solidFill>
                  <a:srgbClr val="414A58"/>
                </a:solidFill>
                <a:latin typeface="Inter"/>
                <a:ea typeface="Inter"/>
                <a:cs typeface="Inter"/>
                <a:sym typeface="Inter"/>
              </a:defRPr>
            </a:lvl1pPr>
          </a:lstStyle>
          <a:p>
            <a:r>
              <a:rPr lang="en-US" dirty="0"/>
              <a:t>Housekeeping</a:t>
            </a:r>
          </a:p>
          <a:p>
            <a:endParaRPr dirty="0"/>
          </a:p>
        </p:txBody>
      </p:sp>
      <p:sp>
        <p:nvSpPr>
          <p:cNvPr id="2" name="Content Placeholder 2">
            <a:extLst>
              <a:ext uri="{FF2B5EF4-FFF2-40B4-BE49-F238E27FC236}">
                <a16:creationId xmlns:a16="http://schemas.microsoft.com/office/drawing/2014/main" id="{C14B1675-FB60-8BC4-8B0B-926DDD285AB8}"/>
              </a:ext>
            </a:extLst>
          </p:cNvPr>
          <p:cNvSpPr>
            <a:spLocks noGrp="1"/>
          </p:cNvSpPr>
          <p:nvPr/>
        </p:nvSpPr>
        <p:spPr bwMode="auto">
          <a:xfrm>
            <a:off x="1225079" y="1284514"/>
            <a:ext cx="945749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6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BD0D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10CF9B"/>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spcBef>
                <a:spcPts val="500"/>
              </a:spcBef>
              <a:buNone/>
            </a:pPr>
            <a:endParaRPr lang="en-US" altLang="en-US" dirty="0">
              <a:ea typeface="+mn-lt"/>
              <a:cs typeface="+mn-lt"/>
            </a:endParaRPr>
          </a:p>
          <a:p>
            <a:pPr marL="318770" indent="-318770">
              <a:lnSpc>
                <a:spcPct val="120000"/>
              </a:lnSpc>
              <a:spcBef>
                <a:spcPts val="500"/>
              </a:spcBef>
            </a:pPr>
            <a:r>
              <a:rPr lang="en-US" dirty="0">
                <a:ea typeface="+mn-lt"/>
                <a:cs typeface="+mn-lt"/>
              </a:rPr>
              <a:t>Evaluation</a:t>
            </a:r>
            <a:endParaRPr lang="en-US" altLang="en-US" dirty="0">
              <a:ea typeface="+mn-lt"/>
              <a:cs typeface="+mn-lt"/>
            </a:endParaRPr>
          </a:p>
          <a:p>
            <a:pPr marL="318770" indent="-318770">
              <a:lnSpc>
                <a:spcPct val="120000"/>
              </a:lnSpc>
              <a:spcBef>
                <a:spcPts val="500"/>
              </a:spcBef>
            </a:pPr>
            <a:r>
              <a:rPr lang="en-US" dirty="0">
                <a:ea typeface="+mn-lt"/>
                <a:cs typeface="+mn-lt"/>
              </a:rPr>
              <a:t>One Mic </a:t>
            </a:r>
          </a:p>
          <a:p>
            <a:pPr marL="318770" indent="-318770">
              <a:lnSpc>
                <a:spcPct val="120000"/>
              </a:lnSpc>
              <a:spcBef>
                <a:spcPts val="500"/>
              </a:spcBef>
            </a:pPr>
            <a:r>
              <a:rPr lang="en-US" dirty="0">
                <a:ea typeface="+mn-lt"/>
                <a:cs typeface="+mn-lt"/>
              </a:rPr>
              <a:t>Cameras on is Highly Encouraged </a:t>
            </a:r>
          </a:p>
          <a:p>
            <a:pPr marL="318770" indent="-318770">
              <a:lnSpc>
                <a:spcPct val="120000"/>
              </a:lnSpc>
              <a:spcBef>
                <a:spcPts val="500"/>
              </a:spcBef>
            </a:pPr>
            <a:r>
              <a:rPr lang="en-US" dirty="0">
                <a:ea typeface="+mn-lt"/>
                <a:cs typeface="+mn-lt"/>
              </a:rPr>
              <a:t>Participation Highly Encouraged </a:t>
            </a:r>
            <a:endParaRPr lang="en-US" altLang="en-US" dirty="0"/>
          </a:p>
          <a:p>
            <a:pPr marL="318770" indent="-318770">
              <a:lnSpc>
                <a:spcPct val="120000"/>
              </a:lnSpc>
              <a:spcBef>
                <a:spcPts val="500"/>
              </a:spcBef>
            </a:pPr>
            <a:r>
              <a:rPr lang="en-US" altLang="en-US" dirty="0"/>
              <a:t>Step Up, Step Back</a:t>
            </a:r>
          </a:p>
        </p:txBody>
      </p:sp>
      <p:pic>
        <p:nvPicPr>
          <p:cNvPr id="3" name="Picture 3">
            <a:extLst>
              <a:ext uri="{FF2B5EF4-FFF2-40B4-BE49-F238E27FC236}">
                <a16:creationId xmlns:a16="http://schemas.microsoft.com/office/drawing/2014/main" id="{DEBC11EC-79C2-5F02-A300-C9B95A9CCDA7}"/>
              </a:ext>
            </a:extLst>
          </p:cNvPr>
          <p:cNvPicPr>
            <a:picLocks noChangeAspect="1"/>
          </p:cNvPicPr>
          <p:nvPr/>
        </p:nvPicPr>
        <p:blipFill>
          <a:blip r:embed="rId2"/>
          <a:stretch>
            <a:fillRect/>
          </a:stretch>
        </p:blipFill>
        <p:spPr>
          <a:xfrm>
            <a:off x="7064829" y="1707580"/>
            <a:ext cx="4180114" cy="4313696"/>
          </a:xfrm>
          <a:prstGeom prst="rect">
            <a:avLst/>
          </a:prstGeom>
        </p:spPr>
      </p:pic>
    </p:spTree>
    <p:extLst>
      <p:ext uri="{BB962C8B-B14F-4D97-AF65-F5344CB8AC3E}">
        <p14:creationId xmlns:p14="http://schemas.microsoft.com/office/powerpoint/2010/main" val="15046749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Presenter </a:t>
            </a:r>
            <a:endParaRPr dirty="0"/>
          </a:p>
        </p:txBody>
      </p:sp>
      <p:sp>
        <p:nvSpPr>
          <p:cNvPr id="19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6</a:t>
            </a:fld>
            <a:endParaRPr/>
          </a:p>
        </p:txBody>
      </p:sp>
      <p:sp>
        <p:nvSpPr>
          <p:cNvPr id="197" name="Title 1"/>
          <p:cNvSpPr txBox="1"/>
          <p:nvPr/>
        </p:nvSpPr>
        <p:spPr>
          <a:xfrm>
            <a:off x="883919" y="1469529"/>
            <a:ext cx="10424162"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u="sng">
                <a:latin typeface="Helvetica Neue"/>
                <a:ea typeface="Helvetica Neue"/>
                <a:cs typeface="Helvetica Neue"/>
                <a:sym typeface="Helvetica Neue"/>
              </a:defRPr>
            </a:lvl1pPr>
          </a:lstStyle>
          <a:p>
            <a:r>
              <a:rPr lang="en-US" u="none" dirty="0"/>
              <a:t>Clarissa Delgado</a:t>
            </a:r>
            <a:endParaRPr u="none" dirty="0"/>
          </a:p>
        </p:txBody>
      </p:sp>
      <p:sp>
        <p:nvSpPr>
          <p:cNvPr id="198" name="Content Placeholder 2"/>
          <p:cNvSpPr txBox="1"/>
          <p:nvPr/>
        </p:nvSpPr>
        <p:spPr>
          <a:xfrm>
            <a:off x="829491" y="2095578"/>
            <a:ext cx="7441476" cy="43170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p>
            <a:pPr>
              <a:lnSpc>
                <a:spcPct val="90000"/>
              </a:lnSpc>
              <a:spcBef>
                <a:spcPts val="1000"/>
              </a:spcBef>
              <a:defRPr sz="2800"/>
            </a:pPr>
            <a:r>
              <a:rPr lang="en-US" i="1" dirty="0"/>
              <a:t>Trainer/College Access Counselor</a:t>
            </a:r>
            <a:r>
              <a:rPr i="1" dirty="0"/>
              <a:t>, </a:t>
            </a:r>
            <a:r>
              <a:rPr lang="en-US" i="1" dirty="0"/>
              <a:t>Options Institute</a:t>
            </a:r>
            <a:endParaRPr lang="en-US" dirty="0"/>
          </a:p>
          <a:p>
            <a:pPr marL="457200" indent="-457200">
              <a:lnSpc>
                <a:spcPct val="90000"/>
              </a:lnSpc>
              <a:spcBef>
                <a:spcPts val="1000"/>
              </a:spcBef>
              <a:buFont typeface="Arial" panose="020B0604020202020204" pitchFamily="34" charset="0"/>
              <a:buChar char="•"/>
              <a:defRPr sz="2800"/>
            </a:pPr>
            <a:r>
              <a:rPr lang="en-US" sz="2400" dirty="0"/>
              <a:t>Born and raised in Queens, New York. </a:t>
            </a:r>
          </a:p>
          <a:p>
            <a:pPr marL="457200" indent="-457200">
              <a:lnSpc>
                <a:spcPct val="90000"/>
              </a:lnSpc>
              <a:spcBef>
                <a:spcPts val="1000"/>
              </a:spcBef>
              <a:buFont typeface="Arial" panose="020B0604020202020204" pitchFamily="34" charset="0"/>
              <a:buChar char="•"/>
              <a:defRPr sz="2800"/>
            </a:pPr>
            <a:r>
              <a:rPr lang="en-US" sz="2400" dirty="0"/>
              <a:t>Worked for the NYC Department of Education for 8 years as an English teacher, college advisor, and mentor.</a:t>
            </a:r>
          </a:p>
          <a:p>
            <a:pPr marL="457200" indent="-457200">
              <a:lnSpc>
                <a:spcPct val="90000"/>
              </a:lnSpc>
              <a:spcBef>
                <a:spcPts val="1000"/>
              </a:spcBef>
              <a:buFont typeface="Arial" panose="020B0604020202020204" pitchFamily="34" charset="0"/>
              <a:buChar char="•"/>
              <a:defRPr sz="2800"/>
            </a:pPr>
            <a:r>
              <a:rPr lang="en-US" sz="2400" dirty="0"/>
              <a:t>Passionate about college and career readiness and is a firm believer that lack of access to information is one of the biggest barriers underrepresented communities face when it comes to postsecondary planning.</a:t>
            </a:r>
          </a:p>
          <a:p>
            <a:pPr marL="457200" indent="-457200">
              <a:lnSpc>
                <a:spcPct val="90000"/>
              </a:lnSpc>
              <a:spcBef>
                <a:spcPts val="1000"/>
              </a:spcBef>
              <a:buFont typeface="Arial" panose="020B0604020202020204" pitchFamily="34" charset="0"/>
              <a:buChar char="•"/>
              <a:defRPr sz="2800"/>
            </a:pPr>
            <a:r>
              <a:rPr lang="en-US" sz="2400" dirty="0"/>
              <a:t>Pastime activities include singing, writing, &amp; listening to podcasts</a:t>
            </a:r>
          </a:p>
        </p:txBody>
      </p:sp>
      <p:pic>
        <p:nvPicPr>
          <p:cNvPr id="3" name="Picture 3">
            <a:extLst>
              <a:ext uri="{FF2B5EF4-FFF2-40B4-BE49-F238E27FC236}">
                <a16:creationId xmlns:a16="http://schemas.microsoft.com/office/drawing/2014/main" id="{A3460E52-667D-DF66-595F-90E62AC76B7F}"/>
              </a:ext>
            </a:extLst>
          </p:cNvPr>
          <p:cNvPicPr>
            <a:picLocks noChangeAspect="1"/>
          </p:cNvPicPr>
          <p:nvPr/>
        </p:nvPicPr>
        <p:blipFill rotWithShape="1">
          <a:blip r:embed="rId2"/>
          <a:srcRect r="200" b="11200"/>
          <a:stretch/>
        </p:blipFill>
        <p:spPr>
          <a:xfrm>
            <a:off x="8579223" y="2467609"/>
            <a:ext cx="3117952" cy="2774290"/>
          </a:xfrm>
          <a:prstGeom prst="rect">
            <a:avLst/>
          </a:prstGeom>
        </p:spPr>
      </p:pic>
    </p:spTree>
    <p:extLst>
      <p:ext uri="{BB962C8B-B14F-4D97-AF65-F5344CB8AC3E}">
        <p14:creationId xmlns:p14="http://schemas.microsoft.com/office/powerpoint/2010/main" val="3633934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7</a:t>
            </a:fld>
            <a:endParaRPr/>
          </a:p>
        </p:txBody>
      </p:sp>
      <p:sp>
        <p:nvSpPr>
          <p:cNvPr id="192" name="Title 1"/>
          <p:cNvSpPr txBox="1"/>
          <p:nvPr/>
        </p:nvSpPr>
        <p:spPr>
          <a:xfrm>
            <a:off x="737615" y="629231"/>
            <a:ext cx="10424161" cy="76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t>Objectives</a:t>
            </a:r>
          </a:p>
        </p:txBody>
      </p:sp>
      <p:sp>
        <p:nvSpPr>
          <p:cNvPr id="193" name="TextBox 4"/>
          <p:cNvSpPr txBox="1"/>
          <p:nvPr/>
        </p:nvSpPr>
        <p:spPr>
          <a:xfrm>
            <a:off x="873856" y="1561382"/>
            <a:ext cx="10520049" cy="43088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lvl1pPr marL="285750" indent="-285750">
              <a:buSzPct val="100000"/>
              <a:buFont typeface="Arial"/>
              <a:buChar char="•"/>
            </a:lvl1pPr>
          </a:lstStyle>
          <a:p>
            <a:pPr marL="0" indent="0" fontAlgn="base">
              <a:buNone/>
            </a:pPr>
            <a:endParaRPr lang="en-US" sz="3200" dirty="0"/>
          </a:p>
          <a:p>
            <a:pPr fontAlgn="base"/>
            <a:r>
              <a:rPr lang="en-US" sz="3200" dirty="0"/>
              <a:t>Understand the criteria that go into crafting strong essays and letters of recommendation. </a:t>
            </a:r>
          </a:p>
          <a:p>
            <a:pPr marL="0" indent="0" fontAlgn="base">
              <a:buNone/>
            </a:pPr>
            <a:endParaRPr lang="en-US" sz="3200" dirty="0"/>
          </a:p>
          <a:p>
            <a:pPr fontAlgn="base"/>
            <a:r>
              <a:rPr lang="en-US" sz="3200" dirty="0"/>
              <a:t>Provide specific feedback to students, parents, and recommenders about essay and recommendation drafts to ensure high quality submissions. </a:t>
            </a:r>
          </a:p>
          <a:p>
            <a:pPr fontAlgn="base"/>
            <a:endParaRPr lang="en-US" sz="3200" dirty="0"/>
          </a:p>
          <a:p>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8</a:t>
            </a:fld>
            <a:endParaRPr/>
          </a:p>
        </p:txBody>
      </p:sp>
      <p:sp>
        <p:nvSpPr>
          <p:cNvPr id="188" name="Title 1"/>
          <p:cNvSpPr txBox="1"/>
          <p:nvPr/>
        </p:nvSpPr>
        <p:spPr>
          <a:xfrm>
            <a:off x="737615" y="629231"/>
            <a:ext cx="10424161" cy="76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t>Agenda</a:t>
            </a:r>
          </a:p>
        </p:txBody>
      </p:sp>
      <p:sp>
        <p:nvSpPr>
          <p:cNvPr id="189" name="TextBox 5"/>
          <p:cNvSpPr txBox="1"/>
          <p:nvPr/>
        </p:nvSpPr>
        <p:spPr>
          <a:xfrm>
            <a:off x="643819" y="1532626"/>
            <a:ext cx="10689928" cy="3970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lvl1pPr marL="285750" indent="-285750">
              <a:buSzPct val="100000"/>
              <a:buFont typeface="Arial"/>
              <a:buChar char="•"/>
              <a:defRPr>
                <a:latin typeface="Calibri Light"/>
                <a:ea typeface="Calibri Light"/>
                <a:cs typeface="Calibri Light"/>
                <a:sym typeface="Calibri Light"/>
              </a:defRPr>
            </a:lvl1pPr>
          </a:lstStyle>
          <a:p>
            <a:r>
              <a:rPr lang="en-US" sz="3600" dirty="0">
                <a:latin typeface="+mn-lt"/>
              </a:rPr>
              <a:t>Introduction</a:t>
            </a:r>
          </a:p>
          <a:p>
            <a:pPr fontAlgn="base"/>
            <a:r>
              <a:rPr lang="en-US" sz="3600" dirty="0">
                <a:latin typeface="+mn-lt"/>
              </a:rPr>
              <a:t>Why are college essays important?</a:t>
            </a:r>
          </a:p>
          <a:p>
            <a:pPr fontAlgn="base"/>
            <a:r>
              <a:rPr lang="en-US" sz="3600" dirty="0">
                <a:latin typeface="+mn-lt"/>
              </a:rPr>
              <a:t>Features of a strong college essay </a:t>
            </a:r>
          </a:p>
          <a:p>
            <a:pPr fontAlgn="base"/>
            <a:r>
              <a:rPr lang="en-US" sz="3600" dirty="0">
                <a:latin typeface="+mn-lt"/>
              </a:rPr>
              <a:t>Providing essay feedback </a:t>
            </a:r>
          </a:p>
          <a:p>
            <a:pPr fontAlgn="base"/>
            <a:r>
              <a:rPr lang="en-US" sz="3600" dirty="0">
                <a:latin typeface="+mn-lt"/>
              </a:rPr>
              <a:t>Recommendation Letters: Context, Dos and </a:t>
            </a:r>
            <a:r>
              <a:rPr lang="en-US" sz="3600" dirty="0" err="1">
                <a:latin typeface="+mn-lt"/>
              </a:rPr>
              <a:t>Donts</a:t>
            </a:r>
            <a:r>
              <a:rPr lang="en-US" sz="3600" dirty="0">
                <a:latin typeface="+mn-lt"/>
              </a:rPr>
              <a:t> </a:t>
            </a:r>
          </a:p>
          <a:p>
            <a:pPr fontAlgn="base"/>
            <a:r>
              <a:rPr lang="en-US" sz="3600">
                <a:latin typeface="+mn-lt"/>
              </a:rPr>
              <a:t>Brag Sheet </a:t>
            </a:r>
          </a:p>
          <a:p>
            <a:r>
              <a:rPr lang="en-US" sz="3600" dirty="0">
                <a:latin typeface="+mn-lt"/>
              </a:rPr>
              <a:t>Q&amp;A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542413" y="2339869"/>
            <a:ext cx="6201698" cy="914401"/>
          </a:xfrm>
        </p:spPr>
        <p:txBody>
          <a:bodyPr lIns="45719" tIns="45720" rIns="45719" bIns="45720" anchor="t">
            <a:noAutofit/>
          </a:bodyPr>
          <a:lstStyle/>
          <a:p>
            <a:r>
              <a:rPr lang="en-US" altLang="en-US" sz="4000" b="1" dirty="0">
                <a:solidFill>
                  <a:schemeClr val="tx1"/>
                </a:solidFill>
                <a:ea typeface="ＭＳ Ｐゴシック"/>
              </a:rPr>
              <a:t>Making Applications Stronger: Essays</a:t>
            </a:r>
            <a:endParaRPr lang="en-US" sz="4000" b="1">
              <a:solidFill>
                <a:schemeClr val="tx1"/>
              </a:solidFill>
            </a:endParaRPr>
          </a:p>
        </p:txBody>
      </p:sp>
      <p:pic>
        <p:nvPicPr>
          <p:cNvPr id="3" name="Picture 3" descr="Logo&#10;&#10;Description automatically generated">
            <a:extLst>
              <a:ext uri="{FF2B5EF4-FFF2-40B4-BE49-F238E27FC236}">
                <a16:creationId xmlns:a16="http://schemas.microsoft.com/office/drawing/2014/main" id="{858E7CC3-A6DC-5424-56DA-D6EB87099797}"/>
              </a:ext>
            </a:extLst>
          </p:cNvPr>
          <p:cNvPicPr>
            <a:picLocks noChangeAspect="1"/>
          </p:cNvPicPr>
          <p:nvPr/>
        </p:nvPicPr>
        <p:blipFill>
          <a:blip r:embed="rId3"/>
          <a:stretch>
            <a:fillRect/>
          </a:stretch>
        </p:blipFill>
        <p:spPr>
          <a:xfrm>
            <a:off x="4367913" y="3723164"/>
            <a:ext cx="2743200" cy="2877911"/>
          </a:xfrm>
          <a:prstGeom prst="rect">
            <a:avLst/>
          </a:prstGeom>
        </p:spPr>
      </p:pic>
    </p:spTree>
    <p:extLst>
      <p:ext uri="{BB962C8B-B14F-4D97-AF65-F5344CB8AC3E}">
        <p14:creationId xmlns:p14="http://schemas.microsoft.com/office/powerpoint/2010/main" val="3401789774"/>
      </p:ext>
    </p:extLst>
  </p:cSld>
  <p:clrMapOvr>
    <a:masterClrMapping/>
  </p:clrMapOvr>
  <p:transition/>
</p:sld>
</file>

<file path=ppt/theme/_rels/them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PowerPoint Institut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1738</TotalTime>
  <Words>2952</Words>
  <Application>Microsoft Office PowerPoint</Application>
  <PresentationFormat>Widescreen</PresentationFormat>
  <Paragraphs>634</Paragraphs>
  <Slides>40</Slides>
  <Notes>25</Notes>
  <HiddenSlides>3</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1_Office Theme</vt:lpstr>
      <vt:lpstr>1_PowerPoint Institute theme</vt:lpstr>
      <vt:lpstr>Presented by: Clarissa Delgado  Email: Optionsinstitute@goddard.org  Date: January 31,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essays are important</vt:lpstr>
      <vt:lpstr>College Essays</vt:lpstr>
      <vt:lpstr>Factors of a strong college essay</vt:lpstr>
      <vt:lpstr>College Essay: Dos and Don'ts </vt:lpstr>
      <vt:lpstr>Structured Brainstorming</vt:lpstr>
      <vt:lpstr>Identify Common Thread</vt:lpstr>
      <vt:lpstr>Essay Feedback</vt:lpstr>
      <vt:lpstr>Essay Feedback – ARROW Method</vt:lpstr>
      <vt:lpstr>PowerPoint Presentation</vt:lpstr>
      <vt:lpstr>Counselor vs Teacher Letters of Recommendation</vt:lpstr>
      <vt:lpstr>Letters of Recommendation: Dos and Donts </vt:lpstr>
      <vt:lpstr>Recommendation Letter Analysis</vt:lpstr>
      <vt:lpstr>Example 1</vt:lpstr>
      <vt:lpstr>Example 2</vt:lpstr>
      <vt:lpstr>So many students, so little time</vt:lpstr>
      <vt:lpstr>Brag Sheet</vt:lpstr>
      <vt:lpstr>What does a brag sheet look like?</vt:lpstr>
      <vt:lpstr>Brag Sheet Template</vt:lpstr>
      <vt:lpstr>Brag Sheet Template</vt:lpstr>
      <vt:lpstr>Action Plan: Create a Workshop</vt:lpstr>
      <vt:lpstr>Action Plan</vt:lpstr>
      <vt:lpstr>College Essay Resources</vt:lpstr>
      <vt:lpstr>Recommendation Resources</vt:lpstr>
      <vt:lpstr>PowerPoint Presentation</vt:lpstr>
      <vt:lpstr>PowerPoint Presentation</vt:lpstr>
      <vt:lpstr>PowerPoint Presentation</vt:lpstr>
      <vt:lpstr>PowerPoint Presentation</vt:lpstr>
      <vt:lpstr>PowerPoint Presentation</vt:lpstr>
      <vt:lpstr>Optionsinstitute@goddard.org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dc:creator>Clarissa</dc:creator>
  <cp:lastModifiedBy>Clarissa Delgado</cp:lastModifiedBy>
  <cp:revision>608</cp:revision>
  <dcterms:modified xsi:type="dcterms:W3CDTF">2023-01-31T18:45:41Z</dcterms:modified>
</cp:coreProperties>
</file>