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3"/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embeddedFontLst>
    <p:embeddedFont>
      <p:font typeface="Inter Light"/>
      <p:regular r:id="rId43"/>
      <p:bold r:id="rId44"/>
    </p:embeddedFont>
    <p:embeddedFont>
      <p:font typeface="Inter SemiBold"/>
      <p:regular r:id="rId45"/>
      <p:bold r:id="rId46"/>
    </p:embeddedFont>
    <p:embeddedFont>
      <p:font typeface="Roboto"/>
      <p:regular r:id="rId47"/>
      <p:bold r:id="rId48"/>
      <p:italic r:id="rId49"/>
      <p:boldItalic r:id="rId50"/>
    </p:embeddedFont>
    <p:embeddedFont>
      <p:font typeface="Inter"/>
      <p:regular r:id="rId51"/>
      <p:bold r:id="rId52"/>
    </p:embeddedFont>
    <p:embeddedFont>
      <p:font typeface="Open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InterLight-bold.fntdata"/><Relationship Id="rId43" Type="http://schemas.openxmlformats.org/officeDocument/2006/relationships/font" Target="fonts/InterLight-regular.fntdata"/><Relationship Id="rId46" Type="http://schemas.openxmlformats.org/officeDocument/2006/relationships/font" Target="fonts/InterSemiBold-bold.fntdata"/><Relationship Id="rId45" Type="http://schemas.openxmlformats.org/officeDocument/2006/relationships/font" Target="fonts/Inter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Inter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OpenSans-regular.fntdata"/><Relationship Id="rId52" Type="http://schemas.openxmlformats.org/officeDocument/2006/relationships/font" Target="fonts/Inter-bold.fntdata"/><Relationship Id="rId11" Type="http://schemas.openxmlformats.org/officeDocument/2006/relationships/slide" Target="slides/slide5.xml"/><Relationship Id="rId55" Type="http://schemas.openxmlformats.org/officeDocument/2006/relationships/font" Target="fonts/OpenSans-italic.fntdata"/><Relationship Id="rId10" Type="http://schemas.openxmlformats.org/officeDocument/2006/relationships/slide" Target="slides/slide4.xml"/><Relationship Id="rId54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Web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60fd8f8a4_1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Web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060fd8f8a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/>
              <a:t>🍐 This is a Pear Deck Text Slide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 txBox="1"/>
          <p:nvPr>
            <p:ph idx="12" type="sldNum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18:notes"/>
          <p:cNvSpPr txBox="1"/>
          <p:nvPr>
            <p:ph idx="10" type="dt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/>
              <a:t>5/29/2015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60fd8f8a4_1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060fd8f8a4_1_9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060fd8f8a4_1_90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60fd8f8a4_1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060fd8f8a4_1_1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Web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060fd8f8a4_1_17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60fd8f8a4_1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060fd8f8a4_1_111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060fd8f8a4_1_111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60fd8f8a4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060fd8f8a4_1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060fd8f8a4_1_10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60fd8f8a4_1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060fd8f8a4_1_4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060fd8f8a4_1_42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60fd8f8a4_1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60fd8f8a4_1_9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060fd8f8a4_1_96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60fd8f8a4_1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060fd8f8a4_1_10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060fd8f8a4_1_103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060fd8f8a4_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060fd8f8a4_1_5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060fd8f8a4_1_54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060fd8f8a4_1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060fd8f8a4_1_11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060fd8f8a4_1_117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060fd8f8a4_1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060fd8f8a4_1_6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060fd8f8a4_1_68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060fd8f8a4_1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060fd8f8a4_1_13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2060fd8f8a4_1_134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060fd8f8a4_1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060fd8f8a4_1_6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060fd8f8a4_1_62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060fd8f8a4_1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060fd8f8a4_1_12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2060fd8f8a4_1_127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060fd8f8a4_1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060fd8f8a4_1_4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060fd8f8a4_1_48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060fd8f8a4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060fd8f8a4_1_8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Web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060fd8f8a4_1_80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46a16f22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2046a16f220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g2046a16f220_0_0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060fd8f8a4_1_14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060fd8f8a4_1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060fd8f8a4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060fd8f8a4_1_3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060fd8f8a4_1_36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0471c9de28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0471c9de28_0_21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0471c9de28_0_21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2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6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6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7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7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8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463d754d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463d754dd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Text Slide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0463d754dd_0_0:notes"/>
          <p:cNvSpPr txBox="1"/>
          <p:nvPr>
            <p:ph idx="12" type="sldNum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Madam C.J. Walker marries into it., B: Someone gives it to her., C: She opens a heavily subsidized business supported by government., D: The marketplace provides opportunity.,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685800" y="1143000"/>
            <a:ext cx="54864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" type="body"/>
          </p:nvPr>
        </p:nvSpPr>
        <p:spPr>
          <a:xfrm>
            <a:off x="812801" y="4146547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699049" y="2290416"/>
            <a:ext cx="10830336" cy="3363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699049" y="1477615"/>
            <a:ext cx="10830336" cy="1035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750886" y="1552715"/>
            <a:ext cx="10691814" cy="475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750886" y="1552715"/>
            <a:ext cx="10691814" cy="475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699049" y="2290416"/>
            <a:ext cx="10830336" cy="3363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body"/>
          </p:nvPr>
        </p:nvSpPr>
        <p:spPr>
          <a:xfrm>
            <a:off x="699049" y="1477615"/>
            <a:ext cx="10830336" cy="1035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699049" y="2290416"/>
            <a:ext cx="10830336" cy="3363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699049" y="1477615"/>
            <a:ext cx="10830336" cy="1035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rgbClr val="2C38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2" type="body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solidFill>
            <a:srgbClr val="2C3842"/>
          </a:solidFill>
          <a:ln cap="flat" cmpd="sng" w="12700">
            <a:solidFill>
              <a:srgbClr val="2C38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3" type="body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rgbClr val="2C38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idx="1" type="subTitle"/>
          </p:nvPr>
        </p:nvSpPr>
        <p:spPr>
          <a:xfrm>
            <a:off x="732187" y="861392"/>
            <a:ext cx="9144000" cy="61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699049" y="2290416"/>
            <a:ext cx="10830336" cy="3363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3" type="body"/>
          </p:nvPr>
        </p:nvSpPr>
        <p:spPr>
          <a:xfrm>
            <a:off x="699049" y="1477615"/>
            <a:ext cx="10830336" cy="1035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2" type="body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812801" y="4146547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24"/>
          <p:cNvPicPr preferRelativeResize="0"/>
          <p:nvPr/>
        </p:nvPicPr>
        <p:blipFill rotWithShape="1">
          <a:blip r:embed="rId2">
            <a:alphaModFix/>
          </a:blip>
          <a:srcRect b="1138" l="0" r="0" t="805"/>
          <a:stretch/>
        </p:blipFill>
        <p:spPr>
          <a:xfrm>
            <a:off x="0" y="0"/>
            <a:ext cx="92909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"/>
          <p:cNvPicPr preferRelativeResize="0"/>
          <p:nvPr/>
        </p:nvPicPr>
        <p:blipFill rotWithShape="1">
          <a:blip r:embed="rId3">
            <a:alphaModFix/>
          </a:blip>
          <a:srcRect b="13140" l="21989" r="31320" t="16063"/>
          <a:stretch/>
        </p:blipFill>
        <p:spPr>
          <a:xfrm>
            <a:off x="4644767" y="0"/>
            <a:ext cx="538700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917" y="4896474"/>
            <a:ext cx="1270001" cy="88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Text">
  <p:cSld name="1_Title and 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59637" y="-636102"/>
            <a:ext cx="15259260" cy="753386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42454" y="70363"/>
            <a:ext cx="1465618" cy="12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/>
          <p:nvPr/>
        </p:nvSpPr>
        <p:spPr>
          <a:xfrm flipH="1" rot="10800000">
            <a:off x="790416" y="1291708"/>
            <a:ext cx="10611173" cy="45720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1"/>
          <p:cNvPicPr preferRelativeResize="0"/>
          <p:nvPr/>
        </p:nvPicPr>
        <p:blipFill rotWithShape="1">
          <a:blip r:embed="rId1">
            <a:alphaModFix/>
          </a:blip>
          <a:srcRect b="0" l="0" r="19682" t="8823"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  <p:sldLayoutId id="2147483667" r:id="rId3"/>
    <p:sldLayoutId id="214748366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tawni.Ferrarini@gmail.com" TargetMode="External"/><Relationship Id="rId4" Type="http://schemas.openxmlformats.org/officeDocument/2006/relationships/hyperlink" Target="https://www.tawni.org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hyperlink" Target="https://prezi.com/p/taavjswgm5dv/?present=1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cHJlemkuY29tL3AvdGFhdmpzd2dtNWR2Lz9wcmVzZW50PTEiLCJhbnN3ZXJzIjpbXX0=pearId=magic-pear-shape-identifier" TargetMode="External"/><Relationship Id="rId7" Type="http://schemas.openxmlformats.org/officeDocument/2006/relationships/image" Target="../media/image27.png"/><Relationship Id="rId8" Type="http://schemas.openxmlformats.org/officeDocument/2006/relationships/hyperlink" Target="http://dontchangethislink.peardeckmagic.zone?eyJ0eXBlIjoiZ29vZ2xlLXNsaWRlcy1hZGRvbi1yZXNwb25zZS1mb290ZXIiLCJsYXN0RWRpdGVkQnkiOiIxMTIyMzUwNDIwMzcyNjQzMjgzNzAiLCJwcmVzZW50YXRpb25JZCI6IjFDSFZ2WHlYdzktQXVUdEJNNnV1U1FsUHN5Tk1DeEp2TDcyNDFzalZsY2pvIiwiY29udGVudElkIjoiY3VzdG9tLXJlc3BvbnNlLWVtYmVkZGVkV2Vic2l0ZSIsInNsaWRlSWQiOiJwMTYiLCJjb250ZW50SW5zdGFuY2VJZCI6IjFDSFZ2WHlYdzktQXVUdEJNNnV1U1FsUHN5Tk1DeEp2TDcyNDFzalZsY2pvLzExODFlOWRlLTNiNzEtNGYyMi04NGVhLTIzNTMyNWY2NDg1MSJ9pearId=magic-pear-metadata-identifi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hyperlink" Target="https://prezi.com/p/taavjswgm5dv/?present=1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cHJlemkuY29tL3AvdGFhdmpzd2dtNWR2Lz9wcmVzZW50PTEiLCJhbnN3ZXJzIjpbXX0=pearId=magic-pear-shape-identifier" TargetMode="External"/><Relationship Id="rId7" Type="http://schemas.openxmlformats.org/officeDocument/2006/relationships/image" Target="../media/image27.png"/><Relationship Id="rId8" Type="http://schemas.openxmlformats.org/officeDocument/2006/relationships/hyperlink" Target="http://dontchangethislink.peardeckmagic.zone?eyJ0eXBlIjoiZ29vZ2xlLXNsaWRlcy1hZGRvbi1yZXNwb25zZS1mb290ZXIiLCJsYXN0RWRpdGVkQnkiOiIxMTIyMzUwNDIwMzcyNjQzMjgzNzAiLCJwcmVzZW50YXRpb25JZCI6IjFDSFZ2WHlYdzktQXVUdEJNNnV1U1FsUHN5Tk1DeEp2TDcyNDFzalZsY2pvIiwiY29udGVudElkIjoiY3VzdG9tLXJlc3BvbnNlLWVtYmVkZGVkV2Vic2l0ZSIsInNsaWRlSWQiOiJwMTYiLCJjb250ZW50SW5zdGFuY2VJZCI6IjFDSFZ2WHlYdzktQXVUdEJNNnV1U1FsUHN5Tk1DeEp2TDcyNDFzalZsY2pvLzExODFlOWRlLTNiNzEtNGYyMi04NGVhLTIzNTMyNWY2NDg1MSJ9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DSFZ2WHlYdzktQXVUdEJNNnV1U1FsUHN5Tk1DeEp2TDcyNDFzalZsY2pvIiwiY29udGVudElkIjoiY3VzdG9tLXJlc3BvbnNlLWZyZWVSZXNwb25zZS10ZXh0Iiwic2xpZGVJZCI6InAxNyIsImNvbnRlbnRJbnN0YW5jZUlkIjoiMUNIVnZYeVh3OS1BdVR0Qk02dXVTUWxQc3lOTUN4SnZMNzI0MXNqVmxjam8vOTQ5YjRjY2QtY2I4ZC00ZTM3LTlmNzYtN2NlNjg0ZGMzYTM1In0=pearId=magic-pear-metadata-identifier" TargetMode="External"/><Relationship Id="rId7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DSFZ2WHlYdzktQXVUdEJNNnV1U1FsUHN5Tk1DeEp2TDcyNDFzalZsY2pvIiwiY29udGVudElkIjoiY3VzdG9tLXJlc3BvbnNlLWZyZWVSZXNwb25zZS10ZXh0Iiwic2xpZGVJZCI6InAxOCIsImNvbnRlbnRJbnN0YW5jZUlkIjoiMUNIVnZYeVh3OS1BdVR0Qk02dXVTUWxQc3lOTUN4SnZMNzI0MXNqVmxjam8vN2I2MjlmNDEtMTAyYy00MGZlLTgzMmMtNDU0Zjc0ZDE4YzNkIn0=pearId=magic-pear-metadata-identifier" TargetMode="External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yDYObStkiCQ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d3d3LnlvdXR1YmUuY29tL3dhdGNoP3Y9eURZT2JTdGtpQ1EiLCJhbnN3ZXJzIjpbXX0=pearId=magic-pear-shape-identifier" TargetMode="External"/><Relationship Id="rId6" Type="http://schemas.openxmlformats.org/officeDocument/2006/relationships/image" Target="../media/image23.png"/><Relationship Id="rId7" Type="http://schemas.openxmlformats.org/officeDocument/2006/relationships/hyperlink" Target="http://dontchangethislink.peardeckmagic.zone?eyJ0eXBlIjoiZ29vZ2xlLXNsaWRlcy1hZGRvbi1yZXNwb25zZS1mb290ZXIiLCJsYXN0RWRpdGVkQnkiOiIxMTIyMzUwNDIwMzcyNjQzMjgzNzAiLCJwcmVzZW50YXRpb25JZCI6IjFDSFZ2WHlYdzktQXVUdEJNNnV1U1FsUHN5Tk1DeEp2TDcyNDFzalZsY2pvIiwiY29udGVudElkIjoiY3VzdG9tLXJlc3BvbnNlLWVtYmVkZGVkV2Vic2l0ZSIsInNsaWRlSWQiOiJnMjA2MGZkOGY4YTRfMV8xNyIsImNvbnRlbnRJbnN0YW5jZUlkIjoiMUNIVnZYeVh3OS1BdVR0Qk02dXVTUWxQc3lOTUN4SnZMNzI0MXNqVmxjam8vNDdhN2RkZjEtMzJjMy00ZmJlLTliZDctOGI1ZTdkZjkxNWNiIn0=pearId=magic-pear-metadata-identifie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conedlink.org/membership/" TargetMode="Externa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madambymcjw.com/us/en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://dontchangethislink.peardeckmagic.zone?eyJ0eXBlIjoiZ29vZ2xlLXNsaWRlcy1hZGRvbi1yZXNwb25zZS1mb290ZXIiLCJsYXN0RWRpdGVkQnkiOiIxMTIyMzUwNDIwMzcyNjQzMjgzNzAiLCJwcmVzZW50YXRpb25JZCI6IjFDSFZ2WHlYdzktQXVUdEJNNnV1U1FsUHN5Tk1DeEp2TDcyNDFzalZsY2pvIiwiY29udGVudElkIjoiY3VzdG9tLXJlc3BvbnNlLWVtYmVkZGVkV2Vic2l0ZSIsInNsaWRlSWQiOiJnMjA2MGZkOGY4YTRfMV84MCIsImNvbnRlbnRJbnN0YW5jZUlkIjoiMUNIVnZYeVh3OS1BdVR0Qk02dXVTUWxQc3lOTUN4SnZMNzI0MXNqVmxjam8vNzQ3MGM4NDUtNjVjNC00MTQ1LTlkYWUtZjcwMWVjY2Q4ZGJmIn0=pearId=magic-pear-metadata-identifier" TargetMode="External"/><Relationship Id="rId5" Type="http://schemas.openxmlformats.org/officeDocument/2006/relationships/hyperlink" Target="https://www.madambymcjw.com/us/en" TargetMode="External"/><Relationship Id="rId6" Type="http://schemas.openxmlformats.org/officeDocument/2006/relationships/image" Target="../media/image18.png"/><Relationship Id="rId7" Type="http://schemas.openxmlformats.org/officeDocument/2006/relationships/hyperlink" Target="http://dontchangethislink.peardeckmagic.zone?eyJ0eXBlIjoiZW1iZWRkZWRXZWJzaXRlIiwiZHJhZ2dhYmxlcyI6W3siaWQiOiJkcmFnZ2FibGUwIiwidHlwZSI6Imljb24iLCJpY29uIjp7ImlkIjoiZGVmYXVsdC1jaXJjbGUifSwiY29sb3IiOiIjRDUxRDI4In1dLCJkcmFnZ2FibGVTaXplIjoxMi41NSwiZW1iZWRkYWJsZVVybCI6Imh0dHBzOi8vd3d3Lm1hZGFtYnltY2p3LmNvbS91cy9lbiIsImFuc3dlcnMiOltdfQ==pearId=magic-pear-shape-identifier" TargetMode="External"/><Relationship Id="rId8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tawni.Ferrarini@gmail.com" TargetMode="External"/><Relationship Id="rId4" Type="http://schemas.openxmlformats.org/officeDocument/2006/relationships/hyperlink" Target="https://www.tawni.org/" TargetMode="External"/><Relationship Id="rId5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DSFZ2WHlYdzktQXVUdEJNNnV1U1FsUHN5Tk1DeEp2TDcyNDFzalZsY2pvIiwiY29udGVudElkIjoiY3VzdG9tLXJlc3BvbnNlLWZyZWVSZXNwb25zZS10ZXh0Iiwic2xpZGVJZCI6InAxNyIsImNvbnRlbnRJbnN0YW5jZUlkIjoiMUNIVnZYeVh3OS1BdVR0Qk02dXVTUWxQc3lOTUN4SnZMNzI0MXNqVmxjam8vOTQ5YjRjY2QtY2I4ZC00ZTM3LTlmNzYtN2NlNjg0ZGMzYTM1In0=pearId=magic-pear-metadata-identifier" TargetMode="External"/><Relationship Id="rId7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econedlink.org/webinar/economic-fundamentals-6-common-sense-principles/" TargetMode="External"/><Relationship Id="rId4" Type="http://schemas.openxmlformats.org/officeDocument/2006/relationships/hyperlink" Target="https://www.historyhit.com/facts-about-madam-c-j-walker/" TargetMode="External"/><Relationship Id="rId5" Type="http://schemas.openxmlformats.org/officeDocument/2006/relationships/hyperlink" Target="https://www.madambymcjw.com/us/en" TargetMode="External"/><Relationship Id="rId6" Type="http://schemas.openxmlformats.org/officeDocument/2006/relationships/hyperlink" Target="https://www.youtube.com/watch?v=yDYObStkiCQ" TargetMode="External"/><Relationship Id="rId7" Type="http://schemas.openxmlformats.org/officeDocument/2006/relationships/hyperlink" Target="https://www.madamecjwalkermuseum.com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councilforeconed.org/resources/local-affiliates/" TargetMode="External"/><Relationship Id="rId4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Relationship Id="rId4" Type="http://schemas.openxmlformats.org/officeDocument/2006/relationships/image" Target="../media/image32.png"/><Relationship Id="rId5" Type="http://schemas.openxmlformats.org/officeDocument/2006/relationships/image" Target="../media/image30.jpg"/><Relationship Id="rId6" Type="http://schemas.openxmlformats.org/officeDocument/2006/relationships/image" Target="../media/image24.jpg"/><Relationship Id="rId7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2TTE0dWdWaXNfQXJZSlBTdjhJRE8zLTd5NC1DWEFobFhHZ0lqWnZJRDA0IiwiY29udGVudElkIjoiY3VzdG9tLXJlc3BvbnNlLWZyZWVSZXNwb25zZS10ZXh0Iiwic2xpZGVJZCI6ImcyMDQ2M2Q3NTRkZF8wXzAiLCJjb250ZW50SW5zdGFuY2VJZCI6IjF2TTE0dWdWaXNfQXJZSlBTdjhJRE8zLTd5NC1DWEFobFhHZ0lqWnZJRDA0Lzk2ZTc1MThkLWQ1ZDctNDg3Ny1iODRlLTdkOWVkOTljNDU5NCJ9pearId=magic-pear-metadata-identifier" TargetMode="External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ouncilforeconed.org/wp-content/uploads/2012/03/voluntary-national-content-standards-2010.pdf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conedlink.org/standards/?resource_id=56387#state_standard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1hZGFtIEMuSi4gV2Fsa2VyIG1hcnJpZXMgaW50byBpdC4iLCJTb21lb25lIGdpdmVzIGl0IHRvIGhlci4iLCJTaGUgb3BlbnMgYSBoZWF2aWx5IHN1YnNpZGl6ZWQgYnVzaW5lc3Mgc3VwcG9ydGVkIGJ5IGdvdmVybm1lbnQuIiwiVGhlIG1hcmtldHBsYWNlIHByb3ZpZGVzIG9wcG9ydHVuaXR5LiJdfQ==pearId=magic-pear-shape-identifier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DSFZ2WHlYdzktQXVUdEJNNnV1U1FsUHN5Tk1DeEp2TDcyNDFzalZsY2pvIiwiY29udGVudElkIjoiY3VzdG9tLXJlc3BvbnNlLW11bHRpcGxlQ2hvaWNlIiwic2xpZGVJZCI6InA5IiwiY29udGVudEluc3RhbmNlSWQiOiIxQ0hWdlh5WHc5LUF1VHRCTTZ1dVNRbFBzeU5NQ3hKdkw3MjQxc2pWbGNqby9hMDJiNjAzMi01MDFlLTRlNzgtODZjMS1lYzJkZTdjZjAzY2QifQ=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-1112700" y="396176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800"/>
              <a:buFont typeface="Inter"/>
              <a:buNone/>
            </a:pPr>
            <a:r>
              <a:rPr b="0" i="0" lang="en-US" sz="2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Presented by:  Tawni Hunt Ferrarini, PhD</a:t>
            </a:r>
            <a:br>
              <a:rPr b="0" i="0" lang="en-US" sz="2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b="0" i="0" lang="en-US" sz="2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2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Email: </a:t>
            </a:r>
            <a:r>
              <a:rPr b="0" i="0" lang="en-US" sz="2400" u="sng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tawni.Ferrarini@gmail.com</a:t>
            </a:r>
            <a:r>
              <a:rPr b="0" i="0" lang="en-US" sz="2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; </a:t>
            </a:r>
            <a:r>
              <a:rPr b="0" i="0" lang="en-US" sz="2400" u="sng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tawni.org</a:t>
            </a:r>
            <a:br>
              <a:rPr b="0" i="0" lang="en-US" sz="2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b="0" i="0" lang="en-US" sz="2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2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Date: 2023 Feb 0</a:t>
            </a:r>
            <a:r>
              <a:rPr lang="en-US" sz="24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0" y="1909950"/>
            <a:ext cx="7437119" cy="1146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Professional Development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ctrTitle"/>
          </p:nvPr>
        </p:nvSpPr>
        <p:spPr>
          <a:xfrm>
            <a:off x="1427895" y="960099"/>
            <a:ext cx="8554200" cy="16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Open Sans"/>
              <a:buNone/>
            </a:pPr>
            <a:r>
              <a:rPr b="1" lang="en-US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The Marketplace</a:t>
            </a:r>
            <a:endParaRPr b="1" sz="220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34"/>
          <p:cNvSpPr txBox="1"/>
          <p:nvPr/>
        </p:nvSpPr>
        <p:spPr>
          <a:xfrm>
            <a:off x="1650400" y="5694700"/>
            <a:ext cx="881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73" name="Google Shape;1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475" y="2748399"/>
            <a:ext cx="4548212" cy="279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0207" y="1677100"/>
            <a:ext cx="1408550" cy="12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>
            <a:hlinkClick r:id="rId8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ctrTitle"/>
          </p:nvPr>
        </p:nvSpPr>
        <p:spPr>
          <a:xfrm>
            <a:off x="1427895" y="960099"/>
            <a:ext cx="8554200" cy="16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Open Sans"/>
              <a:buNone/>
            </a:pPr>
            <a:r>
              <a:rPr b="1" lang="en-US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The Marketplace</a:t>
            </a:r>
            <a:endParaRPr b="1" sz="220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35"/>
          <p:cNvSpPr txBox="1"/>
          <p:nvPr>
            <p:ph idx="12" type="sldNum"/>
          </p:nvPr>
        </p:nvSpPr>
        <p:spPr>
          <a:xfrm>
            <a:off x="8610603" y="6356351"/>
            <a:ext cx="3389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35"/>
          <p:cNvSpPr txBox="1"/>
          <p:nvPr/>
        </p:nvSpPr>
        <p:spPr>
          <a:xfrm>
            <a:off x="1650400" y="5694700"/>
            <a:ext cx="881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375" y="2595991"/>
            <a:ext cx="1329850" cy="81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062" y="2812499"/>
            <a:ext cx="3215896" cy="279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5">
            <a:hlinkClick r:id="rId8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/>
          <p:nvPr/>
        </p:nvSpPr>
        <p:spPr>
          <a:xfrm>
            <a:off x="648930" y="1955603"/>
            <a:ext cx="4191000" cy="41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6"/>
          <p:cNvSpPr txBox="1"/>
          <p:nvPr>
            <p:ph type="title"/>
          </p:nvPr>
        </p:nvSpPr>
        <p:spPr>
          <a:xfrm>
            <a:off x="1151900" y="304800"/>
            <a:ext cx="4191000" cy="855300"/>
          </a:xfrm>
          <a:prstGeom prst="rect">
            <a:avLst/>
          </a:prstGeom>
          <a:solidFill>
            <a:srgbClr val="7A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n-US"/>
              <a:t>6 Core Principles</a:t>
            </a:r>
            <a:endParaRPr/>
          </a:p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838" y="2027124"/>
            <a:ext cx="3207574" cy="32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6"/>
          <p:cNvSpPr txBox="1"/>
          <p:nvPr/>
        </p:nvSpPr>
        <p:spPr>
          <a:xfrm>
            <a:off x="5115500" y="1975325"/>
            <a:ext cx="5604000" cy="3853500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choose.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People’s choices always have costs.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respond to incentives in predictable ways.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create economic systems that influence choices and incentives.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gain when they engage in voluntary trade.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People’s choices have future consequences.</a:t>
            </a:r>
            <a:endParaRPr sz="1500">
              <a:solidFill>
                <a:srgbClr val="231F20"/>
              </a:solidFill>
            </a:endParaRPr>
          </a:p>
        </p:txBody>
      </p:sp>
      <p:pic>
        <p:nvPicPr>
          <p:cNvPr id="197" name="Google Shape;197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4999" y="4193484"/>
            <a:ext cx="1781787" cy="186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to Measure </a:t>
            </a:r>
            <a:r>
              <a:rPr b="1" i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Wealth</a:t>
            </a: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/>
          </a:p>
        </p:txBody>
      </p:sp>
      <p:sp>
        <p:nvSpPr>
          <p:cNvPr id="207" name="Google Shape;207;p37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37"/>
          <p:cNvSpPr txBox="1"/>
          <p:nvPr/>
        </p:nvSpPr>
        <p:spPr>
          <a:xfrm>
            <a:off x="804775" y="446100"/>
            <a:ext cx="3825900" cy="7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b="1" lang="en-US" sz="3400"/>
              <a:t>People choose.</a:t>
            </a:r>
            <a:endParaRPr b="1" sz="3400"/>
          </a:p>
        </p:txBody>
      </p:sp>
      <p:sp>
        <p:nvSpPr>
          <p:cNvPr id="209" name="Google Shape;209;p37"/>
          <p:cNvSpPr txBox="1"/>
          <p:nvPr/>
        </p:nvSpPr>
        <p:spPr>
          <a:xfrm>
            <a:off x="1434575" y="208890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7"/>
          <p:cNvSpPr txBox="1"/>
          <p:nvPr/>
        </p:nvSpPr>
        <p:spPr>
          <a:xfrm>
            <a:off x="1811550" y="2109275"/>
            <a:ext cx="8568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Char char="●"/>
            </a:pPr>
            <a:r>
              <a:rPr lang="en-US" sz="3600">
                <a:solidFill>
                  <a:srgbClr val="555555"/>
                </a:solidFill>
              </a:rPr>
              <a:t>Madam C.J. Walker was born Sarah Breedlove. </a:t>
            </a:r>
            <a:endParaRPr sz="3600">
              <a:solidFill>
                <a:srgbClr val="555555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Char char="●"/>
            </a:pPr>
            <a:r>
              <a:rPr lang="en-US" sz="3600">
                <a:solidFill>
                  <a:srgbClr val="555555"/>
                </a:solidFill>
              </a:rPr>
              <a:t>She was one of six children born into freedom. </a:t>
            </a:r>
            <a:endParaRPr sz="3600">
              <a:solidFill>
                <a:srgbClr val="555555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Char char="●"/>
            </a:pPr>
            <a:r>
              <a:rPr lang="en-US" sz="3600">
                <a:solidFill>
                  <a:srgbClr val="555555"/>
                </a:solidFill>
              </a:rPr>
              <a:t>Orphaned by 7.</a:t>
            </a:r>
            <a:endParaRPr sz="3600">
              <a:solidFill>
                <a:srgbClr val="555555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Char char="●"/>
            </a:pPr>
            <a:r>
              <a:rPr lang="en-US" sz="3600">
                <a:solidFill>
                  <a:srgbClr val="555555"/>
                </a:solidFill>
              </a:rPr>
              <a:t>Married at 14. Widowed twice.</a:t>
            </a:r>
            <a:endParaRPr sz="3600">
              <a:solidFill>
                <a:srgbClr val="555555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Char char="●"/>
            </a:pPr>
            <a:r>
              <a:rPr lang="en-US" sz="3600">
                <a:solidFill>
                  <a:srgbClr val="555555"/>
                </a:solidFill>
              </a:rPr>
              <a:t>In 1906, she married Charles Walker.</a:t>
            </a:r>
            <a:endParaRPr sz="3600">
              <a:solidFill>
                <a:srgbClr val="555555"/>
              </a:solidFill>
            </a:endParaRPr>
          </a:p>
        </p:txBody>
      </p:sp>
      <p:pic>
        <p:nvPicPr>
          <p:cNvPr id="211" name="Google Shape;211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61024" y="4113359"/>
            <a:ext cx="1781787" cy="186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/>
        </p:nvSpPr>
        <p:spPr>
          <a:xfrm>
            <a:off x="1249825" y="1954875"/>
            <a:ext cx="11008200" cy="23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choose.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People’s choices always have costs.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respond to incentives in predictable ways.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create economic systems that influence choices and incentives.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gain when they engage in voluntary trade.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People’s choices have future consequences.</a:t>
            </a:r>
            <a:endParaRPr sz="1500">
              <a:solidFill>
                <a:srgbClr val="231F20"/>
              </a:solidFill>
            </a:endParaRPr>
          </a:p>
        </p:txBody>
      </p:sp>
      <p:sp>
        <p:nvSpPr>
          <p:cNvPr id="220" name="Google Shape;220;p38"/>
          <p:cNvSpPr txBox="1"/>
          <p:nvPr/>
        </p:nvSpPr>
        <p:spPr>
          <a:xfrm>
            <a:off x="740675" y="125625"/>
            <a:ext cx="6453900" cy="123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6 Core Principles: Grab and Watch</a:t>
            </a:r>
            <a:endParaRPr b="1" sz="3400"/>
          </a:p>
        </p:txBody>
      </p:sp>
      <p:pic>
        <p:nvPicPr>
          <p:cNvPr id="221" name="Google Shape;22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1024" y="4113359"/>
            <a:ext cx="1781787" cy="186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1800" y="1446375"/>
            <a:ext cx="8628401" cy="48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 txBox="1"/>
          <p:nvPr/>
        </p:nvSpPr>
        <p:spPr>
          <a:xfrm>
            <a:off x="881275" y="262775"/>
            <a:ext cx="78516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MADAM CJ WALKER (Haircare Inventor)</a:t>
            </a:r>
            <a:br>
              <a:rPr b="1" lang="en-US" sz="230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b="1" lang="en-US" sz="230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Black History Month</a:t>
            </a:r>
            <a:endParaRPr/>
          </a:p>
        </p:txBody>
      </p:sp>
      <p:pic>
        <p:nvPicPr>
          <p:cNvPr id="229" name="Google Shape;229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9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/>
        </p:nvSpPr>
        <p:spPr>
          <a:xfrm>
            <a:off x="1249825" y="1954875"/>
            <a:ext cx="11008200" cy="23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choose.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People’s choices always have costs.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respond to incentives in predictable ways.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create economic systems that influence choices and incentives.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gain when they engage in voluntary trade.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People’s choices have future consequences.</a:t>
            </a:r>
            <a:endParaRPr sz="1500">
              <a:solidFill>
                <a:srgbClr val="231F20"/>
              </a:solidFill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804775" y="446100"/>
            <a:ext cx="3825900" cy="7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6 Core Principles</a:t>
            </a:r>
            <a:endParaRPr b="1" sz="3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795199" y="1649491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</a:t>
            </a:r>
            <a:r>
              <a:rPr lang="en-US" sz="2800"/>
              <a:t> t</a:t>
            </a:r>
            <a:r>
              <a:rPr lang="en-US" sz="2800"/>
              <a:t>he cotton industry of the Mississippi South, Madam Walker traded a day of l</a:t>
            </a:r>
            <a:r>
              <a:rPr lang="en-US" sz="2800"/>
              <a:t>abor for $1.50 in wages per day. 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That is about $45 a day in today’s dollars.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Long days and stress caused her hair to fall out.</a:t>
            </a:r>
            <a:endParaRPr sz="2800"/>
          </a:p>
        </p:txBody>
      </p:sp>
      <p:sp>
        <p:nvSpPr>
          <p:cNvPr id="244" name="Google Shape;244;p41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story of an inspiring entrepreneur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Inter"/>
                <a:ea typeface="Inter"/>
                <a:cs typeface="Inter"/>
                <a:sym typeface="Inter"/>
              </a:rPr>
              <a:t>Every choice has a cost.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idx="1" type="body"/>
          </p:nvPr>
        </p:nvSpPr>
        <p:spPr>
          <a:xfrm>
            <a:off x="680849" y="1457216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Madam Walker sought solutions for black women and monetized them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Started selling hair products.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Set up a factory in Indiana.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2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story of an inspiring entrepreneur</a:t>
            </a:r>
            <a:endParaRPr/>
          </a:p>
        </p:txBody>
      </p:sp>
      <p:pic>
        <p:nvPicPr>
          <p:cNvPr id="252" name="Google Shape;2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394" y="3665994"/>
            <a:ext cx="5096626" cy="26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/>
        </p:nvSpPr>
        <p:spPr>
          <a:xfrm>
            <a:off x="345600" y="64100"/>
            <a:ext cx="110082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choose.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b="1" lang="en-US" sz="2100">
                <a:solidFill>
                  <a:srgbClr val="595959"/>
                </a:solidFill>
              </a:rPr>
              <a:t>People’s choices always have costs.</a:t>
            </a:r>
            <a:endParaRPr b="1" sz="21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231F20"/>
              </a:solidFill>
            </a:endParaRPr>
          </a:p>
        </p:txBody>
      </p:sp>
      <p:sp>
        <p:nvSpPr>
          <p:cNvPr id="259" name="Google Shape;259;p43"/>
          <p:cNvSpPr txBox="1"/>
          <p:nvPr>
            <p:ph idx="2" type="body"/>
          </p:nvPr>
        </p:nvSpPr>
        <p:spPr>
          <a:xfrm>
            <a:off x="1329950" y="1825625"/>
            <a:ext cx="10023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-469900" lvl="0" marL="457200" rtl="0" algn="l">
              <a:spcBef>
                <a:spcPts val="1000"/>
              </a:spcBef>
              <a:spcAft>
                <a:spcPts val="0"/>
              </a:spcAft>
              <a:buSzPts val="3800"/>
              <a:buAutoNum type="arabicPeriod"/>
            </a:pPr>
            <a:r>
              <a:rPr lang="en-US" sz="3800"/>
              <a:t>Work picking cotton for dollars a day.</a:t>
            </a:r>
            <a:endParaRPr sz="3800"/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SzPts val="3800"/>
              <a:buAutoNum type="arabicPeriod"/>
            </a:pPr>
            <a:r>
              <a:rPr lang="en-US" sz="3800"/>
              <a:t>Sell her products on the road each day.</a:t>
            </a:r>
            <a:endParaRPr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idx="4294967295" type="sldNum"/>
          </p:nvPr>
        </p:nvSpPr>
        <p:spPr>
          <a:xfrm>
            <a:off x="8604229" y="6374968"/>
            <a:ext cx="3263347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p26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You can now access CEE’s professional development webinars directly on EconEdLink.org! To receive these new professional development benefits, become an EconEdLink </a:t>
            </a: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member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As a member, you will now be able to: 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Receive a professional development certificate via email within 24 hours after viewing any EconEdLink webinar for 45 minutes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Register for upcoming webinars with a simple one-click process 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Easily download presentations, lesson plan materials and activities for each webinar 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Search and view all webinars at your convenience 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Save webinars to your EconEdLink dashboard for easy access to the event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Access our new Professional Development page </a:t>
            </a: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6"/>
          <p:cNvSpPr txBox="1"/>
          <p:nvPr/>
        </p:nvSpPr>
        <p:spPr>
          <a:xfrm>
            <a:off x="5334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/>
        </p:nvSpPr>
        <p:spPr>
          <a:xfrm>
            <a:off x="345600" y="64100"/>
            <a:ext cx="110082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choose.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b="1" lang="en-US" sz="2100">
                <a:solidFill>
                  <a:srgbClr val="595959"/>
                </a:solidFill>
              </a:rPr>
              <a:t>People’s choices always have costs.</a:t>
            </a:r>
            <a:endParaRPr b="1" sz="21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231F20"/>
              </a:solidFill>
            </a:endParaRPr>
          </a:p>
        </p:txBody>
      </p:sp>
      <p:sp>
        <p:nvSpPr>
          <p:cNvPr id="266" name="Google Shape;266;p44"/>
          <p:cNvSpPr txBox="1"/>
          <p:nvPr>
            <p:ph idx="2" type="body"/>
          </p:nvPr>
        </p:nvSpPr>
        <p:spPr>
          <a:xfrm>
            <a:off x="721050" y="1825625"/>
            <a:ext cx="10632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Work picking cotton for dollars a day. The cost is not selling hair products on the road.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Sell her products on the road each day. The cost is not picking cotton for dollars a day.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idx="1" type="body"/>
          </p:nvPr>
        </p:nvSpPr>
        <p:spPr>
          <a:xfrm>
            <a:off x="680849" y="1602566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Madam Walker earned profits, traded with others, and paid wages to her employees in the U.S. and around the world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 variety of services popped up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Used profits and expertise to start a school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It is reported that eventually earned $1000 a day (assume around 1916)</a:t>
            </a:r>
            <a:endParaRPr sz="2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5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story of an inspiring entrepreneur</a:t>
            </a:r>
            <a:endParaRPr/>
          </a:p>
        </p:txBody>
      </p:sp>
      <p:sp>
        <p:nvSpPr>
          <p:cNvPr id="274" name="Google Shape;274;p45"/>
          <p:cNvSpPr/>
          <p:nvPr/>
        </p:nvSpPr>
        <p:spPr>
          <a:xfrm>
            <a:off x="576850" y="5053775"/>
            <a:ext cx="2131200" cy="14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Wage labor</a:t>
            </a:r>
            <a:endParaRPr sz="2100"/>
          </a:p>
        </p:txBody>
      </p:sp>
      <p:sp>
        <p:nvSpPr>
          <p:cNvPr id="275" name="Google Shape;275;p45"/>
          <p:cNvSpPr/>
          <p:nvPr/>
        </p:nvSpPr>
        <p:spPr>
          <a:xfrm>
            <a:off x="3509313" y="5053775"/>
            <a:ext cx="2131200" cy="14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ENTR/sales</a:t>
            </a:r>
            <a:endParaRPr sz="2100"/>
          </a:p>
        </p:txBody>
      </p:sp>
      <p:sp>
        <p:nvSpPr>
          <p:cNvPr id="276" name="Google Shape;276;p45"/>
          <p:cNvSpPr/>
          <p:nvPr/>
        </p:nvSpPr>
        <p:spPr>
          <a:xfrm>
            <a:off x="6441775" y="5053775"/>
            <a:ext cx="2131200" cy="14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Profits</a:t>
            </a:r>
            <a:endParaRPr sz="2100"/>
          </a:p>
        </p:txBody>
      </p:sp>
      <p:sp>
        <p:nvSpPr>
          <p:cNvPr id="277" name="Google Shape;277;p45"/>
          <p:cNvSpPr/>
          <p:nvPr/>
        </p:nvSpPr>
        <p:spPr>
          <a:xfrm>
            <a:off x="9045725" y="4966175"/>
            <a:ext cx="2131200" cy="14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Employ/</a:t>
            </a:r>
            <a:br>
              <a:rPr lang="en-US" sz="2100"/>
            </a:br>
            <a:r>
              <a:rPr lang="en-US" sz="2100"/>
              <a:t>invest</a:t>
            </a:r>
            <a:endParaRPr sz="2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/>
          <p:nvPr>
            <p:ph idx="1" type="body"/>
          </p:nvPr>
        </p:nvSpPr>
        <p:spPr>
          <a:xfrm>
            <a:off x="680849" y="1602566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Madam Walker earned profits, traded with others, and paid wages to her employees in the U.S. and around the world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 variety of services popped up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Small businesses started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Used profits and expertise to start a school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It is reported that she eventually earned $1000 a day (assume around 1916)</a:t>
            </a:r>
            <a:endParaRPr sz="2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6"/>
          <p:cNvSpPr txBox="1"/>
          <p:nvPr>
            <p:ph idx="2" type="body"/>
          </p:nvPr>
        </p:nvSpPr>
        <p:spPr>
          <a:xfrm>
            <a:off x="570875" y="163725"/>
            <a:ext cx="8209800" cy="1035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en-US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People respond to incentives in predictable ways.</a:t>
            </a:r>
            <a:endParaRPr b="1" sz="35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5" name="Google Shape;285;p46"/>
          <p:cNvSpPr/>
          <p:nvPr/>
        </p:nvSpPr>
        <p:spPr>
          <a:xfrm>
            <a:off x="576850" y="5053775"/>
            <a:ext cx="2131200" cy="14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Wage labor</a:t>
            </a:r>
            <a:endParaRPr sz="2100"/>
          </a:p>
        </p:txBody>
      </p:sp>
      <p:sp>
        <p:nvSpPr>
          <p:cNvPr id="286" name="Google Shape;286;p46"/>
          <p:cNvSpPr/>
          <p:nvPr/>
        </p:nvSpPr>
        <p:spPr>
          <a:xfrm>
            <a:off x="3509313" y="5053775"/>
            <a:ext cx="2131200" cy="14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ENTR/sales</a:t>
            </a:r>
            <a:endParaRPr sz="2100"/>
          </a:p>
        </p:txBody>
      </p:sp>
      <p:sp>
        <p:nvSpPr>
          <p:cNvPr id="287" name="Google Shape;287;p46"/>
          <p:cNvSpPr/>
          <p:nvPr/>
        </p:nvSpPr>
        <p:spPr>
          <a:xfrm>
            <a:off x="6441775" y="5053775"/>
            <a:ext cx="2131200" cy="14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Profits</a:t>
            </a:r>
            <a:endParaRPr sz="2100"/>
          </a:p>
        </p:txBody>
      </p:sp>
      <p:sp>
        <p:nvSpPr>
          <p:cNvPr id="288" name="Google Shape;288;p46"/>
          <p:cNvSpPr/>
          <p:nvPr/>
        </p:nvSpPr>
        <p:spPr>
          <a:xfrm>
            <a:off x="9045725" y="4966175"/>
            <a:ext cx="2131200" cy="145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Employ/</a:t>
            </a:r>
            <a:br>
              <a:rPr lang="en-US" sz="2100"/>
            </a:br>
            <a:r>
              <a:rPr lang="en-US" sz="2100"/>
              <a:t>invest</a:t>
            </a: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680849" y="1649491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Madam Walker earned profits, traded with others, and paid wages to her employees in the U.S. and around the world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 variety of services popped up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Used profits and expertise to start a school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It is reported that eventually earned $1000 a day (assume around 1916)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95" name="Google Shape;295;p47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story of an inspiring entrepreneur</a:t>
            </a:r>
            <a:endParaRPr/>
          </a:p>
        </p:txBody>
      </p:sp>
      <p:sp>
        <p:nvSpPr>
          <p:cNvPr id="296" name="Google Shape;296;p47"/>
          <p:cNvSpPr/>
          <p:nvPr/>
        </p:nvSpPr>
        <p:spPr>
          <a:xfrm>
            <a:off x="1780050" y="4870375"/>
            <a:ext cx="7734067" cy="12189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A9900"/>
                </a:solidFill>
                <a:latin typeface="Arial"/>
              </a:rPr>
              <a:t>$45,000 a day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/>
          <p:nvPr>
            <p:ph idx="1" type="body"/>
          </p:nvPr>
        </p:nvSpPr>
        <p:spPr>
          <a:xfrm>
            <a:off x="699049" y="2290416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People create economic systems that influence choices and incentives.</a:t>
            </a: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5.  People gain when they engage in voluntary trade.</a:t>
            </a: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6. People’s choices have future consequences.</a:t>
            </a:r>
            <a:endParaRPr sz="21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8"/>
          <p:cNvSpPr txBox="1"/>
          <p:nvPr>
            <p:ph idx="2" type="body"/>
          </p:nvPr>
        </p:nvSpPr>
        <p:spPr>
          <a:xfrm>
            <a:off x="586899" y="1429540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idx="1" type="body"/>
          </p:nvPr>
        </p:nvSpPr>
        <p:spPr>
          <a:xfrm>
            <a:off x="683025" y="1569375"/>
            <a:ext cx="5277600" cy="345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Madam Walker grew her system of factories and earned profits.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She traded with others, and paid wages to her employees in the U.S. </a:t>
            </a:r>
            <a:r>
              <a:rPr b="1" i="1" lang="en-US" sz="2700">
                <a:latin typeface="Inter"/>
                <a:ea typeface="Inter"/>
                <a:cs typeface="Inter"/>
                <a:sym typeface="Inter"/>
              </a:rPr>
              <a:t>and around the world.</a:t>
            </a:r>
            <a:endParaRPr sz="2700"/>
          </a:p>
        </p:txBody>
      </p:sp>
      <p:sp>
        <p:nvSpPr>
          <p:cNvPr id="310" name="Google Shape;310;p49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story of an inspiring entrepreneur</a:t>
            </a:r>
            <a:endParaRPr/>
          </a:p>
        </p:txBody>
      </p:sp>
      <p:pic>
        <p:nvPicPr>
          <p:cNvPr id="311" name="Google Shape;3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500" y="1793197"/>
            <a:ext cx="4173025" cy="38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683025" y="1569375"/>
            <a:ext cx="5277600" cy="345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700">
              <a:latin typeface="Inter"/>
              <a:ea typeface="Inter"/>
              <a:cs typeface="Inter"/>
              <a:sym typeface="Inter"/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 variety of services popped up and new businesses started.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Profits and expertise to start a school system.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Trained others how to run businesses.</a:t>
            </a:r>
            <a:endParaRPr sz="2700"/>
          </a:p>
        </p:txBody>
      </p:sp>
      <p:sp>
        <p:nvSpPr>
          <p:cNvPr id="318" name="Google Shape;318;p50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story of an inspiring entrepreneur</a:t>
            </a:r>
            <a:endParaRPr/>
          </a:p>
        </p:txBody>
      </p:sp>
      <p:pic>
        <p:nvPicPr>
          <p:cNvPr id="319" name="Google Shape;3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500" y="1793197"/>
            <a:ext cx="4173025" cy="38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>
            <p:ph idx="2" type="body"/>
          </p:nvPr>
        </p:nvSpPr>
        <p:spPr>
          <a:xfrm>
            <a:off x="699049" y="1477615"/>
            <a:ext cx="108303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3100">
                <a:latin typeface="Inter"/>
                <a:ea typeface="Inter"/>
                <a:cs typeface="Inter"/>
                <a:sym typeface="Inter"/>
              </a:rPr>
              <a:t>Free-To-Choose System Matter</a:t>
            </a:r>
            <a:endParaRPr b="1" sz="3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5" name="Google Shape;325;p51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51"/>
          <p:cNvSpPr txBox="1"/>
          <p:nvPr>
            <p:ph idx="1" type="body"/>
          </p:nvPr>
        </p:nvSpPr>
        <p:spPr>
          <a:xfrm>
            <a:off x="440499" y="2291341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T</a:t>
            </a:r>
            <a:r>
              <a:rPr lang="en-US" sz="2800">
                <a:solidFill>
                  <a:schemeClr val="dk1"/>
                </a:solidFill>
              </a:rPr>
              <a:t>he rule of law, safety and security,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Identity and relationships (i.e. the freedom to choose your relationship partner),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Freedom of movement, speech, assembly and religion—alongside economic freedom,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The ability of individuals to make their own economic decisions, including where to work, for how much to work, export, import, and more.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/>
          <p:nvPr>
            <p:ph idx="1" type="body"/>
          </p:nvPr>
        </p:nvSpPr>
        <p:spPr>
          <a:xfrm>
            <a:off x="6425375" y="1457200"/>
            <a:ext cx="5152200" cy="436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Philanthropist </a:t>
            </a:r>
            <a:endParaRPr b="1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Used profits and expertise to start a school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Donated money to social causes and </a:t>
            </a:r>
            <a:r>
              <a:rPr lang="en-US"/>
              <a:t>support</a:t>
            </a:r>
            <a:r>
              <a:rPr lang="en-US"/>
              <a:t> youth groups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Philanthropist, leaving ⅔ of her money to others on her death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2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Inter"/>
                <a:ea typeface="Inter"/>
                <a:cs typeface="Inter"/>
                <a:sym typeface="Inter"/>
              </a:rPr>
              <a:t>A story of an inspiring individual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34" name="Google Shape;33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200" y="2080645"/>
            <a:ext cx="3152325" cy="29379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2"/>
          <p:cNvSpPr txBox="1"/>
          <p:nvPr/>
        </p:nvSpPr>
        <p:spPr>
          <a:xfrm>
            <a:off x="512750" y="1480550"/>
            <a:ext cx="381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Though the 13th Amendment abolished slavery,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idx="1" type="body"/>
          </p:nvPr>
        </p:nvSpPr>
        <p:spPr>
          <a:xfrm>
            <a:off x="699049" y="2290416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decisions of today have future consequences…</a:t>
            </a:r>
            <a:endParaRPr/>
          </a:p>
        </p:txBody>
      </p:sp>
      <p:sp>
        <p:nvSpPr>
          <p:cNvPr id="342" name="Google Shape;342;p53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story of an inspiring entrepreneur</a:t>
            </a:r>
            <a:endParaRPr/>
          </a:p>
        </p:txBody>
      </p:sp>
      <p:pic>
        <p:nvPicPr>
          <p:cNvPr id="343" name="Google Shape;343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5500" y="3014375"/>
            <a:ext cx="6560989" cy="33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75" y="4171240"/>
            <a:ext cx="1020057" cy="7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3">
            <a:hlinkClick r:id="rId9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-971600" y="553228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800"/>
              <a:buFont typeface="Inter"/>
              <a:buNone/>
            </a:pPr>
            <a:r>
              <a:rPr b="0" i="0" lang="en-US" sz="1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Presented by:  Tawni Hunt Ferrarini, PhD</a:t>
            </a:r>
            <a:br>
              <a:rPr b="0" i="0" lang="en-US" sz="1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b="0" i="0" lang="en-US" sz="1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Email: </a:t>
            </a:r>
            <a:r>
              <a:rPr b="0" i="0" lang="en-US" sz="1800" u="sng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tawni.Ferrarini@gmail.com</a:t>
            </a:r>
            <a:r>
              <a:rPr b="0" i="0" lang="en-US" sz="1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; </a:t>
            </a:r>
            <a:r>
              <a:rPr b="0" i="0" lang="en-US" sz="1800" u="sng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tawni.org</a:t>
            </a:r>
            <a:br>
              <a:rPr b="0" i="0" lang="en-US" sz="1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b="0" i="0" lang="en-US" sz="1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0" i="0" lang="en-US" sz="18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Date: 2023 Feb 0</a:t>
            </a:r>
            <a:r>
              <a:rPr lang="en-US" sz="18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0" y="1909950"/>
            <a:ext cx="74370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Presenter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9775" y="2562373"/>
            <a:ext cx="3559540" cy="26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"/>
          <p:cNvSpPr/>
          <p:nvPr/>
        </p:nvSpPr>
        <p:spPr>
          <a:xfrm>
            <a:off x="648930" y="1955603"/>
            <a:ext cx="4191000" cy="41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4"/>
          <p:cNvSpPr txBox="1"/>
          <p:nvPr>
            <p:ph type="title"/>
          </p:nvPr>
        </p:nvSpPr>
        <p:spPr>
          <a:xfrm>
            <a:off x="648925" y="0"/>
            <a:ext cx="4191000" cy="1319400"/>
          </a:xfrm>
          <a:prstGeom prst="rect">
            <a:avLst/>
          </a:prstGeom>
          <a:solidFill>
            <a:srgbClr val="7A99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n-US"/>
              <a:t>6 Core Principles: Once Over Lightly</a:t>
            </a:r>
            <a:endParaRPr/>
          </a:p>
        </p:txBody>
      </p:sp>
      <p:sp>
        <p:nvSpPr>
          <p:cNvPr id="353" name="Google Shape;353;p54"/>
          <p:cNvSpPr txBox="1"/>
          <p:nvPr>
            <p:ph idx="12" type="sldNum"/>
          </p:nvPr>
        </p:nvSpPr>
        <p:spPr>
          <a:xfrm>
            <a:off x="8610603" y="6356351"/>
            <a:ext cx="3389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4" name="Google Shape;3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838" y="2027124"/>
            <a:ext cx="3207574" cy="32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4"/>
          <p:cNvSpPr txBox="1"/>
          <p:nvPr/>
        </p:nvSpPr>
        <p:spPr>
          <a:xfrm>
            <a:off x="5115500" y="1975325"/>
            <a:ext cx="5604000" cy="3853500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choose.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People’s choices always have costs.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respond to incentives in predictable ways.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create economic systems that influence choices and incentives.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 gain when they engage in voluntary trade.</a:t>
            </a:r>
            <a:endParaRPr sz="2100">
              <a:solidFill>
                <a:srgbClr val="595959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AutoNum type="arabicPeriod"/>
            </a:pPr>
            <a:r>
              <a:rPr lang="en-US" sz="2100">
                <a:solidFill>
                  <a:srgbClr val="595959"/>
                </a:solidFill>
              </a:rPr>
              <a:t>People’s choices have future consequences.</a:t>
            </a:r>
            <a:endParaRPr sz="1500">
              <a:solidFill>
                <a:srgbClr val="231F20"/>
              </a:solidFill>
            </a:endParaRPr>
          </a:p>
        </p:txBody>
      </p:sp>
      <p:pic>
        <p:nvPicPr>
          <p:cNvPr id="356" name="Google Shape;356;p5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4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4999" y="4193484"/>
            <a:ext cx="1781787" cy="186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5"/>
          <p:cNvSpPr txBox="1"/>
          <p:nvPr>
            <p:ph idx="1" type="body"/>
          </p:nvPr>
        </p:nvSpPr>
        <p:spPr>
          <a:xfrm>
            <a:off x="699049" y="2290416"/>
            <a:ext cx="10830300" cy="336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Labor and wages in her industry - the cotton industry of the Mississippi South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Long days and stress caused her hair to fall out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Madam Walker sought solutions for black women and monetized them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Started selling hair products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Profits, trade, and wages employed others in the U.S. and around the world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Used profits and expertise to start a school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Philanthropist, leaving ⅔ of her money to others on her death</a:t>
            </a:r>
            <a:endParaRPr/>
          </a:p>
        </p:txBody>
      </p:sp>
      <p:sp>
        <p:nvSpPr>
          <p:cNvPr id="365" name="Google Shape;365;p55"/>
          <p:cNvSpPr txBox="1"/>
          <p:nvPr>
            <p:ph idx="2" type="body"/>
          </p:nvPr>
        </p:nvSpPr>
        <p:spPr>
          <a:xfrm>
            <a:off x="570874" y="163715"/>
            <a:ext cx="10830300" cy="10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Inter"/>
                <a:ea typeface="Inter"/>
                <a:cs typeface="Inter"/>
                <a:sym typeface="Inter"/>
              </a:rPr>
              <a:t>Once Over Lightly:</a:t>
            </a:r>
            <a:endParaRPr b="1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story of an inspiring entrepreneur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/>
          <p:nvPr>
            <p:ph idx="1" type="body"/>
          </p:nvPr>
        </p:nvSpPr>
        <p:spPr>
          <a:xfrm>
            <a:off x="336500" y="1376475"/>
            <a:ext cx="11472900" cy="475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4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US" sz="2300"/>
              <a:t>Economic Fundamentals: 6 Common Sense Principles, EconEdLink at: </a:t>
            </a:r>
            <a:r>
              <a:rPr lang="en-US" sz="2300" u="sng">
                <a:solidFill>
                  <a:schemeClr val="hlink"/>
                </a:solidFill>
                <a:hlinkClick r:id="rId3"/>
              </a:rPr>
              <a:t>https://www.econedlink.org/webinar/economic-fundamentals-6-common-sense-principles/</a:t>
            </a:r>
            <a:r>
              <a:rPr lang="en-US" sz="2300"/>
              <a:t> </a:t>
            </a:r>
            <a:endParaRPr sz="2300"/>
          </a:p>
          <a:p>
            <a:pPr indent="-374650" lvl="0" marL="457200" rtl="0" algn="l">
              <a:spcBef>
                <a:spcPts val="4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US" sz="2300"/>
              <a:t>“Facts about Madam C.J. Walker,” HistoryHit at: </a:t>
            </a:r>
            <a:r>
              <a:rPr lang="en-US" sz="2300" u="sng">
                <a:solidFill>
                  <a:schemeClr val="hlink"/>
                </a:solidFill>
                <a:hlinkClick r:id="rId4"/>
              </a:rPr>
              <a:t>https://www.historyhit.com/facts-about-madam-c-j-walker/</a:t>
            </a:r>
            <a:r>
              <a:rPr lang="en-US" sz="2300"/>
              <a:t> </a:t>
            </a:r>
            <a:endParaRPr sz="2300"/>
          </a:p>
          <a:p>
            <a:pPr indent="-374650" lvl="0" marL="457200" rtl="0" algn="l">
              <a:spcBef>
                <a:spcPts val="4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US" sz="2300"/>
              <a:t>Gwartney, J. D., Stroup, R., Lee, D., Ferrarini, T., </a:t>
            </a:r>
            <a:r>
              <a:rPr lang="en-US" sz="2300"/>
              <a:t>&amp; Calhoun, J.</a:t>
            </a:r>
            <a:r>
              <a:rPr lang="en-US" sz="2300"/>
              <a:t> (2016). Common sense economics: What everyone should know about wealth and prosperity. St. Martin's Press. </a:t>
            </a:r>
            <a:endParaRPr sz="2300"/>
          </a:p>
          <a:p>
            <a:pPr indent="-374650" lvl="0" marL="457200" rtl="0" algn="l">
              <a:spcBef>
                <a:spcPts val="4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US" sz="2300"/>
              <a:t>MADAM </a:t>
            </a:r>
            <a:r>
              <a:rPr lang="en-US" sz="2300">
                <a:solidFill>
                  <a:schemeClr val="dk1"/>
                </a:solidFill>
              </a:rPr>
              <a:t>by </a:t>
            </a:r>
            <a:r>
              <a:rPr lang="en-US" sz="2300"/>
              <a:t> </a:t>
            </a:r>
            <a:r>
              <a:rPr lang="en-US" sz="2300">
                <a:solidFill>
                  <a:schemeClr val="dk1"/>
                </a:solidFill>
              </a:rPr>
              <a:t>Madam C.J. Walker</a:t>
            </a:r>
            <a:r>
              <a:rPr lang="en-US" sz="2300"/>
              <a:t> </a:t>
            </a:r>
            <a:r>
              <a:rPr lang="en-US" sz="2300" u="sng">
                <a:solidFill>
                  <a:schemeClr val="hlink"/>
                </a:solidFill>
                <a:hlinkClick r:id="rId5"/>
              </a:rPr>
              <a:t>https://www.madambymcjw.com/us/en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US" sz="2300">
                <a:solidFill>
                  <a:srgbClr val="0F0F0F"/>
                </a:solidFill>
                <a:highlight>
                  <a:srgbClr val="FFFFFF"/>
                </a:highlight>
              </a:rPr>
              <a:t>The True Story of Madam C.J. Walker | TWO DOLLARS AND A DREAM, World Channel at: https://www.youtube.com/watch?v=WrpVozNIHds</a:t>
            </a:r>
            <a:endParaRPr sz="2300">
              <a:solidFill>
                <a:srgbClr val="0F0F0F"/>
              </a:solidFill>
              <a:highlight>
                <a:srgbClr val="FFFFFF"/>
              </a:highlight>
            </a:endParaRPr>
          </a:p>
          <a:p>
            <a:pPr indent="-374650" lvl="0" marL="457200" rtl="0" algn="l">
              <a:spcBef>
                <a:spcPts val="4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>
                <a:solidFill>
                  <a:srgbClr val="0F0F0F"/>
                </a:solidFill>
                <a:highlight>
                  <a:srgbClr val="FFFFFF"/>
                </a:highlight>
              </a:rPr>
              <a:t>MADAM CJ WALKER (Haircare Inventor) - Black History Month, The Wise Channel at:</a:t>
            </a:r>
            <a:r>
              <a:rPr b="1" lang="en-US" sz="2300">
                <a:solidFill>
                  <a:srgbClr val="0F0F0F"/>
                </a:solidFill>
                <a:highlight>
                  <a:srgbClr val="FFFFFF"/>
                </a:highlight>
              </a:rPr>
              <a:t> </a:t>
            </a:r>
            <a:r>
              <a:rPr lang="en-US" sz="2300" u="sng">
                <a:solidFill>
                  <a:schemeClr val="hlink"/>
                </a:solidFill>
                <a:hlinkClick r:id="rId6"/>
              </a:rPr>
              <a:t>https://www.youtube.com/watch?v=yDYObStkiCQ</a:t>
            </a:r>
            <a:endParaRPr sz="2300"/>
          </a:p>
          <a:p>
            <a:pPr indent="-374650" lvl="0" marL="457200" rtl="0" algn="l">
              <a:spcBef>
                <a:spcPts val="40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en-US" sz="2300"/>
              <a:t>The </a:t>
            </a:r>
            <a:r>
              <a:rPr lang="en-US" sz="2300">
                <a:solidFill>
                  <a:schemeClr val="dk1"/>
                </a:solidFill>
              </a:rPr>
              <a:t>Madam CJ Walker Museum at: </a:t>
            </a:r>
            <a:r>
              <a:rPr lang="en-US" sz="2300" u="sng">
                <a:solidFill>
                  <a:schemeClr val="hlink"/>
                </a:solidFill>
                <a:hlinkClick r:id="rId7"/>
              </a:rPr>
              <a:t>https://www.madamecjwalkermuseum.com/</a:t>
            </a:r>
            <a:r>
              <a:rPr lang="en-US" sz="2300">
                <a:solidFill>
                  <a:schemeClr val="dk1"/>
                </a:solidFill>
              </a:rPr>
              <a:t> </a:t>
            </a:r>
            <a:endParaRPr sz="23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/>
          <p:nvPr/>
        </p:nvSpPr>
        <p:spPr>
          <a:xfrm>
            <a:off x="1524000" y="0"/>
            <a:ext cx="9296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rethinkrealestatenj.com/wp-content/uploads/2015/08/Ask-The-Right-Questions-.jpg" id="377" name="Google Shape;37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584" y="1117026"/>
            <a:ext cx="5718216" cy="57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7"/>
          <p:cNvSpPr txBox="1"/>
          <p:nvPr>
            <p:ph type="title"/>
          </p:nvPr>
        </p:nvSpPr>
        <p:spPr>
          <a:xfrm>
            <a:off x="1502391" y="203838"/>
            <a:ext cx="916560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b="1" lang="en-US" sz="40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/>
          </a:p>
        </p:txBody>
      </p:sp>
      <p:sp>
        <p:nvSpPr>
          <p:cNvPr id="379" name="Google Shape;379;p57"/>
          <p:cNvSpPr txBox="1"/>
          <p:nvPr>
            <p:ph idx="12" type="sldNum"/>
          </p:nvPr>
        </p:nvSpPr>
        <p:spPr>
          <a:xfrm>
            <a:off x="8610603" y="6356351"/>
            <a:ext cx="3389241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/>
          <p:nvPr/>
        </p:nvSpPr>
        <p:spPr>
          <a:xfrm>
            <a:off x="681950" y="516837"/>
            <a:ext cx="10582844" cy="12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14A58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385" name="Google Shape;385;p58"/>
          <p:cNvSpPr txBox="1"/>
          <p:nvPr>
            <p:ph idx="4294967295" type="sldNum"/>
          </p:nvPr>
        </p:nvSpPr>
        <p:spPr>
          <a:xfrm>
            <a:off x="8604229" y="6374968"/>
            <a:ext cx="3263347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1000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6" name="Google Shape;386;p58"/>
          <p:cNvSpPr txBox="1"/>
          <p:nvPr/>
        </p:nvSpPr>
        <p:spPr>
          <a:xfrm>
            <a:off x="1981200" y="15314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for Economic Education Affiliates</a:t>
            </a:r>
            <a:endParaRPr b="1" sz="5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8"/>
          <p:cNvSpPr txBox="1"/>
          <p:nvPr/>
        </p:nvSpPr>
        <p:spPr>
          <a:xfrm>
            <a:off x="3025775" y="5595614"/>
            <a:ext cx="614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https://www.councilforeconed.org/resources/local-affiliates/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ird&#10;&#10;Description generated with very high confidence" id="388" name="Google Shape;38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2796852"/>
            <a:ext cx="6096000" cy="240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1805686" y="25429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b="1" i="0" sz="5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9258" y="2431078"/>
            <a:ext cx="3053845" cy="305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772" y="2012758"/>
            <a:ext cx="5574063" cy="153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9378" y="5727011"/>
            <a:ext cx="8633316" cy="82439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9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3298" y="3610404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00" name="Google Shape;400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00207" y="3244316"/>
            <a:ext cx="2267021" cy="228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0"/>
          <p:cNvSpPr txBox="1"/>
          <p:nvPr>
            <p:ph type="title"/>
          </p:nvPr>
        </p:nvSpPr>
        <p:spPr>
          <a:xfrm>
            <a:off x="510960" y="330900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nter Light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Contact information</a:t>
            </a:r>
            <a:endParaRPr/>
          </a:p>
        </p:txBody>
      </p:sp>
      <p:sp>
        <p:nvSpPr>
          <p:cNvPr id="406" name="Google Shape;406;p60"/>
          <p:cNvSpPr txBox="1"/>
          <p:nvPr>
            <p:ph idx="1" type="body"/>
          </p:nvPr>
        </p:nvSpPr>
        <p:spPr>
          <a:xfrm>
            <a:off x="510960" y="2388769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Thank You</a:t>
            </a:r>
            <a:endParaRPr b="0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4294967295" type="sldNum"/>
          </p:nvPr>
        </p:nvSpPr>
        <p:spPr>
          <a:xfrm>
            <a:off x="8604229" y="6374968"/>
            <a:ext cx="3263347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p28"/>
          <p:cNvSpPr txBox="1"/>
          <p:nvPr/>
        </p:nvSpPr>
        <p:spPr>
          <a:xfrm>
            <a:off x="691896" y="6292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b="0" i="0" lang="en-US" sz="4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b="1" i="0" sz="4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8"/>
          <p:cNvSpPr txBox="1"/>
          <p:nvPr/>
        </p:nvSpPr>
        <p:spPr>
          <a:xfrm>
            <a:off x="594360" y="1435043"/>
            <a:ext cx="10515600" cy="3184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598099" y="1532626"/>
            <a:ext cx="83934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Compelling question </a:t>
            </a:r>
            <a:endParaRPr sz="32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 and </a:t>
            </a:r>
            <a:r>
              <a:rPr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Standards</a:t>
            </a:r>
            <a:endParaRPr sz="32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Core Principles of Economics</a:t>
            </a:r>
            <a:endParaRPr sz="32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Spotlight “Entrepreneurs in the Marketplace”</a:t>
            </a:r>
            <a:endParaRPr sz="32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Over Lightly</a:t>
            </a:r>
            <a:endParaRPr sz="32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3200"/>
          </a:p>
          <a:p>
            <a:pPr indent="-317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9"/>
          <p:cNvSpPr txBox="1"/>
          <p:nvPr/>
        </p:nvSpPr>
        <p:spPr>
          <a:xfrm>
            <a:off x="242700" y="1713100"/>
            <a:ext cx="8421600" cy="4356000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Question: 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555555"/>
                </a:solidFill>
              </a:rPr>
              <a:t>Who is Madam C.J. Walker? How did she leverage market opportunities in the early 1900s that influence us today?</a:t>
            </a:r>
            <a:r>
              <a:rPr lang="en-US" sz="1350">
                <a:solidFill>
                  <a:srgbClr val="555555"/>
                </a:solidFill>
              </a:rPr>
              <a:t> </a:t>
            </a:r>
            <a:endParaRPr sz="3100"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4775" y="2964849"/>
            <a:ext cx="3207574" cy="32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idx="4294967295" type="sldNum"/>
          </p:nvPr>
        </p:nvSpPr>
        <p:spPr>
          <a:xfrm>
            <a:off x="8604229" y="6374968"/>
            <a:ext cx="3263347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30"/>
          <p:cNvSpPr txBox="1"/>
          <p:nvPr/>
        </p:nvSpPr>
        <p:spPr>
          <a:xfrm>
            <a:off x="691896" y="6292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b="0" i="0" lang="en-US" sz="4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Objectives</a:t>
            </a:r>
            <a:endParaRPr b="1" i="0" sz="4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0"/>
          <p:cNvSpPr txBox="1"/>
          <p:nvPr/>
        </p:nvSpPr>
        <p:spPr>
          <a:xfrm>
            <a:off x="626410" y="1707443"/>
            <a:ext cx="105156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Objectives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In this </a:t>
            </a:r>
            <a:r>
              <a:rPr lang="en-US" sz="2900"/>
              <a:t>webinar teachers will be able to:</a:t>
            </a:r>
            <a:endParaRPr sz="2900"/>
          </a:p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74747"/>
              </a:solidFill>
            </a:endParaRPr>
          </a:p>
          <a:p>
            <a:pPr indent="-381000" lvl="0" marL="457200" marR="139700" rtl="0" algn="l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rgbClr val="545454"/>
              </a:buClr>
              <a:buSzPts val="2400"/>
              <a:buChar char="●"/>
            </a:pPr>
            <a:r>
              <a:rPr lang="en-US" sz="2400">
                <a:solidFill>
                  <a:srgbClr val="545454"/>
                </a:solidFill>
              </a:rPr>
              <a:t>Utilize economic concepts to integrate within various grades 9-12 disciplines and undergraduate survey courses</a:t>
            </a:r>
            <a:endParaRPr sz="2400">
              <a:solidFill>
                <a:srgbClr val="545454"/>
              </a:solidFill>
            </a:endParaRPr>
          </a:p>
          <a:p>
            <a:pPr indent="-381000" lvl="0" marL="457200" marR="1397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400"/>
              <a:buChar char="●"/>
            </a:pPr>
            <a:r>
              <a:rPr lang="en-US" sz="2400">
                <a:solidFill>
                  <a:srgbClr val="545454"/>
                </a:solidFill>
              </a:rPr>
              <a:t>Provide students with an economic tool bag of 6 basic economic principles to explain their and others’ behaviors</a:t>
            </a:r>
            <a:endParaRPr sz="2400">
              <a:solidFill>
                <a:srgbClr val="5454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681950" y="516837"/>
            <a:ext cx="10582844" cy="12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14A58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42" name="Google Shape;142;p31"/>
          <p:cNvSpPr txBox="1"/>
          <p:nvPr>
            <p:ph idx="4294967295" type="sldNum"/>
          </p:nvPr>
        </p:nvSpPr>
        <p:spPr>
          <a:xfrm>
            <a:off x="8604229" y="6374968"/>
            <a:ext cx="3263347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p31"/>
          <p:cNvSpPr txBox="1"/>
          <p:nvPr/>
        </p:nvSpPr>
        <p:spPr>
          <a:xfrm>
            <a:off x="838200" y="15991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Standards</a:t>
            </a:r>
            <a:endParaRPr/>
          </a:p>
        </p:txBody>
      </p:sp>
      <p:sp>
        <p:nvSpPr>
          <p:cNvPr id="144" name="Google Shape;144;p31"/>
          <p:cNvSpPr txBox="1"/>
          <p:nvPr/>
        </p:nvSpPr>
        <p:spPr>
          <a:xfrm>
            <a:off x="838200" y="305962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75" y="2741275"/>
            <a:ext cx="11466999" cy="18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/>
        </p:nvSpPr>
        <p:spPr>
          <a:xfrm>
            <a:off x="681950" y="516837"/>
            <a:ext cx="10582844" cy="12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14A58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51" name="Google Shape;151;p32"/>
          <p:cNvSpPr txBox="1"/>
          <p:nvPr>
            <p:ph idx="4294967295" type="sldNum"/>
          </p:nvPr>
        </p:nvSpPr>
        <p:spPr>
          <a:xfrm>
            <a:off x="8604229" y="6374968"/>
            <a:ext cx="3263347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32"/>
          <p:cNvSpPr txBox="1"/>
          <p:nvPr/>
        </p:nvSpPr>
        <p:spPr>
          <a:xfrm>
            <a:off x="517725" y="1106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Standards</a:t>
            </a:r>
            <a:endParaRPr/>
          </a:p>
        </p:txBody>
      </p:sp>
      <p:sp>
        <p:nvSpPr>
          <p:cNvPr id="153" name="Google Shape;153;p32"/>
          <p:cNvSpPr txBox="1"/>
          <p:nvPr/>
        </p:nvSpPr>
        <p:spPr>
          <a:xfrm>
            <a:off x="838200" y="296513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2"/>
          <p:cNvSpPr/>
          <p:nvPr/>
        </p:nvSpPr>
        <p:spPr>
          <a:xfrm>
            <a:off x="681950" y="5023550"/>
            <a:ext cx="2511900" cy="112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838" y="1498175"/>
            <a:ext cx="7953375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/>
        </p:nvSpPr>
        <p:spPr>
          <a:xfrm>
            <a:off x="681950" y="516837"/>
            <a:ext cx="10582844" cy="12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14A58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61" name="Google Shape;161;p33"/>
          <p:cNvSpPr txBox="1"/>
          <p:nvPr>
            <p:ph idx="4294967295" type="sldNum"/>
          </p:nvPr>
        </p:nvSpPr>
        <p:spPr>
          <a:xfrm>
            <a:off x="8604229" y="6374968"/>
            <a:ext cx="3263347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33"/>
          <p:cNvSpPr txBox="1"/>
          <p:nvPr/>
        </p:nvSpPr>
        <p:spPr>
          <a:xfrm>
            <a:off x="749194" y="15046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Question</a:t>
            </a:r>
            <a:endParaRPr/>
          </a:p>
        </p:txBody>
      </p:sp>
      <p:sp>
        <p:nvSpPr>
          <p:cNvPr id="163" name="Google Shape;163;p33"/>
          <p:cNvSpPr txBox="1"/>
          <p:nvPr/>
        </p:nvSpPr>
        <p:spPr>
          <a:xfrm>
            <a:off x="749194" y="296513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How does a person like Madam C.J. Walker become one of the wealthiest women in the early 1900s?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She marries into it.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Government gives it to her.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She opens a heavily subsidized business.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The marketplace provides opportunity.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