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5868" r:id="rId2"/>
  </p:sldMasterIdLst>
  <p:notesMasterIdLst>
    <p:notesMasterId r:id="rId44"/>
  </p:notesMasterIdLst>
  <p:sldIdLst>
    <p:sldId id="256" r:id="rId3"/>
    <p:sldId id="257" r:id="rId4"/>
    <p:sldId id="258" r:id="rId5"/>
    <p:sldId id="277" r:id="rId6"/>
    <p:sldId id="276" r:id="rId7"/>
    <p:sldId id="294" r:id="rId8"/>
    <p:sldId id="260" r:id="rId9"/>
    <p:sldId id="259" r:id="rId10"/>
    <p:sldId id="287" r:id="rId11"/>
    <p:sldId id="288" r:id="rId12"/>
    <p:sldId id="289" r:id="rId13"/>
    <p:sldId id="284" r:id="rId14"/>
    <p:sldId id="266" r:id="rId15"/>
    <p:sldId id="278" r:id="rId16"/>
    <p:sldId id="310" r:id="rId17"/>
    <p:sldId id="285" r:id="rId18"/>
    <p:sldId id="279" r:id="rId19"/>
    <p:sldId id="280" r:id="rId20"/>
    <p:sldId id="307" r:id="rId21"/>
    <p:sldId id="286" r:id="rId22"/>
    <p:sldId id="281" r:id="rId23"/>
    <p:sldId id="282" r:id="rId24"/>
    <p:sldId id="308" r:id="rId25"/>
    <p:sldId id="309" r:id="rId26"/>
    <p:sldId id="290" r:id="rId27"/>
    <p:sldId id="293" r:id="rId28"/>
    <p:sldId id="292" r:id="rId29"/>
    <p:sldId id="291" r:id="rId30"/>
    <p:sldId id="306" r:id="rId31"/>
    <p:sldId id="305" r:id="rId32"/>
    <p:sldId id="304" r:id="rId33"/>
    <p:sldId id="303" r:id="rId34"/>
    <p:sldId id="302" r:id="rId35"/>
    <p:sldId id="301" r:id="rId36"/>
    <p:sldId id="300" r:id="rId37"/>
    <p:sldId id="299" r:id="rId38"/>
    <p:sldId id="298" r:id="rId39"/>
    <p:sldId id="297" r:id="rId40"/>
    <p:sldId id="296" r:id="rId41"/>
    <p:sldId id="295" r:id="rId42"/>
    <p:sldId id="274" r:id="rId4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D57EB1-F8AC-B393-A5BF-7EDE78808841}" v="216" dt="2023-02-07T16:19:45.661"/>
    <p1510:client id="{564FC819-1133-45EF-9BBA-ECB18477E490}" v="1" dt="2022-12-08T23:23:00.117"/>
    <p1510:client id="{728EF208-2E4A-3750-63A1-AA9811219046}" v="340" dt="2023-02-02T20:40:54.379"/>
    <p1510:client id="{8E34A3E3-82BF-9FE6-E69F-32BBA636FFFB}" v="8" dt="2023-02-03T14:54:58.342"/>
    <p1510:client id="{B6120498-AA31-D56C-575D-DBE0B66E329C}" v="163" dt="2022-12-16T20:07:07.887"/>
    <p1510:client id="{BA8D21B8-9F65-C87D-94D6-3559E7D8B2D1}" v="139" dt="2023-01-09T19:11:43.148"/>
    <p1510:client id="{C14386BF-E073-6C7F-9972-7DAE49A54D5D}" v="468" dt="2023-01-31T19:00:11.225"/>
    <p1510:client id="{E110E3C6-5FD2-CB05-D662-9E3678610A35}" v="93" dt="2023-01-09T21:54:45.190"/>
    <p1510:client id="{E81054E1-8573-D09D-AA9B-8E5D1E75A5EE}" v="264" dt="2023-01-03T20:06:08.464"/>
    <p1510:client id="{EEAF176E-40F4-124E-F98F-D7D4CA6FB08A}" v="15" dt="2023-01-05T20:58:21.032"/>
    <p1510:client id="{F7D15A82-48F4-0462-6BD0-D70C5992C281}" v="80" dt="2023-01-02T18:45:33.591"/>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60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doe.mass.edu/ops/licensure/listings.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www.finaid.org/calculators/loanpayments.phtml" TargetMode="External"/><Relationship Id="rId4" Type="http://schemas.openxmlformats.org/officeDocument/2006/relationships/hyperlink" Target="http://nces.ed.gov/ipeds/cool/index.asp"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hebestschools.org/college-finances/financing-your-education/" TargetMode="External"/><Relationship Id="rId7" Type="http://schemas.openxmlformats.org/officeDocument/2006/relationships/hyperlink" Target="https://thebestschools.org/resources/transfer-credits-online-college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thebestschools.org/resources/synchronous-vs-asynchronous-programs-courses/" TargetMode="External"/><Relationship Id="rId5" Type="http://schemas.openxmlformats.org/officeDocument/2006/relationships/hyperlink" Target="https://thebestschools.org/resources/applying-to-college/common-app-guide/" TargetMode="External"/><Relationship Id="rId4" Type="http://schemas.openxmlformats.org/officeDocument/2006/relationships/hyperlink" Target="https://thebestschools.org/resources/college-finances/scholarship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F843DA0-10E6-958A-755F-C6D7C466C49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E6BB4FA-A896-FF52-AFF6-9D30EBB796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US" dirty="0" err="1">
                <a:cs typeface="Calibri"/>
              </a:rPr>
              <a:t>This</a:t>
            </a:r>
            <a:r>
              <a:rPr lang="es-US" dirty="0">
                <a:cs typeface="Calibri"/>
              </a:rPr>
              <a:t> </a:t>
            </a:r>
            <a:r>
              <a:rPr lang="es-US" dirty="0" err="1">
                <a:cs typeface="Calibri"/>
              </a:rPr>
              <a:t>is</a:t>
            </a:r>
            <a:r>
              <a:rPr lang="es-US" dirty="0">
                <a:cs typeface="Calibri"/>
              </a:rPr>
              <a:t> a </a:t>
            </a:r>
            <a:r>
              <a:rPr lang="es-US" dirty="0" err="1">
                <a:cs typeface="Calibri"/>
              </a:rPr>
              <a:t>myth</a:t>
            </a:r>
            <a:r>
              <a:rPr lang="es-US" dirty="0">
                <a:cs typeface="Calibri"/>
              </a:rPr>
              <a:t>, </a:t>
            </a:r>
            <a:r>
              <a:rPr lang="es-US" dirty="0" err="1">
                <a:cs typeface="Calibri"/>
              </a:rPr>
              <a:t>for</a:t>
            </a:r>
            <a:r>
              <a:rPr lang="es-US" dirty="0">
                <a:cs typeface="Calibri"/>
              </a:rPr>
              <a:t> </a:t>
            </a:r>
            <a:r>
              <a:rPr lang="es-US" dirty="0" err="1">
                <a:cs typeface="Calibri"/>
              </a:rPr>
              <a:t>profit</a:t>
            </a:r>
            <a:r>
              <a:rPr lang="es-US" dirty="0">
                <a:cs typeface="Calibri"/>
              </a:rPr>
              <a:t> and </a:t>
            </a:r>
            <a:r>
              <a:rPr lang="es-US" dirty="0" err="1">
                <a:cs typeface="Calibri"/>
              </a:rPr>
              <a:t>not</a:t>
            </a:r>
            <a:r>
              <a:rPr lang="es-US" dirty="0">
                <a:cs typeface="Calibri"/>
              </a:rPr>
              <a:t> </a:t>
            </a:r>
            <a:r>
              <a:rPr lang="es-US" dirty="0" err="1">
                <a:cs typeface="Calibri"/>
              </a:rPr>
              <a:t>for</a:t>
            </a:r>
            <a:r>
              <a:rPr lang="es-US" dirty="0">
                <a:cs typeface="Calibri"/>
              </a:rPr>
              <a:t> </a:t>
            </a:r>
            <a:r>
              <a:rPr lang="es-US" dirty="0" err="1">
                <a:cs typeface="Calibri"/>
              </a:rPr>
              <a:t>profit</a:t>
            </a:r>
            <a:r>
              <a:rPr lang="es-US" dirty="0">
                <a:cs typeface="Calibri"/>
              </a:rPr>
              <a:t> </a:t>
            </a:r>
            <a:r>
              <a:rPr lang="es-US" dirty="0" err="1">
                <a:cs typeface="Calibri"/>
              </a:rPr>
              <a:t>institutions</a:t>
            </a:r>
            <a:r>
              <a:rPr lang="es-US" dirty="0">
                <a:cs typeface="Calibri"/>
              </a:rPr>
              <a:t> do </a:t>
            </a:r>
            <a:r>
              <a:rPr lang="es-US" dirty="0" err="1">
                <a:cs typeface="Calibri"/>
              </a:rPr>
              <a:t>not</a:t>
            </a:r>
            <a:r>
              <a:rPr lang="es-US" dirty="0">
                <a:cs typeface="Calibri"/>
              </a:rPr>
              <a:t> </a:t>
            </a:r>
            <a:r>
              <a:rPr lang="es-US" dirty="0" err="1">
                <a:cs typeface="Calibri"/>
              </a:rPr>
              <a:t>have</a:t>
            </a:r>
            <a:r>
              <a:rPr lang="es-US" dirty="0">
                <a:cs typeface="Calibri"/>
              </a:rPr>
              <a:t> similar </a:t>
            </a:r>
            <a:r>
              <a:rPr lang="es-US" dirty="0" err="1">
                <a:cs typeface="Calibri"/>
              </a:rPr>
              <a:t>graduation</a:t>
            </a:r>
            <a:r>
              <a:rPr lang="es-US" dirty="0">
                <a:cs typeface="Calibri"/>
              </a:rPr>
              <a:t> </a:t>
            </a:r>
            <a:r>
              <a:rPr lang="es-US" dirty="0" err="1">
                <a:cs typeface="Calibri"/>
              </a:rPr>
              <a:t>rates</a:t>
            </a:r>
            <a:r>
              <a:rPr lang="es-US" dirty="0">
                <a:cs typeface="Calibri"/>
              </a:rPr>
              <a:t>. In </a:t>
            </a:r>
            <a:r>
              <a:rPr lang="es-US" dirty="0" err="1">
                <a:cs typeface="Calibri"/>
              </a:rPr>
              <a:t>fact</a:t>
            </a:r>
            <a:r>
              <a:rPr lang="es-US" dirty="0">
                <a:cs typeface="Calibri"/>
              </a:rPr>
              <a:t> </a:t>
            </a:r>
            <a:r>
              <a:rPr lang="es-US" dirty="0" err="1">
                <a:cs typeface="Calibri"/>
              </a:rPr>
              <a:t>their</a:t>
            </a:r>
            <a:r>
              <a:rPr lang="es-US" dirty="0">
                <a:cs typeface="Calibri"/>
              </a:rPr>
              <a:t> </a:t>
            </a:r>
            <a:r>
              <a:rPr lang="es-US" dirty="0" err="1">
                <a:cs typeface="Calibri"/>
              </a:rPr>
              <a:t>graduation</a:t>
            </a:r>
            <a:r>
              <a:rPr lang="es-US" dirty="0">
                <a:cs typeface="Calibri"/>
              </a:rPr>
              <a:t> </a:t>
            </a:r>
            <a:r>
              <a:rPr lang="es-US" dirty="0" err="1">
                <a:cs typeface="Calibri"/>
              </a:rPr>
              <a:t>rates</a:t>
            </a:r>
            <a:r>
              <a:rPr lang="es-US" dirty="0">
                <a:cs typeface="Calibri"/>
              </a:rPr>
              <a:t> and </a:t>
            </a:r>
            <a:r>
              <a:rPr lang="es-US" dirty="0" err="1">
                <a:cs typeface="Calibri"/>
              </a:rPr>
              <a:t>even</a:t>
            </a:r>
            <a:r>
              <a:rPr lang="es-US" dirty="0">
                <a:cs typeface="Calibri"/>
              </a:rPr>
              <a:t> </a:t>
            </a:r>
            <a:r>
              <a:rPr lang="es-US" dirty="0" err="1">
                <a:cs typeface="Calibri"/>
              </a:rPr>
              <a:t>their</a:t>
            </a:r>
            <a:r>
              <a:rPr lang="es-US" dirty="0">
                <a:cs typeface="Calibri"/>
              </a:rPr>
              <a:t> </a:t>
            </a:r>
            <a:r>
              <a:rPr lang="es-US" dirty="0" err="1">
                <a:cs typeface="Calibri"/>
              </a:rPr>
              <a:t>persistence</a:t>
            </a:r>
            <a:r>
              <a:rPr lang="es-US" dirty="0">
                <a:cs typeface="Calibri"/>
              </a:rPr>
              <a:t> </a:t>
            </a:r>
            <a:r>
              <a:rPr lang="es-US" dirty="0" err="1">
                <a:cs typeface="Calibri"/>
              </a:rPr>
              <a:t>rates</a:t>
            </a:r>
            <a:r>
              <a:rPr lang="es-US" dirty="0">
                <a:cs typeface="Calibri"/>
              </a:rPr>
              <a:t> are </a:t>
            </a:r>
            <a:r>
              <a:rPr lang="es-US" dirty="0" err="1">
                <a:cs typeface="Calibri"/>
              </a:rPr>
              <a:t>very</a:t>
            </a:r>
            <a:r>
              <a:rPr lang="es-US" dirty="0">
                <a:cs typeface="Calibri"/>
              </a:rPr>
              <a:t> </a:t>
            </a:r>
            <a:r>
              <a:rPr lang="es-US" dirty="0" err="1">
                <a:cs typeface="Calibri"/>
              </a:rPr>
              <a:t>different</a:t>
            </a:r>
            <a:r>
              <a:rPr lang="es-US" dirty="0">
                <a:cs typeface="Calibri"/>
              </a:rPr>
              <a:t>. </a:t>
            </a:r>
            <a:r>
              <a:rPr lang="es-US" dirty="0" err="1">
                <a:cs typeface="Calibri"/>
              </a:rPr>
              <a:t>We</a:t>
            </a:r>
            <a:r>
              <a:rPr lang="es-US" dirty="0">
                <a:cs typeface="Calibri"/>
              </a:rPr>
              <a:t> </a:t>
            </a:r>
            <a:r>
              <a:rPr lang="es-US">
                <a:cs typeface="Calibri"/>
              </a:rPr>
              <a:t>will explore some data  </a:t>
            </a:r>
          </a:p>
        </p:txBody>
      </p:sp>
      <p:sp>
        <p:nvSpPr>
          <p:cNvPr id="39940" name="Slide Number Placeholder 3">
            <a:extLst>
              <a:ext uri="{FF2B5EF4-FFF2-40B4-BE49-F238E27FC236}">
                <a16:creationId xmlns:a16="http://schemas.microsoft.com/office/drawing/2014/main" id="{E7CA61BB-53EE-5585-F83E-7CE23D77BC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69E9E4-B795-465F-97A1-4826B8BE9222}"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3E112CB2-041D-9A7E-8ADB-F25661E5629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DB3A1601-11A3-21A6-2E99-9A83A96A4E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22884" name="Slide Number Placeholder 3">
            <a:extLst>
              <a:ext uri="{FF2B5EF4-FFF2-40B4-BE49-F238E27FC236}">
                <a16:creationId xmlns:a16="http://schemas.microsoft.com/office/drawing/2014/main" id="{CEDD56B6-F9B9-EA65-CA57-A3AC2A680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46F382-B881-4AF9-AB1D-2A6818A89D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45073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3E112CB2-041D-9A7E-8ADB-F25661E5629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DB3A1601-11A3-21A6-2E99-9A83A96A4E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22884" name="Slide Number Placeholder 3">
            <a:extLst>
              <a:ext uri="{FF2B5EF4-FFF2-40B4-BE49-F238E27FC236}">
                <a16:creationId xmlns:a16="http://schemas.microsoft.com/office/drawing/2014/main" id="{CEDD56B6-F9B9-EA65-CA57-A3AC2A680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46F382-B881-4AF9-AB1D-2A6818A89D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71326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b="1" dirty="0"/>
              <a:t>Is the school licensed?</a:t>
            </a:r>
            <a:r>
              <a:rPr lang="en-US" dirty="0"/>
              <a:t> A list of schools that are licensed to operate in Massachusetts </a:t>
            </a:r>
            <a:r>
              <a:rPr lang="en-US" dirty="0">
                <a:hlinkClick r:id="rId3"/>
              </a:rPr>
              <a:t>can be found here</a:t>
            </a:r>
            <a:r>
              <a:rPr lang="en-US" dirty="0"/>
              <a:t>.</a:t>
            </a:r>
          </a:p>
          <a:p>
            <a:pPr algn="l"/>
            <a:r>
              <a:rPr lang="en-US" b="1" dirty="0"/>
              <a:t>Is there school credible?</a:t>
            </a:r>
            <a:r>
              <a:rPr lang="en-US" dirty="0"/>
              <a:t> You should also check to see if the school is </a:t>
            </a:r>
            <a:r>
              <a:rPr lang="en-US" dirty="0">
                <a:hlinkClick r:id="rId4"/>
              </a:rPr>
              <a:t>accredited by an organization recognized by the U.S. Department of Education</a:t>
            </a:r>
            <a:r>
              <a:rPr lang="en-US" dirty="0"/>
              <a:t>.</a:t>
            </a:r>
          </a:p>
          <a:p>
            <a:pPr algn="l"/>
            <a:r>
              <a:rPr lang="en-US" b="1" dirty="0"/>
              <a:t>How much will it cost?</a:t>
            </a:r>
            <a:r>
              <a:rPr lang="en-US" dirty="0"/>
              <a:t> Make sure you do the math – a lot of money might be at stake. Make sure you understand the</a:t>
            </a:r>
            <a:r>
              <a:rPr lang="en-US" i="1" dirty="0"/>
              <a:t> total cost of the program</a:t>
            </a:r>
            <a:r>
              <a:rPr lang="en-US" dirty="0"/>
              <a:t>, including the costs of registration, supplies, and equipment. Before you take out a loan, </a:t>
            </a:r>
            <a:r>
              <a:rPr lang="en-US" b="1" dirty="0">
                <a:hlinkClick r:id="rId5"/>
              </a:rPr>
              <a:t>use this loan calculator</a:t>
            </a:r>
            <a:r>
              <a:rPr lang="en-US" dirty="0"/>
              <a:t> so that you understand your interest payments and how they’ll add up.</a:t>
            </a:r>
          </a:p>
          <a:p>
            <a:pPr algn="l"/>
            <a:r>
              <a:rPr lang="en-US" b="1" dirty="0"/>
              <a:t>How does the cost compare to a community college?</a:t>
            </a:r>
            <a:r>
              <a:rPr lang="en-US" dirty="0"/>
              <a:t> You should check out community colleges in your area. Many programs can be completed for less money, and credits are more likely to be transferable.</a:t>
            </a:r>
          </a:p>
          <a:p>
            <a:pPr algn="l"/>
            <a:r>
              <a:rPr lang="en-US" b="1" dirty="0"/>
              <a:t>How can I get help paying for my training?</a:t>
            </a:r>
            <a:r>
              <a:rPr lang="en-US" dirty="0"/>
              <a:t> Once again, shop around. You may find a better financial aid package than the one offered by the school with another lender.</a:t>
            </a:r>
          </a:p>
          <a:p>
            <a:pPr algn="l"/>
            <a:r>
              <a:rPr lang="en-US" b="1" dirty="0"/>
              <a:t>Can I transfer my coursework?</a:t>
            </a:r>
            <a:r>
              <a:rPr lang="en-US" dirty="0"/>
              <a:t> If you think you might want to transfer to another school after completing your course or program, ask schools whether their courses can be transferred. Some schools have agreements with specific colleges to accept certain courses. If the school has such an agreement, ask for a copy of it. If the school has no such agreements, do not count on any credits transferring to another school.</a:t>
            </a:r>
          </a:p>
          <a:p>
            <a:pPr algn="l"/>
            <a:r>
              <a:rPr lang="en-US" b="1" dirty="0"/>
              <a:t>I am going to get a job?</a:t>
            </a:r>
            <a:r>
              <a:rPr lang="en-US" dirty="0"/>
              <a:t> Be wary if a school guarantees your job placement or makes promises about how much money you will make. Schools can help you get the job you want, but they can’t guarantee it. The school should have information about its placement rate for graduates, as well as the names of companies that hire graduates.</a:t>
            </a:r>
          </a:p>
          <a:p>
            <a:pPr algn="l"/>
            <a:endParaRPr lang="en-US" dirty="0"/>
          </a:p>
          <a:p>
            <a:endParaRPr lang="en-US" dirty="0"/>
          </a:p>
        </p:txBody>
      </p:sp>
    </p:spTree>
    <p:extLst>
      <p:ext uri="{BB962C8B-B14F-4D97-AF65-F5344CB8AC3E}">
        <p14:creationId xmlns:p14="http://schemas.microsoft.com/office/powerpoint/2010/main" val="2581300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3E112CB2-041D-9A7E-8ADB-F25661E5629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DB3A1601-11A3-21A6-2E99-9A83A96A4E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22884" name="Slide Number Placeholder 3">
            <a:extLst>
              <a:ext uri="{FF2B5EF4-FFF2-40B4-BE49-F238E27FC236}">
                <a16:creationId xmlns:a16="http://schemas.microsoft.com/office/drawing/2014/main" id="{CEDD56B6-F9B9-EA65-CA57-A3AC2A680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46F382-B881-4AF9-AB1D-2A6818A89D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853816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564861F8-0E05-EFD1-D916-349C66E1E065}"/>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6F93D155-29B1-9BE1-F6FE-B84076B302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Using the Action Planning sheet in the workbook, have participants reflect on the day’s content and decide who most needs the information back at their sites – students or advisors.</a:t>
            </a:r>
          </a:p>
          <a:p>
            <a:r>
              <a:rPr lang="en-US" altLang="en-US">
                <a:ea typeface="ＭＳ Ｐゴシック" panose="020B0600070205080204" pitchFamily="34" charset="-128"/>
              </a:rPr>
              <a:t>Have participants </a:t>
            </a:r>
            <a:r>
              <a:rPr lang="en-US" altLang="en-US" err="1">
                <a:ea typeface="ＭＳ Ｐゴシック" panose="020B0600070205080204" pitchFamily="34" charset="-128"/>
              </a:rPr>
              <a:t>grop</a:t>
            </a:r>
            <a:r>
              <a:rPr lang="en-US" altLang="en-US">
                <a:ea typeface="ＭＳ Ｐゴシック" panose="020B0600070205080204" pitchFamily="34" charset="-128"/>
              </a:rPr>
              <a:t> together by their </a:t>
            </a:r>
            <a:r>
              <a:rPr lang="en-US" altLang="en-US" err="1">
                <a:ea typeface="ＭＳ Ｐゴシック" panose="020B0600070205080204" pitchFamily="34" charset="-128"/>
              </a:rPr>
              <a:t>seleclted</a:t>
            </a:r>
            <a:r>
              <a:rPr lang="en-US" altLang="en-US">
                <a:ea typeface="ＭＳ Ｐゴシック" panose="020B0600070205080204" pitchFamily="34" charset="-128"/>
              </a:rPr>
              <a:t> target </a:t>
            </a:r>
            <a:r>
              <a:rPr lang="en-US" altLang="en-US" err="1">
                <a:ea typeface="ＭＳ Ｐゴシック" panose="020B0600070205080204" pitchFamily="34" charset="-128"/>
              </a:rPr>
              <a:t>frop</a:t>
            </a:r>
            <a:r>
              <a:rPr lang="en-US" altLang="en-US">
                <a:ea typeface="ＭＳ Ｐゴシック" panose="020B0600070205080204" pitchFamily="34" charset="-128"/>
              </a:rPr>
              <a:t> and </a:t>
            </a:r>
            <a:r>
              <a:rPr lang="en-US" altLang="en-US" err="1">
                <a:ea typeface="ＭＳ Ｐゴシック" panose="020B0600070205080204" pitchFamily="34" charset="-128"/>
              </a:rPr>
              <a:t>esign</a:t>
            </a:r>
            <a:r>
              <a:rPr lang="en-US" altLang="en-US">
                <a:ea typeface="ＭＳ Ｐゴシック" panose="020B0600070205080204" pitchFamily="34" charset="-128"/>
              </a:rPr>
              <a:t> a 45-60 minute workshop they can present to their students or peers. The outline should include:</a:t>
            </a:r>
          </a:p>
          <a:p>
            <a:r>
              <a:rPr lang="en-US" altLang="en-US">
                <a:ea typeface="ＭＳ Ｐゴシック" panose="020B0600070205080204" pitchFamily="34" charset="-128"/>
              </a:rPr>
              <a:t>Goal/Objective</a:t>
            </a:r>
          </a:p>
          <a:p>
            <a:r>
              <a:rPr lang="en-US" altLang="en-US">
                <a:ea typeface="ＭＳ Ｐゴシック" panose="020B0600070205080204" pitchFamily="34" charset="-128"/>
              </a:rPr>
              <a:t>Intro/Icebreaker</a:t>
            </a:r>
          </a:p>
          <a:p>
            <a:r>
              <a:rPr lang="en-US" altLang="en-US">
                <a:ea typeface="ＭＳ Ｐゴシック" panose="020B0600070205080204" pitchFamily="34" charset="-128"/>
              </a:rPr>
              <a:t>Content</a:t>
            </a:r>
          </a:p>
          <a:p>
            <a:r>
              <a:rPr lang="en-US" altLang="en-US">
                <a:ea typeface="ＭＳ Ｐゴシック" panose="020B0600070205080204" pitchFamily="34" charset="-128"/>
              </a:rPr>
              <a:t>Activities</a:t>
            </a:r>
          </a:p>
          <a:p>
            <a:r>
              <a:rPr lang="en-US" altLang="en-US">
                <a:ea typeface="ＭＳ Ｐゴシック" panose="020B0600070205080204" pitchFamily="34" charset="-128"/>
              </a:rPr>
              <a:t>Close/Next Steps</a:t>
            </a:r>
          </a:p>
          <a:p>
            <a:endParaRPr lang="en-US" altLang="en-US">
              <a:ea typeface="ＭＳ Ｐゴシック" panose="020B0600070205080204" pitchFamily="34" charset="-128"/>
            </a:endParaRPr>
          </a:p>
          <a:p>
            <a:r>
              <a:rPr lang="en-US" altLang="en-US">
                <a:ea typeface="ＭＳ Ｐゴシック" panose="020B0600070205080204" pitchFamily="34" charset="-128"/>
              </a:rPr>
              <a:t>Have participant groups outline their workshop on chart paper. Have each grp choose a volunteer to report out. </a:t>
            </a:r>
          </a:p>
          <a:p>
            <a:endParaRPr lang="en-US" altLang="en-US">
              <a:ea typeface="ＭＳ Ｐゴシック" panose="020B0600070205080204" pitchFamily="34" charset="-128"/>
            </a:endParaRPr>
          </a:p>
          <a:p>
            <a:r>
              <a:rPr lang="en-US" altLang="en-US">
                <a:ea typeface="ＭＳ Ｐゴシック" panose="020B0600070205080204" pitchFamily="34" charset="-128"/>
              </a:rPr>
              <a:t>DEBRIEF: Summarize highlights of the workshops presented. Tell participants you would love to hear how their workshop goes</a:t>
            </a:r>
          </a:p>
        </p:txBody>
      </p:sp>
      <p:sp>
        <p:nvSpPr>
          <p:cNvPr id="124932" name="Slide Number Placeholder 3">
            <a:extLst>
              <a:ext uri="{FF2B5EF4-FFF2-40B4-BE49-F238E27FC236}">
                <a16:creationId xmlns:a16="http://schemas.microsoft.com/office/drawing/2014/main" id="{5D21C4B5-8649-3C7C-E7A8-0F859F8C22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166F6D-B31E-4005-9D1B-C55AAF786D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67976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F843DA0-10E6-958A-755F-C6D7C466C49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E6BB4FA-A896-FF52-AFF6-9D30EBB796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US" dirty="0" err="1"/>
              <a:t>Unlike</a:t>
            </a:r>
            <a:r>
              <a:rPr lang="es-US" dirty="0"/>
              <a:t> </a:t>
            </a:r>
            <a:r>
              <a:rPr lang="es-US" dirty="0" err="1"/>
              <a:t>their</a:t>
            </a:r>
            <a:r>
              <a:rPr lang="es-US" dirty="0"/>
              <a:t> </a:t>
            </a:r>
            <a:r>
              <a:rPr lang="es-US" dirty="0" err="1"/>
              <a:t>nonprofit</a:t>
            </a:r>
            <a:r>
              <a:rPr lang="es-US" dirty="0"/>
              <a:t> </a:t>
            </a:r>
            <a:r>
              <a:rPr lang="es-US" dirty="0" err="1"/>
              <a:t>counterparts</a:t>
            </a:r>
            <a:r>
              <a:rPr lang="es-US" dirty="0"/>
              <a:t>, </a:t>
            </a:r>
            <a:r>
              <a:rPr lang="es-US" dirty="0" err="1"/>
              <a:t>for-profit</a:t>
            </a:r>
            <a:r>
              <a:rPr lang="es-US" dirty="0"/>
              <a:t> </a:t>
            </a:r>
            <a:r>
              <a:rPr lang="es-US" dirty="0" err="1"/>
              <a:t>institutions</a:t>
            </a:r>
            <a:r>
              <a:rPr lang="es-US" dirty="0"/>
              <a:t> </a:t>
            </a:r>
            <a:r>
              <a:rPr lang="es-US" dirty="0" err="1"/>
              <a:t>focus</a:t>
            </a:r>
            <a:r>
              <a:rPr lang="es-US" dirty="0"/>
              <a:t> </a:t>
            </a:r>
            <a:r>
              <a:rPr lang="es-US" dirty="0" err="1"/>
              <a:t>mainly</a:t>
            </a:r>
            <a:r>
              <a:rPr lang="es-US" dirty="0"/>
              <a:t> </a:t>
            </a:r>
            <a:r>
              <a:rPr lang="es-US" dirty="0" err="1"/>
              <a:t>on</a:t>
            </a:r>
            <a:r>
              <a:rPr lang="es-US" dirty="0"/>
              <a:t> </a:t>
            </a:r>
            <a:r>
              <a:rPr lang="es-US" dirty="0" err="1"/>
              <a:t>earning</a:t>
            </a:r>
            <a:r>
              <a:rPr lang="es-US" dirty="0"/>
              <a:t> </a:t>
            </a:r>
            <a:r>
              <a:rPr lang="es-US" dirty="0" err="1"/>
              <a:t>revenue</a:t>
            </a:r>
            <a:r>
              <a:rPr lang="es-US" dirty="0"/>
              <a:t> </a:t>
            </a:r>
            <a:r>
              <a:rPr lang="es-US" dirty="0" err="1"/>
              <a:t>through</a:t>
            </a:r>
            <a:r>
              <a:rPr lang="es-US" dirty="0"/>
              <a:t> </a:t>
            </a:r>
            <a:r>
              <a:rPr lang="es-US" dirty="0" err="1"/>
              <a:t>tuition</a:t>
            </a:r>
            <a:r>
              <a:rPr lang="es-US" dirty="0"/>
              <a:t> and fees </a:t>
            </a:r>
            <a:r>
              <a:rPr lang="es-US" dirty="0" err="1"/>
              <a:t>paid</a:t>
            </a:r>
            <a:r>
              <a:rPr lang="es-US" dirty="0"/>
              <a:t> </a:t>
            </a:r>
            <a:r>
              <a:rPr lang="es-US" dirty="0" err="1"/>
              <a:t>by</a:t>
            </a:r>
            <a:r>
              <a:rPr lang="es-US" dirty="0"/>
              <a:t> </a:t>
            </a:r>
            <a:r>
              <a:rPr lang="es-US" dirty="0" err="1"/>
              <a:t>students</a:t>
            </a:r>
            <a:r>
              <a:rPr lang="es-US" dirty="0"/>
              <a:t>. </a:t>
            </a:r>
            <a:r>
              <a:rPr lang="es-US" dirty="0" err="1"/>
              <a:t>For-profit</a:t>
            </a:r>
            <a:r>
              <a:rPr lang="es-US" dirty="0"/>
              <a:t> </a:t>
            </a:r>
            <a:r>
              <a:rPr lang="es-US" dirty="0" err="1"/>
              <a:t>colleges</a:t>
            </a:r>
            <a:r>
              <a:rPr lang="es-US" dirty="0"/>
              <a:t> </a:t>
            </a:r>
            <a:r>
              <a:rPr lang="es-US" dirty="0" err="1"/>
              <a:t>channel</a:t>
            </a:r>
            <a:r>
              <a:rPr lang="es-US" dirty="0"/>
              <a:t> </a:t>
            </a:r>
            <a:r>
              <a:rPr lang="es-US" dirty="0" err="1"/>
              <a:t>earned</a:t>
            </a:r>
            <a:r>
              <a:rPr lang="es-US" dirty="0"/>
              <a:t> </a:t>
            </a:r>
            <a:r>
              <a:rPr lang="es-US" dirty="0" err="1"/>
              <a:t>revenue</a:t>
            </a:r>
            <a:r>
              <a:rPr lang="es-US" dirty="0"/>
              <a:t> </a:t>
            </a:r>
            <a:r>
              <a:rPr lang="es-US" dirty="0" err="1"/>
              <a:t>into</a:t>
            </a:r>
            <a:r>
              <a:rPr lang="es-US" dirty="0"/>
              <a:t> non-</a:t>
            </a:r>
            <a:r>
              <a:rPr lang="es-US" dirty="0" err="1"/>
              <a:t>education</a:t>
            </a:r>
            <a:r>
              <a:rPr lang="es-US" dirty="0"/>
              <a:t> expenses </a:t>
            </a:r>
            <a:r>
              <a:rPr lang="es-US" dirty="0" err="1"/>
              <a:t>or</a:t>
            </a:r>
            <a:r>
              <a:rPr lang="es-US" dirty="0"/>
              <a:t> </a:t>
            </a:r>
            <a:r>
              <a:rPr lang="es-US" dirty="0" err="1"/>
              <a:t>directly</a:t>
            </a:r>
            <a:r>
              <a:rPr lang="es-US" dirty="0"/>
              <a:t> </a:t>
            </a:r>
            <a:r>
              <a:rPr lang="es-US" dirty="0" err="1"/>
              <a:t>to</a:t>
            </a:r>
            <a:r>
              <a:rPr lang="es-US" dirty="0"/>
              <a:t> </a:t>
            </a:r>
            <a:r>
              <a:rPr lang="es-US" dirty="0" err="1"/>
              <a:t>investors</a:t>
            </a:r>
            <a:r>
              <a:rPr lang="es-US" dirty="0"/>
              <a:t>.</a:t>
            </a:r>
            <a:endParaRPr lang="en-US" dirty="0"/>
          </a:p>
        </p:txBody>
      </p:sp>
      <p:sp>
        <p:nvSpPr>
          <p:cNvPr id="39940" name="Slide Number Placeholder 3">
            <a:extLst>
              <a:ext uri="{FF2B5EF4-FFF2-40B4-BE49-F238E27FC236}">
                <a16:creationId xmlns:a16="http://schemas.microsoft.com/office/drawing/2014/main" id="{E7CA61BB-53EE-5585-F83E-7CE23D77BC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69E9E4-B795-465F-97A1-4826B8BE9222}" type="slidenum">
              <a:rPr lang="en-US" altLang="en-US">
                <a:latin typeface="Calibri" panose="020F0502020204030204" pitchFamily="34" charset="0"/>
              </a:rPr>
              <a:pPr/>
              <a:t>10</a:t>
            </a:fld>
            <a:endParaRPr lang="en-US" altLang="en-US">
              <a:latin typeface="Calibri" panose="020F0502020204030204" pitchFamily="34" charset="0"/>
            </a:endParaRPr>
          </a:p>
        </p:txBody>
      </p:sp>
    </p:spTree>
    <p:extLst>
      <p:ext uri="{BB962C8B-B14F-4D97-AF65-F5344CB8AC3E}">
        <p14:creationId xmlns:p14="http://schemas.microsoft.com/office/powerpoint/2010/main" val="582199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F843DA0-10E6-958A-755F-C6D7C466C49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1E6BB4FA-A896-FF52-AFF6-9D30EBB796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US" altLang="en-US" dirty="0" err="1"/>
              <a:t>This</a:t>
            </a:r>
            <a:r>
              <a:rPr lang="es-US" altLang="en-US" dirty="0"/>
              <a:t> </a:t>
            </a:r>
            <a:r>
              <a:rPr lang="es-US" altLang="en-US" dirty="0" err="1"/>
              <a:t>is</a:t>
            </a:r>
            <a:r>
              <a:rPr lang="es-US" altLang="en-US" dirty="0"/>
              <a:t> a </a:t>
            </a:r>
            <a:r>
              <a:rPr lang="es-US" altLang="en-US" dirty="0" err="1"/>
              <a:t>myth</a:t>
            </a:r>
            <a:r>
              <a:rPr lang="es-US" altLang="en-US" dirty="0"/>
              <a:t>, and </a:t>
            </a:r>
            <a:r>
              <a:rPr lang="es-US" altLang="en-US" dirty="0" err="1"/>
              <a:t>the</a:t>
            </a:r>
            <a:r>
              <a:rPr lang="es-US" altLang="en-US" dirty="0"/>
              <a:t> </a:t>
            </a:r>
            <a:r>
              <a:rPr lang="es-US" altLang="en-US" dirty="0" err="1"/>
              <a:t>keyword</a:t>
            </a:r>
            <a:r>
              <a:rPr lang="es-US" altLang="en-US" dirty="0"/>
              <a:t> in </a:t>
            </a:r>
            <a:r>
              <a:rPr lang="es-US" altLang="en-US" dirty="0" err="1"/>
              <a:t>this</a:t>
            </a:r>
            <a:r>
              <a:rPr lang="es-US" altLang="en-US" dirty="0"/>
              <a:t> </a:t>
            </a:r>
            <a:r>
              <a:rPr lang="es-US" altLang="en-US" dirty="0" err="1"/>
              <a:t>statement</a:t>
            </a:r>
            <a:r>
              <a:rPr lang="es-US" altLang="en-US" dirty="0"/>
              <a:t> </a:t>
            </a:r>
            <a:r>
              <a:rPr lang="es-US" altLang="en-US" dirty="0" err="1"/>
              <a:t>is</a:t>
            </a:r>
            <a:r>
              <a:rPr lang="es-US" altLang="en-US" dirty="0"/>
              <a:t> </a:t>
            </a:r>
            <a:r>
              <a:rPr lang="es-US" altLang="en-US" dirty="0" err="1"/>
              <a:t>always</a:t>
            </a:r>
            <a:r>
              <a:rPr lang="es-US" altLang="en-US" dirty="0"/>
              <a:t>. </a:t>
            </a:r>
            <a:r>
              <a:rPr lang="es-US" altLang="en-US" dirty="0" err="1"/>
              <a:t>Proprietary</a:t>
            </a:r>
            <a:r>
              <a:rPr lang="es-US" altLang="en-US" dirty="0"/>
              <a:t> </a:t>
            </a:r>
            <a:r>
              <a:rPr lang="es-US" altLang="en-US" dirty="0" err="1"/>
              <a:t>schools</a:t>
            </a:r>
            <a:r>
              <a:rPr lang="es-US" altLang="en-US" dirty="0"/>
              <a:t> do </a:t>
            </a:r>
            <a:r>
              <a:rPr lang="es-US" altLang="en-US" dirty="0" err="1"/>
              <a:t>not</a:t>
            </a:r>
            <a:r>
              <a:rPr lang="es-US" altLang="en-US" dirty="0"/>
              <a:t> </a:t>
            </a:r>
            <a:r>
              <a:rPr lang="es-US" altLang="en-US" dirty="0" err="1"/>
              <a:t>always</a:t>
            </a:r>
            <a:r>
              <a:rPr lang="es-US" altLang="en-US" dirty="0"/>
              <a:t> </a:t>
            </a:r>
            <a:r>
              <a:rPr lang="es-US" altLang="en-US" dirty="0" err="1"/>
              <a:t>provide</a:t>
            </a:r>
            <a:r>
              <a:rPr lang="es-US" altLang="en-US" dirty="0"/>
              <a:t> </a:t>
            </a:r>
            <a:r>
              <a:rPr lang="es-US" altLang="en-US" dirty="0" err="1"/>
              <a:t>enough</a:t>
            </a:r>
            <a:r>
              <a:rPr lang="es-US" altLang="en-US" dirty="0"/>
              <a:t> </a:t>
            </a:r>
            <a:r>
              <a:rPr lang="es-US" altLang="en-US" dirty="0" err="1"/>
              <a:t>information</a:t>
            </a:r>
            <a:r>
              <a:rPr lang="es-US" altLang="en-US" dirty="0"/>
              <a:t> in </a:t>
            </a:r>
            <a:r>
              <a:rPr lang="es-US" altLang="en-US" dirty="0" err="1"/>
              <a:t>order</a:t>
            </a:r>
            <a:r>
              <a:rPr lang="es-US" altLang="en-US" dirty="0"/>
              <a:t> </a:t>
            </a:r>
            <a:r>
              <a:rPr lang="es-US" altLang="en-US" dirty="0" err="1"/>
              <a:t>for</a:t>
            </a:r>
            <a:r>
              <a:rPr lang="es-US" altLang="en-US" dirty="0"/>
              <a:t> </a:t>
            </a:r>
            <a:r>
              <a:rPr lang="es-US" altLang="en-US" dirty="0" err="1"/>
              <a:t>students</a:t>
            </a:r>
            <a:r>
              <a:rPr lang="es-US" altLang="en-US" dirty="0"/>
              <a:t> </a:t>
            </a:r>
            <a:r>
              <a:rPr lang="es-US" altLang="en-US" dirty="0" err="1"/>
              <a:t>to</a:t>
            </a:r>
            <a:r>
              <a:rPr lang="es-US" altLang="en-US" dirty="0"/>
              <a:t> </a:t>
            </a:r>
            <a:r>
              <a:rPr lang="es-US" altLang="en-US" dirty="0" err="1"/>
              <a:t>make</a:t>
            </a:r>
            <a:r>
              <a:rPr lang="es-US" altLang="en-US" dirty="0"/>
              <a:t> </a:t>
            </a:r>
            <a:r>
              <a:rPr lang="es-US" altLang="en-US" dirty="0" err="1"/>
              <a:t>an</a:t>
            </a:r>
            <a:r>
              <a:rPr lang="es-US" altLang="en-US" dirty="0"/>
              <a:t> </a:t>
            </a:r>
            <a:r>
              <a:rPr lang="es-US" altLang="en-US" dirty="0" err="1"/>
              <a:t>informed</a:t>
            </a:r>
            <a:r>
              <a:rPr lang="es-US" altLang="en-US" dirty="0"/>
              <a:t> </a:t>
            </a:r>
            <a:r>
              <a:rPr lang="es-US" altLang="en-US" dirty="0" err="1"/>
              <a:t>decision</a:t>
            </a:r>
            <a:r>
              <a:rPr lang="es-US" altLang="en-US" dirty="0"/>
              <a:t>. </a:t>
            </a:r>
            <a:endParaRPr lang="es-US" altLang="en-US" dirty="0">
              <a:cs typeface="Calibri"/>
            </a:endParaRPr>
          </a:p>
        </p:txBody>
      </p:sp>
      <p:sp>
        <p:nvSpPr>
          <p:cNvPr id="39940" name="Slide Number Placeholder 3">
            <a:extLst>
              <a:ext uri="{FF2B5EF4-FFF2-40B4-BE49-F238E27FC236}">
                <a16:creationId xmlns:a16="http://schemas.microsoft.com/office/drawing/2014/main" id="{E7CA61BB-53EE-5585-F83E-7CE23D77BC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69E9E4-B795-465F-97A1-4826B8BE9222}"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178209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3E112CB2-041D-9A7E-8ADB-F25661E5629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DB3A1601-11A3-21A6-2E99-9A83A96A4E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22884" name="Slide Number Placeholder 3">
            <a:extLst>
              <a:ext uri="{FF2B5EF4-FFF2-40B4-BE49-F238E27FC236}">
                <a16:creationId xmlns:a16="http://schemas.microsoft.com/office/drawing/2014/main" id="{CEDD56B6-F9B9-EA65-CA57-A3AC2A680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46F382-B881-4AF9-AB1D-2A6818A89D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338543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Many for-profit colleges advertise heavily. They also often choose names that sound like legitimate, not-for-profit colleges. As a result, students might face confusion when researching colleges. Below are some well-known for-profit colleges.</a:t>
            </a:r>
          </a:p>
        </p:txBody>
      </p:sp>
    </p:spTree>
    <p:extLst>
      <p:ext uri="{BB962C8B-B14F-4D97-AF65-F5344CB8AC3E}">
        <p14:creationId xmlns:p14="http://schemas.microsoft.com/office/powerpoint/2010/main" val="323726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US"/>
              <a:t>PURPOSE - For-profit and nonprofit colleges differ in purpose and deliver different learner outcomes. For-profit schools typically offer career-oriented programs. They're often focused on making college accessible, but they also emphasize earning revenue over student learning outcomes. Some for-profit schools offer relatively cheap tuition, but not always.</a:t>
            </a:r>
          </a:p>
          <a:p>
            <a:pPr algn="l"/>
            <a:r>
              <a:rPr lang="en-US"/>
              <a:t>Nonprofit colleges and universities help students explore opportunities by offering a broad, liberal arts education. These institutions also foster community while supporting learners, faculty, and staff in their academic and professional endeavors.</a:t>
            </a:r>
          </a:p>
          <a:p>
            <a:pPr algn="l"/>
            <a:r>
              <a:rPr lang="en-US"/>
              <a:t>FUNDING - For-profit colleges are mostly funded through student tuition and fees, along with money from investors, corporate entities, and subsidiary businesses. To grow enrollment, for-profit schools use their earnings to advertise their programs and recruit students.</a:t>
            </a:r>
            <a:endParaRPr lang="en-US" dirty="0"/>
          </a:p>
          <a:p>
            <a:pPr algn="l"/>
            <a:r>
              <a:rPr lang="en-US"/>
              <a:t>Public nonprofit institutions receive significant financial support from state and federal government bodies, while private nonprofit schools are often funded through private endowments or grants. Tuition and fees also contribute to revenue.</a:t>
            </a:r>
          </a:p>
          <a:p>
            <a:pPr algn="l"/>
            <a:r>
              <a:rPr lang="en-US"/>
              <a:t>AFFORDABILITY - Generally, for-profit colleges provide online programs with comparable or higher price tags than programs at nonprofit institutions. This becomes especially clear when comparing for-profit college costs with in-state tuition for public schools.</a:t>
            </a:r>
            <a:endParaRPr lang="en-US" dirty="0"/>
          </a:p>
          <a:p>
            <a:pPr algn="l"/>
            <a:r>
              <a:rPr lang="en-US"/>
              <a:t>For-profit schools rely on </a:t>
            </a:r>
            <a:r>
              <a:rPr lang="en-US">
                <a:hlinkClick r:id="rId3"/>
              </a:rPr>
              <a:t>tuition, fees, and donations</a:t>
            </a:r>
            <a:r>
              <a:rPr lang="en-US"/>
              <a:t> for funding, which can lead to higher costs, but many charge similar rates for books and course materials as nonprofit institutions. For-profit schools also </a:t>
            </a:r>
            <a:r>
              <a:rPr lang="en-US">
                <a:hlinkClick r:id="rId4"/>
              </a:rPr>
              <a:t>offer scholarships</a:t>
            </a:r>
            <a:r>
              <a:rPr lang="en-US"/>
              <a:t> and tuition discounts, and students can apply for federal financial aid, so long as the school is accredited.</a:t>
            </a:r>
          </a:p>
          <a:p>
            <a:pPr algn="l"/>
            <a:r>
              <a:rPr lang="en-US"/>
              <a:t>ADMISSION PROCESS - For-profit colleges usually have less rigorous admission standards than nonprofit schools. Many for-profit colleges require a high school diploma or equivalent and a </a:t>
            </a:r>
            <a:r>
              <a:rPr lang="en-US" dirty="0">
                <a:hlinkClick r:id="rId5"/>
              </a:rPr>
              <a:t>completed application</a:t>
            </a:r>
            <a:r>
              <a:rPr lang="en-US"/>
              <a:t>, with no GPA or standardized test score requirements. For-profit institutions typically offer rolling or open enrollment as well.</a:t>
            </a:r>
            <a:endParaRPr lang="en-US" dirty="0"/>
          </a:p>
          <a:p>
            <a:pPr algn="l"/>
            <a:r>
              <a:rPr lang="en-US"/>
              <a:t>Unlike nonprofit schools, which generally admit students 2-3 times a year, for-profit institutions enroll learners all year long. High acceptance rates and flexible admission options can make for-profit schools a more accessible option for many learners.</a:t>
            </a:r>
          </a:p>
          <a:p>
            <a:pPr algn="l"/>
            <a:r>
              <a:rPr lang="en-US"/>
              <a:t>COURSE SCHEDULING - Nonprofit schools typically offer classes on a semester or trimester format. Some provide online coursework across eight- and 15-week periods. By contrast, for-profit schools offer almost exclusively online programs and classes, often starting at any time.</a:t>
            </a:r>
            <a:endParaRPr lang="en-US" dirty="0"/>
          </a:p>
          <a:p>
            <a:pPr algn="l"/>
            <a:r>
              <a:rPr lang="en-US"/>
              <a:t>This allows for-profit college learners to take courses on a more flexible timeline. Learners who work full time can take 1-2 classes at a time. Many for-profit schools offer accelerated pathways, along with opportunities for </a:t>
            </a:r>
            <a:r>
              <a:rPr lang="en-US" dirty="0">
                <a:hlinkClick r:id="rId6"/>
              </a:rPr>
              <a:t>asynchronous classes</a:t>
            </a:r>
            <a:r>
              <a:rPr lang="en-US"/>
              <a:t>, allowing enrollees to complete coursework with more flexibility.</a:t>
            </a:r>
          </a:p>
          <a:p>
            <a:pPr algn="l"/>
            <a:r>
              <a:rPr lang="en-US"/>
              <a:t>TRANSFER OPPORUNITIES - For-profit schools have limited </a:t>
            </a:r>
            <a:r>
              <a:rPr lang="en-US" dirty="0">
                <a:hlinkClick r:id="rId7"/>
              </a:rPr>
              <a:t>transfer options</a:t>
            </a:r>
            <a:r>
              <a:rPr lang="en-US"/>
              <a:t>. These colleges may accept transfer credits from other institutions, but most two- and four-year institutions do not accept transfer credits from for-profit institutions.</a:t>
            </a:r>
            <a:endParaRPr lang="en-US" dirty="0"/>
          </a:p>
          <a:p>
            <a:pPr algn="l"/>
            <a:r>
              <a:rPr lang="en-US"/>
              <a:t>However, most for-profit schools enthusiastically accept students transferring from nonprofit institutions. Learners who need just a few credits to complete their degrees or who want to shift to more career-oriented programs can sometimes benefit from transfer policies at for-profit schools.</a:t>
            </a:r>
          </a:p>
          <a:p>
            <a:endParaRPr lang="en-US" dirty="0"/>
          </a:p>
        </p:txBody>
      </p:sp>
    </p:spTree>
    <p:extLst>
      <p:ext uri="{BB962C8B-B14F-4D97-AF65-F5344CB8AC3E}">
        <p14:creationId xmlns:p14="http://schemas.microsoft.com/office/powerpoint/2010/main" val="3250980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3E112CB2-041D-9A7E-8ADB-F25661E56299}"/>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DB3A1601-11A3-21A6-2E99-9A83A96A4E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22884" name="Slide Number Placeholder 3">
            <a:extLst>
              <a:ext uri="{FF2B5EF4-FFF2-40B4-BE49-F238E27FC236}">
                <a16:creationId xmlns:a16="http://schemas.microsoft.com/office/drawing/2014/main" id="{CEDD56B6-F9B9-EA65-CA57-A3AC2A6801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9300" indent="-287338">
              <a:defRPr>
                <a:solidFill>
                  <a:schemeClr val="tx1"/>
                </a:solidFill>
                <a:latin typeface="Arial" panose="020B0604020202020204" pitchFamily="34" charset="0"/>
                <a:ea typeface="ＭＳ Ｐゴシック" panose="020B0600070205080204" pitchFamily="34" charset="-128"/>
              </a:defRPr>
            </a:lvl2pPr>
            <a:lvl3pPr marL="1152525" indent="-230188">
              <a:defRPr>
                <a:solidFill>
                  <a:schemeClr val="tx1"/>
                </a:solidFill>
                <a:latin typeface="Arial" panose="020B0604020202020204" pitchFamily="34" charset="0"/>
                <a:ea typeface="ＭＳ Ｐゴシック" panose="020B0600070205080204" pitchFamily="34" charset="-128"/>
              </a:defRPr>
            </a:lvl3pPr>
            <a:lvl4pPr marL="1614488" indent="-230188">
              <a:defRPr>
                <a:solidFill>
                  <a:schemeClr val="tx1"/>
                </a:solidFill>
                <a:latin typeface="Arial" panose="020B0604020202020204" pitchFamily="34" charset="0"/>
                <a:ea typeface="ＭＳ Ｐゴシック" panose="020B0600070205080204" pitchFamily="34" charset="-128"/>
              </a:defRPr>
            </a:lvl4pPr>
            <a:lvl5pPr marL="2076450" indent="-230188">
              <a:defRPr>
                <a:solidFill>
                  <a:schemeClr val="tx1"/>
                </a:solidFill>
                <a:latin typeface="Arial" panose="020B0604020202020204" pitchFamily="34" charset="0"/>
                <a:ea typeface="ＭＳ Ｐゴシック" panose="020B0600070205080204" pitchFamily="34" charset="-128"/>
              </a:defRPr>
            </a:lvl5pPr>
            <a:lvl6pPr marL="25336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908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80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5250"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46F382-B881-4AF9-AB1D-2A6818A89D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50861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do we see here?</a:t>
            </a:r>
          </a:p>
          <a:p>
            <a:endParaRPr lang="en-US" dirty="0"/>
          </a:p>
          <a:p>
            <a:r>
              <a:rPr lang="en-US" dirty="0"/>
              <a:t>Public schools have a persistence rate of 82% and a graduation rate of 60%, which means 82% of students are returning for their second year and graduating 60% of students every 5-6 years.</a:t>
            </a:r>
          </a:p>
          <a:p>
            <a:r>
              <a:rPr lang="en-US" dirty="0"/>
              <a:t>Private Non-profit have a persistence rate of 88% and a graduation rate of 66%, meaning 88% of students are returning for their second year and graduating 66% of students every 5-6 years. </a:t>
            </a:r>
          </a:p>
          <a:p>
            <a:pPr algn="l"/>
            <a:endParaRPr lang="en-US" dirty="0"/>
          </a:p>
          <a:p>
            <a:pPr algn="l"/>
            <a:r>
              <a:rPr lang="en-US" dirty="0"/>
              <a:t>Graduation rates and persistence rates are much lower at for-profits, with a 50% persistence rate and only a 21% graduation rate.</a:t>
            </a:r>
          </a:p>
          <a:p>
            <a:pPr algn="l"/>
            <a:r>
              <a:rPr lang="en-US" dirty="0"/>
              <a:t>Why do you think that is? </a:t>
            </a:r>
          </a:p>
          <a:p>
            <a:pPr algn="l"/>
            <a:endParaRPr lang="en-US" dirty="0"/>
          </a:p>
          <a:p>
            <a:pPr algn="l"/>
            <a:r>
              <a:rPr lang="en-US" dirty="0"/>
              <a:t>For-profit colleges use money gained from tuition and fees to make their profit. It is not necessarily re-invested into resources for students. This information </a:t>
            </a:r>
          </a:p>
        </p:txBody>
      </p:sp>
    </p:spTree>
    <p:extLst>
      <p:ext uri="{BB962C8B-B14F-4D97-AF65-F5344CB8AC3E}">
        <p14:creationId xmlns:p14="http://schemas.microsoft.com/office/powerpoint/2010/main" val="76722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take a look at financial aid, and where its going.</a:t>
            </a:r>
          </a:p>
          <a:p>
            <a:endParaRPr lang="en-US" dirty="0"/>
          </a:p>
          <a:p>
            <a:r>
              <a:rPr lang="en-US" dirty="0"/>
              <a:t>First lets look at federal grants, and what percentages are awarded to the different institutions. Federal grants is money award to students through the federal government, and this money is not to be paid back. 69% of federal grants are awarded to students attending a proprietary school, and lets remember the persistence and graduation rate is the lowest when comparing public, private, and </a:t>
            </a:r>
            <a:r>
              <a:rPr lang="en-US" dirty="0" err="1"/>
              <a:t>forprofit</a:t>
            </a:r>
            <a:r>
              <a:rPr lang="en-US" dirty="0"/>
              <a:t>. </a:t>
            </a:r>
          </a:p>
        </p:txBody>
      </p:sp>
    </p:spTree>
    <p:extLst>
      <p:ext uri="{BB962C8B-B14F-4D97-AF65-F5344CB8AC3E}">
        <p14:creationId xmlns:p14="http://schemas.microsoft.com/office/powerpoint/2010/main" val="4171639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12"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sp>
        <p:nvSpPr>
          <p:cNvPr id="13"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solidFill>
                  <a:srgbClr val="FFFFFF"/>
                </a:solidFill>
              </a:defRPr>
            </a:lvl1pPr>
            <a:lvl2pPr marL="971550" indent="-514350">
              <a:buFontTx/>
              <a:defRPr sz="5400" spc="-150">
                <a:solidFill>
                  <a:srgbClr val="FFFFFF"/>
                </a:solidFill>
              </a:defRPr>
            </a:lvl2pPr>
            <a:lvl3pPr marL="1531619" indent="-617219">
              <a:buFontTx/>
              <a:defRPr sz="5400" spc="-150">
                <a:solidFill>
                  <a:srgbClr val="FFFFFF"/>
                </a:solidFill>
              </a:defRPr>
            </a:lvl3pPr>
            <a:lvl4pPr marL="2057400" indent="-685800">
              <a:buFontTx/>
              <a:defRPr sz="5400" spc="-150">
                <a:solidFill>
                  <a:srgbClr val="FFFFFF"/>
                </a:solidFill>
              </a:defRPr>
            </a:lvl4pPr>
            <a:lvl5pPr marL="2514600" indent="-685800">
              <a:buFontTx/>
              <a:defRPr sz="5400" spc="-15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2_Section Header">
    <p:spTree>
      <p:nvGrpSpPr>
        <p:cNvPr id="1" name=""/>
        <p:cNvGrpSpPr/>
        <p:nvPr/>
      </p:nvGrpSpPr>
      <p:grpSpPr>
        <a:xfrm>
          <a:off x="0" y="0"/>
          <a:ext cx="0" cy="0"/>
          <a:chOff x="0" y="0"/>
          <a:chExt cx="0" cy="0"/>
        </a:xfrm>
      </p:grpSpPr>
      <p:pic>
        <p:nvPicPr>
          <p:cNvPr id="9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9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9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9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10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0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0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pic>
        <p:nvPicPr>
          <p:cNvPr id="11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1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15"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16"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12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2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25" name="Body Level One…"/>
          <p:cNvSpPr txBox="1">
            <a:spLocks noGrp="1"/>
          </p:cNvSpPr>
          <p:nvPr>
            <p:ph type="body" sz="half" idx="1"/>
          </p:nvPr>
        </p:nvSpPr>
        <p:spPr>
          <a:xfrm>
            <a:off x="839784" y="2505070"/>
            <a:ext cx="5157783" cy="3684584"/>
          </a:xfrm>
          <a:prstGeom prst="rect">
            <a:avLst/>
          </a:prstGeom>
          <a:solidFill>
            <a:srgbClr val="FFFFFF">
              <a:alpha val="20004"/>
            </a:srgbClr>
          </a:solidFill>
          <a:ln w="12701">
            <a:solidFill>
              <a:srgbClr val="2C3842"/>
            </a:solidFill>
            <a:round/>
          </a:ln>
        </p:spPr>
        <p:txBody>
          <a:bodyPr anchor="ctr">
            <a:normAutofit/>
          </a:bodyPr>
          <a:lstStyle>
            <a:lvl1pPr marL="0" indent="182879">
              <a:buSzTx/>
              <a:buFontTx/>
              <a:buNone/>
              <a:defRPr sz="1800"/>
            </a:lvl1pPr>
            <a:lvl2pPr marL="628650" indent="-171450">
              <a:buFontTx/>
              <a:defRPr sz="1800"/>
            </a:lvl2pPr>
            <a:lvl3pPr marL="1120139" indent="-205739">
              <a:buFontTx/>
              <a:defRPr sz="1800"/>
            </a:lvl3pPr>
            <a:lvl4pPr marL="1600200" indent="-228600">
              <a:buFontTx/>
              <a:defRPr sz="1800"/>
            </a:lvl4pPr>
            <a:lvl5pPr marL="2057400" indent="-228600">
              <a:buFontTx/>
              <a:defRPr sz="1800"/>
            </a:lvl5pPr>
          </a:lstStyle>
          <a:p>
            <a:r>
              <a:t>Body Level One</a:t>
            </a:r>
          </a:p>
          <a:p>
            <a:pPr lvl="1"/>
            <a:r>
              <a:t>Body Level Two</a:t>
            </a:r>
          </a:p>
          <a:p>
            <a:pPr lvl="2"/>
            <a:r>
              <a:t>Body Level Three</a:t>
            </a:r>
          </a:p>
          <a:p>
            <a:pPr lvl="3"/>
            <a:r>
              <a:t>Body Level Four</a:t>
            </a:r>
          </a:p>
          <a:p>
            <a:pPr lvl="4"/>
            <a:r>
              <a:t>Body Level Five</a:t>
            </a:r>
          </a:p>
        </p:txBody>
      </p:sp>
      <p:sp>
        <p:nvSpPr>
          <p:cNvPr id="126" name="Text Placeholder 4"/>
          <p:cNvSpPr txBox="1">
            <a:spLocks noGrp="1"/>
          </p:cNvSpPr>
          <p:nvPr>
            <p:ph type="body" sz="quarter" idx="21"/>
          </p:nvPr>
        </p:nvSpPr>
        <p:spPr>
          <a:xfrm>
            <a:off x="6172199" y="1681159"/>
            <a:ext cx="5183186" cy="823911"/>
          </a:xfrm>
          <a:prstGeom prst="rect">
            <a:avLst/>
          </a:prstGeom>
          <a:solidFill>
            <a:srgbClr val="2C3842"/>
          </a:solidFill>
          <a:ln w="12701">
            <a:solidFill>
              <a:srgbClr val="2C3842"/>
            </a:solidFill>
            <a:round/>
          </a:ln>
        </p:spPr>
        <p:txBody>
          <a:bodyPr anchor="ctr">
            <a:normAutofit/>
          </a:bodyPr>
          <a:lstStyle/>
          <a:p>
            <a:pPr marL="0" indent="0">
              <a:buSzTx/>
              <a:buFontTx/>
              <a:buNone/>
              <a:defRPr sz="2400" b="1">
                <a:solidFill>
                  <a:srgbClr val="FFFFFF"/>
                </a:solidFill>
                <a:latin typeface="Inter SemiBold"/>
                <a:ea typeface="Inter SemiBold"/>
                <a:cs typeface="Inter SemiBold"/>
                <a:sym typeface="Inter SemiBold"/>
              </a:defRPr>
            </a:pPr>
            <a:endParaRPr/>
          </a:p>
        </p:txBody>
      </p:sp>
      <p:sp>
        <p:nvSpPr>
          <p:cNvPr id="12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13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3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36" name="Body Level One…"/>
          <p:cNvSpPr txBox="1">
            <a:spLocks noGrp="1"/>
          </p:cNvSpPr>
          <p:nvPr>
            <p:ph type="body" idx="1"/>
          </p:nvPr>
        </p:nvSpPr>
        <p:spPr>
          <a:xfrm>
            <a:off x="699048" y="2290416"/>
            <a:ext cx="10830337" cy="3363639"/>
          </a:xfrm>
          <a:prstGeom prst="rect">
            <a:avLst/>
          </a:prstGeom>
        </p:spPr>
        <p:txBody>
          <a:bodyPr>
            <a:normAutofit/>
          </a:bodyPr>
          <a:lstStyle>
            <a:lvl1pPr>
              <a:defRPr sz="2400" spc="-100">
                <a:latin typeface="Inter Light"/>
                <a:ea typeface="Inter Light"/>
                <a:cs typeface="Inter Light"/>
                <a:sym typeface="Inter Light"/>
              </a:defRPr>
            </a:lvl1pPr>
            <a:lvl2pPr marL="731519" indent="-274319">
              <a:defRPr sz="2400" spc="-100">
                <a:latin typeface="Inter Light"/>
                <a:ea typeface="Inter Light"/>
                <a:cs typeface="Inter Light"/>
                <a:sym typeface="Inter Light"/>
              </a:defRPr>
            </a:lvl2pPr>
            <a:lvl3pPr marL="1219200" indent="-304800">
              <a:buChar char="o"/>
              <a:defRPr sz="2400" spc="-100">
                <a:latin typeface="Inter Light"/>
                <a:ea typeface="Inter Light"/>
                <a:cs typeface="Inter Light"/>
                <a:sym typeface="Inter Light"/>
              </a:defRPr>
            </a:lvl3pPr>
            <a:lvl4pPr marL="1676400" indent="-304800">
              <a:defRPr sz="2400" spc="-100">
                <a:latin typeface="Inter Light"/>
                <a:ea typeface="Inter Light"/>
                <a:cs typeface="Inter Light"/>
                <a:sym typeface="Inter Light"/>
              </a:defRPr>
            </a:lvl4pPr>
            <a:lvl5pPr marL="2133600" indent="-304800">
              <a:defRPr sz="2400" spc="-100">
                <a:latin typeface="Inter Light"/>
                <a:ea typeface="Inter Light"/>
                <a:cs typeface="Inter Light"/>
                <a:sym typeface="Inter Light"/>
              </a:defRPr>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pic>
        <p:nvPicPr>
          <p:cNvPr id="14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4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46" name="Body Level One…"/>
          <p:cNvSpPr txBox="1">
            <a:spLocks noGrp="1"/>
          </p:cNvSpPr>
          <p:nvPr>
            <p:ph type="body" sz="quarter" idx="1"/>
          </p:nvPr>
        </p:nvSpPr>
        <p:spPr>
          <a:xfrm>
            <a:off x="732186" y="861391"/>
            <a:ext cx="9144001" cy="616224"/>
          </a:xfrm>
          <a:prstGeom prst="rect">
            <a:avLst/>
          </a:prstGeom>
        </p:spPr>
        <p:txBody>
          <a:bodyPr>
            <a:normAutofit/>
          </a:bodyPr>
          <a:lstStyle>
            <a:lvl1pPr marL="0" indent="0">
              <a:buSzTx/>
              <a:buFontTx/>
              <a:buNone/>
              <a:defRPr sz="2000"/>
            </a:lvl1pPr>
            <a:lvl2pPr marL="647700" indent="-190500">
              <a:buFontTx/>
              <a:defRPr sz="2000"/>
            </a:lvl2pPr>
            <a:lvl3pPr marL="1143000" indent="-228600">
              <a:buFontTx/>
              <a:defRPr sz="2000"/>
            </a:lvl3pPr>
            <a:lvl4pPr marL="1625600" indent="-254000">
              <a:buFontTx/>
              <a:defRPr sz="2000"/>
            </a:lvl4pPr>
            <a:lvl5pPr marL="2082800" indent="-254000">
              <a:buFontTx/>
              <a:defRPr sz="2000"/>
            </a:lvl5pPr>
          </a:lstStyle>
          <a:p>
            <a:r>
              <a:t>Body Level One</a:t>
            </a:r>
          </a:p>
          <a:p>
            <a:pPr lvl="1"/>
            <a:r>
              <a:t>Body Level Two</a:t>
            </a:r>
          </a:p>
          <a:p>
            <a:pPr lvl="2"/>
            <a:r>
              <a:t>Body Level Three</a:t>
            </a:r>
          </a:p>
          <a:p>
            <a:pPr lvl="3"/>
            <a:r>
              <a:t>Body Level Four</a:t>
            </a:r>
          </a:p>
          <a:p>
            <a:pPr lvl="4"/>
            <a:r>
              <a:t>Body Level Five</a:t>
            </a:r>
          </a:p>
        </p:txBody>
      </p:sp>
      <p:sp>
        <p:nvSpPr>
          <p:cNvPr id="14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15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5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56" name="Body Level One…"/>
          <p:cNvSpPr txBox="1">
            <a:spLocks noGrp="1"/>
          </p:cNvSpPr>
          <p:nvPr>
            <p:ph type="body" sz="half" idx="1"/>
          </p:nvPr>
        </p:nvSpPr>
        <p:spPr>
          <a:xfrm>
            <a:off x="6172200"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pic>
        <p:nvPicPr>
          <p:cNvPr id="16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16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166" name="Body Level One…"/>
          <p:cNvSpPr txBox="1">
            <a:spLocks noGrp="1"/>
          </p:cNvSpPr>
          <p:nvPr>
            <p:ph type="body" sz="half" idx="1"/>
          </p:nvPr>
        </p:nvSpPr>
        <p:spPr>
          <a:xfrm>
            <a:off x="838203" y="1825626"/>
            <a:ext cx="5181604" cy="4351337"/>
          </a:xfrm>
          <a:prstGeom prst="rect">
            <a:avLst/>
          </a:prstGeom>
        </p:spPr>
        <p:txBody>
          <a:bodyPr>
            <a:normAutofit/>
          </a:bodyPr>
          <a:lstStyle>
            <a:lvl1pPr marL="0" indent="0">
              <a:buSzTx/>
              <a:buFontTx/>
              <a:buNone/>
            </a:lvl1pPr>
            <a:lvl2pPr>
              <a:buFontTx/>
            </a:lvl2pPr>
            <a:lvl3pPr>
              <a:buFontTx/>
            </a:lvl3pPr>
            <a:lvl4pPr>
              <a:buFontTx/>
            </a:lvl4pPr>
            <a:lvl5pPr>
              <a:buFontTx/>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11754441" y="6416995"/>
            <a:ext cx="245404" cy="243841"/>
          </a:xfrm>
          <a:prstGeom prst="rect">
            <a:avLst/>
          </a:prstGeom>
        </p:spPr>
        <p:txBody>
          <a:bodyPr/>
          <a:lstStyle>
            <a:lvl1pPr>
              <a:defRPr sz="1000">
                <a:solidFill>
                  <a:srgbClr val="414A58"/>
                </a:solidFill>
                <a:latin typeface="Inter"/>
                <a:ea typeface="Inter"/>
                <a:cs typeface="Inter"/>
                <a:sym typeface="Inter"/>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lang="en-US"/>
              <a:t>Click to edit Master title style</a:t>
            </a:r>
          </a:p>
        </p:txBody>
      </p:sp>
      <p:sp>
        <p:nvSpPr>
          <p:cNvPr id="8" name="Content Placeholder 7"/>
          <p:cNvSpPr>
            <a:spLocks noGrp="1"/>
          </p:cNvSpPr>
          <p:nvPr>
            <p:ph sz="quarter" idx="1"/>
          </p:nvPr>
        </p:nvSpPr>
        <p:spPr>
          <a:xfrm>
            <a:off x="816864" y="1600200"/>
            <a:ext cx="10871200" cy="4495800"/>
          </a:xfrm>
        </p:spPr>
        <p:txBody>
          <a:bodyPr/>
          <a:lstStyle>
            <a:lvl1pPr>
              <a:buFont typeface="Wingdings" pitchFamily="2" charset="2"/>
              <a:buChar char=""/>
              <a:defRPr/>
            </a:lvl1pPr>
            <a:lvl2pPr>
              <a:buSzPct val="60000"/>
              <a:buFont typeface="Wingdings 2" pitchFamily="18" charset="2"/>
              <a:buChar char=""/>
              <a:defRPr/>
            </a:lvl2pPr>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lvl1pPr>
              <a:defRPr/>
            </a:lvl1pPr>
          </a:lstStyle>
          <a:p>
            <a:pPr>
              <a:defRPr/>
            </a:pPr>
            <a:fld id="{91184436-8FEC-4040-8810-0B4090BAB5EC}" type="datetimeFigureOut">
              <a:rPr lang="en-US">
                <a:solidFill>
                  <a:srgbClr val="04617B"/>
                </a:solidFill>
              </a:rPr>
              <a:pPr>
                <a:defRPr/>
              </a:pPr>
              <a:t>2/7/2023</a:t>
            </a:fld>
            <a:endParaRPr lang="en-US">
              <a:solidFill>
                <a:srgbClr val="04617B"/>
              </a:solidFill>
            </a:endParaRPr>
          </a:p>
        </p:txBody>
      </p:sp>
    </p:spTree>
    <p:extLst>
      <p:ext uri="{BB962C8B-B14F-4D97-AF65-F5344CB8AC3E}">
        <p14:creationId xmlns:p14="http://schemas.microsoft.com/office/powerpoint/2010/main" val="2252212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p:cNvSpPr>
            <a:spLocks noGrp="1"/>
          </p:cNvSpPr>
          <p:nvPr>
            <p:ph type="dt" sz="half" idx="10"/>
          </p:nvPr>
        </p:nvSpPr>
        <p:spPr/>
        <p:txBody>
          <a:bodyPr/>
          <a:lstStyle>
            <a:lvl1pPr>
              <a:defRPr/>
            </a:lvl1pPr>
          </a:lstStyle>
          <a:p>
            <a:pPr>
              <a:defRPr/>
            </a:pPr>
            <a:fld id="{D8F96F76-5068-4BF8-8940-87F54DCE98BD}" type="datetimeFigureOut">
              <a:rPr lang="en-US">
                <a:solidFill>
                  <a:srgbClr val="04617B"/>
                </a:solidFill>
              </a:rPr>
              <a:pPr>
                <a:defRPr/>
              </a:pPr>
              <a:t>2/7/2023</a:t>
            </a:fld>
            <a:endParaRPr lang="en-US">
              <a:solidFill>
                <a:srgbClr val="04617B"/>
              </a:solidFill>
            </a:endParaRPr>
          </a:p>
        </p:txBody>
      </p:sp>
    </p:spTree>
    <p:extLst>
      <p:ext uri="{BB962C8B-B14F-4D97-AF65-F5344CB8AC3E}">
        <p14:creationId xmlns:p14="http://schemas.microsoft.com/office/powerpoint/2010/main" val="19030115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38470B66-D4E8-4CF0-861D-7357EF9C83D5}" type="datetimeFigureOut">
              <a:rPr lang="en-US">
                <a:solidFill>
                  <a:srgbClr val="04617B"/>
                </a:solidFill>
              </a:rPr>
              <a:pPr>
                <a:defRPr/>
              </a:pPr>
              <a:t>2/7/2023</a:t>
            </a:fld>
            <a:endParaRPr lang="en-US">
              <a:solidFill>
                <a:srgbClr val="04617B"/>
              </a:solidFill>
            </a:endParaRPr>
          </a:p>
        </p:txBody>
      </p:sp>
    </p:spTree>
    <p:extLst>
      <p:ext uri="{BB962C8B-B14F-4D97-AF65-F5344CB8AC3E}">
        <p14:creationId xmlns:p14="http://schemas.microsoft.com/office/powerpoint/2010/main" val="1280423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EA83A82-3CB2-400F-80AA-7287103F2DBF}" type="datetimeFigureOut">
              <a:rPr lang="en-US">
                <a:solidFill>
                  <a:srgbClr val="04617B"/>
                </a:solidFill>
              </a:rPr>
              <a:pPr>
                <a:defRPr/>
              </a:pPr>
              <a:t>2/7/2023</a:t>
            </a:fld>
            <a:endParaRPr lang="en-US">
              <a:solidFill>
                <a:srgbClr val="04617B"/>
              </a:solidFill>
            </a:endParaRPr>
          </a:p>
        </p:txBody>
      </p:sp>
    </p:spTree>
    <p:extLst>
      <p:ext uri="{BB962C8B-B14F-4D97-AF65-F5344CB8AC3E}">
        <p14:creationId xmlns:p14="http://schemas.microsoft.com/office/powerpoint/2010/main" val="20564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459868" y="1589567"/>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A4433624-0C00-4208-9FEC-52D59FF95D2D}"/>
              </a:ext>
            </a:extLst>
          </p:cNvPr>
          <p:cNvSpPr>
            <a:spLocks noGrp="1"/>
          </p:cNvSpPr>
          <p:nvPr>
            <p:ph type="dt" sz="half" idx="10"/>
          </p:nvPr>
        </p:nvSpPr>
        <p:spPr/>
        <p:txBody>
          <a:bodyPr rtlCol="0"/>
          <a:lstStyle>
            <a:lvl1pPr>
              <a:defRPr/>
            </a:lvl1pPr>
          </a:lstStyle>
          <a:p>
            <a:pPr>
              <a:defRPr/>
            </a:pPr>
            <a:fld id="{963560AB-53A6-4ECB-AE62-13888BB4489E}" type="datetimeFigureOut">
              <a:rPr lang="en-US">
                <a:solidFill>
                  <a:srgbClr val="04617B"/>
                </a:solidFill>
              </a:rPr>
              <a:pPr>
                <a:defRPr/>
              </a:pPr>
              <a:t>2/7/2023</a:t>
            </a:fld>
            <a:endParaRPr lang="en-US">
              <a:solidFill>
                <a:srgbClr val="04617B"/>
              </a:solidFill>
            </a:endParaRPr>
          </a:p>
        </p:txBody>
      </p:sp>
    </p:spTree>
    <p:extLst>
      <p:ext uri="{BB962C8B-B14F-4D97-AF65-F5344CB8AC3E}">
        <p14:creationId xmlns:p14="http://schemas.microsoft.com/office/powerpoint/2010/main" val="98098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dsf">
    <p:bg>
      <p:bgPr>
        <a:blipFill dpi="0" rotWithShape="1">
          <a:blip r:embed="rId2" cstate="print">
            <a:alphaModFix amt="37000"/>
            <a:lum/>
          </a:blip>
          <a:srcRect/>
          <a:stretch>
            <a:fillRect t="-25000" b="5000"/>
          </a:stretch>
        </a:blipFill>
        <a:effectLst/>
      </p:bgPr>
    </p:bg>
    <p:spTree>
      <p:nvGrpSpPr>
        <p:cNvPr id="1" name=""/>
        <p:cNvGrpSpPr/>
        <p:nvPr/>
      </p:nvGrpSpPr>
      <p:grpSpPr>
        <a:xfrm>
          <a:off x="0" y="0"/>
          <a:ext cx="0" cy="0"/>
          <a:chOff x="0" y="0"/>
          <a:chExt cx="0" cy="0"/>
        </a:xfrm>
      </p:grpSpPr>
      <p:sp>
        <p:nvSpPr>
          <p:cNvPr id="12" name="Oval 11"/>
          <p:cNvSpPr/>
          <p:nvPr userDrawn="1"/>
        </p:nvSpPr>
        <p:spPr>
          <a:xfrm>
            <a:off x="3860800" y="1905000"/>
            <a:ext cx="8331200" cy="5486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556000" y="3505200"/>
            <a:ext cx="8636000" cy="1828800"/>
          </a:xfrm>
        </p:spPr>
        <p:txBody>
          <a:bodyPr anchor="b"/>
          <a:lstStyle>
            <a:lvl1pPr algn="ctr">
              <a:defRPr b="1" cap="all" baseline="0">
                <a:solidFill>
                  <a:schemeClr val="bg1">
                    <a:lumMod val="95000"/>
                    <a:lumOff val="5000"/>
                  </a:schemeClr>
                </a:solidFill>
              </a:defRPr>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2/7/2023</a:t>
            </a:fld>
            <a:endParaRPr lang="en-US" sz="2000">
              <a:solidFill>
                <a:srgbClr val="FFFFFF"/>
              </a:solidFill>
            </a:endParaRPr>
          </a:p>
        </p:txBody>
      </p:sp>
    </p:spTree>
    <p:extLst>
      <p:ext uri="{BB962C8B-B14F-4D97-AF65-F5344CB8AC3E}">
        <p14:creationId xmlns:p14="http://schemas.microsoft.com/office/powerpoint/2010/main" val="2664634835"/>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fld id="{55EE1018-E3E2-4A75-A82D-AFF7B97EB651}" type="datetimeFigureOut">
              <a:rPr lang="en-US" smtClean="0"/>
              <a:pPr>
                <a:defRPr/>
              </a:pPr>
              <a:t>2/7/2023</a:t>
            </a:fld>
            <a:endParaRPr lang="en-US"/>
          </a:p>
        </p:txBody>
      </p:sp>
      <p:sp>
        <p:nvSpPr>
          <p:cNvPr id="8" name="Content Placeholder 7"/>
          <p:cNvSpPr>
            <a:spLocks noGrp="1"/>
          </p:cNvSpPr>
          <p:nvPr>
            <p:ph sz="quarter" idx="1"/>
          </p:nvPr>
        </p:nvSpPr>
        <p:spPr>
          <a:xfrm>
            <a:off x="816864" y="1600200"/>
            <a:ext cx="10871200" cy="4495800"/>
          </a:xfrm>
        </p:spPr>
        <p:txBody>
          <a:bodyPr/>
          <a:lstStyle>
            <a:lvl1pPr>
              <a:buFont typeface="Wingdings" pitchFamily="2" charset="2"/>
              <a:buChar char=""/>
              <a:defRPr/>
            </a:lvl1pPr>
            <a:lvl2pPr>
              <a:buSzPct val="60000"/>
              <a:buFont typeface="Wingdings 2" pitchFamily="18" charset="2"/>
              <a:buChar char=""/>
              <a:defRPr/>
            </a:lvl2pPr>
          </a:lstStyle>
          <a:p>
            <a:pPr lvl="0" eaLnBrk="1" latinLnBrk="0" hangingPunct="1"/>
            <a:r>
              <a:rPr lang="en-US"/>
              <a:t>Edit Master text styles</a:t>
            </a:r>
          </a:p>
          <a:p>
            <a:pPr lvl="1" eaLnBrk="1" latinLnBrk="0" hangingPunct="1"/>
            <a:r>
              <a:rPr lang="en-US"/>
              <a:t>Second level</a:t>
            </a:r>
          </a:p>
        </p:txBody>
      </p:sp>
    </p:spTree>
    <p:extLst>
      <p:ext uri="{BB962C8B-B14F-4D97-AF65-F5344CB8AC3E}">
        <p14:creationId xmlns:p14="http://schemas.microsoft.com/office/powerpoint/2010/main" val="171380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a:defRPr/>
            </a:pPr>
            <a:fld id="{04D965F6-F8C8-4D7C-957B-363292C5362A}" type="datetimeFigureOut">
              <a:rPr lang="en-US" smtClean="0"/>
              <a:pPr>
                <a:defRPr/>
              </a:pPr>
              <a:t>2/7/2023</a:t>
            </a:fld>
            <a:endParaRPr lang="en-US"/>
          </a:p>
        </p:txBody>
      </p:sp>
    </p:spTree>
    <p:extLst>
      <p:ext uri="{BB962C8B-B14F-4D97-AF65-F5344CB8AC3E}">
        <p14:creationId xmlns:p14="http://schemas.microsoft.com/office/powerpoint/2010/main" val="414965313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a:defRPr/>
            </a:pPr>
            <a:fld id="{41BACB1A-52A1-4ED9-91B7-6D58F4F5D077}" type="datetimeFigureOut">
              <a:rPr lang="en-US" smtClean="0"/>
              <a:pPr>
                <a:defRPr/>
              </a:pPr>
              <a:t>2/7/2023</a:t>
            </a:fld>
            <a:endParaRPr lang="en-US"/>
          </a:p>
        </p:txBody>
      </p:sp>
    </p:spTree>
    <p:extLst>
      <p:ext uri="{BB962C8B-B14F-4D97-AF65-F5344CB8AC3E}">
        <p14:creationId xmlns:p14="http://schemas.microsoft.com/office/powerpoint/2010/main" val="2396580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a:defRPr/>
            </a:pPr>
            <a:fld id="{BEF1C595-0EF5-48F4-8398-BA875E6381CB}" type="datetimeFigureOut">
              <a:rPr lang="en-US" smtClean="0"/>
              <a:pPr>
                <a:defRPr/>
              </a:pPr>
              <a:t>2/7/2023</a:t>
            </a:fld>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1827576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3BCC69ED-61C7-4D23-9E4B-572964614A77}" type="datetimeFigureOut">
              <a:rPr lang="en-US" smtClean="0"/>
              <a:pPr>
                <a:defRPr/>
              </a:pPr>
              <a:t>2/7/2023</a:t>
            </a:fld>
            <a:endParaRPr lang="en-US"/>
          </a:p>
        </p:txBody>
      </p:sp>
    </p:spTree>
    <p:extLst>
      <p:ext uri="{BB962C8B-B14F-4D97-AF65-F5344CB8AC3E}">
        <p14:creationId xmlns:p14="http://schemas.microsoft.com/office/powerpoint/2010/main" val="3294039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F05E2F4-37ED-4379-B6EB-B8B4448A26E8}" type="datetimeFigureOut">
              <a:rPr lang="en-US" smtClean="0"/>
              <a:pPr>
                <a:defRPr/>
              </a:pPr>
              <a:t>2/7/2023</a:t>
            </a:fld>
            <a:endParaRPr lang="en-US"/>
          </a:p>
        </p:txBody>
      </p:sp>
    </p:spTree>
    <p:extLst>
      <p:ext uri="{BB962C8B-B14F-4D97-AF65-F5344CB8AC3E}">
        <p14:creationId xmlns:p14="http://schemas.microsoft.com/office/powerpoint/2010/main" val="163246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8" name="Picture 1" descr="Picture 1"/>
          <p:cNvPicPr>
            <a:picLocks noChangeAspect="1"/>
          </p:cNvPicPr>
          <p:nvPr/>
        </p:nvPicPr>
        <p:blipFill>
          <a:blip r:embed="rId2"/>
          <a:srcRect t="8823" r="19682"/>
          <a:stretch>
            <a:fillRect/>
          </a:stretch>
        </p:blipFill>
        <p:spPr>
          <a:xfrm>
            <a:off x="-1" y="-1"/>
            <a:ext cx="12191998" cy="6858002"/>
          </a:xfrm>
          <a:prstGeom prst="rect">
            <a:avLst/>
          </a:prstGeom>
          <a:ln w="12700">
            <a:miter lim="400000"/>
          </a:ln>
        </p:spPr>
      </p:pic>
      <p:pic>
        <p:nvPicPr>
          <p:cNvPr id="29" name="Picture 3" descr="Picture 3"/>
          <p:cNvPicPr>
            <a:picLocks noChangeAspect="1"/>
          </p:cNvPicPr>
          <p:nvPr/>
        </p:nvPicPr>
        <p:blipFill>
          <a:blip r:embed="rId3"/>
          <a:srcRect t="805" b="1138"/>
          <a:stretch>
            <a:fillRect/>
          </a:stretch>
        </p:blipFill>
        <p:spPr>
          <a:xfrm>
            <a:off x="0" y="0"/>
            <a:ext cx="9290963" cy="6858000"/>
          </a:xfrm>
          <a:prstGeom prst="rect">
            <a:avLst/>
          </a:prstGeom>
          <a:ln w="12700">
            <a:miter lim="400000"/>
          </a:ln>
        </p:spPr>
      </p:pic>
      <p:pic>
        <p:nvPicPr>
          <p:cNvPr id="30" name="Picture 4" descr="Picture 4"/>
          <p:cNvPicPr>
            <a:picLocks noChangeAspect="1"/>
          </p:cNvPicPr>
          <p:nvPr/>
        </p:nvPicPr>
        <p:blipFill>
          <a:blip r:embed="rId4"/>
          <a:srcRect l="21989" t="16064" r="31320" b="13139"/>
          <a:stretch>
            <a:fillRect/>
          </a:stretch>
        </p:blipFill>
        <p:spPr>
          <a:xfrm>
            <a:off x="4644766" y="0"/>
            <a:ext cx="5387005" cy="6858000"/>
          </a:xfrm>
          <a:prstGeom prst="rect">
            <a:avLst/>
          </a:prstGeom>
          <a:ln w="12700">
            <a:miter lim="400000"/>
          </a:ln>
        </p:spPr>
      </p:pic>
      <p:pic>
        <p:nvPicPr>
          <p:cNvPr id="31" name="Picture 6" descr="Picture 6"/>
          <p:cNvPicPr>
            <a:picLocks noChangeAspect="1"/>
          </p:cNvPicPr>
          <p:nvPr/>
        </p:nvPicPr>
        <p:blipFill>
          <a:blip r:embed="rId5"/>
          <a:stretch>
            <a:fillRect/>
          </a:stretch>
        </p:blipFill>
        <p:spPr>
          <a:xfrm>
            <a:off x="558916" y="4896473"/>
            <a:ext cx="1270002" cy="888998"/>
          </a:xfrm>
          <a:prstGeom prst="rect">
            <a:avLst/>
          </a:prstGeom>
          <a:ln w="12700">
            <a:miter lim="400000"/>
          </a:ln>
        </p:spPr>
      </p:pic>
      <p:sp>
        <p:nvSpPr>
          <p:cNvPr id="32" name="Slide Number"/>
          <p:cNvSpPr txBox="1">
            <a:spLocks noGrp="1"/>
          </p:cNvSpPr>
          <p:nvPr>
            <p:ph type="sldNum" sz="quarter" idx="2"/>
          </p:nvPr>
        </p:nvSpPr>
        <p:spPr>
          <a:xfrm>
            <a:off x="0" y="0"/>
            <a:ext cx="335866" cy="333088"/>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a:defRPr/>
            </a:pPr>
            <a:fld id="{576A8318-2EF6-4ED9-B83B-E101E91FBE82}" type="datetimeFigureOut">
              <a:rPr lang="en-US" smtClean="0"/>
              <a:pPr>
                <a:defRPr/>
              </a:pPr>
              <a:t>2/7/2023</a:t>
            </a:fld>
            <a:endParaRPr lang="en-US"/>
          </a:p>
        </p:txBody>
      </p:sp>
      <p:sp>
        <p:nvSpPr>
          <p:cNvPr id="7" name="Slide Number Placeholder 6"/>
          <p:cNvSpPr>
            <a:spLocks noGrp="1"/>
          </p:cNvSpPr>
          <p:nvPr>
            <p:ph type="sldNum" sz="quarter" idx="12"/>
          </p:nvPr>
        </p:nvSpPr>
        <p:spPr>
          <a:xfrm>
            <a:off x="304800" y="304800"/>
            <a:ext cx="711200" cy="244476"/>
          </a:xfrm>
          <a:prstGeom prst="rect">
            <a:avLst/>
          </a:prstGeom>
        </p:spPr>
        <p:txBody>
          <a:bodyPr/>
          <a:lstStyle>
            <a:lvl1pPr>
              <a:defRPr>
                <a:solidFill>
                  <a:srgbClr val="FFFFFF"/>
                </a:solidFill>
              </a:defRPr>
            </a:lvl1pPr>
          </a:lstStyle>
          <a:p>
            <a:pPr>
              <a:defRPr/>
            </a:pPr>
            <a:fld id="{9E664CB6-1759-4171-8538-6E84BE3B09ED}" type="slidenum">
              <a:rPr lang="en-US" smtClean="0"/>
              <a:pPr>
                <a:defRPr/>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729815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1"/>
            <a:ext cx="3556000" cy="365125"/>
          </a:xfrm>
        </p:spPr>
        <p:txBody>
          <a:bodyPr rtlCol="0"/>
          <a:lstStyle/>
          <a:p>
            <a:pPr>
              <a:defRPr/>
            </a:pPr>
            <a:fld id="{8C7B90F4-D0D0-417C-9429-D7234AD2A402}" type="datetimeFigureOut">
              <a:rPr lang="en-US" smtClean="0"/>
              <a:pPr>
                <a:defRPr/>
              </a:pPr>
              <a:t>2/7/2023</a:t>
            </a:fld>
            <a:endParaRPr lang="en-US"/>
          </a:p>
        </p:txBody>
      </p:sp>
      <p:sp>
        <p:nvSpPr>
          <p:cNvPr id="13" name="Slide Number Placeholder 12"/>
          <p:cNvSpPr>
            <a:spLocks noGrp="1"/>
          </p:cNvSpPr>
          <p:nvPr>
            <p:ph type="sldNum" sz="quarter" idx="11"/>
          </p:nvPr>
        </p:nvSpPr>
        <p:spPr>
          <a:xfrm>
            <a:off x="0" y="4667249"/>
            <a:ext cx="1930400" cy="663578"/>
          </a:xfrm>
          <a:prstGeom prst="rect">
            <a:avLst/>
          </a:prstGeom>
        </p:spPr>
        <p:txBody>
          <a:bodyPr rtlCol="0"/>
          <a:lstStyle>
            <a:lvl1pPr>
              <a:defRPr sz="2800"/>
            </a:lvl1pPr>
          </a:lstStyle>
          <a:p>
            <a:pPr>
              <a:defRPr/>
            </a:pPr>
            <a:fld id="{2D9C613D-00A1-4392-9237-2FA9A87F832A}" type="slidenum">
              <a:rPr lang="en-US" smtClean="0"/>
              <a:pPr>
                <a:defRPr/>
              </a:pPr>
              <a:t>‹#›</a:t>
            </a:fld>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1222081869"/>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C5A4B1F7-8259-4220-B1FF-F827DAAB670E}" type="datetimeFigureOut">
              <a:rPr lang="en-US" smtClean="0"/>
              <a:pPr>
                <a:defRPr/>
              </a:pPr>
              <a:t>2/7/2023</a:t>
            </a:fld>
            <a:endParaRPr lang="en-US"/>
          </a:p>
        </p:txBody>
      </p:sp>
      <p:sp>
        <p:nvSpPr>
          <p:cNvPr id="6" name="Slide Number Placeholder 5"/>
          <p:cNvSpPr>
            <a:spLocks noGrp="1"/>
          </p:cNvSpPr>
          <p:nvPr>
            <p:ph type="sldNum" sz="quarter" idx="12"/>
          </p:nvPr>
        </p:nvSpPr>
        <p:spPr>
          <a:xfrm>
            <a:off x="304800" y="304800"/>
            <a:ext cx="711200" cy="244476"/>
          </a:xfrm>
          <a:prstGeom prst="rect">
            <a:avLst/>
          </a:prstGeom>
        </p:spPr>
        <p:txBody>
          <a:bodyPr/>
          <a:lstStyle/>
          <a:p>
            <a:pPr>
              <a:defRPr/>
            </a:pPr>
            <a:fld id="{92995DC6-2AA4-4C51-B841-01ADE8B94F00}" type="slidenum">
              <a:rPr lang="en-US" smtClean="0"/>
              <a:pPr>
                <a:defRPr/>
              </a:pPr>
              <a:t>‹#›</a:t>
            </a:fld>
            <a:endParaRPr lang="en-US"/>
          </a:p>
        </p:txBody>
      </p:sp>
    </p:spTree>
    <p:extLst>
      <p:ext uri="{BB962C8B-B14F-4D97-AF65-F5344CB8AC3E}">
        <p14:creationId xmlns:p14="http://schemas.microsoft.com/office/powerpoint/2010/main" val="40475028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pPr>
              <a:defRPr/>
            </a:pPr>
            <a:fld id="{17282661-1535-4D6A-8715-A7997E05565E}" type="datetimeFigureOut">
              <a:rPr lang="en-US" smtClean="0"/>
              <a:pPr>
                <a:defRPr/>
              </a:pPr>
              <a:t>2/7/2023</a:t>
            </a:fld>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a:prstGeom prst="rect">
            <a:avLst/>
          </a:prstGeom>
        </p:spPr>
        <p:txBody>
          <a:bodyPr/>
          <a:lstStyle/>
          <a:p>
            <a:pPr>
              <a:defRPr/>
            </a:pPr>
            <a:fld id="{41DF945D-591E-4852-8CF3-C55F9B6D52D5}" type="slidenum">
              <a:rPr lang="en-US" smtClean="0"/>
              <a:pPr>
                <a:defRPr/>
              </a:pPr>
              <a:t>‹#›</a:t>
            </a:fld>
            <a:endParaRPr lang="en-US"/>
          </a:p>
        </p:txBody>
      </p:sp>
    </p:spTree>
    <p:extLst>
      <p:ext uri="{BB962C8B-B14F-4D97-AF65-F5344CB8AC3E}">
        <p14:creationId xmlns:p14="http://schemas.microsoft.com/office/powerpoint/2010/main" val="377296321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39"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0" name="Body Level One…"/>
          <p:cNvSpPr txBox="1">
            <a:spLocks noGrp="1"/>
          </p:cNvSpPr>
          <p:nvPr>
            <p:ph type="body" sz="quarter" idx="1"/>
          </p:nvPr>
        </p:nvSpPr>
        <p:spPr>
          <a:xfrm>
            <a:off x="812800" y="4146546"/>
            <a:ext cx="10515601" cy="914401"/>
          </a:xfrm>
          <a:prstGeom prst="rect">
            <a:avLst/>
          </a:prstGeom>
        </p:spPr>
        <p:txBody>
          <a:bodyPr>
            <a:normAutofit/>
          </a:bodyPr>
          <a:lstStyle>
            <a:lvl1pPr marL="0" indent="0">
              <a:buSzTx/>
              <a:buFontTx/>
              <a:buNone/>
              <a:defRPr sz="5400" spc="-150"/>
            </a:lvl1pPr>
            <a:lvl2pPr marL="971550" indent="-514350">
              <a:buFontTx/>
              <a:defRPr sz="5400" spc="-150"/>
            </a:lvl2pPr>
            <a:lvl3pPr marL="1531619" indent="-617219">
              <a:buFontTx/>
              <a:defRPr sz="5400" spc="-150"/>
            </a:lvl3pPr>
            <a:lvl4pPr marL="2057400" indent="-685800">
              <a:buFontTx/>
              <a:defRPr sz="5400" spc="-150"/>
            </a:lvl4pPr>
            <a:lvl5pPr marL="2514600" indent="-685800">
              <a:buFontTx/>
              <a:defRPr sz="5400" spc="-15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48" name="Picture 2" descr="Picture 2"/>
          <p:cNvPicPr>
            <a:picLocks noChangeAspect="1"/>
          </p:cNvPicPr>
          <p:nvPr/>
        </p:nvPicPr>
        <p:blipFill>
          <a:blip r:embed="rId2"/>
          <a:stretch>
            <a:fillRect/>
          </a:stretch>
        </p:blipFill>
        <p:spPr>
          <a:xfrm>
            <a:off x="-59638" y="-636103"/>
            <a:ext cx="15259261" cy="7533862"/>
          </a:xfrm>
          <a:prstGeom prst="rect">
            <a:avLst/>
          </a:prstGeom>
          <a:ln w="12700">
            <a:miter lim="400000"/>
          </a:ln>
        </p:spPr>
      </p:pic>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pic>
        <p:nvPicPr>
          <p:cNvPr id="56"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57"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nd Text 0">
    <p:bg>
      <p:bgPr>
        <a:solidFill>
          <a:srgbClr val="414141"/>
        </a:solidFill>
        <a:effectLst/>
      </p:bgPr>
    </p:bg>
    <p:spTree>
      <p:nvGrpSpPr>
        <p:cNvPr id="1" name=""/>
        <p:cNvGrpSpPr/>
        <p:nvPr/>
      </p:nvGrpSpPr>
      <p:grpSpPr>
        <a:xfrm>
          <a:off x="0" y="0"/>
          <a:ext cx="0" cy="0"/>
          <a:chOff x="0" y="0"/>
          <a:chExt cx="0" cy="0"/>
        </a:xfrm>
      </p:grpSpPr>
      <p:pic>
        <p:nvPicPr>
          <p:cNvPr id="65"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66"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1_Title and Text">
    <p:spTree>
      <p:nvGrpSpPr>
        <p:cNvPr id="1" name=""/>
        <p:cNvGrpSpPr/>
        <p:nvPr/>
      </p:nvGrpSpPr>
      <p:grpSpPr>
        <a:xfrm>
          <a:off x="0" y="0"/>
          <a:ext cx="0" cy="0"/>
          <a:chOff x="0" y="0"/>
          <a:chExt cx="0" cy="0"/>
        </a:xfrm>
      </p:grpSpPr>
      <p:pic>
        <p:nvPicPr>
          <p:cNvPr id="74"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75"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83" name="Picture 1" descr="Picture 1"/>
          <p:cNvPicPr>
            <a:picLocks noChangeAspect="1"/>
          </p:cNvPicPr>
          <p:nvPr/>
        </p:nvPicPr>
        <p:blipFill>
          <a:blip r:embed="rId2"/>
          <a:stretch>
            <a:fillRect/>
          </a:stretch>
        </p:blipFill>
        <p:spPr>
          <a:xfrm>
            <a:off x="9942454" y="70363"/>
            <a:ext cx="1465619" cy="1221346"/>
          </a:xfrm>
          <a:prstGeom prst="rect">
            <a:avLst/>
          </a:prstGeom>
          <a:ln w="12700">
            <a:miter lim="400000"/>
          </a:ln>
        </p:spPr>
      </p:pic>
      <p:sp>
        <p:nvSpPr>
          <p:cNvPr id="84" name="Rectangle 2"/>
          <p:cNvSpPr/>
          <p:nvPr/>
        </p:nvSpPr>
        <p:spPr>
          <a:xfrm flipV="1">
            <a:off x="790415" y="1291707"/>
            <a:ext cx="10611175" cy="45721"/>
          </a:xfrm>
          <a:prstGeom prst="rect">
            <a:avLst/>
          </a:prstGeom>
          <a:solidFill>
            <a:srgbClr val="A7CE6F"/>
          </a:solidFill>
          <a:ln w="12700">
            <a:miter lim="400000"/>
          </a:ln>
        </p:spPr>
        <p:txBody>
          <a:bodyPr lIns="45719" rIns="45719" anchor="ctr"/>
          <a:lstStyle/>
          <a:p>
            <a:pPr algn="ctr">
              <a:defRPr>
                <a:solidFill>
                  <a:srgbClr val="FFFFFF"/>
                </a:solidFill>
              </a:defRPr>
            </a:pPr>
            <a:endParaRPr/>
          </a:p>
        </p:txBody>
      </p:sp>
      <p:sp>
        <p:nvSpPr>
          <p:cNvPr id="85" name="Body Level One…"/>
          <p:cNvSpPr txBox="1">
            <a:spLocks noGrp="1"/>
          </p:cNvSpPr>
          <p:nvPr>
            <p:ph type="body" idx="1"/>
          </p:nvPr>
        </p:nvSpPr>
        <p:spPr>
          <a:xfrm>
            <a:off x="750885" y="1552715"/>
            <a:ext cx="10691816" cy="4752841"/>
          </a:xfrm>
          <a:prstGeom prst="rect">
            <a:avLst/>
          </a:prstGeom>
        </p:spPr>
        <p:txBody>
          <a:bodyPr>
            <a:normAutofit/>
          </a:bodyPr>
          <a:lstStyle>
            <a:lvl1pPr marL="0" indent="0">
              <a:spcBef>
                <a:spcPts val="400"/>
              </a:spcBef>
              <a:buSzTx/>
              <a:buFontTx/>
              <a:buNone/>
            </a:lvl1pPr>
            <a:lvl2pPr>
              <a:spcBef>
                <a:spcPts val="400"/>
              </a:spcBef>
              <a:buFontTx/>
            </a:lvl2pPr>
            <a:lvl3pPr>
              <a:spcBef>
                <a:spcPts val="400"/>
              </a:spcBef>
              <a:buFontTx/>
            </a:lvl3pPr>
            <a:lvl4pPr>
              <a:spcBef>
                <a:spcPts val="400"/>
              </a:spcBef>
              <a:buFontTx/>
            </a:lvl4pPr>
            <a:lvl5pPr>
              <a:spcBef>
                <a:spcPts val="400"/>
              </a:spcBef>
              <a:buFontTx/>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Picture 1"/>
          <p:cNvPicPr>
            <a:picLocks noChangeAspect="1"/>
          </p:cNvPicPr>
          <p:nvPr/>
        </p:nvPicPr>
        <p:blipFill>
          <a:blip r:embed="rId24"/>
          <a:srcRect t="8823" r="19682"/>
          <a:stretch>
            <a:fillRect/>
          </a:stretch>
        </p:blipFill>
        <p:spPr>
          <a:xfrm>
            <a:off x="-1" y="-1"/>
            <a:ext cx="12191998" cy="6858002"/>
          </a:xfrm>
          <a:prstGeom prst="rect">
            <a:avLst/>
          </a:prstGeom>
          <a:ln w="12700">
            <a:miter lim="400000"/>
          </a:ln>
        </p:spPr>
      </p:pic>
      <p:sp>
        <p:nvSpPr>
          <p:cNvPr id="3"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4"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812A3D3-6169-41B5-BC55-F47EDF69D3FB}" type="datetime1">
              <a:rPr lang="en-US" smtClean="0"/>
              <a:pPr/>
              <a:t>2/7/2023</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r>
              <a:rPr lang="en-US"/>
              <a:t>Options Institute at Goddard Riverside Community Center</a:t>
            </a: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rgbClr val="0F6FC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extLst>
      <p:ext uri="{BB962C8B-B14F-4D97-AF65-F5344CB8AC3E}">
        <p14:creationId xmlns:p14="http://schemas.microsoft.com/office/powerpoint/2010/main" val="2552097540"/>
      </p:ext>
    </p:extLst>
  </p:cSld>
  <p:clrMap bg1="lt1" tx1="dk1" bg2="lt2" tx2="dk2" accent1="accent1" accent2="accent2" accent3="accent3" accent4="accent4" accent5="accent5" accent6="accent6" hlink="hlink" folHlink="folHlink"/>
  <p:sldLayoutIdLst>
    <p:sldLayoutId id="2147485869" r:id="rId1"/>
    <p:sldLayoutId id="2147485870" r:id="rId2"/>
    <p:sldLayoutId id="2147485871" r:id="rId3"/>
    <p:sldLayoutId id="2147485872" r:id="rId4"/>
    <p:sldLayoutId id="2147485873" r:id="rId5"/>
    <p:sldLayoutId id="2147485874" r:id="rId6"/>
    <p:sldLayoutId id="2147485875" r:id="rId7"/>
    <p:sldLayoutId id="2147485876" r:id="rId8"/>
    <p:sldLayoutId id="2147485877" r:id="rId9"/>
    <p:sldLayoutId id="2147485878" r:id="rId10"/>
    <p:sldLayoutId id="21474858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pitchFamily="2" charset="2"/>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pitchFamily="18" charset="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professional-development/professional-development-upcoming/?view-by=dayGridMonth&amp;currentStart=2020-Mar-1&amp;activeStart=2020-Mar-1&amp;activeEnd=2020-Apr-11" TargetMode="External"/><Relationship Id="rId2" Type="http://schemas.openxmlformats.org/officeDocument/2006/relationships/hyperlink" Target="https://econedlink.org/membership/"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video" Target="https://www.youtube.com/embed/4XZp-2HDRG0?feature=oembed"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freeiconspng.com/img/21627"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econedlink.org/professional-development" TargetMode="Externa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hyperlink" Target="https://www.councilforeconed.org/wp-content/uploads/2012/03/voluntary-national-content-standards-2010.pdf"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www.nysed.gov/curriculum-instruction"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councilforeconed.org/resources/local-affiliates/"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jpeg"/><Relationship Id="rId1" Type="http://schemas.openxmlformats.org/officeDocument/2006/relationships/slideLayout" Target="../slideLayouts/slideLayout14.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1"/>
          <p:cNvSpPr txBox="1">
            <a:spLocks noGrp="1"/>
          </p:cNvSpPr>
          <p:nvPr>
            <p:ph type="title" idx="4294967295"/>
          </p:nvPr>
        </p:nvSpPr>
        <p:spPr>
          <a:xfrm>
            <a:off x="-1112701" y="3961762"/>
            <a:ext cx="10515601" cy="1325560"/>
          </a:xfrm>
          <a:prstGeom prst="rect">
            <a:avLst/>
          </a:prstGeom>
        </p:spPr>
        <p:txBody>
          <a:bodyPr lIns="45719" tIns="45720" rIns="45719" bIns="45720" anchor="t">
            <a:normAutofit/>
          </a:bodyPr>
          <a:lstStyle/>
          <a:p>
            <a:pPr algn="ctr" defTabSz="886968">
              <a:defRPr sz="1746" spc="-194">
                <a:solidFill>
                  <a:srgbClr val="414A58"/>
                </a:solidFill>
                <a:latin typeface="Inter"/>
                <a:ea typeface="Inter"/>
                <a:cs typeface="Inter"/>
                <a:sym typeface="Inter"/>
              </a:defRPr>
            </a:pPr>
            <a:r>
              <a:rPr sz="1700" dirty="0"/>
              <a:t>Presented by:</a:t>
            </a:r>
            <a:r>
              <a:rPr lang="en-US" sz="1700" dirty="0"/>
              <a:t> Christina Ramos  </a:t>
            </a:r>
            <a:br>
              <a:rPr sz="1700" dirty="0"/>
            </a:br>
            <a:br>
              <a:rPr sz="1700" dirty="0"/>
            </a:br>
            <a:r>
              <a:rPr sz="1700" dirty="0"/>
              <a:t>Email:</a:t>
            </a:r>
            <a:r>
              <a:rPr lang="en-US" sz="1700" dirty="0"/>
              <a:t> cramos@goddard.org</a:t>
            </a:r>
            <a:br>
              <a:rPr sz="1700" dirty="0"/>
            </a:br>
            <a:br>
              <a:rPr sz="1700" dirty="0"/>
            </a:br>
            <a:r>
              <a:rPr sz="1700"/>
              <a:t>Date:</a:t>
            </a:r>
            <a:r>
              <a:rPr lang="en-US" sz="1700"/>
              <a:t> February 7, 2023</a:t>
            </a:r>
            <a:endParaRPr sz="1700" dirty="0"/>
          </a:p>
        </p:txBody>
      </p:sp>
      <p:sp>
        <p:nvSpPr>
          <p:cNvPr id="177" name="Text Placeholder 2"/>
          <p:cNvSpPr txBox="1">
            <a:spLocks noGrp="1"/>
          </p:cNvSpPr>
          <p:nvPr>
            <p:ph type="body" sz="quarter" idx="1"/>
          </p:nvPr>
        </p:nvSpPr>
        <p:spPr>
          <a:xfrm>
            <a:off x="0" y="1909950"/>
            <a:ext cx="7437119" cy="1146424"/>
          </a:xfrm>
          <a:prstGeom prst="rect">
            <a:avLst/>
          </a:prstGeom>
        </p:spPr>
        <p:txBody>
          <a:bodyPr lIns="45719" tIns="45720" rIns="45719" bIns="45720" anchor="t">
            <a:normAutofit/>
          </a:bodyPr>
          <a:lstStyle/>
          <a:p>
            <a:pPr algn="ctr" defTabSz="384047">
              <a:spcBef>
                <a:spcPts val="400"/>
              </a:spcBef>
              <a:defRPr sz="2267" spc="-84">
                <a:solidFill>
                  <a:srgbClr val="414A58"/>
                </a:solidFill>
                <a:latin typeface="Inter"/>
                <a:ea typeface="Inter"/>
                <a:cs typeface="Inter"/>
                <a:sym typeface="Inter"/>
              </a:defRPr>
            </a:pPr>
            <a:r>
              <a:rPr dirty="0"/>
              <a:t>Professional Development</a:t>
            </a:r>
          </a:p>
          <a:p>
            <a:pPr algn="ctr" defTabSz="384047">
              <a:spcBef>
                <a:spcPts val="400"/>
              </a:spcBef>
              <a:defRPr sz="2267" spc="-84">
                <a:solidFill>
                  <a:srgbClr val="414A58"/>
                </a:solidFill>
                <a:latin typeface="Inter"/>
                <a:ea typeface="Inter"/>
                <a:cs typeface="Inter"/>
                <a:sym typeface="Inter"/>
              </a:defRPr>
            </a:pPr>
            <a:r>
              <a:rPr dirty="0"/>
              <a:t>Master Deck</a:t>
            </a:r>
          </a:p>
          <a:p>
            <a:pPr algn="ctr" defTabSz="384047">
              <a:spcBef>
                <a:spcPts val="400"/>
              </a:spcBef>
              <a:defRPr sz="2267" spc="-84">
                <a:solidFill>
                  <a:srgbClr val="414A58"/>
                </a:solidFill>
                <a:latin typeface="Inter"/>
                <a:ea typeface="Inter"/>
                <a:cs typeface="Inter"/>
                <a:sym typeface="Inter"/>
              </a:defRPr>
            </a:pPr>
            <a:r>
              <a:rPr lang="en-US" sz="2250" b="1" dirty="0"/>
              <a:t>Proprietary Institutions</a:t>
            </a:r>
            <a:endParaRPr b="1"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020D8F36-BA91-EED9-E6A9-E2D178F0941A}"/>
              </a:ext>
            </a:extLst>
          </p:cNvPr>
          <p:cNvSpPr>
            <a:spLocks noGrp="1"/>
          </p:cNvSpPr>
          <p:nvPr>
            <p:ph type="title" idx="4294967295"/>
          </p:nvPr>
        </p:nvSpPr>
        <p:spPr>
          <a:xfrm>
            <a:off x="-5106988" y="533400"/>
            <a:ext cx="4116388" cy="1219200"/>
          </a:xfrm>
        </p:spPr>
        <p:txBody>
          <a:bodyPr/>
          <a:lstStyle/>
          <a:p>
            <a:r>
              <a:rPr lang="en-US" altLang="en-US"/>
              <a:t>Myth or Fact? </a:t>
            </a:r>
            <a:endParaRPr lang="es-US" altLang="en-US"/>
          </a:p>
        </p:txBody>
      </p:sp>
      <p:sp>
        <p:nvSpPr>
          <p:cNvPr id="2" name="Isosceles Triangle 1">
            <a:extLst>
              <a:ext uri="{FF2B5EF4-FFF2-40B4-BE49-F238E27FC236}">
                <a16:creationId xmlns:a16="http://schemas.microsoft.com/office/drawing/2014/main" id="{92FEBD6E-DE6E-C2A9-E384-6EB8479B924D}"/>
              </a:ext>
            </a:extLst>
          </p:cNvPr>
          <p:cNvSpPr/>
          <p:nvPr/>
        </p:nvSpPr>
        <p:spPr>
          <a:xfrm rot="20859078">
            <a:off x="-1493838" y="-1204913"/>
            <a:ext cx="18923001" cy="9034463"/>
          </a:xfrm>
          <a:prstGeom prst="triangle">
            <a:avLst>
              <a:gd name="adj" fmla="val 0"/>
            </a:avLst>
          </a:prstGeom>
          <a:solidFill>
            <a:srgbClr val="25B1E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Isosceles Triangle 5">
            <a:extLst>
              <a:ext uri="{FF2B5EF4-FFF2-40B4-BE49-F238E27FC236}">
                <a16:creationId xmlns:a16="http://schemas.microsoft.com/office/drawing/2014/main" id="{05E6C8B1-56D1-52C8-5E85-64D1F4FF08F5}"/>
              </a:ext>
            </a:extLst>
          </p:cNvPr>
          <p:cNvSpPr/>
          <p:nvPr/>
        </p:nvSpPr>
        <p:spPr>
          <a:xfrm rot="9936626">
            <a:off x="-2730500" y="-1920875"/>
            <a:ext cx="18364200" cy="10394950"/>
          </a:xfrm>
          <a:prstGeom prst="triangle">
            <a:avLst>
              <a:gd name="adj" fmla="val 0"/>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a:extLst>
              <a:ext uri="{FF2B5EF4-FFF2-40B4-BE49-F238E27FC236}">
                <a16:creationId xmlns:a16="http://schemas.microsoft.com/office/drawing/2014/main" id="{1002ED3B-92A2-8B10-DEC9-3EF97BA50B9B}"/>
              </a:ext>
            </a:extLst>
          </p:cNvPr>
          <p:cNvSpPr/>
          <p:nvPr/>
        </p:nvSpPr>
        <p:spPr>
          <a:xfrm>
            <a:off x="-7086600" y="-2971800"/>
            <a:ext cx="3352800" cy="350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a:t>OR</a:t>
            </a:r>
          </a:p>
        </p:txBody>
      </p:sp>
      <p:sp>
        <p:nvSpPr>
          <p:cNvPr id="38918" name="TextBox 3">
            <a:extLst>
              <a:ext uri="{FF2B5EF4-FFF2-40B4-BE49-F238E27FC236}">
                <a16:creationId xmlns:a16="http://schemas.microsoft.com/office/drawing/2014/main" id="{5B555BFA-F355-24E7-9AB6-81ECFA51515E}"/>
              </a:ext>
            </a:extLst>
          </p:cNvPr>
          <p:cNvSpPr txBox="1">
            <a:spLocks noChangeArrowheads="1"/>
          </p:cNvSpPr>
          <p:nvPr/>
        </p:nvSpPr>
        <p:spPr bwMode="auto">
          <a:xfrm>
            <a:off x="8083550" y="-236538"/>
            <a:ext cx="5943600" cy="221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800">
                <a:solidFill>
                  <a:schemeClr val="bg1"/>
                </a:solidFill>
              </a:rPr>
              <a:t>myth</a:t>
            </a:r>
          </a:p>
        </p:txBody>
      </p:sp>
      <p:sp>
        <p:nvSpPr>
          <p:cNvPr id="38919" name="TextBox 8">
            <a:extLst>
              <a:ext uri="{FF2B5EF4-FFF2-40B4-BE49-F238E27FC236}">
                <a16:creationId xmlns:a16="http://schemas.microsoft.com/office/drawing/2014/main" id="{68C3F343-B212-48A5-3469-3E015341F2EF}"/>
              </a:ext>
            </a:extLst>
          </p:cNvPr>
          <p:cNvSpPr txBox="1">
            <a:spLocks noChangeArrowheads="1"/>
          </p:cNvSpPr>
          <p:nvPr/>
        </p:nvSpPr>
        <p:spPr bwMode="auto">
          <a:xfrm>
            <a:off x="508000" y="4081463"/>
            <a:ext cx="59436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800">
                <a:solidFill>
                  <a:schemeClr val="bg1"/>
                </a:solidFill>
              </a:rPr>
              <a:t>truth</a:t>
            </a:r>
          </a:p>
        </p:txBody>
      </p:sp>
      <p:sp>
        <p:nvSpPr>
          <p:cNvPr id="38920" name="Content Placeholder 4">
            <a:extLst>
              <a:ext uri="{FF2B5EF4-FFF2-40B4-BE49-F238E27FC236}">
                <a16:creationId xmlns:a16="http://schemas.microsoft.com/office/drawing/2014/main" id="{A52652F0-EEBC-41AC-0691-2F30E93C0150}"/>
              </a:ext>
            </a:extLst>
          </p:cNvPr>
          <p:cNvSpPr>
            <a:spLocks noGrp="1"/>
          </p:cNvSpPr>
          <p:nvPr>
            <p:ph sz="quarter" idx="4294967295"/>
          </p:nvPr>
        </p:nvSpPr>
        <p:spPr>
          <a:xfrm>
            <a:off x="3733800" y="1692275"/>
            <a:ext cx="5600700" cy="3032125"/>
          </a:xfrm>
          <a:solidFill>
            <a:schemeClr val="accent1"/>
          </a:solidFill>
        </p:spPr>
        <p:txBody>
          <a:bodyPr lIns="45719" tIns="45720" rIns="45719" bIns="45720" anchor="t"/>
          <a:lstStyle/>
          <a:p>
            <a:pPr marL="0" indent="0" algn="ctr">
              <a:buFont typeface="Wingdings" panose="05000000000000000000" pitchFamily="2" charset="2"/>
              <a:buNone/>
            </a:pPr>
            <a:endParaRPr lang="en-US" altLang="en-US" sz="3600">
              <a:solidFill>
                <a:schemeClr val="bg1"/>
              </a:solidFill>
              <a:cs typeface="Arial" panose="020B0604020202020204" pitchFamily="34" charset="0"/>
            </a:endParaRPr>
          </a:p>
          <a:p>
            <a:pPr marL="0" indent="0" algn="ctr">
              <a:buNone/>
            </a:pPr>
            <a:r>
              <a:rPr lang="en-US" altLang="en-US" sz="3600" dirty="0">
                <a:solidFill>
                  <a:schemeClr val="bg1"/>
                </a:solidFill>
                <a:cs typeface="Arial"/>
              </a:rPr>
              <a:t>Proprietary Schools</a:t>
            </a:r>
            <a:r>
              <a:rPr lang="en-US" altLang="en-US" sz="3600" dirty="0">
                <a:solidFill>
                  <a:schemeClr val="bg1"/>
                </a:solidFill>
                <a:latin typeface="Calibri"/>
                <a:cs typeface="Arial"/>
              </a:rPr>
              <a:t> always have the best interest of their students.</a:t>
            </a:r>
            <a:r>
              <a:rPr lang="en-US" altLang="en-US" sz="4800" dirty="0">
                <a:solidFill>
                  <a:schemeClr val="bg1"/>
                </a:solidFill>
                <a:latin typeface="Arial"/>
                <a:cs typeface="Arial"/>
              </a:rPr>
              <a:t> </a:t>
            </a:r>
            <a:endParaRPr lang="es-US" altLang="en-US" sz="4800" dirty="0">
              <a:solidFill>
                <a:schemeClr val="bg1"/>
              </a:solidFill>
              <a:latin typeface="Arial"/>
              <a:cs typeface="Arial" panose="020B0604020202020204" pitchFamily="34" charset="0"/>
            </a:endParaRPr>
          </a:p>
        </p:txBody>
      </p:sp>
    </p:spTree>
    <p:extLst>
      <p:ext uri="{BB962C8B-B14F-4D97-AF65-F5344CB8AC3E}">
        <p14:creationId xmlns:p14="http://schemas.microsoft.com/office/powerpoint/2010/main" val="257620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020D8F36-BA91-EED9-E6A9-E2D178F0941A}"/>
              </a:ext>
            </a:extLst>
          </p:cNvPr>
          <p:cNvSpPr>
            <a:spLocks noGrp="1"/>
          </p:cNvSpPr>
          <p:nvPr>
            <p:ph type="title" idx="4294967295"/>
          </p:nvPr>
        </p:nvSpPr>
        <p:spPr>
          <a:xfrm>
            <a:off x="-5106988" y="533400"/>
            <a:ext cx="4116388" cy="1219200"/>
          </a:xfrm>
        </p:spPr>
        <p:txBody>
          <a:bodyPr/>
          <a:lstStyle/>
          <a:p>
            <a:r>
              <a:rPr lang="en-US" altLang="en-US"/>
              <a:t>Myth or Fact? </a:t>
            </a:r>
            <a:endParaRPr lang="es-US" altLang="en-US"/>
          </a:p>
        </p:txBody>
      </p:sp>
      <p:sp>
        <p:nvSpPr>
          <p:cNvPr id="2" name="Isosceles Triangle 1">
            <a:extLst>
              <a:ext uri="{FF2B5EF4-FFF2-40B4-BE49-F238E27FC236}">
                <a16:creationId xmlns:a16="http://schemas.microsoft.com/office/drawing/2014/main" id="{92FEBD6E-DE6E-C2A9-E384-6EB8479B924D}"/>
              </a:ext>
            </a:extLst>
          </p:cNvPr>
          <p:cNvSpPr/>
          <p:nvPr/>
        </p:nvSpPr>
        <p:spPr>
          <a:xfrm rot="20859078">
            <a:off x="-1493838" y="-1204913"/>
            <a:ext cx="18923001" cy="9034463"/>
          </a:xfrm>
          <a:prstGeom prst="triangle">
            <a:avLst>
              <a:gd name="adj" fmla="val 0"/>
            </a:avLst>
          </a:prstGeom>
          <a:solidFill>
            <a:srgbClr val="25B1E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Isosceles Triangle 5">
            <a:extLst>
              <a:ext uri="{FF2B5EF4-FFF2-40B4-BE49-F238E27FC236}">
                <a16:creationId xmlns:a16="http://schemas.microsoft.com/office/drawing/2014/main" id="{05E6C8B1-56D1-52C8-5E85-64D1F4FF08F5}"/>
              </a:ext>
            </a:extLst>
          </p:cNvPr>
          <p:cNvSpPr/>
          <p:nvPr/>
        </p:nvSpPr>
        <p:spPr>
          <a:xfrm rot="9936626">
            <a:off x="-2730500" y="-1920875"/>
            <a:ext cx="18364200" cy="10394950"/>
          </a:xfrm>
          <a:prstGeom prst="triangle">
            <a:avLst>
              <a:gd name="adj" fmla="val 0"/>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a:extLst>
              <a:ext uri="{FF2B5EF4-FFF2-40B4-BE49-F238E27FC236}">
                <a16:creationId xmlns:a16="http://schemas.microsoft.com/office/drawing/2014/main" id="{1002ED3B-92A2-8B10-DEC9-3EF97BA50B9B}"/>
              </a:ext>
            </a:extLst>
          </p:cNvPr>
          <p:cNvSpPr/>
          <p:nvPr/>
        </p:nvSpPr>
        <p:spPr>
          <a:xfrm>
            <a:off x="-7086600" y="-2971800"/>
            <a:ext cx="3352800" cy="350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a:t>OR</a:t>
            </a:r>
          </a:p>
        </p:txBody>
      </p:sp>
      <p:sp>
        <p:nvSpPr>
          <p:cNvPr id="38918" name="TextBox 3">
            <a:extLst>
              <a:ext uri="{FF2B5EF4-FFF2-40B4-BE49-F238E27FC236}">
                <a16:creationId xmlns:a16="http://schemas.microsoft.com/office/drawing/2014/main" id="{5B555BFA-F355-24E7-9AB6-81ECFA51515E}"/>
              </a:ext>
            </a:extLst>
          </p:cNvPr>
          <p:cNvSpPr txBox="1">
            <a:spLocks noChangeArrowheads="1"/>
          </p:cNvSpPr>
          <p:nvPr/>
        </p:nvSpPr>
        <p:spPr bwMode="auto">
          <a:xfrm>
            <a:off x="8083550" y="-236538"/>
            <a:ext cx="5943600" cy="221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800">
                <a:solidFill>
                  <a:schemeClr val="bg1"/>
                </a:solidFill>
              </a:rPr>
              <a:t>myth</a:t>
            </a:r>
          </a:p>
        </p:txBody>
      </p:sp>
      <p:sp>
        <p:nvSpPr>
          <p:cNvPr id="38919" name="TextBox 8">
            <a:extLst>
              <a:ext uri="{FF2B5EF4-FFF2-40B4-BE49-F238E27FC236}">
                <a16:creationId xmlns:a16="http://schemas.microsoft.com/office/drawing/2014/main" id="{68C3F343-B212-48A5-3469-3E015341F2EF}"/>
              </a:ext>
            </a:extLst>
          </p:cNvPr>
          <p:cNvSpPr txBox="1">
            <a:spLocks noChangeArrowheads="1"/>
          </p:cNvSpPr>
          <p:nvPr/>
        </p:nvSpPr>
        <p:spPr bwMode="auto">
          <a:xfrm>
            <a:off x="508000" y="4081463"/>
            <a:ext cx="59436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800">
                <a:solidFill>
                  <a:schemeClr val="bg1"/>
                </a:solidFill>
              </a:rPr>
              <a:t>truth</a:t>
            </a:r>
          </a:p>
        </p:txBody>
      </p:sp>
      <p:sp>
        <p:nvSpPr>
          <p:cNvPr id="38920" name="Content Placeholder 4">
            <a:extLst>
              <a:ext uri="{FF2B5EF4-FFF2-40B4-BE49-F238E27FC236}">
                <a16:creationId xmlns:a16="http://schemas.microsoft.com/office/drawing/2014/main" id="{A52652F0-EEBC-41AC-0691-2F30E93C0150}"/>
              </a:ext>
            </a:extLst>
          </p:cNvPr>
          <p:cNvSpPr>
            <a:spLocks noGrp="1"/>
          </p:cNvSpPr>
          <p:nvPr>
            <p:ph sz="quarter" idx="4294967295"/>
          </p:nvPr>
        </p:nvSpPr>
        <p:spPr>
          <a:xfrm>
            <a:off x="3652520" y="1712595"/>
            <a:ext cx="5600700" cy="2717165"/>
          </a:xfrm>
          <a:solidFill>
            <a:schemeClr val="accent1"/>
          </a:solidFill>
        </p:spPr>
        <p:txBody>
          <a:bodyPr lIns="45719" tIns="45720" rIns="45719" bIns="45720" anchor="t"/>
          <a:lstStyle/>
          <a:p>
            <a:pPr marL="0" indent="0" algn="ctr">
              <a:buNone/>
            </a:pPr>
            <a:r>
              <a:rPr lang="en-US" altLang="en-US" sz="3600" dirty="0">
                <a:solidFill>
                  <a:schemeClr val="bg1"/>
                </a:solidFill>
                <a:cs typeface="Arial"/>
              </a:rPr>
              <a:t>Proprietary Schools</a:t>
            </a:r>
            <a:r>
              <a:rPr lang="en-US" altLang="en-US" sz="3600" dirty="0">
                <a:solidFill>
                  <a:schemeClr val="bg1"/>
                </a:solidFill>
                <a:latin typeface="Calibri"/>
                <a:cs typeface="Arial"/>
              </a:rPr>
              <a:t> always provide enough upfront information in order for students to make an informed decision. </a:t>
            </a:r>
            <a:r>
              <a:rPr lang="en-US" altLang="en-US" sz="4800" dirty="0">
                <a:solidFill>
                  <a:schemeClr val="bg1"/>
                </a:solidFill>
                <a:latin typeface="Arial"/>
                <a:cs typeface="Arial"/>
              </a:rPr>
              <a:t> </a:t>
            </a:r>
            <a:endParaRPr lang="es-US" altLang="en-US" sz="4800">
              <a:solidFill>
                <a:schemeClr val="bg1"/>
              </a:solidFill>
              <a:latin typeface="Arial"/>
              <a:cs typeface="Arial" panose="020B0604020202020204" pitchFamily="34" charset="0"/>
            </a:endParaRPr>
          </a:p>
        </p:txBody>
      </p:sp>
    </p:spTree>
    <p:extLst>
      <p:ext uri="{BB962C8B-B14F-4D97-AF65-F5344CB8AC3E}">
        <p14:creationId xmlns:p14="http://schemas.microsoft.com/office/powerpoint/2010/main" val="4168785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F19DBE6F-2D08-4393-71AB-FB6076BCC7A7}"/>
              </a:ext>
            </a:extLst>
          </p:cNvPr>
          <p:cNvSpPr>
            <a:spLocks noGrp="1" noChangeArrowheads="1"/>
          </p:cNvSpPr>
          <p:nvPr>
            <p:ph type="body" sz="quarter" idx="1"/>
          </p:nvPr>
        </p:nvSpPr>
        <p:spPr/>
        <p:txBody>
          <a:bodyPr>
            <a:normAutofit/>
          </a:bodyPr>
          <a:lstStyle/>
          <a:p>
            <a:pPr marL="640080" lvl="1" indent="-274320" eaLnBrk="1" fontAlgn="auto" hangingPunct="1">
              <a:spcAft>
                <a:spcPts val="0"/>
              </a:spcAft>
              <a:defRPr/>
            </a:pPr>
            <a:endParaRPr lang="en-US">
              <a:ea typeface="+mn-ea"/>
            </a:endParaRPr>
          </a:p>
          <a:p>
            <a:pPr marL="640080" lvl="1" indent="-274320" eaLnBrk="1" fontAlgn="auto" hangingPunct="1">
              <a:spcAft>
                <a:spcPts val="0"/>
              </a:spcAft>
              <a:defRPr/>
            </a:pPr>
            <a:endParaRPr lang="en-US">
              <a:ea typeface="+mn-ea"/>
            </a:endParaRPr>
          </a:p>
        </p:txBody>
      </p:sp>
      <p:sp>
        <p:nvSpPr>
          <p:cNvPr id="121859" name="Title 3">
            <a:extLst>
              <a:ext uri="{FF2B5EF4-FFF2-40B4-BE49-F238E27FC236}">
                <a16:creationId xmlns:a16="http://schemas.microsoft.com/office/drawing/2014/main" id="{7C0C2D69-AC28-F66D-24C7-D93DF356C453}"/>
              </a:ext>
            </a:extLst>
          </p:cNvPr>
          <p:cNvSpPr>
            <a:spLocks noGrp="1"/>
          </p:cNvSpPr>
          <p:nvPr>
            <p:ph type="title" idx="4294967295"/>
          </p:nvPr>
        </p:nvSpPr>
        <p:spPr>
          <a:xfrm>
            <a:off x="1168401" y="3429000"/>
            <a:ext cx="10160000" cy="990600"/>
          </a:xfrm>
        </p:spPr>
        <p:txBody>
          <a:bodyPr lIns="45719" tIns="45720" rIns="45719" bIns="45720" anchor="ctr"/>
          <a:lstStyle/>
          <a:p>
            <a:r>
              <a:rPr lang="en-US" altLang="en-US" sz="6000" b="1" dirty="0">
                <a:solidFill>
                  <a:schemeClr val="bg1"/>
                </a:solidFill>
                <a:ea typeface="ＭＳ Ｐゴシック"/>
              </a:rPr>
              <a:t>Proprietary Schools</a:t>
            </a:r>
            <a:endParaRPr lang="en-US" dirty="0"/>
          </a:p>
        </p:txBody>
      </p:sp>
    </p:spTree>
    <p:extLst>
      <p:ext uri="{BB962C8B-B14F-4D97-AF65-F5344CB8AC3E}">
        <p14:creationId xmlns:p14="http://schemas.microsoft.com/office/powerpoint/2010/main" val="1037445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Proprietary Schools</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13</a:t>
            </a:fld>
            <a:endParaRPr/>
          </a:p>
        </p:txBody>
      </p:sp>
      <p:sp>
        <p:nvSpPr>
          <p:cNvPr id="223" name="Content Placeholder 2"/>
          <p:cNvSpPr txBox="1"/>
          <p:nvPr/>
        </p:nvSpPr>
        <p:spPr>
          <a:xfrm>
            <a:off x="883919" y="3153282"/>
            <a:ext cx="10424162"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marL="342900" indent="-342900">
              <a:spcBef>
                <a:spcPts val="1800"/>
              </a:spcBef>
              <a:buSzPct val="100000"/>
              <a:buFont typeface="Arial"/>
              <a:buChar char="•"/>
              <a:defRPr sz="2800">
                <a:latin typeface="Calibri Light"/>
                <a:ea typeface="Calibri Light"/>
                <a:cs typeface="Calibri Light"/>
                <a:sym typeface="Calibri Light"/>
              </a:defRPr>
            </a:lvl1pPr>
          </a:lstStyle>
          <a:p>
            <a:endParaRPr lang="en-US" dirty="0"/>
          </a:p>
        </p:txBody>
      </p:sp>
      <p:sp>
        <p:nvSpPr>
          <p:cNvPr id="2" name="TextBox 1">
            <a:extLst>
              <a:ext uri="{FF2B5EF4-FFF2-40B4-BE49-F238E27FC236}">
                <a16:creationId xmlns:a16="http://schemas.microsoft.com/office/drawing/2014/main" id="{94083591-8133-3A84-F373-9CE5FC6AA69A}"/>
              </a:ext>
            </a:extLst>
          </p:cNvPr>
          <p:cNvSpPr txBox="1"/>
          <p:nvPr/>
        </p:nvSpPr>
        <p:spPr>
          <a:xfrm>
            <a:off x="768316" y="1486517"/>
            <a:ext cx="10486767"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rgbClr val="202124"/>
                </a:solidFill>
                <a:latin typeface="TW Cen MT"/>
                <a:ea typeface="Roboto"/>
                <a:cs typeface="Roboto"/>
              </a:rPr>
              <a:t>Proprietary colleges are </a:t>
            </a:r>
            <a:r>
              <a:rPr lang="en-US" sz="3200" b="1" dirty="0">
                <a:solidFill>
                  <a:srgbClr val="202124"/>
                </a:solidFill>
                <a:latin typeface="TW Cen MT"/>
                <a:ea typeface="Roboto"/>
                <a:cs typeface="Roboto"/>
              </a:rPr>
              <a:t>for-profit colleges and universities</a:t>
            </a:r>
            <a:r>
              <a:rPr lang="en-US" sz="3200" dirty="0">
                <a:solidFill>
                  <a:srgbClr val="202124"/>
                </a:solidFill>
                <a:latin typeface="TW Cen MT"/>
                <a:ea typeface="Roboto"/>
                <a:cs typeface="Roboto"/>
              </a:rPr>
              <a:t>. They are operated by their owners or investors, rather than a not-for-profit institution, religious organization, or government.</a:t>
            </a:r>
            <a:endParaRPr lang="en-US" sz="3200" dirty="0">
              <a:latin typeface="TW Cen MT"/>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Proprietary Schools</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14</a:t>
            </a:fld>
            <a:endParaRPr/>
          </a:p>
        </p:txBody>
      </p:sp>
      <p:sp>
        <p:nvSpPr>
          <p:cNvPr id="3" name="TextBox 2">
            <a:extLst>
              <a:ext uri="{FF2B5EF4-FFF2-40B4-BE49-F238E27FC236}">
                <a16:creationId xmlns:a16="http://schemas.microsoft.com/office/drawing/2014/main" id="{3EB2D338-8937-E8FF-E8D4-96AFD14F9D2B}"/>
              </a:ext>
            </a:extLst>
          </p:cNvPr>
          <p:cNvSpPr txBox="1"/>
          <p:nvPr/>
        </p:nvSpPr>
        <p:spPr>
          <a:xfrm>
            <a:off x="833120" y="1666240"/>
            <a:ext cx="10525760" cy="3108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sz="2800" dirty="0">
                <a:latin typeface="Tw Cen MT"/>
                <a:cs typeface="Segoe UI"/>
              </a:rPr>
              <a:t>Some popular examples of proprietary schools in the United States are:​</a:t>
            </a:r>
          </a:p>
          <a:p>
            <a:pPr algn="ctr"/>
            <a:r>
              <a:rPr lang="en-US" sz="2800" dirty="0">
                <a:latin typeface="Tw Cen MT"/>
                <a:cs typeface="Segoe UI"/>
              </a:rPr>
              <a:t>​</a:t>
            </a:r>
          </a:p>
          <a:p>
            <a:pPr algn="ctr">
              <a:buChar char="•"/>
            </a:pPr>
            <a:r>
              <a:rPr lang="en-US" sz="2800" dirty="0">
                <a:latin typeface="Tw Cen MT"/>
                <a:cs typeface="Arial"/>
              </a:rPr>
              <a:t>University of Phoenix​</a:t>
            </a:r>
          </a:p>
          <a:p>
            <a:pPr algn="ctr">
              <a:buChar char="•"/>
            </a:pPr>
            <a:r>
              <a:rPr lang="en-US" sz="2800" dirty="0">
                <a:latin typeface="Tw Cen MT"/>
                <a:cs typeface="Arial"/>
              </a:rPr>
              <a:t>DeVry University​</a:t>
            </a:r>
          </a:p>
          <a:p>
            <a:pPr algn="ctr">
              <a:buChar char="•"/>
            </a:pPr>
            <a:r>
              <a:rPr lang="en-US" sz="2800" dirty="0">
                <a:latin typeface="Tw Cen MT"/>
                <a:cs typeface="Arial"/>
              </a:rPr>
              <a:t>Kaplan University​</a:t>
            </a:r>
          </a:p>
          <a:p>
            <a:pPr algn="ctr">
              <a:buChar char="•"/>
            </a:pPr>
            <a:r>
              <a:rPr lang="en-US" sz="2800" dirty="0">
                <a:latin typeface="Tw Cen MT"/>
                <a:cs typeface="Arial"/>
              </a:rPr>
              <a:t>Strayer University​</a:t>
            </a:r>
          </a:p>
          <a:p>
            <a:pPr algn="ctr">
              <a:buChar char="•"/>
            </a:pPr>
            <a:r>
              <a:rPr lang="en-US" sz="2800" dirty="0">
                <a:latin typeface="Tw Cen MT"/>
                <a:cs typeface="Arial"/>
              </a:rPr>
              <a:t>ITT Technical Institute</a:t>
            </a:r>
          </a:p>
        </p:txBody>
      </p:sp>
    </p:spTree>
    <p:extLst>
      <p:ext uri="{BB962C8B-B14F-4D97-AF65-F5344CB8AC3E}">
        <p14:creationId xmlns:p14="http://schemas.microsoft.com/office/powerpoint/2010/main" val="36181076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7547588"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What are the Differences?</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15</a:t>
            </a:fld>
            <a:endParaRPr/>
          </a:p>
        </p:txBody>
      </p:sp>
      <p:sp>
        <p:nvSpPr>
          <p:cNvPr id="2" name="TextBox 1">
            <a:extLst>
              <a:ext uri="{FF2B5EF4-FFF2-40B4-BE49-F238E27FC236}">
                <a16:creationId xmlns:a16="http://schemas.microsoft.com/office/drawing/2014/main" id="{9F000847-7EA8-8262-73F7-515BA322430D}"/>
              </a:ext>
            </a:extLst>
          </p:cNvPr>
          <p:cNvSpPr txBox="1"/>
          <p:nvPr/>
        </p:nvSpPr>
        <p:spPr>
          <a:xfrm>
            <a:off x="579222" y="1356668"/>
            <a:ext cx="9491534" cy="51398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sz="3600" dirty="0">
                <a:latin typeface="TW Cen MT"/>
              </a:rPr>
              <a:t>For-profit Institutions VS Not-for-profit Institutions  </a:t>
            </a:r>
            <a:br>
              <a:rPr lang="en-US" sz="3600" dirty="0">
                <a:latin typeface="TW Cen MT"/>
              </a:rPr>
            </a:br>
            <a:endParaRPr lang="en-US" sz="3600" dirty="0">
              <a:latin typeface="TW Cen MT"/>
            </a:endParaRPr>
          </a:p>
          <a:p>
            <a:pPr marL="457200" indent="-457200">
              <a:buFont typeface="Wingdings"/>
              <a:buChar char="q"/>
            </a:pPr>
            <a:r>
              <a:rPr lang="en-US" sz="3200" dirty="0">
                <a:latin typeface="TW Cen MT"/>
                <a:ea typeface="+mn-lt"/>
                <a:cs typeface="+mn-lt"/>
              </a:rPr>
              <a:t>Purpose</a:t>
            </a:r>
          </a:p>
          <a:p>
            <a:pPr marL="457200" indent="-457200">
              <a:buFont typeface="Wingdings"/>
              <a:buChar char="q"/>
            </a:pPr>
            <a:r>
              <a:rPr lang="en-US" sz="3200" dirty="0">
                <a:latin typeface="TW Cen MT"/>
                <a:ea typeface="+mn-lt"/>
                <a:cs typeface="+mn-lt"/>
              </a:rPr>
              <a:t>Funding </a:t>
            </a:r>
          </a:p>
          <a:p>
            <a:pPr marL="457200" indent="-457200">
              <a:buFont typeface="Wingdings"/>
              <a:buChar char="q"/>
            </a:pPr>
            <a:r>
              <a:rPr lang="en-US" sz="3200" dirty="0">
                <a:latin typeface="TW Cen MT"/>
                <a:ea typeface="+mn-lt"/>
                <a:cs typeface="+mn-lt"/>
              </a:rPr>
              <a:t>Affordability </a:t>
            </a:r>
          </a:p>
          <a:p>
            <a:pPr marL="457200" indent="-457200">
              <a:buFont typeface="Wingdings"/>
              <a:buChar char="q"/>
            </a:pPr>
            <a:r>
              <a:rPr lang="en-US" sz="3200" dirty="0">
                <a:latin typeface="TW Cen MT"/>
                <a:ea typeface="+mn-lt"/>
                <a:cs typeface="+mn-lt"/>
              </a:rPr>
              <a:t>Admission Process </a:t>
            </a:r>
          </a:p>
          <a:p>
            <a:pPr marL="457200" indent="-457200">
              <a:buFont typeface="Wingdings"/>
              <a:buChar char="q"/>
            </a:pPr>
            <a:r>
              <a:rPr lang="en-US" sz="3200" dirty="0">
                <a:latin typeface="TW Cen MT"/>
                <a:ea typeface="+mn-lt"/>
                <a:cs typeface="+mn-lt"/>
              </a:rPr>
              <a:t>Course Scheduling </a:t>
            </a:r>
          </a:p>
          <a:p>
            <a:pPr marL="457200" indent="-457200">
              <a:buFont typeface="Wingdings"/>
              <a:buChar char="q"/>
            </a:pPr>
            <a:r>
              <a:rPr lang="en-US" sz="3200" dirty="0">
                <a:latin typeface="TW Cen MT"/>
                <a:ea typeface="+mn-lt"/>
                <a:cs typeface="+mn-lt"/>
              </a:rPr>
              <a:t>Transfer Opportunities </a:t>
            </a:r>
          </a:p>
          <a:p>
            <a:pPr marL="457200" indent="-457200">
              <a:buFont typeface="Wingdings"/>
              <a:buChar char="q"/>
            </a:pPr>
            <a:endParaRPr lang="en-US" sz="3200" dirty="0">
              <a:latin typeface="TW Cen MT"/>
              <a:ea typeface="+mn-lt"/>
              <a:cs typeface="+mn-lt"/>
            </a:endParaRPr>
          </a:p>
          <a:p>
            <a:pPr marL="457200" indent="-457200">
              <a:buFont typeface="Wingdings"/>
              <a:buChar char="q"/>
            </a:pPr>
            <a:endParaRPr lang="en-US" sz="3200" dirty="0">
              <a:latin typeface="TW Cen MT"/>
              <a:ea typeface="+mn-lt"/>
              <a:cs typeface="+mn-lt"/>
            </a:endParaRPr>
          </a:p>
        </p:txBody>
      </p:sp>
    </p:spTree>
    <p:extLst>
      <p:ext uri="{BB962C8B-B14F-4D97-AF65-F5344CB8AC3E}">
        <p14:creationId xmlns:p14="http://schemas.microsoft.com/office/powerpoint/2010/main" val="216195840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F19DBE6F-2D08-4393-71AB-FB6076BCC7A7}"/>
              </a:ext>
            </a:extLst>
          </p:cNvPr>
          <p:cNvSpPr>
            <a:spLocks noGrp="1" noChangeArrowheads="1"/>
          </p:cNvSpPr>
          <p:nvPr>
            <p:ph type="body" sz="quarter" idx="1"/>
          </p:nvPr>
        </p:nvSpPr>
        <p:spPr/>
        <p:txBody>
          <a:bodyPr>
            <a:normAutofit/>
          </a:bodyPr>
          <a:lstStyle/>
          <a:p>
            <a:pPr marL="640080" lvl="1" indent="-274320" eaLnBrk="1" fontAlgn="auto" hangingPunct="1">
              <a:spcAft>
                <a:spcPts val="0"/>
              </a:spcAft>
              <a:defRPr/>
            </a:pPr>
            <a:endParaRPr lang="en-US">
              <a:ea typeface="+mn-ea"/>
            </a:endParaRPr>
          </a:p>
          <a:p>
            <a:pPr marL="640080" lvl="1" indent="-274320" eaLnBrk="1" fontAlgn="auto" hangingPunct="1">
              <a:spcAft>
                <a:spcPts val="0"/>
              </a:spcAft>
              <a:defRPr/>
            </a:pPr>
            <a:endParaRPr lang="en-US">
              <a:ea typeface="+mn-ea"/>
            </a:endParaRPr>
          </a:p>
        </p:txBody>
      </p:sp>
      <p:sp>
        <p:nvSpPr>
          <p:cNvPr id="121859" name="Title 3">
            <a:extLst>
              <a:ext uri="{FF2B5EF4-FFF2-40B4-BE49-F238E27FC236}">
                <a16:creationId xmlns:a16="http://schemas.microsoft.com/office/drawing/2014/main" id="{7C0C2D69-AC28-F66D-24C7-D93DF356C453}"/>
              </a:ext>
            </a:extLst>
          </p:cNvPr>
          <p:cNvSpPr>
            <a:spLocks noGrp="1"/>
          </p:cNvSpPr>
          <p:nvPr>
            <p:ph type="title" idx="4294967295"/>
          </p:nvPr>
        </p:nvSpPr>
        <p:spPr>
          <a:xfrm>
            <a:off x="241644" y="3429000"/>
            <a:ext cx="10160000" cy="990600"/>
          </a:xfrm>
        </p:spPr>
        <p:txBody>
          <a:bodyPr lIns="45719" tIns="45720" rIns="45719" bIns="45720" anchor="ctr"/>
          <a:lstStyle/>
          <a:p>
            <a:r>
              <a:rPr lang="en-US" altLang="en-US" sz="6000" b="1" dirty="0">
                <a:solidFill>
                  <a:schemeClr val="bg1"/>
                </a:solidFill>
                <a:ea typeface="ＭＳ Ｐゴシック"/>
              </a:rPr>
              <a:t>Investigating the Data </a:t>
            </a:r>
            <a:endParaRPr lang="en-US" altLang="en-US" sz="6000" b="1" dirty="0">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25898059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Graduation Rates </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17</a:t>
            </a:fld>
            <a:endParaRPr/>
          </a:p>
        </p:txBody>
      </p:sp>
      <p:pic>
        <p:nvPicPr>
          <p:cNvPr id="2" name="Picture 3" descr="Table&#10;&#10;Description automatically generated">
            <a:extLst>
              <a:ext uri="{FF2B5EF4-FFF2-40B4-BE49-F238E27FC236}">
                <a16:creationId xmlns:a16="http://schemas.microsoft.com/office/drawing/2014/main" id="{13F5F4D4-256F-731B-C904-62F542EA9B7F}"/>
              </a:ext>
            </a:extLst>
          </p:cNvPr>
          <p:cNvPicPr>
            <a:picLocks noChangeAspect="1"/>
          </p:cNvPicPr>
          <p:nvPr/>
        </p:nvPicPr>
        <p:blipFill>
          <a:blip r:embed="rId3"/>
          <a:stretch>
            <a:fillRect/>
          </a:stretch>
        </p:blipFill>
        <p:spPr>
          <a:xfrm>
            <a:off x="894080" y="1665996"/>
            <a:ext cx="10038080" cy="4054328"/>
          </a:xfrm>
          <a:prstGeom prst="rect">
            <a:avLst/>
          </a:prstGeom>
        </p:spPr>
      </p:pic>
      <p:sp>
        <p:nvSpPr>
          <p:cNvPr id="4" name="TextBox 3">
            <a:extLst>
              <a:ext uri="{FF2B5EF4-FFF2-40B4-BE49-F238E27FC236}">
                <a16:creationId xmlns:a16="http://schemas.microsoft.com/office/drawing/2014/main" id="{92847E4C-F956-28D3-75F4-147B8F909BC0}"/>
              </a:ext>
            </a:extLst>
          </p:cNvPr>
          <p:cNvSpPr txBox="1"/>
          <p:nvPr/>
        </p:nvSpPr>
        <p:spPr>
          <a:xfrm>
            <a:off x="101600" y="6492240"/>
            <a:ext cx="76200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latin typeface="Arial"/>
                <a:cs typeface="Arial"/>
              </a:rPr>
              <a:t>Source: National Center for Education Statistics</a:t>
            </a:r>
            <a:endParaRPr lang="en-US"/>
          </a:p>
        </p:txBody>
      </p:sp>
    </p:spTree>
    <p:extLst>
      <p:ext uri="{BB962C8B-B14F-4D97-AF65-F5344CB8AC3E}">
        <p14:creationId xmlns:p14="http://schemas.microsoft.com/office/powerpoint/2010/main" val="410770301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Financial Aid and Where its Going</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18</a:t>
            </a:fld>
            <a:endParaRPr/>
          </a:p>
        </p:txBody>
      </p:sp>
      <p:sp>
        <p:nvSpPr>
          <p:cNvPr id="4" name="TextBox 3">
            <a:extLst>
              <a:ext uri="{FF2B5EF4-FFF2-40B4-BE49-F238E27FC236}">
                <a16:creationId xmlns:a16="http://schemas.microsoft.com/office/drawing/2014/main" id="{92847E4C-F956-28D3-75F4-147B8F909BC0}"/>
              </a:ext>
            </a:extLst>
          </p:cNvPr>
          <p:cNvSpPr txBox="1"/>
          <p:nvPr/>
        </p:nvSpPr>
        <p:spPr>
          <a:xfrm>
            <a:off x="101600" y="6492240"/>
            <a:ext cx="76200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a:latin typeface="Arial"/>
                <a:cs typeface="Arial"/>
              </a:rPr>
              <a:t>Source: National Center for Education Statistics</a:t>
            </a:r>
            <a:endParaRPr lang="en-US"/>
          </a:p>
        </p:txBody>
      </p:sp>
      <p:pic>
        <p:nvPicPr>
          <p:cNvPr id="3" name="Picture 4" descr="Chart, bar chart&#10;&#10;Description automatically generated">
            <a:extLst>
              <a:ext uri="{FF2B5EF4-FFF2-40B4-BE49-F238E27FC236}">
                <a16:creationId xmlns:a16="http://schemas.microsoft.com/office/drawing/2014/main" id="{44EB3C75-0534-4951-19CA-EA9ABC9B0627}"/>
              </a:ext>
            </a:extLst>
          </p:cNvPr>
          <p:cNvPicPr>
            <a:picLocks noChangeAspect="1"/>
          </p:cNvPicPr>
          <p:nvPr/>
        </p:nvPicPr>
        <p:blipFill>
          <a:blip r:embed="rId3"/>
          <a:stretch>
            <a:fillRect/>
          </a:stretch>
        </p:blipFill>
        <p:spPr>
          <a:xfrm>
            <a:off x="995680" y="1391772"/>
            <a:ext cx="9723120" cy="5100616"/>
          </a:xfrm>
          <a:prstGeom prst="rect">
            <a:avLst/>
          </a:prstGeom>
        </p:spPr>
      </p:pic>
    </p:spTree>
    <p:extLst>
      <p:ext uri="{BB962C8B-B14F-4D97-AF65-F5344CB8AC3E}">
        <p14:creationId xmlns:p14="http://schemas.microsoft.com/office/powerpoint/2010/main" val="256441590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A picture containing text, aquatic bird, plant, screenshot&#10;&#10;Description automatically generated">
            <a:extLst>
              <a:ext uri="{FF2B5EF4-FFF2-40B4-BE49-F238E27FC236}">
                <a16:creationId xmlns:a16="http://schemas.microsoft.com/office/drawing/2014/main" id="{9032E533-9B3D-0979-1C85-3DCABDFB5CDE}"/>
              </a:ext>
            </a:extLst>
          </p:cNvPr>
          <p:cNvPicPr>
            <a:picLocks noChangeAspect="1"/>
          </p:cNvPicPr>
          <p:nvPr/>
        </p:nvPicPr>
        <p:blipFill rotWithShape="1">
          <a:blip r:embed="rId2"/>
          <a:srcRect l="419" b="18062"/>
          <a:stretch/>
        </p:blipFill>
        <p:spPr>
          <a:xfrm>
            <a:off x="482209" y="1391245"/>
            <a:ext cx="9964624" cy="5170347"/>
          </a:xfrm>
          <a:prstGeom prst="rect">
            <a:avLst/>
          </a:prstGeom>
        </p:spPr>
      </p:pic>
      <p:sp>
        <p:nvSpPr>
          <p:cNvPr id="220" name="Title 1"/>
          <p:cNvSpPr txBox="1"/>
          <p:nvPr/>
        </p:nvSpPr>
        <p:spPr>
          <a:xfrm>
            <a:off x="727670" y="516836"/>
            <a:ext cx="554426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Student Loan Default Rates</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19</a:t>
            </a:fld>
            <a:endParaRPr/>
          </a:p>
        </p:txBody>
      </p:sp>
      <p:pic>
        <p:nvPicPr>
          <p:cNvPr id="2" name="Picture 4" descr="Chart, pie chart&#10;&#10;Description automatically generated">
            <a:extLst>
              <a:ext uri="{FF2B5EF4-FFF2-40B4-BE49-F238E27FC236}">
                <a16:creationId xmlns:a16="http://schemas.microsoft.com/office/drawing/2014/main" id="{7A3489AB-2911-0B35-72AE-4A91D7C943D4}"/>
              </a:ext>
            </a:extLst>
          </p:cNvPr>
          <p:cNvPicPr>
            <a:picLocks noChangeAspect="1"/>
          </p:cNvPicPr>
          <p:nvPr/>
        </p:nvPicPr>
        <p:blipFill>
          <a:blip r:embed="rId3"/>
          <a:stretch>
            <a:fillRect/>
          </a:stretch>
        </p:blipFill>
        <p:spPr>
          <a:xfrm>
            <a:off x="535631" y="1867589"/>
            <a:ext cx="10725053" cy="4568115"/>
          </a:xfrm>
          <a:prstGeom prst="rect">
            <a:avLst/>
          </a:prstGeom>
        </p:spPr>
      </p:pic>
    </p:spTree>
    <p:extLst>
      <p:ext uri="{BB962C8B-B14F-4D97-AF65-F5344CB8AC3E}">
        <p14:creationId xmlns:p14="http://schemas.microsoft.com/office/powerpoint/2010/main" val="167950790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2</a:t>
            </a:fld>
            <a:endParaRPr/>
          </a:p>
        </p:txBody>
      </p:sp>
      <p:sp>
        <p:nvSpPr>
          <p:cNvPr id="180" name="Content Placeholder 2"/>
          <p:cNvSpPr txBox="1"/>
          <p:nvPr/>
        </p:nvSpPr>
        <p:spPr>
          <a:xfrm>
            <a:off x="883919" y="1825625"/>
            <a:ext cx="10424162" cy="48422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nSpc>
                <a:spcPct val="90000"/>
              </a:lnSpc>
              <a:spcBef>
                <a:spcPts val="1000"/>
              </a:spcBef>
              <a:defRPr sz="2000"/>
            </a:pPr>
            <a:r>
              <a:t>You can now access CEE’s professional development webinars directly on EconEdLink.org! To receive these new professional development benefits, </a:t>
            </a:r>
            <a:r>
              <a:rPr b="1"/>
              <a:t>become an EconEdLink </a:t>
            </a:r>
            <a:r>
              <a:rPr b="1" u="sng">
                <a:solidFill>
                  <a:srgbClr val="0563C1"/>
                </a:solidFill>
                <a:uFill>
                  <a:solidFill>
                    <a:srgbClr val="0563C1"/>
                  </a:solidFill>
                </a:uFill>
                <a:hlinkClick r:id="rId2"/>
              </a:rPr>
              <a:t>member</a:t>
            </a:r>
            <a:r>
              <a:t>. As a member, you will now be able to: </a:t>
            </a:r>
          </a:p>
          <a:p>
            <a:pPr marL="228600" indent="-228600">
              <a:lnSpc>
                <a:spcPct val="90000"/>
              </a:lnSpc>
              <a:spcBef>
                <a:spcPts val="1000"/>
              </a:spcBef>
              <a:buSzPct val="100000"/>
              <a:buFont typeface="Arial"/>
              <a:buChar char="•"/>
              <a:defRPr sz="2000"/>
            </a:pPr>
            <a:endParaRPr/>
          </a:p>
          <a:p>
            <a:pPr marL="285750" indent="-285750">
              <a:lnSpc>
                <a:spcPct val="90000"/>
              </a:lnSpc>
              <a:spcBef>
                <a:spcPts val="1000"/>
              </a:spcBef>
              <a:buSzPct val="100000"/>
              <a:buFont typeface="Arial"/>
              <a:buChar char="•"/>
              <a:defRPr sz="2000"/>
            </a:pPr>
            <a:r>
              <a:t>Automatically receive a professional development certificate via e-mail within 24 hours after viewing any webinar for a minimum of 45 minutes</a:t>
            </a:r>
          </a:p>
          <a:p>
            <a:pPr marL="285750" indent="-285750">
              <a:lnSpc>
                <a:spcPct val="90000"/>
              </a:lnSpc>
              <a:spcBef>
                <a:spcPts val="1000"/>
              </a:spcBef>
              <a:buSzPct val="100000"/>
              <a:buFont typeface="Arial"/>
              <a:buChar char="•"/>
              <a:defRPr sz="2000"/>
            </a:pPr>
            <a:r>
              <a:t>Register for upcoming webinars with a simple one-click process </a:t>
            </a:r>
          </a:p>
          <a:p>
            <a:pPr marL="285750" indent="-285750">
              <a:lnSpc>
                <a:spcPct val="90000"/>
              </a:lnSpc>
              <a:spcBef>
                <a:spcPts val="1000"/>
              </a:spcBef>
              <a:buSzPct val="100000"/>
              <a:buFont typeface="Arial"/>
              <a:buChar char="•"/>
              <a:defRPr sz="2000"/>
            </a:pPr>
            <a:r>
              <a:t>Easily download presentations, lesson plan materials and activities for each webinar </a:t>
            </a:r>
          </a:p>
          <a:p>
            <a:pPr marL="285750" indent="-285750">
              <a:lnSpc>
                <a:spcPct val="90000"/>
              </a:lnSpc>
              <a:spcBef>
                <a:spcPts val="1000"/>
              </a:spcBef>
              <a:buSzPct val="100000"/>
              <a:buFont typeface="Arial"/>
              <a:buChar char="•"/>
              <a:defRPr sz="2000"/>
            </a:pPr>
            <a:r>
              <a:t>Search and view all webinars at your convenience </a:t>
            </a:r>
          </a:p>
          <a:p>
            <a:pPr marL="285750" indent="-285750">
              <a:lnSpc>
                <a:spcPct val="90000"/>
              </a:lnSpc>
              <a:spcBef>
                <a:spcPts val="1000"/>
              </a:spcBef>
              <a:buSzPct val="100000"/>
              <a:buFont typeface="Arial"/>
              <a:buChar char="•"/>
              <a:defRPr sz="2000"/>
            </a:pPr>
            <a:r>
              <a:t>Save webinars to your EconEdLink dashboard for easy access to the event</a:t>
            </a:r>
          </a:p>
          <a:p>
            <a:pPr marL="228600" indent="-228600">
              <a:lnSpc>
                <a:spcPct val="90000"/>
              </a:lnSpc>
              <a:spcBef>
                <a:spcPts val="1000"/>
              </a:spcBef>
              <a:buSzPct val="100000"/>
              <a:buFont typeface="Arial"/>
              <a:buChar char="•"/>
              <a:defRPr sz="2000"/>
            </a:pPr>
            <a:endParaRPr/>
          </a:p>
          <a:p>
            <a:pPr algn="ctr">
              <a:lnSpc>
                <a:spcPct val="90000"/>
              </a:lnSpc>
              <a:spcBef>
                <a:spcPts val="1000"/>
              </a:spcBef>
              <a:defRPr sz="2000"/>
            </a:pPr>
            <a:r>
              <a:t>Access our new </a:t>
            </a:r>
            <a:r>
              <a:rPr b="1"/>
              <a:t>Professional Development</a:t>
            </a:r>
            <a:r>
              <a:t> page </a:t>
            </a:r>
            <a:r>
              <a:rPr u="sng">
                <a:solidFill>
                  <a:srgbClr val="0563C1"/>
                </a:solidFill>
                <a:uFill>
                  <a:solidFill>
                    <a:srgbClr val="0563C1"/>
                  </a:solidFill>
                </a:uFill>
                <a:hlinkClick r:id="rId3"/>
              </a:rPr>
              <a:t>here</a:t>
            </a:r>
          </a:p>
        </p:txBody>
      </p:sp>
      <p:sp>
        <p:nvSpPr>
          <p:cNvPr id="181" name="Title 1"/>
          <p:cNvSpPr txBox="1"/>
          <p:nvPr/>
        </p:nvSpPr>
        <p:spPr>
          <a:xfrm>
            <a:off x="579119" y="681037"/>
            <a:ext cx="10424162" cy="497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t>EconEdLink Membership</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F19DBE6F-2D08-4393-71AB-FB6076BCC7A7}"/>
              </a:ext>
            </a:extLst>
          </p:cNvPr>
          <p:cNvSpPr>
            <a:spLocks noGrp="1" noChangeArrowheads="1"/>
          </p:cNvSpPr>
          <p:nvPr>
            <p:ph type="body" sz="quarter" idx="1"/>
          </p:nvPr>
        </p:nvSpPr>
        <p:spPr/>
        <p:txBody>
          <a:bodyPr>
            <a:normAutofit/>
          </a:bodyPr>
          <a:lstStyle/>
          <a:p>
            <a:pPr marL="640080" lvl="1" indent="-274320" eaLnBrk="1" fontAlgn="auto" hangingPunct="1">
              <a:spcAft>
                <a:spcPts val="0"/>
              </a:spcAft>
              <a:defRPr/>
            </a:pPr>
            <a:endParaRPr lang="en-US">
              <a:ea typeface="+mn-ea"/>
            </a:endParaRPr>
          </a:p>
          <a:p>
            <a:pPr marL="640080" lvl="1" indent="-274320" eaLnBrk="1" fontAlgn="auto" hangingPunct="1">
              <a:spcAft>
                <a:spcPts val="0"/>
              </a:spcAft>
              <a:defRPr/>
            </a:pPr>
            <a:endParaRPr lang="en-US">
              <a:ea typeface="+mn-ea"/>
            </a:endParaRPr>
          </a:p>
        </p:txBody>
      </p:sp>
      <p:sp>
        <p:nvSpPr>
          <p:cNvPr id="121859" name="Title 3">
            <a:extLst>
              <a:ext uri="{FF2B5EF4-FFF2-40B4-BE49-F238E27FC236}">
                <a16:creationId xmlns:a16="http://schemas.microsoft.com/office/drawing/2014/main" id="{7C0C2D69-AC28-F66D-24C7-D93DF356C453}"/>
              </a:ext>
            </a:extLst>
          </p:cNvPr>
          <p:cNvSpPr>
            <a:spLocks noGrp="1"/>
          </p:cNvSpPr>
          <p:nvPr>
            <p:ph type="title" idx="4294967295"/>
          </p:nvPr>
        </p:nvSpPr>
        <p:spPr>
          <a:xfrm>
            <a:off x="1168401" y="3429000"/>
            <a:ext cx="6216136" cy="990600"/>
          </a:xfrm>
        </p:spPr>
        <p:txBody>
          <a:bodyPr lIns="45719" tIns="45720" rIns="45719" bIns="45720" anchor="ctr"/>
          <a:lstStyle/>
          <a:p>
            <a:pPr algn="ctr"/>
            <a:r>
              <a:rPr lang="en-US" altLang="en-US" sz="6000" b="1" dirty="0">
                <a:solidFill>
                  <a:schemeClr val="bg1"/>
                </a:solidFill>
                <a:ea typeface="ＭＳ Ｐゴシック"/>
              </a:rPr>
              <a:t>Red Flags &amp; </a:t>
            </a:r>
            <a:br>
              <a:rPr lang="en-US" altLang="en-US" sz="6000" b="1" dirty="0">
                <a:solidFill>
                  <a:schemeClr val="bg1"/>
                </a:solidFill>
                <a:ea typeface="ＭＳ Ｐゴシック"/>
              </a:rPr>
            </a:br>
            <a:r>
              <a:rPr lang="en-US" altLang="en-US" sz="6000" b="1" dirty="0">
                <a:solidFill>
                  <a:schemeClr val="bg1"/>
                </a:solidFill>
                <a:ea typeface="ＭＳ Ｐゴシック"/>
              </a:rPr>
              <a:t>Best Practices </a:t>
            </a:r>
            <a:endParaRPr lang="en-US" altLang="en-US" sz="6000" b="1" dirty="0">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351804261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Proprietary Schools</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21</a:t>
            </a:fld>
            <a:endParaRPr/>
          </a:p>
        </p:txBody>
      </p:sp>
      <p:sp>
        <p:nvSpPr>
          <p:cNvPr id="2" name="TextBox 1">
            <a:extLst>
              <a:ext uri="{FF2B5EF4-FFF2-40B4-BE49-F238E27FC236}">
                <a16:creationId xmlns:a16="http://schemas.microsoft.com/office/drawing/2014/main" id="{283E98B7-BB07-4322-2EE2-F5A85B3D6355}"/>
              </a:ext>
            </a:extLst>
          </p:cNvPr>
          <p:cNvSpPr txBox="1"/>
          <p:nvPr/>
        </p:nvSpPr>
        <p:spPr>
          <a:xfrm>
            <a:off x="416560" y="1534160"/>
            <a:ext cx="1111504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b="1">
                <a:latin typeface="Tw Cen MT"/>
                <a:cs typeface="Segoe UI"/>
              </a:rPr>
              <a:t>Government Accountability Office (GAO): For-Profit Colleges Encouraged Fraud and Engaged in Deceptive Practices </a:t>
            </a:r>
            <a:r>
              <a:rPr lang="en-US">
                <a:latin typeface="Tw Cen MT"/>
                <a:cs typeface="Segoe UI"/>
              </a:rPr>
              <a:t>​</a:t>
            </a:r>
          </a:p>
          <a:p>
            <a:pPr marL="0" marR="0" indent="0" algn="l" defTabSz="914400" rtl="0" fontAlgn="auto" latinLnBrk="0" hangingPunct="0">
              <a:lnSpc>
                <a:spcPct val="100000"/>
              </a:lnSpc>
              <a:spcBef>
                <a:spcPts val="0"/>
              </a:spcBef>
              <a:spcAft>
                <a:spcPts val="0"/>
              </a:spcAft>
              <a:buClrTx/>
              <a:buSzTx/>
              <a:buFontTx/>
              <a:buNone/>
              <a:tabLst/>
            </a:pPr>
            <a:r>
              <a:rPr lang="en-US">
                <a:latin typeface="Tw Cen MT"/>
                <a:cs typeface="Segoe UI"/>
              </a:rPr>
              <a:t>​</a:t>
            </a:r>
            <a:endParaRPr lang="en-US" b="0" i="0">
              <a:solidFill>
                <a:srgbClr val="000000"/>
              </a:solidFill>
              <a:latin typeface="Tw Cen MT"/>
              <a:cs typeface="Segoe UI"/>
            </a:endParaRPr>
          </a:p>
        </p:txBody>
      </p:sp>
      <p:pic>
        <p:nvPicPr>
          <p:cNvPr id="3" name="Online Media 2" title="GAO: For-Profit Colleges Encouraged Fraud and Engaged in Deceptive Practices">
            <a:hlinkClick r:id="" action="ppaction://media"/>
            <a:extLst>
              <a:ext uri="{FF2B5EF4-FFF2-40B4-BE49-F238E27FC236}">
                <a16:creationId xmlns:a16="http://schemas.microsoft.com/office/drawing/2014/main" id="{6B0235F8-7724-3084-E596-0428408EC998}"/>
              </a:ext>
            </a:extLst>
          </p:cNvPr>
          <p:cNvPicPr>
            <a:picLocks noRot="1" noChangeAspect="1"/>
          </p:cNvPicPr>
          <p:nvPr>
            <a:videoFile r:link="rId1"/>
          </p:nvPr>
        </p:nvPicPr>
        <p:blipFill>
          <a:blip r:embed="rId3"/>
          <a:stretch>
            <a:fillRect/>
          </a:stretch>
        </p:blipFill>
        <p:spPr>
          <a:xfrm>
            <a:off x="2491619" y="1961545"/>
            <a:ext cx="7486952" cy="4676623"/>
          </a:xfrm>
          <a:prstGeom prst="rect">
            <a:avLst/>
          </a:prstGeom>
        </p:spPr>
      </p:pic>
    </p:spTree>
    <p:extLst>
      <p:ext uri="{BB962C8B-B14F-4D97-AF65-F5344CB8AC3E}">
        <p14:creationId xmlns:p14="http://schemas.microsoft.com/office/powerpoint/2010/main" val="410269502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Red Flags and Best Practices</a:t>
            </a:r>
          </a:p>
          <a:p>
            <a:endParaRPr lang="en-US" dirty="0"/>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22</a:t>
            </a:fld>
            <a:endParaRPr/>
          </a:p>
        </p:txBody>
      </p:sp>
      <p:pic>
        <p:nvPicPr>
          <p:cNvPr id="3" name="Picture 3" descr="Icon&#10;&#10;Description automatically generated">
            <a:extLst>
              <a:ext uri="{FF2B5EF4-FFF2-40B4-BE49-F238E27FC236}">
                <a16:creationId xmlns:a16="http://schemas.microsoft.com/office/drawing/2014/main" id="{EA06203C-357B-0767-DEC1-2624F87A094C}"/>
              </a:ext>
            </a:extLst>
          </p:cNvPr>
          <p:cNvPicPr>
            <a:picLocks noChangeAspect="1"/>
          </p:cNvPicPr>
          <p:nvPr/>
        </p:nvPicPr>
        <p:blipFill>
          <a:blip r:embed="rId2"/>
          <a:stretch>
            <a:fillRect/>
          </a:stretch>
        </p:blipFill>
        <p:spPr>
          <a:xfrm>
            <a:off x="1937657" y="195943"/>
            <a:ext cx="8175170" cy="4082142"/>
          </a:xfrm>
          <a:prstGeom prst="rect">
            <a:avLst/>
          </a:prstGeom>
        </p:spPr>
      </p:pic>
      <p:sp>
        <p:nvSpPr>
          <p:cNvPr id="4" name="TextBox 3">
            <a:extLst>
              <a:ext uri="{FF2B5EF4-FFF2-40B4-BE49-F238E27FC236}">
                <a16:creationId xmlns:a16="http://schemas.microsoft.com/office/drawing/2014/main" id="{C948D6D0-4983-7749-E5FD-A9E359FCF034}"/>
              </a:ext>
            </a:extLst>
          </p:cNvPr>
          <p:cNvSpPr txBox="1"/>
          <p:nvPr/>
        </p:nvSpPr>
        <p:spPr>
          <a:xfrm>
            <a:off x="870858" y="4125686"/>
            <a:ext cx="10058399" cy="1661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en-US" sz="2800" dirty="0">
                <a:latin typeface="Tw Cen MT"/>
                <a:cs typeface="Segoe UI"/>
              </a:rPr>
              <a:t>Based on the video: ​</a:t>
            </a:r>
            <a:br>
              <a:rPr lang="en-US" sz="2800" dirty="0">
                <a:latin typeface="Tw Cen MT"/>
                <a:cs typeface="Segoe UI"/>
              </a:rPr>
            </a:br>
            <a:endParaRPr lang="en-US" dirty="0">
              <a:latin typeface="Calibri"/>
              <a:cs typeface="Calibri"/>
            </a:endParaRPr>
          </a:p>
          <a:p>
            <a:pPr marL="457200" indent="-457200">
              <a:buFont typeface="Wingdings"/>
              <a:buChar char="q"/>
            </a:pPr>
            <a:r>
              <a:rPr lang="en-US" sz="2800" dirty="0">
                <a:latin typeface="Tw Cen MT"/>
                <a:cs typeface="Arial"/>
              </a:rPr>
              <a:t>What stands out about proprietary colleges? ​</a:t>
            </a:r>
            <a:endParaRPr lang="en-US" dirty="0">
              <a:latin typeface="Calibri"/>
              <a:cs typeface="Calibri"/>
            </a:endParaRPr>
          </a:p>
          <a:p>
            <a:pPr marL="457200" indent="-457200">
              <a:buFont typeface="Wingdings"/>
              <a:buChar char="q"/>
            </a:pPr>
            <a:r>
              <a:rPr lang="en-US" sz="2800" dirty="0">
                <a:latin typeface="Tw Cen MT"/>
                <a:cs typeface="Arial"/>
              </a:rPr>
              <a:t>What steps can you take? </a:t>
            </a:r>
            <a:endParaRPr lang="en-US" dirty="0">
              <a:latin typeface="Calibri"/>
              <a:cs typeface="Calibri"/>
            </a:endParaRPr>
          </a:p>
        </p:txBody>
      </p:sp>
    </p:spTree>
    <p:extLst>
      <p:ext uri="{BB962C8B-B14F-4D97-AF65-F5344CB8AC3E}">
        <p14:creationId xmlns:p14="http://schemas.microsoft.com/office/powerpoint/2010/main" val="116264796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F19DBE6F-2D08-4393-71AB-FB6076BCC7A7}"/>
              </a:ext>
            </a:extLst>
          </p:cNvPr>
          <p:cNvSpPr>
            <a:spLocks noGrp="1" noChangeArrowheads="1"/>
          </p:cNvSpPr>
          <p:nvPr>
            <p:ph type="body" sz="quarter" idx="1"/>
          </p:nvPr>
        </p:nvSpPr>
        <p:spPr/>
        <p:txBody>
          <a:bodyPr>
            <a:normAutofit/>
          </a:bodyPr>
          <a:lstStyle/>
          <a:p>
            <a:pPr marL="640080" lvl="1" indent="-274320" eaLnBrk="1" fontAlgn="auto" hangingPunct="1">
              <a:spcAft>
                <a:spcPts val="0"/>
              </a:spcAft>
              <a:defRPr/>
            </a:pPr>
            <a:endParaRPr lang="en-US">
              <a:ea typeface="+mn-ea"/>
            </a:endParaRPr>
          </a:p>
          <a:p>
            <a:pPr marL="640080" lvl="1" indent="-274320" eaLnBrk="1" fontAlgn="auto" hangingPunct="1">
              <a:spcAft>
                <a:spcPts val="0"/>
              </a:spcAft>
              <a:defRPr/>
            </a:pPr>
            <a:endParaRPr lang="en-US">
              <a:ea typeface="+mn-ea"/>
            </a:endParaRPr>
          </a:p>
        </p:txBody>
      </p:sp>
      <p:sp>
        <p:nvSpPr>
          <p:cNvPr id="121859" name="Title 3">
            <a:extLst>
              <a:ext uri="{FF2B5EF4-FFF2-40B4-BE49-F238E27FC236}">
                <a16:creationId xmlns:a16="http://schemas.microsoft.com/office/drawing/2014/main" id="{7C0C2D69-AC28-F66D-24C7-D93DF356C453}"/>
              </a:ext>
            </a:extLst>
          </p:cNvPr>
          <p:cNvSpPr>
            <a:spLocks noGrp="1"/>
          </p:cNvSpPr>
          <p:nvPr>
            <p:ph type="title" idx="4294967295"/>
          </p:nvPr>
        </p:nvSpPr>
        <p:spPr>
          <a:xfrm>
            <a:off x="1168401" y="3429000"/>
            <a:ext cx="6216136" cy="990600"/>
          </a:xfrm>
        </p:spPr>
        <p:txBody>
          <a:bodyPr lIns="45719" tIns="45720" rIns="45719" bIns="45720" anchor="ctr"/>
          <a:lstStyle/>
          <a:p>
            <a:pPr algn="ctr"/>
            <a:r>
              <a:rPr lang="en-US" altLang="en-US" sz="6000" b="1" dirty="0">
                <a:solidFill>
                  <a:schemeClr val="bg1"/>
                </a:solidFill>
                <a:ea typeface="ＭＳ Ｐゴシック"/>
              </a:rPr>
              <a:t>Supporting Students</a:t>
            </a:r>
            <a:endParaRPr lang="en-US" altLang="en-US" sz="6000" b="1" dirty="0">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116892767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itle 1"/>
          <p:cNvSpPr txBox="1"/>
          <p:nvPr/>
        </p:nvSpPr>
        <p:spPr>
          <a:xfrm>
            <a:off x="727670" y="516836"/>
            <a:ext cx="1049140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What if My Student Chooses to Attend?</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24</a:t>
            </a:fld>
            <a:endParaRPr/>
          </a:p>
        </p:txBody>
      </p:sp>
      <p:sp>
        <p:nvSpPr>
          <p:cNvPr id="2" name="TextBox 1">
            <a:extLst>
              <a:ext uri="{FF2B5EF4-FFF2-40B4-BE49-F238E27FC236}">
                <a16:creationId xmlns:a16="http://schemas.microsoft.com/office/drawing/2014/main" id="{6716DC4D-E345-EAAD-EB6F-4121550F7C26}"/>
              </a:ext>
            </a:extLst>
          </p:cNvPr>
          <p:cNvSpPr txBox="1"/>
          <p:nvPr/>
        </p:nvSpPr>
        <p:spPr>
          <a:xfrm>
            <a:off x="852949" y="1528916"/>
            <a:ext cx="10129683" cy="50167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algn="ctr"/>
            <a:r>
              <a:rPr lang="en-US" sz="3200" u="sng" dirty="0">
                <a:latin typeface="TW Cen MT"/>
              </a:rPr>
              <a:t>Be Sure to Know:</a:t>
            </a:r>
          </a:p>
          <a:p>
            <a:pPr algn="ctr"/>
            <a:r>
              <a:rPr lang="en-US" sz="3200" dirty="0">
                <a:latin typeface="TW Cen MT"/>
              </a:rPr>
              <a:t>Is the school licensed?</a:t>
            </a:r>
            <a:endParaRPr lang="en-US" dirty="0"/>
          </a:p>
          <a:p>
            <a:pPr algn="ctr"/>
            <a:r>
              <a:rPr lang="en-US" sz="3200" dirty="0">
                <a:latin typeface="TW Cen MT"/>
              </a:rPr>
              <a:t>Is there school credible?</a:t>
            </a:r>
          </a:p>
          <a:p>
            <a:pPr algn="ctr"/>
            <a:r>
              <a:rPr lang="en-US" sz="3200" dirty="0">
                <a:latin typeface="TW Cen MT"/>
              </a:rPr>
              <a:t>How much will it cost?</a:t>
            </a:r>
          </a:p>
          <a:p>
            <a:pPr algn="ctr"/>
            <a:r>
              <a:rPr lang="en-US" sz="3200" dirty="0">
                <a:latin typeface="TW Cen MT"/>
              </a:rPr>
              <a:t>How does the cost compare to a not-for-profit institution?</a:t>
            </a:r>
          </a:p>
          <a:p>
            <a:pPr algn="ctr"/>
            <a:r>
              <a:rPr lang="en-US" sz="3200" dirty="0">
                <a:latin typeface="TW Cen MT"/>
                <a:ea typeface="+mn-lt"/>
                <a:cs typeface="+mn-lt"/>
              </a:rPr>
              <a:t>How can I get help paying for my training?</a:t>
            </a:r>
          </a:p>
          <a:p>
            <a:pPr algn="ctr"/>
            <a:r>
              <a:rPr lang="en-US" sz="3200" dirty="0">
                <a:latin typeface="TW Cen MT"/>
                <a:ea typeface="+mn-lt"/>
                <a:cs typeface="+mn-lt"/>
              </a:rPr>
              <a:t>Can I transfer my coursework?</a:t>
            </a:r>
          </a:p>
          <a:p>
            <a:pPr algn="ctr"/>
            <a:r>
              <a:rPr lang="en-US" sz="3200" dirty="0">
                <a:latin typeface="TW Cen MT"/>
                <a:ea typeface="+mn-lt"/>
                <a:cs typeface="+mn-lt"/>
              </a:rPr>
              <a:t>I am going to get a job?</a:t>
            </a:r>
          </a:p>
          <a:p>
            <a:pPr algn="ctr"/>
            <a:endParaRPr lang="en-US" sz="3200" dirty="0">
              <a:latin typeface="TW Cen MT"/>
            </a:endParaRPr>
          </a:p>
          <a:p>
            <a:pPr algn="ctr"/>
            <a:r>
              <a:rPr lang="en-US" sz="3200" dirty="0">
                <a:latin typeface="TW Cen MT"/>
              </a:rPr>
              <a:t>Knowb4youenroll.com</a:t>
            </a:r>
          </a:p>
        </p:txBody>
      </p:sp>
    </p:spTree>
    <p:extLst>
      <p:ext uri="{BB962C8B-B14F-4D97-AF65-F5344CB8AC3E}">
        <p14:creationId xmlns:p14="http://schemas.microsoft.com/office/powerpoint/2010/main" val="85220390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Title 1"/>
          <p:cNvSpPr txBox="1"/>
          <p:nvPr/>
        </p:nvSpPr>
        <p:spPr>
          <a:xfrm>
            <a:off x="727670" y="516836"/>
            <a:ext cx="1049140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rPr lang="en-US" dirty="0"/>
              <a:t>Q &amp; A</a:t>
            </a:r>
            <a:endParaRPr dirty="0"/>
          </a:p>
        </p:txBody>
      </p:sp>
      <p:sp>
        <p:nvSpPr>
          <p:cNvPr id="226" name="Slide Number Placeholder 6"/>
          <p:cNvSpPr txBox="1">
            <a:spLocks noGrp="1"/>
          </p:cNvSpPr>
          <p:nvPr>
            <p:ph type="sldNum" sz="quarter" idx="4294967295"/>
          </p:nvPr>
        </p:nvSpPr>
        <p:spPr>
          <a:xfrm>
            <a:off x="11622173" y="6435612"/>
            <a:ext cx="245404"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25</a:t>
            </a:fld>
            <a:endParaRPr/>
          </a:p>
        </p:txBody>
      </p:sp>
      <p:sp>
        <p:nvSpPr>
          <p:cNvPr id="227" name="Title 1"/>
          <p:cNvSpPr txBox="1"/>
          <p:nvPr/>
        </p:nvSpPr>
        <p:spPr>
          <a:xfrm>
            <a:off x="761292" y="2939490"/>
            <a:ext cx="10424161" cy="701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sz="4400">
                <a:latin typeface="Calibri Light"/>
                <a:ea typeface="Calibri Light"/>
                <a:cs typeface="Calibri Light"/>
                <a:sym typeface="Calibri Light"/>
              </a:defRPr>
            </a:lvl1pPr>
          </a:lstStyle>
          <a:p>
            <a:endParaRPr dirty="0"/>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703" y="2192852"/>
            <a:ext cx="4299337" cy="3868400"/>
          </a:xfrm>
          <a:prstGeom prst="rect">
            <a:avLst/>
          </a:prstGeom>
        </p:spPr>
      </p:pic>
    </p:spTree>
    <p:extLst>
      <p:ext uri="{BB962C8B-B14F-4D97-AF65-F5344CB8AC3E}">
        <p14:creationId xmlns:p14="http://schemas.microsoft.com/office/powerpoint/2010/main" val="381662099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F19DBE6F-2D08-4393-71AB-FB6076BCC7A7}"/>
              </a:ext>
            </a:extLst>
          </p:cNvPr>
          <p:cNvSpPr>
            <a:spLocks noGrp="1" noChangeArrowheads="1"/>
          </p:cNvSpPr>
          <p:nvPr>
            <p:ph type="body" sz="quarter" idx="1"/>
          </p:nvPr>
        </p:nvSpPr>
        <p:spPr/>
        <p:txBody>
          <a:bodyPr>
            <a:normAutofit/>
          </a:bodyPr>
          <a:lstStyle/>
          <a:p>
            <a:pPr marL="640080" lvl="1" indent="-274320" eaLnBrk="1" fontAlgn="auto" hangingPunct="1">
              <a:spcAft>
                <a:spcPts val="0"/>
              </a:spcAft>
              <a:defRPr/>
            </a:pPr>
            <a:endParaRPr lang="en-US">
              <a:ea typeface="+mn-ea"/>
            </a:endParaRPr>
          </a:p>
          <a:p>
            <a:pPr marL="640080" lvl="1" indent="-274320" eaLnBrk="1" fontAlgn="auto" hangingPunct="1">
              <a:spcAft>
                <a:spcPts val="0"/>
              </a:spcAft>
              <a:defRPr/>
            </a:pPr>
            <a:endParaRPr lang="en-US">
              <a:ea typeface="+mn-ea"/>
            </a:endParaRPr>
          </a:p>
        </p:txBody>
      </p:sp>
      <p:sp>
        <p:nvSpPr>
          <p:cNvPr id="121859" name="Title 3">
            <a:extLst>
              <a:ext uri="{FF2B5EF4-FFF2-40B4-BE49-F238E27FC236}">
                <a16:creationId xmlns:a16="http://schemas.microsoft.com/office/drawing/2014/main" id="{7C0C2D69-AC28-F66D-24C7-D93DF356C453}"/>
              </a:ext>
            </a:extLst>
          </p:cNvPr>
          <p:cNvSpPr>
            <a:spLocks noGrp="1"/>
          </p:cNvSpPr>
          <p:nvPr>
            <p:ph type="title" idx="4294967295"/>
          </p:nvPr>
        </p:nvSpPr>
        <p:spPr>
          <a:xfrm>
            <a:off x="1168401" y="3429000"/>
            <a:ext cx="10160000" cy="990600"/>
          </a:xfrm>
        </p:spPr>
        <p:txBody>
          <a:bodyPr/>
          <a:lstStyle/>
          <a:p>
            <a:pPr eaLnBrk="1" hangingPunct="1"/>
            <a:r>
              <a:rPr lang="en-US" altLang="en-US" sz="6000" b="1" dirty="0">
                <a:solidFill>
                  <a:schemeClr val="bg1"/>
                </a:solidFill>
                <a:ea typeface="ＭＳ Ｐゴシック"/>
              </a:rPr>
              <a:t>Action Plan</a:t>
            </a:r>
            <a:endParaRPr lang="en-US" altLang="en-US" sz="6000" b="1" dirty="0">
              <a:solidFill>
                <a:schemeClr val="bg1"/>
              </a:solidFill>
              <a:ea typeface="ＭＳ Ｐゴシック" panose="020B0600070205080204" pitchFamily="34" charset="-128"/>
            </a:endParaRPr>
          </a:p>
        </p:txBody>
      </p:sp>
    </p:spTree>
    <p:extLst>
      <p:ext uri="{BB962C8B-B14F-4D97-AF65-F5344CB8AC3E}">
        <p14:creationId xmlns:p14="http://schemas.microsoft.com/office/powerpoint/2010/main" val="156562998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58D35A-59CE-7F82-43EA-ACD73D02431C}"/>
              </a:ext>
            </a:extLst>
          </p:cNvPr>
          <p:cNvSpPr>
            <a:spLocks noGrp="1"/>
          </p:cNvSpPr>
          <p:nvPr>
            <p:ph type="body" idx="1"/>
          </p:nvPr>
        </p:nvSpPr>
        <p:spPr/>
        <p:txBody>
          <a:bodyPr/>
          <a:lstStyle/>
          <a:p>
            <a:pPr marL="0" indent="0" algn="l" rtl="0" fontAlgn="base">
              <a:buNone/>
            </a:pPr>
            <a:r>
              <a:rPr lang="en-US" sz="3200" b="0" i="0" dirty="0">
                <a:solidFill>
                  <a:srgbClr val="000000"/>
                </a:solidFill>
                <a:effectLst/>
                <a:latin typeface="Calibri"/>
                <a:ea typeface="ＭＳ Ｐゴシック"/>
              </a:rPr>
              <a:t>Please reflect on today’s material and write the following:</a:t>
            </a:r>
          </a:p>
          <a:p>
            <a:pPr marL="0" indent="0" algn="l" rtl="0" fontAlgn="base">
              <a:buNone/>
            </a:pPr>
            <a:endParaRPr lang="en-US" sz="1400" b="0" i="0">
              <a:solidFill>
                <a:srgbClr val="000000"/>
              </a:solidFill>
              <a:effectLst/>
              <a:latin typeface="Calibri" panose="020F0502020204030204" pitchFamily="34" charset="0"/>
            </a:endParaRPr>
          </a:p>
          <a:p>
            <a:pPr marL="318770" indent="-318770">
              <a:buFont typeface="Wingdings" panose="05000000000000000000" pitchFamily="2" charset="2"/>
              <a:buChar char="ü"/>
            </a:pPr>
            <a:r>
              <a:rPr lang="en-US" sz="3600" b="1" dirty="0">
                <a:solidFill>
                  <a:srgbClr val="000000"/>
                </a:solidFill>
                <a:latin typeface="Calibri"/>
                <a:ea typeface="ＭＳ Ｐゴシック"/>
              </a:rPr>
              <a:t>2 </a:t>
            </a:r>
            <a:r>
              <a:rPr lang="en-US" sz="3000" b="0" i="0" dirty="0">
                <a:solidFill>
                  <a:srgbClr val="000000"/>
                </a:solidFill>
                <a:effectLst/>
                <a:latin typeface="Calibri"/>
                <a:ea typeface="ＭＳ Ｐゴシック"/>
              </a:rPr>
              <a:t>things that you are aware of that you did not know this morning </a:t>
            </a:r>
          </a:p>
          <a:p>
            <a:pPr marL="318770" indent="-318770" algn="l" rtl="0" fontAlgn="base">
              <a:buFont typeface="Wingdings" panose="05000000000000000000" pitchFamily="2" charset="2"/>
              <a:buChar char="ü"/>
            </a:pPr>
            <a:endParaRPr lang="en-US" sz="1200" b="0" i="0">
              <a:solidFill>
                <a:srgbClr val="000000"/>
              </a:solidFill>
              <a:effectLst/>
              <a:latin typeface="Calibri" panose="020F0502020204030204" pitchFamily="34" charset="0"/>
            </a:endParaRPr>
          </a:p>
          <a:p>
            <a:pPr marL="318770" indent="-318770" algn="l" rtl="0" fontAlgn="base">
              <a:buChar char="ü"/>
            </a:pPr>
            <a:endParaRPr lang="en-US" sz="1200" b="0" i="0">
              <a:solidFill>
                <a:srgbClr val="000000"/>
              </a:solidFill>
              <a:effectLst/>
              <a:latin typeface="Calibri" panose="020F0502020204030204" pitchFamily="34" charset="0"/>
            </a:endParaRPr>
          </a:p>
          <a:p>
            <a:pPr marL="318770" indent="-318770">
              <a:buFont typeface="Wingdings" panose="05000000000000000000" pitchFamily="2" charset="2"/>
              <a:buChar char="ü"/>
            </a:pPr>
            <a:r>
              <a:rPr lang="en-US" sz="3600" b="1" dirty="0">
                <a:solidFill>
                  <a:srgbClr val="000000"/>
                </a:solidFill>
                <a:latin typeface="Calibri"/>
                <a:ea typeface="ＭＳ Ｐゴシック"/>
              </a:rPr>
              <a:t>1 </a:t>
            </a:r>
            <a:r>
              <a:rPr lang="en-US" sz="3000" b="0" i="0" dirty="0">
                <a:solidFill>
                  <a:srgbClr val="000000"/>
                </a:solidFill>
                <a:effectLst/>
                <a:latin typeface="Calibri"/>
                <a:ea typeface="ＭＳ Ｐゴシック"/>
              </a:rPr>
              <a:t>actions that you will take with you when you return to your workplace </a:t>
            </a:r>
          </a:p>
          <a:p>
            <a:pPr marL="318770" indent="-318770"/>
            <a:endParaRPr lang="en-US"/>
          </a:p>
        </p:txBody>
      </p:sp>
      <p:sp>
        <p:nvSpPr>
          <p:cNvPr id="3" name="Title 2">
            <a:extLst>
              <a:ext uri="{FF2B5EF4-FFF2-40B4-BE49-F238E27FC236}">
                <a16:creationId xmlns:a16="http://schemas.microsoft.com/office/drawing/2014/main" id="{90E6813C-3303-DF76-F6CB-A3CF3A0BA297}"/>
              </a:ext>
            </a:extLst>
          </p:cNvPr>
          <p:cNvSpPr>
            <a:spLocks noGrp="1"/>
          </p:cNvSpPr>
          <p:nvPr>
            <p:ph type="title" idx="4294967295"/>
          </p:nvPr>
        </p:nvSpPr>
        <p:spPr>
          <a:xfrm>
            <a:off x="1320800" y="228600"/>
            <a:ext cx="10871200" cy="990600"/>
          </a:xfrm>
        </p:spPr>
        <p:txBody>
          <a:bodyPr/>
          <a:lstStyle/>
          <a:p>
            <a:r>
              <a:rPr lang="en-US"/>
              <a:t>Action Plan</a:t>
            </a:r>
          </a:p>
        </p:txBody>
      </p:sp>
    </p:spTree>
    <p:extLst>
      <p:ext uri="{BB962C8B-B14F-4D97-AF65-F5344CB8AC3E}">
        <p14:creationId xmlns:p14="http://schemas.microsoft.com/office/powerpoint/2010/main" val="251482711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7" name="Content Placeholder 2">
            <a:extLst>
              <a:ext uri="{FF2B5EF4-FFF2-40B4-BE49-F238E27FC236}">
                <a16:creationId xmlns:a16="http://schemas.microsoft.com/office/drawing/2014/main" id="{9A5E0CD6-8D59-F348-B54B-746C76E0A30A}"/>
              </a:ext>
            </a:extLst>
          </p:cNvPr>
          <p:cNvSpPr>
            <a:spLocks noGrp="1"/>
          </p:cNvSpPr>
          <p:nvPr>
            <p:ph type="body" idx="1"/>
          </p:nvPr>
        </p:nvSpPr>
        <p:spPr>
          <a:xfrm>
            <a:off x="676636" y="1943034"/>
            <a:ext cx="7446161" cy="4159256"/>
          </a:xfrm>
        </p:spPr>
        <p:txBody>
          <a:bodyPr lIns="45719" tIns="45720" rIns="45719" bIns="45720" anchor="t">
            <a:normAutofit/>
          </a:bodyPr>
          <a:lstStyle/>
          <a:p>
            <a:r>
              <a:rPr lang="en-US" altLang="en-US" dirty="0">
                <a:latin typeface="Calibri"/>
                <a:ea typeface="ＭＳ Ｐゴシック"/>
              </a:rPr>
              <a:t>Choose a Target Audience:  </a:t>
            </a:r>
            <a:endParaRPr lang="en-US" altLang="en-US" dirty="0">
              <a:latin typeface="Calibri"/>
              <a:ea typeface="ＭＳ Ｐゴシック" panose="020B0600070205080204" pitchFamily="34" charset="-128"/>
            </a:endParaRPr>
          </a:p>
          <a:p>
            <a:pPr marL="730885" lvl="1" indent="-273685"/>
            <a:r>
              <a:rPr lang="en-US" altLang="en-US" dirty="0">
                <a:latin typeface="Calibri"/>
                <a:ea typeface="ＭＳ Ｐゴシック"/>
              </a:rPr>
              <a:t>Students, Staff, or Parents</a:t>
            </a:r>
          </a:p>
          <a:p>
            <a:pPr marL="730885" lvl="1" indent="-273685">
              <a:buFont typeface="Wingdings 2" pitchFamily="18" charset="2"/>
              <a:buNone/>
            </a:pPr>
            <a:endParaRPr lang="en-US" altLang="en-US" sz="1200" dirty="0">
              <a:latin typeface="Calibri"/>
              <a:ea typeface="ＭＳ Ｐゴシック" panose="020B0600070205080204" pitchFamily="34" charset="-128"/>
            </a:endParaRPr>
          </a:p>
          <a:p>
            <a:r>
              <a:rPr lang="en-US" altLang="en-US" dirty="0">
                <a:latin typeface="Calibri"/>
                <a:ea typeface="ＭＳ Ｐゴシック"/>
              </a:rPr>
              <a:t>Design a 30” to 60” workshop including:</a:t>
            </a:r>
          </a:p>
          <a:p>
            <a:pPr marL="730885" lvl="1" indent="-273685">
              <a:buFont typeface="Wingdings" panose="05000000000000000000" pitchFamily="2" charset="2"/>
              <a:buChar char="Ø"/>
            </a:pPr>
            <a:r>
              <a:rPr lang="en-US" altLang="en-US" dirty="0">
                <a:latin typeface="Calibri"/>
                <a:ea typeface="ＭＳ Ｐゴシック"/>
              </a:rPr>
              <a:t>Goals</a:t>
            </a:r>
          </a:p>
          <a:p>
            <a:pPr marL="730885" lvl="1" indent="-273685">
              <a:buFont typeface="Wingdings" panose="05000000000000000000" pitchFamily="2" charset="2"/>
              <a:buChar char="Ø"/>
            </a:pPr>
            <a:r>
              <a:rPr lang="en-US" altLang="en-US" dirty="0">
                <a:latin typeface="Calibri"/>
                <a:ea typeface="ＭＳ Ｐゴシック"/>
              </a:rPr>
              <a:t>Intro/Icebreaker</a:t>
            </a:r>
          </a:p>
          <a:p>
            <a:pPr marL="730885" lvl="1" indent="-273685">
              <a:buFont typeface="Wingdings" panose="05000000000000000000" pitchFamily="2" charset="2"/>
              <a:buChar char="Ø"/>
            </a:pPr>
            <a:r>
              <a:rPr lang="en-US" altLang="en-US" dirty="0">
                <a:latin typeface="Calibri"/>
                <a:ea typeface="ＭＳ Ｐゴシック"/>
              </a:rPr>
              <a:t>Content/Activities</a:t>
            </a:r>
          </a:p>
          <a:p>
            <a:pPr marL="730885" lvl="1" indent="-273685">
              <a:buFont typeface="Wingdings" panose="05000000000000000000" pitchFamily="2" charset="2"/>
              <a:buChar char="Ø"/>
            </a:pPr>
            <a:r>
              <a:rPr lang="en-US" altLang="en-US" dirty="0">
                <a:latin typeface="Calibri"/>
                <a:ea typeface="ＭＳ Ｐゴシック"/>
              </a:rPr>
              <a:t>Close/Next Steps</a:t>
            </a:r>
          </a:p>
          <a:p>
            <a:endParaRPr lang="en-US" altLang="en-US" sz="1200" dirty="0">
              <a:latin typeface="Calibri"/>
              <a:ea typeface="ＭＳ Ｐゴシック" panose="020B0600070205080204" pitchFamily="34" charset="-128"/>
            </a:endParaRPr>
          </a:p>
          <a:p>
            <a:pPr marL="0" indent="0">
              <a:buNone/>
            </a:pPr>
            <a:endParaRPr lang="en-US" altLang="en-US" dirty="0">
              <a:latin typeface="Calibri"/>
              <a:ea typeface="ＭＳ Ｐゴシック"/>
            </a:endParaRPr>
          </a:p>
          <a:p>
            <a:pPr marL="730885" lvl="1" indent="-273685"/>
            <a:endParaRPr lang="en-US" altLang="en-US" dirty="0">
              <a:latin typeface="Calibri"/>
              <a:ea typeface="ＭＳ Ｐゴシック" panose="020B0600070205080204" pitchFamily="34" charset="-128"/>
            </a:endParaRPr>
          </a:p>
          <a:p>
            <a:endParaRPr lang="en-US" altLang="en-US">
              <a:ea typeface="ＭＳ Ｐゴシック" panose="020B0600070205080204" pitchFamily="34" charset="-128"/>
            </a:endParaRPr>
          </a:p>
        </p:txBody>
      </p:sp>
      <p:sp>
        <p:nvSpPr>
          <p:cNvPr id="123906" name="Title 1">
            <a:extLst>
              <a:ext uri="{FF2B5EF4-FFF2-40B4-BE49-F238E27FC236}">
                <a16:creationId xmlns:a16="http://schemas.microsoft.com/office/drawing/2014/main" id="{66120CD9-271D-C819-5BEF-6C4DE7A81BDC}"/>
              </a:ext>
            </a:extLst>
          </p:cNvPr>
          <p:cNvSpPr>
            <a:spLocks noGrp="1"/>
          </p:cNvSpPr>
          <p:nvPr>
            <p:ph type="title" idx="4294967295"/>
          </p:nvPr>
        </p:nvSpPr>
        <p:spPr>
          <a:xfrm>
            <a:off x="862853" y="308629"/>
            <a:ext cx="8153400" cy="990600"/>
          </a:xfrm>
        </p:spPr>
        <p:txBody>
          <a:bodyPr lIns="45719" tIns="45720" rIns="45719" bIns="45720" anchor="ctr"/>
          <a:lstStyle/>
          <a:p>
            <a:r>
              <a:rPr lang="en-US" altLang="en-US" sz="4000" dirty="0">
                <a:latin typeface="Calibri"/>
                <a:ea typeface="ＭＳ Ｐゴシック"/>
              </a:rPr>
              <a:t>Action Plan: Create a Workshop</a:t>
            </a:r>
          </a:p>
        </p:txBody>
      </p:sp>
      <p:sp>
        <p:nvSpPr>
          <p:cNvPr id="123908" name="AutoShape 5" descr="Image result for image of a workshop">
            <a:extLst>
              <a:ext uri="{FF2B5EF4-FFF2-40B4-BE49-F238E27FC236}">
                <a16:creationId xmlns:a16="http://schemas.microsoft.com/office/drawing/2014/main" id="{780A2683-8447-E6F5-C43F-8D532E4362FE}"/>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123909" name="AutoShape 7" descr="Image result for image of a workshop">
            <a:extLst>
              <a:ext uri="{FF2B5EF4-FFF2-40B4-BE49-F238E27FC236}">
                <a16:creationId xmlns:a16="http://schemas.microsoft.com/office/drawing/2014/main" id="{9ABBB087-224D-7A65-D7D9-E16DBE80E253}"/>
              </a:ext>
            </a:extLst>
          </p:cNvPr>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ea typeface="ＭＳ Ｐゴシック"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ea typeface="ＭＳ Ｐゴシック"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ea typeface="ＭＳ Ｐゴシック" panose="020B0600070205080204" pitchFamily="34" charset="-128"/>
              </a:defRPr>
            </a:lvl3pPr>
            <a:lvl4pPr marL="1600200" indent="-228600">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4pPr>
            <a:lvl5pPr marL="2057400" indent="-228600">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5pPr>
            <a:lvl6pPr marL="25146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6pPr>
            <a:lvl7pPr marL="29718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7pPr>
            <a:lvl8pPr marL="34290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8pPr>
            <a:lvl9pPr marL="3886200" indent="-228600"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pic>
        <p:nvPicPr>
          <p:cNvPr id="123910" name="Picture 3">
            <a:extLst>
              <a:ext uri="{FF2B5EF4-FFF2-40B4-BE49-F238E27FC236}">
                <a16:creationId xmlns:a16="http://schemas.microsoft.com/office/drawing/2014/main" id="{BF32C919-6285-483F-0287-9ACF235EC3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4010025"/>
            <a:ext cx="32004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57404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0" name="Title 1"/>
          <p:cNvSpPr txBox="1"/>
          <p:nvPr/>
        </p:nvSpPr>
        <p:spPr>
          <a:xfrm>
            <a:off x="727670" y="516836"/>
            <a:ext cx="1049140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t>Suggested Presentation Deck</a:t>
            </a:r>
          </a:p>
        </p:txBody>
      </p:sp>
      <p:sp>
        <p:nvSpPr>
          <p:cNvPr id="221" name="Slide Number Placeholder 6"/>
          <p:cNvSpPr txBox="1">
            <a:spLocks noGrp="1"/>
          </p:cNvSpPr>
          <p:nvPr>
            <p:ph type="sldNum" sz="quarter" idx="4294967295"/>
          </p:nvPr>
        </p:nvSpPr>
        <p:spPr>
          <a:xfrm>
            <a:off x="11631537" y="6435612"/>
            <a:ext cx="236040"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29</a:t>
            </a:fld>
            <a:endParaRPr/>
          </a:p>
        </p:txBody>
      </p:sp>
      <p:sp>
        <p:nvSpPr>
          <p:cNvPr id="222" name="Title 1"/>
          <p:cNvSpPr txBox="1"/>
          <p:nvPr/>
        </p:nvSpPr>
        <p:spPr>
          <a:xfrm>
            <a:off x="883919" y="1692782"/>
            <a:ext cx="10424162" cy="653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sz="4400">
                <a:latin typeface="Calibri Light"/>
                <a:ea typeface="Calibri Light"/>
                <a:cs typeface="Calibri Light"/>
                <a:sym typeface="Calibri Light"/>
              </a:defRPr>
            </a:lvl1pPr>
          </a:lstStyle>
          <a:p>
            <a:r>
              <a:t>References</a:t>
            </a:r>
          </a:p>
        </p:txBody>
      </p:sp>
      <p:sp>
        <p:nvSpPr>
          <p:cNvPr id="223" name="Content Placeholder 2"/>
          <p:cNvSpPr txBox="1"/>
          <p:nvPr/>
        </p:nvSpPr>
        <p:spPr>
          <a:xfrm>
            <a:off x="883919" y="3153282"/>
            <a:ext cx="10424162" cy="15369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342900" indent="-342900">
              <a:spcBef>
                <a:spcPts val="1800"/>
              </a:spcBef>
              <a:buSzPct val="100000"/>
              <a:buFont typeface="Arial"/>
              <a:buChar char="•"/>
              <a:defRPr sz="2800">
                <a:latin typeface="Calibri Light"/>
                <a:ea typeface="Calibri Light"/>
                <a:cs typeface="Calibri Light"/>
                <a:sym typeface="Calibri Light"/>
              </a:defRPr>
            </a:lvl1pPr>
          </a:lstStyle>
          <a:p>
            <a:r>
              <a:t>Any links to clips, titles, primary sources etc of relevant resource materials </a:t>
            </a:r>
          </a:p>
        </p:txBody>
      </p:sp>
    </p:spTree>
    <p:extLst>
      <p:ext uri="{BB962C8B-B14F-4D97-AF65-F5344CB8AC3E}">
        <p14:creationId xmlns:p14="http://schemas.microsoft.com/office/powerpoint/2010/main" val="210509174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lide Number Placeholder 4"/>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3</a:t>
            </a:fld>
            <a:endParaRPr/>
          </a:p>
        </p:txBody>
      </p:sp>
      <p:sp>
        <p:nvSpPr>
          <p:cNvPr id="184" name="Title 1"/>
          <p:cNvSpPr txBox="1"/>
          <p:nvPr/>
        </p:nvSpPr>
        <p:spPr>
          <a:xfrm>
            <a:off x="785560" y="469343"/>
            <a:ext cx="10424161" cy="497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lnSpc>
                <a:spcPct val="90000"/>
              </a:lnSpc>
              <a:defRPr sz="3200">
                <a:latin typeface="Calibri Light"/>
                <a:ea typeface="Calibri Light"/>
                <a:cs typeface="Calibri Light"/>
                <a:sym typeface="Calibri Light"/>
              </a:defRPr>
            </a:lvl1pPr>
          </a:lstStyle>
          <a:p>
            <a:r>
              <a:t>Professional Development Opportunities</a:t>
            </a:r>
          </a:p>
        </p:txBody>
      </p:sp>
      <p:sp>
        <p:nvSpPr>
          <p:cNvPr id="185" name="Content Placeholder 2"/>
          <p:cNvSpPr txBox="1"/>
          <p:nvPr/>
        </p:nvSpPr>
        <p:spPr>
          <a:xfrm>
            <a:off x="948658" y="1577154"/>
            <a:ext cx="10424161" cy="45804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r>
              <a:t>To earn professional development credit for CEE webinars found on EconEdLink, you must:</a:t>
            </a:r>
            <a:endParaRPr sz="2800"/>
          </a:p>
          <a:p>
            <a:endParaRPr sz="2800"/>
          </a:p>
          <a:p>
            <a:pPr marL="285750" indent="-285750">
              <a:buSzPct val="100000"/>
              <a:buFont typeface="Arial"/>
              <a:buChar char="•"/>
            </a:pPr>
            <a:r>
              <a:t>Watch a minimum of 45-minutes and you will automatically receive a professional development </a:t>
            </a:r>
            <a:r>
              <a:rPr b="1">
                <a:solidFill>
                  <a:srgbClr val="7A9900"/>
                </a:solidFill>
              </a:rPr>
              <a:t>certificate </a:t>
            </a:r>
            <a:r>
              <a:t>via e-mail within 24 hours. </a:t>
            </a:r>
            <a:endParaRPr sz="2800"/>
          </a:p>
          <a:p>
            <a:pPr marL="285750" indent="-285750">
              <a:buSzPct val="100000"/>
              <a:buFont typeface="Arial"/>
              <a:buChar char="•"/>
            </a:pPr>
            <a:r>
              <a:t>Attendees can learn how much credit they will earn per workshop. </a:t>
            </a:r>
            <a:endParaRPr sz="2800"/>
          </a:p>
          <a:p>
            <a:endParaRPr sz="2800"/>
          </a:p>
          <a:p>
            <a:pPr>
              <a:defRPr b="1" u="sng"/>
            </a:pPr>
            <a:r>
              <a:t>Accessing resources: </a:t>
            </a:r>
          </a:p>
          <a:p>
            <a:endParaRPr/>
          </a:p>
          <a:p>
            <a:pPr marL="285750" indent="-285750">
              <a:buSzPct val="100000"/>
              <a:buFont typeface="Helvetica"/>
              <a:buChar char="•"/>
            </a:pPr>
            <a:r>
              <a:t>You can now easily download presentations, lesson plan materials, and activities for each webinar from </a:t>
            </a:r>
            <a:r>
              <a:rPr sz="1600" b="1" i="1" u="sng">
                <a:solidFill>
                  <a:srgbClr val="0563C1"/>
                </a:solidFill>
                <a:uFill>
                  <a:solidFill>
                    <a:srgbClr val="0563C1"/>
                  </a:solidFill>
                </a:uFill>
                <a:hlinkClick r:id="rId2"/>
              </a:rPr>
              <a:t>EconEdLink.org/professional-development/</a:t>
            </a:r>
            <a:endParaRPr sz="1600" b="1" i="1">
              <a:solidFill>
                <a:srgbClr val="005CB8"/>
              </a:solidFill>
            </a:endParaRPr>
          </a:p>
          <a:p>
            <a:pPr marL="285750" indent="-285750">
              <a:buSzPct val="100000"/>
              <a:buFont typeface="Helvetica"/>
              <a:buChar char="•"/>
              <a:defRPr sz="1600" b="1" i="1" u="sng">
                <a:solidFill>
                  <a:srgbClr val="005CB8"/>
                </a:solidFill>
              </a:defRPr>
            </a:pPr>
            <a:endParaRPr sz="1600" b="1" i="1">
              <a:solidFill>
                <a:srgbClr val="005CB8"/>
              </a:solidFill>
            </a:endParaRPr>
          </a:p>
          <a:p>
            <a:pPr>
              <a:defRPr sz="1600" b="1" u="sng"/>
            </a:pPr>
            <a:r>
              <a:t>Local resources:</a:t>
            </a:r>
            <a:r>
              <a:rPr b="0" u="none"/>
              <a:t> </a:t>
            </a:r>
          </a:p>
          <a:p>
            <a:pPr>
              <a:defRPr sz="1600"/>
            </a:pPr>
            <a:endParaRPr b="0" u="none"/>
          </a:p>
          <a:p>
            <a:pPr marL="285750" indent="-285750">
              <a:buSzPct val="100000"/>
              <a:buFont typeface="Helvetica"/>
              <a:buChar char="•"/>
              <a:defRPr sz="1600"/>
            </a:pPr>
            <a:r>
              <a:t>Insert your local professional development opportunities (if applicable)</a:t>
            </a:r>
            <a:endParaRPr sz="1400" b="1" i="1">
              <a:solidFill>
                <a:srgbClr val="005CB8"/>
              </a:solidFill>
            </a:endParaRPr>
          </a:p>
          <a:p>
            <a:pPr>
              <a:defRPr sz="1600" b="1" i="1">
                <a:solidFill>
                  <a:srgbClr val="005CB8"/>
                </a:solidFill>
              </a:defRPr>
            </a:pPr>
            <a:endParaRPr sz="1400" b="1" i="1">
              <a:solidFill>
                <a:srgbClr val="005CB8"/>
              </a:solidFill>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0" name="Title 1"/>
          <p:cNvSpPr txBox="1"/>
          <p:nvPr/>
        </p:nvSpPr>
        <p:spPr>
          <a:xfrm>
            <a:off x="727670" y="516836"/>
            <a:ext cx="1049140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t>Suggested Presentation Deck</a:t>
            </a:r>
          </a:p>
        </p:txBody>
      </p:sp>
      <p:sp>
        <p:nvSpPr>
          <p:cNvPr id="201"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30</a:t>
            </a:fld>
            <a:endParaRPr/>
          </a:p>
        </p:txBody>
      </p:sp>
      <p:sp>
        <p:nvSpPr>
          <p:cNvPr id="202" name="Title 1"/>
          <p:cNvSpPr txBox="1"/>
          <p:nvPr/>
        </p:nvSpPr>
        <p:spPr>
          <a:xfrm>
            <a:off x="883919" y="1599121"/>
            <a:ext cx="10424162" cy="653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sz="4400">
                <a:latin typeface="Calibri Light"/>
                <a:ea typeface="Calibri Light"/>
                <a:cs typeface="Calibri Light"/>
                <a:sym typeface="Calibri Light"/>
              </a:defRPr>
            </a:lvl1pPr>
          </a:lstStyle>
          <a:p>
            <a:r>
              <a:t>National Standards</a:t>
            </a:r>
          </a:p>
        </p:txBody>
      </p:sp>
      <p:sp>
        <p:nvSpPr>
          <p:cNvPr id="203" name="Content Placeholder 2"/>
          <p:cNvSpPr txBox="1"/>
          <p:nvPr/>
        </p:nvSpPr>
        <p:spPr>
          <a:xfrm>
            <a:off x="883919" y="3059621"/>
            <a:ext cx="10424162" cy="20533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defTabSz="905255">
              <a:spcBef>
                <a:spcPts val="1800"/>
              </a:spcBef>
              <a:buSzPct val="100000"/>
              <a:buFont typeface="Arial"/>
              <a:buChar char="•"/>
              <a:defRPr sz="2500"/>
            </a:pPr>
            <a:r>
              <a:t>List any corresponding Nat'l Content Standards from &gt;</a:t>
            </a:r>
            <a:endParaRPr>
              <a:latin typeface="Calibri Light"/>
              <a:ea typeface="Calibri Light"/>
              <a:cs typeface="Calibri Light"/>
              <a:sym typeface="Calibri Light"/>
            </a:endParaRPr>
          </a:p>
          <a:p>
            <a:pPr defTabSz="905255">
              <a:spcBef>
                <a:spcPts val="1800"/>
              </a:spcBef>
              <a:defRPr sz="2500"/>
            </a:pPr>
            <a:r>
              <a:t> </a:t>
            </a:r>
            <a:r>
              <a:rPr u="sng">
                <a:solidFill>
                  <a:srgbClr val="0563C1"/>
                </a:solidFill>
                <a:uFill>
                  <a:solidFill>
                    <a:srgbClr val="0563C1"/>
                  </a:solidFill>
                </a:uFill>
                <a:latin typeface="Calibri Light"/>
                <a:ea typeface="Calibri Light"/>
                <a:cs typeface="Calibri Light"/>
                <a:sym typeface="Calibri Light"/>
                <a:hlinkClick r:id="rId2"/>
              </a:rPr>
              <a:t>https://www.councilforeconed.org/wp-content/uploads/2012/03/voluntary-national-content-standards-2010.pdf</a:t>
            </a:r>
            <a:endParaRPr>
              <a:latin typeface="Calibri Light"/>
              <a:ea typeface="Calibri Light"/>
              <a:cs typeface="Calibri Light"/>
              <a:sym typeface="Calibri Light"/>
            </a:endParaRPr>
          </a:p>
        </p:txBody>
      </p:sp>
    </p:spTree>
    <p:extLst>
      <p:ext uri="{BB962C8B-B14F-4D97-AF65-F5344CB8AC3E}">
        <p14:creationId xmlns:p14="http://schemas.microsoft.com/office/powerpoint/2010/main" val="352633914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 name="Title 1"/>
          <p:cNvSpPr txBox="1"/>
          <p:nvPr/>
        </p:nvSpPr>
        <p:spPr>
          <a:xfrm>
            <a:off x="727670" y="516836"/>
            <a:ext cx="1049140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t>Suggested Presentation Deck</a:t>
            </a:r>
          </a:p>
        </p:txBody>
      </p:sp>
      <p:sp>
        <p:nvSpPr>
          <p:cNvPr id="206"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31</a:t>
            </a:fld>
            <a:endParaRPr/>
          </a:p>
        </p:txBody>
      </p:sp>
      <p:sp>
        <p:nvSpPr>
          <p:cNvPr id="207" name="Title 1"/>
          <p:cNvSpPr txBox="1"/>
          <p:nvPr/>
        </p:nvSpPr>
        <p:spPr>
          <a:xfrm>
            <a:off x="883919" y="1504635"/>
            <a:ext cx="10424162" cy="653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sz="4400">
                <a:latin typeface="Calibri Light"/>
                <a:ea typeface="Calibri Light"/>
                <a:cs typeface="Calibri Light"/>
                <a:sym typeface="Calibri Light"/>
              </a:defRPr>
            </a:lvl1pPr>
          </a:lstStyle>
          <a:p>
            <a:r>
              <a:t>State Standards</a:t>
            </a:r>
          </a:p>
        </p:txBody>
      </p:sp>
      <p:sp>
        <p:nvSpPr>
          <p:cNvPr id="208" name="Content Placeholder 2"/>
          <p:cNvSpPr txBox="1"/>
          <p:nvPr/>
        </p:nvSpPr>
        <p:spPr>
          <a:xfrm>
            <a:off x="883919" y="2965135"/>
            <a:ext cx="10424162" cy="14310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defTabSz="905255">
              <a:spcBef>
                <a:spcPts val="1800"/>
              </a:spcBef>
              <a:buSzPct val="100000"/>
              <a:buFont typeface="Arial"/>
              <a:buChar char="•"/>
              <a:defRPr sz="2500">
                <a:latin typeface="Calibri Light"/>
                <a:ea typeface="Calibri Light"/>
                <a:cs typeface="Calibri Light"/>
                <a:sym typeface="Calibri Light"/>
              </a:defRPr>
            </a:pPr>
            <a:r>
              <a:t>List any corresponding regional standards you may have(New York listed here, for reference) &gt; </a:t>
            </a:r>
            <a:r>
              <a:rPr u="sng">
                <a:solidFill>
                  <a:srgbClr val="0563C1"/>
                </a:solidFill>
                <a:uFill>
                  <a:solidFill>
                    <a:srgbClr val="0563C1"/>
                  </a:solidFill>
                </a:uFill>
                <a:hlinkClick r:id="rId2"/>
              </a:rPr>
              <a:t>http://www.nysed.gov/curriculum-instruction</a:t>
            </a:r>
          </a:p>
        </p:txBody>
      </p:sp>
    </p:spTree>
    <p:extLst>
      <p:ext uri="{BB962C8B-B14F-4D97-AF65-F5344CB8AC3E}">
        <p14:creationId xmlns:p14="http://schemas.microsoft.com/office/powerpoint/2010/main" val="90085871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0" name="Title 1"/>
          <p:cNvSpPr txBox="1"/>
          <p:nvPr/>
        </p:nvSpPr>
        <p:spPr>
          <a:xfrm>
            <a:off x="727670" y="516836"/>
            <a:ext cx="1049140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t>Suggested Presentation Deck</a:t>
            </a:r>
          </a:p>
        </p:txBody>
      </p:sp>
      <p:sp>
        <p:nvSpPr>
          <p:cNvPr id="211"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32</a:t>
            </a:fld>
            <a:endParaRPr/>
          </a:p>
        </p:txBody>
      </p:sp>
      <p:sp>
        <p:nvSpPr>
          <p:cNvPr id="212" name="Title 1"/>
          <p:cNvSpPr txBox="1"/>
          <p:nvPr/>
        </p:nvSpPr>
        <p:spPr>
          <a:xfrm>
            <a:off x="794913" y="1504635"/>
            <a:ext cx="10424161" cy="6539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sz="4400" u="sng">
                <a:latin typeface="Calibri Light"/>
                <a:ea typeface="Calibri Light"/>
                <a:cs typeface="Calibri Light"/>
                <a:sym typeface="Calibri Light"/>
              </a:defRPr>
            </a:lvl1pPr>
          </a:lstStyle>
          <a:p>
            <a:r>
              <a:t>Assessment Questions</a:t>
            </a:r>
          </a:p>
        </p:txBody>
      </p:sp>
      <p:sp>
        <p:nvSpPr>
          <p:cNvPr id="213" name="Content Placeholder 2"/>
          <p:cNvSpPr txBox="1"/>
          <p:nvPr/>
        </p:nvSpPr>
        <p:spPr>
          <a:xfrm>
            <a:off x="794913" y="2965135"/>
            <a:ext cx="10424161" cy="24470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defTabSz="905255">
              <a:spcBef>
                <a:spcPts val="1800"/>
              </a:spcBef>
              <a:buSzPct val="100000"/>
              <a:buFont typeface="Arial"/>
              <a:buChar char="•"/>
              <a:defRPr sz="2500"/>
            </a:pPr>
            <a:r>
              <a:t>A suggested minimum of three guiding questions (e.g. discussion prompts, quiz questions, or activity instructions).</a:t>
            </a:r>
            <a:endParaRPr sz="3100"/>
          </a:p>
          <a:p>
            <a:pPr marL="342900" indent="-342900" defTabSz="905255">
              <a:spcBef>
                <a:spcPts val="1800"/>
              </a:spcBef>
              <a:buSzPct val="100000"/>
              <a:buFont typeface="Arial"/>
              <a:buChar char="•"/>
              <a:defRPr sz="2500"/>
            </a:pPr>
            <a:r>
              <a:t>Please also forward any supplements (worksheets, rubrics, etc) to us as attachments with your slide deck.</a:t>
            </a:r>
            <a:endParaRPr>
              <a:latin typeface="Calibri Light"/>
              <a:ea typeface="Calibri Light"/>
              <a:cs typeface="Calibri Light"/>
              <a:sym typeface="Calibri Light"/>
            </a:endParaRPr>
          </a:p>
        </p:txBody>
      </p:sp>
    </p:spTree>
    <p:extLst>
      <p:ext uri="{BB962C8B-B14F-4D97-AF65-F5344CB8AC3E}">
        <p14:creationId xmlns:p14="http://schemas.microsoft.com/office/powerpoint/2010/main" val="1772430427"/>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itle 1"/>
          <p:cNvSpPr txBox="1"/>
          <p:nvPr/>
        </p:nvSpPr>
        <p:spPr>
          <a:xfrm>
            <a:off x="883918" y="291089"/>
            <a:ext cx="10424161" cy="932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spcBef>
                <a:spcPts val="600"/>
              </a:spcBef>
              <a:defRPr sz="5400" spc="-300">
                <a:latin typeface="Calibri Light"/>
                <a:ea typeface="Calibri Light"/>
                <a:cs typeface="Calibri Light"/>
                <a:sym typeface="Calibri Light"/>
              </a:defRPr>
            </a:lvl1pPr>
          </a:lstStyle>
          <a:p>
            <a:r>
              <a:t>Invest In Girls</a:t>
            </a:r>
          </a:p>
        </p:txBody>
      </p:sp>
      <p:pic>
        <p:nvPicPr>
          <p:cNvPr id="230" name="Picture 3" descr="Picture 3"/>
          <p:cNvPicPr>
            <a:picLocks noChangeAspect="1"/>
          </p:cNvPicPr>
          <p:nvPr/>
        </p:nvPicPr>
        <p:blipFill>
          <a:blip r:embed="rId2"/>
          <a:stretch>
            <a:fillRect/>
          </a:stretch>
        </p:blipFill>
        <p:spPr>
          <a:xfrm>
            <a:off x="1779453" y="1486729"/>
            <a:ext cx="8633092" cy="4864952"/>
          </a:xfrm>
          <a:prstGeom prst="rect">
            <a:avLst/>
          </a:prstGeom>
          <a:ln w="12700">
            <a:miter lim="400000"/>
          </a:ln>
        </p:spPr>
      </p:pic>
      <p:sp>
        <p:nvSpPr>
          <p:cNvPr id="231" name="Slide Number Placeholder 6"/>
          <p:cNvSpPr txBox="1">
            <a:spLocks noGrp="1"/>
          </p:cNvSpPr>
          <p:nvPr>
            <p:ph type="sldNum" sz="quarter" idx="4294967295"/>
          </p:nvPr>
        </p:nvSpPr>
        <p:spPr>
          <a:xfrm>
            <a:off x="11080144" y="6404292"/>
            <a:ext cx="273657"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a:spcBef>
                <a:spcPts val="600"/>
              </a:spcBef>
              <a:defRPr>
                <a:solidFill>
                  <a:srgbClr val="888888"/>
                </a:solidFill>
                <a:latin typeface="Inter"/>
                <a:ea typeface="Inter"/>
                <a:cs typeface="Inter"/>
                <a:sym typeface="Inter"/>
              </a:defRPr>
            </a:lvl1pPr>
          </a:lstStyle>
          <a:p>
            <a:fld id="{86CB4B4D-7CA3-9044-876B-883B54F8677D}" type="slidenum">
              <a:t>33</a:t>
            </a:fld>
            <a:endParaRPr/>
          </a:p>
        </p:txBody>
      </p:sp>
    </p:spTree>
    <p:extLst>
      <p:ext uri="{BB962C8B-B14F-4D97-AF65-F5344CB8AC3E}">
        <p14:creationId xmlns:p14="http://schemas.microsoft.com/office/powerpoint/2010/main" val="268861416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Down Arrow 7"/>
          <p:cNvSpPr/>
          <p:nvPr/>
        </p:nvSpPr>
        <p:spPr>
          <a:xfrm rot="16200000">
            <a:off x="800100" y="1491343"/>
            <a:ext cx="3333749" cy="3499104"/>
          </a:xfrm>
          <a:custGeom>
            <a:avLst/>
            <a:gdLst/>
            <a:ahLst/>
            <a:cxnLst>
              <a:cxn ang="0">
                <a:pos x="wd2" y="hd2"/>
              </a:cxn>
              <a:cxn ang="5400000">
                <a:pos x="wd2" y="hd2"/>
              </a:cxn>
              <a:cxn ang="10800000">
                <a:pos x="wd2" y="hd2"/>
              </a:cxn>
              <a:cxn ang="16200000">
                <a:pos x="wd2" y="hd2"/>
              </a:cxn>
            </a:cxnLst>
            <a:rect l="0" t="0" r="r" b="b"/>
            <a:pathLst>
              <a:path w="21600" h="21600" extrusionOk="0">
                <a:moveTo>
                  <a:pt x="0" y="18351"/>
                </a:moveTo>
                <a:lnTo>
                  <a:pt x="0" y="0"/>
                </a:lnTo>
                <a:lnTo>
                  <a:pt x="21600" y="0"/>
                </a:lnTo>
                <a:lnTo>
                  <a:pt x="21600" y="18351"/>
                </a:lnTo>
                <a:lnTo>
                  <a:pt x="10800" y="21600"/>
                </a:lnTo>
                <a:close/>
              </a:path>
            </a:pathLst>
          </a:custGeom>
          <a:solidFill>
            <a:srgbClr val="404040"/>
          </a:solidFill>
          <a:ln w="12700">
            <a:miter lim="400000"/>
          </a:ln>
        </p:spPr>
        <p:txBody>
          <a:bodyPr lIns="45719" rIns="45719" anchor="ctr"/>
          <a:lstStyle/>
          <a:p>
            <a:pPr algn="ctr">
              <a:defRPr>
                <a:solidFill>
                  <a:srgbClr val="FFFFFF"/>
                </a:solidFill>
              </a:defRPr>
            </a:pPr>
            <a:endParaRPr/>
          </a:p>
        </p:txBody>
      </p:sp>
      <p:sp>
        <p:nvSpPr>
          <p:cNvPr id="234" name="Title 1"/>
          <p:cNvSpPr txBox="1"/>
          <p:nvPr/>
        </p:nvSpPr>
        <p:spPr>
          <a:xfrm>
            <a:off x="1074419" y="1967265"/>
            <a:ext cx="2537462" cy="25472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lnSpc>
                <a:spcPct val="90000"/>
              </a:lnSpc>
              <a:spcBef>
                <a:spcPts val="600"/>
              </a:spcBef>
              <a:defRPr sz="3600" spc="-300">
                <a:solidFill>
                  <a:srgbClr val="FFFFFF"/>
                </a:solidFill>
                <a:latin typeface="Calibri Light"/>
                <a:ea typeface="Calibri Light"/>
                <a:cs typeface="Calibri Light"/>
                <a:sym typeface="Calibri Light"/>
              </a:defRPr>
            </a:lvl1pPr>
          </a:lstStyle>
          <a:p>
            <a:r>
              <a:t>NEC </a:t>
            </a:r>
          </a:p>
        </p:txBody>
      </p:sp>
      <p:pic>
        <p:nvPicPr>
          <p:cNvPr id="235" name="Picture 3" descr="Picture 3"/>
          <p:cNvPicPr>
            <a:picLocks noChangeAspect="1"/>
          </p:cNvPicPr>
          <p:nvPr/>
        </p:nvPicPr>
        <p:blipFill>
          <a:blip r:embed="rId2"/>
          <a:stretch>
            <a:fillRect/>
          </a:stretch>
        </p:blipFill>
        <p:spPr>
          <a:xfrm>
            <a:off x="4217039" y="570"/>
            <a:ext cx="5269524" cy="7023466"/>
          </a:xfrm>
          <a:prstGeom prst="rect">
            <a:avLst/>
          </a:prstGeom>
          <a:ln w="12700">
            <a:miter lim="400000"/>
          </a:ln>
        </p:spPr>
      </p:pic>
      <p:sp>
        <p:nvSpPr>
          <p:cNvPr id="236" name="Slide Number Placeholder 6"/>
          <p:cNvSpPr txBox="1">
            <a:spLocks noGrp="1"/>
          </p:cNvSpPr>
          <p:nvPr>
            <p:ph type="sldNum" sz="quarter" idx="4294967295"/>
          </p:nvPr>
        </p:nvSpPr>
        <p:spPr>
          <a:xfrm>
            <a:off x="11274876" y="6404292"/>
            <a:ext cx="273656"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a:spcBef>
                <a:spcPts val="600"/>
              </a:spcBef>
              <a:defRPr>
                <a:solidFill>
                  <a:srgbClr val="000000">
                    <a:alpha val="80000"/>
                  </a:srgbClr>
                </a:solidFill>
                <a:latin typeface="Inter"/>
                <a:ea typeface="Inter"/>
                <a:cs typeface="Inter"/>
                <a:sym typeface="Inter"/>
              </a:defRPr>
            </a:lvl1pPr>
          </a:lstStyle>
          <a:p>
            <a:fld id="{86CB4B4D-7CA3-9044-876B-883B54F8677D}" type="slidenum">
              <a:t>34</a:t>
            </a:fld>
            <a:endParaRPr/>
          </a:p>
        </p:txBody>
      </p:sp>
    </p:spTree>
    <p:extLst>
      <p:ext uri="{BB962C8B-B14F-4D97-AF65-F5344CB8AC3E}">
        <p14:creationId xmlns:p14="http://schemas.microsoft.com/office/powerpoint/2010/main" val="80592882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Rectangle 6"/>
          <p:cNvSpPr/>
          <p:nvPr/>
        </p:nvSpPr>
        <p:spPr>
          <a:xfrm>
            <a:off x="2" y="0"/>
            <a:ext cx="12191997" cy="6858000"/>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
        <p:nvSpPr>
          <p:cNvPr id="239" name="Freeform: Shape 8"/>
          <p:cNvSpPr/>
          <p:nvPr/>
        </p:nvSpPr>
        <p:spPr>
          <a:xfrm>
            <a:off x="0" y="0"/>
            <a:ext cx="9272923" cy="6858001"/>
          </a:xfrm>
          <a:custGeom>
            <a:avLst/>
            <a:gdLst/>
            <a:ahLst/>
            <a:cxnLst>
              <a:cxn ang="0">
                <a:pos x="wd2" y="hd2"/>
              </a:cxn>
              <a:cxn ang="5400000">
                <a:pos x="wd2" y="hd2"/>
              </a:cxn>
              <a:cxn ang="10800000">
                <a:pos x="wd2" y="hd2"/>
              </a:cxn>
              <a:cxn ang="16200000">
                <a:pos x="wd2" y="hd2"/>
              </a:cxn>
            </a:cxnLst>
            <a:rect l="0" t="0" r="r" b="b"/>
            <a:pathLst>
              <a:path w="21539" h="21600" extrusionOk="0">
                <a:moveTo>
                  <a:pt x="0" y="0"/>
                </a:moveTo>
                <a:lnTo>
                  <a:pt x="18875" y="0"/>
                </a:lnTo>
                <a:lnTo>
                  <a:pt x="18905" y="100"/>
                </a:lnTo>
                <a:cubicBezTo>
                  <a:pt x="21355" y="8449"/>
                  <a:pt x="21355" y="8449"/>
                  <a:pt x="21355" y="8449"/>
                </a:cubicBezTo>
                <a:cubicBezTo>
                  <a:pt x="21600" y="9411"/>
                  <a:pt x="21600" y="10855"/>
                  <a:pt x="21355" y="11818"/>
                </a:cubicBezTo>
                <a:cubicBezTo>
                  <a:pt x="20231" y="15648"/>
                  <a:pt x="19353" y="18640"/>
                  <a:pt x="18667" y="20978"/>
                </a:cubicBezTo>
                <a:lnTo>
                  <a:pt x="18484" y="21599"/>
                </a:lnTo>
                <a:lnTo>
                  <a:pt x="7684" y="21599"/>
                </a:lnTo>
                <a:lnTo>
                  <a:pt x="7684" y="21600"/>
                </a:lnTo>
                <a:lnTo>
                  <a:pt x="0" y="21600"/>
                </a:lnTo>
                <a:close/>
              </a:path>
            </a:pathLst>
          </a:custGeom>
          <a:solidFill>
            <a:srgbClr val="FFFFFF"/>
          </a:solidFill>
          <a:ln w="12700">
            <a:miter lim="400000"/>
          </a:ln>
        </p:spPr>
        <p:txBody>
          <a:bodyPr lIns="45719" rIns="45719" anchor="ctr"/>
          <a:lstStyle/>
          <a:p>
            <a:pPr algn="ctr">
              <a:defRPr>
                <a:solidFill>
                  <a:srgbClr val="FFFFFF"/>
                </a:solidFill>
              </a:defRPr>
            </a:pPr>
            <a:endParaRPr/>
          </a:p>
        </p:txBody>
      </p:sp>
      <p:pic>
        <p:nvPicPr>
          <p:cNvPr id="240" name="Picture 2" descr="Picture 2"/>
          <p:cNvPicPr>
            <a:picLocks noChangeAspect="1"/>
          </p:cNvPicPr>
          <p:nvPr/>
        </p:nvPicPr>
        <p:blipFill>
          <a:blip r:embed="rId2"/>
          <a:stretch>
            <a:fillRect/>
          </a:stretch>
        </p:blipFill>
        <p:spPr>
          <a:xfrm>
            <a:off x="1561392" y="-110678"/>
            <a:ext cx="5306340" cy="7075122"/>
          </a:xfrm>
          <a:prstGeom prst="rect">
            <a:avLst/>
          </a:prstGeom>
          <a:ln w="12700">
            <a:miter lim="400000"/>
          </a:ln>
        </p:spPr>
      </p:pic>
      <p:grpSp>
        <p:nvGrpSpPr>
          <p:cNvPr id="243" name="Group 10"/>
          <p:cNvGrpSpPr/>
          <p:nvPr/>
        </p:nvGrpSpPr>
        <p:grpSpPr>
          <a:xfrm>
            <a:off x="9163241" y="1075187"/>
            <a:ext cx="1557646" cy="1172974"/>
            <a:chOff x="0" y="0"/>
            <a:chExt cx="1557645" cy="1172973"/>
          </a:xfrm>
        </p:grpSpPr>
        <p:sp>
          <p:nvSpPr>
            <p:cNvPr id="241" name="Freeform 5"/>
            <p:cNvSpPr/>
            <p:nvPr/>
          </p:nvSpPr>
          <p:spPr>
            <a:xfrm>
              <a:off x="0" y="348658"/>
              <a:ext cx="929975" cy="824316"/>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a:p>
          </p:txBody>
        </p:sp>
        <p:sp>
          <p:nvSpPr>
            <p:cNvPr id="242" name="Freeform 5"/>
            <p:cNvSpPr/>
            <p:nvPr/>
          </p:nvSpPr>
          <p:spPr>
            <a:xfrm>
              <a:off x="799604" y="0"/>
              <a:ext cx="758042" cy="671915"/>
            </a:xfrm>
            <a:custGeom>
              <a:avLst/>
              <a:gdLst/>
              <a:ahLst/>
              <a:cxnLst>
                <a:cxn ang="0">
                  <a:pos x="wd2" y="hd2"/>
                </a:cxn>
                <a:cxn ang="5400000">
                  <a:pos x="wd2" y="hd2"/>
                </a:cxn>
                <a:cxn ang="10800000">
                  <a:pos x="wd2" y="hd2"/>
                </a:cxn>
                <a:cxn ang="16200000">
                  <a:pos x="wd2" y="hd2"/>
                </a:cxn>
              </a:cxnLst>
              <a:rect l="0" t="0" r="r" b="b"/>
              <a:pathLst>
                <a:path w="21483" h="21600" extrusionOk="0">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w="28575" cap="flat">
              <a:solidFill>
                <a:srgbClr val="FFFFFF"/>
              </a:solidFill>
              <a:prstDash val="solid"/>
              <a:round/>
            </a:ln>
            <a:effectLst/>
          </p:spPr>
          <p:txBody>
            <a:bodyPr wrap="square" lIns="45719" tIns="45719" rIns="45719" bIns="45719" numCol="1" anchor="t">
              <a:noAutofit/>
            </a:bodyPr>
            <a:lstStyle/>
            <a:p>
              <a:endParaRPr/>
            </a:p>
          </p:txBody>
        </p:sp>
      </p:grpSp>
      <p:sp>
        <p:nvSpPr>
          <p:cNvPr id="244" name="TextBox 2"/>
          <p:cNvSpPr txBox="1"/>
          <p:nvPr/>
        </p:nvSpPr>
        <p:spPr>
          <a:xfrm>
            <a:off x="9535368" y="2600225"/>
            <a:ext cx="2194854" cy="706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4800">
                <a:solidFill>
                  <a:srgbClr val="FFFFFF"/>
                </a:solidFill>
              </a:defRPr>
            </a:lvl1pPr>
          </a:lstStyle>
          <a:p>
            <a:r>
              <a:t>NPFC</a:t>
            </a:r>
          </a:p>
        </p:txBody>
      </p:sp>
    </p:spTree>
    <p:extLst>
      <p:ext uri="{BB962C8B-B14F-4D97-AF65-F5344CB8AC3E}">
        <p14:creationId xmlns:p14="http://schemas.microsoft.com/office/powerpoint/2010/main" val="185936308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itle 1"/>
          <p:cNvSpPr txBox="1"/>
          <p:nvPr/>
        </p:nvSpPr>
        <p:spPr>
          <a:xfrm>
            <a:off x="7510334" y="1783958"/>
            <a:ext cx="3995867" cy="28891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a:lnSpc>
                <a:spcPct val="90000"/>
              </a:lnSpc>
              <a:spcBef>
                <a:spcPts val="600"/>
              </a:spcBef>
              <a:defRPr sz="5400" spc="-300">
                <a:solidFill>
                  <a:srgbClr val="EDEDED"/>
                </a:solidFill>
                <a:latin typeface="Calibri Light"/>
                <a:ea typeface="Calibri Light"/>
                <a:cs typeface="Calibri Light"/>
                <a:sym typeface="Calibri Light"/>
              </a:defRPr>
            </a:lvl1pPr>
          </a:lstStyle>
          <a:p>
            <a:r>
              <a:t>Advocacy </a:t>
            </a:r>
          </a:p>
        </p:txBody>
      </p:sp>
      <p:sp>
        <p:nvSpPr>
          <p:cNvPr id="247" name="Freeform: Shape 10"/>
          <p:cNvSpPr/>
          <p:nvPr/>
        </p:nvSpPr>
        <p:spPr>
          <a:xfrm flipH="1" flipV="1">
            <a:off x="1" y="-1"/>
            <a:ext cx="7188052" cy="68580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327" y="21600"/>
                </a:lnTo>
                <a:lnTo>
                  <a:pt x="238" y="21043"/>
                </a:lnTo>
                <a:cubicBezTo>
                  <a:pt x="81" y="19896"/>
                  <a:pt x="0" y="18723"/>
                  <a:pt x="0" y="17530"/>
                </a:cubicBezTo>
                <a:cubicBezTo>
                  <a:pt x="0" y="10897"/>
                  <a:pt x="2507" y="4878"/>
                  <a:pt x="6583" y="458"/>
                </a:cubicBezTo>
                <a:lnTo>
                  <a:pt x="7030" y="0"/>
                </a:lnTo>
                <a:lnTo>
                  <a:pt x="21600" y="0"/>
                </a:lnTo>
                <a:close/>
              </a:path>
            </a:pathLst>
          </a:custGeom>
          <a:solidFill>
            <a:srgbClr val="FFFFFF">
              <a:alpha val="80000"/>
            </a:srgbClr>
          </a:solidFill>
          <a:ln w="12700">
            <a:miter lim="400000"/>
          </a:ln>
        </p:spPr>
        <p:txBody>
          <a:bodyPr lIns="45719" rIns="45719" anchor="ctr"/>
          <a:lstStyle/>
          <a:p>
            <a:pPr algn="ctr">
              <a:defRPr>
                <a:solidFill>
                  <a:srgbClr val="FFFFFF"/>
                </a:solidFill>
              </a:defRPr>
            </a:pPr>
            <a:endParaRPr/>
          </a:p>
        </p:txBody>
      </p:sp>
      <p:pic>
        <p:nvPicPr>
          <p:cNvPr id="248" name="Picture 3" descr="Picture 3"/>
          <p:cNvPicPr>
            <a:picLocks noChangeAspect="1"/>
          </p:cNvPicPr>
          <p:nvPr/>
        </p:nvPicPr>
        <p:blipFill>
          <a:blip r:embed="rId2"/>
          <a:srcRect t="2708" b="21915"/>
          <a:stretch>
            <a:fillRect/>
          </a:stretch>
        </p:blipFill>
        <p:spPr>
          <a:xfrm>
            <a:off x="157113" y="9"/>
            <a:ext cx="7028497"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4002" y="21600"/>
                </a:lnTo>
                <a:lnTo>
                  <a:pt x="14969" y="20650"/>
                </a:lnTo>
                <a:cubicBezTo>
                  <a:pt x="19069" y="16385"/>
                  <a:pt x="21600" y="10531"/>
                  <a:pt x="21600" y="4070"/>
                </a:cubicBezTo>
                <a:cubicBezTo>
                  <a:pt x="21600" y="2923"/>
                  <a:pt x="21520" y="1794"/>
                  <a:pt x="21366" y="691"/>
                </a:cubicBezTo>
                <a:lnTo>
                  <a:pt x="21252" y="0"/>
                </a:lnTo>
                <a:lnTo>
                  <a:pt x="0" y="0"/>
                </a:lnTo>
                <a:close/>
              </a:path>
            </a:pathLst>
          </a:custGeom>
          <a:ln w="12700">
            <a:miter lim="400000"/>
          </a:ln>
        </p:spPr>
      </p:pic>
      <p:sp>
        <p:nvSpPr>
          <p:cNvPr id="249" name="Slide Number Placeholder 6"/>
          <p:cNvSpPr txBox="1">
            <a:spLocks noGrp="1"/>
          </p:cNvSpPr>
          <p:nvPr>
            <p:ph type="sldNum" sz="quarter" idx="4294967295"/>
          </p:nvPr>
        </p:nvSpPr>
        <p:spPr>
          <a:xfrm>
            <a:off x="11083626" y="738825"/>
            <a:ext cx="387949" cy="277998"/>
          </a:xfrm>
          <a:prstGeom prst="rect">
            <a:avLst/>
          </a:prstGeom>
          <a:solidFill>
            <a:srgbClr val="7F7F7F"/>
          </a:solidFill>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a:normAutofit fontScale="92500" lnSpcReduction="20000"/>
          </a:bodyPr>
          <a:lstStyle>
            <a:lvl1pPr algn="ctr">
              <a:spcBef>
                <a:spcPts val="600"/>
              </a:spcBef>
              <a:defRPr sz="1500">
                <a:solidFill>
                  <a:srgbClr val="FFFFFF"/>
                </a:solidFill>
              </a:defRPr>
            </a:lvl1pPr>
          </a:lstStyle>
          <a:p>
            <a:fld id="{86CB4B4D-7CA3-9044-876B-883B54F8677D}" type="slidenum">
              <a:t>36</a:t>
            </a:fld>
            <a:endParaRPr/>
          </a:p>
        </p:txBody>
      </p:sp>
    </p:spTree>
    <p:extLst>
      <p:ext uri="{BB962C8B-B14F-4D97-AF65-F5344CB8AC3E}">
        <p14:creationId xmlns:p14="http://schemas.microsoft.com/office/powerpoint/2010/main" val="169808727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itle 1"/>
          <p:cNvSpPr txBox="1">
            <a:spLocks noGrp="1"/>
          </p:cNvSpPr>
          <p:nvPr>
            <p:ph type="title" idx="4294967295"/>
          </p:nvPr>
        </p:nvSpPr>
        <p:spPr>
          <a:xfrm>
            <a:off x="510959" y="3309003"/>
            <a:ext cx="10515601" cy="1325560"/>
          </a:xfrm>
          <a:prstGeom prst="rect">
            <a:avLst/>
          </a:prstGeom>
        </p:spPr>
        <p:txBody>
          <a:bodyPr lIns="45719" tIns="45720" rIns="45719" bIns="45720" anchor="t">
            <a:normAutofit/>
          </a:bodyPr>
          <a:lstStyle>
            <a:lvl1pPr>
              <a:defRPr sz="3200" spc="-100">
                <a:solidFill>
                  <a:srgbClr val="FFFFFF"/>
                </a:solidFill>
                <a:latin typeface="Inter Light"/>
                <a:ea typeface="Inter Light"/>
                <a:cs typeface="Inter Light"/>
                <a:sym typeface="Inter Light"/>
              </a:defRPr>
            </a:lvl1pPr>
          </a:lstStyle>
          <a:p>
            <a:r>
              <a:rPr lang="en-US" dirty="0"/>
              <a:t>Optionsinstitute@goddard.org</a:t>
            </a:r>
          </a:p>
        </p:txBody>
      </p:sp>
      <p:sp>
        <p:nvSpPr>
          <p:cNvPr id="273" name="Text Placeholder 2"/>
          <p:cNvSpPr txBox="1">
            <a:spLocks noGrp="1"/>
          </p:cNvSpPr>
          <p:nvPr>
            <p:ph type="body" sz="quarter" idx="1"/>
          </p:nvPr>
        </p:nvSpPr>
        <p:spPr>
          <a:xfrm>
            <a:off x="510959" y="2388768"/>
            <a:ext cx="10515601" cy="914401"/>
          </a:xfrm>
          <a:prstGeom prst="rect">
            <a:avLst/>
          </a:prstGeom>
        </p:spPr>
        <p:txBody>
          <a:bodyPr/>
          <a:lstStyle>
            <a:lvl1pPr>
              <a:defRPr spc="-200">
                <a:latin typeface="Inter"/>
                <a:ea typeface="Inter"/>
                <a:cs typeface="Inter"/>
                <a:sym typeface="Inter"/>
              </a:defRPr>
            </a:lvl1pPr>
          </a:lstStyle>
          <a:p>
            <a:r>
              <a:t>Thank You</a:t>
            </a:r>
          </a:p>
        </p:txBody>
      </p:sp>
    </p:spTree>
    <p:extLst>
      <p:ext uri="{BB962C8B-B14F-4D97-AF65-F5344CB8AC3E}">
        <p14:creationId xmlns:p14="http://schemas.microsoft.com/office/powerpoint/2010/main" val="1322263177"/>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1" name="Title 1"/>
          <p:cNvSpPr txBox="1"/>
          <p:nvPr/>
        </p:nvSpPr>
        <p:spPr>
          <a:xfrm>
            <a:off x="727670" y="516836"/>
            <a:ext cx="1049140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t>Suggested Presentation Deck</a:t>
            </a:r>
          </a:p>
        </p:txBody>
      </p:sp>
      <p:sp>
        <p:nvSpPr>
          <p:cNvPr id="252" name="Slide Number Placeholder 6"/>
          <p:cNvSpPr txBox="1">
            <a:spLocks noGrp="1"/>
          </p:cNvSpPr>
          <p:nvPr>
            <p:ph type="sldNum" sz="quarter" idx="4294967295"/>
          </p:nvPr>
        </p:nvSpPr>
        <p:spPr>
          <a:xfrm>
            <a:off x="11622173" y="6435612"/>
            <a:ext cx="245404"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38</a:t>
            </a:fld>
            <a:endParaRPr/>
          </a:p>
        </p:txBody>
      </p:sp>
      <p:sp>
        <p:nvSpPr>
          <p:cNvPr id="253" name="Title 1"/>
          <p:cNvSpPr txBox="1"/>
          <p:nvPr/>
        </p:nvSpPr>
        <p:spPr>
          <a:xfrm>
            <a:off x="2026919" y="1531487"/>
            <a:ext cx="8138162"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algn="ctr">
              <a:lnSpc>
                <a:spcPct val="90000"/>
              </a:lnSpc>
              <a:defRPr sz="5500"/>
            </a:lvl1pPr>
          </a:lstStyle>
          <a:p>
            <a:r>
              <a:t>CEE Affiliates</a:t>
            </a:r>
          </a:p>
        </p:txBody>
      </p:sp>
      <p:sp>
        <p:nvSpPr>
          <p:cNvPr id="254" name="TextBox 2"/>
          <p:cNvSpPr txBox="1"/>
          <p:nvPr/>
        </p:nvSpPr>
        <p:spPr>
          <a:xfrm>
            <a:off x="3071494" y="5595613"/>
            <a:ext cx="6049012" cy="11331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a:latin typeface="Arial"/>
                <a:ea typeface="Arial"/>
                <a:cs typeface="Arial"/>
                <a:sym typeface="Arial"/>
              </a:defRPr>
            </a:pPr>
            <a:r>
              <a:rPr u="sng">
                <a:solidFill>
                  <a:srgbClr val="0563C1"/>
                </a:solidFill>
                <a:uFill>
                  <a:solidFill>
                    <a:srgbClr val="0563C1"/>
                  </a:solidFill>
                </a:uFill>
                <a:hlinkClick r:id="rId2"/>
              </a:rPr>
              <a:t>https://www.councilforeconed.org/resources/local-affiliates/</a:t>
            </a:r>
          </a:p>
          <a:p>
            <a:pPr>
              <a:defRPr>
                <a:latin typeface="Arial"/>
                <a:ea typeface="Arial"/>
                <a:cs typeface="Arial"/>
                <a:sym typeface="Arial"/>
              </a:defRPr>
            </a:pPr>
            <a:endParaRPr u="sng">
              <a:solidFill>
                <a:srgbClr val="0563C1"/>
              </a:solidFill>
              <a:uFill>
                <a:solidFill>
                  <a:srgbClr val="0563C1"/>
                </a:solidFill>
              </a:uFill>
              <a:hlinkClick r:id="rId2"/>
            </a:endParaRPr>
          </a:p>
          <a:p>
            <a:pPr algn="ctr">
              <a:defRPr>
                <a:latin typeface="Arial"/>
                <a:ea typeface="Arial"/>
                <a:cs typeface="Arial"/>
                <a:sym typeface="Arial"/>
              </a:defRPr>
            </a:pPr>
            <a:r>
              <a:t>Include your local affiliate page</a:t>
            </a:r>
          </a:p>
        </p:txBody>
      </p:sp>
      <p:pic>
        <p:nvPicPr>
          <p:cNvPr id="255" name="Picture 4" descr="Picture 4"/>
          <p:cNvPicPr>
            <a:picLocks noChangeAspect="1"/>
          </p:cNvPicPr>
          <p:nvPr/>
        </p:nvPicPr>
        <p:blipFill>
          <a:blip r:embed="rId3"/>
          <a:stretch>
            <a:fillRect/>
          </a:stretch>
        </p:blipFill>
        <p:spPr>
          <a:xfrm>
            <a:off x="3048000" y="2796851"/>
            <a:ext cx="6096000" cy="2405063"/>
          </a:xfrm>
          <a:prstGeom prst="rect">
            <a:avLst/>
          </a:prstGeom>
          <a:ln w="12700">
            <a:miter lim="400000"/>
          </a:ln>
        </p:spPr>
      </p:pic>
    </p:spTree>
    <p:extLst>
      <p:ext uri="{BB962C8B-B14F-4D97-AF65-F5344CB8AC3E}">
        <p14:creationId xmlns:p14="http://schemas.microsoft.com/office/powerpoint/2010/main" val="142429243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8" name="Title 1"/>
          <p:cNvSpPr txBox="1"/>
          <p:nvPr/>
        </p:nvSpPr>
        <p:spPr>
          <a:xfrm>
            <a:off x="1851405" y="206347"/>
            <a:ext cx="7680961" cy="1565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gn="ctr">
              <a:lnSpc>
                <a:spcPts val="5700"/>
              </a:lnSpc>
              <a:defRPr sz="5400" b="1">
                <a:solidFill>
                  <a:srgbClr val="203864"/>
                </a:solidFill>
                <a:effectLst>
                  <a:outerShdw blurRad="50800" dist="50800" dir="5400000" rotWithShape="0">
                    <a:srgbClr val="000000">
                      <a:alpha val="0"/>
                    </a:srgbClr>
                  </a:outerShdw>
                </a:effectLst>
              </a:defRPr>
            </a:lvl1pPr>
          </a:lstStyle>
          <a:p>
            <a:r>
              <a:t>Thank You to Our Sponsors!</a:t>
            </a:r>
          </a:p>
        </p:txBody>
      </p:sp>
      <p:sp>
        <p:nvSpPr>
          <p:cNvPr id="259" name="Rectangle 7"/>
          <p:cNvSpPr txBox="1"/>
          <p:nvPr/>
        </p:nvSpPr>
        <p:spPr>
          <a:xfrm>
            <a:off x="4496532" y="3244333"/>
            <a:ext cx="161291" cy="34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a:latin typeface="Times New Roman"/>
                <a:ea typeface="Times New Roman"/>
                <a:cs typeface="Times New Roman"/>
                <a:sym typeface="Times New Roman"/>
              </a:defRPr>
            </a:lvl1pPr>
          </a:lstStyle>
          <a:p>
            <a:r>
              <a:t> </a:t>
            </a:r>
          </a:p>
        </p:txBody>
      </p:sp>
      <p:pic>
        <p:nvPicPr>
          <p:cNvPr id="260" name="Picture 8" descr="Picture 8"/>
          <p:cNvPicPr>
            <a:picLocks noChangeAspect="1"/>
          </p:cNvPicPr>
          <p:nvPr/>
        </p:nvPicPr>
        <p:blipFill>
          <a:blip r:embed="rId2"/>
          <a:stretch>
            <a:fillRect/>
          </a:stretch>
        </p:blipFill>
        <p:spPr>
          <a:xfrm>
            <a:off x="1007616" y="1439041"/>
            <a:ext cx="1905001" cy="1874521"/>
          </a:xfrm>
          <a:prstGeom prst="rect">
            <a:avLst/>
          </a:prstGeom>
          <a:ln w="12700">
            <a:miter lim="400000"/>
          </a:ln>
        </p:spPr>
      </p:pic>
      <p:sp>
        <p:nvSpPr>
          <p:cNvPr id="261" name="Google Shape;109;p25"/>
          <p:cNvSpPr txBox="1">
            <a:spLocks noGrp="1"/>
          </p:cNvSpPr>
          <p:nvPr>
            <p:ph type="sldNum" sz="quarter" idx="4294967295"/>
          </p:nvPr>
        </p:nvSpPr>
        <p:spPr>
          <a:xfrm>
            <a:off x="11784107" y="6597458"/>
            <a:ext cx="245364" cy="2438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99" tIns="45699" rIns="45699" bIns="45699"/>
          <a:lstStyle>
            <a:lvl1pPr>
              <a:defRPr sz="1000">
                <a:solidFill>
                  <a:srgbClr val="414A58"/>
                </a:solidFill>
                <a:latin typeface="Inter"/>
                <a:ea typeface="Inter"/>
                <a:cs typeface="Inter"/>
                <a:sym typeface="Inter"/>
              </a:defRPr>
            </a:lvl1pPr>
          </a:lstStyle>
          <a:p>
            <a:fld id="{86CB4B4D-7CA3-9044-876B-883B54F8677D}" type="slidenum">
              <a:t>39</a:t>
            </a:fld>
            <a:endParaRPr/>
          </a:p>
        </p:txBody>
      </p:sp>
      <p:pic>
        <p:nvPicPr>
          <p:cNvPr id="262" name="Google Shape;112;p25" descr="Google Shape;112;p25"/>
          <p:cNvPicPr>
            <a:picLocks noChangeAspect="1"/>
          </p:cNvPicPr>
          <p:nvPr/>
        </p:nvPicPr>
        <p:blipFill>
          <a:blip r:embed="rId3"/>
          <a:stretch>
            <a:fillRect/>
          </a:stretch>
        </p:blipFill>
        <p:spPr>
          <a:xfrm>
            <a:off x="3870647" y="3123291"/>
            <a:ext cx="4762501" cy="2190751"/>
          </a:xfrm>
          <a:prstGeom prst="rect">
            <a:avLst/>
          </a:prstGeom>
          <a:ln w="12700">
            <a:miter lim="400000"/>
          </a:ln>
        </p:spPr>
      </p:pic>
      <p:pic>
        <p:nvPicPr>
          <p:cNvPr id="263" name="Google Shape;113;p25" descr="Google Shape;113;p25"/>
          <p:cNvPicPr>
            <a:picLocks noChangeAspect="1"/>
          </p:cNvPicPr>
          <p:nvPr/>
        </p:nvPicPr>
        <p:blipFill>
          <a:blip r:embed="rId4"/>
          <a:stretch>
            <a:fillRect/>
          </a:stretch>
        </p:blipFill>
        <p:spPr>
          <a:xfrm>
            <a:off x="3341199" y="4918976"/>
            <a:ext cx="2952751" cy="1552576"/>
          </a:xfrm>
          <a:prstGeom prst="rect">
            <a:avLst/>
          </a:prstGeom>
          <a:ln w="12700">
            <a:miter lim="400000"/>
          </a:ln>
        </p:spPr>
      </p:pic>
      <p:pic>
        <p:nvPicPr>
          <p:cNvPr id="264" name="Google Shape;114;p25" descr="Google Shape;114;p25"/>
          <p:cNvPicPr>
            <a:picLocks noChangeAspect="1"/>
          </p:cNvPicPr>
          <p:nvPr/>
        </p:nvPicPr>
        <p:blipFill>
          <a:blip r:embed="rId5"/>
          <a:stretch>
            <a:fillRect/>
          </a:stretch>
        </p:blipFill>
        <p:spPr>
          <a:xfrm>
            <a:off x="1162592" y="4948342"/>
            <a:ext cx="1669726" cy="1799700"/>
          </a:xfrm>
          <a:prstGeom prst="rect">
            <a:avLst/>
          </a:prstGeom>
          <a:ln w="12700">
            <a:miter lim="400000"/>
          </a:ln>
        </p:spPr>
      </p:pic>
      <p:pic>
        <p:nvPicPr>
          <p:cNvPr id="265" name="Google Shape;115;p25" descr="Google Shape;115;p25"/>
          <p:cNvPicPr>
            <a:picLocks noChangeAspect="1"/>
          </p:cNvPicPr>
          <p:nvPr/>
        </p:nvPicPr>
        <p:blipFill>
          <a:blip r:embed="rId6"/>
          <a:stretch>
            <a:fillRect/>
          </a:stretch>
        </p:blipFill>
        <p:spPr>
          <a:xfrm>
            <a:off x="3546428" y="1713668"/>
            <a:ext cx="1724026" cy="1714501"/>
          </a:xfrm>
          <a:prstGeom prst="rect">
            <a:avLst/>
          </a:prstGeom>
          <a:ln w="12700">
            <a:miter lim="400000"/>
          </a:ln>
        </p:spPr>
      </p:pic>
      <p:pic>
        <p:nvPicPr>
          <p:cNvPr id="266" name="Google Shape;116;p25" descr="Google Shape;116;p25"/>
          <p:cNvPicPr>
            <a:picLocks noChangeAspect="1"/>
          </p:cNvPicPr>
          <p:nvPr/>
        </p:nvPicPr>
        <p:blipFill>
          <a:blip r:embed="rId7"/>
          <a:stretch>
            <a:fillRect/>
          </a:stretch>
        </p:blipFill>
        <p:spPr>
          <a:xfrm>
            <a:off x="592488" y="3369633"/>
            <a:ext cx="2952751" cy="1552576"/>
          </a:xfrm>
          <a:prstGeom prst="rect">
            <a:avLst/>
          </a:prstGeom>
          <a:ln w="12700">
            <a:miter lim="400000"/>
          </a:ln>
        </p:spPr>
      </p:pic>
      <p:pic>
        <p:nvPicPr>
          <p:cNvPr id="267" name="Google Shape;117;p25" descr="Google Shape;117;p25"/>
          <p:cNvPicPr>
            <a:picLocks noChangeAspect="1"/>
          </p:cNvPicPr>
          <p:nvPr/>
        </p:nvPicPr>
        <p:blipFill>
          <a:blip r:embed="rId8"/>
          <a:stretch>
            <a:fillRect/>
          </a:stretch>
        </p:blipFill>
        <p:spPr>
          <a:xfrm>
            <a:off x="8502726" y="1437232"/>
            <a:ext cx="1714501" cy="1714501"/>
          </a:xfrm>
          <a:prstGeom prst="rect">
            <a:avLst/>
          </a:prstGeom>
          <a:ln w="12700">
            <a:miter lim="400000"/>
          </a:ln>
        </p:spPr>
      </p:pic>
      <p:pic>
        <p:nvPicPr>
          <p:cNvPr id="268" name="Google Shape;118;p25" descr="Google Shape;118;p25"/>
          <p:cNvPicPr>
            <a:picLocks noChangeAspect="1"/>
          </p:cNvPicPr>
          <p:nvPr/>
        </p:nvPicPr>
        <p:blipFill>
          <a:blip r:embed="rId9"/>
          <a:stretch>
            <a:fillRect/>
          </a:stretch>
        </p:blipFill>
        <p:spPr>
          <a:xfrm>
            <a:off x="8791306" y="3313272"/>
            <a:ext cx="2857501" cy="1600201"/>
          </a:xfrm>
          <a:prstGeom prst="rect">
            <a:avLst/>
          </a:prstGeom>
          <a:ln w="12700">
            <a:miter lim="400000"/>
          </a:ln>
        </p:spPr>
      </p:pic>
      <p:pic>
        <p:nvPicPr>
          <p:cNvPr id="269" name="Google Shape;119;p25" descr="Google Shape;119;p25"/>
          <p:cNvPicPr>
            <a:picLocks noChangeAspect="1"/>
          </p:cNvPicPr>
          <p:nvPr/>
        </p:nvPicPr>
        <p:blipFill>
          <a:blip r:embed="rId10"/>
          <a:stretch>
            <a:fillRect/>
          </a:stretch>
        </p:blipFill>
        <p:spPr>
          <a:xfrm>
            <a:off x="5503578" y="1753103"/>
            <a:ext cx="2580302" cy="1407077"/>
          </a:xfrm>
          <a:prstGeom prst="rect">
            <a:avLst/>
          </a:prstGeom>
          <a:ln w="12700">
            <a:miter lim="400000"/>
          </a:ln>
        </p:spPr>
      </p:pic>
      <p:pic>
        <p:nvPicPr>
          <p:cNvPr id="270" name="Google Shape;120;p25" descr="Google Shape;120;p25"/>
          <p:cNvPicPr>
            <a:picLocks noChangeAspect="1"/>
          </p:cNvPicPr>
          <p:nvPr/>
        </p:nvPicPr>
        <p:blipFill>
          <a:blip r:embed="rId11"/>
          <a:stretch>
            <a:fillRect/>
          </a:stretch>
        </p:blipFill>
        <p:spPr>
          <a:xfrm>
            <a:off x="7194831" y="4982028"/>
            <a:ext cx="3619501" cy="1743076"/>
          </a:xfrm>
          <a:prstGeom prst="rect">
            <a:avLst/>
          </a:prstGeom>
          <a:ln w="12700">
            <a:miter lim="400000"/>
          </a:ln>
        </p:spPr>
      </p:pic>
    </p:spTree>
    <p:extLst>
      <p:ext uri="{BB962C8B-B14F-4D97-AF65-F5344CB8AC3E}">
        <p14:creationId xmlns:p14="http://schemas.microsoft.com/office/powerpoint/2010/main" val="94972490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4</a:t>
            </a:fld>
            <a:endParaRPr/>
          </a:p>
        </p:txBody>
      </p:sp>
      <p:sp>
        <p:nvSpPr>
          <p:cNvPr id="192" name="Title 1"/>
          <p:cNvSpPr txBox="1"/>
          <p:nvPr/>
        </p:nvSpPr>
        <p:spPr>
          <a:xfrm>
            <a:off x="737615" y="629231"/>
            <a:ext cx="10424161" cy="70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400" spc="-300">
                <a:solidFill>
                  <a:srgbClr val="414A58"/>
                </a:solidFill>
                <a:latin typeface="Inter"/>
                <a:ea typeface="Inter"/>
                <a:cs typeface="Inter"/>
                <a:sym typeface="Inter"/>
              </a:defRPr>
            </a:lvl1pPr>
          </a:lstStyle>
          <a:p>
            <a:r>
              <a:rPr lang="en-US" dirty="0"/>
              <a:t>About Options</a:t>
            </a:r>
          </a:p>
        </p:txBody>
      </p:sp>
      <p:pic>
        <p:nvPicPr>
          <p:cNvPr id="3" name="Picture 3">
            <a:extLst>
              <a:ext uri="{FF2B5EF4-FFF2-40B4-BE49-F238E27FC236}">
                <a16:creationId xmlns:a16="http://schemas.microsoft.com/office/drawing/2014/main" id="{1F8EF261-3E81-3522-D623-46470E12893A}"/>
              </a:ext>
            </a:extLst>
          </p:cNvPr>
          <p:cNvPicPr>
            <a:picLocks noChangeAspect="1"/>
          </p:cNvPicPr>
          <p:nvPr/>
        </p:nvPicPr>
        <p:blipFill>
          <a:blip r:embed="rId2"/>
          <a:stretch>
            <a:fillRect/>
          </a:stretch>
        </p:blipFill>
        <p:spPr>
          <a:xfrm>
            <a:off x="667560" y="1622266"/>
            <a:ext cx="4626428" cy="4615542"/>
          </a:xfrm>
          <a:prstGeom prst="rect">
            <a:avLst/>
          </a:prstGeom>
        </p:spPr>
      </p:pic>
      <p:sp>
        <p:nvSpPr>
          <p:cNvPr id="4" name="TextBox 3">
            <a:extLst>
              <a:ext uri="{FF2B5EF4-FFF2-40B4-BE49-F238E27FC236}">
                <a16:creationId xmlns:a16="http://schemas.microsoft.com/office/drawing/2014/main" id="{15730A06-CBD0-7141-971C-620F6076CC28}"/>
              </a:ext>
            </a:extLst>
          </p:cNvPr>
          <p:cNvSpPr txBox="1"/>
          <p:nvPr/>
        </p:nvSpPr>
        <p:spPr>
          <a:xfrm>
            <a:off x="5890054" y="1622561"/>
            <a:ext cx="5715000" cy="4401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indent="-285750">
              <a:buFont typeface="Wingdings"/>
              <a:buChar char="q"/>
            </a:pPr>
            <a:r>
              <a:rPr lang="en-US" sz="2800">
                <a:latin typeface="Tw Cen MT"/>
                <a:cs typeface="Arial"/>
              </a:rPr>
              <a:t> A program of Goddard Riverside </a:t>
            </a:r>
            <a:r>
              <a:rPr lang="en-US" sz="2800" dirty="0">
                <a:latin typeface="TW Cen MT"/>
                <a:cs typeface="Arial"/>
              </a:rPr>
              <a:t> </a:t>
            </a:r>
            <a:r>
              <a:rPr lang="en-US" sz="2800">
                <a:latin typeface="TW Cen MT"/>
                <a:cs typeface="Arial"/>
              </a:rPr>
              <a:t>(based in NYC)</a:t>
            </a:r>
            <a:r>
              <a:rPr lang="en-US" sz="2800">
                <a:latin typeface="Tw Cen MT"/>
                <a:cs typeface="Arial"/>
              </a:rPr>
              <a:t>​</a:t>
            </a:r>
            <a:br>
              <a:rPr lang="en-US" sz="2800" dirty="0">
                <a:latin typeface="Tw Cen MT"/>
                <a:cs typeface="Arial"/>
              </a:rPr>
            </a:br>
            <a:endParaRPr lang="en-US" sz="2800">
              <a:latin typeface="Calibri"/>
              <a:cs typeface="Calibri"/>
            </a:endParaRPr>
          </a:p>
          <a:p>
            <a:pPr marL="285750" indent="-285750">
              <a:buFont typeface="Wingdings"/>
              <a:buChar char="q"/>
            </a:pPr>
            <a:r>
              <a:rPr lang="en-US" sz="2800" dirty="0">
                <a:latin typeface="Tw Cen MT"/>
                <a:cs typeface="Arial"/>
              </a:rPr>
              <a:t> Founded 1986 as direct service access center ​</a:t>
            </a:r>
            <a:endParaRPr lang="en-US" sz="2800">
              <a:latin typeface="Calibri"/>
              <a:cs typeface="Calibri"/>
            </a:endParaRPr>
          </a:p>
          <a:p>
            <a:pPr>
              <a:buChar char="•"/>
            </a:pPr>
            <a:endParaRPr lang="en-US" sz="2800" dirty="0">
              <a:latin typeface="Tw Cen MT"/>
              <a:cs typeface="Arial"/>
            </a:endParaRPr>
          </a:p>
          <a:p>
            <a:r>
              <a:rPr lang="en-US" sz="2800" dirty="0">
                <a:latin typeface="Tw Cen MT"/>
                <a:cs typeface="Arial"/>
              </a:rPr>
              <a:t>Today​</a:t>
            </a:r>
            <a:endParaRPr lang="en-US" sz="2800">
              <a:latin typeface="Calibri"/>
              <a:cs typeface="Calibri"/>
            </a:endParaRPr>
          </a:p>
          <a:p>
            <a:pPr marL="285750" indent="228600">
              <a:buFont typeface="Wingdings"/>
              <a:buChar char="Ø"/>
            </a:pPr>
            <a:r>
              <a:rPr lang="en-US" sz="2800" dirty="0">
                <a:latin typeface="Tw Cen MT"/>
                <a:cs typeface="Arial"/>
              </a:rPr>
              <a:t>Access Program​</a:t>
            </a:r>
            <a:endParaRPr lang="en-US" sz="2800"/>
          </a:p>
          <a:p>
            <a:pPr marL="285750" lvl="1" indent="228600">
              <a:buFont typeface="Wingdings"/>
              <a:buChar char="Ø"/>
            </a:pPr>
            <a:r>
              <a:rPr lang="en-US" sz="2800" dirty="0">
                <a:latin typeface="Tw Cen MT"/>
                <a:cs typeface="Arial"/>
              </a:rPr>
              <a:t>Success Program​</a:t>
            </a:r>
          </a:p>
          <a:p>
            <a:pPr marL="285750" lvl="1" indent="228600">
              <a:buFont typeface="Wingdings"/>
              <a:buChar char="Ø"/>
            </a:pPr>
            <a:r>
              <a:rPr lang="en-US" sz="2800" dirty="0">
                <a:latin typeface="Tw Cen MT"/>
                <a:cs typeface="Arial"/>
              </a:rPr>
              <a:t>Professional Development Program</a:t>
            </a:r>
            <a:endParaRPr lang="en-US" sz="2800" b="0" i="0" u="none" strike="noStrike" dirty="0">
              <a:solidFill>
                <a:srgbClr val="000000"/>
              </a:solidFill>
              <a:latin typeface="Tw Cen MT"/>
              <a:cs typeface="Arial"/>
            </a:endParaRPr>
          </a:p>
        </p:txBody>
      </p:sp>
    </p:spTree>
    <p:extLst>
      <p:ext uri="{BB962C8B-B14F-4D97-AF65-F5344CB8AC3E}">
        <p14:creationId xmlns:p14="http://schemas.microsoft.com/office/powerpoint/2010/main" val="254507166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 name="Title 1"/>
          <p:cNvSpPr txBox="1"/>
          <p:nvPr/>
        </p:nvSpPr>
        <p:spPr>
          <a:xfrm>
            <a:off x="727670" y="516836"/>
            <a:ext cx="10491404"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spc="-300">
                <a:solidFill>
                  <a:srgbClr val="414A58"/>
                </a:solidFill>
                <a:latin typeface="Inter"/>
                <a:ea typeface="Inter"/>
                <a:cs typeface="Inter"/>
                <a:sym typeface="Inter"/>
              </a:defRPr>
            </a:lvl1pPr>
          </a:lstStyle>
          <a:p>
            <a:r>
              <a:t>Suggested Presentation Deck</a:t>
            </a:r>
          </a:p>
        </p:txBody>
      </p:sp>
      <p:sp>
        <p:nvSpPr>
          <p:cNvPr id="216" name="Slide Number Placeholder 6"/>
          <p:cNvSpPr txBox="1">
            <a:spLocks noGrp="1"/>
          </p:cNvSpPr>
          <p:nvPr>
            <p:ph type="sldNum" sz="quarter" idx="4294967295"/>
          </p:nvPr>
        </p:nvSpPr>
        <p:spPr>
          <a:xfrm>
            <a:off x="11622173" y="6435612"/>
            <a:ext cx="245404"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40</a:t>
            </a:fld>
            <a:endParaRPr/>
          </a:p>
        </p:txBody>
      </p:sp>
      <p:sp>
        <p:nvSpPr>
          <p:cNvPr id="217" name="Title 1"/>
          <p:cNvSpPr txBox="1"/>
          <p:nvPr/>
        </p:nvSpPr>
        <p:spPr>
          <a:xfrm>
            <a:off x="883919" y="1717196"/>
            <a:ext cx="10424162" cy="6539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nSpc>
                <a:spcPct val="90000"/>
              </a:lnSpc>
              <a:defRPr sz="4400" u="sng">
                <a:latin typeface="Calibri Light"/>
                <a:ea typeface="Calibri Light"/>
                <a:cs typeface="Calibri Light"/>
                <a:sym typeface="Calibri Light"/>
              </a:defRPr>
            </a:lvl1pPr>
          </a:lstStyle>
          <a:p>
            <a:r>
              <a:t>Supporting Materials</a:t>
            </a:r>
          </a:p>
        </p:txBody>
      </p:sp>
      <p:sp>
        <p:nvSpPr>
          <p:cNvPr id="218" name="Content Placeholder 2"/>
          <p:cNvSpPr txBox="1"/>
          <p:nvPr/>
        </p:nvSpPr>
        <p:spPr>
          <a:xfrm>
            <a:off x="883919" y="4117054"/>
            <a:ext cx="10424162" cy="13646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marL="457200" indent="-355600">
              <a:lnSpc>
                <a:spcPct val="90000"/>
              </a:lnSpc>
              <a:spcBef>
                <a:spcPts val="1800"/>
              </a:spcBef>
              <a:buSzPts val="2800"/>
              <a:buFont typeface="Calibri"/>
              <a:buChar char="●"/>
              <a:defRPr sz="2800"/>
            </a:lvl1pPr>
          </a:lstStyle>
          <a:p>
            <a:r>
              <a:t>Please include any supplements (worksheets, rubrics, Kahoots etc.) by providing links, images or embedded content</a:t>
            </a:r>
          </a:p>
        </p:txBody>
      </p:sp>
    </p:spTree>
    <p:extLst>
      <p:ext uri="{BB962C8B-B14F-4D97-AF65-F5344CB8AC3E}">
        <p14:creationId xmlns:p14="http://schemas.microsoft.com/office/powerpoint/2010/main" val="3184334181"/>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itle 1"/>
          <p:cNvSpPr txBox="1">
            <a:spLocks noGrp="1"/>
          </p:cNvSpPr>
          <p:nvPr>
            <p:ph type="title" idx="4294967295"/>
          </p:nvPr>
        </p:nvSpPr>
        <p:spPr>
          <a:xfrm>
            <a:off x="510959" y="3309003"/>
            <a:ext cx="10515601" cy="1325560"/>
          </a:xfrm>
          <a:prstGeom prst="rect">
            <a:avLst/>
          </a:prstGeom>
        </p:spPr>
        <p:txBody>
          <a:bodyPr anchor="t">
            <a:normAutofit/>
          </a:bodyPr>
          <a:lstStyle>
            <a:lvl1pPr>
              <a:defRPr sz="3200" spc="-100">
                <a:solidFill>
                  <a:srgbClr val="FFFFFF"/>
                </a:solidFill>
                <a:latin typeface="Inter Light"/>
                <a:ea typeface="Inter Light"/>
                <a:cs typeface="Inter Light"/>
                <a:sym typeface="Inter Light"/>
              </a:defRPr>
            </a:lvl1pPr>
          </a:lstStyle>
          <a:p>
            <a:r>
              <a:t>Contact information</a:t>
            </a:r>
          </a:p>
        </p:txBody>
      </p:sp>
      <p:sp>
        <p:nvSpPr>
          <p:cNvPr id="273" name="Text Placeholder 2"/>
          <p:cNvSpPr txBox="1">
            <a:spLocks noGrp="1"/>
          </p:cNvSpPr>
          <p:nvPr>
            <p:ph type="body" sz="quarter" idx="1"/>
          </p:nvPr>
        </p:nvSpPr>
        <p:spPr>
          <a:xfrm>
            <a:off x="510959" y="2388768"/>
            <a:ext cx="10515601" cy="914401"/>
          </a:xfrm>
          <a:prstGeom prst="rect">
            <a:avLst/>
          </a:prstGeom>
        </p:spPr>
        <p:txBody>
          <a:bodyPr/>
          <a:lstStyle>
            <a:lvl1pPr>
              <a:defRPr spc="-200">
                <a:latin typeface="Inter"/>
                <a:ea typeface="Inter"/>
                <a:cs typeface="Inter"/>
                <a:sym typeface="Inter"/>
              </a:defRPr>
            </a:lvl1pPr>
          </a:lstStyle>
          <a:p>
            <a:r>
              <a:t>Thank You</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5</a:t>
            </a:fld>
            <a:endParaRPr/>
          </a:p>
        </p:txBody>
      </p:sp>
      <p:sp>
        <p:nvSpPr>
          <p:cNvPr id="192" name="Title 1"/>
          <p:cNvSpPr txBox="1"/>
          <p:nvPr/>
        </p:nvSpPr>
        <p:spPr>
          <a:xfrm>
            <a:off x="737615" y="629231"/>
            <a:ext cx="10424161" cy="13111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a:lnSpc>
                <a:spcPct val="90000"/>
              </a:lnSpc>
              <a:defRPr sz="4400" spc="-300">
                <a:solidFill>
                  <a:srgbClr val="414A58"/>
                </a:solidFill>
                <a:latin typeface="Inter"/>
                <a:ea typeface="Inter"/>
                <a:cs typeface="Inter"/>
                <a:sym typeface="Inter"/>
              </a:defRPr>
            </a:lvl1pPr>
          </a:lstStyle>
          <a:p>
            <a:r>
              <a:rPr lang="en-US" dirty="0"/>
              <a:t>Housekeeping</a:t>
            </a:r>
          </a:p>
          <a:p>
            <a:endParaRPr dirty="0"/>
          </a:p>
        </p:txBody>
      </p:sp>
      <p:sp>
        <p:nvSpPr>
          <p:cNvPr id="2" name="Content Placeholder 2">
            <a:extLst>
              <a:ext uri="{FF2B5EF4-FFF2-40B4-BE49-F238E27FC236}">
                <a16:creationId xmlns:a16="http://schemas.microsoft.com/office/drawing/2014/main" id="{C14B1675-FB60-8BC4-8B0B-926DDD285AB8}"/>
              </a:ext>
            </a:extLst>
          </p:cNvPr>
          <p:cNvSpPr>
            <a:spLocks noGrp="1"/>
          </p:cNvSpPr>
          <p:nvPr/>
        </p:nvSpPr>
        <p:spPr bwMode="auto">
          <a:xfrm>
            <a:off x="1225079" y="1284514"/>
            <a:ext cx="945749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6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0BD0D9"/>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10CF9B"/>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20000"/>
              </a:lnSpc>
              <a:spcBef>
                <a:spcPts val="500"/>
              </a:spcBef>
              <a:buNone/>
            </a:pPr>
            <a:endParaRPr lang="en-US" altLang="en-US" dirty="0">
              <a:ea typeface="+mn-lt"/>
              <a:cs typeface="+mn-lt"/>
            </a:endParaRPr>
          </a:p>
          <a:p>
            <a:pPr marL="318770" indent="-318770">
              <a:lnSpc>
                <a:spcPct val="120000"/>
              </a:lnSpc>
              <a:spcBef>
                <a:spcPts val="500"/>
              </a:spcBef>
            </a:pPr>
            <a:r>
              <a:rPr lang="en-US" dirty="0">
                <a:ea typeface="+mn-lt"/>
                <a:cs typeface="+mn-lt"/>
              </a:rPr>
              <a:t>Evaluation</a:t>
            </a:r>
            <a:endParaRPr lang="en-US" altLang="en-US" dirty="0">
              <a:ea typeface="+mn-lt"/>
              <a:cs typeface="+mn-lt"/>
            </a:endParaRPr>
          </a:p>
          <a:p>
            <a:pPr marL="318770" indent="-318770">
              <a:lnSpc>
                <a:spcPct val="120000"/>
              </a:lnSpc>
              <a:spcBef>
                <a:spcPts val="500"/>
              </a:spcBef>
            </a:pPr>
            <a:r>
              <a:rPr lang="en-US" dirty="0">
                <a:ea typeface="+mn-lt"/>
                <a:cs typeface="+mn-lt"/>
              </a:rPr>
              <a:t>One Mic </a:t>
            </a:r>
          </a:p>
          <a:p>
            <a:pPr marL="318770" indent="-318770">
              <a:lnSpc>
                <a:spcPct val="120000"/>
              </a:lnSpc>
              <a:spcBef>
                <a:spcPts val="500"/>
              </a:spcBef>
            </a:pPr>
            <a:r>
              <a:rPr lang="en-US" dirty="0">
                <a:ea typeface="+mn-lt"/>
                <a:cs typeface="+mn-lt"/>
              </a:rPr>
              <a:t>Cameras on is Highly Encouraged </a:t>
            </a:r>
          </a:p>
          <a:p>
            <a:pPr marL="318770" indent="-318770">
              <a:lnSpc>
                <a:spcPct val="120000"/>
              </a:lnSpc>
              <a:spcBef>
                <a:spcPts val="500"/>
              </a:spcBef>
            </a:pPr>
            <a:r>
              <a:rPr lang="en-US" dirty="0">
                <a:ea typeface="+mn-lt"/>
                <a:cs typeface="+mn-lt"/>
              </a:rPr>
              <a:t>Participation Highly Encouraged </a:t>
            </a:r>
            <a:endParaRPr lang="en-US" altLang="en-US" dirty="0"/>
          </a:p>
          <a:p>
            <a:pPr marL="318770" indent="-318770">
              <a:lnSpc>
                <a:spcPct val="120000"/>
              </a:lnSpc>
              <a:spcBef>
                <a:spcPts val="500"/>
              </a:spcBef>
            </a:pPr>
            <a:r>
              <a:rPr lang="en-US" altLang="en-US" dirty="0"/>
              <a:t>Step Up, Step Back</a:t>
            </a:r>
          </a:p>
        </p:txBody>
      </p:sp>
      <p:pic>
        <p:nvPicPr>
          <p:cNvPr id="3" name="Picture 3">
            <a:extLst>
              <a:ext uri="{FF2B5EF4-FFF2-40B4-BE49-F238E27FC236}">
                <a16:creationId xmlns:a16="http://schemas.microsoft.com/office/drawing/2014/main" id="{DEBC11EC-79C2-5F02-A300-C9B95A9CCDA7}"/>
              </a:ext>
            </a:extLst>
          </p:cNvPr>
          <p:cNvPicPr>
            <a:picLocks noChangeAspect="1"/>
          </p:cNvPicPr>
          <p:nvPr/>
        </p:nvPicPr>
        <p:blipFill>
          <a:blip r:embed="rId2"/>
          <a:stretch>
            <a:fillRect/>
          </a:stretch>
        </p:blipFill>
        <p:spPr>
          <a:xfrm>
            <a:off x="7064829" y="1707580"/>
            <a:ext cx="4180114" cy="4313696"/>
          </a:xfrm>
          <a:prstGeom prst="rect">
            <a:avLst/>
          </a:prstGeom>
        </p:spPr>
      </p:pic>
    </p:spTree>
    <p:extLst>
      <p:ext uri="{BB962C8B-B14F-4D97-AF65-F5344CB8AC3E}">
        <p14:creationId xmlns:p14="http://schemas.microsoft.com/office/powerpoint/2010/main" val="106329904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itle 1"/>
          <p:cNvSpPr txBox="1"/>
          <p:nvPr/>
        </p:nvSpPr>
        <p:spPr>
          <a:xfrm>
            <a:off x="727670" y="516836"/>
            <a:ext cx="1049140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20" rIns="45719" bIns="45720" anchor="t">
            <a:spAutoFit/>
          </a:bodyPr>
          <a:lstStyle>
            <a:lvl1pPr>
              <a:lnSpc>
                <a:spcPct val="90000"/>
              </a:lnSpc>
              <a:defRPr sz="4000" spc="-300">
                <a:solidFill>
                  <a:srgbClr val="414A58"/>
                </a:solidFill>
                <a:latin typeface="Inter"/>
                <a:ea typeface="Inter"/>
                <a:cs typeface="Inter"/>
                <a:sym typeface="Inter"/>
              </a:defRPr>
            </a:lvl1pPr>
          </a:lstStyle>
          <a:p>
            <a:r>
              <a:rPr lang="en-US" dirty="0"/>
              <a:t>Presenter </a:t>
            </a:r>
          </a:p>
        </p:txBody>
      </p:sp>
      <p:sp>
        <p:nvSpPr>
          <p:cNvPr id="196" name="Slide Number Placeholder 6"/>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000">
                <a:solidFill>
                  <a:srgbClr val="414A58"/>
                </a:solidFill>
                <a:latin typeface="Inter"/>
                <a:ea typeface="Inter"/>
                <a:cs typeface="Inter"/>
                <a:sym typeface="Inter"/>
              </a:defRPr>
            </a:lvl1pPr>
          </a:lstStyle>
          <a:p>
            <a:fld id="{86CB4B4D-7CA3-9044-876B-883B54F8677D}" type="slidenum">
              <a:t>6</a:t>
            </a:fld>
            <a:endParaRPr/>
          </a:p>
        </p:txBody>
      </p:sp>
      <p:sp>
        <p:nvSpPr>
          <p:cNvPr id="197" name="Title 1"/>
          <p:cNvSpPr txBox="1"/>
          <p:nvPr/>
        </p:nvSpPr>
        <p:spPr>
          <a:xfrm>
            <a:off x="263434" y="1371558"/>
            <a:ext cx="10805161" cy="701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lvl1pPr>
              <a:lnSpc>
                <a:spcPct val="90000"/>
              </a:lnSpc>
              <a:defRPr sz="4400" u="sng">
                <a:latin typeface="Helvetica Neue"/>
                <a:ea typeface="Helvetica Neue"/>
                <a:cs typeface="Helvetica Neue"/>
                <a:sym typeface="Helvetica Neue"/>
              </a:defRPr>
            </a:lvl1pPr>
          </a:lstStyle>
          <a:p>
            <a:r>
              <a:rPr lang="en-US" dirty="0"/>
              <a:t>Christina Ramos</a:t>
            </a:r>
            <a:endParaRPr dirty="0"/>
          </a:p>
        </p:txBody>
      </p:sp>
      <p:sp>
        <p:nvSpPr>
          <p:cNvPr id="198" name="Content Placeholder 2"/>
          <p:cNvSpPr txBox="1"/>
          <p:nvPr/>
        </p:nvSpPr>
        <p:spPr>
          <a:xfrm>
            <a:off x="261081" y="2118033"/>
            <a:ext cx="8039012" cy="3319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p>
            <a:pPr>
              <a:lnSpc>
                <a:spcPct val="90000"/>
              </a:lnSpc>
              <a:spcBef>
                <a:spcPts val="1000"/>
              </a:spcBef>
              <a:defRPr sz="2800"/>
            </a:pPr>
            <a:r>
              <a:rPr lang="en-US" i="1" dirty="0"/>
              <a:t>Trainer/College Access Counselor</a:t>
            </a:r>
            <a:r>
              <a:rPr i="1" dirty="0"/>
              <a:t>, </a:t>
            </a:r>
            <a:r>
              <a:rPr lang="en-US" i="1" dirty="0"/>
              <a:t>Options Institute </a:t>
            </a:r>
          </a:p>
          <a:p>
            <a:pPr marL="342900" indent="-342900">
              <a:lnSpc>
                <a:spcPct val="90000"/>
              </a:lnSpc>
              <a:spcBef>
                <a:spcPts val="1000"/>
              </a:spcBef>
              <a:buFont typeface="Wingdings"/>
              <a:buChar char="q"/>
              <a:defRPr sz="2800"/>
            </a:pPr>
            <a:r>
              <a:rPr lang="en-US" sz="2400" dirty="0">
                <a:ea typeface="+mn-lt"/>
                <a:cs typeface="+mn-lt"/>
              </a:rPr>
              <a:t>Born and raised in the Bronx, New York. </a:t>
            </a:r>
          </a:p>
          <a:p>
            <a:pPr marL="342900" indent="-342900">
              <a:lnSpc>
                <a:spcPct val="90000"/>
              </a:lnSpc>
              <a:spcBef>
                <a:spcPts val="1000"/>
              </a:spcBef>
              <a:buFont typeface="Wingdings"/>
              <a:buChar char="q"/>
              <a:defRPr sz="2800"/>
            </a:pPr>
            <a:r>
              <a:rPr lang="en-US" sz="2400" dirty="0">
                <a:ea typeface="+mn-lt"/>
                <a:cs typeface="+mn-lt"/>
              </a:rPr>
              <a:t> Worked with the Department of Education for about 7 years, as a math teacher, mentor, and coach. </a:t>
            </a:r>
            <a:endParaRPr lang="en-US"/>
          </a:p>
          <a:p>
            <a:pPr marL="342900" indent="-342900">
              <a:lnSpc>
                <a:spcPct val="90000"/>
              </a:lnSpc>
              <a:spcBef>
                <a:spcPts val="1000"/>
              </a:spcBef>
              <a:buFont typeface="Wingdings"/>
              <a:buChar char="q"/>
              <a:defRPr sz="2800"/>
            </a:pPr>
            <a:r>
              <a:rPr lang="en-US" sz="2400" dirty="0">
                <a:ea typeface="+mn-lt"/>
                <a:cs typeface="+mn-lt"/>
              </a:rPr>
              <a:t>Passionate about bridging the academic achievement gap and supporting students with college and career readiness. </a:t>
            </a:r>
          </a:p>
          <a:p>
            <a:pPr marL="342900" indent="-342900">
              <a:lnSpc>
                <a:spcPct val="90000"/>
              </a:lnSpc>
              <a:spcBef>
                <a:spcPts val="1000"/>
              </a:spcBef>
              <a:buFont typeface="Wingdings"/>
              <a:buChar char="q"/>
              <a:defRPr sz="2800"/>
            </a:pPr>
            <a:r>
              <a:rPr lang="en-US" sz="2400" dirty="0">
                <a:ea typeface="+mn-lt"/>
                <a:cs typeface="+mn-lt"/>
              </a:rPr>
              <a:t> Enjoys traveling, trying new restaurants, drawing and binge-watching Netflix series.</a:t>
            </a:r>
            <a:endParaRPr lang="en-US" sz="2400"/>
          </a:p>
        </p:txBody>
      </p:sp>
      <p:pic>
        <p:nvPicPr>
          <p:cNvPr id="2" name="Picture 2" descr="A picture containing building, ground, wall, outdoor&#10;&#10;Description automatically generated">
            <a:extLst>
              <a:ext uri="{FF2B5EF4-FFF2-40B4-BE49-F238E27FC236}">
                <a16:creationId xmlns:a16="http://schemas.microsoft.com/office/drawing/2014/main" id="{772C51B7-2051-6F76-A4FC-BFBAE578684D}"/>
              </a:ext>
            </a:extLst>
          </p:cNvPr>
          <p:cNvPicPr>
            <a:picLocks noChangeAspect="1"/>
          </p:cNvPicPr>
          <p:nvPr/>
        </p:nvPicPr>
        <p:blipFill>
          <a:blip r:embed="rId2"/>
          <a:stretch>
            <a:fillRect/>
          </a:stretch>
        </p:blipFill>
        <p:spPr>
          <a:xfrm>
            <a:off x="8482914" y="1665786"/>
            <a:ext cx="3062415" cy="4072184"/>
          </a:xfrm>
          <a:prstGeom prst="rect">
            <a:avLst/>
          </a:prstGeom>
          <a:ln>
            <a:solidFill>
              <a:schemeClr val="tx1"/>
            </a:solidFill>
          </a:ln>
        </p:spPr>
      </p:pic>
    </p:spTree>
    <p:extLst>
      <p:ext uri="{BB962C8B-B14F-4D97-AF65-F5344CB8AC3E}">
        <p14:creationId xmlns:p14="http://schemas.microsoft.com/office/powerpoint/2010/main" val="19815941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7</a:t>
            </a:fld>
            <a:endParaRPr/>
          </a:p>
        </p:txBody>
      </p:sp>
      <p:sp>
        <p:nvSpPr>
          <p:cNvPr id="192" name="Title 1"/>
          <p:cNvSpPr txBox="1"/>
          <p:nvPr/>
        </p:nvSpPr>
        <p:spPr>
          <a:xfrm>
            <a:off x="737615" y="629231"/>
            <a:ext cx="10424161" cy="764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t>Objectives</a:t>
            </a:r>
          </a:p>
        </p:txBody>
      </p:sp>
      <p:sp>
        <p:nvSpPr>
          <p:cNvPr id="2" name="TextBox 4">
            <a:extLst>
              <a:ext uri="{FF2B5EF4-FFF2-40B4-BE49-F238E27FC236}">
                <a16:creationId xmlns:a16="http://schemas.microsoft.com/office/drawing/2014/main" id="{6CD96E6E-D7B9-32F9-2128-B54762936E91}"/>
              </a:ext>
            </a:extLst>
          </p:cNvPr>
          <p:cNvSpPr txBox="1"/>
          <p:nvPr/>
        </p:nvSpPr>
        <p:spPr>
          <a:xfrm>
            <a:off x="739991" y="1643760"/>
            <a:ext cx="10574266" cy="2677656"/>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wrap="square" lIns="45719" tIns="45720" rIns="45719" bIns="4572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marL="0" indent="0">
              <a:buNone/>
            </a:pPr>
            <a:r>
              <a:rPr lang="en-US" sz="2800" dirty="0"/>
              <a:t>After this workshop, attendees will be able to…</a:t>
            </a:r>
            <a:endParaRPr lang="en-US" sz="2800" dirty="0">
              <a:ea typeface="+mn-lt"/>
              <a:cs typeface="+mn-lt"/>
            </a:endParaRPr>
          </a:p>
          <a:p>
            <a:endParaRPr lang="en-US" sz="2800" dirty="0">
              <a:ea typeface="+mn-lt"/>
              <a:cs typeface="+mn-lt"/>
            </a:endParaRPr>
          </a:p>
          <a:p>
            <a:pPr>
              <a:buFont typeface="Wingdings,Sans-Serif"/>
              <a:buChar char="q"/>
            </a:pPr>
            <a:r>
              <a:rPr lang="en-US" sz="2800" dirty="0">
                <a:ea typeface="+mn-lt"/>
                <a:cs typeface="+mn-lt"/>
              </a:rPr>
              <a:t>  Understand and identify proprietary institutions</a:t>
            </a:r>
          </a:p>
          <a:p>
            <a:endParaRPr lang="en-US" sz="2800" dirty="0">
              <a:ea typeface="+mn-lt"/>
              <a:cs typeface="+mn-lt"/>
            </a:endParaRPr>
          </a:p>
          <a:p>
            <a:pPr>
              <a:buFont typeface="Wingdings,Sans-Serif"/>
              <a:buChar char="q"/>
            </a:pPr>
            <a:r>
              <a:rPr lang="en-US" sz="2800" dirty="0">
                <a:ea typeface="+mn-lt"/>
                <a:cs typeface="+mn-lt"/>
              </a:rPr>
              <a:t>  Provide support and resources to students should they pursue attending a proprietary institution</a:t>
            </a:r>
            <a:endParaRPr lang="en-US" sz="2800"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lide Number Placeholder 3"/>
          <p:cNvSpPr txBox="1">
            <a:spLocks noGrp="1"/>
          </p:cNvSpPr>
          <p:nvPr>
            <p:ph type="sldNum" sz="quarter" idx="4294967295"/>
          </p:nvPr>
        </p:nvSpPr>
        <p:spPr>
          <a:xfrm>
            <a:off x="11692804" y="6435612"/>
            <a:ext cx="174773"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sz="1000">
                <a:solidFill>
                  <a:srgbClr val="414A58"/>
                </a:solidFill>
                <a:latin typeface="Inter"/>
                <a:ea typeface="Inter"/>
                <a:cs typeface="Inter"/>
                <a:sym typeface="Inter"/>
              </a:defRPr>
            </a:lvl1pPr>
          </a:lstStyle>
          <a:p>
            <a:fld id="{86CB4B4D-7CA3-9044-876B-883B54F8677D}" type="slidenum">
              <a:t>8</a:t>
            </a:fld>
            <a:endParaRPr/>
          </a:p>
        </p:txBody>
      </p:sp>
      <p:sp>
        <p:nvSpPr>
          <p:cNvPr id="188" name="Title 1"/>
          <p:cNvSpPr txBox="1"/>
          <p:nvPr/>
        </p:nvSpPr>
        <p:spPr>
          <a:xfrm>
            <a:off x="737615" y="629231"/>
            <a:ext cx="10424161" cy="764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nSpc>
                <a:spcPct val="90000"/>
              </a:lnSpc>
              <a:defRPr sz="4400" spc="-300">
                <a:solidFill>
                  <a:srgbClr val="414A58"/>
                </a:solidFill>
                <a:latin typeface="Inter"/>
                <a:ea typeface="Inter"/>
                <a:cs typeface="Inter"/>
                <a:sym typeface="Inter"/>
              </a:defRPr>
            </a:lvl1pPr>
          </a:lstStyle>
          <a:p>
            <a:r>
              <a:t>Agenda</a:t>
            </a:r>
          </a:p>
        </p:txBody>
      </p:sp>
      <p:sp>
        <p:nvSpPr>
          <p:cNvPr id="189" name="TextBox 5"/>
          <p:cNvSpPr txBox="1"/>
          <p:nvPr/>
        </p:nvSpPr>
        <p:spPr>
          <a:xfrm>
            <a:off x="643819" y="1532626"/>
            <a:ext cx="8302061"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spAutoFit/>
          </a:bodyPr>
          <a:lstStyle>
            <a:lvl1pPr marL="285750" indent="-285750">
              <a:buSzPct val="100000"/>
              <a:buFont typeface="Arial"/>
              <a:buChar char="•"/>
              <a:defRPr>
                <a:latin typeface="Calibri Light"/>
                <a:ea typeface="Calibri Light"/>
                <a:cs typeface="Calibri Light"/>
                <a:sym typeface="Calibri Light"/>
              </a:defRPr>
            </a:lvl1pPr>
          </a:lstStyle>
          <a:p>
            <a:endParaRPr lang="en-US" dirty="0"/>
          </a:p>
        </p:txBody>
      </p:sp>
      <p:sp>
        <p:nvSpPr>
          <p:cNvPr id="2" name="TextBox 5">
            <a:extLst>
              <a:ext uri="{FF2B5EF4-FFF2-40B4-BE49-F238E27FC236}">
                <a16:creationId xmlns:a16="http://schemas.microsoft.com/office/drawing/2014/main" id="{946D8030-15B2-AFDB-8826-24C783693CC9}"/>
              </a:ext>
            </a:extLst>
          </p:cNvPr>
          <p:cNvSpPr txBox="1"/>
          <p:nvPr/>
        </p:nvSpPr>
        <p:spPr>
          <a:xfrm>
            <a:off x="654116" y="1717977"/>
            <a:ext cx="8302061" cy="2831544"/>
          </a:xfrm>
          <a:prstGeom prst="rect">
            <a:avLst/>
          </a:prstGeom>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 val="1"/>
            </a:ext>
          </a:extLst>
        </p:spPr>
        <p:txBody>
          <a:bodyPr lIns="45719" tIns="45720" rIns="45719" bIns="4572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buFont typeface="Wingdings"/>
              <a:buChar char="q"/>
            </a:pPr>
            <a:r>
              <a:rPr lang="en-US" sz="3200" dirty="0"/>
              <a:t>  Myth Busters </a:t>
            </a:r>
          </a:p>
          <a:p>
            <a:pPr>
              <a:buFont typeface="Wingdings"/>
              <a:buChar char="q"/>
            </a:pPr>
            <a:r>
              <a:rPr lang="en-US" sz="3200" dirty="0"/>
              <a:t>  Proprietary Institutions</a:t>
            </a:r>
          </a:p>
          <a:p>
            <a:pPr>
              <a:buFont typeface="Wingdings"/>
              <a:buChar char="q"/>
            </a:pPr>
            <a:r>
              <a:rPr lang="en-US" sz="3200" dirty="0"/>
              <a:t>  Investigating Data </a:t>
            </a:r>
          </a:p>
          <a:p>
            <a:pPr>
              <a:buFont typeface="Wingdings"/>
              <a:buChar char="q"/>
            </a:pPr>
            <a:r>
              <a:rPr lang="en-US" sz="3200" dirty="0"/>
              <a:t>  Red Flags &amp; Best Practices </a:t>
            </a:r>
          </a:p>
          <a:p>
            <a:pPr>
              <a:buFont typeface="Wingdings"/>
              <a:buChar char="q"/>
            </a:pPr>
            <a:r>
              <a:rPr lang="en-US" sz="3200" dirty="0"/>
              <a:t>  Questions &amp; Answers </a:t>
            </a:r>
          </a:p>
          <a:p>
            <a:endParaRPr lang="en-US"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020D8F36-BA91-EED9-E6A9-E2D178F0941A}"/>
              </a:ext>
            </a:extLst>
          </p:cNvPr>
          <p:cNvSpPr>
            <a:spLocks noGrp="1"/>
          </p:cNvSpPr>
          <p:nvPr>
            <p:ph type="title" idx="4294967295"/>
          </p:nvPr>
        </p:nvSpPr>
        <p:spPr>
          <a:xfrm>
            <a:off x="-5106988" y="533400"/>
            <a:ext cx="4116388" cy="1219200"/>
          </a:xfrm>
        </p:spPr>
        <p:txBody>
          <a:bodyPr/>
          <a:lstStyle/>
          <a:p>
            <a:r>
              <a:rPr lang="en-US" altLang="en-US"/>
              <a:t>Myth or Fact? </a:t>
            </a:r>
            <a:endParaRPr lang="es-US" altLang="en-US"/>
          </a:p>
        </p:txBody>
      </p:sp>
      <p:sp>
        <p:nvSpPr>
          <p:cNvPr id="2" name="Isosceles Triangle 1">
            <a:extLst>
              <a:ext uri="{FF2B5EF4-FFF2-40B4-BE49-F238E27FC236}">
                <a16:creationId xmlns:a16="http://schemas.microsoft.com/office/drawing/2014/main" id="{92FEBD6E-DE6E-C2A9-E384-6EB8479B924D}"/>
              </a:ext>
            </a:extLst>
          </p:cNvPr>
          <p:cNvSpPr/>
          <p:nvPr/>
        </p:nvSpPr>
        <p:spPr>
          <a:xfrm rot="20859078">
            <a:off x="-1493838" y="-1204913"/>
            <a:ext cx="18923001" cy="9034463"/>
          </a:xfrm>
          <a:prstGeom prst="triangle">
            <a:avLst>
              <a:gd name="adj" fmla="val 0"/>
            </a:avLst>
          </a:prstGeom>
          <a:solidFill>
            <a:srgbClr val="25B1E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Isosceles Triangle 5">
            <a:extLst>
              <a:ext uri="{FF2B5EF4-FFF2-40B4-BE49-F238E27FC236}">
                <a16:creationId xmlns:a16="http://schemas.microsoft.com/office/drawing/2014/main" id="{05E6C8B1-56D1-52C8-5E85-64D1F4FF08F5}"/>
              </a:ext>
            </a:extLst>
          </p:cNvPr>
          <p:cNvSpPr/>
          <p:nvPr/>
        </p:nvSpPr>
        <p:spPr>
          <a:xfrm rot="9936626">
            <a:off x="-2730500" y="-1920875"/>
            <a:ext cx="18364200" cy="10394950"/>
          </a:xfrm>
          <a:prstGeom prst="triangle">
            <a:avLst>
              <a:gd name="adj" fmla="val 0"/>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Oval 2">
            <a:extLst>
              <a:ext uri="{FF2B5EF4-FFF2-40B4-BE49-F238E27FC236}">
                <a16:creationId xmlns:a16="http://schemas.microsoft.com/office/drawing/2014/main" id="{1002ED3B-92A2-8B10-DEC9-3EF97BA50B9B}"/>
              </a:ext>
            </a:extLst>
          </p:cNvPr>
          <p:cNvSpPr/>
          <p:nvPr/>
        </p:nvSpPr>
        <p:spPr>
          <a:xfrm>
            <a:off x="-7086600" y="-2971800"/>
            <a:ext cx="3352800" cy="350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7200"/>
              <a:t>OR</a:t>
            </a:r>
          </a:p>
        </p:txBody>
      </p:sp>
      <p:sp>
        <p:nvSpPr>
          <p:cNvPr id="38918" name="TextBox 3">
            <a:extLst>
              <a:ext uri="{FF2B5EF4-FFF2-40B4-BE49-F238E27FC236}">
                <a16:creationId xmlns:a16="http://schemas.microsoft.com/office/drawing/2014/main" id="{5B555BFA-F355-24E7-9AB6-81ECFA51515E}"/>
              </a:ext>
            </a:extLst>
          </p:cNvPr>
          <p:cNvSpPr txBox="1">
            <a:spLocks noChangeArrowheads="1"/>
          </p:cNvSpPr>
          <p:nvPr/>
        </p:nvSpPr>
        <p:spPr bwMode="auto">
          <a:xfrm>
            <a:off x="8083550" y="-236538"/>
            <a:ext cx="5943600" cy="221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800">
                <a:solidFill>
                  <a:schemeClr val="bg1"/>
                </a:solidFill>
              </a:rPr>
              <a:t>myth</a:t>
            </a:r>
          </a:p>
        </p:txBody>
      </p:sp>
      <p:sp>
        <p:nvSpPr>
          <p:cNvPr id="38919" name="TextBox 8">
            <a:extLst>
              <a:ext uri="{FF2B5EF4-FFF2-40B4-BE49-F238E27FC236}">
                <a16:creationId xmlns:a16="http://schemas.microsoft.com/office/drawing/2014/main" id="{68C3F343-B212-48A5-3469-3E015341F2EF}"/>
              </a:ext>
            </a:extLst>
          </p:cNvPr>
          <p:cNvSpPr txBox="1">
            <a:spLocks noChangeArrowheads="1"/>
          </p:cNvSpPr>
          <p:nvPr/>
        </p:nvSpPr>
        <p:spPr bwMode="auto">
          <a:xfrm>
            <a:off x="508000" y="4081463"/>
            <a:ext cx="59436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3800">
                <a:solidFill>
                  <a:schemeClr val="bg1"/>
                </a:solidFill>
              </a:rPr>
              <a:t>truth</a:t>
            </a:r>
          </a:p>
        </p:txBody>
      </p:sp>
      <p:sp>
        <p:nvSpPr>
          <p:cNvPr id="38920" name="Content Placeholder 4">
            <a:extLst>
              <a:ext uri="{FF2B5EF4-FFF2-40B4-BE49-F238E27FC236}">
                <a16:creationId xmlns:a16="http://schemas.microsoft.com/office/drawing/2014/main" id="{A52652F0-EEBC-41AC-0691-2F30E93C0150}"/>
              </a:ext>
            </a:extLst>
          </p:cNvPr>
          <p:cNvSpPr>
            <a:spLocks noGrp="1"/>
          </p:cNvSpPr>
          <p:nvPr>
            <p:ph sz="quarter" idx="4294967295"/>
          </p:nvPr>
        </p:nvSpPr>
        <p:spPr>
          <a:xfrm>
            <a:off x="3733800" y="1692275"/>
            <a:ext cx="5600700" cy="3032125"/>
          </a:xfrm>
          <a:solidFill>
            <a:schemeClr val="accent1"/>
          </a:solidFill>
        </p:spPr>
        <p:txBody>
          <a:bodyPr lIns="45719" tIns="45720" rIns="45719" bIns="45720" anchor="t"/>
          <a:lstStyle/>
          <a:p>
            <a:pPr marL="0" indent="0" algn="ctr">
              <a:buFont typeface="Wingdings" panose="05000000000000000000" pitchFamily="2" charset="2"/>
              <a:buNone/>
            </a:pPr>
            <a:endParaRPr lang="en-US" altLang="en-US" sz="3600">
              <a:solidFill>
                <a:schemeClr val="bg1"/>
              </a:solidFill>
              <a:cs typeface="Arial" panose="020B0604020202020204" pitchFamily="34" charset="0"/>
            </a:endParaRPr>
          </a:p>
          <a:p>
            <a:pPr marL="0" indent="0" algn="ctr">
              <a:buNone/>
            </a:pPr>
            <a:r>
              <a:rPr lang="en-US" altLang="en-US" sz="3600" dirty="0">
                <a:solidFill>
                  <a:schemeClr val="bg1"/>
                </a:solidFill>
                <a:latin typeface="Calibri"/>
                <a:cs typeface="Arial"/>
              </a:rPr>
              <a:t>For profit institutions and nonprofit institutions have similar graduation rates. </a:t>
            </a:r>
            <a:r>
              <a:rPr lang="en-US" altLang="en-US" sz="4800" dirty="0">
                <a:solidFill>
                  <a:schemeClr val="bg1"/>
                </a:solidFill>
                <a:latin typeface="Arial"/>
                <a:cs typeface="Arial"/>
              </a:rPr>
              <a:t> </a:t>
            </a:r>
            <a:endParaRPr lang="es-US" altLang="en-US" sz="4800" dirty="0">
              <a:solidFill>
                <a:schemeClr val="bg1"/>
              </a:solidFill>
              <a:latin typeface="Arial"/>
              <a:cs typeface="Arial"/>
            </a:endParaRPr>
          </a:p>
        </p:txBody>
      </p:sp>
    </p:spTree>
    <p:extLst>
      <p:ext uri="{BB962C8B-B14F-4D97-AF65-F5344CB8AC3E}">
        <p14:creationId xmlns:p14="http://schemas.microsoft.com/office/powerpoint/2010/main" val="2284403853"/>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owerPoint Institut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Institute Theme Template_2016.potx" id="{833C836D-39E4-4D74-8B9F-F9B46870AFC7}" vid="{0E0999F1-C603-4933-8BD4-20E44BA299D9}"/>
    </a:ext>
  </a:extLst>
</a:theme>
</file>

<file path=ppt/theme/theme3.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156</TotalTime>
  <Words>287</Words>
  <Application>Microsoft Office PowerPoint</Application>
  <PresentationFormat>Widescreen</PresentationFormat>
  <Paragraphs>82</Paragraphs>
  <Slides>41</Slides>
  <Notes>14</Notes>
  <HiddenSlides>10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1_Office Theme</vt:lpstr>
      <vt:lpstr>PowerPoint Institute theme</vt:lpstr>
      <vt:lpstr>Presented by: Christina Ramos    Email: cramos@goddard.org  Date: February 7,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Myth or Fact? </vt:lpstr>
      <vt:lpstr>Myth or Fact? </vt:lpstr>
      <vt:lpstr>Myth or Fact? </vt:lpstr>
      <vt:lpstr>Proprietary Schools</vt:lpstr>
      <vt:lpstr>PowerPoint Presentation</vt:lpstr>
      <vt:lpstr>PowerPoint Presentation</vt:lpstr>
      <vt:lpstr>PowerPoint Presentation</vt:lpstr>
      <vt:lpstr>Investigating the Data </vt:lpstr>
      <vt:lpstr>PowerPoint Presentation</vt:lpstr>
      <vt:lpstr>PowerPoint Presentation</vt:lpstr>
      <vt:lpstr>PowerPoint Presentation</vt:lpstr>
      <vt:lpstr>Red Flags &amp;  Best Practices </vt:lpstr>
      <vt:lpstr>PowerPoint Presentation</vt:lpstr>
      <vt:lpstr>PowerPoint Presentation</vt:lpstr>
      <vt:lpstr>Supporting Students</vt:lpstr>
      <vt:lpstr>PowerPoint Presentation</vt:lpstr>
      <vt:lpstr>PowerPoint Presentation</vt:lpstr>
      <vt:lpstr>Action Plan</vt:lpstr>
      <vt:lpstr>Action Plan</vt:lpstr>
      <vt:lpstr>Action Plan: Create a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Optionsinstitute@goddard.org</vt:lpstr>
      <vt:lpstr>PowerPoint Presentation</vt:lpstr>
      <vt:lpstr>PowerPoint Presentation</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Email:  Date:</dc:title>
  <dc:creator>Christina</dc:creator>
  <cp:lastModifiedBy>Christina</cp:lastModifiedBy>
  <cp:revision>590</cp:revision>
  <dcterms:modified xsi:type="dcterms:W3CDTF">2023-02-07T17:27:25Z</dcterms:modified>
</cp:coreProperties>
</file>