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6163" r:id="rId5"/>
  </p:sldMasterIdLst>
  <p:notesMasterIdLst>
    <p:notesMasterId r:id="rId44"/>
  </p:notesMasterIdLst>
  <p:sldIdLst>
    <p:sldId id="256" r:id="rId6"/>
    <p:sldId id="257" r:id="rId7"/>
    <p:sldId id="258" r:id="rId8"/>
    <p:sldId id="277" r:id="rId9"/>
    <p:sldId id="278" r:id="rId10"/>
    <p:sldId id="294" r:id="rId11"/>
    <p:sldId id="295" r:id="rId12"/>
    <p:sldId id="296" r:id="rId13"/>
    <p:sldId id="373" r:id="rId14"/>
    <p:sldId id="375" r:id="rId15"/>
    <p:sldId id="374" r:id="rId16"/>
    <p:sldId id="376" r:id="rId17"/>
    <p:sldId id="377" r:id="rId18"/>
    <p:sldId id="380" r:id="rId19"/>
    <p:sldId id="275" r:id="rId20"/>
    <p:sldId id="384" r:id="rId21"/>
    <p:sldId id="382" r:id="rId22"/>
    <p:sldId id="383" r:id="rId23"/>
    <p:sldId id="302" r:id="rId24"/>
    <p:sldId id="323" r:id="rId25"/>
    <p:sldId id="297" r:id="rId26"/>
    <p:sldId id="266" r:id="rId27"/>
    <p:sldId id="372" r:id="rId28"/>
    <p:sldId id="355" r:id="rId29"/>
    <p:sldId id="388" r:id="rId30"/>
    <p:sldId id="387" r:id="rId31"/>
    <p:sldId id="386" r:id="rId32"/>
    <p:sldId id="385" r:id="rId33"/>
    <p:sldId id="381" r:id="rId34"/>
    <p:sldId id="276" r:id="rId35"/>
    <p:sldId id="267" r:id="rId36"/>
    <p:sldId id="268" r:id="rId37"/>
    <p:sldId id="269" r:id="rId38"/>
    <p:sldId id="270" r:id="rId39"/>
    <p:sldId id="271" r:id="rId40"/>
    <p:sldId id="272" r:id="rId41"/>
    <p:sldId id="273" r:id="rId42"/>
    <p:sldId id="274"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521415D9-36F7-43E2-AB2F-B90AF26B5E84}">
      <p14:sectionLst xmlns:p14="http://schemas.microsoft.com/office/powerpoint/2010/main">
        <p14:section name="Default Section" id="{89241257-86B4-4003-BBC3-5917D5FC70DF}">
          <p14:sldIdLst>
            <p14:sldId id="256"/>
            <p14:sldId id="257"/>
            <p14:sldId id="258"/>
            <p14:sldId id="277"/>
            <p14:sldId id="278"/>
            <p14:sldId id="294"/>
            <p14:sldId id="295"/>
            <p14:sldId id="296"/>
            <p14:sldId id="373"/>
            <p14:sldId id="375"/>
            <p14:sldId id="374"/>
            <p14:sldId id="376"/>
            <p14:sldId id="377"/>
            <p14:sldId id="380"/>
            <p14:sldId id="275"/>
            <p14:sldId id="384"/>
            <p14:sldId id="382"/>
            <p14:sldId id="383"/>
            <p14:sldId id="302"/>
            <p14:sldId id="323"/>
            <p14:sldId id="297"/>
            <p14:sldId id="266"/>
            <p14:sldId id="372"/>
            <p14:sldId id="355"/>
            <p14:sldId id="388"/>
            <p14:sldId id="387"/>
            <p14:sldId id="386"/>
            <p14:sldId id="385"/>
            <p14:sldId id="381"/>
            <p14:sldId id="276"/>
            <p14:sldId id="267"/>
            <p14:sldId id="268"/>
            <p14:sldId id="269"/>
            <p14:sldId id="270"/>
            <p14:sldId id="271"/>
            <p14:sldId id="272"/>
            <p14:sldId id="27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E97"/>
    <a:srgbClr val="88C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3ADF8-DADE-8820-38BC-BFB0411ECC7D}" v="57" dt="2023-02-22T18:46:33.015"/>
    <p1510:client id="{564FC819-1133-45EF-9BBA-ECB18477E490}" v="1" dt="2022-12-08T23:23:00.117"/>
    <p1510:client id="{73976CB8-D39B-46E0-9D45-6078959F541B}" v="19" dt="2023-03-07T14:07:29.688"/>
    <p1510:client id="{A6CC64C8-6D7B-090E-40E0-AE81E65338A6}" v="64" dt="2023-02-28T15:16:24.904"/>
    <p1510:client id="{BA65532C-0E71-481A-53CB-D5EFAC46645F}" v="9" dt="2023-03-02T17:28:36.273"/>
    <p1510:client id="{BA8CFF05-D0AC-3A98-8033-F2A59DA9F83D}" v="28" dt="2023-02-27T20:43:52.452"/>
    <p1510:client id="{C8124006-37E8-62D3-EF33-0CC16C5630D2}" v="4" dt="2023-03-07T18:49:33.252"/>
    <p1510:client id="{CEA421BE-04A0-CF68-EF63-9CE88274DF81}" v="16" dt="2023-02-06T17:13:22.49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988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 these devices look familiar? Some of you may remember these devices, and others may have no idea what some of those are. Before we used to need one device to play audio, another device to receive messages and also be able to read an ACTUAL map for navigation (or print out directions on MapQuest). Now, today we have a single device that does all of this and more, for us. Our everyday cellphone is capable of all the functionalities, and more.</a:t>
            </a:r>
          </a:p>
        </p:txBody>
      </p:sp>
    </p:spTree>
    <p:extLst>
      <p:ext uri="{BB962C8B-B14F-4D97-AF65-F5344CB8AC3E}">
        <p14:creationId xmlns:p14="http://schemas.microsoft.com/office/powerpoint/2010/main" val="1934431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explore the progression of communication. More popular in the 1800s Carrier Pigeons were used to send letters from one person to the other. Over time this has evolved from pigeons to written letters mailed to now instant messaging via email or even text messages for that matter. What used to take days and weeks to send messages, can now be received in a matter of seconds. </a:t>
            </a:r>
          </a:p>
        </p:txBody>
      </p:sp>
    </p:spTree>
    <p:extLst>
      <p:ext uri="{BB962C8B-B14F-4D97-AF65-F5344CB8AC3E}">
        <p14:creationId xmlns:p14="http://schemas.microsoft.com/office/powerpoint/2010/main" val="375726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How many of you remember that sound? In the early 1990s Dial-up took over the world. It was internet linked to a SINGLE device- it can only be for the computer and if someone called your phone or if someone needed to make a call- goodbye internet until the phone call ended. </a:t>
            </a:r>
          </a:p>
          <a:p>
            <a:endParaRPr lang="en-US"/>
          </a:p>
          <a:p>
            <a:r>
              <a:rPr lang="en-US"/>
              <a:t>Now today with wi-fi we can have multiple devices linked to the internet- your phone, laptop, even your tv now! </a:t>
            </a:r>
          </a:p>
        </p:txBody>
      </p:sp>
    </p:spTree>
    <p:extLst>
      <p:ext uri="{BB962C8B-B14F-4D97-AF65-F5344CB8AC3E}">
        <p14:creationId xmlns:p14="http://schemas.microsoft.com/office/powerpoint/2010/main" val="2443827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most common mode of transportation was the horse carriage until about the 1920s with the industrial revolution. Only a little more than 100 years ago! Now we have evolved our cars so much that they can run on gas and or electricity! In the 1920s there were only rough 7 million cars built to 20 million built today in the US alone! The idea of self driving cars is a reality now.</a:t>
            </a:r>
          </a:p>
        </p:txBody>
      </p:sp>
    </p:spTree>
    <p:extLst>
      <p:ext uri="{BB962C8B-B14F-4D97-AF65-F5344CB8AC3E}">
        <p14:creationId xmlns:p14="http://schemas.microsoft.com/office/powerpoint/2010/main" val="156795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that we have taken a moment to remember how technology has progressed and evolved over time, lets explore and discuss how the changes of technology affect the future of work. </a:t>
            </a:r>
          </a:p>
        </p:txBody>
      </p:sp>
    </p:spTree>
    <p:extLst>
      <p:ext uri="{BB962C8B-B14F-4D97-AF65-F5344CB8AC3E}">
        <p14:creationId xmlns:p14="http://schemas.microsoft.com/office/powerpoint/2010/main" val="138617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000000"/>
                </a:solidFill>
                <a:latin typeface="Calibri"/>
                <a:ea typeface="Calibri"/>
                <a:cs typeface="Calibri"/>
              </a:rPr>
              <a:t>I want us to watch this video depicting the future of work. I love showing participants this video during our workshops, because it highlights which jobs can possibly be obsolete in several years, it also enlightens us with the direction that the future of work is moving toward.</a:t>
            </a:r>
          </a:p>
        </p:txBody>
      </p:sp>
    </p:spTree>
    <p:extLst>
      <p:ext uri="{BB962C8B-B14F-4D97-AF65-F5344CB8AC3E}">
        <p14:creationId xmlns:p14="http://schemas.microsoft.com/office/powerpoint/2010/main" val="363656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us this time to share any thoughts we may have had from watching this video. … PAUSE …. from this video we can see there is a continued significant shift toward automation. Moreover, shows us how the use of technology will impacts our day to day lives. What impact has this had on our students? </a:t>
            </a:r>
          </a:p>
        </p:txBody>
      </p:sp>
    </p:spTree>
    <p:extLst>
      <p:ext uri="{BB962C8B-B14F-4D97-AF65-F5344CB8AC3E}">
        <p14:creationId xmlns:p14="http://schemas.microsoft.com/office/powerpoint/2010/main" val="1144619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begin with how the advancing in technology has had a negative impact on our students over time:</a:t>
            </a:r>
          </a:p>
          <a:p>
            <a:endParaRPr lang="en-US"/>
          </a:p>
          <a:p>
            <a:r>
              <a:rPr lang="en-US" dirty="0"/>
              <a:t>I am sure we all have had experience with communicating with students.  With that, we can say our students are lacking the common skills to communicate with adults- whether it’s writing an email or verbal communication. Moreover, often times students are struggling separating their "text lingo" from proper use of grammar when communicating with professionals.</a:t>
            </a:r>
          </a:p>
          <a:p>
            <a:endParaRPr lang="en-US" dirty="0"/>
          </a:p>
          <a:p>
            <a:pPr>
              <a:defRPr/>
            </a:pPr>
            <a:r>
              <a:rPr lang="en-US" dirty="0"/>
              <a:t>Students have become more easily distracted. There has been an incredible decrease in the attention span of youths. Many studies have shown that students are having a hard time staying focus on tasks at hand for more than a few minutes or sometimes hours at a time. As a former teacher, I experienced this first hand, and through the use of different forms of technology I would increase student engagement.</a:t>
            </a:r>
          </a:p>
          <a:p>
            <a:endParaRPr lang="en-US"/>
          </a:p>
          <a:p>
            <a:r>
              <a:rPr lang="en-US" dirty="0"/>
              <a:t>Moreover, technology has minimized social interaction immensely. </a:t>
            </a:r>
            <a:r>
              <a:rPr lang="en-US" b="0" i="0" dirty="0">
                <a:solidFill>
                  <a:srgbClr val="212529"/>
                </a:solidFill>
                <a:effectLst/>
                <a:latin typeface="Omnes"/>
              </a:rPr>
              <a:t>Studies have suggested that more individuals throughout society are becoming disconnected and isolated because of the links that technology provides through social networks. Young children who spend more time engaging with devices may not spend as much time interacting with their peers—which can affect those children’s social and emotional growth.</a:t>
            </a:r>
            <a:r>
              <a:rPr lang="en-US" dirty="0">
                <a:solidFill>
                  <a:srgbClr val="212529"/>
                </a:solidFill>
                <a:latin typeface="Omnes"/>
              </a:rPr>
              <a:t> Even as adults, how often do we go out to an event and almost everyone is on their phone? </a:t>
            </a:r>
            <a:endParaRPr lang="en-US" b="0" i="0" dirty="0">
              <a:solidFill>
                <a:srgbClr val="212529"/>
              </a:solidFill>
              <a:effectLst/>
              <a:latin typeface="Omnes"/>
            </a:endParaRPr>
          </a:p>
          <a:p>
            <a:endParaRPr lang="en-US"/>
          </a:p>
          <a:p>
            <a:r>
              <a:rPr lang="en-US" dirty="0"/>
              <a:t>Lastly there is a Loss of knowledge: There are some things that students no longer know because of technology. For example, how to tell time because of digital clocks, lacking basic math skills due to access of a calculator on cell phones, and inability to sometimes think critically because students lean on the internet. </a:t>
            </a:r>
          </a:p>
          <a:p>
            <a:endParaRPr lang="en-US"/>
          </a:p>
        </p:txBody>
      </p:sp>
    </p:spTree>
    <p:extLst>
      <p:ext uri="{BB962C8B-B14F-4D97-AF65-F5344CB8AC3E}">
        <p14:creationId xmlns:p14="http://schemas.microsoft.com/office/powerpoint/2010/main" val="17325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accentuate some of the positive impacts technology has had on our students. </a:t>
            </a:r>
          </a:p>
          <a:p>
            <a:endParaRPr lang="en-US" dirty="0"/>
          </a:p>
          <a:p>
            <a:r>
              <a:rPr lang="en-US" dirty="0"/>
              <a:t>How often do we give a younger person- whether being a nephew/niece or child- your phone and they automatically know how to use it? They can get to YouTube or whatever game they want instantly! </a:t>
            </a:r>
            <a:r>
              <a:rPr lang="en-US" b="0" i="0" dirty="0">
                <a:solidFill>
                  <a:srgbClr val="212529"/>
                </a:solidFill>
                <a:effectLst/>
                <a:latin typeface="Omnes"/>
              </a:rPr>
              <a:t>Our world is only becoming more reliant on technology, and having a good understanding of common technological devices and their uses is critical to prepare children for success</a:t>
            </a:r>
            <a:endParaRPr lang="en-US" dirty="0"/>
          </a:p>
          <a:p>
            <a:endParaRPr lang="en-US"/>
          </a:p>
          <a:p>
            <a:r>
              <a:rPr lang="en-US" dirty="0"/>
              <a:t>Engagement: The increase of technology has allowed there to be more room for hands-on learning. </a:t>
            </a:r>
            <a:r>
              <a:rPr lang="en-US" b="0" i="0" dirty="0">
                <a:solidFill>
                  <a:srgbClr val="212529"/>
                </a:solidFill>
                <a:effectLst/>
                <a:latin typeface="Omnes"/>
              </a:rPr>
              <a:t>Technology in the classroom not only helps to harness attention and excitement while in the classroom but invigorates traditional learning experiences.</a:t>
            </a:r>
            <a:r>
              <a:rPr lang="en-US" dirty="0">
                <a:solidFill>
                  <a:srgbClr val="212529"/>
                </a:solidFill>
                <a:latin typeface="Omnes"/>
              </a:rPr>
              <a:t> </a:t>
            </a:r>
            <a:endParaRPr lang="en-US">
              <a:solidFill>
                <a:srgbClr val="000000"/>
              </a:solidFill>
              <a:latin typeface="Calibri"/>
            </a:endParaRPr>
          </a:p>
          <a:p>
            <a:endParaRPr lang="en-US"/>
          </a:p>
          <a:p>
            <a:r>
              <a:rPr lang="en-US" dirty="0"/>
              <a:t>Spontaneous Learning: C</a:t>
            </a:r>
            <a:r>
              <a:rPr lang="en-US" b="0" i="0" dirty="0">
                <a:solidFill>
                  <a:srgbClr val="212529"/>
                </a:solidFill>
                <a:effectLst/>
                <a:latin typeface="Omnes"/>
              </a:rPr>
              <a:t>hildren (and us) have a world of information right at their fingertips. How many times have you googled a random question or learned how to do something new straight from the internet in a matter of minutes/hours?</a:t>
            </a:r>
          </a:p>
          <a:p>
            <a:endParaRPr lang="en-US" b="0" i="0">
              <a:solidFill>
                <a:srgbClr val="212529"/>
              </a:solidFill>
              <a:effectLst/>
              <a:latin typeface="Omnes"/>
            </a:endParaRPr>
          </a:p>
          <a:p>
            <a:r>
              <a:rPr lang="en-US" b="0" i="0" dirty="0">
                <a:solidFill>
                  <a:srgbClr val="222222"/>
                </a:solidFill>
                <a:effectLst/>
                <a:latin typeface="Open Sans"/>
                <a:cs typeface="Open Sans"/>
              </a:rPr>
              <a:t>accommodating multiple learning styles allows education to be delivered in a more personalized way. That makes it a definite win for the students.</a:t>
            </a:r>
            <a:r>
              <a:rPr lang="en-US" b="0" i="0" dirty="0">
                <a:solidFill>
                  <a:srgbClr val="212529"/>
                </a:solidFill>
                <a:effectLst/>
                <a:latin typeface="Omnes"/>
              </a:rPr>
              <a:t> Whether the student is a visual, auditory or tactile learner- tech has allowed education to longer be a “one size fits all” approach.</a:t>
            </a:r>
            <a:r>
              <a:rPr lang="en-US" dirty="0">
                <a:solidFill>
                  <a:srgbClr val="212529"/>
                </a:solidFill>
                <a:latin typeface="Omnes"/>
              </a:rPr>
              <a:t> </a:t>
            </a:r>
            <a:endParaRPr lang="en-US" b="0" i="0" dirty="0">
              <a:solidFill>
                <a:srgbClr val="212529"/>
              </a:solidFill>
              <a:effectLst/>
              <a:latin typeface="Omnes"/>
            </a:endParaRPr>
          </a:p>
          <a:p>
            <a:endParaRPr lang="en-US" b="0" i="0">
              <a:solidFill>
                <a:srgbClr val="212529"/>
              </a:solidFill>
              <a:effectLst/>
              <a:latin typeface="Omnes"/>
            </a:endParaRPr>
          </a:p>
        </p:txBody>
      </p:sp>
    </p:spTree>
    <p:extLst>
      <p:ext uri="{BB962C8B-B14F-4D97-AF65-F5344CB8AC3E}">
        <p14:creationId xmlns:p14="http://schemas.microsoft.com/office/powerpoint/2010/main" val="105971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86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027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Important to understand our students are entering a different workforce world than what it was back when we remember it. (note things on slide)</a:t>
            </a:r>
            <a:endParaRPr lang="en-US" dirty="0"/>
          </a:p>
          <a:p>
            <a:endParaRPr lang="en-US">
              <a:cs typeface="Calibri"/>
            </a:endParaRPr>
          </a:p>
          <a:p>
            <a:r>
              <a:rPr lang="en-US" dirty="0"/>
              <a:t>Back in the day people had a tendency to work for a large company, and typically for many years. I am sure many of us know someone who has only ever had maybe 1 or 2 jobs in their entire life. Back in the day, people typically stood in their hometown for work. Also, because people would work for large companies for many years, which resulted in a secure retirement. Often times, people would find well paying jobs in low skill professions. Remember back in the day, people could get great jobs right out of </a:t>
            </a:r>
            <a:r>
              <a:rPr lang="en-US" dirty="0" err="1"/>
              <a:t>highschool</a:t>
            </a:r>
            <a:r>
              <a:rPr lang="en-US" dirty="0"/>
              <a:t> until postsecondary education was introduced on a larger scale. Lastly, in the past there was no real international competition for good jobs, a lot of Americans were being hired.</a:t>
            </a:r>
            <a:endParaRPr lang="en-US" dirty="0">
              <a:cs typeface="Calibri"/>
            </a:endParaRPr>
          </a:p>
          <a:p>
            <a:endParaRPr lang="en-US" dirty="0">
              <a:cs typeface="Calibri"/>
            </a:endParaRPr>
          </a:p>
          <a:p>
            <a:r>
              <a:rPr lang="en-US" dirty="0"/>
              <a:t>But today our students are entering a different world. Nowadays people tend to work for a small company, and work multiple jobs. Todays generation has no issue putting in their notice and finding a new job, should they not be happy. Nowadays people are more open to relocate for work, and companies are even willing to assist with the costs of moving. Next, working for small </a:t>
            </a:r>
            <a:r>
              <a:rPr lang="en-US" dirty="0" err="1"/>
              <a:t>companys</a:t>
            </a:r>
            <a:r>
              <a:rPr lang="en-US" dirty="0"/>
              <a:t> and sometimes even moving from job to job can result in uncertainty for retirement. Small companies do not tend to have the greatest retirement options and usually moving from job to job does not allow for the best retirement matches etc. In todays labor market, we find low paying jobs in low skill professions, which is why post secondary education to some capacity is necessary. Lastly, we have seen an influx of international competition for good jobs. We have a lot of international competition because many people are coming to the US to work and study.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C1EAC7-0D1C-4538-B91F-D33966581AF6}" type="slidenum">
              <a:rPr lang="en-US" altLang="en-US" smtClean="0">
                <a:solidFill>
                  <a:prstClr val="black"/>
                </a:solidFill>
              </a:rPr>
              <a:pPr>
                <a:defRPr/>
              </a:pPr>
              <a:t>20</a:t>
            </a:fld>
            <a:endParaRPr lang="en-US" altLang="en-US">
              <a:solidFill>
                <a:prstClr val="black"/>
              </a:solidFill>
            </a:endParaRPr>
          </a:p>
        </p:txBody>
      </p:sp>
    </p:spTree>
    <p:extLst>
      <p:ext uri="{BB962C8B-B14F-4D97-AF65-F5344CB8AC3E}">
        <p14:creationId xmlns:p14="http://schemas.microsoft.com/office/powerpoint/2010/main" val="3470782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take a moment to watch this video that displays the impact of technology in the labor market.</a:t>
            </a:r>
          </a:p>
        </p:txBody>
      </p:sp>
    </p:spTree>
    <p:extLst>
      <p:ext uri="{BB962C8B-B14F-4D97-AF65-F5344CB8AC3E}">
        <p14:creationId xmlns:p14="http://schemas.microsoft.com/office/powerpoint/2010/main" val="110041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lot of companies are embracing the growth of technology and implementing it in new ways. Lets explore how these companies have taken on unique ways to utilize technology.</a:t>
            </a:r>
          </a:p>
          <a:p>
            <a:endParaRPr lang="en-US"/>
          </a:p>
          <a:p>
            <a:r>
              <a:rPr lang="en-US" dirty="0"/>
              <a:t>BMW is bringing the metaverse to a traditionally physical environment: the factory. The future factory was designed entirely in the digital realm and simulated from beginning to end to train and remotely connect workers in a virtual 3D environment.</a:t>
            </a:r>
          </a:p>
          <a:p>
            <a:endParaRPr lang="en-US"/>
          </a:p>
          <a:p>
            <a:r>
              <a:rPr lang="en-US" dirty="0" err="1"/>
              <a:t>AdventHealth</a:t>
            </a:r>
            <a:r>
              <a:rPr lang="en-US" dirty="0"/>
              <a:t> is a non-profit health care system headquartered in Florida. The company has added virtual nurses to its care teams, which enhanced its workforce experience for nurses across the digital and physical workplace and enabled better teamwork and patient outcomes. Units can now have a virtual nurse team member on the screen, working with a team that’s in person. As a result, virtual nurses not only offload work from the in-person nurse, but provide care virtually with good outcomes and a good patient experience.</a:t>
            </a:r>
          </a:p>
          <a:p>
            <a:endParaRPr lang="en-US" dirty="0"/>
          </a:p>
          <a:p>
            <a:r>
              <a:rPr lang="en-US" dirty="0"/>
              <a:t>FamilyMart is a</a:t>
            </a:r>
            <a:r>
              <a:rPr lang="en-US" b="0" i="0" dirty="0">
                <a:solidFill>
                  <a:srgbClr val="000000"/>
                </a:solidFill>
                <a:effectLst/>
                <a:latin typeface="Georgia"/>
              </a:rPr>
              <a:t> convenience store chain in Japan, experimenting with remote-controlled robots to stock shelves, enabling employees to work from anywhere using virtual reality (VR) goggles and controllers.</a:t>
            </a:r>
            <a:r>
              <a:rPr lang="en-US" dirty="0">
                <a:solidFill>
                  <a:srgbClr val="000000"/>
                </a:solidFill>
                <a:latin typeface="Georgia"/>
              </a:rPr>
              <a:t> </a:t>
            </a:r>
            <a:r>
              <a:rPr lang="en-US" b="0" i="0" dirty="0">
                <a:solidFill>
                  <a:srgbClr val="000000"/>
                </a:solidFill>
                <a:effectLst/>
                <a:latin typeface="Georgia"/>
              </a:rPr>
              <a:t>FamilyMart shows us not all changes are bad however because A key fringe benefit of this solution is the ability to employ disabled people who lack the physical mobility to stock shelves without the assistance of robots.</a:t>
            </a:r>
          </a:p>
          <a:p>
            <a:endParaRPr lang="en-US" dirty="0">
              <a:latin typeface="Georgia"/>
            </a:endParaRPr>
          </a:p>
          <a:p>
            <a:r>
              <a:rPr lang="en-US" dirty="0">
                <a:latin typeface="Georgia"/>
              </a:rPr>
              <a:t>Even here in NYC, we have amazon go stores, where you shop and go. Amazon uses technology .. </a:t>
            </a:r>
          </a:p>
        </p:txBody>
      </p:sp>
    </p:spTree>
    <p:extLst>
      <p:ext uri="{BB962C8B-B14F-4D97-AF65-F5344CB8AC3E}">
        <p14:creationId xmlns:p14="http://schemas.microsoft.com/office/powerpoint/2010/main" val="1277605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With the advancement of technology, there has been a shift in the labor market index. What does that shift look like?</a:t>
            </a:r>
          </a:p>
          <a:p>
            <a:endParaRPr lang="en-US" dirty="0">
              <a:solidFill>
                <a:srgbClr val="000000"/>
              </a:solidFill>
              <a:latin typeface="Calibri"/>
              <a:cs typeface="Calibri"/>
            </a:endParaRPr>
          </a:p>
          <a:p>
            <a:r>
              <a:rPr lang="en-US" dirty="0"/>
              <a:t>With the increase of technology, we can see why many of these jobs are decreasing and possibly becoming obsolete – when you consider retail, chances of seeing someone at a register, depending on the store are slim to none. Walk into </a:t>
            </a:r>
            <a:r>
              <a:rPr lang="en-US" dirty="0" err="1"/>
              <a:t>walmart</a:t>
            </a:r>
            <a:r>
              <a:rPr lang="en-US" dirty="0"/>
              <a:t>, may see 2 ppl at register but have 9-10 different options for self-checkout. Tesla is exploring and solidifying the idea of self-driving cars. Moreover, how often do we call companies hoping to speak to a customer </a:t>
            </a:r>
            <a:r>
              <a:rPr lang="en-US" dirty="0" err="1"/>
              <a:t>respresentative</a:t>
            </a:r>
            <a:r>
              <a:rPr lang="en-US" dirty="0"/>
              <a:t> and was quickly greeted with an automated voice system that prompts you with different options to better support your needs. </a:t>
            </a:r>
          </a:p>
          <a:p>
            <a:endParaRPr lang="en-US" dirty="0"/>
          </a:p>
          <a:p>
            <a:endParaRPr lang="en-US" dirty="0"/>
          </a:p>
          <a:p>
            <a:endParaRPr lang="en-US" dirty="0"/>
          </a:p>
          <a:p>
            <a:r>
              <a:rPr lang="en-US" dirty="0"/>
              <a:t>Healthcare, social work, </a:t>
            </a:r>
            <a:r>
              <a:rPr lang="en-US" dirty="0" err="1"/>
              <a:t>etc</a:t>
            </a:r>
            <a:r>
              <a:rPr lang="en-US" dirty="0"/>
              <a:t>- these are ppl/hands on oriented – high need for these careers because of what we experienced through the pandemic </a:t>
            </a:r>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36889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algn="l"/>
            <a:r>
              <a:rPr lang="en-US" dirty="0"/>
              <a:t>Let's talk about the jobs that are on the up and up. These are some of the careers and </a:t>
            </a:r>
            <a:r>
              <a:rPr lang="en-US" dirty="0" err="1"/>
              <a:t>industrys</a:t>
            </a:r>
            <a:r>
              <a:rPr lang="en-US" dirty="0"/>
              <a:t> we've seen an increase in demand. The pandemic did play a role in the increase of need in some of these careers/industry, especially in the health care and social work professions. The advancement of technology has lead to a need of more opportunities in technical engineering. </a:t>
            </a:r>
            <a:endParaRPr lang="en-US" dirty="0">
              <a:solidFill>
                <a:srgbClr val="000000"/>
              </a:solidFill>
              <a:latin typeface="Calibri"/>
              <a:cs typeface="Calibri"/>
            </a:endParaRPr>
          </a:p>
          <a:p>
            <a:pPr algn="l"/>
            <a:endParaRPr lang="en-US" dirty="0"/>
          </a:p>
          <a:p>
            <a:pPr algn="l"/>
            <a:endParaRPr lang="en-US" dirty="0"/>
          </a:p>
          <a:p>
            <a:endParaRPr lang="en-US" dirty="0"/>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923353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cs typeface="Calibri"/>
              </a:rPr>
              <a:t>It's important to be able to support our students and meet them where they are in their journey. We gathered some research from the NYC labor market information service to gain insight into top career opportunities based on level of education. For populations that have a HS or </a:t>
            </a:r>
            <a:r>
              <a:rPr lang="en-US" dirty="0" err="1">
                <a:cs typeface="Calibri"/>
              </a:rPr>
              <a:t>equavilent</a:t>
            </a:r>
            <a:r>
              <a:rPr lang="en-US" dirty="0">
                <a:cs typeface="Calibri"/>
              </a:rPr>
              <a:t> education these are the top opportunities.</a:t>
            </a:r>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64413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For populations that have an associates degree here are the top opportunities.</a:t>
            </a:r>
            <a:endParaRPr lang="en-US" dirty="0">
              <a:solidFill>
                <a:srgbClr val="000000"/>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2697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For populations that have a bachelors degree here are the top opportunities </a:t>
            </a:r>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1851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a:defRPr/>
            </a:pPr>
            <a:fld id="{4377CBB5-5037-4A66-AE9F-1D61A4E4B9EE}"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130430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365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0252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lnSpc>
                <a:spcPct val="90000"/>
              </a:lnSpc>
              <a:spcBef>
                <a:spcPts val="1000"/>
              </a:spcBef>
            </a:pPr>
            <a:r>
              <a:rPr lang="en-US"/>
              <a:t>What conversations should you be having with your students?</a:t>
            </a:r>
            <a:endParaRPr lang="en-US" dirty="0"/>
          </a:p>
          <a:p>
            <a:pPr algn="l">
              <a:lnSpc>
                <a:spcPct val="90000"/>
              </a:lnSpc>
              <a:spcBef>
                <a:spcPts val="1000"/>
              </a:spcBef>
            </a:pPr>
            <a:endParaRPr lang="en-US" dirty="0"/>
          </a:p>
          <a:p>
            <a:pPr algn="l">
              <a:lnSpc>
                <a:spcPct val="90000"/>
              </a:lnSpc>
              <a:spcBef>
                <a:spcPts val="1000"/>
              </a:spcBef>
            </a:pPr>
            <a:endParaRPr lang="en-US" dirty="0"/>
          </a:p>
          <a:p>
            <a:pPr algn="l">
              <a:lnSpc>
                <a:spcPct val="90000"/>
              </a:lnSpc>
              <a:spcBef>
                <a:spcPts val="1000"/>
              </a:spcBef>
            </a:pPr>
            <a:r>
              <a:rPr lang="en-US"/>
              <a:t>How does knowing this information assist your students?</a:t>
            </a:r>
          </a:p>
          <a:p>
            <a:endParaRPr lang="en-US" dirty="0"/>
          </a:p>
        </p:txBody>
      </p:sp>
    </p:spTree>
    <p:extLst>
      <p:ext uri="{BB962C8B-B14F-4D97-AF65-F5344CB8AC3E}">
        <p14:creationId xmlns:p14="http://schemas.microsoft.com/office/powerpoint/2010/main" val="803976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3773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09730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6491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4148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79601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5096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559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78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016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0217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093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77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590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ctr">
              <a:defRPr/>
            </a:pPr>
            <a:r>
              <a:rPr lang="en-US" dirty="0"/>
              <a:t>Before we can explore the future of technology we are going to take a moment and look at some examples of how far we have already come with technology.</a:t>
            </a:r>
          </a:p>
        </p:txBody>
      </p:sp>
    </p:spTree>
    <p:extLst>
      <p:ext uri="{BB962C8B-B14F-4D97-AF65-F5344CB8AC3E}">
        <p14:creationId xmlns:p14="http://schemas.microsoft.com/office/powerpoint/2010/main" val="95533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a:xfrm>
            <a:off x="609600" y="6400800"/>
            <a:ext cx="3556000" cy="365125"/>
          </a:xfrm>
        </p:spPr>
        <p:txBody>
          <a:bodyPr rtlCol="0"/>
          <a:lstStyle>
            <a:lvl1pPr>
              <a:defRPr/>
            </a:lvl1pPr>
          </a:lstStyle>
          <a:p>
            <a:pPr>
              <a:defRPr/>
            </a:pPr>
            <a:r>
              <a:rPr lang="en-US">
                <a:solidFill>
                  <a:srgbClr val="04617B"/>
                </a:solidFill>
              </a:rPr>
              <a:t>l</a:t>
            </a:r>
          </a:p>
        </p:txBody>
      </p:sp>
    </p:spTree>
    <p:extLst>
      <p:ext uri="{BB962C8B-B14F-4D97-AF65-F5344CB8AC3E}">
        <p14:creationId xmlns:p14="http://schemas.microsoft.com/office/powerpoint/2010/main" val="230418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dsf">
    <p:bg>
      <p:bgPr>
        <a:blipFill dpi="0" rotWithShape="1">
          <a:blip r:embed="rId2" cstate="print">
            <a:alphaModFix amt="37000"/>
            <a:lum/>
          </a:blip>
          <a:srcRect/>
          <a:stretch>
            <a:fillRect t="-25000" b="5000"/>
          </a:stretch>
        </a:blipFill>
        <a:effectLst/>
      </p:bgPr>
    </p:bg>
    <p:spTree>
      <p:nvGrpSpPr>
        <p:cNvPr id="1" name=""/>
        <p:cNvGrpSpPr/>
        <p:nvPr/>
      </p:nvGrpSpPr>
      <p:grpSpPr>
        <a:xfrm>
          <a:off x="0" y="0"/>
          <a:ext cx="0" cy="0"/>
          <a:chOff x="0" y="0"/>
          <a:chExt cx="0" cy="0"/>
        </a:xfrm>
      </p:grpSpPr>
      <p:sp>
        <p:nvSpPr>
          <p:cNvPr id="12" name="Oval 11"/>
          <p:cNvSpPr/>
          <p:nvPr/>
        </p:nvSpPr>
        <p:spPr>
          <a:xfrm>
            <a:off x="3860800" y="1905000"/>
            <a:ext cx="8331200" cy="5486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Title 7"/>
          <p:cNvSpPr>
            <a:spLocks noGrp="1"/>
          </p:cNvSpPr>
          <p:nvPr>
            <p:ph type="ctrTitle"/>
          </p:nvPr>
        </p:nvSpPr>
        <p:spPr>
          <a:xfrm>
            <a:off x="3556000" y="3505200"/>
            <a:ext cx="8636000" cy="1828800"/>
          </a:xfrm>
        </p:spPr>
        <p:txBody>
          <a:bodyPr anchor="b"/>
          <a:lstStyle>
            <a:lvl1pPr algn="ctr">
              <a:defRPr b="1" cap="all" baseline="0">
                <a:solidFill>
                  <a:schemeClr val="bg1">
                    <a:lumMod val="95000"/>
                    <a:lumOff val="5000"/>
                  </a:schemeClr>
                </a:solidFill>
              </a:defRPr>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pPr fontAlgn="base">
              <a:spcBef>
                <a:spcPct val="0"/>
              </a:spcBef>
              <a:spcAft>
                <a:spcPct val="0"/>
              </a:spcAft>
            </a:pPr>
            <a:fld id="{23A271A1-F6D6-438B-A432-4747EE7ECD40}" type="datetimeFigureOut">
              <a:rPr lang="en-US" smtClean="0">
                <a:latin typeface="Arial" charset="0"/>
              </a:rPr>
              <a:pPr fontAlgn="base">
                <a:spcBef>
                  <a:spcPct val="0"/>
                </a:spcBef>
                <a:spcAft>
                  <a:spcPct val="0"/>
                </a:spcAft>
              </a:pPr>
              <a:t>3/7/2023</a:t>
            </a:fld>
            <a:endParaRPr lang="en-US">
              <a:latin typeface="Arial" charset="0"/>
            </a:endParaRPr>
          </a:p>
        </p:txBody>
      </p:sp>
    </p:spTree>
    <p:extLst>
      <p:ext uri="{BB962C8B-B14F-4D97-AF65-F5344CB8AC3E}">
        <p14:creationId xmlns:p14="http://schemas.microsoft.com/office/powerpoint/2010/main" val="193314442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a:xfrm>
            <a:off x="8132064" y="6363731"/>
            <a:ext cx="3556000" cy="365125"/>
          </a:xfrm>
          <a:prstGeom prst="rect">
            <a:avLst/>
          </a:prstGeom>
        </p:spPr>
        <p:txBody>
          <a:bodyPr/>
          <a:lstStyle/>
          <a:p>
            <a:pPr fontAlgn="base">
              <a:spcBef>
                <a:spcPct val="0"/>
              </a:spcBef>
              <a:spcAft>
                <a:spcPct val="0"/>
              </a:spcAft>
              <a:defRPr/>
            </a:pPr>
            <a:fld id="{55EE1018-E3E2-4A75-A82D-AFF7B97EB651}"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eaLnBrk="1" latinLnBrk="0" hangingPunct="1"/>
            <a:r>
              <a:rPr lang="en-US"/>
              <a:t>Click to edit Master text styles</a:t>
            </a:r>
          </a:p>
          <a:p>
            <a:pPr lvl="1" eaLnBrk="1" latinLnBrk="0" hangingPunct="1"/>
            <a:r>
              <a:rPr lang="en-US"/>
              <a:t>Second level</a:t>
            </a:r>
          </a:p>
        </p:txBody>
      </p:sp>
    </p:spTree>
    <p:extLst>
      <p:ext uri="{BB962C8B-B14F-4D97-AF65-F5344CB8AC3E}">
        <p14:creationId xmlns:p14="http://schemas.microsoft.com/office/powerpoint/2010/main" val="214382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128000" y="6248401"/>
            <a:ext cx="3556000" cy="365125"/>
          </a:xfrm>
          <a:prstGeom prst="rect">
            <a:avLst/>
          </a:prstGeom>
        </p:spPr>
        <p:txBody>
          <a:bodyPr/>
          <a:lstStyle/>
          <a:p>
            <a:pPr fontAlgn="base">
              <a:spcBef>
                <a:spcPct val="0"/>
              </a:spcBef>
              <a:spcAft>
                <a:spcPct val="0"/>
              </a:spcAft>
              <a:defRPr/>
            </a:pPr>
            <a:fld id="{04D965F6-F8C8-4D7C-957B-363292C5362A}"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Tree>
    <p:extLst>
      <p:ext uri="{BB962C8B-B14F-4D97-AF65-F5344CB8AC3E}">
        <p14:creationId xmlns:p14="http://schemas.microsoft.com/office/powerpoint/2010/main" val="177699246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pPr fontAlgn="base">
              <a:spcBef>
                <a:spcPct val="0"/>
              </a:spcBef>
              <a:spcAft>
                <a:spcPct val="0"/>
              </a:spcAft>
              <a:defRPr/>
            </a:pPr>
            <a:fld id="{41BACB1A-52A1-4ED9-91B7-6D58F4F5D077}"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Tree>
    <p:extLst>
      <p:ext uri="{BB962C8B-B14F-4D97-AF65-F5344CB8AC3E}">
        <p14:creationId xmlns:p14="http://schemas.microsoft.com/office/powerpoint/2010/main" val="1949628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pPr fontAlgn="base">
              <a:spcBef>
                <a:spcPct val="0"/>
              </a:spcBef>
              <a:spcAft>
                <a:spcPct val="0"/>
              </a:spcAft>
              <a:defRPr/>
            </a:pPr>
            <a:fld id="{BEF1C595-0EF5-48F4-8398-BA875E6381CB}"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999324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pPr fontAlgn="base">
              <a:spcBef>
                <a:spcPct val="0"/>
              </a:spcBef>
              <a:spcAft>
                <a:spcPct val="0"/>
              </a:spcAft>
              <a:defRPr/>
            </a:pPr>
            <a:fld id="{3BCC69ED-61C7-4D23-9E4B-572964614A77}"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Tree>
    <p:extLst>
      <p:ext uri="{BB962C8B-B14F-4D97-AF65-F5344CB8AC3E}">
        <p14:creationId xmlns:p14="http://schemas.microsoft.com/office/powerpoint/2010/main" val="298811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657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deways">
    <p:spTree>
      <p:nvGrpSpPr>
        <p:cNvPr id="1" name=""/>
        <p:cNvGrpSpPr/>
        <p:nvPr/>
      </p:nvGrpSpPr>
      <p:grpSpPr>
        <a:xfrm>
          <a:off x="0" y="0"/>
          <a:ext cx="0" cy="0"/>
          <a:chOff x="0" y="0"/>
          <a:chExt cx="0" cy="0"/>
        </a:xfrm>
      </p:grpSpPr>
      <p:sp>
        <p:nvSpPr>
          <p:cNvPr id="5" name="Rectangle 4"/>
          <p:cNvSpPr/>
          <p:nvPr userDrawn="1"/>
        </p:nvSpPr>
        <p:spPr>
          <a:xfrm rot="5400000">
            <a:off x="3441700" y="95250"/>
            <a:ext cx="53340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6" name="Rectangle 5"/>
          <p:cNvSpPr/>
          <p:nvPr userDrawn="1"/>
        </p:nvSpPr>
        <p:spPr>
          <a:xfrm rot="5400000">
            <a:off x="-568325" y="4714875"/>
            <a:ext cx="8553450" cy="304800"/>
          </a:xfrm>
          <a:prstGeom prst="rect">
            <a:avLst/>
          </a:prstGeom>
          <a:solidFill>
            <a:srgbClr val="0F6FC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Title 8"/>
          <p:cNvSpPr>
            <a:spLocks noGrp="1"/>
          </p:cNvSpPr>
          <p:nvPr>
            <p:ph type="title"/>
          </p:nvPr>
        </p:nvSpPr>
        <p:spPr>
          <a:xfrm>
            <a:off x="0" y="1295400"/>
            <a:ext cx="3657600" cy="4038600"/>
          </a:xfrm>
        </p:spPr>
        <p:txBody>
          <a:bodyPr/>
          <a:lstStyle>
            <a:lvl1pPr>
              <a:defRPr lang="en-US" sz="4400" b="1" kern="1200" noProof="0" smtClean="0">
                <a:solidFill>
                  <a:schemeClr val="tx2"/>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437759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pPr fontAlgn="base">
              <a:spcBef>
                <a:spcPct val="0"/>
              </a:spcBef>
              <a:spcAft>
                <a:spcPct val="0"/>
              </a:spcAft>
              <a:defRPr/>
            </a:pPr>
            <a:fld id="{576A8318-2EF6-4ED9-B83B-E101E91FBE82}"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7" name="Slide Number Placeholder 6"/>
          <p:cNvSpPr>
            <a:spLocks noGrp="1"/>
          </p:cNvSpPr>
          <p:nvPr>
            <p:ph type="sldNum" sz="quarter" idx="12"/>
          </p:nvPr>
        </p:nvSpPr>
        <p:spPr>
          <a:xfrm>
            <a:off x="304800" y="304800"/>
            <a:ext cx="711200" cy="244476"/>
          </a:xfrm>
          <a:prstGeom prst="rect">
            <a:avLst/>
          </a:prstGeom>
        </p:spPr>
        <p:txBody>
          <a:bodyPr/>
          <a:lstStyle>
            <a:lvl1pPr>
              <a:defRPr>
                <a:solidFill>
                  <a:srgbClr val="FFFFFF"/>
                </a:solidFill>
              </a:defRPr>
            </a:lvl1pPr>
          </a:lstStyle>
          <a:p>
            <a:pPr fontAlgn="base">
              <a:spcBef>
                <a:spcPct val="0"/>
              </a:spcBef>
              <a:spcAft>
                <a:spcPct val="0"/>
              </a:spcAft>
              <a:defRPr/>
            </a:pPr>
            <a:fld id="{9E664CB6-1759-4171-8538-6E84BE3B09ED}" type="slidenum">
              <a:rPr lang="en-US" smtClean="0">
                <a:latin typeface="Arial" charset="0"/>
              </a:rPr>
              <a:pPr fontAlgn="base">
                <a:spcBef>
                  <a:spcPct val="0"/>
                </a:spcBef>
                <a:spcAft>
                  <a:spcPct val="0"/>
                </a:spcAft>
                <a:defRPr/>
              </a:pPr>
              <a:t>‹#›</a:t>
            </a:fld>
            <a:endParaRPr lang="en-US">
              <a:latin typeface="Arial" charset="0"/>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64820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pPr fontAlgn="base">
              <a:spcBef>
                <a:spcPct val="0"/>
              </a:spcBef>
              <a:spcAft>
                <a:spcPct val="0"/>
              </a:spcAft>
              <a:defRPr/>
            </a:pPr>
            <a:fld id="{8C7B90F4-D0D0-417C-9429-D7234AD2A402}"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fontAlgn="base">
              <a:spcBef>
                <a:spcPct val="0"/>
              </a:spcBef>
              <a:spcAft>
                <a:spcPct val="0"/>
              </a:spcAft>
              <a:defRPr/>
            </a:pPr>
            <a:fld id="{2D9C613D-00A1-4392-9237-2FA9A87F832A}" type="slidenum">
              <a:rPr lang="en-US" smtClean="0">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211548730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pPr fontAlgn="base">
              <a:spcBef>
                <a:spcPct val="0"/>
              </a:spcBef>
              <a:spcAft>
                <a:spcPct val="0"/>
              </a:spcAft>
              <a:defRPr/>
            </a:pPr>
            <a:fld id="{C5A4B1F7-8259-4220-B1FF-F827DAAB670E}"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6" name="Slide Number Placeholder 5"/>
          <p:cNvSpPr>
            <a:spLocks noGrp="1"/>
          </p:cNvSpPr>
          <p:nvPr>
            <p:ph type="sldNum" sz="quarter" idx="12"/>
          </p:nvPr>
        </p:nvSpPr>
        <p:spPr>
          <a:xfrm>
            <a:off x="304800" y="304800"/>
            <a:ext cx="711200" cy="244476"/>
          </a:xfrm>
          <a:prstGeom prst="rect">
            <a:avLst/>
          </a:prstGeom>
        </p:spPr>
        <p:txBody>
          <a:bodyPr/>
          <a:lstStyle/>
          <a:p>
            <a:pPr fontAlgn="base">
              <a:spcBef>
                <a:spcPct val="0"/>
              </a:spcBef>
              <a:spcAft>
                <a:spcPct val="0"/>
              </a:spcAft>
              <a:defRPr/>
            </a:pPr>
            <a:fld id="{92995DC6-2AA4-4C51-B841-01ADE8B94F00}"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119325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pPr fontAlgn="base">
              <a:spcBef>
                <a:spcPct val="0"/>
              </a:spcBef>
              <a:spcAft>
                <a:spcPct val="0"/>
              </a:spcAft>
              <a:defRPr/>
            </a:pPr>
            <a:fld id="{17282661-1535-4D6A-8715-A7997E05565E}" type="datetimeFigureOut">
              <a:rPr lang="en-US">
                <a:solidFill>
                  <a:prstClr val="black"/>
                </a:solidFill>
                <a:latin typeface="Arial" charset="0"/>
              </a:rPr>
              <a:pPr fontAlgn="base">
                <a:spcBef>
                  <a:spcPct val="0"/>
                </a:spcBef>
                <a:spcAft>
                  <a:spcPct val="0"/>
                </a:spcAft>
                <a:defRPr/>
              </a:pPr>
              <a:t>3/7/2023</a:t>
            </a:fld>
            <a:endParaRPr lang="en-US">
              <a:solidFill>
                <a:prstClr val="black"/>
              </a:solidFill>
              <a:latin typeface="Arial" charset="0"/>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a:prstGeom prst="rect">
            <a:avLst/>
          </a:prstGeom>
        </p:spPr>
        <p:txBody>
          <a:bodyPr/>
          <a:lstStyle/>
          <a:p>
            <a:pPr fontAlgn="base">
              <a:spcBef>
                <a:spcPct val="0"/>
              </a:spcBef>
              <a:spcAft>
                <a:spcPct val="0"/>
              </a:spcAft>
              <a:defRPr/>
            </a:pPr>
            <a:fld id="{41DF945D-591E-4852-8CF3-C55F9B6D52D5}"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380378660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8000" y="1600200"/>
            <a:ext cx="10972800" cy="3886200"/>
          </a:xfrm>
        </p:spPr>
        <p:txBody>
          <a:bodyPr>
            <a:normAutofit/>
          </a:bodyPr>
          <a:lstStyle>
            <a:lvl1pPr algn="ctr">
              <a:defRPr sz="2800"/>
            </a:lvl1pPr>
          </a:lstStyle>
          <a:p>
            <a:r>
              <a:rPr lang="en-US"/>
              <a:t>Click to edit Master title style</a:t>
            </a:r>
          </a:p>
        </p:txBody>
      </p:sp>
      <p:sp>
        <p:nvSpPr>
          <p:cNvPr id="3" name="Slide Number Placeholder 2"/>
          <p:cNvSpPr>
            <a:spLocks noGrp="1"/>
          </p:cNvSpPr>
          <p:nvPr>
            <p:ph type="sldNum" sz="quarter" idx="10"/>
          </p:nvPr>
        </p:nvSpPr>
        <p:spPr/>
        <p:txBody>
          <a:bodyPr/>
          <a:lstStyle/>
          <a:p>
            <a:pPr eaLnBrk="0" fontAlgn="base" hangingPunct="0">
              <a:spcBef>
                <a:spcPct val="0"/>
              </a:spcBef>
              <a:spcAft>
                <a:spcPct val="0"/>
              </a:spcAft>
            </a:pPr>
            <a:fld id="{54DA628F-C330-4907-9A0C-FF4C3B0D47C6}" type="slidenum">
              <a:rPr lang="en-US">
                <a:solidFill>
                  <a:prstClr val="black"/>
                </a:solidFill>
                <a:latin typeface="Arial" panose="020B0604020202020204" pitchFamily="34" charset="0"/>
                <a:cs typeface="Arial" panose="020B0604020202020204" pitchFamily="34" charset="0"/>
              </a:rPr>
              <a:pPr eaLnBrk="0" fontAlgn="base" hangingPunct="0">
                <a:spcBef>
                  <a:spcPct val="0"/>
                </a:spcBef>
                <a:spcAft>
                  <a:spcPct val="0"/>
                </a:spcAft>
              </a:pPr>
              <a:t>‹#›</a:t>
            </a:fld>
            <a:endParaRPr 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94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9.gi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0"/>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p:txBody>
      </p:sp>
      <p:sp>
        <p:nvSpPr>
          <p:cNvPr id="3" name="Footer Placeholder 2"/>
          <p:cNvSpPr>
            <a:spLocks noGrp="1"/>
          </p:cNvSpPr>
          <p:nvPr>
            <p:ph type="ftr" sz="quarter" idx="3"/>
          </p:nvPr>
        </p:nvSpPr>
        <p:spPr>
          <a:xfrm>
            <a:off x="1204690" y="6400801"/>
            <a:ext cx="7228111" cy="365125"/>
          </a:xfrm>
          <a:prstGeom prst="rect">
            <a:avLst/>
          </a:prstGeom>
        </p:spPr>
        <p:txBody>
          <a:bodyPr vert="horz" anchor="ctr"/>
          <a:lstStyle>
            <a:lvl1pPr algn="l" eaLnBrk="1" latinLnBrk="0" hangingPunct="1">
              <a:defRPr kumimoji="0" sz="1400">
                <a:solidFill>
                  <a:schemeClr val="tx2"/>
                </a:solidFill>
              </a:defRPr>
            </a:lvl1pPr>
          </a:lstStyle>
          <a:p>
            <a:pPr fontAlgn="base">
              <a:spcBef>
                <a:spcPct val="0"/>
              </a:spcBef>
              <a:spcAft>
                <a:spcPct val="0"/>
              </a:spcAft>
            </a:pPr>
            <a:r>
              <a:rPr lang="en-US">
                <a:solidFill>
                  <a:srgbClr val="04617B"/>
                </a:solidFill>
                <a:latin typeface="Arial" charset="0"/>
              </a:rPr>
              <a:t>Options Institute at Goddard Riverside Community Center</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Rectangle 8"/>
          <p:cNvSpPr/>
          <p:nvPr/>
        </p:nvSpPr>
        <p:spPr>
          <a:xfrm>
            <a:off x="787400" y="1280160"/>
            <a:ext cx="11404600" cy="228600"/>
          </a:xfrm>
          <a:prstGeom prst="rect">
            <a:avLst/>
          </a:prstGeom>
          <a:solidFill>
            <a:srgbClr val="0F6FC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pic>
        <p:nvPicPr>
          <p:cNvPr id="11" name="Picture 10" descr="goddards Logo.gif"/>
          <p:cNvPicPr>
            <a:picLocks noChangeAspect="1"/>
          </p:cNvPicPr>
          <p:nvPr/>
        </p:nvPicPr>
        <p:blipFill>
          <a:blip r:embed="rId15" cstate="print">
            <a:duotone>
              <a:prstClr val="black"/>
              <a:srgbClr val="0070C0">
                <a:tint val="45000"/>
                <a:satMod val="400000"/>
              </a:srgbClr>
            </a:duotone>
          </a:blip>
          <a:stretch>
            <a:fillRect/>
          </a:stretch>
        </p:blipFill>
        <p:spPr>
          <a:xfrm>
            <a:off x="609600" y="6396790"/>
            <a:ext cx="527221" cy="385010"/>
          </a:xfrm>
          <a:prstGeom prst="rect">
            <a:avLst/>
          </a:prstGeom>
        </p:spPr>
      </p:pic>
      <p:cxnSp>
        <p:nvCxnSpPr>
          <p:cNvPr id="12" name="Straight Connector 11"/>
          <p:cNvCxnSpPr/>
          <p:nvPr/>
        </p:nvCxnSpPr>
        <p:spPr>
          <a:xfrm>
            <a:off x="304800" y="6324600"/>
            <a:ext cx="11480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362188"/>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 id="2147483672" r:id="rId12"/>
    <p:sldLayoutId id="2147486162"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itchFamily="18"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59d3UZTUFQ0?feature=oembed"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ideo" Target="https://www.youtube.com/embed/EuDnSqAo784?feature=oembed"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davidvinuales.com/tag/q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 Placeholder 2"/>
          <p:cNvSpPr txBox="1">
            <a:spLocks noGrp="1"/>
          </p:cNvSpPr>
          <p:nvPr>
            <p:ph type="body" sz="quarter" idx="1"/>
          </p:nvPr>
        </p:nvSpPr>
        <p:spPr>
          <a:xfrm>
            <a:off x="0" y="1909950"/>
            <a:ext cx="7437119" cy="1146424"/>
          </a:xfrm>
          <a:prstGeom prst="rect">
            <a:avLst/>
          </a:prstGeom>
        </p:spPr>
        <p:txBody>
          <a:bodyPr lIns="45719" tIns="45720" rIns="45719" bIns="45720" anchor="t">
            <a:normAutofit/>
          </a:bodyPr>
          <a:lstStyle/>
          <a:p>
            <a:pPr algn="ctr" defTabSz="384047">
              <a:spcBef>
                <a:spcPts val="400"/>
              </a:spcBef>
              <a:defRPr sz="2267" spc="-84">
                <a:solidFill>
                  <a:srgbClr val="414A58"/>
                </a:solidFill>
                <a:latin typeface="Inter"/>
                <a:ea typeface="Inter"/>
                <a:cs typeface="Inter"/>
                <a:sym typeface="Inter"/>
              </a:defRPr>
            </a:pPr>
            <a:r>
              <a:rPr sz="2250"/>
              <a:t>Professional Development</a:t>
            </a:r>
            <a:r>
              <a:rPr lang="en-US" sz="2250"/>
              <a:t>:</a:t>
            </a:r>
            <a:endParaRPr/>
          </a:p>
          <a:p>
            <a:pPr algn="ctr" defTabSz="384047">
              <a:spcBef>
                <a:spcPts val="400"/>
              </a:spcBef>
              <a:defRPr sz="2267" spc="-84">
                <a:solidFill>
                  <a:srgbClr val="414A58"/>
                </a:solidFill>
                <a:latin typeface="Inter"/>
                <a:ea typeface="Inter"/>
                <a:cs typeface="Inter"/>
                <a:sym typeface="Inter"/>
              </a:defRPr>
            </a:pPr>
            <a:r>
              <a:rPr lang="en-US" sz="2250"/>
              <a:t>Future of Work</a:t>
            </a:r>
            <a:endParaRPr sz="2250"/>
          </a:p>
        </p:txBody>
      </p:sp>
      <p:sp>
        <p:nvSpPr>
          <p:cNvPr id="2" name="Title 1">
            <a:extLst>
              <a:ext uri="{FF2B5EF4-FFF2-40B4-BE49-F238E27FC236}">
                <a16:creationId xmlns:a16="http://schemas.microsoft.com/office/drawing/2014/main" id="{8B288A16-D707-4782-1534-271AE304E914}"/>
              </a:ext>
            </a:extLst>
          </p:cNvPr>
          <p:cNvSpPr txBox="1">
            <a:spLocks/>
          </p:cNvSpPr>
          <p:nvPr/>
        </p:nvSpPr>
        <p:spPr>
          <a:xfrm>
            <a:off x="1793059" y="3931281"/>
            <a:ext cx="5195570" cy="237154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defTabSz="886968" hangingPunct="1">
              <a:defRPr sz="1746" spc="-194">
                <a:solidFill>
                  <a:srgbClr val="414A58"/>
                </a:solidFill>
                <a:latin typeface="Inter"/>
                <a:ea typeface="Inter"/>
                <a:cs typeface="Inter"/>
                <a:sym typeface="Inter"/>
              </a:defRPr>
            </a:pPr>
            <a:r>
              <a:rPr lang="en-US" sz="2800" spc="-194">
                <a:solidFill>
                  <a:srgbClr val="414A58"/>
                </a:solidFill>
                <a:latin typeface="Inter"/>
                <a:ea typeface="Inter"/>
                <a:cs typeface="Inter"/>
                <a:sym typeface="Inter"/>
              </a:rPr>
              <a:t>Presented by:  Christina Ramos</a:t>
            </a:r>
            <a:br>
              <a:rPr lang="en-US" sz="2800" spc="-194">
                <a:solidFill>
                  <a:srgbClr val="414A58"/>
                </a:solidFill>
                <a:highlight>
                  <a:srgbClr val="FFFF00"/>
                </a:highlight>
                <a:latin typeface="Inter"/>
                <a:ea typeface="Inter"/>
                <a:cs typeface="Inter"/>
                <a:sym typeface="Inter"/>
              </a:rPr>
            </a:br>
            <a:br>
              <a:rPr lang="en-US" sz="2800" spc="-194">
                <a:solidFill>
                  <a:srgbClr val="414A58"/>
                </a:solidFill>
                <a:latin typeface="Inter"/>
                <a:ea typeface="Inter"/>
                <a:cs typeface="Inter"/>
                <a:sym typeface="Inter"/>
              </a:rPr>
            </a:br>
            <a:r>
              <a:rPr lang="en-US" sz="2800" spc="-194">
                <a:solidFill>
                  <a:srgbClr val="414A58"/>
                </a:solidFill>
                <a:latin typeface="Inter"/>
                <a:ea typeface="Inter"/>
                <a:cs typeface="Inter"/>
                <a:sym typeface="Inter"/>
              </a:rPr>
              <a:t>Email: Optionsinstitute@goddard.org</a:t>
            </a:r>
            <a:br>
              <a:rPr lang="en-US" sz="2800" spc="-194">
                <a:solidFill>
                  <a:srgbClr val="414A58"/>
                </a:solidFill>
                <a:latin typeface="Inter"/>
                <a:ea typeface="Inter"/>
                <a:cs typeface="Inter"/>
                <a:sym typeface="Inter"/>
              </a:rPr>
            </a:br>
            <a:br>
              <a:rPr lang="en-US" sz="2800" spc="-194">
                <a:solidFill>
                  <a:srgbClr val="414A58"/>
                </a:solidFill>
                <a:latin typeface="Inter"/>
                <a:ea typeface="Inter"/>
                <a:cs typeface="Inter"/>
                <a:sym typeface="Inter"/>
              </a:rPr>
            </a:br>
            <a:r>
              <a:rPr lang="en-US" sz="2800" spc="-194">
                <a:solidFill>
                  <a:srgbClr val="414A58"/>
                </a:solidFill>
                <a:latin typeface="Inter"/>
                <a:ea typeface="Inter"/>
                <a:cs typeface="Inter"/>
                <a:sym typeface="Inter"/>
              </a:rPr>
              <a:t>Date:  March 7,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507014-E4E1-DF23-06B0-214B27F3C455}"/>
              </a:ext>
            </a:extLst>
          </p:cNvPr>
          <p:cNvSpPr txBox="1"/>
          <p:nvPr/>
        </p:nvSpPr>
        <p:spPr>
          <a:xfrm>
            <a:off x="737615" y="629231"/>
            <a:ext cx="10424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Blast from the Past</a:t>
            </a:r>
            <a:endParaRPr/>
          </a:p>
        </p:txBody>
      </p:sp>
      <p:pic>
        <p:nvPicPr>
          <p:cNvPr id="3074" name="Picture 2" descr="Craig Portable CD Player with Headphones and LCD Screen - Walmart.com">
            <a:extLst>
              <a:ext uri="{FF2B5EF4-FFF2-40B4-BE49-F238E27FC236}">
                <a16:creationId xmlns:a16="http://schemas.microsoft.com/office/drawing/2014/main" id="{1DE14D7F-3F58-ECAC-D470-5CFA7C99C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5" y="1323706"/>
            <a:ext cx="3423381" cy="23005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p reading – some people are better than others? | The GT Rider">
            <a:extLst>
              <a:ext uri="{FF2B5EF4-FFF2-40B4-BE49-F238E27FC236}">
                <a16:creationId xmlns:a16="http://schemas.microsoft.com/office/drawing/2014/main" id="{FD673F07-2CA0-1FB6-A9FA-1B9DE71E8A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911" y="4213958"/>
            <a:ext cx="3235806" cy="217877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Consumer Electronics Hall of Fame: Motorola Advisor Pager - IEEE  Spectrum">
            <a:extLst>
              <a:ext uri="{FF2B5EF4-FFF2-40B4-BE49-F238E27FC236}">
                <a16:creationId xmlns:a16="http://schemas.microsoft.com/office/drawing/2014/main" id="{A0F7F52C-CC3A-89C4-4EFB-1F6D4C1128B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9814" y="1554654"/>
            <a:ext cx="2952720" cy="221454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Phone 12 64 GB - Purple - Unlocked | Back Market">
            <a:extLst>
              <a:ext uri="{FF2B5EF4-FFF2-40B4-BE49-F238E27FC236}">
                <a16:creationId xmlns:a16="http://schemas.microsoft.com/office/drawing/2014/main" id="{521D56F8-EF22-7744-243F-8E3CDFC574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9321" y="2128699"/>
            <a:ext cx="3645083" cy="3645083"/>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3CFBC302-E331-5299-B261-E8FC3C553E1D}"/>
              </a:ext>
            </a:extLst>
          </p:cNvPr>
          <p:cNvSpPr/>
          <p:nvPr/>
        </p:nvSpPr>
        <p:spPr>
          <a:xfrm>
            <a:off x="6544491" y="3429000"/>
            <a:ext cx="1888828" cy="1226489"/>
          </a:xfrm>
          <a:prstGeom prst="rightArrow">
            <a:avLst/>
          </a:prstGeom>
          <a:solidFill>
            <a:srgbClr val="88C87E"/>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5171263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ipe(down)">
                                      <p:cBhvr>
                                        <p:cTn id="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507014-E4E1-DF23-06B0-214B27F3C455}"/>
              </a:ext>
            </a:extLst>
          </p:cNvPr>
          <p:cNvSpPr txBox="1"/>
          <p:nvPr/>
        </p:nvSpPr>
        <p:spPr>
          <a:xfrm>
            <a:off x="737615" y="629231"/>
            <a:ext cx="10424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Blast from the Past</a:t>
            </a:r>
            <a:endParaRPr/>
          </a:p>
        </p:txBody>
      </p:sp>
      <p:pic>
        <p:nvPicPr>
          <p:cNvPr id="4098" name="Picture 2" descr="Train a pigeon carrier to deliver a message Vector Image">
            <a:extLst>
              <a:ext uri="{FF2B5EF4-FFF2-40B4-BE49-F238E27FC236}">
                <a16:creationId xmlns:a16="http://schemas.microsoft.com/office/drawing/2014/main" id="{9A82B47B-3EE7-55E5-BC28-AC2BAD028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76"/>
          <a:stretch/>
        </p:blipFill>
        <p:spPr bwMode="auto">
          <a:xfrm>
            <a:off x="221176" y="1827033"/>
            <a:ext cx="4369400" cy="3868371"/>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BA32C3BD-980B-232B-0410-BFD6E718BDC3}"/>
              </a:ext>
            </a:extLst>
          </p:cNvPr>
          <p:cNvSpPr/>
          <p:nvPr/>
        </p:nvSpPr>
        <p:spPr>
          <a:xfrm>
            <a:off x="5183396" y="3147973"/>
            <a:ext cx="1888828" cy="1226489"/>
          </a:xfrm>
          <a:prstGeom prst="rightArrow">
            <a:avLst/>
          </a:prstGeom>
          <a:solidFill>
            <a:srgbClr val="56BE97"/>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4100" name="Picture 4" descr="4 Myths About Using a Branded Email for Business - Verisign Blog">
            <a:extLst>
              <a:ext uri="{FF2B5EF4-FFF2-40B4-BE49-F238E27FC236}">
                <a16:creationId xmlns:a16="http://schemas.microsoft.com/office/drawing/2014/main" id="{7FE021C4-B991-0C87-AB49-BB9F06CD2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361" y="2258648"/>
            <a:ext cx="4514445" cy="300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632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507014-E4E1-DF23-06B0-214B27F3C455}"/>
              </a:ext>
            </a:extLst>
          </p:cNvPr>
          <p:cNvSpPr txBox="1"/>
          <p:nvPr/>
        </p:nvSpPr>
        <p:spPr>
          <a:xfrm>
            <a:off x="737615" y="629231"/>
            <a:ext cx="10424161" cy="7017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Blast from the Past</a:t>
            </a:r>
            <a:endParaRPr/>
          </a:p>
        </p:txBody>
      </p:sp>
      <p:sp>
        <p:nvSpPr>
          <p:cNvPr id="3" name="Arrow: Right 2">
            <a:extLst>
              <a:ext uri="{FF2B5EF4-FFF2-40B4-BE49-F238E27FC236}">
                <a16:creationId xmlns:a16="http://schemas.microsoft.com/office/drawing/2014/main" id="{BA32C3BD-980B-232B-0410-BFD6E718BDC3}"/>
              </a:ext>
            </a:extLst>
          </p:cNvPr>
          <p:cNvSpPr/>
          <p:nvPr/>
        </p:nvSpPr>
        <p:spPr>
          <a:xfrm>
            <a:off x="5546816" y="2952030"/>
            <a:ext cx="1888828" cy="1226489"/>
          </a:xfrm>
          <a:prstGeom prst="rightArrow">
            <a:avLst/>
          </a:prstGeom>
          <a:solidFill>
            <a:srgbClr val="88C87E"/>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5124" name="Picture 4" descr="Is Dial-Up Dead Yet? Not in These 12 Metro Areas">
            <a:extLst>
              <a:ext uri="{FF2B5EF4-FFF2-40B4-BE49-F238E27FC236}">
                <a16:creationId xmlns:a16="http://schemas.microsoft.com/office/drawing/2014/main" id="{1989217A-C2E1-4647-1792-CD729465D3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26" r="14983"/>
          <a:stretch/>
        </p:blipFill>
        <p:spPr bwMode="auto">
          <a:xfrm>
            <a:off x="88852" y="1704566"/>
            <a:ext cx="5334835" cy="410840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2FB24806-7CF0-CFA1-3531-FF4BD56FCE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35212" y="1045029"/>
            <a:ext cx="161838" cy="161838"/>
          </a:xfrm>
          <a:prstGeom prst="rect">
            <a:avLst/>
          </a:prstGeom>
        </p:spPr>
      </p:pic>
      <p:pic>
        <p:nvPicPr>
          <p:cNvPr id="5126" name="Picture 6" descr="WiFi Support | CenturyLink">
            <a:extLst>
              <a:ext uri="{FF2B5EF4-FFF2-40B4-BE49-F238E27FC236}">
                <a16:creationId xmlns:a16="http://schemas.microsoft.com/office/drawing/2014/main" id="{893BD3B3-E541-6707-2B9C-1980FF8E2A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725" r="11521"/>
          <a:stretch/>
        </p:blipFill>
        <p:spPr bwMode="auto">
          <a:xfrm>
            <a:off x="7510171" y="2052208"/>
            <a:ext cx="4681829" cy="316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7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fade">
                                      <p:cBhvr>
                                        <p:cTn id="11" dur="1000"/>
                                        <p:tgtEl>
                                          <p:spTgt spid="5126"/>
                                        </p:tgtEl>
                                      </p:cBhvr>
                                    </p:animEffect>
                                    <p:anim calcmode="lin" valueType="num">
                                      <p:cBhvr>
                                        <p:cTn id="12" dur="1000" fill="hold"/>
                                        <p:tgtEl>
                                          <p:spTgt spid="5126"/>
                                        </p:tgtEl>
                                        <p:attrNameLst>
                                          <p:attrName>ppt_x</p:attrName>
                                        </p:attrNameLst>
                                      </p:cBhvr>
                                      <p:tavLst>
                                        <p:tav tm="0">
                                          <p:val>
                                            <p:strVal val="#ppt_x"/>
                                          </p:val>
                                        </p:tav>
                                        <p:tav tm="100000">
                                          <p:val>
                                            <p:strVal val="#ppt_x"/>
                                          </p:val>
                                        </p:tav>
                                      </p:tavLst>
                                    </p:anim>
                                    <p:anim calcmode="lin" valueType="num">
                                      <p:cBhvr>
                                        <p:cTn id="13"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507014-E4E1-DF23-06B0-214B27F3C455}"/>
              </a:ext>
            </a:extLst>
          </p:cNvPr>
          <p:cNvSpPr txBox="1"/>
          <p:nvPr/>
        </p:nvSpPr>
        <p:spPr>
          <a:xfrm>
            <a:off x="737615" y="629231"/>
            <a:ext cx="10424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Blast from the Past</a:t>
            </a:r>
            <a:endParaRPr/>
          </a:p>
        </p:txBody>
      </p:sp>
      <p:sp>
        <p:nvSpPr>
          <p:cNvPr id="3" name="Arrow: Right 2">
            <a:extLst>
              <a:ext uri="{FF2B5EF4-FFF2-40B4-BE49-F238E27FC236}">
                <a16:creationId xmlns:a16="http://schemas.microsoft.com/office/drawing/2014/main" id="{BA32C3BD-980B-232B-0410-BFD6E718BDC3}"/>
              </a:ext>
            </a:extLst>
          </p:cNvPr>
          <p:cNvSpPr/>
          <p:nvPr/>
        </p:nvSpPr>
        <p:spPr>
          <a:xfrm>
            <a:off x="4856825" y="3147971"/>
            <a:ext cx="1888828" cy="1226489"/>
          </a:xfrm>
          <a:prstGeom prst="rightArrow">
            <a:avLst/>
          </a:prstGeom>
          <a:solidFill>
            <a:srgbClr val="56BE97"/>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pic>
        <p:nvPicPr>
          <p:cNvPr id="6146" name="Picture 2" descr="Traffic Laws Horse And Buggy's Around The State">
            <a:extLst>
              <a:ext uri="{FF2B5EF4-FFF2-40B4-BE49-F238E27FC236}">
                <a16:creationId xmlns:a16="http://schemas.microsoft.com/office/drawing/2014/main" id="{90A082FC-220F-7F84-3BC9-D599682613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54" r="9998"/>
          <a:stretch/>
        </p:blipFill>
        <p:spPr bwMode="auto">
          <a:xfrm>
            <a:off x="117565" y="1817572"/>
            <a:ext cx="4615091" cy="38872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esign Critique Of The New Tesla Roadster">
            <a:extLst>
              <a:ext uri="{FF2B5EF4-FFF2-40B4-BE49-F238E27FC236}">
                <a16:creationId xmlns:a16="http://schemas.microsoft.com/office/drawing/2014/main" id="{15B456BF-6D15-07E6-2B46-CD84A03B8B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90" r="3578" b="8294"/>
          <a:stretch/>
        </p:blipFill>
        <p:spPr bwMode="auto">
          <a:xfrm>
            <a:off x="6869822" y="2317770"/>
            <a:ext cx="5172892" cy="350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35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25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5A1797-740C-1418-7E6B-E5114363DB51}"/>
              </a:ext>
            </a:extLst>
          </p:cNvPr>
          <p:cNvSpPr>
            <a:spLocks noGrp="1"/>
          </p:cNvSpPr>
          <p:nvPr>
            <p:ph type="body" sz="quarter" idx="1"/>
          </p:nvPr>
        </p:nvSpPr>
        <p:spPr/>
        <p:txBody>
          <a:bodyPr/>
          <a:lstStyle/>
          <a:p>
            <a:r>
              <a:rPr lang="en-US"/>
              <a:t>The Future of Work</a:t>
            </a:r>
          </a:p>
        </p:txBody>
      </p:sp>
    </p:spTree>
    <p:extLst>
      <p:ext uri="{BB962C8B-B14F-4D97-AF65-F5344CB8AC3E}">
        <p14:creationId xmlns:p14="http://schemas.microsoft.com/office/powerpoint/2010/main" val="8081411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a:t>The Future of Work</a:t>
            </a:r>
            <a:endParaRP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15</a:t>
            </a:fld>
            <a:endParaRPr/>
          </a:p>
        </p:txBody>
      </p:sp>
      <p:sp>
        <p:nvSpPr>
          <p:cNvPr id="223" name="Content Placeholder 2"/>
          <p:cNvSpPr txBox="1"/>
          <p:nvPr/>
        </p:nvSpPr>
        <p:spPr>
          <a:xfrm>
            <a:off x="883919" y="3153282"/>
            <a:ext cx="1042416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2900" indent="-342900">
              <a:spcBef>
                <a:spcPts val="1800"/>
              </a:spcBef>
              <a:buSzPct val="100000"/>
              <a:buFont typeface="Arial"/>
              <a:buChar char="•"/>
              <a:defRPr sz="2800">
                <a:latin typeface="Calibri Light"/>
                <a:ea typeface="Calibri Light"/>
                <a:cs typeface="Calibri Light"/>
                <a:sym typeface="Calibri Light"/>
              </a:defRPr>
            </a:lvl1pPr>
          </a:lstStyle>
          <a:p>
            <a:pPr marL="0" indent="0">
              <a:buNone/>
            </a:pPr>
            <a:endParaRPr/>
          </a:p>
        </p:txBody>
      </p:sp>
      <p:pic>
        <p:nvPicPr>
          <p:cNvPr id="2" name="Online Media 1" title="The Future of Work: Will Our Children Be Prepared?">
            <a:hlinkClick r:id="" action="ppaction://media"/>
            <a:extLst>
              <a:ext uri="{FF2B5EF4-FFF2-40B4-BE49-F238E27FC236}">
                <a16:creationId xmlns:a16="http://schemas.microsoft.com/office/drawing/2014/main" id="{8DF829E5-1E6F-DC63-D0B7-1DF43B4D8312}"/>
              </a:ext>
            </a:extLst>
          </p:cNvPr>
          <p:cNvPicPr>
            <a:picLocks noRot="1" noChangeAspect="1"/>
          </p:cNvPicPr>
          <p:nvPr>
            <a:videoFile r:link="rId1"/>
          </p:nvPr>
        </p:nvPicPr>
        <p:blipFill>
          <a:blip r:embed="rId4"/>
          <a:stretch>
            <a:fillRect/>
          </a:stretch>
        </p:blipFill>
        <p:spPr>
          <a:xfrm>
            <a:off x="1736628" y="1509522"/>
            <a:ext cx="8718744" cy="4926090"/>
          </a:xfrm>
          <a:prstGeom prst="rect">
            <a:avLst/>
          </a:prstGeom>
        </p:spPr>
      </p:pic>
    </p:spTree>
    <p:extLst>
      <p:ext uri="{BB962C8B-B14F-4D97-AF65-F5344CB8AC3E}">
        <p14:creationId xmlns:p14="http://schemas.microsoft.com/office/powerpoint/2010/main" val="132351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 name="Title 1"/>
          <p:cNvSpPr txBox="1"/>
          <p:nvPr/>
        </p:nvSpPr>
        <p:spPr>
          <a:xfrm>
            <a:off x="838199" y="291090"/>
            <a:ext cx="10515599" cy="932688"/>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lIns="91440" tIns="45720" rIns="91440" bIns="45720" rtlCol="0" anchor="b">
            <a:normAutofit/>
          </a:bodyPr>
          <a:lstStyle>
            <a:lvl1pPr>
              <a:lnSpc>
                <a:spcPct val="90000"/>
              </a:lnSpc>
              <a:defRPr sz="4000" spc="-300">
                <a:solidFill>
                  <a:srgbClr val="414A58"/>
                </a:solidFill>
                <a:latin typeface="Inter"/>
                <a:ea typeface="Inter"/>
                <a:cs typeface="Inter"/>
                <a:sym typeface="Inter"/>
              </a:defRPr>
            </a:lvl1pPr>
          </a:lstStyle>
          <a:p>
            <a:pPr hangingPunct="1">
              <a:spcBef>
                <a:spcPct val="0"/>
              </a:spcBef>
              <a:spcAft>
                <a:spcPts val="600"/>
              </a:spcAft>
            </a:pPr>
            <a:r>
              <a:rPr lang="en-US" sz="5400" kern="1200">
                <a:solidFill>
                  <a:schemeClr val="tx1"/>
                </a:solidFill>
                <a:latin typeface="+mj-lt"/>
                <a:ea typeface="+mj-ea"/>
                <a:cs typeface="+mj-cs"/>
              </a:rPr>
              <a:t>Thoughts?</a:t>
            </a:r>
          </a:p>
        </p:txBody>
      </p:sp>
      <p:pic>
        <p:nvPicPr>
          <p:cNvPr id="2" name="Picture 2" descr="A picture containing text&#10;&#10;Description automatically generated">
            <a:extLst>
              <a:ext uri="{FF2B5EF4-FFF2-40B4-BE49-F238E27FC236}">
                <a16:creationId xmlns:a16="http://schemas.microsoft.com/office/drawing/2014/main" id="{9FD25BE0-C92E-84AE-2893-31BA69C24F37}"/>
              </a:ext>
            </a:extLst>
          </p:cNvPr>
          <p:cNvPicPr>
            <a:picLocks noChangeAspect="1"/>
          </p:cNvPicPr>
          <p:nvPr/>
        </p:nvPicPr>
        <p:blipFill>
          <a:blip r:embed="rId3"/>
          <a:stretch>
            <a:fillRect/>
          </a:stretch>
        </p:blipFill>
        <p:spPr>
          <a:xfrm>
            <a:off x="3135502" y="1863801"/>
            <a:ext cx="5920994" cy="4440746"/>
          </a:xfrm>
          <a:prstGeom prst="rect">
            <a:avLst/>
          </a:prstGeom>
        </p:spPr>
      </p:pic>
      <p:sp>
        <p:nvSpPr>
          <p:cNvPr id="223" name="Content Placeholder 2"/>
          <p:cNvSpPr txBox="1"/>
          <p:nvPr/>
        </p:nvSpPr>
        <p:spPr>
          <a:xfrm>
            <a:off x="883919" y="3153282"/>
            <a:ext cx="10424162" cy="5232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marL="342900" indent="-342900">
              <a:spcBef>
                <a:spcPts val="1800"/>
              </a:spcBef>
              <a:buSzPct val="100000"/>
              <a:buFont typeface="Arial"/>
              <a:buChar char="•"/>
              <a:defRPr sz="2800">
                <a:latin typeface="Calibri Light"/>
                <a:ea typeface="Calibri Light"/>
                <a:cs typeface="Calibri Light"/>
                <a:sym typeface="Calibri Light"/>
              </a:defRPr>
            </a:lvl1pPr>
          </a:lstStyle>
          <a:p>
            <a:pPr marL="0" indent="0">
              <a:buNone/>
            </a:pPr>
            <a:endParaRPr/>
          </a:p>
        </p:txBody>
      </p:sp>
    </p:spTree>
    <p:extLst>
      <p:ext uri="{BB962C8B-B14F-4D97-AF65-F5344CB8AC3E}">
        <p14:creationId xmlns:p14="http://schemas.microsoft.com/office/powerpoint/2010/main" val="8629230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4AAE3-F14D-CAA4-FE3F-D16070829336}"/>
              </a:ext>
            </a:extLst>
          </p:cNvPr>
          <p:cNvSpPr>
            <a:spLocks noGrp="1"/>
          </p:cNvSpPr>
          <p:nvPr>
            <p:ph type="body" idx="1"/>
          </p:nvPr>
        </p:nvSpPr>
        <p:spPr>
          <a:xfrm>
            <a:off x="552743" y="2063931"/>
            <a:ext cx="5396952" cy="5003075"/>
          </a:xfrm>
        </p:spPr>
        <p:txBody>
          <a:bodyPr/>
          <a:lstStyle/>
          <a:p>
            <a:r>
              <a:rPr lang="en-US"/>
              <a:t>Communication</a:t>
            </a:r>
          </a:p>
          <a:p>
            <a:pPr marL="0" indent="0">
              <a:buNone/>
            </a:pPr>
            <a:endParaRPr lang="en-US"/>
          </a:p>
          <a:p>
            <a:r>
              <a:rPr lang="en-US"/>
              <a:t>Easily Distracted</a:t>
            </a:r>
          </a:p>
          <a:p>
            <a:pPr marL="0" indent="0">
              <a:buNone/>
            </a:pPr>
            <a:endParaRPr lang="en-US"/>
          </a:p>
          <a:p>
            <a:r>
              <a:rPr lang="en-US"/>
              <a:t>Minimizes social interaction</a:t>
            </a:r>
          </a:p>
          <a:p>
            <a:pPr marL="0" indent="0">
              <a:buNone/>
            </a:pPr>
            <a:endParaRPr lang="en-US"/>
          </a:p>
          <a:p>
            <a:r>
              <a:rPr lang="en-US"/>
              <a:t>Loss of knowledge</a:t>
            </a:r>
          </a:p>
          <a:p>
            <a:endParaRPr lang="en-US"/>
          </a:p>
        </p:txBody>
      </p:sp>
      <p:sp>
        <p:nvSpPr>
          <p:cNvPr id="4" name="Title 1">
            <a:extLst>
              <a:ext uri="{FF2B5EF4-FFF2-40B4-BE49-F238E27FC236}">
                <a16:creationId xmlns:a16="http://schemas.microsoft.com/office/drawing/2014/main" id="{F555A8D4-CD0F-62FC-1BCB-8085C89DF808}"/>
              </a:ext>
            </a:extLst>
          </p:cNvPr>
          <p:cNvSpPr txBox="1"/>
          <p:nvPr/>
        </p:nvSpPr>
        <p:spPr>
          <a:xfrm>
            <a:off x="737615" y="629231"/>
            <a:ext cx="10424161" cy="7017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How Does This Impact our Students</a:t>
            </a:r>
            <a:endParaRPr/>
          </a:p>
        </p:txBody>
      </p:sp>
      <p:sp>
        <p:nvSpPr>
          <p:cNvPr id="6" name="TextBox 5">
            <a:extLst>
              <a:ext uri="{FF2B5EF4-FFF2-40B4-BE49-F238E27FC236}">
                <a16:creationId xmlns:a16="http://schemas.microsoft.com/office/drawing/2014/main" id="{D4F0FF9F-9285-28FF-28C4-8BD82BD3B4FF}"/>
              </a:ext>
            </a:extLst>
          </p:cNvPr>
          <p:cNvSpPr txBox="1"/>
          <p:nvPr/>
        </p:nvSpPr>
        <p:spPr>
          <a:xfrm>
            <a:off x="509451" y="1528354"/>
            <a:ext cx="5394960" cy="523218"/>
          </a:xfrm>
          <a:prstGeom prst="rect">
            <a:avLst/>
          </a:prstGeom>
          <a:solidFill>
            <a:srgbClr val="88C87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mn-lt"/>
                <a:ea typeface="+mn-ea"/>
                <a:cs typeface="+mn-cs"/>
                <a:sym typeface="Calibri"/>
              </a:rPr>
              <a:t>Negative Impact</a:t>
            </a:r>
          </a:p>
        </p:txBody>
      </p:sp>
    </p:spTree>
    <p:extLst>
      <p:ext uri="{BB962C8B-B14F-4D97-AF65-F5344CB8AC3E}">
        <p14:creationId xmlns:p14="http://schemas.microsoft.com/office/powerpoint/2010/main" val="27505158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A4AAE3-F14D-CAA4-FE3F-D16070829336}"/>
              </a:ext>
            </a:extLst>
          </p:cNvPr>
          <p:cNvSpPr>
            <a:spLocks noGrp="1"/>
          </p:cNvSpPr>
          <p:nvPr>
            <p:ph type="body" idx="1"/>
          </p:nvPr>
        </p:nvSpPr>
        <p:spPr>
          <a:xfrm>
            <a:off x="552743" y="2063931"/>
            <a:ext cx="5396952" cy="5003075"/>
          </a:xfrm>
        </p:spPr>
        <p:txBody>
          <a:bodyPr/>
          <a:lstStyle/>
          <a:p>
            <a:r>
              <a:rPr lang="en-US"/>
              <a:t>Communication</a:t>
            </a:r>
          </a:p>
          <a:p>
            <a:pPr marL="0" indent="0">
              <a:buNone/>
            </a:pPr>
            <a:endParaRPr lang="en-US"/>
          </a:p>
          <a:p>
            <a:r>
              <a:rPr lang="en-US"/>
              <a:t>Easily Distracted</a:t>
            </a:r>
          </a:p>
          <a:p>
            <a:pPr marL="0" indent="0">
              <a:buNone/>
            </a:pPr>
            <a:endParaRPr lang="en-US"/>
          </a:p>
          <a:p>
            <a:r>
              <a:rPr lang="en-US"/>
              <a:t>Minimizes social interaction</a:t>
            </a:r>
          </a:p>
          <a:p>
            <a:pPr marL="0" indent="0">
              <a:buNone/>
            </a:pPr>
            <a:endParaRPr lang="en-US"/>
          </a:p>
          <a:p>
            <a:r>
              <a:rPr lang="en-US"/>
              <a:t>Loss of knowledge</a:t>
            </a:r>
          </a:p>
          <a:p>
            <a:endParaRPr lang="en-US"/>
          </a:p>
        </p:txBody>
      </p:sp>
      <p:sp>
        <p:nvSpPr>
          <p:cNvPr id="4" name="Title 1">
            <a:extLst>
              <a:ext uri="{FF2B5EF4-FFF2-40B4-BE49-F238E27FC236}">
                <a16:creationId xmlns:a16="http://schemas.microsoft.com/office/drawing/2014/main" id="{F555A8D4-CD0F-62FC-1BCB-8085C89DF808}"/>
              </a:ext>
            </a:extLst>
          </p:cNvPr>
          <p:cNvSpPr txBox="1"/>
          <p:nvPr/>
        </p:nvSpPr>
        <p:spPr>
          <a:xfrm>
            <a:off x="737615" y="629231"/>
            <a:ext cx="10424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How Does This Impact our Students</a:t>
            </a:r>
            <a:endParaRPr/>
          </a:p>
        </p:txBody>
      </p:sp>
      <p:sp>
        <p:nvSpPr>
          <p:cNvPr id="6" name="TextBox 5">
            <a:extLst>
              <a:ext uri="{FF2B5EF4-FFF2-40B4-BE49-F238E27FC236}">
                <a16:creationId xmlns:a16="http://schemas.microsoft.com/office/drawing/2014/main" id="{D4F0FF9F-9285-28FF-28C4-8BD82BD3B4FF}"/>
              </a:ext>
            </a:extLst>
          </p:cNvPr>
          <p:cNvSpPr txBox="1"/>
          <p:nvPr/>
        </p:nvSpPr>
        <p:spPr>
          <a:xfrm>
            <a:off x="509451" y="1528354"/>
            <a:ext cx="5394960" cy="523218"/>
          </a:xfrm>
          <a:prstGeom prst="rect">
            <a:avLst/>
          </a:prstGeom>
          <a:solidFill>
            <a:srgbClr val="88C87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mn-lt"/>
                <a:ea typeface="+mn-ea"/>
                <a:cs typeface="+mn-cs"/>
                <a:sym typeface="Calibri"/>
              </a:rPr>
              <a:t>Negative Impact</a:t>
            </a:r>
          </a:p>
        </p:txBody>
      </p:sp>
      <p:sp>
        <p:nvSpPr>
          <p:cNvPr id="7" name="TextBox 6">
            <a:extLst>
              <a:ext uri="{FF2B5EF4-FFF2-40B4-BE49-F238E27FC236}">
                <a16:creationId xmlns:a16="http://schemas.microsoft.com/office/drawing/2014/main" id="{81F4BBD5-C299-1259-7920-EF9679A141D7}"/>
              </a:ext>
            </a:extLst>
          </p:cNvPr>
          <p:cNvSpPr txBox="1"/>
          <p:nvPr/>
        </p:nvSpPr>
        <p:spPr>
          <a:xfrm>
            <a:off x="6396445" y="1523999"/>
            <a:ext cx="5394960" cy="523218"/>
          </a:xfrm>
          <a:prstGeom prst="rect">
            <a:avLst/>
          </a:prstGeom>
          <a:solidFill>
            <a:srgbClr val="56BE9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000000"/>
                </a:solidFill>
                <a:effectLst/>
                <a:uFillTx/>
                <a:latin typeface="+mn-lt"/>
                <a:ea typeface="+mn-ea"/>
                <a:cs typeface="+mn-cs"/>
                <a:sym typeface="Calibri"/>
              </a:rPr>
              <a:t>Positive Impact</a:t>
            </a:r>
          </a:p>
        </p:txBody>
      </p:sp>
      <p:sp>
        <p:nvSpPr>
          <p:cNvPr id="8" name="Text Placeholder 2">
            <a:extLst>
              <a:ext uri="{FF2B5EF4-FFF2-40B4-BE49-F238E27FC236}">
                <a16:creationId xmlns:a16="http://schemas.microsoft.com/office/drawing/2014/main" id="{F5694F96-E42A-4464-A663-88FFE957C6CC}"/>
              </a:ext>
            </a:extLst>
          </p:cNvPr>
          <p:cNvSpPr txBox="1">
            <a:spLocks/>
          </p:cNvSpPr>
          <p:nvPr/>
        </p:nvSpPr>
        <p:spPr>
          <a:xfrm>
            <a:off x="6396445" y="2240254"/>
            <a:ext cx="5396952" cy="50030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100" baseline="0">
                <a:solidFill>
                  <a:srgbClr val="000000"/>
                </a:solidFill>
                <a:uFillTx/>
                <a:latin typeface="Inter Light"/>
                <a:ea typeface="Inter Light"/>
                <a:cs typeface="Inter Light"/>
                <a:sym typeface="Inter Light"/>
              </a:defRPr>
            </a:lvl1pPr>
            <a:lvl2pPr marL="731519" marR="0" indent="-274319" algn="l" defTabSz="914400" rtl="0" latinLnBrk="0">
              <a:lnSpc>
                <a:spcPct val="90000"/>
              </a:lnSpc>
              <a:spcBef>
                <a:spcPts val="1000"/>
              </a:spcBef>
              <a:spcAft>
                <a:spcPts val="0"/>
              </a:spcAft>
              <a:buClrTx/>
              <a:buSzPct val="100000"/>
              <a:buFont typeface="Arial"/>
              <a:buChar char="•"/>
              <a:tabLst/>
              <a:defRPr sz="2400" b="0" i="0" u="none" strike="noStrike" cap="none" spc="-100" baseline="0">
                <a:solidFill>
                  <a:srgbClr val="000000"/>
                </a:solidFill>
                <a:uFillTx/>
                <a:latin typeface="Inter Light"/>
                <a:ea typeface="Inter Light"/>
                <a:cs typeface="Inter Light"/>
                <a:sym typeface="Inter Light"/>
              </a:defRPr>
            </a:lvl2pPr>
            <a:lvl3pPr marL="1219200" marR="0" indent="-304800" algn="l" defTabSz="914400" rtl="0" latinLnBrk="0">
              <a:lnSpc>
                <a:spcPct val="90000"/>
              </a:lnSpc>
              <a:spcBef>
                <a:spcPts val="1000"/>
              </a:spcBef>
              <a:spcAft>
                <a:spcPts val="0"/>
              </a:spcAft>
              <a:buClrTx/>
              <a:buSzPct val="100000"/>
              <a:buFont typeface="Arial"/>
              <a:buChar char="o"/>
              <a:tabLst/>
              <a:defRPr sz="2400" b="0" i="0" u="none" strike="noStrike" cap="none" spc="-100" baseline="0">
                <a:solidFill>
                  <a:srgbClr val="000000"/>
                </a:solidFill>
                <a:uFillTx/>
                <a:latin typeface="Inter Light"/>
                <a:ea typeface="Inter Light"/>
                <a:cs typeface="Inter Light"/>
                <a:sym typeface="Inter Light"/>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100" baseline="0">
                <a:solidFill>
                  <a:srgbClr val="000000"/>
                </a:solidFill>
                <a:uFillTx/>
                <a:latin typeface="Inter Light"/>
                <a:ea typeface="Inter Light"/>
                <a:cs typeface="Inter Light"/>
                <a:sym typeface="Inter Light"/>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100" baseline="0">
                <a:solidFill>
                  <a:srgbClr val="000000"/>
                </a:solidFill>
                <a:uFillTx/>
                <a:latin typeface="Inter Light"/>
                <a:ea typeface="Inter Light"/>
                <a:cs typeface="Inter Light"/>
                <a:sym typeface="Inter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US"/>
              <a:t>Knowledge of how to use advanced tech</a:t>
            </a:r>
          </a:p>
          <a:p>
            <a:pPr marL="0" indent="0" hangingPunct="1">
              <a:buNone/>
            </a:pPr>
            <a:endParaRPr lang="en-US"/>
          </a:p>
          <a:p>
            <a:pPr hangingPunct="1"/>
            <a:r>
              <a:rPr lang="en-US"/>
              <a:t>Engagement of learning</a:t>
            </a:r>
          </a:p>
          <a:p>
            <a:pPr marL="0" indent="0" hangingPunct="1">
              <a:buNone/>
            </a:pPr>
            <a:endParaRPr lang="en-US"/>
          </a:p>
          <a:p>
            <a:pPr hangingPunct="1"/>
            <a:r>
              <a:rPr lang="en-US"/>
              <a:t>Encourage Spontaneous Learning</a:t>
            </a:r>
          </a:p>
          <a:p>
            <a:pPr marL="0" indent="0" hangingPunct="1">
              <a:buNone/>
            </a:pPr>
            <a:endParaRPr lang="en-US"/>
          </a:p>
          <a:p>
            <a:pPr hangingPunct="1"/>
            <a:r>
              <a:rPr lang="en-US"/>
              <a:t>Accommodates Multiple Learning Styles</a:t>
            </a:r>
          </a:p>
        </p:txBody>
      </p:sp>
    </p:spTree>
    <p:extLst>
      <p:ext uri="{BB962C8B-B14F-4D97-AF65-F5344CB8AC3E}">
        <p14:creationId xmlns:p14="http://schemas.microsoft.com/office/powerpoint/2010/main" val="14808839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4B9AA-267C-4CD1-AD53-420666BA75AC}"/>
              </a:ext>
            </a:extLst>
          </p:cNvPr>
          <p:cNvSpPr>
            <a:spLocks noGrp="1"/>
          </p:cNvSpPr>
          <p:nvPr>
            <p:ph type="body" sz="quarter" idx="1"/>
          </p:nvPr>
        </p:nvSpPr>
        <p:spPr>
          <a:xfrm>
            <a:off x="252083" y="2824207"/>
            <a:ext cx="10515601" cy="2265496"/>
          </a:xfrm>
        </p:spPr>
        <p:txBody>
          <a:bodyPr lIns="45719" tIns="45720" rIns="45719" bIns="45720" anchor="t">
            <a:normAutofit/>
          </a:bodyPr>
          <a:lstStyle/>
          <a:p>
            <a:r>
              <a:rPr lang="en-US" dirty="0"/>
              <a:t>Labar Market Information</a:t>
            </a:r>
          </a:p>
        </p:txBody>
      </p:sp>
    </p:spTree>
    <p:extLst>
      <p:ext uri="{BB962C8B-B14F-4D97-AF65-F5344CB8AC3E}">
        <p14:creationId xmlns:p14="http://schemas.microsoft.com/office/powerpoint/2010/main" val="262072673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3"/>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4"/>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9D3AB35-FFE7-4959-B8E1-3523B5DD5A2C}"/>
              </a:ext>
            </a:extLst>
          </p:cNvPr>
          <p:cNvSpPr>
            <a:spLocks noGrp="1"/>
          </p:cNvSpPr>
          <p:nvPr>
            <p:ph type="body" sz="half" idx="1"/>
          </p:nvPr>
        </p:nvSpPr>
        <p:spPr>
          <a:xfrm>
            <a:off x="106683" y="1574981"/>
            <a:ext cx="5181604" cy="641350"/>
          </a:xfrm>
          <a:solidFill>
            <a:srgbClr val="88C87E"/>
          </a:solidFill>
        </p:spPr>
        <p:txBody>
          <a:bodyPr>
            <a:normAutofit/>
          </a:bodyPr>
          <a:lstStyle/>
          <a:p>
            <a:pPr algn="ctr"/>
            <a:r>
              <a:rPr lang="en-US" sz="3200">
                <a:latin typeface="Calibri" panose="020F0502020204030204" pitchFamily="34" charset="0"/>
                <a:ea typeface="Calibri" panose="020F0502020204030204" pitchFamily="34" charset="0"/>
                <a:cs typeface="Times New Roman" panose="02020603050405020304" pitchFamily="18" charset="0"/>
              </a:rPr>
              <a:t>YESTERDAY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a:p>
        </p:txBody>
      </p:sp>
      <p:sp>
        <p:nvSpPr>
          <p:cNvPr id="2" name="Title 1">
            <a:extLst>
              <a:ext uri="{FF2B5EF4-FFF2-40B4-BE49-F238E27FC236}">
                <a16:creationId xmlns:a16="http://schemas.microsoft.com/office/drawing/2014/main" id="{4D06C5C7-770A-4225-963A-44B80AD3CF78}"/>
              </a:ext>
            </a:extLst>
          </p:cNvPr>
          <p:cNvSpPr>
            <a:spLocks noGrp="1"/>
          </p:cNvSpPr>
          <p:nvPr>
            <p:ph type="title" idx="4294967295"/>
          </p:nvPr>
        </p:nvSpPr>
        <p:spPr>
          <a:xfrm>
            <a:off x="660400" y="482600"/>
            <a:ext cx="10871200" cy="869950"/>
          </a:xfrm>
        </p:spPr>
        <p:txBody>
          <a:bodyPr/>
          <a:lstStyle/>
          <a:p>
            <a:r>
              <a:rPr lang="en-US"/>
              <a:t>Students are Entering a Different World</a:t>
            </a:r>
          </a:p>
        </p:txBody>
      </p:sp>
      <p:sp>
        <p:nvSpPr>
          <p:cNvPr id="3" name="Content Placeholder 2">
            <a:extLst>
              <a:ext uri="{FF2B5EF4-FFF2-40B4-BE49-F238E27FC236}">
                <a16:creationId xmlns:a16="http://schemas.microsoft.com/office/drawing/2014/main" id="{D1470E1E-63B9-4B78-910D-C7430225C406}"/>
              </a:ext>
            </a:extLst>
          </p:cNvPr>
          <p:cNvSpPr>
            <a:spLocks noGrp="1"/>
          </p:cNvSpPr>
          <p:nvPr>
            <p:ph sz="quarter" idx="4294967295"/>
          </p:nvPr>
        </p:nvSpPr>
        <p:spPr>
          <a:xfrm>
            <a:off x="261257" y="2343180"/>
            <a:ext cx="5181600" cy="3581400"/>
          </a:xfrm>
        </p:spPr>
        <p:txBody>
          <a:bodyPr/>
          <a:lstStyle/>
          <a:p>
            <a:pPr marL="342900" marR="0" lvl="0" indent="-342900">
              <a:spcBef>
                <a:spcPts val="0"/>
              </a:spcBef>
              <a:spcAft>
                <a:spcPts val="0"/>
              </a:spcAft>
              <a:buFont typeface="Symbol" panose="05050102010706020507" pitchFamily="18" charset="2"/>
              <a:buChar char=""/>
            </a:pPr>
            <a:r>
              <a:rPr lang="en-US" sz="2000">
                <a:solidFill>
                  <a:schemeClr val="tx1"/>
                </a:solidFill>
                <a:latin typeface="Calibri"/>
                <a:ea typeface="Calibri" panose="020F0502020204030204" pitchFamily="34" charset="0"/>
                <a:cs typeface="Times New Roman"/>
              </a:rPr>
              <a:t>Work for a large company</a:t>
            </a:r>
            <a:endParaRPr lang="en-US" sz="2000">
              <a:solidFill>
                <a:schemeClr val="tx1"/>
              </a:solidFill>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solidFill>
                  <a:schemeClr val="tx1"/>
                </a:solidFill>
                <a:effectLst/>
                <a:latin typeface="Calibri"/>
                <a:ea typeface="Calibri" panose="020F0502020204030204" pitchFamily="34" charset="0"/>
                <a:cs typeface="Times New Roman"/>
              </a:rPr>
              <a:t>One job for </a:t>
            </a:r>
            <a:r>
              <a:rPr lang="en-US" sz="2000">
                <a:solidFill>
                  <a:schemeClr val="tx1"/>
                </a:solidFill>
                <a:latin typeface="Calibri"/>
                <a:ea typeface="Calibri" panose="020F0502020204030204" pitchFamily="34" charset="0"/>
                <a:cs typeface="Times New Roman"/>
              </a:rPr>
              <a:t>life</a:t>
            </a:r>
            <a:endParaRPr lang="en-US" sz="2000">
              <a:solidFill>
                <a:schemeClr val="tx1"/>
              </a:solidFill>
              <a:effectLst/>
              <a:latin typeface="Calibri"/>
              <a:ea typeface="Calibri" panose="020F0502020204030204" pitchFamily="34" charset="0"/>
              <a:cs typeface="Times New Roman"/>
            </a:endParaRPr>
          </a:p>
          <a:p>
            <a:pPr marL="342900" marR="0" lvl="0" indent="-342900">
              <a:lnSpc>
                <a:spcPct val="107000"/>
              </a:lnSpc>
              <a:spcBef>
                <a:spcPts val="0"/>
              </a:spcBef>
              <a:spcAft>
                <a:spcPts val="0"/>
              </a:spcAft>
              <a:buFont typeface="Symbol" panose="05050102010706020507" pitchFamily="18" charset="2"/>
              <a:buChar char=""/>
            </a:pP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a:ea typeface="Calibri" panose="020F0502020204030204" pitchFamily="34" charset="0"/>
                <a:cs typeface="Times New Roman"/>
              </a:rPr>
              <a:t>Stay in hometown</a:t>
            </a:r>
          </a:p>
          <a:p>
            <a:pPr marL="342900" marR="0" lvl="0" indent="-342900">
              <a:lnSpc>
                <a:spcPct val="107000"/>
              </a:lnSpc>
              <a:spcBef>
                <a:spcPts val="0"/>
              </a:spcBef>
              <a:spcAft>
                <a:spcPts val="0"/>
              </a:spcAft>
              <a:buFont typeface="Symbol" panose="05050102010706020507" pitchFamily="18" charset="2"/>
              <a:buChar char=""/>
            </a:pP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a:ea typeface="Calibri" panose="020F0502020204030204" pitchFamily="34" charset="0"/>
                <a:cs typeface="Times New Roman"/>
              </a:rPr>
              <a:t>Secure retirement</a:t>
            </a:r>
          </a:p>
          <a:p>
            <a:pPr marL="342900" marR="0" lvl="0" indent="-342900">
              <a:lnSpc>
                <a:spcPct val="107000"/>
              </a:lnSpc>
              <a:spcBef>
                <a:spcPts val="0"/>
              </a:spcBef>
              <a:spcAft>
                <a:spcPts val="0"/>
              </a:spcAft>
              <a:buFont typeface="Symbol" panose="05050102010706020507" pitchFamily="18" charset="2"/>
              <a:buChar char=""/>
            </a:pP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a:ea typeface="Calibri" panose="020F0502020204030204" pitchFamily="34" charset="0"/>
                <a:cs typeface="Times New Roman"/>
              </a:rPr>
              <a:t>Well-paying jobs in low-skill professions</a:t>
            </a:r>
          </a:p>
          <a:p>
            <a:pPr marL="342900" marR="0" lvl="0" indent="-342900">
              <a:lnSpc>
                <a:spcPct val="107000"/>
              </a:lnSpc>
              <a:spcBef>
                <a:spcPts val="0"/>
              </a:spcBef>
              <a:spcAft>
                <a:spcPts val="0"/>
              </a:spcAft>
              <a:buFont typeface="Symbol" panose="05050102010706020507" pitchFamily="18" charset="2"/>
              <a:buChar char=""/>
            </a:pPr>
            <a:endParaRPr lang="en-US"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a:solidFill>
                  <a:schemeClr val="tx1"/>
                </a:solidFill>
                <a:effectLst/>
                <a:latin typeface="Calibri"/>
                <a:ea typeface="Calibri" panose="020F0502020204030204" pitchFamily="34" charset="0"/>
                <a:cs typeface="Times New Roman"/>
              </a:rPr>
              <a:t>No real international competition for good jobs</a:t>
            </a:r>
          </a:p>
          <a:p>
            <a:pPr marL="318770" indent="-318770"/>
            <a:endParaRPr lang="en-US">
              <a:solidFill>
                <a:schemeClr val="tx1"/>
              </a:solidFill>
            </a:endParaRPr>
          </a:p>
        </p:txBody>
      </p:sp>
      <p:sp>
        <p:nvSpPr>
          <p:cNvPr id="4" name="Content Placeholder 3">
            <a:extLst>
              <a:ext uri="{FF2B5EF4-FFF2-40B4-BE49-F238E27FC236}">
                <a16:creationId xmlns:a16="http://schemas.microsoft.com/office/drawing/2014/main" id="{C6E21837-EA1A-4974-8233-96FFD95594CD}"/>
              </a:ext>
            </a:extLst>
          </p:cNvPr>
          <p:cNvSpPr>
            <a:spLocks noGrp="1"/>
          </p:cNvSpPr>
          <p:nvPr>
            <p:ph sz="quarter" idx="4294967295"/>
          </p:nvPr>
        </p:nvSpPr>
        <p:spPr>
          <a:xfrm>
            <a:off x="7010400" y="2359025"/>
            <a:ext cx="5181600" cy="358140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 for a small company</a:t>
            </a:r>
          </a:p>
          <a:p>
            <a:pPr marL="342900" marR="0" lvl="0" indent="-342900">
              <a:lnSpc>
                <a:spcPct val="107000"/>
              </a:lnSpc>
              <a:spcBef>
                <a:spcPts val="0"/>
              </a:spcBef>
              <a:spcAft>
                <a:spcPts val="0"/>
              </a:spcAft>
              <a:buFont typeface="Symbol" panose="05050102010706020507" pitchFamily="18" charset="2"/>
              <a:buChar char=""/>
            </a:pP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Multiple jobs</a:t>
            </a:r>
          </a:p>
          <a:p>
            <a:pPr marL="342900" marR="0" lvl="0" indent="-342900">
              <a:lnSpc>
                <a:spcPct val="107000"/>
              </a:lnSpc>
              <a:spcBef>
                <a:spcPts val="0"/>
              </a:spcBef>
              <a:spcAft>
                <a:spcPts val="0"/>
              </a:spcAft>
              <a:buFont typeface="Symbol" panose="05050102010706020507" pitchFamily="18" charset="2"/>
              <a:buChar char=""/>
            </a:pP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Move for work or career</a:t>
            </a:r>
          </a:p>
          <a:p>
            <a:pPr marL="342900" marR="0" lvl="0" indent="-342900">
              <a:lnSpc>
                <a:spcPct val="107000"/>
              </a:lnSpc>
              <a:spcBef>
                <a:spcPts val="0"/>
              </a:spcBef>
              <a:spcAft>
                <a:spcPts val="0"/>
              </a:spcAft>
              <a:buFont typeface="Symbol" panose="05050102010706020507" pitchFamily="18" charset="2"/>
              <a:buChar char=""/>
            </a:pP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Uncertain retirement</a:t>
            </a:r>
          </a:p>
          <a:p>
            <a:pPr marL="342900" marR="0" lvl="0" indent="-342900">
              <a:lnSpc>
                <a:spcPct val="107000"/>
              </a:lnSpc>
              <a:spcBef>
                <a:spcPts val="0"/>
              </a:spcBef>
              <a:spcAft>
                <a:spcPts val="0"/>
              </a:spcAft>
              <a:buFont typeface="Symbol" panose="05050102010706020507" pitchFamily="18" charset="2"/>
              <a:buChar char=""/>
            </a:pP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 paying jobs in low-skill professions</a:t>
            </a:r>
          </a:p>
          <a:p>
            <a:pPr marL="342900" marR="0" lvl="0" indent="-342900">
              <a:lnSpc>
                <a:spcPct val="107000"/>
              </a:lnSpc>
              <a:spcBef>
                <a:spcPts val="0"/>
              </a:spcBef>
              <a:spcAft>
                <a:spcPts val="0"/>
              </a:spcAft>
              <a:buFont typeface="Symbol" panose="05050102010706020507" pitchFamily="18" charset="2"/>
              <a:buChar char=""/>
            </a:pPr>
            <a:endParaRPr lang="en-US"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Cutthroat international competition for good jobs</a:t>
            </a:r>
          </a:p>
        </p:txBody>
      </p:sp>
      <p:sp>
        <p:nvSpPr>
          <p:cNvPr id="6" name="Text Placeholder 5">
            <a:extLst>
              <a:ext uri="{FF2B5EF4-FFF2-40B4-BE49-F238E27FC236}">
                <a16:creationId xmlns:a16="http://schemas.microsoft.com/office/drawing/2014/main" id="{748AAEE3-05CB-4678-B9DB-2C9460CDF352}"/>
              </a:ext>
            </a:extLst>
          </p:cNvPr>
          <p:cNvSpPr>
            <a:spLocks noGrp="1"/>
          </p:cNvSpPr>
          <p:nvPr>
            <p:ph type="body" sz="quarter" idx="4294967295"/>
          </p:nvPr>
        </p:nvSpPr>
        <p:spPr>
          <a:xfrm>
            <a:off x="6903715" y="1574981"/>
            <a:ext cx="5181600" cy="641350"/>
          </a:xfrm>
          <a:solidFill>
            <a:srgbClr val="56BE97"/>
          </a:solidFill>
        </p:spPr>
        <p:txBody>
          <a:bodyPr/>
          <a:lstStyle/>
          <a:p>
            <a:pPr marL="0" indent="0" algn="ctr">
              <a:buNone/>
            </a:pPr>
            <a:r>
              <a:rPr lang="en-US" sz="3200">
                <a:latin typeface="Calibri" panose="020F0502020204030204" pitchFamily="34" charset="0"/>
                <a:ea typeface="Calibri" panose="020F0502020204030204" pitchFamily="34" charset="0"/>
                <a:cs typeface="Times New Roman" panose="02020603050405020304" pitchFamily="18" charset="0"/>
              </a:rPr>
              <a:t>TODAY</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8" name="Picture 2">
            <a:extLst>
              <a:ext uri="{FF2B5EF4-FFF2-40B4-BE49-F238E27FC236}">
                <a16:creationId xmlns:a16="http://schemas.microsoft.com/office/drawing/2014/main" id="{C7E6B941-52B3-5770-1EE9-8AD8F3711BAF}"/>
              </a:ext>
            </a:extLst>
          </p:cNvPr>
          <p:cNvPicPr>
            <a:picLocks noChangeAspect="1"/>
          </p:cNvPicPr>
          <p:nvPr/>
        </p:nvPicPr>
        <p:blipFill>
          <a:blip r:embed="rId3"/>
          <a:stretch>
            <a:fillRect/>
          </a:stretch>
        </p:blipFill>
        <p:spPr>
          <a:xfrm>
            <a:off x="2147" y="5957631"/>
            <a:ext cx="12187707" cy="899216"/>
          </a:xfrm>
          <a:prstGeom prst="rect">
            <a:avLst/>
          </a:prstGeom>
        </p:spPr>
      </p:pic>
    </p:spTree>
    <p:extLst>
      <p:ext uri="{BB962C8B-B14F-4D97-AF65-F5344CB8AC3E}">
        <p14:creationId xmlns:p14="http://schemas.microsoft.com/office/powerpoint/2010/main" val="240692574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the Future of Work? | World Economic Forum">
            <a:hlinkClick r:id="" action="ppaction://media"/>
            <a:extLst>
              <a:ext uri="{FF2B5EF4-FFF2-40B4-BE49-F238E27FC236}">
                <a16:creationId xmlns:a16="http://schemas.microsoft.com/office/drawing/2014/main" id="{B319E6FE-0B43-722D-742D-146A8A1FED84}"/>
              </a:ext>
            </a:extLst>
          </p:cNvPr>
          <p:cNvPicPr>
            <a:picLocks noRot="1" noChangeAspect="1"/>
          </p:cNvPicPr>
          <p:nvPr>
            <a:videoFile r:link="rId1"/>
          </p:nvPr>
        </p:nvPicPr>
        <p:blipFill>
          <a:blip r:embed="rId4"/>
          <a:stretch>
            <a:fillRect/>
          </a:stretch>
        </p:blipFill>
        <p:spPr>
          <a:xfrm>
            <a:off x="1788159" y="1574981"/>
            <a:ext cx="8615681" cy="4867860"/>
          </a:xfrm>
          <a:prstGeom prst="rect">
            <a:avLst/>
          </a:prstGeom>
        </p:spPr>
      </p:pic>
      <p:sp>
        <p:nvSpPr>
          <p:cNvPr id="7" name="Title 1">
            <a:extLst>
              <a:ext uri="{FF2B5EF4-FFF2-40B4-BE49-F238E27FC236}">
                <a16:creationId xmlns:a16="http://schemas.microsoft.com/office/drawing/2014/main" id="{A0965688-A101-E856-F83B-66631C283C8F}"/>
              </a:ext>
            </a:extLst>
          </p:cNvPr>
          <p:cNvSpPr txBox="1"/>
          <p:nvPr/>
        </p:nvSpPr>
        <p:spPr>
          <a:xfrm>
            <a:off x="78588" y="639528"/>
            <a:ext cx="10424161" cy="7017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a:t>The Impact of Technology in the Labor Market</a:t>
            </a:r>
            <a:endParaRPr/>
          </a:p>
        </p:txBody>
      </p:sp>
    </p:spTree>
    <p:extLst>
      <p:ext uri="{BB962C8B-B14F-4D97-AF65-F5344CB8AC3E}">
        <p14:creationId xmlns:p14="http://schemas.microsoft.com/office/powerpoint/2010/main" val="3416104659"/>
      </p:ext>
    </p:extLst>
  </p:cSld>
  <p:clrMapOvr>
    <a:masterClrMapping/>
  </p:clrMapOvr>
  <p:transition spd="med"/>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a:t>The Future of Work: The Changes We See</a:t>
            </a:r>
            <a:endParaRPr/>
          </a:p>
        </p:txBody>
      </p:sp>
      <p:sp>
        <p:nvSpPr>
          <p:cNvPr id="221" name="Slide Number Placeholder 6"/>
          <p:cNvSpPr txBox="1">
            <a:spLocks noGrp="1"/>
          </p:cNvSpPr>
          <p:nvPr>
            <p:ph type="sldNum" sz="quarter" idx="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22</a:t>
            </a:fld>
            <a:endParaRPr/>
          </a:p>
        </p:txBody>
      </p:sp>
      <p:pic>
        <p:nvPicPr>
          <p:cNvPr id="1026" name="Picture 2">
            <a:extLst>
              <a:ext uri="{FF2B5EF4-FFF2-40B4-BE49-F238E27FC236}">
                <a16:creationId xmlns:a16="http://schemas.microsoft.com/office/drawing/2014/main" id="{93D3D848-3211-D01C-C4FC-38D83CFB8B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427" y="1698171"/>
            <a:ext cx="2645229" cy="2645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milyMart Malaysia | FamilyMart Malaysia. 446,209 likes · 4,219 talking  about this. Rethink what you know of ordinary convenience stores. Welcome  to the Family!">
            <a:extLst>
              <a:ext uri="{FF2B5EF4-FFF2-40B4-BE49-F238E27FC236}">
                <a16:creationId xmlns:a16="http://schemas.microsoft.com/office/drawing/2014/main" id="{78181DE8-5C66-384D-2553-0D4B38F80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548" y="3224325"/>
            <a:ext cx="3063648" cy="30636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entHealth Signals a New Beginning in Health Care | AdventHealth">
            <a:extLst>
              <a:ext uri="{FF2B5EF4-FFF2-40B4-BE49-F238E27FC236}">
                <a16:creationId xmlns:a16="http://schemas.microsoft.com/office/drawing/2014/main" id="{751CEAB5-5E79-0A95-B678-6C527F137E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196" t="8505" r="12028" b="38511"/>
          <a:stretch/>
        </p:blipFill>
        <p:spPr bwMode="auto">
          <a:xfrm>
            <a:off x="6879770" y="1698171"/>
            <a:ext cx="5159829" cy="18941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20800" y="273050"/>
            <a:ext cx="10871200" cy="869950"/>
          </a:xfrm>
        </p:spPr>
        <p:txBody>
          <a:bodyPr/>
          <a:lstStyle/>
          <a:p>
            <a:r>
              <a:rPr lang="en-US"/>
              <a:t>LMI: The Losers…and The Winners</a:t>
            </a:r>
          </a:p>
        </p:txBody>
      </p:sp>
      <p:sp>
        <p:nvSpPr>
          <p:cNvPr id="5" name="Content Placeholder 4"/>
          <p:cNvSpPr>
            <a:spLocks noGrp="1"/>
          </p:cNvSpPr>
          <p:nvPr>
            <p:ph sz="quarter" idx="4294967295"/>
          </p:nvPr>
        </p:nvSpPr>
        <p:spPr>
          <a:xfrm>
            <a:off x="0" y="2438400"/>
            <a:ext cx="5181600" cy="3581400"/>
          </a:xfrm>
        </p:spPr>
        <p:txBody>
          <a:bodyPr>
            <a:normAutofit/>
          </a:bodyPr>
          <a:lstStyle/>
          <a:p>
            <a:r>
              <a:rPr lang="en-US" sz="2800"/>
              <a:t>Office and Admin Functions</a:t>
            </a:r>
          </a:p>
          <a:p>
            <a:r>
              <a:rPr lang="en-US" sz="2800"/>
              <a:t>Drivers</a:t>
            </a:r>
          </a:p>
          <a:p>
            <a:r>
              <a:rPr lang="en-US" sz="2800"/>
              <a:t>Manufacturing Functions </a:t>
            </a:r>
          </a:p>
          <a:p>
            <a:r>
              <a:rPr lang="en-US" sz="2800"/>
              <a:t>Retail</a:t>
            </a:r>
          </a:p>
          <a:p>
            <a:r>
              <a:rPr lang="en-US" sz="2800"/>
              <a:t>Dishwashers</a:t>
            </a:r>
          </a:p>
          <a:p>
            <a:r>
              <a:rPr lang="en-US" sz="2800"/>
              <a:t>Telemarketers </a:t>
            </a:r>
          </a:p>
        </p:txBody>
      </p:sp>
      <p:sp>
        <p:nvSpPr>
          <p:cNvPr id="4" name="Text Placeholder 3"/>
          <p:cNvSpPr>
            <a:spLocks noGrp="1"/>
          </p:cNvSpPr>
          <p:nvPr>
            <p:ph type="body" sz="quarter" idx="4294967295"/>
          </p:nvPr>
        </p:nvSpPr>
        <p:spPr>
          <a:xfrm>
            <a:off x="0" y="1752600"/>
            <a:ext cx="5181600" cy="639763"/>
          </a:xfrm>
          <a:solidFill>
            <a:srgbClr val="88C87E"/>
          </a:solidFill>
        </p:spPr>
        <p:txBody>
          <a:bodyPr/>
          <a:lstStyle/>
          <a:p>
            <a:pPr marL="0" indent="0">
              <a:buNone/>
            </a:pPr>
            <a:endParaRPr lang="en-US"/>
          </a:p>
        </p:txBody>
      </p:sp>
      <p:pic>
        <p:nvPicPr>
          <p:cNvPr id="8"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rot="10800000">
            <a:off x="2209800" y="1691481"/>
            <a:ext cx="762000" cy="762000"/>
          </a:xfrm>
          <a:prstGeom prst="rect">
            <a:avLst/>
          </a:prstGeom>
          <a:noFill/>
        </p:spPr>
      </p:pic>
      <p:pic>
        <p:nvPicPr>
          <p:cNvPr id="6" name="Picture 2">
            <a:extLst>
              <a:ext uri="{FF2B5EF4-FFF2-40B4-BE49-F238E27FC236}">
                <a16:creationId xmlns:a16="http://schemas.microsoft.com/office/drawing/2014/main" id="{C3F8FA30-3B25-572C-D8FF-71A26ED2DF8F}"/>
              </a:ext>
            </a:extLst>
          </p:cNvPr>
          <p:cNvPicPr>
            <a:picLocks noChangeAspect="1"/>
          </p:cNvPicPr>
          <p:nvPr/>
        </p:nvPicPr>
        <p:blipFill>
          <a:blip r:embed="rId4"/>
          <a:stretch>
            <a:fillRect/>
          </a:stretch>
        </p:blipFill>
        <p:spPr>
          <a:xfrm>
            <a:off x="2147" y="5957631"/>
            <a:ext cx="12187707" cy="899216"/>
          </a:xfrm>
          <a:prstGeom prst="rect">
            <a:avLst/>
          </a:prstGeom>
        </p:spPr>
      </p:pic>
    </p:spTree>
    <p:extLst>
      <p:ext uri="{BB962C8B-B14F-4D97-AF65-F5344CB8AC3E}">
        <p14:creationId xmlns:p14="http://schemas.microsoft.com/office/powerpoint/2010/main" val="185136459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20800" y="273050"/>
            <a:ext cx="10871200" cy="869950"/>
          </a:xfrm>
        </p:spPr>
        <p:txBody>
          <a:bodyPr/>
          <a:lstStyle/>
          <a:p>
            <a:r>
              <a:rPr lang="en-US"/>
              <a:t>LMI: The Losers…and The Winners</a:t>
            </a:r>
          </a:p>
        </p:txBody>
      </p:sp>
      <p:sp>
        <p:nvSpPr>
          <p:cNvPr id="5" name="Content Placeholder 4"/>
          <p:cNvSpPr>
            <a:spLocks noGrp="1"/>
          </p:cNvSpPr>
          <p:nvPr>
            <p:ph sz="quarter" idx="4294967295"/>
          </p:nvPr>
        </p:nvSpPr>
        <p:spPr>
          <a:xfrm>
            <a:off x="0" y="2438400"/>
            <a:ext cx="5181600" cy="3581400"/>
          </a:xfrm>
        </p:spPr>
        <p:txBody>
          <a:bodyPr lIns="45719" tIns="45720" rIns="45719" bIns="45720" anchor="t">
            <a:normAutofit/>
          </a:bodyPr>
          <a:lstStyle/>
          <a:p>
            <a:r>
              <a:rPr lang="en-US" sz="2800" dirty="0"/>
              <a:t>Office and Admin Functions</a:t>
            </a:r>
          </a:p>
          <a:p>
            <a:r>
              <a:rPr lang="en-US" sz="2800" dirty="0"/>
              <a:t>Manufacturing Functions</a:t>
            </a:r>
            <a:r>
              <a:rPr lang="en-US" dirty="0"/>
              <a:t> </a:t>
            </a:r>
            <a:endParaRPr lang="en-US" sz="2800" dirty="0"/>
          </a:p>
          <a:p>
            <a:r>
              <a:rPr lang="en-US" sz="2800" dirty="0"/>
              <a:t>Retail</a:t>
            </a:r>
          </a:p>
          <a:p>
            <a:r>
              <a:rPr lang="en-US" sz="2800" dirty="0"/>
              <a:t>Dishwashers</a:t>
            </a:r>
          </a:p>
          <a:p>
            <a:r>
              <a:rPr lang="en-US" sz="2800" dirty="0"/>
              <a:t>Telemarketers</a:t>
            </a:r>
            <a:r>
              <a:rPr lang="en-US" dirty="0"/>
              <a:t> </a:t>
            </a:r>
            <a:endParaRPr lang="en-US" sz="2800" dirty="0"/>
          </a:p>
        </p:txBody>
      </p:sp>
      <p:sp>
        <p:nvSpPr>
          <p:cNvPr id="7" name="Content Placeholder 6"/>
          <p:cNvSpPr>
            <a:spLocks noGrp="1"/>
          </p:cNvSpPr>
          <p:nvPr>
            <p:ph sz="quarter" idx="4294967295"/>
          </p:nvPr>
        </p:nvSpPr>
        <p:spPr>
          <a:xfrm>
            <a:off x="7010400" y="2438400"/>
            <a:ext cx="5181600" cy="3581400"/>
          </a:xfrm>
        </p:spPr>
        <p:txBody>
          <a:bodyPr lIns="45719" tIns="45720" rIns="45719" bIns="45720" anchor="t">
            <a:normAutofit/>
          </a:bodyPr>
          <a:lstStyle/>
          <a:p>
            <a:r>
              <a:rPr lang="en-US" sz="2800" dirty="0"/>
              <a:t>Recreational and Occupational Therapists</a:t>
            </a:r>
          </a:p>
          <a:p>
            <a:r>
              <a:rPr lang="en-US" sz="2800" dirty="0"/>
              <a:t>Emergency </a:t>
            </a:r>
            <a:r>
              <a:rPr lang="en-US" sz="2800" dirty="0" err="1"/>
              <a:t>Mgmt</a:t>
            </a:r>
          </a:p>
          <a:p>
            <a:r>
              <a:rPr lang="en-US" sz="2800" dirty="0"/>
              <a:t>Health Care and Social Work Professionals</a:t>
            </a:r>
          </a:p>
          <a:p>
            <a:r>
              <a:rPr lang="en-US" sz="2800" dirty="0"/>
              <a:t>Technical Engineering</a:t>
            </a:r>
          </a:p>
          <a:p>
            <a:endParaRPr lang="en-US"/>
          </a:p>
        </p:txBody>
      </p:sp>
      <p:sp>
        <p:nvSpPr>
          <p:cNvPr id="2" name="Rectangle 1">
            <a:extLst>
              <a:ext uri="{FF2B5EF4-FFF2-40B4-BE49-F238E27FC236}">
                <a16:creationId xmlns:a16="http://schemas.microsoft.com/office/drawing/2014/main" id="{DCB8A263-579D-C03A-8531-F9717A1FBC65}"/>
              </a:ext>
            </a:extLst>
          </p:cNvPr>
          <p:cNvSpPr/>
          <p:nvPr/>
        </p:nvSpPr>
        <p:spPr>
          <a:xfrm>
            <a:off x="104502" y="1660922"/>
            <a:ext cx="5077097" cy="746919"/>
          </a:xfrm>
          <a:prstGeom prst="rect">
            <a:avLst/>
          </a:prstGeom>
          <a:solidFill>
            <a:srgbClr val="88C87E"/>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4" name="Text Placeholder 3"/>
          <p:cNvSpPr>
            <a:spLocks noGrp="1"/>
          </p:cNvSpPr>
          <p:nvPr>
            <p:ph type="body" sz="quarter" idx="4294967295"/>
          </p:nvPr>
        </p:nvSpPr>
        <p:spPr>
          <a:xfrm>
            <a:off x="6791234" y="1691482"/>
            <a:ext cx="5181600" cy="716360"/>
          </a:xfrm>
          <a:solidFill>
            <a:srgbClr val="56BE97"/>
          </a:solidFill>
        </p:spPr>
        <p:txBody>
          <a:bodyPr/>
          <a:lstStyle/>
          <a:p>
            <a:pPr marL="0" indent="0">
              <a:buNone/>
            </a:pPr>
            <a:endParaRPr lang="en-US"/>
          </a:p>
        </p:txBody>
      </p:sp>
      <p:pic>
        <p:nvPicPr>
          <p:cNvPr id="8"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rot="10800000">
            <a:off x="1828800" y="1691481"/>
            <a:ext cx="762000" cy="762000"/>
          </a:xfrm>
          <a:prstGeom prst="rect">
            <a:avLst/>
          </a:prstGeom>
          <a:noFill/>
        </p:spPr>
      </p:pic>
      <p:pic>
        <p:nvPicPr>
          <p:cNvPr id="9"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a:off x="9001034" y="1645841"/>
            <a:ext cx="762000" cy="762000"/>
          </a:xfrm>
          <a:prstGeom prst="rect">
            <a:avLst/>
          </a:prstGeom>
          <a:noFill/>
        </p:spPr>
      </p:pic>
      <p:pic>
        <p:nvPicPr>
          <p:cNvPr id="10" name="Picture 2">
            <a:extLst>
              <a:ext uri="{FF2B5EF4-FFF2-40B4-BE49-F238E27FC236}">
                <a16:creationId xmlns:a16="http://schemas.microsoft.com/office/drawing/2014/main" id="{8747AA6D-7B99-2C95-7941-CEBBB6CB9A7D}"/>
              </a:ext>
            </a:extLst>
          </p:cNvPr>
          <p:cNvPicPr>
            <a:picLocks noChangeAspect="1"/>
          </p:cNvPicPr>
          <p:nvPr/>
        </p:nvPicPr>
        <p:blipFill>
          <a:blip r:embed="rId4"/>
          <a:stretch>
            <a:fillRect/>
          </a:stretch>
        </p:blipFill>
        <p:spPr>
          <a:xfrm>
            <a:off x="2147" y="5957631"/>
            <a:ext cx="12187707" cy="899216"/>
          </a:xfrm>
          <a:prstGeom prst="rect">
            <a:avLst/>
          </a:prstGeom>
        </p:spPr>
      </p:pic>
    </p:spTree>
    <p:extLst>
      <p:ext uri="{BB962C8B-B14F-4D97-AF65-F5344CB8AC3E}">
        <p14:creationId xmlns:p14="http://schemas.microsoft.com/office/powerpoint/2010/main" val="24962066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16732" y="221389"/>
            <a:ext cx="10871200" cy="869950"/>
          </a:xfrm>
        </p:spPr>
        <p:txBody>
          <a:bodyPr vert="horz" lIns="91440" tIns="45720" rIns="91440" bIns="45720" anchor="ctr">
            <a:normAutofit/>
          </a:bodyPr>
          <a:lstStyle/>
          <a:p>
            <a:r>
              <a:rPr lang="en-US"/>
              <a:t>Labor Market Index - Top Opportunities</a:t>
            </a:r>
          </a:p>
        </p:txBody>
      </p:sp>
      <p:sp>
        <p:nvSpPr>
          <p:cNvPr id="7" name="Content Placeholder 6"/>
          <p:cNvSpPr>
            <a:spLocks noGrp="1"/>
          </p:cNvSpPr>
          <p:nvPr>
            <p:ph sz="quarter" idx="4294967295"/>
          </p:nvPr>
        </p:nvSpPr>
        <p:spPr>
          <a:xfrm>
            <a:off x="1603375" y="2438400"/>
            <a:ext cx="10588625" cy="3581400"/>
          </a:xfrm>
        </p:spPr>
        <p:txBody>
          <a:bodyPr vert="horz" lIns="91440" tIns="45720" rIns="91440" bIns="45720" anchor="t">
            <a:normAutofit lnSpcReduction="10000"/>
          </a:bodyPr>
          <a:lstStyle/>
          <a:p>
            <a:r>
              <a:rPr lang="en-US" sz="2800"/>
              <a:t>Customer Service Representatives</a:t>
            </a:r>
            <a:endParaRPr lang="en-US"/>
          </a:p>
          <a:p>
            <a:r>
              <a:rPr lang="en-US" sz="2800"/>
              <a:t>Medical Secretaries </a:t>
            </a:r>
          </a:p>
          <a:p>
            <a:r>
              <a:rPr lang="en-US" sz="2800"/>
              <a:t>Retail Salespersons</a:t>
            </a:r>
          </a:p>
          <a:p>
            <a:r>
              <a:rPr lang="en-US" sz="2800"/>
              <a:t>First-line Supervisor of Retail Workers </a:t>
            </a:r>
          </a:p>
          <a:p>
            <a:r>
              <a:rPr lang="en-US" sz="2800"/>
              <a:t>Office Clerks</a:t>
            </a:r>
          </a:p>
          <a:p>
            <a:r>
              <a:rPr lang="en-US" sz="2800"/>
              <a:t>Security Guards </a:t>
            </a:r>
          </a:p>
          <a:p>
            <a:r>
              <a:rPr lang="en-US" sz="2800"/>
              <a:t>Home Health &amp; Personal Care Aides </a:t>
            </a:r>
          </a:p>
          <a:p>
            <a:endParaRPr lang="en-US"/>
          </a:p>
        </p:txBody>
      </p:sp>
      <p:sp>
        <p:nvSpPr>
          <p:cNvPr id="6" name="Text Placeholder 5"/>
          <p:cNvSpPr>
            <a:spLocks noGrp="1"/>
          </p:cNvSpPr>
          <p:nvPr>
            <p:ph type="body" sz="quarter" idx="4294967295"/>
          </p:nvPr>
        </p:nvSpPr>
        <p:spPr>
          <a:xfrm>
            <a:off x="1201119" y="1612766"/>
            <a:ext cx="11120438" cy="676275"/>
          </a:xfrm>
        </p:spPr>
        <p:txBody>
          <a:bodyPr vert="horz" lIns="91440" tIns="45720" rIns="91440" bIns="45720" rtlCol="0" anchor="ctr">
            <a:normAutofit/>
          </a:bodyPr>
          <a:lstStyle/>
          <a:p>
            <a:pPr marL="0" indent="0">
              <a:buNone/>
            </a:pPr>
            <a:r>
              <a:rPr lang="en-US" sz="3600" u="sng"/>
              <a:t>HS/Equivalent Education</a:t>
            </a:r>
          </a:p>
        </p:txBody>
      </p:sp>
      <p:pic>
        <p:nvPicPr>
          <p:cNvPr id="9"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a:off x="6188284" y="1431010"/>
            <a:ext cx="762000" cy="762000"/>
          </a:xfrm>
          <a:prstGeom prst="rect">
            <a:avLst/>
          </a:prstGeom>
          <a:noFill/>
        </p:spPr>
      </p:pic>
      <p:pic>
        <p:nvPicPr>
          <p:cNvPr id="10" name="Picture 2">
            <a:extLst>
              <a:ext uri="{FF2B5EF4-FFF2-40B4-BE49-F238E27FC236}">
                <a16:creationId xmlns:a16="http://schemas.microsoft.com/office/drawing/2014/main" id="{8747AA6D-7B99-2C95-7941-CEBBB6CB9A7D}"/>
              </a:ext>
            </a:extLst>
          </p:cNvPr>
          <p:cNvPicPr>
            <a:picLocks noChangeAspect="1"/>
          </p:cNvPicPr>
          <p:nvPr/>
        </p:nvPicPr>
        <p:blipFill>
          <a:blip r:embed="rId4"/>
          <a:stretch>
            <a:fillRect/>
          </a:stretch>
        </p:blipFill>
        <p:spPr>
          <a:xfrm>
            <a:off x="2147" y="5957631"/>
            <a:ext cx="12187707" cy="899216"/>
          </a:xfrm>
          <a:prstGeom prst="rect">
            <a:avLst/>
          </a:prstGeom>
        </p:spPr>
      </p:pic>
      <p:pic>
        <p:nvPicPr>
          <p:cNvPr id="14" name="Picture 14" descr="A picture containing logo&#10;&#10;Description automatically generated">
            <a:extLst>
              <a:ext uri="{FF2B5EF4-FFF2-40B4-BE49-F238E27FC236}">
                <a16:creationId xmlns:a16="http://schemas.microsoft.com/office/drawing/2014/main" id="{376F4B4E-CAE7-B46E-96CB-2B1E4F484815}"/>
              </a:ext>
            </a:extLst>
          </p:cNvPr>
          <p:cNvPicPr>
            <a:picLocks noChangeAspect="1"/>
          </p:cNvPicPr>
          <p:nvPr/>
        </p:nvPicPr>
        <p:blipFill>
          <a:blip r:embed="rId5"/>
          <a:stretch>
            <a:fillRect/>
          </a:stretch>
        </p:blipFill>
        <p:spPr>
          <a:xfrm>
            <a:off x="10337099" y="5860720"/>
            <a:ext cx="1809750" cy="876300"/>
          </a:xfrm>
          <a:prstGeom prst="rect">
            <a:avLst/>
          </a:prstGeom>
        </p:spPr>
      </p:pic>
    </p:spTree>
    <p:extLst>
      <p:ext uri="{BB962C8B-B14F-4D97-AF65-F5344CB8AC3E}">
        <p14:creationId xmlns:p14="http://schemas.microsoft.com/office/powerpoint/2010/main" val="479335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00649" y="273050"/>
            <a:ext cx="10871200" cy="869950"/>
          </a:xfrm>
        </p:spPr>
        <p:txBody>
          <a:bodyPr vert="horz" lIns="91440" tIns="45720" rIns="91440" bIns="45720" anchor="ctr">
            <a:normAutofit/>
          </a:bodyPr>
          <a:lstStyle/>
          <a:p>
            <a:r>
              <a:rPr lang="en-US" dirty="0">
                <a:ea typeface="+mj-lt"/>
                <a:cs typeface="+mj-lt"/>
              </a:rPr>
              <a:t>Labor Market Index - Top Opportunities</a:t>
            </a:r>
            <a:endParaRPr lang="en-US" dirty="0"/>
          </a:p>
        </p:txBody>
      </p:sp>
      <p:sp>
        <p:nvSpPr>
          <p:cNvPr id="7" name="Content Placeholder 6"/>
          <p:cNvSpPr>
            <a:spLocks noGrp="1"/>
          </p:cNvSpPr>
          <p:nvPr>
            <p:ph sz="quarter" idx="4294967295"/>
          </p:nvPr>
        </p:nvSpPr>
        <p:spPr>
          <a:xfrm>
            <a:off x="1603375" y="2438400"/>
            <a:ext cx="10588625" cy="3581400"/>
          </a:xfrm>
        </p:spPr>
        <p:txBody>
          <a:bodyPr vert="horz" lIns="91440" tIns="45720" rIns="91440" bIns="45720" anchor="t">
            <a:normAutofit/>
          </a:bodyPr>
          <a:lstStyle/>
          <a:p>
            <a:r>
              <a:rPr lang="en-US" sz="2800"/>
              <a:t>General Secretaries &amp; Administration Assistants </a:t>
            </a:r>
            <a:endParaRPr lang="en-US"/>
          </a:p>
          <a:p>
            <a:r>
              <a:rPr lang="en-US" sz="2800"/>
              <a:t>Medical Assistants </a:t>
            </a:r>
            <a:endParaRPr lang="en-US"/>
          </a:p>
          <a:p>
            <a:r>
              <a:rPr lang="en-US" sz="2800"/>
              <a:t>Bookkeeping, Accounting &amp; Auditing Clerks </a:t>
            </a:r>
          </a:p>
          <a:p>
            <a:r>
              <a:rPr lang="en-US" sz="2800"/>
              <a:t>Customer Service Reps </a:t>
            </a:r>
          </a:p>
          <a:p>
            <a:r>
              <a:rPr lang="en-US" sz="2800"/>
              <a:t>Human Resource Specialist </a:t>
            </a:r>
            <a:endParaRPr lang="en-US"/>
          </a:p>
          <a:p>
            <a:endParaRPr lang="en-US"/>
          </a:p>
        </p:txBody>
      </p:sp>
      <p:sp>
        <p:nvSpPr>
          <p:cNvPr id="6" name="Text Placeholder 5"/>
          <p:cNvSpPr>
            <a:spLocks noGrp="1"/>
          </p:cNvSpPr>
          <p:nvPr>
            <p:ph type="body" sz="quarter" idx="4294967295"/>
          </p:nvPr>
        </p:nvSpPr>
        <p:spPr>
          <a:xfrm>
            <a:off x="1175288" y="1677343"/>
            <a:ext cx="6367625" cy="702105"/>
          </a:xfrm>
        </p:spPr>
        <p:txBody>
          <a:bodyPr vert="horz" lIns="91440" tIns="45720" rIns="91440" bIns="45720" rtlCol="0" anchor="ctr">
            <a:normAutofit/>
          </a:bodyPr>
          <a:lstStyle/>
          <a:p>
            <a:pPr marL="0" indent="0">
              <a:buNone/>
            </a:pPr>
            <a:r>
              <a:rPr lang="en-US" sz="3200" u="sng"/>
              <a:t>Entry Level Work Associates Degree</a:t>
            </a:r>
          </a:p>
        </p:txBody>
      </p:sp>
      <p:pic>
        <p:nvPicPr>
          <p:cNvPr id="9"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a:off x="7544385" y="1534332"/>
            <a:ext cx="762000" cy="762000"/>
          </a:xfrm>
          <a:prstGeom prst="rect">
            <a:avLst/>
          </a:prstGeom>
          <a:noFill/>
        </p:spPr>
      </p:pic>
      <p:pic>
        <p:nvPicPr>
          <p:cNvPr id="10" name="Picture 2">
            <a:extLst>
              <a:ext uri="{FF2B5EF4-FFF2-40B4-BE49-F238E27FC236}">
                <a16:creationId xmlns:a16="http://schemas.microsoft.com/office/drawing/2014/main" id="{8747AA6D-7B99-2C95-7941-CEBBB6CB9A7D}"/>
              </a:ext>
            </a:extLst>
          </p:cNvPr>
          <p:cNvPicPr>
            <a:picLocks noChangeAspect="1"/>
          </p:cNvPicPr>
          <p:nvPr/>
        </p:nvPicPr>
        <p:blipFill>
          <a:blip r:embed="rId4"/>
          <a:stretch>
            <a:fillRect/>
          </a:stretch>
        </p:blipFill>
        <p:spPr>
          <a:xfrm>
            <a:off x="2147" y="5957631"/>
            <a:ext cx="12187707" cy="899216"/>
          </a:xfrm>
          <a:prstGeom prst="rect">
            <a:avLst/>
          </a:prstGeom>
        </p:spPr>
      </p:pic>
      <p:pic>
        <p:nvPicPr>
          <p:cNvPr id="2" name="Picture 3" descr="A picture containing logo&#10;&#10;Description automatically generated">
            <a:extLst>
              <a:ext uri="{FF2B5EF4-FFF2-40B4-BE49-F238E27FC236}">
                <a16:creationId xmlns:a16="http://schemas.microsoft.com/office/drawing/2014/main" id="{474F901D-C5F8-A92C-777C-6C8A70EAE223}"/>
              </a:ext>
            </a:extLst>
          </p:cNvPr>
          <p:cNvPicPr>
            <a:picLocks noChangeAspect="1"/>
          </p:cNvPicPr>
          <p:nvPr/>
        </p:nvPicPr>
        <p:blipFill>
          <a:blip r:embed="rId5"/>
          <a:stretch>
            <a:fillRect/>
          </a:stretch>
        </p:blipFill>
        <p:spPr>
          <a:xfrm>
            <a:off x="10277722" y="5811240"/>
            <a:ext cx="1809750" cy="876300"/>
          </a:xfrm>
          <a:prstGeom prst="rect">
            <a:avLst/>
          </a:prstGeom>
        </p:spPr>
      </p:pic>
    </p:spTree>
    <p:extLst>
      <p:ext uri="{BB962C8B-B14F-4D97-AF65-F5344CB8AC3E}">
        <p14:creationId xmlns:p14="http://schemas.microsoft.com/office/powerpoint/2010/main" val="397464951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2498" y="186786"/>
            <a:ext cx="10871200" cy="869950"/>
          </a:xfrm>
        </p:spPr>
        <p:txBody>
          <a:bodyPr vert="horz" lIns="91440" tIns="45720" rIns="91440" bIns="45720" anchor="ctr">
            <a:normAutofit/>
          </a:bodyPr>
          <a:lstStyle/>
          <a:p>
            <a:r>
              <a:rPr lang="en-US" dirty="0">
                <a:ea typeface="+mj-lt"/>
                <a:cs typeface="+mj-lt"/>
              </a:rPr>
              <a:t>Labor Market Index - Top Opportunities</a:t>
            </a:r>
            <a:endParaRPr lang="en-US" dirty="0"/>
          </a:p>
        </p:txBody>
      </p:sp>
      <p:sp>
        <p:nvSpPr>
          <p:cNvPr id="7" name="Content Placeholder 6"/>
          <p:cNvSpPr>
            <a:spLocks noGrp="1"/>
          </p:cNvSpPr>
          <p:nvPr>
            <p:ph sz="quarter" idx="4294967295"/>
          </p:nvPr>
        </p:nvSpPr>
        <p:spPr>
          <a:xfrm>
            <a:off x="1603375" y="2438400"/>
            <a:ext cx="10588625" cy="3581400"/>
          </a:xfrm>
        </p:spPr>
        <p:txBody>
          <a:bodyPr vert="horz" lIns="91440" tIns="45720" rIns="91440" bIns="45720" anchor="t">
            <a:normAutofit lnSpcReduction="10000"/>
          </a:bodyPr>
          <a:lstStyle/>
          <a:p>
            <a:r>
              <a:rPr lang="en-US" sz="2800"/>
              <a:t>Registered Nurse </a:t>
            </a:r>
            <a:endParaRPr lang="en-US"/>
          </a:p>
          <a:p>
            <a:r>
              <a:rPr lang="en-US" sz="2800"/>
              <a:t>Sales Representatives – Wholesale &amp; Manufacturing </a:t>
            </a:r>
            <a:endParaRPr lang="en-US"/>
          </a:p>
          <a:p>
            <a:r>
              <a:rPr lang="en-US" sz="2800"/>
              <a:t>Market Research Analyst &amp; Marketing Specialist </a:t>
            </a:r>
          </a:p>
          <a:p>
            <a:r>
              <a:rPr lang="en-US" sz="2800"/>
              <a:t>Financial &amp; Investment Analyst </a:t>
            </a:r>
          </a:p>
          <a:p>
            <a:r>
              <a:rPr lang="en-US" sz="2800"/>
              <a:t>Human Resource Specialist </a:t>
            </a:r>
            <a:endParaRPr lang="en-US"/>
          </a:p>
          <a:p>
            <a:r>
              <a:rPr lang="en-US" sz="2800"/>
              <a:t>Management Analyst </a:t>
            </a:r>
          </a:p>
          <a:p>
            <a:r>
              <a:rPr lang="en-US" sz="2800"/>
              <a:t>Software Developers </a:t>
            </a:r>
          </a:p>
          <a:p>
            <a:endParaRPr lang="en-US"/>
          </a:p>
        </p:txBody>
      </p:sp>
      <p:sp>
        <p:nvSpPr>
          <p:cNvPr id="6" name="Text Placeholder 5"/>
          <p:cNvSpPr>
            <a:spLocks noGrp="1"/>
          </p:cNvSpPr>
          <p:nvPr>
            <p:ph type="body" sz="quarter" idx="4294967295"/>
          </p:nvPr>
        </p:nvSpPr>
        <p:spPr>
          <a:xfrm>
            <a:off x="697424" y="1716088"/>
            <a:ext cx="11120438" cy="676275"/>
          </a:xfrm>
        </p:spPr>
        <p:txBody>
          <a:bodyPr vert="horz" lIns="91440" tIns="45720" rIns="91440" bIns="45720" rtlCol="0" anchor="ctr">
            <a:normAutofit/>
          </a:bodyPr>
          <a:lstStyle/>
          <a:p>
            <a:pPr marL="0" indent="0">
              <a:buNone/>
            </a:pPr>
            <a:r>
              <a:rPr lang="en-US" sz="3200" u="sng" dirty="0"/>
              <a:t>Entry Level Work Bachelor's Degree </a:t>
            </a:r>
          </a:p>
        </p:txBody>
      </p:sp>
      <p:pic>
        <p:nvPicPr>
          <p:cNvPr id="9"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a:off x="7944758" y="1624739"/>
            <a:ext cx="762000" cy="762000"/>
          </a:xfrm>
          <a:prstGeom prst="rect">
            <a:avLst/>
          </a:prstGeom>
          <a:noFill/>
        </p:spPr>
      </p:pic>
      <p:pic>
        <p:nvPicPr>
          <p:cNvPr id="10" name="Picture 2">
            <a:extLst>
              <a:ext uri="{FF2B5EF4-FFF2-40B4-BE49-F238E27FC236}">
                <a16:creationId xmlns:a16="http://schemas.microsoft.com/office/drawing/2014/main" id="{8747AA6D-7B99-2C95-7941-CEBBB6CB9A7D}"/>
              </a:ext>
            </a:extLst>
          </p:cNvPr>
          <p:cNvPicPr>
            <a:picLocks noChangeAspect="1"/>
          </p:cNvPicPr>
          <p:nvPr/>
        </p:nvPicPr>
        <p:blipFill>
          <a:blip r:embed="rId4"/>
          <a:stretch>
            <a:fillRect/>
          </a:stretch>
        </p:blipFill>
        <p:spPr>
          <a:xfrm>
            <a:off x="2147" y="5957631"/>
            <a:ext cx="12187707" cy="899216"/>
          </a:xfrm>
          <a:prstGeom prst="rect">
            <a:avLst/>
          </a:prstGeom>
        </p:spPr>
      </p:pic>
      <p:pic>
        <p:nvPicPr>
          <p:cNvPr id="2" name="Picture 3" descr="A picture containing logo&#10;&#10;Description automatically generated">
            <a:extLst>
              <a:ext uri="{FF2B5EF4-FFF2-40B4-BE49-F238E27FC236}">
                <a16:creationId xmlns:a16="http://schemas.microsoft.com/office/drawing/2014/main" id="{FD2300F0-3333-C547-4E77-AD73D731C122}"/>
              </a:ext>
            </a:extLst>
          </p:cNvPr>
          <p:cNvPicPr>
            <a:picLocks noChangeAspect="1"/>
          </p:cNvPicPr>
          <p:nvPr/>
        </p:nvPicPr>
        <p:blipFill>
          <a:blip r:embed="rId5"/>
          <a:stretch>
            <a:fillRect/>
          </a:stretch>
        </p:blipFill>
        <p:spPr>
          <a:xfrm>
            <a:off x="10346995" y="5791447"/>
            <a:ext cx="1809750" cy="876300"/>
          </a:xfrm>
          <a:prstGeom prst="rect">
            <a:avLst/>
          </a:prstGeom>
        </p:spPr>
      </p:pic>
    </p:spTree>
    <p:extLst>
      <p:ext uri="{BB962C8B-B14F-4D97-AF65-F5344CB8AC3E}">
        <p14:creationId xmlns:p14="http://schemas.microsoft.com/office/powerpoint/2010/main" val="252529797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62122" y="143898"/>
            <a:ext cx="10871200" cy="869950"/>
          </a:xfrm>
        </p:spPr>
        <p:txBody>
          <a:bodyPr vert="horz" lIns="91440" tIns="45720" rIns="91440" bIns="45720" anchor="ctr">
            <a:normAutofit/>
          </a:bodyPr>
          <a:lstStyle/>
          <a:p>
            <a:r>
              <a:rPr lang="en-US">
                <a:ea typeface="+mj-lt"/>
                <a:cs typeface="+mj-lt"/>
              </a:rPr>
              <a:t>Labor Market Index - Top Opportunities</a:t>
            </a:r>
            <a:endParaRPr lang="en-US"/>
          </a:p>
        </p:txBody>
      </p:sp>
      <p:sp>
        <p:nvSpPr>
          <p:cNvPr id="7" name="Content Placeholder 6"/>
          <p:cNvSpPr>
            <a:spLocks noGrp="1"/>
          </p:cNvSpPr>
          <p:nvPr>
            <p:ph sz="quarter" idx="4294967295"/>
          </p:nvPr>
        </p:nvSpPr>
        <p:spPr>
          <a:xfrm>
            <a:off x="1603375" y="2438400"/>
            <a:ext cx="10588625" cy="3581400"/>
          </a:xfrm>
        </p:spPr>
        <p:txBody>
          <a:bodyPr vert="horz" lIns="91440" tIns="45720" rIns="91440" bIns="45720" anchor="t">
            <a:normAutofit/>
          </a:bodyPr>
          <a:lstStyle/>
          <a:p>
            <a:r>
              <a:rPr lang="en-US" sz="2800"/>
              <a:t>Registered Nurses </a:t>
            </a:r>
          </a:p>
          <a:p>
            <a:r>
              <a:rPr lang="en-US" sz="2800"/>
              <a:t>Sales Reps – Wholesale &amp; Manufacturing </a:t>
            </a:r>
          </a:p>
          <a:p>
            <a:r>
              <a:rPr lang="en-US" sz="2800"/>
              <a:t>Market Research Analysis &amp; Marketing Specialist </a:t>
            </a:r>
          </a:p>
          <a:p>
            <a:r>
              <a:rPr lang="en-US" sz="2800"/>
              <a:t>Administration Assistants </a:t>
            </a:r>
          </a:p>
          <a:p>
            <a:r>
              <a:rPr lang="en-US" sz="2800"/>
              <a:t>Human Resource Specialist </a:t>
            </a:r>
          </a:p>
          <a:p>
            <a:r>
              <a:rPr lang="en-US" sz="2800"/>
              <a:t>Software Developers</a:t>
            </a:r>
          </a:p>
          <a:p>
            <a:endParaRPr lang="en-US"/>
          </a:p>
        </p:txBody>
      </p:sp>
      <p:sp>
        <p:nvSpPr>
          <p:cNvPr id="6" name="Text Placeholder 5"/>
          <p:cNvSpPr>
            <a:spLocks noGrp="1"/>
          </p:cNvSpPr>
          <p:nvPr>
            <p:ph type="body" sz="quarter" idx="4294967295"/>
          </p:nvPr>
        </p:nvSpPr>
        <p:spPr>
          <a:xfrm>
            <a:off x="594102" y="1767749"/>
            <a:ext cx="11120438" cy="676275"/>
          </a:xfrm>
        </p:spPr>
        <p:txBody>
          <a:bodyPr vert="horz" lIns="91440" tIns="45720" rIns="91440" bIns="45720" rtlCol="0" anchor="ctr">
            <a:normAutofit/>
          </a:bodyPr>
          <a:lstStyle/>
          <a:p>
            <a:pPr marL="0" indent="0">
              <a:buNone/>
            </a:pPr>
            <a:r>
              <a:rPr lang="en-US" sz="3200" u="sng" dirty="0"/>
              <a:t>Entry Level Work 0-2 years' work experience</a:t>
            </a:r>
            <a:r>
              <a:rPr lang="en-US" sz="3600" dirty="0"/>
              <a:t> </a:t>
            </a:r>
          </a:p>
        </p:txBody>
      </p:sp>
      <p:pic>
        <p:nvPicPr>
          <p:cNvPr id="9" name="Picture 3" descr="C:\Users\Student\AppData\Local\Microsoft\Windows\INetCache\IE\4MCS8DB9\512px-Thumbs_up_font_awesome.svg[1].png"/>
          <p:cNvPicPr>
            <a:picLocks noChangeAspect="1" noChangeArrowheads="1"/>
          </p:cNvPicPr>
          <p:nvPr/>
        </p:nvPicPr>
        <p:blipFill>
          <a:blip r:embed="rId3" cstate="print"/>
          <a:srcRect/>
          <a:stretch>
            <a:fillRect/>
          </a:stretch>
        </p:blipFill>
        <p:spPr bwMode="auto">
          <a:xfrm>
            <a:off x="9145876" y="1598908"/>
            <a:ext cx="762000" cy="762000"/>
          </a:xfrm>
          <a:prstGeom prst="rect">
            <a:avLst/>
          </a:prstGeom>
          <a:noFill/>
        </p:spPr>
      </p:pic>
      <p:pic>
        <p:nvPicPr>
          <p:cNvPr id="10" name="Picture 2">
            <a:extLst>
              <a:ext uri="{FF2B5EF4-FFF2-40B4-BE49-F238E27FC236}">
                <a16:creationId xmlns:a16="http://schemas.microsoft.com/office/drawing/2014/main" id="{8747AA6D-7B99-2C95-7941-CEBBB6CB9A7D}"/>
              </a:ext>
            </a:extLst>
          </p:cNvPr>
          <p:cNvPicPr>
            <a:picLocks noChangeAspect="1"/>
          </p:cNvPicPr>
          <p:nvPr/>
        </p:nvPicPr>
        <p:blipFill>
          <a:blip r:embed="rId4"/>
          <a:stretch>
            <a:fillRect/>
          </a:stretch>
        </p:blipFill>
        <p:spPr>
          <a:xfrm>
            <a:off x="2147" y="5957631"/>
            <a:ext cx="12187707" cy="899216"/>
          </a:xfrm>
          <a:prstGeom prst="rect">
            <a:avLst/>
          </a:prstGeom>
        </p:spPr>
      </p:pic>
      <p:pic>
        <p:nvPicPr>
          <p:cNvPr id="2" name="Picture 3" descr="A picture containing logo&#10;&#10;Description automatically generated">
            <a:extLst>
              <a:ext uri="{FF2B5EF4-FFF2-40B4-BE49-F238E27FC236}">
                <a16:creationId xmlns:a16="http://schemas.microsoft.com/office/drawing/2014/main" id="{11B7EF0D-8394-46B0-F70F-95F80638F7AB}"/>
              </a:ext>
            </a:extLst>
          </p:cNvPr>
          <p:cNvPicPr>
            <a:picLocks noChangeAspect="1"/>
          </p:cNvPicPr>
          <p:nvPr/>
        </p:nvPicPr>
        <p:blipFill>
          <a:blip r:embed="rId5"/>
          <a:stretch>
            <a:fillRect/>
          </a:stretch>
        </p:blipFill>
        <p:spPr>
          <a:xfrm>
            <a:off x="10327203" y="5791447"/>
            <a:ext cx="1809750" cy="876300"/>
          </a:xfrm>
          <a:prstGeom prst="rect">
            <a:avLst/>
          </a:prstGeom>
        </p:spPr>
      </p:pic>
    </p:spTree>
    <p:extLst>
      <p:ext uri="{BB962C8B-B14F-4D97-AF65-F5344CB8AC3E}">
        <p14:creationId xmlns:p14="http://schemas.microsoft.com/office/powerpoint/2010/main" val="13901108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96EA7-4027-C9F6-21A2-3A07F7D114FD}"/>
              </a:ext>
            </a:extLst>
          </p:cNvPr>
          <p:cNvSpPr>
            <a:spLocks noGrp="1"/>
          </p:cNvSpPr>
          <p:nvPr>
            <p:ph type="body" sz="quarter" idx="1"/>
          </p:nvPr>
        </p:nvSpPr>
        <p:spPr/>
        <p:txBody>
          <a:bodyPr/>
          <a:lstStyle/>
          <a:p>
            <a:r>
              <a:rPr lang="en-US"/>
              <a:t>Final Thoughts</a:t>
            </a:r>
          </a:p>
        </p:txBody>
      </p:sp>
    </p:spTree>
    <p:extLst>
      <p:ext uri="{BB962C8B-B14F-4D97-AF65-F5344CB8AC3E}">
        <p14:creationId xmlns:p14="http://schemas.microsoft.com/office/powerpoint/2010/main" val="13047806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3"/>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B43EF0-6E8B-FEBF-3EA9-8C14C9F2732A}"/>
              </a:ext>
            </a:extLst>
          </p:cNvPr>
          <p:cNvSpPr>
            <a:spLocks noGrp="1"/>
          </p:cNvSpPr>
          <p:nvPr>
            <p:ph type="body" idx="1"/>
          </p:nvPr>
        </p:nvSpPr>
        <p:spPr>
          <a:xfrm>
            <a:off x="680831" y="1747180"/>
            <a:ext cx="10830337" cy="3363639"/>
          </a:xfrm>
        </p:spPr>
        <p:txBody>
          <a:bodyPr/>
          <a:lstStyle/>
          <a:p>
            <a:pPr marL="0" indent="0">
              <a:buNone/>
            </a:pPr>
            <a:endParaRPr lang="en-US" sz="1400"/>
          </a:p>
          <a:p>
            <a:r>
              <a:rPr lang="en-US"/>
              <a:t>What conversations should you be having with your students?</a:t>
            </a:r>
          </a:p>
          <a:p>
            <a:pPr marL="0" indent="0">
              <a:buNone/>
            </a:pPr>
            <a:endParaRPr lang="en-US" sz="1800"/>
          </a:p>
          <a:p>
            <a:r>
              <a:rPr lang="en-US"/>
              <a:t>How does knowing this information assist your students?</a:t>
            </a:r>
          </a:p>
          <a:p>
            <a:pPr marL="0" indent="0">
              <a:buNone/>
            </a:pPr>
            <a:endParaRPr lang="en-US" sz="1800"/>
          </a:p>
          <a:p>
            <a:endParaRPr lang="en-US"/>
          </a:p>
        </p:txBody>
      </p:sp>
      <p:sp>
        <p:nvSpPr>
          <p:cNvPr id="3" name="Title 2">
            <a:extLst>
              <a:ext uri="{FF2B5EF4-FFF2-40B4-BE49-F238E27FC236}">
                <a16:creationId xmlns:a16="http://schemas.microsoft.com/office/drawing/2014/main" id="{E7873D9F-B832-93C4-8493-69F599FB250A}"/>
              </a:ext>
            </a:extLst>
          </p:cNvPr>
          <p:cNvSpPr txBox="1">
            <a:spLocks/>
          </p:cNvSpPr>
          <p:nvPr/>
        </p:nvSpPr>
        <p:spPr>
          <a:xfrm>
            <a:off x="1320800" y="273050"/>
            <a:ext cx="10871200" cy="8699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US"/>
              <a:t>Final Thoughts</a:t>
            </a:r>
          </a:p>
        </p:txBody>
      </p:sp>
    </p:spTree>
    <p:extLst>
      <p:ext uri="{BB962C8B-B14F-4D97-AF65-F5344CB8AC3E}">
        <p14:creationId xmlns:p14="http://schemas.microsoft.com/office/powerpoint/2010/main" val="23130960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a:t>Q &amp; A</a:t>
            </a:r>
            <a:endParaRPr/>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31</a:t>
            </a:fld>
            <a:endParaRPr/>
          </a:p>
        </p:txBody>
      </p:sp>
      <p:pic>
        <p:nvPicPr>
          <p:cNvPr id="3" name="Picture 2" descr="Shape, circle&#10;&#10;Description automatically generated">
            <a:extLst>
              <a:ext uri="{FF2B5EF4-FFF2-40B4-BE49-F238E27FC236}">
                <a16:creationId xmlns:a16="http://schemas.microsoft.com/office/drawing/2014/main" id="{4C7CD071-87C5-9D87-C7E4-58F3CB6B42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44408" y="1506187"/>
            <a:ext cx="8687012" cy="4748900"/>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3"/>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3"/>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3"/>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gn="ctr">
              <a:defRPr sz="4800">
                <a:solidFill>
                  <a:srgbClr val="FFFFFF"/>
                </a:solidFill>
              </a:defRPr>
            </a:lvl1pPr>
          </a:lstStyle>
          <a:p>
            <a:r>
              <a:t>NPFC</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3"/>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36</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3"/>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3"/>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4"/>
          <a:stretch>
            <a:fillRect/>
          </a:stretch>
        </p:blipFill>
        <p:spPr>
          <a:xfrm>
            <a:off x="3048000" y="2796851"/>
            <a:ext cx="6096000" cy="2405063"/>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3"/>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37</a:t>
            </a:fld>
            <a:endParaRPr/>
          </a:p>
        </p:txBody>
      </p:sp>
      <p:pic>
        <p:nvPicPr>
          <p:cNvPr id="262" name="Google Shape;112;p25" descr="Google Shape;112;p25"/>
          <p:cNvPicPr>
            <a:picLocks noChangeAspect="1"/>
          </p:cNvPicPr>
          <p:nvPr/>
        </p:nvPicPr>
        <p:blipFill>
          <a:blip r:embed="rId4"/>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5"/>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6"/>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7"/>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8"/>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9"/>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10"/>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1"/>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2"/>
          <a:stretch>
            <a:fillRect/>
          </a:stretch>
        </p:blipFill>
        <p:spPr>
          <a:xfrm>
            <a:off x="7194831" y="4982028"/>
            <a:ext cx="3619501" cy="1743076"/>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4</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a:t>About Options</a:t>
            </a:r>
          </a:p>
        </p:txBody>
      </p:sp>
      <p:pic>
        <p:nvPicPr>
          <p:cNvPr id="3" name="Picture 3">
            <a:extLst>
              <a:ext uri="{FF2B5EF4-FFF2-40B4-BE49-F238E27FC236}">
                <a16:creationId xmlns:a16="http://schemas.microsoft.com/office/drawing/2014/main" id="{1F8EF261-3E81-3522-D623-46470E12893A}"/>
              </a:ext>
            </a:extLst>
          </p:cNvPr>
          <p:cNvPicPr>
            <a:picLocks noChangeAspect="1"/>
          </p:cNvPicPr>
          <p:nvPr/>
        </p:nvPicPr>
        <p:blipFill>
          <a:blip r:embed="rId3"/>
          <a:stretch>
            <a:fillRect/>
          </a:stretch>
        </p:blipFill>
        <p:spPr>
          <a:xfrm>
            <a:off x="667560" y="1622266"/>
            <a:ext cx="4626428" cy="4615542"/>
          </a:xfrm>
          <a:prstGeom prst="rect">
            <a:avLst/>
          </a:prstGeom>
        </p:spPr>
      </p:pic>
      <p:sp>
        <p:nvSpPr>
          <p:cNvPr id="4" name="TextBox 3">
            <a:extLst>
              <a:ext uri="{FF2B5EF4-FFF2-40B4-BE49-F238E27FC236}">
                <a16:creationId xmlns:a16="http://schemas.microsoft.com/office/drawing/2014/main" id="{15730A06-CBD0-7141-971C-620F6076CC28}"/>
              </a:ext>
            </a:extLst>
          </p:cNvPr>
          <p:cNvSpPr txBox="1"/>
          <p:nvPr/>
        </p:nvSpPr>
        <p:spPr>
          <a:xfrm>
            <a:off x="5890054" y="1622561"/>
            <a:ext cx="571500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q"/>
            </a:pPr>
            <a:r>
              <a:rPr lang="en-US" sz="2800">
                <a:latin typeface="Tw Cen MT"/>
                <a:cs typeface="Arial"/>
              </a:rPr>
              <a:t> A program of Goddard Riverside </a:t>
            </a:r>
            <a:r>
              <a:rPr lang="en-US" sz="2800">
                <a:latin typeface="TW Cen MT"/>
                <a:cs typeface="Arial"/>
              </a:rPr>
              <a:t> (based in NYC)</a:t>
            </a:r>
            <a:r>
              <a:rPr lang="en-US" sz="2800">
                <a:latin typeface="Tw Cen MT"/>
                <a:cs typeface="Arial"/>
              </a:rPr>
              <a:t>​</a:t>
            </a:r>
            <a:br>
              <a:rPr lang="en-US" sz="2800">
                <a:latin typeface="Tw Cen MT"/>
                <a:cs typeface="Arial"/>
              </a:rPr>
            </a:br>
            <a:endParaRPr lang="en-US" sz="2800">
              <a:latin typeface="Calibri"/>
              <a:cs typeface="Calibri"/>
            </a:endParaRPr>
          </a:p>
          <a:p>
            <a:pPr marL="285750" indent="-285750">
              <a:buFont typeface="Wingdings"/>
              <a:buChar char="q"/>
            </a:pPr>
            <a:r>
              <a:rPr lang="en-US" sz="2800">
                <a:latin typeface="Tw Cen MT"/>
                <a:cs typeface="Arial"/>
              </a:rPr>
              <a:t> Founded 1986 as direct service access center ​</a:t>
            </a:r>
            <a:endParaRPr lang="en-US" sz="2800">
              <a:latin typeface="Calibri"/>
              <a:cs typeface="Calibri"/>
            </a:endParaRPr>
          </a:p>
          <a:p>
            <a:pPr>
              <a:buChar char="•"/>
            </a:pPr>
            <a:endParaRPr lang="en-US" sz="2800">
              <a:latin typeface="Tw Cen MT"/>
              <a:cs typeface="Arial"/>
            </a:endParaRPr>
          </a:p>
          <a:p>
            <a:r>
              <a:rPr lang="en-US" sz="2800">
                <a:latin typeface="Tw Cen MT"/>
                <a:cs typeface="Arial"/>
              </a:rPr>
              <a:t>Today​</a:t>
            </a:r>
            <a:endParaRPr lang="en-US" sz="2800">
              <a:latin typeface="Calibri"/>
              <a:cs typeface="Calibri"/>
            </a:endParaRPr>
          </a:p>
          <a:p>
            <a:pPr marL="285750" indent="228600">
              <a:buFont typeface="Wingdings"/>
              <a:buChar char="Ø"/>
            </a:pPr>
            <a:r>
              <a:rPr lang="en-US" sz="2800">
                <a:latin typeface="Tw Cen MT"/>
                <a:cs typeface="Arial"/>
              </a:rPr>
              <a:t>Access Program​</a:t>
            </a:r>
            <a:endParaRPr lang="en-US" sz="2800"/>
          </a:p>
          <a:p>
            <a:pPr marL="285750" lvl="1" indent="228600">
              <a:buFont typeface="Wingdings"/>
              <a:buChar char="Ø"/>
            </a:pPr>
            <a:r>
              <a:rPr lang="en-US" sz="2800">
                <a:latin typeface="Tw Cen MT"/>
                <a:cs typeface="Arial"/>
              </a:rPr>
              <a:t>Success Program​</a:t>
            </a:r>
          </a:p>
          <a:p>
            <a:pPr marL="285750" lvl="1" indent="228600">
              <a:buFont typeface="Wingdings"/>
              <a:buChar char="Ø"/>
            </a:pPr>
            <a:r>
              <a:rPr lang="en-US" sz="2800">
                <a:latin typeface="Tw Cen MT"/>
                <a:cs typeface="Arial"/>
              </a:rPr>
              <a:t>Professional Development Program</a:t>
            </a:r>
            <a:endParaRPr lang="en-US" sz="2800" b="0" i="0" u="none" strike="noStrike">
              <a:solidFill>
                <a:srgbClr val="000000"/>
              </a:solidFill>
              <a:latin typeface="Tw Cen MT"/>
              <a:cs typeface="Arial"/>
            </a:endParaRPr>
          </a:p>
        </p:txBody>
      </p:sp>
    </p:spTree>
    <p:extLst>
      <p:ext uri="{BB962C8B-B14F-4D97-AF65-F5344CB8AC3E}">
        <p14:creationId xmlns:p14="http://schemas.microsoft.com/office/powerpoint/2010/main" val="25450716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a:p>
        </p:txBody>
      </p:sp>
      <p:sp>
        <p:nvSpPr>
          <p:cNvPr id="192" name="Title 1"/>
          <p:cNvSpPr txBox="1"/>
          <p:nvPr/>
        </p:nvSpPr>
        <p:spPr>
          <a:xfrm>
            <a:off x="737615" y="629231"/>
            <a:ext cx="10424161" cy="13111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a:t>Housekeeping</a:t>
            </a:r>
          </a:p>
          <a:p>
            <a:endParaRPr/>
          </a:p>
        </p:txBody>
      </p:sp>
      <p:sp>
        <p:nvSpPr>
          <p:cNvPr id="2" name="Content Placeholder 2">
            <a:extLst>
              <a:ext uri="{FF2B5EF4-FFF2-40B4-BE49-F238E27FC236}">
                <a16:creationId xmlns:a16="http://schemas.microsoft.com/office/drawing/2014/main" id="{C14B1675-FB60-8BC4-8B0B-926DDD285AB8}"/>
              </a:ext>
            </a:extLst>
          </p:cNvPr>
          <p:cNvSpPr>
            <a:spLocks noGrp="1"/>
          </p:cNvSpPr>
          <p:nvPr/>
        </p:nvSpPr>
        <p:spPr bwMode="auto">
          <a:xfrm>
            <a:off x="1225079" y="1284514"/>
            <a:ext cx="945749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6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500"/>
              </a:spcBef>
              <a:buNone/>
            </a:pPr>
            <a:endParaRPr lang="en-US" altLang="en-US">
              <a:ea typeface="+mn-lt"/>
              <a:cs typeface="+mn-lt"/>
            </a:endParaRPr>
          </a:p>
          <a:p>
            <a:pPr marL="318770" indent="-318770">
              <a:lnSpc>
                <a:spcPct val="120000"/>
              </a:lnSpc>
              <a:spcBef>
                <a:spcPts val="500"/>
              </a:spcBef>
            </a:pPr>
            <a:r>
              <a:rPr lang="en-US">
                <a:ea typeface="+mn-lt"/>
                <a:cs typeface="+mn-lt"/>
              </a:rPr>
              <a:t>Evaluation</a:t>
            </a:r>
            <a:endParaRPr lang="en-US" altLang="en-US">
              <a:ea typeface="+mn-lt"/>
              <a:cs typeface="+mn-lt"/>
            </a:endParaRPr>
          </a:p>
          <a:p>
            <a:pPr marL="318770" indent="-318770">
              <a:lnSpc>
                <a:spcPct val="120000"/>
              </a:lnSpc>
              <a:spcBef>
                <a:spcPts val="500"/>
              </a:spcBef>
            </a:pPr>
            <a:r>
              <a:rPr lang="en-US">
                <a:ea typeface="+mn-lt"/>
                <a:cs typeface="+mn-lt"/>
              </a:rPr>
              <a:t>One Mic </a:t>
            </a:r>
          </a:p>
          <a:p>
            <a:pPr marL="318770" indent="-318770">
              <a:lnSpc>
                <a:spcPct val="120000"/>
              </a:lnSpc>
              <a:spcBef>
                <a:spcPts val="500"/>
              </a:spcBef>
            </a:pPr>
            <a:r>
              <a:rPr lang="en-US">
                <a:ea typeface="+mn-lt"/>
                <a:cs typeface="+mn-lt"/>
              </a:rPr>
              <a:t>Cameras on is Highly Encouraged </a:t>
            </a:r>
          </a:p>
          <a:p>
            <a:pPr marL="318770" indent="-318770">
              <a:lnSpc>
                <a:spcPct val="120000"/>
              </a:lnSpc>
              <a:spcBef>
                <a:spcPts val="500"/>
              </a:spcBef>
            </a:pPr>
            <a:r>
              <a:rPr lang="en-US">
                <a:ea typeface="+mn-lt"/>
                <a:cs typeface="+mn-lt"/>
              </a:rPr>
              <a:t>Participation Highly Encouraged </a:t>
            </a:r>
            <a:endParaRPr lang="en-US" altLang="en-US"/>
          </a:p>
          <a:p>
            <a:pPr marL="318770" indent="-318770">
              <a:lnSpc>
                <a:spcPct val="120000"/>
              </a:lnSpc>
              <a:spcBef>
                <a:spcPts val="500"/>
              </a:spcBef>
            </a:pPr>
            <a:r>
              <a:rPr lang="en-US" altLang="en-US"/>
              <a:t>Step Up, Step Back</a:t>
            </a:r>
          </a:p>
        </p:txBody>
      </p:sp>
      <p:pic>
        <p:nvPicPr>
          <p:cNvPr id="3" name="Picture 3">
            <a:extLst>
              <a:ext uri="{FF2B5EF4-FFF2-40B4-BE49-F238E27FC236}">
                <a16:creationId xmlns:a16="http://schemas.microsoft.com/office/drawing/2014/main" id="{DEBC11EC-79C2-5F02-A300-C9B95A9CCDA7}"/>
              </a:ext>
            </a:extLst>
          </p:cNvPr>
          <p:cNvPicPr>
            <a:picLocks noChangeAspect="1"/>
          </p:cNvPicPr>
          <p:nvPr/>
        </p:nvPicPr>
        <p:blipFill>
          <a:blip r:embed="rId3"/>
          <a:stretch>
            <a:fillRect/>
          </a:stretch>
        </p:blipFill>
        <p:spPr>
          <a:xfrm>
            <a:off x="7064829" y="1707580"/>
            <a:ext cx="4180114" cy="4313696"/>
          </a:xfrm>
          <a:prstGeom prst="rect">
            <a:avLst/>
          </a:prstGeom>
        </p:spPr>
      </p:pic>
    </p:spTree>
    <p:extLst>
      <p:ext uri="{BB962C8B-B14F-4D97-AF65-F5344CB8AC3E}">
        <p14:creationId xmlns:p14="http://schemas.microsoft.com/office/powerpoint/2010/main" val="1063299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a:t>Presenter </a:t>
            </a:r>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6</a:t>
            </a:fld>
            <a:endParaRPr/>
          </a:p>
        </p:txBody>
      </p:sp>
      <p:sp>
        <p:nvSpPr>
          <p:cNvPr id="197" name="Title 1"/>
          <p:cNvSpPr txBox="1"/>
          <p:nvPr/>
        </p:nvSpPr>
        <p:spPr>
          <a:xfrm>
            <a:off x="263434" y="1540891"/>
            <a:ext cx="10805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nSpc>
                <a:spcPct val="90000"/>
              </a:lnSpc>
              <a:defRPr sz="4400" u="sng">
                <a:latin typeface="Helvetica Neue"/>
                <a:ea typeface="Helvetica Neue"/>
                <a:cs typeface="Helvetica Neue"/>
                <a:sym typeface="Helvetica Neue"/>
              </a:defRPr>
            </a:lvl1pPr>
          </a:lstStyle>
          <a:p>
            <a:r>
              <a:rPr lang="en-US"/>
              <a:t>Christina Ramos</a:t>
            </a:r>
            <a:endParaRPr/>
          </a:p>
        </p:txBody>
      </p:sp>
      <p:sp>
        <p:nvSpPr>
          <p:cNvPr id="198" name="Content Placeholder 2"/>
          <p:cNvSpPr txBox="1"/>
          <p:nvPr/>
        </p:nvSpPr>
        <p:spPr>
          <a:xfrm>
            <a:off x="261081" y="2396223"/>
            <a:ext cx="11933678" cy="2987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nSpc>
                <a:spcPct val="90000"/>
              </a:lnSpc>
              <a:spcBef>
                <a:spcPts val="1000"/>
              </a:spcBef>
              <a:defRPr sz="2800"/>
            </a:pPr>
            <a:r>
              <a:rPr lang="en-US" i="1"/>
              <a:t>Trainer/College Access Counselor</a:t>
            </a:r>
            <a:r>
              <a:rPr i="1"/>
              <a:t>, </a:t>
            </a:r>
            <a:r>
              <a:rPr lang="en-US" i="1"/>
              <a:t>Options Institute </a:t>
            </a:r>
          </a:p>
          <a:p>
            <a:pPr marL="342900" indent="-342900">
              <a:lnSpc>
                <a:spcPct val="90000"/>
              </a:lnSpc>
              <a:spcBef>
                <a:spcPts val="1000"/>
              </a:spcBef>
              <a:buFont typeface="Wingdings"/>
              <a:buChar char="q"/>
              <a:defRPr sz="2800"/>
            </a:pPr>
            <a:r>
              <a:rPr lang="en-US" sz="2400">
                <a:ea typeface="+mn-lt"/>
                <a:cs typeface="+mn-lt"/>
              </a:rPr>
              <a:t>Born and raised in the Bronx, New York. </a:t>
            </a:r>
          </a:p>
          <a:p>
            <a:pPr marL="342900" indent="-342900">
              <a:lnSpc>
                <a:spcPct val="90000"/>
              </a:lnSpc>
              <a:spcBef>
                <a:spcPts val="1000"/>
              </a:spcBef>
              <a:buFont typeface="Wingdings"/>
              <a:buChar char="q"/>
              <a:defRPr sz="2800"/>
            </a:pPr>
            <a:r>
              <a:rPr lang="en-US" sz="2400">
                <a:ea typeface="+mn-lt"/>
                <a:cs typeface="+mn-lt"/>
              </a:rPr>
              <a:t> Worked with the Department of Education for about 7 years, as a math teacher, mentor, and coach. </a:t>
            </a:r>
            <a:endParaRPr lang="en-US"/>
          </a:p>
          <a:p>
            <a:pPr marL="342900" indent="-342900">
              <a:lnSpc>
                <a:spcPct val="90000"/>
              </a:lnSpc>
              <a:spcBef>
                <a:spcPts val="1000"/>
              </a:spcBef>
              <a:buFont typeface="Wingdings"/>
              <a:buChar char="q"/>
              <a:defRPr sz="2800"/>
            </a:pPr>
            <a:r>
              <a:rPr lang="en-US" sz="2400">
                <a:ea typeface="+mn-lt"/>
                <a:cs typeface="+mn-lt"/>
              </a:rPr>
              <a:t>Passionate about bridging the academic achievement gap and supporting students with college and career readiness. </a:t>
            </a:r>
          </a:p>
          <a:p>
            <a:pPr marL="342900" indent="-342900">
              <a:lnSpc>
                <a:spcPct val="90000"/>
              </a:lnSpc>
              <a:spcBef>
                <a:spcPts val="1000"/>
              </a:spcBef>
              <a:buFont typeface="Wingdings"/>
              <a:buChar char="q"/>
              <a:defRPr sz="2800"/>
            </a:pPr>
            <a:r>
              <a:rPr lang="en-US" sz="2400">
                <a:ea typeface="+mn-lt"/>
                <a:cs typeface="+mn-lt"/>
              </a:rPr>
              <a:t> Enjoys traveling, trying new restaurants, drawing and binge-watching Netflix series.</a:t>
            </a:r>
            <a:endParaRPr lang="en-US" sz="2400"/>
          </a:p>
        </p:txBody>
      </p:sp>
    </p:spTree>
    <p:extLst>
      <p:ext uri="{BB962C8B-B14F-4D97-AF65-F5344CB8AC3E}">
        <p14:creationId xmlns:p14="http://schemas.microsoft.com/office/powerpoint/2010/main" val="1981594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7</a:t>
            </a:fld>
            <a:endParaRPr/>
          </a:p>
        </p:txBody>
      </p:sp>
      <p:sp>
        <p:nvSpPr>
          <p:cNvPr id="192" name="Title 1"/>
          <p:cNvSpPr txBox="1"/>
          <p:nvPr/>
        </p:nvSpPr>
        <p:spPr>
          <a:xfrm>
            <a:off x="737615" y="629231"/>
            <a:ext cx="10424161" cy="7645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Objectives</a:t>
            </a:r>
          </a:p>
        </p:txBody>
      </p:sp>
      <p:sp>
        <p:nvSpPr>
          <p:cNvPr id="2" name="TextBox 4">
            <a:extLst>
              <a:ext uri="{FF2B5EF4-FFF2-40B4-BE49-F238E27FC236}">
                <a16:creationId xmlns:a16="http://schemas.microsoft.com/office/drawing/2014/main" id="{6CD96E6E-D7B9-32F9-2128-B54762936E91}"/>
              </a:ext>
            </a:extLst>
          </p:cNvPr>
          <p:cNvSpPr txBox="1"/>
          <p:nvPr/>
        </p:nvSpPr>
        <p:spPr>
          <a:xfrm>
            <a:off x="739991" y="1643760"/>
            <a:ext cx="10574266" cy="3108543"/>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indent="0">
              <a:buNone/>
            </a:pPr>
            <a:r>
              <a:rPr lang="en-US" sz="2800"/>
              <a:t>After this workshop, attendees will be able to…</a:t>
            </a:r>
            <a:endParaRPr lang="en-US" sz="2800">
              <a:ea typeface="+mn-lt"/>
              <a:cs typeface="+mn-lt"/>
            </a:endParaRPr>
          </a:p>
          <a:p>
            <a:endParaRPr lang="en-US" sz="2800">
              <a:ea typeface="+mn-lt"/>
              <a:cs typeface="+mn-lt"/>
            </a:endParaRPr>
          </a:p>
          <a:p>
            <a:pPr>
              <a:buFont typeface="Wingdings,Sans-Serif"/>
              <a:buChar char="q"/>
            </a:pPr>
            <a:r>
              <a:rPr lang="en-US" sz="2800">
                <a:ea typeface="+mn-lt"/>
                <a:cs typeface="+mn-lt"/>
              </a:rPr>
              <a:t>  Understand the changes coming in the work field</a:t>
            </a:r>
          </a:p>
          <a:p>
            <a:endParaRPr lang="en-US" sz="2800">
              <a:ea typeface="+mn-lt"/>
              <a:cs typeface="+mn-lt"/>
            </a:endParaRPr>
          </a:p>
          <a:p>
            <a:pPr>
              <a:buFont typeface="Wingdings,Sans-Serif"/>
              <a:buChar char="q"/>
            </a:pPr>
            <a:r>
              <a:rPr lang="en-US" sz="2800">
                <a:ea typeface="+mn-lt"/>
                <a:cs typeface="+mn-lt"/>
              </a:rPr>
              <a:t>  Expand knowledge of declining fields</a:t>
            </a:r>
          </a:p>
          <a:p>
            <a:pPr>
              <a:buFont typeface="Wingdings,Sans-Serif"/>
              <a:buChar char="q"/>
            </a:pPr>
            <a:endParaRPr lang="en-US" sz="2800">
              <a:ea typeface="+mn-lt"/>
              <a:cs typeface="+mn-lt"/>
            </a:endParaRPr>
          </a:p>
          <a:p>
            <a:pPr>
              <a:buFont typeface="Wingdings,Sans-Serif"/>
              <a:buChar char="q"/>
            </a:pPr>
            <a:r>
              <a:rPr lang="en-US" sz="2800">
                <a:ea typeface="+mn-lt"/>
                <a:cs typeface="+mn-lt"/>
              </a:rPr>
              <a:t>  Have conversations with students about their dreams and pursuits </a:t>
            </a:r>
            <a:endParaRPr lang="en-US" sz="280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rPr/>
              <a:t>8</a:t>
            </a:fld>
            <a:endParaRPr/>
          </a:p>
        </p:txBody>
      </p:sp>
      <p:sp>
        <p:nvSpPr>
          <p:cNvPr id="188" name="Title 1"/>
          <p:cNvSpPr txBox="1"/>
          <p:nvPr/>
        </p:nvSpPr>
        <p:spPr>
          <a:xfrm>
            <a:off x="737615" y="629231"/>
            <a:ext cx="10424161" cy="76454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Agenda</a:t>
            </a:r>
          </a:p>
        </p:txBody>
      </p:sp>
      <p:sp>
        <p:nvSpPr>
          <p:cNvPr id="189" name="TextBox 5"/>
          <p:cNvSpPr txBox="1"/>
          <p:nvPr/>
        </p:nvSpPr>
        <p:spPr>
          <a:xfrm>
            <a:off x="643819" y="1532626"/>
            <a:ext cx="8302061" cy="3693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lvl1pPr marL="285750" indent="-285750">
              <a:buSzPct val="100000"/>
              <a:buFont typeface="Arial"/>
              <a:buChar char="•"/>
              <a:defRPr>
                <a:latin typeface="Calibri Light"/>
                <a:ea typeface="Calibri Light"/>
                <a:cs typeface="Calibri Light"/>
                <a:sym typeface="Calibri Light"/>
              </a:defRPr>
            </a:lvl1pPr>
          </a:lstStyle>
          <a:p>
            <a:endParaRPr lang="en-US"/>
          </a:p>
        </p:txBody>
      </p:sp>
      <p:sp>
        <p:nvSpPr>
          <p:cNvPr id="2" name="TextBox 5">
            <a:extLst>
              <a:ext uri="{FF2B5EF4-FFF2-40B4-BE49-F238E27FC236}">
                <a16:creationId xmlns:a16="http://schemas.microsoft.com/office/drawing/2014/main" id="{946D8030-15B2-AFDB-8826-24C783693CC9}"/>
              </a:ext>
            </a:extLst>
          </p:cNvPr>
          <p:cNvSpPr txBox="1"/>
          <p:nvPr/>
        </p:nvSpPr>
        <p:spPr>
          <a:xfrm>
            <a:off x="654116" y="1717977"/>
            <a:ext cx="9234467" cy="4801314"/>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buFont typeface="Wingdings"/>
              <a:buChar char="q"/>
            </a:pPr>
            <a:r>
              <a:rPr lang="en-US" sz="3200"/>
              <a:t>  Blast from the Past</a:t>
            </a:r>
          </a:p>
          <a:p>
            <a:endParaRPr lang="en-US" sz="3200"/>
          </a:p>
          <a:p>
            <a:pPr>
              <a:buFont typeface="Wingdings"/>
              <a:buChar char="q"/>
            </a:pPr>
            <a:r>
              <a:rPr lang="en-US" sz="3200"/>
              <a:t>  Future of Work</a:t>
            </a:r>
          </a:p>
          <a:p>
            <a:endParaRPr lang="en-US" sz="3200"/>
          </a:p>
          <a:p>
            <a:pPr>
              <a:buFont typeface="Wingdings"/>
              <a:buChar char="q"/>
            </a:pPr>
            <a:r>
              <a:rPr lang="en-US" sz="3200"/>
              <a:t>  Impact on Students</a:t>
            </a:r>
          </a:p>
          <a:p>
            <a:endParaRPr lang="en-US" sz="3200"/>
          </a:p>
          <a:p>
            <a:pPr>
              <a:buFont typeface="Wingdings"/>
              <a:buChar char="q"/>
            </a:pPr>
            <a:r>
              <a:rPr lang="en-US" sz="3200"/>
              <a:t>  Final Thoughts</a:t>
            </a:r>
          </a:p>
          <a:p>
            <a:endParaRPr lang="en-US" sz="3200"/>
          </a:p>
          <a:p>
            <a:pPr>
              <a:buFont typeface="Wingdings"/>
              <a:buChar char="q"/>
            </a:pPr>
            <a:r>
              <a:rPr lang="en-US" sz="3200"/>
              <a:t>  Questions &amp; Answers </a:t>
            </a:r>
          </a:p>
          <a:p>
            <a:endParaRPr lang="en-US"/>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A45EFF-E29F-2A9D-A6D6-EE5060BEC819}"/>
              </a:ext>
            </a:extLst>
          </p:cNvPr>
          <p:cNvSpPr>
            <a:spLocks noGrp="1"/>
          </p:cNvSpPr>
          <p:nvPr>
            <p:ph type="body" sz="quarter" idx="1"/>
          </p:nvPr>
        </p:nvSpPr>
        <p:spPr/>
        <p:txBody>
          <a:bodyPr anchor="t"/>
          <a:lstStyle/>
          <a:p>
            <a:pPr algn="ctr"/>
            <a:endParaRPr lang="en-US"/>
          </a:p>
          <a:p>
            <a:pPr algn="ctr"/>
            <a:endParaRPr lang="en-US"/>
          </a:p>
        </p:txBody>
      </p:sp>
      <p:sp>
        <p:nvSpPr>
          <p:cNvPr id="4" name="Title 1">
            <a:extLst>
              <a:ext uri="{FF2B5EF4-FFF2-40B4-BE49-F238E27FC236}">
                <a16:creationId xmlns:a16="http://schemas.microsoft.com/office/drawing/2014/main" id="{CB507014-E4E1-DF23-06B0-214B27F3C455}"/>
              </a:ext>
            </a:extLst>
          </p:cNvPr>
          <p:cNvSpPr txBox="1"/>
          <p:nvPr/>
        </p:nvSpPr>
        <p:spPr>
          <a:xfrm>
            <a:off x="955039" y="3795680"/>
            <a:ext cx="10424161" cy="9233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rPr lang="en-US" sz="6000"/>
              <a:t>Blast from the Past</a:t>
            </a:r>
            <a:endParaRPr sz="6000"/>
          </a:p>
        </p:txBody>
      </p:sp>
    </p:spTree>
    <p:extLst>
      <p:ext uri="{BB962C8B-B14F-4D97-AF65-F5344CB8AC3E}">
        <p14:creationId xmlns:p14="http://schemas.microsoft.com/office/powerpoint/2010/main" val="1849680582"/>
      </p:ext>
    </p:extLst>
  </p:cSld>
  <p:clrMapOvr>
    <a:masterClrMapping/>
  </p:clrMapOvr>
  <p:transition spd="med"/>
</p:sld>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werPoint Institut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E9C94F494624AA1950256370B0231" ma:contentTypeVersion="15" ma:contentTypeDescription="Create a new document." ma:contentTypeScope="" ma:versionID="686855182d34e3ca5bef7af43a7ec3e9">
  <xsd:schema xmlns:xsd="http://www.w3.org/2001/XMLSchema" xmlns:xs="http://www.w3.org/2001/XMLSchema" xmlns:p="http://schemas.microsoft.com/office/2006/metadata/properties" xmlns:ns3="e63fe929-50f1-4b6f-bae4-f753f17b0898" xmlns:ns4="dd077e94-55d7-412b-be4d-eb825a0d5dff" targetNamespace="http://schemas.microsoft.com/office/2006/metadata/properties" ma:root="true" ma:fieldsID="ac3bc89eb6c1148b4cad7f21fe224f43" ns3:_="" ns4:_="">
    <xsd:import namespace="e63fe929-50f1-4b6f-bae4-f753f17b0898"/>
    <xsd:import namespace="dd077e94-55d7-412b-be4d-eb825a0d5d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fe929-50f1-4b6f-bae4-f753f17b0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077e94-55d7-412b-be4d-eb825a0d5d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63fe929-50f1-4b6f-bae4-f753f17b0898" xsi:nil="true"/>
  </documentManagement>
</p:properties>
</file>

<file path=customXml/itemProps1.xml><?xml version="1.0" encoding="utf-8"?>
<ds:datastoreItem xmlns:ds="http://schemas.openxmlformats.org/officeDocument/2006/customXml" ds:itemID="{919CF823-9B70-4541-B891-F45EA8EF1130}">
  <ds:schemaRefs>
    <ds:schemaRef ds:uri="dd077e94-55d7-412b-be4d-eb825a0d5dff"/>
    <ds:schemaRef ds:uri="e63fe929-50f1-4b6f-bae4-f753f17b08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20A4D7-761B-462C-8A13-3AD8E87099E9}">
  <ds:schemaRefs>
    <ds:schemaRef ds:uri="http://schemas.microsoft.com/sharepoint/v3/contenttype/forms"/>
  </ds:schemaRefs>
</ds:datastoreItem>
</file>

<file path=customXml/itemProps3.xml><?xml version="1.0" encoding="utf-8"?>
<ds:datastoreItem xmlns:ds="http://schemas.openxmlformats.org/officeDocument/2006/customXml" ds:itemID="{399697D2-4288-4411-A3F3-49C1546F44D5}">
  <ds:schemaRefs>
    <ds:schemaRef ds:uri="dd077e94-55d7-412b-be4d-eb825a0d5dff"/>
    <ds:schemaRef ds:uri="e63fe929-50f1-4b6f-bae4-f753f17b08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38</Slides>
  <Notes>38</Notes>
  <HiddenSlides>1</HiddenSlide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1_Office Theme</vt:lpstr>
      <vt:lpstr>PowerPoint Institute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Students are Entering a Different World</vt:lpstr>
      <vt:lpstr>PowerPoint Presentation</vt:lpstr>
      <vt:lpstr>PowerPoint Presentation</vt:lpstr>
      <vt:lpstr>LMI: The Losers…and The Winners</vt:lpstr>
      <vt:lpstr>LMI: The Losers…and The Winners</vt:lpstr>
      <vt:lpstr>Labor Market Index - Top Opportunities</vt:lpstr>
      <vt:lpstr>Labor Market Index - Top Opportunities</vt:lpstr>
      <vt:lpstr>Labor Market Index - Top Opportunities</vt:lpstr>
      <vt:lpstr>Labor Market Index - Top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cp:revision>566</cp:revision>
  <dcterms:modified xsi:type="dcterms:W3CDTF">2023-03-07T20:42:18Z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0x010100E69E9C94F494624AA1950256370B0231</vt:lpwstr>
  </property>
</Properties>
</file>