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4"/>
  </p:notesMasterIdLst>
  <p:sldIdLst>
    <p:sldId id="276" r:id="rId6"/>
    <p:sldId id="274" r:id="rId7"/>
    <p:sldId id="275" r:id="rId8"/>
    <p:sldId id="263" r:id="rId9"/>
    <p:sldId id="272" r:id="rId10"/>
    <p:sldId id="270" r:id="rId11"/>
    <p:sldId id="266" r:id="rId12"/>
    <p:sldId id="273" r:id="rId13"/>
    <p:sldId id="271" r:id="rId14"/>
    <p:sldId id="269" r:id="rId15"/>
    <p:sldId id="581" r:id="rId16"/>
    <p:sldId id="580" r:id="rId17"/>
    <p:sldId id="578" r:id="rId18"/>
    <p:sldId id="555" r:id="rId19"/>
    <p:sldId id="585" r:id="rId20"/>
    <p:sldId id="586" r:id="rId21"/>
    <p:sldId id="587" r:id="rId22"/>
    <p:sldId id="559"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ck Krenzin" initials="CK" lastIdx="3" clrIdx="0">
    <p:extLst>
      <p:ext uri="{19B8F6BF-5375-455C-9EA6-DF929625EA0E}">
        <p15:presenceInfo xmlns:p15="http://schemas.microsoft.com/office/powerpoint/2012/main" userId="S::grx@graphicexecutions.onmicrosoft.com::1ac3757a-cbd3-4239-9c61-72c670d6c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8"/>
    <a:srgbClr val="7A9900"/>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67" autoAdjust="0"/>
    <p:restoredTop sz="89717" autoAdjust="0"/>
  </p:normalViewPr>
  <p:slideViewPr>
    <p:cSldViewPr>
      <p:cViewPr varScale="1">
        <p:scale>
          <a:sx n="102" d="100"/>
          <a:sy n="102" d="100"/>
        </p:scale>
        <p:origin x="213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4</a:t>
            </a:fld>
            <a:endParaRPr lang="en-US"/>
          </a:p>
        </p:txBody>
      </p:sp>
    </p:spTree>
    <p:extLst>
      <p:ext uri="{BB962C8B-B14F-4D97-AF65-F5344CB8AC3E}">
        <p14:creationId xmlns:p14="http://schemas.microsoft.com/office/powerpoint/2010/main" val="230028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13984-E800-4A9D-98A4-5B24FC76BA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771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13984-E800-4A9D-98A4-5B24FC76BA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9665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13984-E800-4A9D-98A4-5B24FC76BA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695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Bad weather was 11</a:t>
            </a:r>
            <a:r>
              <a:rPr lang="en-US" baseline="30000" dirty="0"/>
              <a:t>th</a:t>
            </a:r>
            <a:r>
              <a:rPr lang="en-US" dirty="0"/>
              <a:t> place  .01 for all voters and 0% for 18-24 year </a:t>
            </a:r>
            <a:r>
              <a:rPr lang="en-US" dirty="0" err="1"/>
              <a:t>olds</a:t>
            </a:r>
            <a:endParaRPr lang="en-US" dirty="0"/>
          </a:p>
          <a:p>
            <a:r>
              <a:rPr lang="en-US" dirty="0"/>
              <a:t>Other 14.5 for all voters and 15.7 for 18-24 year </a:t>
            </a:r>
            <a:r>
              <a:rPr lang="en-US" dirty="0" err="1"/>
              <a:t>olds</a:t>
            </a:r>
            <a:endParaRPr lang="en-US" dirty="0"/>
          </a:p>
          <a:p>
            <a:r>
              <a:rPr lang="en-US" dirty="0"/>
              <a:t>Don’t know/refused 3.2 and 4.0</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5</a:t>
            </a:fld>
            <a:endParaRPr lang="en-US"/>
          </a:p>
        </p:txBody>
      </p:sp>
    </p:spTree>
    <p:extLst>
      <p:ext uri="{BB962C8B-B14F-4D97-AF65-F5344CB8AC3E}">
        <p14:creationId xmlns:p14="http://schemas.microsoft.com/office/powerpoint/2010/main" val="248267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https://www.census.gov/library/stories/2021/04/record-high-turnout-in-2020-general-election.html</a:t>
            </a:r>
          </a:p>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6</a:t>
            </a:fld>
            <a:endParaRPr lang="en-US"/>
          </a:p>
        </p:txBody>
      </p:sp>
    </p:spTree>
    <p:extLst>
      <p:ext uri="{BB962C8B-B14F-4D97-AF65-F5344CB8AC3E}">
        <p14:creationId xmlns:p14="http://schemas.microsoft.com/office/powerpoint/2010/main" val="290329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7</a:t>
            </a:fld>
            <a:endParaRPr lang="en-US"/>
          </a:p>
        </p:txBody>
      </p:sp>
    </p:spTree>
    <p:extLst>
      <p:ext uri="{BB962C8B-B14F-4D97-AF65-F5344CB8AC3E}">
        <p14:creationId xmlns:p14="http://schemas.microsoft.com/office/powerpoint/2010/main" val="918908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this part of the lesson more interactive, you can use online survey tools like Kahoot, </a:t>
            </a:r>
            <a:r>
              <a:rPr lang="en-US" dirty="0" err="1"/>
              <a:t>Slido</a:t>
            </a:r>
            <a:r>
              <a:rPr lang="en-US" dirty="0"/>
              <a:t>, or Nearpod to have students guess for each category of “Who Voted More”</a:t>
            </a:r>
          </a:p>
          <a:p>
            <a:r>
              <a:rPr lang="en-US" dirty="0"/>
              <a:t> You can also cut out construction paper so that each student, or each pair of students has a red, blue and black square. On the next slide, the choices are in red, blue, or black font color. They will hold up the color that matches with their choice for each category of “Who Voted More”</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8</a:t>
            </a:fld>
            <a:endParaRPr lang="en-US"/>
          </a:p>
        </p:txBody>
      </p:sp>
    </p:spTree>
    <p:extLst>
      <p:ext uri="{BB962C8B-B14F-4D97-AF65-F5344CB8AC3E}">
        <p14:creationId xmlns:p14="http://schemas.microsoft.com/office/powerpoint/2010/main" val="137403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https://www.census.gov/data/tables/time-series/demo/voting-and-registration/p20-585.html</a:t>
            </a:r>
          </a:p>
          <a:p>
            <a:r>
              <a:rPr lang="en-US" dirty="0"/>
              <a:t>Note: Federal surveys now give respondents the option of reporting more than one race.  Therefore, two basic ways of defining a race group are possible. A group such as Asian may be defined as those who reported Asian and no other race (the race-alone or single-race concept) or as those who reported Asian regardless of whether they also reported another race (the race-alone-or-in-combination concept).  These statistics are for race-alone-or-in-combination reporting.  </a:t>
            </a:r>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9</a:t>
            </a:fld>
            <a:endParaRPr lang="en-US"/>
          </a:p>
        </p:txBody>
      </p:sp>
    </p:spTree>
    <p:extLst>
      <p:ext uri="{BB962C8B-B14F-4D97-AF65-F5344CB8AC3E}">
        <p14:creationId xmlns:p14="http://schemas.microsoft.com/office/powerpoint/2010/main" val="159407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10</a:t>
            </a:fld>
            <a:endParaRPr lang="en-US"/>
          </a:p>
        </p:txBody>
      </p:sp>
    </p:spTree>
    <p:extLst>
      <p:ext uri="{BB962C8B-B14F-4D97-AF65-F5344CB8AC3E}">
        <p14:creationId xmlns:p14="http://schemas.microsoft.com/office/powerpoint/2010/main" val="3984506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13984-E800-4A9D-98A4-5B24FC76BA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544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113984-E800-4A9D-98A4-5B24FC76BA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54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D0C2A7-BD78-4DA3-9665-4D25ADDF211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862217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C2A7-BD78-4DA3-9665-4D25ADDF211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3746069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D0C2A7-BD78-4DA3-9665-4D25ADDF211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310416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D0C2A7-BD78-4DA3-9665-4D25ADDF211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7677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D0C2A7-BD78-4DA3-9665-4D25ADDF211C}"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3228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D0C2A7-BD78-4DA3-9665-4D25ADDF211C}"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517886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0C2A7-BD78-4DA3-9665-4D25ADDF211C}"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1208542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D0C2A7-BD78-4DA3-9665-4D25ADDF211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47090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2377440"/>
            <a:ext cx="8229600" cy="3779520"/>
          </a:xfrm>
        </p:spPr>
        <p:txBody>
          <a:bodyPr/>
          <a:lstStyle>
            <a:lvl1pPr marL="0" indent="0">
              <a:lnSpc>
                <a:spcPts val="2400"/>
              </a:lnSpc>
              <a:buNone/>
              <a:defRPr sz="1900"/>
            </a:lvl1pPr>
            <a:lvl2pPr marL="457200" indent="0">
              <a:lnSpc>
                <a:spcPts val="2400"/>
              </a:lnSpc>
              <a:buNone/>
              <a:defRPr sz="1900"/>
            </a:lvl2pPr>
            <a:lvl3pPr marL="914400" indent="0">
              <a:lnSpc>
                <a:spcPts val="2400"/>
              </a:lnSpc>
              <a:buNone/>
              <a:defRPr sz="1900"/>
            </a:lvl3pPr>
            <a:lvl4pPr marL="1371600" indent="0">
              <a:lnSpc>
                <a:spcPts val="2400"/>
              </a:lnSpc>
              <a:buNone/>
              <a:defRPr sz="1900"/>
            </a:lvl4pPr>
            <a:lvl5pPr marL="1828800" indent="0">
              <a:lnSpc>
                <a:spcPts val="2400"/>
              </a:lnSpc>
              <a:buNone/>
              <a:defRPr sz="1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D0C2A7-BD78-4DA3-9665-4D25ADDF211C}"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3007854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C2A7-BD78-4DA3-9665-4D25ADDF211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2441524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C2A7-BD78-4DA3-9665-4D25ADDF211C}"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BD73E4-51E6-433C-9B3F-D708D834DE03}" type="slidenum">
              <a:rPr lang="en-US" smtClean="0"/>
              <a:t>‹#›</a:t>
            </a:fld>
            <a:endParaRPr lang="en-US"/>
          </a:p>
        </p:txBody>
      </p:sp>
    </p:spTree>
    <p:extLst>
      <p:ext uri="{BB962C8B-B14F-4D97-AF65-F5344CB8AC3E}">
        <p14:creationId xmlns:p14="http://schemas.microsoft.com/office/powerpoint/2010/main" val="361612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Voters and Elections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0C2A7-BD78-4DA3-9665-4D25ADDF211C}" type="datetimeFigureOut">
              <a:rPr lang="en-US" smtClean="0"/>
              <a:t>11/8/2022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D73E4-51E6-433C-9B3F-D708D834DE03}" type="slidenum">
              <a:rPr lang="en-US" smtClean="0"/>
              <a:t>‹#›</a:t>
            </a:fld>
            <a:endParaRPr lang="en-US"/>
          </a:p>
        </p:txBody>
      </p:sp>
    </p:spTree>
    <p:extLst>
      <p:ext uri="{BB962C8B-B14F-4D97-AF65-F5344CB8AC3E}">
        <p14:creationId xmlns:p14="http://schemas.microsoft.com/office/powerpoint/2010/main" val="27910547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hyperlink" Target="https://www.stlouisfed.org/education"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hyperlink" Target="http://www.econlowdown.or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www.econlowdown.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DDE411-B8FE-47D0-9FF0-65F47C0CEEC1}"/>
              </a:ext>
            </a:extLst>
          </p:cNvPr>
          <p:cNvSpPr txBox="1"/>
          <p:nvPr/>
        </p:nvSpPr>
        <p:spPr>
          <a:xfrm>
            <a:off x="4800600" y="4190300"/>
            <a:ext cx="4648200" cy="923330"/>
          </a:xfrm>
          <a:prstGeom prst="rect">
            <a:avLst/>
          </a:prstGeom>
          <a:noFill/>
        </p:spPr>
        <p:txBody>
          <a:bodyPr wrap="square">
            <a:spAutoFit/>
          </a:bodyPr>
          <a:lstStyle/>
          <a:p>
            <a:r>
              <a:rPr lang="en-US" b="1" dirty="0"/>
              <a:t>Scott Wolla, Ph.D.</a:t>
            </a:r>
          </a:p>
          <a:p>
            <a:r>
              <a:rPr lang="en-US" dirty="0"/>
              <a:t>Economic Education Coordinator</a:t>
            </a:r>
          </a:p>
          <a:p>
            <a:r>
              <a:rPr lang="en-US" dirty="0"/>
              <a:t>scott.a.wolla@stls.frb.org</a:t>
            </a:r>
          </a:p>
        </p:txBody>
      </p:sp>
      <p:sp>
        <p:nvSpPr>
          <p:cNvPr id="8" name="TextBox 7">
            <a:extLst>
              <a:ext uri="{FF2B5EF4-FFF2-40B4-BE49-F238E27FC236}">
                <a16:creationId xmlns:a16="http://schemas.microsoft.com/office/drawing/2014/main" id="{0BECFCF9-2B11-47AE-82F4-A8707848EA4A}"/>
              </a:ext>
            </a:extLst>
          </p:cNvPr>
          <p:cNvSpPr txBox="1"/>
          <p:nvPr/>
        </p:nvSpPr>
        <p:spPr>
          <a:xfrm>
            <a:off x="838200" y="5638800"/>
            <a:ext cx="8153400" cy="646331"/>
          </a:xfrm>
          <a:prstGeom prst="rect">
            <a:avLst/>
          </a:prstGeom>
          <a:noFill/>
        </p:spPr>
        <p:txBody>
          <a:bodyPr wrap="square">
            <a:spAutoFit/>
          </a:bodyPr>
          <a:lstStyle/>
          <a:p>
            <a:r>
              <a:rPr lang="en-US" b="1" i="1" dirty="0"/>
              <a:t>The views expressed in the presentation are mine and not the views of the Federal Reserve Bank of St. Louis or the Federal Reserve System.</a:t>
            </a:r>
          </a:p>
        </p:txBody>
      </p:sp>
      <p:pic>
        <p:nvPicPr>
          <p:cNvPr id="9" name="Picture 8">
            <a:extLst>
              <a:ext uri="{FF2B5EF4-FFF2-40B4-BE49-F238E27FC236}">
                <a16:creationId xmlns:a16="http://schemas.microsoft.com/office/drawing/2014/main" id="{41ED56D2-825A-4763-830F-FC8C8B3A4F8F}"/>
              </a:ext>
            </a:extLst>
          </p:cNvPr>
          <p:cNvPicPr>
            <a:picLocks noChangeAspect="1"/>
          </p:cNvPicPr>
          <p:nvPr/>
        </p:nvPicPr>
        <p:blipFill>
          <a:blip r:embed="rId2"/>
          <a:stretch>
            <a:fillRect/>
          </a:stretch>
        </p:blipFill>
        <p:spPr>
          <a:xfrm>
            <a:off x="0" y="1075137"/>
            <a:ext cx="9144000" cy="1367028"/>
          </a:xfrm>
          <a:prstGeom prst="rect">
            <a:avLst/>
          </a:prstGeom>
        </p:spPr>
      </p:pic>
      <p:sp>
        <p:nvSpPr>
          <p:cNvPr id="11" name="TextBox 10">
            <a:extLst>
              <a:ext uri="{FF2B5EF4-FFF2-40B4-BE49-F238E27FC236}">
                <a16:creationId xmlns:a16="http://schemas.microsoft.com/office/drawing/2014/main" id="{2645F413-C330-45B7-A990-74EF8392CD1D}"/>
              </a:ext>
            </a:extLst>
          </p:cNvPr>
          <p:cNvSpPr txBox="1"/>
          <p:nvPr/>
        </p:nvSpPr>
        <p:spPr>
          <a:xfrm>
            <a:off x="2743200" y="2986933"/>
            <a:ext cx="4572000" cy="477054"/>
          </a:xfrm>
          <a:prstGeom prst="rect">
            <a:avLst/>
          </a:prstGeom>
          <a:noFill/>
        </p:spPr>
        <p:txBody>
          <a:bodyPr wrap="square">
            <a:spAutoFit/>
          </a:bodyPr>
          <a:lstStyle/>
          <a:p>
            <a:r>
              <a:rPr lang="en-US" sz="2500" b="1" dirty="0"/>
              <a:t>Voters and Elections</a:t>
            </a:r>
          </a:p>
        </p:txBody>
      </p:sp>
    </p:spTree>
    <p:extLst>
      <p:ext uri="{BB962C8B-B14F-4D97-AF65-F5344CB8AC3E}">
        <p14:creationId xmlns:p14="http://schemas.microsoft.com/office/powerpoint/2010/main" val="2871960957"/>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8448"/>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marL="0" indent="0">
              <a:spcBef>
                <a:spcPts val="0"/>
              </a:spcBef>
              <a:buNone/>
            </a:pPr>
            <a:r>
              <a:rPr lang="en-US" sz="3600" dirty="0"/>
              <a:t>Reported Voting</a:t>
            </a:r>
            <a:endParaRPr lang="en-US" sz="3600" b="0" dirty="0">
              <a:latin typeface="Calibri Light" panose="020F0302020204030204" pitchFamily="34" charset="0"/>
              <a:cs typeface="Calibri Light" panose="020F0302020204030204" pitchFamily="34" charset="0"/>
            </a:endParaRPr>
          </a:p>
        </p:txBody>
      </p:sp>
      <p:graphicFrame>
        <p:nvGraphicFramePr>
          <p:cNvPr id="9" name="Content Placeholder 6">
            <a:extLst>
              <a:ext uri="{FF2B5EF4-FFF2-40B4-BE49-F238E27FC236}">
                <a16:creationId xmlns:a16="http://schemas.microsoft.com/office/drawing/2014/main" id="{CD0A994A-64DF-3744-ACD8-C9AA709961AB}"/>
              </a:ext>
            </a:extLst>
          </p:cNvPr>
          <p:cNvGraphicFramePr>
            <a:graphicFrameLocks noGrp="1"/>
          </p:cNvGraphicFramePr>
          <p:nvPr>
            <p:ph idx="1"/>
            <p:extLst>
              <p:ext uri="{D42A27DB-BD31-4B8C-83A1-F6EECF244321}">
                <p14:modId xmlns:p14="http://schemas.microsoft.com/office/powerpoint/2010/main" val="2520225501"/>
              </p:ext>
            </p:extLst>
          </p:nvPr>
        </p:nvGraphicFramePr>
        <p:xfrm>
          <a:off x="457200" y="2362200"/>
          <a:ext cx="8229600" cy="3612401"/>
        </p:xfrm>
        <a:graphic>
          <a:graphicData uri="http://schemas.openxmlformats.org/drawingml/2006/table">
            <a:tbl>
              <a:tblPr firstRow="1" firstCol="1" bandRow="1"/>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09599">
                <a:tc>
                  <a:txBody>
                    <a:bodyPr/>
                    <a:lstStyle/>
                    <a:p>
                      <a:pPr marL="0" marR="0" algn="ctr">
                        <a:spcBef>
                          <a:spcPts val="0"/>
                        </a:spcBef>
                        <a:spcAft>
                          <a:spcPts val="0"/>
                        </a:spcAft>
                      </a:pPr>
                      <a:r>
                        <a:rPr lang="en-US" sz="16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YEAR</a:t>
                      </a:r>
                      <a:endParaRPr lang="en-US" sz="16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CB8"/>
                    </a:solidFill>
                  </a:tcPr>
                </a:tc>
                <a:tc>
                  <a:txBody>
                    <a:bodyPr/>
                    <a:lstStyle/>
                    <a:p>
                      <a:pPr marL="0" marR="0" algn="ctr">
                        <a:spcBef>
                          <a:spcPts val="0"/>
                        </a:spcBef>
                        <a:spcAft>
                          <a:spcPts val="0"/>
                        </a:spcAft>
                      </a:pPr>
                      <a:r>
                        <a:rPr lang="en-US" sz="1600" b="1" i="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VOTERS AS A PERCENTAGE OF THE U.S. CITIZEN VOTING-AGE POPULATION</a:t>
                      </a:r>
                      <a:endParaRPr lang="en-US" sz="16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CB8"/>
                    </a:solidFill>
                  </a:tcPr>
                </a:tc>
                <a:extLst>
                  <a:ext uri="{0D108BD9-81ED-4DB2-BD59-A6C34878D82A}">
                    <a16:rowId xmlns:a16="http://schemas.microsoft.com/office/drawing/2014/main" val="10000"/>
                  </a:ext>
                </a:extLst>
              </a:tr>
              <a:tr h="272982">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1980</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64.0</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2982">
                <a:tc>
                  <a:txBody>
                    <a:bodyPr/>
                    <a:lstStyle/>
                    <a:p>
                      <a:pPr marL="0" marR="0" algn="ctr">
                        <a:spcBef>
                          <a:spcPts val="0"/>
                        </a:spcBef>
                        <a:spcAft>
                          <a:spcPts val="0"/>
                        </a:spcAft>
                      </a:pPr>
                      <a:r>
                        <a:rPr lang="en-US" sz="1600" b="1" i="0">
                          <a:effectLst/>
                          <a:latin typeface="Calibri" panose="020F0502020204030204" pitchFamily="34" charset="0"/>
                          <a:ea typeface="Times New Roman" panose="02020603050405020304" pitchFamily="18" charset="0"/>
                          <a:cs typeface="Calibri" panose="020F0502020204030204" pitchFamily="34" charset="0"/>
                        </a:rPr>
                        <a:t>1984</a:t>
                      </a:r>
                      <a:endParaRPr lang="en-US" sz="1600" b="1" i="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64.9</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2982">
                <a:tc>
                  <a:txBody>
                    <a:bodyPr/>
                    <a:lstStyle/>
                    <a:p>
                      <a:pPr marL="0" marR="0" algn="ctr">
                        <a:spcBef>
                          <a:spcPts val="0"/>
                        </a:spcBef>
                        <a:spcAft>
                          <a:spcPts val="0"/>
                        </a:spcAft>
                      </a:pPr>
                      <a:r>
                        <a:rPr lang="en-US" sz="1600" b="1" i="0">
                          <a:effectLst/>
                          <a:latin typeface="Calibri" panose="020F0502020204030204" pitchFamily="34" charset="0"/>
                          <a:ea typeface="Times New Roman" panose="02020603050405020304" pitchFamily="18" charset="0"/>
                          <a:cs typeface="Calibri" panose="020F0502020204030204" pitchFamily="34" charset="0"/>
                        </a:rPr>
                        <a:t>1988</a:t>
                      </a:r>
                      <a:endParaRPr lang="en-US" sz="1600" b="1" i="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62.2</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2982">
                <a:tc>
                  <a:txBody>
                    <a:bodyPr/>
                    <a:lstStyle/>
                    <a:p>
                      <a:pPr marL="0" marR="0" algn="ctr">
                        <a:spcBef>
                          <a:spcPts val="0"/>
                        </a:spcBef>
                        <a:spcAft>
                          <a:spcPts val="0"/>
                        </a:spcAft>
                      </a:pPr>
                      <a:r>
                        <a:rPr lang="en-US" sz="1600" b="1" i="0">
                          <a:effectLst/>
                          <a:latin typeface="Calibri" panose="020F0502020204030204" pitchFamily="34" charset="0"/>
                          <a:ea typeface="Times New Roman" panose="02020603050405020304" pitchFamily="18" charset="0"/>
                          <a:cs typeface="Calibri" panose="020F0502020204030204" pitchFamily="34" charset="0"/>
                        </a:rPr>
                        <a:t>1992</a:t>
                      </a:r>
                      <a:endParaRPr lang="en-US" sz="1600" b="1" i="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67.7</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2982">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1996</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58.4</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2982">
                <a:tc>
                  <a:txBody>
                    <a:bodyPr/>
                    <a:lstStyle/>
                    <a:p>
                      <a:pPr marL="0" marR="0" algn="ctr">
                        <a:spcBef>
                          <a:spcPts val="0"/>
                        </a:spcBef>
                        <a:spcAft>
                          <a:spcPts val="0"/>
                        </a:spcAft>
                      </a:pPr>
                      <a:r>
                        <a:rPr lang="en-US" sz="1600" b="1" i="0">
                          <a:effectLst/>
                          <a:latin typeface="Calibri" panose="020F0502020204030204" pitchFamily="34" charset="0"/>
                          <a:ea typeface="Times New Roman" panose="02020603050405020304" pitchFamily="18" charset="0"/>
                          <a:cs typeface="Calibri" panose="020F0502020204030204" pitchFamily="34" charset="0"/>
                        </a:rPr>
                        <a:t>2000</a:t>
                      </a:r>
                      <a:endParaRPr lang="en-US" sz="1600" b="1" i="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59.5</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2982">
                <a:tc>
                  <a:txBody>
                    <a:bodyPr/>
                    <a:lstStyle/>
                    <a:p>
                      <a:pPr marL="0" marR="0" algn="ctr">
                        <a:spcBef>
                          <a:spcPts val="0"/>
                        </a:spcBef>
                        <a:spcAft>
                          <a:spcPts val="0"/>
                        </a:spcAft>
                      </a:pPr>
                      <a:r>
                        <a:rPr lang="en-US" sz="1600" b="1" i="0">
                          <a:effectLst/>
                          <a:latin typeface="Calibri" panose="020F0502020204030204" pitchFamily="34" charset="0"/>
                          <a:ea typeface="Times New Roman" panose="02020603050405020304" pitchFamily="18" charset="0"/>
                          <a:cs typeface="Calibri" panose="020F0502020204030204" pitchFamily="34" charset="0"/>
                        </a:rPr>
                        <a:t>2004</a:t>
                      </a:r>
                      <a:endParaRPr lang="en-US" sz="1600" b="1" i="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63.8</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2982">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2008</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63.6</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2982">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2012</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effectLst/>
                          <a:latin typeface="Calibri" panose="020F0502020204030204" pitchFamily="34" charset="0"/>
                          <a:ea typeface="Times New Roman" panose="02020603050405020304" pitchFamily="18" charset="0"/>
                          <a:cs typeface="Calibri" panose="020F0502020204030204" pitchFamily="34" charset="0"/>
                        </a:rPr>
                        <a:t>61.8</a:t>
                      </a:r>
                      <a:endParaRPr lang="en-US" sz="1600" b="1" i="0" dirty="0">
                        <a:effectLst/>
                        <a:latin typeface="Calibri" panose="020F0502020204030204" pitchFamily="34" charset="0"/>
                        <a:ea typeface="Calibri" panose="020F0502020204030204" pitchFamily="34" charset="0"/>
                        <a:cs typeface="Calibri" panose="020F0502020204030204" pitchFamily="34" charset="0"/>
                      </a:endParaRP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2982">
                <a:tc>
                  <a:txBody>
                    <a:bodyPr/>
                    <a:lstStyle/>
                    <a:p>
                      <a:pPr marL="0" marR="0" algn="ctr">
                        <a:spcBef>
                          <a:spcPts val="0"/>
                        </a:spcBef>
                        <a:spcAft>
                          <a:spcPts val="0"/>
                        </a:spcAft>
                      </a:pPr>
                      <a:r>
                        <a:rPr lang="en-US" sz="1600" b="1" i="0" dirty="0">
                          <a:effectLst/>
                          <a:latin typeface="Calibri" panose="020F0502020204030204" pitchFamily="34" charset="0"/>
                          <a:ea typeface="Calibri" panose="020F0502020204030204" pitchFamily="34" charset="0"/>
                          <a:cs typeface="Calibri" panose="020F0502020204030204" pitchFamily="34" charset="0"/>
                        </a:rPr>
                        <a:t>2016</a:t>
                      </a: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effectLst/>
                          <a:latin typeface="Calibri" panose="020F0502020204030204" pitchFamily="34" charset="0"/>
                          <a:ea typeface="Calibri" panose="020F0502020204030204" pitchFamily="34" charset="0"/>
                          <a:cs typeface="Calibri" panose="020F0502020204030204" pitchFamily="34" charset="0"/>
                        </a:rPr>
                        <a:t>61.4</a:t>
                      </a: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488560"/>
                  </a:ext>
                </a:extLst>
              </a:tr>
              <a:tr h="272982">
                <a:tc>
                  <a:txBody>
                    <a:bodyPr/>
                    <a:lstStyle/>
                    <a:p>
                      <a:pPr marL="0" marR="0" algn="ctr">
                        <a:spcBef>
                          <a:spcPts val="0"/>
                        </a:spcBef>
                        <a:spcAft>
                          <a:spcPts val="0"/>
                        </a:spcAft>
                      </a:pPr>
                      <a:r>
                        <a:rPr lang="en-US" sz="1600" b="1" i="0" dirty="0">
                          <a:effectLst/>
                          <a:latin typeface="Calibri" panose="020F0502020204030204" pitchFamily="34" charset="0"/>
                          <a:ea typeface="Calibri" panose="020F0502020204030204" pitchFamily="34" charset="0"/>
                          <a:cs typeface="Calibri" panose="020F0502020204030204" pitchFamily="34" charset="0"/>
                        </a:rPr>
                        <a:t>2020</a:t>
                      </a: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i="0" dirty="0">
                          <a:effectLst/>
                          <a:latin typeface="Calibri" panose="020F0502020204030204" pitchFamily="34" charset="0"/>
                          <a:ea typeface="Calibri" panose="020F0502020204030204" pitchFamily="34" charset="0"/>
                          <a:cs typeface="Calibri" panose="020F0502020204030204" pitchFamily="34" charset="0"/>
                        </a:rPr>
                        <a:t>66.8</a:t>
                      </a:r>
                    </a:p>
                  </a:txBody>
                  <a:tcPr marL="56740" marR="56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388874"/>
                  </a:ext>
                </a:extLst>
              </a:tr>
            </a:tbl>
          </a:graphicData>
        </a:graphic>
      </p:graphicFrame>
    </p:spTree>
    <p:extLst>
      <p:ext uri="{BB962C8B-B14F-4D97-AF65-F5344CB8AC3E}">
        <p14:creationId xmlns:p14="http://schemas.microsoft.com/office/powerpoint/2010/main" val="371189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nd_page_header.BMP"/>
          <p:cNvPicPr>
            <a:picLocks noChangeAspect="1"/>
          </p:cNvPicPr>
          <p:nvPr/>
        </p:nvPicPr>
        <p:blipFill>
          <a:blip r:embed="rId3" cstate="print"/>
          <a:stretch>
            <a:fillRect/>
          </a:stretch>
        </p:blipFill>
        <p:spPr>
          <a:xfrm>
            <a:off x="0" y="0"/>
            <a:ext cx="9144000" cy="533400"/>
          </a:xfrm>
          <a:prstGeom prst="rect">
            <a:avLst/>
          </a:prstGeom>
        </p:spPr>
      </p:pic>
      <p:pic>
        <p:nvPicPr>
          <p:cNvPr id="2" name="Picture 1">
            <a:extLst>
              <a:ext uri="{FF2B5EF4-FFF2-40B4-BE49-F238E27FC236}">
                <a16:creationId xmlns:a16="http://schemas.microsoft.com/office/drawing/2014/main" id="{FCB6C5FF-A20B-46F8-AA8D-F40A32190C94}"/>
              </a:ext>
            </a:extLst>
          </p:cNvPr>
          <p:cNvPicPr>
            <a:picLocks noChangeAspect="1"/>
          </p:cNvPicPr>
          <p:nvPr/>
        </p:nvPicPr>
        <p:blipFill>
          <a:blip r:embed="rId4"/>
          <a:stretch>
            <a:fillRect/>
          </a:stretch>
        </p:blipFill>
        <p:spPr>
          <a:xfrm>
            <a:off x="654980" y="1371600"/>
            <a:ext cx="7834039" cy="5145470"/>
          </a:xfrm>
          <a:prstGeom prst="rect">
            <a:avLst/>
          </a:prstGeom>
        </p:spPr>
      </p:pic>
      <p:sp>
        <p:nvSpPr>
          <p:cNvPr id="11" name="TextBox 10">
            <a:extLst>
              <a:ext uri="{FF2B5EF4-FFF2-40B4-BE49-F238E27FC236}">
                <a16:creationId xmlns:a16="http://schemas.microsoft.com/office/drawing/2014/main" id="{0B66F08D-0CF4-4BF0-98C8-92D3A8D23A92}"/>
              </a:ext>
            </a:extLst>
          </p:cNvPr>
          <p:cNvSpPr txBox="1"/>
          <p:nvPr/>
        </p:nvSpPr>
        <p:spPr>
          <a:xfrm>
            <a:off x="2133600" y="1008081"/>
            <a:ext cx="5703304" cy="4385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Calibri"/>
                <a:ea typeface="+mn-ea"/>
                <a:cs typeface="+mn-cs"/>
                <a:hlinkClick r:id="rId5"/>
              </a:rPr>
              <a:t>https://www.stlouisfed.org/education</a:t>
            </a:r>
            <a:endParaRPr kumimoji="0" lang="en-US" sz="2250" b="1" i="0" u="none" strike="noStrike" kern="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Calibri"/>
              <a:ea typeface="+mn-ea"/>
              <a:cs typeface="+mn-cs"/>
            </a:endParaRPr>
          </a:p>
        </p:txBody>
      </p:sp>
    </p:spTree>
    <p:extLst>
      <p:ext uri="{BB962C8B-B14F-4D97-AF65-F5344CB8AC3E}">
        <p14:creationId xmlns:p14="http://schemas.microsoft.com/office/powerpoint/2010/main" val="2902626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4" name="TextBox 3"/>
          <p:cNvSpPr txBox="1"/>
          <p:nvPr/>
        </p:nvSpPr>
        <p:spPr>
          <a:xfrm>
            <a:off x="453081" y="823783"/>
            <a:ext cx="823783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Page One value proposition: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Short current events articles that tie </a:t>
            </a:r>
            <a:r>
              <a:rPr kumimoji="0" lang="en-US" sz="2400" b="0" i="0" u="sng" strike="noStrike" kern="1200" cap="none" spc="0" normalizeH="0" baseline="0" noProof="0" dirty="0">
                <a:ln>
                  <a:noFill/>
                </a:ln>
                <a:solidFill>
                  <a:prstClr val="black"/>
                </a:solidFill>
                <a:effectLst/>
                <a:uLnTx/>
                <a:uFillTx/>
                <a:latin typeface="Calibri"/>
                <a:ea typeface="+mn-ea"/>
                <a:cs typeface="+mn-cs"/>
              </a:rPr>
              <a:t>directly</a:t>
            </a:r>
            <a:r>
              <a:rPr kumimoji="0" lang="en-US" sz="2400" b="0" i="0" u="none" strike="noStrike" kern="1200" cap="none" spc="0" normalizeH="0" baseline="0" noProof="0" dirty="0">
                <a:ln>
                  <a:noFill/>
                </a:ln>
                <a:solidFill>
                  <a:prstClr val="black"/>
                </a:solidFill>
                <a:effectLst/>
                <a:uLnTx/>
                <a:uFillTx/>
                <a:latin typeface="Calibri"/>
                <a:ea typeface="+mn-ea"/>
                <a:cs typeface="+mn-cs"/>
              </a:rPr>
              <a:t> to the concepts addressed in an economics class.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prstClr val="black"/>
                </a:solidFill>
                <a:effectLst/>
                <a:uLnTx/>
                <a:uFillTx/>
                <a:latin typeface="Calibri"/>
                <a:ea typeface="+mn-ea"/>
                <a:cs typeface="+mn-cs"/>
              </a:rPr>
              <a:t>A classroom-ready resource that instructors can plug into their semester syllabus to reinforce (by giving context to) the core content.</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074" name="Picture 2" descr="Image result for college professor tea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52" y="4114800"/>
            <a:ext cx="3094742" cy="2462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3527364" y="3695278"/>
            <a:ext cx="2248588" cy="2925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6"/>
          <a:stretch>
            <a:fillRect/>
          </a:stretch>
        </p:blipFill>
        <p:spPr>
          <a:xfrm>
            <a:off x="5066902" y="3695279"/>
            <a:ext cx="2253787" cy="2925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7"/>
          <a:stretch>
            <a:fillRect/>
          </a:stretch>
        </p:blipFill>
        <p:spPr>
          <a:xfrm>
            <a:off x="6689056" y="3695278"/>
            <a:ext cx="2242700" cy="2918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055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340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24560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6986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6191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22457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itle 1"/>
          <p:cNvSpPr>
            <a:spLocks noGrp="1"/>
          </p:cNvSpPr>
          <p:nvPr>
            <p:ph type="title"/>
          </p:nvPr>
        </p:nvSpPr>
        <p:spPr>
          <a:xfrm>
            <a:off x="495030" y="3300506"/>
            <a:ext cx="2160621" cy="3071906"/>
          </a:xfrm>
        </p:spPr>
        <p:txBody>
          <a:bodyPr vert="horz" lIns="91440" tIns="45720" rIns="91440" bIns="45720" rtlCol="0" anchor="t">
            <a:normAutofit/>
          </a:bodyPr>
          <a:lstStyle/>
          <a:p>
            <a:pPr algn="l">
              <a:lnSpc>
                <a:spcPct val="90000"/>
              </a:lnSpc>
            </a:pPr>
            <a:r>
              <a:rPr lang="en-US" sz="3500" b="1" i="1" kern="1200">
                <a:solidFill>
                  <a:srgbClr val="FFFFFF"/>
                </a:solidFill>
                <a:latin typeface="+mj-lt"/>
                <a:ea typeface="+mj-ea"/>
                <a:cs typeface="+mj-cs"/>
              </a:rPr>
              <a:t>Page One Economics</a:t>
            </a:r>
          </a:p>
        </p:txBody>
      </p:sp>
      <p:pic>
        <p:nvPicPr>
          <p:cNvPr id="4" name="Picture 3">
            <a:extLst>
              <a:ext uri="{FF2B5EF4-FFF2-40B4-BE49-F238E27FC236}">
                <a16:creationId xmlns:a16="http://schemas.microsoft.com/office/drawing/2014/main" id="{A246FA61-E1B7-421D-BF30-10A04E8DF057}"/>
              </a:ext>
            </a:extLst>
          </p:cNvPr>
          <p:cNvPicPr>
            <a:picLocks noChangeAspect="1"/>
          </p:cNvPicPr>
          <p:nvPr/>
        </p:nvPicPr>
        <p:blipFill>
          <a:blip r:embed="rId2"/>
          <a:stretch>
            <a:fillRect/>
          </a:stretch>
        </p:blipFill>
        <p:spPr>
          <a:xfrm>
            <a:off x="3376821" y="1279842"/>
            <a:ext cx="5419311" cy="5365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2nd_page_header.BMP"/>
          <p:cNvPicPr>
            <a:picLocks noChangeAspect="1"/>
          </p:cNvPicPr>
          <p:nvPr/>
        </p:nvPicPr>
        <p:blipFill>
          <a:blip r:embed="rId3" cstate="print"/>
          <a:stretch>
            <a:fillRect/>
          </a:stretch>
        </p:blipFill>
        <p:spPr>
          <a:xfrm>
            <a:off x="0" y="0"/>
            <a:ext cx="9144000" cy="533400"/>
          </a:xfrm>
          <a:prstGeom prst="rect">
            <a:avLst/>
          </a:prstGeom>
        </p:spPr>
      </p:pic>
    </p:spTree>
    <p:extLst>
      <p:ext uri="{BB962C8B-B14F-4D97-AF65-F5344CB8AC3E}">
        <p14:creationId xmlns:p14="http://schemas.microsoft.com/office/powerpoint/2010/main" val="1875546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nd_page_header.BMP"/>
          <p:cNvPicPr>
            <a:picLocks noChangeAspect="1"/>
          </p:cNvPicPr>
          <p:nvPr/>
        </p:nvPicPr>
        <p:blipFill>
          <a:blip r:embed="rId2" cstate="print"/>
          <a:stretch>
            <a:fillRect/>
          </a:stretch>
        </p:blipFill>
        <p:spPr>
          <a:xfrm>
            <a:off x="0" y="0"/>
            <a:ext cx="9144000" cy="533400"/>
          </a:xfrm>
          <a:prstGeom prst="rect">
            <a:avLst/>
          </a:prstGeom>
        </p:spPr>
      </p:pic>
      <p:sp>
        <p:nvSpPr>
          <p:cNvPr id="5" name="Title 1"/>
          <p:cNvSpPr>
            <a:spLocks noGrp="1"/>
          </p:cNvSpPr>
          <p:nvPr>
            <p:ph type="title"/>
          </p:nvPr>
        </p:nvSpPr>
        <p:spPr>
          <a:xfrm>
            <a:off x="457200" y="533400"/>
            <a:ext cx="8229600" cy="1143000"/>
          </a:xfrm>
        </p:spPr>
        <p:txBody>
          <a:bodyPr>
            <a:normAutofit fontScale="90000"/>
          </a:bodyPr>
          <a:lstStyle/>
          <a:p>
            <a:pPr algn="ctr"/>
            <a:r>
              <a:rPr lang="en-US" sz="3600" b="1" i="1" dirty="0">
                <a:latin typeface="+mn-lt"/>
              </a:rPr>
              <a:t>Page One Economics:</a:t>
            </a:r>
            <a:br>
              <a:rPr lang="en-US" sz="3600" b="1" i="1" dirty="0">
                <a:latin typeface="+mn-lt"/>
              </a:rPr>
            </a:br>
            <a:r>
              <a:rPr lang="en-US" sz="3600" b="1" i="1" dirty="0">
                <a:latin typeface="+mn-lt"/>
              </a:rPr>
              <a:t>Making Sense of the National Debt</a:t>
            </a:r>
          </a:p>
        </p:txBody>
      </p:sp>
      <p:pic>
        <p:nvPicPr>
          <p:cNvPr id="4" name="Picture 3">
            <a:extLst>
              <a:ext uri="{FF2B5EF4-FFF2-40B4-BE49-F238E27FC236}">
                <a16:creationId xmlns:a16="http://schemas.microsoft.com/office/drawing/2014/main" id="{94AD821D-86C7-4899-9B54-ECFAC7C3071E}"/>
              </a:ext>
            </a:extLst>
          </p:cNvPr>
          <p:cNvPicPr>
            <a:picLocks noChangeAspect="1"/>
          </p:cNvPicPr>
          <p:nvPr/>
        </p:nvPicPr>
        <p:blipFill>
          <a:blip r:embed="rId3"/>
          <a:stretch>
            <a:fillRect/>
          </a:stretch>
        </p:blipFill>
        <p:spPr>
          <a:xfrm>
            <a:off x="790830" y="1663890"/>
            <a:ext cx="3748386" cy="4908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738DE672-4E5D-456A-AD5E-1E2D91F7CC25}"/>
              </a:ext>
            </a:extLst>
          </p:cNvPr>
          <p:cNvPicPr>
            <a:picLocks noChangeAspect="1"/>
          </p:cNvPicPr>
          <p:nvPr/>
        </p:nvPicPr>
        <p:blipFill>
          <a:blip r:embed="rId4"/>
          <a:stretch>
            <a:fillRect/>
          </a:stretch>
        </p:blipFill>
        <p:spPr>
          <a:xfrm>
            <a:off x="4901300" y="1663889"/>
            <a:ext cx="3785499" cy="4908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191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11" name="TextBox 10">
            <a:extLst>
              <a:ext uri="{FF2B5EF4-FFF2-40B4-BE49-F238E27FC236}">
                <a16:creationId xmlns:a16="http://schemas.microsoft.com/office/drawing/2014/main" id="{0B66F08D-0CF4-4BF0-98C8-92D3A8D23A92}"/>
              </a:ext>
            </a:extLst>
          </p:cNvPr>
          <p:cNvSpPr txBox="1"/>
          <p:nvPr/>
        </p:nvSpPr>
        <p:spPr>
          <a:xfrm>
            <a:off x="1944394" y="990600"/>
            <a:ext cx="5703304" cy="4385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Calibri"/>
                <a:ea typeface="+mn-ea"/>
                <a:cs typeface="+mn-cs"/>
                <a:hlinkClick r:id="rId4"/>
              </a:rPr>
              <a:t>www.econlowdown.org</a:t>
            </a:r>
            <a:endParaRPr kumimoji="0" lang="en-US" sz="2250" b="1" i="0" u="none" strike="noStrike" kern="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Calibri"/>
              <a:ea typeface="+mn-ea"/>
              <a:cs typeface="+mn-cs"/>
            </a:endParaRPr>
          </a:p>
        </p:txBody>
      </p:sp>
      <p:pic>
        <p:nvPicPr>
          <p:cNvPr id="4" name="Picture 3">
            <a:extLst>
              <a:ext uri="{FF2B5EF4-FFF2-40B4-BE49-F238E27FC236}">
                <a16:creationId xmlns:a16="http://schemas.microsoft.com/office/drawing/2014/main" id="{DFF58394-4CC1-4568-B4DF-F5A44EB0226F}"/>
              </a:ext>
            </a:extLst>
          </p:cNvPr>
          <p:cNvPicPr>
            <a:picLocks noChangeAspect="1"/>
          </p:cNvPicPr>
          <p:nvPr/>
        </p:nvPicPr>
        <p:blipFill>
          <a:blip r:embed="rId5"/>
          <a:stretch>
            <a:fillRect/>
          </a:stretch>
        </p:blipFill>
        <p:spPr>
          <a:xfrm>
            <a:off x="1496301" y="1600200"/>
            <a:ext cx="6151397" cy="4895512"/>
          </a:xfrm>
          <a:prstGeom prst="rect">
            <a:avLst/>
          </a:prstGeom>
        </p:spPr>
      </p:pic>
    </p:spTree>
    <p:extLst>
      <p:ext uri="{BB962C8B-B14F-4D97-AF65-F5344CB8AC3E}">
        <p14:creationId xmlns:p14="http://schemas.microsoft.com/office/powerpoint/2010/main" val="377353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11" name="TextBox 10">
            <a:extLst>
              <a:ext uri="{FF2B5EF4-FFF2-40B4-BE49-F238E27FC236}">
                <a16:creationId xmlns:a16="http://schemas.microsoft.com/office/drawing/2014/main" id="{0B66F08D-0CF4-4BF0-98C8-92D3A8D23A92}"/>
              </a:ext>
            </a:extLst>
          </p:cNvPr>
          <p:cNvSpPr txBox="1"/>
          <p:nvPr/>
        </p:nvSpPr>
        <p:spPr>
          <a:xfrm>
            <a:off x="1860683" y="807998"/>
            <a:ext cx="5703304" cy="4385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Calibri"/>
                <a:ea typeface="+mn-ea"/>
                <a:cs typeface="+mn-cs"/>
                <a:hlinkClick r:id="rId4"/>
              </a:rPr>
              <a:t>www.econlowdown.org</a:t>
            </a:r>
            <a:endParaRPr kumimoji="0" lang="en-US" sz="2250" b="1" i="0" u="none" strike="noStrike" kern="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Calibri"/>
              <a:ea typeface="+mn-ea"/>
              <a:cs typeface="+mn-cs"/>
            </a:endParaRPr>
          </a:p>
        </p:txBody>
      </p:sp>
      <p:pic>
        <p:nvPicPr>
          <p:cNvPr id="5" name="Picture 4">
            <a:extLst>
              <a:ext uri="{FF2B5EF4-FFF2-40B4-BE49-F238E27FC236}">
                <a16:creationId xmlns:a16="http://schemas.microsoft.com/office/drawing/2014/main" id="{18EB7E2C-4445-4108-954F-0FE7FEF66770}"/>
              </a:ext>
            </a:extLst>
          </p:cNvPr>
          <p:cNvPicPr>
            <a:picLocks noChangeAspect="1"/>
          </p:cNvPicPr>
          <p:nvPr/>
        </p:nvPicPr>
        <p:blipFill>
          <a:blip r:embed="rId5"/>
          <a:stretch>
            <a:fillRect/>
          </a:stretch>
        </p:blipFill>
        <p:spPr>
          <a:xfrm>
            <a:off x="980322" y="1752600"/>
            <a:ext cx="7183356" cy="40124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a:extLst>
              <a:ext uri="{FF2B5EF4-FFF2-40B4-BE49-F238E27FC236}">
                <a16:creationId xmlns:a16="http://schemas.microsoft.com/office/drawing/2014/main" id="{11D2275B-F3A4-4AF4-82C4-A032D25573D2}"/>
              </a:ext>
            </a:extLst>
          </p:cNvPr>
          <p:cNvPicPr>
            <a:picLocks noChangeAspect="1"/>
          </p:cNvPicPr>
          <p:nvPr/>
        </p:nvPicPr>
        <p:blipFill>
          <a:blip r:embed="rId6"/>
          <a:stretch>
            <a:fillRect/>
          </a:stretch>
        </p:blipFill>
        <p:spPr>
          <a:xfrm>
            <a:off x="661670" y="1744579"/>
            <a:ext cx="7820660" cy="43717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a:extLst>
              <a:ext uri="{FF2B5EF4-FFF2-40B4-BE49-F238E27FC236}">
                <a16:creationId xmlns:a16="http://schemas.microsoft.com/office/drawing/2014/main" id="{5B5B3DD3-D43B-4871-B667-7E5670E10D95}"/>
              </a:ext>
            </a:extLst>
          </p:cNvPr>
          <p:cNvPicPr>
            <a:picLocks noChangeAspect="1"/>
          </p:cNvPicPr>
          <p:nvPr/>
        </p:nvPicPr>
        <p:blipFill>
          <a:blip r:embed="rId7"/>
          <a:stretch>
            <a:fillRect/>
          </a:stretch>
        </p:blipFill>
        <p:spPr>
          <a:xfrm>
            <a:off x="661670" y="1429182"/>
            <a:ext cx="7962741" cy="5185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D13B9080-D87F-45C5-82C7-2169F027B3AB}"/>
              </a:ext>
            </a:extLst>
          </p:cNvPr>
          <p:cNvPicPr>
            <a:picLocks noChangeAspect="1"/>
          </p:cNvPicPr>
          <p:nvPr/>
        </p:nvPicPr>
        <p:blipFill>
          <a:blip r:embed="rId8"/>
          <a:stretch>
            <a:fillRect/>
          </a:stretch>
        </p:blipFill>
        <p:spPr>
          <a:xfrm>
            <a:off x="661670" y="1429182"/>
            <a:ext cx="8101330" cy="53167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862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nd_page_header.BMP"/>
          <p:cNvPicPr>
            <a:picLocks noChangeAspect="1"/>
          </p:cNvPicPr>
          <p:nvPr/>
        </p:nvPicPr>
        <p:blipFill>
          <a:blip r:embed="rId3" cstate="print"/>
          <a:stretch>
            <a:fillRect/>
          </a:stretch>
        </p:blipFill>
        <p:spPr>
          <a:xfrm>
            <a:off x="0" y="0"/>
            <a:ext cx="9144000" cy="533400"/>
          </a:xfrm>
          <a:prstGeom prst="rect">
            <a:avLst/>
          </a:prstGeom>
        </p:spPr>
      </p:pic>
      <p:sp>
        <p:nvSpPr>
          <p:cNvPr id="11" name="TextBox 10">
            <a:extLst>
              <a:ext uri="{FF2B5EF4-FFF2-40B4-BE49-F238E27FC236}">
                <a16:creationId xmlns:a16="http://schemas.microsoft.com/office/drawing/2014/main" id="{0B66F08D-0CF4-4BF0-98C8-92D3A8D23A92}"/>
              </a:ext>
            </a:extLst>
          </p:cNvPr>
          <p:cNvSpPr txBox="1"/>
          <p:nvPr/>
        </p:nvSpPr>
        <p:spPr>
          <a:xfrm>
            <a:off x="1860683" y="807998"/>
            <a:ext cx="5703304" cy="7848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50" b="1" i="0" u="none" strike="noStrike" kern="0" cap="none" spc="0" normalizeH="0" baseline="0" noProof="0" dirty="0">
                <a:ln>
                  <a:noFill/>
                </a:ln>
                <a:solidFill>
                  <a:prstClr val="black"/>
                </a:solidFill>
                <a:effectLst>
                  <a:outerShdw blurRad="38100" dist="38100" dir="2700000" algn="tl">
                    <a:srgbClr val="000000">
                      <a:alpha val="43137"/>
                    </a:srgbClr>
                  </a:outerShdw>
                </a:effectLst>
                <a:highlight>
                  <a:srgbClr val="FFFF00"/>
                </a:highlight>
                <a:uLnTx/>
                <a:uFillTx/>
                <a:latin typeface="Calibri"/>
                <a:ea typeface="+mn-ea"/>
                <a:cs typeface="+mn-cs"/>
              </a:rPr>
              <a:t>Place Holder for Information about Subscribing to Newsletters</a:t>
            </a:r>
          </a:p>
        </p:txBody>
      </p:sp>
    </p:spTree>
    <p:extLst>
      <p:ext uri="{BB962C8B-B14F-4D97-AF65-F5344CB8AC3E}">
        <p14:creationId xmlns:p14="http://schemas.microsoft.com/office/powerpoint/2010/main" val="3379743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1"/>
          <p:cNvSpPr txBox="1">
            <a:spLocks noChangeArrowheads="1"/>
          </p:cNvSpPr>
          <p:nvPr/>
        </p:nvSpPr>
        <p:spPr bwMode="auto">
          <a:xfrm>
            <a:off x="457200" y="1353343"/>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3581400" y="2876008"/>
            <a:ext cx="4957763"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Scott Wolla, Ph.D.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Senior Economic Education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Federal Reserve Bank of St. Louis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scott.a.wolla@stls.frb.org</a:t>
            </a:r>
          </a:p>
        </p:txBody>
      </p:sp>
      <p:pic>
        <p:nvPicPr>
          <p:cNvPr id="91142" name="Picture 6" descr="2nd_page_header.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47800"/>
            <a:ext cx="38766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820" y="2514600"/>
            <a:ext cx="2975736" cy="3164199"/>
          </a:xfrm>
          <a:prstGeom prst="rect">
            <a:avLst/>
          </a:prstGeom>
        </p:spPr>
      </p:pic>
      <p:sp>
        <p:nvSpPr>
          <p:cNvPr id="2" name="TextBox 1"/>
          <p:cNvSpPr txBox="1"/>
          <p:nvPr/>
        </p:nvSpPr>
        <p:spPr>
          <a:xfrm>
            <a:off x="340820" y="1370559"/>
            <a:ext cx="309211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Questions?</a:t>
            </a:r>
          </a:p>
        </p:txBody>
      </p:sp>
    </p:spTree>
    <p:extLst>
      <p:ext uri="{BB962C8B-B14F-4D97-AF65-F5344CB8AC3E}">
        <p14:creationId xmlns:p14="http://schemas.microsoft.com/office/powerpoint/2010/main" val="3063525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1064-7DD2-4246-87F3-A0724FA26D69}"/>
              </a:ext>
            </a:extLst>
          </p:cNvPr>
          <p:cNvSpPr>
            <a:spLocks noGrp="1"/>
          </p:cNvSpPr>
          <p:nvPr>
            <p:ph type="title"/>
          </p:nvPr>
        </p:nvSpPr>
        <p:spPr/>
        <p:txBody>
          <a:bodyPr/>
          <a:lstStyle/>
          <a:p>
            <a:r>
              <a:rPr lang="en-US" sz="4000" dirty="0"/>
              <a:t>Students Will Be Able To:</a:t>
            </a:r>
          </a:p>
        </p:txBody>
      </p:sp>
      <p:sp>
        <p:nvSpPr>
          <p:cNvPr id="4" name="Content Placeholder 2">
            <a:extLst>
              <a:ext uri="{FF2B5EF4-FFF2-40B4-BE49-F238E27FC236}">
                <a16:creationId xmlns:a16="http://schemas.microsoft.com/office/drawing/2014/main" id="{AF36AF64-61A1-4ED9-9536-6D67CBA237CE}"/>
              </a:ext>
            </a:extLst>
          </p:cNvPr>
          <p:cNvSpPr txBox="1">
            <a:spLocks/>
          </p:cNvSpPr>
          <p:nvPr/>
        </p:nvSpPr>
        <p:spPr>
          <a:xfrm>
            <a:off x="1295400" y="2075793"/>
            <a:ext cx="7086600" cy="3657600"/>
          </a:xfrm>
          <a:prstGeom prst="rect">
            <a:avLst/>
          </a:prstGeom>
        </p:spPr>
        <p:txBody>
          <a:bodyPr lIns="91440" rIns="91440"/>
          <a:lstStyle>
            <a:lvl1pPr marL="342900" indent="-342900" algn="l" rtl="0" eaLnBrk="0" fontAlgn="base" hangingPunct="0">
              <a:spcBef>
                <a:spcPct val="20000"/>
              </a:spcBef>
              <a:spcAft>
                <a:spcPct val="0"/>
              </a:spcAft>
              <a:buFont typeface="Arial"/>
              <a:buChar char="•"/>
              <a:defRPr sz="1800">
                <a:solidFill>
                  <a:srgbClr val="6EA92C"/>
                </a:solidFill>
                <a:latin typeface="Gill Sans"/>
                <a:ea typeface="ＭＳ Ｐゴシック" charset="-128"/>
                <a:cs typeface="Gill Sans"/>
              </a:defRPr>
            </a:lvl1pPr>
            <a:lvl2pPr marL="0" indent="-365760" algn="l" rtl="0" eaLnBrk="0" fontAlgn="base" hangingPunct="0">
              <a:spcBef>
                <a:spcPct val="20000"/>
              </a:spcBef>
              <a:spcAft>
                <a:spcPct val="0"/>
              </a:spcAft>
              <a:buClr>
                <a:srgbClr val="004A80"/>
              </a:buClr>
              <a:buFont typeface="BankGothic Md BT"/>
              <a:buChar char="»"/>
              <a:defRPr sz="1800">
                <a:solidFill>
                  <a:srgbClr val="004A80"/>
                </a:solidFill>
                <a:latin typeface="Gill Sans"/>
                <a:ea typeface="ＭＳ Ｐゴシック" charset="-128"/>
                <a:cs typeface="Gill Sans"/>
              </a:defRPr>
            </a:lvl2pPr>
            <a:lvl3pPr marL="1143000" indent="-228600" algn="l" rtl="0" eaLnBrk="0" fontAlgn="base" hangingPunct="0">
              <a:spcBef>
                <a:spcPct val="20000"/>
              </a:spcBef>
              <a:spcAft>
                <a:spcPct val="0"/>
              </a:spcAft>
              <a:buChar char="•"/>
              <a:defRPr sz="2400">
                <a:solidFill>
                  <a:srgbClr val="6EA92C"/>
                </a:solidFill>
                <a:latin typeface="Gill Sans"/>
                <a:ea typeface="ＭＳ Ｐゴシック" charset="-128"/>
                <a:cs typeface="Gill Sans"/>
              </a:defRPr>
            </a:lvl3pPr>
            <a:lvl4pPr marL="16002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4pPr>
            <a:lvl5pPr marL="20574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 typeface="Arial"/>
              <a:buChar char="•"/>
              <a:tabLst/>
              <a:defRPr/>
            </a:pPr>
            <a:r>
              <a:rPr kumimoji="0" lang="en-US" sz="2500" b="0" i="0" u="none" strike="noStrike" kern="0" cap="none" spc="0" normalizeH="0" baseline="0" noProof="0" dirty="0">
                <a:ln>
                  <a:noFill/>
                </a:ln>
                <a:solidFill>
                  <a:srgbClr val="000000"/>
                </a:solidFill>
                <a:effectLst/>
                <a:uLnTx/>
                <a:uFillTx/>
                <a:latin typeface="Gill Sans"/>
                <a:ea typeface="ＭＳ Ｐゴシック" charset="-128"/>
              </a:rPr>
              <a:t>List the costs and benefits of voting in an election</a:t>
            </a:r>
          </a:p>
          <a:p>
            <a:pPr marL="342900" marR="0" lvl="0" indent="-342900" algn="l" defTabSz="914400" rtl="0" eaLnBrk="0" fontAlgn="base" latinLnBrk="0" hangingPunct="0">
              <a:lnSpc>
                <a:spcPct val="100000"/>
              </a:lnSpc>
              <a:spcBef>
                <a:spcPct val="20000"/>
              </a:spcBef>
              <a:spcAft>
                <a:spcPct val="0"/>
              </a:spcAft>
              <a:buClrTx/>
              <a:buSzTx/>
              <a:buFont typeface="Arial"/>
              <a:buChar char="•"/>
              <a:tabLst/>
              <a:defRPr/>
            </a:pPr>
            <a:endParaRPr kumimoji="0" lang="en-US" sz="2500" b="0" i="0" u="none" strike="noStrike" kern="0" cap="none" spc="0" normalizeH="0" baseline="0" noProof="0" dirty="0">
              <a:ln>
                <a:noFill/>
              </a:ln>
              <a:solidFill>
                <a:srgbClr val="000000"/>
              </a:solidFill>
              <a:effectLst/>
              <a:uLnTx/>
              <a:uFillTx/>
              <a:latin typeface="Gill Sans"/>
              <a:ea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 typeface="Arial"/>
              <a:buChar char="•"/>
              <a:tabLst/>
              <a:defRPr/>
            </a:pPr>
            <a:r>
              <a:rPr kumimoji="0" lang="en-US" sz="2500" b="0" i="0" u="none" strike="noStrike" kern="0" cap="none" spc="0" normalizeH="0" baseline="0" noProof="0" dirty="0">
                <a:ln>
                  <a:noFill/>
                </a:ln>
                <a:solidFill>
                  <a:srgbClr val="000000"/>
                </a:solidFill>
                <a:effectLst/>
                <a:uLnTx/>
                <a:uFillTx/>
                <a:latin typeface="Gill Sans"/>
                <a:ea typeface="ＭＳ Ｐゴシック" charset="-128"/>
              </a:rPr>
              <a:t>Weigh costs and benefits to predict whether a person is likely to vote </a:t>
            </a:r>
          </a:p>
          <a:p>
            <a:pPr marL="342900" marR="0" lvl="0" indent="-342900" algn="l" defTabSz="914400" rtl="0" eaLnBrk="0" fontAlgn="base" latinLnBrk="0" hangingPunct="0">
              <a:lnSpc>
                <a:spcPct val="100000"/>
              </a:lnSpc>
              <a:spcBef>
                <a:spcPct val="20000"/>
              </a:spcBef>
              <a:spcAft>
                <a:spcPct val="0"/>
              </a:spcAft>
              <a:buClrTx/>
              <a:buSzTx/>
              <a:buFont typeface="Arial"/>
              <a:buChar char="•"/>
              <a:tabLst/>
              <a:defRPr/>
            </a:pPr>
            <a:endParaRPr kumimoji="0" lang="en-US" sz="2500" b="0" i="0" u="none" strike="noStrike" kern="0" cap="none" spc="0" normalizeH="0" baseline="0" noProof="0" dirty="0">
              <a:ln>
                <a:noFill/>
              </a:ln>
              <a:solidFill>
                <a:srgbClr val="000000"/>
              </a:solidFill>
              <a:effectLst/>
              <a:uLnTx/>
              <a:uFillTx/>
              <a:latin typeface="Gill Sans"/>
              <a:ea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 typeface="Arial"/>
              <a:buChar char="•"/>
              <a:tabLst/>
              <a:defRPr/>
            </a:pPr>
            <a:r>
              <a:rPr kumimoji="0" lang="en-US" sz="2500" b="0" i="0" u="none" strike="noStrike" kern="0" cap="none" spc="0" normalizeH="0" baseline="0" noProof="0" dirty="0">
                <a:ln>
                  <a:noFill/>
                </a:ln>
                <a:solidFill>
                  <a:srgbClr val="000000"/>
                </a:solidFill>
                <a:effectLst/>
                <a:uLnTx/>
                <a:uFillTx/>
                <a:latin typeface="Gill Sans"/>
                <a:ea typeface="ＭＳ Ｐゴシック" charset="-128"/>
              </a:rPr>
              <a:t>Key Concepts:</a:t>
            </a:r>
          </a:p>
          <a:p>
            <a:pPr marL="1143000" marR="0" lvl="2" indent="-2286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2500" b="0" i="0" u="none" strike="noStrike" kern="0" cap="none" spc="0" normalizeH="0" baseline="0" noProof="0" dirty="0">
                <a:ln>
                  <a:noFill/>
                </a:ln>
                <a:solidFill>
                  <a:srgbClr val="000000"/>
                </a:solidFill>
                <a:effectLst/>
                <a:uLnTx/>
                <a:uFillTx/>
                <a:latin typeface="Gill Sans"/>
                <a:ea typeface="ＭＳ Ｐゴシック" charset="-128"/>
              </a:rPr>
              <a:t>Opportunity Costs</a:t>
            </a:r>
          </a:p>
          <a:p>
            <a:pPr marL="1143000" marR="0" lvl="2" indent="-2286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2500" b="0" i="0" u="none" strike="noStrike" kern="0" cap="none" spc="0" normalizeH="0" baseline="0" noProof="0" dirty="0">
                <a:ln>
                  <a:noFill/>
                </a:ln>
                <a:solidFill>
                  <a:srgbClr val="000000"/>
                </a:solidFill>
                <a:effectLst/>
                <a:uLnTx/>
                <a:uFillTx/>
                <a:latin typeface="Gill Sans"/>
                <a:ea typeface="ＭＳ Ｐゴシック" charset="-128"/>
              </a:rPr>
              <a:t>Benefit</a:t>
            </a:r>
          </a:p>
        </p:txBody>
      </p:sp>
    </p:spTree>
    <p:extLst>
      <p:ext uri="{BB962C8B-B14F-4D97-AF65-F5344CB8AC3E}">
        <p14:creationId xmlns:p14="http://schemas.microsoft.com/office/powerpoint/2010/main" val="239167679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45F5-61A5-4C88-B712-7DF33A80EDC9}"/>
              </a:ext>
            </a:extLst>
          </p:cNvPr>
          <p:cNvSpPr>
            <a:spLocks noGrp="1"/>
          </p:cNvSpPr>
          <p:nvPr>
            <p:ph type="title"/>
          </p:nvPr>
        </p:nvSpPr>
        <p:spPr/>
        <p:txBody>
          <a:bodyPr/>
          <a:lstStyle/>
          <a:p>
            <a:r>
              <a:rPr lang="en-US" sz="4000" dirty="0"/>
              <a:t>Spark Some Discussion</a:t>
            </a:r>
          </a:p>
        </p:txBody>
      </p:sp>
      <p:sp>
        <p:nvSpPr>
          <p:cNvPr id="3" name="Content Placeholder 2">
            <a:extLst>
              <a:ext uri="{FF2B5EF4-FFF2-40B4-BE49-F238E27FC236}">
                <a16:creationId xmlns:a16="http://schemas.microsoft.com/office/drawing/2014/main" id="{7DDF3412-1ED3-4B31-9906-7BFA4D82D1C2}"/>
              </a:ext>
            </a:extLst>
          </p:cNvPr>
          <p:cNvSpPr>
            <a:spLocks noGrp="1"/>
          </p:cNvSpPr>
          <p:nvPr>
            <p:ph idx="1"/>
          </p:nvPr>
        </p:nvSpPr>
        <p:spPr>
          <a:xfrm>
            <a:off x="473242" y="1767840"/>
            <a:ext cx="8229600" cy="4175760"/>
          </a:xfrm>
        </p:spPr>
        <p:txBody>
          <a:bodyPr/>
          <a:lstStyle/>
          <a:p>
            <a:r>
              <a:rPr lang="en-US" sz="2200" dirty="0"/>
              <a:t>Begin by noting that in a democracy, voting is an important civic right. </a:t>
            </a:r>
          </a:p>
          <a:p>
            <a:pPr marL="342900" indent="-342900">
              <a:buFont typeface="Arial" panose="020B0604020202020204" pitchFamily="34" charset="0"/>
              <a:buChar char="•"/>
            </a:pPr>
            <a:r>
              <a:rPr lang="en-US" sz="2200" dirty="0"/>
              <a:t>Did everyone who was eligible to vote in the last presidential election actually vote? </a:t>
            </a:r>
          </a:p>
          <a:p>
            <a:pPr marL="800100" lvl="1" indent="-342900">
              <a:buFont typeface="Arial" panose="020B0604020202020204" pitchFamily="34" charset="0"/>
              <a:buChar char="•"/>
            </a:pPr>
            <a:r>
              <a:rPr lang="en-US" sz="2200" dirty="0"/>
              <a:t>(The answer is no, not everyone voted.) </a:t>
            </a:r>
          </a:p>
          <a:p>
            <a:pPr marL="342900" indent="-342900">
              <a:buFont typeface="Arial" panose="020B0604020202020204" pitchFamily="34" charset="0"/>
              <a:buChar char="•"/>
            </a:pPr>
            <a:r>
              <a:rPr lang="en-US" sz="2200" dirty="0"/>
              <a:t>If the right to vote is so important, why do some people choose not to vote?</a:t>
            </a:r>
          </a:p>
          <a:p>
            <a:pPr marL="800100" lvl="1" indent="-342900">
              <a:buFont typeface="Arial" panose="020B0604020202020204" pitchFamily="34" charset="0"/>
              <a:buChar char="•"/>
            </a:pPr>
            <a:r>
              <a:rPr lang="en-US" sz="2200" dirty="0"/>
              <a:t>(Answers will vary. Some answers may involve costs associated with voting, even if the students do not use that term.) </a:t>
            </a:r>
          </a:p>
          <a:p>
            <a:r>
              <a:rPr lang="en-US" sz="2200" dirty="0"/>
              <a:t>After some discussion of the students’ answers, explain that the purpose of this lesson is to explore reasons why eligible voters do not always vote.</a:t>
            </a:r>
          </a:p>
        </p:txBody>
      </p:sp>
    </p:spTree>
    <p:extLst>
      <p:ext uri="{BB962C8B-B14F-4D97-AF65-F5344CB8AC3E}">
        <p14:creationId xmlns:p14="http://schemas.microsoft.com/office/powerpoint/2010/main" val="42309171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r>
              <a:rPr lang="en-US" sz="4800" dirty="0"/>
              <a:t>The Costs of Voting</a:t>
            </a:r>
          </a:p>
        </p:txBody>
      </p:sp>
      <p:sp>
        <p:nvSpPr>
          <p:cNvPr id="18435" name="Content Placeholder 2"/>
          <p:cNvSpPr>
            <a:spLocks noGrp="1"/>
          </p:cNvSpPr>
          <p:nvPr>
            <p:ph idx="1"/>
          </p:nvPr>
        </p:nvSpPr>
        <p:spPr>
          <a:xfrm>
            <a:off x="152400" y="1600200"/>
            <a:ext cx="8382000" cy="4330891"/>
          </a:xfrm>
        </p:spPr>
        <p:txBody>
          <a:bodyPr/>
          <a:lstStyle/>
          <a:p>
            <a:pPr marL="514350" indent="-514350">
              <a:spcAft>
                <a:spcPts val="600"/>
              </a:spcAft>
              <a:buFont typeface="+mj-lt"/>
              <a:buAutoNum type="arabicPeriod"/>
            </a:pPr>
            <a:r>
              <a:rPr lang="en-US" sz="1560" b="1" dirty="0">
                <a:latin typeface="Calibri" panose="020F0502020204030204" pitchFamily="34" charset="0"/>
                <a:cs typeface="Calibri" panose="020F0502020204030204" pitchFamily="34" charset="0"/>
              </a:rPr>
              <a:t>Dollar Costs.  </a:t>
            </a:r>
            <a:r>
              <a:rPr lang="en-US" sz="1560" dirty="0"/>
              <a:t>No dollar costs may be imposed by fees or taxation.  Amendment 24 to the U.S. Constitution rules out dollar costs:</a:t>
            </a:r>
          </a:p>
          <a:p>
            <a:pPr marL="457200" lvl="1" indent="0">
              <a:spcAft>
                <a:spcPts val="600"/>
              </a:spcAft>
              <a:buNone/>
            </a:pPr>
            <a:r>
              <a:rPr lang="en-US" sz="1560" dirty="0"/>
              <a:t>Section 1.  </a:t>
            </a:r>
            <a:r>
              <a:rPr lang="en-US" sz="1560" i="1" dirty="0"/>
              <a:t>The right of citizens of the United States to vote in any primary or other election for President or Vice President, for electors for President or Vice President, or for Senator or Representative in Congress, shall not be denied or abridged by the United States or any State by reason of failure to pay any poll tax or other tax.</a:t>
            </a:r>
          </a:p>
          <a:p>
            <a:pPr marL="457200" indent="-457200">
              <a:spcBef>
                <a:spcPts val="1200"/>
              </a:spcBef>
              <a:spcAft>
                <a:spcPts val="600"/>
              </a:spcAft>
              <a:buFont typeface="+mj-lt"/>
              <a:buAutoNum type="arabicPeriod"/>
            </a:pPr>
            <a:r>
              <a:rPr lang="en-US" sz="1560" b="1" dirty="0">
                <a:latin typeface="Calibri" panose="020F0502020204030204" pitchFamily="34" charset="0"/>
                <a:cs typeface="Calibri" panose="020F0502020204030204" pitchFamily="34" charset="0"/>
              </a:rPr>
              <a:t>Other costs.  </a:t>
            </a:r>
            <a:r>
              <a:rPr lang="en-US" sz="1560" dirty="0"/>
              <a:t>While the Constitution prohibits monetary charges, this does not mean that voting is entirely without costs.  Voters will incur opportunity costs.  The opportunity costs of voting is what a voter gives up in choosing to vote.  Here are some possible opportunity costs:</a:t>
            </a:r>
          </a:p>
          <a:p>
            <a:pPr lvl="1">
              <a:spcAft>
                <a:spcPts val="0"/>
              </a:spcAft>
              <a:buFont typeface="Arial" panose="020B0604020202020204" pitchFamily="34" charset="0"/>
              <a:buChar char="•"/>
            </a:pPr>
            <a:r>
              <a:rPr lang="en-US" sz="1560" dirty="0"/>
              <a:t>Time taken to register.</a:t>
            </a:r>
          </a:p>
          <a:p>
            <a:pPr lvl="1">
              <a:spcAft>
                <a:spcPts val="0"/>
              </a:spcAft>
              <a:buFont typeface="Arial" panose="020B0604020202020204" pitchFamily="34" charset="0"/>
              <a:buChar char="•"/>
            </a:pPr>
            <a:r>
              <a:rPr lang="en-US" sz="1560" dirty="0"/>
              <a:t>Time to find a voting location, or to vote via absentee ballot.</a:t>
            </a:r>
          </a:p>
          <a:p>
            <a:pPr lvl="1">
              <a:spcAft>
                <a:spcPts val="0"/>
              </a:spcAft>
              <a:buFont typeface="Arial" panose="020B0604020202020204" pitchFamily="34" charset="0"/>
              <a:buChar char="•"/>
            </a:pPr>
            <a:r>
              <a:rPr lang="en-US" sz="1560" dirty="0"/>
              <a:t>Time taken to vote, which may also mean lost wages for voters who miss work; or babysitting or transportation costs.</a:t>
            </a:r>
          </a:p>
          <a:p>
            <a:pPr lvl="1">
              <a:spcAft>
                <a:spcPts val="0"/>
              </a:spcAft>
              <a:buFont typeface="Arial" panose="020B0604020202020204" pitchFamily="34" charset="0"/>
              <a:buChar char="•"/>
            </a:pPr>
            <a:r>
              <a:rPr lang="en-US" sz="1560" dirty="0"/>
              <a:t>Time needed to investigate candidates and issues.</a:t>
            </a:r>
          </a:p>
          <a:p>
            <a:pPr lvl="1">
              <a:spcAft>
                <a:spcPts val="0"/>
              </a:spcAft>
              <a:buFont typeface="Arial" panose="020B0604020202020204" pitchFamily="34" charset="0"/>
              <a:buChar char="•"/>
            </a:pPr>
            <a:r>
              <a:rPr lang="en-US" sz="1560" dirty="0"/>
              <a:t>Fear of Covid (2020 election)</a:t>
            </a:r>
          </a:p>
        </p:txBody>
      </p:sp>
    </p:spTree>
    <p:extLst>
      <p:ext uri="{BB962C8B-B14F-4D97-AF65-F5344CB8AC3E}">
        <p14:creationId xmlns:p14="http://schemas.microsoft.com/office/powerpoint/2010/main" val="2446693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additive="base">
                                        <p:cTn id="2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435">
                                            <p:txEl>
                                              <p:pRg st="5" end="5"/>
                                            </p:txEl>
                                          </p:spTgt>
                                        </p:tgtEl>
                                        <p:attrNameLst>
                                          <p:attrName>style.visibility</p:attrName>
                                        </p:attrNameLst>
                                      </p:cBhvr>
                                      <p:to>
                                        <p:strVal val="visible"/>
                                      </p:to>
                                    </p:set>
                                    <p:anim calcmode="lin" valueType="num">
                                      <p:cBhvr additive="base">
                                        <p:cTn id="29"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435">
                                            <p:txEl>
                                              <p:pRg st="6" end="6"/>
                                            </p:txEl>
                                          </p:spTgt>
                                        </p:tgtEl>
                                        <p:attrNameLst>
                                          <p:attrName>style.visibility</p:attrName>
                                        </p:attrNameLst>
                                      </p:cBhvr>
                                      <p:to>
                                        <p:strVal val="visible"/>
                                      </p:to>
                                    </p:set>
                                    <p:anim calcmode="lin" valueType="num">
                                      <p:cBhvr additive="base">
                                        <p:cTn id="3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435">
                                            <p:txEl>
                                              <p:pRg st="7" end="7"/>
                                            </p:txEl>
                                          </p:spTgt>
                                        </p:tgtEl>
                                        <p:attrNameLst>
                                          <p:attrName>style.visibility</p:attrName>
                                        </p:attrNameLst>
                                      </p:cBhvr>
                                      <p:to>
                                        <p:strVal val="visible"/>
                                      </p:to>
                                    </p:set>
                                    <p:anim calcmode="lin" valueType="num">
                                      <p:cBhvr additive="base">
                                        <p:cTn id="37"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8448"/>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marL="0" indent="0">
              <a:spcBef>
                <a:spcPts val="0"/>
              </a:spcBef>
              <a:buNone/>
            </a:pPr>
            <a:r>
              <a:rPr lang="en-US" sz="3600" dirty="0">
                <a:solidFill>
                  <a:schemeClr val="tx1"/>
                </a:solidFill>
              </a:rPr>
              <a:t>Top ten reasons registered voters gave for </a:t>
            </a:r>
            <a:br>
              <a:rPr lang="en-US" sz="3600" dirty="0">
                <a:solidFill>
                  <a:schemeClr val="tx1"/>
                </a:solidFill>
              </a:rPr>
            </a:br>
            <a:r>
              <a:rPr lang="en-US" sz="3600" dirty="0">
                <a:solidFill>
                  <a:schemeClr val="tx1"/>
                </a:solidFill>
              </a:rPr>
              <a:t>not voting in 2020</a:t>
            </a:r>
            <a:endParaRPr lang="en-US" sz="3600" b="0" dirty="0">
              <a:solidFill>
                <a:schemeClr val="tx1"/>
              </a:solidFill>
              <a:latin typeface="Calibri Light" panose="020F0302020204030204" pitchFamily="34" charset="0"/>
              <a:cs typeface="Calibri Light" panose="020F0302020204030204" pitchFamily="34" charset="0"/>
            </a:endParaRPr>
          </a:p>
        </p:txBody>
      </p:sp>
      <p:sp>
        <p:nvSpPr>
          <p:cNvPr id="4" name="Content Placeholder 4">
            <a:extLst>
              <a:ext uri="{FF2B5EF4-FFF2-40B4-BE49-F238E27FC236}">
                <a16:creationId xmlns:a16="http://schemas.microsoft.com/office/drawing/2014/main" id="{A44F27C4-5949-8845-AFC1-B14E636BC30C}"/>
              </a:ext>
            </a:extLst>
          </p:cNvPr>
          <p:cNvSpPr>
            <a:spLocks noGrp="1"/>
          </p:cNvSpPr>
          <p:nvPr>
            <p:ph idx="1"/>
          </p:nvPr>
        </p:nvSpPr>
        <p:spPr>
          <a:xfrm>
            <a:off x="609600" y="2514600"/>
            <a:ext cx="8229600" cy="3433763"/>
          </a:xfrm>
        </p:spPr>
        <p:txBody>
          <a:bodyPr>
            <a:noAutofit/>
          </a:bodyPr>
          <a:lstStyle/>
          <a:p>
            <a:pPr marL="0" indent="0">
              <a:lnSpc>
                <a:spcPct val="110000"/>
              </a:lnSpc>
              <a:spcAft>
                <a:spcPts val="0"/>
              </a:spcAft>
              <a:buNone/>
            </a:pPr>
            <a:r>
              <a:rPr lang="en-US" sz="1700" b="1" dirty="0">
                <a:latin typeface="Calibri" panose="020F0502020204030204" pitchFamily="34" charset="0"/>
                <a:cs typeface="Calibri" panose="020F0502020204030204" pitchFamily="34" charset="0"/>
              </a:rPr>
              <a:t>	Reason				            All Voters	      18-24 Year Old</a:t>
            </a:r>
          </a:p>
          <a:p>
            <a:pPr marL="0" indent="0">
              <a:lnSpc>
                <a:spcPct val="110000"/>
              </a:lnSpc>
              <a:spcAft>
                <a:spcPts val="0"/>
              </a:spcAft>
              <a:buNone/>
            </a:pPr>
            <a:r>
              <a:rPr lang="en-US" sz="1700" dirty="0"/>
              <a:t>10.	Transportation problems			2.4		3.0</a:t>
            </a:r>
          </a:p>
          <a:p>
            <a:pPr marL="0" indent="0">
              <a:lnSpc>
                <a:spcPct val="110000"/>
              </a:lnSpc>
              <a:spcAft>
                <a:spcPts val="0"/>
              </a:spcAft>
              <a:buNone/>
            </a:pPr>
            <a:r>
              <a:rPr lang="en-US" sz="1700" dirty="0"/>
              <a:t>9.	Inconvenient polling place			2.6		2.5</a:t>
            </a:r>
          </a:p>
          <a:p>
            <a:pPr marL="0" indent="0">
              <a:lnSpc>
                <a:spcPct val="110000"/>
              </a:lnSpc>
              <a:spcAft>
                <a:spcPts val="0"/>
              </a:spcAft>
              <a:buNone/>
            </a:pPr>
            <a:r>
              <a:rPr lang="en-US" sz="1700" dirty="0"/>
              <a:t>8.	Forgot to vote       				3.7		5.7</a:t>
            </a:r>
          </a:p>
          <a:p>
            <a:pPr marL="0" indent="0">
              <a:lnSpc>
                <a:spcPct val="110000"/>
              </a:lnSpc>
              <a:spcAft>
                <a:spcPts val="0"/>
              </a:spcAft>
              <a:buNone/>
            </a:pPr>
            <a:r>
              <a:rPr lang="en-US" sz="1700" dirty="0"/>
              <a:t>7.	Covid concerns				4.3		2.3</a:t>
            </a:r>
          </a:p>
          <a:p>
            <a:pPr marL="0" indent="0">
              <a:lnSpc>
                <a:spcPct val="110000"/>
              </a:lnSpc>
              <a:spcAft>
                <a:spcPts val="0"/>
              </a:spcAft>
              <a:buNone/>
            </a:pPr>
            <a:r>
              <a:rPr lang="en-US" sz="1700" dirty="0"/>
              <a:t>6.	Registration problems			4.9		4.9</a:t>
            </a:r>
          </a:p>
          <a:p>
            <a:pPr marL="0" indent="0">
              <a:lnSpc>
                <a:spcPct val="110000"/>
              </a:lnSpc>
              <a:spcAft>
                <a:spcPts val="0"/>
              </a:spcAft>
              <a:buNone/>
            </a:pPr>
            <a:r>
              <a:rPr lang="en-US" sz="1700" dirty="0"/>
              <a:t>5.	Out of town				6.1		8.8</a:t>
            </a:r>
          </a:p>
          <a:p>
            <a:pPr marL="0" indent="0">
              <a:lnSpc>
                <a:spcPct val="110000"/>
              </a:lnSpc>
              <a:spcAft>
                <a:spcPts val="0"/>
              </a:spcAft>
              <a:buNone/>
            </a:pPr>
            <a:r>
              <a:rPr lang="en-US" sz="1700" dirty="0"/>
              <a:t>4.	Illness or disability				13.0		4.5</a:t>
            </a:r>
          </a:p>
          <a:p>
            <a:pPr marL="0" indent="0">
              <a:lnSpc>
                <a:spcPct val="110000"/>
              </a:lnSpc>
              <a:spcAft>
                <a:spcPts val="0"/>
              </a:spcAft>
              <a:buNone/>
            </a:pPr>
            <a:r>
              <a:rPr lang="en-US" sz="1700" dirty="0"/>
              <a:t>3.	Too busy, conflicting schedule			13.1		18.4</a:t>
            </a:r>
          </a:p>
          <a:p>
            <a:pPr marL="0" indent="0">
              <a:lnSpc>
                <a:spcPct val="110000"/>
              </a:lnSpc>
              <a:spcAft>
                <a:spcPts val="0"/>
              </a:spcAft>
              <a:buNone/>
            </a:pPr>
            <a:r>
              <a:rPr lang="en-US" sz="1700" dirty="0"/>
              <a:t>2.	Did not like candidate/campaign issues 		14.5		11.0</a:t>
            </a:r>
          </a:p>
          <a:p>
            <a:pPr marL="0" indent="0">
              <a:lnSpc>
                <a:spcPct val="110000"/>
              </a:lnSpc>
              <a:spcAft>
                <a:spcPts val="0"/>
              </a:spcAft>
              <a:buNone/>
            </a:pPr>
            <a:r>
              <a:rPr lang="en-US" sz="1700" dirty="0"/>
              <a:t>1.	Not interested				17.6	</a:t>
            </a:r>
            <a:r>
              <a:rPr lang="en-US" sz="1700"/>
              <a:t>	19.2</a:t>
            </a:r>
            <a:endParaRPr lang="en-US" sz="1700" dirty="0"/>
          </a:p>
        </p:txBody>
      </p:sp>
      <p:sp>
        <p:nvSpPr>
          <p:cNvPr id="5" name="TextBox 4">
            <a:extLst>
              <a:ext uri="{FF2B5EF4-FFF2-40B4-BE49-F238E27FC236}">
                <a16:creationId xmlns:a16="http://schemas.microsoft.com/office/drawing/2014/main" id="{E8E64A8D-FDE2-2946-98D5-4FAA860A5784}"/>
              </a:ext>
            </a:extLst>
          </p:cNvPr>
          <p:cNvSpPr txBox="1"/>
          <p:nvPr/>
        </p:nvSpPr>
        <p:spPr>
          <a:xfrm>
            <a:off x="457200" y="6043353"/>
            <a:ext cx="8229600" cy="353943"/>
          </a:xfrm>
          <a:prstGeom prst="rect">
            <a:avLst/>
          </a:prstGeom>
          <a:noFill/>
        </p:spPr>
        <p:txBody>
          <a:bodyPr wrap="square" rtlCol="0">
            <a:spAutoFit/>
          </a:bodyPr>
          <a:lstStyle/>
          <a:p>
            <a:r>
              <a:rPr lang="en-US" sz="1700" dirty="0">
                <a:latin typeface="Calibri" panose="020F0502020204030204" pitchFamily="34" charset="0"/>
                <a:cs typeface="Calibri" panose="020F0502020204030204" pitchFamily="34" charset="0"/>
              </a:rPr>
              <a:t>In 2020, citizens aged 18-24 made up 11% of the population, but only 8% of the voters.</a:t>
            </a:r>
          </a:p>
        </p:txBody>
      </p:sp>
    </p:spTree>
    <p:extLst>
      <p:ext uri="{BB962C8B-B14F-4D97-AF65-F5344CB8AC3E}">
        <p14:creationId xmlns:p14="http://schemas.microsoft.com/office/powerpoint/2010/main" val="212428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rt, bar chart&#10;&#10;Description automatically generated">
            <a:extLst>
              <a:ext uri="{FF2B5EF4-FFF2-40B4-BE49-F238E27FC236}">
                <a16:creationId xmlns:a16="http://schemas.microsoft.com/office/drawing/2014/main" id="{D7985F4A-DF91-3A4B-C021-22701FC80CA0}"/>
              </a:ext>
            </a:extLst>
          </p:cNvPr>
          <p:cNvPicPr>
            <a:picLocks noGrp="1" noChangeAspect="1"/>
          </p:cNvPicPr>
          <p:nvPr>
            <p:ph idx="1"/>
          </p:nvPr>
        </p:nvPicPr>
        <p:blipFill>
          <a:blip r:embed="rId3"/>
          <a:stretch>
            <a:fillRect/>
          </a:stretch>
        </p:blipFill>
        <p:spPr>
          <a:xfrm>
            <a:off x="90488" y="978940"/>
            <a:ext cx="8963025" cy="4615957"/>
          </a:xfrm>
          <a:prstGeom prst="rect">
            <a:avLst/>
          </a:prstGeom>
          <a:noFill/>
        </p:spPr>
      </p:pic>
    </p:spTree>
    <p:extLst>
      <p:ext uri="{BB962C8B-B14F-4D97-AF65-F5344CB8AC3E}">
        <p14:creationId xmlns:p14="http://schemas.microsoft.com/office/powerpoint/2010/main" val="57033520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8448"/>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marL="0" indent="0">
              <a:spcBef>
                <a:spcPts val="0"/>
              </a:spcBef>
              <a:buNone/>
            </a:pPr>
            <a:r>
              <a:rPr lang="en-US" sz="3600" dirty="0"/>
              <a:t>Why Do People Vote</a:t>
            </a:r>
            <a:endParaRPr lang="en-US" sz="3600" b="0" dirty="0">
              <a:latin typeface="Calibri Light" panose="020F0302020204030204" pitchFamily="34" charset="0"/>
              <a:cs typeface="Calibri Light" panose="020F0302020204030204" pitchFamily="34" charset="0"/>
            </a:endParaRPr>
          </a:p>
        </p:txBody>
      </p:sp>
      <p:sp>
        <p:nvSpPr>
          <p:cNvPr id="18435" name="Content Placeholder 2"/>
          <p:cNvSpPr>
            <a:spLocks noGrp="1"/>
          </p:cNvSpPr>
          <p:nvPr>
            <p:ph idx="1"/>
          </p:nvPr>
        </p:nvSpPr>
        <p:spPr>
          <a:xfrm>
            <a:off x="457200" y="2527109"/>
            <a:ext cx="8229600" cy="4559491"/>
          </a:xfrm>
        </p:spPr>
        <p:txBody>
          <a:bodyPr/>
          <a:lstStyle/>
          <a:p>
            <a:pPr marL="0" indent="0">
              <a:spcAft>
                <a:spcPts val="0"/>
              </a:spcAft>
              <a:buNone/>
            </a:pPr>
            <a:r>
              <a:rPr lang="en-US" sz="2000" b="1" dirty="0">
                <a:latin typeface="Calibri" panose="020F0502020204030204" pitchFamily="34" charset="0"/>
                <a:cs typeface="Calibri" panose="020F0502020204030204" pitchFamily="34" charset="0"/>
              </a:rPr>
              <a:t>When the election is likely to be close and the person’s vote may change the election result:</a:t>
            </a:r>
          </a:p>
          <a:p>
            <a:pPr lvl="1">
              <a:spcAft>
                <a:spcPts val="0"/>
              </a:spcAft>
              <a:buFont typeface="Arial" panose="020B0604020202020204" pitchFamily="34" charset="0"/>
              <a:buChar char="•"/>
            </a:pPr>
            <a:r>
              <a:rPr lang="en-US" sz="2000" dirty="0"/>
              <a:t>People may vote to support a particular politician.</a:t>
            </a:r>
          </a:p>
          <a:p>
            <a:pPr lvl="1">
              <a:spcAft>
                <a:spcPts val="0"/>
              </a:spcAft>
              <a:buFont typeface="Arial" panose="020B0604020202020204" pitchFamily="34" charset="0"/>
              <a:buChar char="•"/>
            </a:pPr>
            <a:r>
              <a:rPr lang="en-US" sz="2000" dirty="0"/>
              <a:t>People may vote to remove incumbents (“Throw the rascals out.”)</a:t>
            </a:r>
          </a:p>
          <a:p>
            <a:pPr marL="0" indent="0">
              <a:spcBef>
                <a:spcPts val="1800"/>
              </a:spcBef>
              <a:spcAft>
                <a:spcPts val="0"/>
              </a:spcAft>
              <a:buNone/>
            </a:pPr>
            <a:r>
              <a:rPr lang="en-US" sz="2000" b="1" dirty="0">
                <a:latin typeface="Calibri" panose="020F0502020204030204" pitchFamily="34" charset="0"/>
                <a:cs typeface="Calibri" panose="020F0502020204030204" pitchFamily="34" charset="0"/>
              </a:rPr>
              <a:t>When the election is not likely to be close and a person’s vote is not likely to change the election result:</a:t>
            </a:r>
          </a:p>
          <a:p>
            <a:pPr lvl="1">
              <a:spcAft>
                <a:spcPts val="0"/>
              </a:spcAft>
              <a:buFont typeface="Arial" panose="020B0604020202020204" pitchFamily="34" charset="0"/>
              <a:buChar char="•"/>
            </a:pPr>
            <a:r>
              <a:rPr lang="en-US" sz="2000" dirty="0"/>
              <a:t>People may believe it is their civic duty to vote.</a:t>
            </a:r>
          </a:p>
          <a:p>
            <a:pPr lvl="1">
              <a:spcAft>
                <a:spcPts val="0"/>
              </a:spcAft>
              <a:buFont typeface="Arial" panose="020B0604020202020204" pitchFamily="34" charset="0"/>
              <a:buChar char="•"/>
            </a:pPr>
            <a:r>
              <a:rPr lang="en-US" sz="2000" dirty="0"/>
              <a:t>People may vote to voice their opinions regardless of the likely outcome.</a:t>
            </a:r>
          </a:p>
          <a:p>
            <a:pPr lvl="1">
              <a:spcAft>
                <a:spcPts val="0"/>
              </a:spcAft>
              <a:buFont typeface="Arial" panose="020B0604020202020204" pitchFamily="34" charset="0"/>
              <a:buChar char="•"/>
            </a:pPr>
            <a:r>
              <a:rPr lang="en-US" sz="2000" dirty="0"/>
              <a:t>People may vote in order to feel they are part of the winning team.</a:t>
            </a:r>
          </a:p>
        </p:txBody>
      </p:sp>
    </p:spTree>
    <p:extLst>
      <p:ext uri="{BB962C8B-B14F-4D97-AF65-F5344CB8AC3E}">
        <p14:creationId xmlns:p14="http://schemas.microsoft.com/office/powerpoint/2010/main" val="1280686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additive="base">
                                        <p:cTn id="2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435">
                                            <p:txEl>
                                              <p:pRg st="5" end="5"/>
                                            </p:txEl>
                                          </p:spTgt>
                                        </p:tgtEl>
                                        <p:attrNameLst>
                                          <p:attrName>style.visibility</p:attrName>
                                        </p:attrNameLst>
                                      </p:cBhvr>
                                      <p:to>
                                        <p:strVal val="visible"/>
                                      </p:to>
                                    </p:set>
                                    <p:anim calcmode="lin" valueType="num">
                                      <p:cBhvr additive="base">
                                        <p:cTn id="29"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435">
                                            <p:txEl>
                                              <p:pRg st="6" end="6"/>
                                            </p:txEl>
                                          </p:spTgt>
                                        </p:tgtEl>
                                        <p:attrNameLst>
                                          <p:attrName>style.visibility</p:attrName>
                                        </p:attrNameLst>
                                      </p:cBhvr>
                                      <p:to>
                                        <p:strVal val="visible"/>
                                      </p:to>
                                    </p:set>
                                    <p:anim calcmode="lin" valueType="num">
                                      <p:cBhvr additive="base">
                                        <p:cTn id="3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2DE4-A86E-4AFA-B0C6-015384B0F813}"/>
              </a:ext>
            </a:extLst>
          </p:cNvPr>
          <p:cNvSpPr>
            <a:spLocks noGrp="1"/>
          </p:cNvSpPr>
          <p:nvPr>
            <p:ph type="title"/>
          </p:nvPr>
        </p:nvSpPr>
        <p:spPr/>
        <p:txBody>
          <a:bodyPr/>
          <a:lstStyle/>
          <a:p>
            <a:r>
              <a:rPr lang="en-US" sz="4500" dirty="0"/>
              <a:t>Increase Student Interaction!</a:t>
            </a:r>
          </a:p>
        </p:txBody>
      </p:sp>
      <p:pic>
        <p:nvPicPr>
          <p:cNvPr id="4" name="Content Placeholder 3">
            <a:extLst>
              <a:ext uri="{FF2B5EF4-FFF2-40B4-BE49-F238E27FC236}">
                <a16:creationId xmlns:a16="http://schemas.microsoft.com/office/drawing/2014/main" id="{15374F96-4EB7-4C5C-A422-7489DE536FE9}"/>
              </a:ext>
            </a:extLst>
          </p:cNvPr>
          <p:cNvPicPr>
            <a:picLocks noGrp="1" noChangeAspect="1"/>
          </p:cNvPicPr>
          <p:nvPr>
            <p:ph idx="1"/>
          </p:nvPr>
        </p:nvPicPr>
        <p:blipFill>
          <a:blip r:embed="rId3"/>
          <a:stretch>
            <a:fillRect/>
          </a:stretch>
        </p:blipFill>
        <p:spPr>
          <a:xfrm>
            <a:off x="228600" y="1143000"/>
            <a:ext cx="847417" cy="1487553"/>
          </a:xfrm>
          <a:prstGeom prst="rect">
            <a:avLst/>
          </a:prstGeom>
        </p:spPr>
      </p:pic>
      <p:pic>
        <p:nvPicPr>
          <p:cNvPr id="7" name="Picture 6">
            <a:extLst>
              <a:ext uri="{FF2B5EF4-FFF2-40B4-BE49-F238E27FC236}">
                <a16:creationId xmlns:a16="http://schemas.microsoft.com/office/drawing/2014/main" id="{98C54E8A-FE4A-4468-A2F9-C1A49AC5C4F1}"/>
              </a:ext>
            </a:extLst>
          </p:cNvPr>
          <p:cNvPicPr>
            <a:picLocks noChangeAspect="1"/>
          </p:cNvPicPr>
          <p:nvPr/>
        </p:nvPicPr>
        <p:blipFill>
          <a:blip r:embed="rId4"/>
          <a:stretch>
            <a:fillRect/>
          </a:stretch>
        </p:blipFill>
        <p:spPr>
          <a:xfrm>
            <a:off x="1304617" y="1886776"/>
            <a:ext cx="1383912" cy="2377646"/>
          </a:xfrm>
          <a:prstGeom prst="rect">
            <a:avLst/>
          </a:prstGeom>
        </p:spPr>
      </p:pic>
      <p:pic>
        <p:nvPicPr>
          <p:cNvPr id="8" name="Picture 7">
            <a:extLst>
              <a:ext uri="{FF2B5EF4-FFF2-40B4-BE49-F238E27FC236}">
                <a16:creationId xmlns:a16="http://schemas.microsoft.com/office/drawing/2014/main" id="{49BD251B-C852-455E-B948-096B07658E27}"/>
              </a:ext>
            </a:extLst>
          </p:cNvPr>
          <p:cNvPicPr>
            <a:picLocks noChangeAspect="1"/>
          </p:cNvPicPr>
          <p:nvPr/>
        </p:nvPicPr>
        <p:blipFill>
          <a:blip r:embed="rId5"/>
          <a:stretch>
            <a:fillRect/>
          </a:stretch>
        </p:blipFill>
        <p:spPr>
          <a:xfrm>
            <a:off x="1798436" y="4264422"/>
            <a:ext cx="396274" cy="1542422"/>
          </a:xfrm>
          <a:prstGeom prst="rect">
            <a:avLst/>
          </a:prstGeom>
        </p:spPr>
      </p:pic>
      <p:pic>
        <p:nvPicPr>
          <p:cNvPr id="9" name="Picture 8">
            <a:extLst>
              <a:ext uri="{FF2B5EF4-FFF2-40B4-BE49-F238E27FC236}">
                <a16:creationId xmlns:a16="http://schemas.microsoft.com/office/drawing/2014/main" id="{E48363DA-F7AD-48EC-8E86-9A4FB99E376F}"/>
              </a:ext>
            </a:extLst>
          </p:cNvPr>
          <p:cNvPicPr>
            <a:picLocks noChangeAspect="1"/>
          </p:cNvPicPr>
          <p:nvPr/>
        </p:nvPicPr>
        <p:blipFill>
          <a:blip r:embed="rId6"/>
          <a:stretch>
            <a:fillRect/>
          </a:stretch>
        </p:blipFill>
        <p:spPr>
          <a:xfrm>
            <a:off x="3418241" y="1886776"/>
            <a:ext cx="1463167" cy="2377646"/>
          </a:xfrm>
          <a:prstGeom prst="rect">
            <a:avLst/>
          </a:prstGeom>
        </p:spPr>
      </p:pic>
      <p:pic>
        <p:nvPicPr>
          <p:cNvPr id="10" name="Picture 9">
            <a:extLst>
              <a:ext uri="{FF2B5EF4-FFF2-40B4-BE49-F238E27FC236}">
                <a16:creationId xmlns:a16="http://schemas.microsoft.com/office/drawing/2014/main" id="{2C8A4B9F-64F8-411A-99B9-8D3B2CB29B5E}"/>
              </a:ext>
            </a:extLst>
          </p:cNvPr>
          <p:cNvPicPr>
            <a:picLocks noChangeAspect="1"/>
          </p:cNvPicPr>
          <p:nvPr/>
        </p:nvPicPr>
        <p:blipFill>
          <a:blip r:embed="rId7"/>
          <a:stretch>
            <a:fillRect/>
          </a:stretch>
        </p:blipFill>
        <p:spPr>
          <a:xfrm>
            <a:off x="4005958" y="4264422"/>
            <a:ext cx="390178" cy="1542422"/>
          </a:xfrm>
          <a:prstGeom prst="rect">
            <a:avLst/>
          </a:prstGeom>
        </p:spPr>
      </p:pic>
      <p:pic>
        <p:nvPicPr>
          <p:cNvPr id="11" name="Picture 10">
            <a:extLst>
              <a:ext uri="{FF2B5EF4-FFF2-40B4-BE49-F238E27FC236}">
                <a16:creationId xmlns:a16="http://schemas.microsoft.com/office/drawing/2014/main" id="{692703D6-D2DA-4314-AC84-2656969B3EC6}"/>
              </a:ext>
            </a:extLst>
          </p:cNvPr>
          <p:cNvPicPr>
            <a:picLocks noChangeAspect="1"/>
          </p:cNvPicPr>
          <p:nvPr/>
        </p:nvPicPr>
        <p:blipFill>
          <a:blip r:embed="rId8"/>
          <a:stretch>
            <a:fillRect/>
          </a:stretch>
        </p:blipFill>
        <p:spPr>
          <a:xfrm>
            <a:off x="5736750" y="1886776"/>
            <a:ext cx="1457070" cy="2377646"/>
          </a:xfrm>
          <a:prstGeom prst="rect">
            <a:avLst/>
          </a:prstGeom>
        </p:spPr>
      </p:pic>
      <p:pic>
        <p:nvPicPr>
          <p:cNvPr id="12" name="Picture 11">
            <a:extLst>
              <a:ext uri="{FF2B5EF4-FFF2-40B4-BE49-F238E27FC236}">
                <a16:creationId xmlns:a16="http://schemas.microsoft.com/office/drawing/2014/main" id="{F3C7931D-DE23-4D6E-882B-268C7C0F5648}"/>
              </a:ext>
            </a:extLst>
          </p:cNvPr>
          <p:cNvPicPr>
            <a:picLocks noChangeAspect="1"/>
          </p:cNvPicPr>
          <p:nvPr/>
        </p:nvPicPr>
        <p:blipFill>
          <a:blip r:embed="rId9"/>
          <a:stretch>
            <a:fillRect/>
          </a:stretch>
        </p:blipFill>
        <p:spPr>
          <a:xfrm>
            <a:off x="6254955" y="4276615"/>
            <a:ext cx="420660" cy="1530229"/>
          </a:xfrm>
          <a:prstGeom prst="rect">
            <a:avLst/>
          </a:prstGeom>
        </p:spPr>
      </p:pic>
    </p:spTree>
    <p:extLst>
      <p:ext uri="{BB962C8B-B14F-4D97-AF65-F5344CB8AC3E}">
        <p14:creationId xmlns:p14="http://schemas.microsoft.com/office/powerpoint/2010/main" val="202272888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8448"/>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marL="0" indent="0">
              <a:spcBef>
                <a:spcPts val="0"/>
              </a:spcBef>
              <a:buNone/>
            </a:pPr>
            <a:r>
              <a:rPr lang="en-US" sz="3600" dirty="0">
                <a:solidFill>
                  <a:schemeClr val="tx1"/>
                </a:solidFill>
              </a:rPr>
              <a:t>Who Voted More in 2020?</a:t>
            </a:r>
            <a:br>
              <a:rPr lang="en-US" sz="3600" dirty="0">
                <a:solidFill>
                  <a:srgbClr val="FF0000"/>
                </a:solidFill>
              </a:rPr>
            </a:br>
            <a:r>
              <a:rPr lang="en-US" sz="1800" dirty="0"/>
              <a:t>Of all voters, who voted most, percentage-wise, in the 2020 election?</a:t>
            </a:r>
            <a:endParaRPr lang="en-US" sz="3600" b="0" dirty="0">
              <a:latin typeface="Calibri Light" panose="020F0302020204030204" pitchFamily="34" charset="0"/>
              <a:cs typeface="Calibri Light" panose="020F0302020204030204" pitchFamily="34" charset="0"/>
            </a:endParaRPr>
          </a:p>
        </p:txBody>
      </p:sp>
      <p:sp>
        <p:nvSpPr>
          <p:cNvPr id="7" name="Content Placeholder 21">
            <a:extLst>
              <a:ext uri="{FF2B5EF4-FFF2-40B4-BE49-F238E27FC236}">
                <a16:creationId xmlns:a16="http://schemas.microsoft.com/office/drawing/2014/main" id="{729F24DC-5614-D54E-8C1B-6C5CA2B5DB52}"/>
              </a:ext>
            </a:extLst>
          </p:cNvPr>
          <p:cNvSpPr>
            <a:spLocks noGrp="1"/>
          </p:cNvSpPr>
          <p:nvPr>
            <p:ph idx="1"/>
          </p:nvPr>
        </p:nvSpPr>
        <p:spPr>
          <a:xfrm>
            <a:off x="457200" y="2527109"/>
            <a:ext cx="4572000" cy="4351338"/>
          </a:xfrm>
        </p:spPr>
        <p:txBody>
          <a:bodyPr>
            <a:noAutofit/>
          </a:bodyPr>
          <a:lstStyle/>
          <a:p>
            <a:pPr marL="0" indent="0">
              <a:lnSpc>
                <a:spcPct val="100000"/>
              </a:lnSpc>
              <a:spcAft>
                <a:spcPts val="600"/>
              </a:spcAft>
              <a:buNone/>
            </a:pPr>
            <a:r>
              <a:rPr lang="en-US" sz="1600" b="1" dirty="0">
                <a:solidFill>
                  <a:srgbClr val="FF0000"/>
                </a:solidFill>
              </a:rPr>
              <a:t>Men</a:t>
            </a:r>
            <a:r>
              <a:rPr lang="en-US" sz="1600" dirty="0"/>
              <a:t> or </a:t>
            </a:r>
            <a:r>
              <a:rPr lang="en-US" sz="1600" b="1" dirty="0">
                <a:solidFill>
                  <a:schemeClr val="tx2"/>
                </a:solidFill>
              </a:rPr>
              <a:t>Women</a:t>
            </a:r>
            <a:r>
              <a:rPr lang="en-US" sz="1600" dirty="0"/>
              <a:t> ……………………………………………………</a:t>
            </a:r>
          </a:p>
          <a:p>
            <a:pPr marL="0" indent="0">
              <a:lnSpc>
                <a:spcPct val="100000"/>
              </a:lnSpc>
              <a:spcAft>
                <a:spcPts val="600"/>
              </a:spcAft>
              <a:buNone/>
            </a:pPr>
            <a:r>
              <a:rPr lang="en-US" sz="1600" b="1" dirty="0">
                <a:solidFill>
                  <a:srgbClr val="FF0000"/>
                </a:solidFill>
              </a:rPr>
              <a:t>White</a:t>
            </a:r>
            <a:r>
              <a:rPr lang="en-US" sz="1600" dirty="0"/>
              <a:t> or </a:t>
            </a:r>
            <a:r>
              <a:rPr lang="en-US" sz="1600" b="1" dirty="0">
                <a:solidFill>
                  <a:schemeClr val="tx2"/>
                </a:solidFill>
              </a:rPr>
              <a:t>Black</a:t>
            </a:r>
            <a:r>
              <a:rPr lang="en-US" sz="1600" dirty="0"/>
              <a:t> or </a:t>
            </a:r>
            <a:r>
              <a:rPr lang="en-US" sz="1600" b="1" dirty="0"/>
              <a:t>Asian</a:t>
            </a:r>
            <a:r>
              <a:rPr lang="en-US" sz="1600" dirty="0"/>
              <a:t> ………………..……………………..</a:t>
            </a:r>
          </a:p>
          <a:p>
            <a:pPr marL="0" indent="0">
              <a:lnSpc>
                <a:spcPct val="100000"/>
              </a:lnSpc>
              <a:spcAft>
                <a:spcPts val="600"/>
              </a:spcAft>
              <a:buNone/>
            </a:pPr>
            <a:r>
              <a:rPr lang="en-US" sz="1600" b="1" dirty="0">
                <a:solidFill>
                  <a:srgbClr val="FF0000"/>
                </a:solidFill>
              </a:rPr>
              <a:t>Naturalized Citizen </a:t>
            </a:r>
            <a:r>
              <a:rPr lang="en-US" sz="1600" dirty="0"/>
              <a:t>or </a:t>
            </a:r>
            <a:r>
              <a:rPr lang="en-US" sz="1600" b="1" dirty="0">
                <a:solidFill>
                  <a:schemeClr val="tx2"/>
                </a:solidFill>
              </a:rPr>
              <a:t>Native Born </a:t>
            </a:r>
            <a:r>
              <a:rPr lang="en-US" sz="1600" dirty="0"/>
              <a:t>……………………….</a:t>
            </a:r>
          </a:p>
          <a:p>
            <a:pPr marL="0" indent="0">
              <a:lnSpc>
                <a:spcPct val="100000"/>
              </a:lnSpc>
              <a:spcAft>
                <a:spcPts val="600"/>
              </a:spcAft>
              <a:buNone/>
            </a:pPr>
            <a:r>
              <a:rPr lang="en-US" sz="1600" b="1" dirty="0">
                <a:solidFill>
                  <a:srgbClr val="FF0000"/>
                </a:solidFill>
              </a:rPr>
              <a:t>Married</a:t>
            </a:r>
            <a:r>
              <a:rPr lang="en-US" sz="1600" dirty="0"/>
              <a:t> or </a:t>
            </a:r>
            <a:r>
              <a:rPr lang="en-US" sz="1600" b="1" dirty="0">
                <a:solidFill>
                  <a:schemeClr val="tx2"/>
                </a:solidFill>
              </a:rPr>
              <a:t>Never Married </a:t>
            </a:r>
            <a:r>
              <a:rPr lang="en-US" sz="1600" dirty="0"/>
              <a:t>or </a:t>
            </a:r>
            <a:r>
              <a:rPr lang="en-US" sz="1600" b="1" dirty="0"/>
              <a:t>Divorced</a:t>
            </a:r>
            <a:r>
              <a:rPr lang="en-US" sz="1600" dirty="0"/>
              <a:t> ..………………</a:t>
            </a:r>
          </a:p>
          <a:p>
            <a:pPr marL="0" indent="0">
              <a:lnSpc>
                <a:spcPct val="100000"/>
              </a:lnSpc>
              <a:spcAft>
                <a:spcPts val="600"/>
              </a:spcAft>
              <a:buNone/>
            </a:pPr>
            <a:r>
              <a:rPr lang="en-US" sz="1600" b="1" dirty="0">
                <a:solidFill>
                  <a:srgbClr val="FF0000"/>
                </a:solidFill>
              </a:rPr>
              <a:t>Income Under $10k </a:t>
            </a:r>
            <a:r>
              <a:rPr lang="en-US" sz="1600" dirty="0"/>
              <a:t>or </a:t>
            </a:r>
            <a:r>
              <a:rPr lang="en-US" sz="1600" b="1" dirty="0">
                <a:solidFill>
                  <a:schemeClr val="tx2"/>
                </a:solidFill>
              </a:rPr>
              <a:t>Over $150k </a:t>
            </a:r>
            <a:r>
              <a:rPr lang="en-US" sz="1600" dirty="0"/>
              <a:t>………….……..</a:t>
            </a:r>
          </a:p>
          <a:p>
            <a:pPr marL="0" indent="0">
              <a:lnSpc>
                <a:spcPct val="100000"/>
              </a:lnSpc>
              <a:spcAft>
                <a:spcPts val="600"/>
              </a:spcAft>
              <a:buNone/>
            </a:pPr>
            <a:r>
              <a:rPr lang="en-US" sz="1600" b="1" dirty="0">
                <a:solidFill>
                  <a:srgbClr val="FF0000"/>
                </a:solidFill>
              </a:rPr>
              <a:t>Employed</a:t>
            </a:r>
            <a:r>
              <a:rPr lang="en-US" sz="1600" dirty="0"/>
              <a:t> or </a:t>
            </a:r>
            <a:r>
              <a:rPr lang="en-US" sz="1600" b="1" dirty="0">
                <a:solidFill>
                  <a:schemeClr val="tx2"/>
                </a:solidFill>
              </a:rPr>
              <a:t>Unemployed</a:t>
            </a:r>
            <a:r>
              <a:rPr lang="en-US" sz="1600" dirty="0"/>
              <a:t> ……………………………………</a:t>
            </a:r>
          </a:p>
          <a:p>
            <a:pPr>
              <a:lnSpc>
                <a:spcPct val="100000"/>
              </a:lnSpc>
              <a:spcAft>
                <a:spcPts val="600"/>
              </a:spcAft>
            </a:pPr>
            <a:r>
              <a:rPr lang="en-US" sz="1600" b="1" dirty="0">
                <a:solidFill>
                  <a:srgbClr val="FF0000"/>
                </a:solidFill>
              </a:rPr>
              <a:t>H.S. Degree </a:t>
            </a:r>
            <a:r>
              <a:rPr lang="en-US" sz="1600" dirty="0"/>
              <a:t>or </a:t>
            </a:r>
            <a:r>
              <a:rPr lang="en-US" sz="1600" b="1" dirty="0">
                <a:solidFill>
                  <a:schemeClr val="tx2"/>
                </a:solidFill>
              </a:rPr>
              <a:t>Bachelor’s Degree </a:t>
            </a:r>
            <a:r>
              <a:rPr lang="en-US" sz="1600" dirty="0"/>
              <a:t>………………………..</a:t>
            </a:r>
          </a:p>
          <a:p>
            <a:pPr>
              <a:lnSpc>
                <a:spcPct val="100000"/>
              </a:lnSpc>
              <a:spcAft>
                <a:spcPts val="600"/>
              </a:spcAft>
            </a:pPr>
            <a:r>
              <a:rPr lang="en-US" sz="1600" b="1" dirty="0">
                <a:solidFill>
                  <a:srgbClr val="FF0000"/>
                </a:solidFill>
              </a:rPr>
              <a:t>New Jerseyites</a:t>
            </a:r>
            <a:r>
              <a:rPr lang="en-US" sz="1600" dirty="0"/>
              <a:t> and </a:t>
            </a:r>
            <a:r>
              <a:rPr lang="en-US" sz="1600" b="1" dirty="0">
                <a:solidFill>
                  <a:schemeClr val="tx2"/>
                </a:solidFill>
              </a:rPr>
              <a:t>Arkansans</a:t>
            </a:r>
            <a:r>
              <a:rPr lang="en-US" sz="1600" dirty="0"/>
              <a:t>…………..…………………</a:t>
            </a:r>
          </a:p>
          <a:p>
            <a:pPr>
              <a:lnSpc>
                <a:spcPct val="100000"/>
              </a:lnSpc>
              <a:spcAft>
                <a:spcPts val="600"/>
              </a:spcAft>
            </a:pPr>
            <a:r>
              <a:rPr lang="en-US" sz="1600" b="1" dirty="0">
                <a:solidFill>
                  <a:srgbClr val="FF0000"/>
                </a:solidFill>
              </a:rPr>
              <a:t>Veteran</a:t>
            </a:r>
            <a:r>
              <a:rPr lang="en-US" sz="1600" dirty="0"/>
              <a:t> or </a:t>
            </a:r>
            <a:r>
              <a:rPr lang="en-US" sz="1600" b="1" dirty="0">
                <a:solidFill>
                  <a:schemeClr val="tx2"/>
                </a:solidFill>
              </a:rPr>
              <a:t>Non-Veteran</a:t>
            </a:r>
            <a:r>
              <a:rPr lang="en-US" sz="1600" dirty="0"/>
              <a:t> ………………………………………</a:t>
            </a:r>
          </a:p>
          <a:p>
            <a:pPr>
              <a:lnSpc>
                <a:spcPct val="100000"/>
              </a:lnSpc>
              <a:spcAft>
                <a:spcPts val="600"/>
              </a:spcAft>
            </a:pPr>
            <a:r>
              <a:rPr lang="en-US" sz="1600" b="1" dirty="0">
                <a:solidFill>
                  <a:srgbClr val="FF0000"/>
                </a:solidFill>
              </a:rPr>
              <a:t>Renter</a:t>
            </a:r>
            <a:r>
              <a:rPr lang="en-US" sz="1600" dirty="0"/>
              <a:t> or </a:t>
            </a:r>
            <a:r>
              <a:rPr lang="en-US" sz="1600" b="1" dirty="0">
                <a:solidFill>
                  <a:schemeClr val="tx2"/>
                </a:solidFill>
              </a:rPr>
              <a:t>Homeowner</a:t>
            </a:r>
            <a:r>
              <a:rPr lang="en-US" sz="1600" dirty="0"/>
              <a:t> …………………………………………</a:t>
            </a:r>
          </a:p>
          <a:p>
            <a:pPr>
              <a:lnSpc>
                <a:spcPct val="100000"/>
              </a:lnSpc>
              <a:spcAft>
                <a:spcPts val="600"/>
              </a:spcAft>
            </a:pPr>
            <a:r>
              <a:rPr lang="en-US" sz="1600" b="1" dirty="0">
                <a:solidFill>
                  <a:srgbClr val="FF0000"/>
                </a:solidFill>
              </a:rPr>
              <a:t>Young (18-24) </a:t>
            </a:r>
            <a:r>
              <a:rPr lang="en-US" sz="1600" dirty="0"/>
              <a:t>or </a:t>
            </a:r>
            <a:r>
              <a:rPr lang="en-US" sz="1600" b="1" dirty="0">
                <a:solidFill>
                  <a:schemeClr val="tx2"/>
                </a:solidFill>
              </a:rPr>
              <a:t>Old (65-74) </a:t>
            </a:r>
            <a:r>
              <a:rPr lang="en-US" sz="1600" dirty="0"/>
              <a:t>……………………………….</a:t>
            </a:r>
          </a:p>
        </p:txBody>
      </p:sp>
      <p:sp>
        <p:nvSpPr>
          <p:cNvPr id="8" name="Content Placeholder 20">
            <a:extLst>
              <a:ext uri="{FF2B5EF4-FFF2-40B4-BE49-F238E27FC236}">
                <a16:creationId xmlns:a16="http://schemas.microsoft.com/office/drawing/2014/main" id="{914C7272-B607-1540-9375-47C23ABB58BA}"/>
              </a:ext>
            </a:extLst>
          </p:cNvPr>
          <p:cNvSpPr txBox="1">
            <a:spLocks/>
          </p:cNvSpPr>
          <p:nvPr/>
        </p:nvSpPr>
        <p:spPr>
          <a:xfrm>
            <a:off x="4724400" y="2527109"/>
            <a:ext cx="4267200" cy="4351338"/>
          </a:xfrm>
          <a:prstGeom prst="rect">
            <a:avLst/>
          </a:prstGeom>
        </p:spPr>
        <p:txBody>
          <a:bodyPr>
            <a:noAutofit/>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Font typeface="Arial" pitchFamily="-108" charset="0"/>
              <a:buNone/>
            </a:pPr>
            <a:r>
              <a:rPr lang="en-US" sz="1600" dirty="0"/>
              <a:t>Women 68.4 to 65.0</a:t>
            </a:r>
          </a:p>
          <a:p>
            <a:pPr marL="0" indent="0">
              <a:spcAft>
                <a:spcPts val="600"/>
              </a:spcAft>
              <a:buNone/>
            </a:pPr>
            <a:r>
              <a:rPr lang="en-US" sz="1600" dirty="0"/>
              <a:t>White 68.3   Black 62.4   Asian 60.1</a:t>
            </a:r>
          </a:p>
          <a:p>
            <a:pPr marL="0" indent="0">
              <a:spcAft>
                <a:spcPts val="600"/>
              </a:spcAft>
              <a:buFont typeface="Arial" pitchFamily="-108" charset="0"/>
              <a:buNone/>
            </a:pPr>
            <a:r>
              <a:rPr lang="en-US" sz="1600" dirty="0"/>
              <a:t>Native 67.4  to  60.8</a:t>
            </a:r>
          </a:p>
          <a:p>
            <a:pPr marL="0" indent="0">
              <a:spcAft>
                <a:spcPts val="600"/>
              </a:spcAft>
              <a:buFont typeface="Arial" pitchFamily="-108" charset="0"/>
              <a:buNone/>
            </a:pPr>
            <a:r>
              <a:rPr lang="en-US" sz="1600" dirty="0"/>
              <a:t>Married 69.4  Divorced 65.6  Never Married 56.6</a:t>
            </a:r>
          </a:p>
          <a:p>
            <a:pPr marL="0" indent="0">
              <a:spcAft>
                <a:spcPts val="600"/>
              </a:spcAft>
              <a:buFont typeface="Arial" pitchFamily="-108" charset="0"/>
              <a:buNone/>
            </a:pPr>
            <a:r>
              <a:rPr lang="en-US" sz="1600" dirty="0"/>
              <a:t>High Income 84.8 to 47.1</a:t>
            </a:r>
          </a:p>
          <a:p>
            <a:pPr marL="0" indent="0">
              <a:spcAft>
                <a:spcPts val="600"/>
              </a:spcAft>
              <a:buFont typeface="Arial" pitchFamily="-108" charset="0"/>
              <a:buNone/>
            </a:pPr>
            <a:r>
              <a:rPr lang="en-US" sz="1600" dirty="0"/>
              <a:t>Employed 68.5 to 57.8</a:t>
            </a:r>
          </a:p>
          <a:p>
            <a:pPr marL="0" indent="0">
              <a:spcAft>
                <a:spcPts val="600"/>
              </a:spcAft>
              <a:buFont typeface="Arial" pitchFamily="-108" charset="0"/>
              <a:buNone/>
            </a:pPr>
            <a:r>
              <a:rPr lang="en-US" sz="1600" dirty="0"/>
              <a:t>Bachelor’s Degree 77.9 to 55.5</a:t>
            </a:r>
          </a:p>
          <a:p>
            <a:pPr marL="0" indent="0">
              <a:spcAft>
                <a:spcPts val="600"/>
              </a:spcAft>
              <a:buFont typeface="Arial" pitchFamily="-108" charset="0"/>
              <a:buNone/>
            </a:pPr>
            <a:r>
              <a:rPr lang="en-US" sz="1600" dirty="0"/>
              <a:t>New Jersey – 78.3   Arkansas – 54.0</a:t>
            </a:r>
          </a:p>
          <a:p>
            <a:pPr marL="0" indent="0">
              <a:spcAft>
                <a:spcPts val="600"/>
              </a:spcAft>
              <a:buFont typeface="Arial" pitchFamily="-108" charset="0"/>
              <a:buNone/>
            </a:pPr>
            <a:r>
              <a:rPr lang="en-US" sz="1600" dirty="0"/>
              <a:t>Veteran 74.1 to 66.1</a:t>
            </a:r>
          </a:p>
          <a:p>
            <a:pPr marL="0" indent="0">
              <a:spcAft>
                <a:spcPts val="600"/>
              </a:spcAft>
              <a:buFont typeface="Arial" pitchFamily="-108" charset="0"/>
              <a:buNone/>
            </a:pPr>
            <a:r>
              <a:rPr lang="en-US" sz="1600" dirty="0"/>
              <a:t>Homeowner 71.4 to 55.0</a:t>
            </a:r>
          </a:p>
          <a:p>
            <a:pPr marL="0" indent="0">
              <a:spcAft>
                <a:spcPts val="600"/>
              </a:spcAft>
              <a:buFont typeface="Arial" pitchFamily="-108" charset="0"/>
              <a:buNone/>
            </a:pPr>
            <a:r>
              <a:rPr lang="en-US" sz="1600" dirty="0"/>
              <a:t>Old 76.0 to 51.4</a:t>
            </a:r>
          </a:p>
        </p:txBody>
      </p:sp>
    </p:spTree>
    <p:extLst>
      <p:ext uri="{BB962C8B-B14F-4D97-AF65-F5344CB8AC3E}">
        <p14:creationId xmlns:p14="http://schemas.microsoft.com/office/powerpoint/2010/main" val="3034339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schemas.microsoft.com/office/2006/metadata/properties"/>
    <ds:schemaRef ds:uri="http://schemas.microsoft.com/office/infopath/2007/PartnerControls"/>
    <ds:schemaRef ds:uri="e475455f-c69b-4ff8-acf7-75612f4dc189"/>
  </ds:schemaRefs>
</ds:datastoreItem>
</file>

<file path=customXml/itemProps3.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1273</TotalTime>
  <Words>1260</Words>
  <Application>Microsoft Office PowerPoint</Application>
  <PresentationFormat>On-screen Show (4:3)</PresentationFormat>
  <Paragraphs>136</Paragraphs>
  <Slides>18</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Gill Sans</vt:lpstr>
      <vt:lpstr>Wingdings</vt:lpstr>
      <vt:lpstr>Office Theme</vt:lpstr>
      <vt:lpstr>1_Office Theme</vt:lpstr>
      <vt:lpstr>PowerPoint Presentation</vt:lpstr>
      <vt:lpstr>Students Will Be Able To:</vt:lpstr>
      <vt:lpstr>Spark Some Discussion</vt:lpstr>
      <vt:lpstr>The Costs of Voting</vt:lpstr>
      <vt:lpstr>Top ten reasons registered voters gave for  not voting in 2020</vt:lpstr>
      <vt:lpstr>PowerPoint Presentation</vt:lpstr>
      <vt:lpstr>Why Do People Vote</vt:lpstr>
      <vt:lpstr>Increase Student Interaction!</vt:lpstr>
      <vt:lpstr>Who Voted More in 2020? Of all voters, who voted most, percentage-wise, in the 2020 election?</vt:lpstr>
      <vt:lpstr>Reported Voting</vt:lpstr>
      <vt:lpstr>PowerPoint Presentation</vt:lpstr>
      <vt:lpstr>PowerPoint Presentation</vt:lpstr>
      <vt:lpstr>Page One Economics</vt:lpstr>
      <vt:lpstr>Page One Economics: Making Sense of the National Debt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Wolla, Scott A</cp:lastModifiedBy>
  <cp:revision>178</cp:revision>
  <dcterms:created xsi:type="dcterms:W3CDTF">2012-09-11T15:07:18Z</dcterms:created>
  <dcterms:modified xsi:type="dcterms:W3CDTF">2022-11-08T13:49:29Z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TitusGUID">
    <vt:lpwstr>bdfe6026-2072-44f3-9b67-3c88a6a79137</vt:lpwstr>
  </property>
  <property fmtid="{D5CDD505-2E9C-101B-9397-08002B2CF9AE}" pid="11" name="MSIP_Label_65269c60-0483-4c57-9e8c-3779d6900235_Enabled">
    <vt:lpwstr>true</vt:lpwstr>
  </property>
  <property fmtid="{D5CDD505-2E9C-101B-9397-08002B2CF9AE}" pid="12" name="MSIP_Label_65269c60-0483-4c57-9e8c-3779d6900235_SetDate">
    <vt:lpwstr>2022-11-01T18:41:09Z</vt:lpwstr>
  </property>
  <property fmtid="{D5CDD505-2E9C-101B-9397-08002B2CF9AE}" pid="13" name="MSIP_Label_65269c60-0483-4c57-9e8c-3779d6900235_Method">
    <vt:lpwstr>Privileged</vt:lpwstr>
  </property>
  <property fmtid="{D5CDD505-2E9C-101B-9397-08002B2CF9AE}" pid="14" name="MSIP_Label_65269c60-0483-4c57-9e8c-3779d6900235_Name">
    <vt:lpwstr>65269c60-0483-4c57-9e8c-3779d6900235</vt:lpwstr>
  </property>
  <property fmtid="{D5CDD505-2E9C-101B-9397-08002B2CF9AE}" pid="15" name="MSIP_Label_65269c60-0483-4c57-9e8c-3779d6900235_SiteId">
    <vt:lpwstr>b397c653-5b19-463f-b9fc-af658ded9128</vt:lpwstr>
  </property>
  <property fmtid="{D5CDD505-2E9C-101B-9397-08002B2CF9AE}" pid="16" name="MSIP_Label_65269c60-0483-4c57-9e8c-3779d6900235_ActionId">
    <vt:lpwstr>b0247725-f085-4789-96ca-fcc983b1f3c3</vt:lpwstr>
  </property>
  <property fmtid="{D5CDD505-2E9C-101B-9397-08002B2CF9AE}" pid="17" name="MSIP_Label_65269c60-0483-4c57-9e8c-3779d6900235_ContentBits">
    <vt:lpwstr>0</vt:lpwstr>
  </property>
</Properties>
</file>