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4" r:id="rId6"/>
  </p:sldMasterIdLst>
  <p:notesMasterIdLst>
    <p:notesMasterId r:id="rId27"/>
  </p:notesMasterIdLst>
  <p:handoutMasterIdLst>
    <p:handoutMasterId r:id="rId28"/>
  </p:handoutMasterIdLst>
  <p:sldIdLst>
    <p:sldId id="700" r:id="rId7"/>
    <p:sldId id="703" r:id="rId8"/>
    <p:sldId id="702" r:id="rId9"/>
    <p:sldId id="735" r:id="rId10"/>
    <p:sldId id="739" r:id="rId11"/>
    <p:sldId id="732" r:id="rId12"/>
    <p:sldId id="708" r:id="rId13"/>
    <p:sldId id="736" r:id="rId14"/>
    <p:sldId id="737" r:id="rId15"/>
    <p:sldId id="738" r:id="rId16"/>
    <p:sldId id="731" r:id="rId17"/>
    <p:sldId id="733" r:id="rId18"/>
    <p:sldId id="729" r:id="rId19"/>
    <p:sldId id="726" r:id="rId20"/>
    <p:sldId id="725" r:id="rId21"/>
    <p:sldId id="718" r:id="rId22"/>
    <p:sldId id="727" r:id="rId23"/>
    <p:sldId id="719" r:id="rId24"/>
    <p:sldId id="721" r:id="rId25"/>
    <p:sldId id="7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1CA78-7472-C289-EAF6-96824966453C}" v="120" dt="2022-09-30T18:56:34.471"/>
    <p1510:client id="{37892AF6-BA69-0845-C51F-07F51C02832F}" v="1920" dt="2022-09-23T14:18:59.538"/>
    <p1510:client id="{3EFBB249-3B5F-0AD1-9A49-67A5690A75F1}" v="86" dt="2022-11-22T21:43:38.005"/>
    <p1510:client id="{81BD5346-AFDE-CE57-3366-241C4ECD49F0}" v="57" dt="2022-09-29T19:58:21.689"/>
    <p1510:client id="{95A3E149-0718-3447-BDF3-2FBD2CC75070}" v="539" dt="2022-09-08T16:22:41.396"/>
    <p1510:client id="{C89785C0-3748-A3CF-C0BC-B016F5A549E7}" v="165" dt="2022-10-06T21:11:58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E6607-9075-4B4D-78A3-878EC511BA1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4FDB2-3D9C-4AA2-4873-78561E33C2D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0C38B3-81AF-5B46-8263-7874B85BD1CF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11/23/2022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8E50E-9B48-81D3-BF2D-F995A6E6D71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33FF1-1B11-C918-2A99-08CD3D786BE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9E692A-5FB9-7541-8B6E-C1190A6A4ABA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941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CFE72-0F8C-2114-3A06-0903810A60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94AF9-910A-C53E-6001-BC1B810432F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D267A4A-31B1-C44A-A547-B1FA2C31C6DA}" type="datetime1">
              <a:rPr lang="en-US"/>
              <a:pPr lvl="0"/>
              <a:t>11/23/2022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29790C-48C5-865C-071B-9BF9B0D36C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32DEFD-04E7-89F9-44E4-CD02074A847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82C6A-22FF-A55E-74C4-60CC58B9788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23ABD-C66B-5CCF-E2EC-8D722906A6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9ACD9D3-C2EB-654E-B421-57F976836A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0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9ACD9D3-C2EB-654E-B421-57F976836A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5F6EE7B-9005-E215-5CA0-746AF2E67A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2801" y="4146547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5400" b="0" i="0" u="none" strike="noStrike" cap="none" spc="-15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2249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9DC79FA-6780-01F2-148D-B71B1D52EAFD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8390-3B3E-32EA-1243-2F057EA33508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84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627087-28DC-C245-2623-4FD24AC1C6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C05A01-5B6C-4E4E-B6D9-A456010C023B}" type="slidenum"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998E4-8561-33FE-A353-B8BE11548B31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016AB7-D83D-B9C6-3E9A-68FF7EC3771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28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77B04BE-3319-3930-68B8-480D1EC11FFA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solidFill>
            <a:srgbClr val="FFFFFF">
              <a:alpha val="20004"/>
            </a:srgbClr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182880" marR="0" lvl="0" indent="0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5BCF8A3-A40A-6EED-D2B0-CBCF0555A3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solidFill>
            <a:srgbClr val="2C3842"/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FFFFF"/>
                </a:solidFill>
                <a:uFillTx/>
                <a:latin typeface="Inter SemiBold" pitchFamily="2"/>
                <a:ea typeface="Inter SemiBold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C4B0E05-4683-6D2D-B3B2-EDAEA290B414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solidFill>
            <a:srgbClr val="FFFFFF">
              <a:alpha val="20004"/>
            </a:srgbClr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182880" marR="0" lvl="0" indent="0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4B1F9432-DC5B-B549-24B0-F854B75C00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A30D68-C8CE-E04E-826F-CD269741E0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CD55B70-2566-A3A2-EEC8-7572AC1D72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76FEE9-C51F-0C4D-A455-C6B26ACBD87E}" type="slidenum"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C13C-193A-0197-C64E-43A0201883D7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048FB0-6146-B9CC-731D-881178EF86E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70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1750B64-583C-E9A8-7A43-6E29AA0FBEF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2187" y="861392"/>
            <a:ext cx="9144000" cy="6162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31D127-AF44-422A-48B2-6DC9450722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15E157-0DA7-E846-874B-85D8260FF863}" type="slidenum"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FF9107-A131-C244-1FAD-FC18826BF46F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65C52-E63F-7544-EFC4-429ED5C7184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1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D47ECC5-9FC9-F38A-E672-7E1A3846183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74A8F5-1A21-114C-2D34-AF2CF661AC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EF7B99-29BE-0A4D-A105-15F12E259C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69C6FF-58DE-3B51-807C-6EADECA39551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82ACD57-0886-E84B-EB11-B14361E3A3D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43B6E54-AD86-F7D2-2425-B74AA78B66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230EE-F3FC-0C46-9D5A-599BBBFA98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6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5F2401-7499-65E7-E0DA-AECB1CD02B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8ACA984-6FBD-F14A-BB88-7FB992435689}" type="slidenum">
              <a:t>‹#›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6222B2-BA8A-E209-9D8A-438F0785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5" b="1138"/>
          <a:stretch>
            <a:fillRect/>
          </a:stretch>
        </p:blipFill>
        <p:spPr>
          <a:xfrm>
            <a:off x="0" y="0"/>
            <a:ext cx="9290962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E2C1C0-E998-DD8F-7928-9A25C2EF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9" t="16064" r="31320" b="13140"/>
          <a:stretch>
            <a:fillRect/>
          </a:stretch>
        </p:blipFill>
        <p:spPr>
          <a:xfrm>
            <a:off x="4644767" y="0"/>
            <a:ext cx="538700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410FC15-C03B-3F2E-F0F2-BFDDBED8F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7" y="4896474"/>
            <a:ext cx="1270001" cy="888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722324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6AA696-CE90-1D27-0454-9458C7289F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2801" y="4146547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5400" b="0" i="0" u="none" strike="noStrike" cap="none" spc="-15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3547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05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553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335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E45E28A-FA45-A0B3-B1DA-5A295F7151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0886" y="1552715"/>
            <a:ext cx="10691814" cy="475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4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02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5D8471-8E5C-9BAA-2FB7-31A3DB3AFF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D8E1D0-E78E-9C48-9710-D095594FF379}" type="slidenum"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2B7258E-8B32-BCE3-2D46-6497099A390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0886" y="1552715"/>
            <a:ext cx="10691814" cy="475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4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9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8D3BF-9F95-1D33-CAA5-328DF960FC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823" r="1968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8A3043-4CCE-0A71-1A94-DB9E9E5F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637" y="-636102"/>
            <a:ext cx="15259260" cy="753386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607CA-1157-26B7-1680-BC0242E72D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2454" y="70363"/>
            <a:ext cx="1465618" cy="12213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4DCCA-63C7-F1C7-D82C-1B8EE516FB36}"/>
              </a:ext>
            </a:extLst>
          </p:cNvPr>
          <p:cNvSpPr/>
          <p:nvPr/>
        </p:nvSpPr>
        <p:spPr>
          <a:xfrm flipV="1">
            <a:off x="790416" y="1291708"/>
            <a:ext cx="10611173" cy="45720"/>
          </a:xfrm>
          <a:prstGeom prst="rect">
            <a:avLst/>
          </a:prstGeom>
          <a:solidFill>
            <a:srgbClr val="A7CE6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FE8B75-320E-3E21-EBCE-F2C787E28C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338924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414A58"/>
                </a:solidFill>
                <a:uFillTx/>
                <a:latin typeface="Inter" pitchFamily="2"/>
                <a:ea typeface="Inter" pitchFamily="2"/>
              </a:defRPr>
            </a:lvl1pPr>
          </a:lstStyle>
          <a:p>
            <a:pPr lvl="0"/>
            <a:fld id="{9D2D4309-1456-EB4A-8187-D623C8A2F352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ozo@councilforeconed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econedlink.org/readyassessments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help@councilforeconed.org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mozo@councilforeconed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://readyassessments.econedlink.or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3EEF-2C05-3575-D66D-6B17A39C25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171" y="3714708"/>
            <a:ext cx="6100274" cy="2180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spc="-150">
                <a:solidFill>
                  <a:srgbClr val="414A58"/>
                </a:solidFill>
                <a:latin typeface="Inter"/>
              </a:rPr>
              <a:t>Presented by:</a:t>
            </a:r>
            <a:br>
              <a:rPr lang="en-US" sz="1800" spc="-150">
                <a:latin typeface="Inter" pitchFamily="2"/>
              </a:rPr>
            </a:br>
            <a:br>
              <a:rPr lang="en-US" sz="1800" spc="-150">
                <a:latin typeface="Inter" pitchFamily="2"/>
              </a:rPr>
            </a:br>
            <a:r>
              <a:rPr lang="en-US" sz="1800" spc="-150">
                <a:solidFill>
                  <a:srgbClr val="414A58"/>
                </a:solidFill>
                <a:latin typeface="Inter"/>
              </a:rPr>
              <a:t>Andrea Mozo - Senior Director, Digital Products</a:t>
            </a:r>
            <a:br>
              <a:rPr lang="en-US" sz="1800" spc="-150">
                <a:latin typeface="Inter" pitchFamily="2"/>
              </a:rPr>
            </a:br>
            <a:r>
              <a:rPr lang="en-US" sz="1800" spc="-150">
                <a:solidFill>
                  <a:srgbClr val="414A58"/>
                </a:solidFill>
                <a:latin typeface="Inter"/>
              </a:rPr>
              <a:t>Email: </a:t>
            </a:r>
            <a:r>
              <a:rPr lang="en-US" sz="1800" spc="-150">
                <a:solidFill>
                  <a:srgbClr val="414A58"/>
                </a:solidFill>
                <a:latin typeface="Inter"/>
                <a:hlinkClick r:id="rId3"/>
              </a:rPr>
              <a:t>amozo@councilforeconed.org</a:t>
            </a:r>
            <a:br>
              <a:rPr lang="en-US" sz="1800" spc="-150">
                <a:latin typeface="Inter" pitchFamily="2"/>
              </a:rPr>
            </a:br>
            <a:br>
              <a:rPr lang="en-US" sz="1800" spc="-150">
                <a:latin typeface="Inter" pitchFamily="2"/>
              </a:rPr>
            </a:br>
            <a:br>
              <a:rPr lang="en-US" sz="1800" spc="-150">
                <a:solidFill>
                  <a:srgbClr val="414A58"/>
                </a:solidFill>
                <a:latin typeface="Inter"/>
              </a:rPr>
            </a:br>
            <a:r>
              <a:rPr lang="en-US" sz="1800" spc="-150">
                <a:solidFill>
                  <a:srgbClr val="414A58"/>
                </a:solidFill>
                <a:latin typeface="Inter"/>
              </a:rPr>
              <a:t>Tuesday, November 22</a:t>
            </a:r>
            <a:r>
              <a:rPr lang="en-US" sz="1800" spc="-150" baseline="30000">
                <a:solidFill>
                  <a:srgbClr val="414A58"/>
                </a:solidFill>
                <a:latin typeface="Inter"/>
              </a:rPr>
              <a:t>th</a:t>
            </a:r>
            <a:r>
              <a:rPr lang="en-US" sz="1800" spc="-150">
                <a:solidFill>
                  <a:srgbClr val="414A58"/>
                </a:solidFill>
                <a:latin typeface="Inter"/>
              </a:rPr>
              <a:t> 2022</a:t>
            </a:r>
            <a:endParaRPr lang="en-US" sz="1800" spc="-100">
              <a:solidFill>
                <a:srgbClr val="000000"/>
              </a:solidFill>
              <a:latin typeface="Int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78D8A-FF52-C9F3-3AAA-C53D0FAAA19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-71215" y="2857109"/>
            <a:ext cx="7437119" cy="11464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 algn="ctr">
              <a:buNone/>
            </a:pPr>
            <a:r>
              <a:rPr lang="en-US" spc="-15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pc="-150">
                <a:solidFill>
                  <a:srgbClr val="414A58"/>
                </a:solidFill>
                <a:latin typeface="Inter"/>
              </a:rPr>
              <a:t> for Beginners</a:t>
            </a:r>
            <a:endParaRPr lang="en-US"/>
          </a:p>
          <a:p>
            <a:pPr marL="0" lvl="0" indent="0">
              <a:buNone/>
            </a:pPr>
            <a:endParaRPr lang="en-US" sz="5400" spc="-15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Why use </a:t>
            </a:r>
            <a:r>
              <a:rPr lang="en-US" sz="4000" spc="-30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z="4000" spc="-300">
                <a:solidFill>
                  <a:srgbClr val="414A58"/>
                </a:solidFill>
                <a:latin typeface="Inter"/>
              </a:rPr>
              <a:t>?</a:t>
            </a:r>
            <a:endParaRPr lang="en-US">
              <a:cs typeface="Calibri" panose="020F0502020204030204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10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09619" y="1641332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It's a one-time set 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ea typeface="ＭＳ Ｐゴシック"/>
                <a:cs typeface="+mn-lt"/>
              </a:rPr>
              <a:t>It saves you 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ea typeface="ＭＳ Ｐゴシック"/>
                <a:cs typeface="Calibri" panose="020F0502020204030204"/>
              </a:rPr>
              <a:t>It has trusted standards-aligned content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endParaRPr lang="en-US">
              <a:ea typeface="ＭＳ Ｐゴシック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297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2CC33E-D61B-F539-DA87-E082511F8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08DA7B35-F30B-6C4C-91B1-4DC39C44FA57}" type="slidenum">
              <a:rPr lang="en-US" sz="1000">
                <a:solidFill>
                  <a:srgbClr val="414A58"/>
                </a:solidFill>
                <a:latin typeface="Inter" pitchFamily="2"/>
              </a:rPr>
              <a:t>11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D739AB-84B2-93A8-B540-99EA7F1755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400" err="1"/>
              <a:t>ReadyAssessments</a:t>
            </a:r>
            <a:r>
              <a:rPr lang="en-US" sz="2400"/>
              <a:t> is a free assessment tool where you can easily access ready-made K-12 tests and quizzes on EconEdLink.org.</a:t>
            </a:r>
            <a:endParaRPr lang="en-US" sz="24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/>
              <a:cs typeface="Calibri" panose="020F0502020204030204"/>
            </a:endParaRPr>
          </a:p>
        </p:txBody>
      </p:sp>
      <p:pic>
        <p:nvPicPr>
          <p:cNvPr id="6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1AFA395-E836-5DBC-4645-3EB88BDEB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56" y="2807488"/>
            <a:ext cx="6930639" cy="350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423E94-A622-961A-DFA4-37FB0CFD089B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How can you use </a:t>
            </a:r>
            <a:r>
              <a:rPr lang="en-US" sz="4000" spc="-30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z="4000" spc="-300">
                <a:solidFill>
                  <a:srgbClr val="414A58"/>
                </a:solidFill>
                <a:latin typeface="Inter"/>
              </a:rPr>
              <a:t>?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12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09619" y="1641332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as a formative or summative assessment tool for your classroom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to test your student's personal finance and economics knowledge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to analyze student comprehension on personal finance and economics standards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To practice for the Personal Finance Challenge, National Economics Challenge, or A.P. Macro/Micro Tests.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142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Check-in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13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AE73F-264C-250D-AB9E-D7FCC0E0BBAF}"/>
              </a:ext>
            </a:extLst>
          </p:cNvPr>
          <p:cNvSpPr txBox="1">
            <a:spLocks noChangeArrowheads="1"/>
          </p:cNvSpPr>
          <p:nvPr/>
        </p:nvSpPr>
        <p:spPr>
          <a:xfrm>
            <a:off x="749194" y="2188299"/>
            <a:ext cx="10515600" cy="26074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b="1" u="sng"/>
          </a:p>
          <a:p>
            <a:pPr algn="ctr"/>
            <a:r>
              <a:rPr lang="en-US" altLang="en-US" b="1"/>
              <a:t>Name one way you'd like to use </a:t>
            </a:r>
            <a:endParaRPr lang="en-US" altLang="en-US" b="1">
              <a:cs typeface="Calibri Light"/>
            </a:endParaRPr>
          </a:p>
          <a:p>
            <a:pPr algn="ctr"/>
            <a:r>
              <a:rPr lang="en-US" altLang="en-US" b="1"/>
              <a:t>this tool in the classroom</a:t>
            </a:r>
            <a:endParaRPr lang="en-US" altLang="en-US" b="1">
              <a:cs typeface="Calibri Ligh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C7754E-5651-B851-31DF-BFA70419FB23}"/>
              </a:ext>
            </a:extLst>
          </p:cNvPr>
          <p:cNvSpPr txBox="1">
            <a:spLocks/>
          </p:cNvSpPr>
          <p:nvPr/>
        </p:nvSpPr>
        <p:spPr>
          <a:xfrm>
            <a:off x="834652" y="2509359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168"/>
            </a:pPr>
            <a:endParaRPr lang="en-US" sz="2500">
              <a:latin typeface="Calibri"/>
              <a:ea typeface="ＭＳ Ｐゴシック" pitchFamily="-108" charset="-128"/>
              <a:cs typeface="Calibri"/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Live Demo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14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AE73F-264C-250D-AB9E-D7FCC0E0BBAF}"/>
              </a:ext>
            </a:extLst>
          </p:cNvPr>
          <p:cNvSpPr txBox="1">
            <a:spLocks noChangeArrowheads="1"/>
          </p:cNvSpPr>
          <p:nvPr/>
        </p:nvSpPr>
        <p:spPr>
          <a:xfrm>
            <a:off x="749194" y="2914691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>
                <a:latin typeface="Calibri"/>
                <a:cs typeface="Calibri"/>
              </a:rPr>
              <a:t>Bring                                 to your classroom!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1018DE1-8866-CA60-CCF2-63D2E5EA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9" r="214" b="565"/>
          <a:stretch/>
        </p:blipFill>
        <p:spPr>
          <a:xfrm>
            <a:off x="2559996" y="1991264"/>
            <a:ext cx="3863354" cy="20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To Start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15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15572" y="1526498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latin typeface="Calibri"/>
                <a:ea typeface="ＭＳ Ｐゴシック"/>
                <a:cs typeface="Arial"/>
              </a:rPr>
              <a:t>Step 1: Create </a:t>
            </a:r>
            <a:r>
              <a:rPr lang="en-US" sz="2400" b="1" err="1">
                <a:latin typeface="Calibri"/>
                <a:ea typeface="ＭＳ Ｐゴシック"/>
                <a:cs typeface="Arial"/>
              </a:rPr>
              <a:t>EconEdLink</a:t>
            </a:r>
            <a:r>
              <a:rPr lang="en-US" sz="2400" b="1">
                <a:latin typeface="Calibri"/>
                <a:ea typeface="ＭＳ Ｐゴシック"/>
                <a:cs typeface="Arial"/>
              </a:rPr>
              <a:t> membership or log in to access </a:t>
            </a:r>
            <a:r>
              <a:rPr lang="en-US" sz="2400" b="1" err="1">
                <a:latin typeface="Calibri"/>
                <a:ea typeface="ＭＳ Ｐゴシック"/>
                <a:cs typeface="Arial"/>
              </a:rPr>
              <a:t>ReadyAssessments</a:t>
            </a: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Log in to EconEdLink.org/membership</a:t>
            </a: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Type in your username and password or sign up as a new member. For a new member:</a:t>
            </a:r>
            <a:endParaRPr lang="en-US" sz="2400">
              <a:latin typeface="Calibri"/>
              <a:ea typeface="+mn-lt"/>
              <a:cs typeface="+mn-lt"/>
            </a:endParaRPr>
          </a:p>
          <a:p>
            <a:pPr marL="102870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–"/>
              <a:defRPr/>
            </a:pPr>
            <a:r>
              <a:rPr lang="en-US">
                <a:latin typeface="Calibri"/>
                <a:ea typeface="ＭＳ Ｐゴシック"/>
                <a:cs typeface="Arial"/>
              </a:rPr>
              <a:t>If you have Google, you can log-in using Google Single-Sign on </a:t>
            </a:r>
            <a:r>
              <a:rPr lang="en-US" b="1">
                <a:latin typeface="Calibri"/>
                <a:ea typeface="ＭＳ Ｐゴシック"/>
                <a:cs typeface="Arial"/>
              </a:rPr>
              <a:t>OR</a:t>
            </a:r>
            <a:endParaRPr lang="en-US">
              <a:latin typeface="Calibri"/>
              <a:ea typeface="+mn-lt"/>
              <a:cs typeface="+mn-lt"/>
            </a:endParaRPr>
          </a:p>
          <a:p>
            <a:pPr marL="102870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–"/>
              <a:defRPr/>
            </a:pPr>
            <a:r>
              <a:rPr lang="en-US">
                <a:latin typeface="Calibri"/>
                <a:ea typeface="ＭＳ Ｐゴシック"/>
                <a:cs typeface="Arial"/>
              </a:rPr>
              <a:t>You must complete the form &gt; Submit &gt; Check your e-mail to verify your account &gt; Go back to EconEdLink.org</a:t>
            </a:r>
            <a:endParaRPr lang="en-US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Click “Log in”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Check-in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16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C7754E-5651-B851-31DF-BFA70419FB23}"/>
              </a:ext>
            </a:extLst>
          </p:cNvPr>
          <p:cNvSpPr txBox="1">
            <a:spLocks/>
          </p:cNvSpPr>
          <p:nvPr/>
        </p:nvSpPr>
        <p:spPr>
          <a:xfrm>
            <a:off x="837117" y="1640427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168"/>
            </a:pPr>
            <a:r>
              <a:rPr lang="en-US" sz="3200" b="1">
                <a:ea typeface="ＭＳ Ｐゴシック"/>
                <a:cs typeface="Calibri"/>
              </a:rPr>
              <a:t>Type:</a:t>
            </a:r>
            <a:endParaRPr lang="en-US" sz="3200" b="1">
              <a:ea typeface="ＭＳ Ｐゴシック" pitchFamily="-108" charset="-128"/>
              <a:cs typeface="Calibri" panose="020F0502020204030204" pitchFamily="34" charset="0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>
                <a:ea typeface="ＭＳ Ｐゴシック"/>
                <a:cs typeface="Calibri"/>
              </a:rPr>
              <a:t>1 thing you loved about </a:t>
            </a:r>
            <a:r>
              <a:rPr lang="en-US" sz="3200" b="1" err="1">
                <a:ea typeface="ＭＳ Ｐゴシック"/>
                <a:cs typeface="Calibri"/>
              </a:rPr>
              <a:t>ReadyAssessments</a:t>
            </a:r>
            <a:endParaRPr lang="en-US" sz="3200" b="1">
              <a:ea typeface="ＭＳ Ｐゴシック" pitchFamily="-108" charset="-128"/>
              <a:cs typeface="Calibri" panose="020F0502020204030204" pitchFamily="34" charset="0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>
                <a:latin typeface="Calibri"/>
                <a:ea typeface="ＭＳ Ｐゴシック"/>
                <a:cs typeface="Calibri"/>
              </a:rPr>
              <a:t>1 thing you would improve about </a:t>
            </a:r>
            <a:r>
              <a:rPr lang="en-US" sz="3200" b="1" err="1">
                <a:latin typeface="Calibri"/>
                <a:ea typeface="ＭＳ Ｐゴシック"/>
                <a:cs typeface="Calibri"/>
              </a:rPr>
              <a:t>ReadyAssessments</a:t>
            </a:r>
            <a:endParaRPr lang="en-US" sz="3200" b="1">
              <a:latin typeface="Calibri"/>
              <a:ea typeface="ＭＳ Ｐゴシック"/>
              <a:cs typeface="Calibri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>
                <a:latin typeface="Calibri"/>
                <a:ea typeface="ＭＳ Ｐゴシック"/>
                <a:cs typeface="Calibri"/>
              </a:rPr>
              <a:t>What is your next step in implementing this tool in your classroom?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defRPr/>
            </a:pPr>
            <a:endParaRPr lang="en-US" sz="2500">
              <a:ea typeface="ＭＳ Ｐゴシック"/>
              <a:cs typeface="Calibri"/>
            </a:endParaRPr>
          </a:p>
          <a:p>
            <a:pPr>
              <a:defRPr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157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  <a:ea typeface="Inter Light" pitchFamily="2"/>
              </a:rPr>
              <a:t>Resources/Materials</a:t>
            </a:r>
            <a:endParaRPr lang="en-US" sz="2000" b="0" i="0" u="none" strike="noStrike" cap="none" spc="0" baseline="0">
              <a:solidFill>
                <a:srgbClr val="414A58"/>
              </a:solidFill>
              <a:uFillTx/>
              <a:latin typeface="Inter Light"/>
              <a:ea typeface="Inter Light" pitchFamily="2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17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7FAF9F-FE7F-B9E9-FFA2-A1C3D40E0E9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717197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>
                <a:latin typeface="Calibri"/>
                <a:cs typeface="Calibri"/>
              </a:rPr>
              <a:t>Visit </a:t>
            </a:r>
            <a:r>
              <a:rPr lang="en-US" sz="3600" b="1">
                <a:ea typeface="+mj-lt"/>
                <a:cs typeface="+mj-lt"/>
                <a:hlinkClick r:id="rId2"/>
              </a:rPr>
              <a:t>https://www.econedlink.org/readyassessments/</a:t>
            </a:r>
            <a:endParaRPr lang="en-US" sz="3600" b="1">
              <a:latin typeface="Calibri"/>
              <a:cs typeface="Calibri"/>
            </a:endParaRPr>
          </a:p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A6636F-98EE-8267-6680-995C8D7DC77A}"/>
              </a:ext>
            </a:extLst>
          </p:cNvPr>
          <p:cNvSpPr txBox="1">
            <a:spLocks/>
          </p:cNvSpPr>
          <p:nvPr/>
        </p:nvSpPr>
        <p:spPr>
          <a:xfrm>
            <a:off x="838200" y="2682225"/>
            <a:ext cx="10515600" cy="33506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Download the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r>
              <a:rPr lang="en-US" sz="3200">
                <a:ea typeface="Calibri"/>
                <a:cs typeface="Calibri"/>
              </a:rPr>
              <a:t> user guide</a:t>
            </a:r>
            <a:endParaRPr lang="en-US" sz="3200">
              <a:cs typeface="Calibri"/>
            </a:endParaRPr>
          </a:p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Watch the getting started, create tests, grades and reports videos</a:t>
            </a:r>
          </a:p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Use the Help Center in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2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216B65-2DCF-F4F8-B479-EC3741E8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583" y="4453091"/>
            <a:ext cx="2899628" cy="145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811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  <a:ea typeface="Inter Light" pitchFamily="2"/>
              </a:rPr>
              <a:t>Support/Issues</a:t>
            </a:r>
            <a:endParaRPr lang="en-US" sz="4000" b="0" i="0" u="none" strike="noStrike" cap="none" spc="-300" baseline="0">
              <a:solidFill>
                <a:srgbClr val="414A58"/>
              </a:solidFill>
              <a:uFillTx/>
              <a:latin typeface="Inter"/>
              <a:ea typeface="Inter Light" pitchFamily="2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18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A6636F-98EE-8267-6680-995C8D7DC77A}"/>
              </a:ext>
            </a:extLst>
          </p:cNvPr>
          <p:cNvSpPr txBox="1">
            <a:spLocks/>
          </p:cNvSpPr>
          <p:nvPr/>
        </p:nvSpPr>
        <p:spPr>
          <a:xfrm>
            <a:off x="880929" y="1752718"/>
            <a:ext cx="10515600" cy="33506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>
                <a:latin typeface="Calibri"/>
                <a:ea typeface="+mn-lt"/>
                <a:cs typeface="Arial"/>
              </a:rPr>
              <a:t>Report issues to </a:t>
            </a:r>
            <a:r>
              <a:rPr lang="en-US" sz="3200">
                <a:latin typeface="Calibri"/>
                <a:ea typeface="+mn-lt"/>
                <a:cs typeface="Arial"/>
                <a:hlinkClick r:id="rId2"/>
              </a:rPr>
              <a:t>help@councilforeconed.org</a:t>
            </a:r>
            <a:endParaRPr lang="en-US" sz="32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>
                <a:latin typeface="Calibri"/>
                <a:cs typeface="Arial"/>
              </a:rPr>
              <a:t>For additional support such as rostering, text or call 212-827-3640 (Andrea Mozo) or 212-827-3641 (John Jones)</a:t>
            </a:r>
            <a:endParaRPr lang="en-US" sz="3200"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Questions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19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CC10B-1531-018D-CB2C-48393A7A9289}"/>
              </a:ext>
            </a:extLst>
          </p:cNvPr>
          <p:cNvSpPr txBox="1">
            <a:spLocks noChangeArrowheads="1"/>
          </p:cNvSpPr>
          <p:nvPr/>
        </p:nvSpPr>
        <p:spPr>
          <a:xfrm>
            <a:off x="683146" y="232813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>
                <a:latin typeface="Calibri"/>
                <a:cs typeface="Calibri"/>
              </a:rPr>
              <a:t>How can I help?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51879AFD-B4BF-F0CB-AA7F-74F07243E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1238" y="3213894"/>
            <a:ext cx="2232025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2CC33E-D61B-F539-DA87-E082511F8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08DA7B35-F30B-6C4C-91B1-4DC39C44FA57}" type="slidenum">
              <a:rPr lang="en-US" sz="1000">
                <a:solidFill>
                  <a:srgbClr val="414A58"/>
                </a:solidFill>
                <a:latin typeface="Inter" pitchFamily="2"/>
              </a:rPr>
              <a:t>2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D739AB-84B2-93A8-B540-99EA7F1755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400"/>
              <a:t>To fall in love with </a:t>
            </a:r>
            <a:r>
              <a:rPr lang="en-US" sz="2400" err="1"/>
              <a:t>ReadyAssessments</a:t>
            </a:r>
            <a:r>
              <a:rPr lang="en-US" sz="2400"/>
              <a:t>.</a:t>
            </a:r>
          </a:p>
          <a:p>
            <a:pPr>
              <a:buNone/>
              <a:defRPr/>
            </a:pPr>
            <a:r>
              <a:rPr lang="en-US" sz="2400">
                <a:cs typeface="Calibri"/>
              </a:rPr>
              <a:t>To learn how to use the tool.</a:t>
            </a:r>
            <a:endParaRPr lang="en-US" sz="2400"/>
          </a:p>
          <a:p>
            <a:pPr>
              <a:buNone/>
              <a:defRPr/>
            </a:pPr>
            <a:r>
              <a:rPr lang="en-US" sz="2400"/>
              <a:t>To add </a:t>
            </a:r>
            <a:r>
              <a:rPr lang="en-US" sz="2400" err="1"/>
              <a:t>ReadyAssessments</a:t>
            </a:r>
            <a:r>
              <a:rPr lang="en-US" sz="2400"/>
              <a:t> as another tool in your bag of tricks!</a:t>
            </a:r>
            <a:endParaRPr lang="en-US" sz="24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/>
              <a:cs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23E94-A622-961A-DFA4-37FB0CFD089B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Objective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A91B-30DF-3751-2E60-CD7289FB3C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960" y="3992667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spc="-100">
                <a:solidFill>
                  <a:srgbClr val="FFFFFF"/>
                </a:solidFill>
                <a:latin typeface="Inter Light"/>
              </a:rPr>
              <a:t>Andrea Mozo</a:t>
            </a:r>
            <a:br>
              <a:rPr lang="en-US" sz="3200" spc="-100">
                <a:solidFill>
                  <a:srgbClr val="FFFFFF"/>
                </a:solidFill>
                <a:latin typeface="Inter Light"/>
              </a:rPr>
            </a:br>
            <a:r>
              <a:rPr lang="en-US" sz="3200" spc="-100">
                <a:solidFill>
                  <a:srgbClr val="FFFFFF"/>
                </a:solidFill>
                <a:latin typeface="Inter Light"/>
                <a:hlinkClick r:id="rId2"/>
              </a:rPr>
              <a:t>amozo@councilforeconed.org</a:t>
            </a:r>
            <a:endParaRPr lang="en-US" sz="3200" spc="-100">
              <a:latin typeface="Inter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1A63B-A234-1AE3-36A9-734B6F0A08C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10960" y="2388769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5400" spc="-150">
                <a:solidFill>
                  <a:srgbClr val="FFFFFF"/>
                </a:solidFill>
                <a:latin typeface="Inter" pitchFamily="2"/>
              </a:rPr>
              <a:t>Thank You</a:t>
            </a:r>
            <a:endParaRPr lang="en-US" sz="5400" spc="-15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18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3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 pitchFamily="2"/>
                <a:ea typeface="Inter" pitchFamily="2"/>
              </a:rPr>
              <a:t>Agenda</a:t>
            </a:r>
            <a:endParaRPr lang="en-US" b="1" u="sng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594360" y="1435043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Role Play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Bring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r>
              <a:rPr lang="en-US" sz="3200">
                <a:ea typeface="Calibri"/>
                <a:cs typeface="Calibri"/>
              </a:rPr>
              <a:t> to your Classroom</a:t>
            </a:r>
            <a:endParaRPr lang="en-US"/>
          </a:p>
          <a:p>
            <a:pPr marL="800100" lvl="1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Roster classes/groups</a:t>
            </a:r>
          </a:p>
          <a:p>
            <a:pPr marL="800100" lvl="1">
              <a:lnSpc>
                <a:spcPct val="100000"/>
              </a:lnSpc>
            </a:pPr>
            <a:r>
              <a:rPr lang="en-US" sz="3200">
                <a:cs typeface="Calibri"/>
              </a:rPr>
              <a:t>Assign tests</a:t>
            </a:r>
          </a:p>
          <a:p>
            <a:pPr marL="800100" lvl="1">
              <a:lnSpc>
                <a:spcPct val="100000"/>
              </a:lnSpc>
            </a:pPr>
            <a:r>
              <a:rPr lang="en-US" sz="3200">
                <a:cs typeface="Calibri"/>
              </a:rPr>
              <a:t>View reports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cs typeface="Calibri"/>
              </a:rPr>
              <a:t>Questions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4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  <a:endParaRPr lang="en-US" b="1" u="sng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594360" y="1435043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Calibri"/>
              </a:rPr>
              <a:t>You are a student in the 9th grade. You're walking into your first day of Economics and Personal Finance 101 class.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cs typeface="Calibri"/>
              </a:rPr>
              <a:t>Rules of Play:</a:t>
            </a:r>
          </a:p>
          <a:p>
            <a:pPr marL="342900" indent="-342900"/>
            <a:r>
              <a:rPr lang="en-US" sz="2400">
                <a:cs typeface="Calibri"/>
              </a:rPr>
              <a:t>Read the phrases on your index card or come up with your own</a:t>
            </a:r>
          </a:p>
          <a:p>
            <a:pPr marL="342900" indent="-342900"/>
            <a:r>
              <a:rPr lang="en-US" sz="2400">
                <a:cs typeface="Calibri"/>
              </a:rPr>
              <a:t>Feel free to interrupt the teacher</a:t>
            </a:r>
          </a:p>
          <a:p>
            <a:pPr marL="342900" indent="-342900"/>
            <a:r>
              <a:rPr lang="en-US" sz="2400">
                <a:cs typeface="Calibri"/>
              </a:rPr>
              <a:t>The more dramatic, the better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6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5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  <a:endParaRPr lang="en-US" b="1" u="sng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397BE2-A50C-2DC4-CE0E-BDC087A55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38518"/>
              </p:ext>
            </p:extLst>
          </p:nvPr>
        </p:nvGraphicFramePr>
        <p:xfrm>
          <a:off x="2399355" y="1461024"/>
          <a:ext cx="7284005" cy="5067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4005">
                  <a:extLst>
                    <a:ext uri="{9D8B030D-6E8A-4147-A177-3AD203B41FA5}">
                      <a16:colId xmlns:a16="http://schemas.microsoft.com/office/drawing/2014/main" val="1856986387"/>
                    </a:ext>
                  </a:extLst>
                </a:gridCol>
              </a:tblGrid>
              <a:tr h="94462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effectLst/>
                        </a:rPr>
                        <a:t>Negative Nancy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“This is the WORST day of my life.”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“Economics is my worst subject.”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“I’m never going to get a good grade.”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950437"/>
                  </a:ext>
                </a:extLst>
              </a:tr>
              <a:tr h="100760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effectLst/>
                        </a:rPr>
                        <a:t>Teacher’s Pet </a:t>
                      </a:r>
                      <a:endParaRPr lang="en-US" sz="140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“Oh, I love the idea of taking a test.”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“You’re my favorite teacher.”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“Can I help you hand out the tests?”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586389"/>
                  </a:ext>
                </a:extLst>
              </a:tr>
              <a:tr h="10705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effectLst/>
                        </a:rPr>
                        <a:t>The Whiner </a:t>
                      </a:r>
                      <a:endParaRPr lang="en-US" sz="140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“OMG, do we have to do this?”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 didn’t have enough time.”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“Why do we have to take this </a:t>
                      </a:r>
                      <a:r>
                        <a:rPr lang="en-US" sz="1400" err="1">
                          <a:effectLst/>
                        </a:rPr>
                        <a:t>testttt</a:t>
                      </a:r>
                      <a:r>
                        <a:rPr lang="en-US" sz="1400">
                          <a:effectLst/>
                        </a:rPr>
                        <a:t>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247483"/>
                  </a:ext>
                </a:extLst>
              </a:tr>
              <a:tr h="9950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effectLst/>
                        </a:rPr>
                        <a:t>The A+ Pessimist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 did SO terrible on this test. I just know it.”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“On my last test I got 100 but I know this time around I won’t be so lucky.”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 know I’m going to fail.”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078812"/>
                  </a:ext>
                </a:extLst>
              </a:tr>
              <a:tr h="104908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>
                          <a:effectLst/>
                        </a:rPr>
                        <a:t>The Expert </a:t>
                      </a:r>
                      <a:endParaRPr lang="en-US" sz="140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“I’m the best test taker ever.”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“I love personal finance and economics.”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>
                          <a:effectLst/>
                        </a:rPr>
                        <a:t>“When are we taking a test on supply and demand?”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86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34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Hello Students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6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pic>
        <p:nvPicPr>
          <p:cNvPr id="5" name="Picture 6" descr="Young boy writing">
            <a:extLst>
              <a:ext uri="{FF2B5EF4-FFF2-40B4-BE49-F238E27FC236}">
                <a16:creationId xmlns:a16="http://schemas.microsoft.com/office/drawing/2014/main" id="{549E5BA0-69CD-B9C6-FDA3-3DA79FEB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1" y="2098247"/>
            <a:ext cx="1405120" cy="2955849"/>
          </a:xfrm>
          <a:prstGeom prst="rect">
            <a:avLst/>
          </a:prstGeom>
        </p:spPr>
      </p:pic>
      <p:pic>
        <p:nvPicPr>
          <p:cNvPr id="8" name="Picture 8" descr="Young school girl hands on waist">
            <a:extLst>
              <a:ext uri="{FF2B5EF4-FFF2-40B4-BE49-F238E27FC236}">
                <a16:creationId xmlns:a16="http://schemas.microsoft.com/office/drawing/2014/main" id="{62D4660D-BF9B-3565-78E2-13ECEAB4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56" y="1599238"/>
            <a:ext cx="1902227" cy="4114798"/>
          </a:xfrm>
          <a:prstGeom prst="rect">
            <a:avLst/>
          </a:prstGeom>
        </p:spPr>
      </p:pic>
      <p:pic>
        <p:nvPicPr>
          <p:cNvPr id="9" name="Picture 9" descr="Young boy running">
            <a:extLst>
              <a:ext uri="{FF2B5EF4-FFF2-40B4-BE49-F238E27FC236}">
                <a16:creationId xmlns:a16="http://schemas.microsoft.com/office/drawing/2014/main" id="{80F27B51-E14D-E38A-5633-C280183F3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360" y="1519266"/>
            <a:ext cx="1156592" cy="4114798"/>
          </a:xfrm>
          <a:prstGeom prst="rect">
            <a:avLst/>
          </a:prstGeom>
        </p:spPr>
      </p:pic>
      <p:pic>
        <p:nvPicPr>
          <p:cNvPr id="10" name="Picture 10" descr="Young girl cheering two hands">
            <a:extLst>
              <a:ext uri="{FF2B5EF4-FFF2-40B4-BE49-F238E27FC236}">
                <a16:creationId xmlns:a16="http://schemas.microsoft.com/office/drawing/2014/main" id="{FE938BCE-5843-09CF-0CAC-199C99F5F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93" y="1904116"/>
            <a:ext cx="1689485" cy="305514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C910AE-A838-32E9-93C7-5356B223D844}"/>
              </a:ext>
            </a:extLst>
          </p:cNvPr>
          <p:cNvSpPr/>
          <p:nvPr/>
        </p:nvSpPr>
        <p:spPr>
          <a:xfrm>
            <a:off x="8043862" y="2269330"/>
            <a:ext cx="2952748" cy="242887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cs typeface="Calibri"/>
              </a:rPr>
              <a:t>Welcome to Economics and 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cs typeface="Calibri"/>
              </a:rPr>
              <a:t>Personal Finance 101!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7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Log in to </a:t>
            </a:r>
            <a:r>
              <a:rPr lang="en-US" sz="4000" spc="-300" err="1">
                <a:solidFill>
                  <a:srgbClr val="414A58"/>
                </a:solidFill>
                <a:latin typeface="Inter"/>
              </a:rPr>
              <a:t>ReadyAssessments</a:t>
            </a:r>
            <a:endParaRPr lang="en-US" sz="4000" spc="-300">
              <a:solidFill>
                <a:srgbClr val="414A58"/>
              </a:solidFill>
              <a:latin typeface="Inter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7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4043371" y="1462738"/>
            <a:ext cx="2919412" cy="12497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ea typeface="+mn-lt"/>
                <a:cs typeface="+mn-lt"/>
              </a:rPr>
              <a:t>STEP 2</a:t>
            </a:r>
            <a:r>
              <a:rPr lang="en-US" sz="2400">
                <a:ea typeface="+mn-lt"/>
                <a:cs typeface="+mn-lt"/>
              </a:rPr>
              <a:t> Click on ‘New User? Register here'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C9982-7A53-0C8D-9834-44000DE5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43" y="3089849"/>
            <a:ext cx="2379303" cy="3532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C8A5F0-936B-1166-C5A4-D119BDC2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370" y="3089650"/>
            <a:ext cx="2743200" cy="3462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00ADF-4CD7-7DA8-EC3C-7C9864A6A436}"/>
              </a:ext>
            </a:extLst>
          </p:cNvPr>
          <p:cNvSpPr txBox="1">
            <a:spLocks/>
          </p:cNvSpPr>
          <p:nvPr/>
        </p:nvSpPr>
        <p:spPr>
          <a:xfrm>
            <a:off x="810822" y="1462737"/>
            <a:ext cx="2871787" cy="13747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ea typeface="+mn-lt"/>
                <a:cs typeface="+mn-lt"/>
              </a:rPr>
              <a:t>STEP 1 </a:t>
            </a:r>
            <a:r>
              <a:rPr lang="en-US" sz="2400">
                <a:ea typeface="+mn-lt"/>
                <a:cs typeface="+mn-lt"/>
              </a:rPr>
              <a:t>Go to </a:t>
            </a:r>
            <a:r>
              <a:rPr lang="en-US" sz="2400" b="1">
                <a:ea typeface="+mn-lt"/>
                <a:cs typeface="+mn-lt"/>
                <a:hlinkClick r:id="rId4"/>
              </a:rPr>
              <a:t>readyassessments.econedlink.org</a:t>
            </a:r>
            <a:r>
              <a:rPr lang="en-US" sz="2400">
                <a:ea typeface="+mn-lt"/>
                <a:cs typeface="+mn-lt"/>
              </a:rPr>
              <a:t> 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2A607B-9695-32E4-F4F2-1AC9A2C0D76E}"/>
              </a:ext>
            </a:extLst>
          </p:cNvPr>
          <p:cNvSpPr txBox="1">
            <a:spLocks/>
          </p:cNvSpPr>
          <p:nvPr/>
        </p:nvSpPr>
        <p:spPr>
          <a:xfrm>
            <a:off x="7436652" y="1415113"/>
            <a:ext cx="4145756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ea typeface="+mn-lt"/>
                <a:cs typeface="+mn-lt"/>
              </a:rPr>
              <a:t>STEP 3 </a:t>
            </a:r>
            <a:r>
              <a:rPr lang="en-US" sz="2400">
                <a:ea typeface="+mn-lt"/>
                <a:cs typeface="+mn-lt"/>
              </a:rPr>
              <a:t>Complete the form and add your class code</a:t>
            </a:r>
            <a:endParaRPr lang="en-US" sz="2400">
              <a:ea typeface="ＭＳ Ｐゴシック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3600" b="1" err="1">
                <a:ea typeface="+mn-lt"/>
                <a:cs typeface="+mn-lt"/>
              </a:rPr>
              <a:t>UHnFhKaa</a:t>
            </a:r>
            <a:endParaRPr lang="en-US" sz="3600" err="1">
              <a:ea typeface="ＭＳ Ｐゴシック"/>
              <a:cs typeface="Arial"/>
            </a:endParaRPr>
          </a:p>
        </p:txBody>
      </p:sp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B34A8E2-2195-6BD1-8C26-ACBF48841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00" r="70933" b="6286"/>
          <a:stretch/>
        </p:blipFill>
        <p:spPr>
          <a:xfrm>
            <a:off x="1131578" y="3431158"/>
            <a:ext cx="1577234" cy="1781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10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8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Instructions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838438" y="1554105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Calibri"/>
              </a:rPr>
              <a:t>Take the test available on your dashboard. You will be timed. You have 5 minutes or less. Raise your hand when you are done.</a:t>
            </a:r>
            <a:endParaRPr lang="en-US"/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8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9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CF47DC96-FFD2-15F8-E881-E216ED97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610915"/>
            <a:ext cx="4719636" cy="47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633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6" ma:contentTypeDescription="Create a new document." ma:contentTypeScope="" ma:versionID="99055a2df3110ba2ad945417d588c17a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edb269881987d5df78aca4324870d4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5455f-c69b-4ff8-acf7-75612f4dc189" xsi:nil="true"/>
    <lcf76f155ced4ddcb4097134ff3c332f xmlns="aa0c1190-56bd-4797-9cf7-4990489609e0">
      <Terms xmlns="http://schemas.microsoft.com/office/infopath/2007/PartnerControls"/>
    </lcf76f155ced4ddcb4097134ff3c332f>
    <SharedWithUsers xmlns="e475455f-c69b-4ff8-acf7-75612f4dc189">
      <UserInfo>
        <DisplayName>Cheidy Perez</DisplayName>
        <AccountId>2608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A87FA00-5DAA-4ABE-85EA-9339D51A9D9D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6DA77D-5CCD-40DF-A14E-D57FA6B297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150342-3047-40C4-B26F-DE36EC0C7967}">
  <ds:schemaRefs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3_Office Theme</vt:lpstr>
      <vt:lpstr>Presented by:  Andrea Mozo - Senior Director, Digital Products Email: amozo@councilforeconed.org   Tuesday, November 22th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Andrea Mozo amozo@councilforeconed.org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</cp:revision>
  <dcterms:created xsi:type="dcterms:W3CDTF">2022-05-10T21:20:13Z</dcterms:created>
  <dcterms:modified xsi:type="dcterms:W3CDTF">2022-11-23T15:09:38Z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