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512" r:id="rId5"/>
    <p:sldId id="261" r:id="rId6"/>
    <p:sldId id="267" r:id="rId7"/>
    <p:sldId id="656" r:id="rId8"/>
    <p:sldId id="531" r:id="rId9"/>
    <p:sldId id="657" r:id="rId10"/>
    <p:sldId id="640" r:id="rId11"/>
    <p:sldId id="645" r:id="rId12"/>
    <p:sldId id="651" r:id="rId13"/>
    <p:sldId id="443" r:id="rId14"/>
    <p:sldId id="646" r:id="rId15"/>
    <p:sldId id="416" r:id="rId16"/>
    <p:sldId id="659" r:id="rId17"/>
    <p:sldId id="642" r:id="rId18"/>
    <p:sldId id="643" r:id="rId19"/>
    <p:sldId id="654" r:id="rId20"/>
    <p:sldId id="652" r:id="rId21"/>
    <p:sldId id="641" r:id="rId22"/>
    <p:sldId id="649" r:id="rId23"/>
    <p:sldId id="406" r:id="rId24"/>
    <p:sldId id="405" r:id="rId25"/>
    <p:sldId id="459" r:id="rId26"/>
    <p:sldId id="458" r:id="rId27"/>
    <p:sldId id="446" r:id="rId28"/>
    <p:sldId id="447" r:id="rId29"/>
    <p:sldId id="638" r:id="rId30"/>
    <p:sldId id="650" r:id="rId31"/>
    <p:sldId id="408" r:id="rId32"/>
    <p:sldId id="266" r:id="rId33"/>
    <p:sldId id="26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FFFF66"/>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4660"/>
  </p:normalViewPr>
  <p:slideViewPr>
    <p:cSldViewPr snapToGrid="0">
      <p:cViewPr varScale="1">
        <p:scale>
          <a:sx n="72" d="100"/>
          <a:sy n="72"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46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4</a:t>
            </a:fld>
            <a:endParaRPr lang="en-US" dirty="0"/>
          </a:p>
        </p:txBody>
      </p:sp>
    </p:spTree>
    <p:extLst>
      <p:ext uri="{BB962C8B-B14F-4D97-AF65-F5344CB8AC3E}">
        <p14:creationId xmlns:p14="http://schemas.microsoft.com/office/powerpoint/2010/main" val="25166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7</a:t>
            </a:fld>
            <a:endParaRPr lang="en-US" dirty="0"/>
          </a:p>
        </p:txBody>
      </p:sp>
    </p:spTree>
    <p:extLst>
      <p:ext uri="{BB962C8B-B14F-4D97-AF65-F5344CB8AC3E}">
        <p14:creationId xmlns:p14="http://schemas.microsoft.com/office/powerpoint/2010/main" val="251660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F60FF1-A2AD-4B7B-9551-23EDB15E7589}" type="slidenum">
              <a:rPr lang="en-US" altLang="en-US" smtClean="0">
                <a:latin typeface="Times New Roman" panose="02020603050405020304" pitchFamily="18" charset="0"/>
              </a:rPr>
              <a:pPr fontAlgn="base">
                <a:spcBef>
                  <a:spcPct val="0"/>
                </a:spcBef>
                <a:spcAft>
                  <a:spcPct val="0"/>
                </a:spcAft>
              </a:pPr>
              <a:t>12</a:t>
            </a:fld>
            <a:endParaRPr lang="en-US" altLang="en-US" dirty="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0320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C888-096C-49A8-9309-8DD752BD0E63}" type="slidenum">
              <a:rPr lang="en-US" smtClean="0"/>
              <a:t>21</a:t>
            </a:fld>
            <a:endParaRPr lang="en-US" dirty="0"/>
          </a:p>
        </p:txBody>
      </p:sp>
    </p:spTree>
    <p:extLst>
      <p:ext uri="{BB962C8B-B14F-4D97-AF65-F5344CB8AC3E}">
        <p14:creationId xmlns:p14="http://schemas.microsoft.com/office/powerpoint/2010/main" val="132774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29</a:t>
            </a:fld>
            <a:endParaRPr lang="en-US" dirty="0"/>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overlf@jmu.edu" TargetMode="External"/><Relationship Id="rId7" Type="http://schemas.openxmlformats.org/officeDocument/2006/relationships/image" Target="../media/image5.png"/><Relationship Id="rId2" Type="http://schemas.openxmlformats.org/officeDocument/2006/relationships/hyperlink" Target="mailto:shiffllh@jmu.edu"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tatic1.squarespace.com/static/55808440e4b05e2c40bdb1d0/t/56254eebe4b0808b4bac2db4/1445285611406/Hunger_and_Food_Security-Lesson.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C5825D-DB30-4122-AEE2-6EE1165F7EE4}"/>
              </a:ext>
            </a:extLst>
          </p:cNvPr>
          <p:cNvSpPr txBox="1"/>
          <p:nvPr/>
        </p:nvSpPr>
        <p:spPr>
          <a:xfrm>
            <a:off x="2980412" y="4857035"/>
            <a:ext cx="3429000" cy="1538883"/>
          </a:xfrm>
          <a:prstGeom prst="rect">
            <a:avLst/>
          </a:prstGeom>
          <a:noFill/>
        </p:spPr>
        <p:txBody>
          <a:bodyPr wrap="square" rtlCol="0">
            <a:spAutoFit/>
          </a:bodyPr>
          <a:lstStyle/>
          <a:p>
            <a:pPr algn="ctr"/>
            <a:r>
              <a:rPr lang="en-US" dirty="0"/>
              <a:t>October13, 2022</a:t>
            </a:r>
          </a:p>
          <a:p>
            <a:pPr algn="ctr"/>
            <a:endParaRPr lang="en-US" sz="1400" dirty="0"/>
          </a:p>
          <a:p>
            <a:pPr algn="ctr"/>
            <a:r>
              <a:rPr lang="en-US" sz="1200" dirty="0"/>
              <a:t>Lauren H. Shifflett</a:t>
            </a:r>
          </a:p>
          <a:p>
            <a:pPr algn="ctr"/>
            <a:r>
              <a:rPr lang="en-US" sz="1200" dirty="0">
                <a:hlinkClick r:id="rId2"/>
              </a:rPr>
              <a:t>shiffllh@jmu.edu</a:t>
            </a:r>
            <a:r>
              <a:rPr lang="en-US" sz="1200" dirty="0"/>
              <a:t> </a:t>
            </a:r>
          </a:p>
          <a:p>
            <a:pPr algn="ctr"/>
            <a:r>
              <a:rPr lang="en-US" sz="1200" dirty="0"/>
              <a:t>Lynne Farrell Stover</a:t>
            </a:r>
          </a:p>
          <a:p>
            <a:pPr algn="ctr"/>
            <a:r>
              <a:rPr lang="en-US" sz="1200" dirty="0">
                <a:hlinkClick r:id="rId3"/>
              </a:rPr>
              <a:t>stoverlf@jmu.edu</a:t>
            </a:r>
            <a:endParaRPr lang="en-US" sz="1200" dirty="0"/>
          </a:p>
          <a:p>
            <a:pPr algn="ctr"/>
            <a:endParaRPr lang="en-US" sz="1400" dirty="0"/>
          </a:p>
        </p:txBody>
      </p:sp>
      <p:sp>
        <p:nvSpPr>
          <p:cNvPr id="3" name="TextBox 2">
            <a:extLst>
              <a:ext uri="{FF2B5EF4-FFF2-40B4-BE49-F238E27FC236}">
                <a16:creationId xmlns:a16="http://schemas.microsoft.com/office/drawing/2014/main" id="{DC4B45BA-859D-250D-0D94-DFC75F94E4E0}"/>
              </a:ext>
            </a:extLst>
          </p:cNvPr>
          <p:cNvSpPr txBox="1"/>
          <p:nvPr/>
        </p:nvSpPr>
        <p:spPr>
          <a:xfrm>
            <a:off x="0" y="1262301"/>
            <a:ext cx="8948057" cy="846386"/>
          </a:xfrm>
          <a:prstGeom prst="rect">
            <a:avLst/>
          </a:prstGeom>
          <a:noFill/>
        </p:spPr>
        <p:txBody>
          <a:bodyPr wrap="square" rtlCol="0">
            <a:spAutoFit/>
          </a:bodyPr>
          <a:lstStyle/>
          <a:p>
            <a:pPr algn="ctr"/>
            <a:r>
              <a:rPr lang="en-US" sz="2100" b="1" dirty="0">
                <a:solidFill>
                  <a:srgbClr val="4D206E"/>
                </a:solidFill>
                <a:latin typeface="Rockwell" panose="02060603020205020403" pitchFamily="18" charset="0"/>
                <a:cs typeface="MV Boli" panose="02000500030200090000" pitchFamily="2" charset="0"/>
              </a:rPr>
              <a:t>Homelessness in Children’s Literature:</a:t>
            </a:r>
          </a:p>
          <a:p>
            <a:pPr algn="ctr"/>
            <a:r>
              <a:rPr lang="en-US" sz="2800" b="1" dirty="0">
                <a:solidFill>
                  <a:srgbClr val="4D206E"/>
                </a:solidFill>
                <a:latin typeface="Rockwell" panose="02060603020205020403" pitchFamily="18" charset="0"/>
                <a:cs typeface="MV Boli" panose="02000500030200090000" pitchFamily="2" charset="0"/>
              </a:rPr>
              <a:t>Choices, Changes, and Unintended Consequences</a:t>
            </a:r>
          </a:p>
        </p:txBody>
      </p:sp>
      <p:pic>
        <p:nvPicPr>
          <p:cNvPr id="2" name="Picture 4" descr="How to Steal a Dog: A Novel - Kindle edition by O'Connor, Barbara. Children  Kindle eBooks @ Amazon.com.">
            <a:extLst>
              <a:ext uri="{FF2B5EF4-FFF2-40B4-BE49-F238E27FC236}">
                <a16:creationId xmlns:a16="http://schemas.microsoft.com/office/drawing/2014/main" id="{A340EC59-8A20-061A-F59E-C0D9246C2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247" y="3902016"/>
            <a:ext cx="1306466" cy="19100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Shelter">
            <a:extLst>
              <a:ext uri="{FF2B5EF4-FFF2-40B4-BE49-F238E27FC236}">
                <a16:creationId xmlns:a16="http://schemas.microsoft.com/office/drawing/2014/main" id="{DBBE8C5F-4FC3-FA21-3707-64A782B3B5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449">
            <a:off x="6753723" y="3335630"/>
            <a:ext cx="1433734" cy="2145834"/>
          </a:xfrm>
          <a:prstGeom prst="rect">
            <a:avLst/>
          </a:prstGeom>
          <a:noFill/>
          <a:ln>
            <a:noFill/>
          </a:ln>
        </p:spPr>
      </p:pic>
      <p:pic>
        <p:nvPicPr>
          <p:cNvPr id="6" name="Picture 3">
            <a:extLst>
              <a:ext uri="{FF2B5EF4-FFF2-40B4-BE49-F238E27FC236}">
                <a16:creationId xmlns:a16="http://schemas.microsoft.com/office/drawing/2014/main" id="{DD6FCA85-02C9-8C4F-90A3-E22C6C6168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71" y="2428154"/>
            <a:ext cx="1280259" cy="188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0F1BA88-3675-EA48-FC44-AEDD085A0036}"/>
              </a:ext>
            </a:extLst>
          </p:cNvPr>
          <p:cNvPicPr>
            <a:picLocks noChangeAspect="1"/>
          </p:cNvPicPr>
          <p:nvPr/>
        </p:nvPicPr>
        <p:blipFill>
          <a:blip r:embed="rId7"/>
          <a:stretch>
            <a:fillRect/>
          </a:stretch>
        </p:blipFill>
        <p:spPr>
          <a:xfrm>
            <a:off x="3693832" y="2165062"/>
            <a:ext cx="1822931" cy="2407644"/>
          </a:xfrm>
          <a:prstGeom prst="rect">
            <a:avLst/>
          </a:prstGeom>
          <a:ln w="12700">
            <a:solidFill>
              <a:schemeClr val="tx1"/>
            </a:solidFill>
          </a:ln>
        </p:spPr>
      </p:pic>
    </p:spTree>
    <p:extLst>
      <p:ext uri="{BB962C8B-B14F-4D97-AF65-F5344CB8AC3E}">
        <p14:creationId xmlns:p14="http://schemas.microsoft.com/office/powerpoint/2010/main" val="245308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653659"/>
            <a:ext cx="8229600" cy="1143000"/>
          </a:xfrm>
        </p:spPr>
        <p:txBody>
          <a:bodyPr/>
          <a:lstStyle/>
          <a:p>
            <a:pPr algn="ctr" eaLnBrk="1" hangingPunct="1"/>
            <a:r>
              <a:rPr lang="en-US" altLang="en-US" b="1" dirty="0"/>
              <a:t>PACED Decision Model </a:t>
            </a:r>
            <a:br>
              <a:rPr lang="en-US" altLang="en-US" b="1" dirty="0"/>
            </a:br>
            <a:endParaRPr lang="en-US" altLang="en-US" b="1" dirty="0"/>
          </a:p>
        </p:txBody>
      </p:sp>
      <p:sp>
        <p:nvSpPr>
          <p:cNvPr id="3" name="Content Placeholder 2"/>
          <p:cNvSpPr>
            <a:spLocks noGrp="1"/>
          </p:cNvSpPr>
          <p:nvPr>
            <p:ph idx="1"/>
          </p:nvPr>
        </p:nvSpPr>
        <p:spPr>
          <a:xfrm>
            <a:off x="1443037" y="2290168"/>
            <a:ext cx="5243513" cy="3775472"/>
          </a:xfrm>
        </p:spPr>
        <p:txBody>
          <a:bodyPr rtlCol="0">
            <a:normAutofit fontScale="92500" lnSpcReduction="20000"/>
          </a:bodyPr>
          <a:lstStyle/>
          <a:p>
            <a:pPr marL="0" indent="0">
              <a:lnSpc>
                <a:spcPct val="150000"/>
              </a:lnSpc>
              <a:buNone/>
              <a:defRPr/>
            </a:pPr>
            <a:r>
              <a:rPr lang="en-US" sz="2700" b="1" dirty="0"/>
              <a:t>State the </a:t>
            </a:r>
            <a:r>
              <a:rPr lang="en-US" sz="2700" b="1" u="sng" dirty="0">
                <a:solidFill>
                  <a:srgbClr val="FF0000"/>
                </a:solidFill>
              </a:rPr>
              <a:t>p</a:t>
            </a:r>
            <a:r>
              <a:rPr lang="en-US" sz="2700" b="1" dirty="0"/>
              <a:t>roblem</a:t>
            </a:r>
            <a:endParaRPr lang="en-US" sz="2700" dirty="0"/>
          </a:p>
          <a:p>
            <a:pPr marL="0" indent="0">
              <a:lnSpc>
                <a:spcPct val="150000"/>
              </a:lnSpc>
              <a:buNone/>
              <a:defRPr/>
            </a:pPr>
            <a:r>
              <a:rPr lang="en-US" sz="2700" b="1" dirty="0"/>
              <a:t>List the </a:t>
            </a:r>
            <a:r>
              <a:rPr lang="en-US" sz="2700" b="1" u="sng" dirty="0">
                <a:solidFill>
                  <a:srgbClr val="FF0000"/>
                </a:solidFill>
              </a:rPr>
              <a:t>a</a:t>
            </a:r>
            <a:r>
              <a:rPr lang="en-US" sz="2700" b="1" dirty="0"/>
              <a:t>lternatives  </a:t>
            </a:r>
          </a:p>
          <a:p>
            <a:pPr marL="0" indent="0">
              <a:lnSpc>
                <a:spcPct val="150000"/>
              </a:lnSpc>
              <a:buNone/>
              <a:defRPr/>
            </a:pPr>
            <a:r>
              <a:rPr lang="en-US" sz="2700" b="1" dirty="0"/>
              <a:t>Identify the </a:t>
            </a:r>
            <a:r>
              <a:rPr lang="en-US" sz="2700" b="1" u="sng" dirty="0">
                <a:solidFill>
                  <a:srgbClr val="FF0000"/>
                </a:solidFill>
              </a:rPr>
              <a:t>c</a:t>
            </a:r>
            <a:r>
              <a:rPr lang="en-US" sz="2700" b="1" dirty="0"/>
              <a:t>riteria </a:t>
            </a:r>
          </a:p>
          <a:p>
            <a:pPr marL="0" indent="0">
              <a:lnSpc>
                <a:spcPct val="150000"/>
              </a:lnSpc>
              <a:buNone/>
              <a:defRPr/>
            </a:pPr>
            <a:r>
              <a:rPr lang="en-US" sz="2700" b="1" u="sng" dirty="0">
                <a:solidFill>
                  <a:srgbClr val="FF0000"/>
                </a:solidFill>
              </a:rPr>
              <a:t>E</a:t>
            </a:r>
            <a:r>
              <a:rPr lang="en-US" sz="2700" b="1" dirty="0"/>
              <a:t>valuate the alternatives</a:t>
            </a:r>
          </a:p>
          <a:p>
            <a:pPr marL="0" indent="0">
              <a:lnSpc>
                <a:spcPct val="150000"/>
              </a:lnSpc>
              <a:buNone/>
              <a:defRPr/>
            </a:pPr>
            <a:r>
              <a:rPr lang="en-US" sz="2700" b="1" dirty="0"/>
              <a:t>Make a </a:t>
            </a:r>
            <a:r>
              <a:rPr lang="en-US" sz="2700" b="1" u="sng" dirty="0">
                <a:solidFill>
                  <a:srgbClr val="FF0000"/>
                </a:solidFill>
              </a:rPr>
              <a:t>d</a:t>
            </a:r>
            <a:r>
              <a:rPr lang="en-US" sz="2700" b="1" dirty="0"/>
              <a:t>ecision</a:t>
            </a:r>
            <a:r>
              <a:rPr lang="en-US" sz="2700" dirty="0"/>
              <a:t>	</a:t>
            </a:r>
            <a:r>
              <a:rPr lang="en-US" sz="1800" b="1" dirty="0"/>
              <a:t> </a:t>
            </a:r>
            <a:endParaRPr lang="en-US" sz="1800" dirty="0"/>
          </a:p>
          <a:p>
            <a:pPr eaLnBrk="1" hangingPunct="1">
              <a:defRPr/>
            </a:pPr>
            <a:endParaRPr lang="en-US" dirty="0"/>
          </a:p>
        </p:txBody>
      </p:sp>
      <p:pic>
        <p:nvPicPr>
          <p:cNvPr id="4403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826" y="2225159"/>
            <a:ext cx="2119212" cy="21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704775">
            <a:off x="6929903" y="4486518"/>
            <a:ext cx="1484968" cy="9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1143000" y="759146"/>
            <a:ext cx="167354"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dirty="0">
                <a:latin typeface="Arial" panose="020B0604020202020204" pitchFamily="34" charset="0"/>
                <a:ea typeface="Times New Roman" panose="02020603050405020304" pitchFamily="18" charset="0"/>
                <a:cs typeface="Calibri" panose="020F0502020204030204" pitchFamily="34" charset="0"/>
              </a:rPr>
              <a:t>:</a:t>
            </a:r>
            <a:endParaRPr lang="en-US" altLang="en-US" dirty="0">
              <a:latin typeface="Arial" panose="020B0604020202020204" pitchFamily="34" charset="0"/>
            </a:endParaRPr>
          </a:p>
        </p:txBody>
      </p:sp>
      <p:pic>
        <p:nvPicPr>
          <p:cNvPr id="14" name="Picture 13"/>
          <p:cNvPicPr>
            <a:picLocks noChangeAspect="1"/>
          </p:cNvPicPr>
          <p:nvPr/>
        </p:nvPicPr>
        <p:blipFill>
          <a:blip r:embed="rId2"/>
          <a:stretch>
            <a:fillRect/>
          </a:stretch>
        </p:blipFill>
        <p:spPr>
          <a:xfrm>
            <a:off x="6940868" y="2080260"/>
            <a:ext cx="1653107" cy="1594485"/>
          </a:xfrm>
          <a:prstGeom prst="rect">
            <a:avLst/>
          </a:prstGeom>
        </p:spPr>
      </p:pic>
      <p:pic>
        <p:nvPicPr>
          <p:cNvPr id="2" name="Picture 1"/>
          <p:cNvPicPr>
            <a:picLocks noChangeAspect="1"/>
          </p:cNvPicPr>
          <p:nvPr/>
        </p:nvPicPr>
        <p:blipFill>
          <a:blip r:embed="rId3"/>
          <a:stretch>
            <a:fillRect/>
          </a:stretch>
        </p:blipFill>
        <p:spPr>
          <a:xfrm>
            <a:off x="2633144" y="1112299"/>
            <a:ext cx="3909060" cy="4633403"/>
          </a:xfrm>
          <a:prstGeom prst="rect">
            <a:avLst/>
          </a:prstGeom>
          <a:ln w="76200">
            <a:solidFill>
              <a:srgbClr val="7030A0"/>
            </a:solidFill>
          </a:ln>
        </p:spPr>
      </p:pic>
    </p:spTree>
    <p:extLst>
      <p:ext uri="{BB962C8B-B14F-4D97-AF65-F5344CB8AC3E}">
        <p14:creationId xmlns:p14="http://schemas.microsoft.com/office/powerpoint/2010/main" val="188217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2228850" y="1771650"/>
          <a:ext cx="4687491" cy="3676650"/>
        </p:xfrm>
        <a:graphic>
          <a:graphicData uri="http://schemas.openxmlformats.org/presentationml/2006/ole">
            <mc:AlternateContent xmlns:mc="http://schemas.openxmlformats.org/markup-compatibility/2006">
              <mc:Choice xmlns:v="urn:schemas-microsoft-com:vml" Requires="v">
                <p:oleObj spid="_x0000_s1026" name="Document" r:id="rId4" imgW="6251448" imgH="4904232" progId="Word.Document.8">
                  <p:embed/>
                </p:oleObj>
              </mc:Choice>
              <mc:Fallback>
                <p:oleObj name="Document" r:id="rId4" imgW="6251448" imgH="4904232" progId="Word.Document.8">
                  <p:embed/>
                  <p:pic>
                    <p:nvPicPr>
                      <p:cNvPr id="5120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1771650"/>
                        <a:ext cx="4687491" cy="3676650"/>
                      </a:xfrm>
                      <a:prstGeom prst="rect">
                        <a:avLst/>
                      </a:prstGeom>
                      <a:noFill/>
                      <a:ln>
                        <a:noFill/>
                      </a:ln>
                      <a:effectLst/>
                    </p:spPr>
                  </p:pic>
                </p:oleObj>
              </mc:Fallback>
            </mc:AlternateContent>
          </a:graphicData>
        </a:graphic>
      </p:graphicFrame>
      <p:sp>
        <p:nvSpPr>
          <p:cNvPr id="51203" name="Text Box 3"/>
          <p:cNvSpPr txBox="1">
            <a:spLocks noChangeArrowheads="1"/>
          </p:cNvSpPr>
          <p:nvPr/>
        </p:nvSpPr>
        <p:spPr bwMode="auto">
          <a:xfrm>
            <a:off x="2286001" y="1714501"/>
            <a:ext cx="4171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solidFill>
                  <a:srgbClr val="000000"/>
                </a:solidFill>
                <a:cs typeface="Calibri" panose="020F0502020204030204" pitchFamily="34" charset="0"/>
              </a:rPr>
              <a:t>Problem</a:t>
            </a:r>
            <a:r>
              <a:rPr lang="en-US" altLang="en-US" sz="1200" dirty="0">
                <a:cs typeface="Calibri" panose="020F0502020204030204" pitchFamily="34" charset="0"/>
              </a:rPr>
              <a:t>: Georgia’s mom needs money to rent an apartment. </a:t>
            </a:r>
          </a:p>
          <a:p>
            <a:pPr eaLnBrk="1" hangingPunct="1"/>
            <a:r>
              <a:rPr lang="en-US" altLang="en-US" sz="1200" dirty="0">
                <a:cs typeface="Calibri" panose="020F0502020204030204" pitchFamily="34" charset="0"/>
              </a:rPr>
              <a:t>How can she help?</a:t>
            </a:r>
          </a:p>
        </p:txBody>
      </p:sp>
      <p:sp>
        <p:nvSpPr>
          <p:cNvPr id="51204" name="Text Box 4"/>
          <p:cNvSpPr txBox="1">
            <a:spLocks noChangeArrowheads="1"/>
          </p:cNvSpPr>
          <p:nvPr/>
        </p:nvSpPr>
        <p:spPr bwMode="auto">
          <a:xfrm>
            <a:off x="2286000" y="2971801"/>
            <a:ext cx="857250" cy="54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825" b="1" dirty="0">
                <a:cs typeface="Calibri" panose="020F0502020204030204" pitchFamily="34" charset="0"/>
              </a:rPr>
              <a:t>Don’t Steal the Dog </a:t>
            </a:r>
            <a:r>
              <a:rPr lang="en-US" altLang="en-US" sz="675" dirty="0">
                <a:cs typeface="Calibri" panose="020F0502020204030204" pitchFamily="34" charset="0"/>
              </a:rPr>
              <a:t>but help take care of Toby so Mom can work two jobs</a:t>
            </a:r>
          </a:p>
        </p:txBody>
      </p:sp>
      <p:sp>
        <p:nvSpPr>
          <p:cNvPr id="51205" name="Text Box 5"/>
          <p:cNvSpPr txBox="1">
            <a:spLocks noChangeArrowheads="1"/>
          </p:cNvSpPr>
          <p:nvPr/>
        </p:nvSpPr>
        <p:spPr bwMode="auto">
          <a:xfrm>
            <a:off x="2343150" y="3714751"/>
            <a:ext cx="857250" cy="56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5000"/>
              </a:lnSpc>
              <a:spcBef>
                <a:spcPct val="10000"/>
              </a:spcBef>
              <a:spcAft>
                <a:spcPct val="10000"/>
              </a:spcAft>
            </a:pPr>
            <a:r>
              <a:rPr lang="en-US" altLang="en-US" sz="825" b="1" dirty="0">
                <a:cs typeface="Calibri" panose="020F0502020204030204" pitchFamily="34" charset="0"/>
              </a:rPr>
              <a:t>Steal the Dog </a:t>
            </a:r>
            <a:r>
              <a:rPr lang="en-US" altLang="en-US" sz="675" dirty="0">
                <a:cs typeface="Calibri" panose="020F0502020204030204" pitchFamily="34" charset="0"/>
              </a:rPr>
              <a:t>and keep it in a safe place, returning it for reward money</a:t>
            </a:r>
            <a:r>
              <a:rPr lang="en-US" altLang="en-US" sz="750" dirty="0">
                <a:cs typeface="Calibri" panose="020F0502020204030204" pitchFamily="34" charset="0"/>
              </a:rPr>
              <a:t>.</a:t>
            </a:r>
          </a:p>
        </p:txBody>
      </p:sp>
      <p:sp>
        <p:nvSpPr>
          <p:cNvPr id="51206" name="Text Box 6"/>
          <p:cNvSpPr txBox="1">
            <a:spLocks noChangeArrowheads="1"/>
          </p:cNvSpPr>
          <p:nvPr/>
        </p:nvSpPr>
        <p:spPr bwMode="auto">
          <a:xfrm>
            <a:off x="2286000" y="4400551"/>
            <a:ext cx="971550" cy="3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75000"/>
              </a:lnSpc>
              <a:spcBef>
                <a:spcPct val="10000"/>
              </a:spcBef>
              <a:spcAft>
                <a:spcPct val="10000"/>
              </a:spcAft>
            </a:pPr>
            <a:r>
              <a:rPr lang="en-US" altLang="en-US" sz="825" b="1" dirty="0">
                <a:cs typeface="Calibri" panose="020F0502020204030204" pitchFamily="34" charset="0"/>
              </a:rPr>
              <a:t>Run Away </a:t>
            </a:r>
            <a:r>
              <a:rPr lang="en-US" altLang="en-US" sz="750" dirty="0">
                <a:cs typeface="Calibri" panose="020F0502020204030204" pitchFamily="34" charset="0"/>
              </a:rPr>
              <a:t>from Mom and Toby and try to find Dad  </a:t>
            </a:r>
          </a:p>
        </p:txBody>
      </p:sp>
      <p:sp>
        <p:nvSpPr>
          <p:cNvPr id="51207" name="Text Box 7"/>
          <p:cNvSpPr txBox="1">
            <a:spLocks noChangeArrowheads="1"/>
          </p:cNvSpPr>
          <p:nvPr/>
        </p:nvSpPr>
        <p:spPr bwMode="auto">
          <a:xfrm>
            <a:off x="3314700" y="2343151"/>
            <a:ext cx="686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solidFill>
                  <a:srgbClr val="7030A0"/>
                </a:solidFill>
                <a:cs typeface="Calibri" panose="020F0502020204030204" pitchFamily="34" charset="0"/>
              </a:rPr>
              <a:t>Easy</a:t>
            </a:r>
          </a:p>
        </p:txBody>
      </p:sp>
      <p:sp>
        <p:nvSpPr>
          <p:cNvPr id="51208" name="Rectangle 8"/>
          <p:cNvSpPr>
            <a:spLocks noChangeArrowheads="1"/>
          </p:cNvSpPr>
          <p:nvPr/>
        </p:nvSpPr>
        <p:spPr bwMode="auto">
          <a:xfrm>
            <a:off x="4286251" y="2343151"/>
            <a:ext cx="5799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7030A0"/>
                </a:solidFill>
                <a:cs typeface="Calibri" panose="020F0502020204030204" pitchFamily="34" charset="0"/>
              </a:rPr>
              <a:t>Safe</a:t>
            </a:r>
          </a:p>
        </p:txBody>
      </p:sp>
      <p:sp>
        <p:nvSpPr>
          <p:cNvPr id="51209" name="Rectangle 9"/>
          <p:cNvSpPr>
            <a:spLocks noChangeArrowheads="1"/>
          </p:cNvSpPr>
          <p:nvPr/>
        </p:nvSpPr>
        <p:spPr bwMode="auto">
          <a:xfrm>
            <a:off x="4990176" y="2343150"/>
            <a:ext cx="953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solidFill>
                  <a:srgbClr val="7030A0"/>
                </a:solidFill>
                <a:cs typeface="Calibri" panose="020F0502020204030204" pitchFamily="34" charset="0"/>
              </a:rPr>
              <a:t>Profitable </a:t>
            </a:r>
          </a:p>
        </p:txBody>
      </p:sp>
      <p:sp>
        <p:nvSpPr>
          <p:cNvPr id="51210" name="Rectangle 10"/>
          <p:cNvSpPr>
            <a:spLocks noChangeArrowheads="1"/>
          </p:cNvSpPr>
          <p:nvPr/>
        </p:nvSpPr>
        <p:spPr bwMode="auto">
          <a:xfrm>
            <a:off x="6057901" y="2343151"/>
            <a:ext cx="666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7030A0"/>
                </a:solidFill>
                <a:cs typeface="Calibri" panose="020F0502020204030204" pitchFamily="34" charset="0"/>
              </a:rPr>
              <a:t>Legal</a:t>
            </a:r>
          </a:p>
        </p:txBody>
      </p:sp>
      <p:sp>
        <p:nvSpPr>
          <p:cNvPr id="5131" name="Text Box 11"/>
          <p:cNvSpPr txBox="1">
            <a:spLocks noChangeArrowheads="1"/>
          </p:cNvSpPr>
          <p:nvPr/>
        </p:nvSpPr>
        <p:spPr bwMode="auto">
          <a:xfrm>
            <a:off x="3486150" y="2914651"/>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p>
        </p:txBody>
      </p:sp>
      <p:sp>
        <p:nvSpPr>
          <p:cNvPr id="5132" name="Text Box 12"/>
          <p:cNvSpPr txBox="1">
            <a:spLocks noChangeArrowheads="1"/>
          </p:cNvSpPr>
          <p:nvPr/>
        </p:nvSpPr>
        <p:spPr bwMode="auto">
          <a:xfrm>
            <a:off x="5200650" y="2857501"/>
            <a:ext cx="514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aseline="-25000" dirty="0">
                <a:solidFill>
                  <a:srgbClr val="FF0000"/>
                </a:solidFill>
                <a:latin typeface="Times New Roman" panose="02020603050405020304" pitchFamily="18" charset="0"/>
              </a:rPr>
              <a:t>-</a:t>
            </a:r>
          </a:p>
        </p:txBody>
      </p:sp>
      <p:sp>
        <p:nvSpPr>
          <p:cNvPr id="5133" name="Text Box 13"/>
          <p:cNvSpPr txBox="1">
            <a:spLocks noChangeArrowheads="1"/>
          </p:cNvSpPr>
          <p:nvPr/>
        </p:nvSpPr>
        <p:spPr bwMode="auto">
          <a:xfrm>
            <a:off x="3486150" y="360045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p>
        </p:txBody>
      </p:sp>
      <p:sp>
        <p:nvSpPr>
          <p:cNvPr id="5134" name="Text Box 14"/>
          <p:cNvSpPr txBox="1">
            <a:spLocks noChangeArrowheads="1"/>
          </p:cNvSpPr>
          <p:nvPr/>
        </p:nvSpPr>
        <p:spPr bwMode="auto">
          <a:xfrm>
            <a:off x="5314950" y="428625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35" name="Text Box 15"/>
          <p:cNvSpPr txBox="1">
            <a:spLocks noChangeArrowheads="1"/>
          </p:cNvSpPr>
          <p:nvPr/>
        </p:nvSpPr>
        <p:spPr bwMode="auto">
          <a:xfrm>
            <a:off x="3486150" y="428625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36" name="Text Box 16"/>
          <p:cNvSpPr txBox="1">
            <a:spLocks noChangeArrowheads="1"/>
          </p:cNvSpPr>
          <p:nvPr/>
        </p:nvSpPr>
        <p:spPr bwMode="auto">
          <a:xfrm>
            <a:off x="5314950" y="3657601"/>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37" name="Text Box 17"/>
          <p:cNvSpPr txBox="1">
            <a:spLocks noChangeArrowheads="1"/>
          </p:cNvSpPr>
          <p:nvPr/>
        </p:nvSpPr>
        <p:spPr bwMode="auto">
          <a:xfrm>
            <a:off x="4457700" y="2800351"/>
            <a:ext cx="2857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50" b="1" baseline="-25000" dirty="0">
                <a:solidFill>
                  <a:srgbClr val="FF0000"/>
                </a:solidFill>
                <a:cs typeface="Calibri" panose="020F0502020204030204" pitchFamily="34" charset="0"/>
              </a:rPr>
              <a:t>+</a:t>
            </a:r>
          </a:p>
        </p:txBody>
      </p:sp>
      <p:sp>
        <p:nvSpPr>
          <p:cNvPr id="5138" name="Text Box 18"/>
          <p:cNvSpPr txBox="1">
            <a:spLocks noChangeArrowheads="1"/>
          </p:cNvSpPr>
          <p:nvPr/>
        </p:nvSpPr>
        <p:spPr bwMode="auto">
          <a:xfrm>
            <a:off x="6172200" y="2971801"/>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39" name="Text Box 19"/>
          <p:cNvSpPr txBox="1">
            <a:spLocks noChangeArrowheads="1"/>
          </p:cNvSpPr>
          <p:nvPr/>
        </p:nvSpPr>
        <p:spPr bwMode="auto">
          <a:xfrm>
            <a:off x="4457700" y="365760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40" name="Text Box 20"/>
          <p:cNvSpPr txBox="1">
            <a:spLocks noChangeArrowheads="1"/>
          </p:cNvSpPr>
          <p:nvPr/>
        </p:nvSpPr>
        <p:spPr bwMode="auto">
          <a:xfrm>
            <a:off x="6172200" y="360045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41" name="Text Box 21"/>
          <p:cNvSpPr txBox="1">
            <a:spLocks noChangeArrowheads="1"/>
          </p:cNvSpPr>
          <p:nvPr/>
        </p:nvSpPr>
        <p:spPr bwMode="auto">
          <a:xfrm>
            <a:off x="4400550" y="4286251"/>
            <a:ext cx="290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42" name="Text Box 22"/>
          <p:cNvSpPr txBox="1">
            <a:spLocks noChangeArrowheads="1"/>
          </p:cNvSpPr>
          <p:nvPr/>
        </p:nvSpPr>
        <p:spPr bwMode="auto">
          <a:xfrm>
            <a:off x="6172200" y="4229101"/>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dirty="0">
                <a:solidFill>
                  <a:srgbClr val="FF0000"/>
                </a:solidFill>
                <a:cs typeface="Calibri" panose="020F0502020204030204" pitchFamily="34" charset="0"/>
              </a:rPr>
              <a:t>+</a:t>
            </a:r>
            <a:endParaRPr lang="en-US" altLang="en-US" sz="2700" dirty="0">
              <a:solidFill>
                <a:srgbClr val="FF0000"/>
              </a:solidFill>
              <a:cs typeface="Calibri" panose="020F0502020204030204" pitchFamily="34" charset="0"/>
            </a:endParaRPr>
          </a:p>
        </p:txBody>
      </p:sp>
      <p:sp>
        <p:nvSpPr>
          <p:cNvPr id="5144" name="Text Box 24"/>
          <p:cNvSpPr txBox="1">
            <a:spLocks noChangeArrowheads="1"/>
          </p:cNvSpPr>
          <p:nvPr/>
        </p:nvSpPr>
        <p:spPr bwMode="auto">
          <a:xfrm>
            <a:off x="1816894" y="1002507"/>
            <a:ext cx="521255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EVALUATE THE ALTERNATIVES</a:t>
            </a:r>
            <a:r>
              <a:rPr lang="en-US" altLang="en-US" dirty="0">
                <a:solidFill>
                  <a:srgbClr val="000000"/>
                </a:solidFill>
                <a:latin typeface="Times New Roman" panose="02020603050405020304" pitchFamily="18" charset="0"/>
              </a:rPr>
              <a:t> </a:t>
            </a:r>
          </a:p>
          <a:p>
            <a:r>
              <a:rPr lang="en-US" sz="750" dirty="0"/>
              <a:t>Fill in each square with a Plus (+), Minus (-), or Zero (0).  </a:t>
            </a:r>
          </a:p>
        </p:txBody>
      </p:sp>
    </p:spTree>
    <p:extLst>
      <p:ext uri="{BB962C8B-B14F-4D97-AF65-F5344CB8AC3E}">
        <p14:creationId xmlns:p14="http://schemas.microsoft.com/office/powerpoint/2010/main" val="335104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44"/>
                                        </p:tgtEl>
                                        <p:attrNameLst>
                                          <p:attrName>style.visibility</p:attrName>
                                        </p:attrNameLst>
                                      </p:cBhvr>
                                      <p:to>
                                        <p:strVal val="visible"/>
                                      </p:to>
                                    </p:set>
                                    <p:animEffect transition="in" filter="checkerboard(across)">
                                      <p:cBhvr>
                                        <p:cTn id="7" dur="500"/>
                                        <p:tgtEl>
                                          <p:spTgt spid="5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 calcmode="lin" valueType="num">
                                      <p:cBhvr additive="base">
                                        <p:cTn id="12" dur="500" fill="hold"/>
                                        <p:tgtEl>
                                          <p:spTgt spid="5131"/>
                                        </p:tgtEl>
                                        <p:attrNameLst>
                                          <p:attrName>ppt_x</p:attrName>
                                        </p:attrNameLst>
                                      </p:cBhvr>
                                      <p:tavLst>
                                        <p:tav tm="0">
                                          <p:val>
                                            <p:strVal val="0-#ppt_w/2"/>
                                          </p:val>
                                        </p:tav>
                                        <p:tav tm="100000">
                                          <p:val>
                                            <p:strVal val="#ppt_x"/>
                                          </p:val>
                                        </p:tav>
                                      </p:tavLst>
                                    </p:anim>
                                    <p:anim calcmode="lin" valueType="num">
                                      <p:cBhvr additive="base">
                                        <p:cTn id="13"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 calcmode="lin" valueType="num">
                                      <p:cBhvr additive="base">
                                        <p:cTn id="18" dur="500" fill="hold"/>
                                        <p:tgtEl>
                                          <p:spTgt spid="5137"/>
                                        </p:tgtEl>
                                        <p:attrNameLst>
                                          <p:attrName>ppt_x</p:attrName>
                                        </p:attrNameLst>
                                      </p:cBhvr>
                                      <p:tavLst>
                                        <p:tav tm="0">
                                          <p:val>
                                            <p:strVal val="0-#ppt_w/2"/>
                                          </p:val>
                                        </p:tav>
                                        <p:tav tm="100000">
                                          <p:val>
                                            <p:strVal val="#ppt_x"/>
                                          </p:val>
                                        </p:tav>
                                      </p:tavLst>
                                    </p:anim>
                                    <p:anim calcmode="lin" valueType="num">
                                      <p:cBhvr additive="base">
                                        <p:cTn id="19"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32"/>
                                        </p:tgtEl>
                                        <p:attrNameLst>
                                          <p:attrName>style.visibility</p:attrName>
                                        </p:attrNameLst>
                                      </p:cBhvr>
                                      <p:to>
                                        <p:strVal val="visible"/>
                                      </p:to>
                                    </p:set>
                                    <p:anim calcmode="lin" valueType="num">
                                      <p:cBhvr additive="base">
                                        <p:cTn id="24" dur="500" fill="hold"/>
                                        <p:tgtEl>
                                          <p:spTgt spid="5132"/>
                                        </p:tgtEl>
                                        <p:attrNameLst>
                                          <p:attrName>ppt_x</p:attrName>
                                        </p:attrNameLst>
                                      </p:cBhvr>
                                      <p:tavLst>
                                        <p:tav tm="0">
                                          <p:val>
                                            <p:strVal val="0-#ppt_w/2"/>
                                          </p:val>
                                        </p:tav>
                                        <p:tav tm="100000">
                                          <p:val>
                                            <p:strVal val="#ppt_x"/>
                                          </p:val>
                                        </p:tav>
                                      </p:tavLst>
                                    </p:anim>
                                    <p:anim calcmode="lin" valueType="num">
                                      <p:cBhvr additive="base">
                                        <p:cTn id="25"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38"/>
                                        </p:tgtEl>
                                        <p:attrNameLst>
                                          <p:attrName>style.visibility</p:attrName>
                                        </p:attrNameLst>
                                      </p:cBhvr>
                                      <p:to>
                                        <p:strVal val="visible"/>
                                      </p:to>
                                    </p:set>
                                    <p:anim calcmode="lin" valueType="num">
                                      <p:cBhvr additive="base">
                                        <p:cTn id="30" dur="500" fill="hold"/>
                                        <p:tgtEl>
                                          <p:spTgt spid="5138"/>
                                        </p:tgtEl>
                                        <p:attrNameLst>
                                          <p:attrName>ppt_x</p:attrName>
                                        </p:attrNameLst>
                                      </p:cBhvr>
                                      <p:tavLst>
                                        <p:tav tm="0">
                                          <p:val>
                                            <p:strVal val="0-#ppt_w/2"/>
                                          </p:val>
                                        </p:tav>
                                        <p:tav tm="100000">
                                          <p:val>
                                            <p:strVal val="#ppt_x"/>
                                          </p:val>
                                        </p:tav>
                                      </p:tavLst>
                                    </p:anim>
                                    <p:anim calcmode="lin" valueType="num">
                                      <p:cBhvr additive="base">
                                        <p:cTn id="31"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33"/>
                                        </p:tgtEl>
                                        <p:attrNameLst>
                                          <p:attrName>style.visibility</p:attrName>
                                        </p:attrNameLst>
                                      </p:cBhvr>
                                      <p:to>
                                        <p:strVal val="visible"/>
                                      </p:to>
                                    </p:set>
                                    <p:anim calcmode="lin" valueType="num">
                                      <p:cBhvr additive="base">
                                        <p:cTn id="36" dur="500" fill="hold"/>
                                        <p:tgtEl>
                                          <p:spTgt spid="5133"/>
                                        </p:tgtEl>
                                        <p:attrNameLst>
                                          <p:attrName>ppt_x</p:attrName>
                                        </p:attrNameLst>
                                      </p:cBhvr>
                                      <p:tavLst>
                                        <p:tav tm="0">
                                          <p:val>
                                            <p:strVal val="1+#ppt_w/2"/>
                                          </p:val>
                                        </p:tav>
                                        <p:tav tm="100000">
                                          <p:val>
                                            <p:strVal val="#ppt_x"/>
                                          </p:val>
                                        </p:tav>
                                      </p:tavLst>
                                    </p:anim>
                                    <p:anim calcmode="lin" valueType="num">
                                      <p:cBhvr additive="base">
                                        <p:cTn id="37"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5139"/>
                                        </p:tgtEl>
                                        <p:attrNameLst>
                                          <p:attrName>style.visibility</p:attrName>
                                        </p:attrNameLst>
                                      </p:cBhvr>
                                      <p:to>
                                        <p:strVal val="visible"/>
                                      </p:to>
                                    </p:set>
                                    <p:anim calcmode="lin" valueType="num">
                                      <p:cBhvr additive="base">
                                        <p:cTn id="42" dur="500" fill="hold"/>
                                        <p:tgtEl>
                                          <p:spTgt spid="5139"/>
                                        </p:tgtEl>
                                        <p:attrNameLst>
                                          <p:attrName>ppt_x</p:attrName>
                                        </p:attrNameLst>
                                      </p:cBhvr>
                                      <p:tavLst>
                                        <p:tav tm="0">
                                          <p:val>
                                            <p:strVal val="1+#ppt_w/2"/>
                                          </p:val>
                                        </p:tav>
                                        <p:tav tm="100000">
                                          <p:val>
                                            <p:strVal val="#ppt_x"/>
                                          </p:val>
                                        </p:tav>
                                      </p:tavLst>
                                    </p:anim>
                                    <p:anim calcmode="lin" valueType="num">
                                      <p:cBhvr additive="base">
                                        <p:cTn id="4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136"/>
                                        </p:tgtEl>
                                        <p:attrNameLst>
                                          <p:attrName>style.visibility</p:attrName>
                                        </p:attrNameLst>
                                      </p:cBhvr>
                                      <p:to>
                                        <p:strVal val="visible"/>
                                      </p:to>
                                    </p:set>
                                    <p:anim calcmode="lin" valueType="num">
                                      <p:cBhvr additive="base">
                                        <p:cTn id="48" dur="500" fill="hold"/>
                                        <p:tgtEl>
                                          <p:spTgt spid="5136"/>
                                        </p:tgtEl>
                                        <p:attrNameLst>
                                          <p:attrName>ppt_x</p:attrName>
                                        </p:attrNameLst>
                                      </p:cBhvr>
                                      <p:tavLst>
                                        <p:tav tm="0">
                                          <p:val>
                                            <p:strVal val="1+#ppt_w/2"/>
                                          </p:val>
                                        </p:tav>
                                        <p:tav tm="100000">
                                          <p:val>
                                            <p:strVal val="#ppt_x"/>
                                          </p:val>
                                        </p:tav>
                                      </p:tavLst>
                                    </p:anim>
                                    <p:anim calcmode="lin" valueType="num">
                                      <p:cBhvr additive="base">
                                        <p:cTn id="49"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140"/>
                                        </p:tgtEl>
                                        <p:attrNameLst>
                                          <p:attrName>style.visibility</p:attrName>
                                        </p:attrNameLst>
                                      </p:cBhvr>
                                      <p:to>
                                        <p:strVal val="visible"/>
                                      </p:to>
                                    </p:set>
                                    <p:anim calcmode="lin" valueType="num">
                                      <p:cBhvr additive="base">
                                        <p:cTn id="54" dur="500" fill="hold"/>
                                        <p:tgtEl>
                                          <p:spTgt spid="5140"/>
                                        </p:tgtEl>
                                        <p:attrNameLst>
                                          <p:attrName>ppt_x</p:attrName>
                                        </p:attrNameLst>
                                      </p:cBhvr>
                                      <p:tavLst>
                                        <p:tav tm="0">
                                          <p:val>
                                            <p:strVal val="1+#ppt_w/2"/>
                                          </p:val>
                                        </p:tav>
                                        <p:tav tm="100000">
                                          <p:val>
                                            <p:strVal val="#ppt_x"/>
                                          </p:val>
                                        </p:tav>
                                      </p:tavLst>
                                    </p:anim>
                                    <p:anim calcmode="lin" valueType="num">
                                      <p:cBhvr additive="base">
                                        <p:cTn id="55"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135"/>
                                        </p:tgtEl>
                                        <p:attrNameLst>
                                          <p:attrName>style.visibility</p:attrName>
                                        </p:attrNameLst>
                                      </p:cBhvr>
                                      <p:to>
                                        <p:strVal val="visible"/>
                                      </p:to>
                                    </p:set>
                                    <p:anim calcmode="lin" valueType="num">
                                      <p:cBhvr additive="base">
                                        <p:cTn id="60" dur="500" fill="hold"/>
                                        <p:tgtEl>
                                          <p:spTgt spid="5135"/>
                                        </p:tgtEl>
                                        <p:attrNameLst>
                                          <p:attrName>ppt_x</p:attrName>
                                        </p:attrNameLst>
                                      </p:cBhvr>
                                      <p:tavLst>
                                        <p:tav tm="0">
                                          <p:val>
                                            <p:strVal val="#ppt_x"/>
                                          </p:val>
                                        </p:tav>
                                        <p:tav tm="100000">
                                          <p:val>
                                            <p:strVal val="#ppt_x"/>
                                          </p:val>
                                        </p:tav>
                                      </p:tavLst>
                                    </p:anim>
                                    <p:anim calcmode="lin" valueType="num">
                                      <p:cBhvr additive="base">
                                        <p:cTn id="61"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41"/>
                                        </p:tgtEl>
                                        <p:attrNameLst>
                                          <p:attrName>style.visibility</p:attrName>
                                        </p:attrNameLst>
                                      </p:cBhvr>
                                      <p:to>
                                        <p:strVal val="visible"/>
                                      </p:to>
                                    </p:set>
                                    <p:anim calcmode="lin" valueType="num">
                                      <p:cBhvr additive="base">
                                        <p:cTn id="66" dur="500" fill="hold"/>
                                        <p:tgtEl>
                                          <p:spTgt spid="5141"/>
                                        </p:tgtEl>
                                        <p:attrNameLst>
                                          <p:attrName>ppt_x</p:attrName>
                                        </p:attrNameLst>
                                      </p:cBhvr>
                                      <p:tavLst>
                                        <p:tav tm="0">
                                          <p:val>
                                            <p:strVal val="#ppt_x"/>
                                          </p:val>
                                        </p:tav>
                                        <p:tav tm="100000">
                                          <p:val>
                                            <p:strVal val="#ppt_x"/>
                                          </p:val>
                                        </p:tav>
                                      </p:tavLst>
                                    </p:anim>
                                    <p:anim calcmode="lin" valueType="num">
                                      <p:cBhvr additive="base">
                                        <p:cTn id="67"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ppt_x"/>
                                          </p:val>
                                        </p:tav>
                                        <p:tav tm="100000">
                                          <p:val>
                                            <p:strVal val="#ppt_x"/>
                                          </p:val>
                                        </p:tav>
                                      </p:tavLst>
                                    </p:anim>
                                    <p:anim calcmode="lin" valueType="num">
                                      <p:cBhvr additive="base">
                                        <p:cTn id="73"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142"/>
                                        </p:tgtEl>
                                        <p:attrNameLst>
                                          <p:attrName>style.visibility</p:attrName>
                                        </p:attrNameLst>
                                      </p:cBhvr>
                                      <p:to>
                                        <p:strVal val="visible"/>
                                      </p:to>
                                    </p:set>
                                    <p:anim calcmode="lin" valueType="num">
                                      <p:cBhvr additive="base">
                                        <p:cTn id="78" dur="500" fill="hold"/>
                                        <p:tgtEl>
                                          <p:spTgt spid="5142"/>
                                        </p:tgtEl>
                                        <p:attrNameLst>
                                          <p:attrName>ppt_x</p:attrName>
                                        </p:attrNameLst>
                                      </p:cBhvr>
                                      <p:tavLst>
                                        <p:tav tm="0">
                                          <p:val>
                                            <p:strVal val="#ppt_x"/>
                                          </p:val>
                                        </p:tav>
                                        <p:tav tm="100000">
                                          <p:val>
                                            <p:strVal val="#ppt_x"/>
                                          </p:val>
                                        </p:tav>
                                      </p:tavLst>
                                    </p:anim>
                                    <p:anim calcmode="lin" valueType="num">
                                      <p:cBhvr additive="base">
                                        <p:cTn id="79" dur="500" fill="hold"/>
                                        <p:tgtEl>
                                          <p:spTgt spid="5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P spid="5132" grpId="0" autoUpdateAnimBg="0"/>
      <p:bldP spid="5133" grpId="0" autoUpdateAnimBg="0"/>
      <p:bldP spid="5134" grpId="0" autoUpdateAnimBg="0"/>
      <p:bldP spid="5135" grpId="0" autoUpdateAnimBg="0"/>
      <p:bldP spid="5136" grpId="0" autoUpdateAnimBg="0"/>
      <p:bldP spid="5137" grpId="0" autoUpdateAnimBg="0"/>
      <p:bldP spid="5138" grpId="0" autoUpdateAnimBg="0"/>
      <p:bldP spid="5139" grpId="0" autoUpdateAnimBg="0"/>
      <p:bldP spid="5140" grpId="0" autoUpdateAnimBg="0"/>
      <p:bldP spid="5141" grpId="0" autoUpdateAnimBg="0"/>
      <p:bldP spid="5142" grpId="0" autoUpdateAnimBg="0"/>
      <p:bldP spid="514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3318-AF17-4CC1-9EE8-A6ACD9CC5CEB}"/>
              </a:ext>
            </a:extLst>
          </p:cNvPr>
          <p:cNvSpPr txBox="1"/>
          <p:nvPr/>
        </p:nvSpPr>
        <p:spPr>
          <a:xfrm>
            <a:off x="828675" y="1238250"/>
            <a:ext cx="7877175" cy="553998"/>
          </a:xfrm>
          <a:prstGeom prst="rect">
            <a:avLst/>
          </a:prstGeom>
          <a:noFill/>
        </p:spPr>
        <p:txBody>
          <a:bodyPr wrap="square" rtlCol="0">
            <a:spAutoFit/>
          </a:bodyPr>
          <a:lstStyle/>
          <a:p>
            <a:pPr algn="ctr"/>
            <a:r>
              <a:rPr lang="en-US" sz="3000" dirty="0"/>
              <a:t>Interpreting the PACED Decision Making Grid </a:t>
            </a:r>
          </a:p>
        </p:txBody>
      </p:sp>
      <p:sp>
        <p:nvSpPr>
          <p:cNvPr id="3" name="Rectangle 2">
            <a:extLst>
              <a:ext uri="{FF2B5EF4-FFF2-40B4-BE49-F238E27FC236}">
                <a16:creationId xmlns:a16="http://schemas.microsoft.com/office/drawing/2014/main" id="{5AB785CC-6EF5-4266-B1E4-264139DFBF30}"/>
              </a:ext>
            </a:extLst>
          </p:cNvPr>
          <p:cNvSpPr/>
          <p:nvPr/>
        </p:nvSpPr>
        <p:spPr>
          <a:xfrm>
            <a:off x="752475" y="1769164"/>
            <a:ext cx="7953375" cy="3416320"/>
          </a:xfrm>
          <a:prstGeom prst="rect">
            <a:avLst/>
          </a:prstGeom>
        </p:spPr>
        <p:txBody>
          <a:bodyPr wrap="square">
            <a:spAutoFit/>
          </a:bodyPr>
          <a:lstStyle/>
          <a:p>
            <a:r>
              <a:rPr lang="en-US" altLang="en-US" dirty="0">
                <a:cs typeface="Calibri" panose="020F0502020204030204" pitchFamily="34" charset="0"/>
              </a:rPr>
              <a:t>The problem: </a:t>
            </a:r>
          </a:p>
          <a:p>
            <a:r>
              <a:rPr lang="en-US" altLang="en-US" dirty="0">
                <a:cs typeface="Calibri" panose="020F0502020204030204" pitchFamily="34" charset="0"/>
              </a:rPr>
              <a:t>“Georgia’s mom needs money to rent an apartment.  How can she help?”</a:t>
            </a:r>
          </a:p>
          <a:p>
            <a:endParaRPr lang="en-US" altLang="en-US" dirty="0">
              <a:cs typeface="Calibri" panose="020F0502020204030204" pitchFamily="34" charset="0"/>
            </a:endParaRPr>
          </a:p>
          <a:p>
            <a:r>
              <a:rPr lang="en-US" altLang="en-US" dirty="0">
                <a:cs typeface="Calibri" panose="020F0502020204030204" pitchFamily="34" charset="0"/>
              </a:rPr>
              <a:t>The answer: “</a:t>
            </a:r>
            <a:r>
              <a:rPr lang="en-US" altLang="en-US" b="1" dirty="0">
                <a:cs typeface="Calibri" panose="020F0502020204030204" pitchFamily="34" charset="0"/>
              </a:rPr>
              <a:t>It depends.”</a:t>
            </a:r>
          </a:p>
          <a:p>
            <a:endParaRPr lang="en-US" altLang="en-US" dirty="0">
              <a:cs typeface="Calibri" panose="020F0502020204030204" pitchFamily="34" charset="0"/>
            </a:endParaRPr>
          </a:p>
          <a:p>
            <a:r>
              <a:rPr lang="en-US" altLang="en-US" dirty="0">
                <a:cs typeface="Calibri" panose="020F0502020204030204" pitchFamily="34" charset="0"/>
              </a:rPr>
              <a:t>If Georgia wants to help her mom by making money, she steals a dog.</a:t>
            </a:r>
          </a:p>
          <a:p>
            <a:endParaRPr lang="en-US" altLang="en-US" dirty="0">
              <a:cs typeface="Calibri" panose="020F0502020204030204" pitchFamily="34" charset="0"/>
            </a:endParaRPr>
          </a:p>
          <a:p>
            <a:r>
              <a:rPr lang="en-US" altLang="en-US" dirty="0">
                <a:cs typeface="Calibri" panose="020F0502020204030204" pitchFamily="34" charset="0"/>
              </a:rPr>
              <a:t>If Georgia wants to help her mom by staying safe, and keeping out of trouble, she does not steal a dog. </a:t>
            </a: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US" altLang="en-US" dirty="0">
              <a:cs typeface="Calibri" panose="020F0502020204030204" pitchFamily="34" charset="0"/>
            </a:endParaRPr>
          </a:p>
        </p:txBody>
      </p:sp>
      <p:pic>
        <p:nvPicPr>
          <p:cNvPr id="4" name="Picture 3">
            <a:extLst>
              <a:ext uri="{FF2B5EF4-FFF2-40B4-BE49-F238E27FC236}">
                <a16:creationId xmlns:a16="http://schemas.microsoft.com/office/drawing/2014/main" id="{A6365A02-DF49-455B-A135-FA27C149792F}"/>
              </a:ext>
            </a:extLst>
          </p:cNvPr>
          <p:cNvPicPr>
            <a:picLocks noChangeAspect="1"/>
          </p:cNvPicPr>
          <p:nvPr/>
        </p:nvPicPr>
        <p:blipFill>
          <a:blip r:embed="rId2"/>
          <a:stretch>
            <a:fillRect/>
          </a:stretch>
        </p:blipFill>
        <p:spPr>
          <a:xfrm>
            <a:off x="5992731" y="4020281"/>
            <a:ext cx="2151143" cy="2330406"/>
          </a:xfrm>
          <a:prstGeom prst="rect">
            <a:avLst/>
          </a:prstGeom>
        </p:spPr>
      </p:pic>
    </p:spTree>
    <p:extLst>
      <p:ext uri="{BB962C8B-B14F-4D97-AF65-F5344CB8AC3E}">
        <p14:creationId xmlns:p14="http://schemas.microsoft.com/office/powerpoint/2010/main" val="239793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E5C3-D92F-74B3-DA64-BFFDFC56DDA9}"/>
              </a:ext>
            </a:extLst>
          </p:cNvPr>
          <p:cNvSpPr>
            <a:spLocks noGrp="1"/>
          </p:cNvSpPr>
          <p:nvPr>
            <p:ph type="title"/>
          </p:nvPr>
        </p:nvSpPr>
        <p:spPr>
          <a:xfrm>
            <a:off x="457200" y="199505"/>
            <a:ext cx="8229600" cy="1529542"/>
          </a:xfrm>
        </p:spPr>
        <p:txBody>
          <a:bodyPr>
            <a:normAutofit fontScale="90000"/>
          </a:bodyPr>
          <a:lstStyle/>
          <a:p>
            <a:pPr algn="ctr"/>
            <a:r>
              <a:rPr lang="en-US" sz="5300" cap="all" dirty="0">
                <a:solidFill>
                  <a:srgbClr val="1E3A8A"/>
                </a:solidFill>
                <a:effectLst>
                  <a:outerShdw blurRad="38100" dist="38100" dir="2700000" algn="tl">
                    <a:srgbClr val="000000">
                      <a:alpha val="43137"/>
                    </a:srgbClr>
                  </a:outerShdw>
                </a:effectLst>
              </a:rPr>
              <a:t>Change</a:t>
            </a:r>
            <a:br>
              <a:rPr lang="en-US" sz="3300" cap="all" dirty="0">
                <a:solidFill>
                  <a:srgbClr val="1E3A8A"/>
                </a:solidFill>
                <a:effectLst/>
              </a:rPr>
            </a:br>
            <a:r>
              <a:rPr lang="en-US" sz="2700" cap="all" dirty="0">
                <a:solidFill>
                  <a:srgbClr val="C00000"/>
                </a:solidFill>
                <a:effectLst/>
                <a:latin typeface="+mn-lt"/>
              </a:rPr>
              <a:t>T</a:t>
            </a:r>
            <a:r>
              <a:rPr lang="en-US" sz="2700" dirty="0">
                <a:solidFill>
                  <a:srgbClr val="C00000"/>
                </a:solidFill>
                <a:effectLst/>
                <a:latin typeface="+mn-lt"/>
              </a:rPr>
              <a:t>o</a:t>
            </a:r>
            <a:r>
              <a:rPr lang="en-US" sz="2700" cap="all" dirty="0">
                <a:solidFill>
                  <a:srgbClr val="C00000"/>
                </a:solidFill>
                <a:effectLst/>
              </a:rPr>
              <a:t> </a:t>
            </a:r>
            <a:r>
              <a:rPr lang="en-US" sz="2700" dirty="0">
                <a:solidFill>
                  <a:srgbClr val="C00000"/>
                </a:solidFill>
                <a:effectLst/>
                <a:latin typeface="+mn-lt"/>
              </a:rPr>
              <a:t>make (someone or something) different; alter or modify</a:t>
            </a:r>
            <a:endParaRPr lang="en-US" sz="2700" dirty="0">
              <a:solidFill>
                <a:srgbClr val="C00000"/>
              </a:solidFill>
              <a:latin typeface="+mn-lt"/>
            </a:endParaRPr>
          </a:p>
        </p:txBody>
      </p:sp>
      <p:sp>
        <p:nvSpPr>
          <p:cNvPr id="3" name="Content Placeholder 2">
            <a:extLst>
              <a:ext uri="{FF2B5EF4-FFF2-40B4-BE49-F238E27FC236}">
                <a16:creationId xmlns:a16="http://schemas.microsoft.com/office/drawing/2014/main" id="{6950FAB4-A0B0-1AD3-B7E2-D93B23B11A6E}"/>
              </a:ext>
            </a:extLst>
          </p:cNvPr>
          <p:cNvSpPr>
            <a:spLocks noGrp="1"/>
          </p:cNvSpPr>
          <p:nvPr>
            <p:ph idx="1"/>
          </p:nvPr>
        </p:nvSpPr>
        <p:spPr>
          <a:xfrm>
            <a:off x="920115" y="2058765"/>
            <a:ext cx="7303770" cy="2298144"/>
          </a:xfrm>
          <a:ln>
            <a:solidFill>
              <a:schemeClr val="tx1">
                <a:lumMod val="65000"/>
                <a:lumOff val="35000"/>
              </a:schemeClr>
            </a:solidFill>
          </a:ln>
        </p:spPr>
        <p:txBody>
          <a:bodyPr>
            <a:normAutofit fontScale="70000" lnSpcReduction="20000"/>
          </a:bodyPr>
          <a:lstStyle/>
          <a:p>
            <a:pPr marL="0" indent="0">
              <a:buNone/>
            </a:pPr>
            <a:r>
              <a:rPr lang="en-US" dirty="0"/>
              <a:t>Page 7- The Richmond is bordered by some fancy neighborhoods…it’s basically a normal neighborhood. It’s where my family used to live. When we volunteered at the shelter, we learned that 25 percent of people who live in the Richmond are at high risk for food insecurity.</a:t>
            </a:r>
          </a:p>
          <a:p>
            <a:pPr marL="0" indent="0">
              <a:buNone/>
            </a:pPr>
            <a:r>
              <a:rPr lang="en-US" dirty="0"/>
              <a:t>And now my family is too.  </a:t>
            </a:r>
          </a:p>
          <a:p>
            <a:pPr marL="0" indent="0" algn="r">
              <a:buNone/>
            </a:pPr>
            <a:r>
              <a:rPr lang="en-US" dirty="0"/>
              <a:t>-Maya, age 10 </a:t>
            </a:r>
          </a:p>
          <a:p>
            <a:pPr marL="0" indent="0">
              <a:buNone/>
            </a:pPr>
            <a:endParaRPr lang="en-US" dirty="0"/>
          </a:p>
        </p:txBody>
      </p:sp>
      <p:pic>
        <p:nvPicPr>
          <p:cNvPr id="5" name="Picture 4">
            <a:extLst>
              <a:ext uri="{FF2B5EF4-FFF2-40B4-BE49-F238E27FC236}">
                <a16:creationId xmlns:a16="http://schemas.microsoft.com/office/drawing/2014/main" id="{0AECC857-629F-5CD1-C0B7-C7C5750BA4FE}"/>
              </a:ext>
            </a:extLst>
          </p:cNvPr>
          <p:cNvPicPr>
            <a:picLocks noChangeAspect="1"/>
          </p:cNvPicPr>
          <p:nvPr/>
        </p:nvPicPr>
        <p:blipFill>
          <a:blip r:embed="rId2"/>
          <a:stretch>
            <a:fillRect/>
          </a:stretch>
        </p:blipFill>
        <p:spPr>
          <a:xfrm>
            <a:off x="2657475" y="4686627"/>
            <a:ext cx="3829050" cy="1647825"/>
          </a:xfrm>
          <a:prstGeom prst="rect">
            <a:avLst/>
          </a:prstGeom>
        </p:spPr>
      </p:pic>
    </p:spTree>
    <p:extLst>
      <p:ext uri="{BB962C8B-B14F-4D97-AF65-F5344CB8AC3E}">
        <p14:creationId xmlns:p14="http://schemas.microsoft.com/office/powerpoint/2010/main" val="86703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6957FD-A66E-9D2E-8507-436DF25B1A25}"/>
              </a:ext>
            </a:extLst>
          </p:cNvPr>
          <p:cNvSpPr>
            <a:spLocks noGrp="1"/>
          </p:cNvSpPr>
          <p:nvPr>
            <p:ph idx="1"/>
          </p:nvPr>
        </p:nvSpPr>
        <p:spPr>
          <a:xfrm>
            <a:off x="714308" y="3554461"/>
            <a:ext cx="7814550" cy="2877377"/>
          </a:xfrm>
        </p:spPr>
        <p:txBody>
          <a:bodyPr>
            <a:normAutofit fontScale="85000" lnSpcReduction="20000"/>
          </a:bodyPr>
          <a:lstStyle/>
          <a:p>
            <a:pPr marL="0" indent="0">
              <a:buNone/>
            </a:pPr>
            <a:r>
              <a:rPr lang="en-US" b="1" i="0" dirty="0">
                <a:solidFill>
                  <a:srgbClr val="333333"/>
                </a:solidFill>
                <a:effectLst/>
              </a:rPr>
              <a:t>Story Synopsis:  </a:t>
            </a:r>
            <a:r>
              <a:rPr lang="en-US" dirty="0">
                <a:solidFill>
                  <a:srgbClr val="333333"/>
                </a:solidFill>
              </a:rPr>
              <a:t>Maya, a fifth grader at a distinguished private school, is having a tough time</a:t>
            </a:r>
            <a:r>
              <a:rPr lang="en-US" b="0" i="0" dirty="0">
                <a:solidFill>
                  <a:srgbClr val="333333"/>
                </a:solidFill>
                <a:effectLst/>
              </a:rPr>
              <a:t> after tragedy strikes her family. Her father is in the hospital, her mother can no longer work, their landlord sold their house and they can no longer afford to pay rent. </a:t>
            </a:r>
            <a:r>
              <a:rPr lang="en-US" dirty="0">
                <a:solidFill>
                  <a:srgbClr val="333333"/>
                </a:solidFill>
              </a:rPr>
              <a:t>Deciding to keep these changes from her friends is taking its toll.  As if living in a shelter with her mom and younger sister weren’t challenging enough, dealing with dangerous environments, food insecurity, lack of privacy, and school bullies make her life difficult to navigate. </a:t>
            </a:r>
            <a:endParaRPr lang="en-US" dirty="0"/>
          </a:p>
        </p:txBody>
      </p:sp>
      <p:pic>
        <p:nvPicPr>
          <p:cNvPr id="5124" name="Picture 4" descr="Shelter">
            <a:extLst>
              <a:ext uri="{FF2B5EF4-FFF2-40B4-BE49-F238E27FC236}">
                <a16:creationId xmlns:a16="http://schemas.microsoft.com/office/drawing/2014/main" id="{8BC87651-5537-CE6C-7A3A-2C3B2FE3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479" y="1090966"/>
            <a:ext cx="1675776" cy="2365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2F4E69-D85B-63F1-BB97-E5A69E8D844C}"/>
              </a:ext>
            </a:extLst>
          </p:cNvPr>
          <p:cNvSpPr txBox="1"/>
          <p:nvPr/>
        </p:nvSpPr>
        <p:spPr>
          <a:xfrm>
            <a:off x="2879367" y="23618"/>
            <a:ext cx="3777142" cy="969496"/>
          </a:xfrm>
          <a:prstGeom prst="rect">
            <a:avLst/>
          </a:prstGeom>
          <a:noFill/>
        </p:spPr>
        <p:txBody>
          <a:bodyPr wrap="square" rtlCol="0">
            <a:spAutoFit/>
          </a:bodyPr>
          <a:lstStyle/>
          <a:p>
            <a:pPr algn="ctr"/>
            <a:r>
              <a:rPr lang="en-US" sz="3300" dirty="0"/>
              <a:t>Shelter</a:t>
            </a:r>
          </a:p>
          <a:p>
            <a:pPr algn="ctr"/>
            <a:r>
              <a:rPr lang="en-US" sz="2400" dirty="0"/>
              <a:t>by Christie Matheson </a:t>
            </a:r>
          </a:p>
        </p:txBody>
      </p:sp>
      <p:sp>
        <p:nvSpPr>
          <p:cNvPr id="7" name="TextBox 6">
            <a:extLst>
              <a:ext uri="{FF2B5EF4-FFF2-40B4-BE49-F238E27FC236}">
                <a16:creationId xmlns:a16="http://schemas.microsoft.com/office/drawing/2014/main" id="{58EFD26F-6E47-510A-A333-1A100822BED9}"/>
              </a:ext>
            </a:extLst>
          </p:cNvPr>
          <p:cNvSpPr txBox="1"/>
          <p:nvPr/>
        </p:nvSpPr>
        <p:spPr>
          <a:xfrm>
            <a:off x="5741385" y="1316467"/>
            <a:ext cx="3046026" cy="1703030"/>
          </a:xfrm>
          <a:prstGeom prst="rect">
            <a:avLst/>
          </a:prstGeom>
          <a:noFill/>
          <a:ln w="12700">
            <a:solidFill>
              <a:schemeClr val="tx1"/>
            </a:solidFill>
          </a:ln>
        </p:spPr>
        <p:txBody>
          <a:bodyPr wrap="square">
            <a:spAutoFit/>
          </a:bodyPr>
          <a:lstStyle/>
          <a:p>
            <a:pPr>
              <a:lnSpc>
                <a:spcPct val="150000"/>
              </a:lnSpc>
            </a:pPr>
            <a:r>
              <a:rPr lang="en-US" b="1" dirty="0">
                <a:solidFill>
                  <a:srgbClr val="333333"/>
                </a:solidFill>
              </a:rPr>
              <a:t>Publisher:</a:t>
            </a:r>
            <a:r>
              <a:rPr lang="en-US" dirty="0">
                <a:solidFill>
                  <a:srgbClr val="333333"/>
                </a:solidFill>
              </a:rPr>
              <a:t> Random House</a:t>
            </a:r>
          </a:p>
          <a:p>
            <a:pPr>
              <a:lnSpc>
                <a:spcPct val="150000"/>
              </a:lnSpc>
            </a:pPr>
            <a:r>
              <a:rPr lang="en-US" b="1" dirty="0">
                <a:solidFill>
                  <a:srgbClr val="333333"/>
                </a:solidFill>
              </a:rPr>
              <a:t>Copyright Date:</a:t>
            </a:r>
            <a:r>
              <a:rPr lang="en-US" dirty="0">
                <a:solidFill>
                  <a:srgbClr val="333333"/>
                </a:solidFill>
              </a:rPr>
              <a:t> 2021</a:t>
            </a:r>
          </a:p>
          <a:p>
            <a:pPr>
              <a:lnSpc>
                <a:spcPct val="150000"/>
              </a:lnSpc>
            </a:pPr>
            <a:r>
              <a:rPr lang="en-US" b="1" dirty="0">
                <a:solidFill>
                  <a:srgbClr val="333333"/>
                </a:solidFill>
              </a:rPr>
              <a:t>Reading Level:</a:t>
            </a:r>
            <a:r>
              <a:rPr lang="en-US" dirty="0">
                <a:solidFill>
                  <a:srgbClr val="333333"/>
                </a:solidFill>
              </a:rPr>
              <a:t> 4.7</a:t>
            </a:r>
          </a:p>
          <a:p>
            <a:pPr>
              <a:lnSpc>
                <a:spcPct val="150000"/>
              </a:lnSpc>
            </a:pPr>
            <a:r>
              <a:rPr lang="en-US" b="1" dirty="0">
                <a:solidFill>
                  <a:srgbClr val="333333"/>
                </a:solidFill>
              </a:rPr>
              <a:t>Interest Level:</a:t>
            </a:r>
            <a:r>
              <a:rPr lang="en-US" dirty="0">
                <a:solidFill>
                  <a:srgbClr val="333333"/>
                </a:solidFill>
              </a:rPr>
              <a:t> 4-7</a:t>
            </a:r>
          </a:p>
        </p:txBody>
      </p:sp>
    </p:spTree>
    <p:extLst>
      <p:ext uri="{BB962C8B-B14F-4D97-AF65-F5344CB8AC3E}">
        <p14:creationId xmlns:p14="http://schemas.microsoft.com/office/powerpoint/2010/main" val="236530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62EA-F137-40F3-888C-925EC9CFEBD2}"/>
              </a:ext>
            </a:extLst>
          </p:cNvPr>
          <p:cNvSpPr>
            <a:spLocks noGrp="1"/>
          </p:cNvSpPr>
          <p:nvPr>
            <p:ph type="title"/>
          </p:nvPr>
        </p:nvSpPr>
        <p:spPr/>
        <p:txBody>
          <a:bodyPr>
            <a:normAutofit/>
          </a:bodyPr>
          <a:lstStyle/>
          <a:p>
            <a:pPr algn="ctr"/>
            <a:r>
              <a:rPr lang="en-US" sz="4050" dirty="0"/>
              <a:t>Food Insecurity</a:t>
            </a:r>
          </a:p>
        </p:txBody>
      </p:sp>
      <p:sp>
        <p:nvSpPr>
          <p:cNvPr id="4" name="Rectangle 3">
            <a:extLst>
              <a:ext uri="{FF2B5EF4-FFF2-40B4-BE49-F238E27FC236}">
                <a16:creationId xmlns:a16="http://schemas.microsoft.com/office/drawing/2014/main" id="{5A78C0CF-6802-4533-8B90-4B30870AD539}"/>
              </a:ext>
            </a:extLst>
          </p:cNvPr>
          <p:cNvSpPr/>
          <p:nvPr/>
        </p:nvSpPr>
        <p:spPr>
          <a:xfrm>
            <a:off x="4457700" y="2360652"/>
            <a:ext cx="3743325" cy="2031325"/>
          </a:xfrm>
          <a:prstGeom prst="rect">
            <a:avLst/>
          </a:prstGeom>
          <a:ln w="12700">
            <a:solidFill>
              <a:schemeClr val="tx1"/>
            </a:solidFill>
          </a:ln>
        </p:spPr>
        <p:txBody>
          <a:bodyPr wrap="square">
            <a:spAutoFit/>
          </a:bodyPr>
          <a:lstStyle/>
          <a:p>
            <a:r>
              <a:rPr lang="en-US" dirty="0"/>
              <a:t>Experiencing food insecurity was one of the major changes in Maya’s life.</a:t>
            </a:r>
          </a:p>
          <a:p>
            <a:r>
              <a:rPr lang="en-US" dirty="0"/>
              <a:t>The fact that her younger sister suffered from food allergies complicated where the family could find foods she could safely eat. </a:t>
            </a:r>
          </a:p>
        </p:txBody>
      </p:sp>
      <p:pic>
        <p:nvPicPr>
          <p:cNvPr id="6" name="Picture 2" descr="Martha's Soup Kitchen to start | News, Sports, Jobs - The Daily news">
            <a:extLst>
              <a:ext uri="{FF2B5EF4-FFF2-40B4-BE49-F238E27FC236}">
                <a16:creationId xmlns:a16="http://schemas.microsoft.com/office/drawing/2014/main" id="{E4E98CED-D4C3-489A-8970-5C1C33A44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125267"/>
            <a:ext cx="2515195" cy="31565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1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05904E-1AA7-4B0E-9B33-6891C699208F}"/>
              </a:ext>
            </a:extLst>
          </p:cNvPr>
          <p:cNvPicPr>
            <a:picLocks noGrp="1" noChangeAspect="1"/>
          </p:cNvPicPr>
          <p:nvPr>
            <p:ph idx="1"/>
          </p:nvPr>
        </p:nvPicPr>
        <p:blipFill>
          <a:blip r:embed="rId2"/>
          <a:stretch>
            <a:fillRect/>
          </a:stretch>
        </p:blipFill>
        <p:spPr>
          <a:xfrm>
            <a:off x="2292185" y="196392"/>
            <a:ext cx="5224647" cy="859036"/>
          </a:xfrm>
          <a:prstGeom prst="rect">
            <a:avLst/>
          </a:prstGeom>
        </p:spPr>
      </p:pic>
      <p:sp>
        <p:nvSpPr>
          <p:cNvPr id="7" name="Rectangle 6">
            <a:extLst>
              <a:ext uri="{FF2B5EF4-FFF2-40B4-BE49-F238E27FC236}">
                <a16:creationId xmlns:a16="http://schemas.microsoft.com/office/drawing/2014/main" id="{78EA8296-8404-43DB-9C38-403373B781BA}"/>
              </a:ext>
            </a:extLst>
          </p:cNvPr>
          <p:cNvSpPr/>
          <p:nvPr/>
        </p:nvSpPr>
        <p:spPr>
          <a:xfrm>
            <a:off x="432262" y="2186865"/>
            <a:ext cx="8528858" cy="3231654"/>
          </a:xfrm>
          <a:prstGeom prst="rect">
            <a:avLst/>
          </a:prstGeom>
        </p:spPr>
        <p:txBody>
          <a:bodyPr wrap="square">
            <a:spAutoFit/>
          </a:bodyPr>
          <a:lstStyle/>
          <a:p>
            <a:r>
              <a:rPr lang="en-US" sz="2400" dirty="0"/>
              <a:t>Almost one in seven U.S. households—over 17 million—suffer from food insecurity, a condition that includes: </a:t>
            </a:r>
          </a:p>
          <a:p>
            <a:pPr marL="342900" indent="-342900">
              <a:lnSpc>
                <a:spcPct val="150000"/>
              </a:lnSpc>
              <a:buFont typeface="Arial" panose="020B0604020202020204" pitchFamily="34" charset="0"/>
              <a:buChar char="•"/>
            </a:pPr>
            <a:r>
              <a:rPr lang="en-US" sz="2400" dirty="0"/>
              <a:t>Hunger, in more extreme cases; </a:t>
            </a:r>
          </a:p>
          <a:p>
            <a:pPr marL="342900" indent="-342900">
              <a:lnSpc>
                <a:spcPct val="150000"/>
              </a:lnSpc>
              <a:buFont typeface="Arial" panose="020B0604020202020204" pitchFamily="34" charset="0"/>
              <a:buChar char="•"/>
            </a:pPr>
            <a:r>
              <a:rPr lang="en-US" sz="2400" dirty="0"/>
              <a:t>Having to skip meals; </a:t>
            </a:r>
          </a:p>
          <a:p>
            <a:pPr marL="342900" indent="-342900">
              <a:lnSpc>
                <a:spcPct val="150000"/>
              </a:lnSpc>
              <a:buFont typeface="Arial" panose="020B0604020202020204" pitchFamily="34" charset="0"/>
              <a:buChar char="•"/>
            </a:pPr>
            <a:r>
              <a:rPr lang="en-US" sz="2400" dirty="0"/>
              <a:t>Having to compromise on nutrition; </a:t>
            </a:r>
          </a:p>
          <a:p>
            <a:pPr marL="342900" indent="-342900">
              <a:buFont typeface="Arial" panose="020B0604020202020204" pitchFamily="34" charset="0"/>
              <a:buChar char="•"/>
            </a:pPr>
            <a:r>
              <a:rPr lang="en-US" sz="2400" dirty="0"/>
              <a:t>Relying on emergency food sources such as food banks, food pantries and soup kitchens.</a:t>
            </a:r>
          </a:p>
        </p:txBody>
      </p:sp>
      <p:sp>
        <p:nvSpPr>
          <p:cNvPr id="3" name="TextBox 2">
            <a:extLst>
              <a:ext uri="{FF2B5EF4-FFF2-40B4-BE49-F238E27FC236}">
                <a16:creationId xmlns:a16="http://schemas.microsoft.com/office/drawing/2014/main" id="{60AD8262-9303-D405-3A8E-4AF41BA278DF}"/>
              </a:ext>
            </a:extLst>
          </p:cNvPr>
          <p:cNvSpPr txBox="1"/>
          <p:nvPr/>
        </p:nvSpPr>
        <p:spPr>
          <a:xfrm>
            <a:off x="432262" y="1263535"/>
            <a:ext cx="8404167" cy="923330"/>
          </a:xfrm>
          <a:prstGeom prst="rect">
            <a:avLst/>
          </a:prstGeom>
          <a:noFill/>
        </p:spPr>
        <p:txBody>
          <a:bodyPr wrap="square" rtlCol="0">
            <a:spAutoFit/>
          </a:bodyPr>
          <a:lstStyle/>
          <a:p>
            <a:r>
              <a:rPr lang="en-US" sz="1800" dirty="0">
                <a:hlinkClick r:id="rId3"/>
              </a:rPr>
              <a:t>https://static1.squarespace.com/static/55808440e4b05e2c40bdb1d0/t/56254eebe4b0808b4bac2db4/1445285611406/Hunger_and_Food_Security-Lesson.pdf</a:t>
            </a:r>
            <a:endParaRPr lang="en-US" sz="1800" dirty="0"/>
          </a:p>
          <a:p>
            <a:endParaRPr lang="en-US" dirty="0"/>
          </a:p>
        </p:txBody>
      </p:sp>
    </p:spTree>
    <p:extLst>
      <p:ext uri="{BB962C8B-B14F-4D97-AF65-F5344CB8AC3E}">
        <p14:creationId xmlns:p14="http://schemas.microsoft.com/office/powerpoint/2010/main" val="184730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DB77-7217-F7C3-E176-43B321507095}"/>
              </a:ext>
            </a:extLst>
          </p:cNvPr>
          <p:cNvSpPr>
            <a:spLocks noGrp="1"/>
          </p:cNvSpPr>
          <p:nvPr>
            <p:ph type="title"/>
          </p:nvPr>
        </p:nvSpPr>
        <p:spPr>
          <a:xfrm>
            <a:off x="589068" y="646576"/>
            <a:ext cx="8229600" cy="1143000"/>
          </a:xfrm>
        </p:spPr>
        <p:txBody>
          <a:bodyPr/>
          <a:lstStyle/>
          <a:p>
            <a:pPr algn="ctr"/>
            <a:r>
              <a:rPr lang="en-US" sz="4400" b="1" dirty="0">
                <a:effectLst>
                  <a:outerShdw blurRad="38100" dist="38100" dir="2700000" algn="tl">
                    <a:srgbClr val="000000">
                      <a:alpha val="43137"/>
                    </a:srgbClr>
                  </a:outerShdw>
                </a:effectLst>
              </a:rPr>
              <a:t>Unintended Consequences</a:t>
            </a:r>
          </a:p>
        </p:txBody>
      </p:sp>
      <p:sp>
        <p:nvSpPr>
          <p:cNvPr id="3" name="Content Placeholder 2">
            <a:extLst>
              <a:ext uri="{FF2B5EF4-FFF2-40B4-BE49-F238E27FC236}">
                <a16:creationId xmlns:a16="http://schemas.microsoft.com/office/drawing/2014/main" id="{0B0F4A44-5FDF-9E7F-992D-64226507FB77}"/>
              </a:ext>
            </a:extLst>
          </p:cNvPr>
          <p:cNvSpPr>
            <a:spLocks noGrp="1"/>
          </p:cNvSpPr>
          <p:nvPr>
            <p:ph idx="1"/>
          </p:nvPr>
        </p:nvSpPr>
        <p:spPr>
          <a:xfrm>
            <a:off x="729961" y="1745899"/>
            <a:ext cx="7684077" cy="2498170"/>
          </a:xfrm>
        </p:spPr>
        <p:txBody>
          <a:bodyPr/>
          <a:lstStyle/>
          <a:p>
            <a:pPr marL="0" indent="0" algn="ctr">
              <a:buNone/>
            </a:pPr>
            <a:r>
              <a:rPr lang="en-US" sz="3200" b="1" i="0" dirty="0">
                <a:solidFill>
                  <a:srgbClr val="C00000"/>
                </a:solidFill>
                <a:effectLst/>
                <a:latin typeface="Calibri" panose="020F0502020204030204" pitchFamily="34" charset="0"/>
                <a:cs typeface="Calibri" panose="020F0502020204030204" pitchFamily="34" charset="0"/>
              </a:rPr>
              <a:t>The unexpected and unplanned results of a decision or action.</a:t>
            </a:r>
            <a:endParaRPr lang="en-US" sz="3200" b="1" dirty="0">
              <a:solidFill>
                <a:srgbClr val="C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BB084F6-E2FF-3A37-261D-9D58E9B1B28C}"/>
              </a:ext>
            </a:extLst>
          </p:cNvPr>
          <p:cNvPicPr>
            <a:picLocks noChangeAspect="1"/>
          </p:cNvPicPr>
          <p:nvPr/>
        </p:nvPicPr>
        <p:blipFill>
          <a:blip r:embed="rId2"/>
          <a:stretch>
            <a:fillRect/>
          </a:stretch>
        </p:blipFill>
        <p:spPr>
          <a:xfrm>
            <a:off x="1957029" y="2888899"/>
            <a:ext cx="5229941" cy="3024210"/>
          </a:xfrm>
          <a:prstGeom prst="rect">
            <a:avLst/>
          </a:prstGeom>
          <a:ln w="19050">
            <a:solidFill>
              <a:schemeClr val="tx1"/>
            </a:solidFill>
          </a:ln>
        </p:spPr>
      </p:pic>
      <p:pic>
        <p:nvPicPr>
          <p:cNvPr id="2050" name="Picture 2" descr="Organizations that help with Pet Bills - Gimme Shelter's Attic">
            <a:extLst>
              <a:ext uri="{FF2B5EF4-FFF2-40B4-BE49-F238E27FC236}">
                <a16:creationId xmlns:a16="http://schemas.microsoft.com/office/drawing/2014/main" id="{10315E5A-9DFD-976A-7A87-E5BC84EFB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337" y="4518809"/>
            <a:ext cx="1507331" cy="17073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3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1" y="3541360"/>
            <a:ext cx="8778240" cy="2370534"/>
          </a:xfrm>
        </p:spPr>
        <p:txBody>
          <a:bodyPr>
            <a:noAutofit/>
          </a:bodyPr>
          <a:lstStyle/>
          <a:p>
            <a:pPr marL="0" indent="0">
              <a:buNone/>
            </a:pPr>
            <a:r>
              <a:rPr lang="en-US" sz="2400" b="1" dirty="0"/>
              <a:t>Story Synopsis: </a:t>
            </a:r>
            <a:r>
              <a:rPr lang="en-US" sz="2400" dirty="0"/>
              <a:t>Nine-year-old Jackson Wade and his family are facing some very real problems; hunger, parental illness, joblessness, unpaid bills, and possible homelessness. When Jackson was five, he and his family were forced to live in their car due to their financial circumstances. Not wanting to repeat this experience, he finds himself assuming the role of an adult and is shouldering major stress.  It’s no wonder an imaginary friend from childhood shows up to help him cope with the seriousness of his family’s situation. </a:t>
            </a: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543" y="1171376"/>
            <a:ext cx="1329911" cy="196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8B38C3A-4E41-5826-F1BB-51D8CC692E16}"/>
              </a:ext>
            </a:extLst>
          </p:cNvPr>
          <p:cNvSpPr txBox="1"/>
          <p:nvPr/>
        </p:nvSpPr>
        <p:spPr>
          <a:xfrm>
            <a:off x="5562774" y="1314799"/>
            <a:ext cx="2874645" cy="1200329"/>
          </a:xfrm>
          <a:prstGeom prst="rect">
            <a:avLst/>
          </a:prstGeom>
          <a:noFill/>
          <a:ln w="12700">
            <a:solidFill>
              <a:schemeClr val="tx1"/>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Square Fish</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2017</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3.8</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5-9</a:t>
            </a:r>
          </a:p>
        </p:txBody>
      </p:sp>
      <p:sp>
        <p:nvSpPr>
          <p:cNvPr id="8" name="TextBox 7">
            <a:extLst>
              <a:ext uri="{FF2B5EF4-FFF2-40B4-BE49-F238E27FC236}">
                <a16:creationId xmlns:a16="http://schemas.microsoft.com/office/drawing/2014/main" id="{148A828C-6E3B-1585-B1EF-25BD11119A21}"/>
              </a:ext>
            </a:extLst>
          </p:cNvPr>
          <p:cNvSpPr txBox="1"/>
          <p:nvPr/>
        </p:nvSpPr>
        <p:spPr>
          <a:xfrm>
            <a:off x="2909454" y="268359"/>
            <a:ext cx="3906982" cy="1046440"/>
          </a:xfrm>
          <a:prstGeom prst="rect">
            <a:avLst/>
          </a:prstGeom>
          <a:noFill/>
        </p:spPr>
        <p:txBody>
          <a:bodyPr wrap="square" rtlCol="0">
            <a:spAutoFit/>
          </a:bodyPr>
          <a:lstStyle/>
          <a:p>
            <a:pPr algn="ctr"/>
            <a:r>
              <a:rPr lang="en-US" sz="4400" dirty="0">
                <a:solidFill>
                  <a:srgbClr val="004080"/>
                </a:solidFill>
              </a:rPr>
              <a:t>CRENSHAW</a:t>
            </a:r>
          </a:p>
          <a:p>
            <a:pPr algn="ctr"/>
            <a:r>
              <a:rPr lang="en-US" sz="1800" dirty="0">
                <a:solidFill>
                  <a:srgbClr val="004080"/>
                </a:solidFill>
              </a:rPr>
              <a:t>by Kathrine Applegate</a:t>
            </a:r>
            <a:endParaRPr lang="en-US" dirty="0">
              <a:solidFill>
                <a:srgbClr val="004080"/>
              </a:solidFill>
            </a:endParaRPr>
          </a:p>
        </p:txBody>
      </p:sp>
    </p:spTree>
    <p:extLst>
      <p:ext uri="{BB962C8B-B14F-4D97-AF65-F5344CB8AC3E}">
        <p14:creationId xmlns:p14="http://schemas.microsoft.com/office/powerpoint/2010/main" val="18258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Ranking Activity</a:t>
            </a:r>
          </a:p>
        </p:txBody>
      </p:sp>
      <p:pic>
        <p:nvPicPr>
          <p:cNvPr id="5" name="Picture 4"/>
          <p:cNvPicPr>
            <a:picLocks noChangeAspect="1"/>
          </p:cNvPicPr>
          <p:nvPr/>
        </p:nvPicPr>
        <p:blipFill>
          <a:blip r:embed="rId2"/>
          <a:stretch>
            <a:fillRect/>
          </a:stretch>
        </p:blipFill>
        <p:spPr>
          <a:xfrm>
            <a:off x="563897" y="1828800"/>
            <a:ext cx="4212159" cy="2800349"/>
          </a:xfrm>
          <a:prstGeom prst="rect">
            <a:avLst/>
          </a:prstGeom>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1" y="4914901"/>
            <a:ext cx="1949026" cy="1036599"/>
          </a:xfrm>
          <a:prstGeom prst="rect">
            <a:avLst/>
          </a:prstGeom>
        </p:spPr>
      </p:pic>
      <p:pic>
        <p:nvPicPr>
          <p:cNvPr id="9" name="Picture 8"/>
          <p:cNvPicPr>
            <a:picLocks noChangeAspect="1"/>
          </p:cNvPicPr>
          <p:nvPr/>
        </p:nvPicPr>
        <p:blipFill>
          <a:blip r:embed="rId4"/>
          <a:stretch>
            <a:fillRect/>
          </a:stretch>
        </p:blipFill>
        <p:spPr>
          <a:xfrm rot="435604">
            <a:off x="5243251" y="2021360"/>
            <a:ext cx="3220033" cy="3741678"/>
          </a:xfrm>
          <a:prstGeom prst="rect">
            <a:avLst/>
          </a:prstGeom>
        </p:spPr>
      </p:pic>
      <p:pic>
        <p:nvPicPr>
          <p:cNvPr id="6" name="Picture 3" descr="C:\Users\JMU Econed\AppData\Local\Microsoft\Windows\Temporary Internet Files\Content.IE5\WNZJDG6C\MC900129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5966" y="4914901"/>
            <a:ext cx="1352067"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1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70607" y="590398"/>
            <a:ext cx="4126578" cy="5518677"/>
          </a:xfrm>
          <a:prstGeom prst="rect">
            <a:avLst/>
          </a:prstGeom>
          <a:ln w="76200">
            <a:solidFill>
              <a:schemeClr val="tx2">
                <a:lumMod val="75000"/>
              </a:schemeClr>
            </a:solidFill>
          </a:ln>
        </p:spPr>
      </p:pic>
      <p:pic>
        <p:nvPicPr>
          <p:cNvPr id="9" name="Picture 8"/>
          <p:cNvPicPr>
            <a:picLocks noChangeAspect="1"/>
          </p:cNvPicPr>
          <p:nvPr/>
        </p:nvPicPr>
        <p:blipFill>
          <a:blip r:embed="rId4"/>
          <a:stretch>
            <a:fillRect/>
          </a:stretch>
        </p:blipFill>
        <p:spPr>
          <a:xfrm rot="21224754">
            <a:off x="693304" y="3309485"/>
            <a:ext cx="1677407" cy="1546133"/>
          </a:xfrm>
          <a:prstGeom prst="rect">
            <a:avLst/>
          </a:prstGeom>
        </p:spPr>
      </p:pic>
      <p:pic>
        <p:nvPicPr>
          <p:cNvPr id="10" name="Picture 9"/>
          <p:cNvPicPr>
            <a:picLocks noChangeAspect="1"/>
          </p:cNvPicPr>
          <p:nvPr/>
        </p:nvPicPr>
        <p:blipFill>
          <a:blip r:embed="rId5"/>
          <a:stretch>
            <a:fillRect/>
          </a:stretch>
        </p:blipFill>
        <p:spPr>
          <a:xfrm rot="21300342">
            <a:off x="7288423" y="1486227"/>
            <a:ext cx="1488396" cy="1881557"/>
          </a:xfrm>
          <a:prstGeom prst="rect">
            <a:avLst/>
          </a:prstGeom>
        </p:spPr>
      </p:pic>
    </p:spTree>
    <p:extLst>
      <p:ext uri="{BB962C8B-B14F-4D97-AF65-F5344CB8AC3E}">
        <p14:creationId xmlns:p14="http://schemas.microsoft.com/office/powerpoint/2010/main" val="167605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027"/>
            <a:ext cx="8229600" cy="1143000"/>
          </a:xfrm>
        </p:spPr>
        <p:txBody>
          <a:bodyPr>
            <a:noAutofit/>
          </a:bodyPr>
          <a:lstStyle/>
          <a:p>
            <a:pPr algn="ctr"/>
            <a:r>
              <a:rPr lang="en-US" sz="2800" b="1" i="1" dirty="0"/>
              <a:t>Homelessness Generic Activities</a:t>
            </a:r>
            <a:br>
              <a:rPr lang="en-US" sz="2800" b="1" i="1" dirty="0"/>
            </a:br>
            <a:endParaRPr lang="en-US" sz="2800" dirty="0"/>
          </a:p>
        </p:txBody>
      </p:sp>
      <p:sp>
        <p:nvSpPr>
          <p:cNvPr id="3" name="Content Placeholder 2"/>
          <p:cNvSpPr>
            <a:spLocks noGrp="1"/>
          </p:cNvSpPr>
          <p:nvPr>
            <p:ph idx="1"/>
          </p:nvPr>
        </p:nvSpPr>
        <p:spPr>
          <a:xfrm>
            <a:off x="457200" y="2121694"/>
            <a:ext cx="8229600" cy="4107656"/>
          </a:xfrm>
        </p:spPr>
        <p:txBody>
          <a:bodyPr>
            <a:normAutofit fontScale="25000" lnSpcReduction="20000"/>
          </a:bodyPr>
          <a:lstStyle/>
          <a:p>
            <a:pPr marL="0" indent="0">
              <a:buNone/>
            </a:pPr>
            <a:r>
              <a:rPr lang="en-US" sz="6700" dirty="0">
                <a:latin typeface="Calibri" panose="020F0502020204030204" pitchFamily="34" charset="0"/>
                <a:cs typeface="Calibri" panose="020F0502020204030204" pitchFamily="34" charset="0"/>
              </a:rPr>
              <a:t>Directions-</a:t>
            </a:r>
          </a:p>
          <a:p>
            <a:r>
              <a:rPr lang="en-US" sz="6700" dirty="0">
                <a:latin typeface="Calibri" panose="020F0502020204030204" pitchFamily="34" charset="0"/>
                <a:cs typeface="Calibri" panose="020F0502020204030204" pitchFamily="34" charset="0"/>
              </a:rPr>
              <a:t>Display Situation Card Example</a:t>
            </a:r>
          </a:p>
          <a:p>
            <a:r>
              <a:rPr lang="en-US" sz="6700" dirty="0">
                <a:latin typeface="Calibri" panose="020F0502020204030204" pitchFamily="34" charset="0"/>
                <a:cs typeface="Calibri" panose="020F0502020204030204" pitchFamily="34" charset="0"/>
              </a:rPr>
              <a:t>Instruct students to write a situation card based on a fictional character</a:t>
            </a:r>
          </a:p>
          <a:p>
            <a:r>
              <a:rPr lang="en-US" sz="6700" dirty="0">
                <a:latin typeface="Calibri" panose="020F0502020204030204" pitchFamily="34" charset="0"/>
                <a:cs typeface="Calibri" panose="020F0502020204030204" pitchFamily="34" charset="0"/>
              </a:rPr>
              <a:t>Introduce the activity by telling the students they will be playing an interactive game based on musical chairs. Explain that every chair represents a home.</a:t>
            </a:r>
          </a:p>
          <a:p>
            <a:r>
              <a:rPr lang="en-US" sz="6700" dirty="0">
                <a:latin typeface="Calibri" panose="020F0502020204030204" pitchFamily="34" charset="0"/>
                <a:cs typeface="Calibri" panose="020F0502020204030204" pitchFamily="34" charset="0"/>
              </a:rPr>
              <a:t>Play the game. </a:t>
            </a:r>
          </a:p>
          <a:p>
            <a:r>
              <a:rPr lang="en-US" sz="6700" dirty="0">
                <a:latin typeface="Calibri" panose="020F0502020204030204" pitchFamily="34" charset="0"/>
                <a:cs typeface="Calibri" panose="020F0502020204030204" pitchFamily="34" charset="0"/>
              </a:rPr>
              <a:t>When the music stops, the person without a “house” must read their situation card to the group and go to the back of the room.</a:t>
            </a:r>
          </a:p>
          <a:p>
            <a:r>
              <a:rPr lang="en-US" sz="6700" dirty="0">
                <a:latin typeface="Calibri" panose="020F0502020204030204" pitchFamily="34" charset="0"/>
                <a:cs typeface="Calibri" panose="020F0502020204030204" pitchFamily="34" charset="0"/>
              </a:rPr>
              <a:t>Play as time allows.</a:t>
            </a:r>
          </a:p>
          <a:p>
            <a:r>
              <a:rPr lang="en-US" sz="6700" dirty="0">
                <a:latin typeface="Calibri" panose="020F0502020204030204" pitchFamily="34" charset="0"/>
                <a:cs typeface="Calibri" panose="020F0502020204030204" pitchFamily="34" charset="0"/>
              </a:rPr>
              <a:t>Debrief the activity by discussing the situations of the various characters. </a:t>
            </a:r>
          </a:p>
          <a:p>
            <a:endParaRPr lang="en-US" sz="1950" dirty="0"/>
          </a:p>
          <a:p>
            <a:endParaRPr lang="en-US" dirty="0"/>
          </a:p>
        </p:txBody>
      </p:sp>
      <p:pic>
        <p:nvPicPr>
          <p:cNvPr id="5" name="Picture 4"/>
          <p:cNvPicPr>
            <a:picLocks noChangeAspect="1"/>
          </p:cNvPicPr>
          <p:nvPr/>
        </p:nvPicPr>
        <p:blipFill>
          <a:blip r:embed="rId2"/>
          <a:stretch>
            <a:fillRect/>
          </a:stretch>
        </p:blipFill>
        <p:spPr>
          <a:xfrm>
            <a:off x="6799064" y="1657410"/>
            <a:ext cx="1887736" cy="1180457"/>
          </a:xfrm>
          <a:prstGeom prst="rect">
            <a:avLst/>
          </a:prstGeom>
        </p:spPr>
      </p:pic>
      <p:sp>
        <p:nvSpPr>
          <p:cNvPr id="4" name="TextBox 3">
            <a:extLst>
              <a:ext uri="{FF2B5EF4-FFF2-40B4-BE49-F238E27FC236}">
                <a16:creationId xmlns:a16="http://schemas.microsoft.com/office/drawing/2014/main" id="{D6982973-F3B7-D51C-2C87-8C5B97FACB8F}"/>
              </a:ext>
            </a:extLst>
          </p:cNvPr>
          <p:cNvSpPr txBox="1"/>
          <p:nvPr/>
        </p:nvSpPr>
        <p:spPr>
          <a:xfrm>
            <a:off x="1524000" y="1012390"/>
            <a:ext cx="6638925" cy="584775"/>
          </a:xfrm>
          <a:prstGeom prst="rect">
            <a:avLst/>
          </a:prstGeom>
          <a:noFill/>
        </p:spPr>
        <p:txBody>
          <a:bodyPr wrap="square" rtlCol="0">
            <a:spAutoFit/>
          </a:bodyPr>
          <a:lstStyle/>
          <a:p>
            <a:pPr algn="ctr"/>
            <a:r>
              <a:rPr lang="en-US" sz="3200" b="1" dirty="0">
                <a:solidFill>
                  <a:schemeClr val="tx2">
                    <a:lumMod val="75000"/>
                  </a:schemeClr>
                </a:solidFill>
              </a:rPr>
              <a:t>Scarce Housing “Musical Chairs”</a:t>
            </a:r>
          </a:p>
        </p:txBody>
      </p:sp>
    </p:spTree>
    <p:extLst>
      <p:ext uri="{BB962C8B-B14F-4D97-AF65-F5344CB8AC3E}">
        <p14:creationId xmlns:p14="http://schemas.microsoft.com/office/powerpoint/2010/main" val="67676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3387"/>
            <a:ext cx="8229600" cy="1143000"/>
          </a:xfrm>
        </p:spPr>
        <p:txBody>
          <a:bodyPr>
            <a:normAutofit fontScale="90000"/>
          </a:bodyPr>
          <a:lstStyle/>
          <a:p>
            <a:pPr algn="ctr"/>
            <a:br>
              <a:rPr lang="en-US" b="1" i="1" dirty="0"/>
            </a:br>
            <a:r>
              <a:rPr lang="en-US" sz="2700" dirty="0"/>
              <a:t>Scarce Housing “Musical Chairs” Situation Card Example</a:t>
            </a:r>
          </a:p>
        </p:txBody>
      </p:sp>
      <p:sp>
        <p:nvSpPr>
          <p:cNvPr id="6" name="Content Placeholder 5"/>
          <p:cNvSpPr>
            <a:spLocks noGrp="1"/>
          </p:cNvSpPr>
          <p:nvPr>
            <p:ph idx="1"/>
          </p:nvPr>
        </p:nvSpPr>
        <p:spPr>
          <a:xfrm>
            <a:off x="2853472" y="1629431"/>
            <a:ext cx="5128153" cy="1927892"/>
          </a:xfrm>
          <a:solidFill>
            <a:schemeClr val="accent4">
              <a:lumMod val="20000"/>
              <a:lumOff val="80000"/>
            </a:schemeClr>
          </a:solidFill>
          <a:ln w="38100">
            <a:solidFill>
              <a:schemeClr val="tx1"/>
            </a:solidFill>
          </a:ln>
        </p:spPr>
        <p:txBody>
          <a:bodyPr>
            <a:normAutofit fontScale="92500" lnSpcReduction="20000"/>
          </a:bodyPr>
          <a:lstStyle/>
          <a:p>
            <a:pPr marL="0" indent="0">
              <a:lnSpc>
                <a:spcPct val="107000"/>
              </a:lnSpc>
              <a:buNone/>
            </a:pPr>
            <a:r>
              <a:rPr lang="en-US" sz="1800" b="1" dirty="0"/>
              <a:t>Name: </a:t>
            </a:r>
            <a:r>
              <a:rPr lang="en-US" sz="1800" dirty="0"/>
              <a:t>Hansel Woodson</a:t>
            </a:r>
          </a:p>
          <a:p>
            <a:pPr marL="0" indent="0">
              <a:lnSpc>
                <a:spcPct val="107000"/>
              </a:lnSpc>
              <a:buNone/>
            </a:pPr>
            <a:r>
              <a:rPr lang="en-US" sz="1800" b="1" dirty="0"/>
              <a:t>Age: </a:t>
            </a:r>
            <a:r>
              <a:rPr lang="en-US" sz="1800" dirty="0"/>
              <a:t>8 years </a:t>
            </a:r>
          </a:p>
          <a:p>
            <a:pPr marL="0" indent="0">
              <a:lnSpc>
                <a:spcPct val="107000"/>
              </a:lnSpc>
              <a:buNone/>
            </a:pPr>
            <a:r>
              <a:rPr lang="en-US" sz="1800" b="1" dirty="0"/>
              <a:t>Living Situation:  </a:t>
            </a:r>
            <a:r>
              <a:rPr lang="en-US" sz="1800" dirty="0"/>
              <a:t>Currently living in the forest with my sister Gretel after being abandoned by our father.  </a:t>
            </a:r>
          </a:p>
          <a:p>
            <a:pPr marL="0" indent="0">
              <a:lnSpc>
                <a:spcPct val="107000"/>
              </a:lnSpc>
              <a:buNone/>
            </a:pPr>
            <a:r>
              <a:rPr lang="en-US" sz="1800" dirty="0"/>
              <a:t>We are looking for food and shelter.  </a:t>
            </a:r>
          </a:p>
        </p:txBody>
      </p:sp>
      <p:pic>
        <p:nvPicPr>
          <p:cNvPr id="7" name="Picture 6"/>
          <p:cNvPicPr>
            <a:picLocks noChangeAspect="1"/>
          </p:cNvPicPr>
          <p:nvPr/>
        </p:nvPicPr>
        <p:blipFill>
          <a:blip r:embed="rId2"/>
          <a:stretch>
            <a:fillRect/>
          </a:stretch>
        </p:blipFill>
        <p:spPr>
          <a:xfrm rot="332513">
            <a:off x="7214497" y="3516948"/>
            <a:ext cx="1489289" cy="2087415"/>
          </a:xfrm>
          <a:prstGeom prst="rect">
            <a:avLst/>
          </a:prstGeom>
        </p:spPr>
      </p:pic>
      <p:pic>
        <p:nvPicPr>
          <p:cNvPr id="3" name="Picture 2">
            <a:extLst>
              <a:ext uri="{FF2B5EF4-FFF2-40B4-BE49-F238E27FC236}">
                <a16:creationId xmlns:a16="http://schemas.microsoft.com/office/drawing/2014/main" id="{966EE855-118E-4C9D-8C00-2B5A02A508A8}"/>
              </a:ext>
            </a:extLst>
          </p:cNvPr>
          <p:cNvPicPr>
            <a:picLocks noChangeAspect="1"/>
          </p:cNvPicPr>
          <p:nvPr/>
        </p:nvPicPr>
        <p:blipFill>
          <a:blip r:embed="rId3"/>
          <a:stretch>
            <a:fillRect/>
          </a:stretch>
        </p:blipFill>
        <p:spPr>
          <a:xfrm rot="21152110">
            <a:off x="455226" y="3027957"/>
            <a:ext cx="2501214" cy="3065397"/>
          </a:xfrm>
          <a:prstGeom prst="rect">
            <a:avLst/>
          </a:prstGeom>
          <a:ln w="28575">
            <a:solidFill>
              <a:schemeClr val="tx1"/>
            </a:solidFill>
          </a:ln>
        </p:spPr>
      </p:pic>
      <p:sp>
        <p:nvSpPr>
          <p:cNvPr id="4" name="TextBox 3">
            <a:extLst>
              <a:ext uri="{FF2B5EF4-FFF2-40B4-BE49-F238E27FC236}">
                <a16:creationId xmlns:a16="http://schemas.microsoft.com/office/drawing/2014/main" id="{9DE3BACF-3B9C-D4EA-B111-19D6A2232CD5}"/>
              </a:ext>
            </a:extLst>
          </p:cNvPr>
          <p:cNvSpPr txBox="1"/>
          <p:nvPr/>
        </p:nvSpPr>
        <p:spPr>
          <a:xfrm>
            <a:off x="2853472" y="473063"/>
            <a:ext cx="3880431" cy="369332"/>
          </a:xfrm>
          <a:prstGeom prst="rect">
            <a:avLst/>
          </a:prstGeom>
          <a:noFill/>
        </p:spPr>
        <p:txBody>
          <a:bodyPr wrap="square" rtlCol="0">
            <a:spAutoFit/>
          </a:bodyPr>
          <a:lstStyle/>
          <a:p>
            <a:r>
              <a:rPr lang="en-US" sz="1800" b="1" i="1" dirty="0"/>
              <a:t>Homelessness Generic Activities</a:t>
            </a:r>
            <a:endParaRPr lang="en-US" dirty="0"/>
          </a:p>
        </p:txBody>
      </p:sp>
      <p:sp>
        <p:nvSpPr>
          <p:cNvPr id="8" name="TextBox 7">
            <a:extLst>
              <a:ext uri="{FF2B5EF4-FFF2-40B4-BE49-F238E27FC236}">
                <a16:creationId xmlns:a16="http://schemas.microsoft.com/office/drawing/2014/main" id="{BA624868-412F-EED7-961A-0AD54838D600}"/>
              </a:ext>
            </a:extLst>
          </p:cNvPr>
          <p:cNvSpPr txBox="1"/>
          <p:nvPr/>
        </p:nvSpPr>
        <p:spPr>
          <a:xfrm>
            <a:off x="3586129" y="3984403"/>
            <a:ext cx="2959907" cy="2092881"/>
          </a:xfrm>
          <a:prstGeom prst="rect">
            <a:avLst/>
          </a:prstGeom>
          <a:noFill/>
          <a:ln w="19050">
            <a:solidFill>
              <a:schemeClr val="tx1"/>
            </a:solidFill>
          </a:ln>
        </p:spPr>
        <p:txBody>
          <a:bodyPr wrap="square">
            <a:spAutoFit/>
          </a:bodyPr>
          <a:lstStyle/>
          <a:p>
            <a:r>
              <a:rPr lang="en-US" sz="1800" b="1" dirty="0">
                <a:effectLst/>
                <a:latin typeface="Calibri" panose="020F0502020204030204" pitchFamily="34" charset="0"/>
                <a:ea typeface="Times New Roman" panose="02020603050405020304" pitchFamily="18" charset="0"/>
              </a:rPr>
              <a:t>     </a:t>
            </a:r>
            <a:r>
              <a:rPr lang="en-US" sz="1400" b="1" dirty="0">
                <a:effectLst/>
                <a:latin typeface="Calibri" panose="020F0502020204030204" pitchFamily="34" charset="0"/>
                <a:ea typeface="Times New Roman" panose="02020603050405020304" pitchFamily="18" charset="0"/>
              </a:rPr>
              <a:t>Possible Homeless Characters</a:t>
            </a:r>
            <a:endParaRPr lang="en-US" sz="1400" b="1"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Peter Pan &amp; the Lost Boys </a:t>
            </a:r>
            <a:endParaRPr lang="en-US" sz="14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Maniac Magee</a:t>
            </a:r>
            <a:endParaRPr lang="en-US" sz="14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Mowgli</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Tarzan</a:t>
            </a:r>
            <a:endParaRPr lang="en-US" sz="14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Jane Eyre</a:t>
            </a:r>
            <a:r>
              <a:rPr lang="en-US" sz="1400" dirty="0">
                <a:latin typeface="Calibri" panose="020F0502020204030204" pitchFamily="34" charset="0"/>
                <a:ea typeface="Times New Roman" panose="02020603050405020304" pitchFamily="18" charset="0"/>
              </a:rPr>
              <a:t> </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Sophie (The BFG)</a:t>
            </a: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Snow White </a:t>
            </a:r>
            <a:endParaRPr lang="en-US" sz="14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Violet, Klaus &amp; Sunny Baudelaire</a:t>
            </a:r>
            <a:endParaRPr lang="en-US" sz="1400" dirty="0"/>
          </a:p>
        </p:txBody>
      </p:sp>
    </p:spTree>
    <p:extLst>
      <p:ext uri="{BB962C8B-B14F-4D97-AF65-F5344CB8AC3E}">
        <p14:creationId xmlns:p14="http://schemas.microsoft.com/office/powerpoint/2010/main" val="373726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768" y="1148295"/>
            <a:ext cx="6157913" cy="3263504"/>
          </a:xfrm>
        </p:spPr>
        <p:txBody>
          <a:bodyPr>
            <a:normAutofit/>
          </a:bodyPr>
          <a:lstStyle/>
          <a:p>
            <a:pPr marL="0" indent="0" algn="ctr">
              <a:buNone/>
            </a:pPr>
            <a:r>
              <a:rPr lang="en-US" sz="2400" dirty="0"/>
              <a:t>Create two lists.  </a:t>
            </a:r>
          </a:p>
          <a:p>
            <a:pPr marL="0" indent="0" algn="ctr">
              <a:buNone/>
            </a:pPr>
            <a:r>
              <a:rPr lang="en-US" sz="1800" dirty="0"/>
              <a:t>In one column write positive things that happened in the book. </a:t>
            </a:r>
          </a:p>
          <a:p>
            <a:pPr marL="0" indent="0" algn="ctr">
              <a:buNone/>
            </a:pPr>
            <a:r>
              <a:rPr lang="en-US" sz="1800" dirty="0"/>
              <a:t>In the other column write the negative things that occurred. </a:t>
            </a:r>
          </a:p>
        </p:txBody>
      </p:sp>
      <p:sp>
        <p:nvSpPr>
          <p:cNvPr id="4" name="Footer Placeholder 3"/>
          <p:cNvSpPr>
            <a:spLocks noGrp="1"/>
          </p:cNvSpPr>
          <p:nvPr>
            <p:ph type="ftr" sz="quarter" idx="11"/>
          </p:nvPr>
        </p:nvSpPr>
        <p:spPr>
          <a:xfrm>
            <a:off x="4038600" y="650609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5" name="Picture 4"/>
          <p:cNvPicPr>
            <a:picLocks noChangeAspect="1"/>
          </p:cNvPicPr>
          <p:nvPr/>
        </p:nvPicPr>
        <p:blipFill>
          <a:blip r:embed="rId2"/>
          <a:stretch>
            <a:fillRect/>
          </a:stretch>
        </p:blipFill>
        <p:spPr>
          <a:xfrm>
            <a:off x="3952875" y="2717609"/>
            <a:ext cx="1283663" cy="749845"/>
          </a:xfrm>
          <a:prstGeom prst="rect">
            <a:avLst/>
          </a:prstGeom>
        </p:spPr>
      </p:pic>
      <p:sp>
        <p:nvSpPr>
          <p:cNvPr id="6" name="TextBox 5">
            <a:extLst>
              <a:ext uri="{FF2B5EF4-FFF2-40B4-BE49-F238E27FC236}">
                <a16:creationId xmlns:a16="http://schemas.microsoft.com/office/drawing/2014/main" id="{C517A145-CED5-249F-96F1-CBEF5D4103FB}"/>
              </a:ext>
            </a:extLst>
          </p:cNvPr>
          <p:cNvSpPr txBox="1"/>
          <p:nvPr/>
        </p:nvSpPr>
        <p:spPr>
          <a:xfrm>
            <a:off x="2895600" y="581025"/>
            <a:ext cx="3962400" cy="369332"/>
          </a:xfrm>
          <a:prstGeom prst="rect">
            <a:avLst/>
          </a:prstGeom>
          <a:noFill/>
        </p:spPr>
        <p:txBody>
          <a:bodyPr wrap="square" rtlCol="0">
            <a:spAutoFit/>
          </a:bodyPr>
          <a:lstStyle/>
          <a:p>
            <a:r>
              <a:rPr lang="en-US" b="1" i="1" dirty="0"/>
              <a:t>Homelessness Generic Activities</a:t>
            </a:r>
            <a:endParaRPr lang="en-US" dirty="0"/>
          </a:p>
        </p:txBody>
      </p:sp>
      <p:sp>
        <p:nvSpPr>
          <p:cNvPr id="8" name="TextBox 7">
            <a:extLst>
              <a:ext uri="{FF2B5EF4-FFF2-40B4-BE49-F238E27FC236}">
                <a16:creationId xmlns:a16="http://schemas.microsoft.com/office/drawing/2014/main" id="{9877BCC1-5521-2FBC-1E27-0CF562E47FEC}"/>
              </a:ext>
            </a:extLst>
          </p:cNvPr>
          <p:cNvSpPr txBox="1"/>
          <p:nvPr/>
        </p:nvSpPr>
        <p:spPr>
          <a:xfrm>
            <a:off x="2200275" y="3765468"/>
            <a:ext cx="4572000" cy="646331"/>
          </a:xfrm>
          <a:prstGeom prst="rect">
            <a:avLst/>
          </a:prstGeom>
          <a:noFill/>
        </p:spPr>
        <p:txBody>
          <a:bodyPr wrap="square">
            <a:spAutoFit/>
          </a:bodyPr>
          <a:lstStyle/>
          <a:p>
            <a:pPr marL="0" indent="0" algn="ctr">
              <a:buNone/>
            </a:pPr>
            <a:r>
              <a:rPr lang="en-US" dirty="0"/>
              <a:t>Draw a picture depicting the theme</a:t>
            </a:r>
            <a:r>
              <a:rPr lang="en-US" i="1" dirty="0"/>
              <a:t> </a:t>
            </a:r>
          </a:p>
          <a:p>
            <a:pPr marL="0" indent="0" algn="ctr">
              <a:buNone/>
            </a:pPr>
            <a:r>
              <a:rPr lang="en-US" i="1" dirty="0"/>
              <a:t>Everyone Deserves a Home</a:t>
            </a:r>
            <a:r>
              <a:rPr lang="en-US" dirty="0"/>
              <a:t>. </a:t>
            </a:r>
          </a:p>
        </p:txBody>
      </p:sp>
      <p:pic>
        <p:nvPicPr>
          <p:cNvPr id="9" name="Picture 8">
            <a:extLst>
              <a:ext uri="{FF2B5EF4-FFF2-40B4-BE49-F238E27FC236}">
                <a16:creationId xmlns:a16="http://schemas.microsoft.com/office/drawing/2014/main" id="{5619D79A-58D5-9EF9-B750-761670CEA412}"/>
              </a:ext>
            </a:extLst>
          </p:cNvPr>
          <p:cNvPicPr>
            <a:picLocks noChangeAspect="1"/>
          </p:cNvPicPr>
          <p:nvPr/>
        </p:nvPicPr>
        <p:blipFill>
          <a:blip r:embed="rId3"/>
          <a:stretch>
            <a:fillRect/>
          </a:stretch>
        </p:blipFill>
        <p:spPr>
          <a:xfrm>
            <a:off x="3948938" y="4575867"/>
            <a:ext cx="1417571" cy="1508760"/>
          </a:xfrm>
          <a:prstGeom prst="rect">
            <a:avLst/>
          </a:prstGeom>
          <a:solidFill>
            <a:schemeClr val="bg2"/>
          </a:solidFill>
        </p:spPr>
      </p:pic>
    </p:spTree>
    <p:extLst>
      <p:ext uri="{BB962C8B-B14F-4D97-AF65-F5344CB8AC3E}">
        <p14:creationId xmlns:p14="http://schemas.microsoft.com/office/powerpoint/2010/main" val="3449329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475" y="1084064"/>
            <a:ext cx="6877050" cy="3620351"/>
          </a:xfrm>
          <a:solidFill>
            <a:schemeClr val="bg1"/>
          </a:solidFill>
        </p:spPr>
        <p:txBody>
          <a:bodyPr/>
          <a:lstStyle/>
          <a:p>
            <a:pPr marL="0" indent="0" algn="ctr">
              <a:buNone/>
            </a:pPr>
            <a:r>
              <a:rPr lang="en-US" sz="2000" dirty="0">
                <a:latin typeface="Calibri" panose="020F0502020204030204" pitchFamily="34" charset="0"/>
                <a:cs typeface="Calibri" panose="020F0502020204030204" pitchFamily="34" charset="0"/>
              </a:rPr>
              <a:t>Describe the main character in to book.  Recount at least three ways homelessness impacted this character’s life. </a:t>
            </a:r>
          </a:p>
          <a:p>
            <a:pPr marL="0" indent="0">
              <a:buNone/>
            </a:pPr>
            <a:endParaRPr lang="en-US" dirty="0"/>
          </a:p>
        </p:txBody>
      </p:sp>
      <p:sp>
        <p:nvSpPr>
          <p:cNvPr id="4" name="Footer Placeholder 3"/>
          <p:cNvSpPr>
            <a:spLocks noGrp="1"/>
          </p:cNvSpPr>
          <p:nvPr>
            <p:ph type="ftr" sz="quarter" idx="11"/>
          </p:nvPr>
        </p:nvSpPr>
        <p:spPr>
          <a:xfrm>
            <a:off x="4038600" y="650609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5" name="Picture 4"/>
          <p:cNvPicPr>
            <a:picLocks noChangeAspect="1"/>
          </p:cNvPicPr>
          <p:nvPr/>
        </p:nvPicPr>
        <p:blipFill>
          <a:blip r:embed="rId2"/>
          <a:stretch>
            <a:fillRect/>
          </a:stretch>
        </p:blipFill>
        <p:spPr>
          <a:xfrm>
            <a:off x="3582169" y="1769552"/>
            <a:ext cx="1751061" cy="1426031"/>
          </a:xfrm>
          <a:prstGeom prst="rect">
            <a:avLst/>
          </a:prstGeom>
        </p:spPr>
      </p:pic>
      <p:sp>
        <p:nvSpPr>
          <p:cNvPr id="7" name="TextBox 6">
            <a:extLst>
              <a:ext uri="{FF2B5EF4-FFF2-40B4-BE49-F238E27FC236}">
                <a16:creationId xmlns:a16="http://schemas.microsoft.com/office/drawing/2014/main" id="{EDC98C7C-556A-3045-EA27-54E5A0D341D9}"/>
              </a:ext>
            </a:extLst>
          </p:cNvPr>
          <p:cNvSpPr txBox="1"/>
          <p:nvPr/>
        </p:nvSpPr>
        <p:spPr>
          <a:xfrm>
            <a:off x="2743200" y="607595"/>
            <a:ext cx="4572000" cy="369332"/>
          </a:xfrm>
          <a:prstGeom prst="rect">
            <a:avLst/>
          </a:prstGeom>
          <a:noFill/>
        </p:spPr>
        <p:txBody>
          <a:bodyPr wrap="square">
            <a:spAutoFit/>
          </a:bodyPr>
          <a:lstStyle/>
          <a:p>
            <a:r>
              <a:rPr lang="en-US" sz="1800" b="1" i="1" dirty="0"/>
              <a:t>Homelessness Generic Activities</a:t>
            </a:r>
            <a:endParaRPr lang="en-US" dirty="0"/>
          </a:p>
        </p:txBody>
      </p:sp>
      <p:sp>
        <p:nvSpPr>
          <p:cNvPr id="8" name="TextBox 7">
            <a:extLst>
              <a:ext uri="{FF2B5EF4-FFF2-40B4-BE49-F238E27FC236}">
                <a16:creationId xmlns:a16="http://schemas.microsoft.com/office/drawing/2014/main" id="{E70E6561-40E3-D388-6878-91BC667EFB51}"/>
              </a:ext>
            </a:extLst>
          </p:cNvPr>
          <p:cNvSpPr txBox="1"/>
          <p:nvPr/>
        </p:nvSpPr>
        <p:spPr>
          <a:xfrm>
            <a:off x="1333501" y="3368152"/>
            <a:ext cx="6724650" cy="2672526"/>
          </a:xfrm>
          <a:prstGeom prst="rect">
            <a:avLst/>
          </a:prstGeom>
          <a:noFill/>
        </p:spPr>
        <p:txBody>
          <a:bodyPr wrap="square" rtlCol="0">
            <a:spAutoFit/>
          </a:bodyPr>
          <a:lstStyle/>
          <a:p>
            <a:pPr marL="0" indent="0">
              <a:buNone/>
            </a:pPr>
            <a:r>
              <a:rPr lang="en-US" sz="1800" dirty="0"/>
              <a:t>How did the following concepts impact the characters in the book? </a:t>
            </a:r>
          </a:p>
          <a:p>
            <a:pPr marL="742950" lvl="1" indent="-285750">
              <a:lnSpc>
                <a:spcPct val="150000"/>
              </a:lnSpc>
              <a:buFont typeface="Arial" panose="020B0604020202020204" pitchFamily="34" charset="0"/>
              <a:buChar char="•"/>
            </a:pPr>
            <a:r>
              <a:rPr lang="en-US" dirty="0"/>
              <a:t>Scarcity </a:t>
            </a:r>
          </a:p>
          <a:p>
            <a:pPr marL="742950" lvl="1" indent="-285750">
              <a:lnSpc>
                <a:spcPct val="150000"/>
              </a:lnSpc>
              <a:buFont typeface="Arial" panose="020B0604020202020204" pitchFamily="34" charset="0"/>
              <a:buChar char="•"/>
            </a:pPr>
            <a:r>
              <a:rPr lang="en-US" dirty="0"/>
              <a:t>Choice </a:t>
            </a:r>
          </a:p>
          <a:p>
            <a:pPr marL="742950" lvl="1" indent="-285750">
              <a:lnSpc>
                <a:spcPct val="150000"/>
              </a:lnSpc>
              <a:buFont typeface="Arial" panose="020B0604020202020204" pitchFamily="34" charset="0"/>
              <a:buChar char="•"/>
            </a:pPr>
            <a:r>
              <a:rPr lang="en-US" dirty="0"/>
              <a:t>Wants </a:t>
            </a:r>
          </a:p>
          <a:p>
            <a:pPr marL="742950" lvl="1" indent="-285750">
              <a:lnSpc>
                <a:spcPct val="150000"/>
              </a:lnSpc>
              <a:buFont typeface="Arial" panose="020B0604020202020204" pitchFamily="34" charset="0"/>
              <a:buChar char="•"/>
            </a:pPr>
            <a:r>
              <a:rPr lang="en-US" dirty="0"/>
              <a:t>Decision-making </a:t>
            </a:r>
          </a:p>
          <a:p>
            <a:pPr marL="742950" lvl="1" indent="-285750">
              <a:lnSpc>
                <a:spcPct val="150000"/>
              </a:lnSpc>
              <a:buFont typeface="Arial" panose="020B0604020202020204" pitchFamily="34" charset="0"/>
              <a:buChar char="•"/>
            </a:pPr>
            <a:r>
              <a:rPr lang="en-US" dirty="0"/>
              <a:t>Investing in Human Capital </a:t>
            </a:r>
          </a:p>
        </p:txBody>
      </p:sp>
    </p:spTree>
    <p:extLst>
      <p:ext uri="{BB962C8B-B14F-4D97-AF65-F5344CB8AC3E}">
        <p14:creationId xmlns:p14="http://schemas.microsoft.com/office/powerpoint/2010/main" val="343235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2277" y="1186415"/>
            <a:ext cx="6412638" cy="646331"/>
          </a:xfrm>
          <a:prstGeom prst="rect">
            <a:avLst/>
          </a:prstGeom>
          <a:noFill/>
        </p:spPr>
        <p:txBody>
          <a:bodyPr wrap="square" rtlCol="0">
            <a:spAutoFit/>
          </a:bodyPr>
          <a:lstStyle/>
          <a:p>
            <a:pPr algn="ctr"/>
            <a:r>
              <a:rPr lang="en-US" dirty="0"/>
              <a:t>List ten types of dwellings that can be used for shelter. </a:t>
            </a:r>
          </a:p>
          <a:p>
            <a:pPr algn="ctr"/>
            <a:r>
              <a:rPr lang="en-US" dirty="0"/>
              <a:t>Rank them from your most favorite to your least favorite.</a:t>
            </a:r>
          </a:p>
        </p:txBody>
      </p:sp>
      <p:pic>
        <p:nvPicPr>
          <p:cNvPr id="7" name="Picture 6" descr="C:\Users\JMU Econed\AppData\Local\Microsoft\Windows\Temporary Internet Files\Content.IE5\6CGRG1UU\jimmiet-Penci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9615" y="2904844"/>
            <a:ext cx="163624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1,074 Yurt Illustrations &amp; Clip Art - iStock">
            <a:extLst>
              <a:ext uri="{FF2B5EF4-FFF2-40B4-BE49-F238E27FC236}">
                <a16:creationId xmlns:a16="http://schemas.microsoft.com/office/drawing/2014/main" id="{0C265025-99A3-4865-9023-61C8663986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677" y="1832746"/>
            <a:ext cx="1188845" cy="11888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Mobile Home Clipart, Download Free Mobile Home Clipart png images, Free  ClipArts on Clipart Library">
            <a:extLst>
              <a:ext uri="{FF2B5EF4-FFF2-40B4-BE49-F238E27FC236}">
                <a16:creationId xmlns:a16="http://schemas.microsoft.com/office/drawing/2014/main" id="{2102C494-AEE1-444A-9858-37A81B02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53" y="3038759"/>
            <a:ext cx="2000248"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Lighthouse Clipart, Download Free Lighthouse Clipart png images, Free  ClipArts on Clipart Library">
            <a:extLst>
              <a:ext uri="{FF2B5EF4-FFF2-40B4-BE49-F238E27FC236}">
                <a16:creationId xmlns:a16="http://schemas.microsoft.com/office/drawing/2014/main" id="{4C6A0715-0259-457F-8B51-98E806BE9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135" y="4544045"/>
            <a:ext cx="1043244" cy="1658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3168C0-D10D-2911-297E-274F4AD5E71E}"/>
              </a:ext>
            </a:extLst>
          </p:cNvPr>
          <p:cNvSpPr txBox="1"/>
          <p:nvPr/>
        </p:nvSpPr>
        <p:spPr>
          <a:xfrm>
            <a:off x="2705100" y="511469"/>
            <a:ext cx="4572000" cy="369332"/>
          </a:xfrm>
          <a:prstGeom prst="rect">
            <a:avLst/>
          </a:prstGeom>
          <a:noFill/>
        </p:spPr>
        <p:txBody>
          <a:bodyPr wrap="square">
            <a:spAutoFit/>
          </a:bodyPr>
          <a:lstStyle/>
          <a:p>
            <a:r>
              <a:rPr lang="en-US" sz="1800" b="1" i="1" dirty="0"/>
              <a:t>Homelessness Generic Activities</a:t>
            </a:r>
            <a:endParaRPr lang="en-US" dirty="0"/>
          </a:p>
        </p:txBody>
      </p:sp>
      <p:sp>
        <p:nvSpPr>
          <p:cNvPr id="10" name="TextBox 9">
            <a:extLst>
              <a:ext uri="{FF2B5EF4-FFF2-40B4-BE49-F238E27FC236}">
                <a16:creationId xmlns:a16="http://schemas.microsoft.com/office/drawing/2014/main" id="{5BC8E63A-F3B5-015F-7FA8-E8C24A27B848}"/>
              </a:ext>
            </a:extLst>
          </p:cNvPr>
          <p:cNvSpPr txBox="1"/>
          <p:nvPr/>
        </p:nvSpPr>
        <p:spPr>
          <a:xfrm>
            <a:off x="3657600" y="1865298"/>
            <a:ext cx="3299864" cy="4212692"/>
          </a:xfrm>
          <a:prstGeom prst="rect">
            <a:avLst/>
          </a:prstGeom>
          <a:noFill/>
          <a:ln w="57150">
            <a:solidFill>
              <a:schemeClr val="tx1"/>
            </a:solidFill>
          </a:ln>
        </p:spPr>
        <p:txBody>
          <a:bodyPr wrap="square" rtlCol="0">
            <a:spAutoFit/>
          </a:bodyPr>
          <a:lstStyle/>
          <a:p>
            <a:pPr marL="428625" lvl="1">
              <a:lnSpc>
                <a:spcPct val="150000"/>
              </a:lnSpc>
              <a:buFont typeface="+mj-lt"/>
              <a:buAutoNum type="arabicPeriod"/>
            </a:pPr>
            <a:r>
              <a:rPr lang="en-US" sz="1800" dirty="0">
                <a:latin typeface="Rage Italic" panose="03070502040507070304" pitchFamily="66" charset="0"/>
              </a:rPr>
              <a:t>Apartment</a:t>
            </a:r>
          </a:p>
          <a:p>
            <a:pPr marL="428625" lvl="1">
              <a:lnSpc>
                <a:spcPct val="150000"/>
              </a:lnSpc>
              <a:buFont typeface="+mj-lt"/>
              <a:buAutoNum type="arabicPeriod"/>
            </a:pPr>
            <a:r>
              <a:rPr lang="en-US" sz="1800" dirty="0">
                <a:latin typeface="Rage Italic" panose="03070502040507070304" pitchFamily="66" charset="0"/>
              </a:rPr>
              <a:t>Cottage</a:t>
            </a:r>
          </a:p>
          <a:p>
            <a:pPr marL="428625" lvl="1">
              <a:lnSpc>
                <a:spcPct val="150000"/>
              </a:lnSpc>
              <a:buFont typeface="+mj-lt"/>
              <a:buAutoNum type="arabicPeriod"/>
            </a:pPr>
            <a:r>
              <a:rPr lang="en-US" sz="1800" dirty="0">
                <a:latin typeface="Rage Italic" panose="03070502040507070304" pitchFamily="66" charset="0"/>
              </a:rPr>
              <a:t>Hotel</a:t>
            </a:r>
          </a:p>
          <a:p>
            <a:pPr marL="428625" lvl="1">
              <a:lnSpc>
                <a:spcPct val="150000"/>
              </a:lnSpc>
              <a:buFont typeface="+mj-lt"/>
              <a:buAutoNum type="arabicPeriod"/>
            </a:pPr>
            <a:r>
              <a:rPr lang="en-US" sz="1800" dirty="0">
                <a:latin typeface="Rage Italic" panose="03070502040507070304" pitchFamily="66" charset="0"/>
              </a:rPr>
              <a:t>House Boat</a:t>
            </a:r>
          </a:p>
          <a:p>
            <a:pPr marL="428625" lvl="1">
              <a:lnSpc>
                <a:spcPct val="150000"/>
              </a:lnSpc>
              <a:buFont typeface="+mj-lt"/>
              <a:buAutoNum type="arabicPeriod"/>
            </a:pPr>
            <a:r>
              <a:rPr lang="en-US" sz="1800" dirty="0">
                <a:latin typeface="Rage Italic" panose="03070502040507070304" pitchFamily="66" charset="0"/>
              </a:rPr>
              <a:t>Igloo</a:t>
            </a:r>
          </a:p>
          <a:p>
            <a:pPr marL="428625" lvl="1">
              <a:lnSpc>
                <a:spcPct val="150000"/>
              </a:lnSpc>
              <a:buFont typeface="+mj-lt"/>
              <a:buAutoNum type="arabicPeriod"/>
            </a:pPr>
            <a:r>
              <a:rPr lang="en-US" sz="1800" dirty="0">
                <a:latin typeface="Rage Italic" panose="03070502040507070304" pitchFamily="66" charset="0"/>
              </a:rPr>
              <a:t>Light House</a:t>
            </a:r>
          </a:p>
          <a:p>
            <a:pPr marL="428625" lvl="1">
              <a:lnSpc>
                <a:spcPct val="150000"/>
              </a:lnSpc>
              <a:buFont typeface="+mj-lt"/>
              <a:buAutoNum type="arabicPeriod"/>
            </a:pPr>
            <a:r>
              <a:rPr lang="en-US" sz="1800" dirty="0">
                <a:latin typeface="Rage Italic" panose="03070502040507070304" pitchFamily="66" charset="0"/>
              </a:rPr>
              <a:t>Log Cabin</a:t>
            </a:r>
          </a:p>
          <a:p>
            <a:pPr marL="428625" lvl="1">
              <a:lnSpc>
                <a:spcPct val="150000"/>
              </a:lnSpc>
              <a:buFont typeface="+mj-lt"/>
              <a:buAutoNum type="arabicPeriod"/>
            </a:pPr>
            <a:r>
              <a:rPr lang="en-US" sz="1800" dirty="0">
                <a:latin typeface="Rage Italic" panose="03070502040507070304" pitchFamily="66" charset="0"/>
              </a:rPr>
              <a:t>Mobile Home</a:t>
            </a:r>
          </a:p>
          <a:p>
            <a:pPr marL="428625" lvl="1">
              <a:lnSpc>
                <a:spcPct val="150000"/>
              </a:lnSpc>
              <a:buFont typeface="+mj-lt"/>
              <a:buAutoNum type="arabicPeriod"/>
            </a:pPr>
            <a:r>
              <a:rPr lang="en-US" sz="1800" dirty="0">
                <a:latin typeface="Rage Italic" panose="03070502040507070304" pitchFamily="66" charset="0"/>
              </a:rPr>
              <a:t>Tent</a:t>
            </a:r>
          </a:p>
          <a:p>
            <a:pPr marL="428625" lvl="1">
              <a:lnSpc>
                <a:spcPct val="150000"/>
              </a:lnSpc>
              <a:buFont typeface="+mj-lt"/>
              <a:buAutoNum type="arabicPeriod"/>
            </a:pPr>
            <a:r>
              <a:rPr lang="en-US" sz="1800" dirty="0">
                <a:latin typeface="Rage Italic" panose="03070502040507070304" pitchFamily="66" charset="0"/>
              </a:rPr>
              <a:t>Yurt</a:t>
            </a:r>
          </a:p>
        </p:txBody>
      </p:sp>
    </p:spTree>
    <p:extLst>
      <p:ext uri="{BB962C8B-B14F-4D97-AF65-F5344CB8AC3E}">
        <p14:creationId xmlns:p14="http://schemas.microsoft.com/office/powerpoint/2010/main" val="48062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0" y="2628900"/>
            <a:ext cx="2114550" cy="2686050"/>
          </a:xfrm>
          <a:solidFill>
            <a:schemeClr val="accent4">
              <a:lumMod val="40000"/>
              <a:lumOff val="60000"/>
            </a:schemeClr>
          </a:solidFill>
        </p:spPr>
        <p:txBody>
          <a:bodyPr>
            <a:normAutofit fontScale="25000" lnSpcReduction="20000"/>
          </a:bodyPr>
          <a:lstStyle/>
          <a:p>
            <a:pPr marL="428625" lvl="1">
              <a:buFont typeface="+mj-lt"/>
              <a:buAutoNum type="arabicPeriod"/>
            </a:pPr>
            <a:r>
              <a:rPr lang="en-US" dirty="0">
                <a:latin typeface="Rage Italic" panose="03070502040507070304" pitchFamily="66" charset="0"/>
              </a:rPr>
              <a:t>Apartment</a:t>
            </a:r>
          </a:p>
          <a:p>
            <a:pPr marL="428625" lvl="1">
              <a:buFont typeface="+mj-lt"/>
              <a:buAutoNum type="arabicPeriod"/>
            </a:pPr>
            <a:r>
              <a:rPr lang="en-US" dirty="0">
                <a:latin typeface="Rage Italic" panose="03070502040507070304" pitchFamily="66" charset="0"/>
              </a:rPr>
              <a:t>Cottage</a:t>
            </a:r>
          </a:p>
          <a:p>
            <a:pPr marL="428625" lvl="1">
              <a:buFont typeface="+mj-lt"/>
              <a:buAutoNum type="arabicPeriod"/>
            </a:pPr>
            <a:r>
              <a:rPr lang="en-US" dirty="0">
                <a:latin typeface="Rage Italic" panose="03070502040507070304" pitchFamily="66" charset="0"/>
              </a:rPr>
              <a:t>Hotel</a:t>
            </a:r>
          </a:p>
          <a:p>
            <a:pPr marL="428625" lvl="1">
              <a:buFont typeface="+mj-lt"/>
              <a:buAutoNum type="arabicPeriod"/>
            </a:pPr>
            <a:r>
              <a:rPr lang="en-US" dirty="0">
                <a:latin typeface="Rage Italic" panose="03070502040507070304" pitchFamily="66" charset="0"/>
              </a:rPr>
              <a:t>House Boat</a:t>
            </a:r>
          </a:p>
          <a:p>
            <a:pPr marL="428625" lvl="1">
              <a:buFont typeface="+mj-lt"/>
              <a:buAutoNum type="arabicPeriod"/>
            </a:pPr>
            <a:r>
              <a:rPr lang="en-US" dirty="0">
                <a:latin typeface="Rage Italic" panose="03070502040507070304" pitchFamily="66" charset="0"/>
              </a:rPr>
              <a:t>Igloo</a:t>
            </a:r>
          </a:p>
          <a:p>
            <a:pPr marL="428625" lvl="1">
              <a:buFont typeface="+mj-lt"/>
              <a:buAutoNum type="arabicPeriod"/>
            </a:pPr>
            <a:r>
              <a:rPr lang="en-US" dirty="0">
                <a:latin typeface="Rage Italic" panose="03070502040507070304" pitchFamily="66" charset="0"/>
              </a:rPr>
              <a:t>Light House</a:t>
            </a:r>
          </a:p>
          <a:p>
            <a:pPr marL="428625" lvl="1">
              <a:buFont typeface="+mj-lt"/>
              <a:buAutoNum type="arabicPeriod"/>
            </a:pPr>
            <a:r>
              <a:rPr lang="en-US" dirty="0">
                <a:latin typeface="Rage Italic" panose="03070502040507070304" pitchFamily="66" charset="0"/>
              </a:rPr>
              <a:t>Log Cabin</a:t>
            </a:r>
          </a:p>
          <a:p>
            <a:pPr marL="428625" lvl="1">
              <a:buFont typeface="+mj-lt"/>
              <a:buAutoNum type="arabicPeriod"/>
            </a:pPr>
            <a:r>
              <a:rPr lang="en-US" dirty="0">
                <a:latin typeface="Rage Italic" panose="03070502040507070304" pitchFamily="66" charset="0"/>
              </a:rPr>
              <a:t>Mobile Home</a:t>
            </a:r>
          </a:p>
          <a:p>
            <a:pPr marL="428625" lvl="1">
              <a:buFont typeface="+mj-lt"/>
              <a:buAutoNum type="arabicPeriod"/>
            </a:pPr>
            <a:r>
              <a:rPr lang="en-US" dirty="0">
                <a:latin typeface="Rage Italic" panose="03070502040507070304" pitchFamily="66" charset="0"/>
              </a:rPr>
              <a:t>Tent</a:t>
            </a:r>
          </a:p>
          <a:p>
            <a:pPr marL="428625" lvl="1">
              <a:buFont typeface="+mj-lt"/>
              <a:buAutoNum type="arabicPeriod"/>
            </a:pPr>
            <a:r>
              <a:rPr lang="en-US" dirty="0">
                <a:latin typeface="Rage Italic" panose="03070502040507070304" pitchFamily="66" charset="0"/>
              </a:rPr>
              <a:t>Yurt</a:t>
            </a:r>
          </a:p>
        </p:txBody>
      </p:sp>
      <p:sp>
        <p:nvSpPr>
          <p:cNvPr id="6" name="TextBox 5"/>
          <p:cNvSpPr txBox="1"/>
          <p:nvPr/>
        </p:nvSpPr>
        <p:spPr>
          <a:xfrm>
            <a:off x="2400300" y="1885951"/>
            <a:ext cx="4286250" cy="1200329"/>
          </a:xfrm>
          <a:prstGeom prst="rect">
            <a:avLst/>
          </a:prstGeom>
          <a:noFill/>
        </p:spPr>
        <p:txBody>
          <a:bodyPr wrap="square" rtlCol="0">
            <a:spAutoFit/>
          </a:bodyPr>
          <a:lstStyle/>
          <a:p>
            <a:pPr algn="ctr"/>
            <a:r>
              <a:rPr lang="en-US" dirty="0"/>
              <a:t>List ten types of dwellings that can be used for shelter. </a:t>
            </a:r>
          </a:p>
          <a:p>
            <a:pPr algn="ctr"/>
            <a:r>
              <a:rPr lang="en-US" dirty="0"/>
              <a:t>Rank them from your most favorite to your least favorite</a:t>
            </a:r>
          </a:p>
        </p:txBody>
      </p:sp>
      <p:pic>
        <p:nvPicPr>
          <p:cNvPr id="7" name="Picture 6" descr="C:\Users\JMU Econed\AppData\Local\Microsoft\Windows\Temporary Internet Files\Content.IE5\6CGRG1UU\jimmiet-Penci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699" y="2128325"/>
            <a:ext cx="163624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ACD346B-F60C-DB73-DC65-6030DF146679}"/>
              </a:ext>
            </a:extLst>
          </p:cNvPr>
          <p:cNvPicPr>
            <a:picLocks noChangeAspect="1"/>
          </p:cNvPicPr>
          <p:nvPr/>
        </p:nvPicPr>
        <p:blipFill>
          <a:blip r:embed="rId3"/>
          <a:stretch>
            <a:fillRect/>
          </a:stretch>
        </p:blipFill>
        <p:spPr>
          <a:xfrm>
            <a:off x="2603897" y="1691878"/>
            <a:ext cx="3936206" cy="4293394"/>
          </a:xfrm>
          <a:prstGeom prst="rect">
            <a:avLst/>
          </a:prstGeom>
          <a:ln w="19050">
            <a:solidFill>
              <a:schemeClr val="tx1"/>
            </a:solidFill>
          </a:ln>
        </p:spPr>
      </p:pic>
      <p:sp>
        <p:nvSpPr>
          <p:cNvPr id="8" name="TextBox 7">
            <a:extLst>
              <a:ext uri="{FF2B5EF4-FFF2-40B4-BE49-F238E27FC236}">
                <a16:creationId xmlns:a16="http://schemas.microsoft.com/office/drawing/2014/main" id="{880B3231-DB0A-C80F-BC55-D3937EFADF38}"/>
              </a:ext>
            </a:extLst>
          </p:cNvPr>
          <p:cNvSpPr txBox="1"/>
          <p:nvPr/>
        </p:nvSpPr>
        <p:spPr>
          <a:xfrm>
            <a:off x="2603897" y="441997"/>
            <a:ext cx="4572000" cy="369332"/>
          </a:xfrm>
          <a:prstGeom prst="rect">
            <a:avLst/>
          </a:prstGeom>
          <a:noFill/>
        </p:spPr>
        <p:txBody>
          <a:bodyPr wrap="square">
            <a:spAutoFit/>
          </a:bodyPr>
          <a:lstStyle/>
          <a:p>
            <a:r>
              <a:rPr lang="en-US" sz="1800" b="1" i="1" dirty="0"/>
              <a:t>Homelessness Generic Activities</a:t>
            </a:r>
            <a:endParaRPr lang="en-US" dirty="0"/>
          </a:p>
        </p:txBody>
      </p:sp>
    </p:spTree>
    <p:extLst>
      <p:ext uri="{BB962C8B-B14F-4D97-AF65-F5344CB8AC3E}">
        <p14:creationId xmlns:p14="http://schemas.microsoft.com/office/powerpoint/2010/main" val="267196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9210C4-36E5-829D-5849-06047413F9D9}"/>
              </a:ext>
            </a:extLst>
          </p:cNvPr>
          <p:cNvSpPr txBox="1"/>
          <p:nvPr/>
        </p:nvSpPr>
        <p:spPr>
          <a:xfrm>
            <a:off x="1294447" y="1007983"/>
            <a:ext cx="5986463" cy="415498"/>
          </a:xfrm>
          <a:prstGeom prst="rect">
            <a:avLst/>
          </a:prstGeom>
          <a:noFill/>
        </p:spPr>
        <p:txBody>
          <a:bodyPr wrap="square">
            <a:spAutoFit/>
          </a:bodyPr>
          <a:lstStyle/>
          <a:p>
            <a:pPr algn="ctr">
              <a:spcBef>
                <a:spcPts val="0"/>
              </a:spcBef>
              <a:spcAft>
                <a:spcPts val="0"/>
              </a:spcAft>
              <a:tabLst>
                <a:tab pos="2057400" algn="ctr"/>
                <a:tab pos="4114800" algn="r"/>
              </a:tabLst>
            </a:pPr>
            <a:r>
              <a:rPr lang="en-US" sz="21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Children’s Chapter Books Featuring Homelessness</a:t>
            </a:r>
            <a:endParaRPr lang="en-US" sz="2100" b="1" dirty="0">
              <a:solidFill>
                <a:srgbClr val="7030A0"/>
              </a:solidFill>
              <a:latin typeface="Times New Roman" panose="02020603050405020304" pitchFamily="18" charset="0"/>
              <a:ea typeface="Times New Roman" panose="02020603050405020304" pitchFamily="18" charset="0"/>
            </a:endParaRPr>
          </a:p>
        </p:txBody>
      </p:sp>
      <p:pic>
        <p:nvPicPr>
          <p:cNvPr id="1028" name="Picture 4" descr="How to Steal a Dog: A Novel: O'Connor, Barbara: 9780312561123: Amazon.com:  Books">
            <a:extLst>
              <a:ext uri="{FF2B5EF4-FFF2-40B4-BE49-F238E27FC236}">
                <a16:creationId xmlns:a16="http://schemas.microsoft.com/office/drawing/2014/main" id="{C39A9BAC-3163-A460-DC6A-B118B40E6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49" y="1539534"/>
            <a:ext cx="1222511" cy="179451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3602B50-396D-841A-2D48-0C9E47367470}"/>
              </a:ext>
            </a:extLst>
          </p:cNvPr>
          <p:cNvPicPr>
            <a:picLocks noChangeAspect="1"/>
          </p:cNvPicPr>
          <p:nvPr/>
        </p:nvPicPr>
        <p:blipFill>
          <a:blip r:embed="rId3"/>
          <a:stretch>
            <a:fillRect/>
          </a:stretch>
        </p:blipFill>
        <p:spPr>
          <a:xfrm>
            <a:off x="7999180" y="2124916"/>
            <a:ext cx="966299" cy="1388468"/>
          </a:xfrm>
          <a:prstGeom prst="rect">
            <a:avLst/>
          </a:prstGeom>
        </p:spPr>
      </p:pic>
      <p:pic>
        <p:nvPicPr>
          <p:cNvPr id="17" name="Picture 3">
            <a:extLst>
              <a:ext uri="{FF2B5EF4-FFF2-40B4-BE49-F238E27FC236}">
                <a16:creationId xmlns:a16="http://schemas.microsoft.com/office/drawing/2014/main" id="{5B73E3DB-25B6-98D0-260A-CBB4DADAB3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171" y="1400398"/>
            <a:ext cx="986010" cy="144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tay">
            <a:extLst>
              <a:ext uri="{FF2B5EF4-FFF2-40B4-BE49-F238E27FC236}">
                <a16:creationId xmlns:a16="http://schemas.microsoft.com/office/drawing/2014/main" id="{94F6FE7B-278B-75FA-C214-ACB593B4B8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761" y="3045394"/>
            <a:ext cx="859631" cy="1282065"/>
          </a:xfrm>
          <a:prstGeom prst="rect">
            <a:avLst/>
          </a:prstGeom>
          <a:noFill/>
          <a:ln>
            <a:noFill/>
          </a:ln>
        </p:spPr>
      </p:pic>
      <p:pic>
        <p:nvPicPr>
          <p:cNvPr id="21" name="Picture 20" descr="Shelter">
            <a:extLst>
              <a:ext uri="{FF2B5EF4-FFF2-40B4-BE49-F238E27FC236}">
                <a16:creationId xmlns:a16="http://schemas.microsoft.com/office/drawing/2014/main" id="{61976D51-4E5A-8867-2908-041639ECFE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6129" y="3418728"/>
            <a:ext cx="859155" cy="1285875"/>
          </a:xfrm>
          <a:prstGeom prst="rect">
            <a:avLst/>
          </a:prstGeom>
          <a:noFill/>
          <a:ln w="19050">
            <a:solidFill>
              <a:schemeClr val="tx1"/>
            </a:solidFill>
          </a:ln>
        </p:spPr>
      </p:pic>
      <p:pic>
        <p:nvPicPr>
          <p:cNvPr id="2" name="Picture 4" descr="Watchdog">
            <a:extLst>
              <a:ext uri="{FF2B5EF4-FFF2-40B4-BE49-F238E27FC236}">
                <a16:creationId xmlns:a16="http://schemas.microsoft.com/office/drawing/2014/main" id="{80098D67-A2AB-4B21-9831-A9E2F54156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52" y="4061666"/>
            <a:ext cx="994207" cy="150235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A7F04A-0D15-4C8C-BF04-C244578C26C5}"/>
              </a:ext>
            </a:extLst>
          </p:cNvPr>
          <p:cNvPicPr>
            <a:picLocks noChangeAspect="1"/>
          </p:cNvPicPr>
          <p:nvPr/>
        </p:nvPicPr>
        <p:blipFill>
          <a:blip r:embed="rId8"/>
          <a:stretch>
            <a:fillRect/>
          </a:stretch>
        </p:blipFill>
        <p:spPr>
          <a:xfrm>
            <a:off x="2587630" y="1555249"/>
            <a:ext cx="3892976" cy="4140701"/>
          </a:xfrm>
          <a:prstGeom prst="rect">
            <a:avLst/>
          </a:prstGeom>
          <a:ln w="76200">
            <a:solidFill>
              <a:srgbClr val="7030A0"/>
            </a:solidFill>
          </a:ln>
        </p:spPr>
      </p:pic>
    </p:spTree>
    <p:extLst>
      <p:ext uri="{BB962C8B-B14F-4D97-AF65-F5344CB8AC3E}">
        <p14:creationId xmlns:p14="http://schemas.microsoft.com/office/powerpoint/2010/main" val="23673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205203" y="1989916"/>
            <a:ext cx="6733591" cy="265523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sz="1600" dirty="0">
                <a:latin typeface="Arial"/>
                <a:ea typeface="ＭＳ Ｐゴシック"/>
              </a:rPr>
              <a:t>Watch a minimum of 45-minutes and you will automatically receive a professional development </a:t>
            </a:r>
            <a:r>
              <a:rPr lang="en-US" sz="1600" b="1" dirty="0">
                <a:latin typeface="Arial"/>
                <a:ea typeface="ＭＳ Ｐゴシック"/>
              </a:rPr>
              <a:t>certificate </a:t>
            </a:r>
            <a:r>
              <a:rPr lang="en-US" sz="1600"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29" y="1064409"/>
            <a:ext cx="7520939" cy="693356"/>
          </a:xfrm>
        </p:spPr>
        <p:txBody>
          <a:bodyPr>
            <a:normAutofit fontScale="90000"/>
          </a:bodyPr>
          <a:lstStyle/>
          <a:p>
            <a:pPr algn="ctr"/>
            <a:r>
              <a:rPr lang="en-US" b="1" dirty="0">
                <a:effectLst>
                  <a:outerShdw blurRad="38100" dist="38100" dir="2700000" algn="tl">
                    <a:srgbClr val="000000">
                      <a:alpha val="43137"/>
                    </a:srgbClr>
                  </a:outerShdw>
                </a:effectLst>
              </a:rPr>
              <a:t>Webinar Objectives</a:t>
            </a:r>
            <a:endParaRPr lang="en-US" b="1" u="sng" dirty="0">
              <a:solidFill>
                <a:srgbClr val="002060"/>
              </a:solidFill>
              <a:latin typeface="Arial Rounded MT Bold" panose="020F0704030504030204" pitchFamily="34" charset="0"/>
            </a:endParaRPr>
          </a:p>
        </p:txBody>
      </p:sp>
      <p:sp>
        <p:nvSpPr>
          <p:cNvPr id="3" name="Content Placeholder 2"/>
          <p:cNvSpPr>
            <a:spLocks noGrp="1"/>
          </p:cNvSpPr>
          <p:nvPr>
            <p:ph idx="1"/>
          </p:nvPr>
        </p:nvSpPr>
        <p:spPr>
          <a:xfrm>
            <a:off x="937779" y="1938188"/>
            <a:ext cx="7268441" cy="4595616"/>
          </a:xfrm>
        </p:spPr>
        <p:txBody>
          <a:bodyPr>
            <a:normAutofit fontScale="47500" lnSpcReduction="20000"/>
          </a:bodyPr>
          <a:lstStyle/>
          <a:p>
            <a:pPr>
              <a:lnSpc>
                <a:spcPct val="150000"/>
              </a:lnSpc>
              <a:buFont typeface="Wingdings" panose="05000000000000000000" pitchFamily="2" charset="2"/>
              <a:buChar char="Ø"/>
            </a:pPr>
            <a:r>
              <a:rPr lang="en-US" sz="4400" b="1" dirty="0">
                <a:latin typeface="+mn-lt"/>
              </a:rPr>
              <a:t>Discuss economic concepts featured in this genre </a:t>
            </a:r>
          </a:p>
          <a:p>
            <a:pPr>
              <a:lnSpc>
                <a:spcPct val="150000"/>
              </a:lnSpc>
              <a:buFont typeface="Wingdings" panose="05000000000000000000" pitchFamily="2" charset="2"/>
              <a:buChar char="Ø"/>
            </a:pPr>
            <a:r>
              <a:rPr lang="en-US" sz="4400" b="1" dirty="0">
                <a:latin typeface="+mn-lt"/>
              </a:rPr>
              <a:t>Define homelessness and its causes </a:t>
            </a:r>
          </a:p>
          <a:p>
            <a:pPr>
              <a:lnSpc>
                <a:spcPct val="150000"/>
              </a:lnSpc>
              <a:buFont typeface="Wingdings" panose="05000000000000000000" pitchFamily="2" charset="2"/>
              <a:buChar char="Ø"/>
            </a:pPr>
            <a:r>
              <a:rPr lang="en-US" sz="4400" b="1" dirty="0">
                <a:latin typeface="+mn-lt"/>
              </a:rPr>
              <a:t>Focus on lessons and activities for 3 specific titles</a:t>
            </a:r>
          </a:p>
          <a:p>
            <a:pPr>
              <a:lnSpc>
                <a:spcPct val="150000"/>
              </a:lnSpc>
              <a:buFont typeface="Wingdings" panose="05000000000000000000" pitchFamily="2" charset="2"/>
              <a:buChar char="Ø"/>
            </a:pPr>
            <a:r>
              <a:rPr lang="en-US" sz="4400" b="1" dirty="0">
                <a:latin typeface="+mn-lt"/>
              </a:rPr>
              <a:t>Review “generic” activities that apply to homelessness</a:t>
            </a:r>
          </a:p>
          <a:p>
            <a:pPr>
              <a:lnSpc>
                <a:spcPct val="150000"/>
              </a:lnSpc>
              <a:buFont typeface="Wingdings" panose="05000000000000000000" pitchFamily="2" charset="2"/>
              <a:buChar char="Ø"/>
            </a:pPr>
            <a:r>
              <a:rPr lang="en-US" sz="4400" b="1" dirty="0">
                <a:latin typeface="+mn-lt"/>
              </a:rPr>
              <a:t>Suggest helpful websites </a:t>
            </a:r>
          </a:p>
          <a:p>
            <a:pPr>
              <a:lnSpc>
                <a:spcPct val="150000"/>
              </a:lnSpc>
              <a:buFont typeface="Wingdings" panose="05000000000000000000" pitchFamily="2" charset="2"/>
              <a:buChar char="Ø"/>
            </a:pPr>
            <a:r>
              <a:rPr lang="en-US" sz="4400" b="1" dirty="0">
                <a:latin typeface="+mn-lt"/>
              </a:rPr>
              <a:t>Introduce titles included on bibliography</a:t>
            </a:r>
          </a:p>
          <a:p>
            <a:pPr>
              <a:lnSpc>
                <a:spcPct val="150000"/>
              </a:lnSpc>
              <a:buFont typeface="Wingdings" panose="05000000000000000000" pitchFamily="2" charset="2"/>
              <a:buChar char="Ø"/>
            </a:pPr>
            <a:endParaRPr lang="en-US" b="1" dirty="0"/>
          </a:p>
          <a:p>
            <a:pPr>
              <a:lnSpc>
                <a:spcPct val="150000"/>
              </a:lnSpc>
              <a:buFont typeface="Wingdings" panose="05000000000000000000" pitchFamily="2" charset="2"/>
              <a:buChar char="Ø"/>
            </a:pPr>
            <a:endParaRPr lang="en-US" b="1" dirty="0"/>
          </a:p>
          <a:p>
            <a:pPr>
              <a:lnSpc>
                <a:spcPct val="150000"/>
              </a:lnSpc>
              <a:buFont typeface="Wingdings" panose="05000000000000000000" pitchFamily="2" charset="2"/>
              <a:buChar char="Ø"/>
            </a:pPr>
            <a:endParaRPr lang="en-US" b="1" dirty="0"/>
          </a:p>
          <a:p>
            <a:pPr>
              <a:lnSpc>
                <a:spcPct val="150000"/>
              </a:lnSpc>
              <a:buFont typeface="Wingdings" panose="05000000000000000000" pitchFamily="2" charset="2"/>
              <a:buChar char="Ø"/>
            </a:pPr>
            <a:endParaRPr lang="en-US" b="1" dirty="0"/>
          </a:p>
          <a:p>
            <a:pPr>
              <a:lnSpc>
                <a:spcPct val="150000"/>
              </a:lnSpc>
              <a:buFont typeface="Wingdings" panose="05000000000000000000" pitchFamily="2" charset="2"/>
              <a:buChar char="Ø"/>
            </a:pPr>
            <a:endParaRPr lang="en-US" sz="1950" dirty="0"/>
          </a:p>
          <a:p>
            <a:pPr>
              <a:lnSpc>
                <a:spcPct val="150000"/>
              </a:lnSpc>
              <a:buFont typeface="Wingdings" panose="05000000000000000000" pitchFamily="2" charset="2"/>
              <a:buChar char="Ø"/>
            </a:pPr>
            <a:endParaRPr lang="en-US" sz="1800" b="1" dirty="0">
              <a:latin typeface="Arial Rounded MT Bold" panose="020F0704030504030204" pitchFamily="34" charset="0"/>
            </a:endParaRPr>
          </a:p>
        </p:txBody>
      </p:sp>
      <p:pic>
        <p:nvPicPr>
          <p:cNvPr id="5" name="Content Placeholder 5">
            <a:extLst>
              <a:ext uri="{FF2B5EF4-FFF2-40B4-BE49-F238E27FC236}">
                <a16:creationId xmlns:a16="http://schemas.microsoft.com/office/drawing/2014/main" id="{D3EEC256-26C2-45FC-8894-D354B0DB9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5644" y="1577341"/>
            <a:ext cx="1790015" cy="118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1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45ABD-1AD2-41DB-B3D3-06F87AF2E605}"/>
              </a:ext>
            </a:extLst>
          </p:cNvPr>
          <p:cNvPicPr>
            <a:picLocks noChangeAspect="1"/>
          </p:cNvPicPr>
          <p:nvPr/>
        </p:nvPicPr>
        <p:blipFill>
          <a:blip r:embed="rId2"/>
          <a:stretch>
            <a:fillRect/>
          </a:stretch>
        </p:blipFill>
        <p:spPr>
          <a:xfrm rot="422821">
            <a:off x="6857678" y="1495007"/>
            <a:ext cx="1067240" cy="1369592"/>
          </a:xfrm>
          <a:prstGeom prst="rect">
            <a:avLst/>
          </a:prstGeom>
        </p:spPr>
      </p:pic>
      <p:sp>
        <p:nvSpPr>
          <p:cNvPr id="7" name="TextBox 6">
            <a:extLst>
              <a:ext uri="{FF2B5EF4-FFF2-40B4-BE49-F238E27FC236}">
                <a16:creationId xmlns:a16="http://schemas.microsoft.com/office/drawing/2014/main" id="{58326A56-095F-4E9C-BCBD-23362DD27C92}"/>
              </a:ext>
            </a:extLst>
          </p:cNvPr>
          <p:cNvSpPr txBox="1"/>
          <p:nvPr/>
        </p:nvSpPr>
        <p:spPr>
          <a:xfrm>
            <a:off x="1017729" y="1679714"/>
            <a:ext cx="5352067" cy="769441"/>
          </a:xfrm>
          <a:prstGeom prst="rect">
            <a:avLst/>
          </a:prstGeom>
          <a:noFill/>
        </p:spPr>
        <p:txBody>
          <a:bodyPr wrap="square">
            <a:spAutoFit/>
          </a:bodyPr>
          <a:lstStyle/>
          <a:p>
            <a:r>
              <a:rPr lang="en" sz="4400" dirty="0">
                <a:solidFill>
                  <a:srgbClr val="005CB8"/>
                </a:solidFill>
                <a:latin typeface="Helvetica Neue"/>
                <a:ea typeface="Helvetica Neue"/>
                <a:cs typeface="Helvetica Neue"/>
                <a:sym typeface="Helvetica Neue"/>
              </a:rPr>
              <a:t>National Standards</a:t>
            </a:r>
            <a:endParaRPr lang="en-US" sz="4400" dirty="0">
              <a:solidFill>
                <a:srgbClr val="005CB8"/>
              </a:solidFill>
            </a:endParaRPr>
          </a:p>
        </p:txBody>
      </p:sp>
      <p:pic>
        <p:nvPicPr>
          <p:cNvPr id="10" name="Picture 9">
            <a:extLst>
              <a:ext uri="{FF2B5EF4-FFF2-40B4-BE49-F238E27FC236}">
                <a16:creationId xmlns:a16="http://schemas.microsoft.com/office/drawing/2014/main" id="{5B3B0B5C-04BD-43A7-8C03-A880FA4D5878}"/>
              </a:ext>
            </a:extLst>
          </p:cNvPr>
          <p:cNvPicPr>
            <a:picLocks noChangeAspect="1"/>
          </p:cNvPicPr>
          <p:nvPr/>
        </p:nvPicPr>
        <p:blipFill>
          <a:blip r:embed="rId3"/>
          <a:stretch>
            <a:fillRect/>
          </a:stretch>
        </p:blipFill>
        <p:spPr>
          <a:xfrm>
            <a:off x="576261" y="2979330"/>
            <a:ext cx="7991475" cy="1924050"/>
          </a:xfrm>
          <a:prstGeom prst="rect">
            <a:avLst/>
          </a:prstGeom>
        </p:spPr>
      </p:pic>
      <p:sp>
        <p:nvSpPr>
          <p:cNvPr id="12" name="TextBox 11">
            <a:extLst>
              <a:ext uri="{FF2B5EF4-FFF2-40B4-BE49-F238E27FC236}">
                <a16:creationId xmlns:a16="http://schemas.microsoft.com/office/drawing/2014/main" id="{1A0C5233-D503-494B-AF58-6781F99EE01B}"/>
              </a:ext>
            </a:extLst>
          </p:cNvPr>
          <p:cNvSpPr txBox="1"/>
          <p:nvPr/>
        </p:nvSpPr>
        <p:spPr>
          <a:xfrm>
            <a:off x="165368" y="5202681"/>
            <a:ext cx="8813259" cy="646331"/>
          </a:xfrm>
          <a:prstGeom prst="rect">
            <a:avLst/>
          </a:prstGeom>
          <a:noFill/>
        </p:spPr>
        <p:txBody>
          <a:bodyPr wrap="square">
            <a:spAutoFit/>
          </a:bodyPr>
          <a:lstStyle/>
          <a:p>
            <a:pPr algn="ctr"/>
            <a:r>
              <a:rPr lang="en-US" dirty="0">
                <a:solidFill>
                  <a:srgbClr val="005CB8"/>
                </a:solidFill>
              </a:rPr>
              <a:t>https://www.councilforeconed.org/wp-content/uploads/2012/03/voluntary-national-content-standards-2010.pdf</a:t>
            </a:r>
          </a:p>
        </p:txBody>
      </p:sp>
    </p:spTree>
    <p:extLst>
      <p:ext uri="{BB962C8B-B14F-4D97-AF65-F5344CB8AC3E}">
        <p14:creationId xmlns:p14="http://schemas.microsoft.com/office/powerpoint/2010/main" val="40609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Virginia Department of Education: Virginia is for Learners">
            <a:extLst>
              <a:ext uri="{FF2B5EF4-FFF2-40B4-BE49-F238E27FC236}">
                <a16:creationId xmlns:a16="http://schemas.microsoft.com/office/drawing/2014/main" id="{1965FC63-D676-4193-A94B-73A8D568D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921" y="450789"/>
            <a:ext cx="1898201" cy="5798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9A072F-8717-4140-970C-BEB0ECD3C619}"/>
              </a:ext>
            </a:extLst>
          </p:cNvPr>
          <p:cNvSpPr txBox="1"/>
          <p:nvPr/>
        </p:nvSpPr>
        <p:spPr>
          <a:xfrm>
            <a:off x="515389" y="1788713"/>
            <a:ext cx="8628611" cy="4678204"/>
          </a:xfrm>
          <a:prstGeom prst="rect">
            <a:avLst/>
          </a:prstGeom>
          <a:noFill/>
        </p:spPr>
        <p:txBody>
          <a:bodyPr wrap="square" rtlCol="0">
            <a:spAutoFit/>
          </a:bodyPr>
          <a:lstStyle/>
          <a:p>
            <a:r>
              <a:rPr lang="en-US" sz="1400" b="1" dirty="0"/>
              <a:t>Skills K.1 –C/E </a:t>
            </a:r>
            <a:r>
              <a:rPr lang="en-US" sz="1400" dirty="0"/>
              <a:t>.1 The student will demonstrate skills for historical thinking, geographical analysis, economic decision making, and responsible citizenship by h) using a decision-making model to make informed decisions</a:t>
            </a:r>
          </a:p>
          <a:p>
            <a:endParaRPr lang="en-US" sz="800" dirty="0"/>
          </a:p>
          <a:p>
            <a:r>
              <a:rPr lang="en-US" sz="1400" b="1" dirty="0"/>
              <a:t>K.9 </a:t>
            </a:r>
            <a:r>
              <a:rPr lang="en-US" sz="1400" dirty="0"/>
              <a:t>The student will a) recognize that people make choices because they cannot have everything they want; and b) explain that people work to earn money to buy the things they want.</a:t>
            </a:r>
          </a:p>
          <a:p>
            <a:endParaRPr lang="en-US" sz="800" dirty="0"/>
          </a:p>
          <a:p>
            <a:r>
              <a:rPr lang="en-US" sz="1400" b="1" dirty="0"/>
              <a:t>1.8 </a:t>
            </a:r>
            <a:r>
              <a:rPr lang="en-US" sz="1400" dirty="0"/>
              <a:t>The student will explain that people make choices because they cannot have everything they want.</a:t>
            </a:r>
          </a:p>
          <a:p>
            <a:endParaRPr lang="en-US" sz="800" dirty="0"/>
          </a:p>
          <a:p>
            <a:r>
              <a:rPr lang="en-US" sz="1400" b="1" dirty="0"/>
              <a:t>2.10</a:t>
            </a:r>
            <a:r>
              <a:rPr lang="en-US" sz="1400" dirty="0"/>
              <a:t> The student will explain that scarcity (limited resources) requires people to make choices about producing and consuming goods and services.</a:t>
            </a:r>
          </a:p>
          <a:p>
            <a:endParaRPr lang="en-US" sz="1400" dirty="0"/>
          </a:p>
          <a:p>
            <a:r>
              <a:rPr lang="en-US" sz="1400" b="1" dirty="0"/>
              <a:t>3.10</a:t>
            </a:r>
            <a:r>
              <a:rPr lang="en-US" sz="1400" dirty="0"/>
              <a:t> The student will identify examples of making an economic choice and will explain the idea of opportunity cost (what is given up when making a choice).</a:t>
            </a:r>
          </a:p>
          <a:p>
            <a:endParaRPr lang="en-US" sz="800" dirty="0"/>
          </a:p>
          <a:p>
            <a:r>
              <a:rPr lang="en-US" sz="1400" b="1" dirty="0"/>
              <a:t>CE.11 </a:t>
            </a:r>
            <a:r>
              <a:rPr lang="en-US" sz="1400" dirty="0"/>
              <a:t>The student will apply social science skills to understand how economic decisions are made in the marketplace by a) explaining that because of scarcity, consumers, producers, </a:t>
            </a:r>
          </a:p>
          <a:p>
            <a:r>
              <a:rPr lang="en-US" sz="1400" dirty="0"/>
              <a:t>and governments must make choices, understanding that everyone’s choice has an </a:t>
            </a:r>
          </a:p>
          <a:p>
            <a:r>
              <a:rPr lang="en-US" sz="1400" dirty="0"/>
              <a:t>opportunity cost</a:t>
            </a:r>
          </a:p>
          <a:p>
            <a:endParaRPr lang="en-US" sz="800" dirty="0"/>
          </a:p>
          <a:p>
            <a:r>
              <a:rPr lang="en-US" sz="1400" b="1" dirty="0"/>
              <a:t>CE.13 </a:t>
            </a:r>
            <a:r>
              <a:rPr lang="en-US" sz="1400" dirty="0"/>
              <a:t>The student will apply social science skills to understand the role of government in the </a:t>
            </a:r>
          </a:p>
          <a:p>
            <a:r>
              <a:rPr lang="en-US" sz="1400" dirty="0"/>
              <a:t>United States economy by </a:t>
            </a:r>
          </a:p>
          <a:p>
            <a:r>
              <a:rPr lang="en-US" sz="1400" dirty="0"/>
              <a:t>b) explaining how and why government provides certain goods and services</a:t>
            </a:r>
          </a:p>
        </p:txBody>
      </p:sp>
      <p:sp>
        <p:nvSpPr>
          <p:cNvPr id="10" name="Title 9">
            <a:extLst>
              <a:ext uri="{FF2B5EF4-FFF2-40B4-BE49-F238E27FC236}">
                <a16:creationId xmlns:a16="http://schemas.microsoft.com/office/drawing/2014/main" id="{DC0682E0-3E24-4019-8F88-5A367B9D1A96}"/>
              </a:ext>
            </a:extLst>
          </p:cNvPr>
          <p:cNvSpPr>
            <a:spLocks noGrp="1"/>
          </p:cNvSpPr>
          <p:nvPr>
            <p:ph type="title"/>
          </p:nvPr>
        </p:nvSpPr>
        <p:spPr>
          <a:xfrm>
            <a:off x="800100" y="1037668"/>
            <a:ext cx="7886700" cy="579802"/>
          </a:xfrm>
        </p:spPr>
        <p:txBody>
          <a:bodyPr>
            <a:normAutofit fontScale="90000"/>
          </a:bodyPr>
          <a:lstStyle/>
          <a:p>
            <a:pPr algn="ctr"/>
            <a:r>
              <a:rPr lang="en-US" sz="1800" cap="all" dirty="0">
                <a:solidFill>
                  <a:srgbClr val="333333"/>
                </a:solidFill>
              </a:rPr>
              <a:t>Virginia HISTORY &amp; SOCIAL SCIENCE Standards of Learning</a:t>
            </a:r>
            <a:endParaRPr lang="en-US" sz="1800" dirty="0"/>
          </a:p>
        </p:txBody>
      </p:sp>
    </p:spTree>
    <p:extLst>
      <p:ext uri="{BB962C8B-B14F-4D97-AF65-F5344CB8AC3E}">
        <p14:creationId xmlns:p14="http://schemas.microsoft.com/office/powerpoint/2010/main" val="5328666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1" y="1028701"/>
            <a:ext cx="7520939" cy="693356"/>
          </a:xfrm>
        </p:spPr>
        <p:txBody>
          <a:bodyPr>
            <a:noAutofit/>
          </a:bodyPr>
          <a:lstStyle/>
          <a:p>
            <a:pPr algn="ctr"/>
            <a:r>
              <a:rPr lang="en-US" sz="3200" dirty="0"/>
              <a:t>Why Teach Students About Homelessness?</a:t>
            </a:r>
            <a:endParaRPr lang="en-US" sz="3200" b="1" u="sng" dirty="0">
              <a:solidFill>
                <a:srgbClr val="002060"/>
              </a:solidFill>
              <a:latin typeface="Arial Rounded MT Bold" panose="020F0704030504030204" pitchFamily="34" charset="0"/>
            </a:endParaRPr>
          </a:p>
        </p:txBody>
      </p:sp>
      <p:sp>
        <p:nvSpPr>
          <p:cNvPr id="3" name="Content Placeholder 2"/>
          <p:cNvSpPr>
            <a:spLocks noGrp="1"/>
          </p:cNvSpPr>
          <p:nvPr>
            <p:ph idx="1"/>
          </p:nvPr>
        </p:nvSpPr>
        <p:spPr>
          <a:xfrm>
            <a:off x="631767" y="1774508"/>
            <a:ext cx="6744740" cy="3817619"/>
          </a:xfrm>
        </p:spPr>
        <p:txBody>
          <a:bodyPr>
            <a:normAutofit lnSpcReduction="10000"/>
          </a:bodyPr>
          <a:lstStyle/>
          <a:p>
            <a:r>
              <a:rPr lang="en-US" sz="2400" dirty="0"/>
              <a:t>It helps students develop an awareness of economic injustices and become more thoughtful, compassionate, and empathetic towards others.</a:t>
            </a:r>
            <a:endParaRPr lang="en-US" sz="2400" b="1" dirty="0">
              <a:latin typeface="Arial Rounded MT Bold" panose="020F0704030504030204" pitchFamily="34" charset="0"/>
            </a:endParaRPr>
          </a:p>
          <a:p>
            <a:r>
              <a:rPr lang="en-US" sz="2400" dirty="0"/>
              <a:t>It prepares students to deal with critical social problems instead of "sheltering" them from the concerns of our society.</a:t>
            </a:r>
            <a:endParaRPr lang="en-US" sz="2400" dirty="0">
              <a:latin typeface="Arial Rounded MT Bold" panose="020F0704030504030204" pitchFamily="34" charset="0"/>
            </a:endParaRPr>
          </a:p>
          <a:p>
            <a:r>
              <a:rPr lang="en-US" sz="2400" dirty="0"/>
              <a:t>It identifies stereotypes and challenges misconceptions about individuals and families who are homeless. </a:t>
            </a:r>
          </a:p>
          <a:p>
            <a:pPr marL="0" indent="0">
              <a:buNone/>
            </a:pPr>
            <a:endParaRPr lang="en-US" sz="1800" b="1" dirty="0">
              <a:latin typeface="Arial Rounded MT Bold" panose="020F0704030504030204" pitchFamily="34" charset="0"/>
            </a:endParaRPr>
          </a:p>
        </p:txBody>
      </p:sp>
      <p:pic>
        <p:nvPicPr>
          <p:cNvPr id="1026" name="Picture 2" descr="838 Homeless Children Illustrations &amp; Clip Art - iStock">
            <a:extLst>
              <a:ext uri="{FF2B5EF4-FFF2-40B4-BE49-F238E27FC236}">
                <a16:creationId xmlns:a16="http://schemas.microsoft.com/office/drawing/2014/main" id="{85AFA334-63FC-9CEC-4138-CB9B05CA6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507" y="3087139"/>
            <a:ext cx="1671638"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B70F-3152-5A31-76BE-1F861D6B9697}"/>
              </a:ext>
            </a:extLst>
          </p:cNvPr>
          <p:cNvSpPr>
            <a:spLocks noGrp="1"/>
          </p:cNvSpPr>
          <p:nvPr>
            <p:ph type="title"/>
          </p:nvPr>
        </p:nvSpPr>
        <p:spPr>
          <a:xfrm>
            <a:off x="628649" y="57552"/>
            <a:ext cx="7886700" cy="994172"/>
          </a:xfrm>
        </p:spPr>
        <p:txBody>
          <a:bodyPr/>
          <a:lstStyle/>
          <a:p>
            <a:pPr algn="ctr"/>
            <a:r>
              <a:rPr lang="en-US" b="1" dirty="0">
                <a:effectLst>
                  <a:outerShdw blurRad="38100" dist="38100" dir="2700000" algn="tl">
                    <a:srgbClr val="000000">
                      <a:alpha val="43137"/>
                    </a:srgbClr>
                  </a:outerShdw>
                </a:effectLst>
              </a:rPr>
              <a:t>CHOICE</a:t>
            </a:r>
          </a:p>
        </p:txBody>
      </p:sp>
      <p:sp>
        <p:nvSpPr>
          <p:cNvPr id="3" name="Content Placeholder 2">
            <a:extLst>
              <a:ext uri="{FF2B5EF4-FFF2-40B4-BE49-F238E27FC236}">
                <a16:creationId xmlns:a16="http://schemas.microsoft.com/office/drawing/2014/main" id="{DF04CC85-1A80-F8EC-2E83-92263F4A77AE}"/>
              </a:ext>
            </a:extLst>
          </p:cNvPr>
          <p:cNvSpPr>
            <a:spLocks noGrp="1"/>
          </p:cNvSpPr>
          <p:nvPr>
            <p:ph idx="1"/>
          </p:nvPr>
        </p:nvSpPr>
        <p:spPr>
          <a:xfrm>
            <a:off x="340302" y="2348509"/>
            <a:ext cx="8463395" cy="2041289"/>
          </a:xfrm>
        </p:spPr>
        <p:txBody>
          <a:bodyPr>
            <a:normAutofit fontScale="62500" lnSpcReduction="20000"/>
          </a:bodyPr>
          <a:lstStyle/>
          <a:p>
            <a:pPr marL="0" indent="0" algn="ctr">
              <a:buNone/>
            </a:pPr>
            <a:endParaRPr lang="en-US" sz="2100" b="1" dirty="0">
              <a:solidFill>
                <a:srgbClr val="C00000"/>
              </a:solidFill>
            </a:endParaRPr>
          </a:p>
          <a:p>
            <a:pPr marL="0" indent="0">
              <a:buNone/>
            </a:pPr>
            <a:r>
              <a:rPr lang="en-US" sz="4400" dirty="0"/>
              <a:t>“The day I decided to steal a dog was the same day my best friend, Luanne Godfrey, found out I lived in a car.”</a:t>
            </a:r>
          </a:p>
          <a:p>
            <a:pPr marL="0" indent="0" algn="r">
              <a:buNone/>
            </a:pPr>
            <a:r>
              <a:rPr lang="en-US" b="0" i="0" dirty="0">
                <a:effectLst/>
              </a:rPr>
              <a:t>-Georgina Hayes, Elementary School Student </a:t>
            </a:r>
            <a:endParaRPr lang="en-US" dirty="0"/>
          </a:p>
          <a:p>
            <a:pPr marL="0" indent="0" algn="ctr">
              <a:buNone/>
            </a:pPr>
            <a:endParaRPr lang="en-US" sz="1350" dirty="0"/>
          </a:p>
          <a:p>
            <a:pPr marL="0" indent="0" algn="ctr">
              <a:buNone/>
            </a:pPr>
            <a:endParaRPr lang="en-US" sz="1350" dirty="0"/>
          </a:p>
        </p:txBody>
      </p:sp>
      <p:pic>
        <p:nvPicPr>
          <p:cNvPr id="4098" name="Picture 2" descr="768 Lost Dog Illustrations &amp; Clip Art - iStock">
            <a:extLst>
              <a:ext uri="{FF2B5EF4-FFF2-40B4-BE49-F238E27FC236}">
                <a16:creationId xmlns:a16="http://schemas.microsoft.com/office/drawing/2014/main" id="{F166DE02-F285-2D63-AB4E-B15006EF9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4648" y="4456546"/>
            <a:ext cx="2041289" cy="2041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B6F008-1CDA-63BA-F028-95337697BE51}"/>
              </a:ext>
            </a:extLst>
          </p:cNvPr>
          <p:cNvSpPr txBox="1"/>
          <p:nvPr/>
        </p:nvSpPr>
        <p:spPr>
          <a:xfrm>
            <a:off x="340302" y="1421085"/>
            <a:ext cx="8175047" cy="1231106"/>
          </a:xfrm>
          <a:prstGeom prst="rect">
            <a:avLst/>
          </a:prstGeom>
          <a:noFill/>
        </p:spPr>
        <p:txBody>
          <a:bodyPr wrap="square" rtlCol="0">
            <a:spAutoFit/>
          </a:bodyPr>
          <a:lstStyle/>
          <a:p>
            <a:pPr algn="ctr"/>
            <a:r>
              <a:rPr lang="en-US" sz="2800" b="1" dirty="0">
                <a:solidFill>
                  <a:srgbClr val="C00000"/>
                </a:solidFill>
              </a:rPr>
              <a:t>An act of selecting or making a decision when faced with two or more alternatives.</a:t>
            </a:r>
          </a:p>
          <a:p>
            <a:endParaRPr lang="en-US" dirty="0"/>
          </a:p>
        </p:txBody>
      </p:sp>
    </p:spTree>
    <p:extLst>
      <p:ext uri="{BB962C8B-B14F-4D97-AF65-F5344CB8AC3E}">
        <p14:creationId xmlns:p14="http://schemas.microsoft.com/office/powerpoint/2010/main" val="89238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25779" y="2703085"/>
            <a:ext cx="8618221" cy="399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hangingPunct="0">
              <a:spcBef>
                <a:spcPct val="0"/>
              </a:spcBef>
              <a:spcAft>
                <a:spcPct val="0"/>
              </a:spcAft>
              <a:buNone/>
            </a:pPr>
            <a:r>
              <a:rPr lang="en-US" altLang="en-US" sz="2000" b="1" dirty="0">
                <a:latin typeface="Calibri" panose="020F0502020204030204" pitchFamily="34" charset="0"/>
                <a:ea typeface="Times New Roman" panose="02020603050405020304" pitchFamily="18" charset="0"/>
                <a:cs typeface="Calibri" panose="020F0502020204030204" pitchFamily="34" charset="0"/>
              </a:rPr>
              <a:t>Story Synopsis: </a:t>
            </a:r>
            <a:r>
              <a:rPr lang="en-US" altLang="en-US" sz="2000" dirty="0">
                <a:latin typeface="Calibri" panose="020F0502020204030204" pitchFamily="34" charset="0"/>
                <a:ea typeface="Times New Roman" panose="02020603050405020304" pitchFamily="18" charset="0"/>
                <a:cs typeface="Calibri" panose="020F0502020204030204" pitchFamily="34" charset="0"/>
              </a:rPr>
              <a:t>Georgina Hayes, problem solver and list maker, is miserable.</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And she has every right to be.  She, her hard-working mother, </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and annoying younger brother are all living in a car because they were</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evicted from their apartment. It’s not like her mother isn’t trying; she’s managing to hold down two jobs.  But neither of these jobs comes with a high salary and it looks like it will take time to save the money needed for the security deposit and first month’s rent. </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Then Georgina comes up with a plan to make some quick cash.    </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All she needs to do is find a missing dog and collect the reward money.</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There is one major problem with this plan.</a:t>
            </a:r>
          </a:p>
          <a:p>
            <a:pPr marL="0" indent="0" eaLnBrk="0" hangingPunct="0">
              <a:spcBef>
                <a:spcPct val="0"/>
              </a:spcBef>
              <a:spcAft>
                <a:spcPct val="0"/>
              </a:spcAft>
              <a:buNone/>
            </a:pPr>
            <a:r>
              <a:rPr lang="en-US" altLang="en-US" sz="2000" dirty="0">
                <a:latin typeface="Calibri" panose="020F0502020204030204" pitchFamily="34" charset="0"/>
                <a:ea typeface="Times New Roman" panose="02020603050405020304" pitchFamily="18" charset="0"/>
                <a:cs typeface="Calibri" panose="020F0502020204030204" pitchFamily="34" charset="0"/>
              </a:rPr>
              <a:t>Georgina needs to decide if it would it be wrong if she was the reason the dog was “missing” in the first place. </a:t>
            </a:r>
            <a:endParaRPr lang="en-US" altLang="en-US" sz="2000" dirty="0">
              <a:latin typeface="Calibri" panose="020F0502020204030204" pitchFamily="34" charset="0"/>
              <a:cs typeface="Calibri" panose="020F0502020204030204" pitchFamily="34" charset="0"/>
            </a:endParaRPr>
          </a:p>
          <a:p>
            <a:pPr marL="0" indent="0" eaLnBrk="0" hangingPunct="0">
              <a:spcBef>
                <a:spcPct val="0"/>
              </a:spcBef>
              <a:spcAft>
                <a:spcPct val="0"/>
              </a:spcAft>
              <a:buNone/>
            </a:pPr>
            <a:endParaRPr lang="en-US" altLang="en-US" sz="1500" dirty="0"/>
          </a:p>
        </p:txBody>
      </p:sp>
      <p:sp>
        <p:nvSpPr>
          <p:cNvPr id="5" name="Rectangle 2"/>
          <p:cNvSpPr>
            <a:spLocks noChangeArrowheads="1"/>
          </p:cNvSpPr>
          <p:nvPr/>
        </p:nvSpPr>
        <p:spPr bwMode="auto">
          <a:xfrm>
            <a:off x="1143000" y="930596"/>
            <a:ext cx="225062"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dirty="0">
                <a:latin typeface="Arial" panose="020B0604020202020204" pitchFamily="34" charset="0"/>
                <a:ea typeface="Times New Roman" panose="02020603050405020304" pitchFamily="18" charset="0"/>
                <a:cs typeface="Calibri" panose="020F0502020204030204" pitchFamily="34" charset="0"/>
              </a:rPr>
              <a:t>.  </a:t>
            </a:r>
            <a:endParaRPr lang="en-US" altLang="en-US" dirty="0">
              <a:latin typeface="Arial" panose="020B0604020202020204" pitchFamily="34" charset="0"/>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169" y="905769"/>
            <a:ext cx="114199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675659" y="145766"/>
            <a:ext cx="3543300" cy="784830"/>
          </a:xfrm>
          <a:prstGeom prst="rect">
            <a:avLst/>
          </a:prstGeom>
          <a:noFill/>
        </p:spPr>
        <p:txBody>
          <a:bodyPr wrap="square" rtlCol="0">
            <a:spAutoFit/>
          </a:bodyPr>
          <a:lstStyle/>
          <a:p>
            <a:pPr algn="ctr"/>
            <a:r>
              <a:rPr lang="en-US" sz="2700" i="1" dirty="0"/>
              <a:t>How to Steal a Dog</a:t>
            </a:r>
          </a:p>
          <a:p>
            <a:pPr algn="ctr"/>
            <a:r>
              <a:rPr lang="en-US" dirty="0"/>
              <a:t>By Barbara O’Conner </a:t>
            </a:r>
          </a:p>
        </p:txBody>
      </p:sp>
      <p:sp>
        <p:nvSpPr>
          <p:cNvPr id="2" name="TextBox 1">
            <a:extLst>
              <a:ext uri="{FF2B5EF4-FFF2-40B4-BE49-F238E27FC236}">
                <a16:creationId xmlns:a16="http://schemas.microsoft.com/office/drawing/2014/main" id="{2C1E588D-A441-41C1-9B7C-C1400C7A76C7}"/>
              </a:ext>
            </a:extLst>
          </p:cNvPr>
          <p:cNvSpPr txBox="1"/>
          <p:nvPr/>
        </p:nvSpPr>
        <p:spPr>
          <a:xfrm>
            <a:off x="525780" y="1371601"/>
            <a:ext cx="2500053" cy="1077218"/>
          </a:xfrm>
          <a:prstGeom prst="rect">
            <a:avLst/>
          </a:prstGeom>
          <a:noFill/>
          <a:ln w="19050">
            <a:solidFill>
              <a:schemeClr val="tx1"/>
            </a:solidFill>
          </a:ln>
        </p:spPr>
        <p:txBody>
          <a:bodyPr wrap="square" rtlCol="0">
            <a:spAutoFit/>
          </a:bodyPr>
          <a:lstStyle/>
          <a:p>
            <a:r>
              <a:rPr lang="en-US" sz="1600" b="1" dirty="0"/>
              <a:t>Publisher:</a:t>
            </a:r>
            <a:r>
              <a:rPr lang="en-US" sz="1600" dirty="0"/>
              <a:t> Square Fish</a:t>
            </a:r>
          </a:p>
          <a:p>
            <a:r>
              <a:rPr lang="en-US" sz="1600" b="1" dirty="0"/>
              <a:t>Copyright Date:</a:t>
            </a:r>
            <a:r>
              <a:rPr lang="en-US" sz="1600" dirty="0"/>
              <a:t> 2007</a:t>
            </a:r>
          </a:p>
          <a:p>
            <a:r>
              <a:rPr lang="en-US" sz="1600" b="1" dirty="0"/>
              <a:t>Reading Level:</a:t>
            </a:r>
            <a:r>
              <a:rPr lang="en-US" sz="1600" dirty="0"/>
              <a:t> 4.0</a:t>
            </a:r>
          </a:p>
          <a:p>
            <a:r>
              <a:rPr lang="en-US" sz="1600" b="1" dirty="0"/>
              <a:t>Interest Level:</a:t>
            </a:r>
            <a:r>
              <a:rPr lang="en-US" sz="1600" dirty="0"/>
              <a:t> 4-7</a:t>
            </a:r>
          </a:p>
        </p:txBody>
      </p:sp>
    </p:spTree>
    <p:extLst>
      <p:ext uri="{BB962C8B-B14F-4D97-AF65-F5344CB8AC3E}">
        <p14:creationId xmlns:p14="http://schemas.microsoft.com/office/powerpoint/2010/main" val="399222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www.w3.org/XML/1998/namespace"/>
    <ds:schemaRef ds:uri="http://purl.org/dc/elements/1.1/"/>
    <ds:schemaRef ds:uri="http://schemas.microsoft.com/office/2006/metadata/properties"/>
    <ds:schemaRef ds:uri="bfa4db11-c700-41fb-b639-f7e6b4e680b5"/>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cd82c5b-74c9-4827-94f1-5bf219ae6b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5584</TotalTime>
  <Words>1836</Words>
  <Application>Microsoft Office PowerPoint</Application>
  <PresentationFormat>On-screen Show (4:3)</PresentationFormat>
  <Paragraphs>228</Paragraphs>
  <Slides>30</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5" baseType="lpstr">
      <vt:lpstr>ＭＳ Ｐゴシック</vt:lpstr>
      <vt:lpstr>Arial</vt:lpstr>
      <vt:lpstr>Arial Rounded MT Bold</vt:lpstr>
      <vt:lpstr>Arial,Sans-Serif</vt:lpstr>
      <vt:lpstr>Calibri</vt:lpstr>
      <vt:lpstr>Calibri Light</vt:lpstr>
      <vt:lpstr>Helvetica Neue</vt:lpstr>
      <vt:lpstr>Lato</vt:lpstr>
      <vt:lpstr>MV Boli</vt:lpstr>
      <vt:lpstr>Rage Italic</vt:lpstr>
      <vt:lpstr>Rockwell</vt:lpstr>
      <vt:lpstr>Times New Roman</vt:lpstr>
      <vt:lpstr>Wingdings</vt:lpstr>
      <vt:lpstr>Office Theme</vt:lpstr>
      <vt:lpstr>Document</vt:lpstr>
      <vt:lpstr>PowerPoint Presentation</vt:lpstr>
      <vt:lpstr>EconEdLink Membership</vt:lpstr>
      <vt:lpstr>Professional Development Certificate</vt:lpstr>
      <vt:lpstr>Webinar Objectives</vt:lpstr>
      <vt:lpstr>PowerPoint Presentation</vt:lpstr>
      <vt:lpstr>Virginia HISTORY &amp; SOCIAL SCIENCE Standards of Learning</vt:lpstr>
      <vt:lpstr>Why Teach Students About Homelessness?</vt:lpstr>
      <vt:lpstr>CHOICE</vt:lpstr>
      <vt:lpstr>PowerPoint Presentation</vt:lpstr>
      <vt:lpstr>PACED Decision Model  </vt:lpstr>
      <vt:lpstr>PowerPoint Presentation</vt:lpstr>
      <vt:lpstr>PowerPoint Presentation</vt:lpstr>
      <vt:lpstr>PowerPoint Presentation</vt:lpstr>
      <vt:lpstr>Change To make (someone or something) different; alter or modify</vt:lpstr>
      <vt:lpstr>PowerPoint Presentation</vt:lpstr>
      <vt:lpstr>Food Insecurity</vt:lpstr>
      <vt:lpstr>PowerPoint Presentation</vt:lpstr>
      <vt:lpstr>Unintended Consequences</vt:lpstr>
      <vt:lpstr>PowerPoint Presentation</vt:lpstr>
      <vt:lpstr>Ranking Activity</vt:lpstr>
      <vt:lpstr>PowerPoint Presentation</vt:lpstr>
      <vt:lpstr>Homelessness Generic Activities </vt:lpstr>
      <vt:lpstr> Scarce Housing “Musical Chairs” Situation Card Example</vt:lpstr>
      <vt:lpstr>PowerPoint Presentation</vt:lpstr>
      <vt:lpstr>PowerPoint Presentation</vt:lpstr>
      <vt:lpstr>PowerPoint Presentation</vt:lpstr>
      <vt:lpstr>PowerPoint Presentation</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Stover, Lynne - stoverlf</cp:lastModifiedBy>
  <cp:revision>168</cp:revision>
  <dcterms:created xsi:type="dcterms:W3CDTF">2012-09-11T15:07:18Z</dcterms:created>
  <dcterms:modified xsi:type="dcterms:W3CDTF">2022-10-12T14:22:56Z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