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media1.wav" ContentType="audio/unknown"/>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18" name="Shape 618"/>
          <p:cNvSpPr/>
          <p:nvPr>
            <p:ph type="sldImg"/>
          </p:nvPr>
        </p:nvSpPr>
        <p:spPr>
          <a:xfrm>
            <a:off x="1143000" y="685800"/>
            <a:ext cx="4572000" cy="3429000"/>
          </a:xfrm>
          <a:prstGeom prst="rect">
            <a:avLst/>
          </a:prstGeom>
        </p:spPr>
        <p:txBody>
          <a:bodyPr/>
          <a:lstStyle/>
          <a:p>
            <a:pPr/>
          </a:p>
        </p:txBody>
      </p:sp>
      <p:sp>
        <p:nvSpPr>
          <p:cNvPr id="619" name="Shape 6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4" name="Shape 804"/>
          <p:cNvSpPr/>
          <p:nvPr>
            <p:ph type="sldImg"/>
          </p:nvPr>
        </p:nvSpPr>
        <p:spPr>
          <a:prstGeom prst="rect">
            <a:avLst/>
          </a:prstGeom>
        </p:spPr>
        <p:txBody>
          <a:bodyPr/>
          <a:lstStyle/>
          <a:p>
            <a:pPr/>
          </a:p>
        </p:txBody>
      </p:sp>
      <p:sp>
        <p:nvSpPr>
          <p:cNvPr id="805" name="Shape 805"/>
          <p:cNvSpPr/>
          <p:nvPr>
            <p:ph type="body" sz="quarter" idx="1"/>
          </p:nvPr>
        </p:nvSpPr>
        <p:spPr>
          <a:prstGeom prst="rect">
            <a:avLst/>
          </a:prstGeom>
        </p:spPr>
        <p:txBody>
          <a:bodyPr/>
          <a:lstStyle>
            <a:lvl1pPr>
              <a:defRPr sz="1100"/>
            </a:lvl1pPr>
          </a:lstStyle>
          <a:p>
            <a:pPr/>
            <a:r>
              <a:t>A</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91"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CEE Layout">
    <p:spTree>
      <p:nvGrpSpPr>
        <p:cNvPr id="1" name=""/>
        <p:cNvGrpSpPr/>
        <p:nvPr/>
      </p:nvGrpSpPr>
      <p:grpSpPr>
        <a:xfrm>
          <a:off x="0" y="0"/>
          <a:ext cx="0" cy="0"/>
          <a:chOff x="0" y="0"/>
          <a:chExt cx="0" cy="0"/>
        </a:xfrm>
      </p:grpSpPr>
      <p:sp>
        <p:nvSpPr>
          <p:cNvPr id="107" name="Google Shape;55;p14"/>
          <p:cNvSpPr/>
          <p:nvPr/>
        </p:nvSpPr>
        <p:spPr>
          <a:xfrm rot="10800000">
            <a:off x="4226100" y="2933549"/>
            <a:ext cx="691801" cy="388502"/>
          </a:xfrm>
          <a:prstGeom prst="triangle">
            <a:avLst/>
          </a:prstGeom>
          <a:solidFill>
            <a:srgbClr val="005F86"/>
          </a:solidFill>
          <a:ln w="12700">
            <a:miter lim="400000"/>
          </a:ln>
        </p:spPr>
        <p:txBody>
          <a:bodyPr lIns="45719" rIns="45719" anchor="ctr"/>
          <a:lstStyle/>
          <a:p>
            <a:pPr/>
          </a:p>
        </p:txBody>
      </p:sp>
      <p:sp>
        <p:nvSpPr>
          <p:cNvPr id="108" name="Google Shape;56;p14"/>
          <p:cNvSpPr/>
          <p:nvPr/>
        </p:nvSpPr>
        <p:spPr>
          <a:xfrm>
            <a:off x="-25" y="0"/>
            <a:ext cx="9144001" cy="3124200"/>
          </a:xfrm>
          <a:prstGeom prst="rect">
            <a:avLst/>
          </a:prstGeom>
          <a:solidFill>
            <a:srgbClr val="005F86"/>
          </a:solidFill>
          <a:ln w="12700">
            <a:miter lim="400000"/>
          </a:ln>
        </p:spPr>
        <p:txBody>
          <a:bodyPr lIns="45719" rIns="45719" anchor="ctr"/>
          <a:lstStyle/>
          <a:p>
            <a:pPr/>
          </a:p>
        </p:txBody>
      </p:sp>
      <p:sp>
        <p:nvSpPr>
          <p:cNvPr id="109" name="Title Text"/>
          <p:cNvSpPr txBox="1"/>
          <p:nvPr>
            <p:ph type="title"/>
          </p:nvPr>
        </p:nvSpPr>
        <p:spPr>
          <a:xfrm>
            <a:off x="411174" y="644300"/>
            <a:ext cx="8282401" cy="2109000"/>
          </a:xfrm>
          <a:prstGeom prst="rect">
            <a:avLst/>
          </a:prstGeom>
        </p:spPr>
        <p:txBody>
          <a:bodyPr anchor="b"/>
          <a:lstStyle>
            <a:lvl1pPr algn="ctr">
              <a:defRPr sz="6000">
                <a:solidFill>
                  <a:srgbClr val="FFFFFF"/>
                </a:solidFill>
                <a:latin typeface="Oswald"/>
                <a:ea typeface="Oswald"/>
                <a:cs typeface="Oswald"/>
                <a:sym typeface="Oswald"/>
              </a:defRPr>
            </a:lvl1pPr>
          </a:lstStyle>
          <a:p>
            <a:pPr/>
            <a:r>
              <a:t>Title Text</a:t>
            </a:r>
          </a:p>
        </p:txBody>
      </p:sp>
      <p:sp>
        <p:nvSpPr>
          <p:cNvPr id="110" name="Body Level One…"/>
          <p:cNvSpPr txBox="1"/>
          <p:nvPr>
            <p:ph type="body" sz="half" idx="1"/>
          </p:nvPr>
        </p:nvSpPr>
        <p:spPr>
          <a:xfrm>
            <a:off x="411174" y="3398249"/>
            <a:ext cx="8282401" cy="1260601"/>
          </a:xfrm>
          <a:prstGeom prst="rect">
            <a:avLst/>
          </a:prstGeom>
        </p:spPr>
        <p:txBody>
          <a:bodyPr anchor="ctr"/>
          <a:lstStyle>
            <a:lvl1pPr marL="342900" indent="-228600" algn="ctr">
              <a:lnSpc>
                <a:spcPct val="100000"/>
              </a:lnSpc>
              <a:buClrTx/>
              <a:buSzTx/>
              <a:buFontTx/>
              <a:buNone/>
              <a:defRPr sz="3600">
                <a:solidFill>
                  <a:srgbClr val="424242"/>
                </a:solidFill>
                <a:latin typeface="Oswald"/>
                <a:ea typeface="Oswald"/>
                <a:cs typeface="Oswald"/>
                <a:sym typeface="Oswald"/>
              </a:defRPr>
            </a:lvl1pPr>
            <a:lvl2pPr marL="342900" indent="254000" algn="ctr">
              <a:lnSpc>
                <a:spcPct val="100000"/>
              </a:lnSpc>
              <a:buClrTx/>
              <a:buSzTx/>
              <a:buFontTx/>
              <a:buNone/>
              <a:defRPr sz="3600">
                <a:solidFill>
                  <a:srgbClr val="424242"/>
                </a:solidFill>
                <a:latin typeface="Oswald"/>
                <a:ea typeface="Oswald"/>
                <a:cs typeface="Oswald"/>
                <a:sym typeface="Oswald"/>
              </a:defRPr>
            </a:lvl2pPr>
            <a:lvl3pPr marL="342900" indent="711200" algn="ctr">
              <a:lnSpc>
                <a:spcPct val="100000"/>
              </a:lnSpc>
              <a:buClrTx/>
              <a:buSzTx/>
              <a:buFontTx/>
              <a:buNone/>
              <a:defRPr sz="3600">
                <a:solidFill>
                  <a:srgbClr val="424242"/>
                </a:solidFill>
                <a:latin typeface="Oswald"/>
                <a:ea typeface="Oswald"/>
                <a:cs typeface="Oswald"/>
                <a:sym typeface="Oswald"/>
              </a:defRPr>
            </a:lvl3pPr>
            <a:lvl4pPr marL="342900" indent="1168400" algn="ctr">
              <a:lnSpc>
                <a:spcPct val="100000"/>
              </a:lnSpc>
              <a:buClrTx/>
              <a:buSzTx/>
              <a:buFontTx/>
              <a:buNone/>
              <a:defRPr sz="3600">
                <a:solidFill>
                  <a:srgbClr val="424242"/>
                </a:solidFill>
                <a:latin typeface="Oswald"/>
                <a:ea typeface="Oswald"/>
                <a:cs typeface="Oswald"/>
                <a:sym typeface="Oswald"/>
              </a:defRPr>
            </a:lvl4pPr>
            <a:lvl5pPr marL="342900" indent="1625600" algn="ctr">
              <a:lnSpc>
                <a:spcPct val="100000"/>
              </a:lnSpc>
              <a:buClrTx/>
              <a:buSzTx/>
              <a:buFontTx/>
              <a:buNone/>
              <a:defRPr sz="36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111" name="Google Shape;60;p14" descr="Google Shape;60;p14"/>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12"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19" name="Google Shape;62;p15"/>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120"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121" name="Google Shape;65;p15" descr="Google Shape;65;p15"/>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22"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129" name="Google Shape;67;p16"/>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130"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131" name="Body Level One…"/>
          <p:cNvSpPr txBox="1"/>
          <p:nvPr>
            <p:ph type="body" idx="1"/>
          </p:nvPr>
        </p:nvSpPr>
        <p:spPr>
          <a:xfrm>
            <a:off x="311699" y="1468824"/>
            <a:ext cx="8520602" cy="3099901"/>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132" name="Google Shape;71;p16" descr="Google Shape;71;p16"/>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33"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140" name="Google Shape;73;p17"/>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141"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142" name="Body Level One…"/>
          <p:cNvSpPr txBox="1"/>
          <p:nvPr>
            <p:ph type="body" sz="half" idx="1"/>
          </p:nvPr>
        </p:nvSpPr>
        <p:spPr>
          <a:xfrm>
            <a:off x="311699" y="1468824"/>
            <a:ext cx="3999902" cy="3099901"/>
          </a:xfrm>
          <a:prstGeom prst="rect">
            <a:avLst/>
          </a:prstGeom>
        </p:spPr>
        <p:txBody>
          <a:bodyPr/>
          <a:lstStyle>
            <a:lvl1pPr indent="-317500">
              <a:buClr>
                <a:srgbClr val="424242"/>
              </a:buClr>
              <a:buSzPts val="1400"/>
              <a:buFont typeface="Helvetica"/>
              <a:defRPr sz="1400">
                <a:solidFill>
                  <a:srgbClr val="424242"/>
                </a:solidFill>
                <a:latin typeface="Source Code Pro"/>
                <a:ea typeface="Source Code Pro"/>
                <a:cs typeface="Source Code Pro"/>
                <a:sym typeface="Source Code Pro"/>
              </a:defRPr>
            </a:lvl1pPr>
            <a:lvl2pPr marL="965200" indent="-355600">
              <a:buClr>
                <a:srgbClr val="424242"/>
              </a:buClr>
              <a:buSzPts val="1400"/>
              <a:buFont typeface="Helvetica"/>
              <a:defRPr sz="1400">
                <a:solidFill>
                  <a:srgbClr val="424242"/>
                </a:solidFill>
                <a:latin typeface="Source Code Pro"/>
                <a:ea typeface="Source Code Pro"/>
                <a:cs typeface="Source Code Pro"/>
                <a:sym typeface="Source Code Pro"/>
              </a:defRPr>
            </a:lvl2pPr>
            <a:lvl3pPr marL="1422400" indent="-355600">
              <a:buClr>
                <a:srgbClr val="424242"/>
              </a:buClr>
              <a:buSzPts val="1400"/>
              <a:buFont typeface="Helvetica"/>
              <a:defRPr sz="1400">
                <a:solidFill>
                  <a:srgbClr val="424242"/>
                </a:solidFill>
                <a:latin typeface="Source Code Pro"/>
                <a:ea typeface="Source Code Pro"/>
                <a:cs typeface="Source Code Pro"/>
                <a:sym typeface="Source Code Pro"/>
              </a:defRPr>
            </a:lvl3pPr>
            <a:lvl4pPr marL="1879600" indent="-355600">
              <a:buClr>
                <a:srgbClr val="424242"/>
              </a:buClr>
              <a:buSzPts val="1400"/>
              <a:buFont typeface="Helvetica"/>
              <a:defRPr sz="1400">
                <a:solidFill>
                  <a:srgbClr val="424242"/>
                </a:solidFill>
                <a:latin typeface="Source Code Pro"/>
                <a:ea typeface="Source Code Pro"/>
                <a:cs typeface="Source Code Pro"/>
                <a:sym typeface="Source Code Pro"/>
              </a:defRPr>
            </a:lvl4pPr>
            <a:lvl5pPr marL="2336800" indent="-355600">
              <a:buClr>
                <a:srgbClr val="424242"/>
              </a:buClr>
              <a:buSzPts val="1400"/>
              <a:buFont typeface="Helvetica"/>
              <a:defRPr sz="14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143" name="Google Shape;76;p17"/>
          <p:cNvSpPr txBox="1"/>
          <p:nvPr>
            <p:ph type="body" sz="half" idx="21"/>
          </p:nvPr>
        </p:nvSpPr>
        <p:spPr>
          <a:xfrm>
            <a:off x="4832399" y="1468824"/>
            <a:ext cx="3999902" cy="3099902"/>
          </a:xfrm>
          <a:prstGeom prst="rect">
            <a:avLst/>
          </a:prstGeom>
        </p:spPr>
        <p:txBody>
          <a:bodyPr/>
          <a:lstStyle/>
          <a:p>
            <a:pPr indent="-317500">
              <a:buClr>
                <a:srgbClr val="424242"/>
              </a:buClr>
              <a:buSzPts val="1400"/>
              <a:buFont typeface="Helvetica"/>
              <a:defRPr sz="1400">
                <a:solidFill>
                  <a:srgbClr val="424242"/>
                </a:solidFill>
                <a:latin typeface="Source Code Pro"/>
                <a:ea typeface="Source Code Pro"/>
                <a:cs typeface="Source Code Pro"/>
                <a:sym typeface="Source Code Pro"/>
              </a:defRPr>
            </a:pPr>
          </a:p>
        </p:txBody>
      </p:sp>
      <p:pic>
        <p:nvPicPr>
          <p:cNvPr id="144" name="Google Shape;78;p17" descr="Google Shape;78;p17"/>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45"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52"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153" name="Google Shape;82;p18" descr="Google Shape;82;p18"/>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54"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161" name="Google Shape;84;p19"/>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162"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163" name="Body Level One…"/>
          <p:cNvSpPr txBox="1"/>
          <p:nvPr>
            <p:ph type="body" sz="quarter" idx="1"/>
          </p:nvPr>
        </p:nvSpPr>
        <p:spPr>
          <a:xfrm>
            <a:off x="311699" y="1618204"/>
            <a:ext cx="2808001" cy="2950800"/>
          </a:xfrm>
          <a:prstGeom prst="rect">
            <a:avLst/>
          </a:prstGeom>
        </p:spPr>
        <p:txBody>
          <a:bodyPr/>
          <a:lstStyle>
            <a:lvl1pPr indent="-304800">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400" indent="-304800">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600" indent="-304800">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800" indent="-304800">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6000" indent="-304800">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164" name="Google Shape;88;p19" descr="Google Shape;88;p19"/>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65"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bg>
      <p:bgPr>
        <a:solidFill>
          <a:srgbClr val="999999"/>
        </a:solidFill>
      </p:bgPr>
    </p:bg>
    <p:spTree>
      <p:nvGrpSpPr>
        <p:cNvPr id="1" name=""/>
        <p:cNvGrpSpPr/>
        <p:nvPr/>
      </p:nvGrpSpPr>
      <p:grpSpPr>
        <a:xfrm>
          <a:off x="0" y="0"/>
          <a:ext cx="0" cy="0"/>
          <a:chOff x="0" y="0"/>
          <a:chExt cx="0" cy="0"/>
        </a:xfrm>
      </p:grpSpPr>
      <p:sp>
        <p:nvSpPr>
          <p:cNvPr id="172" name="Title Text"/>
          <p:cNvSpPr txBox="1"/>
          <p:nvPr>
            <p:ph type="title"/>
          </p:nvPr>
        </p:nvSpPr>
        <p:spPr>
          <a:xfrm>
            <a:off x="490250" y="528899"/>
            <a:ext cx="5678100"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173" name="Google Shape;92;p20" descr="Google Shape;92;p20"/>
          <p:cNvPicPr>
            <a:picLocks noChangeAspect="1"/>
          </p:cNvPicPr>
          <p:nvPr/>
        </p:nvPicPr>
        <p:blipFill>
          <a:blip r:embed="rId2">
            <a:extLst/>
          </a:blip>
          <a:stretch>
            <a:fillRect/>
          </a:stretch>
        </p:blipFill>
        <p:spPr>
          <a:xfrm>
            <a:off x="64075" y="4320349"/>
            <a:ext cx="2009368" cy="736026"/>
          </a:xfrm>
          <a:prstGeom prst="rect">
            <a:avLst/>
          </a:prstGeom>
          <a:ln w="12700">
            <a:miter lim="400000"/>
          </a:ln>
        </p:spPr>
      </p:pic>
      <p:pic>
        <p:nvPicPr>
          <p:cNvPr id="174" name="Google Shape;93;p20" descr="Google Shape;93;p20"/>
          <p:cNvPicPr>
            <a:picLocks noChangeAspect="1"/>
          </p:cNvPicPr>
          <p:nvPr/>
        </p:nvPicPr>
        <p:blipFill>
          <a:blip r:embed="rId3">
            <a:extLst/>
          </a:blip>
          <a:stretch>
            <a:fillRect/>
          </a:stretch>
        </p:blipFill>
        <p:spPr>
          <a:xfrm>
            <a:off x="64099" y="4320349"/>
            <a:ext cx="2009327" cy="736026"/>
          </a:xfrm>
          <a:prstGeom prst="rect">
            <a:avLst/>
          </a:prstGeom>
          <a:ln w="12700">
            <a:miter lim="400000"/>
          </a:ln>
        </p:spPr>
      </p:pic>
      <p:sp>
        <p:nvSpPr>
          <p:cNvPr id="175" name="Slide Number"/>
          <p:cNvSpPr txBox="1"/>
          <p:nvPr>
            <p:ph type="sldNum" sz="quarter" idx="2"/>
          </p:nvPr>
        </p:nvSpPr>
        <p:spPr>
          <a:xfrm>
            <a:off x="8684345" y="4692391"/>
            <a:ext cx="336814"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bg>
      <p:bgPr>
        <a:solidFill>
          <a:srgbClr val="005F86"/>
        </a:solidFill>
      </p:bgPr>
    </p:bg>
    <p:spTree>
      <p:nvGrpSpPr>
        <p:cNvPr id="1" name=""/>
        <p:cNvGrpSpPr/>
        <p:nvPr/>
      </p:nvGrpSpPr>
      <p:grpSpPr>
        <a:xfrm>
          <a:off x="0" y="0"/>
          <a:ext cx="0" cy="0"/>
          <a:chOff x="0" y="0"/>
          <a:chExt cx="0" cy="0"/>
        </a:xfrm>
      </p:grpSpPr>
      <p:sp>
        <p:nvSpPr>
          <p:cNvPr id="182" name="Google Shape;95;p21"/>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183" name="Google Shape;96;p21"/>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184"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185"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186" name="Google Shape;99;p21"/>
          <p:cNvSpPr txBox="1"/>
          <p:nvPr>
            <p:ph type="body" sz="half" idx="21"/>
          </p:nvPr>
        </p:nvSpPr>
        <p:spPr>
          <a:xfrm>
            <a:off x="4939500" y="724199"/>
            <a:ext cx="3837000" cy="3721501"/>
          </a:xfrm>
          <a:prstGeom prst="rect">
            <a:avLst/>
          </a:prstGeom>
        </p:spPr>
        <p:txBody>
          <a:bodyPr anchor="ctr"/>
          <a:lstStyle/>
          <a:p>
            <a:pPr>
              <a:buClr>
                <a:srgbClr val="424242"/>
              </a:buClr>
              <a:buFont typeface="Helvetica"/>
              <a:defRPr>
                <a:solidFill>
                  <a:srgbClr val="424242"/>
                </a:solidFill>
                <a:latin typeface="Source Code Pro"/>
                <a:ea typeface="Source Code Pro"/>
                <a:cs typeface="Source Code Pro"/>
                <a:sym typeface="Source Code Pro"/>
              </a:defRPr>
            </a:pPr>
          </a:p>
        </p:txBody>
      </p:sp>
      <p:pic>
        <p:nvPicPr>
          <p:cNvPr id="187" name="Google Shape;101;p21" descr="Google Shape;101;p21"/>
          <p:cNvPicPr>
            <a:picLocks noChangeAspect="1"/>
          </p:cNvPicPr>
          <p:nvPr/>
        </p:nvPicPr>
        <p:blipFill>
          <a:blip r:embed="rId2">
            <a:extLst/>
          </a:blip>
          <a:stretch>
            <a:fillRect/>
          </a:stretch>
        </p:blipFill>
        <p:spPr>
          <a:xfrm>
            <a:off x="64075" y="4320349"/>
            <a:ext cx="2009368" cy="736026"/>
          </a:xfrm>
          <a:prstGeom prst="rect">
            <a:avLst/>
          </a:prstGeom>
          <a:ln w="12700">
            <a:miter lim="400000"/>
          </a:ln>
        </p:spPr>
      </p:pic>
      <p:sp>
        <p:nvSpPr>
          <p:cNvPr id="188"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195" name="Body Level One…"/>
          <p:cNvSpPr txBox="1"/>
          <p:nvPr>
            <p:ph type="body" sz="quarter" idx="1"/>
          </p:nvPr>
        </p:nvSpPr>
        <p:spPr>
          <a:xfrm>
            <a:off x="2280224" y="4230575"/>
            <a:ext cx="5998802" cy="605101"/>
          </a:xfrm>
          <a:prstGeom prst="rect">
            <a:avLst/>
          </a:prstGeom>
        </p:spPr>
        <p:txBody>
          <a:bodyPr anchor="ctr"/>
          <a:lstStyle>
            <a:lvl1pPr marL="228600" indent="0">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196" name="Google Shape;105;p22" descr="Google Shape;105;p22"/>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197"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204" name="Google Shape;107;p23"/>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205"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206" name="Body Level One…"/>
          <p:cNvSpPr txBox="1"/>
          <p:nvPr>
            <p:ph type="body" sz="half" idx="1"/>
          </p:nvPr>
        </p:nvSpPr>
        <p:spPr>
          <a:xfrm>
            <a:off x="311699" y="3152225"/>
            <a:ext cx="8520602" cy="1300800"/>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207" name="Google Shape;111;p23" descr="Google Shape;111;p23"/>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08"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pic>
        <p:nvPicPr>
          <p:cNvPr id="215" name="Google Shape;114;p24" descr="Google Shape;114;p24"/>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16"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3" name="Title Text"/>
          <p:cNvSpPr txBox="1"/>
          <p:nvPr>
            <p:ph type="title"/>
          </p:nvPr>
        </p:nvSpPr>
        <p:spPr>
          <a:xfrm>
            <a:off x="685800" y="457200"/>
            <a:ext cx="7772400" cy="857250"/>
          </a:xfrm>
          <a:prstGeom prst="rect">
            <a:avLst/>
          </a:prstGeom>
        </p:spPr>
        <p:txBody>
          <a:bodyPr anchor="ctr"/>
          <a:lstStyle>
            <a:lvl1pPr algn="ctr">
              <a:defRPr sz="3300">
                <a:solidFill>
                  <a:srgbClr val="424242"/>
                </a:solidFill>
                <a:latin typeface="Times New Roman"/>
                <a:ea typeface="Times New Roman"/>
                <a:cs typeface="Times New Roman"/>
                <a:sym typeface="Times New Roman"/>
              </a:defRPr>
            </a:lvl1pPr>
          </a:lstStyle>
          <a:p>
            <a:pPr/>
            <a:r>
              <a:t>Title Text</a:t>
            </a:r>
          </a:p>
        </p:txBody>
      </p:sp>
      <p:sp>
        <p:nvSpPr>
          <p:cNvPr id="224" name="Body Level One…"/>
          <p:cNvSpPr txBox="1"/>
          <p:nvPr>
            <p:ph type="body" idx="1"/>
          </p:nvPr>
        </p:nvSpPr>
        <p:spPr>
          <a:xfrm>
            <a:off x="685800" y="1485900"/>
            <a:ext cx="7772400" cy="3086100"/>
          </a:xfrm>
          <a:prstGeom prst="rect">
            <a:avLst/>
          </a:prstGeom>
        </p:spPr>
        <p:txBody>
          <a:bodyPr/>
          <a:lstStyle>
            <a:lvl1pPr marL="342900" indent="-32385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1pPr>
            <a:lvl2pPr marL="729342" indent="-348342">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2pPr>
            <a:lvl3pPr marL="1123950" indent="-38100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3pPr>
            <a:lvl4pPr marL="1531619" indent="-426719">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4pPr>
            <a:lvl5pPr marL="1874520" indent="-42672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225" name="Slide Number"/>
          <p:cNvSpPr txBox="1"/>
          <p:nvPr>
            <p:ph type="sldNum" sz="quarter" idx="2"/>
          </p:nvPr>
        </p:nvSpPr>
        <p:spPr>
          <a:xfrm>
            <a:off x="8912899" y="4800600"/>
            <a:ext cx="231101" cy="225705"/>
          </a:xfrm>
          <a:prstGeom prst="rect">
            <a:avLst/>
          </a:prstGeom>
        </p:spPr>
        <p:txBody>
          <a:bodyPr lIns="45699" tIns="45699" rIns="45699" bIns="45699" anchor="t"/>
          <a:lstStyle>
            <a:lvl1pPr>
              <a:defRPr>
                <a:solidFill>
                  <a:srgbClr val="E91D63"/>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CEE Layout">
    <p:spTree>
      <p:nvGrpSpPr>
        <p:cNvPr id="1" name=""/>
        <p:cNvGrpSpPr/>
        <p:nvPr/>
      </p:nvGrpSpPr>
      <p:grpSpPr>
        <a:xfrm>
          <a:off x="0" y="0"/>
          <a:ext cx="0" cy="0"/>
          <a:chOff x="0" y="0"/>
          <a:chExt cx="0" cy="0"/>
        </a:xfrm>
      </p:grpSpPr>
      <p:sp>
        <p:nvSpPr>
          <p:cNvPr id="232" name="Google Shape;120;p26"/>
          <p:cNvSpPr/>
          <p:nvPr/>
        </p:nvSpPr>
        <p:spPr>
          <a:xfrm rot="10800000">
            <a:off x="4226100" y="2933549"/>
            <a:ext cx="691801" cy="388502"/>
          </a:xfrm>
          <a:prstGeom prst="triangle">
            <a:avLst/>
          </a:prstGeom>
          <a:solidFill>
            <a:srgbClr val="005F86"/>
          </a:solidFill>
          <a:ln w="12700">
            <a:miter lim="400000"/>
          </a:ln>
        </p:spPr>
        <p:txBody>
          <a:bodyPr lIns="45719" rIns="45719" anchor="ctr"/>
          <a:lstStyle/>
          <a:p>
            <a:pPr/>
          </a:p>
        </p:txBody>
      </p:sp>
      <p:sp>
        <p:nvSpPr>
          <p:cNvPr id="233" name="Google Shape;121;p26"/>
          <p:cNvSpPr/>
          <p:nvPr/>
        </p:nvSpPr>
        <p:spPr>
          <a:xfrm>
            <a:off x="-25" y="0"/>
            <a:ext cx="9144001" cy="3124200"/>
          </a:xfrm>
          <a:prstGeom prst="rect">
            <a:avLst/>
          </a:prstGeom>
          <a:solidFill>
            <a:srgbClr val="005F86"/>
          </a:solidFill>
          <a:ln w="12700">
            <a:miter lim="400000"/>
          </a:ln>
        </p:spPr>
        <p:txBody>
          <a:bodyPr lIns="45719" rIns="45719" anchor="ctr"/>
          <a:lstStyle/>
          <a:p>
            <a:pPr/>
          </a:p>
        </p:txBody>
      </p:sp>
      <p:sp>
        <p:nvSpPr>
          <p:cNvPr id="234" name="Title Text"/>
          <p:cNvSpPr txBox="1"/>
          <p:nvPr>
            <p:ph type="title"/>
          </p:nvPr>
        </p:nvSpPr>
        <p:spPr>
          <a:xfrm>
            <a:off x="411174" y="644300"/>
            <a:ext cx="8282401" cy="2109000"/>
          </a:xfrm>
          <a:prstGeom prst="rect">
            <a:avLst/>
          </a:prstGeom>
        </p:spPr>
        <p:txBody>
          <a:bodyPr anchor="b"/>
          <a:lstStyle>
            <a:lvl1pPr algn="ctr">
              <a:defRPr sz="6000">
                <a:solidFill>
                  <a:srgbClr val="FFFFFF"/>
                </a:solidFill>
                <a:latin typeface="Oswald"/>
                <a:ea typeface="Oswald"/>
                <a:cs typeface="Oswald"/>
                <a:sym typeface="Oswald"/>
              </a:defRPr>
            </a:lvl1pPr>
          </a:lstStyle>
          <a:p>
            <a:pPr/>
            <a:r>
              <a:t>Title Text</a:t>
            </a:r>
          </a:p>
        </p:txBody>
      </p:sp>
      <p:sp>
        <p:nvSpPr>
          <p:cNvPr id="235" name="Body Level One…"/>
          <p:cNvSpPr txBox="1"/>
          <p:nvPr>
            <p:ph type="body" sz="half" idx="1"/>
          </p:nvPr>
        </p:nvSpPr>
        <p:spPr>
          <a:xfrm>
            <a:off x="411174" y="3398249"/>
            <a:ext cx="8282401" cy="1260601"/>
          </a:xfrm>
          <a:prstGeom prst="rect">
            <a:avLst/>
          </a:prstGeom>
        </p:spPr>
        <p:txBody>
          <a:bodyPr anchor="ctr"/>
          <a:lstStyle>
            <a:lvl1pPr marL="342900" indent="-228600" algn="ctr">
              <a:lnSpc>
                <a:spcPct val="100000"/>
              </a:lnSpc>
              <a:buClrTx/>
              <a:buSzTx/>
              <a:buFontTx/>
              <a:buNone/>
              <a:defRPr sz="3600">
                <a:solidFill>
                  <a:srgbClr val="424242"/>
                </a:solidFill>
                <a:latin typeface="Oswald"/>
                <a:ea typeface="Oswald"/>
                <a:cs typeface="Oswald"/>
                <a:sym typeface="Oswald"/>
              </a:defRPr>
            </a:lvl1pPr>
            <a:lvl2pPr marL="342900" indent="254000" algn="ctr">
              <a:lnSpc>
                <a:spcPct val="100000"/>
              </a:lnSpc>
              <a:buClrTx/>
              <a:buSzTx/>
              <a:buFontTx/>
              <a:buNone/>
              <a:defRPr sz="3600">
                <a:solidFill>
                  <a:srgbClr val="424242"/>
                </a:solidFill>
                <a:latin typeface="Oswald"/>
                <a:ea typeface="Oswald"/>
                <a:cs typeface="Oswald"/>
                <a:sym typeface="Oswald"/>
              </a:defRPr>
            </a:lvl2pPr>
            <a:lvl3pPr marL="342900" indent="711200" algn="ctr">
              <a:lnSpc>
                <a:spcPct val="100000"/>
              </a:lnSpc>
              <a:buClrTx/>
              <a:buSzTx/>
              <a:buFontTx/>
              <a:buNone/>
              <a:defRPr sz="3600">
                <a:solidFill>
                  <a:srgbClr val="424242"/>
                </a:solidFill>
                <a:latin typeface="Oswald"/>
                <a:ea typeface="Oswald"/>
                <a:cs typeface="Oswald"/>
                <a:sym typeface="Oswald"/>
              </a:defRPr>
            </a:lvl3pPr>
            <a:lvl4pPr marL="342900" indent="1168400" algn="ctr">
              <a:lnSpc>
                <a:spcPct val="100000"/>
              </a:lnSpc>
              <a:buClrTx/>
              <a:buSzTx/>
              <a:buFontTx/>
              <a:buNone/>
              <a:defRPr sz="3600">
                <a:solidFill>
                  <a:srgbClr val="424242"/>
                </a:solidFill>
                <a:latin typeface="Oswald"/>
                <a:ea typeface="Oswald"/>
                <a:cs typeface="Oswald"/>
                <a:sym typeface="Oswald"/>
              </a:defRPr>
            </a:lvl4pPr>
            <a:lvl5pPr marL="342900" indent="1625600" algn="ctr">
              <a:lnSpc>
                <a:spcPct val="100000"/>
              </a:lnSpc>
              <a:buClrTx/>
              <a:buSzTx/>
              <a:buFontTx/>
              <a:buNone/>
              <a:defRPr sz="36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236" name="Google Shape;125;p26" descr="Google Shape;125;p26"/>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37"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44" name="Google Shape;127;p27"/>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245"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246" name="Google Shape;130;p27" descr="Google Shape;130;p27"/>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47"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254" name="Google Shape;132;p28"/>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255"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256" name="Body Level One…"/>
          <p:cNvSpPr txBox="1"/>
          <p:nvPr>
            <p:ph type="body" idx="1"/>
          </p:nvPr>
        </p:nvSpPr>
        <p:spPr>
          <a:xfrm>
            <a:off x="311699" y="1468824"/>
            <a:ext cx="8520602" cy="3099901"/>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257" name="Google Shape;136;p28" descr="Google Shape;136;p28"/>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58"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265" name="Google Shape;138;p29"/>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266"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267" name="Body Level One…"/>
          <p:cNvSpPr txBox="1"/>
          <p:nvPr>
            <p:ph type="body" sz="half" idx="1"/>
          </p:nvPr>
        </p:nvSpPr>
        <p:spPr>
          <a:xfrm>
            <a:off x="311699" y="1468824"/>
            <a:ext cx="3999902" cy="3099901"/>
          </a:xfrm>
          <a:prstGeom prst="rect">
            <a:avLst/>
          </a:prstGeom>
        </p:spPr>
        <p:txBody>
          <a:bodyPr/>
          <a:lstStyle>
            <a:lvl1pPr indent="-317500">
              <a:buClr>
                <a:srgbClr val="424242"/>
              </a:buClr>
              <a:buSzPts val="1400"/>
              <a:buFont typeface="Helvetica"/>
              <a:defRPr sz="1400">
                <a:solidFill>
                  <a:srgbClr val="424242"/>
                </a:solidFill>
                <a:latin typeface="Source Code Pro"/>
                <a:ea typeface="Source Code Pro"/>
                <a:cs typeface="Source Code Pro"/>
                <a:sym typeface="Source Code Pro"/>
              </a:defRPr>
            </a:lvl1pPr>
            <a:lvl2pPr marL="965200" indent="-355600">
              <a:buClr>
                <a:srgbClr val="424242"/>
              </a:buClr>
              <a:buSzPts val="1400"/>
              <a:buFont typeface="Helvetica"/>
              <a:defRPr sz="1400">
                <a:solidFill>
                  <a:srgbClr val="424242"/>
                </a:solidFill>
                <a:latin typeface="Source Code Pro"/>
                <a:ea typeface="Source Code Pro"/>
                <a:cs typeface="Source Code Pro"/>
                <a:sym typeface="Source Code Pro"/>
              </a:defRPr>
            </a:lvl2pPr>
            <a:lvl3pPr marL="1422400" indent="-355600">
              <a:buClr>
                <a:srgbClr val="424242"/>
              </a:buClr>
              <a:buSzPts val="1400"/>
              <a:buFont typeface="Helvetica"/>
              <a:defRPr sz="1400">
                <a:solidFill>
                  <a:srgbClr val="424242"/>
                </a:solidFill>
                <a:latin typeface="Source Code Pro"/>
                <a:ea typeface="Source Code Pro"/>
                <a:cs typeface="Source Code Pro"/>
                <a:sym typeface="Source Code Pro"/>
              </a:defRPr>
            </a:lvl3pPr>
            <a:lvl4pPr marL="1879600" indent="-355600">
              <a:buClr>
                <a:srgbClr val="424242"/>
              </a:buClr>
              <a:buSzPts val="1400"/>
              <a:buFont typeface="Helvetica"/>
              <a:defRPr sz="1400">
                <a:solidFill>
                  <a:srgbClr val="424242"/>
                </a:solidFill>
                <a:latin typeface="Source Code Pro"/>
                <a:ea typeface="Source Code Pro"/>
                <a:cs typeface="Source Code Pro"/>
                <a:sym typeface="Source Code Pro"/>
              </a:defRPr>
            </a:lvl4pPr>
            <a:lvl5pPr marL="2336800" indent="-355600">
              <a:buClr>
                <a:srgbClr val="424242"/>
              </a:buClr>
              <a:buSzPts val="1400"/>
              <a:buFont typeface="Helvetica"/>
              <a:defRPr sz="14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268" name="Google Shape;141;p29"/>
          <p:cNvSpPr txBox="1"/>
          <p:nvPr>
            <p:ph type="body" sz="half" idx="21"/>
          </p:nvPr>
        </p:nvSpPr>
        <p:spPr>
          <a:xfrm>
            <a:off x="4832399" y="1468824"/>
            <a:ext cx="3999902" cy="3099902"/>
          </a:xfrm>
          <a:prstGeom prst="rect">
            <a:avLst/>
          </a:prstGeom>
        </p:spPr>
        <p:txBody>
          <a:bodyPr/>
          <a:lstStyle/>
          <a:p>
            <a:pPr indent="-317500">
              <a:buClr>
                <a:srgbClr val="424242"/>
              </a:buClr>
              <a:buSzPts val="1400"/>
              <a:buFont typeface="Helvetica"/>
              <a:defRPr sz="1400">
                <a:solidFill>
                  <a:srgbClr val="424242"/>
                </a:solidFill>
                <a:latin typeface="Source Code Pro"/>
                <a:ea typeface="Source Code Pro"/>
                <a:cs typeface="Source Code Pro"/>
                <a:sym typeface="Source Code Pro"/>
              </a:defRPr>
            </a:pPr>
          </a:p>
        </p:txBody>
      </p:sp>
      <p:pic>
        <p:nvPicPr>
          <p:cNvPr id="269" name="Google Shape;143;p29" descr="Google Shape;143;p29"/>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70"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77"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278" name="Google Shape;147;p30" descr="Google Shape;147;p30"/>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79"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286" name="Google Shape;149;p31"/>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287"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288" name="Body Level One…"/>
          <p:cNvSpPr txBox="1"/>
          <p:nvPr>
            <p:ph type="body" sz="quarter" idx="1"/>
          </p:nvPr>
        </p:nvSpPr>
        <p:spPr>
          <a:xfrm>
            <a:off x="311699" y="1618204"/>
            <a:ext cx="2808001" cy="2950800"/>
          </a:xfrm>
          <a:prstGeom prst="rect">
            <a:avLst/>
          </a:prstGeom>
        </p:spPr>
        <p:txBody>
          <a:bodyPr/>
          <a:lstStyle>
            <a:lvl1pPr indent="-304800">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400" indent="-304800">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600" indent="-304800">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800" indent="-304800">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6000" indent="-304800">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289" name="Google Shape;153;p31" descr="Google Shape;153;p31"/>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290"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297" name="Title Text"/>
          <p:cNvSpPr txBox="1"/>
          <p:nvPr>
            <p:ph type="title"/>
          </p:nvPr>
        </p:nvSpPr>
        <p:spPr>
          <a:xfrm>
            <a:off x="490250" y="528899"/>
            <a:ext cx="5678100"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298" name="Google Shape;157;p32" descr="Google Shape;157;p32"/>
          <p:cNvPicPr>
            <a:picLocks noChangeAspect="1"/>
          </p:cNvPicPr>
          <p:nvPr/>
        </p:nvPicPr>
        <p:blipFill>
          <a:blip r:embed="rId2">
            <a:extLst/>
          </a:blip>
          <a:stretch>
            <a:fillRect/>
          </a:stretch>
        </p:blipFill>
        <p:spPr>
          <a:xfrm>
            <a:off x="64075" y="4320349"/>
            <a:ext cx="2009368" cy="736026"/>
          </a:xfrm>
          <a:prstGeom prst="rect">
            <a:avLst/>
          </a:prstGeom>
          <a:ln w="12700">
            <a:miter lim="400000"/>
          </a:ln>
        </p:spPr>
      </p:pic>
      <p:pic>
        <p:nvPicPr>
          <p:cNvPr id="299" name="Google Shape;158;p32" descr="Google Shape;158;p32"/>
          <p:cNvPicPr>
            <a:picLocks noChangeAspect="1"/>
          </p:cNvPicPr>
          <p:nvPr/>
        </p:nvPicPr>
        <p:blipFill>
          <a:blip r:embed="rId3">
            <a:extLst/>
          </a:blip>
          <a:stretch>
            <a:fillRect/>
          </a:stretch>
        </p:blipFill>
        <p:spPr>
          <a:xfrm>
            <a:off x="64099" y="4320349"/>
            <a:ext cx="2009327" cy="736026"/>
          </a:xfrm>
          <a:prstGeom prst="rect">
            <a:avLst/>
          </a:prstGeom>
          <a:ln w="12700">
            <a:miter lim="400000"/>
          </a:ln>
        </p:spPr>
      </p:pic>
      <p:sp>
        <p:nvSpPr>
          <p:cNvPr id="300" name="Slide Number"/>
          <p:cNvSpPr txBox="1"/>
          <p:nvPr>
            <p:ph type="sldNum" sz="quarter" idx="2"/>
          </p:nvPr>
        </p:nvSpPr>
        <p:spPr>
          <a:xfrm>
            <a:off x="8684345" y="4692391"/>
            <a:ext cx="336814"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307" name="Google Shape;160;p33"/>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308" name="Google Shape;161;p33"/>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309"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310"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311" name="Google Shape;164;p33"/>
          <p:cNvSpPr txBox="1"/>
          <p:nvPr>
            <p:ph type="body" sz="half" idx="21"/>
          </p:nvPr>
        </p:nvSpPr>
        <p:spPr>
          <a:xfrm>
            <a:off x="4939500" y="724199"/>
            <a:ext cx="3837000" cy="3721501"/>
          </a:xfrm>
          <a:prstGeom prst="rect">
            <a:avLst/>
          </a:prstGeom>
        </p:spPr>
        <p:txBody>
          <a:bodyPr anchor="ctr"/>
          <a:lstStyle/>
          <a:p>
            <a:pPr>
              <a:buClr>
                <a:srgbClr val="424242"/>
              </a:buClr>
              <a:buFont typeface="Helvetica"/>
              <a:defRPr>
                <a:solidFill>
                  <a:srgbClr val="424242"/>
                </a:solidFill>
                <a:latin typeface="Source Code Pro"/>
                <a:ea typeface="Source Code Pro"/>
                <a:cs typeface="Source Code Pro"/>
                <a:sym typeface="Source Code Pro"/>
              </a:defRPr>
            </a:pPr>
          </a:p>
        </p:txBody>
      </p:sp>
      <p:pic>
        <p:nvPicPr>
          <p:cNvPr id="312" name="Google Shape;166;p33" descr="Google Shape;166;p33"/>
          <p:cNvPicPr>
            <a:picLocks noChangeAspect="1"/>
          </p:cNvPicPr>
          <p:nvPr/>
        </p:nvPicPr>
        <p:blipFill>
          <a:blip r:embed="rId2">
            <a:extLst/>
          </a:blip>
          <a:stretch>
            <a:fillRect/>
          </a:stretch>
        </p:blipFill>
        <p:spPr>
          <a:xfrm>
            <a:off x="64075" y="4320349"/>
            <a:ext cx="2009368" cy="736026"/>
          </a:xfrm>
          <a:prstGeom prst="rect">
            <a:avLst/>
          </a:prstGeom>
          <a:ln w="12700">
            <a:miter lim="400000"/>
          </a:ln>
        </p:spPr>
      </p:pic>
      <p:pic>
        <p:nvPicPr>
          <p:cNvPr id="313" name="Google Shape;167;p33" descr="Google Shape;167;p33"/>
          <p:cNvPicPr>
            <a:picLocks noChangeAspect="1"/>
          </p:cNvPicPr>
          <p:nvPr/>
        </p:nvPicPr>
        <p:blipFill>
          <a:blip r:embed="rId3">
            <a:extLst/>
          </a:blip>
          <a:stretch>
            <a:fillRect/>
          </a:stretch>
        </p:blipFill>
        <p:spPr>
          <a:xfrm>
            <a:off x="63449" y="4320340"/>
            <a:ext cx="2010617" cy="736039"/>
          </a:xfrm>
          <a:prstGeom prst="rect">
            <a:avLst/>
          </a:prstGeom>
          <a:ln w="12700">
            <a:miter lim="400000"/>
          </a:ln>
        </p:spPr>
      </p:pic>
      <p:sp>
        <p:nvSpPr>
          <p:cNvPr id="314"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321" name="Body Level One…"/>
          <p:cNvSpPr txBox="1"/>
          <p:nvPr>
            <p:ph type="body" sz="quarter" idx="1"/>
          </p:nvPr>
        </p:nvSpPr>
        <p:spPr>
          <a:xfrm>
            <a:off x="2280224" y="4230575"/>
            <a:ext cx="5998802" cy="605101"/>
          </a:xfrm>
          <a:prstGeom prst="rect">
            <a:avLst/>
          </a:prstGeom>
        </p:spPr>
        <p:txBody>
          <a:bodyPr anchor="ctr"/>
          <a:lstStyle>
            <a:lvl1pPr marL="228600" indent="0">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322" name="Google Shape;171;p34" descr="Google Shape;171;p34"/>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323"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330" name="Google Shape;173;p35"/>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331"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332" name="Body Level One…"/>
          <p:cNvSpPr txBox="1"/>
          <p:nvPr>
            <p:ph type="body" sz="half" idx="1"/>
          </p:nvPr>
        </p:nvSpPr>
        <p:spPr>
          <a:xfrm>
            <a:off x="311699" y="3152225"/>
            <a:ext cx="8520602" cy="1300800"/>
          </a:xfrm>
          <a:prstGeom prst="rect">
            <a:avLst/>
          </a:prstGeom>
        </p:spPr>
        <p:txBody>
          <a:bodyPr/>
          <a:lstStyle>
            <a:lvl1pPr>
              <a:buClr>
                <a:srgbClr val="424242"/>
              </a:buClr>
              <a:buFont typeface="Helvetica"/>
              <a:defRPr>
                <a:solidFill>
                  <a:srgbClr val="424242"/>
                </a:solidFill>
                <a:latin typeface="Source Code Pro"/>
                <a:ea typeface="Source Code Pro"/>
                <a:cs typeface="Source Code Pro"/>
                <a:sym typeface="Source Code Pro"/>
              </a:defRPr>
            </a:lvl1pPr>
            <a:lvl2pPr>
              <a:buClr>
                <a:srgbClr val="424242"/>
              </a:buClr>
              <a:buFont typeface="Helvetica"/>
              <a:defRPr>
                <a:solidFill>
                  <a:srgbClr val="424242"/>
                </a:solidFill>
                <a:latin typeface="Source Code Pro"/>
                <a:ea typeface="Source Code Pro"/>
                <a:cs typeface="Source Code Pro"/>
                <a:sym typeface="Source Code Pro"/>
              </a:defRPr>
            </a:lvl2pPr>
            <a:lvl3pPr>
              <a:buClr>
                <a:srgbClr val="424242"/>
              </a:buClr>
              <a:buFont typeface="Helvetica"/>
              <a:defRPr>
                <a:solidFill>
                  <a:srgbClr val="424242"/>
                </a:solidFill>
                <a:latin typeface="Source Code Pro"/>
                <a:ea typeface="Source Code Pro"/>
                <a:cs typeface="Source Code Pro"/>
                <a:sym typeface="Source Code Pro"/>
              </a:defRPr>
            </a:lvl3pPr>
            <a:lvl4pPr>
              <a:buClr>
                <a:srgbClr val="424242"/>
              </a:buClr>
              <a:buFont typeface="Helvetica"/>
              <a:defRPr>
                <a:solidFill>
                  <a:srgbClr val="424242"/>
                </a:solidFill>
                <a:latin typeface="Source Code Pro"/>
                <a:ea typeface="Source Code Pro"/>
                <a:cs typeface="Source Code Pro"/>
                <a:sym typeface="Source Code Pro"/>
              </a:defRPr>
            </a:lvl4pPr>
            <a:lvl5pPr>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333" name="Google Shape;177;p35" descr="Google Shape;177;p35"/>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334"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pic>
        <p:nvPicPr>
          <p:cNvPr id="341" name="Google Shape;180;p36" descr="Google Shape;180;p36"/>
          <p:cNvPicPr>
            <a:picLocks noChangeAspect="1"/>
          </p:cNvPicPr>
          <p:nvPr/>
        </p:nvPicPr>
        <p:blipFill>
          <a:blip r:embed="rId2">
            <a:extLst/>
          </a:blip>
          <a:stretch>
            <a:fillRect/>
          </a:stretch>
        </p:blipFill>
        <p:spPr>
          <a:xfrm>
            <a:off x="76187" y="4331265"/>
            <a:ext cx="2010617" cy="736039"/>
          </a:xfrm>
          <a:prstGeom prst="rect">
            <a:avLst/>
          </a:prstGeom>
          <a:ln w="12700">
            <a:miter lim="400000"/>
          </a:ln>
        </p:spPr>
      </p:pic>
      <p:sp>
        <p:nvSpPr>
          <p:cNvPr id="342" name="Slide Number"/>
          <p:cNvSpPr txBox="1"/>
          <p:nvPr>
            <p:ph type="sldNum" sz="quarter" idx="2"/>
          </p:nvPr>
        </p:nvSpPr>
        <p:spPr>
          <a:xfrm>
            <a:off x="8684345" y="4692391"/>
            <a:ext cx="336814"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49" name="Title Text"/>
          <p:cNvSpPr txBox="1"/>
          <p:nvPr>
            <p:ph type="title"/>
          </p:nvPr>
        </p:nvSpPr>
        <p:spPr>
          <a:xfrm>
            <a:off x="685800" y="457200"/>
            <a:ext cx="7772400" cy="857250"/>
          </a:xfrm>
          <a:prstGeom prst="rect">
            <a:avLst/>
          </a:prstGeom>
        </p:spPr>
        <p:txBody>
          <a:bodyPr anchor="ctr"/>
          <a:lstStyle>
            <a:lvl1pPr algn="ctr">
              <a:defRPr sz="3300">
                <a:solidFill>
                  <a:srgbClr val="424242"/>
                </a:solidFill>
                <a:latin typeface="Times New Roman"/>
                <a:ea typeface="Times New Roman"/>
                <a:cs typeface="Times New Roman"/>
                <a:sym typeface="Times New Roman"/>
              </a:defRPr>
            </a:lvl1pPr>
          </a:lstStyle>
          <a:p>
            <a:pPr/>
            <a:r>
              <a:t>Title Text</a:t>
            </a:r>
          </a:p>
        </p:txBody>
      </p:sp>
      <p:sp>
        <p:nvSpPr>
          <p:cNvPr id="350" name="Body Level One…"/>
          <p:cNvSpPr txBox="1"/>
          <p:nvPr>
            <p:ph type="body" idx="1"/>
          </p:nvPr>
        </p:nvSpPr>
        <p:spPr>
          <a:xfrm>
            <a:off x="685800" y="1485900"/>
            <a:ext cx="7772400" cy="3086100"/>
          </a:xfrm>
          <a:prstGeom prst="rect">
            <a:avLst/>
          </a:prstGeom>
        </p:spPr>
        <p:txBody>
          <a:bodyPr/>
          <a:lstStyle>
            <a:lvl1pPr marL="342900" indent="-32385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1pPr>
            <a:lvl2pPr marL="729342" indent="-348342">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2pPr>
            <a:lvl3pPr marL="1123950" indent="-38100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3pPr>
            <a:lvl4pPr marL="1531619" indent="-426719">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4pPr>
            <a:lvl5pPr marL="1874520" indent="-42672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351" name="Slide Number"/>
          <p:cNvSpPr txBox="1"/>
          <p:nvPr>
            <p:ph type="sldNum" sz="quarter" idx="2"/>
          </p:nvPr>
        </p:nvSpPr>
        <p:spPr>
          <a:xfrm>
            <a:off x="8912899" y="4800600"/>
            <a:ext cx="231101" cy="225705"/>
          </a:xfrm>
          <a:prstGeom prst="rect">
            <a:avLst/>
          </a:prstGeom>
        </p:spPr>
        <p:txBody>
          <a:bodyPr lIns="45699" tIns="45699" rIns="45699" bIns="45699" anchor="t"/>
          <a:lstStyle>
            <a:lvl1pPr>
              <a:defRPr>
                <a:solidFill>
                  <a:srgbClr val="E91D63"/>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CEE Layout">
    <p:spTree>
      <p:nvGrpSpPr>
        <p:cNvPr id="1" name=""/>
        <p:cNvGrpSpPr/>
        <p:nvPr/>
      </p:nvGrpSpPr>
      <p:grpSpPr>
        <a:xfrm>
          <a:off x="0" y="0"/>
          <a:ext cx="0" cy="0"/>
          <a:chOff x="0" y="0"/>
          <a:chExt cx="0" cy="0"/>
        </a:xfrm>
      </p:grpSpPr>
      <p:sp>
        <p:nvSpPr>
          <p:cNvPr id="358" name="Google Shape;55;p14"/>
          <p:cNvSpPr/>
          <p:nvPr/>
        </p:nvSpPr>
        <p:spPr>
          <a:xfrm rot="10800000">
            <a:off x="4226100" y="2933549"/>
            <a:ext cx="691801" cy="388502"/>
          </a:xfrm>
          <a:prstGeom prst="triangle">
            <a:avLst/>
          </a:prstGeom>
          <a:solidFill>
            <a:srgbClr val="005F86"/>
          </a:solidFill>
          <a:ln w="12700">
            <a:miter lim="400000"/>
          </a:ln>
        </p:spPr>
        <p:txBody>
          <a:bodyPr lIns="45719" rIns="45719" anchor="ctr"/>
          <a:lstStyle/>
          <a:p>
            <a:pPr/>
          </a:p>
        </p:txBody>
      </p:sp>
      <p:sp>
        <p:nvSpPr>
          <p:cNvPr id="359" name="Google Shape;56;p14"/>
          <p:cNvSpPr/>
          <p:nvPr/>
        </p:nvSpPr>
        <p:spPr>
          <a:xfrm>
            <a:off x="-25" y="0"/>
            <a:ext cx="9144001" cy="3124200"/>
          </a:xfrm>
          <a:prstGeom prst="rect">
            <a:avLst/>
          </a:prstGeom>
          <a:solidFill>
            <a:srgbClr val="005F86"/>
          </a:solidFill>
          <a:ln w="12700">
            <a:miter lim="400000"/>
          </a:ln>
        </p:spPr>
        <p:txBody>
          <a:bodyPr lIns="45719" rIns="45719" anchor="ctr"/>
          <a:lstStyle/>
          <a:p>
            <a:pPr/>
          </a:p>
        </p:txBody>
      </p:sp>
      <p:sp>
        <p:nvSpPr>
          <p:cNvPr id="360" name="Title Text"/>
          <p:cNvSpPr txBox="1"/>
          <p:nvPr>
            <p:ph type="title"/>
          </p:nvPr>
        </p:nvSpPr>
        <p:spPr>
          <a:xfrm>
            <a:off x="411174" y="644300"/>
            <a:ext cx="8282401" cy="2109000"/>
          </a:xfrm>
          <a:prstGeom prst="rect">
            <a:avLst/>
          </a:prstGeom>
        </p:spPr>
        <p:txBody>
          <a:bodyPr anchor="b"/>
          <a:lstStyle>
            <a:lvl1pPr algn="ctr">
              <a:defRPr sz="6000">
                <a:solidFill>
                  <a:srgbClr val="FFFFFF"/>
                </a:solidFill>
                <a:latin typeface="Oswald"/>
                <a:ea typeface="Oswald"/>
                <a:cs typeface="Oswald"/>
                <a:sym typeface="Oswald"/>
              </a:defRPr>
            </a:lvl1pPr>
          </a:lstStyle>
          <a:p>
            <a:pPr/>
            <a:r>
              <a:t>Title Text</a:t>
            </a:r>
          </a:p>
        </p:txBody>
      </p:sp>
      <p:sp>
        <p:nvSpPr>
          <p:cNvPr id="361" name="Body Level One…"/>
          <p:cNvSpPr txBox="1"/>
          <p:nvPr>
            <p:ph type="body" sz="half" idx="1"/>
          </p:nvPr>
        </p:nvSpPr>
        <p:spPr>
          <a:xfrm>
            <a:off x="411174" y="3398249"/>
            <a:ext cx="8282401" cy="1260601"/>
          </a:xfrm>
          <a:prstGeom prst="rect">
            <a:avLst/>
          </a:prstGeom>
        </p:spPr>
        <p:txBody>
          <a:bodyPr anchor="ctr"/>
          <a:lstStyle>
            <a:lvl1pPr marL="342900" indent="-228600" algn="ctr">
              <a:lnSpc>
                <a:spcPct val="100000"/>
              </a:lnSpc>
              <a:buClrTx/>
              <a:buSzTx/>
              <a:buFontTx/>
              <a:buNone/>
              <a:defRPr sz="3600">
                <a:solidFill>
                  <a:srgbClr val="424242"/>
                </a:solidFill>
                <a:latin typeface="Oswald"/>
                <a:ea typeface="Oswald"/>
                <a:cs typeface="Oswald"/>
                <a:sym typeface="Oswald"/>
              </a:defRPr>
            </a:lvl1pPr>
            <a:lvl2pPr marL="342900" indent="254000" algn="ctr">
              <a:lnSpc>
                <a:spcPct val="100000"/>
              </a:lnSpc>
              <a:buClrTx/>
              <a:buSzTx/>
              <a:buFontTx/>
              <a:buNone/>
              <a:defRPr sz="3600">
                <a:solidFill>
                  <a:srgbClr val="424242"/>
                </a:solidFill>
                <a:latin typeface="Oswald"/>
                <a:ea typeface="Oswald"/>
                <a:cs typeface="Oswald"/>
                <a:sym typeface="Oswald"/>
              </a:defRPr>
            </a:lvl2pPr>
            <a:lvl3pPr marL="342900" indent="711200" algn="ctr">
              <a:lnSpc>
                <a:spcPct val="100000"/>
              </a:lnSpc>
              <a:buClrTx/>
              <a:buSzTx/>
              <a:buFontTx/>
              <a:buNone/>
              <a:defRPr sz="3600">
                <a:solidFill>
                  <a:srgbClr val="424242"/>
                </a:solidFill>
                <a:latin typeface="Oswald"/>
                <a:ea typeface="Oswald"/>
                <a:cs typeface="Oswald"/>
                <a:sym typeface="Oswald"/>
              </a:defRPr>
            </a:lvl3pPr>
            <a:lvl4pPr marL="342900" indent="1168400" algn="ctr">
              <a:lnSpc>
                <a:spcPct val="100000"/>
              </a:lnSpc>
              <a:buClrTx/>
              <a:buSzTx/>
              <a:buFontTx/>
              <a:buNone/>
              <a:defRPr sz="3600">
                <a:solidFill>
                  <a:srgbClr val="424242"/>
                </a:solidFill>
                <a:latin typeface="Oswald"/>
                <a:ea typeface="Oswald"/>
                <a:cs typeface="Oswald"/>
                <a:sym typeface="Oswald"/>
              </a:defRPr>
            </a:lvl4pPr>
            <a:lvl5pPr marL="342900" indent="1625600" algn="ctr">
              <a:lnSpc>
                <a:spcPct val="100000"/>
              </a:lnSpc>
              <a:buClrTx/>
              <a:buSzTx/>
              <a:buFontTx/>
              <a:buNone/>
              <a:defRPr sz="36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362" name="Google Shape;60;p14" descr="Google Shape;60;p14"/>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363"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70" name="Google Shape;62;p15"/>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371"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372" name="Google Shape;65;p15" descr="Google Shape;65;p15"/>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373"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380" name="Google Shape;73;p17"/>
          <p:cNvSpPr/>
          <p:nvPr/>
        </p:nvSpPr>
        <p:spPr>
          <a:xfrm>
            <a:off x="429200" y="1275576"/>
            <a:ext cx="614101" cy="1"/>
          </a:xfrm>
          <a:prstGeom prst="line">
            <a:avLst/>
          </a:prstGeom>
          <a:ln w="19050">
            <a:solidFill>
              <a:srgbClr val="424242"/>
            </a:solidFill>
            <a:prstDash val="lgDash"/>
          </a:ln>
        </p:spPr>
        <p:txBody>
          <a:bodyPr lIns="45719" rIns="45719"/>
          <a:lstStyle/>
          <a:p>
            <a:pPr/>
          </a:p>
        </p:txBody>
      </p:sp>
      <p:sp>
        <p:nvSpPr>
          <p:cNvPr id="381"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sp>
        <p:nvSpPr>
          <p:cNvPr id="382" name="Body Level One…"/>
          <p:cNvSpPr txBox="1"/>
          <p:nvPr>
            <p:ph type="body" sz="half" idx="1"/>
          </p:nvPr>
        </p:nvSpPr>
        <p:spPr>
          <a:xfrm>
            <a:off x="311701" y="1468824"/>
            <a:ext cx="3999901" cy="3099901"/>
          </a:xfrm>
          <a:prstGeom prst="rect">
            <a:avLst/>
          </a:prstGeom>
        </p:spPr>
        <p:txBody>
          <a:bodyPr/>
          <a:lstStyle>
            <a:lvl1pPr marL="457189" indent="-317492">
              <a:buClr>
                <a:srgbClr val="424242"/>
              </a:buClr>
              <a:buSzPts val="1400"/>
              <a:buFont typeface="Helvetica"/>
              <a:defRPr sz="1400">
                <a:solidFill>
                  <a:srgbClr val="424242"/>
                </a:solidFill>
                <a:latin typeface="Source Code Pro"/>
                <a:ea typeface="Source Code Pro"/>
                <a:cs typeface="Source Code Pro"/>
                <a:sym typeface="Source Code Pro"/>
              </a:defRPr>
            </a:lvl1pPr>
            <a:lvl2pPr marL="965175" indent="-355590">
              <a:buClr>
                <a:srgbClr val="424242"/>
              </a:buClr>
              <a:buSzPts val="1400"/>
              <a:buFont typeface="Helvetica"/>
              <a:defRPr sz="1400">
                <a:solidFill>
                  <a:srgbClr val="424242"/>
                </a:solidFill>
                <a:latin typeface="Source Code Pro"/>
                <a:ea typeface="Source Code Pro"/>
                <a:cs typeface="Source Code Pro"/>
                <a:sym typeface="Source Code Pro"/>
              </a:defRPr>
            </a:lvl2pPr>
            <a:lvl3pPr marL="1422364" indent="-355590">
              <a:buClr>
                <a:srgbClr val="424242"/>
              </a:buClr>
              <a:buSzPts val="1400"/>
              <a:buFont typeface="Helvetica"/>
              <a:defRPr sz="1400">
                <a:solidFill>
                  <a:srgbClr val="424242"/>
                </a:solidFill>
                <a:latin typeface="Source Code Pro"/>
                <a:ea typeface="Source Code Pro"/>
                <a:cs typeface="Source Code Pro"/>
                <a:sym typeface="Source Code Pro"/>
              </a:defRPr>
            </a:lvl3pPr>
            <a:lvl4pPr marL="1879552" indent="-355590">
              <a:buClr>
                <a:srgbClr val="424242"/>
              </a:buClr>
              <a:buSzPts val="1400"/>
              <a:buFont typeface="Helvetica"/>
              <a:defRPr sz="1400">
                <a:solidFill>
                  <a:srgbClr val="424242"/>
                </a:solidFill>
                <a:latin typeface="Source Code Pro"/>
                <a:ea typeface="Source Code Pro"/>
                <a:cs typeface="Source Code Pro"/>
                <a:sym typeface="Source Code Pro"/>
              </a:defRPr>
            </a:lvl4pPr>
            <a:lvl5pPr marL="2336741" indent="-355590">
              <a:buClr>
                <a:srgbClr val="424242"/>
              </a:buClr>
              <a:buSzPts val="1400"/>
              <a:buFont typeface="Helvetica"/>
              <a:defRPr sz="14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383" name="Google Shape;76;p17"/>
          <p:cNvSpPr txBox="1"/>
          <p:nvPr>
            <p:ph type="body" sz="half" idx="21"/>
          </p:nvPr>
        </p:nvSpPr>
        <p:spPr>
          <a:xfrm>
            <a:off x="4832401" y="1468824"/>
            <a:ext cx="3999901" cy="3099902"/>
          </a:xfrm>
          <a:prstGeom prst="rect">
            <a:avLst/>
          </a:prstGeom>
        </p:spPr>
        <p:txBody>
          <a:bodyPr/>
          <a:lstStyle/>
          <a:p>
            <a:pPr marL="457189" indent="-317492">
              <a:buClr>
                <a:srgbClr val="424242"/>
              </a:buClr>
              <a:buSzPts val="1400"/>
              <a:buFont typeface="Helvetica"/>
              <a:defRPr sz="1400">
                <a:solidFill>
                  <a:srgbClr val="424242"/>
                </a:solidFill>
                <a:latin typeface="Source Code Pro"/>
                <a:ea typeface="Source Code Pro"/>
                <a:cs typeface="Source Code Pro"/>
                <a:sym typeface="Source Code Pro"/>
              </a:defRPr>
            </a:pPr>
          </a:p>
        </p:txBody>
      </p:sp>
      <p:pic>
        <p:nvPicPr>
          <p:cNvPr id="384" name="Google Shape;78;p17" descr="Google Shape;78;p17"/>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385"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92"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393" name="Google Shape;82;p18" descr="Google Shape;82;p18"/>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394"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401" name="Google Shape;84;p19"/>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402"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403" name="Body Level One…"/>
          <p:cNvSpPr txBox="1"/>
          <p:nvPr>
            <p:ph type="body" sz="quarter" idx="1"/>
          </p:nvPr>
        </p:nvSpPr>
        <p:spPr>
          <a:xfrm>
            <a:off x="311699" y="1618204"/>
            <a:ext cx="2808001" cy="2950800"/>
          </a:xfrm>
          <a:prstGeom prst="rect">
            <a:avLst/>
          </a:prstGeom>
        </p:spPr>
        <p:txBody>
          <a:bodyPr/>
          <a:lstStyle>
            <a:lvl1pPr marL="457189" indent="-304792">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377" indent="-304792">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565" indent="-304791">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754" indent="-304792">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5943" indent="-304792">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404" name="Google Shape;88;p19" descr="Google Shape;88;p19"/>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05"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bg>
      <p:bgPr>
        <a:solidFill>
          <a:srgbClr val="999999"/>
        </a:solidFill>
      </p:bgPr>
    </p:bg>
    <p:spTree>
      <p:nvGrpSpPr>
        <p:cNvPr id="1" name=""/>
        <p:cNvGrpSpPr/>
        <p:nvPr/>
      </p:nvGrpSpPr>
      <p:grpSpPr>
        <a:xfrm>
          <a:off x="0" y="0"/>
          <a:ext cx="0" cy="0"/>
          <a:chOff x="0" y="0"/>
          <a:chExt cx="0" cy="0"/>
        </a:xfrm>
      </p:grpSpPr>
      <p:sp>
        <p:nvSpPr>
          <p:cNvPr id="412" name="Title Text"/>
          <p:cNvSpPr txBox="1"/>
          <p:nvPr>
            <p:ph type="title"/>
          </p:nvPr>
        </p:nvSpPr>
        <p:spPr>
          <a:xfrm>
            <a:off x="490250" y="528899"/>
            <a:ext cx="5678101"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413" name="Google Shape;92;p20" descr="Google Shape;92;p20"/>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414" name="Google Shape;93;p20" descr="Google Shape;93;p20"/>
          <p:cNvPicPr>
            <a:picLocks noChangeAspect="1"/>
          </p:cNvPicPr>
          <p:nvPr/>
        </p:nvPicPr>
        <p:blipFill>
          <a:blip r:embed="rId3">
            <a:extLst/>
          </a:blip>
          <a:stretch>
            <a:fillRect/>
          </a:stretch>
        </p:blipFill>
        <p:spPr>
          <a:xfrm>
            <a:off x="64100" y="4320352"/>
            <a:ext cx="2009328" cy="736026"/>
          </a:xfrm>
          <a:prstGeom prst="rect">
            <a:avLst/>
          </a:prstGeom>
          <a:ln w="12700">
            <a:miter lim="400000"/>
          </a:ln>
        </p:spPr>
      </p:pic>
      <p:sp>
        <p:nvSpPr>
          <p:cNvPr id="415" name="Slide Number"/>
          <p:cNvSpPr txBox="1"/>
          <p:nvPr>
            <p:ph type="sldNum" sz="quarter" idx="2"/>
          </p:nvPr>
        </p:nvSpPr>
        <p:spPr>
          <a:xfrm>
            <a:off x="8684346" y="4692391"/>
            <a:ext cx="336813"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bg>
      <p:bgPr>
        <a:solidFill>
          <a:srgbClr val="005F86"/>
        </a:solidFill>
      </p:bgPr>
    </p:bg>
    <p:spTree>
      <p:nvGrpSpPr>
        <p:cNvPr id="1" name=""/>
        <p:cNvGrpSpPr/>
        <p:nvPr/>
      </p:nvGrpSpPr>
      <p:grpSpPr>
        <a:xfrm>
          <a:off x="0" y="0"/>
          <a:ext cx="0" cy="0"/>
          <a:chOff x="0" y="0"/>
          <a:chExt cx="0" cy="0"/>
        </a:xfrm>
      </p:grpSpPr>
      <p:sp>
        <p:nvSpPr>
          <p:cNvPr id="422" name="Google Shape;95;p21"/>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423" name="Google Shape;96;p21"/>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424"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425"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426" name="Google Shape;99;p21"/>
          <p:cNvSpPr txBox="1"/>
          <p:nvPr>
            <p:ph type="body" sz="half" idx="21"/>
          </p:nvPr>
        </p:nvSpPr>
        <p:spPr>
          <a:xfrm>
            <a:off x="4939500" y="724199"/>
            <a:ext cx="3837000" cy="3721501"/>
          </a:xfrm>
          <a:prstGeom prst="rect">
            <a:avLst/>
          </a:prstGeom>
        </p:spPr>
        <p:txBody>
          <a:bodyPr anchor="ctr"/>
          <a:lstStyle/>
          <a:p>
            <a:pPr marL="457189" indent="-342890">
              <a:buClr>
                <a:srgbClr val="424242"/>
              </a:buClr>
              <a:buFont typeface="Helvetica"/>
              <a:defRPr>
                <a:solidFill>
                  <a:srgbClr val="424242"/>
                </a:solidFill>
                <a:latin typeface="Source Code Pro"/>
                <a:ea typeface="Source Code Pro"/>
                <a:cs typeface="Source Code Pro"/>
                <a:sym typeface="Source Code Pro"/>
              </a:defRPr>
            </a:pPr>
          </a:p>
        </p:txBody>
      </p:sp>
      <p:pic>
        <p:nvPicPr>
          <p:cNvPr id="427" name="Google Shape;101;p21" descr="Google Shape;101;p21"/>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sp>
        <p:nvSpPr>
          <p:cNvPr id="42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435" name="Body Level One…"/>
          <p:cNvSpPr txBox="1"/>
          <p:nvPr>
            <p:ph type="body" sz="quarter" idx="1"/>
          </p:nvPr>
        </p:nvSpPr>
        <p:spPr>
          <a:xfrm>
            <a:off x="2280224" y="4230575"/>
            <a:ext cx="5998802" cy="605101"/>
          </a:xfrm>
          <a:prstGeom prst="rect">
            <a:avLst/>
          </a:prstGeom>
        </p:spPr>
        <p:txBody>
          <a:bodyPr anchor="ctr"/>
          <a:lstStyle>
            <a:lvl1pPr marL="228593" indent="1">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436" name="Google Shape;105;p22" descr="Google Shape;105;p22"/>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37"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444" name="Google Shape;107;p23"/>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445"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446" name="Body Level One…"/>
          <p:cNvSpPr txBox="1"/>
          <p:nvPr>
            <p:ph type="body" sz="half" idx="1"/>
          </p:nvPr>
        </p:nvSpPr>
        <p:spPr>
          <a:xfrm>
            <a:off x="311699" y="3152225"/>
            <a:ext cx="8520602" cy="1300800"/>
          </a:xfrm>
          <a:prstGeom prst="rect">
            <a:avLst/>
          </a:prstGeom>
        </p:spPr>
        <p:txBody>
          <a:bodyPr/>
          <a:lstStyle>
            <a:lvl1pPr marL="457189" indent="-342890">
              <a:buClr>
                <a:srgbClr val="424242"/>
              </a:buClr>
              <a:buFont typeface="Helvetica"/>
              <a:defRPr>
                <a:solidFill>
                  <a:srgbClr val="424242"/>
                </a:solidFill>
                <a:latin typeface="Source Code Pro"/>
                <a:ea typeface="Source Code Pro"/>
                <a:cs typeface="Source Code Pro"/>
                <a:sym typeface="Source Code Pro"/>
              </a:defRPr>
            </a:lvl1pPr>
            <a:lvl2pPr marL="1005089" indent="-408204">
              <a:buClr>
                <a:srgbClr val="424242"/>
              </a:buClr>
              <a:buFont typeface="Helvetica"/>
              <a:defRPr>
                <a:solidFill>
                  <a:srgbClr val="424242"/>
                </a:solidFill>
                <a:latin typeface="Source Code Pro"/>
                <a:ea typeface="Source Code Pro"/>
                <a:cs typeface="Source Code Pro"/>
                <a:sym typeface="Source Code Pro"/>
              </a:defRPr>
            </a:lvl2pPr>
            <a:lvl3pPr marL="1462277" indent="-408203">
              <a:buClr>
                <a:srgbClr val="424242"/>
              </a:buClr>
              <a:buFont typeface="Helvetica"/>
              <a:defRPr>
                <a:solidFill>
                  <a:srgbClr val="424242"/>
                </a:solidFill>
                <a:latin typeface="Source Code Pro"/>
                <a:ea typeface="Source Code Pro"/>
                <a:cs typeface="Source Code Pro"/>
                <a:sym typeface="Source Code Pro"/>
              </a:defRPr>
            </a:lvl3pPr>
            <a:lvl4pPr marL="1919466" indent="-408204">
              <a:buClr>
                <a:srgbClr val="424242"/>
              </a:buClr>
              <a:buFont typeface="Helvetica"/>
              <a:defRPr>
                <a:solidFill>
                  <a:srgbClr val="424242"/>
                </a:solidFill>
                <a:latin typeface="Source Code Pro"/>
                <a:ea typeface="Source Code Pro"/>
                <a:cs typeface="Source Code Pro"/>
                <a:sym typeface="Source Code Pro"/>
              </a:defRPr>
            </a:lvl4pPr>
            <a:lvl5pPr marL="2376654" indent="-408203">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447" name="Google Shape;111;p23" descr="Google Shape;111;p23"/>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4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55" name="Slide Number"/>
          <p:cNvSpPr txBox="1"/>
          <p:nvPr>
            <p:ph type="sldNum" sz="quarter" idx="2"/>
          </p:nvPr>
        </p:nvSpPr>
        <p:spPr>
          <a:xfrm>
            <a:off x="8912899" y="4800600"/>
            <a:ext cx="231101" cy="225705"/>
          </a:xfrm>
          <a:prstGeom prst="rect">
            <a:avLst/>
          </a:prstGeom>
        </p:spPr>
        <p:txBody>
          <a:bodyPr lIns="45699" tIns="45699" rIns="45699" bIns="45699" anchor="t"/>
          <a:lstStyle>
            <a:lvl1pPr>
              <a:defRPr>
                <a:solidFill>
                  <a:srgbClr val="E91D63"/>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62" name="Title Text"/>
          <p:cNvSpPr txBox="1"/>
          <p:nvPr>
            <p:ph type="title"/>
          </p:nvPr>
        </p:nvSpPr>
        <p:spPr>
          <a:xfrm>
            <a:off x="685800" y="457200"/>
            <a:ext cx="7772400" cy="857250"/>
          </a:xfrm>
          <a:prstGeom prst="rect">
            <a:avLst/>
          </a:prstGeom>
        </p:spPr>
        <p:txBody>
          <a:bodyPr anchor="ctr"/>
          <a:lstStyle>
            <a:lvl1pPr algn="ctr">
              <a:defRPr sz="3300">
                <a:solidFill>
                  <a:srgbClr val="424242"/>
                </a:solidFill>
                <a:latin typeface="Times New Roman"/>
                <a:ea typeface="Times New Roman"/>
                <a:cs typeface="Times New Roman"/>
                <a:sym typeface="Times New Roman"/>
              </a:defRPr>
            </a:lvl1pPr>
          </a:lstStyle>
          <a:p>
            <a:pPr/>
            <a:r>
              <a:t>Title Text</a:t>
            </a:r>
          </a:p>
        </p:txBody>
      </p:sp>
      <p:sp>
        <p:nvSpPr>
          <p:cNvPr id="463" name="Body Level One…"/>
          <p:cNvSpPr txBox="1"/>
          <p:nvPr>
            <p:ph type="body" idx="1"/>
          </p:nvPr>
        </p:nvSpPr>
        <p:spPr>
          <a:xfrm>
            <a:off x="685800" y="1485900"/>
            <a:ext cx="7772400" cy="3086100"/>
          </a:xfrm>
          <a:prstGeom prst="rect">
            <a:avLst/>
          </a:prstGeom>
        </p:spPr>
        <p:txBody>
          <a:bodyPr/>
          <a:lstStyle>
            <a:lvl1pPr marL="342900" indent="-32385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1pPr>
            <a:lvl2pPr marL="729342" indent="-348342">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2pPr>
            <a:lvl3pPr marL="1123950" indent="-38100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3pPr>
            <a:lvl4pPr marL="1531619" indent="-426719">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4pPr>
            <a:lvl5pPr marL="1874520" indent="-426720">
              <a:spcBef>
                <a:spcPts val="400"/>
              </a:spcBef>
              <a:buClr>
                <a:srgbClr val="E91D63"/>
              </a:buClr>
              <a:buSzPts val="2400"/>
              <a:buFont typeface="Times New Roman"/>
              <a:buChar char="»"/>
              <a:defRPr sz="2400">
                <a:solidFill>
                  <a:srgbClr val="E91D63"/>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464" name="Slide Number"/>
          <p:cNvSpPr txBox="1"/>
          <p:nvPr>
            <p:ph type="sldNum" sz="quarter" idx="2"/>
          </p:nvPr>
        </p:nvSpPr>
        <p:spPr>
          <a:xfrm>
            <a:off x="8912899" y="4800600"/>
            <a:ext cx="231101" cy="225705"/>
          </a:xfrm>
          <a:prstGeom prst="rect">
            <a:avLst/>
          </a:prstGeom>
        </p:spPr>
        <p:txBody>
          <a:bodyPr lIns="45699" tIns="45699" rIns="45699" bIns="45699" anchor="t"/>
          <a:lstStyle>
            <a:lvl1pPr>
              <a:defRPr>
                <a:solidFill>
                  <a:srgbClr val="E91D63"/>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71" name="Google Shape;127;p27"/>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472"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473" name="Google Shape;130;p27" descr="Google Shape;130;p27"/>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74"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81"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482" name="Google Shape;147;p30" descr="Google Shape;147;p30"/>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83"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490" name="Google Shape;149;p31"/>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491"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492" name="Body Level One…"/>
          <p:cNvSpPr txBox="1"/>
          <p:nvPr>
            <p:ph type="body" sz="quarter" idx="1"/>
          </p:nvPr>
        </p:nvSpPr>
        <p:spPr>
          <a:xfrm>
            <a:off x="311699" y="1618204"/>
            <a:ext cx="2808001" cy="2950800"/>
          </a:xfrm>
          <a:prstGeom prst="rect">
            <a:avLst/>
          </a:prstGeom>
        </p:spPr>
        <p:txBody>
          <a:bodyPr/>
          <a:lstStyle>
            <a:lvl1pPr marL="457189" indent="-304792">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377" indent="-304792">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565" indent="-304791">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754" indent="-304792">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5943" indent="-304792">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493" name="Google Shape;153;p31" descr="Google Shape;153;p31"/>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494"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501" name="Title Text"/>
          <p:cNvSpPr txBox="1"/>
          <p:nvPr>
            <p:ph type="title"/>
          </p:nvPr>
        </p:nvSpPr>
        <p:spPr>
          <a:xfrm>
            <a:off x="490250" y="528899"/>
            <a:ext cx="5678101"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502" name="Google Shape;157;p32" descr="Google Shape;157;p32"/>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503" name="Google Shape;158;p32" descr="Google Shape;158;p32"/>
          <p:cNvPicPr>
            <a:picLocks noChangeAspect="1"/>
          </p:cNvPicPr>
          <p:nvPr/>
        </p:nvPicPr>
        <p:blipFill>
          <a:blip r:embed="rId3">
            <a:extLst/>
          </a:blip>
          <a:stretch>
            <a:fillRect/>
          </a:stretch>
        </p:blipFill>
        <p:spPr>
          <a:xfrm>
            <a:off x="64100" y="4320352"/>
            <a:ext cx="2009328" cy="736026"/>
          </a:xfrm>
          <a:prstGeom prst="rect">
            <a:avLst/>
          </a:prstGeom>
          <a:ln w="12700">
            <a:miter lim="400000"/>
          </a:ln>
        </p:spPr>
      </p:pic>
      <p:sp>
        <p:nvSpPr>
          <p:cNvPr id="504" name="Slide Number"/>
          <p:cNvSpPr txBox="1"/>
          <p:nvPr>
            <p:ph type="sldNum" sz="quarter" idx="2"/>
          </p:nvPr>
        </p:nvSpPr>
        <p:spPr>
          <a:xfrm>
            <a:off x="8684346" y="4692391"/>
            <a:ext cx="336813"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511" name="Google Shape;160;p33"/>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512" name="Google Shape;161;p33"/>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513"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514"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515" name="Google Shape;164;p33"/>
          <p:cNvSpPr txBox="1"/>
          <p:nvPr>
            <p:ph type="body" sz="half" idx="21"/>
          </p:nvPr>
        </p:nvSpPr>
        <p:spPr>
          <a:xfrm>
            <a:off x="4939500" y="724199"/>
            <a:ext cx="3837000" cy="3721501"/>
          </a:xfrm>
          <a:prstGeom prst="rect">
            <a:avLst/>
          </a:prstGeom>
        </p:spPr>
        <p:txBody>
          <a:bodyPr anchor="ctr"/>
          <a:lstStyle/>
          <a:p>
            <a:pPr marL="457189" indent="-342890">
              <a:buClr>
                <a:srgbClr val="424242"/>
              </a:buClr>
              <a:buFont typeface="Helvetica"/>
              <a:defRPr>
                <a:solidFill>
                  <a:srgbClr val="424242"/>
                </a:solidFill>
                <a:latin typeface="Source Code Pro"/>
                <a:ea typeface="Source Code Pro"/>
                <a:cs typeface="Source Code Pro"/>
                <a:sym typeface="Source Code Pro"/>
              </a:defRPr>
            </a:pPr>
          </a:p>
        </p:txBody>
      </p:sp>
      <p:pic>
        <p:nvPicPr>
          <p:cNvPr id="516" name="Google Shape;166;p33" descr="Google Shape;166;p33"/>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517" name="Google Shape;167;p33" descr="Google Shape;167;p33"/>
          <p:cNvPicPr>
            <a:picLocks noChangeAspect="1"/>
          </p:cNvPicPr>
          <p:nvPr/>
        </p:nvPicPr>
        <p:blipFill>
          <a:blip r:embed="rId3">
            <a:extLst/>
          </a:blip>
          <a:stretch>
            <a:fillRect/>
          </a:stretch>
        </p:blipFill>
        <p:spPr>
          <a:xfrm>
            <a:off x="63451" y="4320340"/>
            <a:ext cx="2010616" cy="736039"/>
          </a:xfrm>
          <a:prstGeom prst="rect">
            <a:avLst/>
          </a:prstGeom>
          <a:ln w="12700">
            <a:miter lim="400000"/>
          </a:ln>
        </p:spPr>
      </p:pic>
      <p:sp>
        <p:nvSpPr>
          <p:cNvPr id="51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525" name="Body Level One…"/>
          <p:cNvSpPr txBox="1"/>
          <p:nvPr>
            <p:ph type="body" sz="quarter" idx="1"/>
          </p:nvPr>
        </p:nvSpPr>
        <p:spPr>
          <a:xfrm>
            <a:off x="2280224" y="4230575"/>
            <a:ext cx="5998802" cy="605101"/>
          </a:xfrm>
          <a:prstGeom prst="rect">
            <a:avLst/>
          </a:prstGeom>
        </p:spPr>
        <p:txBody>
          <a:bodyPr anchor="ctr"/>
          <a:lstStyle>
            <a:lvl1pPr marL="228593" indent="1">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526" name="Google Shape;171;p34" descr="Google Shape;171;p34"/>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27"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534" name="Google Shape;173;p35"/>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535"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536" name="Body Level One…"/>
          <p:cNvSpPr txBox="1"/>
          <p:nvPr>
            <p:ph type="body" sz="half" idx="1"/>
          </p:nvPr>
        </p:nvSpPr>
        <p:spPr>
          <a:xfrm>
            <a:off x="311699" y="3152225"/>
            <a:ext cx="8520602" cy="1300800"/>
          </a:xfrm>
          <a:prstGeom prst="rect">
            <a:avLst/>
          </a:prstGeom>
        </p:spPr>
        <p:txBody>
          <a:bodyPr/>
          <a:lstStyle>
            <a:lvl1pPr marL="457189" indent="-342890">
              <a:buClr>
                <a:srgbClr val="424242"/>
              </a:buClr>
              <a:buFont typeface="Helvetica"/>
              <a:defRPr>
                <a:solidFill>
                  <a:srgbClr val="424242"/>
                </a:solidFill>
                <a:latin typeface="Source Code Pro"/>
                <a:ea typeface="Source Code Pro"/>
                <a:cs typeface="Source Code Pro"/>
                <a:sym typeface="Source Code Pro"/>
              </a:defRPr>
            </a:lvl1pPr>
            <a:lvl2pPr marL="1005089" indent="-408204">
              <a:buClr>
                <a:srgbClr val="424242"/>
              </a:buClr>
              <a:buFont typeface="Helvetica"/>
              <a:defRPr>
                <a:solidFill>
                  <a:srgbClr val="424242"/>
                </a:solidFill>
                <a:latin typeface="Source Code Pro"/>
                <a:ea typeface="Source Code Pro"/>
                <a:cs typeface="Source Code Pro"/>
                <a:sym typeface="Source Code Pro"/>
              </a:defRPr>
            </a:lvl2pPr>
            <a:lvl3pPr marL="1462277" indent="-408203">
              <a:buClr>
                <a:srgbClr val="424242"/>
              </a:buClr>
              <a:buFont typeface="Helvetica"/>
              <a:defRPr>
                <a:solidFill>
                  <a:srgbClr val="424242"/>
                </a:solidFill>
                <a:latin typeface="Source Code Pro"/>
                <a:ea typeface="Source Code Pro"/>
                <a:cs typeface="Source Code Pro"/>
                <a:sym typeface="Source Code Pro"/>
              </a:defRPr>
            </a:lvl3pPr>
            <a:lvl4pPr marL="1919466" indent="-408204">
              <a:buClr>
                <a:srgbClr val="424242"/>
              </a:buClr>
              <a:buFont typeface="Helvetica"/>
              <a:defRPr>
                <a:solidFill>
                  <a:srgbClr val="424242"/>
                </a:solidFill>
                <a:latin typeface="Source Code Pro"/>
                <a:ea typeface="Source Code Pro"/>
                <a:cs typeface="Source Code Pro"/>
                <a:sym typeface="Source Code Pro"/>
              </a:defRPr>
            </a:lvl4pPr>
            <a:lvl5pPr marL="2376654" indent="-408203">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537" name="Google Shape;177;p35" descr="Google Shape;177;p35"/>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3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545" name="Google Shape;127;p27"/>
          <p:cNvSpPr/>
          <p:nvPr/>
        </p:nvSpPr>
        <p:spPr>
          <a:xfrm>
            <a:off x="0" y="1567349"/>
            <a:ext cx="9144000" cy="2008801"/>
          </a:xfrm>
          <a:prstGeom prst="rect">
            <a:avLst/>
          </a:prstGeom>
          <a:solidFill>
            <a:srgbClr val="005F86"/>
          </a:solidFill>
          <a:ln w="12700">
            <a:miter lim="400000"/>
          </a:ln>
        </p:spPr>
        <p:txBody>
          <a:bodyPr lIns="45719" rIns="45719" anchor="ctr"/>
          <a:lstStyle/>
          <a:p>
            <a:pPr/>
          </a:p>
        </p:txBody>
      </p:sp>
      <p:sp>
        <p:nvSpPr>
          <p:cNvPr id="546" name="Title Text"/>
          <p:cNvSpPr txBox="1"/>
          <p:nvPr>
            <p:ph type="title"/>
          </p:nvPr>
        </p:nvSpPr>
        <p:spPr>
          <a:xfrm>
            <a:off x="430800" y="1889699"/>
            <a:ext cx="8282400" cy="1516501"/>
          </a:xfrm>
          <a:prstGeom prst="rect">
            <a:avLst/>
          </a:prstGeom>
        </p:spPr>
        <p:txBody>
          <a:bodyPr anchor="ctr"/>
          <a:lstStyle>
            <a:lvl1pPr algn="ctr">
              <a:defRPr sz="3600">
                <a:solidFill>
                  <a:srgbClr val="FFFFFF"/>
                </a:solidFill>
                <a:latin typeface="Oswald"/>
                <a:ea typeface="Oswald"/>
                <a:cs typeface="Oswald"/>
                <a:sym typeface="Oswald"/>
              </a:defRPr>
            </a:lvl1pPr>
          </a:lstStyle>
          <a:p>
            <a:pPr/>
            <a:r>
              <a:t>Title Text</a:t>
            </a:r>
          </a:p>
        </p:txBody>
      </p:sp>
      <p:pic>
        <p:nvPicPr>
          <p:cNvPr id="547" name="Google Shape;130;p27" descr="Google Shape;130;p27"/>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4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55" name="Title Text"/>
          <p:cNvSpPr txBox="1"/>
          <p:nvPr>
            <p:ph type="title"/>
          </p:nvPr>
        </p:nvSpPr>
        <p:spPr>
          <a:xfrm>
            <a:off x="311699" y="372500"/>
            <a:ext cx="8520602" cy="733501"/>
          </a:xfrm>
          <a:prstGeom prst="rect">
            <a:avLst/>
          </a:prstGeom>
        </p:spPr>
        <p:txBody>
          <a:bodyPr anchor="b"/>
          <a:lstStyle>
            <a:lvl1pPr>
              <a:defRPr sz="3000">
                <a:solidFill>
                  <a:srgbClr val="424242"/>
                </a:solidFill>
                <a:latin typeface="Oswald"/>
                <a:ea typeface="Oswald"/>
                <a:cs typeface="Oswald"/>
                <a:sym typeface="Oswald"/>
              </a:defRPr>
            </a:lvl1pPr>
          </a:lstStyle>
          <a:p>
            <a:pPr/>
            <a:r>
              <a:t>Title Text</a:t>
            </a:r>
          </a:p>
        </p:txBody>
      </p:sp>
      <p:pic>
        <p:nvPicPr>
          <p:cNvPr id="556" name="Google Shape;147;p30" descr="Google Shape;147;p30"/>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57"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564" name="Google Shape;149;p31"/>
          <p:cNvSpPr/>
          <p:nvPr/>
        </p:nvSpPr>
        <p:spPr>
          <a:xfrm>
            <a:off x="418674" y="1457786"/>
            <a:ext cx="614101" cy="1"/>
          </a:xfrm>
          <a:prstGeom prst="line">
            <a:avLst/>
          </a:prstGeom>
          <a:ln w="19050">
            <a:solidFill>
              <a:srgbClr val="424242"/>
            </a:solidFill>
            <a:prstDash val="lgDash"/>
          </a:ln>
        </p:spPr>
        <p:txBody>
          <a:bodyPr lIns="45719" rIns="45719"/>
          <a:lstStyle/>
          <a:p>
            <a:pPr/>
          </a:p>
        </p:txBody>
      </p:sp>
      <p:sp>
        <p:nvSpPr>
          <p:cNvPr id="565" name="Title Text"/>
          <p:cNvSpPr txBox="1"/>
          <p:nvPr>
            <p:ph type="title"/>
          </p:nvPr>
        </p:nvSpPr>
        <p:spPr>
          <a:xfrm>
            <a:off x="311699" y="631800"/>
            <a:ext cx="2808001" cy="755700"/>
          </a:xfrm>
          <a:prstGeom prst="rect">
            <a:avLst/>
          </a:prstGeom>
        </p:spPr>
        <p:txBody>
          <a:bodyPr anchor="b"/>
          <a:lstStyle>
            <a:lvl1pPr>
              <a:defRPr sz="2400">
                <a:solidFill>
                  <a:srgbClr val="424242"/>
                </a:solidFill>
                <a:latin typeface="Oswald"/>
                <a:ea typeface="Oswald"/>
                <a:cs typeface="Oswald"/>
                <a:sym typeface="Oswald"/>
              </a:defRPr>
            </a:lvl1pPr>
          </a:lstStyle>
          <a:p>
            <a:pPr/>
            <a:r>
              <a:t>Title Text</a:t>
            </a:r>
          </a:p>
        </p:txBody>
      </p:sp>
      <p:sp>
        <p:nvSpPr>
          <p:cNvPr id="566" name="Body Level One…"/>
          <p:cNvSpPr txBox="1"/>
          <p:nvPr>
            <p:ph type="body" sz="quarter" idx="1"/>
          </p:nvPr>
        </p:nvSpPr>
        <p:spPr>
          <a:xfrm>
            <a:off x="311699" y="1618204"/>
            <a:ext cx="2808001" cy="2950800"/>
          </a:xfrm>
          <a:prstGeom prst="rect">
            <a:avLst/>
          </a:prstGeom>
        </p:spPr>
        <p:txBody>
          <a:bodyPr/>
          <a:lstStyle>
            <a:lvl1pPr marL="457189" indent="-304792">
              <a:buClr>
                <a:srgbClr val="424242"/>
              </a:buClr>
              <a:buSzPts val="1200"/>
              <a:buFont typeface="Helvetica"/>
              <a:defRPr sz="1200">
                <a:solidFill>
                  <a:srgbClr val="424242"/>
                </a:solidFill>
                <a:latin typeface="Source Code Pro"/>
                <a:ea typeface="Source Code Pro"/>
                <a:cs typeface="Source Code Pro"/>
                <a:sym typeface="Source Code Pro"/>
              </a:defRPr>
            </a:lvl1pPr>
            <a:lvl2pPr marL="914377" indent="-304792">
              <a:buClr>
                <a:srgbClr val="424242"/>
              </a:buClr>
              <a:buSzPts val="1200"/>
              <a:buFont typeface="Helvetica"/>
              <a:defRPr sz="1200">
                <a:solidFill>
                  <a:srgbClr val="424242"/>
                </a:solidFill>
                <a:latin typeface="Source Code Pro"/>
                <a:ea typeface="Source Code Pro"/>
                <a:cs typeface="Source Code Pro"/>
                <a:sym typeface="Source Code Pro"/>
              </a:defRPr>
            </a:lvl2pPr>
            <a:lvl3pPr marL="1371565" indent="-304791">
              <a:buClr>
                <a:srgbClr val="424242"/>
              </a:buClr>
              <a:buSzPts val="1200"/>
              <a:buFont typeface="Helvetica"/>
              <a:defRPr sz="1200">
                <a:solidFill>
                  <a:srgbClr val="424242"/>
                </a:solidFill>
                <a:latin typeface="Source Code Pro"/>
                <a:ea typeface="Source Code Pro"/>
                <a:cs typeface="Source Code Pro"/>
                <a:sym typeface="Source Code Pro"/>
              </a:defRPr>
            </a:lvl3pPr>
            <a:lvl4pPr marL="1828754" indent="-304792">
              <a:buClr>
                <a:srgbClr val="424242"/>
              </a:buClr>
              <a:buSzPts val="1200"/>
              <a:buFont typeface="Helvetica"/>
              <a:defRPr sz="1200">
                <a:solidFill>
                  <a:srgbClr val="424242"/>
                </a:solidFill>
                <a:latin typeface="Source Code Pro"/>
                <a:ea typeface="Source Code Pro"/>
                <a:cs typeface="Source Code Pro"/>
                <a:sym typeface="Source Code Pro"/>
              </a:defRPr>
            </a:lvl4pPr>
            <a:lvl5pPr marL="2285943" indent="-304792">
              <a:buClr>
                <a:srgbClr val="424242"/>
              </a:buClr>
              <a:buSzPts val="1200"/>
              <a:buFont typeface="Helvetica"/>
              <a:defRPr sz="1200">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567" name="Google Shape;153;p31" descr="Google Shape;153;p31"/>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568"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575" name="Title Text"/>
          <p:cNvSpPr txBox="1"/>
          <p:nvPr>
            <p:ph type="title"/>
          </p:nvPr>
        </p:nvSpPr>
        <p:spPr>
          <a:xfrm>
            <a:off x="490250" y="528899"/>
            <a:ext cx="5678101" cy="4085701"/>
          </a:xfrm>
          <a:prstGeom prst="rect">
            <a:avLst/>
          </a:prstGeom>
        </p:spPr>
        <p:txBody>
          <a:bodyPr anchor="ctr"/>
          <a:lstStyle>
            <a:lvl1pPr>
              <a:defRPr sz="5400">
                <a:solidFill>
                  <a:srgbClr val="FFFFFF"/>
                </a:solidFill>
                <a:latin typeface="Oswald"/>
                <a:ea typeface="Oswald"/>
                <a:cs typeface="Oswald"/>
                <a:sym typeface="Oswald"/>
              </a:defRPr>
            </a:lvl1pPr>
          </a:lstStyle>
          <a:p>
            <a:pPr/>
            <a:r>
              <a:t>Title Text</a:t>
            </a:r>
          </a:p>
        </p:txBody>
      </p:sp>
      <p:pic>
        <p:nvPicPr>
          <p:cNvPr id="576" name="Google Shape;157;p32" descr="Google Shape;157;p32"/>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577" name="Google Shape;158;p32" descr="Google Shape;158;p32"/>
          <p:cNvPicPr>
            <a:picLocks noChangeAspect="1"/>
          </p:cNvPicPr>
          <p:nvPr/>
        </p:nvPicPr>
        <p:blipFill>
          <a:blip r:embed="rId3">
            <a:extLst/>
          </a:blip>
          <a:stretch>
            <a:fillRect/>
          </a:stretch>
        </p:blipFill>
        <p:spPr>
          <a:xfrm>
            <a:off x="64100" y="4320352"/>
            <a:ext cx="2009328" cy="736026"/>
          </a:xfrm>
          <a:prstGeom prst="rect">
            <a:avLst/>
          </a:prstGeom>
          <a:ln w="12700">
            <a:miter lim="400000"/>
          </a:ln>
        </p:spPr>
      </p:pic>
      <p:sp>
        <p:nvSpPr>
          <p:cNvPr id="578" name="Slide Number"/>
          <p:cNvSpPr txBox="1"/>
          <p:nvPr>
            <p:ph type="sldNum" sz="quarter" idx="2"/>
          </p:nvPr>
        </p:nvSpPr>
        <p:spPr>
          <a:xfrm>
            <a:off x="8684346" y="4692391"/>
            <a:ext cx="336813" cy="335251"/>
          </a:xfrm>
          <a:prstGeom prst="rect">
            <a:avLst/>
          </a:prstGeom>
        </p:spPr>
        <p:txBody>
          <a:bodyPr/>
          <a:lstStyle>
            <a:lvl1pPr>
              <a:defRPr>
                <a:solidFill>
                  <a:srgbClr val="FFFFFF"/>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585" name="Google Shape;160;p33"/>
          <p:cNvSpPr/>
          <p:nvPr/>
        </p:nvSpPr>
        <p:spPr>
          <a:xfrm>
            <a:off x="4572000" y="174"/>
            <a:ext cx="4572000" cy="5143501"/>
          </a:xfrm>
          <a:prstGeom prst="rect">
            <a:avLst/>
          </a:prstGeom>
          <a:solidFill>
            <a:srgbClr val="FFFFFF"/>
          </a:solidFill>
          <a:ln w="12700">
            <a:miter lim="400000"/>
          </a:ln>
        </p:spPr>
        <p:txBody>
          <a:bodyPr lIns="45719" rIns="45719" anchor="ctr"/>
          <a:lstStyle/>
          <a:p>
            <a:pPr/>
          </a:p>
        </p:txBody>
      </p:sp>
      <p:sp>
        <p:nvSpPr>
          <p:cNvPr id="586" name="Google Shape;161;p33"/>
          <p:cNvSpPr/>
          <p:nvPr/>
        </p:nvSpPr>
        <p:spPr>
          <a:xfrm>
            <a:off x="5029675" y="4495500"/>
            <a:ext cx="577201" cy="1"/>
          </a:xfrm>
          <a:prstGeom prst="line">
            <a:avLst/>
          </a:prstGeom>
          <a:ln w="19050">
            <a:solidFill>
              <a:srgbClr val="005F86"/>
            </a:solidFill>
            <a:prstDash val="lgDash"/>
          </a:ln>
        </p:spPr>
        <p:txBody>
          <a:bodyPr lIns="45719" rIns="45719"/>
          <a:lstStyle/>
          <a:p>
            <a:pPr/>
          </a:p>
        </p:txBody>
      </p:sp>
      <p:sp>
        <p:nvSpPr>
          <p:cNvPr id="587" name="Title Text"/>
          <p:cNvSpPr txBox="1"/>
          <p:nvPr>
            <p:ph type="title"/>
          </p:nvPr>
        </p:nvSpPr>
        <p:spPr>
          <a:xfrm>
            <a:off x="265500" y="1078750"/>
            <a:ext cx="4045200" cy="1789201"/>
          </a:xfrm>
          <a:prstGeom prst="rect">
            <a:avLst/>
          </a:prstGeom>
        </p:spPr>
        <p:txBody>
          <a:bodyPr anchor="b"/>
          <a:lstStyle>
            <a:lvl1pPr algn="ctr">
              <a:defRPr sz="4600">
                <a:solidFill>
                  <a:srgbClr val="FFFFFF"/>
                </a:solidFill>
                <a:latin typeface="Oswald"/>
                <a:ea typeface="Oswald"/>
                <a:cs typeface="Oswald"/>
                <a:sym typeface="Oswald"/>
              </a:defRPr>
            </a:lvl1pPr>
          </a:lstStyle>
          <a:p>
            <a:pPr/>
            <a:r>
              <a:t>Title Text</a:t>
            </a:r>
          </a:p>
        </p:txBody>
      </p:sp>
      <p:sp>
        <p:nvSpPr>
          <p:cNvPr id="588"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1900">
                <a:solidFill>
                  <a:srgbClr val="FFFFFF"/>
                </a:solidFill>
                <a:latin typeface="Source Code Pro"/>
                <a:ea typeface="Source Code Pro"/>
                <a:cs typeface="Source Code Pro"/>
                <a:sym typeface="Source Code Pro"/>
              </a:defRPr>
            </a:lvl1pPr>
            <a:lvl2pPr marL="342900" indent="254000" algn="ctr">
              <a:lnSpc>
                <a:spcPct val="100000"/>
              </a:lnSpc>
              <a:buClrTx/>
              <a:buSzTx/>
              <a:buFontTx/>
              <a:buNone/>
              <a:defRPr sz="1900">
                <a:solidFill>
                  <a:srgbClr val="FFFFFF"/>
                </a:solidFill>
                <a:latin typeface="Source Code Pro"/>
                <a:ea typeface="Source Code Pro"/>
                <a:cs typeface="Source Code Pro"/>
                <a:sym typeface="Source Code Pro"/>
              </a:defRPr>
            </a:lvl2pPr>
            <a:lvl3pPr marL="342900" indent="711200" algn="ctr">
              <a:lnSpc>
                <a:spcPct val="100000"/>
              </a:lnSpc>
              <a:buClrTx/>
              <a:buSzTx/>
              <a:buFontTx/>
              <a:buNone/>
              <a:defRPr sz="1900">
                <a:solidFill>
                  <a:srgbClr val="FFFFFF"/>
                </a:solidFill>
                <a:latin typeface="Source Code Pro"/>
                <a:ea typeface="Source Code Pro"/>
                <a:cs typeface="Source Code Pro"/>
                <a:sym typeface="Source Code Pro"/>
              </a:defRPr>
            </a:lvl3pPr>
            <a:lvl4pPr marL="342900" indent="1168400" algn="ctr">
              <a:lnSpc>
                <a:spcPct val="100000"/>
              </a:lnSpc>
              <a:buClrTx/>
              <a:buSzTx/>
              <a:buFontTx/>
              <a:buNone/>
              <a:defRPr sz="1900">
                <a:solidFill>
                  <a:srgbClr val="FFFFFF"/>
                </a:solidFill>
                <a:latin typeface="Source Code Pro"/>
                <a:ea typeface="Source Code Pro"/>
                <a:cs typeface="Source Code Pro"/>
                <a:sym typeface="Source Code Pro"/>
              </a:defRPr>
            </a:lvl4pPr>
            <a:lvl5pPr marL="342900" indent="1625600" algn="ctr">
              <a:lnSpc>
                <a:spcPct val="100000"/>
              </a:lnSpc>
              <a:buClrTx/>
              <a:buSzTx/>
              <a:buFontTx/>
              <a:buNone/>
              <a:defRPr sz="1900">
                <a:solidFill>
                  <a:srgbClr val="FFFFFF"/>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sp>
        <p:nvSpPr>
          <p:cNvPr id="589" name="Google Shape;164;p33"/>
          <p:cNvSpPr txBox="1"/>
          <p:nvPr>
            <p:ph type="body" sz="half" idx="21"/>
          </p:nvPr>
        </p:nvSpPr>
        <p:spPr>
          <a:xfrm>
            <a:off x="4939500" y="724199"/>
            <a:ext cx="3837000" cy="3721501"/>
          </a:xfrm>
          <a:prstGeom prst="rect">
            <a:avLst/>
          </a:prstGeom>
        </p:spPr>
        <p:txBody>
          <a:bodyPr anchor="ctr"/>
          <a:lstStyle/>
          <a:p>
            <a:pPr marL="457189" indent="-342890">
              <a:buClr>
                <a:srgbClr val="424242"/>
              </a:buClr>
              <a:buFont typeface="Helvetica"/>
              <a:defRPr>
                <a:solidFill>
                  <a:srgbClr val="424242"/>
                </a:solidFill>
                <a:latin typeface="Source Code Pro"/>
                <a:ea typeface="Source Code Pro"/>
                <a:cs typeface="Source Code Pro"/>
                <a:sym typeface="Source Code Pro"/>
              </a:defRPr>
            </a:pPr>
          </a:p>
        </p:txBody>
      </p:sp>
      <p:pic>
        <p:nvPicPr>
          <p:cNvPr id="590" name="Google Shape;166;p33" descr="Google Shape;166;p33"/>
          <p:cNvPicPr>
            <a:picLocks noChangeAspect="1"/>
          </p:cNvPicPr>
          <p:nvPr/>
        </p:nvPicPr>
        <p:blipFill>
          <a:blip r:embed="rId2">
            <a:extLst/>
          </a:blip>
          <a:stretch>
            <a:fillRect/>
          </a:stretch>
        </p:blipFill>
        <p:spPr>
          <a:xfrm>
            <a:off x="64076" y="4320352"/>
            <a:ext cx="2009369" cy="736026"/>
          </a:xfrm>
          <a:prstGeom prst="rect">
            <a:avLst/>
          </a:prstGeom>
          <a:ln w="12700">
            <a:miter lim="400000"/>
          </a:ln>
        </p:spPr>
      </p:pic>
      <p:pic>
        <p:nvPicPr>
          <p:cNvPr id="591" name="Google Shape;167;p33" descr="Google Shape;167;p33"/>
          <p:cNvPicPr>
            <a:picLocks noChangeAspect="1"/>
          </p:cNvPicPr>
          <p:nvPr/>
        </p:nvPicPr>
        <p:blipFill>
          <a:blip r:embed="rId3">
            <a:extLst/>
          </a:blip>
          <a:stretch>
            <a:fillRect/>
          </a:stretch>
        </p:blipFill>
        <p:spPr>
          <a:xfrm>
            <a:off x="63451" y="4320340"/>
            <a:ext cx="2010616" cy="736039"/>
          </a:xfrm>
          <a:prstGeom prst="rect">
            <a:avLst/>
          </a:prstGeom>
          <a:ln w="12700">
            <a:miter lim="400000"/>
          </a:ln>
        </p:spPr>
      </p:pic>
      <p:sp>
        <p:nvSpPr>
          <p:cNvPr id="592"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599" name="Body Level One…"/>
          <p:cNvSpPr txBox="1"/>
          <p:nvPr>
            <p:ph type="body" sz="quarter" idx="1"/>
          </p:nvPr>
        </p:nvSpPr>
        <p:spPr>
          <a:xfrm>
            <a:off x="2280224" y="4230575"/>
            <a:ext cx="5998802" cy="605101"/>
          </a:xfrm>
          <a:prstGeom prst="rect">
            <a:avLst/>
          </a:prstGeom>
        </p:spPr>
        <p:txBody>
          <a:bodyPr anchor="ctr"/>
          <a:lstStyle>
            <a:lvl1pPr marL="228593" indent="1">
              <a:lnSpc>
                <a:spcPct val="100000"/>
              </a:lnSpc>
              <a:buClrTx/>
              <a:buSzTx/>
              <a:buFontTx/>
              <a:buNone/>
              <a:defRPr sz="2100">
                <a:solidFill>
                  <a:srgbClr val="424242"/>
                </a:solidFill>
                <a:latin typeface="Oswald"/>
                <a:ea typeface="Oswald"/>
                <a:cs typeface="Oswald"/>
                <a:sym typeface="Oswald"/>
              </a:defRPr>
            </a:lvl1pPr>
            <a:lvl2pPr marL="1073150" indent="-476250">
              <a:lnSpc>
                <a:spcPct val="100000"/>
              </a:lnSpc>
              <a:buClrTx/>
              <a:buSzPts val="2100"/>
              <a:buFontTx/>
              <a:defRPr sz="2100">
                <a:solidFill>
                  <a:srgbClr val="424242"/>
                </a:solidFill>
                <a:latin typeface="Oswald"/>
                <a:ea typeface="Oswald"/>
                <a:cs typeface="Oswald"/>
                <a:sym typeface="Oswald"/>
              </a:defRPr>
            </a:lvl2pPr>
            <a:lvl3pPr marL="1530350" indent="-476250">
              <a:lnSpc>
                <a:spcPct val="100000"/>
              </a:lnSpc>
              <a:buClrTx/>
              <a:buSzPts val="2100"/>
              <a:buFontTx/>
              <a:defRPr sz="2100">
                <a:solidFill>
                  <a:srgbClr val="424242"/>
                </a:solidFill>
                <a:latin typeface="Oswald"/>
                <a:ea typeface="Oswald"/>
                <a:cs typeface="Oswald"/>
                <a:sym typeface="Oswald"/>
              </a:defRPr>
            </a:lvl3pPr>
            <a:lvl4pPr marL="1987550" indent="-476250">
              <a:lnSpc>
                <a:spcPct val="100000"/>
              </a:lnSpc>
              <a:buClrTx/>
              <a:buSzPts val="2100"/>
              <a:buFontTx/>
              <a:defRPr sz="2100">
                <a:solidFill>
                  <a:srgbClr val="424242"/>
                </a:solidFill>
                <a:latin typeface="Oswald"/>
                <a:ea typeface="Oswald"/>
                <a:cs typeface="Oswald"/>
                <a:sym typeface="Oswald"/>
              </a:defRPr>
            </a:lvl4pPr>
            <a:lvl5pPr marL="2444750" indent="-476250">
              <a:lnSpc>
                <a:spcPct val="100000"/>
              </a:lnSpc>
              <a:buClrTx/>
              <a:buSzPts val="2100"/>
              <a:buFontTx/>
              <a:defRPr sz="2100">
                <a:solidFill>
                  <a:srgbClr val="424242"/>
                </a:solidFill>
                <a:latin typeface="Oswald"/>
                <a:ea typeface="Oswald"/>
                <a:cs typeface="Oswald"/>
                <a:sym typeface="Oswald"/>
              </a:defRPr>
            </a:lvl5pPr>
          </a:lstStyle>
          <a:p>
            <a:pPr/>
            <a:r>
              <a:t>Body Level One</a:t>
            </a:r>
          </a:p>
          <a:p>
            <a:pPr lvl="1"/>
            <a:r>
              <a:t>Body Level Two</a:t>
            </a:r>
          </a:p>
          <a:p>
            <a:pPr lvl="2"/>
            <a:r>
              <a:t>Body Level Three</a:t>
            </a:r>
          </a:p>
          <a:p>
            <a:pPr lvl="3"/>
            <a:r>
              <a:t>Body Level Four</a:t>
            </a:r>
          </a:p>
          <a:p>
            <a:pPr lvl="4"/>
            <a:r>
              <a:t>Body Level Five</a:t>
            </a:r>
          </a:p>
        </p:txBody>
      </p:sp>
      <p:pic>
        <p:nvPicPr>
          <p:cNvPr id="600" name="Google Shape;171;p34" descr="Google Shape;171;p34"/>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601"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608" name="Google Shape;173;p35"/>
          <p:cNvSpPr/>
          <p:nvPr/>
        </p:nvSpPr>
        <p:spPr>
          <a:xfrm>
            <a:off x="413274" y="2988274"/>
            <a:ext cx="910502" cy="1"/>
          </a:xfrm>
          <a:prstGeom prst="line">
            <a:avLst/>
          </a:prstGeom>
          <a:ln w="28575">
            <a:solidFill>
              <a:srgbClr val="005F86"/>
            </a:solidFill>
            <a:prstDash val="lgDash"/>
          </a:ln>
        </p:spPr>
        <p:txBody>
          <a:bodyPr lIns="45719" rIns="45719"/>
          <a:lstStyle/>
          <a:p>
            <a:pPr/>
          </a:p>
        </p:txBody>
      </p:sp>
      <p:sp>
        <p:nvSpPr>
          <p:cNvPr id="609" name="xx%"/>
          <p:cNvSpPr txBox="1"/>
          <p:nvPr>
            <p:ph type="title" hasCustomPrompt="1"/>
          </p:nvPr>
        </p:nvSpPr>
        <p:spPr>
          <a:xfrm>
            <a:off x="311699" y="1106125"/>
            <a:ext cx="8520602" cy="1947000"/>
          </a:xfrm>
          <a:prstGeom prst="rect">
            <a:avLst/>
          </a:prstGeom>
        </p:spPr>
        <p:txBody>
          <a:bodyPr anchor="b"/>
          <a:lstStyle>
            <a:lvl1pPr>
              <a:defRPr sz="12000">
                <a:solidFill>
                  <a:srgbClr val="424242"/>
                </a:solidFill>
                <a:latin typeface="Oswald"/>
                <a:ea typeface="Oswald"/>
                <a:cs typeface="Oswald"/>
                <a:sym typeface="Oswald"/>
              </a:defRPr>
            </a:lvl1pPr>
          </a:lstStyle>
          <a:p>
            <a:pPr/>
            <a:r>
              <a:t>xx%</a:t>
            </a:r>
          </a:p>
        </p:txBody>
      </p:sp>
      <p:sp>
        <p:nvSpPr>
          <p:cNvPr id="610" name="Body Level One…"/>
          <p:cNvSpPr txBox="1"/>
          <p:nvPr>
            <p:ph type="body" sz="half" idx="1"/>
          </p:nvPr>
        </p:nvSpPr>
        <p:spPr>
          <a:xfrm>
            <a:off x="311699" y="3152225"/>
            <a:ext cx="8520602" cy="1300800"/>
          </a:xfrm>
          <a:prstGeom prst="rect">
            <a:avLst/>
          </a:prstGeom>
        </p:spPr>
        <p:txBody>
          <a:bodyPr/>
          <a:lstStyle>
            <a:lvl1pPr marL="457189" indent="-342890">
              <a:buClr>
                <a:srgbClr val="424242"/>
              </a:buClr>
              <a:buFont typeface="Helvetica"/>
              <a:defRPr>
                <a:solidFill>
                  <a:srgbClr val="424242"/>
                </a:solidFill>
                <a:latin typeface="Source Code Pro"/>
                <a:ea typeface="Source Code Pro"/>
                <a:cs typeface="Source Code Pro"/>
                <a:sym typeface="Source Code Pro"/>
              </a:defRPr>
            </a:lvl1pPr>
            <a:lvl2pPr marL="1005089" indent="-408204">
              <a:buClr>
                <a:srgbClr val="424242"/>
              </a:buClr>
              <a:buFont typeface="Helvetica"/>
              <a:defRPr>
                <a:solidFill>
                  <a:srgbClr val="424242"/>
                </a:solidFill>
                <a:latin typeface="Source Code Pro"/>
                <a:ea typeface="Source Code Pro"/>
                <a:cs typeface="Source Code Pro"/>
                <a:sym typeface="Source Code Pro"/>
              </a:defRPr>
            </a:lvl2pPr>
            <a:lvl3pPr marL="1462277" indent="-408203">
              <a:buClr>
                <a:srgbClr val="424242"/>
              </a:buClr>
              <a:buFont typeface="Helvetica"/>
              <a:defRPr>
                <a:solidFill>
                  <a:srgbClr val="424242"/>
                </a:solidFill>
                <a:latin typeface="Source Code Pro"/>
                <a:ea typeface="Source Code Pro"/>
                <a:cs typeface="Source Code Pro"/>
                <a:sym typeface="Source Code Pro"/>
              </a:defRPr>
            </a:lvl3pPr>
            <a:lvl4pPr marL="1919466" indent="-408204">
              <a:buClr>
                <a:srgbClr val="424242"/>
              </a:buClr>
              <a:buFont typeface="Helvetica"/>
              <a:defRPr>
                <a:solidFill>
                  <a:srgbClr val="424242"/>
                </a:solidFill>
                <a:latin typeface="Source Code Pro"/>
                <a:ea typeface="Source Code Pro"/>
                <a:cs typeface="Source Code Pro"/>
                <a:sym typeface="Source Code Pro"/>
              </a:defRPr>
            </a:lvl4pPr>
            <a:lvl5pPr marL="2376654" indent="-408203">
              <a:buClr>
                <a:srgbClr val="424242"/>
              </a:buClr>
              <a:buFont typeface="Helvetica"/>
              <a:defRPr>
                <a:solidFill>
                  <a:srgbClr val="424242"/>
                </a:solidFill>
                <a:latin typeface="Source Code Pro"/>
                <a:ea typeface="Source Code Pro"/>
                <a:cs typeface="Source Code Pro"/>
                <a:sym typeface="Source Code Pro"/>
              </a:defRPr>
            </a:lvl5pPr>
          </a:lstStyle>
          <a:p>
            <a:pPr/>
            <a:r>
              <a:t>Body Level One</a:t>
            </a:r>
          </a:p>
          <a:p>
            <a:pPr lvl="1"/>
            <a:r>
              <a:t>Body Level Two</a:t>
            </a:r>
          </a:p>
          <a:p>
            <a:pPr lvl="2"/>
            <a:r>
              <a:t>Body Level Three</a:t>
            </a:r>
          </a:p>
          <a:p>
            <a:pPr lvl="3"/>
            <a:r>
              <a:t>Body Level Four</a:t>
            </a:r>
          </a:p>
          <a:p>
            <a:pPr lvl="4"/>
            <a:r>
              <a:t>Body Level Five</a:t>
            </a:r>
          </a:p>
        </p:txBody>
      </p:sp>
      <p:pic>
        <p:nvPicPr>
          <p:cNvPr id="611" name="Google Shape;177;p35" descr="Google Shape;177;p35"/>
          <p:cNvPicPr>
            <a:picLocks noChangeAspect="1"/>
          </p:cNvPicPr>
          <p:nvPr/>
        </p:nvPicPr>
        <p:blipFill>
          <a:blip r:embed="rId2">
            <a:extLst/>
          </a:blip>
          <a:stretch>
            <a:fillRect/>
          </a:stretch>
        </p:blipFill>
        <p:spPr>
          <a:xfrm>
            <a:off x="76190" y="4331265"/>
            <a:ext cx="2010616" cy="736039"/>
          </a:xfrm>
          <a:prstGeom prst="rect">
            <a:avLst/>
          </a:prstGeom>
          <a:ln w="12700">
            <a:miter lim="400000"/>
          </a:ln>
        </p:spPr>
      </p:pic>
      <p:sp>
        <p:nvSpPr>
          <p:cNvPr id="612" name="Slide Number"/>
          <p:cNvSpPr txBox="1"/>
          <p:nvPr>
            <p:ph type="sldNum" sz="quarter" idx="2"/>
          </p:nvPr>
        </p:nvSpPr>
        <p:spPr>
          <a:xfrm>
            <a:off x="8684346" y="4692391"/>
            <a:ext cx="336813" cy="335251"/>
          </a:xfrm>
          <a:prstGeom prst="rect">
            <a:avLst/>
          </a:prstGeom>
        </p:spPr>
        <p:txBody>
          <a:bodyPr/>
          <a:lstStyle>
            <a:lvl1pPr>
              <a:defRPr>
                <a:solidFill>
                  <a:srgbClr val="424242"/>
                </a:solidFill>
                <a:latin typeface="Source Code Pro"/>
                <a:ea typeface="Source Code Pro"/>
                <a:cs typeface="Source Code Pro"/>
                <a:sym typeface="Source Code Pr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939500" y="724074"/>
            <a:ext cx="3837000" cy="3695102"/>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4"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0.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gif"/><Relationship Id="rId3" Type="http://schemas.openxmlformats.org/officeDocument/2006/relationships/image" Target="../media/image2.gif"/><Relationship Id="rId4" Type="http://schemas.openxmlformats.org/officeDocument/2006/relationships/image" Target="../media/image4.jpeg"/><Relationship Id="rId5" Type="http://schemas.openxmlformats.org/officeDocument/2006/relationships/image" Target="../media/image3.g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7.jpeg"/><Relationship Id="rId3"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gif"/><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7.g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9.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0.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https://advisor.visualcapitalist.com/chart-money-supply-and-inflation-over-150-years/" TargetMode="External"/><Relationship Id="rId3" Type="http://schemas.openxmlformats.org/officeDocument/2006/relationships/image" Target="../media/image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https://www.youtube.com/watch?v=S1Om2rSQcDE" TargetMode="External"/><Relationship Id="rId3"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https://www.youtube.com/watch?v=t3413csxEtI" TargetMode="External"/><Relationship Id="rId3" Type="http://schemas.openxmlformats.org/officeDocument/2006/relationships/image" Target="../media/image8.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9.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0.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png"/><Relationship Id="rId3" Type="http://schemas.openxmlformats.org/officeDocument/2006/relationships/image" Target="../media/image1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4.png"/><Relationship Id="rId3" Type="http://schemas.openxmlformats.org/officeDocument/2006/relationships/image" Target="../media/image15.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7.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8.png"/><Relationship Id="rId3" Type="http://schemas.openxmlformats.org/officeDocument/2006/relationships/image" Target="../media/image19.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hyperlink" Target="https://z.umn.edu/TeacherResources" TargetMode="External"/><Relationship Id="rId3" Type="http://schemas.openxmlformats.org/officeDocument/2006/relationships/hyperlink" Target="https://www.councilforeconed.org/resources/econedlink/" TargetMode="External"/><Relationship Id="rId4" Type="http://schemas.openxmlformats.org/officeDocument/2006/relationships/hyperlink" Target="https://www.councilforeconed.org/resources/online-assessment-center/"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audio" Target="../media/media1.wav"/><Relationship Id="rId5" Type="http://schemas.microsoft.com/office/2007/relationships/media" Target="../media/media1.wav"/><Relationship Id="rId6" Type="http://schemas.openxmlformats.org/officeDocument/2006/relationships/image" Target="../media/image3.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mailto:mcee@umn.edu" TargetMode="Externa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mailto:mcee@umn.edu"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1" name="Google Shape;185;p37"/>
          <p:cNvSpPr/>
          <p:nvPr/>
        </p:nvSpPr>
        <p:spPr>
          <a:xfrm>
            <a:off x="4572000" y="475"/>
            <a:ext cx="4572000" cy="5143501"/>
          </a:xfrm>
          <a:prstGeom prst="rect">
            <a:avLst/>
          </a:prstGeom>
          <a:solidFill>
            <a:srgbClr val="005F86"/>
          </a:solidFill>
          <a:ln>
            <a:solidFill>
              <a:srgbClr val="424242"/>
            </a:solidFill>
          </a:ln>
        </p:spPr>
        <p:txBody>
          <a:bodyPr lIns="45719" rIns="45719" anchor="ctr"/>
          <a:lstStyle/>
          <a:p>
            <a:pPr/>
          </a:p>
        </p:txBody>
      </p:sp>
      <p:sp>
        <p:nvSpPr>
          <p:cNvPr id="622" name="Google Shape;186;p37"/>
          <p:cNvSpPr txBox="1"/>
          <p:nvPr>
            <p:ph type="title"/>
          </p:nvPr>
        </p:nvSpPr>
        <p:spPr>
          <a:xfrm>
            <a:off x="0" y="1160249"/>
            <a:ext cx="4572000" cy="1789202"/>
          </a:xfrm>
          <a:prstGeom prst="rect">
            <a:avLst/>
          </a:prstGeom>
        </p:spPr>
        <p:txBody>
          <a:bodyPr/>
          <a:lstStyle>
            <a:lvl1pPr defTabSz="804672">
              <a:defRPr sz="4048">
                <a:solidFill>
                  <a:srgbClr val="005F86"/>
                </a:solidFill>
              </a:defRPr>
            </a:lvl1pPr>
          </a:lstStyle>
          <a:p>
            <a:pPr/>
            <a:r>
              <a:t>WELCOME!</a:t>
            </a:r>
          </a:p>
        </p:txBody>
      </p:sp>
      <p:sp>
        <p:nvSpPr>
          <p:cNvPr id="623" name="Google Shape;188;p37"/>
          <p:cNvSpPr txBox="1"/>
          <p:nvPr>
            <p:ph type="body" sz="quarter" idx="1"/>
          </p:nvPr>
        </p:nvSpPr>
        <p:spPr>
          <a:xfrm>
            <a:off x="125899" y="1991849"/>
            <a:ext cx="4515001" cy="1609201"/>
          </a:xfrm>
          <a:prstGeom prst="rect">
            <a:avLst/>
          </a:prstGeom>
        </p:spPr>
        <p:txBody>
          <a:bodyPr/>
          <a:lstStyle/>
          <a:p>
            <a:pPr marL="0" indent="0">
              <a:spcBef>
                <a:spcPts val="1000"/>
              </a:spcBef>
              <a:defRPr sz="1800">
                <a:solidFill>
                  <a:srgbClr val="005F86"/>
                </a:solidFill>
              </a:defRPr>
            </a:pPr>
            <a:r>
              <a:t>Thank you for joining us. </a:t>
            </a:r>
          </a:p>
          <a:p>
            <a:pPr marL="0" indent="0">
              <a:spcBef>
                <a:spcPts val="1000"/>
              </a:spcBef>
              <a:defRPr sz="1800">
                <a:solidFill>
                  <a:srgbClr val="005F86"/>
                </a:solidFill>
              </a:defRPr>
            </a:pPr>
            <a:r>
              <a:t>The webinar will begin shortly.</a:t>
            </a:r>
          </a:p>
        </p:txBody>
      </p:sp>
      <p:sp>
        <p:nvSpPr>
          <p:cNvPr id="624" name="Google Shape;187;p37"/>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0" indent="0">
              <a:buClr>
                <a:srgbClr val="424242"/>
              </a:buClr>
              <a:buSzTx/>
              <a:buFont typeface="Helvetica"/>
              <a:buNone/>
              <a:defRPr>
                <a:solidFill>
                  <a:srgbClr val="FFFFFF"/>
                </a:solidFill>
                <a:latin typeface="Source Code Pro"/>
                <a:ea typeface="Source Code Pro"/>
                <a:cs typeface="Source Code Pro"/>
                <a:sym typeface="Source Code Pro"/>
              </a:defRPr>
            </a:pPr>
            <a:r>
              <a:t>Housekeeping Items:</a:t>
            </a:r>
          </a:p>
          <a:p>
            <a:pPr>
              <a:lnSpc>
                <a:spcPct val="100000"/>
              </a:lnSpc>
              <a:spcBef>
                <a:spcPts val="1600"/>
              </a:spcBef>
              <a:buClr>
                <a:srgbClr val="FFFFFF"/>
              </a:buClr>
              <a:buFont typeface="Helvetica"/>
              <a:defRPr>
                <a:solidFill>
                  <a:srgbClr val="FFFFFF"/>
                </a:solidFill>
                <a:latin typeface="Source Code Pro"/>
                <a:ea typeface="Source Code Pro"/>
                <a:cs typeface="Source Code Pro"/>
                <a:sym typeface="Source Code Pro"/>
              </a:defRPr>
            </a:pPr>
            <a:r>
              <a:t>Please use the chat and/or Q &amp; A function to ask questions or to notify moderator of issues</a:t>
            </a:r>
          </a:p>
          <a:p>
            <a:pPr>
              <a:lnSpc>
                <a:spcPct val="100000"/>
              </a:lnSpc>
              <a:spcBef>
                <a:spcPts val="1000"/>
              </a:spcBef>
              <a:buClr>
                <a:srgbClr val="FFFFFF"/>
              </a:buClr>
              <a:buFont typeface="Helvetica"/>
              <a:defRPr>
                <a:solidFill>
                  <a:srgbClr val="FFFFFF"/>
                </a:solidFill>
                <a:latin typeface="Source Code Pro"/>
                <a:ea typeface="Source Code Pro"/>
                <a:cs typeface="Source Code Pro"/>
                <a:sym typeface="Source Code Pro"/>
              </a:defRPr>
            </a:pPr>
            <a:r>
              <a:t>The session will be recorded and emailed to participants in the next few days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Rectangle 4"/>
          <p:cNvSpPr txBox="1"/>
          <p:nvPr/>
        </p:nvSpPr>
        <p:spPr>
          <a:xfrm>
            <a:off x="1188719" y="-1"/>
            <a:ext cx="6766562" cy="11003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700">
                <a:solidFill>
                  <a:srgbClr val="FF0000"/>
                </a:solidFill>
              </a:defRPr>
            </a:pPr>
            <a:r>
              <a:t>As of 2009, there were only 336 known $10,000 bills in circulation; 342 remaining $5,000 bills; and 165,372 remaining $1,000 bills.</a:t>
            </a:r>
            <a:r>
              <a:rPr baseline="30000"/>
              <a:t> </a:t>
            </a:r>
            <a:r>
              <a:t>Due to their rarity, collectors will pay considerably more than the face value of the bills to acquire them.</a:t>
            </a:r>
          </a:p>
        </p:txBody>
      </p:sp>
      <p:pic>
        <p:nvPicPr>
          <p:cNvPr id="668" name="Picture 2" descr="Picture 2"/>
          <p:cNvPicPr>
            <a:picLocks noChangeAspect="1"/>
          </p:cNvPicPr>
          <p:nvPr/>
        </p:nvPicPr>
        <p:blipFill>
          <a:blip r:embed="rId2">
            <a:extLst/>
          </a:blip>
          <a:stretch>
            <a:fillRect/>
          </a:stretch>
        </p:blipFill>
        <p:spPr>
          <a:xfrm>
            <a:off x="1102179" y="1314450"/>
            <a:ext cx="6939644" cy="291465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0" name="Picture 2" descr="Picture 2"/>
          <p:cNvPicPr>
            <a:picLocks noChangeAspect="1"/>
          </p:cNvPicPr>
          <p:nvPr/>
        </p:nvPicPr>
        <p:blipFill>
          <a:blip r:embed="rId2">
            <a:extLst/>
          </a:blip>
          <a:stretch>
            <a:fillRect/>
          </a:stretch>
        </p:blipFill>
        <p:spPr>
          <a:xfrm>
            <a:off x="685038" y="942975"/>
            <a:ext cx="7773922" cy="3307773"/>
          </a:xfrm>
          <a:prstGeom prst="rect">
            <a:avLst/>
          </a:prstGeom>
          <a:ln w="12700">
            <a:miter lim="400000"/>
          </a:ln>
        </p:spPr>
      </p:pic>
      <p:grpSp>
        <p:nvGrpSpPr>
          <p:cNvPr id="673" name="Rectangle 3"/>
          <p:cNvGrpSpPr/>
          <p:nvPr/>
        </p:nvGrpSpPr>
        <p:grpSpPr>
          <a:xfrm>
            <a:off x="1228725" y="57150"/>
            <a:ext cx="6686550" cy="885825"/>
            <a:chOff x="0" y="0"/>
            <a:chExt cx="6686550" cy="885825"/>
          </a:xfrm>
        </p:grpSpPr>
        <p:sp>
          <p:nvSpPr>
            <p:cNvPr id="671" name="Rectangle"/>
            <p:cNvSpPr/>
            <p:nvPr/>
          </p:nvSpPr>
          <p:spPr>
            <a:xfrm>
              <a:off x="0" y="0"/>
              <a:ext cx="6686550" cy="885825"/>
            </a:xfrm>
            <a:prstGeom prst="rect">
              <a:avLst/>
            </a:prstGeom>
            <a:gradFill flip="none" rotWithShape="1">
              <a:gsLst>
                <a:gs pos="0">
                  <a:srgbClr val="C2C274"/>
                </a:gs>
                <a:gs pos="50000">
                  <a:srgbClr val="FFFF99"/>
                </a:gs>
                <a:gs pos="100000">
                  <a:srgbClr val="C2C274"/>
                </a:gs>
              </a:gsLst>
              <a:lin ang="5400000" scaled="0"/>
            </a:gradFill>
            <a:ln w="57150" cap="flat">
              <a:solidFill>
                <a:srgbClr val="000000"/>
              </a:solidFill>
              <a:prstDash val="solid"/>
              <a:miter lim="800000"/>
            </a:ln>
            <a:effectLst/>
          </p:spPr>
          <p:txBody>
            <a:bodyPr wrap="square" lIns="45719" tIns="45719" rIns="45719" bIns="45719" numCol="1" anchor="ctr">
              <a:noAutofit/>
            </a:bodyPr>
            <a:lstStyle/>
            <a:p>
              <a:pPr algn="ctr"/>
            </a:p>
          </p:txBody>
        </p:sp>
        <p:sp>
          <p:nvSpPr>
            <p:cNvPr id="672" name="No paper notes larger than $100 have been printed since 1946."/>
            <p:cNvSpPr txBox="1"/>
            <p:nvPr/>
          </p:nvSpPr>
          <p:spPr>
            <a:xfrm>
              <a:off x="1027095" y="320992"/>
              <a:ext cx="4632360"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i="1" sz="1000">
                  <a:effectLst>
                    <a:outerShdw sx="100000" sy="100000" kx="0" ky="0" algn="b" rotWithShape="0" blurRad="38100" dist="38100" dir="2700000">
                      <a:srgbClr val="FFFFFF"/>
                    </a:outerShdw>
                  </a:effectLst>
                  <a:latin typeface="Verdana"/>
                  <a:ea typeface="Verdana"/>
                  <a:cs typeface="Verdana"/>
                  <a:sym typeface="Verdana"/>
                </a:defRPr>
              </a:lvl1pPr>
            </a:lstStyle>
            <a:p>
              <a:pPr/>
              <a:r>
                <a:t>No paper notes larger than $100 have been printed since 1946.</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70"/>
                                        </p:tgtEl>
                                        <p:attrNameLst>
                                          <p:attrName>style.visibility</p:attrName>
                                        </p:attrNameLst>
                                      </p:cBhvr>
                                      <p:to>
                                        <p:strVal val="visible"/>
                                      </p:to>
                                    </p:set>
                                    <p:animEffect filter="fade" transition="in">
                                      <p:cBhvr>
                                        <p:cTn id="7" dur="500"/>
                                        <p:tgtEl>
                                          <p:spTgt spid="67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673"/>
                                        </p:tgtEl>
                                        <p:attrNameLst>
                                          <p:attrName>style.visibility</p:attrName>
                                        </p:attrNameLst>
                                      </p:cBhvr>
                                      <p:to>
                                        <p:strVal val="visible"/>
                                      </p:to>
                                    </p:set>
                                    <p:animEffect filter="fade" transition="in">
                                      <p:cBhvr>
                                        <p:cTn id="12" dur="5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3" grpId="2"/>
      <p:bldP build="whole" bldLvl="1" animBg="1" rev="0" advAuto="0" spid="67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5" name="Picture 2" descr="Picture 2"/>
          <p:cNvPicPr>
            <a:picLocks noChangeAspect="1"/>
          </p:cNvPicPr>
          <p:nvPr/>
        </p:nvPicPr>
        <p:blipFill>
          <a:blip r:embed="rId2">
            <a:extLst/>
          </a:blip>
          <a:stretch>
            <a:fillRect/>
          </a:stretch>
        </p:blipFill>
        <p:spPr>
          <a:xfrm>
            <a:off x="2971800" y="954106"/>
            <a:ext cx="3200400" cy="4089798"/>
          </a:xfrm>
          <a:prstGeom prst="rect">
            <a:avLst/>
          </a:prstGeom>
          <a:ln w="12700">
            <a:miter lim="400000"/>
          </a:ln>
        </p:spPr>
      </p:pic>
      <p:sp>
        <p:nvSpPr>
          <p:cNvPr id="676" name="TextBox 2"/>
          <p:cNvSpPr txBox="1"/>
          <p:nvPr/>
        </p:nvSpPr>
        <p:spPr>
          <a:xfrm>
            <a:off x="1084810" y="0"/>
            <a:ext cx="7064435" cy="8926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FF0000"/>
                </a:solidFill>
              </a:defRPr>
            </a:lvl1pPr>
          </a:lstStyle>
          <a:p>
            <a:pPr/>
            <a:r>
              <a:t>SALVADOR DALI – Made his own currency?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8" name="Picture 2" descr="Picture 2"/>
          <p:cNvPicPr>
            <a:picLocks noChangeAspect="1"/>
          </p:cNvPicPr>
          <p:nvPr/>
        </p:nvPicPr>
        <p:blipFill>
          <a:blip r:embed="rId2">
            <a:extLst/>
          </a:blip>
          <a:srcRect l="0" t="6959" r="0" b="9243"/>
          <a:stretch>
            <a:fillRect/>
          </a:stretch>
        </p:blipFill>
        <p:spPr>
          <a:xfrm>
            <a:off x="1829665" y="-1"/>
            <a:ext cx="5153026" cy="431815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0" name="Picture 2" descr="Picture 2"/>
          <p:cNvPicPr>
            <a:picLocks noChangeAspect="1"/>
          </p:cNvPicPr>
          <p:nvPr/>
        </p:nvPicPr>
        <p:blipFill>
          <a:blip r:embed="rId2">
            <a:extLst/>
          </a:blip>
          <a:stretch>
            <a:fillRect/>
          </a:stretch>
        </p:blipFill>
        <p:spPr>
          <a:xfrm>
            <a:off x="2457450" y="-10716"/>
            <a:ext cx="3662363" cy="515421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2" name="Picture 2" descr="Picture 2"/>
          <p:cNvPicPr>
            <a:picLocks noChangeAspect="1"/>
          </p:cNvPicPr>
          <p:nvPr/>
        </p:nvPicPr>
        <p:blipFill>
          <a:blip r:embed="rId2">
            <a:extLst/>
          </a:blip>
          <a:stretch>
            <a:fillRect/>
          </a:stretch>
        </p:blipFill>
        <p:spPr>
          <a:xfrm>
            <a:off x="1114425" y="0"/>
            <a:ext cx="7012783" cy="44577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4" name="Title 1"/>
          <p:cNvSpPr txBox="1"/>
          <p:nvPr>
            <p:ph type="title"/>
          </p:nvPr>
        </p:nvSpPr>
        <p:spPr>
          <a:prstGeom prst="rect">
            <a:avLst/>
          </a:prstGeom>
        </p:spPr>
        <p:txBody>
          <a:bodyPr/>
          <a:lstStyle/>
          <a:p>
            <a:pPr/>
          </a:p>
        </p:txBody>
      </p:sp>
      <p:sp>
        <p:nvSpPr>
          <p:cNvPr id="685" name="Content Placeholder 2"/>
          <p:cNvSpPr txBox="1"/>
          <p:nvPr>
            <p:ph type="body" idx="1"/>
          </p:nvPr>
        </p:nvSpPr>
        <p:spPr>
          <a:prstGeom prst="rect">
            <a:avLst/>
          </a:prstGeom>
        </p:spPr>
        <p:txBody>
          <a:bodyPr/>
          <a:lstStyle/>
          <a:p>
            <a:pPr/>
          </a:p>
        </p:txBody>
      </p:sp>
      <p:pic>
        <p:nvPicPr>
          <p:cNvPr id="686" name="Picture 2" descr="Picture 2"/>
          <p:cNvPicPr>
            <a:picLocks noChangeAspect="1"/>
          </p:cNvPicPr>
          <p:nvPr/>
        </p:nvPicPr>
        <p:blipFill>
          <a:blip r:embed="rId2">
            <a:extLst/>
          </a:blip>
          <a:stretch>
            <a:fillRect/>
          </a:stretch>
        </p:blipFill>
        <p:spPr>
          <a:xfrm>
            <a:off x="1085850" y="-45245"/>
            <a:ext cx="6858000" cy="2919415"/>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8" name="Title 1"/>
          <p:cNvSpPr txBox="1"/>
          <p:nvPr>
            <p:ph type="title"/>
          </p:nvPr>
        </p:nvSpPr>
        <p:spPr>
          <a:prstGeom prst="rect">
            <a:avLst/>
          </a:prstGeom>
        </p:spPr>
        <p:txBody>
          <a:bodyPr/>
          <a:lstStyle/>
          <a:p>
            <a:pPr/>
          </a:p>
        </p:txBody>
      </p:sp>
      <p:sp>
        <p:nvSpPr>
          <p:cNvPr id="689" name="Content Placeholder 2"/>
          <p:cNvSpPr txBox="1"/>
          <p:nvPr>
            <p:ph type="body" idx="1"/>
          </p:nvPr>
        </p:nvSpPr>
        <p:spPr>
          <a:prstGeom prst="rect">
            <a:avLst/>
          </a:prstGeom>
        </p:spPr>
        <p:txBody>
          <a:bodyPr/>
          <a:lstStyle/>
          <a:p>
            <a:pPr/>
          </a:p>
        </p:txBody>
      </p:sp>
      <p:pic>
        <p:nvPicPr>
          <p:cNvPr id="690" name="Picture 2" descr="Picture 2"/>
          <p:cNvPicPr>
            <a:picLocks noChangeAspect="1"/>
          </p:cNvPicPr>
          <p:nvPr/>
        </p:nvPicPr>
        <p:blipFill>
          <a:blip r:embed="rId2">
            <a:extLst/>
          </a:blip>
          <a:stretch>
            <a:fillRect/>
          </a:stretch>
        </p:blipFill>
        <p:spPr>
          <a:xfrm>
            <a:off x="1085850" y="10715"/>
            <a:ext cx="6858000" cy="289322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92" name="Picture 3" descr="Picture 3"/>
          <p:cNvPicPr>
            <a:picLocks noChangeAspect="1"/>
          </p:cNvPicPr>
          <p:nvPr/>
        </p:nvPicPr>
        <p:blipFill>
          <a:blip r:embed="rId2">
            <a:extLst/>
          </a:blip>
          <a:stretch>
            <a:fillRect/>
          </a:stretch>
        </p:blipFill>
        <p:spPr>
          <a:xfrm>
            <a:off x="258297" y="94059"/>
            <a:ext cx="8463492" cy="3057851"/>
          </a:xfrm>
          <a:prstGeom prst="rect">
            <a:avLst/>
          </a:prstGeom>
          <a:ln w="38100">
            <a:solidFill>
              <a:srgbClr val="FF0000"/>
            </a:solidFill>
            <a:miter/>
          </a:ln>
        </p:spPr>
      </p:pic>
      <p:sp>
        <p:nvSpPr>
          <p:cNvPr id="693" name="Rectangle 4"/>
          <p:cNvSpPr txBox="1"/>
          <p:nvPr/>
        </p:nvSpPr>
        <p:spPr>
          <a:xfrm>
            <a:off x="696884" y="2397442"/>
            <a:ext cx="1710244" cy="891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b="1" sz="1000">
                <a:solidFill>
                  <a:srgbClr val="0000FF"/>
                </a:solidFill>
                <a:latin typeface="Verdana"/>
                <a:ea typeface="Verdana"/>
                <a:cs typeface="Verdana"/>
                <a:sym typeface="Verdana"/>
              </a:defRPr>
            </a:pPr>
            <a:r>
              <a:t>                                     </a:t>
            </a:r>
          </a:p>
          <a:p>
            <a:pPr>
              <a:defRPr b="1" sz="1000">
                <a:solidFill>
                  <a:srgbClr val="0000FF"/>
                </a:solidFill>
                <a:latin typeface="Verdana"/>
                <a:ea typeface="Verdana"/>
                <a:cs typeface="Verdana"/>
                <a:sym typeface="Verdana"/>
              </a:defRPr>
            </a:pPr>
          </a:p>
          <a:p>
            <a:pPr>
              <a:defRPr b="1" sz="1000">
                <a:solidFill>
                  <a:srgbClr val="0000FF"/>
                </a:solidFill>
                <a:latin typeface="Verdana"/>
                <a:ea typeface="Verdana"/>
                <a:cs typeface="Verdana"/>
                <a:sym typeface="Verdana"/>
              </a:defRPr>
            </a:pPr>
          </a:p>
          <a:p>
            <a:pPr>
              <a:defRPr b="1" sz="1000">
                <a:solidFill>
                  <a:srgbClr val="0000FF"/>
                </a:solidFill>
                <a:latin typeface="Verdana"/>
                <a:ea typeface="Verdana"/>
                <a:cs typeface="Verdana"/>
                <a:sym typeface="Verdana"/>
              </a:defRPr>
            </a:pPr>
          </a:p>
          <a:p>
            <a:pPr>
              <a:defRPr sz="1200">
                <a:latin typeface="Verdana"/>
                <a:ea typeface="Verdana"/>
                <a:cs typeface="Verdana"/>
                <a:sym typeface="Verdana"/>
              </a:defRPr>
            </a:pPr>
            <a:r>
              <a:t>  </a:t>
            </a:r>
            <a:r>
              <a:rPr b="1" sz="1000"/>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93">
                                            <p:bg/>
                                          </p:spTgt>
                                        </p:tgtEl>
                                        <p:attrNameLst>
                                          <p:attrName>style.visibility</p:attrName>
                                        </p:attrNameLst>
                                      </p:cBhvr>
                                      <p:to>
                                        <p:strVal val="visible"/>
                                      </p:to>
                                    </p:set>
                                    <p:animEffect filter="fade" transition="in">
                                      <p:cBhvr>
                                        <p:cTn id="7" dur="500"/>
                                        <p:tgtEl>
                                          <p:spTgt spid="69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693">
                                            <p:txEl>
                                              <p:pRg st="0" end="0"/>
                                            </p:txEl>
                                          </p:spTgt>
                                        </p:tgtEl>
                                        <p:attrNameLst>
                                          <p:attrName>style.visibility</p:attrName>
                                        </p:attrNameLst>
                                      </p:cBhvr>
                                      <p:to>
                                        <p:strVal val="visible"/>
                                      </p:to>
                                    </p:set>
                                    <p:animEffect filter="fade" transition="in">
                                      <p:cBhvr>
                                        <p:cTn id="10" dur="500"/>
                                        <p:tgtEl>
                                          <p:spTgt spid="693">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693">
                                            <p:txEl>
                                              <p:pRg st="1" end="1"/>
                                            </p:txEl>
                                          </p:spTgt>
                                        </p:tgtEl>
                                        <p:attrNameLst>
                                          <p:attrName>style.visibility</p:attrName>
                                        </p:attrNameLst>
                                      </p:cBhvr>
                                      <p:to>
                                        <p:strVal val="visible"/>
                                      </p:to>
                                    </p:set>
                                    <p:animEffect filter="fade" transition="in">
                                      <p:cBhvr>
                                        <p:cTn id="14" dur="500"/>
                                        <p:tgtEl>
                                          <p:spTgt spid="693">
                                            <p:txEl>
                                              <p:pRg st="1" end="1"/>
                                            </p:txEl>
                                          </p:spTgt>
                                        </p:tgtEl>
                                      </p:cBhvr>
                                    </p:animEffect>
                                  </p:childTnLst>
                                </p:cTn>
                              </p:par>
                            </p:childTnLst>
                          </p:cTn>
                        </p:par>
                        <p:par>
                          <p:cTn id="15" fill="hold">
                            <p:stCondLst>
                              <p:cond delay="1000"/>
                            </p:stCondLst>
                            <p:childTnLst>
                              <p:par>
                                <p:cTn id="16" presetClass="entr" nodeType="afterEffect" presetID="10" grpId="1" fill="hold">
                                  <p:stCondLst>
                                    <p:cond delay="0"/>
                                  </p:stCondLst>
                                  <p:iterate type="el" backwards="0">
                                    <p:tmAbs val="0"/>
                                  </p:iterate>
                                  <p:childTnLst>
                                    <p:set>
                                      <p:cBhvr>
                                        <p:cTn id="17" fill="hold"/>
                                        <p:tgtEl>
                                          <p:spTgt spid="693">
                                            <p:txEl>
                                              <p:pRg st="2" end="2"/>
                                            </p:txEl>
                                          </p:spTgt>
                                        </p:tgtEl>
                                        <p:attrNameLst>
                                          <p:attrName>style.visibility</p:attrName>
                                        </p:attrNameLst>
                                      </p:cBhvr>
                                      <p:to>
                                        <p:strVal val="visible"/>
                                      </p:to>
                                    </p:set>
                                    <p:animEffect filter="fade" transition="in">
                                      <p:cBhvr>
                                        <p:cTn id="18" dur="500"/>
                                        <p:tgtEl>
                                          <p:spTgt spid="693">
                                            <p:txEl>
                                              <p:pRg st="2" end="2"/>
                                            </p:txEl>
                                          </p:spTgt>
                                        </p:tgtEl>
                                      </p:cBhvr>
                                    </p:animEffect>
                                  </p:childTnLst>
                                </p:cTn>
                              </p:par>
                            </p:childTnLst>
                          </p:cTn>
                        </p:par>
                        <p:par>
                          <p:cTn id="19" fill="hold">
                            <p:stCondLst>
                              <p:cond delay="1500"/>
                            </p:stCondLst>
                            <p:childTnLst>
                              <p:par>
                                <p:cTn id="20" presetClass="entr" nodeType="afterEffect" presetID="10" grpId="1" fill="hold">
                                  <p:stCondLst>
                                    <p:cond delay="0"/>
                                  </p:stCondLst>
                                  <p:iterate type="el" backwards="0">
                                    <p:tmAbs val="0"/>
                                  </p:iterate>
                                  <p:childTnLst>
                                    <p:set>
                                      <p:cBhvr>
                                        <p:cTn id="21" fill="hold"/>
                                        <p:tgtEl>
                                          <p:spTgt spid="693">
                                            <p:txEl>
                                              <p:pRg st="3" end="3"/>
                                            </p:txEl>
                                          </p:spTgt>
                                        </p:tgtEl>
                                        <p:attrNameLst>
                                          <p:attrName>style.visibility</p:attrName>
                                        </p:attrNameLst>
                                      </p:cBhvr>
                                      <p:to>
                                        <p:strVal val="visible"/>
                                      </p:to>
                                    </p:set>
                                    <p:animEffect filter="fade" transition="in">
                                      <p:cBhvr>
                                        <p:cTn id="22" dur="500"/>
                                        <p:tgtEl>
                                          <p:spTgt spid="693">
                                            <p:txEl>
                                              <p:pRg st="3" end="3"/>
                                            </p:txEl>
                                          </p:spTgt>
                                        </p:tgtEl>
                                      </p:cBhvr>
                                    </p:animEffect>
                                  </p:childTnLst>
                                </p:cTn>
                              </p:par>
                            </p:childTnLst>
                          </p:cTn>
                        </p:par>
                        <p:par>
                          <p:cTn id="23" fill="hold">
                            <p:stCondLst>
                              <p:cond delay="2000"/>
                            </p:stCondLst>
                            <p:childTnLst>
                              <p:par>
                                <p:cTn id="24" presetClass="entr" nodeType="afterEffect" presetID="10" grpId="1" fill="hold">
                                  <p:stCondLst>
                                    <p:cond delay="0"/>
                                  </p:stCondLst>
                                  <p:iterate type="el" backwards="0">
                                    <p:tmAbs val="0"/>
                                  </p:iterate>
                                  <p:childTnLst>
                                    <p:set>
                                      <p:cBhvr>
                                        <p:cTn id="25" fill="hold"/>
                                        <p:tgtEl>
                                          <p:spTgt spid="693">
                                            <p:txEl>
                                              <p:pRg st="4" end="4"/>
                                            </p:txEl>
                                          </p:spTgt>
                                        </p:tgtEl>
                                        <p:attrNameLst>
                                          <p:attrName>style.visibility</p:attrName>
                                        </p:attrNameLst>
                                      </p:cBhvr>
                                      <p:to>
                                        <p:strVal val="visible"/>
                                      </p:to>
                                    </p:set>
                                    <p:animEffect filter="fade" transition="in">
                                      <p:cBhvr>
                                        <p:cTn id="26" dur="500"/>
                                        <p:tgtEl>
                                          <p:spTgt spid="69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3"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5" name="Slide Number Placeholder 9"/>
          <p:cNvSpPr txBox="1"/>
          <p:nvPr>
            <p:ph type="sldNum" sz="quarter" idx="4294967295"/>
          </p:nvPr>
        </p:nvSpPr>
        <p:spPr>
          <a:xfrm>
            <a:off x="8698608" y="4701439"/>
            <a:ext cx="322551" cy="317156"/>
          </a:xfrm>
          <a:prstGeom prst="rect">
            <a:avLst/>
          </a:prstGeom>
          <a:extLst>
            <a:ext uri="{C572A759-6A51-4108-AA02-DFA0A04FC94B}">
              <ma14:wrappingTextBoxFlag xmlns:ma14="http://schemas.microsoft.com/office/mac/drawingml/2011/main" val="1"/>
            </a:ext>
          </a:extLst>
        </p:spPr>
        <p:txBody>
          <a:bodyPr/>
          <a:lstStyle>
            <a:lvl1pPr>
              <a:defRPr>
                <a:solidFill>
                  <a:srgbClr val="E91D63"/>
                </a:solidFill>
                <a:latin typeface="Times New Roman"/>
                <a:ea typeface="Times New Roman"/>
                <a:cs typeface="Times New Roman"/>
                <a:sym typeface="Times New Roman"/>
              </a:defRPr>
            </a:lvl1pPr>
          </a:lstStyle>
          <a:p>
            <a:pPr/>
            <a:fld id="{86CB4B4D-7CA3-9044-876B-883B54F8677D}" type="slidenum"/>
          </a:p>
        </p:txBody>
      </p:sp>
      <p:sp>
        <p:nvSpPr>
          <p:cNvPr id="696" name="Rectangle 2"/>
          <p:cNvSpPr txBox="1"/>
          <p:nvPr>
            <p:ph type="title" idx="4294967295"/>
          </p:nvPr>
        </p:nvSpPr>
        <p:spPr>
          <a:xfrm>
            <a:off x="3711302" y="-537617"/>
            <a:ext cx="6172201" cy="1314451"/>
          </a:xfrm>
          <a:prstGeom prst="rect">
            <a:avLst/>
          </a:prstGeom>
        </p:spPr>
        <p:txBody>
          <a:bodyPr anchor="b"/>
          <a:lstStyle>
            <a:lvl1pPr>
              <a:defRPr b="1" sz="4500">
                <a:solidFill>
                  <a:srgbClr val="424242"/>
                </a:solidFill>
                <a:latin typeface="Oswald"/>
                <a:ea typeface="Oswald"/>
                <a:cs typeface="Oswald"/>
                <a:sym typeface="Oswald"/>
              </a:defRPr>
            </a:lvl1pPr>
          </a:lstStyle>
          <a:p>
            <a:pPr/>
            <a:r>
              <a:t>Money!!!</a:t>
            </a:r>
          </a:p>
        </p:txBody>
      </p:sp>
      <p:sp>
        <p:nvSpPr>
          <p:cNvPr id="697" name="Text Box 6"/>
          <p:cNvSpPr txBox="1"/>
          <p:nvPr/>
        </p:nvSpPr>
        <p:spPr>
          <a:xfrm>
            <a:off x="2169881" y="-8410"/>
            <a:ext cx="2137411" cy="5344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b="1" sz="2400">
                <a:solidFill>
                  <a:srgbClr val="990000"/>
                </a:solidFill>
                <a:latin typeface="Times New Roman"/>
                <a:ea typeface="Times New Roman"/>
                <a:cs typeface="Times New Roman"/>
                <a:sym typeface="Times New Roman"/>
              </a:defRPr>
            </a:pPr>
            <a:r>
              <a:t>Who is on the…</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$100 Bill</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$50 Bill</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$20 Bill</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$10 Bill</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$5 Bill</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$2 Bill</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50 Cent</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Dime</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$500</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$1000 Bill</a:t>
            </a:r>
            <a:endParaRPr sz="3200">
              <a:solidFill>
                <a:srgbClr val="E91D63"/>
              </a:solidFill>
            </a:endParaRPr>
          </a:p>
          <a:p>
            <a:pPr marL="457200" indent="-457200">
              <a:buClr>
                <a:srgbClr val="000000"/>
              </a:buClr>
              <a:buSzPct val="100000"/>
              <a:buAutoNum type="arabicPeriod" startAt="1"/>
              <a:defRPr b="1" sz="2400">
                <a:solidFill>
                  <a:srgbClr val="FF0000"/>
                </a:solidFill>
                <a:latin typeface="Times New Roman"/>
                <a:ea typeface="Times New Roman"/>
                <a:cs typeface="Times New Roman"/>
                <a:sym typeface="Times New Roman"/>
              </a:defRPr>
            </a:pPr>
            <a:r>
              <a:t>$100,000 Bill</a:t>
            </a:r>
            <a:endParaRPr sz="3200">
              <a:solidFill>
                <a:srgbClr val="E91D63"/>
              </a:solidFill>
            </a:endParaRPr>
          </a:p>
        </p:txBody>
      </p:sp>
      <p:sp>
        <p:nvSpPr>
          <p:cNvPr id="698" name="Text Box 7"/>
          <p:cNvSpPr txBox="1"/>
          <p:nvPr/>
        </p:nvSpPr>
        <p:spPr>
          <a:xfrm>
            <a:off x="4139253" y="335702"/>
            <a:ext cx="2137411" cy="4193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b="1" sz="2400">
                <a:solidFill>
                  <a:srgbClr val="990000"/>
                </a:solidFill>
                <a:latin typeface="Times New Roman"/>
                <a:ea typeface="Times New Roman"/>
                <a:cs typeface="Times New Roman"/>
                <a:sym typeface="Times New Roman"/>
              </a:defRPr>
            </a:p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Franklin</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Grant</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Jackson</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Hamilton</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Lincoln</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Jefferson</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JFK</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FDR</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McKinley</a:t>
            </a:r>
            <a:endParaRPr>
              <a:solidFill>
                <a:srgbClr val="E91D63"/>
              </a:solidFill>
            </a:endParaRPr>
          </a:p>
          <a:p>
            <a:pPr marL="457200" indent="-457200">
              <a:buClr>
                <a:srgbClr val="000000"/>
              </a:buClr>
              <a:buSzPct val="100000"/>
              <a:buAutoNum type="arabicPeriod" startAt="1"/>
              <a:defRPr b="1" sz="2400">
                <a:solidFill>
                  <a:srgbClr val="000099"/>
                </a:solidFill>
                <a:latin typeface="Times New Roman"/>
                <a:ea typeface="Times New Roman"/>
                <a:cs typeface="Times New Roman"/>
                <a:sym typeface="Times New Roman"/>
              </a:defRPr>
            </a:pPr>
            <a:r>
              <a:t>Cleveland</a:t>
            </a:r>
            <a:endParaRPr>
              <a:solidFill>
                <a:srgbClr val="E91D63"/>
              </a:solidFill>
            </a:endParaRPr>
          </a:p>
          <a:p>
            <a:pPr>
              <a:defRPr b="1" sz="2400">
                <a:solidFill>
                  <a:srgbClr val="000099"/>
                </a:solidFill>
                <a:latin typeface="Times New Roman"/>
                <a:ea typeface="Times New Roman"/>
                <a:cs typeface="Times New Roman"/>
                <a:sym typeface="Times New Roman"/>
              </a:defRPr>
            </a:pPr>
            <a:r>
              <a:t>11. Wilson</a:t>
            </a:r>
          </a:p>
        </p:txBody>
      </p:sp>
      <p:sp>
        <p:nvSpPr>
          <p:cNvPr id="699" name="Text Box 8"/>
          <p:cNvSpPr txBox="1"/>
          <p:nvPr/>
        </p:nvSpPr>
        <p:spPr>
          <a:xfrm>
            <a:off x="6277000" y="764398"/>
            <a:ext cx="2537461" cy="10580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b="1" sz="2400">
                <a:solidFill>
                  <a:srgbClr val="FF0000"/>
                </a:solidFill>
                <a:latin typeface="Times New Roman"/>
                <a:ea typeface="Times New Roman"/>
                <a:cs typeface="Times New Roman"/>
                <a:sym typeface="Times New Roman"/>
              </a:defRPr>
            </a:pPr>
            <a:r>
              <a:t>Bonus:</a:t>
            </a:r>
            <a:endParaRPr sz="3200">
              <a:solidFill>
                <a:srgbClr val="E91D63"/>
              </a:solidFill>
            </a:endParaRPr>
          </a:p>
          <a:p>
            <a:pPr marL="457200" indent="-457200">
              <a:defRPr b="1" sz="2100">
                <a:solidFill>
                  <a:srgbClr val="FF0000"/>
                </a:solidFill>
                <a:latin typeface="Times New Roman"/>
                <a:ea typeface="Times New Roman"/>
                <a:cs typeface="Times New Roman"/>
                <a:sym typeface="Times New Roman"/>
              </a:defRPr>
            </a:pPr>
            <a:r>
              <a:t>“E Pluribus Unum” means….</a:t>
            </a:r>
          </a:p>
        </p:txBody>
      </p:sp>
      <p:sp>
        <p:nvSpPr>
          <p:cNvPr id="700" name="Text Box 9"/>
          <p:cNvSpPr txBox="1"/>
          <p:nvPr/>
        </p:nvSpPr>
        <p:spPr>
          <a:xfrm>
            <a:off x="6219850" y="1933794"/>
            <a:ext cx="2651761" cy="397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defRPr b="1" sz="2100">
                <a:solidFill>
                  <a:srgbClr val="000099"/>
                </a:solidFill>
                <a:latin typeface="Times New Roman"/>
                <a:ea typeface="Times New Roman"/>
                <a:cs typeface="Times New Roman"/>
                <a:sym typeface="Times New Roman"/>
              </a:defRPr>
            </a:lvl1pPr>
          </a:lstStyle>
          <a:p>
            <a:pPr/>
            <a:r>
              <a:t>“Out of Many, One”</a:t>
            </a:r>
          </a:p>
        </p:txBody>
      </p:sp>
      <p:sp>
        <p:nvSpPr>
          <p:cNvPr id="701" name="TextBox 1"/>
          <p:cNvSpPr txBox="1"/>
          <p:nvPr/>
        </p:nvSpPr>
        <p:spPr>
          <a:xfrm>
            <a:off x="6550105" y="2438414"/>
            <a:ext cx="2080261" cy="6923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100">
                <a:solidFill>
                  <a:srgbClr val="FF0000"/>
                </a:solidFill>
              </a:defRPr>
            </a:pPr>
            <a:r>
              <a:t>Double Bonus: </a:t>
            </a:r>
            <a:endParaRPr sz="3200">
              <a:solidFill>
                <a:srgbClr val="E91D63"/>
              </a:solidFill>
            </a:endParaRPr>
          </a:p>
          <a:p>
            <a:pPr>
              <a:defRPr b="1" sz="2100">
                <a:solidFill>
                  <a:srgbClr val="FF0000"/>
                </a:solidFill>
              </a:defRPr>
            </a:pPr>
            <a:r>
              <a:t>$10,000 Bill? </a:t>
            </a:r>
          </a:p>
        </p:txBody>
      </p:sp>
      <p:sp>
        <p:nvSpPr>
          <p:cNvPr id="702" name="Rectangle 2"/>
          <p:cNvSpPr txBox="1"/>
          <p:nvPr/>
        </p:nvSpPr>
        <p:spPr>
          <a:xfrm>
            <a:off x="6562750" y="3185889"/>
            <a:ext cx="2251711" cy="9425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000">
                <a:solidFill>
                  <a:srgbClr val="000099"/>
                </a:solidFill>
              </a:defRPr>
            </a:lvl1pPr>
          </a:lstStyle>
          <a:p>
            <a:pPr/>
            <a:r>
              <a:t>Salmon P. Chase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98">
                                            <p:txEl>
                                              <p:pRg st="1" end="1"/>
                                            </p:txEl>
                                          </p:spTgt>
                                        </p:tgtEl>
                                        <p:attrNameLst>
                                          <p:attrName>style.visibility</p:attrName>
                                        </p:attrNameLst>
                                      </p:cBhvr>
                                      <p:to>
                                        <p:strVal val="visible"/>
                                      </p:to>
                                    </p:set>
                                    <p:animEffect filter="fade" transition="in">
                                      <p:cBhvr>
                                        <p:cTn id="7" dur="500"/>
                                        <p:tgtEl>
                                          <p:spTgt spid="6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698">
                                            <p:txEl>
                                              <p:pRg st="2" end="2"/>
                                            </p:txEl>
                                          </p:spTgt>
                                        </p:tgtEl>
                                        <p:attrNameLst>
                                          <p:attrName>style.visibility</p:attrName>
                                        </p:attrNameLst>
                                      </p:cBhvr>
                                      <p:to>
                                        <p:strVal val="visible"/>
                                      </p:to>
                                    </p:set>
                                    <p:animEffect filter="fade" transition="in">
                                      <p:cBhvr>
                                        <p:cTn id="12" dur="500"/>
                                        <p:tgtEl>
                                          <p:spTgt spid="6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698">
                                            <p:txEl>
                                              <p:pRg st="3" end="3"/>
                                            </p:txEl>
                                          </p:spTgt>
                                        </p:tgtEl>
                                        <p:attrNameLst>
                                          <p:attrName>style.visibility</p:attrName>
                                        </p:attrNameLst>
                                      </p:cBhvr>
                                      <p:to>
                                        <p:strVal val="visible"/>
                                      </p:to>
                                    </p:set>
                                    <p:animEffect filter="fade" transition="in">
                                      <p:cBhvr>
                                        <p:cTn id="17" dur="500"/>
                                        <p:tgtEl>
                                          <p:spTgt spid="6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698">
                                            <p:txEl>
                                              <p:pRg st="4" end="4"/>
                                            </p:txEl>
                                          </p:spTgt>
                                        </p:tgtEl>
                                        <p:attrNameLst>
                                          <p:attrName>style.visibility</p:attrName>
                                        </p:attrNameLst>
                                      </p:cBhvr>
                                      <p:to>
                                        <p:strVal val="visible"/>
                                      </p:to>
                                    </p:set>
                                    <p:animEffect filter="fade" transition="in">
                                      <p:cBhvr>
                                        <p:cTn id="22" dur="500"/>
                                        <p:tgtEl>
                                          <p:spTgt spid="69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698">
                                            <p:txEl>
                                              <p:pRg st="5" end="5"/>
                                            </p:txEl>
                                          </p:spTgt>
                                        </p:tgtEl>
                                        <p:attrNameLst>
                                          <p:attrName>style.visibility</p:attrName>
                                        </p:attrNameLst>
                                      </p:cBhvr>
                                      <p:to>
                                        <p:strVal val="visible"/>
                                      </p:to>
                                    </p:set>
                                    <p:animEffect filter="fade" transition="in">
                                      <p:cBhvr>
                                        <p:cTn id="27" dur="500"/>
                                        <p:tgtEl>
                                          <p:spTgt spid="69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1" fill="hold">
                                  <p:stCondLst>
                                    <p:cond delay="0"/>
                                  </p:stCondLst>
                                  <p:iterate type="el" backwards="0">
                                    <p:tmAbs val="0"/>
                                  </p:iterate>
                                  <p:childTnLst>
                                    <p:set>
                                      <p:cBhvr>
                                        <p:cTn id="31" fill="hold"/>
                                        <p:tgtEl>
                                          <p:spTgt spid="698">
                                            <p:txEl>
                                              <p:pRg st="6" end="6"/>
                                            </p:txEl>
                                          </p:spTgt>
                                        </p:tgtEl>
                                        <p:attrNameLst>
                                          <p:attrName>style.visibility</p:attrName>
                                        </p:attrNameLst>
                                      </p:cBhvr>
                                      <p:to>
                                        <p:strVal val="visible"/>
                                      </p:to>
                                    </p:set>
                                    <p:animEffect filter="fade" transition="in">
                                      <p:cBhvr>
                                        <p:cTn id="32" dur="500"/>
                                        <p:tgtEl>
                                          <p:spTgt spid="69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1" fill="hold">
                                  <p:stCondLst>
                                    <p:cond delay="0"/>
                                  </p:stCondLst>
                                  <p:iterate type="el" backwards="0">
                                    <p:tmAbs val="0"/>
                                  </p:iterate>
                                  <p:childTnLst>
                                    <p:set>
                                      <p:cBhvr>
                                        <p:cTn id="36" fill="hold"/>
                                        <p:tgtEl>
                                          <p:spTgt spid="698">
                                            <p:txEl>
                                              <p:pRg st="7" end="7"/>
                                            </p:txEl>
                                          </p:spTgt>
                                        </p:tgtEl>
                                        <p:attrNameLst>
                                          <p:attrName>style.visibility</p:attrName>
                                        </p:attrNameLst>
                                      </p:cBhvr>
                                      <p:to>
                                        <p:strVal val="visible"/>
                                      </p:to>
                                    </p:set>
                                    <p:animEffect filter="fade" transition="in">
                                      <p:cBhvr>
                                        <p:cTn id="37" dur="500"/>
                                        <p:tgtEl>
                                          <p:spTgt spid="69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1" fill="hold">
                                  <p:stCondLst>
                                    <p:cond delay="0"/>
                                  </p:stCondLst>
                                  <p:iterate type="el" backwards="0">
                                    <p:tmAbs val="0"/>
                                  </p:iterate>
                                  <p:childTnLst>
                                    <p:set>
                                      <p:cBhvr>
                                        <p:cTn id="41" fill="hold"/>
                                        <p:tgtEl>
                                          <p:spTgt spid="698">
                                            <p:txEl>
                                              <p:pRg st="8" end="8"/>
                                            </p:txEl>
                                          </p:spTgt>
                                        </p:tgtEl>
                                        <p:attrNameLst>
                                          <p:attrName>style.visibility</p:attrName>
                                        </p:attrNameLst>
                                      </p:cBhvr>
                                      <p:to>
                                        <p:strVal val="visible"/>
                                      </p:to>
                                    </p:set>
                                    <p:animEffect filter="fade" transition="in">
                                      <p:cBhvr>
                                        <p:cTn id="42" dur="500"/>
                                        <p:tgtEl>
                                          <p:spTgt spid="69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1" fill="hold">
                                  <p:stCondLst>
                                    <p:cond delay="0"/>
                                  </p:stCondLst>
                                  <p:iterate type="el" backwards="0">
                                    <p:tmAbs val="0"/>
                                  </p:iterate>
                                  <p:childTnLst>
                                    <p:set>
                                      <p:cBhvr>
                                        <p:cTn id="46" fill="hold"/>
                                        <p:tgtEl>
                                          <p:spTgt spid="698">
                                            <p:txEl>
                                              <p:pRg st="9" end="9"/>
                                            </p:txEl>
                                          </p:spTgt>
                                        </p:tgtEl>
                                        <p:attrNameLst>
                                          <p:attrName>style.visibility</p:attrName>
                                        </p:attrNameLst>
                                      </p:cBhvr>
                                      <p:to>
                                        <p:strVal val="visible"/>
                                      </p:to>
                                    </p:set>
                                    <p:animEffect filter="fade" transition="in">
                                      <p:cBhvr>
                                        <p:cTn id="47" dur="500"/>
                                        <p:tgtEl>
                                          <p:spTgt spid="69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10" grpId="1" fill="hold">
                                  <p:stCondLst>
                                    <p:cond delay="0"/>
                                  </p:stCondLst>
                                  <p:iterate type="el" backwards="0">
                                    <p:tmAbs val="0"/>
                                  </p:iterate>
                                  <p:childTnLst>
                                    <p:set>
                                      <p:cBhvr>
                                        <p:cTn id="51" fill="hold"/>
                                        <p:tgtEl>
                                          <p:spTgt spid="698">
                                            <p:txEl>
                                              <p:pRg st="10" end="10"/>
                                            </p:txEl>
                                          </p:spTgt>
                                        </p:tgtEl>
                                        <p:attrNameLst>
                                          <p:attrName>style.visibility</p:attrName>
                                        </p:attrNameLst>
                                      </p:cBhvr>
                                      <p:to>
                                        <p:strVal val="visible"/>
                                      </p:to>
                                    </p:set>
                                    <p:animEffect filter="fade" transition="in">
                                      <p:cBhvr>
                                        <p:cTn id="52" dur="500"/>
                                        <p:tgtEl>
                                          <p:spTgt spid="69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10" grpId="1" fill="hold">
                                  <p:stCondLst>
                                    <p:cond delay="0"/>
                                  </p:stCondLst>
                                  <p:iterate type="el" backwards="0">
                                    <p:tmAbs val="0"/>
                                  </p:iterate>
                                  <p:childTnLst>
                                    <p:set>
                                      <p:cBhvr>
                                        <p:cTn id="56" fill="hold"/>
                                        <p:tgtEl>
                                          <p:spTgt spid="698">
                                            <p:txEl>
                                              <p:pRg st="11" end="11"/>
                                            </p:txEl>
                                          </p:spTgt>
                                        </p:tgtEl>
                                        <p:attrNameLst>
                                          <p:attrName>style.visibility</p:attrName>
                                        </p:attrNameLst>
                                      </p:cBhvr>
                                      <p:to>
                                        <p:strVal val="visible"/>
                                      </p:to>
                                    </p:set>
                                    <p:animEffect filter="fade" transition="in">
                                      <p:cBhvr>
                                        <p:cTn id="57" dur="500"/>
                                        <p:tgtEl>
                                          <p:spTgt spid="698">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10" grpId="2" fill="hold">
                                  <p:stCondLst>
                                    <p:cond delay="0"/>
                                  </p:stCondLst>
                                  <p:iterate type="el" backwards="0">
                                    <p:tmAbs val="0"/>
                                  </p:iterate>
                                  <p:childTnLst>
                                    <p:set>
                                      <p:cBhvr>
                                        <p:cTn id="61" fill="hold"/>
                                        <p:tgtEl>
                                          <p:spTgt spid="700"/>
                                        </p:tgtEl>
                                        <p:attrNameLst>
                                          <p:attrName>style.visibility</p:attrName>
                                        </p:attrNameLst>
                                      </p:cBhvr>
                                      <p:to>
                                        <p:strVal val="visible"/>
                                      </p:to>
                                    </p:set>
                                    <p:animEffect filter="fade" transition="in">
                                      <p:cBhvr>
                                        <p:cTn id="62" dur="500"/>
                                        <p:tgtEl>
                                          <p:spTgt spid="700"/>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4" presetID="2" grpId="3" fill="hold">
                                  <p:stCondLst>
                                    <p:cond delay="0"/>
                                  </p:stCondLst>
                                  <p:iterate type="el" backwards="0">
                                    <p:tmAbs val="0"/>
                                  </p:iterate>
                                  <p:childTnLst>
                                    <p:set>
                                      <p:cBhvr>
                                        <p:cTn id="66" fill="hold"/>
                                        <p:tgtEl>
                                          <p:spTgt spid="702"/>
                                        </p:tgtEl>
                                        <p:attrNameLst>
                                          <p:attrName>style.visibility</p:attrName>
                                        </p:attrNameLst>
                                      </p:cBhvr>
                                      <p:to>
                                        <p:strVal val="visible"/>
                                      </p:to>
                                    </p:set>
                                    <p:anim calcmode="lin" valueType="num">
                                      <p:cBhvr>
                                        <p:cTn id="67" dur="500" fill="hold"/>
                                        <p:tgtEl>
                                          <p:spTgt spid="702"/>
                                        </p:tgtEl>
                                        <p:attrNameLst>
                                          <p:attrName>ppt_x</p:attrName>
                                        </p:attrNameLst>
                                      </p:cBhvr>
                                      <p:tavLst>
                                        <p:tav tm="0">
                                          <p:val>
                                            <p:strVal val="#ppt_x"/>
                                          </p:val>
                                        </p:tav>
                                        <p:tav tm="100000">
                                          <p:val>
                                            <p:strVal val="#ppt_x"/>
                                          </p:val>
                                        </p:tav>
                                      </p:tavLst>
                                    </p:anim>
                                    <p:anim calcmode="lin" valueType="num">
                                      <p:cBhvr>
                                        <p:cTn id="68" dur="500" fill="hold"/>
                                        <p:tgtEl>
                                          <p:spTgt spid="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8" grpId="1"/>
      <p:bldP build="whole" bldLvl="1" animBg="1" rev="0" advAuto="0" spid="700" grpId="2"/>
      <p:bldP build="whole" bldLvl="1" animBg="1" rev="0" advAuto="0" spid="702"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Google Shape;193;p38"/>
          <p:cNvSpPr txBox="1"/>
          <p:nvPr>
            <p:ph type="title"/>
          </p:nvPr>
        </p:nvSpPr>
        <p:spPr>
          <a:xfrm>
            <a:off x="366267" y="548640"/>
            <a:ext cx="8282400" cy="2109000"/>
          </a:xfrm>
          <a:prstGeom prst="rect">
            <a:avLst/>
          </a:prstGeom>
        </p:spPr>
        <p:txBody>
          <a:bodyPr/>
          <a:lstStyle/>
          <a:p>
            <a:pPr defTabSz="841247">
              <a:defRPr b="1" sz="4416">
                <a:latin typeface="Times New Roman"/>
                <a:ea typeface="Times New Roman"/>
                <a:cs typeface="Times New Roman"/>
                <a:sym typeface="Times New Roman"/>
              </a:defRPr>
            </a:pPr>
            <a:r>
              <a:t>AP Macro Unit 4: </a:t>
            </a:r>
            <a:br/>
            <a:r>
              <a:t>Definitions and Functions of Money</a:t>
            </a:r>
          </a:p>
        </p:txBody>
      </p:sp>
      <p:sp>
        <p:nvSpPr>
          <p:cNvPr id="627" name="Google Shape;194;p38"/>
          <p:cNvSpPr txBox="1"/>
          <p:nvPr>
            <p:ph type="body" sz="half" idx="1"/>
          </p:nvPr>
        </p:nvSpPr>
        <p:spPr>
          <a:xfrm>
            <a:off x="411175" y="3398249"/>
            <a:ext cx="8282400" cy="1260601"/>
          </a:xfrm>
          <a:prstGeom prst="rect">
            <a:avLst/>
          </a:prstGeom>
        </p:spPr>
        <p:txBody>
          <a:bodyPr/>
          <a:lstStyle/>
          <a:p>
            <a:pPr marL="0" indent="0"/>
            <a:r>
              <a:t>Live Webinar: May 16</a:t>
            </a:r>
            <a:r>
              <a:rPr baseline="30000"/>
              <a:t>th</a:t>
            </a:r>
            <a:r>
              <a:t>, 2022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4" name="Picture 2" descr="Picture 2"/>
          <p:cNvPicPr>
            <a:picLocks noChangeAspect="0"/>
          </p:cNvPicPr>
          <p:nvPr/>
        </p:nvPicPr>
        <p:blipFill>
          <a:blip r:embed="rId2">
            <a:extLst/>
          </a:blip>
          <a:stretch>
            <a:fillRect/>
          </a:stretch>
        </p:blipFill>
        <p:spPr>
          <a:xfrm>
            <a:off x="7266547" y="3380183"/>
            <a:ext cx="558405" cy="635795"/>
          </a:xfrm>
          <a:prstGeom prst="rect">
            <a:avLst/>
          </a:prstGeom>
          <a:ln w="12700">
            <a:miter lim="400000"/>
          </a:ln>
        </p:spPr>
      </p:pic>
      <p:sp>
        <p:nvSpPr>
          <p:cNvPr id="705" name="Rectangle 3"/>
          <p:cNvSpPr txBox="1"/>
          <p:nvPr/>
        </p:nvSpPr>
        <p:spPr>
          <a:xfrm>
            <a:off x="1417321" y="827798"/>
            <a:ext cx="6404835" cy="99711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b="1" sz="2100"/>
            </a:pPr>
            <a:r>
              <a:t>However, before trade could occur, there had to </a:t>
            </a:r>
          </a:p>
          <a:p>
            <a:pPr>
              <a:defRPr b="1" sz="2100"/>
            </a:pPr>
            <a:r>
              <a:t>be a </a:t>
            </a:r>
            <a:r>
              <a:rPr i="1">
                <a:solidFill>
                  <a:srgbClr val="0000FF"/>
                </a:solidFill>
                <a:effectLst>
                  <a:outerShdw sx="100000" sy="100000" kx="0" ky="0" algn="b" rotWithShape="0" blurRad="38100" dist="38100" dir="2700000">
                    <a:srgbClr val="C0C0C0"/>
                  </a:outerShdw>
                </a:effectLst>
              </a:rPr>
              <a:t>“double coincidence</a:t>
            </a:r>
            <a:r>
              <a:rPr i="1" sz="1800">
                <a:solidFill>
                  <a:srgbClr val="0000FF"/>
                </a:solidFill>
                <a:effectLst>
                  <a:outerShdw sx="100000" sy="100000" kx="0" ky="0" algn="b" rotWithShape="0" blurRad="38100" dist="38100" dir="2700000">
                    <a:srgbClr val="C0C0C0"/>
                  </a:outerShdw>
                </a:effectLst>
              </a:rPr>
              <a:t> of </a:t>
            </a:r>
            <a:r>
              <a:rPr i="1">
                <a:solidFill>
                  <a:srgbClr val="0000FF"/>
                </a:solidFill>
                <a:effectLst>
                  <a:outerShdw sx="100000" sy="100000" kx="0" ky="0" algn="b" rotWithShape="0" blurRad="38100" dist="38100" dir="2700000">
                    <a:srgbClr val="C0C0C0"/>
                  </a:outerShdw>
                </a:effectLst>
              </a:rPr>
              <a:t>wants”</a:t>
            </a:r>
            <a:r>
              <a:t>.  Each trader  </a:t>
            </a:r>
          </a:p>
          <a:p>
            <a:pPr>
              <a:defRPr b="1" sz="2100"/>
            </a:pPr>
            <a:r>
              <a:t>had  to have something</a:t>
            </a:r>
            <a:r>
              <a:rPr sz="1800"/>
              <a:t> the </a:t>
            </a:r>
            <a:r>
              <a:t>other wanted.</a:t>
            </a:r>
          </a:p>
        </p:txBody>
      </p:sp>
      <p:pic>
        <p:nvPicPr>
          <p:cNvPr id="706" name="Picture 4" descr="Picture 4"/>
          <p:cNvPicPr>
            <a:picLocks noChangeAspect="0"/>
          </p:cNvPicPr>
          <p:nvPr/>
        </p:nvPicPr>
        <p:blipFill>
          <a:blip r:embed="rId3">
            <a:extLst/>
          </a:blip>
          <a:stretch>
            <a:fillRect/>
          </a:stretch>
        </p:blipFill>
        <p:spPr>
          <a:xfrm>
            <a:off x="1086445" y="2487215"/>
            <a:ext cx="931071" cy="1785939"/>
          </a:xfrm>
          <a:prstGeom prst="rect">
            <a:avLst/>
          </a:prstGeom>
          <a:ln w="12700">
            <a:miter lim="400000"/>
          </a:ln>
        </p:spPr>
      </p:pic>
      <p:grpSp>
        <p:nvGrpSpPr>
          <p:cNvPr id="709" name="AutoShape 5"/>
          <p:cNvGrpSpPr/>
          <p:nvPr/>
        </p:nvGrpSpPr>
        <p:grpSpPr>
          <a:xfrm>
            <a:off x="2100263" y="1985963"/>
            <a:ext cx="1943101" cy="1088137"/>
            <a:chOff x="0" y="0"/>
            <a:chExt cx="1943100" cy="1088136"/>
          </a:xfrm>
        </p:grpSpPr>
        <p:sp>
          <p:nvSpPr>
            <p:cNvPr id="707" name="Shape"/>
            <p:cNvSpPr/>
            <p:nvPr/>
          </p:nvSpPr>
          <p:spPr>
            <a:xfrm>
              <a:off x="0" y="0"/>
              <a:ext cx="1943101" cy="10881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647"/>
                  </a:moveTo>
                  <a:cubicBezTo>
                    <a:pt x="0" y="1185"/>
                    <a:pt x="664" y="0"/>
                    <a:pt x="1482" y="0"/>
                  </a:cubicBezTo>
                  <a:lnTo>
                    <a:pt x="3600" y="0"/>
                  </a:lnTo>
                  <a:lnTo>
                    <a:pt x="20118" y="0"/>
                  </a:lnTo>
                  <a:cubicBezTo>
                    <a:pt x="20936" y="0"/>
                    <a:pt x="21600" y="1185"/>
                    <a:pt x="21600" y="2647"/>
                  </a:cubicBezTo>
                  <a:lnTo>
                    <a:pt x="21600" y="13235"/>
                  </a:lnTo>
                  <a:cubicBezTo>
                    <a:pt x="21600" y="14697"/>
                    <a:pt x="20936" y="15882"/>
                    <a:pt x="20118" y="15882"/>
                  </a:cubicBezTo>
                  <a:lnTo>
                    <a:pt x="9000" y="15882"/>
                  </a:lnTo>
                  <a:lnTo>
                    <a:pt x="505" y="21600"/>
                  </a:lnTo>
                  <a:lnTo>
                    <a:pt x="3600" y="15882"/>
                  </a:lnTo>
                  <a:lnTo>
                    <a:pt x="1482" y="15882"/>
                  </a:lnTo>
                  <a:cubicBezTo>
                    <a:pt x="664" y="15882"/>
                    <a:pt x="0" y="14697"/>
                    <a:pt x="0" y="13235"/>
                  </a:cubicBezTo>
                  <a:lnTo>
                    <a:pt x="0" y="13235"/>
                  </a:lnTo>
                  <a:lnTo>
                    <a:pt x="0" y="9265"/>
                  </a:lnTo>
                  <a:close/>
                </a:path>
              </a:pathLst>
            </a:custGeom>
            <a:blipFill rotWithShape="1">
              <a:blip r:embed="rId4"/>
              <a:srcRect l="0" t="0" r="0" b="0"/>
              <a:tile tx="0" ty="0" sx="100000" sy="100000" flip="none" algn="tl"/>
            </a:blipFill>
            <a:ln w="38100" cap="flat">
              <a:solidFill>
                <a:srgbClr val="E91D63"/>
              </a:solidFill>
              <a:prstDash val="solid"/>
              <a:miter lim="800000"/>
            </a:ln>
            <a:effectLst/>
          </p:spPr>
          <p:txBody>
            <a:bodyPr wrap="square" lIns="45719" tIns="45719" rIns="45719" bIns="45719" numCol="1" anchor="t">
              <a:noAutofit/>
            </a:bodyPr>
            <a:lstStyle/>
            <a:p>
              <a:pPr algn="ctr">
                <a:defRPr sz="3200">
                  <a:solidFill>
                    <a:srgbClr val="E91D63"/>
                  </a:solidFill>
                </a:defRPr>
              </a:pPr>
            </a:p>
          </p:txBody>
        </p:sp>
        <p:sp>
          <p:nvSpPr>
            <p:cNvPr id="708" name="I’ll  trade you a chicken for a pair of shoes."/>
            <p:cNvSpPr txBox="1"/>
            <p:nvPr/>
          </p:nvSpPr>
          <p:spPr>
            <a:xfrm>
              <a:off x="103827" y="58107"/>
              <a:ext cx="1735446" cy="7329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b="1" sz="1500">
                  <a:solidFill>
                    <a:srgbClr val="FF0000"/>
                  </a:solidFill>
                </a:defRPr>
              </a:lvl1pPr>
            </a:lstStyle>
            <a:p>
              <a:pPr/>
              <a:r>
                <a:t>I’ll  trade you a chicken for a pair of shoes.</a:t>
              </a:r>
            </a:p>
          </p:txBody>
        </p:sp>
      </p:grpSp>
      <p:grpSp>
        <p:nvGrpSpPr>
          <p:cNvPr id="712" name="AutoShape 6"/>
          <p:cNvGrpSpPr/>
          <p:nvPr/>
        </p:nvGrpSpPr>
        <p:grpSpPr>
          <a:xfrm>
            <a:off x="4525565" y="1869282"/>
            <a:ext cx="3108725" cy="837008"/>
            <a:chOff x="0" y="0"/>
            <a:chExt cx="3108723" cy="837007"/>
          </a:xfrm>
        </p:grpSpPr>
        <p:sp>
          <p:nvSpPr>
            <p:cNvPr id="710" name="Shape"/>
            <p:cNvSpPr/>
            <p:nvPr/>
          </p:nvSpPr>
          <p:spPr>
            <a:xfrm>
              <a:off x="0" y="0"/>
              <a:ext cx="3108724" cy="8370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960"/>
                  </a:moveTo>
                  <a:cubicBezTo>
                    <a:pt x="0" y="1325"/>
                    <a:pt x="357" y="0"/>
                    <a:pt x="797" y="0"/>
                  </a:cubicBezTo>
                  <a:lnTo>
                    <a:pt x="3600" y="0"/>
                  </a:lnTo>
                  <a:lnTo>
                    <a:pt x="20803" y="0"/>
                  </a:lnTo>
                  <a:cubicBezTo>
                    <a:pt x="21243" y="0"/>
                    <a:pt x="21600" y="1325"/>
                    <a:pt x="21600" y="2960"/>
                  </a:cubicBezTo>
                  <a:lnTo>
                    <a:pt x="21600" y="14799"/>
                  </a:lnTo>
                  <a:cubicBezTo>
                    <a:pt x="21600" y="16434"/>
                    <a:pt x="21243" y="17759"/>
                    <a:pt x="20803" y="17759"/>
                  </a:cubicBezTo>
                  <a:lnTo>
                    <a:pt x="9000" y="17759"/>
                  </a:lnTo>
                  <a:lnTo>
                    <a:pt x="10567" y="21600"/>
                  </a:lnTo>
                  <a:lnTo>
                    <a:pt x="3600" y="17759"/>
                  </a:lnTo>
                  <a:lnTo>
                    <a:pt x="797" y="17759"/>
                  </a:lnTo>
                  <a:cubicBezTo>
                    <a:pt x="357" y="17759"/>
                    <a:pt x="0" y="16434"/>
                    <a:pt x="0" y="14799"/>
                  </a:cubicBezTo>
                  <a:lnTo>
                    <a:pt x="0" y="14799"/>
                  </a:lnTo>
                  <a:lnTo>
                    <a:pt x="0" y="10360"/>
                  </a:lnTo>
                  <a:close/>
                </a:path>
              </a:pathLst>
            </a:custGeom>
            <a:blipFill rotWithShape="1">
              <a:blip r:embed="rId4"/>
              <a:srcRect l="0" t="0" r="0" b="0"/>
              <a:tile tx="0" ty="0" sx="100000" sy="100000" flip="none" algn="tl"/>
            </a:blipFill>
            <a:ln w="38100" cap="flat">
              <a:solidFill>
                <a:srgbClr val="E91D63"/>
              </a:solidFill>
              <a:prstDash val="solid"/>
              <a:miter lim="800000"/>
            </a:ln>
            <a:effectLst/>
          </p:spPr>
          <p:txBody>
            <a:bodyPr wrap="square" lIns="45719" tIns="45719" rIns="45719" bIns="45719" numCol="1" anchor="t">
              <a:noAutofit/>
            </a:bodyPr>
            <a:lstStyle/>
            <a:p>
              <a:pPr>
                <a:defRPr sz="3200">
                  <a:solidFill>
                    <a:srgbClr val="E91D63"/>
                  </a:solidFill>
                </a:defRPr>
              </a:pPr>
            </a:p>
          </p:txBody>
        </p:sp>
        <p:sp>
          <p:nvSpPr>
            <p:cNvPr id="711" name="I would  love  to  sell you these shoes but I  don’t like chicken"/>
            <p:cNvSpPr txBox="1"/>
            <p:nvPr/>
          </p:nvSpPr>
          <p:spPr>
            <a:xfrm>
              <a:off x="98363" y="52643"/>
              <a:ext cx="2911997" cy="517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500">
                  <a:solidFill>
                    <a:srgbClr val="FF0000"/>
                  </a:solidFill>
                </a:defRPr>
              </a:lvl1pPr>
            </a:lstStyle>
            <a:p>
              <a:pPr/>
              <a:r>
                <a:t>I would  love  to  sell you these shoes but I  don’t like chicken</a:t>
              </a:r>
            </a:p>
          </p:txBody>
        </p:sp>
      </p:grpSp>
      <p:pic>
        <p:nvPicPr>
          <p:cNvPr id="713" name="Picture 7" descr="Picture 7"/>
          <p:cNvPicPr>
            <a:picLocks noChangeAspect="0"/>
          </p:cNvPicPr>
          <p:nvPr/>
        </p:nvPicPr>
        <p:blipFill>
          <a:blip r:embed="rId5">
            <a:extLst/>
          </a:blip>
          <a:stretch>
            <a:fillRect/>
          </a:stretch>
        </p:blipFill>
        <p:spPr>
          <a:xfrm>
            <a:off x="6316266" y="2557463"/>
            <a:ext cx="1072755" cy="2343151"/>
          </a:xfrm>
          <a:prstGeom prst="rect">
            <a:avLst/>
          </a:prstGeom>
          <a:ln w="12700">
            <a:miter lim="400000"/>
          </a:ln>
        </p:spPr>
      </p:pic>
      <p:grpSp>
        <p:nvGrpSpPr>
          <p:cNvPr id="716" name="Rectangle 10"/>
          <p:cNvGrpSpPr/>
          <p:nvPr/>
        </p:nvGrpSpPr>
        <p:grpSpPr>
          <a:xfrm>
            <a:off x="2714624" y="3043238"/>
            <a:ext cx="3597335" cy="2028826"/>
            <a:chOff x="0" y="0"/>
            <a:chExt cx="3597333" cy="2028825"/>
          </a:xfrm>
        </p:grpSpPr>
        <p:sp>
          <p:nvSpPr>
            <p:cNvPr id="714" name="Rectangle"/>
            <p:cNvSpPr/>
            <p:nvPr/>
          </p:nvSpPr>
          <p:spPr>
            <a:xfrm>
              <a:off x="0" y="0"/>
              <a:ext cx="3443288" cy="2028825"/>
            </a:xfrm>
            <a:prstGeom prst="rect">
              <a:avLst/>
            </a:prstGeom>
            <a:blipFill rotWithShape="1">
              <a:blip r:embed="rId4"/>
              <a:srcRect l="0" t="0" r="0" b="0"/>
              <a:tile tx="0" ty="0" sx="100000" sy="100000" flip="none" algn="tl"/>
            </a:blipFill>
            <a:ln w="57150" cap="flat">
              <a:solidFill>
                <a:srgbClr val="E91D63"/>
              </a:solidFill>
              <a:prstDash val="solid"/>
              <a:miter lim="800000"/>
            </a:ln>
            <a:effectLst/>
          </p:spPr>
          <p:txBody>
            <a:bodyPr wrap="square" lIns="45719" tIns="45719" rIns="45719" bIns="45719" numCol="1" anchor="ctr">
              <a:noAutofit/>
            </a:bodyPr>
            <a:lstStyle/>
            <a:p>
              <a:pPr/>
            </a:p>
          </p:txBody>
        </p:sp>
        <p:sp>
          <p:nvSpPr>
            <p:cNvPr id="715" name="In a barter economy a chicken…"/>
            <p:cNvSpPr txBox="1"/>
            <p:nvPr/>
          </p:nvSpPr>
          <p:spPr>
            <a:xfrm>
              <a:off x="74294" y="63758"/>
              <a:ext cx="3523040" cy="19013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b="1" sz="1500"/>
              </a:pPr>
              <a:r>
                <a:t>In a </a:t>
              </a:r>
              <a:r>
                <a:rPr sz="1800">
                  <a:solidFill>
                    <a:srgbClr val="0000FF"/>
                  </a:solidFill>
                  <a:effectLst>
                    <a:outerShdw sx="100000" sy="100000" kx="0" ky="0" algn="b" rotWithShape="0" blurRad="38100" dist="38100" dir="2700000">
                      <a:srgbClr val="000000"/>
                    </a:outerShdw>
                  </a:effectLst>
                </a:rPr>
                <a:t>barter economy</a:t>
              </a:r>
              <a:r>
                <a:t> a </a:t>
              </a:r>
              <a:r>
                <a:rPr sz="1800">
                  <a:solidFill>
                    <a:srgbClr val="996633"/>
                  </a:solidFill>
                  <a:effectLst>
                    <a:outerShdw sx="100000" sy="100000" kx="0" ky="0" algn="b" rotWithShape="0" blurRad="38100" dist="38100" dir="2700000">
                      <a:srgbClr val="000000"/>
                    </a:outerShdw>
                  </a:effectLst>
                </a:rPr>
                <a:t>chicken</a:t>
              </a:r>
              <a:r>
                <a:t> </a:t>
              </a:r>
            </a:p>
            <a:p>
              <a:pPr>
                <a:defRPr b="1" sz="1500"/>
              </a:pPr>
              <a:r>
                <a:t>farmer  who  wants  to  buy </a:t>
              </a:r>
              <a:r>
                <a:rPr sz="1800">
                  <a:solidFill>
                    <a:srgbClr val="009900"/>
                  </a:solidFill>
                  <a:effectLst>
                    <a:outerShdw sx="100000" sy="100000" kx="0" ky="0" algn="b" rotWithShape="0" blurRad="38100" dist="38100" dir="2700000">
                      <a:srgbClr val="000000"/>
                    </a:outerShdw>
                  </a:effectLst>
                </a:rPr>
                <a:t>shoes</a:t>
              </a:r>
              <a:r>
                <a:t> </a:t>
              </a:r>
            </a:p>
            <a:p>
              <a:pPr>
                <a:defRPr b="1" sz="1500"/>
              </a:pPr>
              <a:r>
                <a:t>may  have  to first trade </a:t>
              </a:r>
              <a:r>
                <a:rPr sz="1800">
                  <a:solidFill>
                    <a:srgbClr val="996633"/>
                  </a:solidFill>
                  <a:effectLst>
                    <a:outerShdw sx="100000" sy="100000" kx="0" ky="0" algn="b" rotWithShape="0" blurRad="38100" dist="38100" dir="2700000">
                      <a:srgbClr val="000000"/>
                    </a:outerShdw>
                  </a:effectLst>
                </a:rPr>
                <a:t>chickens</a:t>
              </a:r>
              <a:r>
                <a:t> </a:t>
              </a:r>
            </a:p>
            <a:p>
              <a:pPr>
                <a:defRPr b="1" sz="1500"/>
              </a:pPr>
              <a:r>
                <a:t>for  </a:t>
              </a:r>
              <a:r>
                <a:rPr sz="1800">
                  <a:solidFill>
                    <a:srgbClr val="FF0000"/>
                  </a:solidFill>
                  <a:effectLst>
                    <a:outerShdw sx="100000" sy="100000" kx="0" ky="0" algn="b" rotWithShape="0" blurRad="38100" dist="38100" dir="2700000">
                      <a:srgbClr val="000000"/>
                    </a:outerShdw>
                  </a:effectLst>
                </a:rPr>
                <a:t>oranges </a:t>
              </a:r>
              <a:r>
                <a:t>and then </a:t>
              </a:r>
              <a:r>
                <a:rPr sz="1800">
                  <a:solidFill>
                    <a:srgbClr val="FF0000"/>
                  </a:solidFill>
                  <a:effectLst>
                    <a:outerShdw sx="100000" sy="100000" kx="0" ky="0" algn="b" rotWithShape="0" blurRad="38100" dist="38100" dir="2700000">
                      <a:srgbClr val="000000"/>
                    </a:outerShdw>
                  </a:effectLst>
                </a:rPr>
                <a:t>oranges </a:t>
              </a:r>
              <a:r>
                <a:t>for </a:t>
              </a:r>
            </a:p>
            <a:p>
              <a:pPr>
                <a:defRPr b="1" sz="1800">
                  <a:solidFill>
                    <a:srgbClr val="009900"/>
                  </a:solidFill>
                  <a:effectLst>
                    <a:outerShdw sx="100000" sy="100000" kx="0" ky="0" algn="b" rotWithShape="0" blurRad="38100" dist="38100" dir="2700000">
                      <a:srgbClr val="000000"/>
                    </a:outerShdw>
                  </a:effectLst>
                </a:defRPr>
              </a:pPr>
              <a:r>
                <a:t>shoes   </a:t>
              </a:r>
              <a:r>
                <a:rPr sz="1500">
                  <a:solidFill>
                    <a:srgbClr val="000000"/>
                  </a:solidFill>
                </a:rPr>
                <a:t>because  the  guy  selling </a:t>
              </a:r>
              <a:endParaRPr sz="1500">
                <a:solidFill>
                  <a:srgbClr val="000000"/>
                </a:solidFill>
              </a:endParaRPr>
            </a:p>
            <a:p>
              <a:pPr>
                <a:defRPr b="1" sz="1800">
                  <a:solidFill>
                    <a:srgbClr val="009900"/>
                  </a:solidFill>
                  <a:effectLst>
                    <a:outerShdw sx="100000" sy="100000" kx="0" ky="0" algn="b" rotWithShape="0" blurRad="38100" dist="38100" dir="2700000">
                      <a:srgbClr val="000000"/>
                    </a:outerShdw>
                  </a:effectLst>
                </a:defRPr>
              </a:pPr>
              <a:r>
                <a:t>shoes  </a:t>
              </a:r>
              <a:r>
                <a:rPr sz="1500">
                  <a:solidFill>
                    <a:srgbClr val="000000"/>
                  </a:solidFill>
                </a:rPr>
                <a:t> wants   only   </a:t>
              </a:r>
              <a:r>
                <a:rPr>
                  <a:solidFill>
                    <a:srgbClr val="FF0000"/>
                  </a:solidFill>
                </a:rPr>
                <a:t>oranges</a:t>
              </a:r>
              <a:r>
                <a:rPr sz="1500">
                  <a:solidFill>
                    <a:srgbClr val="000000"/>
                  </a:solidFill>
                </a:rPr>
                <a:t>.  </a:t>
              </a:r>
              <a:endParaRPr sz="1500">
                <a:solidFill>
                  <a:srgbClr val="000000"/>
                </a:solidFill>
              </a:endParaRPr>
            </a:p>
            <a:p>
              <a:pPr>
                <a:defRPr b="1" sz="1500"/>
              </a:pPr>
              <a:r>
                <a:t>Money  eliminates  this  problem. </a:t>
              </a:r>
            </a:p>
          </p:txBody>
        </p:sp>
      </p:grpSp>
      <p:sp>
        <p:nvSpPr>
          <p:cNvPr id="717" name="Rectangle 11"/>
          <p:cNvSpPr txBox="1"/>
          <p:nvPr/>
        </p:nvSpPr>
        <p:spPr>
          <a:xfrm>
            <a:off x="1401841" y="-59387"/>
            <a:ext cx="6537961" cy="7926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b="1" i="1" sz="2400" u="sng">
                <a:solidFill>
                  <a:srgbClr val="0000FF"/>
                </a:solidFill>
                <a:effectLst>
                  <a:outerShdw sx="100000" sy="100000" kx="0" ky="0" algn="b" rotWithShape="0" blurRad="38100" dist="38100" dir="2700000">
                    <a:srgbClr val="C0C0C0"/>
                  </a:outerShdw>
                </a:effectLst>
              </a:defRPr>
            </a:pPr>
            <a:r>
              <a:t>Barter</a:t>
            </a:r>
            <a:r>
              <a:rPr sz="2100"/>
              <a:t> – goods  and  services  were   </a:t>
            </a:r>
            <a:br>
              <a:rPr sz="2100"/>
            </a:br>
            <a:r>
              <a:rPr sz="2100"/>
              <a:t>traded without the exchange of money</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705"/>
                                        </p:tgtEl>
                                        <p:attrNameLst>
                                          <p:attrName>style.visibility</p:attrName>
                                        </p:attrNameLst>
                                      </p:cBhvr>
                                      <p:to>
                                        <p:strVal val="visible"/>
                                      </p:to>
                                    </p:set>
                                    <p:anim calcmode="lin" valueType="num">
                                      <p:cBhvr>
                                        <p:cTn id="7" dur="500" fill="hold"/>
                                        <p:tgtEl>
                                          <p:spTgt spid="705"/>
                                        </p:tgtEl>
                                        <p:attrNameLst>
                                          <p:attrName>ppt_x</p:attrName>
                                        </p:attrNameLst>
                                      </p:cBhvr>
                                      <p:tavLst>
                                        <p:tav tm="0">
                                          <p:val>
                                            <p:strVal val="1+#ppt_w/2"/>
                                          </p:val>
                                        </p:tav>
                                        <p:tav tm="100000">
                                          <p:val>
                                            <p:strVal val="#ppt_x"/>
                                          </p:val>
                                        </p:tav>
                                      </p:tavLst>
                                    </p:anim>
                                    <p:anim calcmode="lin" valueType="num">
                                      <p:cBhvr>
                                        <p:cTn id="8" dur="500" fill="hold"/>
                                        <p:tgtEl>
                                          <p:spTgt spid="7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709"/>
                                        </p:tgtEl>
                                        <p:attrNameLst>
                                          <p:attrName>style.visibility</p:attrName>
                                        </p:attrNameLst>
                                      </p:cBhvr>
                                      <p:to>
                                        <p:strVal val="visible"/>
                                      </p:to>
                                    </p:set>
                                    <p:animEffect filter="fade" transition="in">
                                      <p:cBhvr>
                                        <p:cTn id="13" dur="500"/>
                                        <p:tgtEl>
                                          <p:spTgt spid="709"/>
                                        </p:tgtEl>
                                      </p:cBhvr>
                                    </p:animEffect>
                                  </p:childTnLst>
                                </p:cTn>
                              </p:par>
                            </p:childTnLst>
                          </p:cTn>
                        </p:par>
                        <p:par>
                          <p:cTn id="14" fill="hold">
                            <p:stCondLst>
                              <p:cond delay="500"/>
                            </p:stCondLst>
                            <p:childTnLst>
                              <p:par>
                                <p:cTn id="15" presetClass="entr" nodeType="afterEffect" presetID="10" grpId="3" fill="hold">
                                  <p:stCondLst>
                                    <p:cond delay="0"/>
                                  </p:stCondLst>
                                  <p:iterate type="el" backwards="0">
                                    <p:tmAbs val="0"/>
                                  </p:iterate>
                                  <p:childTnLst>
                                    <p:set>
                                      <p:cBhvr>
                                        <p:cTn id="16" fill="hold"/>
                                        <p:tgtEl>
                                          <p:spTgt spid="706"/>
                                        </p:tgtEl>
                                        <p:attrNameLst>
                                          <p:attrName>style.visibility</p:attrName>
                                        </p:attrNameLst>
                                      </p:cBhvr>
                                      <p:to>
                                        <p:strVal val="visible"/>
                                      </p:to>
                                    </p:set>
                                    <p:animEffect filter="fade" transition="in">
                                      <p:cBhvr>
                                        <p:cTn id="17" dur="500"/>
                                        <p:tgtEl>
                                          <p:spTgt spid="706"/>
                                        </p:tgtEl>
                                      </p:cBhvr>
                                    </p:animEffect>
                                  </p:childTnLst>
                                </p:cTn>
                              </p:par>
                            </p:childTnLst>
                          </p:cTn>
                        </p:par>
                        <p:par>
                          <p:cTn id="18" fill="hold">
                            <p:stCondLst>
                              <p:cond delay="1000"/>
                            </p:stCondLst>
                            <p:childTnLst>
                              <p:par>
                                <p:cTn id="19" presetClass="entr" nodeType="afterEffect" presetID="10" grpId="4" fill="hold">
                                  <p:stCondLst>
                                    <p:cond delay="0"/>
                                  </p:stCondLst>
                                  <p:iterate type="el" backwards="0">
                                    <p:tmAbs val="0"/>
                                  </p:iterate>
                                  <p:childTnLst>
                                    <p:set>
                                      <p:cBhvr>
                                        <p:cTn id="20" fill="hold"/>
                                        <p:tgtEl>
                                          <p:spTgt spid="704"/>
                                        </p:tgtEl>
                                        <p:attrNameLst>
                                          <p:attrName>style.visibility</p:attrName>
                                        </p:attrNameLst>
                                      </p:cBhvr>
                                      <p:to>
                                        <p:strVal val="visible"/>
                                      </p:to>
                                    </p:set>
                                    <p:animEffect filter="fade" transition="in">
                                      <p:cBhvr>
                                        <p:cTn id="21" dur="500"/>
                                        <p:tgtEl>
                                          <p:spTgt spid="704"/>
                                        </p:tgtEl>
                                      </p:cBhvr>
                                    </p:animEffect>
                                  </p:childTnLst>
                                </p:cTn>
                              </p:par>
                            </p:childTnLst>
                          </p:cTn>
                        </p:par>
                        <p:par>
                          <p:cTn id="22" fill="hold">
                            <p:stCondLst>
                              <p:cond delay="1500"/>
                            </p:stCondLst>
                            <p:childTnLst>
                              <p:par>
                                <p:cTn id="23" presetClass="entr" nodeType="afterEffect" presetID="10" grpId="5" fill="hold">
                                  <p:stCondLst>
                                    <p:cond delay="0"/>
                                  </p:stCondLst>
                                  <p:iterate type="el" backwards="0">
                                    <p:tmAbs val="0"/>
                                  </p:iterate>
                                  <p:childTnLst>
                                    <p:set>
                                      <p:cBhvr>
                                        <p:cTn id="24" fill="hold"/>
                                        <p:tgtEl>
                                          <p:spTgt spid="713"/>
                                        </p:tgtEl>
                                        <p:attrNameLst>
                                          <p:attrName>style.visibility</p:attrName>
                                        </p:attrNameLst>
                                      </p:cBhvr>
                                      <p:to>
                                        <p:strVal val="visible"/>
                                      </p:to>
                                    </p:set>
                                    <p:animEffect filter="fade" transition="in">
                                      <p:cBhvr>
                                        <p:cTn id="25" dur="500"/>
                                        <p:tgtEl>
                                          <p:spTgt spid="713"/>
                                        </p:tgtEl>
                                      </p:cBhvr>
                                    </p:animEffect>
                                  </p:childTnLst>
                                </p:cTn>
                              </p:par>
                            </p:childTnLst>
                          </p:cTn>
                        </p:par>
                        <p:par>
                          <p:cTn id="26" fill="hold">
                            <p:stCondLst>
                              <p:cond delay="2000"/>
                            </p:stCondLst>
                            <p:childTnLst>
                              <p:par>
                                <p:cTn id="27" presetClass="entr" nodeType="afterEffect" presetID="10" grpId="6" fill="hold">
                                  <p:stCondLst>
                                    <p:cond delay="0"/>
                                  </p:stCondLst>
                                  <p:iterate type="el" backwards="0">
                                    <p:tmAbs val="0"/>
                                  </p:iterate>
                                  <p:childTnLst>
                                    <p:set>
                                      <p:cBhvr>
                                        <p:cTn id="28" fill="hold"/>
                                        <p:tgtEl>
                                          <p:spTgt spid="712"/>
                                        </p:tgtEl>
                                        <p:attrNameLst>
                                          <p:attrName>style.visibility</p:attrName>
                                        </p:attrNameLst>
                                      </p:cBhvr>
                                      <p:to>
                                        <p:strVal val="visible"/>
                                      </p:to>
                                    </p:set>
                                    <p:animEffect filter="fade" transition="in">
                                      <p:cBhvr>
                                        <p:cTn id="29" dur="500"/>
                                        <p:tgtEl>
                                          <p:spTgt spid="712"/>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16" presetID="23" grpId="7" fill="hold">
                                  <p:stCondLst>
                                    <p:cond delay="0"/>
                                  </p:stCondLst>
                                  <p:iterate type="el" backwards="0">
                                    <p:tmAbs val="0"/>
                                  </p:iterate>
                                  <p:childTnLst>
                                    <p:set>
                                      <p:cBhvr>
                                        <p:cTn id="33" fill="hold"/>
                                        <p:tgtEl>
                                          <p:spTgt spid="716"/>
                                        </p:tgtEl>
                                        <p:attrNameLst>
                                          <p:attrName>style.visibility</p:attrName>
                                        </p:attrNameLst>
                                      </p:cBhvr>
                                      <p:to>
                                        <p:strVal val="visible"/>
                                      </p:to>
                                    </p:set>
                                    <p:anim calcmode="lin" valueType="num">
                                      <p:cBhvr>
                                        <p:cTn id="34" dur="500" fill="hold"/>
                                        <p:tgtEl>
                                          <p:spTgt spid="716"/>
                                        </p:tgtEl>
                                        <p:attrNameLst>
                                          <p:attrName>ppt_w</p:attrName>
                                        </p:attrNameLst>
                                      </p:cBhvr>
                                      <p:tavLst>
                                        <p:tav tm="0">
                                          <p:val>
                                            <p:fltVal val="0"/>
                                          </p:val>
                                        </p:tav>
                                        <p:tav tm="100000">
                                          <p:val>
                                            <p:strVal val="#ppt_w"/>
                                          </p:val>
                                        </p:tav>
                                      </p:tavLst>
                                    </p:anim>
                                    <p:anim calcmode="lin" valueType="num">
                                      <p:cBhvr>
                                        <p:cTn id="35" dur="500" fill="hold"/>
                                        <p:tgtEl>
                                          <p:spTgt spid="7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5" grpId="1"/>
      <p:bldP build="whole" bldLvl="1" animBg="1" rev="0" advAuto="0" spid="706" grpId="3"/>
      <p:bldP build="whole" bldLvl="1" animBg="1" rev="0" advAuto="0" spid="713" grpId="5"/>
      <p:bldP build="whole" bldLvl="1" animBg="1" rev="0" advAuto="0" spid="716" grpId="7"/>
      <p:bldP build="whole" bldLvl="1" animBg="1" rev="0" advAuto="0" spid="704" grpId="4"/>
      <p:bldP build="whole" bldLvl="1" animBg="1" rev="0" advAuto="0" spid="709" grpId="2"/>
      <p:bldP build="whole" bldLvl="1" animBg="1" rev="0" advAuto="0" spid="712" grpId="6"/>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19" name="Picture 9" descr="Picture 9"/>
          <p:cNvPicPr>
            <a:picLocks noChangeAspect="1"/>
          </p:cNvPicPr>
          <p:nvPr/>
        </p:nvPicPr>
        <p:blipFill>
          <a:blip r:embed="rId2">
            <a:extLst/>
          </a:blip>
          <a:stretch>
            <a:fillRect/>
          </a:stretch>
        </p:blipFill>
        <p:spPr>
          <a:xfrm>
            <a:off x="7428479" y="1363496"/>
            <a:ext cx="1539740" cy="1422690"/>
          </a:xfrm>
          <a:prstGeom prst="rect">
            <a:avLst/>
          </a:prstGeom>
          <a:ln w="57150">
            <a:solidFill>
              <a:srgbClr val="FC0128"/>
            </a:solidFill>
            <a:miter/>
          </a:ln>
        </p:spPr>
      </p:pic>
      <p:pic>
        <p:nvPicPr>
          <p:cNvPr id="720" name="Picture 2" descr="Picture 2"/>
          <p:cNvPicPr>
            <a:picLocks noChangeAspect="1"/>
          </p:cNvPicPr>
          <p:nvPr/>
        </p:nvPicPr>
        <p:blipFill>
          <a:blip r:embed="rId3">
            <a:extLst/>
          </a:blip>
          <a:stretch>
            <a:fillRect/>
          </a:stretch>
        </p:blipFill>
        <p:spPr>
          <a:xfrm>
            <a:off x="1512810" y="65943"/>
            <a:ext cx="5462953" cy="409721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22" name="Picture 2" descr="Picture 2"/>
          <p:cNvPicPr>
            <a:picLocks noChangeAspect="1"/>
          </p:cNvPicPr>
          <p:nvPr/>
        </p:nvPicPr>
        <p:blipFill>
          <a:blip r:embed="rId2">
            <a:extLst/>
          </a:blip>
          <a:stretch>
            <a:fillRect/>
          </a:stretch>
        </p:blipFill>
        <p:spPr>
          <a:xfrm>
            <a:off x="949035" y="0"/>
            <a:ext cx="7731595" cy="437408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Rectangle 3"/>
          <p:cNvSpPr/>
          <p:nvPr/>
        </p:nvSpPr>
        <p:spPr>
          <a:xfrm>
            <a:off x="6544974" y="944599"/>
            <a:ext cx="413148" cy="1264446"/>
          </a:xfrm>
          <a:prstGeom prst="rect">
            <a:avLst/>
          </a:prstGeom>
          <a:gradFill>
            <a:gsLst>
              <a:gs pos="0">
                <a:srgbClr val="00A900"/>
              </a:gs>
              <a:gs pos="50000">
                <a:srgbClr val="00FF00"/>
              </a:gs>
              <a:gs pos="100000">
                <a:srgbClr val="00A900"/>
              </a:gs>
            </a:gsLst>
          </a:gradFill>
          <a:ln w="12700">
            <a:solidFill>
              <a:srgbClr val="E91D63"/>
            </a:solidFill>
            <a:miter/>
          </a:ln>
        </p:spPr>
        <p:txBody>
          <a:bodyPr lIns="45719" rIns="45719" anchor="ctr"/>
          <a:lstStyle/>
          <a:p>
            <a:pPr>
              <a:defRPr sz="1300">
                <a:solidFill>
                  <a:srgbClr val="E91D63"/>
                </a:solidFill>
              </a:defRPr>
            </a:pPr>
          </a:p>
        </p:txBody>
      </p:sp>
      <p:sp>
        <p:nvSpPr>
          <p:cNvPr id="725" name="Rectangle 4"/>
          <p:cNvSpPr/>
          <p:nvPr/>
        </p:nvSpPr>
        <p:spPr>
          <a:xfrm>
            <a:off x="7099806" y="944598"/>
            <a:ext cx="413148" cy="3127774"/>
          </a:xfrm>
          <a:prstGeom prst="rect">
            <a:avLst/>
          </a:prstGeom>
          <a:gradFill>
            <a:gsLst>
              <a:gs pos="0">
                <a:srgbClr val="FF0066"/>
              </a:gs>
              <a:gs pos="50000">
                <a:srgbClr val="FFCCFF"/>
              </a:gs>
              <a:gs pos="100000">
                <a:srgbClr val="FF0066"/>
              </a:gs>
            </a:gsLst>
            <a:lin ang="5400000"/>
          </a:gradFill>
          <a:ln w="12700">
            <a:solidFill>
              <a:srgbClr val="E91D63"/>
            </a:solidFill>
            <a:miter/>
          </a:ln>
        </p:spPr>
        <p:txBody>
          <a:bodyPr lIns="45719" rIns="45719" anchor="ctr"/>
          <a:lstStyle/>
          <a:p>
            <a:pPr>
              <a:defRPr sz="1300">
                <a:solidFill>
                  <a:srgbClr val="E91D63"/>
                </a:solidFill>
              </a:defRPr>
            </a:pPr>
          </a:p>
        </p:txBody>
      </p:sp>
      <p:sp>
        <p:nvSpPr>
          <p:cNvPr id="726" name="Rectangle 6"/>
          <p:cNvSpPr txBox="1"/>
          <p:nvPr/>
        </p:nvSpPr>
        <p:spPr>
          <a:xfrm>
            <a:off x="6499731" y="605270"/>
            <a:ext cx="467508" cy="387737"/>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2200">
                <a:solidFill>
                  <a:srgbClr val="008000"/>
                </a:solidFill>
                <a:effectLst>
                  <a:outerShdw sx="100000" sy="100000" kx="0" ky="0" algn="b" rotWithShape="0" blurRad="38100" dist="38100" dir="2700000">
                    <a:srgbClr val="C0C0C0"/>
                  </a:outerShdw>
                </a:effectLst>
              </a:defRPr>
            </a:lvl1pPr>
          </a:lstStyle>
          <a:p>
            <a:pPr/>
            <a:r>
              <a:t>M1</a:t>
            </a:r>
          </a:p>
        </p:txBody>
      </p:sp>
      <p:sp>
        <p:nvSpPr>
          <p:cNvPr id="727" name="Rectangle 7"/>
          <p:cNvSpPr txBox="1"/>
          <p:nvPr/>
        </p:nvSpPr>
        <p:spPr>
          <a:xfrm>
            <a:off x="7048609" y="605270"/>
            <a:ext cx="467508" cy="387737"/>
          </a:xfrm>
          <a:prstGeom prst="rect">
            <a:avLst/>
          </a:prstGeom>
          <a:ln w="12700">
            <a:miter lim="400000"/>
          </a:ln>
          <a:extLst>
            <a:ext uri="{C572A759-6A51-4108-AA02-DFA0A04FC94B}">
              <ma14:wrappingTextBoxFlag xmlns:ma14="http://schemas.microsoft.com/office/mac/drawingml/2011/main" val="1"/>
            </a:ext>
          </a:extLst>
        </p:spPr>
        <p:txBody>
          <a:bodyPr wrap="none" lIns="33337" tIns="33337" rIns="33337" bIns="33337">
            <a:spAutoFit/>
          </a:bodyPr>
          <a:lstStyle>
            <a:lvl1pPr>
              <a:defRPr b="1" sz="2200">
                <a:solidFill>
                  <a:srgbClr val="FF0066"/>
                </a:solidFill>
                <a:effectLst>
                  <a:outerShdw sx="100000" sy="100000" kx="0" ky="0" algn="b" rotWithShape="0" blurRad="38100" dist="38100" dir="2700000">
                    <a:srgbClr val="C0C0C0"/>
                  </a:outerShdw>
                </a:effectLst>
              </a:defRPr>
            </a:lvl1pPr>
          </a:lstStyle>
          <a:p>
            <a:pPr/>
            <a:r>
              <a:t>M2</a:t>
            </a:r>
          </a:p>
        </p:txBody>
      </p:sp>
      <p:sp>
        <p:nvSpPr>
          <p:cNvPr id="728" name="Rectangle 12"/>
          <p:cNvSpPr txBox="1"/>
          <p:nvPr/>
        </p:nvSpPr>
        <p:spPr>
          <a:xfrm>
            <a:off x="1516965" y="2291196"/>
            <a:ext cx="5058968" cy="680931"/>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p>
            <a:pPr>
              <a:lnSpc>
                <a:spcPct val="110000"/>
              </a:lnSpc>
              <a:defRPr b="1" sz="2100">
                <a:solidFill>
                  <a:srgbClr val="FF0066"/>
                </a:solidFill>
                <a:effectLst>
                  <a:outerShdw sx="100000" sy="100000" kx="0" ky="0" algn="b" rotWithShape="0" blurRad="38100" dist="38100" dir="2700000">
                    <a:srgbClr val="C0C0C0"/>
                  </a:outerShdw>
                </a:effectLst>
              </a:defRPr>
            </a:pPr>
            <a:r>
              <a:t>plus </a:t>
            </a:r>
            <a:r>
              <a:rPr sz="2000"/>
              <a:t>savings deposits, MMA’s, and small </a:t>
            </a:r>
            <a:r>
              <a:rPr sz="1800"/>
              <a:t>Time Deposits, everything else equal</a:t>
            </a:r>
            <a:r>
              <a:rPr sz="1800">
                <a:latin typeface="Verdana"/>
                <a:ea typeface="Verdana"/>
                <a:cs typeface="Verdana"/>
                <a:sym typeface="Verdana"/>
              </a:rPr>
              <a:t> </a:t>
            </a:r>
            <a:r>
              <a:rPr i="1" sz="1800"/>
              <a:t>M2</a:t>
            </a:r>
          </a:p>
        </p:txBody>
      </p:sp>
      <p:sp>
        <p:nvSpPr>
          <p:cNvPr id="729" name="Rectangle 15"/>
          <p:cNvSpPr txBox="1"/>
          <p:nvPr/>
        </p:nvSpPr>
        <p:spPr>
          <a:xfrm>
            <a:off x="1528157" y="271301"/>
            <a:ext cx="5768911" cy="510777"/>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b="1" sz="2400">
                <a:solidFill>
                  <a:srgbClr val="009900"/>
                </a:solidFill>
                <a:effectLst>
                  <a:outerShdw sx="100000" sy="100000" kx="0" ky="0" algn="b" rotWithShape="0" blurRad="38100" dist="38100" dir="2700000">
                    <a:srgbClr val="C0C0C0"/>
                  </a:outerShdw>
                </a:effectLst>
              </a:defRPr>
            </a:pPr>
            <a:r>
              <a:t>Currency</a:t>
            </a:r>
            <a:r>
              <a:rPr sz="2100"/>
              <a:t>  + </a:t>
            </a:r>
            <a:r>
              <a:t>Demand Deposits</a:t>
            </a:r>
            <a:r>
              <a:rPr sz="2100"/>
              <a:t> equal </a:t>
            </a:r>
            <a:r>
              <a:rPr sz="3000"/>
              <a:t>M1</a:t>
            </a:r>
          </a:p>
        </p:txBody>
      </p:sp>
      <p:sp>
        <p:nvSpPr>
          <p:cNvPr id="730" name="Rectangle 19"/>
          <p:cNvSpPr txBox="1"/>
          <p:nvPr/>
        </p:nvSpPr>
        <p:spPr>
          <a:xfrm>
            <a:off x="2426101" y="-41889"/>
            <a:ext cx="4970672" cy="43707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ctr">
              <a:defRPr b="1" sz="2400">
                <a:solidFill>
                  <a:srgbClr val="008000"/>
                </a:solidFill>
                <a:effectLst>
                  <a:outerShdw sx="100000" sy="100000" kx="0" ky="0" algn="b" rotWithShape="0" blurRad="38100" dist="38100" dir="2700000">
                    <a:srgbClr val="C0C0C0"/>
                  </a:outerShdw>
                </a:effectLst>
              </a:defRPr>
            </a:lvl1pPr>
          </a:lstStyle>
          <a:p>
            <a:pPr/>
            <a:r>
              <a:t>Money In The American Economy</a:t>
            </a:r>
          </a:p>
        </p:txBody>
      </p:sp>
      <p:pic>
        <p:nvPicPr>
          <p:cNvPr id="731" name="Picture 20" descr="Picture 20"/>
          <p:cNvPicPr>
            <a:picLocks noChangeAspect="0"/>
          </p:cNvPicPr>
          <p:nvPr/>
        </p:nvPicPr>
        <p:blipFill>
          <a:blip r:embed="rId2">
            <a:extLst/>
          </a:blip>
          <a:stretch>
            <a:fillRect/>
          </a:stretch>
        </p:blipFill>
        <p:spPr>
          <a:xfrm>
            <a:off x="2767121" y="1332744"/>
            <a:ext cx="583407" cy="611982"/>
          </a:xfrm>
          <a:prstGeom prst="rect">
            <a:avLst/>
          </a:prstGeom>
          <a:ln w="12700">
            <a:miter lim="400000"/>
          </a:ln>
        </p:spPr>
      </p:pic>
      <p:sp>
        <p:nvSpPr>
          <p:cNvPr id="732" name="Rectangle 21"/>
          <p:cNvSpPr txBox="1"/>
          <p:nvPr/>
        </p:nvSpPr>
        <p:spPr>
          <a:xfrm>
            <a:off x="2925950" y="1915840"/>
            <a:ext cx="325498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b="1" i="1" sz="1800">
                <a:effectLst>
                  <a:outerShdw sx="100000" sy="100000" kx="0" ky="0" algn="b" rotWithShape="0" blurRad="38100" dist="38100" dir="2700000">
                    <a:srgbClr val="C0C0C0"/>
                  </a:outerShdw>
                </a:effectLst>
              </a:defRPr>
            </a:lvl1pPr>
          </a:lstStyle>
          <a:p>
            <a:pPr/>
            <a:r>
              <a:t>2%       50%                48%       </a:t>
            </a:r>
          </a:p>
        </p:txBody>
      </p:sp>
      <p:pic>
        <p:nvPicPr>
          <p:cNvPr id="733" name="Picture 22" descr="Picture 22"/>
          <p:cNvPicPr>
            <a:picLocks noChangeAspect="0"/>
          </p:cNvPicPr>
          <p:nvPr/>
        </p:nvPicPr>
        <p:blipFill>
          <a:blip r:embed="rId3">
            <a:extLst/>
          </a:blip>
          <a:stretch>
            <a:fillRect/>
          </a:stretch>
        </p:blipFill>
        <p:spPr>
          <a:xfrm>
            <a:off x="3493403" y="1450615"/>
            <a:ext cx="838201" cy="575073"/>
          </a:xfrm>
          <a:prstGeom prst="rect">
            <a:avLst/>
          </a:prstGeom>
          <a:ln w="12700">
            <a:miter lim="400000"/>
          </a:ln>
        </p:spPr>
      </p:pic>
      <p:pic>
        <p:nvPicPr>
          <p:cNvPr id="734" name="Picture 23" descr="Picture 23"/>
          <p:cNvPicPr>
            <a:picLocks noChangeAspect="0"/>
          </p:cNvPicPr>
          <p:nvPr/>
        </p:nvPicPr>
        <p:blipFill>
          <a:blip r:embed="rId4">
            <a:extLst/>
          </a:blip>
          <a:stretch>
            <a:fillRect/>
          </a:stretch>
        </p:blipFill>
        <p:spPr>
          <a:xfrm>
            <a:off x="4414947" y="1387512"/>
            <a:ext cx="1888332" cy="557213"/>
          </a:xfrm>
          <a:prstGeom prst="rect">
            <a:avLst/>
          </a:prstGeom>
          <a:ln w="12700">
            <a:miter lim="400000"/>
          </a:ln>
        </p:spPr>
      </p:pic>
      <p:pic>
        <p:nvPicPr>
          <p:cNvPr id="735" name="Picture 24" descr="Picture 24"/>
          <p:cNvPicPr>
            <a:picLocks noChangeAspect="0"/>
          </p:cNvPicPr>
          <p:nvPr/>
        </p:nvPicPr>
        <p:blipFill>
          <a:blip r:embed="rId5">
            <a:extLst/>
          </a:blip>
          <a:stretch>
            <a:fillRect/>
          </a:stretch>
        </p:blipFill>
        <p:spPr>
          <a:xfrm>
            <a:off x="1482437" y="1207726"/>
            <a:ext cx="1262064" cy="1262064"/>
          </a:xfrm>
          <a:prstGeom prst="rect">
            <a:avLst/>
          </a:prstGeom>
          <a:ln w="12700">
            <a:miter lim="400000"/>
          </a:ln>
        </p:spPr>
      </p:pic>
      <p:sp>
        <p:nvSpPr>
          <p:cNvPr id="736" name="Rectangle 25"/>
          <p:cNvSpPr txBox="1"/>
          <p:nvPr/>
        </p:nvSpPr>
        <p:spPr>
          <a:xfrm>
            <a:off x="1672101" y="1325830"/>
            <a:ext cx="925598" cy="619855"/>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b="1" sz="1000">
                <a:effectLst>
                  <a:outerShdw sx="100000" sy="100000" kx="0" ky="0" algn="b" rotWithShape="0" blurRad="38100" dist="38100" dir="2700000">
                    <a:srgbClr val="C0C0C0"/>
                  </a:outerShdw>
                </a:effectLst>
              </a:defRPr>
            </a:pPr>
            <a:r>
              <a:t>M</a:t>
            </a:r>
            <a:r>
              <a:rPr sz="1200"/>
              <a:t>1</a:t>
            </a:r>
            <a:endParaRPr sz="1200"/>
          </a:p>
          <a:p>
            <a:pPr algn="ctr">
              <a:defRPr b="1" sz="1200">
                <a:effectLst>
                  <a:outerShdw sx="100000" sy="100000" kx="0" ky="0" algn="b" rotWithShape="0" blurRad="38100" dist="38100" dir="2700000">
                    <a:srgbClr val="C0C0C0"/>
                  </a:outerShdw>
                </a:effectLst>
              </a:defRPr>
            </a:pPr>
            <a:r>
              <a:t>Completely</a:t>
            </a:r>
          </a:p>
          <a:p>
            <a:pPr algn="ctr">
              <a:defRPr b="1" sz="1200">
                <a:effectLst>
                  <a:outerShdw sx="100000" sy="100000" kx="0" ky="0" algn="b" rotWithShape="0" blurRad="38100" dist="38100" dir="2700000">
                    <a:srgbClr val="C0C0C0"/>
                  </a:outerShdw>
                </a:effectLst>
              </a:defRPr>
            </a:pPr>
            <a:r>
              <a:t>Liquid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30"/>
                                        </p:tgtEl>
                                        <p:attrNameLst>
                                          <p:attrName>style.visibility</p:attrName>
                                        </p:attrNameLst>
                                      </p:cBhvr>
                                      <p:to>
                                        <p:strVal val="visible"/>
                                      </p:to>
                                    </p:set>
                                    <p:animEffect filter="fade" transition="in">
                                      <p:cBhvr>
                                        <p:cTn id="7" dur="500"/>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729"/>
                                        </p:tgtEl>
                                        <p:attrNameLst>
                                          <p:attrName>style.visibility</p:attrName>
                                        </p:attrNameLst>
                                      </p:cBhvr>
                                      <p:to>
                                        <p:strVal val="visible"/>
                                      </p:to>
                                    </p:set>
                                    <p:anim calcmode="lin" valueType="num">
                                      <p:cBhvr>
                                        <p:cTn id="12" dur="500" fill="hold"/>
                                        <p:tgtEl>
                                          <p:spTgt spid="729"/>
                                        </p:tgtEl>
                                        <p:attrNameLst>
                                          <p:attrName>ppt_x</p:attrName>
                                        </p:attrNameLst>
                                      </p:cBhvr>
                                      <p:tavLst>
                                        <p:tav tm="0">
                                          <p:val>
                                            <p:strVal val="0-#ppt_w/2"/>
                                          </p:val>
                                        </p:tav>
                                        <p:tav tm="100000">
                                          <p:val>
                                            <p:strVal val="#ppt_x"/>
                                          </p:val>
                                        </p:tav>
                                      </p:tavLst>
                                    </p:anim>
                                    <p:anim calcmode="lin" valueType="num">
                                      <p:cBhvr>
                                        <p:cTn id="13" dur="500" fill="hold"/>
                                        <p:tgtEl>
                                          <p:spTgt spid="72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Class="entr" nodeType="afterEffect" presetID="10" grpId="3" fill="hold">
                                  <p:stCondLst>
                                    <p:cond delay="0"/>
                                  </p:stCondLst>
                                  <p:iterate type="el" backwards="0">
                                    <p:tmAbs val="0"/>
                                  </p:iterate>
                                  <p:childTnLst>
                                    <p:set>
                                      <p:cBhvr>
                                        <p:cTn id="16" fill="hold"/>
                                        <p:tgtEl>
                                          <p:spTgt spid="726"/>
                                        </p:tgtEl>
                                        <p:attrNameLst>
                                          <p:attrName>style.visibility</p:attrName>
                                        </p:attrNameLst>
                                      </p:cBhvr>
                                      <p:to>
                                        <p:strVal val="visible"/>
                                      </p:to>
                                    </p:set>
                                    <p:animEffect filter="fade" transition="in">
                                      <p:cBhvr>
                                        <p:cTn id="17" dur="500"/>
                                        <p:tgtEl>
                                          <p:spTgt spid="726"/>
                                        </p:tgtEl>
                                      </p:cBhvr>
                                    </p:animEffect>
                                  </p:childTnLst>
                                </p:cTn>
                              </p:par>
                            </p:childTnLst>
                          </p:cTn>
                        </p:par>
                        <p:par>
                          <p:cTn id="18" fill="hold">
                            <p:stCondLst>
                              <p:cond delay="1000"/>
                            </p:stCondLst>
                            <p:childTnLst>
                              <p:par>
                                <p:cTn id="19" presetClass="entr" nodeType="afterEffect" presetSubtype="1" presetID="22" grpId="4" fill="hold">
                                  <p:stCondLst>
                                    <p:cond delay="0"/>
                                  </p:stCondLst>
                                  <p:iterate type="el" backwards="0">
                                    <p:tmAbs val="0"/>
                                  </p:iterate>
                                  <p:childTnLst>
                                    <p:set>
                                      <p:cBhvr>
                                        <p:cTn id="20" fill="hold"/>
                                        <p:tgtEl>
                                          <p:spTgt spid="724"/>
                                        </p:tgtEl>
                                        <p:attrNameLst>
                                          <p:attrName>style.visibility</p:attrName>
                                        </p:attrNameLst>
                                      </p:cBhvr>
                                      <p:to>
                                        <p:strVal val="visible"/>
                                      </p:to>
                                    </p:set>
                                    <p:animEffect filter="wipe(up)" transition="in">
                                      <p:cBhvr>
                                        <p:cTn id="21" dur="2000"/>
                                        <p:tgtEl>
                                          <p:spTgt spid="724"/>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16" presetID="23" grpId="5" fill="hold">
                                  <p:stCondLst>
                                    <p:cond delay="0"/>
                                  </p:stCondLst>
                                  <p:iterate type="el" backwards="0">
                                    <p:tmAbs val="0"/>
                                  </p:iterate>
                                  <p:childTnLst>
                                    <p:set>
                                      <p:cBhvr>
                                        <p:cTn id="25" fill="hold"/>
                                        <p:tgtEl>
                                          <p:spTgt spid="731"/>
                                        </p:tgtEl>
                                        <p:attrNameLst>
                                          <p:attrName>style.visibility</p:attrName>
                                        </p:attrNameLst>
                                      </p:cBhvr>
                                      <p:to>
                                        <p:strVal val="visible"/>
                                      </p:to>
                                    </p:set>
                                    <p:anim calcmode="lin" valueType="num">
                                      <p:cBhvr>
                                        <p:cTn id="26" dur="500" fill="hold"/>
                                        <p:tgtEl>
                                          <p:spTgt spid="731"/>
                                        </p:tgtEl>
                                        <p:attrNameLst>
                                          <p:attrName>ppt_w</p:attrName>
                                        </p:attrNameLst>
                                      </p:cBhvr>
                                      <p:tavLst>
                                        <p:tav tm="0">
                                          <p:val>
                                            <p:fltVal val="0"/>
                                          </p:val>
                                        </p:tav>
                                        <p:tav tm="100000">
                                          <p:val>
                                            <p:strVal val="#ppt_w"/>
                                          </p:val>
                                        </p:tav>
                                      </p:tavLst>
                                    </p:anim>
                                    <p:anim calcmode="lin" valueType="num">
                                      <p:cBhvr>
                                        <p:cTn id="27" dur="500" fill="hold"/>
                                        <p:tgtEl>
                                          <p:spTgt spid="731"/>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Class="entr" nodeType="afterEffect" presetSubtype="16" presetID="23" grpId="6" fill="hold">
                                  <p:stCondLst>
                                    <p:cond delay="0"/>
                                  </p:stCondLst>
                                  <p:iterate type="el" backwards="0">
                                    <p:tmAbs val="0"/>
                                  </p:iterate>
                                  <p:childTnLst>
                                    <p:set>
                                      <p:cBhvr>
                                        <p:cTn id="30" fill="hold"/>
                                        <p:tgtEl>
                                          <p:spTgt spid="733"/>
                                        </p:tgtEl>
                                        <p:attrNameLst>
                                          <p:attrName>style.visibility</p:attrName>
                                        </p:attrNameLst>
                                      </p:cBhvr>
                                      <p:to>
                                        <p:strVal val="visible"/>
                                      </p:to>
                                    </p:set>
                                    <p:anim calcmode="lin" valueType="num">
                                      <p:cBhvr>
                                        <p:cTn id="31" dur="500" fill="hold"/>
                                        <p:tgtEl>
                                          <p:spTgt spid="733"/>
                                        </p:tgtEl>
                                        <p:attrNameLst>
                                          <p:attrName>ppt_w</p:attrName>
                                        </p:attrNameLst>
                                      </p:cBhvr>
                                      <p:tavLst>
                                        <p:tav tm="0">
                                          <p:val>
                                            <p:fltVal val="0"/>
                                          </p:val>
                                        </p:tav>
                                        <p:tav tm="100000">
                                          <p:val>
                                            <p:strVal val="#ppt_w"/>
                                          </p:val>
                                        </p:tav>
                                      </p:tavLst>
                                    </p:anim>
                                    <p:anim calcmode="lin" valueType="num">
                                      <p:cBhvr>
                                        <p:cTn id="32" dur="500" fill="hold"/>
                                        <p:tgtEl>
                                          <p:spTgt spid="733"/>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Class="entr" nodeType="afterEffect" presetSubtype="16" presetID="23" grpId="7" fill="hold">
                                  <p:stCondLst>
                                    <p:cond delay="0"/>
                                  </p:stCondLst>
                                  <p:iterate type="el" backwards="0">
                                    <p:tmAbs val="0"/>
                                  </p:iterate>
                                  <p:childTnLst>
                                    <p:set>
                                      <p:cBhvr>
                                        <p:cTn id="35" fill="hold"/>
                                        <p:tgtEl>
                                          <p:spTgt spid="734"/>
                                        </p:tgtEl>
                                        <p:attrNameLst>
                                          <p:attrName>style.visibility</p:attrName>
                                        </p:attrNameLst>
                                      </p:cBhvr>
                                      <p:to>
                                        <p:strVal val="visible"/>
                                      </p:to>
                                    </p:set>
                                    <p:anim calcmode="lin" valueType="num">
                                      <p:cBhvr>
                                        <p:cTn id="36" dur="500" fill="hold"/>
                                        <p:tgtEl>
                                          <p:spTgt spid="734"/>
                                        </p:tgtEl>
                                        <p:attrNameLst>
                                          <p:attrName>ppt_w</p:attrName>
                                        </p:attrNameLst>
                                      </p:cBhvr>
                                      <p:tavLst>
                                        <p:tav tm="0">
                                          <p:val>
                                            <p:fltVal val="0"/>
                                          </p:val>
                                        </p:tav>
                                        <p:tav tm="100000">
                                          <p:val>
                                            <p:strVal val="#ppt_w"/>
                                          </p:val>
                                        </p:tav>
                                      </p:tavLst>
                                    </p:anim>
                                    <p:anim calcmode="lin" valueType="num">
                                      <p:cBhvr>
                                        <p:cTn id="37" dur="500" fill="hold"/>
                                        <p:tgtEl>
                                          <p:spTgt spid="734"/>
                                        </p:tgtEl>
                                        <p:attrNameLst>
                                          <p:attrName>ppt_h</p:attrName>
                                        </p:attrNameLst>
                                      </p:cBhvr>
                                      <p:tavLst>
                                        <p:tav tm="0">
                                          <p:val>
                                            <p:fltVal val="0"/>
                                          </p:val>
                                        </p:tav>
                                        <p:tav tm="100000">
                                          <p:val>
                                            <p:strVal val="#ppt_h"/>
                                          </p:val>
                                        </p:tav>
                                      </p:tavLst>
                                    </p:anim>
                                  </p:childTnLst>
                                </p:cTn>
                              </p:par>
                            </p:childTnLst>
                          </p:cTn>
                        </p:par>
                        <p:par>
                          <p:cTn id="38" fill="hold">
                            <p:stCondLst>
                              <p:cond delay="1500"/>
                            </p:stCondLst>
                            <p:childTnLst>
                              <p:par>
                                <p:cTn id="39" presetClass="entr" nodeType="afterEffect" presetSubtype="16" presetID="23" grpId="8" fill="hold">
                                  <p:stCondLst>
                                    <p:cond delay="0"/>
                                  </p:stCondLst>
                                  <p:iterate type="el" backwards="0">
                                    <p:tmAbs val="0"/>
                                  </p:iterate>
                                  <p:childTnLst>
                                    <p:set>
                                      <p:cBhvr>
                                        <p:cTn id="40" fill="hold"/>
                                        <p:tgtEl>
                                          <p:spTgt spid="732"/>
                                        </p:tgtEl>
                                        <p:attrNameLst>
                                          <p:attrName>style.visibility</p:attrName>
                                        </p:attrNameLst>
                                      </p:cBhvr>
                                      <p:to>
                                        <p:strVal val="visible"/>
                                      </p:to>
                                    </p:set>
                                    <p:anim calcmode="lin" valueType="num">
                                      <p:cBhvr>
                                        <p:cTn id="41" dur="500" fill="hold"/>
                                        <p:tgtEl>
                                          <p:spTgt spid="732"/>
                                        </p:tgtEl>
                                        <p:attrNameLst>
                                          <p:attrName>ppt_w</p:attrName>
                                        </p:attrNameLst>
                                      </p:cBhvr>
                                      <p:tavLst>
                                        <p:tav tm="0">
                                          <p:val>
                                            <p:fltVal val="0"/>
                                          </p:val>
                                        </p:tav>
                                        <p:tav tm="100000">
                                          <p:val>
                                            <p:strVal val="#ppt_w"/>
                                          </p:val>
                                        </p:tav>
                                      </p:tavLst>
                                    </p:anim>
                                    <p:anim calcmode="lin" valueType="num">
                                      <p:cBhvr>
                                        <p:cTn id="42" dur="500" fill="hold"/>
                                        <p:tgtEl>
                                          <p:spTgt spid="732"/>
                                        </p:tgtEl>
                                        <p:attrNameLst>
                                          <p:attrName>ppt_h</p:attrName>
                                        </p:attrNameLst>
                                      </p:cBhvr>
                                      <p:tavLst>
                                        <p:tav tm="0">
                                          <p:val>
                                            <p:fltVal val="0"/>
                                          </p:val>
                                        </p:tav>
                                        <p:tav tm="100000">
                                          <p:val>
                                            <p:strVal val="#ppt_h"/>
                                          </p:val>
                                        </p:tav>
                                      </p:tavLst>
                                    </p:anim>
                                  </p:childTnLst>
                                </p:cTn>
                              </p:par>
                            </p:childTnLst>
                          </p:cTn>
                        </p:par>
                        <p:par>
                          <p:cTn id="43" fill="hold">
                            <p:stCondLst>
                              <p:cond delay="2000"/>
                            </p:stCondLst>
                            <p:childTnLst>
                              <p:par>
                                <p:cTn id="44" presetClass="entr" nodeType="afterEffect" presetSubtype="16" presetID="23" grpId="9" fill="hold">
                                  <p:stCondLst>
                                    <p:cond delay="0"/>
                                  </p:stCondLst>
                                  <p:iterate type="el" backwards="0">
                                    <p:tmAbs val="0"/>
                                  </p:iterate>
                                  <p:childTnLst>
                                    <p:set>
                                      <p:cBhvr>
                                        <p:cTn id="45" fill="hold"/>
                                        <p:tgtEl>
                                          <p:spTgt spid="735"/>
                                        </p:tgtEl>
                                        <p:attrNameLst>
                                          <p:attrName>style.visibility</p:attrName>
                                        </p:attrNameLst>
                                      </p:cBhvr>
                                      <p:to>
                                        <p:strVal val="visible"/>
                                      </p:to>
                                    </p:set>
                                    <p:anim calcmode="lin" valueType="num">
                                      <p:cBhvr>
                                        <p:cTn id="46" dur="500" fill="hold"/>
                                        <p:tgtEl>
                                          <p:spTgt spid="735"/>
                                        </p:tgtEl>
                                        <p:attrNameLst>
                                          <p:attrName>ppt_w</p:attrName>
                                        </p:attrNameLst>
                                      </p:cBhvr>
                                      <p:tavLst>
                                        <p:tav tm="0">
                                          <p:val>
                                            <p:fltVal val="0"/>
                                          </p:val>
                                        </p:tav>
                                        <p:tav tm="100000">
                                          <p:val>
                                            <p:strVal val="#ppt_w"/>
                                          </p:val>
                                        </p:tav>
                                      </p:tavLst>
                                    </p:anim>
                                    <p:anim calcmode="lin" valueType="num">
                                      <p:cBhvr>
                                        <p:cTn id="47" dur="500" fill="hold"/>
                                        <p:tgtEl>
                                          <p:spTgt spid="735"/>
                                        </p:tgtEl>
                                        <p:attrNameLst>
                                          <p:attrName>ppt_h</p:attrName>
                                        </p:attrNameLst>
                                      </p:cBhvr>
                                      <p:tavLst>
                                        <p:tav tm="0">
                                          <p:val>
                                            <p:fltVal val="0"/>
                                          </p:val>
                                        </p:tav>
                                        <p:tav tm="100000">
                                          <p:val>
                                            <p:strVal val="#ppt_h"/>
                                          </p:val>
                                        </p:tav>
                                      </p:tavLst>
                                    </p:anim>
                                  </p:childTnLst>
                                </p:cTn>
                              </p:par>
                            </p:childTnLst>
                          </p:cTn>
                        </p:par>
                        <p:par>
                          <p:cTn id="48" fill="hold">
                            <p:stCondLst>
                              <p:cond delay="2500"/>
                            </p:stCondLst>
                            <p:childTnLst>
                              <p:par>
                                <p:cTn id="49" presetClass="entr" nodeType="afterEffect" presetID="10" grpId="10" fill="hold">
                                  <p:stCondLst>
                                    <p:cond delay="0"/>
                                  </p:stCondLst>
                                  <p:iterate type="el" backwards="0">
                                    <p:tmAbs val="0"/>
                                  </p:iterate>
                                  <p:childTnLst>
                                    <p:set>
                                      <p:cBhvr>
                                        <p:cTn id="50" fill="hold"/>
                                        <p:tgtEl>
                                          <p:spTgt spid="736"/>
                                        </p:tgtEl>
                                        <p:attrNameLst>
                                          <p:attrName>style.visibility</p:attrName>
                                        </p:attrNameLst>
                                      </p:cBhvr>
                                      <p:to>
                                        <p:strVal val="visible"/>
                                      </p:to>
                                    </p:set>
                                    <p:animEffect filter="fade" transition="in">
                                      <p:cBhvr>
                                        <p:cTn id="51" dur="500"/>
                                        <p:tgtEl>
                                          <p:spTgt spid="736"/>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8" presetID="2" grpId="11" fill="hold">
                                  <p:stCondLst>
                                    <p:cond delay="0"/>
                                  </p:stCondLst>
                                  <p:iterate type="el" backwards="0">
                                    <p:tmAbs val="0"/>
                                  </p:iterate>
                                  <p:childTnLst>
                                    <p:set>
                                      <p:cBhvr>
                                        <p:cTn id="55" fill="hold"/>
                                        <p:tgtEl>
                                          <p:spTgt spid="728"/>
                                        </p:tgtEl>
                                        <p:attrNameLst>
                                          <p:attrName>style.visibility</p:attrName>
                                        </p:attrNameLst>
                                      </p:cBhvr>
                                      <p:to>
                                        <p:strVal val="visible"/>
                                      </p:to>
                                    </p:set>
                                    <p:anim calcmode="lin" valueType="num">
                                      <p:cBhvr>
                                        <p:cTn id="56" dur="500" fill="hold"/>
                                        <p:tgtEl>
                                          <p:spTgt spid="728"/>
                                        </p:tgtEl>
                                        <p:attrNameLst>
                                          <p:attrName>ppt_x</p:attrName>
                                        </p:attrNameLst>
                                      </p:cBhvr>
                                      <p:tavLst>
                                        <p:tav tm="0">
                                          <p:val>
                                            <p:strVal val="0-#ppt_w/2"/>
                                          </p:val>
                                        </p:tav>
                                        <p:tav tm="100000">
                                          <p:val>
                                            <p:strVal val="#ppt_x"/>
                                          </p:val>
                                        </p:tav>
                                      </p:tavLst>
                                    </p:anim>
                                    <p:anim calcmode="lin" valueType="num">
                                      <p:cBhvr>
                                        <p:cTn id="57" dur="500" fill="hold"/>
                                        <p:tgtEl>
                                          <p:spTgt spid="728"/>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Class="entr" nodeType="afterEffect" presetID="10" grpId="12" fill="hold">
                                  <p:stCondLst>
                                    <p:cond delay="0"/>
                                  </p:stCondLst>
                                  <p:iterate type="el" backwards="0">
                                    <p:tmAbs val="0"/>
                                  </p:iterate>
                                  <p:childTnLst>
                                    <p:set>
                                      <p:cBhvr>
                                        <p:cTn id="60" fill="hold"/>
                                        <p:tgtEl>
                                          <p:spTgt spid="727"/>
                                        </p:tgtEl>
                                        <p:attrNameLst>
                                          <p:attrName>style.visibility</p:attrName>
                                        </p:attrNameLst>
                                      </p:cBhvr>
                                      <p:to>
                                        <p:strVal val="visible"/>
                                      </p:to>
                                    </p:set>
                                    <p:animEffect filter="fade" transition="in">
                                      <p:cBhvr>
                                        <p:cTn id="61" dur="500"/>
                                        <p:tgtEl>
                                          <p:spTgt spid="727"/>
                                        </p:tgtEl>
                                      </p:cBhvr>
                                    </p:animEffect>
                                  </p:childTnLst>
                                </p:cTn>
                              </p:par>
                            </p:childTnLst>
                          </p:cTn>
                        </p:par>
                        <p:par>
                          <p:cTn id="62" fill="hold">
                            <p:stCondLst>
                              <p:cond delay="1000"/>
                            </p:stCondLst>
                            <p:childTnLst>
                              <p:par>
                                <p:cTn id="63" presetClass="entr" nodeType="afterEffect" presetSubtype="1" presetID="22" grpId="13" fill="hold">
                                  <p:stCondLst>
                                    <p:cond delay="0"/>
                                  </p:stCondLst>
                                  <p:iterate type="el" backwards="0">
                                    <p:tmAbs val="0"/>
                                  </p:iterate>
                                  <p:childTnLst>
                                    <p:set>
                                      <p:cBhvr>
                                        <p:cTn id="64" fill="hold"/>
                                        <p:tgtEl>
                                          <p:spTgt spid="725"/>
                                        </p:tgtEl>
                                        <p:attrNameLst>
                                          <p:attrName>style.visibility</p:attrName>
                                        </p:attrNameLst>
                                      </p:cBhvr>
                                      <p:to>
                                        <p:strVal val="visible"/>
                                      </p:to>
                                    </p:set>
                                    <p:animEffect filter="wipe(up)" transition="in">
                                      <p:cBhvr>
                                        <p:cTn id="65" dur="20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1" grpId="5"/>
      <p:bldP build="whole" bldLvl="1" animBg="1" rev="0" advAuto="0" spid="733" grpId="6"/>
      <p:bldP build="whole" bldLvl="1" animBg="1" rev="0" advAuto="0" spid="728" grpId="11"/>
      <p:bldP build="whole" bldLvl="1" animBg="1" rev="0" advAuto="0" spid="725" grpId="13"/>
      <p:bldP build="whole" bldLvl="1" animBg="1" rev="0" advAuto="0" spid="735" grpId="9"/>
      <p:bldP build="whole" bldLvl="1" animBg="1" rev="0" advAuto="0" spid="734" grpId="7"/>
      <p:bldP build="whole" bldLvl="1" animBg="1" rev="0" advAuto="0" spid="724" grpId="4"/>
      <p:bldP build="whole" bldLvl="1" animBg="1" rev="0" advAuto="0" spid="727" grpId="12"/>
      <p:bldP build="whole" bldLvl="1" animBg="1" rev="0" advAuto="0" spid="726" grpId="3"/>
      <p:bldP build="whole" bldLvl="1" animBg="1" rev="0" advAuto="0" spid="736" grpId="10"/>
      <p:bldP build="whole" bldLvl="1" animBg="1" rev="0" advAuto="0" spid="729" grpId="2"/>
      <p:bldP build="whole" bldLvl="1" animBg="1" rev="0" advAuto="0" spid="732" grpId="8"/>
      <p:bldP build="whole" bldLvl="1" animBg="1" rev="0" advAuto="0" spid="73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8" name="Google Shape;259;p35"/>
          <p:cNvSpPr txBox="1"/>
          <p:nvPr/>
        </p:nvSpPr>
        <p:spPr>
          <a:xfrm>
            <a:off x="1177518" y="0"/>
            <a:ext cx="6788964" cy="482291"/>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3000">
                <a:solidFill>
                  <a:srgbClr val="FF0000"/>
                </a:solidFill>
                <a:latin typeface="Times New Roman"/>
                <a:ea typeface="Times New Roman"/>
                <a:cs typeface="Times New Roman"/>
                <a:sym typeface="Times New Roman"/>
              </a:defRPr>
            </a:lvl1pPr>
          </a:lstStyle>
          <a:p>
            <a:pPr/>
            <a:r>
              <a:t>Classifying Money</a:t>
            </a:r>
          </a:p>
        </p:txBody>
      </p:sp>
      <p:sp>
        <p:nvSpPr>
          <p:cNvPr id="739" name="Google Shape;260;p35"/>
          <p:cNvSpPr txBox="1"/>
          <p:nvPr/>
        </p:nvSpPr>
        <p:spPr>
          <a:xfrm>
            <a:off x="1405893" y="457201"/>
            <a:ext cx="6389364" cy="724905"/>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gn="ctr">
              <a:lnSpc>
                <a:spcPct val="95000"/>
              </a:lnSpc>
              <a:defRPr b="1" sz="2400" u="sng">
                <a:solidFill>
                  <a:srgbClr val="990000"/>
                </a:solidFill>
                <a:latin typeface="Times New Roman"/>
                <a:ea typeface="Times New Roman"/>
                <a:cs typeface="Times New Roman"/>
                <a:sym typeface="Times New Roman"/>
              </a:defRPr>
            </a:pPr>
            <a:r>
              <a:t>Liquidity</a:t>
            </a:r>
            <a:r>
              <a:rPr u="none">
                <a:solidFill>
                  <a:srgbClr val="000099"/>
                </a:solidFill>
              </a:rPr>
              <a:t>- ease with which an asset can be accessed and used as a medium of exchange.</a:t>
            </a:r>
          </a:p>
        </p:txBody>
      </p:sp>
      <p:sp>
        <p:nvSpPr>
          <p:cNvPr id="740" name="Google Shape;261;p35"/>
          <p:cNvSpPr txBox="1"/>
          <p:nvPr/>
        </p:nvSpPr>
        <p:spPr>
          <a:xfrm>
            <a:off x="357065" y="1221582"/>
            <a:ext cx="8725557" cy="1141767"/>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0000"/>
              </a:lnSpc>
              <a:defRPr b="1" sz="2000" u="sng">
                <a:solidFill>
                  <a:srgbClr val="990000"/>
                </a:solidFill>
                <a:latin typeface="Times New Roman"/>
                <a:ea typeface="Times New Roman"/>
                <a:cs typeface="Times New Roman"/>
                <a:sym typeface="Times New Roman"/>
              </a:defRPr>
            </a:pPr>
            <a:r>
              <a:t>M1 (Highest Liquidity) </a:t>
            </a:r>
            <a:r>
              <a:rPr u="none">
                <a:solidFill>
                  <a:srgbClr val="E91D63"/>
                </a:solidFill>
              </a:rPr>
              <a:t>– </a:t>
            </a:r>
            <a:endParaRPr sz="1000">
              <a:solidFill>
                <a:srgbClr val="FF0000"/>
              </a:solidFill>
            </a:endParaRPr>
          </a:p>
          <a:p>
            <a:pPr>
              <a:lnSpc>
                <a:spcPct val="90000"/>
              </a:lnSpc>
              <a:defRPr b="1" sz="2000">
                <a:solidFill>
                  <a:srgbClr val="FF0000"/>
                </a:solidFill>
                <a:latin typeface="Times New Roman"/>
                <a:ea typeface="Times New Roman"/>
                <a:cs typeface="Times New Roman"/>
                <a:sym typeface="Times New Roman"/>
              </a:defRPr>
            </a:pPr>
            <a:r>
              <a:t>1. Currency in circulation.</a:t>
            </a:r>
            <a:endParaRPr sz="1000"/>
          </a:p>
          <a:p>
            <a:pPr>
              <a:lnSpc>
                <a:spcPct val="90000"/>
              </a:lnSpc>
              <a:defRPr b="1" sz="2000">
                <a:solidFill>
                  <a:srgbClr val="FF0000"/>
                </a:solidFill>
                <a:latin typeface="Times New Roman"/>
                <a:ea typeface="Times New Roman"/>
                <a:cs typeface="Times New Roman"/>
                <a:sym typeface="Times New Roman"/>
              </a:defRPr>
            </a:pPr>
            <a:r>
              <a:t>2. Checkable bank deposits (checking accounts).</a:t>
            </a:r>
            <a:endParaRPr sz="1000"/>
          </a:p>
          <a:p>
            <a:pPr>
              <a:lnSpc>
                <a:spcPct val="90000"/>
              </a:lnSpc>
              <a:defRPr b="1" sz="2000">
                <a:solidFill>
                  <a:srgbClr val="FF0000"/>
                </a:solidFill>
                <a:latin typeface="Times New Roman"/>
                <a:ea typeface="Times New Roman"/>
                <a:cs typeface="Times New Roman"/>
                <a:sym typeface="Times New Roman"/>
              </a:defRPr>
            </a:pPr>
            <a:r>
              <a:t>3. Traveler’s checks.</a:t>
            </a:r>
          </a:p>
        </p:txBody>
      </p:sp>
      <p:sp>
        <p:nvSpPr>
          <p:cNvPr id="741" name="Google Shape;262;p35"/>
          <p:cNvSpPr txBox="1"/>
          <p:nvPr/>
        </p:nvSpPr>
        <p:spPr>
          <a:xfrm>
            <a:off x="357066" y="2571749"/>
            <a:ext cx="8487017" cy="2292222"/>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90000"/>
              </a:lnSpc>
              <a:defRPr b="1" sz="2000" u="sng">
                <a:solidFill>
                  <a:srgbClr val="990000"/>
                </a:solidFill>
                <a:latin typeface="Times New Roman"/>
                <a:ea typeface="Times New Roman"/>
                <a:cs typeface="Times New Roman"/>
                <a:sym typeface="Times New Roman"/>
              </a:defRPr>
            </a:pPr>
            <a:r>
              <a:t>M2 (Near-Moneys) </a:t>
            </a:r>
            <a:r>
              <a:rPr u="none">
                <a:solidFill>
                  <a:srgbClr val="E91D63"/>
                </a:solidFill>
              </a:rPr>
              <a:t>- </a:t>
            </a:r>
            <a:r>
              <a:rPr u="none">
                <a:solidFill>
                  <a:srgbClr val="FF0000"/>
                </a:solidFill>
              </a:rPr>
              <a:t>M1 plus the following: </a:t>
            </a:r>
            <a:endParaRPr sz="1000">
              <a:solidFill>
                <a:srgbClr val="FF0000"/>
              </a:solidFill>
            </a:endParaRPr>
          </a:p>
          <a:p>
            <a:pPr>
              <a:lnSpc>
                <a:spcPct val="90000"/>
              </a:lnSpc>
              <a:defRPr b="1" sz="2000">
                <a:solidFill>
                  <a:srgbClr val="FF0000"/>
                </a:solidFill>
                <a:latin typeface="Times New Roman"/>
                <a:ea typeface="Times New Roman"/>
                <a:cs typeface="Times New Roman"/>
                <a:sym typeface="Times New Roman"/>
              </a:defRPr>
            </a:pPr>
            <a:r>
              <a:t>1. Savings deposits (money market accounts)</a:t>
            </a:r>
          </a:p>
          <a:p>
            <a:pPr>
              <a:lnSpc>
                <a:spcPct val="90000"/>
              </a:lnSpc>
              <a:defRPr b="1" sz="2000">
                <a:solidFill>
                  <a:srgbClr val="FF0000"/>
                </a:solidFill>
                <a:latin typeface="Times New Roman"/>
                <a:ea typeface="Times New Roman"/>
                <a:cs typeface="Times New Roman"/>
                <a:sym typeface="Times New Roman"/>
              </a:defRPr>
            </a:pPr>
            <a:r>
              <a:t>2. Time deposits (CDs = certificates of deposit).</a:t>
            </a:r>
            <a:endParaRPr sz="1000"/>
          </a:p>
          <a:p>
            <a:pPr>
              <a:lnSpc>
                <a:spcPct val="90000"/>
              </a:lnSpc>
              <a:defRPr b="1" sz="2000">
                <a:solidFill>
                  <a:srgbClr val="FF0000"/>
                </a:solidFill>
                <a:latin typeface="Times New Roman"/>
                <a:ea typeface="Times New Roman"/>
                <a:cs typeface="Times New Roman"/>
                <a:sym typeface="Times New Roman"/>
              </a:defRPr>
            </a:pPr>
            <a:r>
              <a:t>3. Money market funds.</a:t>
            </a:r>
            <a:endParaRPr sz="1000"/>
          </a:p>
          <a:p>
            <a:pPr algn="ctr">
              <a:lnSpc>
                <a:spcPct val="90000"/>
              </a:lnSpc>
              <a:defRPr b="1" sz="2000">
                <a:solidFill>
                  <a:srgbClr val="000099"/>
                </a:solidFill>
                <a:latin typeface="Times New Roman"/>
                <a:ea typeface="Times New Roman"/>
                <a:cs typeface="Times New Roman"/>
                <a:sym typeface="Times New Roman"/>
              </a:defRPr>
            </a:pPr>
            <a:r>
              <a:t>M1 and M2 money often earn little to no interest so the opportunity cost of holding liquid money is the interest you could be earning.</a:t>
            </a:r>
            <a:endParaRPr sz="1000"/>
          </a:p>
          <a:p>
            <a:pPr>
              <a:lnSpc>
                <a:spcPct val="90000"/>
              </a:lnSpc>
              <a:defRPr b="1" sz="2400">
                <a:solidFill>
                  <a:srgbClr val="E91D63"/>
                </a:solidFill>
                <a:latin typeface="Times New Roman"/>
                <a:ea typeface="Times New Roman"/>
                <a:cs typeface="Times New Roman"/>
                <a:sym typeface="Times New Roman"/>
              </a:defRPr>
            </a:pPr>
          </a:p>
        </p:txBody>
      </p:sp>
      <p:sp>
        <p:nvSpPr>
          <p:cNvPr id="742" name="Google Shape;263;p35"/>
          <p:cNvSpPr txBox="1"/>
          <p:nvPr>
            <p:ph type="sldNum" sz="quarter" idx="4294967295"/>
          </p:nvPr>
        </p:nvSpPr>
        <p:spPr>
          <a:xfrm>
            <a:off x="7653050" y="4800600"/>
            <a:ext cx="233651" cy="252576"/>
          </a:xfrm>
          <a:prstGeom prst="rect">
            <a:avLst/>
          </a:prstGeom>
          <a:extLst>
            <a:ext uri="{C572A759-6A51-4108-AA02-DFA0A04FC94B}">
              <ma14:wrappingTextBoxFlag xmlns:ma14="http://schemas.microsoft.com/office/mac/drawingml/2011/main" val="1"/>
            </a:ext>
          </a:extLst>
        </p:spPr>
        <p:txBody>
          <a:bodyPr lIns="34275" tIns="34275" rIns="34275" bIns="34275" anchor="t"/>
          <a:lstStyle>
            <a:lvl1pPr>
              <a:lnSpc>
                <a:spcPct val="95000"/>
              </a:lnSpc>
              <a:defRPr sz="1200">
                <a:solidFill>
                  <a:srgbClr val="E91D63"/>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39"/>
                                        </p:tgtEl>
                                        <p:attrNameLst>
                                          <p:attrName>style.visibility</p:attrName>
                                        </p:attrNameLst>
                                      </p:cBhvr>
                                      <p:to>
                                        <p:strVal val="visible"/>
                                      </p:to>
                                    </p:set>
                                    <p:animEffect filter="fade" transition="in">
                                      <p:cBhvr>
                                        <p:cTn id="7" dur="500"/>
                                        <p:tgtEl>
                                          <p:spTgt spid="73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740">
                                            <p:bg/>
                                          </p:spTgt>
                                        </p:tgtEl>
                                        <p:attrNameLst>
                                          <p:attrName>style.visibility</p:attrName>
                                        </p:attrNameLst>
                                      </p:cBhvr>
                                      <p:to>
                                        <p:strVal val="visible"/>
                                      </p:to>
                                    </p:set>
                                    <p:animEffect filter="fade" transition="in">
                                      <p:cBhvr>
                                        <p:cTn id="12" dur="500"/>
                                        <p:tgtEl>
                                          <p:spTgt spid="740">
                                            <p:bg/>
                                          </p:spTgt>
                                        </p:tgtEl>
                                      </p:cBhvr>
                                    </p:animEffect>
                                  </p:childTnLst>
                                </p:cTn>
                              </p:par>
                              <p:par>
                                <p:cTn id="13" presetClass="entr" nodeType="withEffect" presetSubtype="0" presetID="10" grpId="2" fill="hold">
                                  <p:stCondLst>
                                    <p:cond delay="0"/>
                                  </p:stCondLst>
                                  <p:iterate type="el" backwards="0">
                                    <p:tmAbs val="0"/>
                                  </p:iterate>
                                  <p:childTnLst>
                                    <p:set>
                                      <p:cBhvr>
                                        <p:cTn id="14" fill="hold"/>
                                        <p:tgtEl>
                                          <p:spTgt spid="740">
                                            <p:txEl>
                                              <p:pRg st="0" end="0"/>
                                            </p:txEl>
                                          </p:spTgt>
                                        </p:tgtEl>
                                        <p:attrNameLst>
                                          <p:attrName>style.visibility</p:attrName>
                                        </p:attrNameLst>
                                      </p:cBhvr>
                                      <p:to>
                                        <p:strVal val="visible"/>
                                      </p:to>
                                    </p:set>
                                    <p:animEffect filter="fade" transition="in">
                                      <p:cBhvr>
                                        <p:cTn id="15" dur="500"/>
                                        <p:tgtEl>
                                          <p:spTgt spid="7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2" fill="hold">
                                  <p:stCondLst>
                                    <p:cond delay="0"/>
                                  </p:stCondLst>
                                  <p:iterate type="el" backwards="0">
                                    <p:tmAbs val="0"/>
                                  </p:iterate>
                                  <p:childTnLst>
                                    <p:set>
                                      <p:cBhvr>
                                        <p:cTn id="19" fill="hold"/>
                                        <p:tgtEl>
                                          <p:spTgt spid="740">
                                            <p:txEl>
                                              <p:pRg st="1" end="1"/>
                                            </p:txEl>
                                          </p:spTgt>
                                        </p:tgtEl>
                                        <p:attrNameLst>
                                          <p:attrName>style.visibility</p:attrName>
                                        </p:attrNameLst>
                                      </p:cBhvr>
                                      <p:to>
                                        <p:strVal val="visible"/>
                                      </p:to>
                                    </p:set>
                                    <p:animEffect filter="fade" transition="in">
                                      <p:cBhvr>
                                        <p:cTn id="20" dur="500"/>
                                        <p:tgtEl>
                                          <p:spTgt spid="7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2" fill="hold">
                                  <p:stCondLst>
                                    <p:cond delay="0"/>
                                  </p:stCondLst>
                                  <p:iterate type="el" backwards="0">
                                    <p:tmAbs val="0"/>
                                  </p:iterate>
                                  <p:childTnLst>
                                    <p:set>
                                      <p:cBhvr>
                                        <p:cTn id="24" fill="hold"/>
                                        <p:tgtEl>
                                          <p:spTgt spid="740">
                                            <p:txEl>
                                              <p:pRg st="2" end="2"/>
                                            </p:txEl>
                                          </p:spTgt>
                                        </p:tgtEl>
                                        <p:attrNameLst>
                                          <p:attrName>style.visibility</p:attrName>
                                        </p:attrNameLst>
                                      </p:cBhvr>
                                      <p:to>
                                        <p:strVal val="visible"/>
                                      </p:to>
                                    </p:set>
                                    <p:animEffect filter="fade" transition="in">
                                      <p:cBhvr>
                                        <p:cTn id="25" dur="500"/>
                                        <p:tgtEl>
                                          <p:spTgt spid="74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2" fill="hold">
                                  <p:stCondLst>
                                    <p:cond delay="0"/>
                                  </p:stCondLst>
                                  <p:iterate type="el" backwards="0">
                                    <p:tmAbs val="0"/>
                                  </p:iterate>
                                  <p:childTnLst>
                                    <p:set>
                                      <p:cBhvr>
                                        <p:cTn id="29" fill="hold"/>
                                        <p:tgtEl>
                                          <p:spTgt spid="740">
                                            <p:txEl>
                                              <p:pRg st="3" end="3"/>
                                            </p:txEl>
                                          </p:spTgt>
                                        </p:tgtEl>
                                        <p:attrNameLst>
                                          <p:attrName>style.visibility</p:attrName>
                                        </p:attrNameLst>
                                      </p:cBhvr>
                                      <p:to>
                                        <p:strVal val="visible"/>
                                      </p:to>
                                    </p:set>
                                    <p:animEffect filter="fade" transition="in">
                                      <p:cBhvr>
                                        <p:cTn id="30" dur="500"/>
                                        <p:tgtEl>
                                          <p:spTgt spid="74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3" fill="hold">
                                  <p:stCondLst>
                                    <p:cond delay="0"/>
                                  </p:stCondLst>
                                  <p:iterate type="el" backwards="0">
                                    <p:tmAbs val="0"/>
                                  </p:iterate>
                                  <p:childTnLst>
                                    <p:set>
                                      <p:cBhvr>
                                        <p:cTn id="34" fill="hold"/>
                                        <p:tgtEl>
                                          <p:spTgt spid="741">
                                            <p:bg/>
                                          </p:spTgt>
                                        </p:tgtEl>
                                        <p:attrNameLst>
                                          <p:attrName>style.visibility</p:attrName>
                                        </p:attrNameLst>
                                      </p:cBhvr>
                                      <p:to>
                                        <p:strVal val="visible"/>
                                      </p:to>
                                    </p:set>
                                    <p:animEffect filter="fade" transition="in">
                                      <p:cBhvr>
                                        <p:cTn id="35" dur="500"/>
                                        <p:tgtEl>
                                          <p:spTgt spid="741">
                                            <p:bg/>
                                          </p:spTgt>
                                        </p:tgtEl>
                                      </p:cBhvr>
                                    </p:animEffect>
                                  </p:childTnLst>
                                </p:cTn>
                              </p:par>
                              <p:par>
                                <p:cTn id="36" presetClass="entr" nodeType="withEffect" presetSubtype="0" presetID="10" grpId="3" fill="hold">
                                  <p:stCondLst>
                                    <p:cond delay="0"/>
                                  </p:stCondLst>
                                  <p:iterate type="el" backwards="0">
                                    <p:tmAbs val="0"/>
                                  </p:iterate>
                                  <p:childTnLst>
                                    <p:set>
                                      <p:cBhvr>
                                        <p:cTn id="37" fill="hold"/>
                                        <p:tgtEl>
                                          <p:spTgt spid="741">
                                            <p:txEl>
                                              <p:pRg st="0" end="0"/>
                                            </p:txEl>
                                          </p:spTgt>
                                        </p:tgtEl>
                                        <p:attrNameLst>
                                          <p:attrName>style.visibility</p:attrName>
                                        </p:attrNameLst>
                                      </p:cBhvr>
                                      <p:to>
                                        <p:strVal val="visible"/>
                                      </p:to>
                                    </p:set>
                                    <p:animEffect filter="fade" transition="in">
                                      <p:cBhvr>
                                        <p:cTn id="38" dur="500"/>
                                        <p:tgtEl>
                                          <p:spTgt spid="74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3" fill="hold">
                                  <p:stCondLst>
                                    <p:cond delay="0"/>
                                  </p:stCondLst>
                                  <p:iterate type="el" backwards="0">
                                    <p:tmAbs val="0"/>
                                  </p:iterate>
                                  <p:childTnLst>
                                    <p:set>
                                      <p:cBhvr>
                                        <p:cTn id="42" fill="hold"/>
                                        <p:tgtEl>
                                          <p:spTgt spid="741">
                                            <p:txEl>
                                              <p:pRg st="1" end="1"/>
                                            </p:txEl>
                                          </p:spTgt>
                                        </p:tgtEl>
                                        <p:attrNameLst>
                                          <p:attrName>style.visibility</p:attrName>
                                        </p:attrNameLst>
                                      </p:cBhvr>
                                      <p:to>
                                        <p:strVal val="visible"/>
                                      </p:to>
                                    </p:set>
                                    <p:animEffect filter="fade" transition="in">
                                      <p:cBhvr>
                                        <p:cTn id="43" dur="500"/>
                                        <p:tgtEl>
                                          <p:spTgt spid="74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ID="10" grpId="3" fill="hold">
                                  <p:stCondLst>
                                    <p:cond delay="0"/>
                                  </p:stCondLst>
                                  <p:iterate type="el" backwards="0">
                                    <p:tmAbs val="0"/>
                                  </p:iterate>
                                  <p:childTnLst>
                                    <p:set>
                                      <p:cBhvr>
                                        <p:cTn id="47" fill="hold"/>
                                        <p:tgtEl>
                                          <p:spTgt spid="741">
                                            <p:txEl>
                                              <p:pRg st="2" end="2"/>
                                            </p:txEl>
                                          </p:spTgt>
                                        </p:tgtEl>
                                        <p:attrNameLst>
                                          <p:attrName>style.visibility</p:attrName>
                                        </p:attrNameLst>
                                      </p:cBhvr>
                                      <p:to>
                                        <p:strVal val="visible"/>
                                      </p:to>
                                    </p:set>
                                    <p:animEffect filter="fade" transition="in">
                                      <p:cBhvr>
                                        <p:cTn id="48" dur="500"/>
                                        <p:tgtEl>
                                          <p:spTgt spid="74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ID="10" grpId="3" fill="hold">
                                  <p:stCondLst>
                                    <p:cond delay="0"/>
                                  </p:stCondLst>
                                  <p:iterate type="el" backwards="0">
                                    <p:tmAbs val="0"/>
                                  </p:iterate>
                                  <p:childTnLst>
                                    <p:set>
                                      <p:cBhvr>
                                        <p:cTn id="52" fill="hold"/>
                                        <p:tgtEl>
                                          <p:spTgt spid="741">
                                            <p:txEl>
                                              <p:pRg st="3" end="3"/>
                                            </p:txEl>
                                          </p:spTgt>
                                        </p:tgtEl>
                                        <p:attrNameLst>
                                          <p:attrName>style.visibility</p:attrName>
                                        </p:attrNameLst>
                                      </p:cBhvr>
                                      <p:to>
                                        <p:strVal val="visible"/>
                                      </p:to>
                                    </p:set>
                                    <p:animEffect filter="fade" transition="in">
                                      <p:cBhvr>
                                        <p:cTn id="53" dur="500"/>
                                        <p:tgtEl>
                                          <p:spTgt spid="74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ID="10" grpId="3" fill="hold">
                                  <p:stCondLst>
                                    <p:cond delay="0"/>
                                  </p:stCondLst>
                                  <p:iterate type="el" backwards="0">
                                    <p:tmAbs val="0"/>
                                  </p:iterate>
                                  <p:childTnLst>
                                    <p:set>
                                      <p:cBhvr>
                                        <p:cTn id="57" fill="hold"/>
                                        <p:tgtEl>
                                          <p:spTgt spid="741">
                                            <p:txEl>
                                              <p:pRg st="4" end="4"/>
                                            </p:txEl>
                                          </p:spTgt>
                                        </p:tgtEl>
                                        <p:attrNameLst>
                                          <p:attrName>style.visibility</p:attrName>
                                        </p:attrNameLst>
                                      </p:cBhvr>
                                      <p:to>
                                        <p:strVal val="visible"/>
                                      </p:to>
                                    </p:set>
                                    <p:animEffect filter="fade" transition="in">
                                      <p:cBhvr>
                                        <p:cTn id="58" dur="500"/>
                                        <p:tgtEl>
                                          <p:spTgt spid="741">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ID="10" grpId="3" fill="hold">
                                  <p:stCondLst>
                                    <p:cond delay="0"/>
                                  </p:stCondLst>
                                  <p:iterate type="el" backwards="0">
                                    <p:tmAbs val="0"/>
                                  </p:iterate>
                                  <p:childTnLst>
                                    <p:set>
                                      <p:cBhvr>
                                        <p:cTn id="62" fill="hold"/>
                                        <p:tgtEl>
                                          <p:spTgt spid="741">
                                            <p:txEl>
                                              <p:pRg st="5" end="5"/>
                                            </p:txEl>
                                          </p:spTgt>
                                        </p:tgtEl>
                                        <p:attrNameLst>
                                          <p:attrName>style.visibility</p:attrName>
                                        </p:attrNameLst>
                                      </p:cBhvr>
                                      <p:to>
                                        <p:strVal val="visible"/>
                                      </p:to>
                                    </p:set>
                                    <p:animEffect filter="fade" transition="in">
                                      <p:cBhvr>
                                        <p:cTn id="63" dur="500"/>
                                        <p:tgtEl>
                                          <p:spTgt spid="741">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ID="10" grpId="3" fill="hold">
                                  <p:stCondLst>
                                    <p:cond delay="0"/>
                                  </p:stCondLst>
                                  <p:iterate type="el" backwards="0">
                                    <p:tmAbs val="0"/>
                                  </p:iterate>
                                  <p:childTnLst>
                                    <p:set>
                                      <p:cBhvr>
                                        <p:cTn id="67" fill="hold"/>
                                        <p:tgtEl>
                                          <p:spTgt spid="741">
                                            <p:txEl>
                                              <p:pRg st="6" end="6"/>
                                            </p:txEl>
                                          </p:spTgt>
                                        </p:tgtEl>
                                        <p:attrNameLst>
                                          <p:attrName>style.visibility</p:attrName>
                                        </p:attrNameLst>
                                      </p:cBhvr>
                                      <p:to>
                                        <p:strVal val="visible"/>
                                      </p:to>
                                    </p:set>
                                    <p:animEffect filter="fade" transition="in">
                                      <p:cBhvr>
                                        <p:cTn id="68" dur="500"/>
                                        <p:tgtEl>
                                          <p:spTgt spid="74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40" grpId="2"/>
      <p:bldP build="p" bldLvl="5" animBg="1" rev="0" advAuto="0" spid="741" grpId="3"/>
      <p:bldP build="whole" bldLvl="1" animBg="1" rev="0" advAuto="0" spid="73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Title 1"/>
          <p:cNvSpPr txBox="1"/>
          <p:nvPr>
            <p:ph type="title" idx="4294967295"/>
          </p:nvPr>
        </p:nvSpPr>
        <p:spPr>
          <a:xfrm>
            <a:off x="-1" y="76200"/>
            <a:ext cx="8520115" cy="733425"/>
          </a:xfrm>
          <a:prstGeom prst="rect">
            <a:avLst/>
          </a:prstGeom>
        </p:spPr>
        <p:txBody>
          <a:bodyPr anchor="b"/>
          <a:lstStyle>
            <a:lvl1pPr algn="ctr">
              <a:defRPr sz="3000">
                <a:solidFill>
                  <a:srgbClr val="424242"/>
                </a:solidFill>
                <a:latin typeface="Oswald"/>
                <a:ea typeface="Oswald"/>
                <a:cs typeface="Oswald"/>
                <a:sym typeface="Oswald"/>
              </a:defRPr>
            </a:lvl1pPr>
          </a:lstStyle>
          <a:p>
            <a:pPr/>
            <a:r>
              <a:t>M2 in the US</a:t>
            </a:r>
          </a:p>
        </p:txBody>
      </p:sp>
      <p:pic>
        <p:nvPicPr>
          <p:cNvPr id="745" name="Picture 3" descr="Picture 3"/>
          <p:cNvPicPr>
            <a:picLocks noChangeAspect="1"/>
          </p:cNvPicPr>
          <p:nvPr/>
        </p:nvPicPr>
        <p:blipFill>
          <a:blip r:embed="rId2">
            <a:extLst/>
          </a:blip>
          <a:stretch>
            <a:fillRect/>
          </a:stretch>
        </p:blipFill>
        <p:spPr>
          <a:xfrm>
            <a:off x="0" y="810276"/>
            <a:ext cx="9144000" cy="3522947"/>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7" name="Picture 2" descr="Picture 2"/>
          <p:cNvPicPr>
            <a:picLocks noChangeAspect="1"/>
          </p:cNvPicPr>
          <p:nvPr/>
        </p:nvPicPr>
        <p:blipFill>
          <a:blip r:embed="rId2">
            <a:extLst/>
          </a:blip>
          <a:stretch>
            <a:fillRect/>
          </a:stretch>
        </p:blipFill>
        <p:spPr>
          <a:xfrm>
            <a:off x="1960417" y="1"/>
            <a:ext cx="5853546" cy="4347865"/>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9" name="Picture 2" descr="Picture 2"/>
          <p:cNvPicPr>
            <a:picLocks noChangeAspect="1"/>
          </p:cNvPicPr>
          <p:nvPr/>
        </p:nvPicPr>
        <p:blipFill>
          <a:blip r:embed="rId2">
            <a:extLst/>
          </a:blip>
          <a:stretch>
            <a:fillRect/>
          </a:stretch>
        </p:blipFill>
        <p:spPr>
          <a:xfrm>
            <a:off x="1163781" y="128153"/>
            <a:ext cx="6698514" cy="411480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1" name="Picture 2" descr="Picture 2">
            <a:hlinkClick r:id="rId2" invalidUrl="" action="" tgtFrame="" tooltip="" history="1" highlightClick="0" endSnd="0"/>
          </p:cNvPr>
          <p:cNvPicPr>
            <a:picLocks noChangeAspect="1"/>
          </p:cNvPicPr>
          <p:nvPr/>
        </p:nvPicPr>
        <p:blipFill>
          <a:blip r:embed="rId3">
            <a:extLst/>
          </a:blip>
          <a:stretch>
            <a:fillRect/>
          </a:stretch>
        </p:blipFill>
        <p:spPr>
          <a:xfrm>
            <a:off x="787200" y="0"/>
            <a:ext cx="7721997" cy="4254719"/>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3" name="Picture 2" descr="Picture 2">
            <a:hlinkClick r:id="rId2" invalidUrl="" action="" tgtFrame="" tooltip="" history="1" highlightClick="0" endSnd="0"/>
          </p:cNvPr>
          <p:cNvPicPr>
            <a:picLocks noChangeAspect="1"/>
          </p:cNvPicPr>
          <p:nvPr/>
        </p:nvPicPr>
        <p:blipFill>
          <a:blip r:embed="rId3">
            <a:extLst/>
          </a:blip>
          <a:stretch>
            <a:fillRect/>
          </a:stretch>
        </p:blipFill>
        <p:spPr>
          <a:xfrm>
            <a:off x="217382" y="230313"/>
            <a:ext cx="8709236" cy="388051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Google Shape;206;p40"/>
          <p:cNvSpPr txBox="1"/>
          <p:nvPr>
            <p:ph type="title"/>
          </p:nvPr>
        </p:nvSpPr>
        <p:spPr>
          <a:xfrm>
            <a:off x="311699" y="372500"/>
            <a:ext cx="8520602" cy="733501"/>
          </a:xfrm>
          <a:prstGeom prst="rect">
            <a:avLst/>
          </a:prstGeom>
        </p:spPr>
        <p:txBody>
          <a:bodyPr/>
          <a:lstStyle/>
          <a:p>
            <a:pPr/>
            <a:r>
              <a:t>Instructor Bio</a:t>
            </a:r>
          </a:p>
        </p:txBody>
      </p:sp>
      <p:sp>
        <p:nvSpPr>
          <p:cNvPr id="630" name="Google Shape;207;p40"/>
          <p:cNvSpPr txBox="1"/>
          <p:nvPr>
            <p:ph type="body" sz="half" idx="1"/>
          </p:nvPr>
        </p:nvSpPr>
        <p:spPr>
          <a:xfrm>
            <a:off x="1279550" y="1613700"/>
            <a:ext cx="3999901" cy="2960102"/>
          </a:xfrm>
          <a:prstGeom prst="rect">
            <a:avLst/>
          </a:prstGeom>
        </p:spPr>
        <p:txBody>
          <a:bodyPr/>
          <a:lstStyle/>
          <a:p>
            <a:pPr/>
          </a:p>
        </p:txBody>
      </p:sp>
      <p:sp>
        <p:nvSpPr>
          <p:cNvPr id="631" name="Google Shape;208;p40"/>
          <p:cNvSpPr txBox="1"/>
          <p:nvPr>
            <p:ph type="body" idx="21"/>
          </p:nvPr>
        </p:nvSpPr>
        <p:spPr>
          <a:xfrm>
            <a:off x="311699" y="1468824"/>
            <a:ext cx="8520602" cy="3099902"/>
          </a:xfrm>
          <a:prstGeom prst="rect">
            <a:avLst/>
          </a:prstGeom>
          <a:extLst>
            <a:ext uri="{C572A759-6A51-4108-AA02-DFA0A04FC94B}">
              <ma14:wrappingTextBoxFlag xmlns:ma14="http://schemas.microsoft.com/office/mac/drawingml/2011/main" val="1"/>
            </a:ext>
          </a:extLst>
        </p:spPr>
        <p:txBody>
          <a:bodyPr/>
          <a:lstStyle/>
          <a:p>
            <a:pPr marL="0" indent="139696">
              <a:buClr>
                <a:srgbClr val="424242"/>
              </a:buClr>
              <a:buSzTx/>
              <a:buFont typeface="Helvetica"/>
              <a:buNone/>
              <a:defRPr sz="1400">
                <a:solidFill>
                  <a:schemeClr val="accent2"/>
                </a:solidFill>
              </a:defRPr>
            </a:pPr>
            <a:r>
              <a:t>James Redelsheimer has been an AP and Regular Economics teacher at Robbinsdale Armstrong High School in Plymouth, Minnesota since 2003. James is a graduate of St. Olaf and received his Master's degree at the University of St. Thomas. He received the 3M Economics Educator Excellence Award from the Minnesota Council on Economic Education and was named Visa's Practical Money Skills Innovative Educator of the Month.</a:t>
            </a:r>
            <a:r>
              <a:rPr sz="1100">
                <a:solidFill>
                  <a:srgbClr val="424242"/>
                </a:solidFill>
                <a:latin typeface="Source Code Pro"/>
                <a:ea typeface="Source Code Pro"/>
                <a:cs typeface="Source Code Pro"/>
                <a:sym typeface="Source Code Pro"/>
              </a:rPr>
              <a:t> </a:t>
            </a:r>
            <a:endParaRPr sz="1100">
              <a:solidFill>
                <a:srgbClr val="424242"/>
              </a:solidFill>
              <a:latin typeface="Source Code Pro"/>
              <a:ea typeface="Source Code Pro"/>
              <a:cs typeface="Source Code Pro"/>
              <a:sym typeface="Source Code Pro"/>
            </a:endParaRPr>
          </a:p>
          <a:p>
            <a:pPr marL="0" indent="139696">
              <a:buClr>
                <a:srgbClr val="424242"/>
              </a:buClr>
              <a:buSzTx/>
              <a:buFont typeface="Helvetica"/>
              <a:buNone/>
              <a:defRPr sz="1100">
                <a:solidFill>
                  <a:srgbClr val="424242"/>
                </a:solidFill>
                <a:latin typeface="Source Code Pro"/>
                <a:ea typeface="Source Code Pro"/>
                <a:cs typeface="Source Code Pro"/>
                <a:sym typeface="Source Code Pro"/>
              </a:defRPr>
            </a:pPr>
          </a:p>
          <a:p>
            <a:pPr marL="0" indent="139696">
              <a:buClr>
                <a:srgbClr val="424242"/>
              </a:buClr>
              <a:buSzTx/>
              <a:buFont typeface="Helvetica"/>
              <a:buNone/>
              <a:defRPr sz="1400">
                <a:solidFill>
                  <a:schemeClr val="accent2"/>
                </a:solidFill>
              </a:defRPr>
            </a:pPr>
            <a:r>
              <a:t>James enjoys traveling and has been a guest lecturer in the economics department at the Batumi State University in The Republic of Georgia and has received travel grants and fellowships for study travel to learn about the economies of Japan, China, Turkey, Germany, Korea, among others, and studied economics of the environment in Costa Rica. He currently serves as an AP Economics reader, grading AP Economics exams. He enjoys teaching Economics because it relates to students' everyday lives.</a:t>
            </a:r>
            <a:endParaRPr sz="1100"/>
          </a:p>
          <a:p>
            <a:pPr marL="0" indent="139696">
              <a:buClr>
                <a:srgbClr val="424242"/>
              </a:buClr>
              <a:buSzTx/>
              <a:buFont typeface="Helvetica"/>
              <a:buNone/>
              <a:defRPr sz="1100">
                <a:solidFill>
                  <a:srgbClr val="424242"/>
                </a:solidFill>
                <a:latin typeface="Source Code Pro"/>
                <a:ea typeface="Source Code Pro"/>
                <a:cs typeface="Source Code Pro"/>
                <a:sym typeface="Source Code Pro"/>
              </a:defRPr>
            </a:pPr>
            <a:br/>
          </a:p>
        </p:txBody>
      </p:sp>
      <p:pic>
        <p:nvPicPr>
          <p:cNvPr id="632" name="Picture 2" descr="Picture 2"/>
          <p:cNvPicPr>
            <a:picLocks noChangeAspect="1"/>
          </p:cNvPicPr>
          <p:nvPr/>
        </p:nvPicPr>
        <p:blipFill>
          <a:blip r:embed="rId2">
            <a:extLst/>
          </a:blip>
          <a:stretch>
            <a:fillRect/>
          </a:stretch>
        </p:blipFill>
        <p:spPr>
          <a:xfrm>
            <a:off x="7386452" y="-18028"/>
            <a:ext cx="1214872" cy="151859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Oval 1"/>
          <p:cNvSpPr/>
          <p:nvPr/>
        </p:nvSpPr>
        <p:spPr>
          <a:xfrm>
            <a:off x="1987813" y="1839921"/>
            <a:ext cx="2586015" cy="2487405"/>
          </a:xfrm>
          <a:prstGeom prst="ellipse">
            <a:avLst/>
          </a:prstGeom>
          <a:solidFill>
            <a:srgbClr val="CCFFCC">
              <a:alpha val="30000"/>
            </a:srgbClr>
          </a:solidFill>
          <a:ln w="28575">
            <a:solidFill>
              <a:srgbClr val="E91D63"/>
            </a:solidFill>
          </a:ln>
          <a:effectLst>
            <a:outerShdw sx="100000" sy="100000" kx="0" ky="0" algn="b" rotWithShape="0" blurRad="38100" dist="23000" dir="5400000">
              <a:srgbClr val="000000">
                <a:alpha val="35000"/>
              </a:srgbClr>
            </a:outerShdw>
          </a:effectLst>
        </p:spPr>
        <p:txBody>
          <a:bodyPr lIns="45719" rIns="45719" anchor="ctr"/>
          <a:lstStyle/>
          <a:p>
            <a:pPr algn="ctr">
              <a:defRPr sz="1000">
                <a:solidFill>
                  <a:srgbClr val="FFFFFF"/>
                </a:solidFill>
              </a:defRPr>
            </a:pPr>
          </a:p>
        </p:txBody>
      </p:sp>
      <p:sp>
        <p:nvSpPr>
          <p:cNvPr id="756" name="Oval 9"/>
          <p:cNvSpPr/>
          <p:nvPr/>
        </p:nvSpPr>
        <p:spPr>
          <a:xfrm>
            <a:off x="3479906" y="1231301"/>
            <a:ext cx="3695886" cy="3679012"/>
          </a:xfrm>
          <a:prstGeom prst="ellipse">
            <a:avLst/>
          </a:prstGeom>
          <a:solidFill>
            <a:srgbClr val="FFFF00">
              <a:alpha val="30000"/>
            </a:srgbClr>
          </a:solidFill>
          <a:ln w="28575">
            <a:solidFill>
              <a:srgbClr val="E91D63"/>
            </a:solidFill>
          </a:ln>
          <a:effectLst>
            <a:outerShdw sx="100000" sy="100000" kx="0" ky="0" algn="b" rotWithShape="0" blurRad="38100" dist="23000" dir="5400000">
              <a:srgbClr val="000000">
                <a:alpha val="35000"/>
              </a:srgbClr>
            </a:outerShdw>
          </a:effectLst>
        </p:spPr>
        <p:txBody>
          <a:bodyPr lIns="45719" rIns="45719" anchor="ctr"/>
          <a:lstStyle/>
          <a:p>
            <a:pPr algn="ctr">
              <a:defRPr sz="1000">
                <a:solidFill>
                  <a:srgbClr val="FFFFFF"/>
                </a:solidFill>
              </a:defRPr>
            </a:pPr>
          </a:p>
        </p:txBody>
      </p:sp>
      <p:sp>
        <p:nvSpPr>
          <p:cNvPr id="757" name="Rectangle 11"/>
          <p:cNvSpPr txBox="1"/>
          <p:nvPr/>
        </p:nvSpPr>
        <p:spPr>
          <a:xfrm>
            <a:off x="2122052" y="2643126"/>
            <a:ext cx="1255028"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FF0000"/>
                </a:solidFill>
                <a:latin typeface="Times New Roman"/>
                <a:ea typeface="Times New Roman"/>
                <a:cs typeface="Times New Roman"/>
                <a:sym typeface="Times New Roman"/>
              </a:defRPr>
            </a:pPr>
            <a:r>
              <a:t>Bank</a:t>
            </a:r>
          </a:p>
          <a:p>
            <a:pPr algn="ctr">
              <a:defRPr b="1" sz="2400">
                <a:solidFill>
                  <a:srgbClr val="FF0000"/>
                </a:solidFill>
                <a:latin typeface="Times New Roman"/>
                <a:ea typeface="Times New Roman"/>
                <a:cs typeface="Times New Roman"/>
                <a:sym typeface="Times New Roman"/>
              </a:defRPr>
            </a:pPr>
            <a:r>
              <a:t>Reserves</a:t>
            </a:r>
          </a:p>
        </p:txBody>
      </p:sp>
      <p:sp>
        <p:nvSpPr>
          <p:cNvPr id="758" name="Rectangle 12"/>
          <p:cNvSpPr txBox="1"/>
          <p:nvPr/>
        </p:nvSpPr>
        <p:spPr>
          <a:xfrm>
            <a:off x="2321533" y="4334354"/>
            <a:ext cx="1681720"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FF0000"/>
                </a:solidFill>
                <a:latin typeface="Times New Roman"/>
                <a:ea typeface="Times New Roman"/>
                <a:cs typeface="Times New Roman"/>
                <a:sym typeface="Times New Roman"/>
              </a:defRPr>
            </a:pPr>
            <a:r>
              <a:t>Currency in</a:t>
            </a:r>
          </a:p>
          <a:p>
            <a:pPr algn="ctr">
              <a:defRPr b="1" sz="2400">
                <a:solidFill>
                  <a:srgbClr val="FF0000"/>
                </a:solidFill>
                <a:latin typeface="Times New Roman"/>
                <a:ea typeface="Times New Roman"/>
                <a:cs typeface="Times New Roman"/>
                <a:sym typeface="Times New Roman"/>
              </a:defRPr>
            </a:pPr>
            <a:r>
              <a:t>Circulation </a:t>
            </a:r>
          </a:p>
        </p:txBody>
      </p:sp>
      <p:sp>
        <p:nvSpPr>
          <p:cNvPr id="759" name="Straight Arrow Connector 4"/>
          <p:cNvSpPr/>
          <p:nvPr/>
        </p:nvSpPr>
        <p:spPr>
          <a:xfrm flipV="1">
            <a:off x="3479906" y="3282084"/>
            <a:ext cx="454583" cy="1164318"/>
          </a:xfrm>
          <a:prstGeom prst="line">
            <a:avLst/>
          </a:prstGeom>
          <a:ln w="57150">
            <a:solidFill>
              <a:srgbClr val="0000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760" name="Rectangle 15"/>
          <p:cNvSpPr txBox="1"/>
          <p:nvPr/>
        </p:nvSpPr>
        <p:spPr>
          <a:xfrm>
            <a:off x="1151243" y="1014818"/>
            <a:ext cx="3196643" cy="12777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700" u="sng">
                <a:solidFill>
                  <a:srgbClr val="FF0000"/>
                </a:solidFill>
                <a:latin typeface="Times New Roman"/>
                <a:ea typeface="Times New Roman"/>
                <a:cs typeface="Times New Roman"/>
                <a:sym typeface="Times New Roman"/>
              </a:defRPr>
            </a:pPr>
            <a:r>
              <a:t>Monetary Base: </a:t>
            </a:r>
          </a:p>
          <a:p>
            <a:pPr>
              <a:defRPr b="1" sz="1800" u="sng">
                <a:solidFill>
                  <a:srgbClr val="FF0000"/>
                </a:solidFill>
                <a:latin typeface="Times New Roman"/>
                <a:ea typeface="Times New Roman"/>
                <a:cs typeface="Times New Roman"/>
                <a:sym typeface="Times New Roman"/>
              </a:defRPr>
            </a:pPr>
            <a:r>
              <a:t>Bank Reserves plus currency </a:t>
            </a:r>
          </a:p>
          <a:p>
            <a:pPr>
              <a:defRPr b="1" sz="1800" u="sng">
                <a:solidFill>
                  <a:srgbClr val="FF0000"/>
                </a:solidFill>
                <a:latin typeface="Times New Roman"/>
                <a:ea typeface="Times New Roman"/>
                <a:cs typeface="Times New Roman"/>
                <a:sym typeface="Times New Roman"/>
              </a:defRPr>
            </a:pPr>
            <a:r>
              <a:t>in circulation</a:t>
            </a:r>
          </a:p>
        </p:txBody>
      </p:sp>
      <p:sp>
        <p:nvSpPr>
          <p:cNvPr id="761" name="Rectangle 16"/>
          <p:cNvSpPr txBox="1"/>
          <p:nvPr/>
        </p:nvSpPr>
        <p:spPr>
          <a:xfrm>
            <a:off x="6615213" y="808751"/>
            <a:ext cx="1362464" cy="101343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300">
                <a:solidFill>
                  <a:srgbClr val="FF0000"/>
                </a:solidFill>
                <a:latin typeface="Times New Roman"/>
                <a:ea typeface="Times New Roman"/>
                <a:cs typeface="Times New Roman"/>
                <a:sym typeface="Times New Roman"/>
              </a:defRPr>
            </a:pPr>
            <a:r>
              <a:t>Money</a:t>
            </a:r>
          </a:p>
          <a:p>
            <a:pPr algn="ctr">
              <a:defRPr b="1" sz="3300">
                <a:solidFill>
                  <a:srgbClr val="FF0000"/>
                </a:solidFill>
                <a:latin typeface="Times New Roman"/>
                <a:ea typeface="Times New Roman"/>
                <a:cs typeface="Times New Roman"/>
                <a:sym typeface="Times New Roman"/>
              </a:defRPr>
            </a:pPr>
            <a:r>
              <a:t>Supply</a:t>
            </a:r>
          </a:p>
        </p:txBody>
      </p:sp>
      <p:sp>
        <p:nvSpPr>
          <p:cNvPr id="762" name="Google Shape;259;p35"/>
          <p:cNvSpPr txBox="1"/>
          <p:nvPr/>
        </p:nvSpPr>
        <p:spPr>
          <a:xfrm>
            <a:off x="1177518" y="0"/>
            <a:ext cx="6788964" cy="839510"/>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2700">
                <a:solidFill>
                  <a:srgbClr val="000090"/>
                </a:solidFill>
                <a:latin typeface="Times New Roman"/>
                <a:ea typeface="Times New Roman"/>
                <a:cs typeface="Times New Roman"/>
                <a:sym typeface="Times New Roman"/>
              </a:defRPr>
            </a:lvl1pPr>
          </a:lstStyle>
          <a:p>
            <a:pPr/>
            <a:r>
              <a:t>Central banks indirectly change the money supply by changing the monetary base </a:t>
            </a:r>
          </a:p>
        </p:txBody>
      </p:sp>
      <p:sp>
        <p:nvSpPr>
          <p:cNvPr id="763" name="Rectangle 17"/>
          <p:cNvSpPr txBox="1"/>
          <p:nvPr/>
        </p:nvSpPr>
        <p:spPr>
          <a:xfrm>
            <a:off x="4559604" y="1350541"/>
            <a:ext cx="1551941" cy="7642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FF0000"/>
                </a:solidFill>
                <a:latin typeface="Times New Roman"/>
                <a:ea typeface="Times New Roman"/>
                <a:cs typeface="Times New Roman"/>
                <a:sym typeface="Times New Roman"/>
              </a:defRPr>
            </a:pPr>
            <a:r>
              <a:t>Checkable </a:t>
            </a:r>
          </a:p>
          <a:p>
            <a:pPr algn="ctr">
              <a:defRPr b="1" sz="2400">
                <a:solidFill>
                  <a:srgbClr val="FF0000"/>
                </a:solidFill>
                <a:latin typeface="Times New Roman"/>
                <a:ea typeface="Times New Roman"/>
                <a:cs typeface="Times New Roman"/>
                <a:sym typeface="Times New Roman"/>
              </a:defRPr>
            </a:pPr>
            <a:r>
              <a:t>Deposits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5" name="Google Shape;259;p35"/>
          <p:cNvSpPr txBox="1"/>
          <p:nvPr/>
        </p:nvSpPr>
        <p:spPr>
          <a:xfrm>
            <a:off x="1177518" y="0"/>
            <a:ext cx="6788964" cy="839510"/>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2700">
                <a:solidFill>
                  <a:srgbClr val="800000"/>
                </a:solidFill>
                <a:latin typeface="Times New Roman"/>
                <a:ea typeface="Times New Roman"/>
                <a:cs typeface="Times New Roman"/>
                <a:sym typeface="Times New Roman"/>
              </a:defRPr>
            </a:lvl1pPr>
          </a:lstStyle>
          <a:p>
            <a:pPr/>
            <a:r>
              <a:t>What is the initial change in the money supply when the Fed buys $1000 of bonds?</a:t>
            </a:r>
          </a:p>
        </p:txBody>
      </p:sp>
      <p:sp>
        <p:nvSpPr>
          <p:cNvPr id="766" name="Oval 1"/>
          <p:cNvSpPr/>
          <p:nvPr/>
        </p:nvSpPr>
        <p:spPr>
          <a:xfrm>
            <a:off x="1987813" y="1839921"/>
            <a:ext cx="2586015" cy="2487405"/>
          </a:xfrm>
          <a:prstGeom prst="ellipse">
            <a:avLst/>
          </a:prstGeom>
          <a:solidFill>
            <a:srgbClr val="CCFFCC">
              <a:alpha val="30000"/>
            </a:srgbClr>
          </a:solidFill>
          <a:ln w="28575">
            <a:solidFill>
              <a:srgbClr val="E91D63"/>
            </a:solidFill>
          </a:ln>
          <a:effectLst>
            <a:outerShdw sx="100000" sy="100000" kx="0" ky="0" algn="b" rotWithShape="0" blurRad="38100" dist="23000" dir="5400000">
              <a:srgbClr val="000000">
                <a:alpha val="35000"/>
              </a:srgbClr>
            </a:outerShdw>
          </a:effectLst>
        </p:spPr>
        <p:txBody>
          <a:bodyPr lIns="45719" rIns="45719" anchor="ctr"/>
          <a:lstStyle/>
          <a:p>
            <a:pPr algn="ctr">
              <a:defRPr sz="1000">
                <a:solidFill>
                  <a:srgbClr val="FFFFFF"/>
                </a:solidFill>
              </a:defRPr>
            </a:pPr>
          </a:p>
        </p:txBody>
      </p:sp>
      <p:sp>
        <p:nvSpPr>
          <p:cNvPr id="767" name="Oval 9"/>
          <p:cNvSpPr/>
          <p:nvPr/>
        </p:nvSpPr>
        <p:spPr>
          <a:xfrm>
            <a:off x="3479906" y="1231301"/>
            <a:ext cx="3695886" cy="3679012"/>
          </a:xfrm>
          <a:prstGeom prst="ellipse">
            <a:avLst/>
          </a:prstGeom>
          <a:solidFill>
            <a:srgbClr val="FFFF00">
              <a:alpha val="30000"/>
            </a:srgbClr>
          </a:solidFill>
          <a:ln w="28575">
            <a:solidFill>
              <a:srgbClr val="E91D63"/>
            </a:solidFill>
          </a:ln>
          <a:effectLst>
            <a:outerShdw sx="100000" sy="100000" kx="0" ky="0" algn="b" rotWithShape="0" blurRad="38100" dist="23000" dir="5400000">
              <a:srgbClr val="000000">
                <a:alpha val="35000"/>
              </a:srgbClr>
            </a:outerShdw>
          </a:effectLst>
        </p:spPr>
        <p:txBody>
          <a:bodyPr lIns="45719" rIns="45719" anchor="ctr"/>
          <a:lstStyle/>
          <a:p>
            <a:pPr algn="ctr">
              <a:defRPr sz="1000">
                <a:solidFill>
                  <a:srgbClr val="FFFFFF"/>
                </a:solidFill>
              </a:defRPr>
            </a:pPr>
          </a:p>
        </p:txBody>
      </p:sp>
      <p:sp>
        <p:nvSpPr>
          <p:cNvPr id="768" name="Rectangle 3"/>
          <p:cNvSpPr txBox="1"/>
          <p:nvPr/>
        </p:nvSpPr>
        <p:spPr>
          <a:xfrm>
            <a:off x="4559604" y="1350541"/>
            <a:ext cx="1551941" cy="7642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FF0000"/>
                </a:solidFill>
                <a:latin typeface="Times New Roman"/>
                <a:ea typeface="Times New Roman"/>
                <a:cs typeface="Times New Roman"/>
                <a:sym typeface="Times New Roman"/>
              </a:defRPr>
            </a:pPr>
            <a:r>
              <a:t>Checkable </a:t>
            </a:r>
          </a:p>
          <a:p>
            <a:pPr algn="ctr">
              <a:defRPr b="1" sz="2400">
                <a:solidFill>
                  <a:srgbClr val="FF0000"/>
                </a:solidFill>
                <a:latin typeface="Times New Roman"/>
                <a:ea typeface="Times New Roman"/>
                <a:cs typeface="Times New Roman"/>
                <a:sym typeface="Times New Roman"/>
              </a:defRPr>
            </a:pPr>
            <a:r>
              <a:t>Deposits</a:t>
            </a:r>
          </a:p>
        </p:txBody>
      </p:sp>
      <p:sp>
        <p:nvSpPr>
          <p:cNvPr id="769" name="Rectangle 11"/>
          <p:cNvSpPr txBox="1"/>
          <p:nvPr/>
        </p:nvSpPr>
        <p:spPr>
          <a:xfrm>
            <a:off x="2122052" y="2643126"/>
            <a:ext cx="1255028"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FF0000"/>
                </a:solidFill>
                <a:latin typeface="Times New Roman"/>
                <a:ea typeface="Times New Roman"/>
                <a:cs typeface="Times New Roman"/>
                <a:sym typeface="Times New Roman"/>
              </a:defRPr>
            </a:pPr>
            <a:r>
              <a:t>Bank</a:t>
            </a:r>
          </a:p>
          <a:p>
            <a:pPr algn="ctr">
              <a:defRPr b="1" sz="2400">
                <a:solidFill>
                  <a:srgbClr val="FF0000"/>
                </a:solidFill>
                <a:latin typeface="Times New Roman"/>
                <a:ea typeface="Times New Roman"/>
                <a:cs typeface="Times New Roman"/>
                <a:sym typeface="Times New Roman"/>
              </a:defRPr>
            </a:pPr>
            <a:r>
              <a:t>Reserves</a:t>
            </a:r>
          </a:p>
        </p:txBody>
      </p:sp>
      <p:sp>
        <p:nvSpPr>
          <p:cNvPr id="770" name="Rectangle 12"/>
          <p:cNvSpPr txBox="1"/>
          <p:nvPr/>
        </p:nvSpPr>
        <p:spPr>
          <a:xfrm>
            <a:off x="2321533" y="4334354"/>
            <a:ext cx="1681720"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E91D63"/>
                </a:solidFill>
                <a:latin typeface="Times New Roman"/>
                <a:ea typeface="Times New Roman"/>
                <a:cs typeface="Times New Roman"/>
                <a:sym typeface="Times New Roman"/>
              </a:defRPr>
            </a:pPr>
            <a:r>
              <a:t>Currency in</a:t>
            </a:r>
          </a:p>
          <a:p>
            <a:pPr algn="ctr">
              <a:defRPr b="1" sz="2400">
                <a:solidFill>
                  <a:srgbClr val="E91D63"/>
                </a:solidFill>
                <a:latin typeface="Times New Roman"/>
                <a:ea typeface="Times New Roman"/>
                <a:cs typeface="Times New Roman"/>
                <a:sym typeface="Times New Roman"/>
              </a:defRPr>
            </a:pPr>
            <a:r>
              <a:t>Circulation </a:t>
            </a:r>
          </a:p>
        </p:txBody>
      </p:sp>
      <p:sp>
        <p:nvSpPr>
          <p:cNvPr id="771" name="Straight Arrow Connector 4"/>
          <p:cNvSpPr/>
          <p:nvPr/>
        </p:nvSpPr>
        <p:spPr>
          <a:xfrm flipV="1">
            <a:off x="3479906" y="3282084"/>
            <a:ext cx="454583" cy="1164318"/>
          </a:xfrm>
          <a:prstGeom prst="line">
            <a:avLst/>
          </a:prstGeom>
          <a:ln w="57150">
            <a:solidFill>
              <a:srgbClr val="0000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772" name="Rectangle 15"/>
          <p:cNvSpPr txBox="1"/>
          <p:nvPr/>
        </p:nvSpPr>
        <p:spPr>
          <a:xfrm>
            <a:off x="1170206" y="1048030"/>
            <a:ext cx="1873038" cy="10134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300">
                <a:solidFill>
                  <a:srgbClr val="FF0000"/>
                </a:solidFill>
                <a:latin typeface="Times New Roman"/>
                <a:ea typeface="Times New Roman"/>
                <a:cs typeface="Times New Roman"/>
                <a:sym typeface="Times New Roman"/>
              </a:defRPr>
            </a:pPr>
            <a:r>
              <a:t>Monetary</a:t>
            </a:r>
          </a:p>
          <a:p>
            <a:pPr algn="ctr">
              <a:defRPr b="1" sz="3300">
                <a:solidFill>
                  <a:srgbClr val="FF0000"/>
                </a:solidFill>
                <a:latin typeface="Times New Roman"/>
                <a:ea typeface="Times New Roman"/>
                <a:cs typeface="Times New Roman"/>
                <a:sym typeface="Times New Roman"/>
              </a:defRPr>
            </a:pPr>
            <a:r>
              <a:t>Base</a:t>
            </a:r>
          </a:p>
        </p:txBody>
      </p:sp>
      <p:sp>
        <p:nvSpPr>
          <p:cNvPr id="773" name="Rectangle 16"/>
          <p:cNvSpPr txBox="1"/>
          <p:nvPr/>
        </p:nvSpPr>
        <p:spPr>
          <a:xfrm>
            <a:off x="6615213" y="808751"/>
            <a:ext cx="1362464" cy="101343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300">
                <a:solidFill>
                  <a:srgbClr val="FF0000"/>
                </a:solidFill>
                <a:latin typeface="Times New Roman"/>
                <a:ea typeface="Times New Roman"/>
                <a:cs typeface="Times New Roman"/>
                <a:sym typeface="Times New Roman"/>
              </a:defRPr>
            </a:pPr>
            <a:r>
              <a:t>Money</a:t>
            </a:r>
          </a:p>
          <a:p>
            <a:pPr algn="ctr">
              <a:defRPr b="1" sz="3300">
                <a:solidFill>
                  <a:srgbClr val="FF0000"/>
                </a:solidFill>
                <a:latin typeface="Times New Roman"/>
                <a:ea typeface="Times New Roman"/>
                <a:cs typeface="Times New Roman"/>
                <a:sym typeface="Times New Roman"/>
              </a:defRPr>
            </a:pPr>
            <a:r>
              <a:t>Supply</a:t>
            </a:r>
          </a:p>
        </p:txBody>
      </p:sp>
      <p:sp>
        <p:nvSpPr>
          <p:cNvPr id="774" name="Google Shape;259;p35"/>
          <p:cNvSpPr txBox="1"/>
          <p:nvPr/>
        </p:nvSpPr>
        <p:spPr>
          <a:xfrm>
            <a:off x="1923623" y="3439076"/>
            <a:ext cx="1833430" cy="445810"/>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2700">
                <a:solidFill>
                  <a:srgbClr val="800000"/>
                </a:solidFill>
                <a:latin typeface="Times New Roman"/>
                <a:ea typeface="Times New Roman"/>
                <a:cs typeface="Times New Roman"/>
                <a:sym typeface="Times New Roman"/>
              </a:defRPr>
            </a:lvl1pPr>
          </a:lstStyle>
          <a:p>
            <a:pPr/>
            <a:r>
              <a:t>+$1000</a:t>
            </a:r>
          </a:p>
        </p:txBody>
      </p:sp>
      <p:sp>
        <p:nvSpPr>
          <p:cNvPr id="775" name="Google Shape;259;p35"/>
          <p:cNvSpPr txBox="1"/>
          <p:nvPr/>
        </p:nvSpPr>
        <p:spPr>
          <a:xfrm>
            <a:off x="4489277" y="2639428"/>
            <a:ext cx="2501775" cy="1626910"/>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2700">
                <a:solidFill>
                  <a:srgbClr val="800000"/>
                </a:solidFill>
                <a:latin typeface="Times New Roman"/>
                <a:ea typeface="Times New Roman"/>
                <a:cs typeface="Times New Roman"/>
                <a:sym typeface="Times New Roman"/>
              </a:defRPr>
            </a:lvl1pPr>
          </a:lstStyle>
          <a:p>
            <a:pPr/>
            <a:r>
              <a:t>Money supply doesn’t change until the money is loaned out </a:t>
            </a:r>
          </a:p>
        </p:txBody>
      </p:sp>
      <p:sp>
        <p:nvSpPr>
          <p:cNvPr id="776" name="Google Shape;259;p35"/>
          <p:cNvSpPr txBox="1"/>
          <p:nvPr/>
        </p:nvSpPr>
        <p:spPr>
          <a:xfrm>
            <a:off x="4489277" y="2178698"/>
            <a:ext cx="2548917" cy="445810"/>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2700">
                <a:solidFill>
                  <a:srgbClr val="800000"/>
                </a:solidFill>
                <a:latin typeface="Times New Roman"/>
                <a:ea typeface="Times New Roman"/>
                <a:cs typeface="Times New Roman"/>
                <a:sym typeface="Times New Roman"/>
              </a:defRPr>
            </a:lvl1pPr>
          </a:lstStyle>
          <a:p>
            <a:pPr/>
            <a:r>
              <a:t>NO CHANGE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5" grpId="3"/>
      <p:bldP build="whole" bldLvl="1" animBg="1" rev="0" advAuto="0" spid="776" grpId="1"/>
      <p:bldP build="whole" bldLvl="1" animBg="1" rev="0" advAuto="0" spid="774" grpId="2"/>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Oval 1"/>
          <p:cNvSpPr/>
          <p:nvPr/>
        </p:nvSpPr>
        <p:spPr>
          <a:xfrm>
            <a:off x="1987813" y="1839921"/>
            <a:ext cx="2586015" cy="2487405"/>
          </a:xfrm>
          <a:prstGeom prst="ellipse">
            <a:avLst/>
          </a:prstGeom>
          <a:solidFill>
            <a:srgbClr val="CCFFCC">
              <a:alpha val="30000"/>
            </a:srgbClr>
          </a:solidFill>
          <a:ln w="28575">
            <a:solidFill>
              <a:srgbClr val="E91D63"/>
            </a:solidFill>
          </a:ln>
          <a:effectLst>
            <a:outerShdw sx="100000" sy="100000" kx="0" ky="0" algn="b" rotWithShape="0" blurRad="38100" dist="23000" dir="5400000">
              <a:srgbClr val="000000">
                <a:alpha val="35000"/>
              </a:srgbClr>
            </a:outerShdw>
          </a:effectLst>
        </p:spPr>
        <p:txBody>
          <a:bodyPr lIns="45719" rIns="45719" anchor="ctr"/>
          <a:lstStyle/>
          <a:p>
            <a:pPr algn="ctr">
              <a:defRPr sz="1000">
                <a:solidFill>
                  <a:srgbClr val="FFFFFF"/>
                </a:solidFill>
              </a:defRPr>
            </a:pPr>
          </a:p>
        </p:txBody>
      </p:sp>
      <p:sp>
        <p:nvSpPr>
          <p:cNvPr id="779" name="Oval 9"/>
          <p:cNvSpPr/>
          <p:nvPr/>
        </p:nvSpPr>
        <p:spPr>
          <a:xfrm>
            <a:off x="3479906" y="1231301"/>
            <a:ext cx="3695886" cy="3679012"/>
          </a:xfrm>
          <a:prstGeom prst="ellipse">
            <a:avLst/>
          </a:prstGeom>
          <a:solidFill>
            <a:srgbClr val="FFFF00">
              <a:alpha val="30000"/>
            </a:srgbClr>
          </a:solidFill>
          <a:ln w="28575">
            <a:solidFill>
              <a:srgbClr val="E91D63"/>
            </a:solidFill>
          </a:ln>
          <a:effectLst>
            <a:outerShdw sx="100000" sy="100000" kx="0" ky="0" algn="b" rotWithShape="0" blurRad="38100" dist="23000" dir="5400000">
              <a:srgbClr val="000000">
                <a:alpha val="35000"/>
              </a:srgbClr>
            </a:outerShdw>
          </a:effectLst>
        </p:spPr>
        <p:txBody>
          <a:bodyPr lIns="45719" rIns="45719" anchor="ctr"/>
          <a:lstStyle/>
          <a:p>
            <a:pPr algn="ctr">
              <a:defRPr sz="1000">
                <a:solidFill>
                  <a:srgbClr val="FFFFFF"/>
                </a:solidFill>
              </a:defRPr>
            </a:pPr>
          </a:p>
        </p:txBody>
      </p:sp>
      <p:sp>
        <p:nvSpPr>
          <p:cNvPr id="780" name="Rectangle 11"/>
          <p:cNvSpPr txBox="1"/>
          <p:nvPr/>
        </p:nvSpPr>
        <p:spPr>
          <a:xfrm>
            <a:off x="2122052" y="2643126"/>
            <a:ext cx="1255028"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E91D63"/>
                </a:solidFill>
                <a:latin typeface="Times New Roman"/>
                <a:ea typeface="Times New Roman"/>
                <a:cs typeface="Times New Roman"/>
                <a:sym typeface="Times New Roman"/>
              </a:defRPr>
            </a:pPr>
            <a:r>
              <a:t>Bank</a:t>
            </a:r>
          </a:p>
          <a:p>
            <a:pPr algn="ctr">
              <a:defRPr b="1" sz="2400">
                <a:solidFill>
                  <a:srgbClr val="E91D63"/>
                </a:solidFill>
                <a:latin typeface="Times New Roman"/>
                <a:ea typeface="Times New Roman"/>
                <a:cs typeface="Times New Roman"/>
                <a:sym typeface="Times New Roman"/>
              </a:defRPr>
            </a:pPr>
            <a:r>
              <a:t>Reserves</a:t>
            </a:r>
          </a:p>
        </p:txBody>
      </p:sp>
      <p:sp>
        <p:nvSpPr>
          <p:cNvPr id="781" name="Rectangle 12"/>
          <p:cNvSpPr txBox="1"/>
          <p:nvPr/>
        </p:nvSpPr>
        <p:spPr>
          <a:xfrm>
            <a:off x="2321533" y="4334354"/>
            <a:ext cx="1681720"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E91D63"/>
                </a:solidFill>
                <a:latin typeface="Times New Roman"/>
                <a:ea typeface="Times New Roman"/>
                <a:cs typeface="Times New Roman"/>
                <a:sym typeface="Times New Roman"/>
              </a:defRPr>
            </a:pPr>
            <a:r>
              <a:t>Currency in</a:t>
            </a:r>
          </a:p>
          <a:p>
            <a:pPr algn="ctr">
              <a:defRPr b="1" sz="2400">
                <a:solidFill>
                  <a:srgbClr val="E91D63"/>
                </a:solidFill>
                <a:latin typeface="Times New Roman"/>
                <a:ea typeface="Times New Roman"/>
                <a:cs typeface="Times New Roman"/>
                <a:sym typeface="Times New Roman"/>
              </a:defRPr>
            </a:pPr>
            <a:r>
              <a:t>Circulation </a:t>
            </a:r>
          </a:p>
        </p:txBody>
      </p:sp>
      <p:sp>
        <p:nvSpPr>
          <p:cNvPr id="782" name="Straight Arrow Connector 4"/>
          <p:cNvSpPr/>
          <p:nvPr/>
        </p:nvSpPr>
        <p:spPr>
          <a:xfrm flipV="1">
            <a:off x="3479906" y="3282084"/>
            <a:ext cx="454583" cy="1164318"/>
          </a:xfrm>
          <a:prstGeom prst="line">
            <a:avLst/>
          </a:prstGeom>
          <a:ln w="57150">
            <a:solidFill>
              <a:srgbClr val="000000"/>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783" name="Rectangle 15"/>
          <p:cNvSpPr txBox="1"/>
          <p:nvPr/>
        </p:nvSpPr>
        <p:spPr>
          <a:xfrm>
            <a:off x="1170206" y="1048030"/>
            <a:ext cx="1873038" cy="10134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300">
                <a:solidFill>
                  <a:srgbClr val="E91D63"/>
                </a:solidFill>
                <a:latin typeface="Times New Roman"/>
                <a:ea typeface="Times New Roman"/>
                <a:cs typeface="Times New Roman"/>
                <a:sym typeface="Times New Roman"/>
              </a:defRPr>
            </a:pPr>
            <a:r>
              <a:t>Monetary</a:t>
            </a:r>
          </a:p>
          <a:p>
            <a:pPr algn="ctr">
              <a:defRPr b="1" sz="3300">
                <a:solidFill>
                  <a:srgbClr val="E91D63"/>
                </a:solidFill>
                <a:latin typeface="Times New Roman"/>
                <a:ea typeface="Times New Roman"/>
                <a:cs typeface="Times New Roman"/>
                <a:sym typeface="Times New Roman"/>
              </a:defRPr>
            </a:pPr>
            <a:r>
              <a:t>Base</a:t>
            </a:r>
          </a:p>
        </p:txBody>
      </p:sp>
      <p:sp>
        <p:nvSpPr>
          <p:cNvPr id="784" name="Rectangle 16"/>
          <p:cNvSpPr txBox="1"/>
          <p:nvPr/>
        </p:nvSpPr>
        <p:spPr>
          <a:xfrm>
            <a:off x="6615213" y="808751"/>
            <a:ext cx="1362464" cy="101343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300">
                <a:solidFill>
                  <a:srgbClr val="E91D63"/>
                </a:solidFill>
                <a:latin typeface="Times New Roman"/>
                <a:ea typeface="Times New Roman"/>
                <a:cs typeface="Times New Roman"/>
                <a:sym typeface="Times New Roman"/>
              </a:defRPr>
            </a:pPr>
            <a:r>
              <a:t>Money</a:t>
            </a:r>
          </a:p>
          <a:p>
            <a:pPr algn="ctr">
              <a:defRPr b="1" sz="3300">
                <a:solidFill>
                  <a:srgbClr val="E91D63"/>
                </a:solidFill>
                <a:latin typeface="Times New Roman"/>
                <a:ea typeface="Times New Roman"/>
                <a:cs typeface="Times New Roman"/>
                <a:sym typeface="Times New Roman"/>
              </a:defRPr>
            </a:pPr>
            <a:r>
              <a:t>Supply</a:t>
            </a:r>
          </a:p>
        </p:txBody>
      </p:sp>
      <p:sp>
        <p:nvSpPr>
          <p:cNvPr id="785" name="Google Shape;259;p35"/>
          <p:cNvSpPr txBox="1"/>
          <p:nvPr/>
        </p:nvSpPr>
        <p:spPr>
          <a:xfrm>
            <a:off x="1177518" y="0"/>
            <a:ext cx="6788964" cy="839510"/>
          </a:xfrm>
          <a:prstGeom prst="rect">
            <a:avLst/>
          </a:prstGeom>
          <a:ln w="12700">
            <a:miter lim="400000"/>
          </a:ln>
          <a:extLst>
            <a:ext uri="{C572A759-6A51-4108-AA02-DFA0A04FC94B}">
              <ma14:wrappingTextBoxFlag xmlns:ma14="http://schemas.microsoft.com/office/mac/drawingml/2011/main" val="1"/>
            </a:ext>
          </a:extLst>
        </p:spPr>
        <p:txBody>
          <a:bodyPr lIns="33337" tIns="33337" rIns="33337" bIns="33337">
            <a:spAutoFit/>
          </a:bodyPr>
          <a:lstStyle>
            <a:lvl1pPr algn="ctr">
              <a:defRPr b="1" sz="2700">
                <a:solidFill>
                  <a:srgbClr val="000090"/>
                </a:solidFill>
                <a:latin typeface="Times New Roman"/>
                <a:ea typeface="Times New Roman"/>
                <a:cs typeface="Times New Roman"/>
                <a:sym typeface="Times New Roman"/>
              </a:defRPr>
            </a:lvl1pPr>
          </a:lstStyle>
          <a:p>
            <a:pPr/>
            <a:r>
              <a:t>Central banks indirectly change the money supply by changing the monetary base </a:t>
            </a:r>
          </a:p>
        </p:txBody>
      </p:sp>
      <p:sp>
        <p:nvSpPr>
          <p:cNvPr id="786" name="Rectangle 17"/>
          <p:cNvSpPr txBox="1"/>
          <p:nvPr/>
        </p:nvSpPr>
        <p:spPr>
          <a:xfrm>
            <a:off x="4559604" y="1350541"/>
            <a:ext cx="1551941" cy="7642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400">
                <a:solidFill>
                  <a:srgbClr val="E91D63"/>
                </a:solidFill>
                <a:latin typeface="Times New Roman"/>
                <a:ea typeface="Times New Roman"/>
                <a:cs typeface="Times New Roman"/>
                <a:sym typeface="Times New Roman"/>
              </a:defRPr>
            </a:pPr>
            <a:r>
              <a:t>Checkable </a:t>
            </a:r>
          </a:p>
          <a:p>
            <a:pPr algn="ctr">
              <a:defRPr b="1" sz="2400">
                <a:solidFill>
                  <a:srgbClr val="E91D63"/>
                </a:solidFill>
                <a:latin typeface="Times New Roman"/>
                <a:ea typeface="Times New Roman"/>
                <a:cs typeface="Times New Roman"/>
                <a:sym typeface="Times New Roman"/>
              </a:defRPr>
            </a:pPr>
            <a:r>
              <a:t>Deposits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8" name="Picture 2" descr="Picture 2">
            <a:hlinkClick r:id="rId2" invalidUrl="" action="" tgtFrame="" tooltip="" history="1" highlightClick="0" endSnd="0"/>
          </p:cNvPr>
          <p:cNvPicPr>
            <a:picLocks noChangeAspect="1"/>
          </p:cNvPicPr>
          <p:nvPr/>
        </p:nvPicPr>
        <p:blipFill>
          <a:blip r:embed="rId3">
            <a:extLst/>
          </a:blip>
          <a:stretch>
            <a:fillRect/>
          </a:stretch>
        </p:blipFill>
        <p:spPr>
          <a:xfrm>
            <a:off x="990599" y="0"/>
            <a:ext cx="7711130" cy="4316065"/>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0" name="Google Shape;230;p32" descr="Google Shape;230;p32"/>
          <p:cNvPicPr>
            <a:picLocks noChangeAspect="1"/>
          </p:cNvPicPr>
          <p:nvPr/>
        </p:nvPicPr>
        <p:blipFill>
          <a:blip r:embed="rId2">
            <a:extLst/>
          </a:blip>
          <a:stretch>
            <a:fillRect/>
          </a:stretch>
        </p:blipFill>
        <p:spPr>
          <a:xfrm>
            <a:off x="1181343" y="632250"/>
            <a:ext cx="6762489" cy="3793858"/>
          </a:xfrm>
          <a:prstGeom prst="rect">
            <a:avLst/>
          </a:prstGeom>
          <a:ln w="12700">
            <a:miter lim="400000"/>
          </a:ln>
        </p:spPr>
      </p:pic>
      <p:sp>
        <p:nvSpPr>
          <p:cNvPr id="791" name="Google Shape;231;p32"/>
          <p:cNvSpPr txBox="1"/>
          <p:nvPr/>
        </p:nvSpPr>
        <p:spPr>
          <a:xfrm>
            <a:off x="6189824" y="0"/>
            <a:ext cx="1776863" cy="32553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1800">
                <a:solidFill>
                  <a:srgbClr val="E91D63"/>
                </a:solidFill>
                <a:latin typeface="Times New Roman"/>
                <a:ea typeface="Times New Roman"/>
                <a:cs typeface="Times New Roman"/>
                <a:sym typeface="Times New Roman"/>
              </a:defRPr>
            </a:lvl1pPr>
          </a:lstStyle>
          <a:p>
            <a:pPr/>
            <a:r>
              <a:t>2012 Audit Exam</a:t>
            </a:r>
          </a:p>
        </p:txBody>
      </p:sp>
      <p:sp>
        <p:nvSpPr>
          <p:cNvPr id="792" name="Google Shape;232;p32"/>
          <p:cNvSpPr/>
          <p:nvPr/>
        </p:nvSpPr>
        <p:spPr>
          <a:xfrm>
            <a:off x="1838868" y="2247131"/>
            <a:ext cx="400051" cy="342901"/>
          </a:xfrm>
          <a:prstGeom prst="ellipse">
            <a:avLst/>
          </a:prstGeom>
          <a:ln w="76200">
            <a:solidFill>
              <a:srgbClr val="C00000"/>
            </a:solidFill>
            <a:miter/>
          </a:ln>
        </p:spPr>
        <p:txBody>
          <a:bodyPr lIns="45719" rIns="45719" anchor="ctr"/>
          <a:lstStyle/>
          <a:p>
            <a:pPr>
              <a:defRPr sz="1800">
                <a:solidFill>
                  <a:srgbClr val="E91D63"/>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92"/>
                                        </p:tgtEl>
                                        <p:attrNameLst>
                                          <p:attrName>style.visibility</p:attrName>
                                        </p:attrNameLst>
                                      </p:cBhvr>
                                      <p:to>
                                        <p:strVal val="visible"/>
                                      </p:to>
                                    </p:set>
                                    <p:animEffect filter="fade" transition="in">
                                      <p:cBhvr>
                                        <p:cTn id="7" dur="500"/>
                                        <p:tgtEl>
                                          <p:spTgt spid="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2"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4" name="Google Shape;222;p31" descr="Google Shape;222;p31"/>
          <p:cNvPicPr>
            <a:picLocks noChangeAspect="1"/>
          </p:cNvPicPr>
          <p:nvPr/>
        </p:nvPicPr>
        <p:blipFill>
          <a:blip r:embed="rId2">
            <a:extLst/>
          </a:blip>
          <a:srcRect l="9562" t="25819" r="8868" b="11270"/>
          <a:stretch>
            <a:fillRect/>
          </a:stretch>
        </p:blipFill>
        <p:spPr>
          <a:xfrm>
            <a:off x="694153" y="500494"/>
            <a:ext cx="7283778" cy="3576557"/>
          </a:xfrm>
          <a:prstGeom prst="rect">
            <a:avLst/>
          </a:prstGeom>
          <a:ln w="12700">
            <a:miter lim="400000"/>
          </a:ln>
        </p:spPr>
      </p:pic>
      <p:sp>
        <p:nvSpPr>
          <p:cNvPr id="795" name="Google Shape;224;p31"/>
          <p:cNvSpPr/>
          <p:nvPr/>
        </p:nvSpPr>
        <p:spPr>
          <a:xfrm>
            <a:off x="1300293" y="2449584"/>
            <a:ext cx="581977" cy="559073"/>
          </a:xfrm>
          <a:prstGeom prst="ellipse">
            <a:avLst/>
          </a:prstGeom>
          <a:ln w="76200">
            <a:solidFill>
              <a:srgbClr val="C00000"/>
            </a:solidFill>
            <a:miter/>
          </a:ln>
        </p:spPr>
        <p:txBody>
          <a:bodyPr lIns="45719" rIns="45719" anchor="ctr"/>
          <a:lstStyle/>
          <a:p>
            <a:pPr>
              <a:defRPr sz="1800">
                <a:solidFill>
                  <a:srgbClr val="E91D63"/>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95"/>
                                        </p:tgtEl>
                                        <p:attrNameLst>
                                          <p:attrName>style.visibility</p:attrName>
                                        </p:attrNameLst>
                                      </p:cBhvr>
                                      <p:to>
                                        <p:strVal val="visible"/>
                                      </p:to>
                                    </p:set>
                                    <p:animEffect filter="fade" transition="in">
                                      <p:cBhvr>
                                        <p:cTn id="7" dur="500"/>
                                        <p:tgtEl>
                                          <p:spTgt spid="7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5"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7" name="Picture 3" descr="Picture 3"/>
          <p:cNvPicPr>
            <a:picLocks noChangeAspect="1"/>
          </p:cNvPicPr>
          <p:nvPr/>
        </p:nvPicPr>
        <p:blipFill>
          <a:blip r:embed="rId2">
            <a:extLst/>
          </a:blip>
          <a:stretch>
            <a:fillRect/>
          </a:stretch>
        </p:blipFill>
        <p:spPr>
          <a:xfrm>
            <a:off x="2301956" y="1642821"/>
            <a:ext cx="4909692" cy="3273127"/>
          </a:xfrm>
          <a:prstGeom prst="rect">
            <a:avLst/>
          </a:prstGeom>
          <a:ln w="12700">
            <a:miter lim="400000"/>
          </a:ln>
        </p:spPr>
      </p:pic>
      <p:pic>
        <p:nvPicPr>
          <p:cNvPr id="798" name="Picture 5" descr="Picture 5"/>
          <p:cNvPicPr>
            <a:picLocks noChangeAspect="1"/>
          </p:cNvPicPr>
          <p:nvPr/>
        </p:nvPicPr>
        <p:blipFill>
          <a:blip r:embed="rId3">
            <a:extLst/>
          </a:blip>
          <a:stretch>
            <a:fillRect/>
          </a:stretch>
        </p:blipFill>
        <p:spPr>
          <a:xfrm>
            <a:off x="2781112" y="0"/>
            <a:ext cx="2960097" cy="1577788"/>
          </a:xfrm>
          <a:prstGeom prst="rect">
            <a:avLst/>
          </a:prstGeom>
          <a:ln w="12700">
            <a:miter lim="400000"/>
          </a:ln>
        </p:spPr>
      </p:pic>
      <p:sp>
        <p:nvSpPr>
          <p:cNvPr id="799" name="Google Shape;224;p31"/>
          <p:cNvSpPr/>
          <p:nvPr/>
        </p:nvSpPr>
        <p:spPr>
          <a:xfrm>
            <a:off x="2373425" y="4395832"/>
            <a:ext cx="407689" cy="419451"/>
          </a:xfrm>
          <a:prstGeom prst="ellipse">
            <a:avLst/>
          </a:prstGeom>
          <a:ln w="76200">
            <a:solidFill>
              <a:srgbClr val="C00000"/>
            </a:solidFill>
            <a:miter/>
          </a:ln>
        </p:spPr>
        <p:txBody>
          <a:bodyPr lIns="45719" rIns="45719" anchor="ctr"/>
          <a:lstStyle/>
          <a:p>
            <a:pPr>
              <a:defRPr sz="1800">
                <a:solidFill>
                  <a:srgbClr val="E91D63"/>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99"/>
                                        </p:tgtEl>
                                        <p:attrNameLst>
                                          <p:attrName>style.visibility</p:attrName>
                                        </p:attrNameLst>
                                      </p:cBhvr>
                                      <p:to>
                                        <p:strVal val="visible"/>
                                      </p:to>
                                    </p:set>
                                    <p:animEffect filter="fade" transition="in">
                                      <p:cBhvr>
                                        <p:cTn id="7" dur="500"/>
                                        <p:tgtEl>
                                          <p:spTgt spid="7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9"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1" name="Google Shape;269;p36" descr="Google Shape;269;p36"/>
          <p:cNvPicPr>
            <a:picLocks noChangeAspect="1"/>
          </p:cNvPicPr>
          <p:nvPr/>
        </p:nvPicPr>
        <p:blipFill>
          <a:blip r:embed="rId3">
            <a:extLst/>
          </a:blip>
          <a:stretch>
            <a:fillRect/>
          </a:stretch>
        </p:blipFill>
        <p:spPr>
          <a:xfrm>
            <a:off x="457725" y="686765"/>
            <a:ext cx="7811632" cy="3392255"/>
          </a:xfrm>
          <a:prstGeom prst="rect">
            <a:avLst/>
          </a:prstGeom>
          <a:ln w="12700">
            <a:miter lim="400000"/>
          </a:ln>
        </p:spPr>
      </p:pic>
      <p:sp>
        <p:nvSpPr>
          <p:cNvPr id="802" name="Google Shape;270;p36"/>
          <p:cNvSpPr txBox="1"/>
          <p:nvPr/>
        </p:nvSpPr>
        <p:spPr>
          <a:xfrm>
            <a:off x="6189824" y="0"/>
            <a:ext cx="1776863" cy="325539"/>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lvl1pPr>
              <a:defRPr b="1" sz="1800">
                <a:solidFill>
                  <a:srgbClr val="E91D63"/>
                </a:solidFill>
                <a:latin typeface="Times New Roman"/>
                <a:ea typeface="Times New Roman"/>
                <a:cs typeface="Times New Roman"/>
                <a:sym typeface="Times New Roman"/>
              </a:defRPr>
            </a:lvl1pPr>
          </a:lstStyle>
          <a:p>
            <a:pPr/>
            <a:r>
              <a:t>2012 Audit Exam</a:t>
            </a:r>
          </a:p>
        </p:txBody>
      </p:sp>
      <p:sp>
        <p:nvSpPr>
          <p:cNvPr id="803" name="Google Shape;271;p36"/>
          <p:cNvSpPr/>
          <p:nvPr/>
        </p:nvSpPr>
        <p:spPr>
          <a:xfrm>
            <a:off x="1142999" y="1665623"/>
            <a:ext cx="558581" cy="465327"/>
          </a:xfrm>
          <a:prstGeom prst="ellipse">
            <a:avLst/>
          </a:prstGeom>
          <a:ln w="76200">
            <a:solidFill>
              <a:srgbClr val="C00000"/>
            </a:solidFill>
            <a:miter/>
          </a:ln>
        </p:spPr>
        <p:txBody>
          <a:bodyPr lIns="45719" rIns="45719" anchor="ctr"/>
          <a:lstStyle/>
          <a:p>
            <a:pPr>
              <a:defRPr sz="1800">
                <a:solidFill>
                  <a:srgbClr val="E91D63"/>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03"/>
                                        </p:tgtEl>
                                        <p:attrNameLst>
                                          <p:attrName>style.visibility</p:attrName>
                                        </p:attrNameLst>
                                      </p:cBhvr>
                                      <p:to>
                                        <p:strVal val="visible"/>
                                      </p:to>
                                    </p:set>
                                    <p:animEffect filter="fade" transition="in">
                                      <p:cBhvr>
                                        <p:cTn id="7" dur="500"/>
                                        <p:tgtEl>
                                          <p:spTgt spid="8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3"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7" name="Picture 2" descr="Picture 2"/>
          <p:cNvPicPr>
            <a:picLocks noChangeAspect="1"/>
          </p:cNvPicPr>
          <p:nvPr/>
        </p:nvPicPr>
        <p:blipFill>
          <a:blip r:embed="rId2">
            <a:extLst/>
          </a:blip>
          <a:stretch>
            <a:fillRect/>
          </a:stretch>
        </p:blipFill>
        <p:spPr>
          <a:xfrm>
            <a:off x="1733474" y="83889"/>
            <a:ext cx="4642159" cy="4166622"/>
          </a:xfrm>
          <a:prstGeom prst="rect">
            <a:avLst/>
          </a:prstGeom>
          <a:ln w="12700">
            <a:miter lim="400000"/>
          </a:ln>
        </p:spPr>
      </p:pic>
      <p:sp>
        <p:nvSpPr>
          <p:cNvPr id="808" name="Google Shape;271;p36"/>
          <p:cNvSpPr/>
          <p:nvPr/>
        </p:nvSpPr>
        <p:spPr>
          <a:xfrm>
            <a:off x="1805731" y="2798137"/>
            <a:ext cx="442521" cy="423237"/>
          </a:xfrm>
          <a:prstGeom prst="ellipse">
            <a:avLst/>
          </a:prstGeom>
          <a:ln w="76200">
            <a:solidFill>
              <a:srgbClr val="C00000"/>
            </a:solidFill>
            <a:miter/>
          </a:ln>
        </p:spPr>
        <p:txBody>
          <a:bodyPr lIns="45719" rIns="45719" anchor="ctr"/>
          <a:lstStyle/>
          <a:p>
            <a:pPr>
              <a:defRPr sz="1800">
                <a:solidFill>
                  <a:srgbClr val="E91D63"/>
                </a:solidFill>
                <a:latin typeface="Times New Roman"/>
                <a:ea typeface="Times New Roman"/>
                <a:cs typeface="Times New Roman"/>
                <a:sym typeface="Times New Roman"/>
              </a:defRPr>
            </a:pPr>
          </a:p>
        </p:txBody>
      </p:sp>
      <p:pic>
        <p:nvPicPr>
          <p:cNvPr id="809" name="Picture 5" descr="Picture 5"/>
          <p:cNvPicPr>
            <a:picLocks noChangeAspect="1"/>
          </p:cNvPicPr>
          <p:nvPr/>
        </p:nvPicPr>
        <p:blipFill>
          <a:blip r:embed="rId3">
            <a:extLst/>
          </a:blip>
          <a:stretch>
            <a:fillRect/>
          </a:stretch>
        </p:blipFill>
        <p:spPr>
          <a:xfrm>
            <a:off x="3534212" y="1896391"/>
            <a:ext cx="5609788" cy="104814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08"/>
                                        </p:tgtEl>
                                        <p:attrNameLst>
                                          <p:attrName>style.visibility</p:attrName>
                                        </p:attrNameLst>
                                      </p:cBhvr>
                                      <p:to>
                                        <p:strVal val="visible"/>
                                      </p:to>
                                    </p:set>
                                    <p:animEffect filter="fade" transition="in">
                                      <p:cBhvr>
                                        <p:cTn id="7" dur="500"/>
                                        <p:tgtEl>
                                          <p:spTgt spid="80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809"/>
                                        </p:tgtEl>
                                        <p:attrNameLst>
                                          <p:attrName>style.visibility</p:attrName>
                                        </p:attrNameLst>
                                      </p:cBhvr>
                                      <p:to>
                                        <p:strVal val="visible"/>
                                      </p:to>
                                    </p:set>
                                    <p:anim calcmode="lin" valueType="num">
                                      <p:cBhvr>
                                        <p:cTn id="12" dur="500" fill="hold"/>
                                        <p:tgtEl>
                                          <p:spTgt spid="809"/>
                                        </p:tgtEl>
                                        <p:attrNameLst>
                                          <p:attrName>ppt_x</p:attrName>
                                        </p:attrNameLst>
                                      </p:cBhvr>
                                      <p:tavLst>
                                        <p:tav tm="0">
                                          <p:val>
                                            <p:strVal val="#ppt_x"/>
                                          </p:val>
                                        </p:tav>
                                        <p:tav tm="100000">
                                          <p:val>
                                            <p:strVal val="#ppt_x"/>
                                          </p:val>
                                        </p:tav>
                                      </p:tavLst>
                                    </p:anim>
                                    <p:anim calcmode="lin" valueType="num">
                                      <p:cBhvr>
                                        <p:cTn id="13" dur="500" fill="hold"/>
                                        <p:tgtEl>
                                          <p:spTgt spid="8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8" grpId="1"/>
      <p:bldP build="whole" bldLvl="1" animBg="1" rev="0" advAuto="0" spid="809" grpId="2"/>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1" name="Picture 2" descr="Picture 2"/>
          <p:cNvPicPr>
            <a:picLocks noChangeAspect="1"/>
          </p:cNvPicPr>
          <p:nvPr/>
        </p:nvPicPr>
        <p:blipFill>
          <a:blip r:embed="rId2">
            <a:extLst/>
          </a:blip>
          <a:stretch>
            <a:fillRect/>
          </a:stretch>
        </p:blipFill>
        <p:spPr>
          <a:xfrm>
            <a:off x="34213" y="67111"/>
            <a:ext cx="9075573" cy="3441316"/>
          </a:xfrm>
          <a:prstGeom prst="rect">
            <a:avLst/>
          </a:prstGeom>
          <a:ln w="12700">
            <a:miter lim="400000"/>
          </a:ln>
        </p:spPr>
      </p:pic>
      <p:sp>
        <p:nvSpPr>
          <p:cNvPr id="812" name="Google Shape;271;p36"/>
          <p:cNvSpPr/>
          <p:nvPr/>
        </p:nvSpPr>
        <p:spPr>
          <a:xfrm>
            <a:off x="111153" y="2487745"/>
            <a:ext cx="459300" cy="423237"/>
          </a:xfrm>
          <a:prstGeom prst="ellipse">
            <a:avLst/>
          </a:prstGeom>
          <a:ln w="76200">
            <a:solidFill>
              <a:srgbClr val="C00000"/>
            </a:solidFill>
            <a:miter/>
          </a:ln>
        </p:spPr>
        <p:txBody>
          <a:bodyPr lIns="45719" rIns="45719" anchor="ctr"/>
          <a:lstStyle/>
          <a:p>
            <a:pPr>
              <a:defRPr sz="1800">
                <a:solidFill>
                  <a:srgbClr val="E91D63"/>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12"/>
                                        </p:tgtEl>
                                        <p:attrNameLst>
                                          <p:attrName>style.visibility</p:attrName>
                                        </p:attrNameLst>
                                      </p:cBhvr>
                                      <p:to>
                                        <p:strVal val="visible"/>
                                      </p:to>
                                    </p:set>
                                    <p:animEffect filter="fade" transition="in">
                                      <p:cBhvr>
                                        <p:cTn id="7" dur="500"/>
                                        <p:tgtEl>
                                          <p:spTgt spid="8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Google Shape;214;p41"/>
          <p:cNvSpPr txBox="1"/>
          <p:nvPr>
            <p:ph type="title"/>
          </p:nvPr>
        </p:nvSpPr>
        <p:spPr>
          <a:xfrm>
            <a:off x="311699" y="372500"/>
            <a:ext cx="8520602" cy="733501"/>
          </a:xfrm>
          <a:prstGeom prst="rect">
            <a:avLst/>
          </a:prstGeom>
        </p:spPr>
        <p:txBody>
          <a:bodyPr/>
          <a:lstStyle/>
          <a:p>
            <a:pPr/>
            <a:r>
              <a:t>Webinar Objectives</a:t>
            </a:r>
          </a:p>
        </p:txBody>
      </p:sp>
      <p:sp>
        <p:nvSpPr>
          <p:cNvPr id="635" name="Google Shape;215;p41"/>
          <p:cNvSpPr txBox="1"/>
          <p:nvPr>
            <p:ph type="body" sz="half" idx="1"/>
          </p:nvPr>
        </p:nvSpPr>
        <p:spPr>
          <a:xfrm>
            <a:off x="1279550" y="1613700"/>
            <a:ext cx="3999901" cy="2960102"/>
          </a:xfrm>
          <a:prstGeom prst="rect">
            <a:avLst/>
          </a:prstGeom>
        </p:spPr>
        <p:txBody>
          <a:bodyPr/>
          <a:lstStyle/>
          <a:p>
            <a:pPr/>
          </a:p>
        </p:txBody>
      </p:sp>
      <p:sp>
        <p:nvSpPr>
          <p:cNvPr id="636" name="Google Shape;216;p41"/>
          <p:cNvSpPr txBox="1"/>
          <p:nvPr>
            <p:ph type="body" idx="21"/>
          </p:nvPr>
        </p:nvSpPr>
        <p:spPr>
          <a:xfrm>
            <a:off x="311699" y="1468824"/>
            <a:ext cx="8520602" cy="3099902"/>
          </a:xfrm>
          <a:prstGeom prst="rect">
            <a:avLst/>
          </a:prstGeom>
          <a:extLst>
            <a:ext uri="{C572A759-6A51-4108-AA02-DFA0A04FC94B}">
              <ma14:wrappingTextBoxFlag xmlns:ma14="http://schemas.microsoft.com/office/mac/drawingml/2011/main" val="1"/>
            </a:ext>
          </a:extLst>
        </p:spPr>
        <p:txBody>
          <a:bodyPr/>
          <a:lstStyle/>
          <a:p>
            <a:pPr indent="-317500">
              <a:buClr>
                <a:srgbClr val="424242"/>
              </a:buClr>
              <a:buSzPts val="2000"/>
              <a:buFont typeface="Helvetica"/>
              <a:defRPr sz="2000">
                <a:solidFill>
                  <a:srgbClr val="474747"/>
                </a:solidFill>
                <a:latin typeface="effra"/>
                <a:ea typeface="effra"/>
                <a:cs typeface="effra"/>
                <a:sym typeface="effra"/>
              </a:defRPr>
            </a:pPr>
            <a:r>
              <a:t>In this webinar, teachers will be able to identify and explain</a:t>
            </a:r>
          </a:p>
          <a:p>
            <a:pPr lvl="1" marL="914400" indent="-304800">
              <a:spcBef>
                <a:spcPts val="1600"/>
              </a:spcBef>
              <a:buClr>
                <a:srgbClr val="424242"/>
              </a:buClr>
              <a:buChar char="•"/>
              <a:defRPr>
                <a:solidFill>
                  <a:srgbClr val="545454"/>
                </a:solidFill>
                <a:latin typeface="effra"/>
                <a:ea typeface="effra"/>
                <a:cs typeface="effra"/>
                <a:sym typeface="effra"/>
              </a:defRPr>
            </a:pPr>
            <a:r>
              <a:t>The functions of money.</a:t>
            </a:r>
            <a:endParaRPr sz="1200"/>
          </a:p>
          <a:p>
            <a:pPr lvl="1" marL="914400" indent="-304800">
              <a:spcBef>
                <a:spcPts val="1600"/>
              </a:spcBef>
              <a:buClr>
                <a:srgbClr val="424242"/>
              </a:buClr>
              <a:buChar char="•"/>
              <a:defRPr>
                <a:solidFill>
                  <a:srgbClr val="545454"/>
                </a:solidFill>
                <a:latin typeface="effra"/>
                <a:ea typeface="effra"/>
                <a:cs typeface="effra"/>
                <a:sym typeface="effra"/>
              </a:defRPr>
            </a:pPr>
            <a:r>
              <a:t>How the US money supply is calculated.</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4" name="Picture 2" descr="Picture 2"/>
          <p:cNvPicPr>
            <a:picLocks noChangeAspect="1"/>
          </p:cNvPicPr>
          <p:nvPr/>
        </p:nvPicPr>
        <p:blipFill>
          <a:blip r:embed="rId2">
            <a:extLst/>
          </a:blip>
          <a:stretch>
            <a:fillRect/>
          </a:stretch>
        </p:blipFill>
        <p:spPr>
          <a:xfrm>
            <a:off x="235014" y="281119"/>
            <a:ext cx="8259049" cy="3463946"/>
          </a:xfrm>
          <a:prstGeom prst="rect">
            <a:avLst/>
          </a:prstGeom>
          <a:ln w="12700">
            <a:miter lim="400000"/>
          </a:ln>
        </p:spPr>
      </p:pic>
      <p:sp>
        <p:nvSpPr>
          <p:cNvPr id="815" name="Google Shape;224;p31"/>
          <p:cNvSpPr/>
          <p:nvPr/>
        </p:nvSpPr>
        <p:spPr>
          <a:xfrm flipH="1">
            <a:off x="326004" y="1931416"/>
            <a:ext cx="453225" cy="453978"/>
          </a:xfrm>
          <a:prstGeom prst="ellipse">
            <a:avLst/>
          </a:prstGeom>
          <a:ln w="76200">
            <a:solidFill>
              <a:srgbClr val="C00000"/>
            </a:solidFill>
            <a:miter/>
          </a:ln>
        </p:spPr>
        <p:txBody>
          <a:bodyPr lIns="45719" rIns="45719" anchor="ctr"/>
          <a:lstStyle/>
          <a:p>
            <a:pPr>
              <a:defRPr sz="1800">
                <a:solidFill>
                  <a:srgbClr val="E91D63"/>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15"/>
                                        </p:tgtEl>
                                        <p:attrNameLst>
                                          <p:attrName>style.visibility</p:attrName>
                                        </p:attrNameLst>
                                      </p:cBhvr>
                                      <p:to>
                                        <p:strVal val="visible"/>
                                      </p:to>
                                    </p:set>
                                    <p:animEffect filter="fade" transition="in">
                                      <p:cBhvr>
                                        <p:cTn id="7" dur="500"/>
                                        <p:tgtEl>
                                          <p:spTgt spid="8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5"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7" name="Title 1"/>
          <p:cNvSpPr txBox="1"/>
          <p:nvPr>
            <p:ph type="title"/>
          </p:nvPr>
        </p:nvSpPr>
        <p:spPr>
          <a:xfrm>
            <a:off x="311699" y="372500"/>
            <a:ext cx="8520602" cy="733501"/>
          </a:xfrm>
          <a:prstGeom prst="rect">
            <a:avLst/>
          </a:prstGeom>
        </p:spPr>
        <p:txBody>
          <a:bodyPr/>
          <a:lstStyle/>
          <a:p>
            <a:pPr defTabSz="640079">
              <a:defRPr b="1" sz="1260" u="sng">
                <a:solidFill>
                  <a:srgbClr val="FF0000"/>
                </a:solidFill>
                <a:latin typeface="+mj-lt"/>
                <a:ea typeface="+mj-ea"/>
                <a:cs typeface="+mj-cs"/>
                <a:sym typeface="Arial"/>
              </a:defRPr>
            </a:pPr>
            <a:r>
              <a:t>Practice</a:t>
            </a:r>
            <a:r>
              <a:rPr u="none"/>
              <a:t>- </a:t>
            </a:r>
            <a:r>
              <a:rPr b="0" i="1" u="none"/>
              <a:t>For each of the following examples, identify if it is considered M1 money supply, M2 money supply, or not counted (NC) in the U.S. money supply.</a:t>
            </a:r>
            <a:br>
              <a:rPr b="0" i="1" u="none"/>
            </a:br>
          </a:p>
        </p:txBody>
      </p:sp>
      <p:sp>
        <p:nvSpPr>
          <p:cNvPr id="818" name="TextBox 5"/>
          <p:cNvSpPr txBox="1"/>
          <p:nvPr/>
        </p:nvSpPr>
        <p:spPr>
          <a:xfrm>
            <a:off x="571599" y="1367623"/>
            <a:ext cx="8214981" cy="19635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79475" indent="-342900">
              <a:spcBef>
                <a:spcPts val="600"/>
              </a:spcBef>
              <a:buClr>
                <a:srgbClr val="000000"/>
              </a:buClr>
              <a:buSzPct val="100000"/>
              <a:buAutoNum type="arabicPeriod" startAt="1"/>
              <a:defRPr b="1" sz="2800">
                <a:solidFill>
                  <a:srgbClr val="FF0000"/>
                </a:solidFill>
              </a:defRPr>
            </a:pPr>
            <a:r>
              <a:t>A $20 bill given to you by your grandma? </a:t>
            </a:r>
          </a:p>
          <a:p>
            <a:pPr lvl="2" indent="36576">
              <a:spcBef>
                <a:spcPts val="600"/>
              </a:spcBef>
              <a:defRPr b="1" sz="2800">
                <a:solidFill>
                  <a:srgbClr val="FF0000"/>
                </a:solidFill>
              </a:defRPr>
            </a:pPr>
            <a:r>
              <a:t>	                       </a:t>
            </a:r>
          </a:p>
          <a:p>
            <a:pPr lvl="2" indent="36576" algn="ctr">
              <a:spcBef>
                <a:spcPts val="600"/>
              </a:spcBef>
              <a:defRPr b="1" sz="4000">
                <a:solidFill>
                  <a:srgbClr val="FF0000"/>
                </a:solidFill>
              </a:defRPr>
            </a:pPr>
            <a:r>
              <a:t>M 1</a:t>
            </a:r>
          </a:p>
          <a:p>
            <a:pPr lvl="4" indent="36576">
              <a:spcBef>
                <a:spcPts val="600"/>
              </a:spcBef>
              <a:defRPr b="1" sz="1800">
                <a:solidFill>
                  <a:srgbClr val="FF0000"/>
                </a:solidFill>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818">
                                            <p:txEl>
                                              <p:pRg st="1" end="1"/>
                                            </p:txEl>
                                          </p:spTgt>
                                        </p:tgtEl>
                                        <p:attrNameLst>
                                          <p:attrName>style.visibility</p:attrName>
                                        </p:attrNameLst>
                                      </p:cBhvr>
                                      <p:to>
                                        <p:strVal val="visible"/>
                                      </p:to>
                                    </p:set>
                                    <p:anim calcmode="lin" valueType="num">
                                      <p:cBhvr>
                                        <p:cTn id="7" dur="1000" fill="hold"/>
                                        <p:tgtEl>
                                          <p:spTgt spid="818">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8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818">
                                            <p:txEl>
                                              <p:pRg st="2" end="2"/>
                                            </p:txEl>
                                          </p:spTgt>
                                        </p:tgtEl>
                                        <p:attrNameLst>
                                          <p:attrName>style.visibility</p:attrName>
                                        </p:attrNameLst>
                                      </p:cBhvr>
                                      <p:to>
                                        <p:strVal val="visible"/>
                                      </p:to>
                                    </p:set>
                                    <p:anim calcmode="lin" valueType="num">
                                      <p:cBhvr>
                                        <p:cTn id="13" dur="1000" fill="hold"/>
                                        <p:tgtEl>
                                          <p:spTgt spid="81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818">
                                            <p:txEl>
                                              <p:pRg st="3" end="3"/>
                                            </p:txEl>
                                          </p:spTgt>
                                        </p:tgtEl>
                                        <p:attrNameLst>
                                          <p:attrName>style.visibility</p:attrName>
                                        </p:attrNameLst>
                                      </p:cBhvr>
                                      <p:to>
                                        <p:strVal val="visible"/>
                                      </p:to>
                                    </p:set>
                                    <p:anim calcmode="lin" valueType="num">
                                      <p:cBhvr>
                                        <p:cTn id="19" dur="1000" fill="hold"/>
                                        <p:tgtEl>
                                          <p:spTgt spid="818">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8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18"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0" name="Title 1"/>
          <p:cNvSpPr txBox="1"/>
          <p:nvPr>
            <p:ph type="title"/>
          </p:nvPr>
        </p:nvSpPr>
        <p:spPr>
          <a:xfrm>
            <a:off x="311699" y="372500"/>
            <a:ext cx="8520602" cy="733501"/>
          </a:xfrm>
          <a:prstGeom prst="rect">
            <a:avLst/>
          </a:prstGeom>
        </p:spPr>
        <p:txBody>
          <a:bodyPr/>
          <a:lstStyle/>
          <a:p>
            <a:pPr defTabSz="640079">
              <a:defRPr b="1" sz="1260" u="sng">
                <a:solidFill>
                  <a:srgbClr val="FF0000"/>
                </a:solidFill>
                <a:latin typeface="+mj-lt"/>
                <a:ea typeface="+mj-ea"/>
                <a:cs typeface="+mj-cs"/>
                <a:sym typeface="Arial"/>
              </a:defRPr>
            </a:pPr>
            <a:r>
              <a:t>Practice</a:t>
            </a:r>
            <a:r>
              <a:rPr u="none"/>
              <a:t>- </a:t>
            </a:r>
            <a:r>
              <a:rPr b="0" i="1" u="none"/>
              <a:t>For each of the following examples, identify if it is considered M1 money supply, M2 money supply, or not counted (NC) in the U.S. money supply.</a:t>
            </a:r>
            <a:br>
              <a:rPr b="0" i="1" u="none"/>
            </a:br>
          </a:p>
        </p:txBody>
      </p:sp>
      <p:sp>
        <p:nvSpPr>
          <p:cNvPr id="821" name="TextBox 5"/>
          <p:cNvSpPr txBox="1"/>
          <p:nvPr/>
        </p:nvSpPr>
        <p:spPr>
          <a:xfrm>
            <a:off x="571599" y="1367623"/>
            <a:ext cx="8214981" cy="14809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2" indent="36576">
              <a:spcBef>
                <a:spcPts val="600"/>
              </a:spcBef>
              <a:defRPr b="1" sz="2800">
                <a:solidFill>
                  <a:srgbClr val="FF0000"/>
                </a:solidFill>
              </a:defRPr>
            </a:pPr>
            <a:r>
              <a:t>2. You have $400,000 equity in real estate? </a:t>
            </a:r>
          </a:p>
          <a:p>
            <a:pPr lvl="2" indent="36576" algn="ctr">
              <a:spcBef>
                <a:spcPts val="600"/>
              </a:spcBef>
              <a:defRPr b="1" sz="4000">
                <a:solidFill>
                  <a:srgbClr val="FF0000"/>
                </a:solidFill>
              </a:defRPr>
            </a:pPr>
            <a:r>
              <a:t>NC</a:t>
            </a:r>
          </a:p>
          <a:p>
            <a:pPr lvl="4" indent="36576">
              <a:spcBef>
                <a:spcPts val="600"/>
              </a:spcBef>
              <a:defRPr b="1" sz="1800">
                <a:solidFill>
                  <a:srgbClr val="FF0000"/>
                </a:solidFill>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821">
                                            <p:bg/>
                                          </p:spTgt>
                                        </p:tgtEl>
                                        <p:attrNameLst>
                                          <p:attrName>style.visibility</p:attrName>
                                        </p:attrNameLst>
                                      </p:cBhvr>
                                      <p:to>
                                        <p:strVal val="visible"/>
                                      </p:to>
                                    </p:set>
                                    <p:anim calcmode="lin" valueType="num">
                                      <p:cBhvr>
                                        <p:cTn id="7" dur="1000" fill="hold"/>
                                        <p:tgtEl>
                                          <p:spTgt spid="821">
                                            <p:bg/>
                                          </p:spTgt>
                                        </p:tgtEl>
                                        <p:attrNameLst>
                                          <p:attrName>ppt_x</p:attrName>
                                        </p:attrNameLst>
                                      </p:cBhvr>
                                      <p:tavLst>
                                        <p:tav tm="0">
                                          <p:val>
                                            <p:strVal val="#ppt_x"/>
                                          </p:val>
                                        </p:tav>
                                        <p:tav tm="100000">
                                          <p:val>
                                            <p:strVal val="#ppt_x"/>
                                          </p:val>
                                        </p:tav>
                                      </p:tavLst>
                                    </p:anim>
                                    <p:anim calcmode="lin" valueType="num">
                                      <p:cBhvr>
                                        <p:cTn id="8" dur="1000" fill="hold"/>
                                        <p:tgtEl>
                                          <p:spTgt spid="82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21">
                                            <p:txEl>
                                              <p:pRg st="0" end="0"/>
                                            </p:txEl>
                                          </p:spTgt>
                                        </p:tgtEl>
                                        <p:attrNameLst>
                                          <p:attrName>style.visibility</p:attrName>
                                        </p:attrNameLst>
                                      </p:cBhvr>
                                      <p:to>
                                        <p:strVal val="visible"/>
                                      </p:to>
                                    </p:set>
                                    <p:anim calcmode="lin" valueType="num">
                                      <p:cBhvr>
                                        <p:cTn id="11" dur="1000" fill="hold"/>
                                        <p:tgtEl>
                                          <p:spTgt spid="82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821">
                                            <p:txEl>
                                              <p:pRg st="1" end="1"/>
                                            </p:txEl>
                                          </p:spTgt>
                                        </p:tgtEl>
                                        <p:attrNameLst>
                                          <p:attrName>style.visibility</p:attrName>
                                        </p:attrNameLst>
                                      </p:cBhvr>
                                      <p:to>
                                        <p:strVal val="visible"/>
                                      </p:to>
                                    </p:set>
                                    <p:anim calcmode="lin" valueType="num">
                                      <p:cBhvr>
                                        <p:cTn id="17" dur="1000" fill="hold"/>
                                        <p:tgtEl>
                                          <p:spTgt spid="821">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8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821">
                                            <p:txEl>
                                              <p:pRg st="2" end="2"/>
                                            </p:txEl>
                                          </p:spTgt>
                                        </p:tgtEl>
                                        <p:attrNameLst>
                                          <p:attrName>style.visibility</p:attrName>
                                        </p:attrNameLst>
                                      </p:cBhvr>
                                      <p:to>
                                        <p:strVal val="visible"/>
                                      </p:to>
                                    </p:set>
                                    <p:anim calcmode="lin" valueType="num">
                                      <p:cBhvr>
                                        <p:cTn id="23" dur="1000" fill="hold"/>
                                        <p:tgtEl>
                                          <p:spTgt spid="82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8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21"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Title 1"/>
          <p:cNvSpPr txBox="1"/>
          <p:nvPr>
            <p:ph type="title"/>
          </p:nvPr>
        </p:nvSpPr>
        <p:spPr>
          <a:xfrm>
            <a:off x="311699" y="372500"/>
            <a:ext cx="8520602" cy="733501"/>
          </a:xfrm>
          <a:prstGeom prst="rect">
            <a:avLst/>
          </a:prstGeom>
        </p:spPr>
        <p:txBody>
          <a:bodyPr/>
          <a:lstStyle/>
          <a:p>
            <a:pPr defTabSz="640079">
              <a:defRPr b="1" sz="1260" u="sng">
                <a:solidFill>
                  <a:srgbClr val="FF0000"/>
                </a:solidFill>
                <a:latin typeface="+mj-lt"/>
                <a:ea typeface="+mj-ea"/>
                <a:cs typeface="+mj-cs"/>
                <a:sym typeface="Arial"/>
              </a:defRPr>
            </a:pPr>
            <a:r>
              <a:t>Practice</a:t>
            </a:r>
            <a:r>
              <a:rPr u="none"/>
              <a:t>- </a:t>
            </a:r>
            <a:r>
              <a:rPr b="0" i="1" u="none"/>
              <a:t>For each of the following examples, identify if it is considered M1 money supply, M2 money supply, or not counted (NC) in the U.S. money supply.</a:t>
            </a:r>
            <a:br>
              <a:rPr b="0" i="1" u="none"/>
            </a:br>
          </a:p>
        </p:txBody>
      </p:sp>
      <p:sp>
        <p:nvSpPr>
          <p:cNvPr id="824" name="TextBox 5"/>
          <p:cNvSpPr txBox="1"/>
          <p:nvPr/>
        </p:nvSpPr>
        <p:spPr>
          <a:xfrm>
            <a:off x="571599" y="1367623"/>
            <a:ext cx="8214981" cy="19635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6576">
              <a:spcBef>
                <a:spcPts val="600"/>
              </a:spcBef>
              <a:defRPr b="1" sz="2800">
                <a:solidFill>
                  <a:srgbClr val="FF0000"/>
                </a:solidFill>
              </a:defRPr>
            </a:pPr>
            <a:r>
              <a:t>3. $100 in your savings account</a:t>
            </a:r>
          </a:p>
          <a:p>
            <a:pPr lvl="2" indent="36576">
              <a:spcBef>
                <a:spcPts val="600"/>
              </a:spcBef>
              <a:defRPr b="1" sz="2800">
                <a:solidFill>
                  <a:srgbClr val="FF0000"/>
                </a:solidFill>
              </a:defRPr>
            </a:pPr>
            <a:r>
              <a:t>	                       </a:t>
            </a:r>
          </a:p>
          <a:p>
            <a:pPr lvl="2" indent="36576" algn="ctr">
              <a:spcBef>
                <a:spcPts val="600"/>
              </a:spcBef>
              <a:defRPr b="1" sz="4000">
                <a:solidFill>
                  <a:srgbClr val="FF0000"/>
                </a:solidFill>
              </a:defRPr>
            </a:pPr>
            <a:r>
              <a:t>M 2</a:t>
            </a:r>
          </a:p>
          <a:p>
            <a:pPr lvl="4" indent="36576">
              <a:spcBef>
                <a:spcPts val="600"/>
              </a:spcBef>
              <a:defRPr b="1" sz="1800">
                <a:solidFill>
                  <a:srgbClr val="FF0000"/>
                </a:solidFill>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824">
                                            <p:bg/>
                                          </p:spTgt>
                                        </p:tgtEl>
                                        <p:attrNameLst>
                                          <p:attrName>style.visibility</p:attrName>
                                        </p:attrNameLst>
                                      </p:cBhvr>
                                      <p:to>
                                        <p:strVal val="visible"/>
                                      </p:to>
                                    </p:set>
                                    <p:anim calcmode="lin" valueType="num">
                                      <p:cBhvr>
                                        <p:cTn id="7" dur="1000" fill="hold"/>
                                        <p:tgtEl>
                                          <p:spTgt spid="824">
                                            <p:bg/>
                                          </p:spTgt>
                                        </p:tgtEl>
                                        <p:attrNameLst>
                                          <p:attrName>ppt_x</p:attrName>
                                        </p:attrNameLst>
                                      </p:cBhvr>
                                      <p:tavLst>
                                        <p:tav tm="0">
                                          <p:val>
                                            <p:strVal val="#ppt_x"/>
                                          </p:val>
                                        </p:tav>
                                        <p:tav tm="100000">
                                          <p:val>
                                            <p:strVal val="#ppt_x"/>
                                          </p:val>
                                        </p:tav>
                                      </p:tavLst>
                                    </p:anim>
                                    <p:anim calcmode="lin" valueType="num">
                                      <p:cBhvr>
                                        <p:cTn id="8" dur="1000" fill="hold"/>
                                        <p:tgtEl>
                                          <p:spTgt spid="82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24">
                                            <p:txEl>
                                              <p:pRg st="0" end="0"/>
                                            </p:txEl>
                                          </p:spTgt>
                                        </p:tgtEl>
                                        <p:attrNameLst>
                                          <p:attrName>style.visibility</p:attrName>
                                        </p:attrNameLst>
                                      </p:cBhvr>
                                      <p:to>
                                        <p:strVal val="visible"/>
                                      </p:to>
                                    </p:set>
                                    <p:anim calcmode="lin" valueType="num">
                                      <p:cBhvr>
                                        <p:cTn id="11" dur="1000" fill="hold"/>
                                        <p:tgtEl>
                                          <p:spTgt spid="82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2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824">
                                            <p:txEl>
                                              <p:pRg st="1" end="1"/>
                                            </p:txEl>
                                          </p:spTgt>
                                        </p:tgtEl>
                                        <p:attrNameLst>
                                          <p:attrName>style.visibility</p:attrName>
                                        </p:attrNameLst>
                                      </p:cBhvr>
                                      <p:to>
                                        <p:strVal val="visible"/>
                                      </p:to>
                                    </p:set>
                                    <p:anim calcmode="lin" valueType="num">
                                      <p:cBhvr>
                                        <p:cTn id="16" dur="1000" fill="hold"/>
                                        <p:tgtEl>
                                          <p:spTgt spid="82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8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824">
                                            <p:txEl>
                                              <p:pRg st="2" end="2"/>
                                            </p:txEl>
                                          </p:spTgt>
                                        </p:tgtEl>
                                        <p:attrNameLst>
                                          <p:attrName>style.visibility</p:attrName>
                                        </p:attrNameLst>
                                      </p:cBhvr>
                                      <p:to>
                                        <p:strVal val="visible"/>
                                      </p:to>
                                    </p:set>
                                    <p:anim calcmode="lin" valueType="num">
                                      <p:cBhvr>
                                        <p:cTn id="22" dur="1000" fill="hold"/>
                                        <p:tgtEl>
                                          <p:spTgt spid="8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824">
                                            <p:txEl>
                                              <p:pRg st="3" end="3"/>
                                            </p:txEl>
                                          </p:spTgt>
                                        </p:tgtEl>
                                        <p:attrNameLst>
                                          <p:attrName>style.visibility</p:attrName>
                                        </p:attrNameLst>
                                      </p:cBhvr>
                                      <p:to>
                                        <p:strVal val="visible"/>
                                      </p:to>
                                    </p:set>
                                    <p:anim calcmode="lin" valueType="num">
                                      <p:cBhvr>
                                        <p:cTn id="28" dur="1000" fill="hold"/>
                                        <p:tgtEl>
                                          <p:spTgt spid="82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24"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6" name="Title 1"/>
          <p:cNvSpPr txBox="1"/>
          <p:nvPr>
            <p:ph type="title"/>
          </p:nvPr>
        </p:nvSpPr>
        <p:spPr>
          <a:xfrm>
            <a:off x="311699" y="372500"/>
            <a:ext cx="8520602" cy="733501"/>
          </a:xfrm>
          <a:prstGeom prst="rect">
            <a:avLst/>
          </a:prstGeom>
        </p:spPr>
        <p:txBody>
          <a:bodyPr/>
          <a:lstStyle/>
          <a:p>
            <a:pPr defTabSz="640079">
              <a:defRPr b="1" sz="1260" u="sng">
                <a:solidFill>
                  <a:srgbClr val="FF0000"/>
                </a:solidFill>
                <a:latin typeface="+mj-lt"/>
                <a:ea typeface="+mj-ea"/>
                <a:cs typeface="+mj-cs"/>
                <a:sym typeface="Arial"/>
              </a:defRPr>
            </a:pPr>
            <a:r>
              <a:t>Practice</a:t>
            </a:r>
            <a:r>
              <a:rPr u="none"/>
              <a:t>- </a:t>
            </a:r>
            <a:r>
              <a:rPr b="0" i="1" u="none"/>
              <a:t>For each of the following examples, identify if it is considered M1 money supply, M2 money supply, or not counted (NC) in the U.S. money supply.</a:t>
            </a:r>
            <a:br>
              <a:rPr b="0" i="1" u="none"/>
            </a:br>
          </a:p>
        </p:txBody>
      </p:sp>
      <p:sp>
        <p:nvSpPr>
          <p:cNvPr id="827" name="TextBox 5"/>
          <p:cNvSpPr txBox="1"/>
          <p:nvPr/>
        </p:nvSpPr>
        <p:spPr>
          <a:xfrm>
            <a:off x="220649" y="1367623"/>
            <a:ext cx="8821972" cy="20270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3019">
              <a:spcBef>
                <a:spcPts val="600"/>
              </a:spcBef>
              <a:defRPr b="1" sz="3200">
                <a:solidFill>
                  <a:srgbClr val="FF0000"/>
                </a:solidFill>
              </a:defRPr>
            </a:pPr>
            <a:r>
              <a:t>4. $10 Trillion dollars of Zimbabwe currency</a:t>
            </a:r>
          </a:p>
          <a:p>
            <a:pPr lvl="2" indent="36576">
              <a:spcBef>
                <a:spcPts val="600"/>
              </a:spcBef>
              <a:defRPr b="1" sz="2800">
                <a:solidFill>
                  <a:srgbClr val="FF0000"/>
                </a:solidFill>
              </a:defRPr>
            </a:pPr>
            <a:r>
              <a:t>	                       </a:t>
            </a:r>
          </a:p>
          <a:p>
            <a:pPr lvl="2" indent="36576" algn="ctr">
              <a:spcBef>
                <a:spcPts val="600"/>
              </a:spcBef>
              <a:defRPr b="1" sz="4000">
                <a:solidFill>
                  <a:srgbClr val="FF0000"/>
                </a:solidFill>
              </a:defRPr>
            </a:pPr>
            <a:r>
              <a:t>NC</a:t>
            </a:r>
          </a:p>
          <a:p>
            <a:pPr lvl="4" indent="36576">
              <a:spcBef>
                <a:spcPts val="600"/>
              </a:spcBef>
              <a:defRPr b="1" sz="1800">
                <a:solidFill>
                  <a:srgbClr val="FF0000"/>
                </a:solidFill>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827">
                                            <p:bg/>
                                          </p:spTgt>
                                        </p:tgtEl>
                                        <p:attrNameLst>
                                          <p:attrName>style.visibility</p:attrName>
                                        </p:attrNameLst>
                                      </p:cBhvr>
                                      <p:to>
                                        <p:strVal val="visible"/>
                                      </p:to>
                                    </p:set>
                                    <p:anim calcmode="lin" valueType="num">
                                      <p:cBhvr>
                                        <p:cTn id="7" dur="1000" fill="hold"/>
                                        <p:tgtEl>
                                          <p:spTgt spid="827">
                                            <p:bg/>
                                          </p:spTgt>
                                        </p:tgtEl>
                                        <p:attrNameLst>
                                          <p:attrName>ppt_x</p:attrName>
                                        </p:attrNameLst>
                                      </p:cBhvr>
                                      <p:tavLst>
                                        <p:tav tm="0">
                                          <p:val>
                                            <p:strVal val="#ppt_x"/>
                                          </p:val>
                                        </p:tav>
                                        <p:tav tm="100000">
                                          <p:val>
                                            <p:strVal val="#ppt_x"/>
                                          </p:val>
                                        </p:tav>
                                      </p:tavLst>
                                    </p:anim>
                                    <p:anim calcmode="lin" valueType="num">
                                      <p:cBhvr>
                                        <p:cTn id="8" dur="1000" fill="hold"/>
                                        <p:tgtEl>
                                          <p:spTgt spid="82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27">
                                            <p:txEl>
                                              <p:pRg st="0" end="0"/>
                                            </p:txEl>
                                          </p:spTgt>
                                        </p:tgtEl>
                                        <p:attrNameLst>
                                          <p:attrName>style.visibility</p:attrName>
                                        </p:attrNameLst>
                                      </p:cBhvr>
                                      <p:to>
                                        <p:strVal val="visible"/>
                                      </p:to>
                                    </p:set>
                                    <p:anim calcmode="lin" valueType="num">
                                      <p:cBhvr>
                                        <p:cTn id="11" dur="1000" fill="hold"/>
                                        <p:tgtEl>
                                          <p:spTgt spid="82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2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827">
                                            <p:txEl>
                                              <p:pRg st="1" end="1"/>
                                            </p:txEl>
                                          </p:spTgt>
                                        </p:tgtEl>
                                        <p:attrNameLst>
                                          <p:attrName>style.visibility</p:attrName>
                                        </p:attrNameLst>
                                      </p:cBhvr>
                                      <p:to>
                                        <p:strVal val="visible"/>
                                      </p:to>
                                    </p:set>
                                    <p:anim calcmode="lin" valueType="num">
                                      <p:cBhvr>
                                        <p:cTn id="16" dur="1000" fill="hold"/>
                                        <p:tgtEl>
                                          <p:spTgt spid="827">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827">
                                            <p:txEl>
                                              <p:pRg st="2" end="2"/>
                                            </p:txEl>
                                          </p:spTgt>
                                        </p:tgtEl>
                                        <p:attrNameLst>
                                          <p:attrName>style.visibility</p:attrName>
                                        </p:attrNameLst>
                                      </p:cBhvr>
                                      <p:to>
                                        <p:strVal val="visible"/>
                                      </p:to>
                                    </p:set>
                                    <p:anim calcmode="lin" valueType="num">
                                      <p:cBhvr>
                                        <p:cTn id="22" dur="1000" fill="hold"/>
                                        <p:tgtEl>
                                          <p:spTgt spid="8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827">
                                            <p:txEl>
                                              <p:pRg st="3" end="3"/>
                                            </p:txEl>
                                          </p:spTgt>
                                        </p:tgtEl>
                                        <p:attrNameLst>
                                          <p:attrName>style.visibility</p:attrName>
                                        </p:attrNameLst>
                                      </p:cBhvr>
                                      <p:to>
                                        <p:strVal val="visible"/>
                                      </p:to>
                                    </p:set>
                                    <p:anim calcmode="lin" valueType="num">
                                      <p:cBhvr>
                                        <p:cTn id="28" dur="1000" fill="hold"/>
                                        <p:tgtEl>
                                          <p:spTgt spid="82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27"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9" name="Title 1"/>
          <p:cNvSpPr txBox="1"/>
          <p:nvPr>
            <p:ph type="title"/>
          </p:nvPr>
        </p:nvSpPr>
        <p:spPr>
          <a:xfrm>
            <a:off x="311699" y="372500"/>
            <a:ext cx="8520602" cy="733501"/>
          </a:xfrm>
          <a:prstGeom prst="rect">
            <a:avLst/>
          </a:prstGeom>
        </p:spPr>
        <p:txBody>
          <a:bodyPr/>
          <a:lstStyle/>
          <a:p>
            <a:pPr defTabSz="640079">
              <a:defRPr b="1" sz="1260" u="sng">
                <a:solidFill>
                  <a:srgbClr val="FF0000"/>
                </a:solidFill>
                <a:latin typeface="+mj-lt"/>
                <a:ea typeface="+mj-ea"/>
                <a:cs typeface="+mj-cs"/>
                <a:sym typeface="Arial"/>
              </a:defRPr>
            </a:pPr>
            <a:r>
              <a:t>Practice</a:t>
            </a:r>
            <a:r>
              <a:rPr u="none"/>
              <a:t>- </a:t>
            </a:r>
            <a:r>
              <a:rPr b="0" i="1" u="none"/>
              <a:t>For each of the following examples, identify if it is considered M1 money supply, M2 money supply, or not counted (NC) in the U.S. money supply.</a:t>
            </a:r>
            <a:br>
              <a:rPr b="0" i="1" u="none"/>
            </a:br>
          </a:p>
        </p:txBody>
      </p:sp>
      <p:sp>
        <p:nvSpPr>
          <p:cNvPr id="830" name="TextBox 5"/>
          <p:cNvSpPr txBox="1"/>
          <p:nvPr/>
        </p:nvSpPr>
        <p:spPr>
          <a:xfrm>
            <a:off x="220649" y="1367623"/>
            <a:ext cx="8821972" cy="19635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3019">
              <a:spcBef>
                <a:spcPts val="600"/>
              </a:spcBef>
              <a:defRPr b="1" sz="2800">
                <a:solidFill>
                  <a:srgbClr val="FF0000"/>
                </a:solidFill>
              </a:defRPr>
            </a:pPr>
            <a:r>
              <a:t>5. A $300 certificate of deposit</a:t>
            </a:r>
          </a:p>
          <a:p>
            <a:pPr lvl="2" indent="36576">
              <a:spcBef>
                <a:spcPts val="600"/>
              </a:spcBef>
              <a:defRPr b="1" sz="2800">
                <a:solidFill>
                  <a:srgbClr val="FF0000"/>
                </a:solidFill>
              </a:defRPr>
            </a:pPr>
            <a:r>
              <a:t>	                       </a:t>
            </a:r>
          </a:p>
          <a:p>
            <a:pPr lvl="2" indent="36576" algn="ctr">
              <a:spcBef>
                <a:spcPts val="600"/>
              </a:spcBef>
              <a:defRPr b="1" sz="4000">
                <a:solidFill>
                  <a:srgbClr val="FF0000"/>
                </a:solidFill>
              </a:defRPr>
            </a:pPr>
            <a:r>
              <a:t>M 2</a:t>
            </a:r>
          </a:p>
          <a:p>
            <a:pPr lvl="4" indent="36576">
              <a:spcBef>
                <a:spcPts val="600"/>
              </a:spcBef>
              <a:defRPr b="1" sz="1800">
                <a:solidFill>
                  <a:srgbClr val="FF0000"/>
                </a:solidFill>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830">
                                            <p:bg/>
                                          </p:spTgt>
                                        </p:tgtEl>
                                        <p:attrNameLst>
                                          <p:attrName>style.visibility</p:attrName>
                                        </p:attrNameLst>
                                      </p:cBhvr>
                                      <p:to>
                                        <p:strVal val="visible"/>
                                      </p:to>
                                    </p:set>
                                    <p:anim calcmode="lin" valueType="num">
                                      <p:cBhvr>
                                        <p:cTn id="7" dur="1000" fill="hold"/>
                                        <p:tgtEl>
                                          <p:spTgt spid="830">
                                            <p:bg/>
                                          </p:spTgt>
                                        </p:tgtEl>
                                        <p:attrNameLst>
                                          <p:attrName>ppt_x</p:attrName>
                                        </p:attrNameLst>
                                      </p:cBhvr>
                                      <p:tavLst>
                                        <p:tav tm="0">
                                          <p:val>
                                            <p:strVal val="#ppt_x"/>
                                          </p:val>
                                        </p:tav>
                                        <p:tav tm="100000">
                                          <p:val>
                                            <p:strVal val="#ppt_x"/>
                                          </p:val>
                                        </p:tav>
                                      </p:tavLst>
                                    </p:anim>
                                    <p:anim calcmode="lin" valueType="num">
                                      <p:cBhvr>
                                        <p:cTn id="8" dur="1000" fill="hold"/>
                                        <p:tgtEl>
                                          <p:spTgt spid="83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30">
                                            <p:txEl>
                                              <p:pRg st="0" end="0"/>
                                            </p:txEl>
                                          </p:spTgt>
                                        </p:tgtEl>
                                        <p:attrNameLst>
                                          <p:attrName>style.visibility</p:attrName>
                                        </p:attrNameLst>
                                      </p:cBhvr>
                                      <p:to>
                                        <p:strVal val="visible"/>
                                      </p:to>
                                    </p:set>
                                    <p:anim calcmode="lin" valueType="num">
                                      <p:cBhvr>
                                        <p:cTn id="11" dur="1000" fill="hold"/>
                                        <p:tgtEl>
                                          <p:spTgt spid="830">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3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830">
                                            <p:txEl>
                                              <p:pRg st="1" end="1"/>
                                            </p:txEl>
                                          </p:spTgt>
                                        </p:tgtEl>
                                        <p:attrNameLst>
                                          <p:attrName>style.visibility</p:attrName>
                                        </p:attrNameLst>
                                      </p:cBhvr>
                                      <p:to>
                                        <p:strVal val="visible"/>
                                      </p:to>
                                    </p:set>
                                    <p:anim calcmode="lin" valueType="num">
                                      <p:cBhvr>
                                        <p:cTn id="16" dur="1000" fill="hold"/>
                                        <p:tgtEl>
                                          <p:spTgt spid="830">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8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830">
                                            <p:txEl>
                                              <p:pRg st="2" end="2"/>
                                            </p:txEl>
                                          </p:spTgt>
                                        </p:tgtEl>
                                        <p:attrNameLst>
                                          <p:attrName>style.visibility</p:attrName>
                                        </p:attrNameLst>
                                      </p:cBhvr>
                                      <p:to>
                                        <p:strVal val="visible"/>
                                      </p:to>
                                    </p:set>
                                    <p:anim calcmode="lin" valueType="num">
                                      <p:cBhvr>
                                        <p:cTn id="22" dur="1000" fill="hold"/>
                                        <p:tgtEl>
                                          <p:spTgt spid="8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830">
                                            <p:txEl>
                                              <p:pRg st="3" end="3"/>
                                            </p:txEl>
                                          </p:spTgt>
                                        </p:tgtEl>
                                        <p:attrNameLst>
                                          <p:attrName>style.visibility</p:attrName>
                                        </p:attrNameLst>
                                      </p:cBhvr>
                                      <p:to>
                                        <p:strVal val="visible"/>
                                      </p:to>
                                    </p:set>
                                    <p:anim calcmode="lin" valueType="num">
                                      <p:cBhvr>
                                        <p:cTn id="28" dur="1000" fill="hold"/>
                                        <p:tgtEl>
                                          <p:spTgt spid="83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30"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2" name="Title 1"/>
          <p:cNvSpPr txBox="1"/>
          <p:nvPr>
            <p:ph type="title"/>
          </p:nvPr>
        </p:nvSpPr>
        <p:spPr>
          <a:xfrm>
            <a:off x="311699" y="372500"/>
            <a:ext cx="8520602" cy="733501"/>
          </a:xfrm>
          <a:prstGeom prst="rect">
            <a:avLst/>
          </a:prstGeom>
        </p:spPr>
        <p:txBody>
          <a:bodyPr/>
          <a:lstStyle/>
          <a:p>
            <a:pPr defTabSz="640079">
              <a:defRPr b="1" sz="1260" u="sng">
                <a:solidFill>
                  <a:srgbClr val="FF0000"/>
                </a:solidFill>
                <a:latin typeface="+mj-lt"/>
                <a:ea typeface="+mj-ea"/>
                <a:cs typeface="+mj-cs"/>
                <a:sym typeface="Arial"/>
              </a:defRPr>
            </a:pPr>
            <a:r>
              <a:t>Practice</a:t>
            </a:r>
            <a:r>
              <a:rPr u="none"/>
              <a:t>- </a:t>
            </a:r>
            <a:r>
              <a:rPr b="0" i="1" u="none"/>
              <a:t>For each of the following examples, identify if it is considered M1 money supply, M2 money supply, or not counted (NC) in the U.S. money supply.</a:t>
            </a:r>
            <a:br>
              <a:rPr b="0" i="1" u="none"/>
            </a:br>
          </a:p>
        </p:txBody>
      </p:sp>
      <p:sp>
        <p:nvSpPr>
          <p:cNvPr id="833" name="TextBox 5"/>
          <p:cNvSpPr txBox="1"/>
          <p:nvPr/>
        </p:nvSpPr>
        <p:spPr>
          <a:xfrm>
            <a:off x="220649" y="1367623"/>
            <a:ext cx="8821972" cy="19635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indent="33019">
              <a:spcBef>
                <a:spcPts val="600"/>
              </a:spcBef>
              <a:defRPr b="1" sz="2800">
                <a:solidFill>
                  <a:srgbClr val="FF0000"/>
                </a:solidFill>
              </a:defRPr>
            </a:pPr>
            <a:r>
              <a:t>6. Bitcoin worth $10,000 </a:t>
            </a:r>
          </a:p>
          <a:p>
            <a:pPr lvl="2" indent="36576">
              <a:spcBef>
                <a:spcPts val="600"/>
              </a:spcBef>
              <a:defRPr b="1" sz="2800">
                <a:solidFill>
                  <a:srgbClr val="FF0000"/>
                </a:solidFill>
              </a:defRPr>
            </a:pPr>
            <a:r>
              <a:t>	                       </a:t>
            </a:r>
          </a:p>
          <a:p>
            <a:pPr lvl="2" indent="36576" algn="ctr">
              <a:spcBef>
                <a:spcPts val="600"/>
              </a:spcBef>
              <a:defRPr b="1" sz="4000">
                <a:solidFill>
                  <a:srgbClr val="FF0000"/>
                </a:solidFill>
              </a:defRPr>
            </a:pPr>
            <a:r>
              <a:t>NC</a:t>
            </a:r>
          </a:p>
          <a:p>
            <a:pPr lvl="4" indent="36576">
              <a:spcBef>
                <a:spcPts val="600"/>
              </a:spcBef>
              <a:defRPr b="1" sz="1800">
                <a:solidFill>
                  <a:srgbClr val="FF0000"/>
                </a:solidFill>
              </a:defRPr>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833">
                                            <p:bg/>
                                          </p:spTgt>
                                        </p:tgtEl>
                                        <p:attrNameLst>
                                          <p:attrName>style.visibility</p:attrName>
                                        </p:attrNameLst>
                                      </p:cBhvr>
                                      <p:to>
                                        <p:strVal val="visible"/>
                                      </p:to>
                                    </p:set>
                                    <p:anim calcmode="lin" valueType="num">
                                      <p:cBhvr>
                                        <p:cTn id="7" dur="1000" fill="hold"/>
                                        <p:tgtEl>
                                          <p:spTgt spid="833">
                                            <p:bg/>
                                          </p:spTgt>
                                        </p:tgtEl>
                                        <p:attrNameLst>
                                          <p:attrName>ppt_x</p:attrName>
                                        </p:attrNameLst>
                                      </p:cBhvr>
                                      <p:tavLst>
                                        <p:tav tm="0">
                                          <p:val>
                                            <p:strVal val="#ppt_x"/>
                                          </p:val>
                                        </p:tav>
                                        <p:tav tm="100000">
                                          <p:val>
                                            <p:strVal val="#ppt_x"/>
                                          </p:val>
                                        </p:tav>
                                      </p:tavLst>
                                    </p:anim>
                                    <p:anim calcmode="lin" valueType="num">
                                      <p:cBhvr>
                                        <p:cTn id="8" dur="1000" fill="hold"/>
                                        <p:tgtEl>
                                          <p:spTgt spid="83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33">
                                            <p:txEl>
                                              <p:pRg st="0" end="0"/>
                                            </p:txEl>
                                          </p:spTgt>
                                        </p:tgtEl>
                                        <p:attrNameLst>
                                          <p:attrName>style.visibility</p:attrName>
                                        </p:attrNameLst>
                                      </p:cBhvr>
                                      <p:to>
                                        <p:strVal val="visible"/>
                                      </p:to>
                                    </p:set>
                                    <p:anim calcmode="lin" valueType="num">
                                      <p:cBhvr>
                                        <p:cTn id="11" dur="1000" fill="hold"/>
                                        <p:tgtEl>
                                          <p:spTgt spid="83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3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833">
                                            <p:txEl>
                                              <p:pRg st="1" end="1"/>
                                            </p:txEl>
                                          </p:spTgt>
                                        </p:tgtEl>
                                        <p:attrNameLst>
                                          <p:attrName>style.visibility</p:attrName>
                                        </p:attrNameLst>
                                      </p:cBhvr>
                                      <p:to>
                                        <p:strVal val="visible"/>
                                      </p:to>
                                    </p:set>
                                    <p:anim calcmode="lin" valueType="num">
                                      <p:cBhvr>
                                        <p:cTn id="16" dur="1000" fill="hold"/>
                                        <p:tgtEl>
                                          <p:spTgt spid="83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8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833">
                                            <p:txEl>
                                              <p:pRg st="2" end="2"/>
                                            </p:txEl>
                                          </p:spTgt>
                                        </p:tgtEl>
                                        <p:attrNameLst>
                                          <p:attrName>style.visibility</p:attrName>
                                        </p:attrNameLst>
                                      </p:cBhvr>
                                      <p:to>
                                        <p:strVal val="visible"/>
                                      </p:to>
                                    </p:set>
                                    <p:anim calcmode="lin" valueType="num">
                                      <p:cBhvr>
                                        <p:cTn id="22" dur="1000" fill="hold"/>
                                        <p:tgtEl>
                                          <p:spTgt spid="83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833">
                                            <p:txEl>
                                              <p:pRg st="3" end="3"/>
                                            </p:txEl>
                                          </p:spTgt>
                                        </p:tgtEl>
                                        <p:attrNameLst>
                                          <p:attrName>style.visibility</p:attrName>
                                        </p:attrNameLst>
                                      </p:cBhvr>
                                      <p:to>
                                        <p:strVal val="visible"/>
                                      </p:to>
                                    </p:set>
                                    <p:anim calcmode="lin" valueType="num">
                                      <p:cBhvr>
                                        <p:cTn id="28" dur="1000" fill="hold"/>
                                        <p:tgtEl>
                                          <p:spTgt spid="83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33"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5" name="Picture 2" descr="Picture 2"/>
          <p:cNvPicPr>
            <a:picLocks noChangeAspect="1"/>
          </p:cNvPicPr>
          <p:nvPr/>
        </p:nvPicPr>
        <p:blipFill>
          <a:blip r:embed="rId2">
            <a:extLst/>
          </a:blip>
          <a:stretch>
            <a:fillRect/>
          </a:stretch>
        </p:blipFill>
        <p:spPr>
          <a:xfrm>
            <a:off x="763989" y="37980"/>
            <a:ext cx="7885867" cy="2583918"/>
          </a:xfrm>
          <a:prstGeom prst="rect">
            <a:avLst/>
          </a:prstGeom>
          <a:ln w="12700">
            <a:miter lim="400000"/>
          </a:ln>
        </p:spPr>
      </p:pic>
      <p:pic>
        <p:nvPicPr>
          <p:cNvPr id="836" name="Picture 4" descr="Picture 4"/>
          <p:cNvPicPr>
            <a:picLocks noChangeAspect="1"/>
          </p:cNvPicPr>
          <p:nvPr/>
        </p:nvPicPr>
        <p:blipFill>
          <a:blip r:embed="rId3">
            <a:extLst/>
          </a:blip>
          <a:srcRect l="0" t="0" r="0" b="21995"/>
          <a:stretch>
            <a:fillRect/>
          </a:stretch>
        </p:blipFill>
        <p:spPr>
          <a:xfrm>
            <a:off x="134135" y="2580301"/>
            <a:ext cx="8875729" cy="1042534"/>
          </a:xfrm>
          <a:prstGeom prst="rect">
            <a:avLst/>
          </a:prstGeom>
          <a:ln w="12700">
            <a:miter lim="400000"/>
          </a:ln>
        </p:spPr>
      </p:pic>
      <p:sp>
        <p:nvSpPr>
          <p:cNvPr id="837" name="Rectangle 22"/>
          <p:cNvSpPr/>
          <p:nvPr/>
        </p:nvSpPr>
        <p:spPr>
          <a:xfrm>
            <a:off x="403283" y="3770923"/>
            <a:ext cx="8605706" cy="7062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333333"/>
                </a:solidFill>
                <a:latin typeface="Roboto"/>
                <a:ea typeface="Roboto"/>
                <a:cs typeface="Roboto"/>
                <a:sym typeface="Roboto"/>
              </a:defRPr>
            </a:lvl1pPr>
          </a:lstStyle>
          <a:p>
            <a:pPr/>
            <a:r>
              <a:t>The response states that the monetary base will increase by $60,000 and explains that the central bank bond purchase increases reserves by $60,000 and the monetary base is the sum of reserves and currency in circulation.</a:t>
            </a:r>
            <a:endParaRPr>
              <a:solidFill>
                <a:srgbClr val="E91D63"/>
              </a:solidFill>
            </a:endParaRPr>
          </a:p>
        </p:txBody>
      </p:sp>
      <p:sp>
        <p:nvSpPr>
          <p:cNvPr id="838" name="Rectangle 25"/>
          <p:cNvSpPr/>
          <p:nvPr/>
        </p:nvSpPr>
        <p:spPr>
          <a:xfrm>
            <a:off x="-2118045" y="4317738"/>
            <a:ext cx="132416" cy="12701"/>
          </a:xfrm>
          <a:prstGeom prst="rect">
            <a:avLst/>
          </a:prstGeom>
          <a:solidFill>
            <a:srgbClr val="FDFDFD"/>
          </a:solidFill>
          <a:ln w="12700">
            <a:miter lim="400000"/>
          </a:ln>
        </p:spPr>
        <p:txBody>
          <a:bodyPr lIns="45719" rIns="45719" anchor="ctr"/>
          <a:lstStyle/>
          <a:p>
            <a:pPr/>
          </a:p>
        </p:txBody>
      </p:sp>
      <p:sp>
        <p:nvSpPr>
          <p:cNvPr id="839" name="Rectangle 26"/>
          <p:cNvSpPr/>
          <p:nvPr/>
        </p:nvSpPr>
        <p:spPr>
          <a:xfrm>
            <a:off x="-2118045" y="4317738"/>
            <a:ext cx="132416" cy="12701"/>
          </a:xfrm>
          <a:prstGeom prst="rect">
            <a:avLst/>
          </a:prstGeom>
          <a:solidFill>
            <a:srgbClr val="FDFDFD"/>
          </a:solidFill>
          <a:ln w="12700">
            <a:miter lim="400000"/>
          </a:ln>
        </p:spPr>
        <p:txBody>
          <a:bodyPr lIns="45719" rIns="45719" anchor="ctr"/>
          <a:lstStyle/>
          <a:p>
            <a:pPr/>
          </a:p>
        </p:txBody>
      </p:sp>
      <p:sp>
        <p:nvSpPr>
          <p:cNvPr id="840" name="Rectangle 27"/>
          <p:cNvSpPr/>
          <p:nvPr/>
        </p:nvSpPr>
        <p:spPr>
          <a:xfrm>
            <a:off x="-2118045" y="4317738"/>
            <a:ext cx="132416" cy="12701"/>
          </a:xfrm>
          <a:prstGeom prst="rect">
            <a:avLst/>
          </a:prstGeom>
          <a:solidFill>
            <a:srgbClr val="FDFDFD"/>
          </a:solidFill>
          <a:ln w="12700">
            <a:miter lim="400000"/>
          </a:ln>
        </p:spPr>
        <p:txBody>
          <a:bodyPr lIns="45719" rIns="45719" anchor="ctr"/>
          <a:lstStyle/>
          <a:p>
            <a:pPr/>
          </a:p>
        </p:txBody>
      </p:sp>
      <p:sp>
        <p:nvSpPr>
          <p:cNvPr id="841" name="Rectangle 28"/>
          <p:cNvSpPr txBox="1"/>
          <p:nvPr/>
        </p:nvSpPr>
        <p:spPr>
          <a:xfrm>
            <a:off x="-2167575" y="3831939"/>
            <a:ext cx="6970692" cy="24134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600">
                <a:solidFill>
                  <a:srgbClr val="E91D63"/>
                </a:solidFill>
              </a:defRPr>
            </a:lvl1pPr>
          </a:lstStyle>
          <a:p>
            <a:pPr/>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6" grpId="1"/>
      <p:bldP build="whole" bldLvl="1" animBg="1" rev="0" advAuto="0" spid="837" grpId="2"/>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3" name="Picture 2" descr="Picture 2"/>
          <p:cNvPicPr>
            <a:picLocks noChangeAspect="1"/>
          </p:cNvPicPr>
          <p:nvPr/>
        </p:nvPicPr>
        <p:blipFill>
          <a:blip r:embed="rId2">
            <a:extLst/>
          </a:blip>
          <a:stretch>
            <a:fillRect/>
          </a:stretch>
        </p:blipFill>
        <p:spPr>
          <a:xfrm>
            <a:off x="1222187" y="118037"/>
            <a:ext cx="6699626" cy="1844704"/>
          </a:xfrm>
          <a:prstGeom prst="rect">
            <a:avLst/>
          </a:prstGeom>
          <a:ln w="12700">
            <a:miter lim="400000"/>
          </a:ln>
        </p:spPr>
      </p:pic>
      <p:pic>
        <p:nvPicPr>
          <p:cNvPr id="844" name="Picture 4" descr="Picture 4"/>
          <p:cNvPicPr>
            <a:picLocks noChangeAspect="1"/>
          </p:cNvPicPr>
          <p:nvPr/>
        </p:nvPicPr>
        <p:blipFill>
          <a:blip r:embed="rId3">
            <a:extLst/>
          </a:blip>
          <a:stretch>
            <a:fillRect/>
          </a:stretch>
        </p:blipFill>
        <p:spPr>
          <a:xfrm>
            <a:off x="1832657" y="2057373"/>
            <a:ext cx="4572236" cy="1028754"/>
          </a:xfrm>
          <a:prstGeom prst="rect">
            <a:avLst/>
          </a:prstGeom>
          <a:ln w="12700">
            <a:miter lim="400000"/>
          </a:ln>
        </p:spPr>
      </p:pic>
      <p:pic>
        <p:nvPicPr>
          <p:cNvPr id="845" name="Picture 6" descr="Picture 6"/>
          <p:cNvPicPr>
            <a:picLocks noChangeAspect="1"/>
          </p:cNvPicPr>
          <p:nvPr/>
        </p:nvPicPr>
        <p:blipFill>
          <a:blip r:embed="rId4">
            <a:extLst/>
          </a:blip>
          <a:stretch>
            <a:fillRect/>
          </a:stretch>
        </p:blipFill>
        <p:spPr>
          <a:xfrm>
            <a:off x="1832657" y="3275389"/>
            <a:ext cx="5016760" cy="8826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5" grpId="2"/>
      <p:bldP build="whole" bldLvl="1" animBg="1" rev="0" advAuto="0" spid="844"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7" name="Google Shape;233;p44"/>
          <p:cNvSpPr txBox="1"/>
          <p:nvPr>
            <p:ph type="title"/>
          </p:nvPr>
        </p:nvSpPr>
        <p:spPr>
          <a:xfrm>
            <a:off x="311699" y="372501"/>
            <a:ext cx="8520602" cy="733501"/>
          </a:xfrm>
          <a:prstGeom prst="rect">
            <a:avLst/>
          </a:prstGeom>
        </p:spPr>
        <p:txBody>
          <a:bodyPr/>
          <a:lstStyle/>
          <a:p>
            <a:pPr/>
            <a:r>
              <a:t>Additional Resources</a:t>
            </a:r>
          </a:p>
        </p:txBody>
      </p:sp>
      <p:sp>
        <p:nvSpPr>
          <p:cNvPr id="848" name="Google Shape;234;p44"/>
          <p:cNvSpPr txBox="1"/>
          <p:nvPr>
            <p:ph type="body" idx="1"/>
          </p:nvPr>
        </p:nvSpPr>
        <p:spPr>
          <a:xfrm>
            <a:off x="311699" y="1468824"/>
            <a:ext cx="8520602" cy="3099902"/>
          </a:xfrm>
          <a:prstGeom prst="rect">
            <a:avLst/>
          </a:prstGeom>
        </p:spPr>
        <p:txBody>
          <a:bodyPr/>
          <a:lstStyle/>
          <a:p>
            <a:pPr/>
            <a:r>
              <a:t>Curriculum:</a:t>
            </a:r>
          </a:p>
          <a:p>
            <a:pPr>
              <a:spcBef>
                <a:spcPts val="1000"/>
              </a:spcBef>
            </a:pPr>
            <a:r>
              <a:t>Additional MCEE </a:t>
            </a:r>
            <a:r>
              <a:rPr b="1" sz="1500"/>
              <a:t>K-12</a:t>
            </a:r>
            <a:r>
              <a:t> Resources: </a:t>
            </a:r>
            <a:r>
              <a:rPr u="sng">
                <a:solidFill>
                  <a:schemeClr val="accent5"/>
                </a:solidFill>
                <a:uFill>
                  <a:solidFill>
                    <a:schemeClr val="accent5"/>
                  </a:solidFill>
                </a:uFill>
                <a:hlinkClick r:id="rId2" invalidUrl="" action="" tgtFrame="" tooltip="" history="1" highlightClick="0" endSnd="0"/>
              </a:rPr>
              <a:t>z.umn.edu/TeacherResources</a:t>
            </a:r>
            <a:endParaRPr sz="1400"/>
          </a:p>
          <a:p>
            <a:pPr>
              <a:spcBef>
                <a:spcPts val="1000"/>
              </a:spcBef>
            </a:pPr>
            <a:r>
              <a:t>Council for Economic Education (National): </a:t>
            </a:r>
          </a:p>
          <a:p>
            <a:pPr lvl="1" marL="914400" indent="-342890">
              <a:defRPr u="sng">
                <a:solidFill>
                  <a:srgbClr val="01AFD1"/>
                </a:solidFill>
              </a:defRPr>
            </a:pPr>
            <a:r>
              <a:rPr>
                <a:solidFill>
                  <a:schemeClr val="accent5"/>
                </a:solidFill>
                <a:uFill>
                  <a:solidFill>
                    <a:schemeClr val="accent5"/>
                  </a:solidFill>
                </a:uFill>
                <a:hlinkClick r:id="rId3" invalidUrl="" action="" tgtFrame="" tooltip="" history="1" highlightClick="0" endSnd="0"/>
              </a:rPr>
              <a:t>EconEdLink</a:t>
            </a:r>
          </a:p>
          <a:p>
            <a:pPr lvl="1" marL="914400" indent="-342890">
              <a:spcBef>
                <a:spcPts val="1000"/>
              </a:spcBef>
              <a:defRPr u="sng">
                <a:solidFill>
                  <a:srgbClr val="01AFD1"/>
                </a:solidFill>
              </a:defRPr>
            </a:pPr>
            <a:r>
              <a:rPr>
                <a:solidFill>
                  <a:schemeClr val="accent5"/>
                </a:solidFill>
                <a:uFill>
                  <a:solidFill>
                    <a:schemeClr val="accent5"/>
                  </a:solidFill>
                </a:uFill>
                <a:hlinkClick r:id="rId4" invalidUrl="" action="" tgtFrame="" tooltip="" history="1" highlightClick="0" endSnd="0"/>
              </a:rPr>
              <a:t>ReadyAssessments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Rectangle 2"/>
          <p:cNvSpPr txBox="1"/>
          <p:nvPr>
            <p:ph type="title"/>
          </p:nvPr>
        </p:nvSpPr>
        <p:spPr>
          <a:xfrm>
            <a:off x="1654968" y="322659"/>
            <a:ext cx="5747149" cy="4377930"/>
          </a:xfrm>
          <a:prstGeom prst="rect">
            <a:avLst/>
          </a:prstGeom>
        </p:spPr>
        <p:txBody>
          <a:bodyPr/>
          <a:lstStyle/>
          <a:p>
            <a:pPr defTabSz="676655">
              <a:defRPr b="1" i="1" sz="2220">
                <a:solidFill>
                  <a:srgbClr val="008000"/>
                </a:solidFill>
                <a:effectLst>
                  <a:outerShdw sx="100000" sy="100000" kx="0" ky="0" algn="b" rotWithShape="0" blurRad="28194" dist="28194" dir="2700000">
                    <a:srgbClr val="C0C0C0"/>
                  </a:outerShdw>
                </a:effectLst>
                <a:latin typeface="Verdana"/>
                <a:ea typeface="Verdana"/>
                <a:cs typeface="Verdana"/>
                <a:sym typeface="Verdana"/>
              </a:defRPr>
            </a:pPr>
            <a:r>
              <a:t> Dollar Decoded</a:t>
            </a:r>
            <a:br/>
            <a:br/>
            <a:br/>
            <a:br/>
            <a:br/>
            <a:br/>
            <a:br/>
            <a:br/>
            <a:br/>
            <a:br/>
            <a:br/>
          </a:p>
        </p:txBody>
      </p:sp>
      <p:sp>
        <p:nvSpPr>
          <p:cNvPr id="639" name="Rectangle 3"/>
          <p:cNvSpPr txBox="1"/>
          <p:nvPr/>
        </p:nvSpPr>
        <p:spPr>
          <a:xfrm>
            <a:off x="1244291" y="2993946"/>
            <a:ext cx="1126156" cy="739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b="1" i="1" sz="1500">
                <a:solidFill>
                  <a:srgbClr val="008000"/>
                </a:solidFill>
                <a:effectLst>
                  <a:outerShdw sx="100000" sy="100000" kx="0" ky="0" algn="b" rotWithShape="0" blurRad="38100" dist="38100" dir="2700000">
                    <a:srgbClr val="C0C0C0"/>
                  </a:outerShdw>
                </a:effectLst>
                <a:latin typeface="Verdana"/>
                <a:ea typeface="Verdana"/>
                <a:cs typeface="Verdana"/>
                <a:sym typeface="Verdana"/>
              </a:defRPr>
            </a:pPr>
            <a:r>
              <a:t>Fed bank</a:t>
            </a:r>
          </a:p>
          <a:p>
            <a:pPr algn="ctr">
              <a:defRPr b="1" i="1" sz="1200">
                <a:solidFill>
                  <a:srgbClr val="008000"/>
                </a:solidFill>
                <a:effectLst>
                  <a:outerShdw sx="100000" sy="100000" kx="0" ky="0" algn="b" rotWithShape="0" blurRad="38100" dist="38100" dir="2700000">
                    <a:srgbClr val="C0C0C0"/>
                  </a:outerShdw>
                </a:effectLst>
                <a:latin typeface="Verdana"/>
                <a:ea typeface="Verdana"/>
                <a:cs typeface="Verdana"/>
                <a:sym typeface="Verdana"/>
              </a:defRPr>
            </a:pPr>
            <a:r>
              <a:t>that issued</a:t>
            </a:r>
          </a:p>
          <a:p>
            <a:pPr algn="ctr">
              <a:defRPr b="1" i="1" sz="1200">
                <a:solidFill>
                  <a:srgbClr val="008000"/>
                </a:solidFill>
                <a:effectLst>
                  <a:outerShdw sx="100000" sy="100000" kx="0" ky="0" algn="b" rotWithShape="0" blurRad="38100" dist="38100" dir="2700000">
                    <a:srgbClr val="C0C0C0"/>
                  </a:outerShdw>
                </a:effectLst>
                <a:latin typeface="Verdana"/>
                <a:ea typeface="Verdana"/>
                <a:cs typeface="Verdana"/>
                <a:sym typeface="Verdana"/>
              </a:defRPr>
            </a:pPr>
            <a:r>
              <a:t> </a:t>
            </a:r>
            <a:r>
              <a:rPr sz="1000"/>
              <a:t>the bill</a:t>
            </a:r>
            <a:r>
              <a:rPr sz="1500"/>
              <a:t> </a:t>
            </a:r>
            <a:r>
              <a:rPr sz="1000"/>
              <a:t>[Chi.]</a:t>
            </a:r>
          </a:p>
        </p:txBody>
      </p:sp>
      <p:pic>
        <p:nvPicPr>
          <p:cNvPr id="640" name="Picture 4" descr="Picture 4"/>
          <p:cNvPicPr>
            <a:picLocks noChangeAspect="1"/>
          </p:cNvPicPr>
          <p:nvPr/>
        </p:nvPicPr>
        <p:blipFill>
          <a:blip r:embed="rId2">
            <a:extLst/>
          </a:blip>
          <a:stretch>
            <a:fillRect/>
          </a:stretch>
        </p:blipFill>
        <p:spPr>
          <a:xfrm>
            <a:off x="2313384" y="1888332"/>
            <a:ext cx="4697016" cy="1974057"/>
          </a:xfrm>
          <a:prstGeom prst="rect">
            <a:avLst/>
          </a:prstGeom>
          <a:ln w="12700">
            <a:miter lim="400000"/>
          </a:ln>
        </p:spPr>
      </p:pic>
      <p:grpSp>
        <p:nvGrpSpPr>
          <p:cNvPr id="643" name="Rectangle 5"/>
          <p:cNvGrpSpPr/>
          <p:nvPr/>
        </p:nvGrpSpPr>
        <p:grpSpPr>
          <a:xfrm>
            <a:off x="2394347" y="665560"/>
            <a:ext cx="4505326" cy="1152526"/>
            <a:chOff x="0" y="0"/>
            <a:chExt cx="4505325" cy="1152525"/>
          </a:xfrm>
        </p:grpSpPr>
        <p:sp>
          <p:nvSpPr>
            <p:cNvPr id="641" name="Rectangle"/>
            <p:cNvSpPr/>
            <p:nvPr/>
          </p:nvSpPr>
          <p:spPr>
            <a:xfrm>
              <a:off x="0" y="0"/>
              <a:ext cx="4505325" cy="1152525"/>
            </a:xfrm>
            <a:prstGeom prst="rect">
              <a:avLst/>
            </a:prstGeom>
            <a:blipFill rotWithShape="1">
              <a:blip r:embed="rId3"/>
              <a:srcRect l="0" t="0" r="0" b="0"/>
              <a:tile tx="0" ty="0" sx="100000" sy="100000" flip="none" algn="tl"/>
            </a:blipFill>
            <a:ln w="57150" cap="flat">
              <a:solidFill>
                <a:srgbClr val="008000"/>
              </a:solidFill>
              <a:prstDash val="solid"/>
              <a:miter lim="800000"/>
            </a:ln>
            <a:effectLst/>
          </p:spPr>
          <p:txBody>
            <a:bodyPr wrap="square" lIns="45719" tIns="45719" rIns="45719" bIns="45719" numCol="1" anchor="ctr">
              <a:noAutofit/>
            </a:bodyPr>
            <a:lstStyle/>
            <a:p>
              <a:pPr>
                <a:defRPr sz="3200">
                  <a:solidFill>
                    <a:srgbClr val="E91D63"/>
                  </a:solidFill>
                </a:defRPr>
              </a:pPr>
            </a:p>
          </p:txBody>
        </p:sp>
        <p:sp>
          <p:nvSpPr>
            <p:cNvPr id="642" name="Bills  are  crowded  with  numbers  and…"/>
            <p:cNvSpPr txBox="1"/>
            <p:nvPr/>
          </p:nvSpPr>
          <p:spPr>
            <a:xfrm>
              <a:off x="74294" y="881"/>
              <a:ext cx="4393517" cy="11507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defRPr b="1" sz="1800">
                  <a:solidFill>
                    <a:srgbClr val="FF0000"/>
                  </a:solidFill>
                </a:defRPr>
              </a:pPr>
              <a:r>
                <a:t>Bills  are  crowded  with  numbers  and</a:t>
              </a:r>
              <a:endParaRPr sz="3200">
                <a:solidFill>
                  <a:srgbClr val="E91D63"/>
                </a:solidFill>
              </a:endParaRPr>
            </a:p>
            <a:p>
              <a:pPr>
                <a:defRPr b="1" sz="1800">
                  <a:solidFill>
                    <a:srgbClr val="FF0000"/>
                  </a:solidFill>
                </a:defRPr>
              </a:pPr>
              <a:r>
                <a:t>letters that help</a:t>
              </a:r>
              <a:r>
                <a:rPr sz="1500"/>
                <a:t> the  </a:t>
              </a:r>
              <a:r>
                <a:t>U.S. Treasury track</a:t>
              </a:r>
              <a:endParaRPr sz="3200">
                <a:solidFill>
                  <a:srgbClr val="E91D63"/>
                </a:solidFill>
              </a:endParaRPr>
            </a:p>
            <a:p>
              <a:pPr>
                <a:defRPr b="1" sz="1800">
                  <a:solidFill>
                    <a:srgbClr val="FF0000"/>
                  </a:solidFill>
                </a:defRPr>
              </a:pPr>
              <a:r>
                <a:t>printing errors &amp; authenticate currency.</a:t>
              </a:r>
              <a:endParaRPr sz="3200">
                <a:solidFill>
                  <a:srgbClr val="E91D63"/>
                </a:solidFill>
              </a:endParaRPr>
            </a:p>
            <a:p>
              <a:pPr>
                <a:defRPr b="1" sz="1800">
                  <a:solidFill>
                    <a:srgbClr val="FF0000"/>
                  </a:solidFill>
                </a:defRPr>
              </a:pPr>
              <a:r>
                <a:t>Here’s  what  many  of  them  mean:</a:t>
              </a:r>
            </a:p>
          </p:txBody>
        </p:sp>
      </p:grpSp>
      <p:sp>
        <p:nvSpPr>
          <p:cNvPr id="644" name="Rectangle 6"/>
          <p:cNvSpPr txBox="1"/>
          <p:nvPr/>
        </p:nvSpPr>
        <p:spPr>
          <a:xfrm>
            <a:off x="4759405" y="4317815"/>
            <a:ext cx="2178929" cy="36668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b="1" sz="1000">
                <a:solidFill>
                  <a:srgbClr val="008000"/>
                </a:solidFill>
                <a:effectLst>
                  <a:outerShdw sx="100000" sy="100000" kx="0" ky="0" algn="b" rotWithShape="0" blurRad="38100" dist="38100" dir="2700000">
                    <a:srgbClr val="C0C0C0"/>
                  </a:outerShdw>
                </a:effectLst>
              </a:defRPr>
            </a:pPr>
            <a:r>
              <a:t>Number corresponds to letter in </a:t>
            </a:r>
          </a:p>
          <a:p>
            <a:pPr>
              <a:defRPr b="1" sz="1000">
                <a:solidFill>
                  <a:srgbClr val="008000"/>
                </a:solidFill>
                <a:effectLst>
                  <a:outerShdw sx="100000" sy="100000" kx="0" ky="0" algn="b" rotWithShape="0" blurRad="38100" dist="38100" dir="2700000">
                    <a:srgbClr val="C0C0C0"/>
                  </a:outerShdw>
                </a:effectLst>
              </a:defRPr>
            </a:pPr>
            <a:r>
              <a:t>circle indicating issuing Fed bank.</a:t>
            </a:r>
          </a:p>
        </p:txBody>
      </p:sp>
      <p:sp>
        <p:nvSpPr>
          <p:cNvPr id="645" name="Rectangle 7"/>
          <p:cNvSpPr txBox="1"/>
          <p:nvPr/>
        </p:nvSpPr>
        <p:spPr>
          <a:xfrm>
            <a:off x="1606629" y="4507720"/>
            <a:ext cx="1529729" cy="36668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b="1" sz="1000">
                <a:solidFill>
                  <a:srgbClr val="008000"/>
                </a:solidFill>
                <a:effectLst>
                  <a:outerShdw sx="100000" sy="100000" kx="0" ky="0" algn="b" rotWithShape="0" blurRad="38100" dist="38100" dir="2700000">
                    <a:srgbClr val="C0C0C0"/>
                  </a:outerShdw>
                </a:effectLst>
              </a:defRPr>
            </a:pPr>
            <a:r>
              <a:t>First letter corresponds</a:t>
            </a:r>
          </a:p>
          <a:p>
            <a:pPr>
              <a:defRPr b="1" sz="1000">
                <a:solidFill>
                  <a:srgbClr val="008000"/>
                </a:solidFill>
                <a:effectLst>
                  <a:outerShdw sx="100000" sy="100000" kx="0" ky="0" algn="b" rotWithShape="0" blurRad="38100" dist="38100" dir="2700000">
                    <a:srgbClr val="C0C0C0"/>
                  </a:outerShdw>
                </a:effectLst>
              </a:defRPr>
            </a:pPr>
            <a:r>
              <a:t>to issuing Fed bank</a:t>
            </a:r>
          </a:p>
        </p:txBody>
      </p:sp>
      <p:sp>
        <p:nvSpPr>
          <p:cNvPr id="646" name="Rectangle 8"/>
          <p:cNvSpPr txBox="1"/>
          <p:nvPr/>
        </p:nvSpPr>
        <p:spPr>
          <a:xfrm>
            <a:off x="3397330" y="3918360"/>
            <a:ext cx="1798053" cy="36668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b="1" sz="1000">
                <a:solidFill>
                  <a:srgbClr val="008000"/>
                </a:solidFill>
                <a:effectLst>
                  <a:outerShdw sx="100000" sy="100000" kx="0" ky="0" algn="b" rotWithShape="0" blurRad="38100" dist="38100" dir="2700000">
                    <a:srgbClr val="C0C0C0"/>
                  </a:outerShdw>
                </a:effectLst>
              </a:defRPr>
            </a:pPr>
            <a:r>
              <a:t>Last letter tells how many </a:t>
            </a:r>
          </a:p>
          <a:p>
            <a:pPr>
              <a:defRPr b="1" sz="1000">
                <a:solidFill>
                  <a:srgbClr val="008000"/>
                </a:solidFill>
                <a:effectLst>
                  <a:outerShdw sx="100000" sy="100000" kx="0" ky="0" algn="b" rotWithShape="0" blurRad="38100" dist="38100" dir="2700000">
                    <a:srgbClr val="C0C0C0"/>
                  </a:outerShdw>
                </a:effectLst>
              </a:defRPr>
            </a:pPr>
            <a:r>
              <a:t>times serial number has run</a:t>
            </a:r>
          </a:p>
        </p:txBody>
      </p:sp>
      <p:sp>
        <p:nvSpPr>
          <p:cNvPr id="647" name="Line 9"/>
          <p:cNvSpPr/>
          <p:nvPr/>
        </p:nvSpPr>
        <p:spPr>
          <a:xfrm flipV="1">
            <a:off x="2306242" y="2880122"/>
            <a:ext cx="1069181" cy="290514"/>
          </a:xfrm>
          <a:prstGeom prst="line">
            <a:avLst/>
          </a:prstGeom>
          <a:ln w="57150">
            <a:solidFill>
              <a:srgbClr val="008000"/>
            </a:solidFill>
            <a:tailEnd type="stealth"/>
          </a:ln>
        </p:spPr>
        <p:txBody>
          <a:bodyPr lIns="45719" rIns="45719"/>
          <a:lstStyle/>
          <a:p>
            <a:pPr/>
          </a:p>
        </p:txBody>
      </p:sp>
      <p:sp>
        <p:nvSpPr>
          <p:cNvPr id="648" name="Line 10"/>
          <p:cNvSpPr/>
          <p:nvPr/>
        </p:nvSpPr>
        <p:spPr>
          <a:xfrm flipH="1" flipV="1">
            <a:off x="6340078" y="3493295"/>
            <a:ext cx="586979" cy="817960"/>
          </a:xfrm>
          <a:prstGeom prst="line">
            <a:avLst/>
          </a:prstGeom>
          <a:ln w="57150">
            <a:solidFill>
              <a:srgbClr val="008000"/>
            </a:solidFill>
            <a:tailEnd type="stealth"/>
          </a:ln>
        </p:spPr>
        <p:txBody>
          <a:bodyPr lIns="45719" rIns="45719"/>
          <a:lstStyle/>
          <a:p>
            <a:pPr/>
          </a:p>
        </p:txBody>
      </p:sp>
      <p:sp>
        <p:nvSpPr>
          <p:cNvPr id="649" name="Line 11"/>
          <p:cNvSpPr/>
          <p:nvPr/>
        </p:nvSpPr>
        <p:spPr>
          <a:xfrm flipV="1">
            <a:off x="5497115" y="2622948"/>
            <a:ext cx="719140" cy="1316832"/>
          </a:xfrm>
          <a:prstGeom prst="line">
            <a:avLst/>
          </a:prstGeom>
          <a:ln w="57150">
            <a:solidFill>
              <a:srgbClr val="008000"/>
            </a:solidFill>
            <a:tailEnd type="stealth"/>
          </a:ln>
        </p:spPr>
        <p:txBody>
          <a:bodyPr lIns="45719" rIns="45719"/>
          <a:lstStyle/>
          <a:p>
            <a:pPr/>
          </a:p>
        </p:txBody>
      </p:sp>
      <p:sp>
        <p:nvSpPr>
          <p:cNvPr id="650" name="Line 12"/>
          <p:cNvSpPr/>
          <p:nvPr/>
        </p:nvSpPr>
        <p:spPr>
          <a:xfrm flipV="1">
            <a:off x="2231231" y="3320653"/>
            <a:ext cx="696517" cy="1218010"/>
          </a:xfrm>
          <a:prstGeom prst="line">
            <a:avLst/>
          </a:prstGeom>
          <a:ln w="57150">
            <a:solidFill>
              <a:srgbClr val="008000"/>
            </a:solidFill>
            <a:tailEnd type="stealth"/>
          </a:ln>
        </p:spPr>
        <p:txBody>
          <a:bodyPr lIns="45719" rIns="45719"/>
          <a:lstStyle/>
          <a:p>
            <a:pPr/>
          </a:p>
        </p:txBody>
      </p:sp>
      <p:pic>
        <p:nvPicPr>
          <p:cNvPr id="651" name="Did 3542.wav" descr="Did 3542.wav"/>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143000" y="4914900"/>
            <a:ext cx="1" cy="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638"/>
                                        </p:tgtEl>
                                        <p:attrNameLst>
                                          <p:attrName>style.visibility</p:attrName>
                                        </p:attrNameLst>
                                      </p:cBhvr>
                                      <p:to>
                                        <p:strVal val="visible"/>
                                      </p:to>
                                    </p:set>
                                    <p:animEffect filter="fade" transition="in">
                                      <p:cBhvr>
                                        <p:cTn id="7" dur="500"/>
                                        <p:tgtEl>
                                          <p:spTgt spid="638"/>
                                        </p:tgtEl>
                                      </p:cBhvr>
                                    </p:animEffect>
                                  </p:childTnLst>
                                </p:cTn>
                              </p:par>
                            </p:childTnLst>
                          </p:cTn>
                        </p:par>
                        <p:par>
                          <p:cTn id="8" fill="hold">
                            <p:stCondLst>
                              <p:cond delay="500"/>
                            </p:stCondLst>
                            <p:childTnLst>
                              <p:par>
                                <p:cTn id="9" presetClass="entr" nodeType="afterEffect" presetSubtype="16" presetID="23" grpId="2" fill="hold">
                                  <p:stCondLst>
                                    <p:cond delay="0"/>
                                  </p:stCondLst>
                                  <p:iterate type="el" backwards="0">
                                    <p:tmAbs val="0"/>
                                  </p:iterate>
                                  <p:childTnLst>
                                    <p:set>
                                      <p:cBhvr>
                                        <p:cTn id="10" fill="hold"/>
                                        <p:tgtEl>
                                          <p:spTgt spid="643"/>
                                        </p:tgtEl>
                                        <p:attrNameLst>
                                          <p:attrName>style.visibility</p:attrName>
                                        </p:attrNameLst>
                                      </p:cBhvr>
                                      <p:to>
                                        <p:strVal val="visible"/>
                                      </p:to>
                                    </p:set>
                                    <p:anim calcmode="lin" valueType="num">
                                      <p:cBhvr>
                                        <p:cTn id="11" dur="500" fill="hold"/>
                                        <p:tgtEl>
                                          <p:spTgt spid="643"/>
                                        </p:tgtEl>
                                        <p:attrNameLst>
                                          <p:attrName>ppt_w</p:attrName>
                                        </p:attrNameLst>
                                      </p:cBhvr>
                                      <p:tavLst>
                                        <p:tav tm="0">
                                          <p:val>
                                            <p:fltVal val="0"/>
                                          </p:val>
                                        </p:tav>
                                        <p:tav tm="100000">
                                          <p:val>
                                            <p:strVal val="#ppt_w"/>
                                          </p:val>
                                        </p:tav>
                                      </p:tavLst>
                                    </p:anim>
                                    <p:anim calcmode="lin" valueType="num">
                                      <p:cBhvr>
                                        <p:cTn id="12" dur="500" fill="hold"/>
                                        <p:tgtEl>
                                          <p:spTgt spid="64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Class="mediacall" nodeType="afterEffect" presetSubtype="0" presetID="1" grpId="3" fill="hold">
                                  <p:stCondLst>
                                    <p:cond delay="0"/>
                                  </p:stCondLst>
                                  <p:childTnLst>
                                    <p:cmd type="call" cmd="playFrom(0.0)">
                                      <p:cBhvr>
                                        <p:cTn id="15" dur="5947" fill="hold"/>
                                        <p:tgtEl>
                                          <p:spTgt spid="651"/>
                                        </p:tgtEl>
                                      </p:cBhvr>
                                    </p:cmd>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4" fill="hold">
                                  <p:stCondLst>
                                    <p:cond delay="0"/>
                                  </p:stCondLst>
                                  <p:iterate type="el" backwards="0">
                                    <p:tmAbs val="0"/>
                                  </p:iterate>
                                  <p:childTnLst>
                                    <p:set>
                                      <p:cBhvr>
                                        <p:cTn id="19" fill="hold"/>
                                        <p:tgtEl>
                                          <p:spTgt spid="639"/>
                                        </p:tgtEl>
                                        <p:attrNameLst>
                                          <p:attrName>style.visibility</p:attrName>
                                        </p:attrNameLst>
                                      </p:cBhvr>
                                      <p:to>
                                        <p:strVal val="visible"/>
                                      </p:to>
                                    </p:set>
                                    <p:animEffect filter="fade" transition="in">
                                      <p:cBhvr>
                                        <p:cTn id="20" dur="500"/>
                                        <p:tgtEl>
                                          <p:spTgt spid="639"/>
                                        </p:tgtEl>
                                      </p:cBhvr>
                                    </p:animEffect>
                                  </p:childTnLst>
                                </p:cTn>
                              </p:par>
                            </p:childTnLst>
                          </p:cTn>
                        </p:par>
                        <p:par>
                          <p:cTn id="21" fill="hold">
                            <p:stCondLst>
                              <p:cond delay="500"/>
                            </p:stCondLst>
                            <p:childTnLst>
                              <p:par>
                                <p:cTn id="22" presetClass="entr" nodeType="afterEffect" presetSubtype="4" presetID="22" grpId="5" fill="hold">
                                  <p:stCondLst>
                                    <p:cond delay="0"/>
                                  </p:stCondLst>
                                  <p:iterate type="el" backwards="0">
                                    <p:tmAbs val="0"/>
                                  </p:iterate>
                                  <p:childTnLst>
                                    <p:set>
                                      <p:cBhvr>
                                        <p:cTn id="23" fill="hold"/>
                                        <p:tgtEl>
                                          <p:spTgt spid="647"/>
                                        </p:tgtEl>
                                        <p:attrNameLst>
                                          <p:attrName>style.visibility</p:attrName>
                                        </p:attrNameLst>
                                      </p:cBhvr>
                                      <p:to>
                                        <p:strVal val="visible"/>
                                      </p:to>
                                    </p:set>
                                    <p:animEffect filter="wipe(down)" transition="in">
                                      <p:cBhvr>
                                        <p:cTn id="24" dur="500"/>
                                        <p:tgtEl>
                                          <p:spTgt spid="647"/>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6" fill="hold">
                                  <p:stCondLst>
                                    <p:cond delay="0"/>
                                  </p:stCondLst>
                                  <p:iterate type="el" backwards="0">
                                    <p:tmAbs val="0"/>
                                  </p:iterate>
                                  <p:childTnLst>
                                    <p:set>
                                      <p:cBhvr>
                                        <p:cTn id="28" fill="hold"/>
                                        <p:tgtEl>
                                          <p:spTgt spid="645"/>
                                        </p:tgtEl>
                                        <p:attrNameLst>
                                          <p:attrName>style.visibility</p:attrName>
                                        </p:attrNameLst>
                                      </p:cBhvr>
                                      <p:to>
                                        <p:strVal val="visible"/>
                                      </p:to>
                                    </p:set>
                                    <p:anim calcmode="lin" valueType="num">
                                      <p:cBhvr>
                                        <p:cTn id="29" dur="500" fill="hold"/>
                                        <p:tgtEl>
                                          <p:spTgt spid="645"/>
                                        </p:tgtEl>
                                        <p:attrNameLst>
                                          <p:attrName>ppt_w</p:attrName>
                                        </p:attrNameLst>
                                      </p:cBhvr>
                                      <p:tavLst>
                                        <p:tav tm="0">
                                          <p:val>
                                            <p:fltVal val="0"/>
                                          </p:val>
                                        </p:tav>
                                        <p:tav tm="100000">
                                          <p:val>
                                            <p:strVal val="#ppt_w"/>
                                          </p:val>
                                        </p:tav>
                                      </p:tavLst>
                                    </p:anim>
                                    <p:anim calcmode="lin" valueType="num">
                                      <p:cBhvr>
                                        <p:cTn id="30" dur="500" fill="hold"/>
                                        <p:tgtEl>
                                          <p:spTgt spid="645"/>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Class="entr" nodeType="afterEffect" presetSubtype="4" presetID="22" grpId="7" fill="hold">
                                  <p:stCondLst>
                                    <p:cond delay="0"/>
                                  </p:stCondLst>
                                  <p:iterate type="el" backwards="0">
                                    <p:tmAbs val="0"/>
                                  </p:iterate>
                                  <p:childTnLst>
                                    <p:set>
                                      <p:cBhvr>
                                        <p:cTn id="33" fill="hold"/>
                                        <p:tgtEl>
                                          <p:spTgt spid="650"/>
                                        </p:tgtEl>
                                        <p:attrNameLst>
                                          <p:attrName>style.visibility</p:attrName>
                                        </p:attrNameLst>
                                      </p:cBhvr>
                                      <p:to>
                                        <p:strVal val="visible"/>
                                      </p:to>
                                    </p:set>
                                    <p:animEffect filter="wipe(down)" transition="in">
                                      <p:cBhvr>
                                        <p:cTn id="34" dur="500"/>
                                        <p:tgtEl>
                                          <p:spTgt spid="650"/>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16" presetID="23" grpId="8" fill="hold">
                                  <p:stCondLst>
                                    <p:cond delay="0"/>
                                  </p:stCondLst>
                                  <p:iterate type="el" backwards="0">
                                    <p:tmAbs val="0"/>
                                  </p:iterate>
                                  <p:childTnLst>
                                    <p:set>
                                      <p:cBhvr>
                                        <p:cTn id="38" fill="hold"/>
                                        <p:tgtEl>
                                          <p:spTgt spid="644"/>
                                        </p:tgtEl>
                                        <p:attrNameLst>
                                          <p:attrName>style.visibility</p:attrName>
                                        </p:attrNameLst>
                                      </p:cBhvr>
                                      <p:to>
                                        <p:strVal val="visible"/>
                                      </p:to>
                                    </p:set>
                                    <p:anim calcmode="lin" valueType="num">
                                      <p:cBhvr>
                                        <p:cTn id="39" dur="500" fill="hold"/>
                                        <p:tgtEl>
                                          <p:spTgt spid="644"/>
                                        </p:tgtEl>
                                        <p:attrNameLst>
                                          <p:attrName>ppt_w</p:attrName>
                                        </p:attrNameLst>
                                      </p:cBhvr>
                                      <p:tavLst>
                                        <p:tav tm="0">
                                          <p:val>
                                            <p:fltVal val="0"/>
                                          </p:val>
                                        </p:tav>
                                        <p:tav tm="100000">
                                          <p:val>
                                            <p:strVal val="#ppt_w"/>
                                          </p:val>
                                        </p:tav>
                                      </p:tavLst>
                                    </p:anim>
                                    <p:anim calcmode="lin" valueType="num">
                                      <p:cBhvr>
                                        <p:cTn id="40" dur="500" fill="hold"/>
                                        <p:tgtEl>
                                          <p:spTgt spid="644"/>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Class="entr" nodeType="afterEffect" presetSubtype="4" presetID="22" grpId="9" fill="hold">
                                  <p:stCondLst>
                                    <p:cond delay="0"/>
                                  </p:stCondLst>
                                  <p:iterate type="el" backwards="0">
                                    <p:tmAbs val="0"/>
                                  </p:iterate>
                                  <p:childTnLst>
                                    <p:set>
                                      <p:cBhvr>
                                        <p:cTn id="43" fill="hold"/>
                                        <p:tgtEl>
                                          <p:spTgt spid="648"/>
                                        </p:tgtEl>
                                        <p:attrNameLst>
                                          <p:attrName>style.visibility</p:attrName>
                                        </p:attrNameLst>
                                      </p:cBhvr>
                                      <p:to>
                                        <p:strVal val="visible"/>
                                      </p:to>
                                    </p:set>
                                    <p:animEffect filter="wipe(down)" transition="in">
                                      <p:cBhvr>
                                        <p:cTn id="44" dur="500"/>
                                        <p:tgtEl>
                                          <p:spTgt spid="648"/>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10" fill="hold">
                                  <p:stCondLst>
                                    <p:cond delay="0"/>
                                  </p:stCondLst>
                                  <p:iterate type="el" backwards="0">
                                    <p:tmAbs val="0"/>
                                  </p:iterate>
                                  <p:childTnLst>
                                    <p:set>
                                      <p:cBhvr>
                                        <p:cTn id="48" fill="hold"/>
                                        <p:tgtEl>
                                          <p:spTgt spid="646"/>
                                        </p:tgtEl>
                                        <p:attrNameLst>
                                          <p:attrName>style.visibility</p:attrName>
                                        </p:attrNameLst>
                                      </p:cBhvr>
                                      <p:to>
                                        <p:strVal val="visible"/>
                                      </p:to>
                                    </p:set>
                                    <p:anim calcmode="lin" valueType="num">
                                      <p:cBhvr>
                                        <p:cTn id="49" dur="500" fill="hold"/>
                                        <p:tgtEl>
                                          <p:spTgt spid="646"/>
                                        </p:tgtEl>
                                        <p:attrNameLst>
                                          <p:attrName>ppt_w</p:attrName>
                                        </p:attrNameLst>
                                      </p:cBhvr>
                                      <p:tavLst>
                                        <p:tav tm="0">
                                          <p:val>
                                            <p:fltVal val="0"/>
                                          </p:val>
                                        </p:tav>
                                        <p:tav tm="100000">
                                          <p:val>
                                            <p:strVal val="#ppt_w"/>
                                          </p:val>
                                        </p:tav>
                                      </p:tavLst>
                                    </p:anim>
                                    <p:anim calcmode="lin" valueType="num">
                                      <p:cBhvr>
                                        <p:cTn id="50" dur="500" fill="hold"/>
                                        <p:tgtEl>
                                          <p:spTgt spid="646"/>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Class="entr" nodeType="afterEffect" presetSubtype="4" presetID="22" grpId="11" fill="hold">
                                  <p:stCondLst>
                                    <p:cond delay="0"/>
                                  </p:stCondLst>
                                  <p:iterate type="el" backwards="0">
                                    <p:tmAbs val="0"/>
                                  </p:iterate>
                                  <p:childTnLst>
                                    <p:set>
                                      <p:cBhvr>
                                        <p:cTn id="53" fill="hold"/>
                                        <p:tgtEl>
                                          <p:spTgt spid="649"/>
                                        </p:tgtEl>
                                        <p:attrNameLst>
                                          <p:attrName>style.visibility</p:attrName>
                                        </p:attrNameLst>
                                      </p:cBhvr>
                                      <p:to>
                                        <p:strVal val="visible"/>
                                      </p:to>
                                    </p:set>
                                    <p:animEffect filter="wipe(down)" transition="in">
                                      <p:cBhvr>
                                        <p:cTn id="54" dur="5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50000">
                <p:cTn id="55" fill="hold" display="0">
                  <p:stCondLst>
                    <p:cond delay="indefinite"/>
                  </p:stCondLst>
                </p:cTn>
                <p:tgtEl>
                  <p:spTgt spid="651"/>
                </p:tgtEl>
              </p:cMediaNode>
            </p:audio>
          </p:childTnLst>
        </p:cTn>
      </p:par>
    </p:tnLst>
    <p:bldLst>
      <p:bldP build="whole" bldLvl="1" animBg="1" rev="0" advAuto="0" spid="647" grpId="5"/>
      <p:bldP build="whole" bldLvl="1" animBg="1" rev="0" advAuto="0" spid="650" grpId="7"/>
      <p:bldP build="whole" bldLvl="1" animBg="1" rev="0" advAuto="0" spid="646" grpId="10"/>
      <p:bldP build="whole" bldLvl="1" animBg="1" rev="0" advAuto="0" spid="638" grpId="1"/>
      <p:bldP build="whole" bldLvl="1" animBg="1" rev="0" advAuto="0" spid="644" grpId="8"/>
      <p:bldP build="whole" bldLvl="1" animBg="1" rev="0" advAuto="0" spid="648" grpId="9"/>
      <p:bldP build="whole" bldLvl="1" animBg="1" rev="0" advAuto="0" spid="645" grpId="6"/>
      <p:bldP build="whole" bldLvl="1" animBg="1" rev="0" advAuto="0" spid="649" grpId="11"/>
      <p:bldP build="whole" bldLvl="1" animBg="1" rev="0" advAuto="0" spid="643" grpId="2"/>
      <p:bldP build="whole" bldLvl="1" animBg="1" rev="0" advAuto="0" spid="639" grpId="4"/>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0" name="Google Shape;239;p45"/>
          <p:cNvSpPr txBox="1"/>
          <p:nvPr>
            <p:ph type="title"/>
          </p:nvPr>
        </p:nvSpPr>
        <p:spPr>
          <a:xfrm>
            <a:off x="430800" y="159392"/>
            <a:ext cx="8282400" cy="2109000"/>
          </a:xfrm>
          <a:prstGeom prst="rect">
            <a:avLst/>
          </a:prstGeom>
        </p:spPr>
        <p:txBody>
          <a:bodyPr/>
          <a:lstStyle/>
          <a:p>
            <a:pPr/>
            <a:r>
              <a:t>Any Questions? </a:t>
            </a:r>
          </a:p>
        </p:txBody>
      </p:sp>
      <p:sp>
        <p:nvSpPr>
          <p:cNvPr id="851" name="Google Shape;241;p45"/>
          <p:cNvSpPr txBox="1"/>
          <p:nvPr>
            <p:ph type="body" sz="quarter" idx="1"/>
          </p:nvPr>
        </p:nvSpPr>
        <p:spPr>
          <a:xfrm>
            <a:off x="5081151" y="4556274"/>
            <a:ext cx="4700401" cy="511801"/>
          </a:xfrm>
          <a:prstGeom prst="rect">
            <a:avLst/>
          </a:prstGeom>
        </p:spPr>
        <p:txBody>
          <a:bodyPr/>
          <a:lstStyle/>
          <a:p>
            <a:pPr marL="0" indent="0" defTabSz="539495">
              <a:defRPr sz="825"/>
            </a:pPr>
            <a:r>
              <a:t>mcee.umn.edu |</a:t>
            </a:r>
            <a:r>
              <a:rPr sz="2124"/>
              <a:t> </a:t>
            </a:r>
            <a:r>
              <a:rPr u="sng">
                <a:solidFill>
                  <a:schemeClr val="accent5"/>
                </a:solidFill>
                <a:uFill>
                  <a:solidFill>
                    <a:schemeClr val="accent5"/>
                  </a:solidFill>
                </a:uFill>
                <a:hlinkClick r:id="rId2" invalidUrl="" action="" tgtFrame="" tooltip="" history="1" highlightClick="0" endSnd="0"/>
              </a:rPr>
              <a:t>mcee@umn.edu</a:t>
            </a:r>
            <a:r>
              <a:t> | 612.625.3727</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3" name="Google Shape;239;p45"/>
          <p:cNvSpPr txBox="1"/>
          <p:nvPr>
            <p:ph type="title"/>
          </p:nvPr>
        </p:nvSpPr>
        <p:spPr>
          <a:xfrm>
            <a:off x="411175" y="644301"/>
            <a:ext cx="8282400" cy="2109000"/>
          </a:xfrm>
          <a:prstGeom prst="rect">
            <a:avLst/>
          </a:prstGeom>
        </p:spPr>
        <p:txBody>
          <a:bodyPr/>
          <a:lstStyle/>
          <a:p>
            <a:pPr/>
            <a:r>
              <a:t>Thank You</a:t>
            </a:r>
          </a:p>
        </p:txBody>
      </p:sp>
      <p:sp>
        <p:nvSpPr>
          <p:cNvPr id="854" name="Google Shape;240;p45"/>
          <p:cNvSpPr txBox="1"/>
          <p:nvPr>
            <p:ph type="body" sz="half" idx="1"/>
          </p:nvPr>
        </p:nvSpPr>
        <p:spPr>
          <a:xfrm>
            <a:off x="411175" y="3175612"/>
            <a:ext cx="8282400" cy="1260601"/>
          </a:xfrm>
          <a:prstGeom prst="rect">
            <a:avLst/>
          </a:prstGeom>
        </p:spPr>
        <p:txBody>
          <a:bodyPr/>
          <a:lstStyle>
            <a:lvl1pPr marL="0" indent="0" defTabSz="905255">
              <a:defRPr sz="3564"/>
            </a:lvl1pPr>
          </a:lstStyle>
          <a:p>
            <a:pPr/>
            <a:r>
              <a:t>James Redelsheimer | jred40@gmail.com</a:t>
            </a:r>
          </a:p>
        </p:txBody>
      </p:sp>
      <p:sp>
        <p:nvSpPr>
          <p:cNvPr id="855" name="Google Shape;241;p45"/>
          <p:cNvSpPr txBox="1"/>
          <p:nvPr/>
        </p:nvSpPr>
        <p:spPr>
          <a:xfrm>
            <a:off x="5081151" y="4556274"/>
            <a:ext cx="4700401" cy="511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p>
            <a:pPr algn="ctr" defTabSz="539495">
              <a:defRPr sz="825">
                <a:solidFill>
                  <a:srgbClr val="424242"/>
                </a:solidFill>
                <a:latin typeface="Oswald"/>
                <a:ea typeface="Oswald"/>
                <a:cs typeface="Oswald"/>
                <a:sym typeface="Oswald"/>
              </a:defRPr>
            </a:pPr>
            <a:r>
              <a:t>mcee.umn.edu |</a:t>
            </a:r>
            <a:r>
              <a:rPr sz="2124"/>
              <a:t> </a:t>
            </a:r>
            <a:r>
              <a:rPr u="sng">
                <a:solidFill>
                  <a:schemeClr val="accent5"/>
                </a:solidFill>
                <a:uFill>
                  <a:solidFill>
                    <a:schemeClr val="accent5"/>
                  </a:solidFill>
                </a:uFill>
                <a:hlinkClick r:id="rId2" invalidUrl="" action="" tgtFrame="" tooltip="" history="1" highlightClick="0" endSnd="0"/>
              </a:rPr>
              <a:t>mcee@umn.edu</a:t>
            </a:r>
            <a:r>
              <a:t> | 612.625.3727</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Title 1"/>
          <p:cNvSpPr txBox="1"/>
          <p:nvPr>
            <p:ph type="title"/>
          </p:nvPr>
        </p:nvSpPr>
        <p:spPr>
          <a:xfrm>
            <a:off x="858981" y="0"/>
            <a:ext cx="7772401" cy="857250"/>
          </a:xfrm>
          <a:prstGeom prst="rect">
            <a:avLst/>
          </a:prstGeom>
        </p:spPr>
        <p:txBody>
          <a:bodyPr/>
          <a:lstStyle/>
          <a:p>
            <a:pPr/>
            <a:r>
              <a:t>Federal Reserve Districts</a:t>
            </a:r>
          </a:p>
        </p:txBody>
      </p:sp>
      <p:sp>
        <p:nvSpPr>
          <p:cNvPr id="654" name="Content Placeholder 2"/>
          <p:cNvSpPr txBox="1"/>
          <p:nvPr>
            <p:ph type="body" idx="1"/>
          </p:nvPr>
        </p:nvSpPr>
        <p:spPr>
          <a:prstGeom prst="rect">
            <a:avLst/>
          </a:prstGeom>
        </p:spPr>
        <p:txBody>
          <a:bodyPr/>
          <a:lstStyle/>
          <a:p>
            <a:pPr/>
          </a:p>
        </p:txBody>
      </p:sp>
      <p:pic>
        <p:nvPicPr>
          <p:cNvPr id="655" name="Picture 2" descr="Picture 2"/>
          <p:cNvPicPr>
            <a:picLocks noChangeAspect="1"/>
          </p:cNvPicPr>
          <p:nvPr/>
        </p:nvPicPr>
        <p:blipFill>
          <a:blip r:embed="rId2">
            <a:extLst/>
          </a:blip>
          <a:stretch>
            <a:fillRect/>
          </a:stretch>
        </p:blipFill>
        <p:spPr>
          <a:xfrm>
            <a:off x="1021923" y="634298"/>
            <a:ext cx="6780612" cy="41148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Title 1"/>
          <p:cNvSpPr txBox="1"/>
          <p:nvPr>
            <p:ph type="title"/>
          </p:nvPr>
        </p:nvSpPr>
        <p:spPr>
          <a:xfrm>
            <a:off x="311699" y="372500"/>
            <a:ext cx="8520602" cy="733501"/>
          </a:xfrm>
          <a:prstGeom prst="rect">
            <a:avLst/>
          </a:prstGeom>
        </p:spPr>
        <p:txBody>
          <a:bodyPr/>
          <a:lstStyle/>
          <a:p>
            <a:pPr/>
          </a:p>
        </p:txBody>
      </p:sp>
      <p:pic>
        <p:nvPicPr>
          <p:cNvPr id="658" name="Picture 4" descr="Picture 4"/>
          <p:cNvPicPr>
            <a:picLocks noChangeAspect="1"/>
          </p:cNvPicPr>
          <p:nvPr/>
        </p:nvPicPr>
        <p:blipFill>
          <a:blip r:embed="rId2">
            <a:extLst/>
          </a:blip>
          <a:stretch>
            <a:fillRect/>
          </a:stretch>
        </p:blipFill>
        <p:spPr>
          <a:xfrm>
            <a:off x="2219607" y="0"/>
            <a:ext cx="4922887" cy="492529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60" name="Google Shape;249;p34"/>
          <p:cNvSpPr txBox="1"/>
          <p:nvPr>
            <p:ph type="title"/>
          </p:nvPr>
        </p:nvSpPr>
        <p:spPr>
          <a:xfrm>
            <a:off x="1403404" y="142968"/>
            <a:ext cx="6404778" cy="857251"/>
          </a:xfrm>
          <a:prstGeom prst="rect">
            <a:avLst/>
          </a:prstGeom>
        </p:spPr>
        <p:txBody>
          <a:bodyPr lIns="68568" tIns="68568" rIns="68568" bIns="68568"/>
          <a:lstStyle>
            <a:lvl1pPr defTabSz="722376">
              <a:defRPr b="1" sz="2528"/>
            </a:lvl1pPr>
          </a:lstStyle>
          <a:p>
            <a:pPr/>
            <a:r>
              <a:t>Why do some coins have those little lines around the edges?</a:t>
            </a:r>
          </a:p>
        </p:txBody>
      </p:sp>
      <p:sp>
        <p:nvSpPr>
          <p:cNvPr id="661" name="Google Shape;250;p34"/>
          <p:cNvSpPr txBox="1"/>
          <p:nvPr>
            <p:ph type="body" sz="half" idx="1"/>
          </p:nvPr>
        </p:nvSpPr>
        <p:spPr>
          <a:xfrm>
            <a:off x="341907" y="1274080"/>
            <a:ext cx="5135344" cy="3297826"/>
          </a:xfrm>
          <a:prstGeom prst="rect">
            <a:avLst/>
          </a:prstGeom>
        </p:spPr>
        <p:txBody>
          <a:bodyPr lIns="68568" tIns="68568" rIns="68568" bIns="68568"/>
          <a:lstStyle/>
          <a:p>
            <a:pPr marL="0" indent="0">
              <a:buSzTx/>
              <a:buNone/>
              <a:defRPr b="1" sz="2200">
                <a:solidFill>
                  <a:srgbClr val="000099"/>
                </a:solidFill>
              </a:defRPr>
            </a:pPr>
            <a:r>
              <a:t>The process is called “reeding”</a:t>
            </a:r>
          </a:p>
          <a:p>
            <a:pPr marL="0" indent="0">
              <a:buSzTx/>
              <a:buNone/>
              <a:defRPr b="1" sz="2200">
                <a:solidFill>
                  <a:srgbClr val="222222"/>
                </a:solidFill>
              </a:defRPr>
            </a:pPr>
            <a:r>
              <a:t>Reason #1: To make it more difficult to counterfeit.  </a:t>
            </a:r>
          </a:p>
          <a:p>
            <a:pPr marL="0" indent="0">
              <a:buSzTx/>
              <a:buNone/>
              <a:defRPr b="1" sz="2200">
                <a:solidFill>
                  <a:srgbClr val="222222"/>
                </a:solidFill>
              </a:defRPr>
            </a:pPr>
            <a:r>
              <a:t>Reason #2: Back when coins were made from precious metals, “reeding” made it impossible to shave coins down without the result being obvious. </a:t>
            </a:r>
          </a:p>
        </p:txBody>
      </p:sp>
      <p:pic>
        <p:nvPicPr>
          <p:cNvPr id="662" name="Google Shape;253;p34" descr="Google Shape;253;p34"/>
          <p:cNvPicPr>
            <a:picLocks noChangeAspect="1"/>
          </p:cNvPicPr>
          <p:nvPr/>
        </p:nvPicPr>
        <p:blipFill>
          <a:blip r:embed="rId2">
            <a:extLst/>
          </a:blip>
          <a:stretch>
            <a:fillRect/>
          </a:stretch>
        </p:blipFill>
        <p:spPr>
          <a:xfrm>
            <a:off x="5651024" y="1196136"/>
            <a:ext cx="2157157" cy="370186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661">
                                            <p:bg/>
                                          </p:spTgt>
                                        </p:tgtEl>
                                        <p:attrNameLst>
                                          <p:attrName>style.visibility</p:attrName>
                                        </p:attrNameLst>
                                      </p:cBhvr>
                                      <p:to>
                                        <p:strVal val="visible"/>
                                      </p:to>
                                    </p:set>
                                    <p:animEffect filter="fade" transition="in">
                                      <p:cBhvr>
                                        <p:cTn id="7" dur="1000"/>
                                        <p:tgtEl>
                                          <p:spTgt spid="66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661">
                                            <p:txEl>
                                              <p:pRg st="0" end="0"/>
                                            </p:txEl>
                                          </p:spTgt>
                                        </p:tgtEl>
                                        <p:attrNameLst>
                                          <p:attrName>style.visibility</p:attrName>
                                        </p:attrNameLst>
                                      </p:cBhvr>
                                      <p:to>
                                        <p:strVal val="visible"/>
                                      </p:to>
                                    </p:set>
                                    <p:animEffect filter="fade" transition="in">
                                      <p:cBhvr>
                                        <p:cTn id="10" dur="1000"/>
                                        <p:tgtEl>
                                          <p:spTgt spid="6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661">
                                            <p:txEl>
                                              <p:pRg st="1" end="1"/>
                                            </p:txEl>
                                          </p:spTgt>
                                        </p:tgtEl>
                                        <p:attrNameLst>
                                          <p:attrName>style.visibility</p:attrName>
                                        </p:attrNameLst>
                                      </p:cBhvr>
                                      <p:to>
                                        <p:strVal val="visible"/>
                                      </p:to>
                                    </p:set>
                                    <p:animEffect filter="fade" transition="in">
                                      <p:cBhvr>
                                        <p:cTn id="15" dur="1000"/>
                                        <p:tgtEl>
                                          <p:spTgt spid="66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661">
                                            <p:txEl>
                                              <p:pRg st="2" end="2"/>
                                            </p:txEl>
                                          </p:spTgt>
                                        </p:tgtEl>
                                        <p:attrNameLst>
                                          <p:attrName>style.visibility</p:attrName>
                                        </p:attrNameLst>
                                      </p:cBhvr>
                                      <p:to>
                                        <p:strVal val="visible"/>
                                      </p:to>
                                    </p:set>
                                    <p:animEffect filter="fade" transition="in">
                                      <p:cBhvr>
                                        <p:cTn id="20" dur="1000"/>
                                        <p:tgtEl>
                                          <p:spTgt spid="66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6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TextBox 2"/>
          <p:cNvSpPr txBox="1"/>
          <p:nvPr/>
        </p:nvSpPr>
        <p:spPr>
          <a:xfrm>
            <a:off x="1360169" y="-57150"/>
            <a:ext cx="6766562" cy="8676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700">
                <a:solidFill>
                  <a:srgbClr val="FF0000"/>
                </a:solidFill>
              </a:defRPr>
            </a:pPr>
            <a:r>
              <a:t>BIGGEST BILL EVAH IN </a:t>
            </a:r>
            <a:endParaRPr sz="3200">
              <a:solidFill>
                <a:srgbClr val="E91D63"/>
              </a:solidFill>
            </a:endParaRPr>
          </a:p>
          <a:p>
            <a:pPr algn="ctr">
              <a:defRPr sz="2700">
                <a:solidFill>
                  <a:srgbClr val="FF0000"/>
                </a:solidFill>
              </a:defRPr>
            </a:pPr>
            <a:r>
              <a:t>CIRCULATION TO THE PUBLIC? </a:t>
            </a:r>
          </a:p>
        </p:txBody>
      </p:sp>
      <p:pic>
        <p:nvPicPr>
          <p:cNvPr id="665" name="Picture 2" descr="Picture 2"/>
          <p:cNvPicPr>
            <a:picLocks noChangeAspect="1"/>
          </p:cNvPicPr>
          <p:nvPr/>
        </p:nvPicPr>
        <p:blipFill>
          <a:blip r:embed="rId2">
            <a:extLst/>
          </a:blip>
          <a:stretch>
            <a:fillRect/>
          </a:stretch>
        </p:blipFill>
        <p:spPr>
          <a:xfrm>
            <a:off x="1120404" y="1028700"/>
            <a:ext cx="6939645" cy="29146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665"/>
                                        </p:tgtEl>
                                        <p:attrNameLst>
                                          <p:attrName>style.visibility</p:attrName>
                                        </p:attrNameLst>
                                      </p:cBhvr>
                                      <p:to>
                                        <p:strVal val="visible"/>
                                      </p:to>
                                    </p:set>
                                    <p:animEffect filter="wipe(down)" transition="in">
                                      <p:cBhvr>
                                        <p:cTn id="7" dur="500"/>
                                        <p:tgtEl>
                                          <p:spTgt spid="6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5" grpId="1"/>
    </p:bldLst>
  </p:timing>
</p:sld>
</file>

<file path=ppt/theme/theme1.xml><?xml version="1.0" encoding="utf-8"?>
<a:theme xmlns:a="http://schemas.openxmlformats.org/drawingml/2006/main" xmlns:r="http://schemas.openxmlformats.org/officeDocument/2006/relationships" name="MCEE">
  <a:themeElements>
    <a:clrScheme name="MCEE">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MCEE">
      <a:majorFont>
        <a:latin typeface="Arial"/>
        <a:ea typeface="Arial"/>
        <a:cs typeface="Arial"/>
      </a:majorFont>
      <a:minorFont>
        <a:latin typeface="Helvetica"/>
        <a:ea typeface="Helvetica"/>
        <a:cs typeface="Helvetica"/>
      </a:minorFont>
    </a:fontScheme>
    <a:fmtScheme name="MCE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CEE">
  <a:themeElements>
    <a:clrScheme name="MCEE">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MCEE">
      <a:majorFont>
        <a:latin typeface="Arial"/>
        <a:ea typeface="Arial"/>
        <a:cs typeface="Arial"/>
      </a:majorFont>
      <a:minorFont>
        <a:latin typeface="Helvetica"/>
        <a:ea typeface="Helvetica"/>
        <a:cs typeface="Helvetica"/>
      </a:minorFont>
    </a:fontScheme>
    <a:fmtScheme name="MCE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