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56332dfc9_0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256332dfc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1256332dfc9_0_9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53caf2bf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253caf2bf2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53caf2bf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1253caf2bf2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53caf2bf2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53caf2bf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11 Bitcoin, B: 1,100  Bitcoin, C: 11,000  Bitcoin, D: 11,000 Bitcoin,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253caf2bf2_0_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56332dfc9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56332dfc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1256332dfc9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56332dfc9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56332dfc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11  Bitcoin, B: 1,100  Bitcoin, C: 6  Bitcoin, D: 11,000  Bitcoin,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256332dfc9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56332dfc9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56332dfc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256332dfc9_0_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256332dfc9_0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256332dfc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1256332dfc9_0_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53caf2bf2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53caf2bf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253caf2bf2_0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56332dfc9_0_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256332dfc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11  Bitcoin, B: 6  Bitcoin, C: $412,953  USD, D: $750,000 USD,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1256332dfc9_0_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56332dfc9_0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256332dfc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1256332dfc9_0_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56332dfc9_0_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256332dfc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1256332dfc9_0_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56332dfc9_0_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256332dfc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1256332dfc9_0_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80" name="Google Shape;8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56332dfc9_0_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56332dfc9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1256332dfc9_0_1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256332dfc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1256332dfc9_0_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87" name="Google Shape;87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256332dfc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1256332dfc9_0_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94" name="Google Shape;94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53caf2bf2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1253caf2bf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253caf2bf2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0" name="Google Shape;50;p1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8" name="Google Shape;28;p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32" name="Google Shape;3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 u="none" cap="none" strike="noStrik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YQ2Q2QXE2YWhQelR0amI0M1FHaGN0Vng4ajUwcDZQd1lzYlhfWVdhcVdNIiwiY29udGVudElkIjoiY3VzdG9tLXJlc3BvbnNlLWZyZWVSZXNwb25zZS10ZXh0Iiwic2xpZGVJZCI6InAxIiwiY29udGVudEluc3RhbmNlSWQiOiIxWENkNkFxNmFoUHpUdGpiNDNRR2hjdFZ4OGo1MHA2UHdZc2JYX1lXYXFXTS9lNjFiZjI4Zi0xZDNkLTQ5ZmItYjA3Ny04MjQxNTRjMDI2NTMifQ==pearId=magic-pear-metadata-identifier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hyperlink" Target="http://dontchangethislink.peardeckmagic.zone?eyJ0eXBlIjoiZHJhZ2dhYmxlIiwiZHJhZ2dhYmxlcyI6W3siaWQiOiJkcmFnZ2FibGUwIiwidHlwZSI6Imljb24iLCJpY29uIjp7ImlkIjoicHVuY3R1YXRpb24tY2hlY2stbWFyayJ9LCJjb2xvciI6IiM1OEI3NEUifV0sImRyYWdnYWJsZVNpemUiOjEyLjYsImVtYmVkZGFibGVVcmwiOiJodHRwczovLyIsImFuc3dlcnMiOltdfQ==pearId=magic-pear-shape-identifier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YQ2Q2QXE2YWhQelR0amI0M1FHaGN0Vng4ajUwcDZQd1lzYlhfWVdhcVdNIiwiY29udGVudElkIjoiY3VzdG9tLXJlc3BvbnNlLWRyYWdnYWJsZSIsInNsaWRlSWQiOiJnMTI1NjMzMmRmYzlfMF85MiIsImNvbnRlbnRJbnN0YW5jZUlkIjoiMVhDZDZBcTZhaFB6VHRqYjQzUUdoY3RWeDhqNTBwNlB3WXNiWF9ZV2FxV00vY2E0NjY3YzMtZWQ0Zi00ZWQxLThhYjAtMDY2MGJiMWFkYjZlIn0=pearId=magic-pear-metadata-identifier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19.jpg"/><Relationship Id="rId5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jExIEJpdGNvaW4iLCIxLDEwMCAgQml0Y29pbiIsIjExLDAwMCAgQml0Y29pbiIsIjExLDAwMCBCaXRjb2luIl19pearId=magic-pear-shape-identifier" TargetMode="External"/><Relationship Id="rId6" Type="http://schemas.openxmlformats.org/officeDocument/2006/relationships/image" Target="../media/image22.png"/><Relationship Id="rId7" Type="http://schemas.openxmlformats.org/officeDocument/2006/relationships/hyperlink" Target="http://dontchangethislink.peardeckmagic.zone?eyJ0eXBlIjoiZ29vZ2xlLXNsaWRlcy1hZGRvbi1yZXNwb25zZS1mb290ZXIiLCJsYXN0RWRpdGVkQnkiOiIxMTIyMzUwNDIwMzcyNjQzMjgzNzAiLCJwcmVzZW50YXRpb25JZCI6IjFYQ2Q2QXE2YWhQelR0amI0M1FHaGN0Vng4ajUwcDZQd1lzYlhfWVdhcVdNIiwiY29udGVudElkIjoiY3VzdG9tLXJlc3BvbnNlLW11bHRpcGxlQ2hvaWNlIiwic2xpZGVJZCI6ImcxMjUzY2FmMmJmMl8wXzU1IiwiY29udGVudEluc3RhbmNlSWQiOiIxWENkNkFxNmFoUHpUdGpiNDNRR2hjdFZ4OGo1MHA2UHdZc2JYX1lXYXFXTS81MDY2ZGYyYS0wMWExLTQzNTMtOWIyOS0wOGRmNjgzMGRkZDYifQ==pearId=magic-pear-metadata-identifier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19.jpg"/><Relationship Id="rId5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jExICBCaXRjb2luIiwiMSwxMDAgIEJpdGNvaW4iLCI2ICBCaXRjb2luIiwiMTEsMDAwICBCaXRjb2luIl19pearId=magic-pear-shape-identifier" TargetMode="External"/><Relationship Id="rId6" Type="http://schemas.openxmlformats.org/officeDocument/2006/relationships/image" Target="../media/image28.png"/><Relationship Id="rId7" Type="http://schemas.openxmlformats.org/officeDocument/2006/relationships/hyperlink" Target="http://dontchangethislink.peardeckmagic.zone?eyJ0eXBlIjoiZ29vZ2xlLXNsaWRlcy1hZGRvbi1yZXNwb25zZS1mb290ZXIiLCJsYXN0RWRpdGVkQnkiOiIxMTIyMzUwNDIwMzcyNjQzMjgzNzAiLCJwcmVzZW50YXRpb25JZCI6IjFYQ2Q2QXE2YWhQelR0amI0M1FHaGN0Vng4ajUwcDZQd1lzYlhfWVdhcVdNIiwiY29udGVudElkIjoiY3VzdG9tLXJlc3BvbnNlLW11bHRpcGxlQ2hvaWNlIiwic2xpZGVJZCI6ImcxMjU2MzMyZGZjOV8wXzE1IiwiY29udGVudEluc3RhbmNlSWQiOiIxWENkNkFxNmFoUHpUdGpiNDNRR2hjdFZ4OGo1MHA2UHdZc2JYX1lXYXFXTS84MGY3NmQ3OC1iM2VmLTQ3MjQtYjhhNy1jZmFhNzUxOTQ5MGUifQ==pearId=magic-pear-metadata-identifier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tferrarini@lindenwood.edu" TargetMode="External"/><Relationship Id="rId4" Type="http://schemas.openxmlformats.org/officeDocument/2006/relationships/hyperlink" Target="https://www.tawni.org/" TargetMode="External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Relationship Id="rId4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jExICBCaXRjb2luIiwiNiAgQml0Y29pbiIsIiQ0MTIsICBVU0QiLCIkNzUwLDAwMCBVU0QiXX0=pearId=magic-pear-shape-identifier" TargetMode="External"/><Relationship Id="rId5" Type="http://schemas.openxmlformats.org/officeDocument/2006/relationships/image" Target="../media/image25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YQ2Q2QXE2YWhQelR0amI0M1FHaGN0Vng4ajUwcDZQd1lzYlhfWVdhcVdNIiwiY29udGVudElkIjoiY3VzdG9tLXJlc3BvbnNlLW11bHRpcGxlQ2hvaWNlIiwic2xpZGVJZCI6ImcxMjU2MzMyZGZjOV8wXzU3IiwiY29udGVudEluc3RhbmNlSWQiOiIxWENkNkFxNmFoUHpUdGpiNDNRR2hjdFZ4OGo1MHA2UHdZc2JYX1lXYXFXTS84MmQyZGUwYS1lZjE4LTQzMjYtYjU5NS0zNGQ0MTM1MTI5MzkifQ==pearId=magic-pear-metadata-identifier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econedlink.org/membership/" TargetMode="Externa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Relationship Id="rId4" Type="http://schemas.openxmlformats.org/officeDocument/2006/relationships/hyperlink" Target="https://www.iflg.uk.com/blog/should-cryptocurrency-be-part-my-divorce-settlement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research.stlouisfed.org/publications/page1-econ/2018/03/01/bitcoin-money-or-financial-investment/" TargetMode="External"/><Relationship Id="rId4" Type="http://schemas.openxmlformats.org/officeDocument/2006/relationships/hyperlink" Target="https://www.technologyreview.com/magazines/the-blockchain-issue/" TargetMode="External"/><Relationship Id="rId5" Type="http://schemas.openxmlformats.org/officeDocument/2006/relationships/hyperlink" Target="https://www.stlouisfed.org/publications/central-banker/fall-2014/bitcoin-and-beyond-the-possibilities-and-pitfalls-of-virtual-currencies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Relationship Id="rId4" Type="http://schemas.openxmlformats.org/officeDocument/2006/relationships/image" Target="../media/image34.jpg"/><Relationship Id="rId9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33.png"/><Relationship Id="rId7" Type="http://schemas.openxmlformats.org/officeDocument/2006/relationships/image" Target="../media/image36.png"/><Relationship Id="rId8" Type="http://schemas.openxmlformats.org/officeDocument/2006/relationships/hyperlink" Target="https://commons.wikimedia.org/wiki/File:Anchor_Iron,_Greenwich.jpg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Relationship Id="rId6" Type="http://schemas.openxmlformats.org/officeDocument/2006/relationships/image" Target="../media/image46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jpg"/><Relationship Id="rId4" Type="http://schemas.openxmlformats.org/officeDocument/2006/relationships/hyperlink" Target="http://dontchangethislink.peardeckmagic.zone?eyJ0eXBlIjoiZHJhZ2dhYmxlIiwiZHJhZ2dhYmxlcyI6W3siaWQiOiJkcmFnZ2FibGUwIiwidHlwZSI6Imljb24iLCJpY29uIjp7ImlkIjoicHVuY3R1YXRpb24tY2hlY2stbWFyayJ9LCJjb2xvciI6IiM1OEI3NEUifV0sImRyYWdnYWJsZVNpemUiOjEyLjYsImVtYmVkZGFibGVVcmwiOiJodHRwczovLyIsImFuc3dlcnMiOltdfQ==pearId=magic-pear-shape-identifier" TargetMode="External"/><Relationship Id="rId5" Type="http://schemas.openxmlformats.org/officeDocument/2006/relationships/image" Target="../media/image44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YQ2Q2QXE2YWhQelR0amI0M1FHaGN0Vng4ajUwcDZQd1lzYlhfWVdhcVdNIiwiY29udGVudElkIjoiY3VzdG9tLXJlc3BvbnNlLWRyYWdnYWJsZSIsInNsaWRlSWQiOiJnMTI1NjMzMmRmYzlfMF8xMDIiLCJjb250ZW50SW5zdGFuY2VJZCI6IjFYQ2Q2QXE2YWhQelR0amI0M1FHaGN0Vng4ajUwcDZQd1lzYlhfWVdhcVdNL2MxYjczZTRlLTc3MzUtNDY3Yi1hMmM0LTg0YjZmNWVmODQxNCJ9pearId=magic-pear-metadata-identifier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conedlink.org/professional-development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Relationship Id="rId4" Type="http://schemas.openxmlformats.org/officeDocument/2006/relationships/hyperlink" Target="https://www.larvalabs.com/cryptopunks/details/3365" TargetMode="External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5" Type="http://schemas.openxmlformats.org/officeDocument/2006/relationships/image" Target="../media/image5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files.stlouisfed.org/files/htdocs/publications/page1-econ/2018/03/01/bitcoin-money-or-financial-investment_SE.pdf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councilforeconed.org/resources/local-affiliates/" TargetMode="External"/><Relationship Id="rId4" Type="http://schemas.openxmlformats.org/officeDocument/2006/relationships/image" Target="../media/image5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jpg"/><Relationship Id="rId4" Type="http://schemas.openxmlformats.org/officeDocument/2006/relationships/image" Target="../media/image58.png"/><Relationship Id="rId5" Type="http://schemas.openxmlformats.org/officeDocument/2006/relationships/image" Target="../media/image57.jpg"/><Relationship Id="rId6" Type="http://schemas.openxmlformats.org/officeDocument/2006/relationships/image" Target="../media/image59.jpg"/><Relationship Id="rId7" Type="http://schemas.openxmlformats.org/officeDocument/2006/relationships/image" Target="../media/image5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hyperlink" Target="https://www.councilforeconed.org/wp-content/uploads/2012/03/voluntary-national-content-standards-2010.pdf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nysed.gov/curriculum-instruction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nysed.gov/curriculum-instruc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Discussion Starter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do you want to know about cryptocurrency, NTFs (non-fungible tokens), and other digital “assets”?</a:t>
            </a:r>
            <a:endParaRPr/>
          </a:p>
        </p:txBody>
      </p:sp>
      <p:pic>
        <p:nvPicPr>
          <p:cNvPr descr="A picture containing text, clipart&#10;&#10;Description automatically generated"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478" y="3608138"/>
            <a:ext cx="189547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Your earn $1000. Which would you choose?</a:t>
            </a:r>
            <a:endParaRPr sz="3000"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457200" y="2427900"/>
            <a:ext cx="4038600" cy="369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Buy $1000 worth of Bitcoin and hold for 3 months.</a:t>
            </a:r>
            <a:endParaRPr/>
          </a:p>
        </p:txBody>
      </p:sp>
      <p:sp>
        <p:nvSpPr>
          <p:cNvPr id="144" name="Google Shape;144;p24"/>
          <p:cNvSpPr txBox="1"/>
          <p:nvPr>
            <p:ph idx="2" type="body"/>
          </p:nvPr>
        </p:nvSpPr>
        <p:spPr>
          <a:xfrm>
            <a:off x="4648200" y="2427900"/>
            <a:ext cx="4038600" cy="369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Hold $1000USD for 3 months.</a:t>
            </a:r>
            <a:endParaRPr/>
          </a:p>
        </p:txBody>
      </p:sp>
      <p:pic>
        <p:nvPicPr>
          <p:cNvPr descr="A picture containing text, clipart&#10;&#10;Description automatically generated" id="145" name="Google Shape;1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8959" y="3909595"/>
            <a:ext cx="1159755" cy="115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418656" y="260019"/>
            <a:ext cx="8375586" cy="593301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D4CFB4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5"/>
          <p:cNvSpPr txBox="1"/>
          <p:nvPr>
            <p:ph type="title"/>
          </p:nvPr>
        </p:nvSpPr>
        <p:spPr>
          <a:xfrm>
            <a:off x="789123" y="76767"/>
            <a:ext cx="2245200" cy="54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Functions of Sound, Fiat Money in Modern Society</a:t>
            </a:r>
            <a:endParaRPr/>
          </a:p>
        </p:txBody>
      </p:sp>
      <p:sp>
        <p:nvSpPr>
          <p:cNvPr id="155" name="Google Shape;155;p25"/>
          <p:cNvSpPr/>
          <p:nvPr/>
        </p:nvSpPr>
        <p:spPr>
          <a:xfrm>
            <a:off x="374125" y="2874481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Google Shape;156;p25"/>
          <p:cNvGrpSpPr/>
          <p:nvPr/>
        </p:nvGrpSpPr>
        <p:grpSpPr>
          <a:xfrm>
            <a:off x="3873606" y="1630975"/>
            <a:ext cx="3915000" cy="4060022"/>
            <a:chOff x="478896" y="261745"/>
            <a:chExt cx="3915000" cy="4060022"/>
          </a:xfrm>
        </p:grpSpPr>
        <p:sp>
          <p:nvSpPr>
            <p:cNvPr id="157" name="Google Shape;157;p25"/>
            <p:cNvSpPr/>
            <p:nvPr/>
          </p:nvSpPr>
          <p:spPr>
            <a:xfrm>
              <a:off x="973896" y="261745"/>
              <a:ext cx="810000" cy="810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478896" y="1346756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5"/>
            <p:cNvSpPr txBox="1"/>
            <p:nvPr/>
          </p:nvSpPr>
          <p:spPr>
            <a:xfrm>
              <a:off x="478896" y="1346756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Medium of exchange</a:t>
              </a:r>
              <a:endParaRPr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5"/>
            <p:cNvSpPr/>
            <p:nvPr/>
          </p:nvSpPr>
          <p:spPr>
            <a:xfrm>
              <a:off x="3088896" y="261745"/>
              <a:ext cx="810000" cy="810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2593896" y="1346756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5"/>
            <p:cNvSpPr txBox="1"/>
            <p:nvPr/>
          </p:nvSpPr>
          <p:spPr>
            <a:xfrm>
              <a:off x="2593896" y="1346756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Store of value</a:t>
              </a:r>
              <a:endParaRPr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2031396" y="2516756"/>
              <a:ext cx="810000" cy="810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1536396" y="3601767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5"/>
            <p:cNvSpPr txBox="1"/>
            <p:nvPr/>
          </p:nvSpPr>
          <p:spPr>
            <a:xfrm>
              <a:off x="1536396" y="3601767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3. Unit of account</a:t>
              </a:r>
              <a:endParaRPr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6" name="Google Shape;16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49" y="-44926"/>
            <a:ext cx="9143999" cy="1136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eginner's Guide to Investing in Foreign Currency - SmartAsset" id="167" name="Google Shape;16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1904" y="4259407"/>
            <a:ext cx="2886075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809325" y="1286925"/>
            <a:ext cx="7582200" cy="79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Three Functions of Sound, Fiat Money in Modern Society</a:t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946" y="218211"/>
            <a:ext cx="8201290" cy="1025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26"/>
          <p:cNvGrpSpPr/>
          <p:nvPr/>
        </p:nvGrpSpPr>
        <p:grpSpPr>
          <a:xfrm>
            <a:off x="965200" y="2365189"/>
            <a:ext cx="7213599" cy="1536007"/>
            <a:chOff x="0" y="187"/>
            <a:chExt cx="7213599" cy="1536007"/>
          </a:xfrm>
        </p:grpSpPr>
        <p:sp>
          <p:nvSpPr>
            <p:cNvPr id="175" name="Google Shape;175;p26"/>
            <p:cNvSpPr/>
            <p:nvPr/>
          </p:nvSpPr>
          <p:spPr>
            <a:xfrm>
              <a:off x="0" y="187"/>
              <a:ext cx="7213599" cy="438859"/>
            </a:xfrm>
            <a:prstGeom prst="roundRect">
              <a:avLst>
                <a:gd fmla="val 10000" name="adj"/>
              </a:avLst>
            </a:prstGeom>
            <a:solidFill>
              <a:srgbClr val="BF5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6"/>
            <p:cNvSpPr/>
            <p:nvPr/>
          </p:nvSpPr>
          <p:spPr>
            <a:xfrm>
              <a:off x="132754" y="98930"/>
              <a:ext cx="241372" cy="24137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506882" y="187"/>
              <a:ext cx="6706716" cy="438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6"/>
            <p:cNvSpPr txBox="1"/>
            <p:nvPr/>
          </p:nvSpPr>
          <p:spPr>
            <a:xfrm>
              <a:off x="506882" y="187"/>
              <a:ext cx="6706716" cy="438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425" lIns="46425" spcFirstLastPara="1" rIns="46425" wrap="square" tIns="46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b="0" i="0" lang="en-US" sz="2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Medium of exchange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6"/>
            <p:cNvSpPr/>
            <p:nvPr/>
          </p:nvSpPr>
          <p:spPr>
            <a:xfrm>
              <a:off x="0" y="548761"/>
              <a:ext cx="7213599" cy="438859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6"/>
            <p:cNvSpPr/>
            <p:nvPr/>
          </p:nvSpPr>
          <p:spPr>
            <a:xfrm>
              <a:off x="132754" y="647504"/>
              <a:ext cx="241372" cy="24137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6"/>
            <p:cNvSpPr/>
            <p:nvPr/>
          </p:nvSpPr>
          <p:spPr>
            <a:xfrm>
              <a:off x="506882" y="548761"/>
              <a:ext cx="6706716" cy="438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6"/>
            <p:cNvSpPr txBox="1"/>
            <p:nvPr/>
          </p:nvSpPr>
          <p:spPr>
            <a:xfrm>
              <a:off x="506882" y="548761"/>
              <a:ext cx="6706716" cy="438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425" lIns="46425" spcFirstLastPara="1" rIns="46425" wrap="square" tIns="46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b="0" i="0" lang="en-US" sz="2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Store of value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0" y="1063999"/>
              <a:ext cx="7213599" cy="438859"/>
            </a:xfrm>
            <a:prstGeom prst="roundRect">
              <a:avLst>
                <a:gd fmla="val 1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6"/>
            <p:cNvSpPr/>
            <p:nvPr/>
          </p:nvSpPr>
          <p:spPr>
            <a:xfrm>
              <a:off x="132754" y="1196078"/>
              <a:ext cx="241372" cy="24137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6"/>
            <p:cNvSpPr/>
            <p:nvPr/>
          </p:nvSpPr>
          <p:spPr>
            <a:xfrm>
              <a:off x="506882" y="1097335"/>
              <a:ext cx="6706716" cy="438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6"/>
            <p:cNvSpPr txBox="1"/>
            <p:nvPr/>
          </p:nvSpPr>
          <p:spPr>
            <a:xfrm>
              <a:off x="506882" y="1097335"/>
              <a:ext cx="6706716" cy="438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425" lIns="46425" spcFirstLastPara="1" rIns="46425" wrap="square" tIns="46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b="0" i="0" lang="en-US" sz="2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3. Unit of account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p26"/>
          <p:cNvSpPr txBox="1"/>
          <p:nvPr/>
        </p:nvSpPr>
        <p:spPr>
          <a:xfrm>
            <a:off x="432954" y="4707989"/>
            <a:ext cx="186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6"/>
          <p:cNvSpPr/>
          <p:nvPr/>
        </p:nvSpPr>
        <p:spPr>
          <a:xfrm>
            <a:off x="461050" y="4123625"/>
            <a:ext cx="2262000" cy="1754700"/>
          </a:xfrm>
          <a:prstGeom prst="homePlate">
            <a:avLst>
              <a:gd fmla="val 50000" name="adj"/>
            </a:avLst>
          </a:prstGeom>
          <a:solidFill>
            <a:srgbClr val="3C7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Sound money backed by limited government supports: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2978225" y="4189325"/>
            <a:ext cx="2262000" cy="1754700"/>
          </a:xfrm>
          <a:prstGeom prst="homePlate">
            <a:avLst>
              <a:gd fmla="val 50000" name="adj"/>
            </a:avLst>
          </a:prstGeom>
          <a:solidFill>
            <a:srgbClr val="3C7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Specialization, division of labor, and operation on basis of comparative advantage.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0" name="Google Shape;190;p26"/>
          <p:cNvSpPr/>
          <p:nvPr/>
        </p:nvSpPr>
        <p:spPr>
          <a:xfrm>
            <a:off x="5600400" y="4008375"/>
            <a:ext cx="3462000" cy="2561400"/>
          </a:xfrm>
          <a:prstGeom prst="homePlate">
            <a:avLst>
              <a:gd fmla="val 50000" name="adj"/>
            </a:avLst>
          </a:prstGeom>
          <a:solidFill>
            <a:srgbClr val="3C7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All of this contributes to: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Growth in production and income through voluntary trade without necessarily increasing resources.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Investment in capital is</a:t>
            </a:r>
            <a:br>
              <a:rPr lang="en-US" sz="1800">
                <a:solidFill>
                  <a:schemeClr val="lt1"/>
                </a:solidFill>
              </a:rPr>
            </a:br>
            <a:r>
              <a:rPr lang="en-US" sz="1800">
                <a:solidFill>
                  <a:schemeClr val="lt1"/>
                </a:solidFill>
              </a:rPr>
              <a:t>a plus!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>
            <p:ph type="title"/>
          </p:nvPr>
        </p:nvSpPr>
        <p:spPr>
          <a:xfrm>
            <a:off x="495103" y="12886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Assessment for Sound Money</a:t>
            </a:r>
            <a:endParaRPr/>
          </a:p>
        </p:txBody>
      </p:sp>
      <p:sp>
        <p:nvSpPr>
          <p:cNvPr id="196" name="Google Shape;196;p27"/>
          <p:cNvSpPr txBox="1"/>
          <p:nvPr>
            <p:ph idx="1" type="body"/>
          </p:nvPr>
        </p:nvSpPr>
        <p:spPr>
          <a:xfrm>
            <a:off x="495100" y="26615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Have you </a:t>
            </a:r>
            <a:r>
              <a:rPr lang="en-US" u="sng">
                <a:solidFill>
                  <a:srgbClr val="CC0000"/>
                </a:solidFill>
              </a:rPr>
              <a:t>purchased </a:t>
            </a:r>
            <a:r>
              <a:rPr lang="en-US"/>
              <a:t>cryptocurrency using PayPal, Coinbase, or another venue? 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text, clipart&#10;&#10;Description automatically generated" id="197" name="Google Shape;19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858" y="5270479"/>
            <a:ext cx="1170469" cy="117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6375" y="3754102"/>
            <a:ext cx="3947674" cy="26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495103" y="12886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Assessment for Sound Money</a:t>
            </a:r>
            <a:endParaRPr/>
          </a:p>
        </p:txBody>
      </p:sp>
      <p:sp>
        <p:nvSpPr>
          <p:cNvPr id="204" name="Google Shape;204;p28"/>
          <p:cNvSpPr txBox="1"/>
          <p:nvPr>
            <p:ph idx="1" type="body"/>
          </p:nvPr>
        </p:nvSpPr>
        <p:spPr>
          <a:xfrm>
            <a:off x="495100" y="26615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Purchased crypto, NTF, or </a:t>
            </a:r>
            <a:r>
              <a:rPr lang="en-US"/>
              <a:t>other</a:t>
            </a:r>
            <a:r>
              <a:rPr lang="en-US"/>
              <a:t> digital tech?</a:t>
            </a:r>
            <a:endParaRPr/>
          </a:p>
          <a:p>
            <a:pPr indent="-514350" lvl="0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Have you </a:t>
            </a:r>
            <a:r>
              <a:rPr lang="en-US" u="sng">
                <a:solidFill>
                  <a:srgbClr val="FF0000"/>
                </a:solidFill>
              </a:rPr>
              <a:t>accepted</a:t>
            </a:r>
            <a:r>
              <a:rPr lang="en-US"/>
              <a:t> cryptocurrency using PayPal, Coinbase, or another venue in payment for something? 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text, clipart&#10;&#10;Description automatically generated" id="205" name="Google Shape;20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858" y="5270479"/>
            <a:ext cx="1170469" cy="117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250" y="3638827"/>
            <a:ext cx="3947674" cy="2686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28"/>
          <p:cNvCxnSpPr/>
          <p:nvPr/>
        </p:nvCxnSpPr>
        <p:spPr>
          <a:xfrm flipH="1" rot="10800000">
            <a:off x="3155250" y="3745900"/>
            <a:ext cx="4134900" cy="2737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28"/>
          <p:cNvCxnSpPr/>
          <p:nvPr/>
        </p:nvCxnSpPr>
        <p:spPr>
          <a:xfrm>
            <a:off x="3307650" y="3898375"/>
            <a:ext cx="3962100" cy="2492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title"/>
          </p:nvPr>
        </p:nvSpPr>
        <p:spPr>
          <a:xfrm>
            <a:off x="610353" y="1504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Some Have: NFL</a:t>
            </a:r>
            <a:endParaRPr/>
          </a:p>
        </p:txBody>
      </p:sp>
      <p:sp>
        <p:nvSpPr>
          <p:cNvPr id="214" name="Google Shape;214;p29"/>
          <p:cNvSpPr txBox="1"/>
          <p:nvPr/>
        </p:nvSpPr>
        <p:spPr>
          <a:xfrm>
            <a:off x="742300" y="5779550"/>
            <a:ext cx="6728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556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Adejumo, O. (2022, January 26). </a:t>
            </a:r>
            <a:r>
              <a:rPr i="1" lang="en-US" sz="1100">
                <a:solidFill>
                  <a:schemeClr val="dk1"/>
                </a:solidFill>
              </a:rPr>
              <a:t>Issues arise with NFL's star Bitcoin salary</a:t>
            </a:r>
            <a:r>
              <a:rPr lang="en-US" sz="1100">
                <a:solidFill>
                  <a:schemeClr val="dk1"/>
                </a:solidFill>
              </a:rPr>
              <a:t>. Yahoo! Retrieved April 21, 2022, from https://www.yahoo.com/video/issues-arise-nfl-star-bitcoin-163331473.html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50" y="1506699"/>
            <a:ext cx="7880924" cy="42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899" y="2501290"/>
            <a:ext cx="2423025" cy="250735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6900600" y="5228700"/>
            <a:ext cx="169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Cleveland Browns’ Odell Beckham Jr.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So, $750,000 translated into: </a:t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1,100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11,000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11,000,000 Bitcoin</a:t>
            </a:r>
            <a:endParaRPr/>
          </a:p>
        </p:txBody>
      </p:sp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38" y="1148725"/>
            <a:ext cx="8317324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225" name="Google Shape;22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0858" y="5270479"/>
            <a:ext cx="1170469" cy="117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>
            <a:hlinkClick r:id="rId7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So, $750,000 translated into: </a:t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1,100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11,000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11,000,000 Bitcoin</a:t>
            </a:r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38" y="1148725"/>
            <a:ext cx="8317324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/>
          <p:nvPr/>
        </p:nvSpPr>
        <p:spPr>
          <a:xfrm>
            <a:off x="969075" y="3034975"/>
            <a:ext cx="1682700" cy="511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8650" y="3112850"/>
            <a:ext cx="4370027" cy="8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7070975" y="3769775"/>
            <a:ext cx="14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Jan 26,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1,100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6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11,000,000 Bitcoin</a:t>
            </a:r>
            <a:endParaRPr/>
          </a:p>
        </p:txBody>
      </p:sp>
      <p:pic>
        <p:nvPicPr>
          <p:cNvPr id="244" name="Google Shape;2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650" y="3112850"/>
            <a:ext cx="4370027" cy="8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7070975" y="3769775"/>
            <a:ext cx="14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Jan 26,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404650" y="1086200"/>
            <a:ext cx="8229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Fast forward to January 2022 and take into the change in the value of Bitcoin, the 11 Bitcoin in Nov changed to what? 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247" name="Google Shape;24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0858" y="5270479"/>
            <a:ext cx="1170469" cy="117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>
            <a:hlinkClick r:id="rId7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1,100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6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11,000,000 Bitcoin</a:t>
            </a:r>
            <a:endParaRPr/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650" y="3112850"/>
            <a:ext cx="4370027" cy="8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/>
        </p:nvSpPr>
        <p:spPr>
          <a:xfrm>
            <a:off x="7070975" y="3769775"/>
            <a:ext cx="14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Jan 26,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3"/>
          <p:cNvSpPr txBox="1"/>
          <p:nvPr/>
        </p:nvSpPr>
        <p:spPr>
          <a:xfrm>
            <a:off x="404650" y="1086200"/>
            <a:ext cx="8229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Fast forward to January 2022 and take into the change in the value of Bitcoin, the 11 Bitcoin in Nov changed to what? 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3"/>
          <p:cNvSpPr/>
          <p:nvPr/>
        </p:nvSpPr>
        <p:spPr>
          <a:xfrm>
            <a:off x="7166825" y="2342800"/>
            <a:ext cx="1469700" cy="7701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5CB8"/>
                </a:solidFill>
              </a:rPr>
              <a:t>55% drop</a:t>
            </a:r>
            <a:endParaRPr b="1">
              <a:solidFill>
                <a:srgbClr val="005CB8"/>
              </a:solidFill>
            </a:endParaRPr>
          </a:p>
        </p:txBody>
      </p:sp>
      <p:sp>
        <p:nvSpPr>
          <p:cNvPr id="260" name="Google Shape;260;p33"/>
          <p:cNvSpPr/>
          <p:nvPr/>
        </p:nvSpPr>
        <p:spPr>
          <a:xfrm>
            <a:off x="958425" y="3897550"/>
            <a:ext cx="1682700" cy="511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966355" y="2667000"/>
            <a:ext cx="6811241" cy="26011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6000"/>
            </a:br>
            <a:br>
              <a:rPr lang="en-US" sz="6000"/>
            </a:br>
            <a:br>
              <a:rPr lang="en-US" sz="4400"/>
            </a:br>
            <a:r>
              <a:rPr i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 Tawni Hunt Ferrarini, PhD</a:t>
            </a:r>
            <a:br>
              <a:rPr lang="en-US" sz="1600"/>
            </a:br>
            <a:r>
              <a:rPr lang="en-US" sz="2200">
                <a:solidFill>
                  <a:schemeClr val="dk1"/>
                </a:solidFill>
              </a:rPr>
              <a:t>April 21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</a:t>
            </a:r>
            <a:r>
              <a:rPr lang="en-US" sz="2200">
                <a:solidFill>
                  <a:schemeClr val="dk1"/>
                </a:solidFill>
              </a:rPr>
              <a:t>2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tferrarini@lindenwood.edu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hlink"/>
                </a:solidFill>
                <a:hlinkClick r:id="rId4"/>
              </a:rPr>
              <a:t>https://www.tawni.org/</a:t>
            </a:r>
            <a:r>
              <a:rPr lang="en-US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7138" y="1665175"/>
            <a:ext cx="6009715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1,100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6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11,000,000 Bitcoin</a:t>
            </a:r>
            <a:endParaRPr/>
          </a:p>
        </p:txBody>
      </p:sp>
      <p:pic>
        <p:nvPicPr>
          <p:cNvPr id="267" name="Google Shape;26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650" y="3112850"/>
            <a:ext cx="4370027" cy="8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 txBox="1"/>
          <p:nvPr/>
        </p:nvSpPr>
        <p:spPr>
          <a:xfrm>
            <a:off x="7070975" y="3769775"/>
            <a:ext cx="14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Jan 26,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4"/>
          <p:cNvSpPr txBox="1"/>
          <p:nvPr/>
        </p:nvSpPr>
        <p:spPr>
          <a:xfrm>
            <a:off x="404650" y="1086200"/>
            <a:ext cx="8229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Fast forward to January 2022 and take into the change in the value of Bitcoin, the 11 Bitcoin in Nov changed to what in USDs? 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7166825" y="2342800"/>
            <a:ext cx="1469700" cy="7701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5CB8"/>
                </a:solidFill>
              </a:rPr>
              <a:t>55% drop</a:t>
            </a:r>
            <a:endParaRPr b="1">
              <a:solidFill>
                <a:srgbClr val="005CB8"/>
              </a:solidFill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958425" y="3897550"/>
            <a:ext cx="1682700" cy="511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225" y="4593075"/>
            <a:ext cx="4391025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4"/>
          <p:cNvSpPr txBox="1"/>
          <p:nvPr/>
        </p:nvSpPr>
        <p:spPr>
          <a:xfrm>
            <a:off x="5835700" y="5345825"/>
            <a:ext cx="13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6570450" y="5175475"/>
            <a:ext cx="1469700" cy="1341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OBJ’s pay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Crytos, NFT, etc. are volatile</a:t>
            </a:r>
            <a:endParaRPr sz="3000"/>
          </a:p>
        </p:txBody>
      </p:sp>
      <p:sp>
        <p:nvSpPr>
          <p:cNvPr id="281" name="Google Shape;281;p35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862" y="2213608"/>
            <a:ext cx="9144003" cy="473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But wait! </a:t>
            </a:r>
            <a:endParaRPr sz="57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There are 2021 taxes.</a:t>
            </a:r>
            <a:endParaRPr sz="5700"/>
          </a:p>
        </p:txBody>
      </p:sp>
      <p:sp>
        <p:nvSpPr>
          <p:cNvPr id="289" name="Google Shape;289;p36"/>
          <p:cNvSpPr txBox="1"/>
          <p:nvPr>
            <p:ph idx="1" type="body"/>
          </p:nvPr>
        </p:nvSpPr>
        <p:spPr>
          <a:xfrm>
            <a:off x="457200" y="269689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is another layer. The Federal and California tax for OBJ is 50.3%. That is right, over half of his pay will be taxed. Which amount does OBJ use to calculate taxes due?</a:t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6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$412,953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$750,000</a:t>
            </a:r>
            <a:endParaRPr/>
          </a:p>
        </p:txBody>
      </p:sp>
      <p:pic>
        <p:nvPicPr>
          <p:cNvPr descr="A picture containing text, clipart&#10;&#10;Description automatically generated" id="290" name="Google Shape;29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858" y="5270479"/>
            <a:ext cx="1170469" cy="117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But wait! There are taxes.</a:t>
            </a:r>
            <a:endParaRPr sz="5700"/>
          </a:p>
        </p:txBody>
      </p:sp>
      <p:sp>
        <p:nvSpPr>
          <p:cNvPr id="299" name="Google Shape;299;p37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Federal and California tax for OBJ is 50.3%. That is right, over half of his pay will be taxed. Which amount is taxed?</a:t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6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$412,953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$750,000</a:t>
            </a:r>
            <a:endParaRPr/>
          </a:p>
        </p:txBody>
      </p:sp>
      <p:sp>
        <p:nvSpPr>
          <p:cNvPr id="300" name="Google Shape;300;p37"/>
          <p:cNvSpPr/>
          <p:nvPr/>
        </p:nvSpPr>
        <p:spPr>
          <a:xfrm>
            <a:off x="915825" y="5175450"/>
            <a:ext cx="1682700" cy="511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But wait! There are taxes.</a:t>
            </a:r>
            <a:endParaRPr sz="5700"/>
          </a:p>
        </p:txBody>
      </p:sp>
      <p:sp>
        <p:nvSpPr>
          <p:cNvPr id="307" name="Google Shape;307;p38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Federal and California tax for OBJ is 50.3%. That is right, over half of his pay will be taxed. Which amount is taxed?</a:t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6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$412,953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$750,000</a:t>
            </a:r>
            <a:endParaRPr/>
          </a:p>
        </p:txBody>
      </p:sp>
      <p:sp>
        <p:nvSpPr>
          <p:cNvPr id="308" name="Google Shape;308;p38"/>
          <p:cNvSpPr/>
          <p:nvPr/>
        </p:nvSpPr>
        <p:spPr>
          <a:xfrm>
            <a:off x="915825" y="5175450"/>
            <a:ext cx="1682700" cy="511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8"/>
          <p:cNvSpPr txBox="1"/>
          <p:nvPr/>
        </p:nvSpPr>
        <p:spPr>
          <a:xfrm>
            <a:off x="3663275" y="4696250"/>
            <a:ext cx="4664400" cy="646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 Taxes Due:  $377,250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But wait! There are taxes.</a:t>
            </a:r>
            <a:endParaRPr sz="5700"/>
          </a:p>
        </p:txBody>
      </p:sp>
      <p:sp>
        <p:nvSpPr>
          <p:cNvPr id="316" name="Google Shape;316;p39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Federal and California tax for OBJ is 50.3%. That is right, over half of his pay will be taxed. Which amount is taxed?</a:t>
            </a:r>
            <a:endParaRPr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11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6 Bitcoin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$412,953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$750,000</a:t>
            </a:r>
            <a:endParaRPr/>
          </a:p>
        </p:txBody>
      </p:sp>
      <p:sp>
        <p:nvSpPr>
          <p:cNvPr id="317" name="Google Shape;317;p39"/>
          <p:cNvSpPr/>
          <p:nvPr/>
        </p:nvSpPr>
        <p:spPr>
          <a:xfrm>
            <a:off x="915825" y="5175450"/>
            <a:ext cx="1682700" cy="511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9"/>
          <p:cNvSpPr txBox="1"/>
          <p:nvPr/>
        </p:nvSpPr>
        <p:spPr>
          <a:xfrm>
            <a:off x="3833675" y="3322500"/>
            <a:ext cx="4664400" cy="24936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 Salary Value: $412,953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 Taxes Due: - $377,250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=$35,703 Net Pay (~Bitcoin)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vs.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$372,750 Net Pay USD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/>
          <p:nvPr>
            <p:ph type="title"/>
          </p:nvPr>
        </p:nvSpPr>
        <p:spPr>
          <a:xfrm>
            <a:off x="523530" y="111338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54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Growth through Savings and Investment</a:t>
            </a:r>
            <a:endParaRPr/>
          </a:p>
        </p:txBody>
      </p:sp>
      <p:grpSp>
        <p:nvGrpSpPr>
          <p:cNvPr id="324" name="Google Shape;324;p40"/>
          <p:cNvGrpSpPr/>
          <p:nvPr/>
        </p:nvGrpSpPr>
        <p:grpSpPr>
          <a:xfrm>
            <a:off x="1549400" y="2378075"/>
            <a:ext cx="6045200" cy="3778325"/>
            <a:chOff x="1092200" y="0"/>
            <a:chExt cx="6045200" cy="3778325"/>
          </a:xfrm>
        </p:grpSpPr>
        <p:sp>
          <p:nvSpPr>
            <p:cNvPr id="325" name="Google Shape;325;p40"/>
            <p:cNvSpPr/>
            <p:nvPr/>
          </p:nvSpPr>
          <p:spPr>
            <a:xfrm>
              <a:off x="1092200" y="0"/>
              <a:ext cx="6045200" cy="377825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quadBezTo>
                    <a:pt x="20000" y="40000"/>
                    <a:pt x="101250" y="15000"/>
                  </a:quadBezTo>
                  <a:lnTo>
                    <a:pt x="100194" y="0"/>
                  </a:lnTo>
                  <a:lnTo>
                    <a:pt x="120000" y="24000"/>
                  </a:lnTo>
                  <a:lnTo>
                    <a:pt x="104419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CFD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1859940" y="2607748"/>
              <a:ext cx="157175" cy="157175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1938528" y="2686335"/>
              <a:ext cx="1408531" cy="1091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0"/>
            <p:cNvSpPr txBox="1"/>
            <p:nvPr/>
          </p:nvSpPr>
          <p:spPr>
            <a:xfrm>
              <a:off x="1938524" y="2686325"/>
              <a:ext cx="1661700" cy="10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83275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Prudent Savings (not immediate consumption)</a:t>
              </a: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3247313" y="1580819"/>
              <a:ext cx="284124" cy="284124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3389376" y="1722881"/>
              <a:ext cx="1450848" cy="2055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0"/>
            <p:cNvSpPr txBox="1"/>
            <p:nvPr/>
          </p:nvSpPr>
          <p:spPr>
            <a:xfrm>
              <a:off x="3389376" y="1722881"/>
              <a:ext cx="1450848" cy="2055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5055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Diversified Investment </a:t>
              </a: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4915789" y="955897"/>
              <a:ext cx="392938" cy="392938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5112258" y="1152366"/>
              <a:ext cx="1450848" cy="26258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40"/>
            <p:cNvSpPr txBox="1"/>
            <p:nvPr/>
          </p:nvSpPr>
          <p:spPr>
            <a:xfrm>
              <a:off x="5112258" y="1152366"/>
              <a:ext cx="1450848" cy="26258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0820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Growth and prosperity</a:t>
              </a:r>
              <a:endParaRPr/>
            </a:p>
          </p:txBody>
        </p:sp>
      </p:grpSp>
      <p:sp>
        <p:nvSpPr>
          <p:cNvPr id="335" name="Google Shape;335;p40"/>
          <p:cNvSpPr txBox="1"/>
          <p:nvPr/>
        </p:nvSpPr>
        <p:spPr>
          <a:xfrm>
            <a:off x="4955764" y="5232995"/>
            <a:ext cx="379736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 is based on comparative advantage and people trade for the rest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1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Saving/Dissaving</a:t>
            </a:r>
            <a:endParaRPr/>
          </a:p>
        </p:txBody>
      </p:sp>
      <p:pic>
        <p:nvPicPr>
          <p:cNvPr id="341" name="Google Shape;341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875" y="2378075"/>
            <a:ext cx="7886249" cy="377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/>
          <p:nvPr/>
        </p:nvSpPr>
        <p:spPr>
          <a:xfrm>
            <a:off x="0" y="0"/>
            <a:ext cx="914171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42"/>
          <p:cNvPicPr preferRelativeResize="0"/>
          <p:nvPr/>
        </p:nvPicPr>
        <p:blipFill rotWithShape="1">
          <a:blip r:embed="rId3">
            <a:alphaModFix/>
          </a:blip>
          <a:srcRect b="-1" l="7780" r="17005" t="0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2"/>
          <p:cNvSpPr/>
          <p:nvPr/>
        </p:nvSpPr>
        <p:spPr>
          <a:xfrm>
            <a:off x="0" y="2207602"/>
            <a:ext cx="9143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2"/>
          <p:cNvSpPr txBox="1"/>
          <p:nvPr>
            <p:ph type="title"/>
          </p:nvPr>
        </p:nvSpPr>
        <p:spPr>
          <a:xfrm>
            <a:off x="822960" y="325550"/>
            <a:ext cx="7543800" cy="35747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From the local store to installment credit to small loans to credit cards to cryptocurrency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8093" y="2632569"/>
            <a:ext cx="2568080" cy="2568080"/>
          </a:xfrm>
          <a:prstGeom prst="roundRect">
            <a:avLst>
              <a:gd fmla="val 530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55" name="Google Shape;355;p43"/>
          <p:cNvSpPr txBox="1"/>
          <p:nvPr>
            <p:ph type="title"/>
          </p:nvPr>
        </p:nvSpPr>
        <p:spPr>
          <a:xfrm>
            <a:off x="685332" y="1321138"/>
            <a:ext cx="7773338" cy="1197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cryptocurrency?</a:t>
            </a:r>
            <a:endParaRPr/>
          </a:p>
        </p:txBody>
      </p:sp>
      <p:sp>
        <p:nvSpPr>
          <p:cNvPr id="356" name="Google Shape;356;p43"/>
          <p:cNvSpPr txBox="1"/>
          <p:nvPr>
            <p:ph idx="1" type="body"/>
          </p:nvPr>
        </p:nvSpPr>
        <p:spPr>
          <a:xfrm>
            <a:off x="685331" y="2632570"/>
            <a:ext cx="3645370" cy="2568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Crytocurrency is a peer-to-peer electronic cash system.</a:t>
            </a:r>
            <a:endParaRPr/>
          </a:p>
          <a:p>
            <a:pPr indent="-285750" lvl="1" marL="7429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Provides an alternative to the current system of money</a:t>
            </a:r>
            <a:endParaRPr/>
          </a:p>
          <a:p>
            <a:pPr indent="-285750" lvl="1" marL="7429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Do not have to go through the central banking system, a financial institution, or electronic payment system such as Paypal*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member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4"/>
          <p:cNvSpPr txBox="1"/>
          <p:nvPr>
            <p:ph type="title"/>
          </p:nvPr>
        </p:nvSpPr>
        <p:spPr>
          <a:xfrm>
            <a:off x="719922" y="1577861"/>
            <a:ext cx="2049187" cy="36847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bitcoin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62" name="Google Shape;362;p44"/>
          <p:cNvSpPr txBox="1"/>
          <p:nvPr>
            <p:ph idx="1" type="body"/>
          </p:nvPr>
        </p:nvSpPr>
        <p:spPr>
          <a:xfrm>
            <a:off x="3734308" y="1577861"/>
            <a:ext cx="4685792" cy="3622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Bitcoin is the most notable cryptocurrency. There thousands of others.</a:t>
            </a:r>
            <a:endParaRPr/>
          </a:p>
          <a:p>
            <a:pPr indent="-285750" lvl="1" marL="7429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Was introduced by “</a:t>
            </a:r>
            <a:r>
              <a:rPr b="1" lang="en-US"/>
              <a:t>Satoshi Nakamoto</a:t>
            </a:r>
            <a:r>
              <a:rPr lang="en-US"/>
              <a:t>” in late 2008 and early 2009 </a:t>
            </a:r>
            <a:endParaRPr/>
          </a:p>
          <a:p>
            <a:pPr indent="-285750" lvl="1" marL="7429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Concurrent with the </a:t>
            </a:r>
            <a:r>
              <a:rPr b="1" lang="en-US"/>
              <a:t>Great Recession of 2008</a:t>
            </a:r>
            <a:endParaRPr/>
          </a:p>
          <a:p>
            <a:pPr indent="-285750" lvl="1" marL="7429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Thousands of competitive cryptocurrencies exist, including  </a:t>
            </a:r>
            <a:r>
              <a:rPr b="1" lang="en-US"/>
              <a:t>ETHEREUM, LITECOIN, DOGECOIN, and others</a:t>
            </a:r>
            <a:endParaRPr/>
          </a:p>
        </p:txBody>
      </p:sp>
      <p:pic>
        <p:nvPicPr>
          <p:cNvPr id="363" name="Google Shape;36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577" y="2145723"/>
            <a:ext cx="3625863" cy="217024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4"/>
          <p:cNvSpPr txBox="1"/>
          <p:nvPr/>
        </p:nvSpPr>
        <p:spPr>
          <a:xfrm>
            <a:off x="296141" y="4551218"/>
            <a:ext cx="34381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source: </a:t>
            </a:r>
            <a:r>
              <a:rPr lang="en-US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https://www.iflg.uk.com/blog/should-cryptocurrency-be-part-my-divorce-settlement</a:t>
            </a: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What is blockchain technology?</a:t>
            </a:r>
            <a:endParaRPr sz="4800"/>
          </a:p>
        </p:txBody>
      </p:sp>
      <p:sp>
        <p:nvSpPr>
          <p:cNvPr id="370" name="Google Shape;370;p45"/>
          <p:cNvSpPr txBox="1"/>
          <p:nvPr>
            <p:ph idx="1" type="body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10000"/>
          </a:bodyPr>
          <a:lstStyle/>
          <a:p>
            <a:pPr indent="-28956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Blockchain describes the computerized networks that allow peer-to-peer transactions without central planners, government, banks, or financial intermediaries of any type.</a:t>
            </a:r>
            <a:endParaRPr/>
          </a:p>
          <a:p>
            <a:pPr indent="-28956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It is maintained by a network of computer “geeks” or “geniuses” known as miners. They are paid cryptocurrency for their work.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References:  </a:t>
            </a:r>
            <a:endParaRPr/>
          </a:p>
          <a:p>
            <a:pPr indent="-28956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"</a:t>
            </a:r>
            <a:r>
              <a:rPr lang="en-US" u="sng">
                <a:solidFill>
                  <a:schemeClr val="hlink"/>
                </a:solidFill>
                <a:hlinkClick r:id="rId3"/>
              </a:rPr>
              <a:t>Bitcoin: Money or Financial Investment?</a:t>
            </a:r>
            <a:r>
              <a:rPr lang="en-US"/>
              <a:t>," by </a:t>
            </a:r>
            <a:r>
              <a:rPr lang="en-US"/>
              <a:t>Scott A. Wolla, </a:t>
            </a:r>
            <a:r>
              <a:rPr lang="en-US"/>
              <a:t>Page One Economics®, March 2018</a:t>
            </a:r>
            <a:endParaRPr/>
          </a:p>
          <a:p>
            <a:pPr indent="-28956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Explainer: What is a blockchain?</a:t>
            </a:r>
            <a:r>
              <a:rPr lang="en-US"/>
              <a:t> - MIT Technology Review, June 14, 2021</a:t>
            </a:r>
            <a:endParaRPr/>
          </a:p>
          <a:p>
            <a:pPr indent="-28956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Bitcoin and Beyond: The Possibilities and Pitfalls of Virtual Currencies </a:t>
            </a:r>
            <a:r>
              <a:rPr lang="en-US"/>
              <a:t>– Federal Reserve Bank of St. Louis, October 21, 2014</a:t>
            </a:r>
            <a:endParaRPr/>
          </a:p>
          <a:p>
            <a:pPr indent="-205105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05105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05105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6"/>
          <p:cNvSpPr/>
          <p:nvPr/>
        </p:nvSpPr>
        <p:spPr>
          <a:xfrm>
            <a:off x="-2" y="0"/>
            <a:ext cx="9143999" cy="68580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6"/>
          <p:cNvSpPr txBox="1"/>
          <p:nvPr>
            <p:ph type="title"/>
          </p:nvPr>
        </p:nvSpPr>
        <p:spPr>
          <a:xfrm>
            <a:off x="2708651" y="609600"/>
            <a:ext cx="3805857" cy="1602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262626"/>
                </a:solidFill>
              </a:rPr>
              <a:t>Three traits of cryptocurrency in a blockchain </a:t>
            </a:r>
            <a:br>
              <a:rPr lang="en-US" sz="1700">
                <a:solidFill>
                  <a:srgbClr val="262626"/>
                </a:solidFill>
              </a:rPr>
            </a:br>
            <a:r>
              <a:rPr lang="en-US" sz="1400">
                <a:solidFill>
                  <a:srgbClr val="262626"/>
                </a:solidFill>
              </a:rPr>
              <a:t>(a decades old computerized network)</a:t>
            </a:r>
            <a:endParaRPr/>
          </a:p>
        </p:txBody>
      </p:sp>
      <p:pic>
        <p:nvPicPr>
          <p:cNvPr descr="A buoy in the water&#10;&#10;Description automatically generated with medium confidence" id="378" name="Google Shape;378;p46"/>
          <p:cNvPicPr preferRelativeResize="0"/>
          <p:nvPr/>
        </p:nvPicPr>
        <p:blipFill rotWithShape="1">
          <a:blip r:embed="rId3">
            <a:alphaModFix/>
          </a:blip>
          <a:srcRect b="0" l="53370" r="23896" t="0"/>
          <a:stretch/>
        </p:blipFill>
        <p:spPr>
          <a:xfrm>
            <a:off x="2" y="1"/>
            <a:ext cx="2771774" cy="6858001"/>
          </a:xfrm>
          <a:custGeom>
            <a:rect b="b" l="l" r="r" t="t"/>
            <a:pathLst>
              <a:path extrusionOk="0" h="6858001" w="3695699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ground, outdoor&#10;&#10;Description automatically generated" id="379" name="Google Shape;379;p46"/>
          <p:cNvPicPr preferRelativeResize="0"/>
          <p:nvPr/>
        </p:nvPicPr>
        <p:blipFill rotWithShape="1">
          <a:blip r:embed="rId4">
            <a:alphaModFix/>
          </a:blip>
          <a:srcRect b="0" l="28781" r="12049" t="0"/>
          <a:stretch/>
        </p:blipFill>
        <p:spPr>
          <a:xfrm>
            <a:off x="6435350" y="10"/>
            <a:ext cx="2708650" cy="6857990"/>
          </a:xfrm>
          <a:custGeom>
            <a:rect b="b" l="l" r="r" t="t"/>
            <a:pathLst>
              <a:path extrusionOk="0" h="6858000" w="3810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380" name="Google Shape;380;p46"/>
          <p:cNvGrpSpPr/>
          <p:nvPr/>
        </p:nvGrpSpPr>
        <p:grpSpPr>
          <a:xfrm>
            <a:off x="3149224" y="2147857"/>
            <a:ext cx="2857500" cy="4100041"/>
            <a:chOff x="0" y="500"/>
            <a:chExt cx="2857500" cy="4100041"/>
          </a:xfrm>
        </p:grpSpPr>
        <p:sp>
          <p:nvSpPr>
            <p:cNvPr id="381" name="Google Shape;381;p46"/>
            <p:cNvSpPr/>
            <p:nvPr/>
          </p:nvSpPr>
          <p:spPr>
            <a:xfrm>
              <a:off x="0" y="500"/>
              <a:ext cx="2857500" cy="1171440"/>
            </a:xfrm>
            <a:prstGeom prst="roundRect">
              <a:avLst>
                <a:gd fmla="val 10000" name="adj"/>
              </a:avLst>
            </a:prstGeom>
            <a:solidFill>
              <a:srgbClr val="49AC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6"/>
            <p:cNvSpPr/>
            <p:nvPr/>
          </p:nvSpPr>
          <p:spPr>
            <a:xfrm>
              <a:off x="354360" y="264074"/>
              <a:ext cx="644292" cy="64429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6"/>
            <p:cNvSpPr/>
            <p:nvPr/>
          </p:nvSpPr>
          <p:spPr>
            <a:xfrm>
              <a:off x="1353013" y="500"/>
              <a:ext cx="1504486" cy="1171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6"/>
            <p:cNvSpPr txBox="1"/>
            <p:nvPr/>
          </p:nvSpPr>
          <p:spPr>
            <a:xfrm>
              <a:off x="1353013" y="500"/>
              <a:ext cx="1504486" cy="1171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975" lIns="123975" spcFirstLastPara="1" rIns="123975" wrap="square" tIns="123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Transparent</a:t>
              </a:r>
              <a:endParaRPr/>
            </a:p>
          </p:txBody>
        </p:sp>
        <p:sp>
          <p:nvSpPr>
            <p:cNvPr id="385" name="Google Shape;385;p46"/>
            <p:cNvSpPr/>
            <p:nvPr/>
          </p:nvSpPr>
          <p:spPr>
            <a:xfrm>
              <a:off x="0" y="1464800"/>
              <a:ext cx="2857500" cy="1171440"/>
            </a:xfrm>
            <a:prstGeom prst="roundRect">
              <a:avLst>
                <a:gd fmla="val 10000" name="adj"/>
              </a:avLst>
            </a:prstGeom>
            <a:solidFill>
              <a:srgbClr val="5FD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46"/>
            <p:cNvSpPr/>
            <p:nvPr/>
          </p:nvSpPr>
          <p:spPr>
            <a:xfrm>
              <a:off x="354360" y="1728374"/>
              <a:ext cx="644292" cy="64429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6"/>
            <p:cNvSpPr/>
            <p:nvPr/>
          </p:nvSpPr>
          <p:spPr>
            <a:xfrm>
              <a:off x="1353013" y="1464800"/>
              <a:ext cx="1504486" cy="1171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46"/>
            <p:cNvSpPr txBox="1"/>
            <p:nvPr/>
          </p:nvSpPr>
          <p:spPr>
            <a:xfrm>
              <a:off x="1353013" y="1464800"/>
              <a:ext cx="1504486" cy="1171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975" lIns="123975" spcFirstLastPara="1" rIns="123975" wrap="square" tIns="123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Authenticated</a:t>
              </a:r>
              <a:endParaRPr/>
            </a:p>
          </p:txBody>
        </p:sp>
        <p:sp>
          <p:nvSpPr>
            <p:cNvPr id="389" name="Google Shape;389;p46"/>
            <p:cNvSpPr/>
            <p:nvPr/>
          </p:nvSpPr>
          <p:spPr>
            <a:xfrm>
              <a:off x="0" y="2929101"/>
              <a:ext cx="2857500" cy="1171440"/>
            </a:xfrm>
            <a:prstGeom prst="roundRect">
              <a:avLst>
                <a:gd fmla="val 10000" name="adj"/>
              </a:avLst>
            </a:prstGeom>
            <a:solidFill>
              <a:srgbClr val="F694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46"/>
            <p:cNvSpPr/>
            <p:nvPr/>
          </p:nvSpPr>
          <p:spPr>
            <a:xfrm>
              <a:off x="354360" y="3192675"/>
              <a:ext cx="644292" cy="64429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46"/>
            <p:cNvSpPr/>
            <p:nvPr/>
          </p:nvSpPr>
          <p:spPr>
            <a:xfrm>
              <a:off x="1353013" y="2929101"/>
              <a:ext cx="1504486" cy="1171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46"/>
            <p:cNvSpPr txBox="1"/>
            <p:nvPr/>
          </p:nvSpPr>
          <p:spPr>
            <a:xfrm>
              <a:off x="1353013" y="2929101"/>
              <a:ext cx="1504486" cy="1171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975" lIns="123975" spcFirstLastPara="1" rIns="123975" wrap="square" tIns="123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Can be audited</a:t>
              </a:r>
              <a:endParaRPr/>
            </a:p>
          </p:txBody>
        </p:sp>
      </p:grpSp>
      <p:sp>
        <p:nvSpPr>
          <p:cNvPr id="393" name="Google Shape;393;p46"/>
          <p:cNvSpPr txBox="1"/>
          <p:nvPr/>
        </p:nvSpPr>
        <p:spPr>
          <a:xfrm>
            <a:off x="6836958" y="6657945"/>
            <a:ext cx="2307042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7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BY-SA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390" y="2664150"/>
            <a:ext cx="2406858" cy="1203429"/>
          </a:xfrm>
          <a:prstGeom prst="roundRect">
            <a:avLst>
              <a:gd fmla="val 5301" name="adj"/>
            </a:avLst>
          </a:prstGeom>
          <a:noFill/>
          <a:ln>
            <a:noFill/>
          </a:ln>
        </p:spPr>
      </p:pic>
      <p:pic>
        <p:nvPicPr>
          <p:cNvPr id="399" name="Google Shape;39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390" y="3943966"/>
            <a:ext cx="2406858" cy="897692"/>
          </a:xfrm>
          <a:prstGeom prst="roundRect">
            <a:avLst>
              <a:gd fmla="val 5301" name="adj"/>
            </a:avLst>
          </a:prstGeom>
          <a:noFill/>
          <a:ln>
            <a:noFill/>
          </a:ln>
        </p:spPr>
      </p:pic>
      <p:pic>
        <p:nvPicPr>
          <p:cNvPr id="400" name="Google Shape;400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5045" y="2819587"/>
            <a:ext cx="2406865" cy="870568"/>
          </a:xfrm>
          <a:prstGeom prst="roundRect">
            <a:avLst>
              <a:gd fmla="val 5301" name="adj"/>
            </a:avLst>
          </a:prstGeom>
          <a:noFill/>
          <a:ln>
            <a:noFill/>
          </a:ln>
        </p:spPr>
      </p:pic>
      <p:pic>
        <p:nvPicPr>
          <p:cNvPr id="401" name="Google Shape;401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5045" y="4334730"/>
            <a:ext cx="2406865" cy="565090"/>
          </a:xfrm>
          <a:prstGeom prst="roundRect">
            <a:avLst>
              <a:gd fmla="val 5301" name="adj"/>
            </a:avLst>
          </a:prstGeom>
          <a:noFill/>
          <a:ln>
            <a:noFill/>
          </a:ln>
        </p:spPr>
      </p:pic>
      <p:sp>
        <p:nvSpPr>
          <p:cNvPr id="402" name="Google Shape;402;p47"/>
          <p:cNvSpPr txBox="1"/>
          <p:nvPr>
            <p:ph type="title"/>
          </p:nvPr>
        </p:nvSpPr>
        <p:spPr>
          <a:xfrm>
            <a:off x="6068533" y="1337874"/>
            <a:ext cx="2592869" cy="1180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Who uses it?</a:t>
            </a:r>
            <a:endParaRPr/>
          </a:p>
        </p:txBody>
      </p:sp>
      <p:sp>
        <p:nvSpPr>
          <p:cNvPr id="403" name="Google Shape;403;p47"/>
          <p:cNvSpPr txBox="1"/>
          <p:nvPr>
            <p:ph idx="1" type="body"/>
          </p:nvPr>
        </p:nvSpPr>
        <p:spPr>
          <a:xfrm>
            <a:off x="6068533" y="2632569"/>
            <a:ext cx="2592869" cy="2910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Peer-to-peer exchanges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A few retailers like Overstock, Expedia, Dish, subway, and Microsoft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Mt. Gox (2010-14), the largest Bitcoin exchange which was based in Tokyo, Japan</a:t>
            </a:r>
            <a:endParaRPr/>
          </a:p>
        </p:txBody>
      </p:sp>
      <p:pic>
        <p:nvPicPr>
          <p:cNvPr descr="MtGox.png" id="404" name="Google Shape;404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92561" y="4719782"/>
            <a:ext cx="1445895" cy="7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7181" y="1314450"/>
            <a:ext cx="3771900" cy="130565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7"/>
          <p:cNvSpPr txBox="1"/>
          <p:nvPr/>
        </p:nvSpPr>
        <p:spPr>
          <a:xfrm>
            <a:off x="777003" y="5405857"/>
            <a:ext cx="614969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Above is my list from 2018 of retailers accepting Bitcoin.  Little has changed in </a:t>
            </a:r>
            <a:r>
              <a:rPr lang="en-US" sz="1800">
                <a:solidFill>
                  <a:schemeClr val="dk1"/>
                </a:solidFill>
              </a:rPr>
              <a:t>four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years.  See: https://www.buybitcoinworldwide.com/who-accepts-bitcoin/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"/>
          <p:cNvSpPr txBox="1"/>
          <p:nvPr>
            <p:ph type="title"/>
          </p:nvPr>
        </p:nvSpPr>
        <p:spPr>
          <a:xfrm>
            <a:off x="591816" y="722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Cryptocurrency</a:t>
            </a:r>
            <a:endParaRPr/>
          </a:p>
        </p:txBody>
      </p:sp>
      <p:sp>
        <p:nvSpPr>
          <p:cNvPr id="412" name="Google Shape;412;p4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It is…</a:t>
            </a:r>
            <a:endParaRPr/>
          </a:p>
        </p:txBody>
      </p:sp>
      <p:sp>
        <p:nvSpPr>
          <p:cNvPr id="413" name="Google Shape;413;p48"/>
          <p:cNvSpPr txBox="1"/>
          <p:nvPr>
            <p:ph idx="2" type="body"/>
          </p:nvPr>
        </p:nvSpPr>
        <p:spPr>
          <a:xfrm>
            <a:off x="457200" y="2174875"/>
            <a:ext cx="45690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Different than “fiat” money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 part of a decentralized system subject to no government regulation or insurances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Governed by consensus of its users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Network is supported by the transactions by consumers, savers, producers, and investors through blockchain technology</a:t>
            </a:r>
            <a:endParaRPr/>
          </a:p>
        </p:txBody>
      </p:sp>
      <p:sp>
        <p:nvSpPr>
          <p:cNvPr id="414" name="Google Shape;414;p4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At this time, it is not…</a:t>
            </a:r>
            <a:endParaRPr/>
          </a:p>
        </p:txBody>
      </p:sp>
      <p:sp>
        <p:nvSpPr>
          <p:cNvPr id="415" name="Google Shape;415;p4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 widely utilized medium of exchange 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Unit of account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Store of value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Your earn $1000. Which would you choose?</a:t>
            </a:r>
            <a:endParaRPr sz="3000"/>
          </a:p>
        </p:txBody>
      </p:sp>
      <p:sp>
        <p:nvSpPr>
          <p:cNvPr id="422" name="Google Shape;422;p49"/>
          <p:cNvSpPr txBox="1"/>
          <p:nvPr>
            <p:ph idx="1" type="body"/>
          </p:nvPr>
        </p:nvSpPr>
        <p:spPr>
          <a:xfrm>
            <a:off x="457200" y="2427900"/>
            <a:ext cx="4038600" cy="369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Buy $1000 worth of Bitcoin and hold for 3 months.</a:t>
            </a:r>
            <a:endParaRPr/>
          </a:p>
        </p:txBody>
      </p:sp>
      <p:sp>
        <p:nvSpPr>
          <p:cNvPr id="423" name="Google Shape;423;p49"/>
          <p:cNvSpPr txBox="1"/>
          <p:nvPr>
            <p:ph idx="2" type="body"/>
          </p:nvPr>
        </p:nvSpPr>
        <p:spPr>
          <a:xfrm>
            <a:off x="4648200" y="2427900"/>
            <a:ext cx="4038600" cy="369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Hold $1000USD for 3 months.</a:t>
            </a:r>
            <a:endParaRPr/>
          </a:p>
        </p:txBody>
      </p:sp>
      <p:pic>
        <p:nvPicPr>
          <p:cNvPr descr="A picture containing text, clipart&#10;&#10;Description automatically generated" id="424" name="Google Shape;42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8959" y="3909595"/>
            <a:ext cx="1159755" cy="115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9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0"/>
          <p:cNvSpPr txBox="1"/>
          <p:nvPr>
            <p:ph idx="4294967295" type="title"/>
          </p:nvPr>
        </p:nvSpPr>
        <p:spPr>
          <a:xfrm>
            <a:off x="-1" y="1069974"/>
            <a:ext cx="9144001" cy="1944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Bottom line…</a:t>
            </a:r>
            <a:endParaRPr/>
          </a:p>
        </p:txBody>
      </p:sp>
      <p:sp>
        <p:nvSpPr>
          <p:cNvPr id="432" name="Google Shape;432;p50"/>
          <p:cNvSpPr txBox="1"/>
          <p:nvPr>
            <p:ph idx="4294967295" type="body"/>
          </p:nvPr>
        </p:nvSpPr>
        <p:spPr>
          <a:xfrm>
            <a:off x="0" y="2746753"/>
            <a:ext cx="4859676" cy="1944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US" sz="4800"/>
              <a:t>Proceed with caution and information. Invest what you can lose.</a:t>
            </a:r>
            <a:endParaRPr/>
          </a:p>
        </p:txBody>
      </p:sp>
      <p:sp>
        <p:nvSpPr>
          <p:cNvPr id="433" name="Google Shape;433;p50"/>
          <p:cNvSpPr txBox="1"/>
          <p:nvPr>
            <p:ph idx="4294967295" type="body"/>
          </p:nvPr>
        </p:nvSpPr>
        <p:spPr>
          <a:xfrm>
            <a:off x="4798084" y="301455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US" sz="4800"/>
              <a:t>Bitcoin is a speculative asset at this point.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1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Upside to Bitcoin</a:t>
            </a:r>
            <a:endParaRPr/>
          </a:p>
        </p:txBody>
      </p:sp>
      <p:sp>
        <p:nvSpPr>
          <p:cNvPr id="439" name="Google Shape;439;p51"/>
          <p:cNvSpPr txBox="1"/>
          <p:nvPr>
            <p:ph idx="1" type="body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It is transparent, authenticated, and can be audited. 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From the first chain forward, you can trace the origins of the chain and everything that makes it up.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It is not directly subjected to government policy influences, political interests, and short-sightedness. 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It makes use of blockchain technology – an advancement in technology.</a:t>
            </a:r>
            <a:endParaRPr/>
          </a:p>
        </p:txBody>
      </p:sp>
      <p:sp>
        <p:nvSpPr>
          <p:cNvPr id="440" name="Google Shape;440;p51"/>
          <p:cNvSpPr/>
          <p:nvPr/>
        </p:nvSpPr>
        <p:spPr>
          <a:xfrm>
            <a:off x="729465" y="5162764"/>
            <a:ext cx="7315200" cy="116098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Blockchain Technology</a:t>
            </a:r>
            <a:endParaRPr/>
          </a:p>
        </p:txBody>
      </p:sp>
      <p:sp>
        <p:nvSpPr>
          <p:cNvPr id="446" name="Google Shape;446;p52"/>
          <p:cNvSpPr txBox="1"/>
          <p:nvPr>
            <p:ph idx="1" type="body"/>
          </p:nvPr>
        </p:nvSpPr>
        <p:spPr>
          <a:xfrm>
            <a:off x="457200" y="200789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Used to track healthcare services by patients and their providers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Mobilized in the supply chain to track everything from original extraction of natural resources to final consumer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NTFs allow artists to create original art and sell it without the risk of copyright infringement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theory, it allows consumers and others to trace property – even intellectual property (NFT).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3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Blockchain Technology</a:t>
            </a:r>
            <a:endParaRPr/>
          </a:p>
        </p:txBody>
      </p:sp>
      <p:sp>
        <p:nvSpPr>
          <p:cNvPr id="452" name="Google Shape;452;p53"/>
          <p:cNvSpPr txBox="1"/>
          <p:nvPr>
            <p:ph idx="1" type="body"/>
          </p:nvPr>
        </p:nvSpPr>
        <p:spPr>
          <a:xfrm>
            <a:off x="457200" y="200789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625" y="2221538"/>
            <a:ext cx="4324350" cy="4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b="1" sz="400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b="1" lang="en-US" sz="1800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b="1" i="1" lang="en-US" sz="1600" u="sng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EconEdLink.org/professional-development/</a:t>
            </a:r>
            <a:endParaRPr b="1" i="1" sz="16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/>
          <p:nvPr>
            <p:ph type="title"/>
          </p:nvPr>
        </p:nvSpPr>
        <p:spPr>
          <a:xfrm>
            <a:off x="457200" y="94207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Blockchain Technology</a:t>
            </a:r>
            <a:endParaRPr/>
          </a:p>
        </p:txBody>
      </p:sp>
      <p:sp>
        <p:nvSpPr>
          <p:cNvPr id="459" name="Google Shape;459;p54"/>
          <p:cNvSpPr txBox="1"/>
          <p:nvPr>
            <p:ph idx="1" type="body"/>
          </p:nvPr>
        </p:nvSpPr>
        <p:spPr>
          <a:xfrm>
            <a:off x="457200" y="2207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NTF</a:t>
            </a:r>
            <a:endParaRPr/>
          </a:p>
        </p:txBody>
      </p:sp>
      <p:pic>
        <p:nvPicPr>
          <p:cNvPr id="460" name="Google Shape;46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00" y="3600076"/>
            <a:ext cx="4748399" cy="26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4"/>
          <p:cNvSpPr txBox="1"/>
          <p:nvPr>
            <p:ph idx="2" type="body"/>
          </p:nvPr>
        </p:nvSpPr>
        <p:spPr>
          <a:xfrm>
            <a:off x="4648200" y="2207200"/>
            <a:ext cx="4038600" cy="39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Supply and Demand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History of his NTFs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302" y="3429000"/>
            <a:ext cx="3357000" cy="30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5619" y="2207200"/>
            <a:ext cx="2134925" cy="17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5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an educator…</a:t>
            </a:r>
            <a:endParaRPr/>
          </a:p>
        </p:txBody>
      </p:sp>
      <p:sp>
        <p:nvSpPr>
          <p:cNvPr id="469" name="Google Shape;469;p55"/>
          <p:cNvSpPr txBox="1"/>
          <p:nvPr>
            <p:ph idx="1" type="body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It provides teachable moments for family members and students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Educate others about blockchain technology, long-term investment practices, cryptocurrencies, and sound money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Understand when “speculative” investments make sense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taking a selfie&#10;&#10;Description generated with high confidence" id="474" name="Google Shape;474;p56"/>
          <p:cNvPicPr preferRelativeResize="0"/>
          <p:nvPr/>
        </p:nvPicPr>
        <p:blipFill rotWithShape="1">
          <a:blip r:embed="rId3">
            <a:alphaModFix/>
          </a:blip>
          <a:srcRect b="4388" l="0" r="2" t="0"/>
          <a:stretch/>
        </p:blipFill>
        <p:spPr>
          <a:xfrm>
            <a:off x="6118030" y="857257"/>
            <a:ext cx="3025970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6"/>
          <p:cNvSpPr txBox="1"/>
          <p:nvPr>
            <p:ph type="title"/>
          </p:nvPr>
        </p:nvSpPr>
        <p:spPr>
          <a:xfrm>
            <a:off x="685332" y="1321138"/>
            <a:ext cx="5004665" cy="1197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“Bitcoin” Story</a:t>
            </a:r>
            <a:endParaRPr/>
          </a:p>
        </p:txBody>
      </p:sp>
      <p:sp>
        <p:nvSpPr>
          <p:cNvPr id="476" name="Google Shape;476;p56"/>
          <p:cNvSpPr txBox="1"/>
          <p:nvPr>
            <p:ph idx="1" type="body"/>
          </p:nvPr>
        </p:nvSpPr>
        <p:spPr>
          <a:xfrm>
            <a:off x="685331" y="2632570"/>
            <a:ext cx="5004665" cy="2568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Within a year, I lost 70 percent of the value of my cryptocurrency portfolio with an initial investment of $841!!!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Yikes! It was not a growing asset.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Since December of 2017, “Bitcoin” has not used it to purchase anything, I haven’t been paid in Bitcoin, BUT….</a:t>
            </a:r>
            <a:endParaRPr/>
          </a:p>
        </p:txBody>
      </p:sp>
      <p:sp>
        <p:nvSpPr>
          <p:cNvPr id="477" name="Google Shape;477;p56"/>
          <p:cNvSpPr txBox="1"/>
          <p:nvPr/>
        </p:nvSpPr>
        <p:spPr>
          <a:xfrm>
            <a:off x="6728017" y="1061282"/>
            <a:ext cx="22328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LIVE! LAUGH! LEARN!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7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7"/>
          <p:cNvSpPr txBox="1"/>
          <p:nvPr>
            <p:ph type="title"/>
          </p:nvPr>
        </p:nvSpPr>
        <p:spPr>
          <a:xfrm>
            <a:off x="479160" y="4501453"/>
            <a:ext cx="8182230" cy="1065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portfolio has grown in value…</a:t>
            </a:r>
            <a:endParaRPr/>
          </a:p>
        </p:txBody>
      </p:sp>
      <p:pic>
        <p:nvPicPr>
          <p:cNvPr id="484" name="Google Shape;484;p5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030" y="1193955"/>
            <a:ext cx="4210812" cy="214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0872" y="1746624"/>
            <a:ext cx="4210812" cy="1042176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7"/>
          <p:cNvSpPr/>
          <p:nvPr/>
        </p:nvSpPr>
        <p:spPr>
          <a:xfrm>
            <a:off x="3337560" y="5594358"/>
            <a:ext cx="2468880" cy="18288"/>
          </a:xfrm>
          <a:custGeom>
            <a:rect b="b" l="l" r="r" t="t"/>
            <a:pathLst>
              <a:path extrusionOk="0" fill="none" h="18288" w="2468880">
                <a:moveTo>
                  <a:pt x="0" y="0"/>
                </a:moveTo>
                <a:cubicBezTo>
                  <a:pt x="172691" y="-12357"/>
                  <a:pt x="387089" y="31321"/>
                  <a:pt x="592531" y="0"/>
                </a:cubicBezTo>
                <a:cubicBezTo>
                  <a:pt x="767979" y="-23244"/>
                  <a:pt x="871733" y="8472"/>
                  <a:pt x="1160374" y="0"/>
                </a:cubicBezTo>
                <a:cubicBezTo>
                  <a:pt x="1449601" y="-3911"/>
                  <a:pt x="1607266" y="19376"/>
                  <a:pt x="1728216" y="0"/>
                </a:cubicBezTo>
                <a:cubicBezTo>
                  <a:pt x="1818829" y="-58888"/>
                  <a:pt x="2275430" y="-9413"/>
                  <a:pt x="2468880" y="0"/>
                </a:cubicBezTo>
                <a:cubicBezTo>
                  <a:pt x="2467145" y="5314"/>
                  <a:pt x="2470816" y="12013"/>
                  <a:pt x="2468880" y="18288"/>
                </a:cubicBezTo>
                <a:cubicBezTo>
                  <a:pt x="2232442" y="-3319"/>
                  <a:pt x="2078773" y="23053"/>
                  <a:pt x="1802282" y="18288"/>
                </a:cubicBezTo>
                <a:cubicBezTo>
                  <a:pt x="1540683" y="32618"/>
                  <a:pt x="1384233" y="17358"/>
                  <a:pt x="1209751" y="18288"/>
                </a:cubicBezTo>
                <a:cubicBezTo>
                  <a:pt x="1038679" y="-28357"/>
                  <a:pt x="820616" y="4958"/>
                  <a:pt x="641909" y="18288"/>
                </a:cubicBezTo>
                <a:cubicBezTo>
                  <a:pt x="423595" y="12488"/>
                  <a:pt x="155068" y="41456"/>
                  <a:pt x="0" y="18288"/>
                </a:cubicBezTo>
                <a:cubicBezTo>
                  <a:pt x="898" y="13406"/>
                  <a:pt x="19" y="4120"/>
                  <a:pt x="0" y="0"/>
                </a:cubicBezTo>
                <a:close/>
              </a:path>
              <a:path extrusionOk="0" h="18288" w="2468880">
                <a:moveTo>
                  <a:pt x="0" y="0"/>
                </a:moveTo>
                <a:cubicBezTo>
                  <a:pt x="201127" y="34474"/>
                  <a:pt x="321325" y="11273"/>
                  <a:pt x="567842" y="0"/>
                </a:cubicBezTo>
                <a:cubicBezTo>
                  <a:pt x="816255" y="-37660"/>
                  <a:pt x="940209" y="-838"/>
                  <a:pt x="1234440" y="0"/>
                </a:cubicBezTo>
                <a:cubicBezTo>
                  <a:pt x="1509789" y="16874"/>
                  <a:pt x="1664509" y="5689"/>
                  <a:pt x="1777594" y="0"/>
                </a:cubicBezTo>
                <a:cubicBezTo>
                  <a:pt x="1845726" y="-6548"/>
                  <a:pt x="2193196" y="19370"/>
                  <a:pt x="2468880" y="0"/>
                </a:cubicBezTo>
                <a:cubicBezTo>
                  <a:pt x="2468174" y="8377"/>
                  <a:pt x="2470272" y="13210"/>
                  <a:pt x="2468880" y="18288"/>
                </a:cubicBezTo>
                <a:cubicBezTo>
                  <a:pt x="2271382" y="44380"/>
                  <a:pt x="1978656" y="31741"/>
                  <a:pt x="1876349" y="18288"/>
                </a:cubicBezTo>
                <a:cubicBezTo>
                  <a:pt x="1751977" y="-6016"/>
                  <a:pt x="1388067" y="3222"/>
                  <a:pt x="1209751" y="18288"/>
                </a:cubicBezTo>
                <a:cubicBezTo>
                  <a:pt x="1065802" y="31061"/>
                  <a:pt x="753821" y="-1004"/>
                  <a:pt x="617220" y="18288"/>
                </a:cubicBezTo>
                <a:cubicBezTo>
                  <a:pt x="481425" y="28412"/>
                  <a:pt x="248319" y="-391"/>
                  <a:pt x="0" y="18288"/>
                </a:cubicBezTo>
                <a:cubicBezTo>
                  <a:pt x="-445" y="10205"/>
                  <a:pt x="-140" y="6087"/>
                  <a:pt x="0" y="0"/>
                </a:cubicBezTo>
                <a:close/>
              </a:path>
              <a:path extrusionOk="0" fill="none" h="18288" w="2468880">
                <a:moveTo>
                  <a:pt x="0" y="0"/>
                </a:moveTo>
                <a:cubicBezTo>
                  <a:pt x="191987" y="-31891"/>
                  <a:pt x="414837" y="25678"/>
                  <a:pt x="592531" y="0"/>
                </a:cubicBezTo>
                <a:cubicBezTo>
                  <a:pt x="785000" y="-43603"/>
                  <a:pt x="868560" y="12415"/>
                  <a:pt x="1160374" y="0"/>
                </a:cubicBezTo>
                <a:cubicBezTo>
                  <a:pt x="1441409" y="-18672"/>
                  <a:pt x="1600372" y="47113"/>
                  <a:pt x="1728216" y="0"/>
                </a:cubicBezTo>
                <a:cubicBezTo>
                  <a:pt x="1847110" y="23792"/>
                  <a:pt x="2233557" y="23802"/>
                  <a:pt x="2468880" y="0"/>
                </a:cubicBezTo>
                <a:cubicBezTo>
                  <a:pt x="2467752" y="4917"/>
                  <a:pt x="2468978" y="13565"/>
                  <a:pt x="2468880" y="18288"/>
                </a:cubicBezTo>
                <a:cubicBezTo>
                  <a:pt x="2265563" y="-17971"/>
                  <a:pt x="2033349" y="16262"/>
                  <a:pt x="1802282" y="18288"/>
                </a:cubicBezTo>
                <a:cubicBezTo>
                  <a:pt x="1512355" y="31573"/>
                  <a:pt x="1367809" y="29302"/>
                  <a:pt x="1209751" y="18288"/>
                </a:cubicBezTo>
                <a:cubicBezTo>
                  <a:pt x="1060405" y="26129"/>
                  <a:pt x="875661" y="10838"/>
                  <a:pt x="641909" y="18288"/>
                </a:cubicBezTo>
                <a:cubicBezTo>
                  <a:pt x="461670" y="14581"/>
                  <a:pt x="162829" y="18463"/>
                  <a:pt x="0" y="18288"/>
                </a:cubicBezTo>
                <a:cubicBezTo>
                  <a:pt x="913" y="12991"/>
                  <a:pt x="-1021" y="45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750" y="132175"/>
            <a:ext cx="8831299" cy="461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"/>
          <p:cNvSpPr txBox="1"/>
          <p:nvPr>
            <p:ph type="title"/>
          </p:nvPr>
        </p:nvSpPr>
        <p:spPr>
          <a:xfrm>
            <a:off x="212975" y="914400"/>
            <a:ext cx="847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Advice from all of you…</a:t>
            </a:r>
            <a:endParaRPr/>
          </a:p>
        </p:txBody>
      </p:sp>
      <p:sp>
        <p:nvSpPr>
          <p:cNvPr id="493" name="Google Shape;493;p58"/>
          <p:cNvSpPr txBox="1"/>
          <p:nvPr>
            <p:ph idx="1" type="body"/>
          </p:nvPr>
        </p:nvSpPr>
        <p:spPr>
          <a:xfrm>
            <a:off x="146873" y="2164080"/>
            <a:ext cx="9077671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I have $250 USD what advice to you give?</a:t>
            </a:r>
            <a:endParaRPr/>
          </a:p>
          <a:p>
            <a:pPr indent="-514350" lvl="0" marL="5143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Buy Bitcoin</a:t>
            </a:r>
            <a:endParaRPr/>
          </a:p>
          <a:p>
            <a:pPr indent="-514350" lvl="0" marL="5143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Buy NFT</a:t>
            </a:r>
            <a:endParaRPr/>
          </a:p>
          <a:p>
            <a:pPr indent="-514350" lvl="0" marL="5143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Save it for a “rainy” day (withdrew $$ due to car problems)</a:t>
            </a:r>
            <a:endParaRPr/>
          </a:p>
          <a:p>
            <a:pPr indent="-514350" lvl="0" marL="51435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Invest it in an index fund</a:t>
            </a:r>
            <a:endParaRPr/>
          </a:p>
        </p:txBody>
      </p:sp>
      <p:pic>
        <p:nvPicPr>
          <p:cNvPr descr="A picture containing text, clipart&#10;&#10;Description automatically generated" id="494" name="Google Shape;49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8200" y="2726884"/>
            <a:ext cx="1895475" cy="18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9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References</a:t>
            </a:r>
            <a:endParaRPr b="1" sz="5500"/>
          </a:p>
        </p:txBody>
      </p:sp>
      <p:sp>
        <p:nvSpPr>
          <p:cNvPr id="501" name="Google Shape;501;p59"/>
          <p:cNvSpPr txBox="1"/>
          <p:nvPr>
            <p:ph idx="1" type="body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353C3F"/>
              </a:buClr>
              <a:buSzPts val="2000"/>
              <a:buChar char="•"/>
            </a:pPr>
            <a:r>
              <a:rPr lang="en-US" sz="2000">
                <a:solidFill>
                  <a:srgbClr val="353C3F"/>
                </a:solidFill>
              </a:rPr>
              <a:t>EconEdLink.org Search “Cryptocurrency”</a:t>
            </a:r>
            <a:endParaRPr sz="2000">
              <a:solidFill>
                <a:srgbClr val="353C3F"/>
              </a:solidFill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353C3F"/>
              </a:buClr>
              <a:buSzPts val="2000"/>
              <a:buChar char="•"/>
            </a:pPr>
            <a:r>
              <a:rPr b="0" i="0" lang="en-US" sz="2000">
                <a:solidFill>
                  <a:srgbClr val="353C3F"/>
                </a:solidFill>
                <a:latin typeface="Calibri"/>
                <a:ea typeface="Calibri"/>
                <a:cs typeface="Calibri"/>
                <a:sym typeface="Calibri"/>
              </a:rPr>
              <a:t>Böhme, Rainer, Nicolas Christin, Benjamin Edelman, and Tyler Moore. 2015. "Bitcoin: Economics, Technology, and Governance." </a:t>
            </a:r>
            <a:r>
              <a:rPr b="0" i="1" lang="en-US" sz="2000">
                <a:solidFill>
                  <a:srgbClr val="353C3F"/>
                </a:solidFill>
                <a:latin typeface="Calibri"/>
                <a:ea typeface="Calibri"/>
                <a:cs typeface="Calibri"/>
                <a:sym typeface="Calibri"/>
              </a:rPr>
              <a:t>Journal of Economic Perspectives</a:t>
            </a:r>
            <a:r>
              <a:rPr b="0" i="0" lang="en-US" sz="2000">
                <a:solidFill>
                  <a:srgbClr val="353C3F"/>
                </a:solidFill>
                <a:latin typeface="Calibri"/>
                <a:ea typeface="Calibri"/>
                <a:cs typeface="Calibri"/>
                <a:sym typeface="Calibri"/>
              </a:rPr>
              <a:t>, 29 (2): 213-38.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Clark, J.R., M. Scott Niederjohn, and William C. Wood. 2018. “Understanding Bitcoin: Money, Asset, or Bubble?” Social Education.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Wolla, Scott. 2017. “Bitcoin: Money or Financial Investment? </a:t>
            </a: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(Page One Economics),” St. Louis Federal Reserve Bank, </a:t>
            </a:r>
            <a:r>
              <a:rPr i="1"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https://files.stlouisfed.org/files/htdocs/publications/page1-econ/2018/03/01/bitcoin-money-or-financial-investment_SE.pdf</a:t>
            </a: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0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b="1" sz="5500"/>
          </a:p>
        </p:txBody>
      </p:sp>
      <p:sp>
        <p:nvSpPr>
          <p:cNvPr id="508" name="Google Shape;508;p60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bird&#10;&#10;Description generated with very high confidence" id="509" name="Google Shape;50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1"/>
          <p:cNvSpPr txBox="1"/>
          <p:nvPr>
            <p:ph type="ctrTitle"/>
          </p:nvPr>
        </p:nvSpPr>
        <p:spPr>
          <a:xfrm>
            <a:off x="756139" y="114568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515" name="Google Shape;515;p6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16" name="Google Shape;51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8479" y="2622632"/>
            <a:ext cx="2378110" cy="23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116" y="2690224"/>
            <a:ext cx="4725799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521" name="Google Shape;521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Agenda</a:t>
            </a:r>
            <a:endParaRPr b="1" sz="550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9"/>
          <p:cNvSpPr txBox="1"/>
          <p:nvPr>
            <p:ph idx="4294967295" type="body"/>
          </p:nvPr>
        </p:nvSpPr>
        <p:spPr>
          <a:xfrm>
            <a:off x="542481" y="2036318"/>
            <a:ext cx="8229600" cy="417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Highlight key learning objectives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Link to national and state standards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Integrate the crypto craze, a current event, into the social studies or personal finance curriculum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Relate the topic of speculative cryptocurrencies, non-fungible tokens (NTFs), and other emerging </a:t>
            </a:r>
            <a:r>
              <a:rPr lang="en-US" sz="2500"/>
              <a:t>digital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00"/>
              <a:t>assets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in a well-diversified portfolio of investments</a:t>
            </a:r>
            <a:endParaRPr/>
          </a:p>
          <a:p>
            <a:pPr indent="-34290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Provide a “Once Over Lightly” Review </a:t>
            </a:r>
            <a:endParaRPr sz="25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Objectives</a:t>
            </a:r>
            <a:endParaRPr b="1" sz="5500"/>
          </a:p>
        </p:txBody>
      </p:sp>
      <p:sp>
        <p:nvSpPr>
          <p:cNvPr id="104" name="Google Shape;104;p20"/>
          <p:cNvSpPr txBox="1"/>
          <p:nvPr>
            <p:ph idx="4294967295" type="body"/>
          </p:nvPr>
        </p:nvSpPr>
        <p:spPr>
          <a:xfrm>
            <a:off x="457200" y="2377441"/>
            <a:ext cx="8229600" cy="417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Define the three functions of stable money in a prospering economy</a:t>
            </a:r>
            <a:endParaRPr/>
          </a:p>
          <a:p>
            <a:pPr indent="-457200" lvl="0" marL="457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Distinguish sound money from financial investments</a:t>
            </a:r>
            <a:endParaRPr/>
          </a:p>
          <a:p>
            <a:pPr indent="-457200" lvl="0" marL="457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Introduce speculative investments and other </a:t>
            </a:r>
            <a:r>
              <a:rPr lang="en-US" sz="2500"/>
              <a:t>emerging technological 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investments such as non-fungible tokens</a:t>
            </a:r>
            <a:endParaRPr/>
          </a:p>
          <a:p>
            <a:pPr indent="-457200" lvl="0" marL="457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Compare sound money to cryptocurrencies and other speculative assets</a:t>
            </a:r>
            <a:endParaRPr/>
          </a:p>
          <a:p>
            <a:pPr indent="-457200" lvl="0" marL="457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Relate both to growth and prosperity</a:t>
            </a:r>
            <a:endParaRPr sz="2500"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t/>
            </a:r>
            <a:endParaRPr sz="275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1"/>
          <p:cNvSpPr txBox="1"/>
          <p:nvPr>
            <p:ph type="title"/>
          </p:nvPr>
        </p:nvSpPr>
        <p:spPr>
          <a:xfrm>
            <a:off x="482600" y="321734"/>
            <a:ext cx="8178799" cy="1135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Standards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Google Shape;112;p21"/>
          <p:cNvGrpSpPr/>
          <p:nvPr/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13" name="Google Shape;113;p21"/>
            <p:cNvSpPr/>
            <p:nvPr/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1"/>
            <p:cNvSpPr/>
            <p:nvPr/>
          </p:nvSpPr>
          <p:spPr>
            <a:xfrm rot="-5400000">
              <a:off x="10289068" y="1343027"/>
              <a:ext cx="2532832" cy="1273032"/>
            </a:xfrm>
            <a:prstGeom prst="triangle">
              <a:avLst>
                <a:gd fmla="val 50000" name="adj"/>
              </a:avLst>
            </a:prstGeom>
            <a:solidFill>
              <a:schemeClr val="accent4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5" name="Google Shape;115;p2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1489" y="1341906"/>
            <a:ext cx="4689900" cy="208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1"/>
          <p:cNvGrpSpPr/>
          <p:nvPr/>
        </p:nvGrpSpPr>
        <p:grpSpPr>
          <a:xfrm>
            <a:off x="0" y="4601497"/>
            <a:ext cx="760545" cy="2017580"/>
            <a:chOff x="0" y="4601497"/>
            <a:chExt cx="1014061" cy="2017580"/>
          </a:xfrm>
        </p:grpSpPr>
        <p:sp>
          <p:nvSpPr>
            <p:cNvPr id="117" name="Google Shape;117;p21"/>
            <p:cNvSpPr/>
            <p:nvPr/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fmla="val 50000" name="adj"/>
              </a:avLst>
            </a:pr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1"/>
            <p:cNvSpPr/>
            <p:nvPr/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9" name="Google Shape;119;p2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4450" y="4080775"/>
            <a:ext cx="7796948" cy="13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4963" y="5379699"/>
            <a:ext cx="7679225" cy="8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State Standards</a:t>
            </a:r>
            <a:endParaRPr b="1" sz="5500"/>
          </a:p>
        </p:txBody>
      </p:sp>
      <p:sp>
        <p:nvSpPr>
          <p:cNvPr id="127" name="Google Shape;127;p22"/>
          <p:cNvSpPr txBox="1"/>
          <p:nvPr>
            <p:ph idx="4294967295" type="body"/>
          </p:nvPr>
        </p:nvSpPr>
        <p:spPr>
          <a:xfrm>
            <a:off x="457200" y="2377441"/>
            <a:ext cx="8229600" cy="417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List corresponding regional standards you may have &gt; </a:t>
            </a:r>
            <a:r>
              <a:rPr lang="en-US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http://www.nysed.gov/curriculum-instruction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t/>
            </a:r>
            <a:endParaRPr sz="2750"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90799"/>
            <a:ext cx="9144003" cy="407640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/>
          <p:nvPr/>
        </p:nvSpPr>
        <p:spPr>
          <a:xfrm>
            <a:off x="3236741" y="618874"/>
            <a:ext cx="1558500" cy="2971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State Standards</a:t>
            </a:r>
            <a:endParaRPr b="1" sz="5500"/>
          </a:p>
        </p:txBody>
      </p:sp>
      <p:sp>
        <p:nvSpPr>
          <p:cNvPr id="136" name="Google Shape;136;p23"/>
          <p:cNvSpPr txBox="1"/>
          <p:nvPr>
            <p:ph idx="4294967295" type="body"/>
          </p:nvPr>
        </p:nvSpPr>
        <p:spPr>
          <a:xfrm>
            <a:off x="457200" y="23774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List corresponding regional standards you may have &gt; </a:t>
            </a:r>
            <a:r>
              <a:rPr lang="en-US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http://www.nysed.gov/curriculum-instruction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3429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t/>
            </a:r>
            <a:endParaRPr sz="275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