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420" r:id="rId3"/>
    <p:sldId id="421" r:id="rId4"/>
    <p:sldId id="422" r:id="rId5"/>
    <p:sldId id="423" r:id="rId6"/>
    <p:sldId id="484" r:id="rId7"/>
    <p:sldId id="327" r:id="rId8"/>
    <p:sldId id="394" r:id="rId9"/>
    <p:sldId id="404" r:id="rId10"/>
    <p:sldId id="467" r:id="rId11"/>
    <p:sldId id="330" r:id="rId12"/>
    <p:sldId id="396" r:id="rId13"/>
    <p:sldId id="397" r:id="rId14"/>
    <p:sldId id="471" r:id="rId15"/>
    <p:sldId id="455" r:id="rId16"/>
    <p:sldId id="486" r:id="rId17"/>
    <p:sldId id="436" r:id="rId18"/>
    <p:sldId id="437" r:id="rId19"/>
    <p:sldId id="438" r:id="rId20"/>
    <p:sldId id="453" r:id="rId21"/>
    <p:sldId id="457" r:id="rId22"/>
    <p:sldId id="466" r:id="rId23"/>
    <p:sldId id="469" r:id="rId24"/>
    <p:sldId id="454" r:id="rId25"/>
    <p:sldId id="472" r:id="rId26"/>
    <p:sldId id="399" r:id="rId27"/>
    <p:sldId id="462" r:id="rId28"/>
    <p:sldId id="461" r:id="rId29"/>
    <p:sldId id="463" r:id="rId30"/>
    <p:sldId id="460" r:id="rId31"/>
    <p:sldId id="448" r:id="rId32"/>
    <p:sldId id="450" r:id="rId33"/>
    <p:sldId id="451" r:id="rId34"/>
    <p:sldId id="449" r:id="rId35"/>
    <p:sldId id="458" r:id="rId36"/>
    <p:sldId id="464" r:id="rId37"/>
    <p:sldId id="473" r:id="rId38"/>
    <p:sldId id="470" r:id="rId39"/>
    <p:sldId id="258" r:id="rId40"/>
    <p:sldId id="477" r:id="rId41"/>
    <p:sldId id="474" r:id="rId42"/>
    <p:sldId id="475" r:id="rId43"/>
    <p:sldId id="478" r:id="rId44"/>
    <p:sldId id="476" r:id="rId45"/>
    <p:sldId id="479" r:id="rId46"/>
    <p:sldId id="480" r:id="rId47"/>
    <p:sldId id="481" r:id="rId48"/>
    <p:sldId id="483" r:id="rId49"/>
    <p:sldId id="482" r:id="rId50"/>
    <p:sldId id="490" r:id="rId51"/>
    <p:sldId id="488" r:id="rId52"/>
    <p:sldId id="489" r:id="rId53"/>
    <p:sldId id="485" r:id="rId54"/>
    <p:sldId id="487"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Petmecky" initials="GP" lastIdx="1" clrIdx="0">
    <p:extLst>
      <p:ext uri="{19B8F6BF-5375-455C-9EA6-DF929625EA0E}">
        <p15:presenceInfo xmlns:p15="http://schemas.microsoft.com/office/powerpoint/2012/main" userId="S::Gary.Petmecky@gcpsk12.org::b61e040f-1f99-4789-85d5-035cfa1b8c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2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CF429-841E-49D8-8439-EAD30D52125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375667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CF429-841E-49D8-8439-EAD30D52125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256378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CF429-841E-49D8-8439-EAD30D52125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312008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CF429-841E-49D8-8439-EAD30D52125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148879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CF429-841E-49D8-8439-EAD30D52125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17776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4CF429-841E-49D8-8439-EAD30D52125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341922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CF429-841E-49D8-8439-EAD30D52125E}"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216413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4CF429-841E-49D8-8439-EAD30D52125E}"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3809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CF429-841E-49D8-8439-EAD30D52125E}"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53459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CF429-841E-49D8-8439-EAD30D52125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125127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CF429-841E-49D8-8439-EAD30D52125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21CF3-C84D-4B7F-9D1F-F9DE46589E8A}" type="slidenum">
              <a:rPr lang="en-US" smtClean="0"/>
              <a:t>‹#›</a:t>
            </a:fld>
            <a:endParaRPr lang="en-US"/>
          </a:p>
        </p:txBody>
      </p:sp>
    </p:spTree>
    <p:extLst>
      <p:ext uri="{BB962C8B-B14F-4D97-AF65-F5344CB8AC3E}">
        <p14:creationId xmlns:p14="http://schemas.microsoft.com/office/powerpoint/2010/main" val="252030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CF429-841E-49D8-8439-EAD30D52125E}" type="datetimeFigureOut">
              <a:rPr lang="en-US" smtClean="0"/>
              <a:t>3/17/2022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21CF3-C84D-4B7F-9D1F-F9DE46589E8A}" type="slidenum">
              <a:rPr lang="en-US" smtClean="0"/>
              <a:t>‹#›</a:t>
            </a:fld>
            <a:endParaRPr lang="en-US"/>
          </a:p>
        </p:txBody>
      </p:sp>
    </p:spTree>
    <p:extLst>
      <p:ext uri="{BB962C8B-B14F-4D97-AF65-F5344CB8AC3E}">
        <p14:creationId xmlns:p14="http://schemas.microsoft.com/office/powerpoint/2010/main" val="3166172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onedlink.org/resources/what-does-a-dollar-really-buy/" TargetMode="External"/><Relationship Id="rId2" Type="http://schemas.openxmlformats.org/officeDocument/2006/relationships/hyperlink" Target="https://www.econedlink.org/resources/what-causes-inflation/"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uncilforeconed.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bls.gov/news.release/pdf/cpi.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conedlink.org/resources/collection/fundamentals-of-a-p-economics-webinar-serie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bls.gov/news.release/pdf/cpi.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conedlink.org/resources/collection/ap-macroeconomics/"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boxofficemojo.com/chart/top_lifetime_gross_adjusted/?adjust_gross_to=202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minneapolisfed.org/about-us/monetary-policy/inflation-calculator"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conedlink.org/resources/collection/ap-microeconomic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econedlink.org/?s=preparing+for+the+A.P.+exam&amp;post_type=post"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pcentral.collegeboard.org/pdf/ap-macroeconomics-course-and-exam-description.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524000" y="1749670"/>
            <a:ext cx="9144000" cy="2323001"/>
          </a:xfrm>
        </p:spPr>
        <p:txBody>
          <a:bodyPr>
            <a:normAutofit fontScale="90000"/>
          </a:bodyPr>
          <a:lstStyle/>
          <a:p>
            <a:r>
              <a:rPr lang="en-US" dirty="0">
                <a:latin typeface="+mn-lt"/>
              </a:rPr>
              <a:t>Gary N. Petmecky</a:t>
            </a:r>
            <a:br>
              <a:rPr lang="en-US" dirty="0">
                <a:latin typeface="+mn-lt"/>
              </a:rPr>
            </a:br>
            <a:r>
              <a:rPr lang="en-US" dirty="0">
                <a:latin typeface="+mn-lt"/>
              </a:rPr>
              <a:t>Parkview High School</a:t>
            </a:r>
            <a:br>
              <a:rPr lang="en-US" dirty="0">
                <a:latin typeface="+mn-lt"/>
              </a:rPr>
            </a:br>
            <a:r>
              <a:rPr lang="en-US" dirty="0">
                <a:latin typeface="+mn-lt"/>
              </a:rPr>
              <a:t>Lilburn, Ga</a:t>
            </a:r>
          </a:p>
        </p:txBody>
      </p:sp>
    </p:spTree>
    <p:extLst>
      <p:ext uri="{BB962C8B-B14F-4D97-AF65-F5344CB8AC3E}">
        <p14:creationId xmlns:p14="http://schemas.microsoft.com/office/powerpoint/2010/main" val="106438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850605"/>
            <a:ext cx="10135267" cy="4199861"/>
          </a:xfrm>
        </p:spPr>
        <p:txBody>
          <a:bodyPr>
            <a:normAutofit fontScale="90000"/>
          </a:bodyPr>
          <a:lstStyle/>
          <a:p>
            <a:r>
              <a:rPr lang="en-US" sz="4800" dirty="0" err="1"/>
              <a:t>Econedlink</a:t>
            </a:r>
            <a:r>
              <a:rPr lang="en-US" sz="4800" dirty="0"/>
              <a:t> has two activities you can use.  I am not going to go through these because they are presented on their site.</a:t>
            </a:r>
            <a:br>
              <a:rPr lang="en-US" sz="4800" dirty="0"/>
            </a:br>
            <a:br>
              <a:rPr lang="en-US" sz="4800" dirty="0"/>
            </a:br>
            <a:r>
              <a:rPr lang="en-US" sz="4800" dirty="0">
                <a:hlinkClick r:id="rId2"/>
              </a:rPr>
              <a:t>What Causes Inflation?</a:t>
            </a:r>
            <a:br>
              <a:rPr lang="en-US" sz="4800" dirty="0"/>
            </a:br>
            <a:br>
              <a:rPr lang="en-US" sz="4800" dirty="0"/>
            </a:br>
            <a:r>
              <a:rPr lang="en-US" sz="4800" dirty="0">
                <a:hlinkClick r:id="rId3"/>
              </a:rPr>
              <a:t>What Does a Dollar Really Buy?</a:t>
            </a:r>
            <a:endParaRPr lang="en-US" sz="4800" dirty="0"/>
          </a:p>
        </p:txBody>
      </p:sp>
    </p:spTree>
    <p:extLst>
      <p:ext uri="{BB962C8B-B14F-4D97-AF65-F5344CB8AC3E}">
        <p14:creationId xmlns:p14="http://schemas.microsoft.com/office/powerpoint/2010/main" val="382724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896207" y="2029408"/>
            <a:ext cx="8399585" cy="1049318"/>
          </a:xfrm>
        </p:spPr>
        <p:txBody>
          <a:bodyPr>
            <a:normAutofit fontScale="90000"/>
          </a:bodyPr>
          <a:lstStyle/>
          <a:p>
            <a:br>
              <a:rPr lang="en-US" sz="4800" dirty="0"/>
            </a:br>
            <a:r>
              <a:rPr lang="en-US" sz="4800" dirty="0">
                <a:hlinkClick r:id="rId2"/>
              </a:rPr>
              <a:t>Councilforeconed.org  </a:t>
            </a:r>
            <a:endParaRPr lang="en-US" sz="4800" dirty="0"/>
          </a:p>
        </p:txBody>
      </p:sp>
    </p:spTree>
    <p:extLst>
      <p:ext uri="{BB962C8B-B14F-4D97-AF65-F5344CB8AC3E}">
        <p14:creationId xmlns:p14="http://schemas.microsoft.com/office/powerpoint/2010/main" val="105000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62E9F-0F29-476D-85B6-80070E0FEF6C}"/>
              </a:ext>
            </a:extLst>
          </p:cNvPr>
          <p:cNvPicPr>
            <a:picLocks noChangeAspect="1"/>
          </p:cNvPicPr>
          <p:nvPr/>
        </p:nvPicPr>
        <p:blipFill>
          <a:blip r:embed="rId2"/>
          <a:stretch>
            <a:fillRect/>
          </a:stretch>
        </p:blipFill>
        <p:spPr>
          <a:xfrm>
            <a:off x="270005" y="636028"/>
            <a:ext cx="11651990" cy="5585944"/>
          </a:xfrm>
          <a:prstGeom prst="rect">
            <a:avLst/>
          </a:prstGeom>
        </p:spPr>
      </p:pic>
    </p:spTree>
    <p:extLst>
      <p:ext uri="{BB962C8B-B14F-4D97-AF65-F5344CB8AC3E}">
        <p14:creationId xmlns:p14="http://schemas.microsoft.com/office/powerpoint/2010/main" val="257899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EB174-547A-4318-88B2-2A50F0939005}"/>
              </a:ext>
            </a:extLst>
          </p:cNvPr>
          <p:cNvPicPr>
            <a:picLocks noChangeAspect="1"/>
          </p:cNvPicPr>
          <p:nvPr/>
        </p:nvPicPr>
        <p:blipFill>
          <a:blip r:embed="rId2"/>
          <a:stretch>
            <a:fillRect/>
          </a:stretch>
        </p:blipFill>
        <p:spPr>
          <a:xfrm>
            <a:off x="2125636" y="350253"/>
            <a:ext cx="7940728" cy="6157494"/>
          </a:xfrm>
          <a:prstGeom prst="rect">
            <a:avLst/>
          </a:prstGeom>
        </p:spPr>
      </p:pic>
    </p:spTree>
    <p:extLst>
      <p:ext uri="{BB962C8B-B14F-4D97-AF65-F5344CB8AC3E}">
        <p14:creationId xmlns:p14="http://schemas.microsoft.com/office/powerpoint/2010/main" val="142732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841753" y="2192693"/>
            <a:ext cx="10135267" cy="1660850"/>
          </a:xfrm>
        </p:spPr>
        <p:txBody>
          <a:bodyPr>
            <a:normAutofit/>
          </a:bodyPr>
          <a:lstStyle/>
          <a:p>
            <a:r>
              <a:rPr lang="en-US" sz="4800" dirty="0"/>
              <a:t>Inflation: a general rise in prices and a fall of purchasing power.</a:t>
            </a:r>
          </a:p>
        </p:txBody>
      </p:sp>
    </p:spTree>
    <p:extLst>
      <p:ext uri="{BB962C8B-B14F-4D97-AF65-F5344CB8AC3E}">
        <p14:creationId xmlns:p14="http://schemas.microsoft.com/office/powerpoint/2010/main" val="272163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851084" y="1175658"/>
            <a:ext cx="10135267" cy="4301193"/>
          </a:xfrm>
        </p:spPr>
        <p:txBody>
          <a:bodyPr>
            <a:normAutofit fontScale="90000"/>
          </a:bodyPr>
          <a:lstStyle/>
          <a:p>
            <a:r>
              <a:rPr lang="en-US" sz="4800" dirty="0"/>
              <a:t>Consumer Price Index: measures the change in prices paid by consumers for goods and services.</a:t>
            </a:r>
            <a:br>
              <a:rPr lang="en-US" sz="4800" dirty="0"/>
            </a:br>
            <a:br>
              <a:rPr lang="en-US" sz="4800" dirty="0"/>
            </a:br>
            <a:r>
              <a:rPr lang="en-US" sz="4800" dirty="0"/>
              <a:t>The CPI measures the cost of a fixed basket of goods and services, in a given year, relative to the base year.</a:t>
            </a:r>
          </a:p>
        </p:txBody>
      </p:sp>
    </p:spTree>
    <p:extLst>
      <p:ext uri="{BB962C8B-B14F-4D97-AF65-F5344CB8AC3E}">
        <p14:creationId xmlns:p14="http://schemas.microsoft.com/office/powerpoint/2010/main" val="299762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3489649" y="2430624"/>
            <a:ext cx="4996098" cy="998376"/>
          </a:xfrm>
        </p:spPr>
        <p:txBody>
          <a:bodyPr>
            <a:normAutofit/>
          </a:bodyPr>
          <a:lstStyle/>
          <a:p>
            <a:r>
              <a:rPr lang="en-US" sz="5400" dirty="0">
                <a:hlinkClick r:id="rId2"/>
              </a:rPr>
              <a:t>Bls.gov</a:t>
            </a:r>
            <a:endParaRPr lang="en-US" sz="5400" dirty="0"/>
          </a:p>
        </p:txBody>
      </p:sp>
    </p:spTree>
    <p:extLst>
      <p:ext uri="{BB962C8B-B14F-4D97-AF65-F5344CB8AC3E}">
        <p14:creationId xmlns:p14="http://schemas.microsoft.com/office/powerpoint/2010/main" val="247717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E54903-0D5E-410F-8B89-35D2D8C34DCC}"/>
              </a:ext>
            </a:extLst>
          </p:cNvPr>
          <p:cNvPicPr>
            <a:picLocks noChangeAspect="1"/>
          </p:cNvPicPr>
          <p:nvPr/>
        </p:nvPicPr>
        <p:blipFill>
          <a:blip r:embed="rId2"/>
          <a:stretch>
            <a:fillRect/>
          </a:stretch>
        </p:blipFill>
        <p:spPr>
          <a:xfrm>
            <a:off x="462985" y="971550"/>
            <a:ext cx="10828641" cy="4286249"/>
          </a:xfrm>
          <a:prstGeom prst="rect">
            <a:avLst/>
          </a:prstGeom>
        </p:spPr>
      </p:pic>
    </p:spTree>
    <p:extLst>
      <p:ext uri="{BB962C8B-B14F-4D97-AF65-F5344CB8AC3E}">
        <p14:creationId xmlns:p14="http://schemas.microsoft.com/office/powerpoint/2010/main" val="380622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F858F8-6D70-4842-A06F-0C2CD6D72761}"/>
              </a:ext>
            </a:extLst>
          </p:cNvPr>
          <p:cNvPicPr>
            <a:picLocks noChangeAspect="1"/>
          </p:cNvPicPr>
          <p:nvPr/>
        </p:nvPicPr>
        <p:blipFill>
          <a:blip r:embed="rId2"/>
          <a:stretch>
            <a:fillRect/>
          </a:stretch>
        </p:blipFill>
        <p:spPr>
          <a:xfrm>
            <a:off x="431168" y="720091"/>
            <a:ext cx="10737422" cy="5134610"/>
          </a:xfrm>
          <a:prstGeom prst="rect">
            <a:avLst/>
          </a:prstGeom>
        </p:spPr>
      </p:pic>
    </p:spTree>
    <p:extLst>
      <p:ext uri="{BB962C8B-B14F-4D97-AF65-F5344CB8AC3E}">
        <p14:creationId xmlns:p14="http://schemas.microsoft.com/office/powerpoint/2010/main" val="422470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B60D2D-FE8E-4B2F-B173-7788BA7C033E}"/>
              </a:ext>
            </a:extLst>
          </p:cNvPr>
          <p:cNvPicPr>
            <a:picLocks noChangeAspect="1"/>
          </p:cNvPicPr>
          <p:nvPr/>
        </p:nvPicPr>
        <p:blipFill>
          <a:blip r:embed="rId2"/>
          <a:stretch>
            <a:fillRect/>
          </a:stretch>
        </p:blipFill>
        <p:spPr>
          <a:xfrm>
            <a:off x="982979" y="299032"/>
            <a:ext cx="10322111" cy="6318745"/>
          </a:xfrm>
          <a:prstGeom prst="rect">
            <a:avLst/>
          </a:prstGeom>
        </p:spPr>
      </p:pic>
    </p:spTree>
    <p:extLst>
      <p:ext uri="{BB962C8B-B14F-4D97-AF65-F5344CB8AC3E}">
        <p14:creationId xmlns:p14="http://schemas.microsoft.com/office/powerpoint/2010/main" val="310241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650636" y="1818167"/>
            <a:ext cx="8399585" cy="2356830"/>
          </a:xfrm>
        </p:spPr>
        <p:txBody>
          <a:bodyPr>
            <a:normAutofit fontScale="90000"/>
          </a:bodyPr>
          <a:lstStyle/>
          <a:p>
            <a:r>
              <a:rPr lang="en-US" dirty="0" err="1">
                <a:hlinkClick r:id="rId2"/>
              </a:rPr>
              <a:t>Econedlink</a:t>
            </a:r>
            <a:r>
              <a:rPr lang="en-US" dirty="0">
                <a:hlinkClick r:id="rId2"/>
              </a:rPr>
              <a:t> Fundamentals of A.P. Economics Webinar Series</a:t>
            </a:r>
            <a:endParaRPr lang="en-US" dirty="0"/>
          </a:p>
        </p:txBody>
      </p:sp>
    </p:spTree>
    <p:extLst>
      <p:ext uri="{BB962C8B-B14F-4D97-AF65-F5344CB8AC3E}">
        <p14:creationId xmlns:p14="http://schemas.microsoft.com/office/powerpoint/2010/main" val="285324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813762" y="597159"/>
            <a:ext cx="10135267" cy="3424335"/>
          </a:xfrm>
        </p:spPr>
        <p:txBody>
          <a:bodyPr>
            <a:normAutofit/>
          </a:bodyPr>
          <a:lstStyle/>
          <a:p>
            <a:r>
              <a:rPr lang="en-US" sz="4400" dirty="0"/>
              <a:t>The CPI measures the change in income needed in order to maintain the same standard of living over time under a new set of prices compared to the original set up prices. </a:t>
            </a:r>
          </a:p>
        </p:txBody>
      </p:sp>
      <p:sp>
        <p:nvSpPr>
          <p:cNvPr id="3" name="TextBox 2">
            <a:extLst>
              <a:ext uri="{FF2B5EF4-FFF2-40B4-BE49-F238E27FC236}">
                <a16:creationId xmlns:a16="http://schemas.microsoft.com/office/drawing/2014/main" id="{AB41B2C2-1F53-49AD-8A2D-9314326590BC}"/>
              </a:ext>
            </a:extLst>
          </p:cNvPr>
          <p:cNvSpPr txBox="1"/>
          <p:nvPr/>
        </p:nvSpPr>
        <p:spPr>
          <a:xfrm>
            <a:off x="594937" y="4198775"/>
            <a:ext cx="11114981" cy="2123658"/>
          </a:xfrm>
          <a:prstGeom prst="rect">
            <a:avLst/>
          </a:prstGeom>
          <a:noFill/>
        </p:spPr>
        <p:txBody>
          <a:bodyPr wrap="square" rtlCol="0">
            <a:spAutoFit/>
          </a:bodyPr>
          <a:lstStyle/>
          <a:p>
            <a:r>
              <a:rPr lang="en-US" sz="4400" dirty="0">
                <a:latin typeface="+mj-lt"/>
              </a:rPr>
              <a:t>For example if CPI goes up 7% in a year, your income would have to go up 7% to purchase the same goods and services.</a:t>
            </a:r>
          </a:p>
        </p:txBody>
      </p:sp>
    </p:spTree>
    <p:extLst>
      <p:ext uri="{BB962C8B-B14F-4D97-AF65-F5344CB8AC3E}">
        <p14:creationId xmlns:p14="http://schemas.microsoft.com/office/powerpoint/2010/main" val="35359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841753" y="2192693"/>
            <a:ext cx="10135267" cy="1660850"/>
          </a:xfrm>
        </p:spPr>
        <p:txBody>
          <a:bodyPr>
            <a:normAutofit/>
          </a:bodyPr>
          <a:lstStyle/>
          <a:p>
            <a:r>
              <a:rPr lang="en-US" sz="4800" dirty="0"/>
              <a:t>The Consumer Price Index is the most commonly used index.   </a:t>
            </a:r>
          </a:p>
        </p:txBody>
      </p:sp>
    </p:spTree>
    <p:extLst>
      <p:ext uri="{BB962C8B-B14F-4D97-AF65-F5344CB8AC3E}">
        <p14:creationId xmlns:p14="http://schemas.microsoft.com/office/powerpoint/2010/main" val="1746931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963052" y="1595536"/>
            <a:ext cx="10135267" cy="3050892"/>
          </a:xfrm>
        </p:spPr>
        <p:txBody>
          <a:bodyPr>
            <a:normAutofit fontScale="90000"/>
          </a:bodyPr>
          <a:lstStyle/>
          <a:p>
            <a:pPr marL="0" marR="0">
              <a:spcBef>
                <a:spcPts val="0"/>
              </a:spcBef>
              <a:spcAft>
                <a:spcPts val="0"/>
              </a:spcAft>
              <a:tabLst>
                <a:tab pos="209550" algn="l"/>
                <a:tab pos="558800" algn="l"/>
              </a:tabLst>
            </a:pPr>
            <a:r>
              <a:rPr lang="en-US" sz="4800" dirty="0">
                <a:effectLst/>
                <a:ea typeface="Times New Roman" panose="02020603050405020304" pitchFamily="18" charset="0"/>
                <a:cs typeface="Courier New" panose="02070309020205020404" pitchFamily="49" charset="0"/>
              </a:rPr>
              <a:t>When comparing things like wages, gas prices, GDP… you need to adjust for inflation to find out how much they have really changed.    In other words, take inflation out of the picture, to get real.</a:t>
            </a:r>
            <a:endParaRPr lang="en-US" sz="4800" dirty="0">
              <a:effectLst/>
              <a:ea typeface="Times New Roman" panose="02020603050405020304" pitchFamily="18" charset="0"/>
            </a:endParaRPr>
          </a:p>
        </p:txBody>
      </p:sp>
    </p:spTree>
    <p:extLst>
      <p:ext uri="{BB962C8B-B14F-4D97-AF65-F5344CB8AC3E}">
        <p14:creationId xmlns:p14="http://schemas.microsoft.com/office/powerpoint/2010/main" val="147581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7515" y="2071395"/>
            <a:ext cx="9426819" cy="2126048"/>
          </a:xfrm>
        </p:spPr>
        <p:txBody>
          <a:bodyPr>
            <a:normAutofit/>
          </a:bodyPr>
          <a:lstStyle/>
          <a:p>
            <a:r>
              <a:rPr lang="en-US" sz="4800" dirty="0"/>
              <a:t>Students must use price indices to compare nominal and real variables over time periods.</a:t>
            </a:r>
            <a:endParaRPr lang="en-US" sz="4400" dirty="0"/>
          </a:p>
        </p:txBody>
      </p:sp>
    </p:spTree>
    <p:extLst>
      <p:ext uri="{BB962C8B-B14F-4D97-AF65-F5344CB8AC3E}">
        <p14:creationId xmlns:p14="http://schemas.microsoft.com/office/powerpoint/2010/main" val="121205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2456120"/>
            <a:ext cx="10135267" cy="818707"/>
          </a:xfrm>
        </p:spPr>
        <p:txBody>
          <a:bodyPr>
            <a:normAutofit/>
          </a:bodyPr>
          <a:lstStyle/>
          <a:p>
            <a:r>
              <a:rPr lang="en-US" sz="4800" dirty="0"/>
              <a:t>Real = (Nominal/PI) X 100</a:t>
            </a:r>
          </a:p>
        </p:txBody>
      </p:sp>
    </p:spTree>
    <p:extLst>
      <p:ext uri="{BB962C8B-B14F-4D97-AF65-F5344CB8AC3E}">
        <p14:creationId xmlns:p14="http://schemas.microsoft.com/office/powerpoint/2010/main" val="2606879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2456120"/>
            <a:ext cx="10135267" cy="818707"/>
          </a:xfrm>
        </p:spPr>
        <p:txBody>
          <a:bodyPr>
            <a:normAutofit/>
          </a:bodyPr>
          <a:lstStyle/>
          <a:p>
            <a:r>
              <a:rPr lang="en-US" sz="4800" dirty="0"/>
              <a:t>Is gasoline expensive now?</a:t>
            </a:r>
          </a:p>
        </p:txBody>
      </p:sp>
    </p:spTree>
    <p:extLst>
      <p:ext uri="{BB962C8B-B14F-4D97-AF65-F5344CB8AC3E}">
        <p14:creationId xmlns:p14="http://schemas.microsoft.com/office/powerpoint/2010/main" val="285766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DD3A4-9C7C-4BEB-8AF8-D4B5296D2040}"/>
              </a:ext>
            </a:extLst>
          </p:cNvPr>
          <p:cNvSpPr>
            <a:spLocks noGrp="1"/>
          </p:cNvSpPr>
          <p:nvPr>
            <p:ph type="ctrTitle"/>
          </p:nvPr>
        </p:nvSpPr>
        <p:spPr/>
        <p:txBody>
          <a:bodyPr/>
          <a:lstStyle/>
          <a:p>
            <a:r>
              <a:rPr lang="en-US" dirty="0">
                <a:hlinkClick r:id="rId2"/>
              </a:rPr>
              <a:t>Current Inflation Statistics </a:t>
            </a:r>
            <a:r>
              <a:rPr lang="en-US" dirty="0"/>
              <a:t>from BLS</a:t>
            </a:r>
          </a:p>
        </p:txBody>
      </p:sp>
    </p:spTree>
    <p:extLst>
      <p:ext uri="{BB962C8B-B14F-4D97-AF65-F5344CB8AC3E}">
        <p14:creationId xmlns:p14="http://schemas.microsoft.com/office/powerpoint/2010/main" val="316829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378425" y="5199797"/>
            <a:ext cx="9435152" cy="789673"/>
          </a:xfrm>
        </p:spPr>
        <p:txBody>
          <a:bodyPr anchor="ctr">
            <a:normAutofit/>
          </a:bodyPr>
          <a:lstStyle/>
          <a:p>
            <a:r>
              <a:rPr lang="en-US" sz="4000">
                <a:solidFill>
                  <a:schemeClr val="bg1"/>
                </a:solidFill>
              </a:rPr>
              <a:t>Is gasoline expensive now?</a:t>
            </a:r>
          </a:p>
        </p:txBody>
      </p:sp>
      <p:sp>
        <p:nvSpPr>
          <p:cNvPr id="87" name="Freeform: Shape 8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Table 2">
            <a:extLst>
              <a:ext uri="{FF2B5EF4-FFF2-40B4-BE49-F238E27FC236}">
                <a16:creationId xmlns:a16="http://schemas.microsoft.com/office/drawing/2014/main" id="{7D9F90D4-D343-433D-8BBE-DD0793BAB523}"/>
              </a:ext>
            </a:extLst>
          </p:cNvPr>
          <p:cNvGraphicFramePr>
            <a:graphicFrameLocks noGrp="1"/>
          </p:cNvGraphicFramePr>
          <p:nvPr>
            <p:extLst>
              <p:ext uri="{D42A27DB-BD31-4B8C-83A1-F6EECF244321}">
                <p14:modId xmlns:p14="http://schemas.microsoft.com/office/powerpoint/2010/main" val="1229529608"/>
              </p:ext>
            </p:extLst>
          </p:nvPr>
        </p:nvGraphicFramePr>
        <p:xfrm>
          <a:off x="1246714" y="568371"/>
          <a:ext cx="9334500" cy="3731434"/>
        </p:xfrm>
        <a:graphic>
          <a:graphicData uri="http://schemas.openxmlformats.org/drawingml/2006/table">
            <a:tbl>
              <a:tblPr firstRow="1" firstCol="1" lastRow="1" lastCol="1" bandRow="1" bandCol="1"/>
              <a:tblGrid>
                <a:gridCol w="2333625">
                  <a:extLst>
                    <a:ext uri="{9D8B030D-6E8A-4147-A177-3AD203B41FA5}">
                      <a16:colId xmlns:a16="http://schemas.microsoft.com/office/drawing/2014/main" val="3778592993"/>
                    </a:ext>
                  </a:extLst>
                </a:gridCol>
                <a:gridCol w="2333625">
                  <a:extLst>
                    <a:ext uri="{9D8B030D-6E8A-4147-A177-3AD203B41FA5}">
                      <a16:colId xmlns:a16="http://schemas.microsoft.com/office/drawing/2014/main" val="953813696"/>
                    </a:ext>
                  </a:extLst>
                </a:gridCol>
                <a:gridCol w="2333625">
                  <a:extLst>
                    <a:ext uri="{9D8B030D-6E8A-4147-A177-3AD203B41FA5}">
                      <a16:colId xmlns:a16="http://schemas.microsoft.com/office/drawing/2014/main" val="798362566"/>
                    </a:ext>
                  </a:extLst>
                </a:gridCol>
                <a:gridCol w="2333625">
                  <a:extLst>
                    <a:ext uri="{9D8B030D-6E8A-4147-A177-3AD203B41FA5}">
                      <a16:colId xmlns:a16="http://schemas.microsoft.com/office/drawing/2014/main" val="2912394864"/>
                    </a:ext>
                  </a:extLst>
                </a:gridCol>
              </a:tblGrid>
              <a:tr h="484711">
                <a:tc>
                  <a:txBody>
                    <a:bodyPr/>
                    <a:lstStyle/>
                    <a:p>
                      <a:pPr marL="0" marR="0" algn="ctr">
                        <a:spcBef>
                          <a:spcPts val="0"/>
                        </a:spcBef>
                        <a:spcAft>
                          <a:spcPts val="0"/>
                        </a:spcAft>
                      </a:pPr>
                      <a:r>
                        <a:rPr lang="en-US" sz="1600" b="1" u="sng" dirty="0">
                          <a:effectLst/>
                          <a:latin typeface="Times New Roman" panose="02020603050405020304" pitchFamily="18" charset="0"/>
                          <a:ea typeface="Times New Roman" panose="02020603050405020304" pitchFamily="18" charset="0"/>
                        </a:rPr>
                        <a:t>Year</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u="sng" dirty="0" err="1">
                          <a:effectLst/>
                          <a:latin typeface="Times New Roman" panose="02020603050405020304" pitchFamily="18" charset="0"/>
                          <a:ea typeface="Times New Roman" panose="02020603050405020304" pitchFamily="18" charset="0"/>
                        </a:rPr>
                        <a:t>Nminal</a:t>
                      </a:r>
                      <a:r>
                        <a:rPr lang="en-US" sz="1600" b="1" u="sng" dirty="0">
                          <a:effectLst/>
                          <a:latin typeface="Times New Roman" panose="02020603050405020304" pitchFamily="18" charset="0"/>
                          <a:ea typeface="Times New Roman" panose="02020603050405020304" pitchFamily="18" charset="0"/>
                        </a:rPr>
                        <a:t> Price of Gas</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u="sng">
                          <a:effectLst/>
                          <a:latin typeface="Times New Roman" panose="02020603050405020304" pitchFamily="18" charset="0"/>
                          <a:ea typeface="Times New Roman" panose="02020603050405020304" pitchFamily="18" charset="0"/>
                        </a:rPr>
                        <a:t>CPI (1982-1984)=100</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u="sng">
                          <a:effectLst/>
                          <a:latin typeface="Times New Roman" panose="02020603050405020304" pitchFamily="18" charset="0"/>
                          <a:ea typeface="Times New Roman" panose="02020603050405020304" pitchFamily="18" charset="0"/>
                        </a:rPr>
                        <a:t>Real Price of Gas</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262786"/>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621806"/>
                  </a:ext>
                </a:extLst>
              </a:tr>
              <a:tr h="360747">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1980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384740"/>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1990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130.7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497144"/>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172.2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626936"/>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2005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200216"/>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Nov 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492551"/>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270457"/>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January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442402"/>
                  </a:ext>
                </a:extLst>
              </a:tr>
              <a:tr h="360747">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101760"/>
                  </a:ext>
                </a:extLst>
              </a:tr>
            </a:tbl>
          </a:graphicData>
        </a:graphic>
      </p:graphicFrame>
    </p:spTree>
    <p:extLst>
      <p:ext uri="{BB962C8B-B14F-4D97-AF65-F5344CB8AC3E}">
        <p14:creationId xmlns:p14="http://schemas.microsoft.com/office/powerpoint/2010/main" val="27085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214978" y="1912776"/>
            <a:ext cx="10135267" cy="2631015"/>
          </a:xfrm>
        </p:spPr>
        <p:txBody>
          <a:bodyPr>
            <a:normAutofit fontScale="90000"/>
          </a:bodyPr>
          <a:lstStyle/>
          <a:p>
            <a:r>
              <a:rPr lang="en-US" sz="4800" dirty="0"/>
              <a:t>Calculate the Real Price of gasoline using the following:</a:t>
            </a:r>
            <a:br>
              <a:rPr lang="en-US" sz="4800" dirty="0"/>
            </a:br>
            <a:br>
              <a:rPr lang="en-US" sz="4800" dirty="0"/>
            </a:br>
            <a:r>
              <a:rPr lang="en-US" sz="4800" dirty="0"/>
              <a:t>Real = (Nominal /PI) X 100</a:t>
            </a:r>
          </a:p>
        </p:txBody>
      </p:sp>
    </p:spTree>
    <p:extLst>
      <p:ext uri="{BB962C8B-B14F-4D97-AF65-F5344CB8AC3E}">
        <p14:creationId xmlns:p14="http://schemas.microsoft.com/office/powerpoint/2010/main" val="42674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378425" y="5199797"/>
            <a:ext cx="9435152" cy="789673"/>
          </a:xfrm>
        </p:spPr>
        <p:txBody>
          <a:bodyPr anchor="ctr">
            <a:normAutofit/>
          </a:bodyPr>
          <a:lstStyle/>
          <a:p>
            <a:r>
              <a:rPr lang="en-US" sz="4000">
                <a:solidFill>
                  <a:schemeClr val="bg1"/>
                </a:solidFill>
              </a:rPr>
              <a:t>Is gasoline expensive now?</a:t>
            </a:r>
          </a:p>
        </p:txBody>
      </p:sp>
      <p:sp>
        <p:nvSpPr>
          <p:cNvPr id="31" name="Freeform: Shape 30">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aphicFrame>
        <p:nvGraphicFramePr>
          <p:cNvPr id="30" name="Table 29">
            <a:extLst>
              <a:ext uri="{FF2B5EF4-FFF2-40B4-BE49-F238E27FC236}">
                <a16:creationId xmlns:a16="http://schemas.microsoft.com/office/drawing/2014/main" id="{E2607938-A55E-48BE-BB9C-69082C054B37}"/>
              </a:ext>
            </a:extLst>
          </p:cNvPr>
          <p:cNvGraphicFramePr>
            <a:graphicFrameLocks noGrp="1"/>
          </p:cNvGraphicFramePr>
          <p:nvPr>
            <p:extLst>
              <p:ext uri="{D42A27DB-BD31-4B8C-83A1-F6EECF244321}">
                <p14:modId xmlns:p14="http://schemas.microsoft.com/office/powerpoint/2010/main" val="2072336427"/>
              </p:ext>
            </p:extLst>
          </p:nvPr>
        </p:nvGraphicFramePr>
        <p:xfrm>
          <a:off x="1726298" y="537560"/>
          <a:ext cx="8554720" cy="3900357"/>
        </p:xfrm>
        <a:graphic>
          <a:graphicData uri="http://schemas.openxmlformats.org/drawingml/2006/table">
            <a:tbl>
              <a:tblPr firstRow="1" firstCol="1" lastRow="1" lastCol="1" bandRow="1" bandCol="1"/>
              <a:tblGrid>
                <a:gridCol w="2138680">
                  <a:extLst>
                    <a:ext uri="{9D8B030D-6E8A-4147-A177-3AD203B41FA5}">
                      <a16:colId xmlns:a16="http://schemas.microsoft.com/office/drawing/2014/main" val="384123296"/>
                    </a:ext>
                  </a:extLst>
                </a:gridCol>
                <a:gridCol w="2138680">
                  <a:extLst>
                    <a:ext uri="{9D8B030D-6E8A-4147-A177-3AD203B41FA5}">
                      <a16:colId xmlns:a16="http://schemas.microsoft.com/office/drawing/2014/main" val="1420398130"/>
                    </a:ext>
                  </a:extLst>
                </a:gridCol>
                <a:gridCol w="2138680">
                  <a:extLst>
                    <a:ext uri="{9D8B030D-6E8A-4147-A177-3AD203B41FA5}">
                      <a16:colId xmlns:a16="http://schemas.microsoft.com/office/drawing/2014/main" val="2897798111"/>
                    </a:ext>
                  </a:extLst>
                </a:gridCol>
                <a:gridCol w="2138680">
                  <a:extLst>
                    <a:ext uri="{9D8B030D-6E8A-4147-A177-3AD203B41FA5}">
                      <a16:colId xmlns:a16="http://schemas.microsoft.com/office/drawing/2014/main" val="400795404"/>
                    </a:ext>
                  </a:extLst>
                </a:gridCol>
              </a:tblGrid>
              <a:tr h="372413">
                <a:tc>
                  <a:txBody>
                    <a:bodyPr/>
                    <a:lstStyle/>
                    <a:p>
                      <a:pPr marL="0" marR="0" algn="ctr">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Year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effectLst/>
                          <a:latin typeface="Times New Roman" panose="02020603050405020304" pitchFamily="18" charset="0"/>
                          <a:ea typeface="Times New Roman" panose="02020603050405020304" pitchFamily="18" charset="0"/>
                        </a:rPr>
                        <a:t>Nominal Price of Gas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effectLst/>
                          <a:latin typeface="Times New Roman" panose="02020603050405020304" pitchFamily="18" charset="0"/>
                          <a:ea typeface="Times New Roman" panose="02020603050405020304" pitchFamily="18" charset="0"/>
                        </a:rPr>
                        <a:t>CPI (1982-1984)=100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effectLst/>
                          <a:latin typeface="Times New Roman" panose="02020603050405020304" pitchFamily="18" charset="0"/>
                          <a:ea typeface="Times New Roman" panose="02020603050405020304" pitchFamily="18" charset="0"/>
                        </a:rPr>
                        <a:t>Real Price of Gas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96108"/>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.87</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693778"/>
                  </a:ext>
                </a:extLst>
              </a:tr>
              <a:tr h="372413">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1980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1.51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810147"/>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130.7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.887</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273314"/>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172.2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.876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455257"/>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1.18</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706614"/>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Nov 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1.93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278146"/>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1.23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1879"/>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January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.67</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346592"/>
                  </a:ext>
                </a:extLst>
              </a:tr>
              <a:tr h="372413">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953858"/>
                  </a:ext>
                </a:extLst>
              </a:tr>
            </a:tbl>
          </a:graphicData>
        </a:graphic>
      </p:graphicFrame>
    </p:spTree>
    <p:extLst>
      <p:ext uri="{BB962C8B-B14F-4D97-AF65-F5344CB8AC3E}">
        <p14:creationId xmlns:p14="http://schemas.microsoft.com/office/powerpoint/2010/main" val="163444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799492" y="1796902"/>
            <a:ext cx="8399585" cy="1718877"/>
          </a:xfrm>
        </p:spPr>
        <p:txBody>
          <a:bodyPr>
            <a:normAutofit fontScale="90000"/>
          </a:bodyPr>
          <a:lstStyle/>
          <a:p>
            <a:r>
              <a:rPr lang="en-US" dirty="0" err="1">
                <a:hlinkClick r:id="rId2"/>
              </a:rPr>
              <a:t>Econedlink</a:t>
            </a:r>
            <a:r>
              <a:rPr lang="en-US" dirty="0">
                <a:hlinkClick r:id="rId2"/>
              </a:rPr>
              <a:t> AP Macroeconomics Collection</a:t>
            </a:r>
            <a:endParaRPr lang="en-US" dirty="0"/>
          </a:p>
        </p:txBody>
      </p:sp>
    </p:spTree>
    <p:extLst>
      <p:ext uri="{BB962C8B-B14F-4D97-AF65-F5344CB8AC3E}">
        <p14:creationId xmlns:p14="http://schemas.microsoft.com/office/powerpoint/2010/main" val="365644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2456120"/>
            <a:ext cx="10135267" cy="818707"/>
          </a:xfrm>
        </p:spPr>
        <p:txBody>
          <a:bodyPr>
            <a:normAutofit fontScale="90000"/>
          </a:bodyPr>
          <a:lstStyle/>
          <a:p>
            <a:r>
              <a:rPr lang="en-US" sz="4800" dirty="0"/>
              <a:t>What are the top grossing movies of all time?  </a:t>
            </a:r>
          </a:p>
        </p:txBody>
      </p:sp>
    </p:spTree>
    <p:extLst>
      <p:ext uri="{BB962C8B-B14F-4D97-AF65-F5344CB8AC3E}">
        <p14:creationId xmlns:p14="http://schemas.microsoft.com/office/powerpoint/2010/main" val="218078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359C94-4E16-4FF1-B839-E7CDA2D33C4B}"/>
              </a:ext>
            </a:extLst>
          </p:cNvPr>
          <p:cNvPicPr>
            <a:picLocks noChangeAspect="1"/>
          </p:cNvPicPr>
          <p:nvPr/>
        </p:nvPicPr>
        <p:blipFill>
          <a:blip r:embed="rId2"/>
          <a:stretch>
            <a:fillRect/>
          </a:stretch>
        </p:blipFill>
        <p:spPr>
          <a:xfrm>
            <a:off x="1634103" y="373115"/>
            <a:ext cx="8923793" cy="6111770"/>
          </a:xfrm>
          <a:prstGeom prst="rect">
            <a:avLst/>
          </a:prstGeom>
        </p:spPr>
      </p:pic>
    </p:spTree>
    <p:extLst>
      <p:ext uri="{BB962C8B-B14F-4D97-AF65-F5344CB8AC3E}">
        <p14:creationId xmlns:p14="http://schemas.microsoft.com/office/powerpoint/2010/main" val="187066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1511560"/>
            <a:ext cx="10135267" cy="1763268"/>
          </a:xfrm>
        </p:spPr>
        <p:txBody>
          <a:bodyPr>
            <a:normAutofit/>
          </a:bodyPr>
          <a:lstStyle/>
          <a:p>
            <a:r>
              <a:rPr lang="en-US" sz="4800" dirty="0"/>
              <a:t>Those are the top grossing movies in nominal dollars? </a:t>
            </a:r>
            <a:br>
              <a:rPr lang="en-US" sz="4800" dirty="0"/>
            </a:br>
            <a:r>
              <a:rPr lang="en-US" sz="2400" dirty="0"/>
              <a:t>Note: there is debate over this because of theater vs. DVD/TV showings. </a:t>
            </a:r>
          </a:p>
        </p:txBody>
      </p:sp>
    </p:spTree>
    <p:extLst>
      <p:ext uri="{BB962C8B-B14F-4D97-AF65-F5344CB8AC3E}">
        <p14:creationId xmlns:p14="http://schemas.microsoft.com/office/powerpoint/2010/main" val="4254068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1464906"/>
            <a:ext cx="10135267" cy="1809921"/>
          </a:xfrm>
        </p:spPr>
        <p:txBody>
          <a:bodyPr>
            <a:normAutofit/>
          </a:bodyPr>
          <a:lstStyle/>
          <a:p>
            <a:r>
              <a:rPr lang="en-US" sz="4800" dirty="0"/>
              <a:t>What are the top grossing movies in real dollars? </a:t>
            </a:r>
            <a:br>
              <a:rPr lang="en-US" sz="4800" dirty="0"/>
            </a:br>
            <a:r>
              <a:rPr lang="en-US" sz="2400" dirty="0"/>
              <a:t>Note: there is debate over this because of theater vs. DVD/TV showings. </a:t>
            </a:r>
          </a:p>
        </p:txBody>
      </p:sp>
      <p:sp>
        <p:nvSpPr>
          <p:cNvPr id="3" name="TextBox 2">
            <a:extLst>
              <a:ext uri="{FF2B5EF4-FFF2-40B4-BE49-F238E27FC236}">
                <a16:creationId xmlns:a16="http://schemas.microsoft.com/office/drawing/2014/main" id="{6C939A28-2486-4C6C-BD63-B73D2C912F9A}"/>
              </a:ext>
            </a:extLst>
          </p:cNvPr>
          <p:cNvSpPr txBox="1"/>
          <p:nvPr/>
        </p:nvSpPr>
        <p:spPr>
          <a:xfrm>
            <a:off x="1735494" y="3862873"/>
            <a:ext cx="8024326" cy="646331"/>
          </a:xfrm>
          <a:prstGeom prst="rect">
            <a:avLst/>
          </a:prstGeom>
          <a:noFill/>
        </p:spPr>
        <p:txBody>
          <a:bodyPr wrap="square" rtlCol="0">
            <a:spAutoFit/>
          </a:bodyPr>
          <a:lstStyle/>
          <a:p>
            <a:r>
              <a:rPr lang="en-US" dirty="0"/>
              <a:t>This information can be found at </a:t>
            </a:r>
            <a:r>
              <a:rPr lang="en-US" dirty="0">
                <a:hlinkClick r:id="rId2"/>
              </a:rPr>
              <a:t>boxofficemoji.com</a:t>
            </a:r>
            <a:r>
              <a:rPr lang="en-US" dirty="0"/>
              <a:t>.   It has been updated through 2020.  </a:t>
            </a:r>
          </a:p>
        </p:txBody>
      </p:sp>
    </p:spTree>
    <p:extLst>
      <p:ext uri="{BB962C8B-B14F-4D97-AF65-F5344CB8AC3E}">
        <p14:creationId xmlns:p14="http://schemas.microsoft.com/office/powerpoint/2010/main" val="2052841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235498-1107-445E-83AF-D1870B75330A}"/>
              </a:ext>
            </a:extLst>
          </p:cNvPr>
          <p:cNvPicPr>
            <a:picLocks noChangeAspect="1"/>
          </p:cNvPicPr>
          <p:nvPr/>
        </p:nvPicPr>
        <p:blipFill>
          <a:blip r:embed="rId2"/>
          <a:stretch>
            <a:fillRect/>
          </a:stretch>
        </p:blipFill>
        <p:spPr>
          <a:xfrm>
            <a:off x="643466" y="1074420"/>
            <a:ext cx="11160603" cy="4603749"/>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78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1754156"/>
            <a:ext cx="10135267" cy="1847243"/>
          </a:xfrm>
        </p:spPr>
        <p:txBody>
          <a:bodyPr>
            <a:normAutofit/>
          </a:bodyPr>
          <a:lstStyle/>
          <a:p>
            <a:r>
              <a:rPr lang="en-US" sz="4800" dirty="0"/>
              <a:t>I have also done the same thing for wages.  </a:t>
            </a:r>
            <a:endParaRPr lang="en-US" sz="2400" dirty="0"/>
          </a:p>
        </p:txBody>
      </p:sp>
    </p:spTree>
    <p:extLst>
      <p:ext uri="{BB962C8B-B14F-4D97-AF65-F5344CB8AC3E}">
        <p14:creationId xmlns:p14="http://schemas.microsoft.com/office/powerpoint/2010/main" val="79961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12341" y="1679511"/>
            <a:ext cx="10135267" cy="2920264"/>
          </a:xfrm>
        </p:spPr>
        <p:txBody>
          <a:bodyPr>
            <a:normAutofit/>
          </a:bodyPr>
          <a:lstStyle/>
          <a:p>
            <a:r>
              <a:rPr lang="en-US" sz="4800" dirty="0"/>
              <a:t>Students tell me they are in school so they can eventually join the real world.</a:t>
            </a:r>
            <a:br>
              <a:rPr lang="en-US" sz="4800" dirty="0"/>
            </a:br>
            <a:br>
              <a:rPr lang="en-US" sz="4800" dirty="0"/>
            </a:br>
            <a:r>
              <a:rPr lang="en-US" sz="4800" dirty="0"/>
              <a:t>So what is the real world?</a:t>
            </a:r>
          </a:p>
        </p:txBody>
      </p:sp>
    </p:spTree>
    <p:extLst>
      <p:ext uri="{BB962C8B-B14F-4D97-AF65-F5344CB8AC3E}">
        <p14:creationId xmlns:p14="http://schemas.microsoft.com/office/powerpoint/2010/main" val="4264185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2456120"/>
            <a:ext cx="10135267" cy="818707"/>
          </a:xfrm>
        </p:spPr>
        <p:txBody>
          <a:bodyPr>
            <a:normAutofit/>
          </a:bodyPr>
          <a:lstStyle/>
          <a:p>
            <a:r>
              <a:rPr lang="en-US" sz="4800" dirty="0"/>
              <a:t>Real </a:t>
            </a:r>
            <a:r>
              <a:rPr lang="en-US" sz="1600" dirty="0"/>
              <a:t>world</a:t>
            </a:r>
            <a:r>
              <a:rPr lang="en-US" sz="4800" dirty="0"/>
              <a:t> = (Nominal </a:t>
            </a:r>
            <a:r>
              <a:rPr lang="en-US" sz="1600" dirty="0"/>
              <a:t>world </a:t>
            </a:r>
            <a:r>
              <a:rPr lang="en-US" sz="4800" dirty="0"/>
              <a:t> /PI) X 100</a:t>
            </a:r>
          </a:p>
        </p:txBody>
      </p:sp>
    </p:spTree>
    <p:extLst>
      <p:ext uri="{BB962C8B-B14F-4D97-AF65-F5344CB8AC3E}">
        <p14:creationId xmlns:p14="http://schemas.microsoft.com/office/powerpoint/2010/main" val="900476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1701210"/>
            <a:ext cx="10135267" cy="1573618"/>
          </a:xfrm>
        </p:spPr>
        <p:txBody>
          <a:bodyPr>
            <a:normAutofit/>
          </a:bodyPr>
          <a:lstStyle/>
          <a:p>
            <a:r>
              <a:rPr lang="en-US" sz="4800" dirty="0"/>
              <a:t>The Federal Reserve Bank of Minneapolis has a </a:t>
            </a:r>
            <a:r>
              <a:rPr lang="en-US" sz="4800" dirty="0">
                <a:hlinkClick r:id="rId2"/>
              </a:rPr>
              <a:t>inflation calculator.</a:t>
            </a:r>
            <a:r>
              <a:rPr lang="en-US" sz="4800" dirty="0"/>
              <a:t>  </a:t>
            </a:r>
          </a:p>
        </p:txBody>
      </p:sp>
    </p:spTree>
    <p:extLst>
      <p:ext uri="{BB962C8B-B14F-4D97-AF65-F5344CB8AC3E}">
        <p14:creationId xmlns:p14="http://schemas.microsoft.com/office/powerpoint/2010/main" val="250383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799492" y="2321169"/>
            <a:ext cx="8399585" cy="1194610"/>
          </a:xfrm>
        </p:spPr>
        <p:txBody>
          <a:bodyPr>
            <a:normAutofit/>
          </a:bodyPr>
          <a:lstStyle/>
          <a:p>
            <a:r>
              <a:rPr lang="en-US" dirty="0"/>
              <a:t>Real vs. Nominal GDP</a:t>
            </a:r>
          </a:p>
        </p:txBody>
      </p:sp>
    </p:spTree>
    <p:extLst>
      <p:ext uri="{BB962C8B-B14F-4D97-AF65-F5344CB8AC3E}">
        <p14:creationId xmlns:p14="http://schemas.microsoft.com/office/powerpoint/2010/main" val="334476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799492" y="1924493"/>
            <a:ext cx="8399585" cy="1591286"/>
          </a:xfrm>
        </p:spPr>
        <p:txBody>
          <a:bodyPr>
            <a:normAutofit fontScale="90000"/>
          </a:bodyPr>
          <a:lstStyle/>
          <a:p>
            <a:r>
              <a:rPr lang="en-US" dirty="0" err="1">
                <a:hlinkClick r:id="rId2"/>
              </a:rPr>
              <a:t>Econedlink</a:t>
            </a:r>
            <a:r>
              <a:rPr lang="en-US" dirty="0">
                <a:hlinkClick r:id="rId2"/>
              </a:rPr>
              <a:t> AP Microeconomics Collection</a:t>
            </a:r>
            <a:endParaRPr lang="en-US" dirty="0"/>
          </a:p>
        </p:txBody>
      </p:sp>
    </p:spTree>
    <p:extLst>
      <p:ext uri="{BB962C8B-B14F-4D97-AF65-F5344CB8AC3E}">
        <p14:creationId xmlns:p14="http://schemas.microsoft.com/office/powerpoint/2010/main" val="2900439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F111C39-EDEF-4C2E-AAC9-866A85316459}"/>
              </a:ext>
            </a:extLst>
          </p:cNvPr>
          <p:cNvGraphicFramePr>
            <a:graphicFrameLocks noGrp="1"/>
          </p:cNvGraphicFramePr>
          <p:nvPr>
            <p:extLst>
              <p:ext uri="{D42A27DB-BD31-4B8C-83A1-F6EECF244321}">
                <p14:modId xmlns:p14="http://schemas.microsoft.com/office/powerpoint/2010/main" val="2435690026"/>
              </p:ext>
            </p:extLst>
          </p:nvPr>
        </p:nvGraphicFramePr>
        <p:xfrm>
          <a:off x="1938808" y="1758281"/>
          <a:ext cx="7417835" cy="1610520"/>
        </p:xfrm>
        <a:graphic>
          <a:graphicData uri="http://schemas.openxmlformats.org/drawingml/2006/table">
            <a:tbl>
              <a:tblPr firstRow="1" firstCol="1" bandRow="1"/>
              <a:tblGrid>
                <a:gridCol w="1483567">
                  <a:extLst>
                    <a:ext uri="{9D8B030D-6E8A-4147-A177-3AD203B41FA5}">
                      <a16:colId xmlns:a16="http://schemas.microsoft.com/office/drawing/2014/main" val="2971820595"/>
                    </a:ext>
                  </a:extLst>
                </a:gridCol>
                <a:gridCol w="1483567">
                  <a:extLst>
                    <a:ext uri="{9D8B030D-6E8A-4147-A177-3AD203B41FA5}">
                      <a16:colId xmlns:a16="http://schemas.microsoft.com/office/drawing/2014/main" val="2600463475"/>
                    </a:ext>
                  </a:extLst>
                </a:gridCol>
                <a:gridCol w="1483567">
                  <a:extLst>
                    <a:ext uri="{9D8B030D-6E8A-4147-A177-3AD203B41FA5}">
                      <a16:colId xmlns:a16="http://schemas.microsoft.com/office/drawing/2014/main" val="4159495270"/>
                    </a:ext>
                  </a:extLst>
                </a:gridCol>
                <a:gridCol w="1483567">
                  <a:extLst>
                    <a:ext uri="{9D8B030D-6E8A-4147-A177-3AD203B41FA5}">
                      <a16:colId xmlns:a16="http://schemas.microsoft.com/office/drawing/2014/main" val="3372145008"/>
                    </a:ext>
                  </a:extLst>
                </a:gridCol>
                <a:gridCol w="1483567">
                  <a:extLst>
                    <a:ext uri="{9D8B030D-6E8A-4147-A177-3AD203B41FA5}">
                      <a16:colId xmlns:a16="http://schemas.microsoft.com/office/drawing/2014/main" val="622331199"/>
                    </a:ext>
                  </a:extLst>
                </a:gridCol>
              </a:tblGrid>
              <a:tr h="53684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1 Q</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1 P</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2 Q</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2 P</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539650"/>
                  </a:ext>
                </a:extLst>
              </a:tr>
              <a:tr h="53684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Apples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42462"/>
                  </a:ext>
                </a:extLst>
              </a:tr>
              <a:tr h="53684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Bananas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88669"/>
                  </a:ext>
                </a:extLst>
              </a:tr>
            </a:tbl>
          </a:graphicData>
        </a:graphic>
      </p:graphicFrame>
      <p:pic>
        <p:nvPicPr>
          <p:cNvPr id="5" name="Picture 4">
            <a:extLst>
              <a:ext uri="{FF2B5EF4-FFF2-40B4-BE49-F238E27FC236}">
                <a16:creationId xmlns:a16="http://schemas.microsoft.com/office/drawing/2014/main" id="{A6AF1C01-0A8F-40EB-8D82-361D7F5EE637}"/>
              </a:ext>
            </a:extLst>
          </p:cNvPr>
          <p:cNvPicPr>
            <a:picLocks noChangeAspect="1"/>
          </p:cNvPicPr>
          <p:nvPr/>
        </p:nvPicPr>
        <p:blipFill>
          <a:blip r:embed="rId2"/>
          <a:stretch>
            <a:fillRect/>
          </a:stretch>
        </p:blipFill>
        <p:spPr>
          <a:xfrm>
            <a:off x="1670670" y="3489077"/>
            <a:ext cx="3906367" cy="1610519"/>
          </a:xfrm>
          <a:prstGeom prst="rect">
            <a:avLst/>
          </a:prstGeom>
        </p:spPr>
      </p:pic>
      <p:pic>
        <p:nvPicPr>
          <p:cNvPr id="7" name="Picture 6">
            <a:extLst>
              <a:ext uri="{FF2B5EF4-FFF2-40B4-BE49-F238E27FC236}">
                <a16:creationId xmlns:a16="http://schemas.microsoft.com/office/drawing/2014/main" id="{97F7D767-50B6-48A6-9013-63C72ECB11B1}"/>
              </a:ext>
            </a:extLst>
          </p:cNvPr>
          <p:cNvPicPr>
            <a:picLocks noChangeAspect="1"/>
          </p:cNvPicPr>
          <p:nvPr/>
        </p:nvPicPr>
        <p:blipFill>
          <a:blip r:embed="rId3"/>
          <a:stretch>
            <a:fillRect/>
          </a:stretch>
        </p:blipFill>
        <p:spPr>
          <a:xfrm>
            <a:off x="5647725" y="3429000"/>
            <a:ext cx="3829980" cy="1566036"/>
          </a:xfrm>
          <a:prstGeom prst="rect">
            <a:avLst/>
          </a:prstGeom>
        </p:spPr>
      </p:pic>
      <p:sp>
        <p:nvSpPr>
          <p:cNvPr id="8" name="TextBox 7">
            <a:extLst>
              <a:ext uri="{FF2B5EF4-FFF2-40B4-BE49-F238E27FC236}">
                <a16:creationId xmlns:a16="http://schemas.microsoft.com/office/drawing/2014/main" id="{72137D89-4B01-4191-BDE5-D921CDCF51D0}"/>
              </a:ext>
            </a:extLst>
          </p:cNvPr>
          <p:cNvSpPr txBox="1"/>
          <p:nvPr/>
        </p:nvSpPr>
        <p:spPr>
          <a:xfrm>
            <a:off x="2240451" y="434824"/>
            <a:ext cx="8117632" cy="1077218"/>
          </a:xfrm>
          <a:prstGeom prst="rect">
            <a:avLst/>
          </a:prstGeom>
          <a:noFill/>
        </p:spPr>
        <p:txBody>
          <a:bodyPr wrap="square" rtlCol="0">
            <a:spAutoFit/>
          </a:bodyPr>
          <a:lstStyle/>
          <a:p>
            <a:r>
              <a:rPr lang="en-US" sz="3200" dirty="0">
                <a:latin typeface="+mj-lt"/>
              </a:rPr>
              <a:t>Assume we have an economy that only produces two products:</a:t>
            </a:r>
          </a:p>
        </p:txBody>
      </p:sp>
      <p:sp>
        <p:nvSpPr>
          <p:cNvPr id="10" name="TextBox 9">
            <a:extLst>
              <a:ext uri="{FF2B5EF4-FFF2-40B4-BE49-F238E27FC236}">
                <a16:creationId xmlns:a16="http://schemas.microsoft.com/office/drawing/2014/main" id="{37C1AED8-CFB3-4A1F-BB2F-FAE555A31C43}"/>
              </a:ext>
            </a:extLst>
          </p:cNvPr>
          <p:cNvSpPr txBox="1"/>
          <p:nvPr/>
        </p:nvSpPr>
        <p:spPr>
          <a:xfrm>
            <a:off x="1938808" y="5200869"/>
            <a:ext cx="7855420" cy="523220"/>
          </a:xfrm>
          <a:prstGeom prst="rect">
            <a:avLst/>
          </a:prstGeom>
          <a:noFill/>
        </p:spPr>
        <p:txBody>
          <a:bodyPr wrap="none" rtlCol="0">
            <a:spAutoFit/>
          </a:bodyPr>
          <a:lstStyle/>
          <a:p>
            <a:r>
              <a:rPr lang="en-US" sz="2800" dirty="0"/>
              <a:t>Is this economy ((28-13)/ 13) * 100 = 115.3% better?</a:t>
            </a:r>
          </a:p>
        </p:txBody>
      </p:sp>
    </p:spTree>
    <p:extLst>
      <p:ext uri="{BB962C8B-B14F-4D97-AF65-F5344CB8AC3E}">
        <p14:creationId xmlns:p14="http://schemas.microsoft.com/office/powerpoint/2010/main" val="406461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49664" y="900405"/>
            <a:ext cx="10135267" cy="2071180"/>
          </a:xfrm>
        </p:spPr>
        <p:txBody>
          <a:bodyPr>
            <a:normAutofit/>
          </a:bodyPr>
          <a:lstStyle/>
          <a:p>
            <a:r>
              <a:rPr lang="en-US" sz="4800" dirty="0"/>
              <a:t>Nominal GDP is total value of all final goods and services produced in a given year at current prices. </a:t>
            </a:r>
          </a:p>
        </p:txBody>
      </p:sp>
      <p:sp>
        <p:nvSpPr>
          <p:cNvPr id="3" name="Title 1">
            <a:extLst>
              <a:ext uri="{FF2B5EF4-FFF2-40B4-BE49-F238E27FC236}">
                <a16:creationId xmlns:a16="http://schemas.microsoft.com/office/drawing/2014/main" id="{09FCBBBF-1F0D-410D-9469-73DD4A11163E}"/>
              </a:ext>
            </a:extLst>
          </p:cNvPr>
          <p:cNvSpPr txBox="1">
            <a:spLocks/>
          </p:cNvSpPr>
          <p:nvPr/>
        </p:nvSpPr>
        <p:spPr>
          <a:xfrm>
            <a:off x="1028366" y="3498980"/>
            <a:ext cx="10135267" cy="183324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Real GDP is the total value of all final goods and services produced in a given year, using the prices in the base year.</a:t>
            </a:r>
          </a:p>
        </p:txBody>
      </p:sp>
    </p:spTree>
    <p:extLst>
      <p:ext uri="{BB962C8B-B14F-4D97-AF65-F5344CB8AC3E}">
        <p14:creationId xmlns:p14="http://schemas.microsoft.com/office/powerpoint/2010/main" val="107864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77655" y="2118050"/>
            <a:ext cx="10135267" cy="1679292"/>
          </a:xfrm>
        </p:spPr>
        <p:txBody>
          <a:bodyPr>
            <a:normAutofit fontScale="90000"/>
          </a:bodyPr>
          <a:lstStyle/>
          <a:p>
            <a:r>
              <a:rPr lang="en-US" sz="4800" dirty="0"/>
              <a:t>You can calculate Real GDP by weighing the price of goods and services in their base year.</a:t>
            </a:r>
          </a:p>
        </p:txBody>
      </p:sp>
    </p:spTree>
    <p:extLst>
      <p:ext uri="{BB962C8B-B14F-4D97-AF65-F5344CB8AC3E}">
        <p14:creationId xmlns:p14="http://schemas.microsoft.com/office/powerpoint/2010/main" val="1458159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F111C39-EDEF-4C2E-AAC9-866A85316459}"/>
              </a:ext>
            </a:extLst>
          </p:cNvPr>
          <p:cNvGraphicFramePr>
            <a:graphicFrameLocks noGrp="1"/>
          </p:cNvGraphicFramePr>
          <p:nvPr/>
        </p:nvGraphicFramePr>
        <p:xfrm>
          <a:off x="1938808" y="1758281"/>
          <a:ext cx="7417835" cy="1610520"/>
        </p:xfrm>
        <a:graphic>
          <a:graphicData uri="http://schemas.openxmlformats.org/drawingml/2006/table">
            <a:tbl>
              <a:tblPr firstRow="1" firstCol="1" bandRow="1"/>
              <a:tblGrid>
                <a:gridCol w="1483567">
                  <a:extLst>
                    <a:ext uri="{9D8B030D-6E8A-4147-A177-3AD203B41FA5}">
                      <a16:colId xmlns:a16="http://schemas.microsoft.com/office/drawing/2014/main" val="2971820595"/>
                    </a:ext>
                  </a:extLst>
                </a:gridCol>
                <a:gridCol w="1483567">
                  <a:extLst>
                    <a:ext uri="{9D8B030D-6E8A-4147-A177-3AD203B41FA5}">
                      <a16:colId xmlns:a16="http://schemas.microsoft.com/office/drawing/2014/main" val="2600463475"/>
                    </a:ext>
                  </a:extLst>
                </a:gridCol>
                <a:gridCol w="1483567">
                  <a:extLst>
                    <a:ext uri="{9D8B030D-6E8A-4147-A177-3AD203B41FA5}">
                      <a16:colId xmlns:a16="http://schemas.microsoft.com/office/drawing/2014/main" val="4159495270"/>
                    </a:ext>
                  </a:extLst>
                </a:gridCol>
                <a:gridCol w="1483567">
                  <a:extLst>
                    <a:ext uri="{9D8B030D-6E8A-4147-A177-3AD203B41FA5}">
                      <a16:colId xmlns:a16="http://schemas.microsoft.com/office/drawing/2014/main" val="3372145008"/>
                    </a:ext>
                  </a:extLst>
                </a:gridCol>
                <a:gridCol w="1483567">
                  <a:extLst>
                    <a:ext uri="{9D8B030D-6E8A-4147-A177-3AD203B41FA5}">
                      <a16:colId xmlns:a16="http://schemas.microsoft.com/office/drawing/2014/main" val="622331199"/>
                    </a:ext>
                  </a:extLst>
                </a:gridCol>
              </a:tblGrid>
              <a:tr h="53684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1 Q</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1 P</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2 Q</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a:effectLst/>
                          <a:latin typeface="Times New Roman" panose="02020603050405020304" pitchFamily="18" charset="0"/>
                          <a:ea typeface="Times New Roman" panose="02020603050405020304" pitchFamily="18" charset="0"/>
                        </a:rPr>
                        <a:t>Year 2 P</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539650"/>
                  </a:ext>
                </a:extLst>
              </a:tr>
              <a:tr h="53684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Apples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42462"/>
                  </a:ext>
                </a:extLst>
              </a:tr>
              <a:tr h="53684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Bananas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88669"/>
                  </a:ext>
                </a:extLst>
              </a:tr>
            </a:tbl>
          </a:graphicData>
        </a:graphic>
      </p:graphicFrame>
      <p:pic>
        <p:nvPicPr>
          <p:cNvPr id="5" name="Picture 4">
            <a:extLst>
              <a:ext uri="{FF2B5EF4-FFF2-40B4-BE49-F238E27FC236}">
                <a16:creationId xmlns:a16="http://schemas.microsoft.com/office/drawing/2014/main" id="{A6AF1C01-0A8F-40EB-8D82-361D7F5EE637}"/>
              </a:ext>
            </a:extLst>
          </p:cNvPr>
          <p:cNvPicPr>
            <a:picLocks noChangeAspect="1"/>
          </p:cNvPicPr>
          <p:nvPr/>
        </p:nvPicPr>
        <p:blipFill>
          <a:blip r:embed="rId2"/>
          <a:stretch>
            <a:fillRect/>
          </a:stretch>
        </p:blipFill>
        <p:spPr>
          <a:xfrm>
            <a:off x="1670670" y="3489077"/>
            <a:ext cx="3906367" cy="1610519"/>
          </a:xfrm>
          <a:prstGeom prst="rect">
            <a:avLst/>
          </a:prstGeom>
        </p:spPr>
      </p:pic>
      <p:sp>
        <p:nvSpPr>
          <p:cNvPr id="8" name="TextBox 7">
            <a:extLst>
              <a:ext uri="{FF2B5EF4-FFF2-40B4-BE49-F238E27FC236}">
                <a16:creationId xmlns:a16="http://schemas.microsoft.com/office/drawing/2014/main" id="{72137D89-4B01-4191-BDE5-D921CDCF51D0}"/>
              </a:ext>
            </a:extLst>
          </p:cNvPr>
          <p:cNvSpPr txBox="1"/>
          <p:nvPr/>
        </p:nvSpPr>
        <p:spPr>
          <a:xfrm>
            <a:off x="2240451" y="434824"/>
            <a:ext cx="8117632" cy="1077218"/>
          </a:xfrm>
          <a:prstGeom prst="rect">
            <a:avLst/>
          </a:prstGeom>
          <a:noFill/>
        </p:spPr>
        <p:txBody>
          <a:bodyPr wrap="square" rtlCol="0">
            <a:spAutoFit/>
          </a:bodyPr>
          <a:lstStyle/>
          <a:p>
            <a:r>
              <a:rPr lang="en-US" sz="3200" dirty="0">
                <a:latin typeface="+mj-lt"/>
              </a:rPr>
              <a:t>Assume we have an economy that only produces two products:</a:t>
            </a:r>
          </a:p>
        </p:txBody>
      </p:sp>
      <p:sp>
        <p:nvSpPr>
          <p:cNvPr id="10" name="TextBox 9">
            <a:extLst>
              <a:ext uri="{FF2B5EF4-FFF2-40B4-BE49-F238E27FC236}">
                <a16:creationId xmlns:a16="http://schemas.microsoft.com/office/drawing/2014/main" id="{37C1AED8-CFB3-4A1F-BB2F-FAE555A31C43}"/>
              </a:ext>
            </a:extLst>
          </p:cNvPr>
          <p:cNvSpPr txBox="1"/>
          <p:nvPr/>
        </p:nvSpPr>
        <p:spPr>
          <a:xfrm>
            <a:off x="1024408" y="5090529"/>
            <a:ext cx="10391691" cy="523220"/>
          </a:xfrm>
          <a:prstGeom prst="rect">
            <a:avLst/>
          </a:prstGeom>
          <a:noFill/>
        </p:spPr>
        <p:txBody>
          <a:bodyPr wrap="none" rtlCol="0">
            <a:spAutoFit/>
          </a:bodyPr>
          <a:lstStyle/>
          <a:p>
            <a:r>
              <a:rPr lang="en-US" sz="2800" dirty="0"/>
              <a:t>Now we see this economy is </a:t>
            </a:r>
            <a:r>
              <a:rPr lang="en-US" sz="2800" u="sng" dirty="0"/>
              <a:t>really</a:t>
            </a:r>
            <a:r>
              <a:rPr lang="en-US" sz="2800" dirty="0"/>
              <a:t> ((17-13)/ 13) * 100 = 30.7% better.?</a:t>
            </a:r>
          </a:p>
        </p:txBody>
      </p:sp>
      <p:pic>
        <p:nvPicPr>
          <p:cNvPr id="4" name="Picture 3">
            <a:extLst>
              <a:ext uri="{FF2B5EF4-FFF2-40B4-BE49-F238E27FC236}">
                <a16:creationId xmlns:a16="http://schemas.microsoft.com/office/drawing/2014/main" id="{C293E6FE-5F94-476C-8BC7-DD16A4A26CEC}"/>
              </a:ext>
            </a:extLst>
          </p:cNvPr>
          <p:cNvPicPr>
            <a:picLocks noChangeAspect="1"/>
          </p:cNvPicPr>
          <p:nvPr/>
        </p:nvPicPr>
        <p:blipFill>
          <a:blip r:embed="rId3"/>
          <a:stretch>
            <a:fillRect/>
          </a:stretch>
        </p:blipFill>
        <p:spPr>
          <a:xfrm>
            <a:off x="5754551" y="3450841"/>
            <a:ext cx="3433967" cy="1464725"/>
          </a:xfrm>
          <a:prstGeom prst="rect">
            <a:avLst/>
          </a:prstGeom>
        </p:spPr>
      </p:pic>
    </p:spTree>
    <p:extLst>
      <p:ext uri="{BB962C8B-B14F-4D97-AF65-F5344CB8AC3E}">
        <p14:creationId xmlns:p14="http://schemas.microsoft.com/office/powerpoint/2010/main" val="31470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77655" y="2118050"/>
            <a:ext cx="10135267" cy="1679292"/>
          </a:xfrm>
        </p:spPr>
        <p:txBody>
          <a:bodyPr>
            <a:normAutofit/>
          </a:bodyPr>
          <a:lstStyle/>
          <a:p>
            <a:r>
              <a:rPr lang="en-US" sz="4800" dirty="0"/>
              <a:t>Nominal GDP can also be converted to Real GDP by using the GDP Deflator.</a:t>
            </a:r>
          </a:p>
        </p:txBody>
      </p:sp>
    </p:spTree>
    <p:extLst>
      <p:ext uri="{BB962C8B-B14F-4D97-AF65-F5344CB8AC3E}">
        <p14:creationId xmlns:p14="http://schemas.microsoft.com/office/powerpoint/2010/main" val="3032361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869744" y="420097"/>
            <a:ext cx="10135267" cy="1520673"/>
          </a:xfrm>
        </p:spPr>
        <p:txBody>
          <a:bodyPr>
            <a:normAutofit/>
          </a:bodyPr>
          <a:lstStyle/>
          <a:p>
            <a:r>
              <a:rPr lang="en-US" sz="4800" dirty="0"/>
              <a:t>Students get scared by the GDP deflator.  Just think of it as another price index.</a:t>
            </a:r>
          </a:p>
        </p:txBody>
      </p:sp>
      <p:sp>
        <p:nvSpPr>
          <p:cNvPr id="3" name="Title 1">
            <a:extLst>
              <a:ext uri="{FF2B5EF4-FFF2-40B4-BE49-F238E27FC236}">
                <a16:creationId xmlns:a16="http://schemas.microsoft.com/office/drawing/2014/main" id="{09475644-561B-43AD-B35B-9E1E0B88A762}"/>
              </a:ext>
            </a:extLst>
          </p:cNvPr>
          <p:cNvSpPr txBox="1">
            <a:spLocks/>
          </p:cNvSpPr>
          <p:nvPr/>
        </p:nvSpPr>
        <p:spPr>
          <a:xfrm>
            <a:off x="683133" y="3794448"/>
            <a:ext cx="10135267" cy="1449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The </a:t>
            </a:r>
            <a:r>
              <a:rPr lang="en-US" sz="4800" dirty="0">
                <a:highlight>
                  <a:srgbClr val="FFFF00"/>
                </a:highlight>
              </a:rPr>
              <a:t>CPI</a:t>
            </a:r>
            <a:r>
              <a:rPr lang="en-US" sz="4800" dirty="0"/>
              <a:t> measures price changes for consumer goods.</a:t>
            </a:r>
          </a:p>
        </p:txBody>
      </p:sp>
    </p:spTree>
    <p:extLst>
      <p:ext uri="{BB962C8B-B14F-4D97-AF65-F5344CB8AC3E}">
        <p14:creationId xmlns:p14="http://schemas.microsoft.com/office/powerpoint/2010/main" val="20269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40333" y="196162"/>
            <a:ext cx="10135267" cy="1520673"/>
          </a:xfrm>
        </p:spPr>
        <p:txBody>
          <a:bodyPr>
            <a:normAutofit/>
          </a:bodyPr>
          <a:lstStyle/>
          <a:p>
            <a:r>
              <a:rPr lang="en-US" sz="4800" dirty="0"/>
              <a:t>Students get scared by the GDP deflator.  Just think of it as another price index.</a:t>
            </a:r>
          </a:p>
        </p:txBody>
      </p:sp>
      <p:sp>
        <p:nvSpPr>
          <p:cNvPr id="4" name="Title 1">
            <a:extLst>
              <a:ext uri="{FF2B5EF4-FFF2-40B4-BE49-F238E27FC236}">
                <a16:creationId xmlns:a16="http://schemas.microsoft.com/office/drawing/2014/main" id="{8B52A136-2A3A-4BF9-A588-0590A2C8565B}"/>
              </a:ext>
            </a:extLst>
          </p:cNvPr>
          <p:cNvSpPr txBox="1">
            <a:spLocks/>
          </p:cNvSpPr>
          <p:nvPr/>
        </p:nvSpPr>
        <p:spPr>
          <a:xfrm>
            <a:off x="860415" y="3389902"/>
            <a:ext cx="10135267" cy="1449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The </a:t>
            </a:r>
            <a:r>
              <a:rPr lang="en-US" sz="4800" dirty="0">
                <a:highlight>
                  <a:srgbClr val="FFFF00"/>
                </a:highlight>
              </a:rPr>
              <a:t>PPI</a:t>
            </a:r>
            <a:r>
              <a:rPr lang="en-US" sz="4800" dirty="0"/>
              <a:t> measures price changes for producer goods.</a:t>
            </a:r>
          </a:p>
        </p:txBody>
      </p:sp>
    </p:spTree>
    <p:extLst>
      <p:ext uri="{BB962C8B-B14F-4D97-AF65-F5344CB8AC3E}">
        <p14:creationId xmlns:p14="http://schemas.microsoft.com/office/powerpoint/2010/main" val="333530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49664" y="364114"/>
            <a:ext cx="10135267" cy="1520673"/>
          </a:xfrm>
        </p:spPr>
        <p:txBody>
          <a:bodyPr>
            <a:normAutofit/>
          </a:bodyPr>
          <a:lstStyle/>
          <a:p>
            <a:r>
              <a:rPr lang="en-US" sz="4800" dirty="0"/>
              <a:t>Students get scared by the GDP deflator.  Just think of it as another price index.</a:t>
            </a:r>
          </a:p>
        </p:txBody>
      </p:sp>
      <p:sp>
        <p:nvSpPr>
          <p:cNvPr id="6" name="Title 1">
            <a:extLst>
              <a:ext uri="{FF2B5EF4-FFF2-40B4-BE49-F238E27FC236}">
                <a16:creationId xmlns:a16="http://schemas.microsoft.com/office/drawing/2014/main" id="{B0881FBE-5F81-4BE6-9805-F43A40D07817}"/>
              </a:ext>
            </a:extLst>
          </p:cNvPr>
          <p:cNvSpPr txBox="1">
            <a:spLocks/>
          </p:cNvSpPr>
          <p:nvPr/>
        </p:nvSpPr>
        <p:spPr>
          <a:xfrm>
            <a:off x="953721" y="3692029"/>
            <a:ext cx="10135267" cy="1449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The </a:t>
            </a:r>
            <a:r>
              <a:rPr lang="en-US" sz="4800" dirty="0">
                <a:highlight>
                  <a:srgbClr val="FFFF00"/>
                </a:highlight>
              </a:rPr>
              <a:t>GDP Deflator </a:t>
            </a:r>
            <a:r>
              <a:rPr lang="en-US" sz="4800" dirty="0"/>
              <a:t>measures price changes for all goods and services.</a:t>
            </a:r>
          </a:p>
        </p:txBody>
      </p:sp>
    </p:spTree>
    <p:extLst>
      <p:ext uri="{BB962C8B-B14F-4D97-AF65-F5344CB8AC3E}">
        <p14:creationId xmlns:p14="http://schemas.microsoft.com/office/powerpoint/2010/main" val="29984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40333" y="196162"/>
            <a:ext cx="10135267" cy="1520673"/>
          </a:xfrm>
        </p:spPr>
        <p:txBody>
          <a:bodyPr>
            <a:normAutofit/>
          </a:bodyPr>
          <a:lstStyle/>
          <a:p>
            <a:r>
              <a:rPr lang="en-US" sz="4800" dirty="0"/>
              <a:t>Students get scared by the GDP deflator.  Just think of it as another price index.</a:t>
            </a:r>
          </a:p>
        </p:txBody>
      </p:sp>
      <p:sp>
        <p:nvSpPr>
          <p:cNvPr id="3" name="Title 1">
            <a:extLst>
              <a:ext uri="{FF2B5EF4-FFF2-40B4-BE49-F238E27FC236}">
                <a16:creationId xmlns:a16="http://schemas.microsoft.com/office/drawing/2014/main" id="{09475644-561B-43AD-B35B-9E1E0B88A762}"/>
              </a:ext>
            </a:extLst>
          </p:cNvPr>
          <p:cNvSpPr txBox="1">
            <a:spLocks/>
          </p:cNvSpPr>
          <p:nvPr/>
        </p:nvSpPr>
        <p:spPr>
          <a:xfrm>
            <a:off x="963052" y="2511816"/>
            <a:ext cx="10135267" cy="15206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I tell them to just think of it as another price index.</a:t>
            </a:r>
          </a:p>
        </p:txBody>
      </p:sp>
      <p:sp>
        <p:nvSpPr>
          <p:cNvPr id="6" name="Title 1">
            <a:extLst>
              <a:ext uri="{FF2B5EF4-FFF2-40B4-BE49-F238E27FC236}">
                <a16:creationId xmlns:a16="http://schemas.microsoft.com/office/drawing/2014/main" id="{B0881FBE-5F81-4BE6-9805-F43A40D07817}"/>
              </a:ext>
            </a:extLst>
          </p:cNvPr>
          <p:cNvSpPr txBox="1">
            <a:spLocks/>
          </p:cNvSpPr>
          <p:nvPr/>
        </p:nvSpPr>
        <p:spPr>
          <a:xfrm>
            <a:off x="963051" y="4260538"/>
            <a:ext cx="10135267" cy="1449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The GDP Deflator measures price changes for all goods and services.</a:t>
            </a:r>
          </a:p>
        </p:txBody>
      </p:sp>
    </p:spTree>
    <p:extLst>
      <p:ext uri="{BB962C8B-B14F-4D97-AF65-F5344CB8AC3E}">
        <p14:creationId xmlns:p14="http://schemas.microsoft.com/office/powerpoint/2010/main" val="154775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513184"/>
            <a:ext cx="10135267" cy="867749"/>
          </a:xfrm>
        </p:spPr>
        <p:txBody>
          <a:bodyPr>
            <a:normAutofit/>
          </a:bodyPr>
          <a:lstStyle/>
          <a:p>
            <a:r>
              <a:rPr lang="en-US" sz="4800" dirty="0"/>
              <a:t>Real = (Nominal/PI) * 100</a:t>
            </a:r>
          </a:p>
        </p:txBody>
      </p:sp>
      <p:sp>
        <p:nvSpPr>
          <p:cNvPr id="7" name="Title 1">
            <a:extLst>
              <a:ext uri="{FF2B5EF4-FFF2-40B4-BE49-F238E27FC236}">
                <a16:creationId xmlns:a16="http://schemas.microsoft.com/office/drawing/2014/main" id="{7E121533-A4AC-43F9-9FC3-8AF0FDA2D005}"/>
              </a:ext>
            </a:extLst>
          </p:cNvPr>
          <p:cNvSpPr txBox="1">
            <a:spLocks/>
          </p:cNvSpPr>
          <p:nvPr/>
        </p:nvSpPr>
        <p:spPr>
          <a:xfrm>
            <a:off x="3461657" y="1268964"/>
            <a:ext cx="4963885" cy="953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t>PI = Real/Nominal</a:t>
            </a:r>
          </a:p>
        </p:txBody>
      </p:sp>
      <p:sp>
        <p:nvSpPr>
          <p:cNvPr id="8" name="Title 1">
            <a:extLst>
              <a:ext uri="{FF2B5EF4-FFF2-40B4-BE49-F238E27FC236}">
                <a16:creationId xmlns:a16="http://schemas.microsoft.com/office/drawing/2014/main" id="{A56F766E-9152-41F8-8648-AA2F9FDA25A2}"/>
              </a:ext>
            </a:extLst>
          </p:cNvPr>
          <p:cNvSpPr txBox="1">
            <a:spLocks/>
          </p:cNvSpPr>
          <p:nvPr/>
        </p:nvSpPr>
        <p:spPr>
          <a:xfrm>
            <a:off x="410547" y="2313992"/>
            <a:ext cx="11457991" cy="34336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We usually use CPI for this but what if we used all goods and services?</a:t>
            </a:r>
          </a:p>
          <a:p>
            <a:endParaRPr lang="en-US" sz="4800" dirty="0"/>
          </a:p>
          <a:p>
            <a:r>
              <a:rPr lang="en-US" sz="4400" dirty="0"/>
              <a:t>Real GDP = (</a:t>
            </a:r>
            <a:r>
              <a:rPr lang="en-US" sz="4400" dirty="0" err="1"/>
              <a:t>NominalGDP</a:t>
            </a:r>
            <a:r>
              <a:rPr lang="en-US" sz="4400" dirty="0"/>
              <a:t> /GDP Deflator) * 100</a:t>
            </a:r>
          </a:p>
        </p:txBody>
      </p:sp>
    </p:spTree>
    <p:extLst>
      <p:ext uri="{BB962C8B-B14F-4D97-AF65-F5344CB8AC3E}">
        <p14:creationId xmlns:p14="http://schemas.microsoft.com/office/powerpoint/2010/main" val="144809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799492" y="1850065"/>
            <a:ext cx="8399585" cy="1665714"/>
          </a:xfrm>
        </p:spPr>
        <p:txBody>
          <a:bodyPr>
            <a:normAutofit fontScale="90000"/>
          </a:bodyPr>
          <a:lstStyle/>
          <a:p>
            <a:r>
              <a:rPr lang="en-US" dirty="0" err="1">
                <a:hlinkClick r:id="rId2"/>
              </a:rPr>
              <a:t>Econedlink</a:t>
            </a:r>
            <a:r>
              <a:rPr lang="en-US" dirty="0">
                <a:hlinkClick r:id="rId2"/>
              </a:rPr>
              <a:t> “Preparing for the A.P. Exam</a:t>
            </a:r>
            <a:endParaRPr lang="en-US" dirty="0"/>
          </a:p>
        </p:txBody>
      </p:sp>
    </p:spTree>
    <p:extLst>
      <p:ext uri="{BB962C8B-B14F-4D97-AF65-F5344CB8AC3E}">
        <p14:creationId xmlns:p14="http://schemas.microsoft.com/office/powerpoint/2010/main" val="3240712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696392" y="709126"/>
            <a:ext cx="11034347" cy="1338943"/>
          </a:xfrm>
        </p:spPr>
        <p:txBody>
          <a:bodyPr>
            <a:normAutofit fontScale="90000"/>
          </a:bodyPr>
          <a:lstStyle/>
          <a:p>
            <a:r>
              <a:rPr lang="en-US" sz="4800" dirty="0">
                <a:latin typeface="+mn-lt"/>
              </a:rPr>
              <a:t>Another way to look at this is in terms of inflation rates.</a:t>
            </a:r>
          </a:p>
        </p:txBody>
      </p:sp>
      <p:sp>
        <p:nvSpPr>
          <p:cNvPr id="3" name="TextBox 2">
            <a:extLst>
              <a:ext uri="{FF2B5EF4-FFF2-40B4-BE49-F238E27FC236}">
                <a16:creationId xmlns:a16="http://schemas.microsoft.com/office/drawing/2014/main" id="{57A5285F-8666-4E8F-9B26-89F3D5FD22BF}"/>
              </a:ext>
            </a:extLst>
          </p:cNvPr>
          <p:cNvSpPr txBox="1"/>
          <p:nvPr/>
        </p:nvSpPr>
        <p:spPr>
          <a:xfrm>
            <a:off x="2164702" y="2341984"/>
            <a:ext cx="7256089" cy="769441"/>
          </a:xfrm>
          <a:prstGeom prst="rect">
            <a:avLst/>
          </a:prstGeom>
          <a:noFill/>
        </p:spPr>
        <p:txBody>
          <a:bodyPr wrap="none" rtlCol="0">
            <a:spAutoFit/>
          </a:bodyPr>
          <a:lstStyle/>
          <a:p>
            <a:r>
              <a:rPr lang="en-US" sz="4400" dirty="0"/>
              <a:t>Real = Nominal – Inflation Rate</a:t>
            </a:r>
          </a:p>
        </p:txBody>
      </p:sp>
      <p:sp>
        <p:nvSpPr>
          <p:cNvPr id="4" name="TextBox 3">
            <a:extLst>
              <a:ext uri="{FF2B5EF4-FFF2-40B4-BE49-F238E27FC236}">
                <a16:creationId xmlns:a16="http://schemas.microsoft.com/office/drawing/2014/main" id="{3A7AE5F3-994E-4352-A3AB-1394FCF98F5A}"/>
              </a:ext>
            </a:extLst>
          </p:cNvPr>
          <p:cNvSpPr txBox="1"/>
          <p:nvPr/>
        </p:nvSpPr>
        <p:spPr>
          <a:xfrm>
            <a:off x="1495774" y="3372683"/>
            <a:ext cx="9435582" cy="2123658"/>
          </a:xfrm>
          <a:prstGeom prst="rect">
            <a:avLst/>
          </a:prstGeom>
          <a:noFill/>
        </p:spPr>
        <p:txBody>
          <a:bodyPr wrap="square" rtlCol="0">
            <a:spAutoFit/>
          </a:bodyPr>
          <a:lstStyle/>
          <a:p>
            <a:r>
              <a:rPr lang="en-US" sz="4400" dirty="0"/>
              <a:t>For example, Nominal GDP grew by 4% and the rate of inflation was 2%.  What is Real rate of growth for GDP?</a:t>
            </a:r>
          </a:p>
        </p:txBody>
      </p:sp>
    </p:spTree>
    <p:extLst>
      <p:ext uri="{BB962C8B-B14F-4D97-AF65-F5344CB8AC3E}">
        <p14:creationId xmlns:p14="http://schemas.microsoft.com/office/powerpoint/2010/main" val="22752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028366" y="1754156"/>
            <a:ext cx="10135267" cy="1847243"/>
          </a:xfrm>
        </p:spPr>
        <p:txBody>
          <a:bodyPr>
            <a:normAutofit/>
          </a:bodyPr>
          <a:lstStyle/>
          <a:p>
            <a:r>
              <a:rPr lang="en-US" sz="4800" dirty="0"/>
              <a:t>Types of questions the AP exam has asked in the past.</a:t>
            </a:r>
            <a:endParaRPr lang="en-US" sz="2400" dirty="0"/>
          </a:p>
        </p:txBody>
      </p:sp>
    </p:spTree>
    <p:extLst>
      <p:ext uri="{BB962C8B-B14F-4D97-AF65-F5344CB8AC3E}">
        <p14:creationId xmlns:p14="http://schemas.microsoft.com/office/powerpoint/2010/main" val="2603015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107075" y="979714"/>
            <a:ext cx="10135267" cy="1847243"/>
          </a:xfrm>
        </p:spPr>
        <p:txBody>
          <a:bodyPr>
            <a:normAutofit fontScale="90000"/>
          </a:bodyPr>
          <a:lstStyle/>
          <a:p>
            <a:r>
              <a:rPr lang="en-US" sz="4800" dirty="0"/>
              <a:t>They give the student nominal/ and or real data and they give CPI data.  They then make the students calculate the missing piece.</a:t>
            </a:r>
            <a:endParaRPr lang="en-US" sz="2400" dirty="0"/>
          </a:p>
        </p:txBody>
      </p:sp>
      <p:sp>
        <p:nvSpPr>
          <p:cNvPr id="3" name="TextBox 2">
            <a:extLst>
              <a:ext uri="{FF2B5EF4-FFF2-40B4-BE49-F238E27FC236}">
                <a16:creationId xmlns:a16="http://schemas.microsoft.com/office/drawing/2014/main" id="{5BAB4ED7-77F4-4BE0-8D37-155C0443B193}"/>
              </a:ext>
            </a:extLst>
          </p:cNvPr>
          <p:cNvSpPr txBox="1"/>
          <p:nvPr/>
        </p:nvSpPr>
        <p:spPr>
          <a:xfrm>
            <a:off x="3066745" y="3170462"/>
            <a:ext cx="6027291" cy="769441"/>
          </a:xfrm>
          <a:prstGeom prst="rect">
            <a:avLst/>
          </a:prstGeom>
          <a:noFill/>
        </p:spPr>
        <p:txBody>
          <a:bodyPr wrap="none" rtlCol="0">
            <a:spAutoFit/>
          </a:bodyPr>
          <a:lstStyle/>
          <a:p>
            <a:r>
              <a:rPr lang="en-US" sz="4400" dirty="0"/>
              <a:t>Real = (Nominal/PI) * 100</a:t>
            </a:r>
          </a:p>
        </p:txBody>
      </p:sp>
      <p:sp>
        <p:nvSpPr>
          <p:cNvPr id="4" name="TextBox 3">
            <a:extLst>
              <a:ext uri="{FF2B5EF4-FFF2-40B4-BE49-F238E27FC236}">
                <a16:creationId xmlns:a16="http://schemas.microsoft.com/office/drawing/2014/main" id="{381AEE3B-5E12-413F-AE01-721B20AB2C6B}"/>
              </a:ext>
            </a:extLst>
          </p:cNvPr>
          <p:cNvSpPr txBox="1"/>
          <p:nvPr/>
        </p:nvSpPr>
        <p:spPr>
          <a:xfrm>
            <a:off x="1442581" y="4283408"/>
            <a:ext cx="9911219" cy="2123658"/>
          </a:xfrm>
          <a:prstGeom prst="rect">
            <a:avLst/>
          </a:prstGeom>
          <a:noFill/>
        </p:spPr>
        <p:txBody>
          <a:bodyPr wrap="square" rtlCol="0">
            <a:spAutoFit/>
          </a:bodyPr>
          <a:lstStyle/>
          <a:p>
            <a:r>
              <a:rPr lang="en-US" sz="4400" dirty="0">
                <a:latin typeface="+mj-lt"/>
              </a:rPr>
              <a:t>This might be in word form or table form.</a:t>
            </a:r>
          </a:p>
          <a:p>
            <a:r>
              <a:rPr lang="en-US" sz="4400" dirty="0">
                <a:latin typeface="+mj-lt"/>
              </a:rPr>
              <a:t>Give you students lots of practice opportunities off of AP Classroom.</a:t>
            </a:r>
          </a:p>
        </p:txBody>
      </p:sp>
    </p:spTree>
    <p:extLst>
      <p:ext uri="{BB962C8B-B14F-4D97-AF65-F5344CB8AC3E}">
        <p14:creationId xmlns:p14="http://schemas.microsoft.com/office/powerpoint/2010/main" val="18853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09E8-7934-4EF6-8509-3E7A8B285CCD}"/>
              </a:ext>
            </a:extLst>
          </p:cNvPr>
          <p:cNvSpPr>
            <a:spLocks noGrp="1"/>
          </p:cNvSpPr>
          <p:nvPr>
            <p:ph type="title"/>
          </p:nvPr>
        </p:nvSpPr>
        <p:spPr>
          <a:xfrm>
            <a:off x="838200" y="221381"/>
            <a:ext cx="10515600" cy="975335"/>
          </a:xfrm>
        </p:spPr>
        <p:txBody>
          <a:bodyPr>
            <a:normAutofit/>
          </a:bodyPr>
          <a:lstStyle/>
          <a:p>
            <a:pPr algn="ctr"/>
            <a:r>
              <a:rPr lang="en-US" sz="5400" b="1" dirty="0"/>
              <a:t>Summary</a:t>
            </a:r>
          </a:p>
        </p:txBody>
      </p:sp>
      <p:sp>
        <p:nvSpPr>
          <p:cNvPr id="3" name="Content Placeholder 2">
            <a:extLst>
              <a:ext uri="{FF2B5EF4-FFF2-40B4-BE49-F238E27FC236}">
                <a16:creationId xmlns:a16="http://schemas.microsoft.com/office/drawing/2014/main" id="{F7FCA098-94F9-4D11-BA3D-63E5EA44D68E}"/>
              </a:ext>
            </a:extLst>
          </p:cNvPr>
          <p:cNvSpPr>
            <a:spLocks noGrp="1"/>
          </p:cNvSpPr>
          <p:nvPr>
            <p:ph idx="1"/>
          </p:nvPr>
        </p:nvSpPr>
        <p:spPr>
          <a:xfrm>
            <a:off x="545123" y="1337369"/>
            <a:ext cx="11101754" cy="4351338"/>
          </a:xfrm>
        </p:spPr>
        <p:txBody>
          <a:bodyPr>
            <a:noAutofit/>
          </a:bodyPr>
          <a:lstStyle/>
          <a:p>
            <a:r>
              <a:rPr lang="en-US" sz="4400" dirty="0"/>
              <a:t>Economic decisions in the “real” world are often based on real values, not nominal values.</a:t>
            </a:r>
          </a:p>
          <a:p>
            <a:r>
              <a:rPr lang="en-US" sz="4400" dirty="0"/>
              <a:t>To understand the different models used in Economics, students must understand the distinction between real and nominal. </a:t>
            </a:r>
            <a:endParaRPr lang="en-US" sz="2800" dirty="0"/>
          </a:p>
        </p:txBody>
      </p:sp>
    </p:spTree>
    <p:extLst>
      <p:ext uri="{BB962C8B-B14F-4D97-AF65-F5344CB8AC3E}">
        <p14:creationId xmlns:p14="http://schemas.microsoft.com/office/powerpoint/2010/main" val="16551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761706" y="2577812"/>
            <a:ext cx="11034347" cy="851188"/>
          </a:xfrm>
        </p:spPr>
        <p:txBody>
          <a:bodyPr>
            <a:normAutofit/>
          </a:bodyPr>
          <a:lstStyle/>
          <a:p>
            <a:r>
              <a:rPr lang="en-US" sz="4800" dirty="0">
                <a:latin typeface="+mn-lt"/>
              </a:rPr>
              <a:t>What are your questions?</a:t>
            </a:r>
          </a:p>
        </p:txBody>
      </p:sp>
    </p:spTree>
    <p:extLst>
      <p:ext uri="{BB962C8B-B14F-4D97-AF65-F5344CB8AC3E}">
        <p14:creationId xmlns:p14="http://schemas.microsoft.com/office/powerpoint/2010/main" val="118806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799492" y="2321169"/>
            <a:ext cx="8399585" cy="1194610"/>
          </a:xfrm>
        </p:spPr>
        <p:txBody>
          <a:bodyPr>
            <a:normAutofit/>
          </a:bodyPr>
          <a:lstStyle/>
          <a:p>
            <a:r>
              <a:rPr lang="en-US" dirty="0"/>
              <a:t>Real vs. Nominal</a:t>
            </a:r>
          </a:p>
        </p:txBody>
      </p:sp>
    </p:spTree>
    <p:extLst>
      <p:ext uri="{BB962C8B-B14F-4D97-AF65-F5344CB8AC3E}">
        <p14:creationId xmlns:p14="http://schemas.microsoft.com/office/powerpoint/2010/main" val="421479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09E8-7934-4EF6-8509-3E7A8B285CCD}"/>
              </a:ext>
            </a:extLst>
          </p:cNvPr>
          <p:cNvSpPr>
            <a:spLocks noGrp="1"/>
          </p:cNvSpPr>
          <p:nvPr>
            <p:ph type="title"/>
          </p:nvPr>
        </p:nvSpPr>
        <p:spPr>
          <a:xfrm>
            <a:off x="838200" y="221381"/>
            <a:ext cx="10515600" cy="975335"/>
          </a:xfrm>
        </p:spPr>
        <p:txBody>
          <a:bodyPr>
            <a:normAutofit/>
          </a:bodyPr>
          <a:lstStyle/>
          <a:p>
            <a:pPr algn="ctr"/>
            <a:r>
              <a:rPr lang="en-US" sz="5400" b="1" dirty="0"/>
              <a:t>Why?</a:t>
            </a:r>
          </a:p>
        </p:txBody>
      </p:sp>
      <p:sp>
        <p:nvSpPr>
          <p:cNvPr id="3" name="Content Placeholder 2">
            <a:extLst>
              <a:ext uri="{FF2B5EF4-FFF2-40B4-BE49-F238E27FC236}">
                <a16:creationId xmlns:a16="http://schemas.microsoft.com/office/drawing/2014/main" id="{F7FCA098-94F9-4D11-BA3D-63E5EA44D68E}"/>
              </a:ext>
            </a:extLst>
          </p:cNvPr>
          <p:cNvSpPr>
            <a:spLocks noGrp="1"/>
          </p:cNvSpPr>
          <p:nvPr>
            <p:ph idx="1"/>
          </p:nvPr>
        </p:nvSpPr>
        <p:spPr>
          <a:xfrm>
            <a:off x="545123" y="1337369"/>
            <a:ext cx="11101754" cy="4351338"/>
          </a:xfrm>
        </p:spPr>
        <p:txBody>
          <a:bodyPr>
            <a:noAutofit/>
          </a:bodyPr>
          <a:lstStyle/>
          <a:p>
            <a:r>
              <a:rPr lang="en-US" sz="4400" dirty="0"/>
              <a:t>Economic decisions in the “real” world are often based on real values, not nominal values.</a:t>
            </a:r>
          </a:p>
          <a:p>
            <a:pPr lvl="1"/>
            <a:r>
              <a:rPr lang="en-US" sz="4000" dirty="0"/>
              <a:t>Ex: Real GDP, real interest rates.</a:t>
            </a:r>
          </a:p>
          <a:p>
            <a:r>
              <a:rPr lang="en-US" sz="4400" dirty="0"/>
              <a:t>To understand the different models used in Economics, students must understand the distinction between real and nominal. </a:t>
            </a:r>
            <a:endParaRPr lang="en-US" sz="2800" dirty="0"/>
          </a:p>
        </p:txBody>
      </p:sp>
    </p:spTree>
    <p:extLst>
      <p:ext uri="{BB962C8B-B14F-4D97-AF65-F5344CB8AC3E}">
        <p14:creationId xmlns:p14="http://schemas.microsoft.com/office/powerpoint/2010/main" val="280324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1661269" y="1743740"/>
            <a:ext cx="8399585" cy="2399360"/>
          </a:xfrm>
        </p:spPr>
        <p:txBody>
          <a:bodyPr>
            <a:normAutofit fontScale="90000"/>
          </a:bodyPr>
          <a:lstStyle/>
          <a:p>
            <a:r>
              <a:rPr lang="en-US" dirty="0">
                <a:hlinkClick r:id="rId2"/>
              </a:rPr>
              <a:t>AP Macro CED</a:t>
            </a:r>
            <a:br>
              <a:rPr lang="en-US" dirty="0"/>
            </a:br>
            <a:br>
              <a:rPr lang="en-US" dirty="0"/>
            </a:br>
            <a:r>
              <a:rPr lang="en-US" dirty="0"/>
              <a:t>This is topic 2.6</a:t>
            </a:r>
          </a:p>
        </p:txBody>
      </p:sp>
    </p:spTree>
    <p:extLst>
      <p:ext uri="{BB962C8B-B14F-4D97-AF65-F5344CB8AC3E}">
        <p14:creationId xmlns:p14="http://schemas.microsoft.com/office/powerpoint/2010/main" val="206464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0AF-36A7-46B2-9ACA-2B1681C62EAC}"/>
              </a:ext>
            </a:extLst>
          </p:cNvPr>
          <p:cNvSpPr>
            <a:spLocks noGrp="1"/>
          </p:cNvSpPr>
          <p:nvPr>
            <p:ph type="ctrTitle"/>
          </p:nvPr>
        </p:nvSpPr>
        <p:spPr>
          <a:xfrm>
            <a:off x="841753" y="2192693"/>
            <a:ext cx="10135267" cy="1660850"/>
          </a:xfrm>
        </p:spPr>
        <p:txBody>
          <a:bodyPr>
            <a:normAutofit/>
          </a:bodyPr>
          <a:lstStyle/>
          <a:p>
            <a:r>
              <a:rPr lang="en-US" sz="4800" dirty="0"/>
              <a:t>Lot of different approaches to teaching this material. </a:t>
            </a:r>
          </a:p>
        </p:txBody>
      </p:sp>
    </p:spTree>
    <p:extLst>
      <p:ext uri="{BB962C8B-B14F-4D97-AF65-F5344CB8AC3E}">
        <p14:creationId xmlns:p14="http://schemas.microsoft.com/office/powerpoint/2010/main" val="1621396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17903</TotalTime>
  <Words>1175</Words>
  <Application>Microsoft Office PowerPoint</Application>
  <PresentationFormat>Widescreen</PresentationFormat>
  <Paragraphs>181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Gary N. Petmecky Parkview High School Lilburn, Ga</vt:lpstr>
      <vt:lpstr>Econedlink Fundamentals of A.P. Economics Webinar Series</vt:lpstr>
      <vt:lpstr>Econedlink AP Macroeconomics Collection</vt:lpstr>
      <vt:lpstr>Econedlink AP Microeconomics Collection</vt:lpstr>
      <vt:lpstr>Econedlink “Preparing for the A.P. Exam</vt:lpstr>
      <vt:lpstr>Real vs. Nominal</vt:lpstr>
      <vt:lpstr>Why?</vt:lpstr>
      <vt:lpstr>AP Macro CED  This is topic 2.6</vt:lpstr>
      <vt:lpstr>Lot of different approaches to teaching this material. </vt:lpstr>
      <vt:lpstr>Econedlink has two activities you can use.  I am not going to go through these because they are presented on their site.  What Causes Inflation?  What Does a Dollar Really Buy?</vt:lpstr>
      <vt:lpstr> Councilforeconed.org  </vt:lpstr>
      <vt:lpstr>PowerPoint Presentation</vt:lpstr>
      <vt:lpstr>PowerPoint Presentation</vt:lpstr>
      <vt:lpstr>Inflation: a general rise in prices and a fall of purchasing power.</vt:lpstr>
      <vt:lpstr>Consumer Price Index: measures the change in prices paid by consumers for goods and services.  The CPI measures the cost of a fixed basket of goods and services, in a given year, relative to the base year.</vt:lpstr>
      <vt:lpstr>Bls.gov</vt:lpstr>
      <vt:lpstr>PowerPoint Presentation</vt:lpstr>
      <vt:lpstr>PowerPoint Presentation</vt:lpstr>
      <vt:lpstr>PowerPoint Presentation</vt:lpstr>
      <vt:lpstr>The CPI measures the change in income needed in order to maintain the same standard of living over time under a new set of prices compared to the original set up prices. </vt:lpstr>
      <vt:lpstr>The Consumer Price Index is the most commonly used index.   </vt:lpstr>
      <vt:lpstr>When comparing things like wages, gas prices, GDP… you need to adjust for inflation to find out how much they have really changed.    In other words, take inflation out of the picture, to get real.</vt:lpstr>
      <vt:lpstr>Students must use price indices to compare nominal and real variables over time periods.</vt:lpstr>
      <vt:lpstr>Real = (Nominal/PI) X 100</vt:lpstr>
      <vt:lpstr>Is gasoline expensive now?</vt:lpstr>
      <vt:lpstr>Current Inflation Statistics from BLS</vt:lpstr>
      <vt:lpstr>Is gasoline expensive now?</vt:lpstr>
      <vt:lpstr>Calculate the Real Price of gasoline using the following:  Real = (Nominal /PI) X 100</vt:lpstr>
      <vt:lpstr>Is gasoline expensive now?</vt:lpstr>
      <vt:lpstr>What are the top grossing movies of all time?  </vt:lpstr>
      <vt:lpstr>PowerPoint Presentation</vt:lpstr>
      <vt:lpstr>Those are the top grossing movies in nominal dollars?  Note: there is debate over this because of theater vs. DVD/TV showings. </vt:lpstr>
      <vt:lpstr>What are the top grossing movies in real dollars?  Note: there is debate over this because of theater vs. DVD/TV showings. </vt:lpstr>
      <vt:lpstr>PowerPoint Presentation</vt:lpstr>
      <vt:lpstr>I have also done the same thing for wages.  </vt:lpstr>
      <vt:lpstr>Students tell me they are in school so they can eventually join the real world.  So what is the real world?</vt:lpstr>
      <vt:lpstr>Real world = (Nominal world  /PI) X 100</vt:lpstr>
      <vt:lpstr>The Federal Reserve Bank of Minneapolis has a inflation calculator.  </vt:lpstr>
      <vt:lpstr>Real vs. Nominal GDP</vt:lpstr>
      <vt:lpstr>PowerPoint Presentation</vt:lpstr>
      <vt:lpstr>Nominal GDP is total value of all final goods and services produced in a given year at current prices. </vt:lpstr>
      <vt:lpstr>You can calculate Real GDP by weighing the price of goods and services in their base year.</vt:lpstr>
      <vt:lpstr>PowerPoint Presentation</vt:lpstr>
      <vt:lpstr>Nominal GDP can also be converted to Real GDP by using the GDP Deflator.</vt:lpstr>
      <vt:lpstr>Students get scared by the GDP deflator.  Just think of it as another price index.</vt:lpstr>
      <vt:lpstr>Students get scared by the GDP deflator.  Just think of it as another price index.</vt:lpstr>
      <vt:lpstr>Students get scared by the GDP deflator.  Just think of it as another price index.</vt:lpstr>
      <vt:lpstr>Students get scared by the GDP deflator.  Just think of it as another price index.</vt:lpstr>
      <vt:lpstr>Real = (Nominal/PI) * 100</vt:lpstr>
      <vt:lpstr>Another way to look at this is in terms of inflation rates.</vt:lpstr>
      <vt:lpstr>Types of questions the AP exam has asked in the past.</vt:lpstr>
      <vt:lpstr>They give the student nominal/ and or real data and they give CPI data.  They then make the students calculate the missing piece.</vt:lpstr>
      <vt:lpstr>Summary</vt:lpstr>
      <vt:lpstr>What are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Petmecky</dc:creator>
  <cp:lastModifiedBy>Gary Petmecky</cp:lastModifiedBy>
  <cp:revision>315</cp:revision>
  <cp:lastPrinted>2022-02-09T16:09:26Z</cp:lastPrinted>
  <dcterms:created xsi:type="dcterms:W3CDTF">2020-09-05T16:08:56Z</dcterms:created>
  <dcterms:modified xsi:type="dcterms:W3CDTF">2022-03-17T17:44:03Z</dcterms:modified>
</cp:coreProperties>
</file>