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420" r:id="rId3"/>
    <p:sldId id="421" r:id="rId4"/>
    <p:sldId id="423" r:id="rId5"/>
    <p:sldId id="422" r:id="rId6"/>
    <p:sldId id="258" r:id="rId7"/>
    <p:sldId id="394" r:id="rId8"/>
    <p:sldId id="327" r:id="rId9"/>
    <p:sldId id="391" r:id="rId10"/>
    <p:sldId id="385" r:id="rId11"/>
    <p:sldId id="370" r:id="rId12"/>
    <p:sldId id="404" r:id="rId13"/>
    <p:sldId id="395" r:id="rId14"/>
    <p:sldId id="498" r:id="rId15"/>
    <p:sldId id="439" r:id="rId16"/>
    <p:sldId id="440" r:id="rId17"/>
    <p:sldId id="441" r:id="rId18"/>
    <p:sldId id="442" r:id="rId19"/>
    <p:sldId id="443" r:id="rId20"/>
    <p:sldId id="444" r:id="rId21"/>
    <p:sldId id="445" r:id="rId22"/>
    <p:sldId id="499" r:id="rId23"/>
    <p:sldId id="399" r:id="rId24"/>
    <p:sldId id="436" r:id="rId25"/>
    <p:sldId id="437" r:id="rId26"/>
    <p:sldId id="438" r:id="rId27"/>
    <p:sldId id="447" r:id="rId28"/>
    <p:sldId id="455" r:id="rId29"/>
    <p:sldId id="453" r:id="rId30"/>
    <p:sldId id="417" r:id="rId31"/>
    <p:sldId id="452" r:id="rId32"/>
    <p:sldId id="459" r:id="rId33"/>
    <p:sldId id="468" r:id="rId34"/>
    <p:sldId id="457" r:id="rId35"/>
    <p:sldId id="494" r:id="rId36"/>
    <p:sldId id="470" r:id="rId37"/>
    <p:sldId id="471" r:id="rId38"/>
    <p:sldId id="454" r:id="rId39"/>
    <p:sldId id="472" r:id="rId40"/>
    <p:sldId id="495" r:id="rId41"/>
    <p:sldId id="473" r:id="rId42"/>
    <p:sldId id="497" r:id="rId43"/>
    <p:sldId id="500" r:id="rId44"/>
    <p:sldId id="474" r:id="rId45"/>
    <p:sldId id="475" r:id="rId46"/>
    <p:sldId id="477" r:id="rId47"/>
    <p:sldId id="478" r:id="rId48"/>
    <p:sldId id="479" r:id="rId49"/>
    <p:sldId id="480" r:id="rId50"/>
    <p:sldId id="481" r:id="rId51"/>
    <p:sldId id="482" r:id="rId52"/>
    <p:sldId id="483" r:id="rId53"/>
    <p:sldId id="484" r:id="rId54"/>
    <p:sldId id="501" r:id="rId55"/>
    <p:sldId id="502" r:id="rId56"/>
    <p:sldId id="456" r:id="rId57"/>
    <p:sldId id="485" r:id="rId58"/>
    <p:sldId id="486" r:id="rId59"/>
    <p:sldId id="487" r:id="rId60"/>
    <p:sldId id="488" r:id="rId61"/>
    <p:sldId id="489" r:id="rId62"/>
    <p:sldId id="490" r:id="rId63"/>
    <p:sldId id="491" r:id="rId64"/>
    <p:sldId id="492" r:id="rId65"/>
    <p:sldId id="496" r:id="rId6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Petmecky" initials="GP" lastIdx="1" clrIdx="0">
    <p:extLst>
      <p:ext uri="{19B8F6BF-5375-455C-9EA6-DF929625EA0E}">
        <p15:presenceInfo xmlns:p15="http://schemas.microsoft.com/office/powerpoint/2012/main" userId="S::Gary.Petmecky@gcpsk12.org::b61e040f-1f99-4789-85d5-035cfa1b8c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23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4CF429-841E-49D8-8439-EAD30D52125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3756673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4CF429-841E-49D8-8439-EAD30D52125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256378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4CF429-841E-49D8-8439-EAD30D52125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312008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4CF429-841E-49D8-8439-EAD30D52125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148879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4CF429-841E-49D8-8439-EAD30D52125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17776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4CF429-841E-49D8-8439-EAD30D52125E}"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341922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4CF429-841E-49D8-8439-EAD30D52125E}"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216413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4CF429-841E-49D8-8439-EAD30D52125E}"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38099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CF429-841E-49D8-8439-EAD30D52125E}"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53459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4CF429-841E-49D8-8439-EAD30D52125E}"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125127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4CF429-841E-49D8-8439-EAD30D52125E}"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21CF3-C84D-4B7F-9D1F-F9DE46589E8A}" type="slidenum">
              <a:rPr lang="en-US" smtClean="0"/>
              <a:t>‹#›</a:t>
            </a:fld>
            <a:endParaRPr lang="en-US"/>
          </a:p>
        </p:txBody>
      </p:sp>
    </p:spTree>
    <p:extLst>
      <p:ext uri="{BB962C8B-B14F-4D97-AF65-F5344CB8AC3E}">
        <p14:creationId xmlns:p14="http://schemas.microsoft.com/office/powerpoint/2010/main" val="2520303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CF429-841E-49D8-8439-EAD30D52125E}" type="datetimeFigureOut">
              <a:rPr lang="en-US" smtClean="0"/>
              <a:t>3/8/2022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21CF3-C84D-4B7F-9D1F-F9DE46589E8A}" type="slidenum">
              <a:rPr lang="en-US" smtClean="0"/>
              <a:t>‹#›</a:t>
            </a:fld>
            <a:endParaRPr lang="en-US"/>
          </a:p>
        </p:txBody>
      </p:sp>
    </p:spTree>
    <p:extLst>
      <p:ext uri="{BB962C8B-B14F-4D97-AF65-F5344CB8AC3E}">
        <p14:creationId xmlns:p14="http://schemas.microsoft.com/office/powerpoint/2010/main" val="3166172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conedlink.org/resources/collection/fundamentals-of-a-p-economics-webinar-serie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bls.gov/news.release/pdf/cpi.pdf"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econedlink.org/resources/what-does-a-dollar-really-buy/" TargetMode="External"/><Relationship Id="rId2" Type="http://schemas.openxmlformats.org/officeDocument/2006/relationships/hyperlink" Target="https://www.econedlink.org/resources/what-causes-inflation/"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econedlink.org/resources/collection/ap-macroeconomics/"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econedlink.org/?s=preparing+for+the+A.P.+exam&amp;post_type=post"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econedlink.org/resources/collection/ap-microeconomics/"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apcentral.collegeboard.org/pdf/ap-macroeconomics-course-and-exam-description.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524000" y="1749670"/>
            <a:ext cx="9144000" cy="2323001"/>
          </a:xfrm>
        </p:spPr>
        <p:txBody>
          <a:bodyPr>
            <a:normAutofit fontScale="90000"/>
          </a:bodyPr>
          <a:lstStyle/>
          <a:p>
            <a:r>
              <a:rPr lang="en-US" dirty="0">
                <a:latin typeface="+mn-lt"/>
              </a:rPr>
              <a:t>Gary N. Petmecky</a:t>
            </a:r>
            <a:br>
              <a:rPr lang="en-US" dirty="0">
                <a:latin typeface="+mn-lt"/>
              </a:rPr>
            </a:br>
            <a:r>
              <a:rPr lang="en-US" dirty="0">
                <a:latin typeface="+mn-lt"/>
              </a:rPr>
              <a:t>Parkview High School</a:t>
            </a:r>
            <a:br>
              <a:rPr lang="en-US" dirty="0">
                <a:latin typeface="+mn-lt"/>
              </a:rPr>
            </a:br>
            <a:r>
              <a:rPr lang="en-US" dirty="0">
                <a:latin typeface="+mn-lt"/>
              </a:rPr>
              <a:t>Lilburn, Ga</a:t>
            </a:r>
          </a:p>
        </p:txBody>
      </p:sp>
    </p:spTree>
    <p:extLst>
      <p:ext uri="{BB962C8B-B14F-4D97-AF65-F5344CB8AC3E}">
        <p14:creationId xmlns:p14="http://schemas.microsoft.com/office/powerpoint/2010/main" val="1064385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4D3CF52-AFC7-485B-ACD4-FC3A007740CC}"/>
              </a:ext>
            </a:extLst>
          </p:cNvPr>
          <p:cNvGrpSpPr/>
          <p:nvPr/>
        </p:nvGrpSpPr>
        <p:grpSpPr>
          <a:xfrm>
            <a:off x="291612" y="161190"/>
            <a:ext cx="11621964" cy="6535619"/>
            <a:chOff x="291612" y="161190"/>
            <a:chExt cx="11621964" cy="6535619"/>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grpSp>
    </p:spTree>
    <p:extLst>
      <p:ext uri="{BB962C8B-B14F-4D97-AF65-F5344CB8AC3E}">
        <p14:creationId xmlns:p14="http://schemas.microsoft.com/office/powerpoint/2010/main" val="4142432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6FF822-BF39-491B-945D-706E8773B18E}"/>
              </a:ext>
            </a:extLst>
          </p:cNvPr>
          <p:cNvSpPr/>
          <p:nvPr/>
        </p:nvSpPr>
        <p:spPr>
          <a:xfrm>
            <a:off x="291612"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Households</a:t>
            </a:r>
          </a:p>
        </p:txBody>
      </p:sp>
      <p:sp>
        <p:nvSpPr>
          <p:cNvPr id="5" name="Rectangle 4">
            <a:extLst>
              <a:ext uri="{FF2B5EF4-FFF2-40B4-BE49-F238E27FC236}">
                <a16:creationId xmlns:a16="http://schemas.microsoft.com/office/drawing/2014/main" id="{03BAB7D4-1148-45F3-9788-D38567B1A885}"/>
              </a:ext>
            </a:extLst>
          </p:cNvPr>
          <p:cNvSpPr/>
          <p:nvPr/>
        </p:nvSpPr>
        <p:spPr>
          <a:xfrm>
            <a:off x="9621715" y="2980593"/>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Businesses</a:t>
            </a:r>
          </a:p>
        </p:txBody>
      </p:sp>
      <p:sp>
        <p:nvSpPr>
          <p:cNvPr id="6" name="Rectangle 5">
            <a:extLst>
              <a:ext uri="{FF2B5EF4-FFF2-40B4-BE49-F238E27FC236}">
                <a16:creationId xmlns:a16="http://schemas.microsoft.com/office/drawing/2014/main" id="{0EBB080A-7B1C-4FF7-94E9-0DDCFCF17F46}"/>
              </a:ext>
            </a:extLst>
          </p:cNvPr>
          <p:cNvSpPr/>
          <p:nvPr/>
        </p:nvSpPr>
        <p:spPr>
          <a:xfrm>
            <a:off x="4900246" y="310662"/>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 name="Rectangle 6">
            <a:extLst>
              <a:ext uri="{FF2B5EF4-FFF2-40B4-BE49-F238E27FC236}">
                <a16:creationId xmlns:a16="http://schemas.microsoft.com/office/drawing/2014/main" id="{F3EFA61A-1E7C-4DB0-BD5A-CF4DBE41A05E}"/>
              </a:ext>
            </a:extLst>
          </p:cNvPr>
          <p:cNvSpPr/>
          <p:nvPr/>
        </p:nvSpPr>
        <p:spPr>
          <a:xfrm>
            <a:off x="4900246" y="5360376"/>
            <a:ext cx="2110154" cy="1186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Factor Market</a:t>
            </a:r>
          </a:p>
        </p:txBody>
      </p:sp>
      <p:sp>
        <p:nvSpPr>
          <p:cNvPr id="14" name="Arrow: Bent-Up 13">
            <a:extLst>
              <a:ext uri="{FF2B5EF4-FFF2-40B4-BE49-F238E27FC236}">
                <a16:creationId xmlns:a16="http://schemas.microsoft.com/office/drawing/2014/main" id="{68388F7E-8467-4531-A9FD-724B0FE9EB1F}"/>
              </a:ext>
            </a:extLst>
          </p:cNvPr>
          <p:cNvSpPr/>
          <p:nvPr/>
        </p:nvSpPr>
        <p:spPr>
          <a:xfrm>
            <a:off x="7282961" y="4281854"/>
            <a:ext cx="4630615" cy="2265484"/>
          </a:xfrm>
          <a:prstGeom prst="bentUpArrow">
            <a:avLst>
              <a:gd name="adj1" fmla="val 17426"/>
              <a:gd name="adj2" fmla="val 18596"/>
              <a:gd name="adj3" fmla="val 242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Bent-Up 14">
            <a:extLst>
              <a:ext uri="{FF2B5EF4-FFF2-40B4-BE49-F238E27FC236}">
                <a16:creationId xmlns:a16="http://schemas.microsoft.com/office/drawing/2014/main" id="{07969B10-915B-4C5B-ABA0-65D2840FAB6F}"/>
              </a:ext>
            </a:extLst>
          </p:cNvPr>
          <p:cNvSpPr/>
          <p:nvPr/>
        </p:nvSpPr>
        <p:spPr>
          <a:xfrm rot="10800000">
            <a:off x="363416" y="310662"/>
            <a:ext cx="4428392" cy="2669930"/>
          </a:xfrm>
          <a:prstGeom prst="bentUpArrow">
            <a:avLst>
              <a:gd name="adj1" fmla="val 17426"/>
              <a:gd name="adj2" fmla="val 15450"/>
              <a:gd name="adj3" fmla="val 279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Bent-Up 15">
            <a:extLst>
              <a:ext uri="{FF2B5EF4-FFF2-40B4-BE49-F238E27FC236}">
                <a16:creationId xmlns:a16="http://schemas.microsoft.com/office/drawing/2014/main" id="{0E50F721-46B6-4898-BB97-DEF0675A8788}"/>
              </a:ext>
            </a:extLst>
          </p:cNvPr>
          <p:cNvSpPr/>
          <p:nvPr/>
        </p:nvSpPr>
        <p:spPr>
          <a:xfrm rot="5400000">
            <a:off x="1370133" y="3275136"/>
            <a:ext cx="2414955" cy="4428392"/>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Up 16">
            <a:extLst>
              <a:ext uri="{FF2B5EF4-FFF2-40B4-BE49-F238E27FC236}">
                <a16:creationId xmlns:a16="http://schemas.microsoft.com/office/drawing/2014/main" id="{FD0A7AC3-0A1D-4E18-AB5A-075A8D8CEF7D}"/>
              </a:ext>
            </a:extLst>
          </p:cNvPr>
          <p:cNvSpPr/>
          <p:nvPr/>
        </p:nvSpPr>
        <p:spPr>
          <a:xfrm rot="16200000">
            <a:off x="8081596" y="-801568"/>
            <a:ext cx="2705102" cy="4630617"/>
          </a:xfrm>
          <a:prstGeom prst="bentUpArrow">
            <a:avLst>
              <a:gd name="adj1" fmla="val 1742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Bent-Up 19">
            <a:extLst>
              <a:ext uri="{FF2B5EF4-FFF2-40B4-BE49-F238E27FC236}">
                <a16:creationId xmlns:a16="http://schemas.microsoft.com/office/drawing/2014/main" id="{67FF0F66-9FFF-4773-B814-0960934C470A}"/>
              </a:ext>
            </a:extLst>
          </p:cNvPr>
          <p:cNvSpPr/>
          <p:nvPr/>
        </p:nvSpPr>
        <p:spPr>
          <a:xfrm rot="16200000" flipH="1">
            <a:off x="8009794" y="3390898"/>
            <a:ext cx="1861035" cy="3642947"/>
          </a:xfrm>
          <a:prstGeom prst="bentUpArrow">
            <a:avLst>
              <a:gd name="adj1" fmla="val 2640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Bent-Up 20">
            <a:extLst>
              <a:ext uri="{FF2B5EF4-FFF2-40B4-BE49-F238E27FC236}">
                <a16:creationId xmlns:a16="http://schemas.microsoft.com/office/drawing/2014/main" id="{A1CB1B2E-F81E-425B-AE39-445CF85D0155}"/>
              </a:ext>
            </a:extLst>
          </p:cNvPr>
          <p:cNvSpPr/>
          <p:nvPr/>
        </p:nvSpPr>
        <p:spPr>
          <a:xfrm rot="10800000" flipH="1">
            <a:off x="7118838" y="1156187"/>
            <a:ext cx="3845170" cy="1767253"/>
          </a:xfrm>
          <a:prstGeom prst="bentUpArrow">
            <a:avLst>
              <a:gd name="adj1" fmla="val 31552"/>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Up 21">
            <a:extLst>
              <a:ext uri="{FF2B5EF4-FFF2-40B4-BE49-F238E27FC236}">
                <a16:creationId xmlns:a16="http://schemas.microsoft.com/office/drawing/2014/main" id="{502169AA-D807-4606-8D34-2EFC097E7550}"/>
              </a:ext>
            </a:extLst>
          </p:cNvPr>
          <p:cNvSpPr/>
          <p:nvPr/>
        </p:nvSpPr>
        <p:spPr>
          <a:xfrm flipH="1">
            <a:off x="975946" y="4281854"/>
            <a:ext cx="3842239" cy="1538653"/>
          </a:xfrm>
          <a:prstGeom prst="bentUpArrow">
            <a:avLst>
              <a:gd name="adj1" fmla="val 32286"/>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Bent-Up 22">
            <a:extLst>
              <a:ext uri="{FF2B5EF4-FFF2-40B4-BE49-F238E27FC236}">
                <a16:creationId xmlns:a16="http://schemas.microsoft.com/office/drawing/2014/main" id="{003EDCA1-265C-4107-9FAF-7167E61898B9}"/>
              </a:ext>
            </a:extLst>
          </p:cNvPr>
          <p:cNvSpPr/>
          <p:nvPr/>
        </p:nvSpPr>
        <p:spPr>
          <a:xfrm rot="5400000" flipH="1">
            <a:off x="2141662" y="182445"/>
            <a:ext cx="1982659" cy="3370386"/>
          </a:xfrm>
          <a:prstGeom prst="bentUpArrow">
            <a:avLst>
              <a:gd name="adj1" fmla="val 28069"/>
              <a:gd name="adj2" fmla="val 17389"/>
              <a:gd name="adj3" fmla="val 25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359A9A-561E-43D4-830B-DC906A837F25}"/>
              </a:ext>
            </a:extLst>
          </p:cNvPr>
          <p:cNvSpPr txBox="1"/>
          <p:nvPr/>
        </p:nvSpPr>
        <p:spPr>
          <a:xfrm>
            <a:off x="506266" y="6073992"/>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24" name="TextBox 23">
            <a:extLst>
              <a:ext uri="{FF2B5EF4-FFF2-40B4-BE49-F238E27FC236}">
                <a16:creationId xmlns:a16="http://schemas.microsoft.com/office/drawing/2014/main" id="{79D84759-410F-402D-B285-4542BD01A174}"/>
              </a:ext>
            </a:extLst>
          </p:cNvPr>
          <p:cNvSpPr txBox="1"/>
          <p:nvPr/>
        </p:nvSpPr>
        <p:spPr>
          <a:xfrm>
            <a:off x="7630965" y="6142890"/>
            <a:ext cx="3874522" cy="369332"/>
          </a:xfrm>
          <a:prstGeom prst="rect">
            <a:avLst/>
          </a:prstGeom>
          <a:noFill/>
        </p:spPr>
        <p:txBody>
          <a:bodyPr wrap="none" rtlCol="0">
            <a:spAutoFit/>
          </a:bodyPr>
          <a:lstStyle/>
          <a:p>
            <a:r>
              <a:rPr lang="en-US" dirty="0">
                <a:solidFill>
                  <a:schemeClr val="bg1"/>
                </a:solidFill>
              </a:rPr>
              <a:t>Land, Labor, Capital, Entrepreneurship</a:t>
            </a:r>
          </a:p>
        </p:txBody>
      </p:sp>
      <p:sp>
        <p:nvSpPr>
          <p:cNvPr id="3" name="TextBox 2">
            <a:extLst>
              <a:ext uri="{FF2B5EF4-FFF2-40B4-BE49-F238E27FC236}">
                <a16:creationId xmlns:a16="http://schemas.microsoft.com/office/drawing/2014/main" id="{E5100D7A-777A-4DB7-B8B7-9EA6F65596C8}"/>
              </a:ext>
            </a:extLst>
          </p:cNvPr>
          <p:cNvSpPr txBox="1"/>
          <p:nvPr/>
        </p:nvSpPr>
        <p:spPr>
          <a:xfrm>
            <a:off x="1346689" y="5360376"/>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3" name="TextBox 32">
            <a:extLst>
              <a:ext uri="{FF2B5EF4-FFF2-40B4-BE49-F238E27FC236}">
                <a16:creationId xmlns:a16="http://schemas.microsoft.com/office/drawing/2014/main" id="{F3E7F3EA-FCED-40AE-BF88-4561B4168A7F}"/>
              </a:ext>
            </a:extLst>
          </p:cNvPr>
          <p:cNvSpPr txBox="1"/>
          <p:nvPr/>
        </p:nvSpPr>
        <p:spPr>
          <a:xfrm>
            <a:off x="7724043" y="5613780"/>
            <a:ext cx="2774606" cy="369332"/>
          </a:xfrm>
          <a:prstGeom prst="rect">
            <a:avLst/>
          </a:prstGeom>
          <a:noFill/>
        </p:spPr>
        <p:txBody>
          <a:bodyPr wrap="none" rtlCol="0">
            <a:spAutoFit/>
          </a:bodyPr>
          <a:lstStyle/>
          <a:p>
            <a:r>
              <a:rPr lang="en-US" dirty="0">
                <a:solidFill>
                  <a:schemeClr val="bg1"/>
                </a:solidFill>
              </a:rPr>
              <a:t>Rent, wages, interest, profit</a:t>
            </a:r>
          </a:p>
        </p:txBody>
      </p:sp>
      <p:sp>
        <p:nvSpPr>
          <p:cNvPr id="35" name="TextBox 34">
            <a:extLst>
              <a:ext uri="{FF2B5EF4-FFF2-40B4-BE49-F238E27FC236}">
                <a16:creationId xmlns:a16="http://schemas.microsoft.com/office/drawing/2014/main" id="{FC7B7B2D-5F6D-446A-926A-8B5A74E404CE}"/>
              </a:ext>
            </a:extLst>
          </p:cNvPr>
          <p:cNvSpPr txBox="1"/>
          <p:nvPr/>
        </p:nvSpPr>
        <p:spPr>
          <a:xfrm>
            <a:off x="1447798" y="1037493"/>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6" name="TextBox 35">
            <a:extLst>
              <a:ext uri="{FF2B5EF4-FFF2-40B4-BE49-F238E27FC236}">
                <a16:creationId xmlns:a16="http://schemas.microsoft.com/office/drawing/2014/main" id="{7441B1CA-EF2E-447A-AC97-1B1CD9D8D415}"/>
              </a:ext>
            </a:extLst>
          </p:cNvPr>
          <p:cNvSpPr txBox="1"/>
          <p:nvPr/>
        </p:nvSpPr>
        <p:spPr>
          <a:xfrm>
            <a:off x="7295208" y="1203054"/>
            <a:ext cx="3203441" cy="369332"/>
          </a:xfrm>
          <a:prstGeom prst="rect">
            <a:avLst/>
          </a:prstGeom>
          <a:noFill/>
        </p:spPr>
        <p:txBody>
          <a:bodyPr wrap="none" rtlCol="0">
            <a:spAutoFit/>
          </a:bodyPr>
          <a:lstStyle/>
          <a:p>
            <a:r>
              <a:rPr lang="en-US" dirty="0">
                <a:solidFill>
                  <a:schemeClr val="bg1"/>
                </a:solidFill>
              </a:rPr>
              <a:t>Payment for Goods and Services</a:t>
            </a:r>
          </a:p>
        </p:txBody>
      </p:sp>
      <p:sp>
        <p:nvSpPr>
          <p:cNvPr id="37" name="TextBox 36">
            <a:extLst>
              <a:ext uri="{FF2B5EF4-FFF2-40B4-BE49-F238E27FC236}">
                <a16:creationId xmlns:a16="http://schemas.microsoft.com/office/drawing/2014/main" id="{CA183F1E-6431-4B7D-846D-50241EF9A7C1}"/>
              </a:ext>
            </a:extLst>
          </p:cNvPr>
          <p:cNvSpPr txBox="1"/>
          <p:nvPr/>
        </p:nvSpPr>
        <p:spPr>
          <a:xfrm>
            <a:off x="1346689" y="301109"/>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8" name="TextBox 37">
            <a:extLst>
              <a:ext uri="{FF2B5EF4-FFF2-40B4-BE49-F238E27FC236}">
                <a16:creationId xmlns:a16="http://schemas.microsoft.com/office/drawing/2014/main" id="{A8793EA0-7D85-40BB-9896-F9B51E58D6E5}"/>
              </a:ext>
            </a:extLst>
          </p:cNvPr>
          <p:cNvSpPr txBox="1"/>
          <p:nvPr/>
        </p:nvSpPr>
        <p:spPr>
          <a:xfrm>
            <a:off x="8148890" y="404342"/>
            <a:ext cx="2612895" cy="461665"/>
          </a:xfrm>
          <a:prstGeom prst="rect">
            <a:avLst/>
          </a:prstGeom>
          <a:noFill/>
        </p:spPr>
        <p:txBody>
          <a:bodyPr wrap="none" rtlCol="0">
            <a:spAutoFit/>
          </a:bodyPr>
          <a:lstStyle/>
          <a:p>
            <a:r>
              <a:rPr lang="en-US" sz="2400" dirty="0">
                <a:solidFill>
                  <a:schemeClr val="bg1"/>
                </a:solidFill>
              </a:rPr>
              <a:t>Goods and Services</a:t>
            </a:r>
          </a:p>
        </p:txBody>
      </p:sp>
      <p:sp>
        <p:nvSpPr>
          <p:cNvPr id="39" name="TextBox 38">
            <a:extLst>
              <a:ext uri="{FF2B5EF4-FFF2-40B4-BE49-F238E27FC236}">
                <a16:creationId xmlns:a16="http://schemas.microsoft.com/office/drawing/2014/main" id="{FEF78509-3739-47F7-8A63-A55AA9B486B2}"/>
              </a:ext>
            </a:extLst>
          </p:cNvPr>
          <p:cNvSpPr txBox="1"/>
          <p:nvPr/>
        </p:nvSpPr>
        <p:spPr>
          <a:xfrm>
            <a:off x="4780820" y="396977"/>
            <a:ext cx="2303586" cy="954107"/>
          </a:xfrm>
          <a:prstGeom prst="rect">
            <a:avLst/>
          </a:prstGeom>
          <a:noFill/>
        </p:spPr>
        <p:txBody>
          <a:bodyPr wrap="square">
            <a:spAutoFit/>
          </a:bodyPr>
          <a:lstStyle/>
          <a:p>
            <a:pPr algn="ctr"/>
            <a:r>
              <a:rPr lang="en-US" sz="2800" dirty="0">
                <a:solidFill>
                  <a:schemeClr val="bg1"/>
                </a:solidFill>
              </a:rPr>
              <a:t>Product Market</a:t>
            </a:r>
          </a:p>
        </p:txBody>
      </p:sp>
      <p:sp>
        <p:nvSpPr>
          <p:cNvPr id="8" name="TextBox 7">
            <a:extLst>
              <a:ext uri="{FF2B5EF4-FFF2-40B4-BE49-F238E27FC236}">
                <a16:creationId xmlns:a16="http://schemas.microsoft.com/office/drawing/2014/main" id="{72DAB0DA-96F4-484E-8991-BBC6618B8F62}"/>
              </a:ext>
            </a:extLst>
          </p:cNvPr>
          <p:cNvSpPr txBox="1"/>
          <p:nvPr/>
        </p:nvSpPr>
        <p:spPr>
          <a:xfrm rot="20076816">
            <a:off x="4569899" y="2891310"/>
            <a:ext cx="1924181" cy="707886"/>
          </a:xfrm>
          <a:prstGeom prst="rect">
            <a:avLst/>
          </a:prstGeom>
          <a:noFill/>
        </p:spPr>
        <p:txBody>
          <a:bodyPr wrap="none" rtlCol="0">
            <a:spAutoFit/>
          </a:bodyPr>
          <a:lstStyle/>
          <a:p>
            <a:r>
              <a:rPr lang="en-US" sz="4000" dirty="0"/>
              <a:t>Inflation</a:t>
            </a:r>
          </a:p>
        </p:txBody>
      </p:sp>
    </p:spTree>
    <p:extLst>
      <p:ext uri="{BB962C8B-B14F-4D97-AF65-F5344CB8AC3E}">
        <p14:creationId xmlns:p14="http://schemas.microsoft.com/office/powerpoint/2010/main" val="290731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5"/>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9"/>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36"/>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5"/>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33"/>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grpId="0" nodeType="clickEffect">
                                  <p:stCondLst>
                                    <p:cond delay="0"/>
                                  </p:stCondLst>
                                  <p:childTnLst>
                                    <p:animScale>
                                      <p:cBhvr>
                                        <p:cTn id="30" dur="2000" fill="hold"/>
                                        <p:tgtEl>
                                          <p:spTgt spid="7"/>
                                        </p:tgtEl>
                                      </p:cBhvr>
                                      <p:by x="150000" y="150000"/>
                                    </p:animScale>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grpId="0" nodeType="clickEffect">
                                  <p:stCondLst>
                                    <p:cond delay="0"/>
                                  </p:stCondLst>
                                  <p:childTnLst>
                                    <p:animScale>
                                      <p:cBhvr>
                                        <p:cTn id="34"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3" grpId="0"/>
      <p:bldP spid="33" grpId="0"/>
      <p:bldP spid="35" grpId="0"/>
      <p:bldP spid="36" grpId="0"/>
      <p:bldP spid="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2192693"/>
            <a:ext cx="10135267" cy="1660850"/>
          </a:xfrm>
        </p:spPr>
        <p:txBody>
          <a:bodyPr>
            <a:normAutofit/>
          </a:bodyPr>
          <a:lstStyle/>
          <a:p>
            <a:r>
              <a:rPr lang="en-US" sz="4800" dirty="0"/>
              <a:t>Inflation: a general rise in prices and a fall of purchasing power.</a:t>
            </a:r>
          </a:p>
        </p:txBody>
      </p:sp>
    </p:spTree>
    <p:extLst>
      <p:ext uri="{BB962C8B-B14F-4D97-AF65-F5344CB8AC3E}">
        <p14:creationId xmlns:p14="http://schemas.microsoft.com/office/powerpoint/2010/main" val="1621396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858416" y="1534583"/>
            <a:ext cx="10767527" cy="2123658"/>
          </a:xfrm>
          <a:prstGeom prst="rect">
            <a:avLst/>
          </a:prstGeom>
          <a:noFill/>
        </p:spPr>
        <p:txBody>
          <a:bodyPr wrap="square" rtlCol="0">
            <a:spAutoFit/>
          </a:bodyPr>
          <a:lstStyle/>
          <a:p>
            <a:r>
              <a:rPr lang="en-US" sz="4400" dirty="0">
                <a:latin typeface="+mj-lt"/>
              </a:rPr>
              <a:t>Teachers often wait to use this with monetary policy but I do it here and then revisit it when I get to monetary policy.</a:t>
            </a:r>
          </a:p>
        </p:txBody>
      </p:sp>
    </p:spTree>
    <p:extLst>
      <p:ext uri="{BB962C8B-B14F-4D97-AF65-F5344CB8AC3E}">
        <p14:creationId xmlns:p14="http://schemas.microsoft.com/office/powerpoint/2010/main" val="11148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360269" y="2493336"/>
            <a:ext cx="10659184" cy="1434852"/>
          </a:xfrm>
        </p:spPr>
        <p:txBody>
          <a:bodyPr>
            <a:normAutofit fontScale="90000"/>
          </a:bodyPr>
          <a:lstStyle/>
          <a:p>
            <a:pPr algn="l"/>
            <a:br>
              <a:rPr lang="en-US" sz="4800" dirty="0"/>
            </a:br>
            <a:r>
              <a:rPr lang="en-US" sz="4400" dirty="0"/>
              <a:t>1. Make three small Ziplock bags of </a:t>
            </a:r>
            <a:r>
              <a:rPr lang="en-US" sz="4400" u="sng" dirty="0"/>
              <a:t>identical </a:t>
            </a:r>
            <a:r>
              <a:rPr lang="en-US" sz="4400" dirty="0"/>
              <a:t>rewards for each class.  I use various small candies. </a:t>
            </a:r>
          </a:p>
        </p:txBody>
      </p:sp>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4603279" y="1534583"/>
            <a:ext cx="1913860" cy="769441"/>
          </a:xfrm>
          <a:prstGeom prst="rect">
            <a:avLst/>
          </a:prstGeom>
          <a:noFill/>
        </p:spPr>
        <p:txBody>
          <a:bodyPr wrap="square" rtlCol="0">
            <a:spAutoFit/>
          </a:bodyPr>
          <a:lstStyle/>
          <a:p>
            <a:r>
              <a:rPr lang="en-US" sz="4400" dirty="0"/>
              <a:t>Setup:</a:t>
            </a:r>
          </a:p>
        </p:txBody>
      </p:sp>
      <p:sp>
        <p:nvSpPr>
          <p:cNvPr id="6" name="TextBox 5">
            <a:extLst>
              <a:ext uri="{FF2B5EF4-FFF2-40B4-BE49-F238E27FC236}">
                <a16:creationId xmlns:a16="http://schemas.microsoft.com/office/drawing/2014/main" id="{70E32BD5-47B2-4CD3-8058-C3CDB4B05730}"/>
              </a:ext>
            </a:extLst>
          </p:cNvPr>
          <p:cNvSpPr txBox="1"/>
          <p:nvPr/>
        </p:nvSpPr>
        <p:spPr>
          <a:xfrm>
            <a:off x="360269" y="4031876"/>
            <a:ext cx="10399880" cy="1323439"/>
          </a:xfrm>
          <a:prstGeom prst="rect">
            <a:avLst/>
          </a:prstGeom>
          <a:noFill/>
        </p:spPr>
        <p:txBody>
          <a:bodyPr wrap="square" rtlCol="0">
            <a:spAutoFit/>
          </a:bodyPr>
          <a:lstStyle/>
          <a:p>
            <a:r>
              <a:rPr lang="en-US" sz="4000" dirty="0">
                <a:latin typeface="+mj-lt"/>
              </a:rPr>
              <a:t>2. Make a Ziplock bag of un-popped popcorn and a Ziplock bag of uncooked hard kidney beans.</a:t>
            </a:r>
          </a:p>
        </p:txBody>
      </p:sp>
    </p:spTree>
    <p:extLst>
      <p:ext uri="{BB962C8B-B14F-4D97-AF65-F5344CB8AC3E}">
        <p14:creationId xmlns:p14="http://schemas.microsoft.com/office/powerpoint/2010/main" val="305966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414051" y="3627004"/>
            <a:ext cx="10197862" cy="1435396"/>
          </a:xfrm>
        </p:spPr>
        <p:txBody>
          <a:bodyPr>
            <a:normAutofit fontScale="90000"/>
          </a:bodyPr>
          <a:lstStyle/>
          <a:p>
            <a:pPr algn="l"/>
            <a:br>
              <a:rPr lang="en-US" sz="4800" dirty="0"/>
            </a:br>
            <a:r>
              <a:rPr lang="en-US" sz="3600" dirty="0"/>
              <a:t>2. Announce to the class that you have a bag of candy that you would like to auction off to the highest bidder.  The currency that will be used is popcorn seeds.</a:t>
            </a:r>
          </a:p>
        </p:txBody>
      </p:sp>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3437861" y="1345272"/>
            <a:ext cx="2888512" cy="769441"/>
          </a:xfrm>
          <a:prstGeom prst="rect">
            <a:avLst/>
          </a:prstGeom>
          <a:noFill/>
        </p:spPr>
        <p:txBody>
          <a:bodyPr wrap="square" rtlCol="0">
            <a:spAutoFit/>
          </a:bodyPr>
          <a:lstStyle/>
          <a:p>
            <a:r>
              <a:rPr lang="en-US" sz="4400" dirty="0"/>
              <a:t>Procedure:</a:t>
            </a:r>
          </a:p>
        </p:txBody>
      </p:sp>
      <p:sp>
        <p:nvSpPr>
          <p:cNvPr id="6" name="TextBox 5">
            <a:extLst>
              <a:ext uri="{FF2B5EF4-FFF2-40B4-BE49-F238E27FC236}">
                <a16:creationId xmlns:a16="http://schemas.microsoft.com/office/drawing/2014/main" id="{70E32BD5-47B2-4CD3-8058-C3CDB4B05730}"/>
              </a:ext>
            </a:extLst>
          </p:cNvPr>
          <p:cNvSpPr txBox="1"/>
          <p:nvPr/>
        </p:nvSpPr>
        <p:spPr>
          <a:xfrm>
            <a:off x="414051" y="2057344"/>
            <a:ext cx="10399880" cy="1569660"/>
          </a:xfrm>
          <a:prstGeom prst="rect">
            <a:avLst/>
          </a:prstGeom>
          <a:noFill/>
        </p:spPr>
        <p:txBody>
          <a:bodyPr wrap="square" rtlCol="0">
            <a:spAutoFit/>
          </a:bodyPr>
          <a:lstStyle/>
          <a:p>
            <a:r>
              <a:rPr lang="en-US" sz="3200" dirty="0">
                <a:latin typeface="+mj-lt"/>
              </a:rPr>
              <a:t>1. Walk around the room and hand out various amounts of popcorn seeds to each person.   Keep count of the total you hand out as you do it.  Tell them that each kernel is 10 cents. </a:t>
            </a:r>
          </a:p>
        </p:txBody>
      </p:sp>
      <p:sp>
        <p:nvSpPr>
          <p:cNvPr id="7" name="TextBox 6">
            <a:extLst>
              <a:ext uri="{FF2B5EF4-FFF2-40B4-BE49-F238E27FC236}">
                <a16:creationId xmlns:a16="http://schemas.microsoft.com/office/drawing/2014/main" id="{1F49A6AE-AC9F-4578-8F44-889D0B66AF11}"/>
              </a:ext>
            </a:extLst>
          </p:cNvPr>
          <p:cNvSpPr txBox="1"/>
          <p:nvPr/>
        </p:nvSpPr>
        <p:spPr>
          <a:xfrm flipH="1">
            <a:off x="319597" y="5139295"/>
            <a:ext cx="10292316" cy="1384995"/>
          </a:xfrm>
          <a:prstGeom prst="rect">
            <a:avLst/>
          </a:prstGeom>
          <a:noFill/>
        </p:spPr>
        <p:txBody>
          <a:bodyPr wrap="square" rtlCol="0">
            <a:spAutoFit/>
          </a:bodyPr>
          <a:lstStyle/>
          <a:p>
            <a:r>
              <a:rPr lang="en-US" sz="2800" dirty="0">
                <a:latin typeface="+mj-lt"/>
              </a:rPr>
              <a:t>(I usually give each person anywhere from 2 to 5 seeds.  I also will have about 5% of the class get nothing.   You can then link this back to unemployment.)</a:t>
            </a:r>
            <a:endParaRPr lang="en-US" sz="2800" dirty="0"/>
          </a:p>
        </p:txBody>
      </p:sp>
    </p:spTree>
    <p:extLst>
      <p:ext uri="{BB962C8B-B14F-4D97-AF65-F5344CB8AC3E}">
        <p14:creationId xmlns:p14="http://schemas.microsoft.com/office/powerpoint/2010/main" val="42741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360269" y="2264735"/>
            <a:ext cx="10197862" cy="1435396"/>
          </a:xfrm>
        </p:spPr>
        <p:txBody>
          <a:bodyPr>
            <a:normAutofit fontScale="90000"/>
          </a:bodyPr>
          <a:lstStyle/>
          <a:p>
            <a:pPr algn="l"/>
            <a:br>
              <a:rPr lang="en-US" sz="4800" dirty="0"/>
            </a:br>
            <a:r>
              <a:rPr lang="en-US" sz="3600" dirty="0"/>
              <a:t>3. Auction off the bag of candy to the highest bidder.   Note that students will ask if they can combine their “money”.  I encourage this.  </a:t>
            </a:r>
          </a:p>
        </p:txBody>
      </p:sp>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3437861" y="1345272"/>
            <a:ext cx="2888512" cy="769441"/>
          </a:xfrm>
          <a:prstGeom prst="rect">
            <a:avLst/>
          </a:prstGeom>
          <a:noFill/>
        </p:spPr>
        <p:txBody>
          <a:bodyPr wrap="square" rtlCol="0">
            <a:spAutoFit/>
          </a:bodyPr>
          <a:lstStyle/>
          <a:p>
            <a:r>
              <a:rPr lang="en-US" sz="4400" dirty="0"/>
              <a:t>Procedure:</a:t>
            </a:r>
          </a:p>
        </p:txBody>
      </p:sp>
      <p:sp>
        <p:nvSpPr>
          <p:cNvPr id="6" name="TextBox 5">
            <a:extLst>
              <a:ext uri="{FF2B5EF4-FFF2-40B4-BE49-F238E27FC236}">
                <a16:creationId xmlns:a16="http://schemas.microsoft.com/office/drawing/2014/main" id="{70E32BD5-47B2-4CD3-8058-C3CDB4B05730}"/>
              </a:ext>
            </a:extLst>
          </p:cNvPr>
          <p:cNvSpPr txBox="1"/>
          <p:nvPr/>
        </p:nvSpPr>
        <p:spPr>
          <a:xfrm>
            <a:off x="360269" y="3700131"/>
            <a:ext cx="10399880" cy="1446550"/>
          </a:xfrm>
          <a:prstGeom prst="rect">
            <a:avLst/>
          </a:prstGeom>
          <a:noFill/>
        </p:spPr>
        <p:txBody>
          <a:bodyPr wrap="square" rtlCol="0">
            <a:spAutoFit/>
          </a:bodyPr>
          <a:lstStyle/>
          <a:p>
            <a:r>
              <a:rPr lang="en-US" sz="3200" dirty="0">
                <a:latin typeface="+mj-lt"/>
              </a:rPr>
              <a:t>4. Record how much money was in the economy and how much the bag of candy sold for.  </a:t>
            </a:r>
            <a:r>
              <a:rPr lang="en-US" sz="2400" dirty="0">
                <a:latin typeface="+mj-lt"/>
              </a:rPr>
              <a:t>This is for the monetary policy unit.  Keep this data.</a:t>
            </a:r>
            <a:endParaRPr lang="en-US" sz="3200" dirty="0">
              <a:latin typeface="+mj-lt"/>
            </a:endParaRPr>
          </a:p>
        </p:txBody>
      </p:sp>
    </p:spTree>
    <p:extLst>
      <p:ext uri="{BB962C8B-B14F-4D97-AF65-F5344CB8AC3E}">
        <p14:creationId xmlns:p14="http://schemas.microsoft.com/office/powerpoint/2010/main" val="210703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259260" y="2179166"/>
            <a:ext cx="10197862" cy="1015663"/>
          </a:xfrm>
        </p:spPr>
        <p:txBody>
          <a:bodyPr>
            <a:normAutofit fontScale="90000"/>
          </a:bodyPr>
          <a:lstStyle/>
          <a:p>
            <a:pPr algn="l"/>
            <a:br>
              <a:rPr lang="en-US" sz="4800" dirty="0"/>
            </a:br>
            <a:r>
              <a:rPr lang="en-US" sz="3600" dirty="0"/>
              <a:t>5. Announce that you have second IDENTICAL bag of candy that you would like to auction off to the highest bidder.  </a:t>
            </a:r>
          </a:p>
        </p:txBody>
      </p:sp>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3437861" y="1345272"/>
            <a:ext cx="2888512" cy="769441"/>
          </a:xfrm>
          <a:prstGeom prst="rect">
            <a:avLst/>
          </a:prstGeom>
          <a:noFill/>
        </p:spPr>
        <p:txBody>
          <a:bodyPr wrap="square" rtlCol="0">
            <a:spAutoFit/>
          </a:bodyPr>
          <a:lstStyle/>
          <a:p>
            <a:r>
              <a:rPr lang="en-US" sz="4400" dirty="0"/>
              <a:t>Procedure:</a:t>
            </a:r>
          </a:p>
        </p:txBody>
      </p:sp>
      <p:sp>
        <p:nvSpPr>
          <p:cNvPr id="6" name="TextBox 5">
            <a:extLst>
              <a:ext uri="{FF2B5EF4-FFF2-40B4-BE49-F238E27FC236}">
                <a16:creationId xmlns:a16="http://schemas.microsoft.com/office/drawing/2014/main" id="{70E32BD5-47B2-4CD3-8058-C3CDB4B05730}"/>
              </a:ext>
            </a:extLst>
          </p:cNvPr>
          <p:cNvSpPr txBox="1"/>
          <p:nvPr/>
        </p:nvSpPr>
        <p:spPr>
          <a:xfrm>
            <a:off x="259260" y="3286119"/>
            <a:ext cx="10399880" cy="2062103"/>
          </a:xfrm>
          <a:prstGeom prst="rect">
            <a:avLst/>
          </a:prstGeom>
          <a:noFill/>
        </p:spPr>
        <p:txBody>
          <a:bodyPr wrap="square" rtlCol="0">
            <a:spAutoFit/>
          </a:bodyPr>
          <a:lstStyle/>
          <a:p>
            <a:r>
              <a:rPr lang="en-US" sz="3200" dirty="0">
                <a:latin typeface="+mj-lt"/>
              </a:rPr>
              <a:t>6. Walk around the room and hand back the amount of corn seeds collected in the first round plus about 50% more.   </a:t>
            </a:r>
            <a:r>
              <a:rPr lang="en-US" sz="3200" dirty="0">
                <a:highlight>
                  <a:srgbClr val="FFFF00"/>
                </a:highlight>
                <a:latin typeface="+mj-lt"/>
              </a:rPr>
              <a:t>Tell them, Congrats! You got a raise.    </a:t>
            </a:r>
            <a:r>
              <a:rPr lang="en-US" sz="3200" dirty="0">
                <a:latin typeface="+mj-lt"/>
              </a:rPr>
              <a:t>Again, keep track of how much you give out.</a:t>
            </a:r>
          </a:p>
        </p:txBody>
      </p:sp>
      <p:sp>
        <p:nvSpPr>
          <p:cNvPr id="7" name="TextBox 6">
            <a:extLst>
              <a:ext uri="{FF2B5EF4-FFF2-40B4-BE49-F238E27FC236}">
                <a16:creationId xmlns:a16="http://schemas.microsoft.com/office/drawing/2014/main" id="{1F49A6AE-AC9F-4578-8F44-889D0B66AF11}"/>
              </a:ext>
            </a:extLst>
          </p:cNvPr>
          <p:cNvSpPr txBox="1"/>
          <p:nvPr/>
        </p:nvSpPr>
        <p:spPr>
          <a:xfrm flipH="1">
            <a:off x="313042" y="5244781"/>
            <a:ext cx="10292316" cy="954107"/>
          </a:xfrm>
          <a:prstGeom prst="rect">
            <a:avLst/>
          </a:prstGeom>
          <a:noFill/>
        </p:spPr>
        <p:txBody>
          <a:bodyPr wrap="square" rtlCol="0">
            <a:spAutoFit/>
          </a:bodyPr>
          <a:lstStyle/>
          <a:p>
            <a:r>
              <a:rPr lang="en-US" sz="2800" dirty="0">
                <a:latin typeface="+mj-lt"/>
              </a:rPr>
              <a:t>(I usually give less to the group that got the candy the first time around.  I also make sure different people are unemployed.</a:t>
            </a:r>
            <a:endParaRPr lang="en-US" sz="2800" dirty="0"/>
          </a:p>
        </p:txBody>
      </p:sp>
    </p:spTree>
    <p:extLst>
      <p:ext uri="{BB962C8B-B14F-4D97-AF65-F5344CB8AC3E}">
        <p14:creationId xmlns:p14="http://schemas.microsoft.com/office/powerpoint/2010/main" val="117448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360269" y="2441592"/>
            <a:ext cx="10197862" cy="1481671"/>
          </a:xfrm>
        </p:spPr>
        <p:txBody>
          <a:bodyPr>
            <a:normAutofit fontScale="90000"/>
          </a:bodyPr>
          <a:lstStyle/>
          <a:p>
            <a:pPr algn="l"/>
            <a:br>
              <a:rPr lang="en-US" sz="4800" dirty="0"/>
            </a:br>
            <a:r>
              <a:rPr lang="en-US" sz="3600" dirty="0"/>
              <a:t>7. Auction off the second bag of candy to the highest bidder.   </a:t>
            </a:r>
            <a:r>
              <a:rPr lang="en-US" sz="2700" dirty="0"/>
              <a:t>Since not everyone spent their money in the first round, and you gave more to the kids who didn’t win the first round you can usually count on a different group of kids will win this auction.</a:t>
            </a:r>
          </a:p>
        </p:txBody>
      </p:sp>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3437861" y="1345272"/>
            <a:ext cx="2888512" cy="769441"/>
          </a:xfrm>
          <a:prstGeom prst="rect">
            <a:avLst/>
          </a:prstGeom>
          <a:noFill/>
        </p:spPr>
        <p:txBody>
          <a:bodyPr wrap="square" rtlCol="0">
            <a:spAutoFit/>
          </a:bodyPr>
          <a:lstStyle/>
          <a:p>
            <a:r>
              <a:rPr lang="en-US" sz="4400" dirty="0"/>
              <a:t>Procedure:</a:t>
            </a:r>
          </a:p>
        </p:txBody>
      </p:sp>
      <p:sp>
        <p:nvSpPr>
          <p:cNvPr id="6" name="TextBox 5">
            <a:extLst>
              <a:ext uri="{FF2B5EF4-FFF2-40B4-BE49-F238E27FC236}">
                <a16:creationId xmlns:a16="http://schemas.microsoft.com/office/drawing/2014/main" id="{70E32BD5-47B2-4CD3-8058-C3CDB4B05730}"/>
              </a:ext>
            </a:extLst>
          </p:cNvPr>
          <p:cNvSpPr txBox="1"/>
          <p:nvPr/>
        </p:nvSpPr>
        <p:spPr>
          <a:xfrm>
            <a:off x="360269" y="4250142"/>
            <a:ext cx="10399880" cy="1077218"/>
          </a:xfrm>
          <a:prstGeom prst="rect">
            <a:avLst/>
          </a:prstGeom>
          <a:noFill/>
        </p:spPr>
        <p:txBody>
          <a:bodyPr wrap="square" rtlCol="0">
            <a:spAutoFit/>
          </a:bodyPr>
          <a:lstStyle/>
          <a:p>
            <a:r>
              <a:rPr lang="en-US" sz="3200" dirty="0">
                <a:latin typeface="+mj-lt"/>
              </a:rPr>
              <a:t>8. Record how much money was in the economy and how much the bag of candy sold for.</a:t>
            </a:r>
          </a:p>
        </p:txBody>
      </p:sp>
    </p:spTree>
    <p:extLst>
      <p:ext uri="{BB962C8B-B14F-4D97-AF65-F5344CB8AC3E}">
        <p14:creationId xmlns:p14="http://schemas.microsoft.com/office/powerpoint/2010/main" val="118813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259259" y="1912232"/>
            <a:ext cx="10197862" cy="1015663"/>
          </a:xfrm>
        </p:spPr>
        <p:txBody>
          <a:bodyPr>
            <a:normAutofit fontScale="90000"/>
          </a:bodyPr>
          <a:lstStyle/>
          <a:p>
            <a:pPr algn="l"/>
            <a:br>
              <a:rPr lang="en-US" sz="4800" dirty="0"/>
            </a:br>
            <a:r>
              <a:rPr lang="en-US" sz="3600" dirty="0"/>
              <a:t>9. Announce that you have third, and final, IDENTICAL bag of candy that you would like to auction off to the highest bidder.  </a:t>
            </a:r>
          </a:p>
        </p:txBody>
      </p:sp>
      <p:sp>
        <p:nvSpPr>
          <p:cNvPr id="3" name="TextBox 2">
            <a:extLst>
              <a:ext uri="{FF2B5EF4-FFF2-40B4-BE49-F238E27FC236}">
                <a16:creationId xmlns:a16="http://schemas.microsoft.com/office/drawing/2014/main" id="{04AF2BF0-7F13-485B-AFF5-FF493DC3BB16}"/>
              </a:ext>
            </a:extLst>
          </p:cNvPr>
          <p:cNvSpPr txBox="1"/>
          <p:nvPr/>
        </p:nvSpPr>
        <p:spPr>
          <a:xfrm>
            <a:off x="998222" y="184172"/>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3437861" y="1158197"/>
            <a:ext cx="2888512" cy="769441"/>
          </a:xfrm>
          <a:prstGeom prst="rect">
            <a:avLst/>
          </a:prstGeom>
          <a:noFill/>
        </p:spPr>
        <p:txBody>
          <a:bodyPr wrap="square" rtlCol="0">
            <a:spAutoFit/>
          </a:bodyPr>
          <a:lstStyle/>
          <a:p>
            <a:r>
              <a:rPr lang="en-US" sz="4400" dirty="0"/>
              <a:t>Procedure:</a:t>
            </a:r>
          </a:p>
        </p:txBody>
      </p:sp>
      <p:sp>
        <p:nvSpPr>
          <p:cNvPr id="6" name="TextBox 5">
            <a:extLst>
              <a:ext uri="{FF2B5EF4-FFF2-40B4-BE49-F238E27FC236}">
                <a16:creationId xmlns:a16="http://schemas.microsoft.com/office/drawing/2014/main" id="{70E32BD5-47B2-4CD3-8058-C3CDB4B05730}"/>
              </a:ext>
            </a:extLst>
          </p:cNvPr>
          <p:cNvSpPr txBox="1"/>
          <p:nvPr/>
        </p:nvSpPr>
        <p:spPr>
          <a:xfrm>
            <a:off x="259260" y="2901663"/>
            <a:ext cx="10399880" cy="2554545"/>
          </a:xfrm>
          <a:prstGeom prst="rect">
            <a:avLst/>
          </a:prstGeom>
          <a:noFill/>
        </p:spPr>
        <p:txBody>
          <a:bodyPr wrap="square" rtlCol="0">
            <a:spAutoFit/>
          </a:bodyPr>
          <a:lstStyle/>
          <a:p>
            <a:r>
              <a:rPr lang="en-US" sz="3200" dirty="0">
                <a:latin typeface="+mj-lt"/>
              </a:rPr>
              <a:t>10. This time, you are adding the kidney beans to the economy.  They are $1 each   Walk around the room and hand back the amount of corn seeds collected in the first round plus a bunch of kidney beans.   Again, </a:t>
            </a:r>
            <a:r>
              <a:rPr lang="en-US" sz="3200" dirty="0">
                <a:highlight>
                  <a:srgbClr val="FFFF00"/>
                </a:highlight>
                <a:latin typeface="+mj-lt"/>
              </a:rPr>
              <a:t>tell them, Congrats! You got a raise.    </a:t>
            </a:r>
            <a:r>
              <a:rPr lang="en-US" sz="3200" dirty="0">
                <a:latin typeface="+mj-lt"/>
              </a:rPr>
              <a:t>Again, keep track of how much you give out.</a:t>
            </a:r>
          </a:p>
        </p:txBody>
      </p:sp>
      <p:sp>
        <p:nvSpPr>
          <p:cNvPr id="7" name="TextBox 6">
            <a:extLst>
              <a:ext uri="{FF2B5EF4-FFF2-40B4-BE49-F238E27FC236}">
                <a16:creationId xmlns:a16="http://schemas.microsoft.com/office/drawing/2014/main" id="{1F49A6AE-AC9F-4578-8F44-889D0B66AF11}"/>
              </a:ext>
            </a:extLst>
          </p:cNvPr>
          <p:cNvSpPr txBox="1"/>
          <p:nvPr/>
        </p:nvSpPr>
        <p:spPr>
          <a:xfrm flipH="1">
            <a:off x="313042" y="5456208"/>
            <a:ext cx="10292316" cy="954107"/>
          </a:xfrm>
          <a:prstGeom prst="rect">
            <a:avLst/>
          </a:prstGeom>
          <a:noFill/>
        </p:spPr>
        <p:txBody>
          <a:bodyPr wrap="square" rtlCol="0">
            <a:spAutoFit/>
          </a:bodyPr>
          <a:lstStyle/>
          <a:p>
            <a:r>
              <a:rPr lang="en-US" sz="2800" dirty="0">
                <a:latin typeface="+mj-lt"/>
              </a:rPr>
              <a:t>(Again, I usually give less to the group that already got candy.  I also make sure different people are unemployed.</a:t>
            </a:r>
            <a:endParaRPr lang="en-US" sz="2800" dirty="0"/>
          </a:p>
        </p:txBody>
      </p:sp>
    </p:spTree>
    <p:extLst>
      <p:ext uri="{BB962C8B-B14F-4D97-AF65-F5344CB8AC3E}">
        <p14:creationId xmlns:p14="http://schemas.microsoft.com/office/powerpoint/2010/main" val="40399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650636" y="1818167"/>
            <a:ext cx="8399585" cy="2356830"/>
          </a:xfrm>
        </p:spPr>
        <p:txBody>
          <a:bodyPr>
            <a:normAutofit fontScale="90000"/>
          </a:bodyPr>
          <a:lstStyle/>
          <a:p>
            <a:r>
              <a:rPr lang="en-US" dirty="0" err="1">
                <a:hlinkClick r:id="rId2"/>
              </a:rPr>
              <a:t>Econedlink</a:t>
            </a:r>
            <a:r>
              <a:rPr lang="en-US" dirty="0">
                <a:hlinkClick r:id="rId2"/>
              </a:rPr>
              <a:t> Fundamentals of A.P. Economics Webinar Series</a:t>
            </a:r>
            <a:endParaRPr lang="en-US" dirty="0"/>
          </a:p>
        </p:txBody>
      </p:sp>
    </p:spTree>
    <p:extLst>
      <p:ext uri="{BB962C8B-B14F-4D97-AF65-F5344CB8AC3E}">
        <p14:creationId xmlns:p14="http://schemas.microsoft.com/office/powerpoint/2010/main" val="2853242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259260" y="2471308"/>
            <a:ext cx="10197862" cy="659068"/>
          </a:xfrm>
        </p:spPr>
        <p:txBody>
          <a:bodyPr>
            <a:normAutofit fontScale="90000"/>
          </a:bodyPr>
          <a:lstStyle/>
          <a:p>
            <a:pPr algn="l"/>
            <a:br>
              <a:rPr lang="en-US" sz="4800" dirty="0"/>
            </a:br>
            <a:r>
              <a:rPr lang="en-US" sz="3600" dirty="0"/>
              <a:t>11. Auction off the final bag of candy to the highest bidder.   </a:t>
            </a:r>
            <a:endParaRPr lang="en-US" sz="2700" dirty="0"/>
          </a:p>
        </p:txBody>
      </p:sp>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3437861" y="1345272"/>
            <a:ext cx="2888512" cy="769441"/>
          </a:xfrm>
          <a:prstGeom prst="rect">
            <a:avLst/>
          </a:prstGeom>
          <a:noFill/>
        </p:spPr>
        <p:txBody>
          <a:bodyPr wrap="square" rtlCol="0">
            <a:spAutoFit/>
          </a:bodyPr>
          <a:lstStyle/>
          <a:p>
            <a:r>
              <a:rPr lang="en-US" sz="4400" dirty="0"/>
              <a:t>Procedure:</a:t>
            </a:r>
          </a:p>
        </p:txBody>
      </p:sp>
      <p:sp>
        <p:nvSpPr>
          <p:cNvPr id="6" name="TextBox 5">
            <a:extLst>
              <a:ext uri="{FF2B5EF4-FFF2-40B4-BE49-F238E27FC236}">
                <a16:creationId xmlns:a16="http://schemas.microsoft.com/office/drawing/2014/main" id="{70E32BD5-47B2-4CD3-8058-C3CDB4B05730}"/>
              </a:ext>
            </a:extLst>
          </p:cNvPr>
          <p:cNvSpPr txBox="1"/>
          <p:nvPr/>
        </p:nvSpPr>
        <p:spPr>
          <a:xfrm>
            <a:off x="259260" y="3486971"/>
            <a:ext cx="10399880" cy="1077218"/>
          </a:xfrm>
          <a:prstGeom prst="rect">
            <a:avLst/>
          </a:prstGeom>
          <a:noFill/>
        </p:spPr>
        <p:txBody>
          <a:bodyPr wrap="square" rtlCol="0">
            <a:spAutoFit/>
          </a:bodyPr>
          <a:lstStyle/>
          <a:p>
            <a:r>
              <a:rPr lang="en-US" sz="3200" dirty="0">
                <a:latin typeface="+mj-lt"/>
              </a:rPr>
              <a:t>12. Record how much money was in the economy and how much the bag of candy sold for.</a:t>
            </a:r>
          </a:p>
        </p:txBody>
      </p:sp>
      <p:sp>
        <p:nvSpPr>
          <p:cNvPr id="5" name="TextBox 4">
            <a:extLst>
              <a:ext uri="{FF2B5EF4-FFF2-40B4-BE49-F238E27FC236}">
                <a16:creationId xmlns:a16="http://schemas.microsoft.com/office/drawing/2014/main" id="{A280E7AB-232D-467C-AEC9-146999CA3181}"/>
              </a:ext>
            </a:extLst>
          </p:cNvPr>
          <p:cNvSpPr txBox="1"/>
          <p:nvPr/>
        </p:nvSpPr>
        <p:spPr>
          <a:xfrm>
            <a:off x="259260" y="4806557"/>
            <a:ext cx="10754896" cy="1077218"/>
          </a:xfrm>
          <a:prstGeom prst="rect">
            <a:avLst/>
          </a:prstGeom>
          <a:noFill/>
        </p:spPr>
        <p:txBody>
          <a:bodyPr wrap="square" rtlCol="0">
            <a:spAutoFit/>
          </a:bodyPr>
          <a:lstStyle/>
          <a:p>
            <a:r>
              <a:rPr lang="en-US" sz="3200" dirty="0">
                <a:latin typeface="+mj-lt"/>
              </a:rPr>
              <a:t>13. Be sure to keep all of your data so you can refer back to it when you teach monetary policy. </a:t>
            </a:r>
          </a:p>
        </p:txBody>
      </p:sp>
    </p:spTree>
    <p:extLst>
      <p:ext uri="{BB962C8B-B14F-4D97-AF65-F5344CB8AC3E}">
        <p14:creationId xmlns:p14="http://schemas.microsoft.com/office/powerpoint/2010/main" val="229535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43298" y="2253373"/>
            <a:ext cx="10197862" cy="1436183"/>
          </a:xfrm>
        </p:spPr>
        <p:txBody>
          <a:bodyPr>
            <a:normAutofit fontScale="90000"/>
          </a:bodyPr>
          <a:lstStyle/>
          <a:p>
            <a:pPr algn="l"/>
            <a:br>
              <a:rPr lang="en-US" sz="4800" dirty="0"/>
            </a:br>
            <a:r>
              <a:rPr lang="en-US" sz="3600" dirty="0"/>
              <a:t>1. Discuss why the price of the candy went up each round.  Emphasize that the price of the candy went up even though each bag was identical in each round.</a:t>
            </a:r>
            <a:endParaRPr lang="en-US" sz="2700" dirty="0"/>
          </a:p>
        </p:txBody>
      </p:sp>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4029379" y="1345272"/>
            <a:ext cx="2888512" cy="769441"/>
          </a:xfrm>
          <a:prstGeom prst="rect">
            <a:avLst/>
          </a:prstGeom>
          <a:noFill/>
        </p:spPr>
        <p:txBody>
          <a:bodyPr wrap="square" rtlCol="0">
            <a:spAutoFit/>
          </a:bodyPr>
          <a:lstStyle/>
          <a:p>
            <a:r>
              <a:rPr lang="en-US" sz="4400" dirty="0"/>
              <a:t>Debrief:</a:t>
            </a:r>
          </a:p>
        </p:txBody>
      </p:sp>
      <p:sp>
        <p:nvSpPr>
          <p:cNvPr id="5" name="TextBox 4">
            <a:extLst>
              <a:ext uri="{FF2B5EF4-FFF2-40B4-BE49-F238E27FC236}">
                <a16:creationId xmlns:a16="http://schemas.microsoft.com/office/drawing/2014/main" id="{0C028429-A22B-4F81-B3AD-AB7D57FA82F5}"/>
              </a:ext>
            </a:extLst>
          </p:cNvPr>
          <p:cNvSpPr txBox="1"/>
          <p:nvPr/>
        </p:nvSpPr>
        <p:spPr>
          <a:xfrm>
            <a:off x="471909" y="3771895"/>
            <a:ext cx="9688182" cy="1323439"/>
          </a:xfrm>
          <a:prstGeom prst="rect">
            <a:avLst/>
          </a:prstGeom>
          <a:noFill/>
        </p:spPr>
        <p:txBody>
          <a:bodyPr wrap="square" rtlCol="0">
            <a:spAutoFit/>
          </a:bodyPr>
          <a:lstStyle/>
          <a:p>
            <a:r>
              <a:rPr lang="en-US" sz="4000" dirty="0">
                <a:latin typeface="+mj-lt"/>
              </a:rPr>
              <a:t>Introduce the concept of inflation as too much money chasing too little goods.</a:t>
            </a:r>
          </a:p>
        </p:txBody>
      </p:sp>
    </p:spTree>
    <p:extLst>
      <p:ext uri="{BB962C8B-B14F-4D97-AF65-F5344CB8AC3E}">
        <p14:creationId xmlns:p14="http://schemas.microsoft.com/office/powerpoint/2010/main" val="412918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43298" y="2253373"/>
            <a:ext cx="10197862" cy="1436183"/>
          </a:xfrm>
        </p:spPr>
        <p:txBody>
          <a:bodyPr>
            <a:normAutofit fontScale="90000"/>
          </a:bodyPr>
          <a:lstStyle/>
          <a:p>
            <a:pPr algn="l"/>
            <a:br>
              <a:rPr lang="en-US" sz="4800" dirty="0"/>
            </a:br>
            <a:r>
              <a:rPr lang="en-US" sz="4800" dirty="0"/>
              <a:t>2</a:t>
            </a:r>
            <a:r>
              <a:rPr lang="en-US" sz="3600" dirty="0"/>
              <a:t>. Discuss the concept that each round they got the same amount of candy, but the price was higher.    This sets up the concept of real v. nominal.</a:t>
            </a:r>
            <a:endParaRPr lang="en-US" sz="2700" dirty="0"/>
          </a:p>
        </p:txBody>
      </p:sp>
      <p:sp>
        <p:nvSpPr>
          <p:cNvPr id="3" name="TextBox 2">
            <a:extLst>
              <a:ext uri="{FF2B5EF4-FFF2-40B4-BE49-F238E27FC236}">
                <a16:creationId xmlns:a16="http://schemas.microsoft.com/office/drawing/2014/main" id="{04AF2BF0-7F13-485B-AFF5-FF493DC3BB16}"/>
              </a:ext>
            </a:extLst>
          </p:cNvPr>
          <p:cNvSpPr txBox="1"/>
          <p:nvPr/>
        </p:nvSpPr>
        <p:spPr>
          <a:xfrm>
            <a:off x="1008854" y="329609"/>
            <a:ext cx="8719937" cy="1015663"/>
          </a:xfrm>
          <a:prstGeom prst="rect">
            <a:avLst/>
          </a:prstGeom>
          <a:noFill/>
        </p:spPr>
        <p:txBody>
          <a:bodyPr wrap="square" rtlCol="0">
            <a:spAutoFit/>
          </a:bodyPr>
          <a:lstStyle/>
          <a:p>
            <a:r>
              <a:rPr lang="en-US" sz="6000" dirty="0"/>
              <a:t>Congrats!  You got a raise.</a:t>
            </a:r>
          </a:p>
        </p:txBody>
      </p:sp>
      <p:sp>
        <p:nvSpPr>
          <p:cNvPr id="4" name="TextBox 3">
            <a:extLst>
              <a:ext uri="{FF2B5EF4-FFF2-40B4-BE49-F238E27FC236}">
                <a16:creationId xmlns:a16="http://schemas.microsoft.com/office/drawing/2014/main" id="{C70CF986-D9BA-429E-B02F-F54D1E5FB2E2}"/>
              </a:ext>
            </a:extLst>
          </p:cNvPr>
          <p:cNvSpPr txBox="1"/>
          <p:nvPr/>
        </p:nvSpPr>
        <p:spPr>
          <a:xfrm>
            <a:off x="4029379" y="1345272"/>
            <a:ext cx="2888512" cy="769441"/>
          </a:xfrm>
          <a:prstGeom prst="rect">
            <a:avLst/>
          </a:prstGeom>
          <a:noFill/>
        </p:spPr>
        <p:txBody>
          <a:bodyPr wrap="square" rtlCol="0">
            <a:spAutoFit/>
          </a:bodyPr>
          <a:lstStyle/>
          <a:p>
            <a:r>
              <a:rPr lang="en-US" sz="4400" dirty="0"/>
              <a:t>Debrief:</a:t>
            </a:r>
          </a:p>
        </p:txBody>
      </p:sp>
    </p:spTree>
    <p:extLst>
      <p:ext uri="{BB962C8B-B14F-4D97-AF65-F5344CB8AC3E}">
        <p14:creationId xmlns:p14="http://schemas.microsoft.com/office/powerpoint/2010/main" val="3795064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ADD3A4-9C7C-4BEB-8AF8-D4B5296D2040}"/>
              </a:ext>
            </a:extLst>
          </p:cNvPr>
          <p:cNvSpPr>
            <a:spLocks noGrp="1"/>
          </p:cNvSpPr>
          <p:nvPr>
            <p:ph type="ctrTitle"/>
          </p:nvPr>
        </p:nvSpPr>
        <p:spPr/>
        <p:txBody>
          <a:bodyPr/>
          <a:lstStyle/>
          <a:p>
            <a:r>
              <a:rPr lang="en-US" dirty="0">
                <a:hlinkClick r:id="rId2"/>
              </a:rPr>
              <a:t>Current Inflation Statistics </a:t>
            </a:r>
            <a:r>
              <a:rPr lang="en-US" dirty="0"/>
              <a:t>from BLS</a:t>
            </a:r>
          </a:p>
        </p:txBody>
      </p:sp>
    </p:spTree>
    <p:extLst>
      <p:ext uri="{BB962C8B-B14F-4D97-AF65-F5344CB8AC3E}">
        <p14:creationId xmlns:p14="http://schemas.microsoft.com/office/powerpoint/2010/main" val="3168296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4" name="Freeform: Shape 13">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C486590-9570-4885-8045-C30B8E65C645}"/>
              </a:ext>
            </a:extLst>
          </p:cNvPr>
          <p:cNvPicPr>
            <a:picLocks noChangeAspect="1"/>
          </p:cNvPicPr>
          <p:nvPr/>
        </p:nvPicPr>
        <p:blipFill>
          <a:blip r:embed="rId2"/>
          <a:stretch>
            <a:fillRect/>
          </a:stretch>
        </p:blipFill>
        <p:spPr>
          <a:xfrm>
            <a:off x="643467" y="1629664"/>
            <a:ext cx="10905066" cy="3598671"/>
          </a:xfrm>
          <a:prstGeom prst="rect">
            <a:avLst/>
          </a:prstGeom>
          <a:ln>
            <a:noFill/>
          </a:ln>
        </p:spPr>
      </p:pic>
    </p:spTree>
    <p:extLst>
      <p:ext uri="{BB962C8B-B14F-4D97-AF65-F5344CB8AC3E}">
        <p14:creationId xmlns:p14="http://schemas.microsoft.com/office/powerpoint/2010/main" val="3806220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4" name="Freeform: Shape 13">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68DD3A6-9243-493C-A995-ECC5D7A5ACDB}"/>
              </a:ext>
            </a:extLst>
          </p:cNvPr>
          <p:cNvPicPr>
            <a:picLocks noChangeAspect="1"/>
          </p:cNvPicPr>
          <p:nvPr/>
        </p:nvPicPr>
        <p:blipFill>
          <a:blip r:embed="rId2"/>
          <a:stretch>
            <a:fillRect/>
          </a:stretch>
        </p:blipFill>
        <p:spPr>
          <a:xfrm>
            <a:off x="506594" y="679270"/>
            <a:ext cx="10612240" cy="5220734"/>
          </a:xfrm>
          <a:prstGeom prst="rect">
            <a:avLst/>
          </a:prstGeom>
        </p:spPr>
      </p:pic>
    </p:spTree>
    <p:extLst>
      <p:ext uri="{BB962C8B-B14F-4D97-AF65-F5344CB8AC3E}">
        <p14:creationId xmlns:p14="http://schemas.microsoft.com/office/powerpoint/2010/main" val="4224705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4" name="Freeform: Shape 13">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B8505E8-8DC3-402E-B3C0-B4D3598FCC35}"/>
              </a:ext>
            </a:extLst>
          </p:cNvPr>
          <p:cNvPicPr>
            <a:picLocks noChangeAspect="1"/>
          </p:cNvPicPr>
          <p:nvPr/>
        </p:nvPicPr>
        <p:blipFill>
          <a:blip r:embed="rId2"/>
          <a:stretch>
            <a:fillRect/>
          </a:stretch>
        </p:blipFill>
        <p:spPr>
          <a:xfrm>
            <a:off x="1084217" y="290941"/>
            <a:ext cx="10175285" cy="6371116"/>
          </a:xfrm>
          <a:prstGeom prst="rect">
            <a:avLst/>
          </a:prstGeom>
        </p:spPr>
      </p:pic>
    </p:spTree>
    <p:extLst>
      <p:ext uri="{BB962C8B-B14F-4D97-AF65-F5344CB8AC3E}">
        <p14:creationId xmlns:p14="http://schemas.microsoft.com/office/powerpoint/2010/main" val="3102415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028366" y="850605"/>
            <a:ext cx="10135267" cy="4199861"/>
          </a:xfrm>
        </p:spPr>
        <p:txBody>
          <a:bodyPr>
            <a:normAutofit fontScale="90000"/>
          </a:bodyPr>
          <a:lstStyle/>
          <a:p>
            <a:r>
              <a:rPr lang="en-US" sz="4800" dirty="0" err="1"/>
              <a:t>Econedlink</a:t>
            </a:r>
            <a:r>
              <a:rPr lang="en-US" sz="4800" dirty="0"/>
              <a:t> has two activities you can use.  I am not going to go through these because they are presented on their site.</a:t>
            </a:r>
            <a:br>
              <a:rPr lang="en-US" sz="4800" dirty="0"/>
            </a:br>
            <a:br>
              <a:rPr lang="en-US" sz="4800" dirty="0"/>
            </a:br>
            <a:r>
              <a:rPr lang="en-US" sz="4800" dirty="0">
                <a:hlinkClick r:id="rId2"/>
              </a:rPr>
              <a:t>What Causes Inflation?</a:t>
            </a:r>
            <a:br>
              <a:rPr lang="en-US" sz="4800" dirty="0"/>
            </a:br>
            <a:br>
              <a:rPr lang="en-US" sz="4800" dirty="0"/>
            </a:br>
            <a:r>
              <a:rPr lang="en-US" sz="4800" dirty="0">
                <a:hlinkClick r:id="rId3"/>
              </a:rPr>
              <a:t>What Does a Dollar Really Buy?</a:t>
            </a:r>
            <a:endParaRPr lang="en-US" sz="4800" dirty="0"/>
          </a:p>
        </p:txBody>
      </p:sp>
    </p:spTree>
    <p:extLst>
      <p:ext uri="{BB962C8B-B14F-4D97-AF65-F5344CB8AC3E}">
        <p14:creationId xmlns:p14="http://schemas.microsoft.com/office/powerpoint/2010/main" val="3596529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763998" y="639146"/>
            <a:ext cx="10135267" cy="1875454"/>
          </a:xfrm>
        </p:spPr>
        <p:txBody>
          <a:bodyPr>
            <a:normAutofit fontScale="90000"/>
          </a:bodyPr>
          <a:lstStyle/>
          <a:p>
            <a:r>
              <a:rPr lang="en-US" sz="4800" dirty="0"/>
              <a:t>Consumer Price Index: measures the change in prices paid by consumers for goods and services.</a:t>
            </a:r>
          </a:p>
        </p:txBody>
      </p:sp>
      <p:sp>
        <p:nvSpPr>
          <p:cNvPr id="3" name="TextBox 2">
            <a:extLst>
              <a:ext uri="{FF2B5EF4-FFF2-40B4-BE49-F238E27FC236}">
                <a16:creationId xmlns:a16="http://schemas.microsoft.com/office/drawing/2014/main" id="{764944E6-A859-499D-923E-5C2B1EF0D82E}"/>
              </a:ext>
            </a:extLst>
          </p:cNvPr>
          <p:cNvSpPr txBox="1"/>
          <p:nvPr/>
        </p:nvSpPr>
        <p:spPr>
          <a:xfrm>
            <a:off x="979714" y="5234473"/>
            <a:ext cx="9554547" cy="523220"/>
          </a:xfrm>
          <a:prstGeom prst="rect">
            <a:avLst/>
          </a:prstGeom>
          <a:noFill/>
        </p:spPr>
        <p:txBody>
          <a:bodyPr wrap="square" rtlCol="0">
            <a:spAutoFit/>
          </a:bodyPr>
          <a:lstStyle/>
          <a:p>
            <a:r>
              <a:rPr lang="en-US" sz="2800" dirty="0"/>
              <a:t>Go back to the candy auction and discuss these concepts. </a:t>
            </a:r>
          </a:p>
        </p:txBody>
      </p:sp>
      <p:sp>
        <p:nvSpPr>
          <p:cNvPr id="4" name="TextBox 3">
            <a:extLst>
              <a:ext uri="{FF2B5EF4-FFF2-40B4-BE49-F238E27FC236}">
                <a16:creationId xmlns:a16="http://schemas.microsoft.com/office/drawing/2014/main" id="{99851F7A-575F-4CAE-A6FD-7038DAEB6FE0}"/>
              </a:ext>
            </a:extLst>
          </p:cNvPr>
          <p:cNvSpPr txBox="1"/>
          <p:nvPr/>
        </p:nvSpPr>
        <p:spPr>
          <a:xfrm>
            <a:off x="895739" y="2733870"/>
            <a:ext cx="10135267" cy="2077492"/>
          </a:xfrm>
          <a:prstGeom prst="rect">
            <a:avLst/>
          </a:prstGeom>
          <a:noFill/>
        </p:spPr>
        <p:txBody>
          <a:bodyPr wrap="square" rtlCol="0">
            <a:spAutoFit/>
          </a:bodyPr>
          <a:lstStyle/>
          <a:p>
            <a:r>
              <a:rPr kumimoji="0" lang="en-US" sz="4300" b="0" i="0" u="none" strike="noStrike" kern="1200" cap="none" spc="0" normalizeH="0" baseline="0" noProof="0" dirty="0">
                <a:ln>
                  <a:noFill/>
                </a:ln>
                <a:solidFill>
                  <a:prstClr val="black"/>
                </a:solidFill>
                <a:effectLst/>
                <a:uLnTx/>
                <a:uFillTx/>
                <a:latin typeface="Calibri Light" panose="020F0302020204030204"/>
                <a:ea typeface="+mj-ea"/>
                <a:cs typeface="+mj-cs"/>
              </a:rPr>
              <a:t>It measures the cost of a fixed basket of goods and services, in a given year, relative to the base year.</a:t>
            </a:r>
            <a:endParaRPr lang="en-US" dirty="0"/>
          </a:p>
        </p:txBody>
      </p:sp>
    </p:spTree>
    <p:extLst>
      <p:ext uri="{BB962C8B-B14F-4D97-AF65-F5344CB8AC3E}">
        <p14:creationId xmlns:p14="http://schemas.microsoft.com/office/powerpoint/2010/main" val="299762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13762" y="597159"/>
            <a:ext cx="10135267" cy="3424335"/>
          </a:xfrm>
        </p:spPr>
        <p:txBody>
          <a:bodyPr>
            <a:normAutofit/>
          </a:bodyPr>
          <a:lstStyle/>
          <a:p>
            <a:r>
              <a:rPr lang="en-US" sz="4400" dirty="0"/>
              <a:t>The CPI measures the change in income needed in order to maintain the same standard of living over time under a new set of prices compared to the original set up prices. </a:t>
            </a:r>
          </a:p>
        </p:txBody>
      </p:sp>
      <p:sp>
        <p:nvSpPr>
          <p:cNvPr id="3" name="TextBox 2">
            <a:extLst>
              <a:ext uri="{FF2B5EF4-FFF2-40B4-BE49-F238E27FC236}">
                <a16:creationId xmlns:a16="http://schemas.microsoft.com/office/drawing/2014/main" id="{AB41B2C2-1F53-49AD-8A2D-9314326590BC}"/>
              </a:ext>
            </a:extLst>
          </p:cNvPr>
          <p:cNvSpPr txBox="1"/>
          <p:nvPr/>
        </p:nvSpPr>
        <p:spPr>
          <a:xfrm>
            <a:off x="594937" y="4198775"/>
            <a:ext cx="11114981" cy="2123658"/>
          </a:xfrm>
          <a:prstGeom prst="rect">
            <a:avLst/>
          </a:prstGeom>
          <a:noFill/>
        </p:spPr>
        <p:txBody>
          <a:bodyPr wrap="square" rtlCol="0">
            <a:spAutoFit/>
          </a:bodyPr>
          <a:lstStyle/>
          <a:p>
            <a:r>
              <a:rPr lang="en-US" sz="4400" dirty="0">
                <a:latin typeface="+mj-lt"/>
              </a:rPr>
              <a:t>For example if CPI goes up 7% in a year, your income would have to go up 7% to purchase the same goods and services.</a:t>
            </a:r>
          </a:p>
        </p:txBody>
      </p:sp>
    </p:spTree>
    <p:extLst>
      <p:ext uri="{BB962C8B-B14F-4D97-AF65-F5344CB8AC3E}">
        <p14:creationId xmlns:p14="http://schemas.microsoft.com/office/powerpoint/2010/main" val="353594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799492" y="1796902"/>
            <a:ext cx="8399585" cy="1718877"/>
          </a:xfrm>
        </p:spPr>
        <p:txBody>
          <a:bodyPr>
            <a:normAutofit fontScale="90000"/>
          </a:bodyPr>
          <a:lstStyle/>
          <a:p>
            <a:r>
              <a:rPr lang="en-US" dirty="0" err="1">
                <a:hlinkClick r:id="rId2"/>
              </a:rPr>
              <a:t>Econedlink</a:t>
            </a:r>
            <a:r>
              <a:rPr lang="en-US" dirty="0">
                <a:hlinkClick r:id="rId2"/>
              </a:rPr>
              <a:t> AP Macroeconomics Collection</a:t>
            </a:r>
            <a:endParaRPr lang="en-US" dirty="0"/>
          </a:p>
        </p:txBody>
      </p:sp>
    </p:spTree>
    <p:extLst>
      <p:ext uri="{BB962C8B-B14F-4D97-AF65-F5344CB8AC3E}">
        <p14:creationId xmlns:p14="http://schemas.microsoft.com/office/powerpoint/2010/main" val="3656440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038147" y="2041450"/>
            <a:ext cx="9426819" cy="1496773"/>
          </a:xfrm>
        </p:spPr>
        <p:txBody>
          <a:bodyPr>
            <a:normAutofit/>
          </a:bodyPr>
          <a:lstStyle/>
          <a:p>
            <a:r>
              <a:rPr lang="en-US" sz="4800" dirty="0"/>
              <a:t>Students must know how to calculate CPI.</a:t>
            </a:r>
            <a:endParaRPr lang="en-US" sz="4400" dirty="0"/>
          </a:p>
        </p:txBody>
      </p:sp>
    </p:spTree>
    <p:extLst>
      <p:ext uri="{BB962C8B-B14F-4D97-AF65-F5344CB8AC3E}">
        <p14:creationId xmlns:p14="http://schemas.microsoft.com/office/powerpoint/2010/main" val="3878726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628527-FEC3-40E3-B48B-BD7FFDA581AA}"/>
              </a:ext>
            </a:extLst>
          </p:cNvPr>
          <p:cNvSpPr>
            <a:spLocks noGrp="1"/>
          </p:cNvSpPr>
          <p:nvPr>
            <p:ph type="ctrTitle"/>
          </p:nvPr>
        </p:nvSpPr>
        <p:spPr>
          <a:xfrm>
            <a:off x="998376" y="1041400"/>
            <a:ext cx="10767526" cy="2387600"/>
          </a:xfrm>
        </p:spPr>
        <p:txBody>
          <a:bodyPr/>
          <a:lstStyle/>
          <a:p>
            <a:r>
              <a:rPr lang="en-US" dirty="0"/>
              <a:t>CPI = </a:t>
            </a:r>
            <a:r>
              <a:rPr lang="en-US" sz="2800" u="sng" dirty="0"/>
              <a:t>Price of market basket in a given year</a:t>
            </a:r>
            <a:r>
              <a:rPr lang="en-US" sz="2800" dirty="0"/>
              <a:t>     X 100</a:t>
            </a:r>
            <a:r>
              <a:rPr lang="en-US" sz="2800" u="sng" dirty="0"/>
              <a:t>   </a:t>
            </a:r>
            <a:r>
              <a:rPr lang="en-US" sz="2800" dirty="0"/>
              <a:t>  </a:t>
            </a:r>
            <a:br>
              <a:rPr lang="en-US" sz="2800" u="sng" dirty="0"/>
            </a:br>
            <a:r>
              <a:rPr lang="en-US" sz="2800" dirty="0"/>
              <a:t>         Price of the SAME basket in the base year</a:t>
            </a:r>
          </a:p>
        </p:txBody>
      </p:sp>
    </p:spTree>
    <p:extLst>
      <p:ext uri="{BB962C8B-B14F-4D97-AF65-F5344CB8AC3E}">
        <p14:creationId xmlns:p14="http://schemas.microsoft.com/office/powerpoint/2010/main" val="1342801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B092BEC-97FC-4ABC-B567-CF3DCFAEC885}"/>
              </a:ext>
            </a:extLst>
          </p:cNvPr>
          <p:cNvGraphicFramePr>
            <a:graphicFrameLocks noGrp="1"/>
          </p:cNvGraphicFramePr>
          <p:nvPr>
            <p:extLst>
              <p:ext uri="{D42A27DB-BD31-4B8C-83A1-F6EECF244321}">
                <p14:modId xmlns:p14="http://schemas.microsoft.com/office/powerpoint/2010/main" val="2166523342"/>
              </p:ext>
            </p:extLst>
          </p:nvPr>
        </p:nvGraphicFramePr>
        <p:xfrm>
          <a:off x="643467" y="1921933"/>
          <a:ext cx="10905071" cy="3014135"/>
        </p:xfrm>
        <a:graphic>
          <a:graphicData uri="http://schemas.openxmlformats.org/drawingml/2006/table">
            <a:tbl>
              <a:tblPr firstRow="1" firstCol="1" bandRow="1"/>
              <a:tblGrid>
                <a:gridCol w="1488510">
                  <a:extLst>
                    <a:ext uri="{9D8B030D-6E8A-4147-A177-3AD203B41FA5}">
                      <a16:colId xmlns:a16="http://schemas.microsoft.com/office/drawing/2014/main" val="869779802"/>
                    </a:ext>
                  </a:extLst>
                </a:gridCol>
                <a:gridCol w="1400298">
                  <a:extLst>
                    <a:ext uri="{9D8B030D-6E8A-4147-A177-3AD203B41FA5}">
                      <a16:colId xmlns:a16="http://schemas.microsoft.com/office/drawing/2014/main" val="2637422260"/>
                    </a:ext>
                  </a:extLst>
                </a:gridCol>
                <a:gridCol w="1165064">
                  <a:extLst>
                    <a:ext uri="{9D8B030D-6E8A-4147-A177-3AD203B41FA5}">
                      <a16:colId xmlns:a16="http://schemas.microsoft.com/office/drawing/2014/main" val="670566024"/>
                    </a:ext>
                  </a:extLst>
                </a:gridCol>
                <a:gridCol w="1383961">
                  <a:extLst>
                    <a:ext uri="{9D8B030D-6E8A-4147-A177-3AD203B41FA5}">
                      <a16:colId xmlns:a16="http://schemas.microsoft.com/office/drawing/2014/main" val="321852295"/>
                    </a:ext>
                  </a:extLst>
                </a:gridCol>
                <a:gridCol w="1165064">
                  <a:extLst>
                    <a:ext uri="{9D8B030D-6E8A-4147-A177-3AD203B41FA5}">
                      <a16:colId xmlns:a16="http://schemas.microsoft.com/office/drawing/2014/main" val="2256529537"/>
                    </a:ext>
                  </a:extLst>
                </a:gridCol>
                <a:gridCol w="1383961">
                  <a:extLst>
                    <a:ext uri="{9D8B030D-6E8A-4147-A177-3AD203B41FA5}">
                      <a16:colId xmlns:a16="http://schemas.microsoft.com/office/drawing/2014/main" val="139149729"/>
                    </a:ext>
                  </a:extLst>
                </a:gridCol>
                <a:gridCol w="1374161">
                  <a:extLst>
                    <a:ext uri="{9D8B030D-6E8A-4147-A177-3AD203B41FA5}">
                      <a16:colId xmlns:a16="http://schemas.microsoft.com/office/drawing/2014/main" val="3716997291"/>
                    </a:ext>
                  </a:extLst>
                </a:gridCol>
                <a:gridCol w="1544052">
                  <a:extLst>
                    <a:ext uri="{9D8B030D-6E8A-4147-A177-3AD203B41FA5}">
                      <a16:colId xmlns:a16="http://schemas.microsoft.com/office/drawing/2014/main" val="3383901054"/>
                    </a:ext>
                  </a:extLst>
                </a:gridCol>
              </a:tblGrid>
              <a:tr h="1224002">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Product</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1" i="0" u="sng" strike="noStrike">
                          <a:effectLst/>
                          <a:latin typeface="Times New Roman" panose="02020603050405020304" pitchFamily="18" charset="0"/>
                          <a:ea typeface="Times New Roman" panose="02020603050405020304" pitchFamily="18" charset="0"/>
                        </a:rPr>
                        <a:t>Year 1 Q</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1" i="0" u="sng" strike="noStrike">
                          <a:effectLst/>
                          <a:latin typeface="Times New Roman" panose="02020603050405020304" pitchFamily="18" charset="0"/>
                          <a:ea typeface="Times New Roman" panose="02020603050405020304" pitchFamily="18" charset="0"/>
                        </a:rPr>
                        <a:t>Year 1 P</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1" i="0" u="sng" strike="noStrike">
                          <a:effectLst/>
                          <a:latin typeface="Times New Roman" panose="02020603050405020304" pitchFamily="18" charset="0"/>
                          <a:ea typeface="Times New Roman" panose="02020603050405020304" pitchFamily="18" charset="0"/>
                        </a:rPr>
                        <a:t>Total Price in yr 1</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1" i="0" u="sng" strike="noStrike">
                          <a:effectLst/>
                          <a:latin typeface="Times New Roman" panose="02020603050405020304" pitchFamily="18" charset="0"/>
                          <a:ea typeface="Times New Roman" panose="02020603050405020304" pitchFamily="18" charset="0"/>
                        </a:rPr>
                        <a:t>Year 2 P</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1" i="0" u="sng" strike="noStrike">
                          <a:effectLst/>
                          <a:latin typeface="Times New Roman" panose="02020603050405020304" pitchFamily="18" charset="0"/>
                          <a:ea typeface="Times New Roman" panose="02020603050405020304" pitchFamily="18" charset="0"/>
                        </a:rPr>
                        <a:t>Total  Price in yr 2</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1" i="0" u="sng" strike="noStrike">
                          <a:effectLst/>
                          <a:latin typeface="Times New Roman" panose="02020603050405020304" pitchFamily="18" charset="0"/>
                          <a:ea typeface="Times New Roman" panose="02020603050405020304" pitchFamily="18" charset="0"/>
                        </a:rPr>
                        <a:t>Year 3 P</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1" i="0" u="sng" strike="noStrike">
                          <a:effectLst/>
                          <a:latin typeface="Times New Roman" panose="02020603050405020304" pitchFamily="18" charset="0"/>
                          <a:ea typeface="Times New Roman" panose="02020603050405020304" pitchFamily="18" charset="0"/>
                        </a:rPr>
                        <a:t>Total Price in yr 3</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0121257"/>
                  </a:ext>
                </a:extLst>
              </a:tr>
              <a:tr h="471253">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Pizza</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4</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$7</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$8</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$11.50</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265725"/>
                  </a:ext>
                </a:extLst>
              </a:tr>
              <a:tr h="471253">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Soda</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24</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$.50</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$.75</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$1.00</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864403"/>
                  </a:ext>
                </a:extLst>
              </a:tr>
              <a:tr h="847627">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Total</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a:effectLst/>
                          <a:latin typeface="Times New Roman" panose="02020603050405020304" pitchFamily="18" charset="0"/>
                          <a:ea typeface="Times New Roman" panose="02020603050405020304" pitchFamily="18" charset="0"/>
                        </a:rPr>
                        <a:t> </a:t>
                      </a:r>
                      <a:endParaRPr lang="en-US" sz="3700" b="0" i="0" u="none" strike="noStrike">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500" b="0" i="0" u="none" strike="noStrike" dirty="0">
                          <a:effectLst/>
                          <a:latin typeface="Times New Roman" panose="02020603050405020304" pitchFamily="18" charset="0"/>
                          <a:ea typeface="Times New Roman" panose="02020603050405020304" pitchFamily="18" charset="0"/>
                        </a:rPr>
                        <a:t> </a:t>
                      </a:r>
                      <a:endParaRPr lang="en-US" sz="3700" b="0" i="0" u="none" strike="noStrike" dirty="0">
                        <a:effectLst/>
                        <a:latin typeface="Arial" panose="020B0604020202020204" pitchFamily="34" charset="0"/>
                      </a:endParaRPr>
                    </a:p>
                  </a:txBody>
                  <a:tcPr marL="141140" marR="141140" marT="196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825709"/>
                  </a:ext>
                </a:extLst>
              </a:tr>
            </a:tbl>
          </a:graphicData>
        </a:graphic>
      </p:graphicFrame>
    </p:spTree>
    <p:extLst>
      <p:ext uri="{BB962C8B-B14F-4D97-AF65-F5344CB8AC3E}">
        <p14:creationId xmlns:p14="http://schemas.microsoft.com/office/powerpoint/2010/main" val="2912262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1263220F-423D-4C99-A75B-AD9285C00610}"/>
              </a:ext>
            </a:extLst>
          </p:cNvPr>
          <p:cNvGraphicFramePr>
            <a:graphicFrameLocks noGrp="1"/>
          </p:cNvGraphicFramePr>
          <p:nvPr>
            <p:extLst>
              <p:ext uri="{D42A27DB-BD31-4B8C-83A1-F6EECF244321}">
                <p14:modId xmlns:p14="http://schemas.microsoft.com/office/powerpoint/2010/main" val="1780950210"/>
              </p:ext>
            </p:extLst>
          </p:nvPr>
        </p:nvGraphicFramePr>
        <p:xfrm>
          <a:off x="643467" y="1840555"/>
          <a:ext cx="10905070" cy="3176890"/>
        </p:xfrm>
        <a:graphic>
          <a:graphicData uri="http://schemas.openxmlformats.org/drawingml/2006/table">
            <a:tbl>
              <a:tblPr firstRow="1" firstCol="1" bandRow="1"/>
              <a:tblGrid>
                <a:gridCol w="1568886">
                  <a:extLst>
                    <a:ext uri="{9D8B030D-6E8A-4147-A177-3AD203B41FA5}">
                      <a16:colId xmlns:a16="http://schemas.microsoft.com/office/drawing/2014/main" val="3398168038"/>
                    </a:ext>
                  </a:extLst>
                </a:gridCol>
                <a:gridCol w="887061">
                  <a:extLst>
                    <a:ext uri="{9D8B030D-6E8A-4147-A177-3AD203B41FA5}">
                      <a16:colId xmlns:a16="http://schemas.microsoft.com/office/drawing/2014/main" val="49294479"/>
                    </a:ext>
                  </a:extLst>
                </a:gridCol>
                <a:gridCol w="1227975">
                  <a:extLst>
                    <a:ext uri="{9D8B030D-6E8A-4147-A177-3AD203B41FA5}">
                      <a16:colId xmlns:a16="http://schemas.microsoft.com/office/drawing/2014/main" val="4247598230"/>
                    </a:ext>
                  </a:extLst>
                </a:gridCol>
                <a:gridCol w="1458692">
                  <a:extLst>
                    <a:ext uri="{9D8B030D-6E8A-4147-A177-3AD203B41FA5}">
                      <a16:colId xmlns:a16="http://schemas.microsoft.com/office/drawing/2014/main" val="3871564308"/>
                    </a:ext>
                  </a:extLst>
                </a:gridCol>
                <a:gridCol w="1227975">
                  <a:extLst>
                    <a:ext uri="{9D8B030D-6E8A-4147-A177-3AD203B41FA5}">
                      <a16:colId xmlns:a16="http://schemas.microsoft.com/office/drawing/2014/main" val="3292427395"/>
                    </a:ext>
                  </a:extLst>
                </a:gridCol>
                <a:gridCol w="1458692">
                  <a:extLst>
                    <a:ext uri="{9D8B030D-6E8A-4147-A177-3AD203B41FA5}">
                      <a16:colId xmlns:a16="http://schemas.microsoft.com/office/drawing/2014/main" val="3001849728"/>
                    </a:ext>
                  </a:extLst>
                </a:gridCol>
                <a:gridCol w="1448362">
                  <a:extLst>
                    <a:ext uri="{9D8B030D-6E8A-4147-A177-3AD203B41FA5}">
                      <a16:colId xmlns:a16="http://schemas.microsoft.com/office/drawing/2014/main" val="3711128057"/>
                    </a:ext>
                  </a:extLst>
                </a:gridCol>
                <a:gridCol w="1627427">
                  <a:extLst>
                    <a:ext uri="{9D8B030D-6E8A-4147-A177-3AD203B41FA5}">
                      <a16:colId xmlns:a16="http://schemas.microsoft.com/office/drawing/2014/main" val="1816137622"/>
                    </a:ext>
                  </a:extLst>
                </a:gridCol>
              </a:tblGrid>
              <a:tr h="1290095">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Product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Q</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1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1</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2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3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3</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5234"/>
                  </a:ext>
                </a:extLst>
              </a:tr>
              <a:tr h="496699">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Pizza</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$7</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$28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$32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$11.50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$46</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795380"/>
                  </a:ext>
                </a:extLst>
              </a:tr>
              <a:tr h="496699">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Soda</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24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$12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$.75</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$18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$1.00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$24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221716"/>
                  </a:ext>
                </a:extLst>
              </a:tr>
              <a:tr h="893397">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Total</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$40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dirty="0">
                          <a:solidFill>
                            <a:srgbClr val="FF0000"/>
                          </a:solidFill>
                          <a:effectLst/>
                          <a:latin typeface="Times New Roman" panose="02020603050405020304" pitchFamily="18" charset="0"/>
                          <a:ea typeface="Times New Roman" panose="02020603050405020304" pitchFamily="18" charset="0"/>
                        </a:rPr>
                        <a:t>$70</a:t>
                      </a:r>
                      <a:endParaRPr lang="en-US" sz="3900" b="0" i="0" u="none" strike="noStrike" dirty="0">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208507"/>
                  </a:ext>
                </a:extLst>
              </a:tr>
            </a:tbl>
          </a:graphicData>
        </a:graphic>
      </p:graphicFrame>
    </p:spTree>
    <p:extLst>
      <p:ext uri="{BB962C8B-B14F-4D97-AF65-F5344CB8AC3E}">
        <p14:creationId xmlns:p14="http://schemas.microsoft.com/office/powerpoint/2010/main" val="240422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2192693"/>
            <a:ext cx="10135267" cy="1660850"/>
          </a:xfrm>
        </p:spPr>
        <p:txBody>
          <a:bodyPr>
            <a:normAutofit/>
          </a:bodyPr>
          <a:lstStyle/>
          <a:p>
            <a:r>
              <a:rPr lang="en-US" sz="3600" dirty="0"/>
              <a:t>Given that year 1 is the base year, what is the CPI for the base year?  </a:t>
            </a:r>
            <a:endParaRPr lang="en-US" sz="4800" dirty="0"/>
          </a:p>
        </p:txBody>
      </p:sp>
    </p:spTree>
    <p:extLst>
      <p:ext uri="{BB962C8B-B14F-4D97-AF65-F5344CB8AC3E}">
        <p14:creationId xmlns:p14="http://schemas.microsoft.com/office/powerpoint/2010/main" val="1746931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1263220F-423D-4C99-A75B-AD9285C00610}"/>
              </a:ext>
            </a:extLst>
          </p:cNvPr>
          <p:cNvGraphicFramePr>
            <a:graphicFrameLocks noGrp="1"/>
          </p:cNvGraphicFramePr>
          <p:nvPr/>
        </p:nvGraphicFramePr>
        <p:xfrm>
          <a:off x="643467" y="1840555"/>
          <a:ext cx="10905070" cy="3176890"/>
        </p:xfrm>
        <a:graphic>
          <a:graphicData uri="http://schemas.openxmlformats.org/drawingml/2006/table">
            <a:tbl>
              <a:tblPr firstRow="1" firstCol="1" bandRow="1"/>
              <a:tblGrid>
                <a:gridCol w="1568886">
                  <a:extLst>
                    <a:ext uri="{9D8B030D-6E8A-4147-A177-3AD203B41FA5}">
                      <a16:colId xmlns:a16="http://schemas.microsoft.com/office/drawing/2014/main" val="3398168038"/>
                    </a:ext>
                  </a:extLst>
                </a:gridCol>
                <a:gridCol w="887061">
                  <a:extLst>
                    <a:ext uri="{9D8B030D-6E8A-4147-A177-3AD203B41FA5}">
                      <a16:colId xmlns:a16="http://schemas.microsoft.com/office/drawing/2014/main" val="49294479"/>
                    </a:ext>
                  </a:extLst>
                </a:gridCol>
                <a:gridCol w="1227975">
                  <a:extLst>
                    <a:ext uri="{9D8B030D-6E8A-4147-A177-3AD203B41FA5}">
                      <a16:colId xmlns:a16="http://schemas.microsoft.com/office/drawing/2014/main" val="4247598230"/>
                    </a:ext>
                  </a:extLst>
                </a:gridCol>
                <a:gridCol w="1458692">
                  <a:extLst>
                    <a:ext uri="{9D8B030D-6E8A-4147-A177-3AD203B41FA5}">
                      <a16:colId xmlns:a16="http://schemas.microsoft.com/office/drawing/2014/main" val="3871564308"/>
                    </a:ext>
                  </a:extLst>
                </a:gridCol>
                <a:gridCol w="1227975">
                  <a:extLst>
                    <a:ext uri="{9D8B030D-6E8A-4147-A177-3AD203B41FA5}">
                      <a16:colId xmlns:a16="http://schemas.microsoft.com/office/drawing/2014/main" val="3292427395"/>
                    </a:ext>
                  </a:extLst>
                </a:gridCol>
                <a:gridCol w="1458692">
                  <a:extLst>
                    <a:ext uri="{9D8B030D-6E8A-4147-A177-3AD203B41FA5}">
                      <a16:colId xmlns:a16="http://schemas.microsoft.com/office/drawing/2014/main" val="3001849728"/>
                    </a:ext>
                  </a:extLst>
                </a:gridCol>
                <a:gridCol w="1448362">
                  <a:extLst>
                    <a:ext uri="{9D8B030D-6E8A-4147-A177-3AD203B41FA5}">
                      <a16:colId xmlns:a16="http://schemas.microsoft.com/office/drawing/2014/main" val="3711128057"/>
                    </a:ext>
                  </a:extLst>
                </a:gridCol>
                <a:gridCol w="1627427">
                  <a:extLst>
                    <a:ext uri="{9D8B030D-6E8A-4147-A177-3AD203B41FA5}">
                      <a16:colId xmlns:a16="http://schemas.microsoft.com/office/drawing/2014/main" val="1816137622"/>
                    </a:ext>
                  </a:extLst>
                </a:gridCol>
              </a:tblGrid>
              <a:tr h="1290095">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Product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Q</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1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1</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2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3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3</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5234"/>
                  </a:ext>
                </a:extLst>
              </a:tr>
              <a:tr h="496699">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Pizza</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$7</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$28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$32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$11.50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$46</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795380"/>
                  </a:ext>
                </a:extLst>
              </a:tr>
              <a:tr h="496699">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Soda</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24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$12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$.75</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$18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$1.00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$24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221716"/>
                  </a:ext>
                </a:extLst>
              </a:tr>
              <a:tr h="893397">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Total</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$40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dirty="0">
                          <a:solidFill>
                            <a:srgbClr val="FF0000"/>
                          </a:solidFill>
                          <a:effectLst/>
                          <a:latin typeface="Times New Roman" panose="02020603050405020304" pitchFamily="18" charset="0"/>
                          <a:ea typeface="Times New Roman" panose="02020603050405020304" pitchFamily="18" charset="0"/>
                        </a:rPr>
                        <a:t>$70</a:t>
                      </a:r>
                      <a:endParaRPr lang="en-US" sz="3900" b="0" i="0" u="none" strike="noStrike" dirty="0">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208507"/>
                  </a:ext>
                </a:extLst>
              </a:tr>
            </a:tbl>
          </a:graphicData>
        </a:graphic>
      </p:graphicFrame>
    </p:spTree>
    <p:extLst>
      <p:ext uri="{BB962C8B-B14F-4D97-AF65-F5344CB8AC3E}">
        <p14:creationId xmlns:p14="http://schemas.microsoft.com/office/powerpoint/2010/main" val="1210703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1894114"/>
            <a:ext cx="10135267" cy="1959429"/>
          </a:xfrm>
        </p:spPr>
        <p:txBody>
          <a:bodyPr>
            <a:normAutofit/>
          </a:bodyPr>
          <a:lstStyle/>
          <a:p>
            <a:r>
              <a:rPr lang="en-US" sz="4800" dirty="0"/>
              <a:t>CPI = </a:t>
            </a:r>
            <a:br>
              <a:rPr lang="en-US" sz="4800" dirty="0"/>
            </a:br>
            <a:r>
              <a:rPr lang="en-US" sz="4400" dirty="0"/>
              <a:t>(price of market basket in given year/price of same basket in the base year ) X 100</a:t>
            </a:r>
          </a:p>
        </p:txBody>
      </p:sp>
    </p:spTree>
    <p:extLst>
      <p:ext uri="{BB962C8B-B14F-4D97-AF65-F5344CB8AC3E}">
        <p14:creationId xmlns:p14="http://schemas.microsoft.com/office/powerpoint/2010/main" val="2019911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1894114"/>
            <a:ext cx="10135267" cy="1959429"/>
          </a:xfrm>
        </p:spPr>
        <p:txBody>
          <a:bodyPr>
            <a:normAutofit/>
          </a:bodyPr>
          <a:lstStyle/>
          <a:p>
            <a:pPr marL="0" marR="0">
              <a:spcBef>
                <a:spcPts val="0"/>
              </a:spcBef>
              <a:spcAft>
                <a:spcPts val="0"/>
              </a:spcAft>
              <a:tabLst>
                <a:tab pos="209550" algn="l"/>
                <a:tab pos="558800" algn="l"/>
              </a:tabLst>
            </a:pPr>
            <a:r>
              <a:rPr lang="en-US" sz="4400" dirty="0">
                <a:effectLst/>
                <a:ea typeface="Times New Roman" panose="02020603050405020304" pitchFamily="18" charset="0"/>
                <a:cs typeface="Courier New" panose="02070309020205020404" pitchFamily="49" charset="0"/>
              </a:rPr>
              <a:t>CPI for Year 1:  $40/$40 * 100 = 100   </a:t>
            </a:r>
            <a:endParaRPr lang="en-US" sz="4400" dirty="0">
              <a:effectLst/>
              <a:ea typeface="Times New Roman" panose="02020603050405020304" pitchFamily="18" charset="0"/>
            </a:endParaRPr>
          </a:p>
        </p:txBody>
      </p:sp>
    </p:spTree>
    <p:extLst>
      <p:ext uri="{BB962C8B-B14F-4D97-AF65-F5344CB8AC3E}">
        <p14:creationId xmlns:p14="http://schemas.microsoft.com/office/powerpoint/2010/main" val="38903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97160" y="1819471"/>
            <a:ext cx="10473168" cy="2565700"/>
          </a:xfrm>
        </p:spPr>
        <p:txBody>
          <a:bodyPr>
            <a:noAutofit/>
          </a:bodyPr>
          <a:lstStyle/>
          <a:p>
            <a:r>
              <a:rPr lang="en-US" sz="4400" dirty="0">
                <a:effectLst/>
                <a:ea typeface="Times New Roman" panose="02020603050405020304" pitchFamily="18" charset="0"/>
                <a:cs typeface="Courier New" panose="02070309020205020404" pitchFamily="49" charset="0"/>
              </a:rPr>
              <a:t>In the base year the index will always be 100.    </a:t>
            </a:r>
            <a:br>
              <a:rPr lang="en-US" sz="4400" dirty="0">
                <a:effectLst/>
                <a:ea typeface="Times New Roman" panose="02020603050405020304" pitchFamily="18" charset="0"/>
                <a:cs typeface="Courier New" panose="02070309020205020404" pitchFamily="49" charset="0"/>
              </a:rPr>
            </a:br>
            <a:br>
              <a:rPr lang="en-US" sz="4400" dirty="0">
                <a:effectLst/>
                <a:ea typeface="Times New Roman" panose="02020603050405020304" pitchFamily="18" charset="0"/>
                <a:cs typeface="Courier New" panose="02070309020205020404" pitchFamily="49" charset="0"/>
              </a:rPr>
            </a:br>
            <a:r>
              <a:rPr lang="en-US" sz="4400" dirty="0">
                <a:effectLst/>
                <a:ea typeface="Times New Roman" panose="02020603050405020304" pitchFamily="18" charset="0"/>
                <a:cs typeface="Courier New" panose="02070309020205020404" pitchFamily="49" charset="0"/>
              </a:rPr>
              <a:t>If quantities change between years, you would not be looking at the same basket. </a:t>
            </a:r>
            <a:endParaRPr lang="en-US" sz="4400" dirty="0"/>
          </a:p>
        </p:txBody>
      </p:sp>
    </p:spTree>
    <p:extLst>
      <p:ext uri="{BB962C8B-B14F-4D97-AF65-F5344CB8AC3E}">
        <p14:creationId xmlns:p14="http://schemas.microsoft.com/office/powerpoint/2010/main" val="2606879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2192693"/>
            <a:ext cx="10135267" cy="1660850"/>
          </a:xfrm>
        </p:spPr>
        <p:txBody>
          <a:bodyPr>
            <a:normAutofit/>
          </a:bodyPr>
          <a:lstStyle/>
          <a:p>
            <a:r>
              <a:rPr lang="en-US" sz="3600" dirty="0"/>
              <a:t>Given the market basket price in year 1 (the base year) is $40 and the market basket price in year 2 is $50, what is the CPI for year 2?</a:t>
            </a:r>
            <a:endParaRPr lang="en-US" sz="4800" dirty="0"/>
          </a:p>
        </p:txBody>
      </p:sp>
    </p:spTree>
    <p:extLst>
      <p:ext uri="{BB962C8B-B14F-4D97-AF65-F5344CB8AC3E}">
        <p14:creationId xmlns:p14="http://schemas.microsoft.com/office/powerpoint/2010/main" val="1895245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799492" y="1850065"/>
            <a:ext cx="8399585" cy="1665714"/>
          </a:xfrm>
        </p:spPr>
        <p:txBody>
          <a:bodyPr>
            <a:normAutofit fontScale="90000"/>
          </a:bodyPr>
          <a:lstStyle/>
          <a:p>
            <a:r>
              <a:rPr lang="en-US" dirty="0" err="1">
                <a:hlinkClick r:id="rId2"/>
              </a:rPr>
              <a:t>Econedlink</a:t>
            </a:r>
            <a:r>
              <a:rPr lang="en-US" dirty="0">
                <a:hlinkClick r:id="rId2"/>
              </a:rPr>
              <a:t> “Preparing for the A.P. Exam</a:t>
            </a:r>
            <a:endParaRPr lang="en-US" dirty="0"/>
          </a:p>
        </p:txBody>
      </p:sp>
    </p:spTree>
    <p:extLst>
      <p:ext uri="{BB962C8B-B14F-4D97-AF65-F5344CB8AC3E}">
        <p14:creationId xmlns:p14="http://schemas.microsoft.com/office/powerpoint/2010/main" val="3240712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1263220F-423D-4C99-A75B-AD9285C00610}"/>
              </a:ext>
            </a:extLst>
          </p:cNvPr>
          <p:cNvGraphicFramePr>
            <a:graphicFrameLocks noGrp="1"/>
          </p:cNvGraphicFramePr>
          <p:nvPr/>
        </p:nvGraphicFramePr>
        <p:xfrm>
          <a:off x="643467" y="1840555"/>
          <a:ext cx="10905070" cy="3176890"/>
        </p:xfrm>
        <a:graphic>
          <a:graphicData uri="http://schemas.openxmlformats.org/drawingml/2006/table">
            <a:tbl>
              <a:tblPr firstRow="1" firstCol="1" bandRow="1"/>
              <a:tblGrid>
                <a:gridCol w="1568886">
                  <a:extLst>
                    <a:ext uri="{9D8B030D-6E8A-4147-A177-3AD203B41FA5}">
                      <a16:colId xmlns:a16="http://schemas.microsoft.com/office/drawing/2014/main" val="3398168038"/>
                    </a:ext>
                  </a:extLst>
                </a:gridCol>
                <a:gridCol w="887061">
                  <a:extLst>
                    <a:ext uri="{9D8B030D-6E8A-4147-A177-3AD203B41FA5}">
                      <a16:colId xmlns:a16="http://schemas.microsoft.com/office/drawing/2014/main" val="49294479"/>
                    </a:ext>
                  </a:extLst>
                </a:gridCol>
                <a:gridCol w="1227975">
                  <a:extLst>
                    <a:ext uri="{9D8B030D-6E8A-4147-A177-3AD203B41FA5}">
                      <a16:colId xmlns:a16="http://schemas.microsoft.com/office/drawing/2014/main" val="4247598230"/>
                    </a:ext>
                  </a:extLst>
                </a:gridCol>
                <a:gridCol w="1458692">
                  <a:extLst>
                    <a:ext uri="{9D8B030D-6E8A-4147-A177-3AD203B41FA5}">
                      <a16:colId xmlns:a16="http://schemas.microsoft.com/office/drawing/2014/main" val="3871564308"/>
                    </a:ext>
                  </a:extLst>
                </a:gridCol>
                <a:gridCol w="1227975">
                  <a:extLst>
                    <a:ext uri="{9D8B030D-6E8A-4147-A177-3AD203B41FA5}">
                      <a16:colId xmlns:a16="http://schemas.microsoft.com/office/drawing/2014/main" val="3292427395"/>
                    </a:ext>
                  </a:extLst>
                </a:gridCol>
                <a:gridCol w="1458692">
                  <a:extLst>
                    <a:ext uri="{9D8B030D-6E8A-4147-A177-3AD203B41FA5}">
                      <a16:colId xmlns:a16="http://schemas.microsoft.com/office/drawing/2014/main" val="3001849728"/>
                    </a:ext>
                  </a:extLst>
                </a:gridCol>
                <a:gridCol w="1448362">
                  <a:extLst>
                    <a:ext uri="{9D8B030D-6E8A-4147-A177-3AD203B41FA5}">
                      <a16:colId xmlns:a16="http://schemas.microsoft.com/office/drawing/2014/main" val="3711128057"/>
                    </a:ext>
                  </a:extLst>
                </a:gridCol>
                <a:gridCol w="1627427">
                  <a:extLst>
                    <a:ext uri="{9D8B030D-6E8A-4147-A177-3AD203B41FA5}">
                      <a16:colId xmlns:a16="http://schemas.microsoft.com/office/drawing/2014/main" val="1816137622"/>
                    </a:ext>
                  </a:extLst>
                </a:gridCol>
              </a:tblGrid>
              <a:tr h="1290095">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Product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Q</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1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1</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2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3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3</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5234"/>
                  </a:ext>
                </a:extLst>
              </a:tr>
              <a:tr h="496699">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Pizza</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$7</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$28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$32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$11.50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$46</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795380"/>
                  </a:ext>
                </a:extLst>
              </a:tr>
              <a:tr h="496699">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Soda</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24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$12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$.75</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$18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$1.00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$24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221716"/>
                  </a:ext>
                </a:extLst>
              </a:tr>
              <a:tr h="893397">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Total</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$40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dirty="0">
                          <a:solidFill>
                            <a:srgbClr val="FF0000"/>
                          </a:solidFill>
                          <a:effectLst/>
                          <a:latin typeface="Times New Roman" panose="02020603050405020304" pitchFamily="18" charset="0"/>
                          <a:ea typeface="Times New Roman" panose="02020603050405020304" pitchFamily="18" charset="0"/>
                        </a:rPr>
                        <a:t>$70</a:t>
                      </a:r>
                      <a:endParaRPr lang="en-US" sz="3900" b="0" i="0" u="none" strike="noStrike" dirty="0">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208507"/>
                  </a:ext>
                </a:extLst>
              </a:tr>
            </a:tbl>
          </a:graphicData>
        </a:graphic>
      </p:graphicFrame>
    </p:spTree>
    <p:extLst>
      <p:ext uri="{BB962C8B-B14F-4D97-AF65-F5344CB8AC3E}">
        <p14:creationId xmlns:p14="http://schemas.microsoft.com/office/powerpoint/2010/main" val="1084353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1894114"/>
            <a:ext cx="10135267" cy="1959429"/>
          </a:xfrm>
        </p:spPr>
        <p:txBody>
          <a:bodyPr>
            <a:normAutofit fontScale="90000"/>
          </a:bodyPr>
          <a:lstStyle/>
          <a:p>
            <a:r>
              <a:rPr lang="en-US" sz="4800" dirty="0"/>
              <a:t>CPI = </a:t>
            </a:r>
            <a:br>
              <a:rPr lang="en-US" sz="4800" dirty="0"/>
            </a:br>
            <a:r>
              <a:rPr lang="en-US" sz="4800" dirty="0"/>
              <a:t>(price of market basket in given year/price of same basket in the base year ) X 100</a:t>
            </a:r>
          </a:p>
        </p:txBody>
      </p:sp>
    </p:spTree>
    <p:extLst>
      <p:ext uri="{BB962C8B-B14F-4D97-AF65-F5344CB8AC3E}">
        <p14:creationId xmlns:p14="http://schemas.microsoft.com/office/powerpoint/2010/main" val="2009995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701793" y="1726162"/>
            <a:ext cx="10135267" cy="783773"/>
          </a:xfrm>
        </p:spPr>
        <p:txBody>
          <a:bodyPr>
            <a:normAutofit/>
          </a:bodyPr>
          <a:lstStyle/>
          <a:p>
            <a:pPr marL="0" marR="0">
              <a:spcBef>
                <a:spcPts val="0"/>
              </a:spcBef>
              <a:spcAft>
                <a:spcPts val="0"/>
              </a:spcAft>
              <a:tabLst>
                <a:tab pos="209550" algn="l"/>
                <a:tab pos="558800" algn="l"/>
              </a:tabLst>
            </a:pPr>
            <a:r>
              <a:rPr lang="en-US" sz="4400" dirty="0">
                <a:effectLst/>
                <a:ea typeface="Times New Roman" panose="02020603050405020304" pitchFamily="18" charset="0"/>
                <a:cs typeface="Courier New" panose="02070309020205020404" pitchFamily="49" charset="0"/>
              </a:rPr>
              <a:t>CPI for Year 1:  $50/$40 * 100 = 125</a:t>
            </a:r>
            <a:endParaRPr lang="en-US" sz="4400" dirty="0">
              <a:effectLst/>
              <a:ea typeface="Times New Roman" panose="02020603050405020304" pitchFamily="18" charset="0"/>
            </a:endParaRPr>
          </a:p>
        </p:txBody>
      </p:sp>
      <p:sp>
        <p:nvSpPr>
          <p:cNvPr id="3" name="TextBox 2">
            <a:extLst>
              <a:ext uri="{FF2B5EF4-FFF2-40B4-BE49-F238E27FC236}">
                <a16:creationId xmlns:a16="http://schemas.microsoft.com/office/drawing/2014/main" id="{CEB5B3C7-A60E-4B4A-878B-AEE543D00989}"/>
              </a:ext>
            </a:extLst>
          </p:cNvPr>
          <p:cNvSpPr txBox="1"/>
          <p:nvPr/>
        </p:nvSpPr>
        <p:spPr>
          <a:xfrm>
            <a:off x="989046" y="2985796"/>
            <a:ext cx="10135268" cy="3046988"/>
          </a:xfrm>
          <a:prstGeom prst="rect">
            <a:avLst/>
          </a:prstGeom>
          <a:noFill/>
        </p:spPr>
        <p:txBody>
          <a:bodyPr wrap="square" rtlCol="0">
            <a:spAutoFit/>
          </a:bodyPr>
          <a:lstStyle/>
          <a:p>
            <a:r>
              <a:rPr lang="en-US" sz="3200" dirty="0">
                <a:latin typeface="+mj-lt"/>
              </a:rPr>
              <a:t>I always ask them, “does this sound correct?  Did prices increase or decrease?  If they increased, you must have a larger number here (inflation), if prices decreased you must have a smaller number (deflation).   </a:t>
            </a:r>
          </a:p>
          <a:p>
            <a:endParaRPr lang="en-US" sz="3200" dirty="0">
              <a:latin typeface="+mj-lt"/>
            </a:endParaRPr>
          </a:p>
          <a:p>
            <a:r>
              <a:rPr lang="en-US" sz="3200" dirty="0">
                <a:latin typeface="+mj-lt"/>
              </a:rPr>
              <a:t>This way they know if they got the formula correct.</a:t>
            </a:r>
          </a:p>
        </p:txBody>
      </p:sp>
    </p:spTree>
    <p:extLst>
      <p:ext uri="{BB962C8B-B14F-4D97-AF65-F5344CB8AC3E}">
        <p14:creationId xmlns:p14="http://schemas.microsoft.com/office/powerpoint/2010/main" val="128030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04430" y="2341982"/>
            <a:ext cx="10135267" cy="802433"/>
          </a:xfrm>
        </p:spPr>
        <p:txBody>
          <a:bodyPr>
            <a:normAutofit/>
          </a:bodyPr>
          <a:lstStyle/>
          <a:p>
            <a:r>
              <a:rPr lang="en-US" sz="3600" dirty="0"/>
              <a:t>What does a CPI of 125% mean?</a:t>
            </a:r>
            <a:endParaRPr lang="en-US" sz="4800" dirty="0"/>
          </a:p>
        </p:txBody>
      </p:sp>
    </p:spTree>
    <p:extLst>
      <p:ext uri="{BB962C8B-B14F-4D97-AF65-F5344CB8AC3E}">
        <p14:creationId xmlns:p14="http://schemas.microsoft.com/office/powerpoint/2010/main" val="32430915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785769" y="811763"/>
            <a:ext cx="10135267" cy="2519265"/>
          </a:xfrm>
        </p:spPr>
        <p:txBody>
          <a:bodyPr>
            <a:normAutofit fontScale="90000"/>
          </a:bodyPr>
          <a:lstStyle/>
          <a:p>
            <a:pPr marL="0" marR="0">
              <a:spcBef>
                <a:spcPts val="0"/>
              </a:spcBef>
              <a:spcAft>
                <a:spcPts val="0"/>
              </a:spcAft>
              <a:tabLst>
                <a:tab pos="209550" algn="l"/>
                <a:tab pos="558800" algn="l"/>
              </a:tabLst>
            </a:pPr>
            <a:r>
              <a:rPr lang="en-US" sz="4400" dirty="0">
                <a:effectLst/>
                <a:ea typeface="Times New Roman" panose="02020603050405020304" pitchFamily="18" charset="0"/>
                <a:cs typeface="Courier New" panose="02070309020205020404" pitchFamily="49" charset="0"/>
              </a:rPr>
              <a:t>CPI for Year 1:  $50/$40 * 100 = 125</a:t>
            </a:r>
            <a:br>
              <a:rPr lang="en-US" sz="4400" dirty="0">
                <a:effectLst/>
                <a:ea typeface="Times New Roman" panose="02020603050405020304" pitchFamily="18" charset="0"/>
                <a:cs typeface="Courier New" panose="02070309020205020404" pitchFamily="49" charset="0"/>
              </a:rPr>
            </a:br>
            <a:br>
              <a:rPr lang="en-US" sz="4400" dirty="0">
                <a:effectLst/>
                <a:ea typeface="Times New Roman" panose="02020603050405020304" pitchFamily="18" charset="0"/>
                <a:cs typeface="Courier New" panose="02070309020205020404" pitchFamily="49" charset="0"/>
              </a:rPr>
            </a:br>
            <a:r>
              <a:rPr lang="en-US" sz="4400" dirty="0">
                <a:effectLst/>
                <a:ea typeface="Times New Roman" panose="02020603050405020304" pitchFamily="18" charset="0"/>
                <a:cs typeface="Courier New" panose="02070309020205020404" pitchFamily="49" charset="0"/>
              </a:rPr>
              <a:t>This means prices have gone up 25% since the base year.   In other words, a 25% inflation rate.</a:t>
            </a:r>
            <a:endParaRPr lang="en-US" sz="4400" dirty="0">
              <a:effectLst/>
              <a:ea typeface="Times New Roman" panose="02020603050405020304" pitchFamily="18" charset="0"/>
            </a:endParaRPr>
          </a:p>
        </p:txBody>
      </p:sp>
      <p:sp>
        <p:nvSpPr>
          <p:cNvPr id="3" name="Title 1">
            <a:extLst>
              <a:ext uri="{FF2B5EF4-FFF2-40B4-BE49-F238E27FC236}">
                <a16:creationId xmlns:a16="http://schemas.microsoft.com/office/drawing/2014/main" id="{7996D5F2-352C-4CF2-8068-6429BD4A9578}"/>
              </a:ext>
            </a:extLst>
          </p:cNvPr>
          <p:cNvSpPr txBox="1">
            <a:spLocks/>
          </p:cNvSpPr>
          <p:nvPr/>
        </p:nvSpPr>
        <p:spPr>
          <a:xfrm>
            <a:off x="785768" y="3526973"/>
            <a:ext cx="10135267" cy="202007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tabLst>
                <a:tab pos="209550" algn="l"/>
                <a:tab pos="558800" algn="l"/>
              </a:tabLst>
            </a:pPr>
            <a:r>
              <a:rPr lang="en-US" sz="4400" dirty="0">
                <a:ea typeface="Times New Roman" panose="02020603050405020304" pitchFamily="18" charset="0"/>
                <a:cs typeface="Courier New" panose="02070309020205020404" pitchFamily="49" charset="0"/>
              </a:rPr>
              <a:t>Your income would have to go up 25% to purchase the same goods and services as the base year.</a:t>
            </a:r>
            <a:endParaRPr lang="en-US" sz="4400" dirty="0">
              <a:ea typeface="Times New Roman" panose="02020603050405020304" pitchFamily="18" charset="0"/>
            </a:endParaRPr>
          </a:p>
        </p:txBody>
      </p:sp>
    </p:spTree>
    <p:extLst>
      <p:ext uri="{BB962C8B-B14F-4D97-AF65-F5344CB8AC3E}">
        <p14:creationId xmlns:p14="http://schemas.microsoft.com/office/powerpoint/2010/main" val="261746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2192693"/>
            <a:ext cx="10135267" cy="1660850"/>
          </a:xfrm>
        </p:spPr>
        <p:txBody>
          <a:bodyPr>
            <a:normAutofit/>
          </a:bodyPr>
          <a:lstStyle/>
          <a:p>
            <a:r>
              <a:rPr lang="en-US" sz="4800" dirty="0"/>
              <a:t>Inflation </a:t>
            </a:r>
            <a:r>
              <a:rPr lang="en-US" sz="4800" u="sng" dirty="0"/>
              <a:t>Rate</a:t>
            </a:r>
            <a:r>
              <a:rPr lang="en-US" sz="4800" dirty="0"/>
              <a:t>: the percent change in prices in a given period.</a:t>
            </a:r>
          </a:p>
        </p:txBody>
      </p:sp>
    </p:spTree>
    <p:extLst>
      <p:ext uri="{BB962C8B-B14F-4D97-AF65-F5344CB8AC3E}">
        <p14:creationId xmlns:p14="http://schemas.microsoft.com/office/powerpoint/2010/main" val="18430144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2537927"/>
            <a:ext cx="10135267" cy="1315616"/>
          </a:xfrm>
        </p:spPr>
        <p:txBody>
          <a:bodyPr>
            <a:normAutofit fontScale="90000"/>
          </a:bodyPr>
          <a:lstStyle/>
          <a:p>
            <a:r>
              <a:rPr lang="en-US" sz="4800" dirty="0"/>
              <a:t>Percent Change: </a:t>
            </a:r>
            <a:br>
              <a:rPr lang="en-US" sz="4800" dirty="0"/>
            </a:br>
            <a:r>
              <a:rPr lang="en-US" sz="4000" dirty="0"/>
              <a:t>(Difference in two number/original number) X 100</a:t>
            </a:r>
          </a:p>
        </p:txBody>
      </p:sp>
    </p:spTree>
    <p:extLst>
      <p:ext uri="{BB962C8B-B14F-4D97-AF65-F5344CB8AC3E}">
        <p14:creationId xmlns:p14="http://schemas.microsoft.com/office/powerpoint/2010/main" val="502899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1263220F-423D-4C99-A75B-AD9285C00610}"/>
              </a:ext>
            </a:extLst>
          </p:cNvPr>
          <p:cNvGraphicFramePr>
            <a:graphicFrameLocks noGrp="1"/>
          </p:cNvGraphicFramePr>
          <p:nvPr/>
        </p:nvGraphicFramePr>
        <p:xfrm>
          <a:off x="643467" y="1840555"/>
          <a:ext cx="10905070" cy="3176890"/>
        </p:xfrm>
        <a:graphic>
          <a:graphicData uri="http://schemas.openxmlformats.org/drawingml/2006/table">
            <a:tbl>
              <a:tblPr firstRow="1" firstCol="1" bandRow="1"/>
              <a:tblGrid>
                <a:gridCol w="1568886">
                  <a:extLst>
                    <a:ext uri="{9D8B030D-6E8A-4147-A177-3AD203B41FA5}">
                      <a16:colId xmlns:a16="http://schemas.microsoft.com/office/drawing/2014/main" val="3398168038"/>
                    </a:ext>
                  </a:extLst>
                </a:gridCol>
                <a:gridCol w="887061">
                  <a:extLst>
                    <a:ext uri="{9D8B030D-6E8A-4147-A177-3AD203B41FA5}">
                      <a16:colId xmlns:a16="http://schemas.microsoft.com/office/drawing/2014/main" val="49294479"/>
                    </a:ext>
                  </a:extLst>
                </a:gridCol>
                <a:gridCol w="1227975">
                  <a:extLst>
                    <a:ext uri="{9D8B030D-6E8A-4147-A177-3AD203B41FA5}">
                      <a16:colId xmlns:a16="http://schemas.microsoft.com/office/drawing/2014/main" val="4247598230"/>
                    </a:ext>
                  </a:extLst>
                </a:gridCol>
                <a:gridCol w="1458692">
                  <a:extLst>
                    <a:ext uri="{9D8B030D-6E8A-4147-A177-3AD203B41FA5}">
                      <a16:colId xmlns:a16="http://schemas.microsoft.com/office/drawing/2014/main" val="3871564308"/>
                    </a:ext>
                  </a:extLst>
                </a:gridCol>
                <a:gridCol w="1227975">
                  <a:extLst>
                    <a:ext uri="{9D8B030D-6E8A-4147-A177-3AD203B41FA5}">
                      <a16:colId xmlns:a16="http://schemas.microsoft.com/office/drawing/2014/main" val="3292427395"/>
                    </a:ext>
                  </a:extLst>
                </a:gridCol>
                <a:gridCol w="1458692">
                  <a:extLst>
                    <a:ext uri="{9D8B030D-6E8A-4147-A177-3AD203B41FA5}">
                      <a16:colId xmlns:a16="http://schemas.microsoft.com/office/drawing/2014/main" val="3001849728"/>
                    </a:ext>
                  </a:extLst>
                </a:gridCol>
                <a:gridCol w="1448362">
                  <a:extLst>
                    <a:ext uri="{9D8B030D-6E8A-4147-A177-3AD203B41FA5}">
                      <a16:colId xmlns:a16="http://schemas.microsoft.com/office/drawing/2014/main" val="3711128057"/>
                    </a:ext>
                  </a:extLst>
                </a:gridCol>
                <a:gridCol w="1627427">
                  <a:extLst>
                    <a:ext uri="{9D8B030D-6E8A-4147-A177-3AD203B41FA5}">
                      <a16:colId xmlns:a16="http://schemas.microsoft.com/office/drawing/2014/main" val="1816137622"/>
                    </a:ext>
                  </a:extLst>
                </a:gridCol>
              </a:tblGrid>
              <a:tr h="1290095">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Product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Q</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1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1</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2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Year 3 P</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1" i="0" u="sng" strike="noStrike">
                          <a:effectLst/>
                          <a:latin typeface="Times New Roman" panose="02020603050405020304" pitchFamily="18" charset="0"/>
                          <a:ea typeface="Times New Roman" panose="02020603050405020304" pitchFamily="18" charset="0"/>
                        </a:rPr>
                        <a:t>Total Price in yr 3</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5234"/>
                  </a:ext>
                </a:extLst>
              </a:tr>
              <a:tr h="496699">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Pizza</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$7</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$28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$32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$11.50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$46</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795380"/>
                  </a:ext>
                </a:extLst>
              </a:tr>
              <a:tr h="496699">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Soda</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24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$12</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$.75</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$18</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$1.00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$24</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221716"/>
                  </a:ext>
                </a:extLst>
              </a:tr>
              <a:tr h="893397">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Total</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$40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a:solidFill>
                            <a:srgbClr val="FF0000"/>
                          </a:solidFill>
                          <a:effectLst/>
                          <a:latin typeface="Times New Roman" panose="02020603050405020304" pitchFamily="18" charset="0"/>
                          <a:ea typeface="Times New Roman" panose="02020603050405020304" pitchFamily="18" charset="0"/>
                        </a:rPr>
                        <a:t>$50</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spcBef>
                          <a:spcPts val="0"/>
                        </a:spcBef>
                        <a:spcAft>
                          <a:spcPts val="0"/>
                        </a:spcAft>
                      </a:pPr>
                      <a:r>
                        <a:rPr lang="en-US" sz="2600" b="0" i="0" u="none" strike="noStrike">
                          <a:effectLst/>
                          <a:latin typeface="Times New Roman" panose="02020603050405020304" pitchFamily="18" charset="0"/>
                          <a:ea typeface="Times New Roman" panose="02020603050405020304" pitchFamily="18" charset="0"/>
                        </a:rPr>
                        <a:t>-----------</a:t>
                      </a:r>
                      <a:endParaRPr lang="en-US" sz="3900" b="0" i="0" u="none" strike="noStrike">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2600" b="0" i="0" u="none" strike="noStrike" dirty="0">
                          <a:solidFill>
                            <a:srgbClr val="FF0000"/>
                          </a:solidFill>
                          <a:effectLst/>
                          <a:latin typeface="Times New Roman" panose="02020603050405020304" pitchFamily="18" charset="0"/>
                          <a:ea typeface="Times New Roman" panose="02020603050405020304" pitchFamily="18" charset="0"/>
                        </a:rPr>
                        <a:t>$70</a:t>
                      </a:r>
                      <a:endParaRPr lang="en-US" sz="3900" b="0" i="0" u="none" strike="noStrike" dirty="0">
                        <a:effectLst/>
                        <a:latin typeface="Arial" panose="020B0604020202020204" pitchFamily="34" charset="0"/>
                      </a:endParaRPr>
                    </a:p>
                  </a:txBody>
                  <a:tcPr marL="148762" marR="148762" marT="2066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208507"/>
                  </a:ext>
                </a:extLst>
              </a:tr>
            </a:tbl>
          </a:graphicData>
        </a:graphic>
      </p:graphicFrame>
    </p:spTree>
    <p:extLst>
      <p:ext uri="{BB962C8B-B14F-4D97-AF65-F5344CB8AC3E}">
        <p14:creationId xmlns:p14="http://schemas.microsoft.com/office/powerpoint/2010/main" val="25089422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627149" y="1017037"/>
            <a:ext cx="10135267" cy="4991877"/>
          </a:xfrm>
        </p:spPr>
        <p:txBody>
          <a:bodyPr>
            <a:normAutofit fontScale="90000"/>
          </a:bodyPr>
          <a:lstStyle/>
          <a:p>
            <a:pPr marL="0" marR="0">
              <a:spcBef>
                <a:spcPts val="0"/>
              </a:spcBef>
              <a:spcAft>
                <a:spcPts val="0"/>
              </a:spcAft>
              <a:tabLst>
                <a:tab pos="209550" algn="l"/>
                <a:tab pos="558800" algn="l"/>
              </a:tabLst>
            </a:pP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Price in Year 1:  $40/$40 * 100 = 100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latin typeface="Times New Roman" panose="02020603050405020304" pitchFamily="18" charset="0"/>
                <a:ea typeface="Times New Roman" panose="02020603050405020304" pitchFamily="18" charset="0"/>
                <a:cs typeface="Courier New" panose="02070309020205020404" pitchFamily="49" charset="0"/>
              </a:rPr>
              <a:t>Price in Y</a:t>
            </a: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ear 2:  $50/$40 * 100 = 125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Price in Year 3:  $70/$40 * 100 = 175</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What is the percent change in price between year 1 and 2?</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58234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757777" y="1334279"/>
            <a:ext cx="10135267" cy="2230016"/>
          </a:xfrm>
        </p:spPr>
        <p:txBody>
          <a:bodyPr>
            <a:normAutofit fontScale="90000"/>
          </a:bodyPr>
          <a:lstStyle/>
          <a:p>
            <a:pPr marL="0" marR="0">
              <a:spcBef>
                <a:spcPts val="0"/>
              </a:spcBef>
              <a:spcAft>
                <a:spcPts val="0"/>
              </a:spcAft>
              <a:tabLst>
                <a:tab pos="209550" algn="l"/>
                <a:tab pos="558800" algn="l"/>
              </a:tabLst>
            </a:pP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Year 1:  $40/$40 * 100 = 100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Year 2:  $50/$40 * 100 = 125 </a:t>
            </a:r>
            <a:b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br>
            <a:endParaRPr lang="en-US" sz="28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04D318E0-DF46-4BB7-B8ED-F21783B02AAB}"/>
              </a:ext>
            </a:extLst>
          </p:cNvPr>
          <p:cNvSpPr txBox="1"/>
          <p:nvPr/>
        </p:nvSpPr>
        <p:spPr>
          <a:xfrm>
            <a:off x="2843504" y="3572367"/>
            <a:ext cx="6097554" cy="1446550"/>
          </a:xfrm>
          <a:prstGeom prst="rect">
            <a:avLst/>
          </a:prstGeom>
          <a:noFill/>
        </p:spPr>
        <p:txBody>
          <a:bodyPr wrap="square">
            <a:spAutoFit/>
          </a:bodyPr>
          <a:lstStyle/>
          <a:p>
            <a:r>
              <a:rPr lang="en-US" sz="1050" dirty="0">
                <a:effectLst/>
                <a:latin typeface="Times New Roman" panose="02020603050405020304" pitchFamily="18" charset="0"/>
                <a:ea typeface="Times New Roman" panose="02020603050405020304" pitchFamily="18" charset="0"/>
              </a:rPr>
              <a:t> </a:t>
            </a:r>
            <a:r>
              <a:rPr lang="en-US" sz="4400" u="sng" dirty="0">
                <a:effectLst/>
                <a:latin typeface="Times New Roman" panose="02020603050405020304" pitchFamily="18" charset="0"/>
                <a:ea typeface="Times New Roman" panose="02020603050405020304" pitchFamily="18" charset="0"/>
                <a:cs typeface="Courier New" panose="02070309020205020404" pitchFamily="49" charset="0"/>
              </a:rPr>
              <a:t>125 – 100 </a:t>
            </a:r>
            <a:r>
              <a:rPr lang="en-US" sz="4400" dirty="0">
                <a:latin typeface="Times New Roman" panose="02020603050405020304" pitchFamily="18" charset="0"/>
                <a:ea typeface="Times New Roman" panose="02020603050405020304" pitchFamily="18" charset="0"/>
                <a:cs typeface="Courier New" panose="02070309020205020404" pitchFamily="49" charset="0"/>
              </a:rPr>
              <a:t>  X 100 </a:t>
            </a:r>
            <a:r>
              <a:rPr lang="en-US" sz="4400" dirty="0">
                <a:effectLst/>
                <a:latin typeface="Times New Roman" panose="02020603050405020304" pitchFamily="18" charset="0"/>
                <a:ea typeface="Times New Roman" panose="02020603050405020304" pitchFamily="18" charset="0"/>
                <a:cs typeface="Courier New" panose="02070309020205020404" pitchFamily="49" charset="0"/>
              </a:rPr>
              <a:t>=  </a:t>
            </a:r>
            <a: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25%</a:t>
            </a:r>
            <a:b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br>
            <a: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     </a:t>
            </a:r>
            <a:r>
              <a:rPr lang="en-US" sz="4400" dirty="0">
                <a:effectLst/>
                <a:latin typeface="Times New Roman" panose="02020603050405020304" pitchFamily="18" charset="0"/>
                <a:ea typeface="Times New Roman" panose="02020603050405020304" pitchFamily="18" charset="0"/>
                <a:cs typeface="Courier New" panose="02070309020205020404" pitchFamily="49" charset="0"/>
              </a:rPr>
              <a:t>100</a:t>
            </a:r>
            <a:endParaRPr lang="en-US" sz="4400" dirty="0"/>
          </a:p>
        </p:txBody>
      </p:sp>
    </p:spTree>
    <p:extLst>
      <p:ext uri="{BB962C8B-B14F-4D97-AF65-F5344CB8AC3E}">
        <p14:creationId xmlns:p14="http://schemas.microsoft.com/office/powerpoint/2010/main" val="313349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799492" y="1924493"/>
            <a:ext cx="8399585" cy="1591286"/>
          </a:xfrm>
        </p:spPr>
        <p:txBody>
          <a:bodyPr>
            <a:normAutofit fontScale="90000"/>
          </a:bodyPr>
          <a:lstStyle/>
          <a:p>
            <a:r>
              <a:rPr lang="en-US" dirty="0" err="1">
                <a:hlinkClick r:id="rId2"/>
              </a:rPr>
              <a:t>Econedlink</a:t>
            </a:r>
            <a:r>
              <a:rPr lang="en-US" dirty="0">
                <a:hlinkClick r:id="rId2"/>
              </a:rPr>
              <a:t> AP Microeconomics Collection</a:t>
            </a:r>
            <a:endParaRPr lang="en-US" dirty="0"/>
          </a:p>
        </p:txBody>
      </p:sp>
    </p:spTree>
    <p:extLst>
      <p:ext uri="{BB962C8B-B14F-4D97-AF65-F5344CB8AC3E}">
        <p14:creationId xmlns:p14="http://schemas.microsoft.com/office/powerpoint/2010/main" val="29004396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627149" y="1017037"/>
            <a:ext cx="10135267" cy="4991877"/>
          </a:xfrm>
        </p:spPr>
        <p:txBody>
          <a:bodyPr>
            <a:normAutofit fontScale="90000"/>
          </a:bodyPr>
          <a:lstStyle/>
          <a:p>
            <a:pPr marL="0" marR="0">
              <a:spcBef>
                <a:spcPts val="0"/>
              </a:spcBef>
              <a:spcAft>
                <a:spcPts val="0"/>
              </a:spcAft>
              <a:tabLst>
                <a:tab pos="209550" algn="l"/>
                <a:tab pos="558800" algn="l"/>
              </a:tabLst>
            </a:pP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Price in Year 1:  $40/$40 * 100 = 100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latin typeface="Times New Roman" panose="02020603050405020304" pitchFamily="18" charset="0"/>
                <a:ea typeface="Times New Roman" panose="02020603050405020304" pitchFamily="18" charset="0"/>
                <a:cs typeface="Courier New" panose="02070309020205020404" pitchFamily="49" charset="0"/>
              </a:rPr>
              <a:t>Price in Y</a:t>
            </a: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ear 2:  $50/$40 * 100 = 125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Price in Year 3:  $70/$40 * 100 = 175</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What is the percent change in price between year 1 and 3?</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34915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767108" y="849085"/>
            <a:ext cx="10135267" cy="2743201"/>
          </a:xfrm>
        </p:spPr>
        <p:txBody>
          <a:bodyPr>
            <a:normAutofit/>
          </a:bodyPr>
          <a:lstStyle/>
          <a:p>
            <a:pPr marL="0" marR="0">
              <a:spcBef>
                <a:spcPts val="0"/>
              </a:spcBef>
              <a:spcAft>
                <a:spcPts val="0"/>
              </a:spcAft>
              <a:tabLst>
                <a:tab pos="209550" algn="l"/>
                <a:tab pos="558800" algn="l"/>
              </a:tabLst>
            </a:pP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Year 1:  $40/$40 * 100 = 100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Year 3:  $70/$40 * 100 = 175 </a:t>
            </a:r>
            <a:br>
              <a:rPr lang="en-US" sz="2800" dirty="0">
                <a:effectLst/>
                <a:latin typeface="Times New Roman" panose="02020603050405020304" pitchFamily="18" charset="0"/>
                <a:ea typeface="Times New Roman" panose="02020603050405020304" pitchFamily="18" charset="0"/>
              </a:rPr>
            </a:br>
            <a:r>
              <a:rPr lang="en-US" sz="2800" dirty="0">
                <a:effectLst/>
                <a:latin typeface="Times New Roman" panose="02020603050405020304" pitchFamily="18" charset="0"/>
                <a:ea typeface="Times New Roman" panose="02020603050405020304" pitchFamily="18" charset="0"/>
              </a:rPr>
              <a:t>                 </a:t>
            </a:r>
          </a:p>
        </p:txBody>
      </p:sp>
      <p:sp>
        <p:nvSpPr>
          <p:cNvPr id="4" name="TextBox 3">
            <a:extLst>
              <a:ext uri="{FF2B5EF4-FFF2-40B4-BE49-F238E27FC236}">
                <a16:creationId xmlns:a16="http://schemas.microsoft.com/office/drawing/2014/main" id="{8B4F8961-B82B-4EE5-B55D-3D44F237FC1D}"/>
              </a:ext>
            </a:extLst>
          </p:cNvPr>
          <p:cNvSpPr txBox="1"/>
          <p:nvPr/>
        </p:nvSpPr>
        <p:spPr>
          <a:xfrm>
            <a:off x="2936810" y="3665672"/>
            <a:ext cx="6097554" cy="1446550"/>
          </a:xfrm>
          <a:prstGeom prst="rect">
            <a:avLst/>
          </a:prstGeom>
          <a:noFill/>
        </p:spPr>
        <p:txBody>
          <a:bodyPr wrap="square">
            <a:spAutoFit/>
          </a:bodyPr>
          <a:lstStyle/>
          <a:p>
            <a:r>
              <a:rPr lang="en-US" sz="1050" dirty="0">
                <a:effectLst/>
                <a:latin typeface="Times New Roman" panose="02020603050405020304" pitchFamily="18" charset="0"/>
                <a:ea typeface="Times New Roman" panose="02020603050405020304" pitchFamily="18" charset="0"/>
              </a:rPr>
              <a:t> </a:t>
            </a:r>
            <a:r>
              <a:rPr lang="en-US" sz="4400" u="sng" dirty="0">
                <a:effectLst/>
                <a:latin typeface="Times New Roman" panose="02020603050405020304" pitchFamily="18" charset="0"/>
                <a:ea typeface="Times New Roman" panose="02020603050405020304" pitchFamily="18" charset="0"/>
                <a:cs typeface="Courier New" panose="02070309020205020404" pitchFamily="49" charset="0"/>
              </a:rPr>
              <a:t>175 – 100 </a:t>
            </a:r>
            <a:r>
              <a:rPr lang="en-US" sz="4400" dirty="0">
                <a:latin typeface="Times New Roman" panose="02020603050405020304" pitchFamily="18" charset="0"/>
                <a:ea typeface="Times New Roman" panose="02020603050405020304" pitchFamily="18" charset="0"/>
                <a:cs typeface="Courier New" panose="02070309020205020404" pitchFamily="49" charset="0"/>
              </a:rPr>
              <a:t>  X 100 </a:t>
            </a:r>
            <a:r>
              <a:rPr lang="en-US" sz="4400" dirty="0">
                <a:effectLst/>
                <a:latin typeface="Times New Roman" panose="02020603050405020304" pitchFamily="18" charset="0"/>
                <a:ea typeface="Times New Roman" panose="02020603050405020304" pitchFamily="18" charset="0"/>
                <a:cs typeface="Courier New" panose="02070309020205020404" pitchFamily="49" charset="0"/>
              </a:rPr>
              <a:t>=  </a:t>
            </a:r>
            <a: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75%</a:t>
            </a:r>
            <a:b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br>
            <a: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     </a:t>
            </a:r>
            <a:r>
              <a:rPr lang="en-US" sz="4400" dirty="0">
                <a:effectLst/>
                <a:latin typeface="Times New Roman" panose="02020603050405020304" pitchFamily="18" charset="0"/>
                <a:ea typeface="Times New Roman" panose="02020603050405020304" pitchFamily="18" charset="0"/>
                <a:cs typeface="Courier New" panose="02070309020205020404" pitchFamily="49" charset="0"/>
              </a:rPr>
              <a:t>100</a:t>
            </a:r>
            <a:endParaRPr lang="en-US" sz="4400" dirty="0"/>
          </a:p>
        </p:txBody>
      </p:sp>
    </p:spTree>
    <p:extLst>
      <p:ext uri="{BB962C8B-B14F-4D97-AF65-F5344CB8AC3E}">
        <p14:creationId xmlns:p14="http://schemas.microsoft.com/office/powerpoint/2010/main" val="226221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627149" y="1017037"/>
            <a:ext cx="10135267" cy="4991877"/>
          </a:xfrm>
        </p:spPr>
        <p:txBody>
          <a:bodyPr>
            <a:normAutofit fontScale="90000"/>
          </a:bodyPr>
          <a:lstStyle/>
          <a:p>
            <a:pPr marL="0" marR="0">
              <a:spcBef>
                <a:spcPts val="0"/>
              </a:spcBef>
              <a:spcAft>
                <a:spcPts val="0"/>
              </a:spcAft>
              <a:tabLst>
                <a:tab pos="209550" algn="l"/>
                <a:tab pos="558800" algn="l"/>
              </a:tabLst>
            </a:pP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Price in Year 1:  $40/$40 * 100 = 100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latin typeface="Times New Roman" panose="02020603050405020304" pitchFamily="18" charset="0"/>
                <a:ea typeface="Times New Roman" panose="02020603050405020304" pitchFamily="18" charset="0"/>
                <a:cs typeface="Courier New" panose="02070309020205020404" pitchFamily="49" charset="0"/>
              </a:rPr>
              <a:t>Price in Y</a:t>
            </a: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ear 2:  $50/$40 * 100 = 125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Price in Year 3:  $70/$40 * 100 = 175</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What is the percent change in price between year 2 and 3?</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96460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925728" y="522515"/>
            <a:ext cx="10135267" cy="3013788"/>
          </a:xfrm>
        </p:spPr>
        <p:txBody>
          <a:bodyPr>
            <a:normAutofit fontScale="90000"/>
          </a:bodyPr>
          <a:lstStyle/>
          <a:p>
            <a:pPr marL="0" marR="0">
              <a:spcBef>
                <a:spcPts val="0"/>
              </a:spcBef>
              <a:spcAft>
                <a:spcPts val="0"/>
              </a:spcAft>
              <a:tabLst>
                <a:tab pos="209550" algn="l"/>
                <a:tab pos="558800" algn="l"/>
              </a:tabLst>
            </a:pP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Year 1:  $50/$40 * 100 = 125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Year 3:  $70/$40 * 100 = 175    </a:t>
            </a:r>
            <a:br>
              <a:rPr lang="en-US" sz="2800" dirty="0">
                <a:effectLst/>
                <a:latin typeface="Times New Roman" panose="02020603050405020304" pitchFamily="18" charset="0"/>
                <a:ea typeface="Times New Roman" panose="02020603050405020304" pitchFamily="18" charset="0"/>
              </a:rPr>
            </a:br>
            <a:r>
              <a:rPr lang="en-US" sz="4800" dirty="0">
                <a:effectLst/>
                <a:latin typeface="Times New Roman" panose="02020603050405020304" pitchFamily="18" charset="0"/>
                <a:ea typeface="Times New Roman" panose="02020603050405020304" pitchFamily="18" charset="0"/>
                <a:cs typeface="Courier New" panose="02070309020205020404" pitchFamily="49" charset="0"/>
              </a:rPr>
              <a:t> </a:t>
            </a:r>
            <a:br>
              <a:rPr lang="en-US" sz="2800" dirty="0">
                <a:effectLst/>
                <a:latin typeface="Times New Roman" panose="02020603050405020304" pitchFamily="18" charset="0"/>
                <a:ea typeface="Times New Roman" panose="02020603050405020304" pitchFamily="18" charset="0"/>
              </a:rPr>
            </a:br>
            <a:endParaRPr lang="en-US" sz="2800" dirty="0">
              <a:solidFill>
                <a:srgbClr val="FF0000"/>
              </a:solidFill>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076ECAD2-1454-40D5-96B2-B78C22BB8D2A}"/>
              </a:ext>
            </a:extLst>
          </p:cNvPr>
          <p:cNvSpPr txBox="1"/>
          <p:nvPr/>
        </p:nvSpPr>
        <p:spPr>
          <a:xfrm>
            <a:off x="2621902" y="3143158"/>
            <a:ext cx="7177573" cy="2800767"/>
          </a:xfrm>
          <a:prstGeom prst="rect">
            <a:avLst/>
          </a:prstGeom>
          <a:noFill/>
        </p:spPr>
        <p:txBody>
          <a:bodyPr wrap="square">
            <a:spAutoFit/>
          </a:bodyPr>
          <a:lstStyle/>
          <a:p>
            <a:r>
              <a:rPr lang="en-US" sz="4400" dirty="0">
                <a:effectLst/>
                <a:latin typeface="Times New Roman" panose="02020603050405020304" pitchFamily="18" charset="0"/>
                <a:ea typeface="Times New Roman" panose="02020603050405020304" pitchFamily="18" charset="0"/>
              </a:rPr>
              <a:t> </a:t>
            </a:r>
            <a:r>
              <a:rPr lang="en-US" sz="4400" u="sng" dirty="0">
                <a:effectLst/>
                <a:latin typeface="Times New Roman" panose="02020603050405020304" pitchFamily="18" charset="0"/>
                <a:ea typeface="Times New Roman" panose="02020603050405020304" pitchFamily="18" charset="0"/>
                <a:cs typeface="Courier New" panose="02070309020205020404" pitchFamily="49" charset="0"/>
              </a:rPr>
              <a:t>175 – 125 </a:t>
            </a:r>
            <a:r>
              <a:rPr lang="en-US" sz="4400" dirty="0">
                <a:latin typeface="Times New Roman" panose="02020603050405020304" pitchFamily="18" charset="0"/>
                <a:ea typeface="Times New Roman" panose="02020603050405020304" pitchFamily="18" charset="0"/>
                <a:cs typeface="Courier New" panose="02070309020205020404" pitchFamily="49" charset="0"/>
              </a:rPr>
              <a:t>  X 100 </a:t>
            </a:r>
            <a:r>
              <a:rPr lang="en-US" sz="4400" dirty="0">
                <a:effectLst/>
                <a:latin typeface="Times New Roman" panose="02020603050405020304" pitchFamily="18" charset="0"/>
                <a:ea typeface="Times New Roman" panose="02020603050405020304" pitchFamily="18" charset="0"/>
                <a:cs typeface="Courier New" panose="02070309020205020404" pitchFamily="49" charset="0"/>
              </a:rPr>
              <a:t>=  </a:t>
            </a:r>
            <a: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40%</a:t>
            </a:r>
            <a:b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br>
            <a:r>
              <a:rPr lang="en-US" sz="4400" dirty="0">
                <a:solidFill>
                  <a:srgbClr val="FF0000"/>
                </a:solidFill>
                <a:effectLst/>
                <a:latin typeface="Times New Roman" panose="02020603050405020304" pitchFamily="18" charset="0"/>
                <a:ea typeface="Times New Roman" panose="02020603050405020304" pitchFamily="18" charset="0"/>
                <a:cs typeface="Courier New" panose="02070309020205020404" pitchFamily="49" charset="0"/>
              </a:rPr>
              <a:t>		</a:t>
            </a:r>
            <a:r>
              <a:rPr lang="en-US" sz="4400" dirty="0">
                <a:effectLst/>
                <a:latin typeface="Times New Roman" panose="02020603050405020304" pitchFamily="18" charset="0"/>
                <a:ea typeface="Times New Roman" panose="02020603050405020304" pitchFamily="18" charset="0"/>
                <a:cs typeface="Courier New" panose="02070309020205020404" pitchFamily="49" charset="0"/>
              </a:rPr>
              <a:t>125</a:t>
            </a:r>
          </a:p>
          <a:p>
            <a:endParaRPr lang="en-US" sz="4400" dirty="0">
              <a:latin typeface="Times New Roman" panose="02020603050405020304" pitchFamily="18" charset="0"/>
              <a:cs typeface="Courier New" panose="02070309020205020404" pitchFamily="49" charset="0"/>
            </a:endParaRPr>
          </a:p>
          <a:p>
            <a:r>
              <a:rPr lang="en-US" sz="4400" dirty="0">
                <a:latin typeface="Times New Roman" panose="02020603050405020304" pitchFamily="18" charset="0"/>
                <a:cs typeface="Courier New" panose="02070309020205020404" pitchFamily="49" charset="0"/>
              </a:rPr>
              <a:t>               </a:t>
            </a:r>
            <a:r>
              <a:rPr lang="en-US" sz="4400" dirty="0">
                <a:solidFill>
                  <a:srgbClr val="FF0000"/>
                </a:solidFill>
                <a:latin typeface="Times New Roman" panose="02020603050405020304" pitchFamily="18" charset="0"/>
                <a:cs typeface="Courier New" panose="02070309020205020404" pitchFamily="49" charset="0"/>
              </a:rPr>
              <a:t>Not 50%</a:t>
            </a:r>
            <a:endParaRPr lang="en-US" sz="4400" dirty="0">
              <a:solidFill>
                <a:srgbClr val="FF0000"/>
              </a:solidFill>
            </a:endParaRPr>
          </a:p>
        </p:txBody>
      </p:sp>
    </p:spTree>
    <p:extLst>
      <p:ext uri="{BB962C8B-B14F-4D97-AF65-F5344CB8AC3E}">
        <p14:creationId xmlns:p14="http://schemas.microsoft.com/office/powerpoint/2010/main" val="244840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757778" y="1175657"/>
            <a:ext cx="10135267" cy="3853543"/>
          </a:xfrm>
        </p:spPr>
        <p:txBody>
          <a:bodyPr>
            <a:normAutofit fontScale="90000"/>
          </a:bodyPr>
          <a:lstStyle/>
          <a:p>
            <a:r>
              <a:rPr lang="en-US" sz="4800" dirty="0"/>
              <a:t>I often take practice math “worksheet” problems and divide them up into single questions, enlarge them and post them around the room.   The kids then have to get out of their seats to work them.   I don’t allow pictures and I do encourage discussion.</a:t>
            </a:r>
          </a:p>
        </p:txBody>
      </p:sp>
    </p:spTree>
    <p:extLst>
      <p:ext uri="{BB962C8B-B14F-4D97-AF65-F5344CB8AC3E}">
        <p14:creationId xmlns:p14="http://schemas.microsoft.com/office/powerpoint/2010/main" val="7183197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38D9DD6-01BF-4582-9057-17420528576D}"/>
              </a:ext>
            </a:extLst>
          </p:cNvPr>
          <p:cNvPicPr>
            <a:picLocks noChangeAspect="1"/>
          </p:cNvPicPr>
          <p:nvPr/>
        </p:nvPicPr>
        <p:blipFill>
          <a:blip r:embed="rId2"/>
          <a:stretch>
            <a:fillRect/>
          </a:stretch>
        </p:blipFill>
        <p:spPr>
          <a:xfrm>
            <a:off x="2681714" y="434824"/>
            <a:ext cx="5481862" cy="5697683"/>
          </a:xfrm>
          <a:prstGeom prst="rect">
            <a:avLst/>
          </a:prstGeom>
        </p:spPr>
      </p:pic>
    </p:spTree>
    <p:extLst>
      <p:ext uri="{BB962C8B-B14F-4D97-AF65-F5344CB8AC3E}">
        <p14:creationId xmlns:p14="http://schemas.microsoft.com/office/powerpoint/2010/main" val="12459438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841753" y="2192693"/>
            <a:ext cx="10135267" cy="1660850"/>
          </a:xfrm>
        </p:spPr>
        <p:txBody>
          <a:bodyPr>
            <a:normAutofit/>
          </a:bodyPr>
          <a:lstStyle/>
          <a:p>
            <a:r>
              <a:rPr lang="en-US" sz="4800" dirty="0"/>
              <a:t>Disinflation: a reduction in the rate of inflation.</a:t>
            </a:r>
          </a:p>
        </p:txBody>
      </p:sp>
    </p:spTree>
    <p:extLst>
      <p:ext uri="{BB962C8B-B14F-4D97-AF65-F5344CB8AC3E}">
        <p14:creationId xmlns:p14="http://schemas.microsoft.com/office/powerpoint/2010/main" val="13371776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761706" y="2577812"/>
            <a:ext cx="11034347" cy="851188"/>
          </a:xfrm>
        </p:spPr>
        <p:txBody>
          <a:bodyPr>
            <a:normAutofit/>
          </a:bodyPr>
          <a:lstStyle/>
          <a:p>
            <a:r>
              <a:rPr lang="en-US" sz="4800" dirty="0"/>
              <a:t>CPI Shortcomings:</a:t>
            </a:r>
          </a:p>
        </p:txBody>
      </p:sp>
    </p:spTree>
    <p:extLst>
      <p:ext uri="{BB962C8B-B14F-4D97-AF65-F5344CB8AC3E}">
        <p14:creationId xmlns:p14="http://schemas.microsoft.com/office/powerpoint/2010/main" val="987231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649739" y="1371599"/>
            <a:ext cx="11034347" cy="3074437"/>
          </a:xfrm>
        </p:spPr>
        <p:txBody>
          <a:bodyPr>
            <a:normAutofit fontScale="90000"/>
          </a:bodyPr>
          <a:lstStyle/>
          <a:p>
            <a:pPr marL="0" marR="0">
              <a:spcBef>
                <a:spcPts val="0"/>
              </a:spcBef>
              <a:spcAft>
                <a:spcPts val="0"/>
              </a:spcAft>
              <a:tabLst>
                <a:tab pos="209550" algn="l"/>
                <a:tab pos="558800" algn="l"/>
              </a:tabLst>
            </a:pPr>
            <a:r>
              <a:rPr lang="en-US" sz="4800" dirty="0"/>
              <a:t>Substitution Bias: </a:t>
            </a:r>
            <a:br>
              <a:rPr lang="en-US" sz="4800" dirty="0"/>
            </a:br>
            <a:r>
              <a:rPr lang="en-US" sz="4800" dirty="0">
                <a:effectLst/>
                <a:ea typeface="Times New Roman" panose="02020603050405020304" pitchFamily="18" charset="0"/>
                <a:cs typeface="Courier New" panose="02070309020205020404" pitchFamily="49" charset="0"/>
              </a:rPr>
              <a:t>Prices do not change uniformly.   If the price of apples goes up we will substitute oranges.   The CPI is weighted and does not account for this change until the weights are changed.</a:t>
            </a:r>
            <a:endParaRPr lang="en-US" sz="4800" dirty="0"/>
          </a:p>
        </p:txBody>
      </p:sp>
    </p:spTree>
    <p:extLst>
      <p:ext uri="{BB962C8B-B14F-4D97-AF65-F5344CB8AC3E}">
        <p14:creationId xmlns:p14="http://schemas.microsoft.com/office/powerpoint/2010/main" val="14238737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724384" y="1744825"/>
            <a:ext cx="11034347" cy="2076060"/>
          </a:xfrm>
        </p:spPr>
        <p:txBody>
          <a:bodyPr>
            <a:normAutofit/>
          </a:bodyPr>
          <a:lstStyle/>
          <a:p>
            <a:pPr marL="0" marR="0">
              <a:spcBef>
                <a:spcPts val="0"/>
              </a:spcBef>
              <a:spcAft>
                <a:spcPts val="0"/>
              </a:spcAft>
              <a:tabLst>
                <a:tab pos="209550" algn="l"/>
                <a:tab pos="558800" algn="l"/>
              </a:tabLst>
            </a:pPr>
            <a:r>
              <a:rPr lang="en-US" sz="4400" dirty="0">
                <a:effectLst/>
                <a:ea typeface="Times New Roman" panose="02020603050405020304" pitchFamily="18" charset="0"/>
                <a:cs typeface="Courier New" panose="02070309020205020404" pitchFamily="49" charset="0"/>
              </a:rPr>
              <a:t>The introduction of new goods gives us access to new goods which reduces the cost of maintaining the same quality of life. </a:t>
            </a:r>
            <a:endParaRPr lang="en-US" sz="4400" dirty="0"/>
          </a:p>
        </p:txBody>
      </p:sp>
    </p:spTree>
    <p:extLst>
      <p:ext uri="{BB962C8B-B14F-4D97-AF65-F5344CB8AC3E}">
        <p14:creationId xmlns:p14="http://schemas.microsoft.com/office/powerpoint/2010/main" val="130808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799492" y="2321169"/>
            <a:ext cx="8399585" cy="1194610"/>
          </a:xfrm>
        </p:spPr>
        <p:txBody>
          <a:bodyPr>
            <a:normAutofit/>
          </a:bodyPr>
          <a:lstStyle/>
          <a:p>
            <a:r>
              <a:rPr lang="en-US" dirty="0"/>
              <a:t>Price Indices and Inflation</a:t>
            </a:r>
          </a:p>
        </p:txBody>
      </p:sp>
    </p:spTree>
    <p:extLst>
      <p:ext uri="{BB962C8B-B14F-4D97-AF65-F5344CB8AC3E}">
        <p14:creationId xmlns:p14="http://schemas.microsoft.com/office/powerpoint/2010/main" val="33447665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677731" y="2258009"/>
            <a:ext cx="11034347" cy="2076060"/>
          </a:xfrm>
        </p:spPr>
        <p:txBody>
          <a:bodyPr>
            <a:noAutofit/>
          </a:bodyPr>
          <a:lstStyle/>
          <a:p>
            <a:pPr marL="0" marR="0">
              <a:spcBef>
                <a:spcPts val="0"/>
              </a:spcBef>
              <a:spcAft>
                <a:spcPts val="0"/>
              </a:spcAft>
              <a:tabLst>
                <a:tab pos="209550" algn="l"/>
                <a:tab pos="558800" algn="l"/>
              </a:tabLst>
            </a:pPr>
            <a:r>
              <a:rPr lang="en-US" sz="4400" dirty="0">
                <a:effectLst/>
                <a:ea typeface="Times New Roman" panose="02020603050405020304" pitchFamily="18" charset="0"/>
                <a:cs typeface="Courier New" panose="02070309020205020404" pitchFamily="49" charset="0"/>
              </a:rPr>
              <a:t>In both cases, the CPI will overstate inflation.   If we are able to purchase different or better goods then the effects of inflation are not as great.</a:t>
            </a:r>
            <a:endParaRPr lang="en-US" sz="4400" dirty="0"/>
          </a:p>
        </p:txBody>
      </p:sp>
    </p:spTree>
    <p:extLst>
      <p:ext uri="{BB962C8B-B14F-4D97-AF65-F5344CB8AC3E}">
        <p14:creationId xmlns:p14="http://schemas.microsoft.com/office/powerpoint/2010/main" val="34427507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659069" y="2379305"/>
            <a:ext cx="11034347" cy="760445"/>
          </a:xfrm>
        </p:spPr>
        <p:txBody>
          <a:bodyPr>
            <a:noAutofit/>
          </a:bodyPr>
          <a:lstStyle/>
          <a:p>
            <a:pPr marL="0" marR="0">
              <a:spcBef>
                <a:spcPts val="0"/>
              </a:spcBef>
              <a:spcAft>
                <a:spcPts val="0"/>
              </a:spcAft>
              <a:tabLst>
                <a:tab pos="209550" algn="l"/>
                <a:tab pos="558800" algn="l"/>
              </a:tabLst>
            </a:pPr>
            <a:r>
              <a:rPr lang="en-US" sz="4400" dirty="0">
                <a:effectLst/>
                <a:ea typeface="Times New Roman" panose="02020603050405020304" pitchFamily="18" charset="0"/>
                <a:cs typeface="Courier New" panose="02070309020205020404" pitchFamily="49" charset="0"/>
              </a:rPr>
              <a:t>Unexpected inflation hurts people differently.</a:t>
            </a:r>
            <a:endParaRPr lang="en-US" sz="4400" dirty="0"/>
          </a:p>
        </p:txBody>
      </p:sp>
    </p:spTree>
    <p:extLst>
      <p:ext uri="{BB962C8B-B14F-4D97-AF65-F5344CB8AC3E}">
        <p14:creationId xmlns:p14="http://schemas.microsoft.com/office/powerpoint/2010/main" val="18191562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562877"/>
            <a:ext cx="11034347" cy="830425"/>
          </a:xfrm>
        </p:spPr>
        <p:txBody>
          <a:bodyPr>
            <a:noAutofit/>
          </a:bodyPr>
          <a:lstStyle/>
          <a:p>
            <a:pPr marL="0" marR="0">
              <a:spcBef>
                <a:spcPts val="0"/>
              </a:spcBef>
              <a:spcAft>
                <a:spcPts val="0"/>
              </a:spcAft>
              <a:tabLst>
                <a:tab pos="209550" algn="l"/>
                <a:tab pos="558800" algn="l"/>
              </a:tabLst>
            </a:pPr>
            <a:r>
              <a:rPr lang="en-US" sz="4400" dirty="0">
                <a:effectLst/>
                <a:ea typeface="Times New Roman" panose="02020603050405020304" pitchFamily="18" charset="0"/>
                <a:cs typeface="Courier New" panose="02070309020205020404" pitchFamily="49" charset="0"/>
              </a:rPr>
              <a:t>Savers are hurt.  </a:t>
            </a:r>
            <a:endParaRPr lang="en-US" sz="4400" dirty="0"/>
          </a:p>
        </p:txBody>
      </p:sp>
      <p:sp>
        <p:nvSpPr>
          <p:cNvPr id="4" name="TextBox 3">
            <a:extLst>
              <a:ext uri="{FF2B5EF4-FFF2-40B4-BE49-F238E27FC236}">
                <a16:creationId xmlns:a16="http://schemas.microsoft.com/office/drawing/2014/main" id="{7E6B95F7-1BE9-4BEE-A1F1-3C16038AEBD4}"/>
              </a:ext>
            </a:extLst>
          </p:cNvPr>
          <p:cNvSpPr txBox="1"/>
          <p:nvPr/>
        </p:nvSpPr>
        <p:spPr>
          <a:xfrm>
            <a:off x="662473" y="2599158"/>
            <a:ext cx="11034346" cy="2800767"/>
          </a:xfrm>
          <a:prstGeom prst="rect">
            <a:avLst/>
          </a:prstGeom>
          <a:noFill/>
        </p:spPr>
        <p:txBody>
          <a:bodyPr wrap="square">
            <a:spAutoFit/>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Courier New" panose="02070309020205020404" pitchFamily="49" charset="0"/>
              </a:rPr>
              <a:t>Imagine you have $20,000 saved to purchase a new car.   You show up at the dealer only to find that a 5% inflation rate has increased the price of the car to $21,000. </a:t>
            </a:r>
            <a:endParaRPr lang="en-US" dirty="0"/>
          </a:p>
        </p:txBody>
      </p:sp>
    </p:spTree>
    <p:extLst>
      <p:ext uri="{BB962C8B-B14F-4D97-AF65-F5344CB8AC3E}">
        <p14:creationId xmlns:p14="http://schemas.microsoft.com/office/powerpoint/2010/main" val="279809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578826" y="1324946"/>
            <a:ext cx="11034347" cy="881743"/>
          </a:xfrm>
        </p:spPr>
        <p:txBody>
          <a:bodyPr>
            <a:noAutofit/>
          </a:bodyPr>
          <a:lstStyle/>
          <a:p>
            <a:pPr marL="0" marR="0">
              <a:spcBef>
                <a:spcPts val="0"/>
              </a:spcBef>
              <a:spcAft>
                <a:spcPts val="0"/>
              </a:spcAft>
              <a:tabLst>
                <a:tab pos="209550" algn="l"/>
                <a:tab pos="558800" algn="l"/>
              </a:tabLst>
            </a:pPr>
            <a:r>
              <a:rPr lang="en-US" sz="4400" dirty="0">
                <a:ea typeface="Times New Roman" panose="02020603050405020304" pitchFamily="18" charset="0"/>
                <a:cs typeface="Courier New" panose="02070309020205020404" pitchFamily="49" charset="0"/>
              </a:rPr>
              <a:t>Borrowers</a:t>
            </a:r>
            <a:r>
              <a:rPr lang="en-US" sz="4400" dirty="0">
                <a:effectLst/>
                <a:ea typeface="Times New Roman" panose="02020603050405020304" pitchFamily="18" charset="0"/>
                <a:cs typeface="Courier New" panose="02070309020205020404" pitchFamily="49" charset="0"/>
              </a:rPr>
              <a:t> are helped.  </a:t>
            </a:r>
            <a:endParaRPr lang="en-US" sz="4400" dirty="0"/>
          </a:p>
        </p:txBody>
      </p:sp>
      <p:sp>
        <p:nvSpPr>
          <p:cNvPr id="4" name="TextBox 3">
            <a:extLst>
              <a:ext uri="{FF2B5EF4-FFF2-40B4-BE49-F238E27FC236}">
                <a16:creationId xmlns:a16="http://schemas.microsoft.com/office/drawing/2014/main" id="{944EA036-0286-4046-9611-44DE0F51E3F6}"/>
              </a:ext>
            </a:extLst>
          </p:cNvPr>
          <p:cNvSpPr txBox="1"/>
          <p:nvPr/>
        </p:nvSpPr>
        <p:spPr>
          <a:xfrm>
            <a:off x="410547" y="2563210"/>
            <a:ext cx="11523305" cy="3477875"/>
          </a:xfrm>
          <a:prstGeom prst="rect">
            <a:avLst/>
          </a:prstGeom>
          <a:noFill/>
        </p:spPr>
        <p:txBody>
          <a:bodyPr wrap="square">
            <a:spAutoFit/>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Courier New" panose="02070309020205020404" pitchFamily="49" charset="0"/>
              </a:rPr>
              <a:t>If you borrow $20,000 to purchase a new car today.  You will then pay that money back over the next 7 years.   With unexpected inflation, you are paying back that loan, with dollars that are not worth as much as when you borrowed the money. </a:t>
            </a:r>
            <a:endParaRPr lang="en-US" dirty="0"/>
          </a:p>
        </p:txBody>
      </p:sp>
    </p:spTree>
    <p:extLst>
      <p:ext uri="{BB962C8B-B14F-4D97-AF65-F5344CB8AC3E}">
        <p14:creationId xmlns:p14="http://schemas.microsoft.com/office/powerpoint/2010/main" val="329175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690793" y="1530221"/>
            <a:ext cx="11034347" cy="779106"/>
          </a:xfrm>
        </p:spPr>
        <p:txBody>
          <a:bodyPr>
            <a:noAutofit/>
          </a:bodyPr>
          <a:lstStyle/>
          <a:p>
            <a:pPr marL="0" marR="0">
              <a:spcBef>
                <a:spcPts val="0"/>
              </a:spcBef>
              <a:spcAft>
                <a:spcPts val="0"/>
              </a:spcAft>
              <a:tabLst>
                <a:tab pos="209550" algn="l"/>
                <a:tab pos="558800" algn="l"/>
              </a:tabLst>
            </a:pPr>
            <a:r>
              <a:rPr lang="en-US" sz="4400" dirty="0">
                <a:ea typeface="Times New Roman" panose="02020603050405020304" pitchFamily="18" charset="0"/>
                <a:cs typeface="Courier New" panose="02070309020205020404" pitchFamily="49" charset="0"/>
              </a:rPr>
              <a:t>Lenders </a:t>
            </a:r>
            <a:r>
              <a:rPr lang="en-US" sz="4400" dirty="0">
                <a:effectLst/>
                <a:ea typeface="Times New Roman" panose="02020603050405020304" pitchFamily="18" charset="0"/>
                <a:cs typeface="Courier New" panose="02070309020205020404" pitchFamily="49" charset="0"/>
              </a:rPr>
              <a:t>are hurt.  </a:t>
            </a:r>
            <a:endParaRPr lang="en-US" sz="4400" dirty="0"/>
          </a:p>
        </p:txBody>
      </p:sp>
      <p:sp>
        <p:nvSpPr>
          <p:cNvPr id="4" name="TextBox 3">
            <a:extLst>
              <a:ext uri="{FF2B5EF4-FFF2-40B4-BE49-F238E27FC236}">
                <a16:creationId xmlns:a16="http://schemas.microsoft.com/office/drawing/2014/main" id="{B1290713-4A93-427C-B04C-32C5C4F81C63}"/>
              </a:ext>
            </a:extLst>
          </p:cNvPr>
          <p:cNvSpPr txBox="1"/>
          <p:nvPr/>
        </p:nvSpPr>
        <p:spPr>
          <a:xfrm>
            <a:off x="1156995" y="2669777"/>
            <a:ext cx="10400195" cy="2123658"/>
          </a:xfrm>
          <a:prstGeom prst="rect">
            <a:avLst/>
          </a:prstGeom>
          <a:noFill/>
        </p:spPr>
        <p:txBody>
          <a:bodyPr wrap="square">
            <a:spAutoFit/>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Courier New" panose="02070309020205020404" pitchFamily="49" charset="0"/>
              </a:rPr>
              <a:t>They lend the money out and are then paid with dollars that are not worth as much as when they lent out the money. </a:t>
            </a:r>
            <a:endParaRPr lang="en-US" dirty="0"/>
          </a:p>
        </p:txBody>
      </p:sp>
    </p:spTree>
    <p:extLst>
      <p:ext uri="{BB962C8B-B14F-4D97-AF65-F5344CB8AC3E}">
        <p14:creationId xmlns:p14="http://schemas.microsoft.com/office/powerpoint/2010/main" val="190102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009E8-7934-4EF6-8509-3E7A8B285CCD}"/>
              </a:ext>
            </a:extLst>
          </p:cNvPr>
          <p:cNvSpPr>
            <a:spLocks noGrp="1"/>
          </p:cNvSpPr>
          <p:nvPr>
            <p:ph type="title"/>
          </p:nvPr>
        </p:nvSpPr>
        <p:spPr>
          <a:xfrm>
            <a:off x="838200" y="221381"/>
            <a:ext cx="10515600" cy="975335"/>
          </a:xfrm>
        </p:spPr>
        <p:txBody>
          <a:bodyPr>
            <a:normAutofit/>
          </a:bodyPr>
          <a:lstStyle/>
          <a:p>
            <a:pPr algn="ctr"/>
            <a:r>
              <a:rPr lang="en-US" sz="5400" b="1" dirty="0"/>
              <a:t>Summary?</a:t>
            </a:r>
          </a:p>
        </p:txBody>
      </p:sp>
      <p:sp>
        <p:nvSpPr>
          <p:cNvPr id="3" name="Content Placeholder 2">
            <a:extLst>
              <a:ext uri="{FF2B5EF4-FFF2-40B4-BE49-F238E27FC236}">
                <a16:creationId xmlns:a16="http://schemas.microsoft.com/office/drawing/2014/main" id="{F7FCA098-94F9-4D11-BA3D-63E5EA44D68E}"/>
              </a:ext>
            </a:extLst>
          </p:cNvPr>
          <p:cNvSpPr>
            <a:spLocks noGrp="1"/>
          </p:cNvSpPr>
          <p:nvPr>
            <p:ph idx="1"/>
          </p:nvPr>
        </p:nvSpPr>
        <p:spPr>
          <a:xfrm>
            <a:off x="545123" y="1337369"/>
            <a:ext cx="11101754" cy="4351338"/>
          </a:xfrm>
        </p:spPr>
        <p:txBody>
          <a:bodyPr>
            <a:noAutofit/>
          </a:bodyPr>
          <a:lstStyle/>
          <a:p>
            <a:r>
              <a:rPr lang="en-US" sz="4400" dirty="0">
                <a:latin typeface="+mj-lt"/>
              </a:rPr>
              <a:t>Macroeconomics is all about two main “problems” in an economy.   Unemployment and inflation.   </a:t>
            </a:r>
          </a:p>
          <a:p>
            <a:r>
              <a:rPr lang="en-US" sz="4400" dirty="0">
                <a:latin typeface="+mj-lt"/>
              </a:rPr>
              <a:t>To fully understand the economy, you must know what inflation is, how to calculate it.</a:t>
            </a:r>
          </a:p>
          <a:p>
            <a:r>
              <a:rPr lang="en-US" sz="4800" dirty="0">
                <a:latin typeface="+mj-lt"/>
              </a:rPr>
              <a:t>Student need to understand it when you start applying it with the AS/AD model.</a:t>
            </a:r>
          </a:p>
          <a:p>
            <a:endParaRPr lang="en-US" sz="2800" dirty="0"/>
          </a:p>
        </p:txBody>
      </p:sp>
    </p:spTree>
    <p:extLst>
      <p:ext uri="{BB962C8B-B14F-4D97-AF65-F5344CB8AC3E}">
        <p14:creationId xmlns:p14="http://schemas.microsoft.com/office/powerpoint/2010/main" val="40909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661269" y="1743740"/>
            <a:ext cx="8399585" cy="2399360"/>
          </a:xfrm>
        </p:spPr>
        <p:txBody>
          <a:bodyPr>
            <a:normAutofit fontScale="90000"/>
          </a:bodyPr>
          <a:lstStyle/>
          <a:p>
            <a:r>
              <a:rPr lang="en-US" dirty="0">
                <a:hlinkClick r:id="rId2"/>
              </a:rPr>
              <a:t>AP Macro CED</a:t>
            </a:r>
            <a:br>
              <a:rPr lang="en-US" dirty="0"/>
            </a:br>
            <a:br>
              <a:rPr lang="en-US" dirty="0"/>
            </a:br>
            <a:r>
              <a:rPr lang="en-US" dirty="0"/>
              <a:t>Topic 2.4 and 2.5</a:t>
            </a:r>
          </a:p>
        </p:txBody>
      </p:sp>
    </p:spTree>
    <p:extLst>
      <p:ext uri="{BB962C8B-B14F-4D97-AF65-F5344CB8AC3E}">
        <p14:creationId xmlns:p14="http://schemas.microsoft.com/office/powerpoint/2010/main" val="2064642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009E8-7934-4EF6-8509-3E7A8B285CCD}"/>
              </a:ext>
            </a:extLst>
          </p:cNvPr>
          <p:cNvSpPr>
            <a:spLocks noGrp="1"/>
          </p:cNvSpPr>
          <p:nvPr>
            <p:ph type="title"/>
          </p:nvPr>
        </p:nvSpPr>
        <p:spPr>
          <a:xfrm>
            <a:off x="838200" y="221381"/>
            <a:ext cx="10515600" cy="975335"/>
          </a:xfrm>
        </p:spPr>
        <p:txBody>
          <a:bodyPr>
            <a:normAutofit/>
          </a:bodyPr>
          <a:lstStyle/>
          <a:p>
            <a:pPr algn="ctr"/>
            <a:r>
              <a:rPr lang="en-US" sz="5400" b="1" dirty="0"/>
              <a:t>Why?</a:t>
            </a:r>
          </a:p>
        </p:txBody>
      </p:sp>
      <p:sp>
        <p:nvSpPr>
          <p:cNvPr id="3" name="Content Placeholder 2">
            <a:extLst>
              <a:ext uri="{FF2B5EF4-FFF2-40B4-BE49-F238E27FC236}">
                <a16:creationId xmlns:a16="http://schemas.microsoft.com/office/drawing/2014/main" id="{F7FCA098-94F9-4D11-BA3D-63E5EA44D68E}"/>
              </a:ext>
            </a:extLst>
          </p:cNvPr>
          <p:cNvSpPr>
            <a:spLocks noGrp="1"/>
          </p:cNvSpPr>
          <p:nvPr>
            <p:ph idx="1"/>
          </p:nvPr>
        </p:nvSpPr>
        <p:spPr>
          <a:xfrm>
            <a:off x="307910" y="1337369"/>
            <a:ext cx="11569959" cy="4351338"/>
          </a:xfrm>
        </p:spPr>
        <p:txBody>
          <a:bodyPr>
            <a:noAutofit/>
          </a:bodyPr>
          <a:lstStyle/>
          <a:p>
            <a:r>
              <a:rPr lang="en-US" sz="4400" dirty="0"/>
              <a:t>Macroeconomics is all about two main “problems” in an economy.   Unemployment and inflation.   </a:t>
            </a:r>
          </a:p>
          <a:p>
            <a:r>
              <a:rPr lang="en-US" sz="4400" dirty="0"/>
              <a:t>To fully understand the economy, students must know what inflation is and how to calculate it.</a:t>
            </a:r>
          </a:p>
          <a:p>
            <a:r>
              <a:rPr lang="en-US" sz="4400" dirty="0"/>
              <a:t>Student need to understand it when they start applying it with the AS/AD model.</a:t>
            </a:r>
            <a:endParaRPr lang="en-US" sz="2800" dirty="0"/>
          </a:p>
        </p:txBody>
      </p:sp>
    </p:spTree>
    <p:extLst>
      <p:ext uri="{BB962C8B-B14F-4D97-AF65-F5344CB8AC3E}">
        <p14:creationId xmlns:p14="http://schemas.microsoft.com/office/powerpoint/2010/main" val="280324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50AF-36A7-46B2-9ACA-2B1681C62EAC}"/>
              </a:ext>
            </a:extLst>
          </p:cNvPr>
          <p:cNvSpPr>
            <a:spLocks noGrp="1"/>
          </p:cNvSpPr>
          <p:nvPr>
            <p:ph type="ctrTitle"/>
          </p:nvPr>
        </p:nvSpPr>
        <p:spPr>
          <a:xfrm>
            <a:off x="1189159" y="1763486"/>
            <a:ext cx="9426819" cy="2533440"/>
          </a:xfrm>
        </p:spPr>
        <p:txBody>
          <a:bodyPr>
            <a:normAutofit fontScale="90000"/>
          </a:bodyPr>
          <a:lstStyle/>
          <a:p>
            <a:r>
              <a:rPr lang="en-US" sz="4800" dirty="0"/>
              <a:t>If you go back to the simple circular flow model that shows a closed, private economy, you can show students how inflation occurs. </a:t>
            </a:r>
          </a:p>
        </p:txBody>
      </p:sp>
    </p:spTree>
    <p:extLst>
      <p:ext uri="{BB962C8B-B14F-4D97-AF65-F5344CB8AC3E}">
        <p14:creationId xmlns:p14="http://schemas.microsoft.com/office/powerpoint/2010/main" val="22916810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17909</TotalTime>
  <Words>2462</Words>
  <Application>Microsoft Office PowerPoint</Application>
  <PresentationFormat>Widescreen</PresentationFormat>
  <Paragraphs>291</Paragraphs>
  <Slides>65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Calibri</vt:lpstr>
      <vt:lpstr>Calibri Light</vt:lpstr>
      <vt:lpstr>Times New Roman</vt:lpstr>
      <vt:lpstr>Office Theme</vt:lpstr>
      <vt:lpstr>Gary N. Petmecky Parkview High School Lilburn, Ga</vt:lpstr>
      <vt:lpstr>Econedlink Fundamentals of A.P. Economics Webinar Series</vt:lpstr>
      <vt:lpstr>Econedlink AP Macroeconomics Collection</vt:lpstr>
      <vt:lpstr>Econedlink “Preparing for the A.P. Exam</vt:lpstr>
      <vt:lpstr>Econedlink AP Microeconomics Collection</vt:lpstr>
      <vt:lpstr>Price Indices and Inflation</vt:lpstr>
      <vt:lpstr>AP Macro CED  Topic 2.4 and 2.5</vt:lpstr>
      <vt:lpstr>Why?</vt:lpstr>
      <vt:lpstr>If you go back to the simple circular flow model that shows a closed, private economy, you can show students how inflation occurs. </vt:lpstr>
      <vt:lpstr>PowerPoint Presentation</vt:lpstr>
      <vt:lpstr>PowerPoint Presentation</vt:lpstr>
      <vt:lpstr>Inflation: a general rise in prices and a fall of purchasing power.</vt:lpstr>
      <vt:lpstr>PowerPoint Presentation</vt:lpstr>
      <vt:lpstr> 1. Make three small Ziplock bags of identical rewards for each class.  I use various small candies. </vt:lpstr>
      <vt:lpstr> 2. Announce to the class that you have a bag of candy that you would like to auction off to the highest bidder.  The currency that will be used is popcorn seeds.</vt:lpstr>
      <vt:lpstr> 3. Auction off the bag of candy to the highest bidder.   Note that students will ask if they can combine their “money”.  I encourage this.  </vt:lpstr>
      <vt:lpstr> 5. Announce that you have second IDENTICAL bag of candy that you would like to auction off to the highest bidder.  </vt:lpstr>
      <vt:lpstr> 7. Auction off the second bag of candy to the highest bidder.   Since not everyone spent their money in the first round, and you gave more to the kids who didn’t win the first round you can usually count on a different group of kids will win this auction.</vt:lpstr>
      <vt:lpstr> 9. Announce that you have third, and final, IDENTICAL bag of candy that you would like to auction off to the highest bidder.  </vt:lpstr>
      <vt:lpstr> 11. Auction off the final bag of candy to the highest bidder.   </vt:lpstr>
      <vt:lpstr> 1. Discuss why the price of the candy went up each round.  Emphasize that the price of the candy went up even though each bag was identical in each round.</vt:lpstr>
      <vt:lpstr> 2. Discuss the concept that each round they got the same amount of candy, but the price was higher.    This sets up the concept of real v. nominal.</vt:lpstr>
      <vt:lpstr>Current Inflation Statistics from BLS</vt:lpstr>
      <vt:lpstr>PowerPoint Presentation</vt:lpstr>
      <vt:lpstr>PowerPoint Presentation</vt:lpstr>
      <vt:lpstr>PowerPoint Presentation</vt:lpstr>
      <vt:lpstr>Econedlink has two activities you can use.  I am not going to go through these because they are presented on their site.  What Causes Inflation?  What Does a Dollar Really Buy?</vt:lpstr>
      <vt:lpstr>Consumer Price Index: measures the change in prices paid by consumers for goods and services.</vt:lpstr>
      <vt:lpstr>The CPI measures the change in income needed in order to maintain the same standard of living over time under a new set of prices compared to the original set up prices. </vt:lpstr>
      <vt:lpstr>Students must know how to calculate CPI.</vt:lpstr>
      <vt:lpstr>CPI = Price of market basket in a given year     X 100               Price of the SAME basket in the base year</vt:lpstr>
      <vt:lpstr>PowerPoint Presentation</vt:lpstr>
      <vt:lpstr>PowerPoint Presentation</vt:lpstr>
      <vt:lpstr>Given that year 1 is the base year, what is the CPI for the base year?  </vt:lpstr>
      <vt:lpstr>PowerPoint Presentation</vt:lpstr>
      <vt:lpstr>CPI =  (price of market basket in given year/price of same basket in the base year ) X 100</vt:lpstr>
      <vt:lpstr>CPI for Year 1:  $40/$40 * 100 = 100   </vt:lpstr>
      <vt:lpstr>In the base year the index will always be 100.      If quantities change between years, you would not be looking at the same basket. </vt:lpstr>
      <vt:lpstr>Given the market basket price in year 1 (the base year) is $40 and the market basket price in year 2 is $50, what is the CPI for year 2?</vt:lpstr>
      <vt:lpstr>PowerPoint Presentation</vt:lpstr>
      <vt:lpstr>CPI =  (price of market basket in given year/price of same basket in the base year ) X 100</vt:lpstr>
      <vt:lpstr>CPI for Year 1:  $50/$40 * 100 = 125</vt:lpstr>
      <vt:lpstr>What does a CPI of 125% mean?</vt:lpstr>
      <vt:lpstr>CPI for Year 1:  $50/$40 * 100 = 125  This means prices have gone up 25% since the base year.   In other words, a 25% inflation rate.</vt:lpstr>
      <vt:lpstr>Inflation Rate: the percent change in prices in a given period.</vt:lpstr>
      <vt:lpstr>Percent Change:  (Difference in two number/original number) X 100</vt:lpstr>
      <vt:lpstr>PowerPoint Presentation</vt:lpstr>
      <vt:lpstr>Price in Year 1:  $40/$40 * 100 = 100      Price in Year 2:  $50/$40 * 100 = 125       Price in Year 3:  $70/$40 * 100 = 175   What is the percent change in price between year 1 and 2?</vt:lpstr>
      <vt:lpstr>Year 1:  $40/$40 * 100 = 100      Year 2:  $50/$40 * 100 = 125  </vt:lpstr>
      <vt:lpstr>Price in Year 1:  $40/$40 * 100 = 100      Price in Year 2:  $50/$40 * 100 = 125       Price in Year 3:  $70/$40 * 100 = 175   What is the percent change in price between year 1 and 3?</vt:lpstr>
      <vt:lpstr>Year 1:  $40/$40 * 100 = 100      Year 3:  $70/$40 * 100 = 175                   </vt:lpstr>
      <vt:lpstr>Price in Year 1:  $40/$40 * 100 = 100      Price in Year 2:  $50/$40 * 100 = 125       Price in Year 3:  $70/$40 * 100 = 175   What is the percent change in price between year 2 and 3?</vt:lpstr>
      <vt:lpstr>Year 1:  $50/$40 * 100 = 125      Year 3:  $70/$40 * 100 = 175       </vt:lpstr>
      <vt:lpstr>I often take practice math “worksheet” problems and divide them up into single questions, enlarge them and post them around the room.   The kids then have to get out of their seats to work them.   I don’t allow pictures and I do encourage discussion.</vt:lpstr>
      <vt:lpstr>PowerPoint Presentation</vt:lpstr>
      <vt:lpstr>Disinflation: a reduction in the rate of inflation.</vt:lpstr>
      <vt:lpstr>CPI Shortcomings:</vt:lpstr>
      <vt:lpstr>Substitution Bias:  Prices do not change uniformly.   If the price of apples goes up we will substitute oranges.   The CPI is weighted and does not account for this change until the weights are changed.</vt:lpstr>
      <vt:lpstr>The introduction of new goods gives us access to new goods which reduces the cost of maintaining the same quality of life. </vt:lpstr>
      <vt:lpstr>In both cases, the CPI will overstate inflation.   If we are able to purchase different or better goods then the effects of inflation are not as great.</vt:lpstr>
      <vt:lpstr>Unexpected inflation hurts people differently.</vt:lpstr>
      <vt:lpstr>Savers are hurt.  </vt:lpstr>
      <vt:lpstr>Borrowers are helped.  </vt:lpstr>
      <vt:lpstr>Lenders are hurt.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Petmecky</dc:creator>
  <cp:lastModifiedBy>Gary Petmecky</cp:lastModifiedBy>
  <cp:revision>318</cp:revision>
  <cp:lastPrinted>2022-02-09T16:09:26Z</cp:lastPrinted>
  <dcterms:created xsi:type="dcterms:W3CDTF">2020-09-05T16:08:56Z</dcterms:created>
  <dcterms:modified xsi:type="dcterms:W3CDTF">2022-03-08T18:23:02Z</dcterms:modified>
</cp:coreProperties>
</file>