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337" r:id="rId3"/>
    <p:sldId id="265" r:id="rId4"/>
    <p:sldId id="326" r:id="rId5"/>
    <p:sldId id="266" r:id="rId6"/>
    <p:sldId id="267" r:id="rId7"/>
    <p:sldId id="258" r:id="rId8"/>
    <p:sldId id="259" r:id="rId9"/>
    <p:sldId id="260" r:id="rId10"/>
    <p:sldId id="261" r:id="rId11"/>
    <p:sldId id="262" r:id="rId12"/>
    <p:sldId id="329" r:id="rId13"/>
    <p:sldId id="309" r:id="rId14"/>
    <p:sldId id="288" r:id="rId15"/>
    <p:sldId id="275" r:id="rId16"/>
    <p:sldId id="331" r:id="rId17"/>
    <p:sldId id="287" r:id="rId18"/>
    <p:sldId id="263" r:id="rId19"/>
    <p:sldId id="264" r:id="rId20"/>
    <p:sldId id="274" r:id="rId21"/>
    <p:sldId id="330" r:id="rId22"/>
    <p:sldId id="334" r:id="rId23"/>
    <p:sldId id="279" r:id="rId24"/>
    <p:sldId id="269" r:id="rId25"/>
    <p:sldId id="268" r:id="rId26"/>
    <p:sldId id="270" r:id="rId27"/>
    <p:sldId id="271" r:id="rId28"/>
    <p:sldId id="272" r:id="rId29"/>
    <p:sldId id="280" r:id="rId30"/>
    <p:sldId id="281" r:id="rId31"/>
    <p:sldId id="283" r:id="rId32"/>
    <p:sldId id="33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00FF"/>
    <a:srgbClr val="E2173D"/>
    <a:srgbClr val="FF0000"/>
    <a:srgbClr val="FF0101"/>
    <a:srgbClr val="99C5FF"/>
    <a:srgbClr val="5705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86402"/>
  </p:normalViewPr>
  <p:slideViewPr>
    <p:cSldViewPr snapToGrid="0" snapToObjects="1">
      <p:cViewPr varScale="1">
        <p:scale>
          <a:sx n="128" d="100"/>
          <a:sy n="128" d="100"/>
        </p:scale>
        <p:origin x="696" y="176"/>
      </p:cViewPr>
      <p:guideLst/>
    </p:cSldViewPr>
  </p:slideViewPr>
  <p:outlineViewPr>
    <p:cViewPr>
      <p:scale>
        <a:sx n="33" d="100"/>
        <a:sy n="33" d="100"/>
      </p:scale>
      <p:origin x="0" y="-93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ndrewbell:Documents:Article%20Drafts:Shire%20PES:basic_model_cost_per_t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Cost</a:t>
            </a:r>
            <a:r>
              <a:rPr lang="en-US" baseline="0" dirty="0"/>
              <a:t> of avoided sediment</a:t>
            </a:r>
            <a:r>
              <a:rPr lang="en-US" dirty="0"/>
              <a:t> ($/ton)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Sheet1!$S$32</c:f>
              <c:strCache>
                <c:ptCount val="1"/>
                <c:pt idx="0">
                  <c:v>Max Price</c:v>
                </c:pt>
              </c:strCache>
            </c:strRef>
          </c:tx>
          <c:invertIfNegative val="0"/>
          <c:cat>
            <c:numRef>
              <c:f>Sheet1!$S$33:$S$58</c:f>
              <c:numCache>
                <c:formatCode>General</c:formatCode>
                <c:ptCount val="2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</c:numCache>
            </c:numRef>
          </c:cat>
          <c:val>
            <c:numRef>
              <c:f>Sheet1!$T$33:$T$58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15</c:v>
                </c:pt>
                <c:pt idx="3">
                  <c:v>69</c:v>
                </c:pt>
                <c:pt idx="4">
                  <c:v>131</c:v>
                </c:pt>
                <c:pt idx="5">
                  <c:v>202</c:v>
                </c:pt>
                <c:pt idx="6">
                  <c:v>207</c:v>
                </c:pt>
                <c:pt idx="7">
                  <c:v>126</c:v>
                </c:pt>
                <c:pt idx="8">
                  <c:v>98</c:v>
                </c:pt>
                <c:pt idx="9">
                  <c:v>57</c:v>
                </c:pt>
                <c:pt idx="10">
                  <c:v>30</c:v>
                </c:pt>
                <c:pt idx="11">
                  <c:v>29</c:v>
                </c:pt>
                <c:pt idx="12">
                  <c:v>24</c:v>
                </c:pt>
                <c:pt idx="13">
                  <c:v>3</c:v>
                </c:pt>
                <c:pt idx="14">
                  <c:v>5</c:v>
                </c:pt>
                <c:pt idx="15">
                  <c:v>6</c:v>
                </c:pt>
                <c:pt idx="16">
                  <c:v>2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CB-354E-9FA5-05EC1A79C2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0359368"/>
        <c:axId val="2088843464"/>
      </c:barChart>
      <c:catAx>
        <c:axId val="-2060359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88843464"/>
        <c:crosses val="autoZero"/>
        <c:auto val="1"/>
        <c:lblAlgn val="ctr"/>
        <c:lblOffset val="100"/>
        <c:noMultiLvlLbl val="0"/>
      </c:catAx>
      <c:valAx>
        <c:axId val="2088843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603593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4138-14C4-2A4C-A42D-4CC5C3D61732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C062-7DAB-1C4A-AB80-6F50F3C4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75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4138-14C4-2A4C-A42D-4CC5C3D61732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C062-7DAB-1C4A-AB80-6F50F3C4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2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4138-14C4-2A4C-A42D-4CC5C3D61732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C062-7DAB-1C4A-AB80-6F50F3C4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4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4138-14C4-2A4C-A42D-4CC5C3D61732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C062-7DAB-1C4A-AB80-6F50F3C4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32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4138-14C4-2A4C-A42D-4CC5C3D61732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C062-7DAB-1C4A-AB80-6F50F3C4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85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4138-14C4-2A4C-A42D-4CC5C3D61732}" type="datetimeFigureOut">
              <a:rPr lang="en-US" smtClean="0"/>
              <a:t>3/2/22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C062-7DAB-1C4A-AB80-6F50F3C4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08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4138-14C4-2A4C-A42D-4CC5C3D61732}" type="datetimeFigureOut">
              <a:rPr lang="en-US" smtClean="0"/>
              <a:t>3/2/22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C062-7DAB-1C4A-AB80-6F50F3C4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19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4138-14C4-2A4C-A42D-4CC5C3D61732}" type="datetimeFigureOut">
              <a:rPr lang="en-US" smtClean="0"/>
              <a:t>3/2/22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C062-7DAB-1C4A-AB80-6F50F3C4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41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4138-14C4-2A4C-A42D-4CC5C3D61732}" type="datetimeFigureOut">
              <a:rPr lang="en-US" smtClean="0"/>
              <a:t>3/2/22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C062-7DAB-1C4A-AB80-6F50F3C4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30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4138-14C4-2A4C-A42D-4CC5C3D61732}" type="datetimeFigureOut">
              <a:rPr lang="en-US" smtClean="0"/>
              <a:t>3/2/22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C062-7DAB-1C4A-AB80-6F50F3C4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4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4138-14C4-2A4C-A42D-4CC5C3D61732}" type="datetimeFigureOut">
              <a:rPr lang="en-US" smtClean="0"/>
              <a:t>3/2/22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C062-7DAB-1C4A-AB80-6F50F3C4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2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B4138-14C4-2A4C-A42D-4CC5C3D61732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C062-7DAB-1C4A-AB80-6F50F3C46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msds.tools/" TargetMode="Externa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65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7dj292f8lvy">
            <a:hlinkClick r:id="" action="ppaction://media"/>
            <a:extLst>
              <a:ext uri="{FF2B5EF4-FFF2-40B4-BE49-F238E27FC236}">
                <a16:creationId xmlns:a16="http://schemas.microsoft.com/office/drawing/2014/main" id="{7A81E832-2E7F-AB41-AD89-EC1E02CC30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3174" y="-1076099"/>
            <a:ext cx="9140825" cy="8498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7CF57F-EEAF-4B40-953A-E60543832022}"/>
              </a:ext>
            </a:extLst>
          </p:cNvPr>
          <p:cNvSpPr txBox="1"/>
          <p:nvPr/>
        </p:nvSpPr>
        <p:spPr>
          <a:xfrm>
            <a:off x="544285" y="2830285"/>
            <a:ext cx="8196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and pro-poor environmental development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2E5778-5D5F-9F41-823F-DA8CB0238D6B}"/>
              </a:ext>
            </a:extLst>
          </p:cNvPr>
          <p:cNvSpPr/>
          <p:nvPr/>
        </p:nvSpPr>
        <p:spPr>
          <a:xfrm>
            <a:off x="6455228" y="6074145"/>
            <a:ext cx="26887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i="1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77"/>
              </a:rPr>
              <a:t>Source: https://www.reddit.com/r/gaming/comments/69bwny/mariokart_psa_remember_to_always_push_b/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883FBD-5EB4-9742-A0D7-7469D2AA6692}"/>
              </a:ext>
            </a:extLst>
          </p:cNvPr>
          <p:cNvSpPr txBox="1"/>
          <p:nvPr/>
        </p:nvSpPr>
        <p:spPr>
          <a:xfrm>
            <a:off x="4495261" y="3471935"/>
            <a:ext cx="4147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Andrew Reid Bell, BU</a:t>
            </a:r>
          </a:p>
          <a:p>
            <a:r>
              <a:rPr lang="en-US" sz="2800" b="1" dirty="0">
                <a:latin typeface="Gill Sans MT" panose="020B0502020104020203" pitchFamily="34" charset="77"/>
              </a:rPr>
              <a:t>Mar 10, 2022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C19057-2977-0849-8F12-9307055CEC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4104" y="3597107"/>
            <a:ext cx="1563914" cy="7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7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CDD8B0-40DE-1346-8EF4-EC1CB51DE411}"/>
              </a:ext>
            </a:extLst>
          </p:cNvPr>
          <p:cNvSpPr txBox="1"/>
          <p:nvPr/>
        </p:nvSpPr>
        <p:spPr>
          <a:xfrm>
            <a:off x="881106" y="285367"/>
            <a:ext cx="664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Gill Sans MT"/>
                <a:cs typeface="Gill Sans MT"/>
              </a:rPr>
              <a:t>Rubberbanding</a:t>
            </a:r>
            <a:r>
              <a:rPr lang="en-US" sz="2800" b="1" dirty="0">
                <a:latin typeface="Gill Sans MT"/>
                <a:cs typeface="Gill Sans MT"/>
              </a:rPr>
              <a:t> in the Global South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8DF7DB-0E80-1C42-AFBD-965314859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43" t="44768" r="4321"/>
          <a:stretch/>
        </p:blipFill>
        <p:spPr>
          <a:xfrm>
            <a:off x="-13368" y="4736710"/>
            <a:ext cx="9157368" cy="21212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49C6BE-16E6-AE4F-86E7-CE7E48725170}"/>
              </a:ext>
            </a:extLst>
          </p:cNvPr>
          <p:cNvSpPr txBox="1"/>
          <p:nvPr/>
        </p:nvSpPr>
        <p:spPr>
          <a:xfrm>
            <a:off x="687384" y="1165726"/>
            <a:ext cx="77558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(Typically) weaker institutions and lower capacity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solidFill>
                  <a:srgbClr val="1600FF"/>
                </a:solidFill>
                <a:latin typeface="Gill Sans MT" panose="020B0502020104020203" pitchFamily="34" charset="77"/>
              </a:rPr>
              <a:t>However</a:t>
            </a:r>
            <a:r>
              <a:rPr lang="en-US" dirty="0">
                <a:latin typeface="Gill Sans MT" panose="020B0502020104020203" pitchFamily="34" charset="77"/>
              </a:rPr>
              <a:t>,  I will show bits of ‘</a:t>
            </a:r>
            <a:r>
              <a:rPr lang="en-US" dirty="0" err="1">
                <a:latin typeface="Gill Sans MT" panose="020B0502020104020203" pitchFamily="34" charset="77"/>
              </a:rPr>
              <a:t>rubberbanding</a:t>
            </a:r>
            <a:r>
              <a:rPr lang="en-US" dirty="0">
                <a:latin typeface="Gill Sans MT" panose="020B0502020104020203" pitchFamily="34" charset="77"/>
              </a:rPr>
              <a:t>’ from my* work that demonstrate potential for pro-poor environmental development in the Global South.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I’ll speak first to the challenge of measurement, and how engagement by smartphones is already helping to address this.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Then I’ll give a few examples of what targeted boosts could look like in practice.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pPr algn="ctr"/>
            <a:r>
              <a:rPr lang="en-US" b="1" dirty="0">
                <a:solidFill>
                  <a:srgbClr val="FFFF00"/>
                </a:solidFill>
                <a:latin typeface="Gill Sans MT" panose="020B0502020104020203" pitchFamily="34" charset="77"/>
              </a:rPr>
              <a:t>*Also Patrick’s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Present a vision of what </a:t>
            </a: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77"/>
              </a:rPr>
              <a:t>‘</a:t>
            </a:r>
            <a:r>
              <a:rPr lang="en-US" b="1" dirty="0" err="1">
                <a:solidFill>
                  <a:schemeClr val="bg1"/>
                </a:solidFill>
                <a:latin typeface="Gill Sans MT" panose="020B0502020104020203" pitchFamily="34" charset="77"/>
              </a:rPr>
              <a:t>mariokartized</a:t>
            </a: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77"/>
              </a:rPr>
              <a:t>’ </a:t>
            </a: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environmental development could 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CEAF13-3B47-F04D-B85B-86553E0315CD}"/>
              </a:ext>
            </a:extLst>
          </p:cNvPr>
          <p:cNvSpPr txBox="1"/>
          <p:nvPr/>
        </p:nvSpPr>
        <p:spPr>
          <a:xfrm>
            <a:off x="2020162" y="2798827"/>
            <a:ext cx="1262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77"/>
              </a:rPr>
              <a:t>Measuring where people 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3922E-4283-8E41-A686-C5860C0D3513}"/>
              </a:ext>
            </a:extLst>
          </p:cNvPr>
          <p:cNvSpPr txBox="1"/>
          <p:nvPr/>
        </p:nvSpPr>
        <p:spPr>
          <a:xfrm>
            <a:off x="3808469" y="2909341"/>
            <a:ext cx="1262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77"/>
              </a:rPr>
              <a:t>Generating boosts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CD90FA-113E-064B-ABFF-509BCD8B3C38}"/>
              </a:ext>
            </a:extLst>
          </p:cNvPr>
          <p:cNvSpPr txBox="1"/>
          <p:nvPr/>
        </p:nvSpPr>
        <p:spPr>
          <a:xfrm>
            <a:off x="5596777" y="2798827"/>
            <a:ext cx="1262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77"/>
              </a:rPr>
              <a:t>Targeting boosts at the back</a:t>
            </a:r>
          </a:p>
        </p:txBody>
      </p:sp>
    </p:spTree>
    <p:extLst>
      <p:ext uri="{BB962C8B-B14F-4D97-AF65-F5344CB8AC3E}">
        <p14:creationId xmlns:p14="http://schemas.microsoft.com/office/powerpoint/2010/main" val="220968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2"/>
      <p:bldP spid="8" grpId="2"/>
      <p:bldP spid="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68BBE8-6C9B-E449-BAA5-71B72450D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43" t="44768" r="4321"/>
          <a:stretch/>
        </p:blipFill>
        <p:spPr>
          <a:xfrm>
            <a:off x="-13368" y="4736710"/>
            <a:ext cx="9157368" cy="21212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CDD8B0-40DE-1346-8EF4-EC1CB51DE411}"/>
              </a:ext>
            </a:extLst>
          </p:cNvPr>
          <p:cNvSpPr txBox="1"/>
          <p:nvPr/>
        </p:nvSpPr>
        <p:spPr>
          <a:xfrm>
            <a:off x="881106" y="285367"/>
            <a:ext cx="664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Part 1 – Measuring welfare / wellbeing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A6CA9B-EAB0-E340-BD2F-E545743E8148}"/>
              </a:ext>
            </a:extLst>
          </p:cNvPr>
          <p:cNvSpPr txBox="1"/>
          <p:nvPr/>
        </p:nvSpPr>
        <p:spPr>
          <a:xfrm>
            <a:off x="318071" y="1106750"/>
            <a:ext cx="83283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101"/>
                </a:solidFill>
                <a:latin typeface="Gill Sans MT" panose="020B0502020104020203" pitchFamily="34" charset="77"/>
              </a:rPr>
              <a:t>The poorest people are often the least integrated, </a:t>
            </a:r>
          </a:p>
          <a:p>
            <a:pPr algn="ctr"/>
            <a:r>
              <a:rPr lang="en-US" dirty="0">
                <a:solidFill>
                  <a:srgbClr val="FF0101"/>
                </a:solidFill>
                <a:latin typeface="Gill Sans MT" panose="020B0502020104020203" pitchFamily="34" charset="77"/>
              </a:rPr>
              <a:t>least registered, with the least access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Traditional social data collection has no way to really capture this at scale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All of this changes with mobile phones – not in a creepy ‘track people’s movement’ way, but in a transformative engagement way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Android phones are cheap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  <a:latin typeface="Gill Sans MT" panose="020B0502020104020203" pitchFamily="34" charset="77"/>
            </a:endParaRP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Mobile wallets make services accessible</a:t>
            </a:r>
          </a:p>
          <a:p>
            <a:pPr lvl="1"/>
            <a:endParaRPr lang="en-US" dirty="0">
              <a:latin typeface="Gill Sans MT" panose="020B0502020104020203" pitchFamily="34" charset="77"/>
            </a:endParaRPr>
          </a:p>
          <a:p>
            <a:pPr algn="ctr"/>
            <a:r>
              <a:rPr lang="en-US" dirty="0">
                <a:solidFill>
                  <a:srgbClr val="1600FF"/>
                </a:solidFill>
                <a:latin typeface="Gill Sans MT" panose="020B0502020104020203" pitchFamily="34" charset="77"/>
              </a:rPr>
              <a:t>Money historically spent to fuel and house enumerators may now fuel a positive development externality of access to mobile services</a:t>
            </a:r>
          </a:p>
        </p:txBody>
      </p:sp>
    </p:spTree>
    <p:extLst>
      <p:ext uri="{BB962C8B-B14F-4D97-AF65-F5344CB8AC3E}">
        <p14:creationId xmlns:p14="http://schemas.microsoft.com/office/powerpoint/2010/main" val="18611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68BBE8-6C9B-E449-BAA5-71B72450D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43" t="44768" r="4321"/>
          <a:stretch/>
        </p:blipFill>
        <p:spPr>
          <a:xfrm>
            <a:off x="-13368" y="4736710"/>
            <a:ext cx="9157368" cy="21212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CDD8B0-40DE-1346-8EF4-EC1CB51DE411}"/>
              </a:ext>
            </a:extLst>
          </p:cNvPr>
          <p:cNvSpPr txBox="1"/>
          <p:nvPr/>
        </p:nvSpPr>
        <p:spPr>
          <a:xfrm>
            <a:off x="881106" y="285367"/>
            <a:ext cx="664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Part 1 – Measuring welfare / wellbeing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A6CA9B-EAB0-E340-BD2F-E545743E8148}"/>
              </a:ext>
            </a:extLst>
          </p:cNvPr>
          <p:cNvSpPr txBox="1"/>
          <p:nvPr/>
        </p:nvSpPr>
        <p:spPr>
          <a:xfrm>
            <a:off x="318071" y="1486819"/>
            <a:ext cx="83283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Lastly, it lets us step toward the regular, gridded data collection of the natural sciences and the ability to: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catch anomalies, 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endParaRPr lang="en-US" dirty="0">
              <a:latin typeface="Gill Sans MT" panose="020B0502020104020203" pitchFamily="34" charset="77"/>
            </a:endParaRP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understand impact of interventions, and (importantly), </a:t>
            </a:r>
          </a:p>
          <a:p>
            <a:endParaRPr lang="en-US" b="1" dirty="0">
              <a:latin typeface="Gill Sans MT" panose="020B0502020104020203" pitchFamily="34" charset="77"/>
            </a:endParaRPr>
          </a:p>
          <a:p>
            <a:endParaRPr lang="en-US" b="1" dirty="0">
              <a:latin typeface="Gill Sans MT" panose="020B0502020104020203" pitchFamily="34" charset="77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Gill Sans MT" panose="020B0502020104020203" pitchFamily="34" charset="77"/>
              </a:rPr>
              <a:t>know who is in the back and by how much</a:t>
            </a:r>
          </a:p>
        </p:txBody>
      </p:sp>
    </p:spTree>
    <p:extLst>
      <p:ext uri="{BB962C8B-B14F-4D97-AF65-F5344CB8AC3E}">
        <p14:creationId xmlns:p14="http://schemas.microsoft.com/office/powerpoint/2010/main" val="184164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etRiceFiltered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2588"/>
            <a:ext cx="9144000" cy="15254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5811" y="1395699"/>
            <a:ext cx="26322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Gill Sans MT"/>
                <a:cs typeface="Gill Sans MT"/>
              </a:rPr>
              <a:t>Purposive sample of tech-competent farming household members in Northern Bangladesh (n = 500)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Gill Sans MT"/>
              <a:cs typeface="Gill Sans M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 MT"/>
                <a:cs typeface="Gill Sans MT"/>
              </a:rPr>
              <a:t>Phones preloaded with tasks, randomly versioned by return interval: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Gill Sans MT"/>
              <a:cs typeface="Gill Sans M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Gill Sans MT"/>
                <a:cs typeface="Gill Sans MT"/>
              </a:rPr>
              <a:t>Weekly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Gill Sans MT"/>
                <a:cs typeface="Gill Sans MT"/>
              </a:rPr>
              <a:t>Monthly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Gill Sans MT"/>
                <a:cs typeface="Gill Sans MT"/>
              </a:rPr>
              <a:t>Seasonally</a:t>
            </a:r>
            <a:r>
              <a:rPr lang="en-US" baseline="30000" dirty="0">
                <a:solidFill>
                  <a:srgbClr val="0000FF"/>
                </a:solidFill>
                <a:latin typeface="Gill Sans MT"/>
                <a:cs typeface="Gill Sans MT"/>
              </a:rPr>
              <a:t>7</a:t>
            </a:r>
            <a:endParaRPr lang="en-US" dirty="0">
              <a:solidFill>
                <a:srgbClr val="0000FF"/>
              </a:solidFill>
              <a:latin typeface="Gill Sans MT"/>
              <a:cs typeface="Gill Sans M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8C68D7-C0DC-2E43-999F-4B907F83BB54}"/>
              </a:ext>
            </a:extLst>
          </p:cNvPr>
          <p:cNvSpPr txBox="1"/>
          <p:nvPr/>
        </p:nvSpPr>
        <p:spPr>
          <a:xfrm>
            <a:off x="881105" y="285367"/>
            <a:ext cx="8099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Our first experiment with Android</a:t>
            </a:r>
          </a:p>
        </p:txBody>
      </p:sp>
      <p:pic>
        <p:nvPicPr>
          <p:cNvPr id="6" name="Picture 5" descr="Figure 1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1"/>
          <a:stretch/>
        </p:blipFill>
        <p:spPr>
          <a:xfrm>
            <a:off x="3151272" y="977107"/>
            <a:ext cx="5828867" cy="46706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73F3EE-E5B3-C246-9065-3CDF750DB04D}"/>
              </a:ext>
            </a:extLst>
          </p:cNvPr>
          <p:cNvSpPr txBox="1"/>
          <p:nvPr/>
        </p:nvSpPr>
        <p:spPr>
          <a:xfrm>
            <a:off x="7253923" y="6530898"/>
            <a:ext cx="1851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7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Bell et al. (2016, 2019)</a:t>
            </a:r>
            <a:endParaRPr lang="en-US" sz="1400" baseline="300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0CBCE6-04E3-874C-B7F9-1DA0D62F7294}"/>
              </a:ext>
            </a:extLst>
          </p:cNvPr>
          <p:cNvSpPr txBox="1"/>
          <p:nvPr/>
        </p:nvSpPr>
        <p:spPr>
          <a:xfrm>
            <a:off x="-41564" y="6594684"/>
            <a:ext cx="2475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Bibliography at </a:t>
            </a:r>
            <a:r>
              <a:rPr lang="en-US" sz="1400" b="1" dirty="0" err="1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bit.ly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/37lD4lm</a:t>
            </a:r>
          </a:p>
        </p:txBody>
      </p:sp>
    </p:spTree>
    <p:extLst>
      <p:ext uri="{BB962C8B-B14F-4D97-AF65-F5344CB8AC3E}">
        <p14:creationId xmlns:p14="http://schemas.microsoft.com/office/powerpoint/2010/main" val="322073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etRiceFiltered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2588"/>
            <a:ext cx="9144000" cy="1525412"/>
          </a:xfrm>
          <a:prstGeom prst="rect">
            <a:avLst/>
          </a:prstGeom>
        </p:spPr>
      </p:pic>
      <p:pic>
        <p:nvPicPr>
          <p:cNvPr id="3" name="Picture 2" descr="Figure 3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73"/>
          <a:stretch/>
        </p:blipFill>
        <p:spPr>
          <a:xfrm>
            <a:off x="605807" y="1149820"/>
            <a:ext cx="7957671" cy="4175162"/>
          </a:xfrm>
          <a:prstGeom prst="rect">
            <a:avLst/>
          </a:prstGeom>
        </p:spPr>
      </p:pic>
      <p:pic>
        <p:nvPicPr>
          <p:cNvPr id="7" name="Picture 6" descr="Figure 3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5"/>
          <a:stretch/>
        </p:blipFill>
        <p:spPr>
          <a:xfrm>
            <a:off x="605807" y="1546958"/>
            <a:ext cx="7957672" cy="3790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F629CA-BA32-6742-A933-9D8C7FB36821}"/>
              </a:ext>
            </a:extLst>
          </p:cNvPr>
          <p:cNvSpPr txBox="1"/>
          <p:nvPr/>
        </p:nvSpPr>
        <p:spPr>
          <a:xfrm>
            <a:off x="881106" y="285367"/>
            <a:ext cx="664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Implementation in Android ODK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85C740-D024-0548-B645-7CAEBC3114EF}"/>
              </a:ext>
            </a:extLst>
          </p:cNvPr>
          <p:cNvSpPr txBox="1"/>
          <p:nvPr/>
        </p:nvSpPr>
        <p:spPr>
          <a:xfrm>
            <a:off x="7253923" y="6530898"/>
            <a:ext cx="1851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7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Bell et al. (2016, 2019)</a:t>
            </a:r>
            <a:endParaRPr lang="en-US" sz="1400" baseline="300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F71F3A-B184-B144-B91B-77152B070CD3}"/>
              </a:ext>
            </a:extLst>
          </p:cNvPr>
          <p:cNvSpPr txBox="1"/>
          <p:nvPr/>
        </p:nvSpPr>
        <p:spPr>
          <a:xfrm>
            <a:off x="-41564" y="6594684"/>
            <a:ext cx="2475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Bibliography at </a:t>
            </a:r>
            <a:r>
              <a:rPr lang="en-US" sz="1400" b="1" dirty="0" err="1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bit.ly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/37lD4lm</a:t>
            </a:r>
          </a:p>
        </p:txBody>
      </p:sp>
    </p:spTree>
    <p:extLst>
      <p:ext uri="{BB962C8B-B14F-4D97-AF65-F5344CB8AC3E}">
        <p14:creationId xmlns:p14="http://schemas.microsoft.com/office/powerpoint/2010/main" val="298716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04CEA7-5421-7248-8386-E59D5B5EE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56" b="31231"/>
          <a:stretch/>
        </p:blipFill>
        <p:spPr>
          <a:xfrm>
            <a:off x="3" y="4955678"/>
            <a:ext cx="9149783" cy="19191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C588BC-4BAA-BD44-AE3C-5B83921EC9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27" r="8341"/>
          <a:stretch/>
        </p:blipFill>
        <p:spPr>
          <a:xfrm>
            <a:off x="119842" y="781480"/>
            <a:ext cx="8936132" cy="33214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906C79-58CA-4C42-AE00-F7C715A2B322}"/>
              </a:ext>
            </a:extLst>
          </p:cNvPr>
          <p:cNvSpPr txBox="1"/>
          <p:nvPr/>
        </p:nvSpPr>
        <p:spPr>
          <a:xfrm>
            <a:off x="7253923" y="6530900"/>
            <a:ext cx="1851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7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Bell et al. (2016, 2019)</a:t>
            </a:r>
            <a:endParaRPr lang="en-US" sz="1400" baseline="300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97D339-BB18-4D4D-B1B4-B7E85915E60B}"/>
              </a:ext>
            </a:extLst>
          </p:cNvPr>
          <p:cNvSpPr txBox="1"/>
          <p:nvPr/>
        </p:nvSpPr>
        <p:spPr>
          <a:xfrm>
            <a:off x="884420" y="4377128"/>
            <a:ext cx="74725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We looked at mean and variation for all ‘summing’ tasks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solidFill>
                  <a:srgbClr val="C00000"/>
                </a:solidFill>
                <a:latin typeface="Gill Sans MT" panose="020B0502020104020203" pitchFamily="34" charset="77"/>
              </a:rPr>
              <a:t>People did ok recalling ‘planned’ things like labor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77"/>
              </a:rPr>
              <a:t>It was much harder to recall things that just happened – shocks, illnesses, food, spending</a:t>
            </a:r>
          </a:p>
          <a:p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228579-68F3-FF43-8207-768ECA09A15E}"/>
              </a:ext>
            </a:extLst>
          </p:cNvPr>
          <p:cNvSpPr txBox="1"/>
          <p:nvPr/>
        </p:nvSpPr>
        <p:spPr>
          <a:xfrm>
            <a:off x="351467" y="228600"/>
            <a:ext cx="79622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itchFamily="34" charset="0"/>
                <a:cs typeface="Gill Sans Light"/>
              </a:rPr>
              <a:t>Variation and recall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7A7908-1E48-464D-BD7C-8C607FBA5D45}"/>
              </a:ext>
            </a:extLst>
          </p:cNvPr>
          <p:cNvSpPr txBox="1"/>
          <p:nvPr/>
        </p:nvSpPr>
        <p:spPr>
          <a:xfrm>
            <a:off x="-41564" y="6594684"/>
            <a:ext cx="2475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Bibliography at </a:t>
            </a:r>
            <a:r>
              <a:rPr lang="en-US" sz="1400" b="1" dirty="0" err="1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bit.ly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/37lD4lm</a:t>
            </a:r>
          </a:p>
        </p:txBody>
      </p:sp>
    </p:spTree>
    <p:extLst>
      <p:ext uri="{BB962C8B-B14F-4D97-AF65-F5344CB8AC3E}">
        <p14:creationId xmlns:p14="http://schemas.microsoft.com/office/powerpoint/2010/main" val="391692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etRiceFiltered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13"/>
          <a:stretch/>
        </p:blipFill>
        <p:spPr>
          <a:xfrm>
            <a:off x="0" y="5586002"/>
            <a:ext cx="9144000" cy="1271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27151D-E11F-3547-9AF1-192F3E6CB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423" y="187377"/>
            <a:ext cx="4508424" cy="4954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F58D6-5667-424C-8F89-AC5337EE12A6}"/>
              </a:ext>
            </a:extLst>
          </p:cNvPr>
          <p:cNvSpPr txBox="1"/>
          <p:nvPr/>
        </p:nvSpPr>
        <p:spPr>
          <a:xfrm>
            <a:off x="351467" y="228600"/>
            <a:ext cx="79622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itchFamily="34" charset="0"/>
                <a:cs typeface="Gill Sans Light"/>
              </a:rPr>
              <a:t>Reporting food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822D3-4EDB-744B-B2AB-C4EA176B2589}"/>
              </a:ext>
            </a:extLst>
          </p:cNvPr>
          <p:cNvSpPr txBox="1"/>
          <p:nvPr/>
        </p:nvSpPr>
        <p:spPr>
          <a:xfrm>
            <a:off x="351467" y="946129"/>
            <a:ext cx="38968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Mean and variation in calories and meat protein explain physical wellbeing better than any one week of food recall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Another dimension along which high-frequency data can transform how we do social science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Active and past projects by our group and related work by colleagues is being assembled at our platform </a:t>
            </a:r>
            <a:r>
              <a:rPr lang="en-US" dirty="0">
                <a:solidFill>
                  <a:srgbClr val="1600FF"/>
                </a:solidFill>
                <a:latin typeface="Gill Sans MT" panose="020B0502020104020203" pitchFamily="34" charset="77"/>
              </a:rPr>
              <a:t>‘mobile and smartphone data science’ :</a:t>
            </a:r>
          </a:p>
          <a:p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9147F3-9E40-0942-8CD7-5312AD1FC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67" y="4472519"/>
            <a:ext cx="920469" cy="9204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E791F-E811-E943-8F28-A1CA9E773D5D}"/>
              </a:ext>
            </a:extLst>
          </p:cNvPr>
          <p:cNvSpPr txBox="1"/>
          <p:nvPr/>
        </p:nvSpPr>
        <p:spPr>
          <a:xfrm>
            <a:off x="1344764" y="4597960"/>
            <a:ext cx="2712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  <a:hlinkClick r:id="rId5"/>
              </a:rPr>
              <a:t>http://msds.tools</a:t>
            </a:r>
            <a:r>
              <a:rPr lang="en-US" sz="2800" dirty="0">
                <a:latin typeface="Gill Sans MT" panose="020B0502020104020203" pitchFamily="34" charset="77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52C61A-ADB9-9049-959C-2F124976B244}"/>
              </a:ext>
            </a:extLst>
          </p:cNvPr>
          <p:cNvSpPr/>
          <p:nvPr/>
        </p:nvSpPr>
        <p:spPr>
          <a:xfrm>
            <a:off x="4332579" y="2857524"/>
            <a:ext cx="4521268" cy="2491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9AA1AF-4DAC-9C4D-A120-BEC747029340}"/>
              </a:ext>
            </a:extLst>
          </p:cNvPr>
          <p:cNvSpPr txBox="1"/>
          <p:nvPr/>
        </p:nvSpPr>
        <p:spPr>
          <a:xfrm>
            <a:off x="7783050" y="6550223"/>
            <a:ext cx="1360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Bell et al. (2021)</a:t>
            </a:r>
          </a:p>
        </p:txBody>
      </p:sp>
    </p:spTree>
    <p:extLst>
      <p:ext uri="{BB962C8B-B14F-4D97-AF65-F5344CB8AC3E}">
        <p14:creationId xmlns:p14="http://schemas.microsoft.com/office/powerpoint/2010/main" val="164561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1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etRiceFiltered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2588"/>
            <a:ext cx="9144000" cy="15254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25" y="4728470"/>
            <a:ext cx="843892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Gill Sans MT"/>
                <a:cs typeface="Gill Sans MT"/>
              </a:rPr>
              <a:t>Things looked great through 4 months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  <a:latin typeface="Gill Sans MT"/>
                <a:cs typeface="Gill Sans MT"/>
              </a:rPr>
              <a:t>(and then participants earned their devices outright)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Gill Sans MT"/>
              <a:cs typeface="Gill Sans MT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Gill Sans MT"/>
              <a:cs typeface="Gill Sans MT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Gill Sans MT"/>
              <a:cs typeface="Gill Sans M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Gill Sans MT"/>
                <a:cs typeface="Gill Sans MT"/>
              </a:rPr>
              <a:t>We can sustain engagement, but we have to be smart</a:t>
            </a:r>
          </a:p>
        </p:txBody>
      </p:sp>
      <p:pic>
        <p:nvPicPr>
          <p:cNvPr id="11" name="Picture 10" descr="Macintosh HD:Users:andrewbell:Documents:Data:Crowdsourcing:Recall Bias:Redo_MaryJuneData_April2018:attritionMap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r="7870"/>
          <a:stretch/>
        </p:blipFill>
        <p:spPr bwMode="auto">
          <a:xfrm>
            <a:off x="259325" y="1342390"/>
            <a:ext cx="8732275" cy="3386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F4C43E-D156-1440-97B1-210E14847D61}"/>
              </a:ext>
            </a:extLst>
          </p:cNvPr>
          <p:cNvSpPr txBox="1"/>
          <p:nvPr/>
        </p:nvSpPr>
        <p:spPr>
          <a:xfrm>
            <a:off x="351467" y="228600"/>
            <a:ext cx="79622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itchFamily="34" charset="0"/>
                <a:cs typeface="Gill Sans Light"/>
              </a:rPr>
              <a:t>Attrition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37882D-8054-9144-AB21-A9647300C22A}"/>
              </a:ext>
            </a:extLst>
          </p:cNvPr>
          <p:cNvSpPr txBox="1"/>
          <p:nvPr/>
        </p:nvSpPr>
        <p:spPr>
          <a:xfrm>
            <a:off x="1972633" y="228600"/>
            <a:ext cx="79622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itchFamily="34" charset="0"/>
                <a:cs typeface="Gill Sans Light"/>
              </a:rPr>
              <a:t>Sustained Engagement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689A82A-191A-074D-9B1A-6E5093C5077E}"/>
              </a:ext>
            </a:extLst>
          </p:cNvPr>
          <p:cNvSpPr/>
          <p:nvPr/>
        </p:nvSpPr>
        <p:spPr>
          <a:xfrm>
            <a:off x="350520" y="289560"/>
            <a:ext cx="1607820" cy="510540"/>
          </a:xfrm>
          <a:custGeom>
            <a:avLst/>
            <a:gdLst>
              <a:gd name="connsiteX0" fmla="*/ 0 w 1607820"/>
              <a:gd name="connsiteY0" fmla="*/ 106680 h 510540"/>
              <a:gd name="connsiteX1" fmla="*/ 53340 w 1607820"/>
              <a:gd name="connsiteY1" fmla="*/ 190500 h 510540"/>
              <a:gd name="connsiteX2" fmla="*/ 68580 w 1607820"/>
              <a:gd name="connsiteY2" fmla="*/ 213360 h 510540"/>
              <a:gd name="connsiteX3" fmla="*/ 106680 w 1607820"/>
              <a:gd name="connsiteY3" fmla="*/ 259080 h 510540"/>
              <a:gd name="connsiteX4" fmla="*/ 129540 w 1607820"/>
              <a:gd name="connsiteY4" fmla="*/ 281940 h 510540"/>
              <a:gd name="connsiteX5" fmla="*/ 182880 w 1607820"/>
              <a:gd name="connsiteY5" fmla="*/ 342900 h 510540"/>
              <a:gd name="connsiteX6" fmla="*/ 228600 w 1607820"/>
              <a:gd name="connsiteY6" fmla="*/ 274320 h 510540"/>
              <a:gd name="connsiteX7" fmla="*/ 243840 w 1607820"/>
              <a:gd name="connsiteY7" fmla="*/ 251460 h 510540"/>
              <a:gd name="connsiteX8" fmla="*/ 259080 w 1607820"/>
              <a:gd name="connsiteY8" fmla="*/ 220980 h 510540"/>
              <a:gd name="connsiteX9" fmla="*/ 289560 w 1607820"/>
              <a:gd name="connsiteY9" fmla="*/ 175260 h 510540"/>
              <a:gd name="connsiteX10" fmla="*/ 304800 w 1607820"/>
              <a:gd name="connsiteY10" fmla="*/ 152400 h 510540"/>
              <a:gd name="connsiteX11" fmla="*/ 327660 w 1607820"/>
              <a:gd name="connsiteY11" fmla="*/ 106680 h 510540"/>
              <a:gd name="connsiteX12" fmla="*/ 358140 w 1607820"/>
              <a:gd name="connsiteY12" fmla="*/ 152400 h 510540"/>
              <a:gd name="connsiteX13" fmla="*/ 373380 w 1607820"/>
              <a:gd name="connsiteY13" fmla="*/ 182880 h 510540"/>
              <a:gd name="connsiteX14" fmla="*/ 441960 w 1607820"/>
              <a:gd name="connsiteY14" fmla="*/ 274320 h 510540"/>
              <a:gd name="connsiteX15" fmla="*/ 464820 w 1607820"/>
              <a:gd name="connsiteY15" fmla="*/ 304800 h 510540"/>
              <a:gd name="connsiteX16" fmla="*/ 480060 w 1607820"/>
              <a:gd name="connsiteY16" fmla="*/ 335280 h 510540"/>
              <a:gd name="connsiteX17" fmla="*/ 502920 w 1607820"/>
              <a:gd name="connsiteY17" fmla="*/ 358140 h 510540"/>
              <a:gd name="connsiteX18" fmla="*/ 533400 w 1607820"/>
              <a:gd name="connsiteY18" fmla="*/ 403860 h 510540"/>
              <a:gd name="connsiteX19" fmla="*/ 548640 w 1607820"/>
              <a:gd name="connsiteY19" fmla="*/ 426720 h 510540"/>
              <a:gd name="connsiteX20" fmla="*/ 571500 w 1607820"/>
              <a:gd name="connsiteY20" fmla="*/ 441960 h 510540"/>
              <a:gd name="connsiteX21" fmla="*/ 579120 w 1607820"/>
              <a:gd name="connsiteY21" fmla="*/ 419100 h 510540"/>
              <a:gd name="connsiteX22" fmla="*/ 594360 w 1607820"/>
              <a:gd name="connsiteY22" fmla="*/ 396240 h 510540"/>
              <a:gd name="connsiteX23" fmla="*/ 601980 w 1607820"/>
              <a:gd name="connsiteY23" fmla="*/ 365760 h 510540"/>
              <a:gd name="connsiteX24" fmla="*/ 640080 w 1607820"/>
              <a:gd name="connsiteY24" fmla="*/ 297180 h 510540"/>
              <a:gd name="connsiteX25" fmla="*/ 647700 w 1607820"/>
              <a:gd name="connsiteY25" fmla="*/ 274320 h 510540"/>
              <a:gd name="connsiteX26" fmla="*/ 662940 w 1607820"/>
              <a:gd name="connsiteY26" fmla="*/ 251460 h 510540"/>
              <a:gd name="connsiteX27" fmla="*/ 678180 w 1607820"/>
              <a:gd name="connsiteY27" fmla="*/ 220980 h 510540"/>
              <a:gd name="connsiteX28" fmla="*/ 685800 w 1607820"/>
              <a:gd name="connsiteY28" fmla="*/ 198120 h 510540"/>
              <a:gd name="connsiteX29" fmla="*/ 708660 w 1607820"/>
              <a:gd name="connsiteY29" fmla="*/ 167640 h 510540"/>
              <a:gd name="connsiteX30" fmla="*/ 716280 w 1607820"/>
              <a:gd name="connsiteY30" fmla="*/ 137160 h 510540"/>
              <a:gd name="connsiteX31" fmla="*/ 731520 w 1607820"/>
              <a:gd name="connsiteY31" fmla="*/ 91440 h 510540"/>
              <a:gd name="connsiteX32" fmla="*/ 746760 w 1607820"/>
              <a:gd name="connsiteY32" fmla="*/ 45720 h 510540"/>
              <a:gd name="connsiteX33" fmla="*/ 754380 w 1607820"/>
              <a:gd name="connsiteY33" fmla="*/ 22860 h 510540"/>
              <a:gd name="connsiteX34" fmla="*/ 762000 w 1607820"/>
              <a:gd name="connsiteY34" fmla="*/ 0 h 510540"/>
              <a:gd name="connsiteX35" fmla="*/ 784860 w 1607820"/>
              <a:gd name="connsiteY35" fmla="*/ 53340 h 510540"/>
              <a:gd name="connsiteX36" fmla="*/ 807720 w 1607820"/>
              <a:gd name="connsiteY36" fmla="*/ 76200 h 510540"/>
              <a:gd name="connsiteX37" fmla="*/ 845820 w 1607820"/>
              <a:gd name="connsiteY37" fmla="*/ 137160 h 510540"/>
              <a:gd name="connsiteX38" fmla="*/ 861060 w 1607820"/>
              <a:gd name="connsiteY38" fmla="*/ 160020 h 510540"/>
              <a:gd name="connsiteX39" fmla="*/ 899160 w 1607820"/>
              <a:gd name="connsiteY39" fmla="*/ 243840 h 510540"/>
              <a:gd name="connsiteX40" fmla="*/ 952500 w 1607820"/>
              <a:gd name="connsiteY40" fmla="*/ 312420 h 510540"/>
              <a:gd name="connsiteX41" fmla="*/ 960120 w 1607820"/>
              <a:gd name="connsiteY41" fmla="*/ 335280 h 510540"/>
              <a:gd name="connsiteX42" fmla="*/ 982980 w 1607820"/>
              <a:gd name="connsiteY42" fmla="*/ 358140 h 510540"/>
              <a:gd name="connsiteX43" fmla="*/ 998220 w 1607820"/>
              <a:gd name="connsiteY43" fmla="*/ 419100 h 510540"/>
              <a:gd name="connsiteX44" fmla="*/ 1028700 w 1607820"/>
              <a:gd name="connsiteY44" fmla="*/ 464820 h 510540"/>
              <a:gd name="connsiteX45" fmla="*/ 1043940 w 1607820"/>
              <a:gd name="connsiteY45" fmla="*/ 510540 h 510540"/>
              <a:gd name="connsiteX46" fmla="*/ 1066800 w 1607820"/>
              <a:gd name="connsiteY46" fmla="*/ 464820 h 510540"/>
              <a:gd name="connsiteX47" fmla="*/ 1082040 w 1607820"/>
              <a:gd name="connsiteY47" fmla="*/ 434340 h 510540"/>
              <a:gd name="connsiteX48" fmla="*/ 1112520 w 1607820"/>
              <a:gd name="connsiteY48" fmla="*/ 388620 h 510540"/>
              <a:gd name="connsiteX49" fmla="*/ 1150620 w 1607820"/>
              <a:gd name="connsiteY49" fmla="*/ 335280 h 510540"/>
              <a:gd name="connsiteX50" fmla="*/ 1173480 w 1607820"/>
              <a:gd name="connsiteY50" fmla="*/ 289560 h 510540"/>
              <a:gd name="connsiteX51" fmla="*/ 1196340 w 1607820"/>
              <a:gd name="connsiteY51" fmla="*/ 266700 h 510540"/>
              <a:gd name="connsiteX52" fmla="*/ 1211580 w 1607820"/>
              <a:gd name="connsiteY52" fmla="*/ 236220 h 510540"/>
              <a:gd name="connsiteX53" fmla="*/ 1242060 w 1607820"/>
              <a:gd name="connsiteY53" fmla="*/ 190500 h 510540"/>
              <a:gd name="connsiteX54" fmla="*/ 1264920 w 1607820"/>
              <a:gd name="connsiteY54" fmla="*/ 198120 h 510540"/>
              <a:gd name="connsiteX55" fmla="*/ 1303020 w 1607820"/>
              <a:gd name="connsiteY55" fmla="*/ 243840 h 510540"/>
              <a:gd name="connsiteX56" fmla="*/ 1310640 w 1607820"/>
              <a:gd name="connsiteY56" fmla="*/ 266700 h 510540"/>
              <a:gd name="connsiteX57" fmla="*/ 1363980 w 1607820"/>
              <a:gd name="connsiteY57" fmla="*/ 320040 h 510540"/>
              <a:gd name="connsiteX58" fmla="*/ 1402080 w 1607820"/>
              <a:gd name="connsiteY58" fmla="*/ 388620 h 510540"/>
              <a:gd name="connsiteX59" fmla="*/ 1432560 w 1607820"/>
              <a:gd name="connsiteY59" fmla="*/ 320040 h 510540"/>
              <a:gd name="connsiteX60" fmla="*/ 1478280 w 1607820"/>
              <a:gd name="connsiteY60" fmla="*/ 289560 h 510540"/>
              <a:gd name="connsiteX61" fmla="*/ 1554480 w 1607820"/>
              <a:gd name="connsiteY61" fmla="*/ 220980 h 510540"/>
              <a:gd name="connsiteX62" fmla="*/ 1577340 w 1607820"/>
              <a:gd name="connsiteY62" fmla="*/ 198120 h 510540"/>
              <a:gd name="connsiteX63" fmla="*/ 1607820 w 1607820"/>
              <a:gd name="connsiteY63" fmla="*/ 15240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607820" h="510540">
                <a:moveTo>
                  <a:pt x="0" y="106680"/>
                </a:moveTo>
                <a:cubicBezTo>
                  <a:pt x="32284" y="160486"/>
                  <a:pt x="14645" y="132457"/>
                  <a:pt x="53340" y="190500"/>
                </a:cubicBezTo>
                <a:cubicBezTo>
                  <a:pt x="58420" y="198120"/>
                  <a:pt x="62104" y="206884"/>
                  <a:pt x="68580" y="213360"/>
                </a:cubicBezTo>
                <a:cubicBezTo>
                  <a:pt x="135366" y="280146"/>
                  <a:pt x="53636" y="195427"/>
                  <a:pt x="106680" y="259080"/>
                </a:cubicBezTo>
                <a:cubicBezTo>
                  <a:pt x="113579" y="267359"/>
                  <a:pt x="122924" y="273434"/>
                  <a:pt x="129540" y="281940"/>
                </a:cubicBezTo>
                <a:cubicBezTo>
                  <a:pt x="177409" y="343486"/>
                  <a:pt x="138625" y="313397"/>
                  <a:pt x="182880" y="342900"/>
                </a:cubicBezTo>
                <a:lnTo>
                  <a:pt x="228600" y="274320"/>
                </a:lnTo>
                <a:cubicBezTo>
                  <a:pt x="233680" y="266700"/>
                  <a:pt x="239744" y="259651"/>
                  <a:pt x="243840" y="251460"/>
                </a:cubicBezTo>
                <a:cubicBezTo>
                  <a:pt x="248920" y="241300"/>
                  <a:pt x="253236" y="230720"/>
                  <a:pt x="259080" y="220980"/>
                </a:cubicBezTo>
                <a:cubicBezTo>
                  <a:pt x="268504" y="205274"/>
                  <a:pt x="279400" y="190500"/>
                  <a:pt x="289560" y="175260"/>
                </a:cubicBezTo>
                <a:cubicBezTo>
                  <a:pt x="294640" y="167640"/>
                  <a:pt x="301904" y="161088"/>
                  <a:pt x="304800" y="152400"/>
                </a:cubicBezTo>
                <a:cubicBezTo>
                  <a:pt x="315316" y="120852"/>
                  <a:pt x="307965" y="136223"/>
                  <a:pt x="327660" y="106680"/>
                </a:cubicBezTo>
                <a:cubicBezTo>
                  <a:pt x="337820" y="121920"/>
                  <a:pt x="349949" y="136017"/>
                  <a:pt x="358140" y="152400"/>
                </a:cubicBezTo>
                <a:cubicBezTo>
                  <a:pt x="363220" y="162560"/>
                  <a:pt x="367079" y="173429"/>
                  <a:pt x="373380" y="182880"/>
                </a:cubicBezTo>
                <a:lnTo>
                  <a:pt x="441960" y="274320"/>
                </a:lnTo>
                <a:cubicBezTo>
                  <a:pt x="449580" y="284480"/>
                  <a:pt x="459140" y="293441"/>
                  <a:pt x="464820" y="304800"/>
                </a:cubicBezTo>
                <a:cubicBezTo>
                  <a:pt x="469900" y="314960"/>
                  <a:pt x="473458" y="326037"/>
                  <a:pt x="480060" y="335280"/>
                </a:cubicBezTo>
                <a:cubicBezTo>
                  <a:pt x="486324" y="344049"/>
                  <a:pt x="496304" y="349634"/>
                  <a:pt x="502920" y="358140"/>
                </a:cubicBezTo>
                <a:cubicBezTo>
                  <a:pt x="514165" y="372598"/>
                  <a:pt x="523240" y="388620"/>
                  <a:pt x="533400" y="403860"/>
                </a:cubicBezTo>
                <a:cubicBezTo>
                  <a:pt x="538480" y="411480"/>
                  <a:pt x="541020" y="421640"/>
                  <a:pt x="548640" y="426720"/>
                </a:cubicBezTo>
                <a:lnTo>
                  <a:pt x="571500" y="441960"/>
                </a:lnTo>
                <a:cubicBezTo>
                  <a:pt x="574040" y="434340"/>
                  <a:pt x="575528" y="426284"/>
                  <a:pt x="579120" y="419100"/>
                </a:cubicBezTo>
                <a:cubicBezTo>
                  <a:pt x="583216" y="410909"/>
                  <a:pt x="590752" y="404658"/>
                  <a:pt x="594360" y="396240"/>
                </a:cubicBezTo>
                <a:cubicBezTo>
                  <a:pt x="598485" y="386614"/>
                  <a:pt x="598303" y="375566"/>
                  <a:pt x="601980" y="365760"/>
                </a:cubicBezTo>
                <a:cubicBezTo>
                  <a:pt x="612988" y="336406"/>
                  <a:pt x="625530" y="326280"/>
                  <a:pt x="640080" y="297180"/>
                </a:cubicBezTo>
                <a:cubicBezTo>
                  <a:pt x="643672" y="289996"/>
                  <a:pt x="644108" y="281504"/>
                  <a:pt x="647700" y="274320"/>
                </a:cubicBezTo>
                <a:cubicBezTo>
                  <a:pt x="651796" y="266129"/>
                  <a:pt x="658396" y="259411"/>
                  <a:pt x="662940" y="251460"/>
                </a:cubicBezTo>
                <a:cubicBezTo>
                  <a:pt x="668576" y="241597"/>
                  <a:pt x="673705" y="231421"/>
                  <a:pt x="678180" y="220980"/>
                </a:cubicBezTo>
                <a:cubicBezTo>
                  <a:pt x="681344" y="213597"/>
                  <a:pt x="681815" y="205094"/>
                  <a:pt x="685800" y="198120"/>
                </a:cubicBezTo>
                <a:cubicBezTo>
                  <a:pt x="692101" y="187093"/>
                  <a:pt x="701040" y="177800"/>
                  <a:pt x="708660" y="167640"/>
                </a:cubicBezTo>
                <a:cubicBezTo>
                  <a:pt x="711200" y="157480"/>
                  <a:pt x="713271" y="147191"/>
                  <a:pt x="716280" y="137160"/>
                </a:cubicBezTo>
                <a:cubicBezTo>
                  <a:pt x="720896" y="121773"/>
                  <a:pt x="726440" y="106680"/>
                  <a:pt x="731520" y="91440"/>
                </a:cubicBezTo>
                <a:lnTo>
                  <a:pt x="746760" y="45720"/>
                </a:lnTo>
                <a:lnTo>
                  <a:pt x="754380" y="22860"/>
                </a:lnTo>
                <a:lnTo>
                  <a:pt x="762000" y="0"/>
                </a:lnTo>
                <a:cubicBezTo>
                  <a:pt x="768218" y="18655"/>
                  <a:pt x="773090" y="36862"/>
                  <a:pt x="784860" y="53340"/>
                </a:cubicBezTo>
                <a:cubicBezTo>
                  <a:pt x="791124" y="62109"/>
                  <a:pt x="800821" y="67921"/>
                  <a:pt x="807720" y="76200"/>
                </a:cubicBezTo>
                <a:cubicBezTo>
                  <a:pt x="816425" y="86646"/>
                  <a:pt x="842102" y="131212"/>
                  <a:pt x="845820" y="137160"/>
                </a:cubicBezTo>
                <a:cubicBezTo>
                  <a:pt x="850674" y="144926"/>
                  <a:pt x="856206" y="152254"/>
                  <a:pt x="861060" y="160020"/>
                </a:cubicBezTo>
                <a:cubicBezTo>
                  <a:pt x="910187" y="238624"/>
                  <a:pt x="859710" y="155078"/>
                  <a:pt x="899160" y="243840"/>
                </a:cubicBezTo>
                <a:cubicBezTo>
                  <a:pt x="906658" y="260711"/>
                  <a:pt x="949144" y="308393"/>
                  <a:pt x="952500" y="312420"/>
                </a:cubicBezTo>
                <a:cubicBezTo>
                  <a:pt x="955040" y="320040"/>
                  <a:pt x="955665" y="328597"/>
                  <a:pt x="960120" y="335280"/>
                </a:cubicBezTo>
                <a:cubicBezTo>
                  <a:pt x="966098" y="344246"/>
                  <a:pt x="978161" y="348501"/>
                  <a:pt x="982980" y="358140"/>
                </a:cubicBezTo>
                <a:cubicBezTo>
                  <a:pt x="1016759" y="425697"/>
                  <a:pt x="971258" y="370569"/>
                  <a:pt x="998220" y="419100"/>
                </a:cubicBezTo>
                <a:cubicBezTo>
                  <a:pt x="1007115" y="435111"/>
                  <a:pt x="1022908" y="447444"/>
                  <a:pt x="1028700" y="464820"/>
                </a:cubicBezTo>
                <a:lnTo>
                  <a:pt x="1043940" y="510540"/>
                </a:lnTo>
                <a:cubicBezTo>
                  <a:pt x="1057911" y="468627"/>
                  <a:pt x="1043165" y="506180"/>
                  <a:pt x="1066800" y="464820"/>
                </a:cubicBezTo>
                <a:cubicBezTo>
                  <a:pt x="1072436" y="454957"/>
                  <a:pt x="1076196" y="444080"/>
                  <a:pt x="1082040" y="434340"/>
                </a:cubicBezTo>
                <a:cubicBezTo>
                  <a:pt x="1091464" y="418634"/>
                  <a:pt x="1102360" y="403860"/>
                  <a:pt x="1112520" y="388620"/>
                </a:cubicBezTo>
                <a:cubicBezTo>
                  <a:pt x="1134805" y="355193"/>
                  <a:pt x="1122265" y="373086"/>
                  <a:pt x="1150620" y="335280"/>
                </a:cubicBezTo>
                <a:cubicBezTo>
                  <a:pt x="1158257" y="312369"/>
                  <a:pt x="1157067" y="309255"/>
                  <a:pt x="1173480" y="289560"/>
                </a:cubicBezTo>
                <a:cubicBezTo>
                  <a:pt x="1180379" y="281281"/>
                  <a:pt x="1190076" y="275469"/>
                  <a:pt x="1196340" y="266700"/>
                </a:cubicBezTo>
                <a:cubicBezTo>
                  <a:pt x="1202942" y="257457"/>
                  <a:pt x="1205736" y="245960"/>
                  <a:pt x="1211580" y="236220"/>
                </a:cubicBezTo>
                <a:cubicBezTo>
                  <a:pt x="1221004" y="220514"/>
                  <a:pt x="1242060" y="190500"/>
                  <a:pt x="1242060" y="190500"/>
                </a:cubicBezTo>
                <a:cubicBezTo>
                  <a:pt x="1249680" y="193040"/>
                  <a:pt x="1258237" y="193665"/>
                  <a:pt x="1264920" y="198120"/>
                </a:cubicBezTo>
                <a:cubicBezTo>
                  <a:pt x="1277559" y="206546"/>
                  <a:pt x="1295992" y="229783"/>
                  <a:pt x="1303020" y="243840"/>
                </a:cubicBezTo>
                <a:cubicBezTo>
                  <a:pt x="1306612" y="251024"/>
                  <a:pt x="1305622" y="260428"/>
                  <a:pt x="1310640" y="266700"/>
                </a:cubicBezTo>
                <a:cubicBezTo>
                  <a:pt x="1326348" y="286335"/>
                  <a:pt x="1350032" y="299118"/>
                  <a:pt x="1363980" y="320040"/>
                </a:cubicBezTo>
                <a:cubicBezTo>
                  <a:pt x="1398915" y="372443"/>
                  <a:pt x="1388668" y="348384"/>
                  <a:pt x="1402080" y="388620"/>
                </a:cubicBezTo>
                <a:cubicBezTo>
                  <a:pt x="1407756" y="371591"/>
                  <a:pt x="1415512" y="334957"/>
                  <a:pt x="1432560" y="320040"/>
                </a:cubicBezTo>
                <a:cubicBezTo>
                  <a:pt x="1446344" y="307979"/>
                  <a:pt x="1465328" y="302512"/>
                  <a:pt x="1478280" y="289560"/>
                </a:cubicBezTo>
                <a:cubicBezTo>
                  <a:pt x="1593721" y="174119"/>
                  <a:pt x="1470966" y="292563"/>
                  <a:pt x="1554480" y="220980"/>
                </a:cubicBezTo>
                <a:cubicBezTo>
                  <a:pt x="1562662" y="213967"/>
                  <a:pt x="1570724" y="206626"/>
                  <a:pt x="1577340" y="198120"/>
                </a:cubicBezTo>
                <a:cubicBezTo>
                  <a:pt x="1588585" y="183662"/>
                  <a:pt x="1607820" y="152400"/>
                  <a:pt x="1607820" y="1524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CDD8B0-40DE-1346-8EF4-EC1CB51DE411}"/>
              </a:ext>
            </a:extLst>
          </p:cNvPr>
          <p:cNvSpPr txBox="1"/>
          <p:nvPr/>
        </p:nvSpPr>
        <p:spPr>
          <a:xfrm>
            <a:off x="881106" y="285367"/>
            <a:ext cx="664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Part 2 – Boosts and pro-poor targeting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5BBD52-FFBC-994B-A347-E2F899D8DF2E}"/>
              </a:ext>
            </a:extLst>
          </p:cNvPr>
          <p:cNvSpPr txBox="1"/>
          <p:nvPr/>
        </p:nvSpPr>
        <p:spPr>
          <a:xfrm>
            <a:off x="881106" y="1161515"/>
            <a:ext cx="71134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If this were trivial to do, we wouldn’t have the imbalance that we do between the Global North and South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Many of the most valuable things in the Global South (minerals, tourism markets, e.g.) still mostly get taken away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There are some instances where there is potential to better reward undervalued contributions, one of which is: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pPr algn="ctr"/>
            <a:r>
              <a:rPr lang="en-US" dirty="0">
                <a:solidFill>
                  <a:srgbClr val="1600FF"/>
                </a:solidFill>
                <a:latin typeface="Gill Sans MT" panose="020B0502020104020203" pitchFamily="34" charset="77"/>
              </a:rPr>
              <a:t>Payments for Ecosystem Services (PES)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E808E-17E2-B143-B6DF-4CE6B317C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05" b="27146"/>
          <a:stretch/>
        </p:blipFill>
        <p:spPr>
          <a:xfrm>
            <a:off x="-21437" y="3900196"/>
            <a:ext cx="9177530" cy="300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6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743C48-5E8C-6749-AF3D-BE3E55188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79"/>
          <a:stretch/>
        </p:blipFill>
        <p:spPr>
          <a:xfrm>
            <a:off x="0" y="4904731"/>
            <a:ext cx="9144000" cy="19532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B85780-FD40-AB41-A34C-6389AF1D0026}"/>
              </a:ext>
            </a:extLst>
          </p:cNvPr>
          <p:cNvSpPr txBox="1"/>
          <p:nvPr/>
        </p:nvSpPr>
        <p:spPr>
          <a:xfrm>
            <a:off x="753036" y="1290918"/>
            <a:ext cx="76917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101"/>
                </a:solidFill>
                <a:latin typeface="Gill Sans MT" panose="020B0502020104020203" pitchFamily="34" charset="77"/>
              </a:rPr>
              <a:t>Targeting is the hardest part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Whatever instrument you can imagine, 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pPr algn="ctr"/>
            <a:r>
              <a:rPr lang="en-US" dirty="0">
                <a:solidFill>
                  <a:srgbClr val="1600FF"/>
                </a:solidFill>
                <a:latin typeface="Gill Sans MT" panose="020B0502020104020203" pitchFamily="34" charset="77"/>
              </a:rPr>
              <a:t>(Micro-finance, index insurance, etc.)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benefits typically flow to those with greater access</a:t>
            </a:r>
            <a:r>
              <a:rPr lang="en-US" baseline="30000" dirty="0">
                <a:latin typeface="Gill Sans MT" panose="020B0502020104020203" pitchFamily="34" charset="77"/>
              </a:rPr>
              <a:t>11</a:t>
            </a:r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Group-level institutions/instruments may only be as pro-poor as the pre-existing level of collective action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pPr algn="ctr"/>
            <a:r>
              <a:rPr lang="en-US" b="1" dirty="0">
                <a:solidFill>
                  <a:srgbClr val="FFFF00"/>
                </a:solidFill>
                <a:latin typeface="Gill Sans MT" panose="020B0502020104020203" pitchFamily="34" charset="77"/>
              </a:rPr>
              <a:t>Let me try to sell you on ‘thoughtful’ trickle-down benefits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168FC6-94A1-B344-9580-B990DE6248E8}"/>
              </a:ext>
            </a:extLst>
          </p:cNvPr>
          <p:cNvSpPr txBox="1"/>
          <p:nvPr/>
        </p:nvSpPr>
        <p:spPr>
          <a:xfrm>
            <a:off x="7346685" y="6530898"/>
            <a:ext cx="177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11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Poulton et al. (2006)</a:t>
            </a:r>
            <a:endParaRPr lang="en-US" sz="1400" baseline="30000" dirty="0">
              <a:solidFill>
                <a:schemeClr val="bg1">
                  <a:lumMod val="75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8873DD-1606-4243-B792-960BB0F9AC0A}"/>
              </a:ext>
            </a:extLst>
          </p:cNvPr>
          <p:cNvSpPr txBox="1"/>
          <p:nvPr/>
        </p:nvSpPr>
        <p:spPr>
          <a:xfrm>
            <a:off x="-41564" y="6594684"/>
            <a:ext cx="2475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Bibliography at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bit.ly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/37lD4lm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BBA03B-308B-C945-9EE8-470050B614D5}"/>
              </a:ext>
            </a:extLst>
          </p:cNvPr>
          <p:cNvSpPr txBox="1"/>
          <p:nvPr/>
        </p:nvSpPr>
        <p:spPr>
          <a:xfrm>
            <a:off x="881106" y="285367"/>
            <a:ext cx="664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Part 2 – Boosts and pro-poor targeting</a:t>
            </a:r>
          </a:p>
        </p:txBody>
      </p:sp>
    </p:spTree>
    <p:extLst>
      <p:ext uri="{BB962C8B-B14F-4D97-AF65-F5344CB8AC3E}">
        <p14:creationId xmlns:p14="http://schemas.microsoft.com/office/powerpoint/2010/main" val="34722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C720D3-2627-ED41-AD0D-B1B2F7C4C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49" b="22041"/>
          <a:stretch/>
        </p:blipFill>
        <p:spPr>
          <a:xfrm>
            <a:off x="0" y="4422709"/>
            <a:ext cx="9144000" cy="24352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FA5826-E45E-6746-BFBC-59DE872D9568}"/>
              </a:ext>
            </a:extLst>
          </p:cNvPr>
          <p:cNvSpPr txBox="1"/>
          <p:nvPr/>
        </p:nvSpPr>
        <p:spPr>
          <a:xfrm>
            <a:off x="406626" y="217311"/>
            <a:ext cx="828017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600FF"/>
                </a:solidFill>
                <a:latin typeface="Gill Sans MT" panose="020B0502020104020203" pitchFamily="34" charset="77"/>
              </a:rPr>
              <a:t>Agenda</a:t>
            </a:r>
          </a:p>
          <a:p>
            <a:pPr lvl="1"/>
            <a:endParaRPr lang="en-US" sz="3600" dirty="0">
              <a:latin typeface="Gill Sans MT" panose="020B0502020104020203" pitchFamily="34" charset="77"/>
            </a:endParaRPr>
          </a:p>
          <a:p>
            <a:pPr marL="800100" lvl="1" indent="-342900">
              <a:buAutoNum type="arabicParenR"/>
            </a:pPr>
            <a:r>
              <a:rPr lang="en-US" sz="3600" dirty="0">
                <a:latin typeface="Gill Sans MT" panose="020B0502020104020203" pitchFamily="34" charset="77"/>
              </a:rPr>
              <a:t>The pro-poor development problem</a:t>
            </a:r>
          </a:p>
          <a:p>
            <a:pPr marL="800100" lvl="1" indent="-342900">
              <a:buAutoNum type="arabicParenR"/>
            </a:pPr>
            <a:endParaRPr lang="en-US" sz="3600" dirty="0">
              <a:latin typeface="Gill Sans MT" panose="020B0502020104020203" pitchFamily="34" charset="77"/>
            </a:endParaRPr>
          </a:p>
          <a:p>
            <a:pPr marL="800100" lvl="1" indent="-342900">
              <a:buAutoNum type="arabicParenR"/>
            </a:pPr>
            <a:r>
              <a:rPr lang="en-US" sz="3600" dirty="0">
                <a:latin typeface="Gill Sans MT" panose="020B0502020104020203" pitchFamily="34" charset="77"/>
              </a:rPr>
              <a:t>The Mario Kart Perspective</a:t>
            </a:r>
          </a:p>
          <a:p>
            <a:pPr marL="800100" lvl="1" indent="-342900">
              <a:buAutoNum type="arabicParenR"/>
            </a:pPr>
            <a:endParaRPr lang="en-US" sz="3600" dirty="0">
              <a:latin typeface="Gill Sans MT" panose="020B0502020104020203" pitchFamily="34" charset="77"/>
            </a:endParaRPr>
          </a:p>
          <a:p>
            <a:pPr marL="800100" lvl="1" indent="-342900">
              <a:buAutoNum type="arabicParenR"/>
            </a:pPr>
            <a:r>
              <a:rPr lang="en-US" sz="3600" dirty="0">
                <a:latin typeface="Gill Sans MT" panose="020B0502020104020203" pitchFamily="34" charset="77"/>
              </a:rPr>
              <a:t>Teaching Systems and Feedbacks</a:t>
            </a:r>
          </a:p>
          <a:p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C04E8D-6886-AF4D-9BF2-5A918AB50379}"/>
              </a:ext>
            </a:extLst>
          </p:cNvPr>
          <p:cNvSpPr txBox="1"/>
          <p:nvPr/>
        </p:nvSpPr>
        <p:spPr>
          <a:xfrm>
            <a:off x="7704498" y="6530898"/>
            <a:ext cx="1350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4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Timmer (2005)</a:t>
            </a:r>
            <a:endParaRPr lang="en-US" sz="1400" baseline="300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17FD8-AF7E-1C47-889B-22209250D168}"/>
              </a:ext>
            </a:extLst>
          </p:cNvPr>
          <p:cNvSpPr txBox="1"/>
          <p:nvPr/>
        </p:nvSpPr>
        <p:spPr>
          <a:xfrm>
            <a:off x="-41564" y="6594684"/>
            <a:ext cx="2475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Bibliography at </a:t>
            </a:r>
            <a:r>
              <a:rPr lang="en-US" sz="1400" b="1" dirty="0" err="1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bit.ly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/37lD4lm</a:t>
            </a:r>
          </a:p>
        </p:txBody>
      </p:sp>
    </p:spTree>
    <p:extLst>
      <p:ext uri="{BB962C8B-B14F-4D97-AF65-F5344CB8AC3E}">
        <p14:creationId xmlns:p14="http://schemas.microsoft.com/office/powerpoint/2010/main" val="63718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11E88E-5E21-AC4E-AF30-50DFD2DB8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889"/>
          <a:stretch/>
        </p:blipFill>
        <p:spPr>
          <a:xfrm>
            <a:off x="-10072" y="3778898"/>
            <a:ext cx="9154072" cy="30791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C8C71A-8635-7149-BD54-4E6BC550506C}"/>
              </a:ext>
            </a:extLst>
          </p:cNvPr>
          <p:cNvSpPr txBox="1"/>
          <p:nvPr/>
        </p:nvSpPr>
        <p:spPr>
          <a:xfrm>
            <a:off x="881106" y="285367"/>
            <a:ext cx="7619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Trickle-down irrigation benefits in Pakistan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691279-F3A4-574C-B2BE-9FFF73EA0047}"/>
              </a:ext>
            </a:extLst>
          </p:cNvPr>
          <p:cNvSpPr txBox="1"/>
          <p:nvPr/>
        </p:nvSpPr>
        <p:spPr>
          <a:xfrm>
            <a:off x="481139" y="915056"/>
            <a:ext cx="433871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Pakistan hosts the world’s largest gravity-fed irrigation system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Thousands of </a:t>
            </a:r>
            <a:r>
              <a:rPr lang="en-US" dirty="0" err="1">
                <a:latin typeface="Gill Sans MT" panose="020B0502020104020203" pitchFamily="34" charset="77"/>
              </a:rPr>
              <a:t>kms</a:t>
            </a:r>
            <a:r>
              <a:rPr lang="en-US" dirty="0">
                <a:latin typeface="Gill Sans MT" panose="020B0502020104020203" pitchFamily="34" charset="77"/>
              </a:rPr>
              <a:t> of main channels built by the British, with millions of </a:t>
            </a:r>
            <a:r>
              <a:rPr lang="en-US" dirty="0" err="1">
                <a:latin typeface="Gill Sans MT" panose="020B0502020104020203" pitchFamily="34" charset="77"/>
              </a:rPr>
              <a:t>kms</a:t>
            </a:r>
            <a:r>
              <a:rPr lang="en-US" dirty="0">
                <a:latin typeface="Gill Sans MT" panose="020B0502020104020203" pitchFamily="34" charset="77"/>
              </a:rPr>
              <a:t> of local linkages built by ‘communities’ to connect with this system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A century of neglect and local tinkering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Decades of declining cost recovery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E2BD62-6375-3041-A0E2-A126683D51A8}"/>
              </a:ext>
            </a:extLst>
          </p:cNvPr>
          <p:cNvGrpSpPr/>
          <p:nvPr/>
        </p:nvGrpSpPr>
        <p:grpSpPr>
          <a:xfrm>
            <a:off x="891564" y="775083"/>
            <a:ext cx="8196516" cy="6043806"/>
            <a:chOff x="891564" y="775083"/>
            <a:chExt cx="8196516" cy="60438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5C41FF5-E967-6F48-889F-2584C8841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196" t="6400" b="44356"/>
            <a:stretch/>
          </p:blipFill>
          <p:spPr>
            <a:xfrm>
              <a:off x="4989822" y="775083"/>
              <a:ext cx="3915187" cy="33806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2B7EBB-2BF5-F149-B4A0-386F346D328A}"/>
                </a:ext>
              </a:extLst>
            </p:cNvPr>
            <p:cNvSpPr txBox="1"/>
            <p:nvPr/>
          </p:nvSpPr>
          <p:spPr>
            <a:xfrm>
              <a:off x="891564" y="6541890"/>
              <a:ext cx="81965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75000"/>
                    </a:schemeClr>
                  </a:solidFill>
                  <a:latin typeface="Gill Sans MT" pitchFamily="34" charset="0"/>
                </a:rPr>
                <a:t>Sources:  SDPI (Food Security Data); gadm.org (Boundaries); usgs.gov (DEM and Streams)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EA2CC78-CBEF-9745-BFB1-ECB93D450F44}"/>
              </a:ext>
            </a:extLst>
          </p:cNvPr>
          <p:cNvSpPr txBox="1"/>
          <p:nvPr/>
        </p:nvSpPr>
        <p:spPr>
          <a:xfrm>
            <a:off x="1174173" y="5483009"/>
            <a:ext cx="688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Gill Sans MT" panose="020B0502020104020203" pitchFamily="34" charset="77"/>
              </a:rPr>
              <a:t>A governance and management nightmare (or opportunity)</a:t>
            </a:r>
          </a:p>
        </p:txBody>
      </p:sp>
    </p:spTree>
    <p:extLst>
      <p:ext uri="{BB962C8B-B14F-4D97-AF65-F5344CB8AC3E}">
        <p14:creationId xmlns:p14="http://schemas.microsoft.com/office/powerpoint/2010/main" val="1502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11E88E-5E21-AC4E-AF30-50DFD2DB8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889"/>
          <a:stretch/>
        </p:blipFill>
        <p:spPr>
          <a:xfrm>
            <a:off x="-4263" y="3778898"/>
            <a:ext cx="9154072" cy="3079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41B931-A6E2-DD41-8891-7F047F0A0FD0}"/>
              </a:ext>
            </a:extLst>
          </p:cNvPr>
          <p:cNvSpPr txBox="1"/>
          <p:nvPr/>
        </p:nvSpPr>
        <p:spPr>
          <a:xfrm>
            <a:off x="318071" y="4676799"/>
            <a:ext cx="85179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We explored what this would mean across different scales/configurations of irrigation network with an agent-based model</a:t>
            </a:r>
            <a:r>
              <a:rPr lang="en-US" baseline="30000" dirty="0">
                <a:solidFill>
                  <a:schemeClr val="bg1"/>
                </a:solidFill>
                <a:latin typeface="Gill Sans MT" panose="020B0502020104020203" pitchFamily="34" charset="77"/>
              </a:rPr>
              <a:t>13</a:t>
            </a:r>
            <a:endParaRPr lang="en-US" dirty="0">
              <a:solidFill>
                <a:schemeClr val="bg1"/>
              </a:solidFill>
              <a:latin typeface="Gill Sans MT" panose="020B0502020104020203" pitchFamily="34" charset="77"/>
            </a:endParaRPr>
          </a:p>
          <a:p>
            <a:endParaRPr lang="en-US" dirty="0">
              <a:solidFill>
                <a:srgbClr val="C00000"/>
              </a:solidFill>
              <a:latin typeface="Gill Sans MT" panose="020B0502020104020203" pitchFamily="34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Asking more from farmers, and investing those fees in improving reliability, led to:</a:t>
            </a:r>
          </a:p>
          <a:p>
            <a:endParaRPr lang="en-US" dirty="0">
              <a:solidFill>
                <a:srgbClr val="C00000"/>
              </a:solidFill>
              <a:latin typeface="Gill Sans MT" panose="020B0502020104020203" pitchFamily="34" charset="77"/>
            </a:endParaRPr>
          </a:p>
          <a:p>
            <a:pPr algn="ctr"/>
            <a:r>
              <a:rPr lang="en-US" b="1" dirty="0">
                <a:solidFill>
                  <a:srgbClr val="FFFF00"/>
                </a:solidFill>
                <a:latin typeface="Gill Sans MT" panose="020B0502020104020203" pitchFamily="34" charset="77"/>
              </a:rPr>
              <a:t>Improved production </a:t>
            </a: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along with </a:t>
            </a:r>
            <a:r>
              <a:rPr lang="en-US" b="1" dirty="0">
                <a:solidFill>
                  <a:srgbClr val="FFFF00"/>
                </a:solidFill>
                <a:latin typeface="Gill Sans MT" panose="020B0502020104020203" pitchFamily="34" charset="77"/>
              </a:rPr>
              <a:t>Reduced inequality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39A19-6835-EF4F-B90A-8D83A41D9628}"/>
              </a:ext>
            </a:extLst>
          </p:cNvPr>
          <p:cNvSpPr txBox="1"/>
          <p:nvPr/>
        </p:nvSpPr>
        <p:spPr>
          <a:xfrm>
            <a:off x="318071" y="1295597"/>
            <a:ext cx="39849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In one experiment, we identified a willingness to pay for canal water 2 orders of magnitude greater than current charges</a:t>
            </a:r>
            <a:r>
              <a:rPr lang="en-US" baseline="30000" dirty="0">
                <a:latin typeface="Gill Sans MT" panose="020B0502020104020203" pitchFamily="34" charset="77"/>
              </a:rPr>
              <a:t>12</a:t>
            </a:r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This was among farmers spending on diesel to pump groundwater, and was conditional on experiencing improved reliability</a:t>
            </a:r>
          </a:p>
          <a:p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9CAE79-AD43-6441-8046-1DAE4D137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146" y="930896"/>
            <a:ext cx="4883441" cy="3304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C8C71A-8635-7149-BD54-4E6BC550506C}"/>
              </a:ext>
            </a:extLst>
          </p:cNvPr>
          <p:cNvSpPr txBox="1"/>
          <p:nvPr/>
        </p:nvSpPr>
        <p:spPr>
          <a:xfrm>
            <a:off x="881106" y="285367"/>
            <a:ext cx="7619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Trickle-down irrigation benefits in Pakistan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B15FB4-5DE1-3443-9050-E65F5678A458}"/>
              </a:ext>
            </a:extLst>
          </p:cNvPr>
          <p:cNvSpPr txBox="1"/>
          <p:nvPr/>
        </p:nvSpPr>
        <p:spPr>
          <a:xfrm>
            <a:off x="7055139" y="6530898"/>
            <a:ext cx="2054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chemeClr val="bg1"/>
                </a:solidFill>
                <a:latin typeface="Gill Sans MT" panose="020B0502020104020203" pitchFamily="34" charset="77"/>
              </a:rPr>
              <a:t>12,13</a:t>
            </a:r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77"/>
              </a:rPr>
              <a:t>Bell et al. (2014, 2016)</a:t>
            </a:r>
            <a:endParaRPr lang="en-US" sz="1400" baseline="300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1E9275-E4DF-F44C-90B9-020BC2BA4544}"/>
              </a:ext>
            </a:extLst>
          </p:cNvPr>
          <p:cNvSpPr txBox="1"/>
          <p:nvPr/>
        </p:nvSpPr>
        <p:spPr>
          <a:xfrm>
            <a:off x="24696" y="6594684"/>
            <a:ext cx="2475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77"/>
              </a:rPr>
              <a:t>Bibliography at </a:t>
            </a:r>
            <a:r>
              <a:rPr lang="en-US" sz="1400" b="1" dirty="0" err="1">
                <a:solidFill>
                  <a:schemeClr val="bg1"/>
                </a:solidFill>
                <a:latin typeface="Gill Sans MT" panose="020B0502020104020203" pitchFamily="34" charset="77"/>
              </a:rPr>
              <a:t>bit.ly</a:t>
            </a:r>
            <a:r>
              <a:rPr lang="en-US" sz="1400" b="1" dirty="0">
                <a:solidFill>
                  <a:schemeClr val="bg1"/>
                </a:solidFill>
                <a:latin typeface="Gill Sans MT" panose="020B0502020104020203" pitchFamily="34" charset="77"/>
              </a:rPr>
              <a:t>/37lD4lm</a:t>
            </a:r>
          </a:p>
        </p:txBody>
      </p:sp>
    </p:spTree>
    <p:extLst>
      <p:ext uri="{BB962C8B-B14F-4D97-AF65-F5344CB8AC3E}">
        <p14:creationId xmlns:p14="http://schemas.microsoft.com/office/powerpoint/2010/main" val="75907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4243" t="44768" r="4321"/>
          <a:stretch/>
        </p:blipFill>
        <p:spPr>
          <a:xfrm>
            <a:off x="0" y="4772526"/>
            <a:ext cx="9157368" cy="21212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85E932-A365-0C43-A9C1-97812FB3B143}"/>
              </a:ext>
            </a:extLst>
          </p:cNvPr>
          <p:cNvSpPr txBox="1"/>
          <p:nvPr/>
        </p:nvSpPr>
        <p:spPr>
          <a:xfrm>
            <a:off x="881105" y="285367"/>
            <a:ext cx="8099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Trickle-down irrigation feedbacks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362D29-DE8F-8E40-8DAF-ED82DAD3F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370" y="147677"/>
            <a:ext cx="9144000" cy="6462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318F48-160F-9542-8658-D5C8AE463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370" y="147677"/>
            <a:ext cx="9144000" cy="64627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E947CF-20CE-DC49-AF32-1035DA72A4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370" y="147677"/>
            <a:ext cx="9144000" cy="64627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1A2658-E6E0-F544-B452-A92E3E43D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5370" y="147677"/>
            <a:ext cx="9144000" cy="64627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103CC5-A1D3-0949-8CE1-037F1A0FBD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5370" y="147677"/>
            <a:ext cx="9144000" cy="64627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4103D8-60BA-E341-BBC7-2804BF100D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5370" y="147677"/>
            <a:ext cx="9144000" cy="64627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912D1EF-1EA5-2F47-AFA5-1341C4F64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360" y="181206"/>
            <a:ext cx="9144000" cy="64627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BA7DD5-6AE6-9140-A319-3CDD809F20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5760" y="938127"/>
            <a:ext cx="9144000" cy="64627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80A709-6C5D-7B4C-B784-79E5F0A645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65760" y="938127"/>
            <a:ext cx="9144000" cy="64627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D24F02-97A4-4342-B4F4-76FF5CDA55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65760" y="938127"/>
            <a:ext cx="9144000" cy="64627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5A0BD8-0DA5-9340-BAE8-87B4CF6A57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65760" y="938127"/>
            <a:ext cx="9144000" cy="64627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06BB72-0CF1-9941-8715-568306BCBB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65760" y="938127"/>
            <a:ext cx="9144000" cy="64627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64B079-9D16-334D-BD9E-9259BECD25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65760" y="938127"/>
            <a:ext cx="9144000" cy="64627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196F455-7EE7-2D42-9BAC-E46360EBA4A3}"/>
              </a:ext>
            </a:extLst>
          </p:cNvPr>
          <p:cNvSpPr txBox="1"/>
          <p:nvPr/>
        </p:nvSpPr>
        <p:spPr>
          <a:xfrm>
            <a:off x="2245370" y="4928462"/>
            <a:ext cx="121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Mario Kart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6BF67C-61E5-7A41-86BF-CBD17128E810}"/>
              </a:ext>
            </a:extLst>
          </p:cNvPr>
          <p:cNvSpPr txBox="1"/>
          <p:nvPr/>
        </p:nvSpPr>
        <p:spPr>
          <a:xfrm>
            <a:off x="6208966" y="4928462"/>
            <a:ext cx="1040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Irrigation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6D2513-16FD-5E47-8146-D817A9F171C2}"/>
              </a:ext>
            </a:extLst>
          </p:cNvPr>
          <p:cNvSpPr txBox="1"/>
          <p:nvPr/>
        </p:nvSpPr>
        <p:spPr>
          <a:xfrm>
            <a:off x="8180819" y="6580045"/>
            <a:ext cx="976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77"/>
              </a:rPr>
              <a:t>Bell (2021)</a:t>
            </a:r>
            <a:endParaRPr lang="en-US" sz="1400" baseline="300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014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0C71B5-99C0-3845-9EB7-C335B043F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864"/>
          <a:stretch/>
        </p:blipFill>
        <p:spPr>
          <a:xfrm>
            <a:off x="0" y="3451452"/>
            <a:ext cx="9144000" cy="34065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67E7E4-6716-494E-B094-993E1EEF8609}"/>
              </a:ext>
            </a:extLst>
          </p:cNvPr>
          <p:cNvSpPr txBox="1"/>
          <p:nvPr/>
        </p:nvSpPr>
        <p:spPr>
          <a:xfrm>
            <a:off x="685772" y="1045303"/>
            <a:ext cx="80850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600FF"/>
                </a:solidFill>
                <a:latin typeface="Gill Sans MT" panose="020B0502020104020203" pitchFamily="34" charset="77"/>
              </a:rPr>
              <a:t>Pro-poor and trickle down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solidFill>
                  <a:srgbClr val="FF0101"/>
                </a:solidFill>
                <a:latin typeface="Gill Sans MT" panose="020B0502020104020203" pitchFamily="34" charset="77"/>
              </a:rPr>
              <a:t>BUT</a:t>
            </a:r>
            <a:r>
              <a:rPr lang="en-US" dirty="0">
                <a:latin typeface="Gill Sans MT" panose="020B0502020104020203" pitchFamily="34" charset="77"/>
              </a:rPr>
              <a:t> Irrigation and hydraulic communities are a very specific (public goods) example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Where else can we find conditions where those in the middle can’t </a:t>
            </a:r>
            <a:r>
              <a:rPr lang="en-US" dirty="0">
                <a:solidFill>
                  <a:srgbClr val="1600FF"/>
                </a:solidFill>
                <a:latin typeface="Gill Sans MT" panose="020B0502020104020203" pitchFamily="34" charset="77"/>
              </a:rPr>
              <a:t>help</a:t>
            </a:r>
            <a:r>
              <a:rPr lang="en-US" dirty="0">
                <a:latin typeface="Gill Sans MT" panose="020B0502020104020203" pitchFamily="34" charset="77"/>
              </a:rPr>
              <a:t> but </a:t>
            </a:r>
            <a:r>
              <a:rPr lang="en-US" dirty="0">
                <a:solidFill>
                  <a:srgbClr val="1600FF"/>
                </a:solidFill>
                <a:latin typeface="Gill Sans MT" panose="020B0502020104020203" pitchFamily="34" charset="77"/>
              </a:rPr>
              <a:t>help</a:t>
            </a:r>
            <a:r>
              <a:rPr lang="en-US" dirty="0">
                <a:latin typeface="Gill Sans MT" panose="020B0502020104020203" pitchFamily="34" charset="77"/>
              </a:rPr>
              <a:t> those behind them when they </a:t>
            </a:r>
            <a:r>
              <a:rPr lang="en-US" dirty="0">
                <a:solidFill>
                  <a:srgbClr val="1600FF"/>
                </a:solidFill>
                <a:latin typeface="Gill Sans MT" panose="020B0502020104020203" pitchFamily="34" charset="77"/>
              </a:rPr>
              <a:t>help</a:t>
            </a:r>
            <a:r>
              <a:rPr lang="en-US" dirty="0">
                <a:latin typeface="Gill Sans MT" panose="020B0502020104020203" pitchFamily="34" charset="77"/>
              </a:rPr>
              <a:t> themselves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I.e., where they generate non-excludible benefits for their peers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I’ll close this section with a look at work in Malawi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8CA9A8-CE92-F241-BA30-CE7E99150EDE}"/>
              </a:ext>
            </a:extLst>
          </p:cNvPr>
          <p:cNvSpPr txBox="1"/>
          <p:nvPr/>
        </p:nvSpPr>
        <p:spPr>
          <a:xfrm>
            <a:off x="881106" y="285367"/>
            <a:ext cx="664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Win win.  Right?</a:t>
            </a:r>
          </a:p>
        </p:txBody>
      </p:sp>
    </p:spTree>
    <p:extLst>
      <p:ext uri="{BB962C8B-B14F-4D97-AF65-F5344CB8AC3E}">
        <p14:creationId xmlns:p14="http://schemas.microsoft.com/office/powerpoint/2010/main" val="339107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4243" t="44768" r="4321"/>
          <a:stretch/>
        </p:blipFill>
        <p:spPr>
          <a:xfrm>
            <a:off x="0" y="4772526"/>
            <a:ext cx="9157368" cy="21212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0199" y="1221410"/>
            <a:ext cx="850774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/>
                <a:cs typeface="Gill Sans MT"/>
              </a:rPr>
              <a:t>Colonial legacy of land clearing and ridging across Malawi’s agricultural landscape</a:t>
            </a:r>
          </a:p>
          <a:p>
            <a:endParaRPr lang="en-US" dirty="0"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  <a:p>
            <a:r>
              <a:rPr lang="en-US" dirty="0">
                <a:latin typeface="Gill Sans MT"/>
                <a:cs typeface="Gill Sans MT"/>
              </a:rPr>
              <a:t>Massive sedimentation into rivers whose hydropower provides &gt; 90% of grid power</a:t>
            </a:r>
          </a:p>
          <a:p>
            <a:endParaRPr lang="en-US" dirty="0"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  <a:p>
            <a:r>
              <a:rPr lang="en-US" dirty="0">
                <a:latin typeface="Gill Sans MT"/>
                <a:cs typeface="Gill Sans MT"/>
              </a:rPr>
              <a:t>Conservation agriculture </a:t>
            </a:r>
            <a:r>
              <a:rPr lang="en-US" dirty="0">
                <a:solidFill>
                  <a:srgbClr val="1600FF"/>
                </a:solidFill>
                <a:latin typeface="Gill Sans MT"/>
                <a:cs typeface="Gill Sans MT"/>
              </a:rPr>
              <a:t>(don’t till, add cover, add legumes)</a:t>
            </a:r>
            <a:r>
              <a:rPr lang="en-US" dirty="0">
                <a:latin typeface="Gill Sans MT"/>
                <a:cs typeface="Gill Sans MT"/>
              </a:rPr>
              <a:t> is widely recommended but poorly heeded.</a:t>
            </a:r>
          </a:p>
          <a:p>
            <a:endParaRPr lang="en-US" dirty="0"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  <a:p>
            <a:r>
              <a:rPr lang="en-US" dirty="0">
                <a:latin typeface="Gill Sans MT"/>
                <a:cs typeface="Gill Sans MT"/>
              </a:rPr>
              <a:t>Paying farmers to practice CA is a widely studied process</a:t>
            </a:r>
          </a:p>
          <a:p>
            <a:endParaRPr lang="en-US" dirty="0"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Gill Sans MT"/>
                <a:cs typeface="Gill Sans MT"/>
              </a:rPr>
              <a:t>Is it worthwhile to pay for CA?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94CBF-4785-9448-BE8C-E2BAE49A42C0}"/>
              </a:ext>
            </a:extLst>
          </p:cNvPr>
          <p:cNvSpPr txBox="1"/>
          <p:nvPr/>
        </p:nvSpPr>
        <p:spPr>
          <a:xfrm>
            <a:off x="881105" y="285367"/>
            <a:ext cx="8099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PES for Malawi’s Shire River Basin</a:t>
            </a:r>
          </a:p>
        </p:txBody>
      </p:sp>
    </p:spTree>
    <p:extLst>
      <p:ext uri="{BB962C8B-B14F-4D97-AF65-F5344CB8AC3E}">
        <p14:creationId xmlns:p14="http://schemas.microsoft.com/office/powerpoint/2010/main" val="4352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art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2632" y="581298"/>
            <a:ext cx="5447806" cy="4486093"/>
          </a:xfrm>
          <a:prstGeom prst="rect">
            <a:avLst/>
          </a:prstGeom>
        </p:spPr>
      </p:pic>
      <p:pic>
        <p:nvPicPr>
          <p:cNvPr id="20" name="Picture 19" descr="part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2632" y="581298"/>
            <a:ext cx="5447806" cy="4486093"/>
          </a:xfrm>
          <a:prstGeom prst="rect">
            <a:avLst/>
          </a:prstGeom>
        </p:spPr>
      </p:pic>
      <p:pic>
        <p:nvPicPr>
          <p:cNvPr id="21" name="Picture 20" descr="part3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2632" y="581298"/>
            <a:ext cx="5447806" cy="4486093"/>
          </a:xfrm>
          <a:prstGeom prst="rect">
            <a:avLst/>
          </a:prstGeom>
        </p:spPr>
      </p:pic>
      <p:pic>
        <p:nvPicPr>
          <p:cNvPr id="22" name="Picture 21" descr="part4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2632" y="581298"/>
            <a:ext cx="5447805" cy="44860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72526"/>
            <a:ext cx="9157368" cy="21212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142" y="968959"/>
            <a:ext cx="290670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/>
                <a:cs typeface="Gill Sans MT"/>
              </a:rPr>
              <a:t>PES encourage pro-environmental practices (like CA) that otherwise are too costly or risky</a:t>
            </a:r>
          </a:p>
          <a:p>
            <a:endParaRPr lang="en-US" dirty="0"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  <a:p>
            <a:r>
              <a:rPr lang="en-US" dirty="0">
                <a:latin typeface="Gill Sans MT"/>
                <a:cs typeface="Gill Sans MT"/>
              </a:rPr>
              <a:t>May begin with external support, but</a:t>
            </a:r>
          </a:p>
          <a:p>
            <a:endParaRPr lang="en-US" dirty="0"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  <a:p>
            <a:r>
              <a:rPr lang="en-US" dirty="0">
                <a:latin typeface="Gill Sans MT"/>
                <a:cs typeface="Gill Sans MT"/>
              </a:rPr>
              <a:t>Ideally have beneficiaries who pay for it themselves</a:t>
            </a:r>
            <a:r>
              <a:rPr lang="en-US" baseline="30000" dirty="0">
                <a:latin typeface="Gill Sans MT"/>
                <a:cs typeface="Gill Sans MT"/>
              </a:rPr>
              <a:t>10</a:t>
            </a:r>
            <a:endParaRPr lang="en-US" dirty="0"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142" y="4900646"/>
            <a:ext cx="8823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/>
                <a:cs typeface="Gill Sans MT"/>
              </a:rPr>
              <a:t>In many contexts (like CA), practice over time can lead to private, reinforcing benefits</a:t>
            </a: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067942-3B47-2B47-AD1E-4A4DFA1A89C8}"/>
              </a:ext>
            </a:extLst>
          </p:cNvPr>
          <p:cNvSpPr txBox="1"/>
          <p:nvPr/>
        </p:nvSpPr>
        <p:spPr>
          <a:xfrm>
            <a:off x="881105" y="285367"/>
            <a:ext cx="7738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Yes, in theory.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97BBF5-31E3-224C-9D48-74E163C2D38F}"/>
              </a:ext>
            </a:extLst>
          </p:cNvPr>
          <p:cNvSpPr txBox="1"/>
          <p:nvPr/>
        </p:nvSpPr>
        <p:spPr>
          <a:xfrm>
            <a:off x="7439452" y="6530898"/>
            <a:ext cx="1479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chemeClr val="bg1"/>
                </a:solidFill>
                <a:latin typeface="Gill Sans MT" panose="020B0502020104020203" pitchFamily="34" charset="77"/>
              </a:rPr>
              <a:t>10</a:t>
            </a:r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77"/>
              </a:rPr>
              <a:t>Bell et al. (2018)</a:t>
            </a:r>
            <a:endParaRPr lang="en-US" sz="1400" baseline="300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801978-F7CD-014C-AD17-1D8EB9C57E9B}"/>
              </a:ext>
            </a:extLst>
          </p:cNvPr>
          <p:cNvSpPr txBox="1"/>
          <p:nvPr/>
        </p:nvSpPr>
        <p:spPr>
          <a:xfrm>
            <a:off x="-41564" y="6594684"/>
            <a:ext cx="2475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77"/>
              </a:rPr>
              <a:t>Bibliography at </a:t>
            </a:r>
            <a:r>
              <a:rPr lang="en-US" sz="1400" b="1" dirty="0" err="1">
                <a:solidFill>
                  <a:schemeClr val="bg1"/>
                </a:solidFill>
                <a:latin typeface="Gill Sans MT" panose="020B0502020104020203" pitchFamily="34" charset="77"/>
              </a:rPr>
              <a:t>bit.ly</a:t>
            </a:r>
            <a:r>
              <a:rPr lang="en-US" sz="1400" b="1" dirty="0">
                <a:solidFill>
                  <a:schemeClr val="bg1"/>
                </a:solidFill>
                <a:latin typeface="Gill Sans MT" panose="020B0502020104020203" pitchFamily="34" charset="77"/>
              </a:rPr>
              <a:t>/37lD4lm</a:t>
            </a:r>
          </a:p>
        </p:txBody>
      </p:sp>
    </p:spTree>
    <p:extLst>
      <p:ext uri="{BB962C8B-B14F-4D97-AF65-F5344CB8AC3E}">
        <p14:creationId xmlns:p14="http://schemas.microsoft.com/office/powerpoint/2010/main" val="89940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build="p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ample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1106692"/>
            <a:ext cx="5317507" cy="41089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4243" t="44768" r="4321"/>
          <a:stretch/>
        </p:blipFill>
        <p:spPr>
          <a:xfrm>
            <a:off x="0" y="4772526"/>
            <a:ext cx="9157368" cy="21212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0200" y="1320800"/>
            <a:ext cx="335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/>
                <a:cs typeface="Gill Sans MT"/>
              </a:rPr>
              <a:t>We ran a randomized control trial of a few different incentive treatments across 60 villages in the upper Shire River Basin </a:t>
            </a:r>
            <a:endParaRPr lang="en-US" dirty="0">
              <a:solidFill>
                <a:srgbClr val="FF0000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  <a:p>
            <a:r>
              <a:rPr lang="en-US" dirty="0">
                <a:latin typeface="Gill Sans MT"/>
                <a:cs typeface="Gill Sans MT"/>
              </a:rPr>
              <a:t>Economic incentive only – no training or other encouragement</a:t>
            </a:r>
          </a:p>
          <a:p>
            <a:endParaRPr lang="en-US" dirty="0"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  <a:p>
            <a:r>
              <a:rPr lang="en-US" dirty="0">
                <a:latin typeface="Gill Sans MT"/>
                <a:cs typeface="Gill Sans MT"/>
              </a:rPr>
              <a:t>On average after two years, </a:t>
            </a:r>
            <a:r>
              <a:rPr lang="en-US" dirty="0">
                <a:solidFill>
                  <a:srgbClr val="0000FF"/>
                </a:solidFill>
                <a:latin typeface="Gill Sans MT"/>
                <a:cs typeface="Gill Sans MT"/>
              </a:rPr>
              <a:t>adoption* of CA on 21% of land</a:t>
            </a:r>
            <a:r>
              <a:rPr lang="en-US" dirty="0">
                <a:latin typeface="Gill Sans MT"/>
                <a:cs typeface="Gill Sans MT"/>
              </a:rPr>
              <a:t>, vs. 12% in control</a:t>
            </a: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A2170-5D38-6F4E-82AE-87F9F870F920}"/>
              </a:ext>
            </a:extLst>
          </p:cNvPr>
          <p:cNvSpPr/>
          <p:nvPr/>
        </p:nvSpPr>
        <p:spPr>
          <a:xfrm>
            <a:off x="274214" y="5870319"/>
            <a:ext cx="8095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Gill Sans MT"/>
                <a:cs typeface="Gill Sans MT"/>
              </a:rPr>
              <a:t>*adoption really takes longer to evaluate, but this is how project cycles 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F89106-64F4-2A40-BFAC-1C8CCAB3FFB4}"/>
              </a:ext>
            </a:extLst>
          </p:cNvPr>
          <p:cNvSpPr txBox="1"/>
          <p:nvPr/>
        </p:nvSpPr>
        <p:spPr>
          <a:xfrm>
            <a:off x="881105" y="285367"/>
            <a:ext cx="8099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Yes, in practice.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A85BCC-C572-894E-AACC-1E994017C39A}"/>
              </a:ext>
            </a:extLst>
          </p:cNvPr>
          <p:cNvSpPr txBox="1"/>
          <p:nvPr/>
        </p:nvSpPr>
        <p:spPr>
          <a:xfrm>
            <a:off x="7439452" y="6530898"/>
            <a:ext cx="1479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chemeClr val="bg1"/>
                </a:solidFill>
                <a:latin typeface="Gill Sans MT" panose="020B0502020104020203" pitchFamily="34" charset="77"/>
              </a:rPr>
              <a:t>10</a:t>
            </a:r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77"/>
              </a:rPr>
              <a:t>Bell et al. (2018)</a:t>
            </a:r>
            <a:endParaRPr lang="en-US" sz="1400" baseline="300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3D2668-13B8-D843-9DBE-F9C954F56087}"/>
              </a:ext>
            </a:extLst>
          </p:cNvPr>
          <p:cNvSpPr txBox="1"/>
          <p:nvPr/>
        </p:nvSpPr>
        <p:spPr>
          <a:xfrm>
            <a:off x="-41564" y="6594684"/>
            <a:ext cx="2475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77"/>
              </a:rPr>
              <a:t>Bibliography at </a:t>
            </a:r>
            <a:r>
              <a:rPr lang="en-US" sz="1400" b="1" dirty="0" err="1">
                <a:solidFill>
                  <a:schemeClr val="bg1"/>
                </a:solidFill>
                <a:latin typeface="Gill Sans MT" panose="020B0502020104020203" pitchFamily="34" charset="77"/>
              </a:rPr>
              <a:t>bit.ly</a:t>
            </a:r>
            <a:r>
              <a:rPr lang="en-US" sz="1400" b="1" dirty="0">
                <a:solidFill>
                  <a:schemeClr val="bg1"/>
                </a:solidFill>
                <a:latin typeface="Gill Sans MT" panose="020B0502020104020203" pitchFamily="34" charset="77"/>
              </a:rPr>
              <a:t>/37lD4lm</a:t>
            </a:r>
          </a:p>
        </p:txBody>
      </p:sp>
    </p:spTree>
    <p:extLst>
      <p:ext uri="{BB962C8B-B14F-4D97-AF65-F5344CB8AC3E}">
        <p14:creationId xmlns:p14="http://schemas.microsoft.com/office/powerpoint/2010/main" val="301049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72526"/>
            <a:ext cx="9157368" cy="21212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1200" y="3585335"/>
            <a:ext cx="78436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/>
                <a:cs typeface="Gill Sans MT"/>
              </a:rPr>
              <a:t>Across a range of assumptions, we estimate from </a:t>
            </a:r>
            <a:r>
              <a:rPr lang="en-US" dirty="0">
                <a:solidFill>
                  <a:srgbClr val="FF0101"/>
                </a:solidFill>
                <a:latin typeface="Gill Sans MT"/>
                <a:cs typeface="Gill Sans MT"/>
              </a:rPr>
              <a:t>O(</a:t>
            </a:r>
            <a:r>
              <a:rPr lang="en-US" dirty="0">
                <a:solidFill>
                  <a:srgbClr val="FF0000"/>
                </a:solidFill>
                <a:latin typeface="Gill Sans MT"/>
                <a:cs typeface="Gill Sans MT"/>
              </a:rPr>
              <a:t>$10 to $1000) per ton </a:t>
            </a:r>
            <a:r>
              <a:rPr lang="en-US" dirty="0">
                <a:latin typeface="Gill Sans MT"/>
                <a:cs typeface="Gill Sans MT"/>
              </a:rPr>
              <a:t>to avoid sediment loading to Shire River</a:t>
            </a:r>
          </a:p>
          <a:p>
            <a:endParaRPr lang="en-US" dirty="0">
              <a:latin typeface="Gill Sans MT"/>
              <a:cs typeface="Gill Sans MT"/>
            </a:endParaRPr>
          </a:p>
          <a:p>
            <a:r>
              <a:rPr lang="en-US" dirty="0">
                <a:latin typeface="Gill Sans MT"/>
                <a:cs typeface="Gill Sans MT"/>
              </a:rPr>
              <a:t>Considering the direct costs of dredging, and the opportunity costs of load shedding, this is a much cheaper approach for the hydropower provider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71450" y="873125"/>
          <a:ext cx="8801100" cy="259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122B52D-4FF1-F941-B921-04F182181467}"/>
              </a:ext>
            </a:extLst>
          </p:cNvPr>
          <p:cNvSpPr txBox="1"/>
          <p:nvPr/>
        </p:nvSpPr>
        <p:spPr>
          <a:xfrm>
            <a:off x="881105" y="285367"/>
            <a:ext cx="8099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Avoiding sediment to begin with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A34E83-1099-774A-9C79-3A5D43D3AFF6}"/>
              </a:ext>
            </a:extLst>
          </p:cNvPr>
          <p:cNvSpPr txBox="1"/>
          <p:nvPr/>
        </p:nvSpPr>
        <p:spPr>
          <a:xfrm>
            <a:off x="7439452" y="6530898"/>
            <a:ext cx="1479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chemeClr val="bg1"/>
                </a:solidFill>
                <a:latin typeface="Gill Sans MT" panose="020B0502020104020203" pitchFamily="34" charset="77"/>
              </a:rPr>
              <a:t>10</a:t>
            </a:r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77"/>
              </a:rPr>
              <a:t>Bell et al. (2018)</a:t>
            </a:r>
            <a:endParaRPr lang="en-US" sz="1400" baseline="300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46687C-35FF-C746-839F-E570C8A88EF5}"/>
              </a:ext>
            </a:extLst>
          </p:cNvPr>
          <p:cNvSpPr txBox="1"/>
          <p:nvPr/>
        </p:nvSpPr>
        <p:spPr>
          <a:xfrm>
            <a:off x="-41564" y="6594684"/>
            <a:ext cx="2475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77"/>
              </a:rPr>
              <a:t>Bibliography at </a:t>
            </a:r>
            <a:r>
              <a:rPr lang="en-US" sz="1400" b="1" dirty="0" err="1">
                <a:solidFill>
                  <a:schemeClr val="bg1"/>
                </a:solidFill>
                <a:latin typeface="Gill Sans MT" panose="020B0502020104020203" pitchFamily="34" charset="77"/>
              </a:rPr>
              <a:t>bit.ly</a:t>
            </a:r>
            <a:r>
              <a:rPr lang="en-US" sz="1400" b="1" dirty="0">
                <a:solidFill>
                  <a:schemeClr val="bg1"/>
                </a:solidFill>
                <a:latin typeface="Gill Sans MT" panose="020B0502020104020203" pitchFamily="34" charset="77"/>
              </a:rPr>
              <a:t>/37lD4lm</a:t>
            </a:r>
          </a:p>
        </p:txBody>
      </p:sp>
    </p:spTree>
    <p:extLst>
      <p:ext uri="{BB962C8B-B14F-4D97-AF65-F5344CB8AC3E}">
        <p14:creationId xmlns:p14="http://schemas.microsoft.com/office/powerpoint/2010/main" val="158775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72526"/>
            <a:ext cx="9157368" cy="21212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6306" y="4977062"/>
            <a:ext cx="78436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600FF"/>
                </a:solidFill>
                <a:latin typeface="Gill Sans MT"/>
                <a:cs typeface="Gill Sans MT"/>
              </a:rPr>
              <a:t>Enable us to value and build a market for a valuable, locally provided service</a:t>
            </a:r>
          </a:p>
          <a:p>
            <a:pPr algn="ctr"/>
            <a:endParaRPr lang="en-US" b="1" dirty="0">
              <a:solidFill>
                <a:srgbClr val="1600FF"/>
              </a:solidFill>
              <a:latin typeface="Gill Sans MT"/>
              <a:cs typeface="Gill Sans MT"/>
            </a:endParaRPr>
          </a:p>
          <a:p>
            <a:pPr algn="ctr"/>
            <a:endParaRPr lang="en-US" b="1" dirty="0">
              <a:solidFill>
                <a:srgbClr val="1600FF"/>
              </a:solidFill>
              <a:latin typeface="Gill Sans MT"/>
              <a:cs typeface="Gill Sans MT"/>
            </a:endParaRPr>
          </a:p>
          <a:p>
            <a:pPr algn="ctr"/>
            <a:endParaRPr lang="en-US" b="1" dirty="0">
              <a:solidFill>
                <a:srgbClr val="1600FF"/>
              </a:solidFill>
              <a:latin typeface="Gill Sans MT"/>
              <a:cs typeface="Gill Sans MT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Gill Sans MT"/>
                <a:cs typeface="Gill Sans MT"/>
              </a:rPr>
              <a:t>Generating ‘boosts’</a:t>
            </a:r>
          </a:p>
          <a:p>
            <a:pPr algn="ctr"/>
            <a:endParaRPr lang="en-US" b="1" dirty="0">
              <a:solidFill>
                <a:schemeClr val="bg1"/>
              </a:solidFill>
              <a:latin typeface="Gill Sans MT"/>
              <a:cs typeface="Gill Sans MT"/>
            </a:endParaRPr>
          </a:p>
        </p:txBody>
      </p:sp>
      <p:pic>
        <p:nvPicPr>
          <p:cNvPr id="3" name="Picture 2" descr="PES Malawi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06" y="1113612"/>
            <a:ext cx="7868567" cy="3528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AC86D-2390-DD44-AD75-9BAF0EBA9121}"/>
              </a:ext>
            </a:extLst>
          </p:cNvPr>
          <p:cNvSpPr txBox="1"/>
          <p:nvPr/>
        </p:nvSpPr>
        <p:spPr>
          <a:xfrm>
            <a:off x="881105" y="285367"/>
            <a:ext cx="8099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Lowering transaction costs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07DF41-98A0-7F43-B30C-C27701A6FFB0}"/>
              </a:ext>
            </a:extLst>
          </p:cNvPr>
          <p:cNvSpPr/>
          <p:nvPr/>
        </p:nvSpPr>
        <p:spPr>
          <a:xfrm>
            <a:off x="2718816" y="6403514"/>
            <a:ext cx="3719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ill Sans MT"/>
                <a:cs typeface="Gill Sans MT"/>
              </a:rPr>
              <a:t>Rewarding existing contributions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CCE605-7207-3F40-8E4D-5CBC7DF8ADF6}"/>
              </a:ext>
            </a:extLst>
          </p:cNvPr>
          <p:cNvCxnSpPr/>
          <p:nvPr/>
        </p:nvCxnSpPr>
        <p:spPr>
          <a:xfrm>
            <a:off x="3359427" y="6281530"/>
            <a:ext cx="24052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46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D885C8-FBF9-104C-82EA-59DE64A4C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116"/>
          <a:stretch/>
        </p:blipFill>
        <p:spPr>
          <a:xfrm>
            <a:off x="0" y="4416386"/>
            <a:ext cx="9144000" cy="2441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E889F0-1E09-8C46-80B8-93C5409D9B17}"/>
              </a:ext>
            </a:extLst>
          </p:cNvPr>
          <p:cNvSpPr txBox="1"/>
          <p:nvPr/>
        </p:nvSpPr>
        <p:spPr>
          <a:xfrm>
            <a:off x="440706" y="1002234"/>
            <a:ext cx="577721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600FF"/>
                </a:solidFill>
                <a:latin typeface="Gill Sans MT" panose="020B0502020104020203" pitchFamily="34" charset="77"/>
              </a:rPr>
              <a:t>Not pro-poor … at least, not yet.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Participants in our program weren’t the smallest plots or the worst off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But, we only got to see early adoption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If those new adopters reshaped others’ understanding and willingness, we might see adoption by those less well-off over time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77"/>
              </a:rPr>
              <a:t>Not as literally </a:t>
            </a:r>
            <a:r>
              <a:rPr lang="en-US" b="1" dirty="0">
                <a:solidFill>
                  <a:srgbClr val="FFFF00"/>
                </a:solidFill>
                <a:latin typeface="Gill Sans MT" panose="020B0502020104020203" pitchFamily="34" charset="77"/>
              </a:rPr>
              <a:t>‘trickle down,’ </a:t>
            </a: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77"/>
              </a:rPr>
              <a:t>but perhaps </a:t>
            </a:r>
            <a:r>
              <a:rPr lang="en-US" b="1" dirty="0">
                <a:solidFill>
                  <a:srgbClr val="FFFF00"/>
                </a:solidFill>
                <a:latin typeface="Gill Sans MT" panose="020B0502020104020203" pitchFamily="34" charset="77"/>
              </a:rPr>
              <a:t>‘crowd in’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85024D-406E-5046-957D-922B331178AB}"/>
              </a:ext>
            </a:extLst>
          </p:cNvPr>
          <p:cNvSpPr txBox="1"/>
          <p:nvPr/>
        </p:nvSpPr>
        <p:spPr>
          <a:xfrm>
            <a:off x="881105" y="285367"/>
            <a:ext cx="8099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Risk sharing, in feedbacks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92A8F0-57AE-F94F-8261-870C1E27F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240" y="-701270"/>
            <a:ext cx="9144000" cy="6462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D61452-CFB1-F648-A3B9-10B54FF3A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240" y="-701270"/>
            <a:ext cx="9144000" cy="6462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8DDF0A-9322-C145-AC2F-48CEE1820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240" y="-701270"/>
            <a:ext cx="9144000" cy="64627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5174BB-A5C4-4C41-B1C2-B302290BA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5240" y="-701270"/>
            <a:ext cx="9144000" cy="6462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32623C-492D-D141-AB0F-6BB070134C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5240" y="-701270"/>
            <a:ext cx="9144000" cy="64627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4DA862-ECF7-F245-9960-337505E24F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5240" y="-701270"/>
            <a:ext cx="9144000" cy="64627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69AACA-D8E7-684D-87BD-799D7BC55A80}"/>
              </a:ext>
            </a:extLst>
          </p:cNvPr>
          <p:cNvSpPr txBox="1"/>
          <p:nvPr/>
        </p:nvSpPr>
        <p:spPr>
          <a:xfrm>
            <a:off x="8167451" y="6550223"/>
            <a:ext cx="976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77"/>
              </a:rPr>
              <a:t>Bell (2021)</a:t>
            </a:r>
            <a:endParaRPr lang="en-US" sz="1400" baseline="300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403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270414-F4F7-0641-8216-89857FFDDDF7}"/>
              </a:ext>
            </a:extLst>
          </p:cNvPr>
          <p:cNvGrpSpPr/>
          <p:nvPr/>
        </p:nvGrpSpPr>
        <p:grpSpPr>
          <a:xfrm>
            <a:off x="-41564" y="1820485"/>
            <a:ext cx="9144000" cy="4698573"/>
            <a:chOff x="-41564" y="2165041"/>
            <a:chExt cx="9144000" cy="4698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07909D0-0D85-1D48-A5AD-6C37DAD0A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1564" y="2165041"/>
              <a:ext cx="9144000" cy="427282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795533-5D76-224B-8DEC-557791C287ED}"/>
                </a:ext>
              </a:extLst>
            </p:cNvPr>
            <p:cNvSpPr txBox="1"/>
            <p:nvPr/>
          </p:nvSpPr>
          <p:spPr>
            <a:xfrm>
              <a:off x="3985478" y="6494282"/>
              <a:ext cx="1089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wellbeing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C2319D-9410-1A49-B324-473CF029EF99}"/>
                </a:ext>
              </a:extLst>
            </p:cNvPr>
            <p:cNvSpPr txBox="1"/>
            <p:nvPr/>
          </p:nvSpPr>
          <p:spPr>
            <a:xfrm>
              <a:off x="14705" y="6404911"/>
              <a:ext cx="523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low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3CF041-8DC0-1F4F-AE12-D784E6E291E4}"/>
                </a:ext>
              </a:extLst>
            </p:cNvPr>
            <p:cNvSpPr txBox="1"/>
            <p:nvPr/>
          </p:nvSpPr>
          <p:spPr>
            <a:xfrm>
              <a:off x="8522560" y="6404911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high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0CAF3ED-4054-FB4F-AE99-CB79BEF325BF}"/>
              </a:ext>
            </a:extLst>
          </p:cNvPr>
          <p:cNvGrpSpPr/>
          <p:nvPr/>
        </p:nvGrpSpPr>
        <p:grpSpPr>
          <a:xfrm>
            <a:off x="-41564" y="1817529"/>
            <a:ext cx="3326296" cy="4272826"/>
            <a:chOff x="-41564" y="2162085"/>
            <a:chExt cx="3326296" cy="427282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6E499F3-E867-E247-8FDA-A2C9A73CB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3623"/>
            <a:stretch/>
          </p:blipFill>
          <p:spPr>
            <a:xfrm>
              <a:off x="-41564" y="2162085"/>
              <a:ext cx="3326296" cy="4272826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D11B6D1-B07F-1748-8599-2696E219FAB9}"/>
                </a:ext>
              </a:extLst>
            </p:cNvPr>
            <p:cNvCxnSpPr>
              <a:cxnSpLocks/>
            </p:cNvCxnSpPr>
            <p:nvPr/>
          </p:nvCxnSpPr>
          <p:spPr>
            <a:xfrm>
              <a:off x="3284732" y="4298498"/>
              <a:ext cx="0" cy="2132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974E0B5-C1B6-B14C-9203-82746156A8E5}"/>
              </a:ext>
            </a:extLst>
          </p:cNvPr>
          <p:cNvGrpSpPr/>
          <p:nvPr/>
        </p:nvGrpSpPr>
        <p:grpSpPr>
          <a:xfrm>
            <a:off x="214798" y="3432136"/>
            <a:ext cx="8712200" cy="2654300"/>
            <a:chOff x="200102" y="3777307"/>
            <a:chExt cx="8712200" cy="265430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9EB8C3-7C7A-3C42-8D86-F87D2BDD6769}"/>
                </a:ext>
              </a:extLst>
            </p:cNvPr>
            <p:cNvSpPr txBox="1"/>
            <p:nvPr/>
          </p:nvSpPr>
          <p:spPr>
            <a:xfrm rot="20601560">
              <a:off x="5434577" y="4184513"/>
              <a:ext cx="18492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equal distribution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AB8EF6-3C28-AB47-B0EF-C8F6A8957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85000"/>
            </a:blip>
            <a:stretch>
              <a:fillRect/>
            </a:stretch>
          </p:blipFill>
          <p:spPr>
            <a:xfrm>
              <a:off x="200102" y="3777307"/>
              <a:ext cx="8712200" cy="26543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D3E6070-CFF1-A84F-96C5-A1F0F4369B6C}"/>
                </a:ext>
              </a:extLst>
            </p:cNvPr>
            <p:cNvSpPr txBox="1"/>
            <p:nvPr/>
          </p:nvSpPr>
          <p:spPr>
            <a:xfrm rot="21068716">
              <a:off x="5583312" y="5323650"/>
              <a:ext cx="1866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actual distribution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C0A6F7-8A48-AA4B-BCC1-A229262A38B4}"/>
              </a:ext>
            </a:extLst>
          </p:cNvPr>
          <p:cNvSpPr txBox="1"/>
          <p:nvPr/>
        </p:nvSpPr>
        <p:spPr>
          <a:xfrm>
            <a:off x="660801" y="201564"/>
            <a:ext cx="786175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600FF"/>
                </a:solidFill>
                <a:latin typeface="Gill Sans MT" panose="020B0502020104020203" pitchFamily="34" charset="77"/>
              </a:rPr>
              <a:t>Pro-poor (and inclusive) growth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Recent (~ late 1990s) discussions on economic growth and participation among the least well-off.  A range of: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b="1" dirty="0">
                <a:solidFill>
                  <a:srgbClr val="1600FF"/>
                </a:solidFill>
                <a:latin typeface="Gill Sans MT" panose="020B0502020104020203" pitchFamily="34" charset="77"/>
              </a:rPr>
              <a:t>absolute measures, </a:t>
            </a:r>
            <a:r>
              <a:rPr lang="en-US" dirty="0">
                <a:latin typeface="Gill Sans MT" panose="020B0502020104020203" pitchFamily="34" charset="77"/>
              </a:rPr>
              <a:t>concerned with population living below a line (poverty alleviation), and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b="1" dirty="0">
                <a:solidFill>
                  <a:srgbClr val="1600FF"/>
                </a:solidFill>
                <a:latin typeface="Gill Sans MT" panose="020B0502020104020203" pitchFamily="34" charset="77"/>
              </a:rPr>
              <a:t>relative measures, </a:t>
            </a:r>
            <a:r>
              <a:rPr lang="en-US" dirty="0">
                <a:latin typeface="Gill Sans MT" panose="020B0502020104020203" pitchFamily="34" charset="77"/>
              </a:rPr>
              <a:t>concerned with distribution of access and resources across a population (equity and equality)</a:t>
            </a:r>
            <a:r>
              <a:rPr lang="en-US" baseline="30000" dirty="0">
                <a:latin typeface="Gill Sans MT" panose="020B0502020104020203" pitchFamily="34" charset="77"/>
              </a:rPr>
              <a:t>1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98D5F-D3C8-1F42-AA7F-FC2F380901BF}"/>
              </a:ext>
            </a:extLst>
          </p:cNvPr>
          <p:cNvSpPr txBox="1"/>
          <p:nvPr/>
        </p:nvSpPr>
        <p:spPr>
          <a:xfrm>
            <a:off x="7704498" y="6530898"/>
            <a:ext cx="1412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1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Ravallion (2004)</a:t>
            </a:r>
            <a:endParaRPr lang="en-US" sz="1400" baseline="300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34760-0A90-5D45-AB46-DBB32A4AE375}"/>
              </a:ext>
            </a:extLst>
          </p:cNvPr>
          <p:cNvSpPr txBox="1"/>
          <p:nvPr/>
        </p:nvSpPr>
        <p:spPr>
          <a:xfrm>
            <a:off x="-41564" y="6594684"/>
            <a:ext cx="2475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Bibliography at </a:t>
            </a:r>
            <a:r>
              <a:rPr lang="en-US" sz="1400" b="1" dirty="0" err="1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bit.ly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/37lD4lm</a:t>
            </a:r>
          </a:p>
        </p:txBody>
      </p:sp>
    </p:spTree>
    <p:extLst>
      <p:ext uri="{BB962C8B-B14F-4D97-AF65-F5344CB8AC3E}">
        <p14:creationId xmlns:p14="http://schemas.microsoft.com/office/powerpoint/2010/main" val="38350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E889F0-1E09-8C46-80B8-93C5409D9B17}"/>
              </a:ext>
            </a:extLst>
          </p:cNvPr>
          <p:cNvSpPr txBox="1"/>
          <p:nvPr/>
        </p:nvSpPr>
        <p:spPr>
          <a:xfrm>
            <a:off x="739287" y="977136"/>
            <a:ext cx="614530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Recall the three pillars of </a:t>
            </a:r>
            <a:r>
              <a:rPr lang="en-US" dirty="0" err="1">
                <a:latin typeface="Gill Sans MT" panose="020B0502020104020203" pitchFamily="34" charset="77"/>
              </a:rPr>
              <a:t>rubberbanding</a:t>
            </a:r>
            <a:r>
              <a:rPr lang="en-US" dirty="0">
                <a:latin typeface="Gill Sans MT" panose="020B0502020104020203" pitchFamily="34" charset="77"/>
              </a:rPr>
              <a:t>: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In this program we could have: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600FF"/>
              </a:solidFill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600FF"/>
                </a:solidFill>
                <a:latin typeface="Gill Sans MT" panose="020B0502020104020203" pitchFamily="34" charset="77"/>
              </a:rPr>
              <a:t>Mobile-network engagement across region providing regular signals of where people are, and who is at the 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600FF"/>
              </a:solidFill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600FF"/>
                </a:solidFill>
                <a:latin typeface="Gill Sans MT" panose="020B0502020104020203" pitchFamily="34" charset="77"/>
              </a:rPr>
              <a:t>Incentives for, and private benefits to, adoption of conservation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600FF"/>
              </a:solidFill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600FF"/>
                </a:solidFill>
                <a:latin typeface="Gill Sans MT" panose="020B0502020104020203" pitchFamily="34" charset="77"/>
              </a:rPr>
              <a:t>Mechanism for crowding in participation via targeting of early adopters in precarious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600FF"/>
              </a:solidFill>
              <a:latin typeface="Gill Sans MT" panose="020B0502020104020203" pitchFamily="34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44805E-822E-584F-874F-6572A771635B}"/>
              </a:ext>
            </a:extLst>
          </p:cNvPr>
          <p:cNvGrpSpPr/>
          <p:nvPr/>
        </p:nvGrpSpPr>
        <p:grpSpPr>
          <a:xfrm>
            <a:off x="19252" y="2412688"/>
            <a:ext cx="9157856" cy="2979926"/>
            <a:chOff x="19252" y="2412688"/>
            <a:chExt cx="9157856" cy="297992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A02F4E0-D04D-024E-B0F6-61F4272820B4}"/>
                </a:ext>
              </a:extLst>
            </p:cNvPr>
            <p:cNvCxnSpPr/>
            <p:nvPr/>
          </p:nvCxnSpPr>
          <p:spPr>
            <a:xfrm>
              <a:off x="33108" y="5247140"/>
              <a:ext cx="914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ED9477F-9C88-6F4B-AEFB-5192554AC955}"/>
                </a:ext>
              </a:extLst>
            </p:cNvPr>
            <p:cNvCxnSpPr/>
            <p:nvPr/>
          </p:nvCxnSpPr>
          <p:spPr>
            <a:xfrm>
              <a:off x="19252" y="4516315"/>
              <a:ext cx="914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DFFA40-0887-5C4F-967F-1AAFE2FB9D99}"/>
                </a:ext>
              </a:extLst>
            </p:cNvPr>
            <p:cNvCxnSpPr/>
            <p:nvPr/>
          </p:nvCxnSpPr>
          <p:spPr>
            <a:xfrm>
              <a:off x="7498474" y="2420768"/>
              <a:ext cx="0" cy="2010109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C75ADB-82B7-264F-9BEE-EE46E21A6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4955" y="2412688"/>
              <a:ext cx="1016000" cy="14478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E454B7C-CC7D-4C41-A482-BF413E0A8B54}"/>
                </a:ext>
              </a:extLst>
            </p:cNvPr>
            <p:cNvCxnSpPr/>
            <p:nvPr/>
          </p:nvCxnSpPr>
          <p:spPr>
            <a:xfrm>
              <a:off x="8522481" y="3382505"/>
              <a:ext cx="0" cy="2010109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81CFD2B-D274-8C40-A3AE-26486D3E0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5395" y="8002215"/>
            <a:ext cx="525318" cy="63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ECFC89-24B3-B24E-B510-014F0958D4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5913" y="7514099"/>
            <a:ext cx="571500" cy="63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47114-B6DD-BD49-9F1B-CAF7DCB32F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06" y="7430536"/>
            <a:ext cx="519545" cy="635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BDB22C-3A50-E14B-9E49-FDACCFEDFC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0001" y="7129114"/>
            <a:ext cx="592282" cy="635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E3008D-E536-FA4D-B439-35E0A43C57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1504" y="7054018"/>
            <a:ext cx="529937" cy="635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F70F79-D7E7-954E-8355-EAF0CD560C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0791" y="7133000"/>
            <a:ext cx="540328" cy="635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064054-7B30-2044-8132-1768E3E87A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5121" y="7450500"/>
            <a:ext cx="571501" cy="635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E52A41-82A1-6347-81D8-0E2D9319640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7371" y="7367215"/>
            <a:ext cx="483755" cy="635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A976D3-2537-E44C-80CF-545B1CCAB283}"/>
              </a:ext>
            </a:extLst>
          </p:cNvPr>
          <p:cNvSpPr txBox="1"/>
          <p:nvPr/>
        </p:nvSpPr>
        <p:spPr>
          <a:xfrm>
            <a:off x="881105" y="285367"/>
            <a:ext cx="8099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What this could become, at scale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0E9681-F7CA-E24B-BFA0-B26892113851}"/>
              </a:ext>
            </a:extLst>
          </p:cNvPr>
          <p:cNvSpPr txBox="1"/>
          <p:nvPr/>
        </p:nvSpPr>
        <p:spPr>
          <a:xfrm>
            <a:off x="1609344" y="5457290"/>
            <a:ext cx="1262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77"/>
              </a:rPr>
              <a:t>Measuring where people are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84B77A-73DD-3642-98F7-29767E32CD22}"/>
              </a:ext>
            </a:extLst>
          </p:cNvPr>
          <p:cNvSpPr txBox="1"/>
          <p:nvPr/>
        </p:nvSpPr>
        <p:spPr>
          <a:xfrm>
            <a:off x="3397651" y="5567804"/>
            <a:ext cx="1262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77"/>
              </a:rPr>
              <a:t>Generating boosts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0322F6-2850-C347-8ED9-A6E25FC49AC9}"/>
              </a:ext>
            </a:extLst>
          </p:cNvPr>
          <p:cNvSpPr txBox="1"/>
          <p:nvPr/>
        </p:nvSpPr>
        <p:spPr>
          <a:xfrm>
            <a:off x="5185959" y="5457290"/>
            <a:ext cx="1262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77"/>
              </a:rPr>
              <a:t>Targeting boosts at the back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291C0E-1934-904C-BD08-0C3307973B73}"/>
              </a:ext>
            </a:extLst>
          </p:cNvPr>
          <p:cNvSpPr txBox="1"/>
          <p:nvPr/>
        </p:nvSpPr>
        <p:spPr>
          <a:xfrm>
            <a:off x="5930616" y="5395470"/>
            <a:ext cx="937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6"/>
                </a:solidFill>
                <a:latin typeface="Gill Sans MT" panose="020B0502020104020203" pitchFamily="34" charset="77"/>
                <a:cs typeface="Corsiva Hebrew" pitchFamily="2" charset="-79"/>
              </a:rPr>
              <a:t>✓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0C22B6-54CA-5F42-9C63-5EA671168571}"/>
              </a:ext>
            </a:extLst>
          </p:cNvPr>
          <p:cNvSpPr txBox="1"/>
          <p:nvPr/>
        </p:nvSpPr>
        <p:spPr>
          <a:xfrm>
            <a:off x="4036239" y="5433747"/>
            <a:ext cx="937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6"/>
                </a:solidFill>
                <a:latin typeface="Gill Sans MT" panose="020B0502020104020203" pitchFamily="34" charset="77"/>
                <a:cs typeface="Corsiva Hebrew" pitchFamily="2" charset="-79"/>
              </a:rPr>
              <a:t>✓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B84C5E-2DB1-0B4F-99C8-8EF92EFFE154}"/>
              </a:ext>
            </a:extLst>
          </p:cNvPr>
          <p:cNvSpPr txBox="1"/>
          <p:nvPr/>
        </p:nvSpPr>
        <p:spPr>
          <a:xfrm>
            <a:off x="2284505" y="5459550"/>
            <a:ext cx="937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6"/>
                </a:solidFill>
                <a:latin typeface="Gill Sans MT" panose="020B0502020104020203" pitchFamily="34" charset="77"/>
                <a:cs typeface="Corsiva Hebrew" pitchFamily="2" charset="-79"/>
              </a:rPr>
              <a:t>✓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D5D500E-382E-4E4A-9B7B-846307164E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6159" y="3971664"/>
            <a:ext cx="2494057" cy="248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9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8993 -0.39421 L 0.13594 -0.3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85" y="1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76 -0.39097 L 0.48264 -0.4442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20" y="-26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809 -0.39213 L 0.3625 -0.4016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21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13 -0.42037 L 0.75972 -0.4546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92" y="-17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261 -0.36273 C -0.49323 -0.37778 -0.43421 -0.39283 -0.39011 -0.39468 C -0.34584 -0.3963 -0.33351 -0.37871 -0.28733 -0.37338 C -0.24115 -0.36806 -0.15938 -0.36019 -0.11268 -0.36273 C -0.06598 -0.36505 -0.05139 -0.39144 -0.00747 -0.3875 C 0.03663 -0.38357 0.0901 -0.34097 0.15121 -0.33958 C 0.21232 -0.33796 0.29861 -0.37408 0.3592 -0.37871 C 0.41996 -0.3831 0.47309 -0.36134 0.51527 -0.36621 C 0.55746 -0.37083 0.58507 -0.38889 0.6125 -0.40695 " pathEditMode="relative" rAng="0" ptsTypes="AAAAAAAAA">
                                      <p:cBhvr>
                                        <p:cTn id="1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47" y="-10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361 -0.42546 C -0.22743 -0.41273 -0.18125 -0.4 -0.12031 -0.40069 C -0.05937 -0.40116 0.03924 -0.4243 0.09288 -0.42917 C 0.1467 -0.4338 0.14705 -0.43796 0.20226 -0.42917 C 0.25729 -0.42014 0.35521 -0.37917 0.42344 -0.37592 C 0.49184 -0.37245 0.54271 -0.40301 0.61302 -0.40949 C 0.68282 -0.41597 0.78525 -0.41065 0.84341 -0.41481 C 0.90191 -0.41898 0.93264 -0.42662 0.96354 -0.43426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8" y="203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069 -0.40463 L 0.44375 -0.4081 L 0.44375 -0.40787 " pathEditMode="relative" rAng="0" ptsTypes="AAA">
                                      <p:cBhvr>
                                        <p:cTn id="18" dur="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2" y="-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667 -0.45787 C -0.52552 -0.4699 -0.48472 -0.48194 -0.4507 -0.48819 C -0.41684 -0.49444 -0.41858 -0.49629 -0.36302 -0.49537 C -0.30747 -0.49444 -0.19861 -0.48171 -0.11754 -0.48287 C -0.03646 -0.48402 0.06545 -0.49097 0.12378 -0.50254 C 0.18212 -0.51412 0.14184 -0.54259 0.23177 -0.55231 C 0.3217 -0.56226 0.49288 -0.5618 0.66371 -0.56134 " pathEditMode="relative" rAng="0" ptsTypes="AAAAAAA">
                                      <p:cBhvr>
                                        <p:cTn id="2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10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9" grpId="0"/>
      <p:bldP spid="19" grpId="1"/>
      <p:bldP spid="19" grpId="2"/>
      <p:bldP spid="20" grpId="0"/>
      <p:bldP spid="20" grpId="1"/>
      <p:bldP spid="20" grpId="2"/>
      <p:bldP spid="21" grpId="0"/>
      <p:bldP spid="21" grpId="1"/>
      <p:bldP spid="21" grpId="2"/>
      <p:bldP spid="25" grpId="0"/>
      <p:bldP spid="26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73706D-8076-5F41-98D7-4CA93C262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E889F0-1E09-8C46-80B8-93C5409D9B17}"/>
              </a:ext>
            </a:extLst>
          </p:cNvPr>
          <p:cNvSpPr txBox="1"/>
          <p:nvPr/>
        </p:nvSpPr>
        <p:spPr>
          <a:xfrm>
            <a:off x="441257" y="1317802"/>
            <a:ext cx="85388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600FF"/>
              </a:solidFill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600FF"/>
                </a:solidFill>
                <a:latin typeface="Gill Sans MT" panose="020B0502020104020203" pitchFamily="34" charset="77"/>
              </a:rPr>
              <a:t>Mobile phones are transforming our ability to engage </a:t>
            </a:r>
          </a:p>
          <a:p>
            <a:endParaRPr lang="en-US" dirty="0">
              <a:solidFill>
                <a:srgbClr val="1600FF"/>
              </a:solidFill>
              <a:latin typeface="Gill Sans MT" panose="020B0502020104020203" pitchFamily="34" charset="77"/>
            </a:endParaRPr>
          </a:p>
          <a:p>
            <a:r>
              <a:rPr lang="en-US" dirty="0">
                <a:solidFill>
                  <a:srgbClr val="1600FF"/>
                </a:solidFill>
                <a:latin typeface="Gill Sans MT" panose="020B0502020104020203" pitchFamily="34" charset="77"/>
              </a:rPr>
              <a:t>	(to see the back, to provide benefits, to make payments conditional)</a:t>
            </a:r>
          </a:p>
          <a:p>
            <a:endParaRPr lang="en-US" dirty="0">
              <a:solidFill>
                <a:srgbClr val="1600FF"/>
              </a:solidFill>
              <a:latin typeface="Gill Sans MT" panose="020B0502020104020203" pitchFamily="34" charset="77"/>
            </a:endParaRPr>
          </a:p>
          <a:p>
            <a:endParaRPr lang="en-US" dirty="0">
              <a:solidFill>
                <a:schemeClr val="bg1"/>
              </a:solidFill>
              <a:latin typeface="Gill Sans MT" panose="020B0502020104020203" pitchFamily="34" charset="77"/>
            </a:endParaRPr>
          </a:p>
          <a:p>
            <a:endParaRPr lang="en-US" dirty="0">
              <a:solidFill>
                <a:schemeClr val="bg1"/>
              </a:solidFill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Interventions won’t reach to the back unless we’re thoughtful about how they can</a:t>
            </a:r>
          </a:p>
          <a:p>
            <a:endParaRPr lang="en-US" dirty="0">
              <a:solidFill>
                <a:schemeClr val="bg1"/>
              </a:solidFill>
              <a:latin typeface="Gill Sans MT" panose="020B0502020104020203" pitchFamily="34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	(triggering local processes for trickle-down, crowd-in, or diffusion)</a:t>
            </a:r>
          </a:p>
          <a:p>
            <a:endParaRPr lang="en-US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0C9C8-CA73-8749-8283-162584E0C451}"/>
              </a:ext>
            </a:extLst>
          </p:cNvPr>
          <p:cNvSpPr txBox="1"/>
          <p:nvPr/>
        </p:nvSpPr>
        <p:spPr>
          <a:xfrm>
            <a:off x="881105" y="285367"/>
            <a:ext cx="8099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Some key messages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A68EAD-DB72-1143-A3AF-CED6255D90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5395" y="8002215"/>
            <a:ext cx="525318" cy="63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FF6943-F833-4142-8336-52A4886C45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5913" y="7514099"/>
            <a:ext cx="571500" cy="63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388BD5-FA74-2F47-9848-54138385F3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06" y="7430536"/>
            <a:ext cx="519545" cy="63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5802B5-3D3F-3B40-8173-61C029B538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0001" y="7129114"/>
            <a:ext cx="592282" cy="635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3C6904-B39B-6B42-A37F-D82530D3A6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1504" y="7054018"/>
            <a:ext cx="529937" cy="635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255718-9C04-5547-8ADE-066BAFD8E5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0791" y="7133000"/>
            <a:ext cx="540328" cy="635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234474-17F5-524D-9212-EDFA486F57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5121" y="7450500"/>
            <a:ext cx="571501" cy="635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11F6CF-084C-5040-9B30-ADC6682E23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7371" y="7367215"/>
            <a:ext cx="483755" cy="635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1E36F7-AA40-4E45-A205-6B423CE4349D}"/>
              </a:ext>
            </a:extLst>
          </p:cNvPr>
          <p:cNvSpPr txBox="1"/>
          <p:nvPr/>
        </p:nvSpPr>
        <p:spPr>
          <a:xfrm>
            <a:off x="1508768" y="5323177"/>
            <a:ext cx="7635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FFFF00"/>
                </a:solidFill>
                <a:latin typeface="Gill Sans MT" panose="020B0502020104020203" pitchFamily="34" charset="77"/>
              </a:rPr>
              <a:t>Let’s talk just a bit about how to talk systems and feedbacks</a:t>
            </a:r>
          </a:p>
        </p:txBody>
      </p:sp>
    </p:spTree>
    <p:extLst>
      <p:ext uri="{BB962C8B-B14F-4D97-AF65-F5344CB8AC3E}">
        <p14:creationId xmlns:p14="http://schemas.microsoft.com/office/powerpoint/2010/main" val="64843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8195 -0.17176 L 0.14392 -0.140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85" y="1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76 -0.20324 L 0.48264 -0.2564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20" y="-26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809 -0.18634 L 0.3625 -0.1958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21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13 -0.21459 L 0.75972 -0.2488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92" y="-17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261 -0.13519 C -0.49323 -0.15023 -0.43421 -0.16528 -0.39011 -0.16713 C -0.34584 -0.16875 -0.33351 -0.15116 -0.28733 -0.14583 C -0.24115 -0.14051 -0.15938 -0.13264 -0.11268 -0.13519 C -0.06598 -0.1375 -0.05139 -0.16389 -0.00747 -0.15996 C 0.03663 -0.15602 0.0901 -0.11343 0.15121 -0.11204 C 0.21232 -0.11042 0.29861 -0.14653 0.3592 -0.15116 C 0.41996 -0.15556 0.47309 -0.1338 0.51527 -0.13866 C 0.55746 -0.14329 0.58507 -0.16134 0.6125 -0.1794 " pathEditMode="relative" rAng="0" ptsTypes="AAAAAAAAA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47" y="-10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562 -0.20694 C -0.21944 -0.19421 -0.17326 -0.18148 -0.11232 -0.18217 C -0.05139 -0.18264 0.04723 -0.20579 0.10087 -0.21065 C 0.15469 -0.21528 0.15504 -0.21944 0.21025 -0.21065 C 0.26528 -0.20162 0.3632 -0.16065 0.43143 -0.15741 C 0.49983 -0.15393 0.5507 -0.18449 0.62101 -0.19097 C 0.6908 -0.19745 0.79323 -0.19213 0.85139 -0.1963 C 0.9099 -0.20046 0.94063 -0.2081 0.97153 -0.21574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8" y="203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069 -0.18542 L 0.44375 -0.18889 L 0.44375 -0.18866 " pathEditMode="relative" rAng="0" ptsTypes="AAA">
                                      <p:cBhvr>
                                        <p:cTn id="18" dur="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2" y="-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667 -0.26041 C -0.52552 -0.27245 -0.48472 -0.28449 -0.45035 -0.29074 C -0.41684 -0.29699 -0.41858 -0.29884 -0.36302 -0.29791 C -0.30747 -0.29699 -0.19861 -0.28425 -0.11754 -0.28541 C -0.03646 -0.28657 0.06545 -0.29351 0.12378 -0.30509 C 0.18212 -0.31666 0.14184 -0.34513 0.23177 -0.35486 C 0.3217 -0.36481 0.49288 -0.36435 0.66371 -0.36388 " pathEditMode="relative" rAng="0" ptsTypes="AAAAAAA">
                                      <p:cBhvr>
                                        <p:cTn id="2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10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allAtOnce"/>
      <p:bldP spid="3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wetRiceFiltered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49333"/>
            <a:ext cx="9144000" cy="16137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4653" y="1073618"/>
            <a:ext cx="8346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/>
                <a:cs typeface="Gill Sans MT"/>
              </a:rPr>
              <a:t>A good first step towards building an operational model</a:t>
            </a:r>
          </a:p>
          <a:p>
            <a:endParaRPr lang="en-US" sz="2000" dirty="0">
              <a:latin typeface="Gill Sans MT"/>
              <a:cs typeface="Gill Sans MT"/>
            </a:endParaRPr>
          </a:p>
          <a:p>
            <a:r>
              <a:rPr lang="en-US" sz="2000" dirty="0">
                <a:latin typeface="Gill Sans MT"/>
                <a:cs typeface="Gill Sans MT"/>
              </a:rPr>
              <a:t>Identify important system components, and sketch out their interactions</a:t>
            </a:r>
          </a:p>
        </p:txBody>
      </p:sp>
      <p:sp>
        <p:nvSpPr>
          <p:cNvPr id="16" name="Oval 15"/>
          <p:cNvSpPr/>
          <p:nvPr/>
        </p:nvSpPr>
        <p:spPr>
          <a:xfrm>
            <a:off x="3518463" y="2964894"/>
            <a:ext cx="1623241" cy="160698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ill Sans MT"/>
                <a:cs typeface="Gill Sans MT"/>
              </a:rPr>
              <a:t>Fish</a:t>
            </a:r>
          </a:p>
        </p:txBody>
      </p:sp>
      <p:sp>
        <p:nvSpPr>
          <p:cNvPr id="17" name="Oval 16"/>
          <p:cNvSpPr/>
          <p:nvPr/>
        </p:nvSpPr>
        <p:spPr>
          <a:xfrm>
            <a:off x="626051" y="2964894"/>
            <a:ext cx="1623241" cy="160698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ill Sans MT"/>
                <a:cs typeface="Gill Sans MT"/>
              </a:rPr>
              <a:t>Mating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37671" y="2980969"/>
            <a:ext cx="2318510" cy="1606985"/>
            <a:chOff x="1437671" y="3463219"/>
            <a:chExt cx="2318510" cy="1606985"/>
          </a:xfrm>
        </p:grpSpPr>
        <p:cxnSp>
          <p:nvCxnSpPr>
            <p:cNvPr id="20" name="Curved Connector 19"/>
            <p:cNvCxnSpPr>
              <a:stCxn id="16" idx="1"/>
              <a:endCxn id="17" idx="0"/>
            </p:cNvCxnSpPr>
            <p:nvPr/>
          </p:nvCxnSpPr>
          <p:spPr>
            <a:xfrm rot="16200000" flipV="1">
              <a:off x="2479258" y="2421633"/>
              <a:ext cx="235338" cy="2318509"/>
            </a:xfrm>
            <a:prstGeom prst="curvedConnector3">
              <a:avLst>
                <a:gd name="adj1" fmla="val 285934"/>
              </a:avLst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17" idx="4"/>
              <a:endCxn id="16" idx="3"/>
            </p:cNvCxnSpPr>
            <p:nvPr/>
          </p:nvCxnSpPr>
          <p:spPr>
            <a:xfrm rot="5400000" flipH="1" flipV="1">
              <a:off x="2479257" y="3793280"/>
              <a:ext cx="235338" cy="2318509"/>
            </a:xfrm>
            <a:prstGeom prst="curvedConnector3">
              <a:avLst>
                <a:gd name="adj1" fmla="val -179105"/>
              </a:avLst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6522900" y="2964894"/>
            <a:ext cx="1623241" cy="1606985"/>
          </a:xfrm>
          <a:prstGeom prst="ellipse">
            <a:avLst/>
          </a:prstGeom>
          <a:solidFill>
            <a:srgbClr val="98480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ill Sans MT"/>
                <a:cs typeface="Gill Sans MT"/>
              </a:rPr>
              <a:t>Harvest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903985" y="2980969"/>
            <a:ext cx="2430536" cy="1606985"/>
            <a:chOff x="4903985" y="3463219"/>
            <a:chExt cx="2430536" cy="1606985"/>
          </a:xfrm>
        </p:grpSpPr>
        <p:cxnSp>
          <p:nvCxnSpPr>
            <p:cNvPr id="26" name="Curved Connector 25"/>
            <p:cNvCxnSpPr>
              <a:stCxn id="16" idx="5"/>
              <a:endCxn id="18" idx="4"/>
            </p:cNvCxnSpPr>
            <p:nvPr/>
          </p:nvCxnSpPr>
          <p:spPr>
            <a:xfrm rot="16200000" flipH="1">
              <a:off x="6001584" y="3737267"/>
              <a:ext cx="235338" cy="2430535"/>
            </a:xfrm>
            <a:prstGeom prst="curvedConnector3">
              <a:avLst>
                <a:gd name="adj1" fmla="val 265443"/>
              </a:avLst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>
              <a:stCxn id="18" idx="0"/>
              <a:endCxn id="16" idx="7"/>
            </p:cNvCxnSpPr>
            <p:nvPr/>
          </p:nvCxnSpPr>
          <p:spPr>
            <a:xfrm rot="16200000" flipH="1" flipV="1">
              <a:off x="6001585" y="2365620"/>
              <a:ext cx="235338" cy="2430535"/>
            </a:xfrm>
            <a:prstGeom prst="curvedConnector3">
              <a:avLst>
                <a:gd name="adj1" fmla="val -206427"/>
              </a:avLst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116939" y="2488713"/>
            <a:ext cx="2991502" cy="2419600"/>
            <a:chOff x="1116939" y="2970963"/>
            <a:chExt cx="2991502" cy="2419600"/>
          </a:xfrm>
        </p:grpSpPr>
        <p:sp>
          <p:nvSpPr>
            <p:cNvPr id="31" name="TextBox 30"/>
            <p:cNvSpPr txBox="1"/>
            <p:nvPr/>
          </p:nvSpPr>
          <p:spPr>
            <a:xfrm>
              <a:off x="3744038" y="4928898"/>
              <a:ext cx="364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MT"/>
                  <a:cs typeface="Gill Sans MT"/>
                </a:rPr>
                <a:t>+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16939" y="2970963"/>
              <a:ext cx="364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MT"/>
                  <a:cs typeface="Gill Sans MT"/>
                </a:rPr>
                <a:t>+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50282" y="2573740"/>
            <a:ext cx="3074777" cy="2374783"/>
            <a:chOff x="4650282" y="3055990"/>
            <a:chExt cx="3074777" cy="2374783"/>
          </a:xfrm>
        </p:grpSpPr>
        <p:sp>
          <p:nvSpPr>
            <p:cNvPr id="33" name="TextBox 32"/>
            <p:cNvSpPr txBox="1"/>
            <p:nvPr/>
          </p:nvSpPr>
          <p:spPr>
            <a:xfrm>
              <a:off x="7360656" y="4969108"/>
              <a:ext cx="364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MT"/>
                  <a:cs typeface="Gill Sans MT"/>
                </a:rPr>
                <a:t>+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650282" y="3055990"/>
              <a:ext cx="2841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MT"/>
                  <a:cs typeface="Gill Sans MT"/>
                </a:rPr>
                <a:t>-</a:t>
              </a:r>
            </a:p>
          </p:txBody>
        </p:sp>
      </p:grpSp>
      <p:sp>
        <p:nvSpPr>
          <p:cNvPr id="42" name="Oval 41"/>
          <p:cNvSpPr/>
          <p:nvPr/>
        </p:nvSpPr>
        <p:spPr>
          <a:xfrm>
            <a:off x="2480623" y="3453811"/>
            <a:ext cx="625386" cy="62728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Gill Sans MT"/>
                <a:cs typeface="Gill Sans MT"/>
              </a:rPr>
              <a:t>+</a:t>
            </a:r>
          </a:p>
          <a:p>
            <a:pPr algn="ctr"/>
            <a:endParaRPr lang="en-US" sz="400" b="1" dirty="0">
              <a:solidFill>
                <a:srgbClr val="FF0000"/>
              </a:solidFill>
              <a:latin typeface="Gill Sans MT"/>
              <a:cs typeface="Gill Sans MT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677834" y="3453811"/>
            <a:ext cx="625386" cy="627280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Gill Sans MT"/>
                <a:cs typeface="Gill Sans MT"/>
              </a:rPr>
              <a:t>-</a:t>
            </a:r>
          </a:p>
          <a:p>
            <a:pPr algn="ctr"/>
            <a:endParaRPr lang="en-US" sz="400" b="1" dirty="0">
              <a:solidFill>
                <a:srgbClr val="008000"/>
              </a:solidFill>
              <a:latin typeface="Gill Sans MT"/>
              <a:cs typeface="Gill Sans M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5542" y="5806054"/>
            <a:ext cx="8157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FF"/>
                </a:solidFill>
                <a:latin typeface="Gill Sans MT"/>
                <a:cs typeface="Gill Sans MT"/>
              </a:rPr>
              <a:t>Powerpoint</a:t>
            </a:r>
            <a:r>
              <a:rPr lang="en-US" sz="2000" dirty="0">
                <a:solidFill>
                  <a:srgbClr val="FFFFFF"/>
                </a:solidFill>
                <a:latin typeface="Gill Sans MT"/>
                <a:cs typeface="Gill Sans MT"/>
              </a:rPr>
              <a:t> is a clunky place to do causal models … let’s close in </a:t>
            </a:r>
            <a:r>
              <a:rPr lang="en-US" sz="2000" b="1" dirty="0" err="1">
                <a:solidFill>
                  <a:srgbClr val="FFFF00"/>
                </a:solidFill>
                <a:latin typeface="Gill Sans MT"/>
                <a:cs typeface="Gill Sans MT"/>
              </a:rPr>
              <a:t>Kumu.io</a:t>
            </a:r>
            <a:endParaRPr lang="en-US" sz="2000" b="1" dirty="0">
              <a:solidFill>
                <a:srgbClr val="FFFF00"/>
              </a:solidFill>
              <a:latin typeface="Gill Sans MT"/>
              <a:cs typeface="Gill Sans M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71B84B-D94E-C848-A3F4-92AFD727A45D}"/>
              </a:ext>
            </a:extLst>
          </p:cNvPr>
          <p:cNvSpPr txBox="1"/>
          <p:nvPr/>
        </p:nvSpPr>
        <p:spPr>
          <a:xfrm>
            <a:off x="881105" y="285367"/>
            <a:ext cx="8099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Causal loop modeling</a:t>
            </a:r>
          </a:p>
        </p:txBody>
      </p:sp>
    </p:spTree>
    <p:extLst>
      <p:ext uri="{BB962C8B-B14F-4D97-AF65-F5344CB8AC3E}">
        <p14:creationId xmlns:p14="http://schemas.microsoft.com/office/powerpoint/2010/main" val="306064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6" grpId="0" animBg="1"/>
      <p:bldP spid="17" grpId="0" animBg="1"/>
      <p:bldP spid="18" grpId="0" animBg="1"/>
      <p:bldP spid="42" grpId="0" animBg="1"/>
      <p:bldP spid="43" grpId="0" animBg="1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099A46-173A-6441-999E-D4BB900DC0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86161"/>
            <a:ext cx="9144000" cy="1971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04139B-CE76-1E46-AEA5-5C8DDED2A12D}"/>
              </a:ext>
            </a:extLst>
          </p:cNvPr>
          <p:cNvSpPr txBox="1"/>
          <p:nvPr/>
        </p:nvSpPr>
        <p:spPr>
          <a:xfrm>
            <a:off x="513184" y="210141"/>
            <a:ext cx="8462816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600FF"/>
                </a:solidFill>
                <a:latin typeface="Gill Sans MT" panose="020B0502020104020203" pitchFamily="34" charset="77"/>
              </a:rPr>
              <a:t>Pro-poor environmental development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pPr algn="ctr"/>
            <a:r>
              <a:rPr lang="en-US" b="1" dirty="0">
                <a:latin typeface="Gill Sans MT" panose="020B0502020104020203" pitchFamily="34" charset="77"/>
              </a:rPr>
              <a:t>Why should environment professionals care?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pPr algn="ctr"/>
            <a:r>
              <a:rPr lang="en-US" dirty="0">
                <a:solidFill>
                  <a:srgbClr val="FF0101"/>
                </a:solidFill>
                <a:latin typeface="Gill Sans MT" panose="020B0502020104020203" pitchFamily="34" charset="77"/>
              </a:rPr>
              <a:t>A lack of options precludes good decision-making, and good environmental stewardship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In agriculture, evidence that </a:t>
            </a:r>
            <a:r>
              <a:rPr lang="en-US" dirty="0">
                <a:solidFill>
                  <a:srgbClr val="1600FF"/>
                </a:solidFill>
                <a:latin typeface="Gill Sans MT" panose="020B0502020104020203" pitchFamily="34" charset="77"/>
              </a:rPr>
              <a:t>medium-scale, market integrated family farms</a:t>
            </a:r>
            <a:r>
              <a:rPr lang="en-US" dirty="0">
                <a:latin typeface="Gill Sans MT" panose="020B0502020104020203" pitchFamily="34" charset="77"/>
              </a:rPr>
              <a:t> are the best stewards for agricultural landscapes</a:t>
            </a:r>
            <a:r>
              <a:rPr lang="en-US" baseline="30000" dirty="0">
                <a:latin typeface="Gill Sans MT" panose="020B0502020104020203" pitchFamily="34" charset="77"/>
              </a:rPr>
              <a:t>2</a:t>
            </a:r>
            <a:r>
              <a:rPr lang="en-US" dirty="0">
                <a:latin typeface="Gill Sans MT" panose="020B0502020104020203" pitchFamily="34" charset="77"/>
              </a:rPr>
              <a:t>.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A core driving question for my work is (in order for such a world to happen):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b="1" dirty="0">
              <a:solidFill>
                <a:srgbClr val="FFFF00"/>
              </a:solidFill>
              <a:latin typeface="Gill Sans MT" panose="020B0502020104020203" pitchFamily="34" charset="77"/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Gill Sans MT" panose="020B0502020104020203" pitchFamily="34" charset="77"/>
              </a:rPr>
              <a:t>How can we build out option sets for the rural poor who would no longer be farming?</a:t>
            </a:r>
          </a:p>
          <a:p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178989-70C7-B844-A3EA-35DFBA8287B7}"/>
              </a:ext>
            </a:extLst>
          </p:cNvPr>
          <p:cNvSpPr txBox="1"/>
          <p:nvPr/>
        </p:nvSpPr>
        <p:spPr>
          <a:xfrm>
            <a:off x="7704498" y="6530898"/>
            <a:ext cx="1271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2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Collier (2010)</a:t>
            </a:r>
            <a:endParaRPr lang="en-US" sz="1400" baseline="30000" dirty="0">
              <a:solidFill>
                <a:schemeClr val="bg1">
                  <a:lumMod val="75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A3F502-AE68-A14E-B0D1-300BC95FFCD9}"/>
              </a:ext>
            </a:extLst>
          </p:cNvPr>
          <p:cNvSpPr txBox="1"/>
          <p:nvPr/>
        </p:nvSpPr>
        <p:spPr>
          <a:xfrm>
            <a:off x="-41564" y="6594684"/>
            <a:ext cx="2475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Bibliography at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bit.ly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/37lD4lm</a:t>
            </a:r>
          </a:p>
        </p:txBody>
      </p:sp>
    </p:spTree>
    <p:extLst>
      <p:ext uri="{BB962C8B-B14F-4D97-AF65-F5344CB8AC3E}">
        <p14:creationId xmlns:p14="http://schemas.microsoft.com/office/powerpoint/2010/main" val="50639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04139B-CE76-1E46-AEA5-5C8DDED2A12D}"/>
              </a:ext>
            </a:extLst>
          </p:cNvPr>
          <p:cNvSpPr txBox="1"/>
          <p:nvPr/>
        </p:nvSpPr>
        <p:spPr>
          <a:xfrm>
            <a:off x="442177" y="216495"/>
            <a:ext cx="816997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600FF"/>
                </a:solidFill>
                <a:latin typeface="Gill Sans MT" panose="020B0502020104020203" pitchFamily="34" charset="77"/>
              </a:rPr>
              <a:t>Agriculture: the gateway* to growth</a:t>
            </a:r>
            <a:endParaRPr lang="en-US" b="1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*Historically, most states have developed via agriculture, through the path of: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Food security</a:t>
            </a:r>
          </a:p>
          <a:p>
            <a:pPr algn="ctr"/>
            <a:endParaRPr lang="en-US" dirty="0">
              <a:latin typeface="Gill Sans MT" panose="020B0502020104020203" pitchFamily="34" charset="77"/>
            </a:endParaRP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Agricultural diversification</a:t>
            </a:r>
          </a:p>
          <a:p>
            <a:pPr algn="ctr"/>
            <a:endParaRPr lang="en-US" dirty="0">
              <a:latin typeface="Gill Sans MT" panose="020B0502020104020203" pitchFamily="34" charset="77"/>
            </a:endParaRP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Commercialization</a:t>
            </a:r>
          </a:p>
          <a:p>
            <a:pPr algn="ctr"/>
            <a:endParaRPr lang="en-US" dirty="0">
              <a:latin typeface="Gill Sans MT" panose="020B0502020104020203" pitchFamily="34" charset="77"/>
            </a:endParaRP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Enabling of other economic sectors</a:t>
            </a:r>
            <a:r>
              <a:rPr lang="en-US" baseline="30000" dirty="0">
                <a:latin typeface="Gill Sans MT" panose="020B0502020104020203" pitchFamily="34" charset="77"/>
              </a:rPr>
              <a:t>3</a:t>
            </a:r>
            <a:endParaRPr lang="en-US" dirty="0">
              <a:latin typeface="Gill Sans MT" panose="020B0502020104020203" pitchFamily="34" charset="77"/>
            </a:endParaRPr>
          </a:p>
          <a:p>
            <a:pPr algn="ctr"/>
            <a:endParaRPr lang="en-US" dirty="0">
              <a:latin typeface="Gill Sans MT" panose="020B0502020104020203" pitchFamily="34" charset="77"/>
            </a:endParaRPr>
          </a:p>
          <a:p>
            <a:endParaRPr lang="en-US" b="1" dirty="0">
              <a:solidFill>
                <a:srgbClr val="FF0101"/>
              </a:solidFill>
              <a:latin typeface="Gill Sans MT" panose="020B0502020104020203" pitchFamily="34" charset="77"/>
            </a:endParaRPr>
          </a:p>
          <a:p>
            <a:pPr algn="ctr"/>
            <a:r>
              <a:rPr lang="en-US" b="1" dirty="0">
                <a:solidFill>
                  <a:srgbClr val="FF0101"/>
                </a:solidFill>
                <a:latin typeface="Gill Sans MT" panose="020B0502020104020203" pitchFamily="34" charset="77"/>
              </a:rPr>
              <a:t>And then a (relative) decline in importance</a:t>
            </a:r>
          </a:p>
          <a:p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8809BB-5D76-8B42-9718-CC5833A41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156"/>
          <a:stretch/>
        </p:blipFill>
        <p:spPr>
          <a:xfrm>
            <a:off x="0" y="3157866"/>
            <a:ext cx="9144000" cy="3700134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9770EC85-B15D-E141-8277-CCEC788AFDE6}"/>
              </a:ext>
            </a:extLst>
          </p:cNvPr>
          <p:cNvSpPr/>
          <p:nvPr/>
        </p:nvSpPr>
        <p:spPr>
          <a:xfrm>
            <a:off x="4419864" y="2136709"/>
            <a:ext cx="214604" cy="2239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AA8D19E5-1CD2-C64F-A787-675751F2DFE6}"/>
              </a:ext>
            </a:extLst>
          </p:cNvPr>
          <p:cNvSpPr/>
          <p:nvPr/>
        </p:nvSpPr>
        <p:spPr>
          <a:xfrm>
            <a:off x="4419864" y="2731261"/>
            <a:ext cx="214604" cy="2239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BCE84B73-E246-9A43-90A9-691F5C34B348}"/>
              </a:ext>
            </a:extLst>
          </p:cNvPr>
          <p:cNvSpPr/>
          <p:nvPr/>
        </p:nvSpPr>
        <p:spPr>
          <a:xfrm>
            <a:off x="4419864" y="3276552"/>
            <a:ext cx="214604" cy="2239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3B150B-FD4E-854B-A23C-E51701A0F2A1}"/>
              </a:ext>
            </a:extLst>
          </p:cNvPr>
          <p:cNvSpPr txBox="1"/>
          <p:nvPr/>
        </p:nvSpPr>
        <p:spPr>
          <a:xfrm>
            <a:off x="7704498" y="6530898"/>
            <a:ext cx="1350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3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Timmer (2005)</a:t>
            </a:r>
            <a:endParaRPr lang="en-US" sz="1400" baseline="300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5D5CC9-1A81-6946-8A8E-1B504F313F0E}"/>
              </a:ext>
            </a:extLst>
          </p:cNvPr>
          <p:cNvSpPr txBox="1"/>
          <p:nvPr/>
        </p:nvSpPr>
        <p:spPr>
          <a:xfrm>
            <a:off x="-41564" y="6594684"/>
            <a:ext cx="2475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Bibliography at </a:t>
            </a:r>
            <a:r>
              <a:rPr lang="en-US" sz="1400" b="1" dirty="0" err="1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bit.ly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/37lD4lm</a:t>
            </a:r>
          </a:p>
        </p:txBody>
      </p:sp>
    </p:spTree>
    <p:extLst>
      <p:ext uri="{BB962C8B-B14F-4D97-AF65-F5344CB8AC3E}">
        <p14:creationId xmlns:p14="http://schemas.microsoft.com/office/powerpoint/2010/main" val="385457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  <p:bldP spid="5" grpId="0" animBg="1"/>
      <p:bldP spid="6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C720D3-2627-ED41-AD0D-B1B2F7C4C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49" b="22041"/>
          <a:stretch/>
        </p:blipFill>
        <p:spPr>
          <a:xfrm>
            <a:off x="0" y="4422709"/>
            <a:ext cx="9144000" cy="24352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FA5826-E45E-6746-BFBC-59DE872D9568}"/>
              </a:ext>
            </a:extLst>
          </p:cNvPr>
          <p:cNvSpPr txBox="1"/>
          <p:nvPr/>
        </p:nvSpPr>
        <p:spPr>
          <a:xfrm>
            <a:off x="406626" y="217311"/>
            <a:ext cx="828017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600FF"/>
                </a:solidFill>
                <a:latin typeface="Gill Sans MT" panose="020B0502020104020203" pitchFamily="34" charset="77"/>
              </a:rPr>
              <a:t>That won’t work anymore.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pPr algn="ctr"/>
            <a:r>
              <a:rPr lang="en-US" b="1" dirty="0">
                <a:latin typeface="Gill Sans MT" panose="020B0502020104020203" pitchFamily="34" charset="77"/>
              </a:rPr>
              <a:t>Too much of a good thing?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Modern economic conditions are not what they were in the post-Green Revolution 1960s-70s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Global food commodity production has depressed prices to a level that discourages investment and innovation</a:t>
            </a:r>
            <a:r>
              <a:rPr lang="en-US" baseline="30000" dirty="0">
                <a:latin typeface="Gill Sans MT" panose="020B0502020104020203" pitchFamily="34" charset="77"/>
              </a:rPr>
              <a:t>4</a:t>
            </a:r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The remaining poor can’t necessarily do as the recently poor did.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Need to think outside of agriculture, or think about agriculture differently for it to enable pro-poor growth.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Gill Sans MT" panose="020B0502020104020203" pitchFamily="34" charset="77"/>
              </a:rPr>
              <a:t>Think Mario Kart.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C04E8D-6886-AF4D-9BF2-5A918AB50379}"/>
              </a:ext>
            </a:extLst>
          </p:cNvPr>
          <p:cNvSpPr txBox="1"/>
          <p:nvPr/>
        </p:nvSpPr>
        <p:spPr>
          <a:xfrm>
            <a:off x="7704498" y="6530898"/>
            <a:ext cx="1350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4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Timmer (2005)</a:t>
            </a:r>
            <a:endParaRPr lang="en-US" sz="1400" baseline="300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17FD8-AF7E-1C47-889B-22209250D168}"/>
              </a:ext>
            </a:extLst>
          </p:cNvPr>
          <p:cNvSpPr txBox="1"/>
          <p:nvPr/>
        </p:nvSpPr>
        <p:spPr>
          <a:xfrm>
            <a:off x="-41564" y="6594684"/>
            <a:ext cx="2475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Bibliography at </a:t>
            </a:r>
            <a:r>
              <a:rPr lang="en-US" sz="1400" b="1" dirty="0" err="1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bit.ly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/37lD4lm</a:t>
            </a:r>
          </a:p>
        </p:txBody>
      </p:sp>
    </p:spTree>
    <p:extLst>
      <p:ext uri="{BB962C8B-B14F-4D97-AF65-F5344CB8AC3E}">
        <p14:creationId xmlns:p14="http://schemas.microsoft.com/office/powerpoint/2010/main" val="89440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E532D3-C32E-9D46-BAE3-2225CD0F2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855" y="993796"/>
            <a:ext cx="2504208" cy="5443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5E2379-FB03-2943-AC05-6D39A8517661}"/>
              </a:ext>
            </a:extLst>
          </p:cNvPr>
          <p:cNvSpPr txBox="1"/>
          <p:nvPr/>
        </p:nvSpPr>
        <p:spPr>
          <a:xfrm>
            <a:off x="318072" y="1166938"/>
            <a:ext cx="539361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Today’s Mario Kart is fancier than in my youth, but still the same game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It endures because it is fun for anyone to play.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And it is fun because it is built with a design principle of </a:t>
            </a:r>
            <a:r>
              <a:rPr lang="en-US" b="1" dirty="0">
                <a:solidFill>
                  <a:srgbClr val="FF0101"/>
                </a:solidFill>
                <a:latin typeface="Gill Sans MT" panose="020B0502020104020203" pitchFamily="34" charset="77"/>
              </a:rPr>
              <a:t>equity</a:t>
            </a:r>
            <a:r>
              <a:rPr lang="en-US" dirty="0">
                <a:solidFill>
                  <a:srgbClr val="FF0101"/>
                </a:solidFill>
                <a:latin typeface="Gill Sans MT" panose="020B0502020104020203" pitchFamily="34" charset="77"/>
              </a:rPr>
              <a:t>: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pPr lvl="1"/>
            <a:r>
              <a:rPr lang="en-US" b="1" dirty="0">
                <a:latin typeface="Gill Sans MT" panose="020B0502020104020203" pitchFamily="34" charset="77"/>
              </a:rPr>
              <a:t>Karts at the back of the race</a:t>
            </a:r>
          </a:p>
          <a:p>
            <a:pPr lvl="1"/>
            <a:endParaRPr lang="en-US" dirty="0">
              <a:latin typeface="Gill Sans MT" panose="020B0502020104020203" pitchFamily="34" charset="77"/>
            </a:endParaRP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(me, your grandparents, your youngest sibling)</a:t>
            </a:r>
          </a:p>
          <a:p>
            <a:pPr lvl="1"/>
            <a:endParaRPr lang="en-US" dirty="0">
              <a:latin typeface="Gill Sans MT" panose="020B0502020104020203" pitchFamily="34" charset="77"/>
            </a:endParaRPr>
          </a:p>
          <a:p>
            <a:pPr lvl="1"/>
            <a:r>
              <a:rPr lang="en-US" b="1" dirty="0">
                <a:latin typeface="Gill Sans MT" panose="020B0502020104020203" pitchFamily="34" charset="77"/>
              </a:rPr>
              <a:t>go faster, and get better items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This principle, now emulated across the gaming world, is called </a:t>
            </a:r>
          </a:p>
          <a:p>
            <a:pPr algn="ctr"/>
            <a:r>
              <a:rPr lang="en-US" b="1" dirty="0">
                <a:solidFill>
                  <a:srgbClr val="1600FF"/>
                </a:solidFill>
                <a:latin typeface="Gill Sans MT" panose="020B0502020104020203" pitchFamily="34" charset="77"/>
              </a:rPr>
              <a:t>Rubberbanding</a:t>
            </a:r>
            <a:r>
              <a:rPr lang="en-US" b="1" baseline="30000" dirty="0">
                <a:solidFill>
                  <a:srgbClr val="1600FF"/>
                </a:solidFill>
                <a:latin typeface="Gill Sans MT" panose="020B0502020104020203" pitchFamily="34" charset="77"/>
              </a:rPr>
              <a:t>5</a:t>
            </a:r>
            <a:endParaRPr lang="en-US" b="1" dirty="0">
              <a:solidFill>
                <a:srgbClr val="1600FF"/>
              </a:solidFill>
              <a:latin typeface="Gill Sans MT" panose="020B0502020104020203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BE4856-E808-B24B-8B70-930AA8011FB5}"/>
              </a:ext>
            </a:extLst>
          </p:cNvPr>
          <p:cNvSpPr txBox="1"/>
          <p:nvPr/>
        </p:nvSpPr>
        <p:spPr>
          <a:xfrm>
            <a:off x="881105" y="285367"/>
            <a:ext cx="7905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Don’t leave.  I’m going somewhere with this.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054D85-96DA-6D48-B8C5-BF56E213950B}"/>
              </a:ext>
            </a:extLst>
          </p:cNvPr>
          <p:cNvSpPr/>
          <p:nvPr/>
        </p:nvSpPr>
        <p:spPr>
          <a:xfrm>
            <a:off x="5868178" y="872736"/>
            <a:ext cx="2918012" cy="578469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9C0D90-3AD5-5144-844C-274D1D013F04}"/>
              </a:ext>
            </a:extLst>
          </p:cNvPr>
          <p:cNvSpPr txBox="1"/>
          <p:nvPr/>
        </p:nvSpPr>
        <p:spPr>
          <a:xfrm>
            <a:off x="7227422" y="6530898"/>
            <a:ext cx="1904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5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Alexander et al. (2013)</a:t>
            </a:r>
            <a:endParaRPr lang="en-US" sz="1400" baseline="300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DDD9CA-558B-1F43-A585-AE199BA2D8EC}"/>
              </a:ext>
            </a:extLst>
          </p:cNvPr>
          <p:cNvSpPr txBox="1"/>
          <p:nvPr/>
        </p:nvSpPr>
        <p:spPr>
          <a:xfrm>
            <a:off x="-41564" y="6594684"/>
            <a:ext cx="2475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Bibliography at </a:t>
            </a:r>
            <a:r>
              <a:rPr lang="en-US" sz="1400" b="1" dirty="0" err="1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bit.ly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/37lD4lm</a:t>
            </a:r>
          </a:p>
        </p:txBody>
      </p:sp>
    </p:spTree>
    <p:extLst>
      <p:ext uri="{BB962C8B-B14F-4D97-AF65-F5344CB8AC3E}">
        <p14:creationId xmlns:p14="http://schemas.microsoft.com/office/powerpoint/2010/main" val="384368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4"/>
      <p:bldP spid="2" grpId="0" animBg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3E8169-8FE8-394E-BE61-7CAB0ED7EEEB}"/>
              </a:ext>
            </a:extLst>
          </p:cNvPr>
          <p:cNvGrpSpPr/>
          <p:nvPr/>
        </p:nvGrpSpPr>
        <p:grpSpPr>
          <a:xfrm>
            <a:off x="19252" y="2412688"/>
            <a:ext cx="9157856" cy="2979926"/>
            <a:chOff x="19252" y="2412688"/>
            <a:chExt cx="9157856" cy="297992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B756FB7-B8B7-7C4E-8971-80D8CFE56AF1}"/>
                </a:ext>
              </a:extLst>
            </p:cNvPr>
            <p:cNvCxnSpPr/>
            <p:nvPr/>
          </p:nvCxnSpPr>
          <p:spPr>
            <a:xfrm>
              <a:off x="33108" y="5247140"/>
              <a:ext cx="914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C2AD82A-5A79-D747-A0CF-AFC956EFDF4F}"/>
                </a:ext>
              </a:extLst>
            </p:cNvPr>
            <p:cNvCxnSpPr/>
            <p:nvPr/>
          </p:nvCxnSpPr>
          <p:spPr>
            <a:xfrm>
              <a:off x="19252" y="4516315"/>
              <a:ext cx="914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3E1E3FF-7D86-DF42-A956-3F135CEDADF8}"/>
                </a:ext>
              </a:extLst>
            </p:cNvPr>
            <p:cNvCxnSpPr/>
            <p:nvPr/>
          </p:nvCxnSpPr>
          <p:spPr>
            <a:xfrm>
              <a:off x="7498474" y="2420768"/>
              <a:ext cx="0" cy="2010109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E5E98DB-5D0B-244D-AD14-42882685F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4955" y="2412688"/>
              <a:ext cx="1016000" cy="144780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CDFC707-7621-C946-ABA6-769BD6FECF69}"/>
                </a:ext>
              </a:extLst>
            </p:cNvPr>
            <p:cNvCxnSpPr/>
            <p:nvPr/>
          </p:nvCxnSpPr>
          <p:spPr>
            <a:xfrm>
              <a:off x="8522481" y="3382505"/>
              <a:ext cx="0" cy="2010109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ED363BC-2DAD-244E-80D0-44715B76064A}"/>
              </a:ext>
            </a:extLst>
          </p:cNvPr>
          <p:cNvSpPr txBox="1"/>
          <p:nvPr/>
        </p:nvSpPr>
        <p:spPr>
          <a:xfrm>
            <a:off x="881106" y="285367"/>
            <a:ext cx="664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/>
                <a:cs typeface="Gill Sans MT"/>
              </a:rPr>
              <a:t>The three parts of </a:t>
            </a:r>
            <a:r>
              <a:rPr lang="en-US" sz="2800" b="1" dirty="0" err="1">
                <a:latin typeface="Gill Sans MT"/>
                <a:cs typeface="Gill Sans MT"/>
              </a:rPr>
              <a:t>rubberbanding</a:t>
            </a:r>
            <a:endParaRPr lang="en-US" sz="2800" b="1" dirty="0">
              <a:latin typeface="Gill Sans MT"/>
              <a:cs typeface="Gill Sans M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C340A4-6C2C-ED4D-9508-B4C33C2CA17B}"/>
              </a:ext>
            </a:extLst>
          </p:cNvPr>
          <p:cNvSpPr txBox="1"/>
          <p:nvPr/>
        </p:nvSpPr>
        <p:spPr>
          <a:xfrm>
            <a:off x="501921" y="1024422"/>
            <a:ext cx="802056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Rubberbanding</a:t>
            </a:r>
            <a:r>
              <a:rPr lang="en-US" dirty="0">
                <a:latin typeface="Gill Sans MT" panose="020B0502020104020203" pitchFamily="34" charset="77"/>
              </a:rPr>
              <a:t> works because Nintendo can (</a:t>
            </a:r>
            <a:r>
              <a:rPr lang="en-US" dirty="0" err="1">
                <a:latin typeface="Gill Sans MT" panose="020B0502020104020203" pitchFamily="34" charset="77"/>
              </a:rPr>
              <a:t>costlessly</a:t>
            </a:r>
            <a:r>
              <a:rPr lang="en-US" dirty="0">
                <a:latin typeface="Gill Sans MT" panose="020B0502020104020203" pitchFamily="34" charset="77"/>
              </a:rPr>
              <a:t>):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600FF"/>
                </a:solidFill>
                <a:latin typeface="Gill Sans MT" panose="020B0502020104020203" pitchFamily="34" charset="77"/>
              </a:rPr>
              <a:t>See who is in the back, and how far they are from the front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1600FF"/>
              </a:solidFill>
              <a:latin typeface="Gill Sans MT" panose="020B0502020104020203" pitchFamily="34" charset="77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1600FF"/>
              </a:solidFill>
              <a:latin typeface="Gill Sans MT" panose="020B0502020104020203" pitchFamily="34" charset="77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600FF"/>
                </a:solidFill>
                <a:latin typeface="Gill Sans MT" panose="020B0502020104020203" pitchFamily="34" charset="77"/>
              </a:rPr>
              <a:t>Generate ’boosts’ for the karts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1600FF"/>
              </a:solidFill>
              <a:latin typeface="Gill Sans MT" panose="020B0502020104020203" pitchFamily="34" charset="77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1600FF"/>
              </a:solidFill>
              <a:latin typeface="Gill Sans MT" panose="020B0502020104020203" pitchFamily="34" charset="77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600FF"/>
                </a:solidFill>
                <a:latin typeface="Gill Sans MT" panose="020B0502020104020203" pitchFamily="34" charset="77"/>
              </a:rPr>
              <a:t>Target those boosts toward the back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  <a:p>
            <a:pPr algn="ctr"/>
            <a:r>
              <a:rPr lang="en-US" sz="2800" dirty="0">
                <a:solidFill>
                  <a:srgbClr val="FF0101"/>
                </a:solidFill>
                <a:latin typeface="Gill Sans MT" panose="020B0502020104020203" pitchFamily="34" charset="77"/>
              </a:rPr>
              <a:t>So cool!  But how easy is that in the real world?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8E4928-2FB2-D545-9857-7C81EE1259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5395" y="8002215"/>
            <a:ext cx="525318" cy="63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597456-BE47-6847-A01B-2345C01A25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5913" y="7514099"/>
            <a:ext cx="571500" cy="63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5F1C72-5FCF-C947-99F3-C8123FD3E9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06" y="7430536"/>
            <a:ext cx="519545" cy="63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036403-BC6E-FC46-BA3F-4A0AA7D053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0001" y="7129114"/>
            <a:ext cx="592282" cy="63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860B89-C63E-0445-93F9-CE55BE0E1C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1504" y="7054018"/>
            <a:ext cx="529937" cy="63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8066A6-EC60-8A41-A675-A2E543FAC5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0791" y="7133000"/>
            <a:ext cx="540328" cy="63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AEAC2F-C636-A44F-A622-72A0E7A03B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5121" y="7450500"/>
            <a:ext cx="571501" cy="63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E24A13-74CC-E74C-971C-535F6C27173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7371" y="7367215"/>
            <a:ext cx="483755" cy="635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DFC2B7-2926-374E-8130-67AFD6691D41}"/>
              </a:ext>
            </a:extLst>
          </p:cNvPr>
          <p:cNvSpPr txBox="1"/>
          <p:nvPr/>
        </p:nvSpPr>
        <p:spPr>
          <a:xfrm>
            <a:off x="8124262" y="6545784"/>
            <a:ext cx="976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Bell (2021)</a:t>
            </a:r>
            <a:endParaRPr lang="en-US" sz="1400" baseline="300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C95107-8B31-894E-BB8A-6871367D4E74}"/>
              </a:ext>
            </a:extLst>
          </p:cNvPr>
          <p:cNvSpPr txBox="1"/>
          <p:nvPr/>
        </p:nvSpPr>
        <p:spPr>
          <a:xfrm>
            <a:off x="-41564" y="6594684"/>
            <a:ext cx="2475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Bibliography at </a:t>
            </a:r>
            <a:r>
              <a:rPr lang="en-US" sz="1400" b="1" dirty="0" err="1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bit.ly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/37lD4lm</a:t>
            </a:r>
          </a:p>
        </p:txBody>
      </p:sp>
    </p:spTree>
    <p:extLst>
      <p:ext uri="{BB962C8B-B14F-4D97-AF65-F5344CB8AC3E}">
        <p14:creationId xmlns:p14="http://schemas.microsoft.com/office/powerpoint/2010/main" val="20645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8993 -0.39421 L 0.13594 -0.3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85" y="1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76 -0.39097 L 0.48264 -0.4442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20" y="-26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809 -0.39213 L 0.3625 -0.4016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21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13 -0.42037 L 0.75972 -0.4546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92" y="-17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261 -0.36273 C -0.49323 -0.37778 -0.43421 -0.39283 -0.39011 -0.39468 C -0.34584 -0.3963 -0.33351 -0.37871 -0.28733 -0.37338 C -0.24115 -0.36806 -0.15938 -0.36019 -0.11268 -0.36273 C -0.06598 -0.36505 -0.05139 -0.39144 -0.00747 -0.3875 C 0.03663 -0.38357 0.0901 -0.34097 0.15121 -0.33958 C 0.21232 -0.33796 0.29861 -0.37408 0.3592 -0.37871 C 0.41996 -0.3831 0.47309 -0.36134 0.51527 -0.36621 C 0.55746 -0.37083 0.58507 -0.38889 0.6125 -0.40695 " pathEditMode="relative" rAng="0" ptsTypes="AAAAAAAAA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47" y="-10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361 -0.42546 C -0.22743 -0.41273 -0.18125 -0.4 -0.12031 -0.40069 C -0.05937 -0.40116 0.03924 -0.4243 0.09288 -0.42917 C 0.1467 -0.4338 0.14705 -0.43796 0.20226 -0.42917 C 0.25729 -0.42014 0.35521 -0.37917 0.42344 -0.37592 C 0.49184 -0.37245 0.54271 -0.40301 0.61302 -0.40949 C 0.68282 -0.41597 0.78525 -0.41065 0.84341 -0.41481 C 0.90191 -0.41898 0.93264 -0.42662 0.96354 -0.43426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8" y="203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069 -0.40463 L 0.44375 -0.4081 L 0.44375 -0.40787 " pathEditMode="relative" rAng="0" ptsTypes="AAA">
                                      <p:cBhvr>
                                        <p:cTn id="18" dur="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2" y="-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667 -0.45787 C -0.52552 -0.4699 -0.48472 -0.48194 -0.4507 -0.48819 C -0.41684 -0.49444 -0.41858 -0.49629 -0.36302 -0.49537 C -0.30747 -0.49444 -0.19861 -0.48171 -0.11754 -0.48287 C -0.03646 -0.48402 0.06545 -0.49097 0.12378 -0.50254 C 0.18212 -0.51412 0.14184 -0.54259 0.23177 -0.55231 C 0.3217 -0.56226 0.49288 -0.5618 0.66371 -0.56134 " pathEditMode="relative" rAng="0" ptsTypes="AAAAAAA">
                                      <p:cBhvr>
                                        <p:cTn id="2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10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 bldLvl="3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2C2BE1-6820-394D-AD53-9D3F1E72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3872"/>
            <a:ext cx="9144000" cy="4272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7670AE-F6FB-5745-9C59-6CE2F2AED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3872"/>
            <a:ext cx="9144000" cy="42728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2C5E1B-479A-8244-843F-DECC28C0F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3872"/>
            <a:ext cx="9144000" cy="4272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0E0864-5AD7-674F-98FA-BEF4D2541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83872"/>
            <a:ext cx="9144000" cy="4272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E16621-2C32-E247-972A-7AFDDE555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83872"/>
            <a:ext cx="9144000" cy="4272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42CB1C-23AD-4B41-B0E5-C5EDC4C6870C}"/>
              </a:ext>
            </a:extLst>
          </p:cNvPr>
          <p:cNvSpPr txBox="1"/>
          <p:nvPr/>
        </p:nvSpPr>
        <p:spPr>
          <a:xfrm>
            <a:off x="2332322" y="1217077"/>
            <a:ext cx="4252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Modern welfare state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9599EE-058E-964E-9E76-F73AB9A23B76}"/>
              </a:ext>
            </a:extLst>
          </p:cNvPr>
          <p:cNvSpPr txBox="1"/>
          <p:nvPr/>
        </p:nvSpPr>
        <p:spPr>
          <a:xfrm>
            <a:off x="4027042" y="5313113"/>
            <a:ext cx="1089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wellbeing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87CA5E-BAD0-CD4C-9BDE-CBD6AD06743E}"/>
              </a:ext>
            </a:extLst>
          </p:cNvPr>
          <p:cNvSpPr txBox="1"/>
          <p:nvPr/>
        </p:nvSpPr>
        <p:spPr>
          <a:xfrm>
            <a:off x="56269" y="5223742"/>
            <a:ext cx="52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9F5A95-171D-CD4D-883A-8B452D1ADA26}"/>
              </a:ext>
            </a:extLst>
          </p:cNvPr>
          <p:cNvSpPr txBox="1"/>
          <p:nvPr/>
        </p:nvSpPr>
        <p:spPr>
          <a:xfrm>
            <a:off x="8564124" y="522374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high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174C5F-6DDF-4A45-BAC0-00946DB2885B}"/>
              </a:ext>
            </a:extLst>
          </p:cNvPr>
          <p:cNvSpPr txBox="1"/>
          <p:nvPr/>
        </p:nvSpPr>
        <p:spPr>
          <a:xfrm>
            <a:off x="6780783" y="5638684"/>
            <a:ext cx="2065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101"/>
                </a:solidFill>
                <a:latin typeface="Gill Sans MT" panose="020B0502020104020203" pitchFamily="34" charset="77"/>
              </a:rPr>
              <a:t>Progressive taxation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7B6D35-03E9-9348-BC0F-07BD20C13CCF}"/>
              </a:ext>
            </a:extLst>
          </p:cNvPr>
          <p:cNvSpPr txBox="1"/>
          <p:nvPr/>
        </p:nvSpPr>
        <p:spPr>
          <a:xfrm>
            <a:off x="318071" y="5638684"/>
            <a:ext cx="3449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600FF"/>
                </a:solidFill>
                <a:latin typeface="Gill Sans MT" panose="020B0502020104020203" pitchFamily="34" charset="77"/>
              </a:rPr>
              <a:t>Targeted pro-poor social programs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3E2749-FC64-544D-BF34-7A72F5FEF0C1}"/>
              </a:ext>
            </a:extLst>
          </p:cNvPr>
          <p:cNvSpPr txBox="1"/>
          <p:nvPr/>
        </p:nvSpPr>
        <p:spPr>
          <a:xfrm>
            <a:off x="2186627" y="6104188"/>
            <a:ext cx="4779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99C5FF"/>
                </a:solidFill>
                <a:latin typeface="Gill Sans MT" panose="020B0502020104020203" pitchFamily="34" charset="77"/>
              </a:rPr>
              <a:t>Universal social programs (health, childcare, etc.)</a:t>
            </a:r>
            <a:r>
              <a:rPr lang="en-US" baseline="30000" dirty="0">
                <a:solidFill>
                  <a:srgbClr val="99C5FF"/>
                </a:solidFill>
                <a:latin typeface="Gill Sans MT" panose="020B0502020104020203" pitchFamily="34" charset="77"/>
              </a:rPr>
              <a:t>6</a:t>
            </a:r>
            <a:endParaRPr lang="en-US" dirty="0">
              <a:solidFill>
                <a:srgbClr val="99C5FF"/>
              </a:solidFill>
              <a:latin typeface="Gill Sans MT" panose="020B0502020104020203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F4CE8D-5560-504B-BC93-2320D041201B}"/>
              </a:ext>
            </a:extLst>
          </p:cNvPr>
          <p:cNvSpPr txBox="1"/>
          <p:nvPr/>
        </p:nvSpPr>
        <p:spPr>
          <a:xfrm>
            <a:off x="881106" y="285367"/>
            <a:ext cx="664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Gill Sans MT"/>
                <a:cs typeface="Gill Sans MT"/>
              </a:rPr>
              <a:t>Rubberbanding</a:t>
            </a:r>
            <a:r>
              <a:rPr lang="en-US" sz="2800" b="1" dirty="0">
                <a:latin typeface="Gill Sans MT"/>
                <a:cs typeface="Gill Sans MT"/>
              </a:rPr>
              <a:t> in the Global North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9C9447-FD86-8E45-ADCD-0B30BF59858A}"/>
              </a:ext>
            </a:extLst>
          </p:cNvPr>
          <p:cNvSpPr txBox="1"/>
          <p:nvPr/>
        </p:nvSpPr>
        <p:spPr>
          <a:xfrm>
            <a:off x="7598482" y="6530898"/>
            <a:ext cx="1529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6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Marx et al. (2016)</a:t>
            </a:r>
            <a:endParaRPr lang="en-US" sz="1400" baseline="300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B93556-2E22-BC47-8EFA-E45C8F8A432C}"/>
              </a:ext>
            </a:extLst>
          </p:cNvPr>
          <p:cNvSpPr txBox="1"/>
          <p:nvPr/>
        </p:nvSpPr>
        <p:spPr>
          <a:xfrm>
            <a:off x="-41564" y="6594684"/>
            <a:ext cx="2475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Bibliography at </a:t>
            </a:r>
            <a:r>
              <a:rPr lang="en-US" sz="1400" b="1" dirty="0" err="1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bit.ly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/37lD4lm</a:t>
            </a:r>
          </a:p>
        </p:txBody>
      </p:sp>
    </p:spTree>
    <p:extLst>
      <p:ext uri="{BB962C8B-B14F-4D97-AF65-F5344CB8AC3E}">
        <p14:creationId xmlns:p14="http://schemas.microsoft.com/office/powerpoint/2010/main" val="6034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46273</TotalTime>
  <Words>2052</Words>
  <Application>Microsoft Macintosh PowerPoint</Application>
  <PresentationFormat>On-screen Show (4:3)</PresentationFormat>
  <Paragraphs>398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Bell, Andrew</cp:lastModifiedBy>
  <cp:revision>175</cp:revision>
  <dcterms:created xsi:type="dcterms:W3CDTF">2020-01-02T05:17:44Z</dcterms:created>
  <dcterms:modified xsi:type="dcterms:W3CDTF">2022-03-02T13:43:14Z</dcterms:modified>
</cp:coreProperties>
</file>