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61" r:id="rId6"/>
    <p:sldId id="267" r:id="rId7"/>
    <p:sldId id="270" r:id="rId8"/>
    <p:sldId id="630" r:id="rId9"/>
    <p:sldId id="273" r:id="rId10"/>
    <p:sldId id="631" r:id="rId11"/>
    <p:sldId id="539" r:id="rId12"/>
    <p:sldId id="642" r:id="rId13"/>
    <p:sldId id="663" r:id="rId14"/>
    <p:sldId id="664" r:id="rId15"/>
    <p:sldId id="652" r:id="rId16"/>
    <p:sldId id="639" r:id="rId17"/>
    <p:sldId id="648" r:id="rId18"/>
    <p:sldId id="659" r:id="rId19"/>
    <p:sldId id="653" r:id="rId20"/>
    <p:sldId id="654" r:id="rId21"/>
    <p:sldId id="650" r:id="rId22"/>
    <p:sldId id="649" r:id="rId23"/>
    <p:sldId id="651" r:id="rId24"/>
    <p:sldId id="660" r:id="rId25"/>
    <p:sldId id="655" r:id="rId26"/>
    <p:sldId id="643" r:id="rId27"/>
    <p:sldId id="645" r:id="rId28"/>
    <p:sldId id="661" r:id="rId29"/>
    <p:sldId id="656" r:id="rId30"/>
    <p:sldId id="647" r:id="rId31"/>
    <p:sldId id="355" r:id="rId32"/>
    <p:sldId id="353" r:id="rId33"/>
    <p:sldId id="657" r:id="rId34"/>
    <p:sldId id="306" r:id="rId35"/>
    <p:sldId id="307" r:id="rId36"/>
    <p:sldId id="308" r:id="rId37"/>
    <p:sldId id="658" r:id="rId38"/>
    <p:sldId id="662" r:id="rId39"/>
    <p:sldId id="548" r:id="rId40"/>
    <p:sldId id="606" r:id="rId41"/>
    <p:sldId id="266" r:id="rId42"/>
    <p:sldId id="26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8BAF00"/>
    <a:srgbClr val="004080"/>
    <a:srgbClr val="7A9900"/>
    <a:srgbClr val="009900"/>
    <a:srgbClr val="005CB8"/>
    <a:srgbClr val="C7C6F8"/>
    <a:srgbClr val="7E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6" autoAdjust="0"/>
  </p:normalViewPr>
  <p:slideViewPr>
    <p:cSldViewPr snapToGrid="0">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38</a:t>
            </a:fld>
            <a:endParaRPr lang="en-US" dirty="0"/>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15</a:t>
            </a:fld>
            <a:endParaRPr lang="en-US" dirty="0"/>
          </a:p>
        </p:txBody>
      </p:sp>
    </p:spTree>
    <p:extLst>
      <p:ext uri="{BB962C8B-B14F-4D97-AF65-F5344CB8AC3E}">
        <p14:creationId xmlns:p14="http://schemas.microsoft.com/office/powerpoint/2010/main" val="174532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24</a:t>
            </a:fld>
            <a:endParaRPr lang="en-US" dirty="0"/>
          </a:p>
        </p:txBody>
      </p:sp>
    </p:spTree>
    <p:extLst>
      <p:ext uri="{BB962C8B-B14F-4D97-AF65-F5344CB8AC3E}">
        <p14:creationId xmlns:p14="http://schemas.microsoft.com/office/powerpoint/2010/main" val="135645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36</a:t>
            </a:fld>
            <a:endParaRPr lang="en-US" dirty="0"/>
          </a:p>
        </p:txBody>
      </p:sp>
    </p:spTree>
    <p:extLst>
      <p:ext uri="{BB962C8B-B14F-4D97-AF65-F5344CB8AC3E}">
        <p14:creationId xmlns:p14="http://schemas.microsoft.com/office/powerpoint/2010/main" val="369939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smint.gov/learn/kids/resources/coloring-pages"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4.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9.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4.jpeg"/><Relationship Id="rId2" Type="http://schemas.openxmlformats.org/officeDocument/2006/relationships/hyperlink" Target="http://youreconomicsuccess.org/womenshistory/" TargetMode="Externa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34.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ouncilforeconed.org/wp-content/uploads/2012/03/voluntary-national-content-standards-2010.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825" y="1104649"/>
            <a:ext cx="7772400" cy="1147666"/>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br>
              <a:rPr lang="en-US" sz="3100" i="0" strike="noStrike" dirty="0">
                <a:solidFill>
                  <a:srgbClr val="009900"/>
                </a:solidFill>
                <a:effectLst>
                  <a:outerShdw blurRad="38100" dist="38100" dir="2700000" algn="tl">
                    <a:srgbClr val="000000">
                      <a:alpha val="43137"/>
                    </a:srgbClr>
                  </a:outerShdw>
                </a:effectLst>
                <a:latin typeface="+mn-lt"/>
              </a:rPr>
            </a:br>
            <a:r>
              <a:rPr lang="en-US" sz="2200" i="0" strike="noStrike" dirty="0">
                <a:solidFill>
                  <a:srgbClr val="004080"/>
                </a:solidFill>
                <a:effectLst>
                  <a:outerShdw blurRad="38100" dist="38100" dir="2700000" algn="tl">
                    <a:srgbClr val="000000">
                      <a:alpha val="43137"/>
                    </a:srgbClr>
                  </a:outerShdw>
                </a:effectLst>
                <a:latin typeface="+mn-lt"/>
              </a:rPr>
              <a:t>Women’s History Month</a:t>
            </a:r>
            <a:br>
              <a:rPr lang="en-US" sz="3100" i="0" strike="noStrike" dirty="0">
                <a:solidFill>
                  <a:srgbClr val="004080"/>
                </a:solidFill>
                <a:effectLst>
                  <a:outerShdw blurRad="38100" dist="38100" dir="2700000" algn="tl">
                    <a:srgbClr val="000000">
                      <a:alpha val="43137"/>
                    </a:srgbClr>
                  </a:outerShdw>
                </a:effectLst>
                <a:latin typeface="+mn-lt"/>
              </a:rPr>
            </a:br>
            <a:r>
              <a:rPr lang="en-US" sz="4000" i="0" strike="noStrike" dirty="0">
                <a:solidFill>
                  <a:srgbClr val="004080"/>
                </a:solidFill>
                <a:effectLst>
                  <a:outerShdw blurRad="38100" dist="38100" dir="2700000" algn="tl">
                    <a:srgbClr val="000000">
                      <a:alpha val="43137"/>
                    </a:srgbClr>
                  </a:outerShdw>
                </a:effectLst>
                <a:latin typeface="+mn-lt"/>
              </a:rPr>
              <a:t>Women on the Money</a:t>
            </a:r>
            <a:br>
              <a:rPr lang="en-US" sz="3100" i="0" strike="noStrike" dirty="0">
                <a:solidFill>
                  <a:srgbClr val="004080"/>
                </a:solidFill>
                <a:effectLst>
                  <a:outerShdw blurRad="38100" dist="38100" dir="2700000" algn="tl">
                    <a:srgbClr val="000000">
                      <a:alpha val="43137"/>
                    </a:srgbClr>
                  </a:outerShdw>
                </a:effectLst>
                <a:latin typeface="+mn-lt"/>
              </a:rPr>
            </a:br>
            <a:r>
              <a:rPr lang="en-US" sz="3100" i="0" strike="noStrike" dirty="0">
                <a:solidFill>
                  <a:srgbClr val="004080"/>
                </a:solidFill>
                <a:effectLst>
                  <a:outerShdw blurRad="38100" dist="38100" dir="2700000" algn="tl">
                    <a:srgbClr val="000000">
                      <a:alpha val="43137"/>
                    </a:srgbClr>
                  </a:outerShdw>
                </a:effectLst>
                <a:latin typeface="+mn-lt"/>
              </a:rPr>
              <a:t>Resources, Activities, and Lessons featuring the New American Women Quarters </a:t>
            </a:r>
            <a:br>
              <a:rPr lang="en-US" sz="1100" b="0" i="0" dirty="0">
                <a:solidFill>
                  <a:srgbClr val="C00000"/>
                </a:solidFill>
                <a:effectLst/>
                <a:latin typeface="effra"/>
              </a:rPr>
            </a:br>
            <a:br>
              <a:rPr lang="en-US" sz="4400" dirty="0">
                <a:solidFill>
                  <a:srgbClr val="C00000"/>
                </a:solidFill>
              </a:rPr>
            </a:br>
            <a:endParaRPr lang="en-US" sz="2200" dirty="0">
              <a:ln w="11430"/>
              <a:solidFill>
                <a:srgbClr val="C00000"/>
              </a:solidFill>
              <a:effectLst>
                <a:outerShdw blurRad="80000" dist="40000" dir="5040000" algn="tl">
                  <a:srgbClr val="000000">
                    <a:alpha val="0"/>
                  </a:srgbClr>
                </a:outerShdw>
              </a:effectLst>
              <a:ea typeface="+mj-ea"/>
              <a:cs typeface="Calibri"/>
            </a:endParaRPr>
          </a:p>
        </p:txBody>
      </p:sp>
      <p:sp>
        <p:nvSpPr>
          <p:cNvPr id="3" name="TextBox 2">
            <a:extLst>
              <a:ext uri="{FF2B5EF4-FFF2-40B4-BE49-F238E27FC236}">
                <a16:creationId xmlns:a16="http://schemas.microsoft.com/office/drawing/2014/main" id="{377EA442-E75E-4319-8274-0CB144582B90}"/>
              </a:ext>
            </a:extLst>
          </p:cNvPr>
          <p:cNvSpPr txBox="1"/>
          <p:nvPr/>
        </p:nvSpPr>
        <p:spPr>
          <a:xfrm>
            <a:off x="2043404" y="5617029"/>
            <a:ext cx="5477069" cy="923330"/>
          </a:xfrm>
          <a:prstGeom prst="rect">
            <a:avLst/>
          </a:prstGeom>
          <a:noFill/>
        </p:spPr>
        <p:txBody>
          <a:bodyPr wrap="square" rtlCol="0">
            <a:spAutoFit/>
          </a:bodyPr>
          <a:lstStyle/>
          <a:p>
            <a:pPr algn="ctr"/>
            <a:r>
              <a:rPr lang="en-US" dirty="0"/>
              <a:t>Lynne Farrell Stover</a:t>
            </a:r>
          </a:p>
          <a:p>
            <a:pPr algn="ctr"/>
            <a:r>
              <a:rPr lang="en-US" dirty="0"/>
              <a:t>JMU Center for Economic Education</a:t>
            </a:r>
          </a:p>
          <a:p>
            <a:pPr algn="ctr"/>
            <a:r>
              <a:rPr lang="en-US" dirty="0"/>
              <a:t>stoverlf@jmu.edu</a:t>
            </a:r>
          </a:p>
        </p:txBody>
      </p:sp>
      <p:pic>
        <p:nvPicPr>
          <p:cNvPr id="13" name="Picture 2" descr="US Mint unveils 2022 quarters featuring 5 trailblazing American women | WCIV">
            <a:extLst>
              <a:ext uri="{FF2B5EF4-FFF2-40B4-BE49-F238E27FC236}">
                <a16:creationId xmlns:a16="http://schemas.microsoft.com/office/drawing/2014/main" id="{9FB9AA42-0D92-4EAC-8CC6-5CEAB6E0A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404" y="2481350"/>
            <a:ext cx="5167366" cy="2906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1A7B0-9B2E-4F9E-B85A-CC2DE16E8184}"/>
              </a:ext>
            </a:extLst>
          </p:cNvPr>
          <p:cNvPicPr>
            <a:picLocks noChangeAspect="1"/>
          </p:cNvPicPr>
          <p:nvPr/>
        </p:nvPicPr>
        <p:blipFill>
          <a:blip r:embed="rId2"/>
          <a:stretch>
            <a:fillRect/>
          </a:stretch>
        </p:blipFill>
        <p:spPr>
          <a:xfrm>
            <a:off x="1497562" y="1225029"/>
            <a:ext cx="6447453" cy="2871661"/>
          </a:xfrm>
          <a:prstGeom prst="rect">
            <a:avLst/>
          </a:prstGeom>
          <a:ln w="28575">
            <a:solidFill>
              <a:schemeClr val="tx1"/>
            </a:solidFill>
          </a:ln>
        </p:spPr>
      </p:pic>
      <p:sp>
        <p:nvSpPr>
          <p:cNvPr id="7" name="TextBox 6">
            <a:extLst>
              <a:ext uri="{FF2B5EF4-FFF2-40B4-BE49-F238E27FC236}">
                <a16:creationId xmlns:a16="http://schemas.microsoft.com/office/drawing/2014/main" id="{6879B8AF-A52F-4F89-8F28-1855C6761903}"/>
              </a:ext>
            </a:extLst>
          </p:cNvPr>
          <p:cNvSpPr txBox="1"/>
          <p:nvPr/>
        </p:nvSpPr>
        <p:spPr>
          <a:xfrm>
            <a:off x="2668555" y="372673"/>
            <a:ext cx="4572000" cy="369332"/>
          </a:xfrm>
          <a:prstGeom prst="rect">
            <a:avLst/>
          </a:prstGeom>
          <a:noFill/>
        </p:spPr>
        <p:txBody>
          <a:bodyPr wrap="square">
            <a:spAutoFit/>
          </a:bodyPr>
          <a:lstStyle/>
          <a:p>
            <a:r>
              <a:rPr lang="en-US" dirty="0"/>
              <a:t>https://www.usmint.gov/learn/kids</a:t>
            </a:r>
          </a:p>
        </p:txBody>
      </p:sp>
      <p:pic>
        <p:nvPicPr>
          <p:cNvPr id="9" name="Picture 8">
            <a:extLst>
              <a:ext uri="{FF2B5EF4-FFF2-40B4-BE49-F238E27FC236}">
                <a16:creationId xmlns:a16="http://schemas.microsoft.com/office/drawing/2014/main" id="{0F5EB6DD-8C03-4B3F-A276-476907272883}"/>
              </a:ext>
            </a:extLst>
          </p:cNvPr>
          <p:cNvPicPr>
            <a:picLocks noChangeAspect="1"/>
          </p:cNvPicPr>
          <p:nvPr/>
        </p:nvPicPr>
        <p:blipFill>
          <a:blip r:embed="rId3"/>
          <a:stretch>
            <a:fillRect/>
          </a:stretch>
        </p:blipFill>
        <p:spPr>
          <a:xfrm>
            <a:off x="1194318" y="4335286"/>
            <a:ext cx="6755363" cy="1786116"/>
          </a:xfrm>
          <a:prstGeom prst="rect">
            <a:avLst/>
          </a:prstGeom>
        </p:spPr>
      </p:pic>
    </p:spTree>
    <p:extLst>
      <p:ext uri="{BB962C8B-B14F-4D97-AF65-F5344CB8AC3E}">
        <p14:creationId xmlns:p14="http://schemas.microsoft.com/office/powerpoint/2010/main" val="39789722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5D09-9BB4-4383-9DE5-321FE38E14C9}"/>
              </a:ext>
            </a:extLst>
          </p:cNvPr>
          <p:cNvSpPr>
            <a:spLocks noGrp="1"/>
          </p:cNvSpPr>
          <p:nvPr>
            <p:ph type="title"/>
          </p:nvPr>
        </p:nvSpPr>
        <p:spPr/>
        <p:txBody>
          <a:bodyPr/>
          <a:lstStyle/>
          <a:p>
            <a:r>
              <a:rPr lang="en-US" sz="4000" dirty="0"/>
              <a:t>https://www.usmint.gov/learn/kids</a:t>
            </a:r>
            <a:br>
              <a:rPr lang="en-US" dirty="0"/>
            </a:br>
            <a:endParaRPr lang="en-US" dirty="0"/>
          </a:p>
        </p:txBody>
      </p:sp>
      <p:pic>
        <p:nvPicPr>
          <p:cNvPr id="5" name="Picture 4">
            <a:extLst>
              <a:ext uri="{FF2B5EF4-FFF2-40B4-BE49-F238E27FC236}">
                <a16:creationId xmlns:a16="http://schemas.microsoft.com/office/drawing/2014/main" id="{3F856500-F64B-4416-8744-7C5755F4E8DE}"/>
              </a:ext>
            </a:extLst>
          </p:cNvPr>
          <p:cNvPicPr>
            <a:picLocks noChangeAspect="1"/>
          </p:cNvPicPr>
          <p:nvPr/>
        </p:nvPicPr>
        <p:blipFill>
          <a:blip r:embed="rId2"/>
          <a:stretch>
            <a:fillRect/>
          </a:stretch>
        </p:blipFill>
        <p:spPr>
          <a:xfrm>
            <a:off x="1101012" y="1635009"/>
            <a:ext cx="6941976" cy="2002493"/>
          </a:xfrm>
          <a:prstGeom prst="rect">
            <a:avLst/>
          </a:prstGeom>
        </p:spPr>
      </p:pic>
      <p:pic>
        <p:nvPicPr>
          <p:cNvPr id="7" name="Picture 6">
            <a:extLst>
              <a:ext uri="{FF2B5EF4-FFF2-40B4-BE49-F238E27FC236}">
                <a16:creationId xmlns:a16="http://schemas.microsoft.com/office/drawing/2014/main" id="{B87CAAAE-B7BD-4302-8799-6BF04153458C}"/>
              </a:ext>
            </a:extLst>
          </p:cNvPr>
          <p:cNvPicPr>
            <a:picLocks noChangeAspect="1"/>
          </p:cNvPicPr>
          <p:nvPr/>
        </p:nvPicPr>
        <p:blipFill>
          <a:blip r:embed="rId3"/>
          <a:stretch>
            <a:fillRect/>
          </a:stretch>
        </p:blipFill>
        <p:spPr>
          <a:xfrm>
            <a:off x="2179791" y="3637502"/>
            <a:ext cx="4784418" cy="2637325"/>
          </a:xfrm>
          <a:prstGeom prst="rect">
            <a:avLst/>
          </a:prstGeom>
        </p:spPr>
      </p:pic>
    </p:spTree>
    <p:extLst>
      <p:ext uri="{BB962C8B-B14F-4D97-AF65-F5344CB8AC3E}">
        <p14:creationId xmlns:p14="http://schemas.microsoft.com/office/powerpoint/2010/main" val="11376657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35EA-26BA-42A8-B9B3-6D9727003D5F}"/>
              </a:ext>
            </a:extLst>
          </p:cNvPr>
          <p:cNvSpPr>
            <a:spLocks noGrp="1"/>
          </p:cNvSpPr>
          <p:nvPr>
            <p:ph type="title"/>
          </p:nvPr>
        </p:nvSpPr>
        <p:spPr/>
        <p:txBody>
          <a:bodyPr/>
          <a:lstStyle/>
          <a:p>
            <a:r>
              <a:rPr lang="en-US" sz="2400" dirty="0"/>
              <a:t>https://www.usmint.gov/learn/kids/coins-life</a:t>
            </a:r>
          </a:p>
        </p:txBody>
      </p:sp>
      <p:pic>
        <p:nvPicPr>
          <p:cNvPr id="5" name="Picture 4">
            <a:extLst>
              <a:ext uri="{FF2B5EF4-FFF2-40B4-BE49-F238E27FC236}">
                <a16:creationId xmlns:a16="http://schemas.microsoft.com/office/drawing/2014/main" id="{CCC207D3-A63A-46EB-AA13-A5E816B630A4}"/>
              </a:ext>
            </a:extLst>
          </p:cNvPr>
          <p:cNvPicPr>
            <a:picLocks noChangeAspect="1"/>
          </p:cNvPicPr>
          <p:nvPr/>
        </p:nvPicPr>
        <p:blipFill>
          <a:blip r:embed="rId2"/>
          <a:stretch>
            <a:fillRect/>
          </a:stretch>
        </p:blipFill>
        <p:spPr>
          <a:xfrm>
            <a:off x="1301620" y="2057400"/>
            <a:ext cx="6969967" cy="4006040"/>
          </a:xfrm>
          <a:prstGeom prst="rect">
            <a:avLst/>
          </a:prstGeom>
          <a:ln w="57150">
            <a:solidFill>
              <a:srgbClr val="004080"/>
            </a:solidFill>
          </a:ln>
        </p:spPr>
      </p:pic>
      <p:pic>
        <p:nvPicPr>
          <p:cNvPr id="1026" name="Picture 2" descr="Introducing the U.S. Mint Coin Classroom | U.S. Mint">
            <a:extLst>
              <a:ext uri="{FF2B5EF4-FFF2-40B4-BE49-F238E27FC236}">
                <a16:creationId xmlns:a16="http://schemas.microsoft.com/office/drawing/2014/main" id="{390CF2D7-53A6-4C25-BDDA-0440E5047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781" y="282125"/>
            <a:ext cx="2137876" cy="1097443"/>
          </a:xfrm>
          <a:prstGeom prst="rect">
            <a:avLst/>
          </a:prstGeom>
          <a:noFill/>
          <a:ln w="3810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400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3EDD-5817-427B-90D2-BADF5EAA6318}"/>
              </a:ext>
            </a:extLst>
          </p:cNvPr>
          <p:cNvSpPr>
            <a:spLocks noGrp="1"/>
          </p:cNvSpPr>
          <p:nvPr>
            <p:ph type="title"/>
          </p:nvPr>
        </p:nvSpPr>
        <p:spPr/>
        <p:txBody>
          <a:bodyPr/>
          <a:lstStyle/>
          <a:p>
            <a:r>
              <a:rPr lang="en-US" dirty="0"/>
              <a:t>Quarter Color Pages </a:t>
            </a:r>
          </a:p>
        </p:txBody>
      </p:sp>
      <p:sp>
        <p:nvSpPr>
          <p:cNvPr id="3" name="Content Placeholder 2">
            <a:extLst>
              <a:ext uri="{FF2B5EF4-FFF2-40B4-BE49-F238E27FC236}">
                <a16:creationId xmlns:a16="http://schemas.microsoft.com/office/drawing/2014/main" id="{5383FF11-AB7C-4EE7-AE03-6C109611A6C7}"/>
              </a:ext>
            </a:extLst>
          </p:cNvPr>
          <p:cNvSpPr>
            <a:spLocks noGrp="1"/>
          </p:cNvSpPr>
          <p:nvPr>
            <p:ph idx="1"/>
          </p:nvPr>
        </p:nvSpPr>
        <p:spPr>
          <a:xfrm>
            <a:off x="158261" y="2377440"/>
            <a:ext cx="8845779" cy="4088674"/>
          </a:xfrm>
        </p:spPr>
        <p:txBody>
          <a:bodyPr/>
          <a:lstStyle/>
          <a:p>
            <a:pPr marL="0" indent="0" algn="ctr">
              <a:buNone/>
            </a:pPr>
            <a:r>
              <a:rPr lang="en-US" sz="2400" dirty="0">
                <a:hlinkClick r:id="rId2"/>
              </a:rPr>
              <a:t>https://www.usmint.gov/learn/kids/resources/coloring-pages</a:t>
            </a:r>
            <a:endParaRPr lang="en-US" sz="2400" dirty="0"/>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0B83D296-CCEA-4B2A-BA9F-4BD80E47C979}"/>
              </a:ext>
            </a:extLst>
          </p:cNvPr>
          <p:cNvPicPr>
            <a:picLocks noChangeAspect="1"/>
          </p:cNvPicPr>
          <p:nvPr/>
        </p:nvPicPr>
        <p:blipFill>
          <a:blip r:embed="rId3"/>
          <a:stretch>
            <a:fillRect/>
          </a:stretch>
        </p:blipFill>
        <p:spPr>
          <a:xfrm>
            <a:off x="2249548" y="2899042"/>
            <a:ext cx="4644903" cy="3257918"/>
          </a:xfrm>
          <a:prstGeom prst="rect">
            <a:avLst/>
          </a:prstGeom>
        </p:spPr>
      </p:pic>
      <p:pic>
        <p:nvPicPr>
          <p:cNvPr id="6" name="Picture 5">
            <a:extLst>
              <a:ext uri="{FF2B5EF4-FFF2-40B4-BE49-F238E27FC236}">
                <a16:creationId xmlns:a16="http://schemas.microsoft.com/office/drawing/2014/main" id="{606163C7-CB44-4579-A864-9CC678FEE7D5}"/>
              </a:ext>
            </a:extLst>
          </p:cNvPr>
          <p:cNvPicPr>
            <a:picLocks noChangeAspect="1"/>
          </p:cNvPicPr>
          <p:nvPr/>
        </p:nvPicPr>
        <p:blipFill>
          <a:blip r:embed="rId4"/>
          <a:stretch>
            <a:fillRect/>
          </a:stretch>
        </p:blipFill>
        <p:spPr>
          <a:xfrm>
            <a:off x="7435626" y="4600702"/>
            <a:ext cx="1154407" cy="1556258"/>
          </a:xfrm>
          <a:prstGeom prst="rect">
            <a:avLst/>
          </a:prstGeom>
        </p:spPr>
      </p:pic>
      <p:pic>
        <p:nvPicPr>
          <p:cNvPr id="7" name="Picture 6">
            <a:extLst>
              <a:ext uri="{FF2B5EF4-FFF2-40B4-BE49-F238E27FC236}">
                <a16:creationId xmlns:a16="http://schemas.microsoft.com/office/drawing/2014/main" id="{67E3BA73-3BA1-4C65-89D9-5A65D027CE49}"/>
              </a:ext>
            </a:extLst>
          </p:cNvPr>
          <p:cNvPicPr>
            <a:picLocks noChangeAspect="1"/>
          </p:cNvPicPr>
          <p:nvPr/>
        </p:nvPicPr>
        <p:blipFill>
          <a:blip r:embed="rId5"/>
          <a:stretch>
            <a:fillRect/>
          </a:stretch>
        </p:blipFill>
        <p:spPr>
          <a:xfrm rot="21055728">
            <a:off x="915187" y="3504631"/>
            <a:ext cx="1071847" cy="1417415"/>
          </a:xfrm>
          <a:prstGeom prst="rect">
            <a:avLst/>
          </a:prstGeom>
        </p:spPr>
      </p:pic>
    </p:spTree>
    <p:extLst>
      <p:ext uri="{BB962C8B-B14F-4D97-AF65-F5344CB8AC3E}">
        <p14:creationId xmlns:p14="http://schemas.microsoft.com/office/powerpoint/2010/main" val="12831920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erican Women Quarters Program: Quarters to feature trailblazing American  women - Chicago Sun-Times">
            <a:extLst>
              <a:ext uri="{FF2B5EF4-FFF2-40B4-BE49-F238E27FC236}">
                <a16:creationId xmlns:a16="http://schemas.microsoft.com/office/drawing/2014/main" id="{7B13E431-FFB5-4048-9083-63C9032AA69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79103" y="957131"/>
            <a:ext cx="2849513" cy="1899675"/>
          </a:xfrm>
          <a:prstGeom prst="rect">
            <a:avLst/>
          </a:prstGeom>
          <a:blipFill>
            <a:blip r:embed="rId3"/>
            <a:tile tx="0" ty="0" sx="100000" sy="100000" flip="none" algn="tl"/>
          </a:blipFill>
          <a:ln w="57150">
            <a:solidFill>
              <a:srgbClr val="7030A0"/>
            </a:solidFill>
          </a:ln>
        </p:spPr>
      </p:pic>
      <p:sp>
        <p:nvSpPr>
          <p:cNvPr id="3" name="Rectangle 2">
            <a:extLst>
              <a:ext uri="{FF2B5EF4-FFF2-40B4-BE49-F238E27FC236}">
                <a16:creationId xmlns:a16="http://schemas.microsoft.com/office/drawing/2014/main" id="{0614F7FB-C37F-4D49-8495-1E2275DF83B7}"/>
              </a:ext>
            </a:extLst>
          </p:cNvPr>
          <p:cNvSpPr/>
          <p:nvPr/>
        </p:nvSpPr>
        <p:spPr>
          <a:xfrm>
            <a:off x="337855" y="3006986"/>
            <a:ext cx="8153002" cy="3416320"/>
          </a:xfrm>
          <a:prstGeom prst="rect">
            <a:avLst/>
          </a:prstGeom>
        </p:spPr>
        <p:txBody>
          <a:bodyPr wrap="square">
            <a:spAutoFit/>
          </a:bodyPr>
          <a:lstStyle/>
          <a:p>
            <a:r>
              <a:rPr lang="en-US" dirty="0">
                <a:solidFill>
                  <a:srgbClr val="000000"/>
                </a:solidFill>
                <a:latin typeface="+mn-lt"/>
              </a:rPr>
              <a:t>The Distinguished American women celebrated on the 2022 quarters will be:</a:t>
            </a:r>
          </a:p>
          <a:p>
            <a:endParaRPr lang="en-US" b="1" dirty="0">
              <a:solidFill>
                <a:srgbClr val="000000"/>
              </a:solidFill>
              <a:latin typeface="+mn-lt"/>
            </a:endParaRPr>
          </a:p>
          <a:p>
            <a:pPr marL="285750" indent="-285750">
              <a:buFont typeface="Wingdings" panose="05000000000000000000" pitchFamily="2" charset="2"/>
              <a:buChar char="Ø"/>
            </a:pPr>
            <a:r>
              <a:rPr lang="en-US" b="1" dirty="0">
                <a:solidFill>
                  <a:srgbClr val="000000"/>
                </a:solidFill>
                <a:latin typeface="+mn-lt"/>
              </a:rPr>
              <a:t>Maya Angelou </a:t>
            </a:r>
            <a:r>
              <a:rPr lang="en-US" dirty="0">
                <a:solidFill>
                  <a:srgbClr val="000000"/>
                </a:solidFill>
                <a:latin typeface="+mn-lt"/>
              </a:rPr>
              <a:t>- distinguished celebrated writer, performer, and social activist</a:t>
            </a:r>
          </a:p>
          <a:p>
            <a:pPr marL="285750" indent="-285750">
              <a:buFont typeface="Wingdings" panose="05000000000000000000" pitchFamily="2" charset="2"/>
              <a:buChar char="Ø"/>
            </a:pPr>
            <a:endParaRPr lang="en-US" dirty="0">
              <a:solidFill>
                <a:srgbClr val="000000"/>
              </a:solidFill>
              <a:latin typeface="+mn-lt"/>
            </a:endParaRPr>
          </a:p>
          <a:p>
            <a:pPr marL="285750" indent="-285750">
              <a:buFont typeface="Wingdings" panose="05000000000000000000" pitchFamily="2" charset="2"/>
              <a:buChar char="Ø"/>
            </a:pPr>
            <a:r>
              <a:rPr lang="en-US" b="1" dirty="0">
                <a:solidFill>
                  <a:srgbClr val="000000"/>
                </a:solidFill>
                <a:latin typeface="+mn-lt"/>
              </a:rPr>
              <a:t>Dr. Sally Ride </a:t>
            </a:r>
            <a:r>
              <a:rPr lang="en-US" dirty="0">
                <a:solidFill>
                  <a:srgbClr val="000000"/>
                </a:solidFill>
                <a:latin typeface="+mn-lt"/>
              </a:rPr>
              <a:t>- physicist, astronaut, educator, and first American woman in space</a:t>
            </a:r>
          </a:p>
          <a:p>
            <a:pPr marL="285750" indent="-285750">
              <a:buFont typeface="Wingdings" panose="05000000000000000000" pitchFamily="2" charset="2"/>
              <a:buChar char="Ø"/>
            </a:pPr>
            <a:endParaRPr lang="en-US" dirty="0">
              <a:solidFill>
                <a:srgbClr val="000000"/>
              </a:solidFill>
              <a:latin typeface="+mn-lt"/>
            </a:endParaRPr>
          </a:p>
          <a:p>
            <a:pPr marL="285750" indent="-285750">
              <a:buFont typeface="Wingdings" panose="05000000000000000000" pitchFamily="2" charset="2"/>
              <a:buChar char="Ø"/>
            </a:pPr>
            <a:r>
              <a:rPr lang="en-US" b="1" dirty="0">
                <a:solidFill>
                  <a:srgbClr val="000000"/>
                </a:solidFill>
                <a:latin typeface="+mn-lt"/>
              </a:rPr>
              <a:t>Wilma Mankiller </a:t>
            </a:r>
            <a:r>
              <a:rPr lang="en-US" dirty="0">
                <a:solidFill>
                  <a:srgbClr val="000000"/>
                </a:solidFill>
                <a:latin typeface="+mn-lt"/>
              </a:rPr>
              <a:t>-first female principal chief of the Cherokee Nation</a:t>
            </a:r>
          </a:p>
          <a:p>
            <a:pPr marL="285750" indent="-285750">
              <a:buFont typeface="Wingdings" panose="05000000000000000000" pitchFamily="2" charset="2"/>
              <a:buChar char="Ø"/>
            </a:pPr>
            <a:endParaRPr lang="en-US" dirty="0">
              <a:solidFill>
                <a:srgbClr val="000000"/>
              </a:solidFill>
              <a:latin typeface="+mn-lt"/>
            </a:endParaRPr>
          </a:p>
          <a:p>
            <a:pPr marL="285750" indent="-285750">
              <a:buFont typeface="Wingdings" panose="05000000000000000000" pitchFamily="2" charset="2"/>
              <a:buChar char="Ø"/>
            </a:pPr>
            <a:r>
              <a:rPr lang="en-US" b="1" dirty="0">
                <a:solidFill>
                  <a:srgbClr val="000000"/>
                </a:solidFill>
                <a:latin typeface="+mn-lt"/>
              </a:rPr>
              <a:t>Nina Otero-Warren </a:t>
            </a:r>
            <a:r>
              <a:rPr lang="en-US" dirty="0">
                <a:solidFill>
                  <a:srgbClr val="000000"/>
                </a:solidFill>
                <a:latin typeface="+mn-lt"/>
              </a:rPr>
              <a:t>- a leader in New Mexico’s suffrage movement and the first female superintendent of Santa Fe public schools</a:t>
            </a:r>
          </a:p>
          <a:p>
            <a:pPr marL="285750" indent="-285750">
              <a:buFont typeface="Wingdings" panose="05000000000000000000" pitchFamily="2" charset="2"/>
              <a:buChar char="Ø"/>
            </a:pPr>
            <a:endParaRPr lang="en-US" dirty="0">
              <a:solidFill>
                <a:srgbClr val="000000"/>
              </a:solidFill>
              <a:latin typeface="+mn-lt"/>
            </a:endParaRPr>
          </a:p>
          <a:p>
            <a:pPr marL="285750" indent="-285750">
              <a:buFont typeface="Wingdings" panose="05000000000000000000" pitchFamily="2" charset="2"/>
              <a:buChar char="Ø"/>
            </a:pPr>
            <a:r>
              <a:rPr lang="en-US" b="1" dirty="0">
                <a:solidFill>
                  <a:srgbClr val="000000"/>
                </a:solidFill>
                <a:latin typeface="+mn-lt"/>
              </a:rPr>
              <a:t>Anna May Wong - </a:t>
            </a:r>
            <a:r>
              <a:rPr lang="en-US" dirty="0">
                <a:solidFill>
                  <a:srgbClr val="000000"/>
                </a:solidFill>
                <a:latin typeface="+mn-lt"/>
              </a:rPr>
              <a:t>first Chinese American film star in Hollywood</a:t>
            </a:r>
          </a:p>
        </p:txBody>
      </p:sp>
      <p:sp>
        <p:nvSpPr>
          <p:cNvPr id="5" name="TextBox 4">
            <a:extLst>
              <a:ext uri="{FF2B5EF4-FFF2-40B4-BE49-F238E27FC236}">
                <a16:creationId xmlns:a16="http://schemas.microsoft.com/office/drawing/2014/main" id="{CF43765F-3477-4961-8EF8-1E7E411E4181}"/>
              </a:ext>
            </a:extLst>
          </p:cNvPr>
          <p:cNvSpPr txBox="1"/>
          <p:nvPr/>
        </p:nvSpPr>
        <p:spPr>
          <a:xfrm>
            <a:off x="2169367" y="437620"/>
            <a:ext cx="4805266" cy="369332"/>
          </a:xfrm>
          <a:prstGeom prst="rect">
            <a:avLst/>
          </a:prstGeom>
          <a:noFill/>
        </p:spPr>
        <p:txBody>
          <a:bodyPr wrap="square" rtlCol="0">
            <a:spAutoFit/>
          </a:bodyPr>
          <a:lstStyle/>
          <a:p>
            <a:r>
              <a:rPr lang="en-US" b="1" dirty="0">
                <a:latin typeface="Perpetua Titling MT" panose="02020502060505020804" pitchFamily="18" charset="0"/>
              </a:rPr>
              <a:t>American</a:t>
            </a:r>
            <a:r>
              <a:rPr lang="en-US" dirty="0">
                <a:latin typeface="Perpetua Titling MT" panose="02020502060505020804" pitchFamily="18" charset="0"/>
              </a:rPr>
              <a:t> </a:t>
            </a:r>
            <a:r>
              <a:rPr lang="en-US" b="1" dirty="0">
                <a:latin typeface="Perpetua Titling MT" panose="02020502060505020804" pitchFamily="18" charset="0"/>
              </a:rPr>
              <a:t>Women on Quarters </a:t>
            </a:r>
          </a:p>
        </p:txBody>
      </p:sp>
    </p:spTree>
    <p:extLst>
      <p:ext uri="{BB962C8B-B14F-4D97-AF65-F5344CB8AC3E}">
        <p14:creationId xmlns:p14="http://schemas.microsoft.com/office/powerpoint/2010/main" val="9963238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F02F-4BEC-49DA-85CF-5E5EDD41A456}"/>
              </a:ext>
            </a:extLst>
          </p:cNvPr>
          <p:cNvSpPr>
            <a:spLocks noGrp="1"/>
          </p:cNvSpPr>
          <p:nvPr>
            <p:ph type="title"/>
          </p:nvPr>
        </p:nvSpPr>
        <p:spPr>
          <a:xfrm>
            <a:off x="625151" y="5747657"/>
            <a:ext cx="8229600" cy="583164"/>
          </a:xfrm>
        </p:spPr>
        <p:txBody>
          <a:bodyPr/>
          <a:lstStyle/>
          <a:p>
            <a:r>
              <a:rPr lang="en-US" sz="1200" dirty="0"/>
              <a:t>https://www.quartoknows.com/public/dynamic/files/product_file/Maya-Angelou-Teachers-Guide-97818478088994095.pdf</a:t>
            </a:r>
          </a:p>
        </p:txBody>
      </p:sp>
      <p:pic>
        <p:nvPicPr>
          <p:cNvPr id="5" name="Picture 4">
            <a:extLst>
              <a:ext uri="{FF2B5EF4-FFF2-40B4-BE49-F238E27FC236}">
                <a16:creationId xmlns:a16="http://schemas.microsoft.com/office/drawing/2014/main" id="{3866E3AB-BCF3-4E78-95AF-DEAB5A43D2E6}"/>
              </a:ext>
            </a:extLst>
          </p:cNvPr>
          <p:cNvPicPr>
            <a:picLocks noChangeAspect="1"/>
          </p:cNvPicPr>
          <p:nvPr/>
        </p:nvPicPr>
        <p:blipFill>
          <a:blip r:embed="rId3"/>
          <a:stretch>
            <a:fillRect/>
          </a:stretch>
        </p:blipFill>
        <p:spPr>
          <a:xfrm>
            <a:off x="518237" y="970847"/>
            <a:ext cx="3857820" cy="4873810"/>
          </a:xfrm>
          <a:prstGeom prst="rect">
            <a:avLst/>
          </a:prstGeom>
        </p:spPr>
      </p:pic>
      <p:pic>
        <p:nvPicPr>
          <p:cNvPr id="7" name="Picture 6">
            <a:extLst>
              <a:ext uri="{FF2B5EF4-FFF2-40B4-BE49-F238E27FC236}">
                <a16:creationId xmlns:a16="http://schemas.microsoft.com/office/drawing/2014/main" id="{E7E84998-55EC-450E-8A2B-6204DD6A747C}"/>
              </a:ext>
            </a:extLst>
          </p:cNvPr>
          <p:cNvPicPr>
            <a:picLocks noChangeAspect="1"/>
          </p:cNvPicPr>
          <p:nvPr/>
        </p:nvPicPr>
        <p:blipFill>
          <a:blip r:embed="rId4"/>
          <a:stretch>
            <a:fillRect/>
          </a:stretch>
        </p:blipFill>
        <p:spPr>
          <a:xfrm>
            <a:off x="4907902" y="1064817"/>
            <a:ext cx="3717861" cy="4761103"/>
          </a:xfrm>
          <a:prstGeom prst="rect">
            <a:avLst/>
          </a:prstGeom>
        </p:spPr>
      </p:pic>
      <p:sp>
        <p:nvSpPr>
          <p:cNvPr id="8" name="TextBox 7">
            <a:extLst>
              <a:ext uri="{FF2B5EF4-FFF2-40B4-BE49-F238E27FC236}">
                <a16:creationId xmlns:a16="http://schemas.microsoft.com/office/drawing/2014/main" id="{CBE2A99F-DB57-417B-AA38-42D7B04F19C6}"/>
              </a:ext>
            </a:extLst>
          </p:cNvPr>
          <p:cNvSpPr txBox="1"/>
          <p:nvPr/>
        </p:nvSpPr>
        <p:spPr>
          <a:xfrm>
            <a:off x="2071396" y="527179"/>
            <a:ext cx="5001208" cy="461665"/>
          </a:xfrm>
          <a:prstGeom prst="rect">
            <a:avLst/>
          </a:prstGeom>
          <a:noFill/>
        </p:spPr>
        <p:txBody>
          <a:bodyPr wrap="square" rtlCol="0">
            <a:spAutoFit/>
          </a:bodyPr>
          <a:lstStyle/>
          <a:p>
            <a:pPr algn="ctr"/>
            <a:r>
              <a:rPr lang="en-US" sz="2400" dirty="0">
                <a:solidFill>
                  <a:srgbClr val="CC3300"/>
                </a:solidFill>
              </a:rPr>
              <a:t>Publisher’s Teacher Guide</a:t>
            </a:r>
          </a:p>
        </p:txBody>
      </p:sp>
    </p:spTree>
    <p:extLst>
      <p:ext uri="{BB962C8B-B14F-4D97-AF65-F5344CB8AC3E}">
        <p14:creationId xmlns:p14="http://schemas.microsoft.com/office/powerpoint/2010/main" val="366000232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o Was Maya Angelou?">
            <a:extLst>
              <a:ext uri="{FF2B5EF4-FFF2-40B4-BE49-F238E27FC236}">
                <a16:creationId xmlns:a16="http://schemas.microsoft.com/office/drawing/2014/main" id="{C0FCBF78-6717-4538-8657-993A64841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71" y="1696134"/>
            <a:ext cx="2219325" cy="32385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20AADD-B39E-49EA-8757-3ACD13C423A6}"/>
              </a:ext>
            </a:extLst>
          </p:cNvPr>
          <p:cNvSpPr txBox="1"/>
          <p:nvPr/>
        </p:nvSpPr>
        <p:spPr>
          <a:xfrm>
            <a:off x="4282752" y="4934634"/>
            <a:ext cx="3106414" cy="1200329"/>
          </a:xfrm>
          <a:prstGeom prst="rect">
            <a:avLst/>
          </a:prstGeom>
          <a:noFill/>
          <a:ln w="19050">
            <a:solidFill>
              <a:srgbClr val="004080"/>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Grosset &amp; Dunlap </a:t>
            </a:r>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2016</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5.8</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4-7</a:t>
            </a:r>
          </a:p>
        </p:txBody>
      </p:sp>
      <p:sp>
        <p:nvSpPr>
          <p:cNvPr id="8" name="TextBox 7">
            <a:extLst>
              <a:ext uri="{FF2B5EF4-FFF2-40B4-BE49-F238E27FC236}">
                <a16:creationId xmlns:a16="http://schemas.microsoft.com/office/drawing/2014/main" id="{54A95C2D-28EF-4E5A-B475-62F37A7607C2}"/>
              </a:ext>
            </a:extLst>
          </p:cNvPr>
          <p:cNvSpPr txBox="1"/>
          <p:nvPr/>
        </p:nvSpPr>
        <p:spPr>
          <a:xfrm>
            <a:off x="3097763" y="1773903"/>
            <a:ext cx="5934269" cy="2862322"/>
          </a:xfrm>
          <a:prstGeom prst="rect">
            <a:avLst/>
          </a:prstGeom>
          <a:noFill/>
        </p:spPr>
        <p:txBody>
          <a:bodyPr wrap="square">
            <a:spAutoFit/>
          </a:bodyPr>
          <a:lstStyle/>
          <a:p>
            <a:r>
              <a:rPr lang="en-US" b="1" i="0" dirty="0">
                <a:solidFill>
                  <a:srgbClr val="333333"/>
                </a:solidFill>
                <a:effectLst/>
                <a:latin typeface="+mn-lt"/>
              </a:rPr>
              <a:t>Book Synopsis: </a:t>
            </a:r>
            <a:r>
              <a:rPr lang="en-US" b="0" i="0" dirty="0">
                <a:solidFill>
                  <a:srgbClr val="333333"/>
                </a:solidFill>
                <a:effectLst/>
                <a:latin typeface="+mn-lt"/>
              </a:rPr>
              <a:t>Born in Missouri in 1928, Maya Angelou had a difficult childhood. Jim Crow laws segregated blacks and whites in the South. She moved to California and became the first black—and first female—streetcar operator before following her interest in dance. She became a professional performer in her twenties and toured the U.S. and Europe as an opera star and calypso dancer. But Angelou's writing became her defining talent. Her poems and books, including </a:t>
            </a:r>
            <a:r>
              <a:rPr lang="en-US" b="0" i="1" dirty="0">
                <a:solidFill>
                  <a:srgbClr val="333333"/>
                </a:solidFill>
                <a:effectLst/>
                <a:latin typeface="+mn-lt"/>
              </a:rPr>
              <a:t>I Know Why the Caged Bird Sings</a:t>
            </a:r>
            <a:r>
              <a:rPr lang="en-US" b="0" i="0" dirty="0">
                <a:solidFill>
                  <a:srgbClr val="333333"/>
                </a:solidFill>
                <a:effectLst/>
                <a:latin typeface="+mn-lt"/>
              </a:rPr>
              <a:t>, brought her international acclaim.</a:t>
            </a:r>
            <a:endParaRPr lang="en-US" dirty="0">
              <a:latin typeface="+mn-lt"/>
            </a:endParaRPr>
          </a:p>
        </p:txBody>
      </p:sp>
      <p:sp>
        <p:nvSpPr>
          <p:cNvPr id="7" name="TextBox 6">
            <a:extLst>
              <a:ext uri="{FF2B5EF4-FFF2-40B4-BE49-F238E27FC236}">
                <a16:creationId xmlns:a16="http://schemas.microsoft.com/office/drawing/2014/main" id="{DEB14C2D-7E17-4029-BCBC-89B92FD74059}"/>
              </a:ext>
            </a:extLst>
          </p:cNvPr>
          <p:cNvSpPr txBox="1"/>
          <p:nvPr/>
        </p:nvSpPr>
        <p:spPr>
          <a:xfrm>
            <a:off x="2430286" y="648392"/>
            <a:ext cx="4357396" cy="523220"/>
          </a:xfrm>
          <a:prstGeom prst="rect">
            <a:avLst/>
          </a:prstGeom>
          <a:noFill/>
        </p:spPr>
        <p:txBody>
          <a:bodyPr wrap="square" rtlCol="0">
            <a:spAutoFit/>
          </a:bodyPr>
          <a:lstStyle/>
          <a:p>
            <a:pPr algn="ctr"/>
            <a:r>
              <a:rPr lang="en-US" sz="2800" i="1" dirty="0">
                <a:solidFill>
                  <a:schemeClr val="tx2">
                    <a:lumMod val="75000"/>
                  </a:schemeClr>
                </a:solidFill>
              </a:rPr>
              <a:t>Who Was Maya Angelou?</a:t>
            </a:r>
          </a:p>
        </p:txBody>
      </p:sp>
      <p:sp>
        <p:nvSpPr>
          <p:cNvPr id="9" name="TextBox 8">
            <a:extLst>
              <a:ext uri="{FF2B5EF4-FFF2-40B4-BE49-F238E27FC236}">
                <a16:creationId xmlns:a16="http://schemas.microsoft.com/office/drawing/2014/main" id="{B2EFFAB8-0982-427E-B574-0CA3FE18CC64}"/>
              </a:ext>
            </a:extLst>
          </p:cNvPr>
          <p:cNvSpPr txBox="1"/>
          <p:nvPr/>
        </p:nvSpPr>
        <p:spPr>
          <a:xfrm>
            <a:off x="485193" y="5135990"/>
            <a:ext cx="2827174" cy="338554"/>
          </a:xfrm>
          <a:prstGeom prst="rect">
            <a:avLst/>
          </a:prstGeom>
          <a:noFill/>
        </p:spPr>
        <p:txBody>
          <a:bodyPr wrap="square" rtlCol="0">
            <a:spAutoFit/>
          </a:bodyPr>
          <a:lstStyle/>
          <a:p>
            <a:pPr algn="ctr"/>
            <a:r>
              <a:rPr lang="en-US" sz="1600" b="1" dirty="0"/>
              <a:t>April 4, 1928-May 28, 2014 </a:t>
            </a:r>
          </a:p>
        </p:txBody>
      </p:sp>
    </p:spTree>
    <p:extLst>
      <p:ext uri="{BB962C8B-B14F-4D97-AF65-F5344CB8AC3E}">
        <p14:creationId xmlns:p14="http://schemas.microsoft.com/office/powerpoint/2010/main" val="123560768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81ED-E61A-4F3A-BC9C-356101FF2525}"/>
              </a:ext>
            </a:extLst>
          </p:cNvPr>
          <p:cNvSpPr>
            <a:spLocks noGrp="1"/>
          </p:cNvSpPr>
          <p:nvPr>
            <p:ph type="title"/>
          </p:nvPr>
        </p:nvSpPr>
        <p:spPr>
          <a:xfrm>
            <a:off x="139958" y="615821"/>
            <a:ext cx="8724123" cy="307910"/>
          </a:xfrm>
        </p:spPr>
        <p:txBody>
          <a:bodyPr/>
          <a:lstStyle/>
          <a:p>
            <a:br>
              <a:rPr lang="en-US" sz="2400" dirty="0"/>
            </a:br>
            <a:r>
              <a:rPr lang="en-US" sz="2400" b="1" i="1" dirty="0">
                <a:solidFill>
                  <a:srgbClr val="CC3300"/>
                </a:solidFill>
                <a:effectLst/>
                <a:latin typeface="+mn-lt"/>
              </a:rPr>
              <a:t>Rise!: From Caged Bird to Poet of the People, Maya Angelou</a:t>
            </a:r>
            <a:endParaRPr lang="en-US" sz="2400" i="1" dirty="0">
              <a:solidFill>
                <a:srgbClr val="CC3300"/>
              </a:solidFill>
              <a:latin typeface="+mn-lt"/>
            </a:endParaRPr>
          </a:p>
        </p:txBody>
      </p:sp>
      <p:pic>
        <p:nvPicPr>
          <p:cNvPr id="3074" name="Picture 2" descr="Rise!: From Caged Bird to Poet of the People, Maya Angelou">
            <a:extLst>
              <a:ext uri="{FF2B5EF4-FFF2-40B4-BE49-F238E27FC236}">
                <a16:creationId xmlns:a16="http://schemas.microsoft.com/office/drawing/2014/main" id="{340D46A2-394E-47ED-901D-A922796970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3160" y="1958343"/>
            <a:ext cx="2381250" cy="2771775"/>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518F99-9845-4364-951A-F1317C7D77BB}"/>
              </a:ext>
            </a:extLst>
          </p:cNvPr>
          <p:cNvSpPr txBox="1"/>
          <p:nvPr/>
        </p:nvSpPr>
        <p:spPr>
          <a:xfrm>
            <a:off x="1113160" y="5133497"/>
            <a:ext cx="2522958" cy="1200329"/>
          </a:xfrm>
          <a:prstGeom prst="rect">
            <a:avLst/>
          </a:prstGeom>
          <a:noFill/>
          <a:ln w="12700">
            <a:solidFill>
              <a:schemeClr val="tx1"/>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Lee &amp; Low</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2019</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4.9</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2-5</a:t>
            </a:r>
          </a:p>
        </p:txBody>
      </p:sp>
      <p:pic>
        <p:nvPicPr>
          <p:cNvPr id="7" name="Picture 6">
            <a:extLst>
              <a:ext uri="{FF2B5EF4-FFF2-40B4-BE49-F238E27FC236}">
                <a16:creationId xmlns:a16="http://schemas.microsoft.com/office/drawing/2014/main" id="{BEF6AB49-332F-4F3E-A021-90678B7707DF}"/>
              </a:ext>
            </a:extLst>
          </p:cNvPr>
          <p:cNvPicPr>
            <a:picLocks noChangeAspect="1"/>
          </p:cNvPicPr>
          <p:nvPr/>
        </p:nvPicPr>
        <p:blipFill>
          <a:blip r:embed="rId3"/>
          <a:stretch>
            <a:fillRect/>
          </a:stretch>
        </p:blipFill>
        <p:spPr>
          <a:xfrm>
            <a:off x="4167480" y="1711655"/>
            <a:ext cx="4304715" cy="4622171"/>
          </a:xfrm>
          <a:prstGeom prst="rect">
            <a:avLst/>
          </a:prstGeom>
          <a:ln w="28575">
            <a:solidFill>
              <a:schemeClr val="tx1"/>
            </a:solidFill>
          </a:ln>
        </p:spPr>
      </p:pic>
    </p:spTree>
    <p:extLst>
      <p:ext uri="{BB962C8B-B14F-4D97-AF65-F5344CB8AC3E}">
        <p14:creationId xmlns:p14="http://schemas.microsoft.com/office/powerpoint/2010/main" val="32382623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o Was Sally Ride?">
            <a:extLst>
              <a:ext uri="{FF2B5EF4-FFF2-40B4-BE49-F238E27FC236}">
                <a16:creationId xmlns:a16="http://schemas.microsoft.com/office/drawing/2014/main" id="{38249483-AEEA-496D-A8FC-D0CC20840A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671" y="1444225"/>
            <a:ext cx="2767010" cy="3969550"/>
          </a:xfrm>
          <a:prstGeom prst="rect">
            <a:avLst/>
          </a:prstGeom>
          <a:noFill/>
          <a:ln w="28575">
            <a:solidFill>
              <a:srgbClr val="00408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9AAC0F-A7D2-4200-9ADD-96815FECE24B}"/>
              </a:ext>
            </a:extLst>
          </p:cNvPr>
          <p:cNvSpPr txBox="1"/>
          <p:nvPr/>
        </p:nvSpPr>
        <p:spPr>
          <a:xfrm>
            <a:off x="4572000" y="2107173"/>
            <a:ext cx="2995127" cy="1200329"/>
          </a:xfrm>
          <a:prstGeom prst="rect">
            <a:avLst/>
          </a:prstGeom>
          <a:noFill/>
          <a:ln w="28575">
            <a:solidFill>
              <a:srgbClr val="004080"/>
            </a:solidFill>
          </a:ln>
        </p:spPr>
        <p:txBody>
          <a:bodyPr wrap="square" rtlCol="0">
            <a:spAutoFit/>
          </a:bodyPr>
          <a:lstStyle/>
          <a:p>
            <a:pPr algn="l"/>
            <a:r>
              <a:rPr lang="en-US" b="1" i="0" dirty="0">
                <a:solidFill>
                  <a:srgbClr val="333333"/>
                </a:solidFill>
                <a:effectLst/>
                <a:latin typeface="+mn-lt"/>
              </a:rPr>
              <a:t>Publisher:</a:t>
            </a:r>
            <a:r>
              <a:rPr lang="en-US" b="0" i="0" dirty="0">
                <a:solidFill>
                  <a:srgbClr val="333333"/>
                </a:solidFill>
                <a:effectLst/>
                <a:latin typeface="+mn-lt"/>
              </a:rPr>
              <a:t> Grosset &amp; Dunlap</a:t>
            </a:r>
          </a:p>
          <a:p>
            <a:pPr algn="l"/>
            <a:r>
              <a:rPr lang="en-US" b="1" i="0" dirty="0">
                <a:solidFill>
                  <a:srgbClr val="333333"/>
                </a:solidFill>
                <a:effectLst/>
                <a:latin typeface="+mn-lt"/>
              </a:rPr>
              <a:t>Copyright Date:</a:t>
            </a:r>
            <a:r>
              <a:rPr lang="en-US" b="0" i="0" dirty="0">
                <a:solidFill>
                  <a:srgbClr val="333333"/>
                </a:solidFill>
                <a:effectLst/>
                <a:latin typeface="+mn-lt"/>
              </a:rPr>
              <a:t> 2013</a:t>
            </a:r>
          </a:p>
          <a:p>
            <a:pPr algn="l"/>
            <a:r>
              <a:rPr lang="en-US" b="1" i="0" dirty="0">
                <a:solidFill>
                  <a:srgbClr val="333333"/>
                </a:solidFill>
                <a:effectLst/>
                <a:latin typeface="+mn-lt"/>
              </a:rPr>
              <a:t>Reading Level:</a:t>
            </a:r>
            <a:r>
              <a:rPr lang="en-US" b="0" i="0" dirty="0">
                <a:solidFill>
                  <a:srgbClr val="333333"/>
                </a:solidFill>
                <a:effectLst/>
                <a:latin typeface="+mn-lt"/>
              </a:rPr>
              <a:t> 5.9</a:t>
            </a:r>
          </a:p>
          <a:p>
            <a:pPr algn="l"/>
            <a:r>
              <a:rPr lang="en-US" b="1" i="0" dirty="0">
                <a:solidFill>
                  <a:srgbClr val="333333"/>
                </a:solidFill>
                <a:effectLst/>
                <a:latin typeface="+mn-lt"/>
              </a:rPr>
              <a:t>Interest Level:</a:t>
            </a:r>
            <a:r>
              <a:rPr lang="en-US" b="0" i="0" dirty="0">
                <a:solidFill>
                  <a:srgbClr val="333333"/>
                </a:solidFill>
                <a:effectLst/>
                <a:latin typeface="+mn-lt"/>
              </a:rPr>
              <a:t> 4-7</a:t>
            </a:r>
          </a:p>
        </p:txBody>
      </p:sp>
      <p:sp>
        <p:nvSpPr>
          <p:cNvPr id="5" name="TextBox 4">
            <a:extLst>
              <a:ext uri="{FF2B5EF4-FFF2-40B4-BE49-F238E27FC236}">
                <a16:creationId xmlns:a16="http://schemas.microsoft.com/office/drawing/2014/main" id="{CBB4179B-E94F-4422-8B52-7540DE0F77C3}"/>
              </a:ext>
            </a:extLst>
          </p:cNvPr>
          <p:cNvSpPr txBox="1"/>
          <p:nvPr/>
        </p:nvSpPr>
        <p:spPr>
          <a:xfrm>
            <a:off x="3657309" y="4012163"/>
            <a:ext cx="5132128" cy="1938992"/>
          </a:xfrm>
          <a:prstGeom prst="rect">
            <a:avLst/>
          </a:prstGeom>
          <a:noFill/>
          <a:ln w="28575">
            <a:solidFill>
              <a:schemeClr val="tx1"/>
            </a:solidFill>
          </a:ln>
        </p:spPr>
        <p:txBody>
          <a:bodyPr wrap="square" rtlCol="0">
            <a:spAutoFit/>
          </a:bodyPr>
          <a:lstStyle/>
          <a:p>
            <a:r>
              <a:rPr lang="en-US" sz="2000" b="1" i="0" dirty="0">
                <a:solidFill>
                  <a:srgbClr val="333333"/>
                </a:solidFill>
                <a:effectLst/>
                <a:latin typeface="+mn-lt"/>
              </a:rPr>
              <a:t>Book Synopsis</a:t>
            </a:r>
            <a:r>
              <a:rPr lang="en-US" sz="2000" b="0" i="0" dirty="0">
                <a:solidFill>
                  <a:srgbClr val="333333"/>
                </a:solidFill>
                <a:effectLst/>
                <a:latin typeface="+mn-lt"/>
              </a:rPr>
              <a:t>: A portrait of the first female astronaut in space provides coverage of topics ranging from her professional tennis skills and achievements as a robotics developer to her history-making shuttle mission and contributions through Sally Ride Science.</a:t>
            </a:r>
            <a:endParaRPr lang="en-US" sz="2000" dirty="0">
              <a:latin typeface="+mn-lt"/>
            </a:endParaRPr>
          </a:p>
        </p:txBody>
      </p:sp>
      <p:sp>
        <p:nvSpPr>
          <p:cNvPr id="6" name="TextBox 5">
            <a:extLst>
              <a:ext uri="{FF2B5EF4-FFF2-40B4-BE49-F238E27FC236}">
                <a16:creationId xmlns:a16="http://schemas.microsoft.com/office/drawing/2014/main" id="{F7D0F2D7-E484-4910-A424-CC29B0C6962E}"/>
              </a:ext>
            </a:extLst>
          </p:cNvPr>
          <p:cNvSpPr txBox="1"/>
          <p:nvPr/>
        </p:nvSpPr>
        <p:spPr>
          <a:xfrm>
            <a:off x="1809656" y="478901"/>
            <a:ext cx="5589036" cy="984885"/>
          </a:xfrm>
          <a:prstGeom prst="rect">
            <a:avLst/>
          </a:prstGeom>
          <a:noFill/>
        </p:spPr>
        <p:txBody>
          <a:bodyPr wrap="square" rtlCol="0">
            <a:spAutoFit/>
          </a:bodyPr>
          <a:lstStyle/>
          <a:p>
            <a:pPr algn="ctr"/>
            <a:r>
              <a:rPr lang="en-US" sz="4000" i="1" dirty="0"/>
              <a:t>Who Was Sally Ride? </a:t>
            </a:r>
          </a:p>
          <a:p>
            <a:pPr algn="ctr"/>
            <a:r>
              <a:rPr lang="en-US" dirty="0"/>
              <a:t>by Megan Stein </a:t>
            </a:r>
          </a:p>
        </p:txBody>
      </p:sp>
      <p:sp>
        <p:nvSpPr>
          <p:cNvPr id="2" name="TextBox 1">
            <a:extLst>
              <a:ext uri="{FF2B5EF4-FFF2-40B4-BE49-F238E27FC236}">
                <a16:creationId xmlns:a16="http://schemas.microsoft.com/office/drawing/2014/main" id="{EBAA9954-AD83-4C90-AEA6-C1A6B7B72965}"/>
              </a:ext>
            </a:extLst>
          </p:cNvPr>
          <p:cNvSpPr txBox="1"/>
          <p:nvPr/>
        </p:nvSpPr>
        <p:spPr>
          <a:xfrm>
            <a:off x="354563" y="5719665"/>
            <a:ext cx="3228392" cy="369332"/>
          </a:xfrm>
          <a:prstGeom prst="rect">
            <a:avLst/>
          </a:prstGeom>
          <a:noFill/>
        </p:spPr>
        <p:txBody>
          <a:bodyPr wrap="square" rtlCol="0">
            <a:spAutoFit/>
          </a:bodyPr>
          <a:lstStyle/>
          <a:p>
            <a:r>
              <a:rPr lang="en-US" b="1" dirty="0"/>
              <a:t>May 26, 1951-July 23, 2012</a:t>
            </a:r>
          </a:p>
        </p:txBody>
      </p:sp>
    </p:spTree>
    <p:extLst>
      <p:ext uri="{BB962C8B-B14F-4D97-AF65-F5344CB8AC3E}">
        <p14:creationId xmlns:p14="http://schemas.microsoft.com/office/powerpoint/2010/main" val="367912686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ly Ride">
            <a:extLst>
              <a:ext uri="{FF2B5EF4-FFF2-40B4-BE49-F238E27FC236}">
                <a16:creationId xmlns:a16="http://schemas.microsoft.com/office/drawing/2014/main" id="{6FB35A53-FEBE-4448-82B2-F68E84AA2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78884">
            <a:off x="558073" y="1678760"/>
            <a:ext cx="2914677" cy="419911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A08E47-7583-40E9-A27D-08FB58B0B726}"/>
              </a:ext>
            </a:extLst>
          </p:cNvPr>
          <p:cNvSpPr txBox="1"/>
          <p:nvPr/>
        </p:nvSpPr>
        <p:spPr>
          <a:xfrm>
            <a:off x="4674636" y="2184851"/>
            <a:ext cx="2247900" cy="1200329"/>
          </a:xfrm>
          <a:prstGeom prst="rect">
            <a:avLst/>
          </a:prstGeom>
          <a:noFill/>
          <a:ln w="38100">
            <a:solidFill>
              <a:srgbClr val="004080"/>
            </a:solidFill>
          </a:ln>
        </p:spPr>
        <p:txBody>
          <a:bodyPr wrap="square" rtlCol="0">
            <a:spAutoFit/>
          </a:bodyPr>
          <a:lstStyle/>
          <a:p>
            <a:pPr algn="l"/>
            <a:r>
              <a:rPr lang="en-US" sz="1800" b="1" i="0" dirty="0">
                <a:solidFill>
                  <a:srgbClr val="333333"/>
                </a:solidFill>
                <a:effectLst/>
                <a:latin typeface="+mn-lt"/>
              </a:rPr>
              <a:t>Publisher:</a:t>
            </a:r>
            <a:r>
              <a:rPr lang="en-US" sz="1800" b="0" i="0" dirty="0">
                <a:solidFill>
                  <a:srgbClr val="333333"/>
                </a:solidFill>
                <a:effectLst/>
                <a:latin typeface="+mn-lt"/>
              </a:rPr>
              <a:t> Penguin </a:t>
            </a:r>
            <a:r>
              <a:rPr lang="en-US" sz="1800" b="1" i="0" dirty="0">
                <a:solidFill>
                  <a:srgbClr val="333333"/>
                </a:solidFill>
                <a:effectLst/>
                <a:latin typeface="+mn-lt"/>
              </a:rPr>
              <a:t>Copyright Date:</a:t>
            </a:r>
            <a:r>
              <a:rPr lang="en-US" sz="1800" b="0" i="0" dirty="0">
                <a:solidFill>
                  <a:srgbClr val="333333"/>
                </a:solidFill>
                <a:effectLst/>
                <a:latin typeface="+mn-lt"/>
              </a:rPr>
              <a:t> 2021</a:t>
            </a:r>
          </a:p>
          <a:p>
            <a:pPr algn="l"/>
            <a:r>
              <a:rPr lang="en-US" sz="1800" b="1" i="0" dirty="0">
                <a:solidFill>
                  <a:srgbClr val="333333"/>
                </a:solidFill>
                <a:effectLst/>
                <a:latin typeface="+mn-lt"/>
              </a:rPr>
              <a:t>Reading Level:</a:t>
            </a:r>
            <a:r>
              <a:rPr lang="en-US" sz="1800" b="0" i="0" dirty="0">
                <a:solidFill>
                  <a:srgbClr val="333333"/>
                </a:solidFill>
                <a:effectLst/>
                <a:latin typeface="+mn-lt"/>
              </a:rPr>
              <a:t> 5.0</a:t>
            </a:r>
          </a:p>
          <a:p>
            <a:pPr algn="l"/>
            <a:r>
              <a:rPr lang="en-US" sz="1800" b="1" i="0" dirty="0">
                <a:solidFill>
                  <a:srgbClr val="333333"/>
                </a:solidFill>
                <a:effectLst/>
                <a:latin typeface="+mn-lt"/>
              </a:rPr>
              <a:t>Interest Level:</a:t>
            </a:r>
            <a:r>
              <a:rPr lang="en-US" sz="1800" b="0" i="0" dirty="0">
                <a:solidFill>
                  <a:srgbClr val="333333"/>
                </a:solidFill>
                <a:effectLst/>
                <a:latin typeface="+mn-lt"/>
              </a:rPr>
              <a:t> 3-6</a:t>
            </a:r>
          </a:p>
        </p:txBody>
      </p:sp>
      <p:sp>
        <p:nvSpPr>
          <p:cNvPr id="6" name="TextBox 5">
            <a:extLst>
              <a:ext uri="{FF2B5EF4-FFF2-40B4-BE49-F238E27FC236}">
                <a16:creationId xmlns:a16="http://schemas.microsoft.com/office/drawing/2014/main" id="{7BE1AD16-F991-4C80-AA58-46AC4490F809}"/>
              </a:ext>
            </a:extLst>
          </p:cNvPr>
          <p:cNvSpPr txBox="1"/>
          <p:nvPr/>
        </p:nvSpPr>
        <p:spPr>
          <a:xfrm>
            <a:off x="3705032" y="3637239"/>
            <a:ext cx="5233694" cy="1569660"/>
          </a:xfrm>
          <a:prstGeom prst="rect">
            <a:avLst/>
          </a:prstGeom>
          <a:noFill/>
          <a:ln w="12700">
            <a:solidFill>
              <a:schemeClr val="tx1"/>
            </a:solidFill>
          </a:ln>
        </p:spPr>
        <p:txBody>
          <a:bodyPr wrap="square" rtlCol="0">
            <a:spAutoFit/>
          </a:bodyPr>
          <a:lstStyle/>
          <a:p>
            <a:r>
              <a:rPr lang="en-US" sz="1600" b="1" dirty="0"/>
              <a:t>Book Synopsis: </a:t>
            </a:r>
            <a:r>
              <a:rPr lang="en-US" sz="1600" b="0" i="0" dirty="0">
                <a:solidFill>
                  <a:srgbClr val="333333"/>
                </a:solidFill>
                <a:effectLst/>
                <a:latin typeface="Lato" panose="020F0502020204030203" pitchFamily="34" charset="0"/>
              </a:rPr>
              <a:t>As the first American woman in space, Sally Ride broke barriers and made her dreams come true. But she wanted to do even more! After leaving NASA, she created science and engineering programs that would help other girls and women make their dreams come true as well.</a:t>
            </a:r>
            <a:endParaRPr lang="en-US" sz="1600" dirty="0"/>
          </a:p>
        </p:txBody>
      </p:sp>
      <p:sp>
        <p:nvSpPr>
          <p:cNvPr id="8" name="TextBox 7">
            <a:extLst>
              <a:ext uri="{FF2B5EF4-FFF2-40B4-BE49-F238E27FC236}">
                <a16:creationId xmlns:a16="http://schemas.microsoft.com/office/drawing/2014/main" id="{4256B381-4309-4A46-9E69-A755957AF773}"/>
              </a:ext>
            </a:extLst>
          </p:cNvPr>
          <p:cNvSpPr txBox="1"/>
          <p:nvPr/>
        </p:nvSpPr>
        <p:spPr>
          <a:xfrm>
            <a:off x="2463282" y="467142"/>
            <a:ext cx="4665306" cy="1323439"/>
          </a:xfrm>
          <a:prstGeom prst="rect">
            <a:avLst/>
          </a:prstGeom>
          <a:noFill/>
        </p:spPr>
        <p:txBody>
          <a:bodyPr wrap="square" rtlCol="0">
            <a:spAutoFit/>
          </a:bodyPr>
          <a:lstStyle/>
          <a:p>
            <a:pPr algn="ctr"/>
            <a:r>
              <a:rPr lang="en-US" sz="4400" i="1" dirty="0"/>
              <a:t>Sally Ride</a:t>
            </a:r>
            <a:br>
              <a:rPr lang="en-US" sz="4400" i="1" dirty="0"/>
            </a:br>
            <a:r>
              <a:rPr lang="en-US" sz="1800" dirty="0"/>
              <a:t>[She Persisted Series]</a:t>
            </a:r>
          </a:p>
          <a:p>
            <a:pPr algn="ctr"/>
            <a:r>
              <a:rPr lang="en-US" dirty="0"/>
              <a:t>by Arta Abawi</a:t>
            </a:r>
          </a:p>
        </p:txBody>
      </p:sp>
    </p:spTree>
    <p:extLst>
      <p:ext uri="{BB962C8B-B14F-4D97-AF65-F5344CB8AC3E}">
        <p14:creationId xmlns:p14="http://schemas.microsoft.com/office/powerpoint/2010/main" val="28473937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lma's Way Home: The Life of Wilma Mankiller">
            <a:extLst>
              <a:ext uri="{FF2B5EF4-FFF2-40B4-BE49-F238E27FC236}">
                <a16:creationId xmlns:a16="http://schemas.microsoft.com/office/drawing/2014/main" id="{13C7B869-1AEE-43BD-8734-6ECE1A007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24" y="2137393"/>
            <a:ext cx="3261786" cy="366624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AE5261-77AC-4DEE-8325-F41C6C011678}"/>
              </a:ext>
            </a:extLst>
          </p:cNvPr>
          <p:cNvSpPr txBox="1"/>
          <p:nvPr/>
        </p:nvSpPr>
        <p:spPr>
          <a:xfrm>
            <a:off x="298580" y="1162435"/>
            <a:ext cx="8546840" cy="861774"/>
          </a:xfrm>
          <a:prstGeom prst="rect">
            <a:avLst/>
          </a:prstGeom>
          <a:noFill/>
        </p:spPr>
        <p:txBody>
          <a:bodyPr wrap="square" rtlCol="0">
            <a:spAutoFit/>
          </a:bodyPr>
          <a:lstStyle/>
          <a:p>
            <a:pPr algn="ctr"/>
            <a:r>
              <a:rPr lang="en-US" sz="3200" b="1" i="0" dirty="0">
                <a:solidFill>
                  <a:srgbClr val="333333"/>
                </a:solidFill>
                <a:effectLst/>
                <a:latin typeface="+mn-lt"/>
              </a:rPr>
              <a:t>Wilma's Way Home: The Life of Wilma Mankiller</a:t>
            </a:r>
          </a:p>
          <a:p>
            <a:pPr algn="ctr"/>
            <a:r>
              <a:rPr lang="en-US" dirty="0">
                <a:solidFill>
                  <a:srgbClr val="333333"/>
                </a:solidFill>
                <a:latin typeface="+mn-lt"/>
              </a:rPr>
              <a:t>by Doreen Rappaport </a:t>
            </a:r>
            <a:endParaRPr lang="en-US" dirty="0">
              <a:latin typeface="+mn-lt"/>
            </a:endParaRPr>
          </a:p>
        </p:txBody>
      </p:sp>
      <p:sp>
        <p:nvSpPr>
          <p:cNvPr id="6" name="TextBox 5">
            <a:extLst>
              <a:ext uri="{FF2B5EF4-FFF2-40B4-BE49-F238E27FC236}">
                <a16:creationId xmlns:a16="http://schemas.microsoft.com/office/drawing/2014/main" id="{B3DBE399-E8B7-40B7-AC3E-4EA0EF5108EB}"/>
              </a:ext>
            </a:extLst>
          </p:cNvPr>
          <p:cNvSpPr txBox="1"/>
          <p:nvPr/>
        </p:nvSpPr>
        <p:spPr>
          <a:xfrm>
            <a:off x="4721290" y="2497246"/>
            <a:ext cx="2823484" cy="1323439"/>
          </a:xfrm>
          <a:prstGeom prst="rect">
            <a:avLst/>
          </a:prstGeom>
          <a:noFill/>
          <a:ln w="19050">
            <a:solidFill>
              <a:schemeClr val="tx1"/>
            </a:solidFill>
          </a:ln>
        </p:spPr>
        <p:txBody>
          <a:bodyPr wrap="square" rtlCol="0">
            <a:spAutoFit/>
          </a:bodyPr>
          <a:lstStyle/>
          <a:p>
            <a:pPr marL="285750" indent="-285750" algn="l">
              <a:buFont typeface="Arial" panose="020B0604020202020204" pitchFamily="34" charset="0"/>
              <a:buChar char="•"/>
            </a:pPr>
            <a:r>
              <a:rPr lang="en-US" sz="2000" b="1" i="0" dirty="0">
                <a:solidFill>
                  <a:srgbClr val="333333"/>
                </a:solidFill>
                <a:effectLst/>
                <a:latin typeface="+mn-lt"/>
              </a:rPr>
              <a:t>Publisher:</a:t>
            </a:r>
            <a:r>
              <a:rPr lang="en-US" sz="2000" b="0" i="0" dirty="0">
                <a:solidFill>
                  <a:srgbClr val="333333"/>
                </a:solidFill>
                <a:effectLst/>
                <a:latin typeface="+mn-lt"/>
              </a:rPr>
              <a:t> Hyperion</a:t>
            </a:r>
          </a:p>
          <a:p>
            <a:pPr marL="285750" indent="-285750" algn="l">
              <a:buFont typeface="Arial" panose="020B0604020202020204" pitchFamily="34" charset="0"/>
              <a:buChar char="•"/>
            </a:pPr>
            <a:r>
              <a:rPr lang="en-US" sz="2000" b="1" i="0" dirty="0">
                <a:solidFill>
                  <a:srgbClr val="333333"/>
                </a:solidFill>
                <a:effectLst/>
                <a:latin typeface="+mn-lt"/>
              </a:rPr>
              <a:t>Copyright Date:</a:t>
            </a:r>
            <a:r>
              <a:rPr lang="en-US" sz="2000" b="0" i="0" dirty="0">
                <a:solidFill>
                  <a:srgbClr val="333333"/>
                </a:solidFill>
                <a:effectLst/>
                <a:latin typeface="+mn-lt"/>
              </a:rPr>
              <a:t> 2019</a:t>
            </a:r>
          </a:p>
          <a:p>
            <a:pPr marL="285750" indent="-285750" algn="l">
              <a:buFont typeface="Arial" panose="020B0604020202020204" pitchFamily="34" charset="0"/>
              <a:buChar char="•"/>
            </a:pPr>
            <a:r>
              <a:rPr lang="en-US" sz="2000" b="1" i="0" dirty="0">
                <a:solidFill>
                  <a:srgbClr val="333333"/>
                </a:solidFill>
                <a:effectLst/>
                <a:latin typeface="+mn-lt"/>
              </a:rPr>
              <a:t>Reading Level:</a:t>
            </a:r>
            <a:r>
              <a:rPr lang="en-US" sz="2000" b="0" i="0" dirty="0">
                <a:solidFill>
                  <a:srgbClr val="333333"/>
                </a:solidFill>
                <a:effectLst/>
                <a:latin typeface="+mn-lt"/>
              </a:rPr>
              <a:t> 5.1</a:t>
            </a:r>
          </a:p>
          <a:p>
            <a:pPr marL="285750" indent="-285750" algn="l">
              <a:buFont typeface="Arial" panose="020B0604020202020204" pitchFamily="34" charset="0"/>
              <a:buChar char="•"/>
            </a:pPr>
            <a:r>
              <a:rPr lang="en-US" sz="2000" b="1" i="0" dirty="0">
                <a:solidFill>
                  <a:srgbClr val="333333"/>
                </a:solidFill>
                <a:effectLst/>
                <a:latin typeface="+mn-lt"/>
              </a:rPr>
              <a:t>Interest Level:</a:t>
            </a:r>
            <a:r>
              <a:rPr lang="en-US" sz="2000" b="0" i="0" dirty="0">
                <a:solidFill>
                  <a:srgbClr val="333333"/>
                </a:solidFill>
                <a:effectLst/>
                <a:latin typeface="+mn-lt"/>
              </a:rPr>
              <a:t> 2-5</a:t>
            </a:r>
          </a:p>
        </p:txBody>
      </p:sp>
      <p:sp>
        <p:nvSpPr>
          <p:cNvPr id="7" name="TextBox 6">
            <a:extLst>
              <a:ext uri="{FF2B5EF4-FFF2-40B4-BE49-F238E27FC236}">
                <a16:creationId xmlns:a16="http://schemas.microsoft.com/office/drawing/2014/main" id="{00A9B9DE-251F-4CB1-8411-BBB7B10FD008}"/>
              </a:ext>
            </a:extLst>
          </p:cNvPr>
          <p:cNvSpPr txBox="1"/>
          <p:nvPr/>
        </p:nvSpPr>
        <p:spPr>
          <a:xfrm>
            <a:off x="4572000" y="4293722"/>
            <a:ext cx="4105469" cy="923330"/>
          </a:xfrm>
          <a:prstGeom prst="rect">
            <a:avLst/>
          </a:prstGeom>
          <a:noFill/>
          <a:ln w="12700">
            <a:solidFill>
              <a:schemeClr val="tx1"/>
            </a:solidFill>
          </a:ln>
        </p:spPr>
        <p:txBody>
          <a:bodyPr wrap="square" rtlCol="0">
            <a:spAutoFit/>
          </a:bodyPr>
          <a:lstStyle/>
          <a:p>
            <a:r>
              <a:rPr lang="en-US" b="1" i="0" dirty="0">
                <a:effectLst/>
                <a:latin typeface="+mn-lt"/>
              </a:rPr>
              <a:t>Story Synopsis: </a:t>
            </a:r>
            <a:r>
              <a:rPr lang="en-US" b="0" i="0" dirty="0">
                <a:effectLst/>
                <a:latin typeface="+mn-lt"/>
              </a:rPr>
              <a:t>A picture-book biography of Wilma Mankiller, the first female chief of the Cherokee Nation.</a:t>
            </a:r>
            <a:endParaRPr lang="en-US" dirty="0">
              <a:latin typeface="+mn-lt"/>
            </a:endParaRPr>
          </a:p>
        </p:txBody>
      </p:sp>
      <p:sp>
        <p:nvSpPr>
          <p:cNvPr id="2" name="TextBox 1">
            <a:extLst>
              <a:ext uri="{FF2B5EF4-FFF2-40B4-BE49-F238E27FC236}">
                <a16:creationId xmlns:a16="http://schemas.microsoft.com/office/drawing/2014/main" id="{5012435B-C44E-4C3E-A52C-A19E2F7BD98C}"/>
              </a:ext>
            </a:extLst>
          </p:cNvPr>
          <p:cNvSpPr txBox="1"/>
          <p:nvPr/>
        </p:nvSpPr>
        <p:spPr>
          <a:xfrm>
            <a:off x="559837" y="5990253"/>
            <a:ext cx="3909526" cy="369332"/>
          </a:xfrm>
          <a:prstGeom prst="rect">
            <a:avLst/>
          </a:prstGeom>
          <a:noFill/>
        </p:spPr>
        <p:txBody>
          <a:bodyPr wrap="square" rtlCol="0">
            <a:spAutoFit/>
          </a:bodyPr>
          <a:lstStyle/>
          <a:p>
            <a:pPr algn="ctr"/>
            <a:r>
              <a:rPr lang="en-US" b="1" dirty="0"/>
              <a:t>November 18, 1945 - April 6, 2010</a:t>
            </a:r>
          </a:p>
        </p:txBody>
      </p:sp>
    </p:spTree>
    <p:extLst>
      <p:ext uri="{BB962C8B-B14F-4D97-AF65-F5344CB8AC3E}">
        <p14:creationId xmlns:p14="http://schemas.microsoft.com/office/powerpoint/2010/main" val="15758829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0CD9A0B-4E36-448B-BB6D-1C7C287137EB}"/>
              </a:ext>
            </a:extLst>
          </p:cNvPr>
          <p:cNvPicPr>
            <a:picLocks noGrp="1" noChangeAspect="1"/>
          </p:cNvPicPr>
          <p:nvPr>
            <p:ph idx="1"/>
          </p:nvPr>
        </p:nvPicPr>
        <p:blipFill>
          <a:blip r:embed="rId2"/>
          <a:stretch>
            <a:fillRect/>
          </a:stretch>
        </p:blipFill>
        <p:spPr>
          <a:xfrm>
            <a:off x="4684753" y="2266663"/>
            <a:ext cx="3036525" cy="3456805"/>
          </a:xfrm>
          <a:ln w="38100">
            <a:solidFill>
              <a:srgbClr val="C00000"/>
            </a:solidFill>
          </a:ln>
        </p:spPr>
      </p:pic>
      <p:pic>
        <p:nvPicPr>
          <p:cNvPr id="7" name="Picture 6">
            <a:extLst>
              <a:ext uri="{FF2B5EF4-FFF2-40B4-BE49-F238E27FC236}">
                <a16:creationId xmlns:a16="http://schemas.microsoft.com/office/drawing/2014/main" id="{4AA32905-B733-42DE-AFC5-F142B0F04F16}"/>
              </a:ext>
            </a:extLst>
          </p:cNvPr>
          <p:cNvPicPr>
            <a:picLocks noChangeAspect="1"/>
          </p:cNvPicPr>
          <p:nvPr/>
        </p:nvPicPr>
        <p:blipFill>
          <a:blip r:embed="rId3"/>
          <a:stretch>
            <a:fillRect/>
          </a:stretch>
        </p:blipFill>
        <p:spPr>
          <a:xfrm>
            <a:off x="1422722" y="1960424"/>
            <a:ext cx="2430723" cy="3763044"/>
          </a:xfrm>
          <a:prstGeom prst="rect">
            <a:avLst/>
          </a:prstGeom>
          <a:ln w="28575">
            <a:solidFill>
              <a:srgbClr val="C00000"/>
            </a:solidFill>
          </a:ln>
        </p:spPr>
      </p:pic>
      <p:sp>
        <p:nvSpPr>
          <p:cNvPr id="11" name="TextBox 10">
            <a:extLst>
              <a:ext uri="{FF2B5EF4-FFF2-40B4-BE49-F238E27FC236}">
                <a16:creationId xmlns:a16="http://schemas.microsoft.com/office/drawing/2014/main" id="{E2E9CD83-CF65-47A5-AD9D-DA7DA5CA8F63}"/>
              </a:ext>
            </a:extLst>
          </p:cNvPr>
          <p:cNvSpPr txBox="1"/>
          <p:nvPr/>
        </p:nvSpPr>
        <p:spPr>
          <a:xfrm>
            <a:off x="0" y="6017017"/>
            <a:ext cx="9125338" cy="307777"/>
          </a:xfrm>
          <a:prstGeom prst="rect">
            <a:avLst/>
          </a:prstGeom>
          <a:noFill/>
        </p:spPr>
        <p:txBody>
          <a:bodyPr wrap="square">
            <a:spAutoFit/>
          </a:bodyPr>
          <a:lstStyle/>
          <a:p>
            <a:r>
              <a:rPr lang="en-US" sz="1400" dirty="0"/>
              <a:t>https://www.womenshistory.org/sites/default/files/document/2017-08/NativeAmericanHeritageMonthPoster.pdf</a:t>
            </a:r>
          </a:p>
        </p:txBody>
      </p:sp>
      <p:pic>
        <p:nvPicPr>
          <p:cNvPr id="13" name="Picture 12">
            <a:extLst>
              <a:ext uri="{FF2B5EF4-FFF2-40B4-BE49-F238E27FC236}">
                <a16:creationId xmlns:a16="http://schemas.microsoft.com/office/drawing/2014/main" id="{EB892DB4-C96A-4224-BC2B-5978EECC9BA7}"/>
              </a:ext>
            </a:extLst>
          </p:cNvPr>
          <p:cNvPicPr>
            <a:picLocks noChangeAspect="1"/>
          </p:cNvPicPr>
          <p:nvPr/>
        </p:nvPicPr>
        <p:blipFill>
          <a:blip r:embed="rId4"/>
          <a:stretch>
            <a:fillRect/>
          </a:stretch>
        </p:blipFill>
        <p:spPr>
          <a:xfrm>
            <a:off x="233265" y="1004266"/>
            <a:ext cx="8453535" cy="612575"/>
          </a:xfrm>
          <a:prstGeom prst="rect">
            <a:avLst/>
          </a:prstGeom>
        </p:spPr>
      </p:pic>
    </p:spTree>
    <p:extLst>
      <p:ext uri="{BB962C8B-B14F-4D97-AF65-F5344CB8AC3E}">
        <p14:creationId xmlns:p14="http://schemas.microsoft.com/office/powerpoint/2010/main" val="323051936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0344-3F04-4798-AA27-6CAD58264B16}"/>
              </a:ext>
            </a:extLst>
          </p:cNvPr>
          <p:cNvSpPr>
            <a:spLocks noGrp="1"/>
          </p:cNvSpPr>
          <p:nvPr>
            <p:ph type="title"/>
          </p:nvPr>
        </p:nvSpPr>
        <p:spPr/>
        <p:txBody>
          <a:bodyPr/>
          <a:lstStyle/>
          <a:p>
            <a:r>
              <a:rPr lang="en-US" dirty="0"/>
              <a:t>Nina Otero-Warren</a:t>
            </a:r>
          </a:p>
        </p:txBody>
      </p:sp>
      <p:pic>
        <p:nvPicPr>
          <p:cNvPr id="9" name="Picture 8">
            <a:extLst>
              <a:ext uri="{FF2B5EF4-FFF2-40B4-BE49-F238E27FC236}">
                <a16:creationId xmlns:a16="http://schemas.microsoft.com/office/drawing/2014/main" id="{C9EFF579-713D-434E-A62F-BAAD56E2865A}"/>
              </a:ext>
            </a:extLst>
          </p:cNvPr>
          <p:cNvPicPr>
            <a:picLocks noChangeAspect="1"/>
          </p:cNvPicPr>
          <p:nvPr/>
        </p:nvPicPr>
        <p:blipFill>
          <a:blip r:embed="rId2"/>
          <a:stretch>
            <a:fillRect/>
          </a:stretch>
        </p:blipFill>
        <p:spPr>
          <a:xfrm>
            <a:off x="1422918" y="1871814"/>
            <a:ext cx="6298163" cy="4456035"/>
          </a:xfrm>
          <a:prstGeom prst="rect">
            <a:avLst/>
          </a:prstGeom>
        </p:spPr>
      </p:pic>
    </p:spTree>
    <p:extLst>
      <p:ext uri="{BB962C8B-B14F-4D97-AF65-F5344CB8AC3E}">
        <p14:creationId xmlns:p14="http://schemas.microsoft.com/office/powerpoint/2010/main" val="197792079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ining Star: The Anna May Wong Story">
            <a:extLst>
              <a:ext uri="{FF2B5EF4-FFF2-40B4-BE49-F238E27FC236}">
                <a16:creationId xmlns:a16="http://schemas.microsoft.com/office/drawing/2014/main" id="{B38A9F5F-BE63-4E7F-A35E-D5F532645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04" y="2422954"/>
            <a:ext cx="4022272" cy="3121283"/>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D6B752-79CB-4111-9694-14C91BE45A67}"/>
              </a:ext>
            </a:extLst>
          </p:cNvPr>
          <p:cNvSpPr txBox="1"/>
          <p:nvPr/>
        </p:nvSpPr>
        <p:spPr>
          <a:xfrm>
            <a:off x="5246325" y="2228671"/>
            <a:ext cx="2621903" cy="1200329"/>
          </a:xfrm>
          <a:prstGeom prst="rect">
            <a:avLst/>
          </a:prstGeom>
          <a:noFill/>
          <a:ln w="28575">
            <a:solidFill>
              <a:schemeClr val="tx1"/>
            </a:solidFill>
          </a:ln>
        </p:spPr>
        <p:txBody>
          <a:bodyPr wrap="square" rtlCol="0">
            <a:spAutoFit/>
          </a:bodyPr>
          <a:lstStyle/>
          <a:p>
            <a:pPr marL="0" indent="0" algn="l">
              <a:buNone/>
            </a:pPr>
            <a:r>
              <a:rPr lang="en-US" sz="1800" b="1" i="0" dirty="0">
                <a:solidFill>
                  <a:srgbClr val="333333"/>
                </a:solidFill>
                <a:effectLst/>
                <a:latin typeface="+mn-lt"/>
              </a:rPr>
              <a:t>Publisher:</a:t>
            </a:r>
            <a:r>
              <a:rPr lang="en-US" sz="1800" b="0" i="0" dirty="0">
                <a:solidFill>
                  <a:srgbClr val="333333"/>
                </a:solidFill>
                <a:effectLst/>
                <a:latin typeface="+mn-lt"/>
              </a:rPr>
              <a:t>  Lee &amp; Low </a:t>
            </a:r>
            <a:r>
              <a:rPr lang="en-US" sz="1800" b="1" i="0" dirty="0">
                <a:solidFill>
                  <a:srgbClr val="333333"/>
                </a:solidFill>
                <a:effectLst/>
                <a:latin typeface="+mn-lt"/>
              </a:rPr>
              <a:t>Copyright Date:</a:t>
            </a:r>
            <a:r>
              <a:rPr lang="en-US" sz="1800" b="0" i="0" dirty="0">
                <a:solidFill>
                  <a:srgbClr val="333333"/>
                </a:solidFill>
                <a:effectLst/>
                <a:latin typeface="+mn-lt"/>
              </a:rPr>
              <a:t> 2009</a:t>
            </a:r>
          </a:p>
          <a:p>
            <a:pPr marL="0" indent="0" algn="l">
              <a:buNone/>
            </a:pPr>
            <a:r>
              <a:rPr lang="en-US" b="1" i="0" dirty="0">
                <a:solidFill>
                  <a:srgbClr val="333333"/>
                </a:solidFill>
                <a:effectLst/>
                <a:latin typeface="+mn-lt"/>
              </a:rPr>
              <a:t>Reading Level:</a:t>
            </a:r>
            <a:r>
              <a:rPr lang="en-US" b="0" i="0" dirty="0">
                <a:solidFill>
                  <a:srgbClr val="333333"/>
                </a:solidFill>
                <a:effectLst/>
                <a:latin typeface="+mn-lt"/>
              </a:rPr>
              <a:t> 6.0</a:t>
            </a:r>
          </a:p>
          <a:p>
            <a:pPr marL="0" indent="0" algn="l">
              <a:buNone/>
            </a:pPr>
            <a:r>
              <a:rPr lang="en-US" b="1" i="0" dirty="0">
                <a:solidFill>
                  <a:srgbClr val="333333"/>
                </a:solidFill>
                <a:effectLst/>
                <a:latin typeface="+mn-lt"/>
              </a:rPr>
              <a:t>Interest Level:</a:t>
            </a:r>
            <a:r>
              <a:rPr lang="en-US" b="0" i="0" dirty="0">
                <a:solidFill>
                  <a:srgbClr val="333333"/>
                </a:solidFill>
                <a:effectLst/>
                <a:latin typeface="+mn-lt"/>
              </a:rPr>
              <a:t> 2-5</a:t>
            </a:r>
          </a:p>
        </p:txBody>
      </p:sp>
      <p:sp>
        <p:nvSpPr>
          <p:cNvPr id="7" name="TextBox 6">
            <a:extLst>
              <a:ext uri="{FF2B5EF4-FFF2-40B4-BE49-F238E27FC236}">
                <a16:creationId xmlns:a16="http://schemas.microsoft.com/office/drawing/2014/main" id="{B6E0CA5A-494F-451D-84E2-236EA61ACABE}"/>
              </a:ext>
            </a:extLst>
          </p:cNvPr>
          <p:cNvSpPr txBox="1"/>
          <p:nvPr/>
        </p:nvSpPr>
        <p:spPr>
          <a:xfrm>
            <a:off x="1217645" y="177282"/>
            <a:ext cx="6708710" cy="2492990"/>
          </a:xfrm>
          <a:prstGeom prst="rect">
            <a:avLst/>
          </a:prstGeom>
          <a:noFill/>
        </p:spPr>
        <p:txBody>
          <a:bodyPr wrap="square" rtlCol="0">
            <a:spAutoFit/>
          </a:bodyPr>
          <a:lstStyle/>
          <a:p>
            <a:pPr algn="ctr"/>
            <a:br>
              <a:rPr lang="en-US" b="1" i="0" dirty="0">
                <a:solidFill>
                  <a:srgbClr val="333333"/>
                </a:solidFill>
                <a:effectLst/>
                <a:latin typeface="Lato" panose="020F0502020204030203" pitchFamily="34" charset="0"/>
              </a:rPr>
            </a:br>
            <a:r>
              <a:rPr lang="en-US" sz="4800" i="0" dirty="0">
                <a:solidFill>
                  <a:srgbClr val="333333"/>
                </a:solidFill>
                <a:effectLst/>
                <a:latin typeface="Forte" panose="03060902040502070203" pitchFamily="66" charset="0"/>
              </a:rPr>
              <a:t>Shining Star: </a:t>
            </a:r>
          </a:p>
          <a:p>
            <a:pPr algn="ctr"/>
            <a:r>
              <a:rPr lang="en-US" sz="3600" i="0" dirty="0">
                <a:solidFill>
                  <a:srgbClr val="333333"/>
                </a:solidFill>
                <a:effectLst/>
                <a:latin typeface="Forte" panose="03060902040502070203" pitchFamily="66" charset="0"/>
              </a:rPr>
              <a:t>The Anna May Wong Story </a:t>
            </a:r>
          </a:p>
          <a:p>
            <a:pPr algn="ctr"/>
            <a:r>
              <a:rPr lang="en-US" b="1" i="0" dirty="0">
                <a:solidFill>
                  <a:srgbClr val="333333"/>
                </a:solidFill>
                <a:effectLst/>
                <a:latin typeface="Lato" panose="020F0502020204030203" pitchFamily="34" charset="0"/>
              </a:rPr>
              <a:t>by Paula Yoo</a:t>
            </a:r>
          </a:p>
          <a:p>
            <a:pPr algn="l"/>
            <a:endParaRPr lang="en-US" b="0" i="0" dirty="0">
              <a:solidFill>
                <a:srgbClr val="333333"/>
              </a:solidFill>
              <a:effectLst/>
              <a:latin typeface="Lato" panose="020F0502020204030203" pitchFamily="34" charset="0"/>
            </a:endParaRPr>
          </a:p>
          <a:p>
            <a:endParaRPr lang="en-US" dirty="0"/>
          </a:p>
        </p:txBody>
      </p:sp>
      <p:sp>
        <p:nvSpPr>
          <p:cNvPr id="8" name="TextBox 7">
            <a:extLst>
              <a:ext uri="{FF2B5EF4-FFF2-40B4-BE49-F238E27FC236}">
                <a16:creationId xmlns:a16="http://schemas.microsoft.com/office/drawing/2014/main" id="{A832A7B9-0EAB-4CF0-99C1-AC50EBC065C7}"/>
              </a:ext>
            </a:extLst>
          </p:cNvPr>
          <p:cNvSpPr txBox="1"/>
          <p:nvPr/>
        </p:nvSpPr>
        <p:spPr>
          <a:xfrm>
            <a:off x="4572000" y="3983595"/>
            <a:ext cx="4346603" cy="1754326"/>
          </a:xfrm>
          <a:prstGeom prst="rect">
            <a:avLst/>
          </a:prstGeom>
          <a:noFill/>
          <a:ln w="28575">
            <a:solidFill>
              <a:srgbClr val="004080"/>
            </a:solidFill>
          </a:ln>
        </p:spPr>
        <p:txBody>
          <a:bodyPr wrap="square" rtlCol="0">
            <a:spAutoFit/>
          </a:bodyPr>
          <a:lstStyle/>
          <a:p>
            <a:r>
              <a:rPr lang="en-US" b="1" i="0" dirty="0">
                <a:solidFill>
                  <a:srgbClr val="333333"/>
                </a:solidFill>
                <a:effectLst/>
                <a:latin typeface="+mn-lt"/>
              </a:rPr>
              <a:t>Story Synopsis: </a:t>
            </a:r>
            <a:r>
              <a:rPr lang="en-US" b="0" i="0" dirty="0">
                <a:solidFill>
                  <a:srgbClr val="333333"/>
                </a:solidFill>
                <a:effectLst/>
                <a:latin typeface="+mn-lt"/>
              </a:rPr>
              <a:t>A biography of Chinese American film star Anna May Wong who, in spite of limited opportunities, achieved her dream of becoming an actress and worked to represent her race on screen in a truthful, positive manner.</a:t>
            </a:r>
            <a:endParaRPr lang="en-US" dirty="0">
              <a:latin typeface="+mn-lt"/>
            </a:endParaRPr>
          </a:p>
        </p:txBody>
      </p:sp>
      <p:sp>
        <p:nvSpPr>
          <p:cNvPr id="2" name="TextBox 1">
            <a:extLst>
              <a:ext uri="{FF2B5EF4-FFF2-40B4-BE49-F238E27FC236}">
                <a16:creationId xmlns:a16="http://schemas.microsoft.com/office/drawing/2014/main" id="{EB87A375-DD74-4754-9894-709B50F791F2}"/>
              </a:ext>
            </a:extLst>
          </p:cNvPr>
          <p:cNvSpPr txBox="1"/>
          <p:nvPr/>
        </p:nvSpPr>
        <p:spPr>
          <a:xfrm>
            <a:off x="522514" y="5822302"/>
            <a:ext cx="4022271" cy="369332"/>
          </a:xfrm>
          <a:prstGeom prst="rect">
            <a:avLst/>
          </a:prstGeom>
          <a:noFill/>
        </p:spPr>
        <p:txBody>
          <a:bodyPr wrap="square" rtlCol="0">
            <a:spAutoFit/>
          </a:bodyPr>
          <a:lstStyle/>
          <a:p>
            <a:r>
              <a:rPr lang="en-US" b="1" dirty="0"/>
              <a:t>January 13 1905 – February 3 1961 </a:t>
            </a:r>
          </a:p>
        </p:txBody>
      </p:sp>
    </p:spTree>
    <p:extLst>
      <p:ext uri="{BB962C8B-B14F-4D97-AF65-F5344CB8AC3E}">
        <p14:creationId xmlns:p14="http://schemas.microsoft.com/office/powerpoint/2010/main" val="277167060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tory of Movie Star Anna May Wong">
            <a:extLst>
              <a:ext uri="{FF2B5EF4-FFF2-40B4-BE49-F238E27FC236}">
                <a16:creationId xmlns:a16="http://schemas.microsoft.com/office/drawing/2014/main" id="{ECC83DBF-BAAC-4E8D-9D42-3114EEC5B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42" y="1915889"/>
            <a:ext cx="2569223" cy="38652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DA6D90-C3BB-4DB8-878F-F2F3F266EBB1}"/>
              </a:ext>
            </a:extLst>
          </p:cNvPr>
          <p:cNvSpPr txBox="1"/>
          <p:nvPr/>
        </p:nvSpPr>
        <p:spPr>
          <a:xfrm>
            <a:off x="724484" y="1194318"/>
            <a:ext cx="7869010" cy="861774"/>
          </a:xfrm>
          <a:prstGeom prst="rect">
            <a:avLst/>
          </a:prstGeom>
          <a:noFill/>
        </p:spPr>
        <p:txBody>
          <a:bodyPr wrap="square" rtlCol="0">
            <a:spAutoFit/>
          </a:bodyPr>
          <a:lstStyle/>
          <a:p>
            <a:pPr algn="ctr"/>
            <a:r>
              <a:rPr lang="en-US" sz="3200" b="1" dirty="0">
                <a:solidFill>
                  <a:srgbClr val="FF0000"/>
                </a:solidFill>
                <a:latin typeface="+mn-lt"/>
              </a:rPr>
              <a:t>The Story of Movie Star Anna May Wong</a:t>
            </a:r>
          </a:p>
          <a:p>
            <a:pPr algn="ctr"/>
            <a:r>
              <a:rPr lang="en-US" dirty="0">
                <a:latin typeface="+mn-lt"/>
              </a:rPr>
              <a:t>by Paula Yoo  </a:t>
            </a:r>
          </a:p>
        </p:txBody>
      </p:sp>
      <p:sp>
        <p:nvSpPr>
          <p:cNvPr id="5" name="TextBox 4">
            <a:extLst>
              <a:ext uri="{FF2B5EF4-FFF2-40B4-BE49-F238E27FC236}">
                <a16:creationId xmlns:a16="http://schemas.microsoft.com/office/drawing/2014/main" id="{E0069E46-0446-41A5-B6FC-D6939AD39B0C}"/>
              </a:ext>
            </a:extLst>
          </p:cNvPr>
          <p:cNvSpPr txBox="1"/>
          <p:nvPr/>
        </p:nvSpPr>
        <p:spPr>
          <a:xfrm>
            <a:off x="4444287" y="2228671"/>
            <a:ext cx="3732245" cy="1200329"/>
          </a:xfrm>
          <a:prstGeom prst="rect">
            <a:avLst/>
          </a:prstGeom>
          <a:noFill/>
          <a:ln w="12700">
            <a:solidFill>
              <a:schemeClr val="tx1"/>
            </a:solidFill>
          </a:ln>
        </p:spPr>
        <p:txBody>
          <a:bodyPr wrap="square" rtlCol="0">
            <a:spAutoFit/>
          </a:bodyPr>
          <a:lstStyle/>
          <a:p>
            <a:pPr algn="l"/>
            <a:r>
              <a:rPr lang="en-US" sz="1800" b="1" i="0" dirty="0">
                <a:solidFill>
                  <a:srgbClr val="333333"/>
                </a:solidFill>
                <a:effectLst/>
                <a:latin typeface="Lato" panose="020F0502020204030203" pitchFamily="34" charset="0"/>
              </a:rPr>
              <a:t>Publisher:</a:t>
            </a:r>
            <a:r>
              <a:rPr lang="en-US" sz="1800" b="0" i="0" dirty="0">
                <a:solidFill>
                  <a:srgbClr val="333333"/>
                </a:solidFill>
                <a:effectLst/>
                <a:latin typeface="Lato" panose="020F0502020204030203" pitchFamily="34" charset="0"/>
              </a:rPr>
              <a:t> Lee &amp; Low </a:t>
            </a:r>
            <a:r>
              <a:rPr lang="en-US" sz="1800" b="1" i="0" dirty="0">
                <a:solidFill>
                  <a:srgbClr val="333333"/>
                </a:solidFill>
                <a:effectLst/>
                <a:latin typeface="Lato" panose="020F0502020204030203" pitchFamily="34" charset="0"/>
              </a:rPr>
              <a:t>Copyright Date:</a:t>
            </a:r>
            <a:r>
              <a:rPr lang="en-US" sz="1800" b="0" i="0" dirty="0">
                <a:solidFill>
                  <a:srgbClr val="333333"/>
                </a:solidFill>
                <a:effectLst/>
                <a:latin typeface="Lato" panose="020F0502020204030203" pitchFamily="34" charset="0"/>
              </a:rPr>
              <a:t> 2018</a:t>
            </a:r>
          </a:p>
          <a:p>
            <a:pPr algn="l"/>
            <a:r>
              <a:rPr lang="en-US" sz="1800" b="1" i="0" dirty="0">
                <a:solidFill>
                  <a:srgbClr val="333333"/>
                </a:solidFill>
                <a:effectLst/>
                <a:latin typeface="Lato" panose="020F0502020204030203" pitchFamily="34" charset="0"/>
              </a:rPr>
              <a:t>Reading Level:</a:t>
            </a:r>
            <a:r>
              <a:rPr lang="en-US" sz="1800" b="0" i="0" dirty="0">
                <a:solidFill>
                  <a:srgbClr val="333333"/>
                </a:solidFill>
                <a:effectLst/>
                <a:latin typeface="Lato" panose="020F0502020204030203" pitchFamily="34" charset="0"/>
              </a:rPr>
              <a:t> 6.8</a:t>
            </a:r>
          </a:p>
          <a:p>
            <a:pPr algn="l"/>
            <a:r>
              <a:rPr lang="en-US" sz="1800" b="1" i="0" dirty="0">
                <a:solidFill>
                  <a:srgbClr val="333333"/>
                </a:solidFill>
                <a:effectLst/>
                <a:latin typeface="Lato" panose="020F0502020204030203" pitchFamily="34" charset="0"/>
              </a:rPr>
              <a:t>Interest Level:</a:t>
            </a:r>
            <a:r>
              <a:rPr lang="en-US" sz="1800" b="0" i="0" dirty="0">
                <a:solidFill>
                  <a:srgbClr val="333333"/>
                </a:solidFill>
                <a:effectLst/>
                <a:latin typeface="Lato" panose="020F0502020204030203" pitchFamily="34" charset="0"/>
              </a:rPr>
              <a:t> 3-6</a:t>
            </a:r>
          </a:p>
        </p:txBody>
      </p:sp>
      <p:pic>
        <p:nvPicPr>
          <p:cNvPr id="4098" name="Picture 2" descr="Celebrating Anna May Wong">
            <a:extLst>
              <a:ext uri="{FF2B5EF4-FFF2-40B4-BE49-F238E27FC236}">
                <a16:creationId xmlns:a16="http://schemas.microsoft.com/office/drawing/2014/main" id="{B5143729-E9CF-4F49-881F-18CBF5EFB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535" y="3978094"/>
            <a:ext cx="48577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959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51032C-B4C5-408D-A02B-C028CA675C33}"/>
              </a:ext>
            </a:extLst>
          </p:cNvPr>
          <p:cNvSpPr txBox="1"/>
          <p:nvPr/>
        </p:nvSpPr>
        <p:spPr>
          <a:xfrm>
            <a:off x="139959" y="5873621"/>
            <a:ext cx="8677470" cy="307777"/>
          </a:xfrm>
          <a:prstGeom prst="rect">
            <a:avLst/>
          </a:prstGeom>
          <a:noFill/>
        </p:spPr>
        <p:txBody>
          <a:bodyPr wrap="square" rtlCol="0">
            <a:spAutoFit/>
          </a:bodyPr>
          <a:lstStyle/>
          <a:p>
            <a:pPr algn="ctr"/>
            <a:r>
              <a:rPr lang="en-US" sz="1400" dirty="0">
                <a:latin typeface="+mn-lt"/>
              </a:rPr>
              <a:t>https://www.leeandlow.com/uploads/loaded_document/688/STORYOFANNAMAYWONG_TeachersGuide.pdf</a:t>
            </a:r>
          </a:p>
        </p:txBody>
      </p:sp>
      <p:pic>
        <p:nvPicPr>
          <p:cNvPr id="8" name="Picture 7">
            <a:extLst>
              <a:ext uri="{FF2B5EF4-FFF2-40B4-BE49-F238E27FC236}">
                <a16:creationId xmlns:a16="http://schemas.microsoft.com/office/drawing/2014/main" id="{745F9FF6-B83C-493A-A555-1F806745EE56}"/>
              </a:ext>
            </a:extLst>
          </p:cNvPr>
          <p:cNvPicPr>
            <a:picLocks noChangeAspect="1"/>
          </p:cNvPicPr>
          <p:nvPr/>
        </p:nvPicPr>
        <p:blipFill>
          <a:blip r:embed="rId2"/>
          <a:stretch>
            <a:fillRect/>
          </a:stretch>
        </p:blipFill>
        <p:spPr>
          <a:xfrm>
            <a:off x="844614" y="1296956"/>
            <a:ext cx="3137251" cy="4008047"/>
          </a:xfrm>
          <a:prstGeom prst="rect">
            <a:avLst/>
          </a:prstGeom>
        </p:spPr>
      </p:pic>
      <p:pic>
        <p:nvPicPr>
          <p:cNvPr id="10" name="Picture 9">
            <a:extLst>
              <a:ext uri="{FF2B5EF4-FFF2-40B4-BE49-F238E27FC236}">
                <a16:creationId xmlns:a16="http://schemas.microsoft.com/office/drawing/2014/main" id="{5C7E5966-EDDF-487B-9832-D48068CCB3E7}"/>
              </a:ext>
            </a:extLst>
          </p:cNvPr>
          <p:cNvPicPr>
            <a:picLocks noChangeAspect="1"/>
          </p:cNvPicPr>
          <p:nvPr/>
        </p:nvPicPr>
        <p:blipFill>
          <a:blip r:embed="rId3"/>
          <a:stretch>
            <a:fillRect/>
          </a:stretch>
        </p:blipFill>
        <p:spPr>
          <a:xfrm>
            <a:off x="3787997" y="2339587"/>
            <a:ext cx="2664871" cy="3316061"/>
          </a:xfrm>
          <a:prstGeom prst="rect">
            <a:avLst/>
          </a:prstGeom>
        </p:spPr>
      </p:pic>
      <p:pic>
        <p:nvPicPr>
          <p:cNvPr id="12" name="Picture 11">
            <a:extLst>
              <a:ext uri="{FF2B5EF4-FFF2-40B4-BE49-F238E27FC236}">
                <a16:creationId xmlns:a16="http://schemas.microsoft.com/office/drawing/2014/main" id="{04F1499B-0A82-48C2-9C69-CF798BDC2976}"/>
              </a:ext>
            </a:extLst>
          </p:cNvPr>
          <p:cNvPicPr>
            <a:picLocks noChangeAspect="1"/>
          </p:cNvPicPr>
          <p:nvPr/>
        </p:nvPicPr>
        <p:blipFill>
          <a:blip r:embed="rId4"/>
          <a:stretch>
            <a:fillRect/>
          </a:stretch>
        </p:blipFill>
        <p:spPr>
          <a:xfrm>
            <a:off x="6296321" y="1770970"/>
            <a:ext cx="2591750" cy="3316060"/>
          </a:xfrm>
          <a:prstGeom prst="rect">
            <a:avLst/>
          </a:prstGeom>
        </p:spPr>
      </p:pic>
      <p:sp>
        <p:nvSpPr>
          <p:cNvPr id="13" name="TextBox 12">
            <a:extLst>
              <a:ext uri="{FF2B5EF4-FFF2-40B4-BE49-F238E27FC236}">
                <a16:creationId xmlns:a16="http://schemas.microsoft.com/office/drawing/2014/main" id="{6A1A8427-5267-4691-962B-F263CBB27ADD}"/>
              </a:ext>
            </a:extLst>
          </p:cNvPr>
          <p:cNvSpPr txBox="1"/>
          <p:nvPr/>
        </p:nvSpPr>
        <p:spPr>
          <a:xfrm>
            <a:off x="1469472" y="680203"/>
            <a:ext cx="6064898" cy="400110"/>
          </a:xfrm>
          <a:prstGeom prst="rect">
            <a:avLst/>
          </a:prstGeom>
          <a:noFill/>
        </p:spPr>
        <p:txBody>
          <a:bodyPr wrap="square" rtlCol="0">
            <a:spAutoFit/>
          </a:bodyPr>
          <a:lstStyle/>
          <a:p>
            <a:pPr algn="ctr"/>
            <a:r>
              <a:rPr lang="en-US" sz="2000" b="1" dirty="0">
                <a:solidFill>
                  <a:srgbClr val="CC3300"/>
                </a:solidFill>
              </a:rPr>
              <a:t>Publisher’s Eight Page Teacher’s Guide </a:t>
            </a:r>
          </a:p>
        </p:txBody>
      </p:sp>
    </p:spTree>
    <p:extLst>
      <p:ext uri="{BB962C8B-B14F-4D97-AF65-F5344CB8AC3E}">
        <p14:creationId xmlns:p14="http://schemas.microsoft.com/office/powerpoint/2010/main" val="234909058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B26C-F81A-490F-A860-1027F3A66CDD}"/>
              </a:ext>
            </a:extLst>
          </p:cNvPr>
          <p:cNvSpPr>
            <a:spLocks noGrp="1"/>
          </p:cNvSpPr>
          <p:nvPr>
            <p:ph type="title"/>
          </p:nvPr>
        </p:nvSpPr>
        <p:spPr/>
        <p:txBody>
          <a:bodyPr/>
          <a:lstStyle/>
          <a:p>
            <a:r>
              <a:rPr lang="en-US" dirty="0"/>
              <a:t>Women on Coins</a:t>
            </a:r>
          </a:p>
        </p:txBody>
      </p:sp>
      <p:sp>
        <p:nvSpPr>
          <p:cNvPr id="3" name="Content Placeholder 2">
            <a:extLst>
              <a:ext uri="{FF2B5EF4-FFF2-40B4-BE49-F238E27FC236}">
                <a16:creationId xmlns:a16="http://schemas.microsoft.com/office/drawing/2014/main" id="{7EF1300C-D547-490C-94A4-C8765CD857C0}"/>
              </a:ext>
            </a:extLst>
          </p:cNvPr>
          <p:cNvSpPr>
            <a:spLocks noGrp="1"/>
          </p:cNvSpPr>
          <p:nvPr>
            <p:ph idx="1"/>
          </p:nvPr>
        </p:nvSpPr>
        <p:spPr>
          <a:xfrm>
            <a:off x="858415" y="4318208"/>
            <a:ext cx="7921691" cy="2119915"/>
          </a:xfrm>
          <a:ln w="38100">
            <a:solidFill>
              <a:srgbClr val="004080"/>
            </a:solidFill>
          </a:ln>
        </p:spPr>
        <p:txBody>
          <a:bodyPr/>
          <a:lstStyle/>
          <a:p>
            <a:pPr marL="0" indent="0">
              <a:buNone/>
            </a:pPr>
            <a:r>
              <a:rPr lang="en-US" sz="2400" b="0" i="0" dirty="0">
                <a:solidFill>
                  <a:srgbClr val="3F3F42"/>
                </a:solidFill>
                <a:effectLst/>
                <a:latin typeface="+mn-lt"/>
              </a:rPr>
              <a:t>Women have been featured on US money before, but the notes and coins were not widely used. Most recently women's rights activist Susan B Anthony and Native American Sacagawea appeared on dollar coins, but both coins quickly went out circulation.</a:t>
            </a:r>
            <a:endParaRPr lang="en-US" sz="2400" dirty="0">
              <a:latin typeface="+mn-lt"/>
            </a:endParaRPr>
          </a:p>
        </p:txBody>
      </p:sp>
      <p:pic>
        <p:nvPicPr>
          <p:cNvPr id="5" name="Picture 4">
            <a:extLst>
              <a:ext uri="{FF2B5EF4-FFF2-40B4-BE49-F238E27FC236}">
                <a16:creationId xmlns:a16="http://schemas.microsoft.com/office/drawing/2014/main" id="{996F1B99-8F67-4E55-B85B-A6FA9560887A}"/>
              </a:ext>
            </a:extLst>
          </p:cNvPr>
          <p:cNvPicPr>
            <a:picLocks noChangeAspect="1"/>
          </p:cNvPicPr>
          <p:nvPr/>
        </p:nvPicPr>
        <p:blipFill>
          <a:blip r:embed="rId2"/>
          <a:stretch>
            <a:fillRect/>
          </a:stretch>
        </p:blipFill>
        <p:spPr>
          <a:xfrm>
            <a:off x="2243860" y="1852127"/>
            <a:ext cx="4656280" cy="2216020"/>
          </a:xfrm>
          <a:prstGeom prst="rect">
            <a:avLst/>
          </a:prstGeom>
          <a:ln w="57150">
            <a:solidFill>
              <a:srgbClr val="004080"/>
            </a:solidFill>
          </a:ln>
        </p:spPr>
      </p:pic>
    </p:spTree>
    <p:extLst>
      <p:ext uri="{BB962C8B-B14F-4D97-AF65-F5344CB8AC3E}">
        <p14:creationId xmlns:p14="http://schemas.microsoft.com/office/powerpoint/2010/main" val="323320518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7C20-06E9-4E55-8BA6-DB06661F6EBC}"/>
              </a:ext>
            </a:extLst>
          </p:cNvPr>
          <p:cNvSpPr>
            <a:spLocks noGrp="1"/>
          </p:cNvSpPr>
          <p:nvPr>
            <p:ph type="title"/>
          </p:nvPr>
        </p:nvSpPr>
        <p:spPr>
          <a:xfrm>
            <a:off x="522514" y="153635"/>
            <a:ext cx="8229600" cy="1143000"/>
          </a:xfrm>
        </p:spPr>
        <p:txBody>
          <a:bodyPr/>
          <a:lstStyle/>
          <a:p>
            <a:r>
              <a:rPr lang="en-US" sz="4400" dirty="0"/>
              <a:t>Lessons &amp; Activities</a:t>
            </a:r>
          </a:p>
        </p:txBody>
      </p:sp>
      <p:pic>
        <p:nvPicPr>
          <p:cNvPr id="4098" name="Picture 2" descr="Anna May Wong on enjoying the fruits of one&amp;#39;s labors... | Fabulous quotes,  Woman quotes, Anna may">
            <a:extLst>
              <a:ext uri="{FF2B5EF4-FFF2-40B4-BE49-F238E27FC236}">
                <a16:creationId xmlns:a16="http://schemas.microsoft.com/office/drawing/2014/main" id="{6687DD41-09E3-4D21-A93E-5629562520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184" y="1863471"/>
            <a:ext cx="1996337" cy="1137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25 Maya Angelou Quotes To Inspire Your Life - Goalcast">
            <a:extLst>
              <a:ext uri="{FF2B5EF4-FFF2-40B4-BE49-F238E27FC236}">
                <a16:creationId xmlns:a16="http://schemas.microsoft.com/office/drawing/2014/main" id="{7FC3034D-9C8D-4240-8770-B68AC22E20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5282" y="3975967"/>
            <a:ext cx="2176750" cy="1143000"/>
          </a:xfrm>
          <a:prstGeom prst="rect">
            <a:avLst/>
          </a:prstGeom>
          <a:noFill/>
          <a:ln w="38100">
            <a:solidFill>
              <a:srgbClr val="C00000"/>
            </a:solidFill>
          </a:ln>
        </p:spPr>
      </p:pic>
      <p:pic>
        <p:nvPicPr>
          <p:cNvPr id="6" name="Picture 5">
            <a:extLst>
              <a:ext uri="{FF2B5EF4-FFF2-40B4-BE49-F238E27FC236}">
                <a16:creationId xmlns:a16="http://schemas.microsoft.com/office/drawing/2014/main" id="{7E3D9CF5-D6F9-44E9-A66D-806A236FFD23}"/>
              </a:ext>
            </a:extLst>
          </p:cNvPr>
          <p:cNvPicPr>
            <a:picLocks noChangeAspect="1"/>
          </p:cNvPicPr>
          <p:nvPr/>
        </p:nvPicPr>
        <p:blipFill>
          <a:blip r:embed="rId4"/>
          <a:stretch>
            <a:fillRect/>
          </a:stretch>
        </p:blipFill>
        <p:spPr>
          <a:xfrm>
            <a:off x="2552338" y="1271617"/>
            <a:ext cx="4138127" cy="4929701"/>
          </a:xfrm>
          <a:prstGeom prst="rect">
            <a:avLst/>
          </a:prstGeom>
          <a:ln w="19050">
            <a:solidFill>
              <a:srgbClr val="CC3300"/>
            </a:solidFill>
          </a:ln>
        </p:spPr>
      </p:pic>
    </p:spTree>
    <p:extLst>
      <p:ext uri="{BB962C8B-B14F-4D97-AF65-F5344CB8AC3E}">
        <p14:creationId xmlns:p14="http://schemas.microsoft.com/office/powerpoint/2010/main" val="116616887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Quick Quote Ideas</a:t>
            </a:r>
          </a:p>
        </p:txBody>
      </p:sp>
      <p:sp>
        <p:nvSpPr>
          <p:cNvPr id="3" name="Content Placeholder 2"/>
          <p:cNvSpPr>
            <a:spLocks noGrp="1"/>
          </p:cNvSpPr>
          <p:nvPr>
            <p:ph idx="1"/>
          </p:nvPr>
        </p:nvSpPr>
        <p:spPr>
          <a:xfrm>
            <a:off x="898563" y="2028475"/>
            <a:ext cx="4926563" cy="2801050"/>
          </a:xfrm>
          <a:ln w="19050">
            <a:solidFill>
              <a:srgbClr val="C00000"/>
            </a:solidFill>
          </a:ln>
        </p:spPr>
        <p:txBody>
          <a:bodyPr>
            <a:normAutofit lnSpcReduction="10000"/>
          </a:bodyPr>
          <a:lstStyle/>
          <a:p>
            <a:r>
              <a:rPr lang="en-US" sz="3200" dirty="0">
                <a:latin typeface="Calibri" panose="020F0502020204030204" pitchFamily="34" charset="0"/>
                <a:cs typeface="Calibri" panose="020F0502020204030204" pitchFamily="34" charset="0"/>
              </a:rPr>
              <a:t>Compare and Contrast</a:t>
            </a:r>
          </a:p>
          <a:p>
            <a:r>
              <a:rPr lang="en-US" sz="3200" dirty="0">
                <a:latin typeface="Calibri" panose="020F0502020204030204" pitchFamily="34" charset="0"/>
                <a:cs typeface="Calibri" panose="020F0502020204030204" pitchFamily="34" charset="0"/>
              </a:rPr>
              <a:t>Rank</a:t>
            </a:r>
          </a:p>
          <a:p>
            <a:r>
              <a:rPr lang="en-US" sz="3200" dirty="0">
                <a:latin typeface="Calibri" panose="020F0502020204030204" pitchFamily="34" charset="0"/>
                <a:cs typeface="Calibri" panose="020F0502020204030204" pitchFamily="34" charset="0"/>
              </a:rPr>
              <a:t>Re-write as text message</a:t>
            </a:r>
          </a:p>
          <a:p>
            <a:r>
              <a:rPr lang="en-US" sz="3200" dirty="0">
                <a:latin typeface="Calibri" panose="020F0502020204030204" pitchFamily="34" charset="0"/>
                <a:cs typeface="Calibri" panose="020F0502020204030204" pitchFamily="34" charset="0"/>
              </a:rPr>
              <a:t>Illustrate</a:t>
            </a:r>
          </a:p>
          <a:p>
            <a:pPr marL="0" indent="0">
              <a:buNone/>
            </a:pPr>
            <a:endParaRPr lang="en-US" sz="2400" dirty="0"/>
          </a:p>
        </p:txBody>
      </p:sp>
      <p:sp>
        <p:nvSpPr>
          <p:cNvPr id="4" name="TextBox 3">
            <a:extLst>
              <a:ext uri="{FF2B5EF4-FFF2-40B4-BE49-F238E27FC236}">
                <a16:creationId xmlns:a16="http://schemas.microsoft.com/office/drawing/2014/main" id="{C0FAAEEF-B87E-4F02-B7AA-C2F1CD9284FF}"/>
              </a:ext>
            </a:extLst>
          </p:cNvPr>
          <p:cNvSpPr txBox="1"/>
          <p:nvPr/>
        </p:nvSpPr>
        <p:spPr>
          <a:xfrm>
            <a:off x="2286000" y="5138057"/>
            <a:ext cx="4851919" cy="923330"/>
          </a:xfrm>
          <a:prstGeom prst="rect">
            <a:avLst/>
          </a:prstGeom>
          <a:noFill/>
          <a:ln w="28575">
            <a:solidFill>
              <a:srgbClr val="CC3300"/>
            </a:solidFill>
          </a:ln>
        </p:spPr>
        <p:txBody>
          <a:bodyPr wrap="square" rtlCol="0">
            <a:spAutoFit/>
          </a:bodyPr>
          <a:lstStyle/>
          <a:p>
            <a:r>
              <a:rPr lang="en-US" dirty="0"/>
              <a:t>Directions: Rewrite the displayed quotes on index cards. Select one of the tasks and when complete, share it with the class.  </a:t>
            </a:r>
          </a:p>
        </p:txBody>
      </p:sp>
      <p:pic>
        <p:nvPicPr>
          <p:cNvPr id="5122" name="Picture 2" descr="What If an Index Card Could Make You More Productive? | by Mike Sturm |  Forge">
            <a:extLst>
              <a:ext uri="{FF2B5EF4-FFF2-40B4-BE49-F238E27FC236}">
                <a16:creationId xmlns:a16="http://schemas.microsoft.com/office/drawing/2014/main" id="{9CB6B16D-9323-4A34-9E98-85C04DD200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0440" y="2622524"/>
            <a:ext cx="2936319" cy="195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46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5353"/>
            <a:ext cx="8534400" cy="1371600"/>
          </a:xfrm>
        </p:spPr>
        <p:txBody>
          <a:bodyPr>
            <a:normAutofit/>
          </a:bodyPr>
          <a:lstStyle/>
          <a:p>
            <a:r>
              <a:rPr lang="en-US" sz="2400" dirty="0"/>
              <a:t>https://tc2.ca/pdf/profresources/Asimov_lesson.pdf</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rot="21130984">
            <a:off x="1159334" y="1532777"/>
            <a:ext cx="2109247" cy="2603080"/>
          </a:xfrm>
          <a:prstGeom prst="rect">
            <a:avLst/>
          </a:prstGeom>
        </p:spPr>
      </p:pic>
      <p:pic>
        <p:nvPicPr>
          <p:cNvPr id="5" name="Picture 4"/>
          <p:cNvPicPr>
            <a:picLocks noChangeAspect="1"/>
          </p:cNvPicPr>
          <p:nvPr/>
        </p:nvPicPr>
        <p:blipFill>
          <a:blip r:embed="rId3"/>
          <a:stretch>
            <a:fillRect/>
          </a:stretch>
        </p:blipFill>
        <p:spPr>
          <a:xfrm>
            <a:off x="3637094" y="1372708"/>
            <a:ext cx="4163008" cy="5159939"/>
          </a:xfrm>
          <a:prstGeom prst="rect">
            <a:avLst/>
          </a:prstGeom>
        </p:spPr>
      </p:pic>
      <p:pic>
        <p:nvPicPr>
          <p:cNvPr id="7" name="Picture 6">
            <a:extLst>
              <a:ext uri="{FF2B5EF4-FFF2-40B4-BE49-F238E27FC236}">
                <a16:creationId xmlns:a16="http://schemas.microsoft.com/office/drawing/2014/main" id="{9D2CEBF2-6514-4DF3-BDE0-1DCB47563AA4}"/>
              </a:ext>
            </a:extLst>
          </p:cNvPr>
          <p:cNvPicPr>
            <a:picLocks noChangeAspect="1"/>
          </p:cNvPicPr>
          <p:nvPr/>
        </p:nvPicPr>
        <p:blipFill>
          <a:blip r:embed="rId4"/>
          <a:stretch>
            <a:fillRect/>
          </a:stretch>
        </p:blipFill>
        <p:spPr>
          <a:xfrm>
            <a:off x="1576935" y="4453324"/>
            <a:ext cx="1173461" cy="1517513"/>
          </a:xfrm>
          <a:prstGeom prst="rect">
            <a:avLst/>
          </a:prstGeom>
        </p:spPr>
      </p:pic>
    </p:spTree>
    <p:extLst>
      <p:ext uri="{BB962C8B-B14F-4D97-AF65-F5344CB8AC3E}">
        <p14:creationId xmlns:p14="http://schemas.microsoft.com/office/powerpoint/2010/main" val="166664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975C9A-34C3-4DD7-80C9-EDACD5108179}"/>
              </a:ext>
            </a:extLst>
          </p:cNvPr>
          <p:cNvPicPr>
            <a:picLocks noChangeAspect="1"/>
          </p:cNvPicPr>
          <p:nvPr/>
        </p:nvPicPr>
        <p:blipFill>
          <a:blip r:embed="rId2"/>
          <a:stretch>
            <a:fillRect/>
          </a:stretch>
        </p:blipFill>
        <p:spPr>
          <a:xfrm>
            <a:off x="2270595" y="835258"/>
            <a:ext cx="4626698" cy="5388260"/>
          </a:xfrm>
          <a:prstGeom prst="rect">
            <a:avLst/>
          </a:prstGeom>
          <a:ln w="38100">
            <a:solidFill>
              <a:srgbClr val="C00000"/>
            </a:solidFill>
          </a:ln>
        </p:spPr>
      </p:pic>
      <p:pic>
        <p:nvPicPr>
          <p:cNvPr id="6" name="Picture 8" descr="Sally Ride">
            <a:extLst>
              <a:ext uri="{FF2B5EF4-FFF2-40B4-BE49-F238E27FC236}">
                <a16:creationId xmlns:a16="http://schemas.microsoft.com/office/drawing/2014/main" id="{1C67A302-E184-4ED1-80F4-FDFF1E416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372" y="1634430"/>
            <a:ext cx="1393367" cy="200739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Maya Angelou">
            <a:extLst>
              <a:ext uri="{FF2B5EF4-FFF2-40B4-BE49-F238E27FC236}">
                <a16:creationId xmlns:a16="http://schemas.microsoft.com/office/drawing/2014/main" id="{BA9BDD73-38AE-4A12-8EB8-6AB8C12DA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94" y="1272604"/>
            <a:ext cx="1505229" cy="186046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14" descr="Shining Star: The Anna May Wong Story">
            <a:extLst>
              <a:ext uri="{FF2B5EF4-FFF2-40B4-BE49-F238E27FC236}">
                <a16:creationId xmlns:a16="http://schemas.microsoft.com/office/drawing/2014/main" id="{253F1FC4-78DB-4C95-8C72-E85616CB3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72459">
            <a:off x="245291" y="3429000"/>
            <a:ext cx="1891622" cy="14678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10" descr="Wilma's Way Home: The Life of Wilma Mankiller">
            <a:extLst>
              <a:ext uri="{FF2B5EF4-FFF2-40B4-BE49-F238E27FC236}">
                <a16:creationId xmlns:a16="http://schemas.microsoft.com/office/drawing/2014/main" id="{F425F9CA-9EF0-44B3-87AE-50929BEC7E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3372" y="3893202"/>
            <a:ext cx="1785938" cy="200739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 name="Picture 12" descr="https://youreconomicsuccess.org/wp-content/uploads/2022/01/image001.jpg">
            <a:extLst>
              <a:ext uri="{FF2B5EF4-FFF2-40B4-BE49-F238E27FC236}">
                <a16:creationId xmlns:a16="http://schemas.microsoft.com/office/drawing/2014/main" id="{D729A382-D2F9-4653-ADD6-6D3AC9D72D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068" y="5008555"/>
            <a:ext cx="1222067" cy="1333570"/>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6829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normAutofit fontScale="90000"/>
          </a:bodyPr>
          <a:lstStyle/>
          <a:p>
            <a:pPr algn="ctr"/>
            <a:r>
              <a:rPr lang="en-US" sz="3600" b="1" dirty="0">
                <a:solidFill>
                  <a:srgbClr val="FF0000"/>
                </a:solidFill>
              </a:rPr>
              <a:t>Hurray for State Quarters Activities</a:t>
            </a:r>
            <a:br>
              <a:rPr lang="en-US" sz="3600" b="1" dirty="0"/>
            </a:br>
            <a:r>
              <a:rPr lang="en-US" sz="3600" b="1" dirty="0"/>
              <a:t>Geography </a:t>
            </a:r>
            <a:endParaRPr lang="en-US" sz="3600" dirty="0"/>
          </a:p>
        </p:txBody>
      </p:sp>
      <p:sp>
        <p:nvSpPr>
          <p:cNvPr id="3" name="Content Placeholder 2"/>
          <p:cNvSpPr>
            <a:spLocks noGrp="1"/>
          </p:cNvSpPr>
          <p:nvPr>
            <p:ph idx="1"/>
          </p:nvPr>
        </p:nvSpPr>
        <p:spPr>
          <a:xfrm>
            <a:off x="587829" y="2543525"/>
            <a:ext cx="8229600" cy="3779520"/>
          </a:xfrm>
        </p:spPr>
        <p:txBody>
          <a:bodyPr/>
          <a:lstStyle/>
          <a:p>
            <a:pPr marL="0" indent="0">
              <a:buNone/>
            </a:pPr>
            <a:r>
              <a:rPr lang="en-US" sz="2400" dirty="0"/>
              <a:t>Give each of the students a state quarter and have them place the quarter in the correct area on a large black line map of the United States.</a:t>
            </a:r>
          </a:p>
          <a:p>
            <a:pPr marL="0" indent="0">
              <a:buNone/>
            </a:pPr>
            <a:endParaRPr lang="en-US" dirty="0"/>
          </a:p>
        </p:txBody>
      </p:sp>
      <p:pic>
        <p:nvPicPr>
          <p:cNvPr id="5" name="Picture 4"/>
          <p:cNvPicPr>
            <a:picLocks noChangeAspect="1"/>
          </p:cNvPicPr>
          <p:nvPr/>
        </p:nvPicPr>
        <p:blipFill>
          <a:blip r:embed="rId2"/>
          <a:stretch>
            <a:fillRect/>
          </a:stretch>
        </p:blipFill>
        <p:spPr>
          <a:xfrm>
            <a:off x="2908040" y="3429000"/>
            <a:ext cx="4305300" cy="2846158"/>
          </a:xfrm>
          <a:prstGeom prst="rect">
            <a:avLst/>
          </a:prstGeom>
          <a:ln w="76200">
            <a:solidFill>
              <a:srgbClr val="C00000"/>
            </a:solidFill>
          </a:ln>
        </p:spPr>
      </p:pic>
      <p:sp>
        <p:nvSpPr>
          <p:cNvPr id="6" name="TextBox 5">
            <a:extLst>
              <a:ext uri="{FF2B5EF4-FFF2-40B4-BE49-F238E27FC236}">
                <a16:creationId xmlns:a16="http://schemas.microsoft.com/office/drawing/2014/main" id="{D8B7B32A-D59B-4DFE-9B1D-05AB33131CCE}"/>
              </a:ext>
            </a:extLst>
          </p:cNvPr>
          <p:cNvSpPr txBox="1"/>
          <p:nvPr/>
        </p:nvSpPr>
        <p:spPr>
          <a:xfrm>
            <a:off x="2220686" y="145025"/>
            <a:ext cx="4572000" cy="923330"/>
          </a:xfrm>
          <a:prstGeom prst="rect">
            <a:avLst/>
          </a:prstGeom>
          <a:noFill/>
        </p:spPr>
        <p:txBody>
          <a:bodyPr wrap="square">
            <a:spAutoFit/>
          </a:bodyPr>
          <a:lstStyle/>
          <a:p>
            <a:pPr algn="ctr"/>
            <a:r>
              <a:rPr lang="en-US" sz="5400" dirty="0">
                <a:solidFill>
                  <a:srgbClr val="FF0000"/>
                </a:solidFill>
              </a:rPr>
              <a:t>Extensions</a:t>
            </a:r>
            <a:r>
              <a:rPr lang="en-US" sz="5400" dirty="0"/>
              <a:t> </a:t>
            </a:r>
          </a:p>
        </p:txBody>
      </p:sp>
    </p:spTree>
    <p:extLst>
      <p:ext uri="{BB962C8B-B14F-4D97-AF65-F5344CB8AC3E}">
        <p14:creationId xmlns:p14="http://schemas.microsoft.com/office/powerpoint/2010/main" val="936433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829206"/>
            <a:ext cx="7680960" cy="795566"/>
          </a:xfrm>
        </p:spPr>
        <p:txBody>
          <a:bodyPr>
            <a:normAutofit fontScale="90000"/>
          </a:bodyPr>
          <a:lstStyle/>
          <a:p>
            <a:br>
              <a:rPr lang="en-US" sz="3600" b="1" dirty="0"/>
            </a:br>
            <a:r>
              <a:rPr lang="en-US" sz="3600" b="1" dirty="0">
                <a:solidFill>
                  <a:srgbClr val="FF0000"/>
                </a:solidFill>
              </a:rPr>
              <a:t>Hurray for State Quarters Activities</a:t>
            </a:r>
            <a:br>
              <a:rPr lang="en-US" sz="3600" b="1" dirty="0">
                <a:solidFill>
                  <a:srgbClr val="FF0000"/>
                </a:solidFill>
              </a:rPr>
            </a:br>
            <a:r>
              <a:rPr lang="en-US" sz="3600" b="1" dirty="0">
                <a:solidFill>
                  <a:srgbClr val="004080"/>
                </a:solidFill>
              </a:rPr>
              <a:t>Research</a:t>
            </a:r>
            <a:endParaRPr lang="en-US" sz="3600" dirty="0">
              <a:solidFill>
                <a:srgbClr val="004080"/>
              </a:solidFill>
            </a:endParaRPr>
          </a:p>
        </p:txBody>
      </p:sp>
      <p:sp>
        <p:nvSpPr>
          <p:cNvPr id="3" name="Content Placeholder 2"/>
          <p:cNvSpPr>
            <a:spLocks noGrp="1"/>
          </p:cNvSpPr>
          <p:nvPr>
            <p:ph idx="1"/>
          </p:nvPr>
        </p:nvSpPr>
        <p:spPr>
          <a:xfrm>
            <a:off x="731520" y="2323322"/>
            <a:ext cx="7879080" cy="4153678"/>
          </a:xfrm>
        </p:spPr>
        <p:txBody>
          <a:bodyPr/>
          <a:lstStyle/>
          <a:p>
            <a:pPr marL="0" indent="0">
              <a:buNone/>
            </a:pPr>
            <a:r>
              <a:rPr lang="en-US" sz="2000" dirty="0"/>
              <a:t>Give each student (or small group) a state quarter and have them list several things that they think they could research from the symbols depicted on the coin.  For example, Louisiana’s coin suggests that a trombone, the Louisiana Purchase, a pelican, jazz, and the Mississippi Delta are all important to this state.  (Note: It is not necessary to have every state represented in your collection and it is fine if there is some repetition.  I have never had a problem with missing quarters although there have been times when the students have traded one of their own coins for one that they may have wanted for their personal collection.) </a:t>
            </a:r>
          </a:p>
          <a:p>
            <a:endParaRPr lang="en-US" dirty="0"/>
          </a:p>
        </p:txBody>
      </p:sp>
      <p:pic>
        <p:nvPicPr>
          <p:cNvPr id="5" name="Picture 4"/>
          <p:cNvPicPr>
            <a:picLocks noChangeAspect="1"/>
          </p:cNvPicPr>
          <p:nvPr/>
        </p:nvPicPr>
        <p:blipFill>
          <a:blip r:embed="rId2"/>
          <a:stretch>
            <a:fillRect/>
          </a:stretch>
        </p:blipFill>
        <p:spPr>
          <a:xfrm>
            <a:off x="6946192" y="4788180"/>
            <a:ext cx="1664408" cy="1688820"/>
          </a:xfrm>
          <a:prstGeom prst="rect">
            <a:avLst/>
          </a:prstGeom>
        </p:spPr>
      </p:pic>
      <p:sp>
        <p:nvSpPr>
          <p:cNvPr id="4" name="TextBox 3">
            <a:extLst>
              <a:ext uri="{FF2B5EF4-FFF2-40B4-BE49-F238E27FC236}">
                <a16:creationId xmlns:a16="http://schemas.microsoft.com/office/drawing/2014/main" id="{62DC7F2B-26F7-4D75-8DF7-94C67921369A}"/>
              </a:ext>
            </a:extLst>
          </p:cNvPr>
          <p:cNvSpPr txBox="1"/>
          <p:nvPr/>
        </p:nvSpPr>
        <p:spPr>
          <a:xfrm>
            <a:off x="2598575" y="184176"/>
            <a:ext cx="3946850" cy="830997"/>
          </a:xfrm>
          <a:prstGeom prst="rect">
            <a:avLst/>
          </a:prstGeom>
          <a:noFill/>
        </p:spPr>
        <p:txBody>
          <a:bodyPr wrap="square" rtlCol="0">
            <a:spAutoFit/>
          </a:bodyPr>
          <a:lstStyle/>
          <a:p>
            <a:pPr algn="ctr"/>
            <a:r>
              <a:rPr lang="en-US" sz="4800" dirty="0">
                <a:solidFill>
                  <a:srgbClr val="FF0000"/>
                </a:solidFill>
              </a:rPr>
              <a:t>Extensions</a:t>
            </a:r>
            <a:r>
              <a:rPr lang="en-US" sz="4800" dirty="0"/>
              <a:t> </a:t>
            </a:r>
          </a:p>
        </p:txBody>
      </p:sp>
    </p:spTree>
    <p:extLst>
      <p:ext uri="{BB962C8B-B14F-4D97-AF65-F5344CB8AC3E}">
        <p14:creationId xmlns:p14="http://schemas.microsoft.com/office/powerpoint/2010/main" val="7292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Five Topics Challenge</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590800" y="1676400"/>
            <a:ext cx="3876675" cy="4747750"/>
          </a:xfrm>
          <a:prstGeom prst="rect">
            <a:avLst/>
          </a:prstGeom>
        </p:spPr>
      </p:pic>
    </p:spTree>
    <p:extLst>
      <p:ext uri="{BB962C8B-B14F-4D97-AF65-F5344CB8AC3E}">
        <p14:creationId xmlns:p14="http://schemas.microsoft.com/office/powerpoint/2010/main" val="1196950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65B68-2B7B-4A78-B307-0C00975DA195}"/>
              </a:ext>
            </a:extLst>
          </p:cNvPr>
          <p:cNvSpPr>
            <a:spLocks noGrp="1"/>
          </p:cNvSpPr>
          <p:nvPr>
            <p:ph idx="1"/>
          </p:nvPr>
        </p:nvSpPr>
        <p:spPr>
          <a:xfrm>
            <a:off x="628650" y="1482539"/>
            <a:ext cx="7886700" cy="4007434"/>
          </a:xfrm>
        </p:spPr>
        <p:txBody>
          <a:bodyPr>
            <a:normAutofit/>
          </a:bodyPr>
          <a:lstStyle/>
          <a:p>
            <a:pPr marL="0" indent="0" algn="ctr">
              <a:buNone/>
            </a:pPr>
            <a:r>
              <a:rPr lang="en-US" sz="2000" dirty="0">
                <a:hlinkClick r:id="rId2"/>
              </a:rPr>
              <a:t>Celebrate Women’s History Month 2022 - YES (youreconomicsuccess.org)</a:t>
            </a:r>
            <a:endParaRPr lang="en-US" sz="2000" dirty="0"/>
          </a:p>
        </p:txBody>
      </p:sp>
      <p:pic>
        <p:nvPicPr>
          <p:cNvPr id="4" name="Picture 3">
            <a:extLst>
              <a:ext uri="{FF2B5EF4-FFF2-40B4-BE49-F238E27FC236}">
                <a16:creationId xmlns:a16="http://schemas.microsoft.com/office/drawing/2014/main" id="{6FD45764-D64A-41A0-9505-3CFF0EB71987}"/>
              </a:ext>
            </a:extLst>
          </p:cNvPr>
          <p:cNvPicPr>
            <a:picLocks noChangeAspect="1"/>
          </p:cNvPicPr>
          <p:nvPr/>
        </p:nvPicPr>
        <p:blipFill>
          <a:blip r:embed="rId3"/>
          <a:stretch>
            <a:fillRect/>
          </a:stretch>
        </p:blipFill>
        <p:spPr>
          <a:xfrm>
            <a:off x="1850717" y="1894608"/>
            <a:ext cx="5762694" cy="3595365"/>
          </a:xfrm>
          <a:prstGeom prst="rect">
            <a:avLst/>
          </a:prstGeom>
          <a:ln w="38100">
            <a:solidFill>
              <a:schemeClr val="tx1"/>
            </a:solidFill>
          </a:ln>
        </p:spPr>
      </p:pic>
      <p:pic>
        <p:nvPicPr>
          <p:cNvPr id="4098" name="Picture 2" descr="https://youreconomicsuccess.org/wp-content/uploads/2022/01/image003.jpg">
            <a:extLst>
              <a:ext uri="{FF2B5EF4-FFF2-40B4-BE49-F238E27FC236}">
                <a16:creationId xmlns:a16="http://schemas.microsoft.com/office/drawing/2014/main" id="{9E832ED6-1540-4813-A0CA-FF18B5485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94" y="2161615"/>
            <a:ext cx="1120154" cy="143736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https://youreconomicsuccess.org/wp-content/uploads/2022/01/image004.jpg">
            <a:extLst>
              <a:ext uri="{FF2B5EF4-FFF2-40B4-BE49-F238E27FC236}">
                <a16:creationId xmlns:a16="http://schemas.microsoft.com/office/drawing/2014/main" id="{C0958BF7-D99C-4EC5-938F-69C6E9377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8678" y="1963161"/>
            <a:ext cx="1502620" cy="168894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106" name="Picture 10" descr="https://youreconomicsuccess.org/wp-content/uploads/2022/01/image002.jpg">
            <a:extLst>
              <a:ext uri="{FF2B5EF4-FFF2-40B4-BE49-F238E27FC236}">
                <a16:creationId xmlns:a16="http://schemas.microsoft.com/office/drawing/2014/main" id="{58C0C6A8-1ABC-46A2-AE96-EA91755B0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9927" y="4638889"/>
            <a:ext cx="1405279" cy="182402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https://youreconomicsuccess.org/wp-content/uploads/2022/01/image001.jpg">
            <a:extLst>
              <a:ext uri="{FF2B5EF4-FFF2-40B4-BE49-F238E27FC236}">
                <a16:creationId xmlns:a16="http://schemas.microsoft.com/office/drawing/2014/main" id="{C11840DA-BE56-42E4-ADB5-34325C4BB4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794" y="4813131"/>
            <a:ext cx="1511839" cy="16497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FCE797-A067-4443-BC3F-3C8BBC62BAEA}"/>
              </a:ext>
            </a:extLst>
          </p:cNvPr>
          <p:cNvSpPr txBox="1"/>
          <p:nvPr/>
        </p:nvSpPr>
        <p:spPr>
          <a:xfrm>
            <a:off x="1973424" y="344079"/>
            <a:ext cx="5197152" cy="738664"/>
          </a:xfrm>
          <a:prstGeom prst="rect">
            <a:avLst/>
          </a:prstGeom>
          <a:noFill/>
        </p:spPr>
        <p:txBody>
          <a:bodyPr wrap="square" rtlCol="0">
            <a:spAutoFit/>
          </a:bodyPr>
          <a:lstStyle/>
          <a:p>
            <a:pPr algn="ctr"/>
            <a:r>
              <a:rPr lang="en-US" sz="2400" b="1" dirty="0">
                <a:solidFill>
                  <a:srgbClr val="CC3300"/>
                </a:solidFill>
              </a:rPr>
              <a:t>Women’s History Month </a:t>
            </a:r>
          </a:p>
          <a:p>
            <a:pPr algn="ctr"/>
            <a:r>
              <a:rPr lang="en-US" dirty="0"/>
              <a:t>Lessons Based on Picture Book Biographies </a:t>
            </a:r>
          </a:p>
        </p:txBody>
      </p:sp>
    </p:spTree>
    <p:extLst>
      <p:ext uri="{BB962C8B-B14F-4D97-AF65-F5344CB8AC3E}">
        <p14:creationId xmlns:p14="http://schemas.microsoft.com/office/powerpoint/2010/main" val="58576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BB137C1-F829-497F-9EF1-A2490C9E319A}"/>
              </a:ext>
            </a:extLst>
          </p:cNvPr>
          <p:cNvPicPr>
            <a:picLocks noGrp="1" noChangeAspect="1"/>
          </p:cNvPicPr>
          <p:nvPr>
            <p:ph idx="1"/>
          </p:nvPr>
        </p:nvPicPr>
        <p:blipFill>
          <a:blip r:embed="rId2"/>
          <a:stretch>
            <a:fillRect/>
          </a:stretch>
        </p:blipFill>
        <p:spPr>
          <a:xfrm>
            <a:off x="4716625" y="1932085"/>
            <a:ext cx="4205052" cy="3778250"/>
          </a:xfrm>
          <a:ln w="28575">
            <a:solidFill>
              <a:srgbClr val="C00000"/>
            </a:solidFill>
          </a:ln>
        </p:spPr>
      </p:pic>
      <p:pic>
        <p:nvPicPr>
          <p:cNvPr id="5" name="Picture 4">
            <a:extLst>
              <a:ext uri="{FF2B5EF4-FFF2-40B4-BE49-F238E27FC236}">
                <a16:creationId xmlns:a16="http://schemas.microsoft.com/office/drawing/2014/main" id="{49053D48-CFA2-4DDA-AC99-2623AA946C0B}"/>
              </a:ext>
            </a:extLst>
          </p:cNvPr>
          <p:cNvPicPr>
            <a:picLocks noChangeAspect="1"/>
          </p:cNvPicPr>
          <p:nvPr/>
        </p:nvPicPr>
        <p:blipFill>
          <a:blip r:embed="rId3"/>
          <a:stretch>
            <a:fillRect/>
          </a:stretch>
        </p:blipFill>
        <p:spPr>
          <a:xfrm>
            <a:off x="457200" y="1485900"/>
            <a:ext cx="3872143" cy="4945224"/>
          </a:xfrm>
          <a:prstGeom prst="rect">
            <a:avLst/>
          </a:prstGeom>
          <a:ln w="28575">
            <a:solidFill>
              <a:srgbClr val="C00000"/>
            </a:solidFill>
          </a:ln>
        </p:spPr>
      </p:pic>
      <p:sp>
        <p:nvSpPr>
          <p:cNvPr id="8" name="TextBox 7">
            <a:extLst>
              <a:ext uri="{FF2B5EF4-FFF2-40B4-BE49-F238E27FC236}">
                <a16:creationId xmlns:a16="http://schemas.microsoft.com/office/drawing/2014/main" id="{34E6957C-5860-4ABB-A5EC-B60C56A67317}"/>
              </a:ext>
            </a:extLst>
          </p:cNvPr>
          <p:cNvSpPr txBox="1"/>
          <p:nvPr/>
        </p:nvSpPr>
        <p:spPr>
          <a:xfrm>
            <a:off x="1903446" y="1024235"/>
            <a:ext cx="5626358" cy="461665"/>
          </a:xfrm>
          <a:prstGeom prst="rect">
            <a:avLst/>
          </a:prstGeom>
          <a:noFill/>
        </p:spPr>
        <p:txBody>
          <a:bodyPr wrap="square" rtlCol="0">
            <a:spAutoFit/>
          </a:bodyPr>
          <a:lstStyle/>
          <a:p>
            <a:r>
              <a:rPr lang="en-US" sz="2400" b="1" dirty="0">
                <a:solidFill>
                  <a:srgbClr val="CC3300"/>
                </a:solidFill>
              </a:rPr>
              <a:t>Women’s History Month Bibliography </a:t>
            </a:r>
          </a:p>
        </p:txBody>
      </p:sp>
    </p:spTree>
    <p:extLst>
      <p:ext uri="{BB962C8B-B14F-4D97-AF65-F5344CB8AC3E}">
        <p14:creationId xmlns:p14="http://schemas.microsoft.com/office/powerpoint/2010/main" val="367355950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475" y="190110"/>
            <a:ext cx="6172200" cy="85725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lgn="ctr">
              <a:defRPr/>
            </a:pPr>
            <a:r>
              <a:rPr lang="en-US" sz="4125" dirty="0">
                <a:ln w="11430">
                  <a:noFill/>
                </a:ln>
                <a:effectLst>
                  <a:outerShdw blurRad="80000" dist="40000" dir="5040000" algn="tl">
                    <a:srgbClr val="000000">
                      <a:alpha val="0"/>
                    </a:srgbClr>
                  </a:outerShdw>
                </a:effectLst>
              </a:rPr>
              <a:t>Points to Ponder</a:t>
            </a:r>
          </a:p>
        </p:txBody>
      </p:sp>
      <p:sp>
        <p:nvSpPr>
          <p:cNvPr id="3" name="Content Placeholder 2"/>
          <p:cNvSpPr>
            <a:spLocks noGrp="1"/>
          </p:cNvSpPr>
          <p:nvPr>
            <p:ph idx="4294967295"/>
          </p:nvPr>
        </p:nvSpPr>
        <p:spPr>
          <a:xfrm>
            <a:off x="712237" y="1231641"/>
            <a:ext cx="8153400" cy="2941411"/>
          </a:xfrm>
        </p:spPr>
        <p:txBody>
          <a:bodyPr>
            <a:noAutofit/>
          </a:bodyPr>
          <a:lstStyle/>
          <a:p>
            <a:pPr marL="0" indent="0">
              <a:buNone/>
            </a:pPr>
            <a:r>
              <a:rPr lang="en-US" sz="1800" dirty="0">
                <a:latin typeface="+mn-lt"/>
                <a:cs typeface="Aharoni" panose="02010803020104030203" pitchFamily="2" charset="-79"/>
              </a:rPr>
              <a:t>How do you think these women-related issues will effect our nation’s economic future?</a:t>
            </a:r>
          </a:p>
          <a:p>
            <a:pPr>
              <a:buFont typeface="+mj-lt"/>
              <a:buAutoNum type="arabicPeriod"/>
            </a:pPr>
            <a:r>
              <a:rPr lang="en-US" sz="1800" dirty="0">
                <a:latin typeface="+mn-lt"/>
                <a:cs typeface="Aharoni" panose="02010803020104030203" pitchFamily="2" charset="-79"/>
              </a:rPr>
              <a:t>When more women work, economies grow.  </a:t>
            </a:r>
          </a:p>
          <a:p>
            <a:pPr>
              <a:buFont typeface="+mj-lt"/>
              <a:buAutoNum type="arabicPeriod"/>
            </a:pPr>
            <a:r>
              <a:rPr lang="en-US" sz="1800" dirty="0">
                <a:latin typeface="+mn-lt"/>
                <a:cs typeface="Aharoni" panose="02010803020104030203" pitchFamily="2" charset="-79"/>
              </a:rPr>
              <a:t>Increasing women’s and girls’ educational attainment contributes to women’s economic empowerment and more inclusive economic growth.</a:t>
            </a:r>
          </a:p>
          <a:p>
            <a:pPr>
              <a:buFont typeface="+mj-lt"/>
              <a:buAutoNum type="arabicPeriod"/>
            </a:pPr>
            <a:r>
              <a:rPr lang="en-US" sz="1800" dirty="0">
                <a:latin typeface="+mn-lt"/>
                <a:cs typeface="Aharoni" panose="02010803020104030203" pitchFamily="2" charset="-79"/>
              </a:rPr>
              <a:t>Women’s economic equality is good for business. </a:t>
            </a:r>
          </a:p>
          <a:p>
            <a:pPr>
              <a:buFont typeface="+mj-lt"/>
              <a:buAutoNum type="arabicPeriod"/>
            </a:pPr>
            <a:r>
              <a:rPr lang="en-US" sz="1800" dirty="0">
                <a:latin typeface="+mn-lt"/>
              </a:rPr>
              <a:t>In 2020, women earned 84% of what men earned, according to a Pew Research Center </a:t>
            </a:r>
          </a:p>
          <a:p>
            <a:pPr marL="0" indent="0" algn="ctr">
              <a:buNone/>
            </a:pPr>
            <a:r>
              <a:rPr lang="en-US" sz="1800" i="1" dirty="0">
                <a:latin typeface="+mj-lt"/>
                <a:cs typeface="Aharoni" panose="02010803020104030203" pitchFamily="2" charset="-79"/>
              </a:rPr>
              <a:t>What lessons can our students learn when they study the lives of strong women?</a:t>
            </a:r>
          </a:p>
          <a:p>
            <a:pPr defTabSz="678941">
              <a:defRPr sz="3168"/>
            </a:pPr>
            <a:endParaRPr lang="en-US" sz="1875" dirty="0"/>
          </a:p>
          <a:p>
            <a:pPr marL="0" indent="0" defTabSz="678941">
              <a:buNone/>
              <a:defRPr sz="3168"/>
            </a:pPr>
            <a:endParaRPr lang="en-US" sz="2063" dirty="0"/>
          </a:p>
        </p:txBody>
      </p:sp>
      <p:pic>
        <p:nvPicPr>
          <p:cNvPr id="3076" name="Picture 4" descr="5 Ways to Use Edpuzzle for Women&amp;#39;s History Month | Edpuzzle Blog">
            <a:extLst>
              <a:ext uri="{FF2B5EF4-FFF2-40B4-BE49-F238E27FC236}">
                <a16:creationId xmlns:a16="http://schemas.microsoft.com/office/drawing/2014/main" id="{A6F77833-5918-4224-9DE5-29883C5BE7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5947" y="4978917"/>
            <a:ext cx="3065980" cy="153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5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971550"/>
            <a:ext cx="5657850" cy="1828800"/>
          </a:xfrm>
        </p:spPr>
        <p:txBody>
          <a:bodyPr>
            <a:normAutofit lnSpcReduction="10000"/>
          </a:bodyPr>
          <a:lstStyle/>
          <a:p>
            <a:pPr marL="0" indent="0" algn="ctr">
              <a:buNone/>
            </a:pPr>
            <a:r>
              <a:rPr lang="en-US" sz="3000" dirty="0">
                <a:latin typeface="+mj-lt"/>
              </a:rPr>
              <a:t>Comments?</a:t>
            </a:r>
          </a:p>
          <a:p>
            <a:pPr marL="0" indent="0" algn="ctr">
              <a:buNone/>
            </a:pPr>
            <a:r>
              <a:rPr lang="en-US" sz="3000" dirty="0">
                <a:latin typeface="+mj-lt"/>
              </a:rPr>
              <a:t>Questions?</a:t>
            </a:r>
          </a:p>
          <a:p>
            <a:pPr marL="0" indent="0" algn="ctr">
              <a:buNone/>
            </a:pPr>
            <a:r>
              <a:rPr lang="en-US" sz="3000" dirty="0">
                <a:latin typeface="+mj-lt"/>
              </a:rPr>
              <a:t>Concerns?</a:t>
            </a:r>
          </a:p>
        </p:txBody>
      </p:sp>
      <p:pic>
        <p:nvPicPr>
          <p:cNvPr id="5122" name="Picture 2" descr="C:\Users\stoverlf\AppData\Local\Microsoft\Windows\Temporary Internet Files\Content.IE5\95VL16WF\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711" y="3828146"/>
            <a:ext cx="4105741" cy="262091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overlf\AppData\Local\Microsoft\Windows\Temporary Internet Files\Content.IE5\DT9SPS4F\MC9003269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399" y="2800350"/>
            <a:ext cx="738052" cy="73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33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577" y="859188"/>
            <a:ext cx="6172200" cy="85725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lgn="ctr">
              <a:defRPr/>
            </a:pPr>
            <a:r>
              <a:rPr lang="en-US" sz="4125" dirty="0"/>
              <a:t>Agenda</a:t>
            </a:r>
            <a:endParaRPr lang="en-US" sz="4125" dirty="0">
              <a:ln w="11430"/>
              <a:effectLst>
                <a:outerShdw blurRad="80000" dist="40000" dir="5040000" algn="tl">
                  <a:srgbClr val="000000">
                    <a:alpha val="0"/>
                  </a:srgbClr>
                </a:outerShdw>
              </a:effectLst>
            </a:endParaRPr>
          </a:p>
        </p:txBody>
      </p:sp>
      <p:sp>
        <p:nvSpPr>
          <p:cNvPr id="3" name="TextBox 2">
            <a:extLst>
              <a:ext uri="{FF2B5EF4-FFF2-40B4-BE49-F238E27FC236}">
                <a16:creationId xmlns:a16="http://schemas.microsoft.com/office/drawing/2014/main" id="{11CF34CF-9134-41DC-9BC2-9C06C735AD7E}"/>
              </a:ext>
            </a:extLst>
          </p:cNvPr>
          <p:cNvSpPr txBox="1"/>
          <p:nvPr/>
        </p:nvSpPr>
        <p:spPr>
          <a:xfrm>
            <a:off x="472193" y="1863032"/>
            <a:ext cx="8186615" cy="3354765"/>
          </a:xfrm>
          <a:prstGeom prst="rect">
            <a:avLst/>
          </a:prstGeom>
          <a:noFill/>
        </p:spPr>
        <p:txBody>
          <a:bodyPr wrap="square" rtlCol="0">
            <a:spAutoFit/>
          </a:bodyPr>
          <a:lstStyle/>
          <a:p>
            <a:r>
              <a:rPr lang="en-US" sz="3200" dirty="0">
                <a:ea typeface="Calibri" panose="020F0502020204030204" pitchFamily="34" charset="0"/>
                <a:cs typeface="Times New Roman" panose="02020603050405020304" pitchFamily="18" charset="0"/>
              </a:rPr>
              <a:t>This session features:</a:t>
            </a:r>
          </a:p>
          <a:p>
            <a:endParaRPr lang="en-US" dirty="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Information about the new Women of Quarters Program</a:t>
            </a: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Children’s book connections  </a:t>
            </a: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Featured books’ lesson plans and activities</a:t>
            </a: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Extension lessons </a:t>
            </a: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Links to support materials </a:t>
            </a: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Q &amp; A session </a:t>
            </a:r>
          </a:p>
          <a:p>
            <a:endParaRPr lang="en-US" dirty="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B607D72-C296-4289-8D20-2268780A146D}"/>
              </a:ext>
            </a:extLst>
          </p:cNvPr>
          <p:cNvPicPr>
            <a:picLocks noChangeAspect="1"/>
          </p:cNvPicPr>
          <p:nvPr/>
        </p:nvPicPr>
        <p:blipFill>
          <a:blip r:embed="rId3"/>
          <a:stretch>
            <a:fillRect/>
          </a:stretch>
        </p:blipFill>
        <p:spPr>
          <a:xfrm>
            <a:off x="7296600" y="3638939"/>
            <a:ext cx="1384715" cy="1790706"/>
          </a:xfrm>
          <a:prstGeom prst="rect">
            <a:avLst/>
          </a:prstGeom>
        </p:spPr>
      </p:pic>
      <p:pic>
        <p:nvPicPr>
          <p:cNvPr id="6148" name="Picture 4" descr="Maya Angelou stamp quote won&amp;amp;#39;t be fixed by USPS: New York Times">
            <a:extLst>
              <a:ext uri="{FF2B5EF4-FFF2-40B4-BE49-F238E27FC236}">
                <a16:creationId xmlns:a16="http://schemas.microsoft.com/office/drawing/2014/main" id="{844C2C73-6757-48DD-B66A-DFC6649D1B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981" y="4870580"/>
            <a:ext cx="2181179" cy="1388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199" y="2022382"/>
            <a:ext cx="8425543" cy="3702346"/>
          </a:xfrm>
        </p:spPr>
        <p:txBody>
          <a:bodyPr>
            <a:noAutofit/>
          </a:bodyPr>
          <a:lstStyle/>
          <a:p>
            <a:pPr marL="0" indent="0">
              <a:buNone/>
            </a:pPr>
            <a:r>
              <a:rPr lang="en-US" dirty="0"/>
              <a:t>Teachers will be able to:</a:t>
            </a:r>
          </a:p>
          <a:p>
            <a:r>
              <a:rPr lang="en-US" dirty="0"/>
              <a:t>Explore the new US Mint’s Women on Quarters program.</a:t>
            </a:r>
          </a:p>
          <a:p>
            <a:pPr lvl="0"/>
            <a:r>
              <a:rPr lang="en-US" dirty="0"/>
              <a:t>Learn how to use coins as a teaching tool.</a:t>
            </a:r>
          </a:p>
          <a:p>
            <a:pPr lvl="0"/>
            <a:r>
              <a:rPr lang="en-US" dirty="0"/>
              <a:t>Discover age appropriate lessons and activities based on the women featured on coinage.</a:t>
            </a:r>
          </a:p>
          <a:p>
            <a:pPr lvl="0"/>
            <a:r>
              <a:rPr lang="en-US" dirty="0"/>
              <a:t>Discuss the role of women in society. </a:t>
            </a:r>
          </a:p>
          <a:p>
            <a:pPr lvl="0"/>
            <a:endParaRPr lang="en-US" dirty="0"/>
          </a:p>
          <a:p>
            <a:pPr marL="0" indent="0" defTabSz="905255">
              <a:buNone/>
              <a:defRPr sz="3168"/>
            </a:pPr>
            <a:endParaRPr lang="en-US" sz="2750" dirty="0"/>
          </a:p>
        </p:txBody>
      </p:sp>
    </p:spTree>
    <p:extLst>
      <p:ext uri="{BB962C8B-B14F-4D97-AF65-F5344CB8AC3E}">
        <p14:creationId xmlns:p14="http://schemas.microsoft.com/office/powerpoint/2010/main" val="261619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2852"/>
            <a:ext cx="6172200" cy="1119751"/>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125" dirty="0"/>
              <a:t>National Standards</a:t>
            </a:r>
            <a:endParaRPr lang="en-US" sz="4125" dirty="0">
              <a:ln w="11430">
                <a:noFill/>
              </a:ln>
              <a:effectLst>
                <a:outerShdw blurRad="80000" dist="40000" dir="5040000" algn="tl">
                  <a:srgbClr val="000000">
                    <a:alpha val="0"/>
                  </a:srgbClr>
                </a:outerShdw>
              </a:effectLst>
            </a:endParaRPr>
          </a:p>
        </p:txBody>
      </p:sp>
      <p:sp>
        <p:nvSpPr>
          <p:cNvPr id="3" name="Content Placeholder 2"/>
          <p:cNvSpPr>
            <a:spLocks noGrp="1"/>
          </p:cNvSpPr>
          <p:nvPr>
            <p:ph idx="4294967295"/>
          </p:nvPr>
        </p:nvSpPr>
        <p:spPr>
          <a:xfrm>
            <a:off x="1485900" y="2611148"/>
            <a:ext cx="6172200" cy="3131820"/>
          </a:xfrm>
        </p:spPr>
        <p:txBody>
          <a:bodyPr>
            <a:noAutofit/>
          </a:bodyPr>
          <a:lstStyle/>
          <a:p>
            <a:pPr marL="0" indent="0" defTabSz="678941">
              <a:buNone/>
              <a:defRPr sz="3168"/>
            </a:pPr>
            <a:r>
              <a:rPr lang="en-US" sz="1875" dirty="0">
                <a:latin typeface="Calibri"/>
                <a:ea typeface="ＭＳ Ｐゴシック"/>
                <a:cs typeface="Calibri"/>
              </a:rPr>
              <a:t> </a:t>
            </a:r>
            <a:endParaRPr lang="en-US" sz="2063" dirty="0"/>
          </a:p>
        </p:txBody>
      </p:sp>
      <p:pic>
        <p:nvPicPr>
          <p:cNvPr id="4" name="Picture 3">
            <a:extLst>
              <a:ext uri="{FF2B5EF4-FFF2-40B4-BE49-F238E27FC236}">
                <a16:creationId xmlns:a16="http://schemas.microsoft.com/office/drawing/2014/main" id="{04C9C351-8680-4F49-B061-6021D10CCBB4}"/>
              </a:ext>
            </a:extLst>
          </p:cNvPr>
          <p:cNvPicPr>
            <a:picLocks noChangeAspect="1"/>
          </p:cNvPicPr>
          <p:nvPr/>
        </p:nvPicPr>
        <p:blipFill>
          <a:blip r:embed="rId3"/>
          <a:stretch>
            <a:fillRect/>
          </a:stretch>
        </p:blipFill>
        <p:spPr>
          <a:xfrm rot="488531">
            <a:off x="6607773" y="1472468"/>
            <a:ext cx="2027217" cy="2682844"/>
          </a:xfrm>
          <a:prstGeom prst="rect">
            <a:avLst/>
          </a:prstGeom>
          <a:ln w="19050">
            <a:solidFill>
              <a:schemeClr val="tx1"/>
            </a:solidFill>
          </a:ln>
        </p:spPr>
      </p:pic>
      <p:pic>
        <p:nvPicPr>
          <p:cNvPr id="5" name="Picture 4">
            <a:extLst>
              <a:ext uri="{FF2B5EF4-FFF2-40B4-BE49-F238E27FC236}">
                <a16:creationId xmlns:a16="http://schemas.microsoft.com/office/drawing/2014/main" id="{5A0FF1A1-3CF6-4FA9-9503-89D6BCE366D7}"/>
              </a:ext>
            </a:extLst>
          </p:cNvPr>
          <p:cNvPicPr>
            <a:picLocks noChangeAspect="1"/>
          </p:cNvPicPr>
          <p:nvPr/>
        </p:nvPicPr>
        <p:blipFill>
          <a:blip r:embed="rId4"/>
          <a:stretch>
            <a:fillRect/>
          </a:stretch>
        </p:blipFill>
        <p:spPr>
          <a:xfrm>
            <a:off x="442190" y="1175128"/>
            <a:ext cx="3354238" cy="1323622"/>
          </a:xfrm>
          <a:prstGeom prst="rect">
            <a:avLst/>
          </a:prstGeom>
          <a:ln w="28575">
            <a:solidFill>
              <a:schemeClr val="tx1"/>
            </a:solidFill>
          </a:ln>
        </p:spPr>
      </p:pic>
      <p:pic>
        <p:nvPicPr>
          <p:cNvPr id="6" name="Picture 5">
            <a:extLst>
              <a:ext uri="{FF2B5EF4-FFF2-40B4-BE49-F238E27FC236}">
                <a16:creationId xmlns:a16="http://schemas.microsoft.com/office/drawing/2014/main" id="{A43B754C-1586-469B-9923-BE2688E162C6}"/>
              </a:ext>
            </a:extLst>
          </p:cNvPr>
          <p:cNvPicPr>
            <a:picLocks noChangeAspect="1"/>
          </p:cNvPicPr>
          <p:nvPr/>
        </p:nvPicPr>
        <p:blipFill>
          <a:blip r:embed="rId5"/>
          <a:stretch>
            <a:fillRect/>
          </a:stretch>
        </p:blipFill>
        <p:spPr>
          <a:xfrm>
            <a:off x="1361184" y="2615813"/>
            <a:ext cx="3804878" cy="1645518"/>
          </a:xfrm>
          <a:prstGeom prst="rect">
            <a:avLst/>
          </a:prstGeom>
          <a:ln w="28575">
            <a:solidFill>
              <a:schemeClr val="tx1"/>
            </a:solidFill>
          </a:ln>
        </p:spPr>
      </p:pic>
      <p:sp>
        <p:nvSpPr>
          <p:cNvPr id="8" name="TextBox 7">
            <a:extLst>
              <a:ext uri="{FF2B5EF4-FFF2-40B4-BE49-F238E27FC236}">
                <a16:creationId xmlns:a16="http://schemas.microsoft.com/office/drawing/2014/main" id="{6EDF187B-5361-4A86-AFCC-521EDE2CA935}"/>
              </a:ext>
            </a:extLst>
          </p:cNvPr>
          <p:cNvSpPr txBox="1"/>
          <p:nvPr/>
        </p:nvSpPr>
        <p:spPr>
          <a:xfrm>
            <a:off x="186613" y="5997463"/>
            <a:ext cx="8957387" cy="307777"/>
          </a:xfrm>
          <a:prstGeom prst="rect">
            <a:avLst/>
          </a:prstGeom>
          <a:noFill/>
        </p:spPr>
        <p:txBody>
          <a:bodyPr wrap="square">
            <a:spAutoFit/>
          </a:bodyPr>
          <a:lstStyle/>
          <a:p>
            <a:pPr algn="ctr" defTabSz="678941">
              <a:defRPr sz="3168"/>
            </a:pPr>
            <a:r>
              <a:rPr lang="en-US" sz="1400" b="1" dirty="0">
                <a:latin typeface="Calibri"/>
                <a:ea typeface="ＭＳ Ｐゴシック"/>
                <a:cs typeface="Calibri"/>
              </a:rPr>
              <a:t> </a:t>
            </a:r>
            <a:r>
              <a:rPr lang="en-US" sz="1400" b="1" dirty="0">
                <a:latin typeface="Calibri Light"/>
                <a:ea typeface="ＭＳ Ｐゴシック"/>
                <a:cs typeface="Calibri Light"/>
                <a:hlinkClick r:id="rId6"/>
              </a:rPr>
              <a:t>https://www.councilforeconed.org/wp-content/uploads/2012/03/voluntary-national-content-standards-2010.pdf</a:t>
            </a:r>
            <a:endParaRPr lang="en-US" sz="1400" b="1" dirty="0"/>
          </a:p>
        </p:txBody>
      </p:sp>
      <p:pic>
        <p:nvPicPr>
          <p:cNvPr id="9" name="Picture 8">
            <a:extLst>
              <a:ext uri="{FF2B5EF4-FFF2-40B4-BE49-F238E27FC236}">
                <a16:creationId xmlns:a16="http://schemas.microsoft.com/office/drawing/2014/main" id="{2F3EEEDD-7722-423C-9C5B-FC087FCA990E}"/>
              </a:ext>
            </a:extLst>
          </p:cNvPr>
          <p:cNvPicPr>
            <a:picLocks noChangeAspect="1"/>
          </p:cNvPicPr>
          <p:nvPr/>
        </p:nvPicPr>
        <p:blipFill>
          <a:blip r:embed="rId7"/>
          <a:stretch>
            <a:fillRect/>
          </a:stretch>
        </p:blipFill>
        <p:spPr>
          <a:xfrm>
            <a:off x="2427086" y="4378394"/>
            <a:ext cx="3720328" cy="1529322"/>
          </a:xfrm>
          <a:prstGeom prst="rect">
            <a:avLst/>
          </a:prstGeom>
          <a:ln w="28575">
            <a:solidFill>
              <a:schemeClr val="tx1"/>
            </a:solidFill>
          </a:ln>
        </p:spPr>
      </p:pic>
    </p:spTree>
    <p:extLst>
      <p:ext uri="{BB962C8B-B14F-4D97-AF65-F5344CB8AC3E}">
        <p14:creationId xmlns:p14="http://schemas.microsoft.com/office/powerpoint/2010/main" val="37659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7253-4D91-4C98-87D7-B8DAB3B81535}"/>
              </a:ext>
            </a:extLst>
          </p:cNvPr>
          <p:cNvSpPr>
            <a:spLocks noGrp="1"/>
          </p:cNvSpPr>
          <p:nvPr>
            <p:ph type="title"/>
          </p:nvPr>
        </p:nvSpPr>
        <p:spPr>
          <a:xfrm>
            <a:off x="634482" y="1516996"/>
            <a:ext cx="8229600" cy="214604"/>
          </a:xfrm>
        </p:spPr>
        <p:txBody>
          <a:bodyPr/>
          <a:lstStyle/>
          <a:p>
            <a:r>
              <a:rPr lang="en-US" sz="2000" b="0" i="0" cap="all" dirty="0">
                <a:solidFill>
                  <a:srgbClr val="333333"/>
                </a:solidFill>
                <a:effectLst/>
                <a:latin typeface="+mn-lt"/>
              </a:rPr>
              <a:t>Virginia HISTORY &amp; SOCIAL SCIENCE Standards of Learning </a:t>
            </a:r>
            <a:br>
              <a:rPr lang="en-US" b="0" i="0" cap="all" dirty="0">
                <a:solidFill>
                  <a:srgbClr val="333333"/>
                </a:solidFill>
                <a:effectLst/>
                <a:latin typeface="+mn-lt"/>
              </a:rPr>
            </a:br>
            <a:endParaRPr lang="en-US" dirty="0"/>
          </a:p>
        </p:txBody>
      </p:sp>
      <p:sp>
        <p:nvSpPr>
          <p:cNvPr id="3" name="Content Placeholder 2">
            <a:extLst>
              <a:ext uri="{FF2B5EF4-FFF2-40B4-BE49-F238E27FC236}">
                <a16:creationId xmlns:a16="http://schemas.microsoft.com/office/drawing/2014/main" id="{541BCE13-2738-4B80-87FD-AD590F45F5C7}"/>
              </a:ext>
            </a:extLst>
          </p:cNvPr>
          <p:cNvSpPr>
            <a:spLocks noGrp="1"/>
          </p:cNvSpPr>
          <p:nvPr>
            <p:ph idx="1"/>
          </p:nvPr>
        </p:nvSpPr>
        <p:spPr>
          <a:xfrm>
            <a:off x="345233" y="1624298"/>
            <a:ext cx="8612155" cy="4425360"/>
          </a:xfrm>
        </p:spPr>
        <p:txBody>
          <a:bodyPr/>
          <a:lstStyle/>
          <a:p>
            <a:pPr marL="114300" indent="0">
              <a:lnSpc>
                <a:spcPct val="107000"/>
              </a:lnSpc>
              <a:spcAft>
                <a:spcPts val="0"/>
              </a:spcAft>
              <a:buNone/>
            </a:pPr>
            <a:r>
              <a:rPr lang="en-US" sz="1600" b="1" kern="0" dirty="0">
                <a:latin typeface="+mj-lt"/>
                <a:ea typeface="Times" panose="02020603050405020304" pitchFamily="18" charset="0"/>
                <a:cs typeface="Times New Roman" panose="02020603050405020304" pitchFamily="18" charset="0"/>
              </a:rPr>
              <a:t>Economics </a:t>
            </a:r>
            <a:endParaRPr lang="en-US" sz="1600" b="1" kern="0" dirty="0">
              <a:effectLst/>
              <a:latin typeface="+mj-lt"/>
              <a:ea typeface="Times" panose="02020603050405020304" pitchFamily="18" charset="0"/>
              <a:cs typeface="Times New Roman" panose="02020603050405020304" pitchFamily="18" charset="0"/>
            </a:endParaRPr>
          </a:p>
          <a:p>
            <a:pPr marL="11430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1.1-3.1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student will demonstrate skills of historical thinking, geographical analysis, economic decision making, and responsible citizenship by h) using a decision-making model to make informed decisions.</a:t>
            </a:r>
          </a:p>
          <a:p>
            <a:pPr marL="11430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K.8</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student will match simple descriptions of work that people do with the names of those jobs.</a:t>
            </a:r>
          </a:p>
          <a:p>
            <a:pPr marL="11430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3.8</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student will demonstrate an understanding of different cultures and the natural, human, and capital resources they used in the production of goods and services.</a:t>
            </a:r>
          </a:p>
          <a:p>
            <a:pPr marL="11430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3.9</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student will recognize that because people and regions cannot produce everything they want, they specialize in what they do best and trade for the rest.</a:t>
            </a:r>
          </a:p>
          <a:p>
            <a:pPr marL="114300" indent="0">
              <a:lnSpc>
                <a:spcPct val="107000"/>
              </a:lnSpc>
              <a:spcAft>
                <a:spcPts val="0"/>
              </a:spcAft>
              <a:buNone/>
            </a:pPr>
            <a:r>
              <a:rPr lang="en-US" sz="1600" b="1" dirty="0">
                <a:effectLst/>
                <a:latin typeface="Calibri" panose="020F0502020204030204" pitchFamily="34" charset="0"/>
                <a:ea typeface="Times" panose="02020603050405020304" pitchFamily="18" charset="0"/>
              </a:rPr>
              <a:t>3.10</a:t>
            </a:r>
            <a:r>
              <a:rPr lang="en-US" sz="1600" dirty="0">
                <a:effectLst/>
                <a:latin typeface="Calibri" panose="020F0502020204030204" pitchFamily="34" charset="0"/>
                <a:ea typeface="Times" panose="02020603050405020304" pitchFamily="18" charset="0"/>
              </a:rPr>
              <a:t> 	The student will identify examples of making an economic choice and will explain</a:t>
            </a:r>
            <a:r>
              <a:rPr lang="en-US" sz="1600" b="1" dirty="0">
                <a:effectLst/>
                <a:latin typeface="Calibri" panose="020F0502020204030204" pitchFamily="34" charset="0"/>
                <a:ea typeface="Times" panose="02020603050405020304" pitchFamily="18" charset="0"/>
              </a:rPr>
              <a:t> </a:t>
            </a:r>
            <a:r>
              <a:rPr lang="en-US" sz="1600" dirty="0">
                <a:effectLst/>
                <a:latin typeface="Calibri" panose="020F0502020204030204" pitchFamily="34" charset="0"/>
                <a:ea typeface="Times" panose="02020603050405020304" pitchFamily="18" charset="0"/>
              </a:rPr>
              <a:t>the idea of opportunity cost (what is given up when making a choice).</a:t>
            </a:r>
            <a:endParaRPr lang="en-US" sz="1600" dirty="0">
              <a:effectLst/>
              <a:latin typeface="Times New Roman" panose="02020603050405020304" pitchFamily="18" charset="0"/>
              <a:ea typeface="Times" panose="02020603050405020304" pitchFamily="18" charset="0"/>
            </a:endParaRPr>
          </a:p>
          <a:p>
            <a:pPr marL="114300" marR="0" indent="0">
              <a:lnSpc>
                <a:spcPct val="107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800"/>
              </a:spcBef>
              <a:spcAft>
                <a:spcPts val="0"/>
              </a:spcAft>
              <a:buNone/>
            </a:pPr>
            <a:r>
              <a:rPr lang="en-US" sz="1600" b="1" kern="0" dirty="0">
                <a:effectLst/>
                <a:latin typeface="+mj-lt"/>
                <a:ea typeface="Times" panose="02020603050405020304" pitchFamily="18" charset="0"/>
                <a:cs typeface="Times New Roman" panose="02020603050405020304" pitchFamily="18" charset="0"/>
              </a:rPr>
              <a:t>Civics</a:t>
            </a:r>
          </a:p>
          <a:p>
            <a:pPr marL="0" marR="0" indent="0">
              <a:spcBef>
                <a:spcPts val="0"/>
              </a:spcBef>
              <a:spcAft>
                <a:spcPts val="0"/>
              </a:spcAft>
              <a:buNone/>
            </a:pPr>
            <a:r>
              <a:rPr lang="en-US" sz="1600" b="1" dirty="0">
                <a:effectLst/>
                <a:latin typeface="+mj-lt"/>
                <a:ea typeface="Times" panose="02020603050405020304" pitchFamily="18" charset="0"/>
              </a:rPr>
              <a:t>1.10 </a:t>
            </a:r>
            <a:r>
              <a:rPr lang="en-US" sz="1600" dirty="0">
                <a:effectLst/>
                <a:latin typeface="+mj-lt"/>
                <a:ea typeface="Times" panose="02020603050405020304" pitchFamily="18" charset="0"/>
              </a:rPr>
              <a:t>The student will apply the traits of a good citizen by</a:t>
            </a:r>
          </a:p>
          <a:p>
            <a:pPr marL="575945" marR="0" indent="0">
              <a:spcBef>
                <a:spcPts val="0"/>
              </a:spcBef>
              <a:spcAft>
                <a:spcPts val="0"/>
              </a:spcAft>
              <a:buNone/>
            </a:pPr>
            <a:r>
              <a:rPr lang="en-US" sz="1600" dirty="0">
                <a:effectLst/>
                <a:latin typeface="+mj-lt"/>
                <a:ea typeface="Times" panose="02020603050405020304" pitchFamily="18" charset="0"/>
              </a:rPr>
              <a:t>a) focusing on fair play, exhibiting</a:t>
            </a:r>
            <a:r>
              <a:rPr lang="en-US" sz="1600" b="1" dirty="0">
                <a:effectLst/>
                <a:latin typeface="+mj-lt"/>
                <a:ea typeface="Times" panose="02020603050405020304" pitchFamily="18" charset="0"/>
              </a:rPr>
              <a:t> </a:t>
            </a:r>
            <a:r>
              <a:rPr lang="en-US" sz="1600" dirty="0">
                <a:effectLst/>
                <a:latin typeface="+mj-lt"/>
                <a:ea typeface="Times" panose="02020603050405020304" pitchFamily="18" charset="0"/>
              </a:rPr>
              <a:t>good sportsmanship, helping others, and treating others with respect.</a:t>
            </a:r>
          </a:p>
          <a:p>
            <a:pPr marL="0" indent="0">
              <a:buNone/>
            </a:pPr>
            <a:endParaRPr lang="en-US" dirty="0"/>
          </a:p>
        </p:txBody>
      </p:sp>
      <p:pic>
        <p:nvPicPr>
          <p:cNvPr id="4" name="Picture 10" descr="Virginia Department of Education: Virginia is for Learners">
            <a:extLst>
              <a:ext uri="{FF2B5EF4-FFF2-40B4-BE49-F238E27FC236}">
                <a16:creationId xmlns:a16="http://schemas.microsoft.com/office/drawing/2014/main" id="{1965FC63-D676-4193-A94B-73A8D568D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399" y="159994"/>
            <a:ext cx="2530934" cy="7730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4744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DBC0D3-E017-401D-B2F6-2B722D1374D8}"/>
              </a:ext>
            </a:extLst>
          </p:cNvPr>
          <p:cNvSpPr txBox="1"/>
          <p:nvPr/>
        </p:nvSpPr>
        <p:spPr>
          <a:xfrm>
            <a:off x="335902" y="2074170"/>
            <a:ext cx="8500188" cy="2677656"/>
          </a:xfrm>
          <a:prstGeom prst="rect">
            <a:avLst/>
          </a:prstGeom>
          <a:noFill/>
          <a:ln w="38100">
            <a:solidFill>
              <a:srgbClr val="004080"/>
            </a:solidFill>
          </a:ln>
        </p:spPr>
        <p:txBody>
          <a:bodyPr wrap="square">
            <a:spAutoFit/>
          </a:bodyPr>
          <a:lstStyle/>
          <a:p>
            <a:r>
              <a:rPr lang="en-US" sz="2400" dirty="0">
                <a:latin typeface="+mj-lt"/>
              </a:rPr>
              <a:t>Women’s History Month was first celebrated in the United States in March, 1981. For educators and students, the month provides a wonderful opportunity to explore and study women’s contributions, struggles, and triumphs throughout history.  </a:t>
            </a:r>
          </a:p>
          <a:p>
            <a:r>
              <a:rPr lang="en-US" sz="2400" dirty="0">
                <a:latin typeface="+mj-lt"/>
              </a:rPr>
              <a:t>This month honors women who come from all walks of life, races, ages and religions and often had to overcome major obstacles to achieve their goals. </a:t>
            </a:r>
          </a:p>
        </p:txBody>
      </p:sp>
      <p:pic>
        <p:nvPicPr>
          <p:cNvPr id="2050" name="Picture 2" descr="Home - National Women&amp;#39;s History Alliance">
            <a:extLst>
              <a:ext uri="{FF2B5EF4-FFF2-40B4-BE49-F238E27FC236}">
                <a16:creationId xmlns:a16="http://schemas.microsoft.com/office/drawing/2014/main" id="{822DC099-DD4E-46B3-B4C7-8B5052787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731" y="4945225"/>
            <a:ext cx="4736857" cy="1292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cte.org/wp-content/uploads/2018/03/WomensHistoryMonth.png">
            <a:extLst>
              <a:ext uri="{FF2B5EF4-FFF2-40B4-BE49-F238E27FC236}">
                <a16:creationId xmlns:a16="http://schemas.microsoft.com/office/drawing/2014/main" id="{A2138C36-9069-4F8E-A8A4-DBE6F5ED9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132" y="362320"/>
            <a:ext cx="2975735" cy="127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9419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E5A1A-596F-409D-AD15-89FE71FFEADC}"/>
              </a:ext>
            </a:extLst>
          </p:cNvPr>
          <p:cNvSpPr>
            <a:spLocks noGrp="1"/>
          </p:cNvSpPr>
          <p:nvPr>
            <p:ph idx="1"/>
          </p:nvPr>
        </p:nvSpPr>
        <p:spPr>
          <a:xfrm>
            <a:off x="5365103" y="5105403"/>
            <a:ext cx="3060441" cy="962918"/>
          </a:xfrm>
          <a:ln>
            <a:solidFill>
              <a:srgbClr val="004080"/>
            </a:solidFill>
          </a:ln>
        </p:spPr>
        <p:txBody>
          <a:bodyPr/>
          <a:lstStyle/>
          <a:p>
            <a:pPr marL="0" indent="0" algn="ctr">
              <a:buNone/>
            </a:pPr>
            <a:r>
              <a:rPr lang="en-US" sz="1800" b="0" i="0" dirty="0">
                <a:solidFill>
                  <a:srgbClr val="202122"/>
                </a:solidFill>
                <a:effectLst/>
                <a:latin typeface="Arial" panose="020B0604020202020204" pitchFamily="34" charset="0"/>
              </a:rPr>
              <a:t>Angelou with her arms outstretched, in front of a flying bird and sunrise.</a:t>
            </a:r>
          </a:p>
        </p:txBody>
      </p:sp>
      <p:pic>
        <p:nvPicPr>
          <p:cNvPr id="1034" name="Picture 10" descr="Shipping Begins for First American Women Quarters™ | U.S. Mint">
            <a:extLst>
              <a:ext uri="{FF2B5EF4-FFF2-40B4-BE49-F238E27FC236}">
                <a16:creationId xmlns:a16="http://schemas.microsoft.com/office/drawing/2014/main" id="{5398B7E3-1DA4-42C8-82ED-F5A8F4CE8C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501" y="2927196"/>
            <a:ext cx="2052895" cy="2052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4453FF4-DC44-4D16-8EED-11862B7C9486}"/>
              </a:ext>
            </a:extLst>
          </p:cNvPr>
          <p:cNvPicPr>
            <a:picLocks noChangeAspect="1"/>
          </p:cNvPicPr>
          <p:nvPr/>
        </p:nvPicPr>
        <p:blipFill>
          <a:blip r:embed="rId3"/>
          <a:stretch>
            <a:fillRect/>
          </a:stretch>
        </p:blipFill>
        <p:spPr>
          <a:xfrm>
            <a:off x="2379072" y="4037620"/>
            <a:ext cx="2444855" cy="2084973"/>
          </a:xfrm>
          <a:prstGeom prst="rect">
            <a:avLst/>
          </a:prstGeom>
          <a:ln w="12700">
            <a:solidFill>
              <a:srgbClr val="004080"/>
            </a:solidFill>
          </a:ln>
        </p:spPr>
      </p:pic>
      <p:pic>
        <p:nvPicPr>
          <p:cNvPr id="7" name="Picture 6">
            <a:extLst>
              <a:ext uri="{FF2B5EF4-FFF2-40B4-BE49-F238E27FC236}">
                <a16:creationId xmlns:a16="http://schemas.microsoft.com/office/drawing/2014/main" id="{9509C8EA-A362-4CD2-AC64-648CC98BD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8554">
            <a:off x="641888" y="3187199"/>
            <a:ext cx="1757851" cy="252059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B4E5E-2268-434E-900B-AE4CEE7BBB08}"/>
              </a:ext>
            </a:extLst>
          </p:cNvPr>
          <p:cNvSpPr txBox="1"/>
          <p:nvPr/>
        </p:nvSpPr>
        <p:spPr>
          <a:xfrm>
            <a:off x="1091604" y="1220978"/>
            <a:ext cx="4133463" cy="1754326"/>
          </a:xfrm>
          <a:prstGeom prst="rect">
            <a:avLst/>
          </a:prstGeom>
          <a:noFill/>
          <a:ln w="12700">
            <a:solidFill>
              <a:srgbClr val="004080"/>
            </a:solidFill>
          </a:ln>
        </p:spPr>
        <p:txBody>
          <a:bodyPr wrap="square" rtlCol="0">
            <a:spAutoFit/>
          </a:bodyPr>
          <a:lstStyle/>
          <a:p>
            <a:r>
              <a:rPr lang="en-US" dirty="0"/>
              <a:t>Webinar Content:</a:t>
            </a:r>
          </a:p>
          <a:p>
            <a:pPr marL="285750" indent="-285750">
              <a:buFont typeface="Arial" panose="020B0604020202020204" pitchFamily="34" charset="0"/>
              <a:buChar char="•"/>
            </a:pPr>
            <a:r>
              <a:rPr lang="en-US" dirty="0"/>
              <a:t>National Women’s History Month</a:t>
            </a:r>
          </a:p>
          <a:p>
            <a:pPr marL="285750" indent="-285750">
              <a:buFont typeface="Arial" panose="020B0604020202020204" pitchFamily="34" charset="0"/>
              <a:buChar char="•"/>
            </a:pPr>
            <a:r>
              <a:rPr lang="en-US" dirty="0"/>
              <a:t>Women on Quarters Program</a:t>
            </a:r>
          </a:p>
          <a:p>
            <a:pPr marL="285750" indent="-285750">
              <a:buFont typeface="Arial" panose="020B0604020202020204" pitchFamily="34" charset="0"/>
              <a:buChar char="•"/>
            </a:pPr>
            <a:r>
              <a:rPr lang="en-US" dirty="0"/>
              <a:t>Related Children’s Books</a:t>
            </a:r>
          </a:p>
          <a:p>
            <a:pPr marL="285750" indent="-285750">
              <a:buFont typeface="Arial" panose="020B0604020202020204" pitchFamily="34" charset="0"/>
              <a:buChar char="•"/>
            </a:pPr>
            <a:r>
              <a:rPr lang="en-US" dirty="0"/>
              <a:t>Coin Information</a:t>
            </a:r>
          </a:p>
          <a:p>
            <a:pPr marL="285750" indent="-285750">
              <a:buFont typeface="Arial" panose="020B0604020202020204" pitchFamily="34" charset="0"/>
              <a:buChar char="•"/>
            </a:pPr>
            <a:r>
              <a:rPr lang="en-US" dirty="0"/>
              <a:t>Lessons and Activities</a:t>
            </a:r>
          </a:p>
        </p:txBody>
      </p:sp>
      <p:sp>
        <p:nvSpPr>
          <p:cNvPr id="6" name="TextBox 5">
            <a:extLst>
              <a:ext uri="{FF2B5EF4-FFF2-40B4-BE49-F238E27FC236}">
                <a16:creationId xmlns:a16="http://schemas.microsoft.com/office/drawing/2014/main" id="{BEDCBAE0-DBD4-4BC1-8DF1-88131226E557}"/>
              </a:ext>
            </a:extLst>
          </p:cNvPr>
          <p:cNvSpPr txBox="1"/>
          <p:nvPr/>
        </p:nvSpPr>
        <p:spPr>
          <a:xfrm>
            <a:off x="2015413" y="460775"/>
            <a:ext cx="4786604" cy="646331"/>
          </a:xfrm>
          <a:prstGeom prst="rect">
            <a:avLst/>
          </a:prstGeom>
          <a:noFill/>
        </p:spPr>
        <p:txBody>
          <a:bodyPr wrap="square" rtlCol="0">
            <a:spAutoFit/>
          </a:bodyPr>
          <a:lstStyle/>
          <a:p>
            <a:pPr algn="ctr"/>
            <a:r>
              <a:rPr lang="en-US" sz="3600" dirty="0"/>
              <a:t>Women on the Money</a:t>
            </a:r>
          </a:p>
        </p:txBody>
      </p:sp>
      <p:pic>
        <p:nvPicPr>
          <p:cNvPr id="10" name="Picture 9">
            <a:extLst>
              <a:ext uri="{FF2B5EF4-FFF2-40B4-BE49-F238E27FC236}">
                <a16:creationId xmlns:a16="http://schemas.microsoft.com/office/drawing/2014/main" id="{DAE59958-72C1-420E-971C-D300B35549F7}"/>
              </a:ext>
            </a:extLst>
          </p:cNvPr>
          <p:cNvPicPr>
            <a:picLocks noChangeAspect="1"/>
          </p:cNvPicPr>
          <p:nvPr/>
        </p:nvPicPr>
        <p:blipFill>
          <a:blip r:embed="rId5"/>
          <a:stretch>
            <a:fillRect/>
          </a:stretch>
        </p:blipFill>
        <p:spPr>
          <a:xfrm>
            <a:off x="5743678" y="1298309"/>
            <a:ext cx="3021685" cy="1368007"/>
          </a:xfrm>
          <a:prstGeom prst="rect">
            <a:avLst/>
          </a:prstGeom>
        </p:spPr>
      </p:pic>
    </p:spTree>
    <p:extLst>
      <p:ext uri="{BB962C8B-B14F-4D97-AF65-F5344CB8AC3E}">
        <p14:creationId xmlns:p14="http://schemas.microsoft.com/office/powerpoint/2010/main" val="336534980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3548</TotalTime>
  <Words>1714</Words>
  <Application>Microsoft Office PowerPoint</Application>
  <PresentationFormat>On-screen Show (4:3)</PresentationFormat>
  <Paragraphs>175</Paragraphs>
  <Slides>39</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Arial,Sans-Serif</vt:lpstr>
      <vt:lpstr>Calibri</vt:lpstr>
      <vt:lpstr>Calibri Light</vt:lpstr>
      <vt:lpstr>effra</vt:lpstr>
      <vt:lpstr>Forte</vt:lpstr>
      <vt:lpstr>Lato</vt:lpstr>
      <vt:lpstr>Perpetua Titling MT</vt:lpstr>
      <vt:lpstr>Times New Roman</vt:lpstr>
      <vt:lpstr>Wingdings</vt:lpstr>
      <vt:lpstr>Office Theme</vt:lpstr>
      <vt:lpstr> Women’s History Month Women on the Money Resources, Activities, and Lessons featuring the New American Women Quarters   </vt:lpstr>
      <vt:lpstr>EconEdLink Membership</vt:lpstr>
      <vt:lpstr>Professional Development Certificate</vt:lpstr>
      <vt:lpstr>Agenda</vt:lpstr>
      <vt:lpstr>Objectives</vt:lpstr>
      <vt:lpstr>National Standards</vt:lpstr>
      <vt:lpstr>Virginia HISTORY &amp; SOCIAL SCIENCE Standards of Learning  </vt:lpstr>
      <vt:lpstr>PowerPoint Presentation</vt:lpstr>
      <vt:lpstr>PowerPoint Presentation</vt:lpstr>
      <vt:lpstr>PowerPoint Presentation</vt:lpstr>
      <vt:lpstr>https://www.usmint.gov/learn/kids </vt:lpstr>
      <vt:lpstr>https://www.usmint.gov/learn/kids/coins-life</vt:lpstr>
      <vt:lpstr>Quarter Color Pages </vt:lpstr>
      <vt:lpstr>PowerPoint Presentation</vt:lpstr>
      <vt:lpstr>https://www.quartoknows.com/public/dynamic/files/product_file/Maya-Angelou-Teachers-Guide-97818478088994095.pdf</vt:lpstr>
      <vt:lpstr>PowerPoint Presentation</vt:lpstr>
      <vt:lpstr> Rise!: From Caged Bird to Poet of the People, Maya Angelou</vt:lpstr>
      <vt:lpstr>PowerPoint Presentation</vt:lpstr>
      <vt:lpstr>PowerPoint Presentation</vt:lpstr>
      <vt:lpstr>PowerPoint Presentation</vt:lpstr>
      <vt:lpstr>PowerPoint Presentation</vt:lpstr>
      <vt:lpstr>Nina Otero-Warren</vt:lpstr>
      <vt:lpstr>PowerPoint Presentation</vt:lpstr>
      <vt:lpstr>PowerPoint Presentation</vt:lpstr>
      <vt:lpstr>PowerPoint Presentation</vt:lpstr>
      <vt:lpstr>Women on Coins</vt:lpstr>
      <vt:lpstr>Lessons &amp; Activities</vt:lpstr>
      <vt:lpstr>Quick Quote Ideas</vt:lpstr>
      <vt:lpstr>https://tc2.ca/pdf/profresources/Asimov_lesson.pdf</vt:lpstr>
      <vt:lpstr>PowerPoint Presentation</vt:lpstr>
      <vt:lpstr>Hurray for State Quarters Activities Geography </vt:lpstr>
      <vt:lpstr> Hurray for State Quarters Activities Research</vt:lpstr>
      <vt:lpstr>Five Topics Challenge</vt:lpstr>
      <vt:lpstr>PowerPoint Presentation</vt:lpstr>
      <vt:lpstr>PowerPoint Presentation</vt:lpstr>
      <vt:lpstr>Points to Ponder</vt:lpstr>
      <vt:lpstr>PowerPoint Presentation</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Stover, Lynne - stoverlf</cp:lastModifiedBy>
  <cp:revision>117</cp:revision>
  <dcterms:created xsi:type="dcterms:W3CDTF">2012-09-11T15:07:18Z</dcterms:created>
  <dcterms:modified xsi:type="dcterms:W3CDTF">2022-03-07T02:03:58Z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