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3"/>
  </p:notesMasterIdLst>
  <p:sldIdLst>
    <p:sldId id="256" r:id="rId5"/>
    <p:sldId id="261" r:id="rId6"/>
    <p:sldId id="267" r:id="rId7"/>
    <p:sldId id="273" r:id="rId8"/>
    <p:sldId id="272" r:id="rId9"/>
    <p:sldId id="258" r:id="rId10"/>
    <p:sldId id="262" r:id="rId11"/>
    <p:sldId id="263" r:id="rId12"/>
    <p:sldId id="274" r:id="rId13"/>
    <p:sldId id="275" r:id="rId14"/>
    <p:sldId id="276" r:id="rId15"/>
    <p:sldId id="302" r:id="rId16"/>
    <p:sldId id="305" r:id="rId17"/>
    <p:sldId id="320" r:id="rId18"/>
    <p:sldId id="306" r:id="rId19"/>
    <p:sldId id="307" r:id="rId20"/>
    <p:sldId id="303" r:id="rId21"/>
    <p:sldId id="308" r:id="rId22"/>
    <p:sldId id="321" r:id="rId23"/>
    <p:sldId id="309" r:id="rId24"/>
    <p:sldId id="310" r:id="rId25"/>
    <p:sldId id="304" r:id="rId26"/>
    <p:sldId id="311" r:id="rId27"/>
    <p:sldId id="322" r:id="rId28"/>
    <p:sldId id="312" r:id="rId29"/>
    <p:sldId id="313" r:id="rId30"/>
    <p:sldId id="314" r:id="rId31"/>
    <p:sldId id="315" r:id="rId32"/>
    <p:sldId id="317" r:id="rId33"/>
    <p:sldId id="318" r:id="rId34"/>
    <p:sldId id="319" r:id="rId35"/>
    <p:sldId id="265" r:id="rId36"/>
    <p:sldId id="260" r:id="rId37"/>
    <p:sldId id="266" r:id="rId38"/>
    <p:sldId id="269" r:id="rId39"/>
    <p:sldId id="259" r:id="rId40"/>
    <p:sldId id="270" r:id="rId41"/>
    <p:sldId id="271" r:id="rId4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8" charset="0"/>
        <a:ea typeface="ＭＳ Ｐゴシック" pitchFamily="-108" charset="-128"/>
        <a:cs typeface="ＭＳ Ｐゴシック" pitchFamily="-108" charset="-128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8" charset="0"/>
        <a:ea typeface="ＭＳ Ｐゴシック" pitchFamily="-108" charset="-128"/>
        <a:cs typeface="ＭＳ Ｐゴシック" pitchFamily="-108" charset="-128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8" charset="0"/>
        <a:ea typeface="ＭＳ Ｐゴシック" pitchFamily="-108" charset="-128"/>
        <a:cs typeface="ＭＳ Ｐゴシック" pitchFamily="-108" charset="-128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8" charset="0"/>
        <a:ea typeface="ＭＳ Ｐゴシック" pitchFamily="-108" charset="-128"/>
        <a:cs typeface="ＭＳ Ｐゴシック" pitchFamily="-108" charset="-128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8" charset="0"/>
        <a:ea typeface="ＭＳ Ｐゴシック" pitchFamily="-108" charset="-128"/>
        <a:cs typeface="ＭＳ Ｐゴシック" pitchFamily="-108" charset="-128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pitchFamily="-108" charset="0"/>
        <a:ea typeface="ＭＳ Ｐゴシック" pitchFamily="-108" charset="-128"/>
        <a:cs typeface="ＭＳ Ｐゴシック" pitchFamily="-108" charset="-128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pitchFamily="-108" charset="0"/>
        <a:ea typeface="ＭＳ Ｐゴシック" pitchFamily="-108" charset="-128"/>
        <a:cs typeface="ＭＳ Ｐゴシック" pitchFamily="-108" charset="-128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pitchFamily="-108" charset="0"/>
        <a:ea typeface="ＭＳ Ｐゴシック" pitchFamily="-108" charset="-128"/>
        <a:cs typeface="ＭＳ Ｐゴシック" pitchFamily="-108" charset="-128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pitchFamily="-108" charset="0"/>
        <a:ea typeface="ＭＳ Ｐゴシック" pitchFamily="-108" charset="-128"/>
        <a:cs typeface="ＭＳ Ｐゴシック" pitchFamily="-108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CB8"/>
    <a:srgbClr val="C7C6F8"/>
    <a:srgbClr val="7A9900"/>
    <a:srgbClr val="8BAF00"/>
    <a:srgbClr val="004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760"/>
  </p:normalViewPr>
  <p:slideViewPr>
    <p:cSldViewPr snapToGrid="0">
      <p:cViewPr varScale="1">
        <p:scale>
          <a:sx n="109" d="100"/>
          <a:sy n="109" d="100"/>
        </p:scale>
        <p:origin x="1720" y="1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C7AA5DFF-1E16-7F4C-8980-AB1611AD8891}" type="datetime1">
              <a:rPr lang="en-US"/>
              <a:pPr>
                <a:defRPr/>
              </a:pPr>
              <a:t>3/1/22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D483F68B-FDA9-C243-94A1-26FE62BE82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77240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8" charset="-128"/>
        <a:cs typeface="ＭＳ Ｐゴシック" pitchFamily="-108" charset="-128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8" charset="-128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8" charset="-128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8" charset="-128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8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483F68B-FDA9-C243-94A1-26FE62BE8226}" type="slidenum">
              <a:rPr lang="en-US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3675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1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483F68B-FDA9-C243-94A1-26FE62BE8226}" type="slidenum">
              <a:rPr lang="en-US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8051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1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483F68B-FDA9-C243-94A1-26FE62BE8226}" type="slidenum">
              <a:rPr lang="en-US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335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1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483F68B-FDA9-C243-94A1-26FE62BE8226}" type="slidenum">
              <a:rPr lang="en-US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9184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483F68B-FDA9-C243-94A1-26FE62BE8226}" type="slidenum">
              <a:rPr lang="en-US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8151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483F68B-FDA9-C243-94A1-26FE62BE8226}" type="slidenum">
              <a:rPr lang="en-US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500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483F68B-FDA9-C243-94A1-26FE62BE8226}" type="slidenum">
              <a:rPr lang="en-US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6909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483F68B-FDA9-C243-94A1-26FE62BE8226}" type="slidenum">
              <a:rPr lang="en-US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8929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483F68B-FDA9-C243-94A1-26FE62BE8226}" type="slidenum">
              <a:rPr lang="en-US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7835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sz="6600" b="1" i="0">
                <a:solidFill>
                  <a:srgbClr val="005CB8"/>
                </a:solidFill>
                <a:effectLst>
                  <a:outerShdw blurRad="50800" dist="50800" dir="5400000" algn="ctr" rotWithShape="0">
                    <a:srgbClr val="000000">
                      <a:alpha val="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 spd="slow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B59CC-0612-0540-81B3-48F07AD85D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139353"/>
      </p:ext>
    </p:extLst>
  </p:cSld>
  <p:clrMapOvr>
    <a:masterClrMapping/>
  </p:clrMapOvr>
  <p:transition spd="slow" advTm="5000"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77440"/>
            <a:ext cx="8229600" cy="3779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106984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cene3d>
              <a:camera prst="orthographicFront">
                <a:rot lat="0" lon="0" rev="0"/>
              </a:camera>
              <a:lightRig rig="threePt" dir="t"/>
            </a:scene3d>
            <a:sp3d>
              <a:bevelT w="0"/>
            </a:sp3d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28600" y="2055038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slow"/>
  <p:txStyles>
    <p:titleStyle>
      <a:lvl1pPr algn="ctr" rtl="0" fontAlgn="base">
        <a:lnSpc>
          <a:spcPts val="5700"/>
        </a:lnSpc>
        <a:spcBef>
          <a:spcPct val="0"/>
        </a:spcBef>
        <a:spcAft>
          <a:spcPct val="0"/>
        </a:spcAft>
        <a:defRPr sz="6600" b="1" i="0" kern="1200">
          <a:solidFill>
            <a:srgbClr val="005CB8"/>
          </a:solidFill>
          <a:effectLst>
            <a:glow>
              <a:schemeClr val="accent1">
                <a:alpha val="0"/>
              </a:schemeClr>
            </a:glow>
            <a:outerShdw blurRad="50800" dist="50800" dir="5400000" algn="ctr" rotWithShape="0">
              <a:srgbClr val="000000">
                <a:alpha val="0"/>
              </a:srgbClr>
            </a:outerShdw>
            <a:reflection stA="0" endPos="65000" dist="50800" dir="5400000" sy="-100000" algn="bl" rotWithShape="0"/>
          </a:effectLst>
          <a:latin typeface="Calibri" panose="020F0502020204030204" pitchFamily="34" charset="0"/>
          <a:ea typeface="ＭＳ Ｐゴシック" pitchFamily="-108" charset="-128"/>
          <a:cs typeface="Calibri" panose="020F0502020204030204" pitchFamily="34" charset="0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9pPr>
    </p:titleStyle>
    <p:bodyStyle>
      <a:lvl1pPr marL="342900" indent="-342900" algn="l" rtl="0" fontAlgn="base">
        <a:spcBef>
          <a:spcPts val="0"/>
        </a:spcBef>
        <a:spcAft>
          <a:spcPts val="1800"/>
        </a:spcAft>
        <a:buFont typeface="Arial" pitchFamily="-108" charset="0"/>
        <a:buChar char="•"/>
        <a:defRPr sz="2800" b="0" i="0" kern="1200">
          <a:solidFill>
            <a:schemeClr val="tx1"/>
          </a:solidFill>
          <a:latin typeface="Calibri Light" panose="020F0302020204030204" pitchFamily="34" charset="0"/>
          <a:ea typeface="ＭＳ Ｐゴシック" pitchFamily="-108" charset="-128"/>
          <a:cs typeface="Calibri Light" panose="020F0302020204030204" pitchFamily="34" charset="0"/>
        </a:defRPr>
      </a:lvl1pPr>
      <a:lvl2pPr marL="742950" indent="-285750" algn="l" rtl="0" fontAlgn="base">
        <a:spcBef>
          <a:spcPts val="0"/>
        </a:spcBef>
        <a:spcAft>
          <a:spcPts val="1800"/>
        </a:spcAft>
        <a:buFont typeface="Arial" pitchFamily="-108" charset="0"/>
        <a:buChar char="–"/>
        <a:defRPr sz="2800" b="0" i="0" kern="1200">
          <a:solidFill>
            <a:schemeClr val="tx1"/>
          </a:solidFill>
          <a:latin typeface="Calibri Light" panose="020F0302020204030204" pitchFamily="34" charset="0"/>
          <a:ea typeface="ＭＳ Ｐゴシック" pitchFamily="-108" charset="-128"/>
          <a:cs typeface="Calibri Light" panose="020F0302020204030204" pitchFamily="34" charset="0"/>
        </a:defRPr>
      </a:lvl2pPr>
      <a:lvl3pPr marL="1143000" indent="-228600" algn="l" rtl="0" fontAlgn="base">
        <a:spcBef>
          <a:spcPts val="0"/>
        </a:spcBef>
        <a:spcAft>
          <a:spcPts val="1800"/>
        </a:spcAft>
        <a:buFont typeface="Arial" pitchFamily="-108" charset="0"/>
        <a:buChar char="•"/>
        <a:defRPr sz="2800" b="0" i="0" kern="1200">
          <a:solidFill>
            <a:schemeClr val="tx1"/>
          </a:solidFill>
          <a:latin typeface="Calibri Light" panose="020F0302020204030204" pitchFamily="34" charset="0"/>
          <a:ea typeface="ＭＳ Ｐゴシック" pitchFamily="-108" charset="-128"/>
          <a:cs typeface="Calibri Light" panose="020F0302020204030204" pitchFamily="34" charset="0"/>
        </a:defRPr>
      </a:lvl3pPr>
      <a:lvl4pPr marL="1600200" indent="-228600" algn="l" rtl="0" fontAlgn="base">
        <a:spcBef>
          <a:spcPts val="0"/>
        </a:spcBef>
        <a:spcAft>
          <a:spcPts val="1800"/>
        </a:spcAft>
        <a:buFont typeface="Arial" pitchFamily="-108" charset="0"/>
        <a:buChar char="–"/>
        <a:defRPr sz="2800" b="0" i="0" kern="1200">
          <a:solidFill>
            <a:schemeClr val="tx1"/>
          </a:solidFill>
          <a:latin typeface="Calibri Light" panose="020F0302020204030204" pitchFamily="34" charset="0"/>
          <a:ea typeface="ＭＳ Ｐゴシック" pitchFamily="-108" charset="-128"/>
          <a:cs typeface="Calibri Light" panose="020F0302020204030204" pitchFamily="34" charset="0"/>
        </a:defRPr>
      </a:lvl4pPr>
      <a:lvl5pPr marL="2057400" indent="-228600" algn="l" rtl="0" fontAlgn="base">
        <a:spcBef>
          <a:spcPts val="0"/>
        </a:spcBef>
        <a:spcAft>
          <a:spcPts val="1800"/>
        </a:spcAft>
        <a:buFont typeface="Arial" pitchFamily="-108" charset="0"/>
        <a:buChar char="»"/>
        <a:defRPr sz="2800" b="0" i="0" kern="1200">
          <a:solidFill>
            <a:schemeClr val="tx1"/>
          </a:solidFill>
          <a:latin typeface="Calibri Light" panose="020F0302020204030204" pitchFamily="34" charset="0"/>
          <a:ea typeface="ＭＳ Ｐゴシック" pitchFamily="-108" charset="-128"/>
          <a:cs typeface="Calibri Light" panose="020F030202020403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gracyc@umn.org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docs.google.com/document/d/1p5BMrwWKa4S9ryaoqYrx5EyDS7vEsy-waAHs-nBNiB4/edit?usp=sharing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docs.google.com/document/d/1TvU6kXncifWUoCtIqBWJmEMKh-tDDtw5w5YXVGqeAAY/edit?usp=sharing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jamboard.google.com/d/1-euGKW7yqUy1EUDZ9vP9N8XjCQ9yoTxTGrsBlp7dFXA/edit?usp=sharing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s://docs.google.com/document/d/1SBNQwPqyzkpCq-QAp2un6iFxJNEqEFMuGYa2HBNlNdI/edit?usp=sharing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econedlink.org/membership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conedlink.org/professional-development/professional-development-upcoming/?view-by=dayGridMonth&amp;currentStart=2020-Mar-1&amp;activeStart=2020-Mar-1&amp;activeEnd=2020-Apr-11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jamboard.google.com/d/1-euGKW7yqUy1EUDZ9vP9N8XjCQ9yoTxTGrsBlp7dFXA/edit?usp=sharing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docs.google.com/document/d/1gBIiIcEHLEHUt_39B6rK4c3oqp0I68oZPsfWTEO7m8w/edit?usp=sharing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docs.google.com/document/d/14qz7PPiAau4OYAoBqmPN1SonEckBWXGUT_EywCLJ9kM/edit?usp=sharing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jamboard.google.com/d/1-euGKW7yqUy1EUDZ9vP9N8XjCQ9yoTxTGrsBlp7dFXA/edit?usp=sharing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jamboard.google.com/d/1-euGKW7yqUy1EUDZ9vP9N8XjCQ9yoTxTGrsBlp7dFXA/edit?usp=sharing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ewyorkfed.org/medialibrary/media/outreach-and-education/econEd/spotlight/frbny-econspot-alexander-20210224.pdf" TargetMode="External"/><Relationship Id="rId2" Type="http://schemas.openxmlformats.org/officeDocument/2006/relationships/hyperlink" Target="https://www.goodreads.com/book/show/59764237-jane-goodal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conedlink.org/professional-development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z.umn.edu/TeacherResources" TargetMode="External"/><Relationship Id="rId7" Type="http://schemas.openxmlformats.org/officeDocument/2006/relationships/image" Target="../media/image2.png"/><Relationship Id="rId2" Type="http://schemas.openxmlformats.org/officeDocument/2006/relationships/hyperlink" Target="https://drive.google.com/drive/folders/1u2HSFZyTRAwArrLCQL6BM6oIf1k0WoZl?usp=sharin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econlowdown.org/" TargetMode="External"/><Relationship Id="rId5" Type="http://schemas.openxmlformats.org/officeDocument/2006/relationships/hyperlink" Target="https://www.councilforeconed.org/resources/online-assessment-center/" TargetMode="External"/><Relationship Id="rId4" Type="http://schemas.openxmlformats.org/officeDocument/2006/relationships/hyperlink" Target="https://www.councilforeconed.org/resources/econedlink/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mailto:maryclare@mru.org" TargetMode="External"/><Relationship Id="rId2" Type="http://schemas.openxmlformats.org/officeDocument/2006/relationships/hyperlink" Target="mailto:mcee@umn.edu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hyperlink" Target="mailto:grayc@umn.edu" TargetMode="Externa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azon.com/Mae-Jemison-Reaching-Dreams-Shakers/dp/163731048X/ref=sr_1_1?crid=3V4TH21CWT55J&amp;keywords=mae+jemison+movers+and+shakers&amp;qid=1646339828&amp;sprefix=mae+jemison+movers+and+shakers%2Caps%2C186&amp;sr=8-1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amazon.com/Indra-Nooyi-Trusting-Decisions-Shakers/dp/163731163X/ref=sr_1_1?crid=20TEXG3R6XHNE&amp;keywords=indra+nooyi+movers+and+shakers&amp;qid=1646339809&amp;sprefix=indra+nooyi+movers+and+shakers%2Caps%2C126&amp;sr=8-1" TargetMode="External"/><Relationship Id="rId4" Type="http://schemas.openxmlformats.org/officeDocument/2006/relationships/hyperlink" Target="https://www.amazon.com/Serena-Williams-Strength-Cultivating-Champion/dp/1637311214/ref=sr_1_1_sspa?crid=2FUDFWJSCMTBJ&amp;keywords=serena+williams+movers+and+shakers&amp;qid=1646339782&amp;sprefix=serena+williams+movers+and+shakers%2Caps%2C130&amp;sr=8-1-spons&amp;psc=1&amp;spLa=ZW5jcnlwdGVkUXVhbGlmaWVyPUExT0xNSThESFU0QlJQJmVuY3J5cHRlZElkPUEwNzE0MzI2VTZTTUdGWVkyMzZFJmVuY3J5cHRlZEFkSWQ9QTA2NTg4MzcyRE5TN1JYOVE5ODFVJndpZGdldE5hbWU9c3BfYXRmJmFjdGlvbj1jbGlja1JlZGlyZWN0JmRvTm90TG9nQ2xpY2s9dHJ1ZQ==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uncilforeconed.org/resources/local-affiliates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councilforeconed.regfox.com/2021-sloan-teaching-champion-awards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5" Type="http://schemas.openxmlformats.org/officeDocument/2006/relationships/image" Target="../media/image24.png"/><Relationship Id="rId4" Type="http://schemas.openxmlformats.org/officeDocument/2006/relationships/hyperlink" Target="mailto:rrivera@councilforeconed.org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https://lh4.googleusercontent.com/Nu6o9fmbB66enj-V0yQbr7OFjYATmVdXfV6Vf2Msls4NMiSQETLWAtgRMYqwLDjfrHHWc1rEAHMBcuYzzHPAoWIaXaRYH3oAj5_eed2D5T7_1ouvlljd-Lvt3Qi4eVnHjCkQ0Vg2pdc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www.marynhin.com/minimovers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066800"/>
            <a:ext cx="7772400" cy="3428999"/>
          </a:xfrm>
        </p:spPr>
        <p:txBody>
          <a:bodyPr rtlCol="0">
            <a:normAutofit fontScale="90000"/>
            <a:scene3d>
              <a:camera prst="orthographicFront"/>
              <a:lightRig rig="glow" dir="tl">
                <a:rot lat="0" lon="0" rev="5400000"/>
              </a:lightRig>
            </a:scene3d>
            <a:sp3d>
              <a:bevelT w="0" h="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br>
              <a:rPr lang="en-US" sz="6000" dirty="0"/>
            </a:br>
            <a:br>
              <a:rPr lang="en-US" sz="6000" dirty="0"/>
            </a:br>
            <a:r>
              <a:rPr lang="en-US" sz="6000" dirty="0">
                <a:latin typeface="Calibri"/>
                <a:ea typeface="ＭＳ Ｐゴシック"/>
                <a:cs typeface="Calibri"/>
              </a:rPr>
              <a:t>Female Pioneers Use Economics</a:t>
            </a:r>
            <a:br>
              <a:rPr lang="en-US" sz="4400" dirty="0"/>
            </a:br>
            <a:r>
              <a:rPr lang="en-US" sz="2200" i="1" dirty="0">
                <a:solidFill>
                  <a:schemeClr val="tx1"/>
                </a:solidFill>
                <a:latin typeface="Calibri"/>
                <a:ea typeface="ＭＳ Ｐゴシック"/>
                <a:cs typeface="Calibri"/>
              </a:rPr>
              <a:t>Presented by</a:t>
            </a:r>
            <a:br>
              <a:rPr lang="en-US" sz="2200" i="1" dirty="0">
                <a:solidFill>
                  <a:schemeClr val="tx1"/>
                </a:solidFill>
                <a:latin typeface="Calibri"/>
                <a:ea typeface="ＭＳ Ｐゴシック"/>
                <a:cs typeface="Calibri"/>
              </a:rPr>
            </a:br>
            <a:r>
              <a:rPr lang="en-US" sz="2200" i="1" dirty="0">
                <a:solidFill>
                  <a:schemeClr val="tx1"/>
                </a:solidFill>
                <a:latin typeface="Calibri"/>
                <a:ea typeface="ＭＳ Ｐゴシック"/>
                <a:cs typeface="Calibri"/>
              </a:rPr>
              <a:t>Colleen Gray, Dr. Mary Clare </a:t>
            </a:r>
            <a:r>
              <a:rPr lang="en-US" sz="2200" i="1" dirty="0" err="1">
                <a:solidFill>
                  <a:schemeClr val="tx1"/>
                </a:solidFill>
                <a:latin typeface="Calibri"/>
                <a:ea typeface="ＭＳ Ｐゴシック"/>
                <a:cs typeface="Calibri"/>
              </a:rPr>
              <a:t>Peate</a:t>
            </a:r>
            <a:br>
              <a:rPr lang="en-US" sz="1600" dirty="0"/>
            </a:br>
            <a:r>
              <a:rPr lang="en-US" sz="2200" dirty="0">
                <a:solidFill>
                  <a:schemeClr val="tx1"/>
                </a:solidFill>
                <a:latin typeface="Calibri"/>
                <a:ea typeface="ＭＳ Ｐゴシック"/>
                <a:cs typeface="Calibri"/>
              </a:rPr>
              <a:t>March 3, 2022</a:t>
            </a:r>
            <a:br>
              <a:rPr lang="en-US" sz="1600" dirty="0">
                <a:solidFill>
                  <a:schemeClr val="tx1"/>
                </a:solidFill>
                <a:latin typeface="Calibri"/>
                <a:ea typeface="ＭＳ Ｐゴシック"/>
                <a:cs typeface="Calibri"/>
              </a:rPr>
            </a:br>
            <a:r>
              <a:rPr lang="en-US" sz="1600" dirty="0">
                <a:solidFill>
                  <a:schemeClr val="tx1"/>
                </a:solidFill>
                <a:latin typeface="Calibri"/>
                <a:ea typeface="ＭＳ Ｐゴシック"/>
                <a:cs typeface="Calibri"/>
                <a:hlinkClick r:id="rId3"/>
              </a:rPr>
              <a:t>gracyc@umn.org</a:t>
            </a:r>
            <a:r>
              <a:rPr lang="en-US" sz="1600" dirty="0">
                <a:solidFill>
                  <a:schemeClr val="tx1"/>
                </a:solidFill>
                <a:latin typeface="Calibri"/>
                <a:ea typeface="ＭＳ Ｐゴシック"/>
                <a:cs typeface="Calibri"/>
              </a:rPr>
              <a:t>, </a:t>
            </a:r>
            <a:r>
              <a:rPr lang="en-US" sz="1600" dirty="0" err="1">
                <a:solidFill>
                  <a:schemeClr val="tx1"/>
                </a:solidFill>
                <a:latin typeface="Calibri"/>
                <a:ea typeface="ＭＳ Ｐゴシック"/>
                <a:cs typeface="Calibri"/>
              </a:rPr>
              <a:t>maryclare@mru.org</a:t>
            </a:r>
            <a:endParaRPr lang="en-US" sz="1600" dirty="0">
              <a:ln w="11430"/>
              <a:solidFill>
                <a:schemeClr val="tx1"/>
              </a:solidFill>
              <a:effectLst>
                <a:outerShdw blurRad="80000" dist="40000" dir="5040000" algn="tl">
                  <a:srgbClr val="000000">
                    <a:alpha val="0"/>
                  </a:srgbClr>
                </a:outerShdw>
              </a:effectLst>
              <a:ea typeface="+mj-ea"/>
              <a:cs typeface="Calibri"/>
            </a:endParaRPr>
          </a:p>
        </p:txBody>
      </p:sp>
      <p:pic>
        <p:nvPicPr>
          <p:cNvPr id="3" name="Content Placeholder 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15A78C7F-AC88-584F-B49A-20EB706AFC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" r="1321" b="5093"/>
          <a:stretch/>
        </p:blipFill>
        <p:spPr bwMode="auto">
          <a:xfrm>
            <a:off x="117231" y="5626100"/>
            <a:ext cx="2497016" cy="891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6CE298-4B22-8B45-BCC3-E714912D2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05508" y="961292"/>
            <a:ext cx="9249508" cy="1143000"/>
          </a:xfrm>
        </p:spPr>
        <p:txBody>
          <a:bodyPr/>
          <a:lstStyle/>
          <a:p>
            <a:r>
              <a:rPr lang="en-US" sz="6000" b="0" dirty="0">
                <a:effectLst/>
              </a:rPr>
              <a:t>Meet the Female Pioneers</a:t>
            </a:r>
            <a:endParaRPr lang="en-US" sz="6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A12B0C-1E00-B24A-A83F-828DECB72C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Mae Jemison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Serena Williams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Indra Nooyi</a:t>
            </a:r>
          </a:p>
          <a:p>
            <a:endParaRPr lang="en-US" dirty="0"/>
          </a:p>
        </p:txBody>
      </p:sp>
      <p:pic>
        <p:nvPicPr>
          <p:cNvPr id="7" name="Picture 6" descr="A group of people wearing clothing&#10;&#10;Description automatically generated with medium confidence">
            <a:extLst>
              <a:ext uri="{FF2B5EF4-FFF2-40B4-BE49-F238E27FC236}">
                <a16:creationId xmlns:a16="http://schemas.microsoft.com/office/drawing/2014/main" id="{8EACC5F6-C269-B941-B009-A8162B2D66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539" y="2104292"/>
            <a:ext cx="5367215" cy="358467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C86B739-B700-5E4C-B917-0CBAA160C10C}"/>
              </a:ext>
            </a:extLst>
          </p:cNvPr>
          <p:cNvSpPr txBox="1"/>
          <p:nvPr/>
        </p:nvSpPr>
        <p:spPr>
          <a:xfrm>
            <a:off x="3448539" y="5746669"/>
            <a:ext cx="462475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0" i="0" u="none" strike="noStrike" dirty="0">
                <a:solidFill>
                  <a:srgbClr val="000000"/>
                </a:solidFill>
                <a:effectLst/>
                <a:latin typeface="Source Code Pro" panose="020B0509030403020204" pitchFamily="49" charset="0"/>
              </a:rPr>
              <a:t>Image credit: Mary </a:t>
            </a:r>
            <a:r>
              <a:rPr lang="en-US" sz="800" b="0" i="0" u="none" strike="noStrike" dirty="0" err="1">
                <a:solidFill>
                  <a:srgbClr val="000000"/>
                </a:solidFill>
                <a:effectLst/>
                <a:latin typeface="Source Code Pro" panose="020B0509030403020204" pitchFamily="49" charset="0"/>
              </a:rPr>
              <a:t>Nhin</a:t>
            </a:r>
            <a:r>
              <a:rPr lang="en-US" sz="800" b="0" i="0" u="none" strike="noStrike" dirty="0">
                <a:solidFill>
                  <a:srgbClr val="000000"/>
                </a:solidFill>
                <a:effectLst/>
                <a:latin typeface="Source Code Pro" panose="020B0509030403020204" pitchFamily="49" charset="0"/>
              </a:rPr>
              <a:t> &amp; </a:t>
            </a:r>
            <a:r>
              <a:rPr lang="en-US" sz="800" b="0" i="0" u="none" strike="noStrike" dirty="0" err="1">
                <a:solidFill>
                  <a:srgbClr val="000000"/>
                </a:solidFill>
                <a:effectLst/>
                <a:latin typeface="Source Code Pro" panose="020B0509030403020204" pitchFamily="49" charset="0"/>
              </a:rPr>
              <a:t>Yuliia</a:t>
            </a:r>
            <a:r>
              <a:rPr lang="en-US" sz="800" b="0" i="0" u="none" strike="noStrike" dirty="0">
                <a:solidFill>
                  <a:srgbClr val="000000"/>
                </a:solidFill>
                <a:effectLst/>
                <a:latin typeface="Source Code Pro" panose="020B0509030403020204" pitchFamily="49" charset="0"/>
              </a:rPr>
              <a:t> </a:t>
            </a:r>
            <a:r>
              <a:rPr lang="en-US" sz="800" b="0" i="0" u="none" strike="noStrike" dirty="0" err="1">
                <a:solidFill>
                  <a:srgbClr val="000000"/>
                </a:solidFill>
                <a:effectLst/>
                <a:latin typeface="Source Code Pro" panose="020B0509030403020204" pitchFamily="49" charset="0"/>
              </a:rPr>
              <a:t>Zolotova</a:t>
            </a:r>
            <a:endParaRPr lang="en-US" dirty="0"/>
          </a:p>
        </p:txBody>
      </p:sp>
      <p:pic>
        <p:nvPicPr>
          <p:cNvPr id="15" name="Content Placeholder 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6EA4E1F9-2471-ED40-A1E5-A4992A3309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" r="1321" b="5093"/>
          <a:stretch/>
        </p:blipFill>
        <p:spPr bwMode="auto">
          <a:xfrm>
            <a:off x="117231" y="5938667"/>
            <a:ext cx="2497016" cy="891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0432981"/>
      </p:ext>
    </p:extLst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9AAA6-F6E6-124F-BD40-480147280D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66799"/>
            <a:ext cx="8229600" cy="1143000"/>
          </a:xfrm>
        </p:spPr>
        <p:txBody>
          <a:bodyPr/>
          <a:lstStyle/>
          <a:p>
            <a:r>
              <a:rPr lang="en" sz="4000" dirty="0"/>
              <a:t>Female Pioneers, Economics, and Your Students</a:t>
            </a:r>
            <a:endParaRPr lang="en-US" sz="4000" dirty="0"/>
          </a:p>
        </p:txBody>
      </p:sp>
      <p:pic>
        <p:nvPicPr>
          <p:cNvPr id="5" name="Content Placeholder 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256C36DF-1AFF-134D-B8FF-03F6E1DEE2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" r="1321" b="5093"/>
          <a:stretch/>
        </p:blipFill>
        <p:spPr>
          <a:xfrm>
            <a:off x="234462" y="5791201"/>
            <a:ext cx="2497016" cy="891931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EDEF36A-04F9-944A-87AB-7F1669131F38}"/>
              </a:ext>
            </a:extLst>
          </p:cNvPr>
          <p:cNvSpPr txBox="1"/>
          <p:nvPr/>
        </p:nvSpPr>
        <p:spPr>
          <a:xfrm>
            <a:off x="750277" y="2363730"/>
            <a:ext cx="7936523" cy="30212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2800" dirty="0">
                <a:latin typeface="+mn-lt"/>
              </a:rPr>
              <a:t>These female pioneers used economics concepts as they rose to greatness</a:t>
            </a:r>
          </a:p>
          <a:p>
            <a:pPr marL="0" indent="0">
              <a:lnSpc>
                <a:spcPct val="150000"/>
              </a:lnSpc>
              <a:spcBef>
                <a:spcPts val="1600"/>
              </a:spcBef>
              <a:buNone/>
            </a:pPr>
            <a:r>
              <a:rPr lang="en-US" sz="2800" dirty="0">
                <a:latin typeface="+mn-lt"/>
              </a:rPr>
              <a:t>Your students use economic concepts all the time</a:t>
            </a:r>
          </a:p>
          <a:p>
            <a:pPr marL="0" indent="0">
              <a:lnSpc>
                <a:spcPct val="150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en-US" sz="2800" dirty="0">
                <a:latin typeface="+mn-lt"/>
              </a:rPr>
              <a:t>Everyone uses economics! </a:t>
            </a:r>
          </a:p>
        </p:txBody>
      </p:sp>
    </p:spTree>
    <p:extLst>
      <p:ext uri="{BB962C8B-B14F-4D97-AF65-F5344CB8AC3E}">
        <p14:creationId xmlns:p14="http://schemas.microsoft.com/office/powerpoint/2010/main" val="3558495473"/>
      </p:ext>
    </p:extLst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265;p48">
            <a:extLst>
              <a:ext uri="{FF2B5EF4-FFF2-40B4-BE49-F238E27FC236}">
                <a16:creationId xmlns:a16="http://schemas.microsoft.com/office/drawing/2014/main" id="{825EC3BF-D122-0444-ADC9-AA1A85922E86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586476" y="1638900"/>
            <a:ext cx="1699875" cy="376847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267;p48">
            <a:extLst>
              <a:ext uri="{FF2B5EF4-FFF2-40B4-BE49-F238E27FC236}">
                <a16:creationId xmlns:a16="http://schemas.microsoft.com/office/drawing/2014/main" id="{07C910C5-5656-E244-8D9B-767F492B1389}"/>
              </a:ext>
            </a:extLst>
          </p:cNvPr>
          <p:cNvSpPr txBox="1"/>
          <p:nvPr/>
        </p:nvSpPr>
        <p:spPr>
          <a:xfrm>
            <a:off x="4346594" y="2790976"/>
            <a:ext cx="1107300" cy="100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5300" dirty="0">
                <a:latin typeface="Source Code Pro"/>
                <a:ea typeface="Source Code Pro"/>
                <a:cs typeface="Source Code Pro"/>
                <a:sym typeface="Source Code Pro"/>
              </a:rPr>
              <a:t>+</a:t>
            </a:r>
            <a:endParaRPr sz="5300" dirty="0"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A73A86-7E68-FE4B-B27D-D16D7E210721}"/>
              </a:ext>
            </a:extLst>
          </p:cNvPr>
          <p:cNvSpPr txBox="1"/>
          <p:nvPr/>
        </p:nvSpPr>
        <p:spPr>
          <a:xfrm>
            <a:off x="334537" y="2999918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latin typeface="+mj-lt"/>
                <a:ea typeface="Source Code Pro"/>
                <a:cs typeface="Source Code Pro"/>
                <a:sym typeface="Source Code Pro"/>
              </a:rPr>
              <a:t>Opportunity Cost </a:t>
            </a:r>
          </a:p>
        </p:txBody>
      </p:sp>
      <p:pic>
        <p:nvPicPr>
          <p:cNvPr id="8" name="Content Placeholder 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3241D2F9-C570-BE43-8A06-8AA97752F4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" r="1321" b="5093"/>
          <a:stretch/>
        </p:blipFill>
        <p:spPr>
          <a:xfrm>
            <a:off x="234462" y="5791201"/>
            <a:ext cx="2497016" cy="891931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E467A2A-EAC3-0E44-9975-EFC8941C60FB}"/>
              </a:ext>
            </a:extLst>
          </p:cNvPr>
          <p:cNvSpPr txBox="1"/>
          <p:nvPr/>
        </p:nvSpPr>
        <p:spPr>
          <a:xfrm>
            <a:off x="5453894" y="5425314"/>
            <a:ext cx="4572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latin typeface="Source Code Pro"/>
                <a:ea typeface="Source Code Pro"/>
                <a:cs typeface="Source Code Pro"/>
                <a:sym typeface="Source Code Pro"/>
              </a:rPr>
              <a:t>Image credit: Mary </a:t>
            </a:r>
            <a:r>
              <a:rPr lang="en-US" sz="800" dirty="0" err="1">
                <a:latin typeface="Source Code Pro"/>
                <a:ea typeface="Source Code Pro"/>
                <a:cs typeface="Source Code Pro"/>
                <a:sym typeface="Source Code Pro"/>
              </a:rPr>
              <a:t>Nhin</a:t>
            </a:r>
            <a:r>
              <a:rPr lang="en-US" sz="800" dirty="0">
                <a:latin typeface="Source Code Pro"/>
                <a:ea typeface="Source Code Pro"/>
                <a:cs typeface="Source Code Pro"/>
                <a:sym typeface="Source Code Pro"/>
              </a:rPr>
              <a:t> &amp; </a:t>
            </a:r>
            <a:r>
              <a:rPr lang="en-US" sz="800" dirty="0" err="1">
                <a:latin typeface="Source Code Pro"/>
                <a:ea typeface="Source Code Pro"/>
                <a:cs typeface="Source Code Pro"/>
                <a:sym typeface="Source Code Pro"/>
              </a:rPr>
              <a:t>Yuliia</a:t>
            </a:r>
            <a:r>
              <a:rPr lang="en-US" sz="800" dirty="0">
                <a:latin typeface="Source Code Pro"/>
                <a:ea typeface="Source Code Pro"/>
                <a:cs typeface="Source Code Pro"/>
                <a:sym typeface="Source Code Pro"/>
              </a:rPr>
              <a:t> </a:t>
            </a:r>
            <a:r>
              <a:rPr lang="en-US" sz="800" dirty="0" err="1">
                <a:latin typeface="Source Code Pro"/>
                <a:ea typeface="Source Code Pro"/>
                <a:cs typeface="Source Code Pro"/>
                <a:sym typeface="Source Code Pro"/>
              </a:rPr>
              <a:t>Zolotova</a:t>
            </a:r>
            <a:endParaRPr lang="en-US" sz="800" dirty="0"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  <p:extLst>
      <p:ext uri="{BB962C8B-B14F-4D97-AF65-F5344CB8AC3E}">
        <p14:creationId xmlns:p14="http://schemas.microsoft.com/office/powerpoint/2010/main" val="3438901903"/>
      </p:ext>
    </p:extLst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97D7A2-A162-6F40-A68C-756DDDA819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dirty="0"/>
              <a:t>Mae Jemison</a:t>
            </a:r>
            <a:endParaRPr lang="en-US" dirty="0"/>
          </a:p>
        </p:txBody>
      </p:sp>
      <p:sp>
        <p:nvSpPr>
          <p:cNvPr id="4" name="Google Shape;274;p49">
            <a:extLst>
              <a:ext uri="{FF2B5EF4-FFF2-40B4-BE49-F238E27FC236}">
                <a16:creationId xmlns:a16="http://schemas.microsoft.com/office/drawing/2014/main" id="{C518808B-92E0-744B-A241-4E68DD82F0E4}"/>
              </a:ext>
            </a:extLst>
          </p:cNvPr>
          <p:cNvSpPr txBox="1">
            <a:spLocks/>
          </p:cNvSpPr>
          <p:nvPr/>
        </p:nvSpPr>
        <p:spPr bwMode="auto">
          <a:xfrm>
            <a:off x="311700" y="1804103"/>
            <a:ext cx="8520600" cy="4287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spcFirstLastPara="1" vert="horz" wrap="square" lIns="91425" tIns="91425" rIns="91425" bIns="91425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fontAlgn="base">
              <a:spcBef>
                <a:spcPts val="0"/>
              </a:spcBef>
              <a:spcAft>
                <a:spcPts val="1800"/>
              </a:spcAft>
              <a:buFont typeface="Arial" pitchFamily="-108" charset="0"/>
              <a:buChar char="•"/>
              <a:defRPr sz="2800" b="0" i="0" kern="1200">
                <a:solidFill>
                  <a:schemeClr val="tx1"/>
                </a:solidFill>
                <a:latin typeface="Calibri Light" panose="020F0302020204030204" pitchFamily="34" charset="0"/>
                <a:ea typeface="ＭＳ Ｐゴシック" pitchFamily="-108" charset="-128"/>
                <a:cs typeface="Calibri Light" panose="020F0302020204030204" pitchFamily="34" charset="0"/>
              </a:defRPr>
            </a:lvl1pPr>
            <a:lvl2pPr marL="742950" indent="-285750" algn="l" rtl="0" fontAlgn="base">
              <a:spcBef>
                <a:spcPts val="0"/>
              </a:spcBef>
              <a:spcAft>
                <a:spcPts val="1800"/>
              </a:spcAft>
              <a:buFont typeface="Arial" pitchFamily="-108" charset="0"/>
              <a:buChar char="–"/>
              <a:defRPr sz="2800" b="0" i="0" kern="1200">
                <a:solidFill>
                  <a:schemeClr val="tx1"/>
                </a:solidFill>
                <a:latin typeface="Calibri Light" panose="020F0302020204030204" pitchFamily="34" charset="0"/>
                <a:ea typeface="ＭＳ Ｐゴシック" pitchFamily="-108" charset="-128"/>
                <a:cs typeface="Calibri Light" panose="020F0302020204030204" pitchFamily="34" charset="0"/>
              </a:defRPr>
            </a:lvl2pPr>
            <a:lvl3pPr marL="1143000" indent="-228600" algn="l" rtl="0" fontAlgn="base">
              <a:spcBef>
                <a:spcPts val="0"/>
              </a:spcBef>
              <a:spcAft>
                <a:spcPts val="1800"/>
              </a:spcAft>
              <a:buFont typeface="Arial" pitchFamily="-108" charset="0"/>
              <a:buChar char="•"/>
              <a:defRPr sz="2800" b="0" i="0" kern="1200">
                <a:solidFill>
                  <a:schemeClr val="tx1"/>
                </a:solidFill>
                <a:latin typeface="Calibri Light" panose="020F0302020204030204" pitchFamily="34" charset="0"/>
                <a:ea typeface="ＭＳ Ｐゴシック" pitchFamily="-108" charset="-128"/>
                <a:cs typeface="Calibri Light" panose="020F0302020204030204" pitchFamily="34" charset="0"/>
              </a:defRPr>
            </a:lvl3pPr>
            <a:lvl4pPr marL="1600200" indent="-228600" algn="l" rtl="0" fontAlgn="base">
              <a:spcBef>
                <a:spcPts val="0"/>
              </a:spcBef>
              <a:spcAft>
                <a:spcPts val="1800"/>
              </a:spcAft>
              <a:buFont typeface="Arial" pitchFamily="-108" charset="0"/>
              <a:buChar char="–"/>
              <a:defRPr sz="2800" b="0" i="0" kern="1200">
                <a:solidFill>
                  <a:schemeClr val="tx1"/>
                </a:solidFill>
                <a:latin typeface="Calibri Light" panose="020F0302020204030204" pitchFamily="34" charset="0"/>
                <a:ea typeface="ＭＳ Ｐゴシック" pitchFamily="-108" charset="-128"/>
                <a:cs typeface="Calibri Light" panose="020F0302020204030204" pitchFamily="34" charset="0"/>
              </a:defRPr>
            </a:lvl4pPr>
            <a:lvl5pPr marL="2057400" indent="-228600" algn="l" rtl="0" fontAlgn="base">
              <a:spcBef>
                <a:spcPts val="0"/>
              </a:spcBef>
              <a:spcAft>
                <a:spcPts val="1800"/>
              </a:spcAft>
              <a:buFont typeface="Arial" pitchFamily="-108" charset="0"/>
              <a:buChar char="»"/>
              <a:defRPr sz="2800" b="0" i="0" kern="1200">
                <a:solidFill>
                  <a:schemeClr val="tx1"/>
                </a:solidFill>
                <a:latin typeface="Calibri Light" panose="020F0302020204030204" pitchFamily="34" charset="0"/>
                <a:ea typeface="ＭＳ Ｐゴシック" pitchFamily="-108" charset="-128"/>
                <a:cs typeface="Calibri Light" panose="020F030202020403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-108" charset="0"/>
              <a:buNone/>
            </a:pPr>
            <a:r>
              <a:rPr lang="en-US" sz="2000" dirty="0"/>
              <a:t>First African American female to journey to space.</a:t>
            </a:r>
          </a:p>
          <a:p>
            <a:pPr marL="0" indent="0">
              <a:spcBef>
                <a:spcPts val="1600"/>
              </a:spcBef>
              <a:buFont typeface="Arial" pitchFamily="-108" charset="0"/>
              <a:buNone/>
            </a:pPr>
            <a:r>
              <a:rPr lang="en-US" sz="2000" dirty="0"/>
              <a:t>She had many talents and interests, including science, dance, and cheerleading, when she was a young child.</a:t>
            </a:r>
          </a:p>
          <a:p>
            <a:pPr marL="0" indent="0">
              <a:spcBef>
                <a:spcPts val="1600"/>
              </a:spcBef>
              <a:buFont typeface="Arial" pitchFamily="-108" charset="0"/>
              <a:buNone/>
            </a:pPr>
            <a:r>
              <a:rPr lang="en-US" sz="2000" dirty="0"/>
              <a:t>She had always wanted to be an astronaut but felt discouraged and pursued medicine instead after college.</a:t>
            </a:r>
          </a:p>
          <a:p>
            <a:pPr marL="0" indent="0">
              <a:spcBef>
                <a:spcPts val="1600"/>
              </a:spcBef>
              <a:buFont typeface="Arial" pitchFamily="-108" charset="0"/>
              <a:buNone/>
            </a:pPr>
            <a:r>
              <a:rPr lang="en-US" sz="2000" dirty="0"/>
              <a:t>While practicing medicine, she studied engineering at night because she hadn’t totally given up on her dream</a:t>
            </a:r>
          </a:p>
          <a:p>
            <a:pPr marL="0" indent="0">
              <a:spcBef>
                <a:spcPts val="1600"/>
              </a:spcBef>
              <a:buFont typeface="Arial" pitchFamily="-108" charset="0"/>
              <a:buNone/>
            </a:pPr>
            <a:r>
              <a:rPr lang="en-US" sz="2000" dirty="0"/>
              <a:t>She was inspired to apply to NASA when she saw a                                                 female astronaut and an African American astronaut</a:t>
            </a:r>
          </a:p>
          <a:p>
            <a:pPr marL="0" indent="0">
              <a:spcBef>
                <a:spcPts val="1600"/>
              </a:spcBef>
              <a:spcAft>
                <a:spcPts val="1600"/>
              </a:spcAft>
              <a:buFont typeface="Arial" pitchFamily="-108" charset="0"/>
              <a:buNone/>
            </a:pPr>
            <a:endParaRPr lang="en-US" dirty="0"/>
          </a:p>
        </p:txBody>
      </p:sp>
      <p:pic>
        <p:nvPicPr>
          <p:cNvPr id="5" name="Content Placeholder 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24DE7F0F-CDD2-0A48-98E8-498363428B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" r="1321" b="5093"/>
          <a:stretch/>
        </p:blipFill>
        <p:spPr>
          <a:xfrm>
            <a:off x="6189784" y="5838093"/>
            <a:ext cx="2497016" cy="891931"/>
          </a:xfrm>
        </p:spPr>
      </p:pic>
    </p:spTree>
    <p:extLst>
      <p:ext uri="{BB962C8B-B14F-4D97-AF65-F5344CB8AC3E}">
        <p14:creationId xmlns:p14="http://schemas.microsoft.com/office/powerpoint/2010/main" val="4158933312"/>
      </p:ext>
    </p:extLst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50ABB2-B20C-B245-83E5-8DF5E85237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Mae Jemison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D7CB6D-5CA7-F54B-B89F-1F414AF9CF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When she chose to study medicine, what did she have to give up? What was her opportunity cost of studying medicine?</a:t>
            </a:r>
          </a:p>
          <a:p>
            <a:r>
              <a:rPr lang="en-US" dirty="0"/>
              <a:t>What are some things Mae Jemison might have had to give up in order to study engineering at night?</a:t>
            </a:r>
          </a:p>
          <a:p>
            <a:r>
              <a:rPr lang="en-US" dirty="0"/>
              <a:t>What was Mae’s scarce resource?</a:t>
            </a:r>
          </a:p>
          <a:p>
            <a:pPr marL="0" indent="0">
              <a:buNone/>
            </a:pPr>
            <a:r>
              <a:rPr lang="en-US" dirty="0"/>
              <a:t>Link to more questions </a:t>
            </a:r>
            <a:r>
              <a:rPr lang="en-US" dirty="0">
                <a:hlinkClick r:id="rId2"/>
              </a:rPr>
              <a:t>here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2492212"/>
      </p:ext>
    </p:extLst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36A0A-0902-B24E-86DF-8F6F23EA7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dirty="0"/>
              <a:t>Putting it Into Practice</a:t>
            </a:r>
            <a:endParaRPr lang="en-US" dirty="0"/>
          </a:p>
        </p:txBody>
      </p:sp>
      <p:sp>
        <p:nvSpPr>
          <p:cNvPr id="4" name="Google Shape;280;p50">
            <a:extLst>
              <a:ext uri="{FF2B5EF4-FFF2-40B4-BE49-F238E27FC236}">
                <a16:creationId xmlns:a16="http://schemas.microsoft.com/office/drawing/2014/main" id="{D48BFE3C-DA67-A64E-AA4F-099BE8A6F647}"/>
              </a:ext>
            </a:extLst>
          </p:cNvPr>
          <p:cNvSpPr txBox="1">
            <a:spLocks/>
          </p:cNvSpPr>
          <p:nvPr/>
        </p:nvSpPr>
        <p:spPr bwMode="auto">
          <a:xfrm>
            <a:off x="311700" y="2326075"/>
            <a:ext cx="8520600" cy="309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spcFirstLastPara="1" vert="horz" wrap="square" lIns="91425" tIns="91425" rIns="91425" bIns="91425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fontAlgn="base">
              <a:spcBef>
                <a:spcPts val="0"/>
              </a:spcBef>
              <a:spcAft>
                <a:spcPts val="1800"/>
              </a:spcAft>
              <a:buFont typeface="Arial" pitchFamily="-108" charset="0"/>
              <a:buChar char="•"/>
              <a:defRPr sz="2800" b="0" i="0" kern="1200">
                <a:solidFill>
                  <a:schemeClr val="tx1"/>
                </a:solidFill>
                <a:latin typeface="Calibri Light" panose="020F0302020204030204" pitchFamily="34" charset="0"/>
                <a:ea typeface="ＭＳ Ｐゴシック" pitchFamily="-108" charset="-128"/>
                <a:cs typeface="Calibri Light" panose="020F0302020204030204" pitchFamily="34" charset="0"/>
              </a:defRPr>
            </a:lvl1pPr>
            <a:lvl2pPr marL="742950" indent="-285750" algn="l" rtl="0" fontAlgn="base">
              <a:spcBef>
                <a:spcPts val="0"/>
              </a:spcBef>
              <a:spcAft>
                <a:spcPts val="1800"/>
              </a:spcAft>
              <a:buFont typeface="Arial" pitchFamily="-108" charset="0"/>
              <a:buChar char="–"/>
              <a:defRPr sz="2800" b="0" i="0" kern="1200">
                <a:solidFill>
                  <a:schemeClr val="tx1"/>
                </a:solidFill>
                <a:latin typeface="Calibri Light" panose="020F0302020204030204" pitchFamily="34" charset="0"/>
                <a:ea typeface="ＭＳ Ｐゴシック" pitchFamily="-108" charset="-128"/>
                <a:cs typeface="Calibri Light" panose="020F0302020204030204" pitchFamily="34" charset="0"/>
              </a:defRPr>
            </a:lvl2pPr>
            <a:lvl3pPr marL="1143000" indent="-228600" algn="l" rtl="0" fontAlgn="base">
              <a:spcBef>
                <a:spcPts val="0"/>
              </a:spcBef>
              <a:spcAft>
                <a:spcPts val="1800"/>
              </a:spcAft>
              <a:buFont typeface="Arial" pitchFamily="-108" charset="0"/>
              <a:buChar char="•"/>
              <a:defRPr sz="2800" b="0" i="0" kern="1200">
                <a:solidFill>
                  <a:schemeClr val="tx1"/>
                </a:solidFill>
                <a:latin typeface="Calibri Light" panose="020F0302020204030204" pitchFamily="34" charset="0"/>
                <a:ea typeface="ＭＳ Ｐゴシック" pitchFamily="-108" charset="-128"/>
                <a:cs typeface="Calibri Light" panose="020F0302020204030204" pitchFamily="34" charset="0"/>
              </a:defRPr>
            </a:lvl3pPr>
            <a:lvl4pPr marL="1600200" indent="-228600" algn="l" rtl="0" fontAlgn="base">
              <a:spcBef>
                <a:spcPts val="0"/>
              </a:spcBef>
              <a:spcAft>
                <a:spcPts val="1800"/>
              </a:spcAft>
              <a:buFont typeface="Arial" pitchFamily="-108" charset="0"/>
              <a:buChar char="–"/>
              <a:defRPr sz="2800" b="0" i="0" kern="1200">
                <a:solidFill>
                  <a:schemeClr val="tx1"/>
                </a:solidFill>
                <a:latin typeface="Calibri Light" panose="020F0302020204030204" pitchFamily="34" charset="0"/>
                <a:ea typeface="ＭＳ Ｐゴシック" pitchFamily="-108" charset="-128"/>
                <a:cs typeface="Calibri Light" panose="020F0302020204030204" pitchFamily="34" charset="0"/>
              </a:defRPr>
            </a:lvl4pPr>
            <a:lvl5pPr marL="2057400" indent="-228600" algn="l" rtl="0" fontAlgn="base">
              <a:spcBef>
                <a:spcPts val="0"/>
              </a:spcBef>
              <a:spcAft>
                <a:spcPts val="1800"/>
              </a:spcAft>
              <a:buFont typeface="Arial" pitchFamily="-108" charset="0"/>
              <a:buChar char="»"/>
              <a:defRPr sz="2800" b="0" i="0" kern="1200">
                <a:solidFill>
                  <a:schemeClr val="tx1"/>
                </a:solidFill>
                <a:latin typeface="Calibri Light" panose="020F0302020204030204" pitchFamily="34" charset="0"/>
                <a:ea typeface="ＭＳ Ｐゴシック" pitchFamily="-108" charset="-128"/>
                <a:cs typeface="Calibri Light" panose="020F030202020403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-108" charset="0"/>
              <a:buNone/>
            </a:pPr>
            <a:r>
              <a:rPr lang="en-US" dirty="0"/>
              <a:t>Example of how to engage students in an exercise demonstrating Opportunity Cost related to Mae Jemison:</a:t>
            </a:r>
          </a:p>
          <a:p>
            <a:pPr marL="0" indent="0" algn="ctr">
              <a:spcBef>
                <a:spcPts val="1600"/>
              </a:spcBef>
              <a:buFont typeface="Arial" pitchFamily="-108" charset="0"/>
              <a:buNone/>
            </a:pPr>
            <a:r>
              <a:rPr lang="en-US" u="sng" dirty="0">
                <a:solidFill>
                  <a:schemeClr val="hlink"/>
                </a:solidFill>
                <a:hlinkClick r:id="rId2"/>
              </a:rPr>
              <a:t>Opportunity Cost Activity - Mae Jemison</a:t>
            </a:r>
            <a:endParaRPr lang="en-US" dirty="0"/>
          </a:p>
          <a:p>
            <a:pPr marL="0" indent="0" algn="ctr">
              <a:spcBef>
                <a:spcPts val="1600"/>
              </a:spcBef>
              <a:spcAft>
                <a:spcPts val="1600"/>
              </a:spcAft>
              <a:buFont typeface="Arial" pitchFamily="-108" charset="0"/>
              <a:buNone/>
            </a:pPr>
            <a:r>
              <a:rPr lang="en-US" dirty="0"/>
              <a:t>Share in the chat how you might engage your students to identify Opportunity Cost.</a:t>
            </a:r>
          </a:p>
        </p:txBody>
      </p:sp>
      <p:pic>
        <p:nvPicPr>
          <p:cNvPr id="5" name="Content Placeholder 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0F2EB712-5BB8-6843-A0FB-536583FF7D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" r="1321" b="5093"/>
          <a:stretch/>
        </p:blipFill>
        <p:spPr>
          <a:xfrm>
            <a:off x="187569" y="5838093"/>
            <a:ext cx="2497016" cy="891931"/>
          </a:xfrm>
        </p:spPr>
      </p:pic>
    </p:spTree>
    <p:extLst>
      <p:ext uri="{BB962C8B-B14F-4D97-AF65-F5344CB8AC3E}">
        <p14:creationId xmlns:p14="http://schemas.microsoft.com/office/powerpoint/2010/main" val="2669257777"/>
      </p:ext>
    </p:extLst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85;p51">
            <a:extLst>
              <a:ext uri="{FF2B5EF4-FFF2-40B4-BE49-F238E27FC236}">
                <a16:creationId xmlns:a16="http://schemas.microsoft.com/office/drawing/2014/main" id="{6ACAC4DA-088A-9B47-8387-DA59DE20351F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57200" y="2377440"/>
            <a:ext cx="8229600" cy="1508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300" b="1" u="sng" dirty="0">
                <a:solidFill>
                  <a:schemeClr val="hlink"/>
                </a:solidFill>
                <a:hlinkClick r:id="rId2"/>
              </a:rPr>
              <a:t>Female Pioneers in Economics JamBoard</a:t>
            </a:r>
            <a:endParaRPr sz="5100" b="1" dirty="0"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5" name="Content Placeholder 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2F780E23-3FB9-3047-9500-5BD3149673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" r="1321" b="5093"/>
          <a:stretch/>
        </p:blipFill>
        <p:spPr bwMode="auto">
          <a:xfrm>
            <a:off x="175845" y="5826370"/>
            <a:ext cx="2497016" cy="891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72667929"/>
      </p:ext>
    </p:extLst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67;p48">
            <a:extLst>
              <a:ext uri="{FF2B5EF4-FFF2-40B4-BE49-F238E27FC236}">
                <a16:creationId xmlns:a16="http://schemas.microsoft.com/office/drawing/2014/main" id="{07C910C5-5656-E244-8D9B-767F492B1389}"/>
              </a:ext>
            </a:extLst>
          </p:cNvPr>
          <p:cNvSpPr txBox="1"/>
          <p:nvPr/>
        </p:nvSpPr>
        <p:spPr>
          <a:xfrm>
            <a:off x="4018350" y="2837868"/>
            <a:ext cx="1107300" cy="100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5300" dirty="0">
                <a:latin typeface="Source Code Pro"/>
                <a:ea typeface="Source Code Pro"/>
                <a:cs typeface="Source Code Pro"/>
                <a:sym typeface="Source Code Pro"/>
              </a:rPr>
              <a:t>+</a:t>
            </a:r>
            <a:endParaRPr sz="5300" dirty="0"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A73A86-7E68-FE4B-B27D-D16D7E210721}"/>
              </a:ext>
            </a:extLst>
          </p:cNvPr>
          <p:cNvSpPr txBox="1"/>
          <p:nvPr/>
        </p:nvSpPr>
        <p:spPr>
          <a:xfrm>
            <a:off x="1014476" y="2982724"/>
            <a:ext cx="4572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4000" dirty="0">
                <a:latin typeface="+mj-lt"/>
                <a:ea typeface="Source Code Pro"/>
                <a:cs typeface="Source Code Pro"/>
                <a:sym typeface="Source Code Pro"/>
              </a:rPr>
              <a:t>Incentives</a:t>
            </a:r>
          </a:p>
        </p:txBody>
      </p:sp>
      <p:pic>
        <p:nvPicPr>
          <p:cNvPr id="6" name="Content Placeholder 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4A068042-ACB7-5845-9A02-38DA816562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" r="1321" b="5093"/>
          <a:stretch/>
        </p:blipFill>
        <p:spPr>
          <a:xfrm>
            <a:off x="234462" y="5791201"/>
            <a:ext cx="2497016" cy="891931"/>
          </a:xfrm>
        </p:spPr>
      </p:pic>
      <p:pic>
        <p:nvPicPr>
          <p:cNvPr id="8" name="Google Shape;290;p52">
            <a:extLst>
              <a:ext uri="{FF2B5EF4-FFF2-40B4-BE49-F238E27FC236}">
                <a16:creationId xmlns:a16="http://schemas.microsoft.com/office/drawing/2014/main" id="{5C30353D-CF95-4B4A-911A-F7D9DE3944F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3450" t="2819" r="7753" b="6535"/>
          <a:stretch/>
        </p:blipFill>
        <p:spPr>
          <a:xfrm>
            <a:off x="5422685" y="1899283"/>
            <a:ext cx="2345275" cy="369060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9583F3F-F0C1-EF40-A3F1-9B312E1657E9}"/>
              </a:ext>
            </a:extLst>
          </p:cNvPr>
          <p:cNvSpPr txBox="1"/>
          <p:nvPr/>
        </p:nvSpPr>
        <p:spPr>
          <a:xfrm>
            <a:off x="5407002" y="5612882"/>
            <a:ext cx="4572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latin typeface="Source Code Pro"/>
                <a:ea typeface="Source Code Pro"/>
                <a:cs typeface="Source Code Pro"/>
                <a:sym typeface="Source Code Pro"/>
              </a:rPr>
              <a:t>Image credit: Mary </a:t>
            </a:r>
            <a:r>
              <a:rPr lang="en-US" sz="800" dirty="0" err="1">
                <a:latin typeface="Source Code Pro"/>
                <a:ea typeface="Source Code Pro"/>
                <a:cs typeface="Source Code Pro"/>
                <a:sym typeface="Source Code Pro"/>
              </a:rPr>
              <a:t>Nhin</a:t>
            </a:r>
            <a:r>
              <a:rPr lang="en-US" sz="800" dirty="0">
                <a:latin typeface="Source Code Pro"/>
                <a:ea typeface="Source Code Pro"/>
                <a:cs typeface="Source Code Pro"/>
                <a:sym typeface="Source Code Pro"/>
              </a:rPr>
              <a:t> &amp; </a:t>
            </a:r>
            <a:r>
              <a:rPr lang="en-US" sz="800" dirty="0" err="1">
                <a:latin typeface="Source Code Pro"/>
                <a:ea typeface="Source Code Pro"/>
                <a:cs typeface="Source Code Pro"/>
                <a:sym typeface="Source Code Pro"/>
              </a:rPr>
              <a:t>Yuliia</a:t>
            </a:r>
            <a:r>
              <a:rPr lang="en-US" sz="800" dirty="0">
                <a:latin typeface="Source Code Pro"/>
                <a:ea typeface="Source Code Pro"/>
                <a:cs typeface="Source Code Pro"/>
                <a:sym typeface="Source Code Pro"/>
              </a:rPr>
              <a:t> </a:t>
            </a:r>
            <a:r>
              <a:rPr lang="en-US" sz="800" dirty="0" err="1">
                <a:latin typeface="Source Code Pro"/>
                <a:ea typeface="Source Code Pro"/>
                <a:cs typeface="Source Code Pro"/>
                <a:sym typeface="Source Code Pro"/>
              </a:rPr>
              <a:t>Zolotova</a:t>
            </a:r>
            <a:endParaRPr lang="en-US" sz="800" dirty="0"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  <p:extLst>
      <p:ext uri="{BB962C8B-B14F-4D97-AF65-F5344CB8AC3E}">
        <p14:creationId xmlns:p14="http://schemas.microsoft.com/office/powerpoint/2010/main" val="3273324022"/>
      </p:ext>
    </p:extLst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50FA3A-65B5-5D42-AB12-07E884E196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dirty="0"/>
              <a:t>Serena Williams</a:t>
            </a:r>
            <a:endParaRPr lang="en-US" dirty="0"/>
          </a:p>
        </p:txBody>
      </p:sp>
      <p:sp>
        <p:nvSpPr>
          <p:cNvPr id="5" name="Google Shape;299;p53">
            <a:extLst>
              <a:ext uri="{FF2B5EF4-FFF2-40B4-BE49-F238E27FC236}">
                <a16:creationId xmlns:a16="http://schemas.microsoft.com/office/drawing/2014/main" id="{AEACC0CB-8B23-3A42-88D8-9118D653E378}"/>
              </a:ext>
            </a:extLst>
          </p:cNvPr>
          <p:cNvSpPr txBox="1">
            <a:spLocks/>
          </p:cNvSpPr>
          <p:nvPr/>
        </p:nvSpPr>
        <p:spPr bwMode="auto">
          <a:xfrm>
            <a:off x="281352" y="1642083"/>
            <a:ext cx="8229600" cy="4535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spcFirstLastPara="1" vert="horz" wrap="square" lIns="91425" tIns="91425" rIns="91425" bIns="91425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fontAlgn="base">
              <a:spcBef>
                <a:spcPts val="0"/>
              </a:spcBef>
              <a:spcAft>
                <a:spcPts val="1800"/>
              </a:spcAft>
              <a:buFont typeface="Arial" pitchFamily="-108" charset="0"/>
              <a:buChar char="•"/>
              <a:defRPr sz="2800" b="0" i="0" kern="1200">
                <a:solidFill>
                  <a:schemeClr val="tx1"/>
                </a:solidFill>
                <a:latin typeface="Calibri Light" panose="020F0302020204030204" pitchFamily="34" charset="0"/>
                <a:ea typeface="ＭＳ Ｐゴシック" pitchFamily="-108" charset="-128"/>
                <a:cs typeface="Calibri Light" panose="020F0302020204030204" pitchFamily="34" charset="0"/>
              </a:defRPr>
            </a:lvl1pPr>
            <a:lvl2pPr marL="742950" indent="-285750" algn="l" rtl="0" fontAlgn="base">
              <a:spcBef>
                <a:spcPts val="0"/>
              </a:spcBef>
              <a:spcAft>
                <a:spcPts val="1800"/>
              </a:spcAft>
              <a:buFont typeface="Arial" pitchFamily="-108" charset="0"/>
              <a:buChar char="–"/>
              <a:defRPr sz="2800" b="0" i="0" kern="1200">
                <a:solidFill>
                  <a:schemeClr val="tx1"/>
                </a:solidFill>
                <a:latin typeface="Calibri Light" panose="020F0302020204030204" pitchFamily="34" charset="0"/>
                <a:ea typeface="ＭＳ Ｐゴシック" pitchFamily="-108" charset="-128"/>
                <a:cs typeface="Calibri Light" panose="020F0302020204030204" pitchFamily="34" charset="0"/>
              </a:defRPr>
            </a:lvl2pPr>
            <a:lvl3pPr marL="1143000" indent="-228600" algn="l" rtl="0" fontAlgn="base">
              <a:spcBef>
                <a:spcPts val="0"/>
              </a:spcBef>
              <a:spcAft>
                <a:spcPts val="1800"/>
              </a:spcAft>
              <a:buFont typeface="Arial" pitchFamily="-108" charset="0"/>
              <a:buChar char="•"/>
              <a:defRPr sz="2800" b="0" i="0" kern="1200">
                <a:solidFill>
                  <a:schemeClr val="tx1"/>
                </a:solidFill>
                <a:latin typeface="Calibri Light" panose="020F0302020204030204" pitchFamily="34" charset="0"/>
                <a:ea typeface="ＭＳ Ｐゴシック" pitchFamily="-108" charset="-128"/>
                <a:cs typeface="Calibri Light" panose="020F0302020204030204" pitchFamily="34" charset="0"/>
              </a:defRPr>
            </a:lvl3pPr>
            <a:lvl4pPr marL="1600200" indent="-228600" algn="l" rtl="0" fontAlgn="base">
              <a:spcBef>
                <a:spcPts val="0"/>
              </a:spcBef>
              <a:spcAft>
                <a:spcPts val="1800"/>
              </a:spcAft>
              <a:buFont typeface="Arial" pitchFamily="-108" charset="0"/>
              <a:buChar char="–"/>
              <a:defRPr sz="2800" b="0" i="0" kern="1200">
                <a:solidFill>
                  <a:schemeClr val="tx1"/>
                </a:solidFill>
                <a:latin typeface="Calibri Light" panose="020F0302020204030204" pitchFamily="34" charset="0"/>
                <a:ea typeface="ＭＳ Ｐゴシック" pitchFamily="-108" charset="-128"/>
                <a:cs typeface="Calibri Light" panose="020F0302020204030204" pitchFamily="34" charset="0"/>
              </a:defRPr>
            </a:lvl4pPr>
            <a:lvl5pPr marL="2057400" indent="-228600" algn="l" rtl="0" fontAlgn="base">
              <a:spcBef>
                <a:spcPts val="0"/>
              </a:spcBef>
              <a:spcAft>
                <a:spcPts val="1800"/>
              </a:spcAft>
              <a:buFont typeface="Arial" pitchFamily="-108" charset="0"/>
              <a:buChar char="»"/>
              <a:defRPr sz="2800" b="0" i="0" kern="1200">
                <a:solidFill>
                  <a:schemeClr val="tx1"/>
                </a:solidFill>
                <a:latin typeface="Calibri Light" panose="020F0302020204030204" pitchFamily="34" charset="0"/>
                <a:ea typeface="ＭＳ Ｐゴシック" pitchFamily="-108" charset="-128"/>
                <a:cs typeface="Calibri Light" panose="020F030202020403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-108" charset="0"/>
              <a:buNone/>
            </a:pPr>
            <a:r>
              <a:rPr lang="en-US" sz="2400" dirty="0">
                <a:latin typeface="+mn-lt"/>
              </a:rPr>
              <a:t>One of the greatest athletes of all time.</a:t>
            </a:r>
          </a:p>
          <a:p>
            <a:pPr marL="0" indent="0">
              <a:spcBef>
                <a:spcPts val="1600"/>
              </a:spcBef>
              <a:buFont typeface="Arial" pitchFamily="-108" charset="0"/>
              <a:buNone/>
            </a:pPr>
            <a:r>
              <a:rPr lang="en-US" sz="2400" dirty="0">
                <a:latin typeface="+mn-lt"/>
              </a:rPr>
              <a:t>Her father was surprised by how much professional tennis athletes made and decided to train his children</a:t>
            </a:r>
          </a:p>
          <a:p>
            <a:pPr marL="0" indent="0">
              <a:spcBef>
                <a:spcPts val="1600"/>
              </a:spcBef>
              <a:buFont typeface="Arial" pitchFamily="-108" charset="0"/>
              <a:buNone/>
            </a:pPr>
            <a:r>
              <a:rPr lang="en-US" sz="2400" dirty="0">
                <a:latin typeface="+mn-lt"/>
              </a:rPr>
              <a:t>Her parents hung signs with inspirational quotes all around the tennis court. </a:t>
            </a:r>
          </a:p>
          <a:p>
            <a:pPr marL="0" indent="0">
              <a:spcBef>
                <a:spcPts val="1600"/>
              </a:spcBef>
              <a:buFont typeface="Arial" pitchFamily="-108" charset="0"/>
              <a:buNone/>
            </a:pPr>
            <a:r>
              <a:rPr lang="en-US" sz="2400" dirty="0">
                <a:latin typeface="+mn-lt"/>
              </a:rPr>
              <a:t>Sadly, she faced discrimination when she began playing in tournaments.</a:t>
            </a:r>
          </a:p>
          <a:p>
            <a:pPr marL="0" indent="0">
              <a:spcBef>
                <a:spcPts val="1600"/>
              </a:spcBef>
              <a:buFont typeface="Arial" pitchFamily="-108" charset="0"/>
              <a:buNone/>
            </a:pPr>
            <a:r>
              <a:rPr lang="en-US" sz="2400" dirty="0">
                <a:latin typeface="+mn-lt"/>
              </a:rPr>
              <a:t>She won many trophies before she began to win cash prizes. </a:t>
            </a:r>
          </a:p>
          <a:p>
            <a:pPr marL="0" indent="0">
              <a:spcBef>
                <a:spcPts val="1600"/>
              </a:spcBef>
              <a:buFont typeface="Arial" pitchFamily="-108" charset="0"/>
              <a:buNone/>
            </a:pPr>
            <a:endParaRPr lang="en-US" dirty="0"/>
          </a:p>
          <a:p>
            <a:pPr marL="0" indent="0">
              <a:spcBef>
                <a:spcPts val="1600"/>
              </a:spcBef>
              <a:spcAft>
                <a:spcPts val="1600"/>
              </a:spcAft>
              <a:buFont typeface="Arial" pitchFamily="-108" charset="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0864834"/>
      </p:ext>
    </p:extLst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50FA3A-65B5-5D42-AB12-07E884E196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dirty="0"/>
              <a:t>Serena Williams</a:t>
            </a:r>
            <a:endParaRPr lang="en-US" dirty="0"/>
          </a:p>
        </p:txBody>
      </p:sp>
      <p:sp>
        <p:nvSpPr>
          <p:cNvPr id="5" name="Google Shape;299;p53">
            <a:extLst>
              <a:ext uri="{FF2B5EF4-FFF2-40B4-BE49-F238E27FC236}">
                <a16:creationId xmlns:a16="http://schemas.microsoft.com/office/drawing/2014/main" id="{AEACC0CB-8B23-3A42-88D8-9118D653E378}"/>
              </a:ext>
            </a:extLst>
          </p:cNvPr>
          <p:cNvSpPr txBox="1">
            <a:spLocks/>
          </p:cNvSpPr>
          <p:nvPr/>
        </p:nvSpPr>
        <p:spPr bwMode="auto">
          <a:xfrm>
            <a:off x="281352" y="1642083"/>
            <a:ext cx="8229600" cy="4535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spcFirstLastPara="1" vert="horz" wrap="square" lIns="91425" tIns="91425" rIns="91425" bIns="91425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fontAlgn="base">
              <a:spcBef>
                <a:spcPts val="0"/>
              </a:spcBef>
              <a:spcAft>
                <a:spcPts val="1800"/>
              </a:spcAft>
              <a:buFont typeface="Arial" pitchFamily="-108" charset="0"/>
              <a:buChar char="•"/>
              <a:defRPr sz="2800" b="0" i="0" kern="1200">
                <a:solidFill>
                  <a:schemeClr val="tx1"/>
                </a:solidFill>
                <a:latin typeface="Calibri Light" panose="020F0302020204030204" pitchFamily="34" charset="0"/>
                <a:ea typeface="ＭＳ Ｐゴシック" pitchFamily="-108" charset="-128"/>
                <a:cs typeface="Calibri Light" panose="020F0302020204030204" pitchFamily="34" charset="0"/>
              </a:defRPr>
            </a:lvl1pPr>
            <a:lvl2pPr marL="742950" indent="-285750" algn="l" rtl="0" fontAlgn="base">
              <a:spcBef>
                <a:spcPts val="0"/>
              </a:spcBef>
              <a:spcAft>
                <a:spcPts val="1800"/>
              </a:spcAft>
              <a:buFont typeface="Arial" pitchFamily="-108" charset="0"/>
              <a:buChar char="–"/>
              <a:defRPr sz="2800" b="0" i="0" kern="1200">
                <a:solidFill>
                  <a:schemeClr val="tx1"/>
                </a:solidFill>
                <a:latin typeface="Calibri Light" panose="020F0302020204030204" pitchFamily="34" charset="0"/>
                <a:ea typeface="ＭＳ Ｐゴシック" pitchFamily="-108" charset="-128"/>
                <a:cs typeface="Calibri Light" panose="020F0302020204030204" pitchFamily="34" charset="0"/>
              </a:defRPr>
            </a:lvl2pPr>
            <a:lvl3pPr marL="1143000" indent="-228600" algn="l" rtl="0" fontAlgn="base">
              <a:spcBef>
                <a:spcPts val="0"/>
              </a:spcBef>
              <a:spcAft>
                <a:spcPts val="1800"/>
              </a:spcAft>
              <a:buFont typeface="Arial" pitchFamily="-108" charset="0"/>
              <a:buChar char="•"/>
              <a:defRPr sz="2800" b="0" i="0" kern="1200">
                <a:solidFill>
                  <a:schemeClr val="tx1"/>
                </a:solidFill>
                <a:latin typeface="Calibri Light" panose="020F0302020204030204" pitchFamily="34" charset="0"/>
                <a:ea typeface="ＭＳ Ｐゴシック" pitchFamily="-108" charset="-128"/>
                <a:cs typeface="Calibri Light" panose="020F0302020204030204" pitchFamily="34" charset="0"/>
              </a:defRPr>
            </a:lvl3pPr>
            <a:lvl4pPr marL="1600200" indent="-228600" algn="l" rtl="0" fontAlgn="base">
              <a:spcBef>
                <a:spcPts val="0"/>
              </a:spcBef>
              <a:spcAft>
                <a:spcPts val="1800"/>
              </a:spcAft>
              <a:buFont typeface="Arial" pitchFamily="-108" charset="0"/>
              <a:buChar char="–"/>
              <a:defRPr sz="2800" b="0" i="0" kern="1200">
                <a:solidFill>
                  <a:schemeClr val="tx1"/>
                </a:solidFill>
                <a:latin typeface="Calibri Light" panose="020F0302020204030204" pitchFamily="34" charset="0"/>
                <a:ea typeface="ＭＳ Ｐゴシック" pitchFamily="-108" charset="-128"/>
                <a:cs typeface="Calibri Light" panose="020F0302020204030204" pitchFamily="34" charset="0"/>
              </a:defRPr>
            </a:lvl4pPr>
            <a:lvl5pPr marL="2057400" indent="-228600" algn="l" rtl="0" fontAlgn="base">
              <a:spcBef>
                <a:spcPts val="0"/>
              </a:spcBef>
              <a:spcAft>
                <a:spcPts val="1800"/>
              </a:spcAft>
              <a:buFont typeface="Arial" pitchFamily="-108" charset="0"/>
              <a:buChar char="»"/>
              <a:defRPr sz="2800" b="0" i="0" kern="1200">
                <a:solidFill>
                  <a:schemeClr val="tx1"/>
                </a:solidFill>
                <a:latin typeface="Calibri Light" panose="020F0302020204030204" pitchFamily="34" charset="0"/>
                <a:ea typeface="ＭＳ Ｐゴシック" pitchFamily="-108" charset="-128"/>
                <a:cs typeface="Calibri Light" panose="020F030202020403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What was Serena Williams’ father’s incentive for training her and her sisters to be professional tennis players?</a:t>
            </a:r>
          </a:p>
          <a:p>
            <a:r>
              <a:rPr lang="en-US" dirty="0"/>
              <a:t>What is an example of another positive incentive Serena Williams received to encourage her to excel at tennis? </a:t>
            </a:r>
          </a:p>
          <a:p>
            <a:r>
              <a:rPr lang="en-US" dirty="0"/>
              <a:t>While Serena Williams was playing tennis, what was one negative incentive that might have discouraged her from playing?</a:t>
            </a:r>
          </a:p>
          <a:p>
            <a:pPr marL="0" indent="0">
              <a:buNone/>
            </a:pPr>
            <a:r>
              <a:rPr lang="en-US" dirty="0"/>
              <a:t>More questions at the </a:t>
            </a:r>
            <a:r>
              <a:rPr lang="en-US" dirty="0">
                <a:hlinkClick r:id="rId2"/>
              </a:rPr>
              <a:t>link</a:t>
            </a:r>
            <a:endParaRPr lang="en-US" dirty="0"/>
          </a:p>
          <a:p>
            <a:pPr marL="0" indent="0">
              <a:buFont typeface="Arial" pitchFamily="-108" charset="0"/>
              <a:buNone/>
            </a:pPr>
            <a:r>
              <a:rPr lang="en-US" sz="2400" dirty="0">
                <a:latin typeface="+mn-lt"/>
              </a:rPr>
              <a:t> </a:t>
            </a:r>
          </a:p>
          <a:p>
            <a:pPr marL="0" indent="0">
              <a:spcBef>
                <a:spcPts val="1600"/>
              </a:spcBef>
              <a:buFont typeface="Arial" pitchFamily="-108" charset="0"/>
              <a:buNone/>
            </a:pPr>
            <a:endParaRPr lang="en-US" dirty="0"/>
          </a:p>
          <a:p>
            <a:pPr marL="0" indent="0">
              <a:spcBef>
                <a:spcPts val="1600"/>
              </a:spcBef>
              <a:spcAft>
                <a:spcPts val="1600"/>
              </a:spcAft>
              <a:buFont typeface="Arial" pitchFamily="-108" charset="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2905185"/>
      </p:ext>
    </p:extLst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762421"/>
            <a:ext cx="8229600" cy="1143000"/>
          </a:xfrm>
        </p:spPr>
        <p:txBody>
          <a:bodyPr rtlCol="0"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>
              <a:bevelT w="0" h="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>
              <a:spcAft>
                <a:spcPts val="0"/>
              </a:spcAft>
              <a:defRPr/>
            </a:pPr>
            <a:r>
              <a:rPr lang="en-US" sz="4000" dirty="0">
                <a:latin typeface="Calibri"/>
                <a:ea typeface="ＭＳ Ｐゴシック"/>
                <a:cs typeface="Calibri"/>
              </a:rPr>
              <a:t>EconEdLink Membership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13714B-F9E8-8C44-9AF8-383F3F244D95}"/>
              </a:ext>
            </a:extLst>
          </p:cNvPr>
          <p:cNvSpPr txBox="1"/>
          <p:nvPr/>
        </p:nvSpPr>
        <p:spPr>
          <a:xfrm>
            <a:off x="511628" y="1718752"/>
            <a:ext cx="8175171" cy="424731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dirty="0">
                <a:latin typeface="Arial"/>
                <a:ea typeface="ＭＳ Ｐゴシック"/>
                <a:cs typeface="Arial"/>
              </a:rPr>
              <a:t>You can now access CEE’s professional development webinars directly on EconEdLink.org! To receive these new professional development benefits, </a:t>
            </a:r>
            <a:r>
              <a:rPr lang="en-US" b="1" dirty="0">
                <a:latin typeface="Arial"/>
                <a:ea typeface="ＭＳ Ｐゴシック"/>
                <a:cs typeface="Arial"/>
              </a:rPr>
              <a:t>become an EconEdLink </a:t>
            </a:r>
            <a:r>
              <a:rPr lang="en-US" b="1" dirty="0">
                <a:latin typeface="Arial"/>
                <a:ea typeface="ＭＳ Ｐゴシック"/>
                <a:cs typeface="Arial"/>
                <a:hlinkClick r:id="rId3"/>
              </a:rPr>
              <a:t>member</a:t>
            </a:r>
            <a:r>
              <a:rPr lang="en-US" dirty="0">
                <a:latin typeface="Arial"/>
                <a:ea typeface="ＭＳ Ｐゴシック"/>
                <a:cs typeface="Arial"/>
              </a:rPr>
              <a:t>. As a member, you will now be able to: </a:t>
            </a:r>
            <a:endParaRPr lang="en-US" dirty="0"/>
          </a:p>
          <a:p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Arial"/>
                <a:ea typeface="ＭＳ Ｐゴシック"/>
                <a:cs typeface="Arial"/>
              </a:rPr>
              <a:t>Automatically receive a professional development certificate via e-mail within 24 hours after viewing any webinar for a minimum of 45 minutes</a:t>
            </a: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Arial"/>
                <a:ea typeface="ＭＳ Ｐゴシック"/>
                <a:cs typeface="Arial"/>
              </a:rPr>
              <a:t>Register for upcoming webinars with a simple one-click process </a:t>
            </a: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Arial"/>
                <a:ea typeface="ＭＳ Ｐゴシック"/>
                <a:cs typeface="Arial"/>
              </a:rPr>
              <a:t>Easily download presentations, lesson plan materials and activities for each webinar </a:t>
            </a: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Arial"/>
                <a:ea typeface="ＭＳ Ｐゴシック"/>
                <a:cs typeface="Arial"/>
              </a:rPr>
              <a:t>Search and view all webinars at your convenience </a:t>
            </a: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Arial"/>
                <a:ea typeface="ＭＳ Ｐゴシック"/>
                <a:cs typeface="Arial"/>
              </a:rPr>
              <a:t>Save webinars to your EconEdLink dashboard for easy access to the event</a:t>
            </a:r>
            <a:endParaRPr lang="en-US" dirty="0"/>
          </a:p>
          <a:p>
            <a:endParaRPr lang="en-US" dirty="0">
              <a:latin typeface="Arial"/>
              <a:ea typeface="ＭＳ Ｐゴシック"/>
              <a:cs typeface="Arial"/>
            </a:endParaRPr>
          </a:p>
          <a:p>
            <a:pPr algn="ctr"/>
            <a:r>
              <a:rPr lang="en-US" dirty="0">
                <a:latin typeface="Arial"/>
                <a:ea typeface="ＭＳ Ｐゴシック"/>
                <a:cs typeface="Arial"/>
              </a:rPr>
              <a:t>You may access our new </a:t>
            </a:r>
            <a:r>
              <a:rPr lang="en-US" b="1" dirty="0">
                <a:latin typeface="Arial"/>
                <a:ea typeface="ＭＳ Ｐゴシック"/>
                <a:cs typeface="Arial"/>
              </a:rPr>
              <a:t>Professional Development</a:t>
            </a:r>
            <a:r>
              <a:rPr lang="en-US" dirty="0">
                <a:latin typeface="Arial"/>
                <a:ea typeface="ＭＳ Ｐゴシック"/>
                <a:cs typeface="Arial"/>
              </a:rPr>
              <a:t> page </a:t>
            </a:r>
            <a:r>
              <a:rPr lang="en-US" dirty="0">
                <a:latin typeface="Arial"/>
                <a:ea typeface="ＭＳ Ｐゴシック"/>
                <a:cs typeface="Arial"/>
                <a:hlinkClick r:id="rId4"/>
              </a:rPr>
              <a:t>here</a:t>
            </a:r>
            <a:endParaRPr lang="en-US" dirty="0">
              <a:latin typeface="Arial"/>
              <a:ea typeface="ＭＳ Ｐゴシック"/>
              <a:cs typeface="Arial"/>
            </a:endParaRPr>
          </a:p>
          <a:p>
            <a:endParaRPr lang="en-US" dirty="0">
              <a:latin typeface="Arial"/>
              <a:ea typeface="ＭＳ Ｐゴシック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96024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1DEB76-C670-BF4C-82B1-23F7F9781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dirty="0"/>
              <a:t>Putting it Into Practice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BBAD31-05BD-A843-AA66-AE01E9736F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052125"/>
            <a:ext cx="8229600" cy="3779520"/>
          </a:xfrm>
        </p:spPr>
        <p:txBody>
          <a:bodyPr/>
          <a:lstStyle/>
          <a:p>
            <a:pPr indent="-317500">
              <a:buClr>
                <a:srgbClr val="666666"/>
              </a:buClr>
              <a:buSzPts val="1400"/>
              <a:buAutoNum type="arabicPeriod"/>
            </a:pPr>
            <a:r>
              <a:rPr lang="en-US" sz="1800" dirty="0"/>
              <a:t>Invite students to stand in a circle and join the circle with something safe enough to toss between students.</a:t>
            </a:r>
          </a:p>
          <a:p>
            <a:pPr indent="-317500">
              <a:spcBef>
                <a:spcPts val="1000"/>
              </a:spcBef>
              <a:buClr>
                <a:srgbClr val="666666"/>
              </a:buClr>
              <a:buSzPts val="1400"/>
              <a:buAutoNum type="arabicPeriod"/>
            </a:pPr>
            <a:r>
              <a:rPr lang="en-US" sz="1800" dirty="0"/>
              <a:t>Tell students when the item is caught by someone in the circle, the student identifies one incentive described in Serena Williams’s story and then tosses the ball to a classmate.</a:t>
            </a:r>
          </a:p>
          <a:p>
            <a:pPr indent="-317500">
              <a:spcBef>
                <a:spcPts val="1000"/>
              </a:spcBef>
              <a:buClr>
                <a:srgbClr val="666666"/>
              </a:buClr>
              <a:buSzPts val="1400"/>
              <a:buAutoNum type="arabicPeriod"/>
            </a:pPr>
            <a:r>
              <a:rPr lang="en-US" sz="1800" dirty="0"/>
              <a:t>The student who catches the item names the incentive as either positive or negative and then tosses the item to another classmate.</a:t>
            </a:r>
          </a:p>
          <a:p>
            <a:pPr indent="-317500">
              <a:spcBef>
                <a:spcPts val="1000"/>
              </a:spcBef>
              <a:buClr>
                <a:srgbClr val="666666"/>
              </a:buClr>
              <a:buSzPts val="1400"/>
              <a:buAutoNum type="arabicPeriod"/>
            </a:pPr>
            <a:r>
              <a:rPr lang="en-US" sz="1800" dirty="0"/>
              <a:t>Repeat until all incentives have been identified.</a:t>
            </a:r>
          </a:p>
        </p:txBody>
      </p:sp>
      <p:pic>
        <p:nvPicPr>
          <p:cNvPr id="4" name="Content Placeholder 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0F586EF5-388F-EC4B-B38C-CC2372D227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" r="1321" b="5093"/>
          <a:stretch/>
        </p:blipFill>
        <p:spPr bwMode="auto">
          <a:xfrm>
            <a:off x="175845" y="5826370"/>
            <a:ext cx="2497016" cy="891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8559191"/>
      </p:ext>
    </p:extLst>
  </p:cSld>
  <p:clrMapOvr>
    <a:masterClrMapping/>
  </p:clrMapOvr>
  <p:transition spd="slow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E190B744-09E5-BB4B-A243-1C46A91507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" r="1321" b="5093"/>
          <a:stretch/>
        </p:blipFill>
        <p:spPr bwMode="auto">
          <a:xfrm>
            <a:off x="175845" y="5826370"/>
            <a:ext cx="2497016" cy="891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Google Shape;310;p55">
            <a:extLst>
              <a:ext uri="{FF2B5EF4-FFF2-40B4-BE49-F238E27FC236}">
                <a16:creationId xmlns:a16="http://schemas.microsoft.com/office/drawing/2014/main" id="{6A234256-EE74-CD44-9CA1-A172BC7D782C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57200" y="2377440"/>
            <a:ext cx="8229600" cy="17645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indent="0" algn="ctr">
              <a:spcBef>
                <a:spcPts val="1000"/>
              </a:spcBef>
              <a:spcAft>
                <a:spcPts val="1000"/>
              </a:spcAft>
              <a:buNone/>
            </a:pPr>
            <a:r>
              <a:rPr lang="en" sz="4300" b="1" u="sng" dirty="0">
                <a:solidFill>
                  <a:schemeClr val="hlink"/>
                </a:solidFill>
                <a:hlinkClick r:id="rId3"/>
              </a:rPr>
              <a:t>Female Pioneers in Economics JamBoard</a:t>
            </a:r>
            <a:endParaRPr sz="5100" b="1" dirty="0">
              <a:latin typeface="Oswald"/>
              <a:ea typeface="Oswald"/>
              <a:cs typeface="Oswald"/>
              <a:sym typeface="Oswald"/>
            </a:endParaRPr>
          </a:p>
        </p:txBody>
      </p:sp>
    </p:spTree>
    <p:extLst>
      <p:ext uri="{BB962C8B-B14F-4D97-AF65-F5344CB8AC3E}">
        <p14:creationId xmlns:p14="http://schemas.microsoft.com/office/powerpoint/2010/main" val="1799636047"/>
      </p:ext>
    </p:extLst>
  </p:cSld>
  <p:clrMapOvr>
    <a:masterClrMapping/>
  </p:clrMapOvr>
  <p:transition spd="slow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67;p48">
            <a:extLst>
              <a:ext uri="{FF2B5EF4-FFF2-40B4-BE49-F238E27FC236}">
                <a16:creationId xmlns:a16="http://schemas.microsoft.com/office/drawing/2014/main" id="{07C910C5-5656-E244-8D9B-767F492B1389}"/>
              </a:ext>
            </a:extLst>
          </p:cNvPr>
          <p:cNvSpPr txBox="1"/>
          <p:nvPr/>
        </p:nvSpPr>
        <p:spPr>
          <a:xfrm>
            <a:off x="4346594" y="2837868"/>
            <a:ext cx="1107300" cy="100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5300" dirty="0">
                <a:latin typeface="Source Code Pro"/>
                <a:ea typeface="Source Code Pro"/>
                <a:cs typeface="Source Code Pro"/>
                <a:sym typeface="Source Code Pro"/>
              </a:rPr>
              <a:t>+</a:t>
            </a:r>
            <a:endParaRPr sz="5300" dirty="0"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A73A86-7E68-FE4B-B27D-D16D7E210721}"/>
              </a:ext>
            </a:extLst>
          </p:cNvPr>
          <p:cNvSpPr txBox="1"/>
          <p:nvPr/>
        </p:nvSpPr>
        <p:spPr>
          <a:xfrm>
            <a:off x="334537" y="2999918"/>
            <a:ext cx="4572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4000" dirty="0">
                <a:latin typeface="+mn-lt"/>
                <a:ea typeface="Source Code Pro"/>
                <a:cs typeface="Source Code Pro"/>
                <a:sym typeface="Source Code Pro"/>
              </a:rPr>
              <a:t>Decision-making</a:t>
            </a:r>
          </a:p>
        </p:txBody>
      </p:sp>
      <p:pic>
        <p:nvPicPr>
          <p:cNvPr id="6" name="Content Placeholder 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EBBB573E-6164-4C43-9470-B7FFBA09DE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" r="1321" b="5093"/>
          <a:stretch/>
        </p:blipFill>
        <p:spPr>
          <a:xfrm>
            <a:off x="234462" y="5791201"/>
            <a:ext cx="2497016" cy="891931"/>
          </a:xfrm>
        </p:spPr>
      </p:pic>
      <p:pic>
        <p:nvPicPr>
          <p:cNvPr id="8" name="Google Shape;317;p56">
            <a:extLst>
              <a:ext uri="{FF2B5EF4-FFF2-40B4-BE49-F238E27FC236}">
                <a16:creationId xmlns:a16="http://schemas.microsoft.com/office/drawing/2014/main" id="{018D6DA7-E2ED-9F42-BAC7-69487C5CA94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9049" b="6340"/>
          <a:stretch/>
        </p:blipFill>
        <p:spPr>
          <a:xfrm>
            <a:off x="5802378" y="1940876"/>
            <a:ext cx="1515322" cy="369059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F696D09-B9FF-E84E-A1F4-257DEE0F94FE}"/>
              </a:ext>
            </a:extLst>
          </p:cNvPr>
          <p:cNvSpPr txBox="1"/>
          <p:nvPr/>
        </p:nvSpPr>
        <p:spPr>
          <a:xfrm>
            <a:off x="5829030" y="5624605"/>
            <a:ext cx="4572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latin typeface="Source Code Pro"/>
                <a:ea typeface="Source Code Pro"/>
                <a:cs typeface="Source Code Pro"/>
                <a:sym typeface="Source Code Pro"/>
              </a:rPr>
              <a:t>Image credit: Mary </a:t>
            </a:r>
            <a:r>
              <a:rPr lang="en-US" sz="800" dirty="0" err="1">
                <a:latin typeface="Source Code Pro"/>
                <a:ea typeface="Source Code Pro"/>
                <a:cs typeface="Source Code Pro"/>
                <a:sym typeface="Source Code Pro"/>
              </a:rPr>
              <a:t>Nhin</a:t>
            </a:r>
            <a:r>
              <a:rPr lang="en-US" sz="800" dirty="0">
                <a:latin typeface="Source Code Pro"/>
                <a:ea typeface="Source Code Pro"/>
                <a:cs typeface="Source Code Pro"/>
                <a:sym typeface="Source Code Pro"/>
              </a:rPr>
              <a:t> &amp; </a:t>
            </a:r>
            <a:r>
              <a:rPr lang="en-US" sz="800" dirty="0" err="1">
                <a:latin typeface="Source Code Pro"/>
                <a:ea typeface="Source Code Pro"/>
                <a:cs typeface="Source Code Pro"/>
                <a:sym typeface="Source Code Pro"/>
              </a:rPr>
              <a:t>Yuliia</a:t>
            </a:r>
            <a:r>
              <a:rPr lang="en-US" sz="800" dirty="0">
                <a:latin typeface="Source Code Pro"/>
                <a:ea typeface="Source Code Pro"/>
                <a:cs typeface="Source Code Pro"/>
                <a:sym typeface="Source Code Pro"/>
              </a:rPr>
              <a:t> </a:t>
            </a:r>
            <a:r>
              <a:rPr lang="en-US" sz="800" dirty="0" err="1">
                <a:latin typeface="Source Code Pro"/>
                <a:ea typeface="Source Code Pro"/>
                <a:cs typeface="Source Code Pro"/>
                <a:sym typeface="Source Code Pro"/>
              </a:rPr>
              <a:t>Zolotova</a:t>
            </a:r>
            <a:endParaRPr lang="en-US" sz="800" dirty="0"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  <p:extLst>
      <p:ext uri="{BB962C8B-B14F-4D97-AF65-F5344CB8AC3E}">
        <p14:creationId xmlns:p14="http://schemas.microsoft.com/office/powerpoint/2010/main" val="1206244453"/>
      </p:ext>
    </p:extLst>
  </p:cSld>
  <p:clrMapOvr>
    <a:masterClrMapping/>
  </p:clrMapOvr>
  <p:transition spd="slow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F6B441-5968-2A43-8319-E599D003BF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dirty="0"/>
              <a:t>Indra Nooyi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FCE589-A11A-0E42-B273-778C2D1DEAC3}"/>
              </a:ext>
            </a:extLst>
          </p:cNvPr>
          <p:cNvSpPr txBox="1"/>
          <p:nvPr/>
        </p:nvSpPr>
        <p:spPr>
          <a:xfrm>
            <a:off x="304800" y="1776046"/>
            <a:ext cx="8534400" cy="4585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800" dirty="0">
                <a:latin typeface="+mj-lt"/>
              </a:rPr>
              <a:t>First female CEO of PepsiCo.</a:t>
            </a:r>
          </a:p>
          <a:p>
            <a:pPr marL="0" indent="0">
              <a:spcBef>
                <a:spcPts val="1600"/>
              </a:spcBef>
              <a:buNone/>
            </a:pPr>
            <a:r>
              <a:rPr lang="en-US" sz="2800" dirty="0">
                <a:latin typeface="+mj-lt"/>
              </a:rPr>
              <a:t>She had many interests as a young child, including rock &amp; roll! (She was in a rock band)</a:t>
            </a:r>
          </a:p>
          <a:p>
            <a:pPr marL="0" indent="0">
              <a:spcBef>
                <a:spcPts val="1600"/>
              </a:spcBef>
              <a:buNone/>
            </a:pPr>
            <a:r>
              <a:rPr lang="en-US" sz="2800" dirty="0">
                <a:latin typeface="+mj-lt"/>
              </a:rPr>
              <a:t>She earned degrees in physics, math, and chemistry before focusing on business. </a:t>
            </a:r>
          </a:p>
          <a:p>
            <a:pPr marL="0" indent="0">
              <a:spcBef>
                <a:spcPts val="1600"/>
              </a:spcBef>
              <a:buNone/>
            </a:pPr>
            <a:r>
              <a:rPr lang="en-US" sz="2800" dirty="0">
                <a:latin typeface="+mj-lt"/>
              </a:rPr>
              <a:t>She became the first </a:t>
            </a:r>
            <a:r>
              <a:rPr lang="en-US" sz="2800">
                <a:latin typeface="+mj-lt"/>
              </a:rPr>
              <a:t>female CEO of </a:t>
            </a:r>
            <a:r>
              <a:rPr lang="en-US" sz="2800" dirty="0">
                <a:latin typeface="+mj-lt"/>
              </a:rPr>
              <a:t>PepsiCo and made the decision to pivot to healthier products. Many people disagreed with this decision. Ultimately, she was vindicated.</a:t>
            </a:r>
          </a:p>
        </p:txBody>
      </p:sp>
      <p:pic>
        <p:nvPicPr>
          <p:cNvPr id="6" name="Content Placeholder 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76E75A4A-F755-CA42-9471-ED95E9DD83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" r="1321" b="5093"/>
          <a:stretch/>
        </p:blipFill>
        <p:spPr bwMode="auto">
          <a:xfrm>
            <a:off x="6553199" y="5915951"/>
            <a:ext cx="2497016" cy="891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66208964"/>
      </p:ext>
    </p:extLst>
  </p:cSld>
  <p:clrMapOvr>
    <a:masterClrMapping/>
  </p:clrMapOvr>
  <p:transition spd="slow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F6B441-5968-2A43-8319-E599D003BF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dirty="0"/>
              <a:t>Indra Nooyi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FCE589-A11A-0E42-B273-778C2D1DEAC3}"/>
              </a:ext>
            </a:extLst>
          </p:cNvPr>
          <p:cNvSpPr txBox="1"/>
          <p:nvPr/>
        </p:nvSpPr>
        <p:spPr>
          <a:xfrm>
            <a:off x="304800" y="1776046"/>
            <a:ext cx="8534400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+mn-lt"/>
              </a:rPr>
              <a:t>Once Indra Nooyi became CEO of PepsiCo, what is one decision she made?</a:t>
            </a:r>
          </a:p>
          <a:p>
            <a:endParaRPr lang="en-US" sz="2400" dirty="0">
              <a:latin typeface="+mn-lt"/>
            </a:endParaRPr>
          </a:p>
          <a:p>
            <a:r>
              <a:rPr lang="en-US" sz="2400" dirty="0">
                <a:latin typeface="+mn-lt"/>
              </a:rPr>
              <a:t>What was the benefit of this decision?</a:t>
            </a:r>
          </a:p>
          <a:p>
            <a:endParaRPr lang="en-US" sz="2400" dirty="0">
              <a:latin typeface="+mn-lt"/>
            </a:endParaRPr>
          </a:p>
          <a:p>
            <a:r>
              <a:rPr lang="en-US" sz="2400" dirty="0">
                <a:latin typeface="+mn-lt"/>
              </a:rPr>
              <a:t>What was the cost of this decision?</a:t>
            </a:r>
          </a:p>
          <a:p>
            <a:endParaRPr lang="en-US" sz="2400" dirty="0">
              <a:latin typeface="+mn-lt"/>
            </a:endParaRPr>
          </a:p>
          <a:p>
            <a:r>
              <a:rPr lang="en-US" sz="2400" dirty="0">
                <a:latin typeface="+mn-lt"/>
              </a:rPr>
              <a:t>Did other people agree with her when she made this decision? </a:t>
            </a:r>
          </a:p>
          <a:p>
            <a:endParaRPr lang="en-US" sz="2400" dirty="0">
              <a:latin typeface="+mn-lt"/>
            </a:endParaRPr>
          </a:p>
          <a:p>
            <a:r>
              <a:rPr lang="en-US" sz="2400" dirty="0">
                <a:latin typeface="+mn-lt"/>
              </a:rPr>
              <a:t>The book says that her decision was right. How do you think people judged whether or not her decision was right?</a:t>
            </a:r>
          </a:p>
          <a:p>
            <a:endParaRPr lang="en-US" sz="2400" dirty="0">
              <a:latin typeface="+mn-lt"/>
            </a:endParaRPr>
          </a:p>
          <a:p>
            <a:r>
              <a:rPr lang="en-US" sz="2400" dirty="0">
                <a:latin typeface="+mn-lt"/>
              </a:rPr>
              <a:t>More questions at this </a:t>
            </a:r>
            <a:r>
              <a:rPr lang="en-US" sz="2400" dirty="0">
                <a:latin typeface="+mn-lt"/>
                <a:hlinkClick r:id="rId2"/>
              </a:rPr>
              <a:t>link</a:t>
            </a:r>
            <a:endParaRPr lang="en-US" sz="2400" dirty="0">
              <a:latin typeface="+mn-lt"/>
            </a:endParaRPr>
          </a:p>
          <a:p>
            <a:pPr marL="0" indent="0">
              <a:buNone/>
            </a:pPr>
            <a:endParaRPr lang="en-US" sz="2800" dirty="0">
              <a:latin typeface="+mj-lt"/>
            </a:endParaRPr>
          </a:p>
        </p:txBody>
      </p:sp>
      <p:pic>
        <p:nvPicPr>
          <p:cNvPr id="6" name="Content Placeholder 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76E75A4A-F755-CA42-9471-ED95E9DD83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" r="1321" b="5093"/>
          <a:stretch/>
        </p:blipFill>
        <p:spPr bwMode="auto">
          <a:xfrm>
            <a:off x="6553199" y="5915951"/>
            <a:ext cx="2497016" cy="891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80677270"/>
      </p:ext>
    </p:extLst>
  </p:cSld>
  <p:clrMapOvr>
    <a:masterClrMapping/>
  </p:clrMapOvr>
  <p:transition spd="slow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9058A3-4940-734E-8880-89152FD79E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dirty="0"/>
              <a:t>Putting it Into Practice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2B7053-7707-3041-B408-2EB1B28131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4000" b="1" u="sng" dirty="0">
                <a:solidFill>
                  <a:schemeClr val="hlink"/>
                </a:solidFill>
                <a:hlinkClick r:id="rId2"/>
              </a:rPr>
              <a:t>Female Pioneers in Economics: PACED Decision Making Grid</a:t>
            </a:r>
            <a:endParaRPr lang="en-US" sz="4000" b="1" dirty="0"/>
          </a:p>
          <a:p>
            <a:endParaRPr lang="en-US" dirty="0"/>
          </a:p>
        </p:txBody>
      </p:sp>
      <p:pic>
        <p:nvPicPr>
          <p:cNvPr id="4" name="Content Placeholder 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72CAB1BD-E268-2A4C-AD7F-A4695014A7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" r="1321" b="5093"/>
          <a:stretch/>
        </p:blipFill>
        <p:spPr bwMode="auto">
          <a:xfrm>
            <a:off x="175845" y="5826370"/>
            <a:ext cx="2497016" cy="891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75978420"/>
      </p:ext>
    </p:extLst>
  </p:cSld>
  <p:clrMapOvr>
    <a:masterClrMapping/>
  </p:clrMapOvr>
  <p:transition spd="slow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329660-5537-554A-A5D4-D5EB9D0C03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spcAft>
                <a:spcPts val="0"/>
              </a:spcAft>
              <a:buNone/>
            </a:pPr>
            <a:r>
              <a:rPr lang="en-US" sz="4400" b="1" u="sng" dirty="0">
                <a:solidFill>
                  <a:schemeClr val="hlink"/>
                </a:solidFill>
                <a:hlinkClick r:id="rId2"/>
              </a:rPr>
              <a:t>Female Pioneers in Economics JamBoard</a:t>
            </a:r>
            <a:endParaRPr lang="en-US" sz="4400" b="1" dirty="0"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4" name="Content Placeholder 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9E1E7341-E94D-2042-A8D2-4408AFE0AAA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" r="1321" b="5093"/>
          <a:stretch/>
        </p:blipFill>
        <p:spPr bwMode="auto">
          <a:xfrm>
            <a:off x="175845" y="5826370"/>
            <a:ext cx="2497016" cy="891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0117944"/>
      </p:ext>
    </p:extLst>
  </p:cSld>
  <p:clrMapOvr>
    <a:masterClrMapping/>
  </p:clrMapOvr>
  <p:transition spd="slow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4DCBD-7DB2-0D43-94F7-2F3D805FA0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dirty="0"/>
              <a:t>Mix &amp; Match</a:t>
            </a:r>
            <a:endParaRPr lang="en-US" dirty="0"/>
          </a:p>
        </p:txBody>
      </p:sp>
      <p:sp>
        <p:nvSpPr>
          <p:cNvPr id="4" name="Google Shape;341;p60">
            <a:extLst>
              <a:ext uri="{FF2B5EF4-FFF2-40B4-BE49-F238E27FC236}">
                <a16:creationId xmlns:a16="http://schemas.microsoft.com/office/drawing/2014/main" id="{6DAA6A2C-3011-964F-BCD5-874C43CD9D68}"/>
              </a:ext>
            </a:extLst>
          </p:cNvPr>
          <p:cNvSpPr txBox="1">
            <a:spLocks/>
          </p:cNvSpPr>
          <p:nvPr/>
        </p:nvSpPr>
        <p:spPr bwMode="auto">
          <a:xfrm>
            <a:off x="311700" y="2326075"/>
            <a:ext cx="3382500" cy="309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spcFirstLastPara="1" vert="horz" wrap="square" lIns="91425" tIns="91425" rIns="91425" bIns="91425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fontAlgn="base">
              <a:spcBef>
                <a:spcPts val="0"/>
              </a:spcBef>
              <a:spcAft>
                <a:spcPts val="1800"/>
              </a:spcAft>
              <a:buFont typeface="Arial" pitchFamily="-108" charset="0"/>
              <a:buChar char="•"/>
              <a:defRPr sz="2800" b="0" i="0" kern="1200">
                <a:solidFill>
                  <a:schemeClr val="tx1"/>
                </a:solidFill>
                <a:latin typeface="Calibri Light" panose="020F0302020204030204" pitchFamily="34" charset="0"/>
                <a:ea typeface="ＭＳ Ｐゴシック" pitchFamily="-108" charset="-128"/>
                <a:cs typeface="Calibri Light" panose="020F0302020204030204" pitchFamily="34" charset="0"/>
              </a:defRPr>
            </a:lvl1pPr>
            <a:lvl2pPr marL="742950" indent="-285750" algn="l" rtl="0" fontAlgn="base">
              <a:spcBef>
                <a:spcPts val="0"/>
              </a:spcBef>
              <a:spcAft>
                <a:spcPts val="1800"/>
              </a:spcAft>
              <a:buFont typeface="Arial" pitchFamily="-108" charset="0"/>
              <a:buChar char="–"/>
              <a:defRPr sz="2800" b="0" i="0" kern="1200">
                <a:solidFill>
                  <a:schemeClr val="tx1"/>
                </a:solidFill>
                <a:latin typeface="Calibri Light" panose="020F0302020204030204" pitchFamily="34" charset="0"/>
                <a:ea typeface="ＭＳ Ｐゴシック" pitchFamily="-108" charset="-128"/>
                <a:cs typeface="Calibri Light" panose="020F0302020204030204" pitchFamily="34" charset="0"/>
              </a:defRPr>
            </a:lvl2pPr>
            <a:lvl3pPr marL="1143000" indent="-228600" algn="l" rtl="0" fontAlgn="base">
              <a:spcBef>
                <a:spcPts val="0"/>
              </a:spcBef>
              <a:spcAft>
                <a:spcPts val="1800"/>
              </a:spcAft>
              <a:buFont typeface="Arial" pitchFamily="-108" charset="0"/>
              <a:buChar char="•"/>
              <a:defRPr sz="2800" b="0" i="0" kern="1200">
                <a:solidFill>
                  <a:schemeClr val="tx1"/>
                </a:solidFill>
                <a:latin typeface="Calibri Light" panose="020F0302020204030204" pitchFamily="34" charset="0"/>
                <a:ea typeface="ＭＳ Ｐゴシック" pitchFamily="-108" charset="-128"/>
                <a:cs typeface="Calibri Light" panose="020F0302020204030204" pitchFamily="34" charset="0"/>
              </a:defRPr>
            </a:lvl3pPr>
            <a:lvl4pPr marL="1600200" indent="-228600" algn="l" rtl="0" fontAlgn="base">
              <a:spcBef>
                <a:spcPts val="0"/>
              </a:spcBef>
              <a:spcAft>
                <a:spcPts val="1800"/>
              </a:spcAft>
              <a:buFont typeface="Arial" pitchFamily="-108" charset="0"/>
              <a:buChar char="–"/>
              <a:defRPr sz="2800" b="0" i="0" kern="1200">
                <a:solidFill>
                  <a:schemeClr val="tx1"/>
                </a:solidFill>
                <a:latin typeface="Calibri Light" panose="020F0302020204030204" pitchFamily="34" charset="0"/>
                <a:ea typeface="ＭＳ Ｐゴシック" pitchFamily="-108" charset="-128"/>
                <a:cs typeface="Calibri Light" panose="020F0302020204030204" pitchFamily="34" charset="0"/>
              </a:defRPr>
            </a:lvl4pPr>
            <a:lvl5pPr marL="2057400" indent="-228600" algn="l" rtl="0" fontAlgn="base">
              <a:spcBef>
                <a:spcPts val="0"/>
              </a:spcBef>
              <a:spcAft>
                <a:spcPts val="1800"/>
              </a:spcAft>
              <a:buFont typeface="Arial" pitchFamily="-108" charset="0"/>
              <a:buChar char="»"/>
              <a:defRPr sz="2800" b="0" i="0" kern="1200">
                <a:solidFill>
                  <a:schemeClr val="tx1"/>
                </a:solidFill>
                <a:latin typeface="Calibri Light" panose="020F0302020204030204" pitchFamily="34" charset="0"/>
                <a:ea typeface="ＭＳ Ｐゴシック" pitchFamily="-108" charset="-128"/>
                <a:cs typeface="Calibri Light" panose="020F030202020403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666666"/>
              </a:buClr>
            </a:pPr>
            <a:r>
              <a:rPr lang="en-US" dirty="0"/>
              <a:t>Mae Jemison</a:t>
            </a:r>
          </a:p>
          <a:p>
            <a:pPr indent="0">
              <a:spcBef>
                <a:spcPts val="1600"/>
              </a:spcBef>
              <a:buFont typeface="Arial" pitchFamily="-108" charset="0"/>
              <a:buNone/>
            </a:pPr>
            <a:endParaRPr lang="en-US" dirty="0"/>
          </a:p>
          <a:p>
            <a:pPr>
              <a:spcBef>
                <a:spcPts val="1600"/>
              </a:spcBef>
              <a:buClr>
                <a:srgbClr val="666666"/>
              </a:buClr>
            </a:pPr>
            <a:r>
              <a:rPr lang="en-US" dirty="0"/>
              <a:t>Serena Williams</a:t>
            </a:r>
          </a:p>
          <a:p>
            <a:pPr indent="0">
              <a:spcBef>
                <a:spcPts val="1600"/>
              </a:spcBef>
              <a:buFont typeface="Arial" pitchFamily="-108" charset="0"/>
              <a:buNone/>
            </a:pPr>
            <a:endParaRPr lang="en-US" dirty="0"/>
          </a:p>
          <a:p>
            <a:pPr>
              <a:spcBef>
                <a:spcPts val="1600"/>
              </a:spcBef>
              <a:buClr>
                <a:srgbClr val="666666"/>
              </a:buClr>
            </a:pPr>
            <a:r>
              <a:rPr lang="en-US" dirty="0"/>
              <a:t>Indra Nooyi</a:t>
            </a:r>
          </a:p>
          <a:p>
            <a:pPr indent="0">
              <a:spcBef>
                <a:spcPts val="1600"/>
              </a:spcBef>
              <a:spcAft>
                <a:spcPts val="1600"/>
              </a:spcAft>
              <a:buFont typeface="Arial" pitchFamily="-108" charset="0"/>
              <a:buNone/>
            </a:pPr>
            <a:endParaRPr lang="en-US" dirty="0"/>
          </a:p>
        </p:txBody>
      </p:sp>
      <p:sp>
        <p:nvSpPr>
          <p:cNvPr id="5" name="Google Shape;342;p60">
            <a:extLst>
              <a:ext uri="{FF2B5EF4-FFF2-40B4-BE49-F238E27FC236}">
                <a16:creationId xmlns:a16="http://schemas.microsoft.com/office/drawing/2014/main" id="{BD1B5344-1A5D-E348-BAB4-66E82F1FA2F6}"/>
              </a:ext>
            </a:extLst>
          </p:cNvPr>
          <p:cNvSpPr txBox="1">
            <a:spLocks/>
          </p:cNvSpPr>
          <p:nvPr/>
        </p:nvSpPr>
        <p:spPr bwMode="auto">
          <a:xfrm>
            <a:off x="5171275" y="2326075"/>
            <a:ext cx="3767100" cy="309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spcFirstLastPara="1" vert="horz" wrap="square" lIns="91425" tIns="91425" rIns="91425" bIns="91425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fontAlgn="base">
              <a:spcBef>
                <a:spcPts val="0"/>
              </a:spcBef>
              <a:spcAft>
                <a:spcPts val="1800"/>
              </a:spcAft>
              <a:buFont typeface="Arial" pitchFamily="-108" charset="0"/>
              <a:buChar char="•"/>
              <a:defRPr sz="2800" b="0" i="0" kern="1200">
                <a:solidFill>
                  <a:schemeClr val="tx1"/>
                </a:solidFill>
                <a:latin typeface="Calibri Light" panose="020F0302020204030204" pitchFamily="34" charset="0"/>
                <a:ea typeface="ＭＳ Ｐゴシック" pitchFamily="-108" charset="-128"/>
                <a:cs typeface="Calibri Light" panose="020F0302020204030204" pitchFamily="34" charset="0"/>
              </a:defRPr>
            </a:lvl1pPr>
            <a:lvl2pPr marL="742950" indent="-285750" algn="l" rtl="0" fontAlgn="base">
              <a:spcBef>
                <a:spcPts val="0"/>
              </a:spcBef>
              <a:spcAft>
                <a:spcPts val="1800"/>
              </a:spcAft>
              <a:buFont typeface="Arial" pitchFamily="-108" charset="0"/>
              <a:buChar char="–"/>
              <a:defRPr sz="2800" b="0" i="0" kern="1200">
                <a:solidFill>
                  <a:schemeClr val="tx1"/>
                </a:solidFill>
                <a:latin typeface="Calibri Light" panose="020F0302020204030204" pitchFamily="34" charset="0"/>
                <a:ea typeface="ＭＳ Ｐゴシック" pitchFamily="-108" charset="-128"/>
                <a:cs typeface="Calibri Light" panose="020F0302020204030204" pitchFamily="34" charset="0"/>
              </a:defRPr>
            </a:lvl2pPr>
            <a:lvl3pPr marL="1143000" indent="-228600" algn="l" rtl="0" fontAlgn="base">
              <a:spcBef>
                <a:spcPts val="0"/>
              </a:spcBef>
              <a:spcAft>
                <a:spcPts val="1800"/>
              </a:spcAft>
              <a:buFont typeface="Arial" pitchFamily="-108" charset="0"/>
              <a:buChar char="•"/>
              <a:defRPr sz="2800" b="0" i="0" kern="1200">
                <a:solidFill>
                  <a:schemeClr val="tx1"/>
                </a:solidFill>
                <a:latin typeface="Calibri Light" panose="020F0302020204030204" pitchFamily="34" charset="0"/>
                <a:ea typeface="ＭＳ Ｐゴシック" pitchFamily="-108" charset="-128"/>
                <a:cs typeface="Calibri Light" panose="020F0302020204030204" pitchFamily="34" charset="0"/>
              </a:defRPr>
            </a:lvl3pPr>
            <a:lvl4pPr marL="1600200" indent="-228600" algn="l" rtl="0" fontAlgn="base">
              <a:spcBef>
                <a:spcPts val="0"/>
              </a:spcBef>
              <a:spcAft>
                <a:spcPts val="1800"/>
              </a:spcAft>
              <a:buFont typeface="Arial" pitchFamily="-108" charset="0"/>
              <a:buChar char="–"/>
              <a:defRPr sz="2800" b="0" i="0" kern="1200">
                <a:solidFill>
                  <a:schemeClr val="tx1"/>
                </a:solidFill>
                <a:latin typeface="Calibri Light" panose="020F0302020204030204" pitchFamily="34" charset="0"/>
                <a:ea typeface="ＭＳ Ｐゴシック" pitchFamily="-108" charset="-128"/>
                <a:cs typeface="Calibri Light" panose="020F0302020204030204" pitchFamily="34" charset="0"/>
              </a:defRPr>
            </a:lvl4pPr>
            <a:lvl5pPr marL="2057400" indent="-228600" algn="l" rtl="0" fontAlgn="base">
              <a:spcBef>
                <a:spcPts val="0"/>
              </a:spcBef>
              <a:spcAft>
                <a:spcPts val="1800"/>
              </a:spcAft>
              <a:buFont typeface="Arial" pitchFamily="-108" charset="0"/>
              <a:buChar char="»"/>
              <a:defRPr sz="2800" b="0" i="0" kern="1200">
                <a:solidFill>
                  <a:schemeClr val="tx1"/>
                </a:solidFill>
                <a:latin typeface="Calibri Light" panose="020F0302020204030204" pitchFamily="34" charset="0"/>
                <a:ea typeface="ＭＳ Ｐゴシック" pitchFamily="-108" charset="-128"/>
                <a:cs typeface="Calibri Light" panose="020F030202020403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666666"/>
              </a:buClr>
            </a:pPr>
            <a:r>
              <a:rPr lang="en-US" dirty="0"/>
              <a:t>Opportunity Cost</a:t>
            </a:r>
          </a:p>
          <a:p>
            <a:pPr>
              <a:spcBef>
                <a:spcPts val="1600"/>
              </a:spcBef>
              <a:buClr>
                <a:srgbClr val="666666"/>
              </a:buClr>
            </a:pPr>
            <a:r>
              <a:rPr lang="en-US" dirty="0"/>
              <a:t>Incentives</a:t>
            </a:r>
          </a:p>
          <a:p>
            <a:pPr>
              <a:spcBef>
                <a:spcPts val="1600"/>
              </a:spcBef>
              <a:buClr>
                <a:srgbClr val="666666"/>
              </a:buClr>
            </a:pPr>
            <a:r>
              <a:rPr lang="en-US" dirty="0"/>
              <a:t>Decision making</a:t>
            </a:r>
          </a:p>
          <a:p>
            <a:pPr>
              <a:spcBef>
                <a:spcPts val="1600"/>
              </a:spcBef>
              <a:buClr>
                <a:srgbClr val="666666"/>
              </a:buClr>
            </a:pPr>
            <a:r>
              <a:rPr lang="en-US" dirty="0"/>
              <a:t>Other econ concepts??</a:t>
            </a:r>
          </a:p>
          <a:p>
            <a:pPr marL="0" indent="0">
              <a:spcBef>
                <a:spcPts val="1600"/>
              </a:spcBef>
              <a:buFont typeface="Arial" pitchFamily="-108" charset="0"/>
              <a:buNone/>
            </a:pPr>
            <a:endParaRPr lang="en-US" dirty="0"/>
          </a:p>
          <a:p>
            <a:pPr indent="0">
              <a:spcBef>
                <a:spcPts val="1600"/>
              </a:spcBef>
              <a:spcAft>
                <a:spcPts val="1600"/>
              </a:spcAft>
              <a:buFont typeface="Arial" pitchFamily="-108" charset="0"/>
              <a:buNone/>
            </a:pPr>
            <a:endParaRPr lang="en-US" dirty="0"/>
          </a:p>
        </p:txBody>
      </p:sp>
      <p:cxnSp>
        <p:nvCxnSpPr>
          <p:cNvPr id="6" name="Google Shape;347;p60">
            <a:extLst>
              <a:ext uri="{FF2B5EF4-FFF2-40B4-BE49-F238E27FC236}">
                <a16:creationId xmlns:a16="http://schemas.microsoft.com/office/drawing/2014/main" id="{59B56E73-583E-2F42-884D-AA05C6687297}"/>
              </a:ext>
            </a:extLst>
          </p:cNvPr>
          <p:cNvCxnSpPr>
            <a:cxnSpLocks/>
          </p:cNvCxnSpPr>
          <p:nvPr/>
        </p:nvCxnSpPr>
        <p:spPr>
          <a:xfrm flipV="1">
            <a:off x="2508738" y="2713892"/>
            <a:ext cx="2766647" cy="3229708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9" name="Google Shape;347;p60">
            <a:extLst>
              <a:ext uri="{FF2B5EF4-FFF2-40B4-BE49-F238E27FC236}">
                <a16:creationId xmlns:a16="http://schemas.microsoft.com/office/drawing/2014/main" id="{AC73FD43-AC9B-C541-935A-12CCD2FD0466}"/>
              </a:ext>
            </a:extLst>
          </p:cNvPr>
          <p:cNvCxnSpPr>
            <a:cxnSpLocks/>
          </p:cNvCxnSpPr>
          <p:nvPr/>
        </p:nvCxnSpPr>
        <p:spPr>
          <a:xfrm flipV="1">
            <a:off x="2508738" y="3540369"/>
            <a:ext cx="2662537" cy="2465898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3" name="Google Shape;347;p60">
            <a:extLst>
              <a:ext uri="{FF2B5EF4-FFF2-40B4-BE49-F238E27FC236}">
                <a16:creationId xmlns:a16="http://schemas.microsoft.com/office/drawing/2014/main" id="{55437473-3895-5F45-8D0D-513645939E84}"/>
              </a:ext>
            </a:extLst>
          </p:cNvPr>
          <p:cNvCxnSpPr>
            <a:cxnSpLocks/>
          </p:cNvCxnSpPr>
          <p:nvPr/>
        </p:nvCxnSpPr>
        <p:spPr>
          <a:xfrm flipV="1">
            <a:off x="2508738" y="5234354"/>
            <a:ext cx="2662537" cy="771913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dash"/>
            <a:round/>
            <a:headEnd type="none" w="med" len="med"/>
            <a:tailEnd type="triangle" w="med" len="med"/>
          </a:ln>
        </p:spPr>
      </p:cxnSp>
      <p:cxnSp>
        <p:nvCxnSpPr>
          <p:cNvPr id="16" name="Google Shape;347;p60">
            <a:extLst>
              <a:ext uri="{FF2B5EF4-FFF2-40B4-BE49-F238E27FC236}">
                <a16:creationId xmlns:a16="http://schemas.microsoft.com/office/drawing/2014/main" id="{5FA7236E-534F-D040-BF0B-F2422D2852CF}"/>
              </a:ext>
            </a:extLst>
          </p:cNvPr>
          <p:cNvCxnSpPr>
            <a:cxnSpLocks/>
          </p:cNvCxnSpPr>
          <p:nvPr/>
        </p:nvCxnSpPr>
        <p:spPr>
          <a:xfrm>
            <a:off x="2649415" y="2637692"/>
            <a:ext cx="2521860" cy="791308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9" name="Google Shape;347;p60">
            <a:extLst>
              <a:ext uri="{FF2B5EF4-FFF2-40B4-BE49-F238E27FC236}">
                <a16:creationId xmlns:a16="http://schemas.microsoft.com/office/drawing/2014/main" id="{C6FFFCCF-EAB4-0A4B-8E3C-CA59DA2EB29B}"/>
              </a:ext>
            </a:extLst>
          </p:cNvPr>
          <p:cNvCxnSpPr>
            <a:cxnSpLocks/>
          </p:cNvCxnSpPr>
          <p:nvPr/>
        </p:nvCxnSpPr>
        <p:spPr>
          <a:xfrm>
            <a:off x="2649415" y="2713892"/>
            <a:ext cx="2521860" cy="1617785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3" name="Google Shape;347;p60">
            <a:extLst>
              <a:ext uri="{FF2B5EF4-FFF2-40B4-BE49-F238E27FC236}">
                <a16:creationId xmlns:a16="http://schemas.microsoft.com/office/drawing/2014/main" id="{9EABAA05-7F21-E047-B0FB-4CCD7C0D1DD5}"/>
              </a:ext>
            </a:extLst>
          </p:cNvPr>
          <p:cNvCxnSpPr>
            <a:cxnSpLocks/>
          </p:cNvCxnSpPr>
          <p:nvPr/>
        </p:nvCxnSpPr>
        <p:spPr>
          <a:xfrm flipV="1">
            <a:off x="3059723" y="2651225"/>
            <a:ext cx="2111552" cy="1715621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5" name="Google Shape;347;p60">
            <a:extLst>
              <a:ext uri="{FF2B5EF4-FFF2-40B4-BE49-F238E27FC236}">
                <a16:creationId xmlns:a16="http://schemas.microsoft.com/office/drawing/2014/main" id="{65192B36-D7C1-5943-89CB-AD40BB2DFD56}"/>
              </a:ext>
            </a:extLst>
          </p:cNvPr>
          <p:cNvCxnSpPr>
            <a:cxnSpLocks/>
          </p:cNvCxnSpPr>
          <p:nvPr/>
        </p:nvCxnSpPr>
        <p:spPr>
          <a:xfrm>
            <a:off x="3059723" y="4366846"/>
            <a:ext cx="2111552" cy="41031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32" name="Content Placeholder 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2364555D-8130-2644-8489-59189960E2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" r="1321" b="5093"/>
          <a:stretch/>
        </p:blipFill>
        <p:spPr bwMode="auto">
          <a:xfrm>
            <a:off x="6441359" y="5911505"/>
            <a:ext cx="2497016" cy="891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82502269"/>
      </p:ext>
    </p:extLst>
  </p:cSld>
  <p:clrMapOvr>
    <a:masterClrMapping/>
  </p:clrMapOvr>
  <p:transition spd="slow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F69F32-4111-3D48-8C5F-605319047E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dirty="0"/>
              <a:t>Mix &amp; Match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F37F35-F6C2-E244-ABBF-A8B8558D15CF}"/>
              </a:ext>
            </a:extLst>
          </p:cNvPr>
          <p:cNvSpPr txBox="1"/>
          <p:nvPr/>
        </p:nvSpPr>
        <p:spPr>
          <a:xfrm>
            <a:off x="339969" y="3105835"/>
            <a:ext cx="834683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spcBef>
                <a:spcPts val="1600"/>
              </a:spcBef>
              <a:buNone/>
            </a:pPr>
            <a:r>
              <a:rPr lang="en-US" sz="4800" b="1" u="sng" dirty="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Female Pioneers in Economics JamBoard</a:t>
            </a:r>
            <a:endParaRPr lang="en-US" sz="4800" dirty="0"/>
          </a:p>
        </p:txBody>
      </p:sp>
      <p:pic>
        <p:nvPicPr>
          <p:cNvPr id="6" name="Content Placeholder 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A4DCC9BD-5019-E540-86BE-D76FBF1B91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" r="1321" b="5093"/>
          <a:stretch/>
        </p:blipFill>
        <p:spPr bwMode="auto">
          <a:xfrm>
            <a:off x="175845" y="5826370"/>
            <a:ext cx="2497016" cy="891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36379569"/>
      </p:ext>
    </p:extLst>
  </p:cSld>
  <p:clrMapOvr>
    <a:masterClrMapping/>
  </p:clrMapOvr>
  <p:transition spd="slow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40D733-3E31-A74C-83D6-24F0E1AE94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dirty="0"/>
              <a:t>Additional Resources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94A7DB-FA40-FC42-B86B-E91ACE102C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200000"/>
              </a:lnSpc>
              <a:buClr>
                <a:srgbClr val="666666"/>
              </a:buClr>
            </a:pPr>
            <a:r>
              <a:rPr lang="en-US" u="sng" dirty="0">
                <a:solidFill>
                  <a:schemeClr val="hlink"/>
                </a:solidFill>
                <a:hlinkClick r:id="rId2"/>
              </a:rPr>
              <a:t>Mini Movers and Shakers: Jane Goodall</a:t>
            </a:r>
            <a:endParaRPr lang="en-US" dirty="0">
              <a:solidFill>
                <a:srgbClr val="666666"/>
              </a:solidFill>
            </a:endParaRPr>
          </a:p>
          <a:p>
            <a:pPr>
              <a:lnSpc>
                <a:spcPct val="200000"/>
              </a:lnSpc>
              <a:spcBef>
                <a:spcPts val="1000"/>
              </a:spcBef>
            </a:pPr>
            <a:r>
              <a:rPr lang="en-US" u="sng" dirty="0">
                <a:solidFill>
                  <a:schemeClr val="hlink"/>
                </a:solidFill>
                <a:hlinkClick r:id="rId3"/>
              </a:rPr>
              <a:t>Economist Spotlight: Dr. Sadie T.M. Alexander</a:t>
            </a:r>
            <a:endParaRPr lang="en-US" dirty="0"/>
          </a:p>
          <a:p>
            <a:pPr>
              <a:lnSpc>
                <a:spcPct val="200000"/>
              </a:lnSpc>
              <a:spcBef>
                <a:spcPts val="1000"/>
              </a:spcBef>
              <a:spcAft>
                <a:spcPts val="1000"/>
              </a:spcAft>
            </a:pPr>
            <a:r>
              <a:rPr lang="en-US" u="sng" dirty="0">
                <a:solidFill>
                  <a:schemeClr val="hlink"/>
                </a:solidFill>
                <a:hlinkClick r:id="rId3"/>
              </a:rPr>
              <a:t>Economist Spotlight: Dr. Willene A. Johnson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Content Placeholder 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AB4563AF-ACB7-AB43-966E-D49C1454DEC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" r="1321" b="5093"/>
          <a:stretch/>
        </p:blipFill>
        <p:spPr bwMode="auto">
          <a:xfrm>
            <a:off x="175845" y="5826370"/>
            <a:ext cx="2497016" cy="891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66754246"/>
      </p:ext>
    </p:extLst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3551" y="1061966"/>
            <a:ext cx="8229600" cy="1143000"/>
          </a:xfrm>
        </p:spPr>
        <p:txBody>
          <a:bodyPr rtlCol="0"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>
              <a:bevelT w="0" h="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000">
                <a:latin typeface="Calibri"/>
                <a:ea typeface="ＭＳ Ｐゴシック"/>
                <a:cs typeface="Calibri"/>
              </a:rPr>
              <a:t>Professional Development Certificate</a:t>
            </a:r>
            <a:endParaRPr lang="en-US" sz="4000" b="1">
              <a:solidFill>
                <a:srgbClr val="005CB8"/>
              </a:solidFill>
              <a:effectLst>
                <a:glow>
                  <a:srgbClr val="4F81BD">
                    <a:alpha val="0"/>
                  </a:srgbClr>
                </a:glow>
                <a:outerShdw blurRad="50800" dist="50800" dir="5400000" algn="ctr" rotWithShape="0">
                  <a:srgbClr val="000000">
                    <a:alpha val="0"/>
                  </a:srgbClr>
                </a:outerShdw>
                <a:reflection stA="0" endPos="65000" dist="50800" dir="5400000" sy="-100000" algn="bl" rotWithShape="0"/>
              </a:effectLst>
              <a:latin typeface="Calibri" panose="020F0502020204030204" pitchFamily="34" charset="0"/>
              <a:ea typeface="ＭＳ Ｐゴシック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13714B-F9E8-8C44-9AF8-383F3F244D95}"/>
              </a:ext>
            </a:extLst>
          </p:cNvPr>
          <p:cNvSpPr txBox="1"/>
          <p:nvPr/>
        </p:nvSpPr>
        <p:spPr>
          <a:xfrm>
            <a:off x="588955" y="2359260"/>
            <a:ext cx="8175171" cy="286232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dirty="0">
                <a:latin typeface="Arial"/>
                <a:ea typeface="ＭＳ Ｐゴシック"/>
              </a:rPr>
              <a:t>To earn your professional development certificate for this webinar, you must:</a:t>
            </a:r>
          </a:p>
          <a:p>
            <a:endParaRPr lang="en-US" dirty="0">
              <a:latin typeface="Arial"/>
              <a:ea typeface="ＭＳ Ｐゴシック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Arial"/>
                <a:ea typeface="ＭＳ Ｐゴシック"/>
              </a:rPr>
              <a:t>Watch a minimum of 45-minutes and you will automatically receive a professional development </a:t>
            </a:r>
            <a:r>
              <a:rPr lang="en-US" b="1" dirty="0">
                <a:solidFill>
                  <a:srgbClr val="7A9900"/>
                </a:solidFill>
                <a:latin typeface="Arial"/>
                <a:ea typeface="ＭＳ Ｐゴシック"/>
              </a:rPr>
              <a:t>certificate </a:t>
            </a:r>
            <a:r>
              <a:rPr lang="en-US" dirty="0">
                <a:latin typeface="Arial"/>
                <a:ea typeface="ＭＳ Ｐゴシック"/>
              </a:rPr>
              <a:t>via e-mail within 24 hours.</a:t>
            </a:r>
          </a:p>
          <a:p>
            <a:endParaRPr lang="en-US" dirty="0">
              <a:latin typeface="Arial"/>
              <a:ea typeface="ＭＳ Ｐゴシック"/>
            </a:endParaRPr>
          </a:p>
          <a:p>
            <a:r>
              <a:rPr lang="en-US" dirty="0">
                <a:latin typeface="Arial"/>
                <a:ea typeface="ＭＳ Ｐゴシック"/>
                <a:cs typeface="Arial"/>
              </a:rPr>
              <a:t>Accessing resources: </a:t>
            </a:r>
            <a:endParaRPr lang="en-US" dirty="0"/>
          </a:p>
          <a:p>
            <a:endParaRPr lang="en-US" dirty="0">
              <a:cs typeface="Arial"/>
            </a:endParaRPr>
          </a:p>
          <a:p>
            <a:pPr marL="285750" indent="-285750">
              <a:buFont typeface="Arial,Sans-Serif"/>
              <a:buChar char="•"/>
            </a:pPr>
            <a:r>
              <a:rPr lang="en-US" dirty="0">
                <a:latin typeface="Arial"/>
                <a:ea typeface="ＭＳ Ｐゴシック"/>
                <a:cs typeface="Arial"/>
              </a:rPr>
              <a:t>You can now easily download presentations, lesson plan materials, and activities for each webinar from </a:t>
            </a:r>
            <a:r>
              <a:rPr lang="en-US" sz="1600" b="1" i="1" dirty="0">
                <a:solidFill>
                  <a:srgbClr val="005CB8"/>
                </a:solidFill>
                <a:latin typeface="Arial"/>
                <a:ea typeface="ＭＳ Ｐゴシック"/>
                <a:cs typeface="Arial"/>
                <a:hlinkClick r:id="rId3"/>
              </a:rPr>
              <a:t>EconEdLink.org/professional-development/</a:t>
            </a:r>
            <a:endParaRPr lang="en-US" sz="1600" b="1" i="1" dirty="0">
              <a:solidFill>
                <a:srgbClr val="005CB8"/>
              </a:solidFill>
              <a:latin typeface="Arial"/>
              <a:ea typeface="ＭＳ Ｐゴシック"/>
              <a:cs typeface="Arial"/>
            </a:endParaRPr>
          </a:p>
          <a:p>
            <a:endParaRPr lang="en-US" b="1" i="1" dirty="0">
              <a:solidFill>
                <a:srgbClr val="005CB8"/>
              </a:solidFill>
              <a:latin typeface="Arial"/>
              <a:ea typeface="ＭＳ Ｐゴシック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8903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95AC3-BD8F-604C-9135-A785765907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dirty="0"/>
              <a:t>Additional Resources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8FC43-EE64-9845-8D45-D508CDDE05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03009"/>
            <a:ext cx="8229600" cy="3779520"/>
          </a:xfrm>
        </p:spPr>
        <p:txBody>
          <a:bodyPr/>
          <a:lstStyle/>
          <a:p>
            <a:r>
              <a:rPr lang="en-US" dirty="0"/>
              <a:t>Webinar Resources Folder: </a:t>
            </a:r>
            <a:r>
              <a:rPr lang="en-US" u="sng" dirty="0">
                <a:solidFill>
                  <a:schemeClr val="hlink"/>
                </a:solidFill>
                <a:hlinkClick r:id="rId2"/>
              </a:rPr>
              <a:t>Female Pioneers</a:t>
            </a:r>
            <a:endParaRPr lang="en-US" dirty="0">
              <a:solidFill>
                <a:srgbClr val="666666"/>
              </a:solidFill>
            </a:endParaRPr>
          </a:p>
          <a:p>
            <a:pPr>
              <a:spcBef>
                <a:spcPts val="1000"/>
              </a:spcBef>
            </a:pPr>
            <a:r>
              <a:rPr lang="en-US" dirty="0"/>
              <a:t>Additional MCEE </a:t>
            </a:r>
            <a:r>
              <a:rPr lang="en-US" sz="1500" b="1" dirty="0"/>
              <a:t>K-12</a:t>
            </a:r>
            <a:r>
              <a:rPr lang="en-US" dirty="0"/>
              <a:t> Resources: </a:t>
            </a:r>
            <a:r>
              <a:rPr lang="en-US" u="sng" dirty="0">
                <a:solidFill>
                  <a:schemeClr val="hlink"/>
                </a:solidFill>
                <a:hlinkClick r:id="rId3"/>
              </a:rPr>
              <a:t>z.umn.edu/TeacherResources</a:t>
            </a:r>
            <a:endParaRPr lang="en-US" sz="1400" dirty="0"/>
          </a:p>
          <a:p>
            <a:pPr>
              <a:spcBef>
                <a:spcPts val="1000"/>
              </a:spcBef>
            </a:pPr>
            <a:r>
              <a:rPr lang="en-US" dirty="0"/>
              <a:t>Council for Economic Education (National): </a:t>
            </a:r>
          </a:p>
          <a:p>
            <a:pPr lvl="1" indent="-342900">
              <a:spcBef>
                <a:spcPts val="1000"/>
              </a:spcBef>
              <a:buSzPts val="1800"/>
            </a:pPr>
            <a:r>
              <a:rPr lang="en-US" sz="1800" u="sng" dirty="0">
                <a:solidFill>
                  <a:srgbClr val="005CB8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EconEdLink</a:t>
            </a:r>
            <a:endParaRPr lang="en-US" sz="1800" dirty="0">
              <a:solidFill>
                <a:srgbClr val="005CB8"/>
              </a:solidFill>
            </a:endParaRPr>
          </a:p>
          <a:p>
            <a:pPr lvl="1" indent="-342900">
              <a:spcBef>
                <a:spcPts val="1000"/>
              </a:spcBef>
              <a:buSzPts val="1800"/>
            </a:pPr>
            <a:r>
              <a:rPr lang="en-US" sz="1800" u="sng" dirty="0">
                <a:solidFill>
                  <a:schemeClr val="hlink"/>
                </a:solidFill>
                <a:hlinkClick r:id="rId5"/>
              </a:rPr>
              <a:t>ReadyAssessments</a:t>
            </a:r>
            <a:endParaRPr lang="en-US" sz="1800" dirty="0"/>
          </a:p>
          <a:p>
            <a:pPr>
              <a:spcBef>
                <a:spcPts val="1000"/>
              </a:spcBef>
            </a:pPr>
            <a:r>
              <a:rPr lang="en-US" u="sng" dirty="0">
                <a:solidFill>
                  <a:schemeClr val="hlink"/>
                </a:solidFill>
                <a:hlinkClick r:id="rId6"/>
              </a:rPr>
              <a:t>Econ Lowdown</a:t>
            </a:r>
            <a:endParaRPr lang="en-US" sz="1800" dirty="0"/>
          </a:p>
          <a:p>
            <a:endParaRPr lang="en-US" dirty="0"/>
          </a:p>
        </p:txBody>
      </p:sp>
      <p:pic>
        <p:nvPicPr>
          <p:cNvPr id="4" name="Content Placeholder 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CECAB34F-6192-194D-8BA5-748E515D3BF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" r="1321" b="5093"/>
          <a:stretch/>
        </p:blipFill>
        <p:spPr bwMode="auto">
          <a:xfrm>
            <a:off x="6435968" y="5826370"/>
            <a:ext cx="2497016" cy="891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9124673"/>
      </p:ext>
    </p:extLst>
  </p:cSld>
  <p:clrMapOvr>
    <a:masterClrMapping/>
  </p:clrMapOvr>
  <p:transition spd="slow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74;p64">
            <a:extLst>
              <a:ext uri="{FF2B5EF4-FFF2-40B4-BE49-F238E27FC236}">
                <a16:creationId xmlns:a16="http://schemas.microsoft.com/office/drawing/2014/main" id="{94CFFAB7-321F-F84B-BAFD-041D8CBB982E}"/>
              </a:ext>
            </a:extLst>
          </p:cNvPr>
          <p:cNvSpPr txBox="1">
            <a:spLocks/>
          </p:cNvSpPr>
          <p:nvPr/>
        </p:nvSpPr>
        <p:spPr bwMode="auto">
          <a:xfrm>
            <a:off x="4572000" y="5965200"/>
            <a:ext cx="4700400" cy="51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spcFirstLastPara="1" vert="horz" wrap="square" lIns="91425" tIns="91425" rIns="91425" bIns="91425" numCol="1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fontAlgn="base">
              <a:spcBef>
                <a:spcPts val="0"/>
              </a:spcBef>
              <a:spcAft>
                <a:spcPts val="1800"/>
              </a:spcAft>
              <a:buFont typeface="Arial" pitchFamily="-108" charset="0"/>
              <a:buChar char="•"/>
              <a:defRPr sz="2800" b="0" i="0" kern="1200">
                <a:solidFill>
                  <a:schemeClr val="tx1"/>
                </a:solidFill>
                <a:latin typeface="Calibri Light" panose="020F0302020204030204" pitchFamily="34" charset="0"/>
                <a:ea typeface="ＭＳ Ｐゴシック" pitchFamily="-108" charset="-128"/>
                <a:cs typeface="Calibri Light" panose="020F0302020204030204" pitchFamily="34" charset="0"/>
              </a:defRPr>
            </a:lvl1pPr>
            <a:lvl2pPr marL="742950" indent="-285750" algn="l" rtl="0" fontAlgn="base">
              <a:spcBef>
                <a:spcPts val="0"/>
              </a:spcBef>
              <a:spcAft>
                <a:spcPts val="1800"/>
              </a:spcAft>
              <a:buFont typeface="Arial" pitchFamily="-108" charset="0"/>
              <a:buChar char="–"/>
              <a:defRPr sz="2800" b="0" i="0" kern="1200">
                <a:solidFill>
                  <a:schemeClr val="tx1"/>
                </a:solidFill>
                <a:latin typeface="Calibri Light" panose="020F0302020204030204" pitchFamily="34" charset="0"/>
                <a:ea typeface="ＭＳ Ｐゴシック" pitchFamily="-108" charset="-128"/>
                <a:cs typeface="Calibri Light" panose="020F0302020204030204" pitchFamily="34" charset="0"/>
              </a:defRPr>
            </a:lvl2pPr>
            <a:lvl3pPr marL="1143000" indent="-228600" algn="l" rtl="0" fontAlgn="base">
              <a:spcBef>
                <a:spcPts val="0"/>
              </a:spcBef>
              <a:spcAft>
                <a:spcPts val="1800"/>
              </a:spcAft>
              <a:buFont typeface="Arial" pitchFamily="-108" charset="0"/>
              <a:buChar char="•"/>
              <a:defRPr sz="2800" b="0" i="0" kern="1200">
                <a:solidFill>
                  <a:schemeClr val="tx1"/>
                </a:solidFill>
                <a:latin typeface="Calibri Light" panose="020F0302020204030204" pitchFamily="34" charset="0"/>
                <a:ea typeface="ＭＳ Ｐゴシック" pitchFamily="-108" charset="-128"/>
                <a:cs typeface="Calibri Light" panose="020F0302020204030204" pitchFamily="34" charset="0"/>
              </a:defRPr>
            </a:lvl3pPr>
            <a:lvl4pPr marL="1600200" indent="-228600" algn="l" rtl="0" fontAlgn="base">
              <a:spcBef>
                <a:spcPts val="0"/>
              </a:spcBef>
              <a:spcAft>
                <a:spcPts val="1800"/>
              </a:spcAft>
              <a:buFont typeface="Arial" pitchFamily="-108" charset="0"/>
              <a:buChar char="–"/>
              <a:defRPr sz="2800" b="0" i="0" kern="1200">
                <a:solidFill>
                  <a:schemeClr val="tx1"/>
                </a:solidFill>
                <a:latin typeface="Calibri Light" panose="020F0302020204030204" pitchFamily="34" charset="0"/>
                <a:ea typeface="ＭＳ Ｐゴシック" pitchFamily="-108" charset="-128"/>
                <a:cs typeface="Calibri Light" panose="020F0302020204030204" pitchFamily="34" charset="0"/>
              </a:defRPr>
            </a:lvl4pPr>
            <a:lvl5pPr marL="2057400" indent="-228600" algn="l" rtl="0" fontAlgn="base">
              <a:spcBef>
                <a:spcPts val="0"/>
              </a:spcBef>
              <a:spcAft>
                <a:spcPts val="1800"/>
              </a:spcAft>
              <a:buFont typeface="Arial" pitchFamily="-108" charset="0"/>
              <a:buChar char="»"/>
              <a:defRPr sz="2800" b="0" i="0" kern="1200">
                <a:solidFill>
                  <a:schemeClr val="tx1"/>
                </a:solidFill>
                <a:latin typeface="Calibri Light" panose="020F0302020204030204" pitchFamily="34" charset="0"/>
                <a:ea typeface="ＭＳ Ｐゴシック" pitchFamily="-108" charset="-128"/>
                <a:cs typeface="Calibri Light" panose="020F030202020403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0"/>
              </a:spcAft>
            </a:pPr>
            <a:r>
              <a:rPr lang="en-US" sz="1400" dirty="0" err="1"/>
              <a:t>mcee.umn.edu</a:t>
            </a:r>
            <a:r>
              <a:rPr lang="en-US" sz="1400" dirty="0"/>
              <a:t> |</a:t>
            </a:r>
            <a:r>
              <a:rPr lang="en-US" dirty="0"/>
              <a:t> </a:t>
            </a:r>
            <a:r>
              <a:rPr lang="en-US" sz="1400" u="sng" dirty="0">
                <a:solidFill>
                  <a:schemeClr val="hlink"/>
                </a:solidFill>
                <a:hlinkClick r:id="rId2"/>
              </a:rPr>
              <a:t>mcee@umn.edu</a:t>
            </a:r>
            <a:r>
              <a:rPr lang="en-US" sz="1400" dirty="0"/>
              <a:t> | 612.625.3727</a:t>
            </a:r>
          </a:p>
        </p:txBody>
      </p:sp>
      <p:sp>
        <p:nvSpPr>
          <p:cNvPr id="5" name="Google Shape;372;p64">
            <a:extLst>
              <a:ext uri="{FF2B5EF4-FFF2-40B4-BE49-F238E27FC236}">
                <a16:creationId xmlns:a16="http://schemas.microsoft.com/office/drawing/2014/main" id="{CF1D3177-6B54-8840-9C55-F081CCDFB388}"/>
              </a:ext>
            </a:extLst>
          </p:cNvPr>
          <p:cNvSpPr txBox="1">
            <a:spLocks/>
          </p:cNvSpPr>
          <p:nvPr/>
        </p:nvSpPr>
        <p:spPr bwMode="auto">
          <a:xfrm>
            <a:off x="310615" y="1459048"/>
            <a:ext cx="8282400" cy="210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spcFirstLastPara="1" vert="horz" wrap="square" lIns="91425" tIns="91425" rIns="91425" bIns="91425" numCol="1" anchor="b" anchorCtr="0" compatLnSpc="1">
            <a:prstTxWarp prst="textNoShape">
              <a:avLst/>
            </a:prstTxWarp>
            <a:noAutofit/>
            <a:scene3d>
              <a:camera prst="orthographicFront">
                <a:rot lat="0" lon="0" rev="0"/>
              </a:camera>
              <a:lightRig rig="threePt" dir="t"/>
            </a:scene3d>
            <a:sp3d>
              <a:bevelT w="0"/>
            </a:sp3d>
          </a:bodyPr>
          <a:lstStyle>
            <a:lvl1pPr algn="ctr" rtl="0" fontAlgn="base">
              <a:lnSpc>
                <a:spcPts val="5700"/>
              </a:lnSpc>
              <a:spcBef>
                <a:spcPct val="0"/>
              </a:spcBef>
              <a:spcAft>
                <a:spcPct val="0"/>
              </a:spcAft>
              <a:defRPr sz="6600" b="1" i="0" kern="1200">
                <a:solidFill>
                  <a:srgbClr val="005CB8"/>
                </a:solidFill>
                <a:effectLst>
                  <a:glow>
                    <a:schemeClr val="accent1">
                      <a:alpha val="0"/>
                    </a:schemeClr>
                  </a:glow>
                  <a:outerShdw blurRad="50800" dist="50800" dir="5400000" algn="ctr" rotWithShape="0">
                    <a:srgbClr val="000000">
                      <a:alpha val="0"/>
                    </a:srgbClr>
                  </a:outerShdw>
                  <a:reflection stA="0" endPos="65000" dist="50800" dir="5400000" sy="-100000" algn="bl" rotWithShape="0"/>
                </a:effectLst>
                <a:latin typeface="Calibri" panose="020F0502020204030204" pitchFamily="34" charset="0"/>
                <a:ea typeface="ＭＳ Ｐゴシック" pitchFamily="-108" charset="-128"/>
                <a:cs typeface="Calibri" panose="020F0502020204030204" pitchFamily="34" charset="0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8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8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8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8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8" charset="0"/>
                <a:ea typeface="ＭＳ Ｐゴシック" pitchFamily="-108" charset="-128"/>
                <a:cs typeface="ＭＳ Ｐゴシック" pitchFamily="-108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8" charset="0"/>
                <a:ea typeface="ＭＳ Ｐゴシック" pitchFamily="-108" charset="-128"/>
                <a:cs typeface="ＭＳ Ｐゴシック" pitchFamily="-108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8" charset="0"/>
                <a:ea typeface="ＭＳ Ｐゴシック" pitchFamily="-108" charset="-128"/>
                <a:cs typeface="ＭＳ Ｐゴシック" pitchFamily="-108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8" charset="0"/>
                <a:ea typeface="ＭＳ Ｐゴシック" pitchFamily="-108" charset="-128"/>
                <a:cs typeface="ＭＳ Ｐゴシック" pitchFamily="-108" charset="-128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/>
              <a:t>Thank You</a:t>
            </a:r>
            <a:endParaRPr lang="en-US" dirty="0"/>
          </a:p>
        </p:txBody>
      </p:sp>
      <p:sp>
        <p:nvSpPr>
          <p:cNvPr id="6" name="Google Shape;373;p64">
            <a:extLst>
              <a:ext uri="{FF2B5EF4-FFF2-40B4-BE49-F238E27FC236}">
                <a16:creationId xmlns:a16="http://schemas.microsoft.com/office/drawing/2014/main" id="{A1A00E44-9BD6-1F43-A388-4C83FB9C8A9E}"/>
              </a:ext>
            </a:extLst>
          </p:cNvPr>
          <p:cNvSpPr txBox="1">
            <a:spLocks/>
          </p:cNvSpPr>
          <p:nvPr/>
        </p:nvSpPr>
        <p:spPr bwMode="auto">
          <a:xfrm>
            <a:off x="411175" y="4152925"/>
            <a:ext cx="8282400" cy="126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spcFirstLastPara="1" vert="horz" wrap="square" lIns="91425" tIns="91425" rIns="91425" bIns="91425" numCol="1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fontAlgn="base">
              <a:spcBef>
                <a:spcPts val="0"/>
              </a:spcBef>
              <a:spcAft>
                <a:spcPts val="1800"/>
              </a:spcAft>
              <a:buFont typeface="Arial" pitchFamily="-108" charset="0"/>
              <a:buChar char="•"/>
              <a:defRPr sz="2800" b="0" i="0" kern="1200">
                <a:solidFill>
                  <a:schemeClr val="tx1"/>
                </a:solidFill>
                <a:latin typeface="Calibri Light" panose="020F0302020204030204" pitchFamily="34" charset="0"/>
                <a:ea typeface="ＭＳ Ｐゴシック" pitchFamily="-108" charset="-128"/>
                <a:cs typeface="Calibri Light" panose="020F0302020204030204" pitchFamily="34" charset="0"/>
              </a:defRPr>
            </a:lvl1pPr>
            <a:lvl2pPr marL="742950" indent="-285750" algn="l" rtl="0" fontAlgn="base">
              <a:spcBef>
                <a:spcPts val="0"/>
              </a:spcBef>
              <a:spcAft>
                <a:spcPts val="1800"/>
              </a:spcAft>
              <a:buFont typeface="Arial" pitchFamily="-108" charset="0"/>
              <a:buChar char="–"/>
              <a:defRPr sz="2800" b="0" i="0" kern="1200">
                <a:solidFill>
                  <a:schemeClr val="tx1"/>
                </a:solidFill>
                <a:latin typeface="Calibri Light" panose="020F0302020204030204" pitchFamily="34" charset="0"/>
                <a:ea typeface="ＭＳ Ｐゴシック" pitchFamily="-108" charset="-128"/>
                <a:cs typeface="Calibri Light" panose="020F0302020204030204" pitchFamily="34" charset="0"/>
              </a:defRPr>
            </a:lvl2pPr>
            <a:lvl3pPr marL="1143000" indent="-228600" algn="l" rtl="0" fontAlgn="base">
              <a:spcBef>
                <a:spcPts val="0"/>
              </a:spcBef>
              <a:spcAft>
                <a:spcPts val="1800"/>
              </a:spcAft>
              <a:buFont typeface="Arial" pitchFamily="-108" charset="0"/>
              <a:buChar char="•"/>
              <a:defRPr sz="2800" b="0" i="0" kern="1200">
                <a:solidFill>
                  <a:schemeClr val="tx1"/>
                </a:solidFill>
                <a:latin typeface="Calibri Light" panose="020F0302020204030204" pitchFamily="34" charset="0"/>
                <a:ea typeface="ＭＳ Ｐゴシック" pitchFamily="-108" charset="-128"/>
                <a:cs typeface="Calibri Light" panose="020F0302020204030204" pitchFamily="34" charset="0"/>
              </a:defRPr>
            </a:lvl3pPr>
            <a:lvl4pPr marL="1600200" indent="-228600" algn="l" rtl="0" fontAlgn="base">
              <a:spcBef>
                <a:spcPts val="0"/>
              </a:spcBef>
              <a:spcAft>
                <a:spcPts val="1800"/>
              </a:spcAft>
              <a:buFont typeface="Arial" pitchFamily="-108" charset="0"/>
              <a:buChar char="–"/>
              <a:defRPr sz="2800" b="0" i="0" kern="1200">
                <a:solidFill>
                  <a:schemeClr val="tx1"/>
                </a:solidFill>
                <a:latin typeface="Calibri Light" panose="020F0302020204030204" pitchFamily="34" charset="0"/>
                <a:ea typeface="ＭＳ Ｐゴシック" pitchFamily="-108" charset="-128"/>
                <a:cs typeface="Calibri Light" panose="020F0302020204030204" pitchFamily="34" charset="0"/>
              </a:defRPr>
            </a:lvl4pPr>
            <a:lvl5pPr marL="2057400" indent="-228600" algn="l" rtl="0" fontAlgn="base">
              <a:spcBef>
                <a:spcPts val="0"/>
              </a:spcBef>
              <a:spcAft>
                <a:spcPts val="1800"/>
              </a:spcAft>
              <a:buFont typeface="Arial" pitchFamily="-108" charset="0"/>
              <a:buChar char="»"/>
              <a:defRPr sz="2800" b="0" i="0" kern="1200">
                <a:solidFill>
                  <a:schemeClr val="tx1"/>
                </a:solidFill>
                <a:latin typeface="Calibri Light" panose="020F0302020204030204" pitchFamily="34" charset="0"/>
                <a:ea typeface="ＭＳ Ｐゴシック" pitchFamily="-108" charset="-128"/>
                <a:cs typeface="Calibri Light" panose="020F030202020403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0"/>
              </a:spcAft>
            </a:pPr>
            <a:r>
              <a:rPr lang="en-US" sz="3300">
                <a:solidFill>
                  <a:srgbClr val="666666"/>
                </a:solidFill>
              </a:rPr>
              <a:t>Mary Clare Peate</a:t>
            </a:r>
            <a:r>
              <a:rPr lang="en-US" sz="3300"/>
              <a:t> | </a:t>
            </a:r>
            <a:r>
              <a:rPr lang="en-US" sz="3300" u="sng">
                <a:solidFill>
                  <a:schemeClr val="hlink"/>
                </a:solidFill>
                <a:hlinkClick r:id="rId3"/>
              </a:rPr>
              <a:t>maryclare@mru.org</a:t>
            </a:r>
            <a:endParaRPr lang="en-US" sz="3300">
              <a:solidFill>
                <a:srgbClr val="3C4043"/>
              </a:solidFill>
            </a:endParaRPr>
          </a:p>
          <a:p>
            <a:pPr>
              <a:spcAft>
                <a:spcPts val="0"/>
              </a:spcAft>
            </a:pPr>
            <a:r>
              <a:rPr lang="en-US" sz="3300">
                <a:solidFill>
                  <a:srgbClr val="666666"/>
                </a:solidFill>
              </a:rPr>
              <a:t>Colleen Gray</a:t>
            </a:r>
            <a:r>
              <a:rPr lang="en-US" sz="3300">
                <a:solidFill>
                  <a:srgbClr val="3C4043"/>
                </a:solidFill>
              </a:rPr>
              <a:t> | </a:t>
            </a:r>
            <a:r>
              <a:rPr lang="en-US" sz="3300" u="sng">
                <a:solidFill>
                  <a:schemeClr val="hlink"/>
                </a:solidFill>
                <a:hlinkClick r:id="rId4"/>
              </a:rPr>
              <a:t>grayc@umn.edu</a:t>
            </a:r>
            <a:endParaRPr lang="en-US" sz="3300" dirty="0">
              <a:solidFill>
                <a:srgbClr val="3C4043"/>
              </a:solidFill>
            </a:endParaRPr>
          </a:p>
        </p:txBody>
      </p:sp>
      <p:pic>
        <p:nvPicPr>
          <p:cNvPr id="7" name="Content Placeholder 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E10B11C2-1CB5-8341-9D89-F8240509E03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" r="1321" b="5093"/>
          <a:stretch/>
        </p:blipFill>
        <p:spPr bwMode="auto">
          <a:xfrm>
            <a:off x="175845" y="5826370"/>
            <a:ext cx="2497016" cy="891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04773576"/>
      </p:ext>
    </p:extLst>
  </p:cSld>
  <p:clrMapOvr>
    <a:masterClrMapping/>
  </p:clrMapOvr>
  <p:transition spd="slow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9848"/>
            <a:ext cx="8229600" cy="1143000"/>
          </a:xfrm>
        </p:spPr>
        <p:txBody>
          <a:bodyPr rtlCol="0"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>
              <a:bevelT w="0" h="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5500"/>
              <a:t>Assessment Questions</a:t>
            </a:r>
            <a:endParaRPr lang="en-US" sz="5500" b="1">
              <a:ln w="11430">
                <a:noFill/>
              </a:ln>
              <a:effectLst>
                <a:outerShdw blurRad="80000" dist="40000" dir="5040000" algn="tl">
                  <a:srgbClr val="000000">
                    <a:alpha val="0"/>
                  </a:srgbClr>
                </a:outerShdw>
              </a:effectLst>
              <a:ea typeface="+mj-ea"/>
              <a:cs typeface="+mj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2377441"/>
            <a:ext cx="8229600" cy="4175760"/>
          </a:xfrm>
        </p:spPr>
        <p:txBody>
          <a:bodyPr>
            <a:noAutofit/>
          </a:bodyPr>
          <a:lstStyle/>
          <a:p>
            <a:pPr defTabSz="905255">
              <a:defRPr sz="3168"/>
            </a:pPr>
            <a:r>
              <a:rPr lang="en-US" sz="2500" dirty="0">
                <a:latin typeface="Calibri" panose="020F0502020204030204" pitchFamily="34" charset="0"/>
                <a:cs typeface="Calibri" panose="020F0502020204030204" pitchFamily="34" charset="0"/>
              </a:rPr>
              <a:t>What did you learn today about female pioneers</a:t>
            </a:r>
          </a:p>
          <a:p>
            <a:pPr defTabSz="905255">
              <a:defRPr sz="3168"/>
            </a:pPr>
            <a:r>
              <a:rPr lang="en-US" sz="2500" dirty="0">
                <a:latin typeface="Calibri" panose="020F0502020204030204" pitchFamily="34" charset="0"/>
                <a:cs typeface="Calibri" panose="020F0502020204030204" pitchFamily="34" charset="0"/>
              </a:rPr>
              <a:t>How can you use what you learned in your classroom?</a:t>
            </a:r>
          </a:p>
          <a:p>
            <a:pPr marL="0" indent="0" defTabSz="905255">
              <a:buNone/>
              <a:defRPr sz="3168"/>
            </a:pPr>
            <a:endParaRPr lang="en-US" sz="2750" dirty="0"/>
          </a:p>
        </p:txBody>
      </p:sp>
    </p:spTree>
    <p:extLst>
      <p:ext uri="{BB962C8B-B14F-4D97-AF65-F5344CB8AC3E}">
        <p14:creationId xmlns:p14="http://schemas.microsoft.com/office/powerpoint/2010/main" val="1287334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 rtlCol="0"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>
              <a:bevelT w="0" h="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5500"/>
              <a:t>References</a:t>
            </a:r>
            <a:endParaRPr lang="en-US" sz="5500" b="1">
              <a:ln w="11430"/>
              <a:effectLst>
                <a:outerShdw blurRad="80000" dist="40000" dir="5040000" algn="tl">
                  <a:srgbClr val="000000">
                    <a:alpha val="0"/>
                  </a:srgbClr>
                </a:outerShdw>
              </a:effectLst>
              <a:ea typeface="+mj-ea"/>
              <a:cs typeface="+mj-cs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8F1D3A3-98BD-4497-A322-D25C364A13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Mae Jemison</a:t>
            </a:r>
            <a:endParaRPr lang="en-US" dirty="0"/>
          </a:p>
          <a:p>
            <a:r>
              <a:rPr lang="en-US" dirty="0">
                <a:hlinkClick r:id="rId4"/>
              </a:rPr>
              <a:t>Serena Williams</a:t>
            </a:r>
            <a:endParaRPr lang="en-US" dirty="0"/>
          </a:p>
          <a:p>
            <a:r>
              <a:rPr lang="en-US" dirty="0">
                <a:hlinkClick r:id="rId5"/>
              </a:rPr>
              <a:t>Indra Nooyi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9848"/>
            <a:ext cx="8229600" cy="1143000"/>
          </a:xfrm>
          <a:noFill/>
        </p:spPr>
        <p:txBody>
          <a:bodyPr rtlCol="0"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>
              <a:bevelT w="0" h="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5500">
                <a:latin typeface="Calibri"/>
                <a:ea typeface="ＭＳ Ｐゴシック"/>
                <a:cs typeface="Calibri"/>
              </a:rPr>
              <a:t>CEE Affiliates</a:t>
            </a:r>
            <a:endParaRPr lang="en-US" sz="5500" b="1">
              <a:ln w="11430"/>
              <a:effectLst>
                <a:outerShdw blurRad="80000" dist="40000" dir="5040000" algn="tl">
                  <a:srgbClr val="000000">
                    <a:alpha val="0"/>
                  </a:srgbClr>
                </a:outerShdw>
              </a:effectLst>
              <a:ea typeface="+mj-ea"/>
              <a:cs typeface="+mj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3AF44DA-7F29-495C-9279-01A773172FC7}"/>
              </a:ext>
            </a:extLst>
          </p:cNvPr>
          <p:cNvSpPr txBox="1"/>
          <p:nvPr/>
        </p:nvSpPr>
        <p:spPr>
          <a:xfrm>
            <a:off x="1501666" y="5134678"/>
            <a:ext cx="614066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Arial"/>
                <a:cs typeface="Arial"/>
                <a:hlinkClick r:id="rId3"/>
              </a:rPr>
              <a:t>https://www.councilforeconed.org/resources/local-affiliates/</a:t>
            </a:r>
            <a:endParaRPr lang="en-US"/>
          </a:p>
          <a:p>
            <a:pPr algn="l"/>
            <a:endParaRPr lang="en-US"/>
          </a:p>
        </p:txBody>
      </p:sp>
      <p:pic>
        <p:nvPicPr>
          <p:cNvPr id="4" name="Picture 4" descr="A picture containing bird&#10;&#10;Description generated with very high confidence">
            <a:extLst>
              <a:ext uri="{FF2B5EF4-FFF2-40B4-BE49-F238E27FC236}">
                <a16:creationId xmlns:a16="http://schemas.microsoft.com/office/drawing/2014/main" id="{85988BD1-7DE7-45DD-9D4C-654DA4937C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1" y="2335947"/>
            <a:ext cx="6095999" cy="2403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615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81C49A-50A7-49D5-B1A2-57AAF226F5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6139" y="1145686"/>
            <a:ext cx="7772400" cy="1470025"/>
          </a:xfrm>
        </p:spPr>
        <p:txBody>
          <a:bodyPr/>
          <a:lstStyle/>
          <a:p>
            <a:r>
              <a:rPr lang="en-US" sz="5400" dirty="0">
                <a:latin typeface="Calibri"/>
                <a:ea typeface="ＭＳ Ｐゴシック"/>
                <a:cs typeface="Calibri"/>
              </a:rPr>
              <a:t>Thank You to Our Sponsors!</a:t>
            </a:r>
            <a:endParaRPr lang="en-US" sz="5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D6CDAE-25F6-4A13-9FAD-1DA0236E53C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479" y="2622632"/>
            <a:ext cx="2378110" cy="23781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116" y="2690224"/>
            <a:ext cx="4725799" cy="13029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831" y="5899538"/>
            <a:ext cx="6217920" cy="59436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450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4015" y="3811687"/>
            <a:ext cx="1905000" cy="1874520"/>
          </a:xfrm>
          <a:prstGeom prst="rect">
            <a:avLst/>
          </a:prstGeom>
        </p:spPr>
      </p:pic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3A7E8432-E2ED-4609-928F-7A71E73514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7274" y="5243613"/>
            <a:ext cx="1188720" cy="1196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654274"/>
      </p:ext>
    </p:extLst>
  </p:cSld>
  <p:clrMapOvr>
    <a:masterClrMapping/>
  </p:clrMapOvr>
  <p:transition spd="slow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94" r="794"/>
          <a:stretch/>
        </p:blipFill>
        <p:spPr>
          <a:xfrm>
            <a:off x="3761072" y="917488"/>
            <a:ext cx="5382927" cy="1066393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0" y="5542258"/>
            <a:ext cx="9143999" cy="480060"/>
          </a:xfrm>
          <a:prstGeom prst="rect">
            <a:avLst/>
          </a:prstGeom>
          <a:solidFill>
            <a:srgbClr val="7EB7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EB74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1" t="14847" r="8883" b="16305"/>
          <a:stretch/>
        </p:blipFill>
        <p:spPr>
          <a:xfrm>
            <a:off x="0" y="1968968"/>
            <a:ext cx="9144000" cy="35661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44" y="1105431"/>
            <a:ext cx="3420644" cy="46328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51164" y="1568715"/>
            <a:ext cx="23086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We’ve gone Virtual!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0644" y="2194443"/>
            <a:ext cx="2625278" cy="2228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50"/>
              </a:lnSpc>
            </a:pPr>
            <a:r>
              <a:rPr lang="en-US" dirty="0">
                <a:solidFill>
                  <a:srgbClr val="CADB2C"/>
                </a:solidFill>
                <a:latin typeface="Arial" charset="0"/>
                <a:ea typeface="Arial" charset="0"/>
                <a:cs typeface="Arial" charset="0"/>
              </a:rPr>
              <a:t>Teach Economics?</a:t>
            </a:r>
          </a:p>
          <a:p>
            <a:pPr>
              <a:lnSpc>
                <a:spcPts val="1350"/>
              </a:lnSpc>
            </a:pPr>
            <a:r>
              <a:rPr lang="en-US" sz="105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Your students may have what it takes to compete in the nation’s only high school economics competition!</a:t>
            </a:r>
          </a:p>
          <a:p>
            <a:pPr>
              <a:lnSpc>
                <a:spcPts val="1350"/>
              </a:lnSpc>
            </a:pPr>
            <a:endParaRPr lang="en-US" sz="105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ts val="1350"/>
              </a:lnSpc>
            </a:pPr>
            <a:r>
              <a:rPr lang="en-US" dirty="0">
                <a:solidFill>
                  <a:srgbClr val="CADB2C"/>
                </a:solidFill>
                <a:latin typeface="Arial" charset="0"/>
                <a:ea typeface="Arial" charset="0"/>
                <a:cs typeface="Arial" charset="0"/>
              </a:rPr>
              <a:t>Why Play?</a:t>
            </a:r>
          </a:p>
          <a:p>
            <a:pPr>
              <a:lnSpc>
                <a:spcPts val="1350"/>
              </a:lnSpc>
            </a:pPr>
            <a:r>
              <a:rPr lang="en-US" sz="1050" b="1" dirty="0">
                <a:solidFill>
                  <a:srgbClr val="CADB2C"/>
                </a:solidFill>
                <a:latin typeface="Arial" charset="0"/>
                <a:ea typeface="Arial" charset="0"/>
                <a:cs typeface="Arial" charset="0"/>
              </a:rPr>
              <a:t>•</a:t>
            </a:r>
            <a:r>
              <a:rPr lang="en-US" sz="1050" dirty="0">
                <a:solidFill>
                  <a:srgbClr val="CADB2C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Fun team learning experience</a:t>
            </a:r>
          </a:p>
          <a:p>
            <a:pPr>
              <a:lnSpc>
                <a:spcPts val="1350"/>
              </a:lnSpc>
            </a:pPr>
            <a:r>
              <a:rPr lang="en-US" sz="1050" b="1" dirty="0">
                <a:solidFill>
                  <a:srgbClr val="CADB2C"/>
                </a:solidFill>
                <a:latin typeface="Arial" charset="0"/>
                <a:ea typeface="Arial" charset="0"/>
                <a:cs typeface="Arial" charset="0"/>
              </a:rPr>
              <a:t>•</a:t>
            </a: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Great for college applications</a:t>
            </a:r>
          </a:p>
          <a:p>
            <a:pPr>
              <a:lnSpc>
                <a:spcPts val="1350"/>
              </a:lnSpc>
            </a:pPr>
            <a:r>
              <a:rPr lang="en-US" sz="1050" dirty="0">
                <a:solidFill>
                  <a:srgbClr val="CADB2C"/>
                </a:solidFill>
                <a:latin typeface="Arial" charset="0"/>
                <a:ea typeface="Arial" charset="0"/>
                <a:cs typeface="Arial" charset="0"/>
              </a:rPr>
              <a:t>•</a:t>
            </a: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No other challenge like this </a:t>
            </a:r>
          </a:p>
          <a:p>
            <a:pPr>
              <a:lnSpc>
                <a:spcPts val="1350"/>
              </a:lnSpc>
            </a:pPr>
            <a:r>
              <a:rPr lang="en-US" sz="1050" dirty="0">
                <a:solidFill>
                  <a:srgbClr val="CADB2C"/>
                </a:solidFill>
                <a:latin typeface="Arial" charset="0"/>
                <a:ea typeface="Arial" charset="0"/>
                <a:cs typeface="Arial" charset="0"/>
              </a:rPr>
              <a:t>•</a:t>
            </a: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Online participation makes access easy</a:t>
            </a:r>
          </a:p>
          <a:p>
            <a:pPr>
              <a:lnSpc>
                <a:spcPts val="1350"/>
              </a:lnSpc>
            </a:pPr>
            <a:r>
              <a:rPr lang="en-US" sz="1050" dirty="0">
                <a:solidFill>
                  <a:srgbClr val="CADB2C"/>
                </a:solidFill>
                <a:latin typeface="Arial" charset="0"/>
                <a:ea typeface="Arial" charset="0"/>
                <a:cs typeface="Arial" charset="0"/>
              </a:rPr>
              <a:t>•</a:t>
            </a: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Chance for cash prizes</a:t>
            </a:r>
          </a:p>
          <a:p>
            <a:endParaRPr lang="en-US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13785" y="2092651"/>
            <a:ext cx="3217233" cy="36728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dirty="0">
                <a:solidFill>
                  <a:srgbClr val="CADB2C"/>
                </a:solidFill>
                <a:latin typeface="Arial" charset="0"/>
                <a:ea typeface="Arial" charset="0"/>
                <a:cs typeface="Arial" charset="0"/>
              </a:rPr>
              <a:t>How it Works</a:t>
            </a:r>
          </a:p>
          <a:p>
            <a:pPr>
              <a:lnSpc>
                <a:spcPts val="1350"/>
              </a:lnSpc>
            </a:pPr>
            <a:r>
              <a:rPr lang="en-US" sz="1200" b="1" dirty="0">
                <a:solidFill>
                  <a:srgbClr val="FFC000"/>
                </a:solidFill>
                <a:latin typeface="Arial" charset="0"/>
                <a:ea typeface="Arial" charset="0"/>
                <a:cs typeface="Arial" charset="0"/>
              </a:rPr>
              <a:t>Teams register </a:t>
            </a:r>
          </a:p>
          <a:p>
            <a:pPr>
              <a:lnSpc>
                <a:spcPts val="1350"/>
              </a:lnSpc>
            </a:pP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Teachers enroll team(s) of 3- 4 high school students from the same school. Multiple teams allowed.</a:t>
            </a:r>
          </a:p>
          <a:p>
            <a:pPr>
              <a:lnSpc>
                <a:spcPts val="675"/>
              </a:lnSpc>
            </a:pPr>
            <a:endParaRPr lang="en-US" sz="1050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ts val="1350"/>
              </a:lnSpc>
            </a:pPr>
            <a:r>
              <a:rPr lang="en-US" sz="1200" b="1" dirty="0">
                <a:solidFill>
                  <a:srgbClr val="FFC000"/>
                </a:solidFill>
                <a:latin typeface="Arial" charset="0"/>
                <a:ea typeface="Arial" charset="0"/>
                <a:cs typeface="Arial" charset="0"/>
              </a:rPr>
              <a:t>Teams compete within their state</a:t>
            </a:r>
          </a:p>
          <a:p>
            <a:pPr>
              <a:lnSpc>
                <a:spcPts val="1350"/>
              </a:lnSpc>
            </a:pP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Compete to win your state competition for a </a:t>
            </a:r>
            <a:b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chance to advance to the National Semi-Finals.</a:t>
            </a:r>
          </a:p>
          <a:p>
            <a:pPr>
              <a:lnSpc>
                <a:spcPts val="675"/>
              </a:lnSpc>
            </a:pPr>
            <a:endParaRPr lang="en-US" sz="1050" b="1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ts val="1350"/>
              </a:lnSpc>
            </a:pPr>
            <a:r>
              <a:rPr lang="en-US" sz="1200" b="1" dirty="0">
                <a:solidFill>
                  <a:srgbClr val="FFC000"/>
                </a:solidFill>
                <a:latin typeface="Arial" charset="0"/>
                <a:ea typeface="Arial" charset="0"/>
                <a:cs typeface="Arial" charset="0"/>
              </a:rPr>
              <a:t>National Semi-Finals:  May 3-20, 2021</a:t>
            </a:r>
          </a:p>
          <a:p>
            <a:pPr>
              <a:lnSpc>
                <a:spcPts val="1350"/>
              </a:lnSpc>
            </a:pP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Teams answer multiple-choice questions on macroeconomics, microeconomics, and international &amp; current events.</a:t>
            </a:r>
          </a:p>
          <a:p>
            <a:pPr>
              <a:lnSpc>
                <a:spcPts val="675"/>
              </a:lnSpc>
            </a:pPr>
            <a:endParaRPr lang="en-US" sz="1050" b="1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ts val="1350"/>
              </a:lnSpc>
            </a:pPr>
            <a:r>
              <a:rPr lang="en-US" sz="1200" b="1" dirty="0">
                <a:solidFill>
                  <a:srgbClr val="FFC000"/>
                </a:solidFill>
                <a:latin typeface="Arial" charset="0"/>
                <a:ea typeface="Arial" charset="0"/>
                <a:cs typeface="Arial" charset="0"/>
              </a:rPr>
              <a:t>National Finals: May 22-24, 2021</a:t>
            </a:r>
          </a:p>
          <a:p>
            <a:pPr>
              <a:lnSpc>
                <a:spcPts val="1350"/>
              </a:lnSpc>
            </a:pP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Teams analyze an economic issue and present their solution. Top teams engage in the Finals Quiz Bowl where they face-off answering questions to claim the National Title.</a:t>
            </a:r>
          </a:p>
          <a:p>
            <a:endParaRPr lang="en-US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555409" y="3698687"/>
            <a:ext cx="2356982" cy="1810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US" dirty="0">
                <a:solidFill>
                  <a:srgbClr val="CADB2A"/>
                </a:solidFill>
                <a:latin typeface="Arial" charset="0"/>
                <a:ea typeface="Arial" charset="0"/>
                <a:cs typeface="Arial" charset="0"/>
              </a:rPr>
              <a:t>Two divisions based on experience level</a:t>
            </a:r>
            <a:r>
              <a:rPr lang="en-US" b="1" dirty="0">
                <a:solidFill>
                  <a:srgbClr val="74BEE9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endParaRPr lang="en-US" b="1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ts val="675"/>
              </a:lnSpc>
            </a:pPr>
            <a:endParaRPr lang="en-US" sz="105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ts val="1200"/>
              </a:lnSpc>
            </a:pPr>
            <a:r>
              <a:rPr lang="en-US" sz="105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David Ricardo </a:t>
            </a: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for first-time competitors who have taken no more than one economics course.</a:t>
            </a:r>
          </a:p>
          <a:p>
            <a:pPr>
              <a:lnSpc>
                <a:spcPts val="675"/>
              </a:lnSpc>
            </a:pPr>
            <a:endParaRPr lang="en-US" sz="105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ts val="1200"/>
              </a:lnSpc>
            </a:pPr>
            <a:r>
              <a:rPr lang="en-US" sz="105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Adam Smith </a:t>
            </a: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for returning competitors, AP, International Baccalaureate, and honors students.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40643" y="5578571"/>
            <a:ext cx="5738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Register Today at </a:t>
            </a:r>
            <a:r>
              <a:rPr lang="en-US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NationalEconomicsChallenge.org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" t="10018" r="3696" b="12060"/>
          <a:stretch/>
        </p:blipFill>
        <p:spPr>
          <a:xfrm>
            <a:off x="6578881" y="2079213"/>
            <a:ext cx="1340305" cy="154485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4856" y="5589133"/>
            <a:ext cx="705005" cy="36885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857251"/>
            <a:ext cx="9144000" cy="74140"/>
          </a:xfrm>
          <a:prstGeom prst="rect">
            <a:avLst/>
          </a:prstGeom>
          <a:solidFill>
            <a:srgbClr val="7EB7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EB7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239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-1" y="1973382"/>
            <a:ext cx="6257926" cy="1360816"/>
          </a:xfrm>
          <a:prstGeom prst="rect">
            <a:avLst/>
          </a:prstGeom>
          <a:solidFill>
            <a:srgbClr val="7EB7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EB740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-1" y="3325932"/>
            <a:ext cx="9143998" cy="2220439"/>
          </a:xfrm>
          <a:prstGeom prst="rect">
            <a:avLst/>
          </a:prstGeom>
          <a:solidFill>
            <a:srgbClr val="084B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EB74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" y="5517381"/>
            <a:ext cx="9143999" cy="483369"/>
          </a:xfrm>
          <a:prstGeom prst="rect">
            <a:avLst/>
          </a:prstGeom>
          <a:solidFill>
            <a:srgbClr val="74BF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EB74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0643" y="5578571"/>
            <a:ext cx="5738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personalfinancechallenge.org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4856" y="5589133"/>
            <a:ext cx="705005" cy="3688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11" y="1053690"/>
            <a:ext cx="474290" cy="8120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918" y="1046765"/>
            <a:ext cx="2912432" cy="83311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2398284"/>
            <a:ext cx="4034118" cy="584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25"/>
              </a:lnSpc>
            </a:pPr>
            <a:r>
              <a:rPr lang="en-US" sz="15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FIND YOUR LOCAL COMPETITION</a:t>
            </a:r>
            <a:br>
              <a:rPr lang="en-US" sz="15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5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AND REGISTER TODAY!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118" y="1973381"/>
            <a:ext cx="1360648" cy="135255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11299" y="3424072"/>
            <a:ext cx="5449421" cy="1772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275"/>
              </a:lnSpc>
              <a:spcAft>
                <a:spcPts val="450"/>
              </a:spcAft>
            </a:pP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The National Personal Finance Challenge is a competition that provides high school students with an exciting and motivating opportunity to build, apply, and demonstrate their knowledge of money management.</a:t>
            </a:r>
          </a:p>
          <a:p>
            <a:pPr>
              <a:lnSpc>
                <a:spcPts val="1275"/>
              </a:lnSpc>
              <a:spcAft>
                <a:spcPts val="450"/>
              </a:spcAft>
            </a:pP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Through online exams and a personal finance simulation, teams showcase their expertise in earning income, buying goods and services, saving, using credit, investing, as well as protecting and insuring.</a:t>
            </a:r>
          </a:p>
          <a:p>
            <a:pPr>
              <a:lnSpc>
                <a:spcPts val="1275"/>
              </a:lnSpc>
              <a:spcAft>
                <a:spcPts val="450"/>
              </a:spcAft>
            </a:pP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Teams of up to four students, with one teacher/coach, can qualify to represent their state at the National Personal Finance Challenge by winning their local competition.</a:t>
            </a:r>
          </a:p>
          <a:p>
            <a:pPr>
              <a:lnSpc>
                <a:spcPts val="1200"/>
              </a:lnSpc>
              <a:spcAft>
                <a:spcPts val="300"/>
              </a:spcAft>
            </a:pPr>
            <a:endParaRPr lang="en-US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248559" y="4961008"/>
            <a:ext cx="5275281" cy="41549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050" b="1" dirty="0">
                <a:solidFill>
                  <a:srgbClr val="CADB2C"/>
                </a:solidFill>
                <a:latin typeface="Arial" charset="0"/>
                <a:ea typeface="Arial" charset="0"/>
                <a:cs typeface="Arial" charset="0"/>
              </a:rPr>
              <a:t>Semi-Finals:</a:t>
            </a:r>
            <a:r>
              <a:rPr lang="en-US" sz="105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First round elimination via online multiple-choice questions.</a:t>
            </a:r>
          </a:p>
          <a:p>
            <a:r>
              <a:rPr lang="en-US" sz="1050" b="1" dirty="0">
                <a:solidFill>
                  <a:srgbClr val="CADB2C"/>
                </a:solidFill>
                <a:latin typeface="Arial" charset="0"/>
                <a:ea typeface="Arial" charset="0"/>
                <a:cs typeface="Arial" charset="0"/>
              </a:rPr>
              <a:t>Finals:</a:t>
            </a:r>
            <a:r>
              <a:rPr lang="en-US" sz="105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Case study round virtually co-hosted by the Cleveland Fed on June 3.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99" t="8792" b="18140"/>
          <a:stretch/>
        </p:blipFill>
        <p:spPr>
          <a:xfrm>
            <a:off x="387146" y="5003492"/>
            <a:ext cx="893308" cy="298459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387143" y="5052932"/>
            <a:ext cx="105352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NATIONALS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79" t="10428" r="10998" b="9244"/>
          <a:stretch/>
        </p:blipFill>
        <p:spPr>
          <a:xfrm>
            <a:off x="5979102" y="954739"/>
            <a:ext cx="3164895" cy="463697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857251"/>
            <a:ext cx="9144000" cy="109185"/>
          </a:xfrm>
          <a:prstGeom prst="rect">
            <a:avLst/>
          </a:prstGeom>
          <a:solidFill>
            <a:srgbClr val="74BF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EB7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94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-1" y="1973382"/>
            <a:ext cx="5618752" cy="1360816"/>
          </a:xfrm>
          <a:prstGeom prst="rect">
            <a:avLst/>
          </a:prstGeom>
          <a:solidFill>
            <a:srgbClr val="7EB7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Winners receive: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500" b="1" dirty="0"/>
              <a:t>A cash award of $5,000</a:t>
            </a:r>
            <a:endParaRPr lang="en-US" sz="150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500" b="1" dirty="0"/>
              <a:t>A cash award of $2,500 for their school to support economic education</a:t>
            </a:r>
            <a:endParaRPr lang="en-US" sz="150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500" b="1" dirty="0"/>
              <a:t>Recognition at our annual Visionary Awards convening</a:t>
            </a:r>
          </a:p>
          <a:p>
            <a:endParaRPr lang="en-US" sz="1200" dirty="0"/>
          </a:p>
        </p:txBody>
      </p:sp>
      <p:sp>
        <p:nvSpPr>
          <p:cNvPr id="24" name="Rectangle 23"/>
          <p:cNvSpPr/>
          <p:nvPr/>
        </p:nvSpPr>
        <p:spPr>
          <a:xfrm>
            <a:off x="-1" y="3315570"/>
            <a:ext cx="9143998" cy="2220439"/>
          </a:xfrm>
          <a:prstGeom prst="rect">
            <a:avLst/>
          </a:prstGeom>
          <a:solidFill>
            <a:srgbClr val="084B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EB74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" y="5517381"/>
            <a:ext cx="9143999" cy="483369"/>
          </a:xfrm>
          <a:prstGeom prst="rect">
            <a:avLst/>
          </a:prstGeom>
          <a:solidFill>
            <a:srgbClr val="74BF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EB74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11" y="1053690"/>
            <a:ext cx="474290" cy="81209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422772" y="911843"/>
            <a:ext cx="40341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450"/>
              </a:spcBef>
              <a:spcAft>
                <a:spcPts val="450"/>
              </a:spcAft>
            </a:pPr>
            <a:r>
              <a:rPr lang="en-US" sz="2400" dirty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The 2021 Sloan Teaching Champion Award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-126816" y="3278017"/>
            <a:ext cx="9144000" cy="2734659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This award promotes economic education by honoring three outstanding teachers who incorporate exemplary teaching techniques that improve their students’ economic understanding in and out of the classroom.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</a:rPr>
              <a:t>This award is open to New York metropolitan area high school teachers of all subjects, not just teachers of economics. Applicants must demonstrate how they integrate economics into their teaching.</a:t>
            </a:r>
          </a:p>
          <a:p>
            <a:pPr algn="ctr"/>
            <a:r>
              <a:rPr lang="en-US" sz="1200" b="1" u="sng" dirty="0">
                <a:solidFill>
                  <a:schemeClr val="bg1"/>
                </a:solidFill>
              </a:rPr>
              <a:t>Sound like you or someone you know?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</a:rPr>
              <a:t>Applicants must teach in one of the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</a:rPr>
              <a:t>Twelve </a:t>
            </a:r>
            <a:r>
              <a:rPr lang="en-US" sz="1200" b="1" dirty="0">
                <a:solidFill>
                  <a:schemeClr val="bg1"/>
                </a:solidFill>
              </a:rPr>
              <a:t>New York</a:t>
            </a:r>
            <a:r>
              <a:rPr lang="en-US" sz="1200" dirty="0">
                <a:solidFill>
                  <a:schemeClr val="bg1"/>
                </a:solidFill>
              </a:rPr>
              <a:t> state counties (New York, Kings, Bronx, Richmond, Queens, Nassau, Suffolk, Westchester, Putnam, Rockland, Orange and Dutchess)</a:t>
            </a:r>
            <a:endParaRPr lang="en-US" sz="1200" dirty="0">
              <a:solidFill>
                <a:schemeClr val="bg1"/>
              </a:solidFill>
              <a:cs typeface="Calibri"/>
            </a:endParaRPr>
          </a:p>
          <a:p>
            <a:pPr algn="ctr"/>
            <a:r>
              <a:rPr lang="en-US" sz="1200" dirty="0">
                <a:solidFill>
                  <a:schemeClr val="bg1"/>
                </a:solidFill>
              </a:rPr>
              <a:t>Eight </a:t>
            </a:r>
            <a:r>
              <a:rPr lang="en-US" sz="1200" b="1" dirty="0">
                <a:solidFill>
                  <a:schemeClr val="bg1"/>
                </a:solidFill>
              </a:rPr>
              <a:t>New Jersey</a:t>
            </a:r>
            <a:r>
              <a:rPr lang="en-US" sz="1200" dirty="0">
                <a:solidFill>
                  <a:schemeClr val="bg1"/>
                </a:solidFill>
              </a:rPr>
              <a:t> counties (Bergen, Passaic, Essex, Hudson, Middlesex, Union, Morris, Monmouth), or these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</a:rPr>
              <a:t>Two </a:t>
            </a:r>
            <a:r>
              <a:rPr lang="en-US" sz="1200" b="1" dirty="0">
                <a:solidFill>
                  <a:schemeClr val="bg1"/>
                </a:solidFill>
              </a:rPr>
              <a:t>Connecticut </a:t>
            </a:r>
            <a:r>
              <a:rPr lang="en-US" sz="1200" dirty="0">
                <a:solidFill>
                  <a:schemeClr val="bg1"/>
                </a:solidFill>
              </a:rPr>
              <a:t>counties (Fairfield and New Haven)</a:t>
            </a:r>
          </a:p>
          <a:p>
            <a:pPr algn="ctr"/>
            <a:r>
              <a:rPr lang="en-US" sz="1200" b="1" u="sng" dirty="0">
                <a:solidFill>
                  <a:schemeClr val="bg1"/>
                </a:solidFill>
              </a:rPr>
              <a:t>Application will be launched on Friday February 19</a:t>
            </a:r>
            <a:r>
              <a:rPr lang="en-US" sz="1200" b="1" u="sng" baseline="30000" dirty="0">
                <a:solidFill>
                  <a:schemeClr val="bg1"/>
                </a:solidFill>
              </a:rPr>
              <a:t>th</a:t>
            </a:r>
            <a:r>
              <a:rPr lang="en-US" sz="1200" b="1" u="sng" dirty="0">
                <a:solidFill>
                  <a:schemeClr val="bg1"/>
                </a:solidFill>
              </a:rPr>
              <a:t> 2021</a:t>
            </a:r>
            <a:endParaRPr lang="en-US" sz="1200" b="1" u="sng" dirty="0">
              <a:solidFill>
                <a:schemeClr val="bg1"/>
              </a:solidFill>
              <a:cs typeface="Calibri"/>
            </a:endParaRPr>
          </a:p>
          <a:p>
            <a:pPr algn="ctr"/>
            <a:endParaRPr lang="en-US" sz="1600" b="1" u="sng" dirty="0">
              <a:solidFill>
                <a:schemeClr val="bg1"/>
              </a:solidFill>
            </a:endParaRPr>
          </a:p>
          <a:p>
            <a:pPr algn="ctr"/>
            <a:r>
              <a:rPr lang="en-US" sz="1600" b="1" u="sng" dirty="0">
                <a:solidFill>
                  <a:schemeClr val="bg1"/>
                </a:solidFill>
              </a:rPr>
              <a:t>You can access the application </a:t>
            </a:r>
            <a:r>
              <a:rPr lang="en-US" sz="1600" b="1" u="sng" dirty="0">
                <a:solidFill>
                  <a:schemeClr val="accent2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here</a:t>
            </a:r>
            <a:r>
              <a:rPr lang="en-US" sz="1500" b="1" u="sng" dirty="0">
                <a:solidFill>
                  <a:schemeClr val="accent2"/>
                </a:solidFill>
              </a:rPr>
              <a:t>. </a:t>
            </a:r>
          </a:p>
          <a:p>
            <a:pPr>
              <a:lnSpc>
                <a:spcPts val="1200"/>
              </a:lnSpc>
              <a:spcAft>
                <a:spcPts val="300"/>
              </a:spcAft>
            </a:pPr>
            <a:endParaRPr lang="en-US" sz="9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518949" y="5947443"/>
            <a:ext cx="5275281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400" dirty="0"/>
              <a:t>Please feel free to e-mail us at </a:t>
            </a:r>
            <a:r>
              <a:rPr lang="en-US" sz="1400" b="1" u="sng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rrivera@councilforeconed.org</a:t>
            </a:r>
            <a:r>
              <a:rPr lang="en-US" sz="1400" dirty="0"/>
              <a:t> </a:t>
            </a:r>
          </a:p>
          <a:p>
            <a:r>
              <a:rPr lang="en-US" sz="1400" dirty="0"/>
              <a:t>with any questions you have.</a:t>
            </a:r>
            <a:endParaRPr lang="en-US" sz="14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99" t="8792" b="18140"/>
          <a:stretch/>
        </p:blipFill>
        <p:spPr>
          <a:xfrm>
            <a:off x="126816" y="5609835"/>
            <a:ext cx="893308" cy="298459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46568" y="5632107"/>
            <a:ext cx="93468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CONTACT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857251"/>
            <a:ext cx="9144000" cy="109185"/>
          </a:xfrm>
          <a:prstGeom prst="rect">
            <a:avLst/>
          </a:prstGeom>
          <a:solidFill>
            <a:srgbClr val="74BF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EB740"/>
              </a:solidFill>
            </a:endParaRPr>
          </a:p>
        </p:txBody>
      </p:sp>
      <p:pic>
        <p:nvPicPr>
          <p:cNvPr id="5" name="Picture 4" descr="A group of people holding awards&#10;&#10;Description automatically generated with medium confidence">
            <a:extLst>
              <a:ext uri="{FF2B5EF4-FFF2-40B4-BE49-F238E27FC236}">
                <a16:creationId xmlns:a16="http://schemas.microsoft.com/office/drawing/2014/main" id="{C03AD284-B4AE-4045-8DF7-C942648ABA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8752" y="972281"/>
            <a:ext cx="3525248" cy="2361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782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4018A5-624B-FB41-BBDB-9195AAEB2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43354"/>
            <a:ext cx="9144000" cy="1143000"/>
          </a:xfrm>
        </p:spPr>
        <p:txBody>
          <a:bodyPr/>
          <a:lstStyle/>
          <a:p>
            <a:br>
              <a:rPr lang="en-US" sz="4500" b="0" dirty="0">
                <a:effectLst/>
              </a:rPr>
            </a:br>
            <a:br>
              <a:rPr lang="en-US" sz="4500" b="0" dirty="0">
                <a:effectLst/>
              </a:rPr>
            </a:br>
            <a:br>
              <a:rPr lang="en-US" sz="4500" b="0" dirty="0">
                <a:effectLst/>
              </a:rPr>
            </a:br>
            <a:r>
              <a:rPr lang="en-US" sz="3600" b="0" dirty="0">
                <a:effectLst/>
              </a:rPr>
              <a:t>Dr. Mary Clare </a:t>
            </a:r>
            <a:r>
              <a:rPr lang="en-US" sz="3600" b="0" dirty="0" err="1">
                <a:effectLst/>
              </a:rPr>
              <a:t>Peate</a:t>
            </a:r>
            <a:r>
              <a:rPr lang="en-US" sz="3600" b="0" dirty="0">
                <a:effectLst/>
              </a:rPr>
              <a:t>, MRU Curriculum Director</a:t>
            </a:r>
            <a:br>
              <a:rPr lang="en-US" b="0" dirty="0">
                <a:effectLst/>
              </a:rPr>
            </a:b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98CD8F-BF92-934D-8485-E78E360A7E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1015" y="2377440"/>
            <a:ext cx="8229600" cy="3779520"/>
          </a:xfrm>
        </p:spPr>
        <p:txBody>
          <a:bodyPr/>
          <a:lstStyle/>
          <a:p>
            <a:r>
              <a:rPr lang="en-US" dirty="0"/>
              <a:t>Background in Education &amp; Economics</a:t>
            </a:r>
          </a:p>
          <a:p>
            <a:pPr marL="0" indent="0">
              <a:buNone/>
            </a:pPr>
            <a:endParaRPr lang="en-US" sz="800" dirty="0"/>
          </a:p>
          <a:p>
            <a:r>
              <a:rPr lang="en-US" dirty="0"/>
              <a:t>Proud econ nerd</a:t>
            </a:r>
          </a:p>
          <a:p>
            <a:pPr marL="0" indent="0">
              <a:buNone/>
            </a:pPr>
            <a:endParaRPr lang="en-US" sz="800" dirty="0"/>
          </a:p>
          <a:p>
            <a:r>
              <a:rPr lang="en-US" dirty="0"/>
              <a:t>Hopped between education and                      economics-related jobs before finally joining the two! 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61C36E14-FE7B-C645-A5BD-1D33516317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6339" y="2426604"/>
            <a:ext cx="2883877" cy="2245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Content Placeholder 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74581FF5-7614-F840-979D-8506E681A4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" r="1321" b="5093"/>
          <a:stretch/>
        </p:blipFill>
        <p:spPr bwMode="auto">
          <a:xfrm>
            <a:off x="0" y="5814646"/>
            <a:ext cx="2497016" cy="891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92786718"/>
      </p:ext>
    </p:extLst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2141BA-B8B3-174A-96BD-60FA970FA6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0" dirty="0">
                <a:effectLst/>
              </a:rPr>
              <a:t>Colleen Gray, MCEE Education Director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EE47E2-8AAD-4B49-8FE3-A00AF1483D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110251"/>
            <a:ext cx="8229600" cy="3779520"/>
          </a:xfrm>
        </p:spPr>
        <p:txBody>
          <a:bodyPr/>
          <a:lstStyle/>
          <a:p>
            <a:r>
              <a:rPr lang="en-US" dirty="0"/>
              <a:t>Background in Education,                                              Non-Profit Management &amp; Business</a:t>
            </a:r>
          </a:p>
          <a:p>
            <a:endParaRPr lang="en-US" sz="400" dirty="0"/>
          </a:p>
          <a:p>
            <a:r>
              <a:rPr lang="en-US" dirty="0"/>
              <a:t>Passion for economics education                            began as a fifth grade teacher </a:t>
            </a:r>
          </a:p>
          <a:p>
            <a:endParaRPr lang="en-US" sz="400" dirty="0"/>
          </a:p>
          <a:p>
            <a:r>
              <a:rPr lang="en-US" dirty="0"/>
              <a:t>Committed to helping teachers understand and  confidently deliver K-12 economics standards</a:t>
            </a:r>
          </a:p>
          <a:p>
            <a:endParaRPr lang="en-US" dirty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6698F2A-BB5B-0D48-A31D-42CA1EC64E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27" name="Picture 1" descr="A picture containing person, outdoor, posing&#10;&#10;Description automatically generated">
            <a:extLst>
              <a:ext uri="{FF2B5EF4-FFF2-40B4-BE49-F238E27FC236}">
                <a16:creationId xmlns:a16="http://schemas.microsoft.com/office/drawing/2014/main" id="{7F9EEB17-3B47-B043-AF47-538B34ED92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0461" y="1948470"/>
            <a:ext cx="2262554" cy="3009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Content Placeholder 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34FE2B6C-0D28-F241-869E-BDCC624A94F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" r="1321" b="5093"/>
          <a:stretch/>
        </p:blipFill>
        <p:spPr bwMode="auto">
          <a:xfrm>
            <a:off x="0" y="5942623"/>
            <a:ext cx="2497016" cy="891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34218369"/>
      </p:ext>
    </p:extLst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9848"/>
            <a:ext cx="8229600" cy="1143000"/>
          </a:xfrm>
        </p:spPr>
        <p:txBody>
          <a:bodyPr rtlCol="0"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>
              <a:bevelT w="0" h="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5500"/>
              <a:t>Agenda</a:t>
            </a:r>
            <a:endParaRPr lang="en-US" sz="5500" b="1">
              <a:ln w="11430"/>
              <a:solidFill>
                <a:srgbClr val="005CB8"/>
              </a:solidFill>
              <a:effectLst>
                <a:outerShdw blurRad="80000" dist="40000" dir="5040000" algn="tl">
                  <a:srgbClr val="000000">
                    <a:alpha val="0"/>
                  </a:srgbClr>
                </a:outerShdw>
              </a:effectLst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15363" name="Content Placeholder 2"/>
          <p:cNvSpPr>
            <a:spLocks noGrp="1"/>
          </p:cNvSpPr>
          <p:nvPr>
            <p:ph idx="4294967295"/>
          </p:nvPr>
        </p:nvSpPr>
        <p:spPr>
          <a:xfrm>
            <a:off x="457200" y="1995717"/>
            <a:ext cx="8229600" cy="4175760"/>
          </a:xfrm>
        </p:spPr>
        <p:txBody>
          <a:bodyPr/>
          <a:lstStyle/>
          <a:p>
            <a:r>
              <a:rPr lang="en-US" dirty="0"/>
              <a:t>Preview the Mini Movers and Shakers series</a:t>
            </a:r>
          </a:p>
          <a:p>
            <a:r>
              <a:rPr lang="en-US" dirty="0"/>
              <a:t>Female Pioneer #1 &amp; Opportunity Cost: Mae Jemison</a:t>
            </a:r>
          </a:p>
          <a:p>
            <a:r>
              <a:rPr lang="en-US" dirty="0"/>
              <a:t>Female Pioneer #2 &amp; Incentives: Serena Williams</a:t>
            </a:r>
          </a:p>
          <a:p>
            <a:r>
              <a:rPr lang="en-US" dirty="0"/>
              <a:t>Female Pioneer #3 &amp; Decision-making: Indra Nooyi</a:t>
            </a:r>
          </a:p>
          <a:p>
            <a:r>
              <a:rPr lang="en-US" dirty="0"/>
              <a:t>Mix &amp; Match pioneers with econ concepts!</a:t>
            </a:r>
          </a:p>
          <a:p>
            <a:r>
              <a:rPr lang="en-US" dirty="0"/>
              <a:t>Q&amp;A </a:t>
            </a:r>
          </a:p>
        </p:txBody>
      </p:sp>
      <p:pic>
        <p:nvPicPr>
          <p:cNvPr id="4" name="Content Placeholder 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169EBA9F-366C-464E-9858-0CFC4E8EC8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" r="1321" b="5093"/>
          <a:stretch/>
        </p:blipFill>
        <p:spPr>
          <a:xfrm>
            <a:off x="11723" y="5954346"/>
            <a:ext cx="2497016" cy="891931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9848"/>
            <a:ext cx="8229600" cy="1143000"/>
          </a:xfrm>
        </p:spPr>
        <p:txBody>
          <a:bodyPr rtlCol="0"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>
              <a:bevelT w="0" h="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5500"/>
              <a:t>Objectives</a:t>
            </a:r>
            <a:endParaRPr lang="en-US" sz="5500" b="1">
              <a:ln w="11430">
                <a:noFill/>
              </a:ln>
              <a:effectLst>
                <a:outerShdw blurRad="80000" dist="40000" dir="5040000" algn="tl">
                  <a:srgbClr val="000000">
                    <a:alpha val="0"/>
                  </a:srgbClr>
                </a:outerShdw>
              </a:effectLst>
              <a:ea typeface="+mj-ea"/>
              <a:cs typeface="+mj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1790309"/>
            <a:ext cx="8229600" cy="417576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/>
              <a:t>Participants will</a:t>
            </a:r>
            <a:endParaRPr lang="en-US" sz="2400" dirty="0"/>
          </a:p>
          <a:p>
            <a:r>
              <a:rPr lang="en-US" dirty="0"/>
              <a:t>Learn how to connect historical figures with economic concepts.</a:t>
            </a:r>
          </a:p>
          <a:p>
            <a:r>
              <a:rPr lang="en-US" dirty="0"/>
              <a:t>Explore 3 specific ways to use the biographies of these female pioneers to reenforce and apply the concepts of opportunity cost, decision-making, and incentives.</a:t>
            </a:r>
          </a:p>
          <a:p>
            <a:r>
              <a:rPr lang="en-US" dirty="0"/>
              <a:t>Learn how to adapt ready-to-go activities for their own classroom. </a:t>
            </a:r>
          </a:p>
          <a:p>
            <a:pPr marL="0" indent="0" defTabSz="905255">
              <a:buNone/>
              <a:defRPr sz="3168"/>
            </a:pPr>
            <a:endParaRPr lang="en-US" sz="2750" dirty="0"/>
          </a:p>
        </p:txBody>
      </p:sp>
      <p:pic>
        <p:nvPicPr>
          <p:cNvPr id="4" name="Content Placeholder 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483204D7-ECC3-054A-9DDE-8AEF386E97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" r="1321" b="5093"/>
          <a:stretch/>
        </p:blipFill>
        <p:spPr>
          <a:xfrm>
            <a:off x="6635261" y="5966069"/>
            <a:ext cx="2497016" cy="891931"/>
          </a:xfrm>
        </p:spPr>
      </p:pic>
    </p:spTree>
    <p:extLst>
      <p:ext uri="{BB962C8B-B14F-4D97-AF65-F5344CB8AC3E}">
        <p14:creationId xmlns:p14="http://schemas.microsoft.com/office/powerpoint/2010/main" val="1000496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9848"/>
            <a:ext cx="8229600" cy="1143000"/>
          </a:xfrm>
        </p:spPr>
        <p:txBody>
          <a:bodyPr rtlCol="0"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>
              <a:bevelT w="0" h="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5500"/>
              <a:t>National Standards</a:t>
            </a:r>
            <a:endParaRPr lang="en-US" sz="5500" b="1">
              <a:ln w="11430">
                <a:noFill/>
              </a:ln>
              <a:effectLst>
                <a:outerShdw blurRad="80000" dist="40000" dir="5040000" algn="tl">
                  <a:srgbClr val="000000">
                    <a:alpha val="0"/>
                  </a:srgbClr>
                </a:outerShdw>
              </a:effectLst>
              <a:ea typeface="+mj-ea"/>
              <a:cs typeface="+mj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1908518"/>
            <a:ext cx="8229600" cy="417576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i="1" dirty="0"/>
              <a:t>Scarcity</a:t>
            </a:r>
            <a:r>
              <a:rPr lang="en-US" b="1" dirty="0"/>
              <a:t>:</a:t>
            </a:r>
            <a:r>
              <a:rPr lang="en-US" dirty="0"/>
              <a:t> Whenever a choice is made, something is given up because resources are limited.</a:t>
            </a:r>
          </a:p>
          <a:p>
            <a:pPr marL="0" indent="0">
              <a:buNone/>
            </a:pPr>
            <a:r>
              <a:rPr lang="en-US" b="1" i="1" dirty="0"/>
              <a:t>Decision-Making</a:t>
            </a:r>
            <a:r>
              <a:rPr lang="en-US" dirty="0"/>
              <a:t>: A cost is what you give up when you decide to do something. A benefit is what satisfies your wants. </a:t>
            </a:r>
          </a:p>
          <a:p>
            <a:pPr marL="0" indent="0">
              <a:buNone/>
            </a:pPr>
            <a:r>
              <a:rPr lang="en-US" b="1" i="1" dirty="0"/>
              <a:t>Incentives</a:t>
            </a:r>
            <a:r>
              <a:rPr lang="en-US" dirty="0"/>
              <a:t>: People’s views of rewards and penalties differ because people have different values. Therefore, an incentive can influence different individuals in different ways.</a:t>
            </a:r>
          </a:p>
          <a:p>
            <a:pPr marL="0" indent="0">
              <a:buNone/>
            </a:pPr>
            <a:br>
              <a:rPr lang="en-US" sz="2400" dirty="0"/>
            </a:br>
            <a:endParaRPr lang="en-US" sz="2750" dirty="0"/>
          </a:p>
        </p:txBody>
      </p:sp>
      <p:pic>
        <p:nvPicPr>
          <p:cNvPr id="4" name="Content Placeholder 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C575449F-26F5-EB4A-8A74-272903021E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" r="1321" b="5093"/>
          <a:stretch/>
        </p:blipFill>
        <p:spPr>
          <a:xfrm>
            <a:off x="6564922" y="5966069"/>
            <a:ext cx="2497016" cy="891931"/>
          </a:xfrm>
        </p:spPr>
      </p:pic>
    </p:spTree>
    <p:extLst>
      <p:ext uri="{BB962C8B-B14F-4D97-AF65-F5344CB8AC3E}">
        <p14:creationId xmlns:p14="http://schemas.microsoft.com/office/powerpoint/2010/main" val="485028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26D18-7E8F-A547-B14A-65B5A708D9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0" u="sng" dirty="0">
                <a:effectLst/>
                <a:hlinkClick r:id="rId2"/>
              </a:rPr>
              <a:t>Mini Movers and Shakers Book Series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1A4DF9-5BB1-6F48-B13A-FF69A12C27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2967" y="2731574"/>
            <a:ext cx="8229600" cy="3779520"/>
          </a:xfrm>
        </p:spPr>
        <p:txBody>
          <a:bodyPr/>
          <a:lstStyle/>
          <a:p>
            <a:pPr marL="0" indent="0">
              <a:buNone/>
            </a:pPr>
            <a:br>
              <a:rPr lang="en-US" dirty="0"/>
            </a:br>
            <a:endParaRPr lang="en-US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4FC8164F-9413-AC42-A8C7-20EC855469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5831" y="2116113"/>
            <a:ext cx="4820969" cy="3915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Content Placeholder 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B2788199-2CF3-1848-9473-757D18E4B34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" r="1321" b="5093"/>
          <a:stretch/>
        </p:blipFill>
        <p:spPr bwMode="auto">
          <a:xfrm>
            <a:off x="93783" y="5825392"/>
            <a:ext cx="2497016" cy="891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3B55D57-F56D-3346-981E-A8880FC21F93}"/>
              </a:ext>
            </a:extLst>
          </p:cNvPr>
          <p:cNvSpPr txBox="1"/>
          <p:nvPr/>
        </p:nvSpPr>
        <p:spPr>
          <a:xfrm>
            <a:off x="3874478" y="6034682"/>
            <a:ext cx="462475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0" i="0" u="none" strike="noStrike" dirty="0">
                <a:solidFill>
                  <a:srgbClr val="000000"/>
                </a:solidFill>
                <a:effectLst/>
                <a:latin typeface="Source Code Pro" panose="020B0509030403020204" pitchFamily="49" charset="0"/>
              </a:rPr>
              <a:t>Image credit: Mary </a:t>
            </a:r>
            <a:r>
              <a:rPr lang="en-US" sz="800" b="0" i="0" u="none" strike="noStrike" dirty="0" err="1">
                <a:solidFill>
                  <a:srgbClr val="000000"/>
                </a:solidFill>
                <a:effectLst/>
                <a:latin typeface="Source Code Pro" panose="020B0509030403020204" pitchFamily="49" charset="0"/>
              </a:rPr>
              <a:t>Nhin</a:t>
            </a:r>
            <a:r>
              <a:rPr lang="en-US" sz="800" b="0" i="0" u="none" strike="noStrike" dirty="0">
                <a:solidFill>
                  <a:srgbClr val="000000"/>
                </a:solidFill>
                <a:effectLst/>
                <a:latin typeface="Source Code Pro" panose="020B0509030403020204" pitchFamily="49" charset="0"/>
              </a:rPr>
              <a:t> &amp; </a:t>
            </a:r>
            <a:r>
              <a:rPr lang="en-US" sz="800" b="0" i="0" u="none" strike="noStrike" dirty="0" err="1">
                <a:solidFill>
                  <a:srgbClr val="000000"/>
                </a:solidFill>
                <a:effectLst/>
                <a:latin typeface="Source Code Pro" panose="020B0509030403020204" pitchFamily="49" charset="0"/>
              </a:rPr>
              <a:t>Yuliia</a:t>
            </a:r>
            <a:r>
              <a:rPr lang="en-US" sz="800" b="0" i="0" u="none" strike="noStrike" dirty="0">
                <a:solidFill>
                  <a:srgbClr val="000000"/>
                </a:solidFill>
                <a:effectLst/>
                <a:latin typeface="Source Code Pro" panose="020B0509030403020204" pitchFamily="49" charset="0"/>
              </a:rPr>
              <a:t> </a:t>
            </a:r>
            <a:r>
              <a:rPr lang="en-US" sz="800" b="0" i="0" u="none" strike="noStrike" dirty="0" err="1">
                <a:solidFill>
                  <a:srgbClr val="000000"/>
                </a:solidFill>
                <a:effectLst/>
                <a:latin typeface="Source Code Pro" panose="020B0509030403020204" pitchFamily="49" charset="0"/>
              </a:rPr>
              <a:t>Zolotova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624272A-7D15-964A-A8B5-13B7A7D4FB2C}"/>
              </a:ext>
            </a:extLst>
          </p:cNvPr>
          <p:cNvSpPr txBox="1"/>
          <p:nvPr/>
        </p:nvSpPr>
        <p:spPr>
          <a:xfrm>
            <a:off x="304799" y="2305615"/>
            <a:ext cx="457200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+mn-lt"/>
              </a:rPr>
              <a:t>-Simple stories about                                   inspiring individuals</a:t>
            </a:r>
          </a:p>
          <a:p>
            <a:endParaRPr lang="en-US" sz="2800" dirty="0">
              <a:latin typeface="+mn-lt"/>
            </a:endParaRPr>
          </a:p>
          <a:p>
            <a:r>
              <a:rPr lang="en-US" sz="2800" dirty="0">
                <a:latin typeface="+mn-lt"/>
              </a:rPr>
              <a:t>-Recommended for         students aged 3-11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164729567"/>
      </p:ext>
    </p:extLst>
  </p:cSld>
  <p:clrMapOvr>
    <a:masterClrMapping/>
  </p:clrMapOvr>
  <p:transition spd="slow"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81A42C9A1FF0C4E8EFDD6E1EC68268E" ma:contentTypeVersion="12" ma:contentTypeDescription="Create a new document." ma:contentTypeScope="" ma:versionID="74f415700e677f67570d1265c4de6c02">
  <xsd:schema xmlns:xsd="http://www.w3.org/2001/XMLSchema" xmlns:xs="http://www.w3.org/2001/XMLSchema" xmlns:p="http://schemas.microsoft.com/office/2006/metadata/properties" xmlns:ns2="bfa4db11-c700-41fb-b639-f7e6b4e680b5" xmlns:ns3="9cd82c5b-74c9-4827-94f1-5bf219ae6b20" targetNamespace="http://schemas.microsoft.com/office/2006/metadata/properties" ma:root="true" ma:fieldsID="60f53a838a094153ce095486d560252d" ns2:_="" ns3:_="">
    <xsd:import namespace="bfa4db11-c700-41fb-b639-f7e6b4e680b5"/>
    <xsd:import namespace="9cd82c5b-74c9-4827-94f1-5bf219ae6b2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fa4db11-c700-41fb-b639-f7e6b4e680b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d82c5b-74c9-4827-94f1-5bf219ae6b20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9cd82c5b-74c9-4827-94f1-5bf219ae6b20">
      <UserInfo>
        <DisplayName/>
        <AccountId xsi:nil="true"/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D6113DE-D385-4A48-8B16-CD7F492379D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fa4db11-c700-41fb-b639-f7e6b4e680b5"/>
    <ds:schemaRef ds:uri="9cd82c5b-74c9-4827-94f1-5bf219ae6b2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F8332A4-542C-494D-8506-1C720B46413C}">
  <ds:schemaRefs>
    <ds:schemaRef ds:uri="http://schemas.microsoft.com/office/infopath/2007/PartnerControls"/>
    <ds:schemaRef ds:uri="http://purl.org/dc/terms/"/>
    <ds:schemaRef ds:uri="http://schemas.microsoft.com/office/2006/documentManagement/types"/>
    <ds:schemaRef ds:uri="http://purl.org/dc/elements/1.1/"/>
    <ds:schemaRef ds:uri="9cd82c5b-74c9-4827-94f1-5bf219ae6b20"/>
    <ds:schemaRef ds:uri="bfa4db11-c700-41fb-b639-f7e6b4e680b5"/>
    <ds:schemaRef ds:uri="http://schemas.openxmlformats.org/package/2006/metadata/core-properties"/>
    <ds:schemaRef ds:uri="http://www.w3.org/XML/1998/namespace"/>
    <ds:schemaRef ds:uri="http://schemas.microsoft.com/office/2006/metadata/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0F85DF1F-BC57-4156-92DD-D8D43BF5254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9201</TotalTime>
  <Words>1860</Words>
  <Application>Microsoft Macintosh PowerPoint</Application>
  <PresentationFormat>On-screen Show (4:3)</PresentationFormat>
  <Paragraphs>229</Paragraphs>
  <Slides>38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6" baseType="lpstr">
      <vt:lpstr>Arial</vt:lpstr>
      <vt:lpstr>Arial,Sans-Serif</vt:lpstr>
      <vt:lpstr>Calibri</vt:lpstr>
      <vt:lpstr>Calibri Light</vt:lpstr>
      <vt:lpstr>Oswald</vt:lpstr>
      <vt:lpstr>Source Code Pro</vt:lpstr>
      <vt:lpstr>Times New Roman</vt:lpstr>
      <vt:lpstr>Office Theme</vt:lpstr>
      <vt:lpstr>  Female Pioneers Use Economics Presented by Colleen Gray, Dr. Mary Clare Peate March 3, 2022 gracyc@umn.org, maryclare@mru.org</vt:lpstr>
      <vt:lpstr>EconEdLink Membership</vt:lpstr>
      <vt:lpstr>Professional Development Certificate</vt:lpstr>
      <vt:lpstr>   Dr. Mary Clare Peate, MRU Curriculum Director  </vt:lpstr>
      <vt:lpstr>Colleen Gray, MCEE Education Director</vt:lpstr>
      <vt:lpstr>Agenda</vt:lpstr>
      <vt:lpstr>Objectives</vt:lpstr>
      <vt:lpstr>National Standards</vt:lpstr>
      <vt:lpstr>Mini Movers and Shakers Book Series</vt:lpstr>
      <vt:lpstr>Meet the Female Pioneers</vt:lpstr>
      <vt:lpstr>Female Pioneers, Economics, and Your Students</vt:lpstr>
      <vt:lpstr>PowerPoint Presentation</vt:lpstr>
      <vt:lpstr>Mae Jemison</vt:lpstr>
      <vt:lpstr>Mae Jemison</vt:lpstr>
      <vt:lpstr>Putting it Into Practice</vt:lpstr>
      <vt:lpstr>PowerPoint Presentation</vt:lpstr>
      <vt:lpstr>PowerPoint Presentation</vt:lpstr>
      <vt:lpstr>Serena Williams</vt:lpstr>
      <vt:lpstr>Serena Williams</vt:lpstr>
      <vt:lpstr>Putting it Into Practice</vt:lpstr>
      <vt:lpstr>PowerPoint Presentation</vt:lpstr>
      <vt:lpstr>PowerPoint Presentation</vt:lpstr>
      <vt:lpstr>Indra Nooyi</vt:lpstr>
      <vt:lpstr>Indra Nooyi</vt:lpstr>
      <vt:lpstr>Putting it Into Practice</vt:lpstr>
      <vt:lpstr>PowerPoint Presentation</vt:lpstr>
      <vt:lpstr>Mix &amp; Match</vt:lpstr>
      <vt:lpstr>Mix &amp; Match</vt:lpstr>
      <vt:lpstr>Additional Resources</vt:lpstr>
      <vt:lpstr>Additional Resources</vt:lpstr>
      <vt:lpstr>PowerPoint Presentation</vt:lpstr>
      <vt:lpstr>Assessment Questions</vt:lpstr>
      <vt:lpstr>References</vt:lpstr>
      <vt:lpstr>CEE Affiliates</vt:lpstr>
      <vt:lpstr>Thank You to Our Sponsors!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 the Business of….?</dc:title>
  <dc:creator>Marsha Masters</dc:creator>
  <cp:lastModifiedBy>Mary C. Peate</cp:lastModifiedBy>
  <cp:revision>103</cp:revision>
  <dcterms:created xsi:type="dcterms:W3CDTF">2012-09-11T15:07:18Z</dcterms:created>
  <dcterms:modified xsi:type="dcterms:W3CDTF">2022-03-07T18:38:49Z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0x010100481A42C9A1FF0C4E8EFDD6E1EC68268E</vt:lpwstr>
  </property>
  <property fmtid="{D5CDD505-2E9C-101B-9397-08002B2CF9AE}" pid="3" name="Order">
    <vt:r8>2199100</vt:r8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ComplianceAssetId">
    <vt:lpwstr/>
  </property>
  <property fmtid="{D5CDD505-2E9C-101B-9397-08002B2CF9AE}" pid="7" name="TemplateUrl">
    <vt:lpwstr/>
  </property>
</Properties>
</file>