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Lst>
  <p:sldSz cy="5143500" cx="9144000"/>
  <p:notesSz cx="6858000" cy="9144000"/>
  <p:embeddedFontLst>
    <p:embeddedFont>
      <p:font typeface="Raleway"/>
      <p:regular r:id="rId53"/>
      <p:bold r:id="rId54"/>
      <p:italic r:id="rId55"/>
      <p:boldItalic r:id="rId56"/>
    </p:embeddedFont>
    <p:embeddedFont>
      <p:font typeface="Roboto"/>
      <p:regular r:id="rId57"/>
      <p:bold r:id="rId58"/>
      <p:italic r:id="rId59"/>
      <p:boldItalic r:id="rId60"/>
    </p:embeddedFont>
    <p:embeddedFont>
      <p:font typeface="Lora"/>
      <p:regular r:id="rId61"/>
      <p:bold r:id="rId62"/>
      <p:italic r:id="rId63"/>
      <p:boldItalic r:id="rId64"/>
    </p:embeddedFont>
    <p:embeddedFont>
      <p:font typeface="Karla"/>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Lora-bold.fntdata"/><Relationship Id="rId61" Type="http://schemas.openxmlformats.org/officeDocument/2006/relationships/font" Target="fonts/Lora-regular.fntdata"/><Relationship Id="rId20" Type="http://schemas.openxmlformats.org/officeDocument/2006/relationships/slide" Target="slides/slide16.xml"/><Relationship Id="rId64" Type="http://schemas.openxmlformats.org/officeDocument/2006/relationships/font" Target="fonts/Lora-boldItalic.fntdata"/><Relationship Id="rId63" Type="http://schemas.openxmlformats.org/officeDocument/2006/relationships/font" Target="fonts/Lora-italic.fntdata"/><Relationship Id="rId22" Type="http://schemas.openxmlformats.org/officeDocument/2006/relationships/slide" Target="slides/slide18.xml"/><Relationship Id="rId66" Type="http://schemas.openxmlformats.org/officeDocument/2006/relationships/font" Target="fonts/Karla-bold.fntdata"/><Relationship Id="rId21" Type="http://schemas.openxmlformats.org/officeDocument/2006/relationships/slide" Target="slides/slide17.xml"/><Relationship Id="rId65" Type="http://schemas.openxmlformats.org/officeDocument/2006/relationships/font" Target="fonts/Karla-regular.fntdata"/><Relationship Id="rId24" Type="http://schemas.openxmlformats.org/officeDocument/2006/relationships/slide" Target="slides/slide20.xml"/><Relationship Id="rId68" Type="http://schemas.openxmlformats.org/officeDocument/2006/relationships/font" Target="fonts/Karla-boldItalic.fntdata"/><Relationship Id="rId23" Type="http://schemas.openxmlformats.org/officeDocument/2006/relationships/slide" Target="slides/slide19.xml"/><Relationship Id="rId67" Type="http://schemas.openxmlformats.org/officeDocument/2006/relationships/font" Target="fonts/Karla-italic.fntdata"/><Relationship Id="rId60" Type="http://schemas.openxmlformats.org/officeDocument/2006/relationships/font" Target="fonts/Roboto-boldItalic.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font" Target="fonts/Raleway-regular.fntdata"/><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font" Target="fonts/Raleway-italic.fntdata"/><Relationship Id="rId10" Type="http://schemas.openxmlformats.org/officeDocument/2006/relationships/slide" Target="slides/slide6.xml"/><Relationship Id="rId54" Type="http://schemas.openxmlformats.org/officeDocument/2006/relationships/font" Target="fonts/Raleway-bold.fntdata"/><Relationship Id="rId13" Type="http://schemas.openxmlformats.org/officeDocument/2006/relationships/slide" Target="slides/slide9.xml"/><Relationship Id="rId57" Type="http://schemas.openxmlformats.org/officeDocument/2006/relationships/font" Target="fonts/Roboto-regular.fntdata"/><Relationship Id="rId12" Type="http://schemas.openxmlformats.org/officeDocument/2006/relationships/slide" Target="slides/slide8.xml"/><Relationship Id="rId56" Type="http://schemas.openxmlformats.org/officeDocument/2006/relationships/font" Target="fonts/Raleway-boldItalic.fntdata"/><Relationship Id="rId15" Type="http://schemas.openxmlformats.org/officeDocument/2006/relationships/slide" Target="slides/slide11.xml"/><Relationship Id="rId59" Type="http://schemas.openxmlformats.org/officeDocument/2006/relationships/font" Target="fonts/Roboto-italic.fntdata"/><Relationship Id="rId14" Type="http://schemas.openxmlformats.org/officeDocument/2006/relationships/slide" Target="slides/slide10.xml"/><Relationship Id="rId58" Type="http://schemas.openxmlformats.org/officeDocument/2006/relationships/font" Target="fonts/Roboto-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lassdoor.com/employers/blog/job-seekers-expect-salary-negotiation-transparency/" TargetMode="External"/><Relationship Id="rId3" Type="http://schemas.openxmlformats.org/officeDocument/2006/relationships/hyperlink" Target="https://www.glassdoor.com/about-us/glassdoor-survey-finds-3-5-employees-negotiate-pay-currentmost-job-women-negotiate-men/" TargetMode="External"/><Relationship Id="rId4" Type="http://schemas.openxmlformats.org/officeDocument/2006/relationships/hyperlink" Target="https://www.forbes.com/advisor/retirement/what-is-social-security/"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nbc.com/2020/02/11/data-shows-pay-transparency-could-close-the-gender-pay-gap.html" TargetMode="External"/><Relationship Id="rId3" Type="http://schemas.openxmlformats.org/officeDocument/2006/relationships/hyperlink" Target="https://nwlc-ciw49tixgw5lbab.stackpathdns.com/wp-content/uploads/2020/03/Women-and-the-Lifetime-Wage-Gap.pdf" TargetMode="External"/><Relationship Id="rId4" Type="http://schemas.openxmlformats.org/officeDocument/2006/relationships/hyperlink" Target="https://www.cnbc.com/2022/02/02/6-ways-to-figure-out-how-much-you-should-be-getting-paid.html" TargetMode="External"/><Relationship Id="rId5" Type="http://schemas.openxmlformats.org/officeDocument/2006/relationships/hyperlink" Target="https://en.wikipedia.org/wiki/National_Labor_Relations_Act_of_1935"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c88126c5e4_0_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c88126c5e4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Stephanie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1eccb7a9f0_0_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1eccb7a9f0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Amber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Empowered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1eccb7a9f0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1eccb7a9f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Amber</a:t>
            </a:r>
            <a:endParaRPr/>
          </a:p>
          <a:p>
            <a:pPr indent="0" lvl="0" marL="0" rtl="0" algn="l">
              <a:spcBef>
                <a:spcPts val="60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209cc3ac96_0_2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209cc3ac96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600"/>
              </a:spcBef>
              <a:spcAft>
                <a:spcPts val="0"/>
              </a:spcAft>
              <a:buClr>
                <a:srgbClr val="ABE33F"/>
              </a:buClr>
              <a:buSzPts val="1200"/>
              <a:buFont typeface="Karla"/>
              <a:buChar char="◆"/>
            </a:pPr>
            <a:r>
              <a:rPr lang="en" sz="1200">
                <a:solidFill>
                  <a:srgbClr val="004C52"/>
                </a:solidFill>
                <a:latin typeface="Karla"/>
                <a:ea typeface="Karla"/>
                <a:cs typeface="Karla"/>
                <a:sym typeface="Karla"/>
              </a:rPr>
              <a:t>Lifestyle</a:t>
            </a:r>
            <a:endParaRPr sz="1200">
              <a:solidFill>
                <a:srgbClr val="004C52"/>
              </a:solidFill>
              <a:latin typeface="Karla"/>
              <a:ea typeface="Karla"/>
              <a:cs typeface="Karla"/>
              <a:sym typeface="Karla"/>
            </a:endParaRPr>
          </a:p>
          <a:p>
            <a:pPr indent="0" lvl="0" marL="0" rtl="0" algn="l">
              <a:spcBef>
                <a:spcPts val="0"/>
              </a:spcBef>
              <a:spcAft>
                <a:spcPts val="0"/>
              </a:spcAft>
              <a:buNone/>
            </a:pPr>
            <a:r>
              <a:rPr b="1" lang="en" sz="2650">
                <a:solidFill>
                  <a:srgbClr val="222222"/>
                </a:solidFill>
                <a:highlight>
                  <a:srgbClr val="FFFFFF"/>
                </a:highlight>
              </a:rPr>
              <a:t>Calculate the Cost of Your Lifestyle from life skills that matter.</a:t>
            </a:r>
            <a:endParaRPr sz="1500">
              <a:solidFill>
                <a:srgbClr val="222222"/>
              </a:solidFill>
              <a:highlight>
                <a:srgbClr val="FFFFFF"/>
              </a:highlight>
            </a:endParaRPr>
          </a:p>
          <a:p>
            <a:pPr indent="-317500" lvl="0" marL="457200" rtl="0" algn="l">
              <a:lnSpc>
                <a:spcPct val="115000"/>
              </a:lnSpc>
              <a:spcBef>
                <a:spcPts val="1500"/>
              </a:spcBef>
              <a:spcAft>
                <a:spcPts val="0"/>
              </a:spcAft>
              <a:buClr>
                <a:schemeClr val="dk1"/>
              </a:buClr>
              <a:buSzPts val="1400"/>
              <a:buChar char="●"/>
            </a:pPr>
            <a:r>
              <a:rPr b="1" lang="en" sz="1500">
                <a:solidFill>
                  <a:srgbClr val="222222"/>
                </a:solidFill>
                <a:highlight>
                  <a:srgbClr val="FFFFFF"/>
                </a:highlight>
              </a:rPr>
              <a:t>1) Your total debt.</a:t>
            </a:r>
            <a:r>
              <a:rPr lang="en" sz="1500">
                <a:solidFill>
                  <a:srgbClr val="222222"/>
                </a:solidFill>
                <a:highlight>
                  <a:srgbClr val="FFFFFF"/>
                </a:highlight>
              </a:rPr>
              <a:t> (Credit cards, student loans, car loan, mortgage, etc.) Your monthly debt payment is determined by how quickly you want to be debt free.</a:t>
            </a:r>
            <a:endParaRPr sz="1500">
              <a:solidFill>
                <a:srgbClr val="222222"/>
              </a:solidFill>
              <a:highlight>
                <a:srgbClr val="FFFFFF"/>
              </a:highlight>
            </a:endParaRPr>
          </a:p>
          <a:p>
            <a:pPr indent="-317500" lvl="0" marL="457200" rtl="0" algn="l">
              <a:lnSpc>
                <a:spcPct val="115000"/>
              </a:lnSpc>
              <a:spcBef>
                <a:spcPts val="0"/>
              </a:spcBef>
              <a:spcAft>
                <a:spcPts val="0"/>
              </a:spcAft>
              <a:buClr>
                <a:schemeClr val="dk1"/>
              </a:buClr>
              <a:buSzPts val="1400"/>
              <a:buChar char="●"/>
            </a:pPr>
            <a:r>
              <a:rPr b="1" lang="en" sz="1500">
                <a:solidFill>
                  <a:srgbClr val="222222"/>
                </a:solidFill>
                <a:highlight>
                  <a:srgbClr val="FFFFFF"/>
                </a:highlight>
              </a:rPr>
              <a:t>2) Your monthly living expenses.</a:t>
            </a:r>
            <a:r>
              <a:rPr lang="en" sz="1500">
                <a:solidFill>
                  <a:srgbClr val="222222"/>
                </a:solidFill>
                <a:highlight>
                  <a:srgbClr val="FFFFFF"/>
                </a:highlight>
              </a:rPr>
              <a:t> (Utilities, phone, cable/WiFi, food, insurances, transportation, clothes, etc.) Calculate how much money you spent over the past year on all your basic living expenses and divide by 12 to determine your monthly average.</a:t>
            </a:r>
            <a:endParaRPr sz="1500">
              <a:solidFill>
                <a:srgbClr val="222222"/>
              </a:solidFill>
              <a:highlight>
                <a:srgbClr val="FFFFFF"/>
              </a:highlight>
            </a:endParaRPr>
          </a:p>
          <a:p>
            <a:pPr indent="-317500" lvl="0" marL="457200" rtl="0" algn="l">
              <a:lnSpc>
                <a:spcPct val="115000"/>
              </a:lnSpc>
              <a:spcBef>
                <a:spcPts val="0"/>
              </a:spcBef>
              <a:spcAft>
                <a:spcPts val="0"/>
              </a:spcAft>
              <a:buClr>
                <a:schemeClr val="dk1"/>
              </a:buClr>
              <a:buSzPts val="1400"/>
              <a:buChar char="●"/>
            </a:pPr>
            <a:r>
              <a:rPr b="1" lang="en" sz="1500">
                <a:solidFill>
                  <a:srgbClr val="222222"/>
                </a:solidFill>
                <a:highlight>
                  <a:srgbClr val="FFFFFF"/>
                </a:highlight>
              </a:rPr>
              <a:t>3) Cost of unbudgeted expenses.</a:t>
            </a:r>
            <a:r>
              <a:rPr lang="en" sz="1500">
                <a:solidFill>
                  <a:srgbClr val="222222"/>
                </a:solidFill>
                <a:highlight>
                  <a:srgbClr val="FFFFFF"/>
                </a:highlight>
              </a:rPr>
              <a:t> (Entertainment, recreation, gifts, trips, one-time purchases, emergencies, etc.) Add up all of your unbudgeted expenses for the past year and divide by 12 to determine your monthly average.</a:t>
            </a:r>
            <a:endParaRPr sz="1500">
              <a:solidFill>
                <a:srgbClr val="222222"/>
              </a:solidFill>
              <a:highlight>
                <a:srgbClr val="FFFFFF"/>
              </a:highlight>
            </a:endParaRPr>
          </a:p>
          <a:p>
            <a:pPr indent="-317500" lvl="0" marL="457200" rtl="0" algn="l">
              <a:lnSpc>
                <a:spcPct val="115000"/>
              </a:lnSpc>
              <a:spcBef>
                <a:spcPts val="0"/>
              </a:spcBef>
              <a:spcAft>
                <a:spcPts val="0"/>
              </a:spcAft>
              <a:buClr>
                <a:schemeClr val="dk1"/>
              </a:buClr>
              <a:buSzPts val="1400"/>
              <a:buChar char="●"/>
            </a:pPr>
            <a:r>
              <a:rPr b="1" lang="en" sz="1500">
                <a:solidFill>
                  <a:srgbClr val="222222"/>
                </a:solidFill>
                <a:highlight>
                  <a:srgbClr val="FFFFFF"/>
                </a:highlight>
              </a:rPr>
              <a:t>4) Cost of stuff and experiences you want. </a:t>
            </a:r>
            <a:r>
              <a:rPr lang="en" sz="1500">
                <a:solidFill>
                  <a:srgbClr val="222222"/>
                </a:solidFill>
                <a:highlight>
                  <a:srgbClr val="FFFFFF"/>
                </a:highlight>
              </a:rPr>
              <a:t>These are possessions and experiences you want, but think you can’t afford. Include anything you want to change about your life and its associated costs. When you finally put a real dollar amount on your aspirations, suddenly they seem a bit more achievable than you previously assumed!</a:t>
            </a:r>
            <a:endParaRPr sz="1500">
              <a:solidFill>
                <a:srgbClr val="222222"/>
              </a:solidFill>
              <a:highlight>
                <a:srgbClr val="FFFFFF"/>
              </a:highlight>
            </a:endParaRPr>
          </a:p>
          <a:p>
            <a:pPr indent="-317500" lvl="1" marL="914400" rtl="0" algn="l">
              <a:spcBef>
                <a:spcPts val="0"/>
              </a:spcBef>
              <a:spcAft>
                <a:spcPts val="0"/>
              </a:spcAft>
              <a:buClr>
                <a:schemeClr val="dk1"/>
              </a:buClr>
              <a:buSzPts val="1400"/>
              <a:buChar char="○"/>
            </a:pPr>
            <a:r>
              <a:rPr lang="en">
                <a:solidFill>
                  <a:schemeClr val="dk1"/>
                </a:solidFill>
              </a:rPr>
              <a:t>Lifestyle (Invest In What’s Next)</a:t>
            </a:r>
            <a:endParaRPr>
              <a:solidFill>
                <a:schemeClr val="dk1"/>
              </a:solidFill>
            </a:endParaRPr>
          </a:p>
          <a:p>
            <a:pPr indent="0" lvl="0" marL="0" rtl="0" algn="l">
              <a:spcBef>
                <a:spcPts val="600"/>
              </a:spcBef>
              <a:spcAft>
                <a:spcPts val="0"/>
              </a:spcAft>
              <a:buNone/>
            </a:pPr>
            <a:r>
              <a:t/>
            </a:r>
            <a:endParaRPr>
              <a:solidFill>
                <a:schemeClr val="dk1"/>
              </a:solidFill>
            </a:endParaRPr>
          </a:p>
          <a:p>
            <a:pPr indent="-304800" lvl="0" marL="457200" rtl="0" algn="l">
              <a:spcBef>
                <a:spcPts val="600"/>
              </a:spcBef>
              <a:spcAft>
                <a:spcPts val="0"/>
              </a:spcAft>
              <a:buClr>
                <a:srgbClr val="ABE33F"/>
              </a:buClr>
              <a:buSzPts val="1200"/>
              <a:buFont typeface="Karla"/>
              <a:buChar char="◆"/>
            </a:pPr>
            <a:r>
              <a:rPr lang="en" sz="1200">
                <a:solidFill>
                  <a:srgbClr val="004C52"/>
                </a:solidFill>
                <a:latin typeface="Karla"/>
                <a:ea typeface="Karla"/>
                <a:cs typeface="Karla"/>
                <a:sym typeface="Karla"/>
              </a:rPr>
              <a:t>Know Your Worth</a:t>
            </a:r>
            <a:endParaRPr sz="1200">
              <a:solidFill>
                <a:srgbClr val="004C52"/>
              </a:solidFill>
              <a:latin typeface="Karla"/>
              <a:ea typeface="Karla"/>
              <a:cs typeface="Karla"/>
              <a:sym typeface="Karla"/>
            </a:endParaRPr>
          </a:p>
          <a:p>
            <a:pPr indent="-304800" lvl="1" marL="914400" rtl="0" algn="l">
              <a:spcBef>
                <a:spcPts val="0"/>
              </a:spcBef>
              <a:spcAft>
                <a:spcPts val="0"/>
              </a:spcAft>
              <a:buClr>
                <a:srgbClr val="004C52"/>
              </a:buClr>
              <a:buSzPts val="1200"/>
              <a:buFont typeface="Karla"/>
              <a:buChar char="◆"/>
            </a:pPr>
            <a:r>
              <a:rPr lang="en" sz="1200">
                <a:solidFill>
                  <a:srgbClr val="004C52"/>
                </a:solidFill>
                <a:latin typeface="Karla"/>
                <a:ea typeface="Karla"/>
                <a:cs typeface="Karla"/>
                <a:sym typeface="Karla"/>
              </a:rPr>
              <a:t>Industry Data</a:t>
            </a:r>
            <a:endParaRPr sz="1200">
              <a:solidFill>
                <a:srgbClr val="004C52"/>
              </a:solidFill>
              <a:latin typeface="Karla"/>
              <a:ea typeface="Karla"/>
              <a:cs typeface="Karla"/>
              <a:sym typeface="Karla"/>
            </a:endParaRPr>
          </a:p>
          <a:p>
            <a:pPr indent="-304800" lvl="1" marL="914400" rtl="0" algn="l">
              <a:spcBef>
                <a:spcPts val="0"/>
              </a:spcBef>
              <a:spcAft>
                <a:spcPts val="0"/>
              </a:spcAft>
              <a:buClr>
                <a:srgbClr val="004C52"/>
              </a:buClr>
              <a:buSzPts val="1200"/>
              <a:buFont typeface="Karla"/>
              <a:buChar char="◆"/>
            </a:pPr>
            <a:r>
              <a:rPr lang="en" sz="1200">
                <a:solidFill>
                  <a:srgbClr val="004C52"/>
                </a:solidFill>
                <a:latin typeface="Karla"/>
                <a:ea typeface="Karla"/>
                <a:cs typeface="Karla"/>
                <a:sym typeface="Karla"/>
              </a:rPr>
              <a:t>BLS</a:t>
            </a:r>
            <a:endParaRPr sz="1200">
              <a:solidFill>
                <a:srgbClr val="004C52"/>
              </a:solidFill>
              <a:latin typeface="Karla"/>
              <a:ea typeface="Karla"/>
              <a:cs typeface="Karla"/>
              <a:sym typeface="Karla"/>
            </a:endParaRPr>
          </a:p>
          <a:p>
            <a:pPr indent="-304800" lvl="0" marL="457200" rtl="0" algn="l">
              <a:spcBef>
                <a:spcPts val="0"/>
              </a:spcBef>
              <a:spcAft>
                <a:spcPts val="0"/>
              </a:spcAft>
              <a:buClr>
                <a:srgbClr val="ABE33F"/>
              </a:buClr>
              <a:buSzPts val="1200"/>
              <a:buFont typeface="Karla"/>
              <a:buChar char="◆"/>
            </a:pPr>
            <a:r>
              <a:rPr lang="en" sz="1200">
                <a:solidFill>
                  <a:srgbClr val="004C52"/>
                </a:solidFill>
                <a:latin typeface="Karla"/>
                <a:ea typeface="Karla"/>
                <a:cs typeface="Karla"/>
                <a:sym typeface="Karla"/>
              </a:rPr>
              <a:t>Negotiate</a:t>
            </a:r>
            <a:endParaRPr sz="1200">
              <a:solidFill>
                <a:srgbClr val="004C52"/>
              </a:solidFill>
              <a:latin typeface="Karla"/>
              <a:ea typeface="Karla"/>
              <a:cs typeface="Karla"/>
              <a:sym typeface="Karla"/>
            </a:endParaRPr>
          </a:p>
          <a:p>
            <a:pPr indent="-304800" lvl="1" marL="914400" rtl="0" algn="l">
              <a:spcBef>
                <a:spcPts val="0"/>
              </a:spcBef>
              <a:spcAft>
                <a:spcPts val="0"/>
              </a:spcAft>
              <a:buClr>
                <a:srgbClr val="004C52"/>
              </a:buClr>
              <a:buSzPts val="1200"/>
              <a:buFont typeface="Karla"/>
              <a:buChar char="◆"/>
            </a:pPr>
            <a:r>
              <a:rPr lang="en" sz="1200">
                <a:solidFill>
                  <a:srgbClr val="004C52"/>
                </a:solidFill>
                <a:latin typeface="Karla"/>
                <a:ea typeface="Karla"/>
                <a:cs typeface="Karla"/>
                <a:sym typeface="Karla"/>
              </a:rPr>
              <a:t>SHRM→ </a:t>
            </a:r>
            <a:r>
              <a:rPr lang="en" sz="1200">
                <a:solidFill>
                  <a:srgbClr val="494949"/>
                </a:solidFill>
              </a:rPr>
              <a:t>In March 2019, 17 percent of full- or part-time workers reported in an online survey they negotiated their salary and got more money at their current or most recent job, Glassdoor found, </a:t>
            </a:r>
            <a:r>
              <a:rPr lang="en" sz="1200">
                <a:solidFill>
                  <a:srgbClr val="1976D2"/>
                </a:solidFill>
                <a:uFill>
                  <a:noFill/>
                </a:uFill>
                <a:hlinkClick r:id="rId2">
                  <a:extLst>
                    <a:ext uri="{A12FA001-AC4F-418D-AE19-62706E023703}">
                      <ahyp:hlinkClr val="tx"/>
                    </a:ext>
                  </a:extLst>
                </a:hlinkClick>
              </a:rPr>
              <a:t>with slightly more men than women doing so</a:t>
            </a:r>
            <a:r>
              <a:rPr lang="en" sz="1200">
                <a:solidFill>
                  <a:srgbClr val="494949"/>
                </a:solidFill>
              </a:rPr>
              <a:t>. In </a:t>
            </a:r>
            <a:r>
              <a:rPr lang="en" sz="1200">
                <a:solidFill>
                  <a:srgbClr val="1976D2"/>
                </a:solidFill>
                <a:uFill>
                  <a:noFill/>
                </a:uFill>
                <a:hlinkClick r:id="rId3">
                  <a:extLst>
                    <a:ext uri="{A12FA001-AC4F-418D-AE19-62706E023703}">
                      <ahyp:hlinkClr val="tx"/>
                    </a:ext>
                  </a:extLst>
                </a:hlinkClick>
              </a:rPr>
              <a:t>March 2016</a:t>
            </a:r>
            <a:r>
              <a:rPr lang="en" sz="1200">
                <a:solidFill>
                  <a:srgbClr val="494949"/>
                </a:solidFill>
              </a:rPr>
              <a:t>, 10 percent of workers overall said they negotiated and received more money.</a:t>
            </a:r>
            <a:endParaRPr>
              <a:solidFill>
                <a:schemeClr val="dk1"/>
              </a:solidFill>
            </a:endParaRPr>
          </a:p>
          <a:p>
            <a:pPr indent="-304800" lvl="1" marL="914400" rtl="0" algn="l">
              <a:spcBef>
                <a:spcPts val="0"/>
              </a:spcBef>
              <a:spcAft>
                <a:spcPts val="0"/>
              </a:spcAft>
              <a:buClr>
                <a:srgbClr val="004C52"/>
              </a:buClr>
              <a:buSzPts val="1200"/>
              <a:buFont typeface="Karla"/>
              <a:buChar char="◆"/>
            </a:pPr>
            <a:r>
              <a:rPr lang="en" sz="1200">
                <a:solidFill>
                  <a:srgbClr val="494949"/>
                </a:solidFill>
              </a:rPr>
              <a:t>Global staffing firm Robert Half in Menlo Park, Calif., also found an uptick in professionals trying to negotiate a higher salary. In 2018, 68 percent of men and 45 percent of women negotiated their salaries; in 2017, 46 percent of men and 34 percent of women did so. </a:t>
            </a:r>
            <a:endParaRPr sz="1200">
              <a:solidFill>
                <a:srgbClr val="494949"/>
              </a:solidFill>
            </a:endParaRPr>
          </a:p>
          <a:p>
            <a:pPr indent="-304800" lvl="1" marL="914400" rtl="0" algn="l">
              <a:spcBef>
                <a:spcPts val="0"/>
              </a:spcBef>
              <a:spcAft>
                <a:spcPts val="0"/>
              </a:spcAft>
              <a:buClr>
                <a:srgbClr val="494949"/>
              </a:buClr>
              <a:buSzPts val="1200"/>
              <a:buFont typeface="Karla"/>
              <a:buChar char="◆"/>
            </a:pPr>
            <a:r>
              <a:rPr lang="en" sz="1200">
                <a:solidFill>
                  <a:srgbClr val="494949"/>
                </a:solidFill>
              </a:rPr>
              <a:t>When women do negotiate, we get it but the opportunity isn’t as clear. </a:t>
            </a:r>
            <a:endParaRPr sz="1200">
              <a:solidFill>
                <a:srgbClr val="494949"/>
              </a:solidFill>
            </a:endParaRPr>
          </a:p>
          <a:p>
            <a:pPr indent="-304800" lvl="2" marL="1371600" rtl="0" algn="l">
              <a:spcBef>
                <a:spcPts val="0"/>
              </a:spcBef>
              <a:spcAft>
                <a:spcPts val="0"/>
              </a:spcAft>
              <a:buClr>
                <a:srgbClr val="494949"/>
              </a:buClr>
              <a:buSzPts val="1200"/>
              <a:buFont typeface="Karla"/>
              <a:buChar char="◇"/>
            </a:pPr>
            <a:r>
              <a:rPr lang="en" sz="1200">
                <a:solidFill>
                  <a:srgbClr val="494949"/>
                </a:solidFill>
              </a:rPr>
              <a:t>Personality</a:t>
            </a:r>
            <a:endParaRPr sz="1200">
              <a:solidFill>
                <a:srgbClr val="494949"/>
              </a:solidFill>
            </a:endParaRPr>
          </a:p>
          <a:p>
            <a:pPr indent="-304800" lvl="0" marL="457200" rtl="0" algn="l">
              <a:spcBef>
                <a:spcPts val="0"/>
              </a:spcBef>
              <a:spcAft>
                <a:spcPts val="0"/>
              </a:spcAft>
              <a:buClr>
                <a:srgbClr val="004C52"/>
              </a:buClr>
              <a:buSzPts val="1200"/>
              <a:buFont typeface="Karla"/>
              <a:buChar char="◆"/>
            </a:pPr>
            <a:r>
              <a:rPr lang="en" sz="1200">
                <a:solidFill>
                  <a:srgbClr val="004C52"/>
                </a:solidFill>
                <a:latin typeface="Karla"/>
                <a:ea typeface="Karla"/>
                <a:cs typeface="Karla"/>
                <a:sym typeface="Karla"/>
              </a:rPr>
              <a:t>Live Longer</a:t>
            </a:r>
            <a:endParaRPr sz="1200">
              <a:solidFill>
                <a:srgbClr val="004C52"/>
              </a:solidFill>
              <a:latin typeface="Karla"/>
              <a:ea typeface="Karla"/>
              <a:cs typeface="Karla"/>
              <a:sym typeface="Karla"/>
            </a:endParaRPr>
          </a:p>
          <a:p>
            <a:pPr indent="-304800" lvl="1" marL="914400" rtl="0" algn="l">
              <a:spcBef>
                <a:spcPts val="0"/>
              </a:spcBef>
              <a:spcAft>
                <a:spcPts val="0"/>
              </a:spcAft>
              <a:buClr>
                <a:srgbClr val="004C52"/>
              </a:buClr>
              <a:buSzPts val="1200"/>
              <a:buFont typeface="Karla"/>
              <a:buChar char="◆"/>
            </a:pPr>
            <a:r>
              <a:rPr lang="en" sz="1350">
                <a:solidFill>
                  <a:srgbClr val="333333"/>
                </a:solidFill>
                <a:highlight>
                  <a:srgbClr val="FFFFFF"/>
                </a:highlight>
                <a:latin typeface="Georgia"/>
                <a:ea typeface="Georgia"/>
                <a:cs typeface="Georgia"/>
                <a:sym typeface="Georgia"/>
              </a:rPr>
              <a:t>The life expectancy tables used to determine </a:t>
            </a:r>
            <a:r>
              <a:rPr lang="en" sz="1350">
                <a:solidFill>
                  <a:srgbClr val="395BB6"/>
                </a:solidFill>
                <a:highlight>
                  <a:srgbClr val="FFFFFF"/>
                </a:highlight>
                <a:uFill>
                  <a:noFill/>
                </a:uFill>
                <a:latin typeface="Georgia"/>
                <a:ea typeface="Georgia"/>
                <a:cs typeface="Georgia"/>
                <a:sym typeface="Georgia"/>
                <a:hlinkClick r:id="rId4">
                  <a:extLst>
                    <a:ext uri="{A12FA001-AC4F-418D-AE19-62706E023703}">
                      <ahyp:hlinkClr val="tx"/>
                    </a:ext>
                  </a:extLst>
                </a:hlinkClick>
              </a:rPr>
              <a:t>Social Security</a:t>
            </a:r>
            <a:r>
              <a:rPr lang="en" sz="1350">
                <a:solidFill>
                  <a:srgbClr val="333333"/>
                </a:solidFill>
                <a:highlight>
                  <a:srgbClr val="FFFFFF"/>
                </a:highlight>
                <a:latin typeface="Georgia"/>
                <a:ea typeface="Georgia"/>
                <a:cs typeface="Georgia"/>
                <a:sym typeface="Georgia"/>
              </a:rPr>
              <a:t> benefits estimate that a woman who turns 65 in 2022 has a life expectancy of nearly 87 years. For a 65-year old man in 2022, the life expectancy is 84 years. According to Forbes.</a:t>
            </a:r>
            <a:endParaRPr sz="1350">
              <a:solidFill>
                <a:srgbClr val="333333"/>
              </a:solidFill>
              <a:highlight>
                <a:srgbClr val="FFFFFF"/>
              </a:highlight>
              <a:latin typeface="Georgia"/>
              <a:ea typeface="Georgia"/>
              <a:cs typeface="Georgia"/>
              <a:sym typeface="Georgia"/>
            </a:endParaRPr>
          </a:p>
          <a:p>
            <a:pPr indent="-314325" lvl="1" marL="914400" rtl="0" algn="l">
              <a:spcBef>
                <a:spcPts val="0"/>
              </a:spcBef>
              <a:spcAft>
                <a:spcPts val="0"/>
              </a:spcAft>
              <a:buClr>
                <a:srgbClr val="333333"/>
              </a:buClr>
              <a:buSzPts val="1350"/>
              <a:buFont typeface="Georgia"/>
              <a:buChar char="◆"/>
            </a:pPr>
            <a:r>
              <a:rPr lang="en" sz="1350">
                <a:solidFill>
                  <a:srgbClr val="333333"/>
                </a:solidFill>
                <a:highlight>
                  <a:srgbClr val="FFFFFF"/>
                </a:highlight>
                <a:latin typeface="Georgia"/>
                <a:ea typeface="Georgia"/>
                <a:cs typeface="Georgia"/>
                <a:sym typeface="Georgia"/>
              </a:rPr>
              <a:t>Delay Retirement</a:t>
            </a:r>
            <a:endParaRPr sz="1350">
              <a:solidFill>
                <a:srgbClr val="333333"/>
              </a:solidFill>
              <a:highlight>
                <a:srgbClr val="FFFFFF"/>
              </a:highlight>
              <a:latin typeface="Georgia"/>
              <a:ea typeface="Georgia"/>
              <a:cs typeface="Georgia"/>
              <a:sym typeface="Georgia"/>
            </a:endParaRPr>
          </a:p>
          <a:p>
            <a:pPr indent="-314325" lvl="1" marL="914400" rtl="0" algn="l">
              <a:spcBef>
                <a:spcPts val="0"/>
              </a:spcBef>
              <a:spcAft>
                <a:spcPts val="0"/>
              </a:spcAft>
              <a:buClr>
                <a:srgbClr val="333333"/>
              </a:buClr>
              <a:buSzPts val="1350"/>
              <a:buFont typeface="Georgia"/>
              <a:buChar char="◆"/>
            </a:pPr>
            <a:r>
              <a:rPr lang="en" sz="1350">
                <a:solidFill>
                  <a:srgbClr val="333333"/>
                </a:solidFill>
                <a:highlight>
                  <a:srgbClr val="FFFFFF"/>
                </a:highlight>
                <a:latin typeface="Georgia"/>
                <a:ea typeface="Georgia"/>
                <a:cs typeface="Georgia"/>
                <a:sym typeface="Georgia"/>
              </a:rPr>
              <a:t>Change it up</a:t>
            </a:r>
            <a:endParaRPr sz="1350">
              <a:solidFill>
                <a:srgbClr val="333333"/>
              </a:solidFill>
              <a:highlight>
                <a:srgbClr val="FFFFFF"/>
              </a:highlight>
              <a:latin typeface="Georgia"/>
              <a:ea typeface="Georgia"/>
              <a:cs typeface="Georgia"/>
              <a:sym typeface="Georgia"/>
            </a:endParaRPr>
          </a:p>
          <a:p>
            <a:pPr indent="-314325" lvl="1" marL="914400" rtl="0" algn="l">
              <a:spcBef>
                <a:spcPts val="0"/>
              </a:spcBef>
              <a:spcAft>
                <a:spcPts val="0"/>
              </a:spcAft>
              <a:buClr>
                <a:srgbClr val="333333"/>
              </a:buClr>
              <a:buSzPts val="1350"/>
              <a:buFont typeface="Georgia"/>
              <a:buChar char="◆"/>
            </a:pPr>
            <a:r>
              <a:rPr lang="en" sz="1350">
                <a:solidFill>
                  <a:srgbClr val="333333"/>
                </a:solidFill>
                <a:highlight>
                  <a:srgbClr val="FFFFFF"/>
                </a:highlight>
                <a:latin typeface="Georgia"/>
                <a:ea typeface="Georgia"/>
                <a:cs typeface="Georgia"/>
                <a:sym typeface="Georgia"/>
              </a:rPr>
              <a:t>What does retirement look like and how much will you get</a:t>
            </a:r>
            <a:endParaRPr sz="1350">
              <a:solidFill>
                <a:srgbClr val="333333"/>
              </a:solidFill>
              <a:highlight>
                <a:srgbClr val="FFFFFF"/>
              </a:highlight>
              <a:latin typeface="Georgia"/>
              <a:ea typeface="Georgia"/>
              <a:cs typeface="Georgia"/>
              <a:sym typeface="Georgia"/>
            </a:endParaRPr>
          </a:p>
          <a:p>
            <a:pPr indent="-314325" lvl="2" marL="1371600" rtl="0" algn="l">
              <a:spcBef>
                <a:spcPts val="0"/>
              </a:spcBef>
              <a:spcAft>
                <a:spcPts val="0"/>
              </a:spcAft>
              <a:buClr>
                <a:srgbClr val="333333"/>
              </a:buClr>
              <a:buSzPts val="1350"/>
              <a:buFont typeface="Georgia"/>
              <a:buChar char="◇"/>
            </a:pPr>
            <a:r>
              <a:rPr lang="en" sz="1350">
                <a:solidFill>
                  <a:srgbClr val="333333"/>
                </a:solidFill>
                <a:highlight>
                  <a:srgbClr val="FFFFFF"/>
                </a:highlight>
                <a:latin typeface="Georgia"/>
                <a:ea typeface="Georgia"/>
                <a:cs typeface="Georgia"/>
                <a:sym typeface="Georgia"/>
              </a:rPr>
              <a:t>Pension problem</a:t>
            </a:r>
            <a:endParaRPr sz="1350">
              <a:solidFill>
                <a:srgbClr val="333333"/>
              </a:solidFill>
              <a:highlight>
                <a:srgbClr val="FFFFFF"/>
              </a:highlight>
              <a:latin typeface="Georgia"/>
              <a:ea typeface="Georgia"/>
              <a:cs typeface="Georgia"/>
              <a:sym typeface="Georgia"/>
            </a:endParaRPr>
          </a:p>
          <a:p>
            <a:pPr indent="-314325" lvl="3" marL="1828800" rtl="0" algn="l">
              <a:spcBef>
                <a:spcPts val="0"/>
              </a:spcBef>
              <a:spcAft>
                <a:spcPts val="0"/>
              </a:spcAft>
              <a:buClr>
                <a:srgbClr val="333333"/>
              </a:buClr>
              <a:buSzPts val="1350"/>
              <a:buFont typeface="Georgia"/>
              <a:buChar char="●"/>
            </a:pPr>
            <a:r>
              <a:rPr lang="en" sz="1200">
                <a:solidFill>
                  <a:srgbClr val="202124"/>
                </a:solidFill>
                <a:highlight>
                  <a:srgbClr val="FFFFFF"/>
                </a:highlight>
                <a:latin typeface="Roboto"/>
                <a:ea typeface="Roboto"/>
                <a:cs typeface="Roboto"/>
                <a:sym typeface="Roboto"/>
              </a:rPr>
              <a:t> </a:t>
            </a:r>
            <a:r>
              <a:rPr b="1" lang="en" sz="1200">
                <a:solidFill>
                  <a:srgbClr val="202124"/>
                </a:solidFill>
                <a:highlight>
                  <a:srgbClr val="FFFFFF"/>
                </a:highlight>
                <a:latin typeface="Roboto"/>
                <a:ea typeface="Roboto"/>
                <a:cs typeface="Roboto"/>
                <a:sym typeface="Roboto"/>
              </a:rPr>
              <a:t>67.9%</a:t>
            </a:r>
            <a:r>
              <a:rPr lang="en" sz="1200">
                <a:solidFill>
                  <a:srgbClr val="202124"/>
                </a:solidFill>
                <a:highlight>
                  <a:srgbClr val="FFFFFF"/>
                </a:highlight>
                <a:latin typeface="Roboto"/>
                <a:ea typeface="Roboto"/>
                <a:cs typeface="Roboto"/>
                <a:sym typeface="Roboto"/>
              </a:rPr>
              <a:t> of all Teachers are women, while 27.5% are men.</a:t>
            </a:r>
            <a:endParaRPr sz="1350">
              <a:solidFill>
                <a:srgbClr val="333333"/>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SLIDES_API557343224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SLIDES_API55734322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1f8dac0d41_2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1f8dac0d41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Amber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209cc3ac96_0_2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209cc3ac96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Amber</a:t>
            </a:r>
            <a:endParaRPr/>
          </a:p>
          <a:p>
            <a:pPr indent="-381000" lvl="0" marL="457200" rtl="0" algn="l">
              <a:spcBef>
                <a:spcPts val="600"/>
              </a:spcBef>
              <a:spcAft>
                <a:spcPts val="0"/>
              </a:spcAft>
              <a:buClr>
                <a:srgbClr val="ABE33F"/>
              </a:buClr>
              <a:buSzPts val="2400"/>
              <a:buFont typeface="Karla"/>
              <a:buChar char="◆"/>
            </a:pPr>
            <a:r>
              <a:rPr lang="en" sz="2400">
                <a:solidFill>
                  <a:srgbClr val="004C52"/>
                </a:solidFill>
                <a:latin typeface="Karla"/>
                <a:ea typeface="Karla"/>
                <a:cs typeface="Karla"/>
                <a:sym typeface="Karla"/>
              </a:rPr>
              <a:t>The Jargon Problem</a:t>
            </a:r>
            <a:endParaRPr sz="2400">
              <a:solidFill>
                <a:srgbClr val="004C52"/>
              </a:solidFill>
              <a:latin typeface="Karla"/>
              <a:ea typeface="Karla"/>
              <a:cs typeface="Karla"/>
              <a:sym typeface="Karla"/>
            </a:endParaRPr>
          </a:p>
          <a:p>
            <a:pPr indent="-381000" lvl="1" marL="914400" rtl="0" algn="l">
              <a:spcBef>
                <a:spcPts val="0"/>
              </a:spcBef>
              <a:spcAft>
                <a:spcPts val="0"/>
              </a:spcAft>
              <a:buClr>
                <a:srgbClr val="004C52"/>
              </a:buClr>
              <a:buSzPts val="2400"/>
              <a:buFont typeface="Karla"/>
              <a:buChar char="◆"/>
            </a:pPr>
            <a:r>
              <a:rPr lang="en" sz="2400">
                <a:solidFill>
                  <a:srgbClr val="004C52"/>
                </a:solidFill>
                <a:latin typeface="Karla"/>
                <a:ea typeface="Karla"/>
                <a:cs typeface="Karla"/>
                <a:sym typeface="Karla"/>
              </a:rPr>
              <a:t>First step, is to take a free course.  PF 101</a:t>
            </a:r>
            <a:endParaRPr sz="2400">
              <a:solidFill>
                <a:srgbClr val="004C52"/>
              </a:solidFill>
              <a:latin typeface="Karla"/>
              <a:ea typeface="Karla"/>
              <a:cs typeface="Karla"/>
              <a:sym typeface="Karla"/>
            </a:endParaRPr>
          </a:p>
          <a:p>
            <a:pPr indent="-381000" lvl="0" marL="457200" rtl="0" algn="l">
              <a:spcBef>
                <a:spcPts val="0"/>
              </a:spcBef>
              <a:spcAft>
                <a:spcPts val="0"/>
              </a:spcAft>
              <a:buClr>
                <a:srgbClr val="ABE33F"/>
              </a:buClr>
              <a:buSzPts val="2400"/>
              <a:buFont typeface="Karla"/>
              <a:buChar char="◆"/>
            </a:pPr>
            <a:r>
              <a:rPr lang="en" sz="2400">
                <a:solidFill>
                  <a:srgbClr val="004C52"/>
                </a:solidFill>
                <a:latin typeface="Karla"/>
                <a:ea typeface="Karla"/>
                <a:cs typeface="Karla"/>
                <a:sym typeface="Karla"/>
              </a:rPr>
              <a:t>Apps</a:t>
            </a:r>
            <a:endParaRPr sz="2400">
              <a:solidFill>
                <a:srgbClr val="004C52"/>
              </a:solidFill>
              <a:latin typeface="Karla"/>
              <a:ea typeface="Karla"/>
              <a:cs typeface="Karla"/>
              <a:sym typeface="Karla"/>
            </a:endParaRPr>
          </a:p>
          <a:p>
            <a:pPr indent="-381000" lvl="1" marL="914400" rtl="0" algn="l">
              <a:spcBef>
                <a:spcPts val="0"/>
              </a:spcBef>
              <a:spcAft>
                <a:spcPts val="0"/>
              </a:spcAft>
              <a:buClr>
                <a:srgbClr val="004C52"/>
              </a:buClr>
              <a:buSzPts val="2400"/>
              <a:buFont typeface="Karla"/>
              <a:buChar char="◆"/>
            </a:pPr>
            <a:r>
              <a:rPr lang="en" sz="2400">
                <a:solidFill>
                  <a:srgbClr val="004C52"/>
                </a:solidFill>
                <a:latin typeface="Karla"/>
                <a:ea typeface="Karla"/>
                <a:cs typeface="Karla"/>
                <a:sym typeface="Karla"/>
              </a:rPr>
              <a:t>Paper Pen, Digital, Alerts, Sit back and observe</a:t>
            </a:r>
            <a:endParaRPr sz="2400">
              <a:solidFill>
                <a:srgbClr val="004C52"/>
              </a:solidFill>
              <a:latin typeface="Karla"/>
              <a:ea typeface="Karla"/>
              <a:cs typeface="Karla"/>
              <a:sym typeface="Karla"/>
            </a:endParaRPr>
          </a:p>
          <a:p>
            <a:pPr indent="-381000" lvl="0" marL="457200" rtl="0" algn="l">
              <a:spcBef>
                <a:spcPts val="0"/>
              </a:spcBef>
              <a:spcAft>
                <a:spcPts val="0"/>
              </a:spcAft>
              <a:buClr>
                <a:srgbClr val="ABE33F"/>
              </a:buClr>
              <a:buSzPts val="2400"/>
              <a:buFont typeface="Karla"/>
              <a:buChar char="◆"/>
            </a:pPr>
            <a:r>
              <a:rPr lang="en" sz="2400">
                <a:solidFill>
                  <a:srgbClr val="004C52"/>
                </a:solidFill>
                <a:latin typeface="Karla"/>
                <a:ea typeface="Karla"/>
                <a:cs typeface="Karla"/>
                <a:sym typeface="Karla"/>
              </a:rPr>
              <a:t>Credit Card Spending</a:t>
            </a:r>
            <a:endParaRPr sz="2400">
              <a:solidFill>
                <a:srgbClr val="004C52"/>
              </a:solidFill>
              <a:latin typeface="Karla"/>
              <a:ea typeface="Karla"/>
              <a:cs typeface="Karla"/>
              <a:sym typeface="Karla"/>
            </a:endParaRPr>
          </a:p>
          <a:p>
            <a:pPr indent="-381000" lvl="1" marL="914400" rtl="0" algn="l">
              <a:spcBef>
                <a:spcPts val="0"/>
              </a:spcBef>
              <a:spcAft>
                <a:spcPts val="0"/>
              </a:spcAft>
              <a:buClr>
                <a:srgbClr val="004C52"/>
              </a:buClr>
              <a:buSzPts val="2400"/>
              <a:buFont typeface="Karla"/>
              <a:buChar char="◆"/>
            </a:pPr>
            <a:r>
              <a:rPr lang="en" sz="2400">
                <a:solidFill>
                  <a:srgbClr val="004C52"/>
                </a:solidFill>
                <a:latin typeface="Karla"/>
                <a:ea typeface="Karla"/>
                <a:cs typeface="Karla"/>
                <a:sym typeface="Karla"/>
              </a:rPr>
              <a:t>Beware of the discount, cash back and 0% interest trap</a:t>
            </a:r>
            <a:endParaRPr sz="2400">
              <a:solidFill>
                <a:srgbClr val="004C52"/>
              </a:solidFill>
              <a:latin typeface="Karla"/>
              <a:ea typeface="Karla"/>
              <a:cs typeface="Karla"/>
              <a:sym typeface="Karla"/>
            </a:endParaRPr>
          </a:p>
          <a:p>
            <a:pPr indent="-381000" lvl="1" marL="914400" rtl="0" algn="l">
              <a:spcBef>
                <a:spcPts val="0"/>
              </a:spcBef>
              <a:spcAft>
                <a:spcPts val="0"/>
              </a:spcAft>
              <a:buClr>
                <a:srgbClr val="004C52"/>
              </a:buClr>
              <a:buSzPts val="2400"/>
              <a:buFont typeface="Karla"/>
              <a:buChar char="◆"/>
            </a:pPr>
            <a:r>
              <a:rPr lang="en" sz="2400">
                <a:solidFill>
                  <a:srgbClr val="004C52"/>
                </a:solidFill>
                <a:latin typeface="Karla"/>
                <a:ea typeface="Karla"/>
                <a:cs typeface="Karla"/>
                <a:sym typeface="Karla"/>
              </a:rPr>
              <a:t>Know how interest works</a:t>
            </a:r>
            <a:endParaRPr sz="2400">
              <a:solidFill>
                <a:srgbClr val="004C52"/>
              </a:solidFill>
              <a:latin typeface="Karla"/>
              <a:ea typeface="Karla"/>
              <a:cs typeface="Karla"/>
              <a:sym typeface="Karla"/>
            </a:endParaRPr>
          </a:p>
          <a:p>
            <a:pPr indent="-381000" lvl="0" marL="457200" rtl="0" algn="l">
              <a:spcBef>
                <a:spcPts val="0"/>
              </a:spcBef>
              <a:spcAft>
                <a:spcPts val="0"/>
              </a:spcAft>
              <a:buClr>
                <a:srgbClr val="ABE33F"/>
              </a:buClr>
              <a:buSzPts val="2400"/>
              <a:buFont typeface="Karla"/>
              <a:buChar char="◆"/>
            </a:pPr>
            <a:r>
              <a:rPr lang="en" sz="2400">
                <a:solidFill>
                  <a:srgbClr val="004C52"/>
                </a:solidFill>
                <a:latin typeface="Karla"/>
                <a:ea typeface="Karla"/>
                <a:cs typeface="Karla"/>
                <a:sym typeface="Karla"/>
              </a:rPr>
              <a:t>Benefits</a:t>
            </a:r>
            <a:endParaRPr sz="2400">
              <a:solidFill>
                <a:srgbClr val="004C52"/>
              </a:solidFill>
              <a:latin typeface="Karla"/>
              <a:ea typeface="Karla"/>
              <a:cs typeface="Karla"/>
              <a:sym typeface="Karla"/>
            </a:endParaRPr>
          </a:p>
          <a:p>
            <a:pPr indent="-381000" lvl="1" marL="914400" rtl="0" algn="l">
              <a:spcBef>
                <a:spcPts val="0"/>
              </a:spcBef>
              <a:spcAft>
                <a:spcPts val="0"/>
              </a:spcAft>
              <a:buClr>
                <a:srgbClr val="004C52"/>
              </a:buClr>
              <a:buSzPts val="2400"/>
              <a:buFont typeface="Karla"/>
              <a:buChar char="◆"/>
            </a:pPr>
            <a:r>
              <a:rPr lang="en" sz="2400">
                <a:solidFill>
                  <a:srgbClr val="004C52"/>
                </a:solidFill>
                <a:latin typeface="Karla"/>
                <a:ea typeface="Karla"/>
                <a:cs typeface="Karla"/>
                <a:sym typeface="Karla"/>
              </a:rPr>
              <a:t>What do you have at work?</a:t>
            </a:r>
            <a:endParaRPr sz="2400">
              <a:solidFill>
                <a:srgbClr val="004C52"/>
              </a:solidFill>
              <a:latin typeface="Karla"/>
              <a:ea typeface="Karla"/>
              <a:cs typeface="Karla"/>
              <a:sym typeface="Karla"/>
            </a:endParaRPr>
          </a:p>
          <a:p>
            <a:pPr indent="-381000" lvl="2" marL="1371600" rtl="0" algn="l">
              <a:spcBef>
                <a:spcPts val="0"/>
              </a:spcBef>
              <a:spcAft>
                <a:spcPts val="0"/>
              </a:spcAft>
              <a:buClr>
                <a:srgbClr val="004C52"/>
              </a:buClr>
              <a:buSzPts val="2400"/>
              <a:buFont typeface="Karla"/>
              <a:buChar char="◇"/>
            </a:pPr>
            <a:r>
              <a:rPr lang="en" sz="2400">
                <a:solidFill>
                  <a:srgbClr val="004C52"/>
                </a:solidFill>
                <a:latin typeface="Karla"/>
                <a:ea typeface="Karla"/>
                <a:cs typeface="Karla"/>
                <a:sym typeface="Karla"/>
              </a:rPr>
              <a:t>Retirement</a:t>
            </a:r>
            <a:endParaRPr sz="2400">
              <a:solidFill>
                <a:srgbClr val="004C52"/>
              </a:solidFill>
              <a:latin typeface="Karla"/>
              <a:ea typeface="Karla"/>
              <a:cs typeface="Karla"/>
              <a:sym typeface="Karla"/>
            </a:endParaRPr>
          </a:p>
          <a:p>
            <a:pPr indent="-381000" lvl="2" marL="1371600" rtl="0" algn="l">
              <a:spcBef>
                <a:spcPts val="0"/>
              </a:spcBef>
              <a:spcAft>
                <a:spcPts val="0"/>
              </a:spcAft>
              <a:buClr>
                <a:srgbClr val="004C52"/>
              </a:buClr>
              <a:buSzPts val="2400"/>
              <a:buFont typeface="Karla"/>
              <a:buChar char="◇"/>
            </a:pPr>
            <a:r>
              <a:rPr lang="en" sz="2400">
                <a:solidFill>
                  <a:srgbClr val="004C52"/>
                </a:solidFill>
                <a:latin typeface="Karla"/>
                <a:ea typeface="Karla"/>
                <a:cs typeface="Karla"/>
                <a:sym typeface="Karla"/>
              </a:rPr>
              <a:t>Should you have more?</a:t>
            </a:r>
            <a:endParaRPr sz="2400">
              <a:solidFill>
                <a:srgbClr val="004C52"/>
              </a:solidFill>
              <a:latin typeface="Karla"/>
              <a:ea typeface="Karla"/>
              <a:cs typeface="Karla"/>
              <a:sym typeface="Karla"/>
            </a:endParaRPr>
          </a:p>
          <a:p>
            <a:pPr indent="-381000" lvl="1" marL="914400" rtl="0" algn="l">
              <a:spcBef>
                <a:spcPts val="0"/>
              </a:spcBef>
              <a:spcAft>
                <a:spcPts val="0"/>
              </a:spcAft>
              <a:buClr>
                <a:srgbClr val="004C52"/>
              </a:buClr>
              <a:buSzPts val="2400"/>
              <a:buFont typeface="Karla"/>
              <a:buChar char="◆"/>
            </a:pPr>
            <a:r>
              <a:rPr lang="en" sz="2400">
                <a:solidFill>
                  <a:srgbClr val="004C52"/>
                </a:solidFill>
                <a:latin typeface="Karla"/>
                <a:ea typeface="Karla"/>
                <a:cs typeface="Karla"/>
                <a:sym typeface="Karla"/>
              </a:rPr>
              <a:t>Social Security</a:t>
            </a:r>
            <a:endParaRPr sz="2400">
              <a:solidFill>
                <a:srgbClr val="004C52"/>
              </a:solidFill>
              <a:latin typeface="Karla"/>
              <a:ea typeface="Karla"/>
              <a:cs typeface="Karla"/>
              <a:sym typeface="Karl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SLIDES_API273987663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SLIDES_API27398766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1f8dac0d41_2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1f8dac0d41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Amber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209cc3ac96_0_2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209cc3ac96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Amber</a:t>
            </a:r>
            <a:endParaRPr/>
          </a:p>
          <a:p>
            <a:pPr indent="-381000" lvl="0" marL="457200" rtl="0" algn="l">
              <a:spcBef>
                <a:spcPts val="600"/>
              </a:spcBef>
              <a:spcAft>
                <a:spcPts val="0"/>
              </a:spcAft>
              <a:buClr>
                <a:srgbClr val="ABE33F"/>
              </a:buClr>
              <a:buSzPts val="2400"/>
              <a:buFont typeface="Karla"/>
              <a:buChar char="◆"/>
            </a:pPr>
            <a:r>
              <a:rPr lang="en" sz="2400">
                <a:solidFill>
                  <a:srgbClr val="004C52"/>
                </a:solidFill>
                <a:latin typeface="Karla"/>
                <a:ea typeface="Karla"/>
                <a:cs typeface="Karla"/>
                <a:sym typeface="Karla"/>
              </a:rPr>
              <a:t>Emergency Fund</a:t>
            </a:r>
            <a:endParaRPr sz="2400">
              <a:solidFill>
                <a:srgbClr val="004C52"/>
              </a:solidFill>
              <a:latin typeface="Karla"/>
              <a:ea typeface="Karla"/>
              <a:cs typeface="Karla"/>
              <a:sym typeface="Karla"/>
            </a:endParaRPr>
          </a:p>
          <a:p>
            <a:pPr indent="-381000" lvl="1" marL="914400" rtl="0" algn="l">
              <a:spcBef>
                <a:spcPts val="0"/>
              </a:spcBef>
              <a:spcAft>
                <a:spcPts val="0"/>
              </a:spcAft>
              <a:buClr>
                <a:srgbClr val="004C52"/>
              </a:buClr>
              <a:buSzPts val="2400"/>
              <a:buFont typeface="Karla"/>
              <a:buChar char="◆"/>
            </a:pPr>
            <a:r>
              <a:rPr lang="en" sz="2400">
                <a:solidFill>
                  <a:srgbClr val="004C52"/>
                </a:solidFill>
                <a:latin typeface="Karla"/>
                <a:ea typeface="Karla"/>
                <a:cs typeface="Karla"/>
                <a:sym typeface="Karla"/>
              </a:rPr>
              <a:t>Something or a plan</a:t>
            </a:r>
            <a:endParaRPr sz="2400">
              <a:solidFill>
                <a:srgbClr val="004C52"/>
              </a:solidFill>
              <a:latin typeface="Karla"/>
              <a:ea typeface="Karla"/>
              <a:cs typeface="Karla"/>
              <a:sym typeface="Karla"/>
            </a:endParaRPr>
          </a:p>
          <a:p>
            <a:pPr indent="-381000" lvl="0" marL="457200" rtl="0" algn="l">
              <a:spcBef>
                <a:spcPts val="0"/>
              </a:spcBef>
              <a:spcAft>
                <a:spcPts val="0"/>
              </a:spcAft>
              <a:buClr>
                <a:srgbClr val="ABE33F"/>
              </a:buClr>
              <a:buSzPts val="2400"/>
              <a:buFont typeface="Karla"/>
              <a:buChar char="◆"/>
            </a:pPr>
            <a:r>
              <a:rPr lang="en" sz="2400">
                <a:solidFill>
                  <a:srgbClr val="004C52"/>
                </a:solidFill>
                <a:latin typeface="Karla"/>
                <a:ea typeface="Karla"/>
                <a:cs typeface="Karla"/>
                <a:sym typeface="Karla"/>
              </a:rPr>
              <a:t>Insurance</a:t>
            </a:r>
            <a:endParaRPr sz="2400">
              <a:solidFill>
                <a:srgbClr val="004C52"/>
              </a:solidFill>
              <a:latin typeface="Karla"/>
              <a:ea typeface="Karla"/>
              <a:cs typeface="Karla"/>
              <a:sym typeface="Karla"/>
            </a:endParaRPr>
          </a:p>
          <a:p>
            <a:pPr indent="0" lvl="0" marL="0" rtl="0" algn="ctr">
              <a:lnSpc>
                <a:spcPct val="176470"/>
              </a:lnSpc>
              <a:spcBef>
                <a:spcPts val="3000"/>
              </a:spcBef>
              <a:spcAft>
                <a:spcPts val="0"/>
              </a:spcAft>
              <a:buNone/>
            </a:pPr>
            <a:r>
              <a:rPr lang="en" sz="1700">
                <a:solidFill>
                  <a:srgbClr val="121212"/>
                </a:solidFill>
                <a:latin typeface="Lora"/>
                <a:ea typeface="Lora"/>
                <a:cs typeface="Lora"/>
                <a:sym typeface="Lora"/>
              </a:rPr>
              <a:t>Key findings</a:t>
            </a:r>
            <a:endParaRPr sz="1700">
              <a:solidFill>
                <a:srgbClr val="121212"/>
              </a:solidFill>
              <a:latin typeface="Lora"/>
              <a:ea typeface="Lora"/>
              <a:cs typeface="Lora"/>
              <a:sym typeface="Lora"/>
            </a:endParaRPr>
          </a:p>
          <a:p>
            <a:pPr indent="-304800" lvl="0" marL="457200" rtl="0" algn="l">
              <a:lnSpc>
                <a:spcPct val="170000"/>
              </a:lnSpc>
              <a:spcBef>
                <a:spcPts val="900"/>
              </a:spcBef>
              <a:spcAft>
                <a:spcPts val="0"/>
              </a:spcAft>
              <a:buClr>
                <a:srgbClr val="121212"/>
              </a:buClr>
              <a:buSzPts val="1200"/>
              <a:buChar char="●"/>
            </a:pPr>
            <a:r>
              <a:rPr b="1" lang="en" sz="1200">
                <a:solidFill>
                  <a:srgbClr val="121212"/>
                </a:solidFill>
              </a:rPr>
              <a:t>Single women spend nearly twice as much of their income on health insurance as single men</a:t>
            </a:r>
            <a:r>
              <a:rPr lang="en" sz="1200">
                <a:solidFill>
                  <a:srgbClr val="121212"/>
                </a:solidFill>
              </a:rPr>
              <a:t>. Single women spent an average of $2,406 on health insurance in 2020, or 6.8% of their annual income. Single men paid $1,896, on average, or 3.9% of their yearly income.</a:t>
            </a:r>
            <a:endParaRPr sz="1200">
              <a:solidFill>
                <a:srgbClr val="121212"/>
              </a:solidFill>
            </a:endParaRPr>
          </a:p>
          <a:p>
            <a:pPr indent="-304800" lvl="0" marL="457200" rtl="0" algn="l">
              <a:lnSpc>
                <a:spcPct val="170000"/>
              </a:lnSpc>
              <a:spcBef>
                <a:spcPts val="0"/>
              </a:spcBef>
              <a:spcAft>
                <a:spcPts val="0"/>
              </a:spcAft>
              <a:buClr>
                <a:srgbClr val="121212"/>
              </a:buClr>
              <a:buSzPts val="1200"/>
              <a:buChar char="●"/>
            </a:pPr>
            <a:r>
              <a:rPr b="1" lang="en" sz="1200">
                <a:solidFill>
                  <a:srgbClr val="121212"/>
                </a:solidFill>
              </a:rPr>
              <a:t>Single women put a higher percentage of their income toward health insurance than men in every age breakdown</a:t>
            </a:r>
            <a:r>
              <a:rPr lang="en" sz="1200">
                <a:solidFill>
                  <a:srgbClr val="121212"/>
                </a:solidFill>
              </a:rPr>
              <a:t>. This gap widens with age. For example, single women 65 and older spend 11.7% of their annual income on health insurance — more than three percentage points higher than men of the same age (8.4%).</a:t>
            </a:r>
            <a:endParaRPr sz="1200">
              <a:solidFill>
                <a:srgbClr val="121212"/>
              </a:solidFill>
            </a:endParaRPr>
          </a:p>
          <a:p>
            <a:pPr indent="-304800" lvl="0" marL="457200" rtl="0" algn="l">
              <a:lnSpc>
                <a:spcPct val="170000"/>
              </a:lnSpc>
              <a:spcBef>
                <a:spcPts val="0"/>
              </a:spcBef>
              <a:spcAft>
                <a:spcPts val="0"/>
              </a:spcAft>
              <a:buClr>
                <a:srgbClr val="121212"/>
              </a:buClr>
              <a:buSzPts val="1200"/>
              <a:buChar char="●"/>
            </a:pPr>
            <a:r>
              <a:rPr b="1" lang="en" sz="1200">
                <a:solidFill>
                  <a:srgbClr val="121212"/>
                </a:solidFill>
              </a:rPr>
              <a:t>The same scenarios hold across every income breakdown</a:t>
            </a:r>
            <a:r>
              <a:rPr lang="en" sz="1200">
                <a:solidFill>
                  <a:srgbClr val="121212"/>
                </a:solidFill>
              </a:rPr>
              <a:t>. Single women who earn less than $15,000 a year pay a whopping 20.7% of their income, on average, toward health insurance — versus 15.7% for men.</a:t>
            </a:r>
            <a:endParaRPr sz="1200">
              <a:solidFill>
                <a:srgbClr val="121212"/>
              </a:solidFill>
            </a:endParaRPr>
          </a:p>
          <a:p>
            <a:pPr indent="-304800" lvl="0" marL="457200" rtl="0" algn="l">
              <a:lnSpc>
                <a:spcPct val="170000"/>
              </a:lnSpc>
              <a:spcBef>
                <a:spcPts val="0"/>
              </a:spcBef>
              <a:spcAft>
                <a:spcPts val="0"/>
              </a:spcAft>
              <a:buClr>
                <a:srgbClr val="121212"/>
              </a:buClr>
              <a:buSzPts val="1200"/>
              <a:buChar char="●"/>
            </a:pPr>
            <a:r>
              <a:rPr b="1" lang="en" sz="1200">
                <a:solidFill>
                  <a:srgbClr val="121212"/>
                </a:solidFill>
              </a:rPr>
              <a:t>It’s not just health insurance either, as single women put higher percentages of their income toward auto and life insurance than single men</a:t>
            </a:r>
            <a:r>
              <a:rPr lang="en" sz="1200">
                <a:solidFill>
                  <a:srgbClr val="121212"/>
                </a:solidFill>
              </a:rPr>
              <a:t>. Women put 2.4% of their income, on average, toward auto insurance, versus 1.9% for men. And women put 0.7% of their income, on average, toward life insurance, versus 0.4% for men.</a:t>
            </a:r>
            <a:endParaRPr sz="2400">
              <a:solidFill>
                <a:srgbClr val="004C52"/>
              </a:solidFill>
              <a:latin typeface="Karla"/>
              <a:ea typeface="Karla"/>
              <a:cs typeface="Karla"/>
              <a:sym typeface="Karla"/>
            </a:endParaRPr>
          </a:p>
          <a:p>
            <a:pPr indent="-381000" lvl="0" marL="457200" rtl="0" algn="l">
              <a:spcBef>
                <a:spcPts val="0"/>
              </a:spcBef>
              <a:spcAft>
                <a:spcPts val="0"/>
              </a:spcAft>
              <a:buClr>
                <a:srgbClr val="ABE33F"/>
              </a:buClr>
              <a:buSzPts val="2400"/>
              <a:buFont typeface="Karla"/>
              <a:buChar char="◆"/>
            </a:pPr>
            <a:r>
              <a:rPr lang="en" sz="2400">
                <a:solidFill>
                  <a:srgbClr val="004C52"/>
                </a:solidFill>
                <a:latin typeface="Karla"/>
                <a:ea typeface="Karla"/>
                <a:cs typeface="Karla"/>
                <a:sym typeface="Karla"/>
              </a:rPr>
              <a:t>Prenuptial Agreement?</a:t>
            </a:r>
            <a:endParaRPr sz="2400">
              <a:solidFill>
                <a:srgbClr val="004C52"/>
              </a:solidFill>
              <a:latin typeface="Karla"/>
              <a:ea typeface="Karla"/>
              <a:cs typeface="Karla"/>
              <a:sym typeface="Karla"/>
            </a:endParaRPr>
          </a:p>
          <a:p>
            <a:pPr indent="-381000" lvl="1" marL="914400" rtl="0" algn="l">
              <a:spcBef>
                <a:spcPts val="0"/>
              </a:spcBef>
              <a:spcAft>
                <a:spcPts val="0"/>
              </a:spcAft>
              <a:buClr>
                <a:srgbClr val="004C52"/>
              </a:buClr>
              <a:buSzPts val="2400"/>
              <a:buFont typeface="Karla"/>
              <a:buChar char="◆"/>
            </a:pPr>
            <a:r>
              <a:rPr lang="en" sz="2400">
                <a:solidFill>
                  <a:srgbClr val="004C52"/>
                </a:solidFill>
                <a:latin typeface="Karla"/>
                <a:ea typeface="Karla"/>
                <a:cs typeface="Karla"/>
                <a:sym typeface="Karla"/>
              </a:rPr>
              <a:t>Have protections in place</a:t>
            </a:r>
            <a:endParaRPr sz="2400">
              <a:solidFill>
                <a:srgbClr val="004C52"/>
              </a:solidFill>
              <a:latin typeface="Karla"/>
              <a:ea typeface="Karla"/>
              <a:cs typeface="Karla"/>
              <a:sym typeface="Karla"/>
            </a:endParaRPr>
          </a:p>
          <a:p>
            <a:pPr indent="-381000" lvl="0" marL="457200" rtl="0" algn="l">
              <a:spcBef>
                <a:spcPts val="0"/>
              </a:spcBef>
              <a:spcAft>
                <a:spcPts val="0"/>
              </a:spcAft>
              <a:buClr>
                <a:srgbClr val="ABE33F"/>
              </a:buClr>
              <a:buSzPts val="2400"/>
              <a:buFont typeface="Karla"/>
              <a:buChar char="◆"/>
            </a:pPr>
            <a:r>
              <a:rPr lang="en" sz="2400">
                <a:solidFill>
                  <a:srgbClr val="004C52"/>
                </a:solidFill>
                <a:latin typeface="Karla"/>
                <a:ea typeface="Karla"/>
                <a:cs typeface="Karla"/>
                <a:sym typeface="Karla"/>
              </a:rPr>
              <a:t>Leaving the Workforce</a:t>
            </a:r>
            <a:endParaRPr sz="2400">
              <a:solidFill>
                <a:srgbClr val="004C52"/>
              </a:solidFill>
              <a:latin typeface="Karla"/>
              <a:ea typeface="Karla"/>
              <a:cs typeface="Karla"/>
              <a:sym typeface="Karla"/>
            </a:endParaRPr>
          </a:p>
          <a:p>
            <a:pPr indent="-381000" lvl="1" marL="914400" rtl="0" algn="l">
              <a:spcBef>
                <a:spcPts val="0"/>
              </a:spcBef>
              <a:spcAft>
                <a:spcPts val="0"/>
              </a:spcAft>
              <a:buClr>
                <a:srgbClr val="004C52"/>
              </a:buClr>
              <a:buSzPts val="2400"/>
              <a:buFont typeface="Karla"/>
              <a:buChar char="◆"/>
            </a:pPr>
            <a:r>
              <a:rPr lang="en" sz="2400">
                <a:solidFill>
                  <a:srgbClr val="004C52"/>
                </a:solidFill>
                <a:latin typeface="Karla"/>
                <a:ea typeface="Karla"/>
                <a:cs typeface="Karla"/>
                <a:sym typeface="Karla"/>
              </a:rPr>
              <a:t>Investment in Childcare</a:t>
            </a:r>
            <a:endParaRPr sz="2400">
              <a:solidFill>
                <a:srgbClr val="004C52"/>
              </a:solidFill>
              <a:latin typeface="Karla"/>
              <a:ea typeface="Karla"/>
              <a:cs typeface="Karla"/>
              <a:sym typeface="Karla"/>
            </a:endParaRPr>
          </a:p>
          <a:p>
            <a:pPr indent="-381000" lvl="1" marL="914400" rtl="0" algn="l">
              <a:spcBef>
                <a:spcPts val="0"/>
              </a:spcBef>
              <a:spcAft>
                <a:spcPts val="0"/>
              </a:spcAft>
              <a:buClr>
                <a:srgbClr val="004C52"/>
              </a:buClr>
              <a:buSzPts val="2400"/>
              <a:buFont typeface="Karla"/>
              <a:buChar char="◆"/>
            </a:pPr>
            <a:r>
              <a:rPr lang="en" sz="2400">
                <a:solidFill>
                  <a:srgbClr val="004C52"/>
                </a:solidFill>
                <a:latin typeface="Karla"/>
                <a:ea typeface="Karla"/>
                <a:cs typeface="Karla"/>
                <a:sym typeface="Karla"/>
              </a:rPr>
              <a:t>Cost of Leaving the workforce isn’t just your salary</a:t>
            </a:r>
            <a:endParaRPr sz="2400">
              <a:solidFill>
                <a:srgbClr val="004C52"/>
              </a:solidFill>
              <a:latin typeface="Karla"/>
              <a:ea typeface="Karla"/>
              <a:cs typeface="Karla"/>
              <a:sym typeface="Karla"/>
            </a:endParaRPr>
          </a:p>
          <a:p>
            <a:pPr indent="-381000" lvl="2" marL="1371600" rtl="0" algn="l">
              <a:spcBef>
                <a:spcPts val="0"/>
              </a:spcBef>
              <a:spcAft>
                <a:spcPts val="0"/>
              </a:spcAft>
              <a:buClr>
                <a:srgbClr val="004C52"/>
              </a:buClr>
              <a:buSzPts val="2400"/>
              <a:buFont typeface="Karla"/>
              <a:buChar char="◇"/>
            </a:pPr>
            <a:r>
              <a:rPr lang="en" sz="2400">
                <a:solidFill>
                  <a:srgbClr val="004C52"/>
                </a:solidFill>
                <a:latin typeface="Karla"/>
                <a:ea typeface="Karla"/>
                <a:cs typeface="Karla"/>
                <a:sym typeface="Karla"/>
              </a:rPr>
              <a:t>No retirement contributions</a:t>
            </a:r>
            <a:endParaRPr sz="2400">
              <a:solidFill>
                <a:srgbClr val="004C52"/>
              </a:solidFill>
              <a:latin typeface="Karla"/>
              <a:ea typeface="Karla"/>
              <a:cs typeface="Karla"/>
              <a:sym typeface="Karla"/>
            </a:endParaRPr>
          </a:p>
          <a:p>
            <a:pPr indent="-381000" lvl="2" marL="1371600" rtl="0" algn="l">
              <a:spcBef>
                <a:spcPts val="0"/>
              </a:spcBef>
              <a:spcAft>
                <a:spcPts val="0"/>
              </a:spcAft>
              <a:buClr>
                <a:srgbClr val="004C52"/>
              </a:buClr>
              <a:buSzPts val="2400"/>
              <a:buFont typeface="Karla"/>
              <a:buChar char="◇"/>
            </a:pPr>
            <a:r>
              <a:rPr lang="en" sz="2400">
                <a:solidFill>
                  <a:srgbClr val="004C52"/>
                </a:solidFill>
                <a:latin typeface="Karla"/>
                <a:ea typeface="Karla"/>
                <a:cs typeface="Karla"/>
                <a:sym typeface="Karla"/>
              </a:rPr>
              <a:t>Building career</a:t>
            </a:r>
            <a:endParaRPr sz="2400">
              <a:solidFill>
                <a:srgbClr val="004C52"/>
              </a:solidFill>
              <a:latin typeface="Karla"/>
              <a:ea typeface="Karla"/>
              <a:cs typeface="Karla"/>
              <a:sym typeface="Karl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c88126c5e4_0_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c88126c5e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Amber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SLIDES_API1556656004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SLIDES_API155665600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1f8dac0d41_2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1f8dac0d41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Amber</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209cc3ac96_0_2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209cc3ac96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Amber</a:t>
            </a:r>
            <a:endParaRPr/>
          </a:p>
          <a:p>
            <a:pPr indent="-381000" lvl="0" marL="457200" rtl="0" algn="l">
              <a:spcBef>
                <a:spcPts val="600"/>
              </a:spcBef>
              <a:spcAft>
                <a:spcPts val="0"/>
              </a:spcAft>
              <a:buClr>
                <a:srgbClr val="ABE33F"/>
              </a:buClr>
              <a:buSzPts val="2400"/>
              <a:buFont typeface="Karla"/>
              <a:buChar char="◆"/>
            </a:pPr>
            <a:r>
              <a:rPr lang="en" sz="2400">
                <a:solidFill>
                  <a:srgbClr val="004C52"/>
                </a:solidFill>
                <a:latin typeface="Karla"/>
                <a:ea typeface="Karla"/>
                <a:cs typeface="Karla"/>
                <a:sym typeface="Karla"/>
              </a:rPr>
              <a:t>Recognize the Obvious</a:t>
            </a:r>
            <a:endParaRPr sz="2400">
              <a:solidFill>
                <a:srgbClr val="004C52"/>
              </a:solidFill>
              <a:latin typeface="Karla"/>
              <a:ea typeface="Karla"/>
              <a:cs typeface="Karla"/>
              <a:sym typeface="Karla"/>
            </a:endParaRPr>
          </a:p>
          <a:p>
            <a:pPr indent="-381000" lvl="1" marL="914400" rtl="0" algn="l">
              <a:spcBef>
                <a:spcPts val="0"/>
              </a:spcBef>
              <a:spcAft>
                <a:spcPts val="0"/>
              </a:spcAft>
              <a:buClr>
                <a:srgbClr val="004C52"/>
              </a:buClr>
              <a:buSzPts val="2400"/>
              <a:buFont typeface="Karla"/>
              <a:buChar char="◆"/>
            </a:pPr>
            <a:r>
              <a:rPr lang="en" sz="2400">
                <a:solidFill>
                  <a:srgbClr val="004C52"/>
                </a:solidFill>
                <a:latin typeface="Karla"/>
                <a:ea typeface="Karla"/>
                <a:cs typeface="Karla"/>
                <a:sym typeface="Karla"/>
              </a:rPr>
              <a:t>Pink Tax</a:t>
            </a:r>
            <a:endParaRPr sz="2400">
              <a:solidFill>
                <a:srgbClr val="004C52"/>
              </a:solidFill>
              <a:latin typeface="Karla"/>
              <a:ea typeface="Karla"/>
              <a:cs typeface="Karla"/>
              <a:sym typeface="Karla"/>
            </a:endParaRPr>
          </a:p>
          <a:p>
            <a:pPr indent="-381000" lvl="2" marL="1371600" rtl="0" algn="l">
              <a:spcBef>
                <a:spcPts val="0"/>
              </a:spcBef>
              <a:spcAft>
                <a:spcPts val="0"/>
              </a:spcAft>
              <a:buClr>
                <a:srgbClr val="004C52"/>
              </a:buClr>
              <a:buSzPts val="2400"/>
              <a:buFont typeface="Karla"/>
              <a:buChar char="◇"/>
            </a:pPr>
            <a:r>
              <a:rPr lang="en" sz="2400">
                <a:solidFill>
                  <a:srgbClr val="004C52"/>
                </a:solidFill>
                <a:latin typeface="Karla"/>
                <a:ea typeface="Karla"/>
                <a:cs typeface="Karla"/>
                <a:sym typeface="Karla"/>
              </a:rPr>
              <a:t>Hair, makeup, skin care, clothing</a:t>
            </a:r>
            <a:endParaRPr sz="2400">
              <a:solidFill>
                <a:srgbClr val="004C52"/>
              </a:solidFill>
              <a:latin typeface="Karla"/>
              <a:ea typeface="Karla"/>
              <a:cs typeface="Karla"/>
              <a:sym typeface="Karla"/>
            </a:endParaRPr>
          </a:p>
          <a:p>
            <a:pPr indent="-381000" lvl="2" marL="1371600" rtl="0" algn="l">
              <a:spcBef>
                <a:spcPts val="0"/>
              </a:spcBef>
              <a:spcAft>
                <a:spcPts val="0"/>
              </a:spcAft>
              <a:buClr>
                <a:srgbClr val="004C52"/>
              </a:buClr>
              <a:buSzPts val="2400"/>
              <a:buFont typeface="Karla"/>
              <a:buChar char="◇"/>
            </a:pPr>
            <a:r>
              <a:rPr lang="en" sz="2400">
                <a:solidFill>
                  <a:srgbClr val="004C52"/>
                </a:solidFill>
                <a:latin typeface="Karla"/>
                <a:ea typeface="Karla"/>
                <a:cs typeface="Karla"/>
                <a:sym typeface="Karla"/>
              </a:rPr>
              <a:t>Comparison trap</a:t>
            </a:r>
            <a:endParaRPr sz="2400">
              <a:solidFill>
                <a:srgbClr val="004C52"/>
              </a:solidFill>
              <a:latin typeface="Karla"/>
              <a:ea typeface="Karla"/>
              <a:cs typeface="Karla"/>
              <a:sym typeface="Karla"/>
            </a:endParaRPr>
          </a:p>
          <a:p>
            <a:pPr indent="-381000" lvl="2" marL="1371600" rtl="0" algn="l">
              <a:spcBef>
                <a:spcPts val="0"/>
              </a:spcBef>
              <a:spcAft>
                <a:spcPts val="0"/>
              </a:spcAft>
              <a:buClr>
                <a:srgbClr val="004C52"/>
              </a:buClr>
              <a:buSzPts val="2400"/>
              <a:buFont typeface="Karla"/>
              <a:buChar char="◇"/>
            </a:pPr>
            <a:r>
              <a:rPr lang="en" sz="2400">
                <a:solidFill>
                  <a:srgbClr val="004C52"/>
                </a:solidFill>
                <a:latin typeface="Karla"/>
                <a:ea typeface="Karla"/>
                <a:cs typeface="Karla"/>
                <a:sym typeface="Karla"/>
              </a:rPr>
              <a:t>Competitive personalities</a:t>
            </a:r>
            <a:endParaRPr sz="2400">
              <a:solidFill>
                <a:srgbClr val="004C52"/>
              </a:solidFill>
              <a:latin typeface="Karla"/>
              <a:ea typeface="Karla"/>
              <a:cs typeface="Karla"/>
              <a:sym typeface="Karla"/>
            </a:endParaRPr>
          </a:p>
          <a:p>
            <a:pPr indent="-381000" lvl="0" marL="457200" rtl="0" algn="l">
              <a:spcBef>
                <a:spcPts val="0"/>
              </a:spcBef>
              <a:spcAft>
                <a:spcPts val="0"/>
              </a:spcAft>
              <a:buClr>
                <a:srgbClr val="ABE33F"/>
              </a:buClr>
              <a:buSzPts val="2400"/>
              <a:buFont typeface="Karla"/>
              <a:buChar char="◆"/>
            </a:pPr>
            <a:r>
              <a:rPr lang="en" sz="2400">
                <a:solidFill>
                  <a:srgbClr val="004C52"/>
                </a:solidFill>
                <a:latin typeface="Karla"/>
                <a:ea typeface="Karla"/>
                <a:cs typeface="Karla"/>
                <a:sym typeface="Karla"/>
              </a:rPr>
              <a:t>Spend money for you!</a:t>
            </a:r>
            <a:endParaRPr sz="2400">
              <a:solidFill>
                <a:srgbClr val="004C52"/>
              </a:solidFill>
              <a:latin typeface="Karla"/>
              <a:ea typeface="Karla"/>
              <a:cs typeface="Karla"/>
              <a:sym typeface="Karla"/>
            </a:endParaRPr>
          </a:p>
          <a:p>
            <a:pPr indent="-381000" lvl="1" marL="914400" rtl="0" algn="l">
              <a:spcBef>
                <a:spcPts val="0"/>
              </a:spcBef>
              <a:spcAft>
                <a:spcPts val="0"/>
              </a:spcAft>
              <a:buClr>
                <a:srgbClr val="004C52"/>
              </a:buClr>
              <a:buSzPts val="2400"/>
              <a:buFont typeface="Karla"/>
              <a:buChar char="◆"/>
            </a:pPr>
            <a:r>
              <a:rPr lang="en" sz="2400">
                <a:solidFill>
                  <a:srgbClr val="004C52"/>
                </a:solidFill>
                <a:latin typeface="Karla"/>
                <a:ea typeface="Karla"/>
                <a:cs typeface="Karla"/>
                <a:sym typeface="Karla"/>
              </a:rPr>
              <a:t>Figure out what makes you happy</a:t>
            </a:r>
            <a:endParaRPr sz="2400">
              <a:solidFill>
                <a:srgbClr val="004C52"/>
              </a:solidFill>
              <a:latin typeface="Karla"/>
              <a:ea typeface="Karla"/>
              <a:cs typeface="Karla"/>
              <a:sym typeface="Karla"/>
            </a:endParaRPr>
          </a:p>
          <a:p>
            <a:pPr indent="-381000" lvl="2" marL="1371600" rtl="0" algn="l">
              <a:spcBef>
                <a:spcPts val="0"/>
              </a:spcBef>
              <a:spcAft>
                <a:spcPts val="0"/>
              </a:spcAft>
              <a:buClr>
                <a:srgbClr val="004C52"/>
              </a:buClr>
              <a:buSzPts val="2400"/>
              <a:buFont typeface="Karla"/>
              <a:buChar char="◇"/>
            </a:pPr>
            <a:r>
              <a:rPr lang="en" sz="2400">
                <a:solidFill>
                  <a:srgbClr val="004C52"/>
                </a:solidFill>
                <a:latin typeface="Karla"/>
                <a:ea typeface="Karla"/>
                <a:cs typeface="Karla"/>
                <a:sym typeface="Karla"/>
              </a:rPr>
              <a:t>Trip to target or trip to the Keys?</a:t>
            </a:r>
            <a:endParaRPr sz="2400">
              <a:solidFill>
                <a:srgbClr val="004C52"/>
              </a:solidFill>
              <a:latin typeface="Karla"/>
              <a:ea typeface="Karla"/>
              <a:cs typeface="Karla"/>
              <a:sym typeface="Karla"/>
            </a:endParaRPr>
          </a:p>
          <a:p>
            <a:pPr indent="-381000" lvl="0" marL="457200" rtl="0" algn="l">
              <a:spcBef>
                <a:spcPts val="0"/>
              </a:spcBef>
              <a:spcAft>
                <a:spcPts val="0"/>
              </a:spcAft>
              <a:buClr>
                <a:srgbClr val="ABE33F"/>
              </a:buClr>
              <a:buSzPts val="2400"/>
              <a:buFont typeface="Karla"/>
              <a:buChar char="◆"/>
            </a:pPr>
            <a:r>
              <a:rPr lang="en" sz="2400">
                <a:solidFill>
                  <a:srgbClr val="004C52"/>
                </a:solidFill>
                <a:latin typeface="Karla"/>
                <a:ea typeface="Karla"/>
                <a:cs typeface="Karla"/>
                <a:sym typeface="Karla"/>
              </a:rPr>
              <a:t>Loans</a:t>
            </a:r>
            <a:endParaRPr sz="2400">
              <a:solidFill>
                <a:srgbClr val="004C52"/>
              </a:solidFill>
              <a:latin typeface="Karla"/>
              <a:ea typeface="Karla"/>
              <a:cs typeface="Karla"/>
              <a:sym typeface="Karla"/>
            </a:endParaRPr>
          </a:p>
          <a:p>
            <a:pPr indent="-381000" lvl="1" marL="914400" rtl="0" algn="l">
              <a:spcBef>
                <a:spcPts val="0"/>
              </a:spcBef>
              <a:spcAft>
                <a:spcPts val="0"/>
              </a:spcAft>
              <a:buClr>
                <a:srgbClr val="004C52"/>
              </a:buClr>
              <a:buSzPts val="2400"/>
              <a:buFont typeface="Karla"/>
              <a:buChar char="◆"/>
            </a:pPr>
            <a:r>
              <a:rPr lang="en" sz="2400">
                <a:solidFill>
                  <a:srgbClr val="004C52"/>
                </a:solidFill>
                <a:latin typeface="Karla"/>
                <a:ea typeface="Karla"/>
                <a:cs typeface="Karla"/>
                <a:sym typeface="Karla"/>
              </a:rPr>
              <a:t>You need consistent income</a:t>
            </a:r>
            <a:endParaRPr sz="2400">
              <a:solidFill>
                <a:srgbClr val="004C52"/>
              </a:solidFill>
              <a:latin typeface="Karla"/>
              <a:ea typeface="Karla"/>
              <a:cs typeface="Karla"/>
              <a:sym typeface="Karla"/>
            </a:endParaRPr>
          </a:p>
          <a:p>
            <a:pPr indent="-381000" lvl="1" marL="914400" rtl="0" algn="l">
              <a:spcBef>
                <a:spcPts val="0"/>
              </a:spcBef>
              <a:spcAft>
                <a:spcPts val="0"/>
              </a:spcAft>
              <a:buClr>
                <a:srgbClr val="004C52"/>
              </a:buClr>
              <a:buSzPts val="2400"/>
              <a:buFont typeface="Karla"/>
              <a:buChar char="◆"/>
            </a:pPr>
            <a:r>
              <a:rPr lang="en" sz="2400">
                <a:solidFill>
                  <a:srgbClr val="004C52"/>
                </a:solidFill>
                <a:latin typeface="Karla"/>
                <a:ea typeface="Karla"/>
                <a:cs typeface="Karla"/>
                <a:sym typeface="Karla"/>
              </a:rPr>
              <a:t>How do you get a loan if you need it</a:t>
            </a:r>
            <a:endParaRPr sz="2400">
              <a:solidFill>
                <a:srgbClr val="004C52"/>
              </a:solidFill>
              <a:latin typeface="Karla"/>
              <a:ea typeface="Karla"/>
              <a:cs typeface="Karla"/>
              <a:sym typeface="Karla"/>
            </a:endParaRPr>
          </a:p>
          <a:p>
            <a:pPr indent="-381000" lvl="0" marL="457200" rtl="0" algn="l">
              <a:spcBef>
                <a:spcPts val="0"/>
              </a:spcBef>
              <a:spcAft>
                <a:spcPts val="0"/>
              </a:spcAft>
              <a:buClr>
                <a:srgbClr val="ABE33F"/>
              </a:buClr>
              <a:buSzPts val="2400"/>
              <a:buFont typeface="Karla"/>
              <a:buChar char="◆"/>
            </a:pPr>
            <a:r>
              <a:rPr lang="en" sz="2400">
                <a:solidFill>
                  <a:srgbClr val="004C52"/>
                </a:solidFill>
                <a:latin typeface="Karla"/>
                <a:ea typeface="Karla"/>
                <a:cs typeface="Karla"/>
                <a:sym typeface="Karla"/>
              </a:rPr>
              <a:t>Investing</a:t>
            </a:r>
            <a:endParaRPr sz="2400">
              <a:solidFill>
                <a:srgbClr val="004C52"/>
              </a:solidFill>
              <a:latin typeface="Karla"/>
              <a:ea typeface="Karla"/>
              <a:cs typeface="Karla"/>
              <a:sym typeface="Karla"/>
            </a:endParaRPr>
          </a:p>
          <a:p>
            <a:pPr indent="-381000" lvl="1" marL="914400" rtl="0" algn="l">
              <a:spcBef>
                <a:spcPts val="0"/>
              </a:spcBef>
              <a:spcAft>
                <a:spcPts val="0"/>
              </a:spcAft>
              <a:buClr>
                <a:srgbClr val="004C52"/>
              </a:buClr>
              <a:buSzPts val="2400"/>
              <a:buFont typeface="Karla"/>
              <a:buChar char="◆"/>
            </a:pPr>
            <a:r>
              <a:rPr lang="en" sz="2400">
                <a:solidFill>
                  <a:srgbClr val="004C52"/>
                </a:solidFill>
                <a:latin typeface="Karla"/>
                <a:ea typeface="Karla"/>
                <a:cs typeface="Karla"/>
                <a:sym typeface="Karla"/>
              </a:rPr>
              <a:t>Conservative vs. risk takers in investing approach</a:t>
            </a:r>
            <a:endParaRPr sz="2400">
              <a:solidFill>
                <a:srgbClr val="004C52"/>
              </a:solidFill>
              <a:latin typeface="Karla"/>
              <a:ea typeface="Karla"/>
              <a:cs typeface="Karla"/>
              <a:sym typeface="Karla"/>
            </a:endParaRPr>
          </a:p>
          <a:p>
            <a:pPr indent="-381000" lvl="1" marL="914400" rtl="0" algn="l">
              <a:spcBef>
                <a:spcPts val="0"/>
              </a:spcBef>
              <a:spcAft>
                <a:spcPts val="0"/>
              </a:spcAft>
              <a:buClr>
                <a:srgbClr val="004C52"/>
              </a:buClr>
              <a:buSzPts val="2400"/>
              <a:buFont typeface="Karla"/>
              <a:buChar char="◆"/>
            </a:pPr>
            <a:r>
              <a:rPr lang="en" sz="2400">
                <a:solidFill>
                  <a:srgbClr val="004C52"/>
                </a:solidFill>
                <a:latin typeface="Karla"/>
                <a:ea typeface="Karla"/>
                <a:cs typeface="Karla"/>
                <a:sym typeface="Karla"/>
              </a:rPr>
              <a:t>We’re scared</a:t>
            </a:r>
            <a:endParaRPr sz="2400">
              <a:solidFill>
                <a:srgbClr val="004C52"/>
              </a:solidFill>
              <a:latin typeface="Karla"/>
              <a:ea typeface="Karla"/>
              <a:cs typeface="Karla"/>
              <a:sym typeface="Karla"/>
            </a:endParaRPr>
          </a:p>
          <a:p>
            <a:pPr indent="-381000" lvl="1" marL="914400" rtl="0" algn="l">
              <a:spcBef>
                <a:spcPts val="0"/>
              </a:spcBef>
              <a:spcAft>
                <a:spcPts val="0"/>
              </a:spcAft>
              <a:buClr>
                <a:srgbClr val="004C52"/>
              </a:buClr>
              <a:buSzPts val="2400"/>
              <a:buFont typeface="Karla"/>
              <a:buChar char="◆"/>
            </a:pPr>
            <a:r>
              <a:rPr lang="en" sz="2400">
                <a:solidFill>
                  <a:srgbClr val="004C52"/>
                </a:solidFill>
                <a:latin typeface="Karla"/>
                <a:ea typeface="Karla"/>
                <a:cs typeface="Karla"/>
                <a:sym typeface="Karla"/>
              </a:rPr>
              <a:t>Start simple and ask questions</a:t>
            </a:r>
            <a:endParaRPr sz="2400">
              <a:solidFill>
                <a:srgbClr val="004C52"/>
              </a:solidFill>
              <a:latin typeface="Karla"/>
              <a:ea typeface="Karla"/>
              <a:cs typeface="Karla"/>
              <a:sym typeface="Karl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SLIDES_API341152333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SLIDES_API34115233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1f8dac0d41_2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1f8dac0d41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Amber</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209cc3ac96_0_2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209cc3ac96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Amber</a:t>
            </a:r>
            <a:endParaRPr/>
          </a:p>
          <a:p>
            <a:pPr indent="-381000" lvl="0" marL="457200" rtl="0" algn="l">
              <a:spcBef>
                <a:spcPts val="600"/>
              </a:spcBef>
              <a:spcAft>
                <a:spcPts val="0"/>
              </a:spcAft>
              <a:buClr>
                <a:srgbClr val="ABE33F"/>
              </a:buClr>
              <a:buSzPts val="2400"/>
              <a:buFont typeface="Karla"/>
              <a:buChar char="◆"/>
            </a:pPr>
            <a:r>
              <a:rPr lang="en" sz="2400">
                <a:solidFill>
                  <a:srgbClr val="004C52"/>
                </a:solidFill>
                <a:latin typeface="Karla"/>
                <a:ea typeface="Karla"/>
                <a:cs typeface="Karla"/>
                <a:sym typeface="Karla"/>
              </a:rPr>
              <a:t>Estate Planning</a:t>
            </a:r>
            <a:endParaRPr sz="2400">
              <a:solidFill>
                <a:srgbClr val="004C52"/>
              </a:solidFill>
              <a:latin typeface="Karla"/>
              <a:ea typeface="Karla"/>
              <a:cs typeface="Karla"/>
              <a:sym typeface="Karla"/>
            </a:endParaRPr>
          </a:p>
          <a:p>
            <a:pPr indent="-381000" lvl="0" marL="457200" rtl="0" algn="l">
              <a:spcBef>
                <a:spcPts val="0"/>
              </a:spcBef>
              <a:spcAft>
                <a:spcPts val="0"/>
              </a:spcAft>
              <a:buClr>
                <a:srgbClr val="ABE33F"/>
              </a:buClr>
              <a:buSzPts val="2400"/>
              <a:buFont typeface="Karla"/>
              <a:buChar char="◆"/>
            </a:pPr>
            <a:r>
              <a:rPr lang="en" sz="2400">
                <a:solidFill>
                  <a:srgbClr val="004C52"/>
                </a:solidFill>
                <a:latin typeface="Karla"/>
                <a:ea typeface="Karla"/>
                <a:cs typeface="Karla"/>
                <a:sym typeface="Karla"/>
              </a:rPr>
              <a:t>Long-term care</a:t>
            </a:r>
            <a:endParaRPr sz="2400">
              <a:solidFill>
                <a:srgbClr val="004C52"/>
              </a:solidFill>
              <a:latin typeface="Karla"/>
              <a:ea typeface="Karla"/>
              <a:cs typeface="Karla"/>
              <a:sym typeface="Karla"/>
            </a:endParaRPr>
          </a:p>
          <a:p>
            <a:pPr indent="-381000" lvl="0" marL="457200" rtl="0" algn="l">
              <a:spcBef>
                <a:spcPts val="0"/>
              </a:spcBef>
              <a:spcAft>
                <a:spcPts val="0"/>
              </a:spcAft>
              <a:buClr>
                <a:srgbClr val="ABE33F"/>
              </a:buClr>
              <a:buSzPts val="2400"/>
              <a:buFont typeface="Karla"/>
              <a:buChar char="◆"/>
            </a:pPr>
            <a:r>
              <a:rPr lang="en" sz="2400">
                <a:solidFill>
                  <a:srgbClr val="004C52"/>
                </a:solidFill>
                <a:latin typeface="Karla"/>
                <a:ea typeface="Karla"/>
                <a:cs typeface="Karla"/>
                <a:sym typeface="Karla"/>
              </a:rPr>
              <a:t>Know what you have</a:t>
            </a:r>
            <a:endParaRPr sz="2400">
              <a:solidFill>
                <a:srgbClr val="004C52"/>
              </a:solidFill>
              <a:latin typeface="Karla"/>
              <a:ea typeface="Karla"/>
              <a:cs typeface="Karla"/>
              <a:sym typeface="Karla"/>
            </a:endParaRPr>
          </a:p>
          <a:p>
            <a:pPr indent="-381000" lvl="0" marL="457200" rtl="0" algn="l">
              <a:spcBef>
                <a:spcPts val="0"/>
              </a:spcBef>
              <a:spcAft>
                <a:spcPts val="0"/>
              </a:spcAft>
              <a:buClr>
                <a:srgbClr val="ABE33F"/>
              </a:buClr>
              <a:buSzPts val="2400"/>
              <a:buFont typeface="Karla"/>
              <a:buChar char="◆"/>
            </a:pPr>
            <a:r>
              <a:rPr lang="en" sz="2400">
                <a:solidFill>
                  <a:srgbClr val="004C52"/>
                </a:solidFill>
                <a:latin typeface="Karla"/>
                <a:ea typeface="Karla"/>
                <a:cs typeface="Karla"/>
                <a:sym typeface="Karla"/>
              </a:rPr>
              <a:t>Leave a legacy…if you want.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SLIDES_API183185187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SLIDES_API18318518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c88126c5e4_0_1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c88126c5e4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292100" rtl="0" algn="l">
              <a:lnSpc>
                <a:spcPct val="115000"/>
              </a:lnSpc>
              <a:spcBef>
                <a:spcPts val="1400"/>
              </a:spcBef>
              <a:spcAft>
                <a:spcPts val="0"/>
              </a:spcAft>
              <a:buNone/>
            </a:pPr>
            <a:r>
              <a:rPr lang="en" sz="1350">
                <a:solidFill>
                  <a:srgbClr val="3E4855"/>
                </a:solidFill>
              </a:rPr>
              <a:t>Stats I’ll share are from CNBC</a:t>
            </a:r>
            <a:endParaRPr sz="1350">
              <a:solidFill>
                <a:srgbClr val="3E4855"/>
              </a:solidFill>
            </a:endParaRPr>
          </a:p>
          <a:p>
            <a:pPr indent="-317500" lvl="0" marL="457200" marR="292100" rtl="0" algn="l">
              <a:lnSpc>
                <a:spcPct val="115000"/>
              </a:lnSpc>
              <a:spcBef>
                <a:spcPts val="1400"/>
              </a:spcBef>
              <a:spcAft>
                <a:spcPts val="0"/>
              </a:spcAft>
              <a:buSzPts val="1400"/>
              <a:buChar char="●"/>
            </a:pPr>
            <a:r>
              <a:rPr lang="en" sz="1350">
                <a:solidFill>
                  <a:srgbClr val="3E4855"/>
                </a:solidFill>
              </a:rPr>
              <a:t>Economists have long said that greater pay transparency could help close </a:t>
            </a:r>
            <a:r>
              <a:rPr lang="en" sz="1350">
                <a:solidFill>
                  <a:srgbClr val="6258FF"/>
                </a:solidFill>
                <a:uFill>
                  <a:noFill/>
                </a:uFill>
                <a:hlinkClick r:id="rId2">
                  <a:extLst>
                    <a:ext uri="{A12FA001-AC4F-418D-AE19-62706E023703}">
                      <ahyp:hlinkClr val="tx"/>
                    </a:ext>
                  </a:extLst>
                </a:hlinkClick>
              </a:rPr>
              <a:t>racial and gender wage gaps</a:t>
            </a:r>
            <a:r>
              <a:rPr lang="en" sz="1350">
                <a:solidFill>
                  <a:srgbClr val="3E4855"/>
                </a:solidFill>
              </a:rPr>
              <a:t>.</a:t>
            </a:r>
            <a:endParaRPr sz="1350">
              <a:solidFill>
                <a:srgbClr val="3E4855"/>
              </a:solidFill>
            </a:endParaRPr>
          </a:p>
          <a:p>
            <a:pPr indent="-317500" lvl="0" marL="457200" marR="292100" rtl="0" algn="l">
              <a:lnSpc>
                <a:spcPct val="115000"/>
              </a:lnSpc>
              <a:spcBef>
                <a:spcPts val="0"/>
              </a:spcBef>
              <a:spcAft>
                <a:spcPts val="0"/>
              </a:spcAft>
              <a:buSzPts val="1400"/>
              <a:buChar char="●"/>
            </a:pPr>
            <a:r>
              <a:rPr lang="en" sz="1350">
                <a:solidFill>
                  <a:srgbClr val="3E4855"/>
                </a:solidFill>
              </a:rPr>
              <a:t>Women on average make about 82 cents for every $1 earned by a white non-Hispanic man, according to the </a:t>
            </a:r>
            <a:r>
              <a:rPr lang="en" sz="1350">
                <a:solidFill>
                  <a:srgbClr val="6258FF"/>
                </a:solidFill>
                <a:uFill>
                  <a:noFill/>
                </a:uFill>
                <a:hlinkClick r:id="rId3">
                  <a:extLst>
                    <a:ext uri="{A12FA001-AC4F-418D-AE19-62706E023703}">
                      <ahyp:hlinkClr val="tx"/>
                    </a:ext>
                  </a:extLst>
                </a:hlinkClick>
              </a:rPr>
              <a:t>National Women’s Law Center</a:t>
            </a:r>
            <a:r>
              <a:rPr lang="en" sz="1350">
                <a:solidFill>
                  <a:srgbClr val="3E4855"/>
                </a:solidFill>
              </a:rPr>
              <a:t>, and it’s even more stark for women of color: Black women make 62 cents, Native American women make 57 cents and Latina women make 54 cents for every dollar a white man earns.</a:t>
            </a:r>
            <a:endParaRPr sz="1350">
              <a:solidFill>
                <a:srgbClr val="3E4855"/>
              </a:solidFill>
            </a:endParaRPr>
          </a:p>
          <a:p>
            <a:pPr indent="-317500" lvl="0" marL="457200" marR="292100" rtl="0" algn="l">
              <a:lnSpc>
                <a:spcPct val="115000"/>
              </a:lnSpc>
              <a:spcBef>
                <a:spcPts val="0"/>
              </a:spcBef>
              <a:spcAft>
                <a:spcPts val="0"/>
              </a:spcAft>
              <a:buSzPts val="1400"/>
              <a:buChar char="●"/>
            </a:pPr>
            <a:r>
              <a:rPr lang="en" sz="1350">
                <a:solidFill>
                  <a:srgbClr val="3E4855"/>
                </a:solidFill>
              </a:rPr>
              <a:t>Sharing salary information with colleagues can be a huge help, but discussing money continues to be taboo, says Alison Sullivan, a career trends expert with Glassdoor. This could discourage women from gathering internal pay data and making the case for a raise. Though 45% of women say they feel comfortable sharing their pay with a coworker, only 29% have actually done so.</a:t>
            </a:r>
            <a:endParaRPr sz="1350">
              <a:solidFill>
                <a:srgbClr val="3E4855"/>
              </a:solidFill>
            </a:endParaRPr>
          </a:p>
          <a:p>
            <a:pPr indent="-317500" lvl="0" marL="457200" marR="292100" rtl="0" algn="l">
              <a:lnSpc>
                <a:spcPct val="115000"/>
              </a:lnSpc>
              <a:spcBef>
                <a:spcPts val="0"/>
              </a:spcBef>
              <a:spcAft>
                <a:spcPts val="0"/>
              </a:spcAft>
              <a:buSzPts val="1400"/>
              <a:buChar char="●"/>
            </a:pPr>
            <a:r>
              <a:rPr lang="en" sz="1350">
                <a:solidFill>
                  <a:srgbClr val="3E4855"/>
                </a:solidFill>
              </a:rPr>
              <a:t>And 28% of employees overall say their company discourages them from discussing their pay with coworkers.</a:t>
            </a:r>
            <a:endParaRPr sz="1350">
              <a:solidFill>
                <a:srgbClr val="3E4855"/>
              </a:solidFill>
            </a:endParaRPr>
          </a:p>
          <a:p>
            <a:pPr indent="-317500" lvl="0" marL="457200" marR="292100" rtl="0" algn="l">
              <a:lnSpc>
                <a:spcPct val="115000"/>
              </a:lnSpc>
              <a:spcBef>
                <a:spcPts val="0"/>
              </a:spcBef>
              <a:spcAft>
                <a:spcPts val="0"/>
              </a:spcAft>
              <a:buSzPts val="1400"/>
              <a:buChar char="●"/>
            </a:pPr>
            <a:r>
              <a:rPr lang="en" sz="1350">
                <a:solidFill>
                  <a:srgbClr val="3E4855"/>
                </a:solidFill>
              </a:rPr>
              <a:t>Importantly,</a:t>
            </a:r>
            <a:r>
              <a:rPr lang="en" sz="1350">
                <a:solidFill>
                  <a:srgbClr val="6258FF"/>
                </a:solidFill>
                <a:uFill>
                  <a:noFill/>
                </a:uFill>
                <a:hlinkClick r:id="rId4">
                  <a:extLst>
                    <a:ext uri="{A12FA001-AC4F-418D-AE19-62706E023703}">
                      <ahyp:hlinkClr val="tx"/>
                    </a:ext>
                  </a:extLst>
                </a:hlinkClick>
              </a:rPr>
              <a:t> discussing pay with colleagues</a:t>
            </a:r>
            <a:r>
              <a:rPr lang="en" sz="1350">
                <a:solidFill>
                  <a:srgbClr val="3E4855"/>
                </a:solidFill>
              </a:rPr>
              <a:t> is considered legal and protected activity for most private-sector employees under the </a:t>
            </a:r>
            <a:r>
              <a:rPr lang="en" sz="1350">
                <a:solidFill>
                  <a:srgbClr val="6258FF"/>
                </a:solidFill>
                <a:uFill>
                  <a:noFill/>
                </a:uFill>
                <a:hlinkClick r:id="rId5">
                  <a:extLst>
                    <a:ext uri="{A12FA001-AC4F-418D-AE19-62706E023703}">
                      <ahyp:hlinkClr val="tx"/>
                    </a:ext>
                  </a:extLst>
                </a:hlinkClick>
              </a:rPr>
              <a:t>National Labor Relations Act</a:t>
            </a:r>
            <a:r>
              <a:rPr lang="en" sz="1350">
                <a:solidFill>
                  <a:srgbClr val="3E4855"/>
                </a:solidFill>
              </a:rPr>
              <a:t>.</a:t>
            </a:r>
            <a:endParaRPr sz="1350">
              <a:solidFill>
                <a:srgbClr val="3E4855"/>
              </a:solidFill>
            </a:endParaRPr>
          </a:p>
          <a:p>
            <a:pPr indent="-314325" lvl="0" marL="457200" marR="292100" rtl="0" algn="l">
              <a:lnSpc>
                <a:spcPct val="115000"/>
              </a:lnSpc>
              <a:spcBef>
                <a:spcPts val="0"/>
              </a:spcBef>
              <a:spcAft>
                <a:spcPts val="0"/>
              </a:spcAft>
              <a:buClr>
                <a:srgbClr val="3E4855"/>
              </a:buClr>
              <a:buSzPts val="1350"/>
              <a:buChar char="●"/>
            </a:pPr>
            <a:r>
              <a:rPr lang="en" sz="1350">
                <a:solidFill>
                  <a:srgbClr val="3E4855"/>
                </a:solidFill>
              </a:rPr>
              <a:t>Empower other women</a:t>
            </a:r>
            <a:endParaRPr sz="1350">
              <a:solidFill>
                <a:srgbClr val="3E4855"/>
              </a:solidFill>
            </a:endParaRPr>
          </a:p>
          <a:p>
            <a:pPr indent="-314325" lvl="0" marL="457200" marR="292100" rtl="0" algn="l">
              <a:lnSpc>
                <a:spcPct val="115000"/>
              </a:lnSpc>
              <a:spcBef>
                <a:spcPts val="0"/>
              </a:spcBef>
              <a:spcAft>
                <a:spcPts val="0"/>
              </a:spcAft>
              <a:buClr>
                <a:srgbClr val="3E4855"/>
              </a:buClr>
              <a:buSzPts val="1350"/>
              <a:buChar char="●"/>
            </a:pPr>
            <a:r>
              <a:rPr lang="en" sz="1350">
                <a:solidFill>
                  <a:srgbClr val="3E4855"/>
                </a:solidFill>
              </a:rPr>
              <a:t>Transparency….let’s bring others alone versus competing</a:t>
            </a:r>
            <a:endParaRPr sz="1350">
              <a:solidFill>
                <a:srgbClr val="3E4855"/>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1f8dac0d41_2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11f8dac0d41_2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Amber</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209cc3ac96_0_28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209cc3ac96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1db4497ed8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1db4497ed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Stephanie</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1eccb7a9f0_0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1eccb7a9f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Stephanie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1f8dac0d41_2_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1f8dac0d41_2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Stephanie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Sara recently graduated with a degree in marketing. She started a job that pays her $48,000 per year. Her monthly net income is $2,800. She’s moving into her own one-bedroom apartment in the city. She doesn’t own a car, but she has subway expenses. She also adopted a dog, so she now has to pay for dog food and vet bills.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Given her new job, what is the first thing she should do?</a:t>
            </a:r>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209cc57ee8_1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1209cc57ee8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Stephanie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Sara recently graduated with a degree in marketing. She started a job that pays her $48,000 per year. Her monthly net income is $2,800. She’s moving into her own one-bedroom apartment in the city. She doesn’t own a car, but she has subway expenses. She also adopted a dog, so she now has to pay for dog food and vet bills.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Given her new job, what is the first thing she should do?</a:t>
            </a:r>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SLIDES_API70685714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SLIDES_API70685714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1f8dac0d41_2_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11f8dac0d41_2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Stephanie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Derek and his wife Diana have two children under 4 years of age. Derek works as a school administrator and earns $70,000 per year. Diana is an hospitality coordinator for a world-wide hotel and earns a yearly salary of $46,200.  They are concerned about the cost of childcare.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would you recommend Diana does?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209cc57ee8_1_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209cc57ee8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Stephanie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Derek and his wife Diana have two children under 4 years of age. Derek works as a school administrator and earns $70,000 per year. Diana is an hospitality coordinator for a world-wide hotel and earns a yearly salary of $46,200.  They are concerned about the cost of childcare.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would you recommend for Diana?</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SLIDES_API892707822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SLIDES_API89270782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1f8dac0d41_2_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11f8dac0d41_2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Stephanie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Ellie loves to travel but can’t seem to find the money to do so.  She notices that she spends a ton of her time dining out, visiting friends, and </a:t>
            </a:r>
            <a:r>
              <a:rPr lang="en"/>
              <a:t>going</a:t>
            </a:r>
            <a:r>
              <a:rPr lang="en"/>
              <a:t> to Broadway shows.  She’s nervous to look at her credit card balance since she usually just pays the minimum and has a high limit.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would you recommend Ellie do if she wants to travel more?</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209cc57ee8_1_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209cc57ee8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Stephanie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Ellie loves to travel but can’t seem to find the money to do so.  She notices that she spends a ton of her time dining out, visiting friends, and going to Broadway shows.  She’s nervous to look at her credit card balance since she usually just pays the minimum and has a high limit.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would you recommend Ellie do if she wants to travel more?</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SLIDES_API1602539229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SLIDES_API160253922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c88126c5e4_0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c88126c5e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Stephanie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209cc57ee8_1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1209cc57ee8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Stephanie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Kenza was born and raised in a small town. She loves animals and got a full-time job as a vet tech after she graduated from high school. The vet gave her on-the-job training. Kenza wants to leave home and get an apartment with a friend. She realizes having a roommate to share the costs of living will help keep her expenses low. Her annual income will be just under $25,000. Kenza’s monthly net income is $1,458. There is a bus that runs between her job and the apartment she wants to rent. She and her friend go out every weekend and have fun.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recommendations could you give Kenza to help her future self?</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209cc57ee8_1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1209cc57ee8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Stephanie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Kenza was born and raised in a small town. She loves animals and got a full-time job as a vet tech after she graduated from high school. The vet gave her on-the-job training. Kenza wants to leave home and get an apartment with a friend. She realizes having a roommate to share the costs of living will help keep her expenses low. Her annual income will be just under $25,000. Kenza’s monthly net income is $1,458. There is a bus that runs between her job and the apartment she wants to rent. She and her friend go out every weekend and have fun.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recommendations could you give Kenza to help her future self?</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SLIDES_API657896032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SLIDES_API65789603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1eccb7a9f0_0_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11eccb7a9f0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Stephanie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-Manage of Damage activity</a:t>
            </a:r>
            <a:endParaRPr/>
          </a:p>
          <a:p>
            <a:pPr indent="0" lvl="0" marL="0" rtl="0" algn="l">
              <a:spcBef>
                <a:spcPts val="0"/>
              </a:spcBef>
              <a:spcAft>
                <a:spcPts val="0"/>
              </a:spcAft>
              <a:buNone/>
            </a:pPr>
            <a:r>
              <a:rPr lang="en"/>
              <a:t>-Have students create their own scenarios</a:t>
            </a:r>
            <a:endParaRPr/>
          </a:p>
          <a:p>
            <a:pPr indent="0" lvl="0" marL="0" rtl="0" algn="l">
              <a:spcBef>
                <a:spcPts val="0"/>
              </a:spcBef>
              <a:spcAft>
                <a:spcPts val="0"/>
              </a:spcAft>
              <a:buNone/>
            </a:pPr>
            <a:r>
              <a:rPr lang="en">
                <a:solidFill>
                  <a:schemeClr val="dk1"/>
                </a:solidFill>
              </a:rPr>
              <a:t>-Dollars and Sense activity</a:t>
            </a:r>
            <a:endParaRPr/>
          </a:p>
          <a:p>
            <a:pPr indent="0" lvl="0" marL="0" rtl="0" algn="l">
              <a:spcBef>
                <a:spcPts val="0"/>
              </a:spcBef>
              <a:spcAft>
                <a:spcPts val="0"/>
              </a:spcAft>
              <a:buClr>
                <a:schemeClr val="dk1"/>
              </a:buClr>
              <a:buSzPts val="1100"/>
              <a:buFont typeface="Arial"/>
              <a:buNone/>
            </a:pPr>
            <a:r>
              <a:rPr lang="en">
                <a:solidFill>
                  <a:schemeClr val="dk1"/>
                </a:solidFill>
              </a:rPr>
              <a:t>-Create a roadmap (Canva)</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Cool resource for your students to use to create resumes, infographics, logos, these roadmaps, etc</a:t>
            </a:r>
            <a:endParaRPr>
              <a:solidFill>
                <a:schemeClr val="dk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1209cc57ee8_0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1209cc57ee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209cc3ac96_0_2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1209cc3ac96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SLIDES_API1331215754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SLIDES_API133121575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c88126c5e4_0_1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c88126c5e4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c48634ccd1_0_1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c48634ccd1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1db4497ed8_1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1db4497ed8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Stephanie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c88126c5e4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c88126c5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Stephanie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1eccb7a9f0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1eccb7a9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Stephanie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SLIDES_API1225039252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SLIDES_API122503925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20d803adf9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20d803adf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Stephanie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p:nvPr/>
        </p:nvSpPr>
        <p:spPr>
          <a:xfrm flipH="1">
            <a:off x="6025" y="301575"/>
            <a:ext cx="9150050" cy="4496748"/>
          </a:xfrm>
          <a:custGeom>
            <a:rect b="b" l="l" r="r" t="t"/>
            <a:pathLst>
              <a:path extrusionOk="0" h="149344" w="366002">
                <a:moveTo>
                  <a:pt x="0" y="55491"/>
                </a:moveTo>
                <a:lnTo>
                  <a:pt x="0" y="107122"/>
                </a:lnTo>
                <a:lnTo>
                  <a:pt x="96507" y="149344"/>
                </a:lnTo>
                <a:lnTo>
                  <a:pt x="366002" y="116290"/>
                </a:lnTo>
                <a:lnTo>
                  <a:pt x="366002" y="40050"/>
                </a:lnTo>
                <a:lnTo>
                  <a:pt x="274079" y="0"/>
                </a:lnTo>
                <a:close/>
              </a:path>
            </a:pathLst>
          </a:custGeom>
          <a:solidFill>
            <a:srgbClr val="3C78D8"/>
          </a:solidFill>
          <a:ln>
            <a:noFill/>
          </a:ln>
        </p:spPr>
      </p:sp>
      <p:sp>
        <p:nvSpPr>
          <p:cNvPr id="11" name="Google Shape;11;p2"/>
          <p:cNvSpPr/>
          <p:nvPr/>
        </p:nvSpPr>
        <p:spPr>
          <a:xfrm>
            <a:off x="-5900" y="759982"/>
            <a:ext cx="9144150" cy="3769800"/>
          </a:xfrm>
          <a:custGeom>
            <a:rect b="b" l="l" r="r" t="t"/>
            <a:pathLst>
              <a:path extrusionOk="0" h="150792" w="365766">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2" name="Google Shape;12;p2"/>
          <p:cNvSpPr/>
          <p:nvPr/>
        </p:nvSpPr>
        <p:spPr>
          <a:xfrm>
            <a:off x="0" y="1351100"/>
            <a:ext cx="9156075" cy="2889063"/>
          </a:xfrm>
          <a:custGeom>
            <a:rect b="b" l="l" r="r" t="t"/>
            <a:pathLst>
              <a:path extrusionOk="0" h="106157" w="366243">
                <a:moveTo>
                  <a:pt x="241" y="0"/>
                </a:moveTo>
                <a:lnTo>
                  <a:pt x="0" y="77929"/>
                </a:lnTo>
                <a:lnTo>
                  <a:pt x="366243" y="106157"/>
                </a:lnTo>
                <a:lnTo>
                  <a:pt x="366243" y="4102"/>
                </a:lnTo>
                <a:close/>
              </a:path>
            </a:pathLst>
          </a:custGeom>
          <a:solidFill>
            <a:srgbClr val="6AA84F"/>
          </a:solidFill>
          <a:ln>
            <a:noFill/>
          </a:ln>
        </p:spPr>
      </p:sp>
      <p:sp>
        <p:nvSpPr>
          <p:cNvPr id="13" name="Google Shape;13;p2"/>
          <p:cNvSpPr txBox="1"/>
          <p:nvPr>
            <p:ph type="ctrTitle"/>
          </p:nvPr>
        </p:nvSpPr>
        <p:spPr>
          <a:xfrm>
            <a:off x="1719025" y="1991825"/>
            <a:ext cx="5706000" cy="11598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pic>
        <p:nvPicPr>
          <p:cNvPr id="14" name="Google Shape;14;p2"/>
          <p:cNvPicPr preferRelativeResize="0"/>
          <p:nvPr/>
        </p:nvPicPr>
        <p:blipFill>
          <a:blip r:embed="rId2">
            <a:alphaModFix/>
          </a:blip>
          <a:stretch>
            <a:fillRect/>
          </a:stretch>
        </p:blipFill>
        <p:spPr>
          <a:xfrm>
            <a:off x="27125" y="4553625"/>
            <a:ext cx="1380601" cy="5898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8" name="Shape 98"/>
        <p:cNvGrpSpPr/>
        <p:nvPr/>
      </p:nvGrpSpPr>
      <p:grpSpPr>
        <a:xfrm>
          <a:off x="0" y="0"/>
          <a:ext cx="0" cy="0"/>
          <a:chOff x="0" y="0"/>
          <a:chExt cx="0" cy="0"/>
        </a:xfrm>
      </p:grpSpPr>
      <p:sp>
        <p:nvSpPr>
          <p:cNvPr id="99" name="Google Shape;99;p11"/>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00" name="Google Shape;100;p11"/>
          <p:cNvSpPr txBox="1"/>
          <p:nvPr>
            <p:ph idx="12" type="sldNum"/>
          </p:nvPr>
        </p:nvSpPr>
        <p:spPr>
          <a:xfrm>
            <a:off x="8490250" y="4681009"/>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1" name="Shape 101"/>
        <p:cNvGrpSpPr/>
        <p:nvPr/>
      </p:nvGrpSpPr>
      <p:grpSpPr>
        <a:xfrm>
          <a:off x="0" y="0"/>
          <a:ext cx="0" cy="0"/>
          <a:chOff x="0" y="0"/>
          <a:chExt cx="0" cy="0"/>
        </a:xfrm>
      </p:grpSpPr>
      <p:sp>
        <p:nvSpPr>
          <p:cNvPr id="102" name="Google Shape;102;p12"/>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3" name="Google Shape;103;p12"/>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04" name="Google Shape;104;p12"/>
          <p:cNvSpPr txBox="1"/>
          <p:nvPr>
            <p:ph idx="12" type="sldNum"/>
          </p:nvPr>
        </p:nvSpPr>
        <p:spPr>
          <a:xfrm>
            <a:off x="8490250" y="4681009"/>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5" name="Shape 15"/>
        <p:cNvGrpSpPr/>
        <p:nvPr/>
      </p:nvGrpSpPr>
      <p:grpSpPr>
        <a:xfrm>
          <a:off x="0" y="0"/>
          <a:ext cx="0" cy="0"/>
          <a:chOff x="0" y="0"/>
          <a:chExt cx="0" cy="0"/>
        </a:xfrm>
      </p:grpSpPr>
      <p:sp>
        <p:nvSpPr>
          <p:cNvPr id="16" name="Google Shape;16;p3"/>
          <p:cNvSpPr/>
          <p:nvPr/>
        </p:nvSpPr>
        <p:spPr>
          <a:xfrm flipH="1">
            <a:off x="6025" y="301575"/>
            <a:ext cx="9150050" cy="4496748"/>
          </a:xfrm>
          <a:custGeom>
            <a:rect b="b" l="l" r="r" t="t"/>
            <a:pathLst>
              <a:path extrusionOk="0" h="149344" w="366002">
                <a:moveTo>
                  <a:pt x="0" y="55491"/>
                </a:moveTo>
                <a:lnTo>
                  <a:pt x="0" y="107122"/>
                </a:lnTo>
                <a:lnTo>
                  <a:pt x="96507" y="149344"/>
                </a:lnTo>
                <a:lnTo>
                  <a:pt x="366002" y="116290"/>
                </a:lnTo>
                <a:lnTo>
                  <a:pt x="366002" y="40050"/>
                </a:lnTo>
                <a:lnTo>
                  <a:pt x="274079" y="0"/>
                </a:lnTo>
                <a:close/>
              </a:path>
            </a:pathLst>
          </a:custGeom>
          <a:solidFill>
            <a:srgbClr val="3C78D8"/>
          </a:solidFill>
          <a:ln>
            <a:noFill/>
          </a:ln>
        </p:spPr>
      </p:sp>
      <p:sp>
        <p:nvSpPr>
          <p:cNvPr id="17" name="Google Shape;17;p3"/>
          <p:cNvSpPr/>
          <p:nvPr/>
        </p:nvSpPr>
        <p:spPr>
          <a:xfrm>
            <a:off x="-5900" y="753950"/>
            <a:ext cx="9144150" cy="3769800"/>
          </a:xfrm>
          <a:custGeom>
            <a:rect b="b" l="l" r="r" t="t"/>
            <a:pathLst>
              <a:path extrusionOk="0" h="150792" w="365766">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8" name="Google Shape;18;p3"/>
          <p:cNvSpPr/>
          <p:nvPr/>
        </p:nvSpPr>
        <p:spPr>
          <a:xfrm>
            <a:off x="0" y="1351100"/>
            <a:ext cx="9156075" cy="2889063"/>
          </a:xfrm>
          <a:custGeom>
            <a:rect b="b" l="l" r="r" t="t"/>
            <a:pathLst>
              <a:path extrusionOk="0" h="106157" w="366243">
                <a:moveTo>
                  <a:pt x="241" y="0"/>
                </a:moveTo>
                <a:lnTo>
                  <a:pt x="0" y="77929"/>
                </a:lnTo>
                <a:lnTo>
                  <a:pt x="366243" y="106157"/>
                </a:lnTo>
                <a:lnTo>
                  <a:pt x="366243" y="4102"/>
                </a:lnTo>
                <a:close/>
              </a:path>
            </a:pathLst>
          </a:custGeom>
          <a:solidFill>
            <a:srgbClr val="6AA84F"/>
          </a:solidFill>
          <a:ln>
            <a:noFill/>
          </a:ln>
        </p:spPr>
      </p:sp>
      <p:sp>
        <p:nvSpPr>
          <p:cNvPr id="19" name="Google Shape;19;p3"/>
          <p:cNvSpPr txBox="1"/>
          <p:nvPr>
            <p:ph type="ctrTitle"/>
          </p:nvPr>
        </p:nvSpPr>
        <p:spPr>
          <a:xfrm>
            <a:off x="1815525" y="2040550"/>
            <a:ext cx="55131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0" name="Google Shape;20;p3"/>
          <p:cNvSpPr txBox="1"/>
          <p:nvPr>
            <p:ph idx="1" type="subTitle"/>
          </p:nvPr>
        </p:nvSpPr>
        <p:spPr>
          <a:xfrm>
            <a:off x="1815375" y="3068650"/>
            <a:ext cx="55131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4C52"/>
              </a:buClr>
              <a:buSzPts val="1800"/>
              <a:buNone/>
              <a:defRPr b="1" sz="1800"/>
            </a:lvl1pPr>
            <a:lvl2pPr lvl="1" rtl="0" algn="ctr">
              <a:spcBef>
                <a:spcPts val="0"/>
              </a:spcBef>
              <a:spcAft>
                <a:spcPts val="0"/>
              </a:spcAft>
              <a:buClr>
                <a:srgbClr val="004C52"/>
              </a:buClr>
              <a:buSzPts val="1800"/>
              <a:buNone/>
              <a:defRPr b="1" sz="1800"/>
            </a:lvl2pPr>
            <a:lvl3pPr lvl="2" rtl="0" algn="ctr">
              <a:spcBef>
                <a:spcPts val="0"/>
              </a:spcBef>
              <a:spcAft>
                <a:spcPts val="0"/>
              </a:spcAft>
              <a:buClr>
                <a:srgbClr val="004C52"/>
              </a:buClr>
              <a:buSzPts val="1800"/>
              <a:buNone/>
              <a:defRPr b="1" sz="1800"/>
            </a:lvl3pPr>
            <a:lvl4pPr lvl="3" rtl="0" algn="ctr">
              <a:spcBef>
                <a:spcPts val="0"/>
              </a:spcBef>
              <a:spcAft>
                <a:spcPts val="0"/>
              </a:spcAft>
              <a:buSzPts val="1800"/>
              <a:buNone/>
              <a:defRPr b="1" sz="1800"/>
            </a:lvl4pPr>
            <a:lvl5pPr lvl="4" rtl="0" algn="ctr">
              <a:spcBef>
                <a:spcPts val="0"/>
              </a:spcBef>
              <a:spcAft>
                <a:spcPts val="0"/>
              </a:spcAft>
              <a:buSzPts val="1800"/>
              <a:buNone/>
              <a:defRPr b="1" sz="1800"/>
            </a:lvl5pPr>
            <a:lvl6pPr lvl="5" rtl="0" algn="ctr">
              <a:spcBef>
                <a:spcPts val="0"/>
              </a:spcBef>
              <a:spcAft>
                <a:spcPts val="0"/>
              </a:spcAft>
              <a:buSzPts val="1800"/>
              <a:buNone/>
              <a:defRPr b="1" sz="1800"/>
            </a:lvl6pPr>
            <a:lvl7pPr lvl="6" rtl="0" algn="ctr">
              <a:spcBef>
                <a:spcPts val="0"/>
              </a:spcBef>
              <a:spcAft>
                <a:spcPts val="0"/>
              </a:spcAft>
              <a:buSzPts val="1800"/>
              <a:buNone/>
              <a:defRPr b="1" sz="1800"/>
            </a:lvl7pPr>
            <a:lvl8pPr lvl="7" rtl="0" algn="ctr">
              <a:spcBef>
                <a:spcPts val="0"/>
              </a:spcBef>
              <a:spcAft>
                <a:spcPts val="0"/>
              </a:spcAft>
              <a:buSzPts val="1800"/>
              <a:buNone/>
              <a:defRPr b="1" sz="1800"/>
            </a:lvl8pPr>
            <a:lvl9pPr lvl="8" rtl="0" algn="ctr">
              <a:spcBef>
                <a:spcPts val="0"/>
              </a:spcBef>
              <a:spcAft>
                <a:spcPts val="0"/>
              </a:spcAft>
              <a:buSzPts val="1800"/>
              <a:buNone/>
              <a:defRPr b="1" sz="1800"/>
            </a:lvl9pPr>
          </a:lstStyle>
          <a:p/>
        </p:txBody>
      </p:sp>
      <p:sp>
        <p:nvSpPr>
          <p:cNvPr id="21" name="Google Shape;21;p3"/>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22" name="Google Shape;22;p3"/>
          <p:cNvPicPr preferRelativeResize="0"/>
          <p:nvPr/>
        </p:nvPicPr>
        <p:blipFill>
          <a:blip r:embed="rId2">
            <a:alphaModFix/>
          </a:blip>
          <a:stretch>
            <a:fillRect/>
          </a:stretch>
        </p:blipFill>
        <p:spPr>
          <a:xfrm>
            <a:off x="27125" y="4553625"/>
            <a:ext cx="1380601" cy="5898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3" name="Shape 23"/>
        <p:cNvGrpSpPr/>
        <p:nvPr/>
      </p:nvGrpSpPr>
      <p:grpSpPr>
        <a:xfrm>
          <a:off x="0" y="0"/>
          <a:ext cx="0" cy="0"/>
          <a:chOff x="0" y="0"/>
          <a:chExt cx="0" cy="0"/>
        </a:xfrm>
      </p:grpSpPr>
      <p:sp>
        <p:nvSpPr>
          <p:cNvPr id="24" name="Google Shape;24;p4"/>
          <p:cNvSpPr/>
          <p:nvPr/>
        </p:nvSpPr>
        <p:spPr>
          <a:xfrm>
            <a:off x="6025" y="301575"/>
            <a:ext cx="9150050" cy="4496748"/>
          </a:xfrm>
          <a:custGeom>
            <a:rect b="b" l="l" r="r" t="t"/>
            <a:pathLst>
              <a:path extrusionOk="0" h="149344" w="366002">
                <a:moveTo>
                  <a:pt x="0" y="55491"/>
                </a:moveTo>
                <a:lnTo>
                  <a:pt x="0" y="107122"/>
                </a:lnTo>
                <a:lnTo>
                  <a:pt x="96507" y="149344"/>
                </a:lnTo>
                <a:lnTo>
                  <a:pt x="366002" y="116290"/>
                </a:lnTo>
                <a:lnTo>
                  <a:pt x="366002" y="40050"/>
                </a:lnTo>
                <a:lnTo>
                  <a:pt x="274079" y="0"/>
                </a:lnTo>
                <a:close/>
              </a:path>
            </a:pathLst>
          </a:custGeom>
          <a:solidFill>
            <a:srgbClr val="00AE9D">
              <a:alpha val="26540"/>
            </a:srgbClr>
          </a:solidFill>
          <a:ln>
            <a:noFill/>
          </a:ln>
        </p:spPr>
      </p:sp>
      <p:sp>
        <p:nvSpPr>
          <p:cNvPr id="25" name="Google Shape;25;p4"/>
          <p:cNvSpPr/>
          <p:nvPr/>
        </p:nvSpPr>
        <p:spPr>
          <a:xfrm>
            <a:off x="0" y="1580113"/>
            <a:ext cx="9144000" cy="3341668"/>
          </a:xfrm>
          <a:custGeom>
            <a:rect b="b" l="l" r="r" t="t"/>
            <a:pathLst>
              <a:path extrusionOk="0" h="110982" w="365760">
                <a:moveTo>
                  <a:pt x="0" y="0"/>
                </a:moveTo>
                <a:lnTo>
                  <a:pt x="0" y="54526"/>
                </a:lnTo>
                <a:lnTo>
                  <a:pt x="317748" y="110982"/>
                </a:lnTo>
                <a:lnTo>
                  <a:pt x="365760" y="84202"/>
                </a:lnTo>
                <a:lnTo>
                  <a:pt x="365760" y="26780"/>
                </a:lnTo>
                <a:close/>
              </a:path>
            </a:pathLst>
          </a:custGeom>
          <a:solidFill>
            <a:srgbClr val="6AA84F"/>
          </a:solidFill>
          <a:ln>
            <a:noFill/>
          </a:ln>
        </p:spPr>
      </p:sp>
      <p:sp>
        <p:nvSpPr>
          <p:cNvPr id="26" name="Google Shape;26;p4"/>
          <p:cNvSpPr/>
          <p:nvPr/>
        </p:nvSpPr>
        <p:spPr>
          <a:xfrm>
            <a:off x="-5900" y="410541"/>
            <a:ext cx="9144152" cy="4453148"/>
          </a:xfrm>
          <a:custGeom>
            <a:rect b="b" l="l" r="r" t="t"/>
            <a:pathLst>
              <a:path extrusionOk="0" h="147896" w="365036">
                <a:moveTo>
                  <a:pt x="365036" y="21714"/>
                </a:moveTo>
                <a:lnTo>
                  <a:pt x="87097" y="0"/>
                </a:lnTo>
                <a:lnTo>
                  <a:pt x="0" y="57421"/>
                </a:lnTo>
                <a:lnTo>
                  <a:pt x="0" y="117255"/>
                </a:lnTo>
                <a:lnTo>
                  <a:pt x="241266" y="147896"/>
                </a:lnTo>
                <a:lnTo>
                  <a:pt x="365036" y="112913"/>
                </a:lnTo>
                <a:close/>
              </a:path>
            </a:pathLst>
          </a:custGeom>
          <a:solidFill>
            <a:srgbClr val="3C78D8"/>
          </a:solidFill>
          <a:ln>
            <a:noFill/>
          </a:ln>
        </p:spPr>
      </p:sp>
      <p:sp>
        <p:nvSpPr>
          <p:cNvPr id="27" name="Google Shape;27;p4"/>
          <p:cNvSpPr txBox="1"/>
          <p:nvPr>
            <p:ph idx="1" type="body"/>
          </p:nvPr>
        </p:nvSpPr>
        <p:spPr>
          <a:xfrm>
            <a:off x="1833775" y="2314200"/>
            <a:ext cx="5476500" cy="819900"/>
          </a:xfrm>
          <a:prstGeom prst="rect">
            <a:avLst/>
          </a:prstGeom>
        </p:spPr>
        <p:txBody>
          <a:bodyPr anchorCtr="0" anchor="ctr" bIns="91425" lIns="91425" spcFirstLastPara="1" rIns="91425" wrap="square" tIns="91425">
            <a:noAutofit/>
          </a:bodyPr>
          <a:lstStyle>
            <a:lvl1pPr indent="-381000" lvl="0" marL="457200" rtl="0" algn="ctr">
              <a:spcBef>
                <a:spcPts val="600"/>
              </a:spcBef>
              <a:spcAft>
                <a:spcPts val="0"/>
              </a:spcAft>
              <a:buClr>
                <a:srgbClr val="FFFFFF"/>
              </a:buClr>
              <a:buSzPts val="2400"/>
              <a:buChar char="◆"/>
              <a:defRPr b="1" i="1">
                <a:solidFill>
                  <a:srgbClr val="FFFFFF"/>
                </a:solidFill>
              </a:defRPr>
            </a:lvl1pPr>
            <a:lvl2pPr indent="-381000" lvl="1" marL="914400" rtl="0" algn="ctr">
              <a:spcBef>
                <a:spcPts val="0"/>
              </a:spcBef>
              <a:spcAft>
                <a:spcPts val="0"/>
              </a:spcAft>
              <a:buClr>
                <a:srgbClr val="FFFFFF"/>
              </a:buClr>
              <a:buSzPts val="2400"/>
              <a:buChar char="◆"/>
              <a:defRPr b="1" i="1">
                <a:solidFill>
                  <a:srgbClr val="FFFFFF"/>
                </a:solidFill>
              </a:defRPr>
            </a:lvl2pPr>
            <a:lvl3pPr indent="-381000" lvl="2" marL="1371600" rtl="0" algn="ctr">
              <a:spcBef>
                <a:spcPts val="0"/>
              </a:spcBef>
              <a:spcAft>
                <a:spcPts val="0"/>
              </a:spcAft>
              <a:buClr>
                <a:srgbClr val="FFFFFF"/>
              </a:buClr>
              <a:buSzPts val="2400"/>
              <a:buChar char="◇"/>
              <a:defRPr b="1" i="1">
                <a:solidFill>
                  <a:srgbClr val="FFFFFF"/>
                </a:solidFill>
              </a:defRPr>
            </a:lvl3pPr>
            <a:lvl4pPr indent="-381000" lvl="3" marL="1828800" rtl="0" algn="ctr">
              <a:spcBef>
                <a:spcPts val="0"/>
              </a:spcBef>
              <a:spcAft>
                <a:spcPts val="0"/>
              </a:spcAft>
              <a:buClr>
                <a:srgbClr val="FFFFFF"/>
              </a:buClr>
              <a:buSzPts val="2400"/>
              <a:buChar char="●"/>
              <a:defRPr b="1" i="1">
                <a:solidFill>
                  <a:srgbClr val="FFFFFF"/>
                </a:solidFill>
              </a:defRPr>
            </a:lvl4pPr>
            <a:lvl5pPr indent="-381000" lvl="4" marL="2286000" rtl="0" algn="ctr">
              <a:spcBef>
                <a:spcPts val="0"/>
              </a:spcBef>
              <a:spcAft>
                <a:spcPts val="0"/>
              </a:spcAft>
              <a:buClr>
                <a:srgbClr val="FFFFFF"/>
              </a:buClr>
              <a:buSzPts val="2400"/>
              <a:buChar char="○"/>
              <a:defRPr b="1" i="1">
                <a:solidFill>
                  <a:srgbClr val="FFFFFF"/>
                </a:solidFill>
              </a:defRPr>
            </a:lvl5pPr>
            <a:lvl6pPr indent="-381000" lvl="5" marL="2743200" rtl="0" algn="ctr">
              <a:spcBef>
                <a:spcPts val="0"/>
              </a:spcBef>
              <a:spcAft>
                <a:spcPts val="0"/>
              </a:spcAft>
              <a:buClr>
                <a:srgbClr val="FFFFFF"/>
              </a:buClr>
              <a:buSzPts val="2400"/>
              <a:buChar char="■"/>
              <a:defRPr b="1" i="1">
                <a:solidFill>
                  <a:srgbClr val="FFFFFF"/>
                </a:solidFill>
              </a:defRPr>
            </a:lvl6pPr>
            <a:lvl7pPr indent="-381000" lvl="6" marL="3200400" rtl="0" algn="ctr">
              <a:spcBef>
                <a:spcPts val="0"/>
              </a:spcBef>
              <a:spcAft>
                <a:spcPts val="0"/>
              </a:spcAft>
              <a:buClr>
                <a:srgbClr val="FFFFFF"/>
              </a:buClr>
              <a:buSzPts val="2400"/>
              <a:buChar char="●"/>
              <a:defRPr b="1" i="1">
                <a:solidFill>
                  <a:srgbClr val="FFFFFF"/>
                </a:solidFill>
              </a:defRPr>
            </a:lvl7pPr>
            <a:lvl8pPr indent="-381000" lvl="7" marL="3657600" rtl="0" algn="ctr">
              <a:spcBef>
                <a:spcPts val="0"/>
              </a:spcBef>
              <a:spcAft>
                <a:spcPts val="0"/>
              </a:spcAft>
              <a:buClr>
                <a:srgbClr val="FFFFFF"/>
              </a:buClr>
              <a:buSzPts val="2400"/>
              <a:buChar char="○"/>
              <a:defRPr b="1" i="1">
                <a:solidFill>
                  <a:srgbClr val="FFFFFF"/>
                </a:solidFill>
              </a:defRPr>
            </a:lvl8pPr>
            <a:lvl9pPr indent="-381000" lvl="8" marL="4114800" algn="ctr">
              <a:spcBef>
                <a:spcPts val="0"/>
              </a:spcBef>
              <a:spcAft>
                <a:spcPts val="0"/>
              </a:spcAft>
              <a:buClr>
                <a:srgbClr val="FFFFFF"/>
              </a:buClr>
              <a:buSzPts val="2400"/>
              <a:buChar char="■"/>
              <a:defRPr b="1" i="1">
                <a:solidFill>
                  <a:srgbClr val="FFFFFF"/>
                </a:solidFill>
              </a:defRPr>
            </a:lvl9pPr>
          </a:lstStyle>
          <a:p/>
        </p:txBody>
      </p:sp>
      <p:sp>
        <p:nvSpPr>
          <p:cNvPr id="28" name="Google Shape;28;p4"/>
          <p:cNvSpPr txBox="1"/>
          <p:nvPr/>
        </p:nvSpPr>
        <p:spPr>
          <a:xfrm>
            <a:off x="3593400" y="1086169"/>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solidFill>
                  <a:srgbClr val="FFFFFF"/>
                </a:solidFill>
                <a:latin typeface="Raleway"/>
                <a:ea typeface="Raleway"/>
                <a:cs typeface="Raleway"/>
                <a:sym typeface="Raleway"/>
              </a:rPr>
              <a:t>“</a:t>
            </a:r>
            <a:endParaRPr b="1" sz="6000">
              <a:solidFill>
                <a:srgbClr val="FFFFFF"/>
              </a:solidFill>
              <a:latin typeface="Raleway"/>
              <a:ea typeface="Raleway"/>
              <a:cs typeface="Raleway"/>
              <a:sym typeface="Raleway"/>
            </a:endParaRPr>
          </a:p>
        </p:txBody>
      </p:sp>
      <p:sp>
        <p:nvSpPr>
          <p:cNvPr id="29" name="Google Shape;29;p4"/>
          <p:cNvSpPr/>
          <p:nvPr/>
        </p:nvSpPr>
        <p:spPr>
          <a:xfrm>
            <a:off x="4179900" y="1041875"/>
            <a:ext cx="784200" cy="784200"/>
          </a:xfrm>
          <a:prstGeom prst="diamond">
            <a:avLst/>
          </a:prstGeom>
          <a:noFill/>
          <a:ln cap="flat"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l">
              <a:spcBef>
                <a:spcPts val="0"/>
              </a:spcBef>
              <a:spcAft>
                <a:spcPts val="0"/>
              </a:spcAft>
              <a:buNone/>
            </a:pPr>
            <a:fld id="{00000000-1234-1234-1234-123412341234}" type="slidenum">
              <a:rPr lang="en"/>
              <a:t>‹#›</a:t>
            </a:fld>
            <a:endParaRPr/>
          </a:p>
        </p:txBody>
      </p:sp>
      <p:pic>
        <p:nvPicPr>
          <p:cNvPr id="31" name="Google Shape;31;p4"/>
          <p:cNvPicPr preferRelativeResize="0"/>
          <p:nvPr/>
        </p:nvPicPr>
        <p:blipFill>
          <a:blip r:embed="rId2">
            <a:alphaModFix/>
          </a:blip>
          <a:stretch>
            <a:fillRect/>
          </a:stretch>
        </p:blipFill>
        <p:spPr>
          <a:xfrm>
            <a:off x="27125" y="4553625"/>
            <a:ext cx="1380601" cy="5898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2" name="Shape 32"/>
        <p:cNvGrpSpPr/>
        <p:nvPr/>
      </p:nvGrpSpPr>
      <p:grpSpPr>
        <a:xfrm>
          <a:off x="0" y="0"/>
          <a:ext cx="0" cy="0"/>
          <a:chOff x="0" y="0"/>
          <a:chExt cx="0" cy="0"/>
        </a:xfrm>
      </p:grpSpPr>
      <p:sp>
        <p:nvSpPr>
          <p:cNvPr id="33" name="Google Shape;33;p5"/>
          <p:cNvSpPr/>
          <p:nvPr/>
        </p:nvSpPr>
        <p:spPr>
          <a:xfrm rot="-10561025">
            <a:off x="709235" y="-302536"/>
            <a:ext cx="8681367" cy="1601373"/>
          </a:xfrm>
          <a:prstGeom prst="triangle">
            <a:avLst>
              <a:gd fmla="val 16729" name="adj"/>
            </a:avLst>
          </a:prstGeom>
          <a:solidFill>
            <a:srgbClr val="00AE9D">
              <a:alpha val="265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4" name="Google Shape;34;p5"/>
          <p:cNvSpPr/>
          <p:nvPr/>
        </p:nvSpPr>
        <p:spPr>
          <a:xfrm rot="10444018">
            <a:off x="-567262" y="236114"/>
            <a:ext cx="8442825" cy="1430864"/>
          </a:xfrm>
          <a:prstGeom prst="triangle">
            <a:avLst>
              <a:gd fmla="val 28902" name="adj"/>
            </a:avLst>
          </a:pr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5" name="Google Shape;35;p5"/>
          <p:cNvSpPr/>
          <p:nvPr/>
        </p:nvSpPr>
        <p:spPr>
          <a:xfrm>
            <a:off x="-120600" y="-1008850"/>
            <a:ext cx="7370700" cy="2100600"/>
          </a:xfrm>
          <a:prstGeom prst="rtTriangle">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6" name="Google Shape;36;p5"/>
          <p:cNvSpPr/>
          <p:nvPr/>
        </p:nvSpPr>
        <p:spPr>
          <a:xfrm flipH="1">
            <a:off x="5560600" y="4031525"/>
            <a:ext cx="3601500" cy="1131600"/>
          </a:xfrm>
          <a:prstGeom prst="rtTriangle">
            <a:avLst/>
          </a:prstGeom>
          <a:solidFill>
            <a:srgbClr val="00AE9D">
              <a:alpha val="265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7" name="Google Shape;37;p5"/>
          <p:cNvSpPr/>
          <p:nvPr/>
        </p:nvSpPr>
        <p:spPr>
          <a:xfrm flipH="1" rot="-839">
            <a:off x="3654934" y="4620385"/>
            <a:ext cx="4916400" cy="456300"/>
          </a:xfrm>
          <a:prstGeom prst="triangle">
            <a:avLst>
              <a:gd fmla="val 21819" name="adj"/>
            </a:avLst>
          </a:pr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8" name="Google Shape;38;p5"/>
          <p:cNvSpPr txBox="1"/>
          <p:nvPr>
            <p:ph idx="1" type="body"/>
          </p:nvPr>
        </p:nvSpPr>
        <p:spPr>
          <a:xfrm>
            <a:off x="886650" y="1598408"/>
            <a:ext cx="7370700" cy="33273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Clr>
                <a:srgbClr val="1155CC"/>
              </a:buClr>
              <a:buSzPts val="2400"/>
              <a:buChar char="●"/>
              <a:defRPr>
                <a:solidFill>
                  <a:srgbClr val="1155CC"/>
                </a:solidFill>
              </a:defRPr>
            </a:lvl4pPr>
            <a:lvl5pPr indent="-381000" lvl="4" marL="2286000">
              <a:spcBef>
                <a:spcPts val="0"/>
              </a:spcBef>
              <a:spcAft>
                <a:spcPts val="0"/>
              </a:spcAft>
              <a:buClr>
                <a:srgbClr val="1155CC"/>
              </a:buClr>
              <a:buSzPts val="2400"/>
              <a:buChar char="○"/>
              <a:defRPr>
                <a:solidFill>
                  <a:srgbClr val="1155CC"/>
                </a:solidFill>
              </a:defRPr>
            </a:lvl5pPr>
            <a:lvl6pPr indent="-381000" lvl="5" marL="2743200">
              <a:spcBef>
                <a:spcPts val="0"/>
              </a:spcBef>
              <a:spcAft>
                <a:spcPts val="0"/>
              </a:spcAft>
              <a:buClr>
                <a:srgbClr val="1155CC"/>
              </a:buClr>
              <a:buSzPts val="2400"/>
              <a:buChar char="■"/>
              <a:defRPr>
                <a:solidFill>
                  <a:srgbClr val="1155CC"/>
                </a:solidFill>
              </a:defRPr>
            </a:lvl6pPr>
            <a:lvl7pPr indent="-381000" lvl="6" marL="3200400">
              <a:spcBef>
                <a:spcPts val="0"/>
              </a:spcBef>
              <a:spcAft>
                <a:spcPts val="0"/>
              </a:spcAft>
              <a:buClr>
                <a:srgbClr val="1155CC"/>
              </a:buClr>
              <a:buSzPts val="2400"/>
              <a:buChar char="●"/>
              <a:defRPr>
                <a:solidFill>
                  <a:srgbClr val="1155CC"/>
                </a:solidFill>
              </a:defRPr>
            </a:lvl7pPr>
            <a:lvl8pPr indent="-381000" lvl="7" marL="3657600">
              <a:spcBef>
                <a:spcPts val="0"/>
              </a:spcBef>
              <a:spcAft>
                <a:spcPts val="0"/>
              </a:spcAft>
              <a:buClr>
                <a:srgbClr val="1155CC"/>
              </a:buClr>
              <a:buSzPts val="2400"/>
              <a:buChar char="○"/>
              <a:defRPr>
                <a:solidFill>
                  <a:srgbClr val="1155CC"/>
                </a:solidFill>
              </a:defRPr>
            </a:lvl8pPr>
            <a:lvl9pPr indent="-381000" lvl="8" marL="4114800">
              <a:spcBef>
                <a:spcPts val="0"/>
              </a:spcBef>
              <a:spcAft>
                <a:spcPts val="0"/>
              </a:spcAft>
              <a:buClr>
                <a:srgbClr val="1155CC"/>
              </a:buClr>
              <a:buSzPts val="2400"/>
              <a:buChar char="■"/>
              <a:defRPr>
                <a:solidFill>
                  <a:srgbClr val="1155CC"/>
                </a:solidFill>
              </a:defRPr>
            </a:lvl9pPr>
          </a:lstStyle>
          <a:p/>
        </p:txBody>
      </p:sp>
      <p:sp>
        <p:nvSpPr>
          <p:cNvPr id="39" name="Google Shape;39;p5"/>
          <p:cNvSpPr txBox="1"/>
          <p:nvPr>
            <p:ph type="title"/>
          </p:nvPr>
        </p:nvSpPr>
        <p:spPr>
          <a:xfrm>
            <a:off x="886650" y="409125"/>
            <a:ext cx="7370700" cy="8574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40" name="Google Shape;40;p5"/>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41" name="Google Shape;41;p5"/>
          <p:cNvPicPr preferRelativeResize="0"/>
          <p:nvPr/>
        </p:nvPicPr>
        <p:blipFill>
          <a:blip r:embed="rId2">
            <a:alphaModFix/>
          </a:blip>
          <a:stretch>
            <a:fillRect/>
          </a:stretch>
        </p:blipFill>
        <p:spPr>
          <a:xfrm>
            <a:off x="27125" y="4553625"/>
            <a:ext cx="1380601" cy="589825"/>
          </a:xfrm>
          <a:prstGeom prst="rect">
            <a:avLst/>
          </a:prstGeom>
          <a:noFill/>
          <a:ln>
            <a:noFill/>
          </a:ln>
        </p:spPr>
      </p:pic>
      <p:sp>
        <p:nvSpPr>
          <p:cNvPr id="42" name="Google Shape;42;p5"/>
          <p:cNvSpPr/>
          <p:nvPr/>
        </p:nvSpPr>
        <p:spPr>
          <a:xfrm flipH="1">
            <a:off x="7414000" y="4031525"/>
            <a:ext cx="1748100" cy="1131600"/>
          </a:xfrm>
          <a:prstGeom prst="rtTriangle">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43" name="Shape 43"/>
        <p:cNvGrpSpPr/>
        <p:nvPr/>
      </p:nvGrpSpPr>
      <p:grpSpPr>
        <a:xfrm>
          <a:off x="0" y="0"/>
          <a:ext cx="0" cy="0"/>
          <a:chOff x="0" y="0"/>
          <a:chExt cx="0" cy="0"/>
        </a:xfrm>
      </p:grpSpPr>
      <p:sp>
        <p:nvSpPr>
          <p:cNvPr id="44" name="Google Shape;44;p6"/>
          <p:cNvSpPr/>
          <p:nvPr/>
        </p:nvSpPr>
        <p:spPr>
          <a:xfrm rot="-10561025">
            <a:off x="709235" y="-302536"/>
            <a:ext cx="8681367" cy="1601373"/>
          </a:xfrm>
          <a:prstGeom prst="triangle">
            <a:avLst>
              <a:gd fmla="val 16729" name="adj"/>
            </a:avLst>
          </a:prstGeom>
          <a:solidFill>
            <a:srgbClr val="00AE9D">
              <a:alpha val="265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5" name="Google Shape;45;p6"/>
          <p:cNvSpPr/>
          <p:nvPr/>
        </p:nvSpPr>
        <p:spPr>
          <a:xfrm rot="10444018">
            <a:off x="-567262" y="236114"/>
            <a:ext cx="8442825" cy="1430864"/>
          </a:xfrm>
          <a:prstGeom prst="triangle">
            <a:avLst>
              <a:gd fmla="val 28902" name="adj"/>
            </a:avLst>
          </a:pr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6" name="Google Shape;46;p6"/>
          <p:cNvSpPr/>
          <p:nvPr/>
        </p:nvSpPr>
        <p:spPr>
          <a:xfrm>
            <a:off x="-120600" y="-1008850"/>
            <a:ext cx="7370700" cy="2100600"/>
          </a:xfrm>
          <a:prstGeom prst="rtTriangle">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7" name="Google Shape;47;p6"/>
          <p:cNvSpPr txBox="1"/>
          <p:nvPr>
            <p:ph type="title"/>
          </p:nvPr>
        </p:nvSpPr>
        <p:spPr>
          <a:xfrm>
            <a:off x="886650" y="398400"/>
            <a:ext cx="7370700" cy="8574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48" name="Google Shape;48;p6"/>
          <p:cNvSpPr txBox="1"/>
          <p:nvPr>
            <p:ph idx="1" type="body"/>
          </p:nvPr>
        </p:nvSpPr>
        <p:spPr>
          <a:xfrm>
            <a:off x="4697255" y="1495850"/>
            <a:ext cx="3560100" cy="34299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Clr>
                <a:srgbClr val="1155CC"/>
              </a:buClr>
              <a:buSzPts val="1800"/>
              <a:buChar char="●"/>
              <a:defRPr sz="1800">
                <a:solidFill>
                  <a:srgbClr val="1155CC"/>
                </a:solidFill>
              </a:defRPr>
            </a:lvl4pPr>
            <a:lvl5pPr indent="-342900" lvl="4" marL="2286000">
              <a:spcBef>
                <a:spcPts val="0"/>
              </a:spcBef>
              <a:spcAft>
                <a:spcPts val="0"/>
              </a:spcAft>
              <a:buClr>
                <a:srgbClr val="1155CC"/>
              </a:buClr>
              <a:buSzPts val="1800"/>
              <a:buChar char="○"/>
              <a:defRPr sz="1800">
                <a:solidFill>
                  <a:srgbClr val="1155CC"/>
                </a:solidFill>
              </a:defRPr>
            </a:lvl5pPr>
            <a:lvl6pPr indent="-342900" lvl="5" marL="2743200">
              <a:spcBef>
                <a:spcPts val="0"/>
              </a:spcBef>
              <a:spcAft>
                <a:spcPts val="0"/>
              </a:spcAft>
              <a:buClr>
                <a:srgbClr val="1155CC"/>
              </a:buClr>
              <a:buSzPts val="1800"/>
              <a:buChar char="■"/>
              <a:defRPr sz="1800">
                <a:solidFill>
                  <a:srgbClr val="1155CC"/>
                </a:solidFill>
              </a:defRPr>
            </a:lvl6pPr>
            <a:lvl7pPr indent="-342900" lvl="6" marL="3200400">
              <a:spcBef>
                <a:spcPts val="0"/>
              </a:spcBef>
              <a:spcAft>
                <a:spcPts val="0"/>
              </a:spcAft>
              <a:buClr>
                <a:srgbClr val="1155CC"/>
              </a:buClr>
              <a:buSzPts val="1800"/>
              <a:buChar char="●"/>
              <a:defRPr sz="1800">
                <a:solidFill>
                  <a:srgbClr val="1155CC"/>
                </a:solidFill>
              </a:defRPr>
            </a:lvl7pPr>
            <a:lvl8pPr indent="-342900" lvl="7" marL="3657600">
              <a:spcBef>
                <a:spcPts val="0"/>
              </a:spcBef>
              <a:spcAft>
                <a:spcPts val="0"/>
              </a:spcAft>
              <a:buClr>
                <a:srgbClr val="1155CC"/>
              </a:buClr>
              <a:buSzPts val="1800"/>
              <a:buChar char="○"/>
              <a:defRPr sz="1800">
                <a:solidFill>
                  <a:srgbClr val="1155CC"/>
                </a:solidFill>
              </a:defRPr>
            </a:lvl8pPr>
            <a:lvl9pPr indent="-342900" lvl="8" marL="4114800">
              <a:spcBef>
                <a:spcPts val="0"/>
              </a:spcBef>
              <a:spcAft>
                <a:spcPts val="0"/>
              </a:spcAft>
              <a:buClr>
                <a:srgbClr val="1155CC"/>
              </a:buClr>
              <a:buSzPts val="1800"/>
              <a:buChar char="■"/>
              <a:defRPr sz="1800">
                <a:solidFill>
                  <a:srgbClr val="1155CC"/>
                </a:solidFill>
              </a:defRPr>
            </a:lvl9pPr>
          </a:lstStyle>
          <a:p/>
        </p:txBody>
      </p:sp>
      <p:sp>
        <p:nvSpPr>
          <p:cNvPr id="49" name="Google Shape;49;p6"/>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50" name="Google Shape;50;p6"/>
          <p:cNvPicPr preferRelativeResize="0"/>
          <p:nvPr/>
        </p:nvPicPr>
        <p:blipFill>
          <a:blip r:embed="rId2">
            <a:alphaModFix/>
          </a:blip>
          <a:stretch>
            <a:fillRect/>
          </a:stretch>
        </p:blipFill>
        <p:spPr>
          <a:xfrm>
            <a:off x="27125" y="4553625"/>
            <a:ext cx="1380601" cy="589825"/>
          </a:xfrm>
          <a:prstGeom prst="rect">
            <a:avLst/>
          </a:prstGeom>
          <a:noFill/>
          <a:ln>
            <a:noFill/>
          </a:ln>
        </p:spPr>
      </p:pic>
      <p:sp>
        <p:nvSpPr>
          <p:cNvPr id="51" name="Google Shape;51;p6"/>
          <p:cNvSpPr txBox="1"/>
          <p:nvPr>
            <p:ph idx="2" type="body"/>
          </p:nvPr>
        </p:nvSpPr>
        <p:spPr>
          <a:xfrm>
            <a:off x="738430" y="1495850"/>
            <a:ext cx="3560100" cy="34299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Clr>
                <a:srgbClr val="1155CC"/>
              </a:buClr>
              <a:buSzPts val="1800"/>
              <a:buChar char="●"/>
              <a:defRPr sz="1800">
                <a:solidFill>
                  <a:srgbClr val="1155CC"/>
                </a:solidFill>
              </a:defRPr>
            </a:lvl4pPr>
            <a:lvl5pPr indent="-342900" lvl="4" marL="2286000" rtl="0">
              <a:spcBef>
                <a:spcPts val="0"/>
              </a:spcBef>
              <a:spcAft>
                <a:spcPts val="0"/>
              </a:spcAft>
              <a:buClr>
                <a:srgbClr val="1155CC"/>
              </a:buClr>
              <a:buSzPts val="1800"/>
              <a:buChar char="○"/>
              <a:defRPr sz="1800">
                <a:solidFill>
                  <a:srgbClr val="1155CC"/>
                </a:solidFill>
              </a:defRPr>
            </a:lvl5pPr>
            <a:lvl6pPr indent="-342900" lvl="5" marL="2743200" rtl="0">
              <a:spcBef>
                <a:spcPts val="0"/>
              </a:spcBef>
              <a:spcAft>
                <a:spcPts val="0"/>
              </a:spcAft>
              <a:buClr>
                <a:srgbClr val="1155CC"/>
              </a:buClr>
              <a:buSzPts val="1800"/>
              <a:buChar char="■"/>
              <a:defRPr sz="1800">
                <a:solidFill>
                  <a:srgbClr val="1155CC"/>
                </a:solidFill>
              </a:defRPr>
            </a:lvl6pPr>
            <a:lvl7pPr indent="-342900" lvl="6" marL="3200400" rtl="0">
              <a:spcBef>
                <a:spcPts val="0"/>
              </a:spcBef>
              <a:spcAft>
                <a:spcPts val="0"/>
              </a:spcAft>
              <a:buClr>
                <a:srgbClr val="1155CC"/>
              </a:buClr>
              <a:buSzPts val="1800"/>
              <a:buChar char="●"/>
              <a:defRPr sz="1800">
                <a:solidFill>
                  <a:srgbClr val="1155CC"/>
                </a:solidFill>
              </a:defRPr>
            </a:lvl7pPr>
            <a:lvl8pPr indent="-342900" lvl="7" marL="3657600" rtl="0">
              <a:spcBef>
                <a:spcPts val="0"/>
              </a:spcBef>
              <a:spcAft>
                <a:spcPts val="0"/>
              </a:spcAft>
              <a:buClr>
                <a:srgbClr val="1155CC"/>
              </a:buClr>
              <a:buSzPts val="1800"/>
              <a:buChar char="○"/>
              <a:defRPr sz="1800">
                <a:solidFill>
                  <a:srgbClr val="1155CC"/>
                </a:solidFill>
              </a:defRPr>
            </a:lvl8pPr>
            <a:lvl9pPr indent="-342900" lvl="8" marL="4114800" rtl="0">
              <a:spcBef>
                <a:spcPts val="0"/>
              </a:spcBef>
              <a:spcAft>
                <a:spcPts val="0"/>
              </a:spcAft>
              <a:buClr>
                <a:srgbClr val="1155CC"/>
              </a:buClr>
              <a:buSzPts val="1800"/>
              <a:buChar char="■"/>
              <a:defRPr sz="1800">
                <a:solidFill>
                  <a:srgbClr val="1155CC"/>
                </a:solidFill>
              </a:defRPr>
            </a:lvl9pPr>
          </a:lstStyle>
          <a:p/>
        </p:txBody>
      </p:sp>
      <p:sp>
        <p:nvSpPr>
          <p:cNvPr id="52" name="Google Shape;52;p6"/>
          <p:cNvSpPr/>
          <p:nvPr/>
        </p:nvSpPr>
        <p:spPr>
          <a:xfrm flipH="1">
            <a:off x="5560600" y="4031525"/>
            <a:ext cx="3601500" cy="1131600"/>
          </a:xfrm>
          <a:prstGeom prst="rtTriangle">
            <a:avLst/>
          </a:prstGeom>
          <a:solidFill>
            <a:srgbClr val="00AE9D">
              <a:alpha val="265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3" name="Google Shape;53;p6"/>
          <p:cNvSpPr/>
          <p:nvPr/>
        </p:nvSpPr>
        <p:spPr>
          <a:xfrm flipH="1" rot="-839">
            <a:off x="3654934" y="4620385"/>
            <a:ext cx="4916400" cy="456300"/>
          </a:xfrm>
          <a:prstGeom prst="triangle">
            <a:avLst>
              <a:gd fmla="val 21819" name="adj"/>
            </a:avLst>
          </a:pr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4" name="Google Shape;54;p6"/>
          <p:cNvSpPr/>
          <p:nvPr/>
        </p:nvSpPr>
        <p:spPr>
          <a:xfrm flipH="1">
            <a:off x="7414000" y="4031525"/>
            <a:ext cx="1748100" cy="1131600"/>
          </a:xfrm>
          <a:prstGeom prst="rtTriangle">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55" name="Shape 55"/>
        <p:cNvGrpSpPr/>
        <p:nvPr/>
      </p:nvGrpSpPr>
      <p:grpSpPr>
        <a:xfrm>
          <a:off x="0" y="0"/>
          <a:ext cx="0" cy="0"/>
          <a:chOff x="0" y="0"/>
          <a:chExt cx="0" cy="0"/>
        </a:xfrm>
      </p:grpSpPr>
      <p:sp>
        <p:nvSpPr>
          <p:cNvPr id="56" name="Google Shape;56;p7"/>
          <p:cNvSpPr/>
          <p:nvPr/>
        </p:nvSpPr>
        <p:spPr>
          <a:xfrm rot="-10561025">
            <a:off x="709235" y="-302536"/>
            <a:ext cx="8681367" cy="1601373"/>
          </a:xfrm>
          <a:prstGeom prst="triangle">
            <a:avLst>
              <a:gd fmla="val 16729" name="adj"/>
            </a:avLst>
          </a:prstGeom>
          <a:solidFill>
            <a:srgbClr val="00AE9D">
              <a:alpha val="265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7" name="Google Shape;57;p7"/>
          <p:cNvSpPr/>
          <p:nvPr/>
        </p:nvSpPr>
        <p:spPr>
          <a:xfrm rot="10444018">
            <a:off x="-567262" y="236114"/>
            <a:ext cx="8442825" cy="1430864"/>
          </a:xfrm>
          <a:prstGeom prst="triangle">
            <a:avLst>
              <a:gd fmla="val 28902" name="adj"/>
            </a:avLst>
          </a:pr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8" name="Google Shape;58;p7"/>
          <p:cNvSpPr/>
          <p:nvPr/>
        </p:nvSpPr>
        <p:spPr>
          <a:xfrm>
            <a:off x="-120600" y="-1008850"/>
            <a:ext cx="7370700" cy="2100600"/>
          </a:xfrm>
          <a:prstGeom prst="rtTriangle">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9" name="Google Shape;59;p7"/>
          <p:cNvSpPr txBox="1"/>
          <p:nvPr>
            <p:ph type="title"/>
          </p:nvPr>
        </p:nvSpPr>
        <p:spPr>
          <a:xfrm>
            <a:off x="886650" y="398400"/>
            <a:ext cx="7370700" cy="8574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60" name="Google Shape;60;p7"/>
          <p:cNvSpPr txBox="1"/>
          <p:nvPr>
            <p:ph idx="1" type="body"/>
          </p:nvPr>
        </p:nvSpPr>
        <p:spPr>
          <a:xfrm>
            <a:off x="870750" y="1495850"/>
            <a:ext cx="2365200" cy="34299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61" name="Google Shape;61;p7"/>
          <p:cNvSpPr txBox="1"/>
          <p:nvPr>
            <p:ph idx="2" type="body"/>
          </p:nvPr>
        </p:nvSpPr>
        <p:spPr>
          <a:xfrm>
            <a:off x="3357262" y="1495850"/>
            <a:ext cx="2365200" cy="34299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62" name="Google Shape;62;p7"/>
          <p:cNvSpPr txBox="1"/>
          <p:nvPr>
            <p:ph idx="3" type="body"/>
          </p:nvPr>
        </p:nvSpPr>
        <p:spPr>
          <a:xfrm>
            <a:off x="5843773" y="1495850"/>
            <a:ext cx="2365200" cy="34299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63" name="Google Shape;63;p7"/>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64" name="Google Shape;64;p7"/>
          <p:cNvPicPr preferRelativeResize="0"/>
          <p:nvPr/>
        </p:nvPicPr>
        <p:blipFill>
          <a:blip r:embed="rId2">
            <a:alphaModFix/>
          </a:blip>
          <a:stretch>
            <a:fillRect/>
          </a:stretch>
        </p:blipFill>
        <p:spPr>
          <a:xfrm>
            <a:off x="27125" y="4553625"/>
            <a:ext cx="1380601" cy="589825"/>
          </a:xfrm>
          <a:prstGeom prst="rect">
            <a:avLst/>
          </a:prstGeom>
          <a:noFill/>
          <a:ln>
            <a:noFill/>
          </a:ln>
        </p:spPr>
      </p:pic>
      <p:sp>
        <p:nvSpPr>
          <p:cNvPr id="65" name="Google Shape;65;p7"/>
          <p:cNvSpPr/>
          <p:nvPr/>
        </p:nvSpPr>
        <p:spPr>
          <a:xfrm flipH="1">
            <a:off x="5560600" y="4031525"/>
            <a:ext cx="3601500" cy="1131600"/>
          </a:xfrm>
          <a:prstGeom prst="rtTriangle">
            <a:avLst/>
          </a:prstGeom>
          <a:solidFill>
            <a:srgbClr val="00AE9D">
              <a:alpha val="265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6" name="Google Shape;66;p7"/>
          <p:cNvSpPr/>
          <p:nvPr/>
        </p:nvSpPr>
        <p:spPr>
          <a:xfrm flipH="1" rot="-839">
            <a:off x="3654934" y="4620385"/>
            <a:ext cx="4916400" cy="456300"/>
          </a:xfrm>
          <a:prstGeom prst="triangle">
            <a:avLst>
              <a:gd fmla="val 21819" name="adj"/>
            </a:avLst>
          </a:pr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7" name="Google Shape;67;p7"/>
          <p:cNvSpPr/>
          <p:nvPr/>
        </p:nvSpPr>
        <p:spPr>
          <a:xfrm flipH="1">
            <a:off x="7414000" y="4031525"/>
            <a:ext cx="1748100" cy="1131600"/>
          </a:xfrm>
          <a:prstGeom prst="rtTriangle">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8" name="Shape 68"/>
        <p:cNvGrpSpPr/>
        <p:nvPr/>
      </p:nvGrpSpPr>
      <p:grpSpPr>
        <a:xfrm>
          <a:off x="0" y="0"/>
          <a:ext cx="0" cy="0"/>
          <a:chOff x="0" y="0"/>
          <a:chExt cx="0" cy="0"/>
        </a:xfrm>
      </p:grpSpPr>
      <p:sp>
        <p:nvSpPr>
          <p:cNvPr id="69" name="Google Shape;69;p8"/>
          <p:cNvSpPr/>
          <p:nvPr/>
        </p:nvSpPr>
        <p:spPr>
          <a:xfrm rot="-10561025">
            <a:off x="709235" y="-302536"/>
            <a:ext cx="8681367" cy="1601373"/>
          </a:xfrm>
          <a:prstGeom prst="triangle">
            <a:avLst>
              <a:gd fmla="val 16729" name="adj"/>
            </a:avLst>
          </a:prstGeom>
          <a:solidFill>
            <a:srgbClr val="00AE9D">
              <a:alpha val="265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70" name="Google Shape;70;p8"/>
          <p:cNvSpPr/>
          <p:nvPr/>
        </p:nvSpPr>
        <p:spPr>
          <a:xfrm rot="10444018">
            <a:off x="-567262" y="236114"/>
            <a:ext cx="8442825" cy="1430864"/>
          </a:xfrm>
          <a:prstGeom prst="triangle">
            <a:avLst>
              <a:gd fmla="val 28902" name="adj"/>
            </a:avLst>
          </a:pr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71" name="Google Shape;71;p8"/>
          <p:cNvSpPr/>
          <p:nvPr/>
        </p:nvSpPr>
        <p:spPr>
          <a:xfrm>
            <a:off x="-120600" y="-1008850"/>
            <a:ext cx="7370700" cy="2100600"/>
          </a:xfrm>
          <a:prstGeom prst="rtTriangle">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72" name="Google Shape;72;p8"/>
          <p:cNvSpPr txBox="1"/>
          <p:nvPr>
            <p:ph type="title"/>
          </p:nvPr>
        </p:nvSpPr>
        <p:spPr>
          <a:xfrm>
            <a:off x="886650" y="398400"/>
            <a:ext cx="7370700" cy="8574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73" name="Google Shape;73;p8"/>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74" name="Google Shape;74;p8"/>
          <p:cNvPicPr preferRelativeResize="0"/>
          <p:nvPr/>
        </p:nvPicPr>
        <p:blipFill>
          <a:blip r:embed="rId2">
            <a:alphaModFix/>
          </a:blip>
          <a:stretch>
            <a:fillRect/>
          </a:stretch>
        </p:blipFill>
        <p:spPr>
          <a:xfrm>
            <a:off x="27125" y="4553625"/>
            <a:ext cx="1380601" cy="589825"/>
          </a:xfrm>
          <a:prstGeom prst="rect">
            <a:avLst/>
          </a:prstGeom>
          <a:noFill/>
          <a:ln>
            <a:noFill/>
          </a:ln>
        </p:spPr>
      </p:pic>
      <p:sp>
        <p:nvSpPr>
          <p:cNvPr id="75" name="Google Shape;75;p8"/>
          <p:cNvSpPr/>
          <p:nvPr/>
        </p:nvSpPr>
        <p:spPr>
          <a:xfrm flipH="1">
            <a:off x="5560600" y="4031525"/>
            <a:ext cx="3601500" cy="1131600"/>
          </a:xfrm>
          <a:prstGeom prst="rtTriangle">
            <a:avLst/>
          </a:prstGeom>
          <a:solidFill>
            <a:srgbClr val="00AE9D">
              <a:alpha val="265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76" name="Google Shape;76;p8"/>
          <p:cNvSpPr/>
          <p:nvPr/>
        </p:nvSpPr>
        <p:spPr>
          <a:xfrm flipH="1" rot="-839">
            <a:off x="3654934" y="4620385"/>
            <a:ext cx="4916400" cy="456300"/>
          </a:xfrm>
          <a:prstGeom prst="triangle">
            <a:avLst>
              <a:gd fmla="val 21819" name="adj"/>
            </a:avLst>
          </a:pr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77" name="Google Shape;77;p8"/>
          <p:cNvSpPr/>
          <p:nvPr/>
        </p:nvSpPr>
        <p:spPr>
          <a:xfrm flipH="1">
            <a:off x="7414000" y="4031525"/>
            <a:ext cx="1748100" cy="1131600"/>
          </a:xfrm>
          <a:prstGeom prst="rtTriangle">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8" name="Shape 78"/>
        <p:cNvGrpSpPr/>
        <p:nvPr/>
      </p:nvGrpSpPr>
      <p:grpSpPr>
        <a:xfrm>
          <a:off x="0" y="0"/>
          <a:ext cx="0" cy="0"/>
          <a:chOff x="0" y="0"/>
          <a:chExt cx="0" cy="0"/>
        </a:xfrm>
      </p:grpSpPr>
      <p:sp>
        <p:nvSpPr>
          <p:cNvPr id="79" name="Google Shape;79;p9"/>
          <p:cNvSpPr/>
          <p:nvPr/>
        </p:nvSpPr>
        <p:spPr>
          <a:xfrm rot="-10561025">
            <a:off x="709235" y="-302536"/>
            <a:ext cx="8681367" cy="1601373"/>
          </a:xfrm>
          <a:prstGeom prst="triangle">
            <a:avLst>
              <a:gd fmla="val 16729" name="adj"/>
            </a:avLst>
          </a:prstGeom>
          <a:solidFill>
            <a:srgbClr val="00AE9D">
              <a:alpha val="265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0" name="Google Shape;80;p9"/>
          <p:cNvSpPr/>
          <p:nvPr/>
        </p:nvSpPr>
        <p:spPr>
          <a:xfrm rot="10444018">
            <a:off x="-567262" y="236114"/>
            <a:ext cx="8442825" cy="1430864"/>
          </a:xfrm>
          <a:prstGeom prst="triangle">
            <a:avLst>
              <a:gd fmla="val 28902" name="adj"/>
            </a:avLst>
          </a:pr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1" name="Google Shape;81;p9"/>
          <p:cNvSpPr/>
          <p:nvPr/>
        </p:nvSpPr>
        <p:spPr>
          <a:xfrm>
            <a:off x="-120600" y="-1008850"/>
            <a:ext cx="7370700" cy="2100600"/>
          </a:xfrm>
          <a:prstGeom prst="rtTriangle">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2" name="Google Shape;82;p9"/>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400"/>
              <a:buNone/>
              <a:defRPr sz="1400"/>
            </a:lvl1pPr>
          </a:lstStyle>
          <a:p/>
        </p:txBody>
      </p:sp>
      <p:sp>
        <p:nvSpPr>
          <p:cNvPr id="83" name="Google Shape;83;p9"/>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84" name="Google Shape;84;p9"/>
          <p:cNvPicPr preferRelativeResize="0"/>
          <p:nvPr/>
        </p:nvPicPr>
        <p:blipFill>
          <a:blip r:embed="rId2">
            <a:alphaModFix/>
          </a:blip>
          <a:stretch>
            <a:fillRect/>
          </a:stretch>
        </p:blipFill>
        <p:spPr>
          <a:xfrm>
            <a:off x="27125" y="4553625"/>
            <a:ext cx="1380601" cy="589825"/>
          </a:xfrm>
          <a:prstGeom prst="rect">
            <a:avLst/>
          </a:prstGeom>
          <a:noFill/>
          <a:ln>
            <a:noFill/>
          </a:ln>
        </p:spPr>
      </p:pic>
      <p:sp>
        <p:nvSpPr>
          <p:cNvPr id="85" name="Google Shape;85;p9"/>
          <p:cNvSpPr/>
          <p:nvPr/>
        </p:nvSpPr>
        <p:spPr>
          <a:xfrm flipH="1">
            <a:off x="5560600" y="4031525"/>
            <a:ext cx="3601500" cy="1131600"/>
          </a:xfrm>
          <a:prstGeom prst="rtTriangle">
            <a:avLst/>
          </a:prstGeom>
          <a:solidFill>
            <a:srgbClr val="00AE9D">
              <a:alpha val="265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6" name="Google Shape;86;p9"/>
          <p:cNvSpPr/>
          <p:nvPr/>
        </p:nvSpPr>
        <p:spPr>
          <a:xfrm flipH="1" rot="-839">
            <a:off x="3654934" y="4620385"/>
            <a:ext cx="4916400" cy="456300"/>
          </a:xfrm>
          <a:prstGeom prst="triangle">
            <a:avLst>
              <a:gd fmla="val 21819" name="adj"/>
            </a:avLst>
          </a:pr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7" name="Google Shape;87;p9"/>
          <p:cNvSpPr/>
          <p:nvPr/>
        </p:nvSpPr>
        <p:spPr>
          <a:xfrm flipH="1">
            <a:off x="7414000" y="4031525"/>
            <a:ext cx="1748100" cy="1131600"/>
          </a:xfrm>
          <a:prstGeom prst="rtTriangle">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8" name="Google Shape;88;p9"/>
          <p:cNvSpPr txBox="1"/>
          <p:nvPr>
            <p:ph type="title"/>
          </p:nvPr>
        </p:nvSpPr>
        <p:spPr>
          <a:xfrm>
            <a:off x="886650" y="398400"/>
            <a:ext cx="7370700" cy="8574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9" name="Shape 89"/>
        <p:cNvGrpSpPr/>
        <p:nvPr/>
      </p:nvGrpSpPr>
      <p:grpSpPr>
        <a:xfrm>
          <a:off x="0" y="0"/>
          <a:ext cx="0" cy="0"/>
          <a:chOff x="0" y="0"/>
          <a:chExt cx="0" cy="0"/>
        </a:xfrm>
      </p:grpSpPr>
      <p:sp>
        <p:nvSpPr>
          <p:cNvPr id="90" name="Google Shape;90;p10"/>
          <p:cNvSpPr/>
          <p:nvPr/>
        </p:nvSpPr>
        <p:spPr>
          <a:xfrm rot="-10561025">
            <a:off x="709235" y="-302536"/>
            <a:ext cx="8681367" cy="1601373"/>
          </a:xfrm>
          <a:prstGeom prst="triangle">
            <a:avLst>
              <a:gd fmla="val 16729" name="adj"/>
            </a:avLst>
          </a:prstGeom>
          <a:solidFill>
            <a:srgbClr val="00AE9D">
              <a:alpha val="265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91" name="Google Shape;91;p10"/>
          <p:cNvSpPr/>
          <p:nvPr/>
        </p:nvSpPr>
        <p:spPr>
          <a:xfrm rot="10444018">
            <a:off x="-567262" y="236114"/>
            <a:ext cx="8442825" cy="1430864"/>
          </a:xfrm>
          <a:prstGeom prst="triangle">
            <a:avLst>
              <a:gd fmla="val 28902" name="adj"/>
            </a:avLst>
          </a:pr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92" name="Google Shape;92;p10"/>
          <p:cNvSpPr/>
          <p:nvPr/>
        </p:nvSpPr>
        <p:spPr>
          <a:xfrm>
            <a:off x="-120600" y="-1008850"/>
            <a:ext cx="7370700" cy="2100600"/>
          </a:xfrm>
          <a:prstGeom prst="rtTriangle">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93" name="Google Shape;93;p10"/>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94" name="Google Shape;94;p10"/>
          <p:cNvPicPr preferRelativeResize="0"/>
          <p:nvPr/>
        </p:nvPicPr>
        <p:blipFill>
          <a:blip r:embed="rId2">
            <a:alphaModFix/>
          </a:blip>
          <a:stretch>
            <a:fillRect/>
          </a:stretch>
        </p:blipFill>
        <p:spPr>
          <a:xfrm>
            <a:off x="27125" y="4553625"/>
            <a:ext cx="1380601" cy="589825"/>
          </a:xfrm>
          <a:prstGeom prst="rect">
            <a:avLst/>
          </a:prstGeom>
          <a:noFill/>
          <a:ln>
            <a:noFill/>
          </a:ln>
        </p:spPr>
      </p:pic>
      <p:sp>
        <p:nvSpPr>
          <p:cNvPr id="95" name="Google Shape;95;p10"/>
          <p:cNvSpPr/>
          <p:nvPr/>
        </p:nvSpPr>
        <p:spPr>
          <a:xfrm flipH="1">
            <a:off x="5560600" y="4031525"/>
            <a:ext cx="3601500" cy="1131600"/>
          </a:xfrm>
          <a:prstGeom prst="rtTriangle">
            <a:avLst/>
          </a:prstGeom>
          <a:solidFill>
            <a:srgbClr val="00AE9D">
              <a:alpha val="265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96" name="Google Shape;96;p10"/>
          <p:cNvSpPr/>
          <p:nvPr/>
        </p:nvSpPr>
        <p:spPr>
          <a:xfrm flipH="1" rot="-839">
            <a:off x="3654934" y="4620385"/>
            <a:ext cx="4916400" cy="456300"/>
          </a:xfrm>
          <a:prstGeom prst="triangle">
            <a:avLst>
              <a:gd fmla="val 21819" name="adj"/>
            </a:avLst>
          </a:pr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97" name="Google Shape;97;p10"/>
          <p:cNvSpPr/>
          <p:nvPr/>
        </p:nvSpPr>
        <p:spPr>
          <a:xfrm flipH="1">
            <a:off x="7414000" y="4031525"/>
            <a:ext cx="1748100" cy="1131600"/>
          </a:xfrm>
          <a:prstGeom prst="rtTriangle">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rgbClr val="EFEFEF"/>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886650" y="1598408"/>
            <a:ext cx="7370700" cy="33273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indent="-381000" lvl="1" marL="9144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indent="-381000" lvl="2" marL="13716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indent="-381000" lvl="3" marL="18288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indent="-381000" lvl="4" marL="2286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indent="-381000" lvl="5" marL="27432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indent="-381000" lvl="6" marL="32004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indent="-381000" lvl="7" marL="36576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indent="-381000" lvl="8" marL="41148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p:txBody>
      </p:sp>
      <p:sp>
        <p:nvSpPr>
          <p:cNvPr id="7" name="Google Shape;7;p1"/>
          <p:cNvSpPr txBox="1"/>
          <p:nvPr>
            <p:ph type="title"/>
          </p:nvPr>
        </p:nvSpPr>
        <p:spPr>
          <a:xfrm>
            <a:off x="886650" y="398400"/>
            <a:ext cx="7370700" cy="85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FFFFFF"/>
              </a:buClr>
              <a:buSzPts val="2400"/>
              <a:buFont typeface="Raleway"/>
              <a:buNone/>
              <a:defRPr b="1" sz="2400">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b="1" sz="2400">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b="1" sz="2400">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b="1" sz="2400">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b="1" sz="2400">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b="1" sz="2400">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b="1" sz="2400">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b="1" sz="2400">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b="1" sz="2400">
                <a:solidFill>
                  <a:srgbClr val="FFFFFF"/>
                </a:solidFill>
                <a:latin typeface="Raleway"/>
                <a:ea typeface="Raleway"/>
                <a:cs typeface="Raleway"/>
                <a:sym typeface="Raleway"/>
              </a:defRPr>
            </a:lvl9pPr>
          </a:lstStyle>
          <a:p/>
        </p:txBody>
      </p:sp>
      <p:sp>
        <p:nvSpPr>
          <p:cNvPr id="8" name="Google Shape;8;p1"/>
          <p:cNvSpPr txBox="1"/>
          <p:nvPr>
            <p:ph idx="12" type="sldNum"/>
          </p:nvPr>
        </p:nvSpPr>
        <p:spPr>
          <a:xfrm>
            <a:off x="27122" y="4749851"/>
            <a:ext cx="548700" cy="393600"/>
          </a:xfrm>
          <a:prstGeom prst="rect">
            <a:avLst/>
          </a:prstGeom>
          <a:noFill/>
          <a:ln>
            <a:noFill/>
          </a:ln>
        </p:spPr>
        <p:txBody>
          <a:bodyPr anchorCtr="0" anchor="t" bIns="91425" lIns="91425" spcFirstLastPara="1" rIns="91425" wrap="square" tIns="91425">
            <a:noAutofit/>
          </a:bodyPr>
          <a:lstStyle>
            <a:lvl1pPr lvl="0">
              <a:buNone/>
              <a:defRPr sz="1200">
                <a:solidFill>
                  <a:srgbClr val="00AE9D"/>
                </a:solidFill>
                <a:latin typeface="Karla"/>
                <a:ea typeface="Karla"/>
                <a:cs typeface="Karla"/>
                <a:sym typeface="Karla"/>
              </a:defRPr>
            </a:lvl1pPr>
            <a:lvl2pPr lvl="1">
              <a:buNone/>
              <a:defRPr sz="1200">
                <a:solidFill>
                  <a:srgbClr val="00AE9D"/>
                </a:solidFill>
                <a:latin typeface="Karla"/>
                <a:ea typeface="Karla"/>
                <a:cs typeface="Karla"/>
                <a:sym typeface="Karla"/>
              </a:defRPr>
            </a:lvl2pPr>
            <a:lvl3pPr lvl="2">
              <a:buNone/>
              <a:defRPr sz="1200">
                <a:solidFill>
                  <a:srgbClr val="00AE9D"/>
                </a:solidFill>
                <a:latin typeface="Karla"/>
                <a:ea typeface="Karla"/>
                <a:cs typeface="Karla"/>
                <a:sym typeface="Karla"/>
              </a:defRPr>
            </a:lvl3pPr>
            <a:lvl4pPr lvl="3">
              <a:buNone/>
              <a:defRPr sz="1200">
                <a:solidFill>
                  <a:srgbClr val="00AE9D"/>
                </a:solidFill>
                <a:latin typeface="Karla"/>
                <a:ea typeface="Karla"/>
                <a:cs typeface="Karla"/>
                <a:sym typeface="Karla"/>
              </a:defRPr>
            </a:lvl4pPr>
            <a:lvl5pPr lvl="4">
              <a:buNone/>
              <a:defRPr sz="1200">
                <a:solidFill>
                  <a:srgbClr val="00AE9D"/>
                </a:solidFill>
                <a:latin typeface="Karla"/>
                <a:ea typeface="Karla"/>
                <a:cs typeface="Karla"/>
                <a:sym typeface="Karla"/>
              </a:defRPr>
            </a:lvl5pPr>
            <a:lvl6pPr lvl="5">
              <a:buNone/>
              <a:defRPr sz="1200">
                <a:solidFill>
                  <a:srgbClr val="00AE9D"/>
                </a:solidFill>
                <a:latin typeface="Karla"/>
                <a:ea typeface="Karla"/>
                <a:cs typeface="Karla"/>
                <a:sym typeface="Karla"/>
              </a:defRPr>
            </a:lvl6pPr>
            <a:lvl7pPr lvl="6">
              <a:buNone/>
              <a:defRPr sz="1200">
                <a:solidFill>
                  <a:srgbClr val="00AE9D"/>
                </a:solidFill>
                <a:latin typeface="Karla"/>
                <a:ea typeface="Karla"/>
                <a:cs typeface="Karla"/>
                <a:sym typeface="Karla"/>
              </a:defRPr>
            </a:lvl7pPr>
            <a:lvl8pPr lvl="7">
              <a:buNone/>
              <a:defRPr sz="1200">
                <a:solidFill>
                  <a:srgbClr val="00AE9D"/>
                </a:solidFill>
                <a:latin typeface="Karla"/>
                <a:ea typeface="Karla"/>
                <a:cs typeface="Karla"/>
                <a:sym typeface="Karla"/>
              </a:defRPr>
            </a:lvl8pPr>
            <a:lvl9pPr lvl="8">
              <a:buNone/>
              <a:defRPr sz="1200">
                <a:solidFill>
                  <a:srgbClr val="00AE9D"/>
                </a:solidFill>
                <a:latin typeface="Karla"/>
                <a:ea typeface="Karla"/>
                <a:cs typeface="Karla"/>
                <a:sym typeface="Karla"/>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liveyourlegend.net/how-much-money-do-you-need/"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www.visualcapitalist.com/a-breakdown-of-americans-monthly-credit-card-spending/" TargetMode="Externa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6.jp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preen.ph/42384/people-think-women-cant-handle-mother-career-woman"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nccee.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3.jp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hyperlink" Target="https://www.goodhousekeeping.com/uk/consumer-advice/money/a549957/the-cost-of-being-a-woman/" TargetMode="Externa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8.jpg"/><Relationship Id="rId4" Type="http://schemas.openxmlformats.org/officeDocument/2006/relationships/image" Target="../media/image16.png"/><Relationship Id="rId5" Type="http://schemas.openxmlformats.org/officeDocument/2006/relationships/image" Target="../media/image9.jpg"/><Relationship Id="rId6"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s://www.livingwellspendingless.com/banish-your-paper-piles/" TargetMode="Externa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14.jp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image" Target="../media/image19.jp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 Id="rId3" Type="http://schemas.openxmlformats.org/officeDocument/2006/relationships/image" Target="../media/image17.jp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 Id="rId3" Type="http://schemas.openxmlformats.org/officeDocument/2006/relationships/image" Target="../media/image20.jpg"/><Relationship Id="rId4" Type="http://schemas.openxmlformats.org/officeDocument/2006/relationships/image" Target="../media/image26.png"/><Relationship Id="rId5" Type="http://schemas.openxmlformats.org/officeDocument/2006/relationships/image" Target="../media/image22.jpg"/><Relationship Id="rId6"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 Id="rId3" Type="http://schemas.openxmlformats.org/officeDocument/2006/relationships/image" Target="../media/image21.jp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hyperlink" Target="https://catalog.fdic.gov/catalog/s/productdetail?selProductId=01tt0000000hDm3AAE" TargetMode="External"/><Relationship Id="rId4" Type="http://schemas.openxmlformats.org/officeDocument/2006/relationships/hyperlink" Target="https://www.richmondfed.org/~/media/richmondfedorg/education/for_teachers/lesson_plans_and_classroom_activities/pdf/dollars_sense.pdf"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6.xml"/><Relationship Id="rId3" Type="http://schemas.openxmlformats.org/officeDocument/2006/relationships/image" Target="../media/image29.jpg"/><Relationship Id="rId4" Type="http://schemas.openxmlformats.org/officeDocument/2006/relationships/image" Target="../media/image33.png"/><Relationship Id="rId5" Type="http://schemas.openxmlformats.org/officeDocument/2006/relationships/image" Target="../media/image30.jpg"/><Relationship Id="rId6" Type="http://schemas.openxmlformats.org/officeDocument/2006/relationships/image" Target="../media/image35.png"/></Relationships>
</file>

<file path=ppt/slides/_rels/slide47.xml.rels><?xml version="1.0" encoding="UTF-8" standalone="yes"?><Relationships xmlns="http://schemas.openxmlformats.org/package/2006/relationships"><Relationship Id="rId20" Type="http://schemas.openxmlformats.org/officeDocument/2006/relationships/hyperlink" Target="https://files.consumerfinance.gov/f/documents/cfpb_building_block_activities_budget-scenarios_handout.pdf" TargetMode="External"/><Relationship Id="rId11" Type="http://schemas.openxmlformats.org/officeDocument/2006/relationships/hyperlink" Target="https://www.fidelity.com/bin-public/060_www_fidelity_com/documents/about-fidelity/FidelityInvestmentsWomen&amp;InvestingStudy2021.pdf" TargetMode="External"/><Relationship Id="rId22" Type="http://schemas.openxmlformats.org/officeDocument/2006/relationships/hyperlink" Target="https://www.economist.com/finance-and-economics/2018/03/08/investment-by-women-and-in-them-is-growing" TargetMode="External"/><Relationship Id="rId10" Type="http://schemas.openxmlformats.org/officeDocument/2006/relationships/hyperlink" Target="https://www.fidelity.com/bin-public/060_www_fidelity_com/documents/about-fidelity/FidelityInvestmentsWomen&amp;InvestingStudy2021.pdf" TargetMode="External"/><Relationship Id="rId21" Type="http://schemas.openxmlformats.org/officeDocument/2006/relationships/hyperlink" Target="https://preen.ph/42384/people-think-women-cant-handle-mother-career-woman" TargetMode="External"/><Relationship Id="rId13" Type="http://schemas.openxmlformats.org/officeDocument/2006/relationships/hyperlink" Target="https://herfirst100k.com/" TargetMode="External"/><Relationship Id="rId12" Type="http://schemas.openxmlformats.org/officeDocument/2006/relationships/hyperlink" Target="https://www.businessinsider.com/gender-wage-pay-gap-charts-2017-3#the-gender-wage-gap-varies-widely-depending-on-the-state-1" TargetMode="External"/><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hyperlink" Target="https://www.ellevest.com/" TargetMode="External"/><Relationship Id="rId4" Type="http://schemas.openxmlformats.org/officeDocument/2006/relationships/hyperlink" Target="https://usa.visa.com/dam/VCOM/regional/na/us/about-visa/documents/visa-millennial-study-2019.pdf" TargetMode="External"/><Relationship Id="rId9" Type="http://schemas.openxmlformats.org/officeDocument/2006/relationships/hyperlink" Target="https://www.cnbc.com/2022/03/09/women-are-using-great-resignation-to-negotiate-raises-or-quit.html" TargetMode="External"/><Relationship Id="rId15" Type="http://schemas.openxmlformats.org/officeDocument/2006/relationships/hyperlink" Target="https://www.forbes.com/advisor/retirement/plan-for-long-retirement/#:~:text=What's%20Your%20Life%20Expectancy%3F,life%20expectancy%20is%2084%20years" TargetMode="External"/><Relationship Id="rId14" Type="http://schemas.openxmlformats.org/officeDocument/2006/relationships/hyperlink" Target="https://herfirst100k.com/free-resources" TargetMode="External"/><Relationship Id="rId17" Type="http://schemas.openxmlformats.org/officeDocument/2006/relationships/hyperlink" Target="https://www.gobankingrates.com/banking/savings-account/40-percent-women-have-less-than-100-in-savings-accounts-new-survey-finds/" TargetMode="External"/><Relationship Id="rId16" Type="http://schemas.openxmlformats.org/officeDocument/2006/relationships/hyperlink" Target="https://hermoney.com/earn/careers/how-to-negotiate-a-raise-for-women-the-new-rules-for-2022/" TargetMode="External"/><Relationship Id="rId5" Type="http://schemas.openxmlformats.org/officeDocument/2006/relationships/hyperlink" Target="https://www.zippia.com/teacher-jobs/demographics/" TargetMode="External"/><Relationship Id="rId19" Type="http://schemas.openxmlformats.org/officeDocument/2006/relationships/hyperlink" Target="https://www.visualcapitalist.com/a-breakdown-of-americans-monthly-credit-card-spending/" TargetMode="External"/><Relationship Id="rId6" Type="http://schemas.openxmlformats.org/officeDocument/2006/relationships/hyperlink" Target="https://www.nytimes.com/2020/10/24/business/millennial-personal-finance.html" TargetMode="External"/><Relationship Id="rId18" Type="http://schemas.openxmlformats.org/officeDocument/2006/relationships/hyperlink" Target="https://www.valuepenguin.com/insurance-costs-gender-gap-study" TargetMode="External"/><Relationship Id="rId7" Type="http://schemas.openxmlformats.org/officeDocument/2006/relationships/hyperlink" Target="https://www.bizjournals.com/bizwomen/news/latest-news/2021/10/millennial-women-investing.html?page=all" TargetMode="External"/><Relationship Id="rId8" Type="http://schemas.openxmlformats.org/officeDocument/2006/relationships/hyperlink" Target="https://lifeskillsthatmatter.com/how-much-money-you-need/"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hyperlink" Target="https://www.economist.com/finance-and-economics/2018/03/08/investment-by-women-and-in-them-is-growing" TargetMode="Externa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3"/>
          <p:cNvSpPr txBox="1"/>
          <p:nvPr/>
        </p:nvSpPr>
        <p:spPr>
          <a:xfrm>
            <a:off x="0" y="0"/>
            <a:ext cx="12600" cy="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
                <a:solidFill>
                  <a:srgbClr val="FFFFFF"/>
                </a:solidFill>
                <a:latin typeface="Karla"/>
                <a:ea typeface="Karla"/>
                <a:cs typeface="Karla"/>
                <a:sym typeface="Karla"/>
              </a:rPr>
              <a:t>-</a:t>
            </a:r>
            <a:endParaRPr sz="100">
              <a:solidFill>
                <a:srgbClr val="FFFFFF"/>
              </a:solidFill>
              <a:latin typeface="Karla"/>
              <a:ea typeface="Karla"/>
              <a:cs typeface="Karla"/>
              <a:sym typeface="Karla"/>
            </a:endParaRPr>
          </a:p>
        </p:txBody>
      </p:sp>
      <p:sp>
        <p:nvSpPr>
          <p:cNvPr id="110" name="Google Shape;110;p13"/>
          <p:cNvSpPr txBox="1"/>
          <p:nvPr/>
        </p:nvSpPr>
        <p:spPr>
          <a:xfrm>
            <a:off x="0" y="0"/>
            <a:ext cx="12600" cy="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
              <a:solidFill>
                <a:srgbClr val="FFFFFF"/>
              </a:solidFill>
              <a:latin typeface="Karla"/>
              <a:ea typeface="Karla"/>
              <a:cs typeface="Karla"/>
              <a:sym typeface="Karla"/>
            </a:endParaRPr>
          </a:p>
        </p:txBody>
      </p:sp>
      <p:sp>
        <p:nvSpPr>
          <p:cNvPr id="111" name="Google Shape;111;p13"/>
          <p:cNvSpPr txBox="1"/>
          <p:nvPr>
            <p:ph type="ctrTitle"/>
          </p:nvPr>
        </p:nvSpPr>
        <p:spPr>
          <a:xfrm>
            <a:off x="299050" y="1991825"/>
            <a:ext cx="86148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100"/>
              <a:t>NCCEE</a:t>
            </a:r>
            <a:r>
              <a:rPr lang="en" sz="3100"/>
              <a:t> </a:t>
            </a:r>
            <a:endParaRPr sz="3100"/>
          </a:p>
          <a:p>
            <a:pPr indent="0" lvl="0" marL="0" rtl="0" algn="ctr">
              <a:spcBef>
                <a:spcPts val="0"/>
              </a:spcBef>
              <a:spcAft>
                <a:spcPts val="0"/>
              </a:spcAft>
              <a:buNone/>
            </a:pPr>
            <a:r>
              <a:rPr lang="en" sz="2400"/>
              <a:t>Presents</a:t>
            </a:r>
            <a:endParaRPr sz="2400"/>
          </a:p>
          <a:p>
            <a:pPr indent="0" lvl="0" marL="0" rtl="0" algn="ctr">
              <a:spcBef>
                <a:spcPts val="0"/>
              </a:spcBef>
              <a:spcAft>
                <a:spcPts val="0"/>
              </a:spcAft>
              <a:buNone/>
            </a:pPr>
            <a:r>
              <a:rPr lang="en" sz="3100"/>
              <a:t>Empowering Women to Make Financial Decisions</a:t>
            </a:r>
            <a:endParaRPr sz="3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2"/>
          <p:cNvSpPr txBox="1"/>
          <p:nvPr/>
        </p:nvSpPr>
        <p:spPr>
          <a:xfrm>
            <a:off x="0" y="0"/>
            <a:ext cx="12600" cy="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
              <a:solidFill>
                <a:srgbClr val="FFFFFF"/>
              </a:solidFill>
              <a:latin typeface="Karla"/>
              <a:ea typeface="Karla"/>
              <a:cs typeface="Karla"/>
              <a:sym typeface="Karla"/>
            </a:endParaRPr>
          </a:p>
        </p:txBody>
      </p:sp>
      <p:sp>
        <p:nvSpPr>
          <p:cNvPr id="175" name="Google Shape;175;p22"/>
          <p:cNvSpPr txBox="1"/>
          <p:nvPr>
            <p:ph type="ctrTitle"/>
          </p:nvPr>
        </p:nvSpPr>
        <p:spPr>
          <a:xfrm>
            <a:off x="205475" y="1991850"/>
            <a:ext cx="87771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Why do you need to be an informed financial consumer?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3"/>
          <p:cNvSpPr txBox="1"/>
          <p:nvPr/>
        </p:nvSpPr>
        <p:spPr>
          <a:xfrm>
            <a:off x="0" y="0"/>
            <a:ext cx="12600" cy="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
              <a:solidFill>
                <a:srgbClr val="FFFFFF"/>
              </a:solidFill>
              <a:latin typeface="Karla"/>
              <a:ea typeface="Karla"/>
              <a:cs typeface="Karla"/>
              <a:sym typeface="Karla"/>
            </a:endParaRPr>
          </a:p>
        </p:txBody>
      </p:sp>
      <p:sp>
        <p:nvSpPr>
          <p:cNvPr id="181" name="Google Shape;181;p23"/>
          <p:cNvSpPr txBox="1"/>
          <p:nvPr>
            <p:ph type="ctrTitle"/>
          </p:nvPr>
        </p:nvSpPr>
        <p:spPr>
          <a:xfrm>
            <a:off x="250650" y="1991850"/>
            <a:ext cx="86427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5 Things You Need to Do to Be an Informed Financial Consumer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4"/>
          <p:cNvSpPr txBox="1"/>
          <p:nvPr/>
        </p:nvSpPr>
        <p:spPr>
          <a:xfrm>
            <a:off x="0" y="0"/>
            <a:ext cx="12600" cy="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
              <a:solidFill>
                <a:srgbClr val="FFFFFF"/>
              </a:solidFill>
              <a:latin typeface="Karla"/>
              <a:ea typeface="Karla"/>
              <a:cs typeface="Karla"/>
              <a:sym typeface="Karla"/>
            </a:endParaRPr>
          </a:p>
        </p:txBody>
      </p:sp>
      <p:sp>
        <p:nvSpPr>
          <p:cNvPr id="187" name="Google Shape;187;p24"/>
          <p:cNvSpPr txBox="1"/>
          <p:nvPr>
            <p:ph type="ctrTitle"/>
          </p:nvPr>
        </p:nvSpPr>
        <p:spPr>
          <a:xfrm>
            <a:off x="378900" y="1520100"/>
            <a:ext cx="8386200" cy="2103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Much Money Do You Need?</a:t>
            </a:r>
            <a:endParaRPr sz="2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5"/>
          <p:cNvSpPr txBox="1"/>
          <p:nvPr>
            <p:ph type="title"/>
          </p:nvPr>
        </p:nvSpPr>
        <p:spPr>
          <a:xfrm>
            <a:off x="886650" y="409125"/>
            <a:ext cx="73707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Much Money Do You Need?</a:t>
            </a:r>
            <a:endParaRPr/>
          </a:p>
        </p:txBody>
      </p:sp>
      <p:sp>
        <p:nvSpPr>
          <p:cNvPr id="193" name="Google Shape;193;p25"/>
          <p:cNvSpPr txBox="1"/>
          <p:nvPr>
            <p:ph idx="1" type="body"/>
          </p:nvPr>
        </p:nvSpPr>
        <p:spPr>
          <a:xfrm>
            <a:off x="886650" y="1598408"/>
            <a:ext cx="7370700" cy="3327300"/>
          </a:xfrm>
          <a:prstGeom prst="rect">
            <a:avLst/>
          </a:prstGeom>
        </p:spPr>
        <p:txBody>
          <a:bodyPr anchorCtr="0" anchor="t" bIns="91425" lIns="91425" spcFirstLastPara="1" rIns="91425" wrap="square" tIns="91425">
            <a:noAutofit/>
          </a:bodyPr>
          <a:lstStyle/>
          <a:p>
            <a:pPr indent="-488950" lvl="0" marL="457200" rtl="0" algn="l">
              <a:spcBef>
                <a:spcPts val="600"/>
              </a:spcBef>
              <a:spcAft>
                <a:spcPts val="0"/>
              </a:spcAft>
              <a:buSzPts val="4100"/>
              <a:buChar char="◆"/>
            </a:pPr>
            <a:r>
              <a:rPr lang="en" sz="4100"/>
              <a:t>Lifestyle</a:t>
            </a:r>
            <a:endParaRPr sz="4100"/>
          </a:p>
          <a:p>
            <a:pPr indent="-488950" lvl="0" marL="457200" rtl="0" algn="l">
              <a:spcBef>
                <a:spcPts val="0"/>
              </a:spcBef>
              <a:spcAft>
                <a:spcPts val="0"/>
              </a:spcAft>
              <a:buSzPts val="4100"/>
              <a:buChar char="◆"/>
            </a:pPr>
            <a:r>
              <a:rPr lang="en" sz="4100"/>
              <a:t>Know Your Worth</a:t>
            </a:r>
            <a:endParaRPr sz="4100"/>
          </a:p>
          <a:p>
            <a:pPr indent="-488950" lvl="0" marL="457200" rtl="0" algn="l">
              <a:spcBef>
                <a:spcPts val="0"/>
              </a:spcBef>
              <a:spcAft>
                <a:spcPts val="0"/>
              </a:spcAft>
              <a:buSzPts val="4100"/>
              <a:buChar char="◆"/>
            </a:pPr>
            <a:r>
              <a:rPr lang="en" sz="4100"/>
              <a:t>Negotiate</a:t>
            </a:r>
            <a:endParaRPr sz="4100"/>
          </a:p>
          <a:p>
            <a:pPr indent="-488950" lvl="0" marL="457200" rtl="0" algn="l">
              <a:spcBef>
                <a:spcPts val="0"/>
              </a:spcBef>
              <a:spcAft>
                <a:spcPts val="0"/>
              </a:spcAft>
              <a:buSzPts val="4100"/>
              <a:buChar char="◆"/>
            </a:pPr>
            <a:r>
              <a:rPr lang="en" sz="4100"/>
              <a:t>Live Longer</a:t>
            </a:r>
            <a:endParaRPr sz="4100"/>
          </a:p>
        </p:txBody>
      </p:sp>
      <p:sp>
        <p:nvSpPr>
          <p:cNvPr id="194" name="Google Shape;194;p25"/>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195" name="Google Shape;195;p25">
            <a:hlinkClick r:id="rId3"/>
          </p:cNvPr>
          <p:cNvPicPr preferRelativeResize="0"/>
          <p:nvPr/>
        </p:nvPicPr>
        <p:blipFill>
          <a:blip r:embed="rId4">
            <a:alphaModFix/>
          </a:blip>
          <a:stretch>
            <a:fillRect/>
          </a:stretch>
        </p:blipFill>
        <p:spPr>
          <a:xfrm>
            <a:off x="5772827" y="1851927"/>
            <a:ext cx="3085025" cy="1965175"/>
          </a:xfrm>
          <a:prstGeom prst="rect">
            <a:avLst/>
          </a:prstGeom>
          <a:noFill/>
          <a:ln cap="flat" cmpd="sng" w="114300">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26"/>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201" name="Google Shape;201;p26"/>
          <p:cNvPicPr preferRelativeResize="0"/>
          <p:nvPr/>
        </p:nvPicPr>
        <p:blipFill>
          <a:blip r:embed="rId4">
            <a:alphaModFix/>
          </a:blip>
          <a:stretch>
            <a:fillRect/>
          </a:stretch>
        </p:blipFill>
        <p:spPr>
          <a:xfrm>
            <a:off x="1143000" y="0"/>
            <a:ext cx="6857999" cy="5143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7"/>
          <p:cNvSpPr txBox="1"/>
          <p:nvPr/>
        </p:nvSpPr>
        <p:spPr>
          <a:xfrm>
            <a:off x="0" y="0"/>
            <a:ext cx="12600" cy="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
              <a:solidFill>
                <a:srgbClr val="FFFFFF"/>
              </a:solidFill>
              <a:latin typeface="Karla"/>
              <a:ea typeface="Karla"/>
              <a:cs typeface="Karla"/>
              <a:sym typeface="Karla"/>
            </a:endParaRPr>
          </a:p>
        </p:txBody>
      </p:sp>
      <p:sp>
        <p:nvSpPr>
          <p:cNvPr id="207" name="Google Shape;207;p27"/>
          <p:cNvSpPr txBox="1"/>
          <p:nvPr>
            <p:ph type="ctrTitle"/>
          </p:nvPr>
        </p:nvSpPr>
        <p:spPr>
          <a:xfrm>
            <a:off x="378900" y="1520100"/>
            <a:ext cx="8386200" cy="2103300"/>
          </a:xfrm>
          <a:prstGeom prst="rect">
            <a:avLst/>
          </a:prstGeom>
        </p:spPr>
        <p:txBody>
          <a:bodyPr anchorCtr="0" anchor="ctr" bIns="91425" lIns="91425" spcFirstLastPara="1" rIns="91425" wrap="square" tIns="91425">
            <a:noAutofit/>
          </a:bodyPr>
          <a:lstStyle/>
          <a:p>
            <a:pPr indent="0" lvl="0" marL="457200" rtl="0" algn="ctr">
              <a:spcBef>
                <a:spcPts val="0"/>
              </a:spcBef>
              <a:spcAft>
                <a:spcPts val="0"/>
              </a:spcAft>
              <a:buNone/>
            </a:pPr>
            <a:r>
              <a:rPr lang="en"/>
              <a:t>Know Where Your Money Goes</a:t>
            </a:r>
            <a:endParaRPr sz="25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8"/>
          <p:cNvSpPr txBox="1"/>
          <p:nvPr/>
        </p:nvSpPr>
        <p:spPr>
          <a:xfrm>
            <a:off x="0" y="0"/>
            <a:ext cx="12600" cy="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
              <a:solidFill>
                <a:srgbClr val="FFFFFF"/>
              </a:solidFill>
              <a:latin typeface="Karla"/>
              <a:ea typeface="Karla"/>
              <a:cs typeface="Karla"/>
              <a:sym typeface="Karla"/>
            </a:endParaRPr>
          </a:p>
        </p:txBody>
      </p:sp>
      <p:sp>
        <p:nvSpPr>
          <p:cNvPr id="213" name="Google Shape;213;p28"/>
          <p:cNvSpPr txBox="1"/>
          <p:nvPr>
            <p:ph type="title"/>
          </p:nvPr>
        </p:nvSpPr>
        <p:spPr>
          <a:xfrm>
            <a:off x="886650" y="409125"/>
            <a:ext cx="73707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Know Where Your Money Goes</a:t>
            </a:r>
            <a:endParaRPr sz="2500"/>
          </a:p>
        </p:txBody>
      </p:sp>
      <p:sp>
        <p:nvSpPr>
          <p:cNvPr id="214" name="Google Shape;214;p28"/>
          <p:cNvSpPr txBox="1"/>
          <p:nvPr>
            <p:ph idx="1" type="body"/>
          </p:nvPr>
        </p:nvSpPr>
        <p:spPr>
          <a:xfrm>
            <a:off x="886650" y="1494083"/>
            <a:ext cx="7370700" cy="33273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a:t>The Jargon </a:t>
            </a:r>
            <a:r>
              <a:rPr lang="en"/>
              <a:t>Problem</a:t>
            </a:r>
            <a:endParaRPr/>
          </a:p>
          <a:p>
            <a:pPr indent="-381000" lvl="0" marL="457200" rtl="0" algn="l">
              <a:spcBef>
                <a:spcPts val="0"/>
              </a:spcBef>
              <a:spcAft>
                <a:spcPts val="0"/>
              </a:spcAft>
              <a:buSzPts val="2400"/>
              <a:buChar char="◆"/>
            </a:pPr>
            <a:r>
              <a:rPr lang="en"/>
              <a:t>Apps and Tracking</a:t>
            </a:r>
            <a:endParaRPr/>
          </a:p>
          <a:p>
            <a:pPr indent="-381000" lvl="0" marL="457200" rtl="0" algn="l">
              <a:spcBef>
                <a:spcPts val="0"/>
              </a:spcBef>
              <a:spcAft>
                <a:spcPts val="0"/>
              </a:spcAft>
              <a:buSzPts val="2400"/>
              <a:buChar char="◆"/>
            </a:pPr>
            <a:r>
              <a:rPr lang="en" u="sng">
                <a:solidFill>
                  <a:schemeClr val="hlink"/>
                </a:solidFill>
                <a:hlinkClick r:id="rId3"/>
              </a:rPr>
              <a:t>Credit Card Spending</a:t>
            </a:r>
            <a:endParaRPr/>
          </a:p>
          <a:p>
            <a:pPr indent="-381000" lvl="0" marL="457200" rtl="0" algn="l">
              <a:spcBef>
                <a:spcPts val="0"/>
              </a:spcBef>
              <a:spcAft>
                <a:spcPts val="0"/>
              </a:spcAft>
              <a:buSzPts val="2400"/>
              <a:buChar char="◆"/>
            </a:pPr>
            <a:r>
              <a:rPr lang="en"/>
              <a:t>Benefits</a:t>
            </a:r>
            <a:endParaRPr/>
          </a:p>
        </p:txBody>
      </p:sp>
      <p:sp>
        <p:nvSpPr>
          <p:cNvPr id="215" name="Google Shape;215;p28"/>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216" name="Google Shape;216;p28"/>
          <p:cNvPicPr preferRelativeResize="0"/>
          <p:nvPr/>
        </p:nvPicPr>
        <p:blipFill>
          <a:blip r:embed="rId4">
            <a:alphaModFix/>
          </a:blip>
          <a:stretch>
            <a:fillRect/>
          </a:stretch>
        </p:blipFill>
        <p:spPr>
          <a:xfrm>
            <a:off x="4722430" y="2579125"/>
            <a:ext cx="4092800" cy="2242250"/>
          </a:xfrm>
          <a:prstGeom prst="rect">
            <a:avLst/>
          </a:prstGeom>
          <a:noFill/>
          <a:ln cap="flat" cmpd="sng" w="114300">
            <a:solidFill>
              <a:schemeClr val="dk2"/>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29"/>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222" name="Google Shape;222;p29"/>
          <p:cNvPicPr preferRelativeResize="0"/>
          <p:nvPr/>
        </p:nvPicPr>
        <p:blipFill>
          <a:blip r:embed="rId4">
            <a:alphaModFix/>
          </a:blip>
          <a:stretch>
            <a:fillRect/>
          </a:stretch>
        </p:blipFill>
        <p:spPr>
          <a:xfrm>
            <a:off x="1143000" y="0"/>
            <a:ext cx="6857999" cy="51434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0"/>
          <p:cNvSpPr txBox="1"/>
          <p:nvPr/>
        </p:nvSpPr>
        <p:spPr>
          <a:xfrm>
            <a:off x="0" y="0"/>
            <a:ext cx="12600" cy="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
              <a:solidFill>
                <a:srgbClr val="FFFFFF"/>
              </a:solidFill>
              <a:latin typeface="Karla"/>
              <a:ea typeface="Karla"/>
              <a:cs typeface="Karla"/>
              <a:sym typeface="Karla"/>
            </a:endParaRPr>
          </a:p>
        </p:txBody>
      </p:sp>
      <p:sp>
        <p:nvSpPr>
          <p:cNvPr id="228" name="Google Shape;228;p30"/>
          <p:cNvSpPr txBox="1"/>
          <p:nvPr>
            <p:ph type="ctrTitle"/>
          </p:nvPr>
        </p:nvSpPr>
        <p:spPr>
          <a:xfrm>
            <a:off x="1719025" y="1991825"/>
            <a:ext cx="57060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to Protect Your Money</a:t>
            </a:r>
            <a:endParaRPr sz="25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1"/>
          <p:cNvSpPr txBox="1"/>
          <p:nvPr/>
        </p:nvSpPr>
        <p:spPr>
          <a:xfrm>
            <a:off x="0" y="0"/>
            <a:ext cx="12600" cy="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
              <a:solidFill>
                <a:srgbClr val="FFFFFF"/>
              </a:solidFill>
              <a:latin typeface="Karla"/>
              <a:ea typeface="Karla"/>
              <a:cs typeface="Karla"/>
              <a:sym typeface="Karla"/>
            </a:endParaRPr>
          </a:p>
        </p:txBody>
      </p:sp>
      <p:sp>
        <p:nvSpPr>
          <p:cNvPr id="234" name="Google Shape;234;p31"/>
          <p:cNvSpPr txBox="1"/>
          <p:nvPr>
            <p:ph type="title"/>
          </p:nvPr>
        </p:nvSpPr>
        <p:spPr>
          <a:xfrm>
            <a:off x="886650" y="409125"/>
            <a:ext cx="73707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Protect Your Money</a:t>
            </a:r>
            <a:endParaRPr sz="2500"/>
          </a:p>
        </p:txBody>
      </p:sp>
      <p:sp>
        <p:nvSpPr>
          <p:cNvPr id="235" name="Google Shape;235;p31"/>
          <p:cNvSpPr txBox="1"/>
          <p:nvPr>
            <p:ph idx="1" type="body"/>
          </p:nvPr>
        </p:nvSpPr>
        <p:spPr>
          <a:xfrm>
            <a:off x="886650" y="1598408"/>
            <a:ext cx="7370700" cy="33273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a:t>Emergency Fund</a:t>
            </a:r>
            <a:endParaRPr/>
          </a:p>
          <a:p>
            <a:pPr indent="-381000" lvl="0" marL="457200" rtl="0" algn="l">
              <a:spcBef>
                <a:spcPts val="0"/>
              </a:spcBef>
              <a:spcAft>
                <a:spcPts val="0"/>
              </a:spcAft>
              <a:buSzPts val="2400"/>
              <a:buChar char="◆"/>
            </a:pPr>
            <a:r>
              <a:rPr lang="en"/>
              <a:t>Insurance</a:t>
            </a:r>
            <a:endParaRPr/>
          </a:p>
          <a:p>
            <a:pPr indent="-381000" lvl="0" marL="457200" rtl="0" algn="l">
              <a:spcBef>
                <a:spcPts val="0"/>
              </a:spcBef>
              <a:spcAft>
                <a:spcPts val="0"/>
              </a:spcAft>
              <a:buSzPts val="2400"/>
              <a:buChar char="◆"/>
            </a:pPr>
            <a:r>
              <a:rPr lang="en"/>
              <a:t>Prenuptial Agreement?</a:t>
            </a:r>
            <a:endParaRPr/>
          </a:p>
          <a:p>
            <a:pPr indent="-381000" lvl="0" marL="457200" rtl="0" algn="l">
              <a:spcBef>
                <a:spcPts val="0"/>
              </a:spcBef>
              <a:spcAft>
                <a:spcPts val="0"/>
              </a:spcAft>
              <a:buSzPts val="2400"/>
              <a:buChar char="◆"/>
            </a:pPr>
            <a:r>
              <a:rPr lang="en"/>
              <a:t>Leaving the Workforce</a:t>
            </a:r>
            <a:endParaRPr/>
          </a:p>
        </p:txBody>
      </p:sp>
      <p:sp>
        <p:nvSpPr>
          <p:cNvPr id="236" name="Google Shape;236;p31"/>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237" name="Google Shape;237;p31">
            <a:hlinkClick r:id="rId3"/>
          </p:cNvPr>
          <p:cNvPicPr preferRelativeResize="0"/>
          <p:nvPr/>
        </p:nvPicPr>
        <p:blipFill>
          <a:blip r:embed="rId4">
            <a:alphaModFix/>
          </a:blip>
          <a:stretch>
            <a:fillRect/>
          </a:stretch>
        </p:blipFill>
        <p:spPr>
          <a:xfrm>
            <a:off x="5158225" y="1493624"/>
            <a:ext cx="3640774" cy="2520100"/>
          </a:xfrm>
          <a:prstGeom prst="rect">
            <a:avLst/>
          </a:prstGeom>
          <a:noFill/>
          <a:ln cap="flat" cmpd="sng" w="7620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4"/>
          <p:cNvSpPr txBox="1"/>
          <p:nvPr/>
        </p:nvSpPr>
        <p:spPr>
          <a:xfrm>
            <a:off x="0" y="0"/>
            <a:ext cx="12600" cy="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
              <a:solidFill>
                <a:srgbClr val="FFFFFF"/>
              </a:solidFill>
              <a:latin typeface="Karla"/>
              <a:ea typeface="Karla"/>
              <a:cs typeface="Karla"/>
              <a:sym typeface="Karla"/>
            </a:endParaRPr>
          </a:p>
        </p:txBody>
      </p:sp>
      <p:sp>
        <p:nvSpPr>
          <p:cNvPr id="117" name="Google Shape;117;p14"/>
          <p:cNvSpPr txBox="1"/>
          <p:nvPr>
            <p:ph type="ctrTitle"/>
          </p:nvPr>
        </p:nvSpPr>
        <p:spPr>
          <a:xfrm>
            <a:off x="1719025" y="1991825"/>
            <a:ext cx="57060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NCCEE</a:t>
            </a:r>
            <a:r>
              <a:rPr lang="en"/>
              <a:t> </a:t>
            </a:r>
            <a:endParaRPr/>
          </a:p>
          <a:p>
            <a:pPr indent="0" lvl="0" marL="0" rtl="0" algn="ctr">
              <a:spcBef>
                <a:spcPts val="0"/>
              </a:spcBef>
              <a:spcAft>
                <a:spcPts val="0"/>
              </a:spcAft>
              <a:buNone/>
            </a:pPr>
            <a:r>
              <a:rPr lang="en"/>
              <a:t>Who We Are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32"/>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243" name="Google Shape;243;p32"/>
          <p:cNvPicPr preferRelativeResize="0"/>
          <p:nvPr/>
        </p:nvPicPr>
        <p:blipFill>
          <a:blip r:embed="rId4">
            <a:alphaModFix/>
          </a:blip>
          <a:stretch>
            <a:fillRect/>
          </a:stretch>
        </p:blipFill>
        <p:spPr>
          <a:xfrm>
            <a:off x="1143000" y="0"/>
            <a:ext cx="6857999" cy="51434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3"/>
          <p:cNvSpPr txBox="1"/>
          <p:nvPr/>
        </p:nvSpPr>
        <p:spPr>
          <a:xfrm>
            <a:off x="0" y="0"/>
            <a:ext cx="12600" cy="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
              <a:solidFill>
                <a:srgbClr val="FFFFFF"/>
              </a:solidFill>
              <a:latin typeface="Karla"/>
              <a:ea typeface="Karla"/>
              <a:cs typeface="Karla"/>
              <a:sym typeface="Karla"/>
            </a:endParaRPr>
          </a:p>
        </p:txBody>
      </p:sp>
      <p:sp>
        <p:nvSpPr>
          <p:cNvPr id="249" name="Google Shape;249;p33"/>
          <p:cNvSpPr txBox="1"/>
          <p:nvPr>
            <p:ph type="ctrTitle"/>
          </p:nvPr>
        </p:nvSpPr>
        <p:spPr>
          <a:xfrm>
            <a:off x="378900" y="1520100"/>
            <a:ext cx="8386200" cy="2103300"/>
          </a:xfrm>
          <a:prstGeom prst="rect">
            <a:avLst/>
          </a:prstGeom>
        </p:spPr>
        <p:txBody>
          <a:bodyPr anchorCtr="0" anchor="ctr" bIns="91425" lIns="91425" spcFirstLastPara="1" rIns="91425" wrap="square" tIns="91425">
            <a:noAutofit/>
          </a:bodyPr>
          <a:lstStyle/>
          <a:p>
            <a:pPr indent="0" lvl="0" marL="457200" rtl="0" algn="ctr">
              <a:spcBef>
                <a:spcPts val="0"/>
              </a:spcBef>
              <a:spcAft>
                <a:spcPts val="0"/>
              </a:spcAft>
              <a:buNone/>
            </a:pPr>
            <a:r>
              <a:rPr lang="en"/>
              <a:t>How to Spend Your Money</a:t>
            </a:r>
            <a:endParaRPr sz="25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4"/>
          <p:cNvSpPr txBox="1"/>
          <p:nvPr/>
        </p:nvSpPr>
        <p:spPr>
          <a:xfrm>
            <a:off x="0" y="0"/>
            <a:ext cx="12600" cy="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
              <a:solidFill>
                <a:srgbClr val="FFFFFF"/>
              </a:solidFill>
              <a:latin typeface="Karla"/>
              <a:ea typeface="Karla"/>
              <a:cs typeface="Karla"/>
              <a:sym typeface="Karla"/>
            </a:endParaRPr>
          </a:p>
        </p:txBody>
      </p:sp>
      <p:sp>
        <p:nvSpPr>
          <p:cNvPr id="255" name="Google Shape;255;p34"/>
          <p:cNvSpPr txBox="1"/>
          <p:nvPr>
            <p:ph type="title"/>
          </p:nvPr>
        </p:nvSpPr>
        <p:spPr>
          <a:xfrm>
            <a:off x="886650" y="409125"/>
            <a:ext cx="73707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Spend Your Money</a:t>
            </a:r>
            <a:endParaRPr sz="2500"/>
          </a:p>
        </p:txBody>
      </p:sp>
      <p:sp>
        <p:nvSpPr>
          <p:cNvPr id="256" name="Google Shape;256;p34"/>
          <p:cNvSpPr txBox="1"/>
          <p:nvPr>
            <p:ph idx="1" type="body"/>
          </p:nvPr>
        </p:nvSpPr>
        <p:spPr>
          <a:xfrm>
            <a:off x="886650" y="1598408"/>
            <a:ext cx="7370700" cy="33273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a:t>Recognize the Obvious</a:t>
            </a:r>
            <a:endParaRPr/>
          </a:p>
          <a:p>
            <a:pPr indent="-381000" lvl="0" marL="457200" rtl="0" algn="l">
              <a:spcBef>
                <a:spcPts val="0"/>
              </a:spcBef>
              <a:spcAft>
                <a:spcPts val="0"/>
              </a:spcAft>
              <a:buSzPts val="2400"/>
              <a:buChar char="◆"/>
            </a:pPr>
            <a:r>
              <a:rPr lang="en"/>
              <a:t>Spend money for you!</a:t>
            </a:r>
            <a:endParaRPr/>
          </a:p>
          <a:p>
            <a:pPr indent="-381000" lvl="0" marL="457200" rtl="0" algn="l">
              <a:spcBef>
                <a:spcPts val="0"/>
              </a:spcBef>
              <a:spcAft>
                <a:spcPts val="0"/>
              </a:spcAft>
              <a:buSzPts val="2400"/>
              <a:buChar char="◆"/>
            </a:pPr>
            <a:r>
              <a:rPr lang="en"/>
              <a:t>Loans</a:t>
            </a:r>
            <a:endParaRPr/>
          </a:p>
          <a:p>
            <a:pPr indent="-381000" lvl="0" marL="457200" rtl="0" algn="l">
              <a:spcBef>
                <a:spcPts val="0"/>
              </a:spcBef>
              <a:spcAft>
                <a:spcPts val="0"/>
              </a:spcAft>
              <a:buSzPts val="2400"/>
              <a:buChar char="◆"/>
            </a:pPr>
            <a:r>
              <a:rPr lang="en"/>
              <a:t>Investing</a:t>
            </a:r>
            <a:endParaRPr/>
          </a:p>
        </p:txBody>
      </p:sp>
      <p:sp>
        <p:nvSpPr>
          <p:cNvPr id="257" name="Google Shape;257;p34"/>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258" name="Google Shape;258;p34">
            <a:hlinkClick r:id="rId3"/>
          </p:cNvPr>
          <p:cNvPicPr preferRelativeResize="0"/>
          <p:nvPr/>
        </p:nvPicPr>
        <p:blipFill>
          <a:blip r:embed="rId4">
            <a:alphaModFix/>
          </a:blip>
          <a:stretch>
            <a:fillRect/>
          </a:stretch>
        </p:blipFill>
        <p:spPr>
          <a:xfrm>
            <a:off x="5379300" y="1090600"/>
            <a:ext cx="3400350" cy="3400350"/>
          </a:xfrm>
          <a:prstGeom prst="rect">
            <a:avLst/>
          </a:prstGeom>
          <a:noFill/>
          <a:ln cap="flat" cmpd="sng" w="114300">
            <a:solidFill>
              <a:schemeClr val="dk2"/>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35"/>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264" name="Google Shape;264;p35"/>
          <p:cNvPicPr preferRelativeResize="0"/>
          <p:nvPr/>
        </p:nvPicPr>
        <p:blipFill>
          <a:blip r:embed="rId4">
            <a:alphaModFix/>
          </a:blip>
          <a:stretch>
            <a:fillRect/>
          </a:stretch>
        </p:blipFill>
        <p:spPr>
          <a:xfrm>
            <a:off x="1143000" y="0"/>
            <a:ext cx="6857999" cy="5143499"/>
          </a:xfrm>
          <a:prstGeom prst="rect">
            <a:avLst/>
          </a:prstGeom>
          <a:noFill/>
          <a:ln>
            <a:noFill/>
          </a:ln>
        </p:spPr>
      </p:pic>
      <p:pic>
        <p:nvPicPr>
          <p:cNvPr id="265" name="Google Shape;265;p35"/>
          <p:cNvPicPr preferRelativeResize="0"/>
          <p:nvPr/>
        </p:nvPicPr>
        <p:blipFill>
          <a:blip r:embed="rId5">
            <a:alphaModFix/>
          </a:blip>
          <a:stretch>
            <a:fillRect/>
          </a:stretch>
        </p:blipFill>
        <p:spPr>
          <a:xfrm>
            <a:off x="1143000" y="0"/>
            <a:ext cx="6857999" cy="5143499"/>
          </a:xfrm>
          <a:prstGeom prst="rect">
            <a:avLst/>
          </a:prstGeom>
          <a:noFill/>
          <a:ln>
            <a:noFill/>
          </a:ln>
        </p:spPr>
      </p:pic>
      <p:pic>
        <p:nvPicPr>
          <p:cNvPr id="266" name="Google Shape;266;p35"/>
          <p:cNvPicPr preferRelativeResize="0"/>
          <p:nvPr/>
        </p:nvPicPr>
        <p:blipFill>
          <a:blip r:embed="rId6">
            <a:alphaModFix/>
          </a:blip>
          <a:stretch>
            <a:fillRect/>
          </a:stretch>
        </p:blipFill>
        <p:spPr>
          <a:xfrm>
            <a:off x="1143000" y="0"/>
            <a:ext cx="6857999" cy="51434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6"/>
          <p:cNvSpPr txBox="1"/>
          <p:nvPr/>
        </p:nvSpPr>
        <p:spPr>
          <a:xfrm>
            <a:off x="0" y="0"/>
            <a:ext cx="12600" cy="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
              <a:solidFill>
                <a:srgbClr val="FFFFFF"/>
              </a:solidFill>
              <a:latin typeface="Karla"/>
              <a:ea typeface="Karla"/>
              <a:cs typeface="Karla"/>
              <a:sym typeface="Karla"/>
            </a:endParaRPr>
          </a:p>
        </p:txBody>
      </p:sp>
      <p:sp>
        <p:nvSpPr>
          <p:cNvPr id="272" name="Google Shape;272;p36"/>
          <p:cNvSpPr txBox="1"/>
          <p:nvPr>
            <p:ph type="ctrTitle"/>
          </p:nvPr>
        </p:nvSpPr>
        <p:spPr>
          <a:xfrm>
            <a:off x="378900" y="1520100"/>
            <a:ext cx="8386200" cy="2103300"/>
          </a:xfrm>
          <a:prstGeom prst="rect">
            <a:avLst/>
          </a:prstGeom>
        </p:spPr>
        <p:txBody>
          <a:bodyPr anchorCtr="0" anchor="ctr" bIns="91425" lIns="91425" spcFirstLastPara="1" rIns="91425" wrap="square" tIns="91425">
            <a:noAutofit/>
          </a:bodyPr>
          <a:lstStyle/>
          <a:p>
            <a:pPr indent="0" lvl="0" marL="457200" rtl="0" algn="ctr">
              <a:spcBef>
                <a:spcPts val="0"/>
              </a:spcBef>
              <a:spcAft>
                <a:spcPts val="0"/>
              </a:spcAft>
              <a:buNone/>
            </a:pPr>
            <a:r>
              <a:rPr lang="en"/>
              <a:t>Know how to leave your money</a:t>
            </a:r>
            <a:endParaRPr sz="25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7"/>
          <p:cNvSpPr txBox="1"/>
          <p:nvPr/>
        </p:nvSpPr>
        <p:spPr>
          <a:xfrm>
            <a:off x="0" y="0"/>
            <a:ext cx="12600" cy="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
              <a:solidFill>
                <a:srgbClr val="FFFFFF"/>
              </a:solidFill>
              <a:latin typeface="Karla"/>
              <a:ea typeface="Karla"/>
              <a:cs typeface="Karla"/>
              <a:sym typeface="Karla"/>
            </a:endParaRPr>
          </a:p>
        </p:txBody>
      </p:sp>
      <p:sp>
        <p:nvSpPr>
          <p:cNvPr id="278" name="Google Shape;278;p37"/>
          <p:cNvSpPr txBox="1"/>
          <p:nvPr>
            <p:ph type="title"/>
          </p:nvPr>
        </p:nvSpPr>
        <p:spPr>
          <a:xfrm>
            <a:off x="636100" y="409125"/>
            <a:ext cx="73707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Know how to leave your money</a:t>
            </a:r>
            <a:endParaRPr sz="2500"/>
          </a:p>
        </p:txBody>
      </p:sp>
      <p:sp>
        <p:nvSpPr>
          <p:cNvPr id="279" name="Google Shape;279;p37"/>
          <p:cNvSpPr txBox="1"/>
          <p:nvPr>
            <p:ph idx="1" type="body"/>
          </p:nvPr>
        </p:nvSpPr>
        <p:spPr>
          <a:xfrm>
            <a:off x="575825" y="1344546"/>
            <a:ext cx="7370700" cy="33273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Clr>
                <a:schemeClr val="accent5"/>
              </a:buClr>
              <a:buSzPts val="2400"/>
              <a:buChar char="◆"/>
            </a:pPr>
            <a:r>
              <a:rPr lang="en">
                <a:solidFill>
                  <a:schemeClr val="dk1"/>
                </a:solidFill>
              </a:rPr>
              <a:t>Estate Planning</a:t>
            </a:r>
            <a:endParaRPr/>
          </a:p>
          <a:p>
            <a:pPr indent="-381000" lvl="0" marL="457200" rtl="0" algn="l">
              <a:spcBef>
                <a:spcPts val="0"/>
              </a:spcBef>
              <a:spcAft>
                <a:spcPts val="0"/>
              </a:spcAft>
              <a:buSzPts val="2400"/>
              <a:buChar char="◆"/>
            </a:pPr>
            <a:r>
              <a:rPr lang="en"/>
              <a:t>Long-term care</a:t>
            </a:r>
            <a:endParaRPr/>
          </a:p>
          <a:p>
            <a:pPr indent="-381000" lvl="0" marL="457200" rtl="0" algn="l">
              <a:spcBef>
                <a:spcPts val="0"/>
              </a:spcBef>
              <a:spcAft>
                <a:spcPts val="0"/>
              </a:spcAft>
              <a:buSzPts val="2400"/>
              <a:buChar char="◆"/>
            </a:pPr>
            <a:r>
              <a:rPr lang="en"/>
              <a:t>Know what you have</a:t>
            </a:r>
            <a:endParaRPr/>
          </a:p>
          <a:p>
            <a:pPr indent="-381000" lvl="0" marL="457200" rtl="0" algn="l">
              <a:spcBef>
                <a:spcPts val="0"/>
              </a:spcBef>
              <a:spcAft>
                <a:spcPts val="0"/>
              </a:spcAft>
              <a:buSzPts val="2400"/>
              <a:buChar char="◆"/>
            </a:pPr>
            <a:r>
              <a:rPr lang="en"/>
              <a:t>Leave a legacy…if you want.</a:t>
            </a:r>
            <a:endParaRPr/>
          </a:p>
        </p:txBody>
      </p:sp>
      <p:sp>
        <p:nvSpPr>
          <p:cNvPr id="280" name="Google Shape;280;p37"/>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281" name="Google Shape;281;p37">
            <a:hlinkClick r:id="rId3"/>
          </p:cNvPr>
          <p:cNvPicPr preferRelativeResize="0"/>
          <p:nvPr/>
        </p:nvPicPr>
        <p:blipFill>
          <a:blip r:embed="rId4">
            <a:alphaModFix/>
          </a:blip>
          <a:stretch>
            <a:fillRect/>
          </a:stretch>
        </p:blipFill>
        <p:spPr>
          <a:xfrm>
            <a:off x="4981375" y="2470350"/>
            <a:ext cx="3956274" cy="2070425"/>
          </a:xfrm>
          <a:prstGeom prst="rect">
            <a:avLst/>
          </a:prstGeom>
          <a:noFill/>
          <a:ln cap="flat" cmpd="sng" w="114300">
            <a:solidFill>
              <a:schemeClr val="dk2"/>
            </a:solidFill>
            <a:prstDash val="solid"/>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38"/>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287" name="Google Shape;287;p38"/>
          <p:cNvPicPr preferRelativeResize="0"/>
          <p:nvPr/>
        </p:nvPicPr>
        <p:blipFill>
          <a:blip r:embed="rId4">
            <a:alphaModFix/>
          </a:blip>
          <a:stretch>
            <a:fillRect/>
          </a:stretch>
        </p:blipFill>
        <p:spPr>
          <a:xfrm>
            <a:off x="1143000" y="0"/>
            <a:ext cx="6857999" cy="51434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9"/>
          <p:cNvSpPr txBox="1"/>
          <p:nvPr/>
        </p:nvSpPr>
        <p:spPr>
          <a:xfrm>
            <a:off x="0" y="0"/>
            <a:ext cx="12600" cy="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
              <a:solidFill>
                <a:srgbClr val="FFFFFF"/>
              </a:solidFill>
              <a:latin typeface="Karla"/>
              <a:ea typeface="Karla"/>
              <a:cs typeface="Karla"/>
              <a:sym typeface="Karla"/>
            </a:endParaRPr>
          </a:p>
        </p:txBody>
      </p:sp>
      <p:sp>
        <p:nvSpPr>
          <p:cNvPr id="293" name="Google Shape;293;p39"/>
          <p:cNvSpPr txBox="1"/>
          <p:nvPr>
            <p:ph type="ctrTitle"/>
          </p:nvPr>
        </p:nvSpPr>
        <p:spPr>
          <a:xfrm>
            <a:off x="575275" y="1991825"/>
            <a:ext cx="79782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Benefit of Women Making Empowered Financial Decisions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0"/>
          <p:cNvSpPr txBox="1"/>
          <p:nvPr>
            <p:ph type="ctrTitle"/>
          </p:nvPr>
        </p:nvSpPr>
        <p:spPr>
          <a:xfrm>
            <a:off x="1719025" y="1991825"/>
            <a:ext cx="57060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Roadmap</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1"/>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4" name="Google Shape;304;p41"/>
          <p:cNvSpPr txBox="1"/>
          <p:nvPr>
            <p:ph idx="12" type="sldNum"/>
          </p:nvPr>
        </p:nvSpPr>
        <p:spPr>
          <a:xfrm>
            <a:off x="8490250" y="4681009"/>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305" name="Google Shape;305;p41"/>
          <p:cNvPicPr preferRelativeResize="0"/>
          <p:nvPr/>
        </p:nvPicPr>
        <p:blipFill>
          <a:blip r:embed="rId3">
            <a:alphaModFix/>
          </a:blip>
          <a:stretch>
            <a:fillRect/>
          </a:stretch>
        </p:blipFill>
        <p:spPr>
          <a:xfrm>
            <a:off x="1566369" y="291812"/>
            <a:ext cx="6079857" cy="4559875"/>
          </a:xfrm>
          <a:prstGeom prst="rect">
            <a:avLst/>
          </a:prstGeom>
          <a:noFill/>
          <a:ln cap="flat" cmpd="sng" w="114300">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5"/>
          <p:cNvSpPr txBox="1"/>
          <p:nvPr/>
        </p:nvSpPr>
        <p:spPr>
          <a:xfrm>
            <a:off x="0" y="0"/>
            <a:ext cx="12600" cy="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
              <a:solidFill>
                <a:srgbClr val="FFFFFF"/>
              </a:solidFill>
              <a:latin typeface="Karla"/>
              <a:ea typeface="Karla"/>
              <a:cs typeface="Karla"/>
              <a:sym typeface="Karla"/>
            </a:endParaRPr>
          </a:p>
        </p:txBody>
      </p:sp>
      <p:sp>
        <p:nvSpPr>
          <p:cNvPr id="123" name="Google Shape;123;p15"/>
          <p:cNvSpPr txBox="1"/>
          <p:nvPr/>
        </p:nvSpPr>
        <p:spPr>
          <a:xfrm>
            <a:off x="0" y="0"/>
            <a:ext cx="12600" cy="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
              <a:solidFill>
                <a:srgbClr val="FFFFFF"/>
              </a:solidFill>
              <a:latin typeface="Karla"/>
              <a:ea typeface="Karla"/>
              <a:cs typeface="Karla"/>
              <a:sym typeface="Karla"/>
            </a:endParaRPr>
          </a:p>
        </p:txBody>
      </p:sp>
      <p:sp>
        <p:nvSpPr>
          <p:cNvPr id="124" name="Google Shape;124;p15"/>
          <p:cNvSpPr txBox="1"/>
          <p:nvPr>
            <p:ph idx="1" type="body"/>
          </p:nvPr>
        </p:nvSpPr>
        <p:spPr>
          <a:xfrm>
            <a:off x="886650" y="1772404"/>
            <a:ext cx="7370700" cy="15987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During this webinar, we will discuss the knowledge, tools and tips needed to empower women to take charge of their own financial decisions.</a:t>
            </a:r>
            <a:endParaRPr/>
          </a:p>
          <a:p>
            <a:pPr indent="0" lvl="0" marL="0" rtl="0" algn="ctr">
              <a:spcBef>
                <a:spcPts val="600"/>
              </a:spcBef>
              <a:spcAft>
                <a:spcPts val="0"/>
              </a:spcAft>
              <a:buNone/>
            </a:pPr>
            <a:r>
              <a:t/>
            </a:r>
            <a:endParaRPr/>
          </a:p>
          <a:p>
            <a:pPr indent="0" lvl="0" marL="0" rtl="0" algn="ctr">
              <a:spcBef>
                <a:spcPts val="600"/>
              </a:spcBef>
              <a:spcAft>
                <a:spcPts val="0"/>
              </a:spcAft>
              <a:buNone/>
            </a:pPr>
            <a:r>
              <a:t/>
            </a:r>
            <a:endParaRPr/>
          </a:p>
        </p:txBody>
      </p:sp>
      <p:sp>
        <p:nvSpPr>
          <p:cNvPr id="125" name="Google Shape;125;p15"/>
          <p:cNvSpPr txBox="1"/>
          <p:nvPr>
            <p:ph type="title"/>
          </p:nvPr>
        </p:nvSpPr>
        <p:spPr>
          <a:xfrm>
            <a:off x="886650" y="409125"/>
            <a:ext cx="73707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Webinar Summary</a:t>
            </a:r>
            <a:endParaRPr/>
          </a:p>
        </p:txBody>
      </p:sp>
      <p:sp>
        <p:nvSpPr>
          <p:cNvPr id="126" name="Google Shape;126;p15"/>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2"/>
          <p:cNvSpPr txBox="1"/>
          <p:nvPr/>
        </p:nvSpPr>
        <p:spPr>
          <a:xfrm>
            <a:off x="0" y="0"/>
            <a:ext cx="12600" cy="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
              <a:solidFill>
                <a:srgbClr val="FFFFFF"/>
              </a:solidFill>
              <a:latin typeface="Karla"/>
              <a:ea typeface="Karla"/>
              <a:cs typeface="Karla"/>
              <a:sym typeface="Karla"/>
            </a:endParaRPr>
          </a:p>
        </p:txBody>
      </p:sp>
      <p:sp>
        <p:nvSpPr>
          <p:cNvPr id="311" name="Google Shape;311;p42"/>
          <p:cNvSpPr txBox="1"/>
          <p:nvPr>
            <p:ph type="ctrTitle"/>
          </p:nvPr>
        </p:nvSpPr>
        <p:spPr>
          <a:xfrm>
            <a:off x="1719025" y="1991825"/>
            <a:ext cx="57060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Mini Activity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3"/>
          <p:cNvSpPr txBox="1"/>
          <p:nvPr>
            <p:ph type="ctrTitle"/>
          </p:nvPr>
        </p:nvSpPr>
        <p:spPr>
          <a:xfrm>
            <a:off x="1129950" y="1991850"/>
            <a:ext cx="68841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Financial </a:t>
            </a:r>
            <a:r>
              <a:rPr lang="en"/>
              <a:t>Situation</a:t>
            </a:r>
            <a:r>
              <a:rPr lang="en"/>
              <a:t> #1</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4"/>
          <p:cNvSpPr txBox="1"/>
          <p:nvPr>
            <p:ph type="ctrTitle"/>
          </p:nvPr>
        </p:nvSpPr>
        <p:spPr>
          <a:xfrm>
            <a:off x="235800" y="1991850"/>
            <a:ext cx="86511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Sara recently graduated with a degree in marketing. She started a job that pays her $48,000 per year. Her monthly net income is $2,800. She’s moving into her own one-bedroom apartment in the city. She doesn’t own a car, but she has subway expenses. She also adopted a dog, so she now has to pay for dog food and vet bills. </a:t>
            </a:r>
            <a:endParaRPr sz="2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45"/>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327" name="Google Shape;327;p45"/>
          <p:cNvPicPr preferRelativeResize="0"/>
          <p:nvPr/>
        </p:nvPicPr>
        <p:blipFill>
          <a:blip r:embed="rId4">
            <a:alphaModFix/>
          </a:blip>
          <a:stretch>
            <a:fillRect/>
          </a:stretch>
        </p:blipFill>
        <p:spPr>
          <a:xfrm>
            <a:off x="1143000" y="0"/>
            <a:ext cx="6857999" cy="51434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6"/>
          <p:cNvSpPr txBox="1"/>
          <p:nvPr>
            <p:ph type="ctrTitle"/>
          </p:nvPr>
        </p:nvSpPr>
        <p:spPr>
          <a:xfrm>
            <a:off x="1129950" y="1991850"/>
            <a:ext cx="68841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Financial Situation #2</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7"/>
          <p:cNvSpPr txBox="1"/>
          <p:nvPr>
            <p:ph type="ctrTitle"/>
          </p:nvPr>
        </p:nvSpPr>
        <p:spPr>
          <a:xfrm>
            <a:off x="1129950" y="2360300"/>
            <a:ext cx="68841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Derek and his wife Diana have two children under 4 years of age. Derek works as a school administrator and earns $70,000 per year. Diana is an hospitality coordinator for a world-wide hotel and earns a yearly salary of $46,200.  They are concerned about the cost of childcare. </a:t>
            </a:r>
            <a:endParaRPr sz="2000"/>
          </a:p>
          <a:p>
            <a:pPr indent="0" lvl="0" marL="0" rtl="0" algn="ctr">
              <a:spcBef>
                <a:spcPts val="0"/>
              </a:spcBef>
              <a:spcAft>
                <a:spcPts val="0"/>
              </a:spcAft>
              <a:buNone/>
            </a:pPr>
            <a:r>
              <a:t/>
            </a:r>
            <a:endParaRPr sz="2000"/>
          </a:p>
          <a:p>
            <a:pPr indent="0" lvl="0" marL="0" rtl="0" algn="ctr">
              <a:spcBef>
                <a:spcPts val="0"/>
              </a:spcBef>
              <a:spcAft>
                <a:spcPts val="0"/>
              </a:spcAft>
              <a:buNone/>
            </a:pPr>
            <a:r>
              <a:t/>
            </a:r>
            <a:endParaRPr sz="20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p48"/>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343" name="Google Shape;343;p48"/>
          <p:cNvPicPr preferRelativeResize="0"/>
          <p:nvPr/>
        </p:nvPicPr>
        <p:blipFill>
          <a:blip r:embed="rId4">
            <a:alphaModFix/>
          </a:blip>
          <a:stretch>
            <a:fillRect/>
          </a:stretch>
        </p:blipFill>
        <p:spPr>
          <a:xfrm>
            <a:off x="1143000" y="0"/>
            <a:ext cx="6857999" cy="514349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9"/>
          <p:cNvSpPr txBox="1"/>
          <p:nvPr>
            <p:ph type="ctrTitle"/>
          </p:nvPr>
        </p:nvSpPr>
        <p:spPr>
          <a:xfrm>
            <a:off x="1129950" y="1991850"/>
            <a:ext cx="68841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Financial Situation #3</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0"/>
          <p:cNvSpPr txBox="1"/>
          <p:nvPr>
            <p:ph type="ctrTitle"/>
          </p:nvPr>
        </p:nvSpPr>
        <p:spPr>
          <a:xfrm>
            <a:off x="957950" y="1991850"/>
            <a:ext cx="73101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Ellie loves to travel but can’t seem to find the money to do so.  She notices that she spends a ton of her time dining out, visiting friends, and going to Broadway shows.  She’s nervous to look at her credit card balance since she usually just pays the minimum and has a high limit.</a:t>
            </a:r>
            <a:endParaRPr sz="20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p51"/>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359" name="Google Shape;359;p51"/>
          <p:cNvPicPr preferRelativeResize="0"/>
          <p:nvPr/>
        </p:nvPicPr>
        <p:blipFill>
          <a:blip r:embed="rId4">
            <a:alphaModFix/>
          </a:blip>
          <a:stretch>
            <a:fillRect/>
          </a:stretch>
        </p:blipFill>
        <p:spPr>
          <a:xfrm>
            <a:off x="1143000" y="0"/>
            <a:ext cx="6857999" cy="5143499"/>
          </a:xfrm>
          <a:prstGeom prst="rect">
            <a:avLst/>
          </a:prstGeom>
          <a:noFill/>
          <a:ln>
            <a:noFill/>
          </a:ln>
        </p:spPr>
      </p:pic>
      <p:pic>
        <p:nvPicPr>
          <p:cNvPr id="360" name="Google Shape;360;p51"/>
          <p:cNvPicPr preferRelativeResize="0"/>
          <p:nvPr/>
        </p:nvPicPr>
        <p:blipFill>
          <a:blip r:embed="rId5">
            <a:alphaModFix/>
          </a:blip>
          <a:stretch>
            <a:fillRect/>
          </a:stretch>
        </p:blipFill>
        <p:spPr>
          <a:xfrm>
            <a:off x="1143000" y="0"/>
            <a:ext cx="6857999" cy="5143499"/>
          </a:xfrm>
          <a:prstGeom prst="rect">
            <a:avLst/>
          </a:prstGeom>
          <a:noFill/>
          <a:ln>
            <a:noFill/>
          </a:ln>
        </p:spPr>
      </p:pic>
      <p:pic>
        <p:nvPicPr>
          <p:cNvPr id="361" name="Google Shape;361;p51"/>
          <p:cNvPicPr preferRelativeResize="0"/>
          <p:nvPr/>
        </p:nvPicPr>
        <p:blipFill>
          <a:blip r:embed="rId6">
            <a:alphaModFix/>
          </a:blip>
          <a:stretch>
            <a:fillRect/>
          </a:stretch>
        </p:blipFill>
        <p:spPr>
          <a:xfrm>
            <a:off x="1143000" y="0"/>
            <a:ext cx="6857999"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6"/>
          <p:cNvSpPr txBox="1"/>
          <p:nvPr/>
        </p:nvSpPr>
        <p:spPr>
          <a:xfrm>
            <a:off x="0" y="0"/>
            <a:ext cx="12600" cy="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
              <a:solidFill>
                <a:srgbClr val="FFFFFF"/>
              </a:solidFill>
              <a:latin typeface="Karla"/>
              <a:ea typeface="Karla"/>
              <a:cs typeface="Karla"/>
              <a:sym typeface="Karla"/>
            </a:endParaRPr>
          </a:p>
        </p:txBody>
      </p:sp>
      <p:sp>
        <p:nvSpPr>
          <p:cNvPr id="132" name="Google Shape;132;p16"/>
          <p:cNvSpPr txBox="1"/>
          <p:nvPr>
            <p:ph idx="1" type="body"/>
          </p:nvPr>
        </p:nvSpPr>
        <p:spPr>
          <a:xfrm>
            <a:off x="886650" y="1324383"/>
            <a:ext cx="7370700" cy="3327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Teachers will be able to:</a:t>
            </a:r>
            <a:endParaRPr/>
          </a:p>
          <a:p>
            <a:pPr indent="-381000" lvl="0" marL="457200" rtl="0" algn="l">
              <a:spcBef>
                <a:spcPts val="600"/>
              </a:spcBef>
              <a:spcAft>
                <a:spcPts val="0"/>
              </a:spcAft>
              <a:buSzPts val="2400"/>
              <a:buChar char="◆"/>
            </a:pPr>
            <a:r>
              <a:rPr lang="en"/>
              <a:t>Describe why it is important for women to be empowered to make their own financial decisions.</a:t>
            </a:r>
            <a:endParaRPr/>
          </a:p>
          <a:p>
            <a:pPr indent="-381000" lvl="0" marL="457200" rtl="0" algn="l">
              <a:spcBef>
                <a:spcPts val="0"/>
              </a:spcBef>
              <a:spcAft>
                <a:spcPts val="0"/>
              </a:spcAft>
              <a:buSzPts val="2400"/>
              <a:buChar char="◆"/>
            </a:pPr>
            <a:r>
              <a:rPr lang="en"/>
              <a:t>Explain the steps necessary to gain the knowledge and confidence for women to make financial decisions.</a:t>
            </a:r>
            <a:endParaRPr/>
          </a:p>
          <a:p>
            <a:pPr indent="0" lvl="0" marL="457200" rtl="0" algn="l">
              <a:spcBef>
                <a:spcPts val="600"/>
              </a:spcBef>
              <a:spcAft>
                <a:spcPts val="0"/>
              </a:spcAft>
              <a:buNone/>
            </a:pPr>
            <a:r>
              <a:t/>
            </a:r>
            <a:endParaRPr/>
          </a:p>
        </p:txBody>
      </p:sp>
      <p:sp>
        <p:nvSpPr>
          <p:cNvPr id="133" name="Google Shape;133;p16"/>
          <p:cNvSpPr txBox="1"/>
          <p:nvPr>
            <p:ph type="title"/>
          </p:nvPr>
        </p:nvSpPr>
        <p:spPr>
          <a:xfrm>
            <a:off x="886650" y="409125"/>
            <a:ext cx="73707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Objectives</a:t>
            </a:r>
            <a:endParaRPr/>
          </a:p>
        </p:txBody>
      </p:sp>
      <p:sp>
        <p:nvSpPr>
          <p:cNvPr id="134" name="Google Shape;134;p16"/>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2"/>
          <p:cNvSpPr txBox="1"/>
          <p:nvPr>
            <p:ph type="ctrTitle"/>
          </p:nvPr>
        </p:nvSpPr>
        <p:spPr>
          <a:xfrm>
            <a:off x="1129950" y="1991850"/>
            <a:ext cx="68841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Financial Situation #4</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3"/>
          <p:cNvSpPr txBox="1"/>
          <p:nvPr>
            <p:ph type="ctrTitle"/>
          </p:nvPr>
        </p:nvSpPr>
        <p:spPr>
          <a:xfrm>
            <a:off x="191600" y="1991850"/>
            <a:ext cx="87543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700"/>
              <a:t>Kenza was born and raised in a small town. She loves animals and got a full-time job as a vet tech after she graduated from high school. The vet gave her on-the-job training. Kenza wants to leave home and get an apartment with a friend. She realizes having a roommate to share the costs of living will help keep her expenses low. Her annual income will be just under $25,000. Kenza’s monthly net income is $1,458. There is a bus that runs between her job and the apartment she wants to rent. She and her friend go out every weekend and have fun.  </a:t>
            </a:r>
            <a:endParaRPr sz="1700"/>
          </a:p>
          <a:p>
            <a:pPr indent="0" lvl="0" marL="0" rtl="0" algn="ctr">
              <a:spcBef>
                <a:spcPts val="0"/>
              </a:spcBef>
              <a:spcAft>
                <a:spcPts val="0"/>
              </a:spcAft>
              <a:buNone/>
            </a:pPr>
            <a:r>
              <a:t/>
            </a:r>
            <a:endParaRPr sz="17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id="376" name="Google Shape;376;p54"/>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377" name="Google Shape;377;p54"/>
          <p:cNvPicPr preferRelativeResize="0"/>
          <p:nvPr/>
        </p:nvPicPr>
        <p:blipFill>
          <a:blip r:embed="rId4">
            <a:alphaModFix/>
          </a:blip>
          <a:stretch>
            <a:fillRect/>
          </a:stretch>
        </p:blipFill>
        <p:spPr>
          <a:xfrm>
            <a:off x="1143000" y="0"/>
            <a:ext cx="6857999" cy="514349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5"/>
          <p:cNvSpPr txBox="1"/>
          <p:nvPr/>
        </p:nvSpPr>
        <p:spPr>
          <a:xfrm>
            <a:off x="0" y="0"/>
            <a:ext cx="12600" cy="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
              <a:solidFill>
                <a:srgbClr val="FFFFFF"/>
              </a:solidFill>
              <a:latin typeface="Karla"/>
              <a:ea typeface="Karla"/>
              <a:cs typeface="Karla"/>
              <a:sym typeface="Karla"/>
            </a:endParaRPr>
          </a:p>
        </p:txBody>
      </p:sp>
      <p:sp>
        <p:nvSpPr>
          <p:cNvPr id="383" name="Google Shape;383;p55"/>
          <p:cNvSpPr txBox="1"/>
          <p:nvPr>
            <p:ph type="ctrTitle"/>
          </p:nvPr>
        </p:nvSpPr>
        <p:spPr>
          <a:xfrm>
            <a:off x="422950" y="2120225"/>
            <a:ext cx="82176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can this be used in the classroom?</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6"/>
          <p:cNvSpPr txBox="1"/>
          <p:nvPr>
            <p:ph type="title"/>
          </p:nvPr>
        </p:nvSpPr>
        <p:spPr>
          <a:xfrm>
            <a:off x="886650" y="409125"/>
            <a:ext cx="7370700" cy="85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rPr>
              <a:t>How can this be used in the classroom?</a:t>
            </a:r>
            <a:endParaRPr sz="3000">
              <a:solidFill>
                <a:schemeClr val="lt1"/>
              </a:solidFill>
            </a:endParaRPr>
          </a:p>
          <a:p>
            <a:pPr indent="0" lvl="0" marL="0" rtl="0" algn="l">
              <a:spcBef>
                <a:spcPts val="0"/>
              </a:spcBef>
              <a:spcAft>
                <a:spcPts val="0"/>
              </a:spcAft>
              <a:buNone/>
            </a:pPr>
            <a:r>
              <a:t/>
            </a:r>
            <a:endParaRPr sz="200"/>
          </a:p>
        </p:txBody>
      </p:sp>
      <p:sp>
        <p:nvSpPr>
          <p:cNvPr id="389" name="Google Shape;389;p56"/>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90" name="Google Shape;390;p56"/>
          <p:cNvSpPr txBox="1"/>
          <p:nvPr>
            <p:ph idx="1" type="body"/>
          </p:nvPr>
        </p:nvSpPr>
        <p:spPr>
          <a:xfrm>
            <a:off x="886650" y="1266533"/>
            <a:ext cx="7370700" cy="33273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sz="2000"/>
              <a:t>Manage or Damage</a:t>
            </a:r>
            <a:endParaRPr sz="2000"/>
          </a:p>
          <a:p>
            <a:pPr indent="-355600" lvl="1" marL="914400" rtl="0" algn="l">
              <a:spcBef>
                <a:spcPts val="0"/>
              </a:spcBef>
              <a:spcAft>
                <a:spcPts val="0"/>
              </a:spcAft>
              <a:buSzPts val="2000"/>
              <a:buChar char="◆"/>
            </a:pPr>
            <a:r>
              <a:rPr lang="en" sz="2000" u="sng">
                <a:solidFill>
                  <a:schemeClr val="hlink"/>
                </a:solidFill>
                <a:hlinkClick r:id="rId3"/>
              </a:rPr>
              <a:t>FDIC resource</a:t>
            </a:r>
            <a:r>
              <a:rPr lang="en" sz="2000"/>
              <a:t> called Capacity, Character, Collateral, Capital and then goes into the Manage or Damage activity</a:t>
            </a:r>
            <a:endParaRPr sz="2000"/>
          </a:p>
          <a:p>
            <a:pPr indent="-355600" lvl="1" marL="914400" rtl="0" algn="l">
              <a:spcBef>
                <a:spcPts val="0"/>
              </a:spcBef>
              <a:spcAft>
                <a:spcPts val="0"/>
              </a:spcAft>
              <a:buSzPts val="2000"/>
              <a:buChar char="◆"/>
            </a:pPr>
            <a:r>
              <a:rPr lang="en" sz="2000"/>
              <a:t>Have students create their own scenarios</a:t>
            </a:r>
            <a:endParaRPr sz="2000"/>
          </a:p>
          <a:p>
            <a:pPr indent="-355600" lvl="0" marL="457200" rtl="0" algn="l">
              <a:spcBef>
                <a:spcPts val="0"/>
              </a:spcBef>
              <a:spcAft>
                <a:spcPts val="0"/>
              </a:spcAft>
              <a:buSzPts val="2000"/>
              <a:buChar char="◆"/>
            </a:pPr>
            <a:r>
              <a:rPr lang="en" sz="2000"/>
              <a:t>Dollars &amp; Sense</a:t>
            </a:r>
            <a:endParaRPr sz="2000"/>
          </a:p>
          <a:p>
            <a:pPr indent="-355600" lvl="1" marL="914400" rtl="0" algn="l">
              <a:spcBef>
                <a:spcPts val="0"/>
              </a:spcBef>
              <a:spcAft>
                <a:spcPts val="0"/>
              </a:spcAft>
              <a:buSzPts val="2000"/>
              <a:buChar char="◆"/>
            </a:pPr>
            <a:r>
              <a:rPr lang="en" sz="2000" u="sng">
                <a:solidFill>
                  <a:schemeClr val="hlink"/>
                </a:solidFill>
                <a:hlinkClick r:id="rId4"/>
              </a:rPr>
              <a:t>Federal Reserve Bank of Richmond resource</a:t>
            </a:r>
            <a:endParaRPr sz="2000"/>
          </a:p>
          <a:p>
            <a:pPr indent="-355600" lvl="0" marL="457200" rtl="0" algn="l">
              <a:spcBef>
                <a:spcPts val="0"/>
              </a:spcBef>
              <a:spcAft>
                <a:spcPts val="0"/>
              </a:spcAft>
              <a:buSzPts val="2000"/>
              <a:buChar char="◆"/>
            </a:pPr>
            <a:r>
              <a:rPr lang="en" sz="2000"/>
              <a:t>Have students create their own roadmap! </a:t>
            </a:r>
            <a:endParaRPr sz="20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7"/>
          <p:cNvSpPr txBox="1"/>
          <p:nvPr>
            <p:ph type="title"/>
          </p:nvPr>
        </p:nvSpPr>
        <p:spPr>
          <a:xfrm>
            <a:off x="886650" y="409125"/>
            <a:ext cx="73707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Takeaways</a:t>
            </a:r>
            <a:endParaRPr/>
          </a:p>
        </p:txBody>
      </p:sp>
      <p:sp>
        <p:nvSpPr>
          <p:cNvPr id="396" name="Google Shape;396;p57"/>
          <p:cNvSpPr txBox="1"/>
          <p:nvPr>
            <p:ph idx="1" type="body"/>
          </p:nvPr>
        </p:nvSpPr>
        <p:spPr>
          <a:xfrm>
            <a:off x="886650" y="1266533"/>
            <a:ext cx="7370700" cy="33273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1200"/>
              </a:spcBef>
              <a:spcAft>
                <a:spcPts val="0"/>
              </a:spcAft>
              <a:buSzPts val="2400"/>
              <a:buChar char="◆"/>
            </a:pPr>
            <a:r>
              <a:rPr lang="en"/>
              <a:t>Get Comfortable Being Uncomfortable </a:t>
            </a:r>
            <a:endParaRPr/>
          </a:p>
          <a:p>
            <a:pPr indent="-381000" lvl="0" marL="457200" rtl="0" algn="l">
              <a:lnSpc>
                <a:spcPct val="115000"/>
              </a:lnSpc>
              <a:spcBef>
                <a:spcPts val="0"/>
              </a:spcBef>
              <a:spcAft>
                <a:spcPts val="0"/>
              </a:spcAft>
              <a:buSzPts val="2400"/>
              <a:buChar char="◆"/>
            </a:pPr>
            <a:r>
              <a:rPr lang="en"/>
              <a:t>Demand What You Deserve </a:t>
            </a:r>
            <a:endParaRPr/>
          </a:p>
          <a:p>
            <a:pPr indent="-381000" lvl="0" marL="457200" rtl="0" algn="l">
              <a:lnSpc>
                <a:spcPct val="115000"/>
              </a:lnSpc>
              <a:spcBef>
                <a:spcPts val="0"/>
              </a:spcBef>
              <a:spcAft>
                <a:spcPts val="0"/>
              </a:spcAft>
              <a:buSzPts val="2400"/>
              <a:buChar char="◆"/>
            </a:pPr>
            <a:r>
              <a:rPr lang="en"/>
              <a:t>Stay-up-to-date and in the know</a:t>
            </a:r>
            <a:endParaRPr/>
          </a:p>
          <a:p>
            <a:pPr indent="-381000" lvl="0" marL="457200" rtl="0" algn="l">
              <a:lnSpc>
                <a:spcPct val="115000"/>
              </a:lnSpc>
              <a:spcBef>
                <a:spcPts val="0"/>
              </a:spcBef>
              <a:spcAft>
                <a:spcPts val="0"/>
              </a:spcAft>
              <a:buSzPts val="2400"/>
              <a:buChar char="◆"/>
            </a:pPr>
            <a:r>
              <a:rPr lang="en"/>
              <a:t>Send it on down the line!</a:t>
            </a:r>
            <a:endParaRPr/>
          </a:p>
        </p:txBody>
      </p:sp>
      <p:sp>
        <p:nvSpPr>
          <p:cNvPr id="397" name="Google Shape;397;p57"/>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pic>
        <p:nvPicPr>
          <p:cNvPr id="402" name="Google Shape;402;p58"/>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403" name="Google Shape;403;p58"/>
          <p:cNvPicPr preferRelativeResize="0"/>
          <p:nvPr/>
        </p:nvPicPr>
        <p:blipFill>
          <a:blip r:embed="rId4">
            <a:alphaModFix/>
          </a:blip>
          <a:stretch>
            <a:fillRect/>
          </a:stretch>
        </p:blipFill>
        <p:spPr>
          <a:xfrm>
            <a:off x="1143000" y="0"/>
            <a:ext cx="6857999" cy="5143499"/>
          </a:xfrm>
          <a:prstGeom prst="rect">
            <a:avLst/>
          </a:prstGeom>
          <a:noFill/>
          <a:ln>
            <a:noFill/>
          </a:ln>
        </p:spPr>
      </p:pic>
      <p:pic>
        <p:nvPicPr>
          <p:cNvPr id="404" name="Google Shape;404;p58"/>
          <p:cNvPicPr preferRelativeResize="0"/>
          <p:nvPr/>
        </p:nvPicPr>
        <p:blipFill>
          <a:blip r:embed="rId5">
            <a:alphaModFix/>
          </a:blip>
          <a:stretch>
            <a:fillRect/>
          </a:stretch>
        </p:blipFill>
        <p:spPr>
          <a:xfrm>
            <a:off x="1143000" y="0"/>
            <a:ext cx="6857999" cy="5143499"/>
          </a:xfrm>
          <a:prstGeom prst="rect">
            <a:avLst/>
          </a:prstGeom>
          <a:noFill/>
          <a:ln>
            <a:noFill/>
          </a:ln>
        </p:spPr>
      </p:pic>
      <p:pic>
        <p:nvPicPr>
          <p:cNvPr id="405" name="Google Shape;405;p58"/>
          <p:cNvPicPr preferRelativeResize="0"/>
          <p:nvPr/>
        </p:nvPicPr>
        <p:blipFill>
          <a:blip r:embed="rId6">
            <a:alphaModFix/>
          </a:blip>
          <a:stretch>
            <a:fillRect/>
          </a:stretch>
        </p:blipFill>
        <p:spPr>
          <a:xfrm>
            <a:off x="1143000" y="0"/>
            <a:ext cx="6857999" cy="51435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9"/>
          <p:cNvSpPr txBox="1"/>
          <p:nvPr/>
        </p:nvSpPr>
        <p:spPr>
          <a:xfrm>
            <a:off x="0" y="0"/>
            <a:ext cx="12600" cy="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
              <a:solidFill>
                <a:srgbClr val="FFFFFF"/>
              </a:solidFill>
              <a:latin typeface="Karla"/>
              <a:ea typeface="Karla"/>
              <a:cs typeface="Karla"/>
              <a:sym typeface="Karla"/>
            </a:endParaRPr>
          </a:p>
        </p:txBody>
      </p:sp>
      <p:sp>
        <p:nvSpPr>
          <p:cNvPr id="411" name="Google Shape;411;p59"/>
          <p:cNvSpPr txBox="1"/>
          <p:nvPr>
            <p:ph idx="1" type="body"/>
          </p:nvPr>
        </p:nvSpPr>
        <p:spPr>
          <a:xfrm>
            <a:off x="886650" y="1165608"/>
            <a:ext cx="7370700" cy="3327300"/>
          </a:xfrm>
          <a:prstGeom prst="rect">
            <a:avLst/>
          </a:prstGeom>
        </p:spPr>
        <p:txBody>
          <a:bodyPr anchorCtr="0" anchor="t" bIns="91425" lIns="91425" spcFirstLastPara="1" rIns="91425" wrap="square" tIns="91425">
            <a:noAutofit/>
          </a:bodyPr>
          <a:lstStyle/>
          <a:p>
            <a:pPr indent="-285750" lvl="0" marL="457200" rtl="0" algn="l">
              <a:spcBef>
                <a:spcPts val="600"/>
              </a:spcBef>
              <a:spcAft>
                <a:spcPts val="0"/>
              </a:spcAft>
              <a:buSzPts val="900"/>
              <a:buChar char="◆"/>
            </a:pPr>
            <a:r>
              <a:rPr lang="en" sz="900" u="sng">
                <a:solidFill>
                  <a:schemeClr val="hlink"/>
                </a:solidFill>
                <a:hlinkClick r:id="rId3"/>
              </a:rPr>
              <a:t>https://www.ellevest.com/</a:t>
            </a:r>
            <a:r>
              <a:rPr lang="en" sz="900"/>
              <a:t> </a:t>
            </a:r>
            <a:endParaRPr sz="900"/>
          </a:p>
          <a:p>
            <a:pPr indent="-285750" lvl="0" marL="457200" rtl="0" algn="l">
              <a:spcBef>
                <a:spcPts val="0"/>
              </a:spcBef>
              <a:spcAft>
                <a:spcPts val="0"/>
              </a:spcAft>
              <a:buSzPts val="900"/>
              <a:buChar char="◆"/>
            </a:pPr>
            <a:r>
              <a:rPr lang="en" sz="900" u="sng">
                <a:solidFill>
                  <a:schemeClr val="hlink"/>
                </a:solidFill>
                <a:hlinkClick r:id="rId4"/>
              </a:rPr>
              <a:t>https://usa.visa.com/dam/VCOM/regional/na/us/about-visa/documents/visa-millennial-study-2019.pdf</a:t>
            </a:r>
            <a:endParaRPr sz="900"/>
          </a:p>
          <a:p>
            <a:pPr indent="-285750" lvl="0" marL="457200" rtl="0" algn="l">
              <a:spcBef>
                <a:spcPts val="0"/>
              </a:spcBef>
              <a:spcAft>
                <a:spcPts val="0"/>
              </a:spcAft>
              <a:buSzPts val="900"/>
              <a:buChar char="◆"/>
            </a:pPr>
            <a:r>
              <a:rPr lang="en" sz="900" u="sng">
                <a:solidFill>
                  <a:schemeClr val="hlink"/>
                </a:solidFill>
                <a:hlinkClick r:id="rId5"/>
              </a:rPr>
              <a:t>https://www.zippia.com/teacher-jobs/demographics/</a:t>
            </a:r>
            <a:endParaRPr sz="900"/>
          </a:p>
          <a:p>
            <a:pPr indent="-285750" lvl="0" marL="457200" rtl="0" algn="l">
              <a:spcBef>
                <a:spcPts val="0"/>
              </a:spcBef>
              <a:spcAft>
                <a:spcPts val="0"/>
              </a:spcAft>
              <a:buSzPts val="900"/>
              <a:buChar char="◆"/>
            </a:pPr>
            <a:r>
              <a:rPr lang="en" sz="900" u="sng">
                <a:solidFill>
                  <a:schemeClr val="hlink"/>
                </a:solidFill>
                <a:hlinkClick r:id="rId6"/>
              </a:rPr>
              <a:t>https://www.nytimes.com/2020/10/24/business/millennial-personal-finance.html</a:t>
            </a:r>
            <a:endParaRPr sz="900"/>
          </a:p>
          <a:p>
            <a:pPr indent="-285750" lvl="0" marL="457200" rtl="0" algn="l">
              <a:spcBef>
                <a:spcPts val="0"/>
              </a:spcBef>
              <a:spcAft>
                <a:spcPts val="0"/>
              </a:spcAft>
              <a:buSzPts val="900"/>
              <a:buChar char="◆"/>
            </a:pPr>
            <a:r>
              <a:rPr lang="en" sz="900" u="sng">
                <a:solidFill>
                  <a:schemeClr val="hlink"/>
                </a:solidFill>
                <a:hlinkClick r:id="rId7"/>
              </a:rPr>
              <a:t>https://www.bizjournals.com/bizwomen/news/latest-news/2021/10/millennial-women-investing.html?page=all</a:t>
            </a:r>
            <a:endParaRPr sz="900"/>
          </a:p>
          <a:p>
            <a:pPr indent="-285750" lvl="0" marL="457200" rtl="0" algn="l">
              <a:spcBef>
                <a:spcPts val="0"/>
              </a:spcBef>
              <a:spcAft>
                <a:spcPts val="0"/>
              </a:spcAft>
              <a:buSzPts val="900"/>
              <a:buChar char="◆"/>
            </a:pPr>
            <a:r>
              <a:rPr lang="en" sz="900" u="sng">
                <a:solidFill>
                  <a:schemeClr val="hlink"/>
                </a:solidFill>
                <a:hlinkClick r:id="rId8"/>
              </a:rPr>
              <a:t>https://lifeskillsthatmatter.com/how-much-money-you-need/</a:t>
            </a:r>
            <a:endParaRPr sz="900"/>
          </a:p>
          <a:p>
            <a:pPr indent="-285750" lvl="0" marL="457200" rtl="0" algn="l">
              <a:spcBef>
                <a:spcPts val="0"/>
              </a:spcBef>
              <a:spcAft>
                <a:spcPts val="0"/>
              </a:spcAft>
              <a:buSzPts val="900"/>
              <a:buChar char="◆"/>
            </a:pPr>
            <a:r>
              <a:rPr lang="en" sz="900" u="sng">
                <a:solidFill>
                  <a:schemeClr val="hlink"/>
                </a:solidFill>
                <a:hlinkClick r:id="rId9"/>
              </a:rPr>
              <a:t>https://www.cnbc.com/2022/03/09/women-are-using-great-resignation-to-negotiate-raises-or-quit.html</a:t>
            </a:r>
            <a:endParaRPr sz="900"/>
          </a:p>
          <a:p>
            <a:pPr indent="-285750" lvl="0" marL="457200" rtl="0" algn="l">
              <a:spcBef>
                <a:spcPts val="0"/>
              </a:spcBef>
              <a:spcAft>
                <a:spcPts val="0"/>
              </a:spcAft>
              <a:buSzPts val="900"/>
              <a:buChar char="◆"/>
            </a:pPr>
            <a:r>
              <a:rPr lang="en" sz="900" u="sng">
                <a:solidFill>
                  <a:schemeClr val="hlink"/>
                </a:solidFill>
                <a:hlinkClick r:id="rId10"/>
              </a:rPr>
              <a:t>https://www.fidelity.com/bin-public/060_www_fidelity_com/documents/about-fidelity/FidelityInvestmentsWomen&amp;InvestingStudy2021.pdf</a:t>
            </a:r>
            <a:r>
              <a:rPr lang="en" sz="900"/>
              <a:t> </a:t>
            </a:r>
            <a:endParaRPr sz="900"/>
          </a:p>
          <a:p>
            <a:pPr indent="-285750" lvl="0" marL="457200" rtl="0" algn="l">
              <a:spcBef>
                <a:spcPts val="0"/>
              </a:spcBef>
              <a:spcAft>
                <a:spcPts val="0"/>
              </a:spcAft>
              <a:buSzPts val="900"/>
              <a:buChar char="◆"/>
            </a:pPr>
            <a:r>
              <a:rPr lang="en" sz="900" u="sng">
                <a:solidFill>
                  <a:schemeClr val="hlink"/>
                </a:solidFill>
                <a:hlinkClick r:id="rId11"/>
              </a:rPr>
              <a:t>https://www.fidelity.com/bin-public/060_www_fidelity_com/documents/about-fidelity/FidelityInvestmentsWomen&amp;InvestingStudy2021.pdf</a:t>
            </a:r>
            <a:endParaRPr sz="900"/>
          </a:p>
          <a:p>
            <a:pPr indent="-285750" lvl="0" marL="457200" rtl="0" algn="l">
              <a:spcBef>
                <a:spcPts val="0"/>
              </a:spcBef>
              <a:spcAft>
                <a:spcPts val="0"/>
              </a:spcAft>
              <a:buSzPts val="900"/>
              <a:buChar char="◆"/>
            </a:pPr>
            <a:r>
              <a:rPr lang="en" sz="900" u="sng">
                <a:solidFill>
                  <a:schemeClr val="hlink"/>
                </a:solidFill>
                <a:hlinkClick r:id="rId12"/>
              </a:rPr>
              <a:t>https://www.businessinsider.com/gender-wage-pay-gap-charts-2017-3#the-gender-wage-gap-varies-widely-depending-on-the-state-1</a:t>
            </a:r>
            <a:endParaRPr sz="900"/>
          </a:p>
          <a:p>
            <a:pPr indent="-285750" lvl="0" marL="457200" rtl="0" algn="l">
              <a:spcBef>
                <a:spcPts val="0"/>
              </a:spcBef>
              <a:spcAft>
                <a:spcPts val="0"/>
              </a:spcAft>
              <a:buSzPts val="900"/>
              <a:buChar char="◆"/>
            </a:pPr>
            <a:r>
              <a:rPr lang="en" sz="900" u="sng">
                <a:solidFill>
                  <a:schemeClr val="hlink"/>
                </a:solidFill>
                <a:hlinkClick r:id="rId13"/>
              </a:rPr>
              <a:t>https://herfirst100k.com/</a:t>
            </a:r>
            <a:endParaRPr sz="900"/>
          </a:p>
          <a:p>
            <a:pPr indent="-285750" lvl="0" marL="457200" rtl="0" algn="l">
              <a:spcBef>
                <a:spcPts val="0"/>
              </a:spcBef>
              <a:spcAft>
                <a:spcPts val="0"/>
              </a:spcAft>
              <a:buSzPts val="900"/>
              <a:buChar char="◆"/>
            </a:pPr>
            <a:r>
              <a:rPr lang="en" sz="900" u="sng">
                <a:solidFill>
                  <a:schemeClr val="hlink"/>
                </a:solidFill>
                <a:hlinkClick r:id="rId14"/>
              </a:rPr>
              <a:t>https://herfirst100k.com/free-resources</a:t>
            </a:r>
            <a:endParaRPr sz="900"/>
          </a:p>
          <a:p>
            <a:pPr indent="-285750" lvl="0" marL="457200" rtl="0" algn="l">
              <a:spcBef>
                <a:spcPts val="0"/>
              </a:spcBef>
              <a:spcAft>
                <a:spcPts val="0"/>
              </a:spcAft>
              <a:buSzPts val="900"/>
              <a:buChar char="◆"/>
            </a:pPr>
            <a:r>
              <a:rPr lang="en" sz="900" u="sng">
                <a:solidFill>
                  <a:schemeClr val="hlink"/>
                </a:solidFill>
                <a:hlinkClick r:id="rId15"/>
              </a:rPr>
              <a:t>https://www.forbes.com/advisor/retirement/plan-for-long-retirement/#:~:text=What's%20Your%20Life%20Expectancy%3F,life%20expectancy%20is%2084%20years</a:t>
            </a:r>
            <a:r>
              <a:rPr lang="en" sz="900"/>
              <a:t>.</a:t>
            </a:r>
            <a:endParaRPr sz="900"/>
          </a:p>
          <a:p>
            <a:pPr indent="-285750" lvl="0" marL="457200" rtl="0" algn="l">
              <a:spcBef>
                <a:spcPts val="0"/>
              </a:spcBef>
              <a:spcAft>
                <a:spcPts val="0"/>
              </a:spcAft>
              <a:buSzPts val="900"/>
              <a:buChar char="◆"/>
            </a:pPr>
            <a:r>
              <a:rPr lang="en" sz="900" u="sng">
                <a:solidFill>
                  <a:schemeClr val="hlink"/>
                </a:solidFill>
                <a:hlinkClick r:id="rId16"/>
              </a:rPr>
              <a:t>https://hermoney.com/earn/careers/how-to-negotiate-a-raise-for-women-the-new-rules-for-2022/</a:t>
            </a:r>
            <a:endParaRPr sz="900"/>
          </a:p>
          <a:p>
            <a:pPr indent="-285750" lvl="0" marL="457200" rtl="0" algn="l">
              <a:spcBef>
                <a:spcPts val="0"/>
              </a:spcBef>
              <a:spcAft>
                <a:spcPts val="0"/>
              </a:spcAft>
              <a:buSzPts val="900"/>
              <a:buChar char="◆"/>
            </a:pPr>
            <a:r>
              <a:rPr lang="en" sz="900" u="sng">
                <a:solidFill>
                  <a:schemeClr val="hlink"/>
                </a:solidFill>
                <a:hlinkClick r:id="rId17"/>
              </a:rPr>
              <a:t>https://www.gobankingrates.com/banking/savings-account/40-percent-women-have-less-than-100-in-savings-accounts-new-survey-finds/</a:t>
            </a:r>
            <a:endParaRPr sz="900"/>
          </a:p>
          <a:p>
            <a:pPr indent="-285750" lvl="0" marL="457200" rtl="0" algn="l">
              <a:spcBef>
                <a:spcPts val="0"/>
              </a:spcBef>
              <a:spcAft>
                <a:spcPts val="0"/>
              </a:spcAft>
              <a:buSzPts val="900"/>
              <a:buChar char="◆"/>
            </a:pPr>
            <a:r>
              <a:rPr lang="en" sz="900" u="sng">
                <a:solidFill>
                  <a:schemeClr val="hlink"/>
                </a:solidFill>
                <a:hlinkClick r:id="rId18"/>
              </a:rPr>
              <a:t>https://www.valuepenguin.com/insurance-costs-gender-gap-study</a:t>
            </a:r>
            <a:endParaRPr sz="900"/>
          </a:p>
          <a:p>
            <a:pPr indent="-285750" lvl="0" marL="457200" rtl="0" algn="l">
              <a:spcBef>
                <a:spcPts val="0"/>
              </a:spcBef>
              <a:spcAft>
                <a:spcPts val="0"/>
              </a:spcAft>
              <a:buSzPts val="900"/>
              <a:buChar char="◆"/>
            </a:pPr>
            <a:r>
              <a:rPr lang="en" sz="900" u="sng">
                <a:solidFill>
                  <a:schemeClr val="hlink"/>
                </a:solidFill>
                <a:hlinkClick r:id="rId19"/>
              </a:rPr>
              <a:t>https://www.visualcapitalist.com/a-breakdown-of-americans-monthly-credit-card-spending/</a:t>
            </a:r>
            <a:endParaRPr sz="900"/>
          </a:p>
          <a:p>
            <a:pPr indent="-285750" lvl="0" marL="457200" rtl="0" algn="l">
              <a:spcBef>
                <a:spcPts val="0"/>
              </a:spcBef>
              <a:spcAft>
                <a:spcPts val="0"/>
              </a:spcAft>
              <a:buSzPts val="900"/>
              <a:buChar char="◆"/>
            </a:pPr>
            <a:r>
              <a:rPr lang="en" sz="900" u="sng">
                <a:solidFill>
                  <a:schemeClr val="hlink"/>
                </a:solidFill>
                <a:hlinkClick r:id="rId20"/>
              </a:rPr>
              <a:t>https://files.consumerfinance.gov/f/documents/cfpb_building_block_activities_budget-scenarios_handout.pdf</a:t>
            </a:r>
            <a:endParaRPr sz="900"/>
          </a:p>
          <a:p>
            <a:pPr indent="-285750" lvl="0" marL="457200" rtl="0" algn="l">
              <a:spcBef>
                <a:spcPts val="0"/>
              </a:spcBef>
              <a:spcAft>
                <a:spcPts val="0"/>
              </a:spcAft>
              <a:buSzPts val="900"/>
              <a:buChar char="◆"/>
            </a:pPr>
            <a:r>
              <a:rPr lang="en" sz="900" u="sng">
                <a:solidFill>
                  <a:schemeClr val="hlink"/>
                </a:solidFill>
                <a:hlinkClick r:id="rId21"/>
              </a:rPr>
              <a:t>https://preen.ph/42384/people-think-women-cant-handle-mother-career-woman</a:t>
            </a:r>
            <a:endParaRPr sz="900"/>
          </a:p>
          <a:p>
            <a:pPr indent="-285750" lvl="0" marL="457200" rtl="0" algn="l">
              <a:spcBef>
                <a:spcPts val="0"/>
              </a:spcBef>
              <a:spcAft>
                <a:spcPts val="0"/>
              </a:spcAft>
              <a:buSzPts val="900"/>
              <a:buChar char="◆"/>
            </a:pPr>
            <a:r>
              <a:rPr lang="en" sz="900" u="sng">
                <a:solidFill>
                  <a:schemeClr val="hlink"/>
                </a:solidFill>
                <a:hlinkClick r:id="rId22"/>
              </a:rPr>
              <a:t>https://www.economist.com/finance-and-economics/2018/03/08/investment-by-women-and-in-them-is-growing</a:t>
            </a:r>
            <a:endParaRPr sz="900"/>
          </a:p>
          <a:p>
            <a:pPr indent="0" lvl="0" marL="0" rtl="0" algn="l">
              <a:spcBef>
                <a:spcPts val="600"/>
              </a:spcBef>
              <a:spcAft>
                <a:spcPts val="0"/>
              </a:spcAft>
              <a:buNone/>
            </a:pPr>
            <a:r>
              <a:t/>
            </a:r>
            <a:endParaRPr sz="900"/>
          </a:p>
          <a:p>
            <a:pPr indent="0" lvl="0" marL="0" rtl="0" algn="l">
              <a:spcBef>
                <a:spcPts val="600"/>
              </a:spcBef>
              <a:spcAft>
                <a:spcPts val="0"/>
              </a:spcAft>
              <a:buNone/>
            </a:pPr>
            <a:r>
              <a:t/>
            </a:r>
            <a:endParaRPr sz="900"/>
          </a:p>
        </p:txBody>
      </p:sp>
      <p:sp>
        <p:nvSpPr>
          <p:cNvPr id="412" name="Google Shape;412;p59"/>
          <p:cNvSpPr txBox="1"/>
          <p:nvPr>
            <p:ph type="title"/>
          </p:nvPr>
        </p:nvSpPr>
        <p:spPr>
          <a:xfrm>
            <a:off x="886650" y="409125"/>
            <a:ext cx="7370700" cy="56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 to Help!</a:t>
            </a:r>
            <a:endParaRPr/>
          </a:p>
        </p:txBody>
      </p:sp>
      <p:sp>
        <p:nvSpPr>
          <p:cNvPr id="413" name="Google Shape;413;p59"/>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60"/>
          <p:cNvSpPr txBox="1"/>
          <p:nvPr/>
        </p:nvSpPr>
        <p:spPr>
          <a:xfrm>
            <a:off x="0" y="0"/>
            <a:ext cx="12600" cy="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
              <a:solidFill>
                <a:srgbClr val="FFFFFF"/>
              </a:solidFill>
              <a:latin typeface="Karla"/>
              <a:ea typeface="Karla"/>
              <a:cs typeface="Karla"/>
              <a:sym typeface="Karla"/>
            </a:endParaRPr>
          </a:p>
        </p:txBody>
      </p:sp>
      <p:sp>
        <p:nvSpPr>
          <p:cNvPr id="419" name="Google Shape;419;p60"/>
          <p:cNvSpPr txBox="1"/>
          <p:nvPr>
            <p:ph type="ctrTitle"/>
          </p:nvPr>
        </p:nvSpPr>
        <p:spPr>
          <a:xfrm>
            <a:off x="142075" y="1991850"/>
            <a:ext cx="57060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Closing and Questions</a:t>
            </a:r>
            <a:endParaRPr/>
          </a:p>
        </p:txBody>
      </p:sp>
      <p:pic>
        <p:nvPicPr>
          <p:cNvPr id="420" name="Google Shape;420;p60">
            <a:hlinkClick r:id="rId3"/>
          </p:cNvPr>
          <p:cNvPicPr preferRelativeResize="0"/>
          <p:nvPr/>
        </p:nvPicPr>
        <p:blipFill>
          <a:blip r:embed="rId4">
            <a:alphaModFix/>
          </a:blip>
          <a:stretch>
            <a:fillRect/>
          </a:stretch>
        </p:blipFill>
        <p:spPr>
          <a:xfrm>
            <a:off x="5738025" y="1816650"/>
            <a:ext cx="2999200" cy="1687050"/>
          </a:xfrm>
          <a:prstGeom prst="rect">
            <a:avLst/>
          </a:prstGeom>
          <a:noFill/>
          <a:ln cap="flat" cmpd="sng" w="114300">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7"/>
          <p:cNvSpPr txBox="1"/>
          <p:nvPr/>
        </p:nvSpPr>
        <p:spPr>
          <a:xfrm>
            <a:off x="0" y="0"/>
            <a:ext cx="12600" cy="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
              <a:solidFill>
                <a:srgbClr val="FFFFFF"/>
              </a:solidFill>
              <a:latin typeface="Karla"/>
              <a:ea typeface="Karla"/>
              <a:cs typeface="Karla"/>
              <a:sym typeface="Karla"/>
            </a:endParaRPr>
          </a:p>
        </p:txBody>
      </p:sp>
      <p:sp>
        <p:nvSpPr>
          <p:cNvPr id="140" name="Google Shape;140;p17"/>
          <p:cNvSpPr txBox="1"/>
          <p:nvPr>
            <p:ph idx="1" type="body"/>
          </p:nvPr>
        </p:nvSpPr>
        <p:spPr>
          <a:xfrm>
            <a:off x="886650" y="1598408"/>
            <a:ext cx="7370700" cy="33273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a:t>Personal Financial Education </a:t>
            </a:r>
            <a:endParaRPr/>
          </a:p>
          <a:p>
            <a:pPr indent="-381000" lvl="1" marL="914400" rtl="0" algn="l">
              <a:spcBef>
                <a:spcPts val="0"/>
              </a:spcBef>
              <a:spcAft>
                <a:spcPts val="0"/>
              </a:spcAft>
              <a:buSzPts val="2400"/>
              <a:buChar char="◆"/>
            </a:pPr>
            <a:r>
              <a:rPr lang="en"/>
              <a:t>Standard 2: Spending</a:t>
            </a:r>
            <a:endParaRPr/>
          </a:p>
          <a:p>
            <a:pPr indent="-381000" lvl="0" marL="457200" rtl="0" algn="l">
              <a:spcBef>
                <a:spcPts val="0"/>
              </a:spcBef>
              <a:spcAft>
                <a:spcPts val="0"/>
              </a:spcAft>
              <a:buSzPts val="2400"/>
              <a:buChar char="◆"/>
            </a:pPr>
            <a:r>
              <a:rPr lang="en"/>
              <a:t>Economics </a:t>
            </a:r>
            <a:endParaRPr/>
          </a:p>
          <a:p>
            <a:pPr indent="-381000" lvl="1" marL="914400" rtl="0" algn="l">
              <a:spcBef>
                <a:spcPts val="0"/>
              </a:spcBef>
              <a:spcAft>
                <a:spcPts val="0"/>
              </a:spcAft>
              <a:buSzPts val="2400"/>
              <a:buChar char="◆"/>
            </a:pPr>
            <a:r>
              <a:rPr lang="en"/>
              <a:t>Standard 2: Decision Making</a:t>
            </a:r>
            <a:endParaRPr/>
          </a:p>
          <a:p>
            <a:pPr indent="0" lvl="0" marL="0" rtl="0" algn="l">
              <a:spcBef>
                <a:spcPts val="600"/>
              </a:spcBef>
              <a:spcAft>
                <a:spcPts val="0"/>
              </a:spcAft>
              <a:buNone/>
            </a:pPr>
            <a:r>
              <a:t/>
            </a:r>
            <a:endParaRPr/>
          </a:p>
        </p:txBody>
      </p:sp>
      <p:sp>
        <p:nvSpPr>
          <p:cNvPr id="141" name="Google Shape;141;p17"/>
          <p:cNvSpPr txBox="1"/>
          <p:nvPr>
            <p:ph type="title"/>
          </p:nvPr>
        </p:nvSpPr>
        <p:spPr>
          <a:xfrm>
            <a:off x="886650" y="409125"/>
            <a:ext cx="73707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Standards Covered</a:t>
            </a:r>
            <a:endParaRPr/>
          </a:p>
        </p:txBody>
      </p:sp>
      <p:sp>
        <p:nvSpPr>
          <p:cNvPr id="142" name="Google Shape;142;p17"/>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8"/>
          <p:cNvSpPr txBox="1"/>
          <p:nvPr/>
        </p:nvSpPr>
        <p:spPr>
          <a:xfrm>
            <a:off x="0" y="0"/>
            <a:ext cx="12600" cy="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
              <a:solidFill>
                <a:srgbClr val="FFFFFF"/>
              </a:solidFill>
              <a:latin typeface="Karla"/>
              <a:ea typeface="Karla"/>
              <a:cs typeface="Karla"/>
              <a:sym typeface="Karla"/>
            </a:endParaRPr>
          </a:p>
        </p:txBody>
      </p:sp>
      <p:sp>
        <p:nvSpPr>
          <p:cNvPr id="148" name="Google Shape;148;p18"/>
          <p:cNvSpPr txBox="1"/>
          <p:nvPr>
            <p:ph idx="1" type="body"/>
          </p:nvPr>
        </p:nvSpPr>
        <p:spPr>
          <a:xfrm>
            <a:off x="886650" y="1497903"/>
            <a:ext cx="7370700" cy="21477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Clr>
                <a:schemeClr val="accent5"/>
              </a:buClr>
              <a:buSzPts val="2000"/>
              <a:buChar char="◆"/>
            </a:pPr>
            <a:r>
              <a:rPr lang="en" sz="2000"/>
              <a:t>Statistics</a:t>
            </a:r>
            <a:endParaRPr sz="2000"/>
          </a:p>
          <a:p>
            <a:pPr indent="-355600" lvl="0" marL="457200" rtl="0" algn="l">
              <a:spcBef>
                <a:spcPts val="0"/>
              </a:spcBef>
              <a:spcAft>
                <a:spcPts val="0"/>
              </a:spcAft>
              <a:buClr>
                <a:schemeClr val="accent5"/>
              </a:buClr>
              <a:buSzPts val="2000"/>
              <a:buChar char="◆"/>
            </a:pPr>
            <a:r>
              <a:rPr lang="en" sz="2000"/>
              <a:t>5 “to do’s” of being an informed financial consumer</a:t>
            </a:r>
            <a:endParaRPr sz="2000"/>
          </a:p>
          <a:p>
            <a:pPr indent="-355600" lvl="0" marL="457200" rtl="0" algn="l">
              <a:spcBef>
                <a:spcPts val="0"/>
              </a:spcBef>
              <a:spcAft>
                <a:spcPts val="0"/>
              </a:spcAft>
              <a:buClr>
                <a:schemeClr val="accent5"/>
              </a:buClr>
              <a:buSzPts val="2000"/>
              <a:buChar char="◆"/>
            </a:pPr>
            <a:r>
              <a:rPr lang="en" sz="2000"/>
              <a:t>Self-paced mini activity</a:t>
            </a:r>
            <a:endParaRPr sz="2000"/>
          </a:p>
          <a:p>
            <a:pPr indent="-355600" lvl="0" marL="457200" rtl="0" algn="l">
              <a:spcBef>
                <a:spcPts val="0"/>
              </a:spcBef>
              <a:spcAft>
                <a:spcPts val="0"/>
              </a:spcAft>
              <a:buClr>
                <a:schemeClr val="accent5"/>
              </a:buClr>
              <a:buSzPts val="2000"/>
              <a:buChar char="◆"/>
            </a:pPr>
            <a:r>
              <a:rPr lang="en" sz="2000"/>
              <a:t>How can this can be used in your classroom</a:t>
            </a:r>
            <a:endParaRPr sz="2000"/>
          </a:p>
          <a:p>
            <a:pPr indent="-355600" lvl="0" marL="457200" rtl="0" algn="l">
              <a:spcBef>
                <a:spcPts val="0"/>
              </a:spcBef>
              <a:spcAft>
                <a:spcPts val="0"/>
              </a:spcAft>
              <a:buClr>
                <a:schemeClr val="accent5"/>
              </a:buClr>
              <a:buSzPts val="2000"/>
              <a:buChar char="◆"/>
            </a:pPr>
            <a:r>
              <a:rPr lang="en" sz="2000"/>
              <a:t>Q&amp;A</a:t>
            </a:r>
            <a:endParaRPr sz="2000"/>
          </a:p>
          <a:p>
            <a:pPr indent="0" lvl="0" marL="457200" rtl="0" algn="l">
              <a:spcBef>
                <a:spcPts val="600"/>
              </a:spcBef>
              <a:spcAft>
                <a:spcPts val="0"/>
              </a:spcAft>
              <a:buNone/>
            </a:pPr>
            <a:r>
              <a:t/>
            </a:r>
            <a:endParaRPr sz="2000"/>
          </a:p>
          <a:p>
            <a:pPr indent="0" lvl="0" marL="457200" rtl="0" algn="l">
              <a:spcBef>
                <a:spcPts val="600"/>
              </a:spcBef>
              <a:spcAft>
                <a:spcPts val="0"/>
              </a:spcAft>
              <a:buNone/>
            </a:pPr>
            <a:r>
              <a:t/>
            </a:r>
            <a:endParaRPr sz="2000"/>
          </a:p>
        </p:txBody>
      </p:sp>
      <p:sp>
        <p:nvSpPr>
          <p:cNvPr id="149" name="Google Shape;149;p18"/>
          <p:cNvSpPr txBox="1"/>
          <p:nvPr>
            <p:ph type="title"/>
          </p:nvPr>
        </p:nvSpPr>
        <p:spPr>
          <a:xfrm>
            <a:off x="886650" y="409125"/>
            <a:ext cx="73707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150" name="Google Shape;150;p18"/>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9"/>
          <p:cNvSpPr txBox="1"/>
          <p:nvPr/>
        </p:nvSpPr>
        <p:spPr>
          <a:xfrm>
            <a:off x="0" y="0"/>
            <a:ext cx="12600" cy="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
              <a:solidFill>
                <a:srgbClr val="FFFFFF"/>
              </a:solidFill>
              <a:latin typeface="Karla"/>
              <a:ea typeface="Karla"/>
              <a:cs typeface="Karla"/>
              <a:sym typeface="Karla"/>
            </a:endParaRPr>
          </a:p>
        </p:txBody>
      </p:sp>
      <p:sp>
        <p:nvSpPr>
          <p:cNvPr id="156" name="Google Shape;156;p19"/>
          <p:cNvSpPr txBox="1"/>
          <p:nvPr>
            <p:ph type="ctrTitle"/>
          </p:nvPr>
        </p:nvSpPr>
        <p:spPr>
          <a:xfrm>
            <a:off x="1719025" y="1991825"/>
            <a:ext cx="57060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Statistics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0"/>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162" name="Google Shape;162;p20"/>
          <p:cNvPicPr preferRelativeResize="0"/>
          <p:nvPr/>
        </p:nvPicPr>
        <p:blipFill>
          <a:blip r:embed="rId3">
            <a:alphaModFix/>
          </a:blip>
          <a:stretch>
            <a:fillRect/>
          </a:stretch>
        </p:blipFill>
        <p:spPr>
          <a:xfrm>
            <a:off x="1143000" y="0"/>
            <a:ext cx="6857999"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1"/>
          <p:cNvSpPr txBox="1"/>
          <p:nvPr>
            <p:ph type="title"/>
          </p:nvPr>
        </p:nvSpPr>
        <p:spPr>
          <a:xfrm>
            <a:off x="886650" y="398400"/>
            <a:ext cx="73707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500"/>
              <a:t>Key Statistics</a:t>
            </a:r>
            <a:endParaRPr sz="3500"/>
          </a:p>
        </p:txBody>
      </p:sp>
      <p:sp>
        <p:nvSpPr>
          <p:cNvPr id="168" name="Google Shape;168;p21"/>
          <p:cNvSpPr txBox="1"/>
          <p:nvPr>
            <p:ph idx="2" type="body"/>
          </p:nvPr>
        </p:nvSpPr>
        <p:spPr>
          <a:xfrm>
            <a:off x="738425" y="1255800"/>
            <a:ext cx="8161200" cy="36699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a:t>Just over 2/3 of women now invest outside of retirement, up from 44% in 2018.</a:t>
            </a:r>
            <a:endParaRPr/>
          </a:p>
          <a:p>
            <a:pPr indent="-342900" lvl="0" marL="457200" rtl="0" algn="l">
              <a:spcBef>
                <a:spcPts val="0"/>
              </a:spcBef>
              <a:spcAft>
                <a:spcPts val="0"/>
              </a:spcAft>
              <a:buSzPts val="1800"/>
              <a:buChar char="◆"/>
            </a:pPr>
            <a:r>
              <a:rPr lang="en"/>
              <a:t>Half of women have become more interested in investing during the pandemic.</a:t>
            </a:r>
            <a:endParaRPr/>
          </a:p>
          <a:p>
            <a:pPr indent="-342900" lvl="0" marL="457200" rtl="0" algn="l">
              <a:spcBef>
                <a:spcPts val="0"/>
              </a:spcBef>
              <a:spcAft>
                <a:spcPts val="0"/>
              </a:spcAft>
              <a:buSzPts val="1800"/>
              <a:buChar char="◆"/>
            </a:pPr>
            <a:r>
              <a:rPr lang="en"/>
              <a:t>Fidelity data over the last decade reveals women outperform men by .4% on average. </a:t>
            </a:r>
            <a:endParaRPr/>
          </a:p>
          <a:p>
            <a:pPr indent="-342900" lvl="0" marL="457200" rtl="0" algn="l">
              <a:spcBef>
                <a:spcPts val="0"/>
              </a:spcBef>
              <a:spcAft>
                <a:spcPts val="0"/>
              </a:spcAft>
              <a:buSzPts val="1800"/>
              <a:buChar char="◆"/>
            </a:pPr>
            <a:r>
              <a:rPr lang="en"/>
              <a:t>Nearly 70% of women confidently manage their household budget, but just 19% select investments that align with their goals with the same confidence.</a:t>
            </a:r>
            <a:endParaRPr/>
          </a:p>
          <a:p>
            <a:pPr indent="-342900" lvl="0" marL="457200" rtl="0" algn="l">
              <a:spcBef>
                <a:spcPts val="0"/>
              </a:spcBef>
              <a:spcAft>
                <a:spcPts val="0"/>
              </a:spcAft>
              <a:buSzPts val="1800"/>
              <a:buChar char="◆"/>
            </a:pPr>
            <a:r>
              <a:rPr lang="en"/>
              <a:t>About 2/3 said they’d be more likely to invest if they had clear steps to do so.</a:t>
            </a:r>
            <a:endParaRPr/>
          </a:p>
        </p:txBody>
      </p:sp>
      <p:sp>
        <p:nvSpPr>
          <p:cNvPr id="169" name="Google Shape;169;p21"/>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Escalus template">
  <a:themeElements>
    <a:clrScheme name="Custom 347">
      <a:dk1>
        <a:srgbClr val="004C52"/>
      </a:dk1>
      <a:lt1>
        <a:srgbClr val="FFFFFF"/>
      </a:lt1>
      <a:dk2>
        <a:srgbClr val="788788"/>
      </a:dk2>
      <a:lt2>
        <a:srgbClr val="D7EEEC"/>
      </a:lt2>
      <a:accent1>
        <a:srgbClr val="004C52"/>
      </a:accent1>
      <a:accent2>
        <a:srgbClr val="00AE9D"/>
      </a:accent2>
      <a:accent3>
        <a:srgbClr val="4BD3B0"/>
      </a:accent3>
      <a:accent4>
        <a:srgbClr val="68DD6B"/>
      </a:accent4>
      <a:accent5>
        <a:srgbClr val="ABE33F"/>
      </a:accent5>
      <a:accent6>
        <a:srgbClr val="DBEEA6"/>
      </a:accent6>
      <a:hlink>
        <a:srgbClr val="004C5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