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5143500" cx="9144000"/>
  <p:notesSz cx="6858000" cy="9144000"/>
  <p:embeddedFontLst>
    <p:embeddedFont>
      <p:font typeface="Raleway"/>
      <p:regular r:id="rId39"/>
      <p:bold r:id="rId40"/>
      <p:italic r:id="rId41"/>
      <p:boldItalic r:id="rId42"/>
    </p:embeddedFont>
    <p:embeddedFont>
      <p:font typeface="Karla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bold.fntdata"/><Relationship Id="rId20" Type="http://schemas.openxmlformats.org/officeDocument/2006/relationships/slide" Target="slides/slide16.xml"/><Relationship Id="rId42" Type="http://schemas.openxmlformats.org/officeDocument/2006/relationships/font" Target="fonts/Raleway-boldItalic.fntdata"/><Relationship Id="rId41" Type="http://schemas.openxmlformats.org/officeDocument/2006/relationships/font" Target="fonts/Raleway-italic.fntdata"/><Relationship Id="rId22" Type="http://schemas.openxmlformats.org/officeDocument/2006/relationships/slide" Target="slides/slide18.xml"/><Relationship Id="rId44" Type="http://schemas.openxmlformats.org/officeDocument/2006/relationships/font" Target="fonts/Karla-bold.fntdata"/><Relationship Id="rId21" Type="http://schemas.openxmlformats.org/officeDocument/2006/relationships/slide" Target="slides/slide17.xml"/><Relationship Id="rId43" Type="http://schemas.openxmlformats.org/officeDocument/2006/relationships/font" Target="fonts/Karla-regular.fntdata"/><Relationship Id="rId24" Type="http://schemas.openxmlformats.org/officeDocument/2006/relationships/slide" Target="slides/slide20.xml"/><Relationship Id="rId46" Type="http://schemas.openxmlformats.org/officeDocument/2006/relationships/font" Target="fonts/Karla-boldItalic.fntdata"/><Relationship Id="rId23" Type="http://schemas.openxmlformats.org/officeDocument/2006/relationships/slide" Target="slides/slide19.xml"/><Relationship Id="rId45" Type="http://schemas.openxmlformats.org/officeDocument/2006/relationships/font" Target="fonts/Karla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Raleway-regular.fntdata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SLIDES_API1809125598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SLIDES_API180912559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1db8169689_0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1db816968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34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c88126c5e4_0_7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c88126c5e4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1f32c9dad8_1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1f32c9dad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1eccb7a9f0_0_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1eccb7a9f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1f78bb5a3a_0_4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1f78bb5a3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3400"/>
              </a:spcBef>
              <a:spcAft>
                <a:spcPts val="11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1eccb7a9f0_0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1eccb7a9f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1fbc1632a5_0_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1fbc1632a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3400"/>
              </a:spcBef>
              <a:spcAft>
                <a:spcPts val="11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1fbc1632a5_0_2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1fbc1632a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1eccb7a9f0_0_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1eccb7a9f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c88126c5e4_0_2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c88126c5e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eccb7a9f0_0_2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1eccb7a9f0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1fbc1632a5_0_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1fbc1632a5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1fbc1632a5_0_4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1fbc1632a5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1eccb7a9f0_0_2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1eccb7a9f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1f78bb5a3a_0_6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1f78bb5a3a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1eccb7a9f0_0_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1eccb7a9f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333333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1fbc1632a5_0_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1fbc1632a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SLIDES_API1579022923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SLIDES_API157902292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SLIDES_API198150560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SLIDES_API198150560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SLIDES_API267415482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SLIDES_API26741548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db4497ed8_1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1db4497ed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1eccb7a9f0_0_3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1eccb7a9f0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c88126c5e4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c88126c5e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1f78bb5a3a_1_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1f78bb5a3a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1f78bb5a3a_0_7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1f78bb5a3a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c48634ccd1_0_13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c48634ccd1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88126c5e4_0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c88126c5e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1db4497ed8_1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1db4497ed8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c88126c5e4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c88126c5e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1eccb7a9f0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1eccb7a9f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SLIDES_API1321740657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SLIDES_API132174065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SLIDES_API437078694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SLIDES_API43707869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6025" y="301575"/>
            <a:ext cx="9150050" cy="4496748"/>
          </a:xfrm>
          <a:custGeom>
            <a:rect b="b" l="l" r="r" t="t"/>
            <a:pathLst>
              <a:path extrusionOk="0" h="149344" w="366002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5900" y="759982"/>
            <a:ext cx="9144150" cy="3769800"/>
          </a:xfrm>
          <a:custGeom>
            <a:rect b="b" l="l" r="r" t="t"/>
            <a:pathLst>
              <a:path extrusionOk="0" h="150792" w="365766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0" y="1351100"/>
            <a:ext cx="9156075" cy="2889063"/>
          </a:xfrm>
          <a:custGeom>
            <a:rect b="b" l="l" r="r" t="t"/>
            <a:pathLst>
              <a:path extrusionOk="0" h="106157" w="366243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6AA84F"/>
          </a:solidFill>
          <a:ln>
            <a:noFill/>
          </a:ln>
        </p:spPr>
      </p:sp>
      <p:sp>
        <p:nvSpPr>
          <p:cNvPr id="13" name="Google Shape;13;p2"/>
          <p:cNvSpPr txBox="1"/>
          <p:nvPr>
            <p:ph type="ctrTitle"/>
          </p:nvPr>
        </p:nvSpPr>
        <p:spPr>
          <a:xfrm>
            <a:off x="1719025" y="1991825"/>
            <a:ext cx="5706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125" y="4553625"/>
            <a:ext cx="1380601" cy="58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0" name="Google Shape;100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3" name="Google Shape;103;p1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◆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◆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◇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4" name="Google Shape;10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6025" y="301575"/>
            <a:ext cx="9150050" cy="4496748"/>
          </a:xfrm>
          <a:custGeom>
            <a:rect b="b" l="l" r="r" t="t"/>
            <a:pathLst>
              <a:path extrusionOk="0" h="149344" w="366002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>
            <a:off x="-5900" y="753950"/>
            <a:ext cx="9144150" cy="3769800"/>
          </a:xfrm>
          <a:custGeom>
            <a:rect b="b" l="l" r="r" t="t"/>
            <a:pathLst>
              <a:path extrusionOk="0" h="150792" w="365766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18" name="Google Shape;18;p3"/>
          <p:cNvSpPr/>
          <p:nvPr/>
        </p:nvSpPr>
        <p:spPr>
          <a:xfrm>
            <a:off x="0" y="1351100"/>
            <a:ext cx="9156075" cy="2889063"/>
          </a:xfrm>
          <a:custGeom>
            <a:rect b="b" l="l" r="r" t="t"/>
            <a:pathLst>
              <a:path extrusionOk="0" h="106157" w="366243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6AA84F"/>
          </a:solidFill>
          <a:ln>
            <a:noFill/>
          </a:ln>
        </p:spPr>
      </p:sp>
      <p:sp>
        <p:nvSpPr>
          <p:cNvPr id="19" name="Google Shape;19;p3"/>
          <p:cNvSpPr txBox="1"/>
          <p:nvPr>
            <p:ph type="ctrTitle"/>
          </p:nvPr>
        </p:nvSpPr>
        <p:spPr>
          <a:xfrm>
            <a:off x="1815525" y="2040550"/>
            <a:ext cx="55131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>
            <a:off x="1815375" y="3068650"/>
            <a:ext cx="55131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b="1"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b="1"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b="1"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125" y="4553625"/>
            <a:ext cx="1380601" cy="58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6025" y="301575"/>
            <a:ext cx="9150050" cy="4496748"/>
          </a:xfrm>
          <a:custGeom>
            <a:rect b="b" l="l" r="r" t="t"/>
            <a:pathLst>
              <a:path extrusionOk="0" h="149344" w="366002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25" name="Google Shape;25;p4"/>
          <p:cNvSpPr/>
          <p:nvPr/>
        </p:nvSpPr>
        <p:spPr>
          <a:xfrm>
            <a:off x="0" y="1580113"/>
            <a:ext cx="9144000" cy="3341668"/>
          </a:xfrm>
          <a:custGeom>
            <a:rect b="b" l="l" r="r" t="t"/>
            <a:pathLst>
              <a:path extrusionOk="0" h="110982" w="365760">
                <a:moveTo>
                  <a:pt x="0" y="0"/>
                </a:moveTo>
                <a:lnTo>
                  <a:pt x="0" y="54526"/>
                </a:lnTo>
                <a:lnTo>
                  <a:pt x="317748" y="110982"/>
                </a:lnTo>
                <a:lnTo>
                  <a:pt x="365760" y="84202"/>
                </a:lnTo>
                <a:lnTo>
                  <a:pt x="365760" y="26780"/>
                </a:lnTo>
                <a:close/>
              </a:path>
            </a:pathLst>
          </a:custGeom>
          <a:solidFill>
            <a:srgbClr val="6AA84F"/>
          </a:solidFill>
          <a:ln>
            <a:noFill/>
          </a:ln>
        </p:spPr>
      </p:sp>
      <p:sp>
        <p:nvSpPr>
          <p:cNvPr id="26" name="Google Shape;26;p4"/>
          <p:cNvSpPr/>
          <p:nvPr/>
        </p:nvSpPr>
        <p:spPr>
          <a:xfrm>
            <a:off x="-5900" y="410541"/>
            <a:ext cx="9144152" cy="4453148"/>
          </a:xfrm>
          <a:custGeom>
            <a:rect b="b" l="l" r="r" t="t"/>
            <a:pathLst>
              <a:path extrusionOk="0" h="147896" w="365036">
                <a:moveTo>
                  <a:pt x="365036" y="21714"/>
                </a:moveTo>
                <a:lnTo>
                  <a:pt x="87097" y="0"/>
                </a:lnTo>
                <a:lnTo>
                  <a:pt x="0" y="57421"/>
                </a:lnTo>
                <a:lnTo>
                  <a:pt x="0" y="117255"/>
                </a:lnTo>
                <a:lnTo>
                  <a:pt x="241266" y="147896"/>
                </a:lnTo>
                <a:lnTo>
                  <a:pt x="365036" y="112913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1833775" y="2314200"/>
            <a:ext cx="54765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◆"/>
              <a:defRPr b="1" i="1">
                <a:solidFill>
                  <a:srgbClr val="FFFFFF"/>
                </a:solidFill>
              </a:defRPr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◆"/>
              <a:defRPr b="1" i="1">
                <a:solidFill>
                  <a:srgbClr val="FFFFFF"/>
                </a:solidFill>
              </a:defRPr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◇"/>
              <a:defRPr b="1" i="1">
                <a:solidFill>
                  <a:srgbClr val="FFFFFF"/>
                </a:solidFill>
              </a:defRPr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b="1" i="1">
                <a:solidFill>
                  <a:srgbClr val="FFFFFF"/>
                </a:solidFill>
              </a:defRPr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b="1" i="1">
                <a:solidFill>
                  <a:srgbClr val="FFFFFF"/>
                </a:solidFill>
              </a:defRPr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b="1" i="1">
                <a:solidFill>
                  <a:srgbClr val="FFFFFF"/>
                </a:solidFill>
              </a:defRPr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b="1" i="1">
                <a:solidFill>
                  <a:srgbClr val="FFFFFF"/>
                </a:solidFill>
              </a:defRPr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b="1" i="1">
                <a:solidFill>
                  <a:srgbClr val="FFFFFF"/>
                </a:solidFill>
              </a:defRPr>
            </a:lvl8pPr>
            <a:lvl9pPr indent="-381000" lvl="8" marL="41148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b="1" i="1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" name="Google Shape;28;p4"/>
          <p:cNvSpPr txBox="1"/>
          <p:nvPr/>
        </p:nvSpPr>
        <p:spPr>
          <a:xfrm>
            <a:off x="3593400" y="10861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b="1" sz="6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4179900" y="1041875"/>
            <a:ext cx="784200" cy="784200"/>
          </a:xfrm>
          <a:prstGeom prst="diamond">
            <a:avLst/>
          </a:prstGeom>
          <a:noFill/>
          <a:ln cap="flat" cmpd="sng" w="2857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125" y="4553625"/>
            <a:ext cx="1380601" cy="58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 rot="-10561025">
            <a:off x="709235" y="-302536"/>
            <a:ext cx="8681367" cy="1601373"/>
          </a:xfrm>
          <a:prstGeom prst="triangle">
            <a:avLst>
              <a:gd fmla="val 16729" name="adj"/>
            </a:avLst>
          </a:prstGeom>
          <a:solidFill>
            <a:srgbClr val="00AE9D">
              <a:alpha val="26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5"/>
          <p:cNvSpPr/>
          <p:nvPr/>
        </p:nvSpPr>
        <p:spPr>
          <a:xfrm rot="10444018">
            <a:off x="-567262" y="236114"/>
            <a:ext cx="8442825" cy="1430864"/>
          </a:xfrm>
          <a:prstGeom prst="triangle">
            <a:avLst>
              <a:gd fmla="val 28902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-120600" y="-1008850"/>
            <a:ext cx="7370700" cy="2100600"/>
          </a:xfrm>
          <a:prstGeom prst="rtTriangle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5"/>
          <p:cNvSpPr/>
          <p:nvPr/>
        </p:nvSpPr>
        <p:spPr>
          <a:xfrm flipH="1">
            <a:off x="5560600" y="4031525"/>
            <a:ext cx="3601500" cy="1131600"/>
          </a:xfrm>
          <a:prstGeom prst="rtTriangle">
            <a:avLst/>
          </a:prstGeom>
          <a:solidFill>
            <a:srgbClr val="00AE9D">
              <a:alpha val="26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5"/>
          <p:cNvSpPr/>
          <p:nvPr/>
        </p:nvSpPr>
        <p:spPr>
          <a:xfrm flipH="1" rot="-839">
            <a:off x="3654934" y="4620385"/>
            <a:ext cx="4916400" cy="456300"/>
          </a:xfrm>
          <a:prstGeom prst="triangle">
            <a:avLst>
              <a:gd fmla="val 21819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5"/>
          <p:cNvSpPr txBox="1"/>
          <p:nvPr>
            <p:ph idx="1" type="body"/>
          </p:nvPr>
        </p:nvSpPr>
        <p:spPr>
          <a:xfrm>
            <a:off x="886650" y="1598408"/>
            <a:ext cx="7370700" cy="33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◆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◆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◇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400"/>
              <a:buChar char="●"/>
              <a:defRPr>
                <a:solidFill>
                  <a:srgbClr val="1155CC"/>
                </a:solidFill>
              </a:defRPr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400"/>
              <a:buChar char="○"/>
              <a:defRPr>
                <a:solidFill>
                  <a:srgbClr val="1155CC"/>
                </a:solidFill>
              </a:defRPr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400"/>
              <a:buChar char="■"/>
              <a:defRPr>
                <a:solidFill>
                  <a:srgbClr val="1155CC"/>
                </a:solidFill>
              </a:defRPr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400"/>
              <a:buChar char="●"/>
              <a:defRPr>
                <a:solidFill>
                  <a:srgbClr val="1155CC"/>
                </a:solidFill>
              </a:defRPr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400"/>
              <a:buChar char="○"/>
              <a:defRPr>
                <a:solidFill>
                  <a:srgbClr val="1155CC"/>
                </a:solidFill>
              </a:defRPr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400"/>
              <a:buChar char="■"/>
              <a:defRPr>
                <a:solidFill>
                  <a:srgbClr val="1155CC"/>
                </a:solidFill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type="title"/>
          </p:nvPr>
        </p:nvSpPr>
        <p:spPr>
          <a:xfrm>
            <a:off x="886650" y="409125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" name="Google Shape;4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125" y="4553625"/>
            <a:ext cx="1380601" cy="58982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5"/>
          <p:cNvSpPr/>
          <p:nvPr/>
        </p:nvSpPr>
        <p:spPr>
          <a:xfrm flipH="1">
            <a:off x="7414000" y="4031525"/>
            <a:ext cx="1748100" cy="1131600"/>
          </a:xfrm>
          <a:prstGeom prst="rtTriangle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/>
          <p:nvPr/>
        </p:nvSpPr>
        <p:spPr>
          <a:xfrm rot="-10561025">
            <a:off x="709235" y="-302536"/>
            <a:ext cx="8681367" cy="1601373"/>
          </a:xfrm>
          <a:prstGeom prst="triangle">
            <a:avLst>
              <a:gd fmla="val 16729" name="adj"/>
            </a:avLst>
          </a:prstGeom>
          <a:solidFill>
            <a:srgbClr val="00AE9D">
              <a:alpha val="26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6"/>
          <p:cNvSpPr/>
          <p:nvPr/>
        </p:nvSpPr>
        <p:spPr>
          <a:xfrm rot="10444018">
            <a:off x="-567262" y="236114"/>
            <a:ext cx="8442825" cy="1430864"/>
          </a:xfrm>
          <a:prstGeom prst="triangle">
            <a:avLst>
              <a:gd fmla="val 28902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6"/>
          <p:cNvSpPr/>
          <p:nvPr/>
        </p:nvSpPr>
        <p:spPr>
          <a:xfrm>
            <a:off x="-120600" y="-1008850"/>
            <a:ext cx="7370700" cy="2100600"/>
          </a:xfrm>
          <a:prstGeom prst="rtTriangle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6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" type="body"/>
          </p:nvPr>
        </p:nvSpPr>
        <p:spPr>
          <a:xfrm>
            <a:off x="4697255" y="1495850"/>
            <a:ext cx="3560100" cy="34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◆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◆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●"/>
              <a:defRPr sz="1800">
                <a:solidFill>
                  <a:srgbClr val="1155CC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○"/>
              <a:defRPr sz="1800">
                <a:solidFill>
                  <a:srgbClr val="1155CC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■"/>
              <a:defRPr sz="1800">
                <a:solidFill>
                  <a:srgbClr val="1155CC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●"/>
              <a:defRPr sz="1800">
                <a:solidFill>
                  <a:srgbClr val="1155CC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○"/>
              <a:defRPr sz="1800">
                <a:solidFill>
                  <a:srgbClr val="1155CC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■"/>
              <a:defRPr sz="1800">
                <a:solidFill>
                  <a:srgbClr val="1155CC"/>
                </a:solidFill>
              </a:defRPr>
            </a:lvl9pPr>
          </a:lstStyle>
          <a:p/>
        </p:txBody>
      </p:sp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" name="Google Shape;5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125" y="4553625"/>
            <a:ext cx="1380601" cy="58982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"/>
          <p:cNvSpPr txBox="1"/>
          <p:nvPr>
            <p:ph idx="2" type="body"/>
          </p:nvPr>
        </p:nvSpPr>
        <p:spPr>
          <a:xfrm>
            <a:off x="738430" y="1495850"/>
            <a:ext cx="3560100" cy="34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◆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◆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●"/>
              <a:defRPr sz="1800">
                <a:solidFill>
                  <a:srgbClr val="1155CC"/>
                </a:solidFill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○"/>
              <a:defRPr sz="1800">
                <a:solidFill>
                  <a:srgbClr val="1155CC"/>
                </a:solidFill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■"/>
              <a:defRPr sz="1800">
                <a:solidFill>
                  <a:srgbClr val="1155CC"/>
                </a:solidFill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●"/>
              <a:defRPr sz="1800">
                <a:solidFill>
                  <a:srgbClr val="1155CC"/>
                </a:solidFill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○"/>
              <a:defRPr sz="1800">
                <a:solidFill>
                  <a:srgbClr val="1155CC"/>
                </a:solidFill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■"/>
              <a:defRPr sz="1800">
                <a:solidFill>
                  <a:srgbClr val="1155CC"/>
                </a:solidFill>
              </a:defRPr>
            </a:lvl9pPr>
          </a:lstStyle>
          <a:p/>
        </p:txBody>
      </p:sp>
      <p:sp>
        <p:nvSpPr>
          <p:cNvPr id="52" name="Google Shape;52;p6"/>
          <p:cNvSpPr/>
          <p:nvPr/>
        </p:nvSpPr>
        <p:spPr>
          <a:xfrm flipH="1">
            <a:off x="5560600" y="4031525"/>
            <a:ext cx="3601500" cy="1131600"/>
          </a:xfrm>
          <a:prstGeom prst="rtTriangle">
            <a:avLst/>
          </a:prstGeom>
          <a:solidFill>
            <a:srgbClr val="00AE9D">
              <a:alpha val="26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6"/>
          <p:cNvSpPr/>
          <p:nvPr/>
        </p:nvSpPr>
        <p:spPr>
          <a:xfrm flipH="1" rot="-839">
            <a:off x="3654934" y="4620385"/>
            <a:ext cx="4916400" cy="456300"/>
          </a:xfrm>
          <a:prstGeom prst="triangle">
            <a:avLst>
              <a:gd fmla="val 21819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6"/>
          <p:cNvSpPr/>
          <p:nvPr/>
        </p:nvSpPr>
        <p:spPr>
          <a:xfrm flipH="1">
            <a:off x="7414000" y="4031525"/>
            <a:ext cx="1748100" cy="1131600"/>
          </a:xfrm>
          <a:prstGeom prst="rtTriangle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/>
          <p:nvPr/>
        </p:nvSpPr>
        <p:spPr>
          <a:xfrm rot="-10561025">
            <a:off x="709235" y="-302536"/>
            <a:ext cx="8681367" cy="1601373"/>
          </a:xfrm>
          <a:prstGeom prst="triangle">
            <a:avLst>
              <a:gd fmla="val 16729" name="adj"/>
            </a:avLst>
          </a:prstGeom>
          <a:solidFill>
            <a:srgbClr val="00AE9D">
              <a:alpha val="26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7"/>
          <p:cNvSpPr/>
          <p:nvPr/>
        </p:nvSpPr>
        <p:spPr>
          <a:xfrm rot="10444018">
            <a:off x="-567262" y="236114"/>
            <a:ext cx="8442825" cy="1430864"/>
          </a:xfrm>
          <a:prstGeom prst="triangle">
            <a:avLst>
              <a:gd fmla="val 28902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7"/>
          <p:cNvSpPr/>
          <p:nvPr/>
        </p:nvSpPr>
        <p:spPr>
          <a:xfrm>
            <a:off x="-120600" y="-1008850"/>
            <a:ext cx="7370700" cy="2100600"/>
          </a:xfrm>
          <a:prstGeom prst="rtTriangle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7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870750" y="1495850"/>
            <a:ext cx="2365200" cy="34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1" name="Google Shape;61;p7"/>
          <p:cNvSpPr txBox="1"/>
          <p:nvPr>
            <p:ph idx="2" type="body"/>
          </p:nvPr>
        </p:nvSpPr>
        <p:spPr>
          <a:xfrm>
            <a:off x="3357262" y="1495850"/>
            <a:ext cx="2365200" cy="34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2" name="Google Shape;62;p7"/>
          <p:cNvSpPr txBox="1"/>
          <p:nvPr>
            <p:ph idx="3" type="body"/>
          </p:nvPr>
        </p:nvSpPr>
        <p:spPr>
          <a:xfrm>
            <a:off x="5843773" y="1495850"/>
            <a:ext cx="2365200" cy="34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3" name="Google Shape;63;p7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125" y="4553625"/>
            <a:ext cx="1380601" cy="5898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/>
          <p:nvPr/>
        </p:nvSpPr>
        <p:spPr>
          <a:xfrm flipH="1">
            <a:off x="5560600" y="4031525"/>
            <a:ext cx="3601500" cy="1131600"/>
          </a:xfrm>
          <a:prstGeom prst="rtTriangle">
            <a:avLst/>
          </a:prstGeom>
          <a:solidFill>
            <a:srgbClr val="00AE9D">
              <a:alpha val="26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7"/>
          <p:cNvSpPr/>
          <p:nvPr/>
        </p:nvSpPr>
        <p:spPr>
          <a:xfrm flipH="1" rot="-839">
            <a:off x="3654934" y="4620385"/>
            <a:ext cx="4916400" cy="456300"/>
          </a:xfrm>
          <a:prstGeom prst="triangle">
            <a:avLst>
              <a:gd fmla="val 21819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7"/>
          <p:cNvSpPr/>
          <p:nvPr/>
        </p:nvSpPr>
        <p:spPr>
          <a:xfrm flipH="1">
            <a:off x="7414000" y="4031525"/>
            <a:ext cx="1748100" cy="1131600"/>
          </a:xfrm>
          <a:prstGeom prst="rtTriangle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 rot="-10561025">
            <a:off x="709235" y="-302536"/>
            <a:ext cx="8681367" cy="1601373"/>
          </a:xfrm>
          <a:prstGeom prst="triangle">
            <a:avLst>
              <a:gd fmla="val 16729" name="adj"/>
            </a:avLst>
          </a:prstGeom>
          <a:solidFill>
            <a:srgbClr val="00AE9D">
              <a:alpha val="26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8"/>
          <p:cNvSpPr/>
          <p:nvPr/>
        </p:nvSpPr>
        <p:spPr>
          <a:xfrm rot="10444018">
            <a:off x="-567262" y="236114"/>
            <a:ext cx="8442825" cy="1430864"/>
          </a:xfrm>
          <a:prstGeom prst="triangle">
            <a:avLst>
              <a:gd fmla="val 28902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8"/>
          <p:cNvSpPr/>
          <p:nvPr/>
        </p:nvSpPr>
        <p:spPr>
          <a:xfrm>
            <a:off x="-120600" y="-1008850"/>
            <a:ext cx="7370700" cy="2100600"/>
          </a:xfrm>
          <a:prstGeom prst="rtTriangle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8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3" name="Google Shape;73;p8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" name="Google Shape;7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125" y="4553625"/>
            <a:ext cx="1380601" cy="5898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8"/>
          <p:cNvSpPr/>
          <p:nvPr/>
        </p:nvSpPr>
        <p:spPr>
          <a:xfrm flipH="1">
            <a:off x="5560600" y="4031525"/>
            <a:ext cx="3601500" cy="1131600"/>
          </a:xfrm>
          <a:prstGeom prst="rtTriangle">
            <a:avLst/>
          </a:prstGeom>
          <a:solidFill>
            <a:srgbClr val="00AE9D">
              <a:alpha val="26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8"/>
          <p:cNvSpPr/>
          <p:nvPr/>
        </p:nvSpPr>
        <p:spPr>
          <a:xfrm flipH="1" rot="-839">
            <a:off x="3654934" y="4620385"/>
            <a:ext cx="4916400" cy="456300"/>
          </a:xfrm>
          <a:prstGeom prst="triangle">
            <a:avLst>
              <a:gd fmla="val 21819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8"/>
          <p:cNvSpPr/>
          <p:nvPr/>
        </p:nvSpPr>
        <p:spPr>
          <a:xfrm flipH="1">
            <a:off x="7414000" y="4031525"/>
            <a:ext cx="1748100" cy="1131600"/>
          </a:xfrm>
          <a:prstGeom prst="rtTriangle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/>
          <p:nvPr/>
        </p:nvSpPr>
        <p:spPr>
          <a:xfrm rot="-10561025">
            <a:off x="709235" y="-302536"/>
            <a:ext cx="8681367" cy="1601373"/>
          </a:xfrm>
          <a:prstGeom prst="triangle">
            <a:avLst>
              <a:gd fmla="val 16729" name="adj"/>
            </a:avLst>
          </a:prstGeom>
          <a:solidFill>
            <a:srgbClr val="00AE9D">
              <a:alpha val="26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9"/>
          <p:cNvSpPr/>
          <p:nvPr/>
        </p:nvSpPr>
        <p:spPr>
          <a:xfrm rot="10444018">
            <a:off x="-567262" y="236114"/>
            <a:ext cx="8442825" cy="1430864"/>
          </a:xfrm>
          <a:prstGeom prst="triangle">
            <a:avLst>
              <a:gd fmla="val 28902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9"/>
          <p:cNvSpPr/>
          <p:nvPr/>
        </p:nvSpPr>
        <p:spPr>
          <a:xfrm>
            <a:off x="-120600" y="-1008850"/>
            <a:ext cx="7370700" cy="2100600"/>
          </a:xfrm>
          <a:prstGeom prst="rtTriangle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83" name="Google Shape;83;p9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4" name="Google Shape;8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125" y="4553625"/>
            <a:ext cx="1380601" cy="5898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"/>
          <p:cNvSpPr/>
          <p:nvPr/>
        </p:nvSpPr>
        <p:spPr>
          <a:xfrm flipH="1">
            <a:off x="5560600" y="4031525"/>
            <a:ext cx="3601500" cy="1131600"/>
          </a:xfrm>
          <a:prstGeom prst="rtTriangle">
            <a:avLst/>
          </a:prstGeom>
          <a:solidFill>
            <a:srgbClr val="00AE9D">
              <a:alpha val="26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9"/>
          <p:cNvSpPr/>
          <p:nvPr/>
        </p:nvSpPr>
        <p:spPr>
          <a:xfrm flipH="1" rot="-839">
            <a:off x="3654934" y="4620385"/>
            <a:ext cx="4916400" cy="456300"/>
          </a:xfrm>
          <a:prstGeom prst="triangle">
            <a:avLst>
              <a:gd fmla="val 21819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9"/>
          <p:cNvSpPr/>
          <p:nvPr/>
        </p:nvSpPr>
        <p:spPr>
          <a:xfrm flipH="1">
            <a:off x="7414000" y="4031525"/>
            <a:ext cx="1748100" cy="1131600"/>
          </a:xfrm>
          <a:prstGeom prst="rtTriangle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9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/>
          <p:nvPr/>
        </p:nvSpPr>
        <p:spPr>
          <a:xfrm rot="-10561025">
            <a:off x="709235" y="-302536"/>
            <a:ext cx="8681367" cy="1601373"/>
          </a:xfrm>
          <a:prstGeom prst="triangle">
            <a:avLst>
              <a:gd fmla="val 16729" name="adj"/>
            </a:avLst>
          </a:prstGeom>
          <a:solidFill>
            <a:srgbClr val="00AE9D">
              <a:alpha val="26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0"/>
          <p:cNvSpPr/>
          <p:nvPr/>
        </p:nvSpPr>
        <p:spPr>
          <a:xfrm rot="10444018">
            <a:off x="-567262" y="236114"/>
            <a:ext cx="8442825" cy="1430864"/>
          </a:xfrm>
          <a:prstGeom prst="triangle">
            <a:avLst>
              <a:gd fmla="val 28902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0"/>
          <p:cNvSpPr/>
          <p:nvPr/>
        </p:nvSpPr>
        <p:spPr>
          <a:xfrm>
            <a:off x="-120600" y="-1008850"/>
            <a:ext cx="7370700" cy="2100600"/>
          </a:xfrm>
          <a:prstGeom prst="rtTriangle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0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" name="Google Shape;9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125" y="4553625"/>
            <a:ext cx="1380601" cy="58982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"/>
          <p:cNvSpPr/>
          <p:nvPr/>
        </p:nvSpPr>
        <p:spPr>
          <a:xfrm flipH="1">
            <a:off x="5560600" y="4031525"/>
            <a:ext cx="3601500" cy="1131600"/>
          </a:xfrm>
          <a:prstGeom prst="rtTriangle">
            <a:avLst/>
          </a:prstGeom>
          <a:solidFill>
            <a:srgbClr val="00AE9D">
              <a:alpha val="26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0"/>
          <p:cNvSpPr/>
          <p:nvPr/>
        </p:nvSpPr>
        <p:spPr>
          <a:xfrm flipH="1" rot="-839">
            <a:off x="3654934" y="4620385"/>
            <a:ext cx="4916400" cy="456300"/>
          </a:xfrm>
          <a:prstGeom prst="triangle">
            <a:avLst>
              <a:gd fmla="val 21819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0"/>
          <p:cNvSpPr/>
          <p:nvPr/>
        </p:nvSpPr>
        <p:spPr>
          <a:xfrm flipH="1">
            <a:off x="7414000" y="4031525"/>
            <a:ext cx="1748100" cy="1131600"/>
          </a:xfrm>
          <a:prstGeom prst="rtTriangle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rgbClr val="EFEFE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886650" y="1598408"/>
            <a:ext cx="7370700" cy="3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◆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◆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◇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●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○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■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●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○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■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myelomacrowd.org/myeloma/community/articles/passive-income-an-additional-income-source" TargetMode="External"/><Relationship Id="rId4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econedlink.org/resources/compound-interest-calculator/" TargetMode="External"/><Relationship Id="rId4" Type="http://schemas.openxmlformats.org/officeDocument/2006/relationships/hyperlink" Target="https://www.realsimple.com/work-life/money/money-planning/when-to-start-investing" TargetMode="External"/><Relationship Id="rId5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nccee.org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bankrate.com/personal-finance/financial-influencers/" TargetMode="External"/><Relationship Id="rId4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clevergirlfinance.com/" TargetMode="External"/><Relationship Id="rId4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podcast.farnoosh.tv/" TargetMode="External"/><Relationship Id="rId4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visualcapitalist.com/worlds-top-50-influencers-across-social-media-platforms/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forwardinfluence.com/social-media-marketing-influencer-marketing-by-generation/" TargetMode="External"/><Relationship Id="rId4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jpg"/><Relationship Id="rId4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jpg"/><Relationship Id="rId4" Type="http://schemas.openxmlformats.org/officeDocument/2006/relationships/image" Target="../media/image1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jpg"/><Relationship Id="rId4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docs.google.com/document/d/15DjMl__rWbqRPt0h4NczJWRAdbt0Mj18flpjxkjh1aQ/edit" TargetMode="External"/><Relationship Id="rId4" Type="http://schemas.openxmlformats.org/officeDocument/2006/relationships/hyperlink" Target="https://learn.kqed.org/storage/guides/h6NZgAJh2XC9hGnHYDgtppBIOo7qYqLdsznfINtl.pdf" TargetMode="External"/><Relationship Id="rId5" Type="http://schemas.openxmlformats.org/officeDocument/2006/relationships/hyperlink" Target="https://mattkushin.com/2018/03/19/digital-influencers-easy-classroom-activity/" TargetMode="External"/><Relationship Id="rId6" Type="http://schemas.openxmlformats.org/officeDocument/2006/relationships/hyperlink" Target="https://www.techlearning.com/how-to/how-to-teach-like-an-influencer" TargetMode="External"/><Relationship Id="rId7" Type="http://schemas.openxmlformats.org/officeDocument/2006/relationships/hyperlink" Target="https://everfi.com/blog/k-12/how-to-navigate-social-media-influencers-money-management-for-kids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png"/></Relationships>
</file>

<file path=ppt/slides/_rels/slide33.xml.rels><?xml version="1.0" encoding="UTF-8" standalone="yes"?><Relationships xmlns="http://schemas.openxmlformats.org/package/2006/relationships"><Relationship Id="rId20" Type="http://schemas.openxmlformats.org/officeDocument/2006/relationships/hyperlink" Target="https://podcast.farnoosh.tv/" TargetMode="External"/><Relationship Id="rId11" Type="http://schemas.openxmlformats.org/officeDocument/2006/relationships/hyperlink" Target="https://calliedanielleshop.com/" TargetMode="External"/><Relationship Id="rId10" Type="http://schemas.openxmlformats.org/officeDocument/2006/relationships/hyperlink" Target="https://www.clevergirlfinance.com/blog/best-passive-income-ideas/" TargetMode="External"/><Relationship Id="rId21" Type="http://schemas.openxmlformats.org/officeDocument/2006/relationships/hyperlink" Target="https://izea.com/resources/social-media-influencer-jobs/" TargetMode="External"/><Relationship Id="rId13" Type="http://schemas.openxmlformats.org/officeDocument/2006/relationships/hyperlink" Target="https://www.linkedin.com/in/remibader" TargetMode="External"/><Relationship Id="rId12" Type="http://schemas.openxmlformats.org/officeDocument/2006/relationships/hyperlink" Target="https://www.forbes.com/sites/forbesagencycouncil/2021/03/08/what-you-need-to-know-about-working-with-nano-influencers/?sh=214b577e6851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digitalmarketinginstitute.com/blog/20-influencer-marketing-statistics-that-will-surprise-you" TargetMode="External"/><Relationship Id="rId4" Type="http://schemas.openxmlformats.org/officeDocument/2006/relationships/hyperlink" Target="https://influencermarketinghub.com/influencer-marketing-statistics/" TargetMode="External"/><Relationship Id="rId9" Type="http://schemas.openxmlformats.org/officeDocument/2006/relationships/hyperlink" Target="https://www.clevergirlfinance.com/blog/how-do-influencers-make-money/" TargetMode="External"/><Relationship Id="rId15" Type="http://schemas.openxmlformats.org/officeDocument/2006/relationships/hyperlink" Target="https://www.investopedia.com/financial-influencers-to-know-5217608" TargetMode="External"/><Relationship Id="rId14" Type="http://schemas.openxmlformats.org/officeDocument/2006/relationships/hyperlink" Target="https://www.intheknow.com/post/remi-bader-nyfw/" TargetMode="External"/><Relationship Id="rId17" Type="http://schemas.openxmlformats.org/officeDocument/2006/relationships/hyperlink" Target="https://www.kasasa.com/blog/personal-finance/female-finance-bloggers" TargetMode="External"/><Relationship Id="rId16" Type="http://schemas.openxmlformats.org/officeDocument/2006/relationships/hyperlink" Target="https://brokemillennial.com/shop/" TargetMode="External"/><Relationship Id="rId5" Type="http://schemas.openxmlformats.org/officeDocument/2006/relationships/hyperlink" Target="https://www.digitalinformationworld.com/2021/11/here-are-biggest-upcoming-influencer.html" TargetMode="External"/><Relationship Id="rId19" Type="http://schemas.openxmlformats.org/officeDocument/2006/relationships/hyperlink" Target="https://www.instagram.com/farnooshtorabi/?hl=en" TargetMode="External"/><Relationship Id="rId6" Type="http://schemas.openxmlformats.org/officeDocument/2006/relationships/hyperlink" Target="https://www.shopify.com/blog/influencer-marketing-statistics#:~:text=Approximately%2084%25%20of%20all%20social,compared%20to%20just%2016%25%20men" TargetMode="External"/><Relationship Id="rId18" Type="http://schemas.openxmlformats.org/officeDocument/2006/relationships/hyperlink" Target="https://www.thepennyhoarder.com/budgeting/female-financial-influencers/" TargetMode="External"/><Relationship Id="rId7" Type="http://schemas.openxmlformats.org/officeDocument/2006/relationships/hyperlink" Target="https://www.nytimes.com/2019/07/16/technology/vidcon-social-media-influencers.html" TargetMode="External"/><Relationship Id="rId8" Type="http://schemas.openxmlformats.org/officeDocument/2006/relationships/hyperlink" Target="https://www.thebalancecareers.com/good-ideas-for-side-hustles-4146460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Relationship Id="rId4" Type="http://schemas.openxmlformats.org/officeDocument/2006/relationships/image" Target="../media/image9.png"/><Relationship Id="rId5" Type="http://schemas.openxmlformats.org/officeDocument/2006/relationships/image" Target="../media/image1.jpg"/><Relationship Id="rId6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0" name="Google Shape;110;p13"/>
          <p:cNvSpPr txBox="1"/>
          <p:nvPr>
            <p:ph type="ctrTitle"/>
          </p:nvPr>
        </p:nvSpPr>
        <p:spPr>
          <a:xfrm>
            <a:off x="299050" y="1991825"/>
            <a:ext cx="86148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/>
              <a:t>NCCEE</a:t>
            </a:r>
            <a:r>
              <a:rPr lang="en" sz="3100"/>
              <a:t> </a:t>
            </a:r>
            <a:endParaRPr sz="3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Presents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Women–The Power </a:t>
            </a:r>
            <a:r>
              <a:rPr lang="en" sz="3100"/>
              <a:t>of</a:t>
            </a:r>
            <a:r>
              <a:rPr lang="en" sz="3100"/>
              <a:t> Side Hustlers </a:t>
            </a:r>
            <a:endParaRPr sz="3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and Influencers</a:t>
            </a:r>
            <a:endParaRPr sz="3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1" name="Google Shape;181;p23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2" name="Google Shape;182;p23"/>
          <p:cNvSpPr txBox="1"/>
          <p:nvPr>
            <p:ph type="title"/>
          </p:nvPr>
        </p:nvSpPr>
        <p:spPr>
          <a:xfrm>
            <a:off x="771300" y="2419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Key Stats</a:t>
            </a:r>
            <a:endParaRPr sz="3600"/>
          </a:p>
        </p:txBody>
      </p:sp>
      <p:sp>
        <p:nvSpPr>
          <p:cNvPr id="183" name="Google Shape;183;p23"/>
          <p:cNvSpPr txBox="1"/>
          <p:nvPr>
            <p:ph idx="2" type="body"/>
          </p:nvPr>
        </p:nvSpPr>
        <p:spPr>
          <a:xfrm>
            <a:off x="771300" y="1241775"/>
            <a:ext cx="7370700" cy="30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◆"/>
            </a:pPr>
            <a:r>
              <a:rPr lang="en" sz="2000"/>
              <a:t>Influencer Marketing Industry predicted to Reach $16.4B in 2022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◆"/>
            </a:pPr>
            <a:r>
              <a:rPr lang="en" sz="2000"/>
              <a:t>The Lifestyle Industry has the Greatest Distribution of Instagram Influencers. (followed by beauty, music, photography, and family)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◆"/>
            </a:pPr>
            <a:r>
              <a:rPr lang="en" sz="2000"/>
              <a:t>86% of Women Use Social Media for Purchasing Advice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◆"/>
            </a:pPr>
            <a:r>
              <a:rPr lang="en" sz="2000"/>
              <a:t>Instagram is the Preferred Social Media Channel for Brands Who Engage in Influencer Marketing</a:t>
            </a:r>
            <a:endParaRPr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9" name="Google Shape;189;p24"/>
          <p:cNvSpPr txBox="1"/>
          <p:nvPr>
            <p:ph type="ctrTitle"/>
          </p:nvPr>
        </p:nvSpPr>
        <p:spPr>
          <a:xfrm>
            <a:off x="964050" y="1991850"/>
            <a:ext cx="72159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an influencer?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5" name="Google Shape;195;p25"/>
          <p:cNvSpPr txBox="1"/>
          <p:nvPr>
            <p:ph type="ctrTitle"/>
          </p:nvPr>
        </p:nvSpPr>
        <p:spPr>
          <a:xfrm>
            <a:off x="964050" y="1991850"/>
            <a:ext cx="72159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side hustle?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01" name="Google Shape;201;p26"/>
          <p:cNvSpPr txBox="1"/>
          <p:nvPr>
            <p:ph type="ctrTitle"/>
          </p:nvPr>
        </p:nvSpPr>
        <p:spPr>
          <a:xfrm>
            <a:off x="4336100" y="1520088"/>
            <a:ext cx="4404600" cy="210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influencers make money</a:t>
            </a:r>
            <a:endParaRPr sz="2500"/>
          </a:p>
        </p:txBody>
      </p:sp>
      <p:pic>
        <p:nvPicPr>
          <p:cNvPr id="202" name="Google Shape;20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300" y="1316425"/>
            <a:ext cx="4261149" cy="251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08" name="Google Shape;208;p27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9" name="Google Shape;209;p27"/>
          <p:cNvSpPr txBox="1"/>
          <p:nvPr>
            <p:ph type="title"/>
          </p:nvPr>
        </p:nvSpPr>
        <p:spPr>
          <a:xfrm>
            <a:off x="771300" y="2419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influencers make money?</a:t>
            </a:r>
            <a:endParaRPr/>
          </a:p>
        </p:txBody>
      </p:sp>
      <p:sp>
        <p:nvSpPr>
          <p:cNvPr id="210" name="Google Shape;210;p27"/>
          <p:cNvSpPr txBox="1"/>
          <p:nvPr>
            <p:ph idx="2" type="body"/>
          </p:nvPr>
        </p:nvSpPr>
        <p:spPr>
          <a:xfrm>
            <a:off x="771300" y="1241775"/>
            <a:ext cx="3684900" cy="27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◆"/>
            </a:pPr>
            <a:r>
              <a:rPr lang="en" sz="2400"/>
              <a:t>Sponsored content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 sz="2400"/>
              <a:t>Brand ambassadors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 sz="2400"/>
              <a:t>Affiliate marketing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 sz="2400"/>
              <a:t>Website advertising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 sz="2400"/>
              <a:t>eCourses and digital products</a:t>
            </a:r>
            <a:endParaRPr sz="2400"/>
          </a:p>
        </p:txBody>
      </p:sp>
      <p:sp>
        <p:nvSpPr>
          <p:cNvPr id="211" name="Google Shape;211;p27"/>
          <p:cNvSpPr txBox="1"/>
          <p:nvPr>
            <p:ph idx="2" type="body"/>
          </p:nvPr>
        </p:nvSpPr>
        <p:spPr>
          <a:xfrm>
            <a:off x="4660500" y="1241775"/>
            <a:ext cx="3684900" cy="30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◆"/>
            </a:pPr>
            <a:r>
              <a:rPr lang="en" sz="2400"/>
              <a:t>Tipping donations, subscriptions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 sz="2400"/>
              <a:t>Reselling clothing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 sz="2400"/>
              <a:t>Sales from live events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 sz="2400"/>
              <a:t>Product lines designed for them</a:t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7" name="Google Shape;217;p28"/>
          <p:cNvSpPr txBox="1"/>
          <p:nvPr>
            <p:ph type="ctrTitle"/>
          </p:nvPr>
        </p:nvSpPr>
        <p:spPr>
          <a:xfrm>
            <a:off x="447425" y="2051775"/>
            <a:ext cx="4065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Make Money by Getting Your House in Order</a:t>
            </a:r>
            <a:endParaRPr sz="1600"/>
          </a:p>
        </p:txBody>
      </p:sp>
      <p:pic>
        <p:nvPicPr>
          <p:cNvPr id="218" name="Google Shape;218;p2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4425" y="1214038"/>
            <a:ext cx="3862149" cy="2835275"/>
          </a:xfrm>
          <a:prstGeom prst="rect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24" name="Google Shape;224;p29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" name="Google Shape;225;p29"/>
          <p:cNvSpPr txBox="1"/>
          <p:nvPr>
            <p:ph type="title"/>
          </p:nvPr>
        </p:nvSpPr>
        <p:spPr>
          <a:xfrm>
            <a:off x="771300" y="2419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Top Ways to Earn Passive Income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9"/>
          <p:cNvSpPr txBox="1"/>
          <p:nvPr>
            <p:ph idx="2" type="body"/>
          </p:nvPr>
        </p:nvSpPr>
        <p:spPr>
          <a:xfrm>
            <a:off x="771300" y="1099300"/>
            <a:ext cx="3684900" cy="32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◆"/>
            </a:pPr>
            <a:r>
              <a:rPr lang="en" sz="2400"/>
              <a:t>eBook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 sz="2400"/>
              <a:t>Get Paid for Being You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 sz="2400"/>
              <a:t>Online Courses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 sz="2400"/>
              <a:t>Turn a Hobby into a payday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 sz="2400"/>
              <a:t>Cashback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 sz="2400"/>
              <a:t>YouTube Tutorials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 sz="2400"/>
              <a:t>Real Estate</a:t>
            </a:r>
            <a:endParaRPr sz="2400"/>
          </a:p>
        </p:txBody>
      </p:sp>
      <p:pic>
        <p:nvPicPr>
          <p:cNvPr id="227" name="Google Shape;22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8825" y="2866125"/>
            <a:ext cx="3153500" cy="188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5061" y="888399"/>
            <a:ext cx="2301026" cy="177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0"/>
          <p:cNvSpPr txBox="1"/>
          <p:nvPr>
            <p:ph type="title"/>
          </p:nvPr>
        </p:nvSpPr>
        <p:spPr>
          <a:xfrm>
            <a:off x="886650" y="409125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My favorite way to </a:t>
            </a:r>
            <a:r>
              <a:rPr lang="en" sz="2000" u="sng">
                <a:solidFill>
                  <a:schemeClr val="hlink"/>
                </a:solidFill>
                <a:hlinkClick r:id="rId3"/>
              </a:rPr>
              <a:t>earn passive income</a:t>
            </a:r>
            <a:r>
              <a:rPr lang="en" sz="2000"/>
              <a:t>….</a:t>
            </a:r>
            <a:endParaRPr sz="2000"/>
          </a:p>
        </p:txBody>
      </p:sp>
      <p:sp>
        <p:nvSpPr>
          <p:cNvPr id="234" name="Google Shape;234;p30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5" name="Google Shape;235;p3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1647" y="1266525"/>
            <a:ext cx="5552604" cy="3572175"/>
          </a:xfrm>
          <a:prstGeom prst="rect">
            <a:avLst/>
          </a:prstGeom>
          <a:noFill/>
          <a:ln cap="flat" cmpd="sng" w="228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1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41" name="Google Shape;241;p31"/>
          <p:cNvSpPr txBox="1"/>
          <p:nvPr>
            <p:ph type="ctrTitle"/>
          </p:nvPr>
        </p:nvSpPr>
        <p:spPr>
          <a:xfrm>
            <a:off x="3112463" y="1991838"/>
            <a:ext cx="50664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Side Hustle Turned Full Time Business</a:t>
            </a:r>
            <a:endParaRPr sz="2500"/>
          </a:p>
        </p:txBody>
      </p:sp>
      <p:pic>
        <p:nvPicPr>
          <p:cNvPr id="242" name="Google Shape;24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5125" y="850250"/>
            <a:ext cx="2295325" cy="344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6" name="Google Shape;116;p14"/>
          <p:cNvSpPr txBox="1"/>
          <p:nvPr>
            <p:ph type="ctrTitle"/>
          </p:nvPr>
        </p:nvSpPr>
        <p:spPr>
          <a:xfrm>
            <a:off x="1719025" y="1991825"/>
            <a:ext cx="5706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NCCEE</a:t>
            </a:r>
            <a:r>
              <a:rPr lang="en"/>
              <a:t>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We Are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48" name="Google Shape;248;p32"/>
          <p:cNvSpPr txBox="1"/>
          <p:nvPr>
            <p:ph type="ctrTitle"/>
          </p:nvPr>
        </p:nvSpPr>
        <p:spPr>
          <a:xfrm>
            <a:off x="5026138" y="1763337"/>
            <a:ext cx="4104900" cy="188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</a:t>
            </a:r>
            <a:r>
              <a:rPr lang="en"/>
              <a:t>nfluencers</a:t>
            </a:r>
            <a:endParaRPr sz="2500"/>
          </a:p>
        </p:txBody>
      </p:sp>
      <p:pic>
        <p:nvPicPr>
          <p:cNvPr id="249" name="Google Shape;249;p3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750" y="1329774"/>
            <a:ext cx="4434752" cy="2754700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Clever Girl Finance</a:t>
            </a:r>
            <a:endParaRPr/>
          </a:p>
        </p:txBody>
      </p:sp>
      <p:sp>
        <p:nvSpPr>
          <p:cNvPr id="255" name="Google Shape;255;p33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6" name="Google Shape;256;p3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4175" y="1255800"/>
            <a:ext cx="3151600" cy="3433500"/>
          </a:xfrm>
          <a:prstGeom prst="rect">
            <a:avLst/>
          </a:prstGeom>
          <a:noFill/>
          <a:ln cap="flat" cmpd="sng" w="152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4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Farnoosh Torabi</a:t>
            </a:r>
            <a:endParaRPr/>
          </a:p>
        </p:txBody>
      </p:sp>
      <p:sp>
        <p:nvSpPr>
          <p:cNvPr id="262" name="Google Shape;262;p34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3" name="Google Shape;263;p3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9324" y="939400"/>
            <a:ext cx="3632851" cy="4018974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5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69" name="Google Shape;269;p35"/>
          <p:cNvSpPr txBox="1"/>
          <p:nvPr>
            <p:ph type="ctrTitle"/>
          </p:nvPr>
        </p:nvSpPr>
        <p:spPr>
          <a:xfrm>
            <a:off x="1058550" y="1627788"/>
            <a:ext cx="3475200" cy="188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Employing other Women</a:t>
            </a:r>
            <a:endParaRPr sz="2500"/>
          </a:p>
        </p:txBody>
      </p:sp>
      <p:pic>
        <p:nvPicPr>
          <p:cNvPr id="270" name="Google Shape;27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8050" y="1566300"/>
            <a:ext cx="3217401" cy="2010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/>
          <p:nvPr>
            <p:ph type="ctrTitle"/>
          </p:nvPr>
        </p:nvSpPr>
        <p:spPr>
          <a:xfrm>
            <a:off x="376350" y="1991850"/>
            <a:ext cx="83913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this important for women?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7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81" name="Google Shape;281;p37"/>
          <p:cNvSpPr txBox="1"/>
          <p:nvPr>
            <p:ph type="title"/>
          </p:nvPr>
        </p:nvSpPr>
        <p:spPr>
          <a:xfrm>
            <a:off x="886650" y="409125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Mini Activity</a:t>
            </a:r>
            <a:endParaRPr/>
          </a:p>
        </p:txBody>
      </p:sp>
      <p:sp>
        <p:nvSpPr>
          <p:cNvPr id="282" name="Google Shape;282;p37"/>
          <p:cNvSpPr txBox="1"/>
          <p:nvPr>
            <p:ph idx="1" type="body"/>
          </p:nvPr>
        </p:nvSpPr>
        <p:spPr>
          <a:xfrm>
            <a:off x="886650" y="1266533"/>
            <a:ext cx="7370700" cy="33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600"/>
              </a:spcBef>
              <a:spcAft>
                <a:spcPts val="0"/>
              </a:spcAft>
              <a:buSzPts val="2200"/>
              <a:buChar char="◆"/>
            </a:pPr>
            <a:r>
              <a:rPr lang="en" sz="2200"/>
              <a:t>You are trying to create a side hustle or become an influencer.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◆"/>
            </a:pPr>
            <a:r>
              <a:rPr lang="en" sz="2200"/>
              <a:t>Choose one.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◆"/>
            </a:pPr>
            <a:r>
              <a:rPr lang="en" sz="2200"/>
              <a:t>Decide what you’re going to do.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◆"/>
            </a:pPr>
            <a:r>
              <a:rPr lang="en" sz="2200"/>
              <a:t>Come up with a way to influence people within a given generation.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◆"/>
            </a:pPr>
            <a:r>
              <a:rPr lang="en" sz="2200"/>
              <a:t>Determine their </a:t>
            </a:r>
            <a:r>
              <a:rPr lang="en" sz="2200"/>
              <a:t>online</a:t>
            </a:r>
            <a:r>
              <a:rPr lang="en" sz="2200"/>
              <a:t> behavior.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◆"/>
            </a:pPr>
            <a:r>
              <a:rPr lang="en" sz="2200"/>
              <a:t>How they spend their online time.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◆"/>
            </a:pPr>
            <a:r>
              <a:rPr lang="en" sz="2200"/>
              <a:t>Online preferences.</a:t>
            </a:r>
            <a:endParaRPr sz="2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7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0175" y="198051"/>
            <a:ext cx="6963949" cy="471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2" name="Google Shape;122;p15"/>
          <p:cNvSpPr txBox="1"/>
          <p:nvPr>
            <p:ph idx="1" type="body"/>
          </p:nvPr>
        </p:nvSpPr>
        <p:spPr>
          <a:xfrm>
            <a:off x="886650" y="1772404"/>
            <a:ext cx="7370700" cy="15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During this webinar, we will focus on how women tap into the side hustling and influencer world and why it may be helpful.</a:t>
            </a:r>
            <a:endParaRPr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5"/>
          <p:cNvSpPr txBox="1"/>
          <p:nvPr>
            <p:ph type="title"/>
          </p:nvPr>
        </p:nvSpPr>
        <p:spPr>
          <a:xfrm>
            <a:off x="886650" y="409125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Webinar Summary</a:t>
            </a:r>
            <a:endParaRPr/>
          </a:p>
        </p:txBody>
      </p:sp>
      <p:sp>
        <p:nvSpPr>
          <p:cNvPr id="124" name="Google Shape;124;p15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2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12" name="Google Shape;312;p42"/>
          <p:cNvSpPr txBox="1"/>
          <p:nvPr>
            <p:ph type="ctrTitle"/>
          </p:nvPr>
        </p:nvSpPr>
        <p:spPr>
          <a:xfrm>
            <a:off x="422950" y="2120225"/>
            <a:ext cx="82176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this be used in the classroom?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3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18" name="Google Shape;318;p43"/>
          <p:cNvSpPr txBox="1"/>
          <p:nvPr>
            <p:ph idx="1" type="body"/>
          </p:nvPr>
        </p:nvSpPr>
        <p:spPr>
          <a:xfrm>
            <a:off x="886650" y="1266533"/>
            <a:ext cx="7370700" cy="33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◆"/>
            </a:pPr>
            <a:r>
              <a:rPr lang="en" sz="3000" u="sng">
                <a:solidFill>
                  <a:schemeClr val="hlink"/>
                </a:solidFill>
                <a:hlinkClick r:id="rId3"/>
              </a:rPr>
              <a:t>NGPF–INTERACTIVE: Influenc’d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◆"/>
            </a:pPr>
            <a:r>
              <a:rPr lang="en" sz="3000" u="sng">
                <a:solidFill>
                  <a:schemeClr val="hlink"/>
                </a:solidFill>
                <a:hlinkClick r:id="rId4"/>
              </a:rPr>
              <a:t>Can you trust social media influencers?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◆"/>
            </a:pPr>
            <a:r>
              <a:rPr lang="en" sz="3000" u="sng">
                <a:solidFill>
                  <a:schemeClr val="hlink"/>
                </a:solidFill>
                <a:hlinkClick r:id="rId5"/>
              </a:rPr>
              <a:t>Social Media Influencers Class Activity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◆"/>
            </a:pPr>
            <a:r>
              <a:rPr lang="en" sz="3000" u="sng">
                <a:solidFill>
                  <a:schemeClr val="hlink"/>
                </a:solidFill>
                <a:hlinkClick r:id="rId6"/>
              </a:rPr>
              <a:t>How to Teach Like an Influencer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◆"/>
            </a:pPr>
            <a:r>
              <a:rPr lang="en" sz="3000" u="sng">
                <a:solidFill>
                  <a:schemeClr val="hlink"/>
                </a:solidFill>
                <a:hlinkClick r:id="rId7"/>
              </a:rPr>
              <a:t>Everfi–Social Media Influencers and their Impact </a:t>
            </a:r>
            <a:endParaRPr sz="3000"/>
          </a:p>
        </p:txBody>
      </p:sp>
      <p:sp>
        <p:nvSpPr>
          <p:cNvPr id="319" name="Google Shape;319;p43"/>
          <p:cNvSpPr txBox="1"/>
          <p:nvPr>
            <p:ph type="title"/>
          </p:nvPr>
        </p:nvSpPr>
        <p:spPr>
          <a:xfrm>
            <a:off x="886650" y="409125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Plan Ideas</a:t>
            </a:r>
            <a:endParaRPr/>
          </a:p>
        </p:txBody>
      </p:sp>
      <p:sp>
        <p:nvSpPr>
          <p:cNvPr id="320" name="Google Shape;320;p43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9000" y="1104400"/>
            <a:ext cx="6475000" cy="3859374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4"/>
          <p:cNvSpPr txBox="1"/>
          <p:nvPr>
            <p:ph type="title"/>
          </p:nvPr>
        </p:nvSpPr>
        <p:spPr>
          <a:xfrm>
            <a:off x="432475" y="512225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The Lean Canvas Business Model Approach</a:t>
            </a:r>
            <a:endParaRPr sz="1900"/>
          </a:p>
        </p:txBody>
      </p:sp>
      <p:sp>
        <p:nvSpPr>
          <p:cNvPr id="327" name="Google Shape;327;p44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5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333" name="Google Shape;333;p45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4" name="Google Shape;334;p45"/>
          <p:cNvSpPr txBox="1"/>
          <p:nvPr>
            <p:ph idx="2" type="body"/>
          </p:nvPr>
        </p:nvSpPr>
        <p:spPr>
          <a:xfrm>
            <a:off x="158075" y="647700"/>
            <a:ext cx="8888700" cy="43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40000"/>
              </a:lnSpc>
              <a:spcBef>
                <a:spcPts val="3400"/>
              </a:spcBef>
              <a:spcAft>
                <a:spcPts val="0"/>
              </a:spcAft>
              <a:buSzPts val="1000"/>
              <a:buFont typeface="Arial"/>
              <a:buChar char="◆"/>
            </a:pPr>
            <a:r>
              <a:rPr lang="en" sz="1000" u="sng">
                <a:solidFill>
                  <a:srgbClr val="2200C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https://digitalmarketinginstitute.com/blog/20-influencer-marketing-statistics-that-will-surprise-you</a:t>
            </a:r>
            <a:endParaRPr sz="1000">
              <a:solidFill>
                <a:srgbClr val="58587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◆"/>
            </a:pPr>
            <a:r>
              <a:rPr lang="en" sz="1000" u="sng">
                <a:solidFill>
                  <a:srgbClr val="2200CC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https://influencermarketinghub.com/influencer-marketing-statistics/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◆"/>
            </a:pPr>
            <a:r>
              <a:rPr lang="en" sz="1000" u="sng">
                <a:solidFill>
                  <a:srgbClr val="2200CC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https://www.digitalinformationworld.com/2021/11/here-are-biggest-upcoming-influencer.html</a:t>
            </a: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000"/>
              <a:buChar char="◆"/>
            </a:pPr>
            <a:r>
              <a:rPr lang="en" sz="1000" u="sng">
                <a:solidFill>
                  <a:srgbClr val="2200CC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https://www.shopify.com/blog/influencer-marketing-statistics#:~:text=Approximately%2084%25%20of%20all%20social,compared%20to%20just%2016%25%20men</a:t>
            </a:r>
            <a:r>
              <a:rPr lang="en" sz="1000"/>
              <a:t> 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Georgia"/>
              <a:buChar char="◆"/>
            </a:pPr>
            <a:r>
              <a:rPr lang="en" sz="1000" u="sng">
                <a:solidFill>
                  <a:srgbClr val="2200CC"/>
                </a:solidFill>
                <a:latin typeface="Georgia"/>
                <a:ea typeface="Georgia"/>
                <a:cs typeface="Georgia"/>
                <a:sym typeface="Georgi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https://www.nytimes.com/2019/07/16/technology/vidcon-social-media-influencers.html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◆"/>
            </a:pPr>
            <a:r>
              <a:rPr lang="en" sz="1000" u="sng">
                <a:solidFill>
                  <a:srgbClr val="2200CC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https://www.thebalancecareers.com/good-ideas-for-side-hustles-4146460</a:t>
            </a:r>
            <a:endParaRPr sz="100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◆"/>
            </a:pPr>
            <a:r>
              <a:rPr lang="en" sz="1000" u="sng">
                <a:solidFill>
                  <a:srgbClr val="2200CC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https://www.clevergirlfinance.com/blog/how-do-influencers-make-money/</a:t>
            </a:r>
            <a:endParaRPr sz="100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◆"/>
            </a:pPr>
            <a:r>
              <a:rPr lang="en" sz="1000" u="sng">
                <a:solidFill>
                  <a:srgbClr val="2200CC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https://www.clevergirlfinance.com/blog/best-passive-income-ideas/</a:t>
            </a:r>
            <a:endParaRPr sz="100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◆"/>
            </a:pPr>
            <a:r>
              <a:rPr lang="en" sz="1000" u="sng">
                <a:solidFill>
                  <a:srgbClr val="2200CC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https://calliedanielleshop.com/</a:t>
            </a:r>
            <a:endParaRPr sz="100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◆"/>
            </a:pPr>
            <a:r>
              <a:rPr lang="en" sz="1000" u="sng">
                <a:solidFill>
                  <a:srgbClr val="2200CC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https://www.forbes.com/sites/forbesagencycouncil/2021/03/08/what-you-need-to-know-about-working-with-nano-influencers/?sh=214b577e6851</a:t>
            </a:r>
            <a:endParaRPr sz="100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◆"/>
            </a:pPr>
            <a:r>
              <a:rPr lang="en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3"/>
              </a:rPr>
              <a:t>https://www.linkedin.com/in/remibader</a:t>
            </a:r>
            <a:endParaRPr sz="10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◆"/>
            </a:pPr>
            <a:r>
              <a:rPr lang="en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4"/>
              </a:rPr>
              <a:t>https://www.intheknow.com/post/remi-bader-nyfw/</a:t>
            </a: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◆"/>
            </a:pPr>
            <a:r>
              <a:rPr lang="en" sz="1000" u="sng">
                <a:solidFill>
                  <a:srgbClr val="2200CC"/>
                </a:solid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https://www.investopedia.com/financial-influencers-to-know-5217608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◆"/>
            </a:pPr>
            <a:r>
              <a:rPr lang="en" sz="1000" u="sng">
                <a:solidFill>
                  <a:srgbClr val="2200CC"/>
                </a:solidFill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https://brokemillennial.com</a:t>
            </a:r>
            <a:endParaRPr sz="1000" u="sng">
              <a:solidFill>
                <a:srgbClr val="2200CC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◆"/>
            </a:pPr>
            <a:r>
              <a:rPr lang="en" sz="1000" u="sng">
                <a:solidFill>
                  <a:srgbClr val="2200CC"/>
                </a:solidFill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https://www.kasasa.com/blog/personal-finance/female-finance-bloggers</a:t>
            </a:r>
            <a:endParaRPr sz="1000" u="sng">
              <a:solidFill>
                <a:srgbClr val="2200CC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◆"/>
            </a:pPr>
            <a:r>
              <a:rPr lang="en" sz="1000" u="sng">
                <a:solidFill>
                  <a:srgbClr val="2200CC"/>
                </a:solidFill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https://www.thepennyhoarder.com/budgeting/female-financial-influencers/</a:t>
            </a:r>
            <a:endParaRPr sz="1000" u="sng">
              <a:solidFill>
                <a:srgbClr val="2200CC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◆"/>
            </a:pPr>
            <a:r>
              <a:rPr lang="en" sz="1000" u="sng">
                <a:solidFill>
                  <a:srgbClr val="2200CC"/>
                </a:solidFill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https://www.instagram.com/farnooshtorabi/?hl=en</a:t>
            </a:r>
            <a:endParaRPr sz="1000" u="sng">
              <a:solidFill>
                <a:srgbClr val="2200CC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◆"/>
            </a:pPr>
            <a:r>
              <a:rPr lang="en" sz="1000" u="sng">
                <a:solidFill>
                  <a:srgbClr val="2200CC"/>
                </a:solid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https://podcast.farnoosh.tv/</a:t>
            </a:r>
            <a:endParaRPr sz="100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◆"/>
            </a:pPr>
            <a:r>
              <a:rPr lang="en" sz="1000" u="sng">
                <a:solidFill>
                  <a:srgbClr val="2200CC"/>
                </a:solidFill>
                <a:latin typeface="Arial"/>
                <a:ea typeface="Arial"/>
                <a:cs typeface="Arial"/>
                <a:sym typeface="Arial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https://izea.com/resources/social-media-influencer-jobs/</a:t>
            </a:r>
            <a:endParaRPr sz="80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6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40" name="Google Shape;340;p46"/>
          <p:cNvSpPr txBox="1"/>
          <p:nvPr>
            <p:ph type="ctrTitle"/>
          </p:nvPr>
        </p:nvSpPr>
        <p:spPr>
          <a:xfrm>
            <a:off x="1719025" y="1991825"/>
            <a:ext cx="5706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Closing and Questions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0" name="Google Shape;130;p16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1" name="Google Shape;131;p16"/>
          <p:cNvSpPr txBox="1"/>
          <p:nvPr>
            <p:ph idx="1" type="body"/>
          </p:nvPr>
        </p:nvSpPr>
        <p:spPr>
          <a:xfrm>
            <a:off x="886650" y="1324383"/>
            <a:ext cx="7370700" cy="33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Teachers will be able to:</a:t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◆"/>
            </a:pPr>
            <a:r>
              <a:rPr lang="en"/>
              <a:t>Describe why creating a side hustle is an excellent source of income for women.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/>
              <a:t>Explain how influencers provide a way to earn income and influence markets.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6"/>
          <p:cNvSpPr txBox="1"/>
          <p:nvPr>
            <p:ph type="title"/>
          </p:nvPr>
        </p:nvSpPr>
        <p:spPr>
          <a:xfrm>
            <a:off x="886650" y="409125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133" name="Google Shape;133;p16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9" name="Google Shape;139;p17"/>
          <p:cNvSpPr txBox="1"/>
          <p:nvPr>
            <p:ph idx="1" type="body"/>
          </p:nvPr>
        </p:nvSpPr>
        <p:spPr>
          <a:xfrm>
            <a:off x="886650" y="1598408"/>
            <a:ext cx="7370700" cy="33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◆"/>
            </a:pPr>
            <a:r>
              <a:rPr lang="en"/>
              <a:t>Personal Financial Education 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/>
              <a:t>Standard 1: Earning Income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/>
              <a:t>Economics 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/>
              <a:t>Standard 4: Incentives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7"/>
          <p:cNvSpPr txBox="1"/>
          <p:nvPr>
            <p:ph type="title"/>
          </p:nvPr>
        </p:nvSpPr>
        <p:spPr>
          <a:xfrm>
            <a:off x="886650" y="409125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Standards Covered</a:t>
            </a:r>
            <a:endParaRPr/>
          </a:p>
        </p:txBody>
      </p:sp>
      <p:sp>
        <p:nvSpPr>
          <p:cNvPr id="141" name="Google Shape;141;p17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7" name="Google Shape;147;p18"/>
          <p:cNvSpPr txBox="1"/>
          <p:nvPr>
            <p:ph idx="1" type="body"/>
          </p:nvPr>
        </p:nvSpPr>
        <p:spPr>
          <a:xfrm>
            <a:off x="886650" y="1497903"/>
            <a:ext cx="7370700" cy="214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◆"/>
            </a:pPr>
            <a:r>
              <a:rPr lang="en" sz="2000"/>
              <a:t>Statistics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◆"/>
            </a:pPr>
            <a:r>
              <a:rPr lang="en" sz="2000"/>
              <a:t>Highlight 5 points about influencers &amp; side hustles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◆"/>
            </a:pPr>
            <a:r>
              <a:rPr lang="en" sz="2000"/>
              <a:t>Self-paced mini activity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◆"/>
            </a:pPr>
            <a:r>
              <a:rPr lang="en" sz="2000"/>
              <a:t>How can this can be used in your classroom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◆"/>
            </a:pPr>
            <a:r>
              <a:rPr lang="en" sz="2000"/>
              <a:t>Q&amp;A</a:t>
            </a:r>
            <a:endParaRPr sz="20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148" name="Google Shape;148;p18"/>
          <p:cNvSpPr txBox="1"/>
          <p:nvPr>
            <p:ph type="title"/>
          </p:nvPr>
        </p:nvSpPr>
        <p:spPr>
          <a:xfrm>
            <a:off x="886650" y="409125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49" name="Google Shape;149;p18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/>
          <p:nvPr/>
        </p:nvSpPr>
        <p:spPr>
          <a:xfrm>
            <a:off x="0" y="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55" name="Google Shape;155;p19"/>
          <p:cNvSpPr txBox="1"/>
          <p:nvPr>
            <p:ph type="ctrTitle"/>
          </p:nvPr>
        </p:nvSpPr>
        <p:spPr>
          <a:xfrm>
            <a:off x="1719025" y="1991825"/>
            <a:ext cx="5706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Statistics About Influencers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1" name="Google Shape;16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scalus template">
  <a:themeElements>
    <a:clrScheme name="Custom 347">
      <a:dk1>
        <a:srgbClr val="004C52"/>
      </a:dk1>
      <a:lt1>
        <a:srgbClr val="FFFFFF"/>
      </a:lt1>
      <a:dk2>
        <a:srgbClr val="788788"/>
      </a:dk2>
      <a:lt2>
        <a:srgbClr val="D7EEEC"/>
      </a:lt2>
      <a:accent1>
        <a:srgbClr val="004C52"/>
      </a:accent1>
      <a:accent2>
        <a:srgbClr val="00AE9D"/>
      </a:accent2>
      <a:accent3>
        <a:srgbClr val="4BD3B0"/>
      </a:accent3>
      <a:accent4>
        <a:srgbClr val="68DD6B"/>
      </a:accent4>
      <a:accent5>
        <a:srgbClr val="ABE33F"/>
      </a:accent5>
      <a:accent6>
        <a:srgbClr val="DBEEA6"/>
      </a:accent6>
      <a:hlink>
        <a:srgbClr val="004C52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