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Lst>
  <p:sldSz cy="6858000" cx="9144000"/>
  <p:notesSz cx="6858000" cy="9144000"/>
  <p:embeddedFontLst>
    <p:embeddedFont>
      <p:font typeface="Tahoma"/>
      <p:regular r:id="rId65"/>
      <p:bold r:id="rId66"/>
    </p:embeddedFont>
    <p:embeddedFont>
      <p:font typeface="Gill Sans"/>
      <p:regular r:id="rId67"/>
      <p:bold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Tahoma-bold.fntdata"/><Relationship Id="rId21" Type="http://schemas.openxmlformats.org/officeDocument/2006/relationships/slide" Target="slides/slide16.xml"/><Relationship Id="rId65" Type="http://schemas.openxmlformats.org/officeDocument/2006/relationships/font" Target="fonts/Tahoma-regular.fntdata"/><Relationship Id="rId24" Type="http://schemas.openxmlformats.org/officeDocument/2006/relationships/slide" Target="slides/slide19.xml"/><Relationship Id="rId68" Type="http://schemas.openxmlformats.org/officeDocument/2006/relationships/font" Target="fonts/GillSans-bold.fntdata"/><Relationship Id="rId23" Type="http://schemas.openxmlformats.org/officeDocument/2006/relationships/slide" Target="slides/slide18.xml"/><Relationship Id="rId67" Type="http://schemas.openxmlformats.org/officeDocument/2006/relationships/font" Target="fonts/GillSans-regular.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 name="Google Shape;57;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 name="Google Shape;58;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bdb7cfaa0b_0_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gbdb7cfaa0b_0_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gbdb7cfaa0b_0_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bdb7cfaa0b_0_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bdb7cfaa0b_0_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30" name="Google Shape;130;gbdb7cfaa0b_0_4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16e532bb33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16e532bb33_0_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37" name="Google Shape;137;g116e532bb33_0_1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17714bd74e_0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17714bd74e_0_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5" name="Google Shape;145;g117714bd74e_0_2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16e532bb3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16e532bb33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6" name="Google Shape;156;g116e532bb33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16e532bb33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16e532bb33_0_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4" name="Google Shape;164;g116e532bb33_0_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16e532bb33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16e532bb33_0_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2" name="Google Shape;172;g116e532bb33_0_2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16e532bb33_0_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116e532bb33_0_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9" name="Google Shape;179;g116e532bb33_0_3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16e532bb33_0_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16e532bb33_0_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7" name="Google Shape;187;g116e532bb33_0_3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16e532bb33_0_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16e532bb33_0_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94" name="Google Shape;194;g116e532bb33_0_4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 name="Google Shape;63;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i="1"/>
          </a:p>
        </p:txBody>
      </p:sp>
      <p:sp>
        <p:nvSpPr>
          <p:cNvPr id="64" name="Google Shape;64;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16e532bb33_0_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16e532bb33_0_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2" name="Google Shape;202;g116e532bb33_0_5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16e532bb33_0_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16e532bb33_0_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10" name="Google Shape;210;g116e532bb33_0_6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16e532bb33_0_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116e532bb33_0_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16" name="Google Shape;216;g116e532bb33_0_7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16e532bb33_0_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16e532bb33_0_8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24" name="Google Shape;224;g116e532bb33_0_8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16e532bb33_0_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16e532bb33_0_8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30" name="Google Shape;230;g116e532bb33_0_8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16e532bb33_0_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116e532bb33_0_9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38" name="Google Shape;238;g116e532bb33_0_9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16e532bb33_0_1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16e532bb33_0_1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46" name="Google Shape;246;g116e532bb33_0_11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16e532bb33_0_1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16e532bb33_0_1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54" name="Google Shape;254;g116e532bb33_0_12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16e532bb33_0_1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16e532bb33_0_1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62" name="Google Shape;262;g116e532bb33_0_12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16e532bb33_0_1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16e532bb33_0_1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70" name="Google Shape;270;g116e532bb33_0_13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 name="Google Shape;70;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i="1"/>
          </a:p>
        </p:txBody>
      </p:sp>
      <p:sp>
        <p:nvSpPr>
          <p:cNvPr id="71" name="Google Shape;71;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16e532bb33_0_1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16e532bb33_0_1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78" name="Google Shape;278;g116e532bb33_0_14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16e532bb33_0_1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16e532bb33_0_1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6" name="Google Shape;286;g116e532bb33_0_15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170cddcb4b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1170cddcb4b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4" name="Google Shape;294;g1170cddcb4b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117714bd74e_0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117714bd74e_0_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3" name="Google Shape;303;g117714bd74e_0_1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17714bd74e_0_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17714bd74e_0_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2" name="Google Shape;312;g117714bd74e_0_5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17714bd74e_0_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117714bd74e_0_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8" name="Google Shape;318;g117714bd74e_0_6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17714bd74e_0_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117714bd74e_0_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6" name="Google Shape;326;g117714bd74e_0_9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17714bd74e_0_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117714bd74e_0_10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4" name="Google Shape;334;g117714bd74e_0_10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17714bd74e_0_1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17714bd74e_0_1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1" name="Google Shape;341;g117714bd74e_0_11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17714bd74e_0_1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117714bd74e_0_1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7" name="Google Shape;347;g117714bd74e_0_12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 name="Google Shape;77;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i="1"/>
          </a:p>
        </p:txBody>
      </p:sp>
      <p:sp>
        <p:nvSpPr>
          <p:cNvPr id="78" name="Google Shape;78;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117714bd74e_0_1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117714bd74e_0_1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4" name="Google Shape;354;g117714bd74e_0_13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17714bd74e_0_1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117714bd74e_0_1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60" name="Google Shape;360;g117714bd74e_0_13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17714bd74e_0_1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117714bd74e_0_1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66" name="Google Shape;366;g117714bd74e_0_14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117714bd74e_0_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117714bd74e_0_1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75" name="Google Shape;375;g117714bd74e_0_15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117714bd74e_0_1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117714bd74e_0_17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82" name="Google Shape;382;g117714bd74e_0_17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17714bd74e_0_1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117714bd74e_0_1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94" name="Google Shape;394;g117714bd74e_0_16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117714bd74e_0_1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117714bd74e_0_18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01" name="Google Shape;401;g117714bd74e_0_18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17714bd74e_0_1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117714bd74e_0_19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08" name="Google Shape;408;g117714bd74e_0_19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17714bd74e_0_2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117714bd74e_0_20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14" name="Google Shape;414;g117714bd74e_0_20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117714bd74e_0_2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117714bd74e_0_2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22" name="Google Shape;422;g117714bd74e_0_21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17714bd74e_0_2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117714bd74e_0_2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30" name="Google Shape;430;g117714bd74e_0_22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17714bd74e_0_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117714bd74e_0_2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39" name="Google Shape;439;g117714bd74e_0_22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17714bd74e_0_2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117714bd74e_0_2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46" name="Google Shape;446;g117714bd74e_0_23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17714bd74e_0_267:notes"/>
          <p:cNvSpPr/>
          <p:nvPr>
            <p:ph idx="2" type="sldImg"/>
          </p:nvPr>
        </p:nvSpPr>
        <p:spPr>
          <a:xfrm>
            <a:off x="1133349" y="684553"/>
            <a:ext cx="4593000" cy="3432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117714bd74e_0_267:notes"/>
          <p:cNvSpPr txBox="1"/>
          <p:nvPr>
            <p:ph idx="1" type="body"/>
          </p:nvPr>
        </p:nvSpPr>
        <p:spPr>
          <a:xfrm>
            <a:off x="914402" y="4343404"/>
            <a:ext cx="5029200" cy="4114800"/>
          </a:xfrm>
          <a:prstGeom prst="rect">
            <a:avLst/>
          </a:prstGeom>
          <a:noFill/>
          <a:ln>
            <a:noFill/>
          </a:ln>
        </p:spPr>
        <p:txBody>
          <a:bodyPr anchorCtr="0" anchor="ctr" bIns="90025" lIns="90025" spcFirstLastPara="1" rIns="90025" wrap="square" tIns="90025">
            <a:noAutofit/>
          </a:bodyPr>
          <a:lstStyle/>
          <a:p>
            <a:pPr indent="0" lvl="0" marL="0" rtl="0" algn="l">
              <a:spcBef>
                <a:spcPts val="0"/>
              </a:spcBef>
              <a:spcAft>
                <a:spcPts val="0"/>
              </a:spcAft>
              <a:buNone/>
            </a:pPr>
            <a:r>
              <a:t/>
            </a:r>
            <a:endParaRPr sz="1400"/>
          </a:p>
        </p:txBody>
      </p:sp>
      <p:sp>
        <p:nvSpPr>
          <p:cNvPr id="453" name="Google Shape;453;g117714bd74e_0_267:notes"/>
          <p:cNvSpPr txBox="1"/>
          <p:nvPr>
            <p:ph idx="12" type="sldNum"/>
          </p:nvPr>
        </p:nvSpPr>
        <p:spPr>
          <a:xfrm>
            <a:off x="388621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117714bd74e_0_2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117714bd74e_0_2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60" name="Google Shape;460;g117714bd74e_0_24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be858ca2be_0_1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be858ca2be_0_1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68" name="Google Shape;468;gbe858ca2be_0_13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Google Shape;474;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 name="Google Shape;475;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89" name="Google Shape;489;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01" name="Google Shape;501;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03ec614a89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g103ec614a89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g103ec614a89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cfe0ec07d2_0_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cfe0ec07d2_0_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3" name="Google Shape;113;gcfe0ec07d2_0_3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lnSpc>
                <a:spcPct val="86363"/>
              </a:lnSpc>
              <a:spcBef>
                <a:spcPts val="0"/>
              </a:spcBef>
              <a:spcAft>
                <a:spcPts val="0"/>
              </a:spcAft>
              <a:buSzPts val="1400"/>
              <a:buNone/>
              <a:defRPr b="1" i="0" sz="6600">
                <a:solidFill>
                  <a:srgbClr val="005CB8"/>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 name="Google Shape;14;p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Clr>
                <a:srgbClr val="888888"/>
              </a:buClr>
              <a:buSzPts val="2800"/>
              <a:buNone/>
              <a:defRPr>
                <a:solidFill>
                  <a:srgbClr val="888888"/>
                </a:solidFill>
              </a:defRPr>
            </a:lvl1pPr>
            <a:lvl2pPr lvl="1" algn="ctr">
              <a:spcBef>
                <a:spcPts val="1800"/>
              </a:spcBef>
              <a:spcAft>
                <a:spcPts val="0"/>
              </a:spcAft>
              <a:buClr>
                <a:srgbClr val="888888"/>
              </a:buClr>
              <a:buSzPts val="2800"/>
              <a:buNone/>
              <a:defRPr>
                <a:solidFill>
                  <a:srgbClr val="888888"/>
                </a:solidFill>
              </a:defRPr>
            </a:lvl2pPr>
            <a:lvl3pPr lvl="2" algn="ctr">
              <a:spcBef>
                <a:spcPts val="1800"/>
              </a:spcBef>
              <a:spcAft>
                <a:spcPts val="0"/>
              </a:spcAft>
              <a:buClr>
                <a:srgbClr val="888888"/>
              </a:buClr>
              <a:buSzPts val="2800"/>
              <a:buNone/>
              <a:defRPr>
                <a:solidFill>
                  <a:srgbClr val="888888"/>
                </a:solidFill>
              </a:defRPr>
            </a:lvl3pPr>
            <a:lvl4pPr lvl="3" algn="ctr">
              <a:spcBef>
                <a:spcPts val="1800"/>
              </a:spcBef>
              <a:spcAft>
                <a:spcPts val="0"/>
              </a:spcAft>
              <a:buClr>
                <a:srgbClr val="888888"/>
              </a:buClr>
              <a:buSzPts val="2800"/>
              <a:buNone/>
              <a:defRPr>
                <a:solidFill>
                  <a:srgbClr val="888888"/>
                </a:solidFill>
              </a:defRPr>
            </a:lvl4pPr>
            <a:lvl5pPr lvl="4" algn="ctr">
              <a:spcBef>
                <a:spcPts val="1800"/>
              </a:spcBef>
              <a:spcAft>
                <a:spcPts val="0"/>
              </a:spcAft>
              <a:buClr>
                <a:srgbClr val="888888"/>
              </a:buClr>
              <a:buSzPts val="2800"/>
              <a:buNone/>
              <a:defRPr>
                <a:solidFill>
                  <a:srgbClr val="888888"/>
                </a:solidFill>
              </a:defRPr>
            </a:lvl5pPr>
            <a:lvl6pPr lvl="5" algn="ctr">
              <a:spcBef>
                <a:spcPts val="18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2" name="Shape 42"/>
        <p:cNvGrpSpPr/>
        <p:nvPr/>
      </p:nvGrpSpPr>
      <p:grpSpPr>
        <a:xfrm>
          <a:off x="0" y="0"/>
          <a:ext cx="0" cy="0"/>
          <a:chOff x="0" y="0"/>
          <a:chExt cx="0" cy="0"/>
        </a:xfrm>
      </p:grpSpPr>
      <p:sp>
        <p:nvSpPr>
          <p:cNvPr id="43" name="Google Shape;43;p11"/>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4" name="Google Shape;44;p11"/>
          <p:cNvSpPr txBox="1"/>
          <p:nvPr>
            <p:ph idx="1" type="body"/>
          </p:nvPr>
        </p:nvSpPr>
        <p:spPr>
          <a:xfrm rot="5400000">
            <a:off x="2080418" y="203220"/>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0"/>
              </a:spcBef>
              <a:spcAft>
                <a:spcPts val="0"/>
              </a:spcAft>
              <a:buClr>
                <a:schemeClr val="dk1"/>
              </a:buClr>
              <a:buSzPts val="1800"/>
              <a:buChar char="•"/>
              <a:defRPr/>
            </a:lvl1pPr>
            <a:lvl2pPr indent="-342900" lvl="1" marL="914400" algn="l">
              <a:spcBef>
                <a:spcPts val="1800"/>
              </a:spcBef>
              <a:spcAft>
                <a:spcPts val="0"/>
              </a:spcAft>
              <a:buClr>
                <a:schemeClr val="dk1"/>
              </a:buClr>
              <a:buSzPts val="1800"/>
              <a:buChar char="–"/>
              <a:defRPr/>
            </a:lvl2pPr>
            <a:lvl3pPr indent="-342900" lvl="2" marL="1371600" algn="l">
              <a:spcBef>
                <a:spcPts val="1800"/>
              </a:spcBef>
              <a:spcAft>
                <a:spcPts val="0"/>
              </a:spcAft>
              <a:buClr>
                <a:schemeClr val="dk1"/>
              </a:buClr>
              <a:buSzPts val="1800"/>
              <a:buChar char="•"/>
              <a:defRPr/>
            </a:lvl3pPr>
            <a:lvl4pPr indent="-342900" lvl="3" marL="1828800" algn="l">
              <a:spcBef>
                <a:spcPts val="1800"/>
              </a:spcBef>
              <a:spcAft>
                <a:spcPts val="0"/>
              </a:spcAft>
              <a:buClr>
                <a:schemeClr val="dk1"/>
              </a:buClr>
              <a:buSzPts val="1800"/>
              <a:buChar char="–"/>
              <a:defRPr/>
            </a:lvl4pPr>
            <a:lvl5pPr indent="-342900" lvl="4" marL="2286000" algn="l">
              <a:spcBef>
                <a:spcPts val="1800"/>
              </a:spcBef>
              <a:spcAft>
                <a:spcPts val="0"/>
              </a:spcAft>
              <a:buClr>
                <a:schemeClr val="dk1"/>
              </a:buClr>
              <a:buSzPts val="1800"/>
              <a:buChar char="»"/>
              <a:defRPr/>
            </a:lvl5pPr>
            <a:lvl6pPr indent="-342900" lvl="5" marL="2743200" algn="l">
              <a:spcBef>
                <a:spcPts val="18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5" name="Shape 45"/>
        <p:cNvGrpSpPr/>
        <p:nvPr/>
      </p:nvGrpSpPr>
      <p:grpSpPr>
        <a:xfrm>
          <a:off x="0" y="0"/>
          <a:ext cx="0" cy="0"/>
          <a:chOff x="0" y="0"/>
          <a:chExt cx="0" cy="0"/>
        </a:xfrm>
      </p:grpSpPr>
      <p:sp>
        <p:nvSpPr>
          <p:cNvPr id="46" name="Google Shape;46;p1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7" name="Google Shape;47;p1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0"/>
              </a:spcBef>
              <a:spcAft>
                <a:spcPts val="0"/>
              </a:spcAft>
              <a:buClr>
                <a:schemeClr val="dk1"/>
              </a:buClr>
              <a:buSzPts val="1800"/>
              <a:buChar char="•"/>
              <a:defRPr/>
            </a:lvl1pPr>
            <a:lvl2pPr indent="-342900" lvl="1" marL="914400" algn="l">
              <a:spcBef>
                <a:spcPts val="1800"/>
              </a:spcBef>
              <a:spcAft>
                <a:spcPts val="0"/>
              </a:spcAft>
              <a:buClr>
                <a:schemeClr val="dk1"/>
              </a:buClr>
              <a:buSzPts val="1800"/>
              <a:buChar char="–"/>
              <a:defRPr/>
            </a:lvl2pPr>
            <a:lvl3pPr indent="-342900" lvl="2" marL="1371600" algn="l">
              <a:spcBef>
                <a:spcPts val="1800"/>
              </a:spcBef>
              <a:spcAft>
                <a:spcPts val="0"/>
              </a:spcAft>
              <a:buClr>
                <a:schemeClr val="dk1"/>
              </a:buClr>
              <a:buSzPts val="1800"/>
              <a:buChar char="•"/>
              <a:defRPr/>
            </a:lvl3pPr>
            <a:lvl4pPr indent="-342900" lvl="3" marL="1828800" algn="l">
              <a:spcBef>
                <a:spcPts val="1800"/>
              </a:spcBef>
              <a:spcAft>
                <a:spcPts val="0"/>
              </a:spcAft>
              <a:buClr>
                <a:schemeClr val="dk1"/>
              </a:buClr>
              <a:buSzPts val="1800"/>
              <a:buChar char="–"/>
              <a:defRPr/>
            </a:lvl4pPr>
            <a:lvl5pPr indent="-342900" lvl="4" marL="2286000" algn="l">
              <a:spcBef>
                <a:spcPts val="1800"/>
              </a:spcBef>
              <a:spcAft>
                <a:spcPts val="0"/>
              </a:spcAft>
              <a:buClr>
                <a:schemeClr val="dk1"/>
              </a:buClr>
              <a:buSzPts val="1800"/>
              <a:buChar char="»"/>
              <a:defRPr/>
            </a:lvl5pPr>
            <a:lvl6pPr indent="-342900" lvl="5" marL="2743200" algn="l">
              <a:spcBef>
                <a:spcPts val="18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s">
  <p:cSld name="Topics">
    <p:spTree>
      <p:nvGrpSpPr>
        <p:cNvPr id="48" name="Shape 48"/>
        <p:cNvGrpSpPr/>
        <p:nvPr/>
      </p:nvGrpSpPr>
      <p:grpSpPr>
        <a:xfrm>
          <a:off x="0" y="0"/>
          <a:ext cx="0" cy="0"/>
          <a:chOff x="0" y="0"/>
          <a:chExt cx="0" cy="0"/>
        </a:xfrm>
      </p:grpSpPr>
      <p:cxnSp>
        <p:nvCxnSpPr>
          <p:cNvPr id="49" name="Google Shape;49;p13"/>
          <p:cNvCxnSpPr/>
          <p:nvPr/>
        </p:nvCxnSpPr>
        <p:spPr>
          <a:xfrm>
            <a:off x="457200" y="1219200"/>
            <a:ext cx="8229600" cy="0"/>
          </a:xfrm>
          <a:prstGeom prst="straightConnector1">
            <a:avLst/>
          </a:prstGeom>
          <a:noFill/>
          <a:ln cap="flat" cmpd="sng" w="15875">
            <a:solidFill>
              <a:srgbClr val="C0C0C0"/>
            </a:solidFill>
            <a:prstDash val="solid"/>
            <a:round/>
            <a:headEnd len="sm" w="sm" type="none"/>
            <a:tailEnd len="sm" w="sm" type="none"/>
          </a:ln>
        </p:spPr>
      </p:cxnSp>
      <p:sp>
        <p:nvSpPr>
          <p:cNvPr id="50" name="Google Shape;50;p13"/>
          <p:cNvSpPr txBox="1"/>
          <p:nvPr>
            <p:ph idx="1" type="body"/>
          </p:nvPr>
        </p:nvSpPr>
        <p:spPr>
          <a:xfrm>
            <a:off x="1028700" y="1752600"/>
            <a:ext cx="7086600" cy="3657600"/>
          </a:xfrm>
          <a:prstGeom prst="rect">
            <a:avLst/>
          </a:prstGeom>
          <a:noFill/>
          <a:ln>
            <a:noFill/>
          </a:ln>
        </p:spPr>
        <p:txBody>
          <a:bodyPr anchorCtr="0" anchor="t" bIns="45700" lIns="91425" spcFirstLastPara="1" rIns="91425" wrap="square" tIns="45700">
            <a:noAutofit/>
          </a:bodyPr>
          <a:lstStyle>
            <a:lvl1pPr indent="-342900" lvl="0" marL="457200" marR="0" rtl="0" algn="l">
              <a:spcBef>
                <a:spcPts val="360"/>
              </a:spcBef>
              <a:spcAft>
                <a:spcPts val="0"/>
              </a:spcAft>
              <a:buClr>
                <a:srgbClr val="6EA92C"/>
              </a:buClr>
              <a:buSzPts val="1800"/>
              <a:buFont typeface="Arial"/>
              <a:buChar char="•"/>
              <a:defRPr b="0" i="0" sz="1800" u="none" cap="none" strike="noStrike">
                <a:solidFill>
                  <a:srgbClr val="6EA92C"/>
                </a:solidFill>
                <a:latin typeface="Gill Sans"/>
                <a:ea typeface="Gill Sans"/>
                <a:cs typeface="Gill Sans"/>
                <a:sym typeface="Gill Sans"/>
              </a:defRPr>
            </a:lvl1pPr>
            <a:lvl2pPr indent="-342900" lvl="1" marL="914400" marR="0" rtl="0" algn="l">
              <a:spcBef>
                <a:spcPts val="360"/>
              </a:spcBef>
              <a:spcAft>
                <a:spcPts val="0"/>
              </a:spcAft>
              <a:buClr>
                <a:srgbClr val="004A80"/>
              </a:buClr>
              <a:buSzPts val="1800"/>
              <a:buFont typeface="Arial"/>
              <a:buChar char="»"/>
              <a:defRPr b="0" i="0" sz="1800" u="none" cap="none" strike="noStrike">
                <a:solidFill>
                  <a:srgbClr val="004A80"/>
                </a:solidFill>
                <a:latin typeface="Gill Sans"/>
                <a:ea typeface="Gill Sans"/>
                <a:cs typeface="Gill Sans"/>
                <a:sym typeface="Gill Sans"/>
              </a:defRPr>
            </a:lvl2pPr>
            <a:lvl3pPr indent="-381000" lvl="2" marL="1371600" marR="0" rtl="0" algn="l">
              <a:spcBef>
                <a:spcPts val="480"/>
              </a:spcBef>
              <a:spcAft>
                <a:spcPts val="0"/>
              </a:spcAft>
              <a:buClr>
                <a:srgbClr val="6EA92C"/>
              </a:buClr>
              <a:buSzPts val="2400"/>
              <a:buFont typeface="Gill Sans"/>
              <a:buChar char="•"/>
              <a:defRPr b="0" i="0" sz="2400" u="none" cap="none" strike="noStrike">
                <a:solidFill>
                  <a:srgbClr val="6EA92C"/>
                </a:solidFill>
                <a:latin typeface="Gill Sans"/>
                <a:ea typeface="Gill Sans"/>
                <a:cs typeface="Gill Sans"/>
                <a:sym typeface="Gill Sans"/>
              </a:defRPr>
            </a:lvl3pPr>
            <a:lvl4pPr indent="-355600" lvl="3" marL="1828800" marR="0" rtl="0" algn="l">
              <a:spcBef>
                <a:spcPts val="400"/>
              </a:spcBef>
              <a:spcAft>
                <a:spcPts val="0"/>
              </a:spcAft>
              <a:buClr>
                <a:srgbClr val="6EA92C"/>
              </a:buClr>
              <a:buSzPts val="2000"/>
              <a:buFont typeface="Gill Sans"/>
              <a:buChar char="–"/>
              <a:defRPr b="0" i="0" sz="2000" u="none" cap="none" strike="noStrike">
                <a:solidFill>
                  <a:srgbClr val="6EA92C"/>
                </a:solidFill>
                <a:latin typeface="Gill Sans"/>
                <a:ea typeface="Gill Sans"/>
                <a:cs typeface="Gill Sans"/>
                <a:sym typeface="Gill Sans"/>
              </a:defRPr>
            </a:lvl4pPr>
            <a:lvl5pPr indent="-355600" lvl="4" marL="2286000" marR="0" rtl="0" algn="l">
              <a:spcBef>
                <a:spcPts val="400"/>
              </a:spcBef>
              <a:spcAft>
                <a:spcPts val="0"/>
              </a:spcAft>
              <a:buClr>
                <a:srgbClr val="6EA92C"/>
              </a:buClr>
              <a:buSzPts val="2000"/>
              <a:buFont typeface="Gill Sans"/>
              <a:buChar char="»"/>
              <a:defRPr b="0" i="0" sz="2000" u="none" cap="none" strike="noStrike">
                <a:solidFill>
                  <a:srgbClr val="6EA92C"/>
                </a:solidFill>
                <a:latin typeface="Gill Sans"/>
                <a:ea typeface="Gill Sans"/>
                <a:cs typeface="Gill Sans"/>
                <a:sym typeface="Gill Sans"/>
              </a:defRPr>
            </a:lvl5pPr>
            <a:lvl6pPr indent="-355600" lvl="5" marL="27432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51" name="Google Shape;51;p13"/>
          <p:cNvSpPr txBox="1"/>
          <p:nvPr>
            <p:ph type="title"/>
          </p:nvPr>
        </p:nvSpPr>
        <p:spPr>
          <a:xfrm>
            <a:off x="457200" y="609600"/>
            <a:ext cx="8229600" cy="6096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SzPts val="1400"/>
              <a:buNone/>
              <a:defRPr b="0" i="0" sz="2400" u="none" cap="none" strike="noStrike">
                <a:solidFill>
                  <a:srgbClr val="004A80"/>
                </a:solidFill>
                <a:latin typeface="Gill Sans"/>
                <a:ea typeface="Gill Sans"/>
                <a:cs typeface="Gill Sans"/>
                <a:sym typeface="Gill Sans"/>
              </a:defRPr>
            </a:lvl1pPr>
            <a:lvl2pPr indent="0" lvl="1"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2pPr>
            <a:lvl3pPr indent="0" lvl="2"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3pPr>
            <a:lvl4pPr indent="0" lvl="3"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4pPr>
            <a:lvl5pPr indent="0" lvl="4" marL="0" marR="0" rtl="0" algn="l">
              <a:spcBef>
                <a:spcPts val="0"/>
              </a:spcBef>
              <a:spcAft>
                <a:spcPts val="0"/>
              </a:spcAft>
              <a:buSzPts val="1400"/>
              <a:buNone/>
              <a:defRPr b="0" i="0" sz="4400" u="none" cap="none" strike="noStrike">
                <a:solidFill>
                  <a:srgbClr val="004A80"/>
                </a:solidFill>
                <a:latin typeface="Gill Sans"/>
                <a:ea typeface="Gill Sans"/>
                <a:cs typeface="Gill Sans"/>
                <a:sym typeface="Gill Sans"/>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52" name="Google Shape;52;p13"/>
          <p:cNvSpPr txBox="1"/>
          <p:nvPr>
            <p:ph idx="11" type="ftr"/>
          </p:nvPr>
        </p:nvSpPr>
        <p:spPr>
          <a:xfrm>
            <a:off x="755945" y="6324600"/>
            <a:ext cx="7896000" cy="4572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dk1"/>
                </a:solidFill>
                <a:latin typeface="Gill Sans"/>
                <a:ea typeface="Gill Sans"/>
                <a:cs typeface="Gill Sans"/>
                <a:sym typeface="Gill Sans"/>
              </a:defRPr>
            </a:lvl1pPr>
            <a:lvl2pPr indent="0" lvl="1" marL="457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53" name="Google Shape;53;p13"/>
          <p:cNvSpPr txBox="1"/>
          <p:nvPr>
            <p:ph idx="12" type="sldNum"/>
          </p:nvPr>
        </p:nvSpPr>
        <p:spPr>
          <a:xfrm>
            <a:off x="6553200" y="6477000"/>
            <a:ext cx="1905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1pPr>
            <a:lvl2pPr indent="0" lvl="1"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2pPr>
            <a:lvl3pPr indent="0" lvl="2"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3pPr>
            <a:lvl4pPr indent="0" lvl="3"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4pPr>
            <a:lvl5pPr indent="0" lvl="4"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5pPr>
            <a:lvl6pPr indent="0" lvl="5"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6pPr>
            <a:lvl7pPr indent="0" lvl="6"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7pPr>
            <a:lvl8pPr indent="0" lvl="7"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8pPr>
            <a:lvl9pPr indent="0" lvl="8" marL="0" marR="0" rtl="0" algn="r">
              <a:spcBef>
                <a:spcPts val="0"/>
              </a:spcBef>
              <a:spcAft>
                <a:spcPts val="0"/>
              </a:spcAft>
              <a:buNone/>
              <a:defRPr b="0" i="0" sz="1200" u="none" cap="none" strike="noStrike">
                <a:solidFill>
                  <a:schemeClr val="dk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pic>
        <p:nvPicPr>
          <p:cNvPr id="54" name="Google Shape;54;p13"/>
          <p:cNvPicPr preferRelativeResize="0"/>
          <p:nvPr/>
        </p:nvPicPr>
        <p:blipFill rotWithShape="1">
          <a:blip r:embed="rId2">
            <a:alphaModFix/>
          </a:blip>
          <a:srcRect b="0" l="0" r="0" t="0"/>
          <a:stretch/>
        </p:blipFill>
        <p:spPr>
          <a:xfrm>
            <a:off x="6781800" y="481217"/>
            <a:ext cx="1904999" cy="71396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5" name="Shape 15"/>
        <p:cNvGrpSpPr/>
        <p:nvPr/>
      </p:nvGrpSpPr>
      <p:grpSpPr>
        <a:xfrm>
          <a:off x="0" y="0"/>
          <a:ext cx="0" cy="0"/>
          <a:chOff x="0" y="0"/>
          <a:chExt cx="0" cy="0"/>
        </a:xfrm>
      </p:grpSpPr>
      <p:sp>
        <p:nvSpPr>
          <p:cNvPr id="16" name="Google Shape;16;p3"/>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 name="Google Shape;17;p3"/>
          <p:cNvSpPr txBox="1"/>
          <p:nvPr>
            <p:ph idx="1" type="body"/>
          </p:nvPr>
        </p:nvSpPr>
        <p:spPr>
          <a:xfrm>
            <a:off x="457200" y="2377440"/>
            <a:ext cx="8229600" cy="3779520"/>
          </a:xfrm>
          <a:prstGeom prst="rect">
            <a:avLst/>
          </a:prstGeom>
          <a:noFill/>
          <a:ln>
            <a:noFill/>
          </a:ln>
        </p:spPr>
        <p:txBody>
          <a:bodyPr anchorCtr="0" anchor="t" bIns="45700" lIns="91425" spcFirstLastPara="1" rIns="91425" wrap="square" tIns="45700">
            <a:noAutofit/>
          </a:bodyPr>
          <a:lstStyle>
            <a:lvl1pPr indent="-342900" lvl="0" marL="457200" algn="l">
              <a:spcBef>
                <a:spcPts val="0"/>
              </a:spcBef>
              <a:spcAft>
                <a:spcPts val="0"/>
              </a:spcAft>
              <a:buClr>
                <a:schemeClr val="dk1"/>
              </a:buClr>
              <a:buSzPts val="1800"/>
              <a:buChar char="•"/>
              <a:defRPr/>
            </a:lvl1pPr>
            <a:lvl2pPr indent="-342900" lvl="1" marL="914400" algn="l">
              <a:spcBef>
                <a:spcPts val="1800"/>
              </a:spcBef>
              <a:spcAft>
                <a:spcPts val="0"/>
              </a:spcAft>
              <a:buClr>
                <a:schemeClr val="dk1"/>
              </a:buClr>
              <a:buSzPts val="1800"/>
              <a:buChar char="–"/>
              <a:defRPr/>
            </a:lvl2pPr>
            <a:lvl3pPr indent="-342900" lvl="2" marL="1371600" algn="l">
              <a:spcBef>
                <a:spcPts val="1800"/>
              </a:spcBef>
              <a:spcAft>
                <a:spcPts val="0"/>
              </a:spcAft>
              <a:buClr>
                <a:schemeClr val="dk1"/>
              </a:buClr>
              <a:buSzPts val="1800"/>
              <a:buChar char="•"/>
              <a:defRPr/>
            </a:lvl3pPr>
            <a:lvl4pPr indent="-342900" lvl="3" marL="1828800" algn="l">
              <a:spcBef>
                <a:spcPts val="1800"/>
              </a:spcBef>
              <a:spcAft>
                <a:spcPts val="0"/>
              </a:spcAft>
              <a:buClr>
                <a:schemeClr val="dk1"/>
              </a:buClr>
              <a:buSzPts val="1800"/>
              <a:buChar char="–"/>
              <a:defRPr/>
            </a:lvl4pPr>
            <a:lvl5pPr indent="-342900" lvl="4" marL="2286000" algn="l">
              <a:spcBef>
                <a:spcPts val="1800"/>
              </a:spcBef>
              <a:spcAft>
                <a:spcPts val="0"/>
              </a:spcAft>
              <a:buClr>
                <a:schemeClr val="dk1"/>
              </a:buClr>
              <a:buSzPts val="1800"/>
              <a:buChar char="»"/>
              <a:defRPr/>
            </a:lvl5pPr>
            <a:lvl6pPr indent="-342900" lvl="5" marL="2743200" algn="l">
              <a:spcBef>
                <a:spcPts val="18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42500"/>
              </a:lnSpc>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0" name="Google Shape;20;p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Clr>
                <a:srgbClr val="888888"/>
              </a:buClr>
              <a:buSzPts val="2000"/>
              <a:buNone/>
              <a:defRPr sz="2000">
                <a:solidFill>
                  <a:srgbClr val="888888"/>
                </a:solidFill>
              </a:defRPr>
            </a:lvl1pPr>
            <a:lvl2pPr indent="-228600" lvl="1" marL="914400" algn="l">
              <a:spcBef>
                <a:spcPts val="1800"/>
              </a:spcBef>
              <a:spcAft>
                <a:spcPts val="0"/>
              </a:spcAft>
              <a:buClr>
                <a:srgbClr val="888888"/>
              </a:buClr>
              <a:buSzPts val="1800"/>
              <a:buNone/>
              <a:defRPr sz="1800">
                <a:solidFill>
                  <a:srgbClr val="888888"/>
                </a:solidFill>
              </a:defRPr>
            </a:lvl2pPr>
            <a:lvl3pPr indent="-228600" lvl="2" marL="1371600" algn="l">
              <a:spcBef>
                <a:spcPts val="1800"/>
              </a:spcBef>
              <a:spcAft>
                <a:spcPts val="0"/>
              </a:spcAft>
              <a:buClr>
                <a:srgbClr val="888888"/>
              </a:buClr>
              <a:buSzPts val="1600"/>
              <a:buNone/>
              <a:defRPr sz="1600">
                <a:solidFill>
                  <a:srgbClr val="888888"/>
                </a:solidFill>
              </a:defRPr>
            </a:lvl3pPr>
            <a:lvl4pPr indent="-228600" lvl="3" marL="1828800" algn="l">
              <a:spcBef>
                <a:spcPts val="1800"/>
              </a:spcBef>
              <a:spcAft>
                <a:spcPts val="0"/>
              </a:spcAft>
              <a:buClr>
                <a:srgbClr val="888888"/>
              </a:buClr>
              <a:buSzPts val="1400"/>
              <a:buNone/>
              <a:defRPr sz="1400">
                <a:solidFill>
                  <a:srgbClr val="888888"/>
                </a:solidFill>
              </a:defRPr>
            </a:lvl4pPr>
            <a:lvl5pPr indent="-228600" lvl="4" marL="2286000" algn="l">
              <a:spcBef>
                <a:spcPts val="1800"/>
              </a:spcBef>
              <a:spcAft>
                <a:spcPts val="0"/>
              </a:spcAft>
              <a:buClr>
                <a:srgbClr val="888888"/>
              </a:buClr>
              <a:buSzPts val="1400"/>
              <a:buNone/>
              <a:defRPr sz="1400">
                <a:solidFill>
                  <a:srgbClr val="888888"/>
                </a:solidFill>
              </a:defRPr>
            </a:lvl5pPr>
            <a:lvl6pPr indent="-228600" lvl="5" marL="2743200" algn="l">
              <a:spcBef>
                <a:spcPts val="180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 name="Shape 21"/>
        <p:cNvGrpSpPr/>
        <p:nvPr/>
      </p:nvGrpSpPr>
      <p:grpSpPr>
        <a:xfrm>
          <a:off x="0" y="0"/>
          <a:ext cx="0" cy="0"/>
          <a:chOff x="0" y="0"/>
          <a:chExt cx="0" cy="0"/>
        </a:xfrm>
      </p:grpSpPr>
      <p:sp>
        <p:nvSpPr>
          <p:cNvPr id="22" name="Google Shape;22;p5"/>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 name="Google Shape;23;p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0"/>
              </a:spcBef>
              <a:spcAft>
                <a:spcPts val="0"/>
              </a:spcAft>
              <a:buClr>
                <a:schemeClr val="dk1"/>
              </a:buClr>
              <a:buSzPts val="2800"/>
              <a:buChar char="•"/>
              <a:defRPr sz="2800"/>
            </a:lvl1pPr>
            <a:lvl2pPr indent="-381000" lvl="1" marL="914400" algn="l">
              <a:spcBef>
                <a:spcPts val="1800"/>
              </a:spcBef>
              <a:spcAft>
                <a:spcPts val="0"/>
              </a:spcAft>
              <a:buClr>
                <a:schemeClr val="dk1"/>
              </a:buClr>
              <a:buSzPts val="2400"/>
              <a:buChar char="–"/>
              <a:defRPr sz="2400"/>
            </a:lvl2pPr>
            <a:lvl3pPr indent="-355600" lvl="2" marL="1371600" algn="l">
              <a:spcBef>
                <a:spcPts val="1800"/>
              </a:spcBef>
              <a:spcAft>
                <a:spcPts val="0"/>
              </a:spcAft>
              <a:buClr>
                <a:schemeClr val="dk1"/>
              </a:buClr>
              <a:buSzPts val="2000"/>
              <a:buChar char="•"/>
              <a:defRPr sz="2000"/>
            </a:lvl3pPr>
            <a:lvl4pPr indent="-342900" lvl="3" marL="1828800" algn="l">
              <a:spcBef>
                <a:spcPts val="1800"/>
              </a:spcBef>
              <a:spcAft>
                <a:spcPts val="0"/>
              </a:spcAft>
              <a:buClr>
                <a:schemeClr val="dk1"/>
              </a:buClr>
              <a:buSzPts val="1800"/>
              <a:buChar char="–"/>
              <a:defRPr sz="1800"/>
            </a:lvl4pPr>
            <a:lvl5pPr indent="-342900" lvl="4" marL="2286000" algn="l">
              <a:spcBef>
                <a:spcPts val="1800"/>
              </a:spcBef>
              <a:spcAft>
                <a:spcPts val="0"/>
              </a:spcAft>
              <a:buClr>
                <a:schemeClr val="dk1"/>
              </a:buClr>
              <a:buSzPts val="1800"/>
              <a:buChar char="»"/>
              <a:defRPr sz="1800"/>
            </a:lvl5pPr>
            <a:lvl6pPr indent="-342900" lvl="5" marL="2743200" algn="l">
              <a:spcBef>
                <a:spcPts val="180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4" name="Google Shape;24;p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0"/>
              </a:spcBef>
              <a:spcAft>
                <a:spcPts val="0"/>
              </a:spcAft>
              <a:buClr>
                <a:schemeClr val="dk1"/>
              </a:buClr>
              <a:buSzPts val="2800"/>
              <a:buChar char="•"/>
              <a:defRPr sz="2800"/>
            </a:lvl1pPr>
            <a:lvl2pPr indent="-381000" lvl="1" marL="914400" algn="l">
              <a:spcBef>
                <a:spcPts val="1800"/>
              </a:spcBef>
              <a:spcAft>
                <a:spcPts val="0"/>
              </a:spcAft>
              <a:buClr>
                <a:schemeClr val="dk1"/>
              </a:buClr>
              <a:buSzPts val="2400"/>
              <a:buChar char="–"/>
              <a:defRPr sz="2400"/>
            </a:lvl2pPr>
            <a:lvl3pPr indent="-355600" lvl="2" marL="1371600" algn="l">
              <a:spcBef>
                <a:spcPts val="1800"/>
              </a:spcBef>
              <a:spcAft>
                <a:spcPts val="0"/>
              </a:spcAft>
              <a:buClr>
                <a:schemeClr val="dk1"/>
              </a:buClr>
              <a:buSzPts val="2000"/>
              <a:buChar char="•"/>
              <a:defRPr sz="2000"/>
            </a:lvl3pPr>
            <a:lvl4pPr indent="-342900" lvl="3" marL="1828800" algn="l">
              <a:spcBef>
                <a:spcPts val="1800"/>
              </a:spcBef>
              <a:spcAft>
                <a:spcPts val="0"/>
              </a:spcAft>
              <a:buClr>
                <a:schemeClr val="dk1"/>
              </a:buClr>
              <a:buSzPts val="1800"/>
              <a:buChar char="–"/>
              <a:defRPr sz="1800"/>
            </a:lvl4pPr>
            <a:lvl5pPr indent="-342900" lvl="4" marL="2286000" algn="l">
              <a:spcBef>
                <a:spcPts val="1800"/>
              </a:spcBef>
              <a:spcAft>
                <a:spcPts val="0"/>
              </a:spcAft>
              <a:buClr>
                <a:schemeClr val="dk1"/>
              </a:buClr>
              <a:buSzPts val="1800"/>
              <a:buChar char="»"/>
              <a:defRPr sz="1800"/>
            </a:lvl5pPr>
            <a:lvl6pPr indent="-342900" lvl="5" marL="2743200" algn="l">
              <a:spcBef>
                <a:spcPts val="180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5" name="Shape 25"/>
        <p:cNvGrpSpPr/>
        <p:nvPr/>
      </p:nvGrpSpPr>
      <p:grpSpPr>
        <a:xfrm>
          <a:off x="0" y="0"/>
          <a:ext cx="0" cy="0"/>
          <a:chOff x="0" y="0"/>
          <a:chExt cx="0" cy="0"/>
        </a:xfrm>
      </p:grpSpPr>
      <p:sp>
        <p:nvSpPr>
          <p:cNvPr id="26" name="Google Shape;26;p6"/>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86363"/>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 name="Google Shape;27;p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Clr>
                <a:schemeClr val="dk1"/>
              </a:buClr>
              <a:buSzPts val="2400"/>
              <a:buNone/>
              <a:defRPr b="1" sz="2400"/>
            </a:lvl1pPr>
            <a:lvl2pPr indent="-228600" lvl="1" marL="914400" algn="l">
              <a:spcBef>
                <a:spcPts val="1800"/>
              </a:spcBef>
              <a:spcAft>
                <a:spcPts val="0"/>
              </a:spcAft>
              <a:buClr>
                <a:schemeClr val="dk1"/>
              </a:buClr>
              <a:buSzPts val="2000"/>
              <a:buNone/>
              <a:defRPr b="1" sz="2000"/>
            </a:lvl2pPr>
            <a:lvl3pPr indent="-228600" lvl="2" marL="1371600" algn="l">
              <a:spcBef>
                <a:spcPts val="1800"/>
              </a:spcBef>
              <a:spcAft>
                <a:spcPts val="0"/>
              </a:spcAft>
              <a:buClr>
                <a:schemeClr val="dk1"/>
              </a:buClr>
              <a:buSzPts val="1800"/>
              <a:buNone/>
              <a:defRPr b="1" sz="1800"/>
            </a:lvl3pPr>
            <a:lvl4pPr indent="-228600" lvl="3" marL="1828800" algn="l">
              <a:spcBef>
                <a:spcPts val="1800"/>
              </a:spcBef>
              <a:spcAft>
                <a:spcPts val="0"/>
              </a:spcAft>
              <a:buClr>
                <a:schemeClr val="dk1"/>
              </a:buClr>
              <a:buSzPts val="1600"/>
              <a:buNone/>
              <a:defRPr b="1" sz="1600"/>
            </a:lvl4pPr>
            <a:lvl5pPr indent="-228600" lvl="4" marL="2286000" algn="l">
              <a:spcBef>
                <a:spcPts val="1800"/>
              </a:spcBef>
              <a:spcAft>
                <a:spcPts val="0"/>
              </a:spcAft>
              <a:buClr>
                <a:schemeClr val="dk1"/>
              </a:buClr>
              <a:buSzPts val="1600"/>
              <a:buNone/>
              <a:defRPr b="1" sz="1600"/>
            </a:lvl5pPr>
            <a:lvl6pPr indent="-228600" lvl="5" marL="2743200" algn="l">
              <a:spcBef>
                <a:spcPts val="180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8" name="Google Shape;28;p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0"/>
              </a:spcBef>
              <a:spcAft>
                <a:spcPts val="0"/>
              </a:spcAft>
              <a:buClr>
                <a:schemeClr val="dk1"/>
              </a:buClr>
              <a:buSzPts val="2400"/>
              <a:buChar char="•"/>
              <a:defRPr sz="2400"/>
            </a:lvl1pPr>
            <a:lvl2pPr indent="-355600" lvl="1" marL="914400" algn="l">
              <a:spcBef>
                <a:spcPts val="1800"/>
              </a:spcBef>
              <a:spcAft>
                <a:spcPts val="0"/>
              </a:spcAft>
              <a:buClr>
                <a:schemeClr val="dk1"/>
              </a:buClr>
              <a:buSzPts val="2000"/>
              <a:buChar char="–"/>
              <a:defRPr sz="2000"/>
            </a:lvl2pPr>
            <a:lvl3pPr indent="-342900" lvl="2" marL="1371600" algn="l">
              <a:spcBef>
                <a:spcPts val="1800"/>
              </a:spcBef>
              <a:spcAft>
                <a:spcPts val="0"/>
              </a:spcAft>
              <a:buClr>
                <a:schemeClr val="dk1"/>
              </a:buClr>
              <a:buSzPts val="1800"/>
              <a:buChar char="•"/>
              <a:defRPr sz="1800"/>
            </a:lvl3pPr>
            <a:lvl4pPr indent="-330200" lvl="3" marL="1828800" algn="l">
              <a:spcBef>
                <a:spcPts val="1800"/>
              </a:spcBef>
              <a:spcAft>
                <a:spcPts val="0"/>
              </a:spcAft>
              <a:buClr>
                <a:schemeClr val="dk1"/>
              </a:buClr>
              <a:buSzPts val="1600"/>
              <a:buChar char="–"/>
              <a:defRPr sz="1600"/>
            </a:lvl4pPr>
            <a:lvl5pPr indent="-330200" lvl="4" marL="2286000" algn="l">
              <a:spcBef>
                <a:spcPts val="1800"/>
              </a:spcBef>
              <a:spcAft>
                <a:spcPts val="0"/>
              </a:spcAft>
              <a:buClr>
                <a:schemeClr val="dk1"/>
              </a:buClr>
              <a:buSzPts val="1600"/>
              <a:buChar char="»"/>
              <a:defRPr sz="1600"/>
            </a:lvl5pPr>
            <a:lvl6pPr indent="-330200" lvl="5" marL="2743200" algn="l">
              <a:spcBef>
                <a:spcPts val="180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9" name="Google Shape;29;p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Clr>
                <a:schemeClr val="dk1"/>
              </a:buClr>
              <a:buSzPts val="2400"/>
              <a:buNone/>
              <a:defRPr b="1" sz="2400"/>
            </a:lvl1pPr>
            <a:lvl2pPr indent="-228600" lvl="1" marL="914400" algn="l">
              <a:spcBef>
                <a:spcPts val="1800"/>
              </a:spcBef>
              <a:spcAft>
                <a:spcPts val="0"/>
              </a:spcAft>
              <a:buClr>
                <a:schemeClr val="dk1"/>
              </a:buClr>
              <a:buSzPts val="2000"/>
              <a:buNone/>
              <a:defRPr b="1" sz="2000"/>
            </a:lvl2pPr>
            <a:lvl3pPr indent="-228600" lvl="2" marL="1371600" algn="l">
              <a:spcBef>
                <a:spcPts val="1800"/>
              </a:spcBef>
              <a:spcAft>
                <a:spcPts val="0"/>
              </a:spcAft>
              <a:buClr>
                <a:schemeClr val="dk1"/>
              </a:buClr>
              <a:buSzPts val="1800"/>
              <a:buNone/>
              <a:defRPr b="1" sz="1800"/>
            </a:lvl3pPr>
            <a:lvl4pPr indent="-228600" lvl="3" marL="1828800" algn="l">
              <a:spcBef>
                <a:spcPts val="1800"/>
              </a:spcBef>
              <a:spcAft>
                <a:spcPts val="0"/>
              </a:spcAft>
              <a:buClr>
                <a:schemeClr val="dk1"/>
              </a:buClr>
              <a:buSzPts val="1600"/>
              <a:buNone/>
              <a:defRPr b="1" sz="1600"/>
            </a:lvl4pPr>
            <a:lvl5pPr indent="-228600" lvl="4" marL="2286000" algn="l">
              <a:spcBef>
                <a:spcPts val="1800"/>
              </a:spcBef>
              <a:spcAft>
                <a:spcPts val="0"/>
              </a:spcAft>
              <a:buClr>
                <a:schemeClr val="dk1"/>
              </a:buClr>
              <a:buSzPts val="1600"/>
              <a:buNone/>
              <a:defRPr b="1" sz="1600"/>
            </a:lvl5pPr>
            <a:lvl6pPr indent="-228600" lvl="5" marL="2743200" algn="l">
              <a:spcBef>
                <a:spcPts val="180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0" name="Google Shape;30;p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0"/>
              </a:spcBef>
              <a:spcAft>
                <a:spcPts val="0"/>
              </a:spcAft>
              <a:buClr>
                <a:schemeClr val="dk1"/>
              </a:buClr>
              <a:buSzPts val="2400"/>
              <a:buChar char="•"/>
              <a:defRPr sz="2400"/>
            </a:lvl1pPr>
            <a:lvl2pPr indent="-355600" lvl="1" marL="914400" algn="l">
              <a:spcBef>
                <a:spcPts val="1800"/>
              </a:spcBef>
              <a:spcAft>
                <a:spcPts val="0"/>
              </a:spcAft>
              <a:buClr>
                <a:schemeClr val="dk1"/>
              </a:buClr>
              <a:buSzPts val="2000"/>
              <a:buChar char="–"/>
              <a:defRPr sz="2000"/>
            </a:lvl2pPr>
            <a:lvl3pPr indent="-342900" lvl="2" marL="1371600" algn="l">
              <a:spcBef>
                <a:spcPts val="1800"/>
              </a:spcBef>
              <a:spcAft>
                <a:spcPts val="0"/>
              </a:spcAft>
              <a:buClr>
                <a:schemeClr val="dk1"/>
              </a:buClr>
              <a:buSzPts val="1800"/>
              <a:buChar char="•"/>
              <a:defRPr sz="1800"/>
            </a:lvl3pPr>
            <a:lvl4pPr indent="-330200" lvl="3" marL="1828800" algn="l">
              <a:spcBef>
                <a:spcPts val="1800"/>
              </a:spcBef>
              <a:spcAft>
                <a:spcPts val="0"/>
              </a:spcAft>
              <a:buClr>
                <a:schemeClr val="dk1"/>
              </a:buClr>
              <a:buSzPts val="1600"/>
              <a:buChar char="–"/>
              <a:defRPr sz="1600"/>
            </a:lvl4pPr>
            <a:lvl5pPr indent="-330200" lvl="4" marL="2286000" algn="l">
              <a:spcBef>
                <a:spcPts val="1800"/>
              </a:spcBef>
              <a:spcAft>
                <a:spcPts val="0"/>
              </a:spcAft>
              <a:buClr>
                <a:schemeClr val="dk1"/>
              </a:buClr>
              <a:buSzPts val="1600"/>
              <a:buChar char="»"/>
              <a:defRPr sz="1600"/>
            </a:lvl5pPr>
            <a:lvl6pPr indent="-330200" lvl="5" marL="2743200" algn="l">
              <a:spcBef>
                <a:spcPts val="180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4" name="Shape 34"/>
        <p:cNvGrpSpPr/>
        <p:nvPr/>
      </p:nvGrpSpPr>
      <p:grpSpPr>
        <a:xfrm>
          <a:off x="0" y="0"/>
          <a:ext cx="0" cy="0"/>
          <a:chOff x="0" y="0"/>
          <a:chExt cx="0" cy="0"/>
        </a:xfrm>
      </p:grpSpPr>
      <p:sp>
        <p:nvSpPr>
          <p:cNvPr id="35" name="Google Shape;3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285000"/>
              </a:lnSpc>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6" name="Google Shape;3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0"/>
              </a:spcBef>
              <a:spcAft>
                <a:spcPts val="0"/>
              </a:spcAft>
              <a:buClr>
                <a:schemeClr val="dk1"/>
              </a:buClr>
              <a:buSzPts val="3200"/>
              <a:buChar char="•"/>
              <a:defRPr sz="3200"/>
            </a:lvl1pPr>
            <a:lvl2pPr indent="-406400" lvl="1" marL="914400" algn="l">
              <a:spcBef>
                <a:spcPts val="1800"/>
              </a:spcBef>
              <a:spcAft>
                <a:spcPts val="0"/>
              </a:spcAft>
              <a:buClr>
                <a:schemeClr val="dk1"/>
              </a:buClr>
              <a:buSzPts val="2800"/>
              <a:buChar char="–"/>
              <a:defRPr sz="2800"/>
            </a:lvl2pPr>
            <a:lvl3pPr indent="-381000" lvl="2" marL="1371600" algn="l">
              <a:spcBef>
                <a:spcPts val="1800"/>
              </a:spcBef>
              <a:spcAft>
                <a:spcPts val="0"/>
              </a:spcAft>
              <a:buClr>
                <a:schemeClr val="dk1"/>
              </a:buClr>
              <a:buSzPts val="2400"/>
              <a:buChar char="•"/>
              <a:defRPr sz="2400"/>
            </a:lvl3pPr>
            <a:lvl4pPr indent="-355600" lvl="3" marL="1828800" algn="l">
              <a:spcBef>
                <a:spcPts val="1800"/>
              </a:spcBef>
              <a:spcAft>
                <a:spcPts val="0"/>
              </a:spcAft>
              <a:buClr>
                <a:schemeClr val="dk1"/>
              </a:buClr>
              <a:buSzPts val="2000"/>
              <a:buChar char="–"/>
              <a:defRPr sz="2000"/>
            </a:lvl4pPr>
            <a:lvl5pPr indent="-355600" lvl="4" marL="2286000" algn="l">
              <a:spcBef>
                <a:spcPts val="1800"/>
              </a:spcBef>
              <a:spcAft>
                <a:spcPts val="0"/>
              </a:spcAft>
              <a:buClr>
                <a:schemeClr val="dk1"/>
              </a:buClr>
              <a:buSzPts val="2000"/>
              <a:buChar char="»"/>
              <a:defRPr sz="2000"/>
            </a:lvl5pPr>
            <a:lvl6pPr indent="-355600" lvl="5" marL="2743200" algn="l">
              <a:spcBef>
                <a:spcPts val="18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37" name="Google Shape;3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0"/>
              </a:spcBef>
              <a:spcAft>
                <a:spcPts val="0"/>
              </a:spcAft>
              <a:buClr>
                <a:schemeClr val="dk1"/>
              </a:buClr>
              <a:buSzPts val="1400"/>
              <a:buNone/>
              <a:defRPr sz="1400"/>
            </a:lvl1pPr>
            <a:lvl2pPr indent="-228600" lvl="1" marL="914400" algn="l">
              <a:spcBef>
                <a:spcPts val="1800"/>
              </a:spcBef>
              <a:spcAft>
                <a:spcPts val="0"/>
              </a:spcAft>
              <a:buClr>
                <a:schemeClr val="dk1"/>
              </a:buClr>
              <a:buSzPts val="1200"/>
              <a:buNone/>
              <a:defRPr sz="1200"/>
            </a:lvl2pPr>
            <a:lvl3pPr indent="-228600" lvl="2" marL="1371600" algn="l">
              <a:spcBef>
                <a:spcPts val="1800"/>
              </a:spcBef>
              <a:spcAft>
                <a:spcPts val="0"/>
              </a:spcAft>
              <a:buClr>
                <a:schemeClr val="dk1"/>
              </a:buClr>
              <a:buSzPts val="1000"/>
              <a:buNone/>
              <a:defRPr sz="1000"/>
            </a:lvl3pPr>
            <a:lvl4pPr indent="-228600" lvl="3" marL="1828800" algn="l">
              <a:spcBef>
                <a:spcPts val="1800"/>
              </a:spcBef>
              <a:spcAft>
                <a:spcPts val="0"/>
              </a:spcAft>
              <a:buClr>
                <a:schemeClr val="dk1"/>
              </a:buClr>
              <a:buSzPts val="900"/>
              <a:buNone/>
              <a:defRPr sz="900"/>
            </a:lvl4pPr>
            <a:lvl5pPr indent="-228600" lvl="4" marL="2286000" algn="l">
              <a:spcBef>
                <a:spcPts val="1800"/>
              </a:spcBef>
              <a:spcAft>
                <a:spcPts val="0"/>
              </a:spcAft>
              <a:buClr>
                <a:schemeClr val="dk1"/>
              </a:buClr>
              <a:buSzPts val="900"/>
              <a:buNone/>
              <a:defRPr sz="900"/>
            </a:lvl5pPr>
            <a:lvl6pPr indent="-228600" lvl="5" marL="2743200" algn="l">
              <a:spcBef>
                <a:spcPts val="180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8" name="Shape 38"/>
        <p:cNvGrpSpPr/>
        <p:nvPr/>
      </p:nvGrpSpPr>
      <p:grpSpPr>
        <a:xfrm>
          <a:off x="0" y="0"/>
          <a:ext cx="0" cy="0"/>
          <a:chOff x="0" y="0"/>
          <a:chExt cx="0" cy="0"/>
        </a:xfrm>
      </p:grpSpPr>
      <p:sp>
        <p:nvSpPr>
          <p:cNvPr id="39" name="Google Shape;39;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285000"/>
              </a:lnSpc>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0" name="Google Shape;40;p1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18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1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18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18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18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1" name="Google Shape;41;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0"/>
              </a:spcBef>
              <a:spcAft>
                <a:spcPts val="0"/>
              </a:spcAft>
              <a:buClr>
                <a:schemeClr val="dk1"/>
              </a:buClr>
              <a:buSzPts val="1400"/>
              <a:buNone/>
              <a:defRPr sz="1400"/>
            </a:lvl1pPr>
            <a:lvl2pPr indent="-228600" lvl="1" marL="914400" algn="l">
              <a:spcBef>
                <a:spcPts val="1800"/>
              </a:spcBef>
              <a:spcAft>
                <a:spcPts val="0"/>
              </a:spcAft>
              <a:buClr>
                <a:schemeClr val="dk1"/>
              </a:buClr>
              <a:buSzPts val="1200"/>
              <a:buNone/>
              <a:defRPr sz="1200"/>
            </a:lvl2pPr>
            <a:lvl3pPr indent="-228600" lvl="2" marL="1371600" algn="l">
              <a:spcBef>
                <a:spcPts val="1800"/>
              </a:spcBef>
              <a:spcAft>
                <a:spcPts val="0"/>
              </a:spcAft>
              <a:buClr>
                <a:schemeClr val="dk1"/>
              </a:buClr>
              <a:buSzPts val="1000"/>
              <a:buNone/>
              <a:defRPr sz="1000"/>
            </a:lvl3pPr>
            <a:lvl4pPr indent="-228600" lvl="3" marL="1828800" algn="l">
              <a:spcBef>
                <a:spcPts val="1800"/>
              </a:spcBef>
              <a:spcAft>
                <a:spcPts val="0"/>
              </a:spcAft>
              <a:buClr>
                <a:schemeClr val="dk1"/>
              </a:buClr>
              <a:buSzPts val="900"/>
              <a:buNone/>
              <a:defRPr sz="900"/>
            </a:lvl4pPr>
            <a:lvl5pPr indent="-228600" lvl="4" marL="2286000" algn="l">
              <a:spcBef>
                <a:spcPts val="1800"/>
              </a:spcBef>
              <a:spcAft>
                <a:spcPts val="0"/>
              </a:spcAft>
              <a:buClr>
                <a:schemeClr val="dk1"/>
              </a:buClr>
              <a:buSzPts val="900"/>
              <a:buNone/>
              <a:defRPr sz="900"/>
            </a:lvl5pPr>
            <a:lvl6pPr indent="-228600" lvl="5" marL="2743200" algn="l">
              <a:spcBef>
                <a:spcPts val="180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86363"/>
              </a:lnSpc>
              <a:spcBef>
                <a:spcPts val="0"/>
              </a:spcBef>
              <a:spcAft>
                <a:spcPts val="0"/>
              </a:spcAft>
              <a:buSzPts val="1400"/>
              <a:buNone/>
              <a:defRPr b="1" i="0" sz="6600" u="none" cap="none" strike="noStrike">
                <a:solidFill>
                  <a:srgbClr val="005CB8"/>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 name="Google Shape;11;p1"/>
          <p:cNvSpPr txBox="1"/>
          <p:nvPr>
            <p:ph idx="1" type="body"/>
          </p:nvPr>
        </p:nvSpPr>
        <p:spPr>
          <a:xfrm>
            <a:off x="228600" y="2055038"/>
            <a:ext cx="8229600"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06400" lvl="1" marL="914400" marR="0" rtl="0" algn="l">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406400" lvl="2" marL="1371600" marR="0" rtl="0" algn="l">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3pPr>
            <a:lvl4pPr indent="-406400" lvl="3" marL="1828800" marR="0" rtl="0" algn="l">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4pPr>
            <a:lvl5pPr indent="-406400" lvl="4" marL="2286000" marR="0" rtl="0" algn="l">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5pPr>
            <a:lvl6pPr indent="-355600" lvl="5" marL="2743200" marR="0" rtl="0" algn="l">
              <a:spcBef>
                <a:spcPts val="18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11.png"/><Relationship Id="rId6" Type="http://schemas.openxmlformats.org/officeDocument/2006/relationships/image" Target="../media/image45.png"/><Relationship Id="rId7"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european-union.europa.eu/principles-countries-history/country-profiles_en" TargetMode="Externa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fred.stlouisfed.org/categories/32947#:~:text=The%20euro%20area%20" TargetMode="Externa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econedlink.org/membership/" TargetMode="Externa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3.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european-union.europa.eu/principles-countries-history/joining-eu_en#:~:text=Any%20country%20that%20satisfies%20the,legislation%2C%20including%20of%20the%20euro" TargetMode="Externa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www.consilium.europa.eu/en/policies/joining-the-euro-area/convergence-criteria/" TargetMode="Externa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www.investopedia.com" TargetMode="Externa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s://www.coe.int/en/web/about-us/achievements" TargetMode="External"/><Relationship Id="rId4" Type="http://schemas.openxmlformats.org/officeDocument/2006/relationships/hyperlink" Target="https://european-union.europa.eu/priorities-and-actions/achievements_en" TargetMode="External"/><Relationship Id="rId5"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46.png"/><Relationship Id="rId5" Type="http://schemas.openxmlformats.org/officeDocument/2006/relationships/image" Target="../media/image38.png"/><Relationship Id="rId6" Type="http://schemas.openxmlformats.org/officeDocument/2006/relationships/image" Target="../media/image37.png"/><Relationship Id="rId7" Type="http://schemas.openxmlformats.org/officeDocument/2006/relationships/image" Target="../media/image39.png"/><Relationship Id="rId8"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hyperlink" Target="https://www.politico.eu/article/ukraine-refugees-european-union-war-russia-temporary-protection-debate/" TargetMode="External"/><Relationship Id="rId4" Type="http://schemas.openxmlformats.org/officeDocument/2006/relationships/hyperlink" Target="https://euobserver.com/migration/154432" TargetMode="External"/><Relationship Id="rId5" Type="http://schemas.openxmlformats.org/officeDocument/2006/relationships/hyperlink" Target="https://www.vox.com/22948699/ukraine-refugee-crisis-us-eu-russia-war"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hyperlink" Target="https://ec.europa.eu/commission/presscorner/detail/en/ip_21_4610" TargetMode="External"/><Relationship Id="rId4" Type="http://schemas.openxmlformats.org/officeDocument/2006/relationships/hyperlink" Target="https://foreignpolicy.com/2020/02/06/europes-post-brexit-future-is-looking-scary/" TargetMode="External"/><Relationship Id="rId5" Type="http://schemas.openxmlformats.org/officeDocument/2006/relationships/hyperlink" Target="https://www.cnbc.com/2021/05/11/what-is-the-conference-on-the-future-of-europe-.html" TargetMode="External"/><Relationship Id="rId6" Type="http://schemas.openxmlformats.org/officeDocument/2006/relationships/hyperlink" Target="https://carnegieeurope.eu/strategiceurope/62445" TargetMode="External"/><Relationship Id="rId7" Type="http://schemas.openxmlformats.org/officeDocument/2006/relationships/image" Target="../media/image5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hyperlink" Target="https://www.youtube.com/watch?v=hhn7dAP6BF8" TargetMode="Externa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hyperlink" Target="http://www.sutori.com" TargetMode="External"/><Relationship Id="rId4" Type="http://schemas.openxmlformats.org/officeDocument/2006/relationships/image" Target="../media/image44.png"/><Relationship Id="rId5" Type="http://schemas.openxmlformats.org/officeDocument/2006/relationships/image" Target="../media/image4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hyperlink" Target="https://jamboard.google.com/" TargetMode="External"/><Relationship Id="rId4" Type="http://schemas.openxmlformats.org/officeDocument/2006/relationships/hyperlink" Target="https://jamboard.google.com/d/1ZbjxJldt0cfp-zGDt6ItYmDUqfIoHjXfLWhjCyxooZU/edit?usp=sharing" TargetMode="External"/><Relationship Id="rId5" Type="http://schemas.openxmlformats.org/officeDocument/2006/relationships/hyperlink" Target="https://www.facinghistory.org/resource-library/teaching-strategies/socratic-seminar"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hyperlink" Target="https://www.euro-challenge.org/challenge-sheets"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hyperlink" Target="https://docs.google.com/presentation/d/1s26QjKzn1qnB8IucDRzsmsAn41JR21ZjsMbzYCQrN-g/edit?usp=sharing" TargetMode="Externa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hyperlink" Target="https://www.google.com/forms/about/" TargetMode="External"/><Relationship Id="rId4" Type="http://schemas.openxmlformats.org/officeDocument/2006/relationships/hyperlink" Target="http://www.quizlet.com/live" TargetMode="External"/><Relationship Id="rId5" Type="http://schemas.openxmlformats.org/officeDocument/2006/relationships/hyperlink" Target="http://www.kahoot.com" TargetMode="External"/><Relationship Id="rId6" Type="http://schemas.openxmlformats.org/officeDocument/2006/relationships/hyperlink" Target="http://www.blooket.com"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hyperlink" Target="https://european-union.europa.eu/index_en" TargetMode="External"/><Relationship Id="rId4" Type="http://schemas.openxmlformats.org/officeDocument/2006/relationships/hyperlink" Target="https://www.britannica.com/topic/European-Union/Creation-of-the-European-Economic-Community" TargetMode="External"/><Relationship Id="rId5" Type="http://schemas.openxmlformats.org/officeDocument/2006/relationships/hyperlink" Target="https://www.npr.org/templates/story/story.php?storyId=128389419"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hyperlink" Target="https://www.councilforeconed.org/resources/local-affiliates/" TargetMode="External"/><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48.jpg"/><Relationship Id="rId4" Type="http://schemas.openxmlformats.org/officeDocument/2006/relationships/image" Target="../media/image51.png"/><Relationship Id="rId5" Type="http://schemas.openxmlformats.org/officeDocument/2006/relationships/image" Target="../media/image53.jpg"/><Relationship Id="rId6" Type="http://schemas.openxmlformats.org/officeDocument/2006/relationships/image" Target="../media/image52.jpg"/><Relationship Id="rId7" Type="http://schemas.openxmlformats.org/officeDocument/2006/relationships/image" Target="../media/image5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hyperlink" Target="https://councilforeconed.regfox.com/59th-financial-literacy-and-economic-education-conference" TargetMode="External"/><Relationship Id="rId4" Type="http://schemas.openxmlformats.org/officeDocument/2006/relationships/hyperlink" Target="https://www.councilforeconed.org/events/conference" TargetMode="External"/><Relationship Id="rId5"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www.councilforeconed.org/wp-content/uploads/2012/03/voluntary-national-content-standards-2010.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www.councilforeconed.org/wp-content/uploads/2012/03/voluntary-national-content-standards-2010.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www.nysed.gov/common/nysed/files/programs/curriculum-instruction/ss-framework-9-12.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hyperlink" Target="https://european-union.europa.eu/principles-countries-history/country-profiles_en" TargetMode="Externa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ctrTitle"/>
          </p:nvPr>
        </p:nvSpPr>
        <p:spPr>
          <a:xfrm>
            <a:off x="685800" y="1675625"/>
            <a:ext cx="7772400" cy="1923600"/>
          </a:xfrm>
          <a:prstGeom prst="rect">
            <a:avLst/>
          </a:prstGeom>
          <a:noFill/>
          <a:ln>
            <a:noFill/>
          </a:ln>
        </p:spPr>
        <p:txBody>
          <a:bodyPr anchorCtr="0" anchor="ctr" bIns="45700" lIns="91425" spcFirstLastPara="1" rIns="91425" wrap="square" tIns="45700">
            <a:noAutofit/>
          </a:bodyPr>
          <a:lstStyle/>
          <a:p>
            <a:pPr indent="0" lvl="0" marL="0" rtl="0" algn="ctr">
              <a:lnSpc>
                <a:spcPct val="105555"/>
              </a:lnSpc>
              <a:spcBef>
                <a:spcPts val="0"/>
              </a:spcBef>
              <a:spcAft>
                <a:spcPts val="0"/>
              </a:spcAft>
              <a:buNone/>
            </a:pPr>
            <a:br>
              <a:rPr lang="en-US" sz="5400"/>
            </a:br>
            <a:br>
              <a:rPr lang="en-US" sz="5400"/>
            </a:br>
            <a:r>
              <a:rPr lang="en-US" sz="5400"/>
              <a:t>The European Union: Past, Present, and Future</a:t>
            </a:r>
            <a:br>
              <a:rPr b="1" lang="en-US" sz="5400"/>
            </a:br>
            <a:endParaRPr sz="4660"/>
          </a:p>
          <a:p>
            <a:pPr indent="0" lvl="0" marL="0" rtl="0" algn="ctr">
              <a:lnSpc>
                <a:spcPct val="105555"/>
              </a:lnSpc>
              <a:spcBef>
                <a:spcPts val="0"/>
              </a:spcBef>
              <a:spcAft>
                <a:spcPts val="0"/>
              </a:spcAft>
              <a:buNone/>
            </a:pPr>
            <a:r>
              <a:rPr i="1" lang="en-US" sz="2680">
                <a:solidFill>
                  <a:schemeClr val="dk1"/>
                </a:solidFill>
                <a:latin typeface="Calibri"/>
                <a:ea typeface="Calibri"/>
                <a:cs typeface="Calibri"/>
                <a:sym typeface="Calibri"/>
              </a:rPr>
              <a:t>Presented by Theodore Opderbeck</a:t>
            </a:r>
            <a:br>
              <a:rPr lang="en-US" sz="2140"/>
            </a:br>
            <a:r>
              <a:rPr lang="en-US" sz="2680">
                <a:solidFill>
                  <a:schemeClr val="dk1"/>
                </a:solidFill>
              </a:rPr>
              <a:t>3/1/2022</a:t>
            </a:r>
            <a:br>
              <a:rPr lang="en-US" sz="2140">
                <a:solidFill>
                  <a:schemeClr val="dk1"/>
                </a:solidFill>
                <a:latin typeface="Calibri"/>
                <a:ea typeface="Calibri"/>
                <a:cs typeface="Calibri"/>
                <a:sym typeface="Calibri"/>
              </a:rPr>
            </a:br>
            <a:r>
              <a:rPr lang="en-US" sz="2680">
                <a:solidFill>
                  <a:schemeClr val="dk1"/>
                </a:solidFill>
              </a:rPr>
              <a:t>opderbeckt@waldwickschools.org</a:t>
            </a:r>
            <a:endParaRPr sz="2680">
              <a:solidFill>
                <a:schemeClr val="dk1"/>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3"/>
          <p:cNvSpPr txBox="1"/>
          <p:nvPr>
            <p:ph type="title"/>
          </p:nvPr>
        </p:nvSpPr>
        <p:spPr>
          <a:xfrm>
            <a:off x="457200" y="111259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3636"/>
              </a:lnSpc>
              <a:spcBef>
                <a:spcPts val="0"/>
              </a:spcBef>
              <a:spcAft>
                <a:spcPts val="0"/>
              </a:spcAft>
              <a:buNone/>
            </a:pPr>
            <a:r>
              <a:rPr lang="en-US" sz="5500"/>
              <a:t>Eco</a:t>
            </a:r>
            <a:r>
              <a:rPr lang="en-US" sz="5500">
                <a:solidFill>
                  <a:srgbClr val="005CB8"/>
                </a:solidFill>
              </a:rPr>
              <a:t>nomics and Cross</a:t>
            </a:r>
            <a:r>
              <a:rPr lang="en-US" sz="5500"/>
              <a:t> Curricular Applications</a:t>
            </a:r>
            <a:endParaRPr b="1" sz="5500"/>
          </a:p>
        </p:txBody>
      </p:sp>
      <p:sp>
        <p:nvSpPr>
          <p:cNvPr id="125" name="Google Shape;125;p23"/>
          <p:cNvSpPr txBox="1"/>
          <p:nvPr>
            <p:ph idx="4294967295" type="body"/>
          </p:nvPr>
        </p:nvSpPr>
        <p:spPr>
          <a:xfrm>
            <a:off x="743700" y="2840625"/>
            <a:ext cx="4114800" cy="417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2500"/>
          </a:p>
          <a:p>
            <a:pPr indent="-342900" lvl="0" marL="342900" rtl="0" algn="l">
              <a:spcBef>
                <a:spcPts val="0"/>
              </a:spcBef>
              <a:spcAft>
                <a:spcPts val="0"/>
              </a:spcAft>
              <a:buSzPts val="2500"/>
              <a:buChar char="•"/>
            </a:pPr>
            <a:r>
              <a:rPr lang="en-US" sz="2500"/>
              <a:t>Comparative Economic Systems</a:t>
            </a:r>
            <a:endParaRPr sz="2500"/>
          </a:p>
          <a:p>
            <a:pPr indent="-342900" lvl="0" marL="342900" rtl="0" algn="l">
              <a:spcBef>
                <a:spcPts val="0"/>
              </a:spcBef>
              <a:spcAft>
                <a:spcPts val="0"/>
              </a:spcAft>
              <a:buSzPts val="2500"/>
              <a:buChar char="•"/>
            </a:pPr>
            <a:r>
              <a:rPr lang="en-US" sz="2500"/>
              <a:t>International Economics</a:t>
            </a:r>
            <a:endParaRPr sz="2500"/>
          </a:p>
          <a:p>
            <a:pPr indent="-342900" lvl="0" marL="342900" rtl="0" algn="l">
              <a:spcBef>
                <a:spcPts val="0"/>
              </a:spcBef>
              <a:spcAft>
                <a:spcPts val="0"/>
              </a:spcAft>
              <a:buSzPts val="2500"/>
              <a:buChar char="•"/>
            </a:pPr>
            <a:r>
              <a:rPr lang="en-US" sz="2500"/>
              <a:t>Free Trade vs. Protectionism</a:t>
            </a:r>
            <a:endParaRPr sz="2500"/>
          </a:p>
          <a:p>
            <a:pPr indent="-342900" lvl="0" marL="342900" rtl="0" algn="l">
              <a:spcBef>
                <a:spcPts val="0"/>
              </a:spcBef>
              <a:spcAft>
                <a:spcPts val="0"/>
              </a:spcAft>
              <a:buSzPts val="2500"/>
              <a:buChar char="•"/>
            </a:pPr>
            <a:r>
              <a:rPr lang="en-US" sz="2500"/>
              <a:t>Monetary and Fiscal Policy</a:t>
            </a:r>
            <a:endParaRPr sz="2500"/>
          </a:p>
          <a:p>
            <a:pPr indent="0" lvl="0" marL="0" rtl="0" algn="l">
              <a:spcBef>
                <a:spcPts val="0"/>
              </a:spcBef>
              <a:spcAft>
                <a:spcPts val="0"/>
              </a:spcAft>
              <a:buNone/>
            </a:pPr>
            <a:r>
              <a:t/>
            </a:r>
            <a:endParaRPr sz="2500">
              <a:latin typeface="Calibri"/>
              <a:ea typeface="Calibri"/>
              <a:cs typeface="Calibri"/>
              <a:sym typeface="Calibri"/>
            </a:endParaRPr>
          </a:p>
          <a:p>
            <a:pPr indent="-184150" lvl="0" marL="342900" rtl="0" algn="l">
              <a:spcBef>
                <a:spcPts val="1800"/>
              </a:spcBef>
              <a:spcAft>
                <a:spcPts val="0"/>
              </a:spcAft>
              <a:buClr>
                <a:schemeClr val="dk1"/>
              </a:buClr>
              <a:buSzPts val="2500"/>
              <a:buNone/>
            </a:pPr>
            <a:r>
              <a:t/>
            </a:r>
            <a:endParaRPr sz="2500">
              <a:latin typeface="Calibri"/>
              <a:ea typeface="Calibri"/>
              <a:cs typeface="Calibri"/>
              <a:sym typeface="Calibri"/>
            </a:endParaRPr>
          </a:p>
          <a:p>
            <a:pPr indent="0" lvl="0" marL="0" rtl="0" algn="l">
              <a:spcBef>
                <a:spcPts val="1800"/>
              </a:spcBef>
              <a:spcAft>
                <a:spcPts val="0"/>
              </a:spcAft>
              <a:buClr>
                <a:schemeClr val="dk1"/>
              </a:buClr>
              <a:buSzPts val="2750"/>
              <a:buNone/>
            </a:pPr>
            <a:r>
              <a:t/>
            </a:r>
            <a:endParaRPr sz="2750"/>
          </a:p>
        </p:txBody>
      </p:sp>
      <p:sp>
        <p:nvSpPr>
          <p:cNvPr id="126" name="Google Shape;126;p23"/>
          <p:cNvSpPr txBox="1"/>
          <p:nvPr/>
        </p:nvSpPr>
        <p:spPr>
          <a:xfrm>
            <a:off x="5289900" y="2930175"/>
            <a:ext cx="3396900" cy="311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US" sz="2400">
                <a:latin typeface="Calibri"/>
                <a:ea typeface="Calibri"/>
                <a:cs typeface="Calibri"/>
                <a:sym typeface="Calibri"/>
              </a:rPr>
              <a:t>Political Science</a:t>
            </a:r>
            <a:endParaRPr sz="24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US" sz="2400">
                <a:latin typeface="Calibri"/>
                <a:ea typeface="Calibri"/>
                <a:cs typeface="Calibri"/>
                <a:sym typeface="Calibri"/>
              </a:rPr>
              <a:t>Current Events</a:t>
            </a:r>
            <a:endParaRPr sz="24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US" sz="2400">
                <a:latin typeface="Calibri"/>
                <a:ea typeface="Calibri"/>
                <a:cs typeface="Calibri"/>
                <a:sym typeface="Calibri"/>
              </a:rPr>
              <a:t>Sociology</a:t>
            </a:r>
            <a:endParaRPr sz="24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US" sz="2400">
                <a:latin typeface="Calibri"/>
                <a:ea typeface="Calibri"/>
                <a:cs typeface="Calibri"/>
                <a:sym typeface="Calibri"/>
              </a:rPr>
              <a:t>International Law</a:t>
            </a:r>
            <a:endParaRPr sz="2400">
              <a:latin typeface="Calibri"/>
              <a:ea typeface="Calibri"/>
              <a:cs typeface="Calibri"/>
              <a:sym typeface="Calibri"/>
            </a:endParaRPr>
          </a:p>
          <a:p>
            <a:pPr indent="0" lvl="0" marL="0" rtl="0" algn="l">
              <a:spcBef>
                <a:spcPts val="0"/>
              </a:spcBef>
              <a:spcAft>
                <a:spcPts val="0"/>
              </a:spcAft>
              <a:buNone/>
            </a:pPr>
            <a:r>
              <a:t/>
            </a:r>
            <a:endParaRPr sz="2500">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5">
                                            <p:txEl>
                                              <p:pRg end="0" st="0"/>
                                            </p:txEl>
                                          </p:spTgt>
                                        </p:tgtEl>
                                        <p:attrNameLst>
                                          <p:attrName>style.visibility</p:attrName>
                                        </p:attrNameLst>
                                      </p:cBhvr>
                                      <p:to>
                                        <p:strVal val="visible"/>
                                      </p:to>
                                    </p:set>
                                    <p:anim calcmode="lin" valueType="num">
                                      <p:cBhvr additive="base">
                                        <p:cTn dur="500"/>
                                        <p:tgtEl>
                                          <p:spTgt spid="125">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5">
                                            <p:txEl>
                                              <p:pRg end="1" st="1"/>
                                            </p:txEl>
                                          </p:spTgt>
                                        </p:tgtEl>
                                        <p:attrNameLst>
                                          <p:attrName>style.visibility</p:attrName>
                                        </p:attrNameLst>
                                      </p:cBhvr>
                                      <p:to>
                                        <p:strVal val="visible"/>
                                      </p:to>
                                    </p:set>
                                    <p:anim calcmode="lin" valueType="num">
                                      <p:cBhvr additive="base">
                                        <p:cTn dur="500"/>
                                        <p:tgtEl>
                                          <p:spTgt spid="125">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5">
                                            <p:txEl>
                                              <p:pRg end="2" st="2"/>
                                            </p:txEl>
                                          </p:spTgt>
                                        </p:tgtEl>
                                        <p:attrNameLst>
                                          <p:attrName>style.visibility</p:attrName>
                                        </p:attrNameLst>
                                      </p:cBhvr>
                                      <p:to>
                                        <p:strVal val="visible"/>
                                      </p:to>
                                    </p:set>
                                    <p:anim calcmode="lin" valueType="num">
                                      <p:cBhvr additive="base">
                                        <p:cTn dur="500"/>
                                        <p:tgtEl>
                                          <p:spTgt spid="125">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5">
                                            <p:txEl>
                                              <p:pRg end="3" st="3"/>
                                            </p:txEl>
                                          </p:spTgt>
                                        </p:tgtEl>
                                        <p:attrNameLst>
                                          <p:attrName>style.visibility</p:attrName>
                                        </p:attrNameLst>
                                      </p:cBhvr>
                                      <p:to>
                                        <p:strVal val="visible"/>
                                      </p:to>
                                    </p:set>
                                    <p:anim calcmode="lin" valueType="num">
                                      <p:cBhvr additive="base">
                                        <p:cTn dur="500"/>
                                        <p:tgtEl>
                                          <p:spTgt spid="125">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5">
                                            <p:txEl>
                                              <p:pRg end="4" st="4"/>
                                            </p:txEl>
                                          </p:spTgt>
                                        </p:tgtEl>
                                        <p:attrNameLst>
                                          <p:attrName>style.visibility</p:attrName>
                                        </p:attrNameLst>
                                      </p:cBhvr>
                                      <p:to>
                                        <p:strVal val="visible"/>
                                      </p:to>
                                    </p:set>
                                    <p:anim calcmode="lin" valueType="num">
                                      <p:cBhvr additive="base">
                                        <p:cTn dur="500"/>
                                        <p:tgtEl>
                                          <p:spTgt spid="125">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5">
                                            <p:txEl>
                                              <p:pRg end="5" st="5"/>
                                            </p:txEl>
                                          </p:spTgt>
                                        </p:tgtEl>
                                        <p:attrNameLst>
                                          <p:attrName>style.visibility</p:attrName>
                                        </p:attrNameLst>
                                      </p:cBhvr>
                                      <p:to>
                                        <p:strVal val="visible"/>
                                      </p:to>
                                    </p:set>
                                    <p:anim calcmode="lin" valueType="num">
                                      <p:cBhvr additive="base">
                                        <p:cTn dur="500"/>
                                        <p:tgtEl>
                                          <p:spTgt spid="125">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5">
                                            <p:txEl>
                                              <p:pRg end="6" st="6"/>
                                            </p:txEl>
                                          </p:spTgt>
                                        </p:tgtEl>
                                        <p:attrNameLst>
                                          <p:attrName>style.visibility</p:attrName>
                                        </p:attrNameLst>
                                      </p:cBhvr>
                                      <p:to>
                                        <p:strVal val="visible"/>
                                      </p:to>
                                    </p:set>
                                    <p:anim calcmode="lin" valueType="num">
                                      <p:cBhvr additive="base">
                                        <p:cTn dur="500"/>
                                        <p:tgtEl>
                                          <p:spTgt spid="125">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5">
                                            <p:txEl>
                                              <p:pRg end="7" st="7"/>
                                            </p:txEl>
                                          </p:spTgt>
                                        </p:tgtEl>
                                        <p:attrNameLst>
                                          <p:attrName>style.visibility</p:attrName>
                                        </p:attrNameLst>
                                      </p:cBhvr>
                                      <p:to>
                                        <p:strVal val="visible"/>
                                      </p:to>
                                    </p:set>
                                    <p:anim calcmode="lin" valueType="num">
                                      <p:cBhvr additive="base">
                                        <p:cTn dur="500"/>
                                        <p:tgtEl>
                                          <p:spTgt spid="125">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4"/>
          <p:cNvSpPr txBox="1"/>
          <p:nvPr>
            <p:ph type="title"/>
          </p:nvPr>
        </p:nvSpPr>
        <p:spPr>
          <a:xfrm>
            <a:off x="1867250" y="2051350"/>
            <a:ext cx="6123600" cy="326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4900"/>
              <a:t>Big Framing Questions</a:t>
            </a:r>
            <a:endParaRPr sz="4900"/>
          </a:p>
        </p:txBody>
      </p:sp>
      <p:sp>
        <p:nvSpPr>
          <p:cNvPr id="133" name="Google Shape;133;p24"/>
          <p:cNvSpPr txBox="1"/>
          <p:nvPr>
            <p:ph idx="1" type="body"/>
          </p:nvPr>
        </p:nvSpPr>
        <p:spPr>
          <a:xfrm>
            <a:off x="457200" y="2051350"/>
            <a:ext cx="7976400" cy="37794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How did the European Union evolve? What social, geopolitical, and economic factors contributed to its creation?</a:t>
            </a:r>
            <a:endParaRPr/>
          </a:p>
          <a:p>
            <a:pPr indent="-342900" lvl="0" marL="457200" rtl="0" algn="l">
              <a:spcBef>
                <a:spcPts val="0"/>
              </a:spcBef>
              <a:spcAft>
                <a:spcPts val="0"/>
              </a:spcAft>
              <a:buSzPts val="1800"/>
              <a:buChar char="•"/>
            </a:pPr>
            <a:r>
              <a:rPr lang="en-US"/>
              <a:t>How does the single currency (monetary union) work?  What are the advantages/disadvantages of a single currency?</a:t>
            </a:r>
            <a:endParaRPr/>
          </a:p>
          <a:p>
            <a:pPr indent="-342900" lvl="0" marL="457200" rtl="0" algn="l">
              <a:spcBef>
                <a:spcPts val="0"/>
              </a:spcBef>
              <a:spcAft>
                <a:spcPts val="0"/>
              </a:spcAft>
              <a:buSzPts val="1800"/>
              <a:buChar char="•"/>
            </a:pPr>
            <a:r>
              <a:rPr lang="en-US"/>
              <a:t>What are some of the successes and challenges faced since the EU and Euro Area have formed?</a:t>
            </a:r>
            <a:endParaRPr/>
          </a:p>
          <a:p>
            <a:pPr indent="-342900" lvl="0" marL="457200" rtl="0" algn="l">
              <a:spcBef>
                <a:spcPts val="0"/>
              </a:spcBef>
              <a:spcAft>
                <a:spcPts val="0"/>
              </a:spcAft>
              <a:buSzPts val="1800"/>
              <a:buChar char="•"/>
            </a:pPr>
            <a:r>
              <a:rPr lang="en-US"/>
              <a:t>What does the future look like concerning the EU and the Euro?</a:t>
            </a:r>
            <a:endParaRPr/>
          </a:p>
          <a:p>
            <a:pPr indent="0" lvl="0" marL="0" rtl="0" algn="l">
              <a:spcBef>
                <a:spcPts val="1800"/>
              </a:spcBef>
              <a:spcAft>
                <a:spcPts val="1800"/>
              </a:spcAft>
              <a:buNone/>
            </a:pPr>
            <a:r>
              <a:t/>
            </a:r>
            <a:endParaRPr b="1"/>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5"/>
          <p:cNvSpPr txBox="1"/>
          <p:nvPr>
            <p:ph type="title"/>
          </p:nvPr>
        </p:nvSpPr>
        <p:spPr>
          <a:xfrm>
            <a:off x="1867250" y="2051350"/>
            <a:ext cx="6123600" cy="326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4900"/>
              <a:t>Important Concepts</a:t>
            </a:r>
            <a:endParaRPr sz="4900"/>
          </a:p>
        </p:txBody>
      </p:sp>
      <p:sp>
        <p:nvSpPr>
          <p:cNvPr id="140" name="Google Shape;140;p25"/>
          <p:cNvSpPr txBox="1"/>
          <p:nvPr>
            <p:ph idx="1" type="body"/>
          </p:nvPr>
        </p:nvSpPr>
        <p:spPr>
          <a:xfrm>
            <a:off x="510925" y="2248325"/>
            <a:ext cx="4628100" cy="3779400"/>
          </a:xfrm>
          <a:prstGeom prst="rect">
            <a:avLst/>
          </a:prstGeom>
        </p:spPr>
        <p:txBody>
          <a:bodyPr anchorCtr="0" anchor="t" bIns="45700" lIns="91425" spcFirstLastPara="1" rIns="91425" wrap="square" tIns="45700">
            <a:noAutofit/>
          </a:bodyPr>
          <a:lstStyle/>
          <a:p>
            <a:pPr indent="-355600" lvl="0" marL="457200" rtl="0" algn="l">
              <a:spcBef>
                <a:spcPts val="0"/>
              </a:spcBef>
              <a:spcAft>
                <a:spcPts val="0"/>
              </a:spcAft>
              <a:buSzPts val="2000"/>
              <a:buChar char="•"/>
            </a:pPr>
            <a:r>
              <a:rPr lang="en-US" sz="3000"/>
              <a:t>European Union</a:t>
            </a:r>
            <a:endParaRPr sz="3000"/>
          </a:p>
          <a:p>
            <a:pPr indent="-419100" lvl="0" marL="457200" rtl="0" algn="l">
              <a:spcBef>
                <a:spcPts val="0"/>
              </a:spcBef>
              <a:spcAft>
                <a:spcPts val="0"/>
              </a:spcAft>
              <a:buSzPts val="3000"/>
              <a:buChar char="•"/>
            </a:pPr>
            <a:r>
              <a:rPr lang="en-US" sz="3000"/>
              <a:t>Euro Area</a:t>
            </a:r>
            <a:endParaRPr sz="3000"/>
          </a:p>
          <a:p>
            <a:pPr indent="-419100" lvl="0" marL="457200" rtl="0" algn="l">
              <a:spcBef>
                <a:spcPts val="0"/>
              </a:spcBef>
              <a:spcAft>
                <a:spcPts val="0"/>
              </a:spcAft>
              <a:buSzPts val="3000"/>
              <a:buChar char="•"/>
            </a:pPr>
            <a:r>
              <a:rPr lang="en-US" sz="3000"/>
              <a:t>Single Currency/ Economic and Monetary Union</a:t>
            </a:r>
            <a:endParaRPr sz="3000"/>
          </a:p>
          <a:p>
            <a:pPr indent="-419100" lvl="0" marL="457200" rtl="0" algn="l">
              <a:spcBef>
                <a:spcPts val="0"/>
              </a:spcBef>
              <a:spcAft>
                <a:spcPts val="0"/>
              </a:spcAft>
              <a:buSzPts val="3000"/>
              <a:buChar char="•"/>
            </a:pPr>
            <a:r>
              <a:rPr lang="en-US" sz="3000"/>
              <a:t>Monetary / Fiscal Policy</a:t>
            </a:r>
            <a:endParaRPr sz="3000"/>
          </a:p>
          <a:p>
            <a:pPr indent="-419100" lvl="0" marL="457200" rtl="0" algn="l">
              <a:spcBef>
                <a:spcPts val="0"/>
              </a:spcBef>
              <a:spcAft>
                <a:spcPts val="0"/>
              </a:spcAft>
              <a:buSzPts val="3000"/>
              <a:buChar char="•"/>
            </a:pPr>
            <a:r>
              <a:rPr lang="en-US" sz="3000"/>
              <a:t>Free Trade</a:t>
            </a:r>
            <a:endParaRPr sz="3000"/>
          </a:p>
        </p:txBody>
      </p:sp>
      <p:pic>
        <p:nvPicPr>
          <p:cNvPr id="141" name="Google Shape;141;p25"/>
          <p:cNvPicPr preferRelativeResize="0"/>
          <p:nvPr/>
        </p:nvPicPr>
        <p:blipFill>
          <a:blip r:embed="rId3">
            <a:alphaModFix/>
          </a:blip>
          <a:stretch>
            <a:fillRect/>
          </a:stretch>
        </p:blipFill>
        <p:spPr>
          <a:xfrm>
            <a:off x="5774875" y="2050150"/>
            <a:ext cx="2701956" cy="41757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6"/>
          <p:cNvSpPr txBox="1"/>
          <p:nvPr>
            <p:ph type="title"/>
          </p:nvPr>
        </p:nvSpPr>
        <p:spPr>
          <a:xfrm>
            <a:off x="457200" y="13956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500"/>
              <a:t>Educator’s Trip to Brussels - 2011</a:t>
            </a:r>
            <a:endParaRPr sz="3500"/>
          </a:p>
        </p:txBody>
      </p:sp>
      <p:pic>
        <p:nvPicPr>
          <p:cNvPr id="148" name="Google Shape;148;p26"/>
          <p:cNvPicPr preferRelativeResize="0"/>
          <p:nvPr/>
        </p:nvPicPr>
        <p:blipFill>
          <a:blip r:embed="rId3">
            <a:alphaModFix/>
          </a:blip>
          <a:stretch>
            <a:fillRect/>
          </a:stretch>
        </p:blipFill>
        <p:spPr>
          <a:xfrm>
            <a:off x="457200" y="2035328"/>
            <a:ext cx="3870475" cy="2177124"/>
          </a:xfrm>
          <a:prstGeom prst="rect">
            <a:avLst/>
          </a:prstGeom>
          <a:noFill/>
          <a:ln>
            <a:noFill/>
          </a:ln>
        </p:spPr>
      </p:pic>
      <p:pic>
        <p:nvPicPr>
          <p:cNvPr id="149" name="Google Shape;149;p26"/>
          <p:cNvPicPr preferRelativeResize="0"/>
          <p:nvPr/>
        </p:nvPicPr>
        <p:blipFill>
          <a:blip r:embed="rId4">
            <a:alphaModFix/>
          </a:blip>
          <a:stretch>
            <a:fillRect/>
          </a:stretch>
        </p:blipFill>
        <p:spPr>
          <a:xfrm>
            <a:off x="4091750" y="1860838"/>
            <a:ext cx="5052250" cy="2526109"/>
          </a:xfrm>
          <a:prstGeom prst="rect">
            <a:avLst/>
          </a:prstGeom>
          <a:noFill/>
          <a:ln>
            <a:noFill/>
          </a:ln>
        </p:spPr>
      </p:pic>
      <p:pic>
        <p:nvPicPr>
          <p:cNvPr id="150" name="Google Shape;150;p26"/>
          <p:cNvPicPr preferRelativeResize="0"/>
          <p:nvPr/>
        </p:nvPicPr>
        <p:blipFill>
          <a:blip r:embed="rId5">
            <a:alphaModFix/>
          </a:blip>
          <a:stretch>
            <a:fillRect/>
          </a:stretch>
        </p:blipFill>
        <p:spPr>
          <a:xfrm>
            <a:off x="457201" y="4212450"/>
            <a:ext cx="2981049" cy="2014225"/>
          </a:xfrm>
          <a:prstGeom prst="rect">
            <a:avLst/>
          </a:prstGeom>
          <a:noFill/>
          <a:ln>
            <a:noFill/>
          </a:ln>
        </p:spPr>
      </p:pic>
      <p:pic>
        <p:nvPicPr>
          <p:cNvPr id="151" name="Google Shape;151;p26"/>
          <p:cNvPicPr preferRelativeResize="0"/>
          <p:nvPr/>
        </p:nvPicPr>
        <p:blipFill>
          <a:blip r:embed="rId6">
            <a:alphaModFix/>
          </a:blip>
          <a:stretch>
            <a:fillRect/>
          </a:stretch>
        </p:blipFill>
        <p:spPr>
          <a:xfrm>
            <a:off x="3244550" y="4212449"/>
            <a:ext cx="3562317" cy="2014225"/>
          </a:xfrm>
          <a:prstGeom prst="rect">
            <a:avLst/>
          </a:prstGeom>
          <a:noFill/>
          <a:ln>
            <a:noFill/>
          </a:ln>
        </p:spPr>
      </p:pic>
      <p:pic>
        <p:nvPicPr>
          <p:cNvPr id="152" name="Google Shape;152;p26"/>
          <p:cNvPicPr preferRelativeResize="0"/>
          <p:nvPr/>
        </p:nvPicPr>
        <p:blipFill>
          <a:blip r:embed="rId7">
            <a:alphaModFix/>
          </a:blip>
          <a:stretch>
            <a:fillRect/>
          </a:stretch>
        </p:blipFill>
        <p:spPr>
          <a:xfrm>
            <a:off x="5612101" y="4212452"/>
            <a:ext cx="3222754" cy="2014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7"/>
          <p:cNvSpPr txBox="1"/>
          <p:nvPr>
            <p:ph type="title"/>
          </p:nvPr>
        </p:nvSpPr>
        <p:spPr>
          <a:xfrm>
            <a:off x="1867250" y="2051350"/>
            <a:ext cx="6123600" cy="326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4000"/>
              <a:t>The U.S. and EU Compared</a:t>
            </a:r>
            <a:endParaRPr sz="4000"/>
          </a:p>
        </p:txBody>
      </p:sp>
      <p:sp>
        <p:nvSpPr>
          <p:cNvPr id="159" name="Google Shape;159;p27"/>
          <p:cNvSpPr txBox="1"/>
          <p:nvPr>
            <p:ph idx="1" type="body"/>
          </p:nvPr>
        </p:nvSpPr>
        <p:spPr>
          <a:xfrm>
            <a:off x="457200" y="2051350"/>
            <a:ext cx="7260300" cy="3779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2900"/>
              <a:t>Population:</a:t>
            </a:r>
            <a:endParaRPr b="1" sz="2900"/>
          </a:p>
          <a:p>
            <a:pPr indent="-349250" lvl="0" marL="457200" rtl="0" algn="l">
              <a:spcBef>
                <a:spcPts val="0"/>
              </a:spcBef>
              <a:spcAft>
                <a:spcPts val="0"/>
              </a:spcAft>
              <a:buSzPts val="1900"/>
              <a:buChar char="•"/>
            </a:pPr>
            <a:r>
              <a:rPr lang="en-US" sz="2900"/>
              <a:t>U.S. = 329.5 million</a:t>
            </a:r>
            <a:endParaRPr sz="2900"/>
          </a:p>
          <a:p>
            <a:pPr indent="-349250" lvl="0" marL="457200" rtl="0" algn="l">
              <a:spcBef>
                <a:spcPts val="0"/>
              </a:spcBef>
              <a:spcAft>
                <a:spcPts val="0"/>
              </a:spcAft>
              <a:buSzPts val="1900"/>
              <a:buChar char="•"/>
            </a:pPr>
            <a:r>
              <a:rPr lang="en-US" sz="2900"/>
              <a:t>EU = 447.7 million</a:t>
            </a:r>
            <a:endParaRPr sz="2900"/>
          </a:p>
          <a:p>
            <a:pPr indent="0" lvl="0" marL="0" rtl="0" algn="l">
              <a:spcBef>
                <a:spcPts val="0"/>
              </a:spcBef>
              <a:spcAft>
                <a:spcPts val="0"/>
              </a:spcAft>
              <a:buNone/>
            </a:pPr>
            <a:r>
              <a:rPr b="1" lang="en-US" sz="2900"/>
              <a:t>Gross Domestic Product:</a:t>
            </a:r>
            <a:endParaRPr b="1" sz="2900"/>
          </a:p>
          <a:p>
            <a:pPr indent="-412750" lvl="0" marL="457200" rtl="0" algn="l">
              <a:spcBef>
                <a:spcPts val="0"/>
              </a:spcBef>
              <a:spcAft>
                <a:spcPts val="0"/>
              </a:spcAft>
              <a:buSzPts val="2900"/>
              <a:buChar char="•"/>
            </a:pPr>
            <a:r>
              <a:rPr lang="en-US" sz="2900"/>
              <a:t>U.S. = 20.94 trillion</a:t>
            </a:r>
            <a:endParaRPr sz="2900"/>
          </a:p>
          <a:p>
            <a:pPr indent="-412750" lvl="0" marL="457200" rtl="0" algn="l">
              <a:spcBef>
                <a:spcPts val="0"/>
              </a:spcBef>
              <a:spcAft>
                <a:spcPts val="0"/>
              </a:spcAft>
              <a:buSzPts val="2900"/>
              <a:buChar char="•"/>
            </a:pPr>
            <a:r>
              <a:rPr lang="en-US" sz="2900"/>
              <a:t>EU = 17.1 trillion</a:t>
            </a:r>
            <a:endParaRPr sz="2900"/>
          </a:p>
          <a:p>
            <a:pPr indent="0" lvl="0" marL="0" rtl="0" algn="l">
              <a:spcBef>
                <a:spcPts val="0"/>
              </a:spcBef>
              <a:spcAft>
                <a:spcPts val="0"/>
              </a:spcAft>
              <a:buNone/>
            </a:pPr>
            <a:r>
              <a:rPr b="1" lang="en-US" sz="2900"/>
              <a:t>GDP Per Capita:</a:t>
            </a:r>
            <a:endParaRPr b="1" sz="2900"/>
          </a:p>
          <a:p>
            <a:pPr indent="-412750" lvl="0" marL="457200" rtl="0" algn="l">
              <a:spcBef>
                <a:spcPts val="0"/>
              </a:spcBef>
              <a:spcAft>
                <a:spcPts val="0"/>
              </a:spcAft>
              <a:buSzPts val="2900"/>
              <a:buChar char="•"/>
            </a:pPr>
            <a:r>
              <a:rPr lang="en-US" sz="2900"/>
              <a:t>U.S. = $56,200</a:t>
            </a:r>
            <a:endParaRPr sz="2900"/>
          </a:p>
          <a:p>
            <a:pPr indent="-412750" lvl="0" marL="457200" rtl="0" algn="l">
              <a:spcBef>
                <a:spcPts val="0"/>
              </a:spcBef>
              <a:spcAft>
                <a:spcPts val="0"/>
              </a:spcAft>
              <a:buSzPts val="2900"/>
              <a:buChar char="•"/>
            </a:pPr>
            <a:r>
              <a:rPr lang="en-US" sz="2900"/>
              <a:t>EU = $44,203</a:t>
            </a:r>
            <a:endParaRPr sz="2900"/>
          </a:p>
          <a:p>
            <a:pPr indent="0" lvl="0" marL="0" rtl="0" algn="l">
              <a:spcBef>
                <a:spcPts val="0"/>
              </a:spcBef>
              <a:spcAft>
                <a:spcPts val="0"/>
              </a:spcAft>
              <a:buNone/>
            </a:pPr>
            <a:r>
              <a:t/>
            </a:r>
            <a:endParaRPr b="1" sz="2200"/>
          </a:p>
          <a:p>
            <a:pPr indent="0" lvl="0" marL="0" rtl="0" algn="l">
              <a:spcBef>
                <a:spcPts val="0"/>
              </a:spcBef>
              <a:spcAft>
                <a:spcPts val="0"/>
              </a:spcAft>
              <a:buNone/>
            </a:pPr>
            <a:r>
              <a:t/>
            </a:r>
            <a:endParaRPr sz="2200"/>
          </a:p>
          <a:p>
            <a:pPr indent="0" lvl="0" marL="0" rtl="0" algn="l">
              <a:spcBef>
                <a:spcPts val="0"/>
              </a:spcBef>
              <a:spcAft>
                <a:spcPts val="0"/>
              </a:spcAft>
              <a:buNone/>
            </a:pPr>
            <a:r>
              <a:rPr b="1" lang="en-US"/>
              <a:t>	</a:t>
            </a:r>
            <a:endParaRPr b="1"/>
          </a:p>
          <a:p>
            <a:pPr indent="0" lvl="0" marL="0" rtl="0" algn="l">
              <a:spcBef>
                <a:spcPts val="0"/>
              </a:spcBef>
              <a:spcAft>
                <a:spcPts val="1800"/>
              </a:spcAft>
              <a:buNone/>
            </a:pPr>
            <a:r>
              <a:t/>
            </a:r>
            <a:endParaRPr b="1"/>
          </a:p>
        </p:txBody>
      </p:sp>
      <p:pic>
        <p:nvPicPr>
          <p:cNvPr id="160" name="Google Shape;160;p27"/>
          <p:cNvPicPr preferRelativeResize="0"/>
          <p:nvPr/>
        </p:nvPicPr>
        <p:blipFill>
          <a:blip r:embed="rId3">
            <a:alphaModFix/>
          </a:blip>
          <a:stretch>
            <a:fillRect/>
          </a:stretch>
        </p:blipFill>
        <p:spPr>
          <a:xfrm>
            <a:off x="5052000" y="2824325"/>
            <a:ext cx="3524650" cy="24937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8"/>
          <p:cNvSpPr txBox="1"/>
          <p:nvPr>
            <p:ph type="title"/>
          </p:nvPr>
        </p:nvSpPr>
        <p:spPr>
          <a:xfrm>
            <a:off x="1867250" y="2051350"/>
            <a:ext cx="6123600" cy="326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4000"/>
              <a:t>The U.S. and EU Partnership</a:t>
            </a:r>
            <a:endParaRPr sz="4000"/>
          </a:p>
        </p:txBody>
      </p:sp>
      <p:sp>
        <p:nvSpPr>
          <p:cNvPr id="167" name="Google Shape;167;p28"/>
          <p:cNvSpPr txBox="1"/>
          <p:nvPr>
            <p:ph idx="1" type="body"/>
          </p:nvPr>
        </p:nvSpPr>
        <p:spPr>
          <a:xfrm>
            <a:off x="3268450" y="2176700"/>
            <a:ext cx="5541300" cy="3779400"/>
          </a:xfrm>
          <a:prstGeom prst="rect">
            <a:avLst/>
          </a:prstGeom>
        </p:spPr>
        <p:txBody>
          <a:bodyPr anchorCtr="0" anchor="t" bIns="45700" lIns="91425" spcFirstLastPara="1" rIns="91425" wrap="square" tIns="45700">
            <a:noAutofit/>
          </a:bodyPr>
          <a:lstStyle/>
          <a:p>
            <a:pPr indent="-412750" lvl="0" marL="457200" rtl="0" algn="l">
              <a:spcBef>
                <a:spcPts val="0"/>
              </a:spcBef>
              <a:spcAft>
                <a:spcPts val="0"/>
              </a:spcAft>
              <a:buSzPts val="2900"/>
              <a:buChar char="•"/>
            </a:pPr>
            <a:r>
              <a:rPr lang="en-US" sz="2900"/>
              <a:t>Total Trade:  $1.1 Trillion (2019)</a:t>
            </a:r>
            <a:endParaRPr sz="2900"/>
          </a:p>
          <a:p>
            <a:pPr indent="0" lvl="0" marL="0" rtl="0" algn="l">
              <a:spcBef>
                <a:spcPts val="0"/>
              </a:spcBef>
              <a:spcAft>
                <a:spcPts val="0"/>
              </a:spcAft>
              <a:buNone/>
            </a:pPr>
            <a:r>
              <a:t/>
            </a:r>
            <a:endParaRPr sz="2900"/>
          </a:p>
          <a:p>
            <a:pPr indent="-412750" lvl="0" marL="457200" rtl="0" algn="l">
              <a:spcBef>
                <a:spcPts val="0"/>
              </a:spcBef>
              <a:spcAft>
                <a:spcPts val="0"/>
              </a:spcAft>
              <a:buSzPts val="2900"/>
              <a:buChar char="•"/>
            </a:pPr>
            <a:r>
              <a:rPr lang="en-US" sz="2900"/>
              <a:t>U.S. has a $130 billion trade deficit with the EU</a:t>
            </a:r>
            <a:endParaRPr sz="2900"/>
          </a:p>
          <a:p>
            <a:pPr indent="0" lvl="0" marL="0" rtl="0" algn="l">
              <a:spcBef>
                <a:spcPts val="0"/>
              </a:spcBef>
              <a:spcAft>
                <a:spcPts val="0"/>
              </a:spcAft>
              <a:buNone/>
            </a:pPr>
            <a:r>
              <a:t/>
            </a:r>
            <a:endParaRPr sz="2900"/>
          </a:p>
          <a:p>
            <a:pPr indent="-412750" lvl="0" marL="457200" rtl="0" algn="l">
              <a:spcBef>
                <a:spcPts val="0"/>
              </a:spcBef>
              <a:spcAft>
                <a:spcPts val="0"/>
              </a:spcAft>
              <a:buSzPts val="2900"/>
              <a:buChar char="•"/>
            </a:pPr>
            <a:r>
              <a:rPr lang="en-US" sz="2900"/>
              <a:t>If taken together as a single trading block, the EU is the </a:t>
            </a:r>
            <a:r>
              <a:rPr lang="en-US" sz="2900"/>
              <a:t>largest trade partner with the U.S.</a:t>
            </a:r>
            <a:endParaRPr sz="2900"/>
          </a:p>
          <a:p>
            <a:pPr indent="0" lvl="0" marL="0" rtl="0" algn="l">
              <a:spcBef>
                <a:spcPts val="0"/>
              </a:spcBef>
              <a:spcAft>
                <a:spcPts val="0"/>
              </a:spcAft>
              <a:buNone/>
            </a:pPr>
            <a:r>
              <a:t/>
            </a:r>
            <a:endParaRPr b="1" sz="2200"/>
          </a:p>
          <a:p>
            <a:pPr indent="0" lvl="0" marL="0" rtl="0" algn="l">
              <a:spcBef>
                <a:spcPts val="0"/>
              </a:spcBef>
              <a:spcAft>
                <a:spcPts val="0"/>
              </a:spcAft>
              <a:buNone/>
            </a:pPr>
            <a:r>
              <a:t/>
            </a:r>
            <a:endParaRPr sz="2200"/>
          </a:p>
          <a:p>
            <a:pPr indent="0" lvl="0" marL="0" rtl="0" algn="l">
              <a:spcBef>
                <a:spcPts val="0"/>
              </a:spcBef>
              <a:spcAft>
                <a:spcPts val="0"/>
              </a:spcAft>
              <a:buNone/>
            </a:pPr>
            <a:r>
              <a:rPr b="1" lang="en-US"/>
              <a:t>	</a:t>
            </a:r>
            <a:endParaRPr b="1"/>
          </a:p>
          <a:p>
            <a:pPr indent="0" lvl="0" marL="0" rtl="0" algn="l">
              <a:spcBef>
                <a:spcPts val="0"/>
              </a:spcBef>
              <a:spcAft>
                <a:spcPts val="1800"/>
              </a:spcAft>
              <a:buNone/>
            </a:pPr>
            <a:r>
              <a:t/>
            </a:r>
            <a:endParaRPr b="1"/>
          </a:p>
        </p:txBody>
      </p:sp>
      <p:pic>
        <p:nvPicPr>
          <p:cNvPr id="168" name="Google Shape;168;p28"/>
          <p:cNvPicPr preferRelativeResize="0"/>
          <p:nvPr/>
        </p:nvPicPr>
        <p:blipFill>
          <a:blip r:embed="rId3">
            <a:alphaModFix/>
          </a:blip>
          <a:stretch>
            <a:fillRect/>
          </a:stretch>
        </p:blipFill>
        <p:spPr>
          <a:xfrm>
            <a:off x="304800" y="2458225"/>
            <a:ext cx="2963649" cy="29636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9"/>
          <p:cNvSpPr txBox="1"/>
          <p:nvPr>
            <p:ph type="title"/>
          </p:nvPr>
        </p:nvSpPr>
        <p:spPr>
          <a:xfrm>
            <a:off x="2207425" y="1549975"/>
            <a:ext cx="6123600" cy="72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4000"/>
              <a:t>The European Union</a:t>
            </a:r>
            <a:endParaRPr sz="4000"/>
          </a:p>
        </p:txBody>
      </p:sp>
      <p:pic>
        <p:nvPicPr>
          <p:cNvPr id="175" name="Google Shape;175;p29"/>
          <p:cNvPicPr preferRelativeResize="0"/>
          <p:nvPr/>
        </p:nvPicPr>
        <p:blipFill>
          <a:blip r:embed="rId3">
            <a:alphaModFix/>
          </a:blip>
          <a:stretch>
            <a:fillRect/>
          </a:stretch>
        </p:blipFill>
        <p:spPr>
          <a:xfrm>
            <a:off x="1504100" y="1687275"/>
            <a:ext cx="5926899" cy="4812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0"/>
          <p:cNvSpPr txBox="1"/>
          <p:nvPr>
            <p:ph type="title"/>
          </p:nvPr>
        </p:nvSpPr>
        <p:spPr>
          <a:xfrm>
            <a:off x="1795575" y="1263350"/>
            <a:ext cx="6123600" cy="72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400"/>
              <a:t>The European Union Countries</a:t>
            </a:r>
            <a:endParaRPr sz="3400"/>
          </a:p>
        </p:txBody>
      </p:sp>
      <p:sp>
        <p:nvSpPr>
          <p:cNvPr id="182" name="Google Shape;182;p30"/>
          <p:cNvSpPr txBox="1"/>
          <p:nvPr/>
        </p:nvSpPr>
        <p:spPr>
          <a:xfrm>
            <a:off x="1653375" y="1522000"/>
            <a:ext cx="59805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u="sng">
                <a:solidFill>
                  <a:schemeClr val="hlink"/>
                </a:solidFill>
                <a:hlinkClick r:id="rId3"/>
              </a:rPr>
              <a:t>https://european-union.europa.eu/principles-countries-history/country-profiles_en</a:t>
            </a:r>
            <a:endParaRPr sz="2200"/>
          </a:p>
          <a:p>
            <a:pPr indent="0" lvl="0" marL="0" rtl="0" algn="l">
              <a:spcBef>
                <a:spcPts val="0"/>
              </a:spcBef>
              <a:spcAft>
                <a:spcPts val="0"/>
              </a:spcAft>
              <a:buNone/>
            </a:pPr>
            <a:r>
              <a:t/>
            </a:r>
            <a:endParaRPr sz="2200"/>
          </a:p>
        </p:txBody>
      </p:sp>
      <p:pic>
        <p:nvPicPr>
          <p:cNvPr id="183" name="Google Shape;183;p30"/>
          <p:cNvPicPr preferRelativeResize="0"/>
          <p:nvPr/>
        </p:nvPicPr>
        <p:blipFill>
          <a:blip r:embed="rId4">
            <a:alphaModFix/>
          </a:blip>
          <a:stretch>
            <a:fillRect/>
          </a:stretch>
        </p:blipFill>
        <p:spPr>
          <a:xfrm>
            <a:off x="1934400" y="2417375"/>
            <a:ext cx="5418450" cy="4154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1"/>
          <p:cNvSpPr txBox="1"/>
          <p:nvPr>
            <p:ph type="title"/>
          </p:nvPr>
        </p:nvSpPr>
        <p:spPr>
          <a:xfrm>
            <a:off x="2744600" y="1048600"/>
            <a:ext cx="6123600" cy="72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4000"/>
              <a:t>The Euro Area</a:t>
            </a:r>
            <a:endParaRPr sz="4000"/>
          </a:p>
        </p:txBody>
      </p:sp>
      <p:pic>
        <p:nvPicPr>
          <p:cNvPr id="190" name="Google Shape;190;p31"/>
          <p:cNvPicPr preferRelativeResize="0"/>
          <p:nvPr/>
        </p:nvPicPr>
        <p:blipFill>
          <a:blip r:embed="rId3">
            <a:alphaModFix/>
          </a:blip>
          <a:stretch>
            <a:fillRect/>
          </a:stretch>
        </p:blipFill>
        <p:spPr>
          <a:xfrm>
            <a:off x="1799775" y="1133350"/>
            <a:ext cx="5076126" cy="5429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2"/>
          <p:cNvSpPr txBox="1"/>
          <p:nvPr>
            <p:ph type="title"/>
          </p:nvPr>
        </p:nvSpPr>
        <p:spPr>
          <a:xfrm>
            <a:off x="2744600" y="1048600"/>
            <a:ext cx="6123600" cy="72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4000"/>
              <a:t>The Euro Area</a:t>
            </a:r>
            <a:endParaRPr sz="4000"/>
          </a:p>
        </p:txBody>
      </p:sp>
      <p:sp>
        <p:nvSpPr>
          <p:cNvPr id="197" name="Google Shape;197;p32"/>
          <p:cNvSpPr txBox="1"/>
          <p:nvPr/>
        </p:nvSpPr>
        <p:spPr>
          <a:xfrm>
            <a:off x="1396675" y="1199800"/>
            <a:ext cx="6123600" cy="135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u="sng">
                <a:solidFill>
                  <a:schemeClr val="hlink"/>
                </a:solidFill>
                <a:hlinkClick r:id="rId3"/>
              </a:rPr>
              <a:t>https://fred.stlouisfed.org/categories/32947#:~:text=The%20euro%20area%20</a:t>
            </a:r>
            <a:endParaRPr sz="20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pic>
        <p:nvPicPr>
          <p:cNvPr id="198" name="Google Shape;198;p32"/>
          <p:cNvPicPr preferRelativeResize="0"/>
          <p:nvPr/>
        </p:nvPicPr>
        <p:blipFill>
          <a:blip r:embed="rId4">
            <a:alphaModFix/>
          </a:blip>
          <a:stretch>
            <a:fillRect/>
          </a:stretch>
        </p:blipFill>
        <p:spPr>
          <a:xfrm>
            <a:off x="2449213" y="2312775"/>
            <a:ext cx="4018522" cy="3998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title"/>
          </p:nvPr>
        </p:nvSpPr>
        <p:spPr>
          <a:xfrm>
            <a:off x="457199" y="762421"/>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42500"/>
              </a:lnSpc>
              <a:spcBef>
                <a:spcPts val="0"/>
              </a:spcBef>
              <a:spcAft>
                <a:spcPts val="0"/>
              </a:spcAft>
              <a:buNone/>
            </a:pPr>
            <a:r>
              <a:rPr lang="en-US" sz="4000">
                <a:latin typeface="Calibri"/>
                <a:ea typeface="Calibri"/>
                <a:cs typeface="Calibri"/>
                <a:sym typeface="Calibri"/>
              </a:rPr>
              <a:t>EconEdLink Membership</a:t>
            </a:r>
            <a:endParaRPr/>
          </a:p>
        </p:txBody>
      </p:sp>
      <p:sp>
        <p:nvSpPr>
          <p:cNvPr id="67" name="Google Shape;67;p15"/>
          <p:cNvSpPr txBox="1"/>
          <p:nvPr/>
        </p:nvSpPr>
        <p:spPr>
          <a:xfrm>
            <a:off x="482538" y="2114894"/>
            <a:ext cx="8175171" cy="424731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Arial"/>
                <a:ea typeface="Arial"/>
                <a:cs typeface="Arial"/>
                <a:sym typeface="Arial"/>
              </a:rPr>
              <a:t>You can now access CEE’s professional development webinars directly on EconEdLink.org! To receive these new professional development benefits, </a:t>
            </a:r>
            <a:r>
              <a:rPr b="1" i="0" lang="en-US" sz="1800" u="none" cap="none" strike="noStrike">
                <a:solidFill>
                  <a:schemeClr val="dk1"/>
                </a:solidFill>
                <a:latin typeface="Arial"/>
                <a:ea typeface="Arial"/>
                <a:cs typeface="Arial"/>
                <a:sym typeface="Arial"/>
              </a:rPr>
              <a:t>become an EconEdLink </a:t>
            </a:r>
            <a:r>
              <a:rPr b="1" i="0" lang="en-US" sz="1800" u="sng" cap="none" strike="noStrike">
                <a:solidFill>
                  <a:schemeClr val="hlink"/>
                </a:solidFill>
                <a:latin typeface="Arial"/>
                <a:ea typeface="Arial"/>
                <a:cs typeface="Arial"/>
                <a:sym typeface="Arial"/>
                <a:hlinkClick r:id="rId3"/>
              </a:rPr>
              <a:t>member</a:t>
            </a:r>
            <a:r>
              <a:rPr b="0" i="0" lang="en-US" sz="1800" u="none" cap="none" strike="noStrike">
                <a:solidFill>
                  <a:schemeClr val="dk1"/>
                </a:solidFill>
                <a:latin typeface="Arial"/>
                <a:ea typeface="Arial"/>
                <a:cs typeface="Arial"/>
                <a:sym typeface="Arial"/>
              </a:rPr>
              <a:t>. As a member, you will now be able to: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Automatically receive a professional development certificate via e-mail within 24 hours after viewing any webinar for a minimum of 45 minutes</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Register for upcoming webinars with a simple one-click process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Easily download presentations, lesson plan materials and activities for each webinar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Search and view all webinars at your convenience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Save webinars to your EconEdLink dashboard for easy access to the event</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You may access our new </a:t>
            </a:r>
            <a:r>
              <a:rPr b="1" lang="en-US" sz="1800">
                <a:solidFill>
                  <a:schemeClr val="dk1"/>
                </a:solidFill>
                <a:latin typeface="Arial"/>
                <a:ea typeface="Arial"/>
                <a:cs typeface="Arial"/>
                <a:sym typeface="Arial"/>
              </a:rPr>
              <a:t>Professional Development</a:t>
            </a:r>
            <a:r>
              <a:rPr lang="en-US" sz="1800">
                <a:solidFill>
                  <a:schemeClr val="dk1"/>
                </a:solidFill>
                <a:latin typeface="Arial"/>
                <a:ea typeface="Arial"/>
                <a:cs typeface="Arial"/>
                <a:sym typeface="Arial"/>
              </a:rPr>
              <a:t> page </a:t>
            </a:r>
            <a:r>
              <a:rPr lang="en-US" sz="1800" u="sng">
                <a:solidFill>
                  <a:schemeClr val="hlink"/>
                </a:solidFill>
                <a:latin typeface="Arial"/>
                <a:ea typeface="Arial"/>
                <a:cs typeface="Arial"/>
                <a:sym typeface="Arial"/>
                <a:hlinkClick r:id="rId4"/>
              </a:rPr>
              <a:t>here</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3"/>
          <p:cNvSpPr txBox="1"/>
          <p:nvPr>
            <p:ph type="title"/>
          </p:nvPr>
        </p:nvSpPr>
        <p:spPr>
          <a:xfrm>
            <a:off x="1510200" y="797925"/>
            <a:ext cx="6123600" cy="7242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000"/>
              <a:t>The European Union</a:t>
            </a:r>
            <a:endParaRPr sz="4000"/>
          </a:p>
          <a:p>
            <a:pPr indent="0" lvl="0" marL="0" rtl="0" algn="ctr">
              <a:lnSpc>
                <a:spcPct val="100000"/>
              </a:lnSpc>
              <a:spcBef>
                <a:spcPts val="0"/>
              </a:spcBef>
              <a:spcAft>
                <a:spcPts val="0"/>
              </a:spcAft>
              <a:buNone/>
            </a:pPr>
            <a:r>
              <a:rPr lang="en-US" sz="4000"/>
              <a:t>Early History</a:t>
            </a:r>
            <a:endParaRPr sz="4000"/>
          </a:p>
        </p:txBody>
      </p:sp>
      <p:sp>
        <p:nvSpPr>
          <p:cNvPr id="205" name="Google Shape;205;p33"/>
          <p:cNvSpPr txBox="1"/>
          <p:nvPr/>
        </p:nvSpPr>
        <p:spPr>
          <a:xfrm>
            <a:off x="483450" y="2112900"/>
            <a:ext cx="46197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2"/>
                </a:solidFill>
                <a:latin typeface="Calibri"/>
                <a:ea typeface="Calibri"/>
                <a:cs typeface="Calibri"/>
                <a:sym typeface="Calibri"/>
              </a:rPr>
              <a:t>Post World War II - A Devastated and Divided Europe</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A Desire to Unify Europe and prevent future conflict</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The U.S. promotes the European Organization for Economic Cooperation (EOEC) to aid in the Marshall Plan and reconstruction</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Further Cold War divisions</a:t>
            </a:r>
            <a:endParaRPr sz="2400">
              <a:solidFill>
                <a:schemeClr val="dk2"/>
              </a:solidFill>
              <a:latin typeface="Calibri"/>
              <a:ea typeface="Calibri"/>
              <a:cs typeface="Calibri"/>
              <a:sym typeface="Calibri"/>
            </a:endParaRPr>
          </a:p>
        </p:txBody>
      </p:sp>
      <p:pic>
        <p:nvPicPr>
          <p:cNvPr id="206" name="Google Shape;206;p33"/>
          <p:cNvPicPr preferRelativeResize="0"/>
          <p:nvPr/>
        </p:nvPicPr>
        <p:blipFill>
          <a:blip r:embed="rId3">
            <a:alphaModFix/>
          </a:blip>
          <a:stretch>
            <a:fillRect/>
          </a:stretch>
        </p:blipFill>
        <p:spPr>
          <a:xfrm>
            <a:off x="5183925" y="2372850"/>
            <a:ext cx="3736049" cy="280203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34"/>
          <p:cNvPicPr preferRelativeResize="0"/>
          <p:nvPr/>
        </p:nvPicPr>
        <p:blipFill>
          <a:blip r:embed="rId3">
            <a:alphaModFix/>
          </a:blip>
          <a:stretch>
            <a:fillRect/>
          </a:stretch>
        </p:blipFill>
        <p:spPr>
          <a:xfrm>
            <a:off x="290209" y="0"/>
            <a:ext cx="8563578" cy="68580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5"/>
          <p:cNvSpPr txBox="1"/>
          <p:nvPr>
            <p:ph type="title"/>
          </p:nvPr>
        </p:nvSpPr>
        <p:spPr>
          <a:xfrm>
            <a:off x="1510200" y="797925"/>
            <a:ext cx="6123600" cy="7242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000"/>
              <a:t>The European Union</a:t>
            </a:r>
            <a:endParaRPr sz="4000"/>
          </a:p>
          <a:p>
            <a:pPr indent="0" lvl="0" marL="0" rtl="0" algn="ctr">
              <a:lnSpc>
                <a:spcPct val="100000"/>
              </a:lnSpc>
              <a:spcBef>
                <a:spcPts val="0"/>
              </a:spcBef>
              <a:spcAft>
                <a:spcPts val="0"/>
              </a:spcAft>
              <a:buNone/>
            </a:pPr>
            <a:r>
              <a:rPr lang="en-US" sz="4000"/>
              <a:t>Early History</a:t>
            </a:r>
            <a:endParaRPr sz="4000"/>
          </a:p>
        </p:txBody>
      </p:sp>
      <p:sp>
        <p:nvSpPr>
          <p:cNvPr id="219" name="Google Shape;219;p35"/>
          <p:cNvSpPr txBox="1"/>
          <p:nvPr/>
        </p:nvSpPr>
        <p:spPr>
          <a:xfrm>
            <a:off x="483450" y="2112900"/>
            <a:ext cx="4619700" cy="461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2"/>
                </a:solidFill>
                <a:latin typeface="Calibri"/>
                <a:ea typeface="Calibri"/>
                <a:cs typeface="Calibri"/>
                <a:sym typeface="Calibri"/>
              </a:rPr>
              <a:t>1951: The European Coal and Steel Community - </a:t>
            </a:r>
            <a:r>
              <a:rPr b="1" lang="en-US" sz="2400">
                <a:solidFill>
                  <a:schemeClr val="dk2"/>
                </a:solidFill>
                <a:latin typeface="Calibri"/>
                <a:ea typeface="Calibri"/>
                <a:cs typeface="Calibri"/>
                <a:sym typeface="Calibri"/>
              </a:rPr>
              <a:t>The Schuman Declaration </a:t>
            </a:r>
            <a:endParaRPr b="1"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A plan to pool coal and steel productive resources</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Six founding members:</a:t>
            </a:r>
            <a:endParaRPr sz="2400">
              <a:solidFill>
                <a:schemeClr val="dk2"/>
              </a:solidFill>
              <a:latin typeface="Calibri"/>
              <a:ea typeface="Calibri"/>
              <a:cs typeface="Calibri"/>
              <a:sym typeface="Calibri"/>
            </a:endParaRPr>
          </a:p>
          <a:p>
            <a:pPr indent="0" lvl="0" marL="457200" rtl="0" algn="l">
              <a:spcBef>
                <a:spcPts val="0"/>
              </a:spcBef>
              <a:spcAft>
                <a:spcPts val="0"/>
              </a:spcAft>
              <a:buNone/>
            </a:pPr>
            <a:r>
              <a:rPr lang="en-US" sz="2400">
                <a:solidFill>
                  <a:schemeClr val="dk2"/>
                </a:solidFill>
                <a:latin typeface="Calibri"/>
                <a:ea typeface="Calibri"/>
                <a:cs typeface="Calibri"/>
                <a:sym typeface="Calibri"/>
              </a:rPr>
              <a:t>Belgium, France, Germany, Italy, Luxembourg, Netherlands</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The European Coal and Steel Community was the precursor to the EU</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p:txBody>
      </p:sp>
      <p:pic>
        <p:nvPicPr>
          <p:cNvPr id="220" name="Google Shape;220;p35"/>
          <p:cNvPicPr preferRelativeResize="0"/>
          <p:nvPr/>
        </p:nvPicPr>
        <p:blipFill>
          <a:blip r:embed="rId3">
            <a:alphaModFix/>
          </a:blip>
          <a:stretch>
            <a:fillRect/>
          </a:stretch>
        </p:blipFill>
        <p:spPr>
          <a:xfrm>
            <a:off x="5407950" y="2677250"/>
            <a:ext cx="3736050" cy="249381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36"/>
          <p:cNvPicPr preferRelativeResize="0"/>
          <p:nvPr/>
        </p:nvPicPr>
        <p:blipFill>
          <a:blip r:embed="rId3">
            <a:alphaModFix/>
          </a:blip>
          <a:stretch>
            <a:fillRect/>
          </a:stretch>
        </p:blipFill>
        <p:spPr>
          <a:xfrm>
            <a:off x="1005350" y="1056450"/>
            <a:ext cx="6913550" cy="5318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7"/>
          <p:cNvSpPr txBox="1"/>
          <p:nvPr>
            <p:ph type="title"/>
          </p:nvPr>
        </p:nvSpPr>
        <p:spPr>
          <a:xfrm>
            <a:off x="1510200" y="708400"/>
            <a:ext cx="6123600" cy="7242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000"/>
              <a:t>The European Union</a:t>
            </a:r>
            <a:endParaRPr sz="4000"/>
          </a:p>
          <a:p>
            <a:pPr indent="0" lvl="0" marL="0" rtl="0" algn="ctr">
              <a:lnSpc>
                <a:spcPct val="100000"/>
              </a:lnSpc>
              <a:spcBef>
                <a:spcPts val="0"/>
              </a:spcBef>
              <a:spcAft>
                <a:spcPts val="0"/>
              </a:spcAft>
              <a:buNone/>
            </a:pPr>
            <a:r>
              <a:rPr lang="en-US" sz="4000"/>
              <a:t>Early History</a:t>
            </a:r>
            <a:endParaRPr sz="4000"/>
          </a:p>
        </p:txBody>
      </p:sp>
      <p:sp>
        <p:nvSpPr>
          <p:cNvPr id="233" name="Google Shape;233;p37"/>
          <p:cNvSpPr txBox="1"/>
          <p:nvPr/>
        </p:nvSpPr>
        <p:spPr>
          <a:xfrm>
            <a:off x="340200" y="1844325"/>
            <a:ext cx="8308500" cy="424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2"/>
                </a:solidFill>
                <a:latin typeface="Calibri"/>
                <a:ea typeface="Calibri"/>
                <a:cs typeface="Calibri"/>
                <a:sym typeface="Calibri"/>
              </a:rPr>
              <a:t>1957:  The European Coal and Steel Community forms the </a:t>
            </a:r>
            <a:r>
              <a:rPr b="1" lang="en-US" sz="2400">
                <a:solidFill>
                  <a:schemeClr val="dk2"/>
                </a:solidFill>
                <a:latin typeface="Calibri"/>
                <a:ea typeface="Calibri"/>
                <a:cs typeface="Calibri"/>
                <a:sym typeface="Calibri"/>
              </a:rPr>
              <a:t>European Economic Community (EEC)</a:t>
            </a:r>
            <a:r>
              <a:rPr lang="en-US" sz="2400">
                <a:solidFill>
                  <a:schemeClr val="dk2"/>
                </a:solidFill>
                <a:latin typeface="Calibri"/>
                <a:ea typeface="Calibri"/>
                <a:cs typeface="Calibri"/>
                <a:sym typeface="Calibri"/>
              </a:rPr>
              <a:t> and expands cooperation to more industries.  </a:t>
            </a:r>
            <a:r>
              <a:rPr b="1" lang="en-US" sz="2400">
                <a:solidFill>
                  <a:schemeClr val="dk2"/>
                </a:solidFill>
                <a:latin typeface="Calibri"/>
                <a:ea typeface="Calibri"/>
                <a:cs typeface="Calibri"/>
                <a:sym typeface="Calibri"/>
              </a:rPr>
              <a:t>Treaty of Rome</a:t>
            </a:r>
            <a:endParaRPr b="1"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Creation of a true “common market”</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Based on four freedoms:</a:t>
            </a:r>
            <a:endParaRPr sz="2400">
              <a:solidFill>
                <a:schemeClr val="dk2"/>
              </a:solidFill>
              <a:latin typeface="Calibri"/>
              <a:ea typeface="Calibri"/>
              <a:cs typeface="Calibri"/>
              <a:sym typeface="Calibri"/>
            </a:endParaRPr>
          </a:p>
          <a:p>
            <a:pPr indent="-381000" lvl="1" marL="9144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Freedom of movement of people</a:t>
            </a:r>
            <a:endParaRPr sz="2400">
              <a:solidFill>
                <a:schemeClr val="dk2"/>
              </a:solidFill>
              <a:latin typeface="Calibri"/>
              <a:ea typeface="Calibri"/>
              <a:cs typeface="Calibri"/>
              <a:sym typeface="Calibri"/>
            </a:endParaRPr>
          </a:p>
          <a:p>
            <a:pPr indent="-381000" lvl="1" marL="9144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Freedom of movement of goods</a:t>
            </a:r>
            <a:endParaRPr sz="2400">
              <a:solidFill>
                <a:schemeClr val="dk2"/>
              </a:solidFill>
              <a:latin typeface="Calibri"/>
              <a:ea typeface="Calibri"/>
              <a:cs typeface="Calibri"/>
              <a:sym typeface="Calibri"/>
            </a:endParaRPr>
          </a:p>
          <a:p>
            <a:pPr indent="-381000" lvl="1" marL="9144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Freedom of movement of services</a:t>
            </a:r>
            <a:endParaRPr sz="2400">
              <a:solidFill>
                <a:schemeClr val="dk2"/>
              </a:solidFill>
              <a:latin typeface="Calibri"/>
              <a:ea typeface="Calibri"/>
              <a:cs typeface="Calibri"/>
              <a:sym typeface="Calibri"/>
            </a:endParaRPr>
          </a:p>
          <a:p>
            <a:pPr indent="-381000" lvl="1" marL="9144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Freedom of movement of capital</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Elimination of tariffs and trade barriers</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p:txBody>
      </p:sp>
      <p:pic>
        <p:nvPicPr>
          <p:cNvPr id="234" name="Google Shape;234;p37"/>
          <p:cNvPicPr preferRelativeResize="0"/>
          <p:nvPr/>
        </p:nvPicPr>
        <p:blipFill>
          <a:blip r:embed="rId3">
            <a:alphaModFix/>
          </a:blip>
          <a:stretch>
            <a:fillRect/>
          </a:stretch>
        </p:blipFill>
        <p:spPr>
          <a:xfrm>
            <a:off x="6197900" y="2811250"/>
            <a:ext cx="2540224" cy="36740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8"/>
          <p:cNvSpPr txBox="1"/>
          <p:nvPr>
            <p:ph type="title"/>
          </p:nvPr>
        </p:nvSpPr>
        <p:spPr>
          <a:xfrm>
            <a:off x="1510200" y="708400"/>
            <a:ext cx="6123600" cy="7242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000"/>
              <a:t>The European Union</a:t>
            </a:r>
            <a:endParaRPr sz="4000"/>
          </a:p>
          <a:p>
            <a:pPr indent="0" lvl="0" marL="0" rtl="0" algn="ctr">
              <a:lnSpc>
                <a:spcPct val="100000"/>
              </a:lnSpc>
              <a:spcBef>
                <a:spcPts val="0"/>
              </a:spcBef>
              <a:spcAft>
                <a:spcPts val="0"/>
              </a:spcAft>
              <a:buNone/>
            </a:pPr>
            <a:r>
              <a:rPr lang="en-US" sz="4000"/>
              <a:t>Early History</a:t>
            </a:r>
            <a:endParaRPr sz="4000"/>
          </a:p>
        </p:txBody>
      </p:sp>
      <p:sp>
        <p:nvSpPr>
          <p:cNvPr id="241" name="Google Shape;241;p38"/>
          <p:cNvSpPr txBox="1"/>
          <p:nvPr/>
        </p:nvSpPr>
        <p:spPr>
          <a:xfrm>
            <a:off x="340200" y="1647375"/>
            <a:ext cx="8308500" cy="498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2"/>
                </a:solidFill>
                <a:latin typeface="Calibri"/>
                <a:ea typeface="Calibri"/>
                <a:cs typeface="Calibri"/>
                <a:sym typeface="Calibri"/>
              </a:rPr>
              <a:t>1960:  European Free Trade Association created (includes countries not in the original six of the EEC)</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Austria</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Denmark</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Norway</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Portugal</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Sweden</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Switzerland</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United Kingdom</a:t>
            </a:r>
            <a:endParaRPr sz="2400">
              <a:solidFill>
                <a:schemeClr val="dk2"/>
              </a:solidFill>
              <a:latin typeface="Calibri"/>
              <a:ea typeface="Calibri"/>
              <a:cs typeface="Calibri"/>
              <a:sym typeface="Calibri"/>
            </a:endParaRPr>
          </a:p>
          <a:p>
            <a:pPr indent="0" lvl="0" marL="45720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a:solidFill>
                  <a:schemeClr val="dk2"/>
                </a:solidFill>
                <a:latin typeface="Calibri"/>
                <a:ea typeface="Calibri"/>
                <a:cs typeface="Calibri"/>
                <a:sym typeface="Calibri"/>
              </a:rPr>
              <a:t>Today the EFTA consists of Iceland, Liechtenstein, Norway, and Switzerland</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p:txBody>
      </p:sp>
      <p:pic>
        <p:nvPicPr>
          <p:cNvPr id="242" name="Google Shape;242;p38"/>
          <p:cNvPicPr preferRelativeResize="0"/>
          <p:nvPr/>
        </p:nvPicPr>
        <p:blipFill>
          <a:blip r:embed="rId3">
            <a:alphaModFix/>
          </a:blip>
          <a:stretch>
            <a:fillRect/>
          </a:stretch>
        </p:blipFill>
        <p:spPr>
          <a:xfrm>
            <a:off x="4730629" y="2775679"/>
            <a:ext cx="3494075" cy="232514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9"/>
          <p:cNvSpPr txBox="1"/>
          <p:nvPr>
            <p:ph type="title"/>
          </p:nvPr>
        </p:nvSpPr>
        <p:spPr>
          <a:xfrm>
            <a:off x="1510200" y="708400"/>
            <a:ext cx="6123600" cy="7242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000"/>
              <a:t>The European Union</a:t>
            </a:r>
            <a:endParaRPr sz="4000"/>
          </a:p>
          <a:p>
            <a:pPr indent="0" lvl="0" marL="0" rtl="0" algn="ctr">
              <a:lnSpc>
                <a:spcPct val="100000"/>
              </a:lnSpc>
              <a:spcBef>
                <a:spcPts val="0"/>
              </a:spcBef>
              <a:spcAft>
                <a:spcPts val="0"/>
              </a:spcAft>
              <a:buClr>
                <a:schemeClr val="dk1"/>
              </a:buClr>
              <a:buSzPts val="1100"/>
              <a:buFont typeface="Arial"/>
              <a:buNone/>
            </a:pPr>
            <a:r>
              <a:rPr lang="en-US" sz="4000"/>
              <a:t>Historical Developments</a:t>
            </a:r>
            <a:endParaRPr sz="4000"/>
          </a:p>
        </p:txBody>
      </p:sp>
      <p:sp>
        <p:nvSpPr>
          <p:cNvPr id="249" name="Google Shape;249;p39"/>
          <p:cNvSpPr txBox="1"/>
          <p:nvPr/>
        </p:nvSpPr>
        <p:spPr>
          <a:xfrm>
            <a:off x="340200" y="1647375"/>
            <a:ext cx="6231300" cy="535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2"/>
                </a:solidFill>
                <a:latin typeface="Calibri"/>
                <a:ea typeface="Calibri"/>
                <a:cs typeface="Calibri"/>
                <a:sym typeface="Calibri"/>
              </a:rPr>
              <a:t>1962:  Common Agricultural Policy</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Gives EEC nations joint control over food production</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a:solidFill>
                  <a:schemeClr val="dk2"/>
                </a:solidFill>
                <a:latin typeface="Calibri"/>
                <a:ea typeface="Calibri"/>
                <a:cs typeface="Calibri"/>
                <a:sym typeface="Calibri"/>
              </a:rPr>
              <a:t>1965: Merger Treaty</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Combines the administration of the European Coal and Steel Community, the European Economic Community, and Euratom (European Atomic Energy Community)</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Signed in Brussels - creates a single European administrative arm - the </a:t>
            </a:r>
            <a:r>
              <a:rPr b="1" lang="en-US" sz="2400">
                <a:solidFill>
                  <a:schemeClr val="dk2"/>
                </a:solidFill>
                <a:latin typeface="Calibri"/>
                <a:ea typeface="Calibri"/>
                <a:cs typeface="Calibri"/>
                <a:sym typeface="Calibri"/>
              </a:rPr>
              <a:t>European Commission</a:t>
            </a:r>
            <a:endParaRPr b="1"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p:txBody>
      </p:sp>
      <p:pic>
        <p:nvPicPr>
          <p:cNvPr id="250" name="Google Shape;250;p39"/>
          <p:cNvPicPr preferRelativeResize="0"/>
          <p:nvPr/>
        </p:nvPicPr>
        <p:blipFill>
          <a:blip r:embed="rId3">
            <a:alphaModFix/>
          </a:blip>
          <a:stretch>
            <a:fillRect/>
          </a:stretch>
        </p:blipFill>
        <p:spPr>
          <a:xfrm>
            <a:off x="6244200" y="2601201"/>
            <a:ext cx="2677376" cy="1857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40"/>
          <p:cNvSpPr txBox="1"/>
          <p:nvPr>
            <p:ph type="title"/>
          </p:nvPr>
        </p:nvSpPr>
        <p:spPr>
          <a:xfrm>
            <a:off x="1510200" y="708400"/>
            <a:ext cx="6123600" cy="7242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000"/>
              <a:t>The European Union</a:t>
            </a:r>
            <a:endParaRPr sz="4000"/>
          </a:p>
          <a:p>
            <a:pPr indent="0" lvl="0" marL="0" rtl="0" algn="ctr">
              <a:lnSpc>
                <a:spcPct val="100000"/>
              </a:lnSpc>
              <a:spcBef>
                <a:spcPts val="0"/>
              </a:spcBef>
              <a:spcAft>
                <a:spcPts val="0"/>
              </a:spcAft>
              <a:buClr>
                <a:schemeClr val="dk1"/>
              </a:buClr>
              <a:buSzPts val="1100"/>
              <a:buFont typeface="Arial"/>
              <a:buNone/>
            </a:pPr>
            <a:r>
              <a:rPr lang="en-US" sz="4000"/>
              <a:t>Historical Developments</a:t>
            </a:r>
            <a:endParaRPr sz="4000"/>
          </a:p>
        </p:txBody>
      </p:sp>
      <p:sp>
        <p:nvSpPr>
          <p:cNvPr id="257" name="Google Shape;257;p40"/>
          <p:cNvSpPr txBox="1"/>
          <p:nvPr/>
        </p:nvSpPr>
        <p:spPr>
          <a:xfrm>
            <a:off x="5472875" y="1649850"/>
            <a:ext cx="3026100" cy="498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2"/>
                </a:solidFill>
                <a:latin typeface="Calibri"/>
                <a:ea typeface="Calibri"/>
                <a:cs typeface="Calibri"/>
                <a:sym typeface="Calibri"/>
              </a:rPr>
              <a:t>1970:  European Commission adopts laws to address environmental concerns</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a:solidFill>
                  <a:schemeClr val="dk2"/>
                </a:solidFill>
                <a:latin typeface="Calibri"/>
                <a:ea typeface="Calibri"/>
                <a:cs typeface="Calibri"/>
                <a:sym typeface="Calibri"/>
              </a:rPr>
              <a:t>1973:  Three new countries join the European Communities:  Denmark, Ireland, and the United Kingdom</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p:txBody>
      </p:sp>
      <p:pic>
        <p:nvPicPr>
          <p:cNvPr id="258" name="Google Shape;258;p40"/>
          <p:cNvPicPr preferRelativeResize="0"/>
          <p:nvPr/>
        </p:nvPicPr>
        <p:blipFill>
          <a:blip r:embed="rId3">
            <a:alphaModFix/>
          </a:blip>
          <a:stretch>
            <a:fillRect/>
          </a:stretch>
        </p:blipFill>
        <p:spPr>
          <a:xfrm>
            <a:off x="393800" y="2175925"/>
            <a:ext cx="4431875" cy="34107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1"/>
          <p:cNvSpPr txBox="1"/>
          <p:nvPr>
            <p:ph type="title"/>
          </p:nvPr>
        </p:nvSpPr>
        <p:spPr>
          <a:xfrm>
            <a:off x="1510200" y="708400"/>
            <a:ext cx="6123600" cy="7242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000"/>
              <a:t>The European Union</a:t>
            </a:r>
            <a:endParaRPr sz="4000"/>
          </a:p>
          <a:p>
            <a:pPr indent="0" lvl="0" marL="0" rtl="0" algn="ctr">
              <a:lnSpc>
                <a:spcPct val="100000"/>
              </a:lnSpc>
              <a:spcBef>
                <a:spcPts val="0"/>
              </a:spcBef>
              <a:spcAft>
                <a:spcPts val="0"/>
              </a:spcAft>
              <a:buClr>
                <a:schemeClr val="dk1"/>
              </a:buClr>
              <a:buSzPts val="1100"/>
              <a:buFont typeface="Arial"/>
              <a:buNone/>
            </a:pPr>
            <a:r>
              <a:rPr lang="en-US" sz="4000"/>
              <a:t>Historical Developments</a:t>
            </a:r>
            <a:endParaRPr sz="4000"/>
          </a:p>
        </p:txBody>
      </p:sp>
      <p:sp>
        <p:nvSpPr>
          <p:cNvPr id="265" name="Google Shape;265;p41"/>
          <p:cNvSpPr txBox="1"/>
          <p:nvPr/>
        </p:nvSpPr>
        <p:spPr>
          <a:xfrm>
            <a:off x="602450" y="2054000"/>
            <a:ext cx="30261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2"/>
                </a:solidFill>
                <a:latin typeface="Calibri"/>
                <a:ea typeface="Calibri"/>
                <a:cs typeface="Calibri"/>
                <a:sym typeface="Calibri"/>
              </a:rPr>
              <a:t>1981:  Greece becomes the tenth nation to join the European Communities</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a:solidFill>
                  <a:schemeClr val="dk2"/>
                </a:solidFill>
                <a:latin typeface="Calibri"/>
                <a:ea typeface="Calibri"/>
                <a:cs typeface="Calibri"/>
                <a:sym typeface="Calibri"/>
              </a:rPr>
              <a:t>1986:  Spain and Portugal are added as members</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p:txBody>
      </p:sp>
      <p:pic>
        <p:nvPicPr>
          <p:cNvPr id="266" name="Google Shape;266;p41"/>
          <p:cNvPicPr preferRelativeResize="0"/>
          <p:nvPr/>
        </p:nvPicPr>
        <p:blipFill>
          <a:blip r:embed="rId3">
            <a:alphaModFix/>
          </a:blip>
          <a:stretch>
            <a:fillRect/>
          </a:stretch>
        </p:blipFill>
        <p:spPr>
          <a:xfrm>
            <a:off x="3628550" y="2251300"/>
            <a:ext cx="4550900" cy="3484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2"/>
          <p:cNvSpPr txBox="1"/>
          <p:nvPr>
            <p:ph type="title"/>
          </p:nvPr>
        </p:nvSpPr>
        <p:spPr>
          <a:xfrm>
            <a:off x="1510200" y="708400"/>
            <a:ext cx="6123600" cy="7242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000"/>
              <a:t>The European Union</a:t>
            </a:r>
            <a:endParaRPr sz="4000"/>
          </a:p>
          <a:p>
            <a:pPr indent="0" lvl="0" marL="0" rtl="0" algn="ctr">
              <a:lnSpc>
                <a:spcPct val="100000"/>
              </a:lnSpc>
              <a:spcBef>
                <a:spcPts val="0"/>
              </a:spcBef>
              <a:spcAft>
                <a:spcPts val="0"/>
              </a:spcAft>
              <a:buClr>
                <a:schemeClr val="dk1"/>
              </a:buClr>
              <a:buSzPts val="1100"/>
              <a:buFont typeface="Arial"/>
              <a:buNone/>
            </a:pPr>
            <a:r>
              <a:rPr lang="en-US" sz="4000"/>
              <a:t>Historical Developments</a:t>
            </a:r>
            <a:endParaRPr sz="4000"/>
          </a:p>
        </p:txBody>
      </p:sp>
      <p:sp>
        <p:nvSpPr>
          <p:cNvPr id="273" name="Google Shape;273;p42"/>
          <p:cNvSpPr txBox="1"/>
          <p:nvPr/>
        </p:nvSpPr>
        <p:spPr>
          <a:xfrm>
            <a:off x="477100" y="1857050"/>
            <a:ext cx="4447200" cy="535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2"/>
                </a:solidFill>
                <a:latin typeface="Calibri"/>
                <a:ea typeface="Calibri"/>
                <a:cs typeface="Calibri"/>
                <a:sym typeface="Calibri"/>
              </a:rPr>
              <a:t>1992:  </a:t>
            </a:r>
            <a:r>
              <a:rPr b="1" lang="en-US" sz="2400">
                <a:solidFill>
                  <a:schemeClr val="dk2"/>
                </a:solidFill>
                <a:latin typeface="Calibri"/>
                <a:ea typeface="Calibri"/>
                <a:cs typeface="Calibri"/>
                <a:sym typeface="Calibri"/>
              </a:rPr>
              <a:t>Maastricht Treaty</a:t>
            </a:r>
            <a:r>
              <a:rPr lang="en-US" sz="2400">
                <a:solidFill>
                  <a:schemeClr val="dk2"/>
                </a:solidFill>
                <a:latin typeface="Calibri"/>
                <a:ea typeface="Calibri"/>
                <a:cs typeface="Calibri"/>
                <a:sym typeface="Calibri"/>
              </a:rPr>
              <a:t> (Netherlands)</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Sets guidelines for a future single currency</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Creates an official single market, the European Union which officially launches on 1/1/93</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a:solidFill>
                  <a:schemeClr val="dk2"/>
                </a:solidFill>
                <a:latin typeface="Calibri"/>
                <a:ea typeface="Calibri"/>
                <a:cs typeface="Calibri"/>
                <a:sym typeface="Calibri"/>
              </a:rPr>
              <a:t>1995:  Sweden, Finland, and Austria join the European Union</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p:txBody>
      </p:sp>
      <p:pic>
        <p:nvPicPr>
          <p:cNvPr id="274" name="Google Shape;274;p42"/>
          <p:cNvPicPr preferRelativeResize="0"/>
          <p:nvPr/>
        </p:nvPicPr>
        <p:blipFill>
          <a:blip r:embed="rId3">
            <a:alphaModFix/>
          </a:blip>
          <a:stretch>
            <a:fillRect/>
          </a:stretch>
        </p:blipFill>
        <p:spPr>
          <a:xfrm>
            <a:off x="5094600" y="2748900"/>
            <a:ext cx="3914901" cy="219996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ph type="title"/>
          </p:nvPr>
        </p:nvSpPr>
        <p:spPr>
          <a:xfrm>
            <a:off x="433551" y="1061966"/>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42500"/>
              </a:lnSpc>
              <a:spcBef>
                <a:spcPts val="0"/>
              </a:spcBef>
              <a:spcAft>
                <a:spcPts val="0"/>
              </a:spcAft>
              <a:buNone/>
            </a:pPr>
            <a:r>
              <a:rPr lang="en-US" sz="4000">
                <a:latin typeface="Calibri"/>
                <a:ea typeface="Calibri"/>
                <a:cs typeface="Calibri"/>
                <a:sym typeface="Calibri"/>
              </a:rPr>
              <a:t>Professional Development Certificate</a:t>
            </a:r>
            <a:endParaRPr b="1" sz="4000">
              <a:solidFill>
                <a:srgbClr val="005CB8"/>
              </a:solidFill>
              <a:latin typeface="Calibri"/>
              <a:ea typeface="Calibri"/>
              <a:cs typeface="Calibri"/>
              <a:sym typeface="Calibri"/>
            </a:endParaRPr>
          </a:p>
        </p:txBody>
      </p:sp>
      <p:sp>
        <p:nvSpPr>
          <p:cNvPr id="74" name="Google Shape;74;p16"/>
          <p:cNvSpPr txBox="1"/>
          <p:nvPr/>
        </p:nvSpPr>
        <p:spPr>
          <a:xfrm>
            <a:off x="588955" y="2359260"/>
            <a:ext cx="8175171" cy="286232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To earn your professional development certificate for this webinar, you must:</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Watch a minimum of 45-minutes and you will automatically receive a professional development </a:t>
            </a:r>
            <a:r>
              <a:rPr b="1" lang="en-US" sz="1800">
                <a:solidFill>
                  <a:srgbClr val="7A9900"/>
                </a:solidFill>
                <a:latin typeface="Arial"/>
                <a:ea typeface="Arial"/>
                <a:cs typeface="Arial"/>
                <a:sym typeface="Arial"/>
              </a:rPr>
              <a:t>certificate </a:t>
            </a:r>
            <a:r>
              <a:rPr lang="en-US" sz="1800">
                <a:solidFill>
                  <a:schemeClr val="dk1"/>
                </a:solidFill>
                <a:latin typeface="Arial"/>
                <a:ea typeface="Arial"/>
                <a:cs typeface="Arial"/>
                <a:sym typeface="Arial"/>
              </a:rPr>
              <a:t>via e-mail within 24 hours.</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Accessing resources: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You can now easily download presentations, lesson plan materials, and activities for each webinar from </a:t>
            </a:r>
            <a:r>
              <a:rPr b="1" i="1" lang="en-US" sz="1600">
                <a:solidFill>
                  <a:srgbClr val="005CB8"/>
                </a:solidFill>
                <a:latin typeface="Arial"/>
                <a:ea typeface="Arial"/>
                <a:cs typeface="Arial"/>
                <a:sym typeface="Arial"/>
              </a:rPr>
              <a:t>EconEdLink.org/professional-development/</a:t>
            </a:r>
            <a:endParaRPr/>
          </a:p>
          <a:p>
            <a:pPr indent="0" lvl="0" marL="0" marR="0" rtl="0" algn="l">
              <a:spcBef>
                <a:spcPts val="0"/>
              </a:spcBef>
              <a:spcAft>
                <a:spcPts val="0"/>
              </a:spcAft>
              <a:buNone/>
            </a:pPr>
            <a:r>
              <a:t/>
            </a:r>
            <a:endParaRPr b="1" i="1" sz="1800">
              <a:solidFill>
                <a:srgbClr val="005CB8"/>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3"/>
          <p:cNvSpPr txBox="1"/>
          <p:nvPr>
            <p:ph type="title"/>
          </p:nvPr>
        </p:nvSpPr>
        <p:spPr>
          <a:xfrm>
            <a:off x="1510200" y="708400"/>
            <a:ext cx="6123600" cy="7242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000"/>
              <a:t>The European Union</a:t>
            </a:r>
            <a:endParaRPr sz="4000"/>
          </a:p>
          <a:p>
            <a:pPr indent="0" lvl="0" marL="0" rtl="0" algn="ctr">
              <a:lnSpc>
                <a:spcPct val="100000"/>
              </a:lnSpc>
              <a:spcBef>
                <a:spcPts val="0"/>
              </a:spcBef>
              <a:spcAft>
                <a:spcPts val="0"/>
              </a:spcAft>
              <a:buClr>
                <a:schemeClr val="dk1"/>
              </a:buClr>
              <a:buSzPts val="1100"/>
              <a:buFont typeface="Arial"/>
              <a:buNone/>
            </a:pPr>
            <a:r>
              <a:rPr lang="en-US" sz="4000"/>
              <a:t>Historical Developments</a:t>
            </a:r>
            <a:endParaRPr sz="4000"/>
          </a:p>
        </p:txBody>
      </p:sp>
      <p:sp>
        <p:nvSpPr>
          <p:cNvPr id="281" name="Google Shape;281;p43"/>
          <p:cNvSpPr txBox="1"/>
          <p:nvPr/>
        </p:nvSpPr>
        <p:spPr>
          <a:xfrm>
            <a:off x="414600" y="1918425"/>
            <a:ext cx="83148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chemeClr val="dk2"/>
                </a:solidFill>
                <a:latin typeface="Calibri"/>
                <a:ea typeface="Calibri"/>
                <a:cs typeface="Calibri"/>
                <a:sym typeface="Calibri"/>
              </a:rPr>
              <a:t>January 1, 1999:  The Euro is born!</a:t>
            </a:r>
            <a:endParaRPr b="1"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It is initially introduced in 11 countries for commercial and financial transactions only</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p:txBody>
      </p:sp>
      <p:pic>
        <p:nvPicPr>
          <p:cNvPr id="282" name="Google Shape;282;p43"/>
          <p:cNvPicPr preferRelativeResize="0"/>
          <p:nvPr/>
        </p:nvPicPr>
        <p:blipFill>
          <a:blip r:embed="rId3">
            <a:alphaModFix/>
          </a:blip>
          <a:stretch>
            <a:fillRect/>
          </a:stretch>
        </p:blipFill>
        <p:spPr>
          <a:xfrm>
            <a:off x="2871050" y="3552075"/>
            <a:ext cx="4341124" cy="28940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4"/>
          <p:cNvSpPr txBox="1"/>
          <p:nvPr>
            <p:ph type="title"/>
          </p:nvPr>
        </p:nvSpPr>
        <p:spPr>
          <a:xfrm>
            <a:off x="1510200" y="708400"/>
            <a:ext cx="6123600" cy="7242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000"/>
              <a:t>The European Union</a:t>
            </a:r>
            <a:endParaRPr sz="4000"/>
          </a:p>
          <a:p>
            <a:pPr indent="0" lvl="0" marL="0" rtl="0" algn="ctr">
              <a:lnSpc>
                <a:spcPct val="100000"/>
              </a:lnSpc>
              <a:spcBef>
                <a:spcPts val="0"/>
              </a:spcBef>
              <a:spcAft>
                <a:spcPts val="0"/>
              </a:spcAft>
              <a:buClr>
                <a:schemeClr val="dk1"/>
              </a:buClr>
              <a:buSzPts val="1100"/>
              <a:buFont typeface="Arial"/>
              <a:buNone/>
            </a:pPr>
            <a:r>
              <a:rPr lang="en-US" sz="4000"/>
              <a:t>Historical Developments</a:t>
            </a:r>
            <a:endParaRPr sz="4000"/>
          </a:p>
        </p:txBody>
      </p:sp>
      <p:sp>
        <p:nvSpPr>
          <p:cNvPr id="289" name="Google Shape;289;p44"/>
          <p:cNvSpPr txBox="1"/>
          <p:nvPr/>
        </p:nvSpPr>
        <p:spPr>
          <a:xfrm>
            <a:off x="414600" y="1918425"/>
            <a:ext cx="5064600" cy="572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2"/>
                </a:solidFill>
                <a:latin typeface="Calibri"/>
                <a:ea typeface="Calibri"/>
                <a:cs typeface="Calibri"/>
                <a:sym typeface="Calibri"/>
              </a:rPr>
              <a:t>January 1, 2002</a:t>
            </a:r>
            <a:r>
              <a:rPr b="1" lang="en-US" sz="2400">
                <a:solidFill>
                  <a:schemeClr val="dk2"/>
                </a:solidFill>
                <a:latin typeface="Calibri"/>
                <a:ea typeface="Calibri"/>
                <a:cs typeface="Calibri"/>
                <a:sym typeface="Calibri"/>
              </a:rPr>
              <a:t>:  </a:t>
            </a:r>
            <a:r>
              <a:rPr lang="en-US" sz="2400">
                <a:solidFill>
                  <a:schemeClr val="dk2"/>
                </a:solidFill>
                <a:latin typeface="Calibri"/>
                <a:ea typeface="Calibri"/>
                <a:cs typeface="Calibri"/>
                <a:sym typeface="Calibri"/>
              </a:rPr>
              <a:t>Euro notes and coins launch in 12 nations</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a:solidFill>
                  <a:schemeClr val="dk2"/>
                </a:solidFill>
                <a:latin typeface="Calibri"/>
                <a:ea typeface="Calibri"/>
                <a:cs typeface="Calibri"/>
                <a:sym typeface="Calibri"/>
              </a:rPr>
              <a:t>2003/2004:  11 new nations join the European Union-</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a:solidFill>
                  <a:schemeClr val="dk2"/>
                </a:solidFill>
                <a:latin typeface="Calibri"/>
                <a:ea typeface="Calibri"/>
                <a:cs typeface="Calibri"/>
                <a:sym typeface="Calibri"/>
              </a:rPr>
              <a:t>Czechia, Cyprus, Estonia, Hungary, Latvia, Lithuania, Malta, Poland, Slovakia, Slovenia</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a:solidFill>
                  <a:schemeClr val="dk2"/>
                </a:solidFill>
                <a:latin typeface="Calibri"/>
                <a:ea typeface="Calibri"/>
                <a:cs typeface="Calibri"/>
                <a:sym typeface="Calibri"/>
              </a:rPr>
              <a:t>January, 2007:  Bulgaria, Romania join</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p:txBody>
      </p:sp>
      <p:pic>
        <p:nvPicPr>
          <p:cNvPr id="290" name="Google Shape;290;p44"/>
          <p:cNvPicPr preferRelativeResize="0"/>
          <p:nvPr/>
        </p:nvPicPr>
        <p:blipFill>
          <a:blip r:embed="rId3">
            <a:alphaModFix/>
          </a:blip>
          <a:stretch>
            <a:fillRect/>
          </a:stretch>
        </p:blipFill>
        <p:spPr>
          <a:xfrm>
            <a:off x="5631600" y="2193800"/>
            <a:ext cx="3360000" cy="34602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5"/>
          <p:cNvSpPr txBox="1"/>
          <p:nvPr>
            <p:ph type="title"/>
          </p:nvPr>
        </p:nvSpPr>
        <p:spPr>
          <a:xfrm>
            <a:off x="1510200" y="672600"/>
            <a:ext cx="6123600" cy="7242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000"/>
              <a:t>The European Union</a:t>
            </a:r>
            <a:endParaRPr sz="4000"/>
          </a:p>
          <a:p>
            <a:pPr indent="0" lvl="0" marL="0" rtl="0" algn="ctr">
              <a:lnSpc>
                <a:spcPct val="100000"/>
              </a:lnSpc>
              <a:spcBef>
                <a:spcPts val="0"/>
              </a:spcBef>
              <a:spcAft>
                <a:spcPts val="0"/>
              </a:spcAft>
              <a:buNone/>
            </a:pPr>
            <a:r>
              <a:rPr lang="en-US" sz="4000"/>
              <a:t>Historical Developments</a:t>
            </a:r>
            <a:endParaRPr sz="4000"/>
          </a:p>
        </p:txBody>
      </p:sp>
      <p:sp>
        <p:nvSpPr>
          <p:cNvPr id="297" name="Google Shape;297;p45"/>
          <p:cNvSpPr txBox="1"/>
          <p:nvPr/>
        </p:nvSpPr>
        <p:spPr>
          <a:xfrm>
            <a:off x="414600" y="1918425"/>
            <a:ext cx="5583900" cy="535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2"/>
                </a:solidFill>
                <a:latin typeface="Calibri"/>
                <a:ea typeface="Calibri"/>
                <a:cs typeface="Calibri"/>
                <a:sym typeface="Calibri"/>
              </a:rPr>
              <a:t>December 2012:  The EU wins the Nobel Peace Prize recognizing six decades of promoting peace, cooperation, democracy, reconciliation, and human rights</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a:solidFill>
                  <a:schemeClr val="dk2"/>
                </a:solidFill>
                <a:latin typeface="Calibri"/>
                <a:ea typeface="Calibri"/>
                <a:cs typeface="Calibri"/>
                <a:sym typeface="Calibri"/>
              </a:rPr>
              <a:t>July 2013:  Croatia becomes the 28th and latest member of the EU.</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a:solidFill>
                  <a:schemeClr val="dk2"/>
                </a:solidFill>
                <a:latin typeface="Calibri"/>
                <a:ea typeface="Calibri"/>
                <a:cs typeface="Calibri"/>
                <a:sym typeface="Calibri"/>
              </a:rPr>
              <a:t>2016:  Great Britain votes to leave the European Union - “Brexit”</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p:txBody>
      </p:sp>
      <p:pic>
        <p:nvPicPr>
          <p:cNvPr id="298" name="Google Shape;298;p45"/>
          <p:cNvPicPr preferRelativeResize="0"/>
          <p:nvPr/>
        </p:nvPicPr>
        <p:blipFill>
          <a:blip r:embed="rId3">
            <a:alphaModFix/>
          </a:blip>
          <a:stretch>
            <a:fillRect/>
          </a:stretch>
        </p:blipFill>
        <p:spPr>
          <a:xfrm>
            <a:off x="6282525" y="1811000"/>
            <a:ext cx="2343150" cy="1952625"/>
          </a:xfrm>
          <a:prstGeom prst="rect">
            <a:avLst/>
          </a:prstGeom>
          <a:noFill/>
          <a:ln>
            <a:noFill/>
          </a:ln>
        </p:spPr>
      </p:pic>
      <p:pic>
        <p:nvPicPr>
          <p:cNvPr id="299" name="Google Shape;299;p45"/>
          <p:cNvPicPr preferRelativeResize="0"/>
          <p:nvPr/>
        </p:nvPicPr>
        <p:blipFill>
          <a:blip r:embed="rId4">
            <a:alphaModFix/>
          </a:blip>
          <a:stretch>
            <a:fillRect/>
          </a:stretch>
        </p:blipFill>
        <p:spPr>
          <a:xfrm>
            <a:off x="6192975" y="4425876"/>
            <a:ext cx="2688700" cy="1512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6"/>
          <p:cNvSpPr txBox="1"/>
          <p:nvPr>
            <p:ph type="title"/>
          </p:nvPr>
        </p:nvSpPr>
        <p:spPr>
          <a:xfrm>
            <a:off x="1510200" y="672600"/>
            <a:ext cx="6123600" cy="7242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000"/>
              <a:t>The European Union</a:t>
            </a:r>
            <a:endParaRPr sz="4000"/>
          </a:p>
          <a:p>
            <a:pPr indent="0" lvl="0" marL="0" rtl="0" algn="ctr">
              <a:lnSpc>
                <a:spcPct val="100000"/>
              </a:lnSpc>
              <a:spcBef>
                <a:spcPts val="0"/>
              </a:spcBef>
              <a:spcAft>
                <a:spcPts val="0"/>
              </a:spcAft>
              <a:buNone/>
            </a:pPr>
            <a:r>
              <a:rPr lang="en-US" sz="4000"/>
              <a:t>Membership Requirements</a:t>
            </a:r>
            <a:endParaRPr sz="4000"/>
          </a:p>
        </p:txBody>
      </p:sp>
      <p:sp>
        <p:nvSpPr>
          <p:cNvPr id="306" name="Google Shape;306;p46"/>
          <p:cNvSpPr txBox="1"/>
          <p:nvPr/>
        </p:nvSpPr>
        <p:spPr>
          <a:xfrm>
            <a:off x="414600" y="1918425"/>
            <a:ext cx="6461400" cy="535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2"/>
                </a:solidFill>
                <a:latin typeface="Calibri"/>
                <a:ea typeface="Calibri"/>
                <a:cs typeface="Calibri"/>
                <a:sym typeface="Calibri"/>
              </a:rPr>
              <a:t>Any nation wishing to join the EU must meet the “Copenhagen Criteria”:</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Free market economy</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A stable democracy and rule of law</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Acceptance of all EU legislation</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Eventual acceptance of the Euro</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a:solidFill>
                  <a:schemeClr val="dk2"/>
                </a:solidFill>
                <a:latin typeface="Calibri"/>
                <a:ea typeface="Calibri"/>
                <a:cs typeface="Calibri"/>
                <a:sym typeface="Calibri"/>
              </a:rPr>
              <a:t>Current candidate nations:  Albania, Montenegro, North Macedonia, Serbia, Turkey</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p:txBody>
      </p:sp>
      <p:sp>
        <p:nvSpPr>
          <p:cNvPr id="307" name="Google Shape;307;p46"/>
          <p:cNvSpPr txBox="1"/>
          <p:nvPr/>
        </p:nvSpPr>
        <p:spPr>
          <a:xfrm>
            <a:off x="163925" y="5712025"/>
            <a:ext cx="71058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3"/>
              </a:rPr>
              <a:t>https://european-union.europa.eu/principles-countries-history/joining-eu_en#:~:text=Any%20country%20that%20satisfies%20the,legislation%2C%20including%20of%20the%20euro</a:t>
            </a:r>
            <a:r>
              <a:rPr lang="en-US"/>
              <a:t>.</a:t>
            </a:r>
            <a:endParaRPr/>
          </a:p>
          <a:p>
            <a:pPr indent="0" lvl="0" marL="0" rtl="0" algn="l">
              <a:spcBef>
                <a:spcPts val="0"/>
              </a:spcBef>
              <a:spcAft>
                <a:spcPts val="0"/>
              </a:spcAft>
              <a:buNone/>
            </a:pPr>
            <a:r>
              <a:t/>
            </a:r>
            <a:endParaRPr/>
          </a:p>
        </p:txBody>
      </p:sp>
      <p:pic>
        <p:nvPicPr>
          <p:cNvPr id="308" name="Google Shape;308;p46"/>
          <p:cNvPicPr preferRelativeResize="0"/>
          <p:nvPr/>
        </p:nvPicPr>
        <p:blipFill>
          <a:blip r:embed="rId4">
            <a:alphaModFix/>
          </a:blip>
          <a:stretch>
            <a:fillRect/>
          </a:stretch>
        </p:blipFill>
        <p:spPr>
          <a:xfrm>
            <a:off x="5714875" y="2793350"/>
            <a:ext cx="3044349" cy="17124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47"/>
          <p:cNvPicPr preferRelativeResize="0"/>
          <p:nvPr/>
        </p:nvPicPr>
        <p:blipFill>
          <a:blip r:embed="rId3">
            <a:alphaModFix/>
          </a:blip>
          <a:stretch>
            <a:fillRect/>
          </a:stretch>
        </p:blipFill>
        <p:spPr>
          <a:xfrm>
            <a:off x="536450" y="152400"/>
            <a:ext cx="8071090" cy="65532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8"/>
          <p:cNvSpPr txBox="1"/>
          <p:nvPr>
            <p:ph type="title"/>
          </p:nvPr>
        </p:nvSpPr>
        <p:spPr>
          <a:xfrm>
            <a:off x="1510200" y="672600"/>
            <a:ext cx="6123600" cy="7242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000"/>
              <a:t>Requirements to Join the Euro Area (Adopt the Euro)</a:t>
            </a:r>
            <a:endParaRPr sz="4000"/>
          </a:p>
        </p:txBody>
      </p:sp>
      <p:sp>
        <p:nvSpPr>
          <p:cNvPr id="321" name="Google Shape;321;p48"/>
          <p:cNvSpPr txBox="1"/>
          <p:nvPr/>
        </p:nvSpPr>
        <p:spPr>
          <a:xfrm>
            <a:off x="414600" y="1918425"/>
            <a:ext cx="5583900" cy="646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2"/>
                </a:solidFill>
                <a:latin typeface="Calibri"/>
                <a:ea typeface="Calibri"/>
                <a:cs typeface="Calibri"/>
                <a:sym typeface="Calibri"/>
              </a:rPr>
              <a:t>Nations in the EU must eventually adopt the Euro.  The </a:t>
            </a:r>
            <a:r>
              <a:rPr lang="en-US" sz="2400">
                <a:solidFill>
                  <a:schemeClr val="dk2"/>
                </a:solidFill>
                <a:latin typeface="Calibri"/>
                <a:ea typeface="Calibri"/>
                <a:cs typeface="Calibri"/>
                <a:sym typeface="Calibri"/>
              </a:rPr>
              <a:t>requirements</a:t>
            </a:r>
            <a:r>
              <a:rPr lang="en-US" sz="2400">
                <a:solidFill>
                  <a:schemeClr val="dk2"/>
                </a:solidFill>
                <a:latin typeface="Calibri"/>
                <a:ea typeface="Calibri"/>
                <a:cs typeface="Calibri"/>
                <a:sym typeface="Calibri"/>
              </a:rPr>
              <a:t> according to the “Convergence Criteria” are:</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Price stability</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Sound and stable public finances</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Exchange rate stability</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Healthy long term interest rates</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u="sng">
                <a:solidFill>
                  <a:schemeClr val="hlink"/>
                </a:solidFill>
                <a:latin typeface="Calibri"/>
                <a:ea typeface="Calibri"/>
                <a:cs typeface="Calibri"/>
                <a:sym typeface="Calibri"/>
                <a:hlinkClick r:id="rId3"/>
              </a:rPr>
              <a:t>https://www.consilium.europa.eu/en/policies/joining-the-euro-area/convergence-criteria/</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p:txBody>
      </p:sp>
      <p:pic>
        <p:nvPicPr>
          <p:cNvPr id="322" name="Google Shape;322;p48"/>
          <p:cNvPicPr preferRelativeResize="0"/>
          <p:nvPr/>
        </p:nvPicPr>
        <p:blipFill>
          <a:blip r:embed="rId4">
            <a:alphaModFix/>
          </a:blip>
          <a:stretch>
            <a:fillRect/>
          </a:stretch>
        </p:blipFill>
        <p:spPr>
          <a:xfrm>
            <a:off x="6186700" y="2641450"/>
            <a:ext cx="2840700" cy="189474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9"/>
          <p:cNvSpPr txBox="1"/>
          <p:nvPr>
            <p:ph type="title"/>
          </p:nvPr>
        </p:nvSpPr>
        <p:spPr>
          <a:xfrm>
            <a:off x="1510200" y="672600"/>
            <a:ext cx="6123600" cy="7242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000"/>
              <a:t>Structure of the EU</a:t>
            </a:r>
            <a:endParaRPr sz="4000"/>
          </a:p>
        </p:txBody>
      </p:sp>
      <p:sp>
        <p:nvSpPr>
          <p:cNvPr id="329" name="Google Shape;329;p49"/>
          <p:cNvSpPr txBox="1"/>
          <p:nvPr/>
        </p:nvSpPr>
        <p:spPr>
          <a:xfrm>
            <a:off x="432525" y="1560325"/>
            <a:ext cx="5583900" cy="668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chemeClr val="dk2"/>
                </a:solidFill>
                <a:latin typeface="Calibri"/>
                <a:ea typeface="Calibri"/>
                <a:cs typeface="Calibri"/>
                <a:sym typeface="Calibri"/>
              </a:rPr>
              <a:t>The EU is a “Supranational” organization:</a:t>
            </a:r>
            <a:r>
              <a:rPr lang="en-US" sz="2400">
                <a:solidFill>
                  <a:schemeClr val="dk2"/>
                </a:solidFill>
                <a:latin typeface="Calibri"/>
                <a:ea typeface="Calibri"/>
                <a:cs typeface="Calibri"/>
                <a:sym typeface="Calibri"/>
              </a:rPr>
              <a:t>  a multinational organization where member nations cede some authority and autonomy to the group, whose decisions are binding on all members.  </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1800" u="sng">
                <a:solidFill>
                  <a:schemeClr val="hlink"/>
                </a:solidFill>
                <a:latin typeface="Calibri"/>
                <a:ea typeface="Calibri"/>
                <a:cs typeface="Calibri"/>
                <a:sym typeface="Calibri"/>
                <a:hlinkClick r:id="rId3"/>
              </a:rPr>
              <a:t>www.investopedia.com</a:t>
            </a:r>
            <a:endParaRPr sz="1800">
              <a:solidFill>
                <a:schemeClr val="dk2"/>
              </a:solidFill>
              <a:latin typeface="Calibri"/>
              <a:ea typeface="Calibri"/>
              <a:cs typeface="Calibri"/>
              <a:sym typeface="Calibri"/>
            </a:endParaRPr>
          </a:p>
          <a:p>
            <a:pPr indent="0" lvl="0" marL="0" rtl="0" algn="l">
              <a:spcBef>
                <a:spcPts val="0"/>
              </a:spcBef>
              <a:spcAft>
                <a:spcPts val="0"/>
              </a:spcAft>
              <a:buNone/>
            </a:pPr>
            <a:r>
              <a:t/>
            </a:r>
            <a:endParaRPr sz="1800">
              <a:solidFill>
                <a:schemeClr val="dk2"/>
              </a:solidFill>
              <a:latin typeface="Calibri"/>
              <a:ea typeface="Calibri"/>
              <a:cs typeface="Calibri"/>
              <a:sym typeface="Calibri"/>
            </a:endParaRPr>
          </a:p>
          <a:p>
            <a:pPr indent="0" lvl="0" marL="0" rtl="0" algn="l">
              <a:spcBef>
                <a:spcPts val="0"/>
              </a:spcBef>
              <a:spcAft>
                <a:spcPts val="0"/>
              </a:spcAft>
              <a:buNone/>
            </a:pPr>
            <a:r>
              <a:t/>
            </a:r>
            <a:endParaRPr sz="1800">
              <a:solidFill>
                <a:schemeClr val="dk2"/>
              </a:solidFill>
              <a:latin typeface="Calibri"/>
              <a:ea typeface="Calibri"/>
              <a:cs typeface="Calibri"/>
              <a:sym typeface="Calibri"/>
            </a:endParaRPr>
          </a:p>
          <a:p>
            <a:pPr indent="0" lvl="0" marL="0" rtl="0" algn="l">
              <a:spcBef>
                <a:spcPts val="0"/>
              </a:spcBef>
              <a:spcAft>
                <a:spcPts val="0"/>
              </a:spcAft>
              <a:buNone/>
            </a:pPr>
            <a:r>
              <a:rPr lang="en-US" sz="2200">
                <a:solidFill>
                  <a:schemeClr val="dk2"/>
                </a:solidFill>
                <a:latin typeface="Calibri"/>
                <a:ea typeface="Calibri"/>
                <a:cs typeface="Calibri"/>
                <a:sym typeface="Calibri"/>
              </a:rPr>
              <a:t>Ex:  Environmental  policy - all EU nations must follow EU law in implementing any mandates</a:t>
            </a:r>
            <a:endParaRPr sz="2200">
              <a:solidFill>
                <a:schemeClr val="dk2"/>
              </a:solidFill>
              <a:latin typeface="Calibri"/>
              <a:ea typeface="Calibri"/>
              <a:cs typeface="Calibri"/>
              <a:sym typeface="Calibri"/>
            </a:endParaRPr>
          </a:p>
          <a:p>
            <a:pPr indent="0" lvl="0" marL="0" rtl="0" algn="l">
              <a:spcBef>
                <a:spcPts val="0"/>
              </a:spcBef>
              <a:spcAft>
                <a:spcPts val="0"/>
              </a:spcAft>
              <a:buNone/>
            </a:pPr>
            <a:r>
              <a:t/>
            </a:r>
            <a:endParaRPr sz="2200">
              <a:solidFill>
                <a:schemeClr val="dk2"/>
              </a:solidFill>
              <a:latin typeface="Calibri"/>
              <a:ea typeface="Calibri"/>
              <a:cs typeface="Calibri"/>
              <a:sym typeface="Calibri"/>
            </a:endParaRPr>
          </a:p>
          <a:p>
            <a:pPr indent="0" lvl="0" marL="0" rtl="0" algn="l">
              <a:spcBef>
                <a:spcPts val="0"/>
              </a:spcBef>
              <a:spcAft>
                <a:spcPts val="0"/>
              </a:spcAft>
              <a:buNone/>
            </a:pPr>
            <a:r>
              <a:rPr b="1" lang="en-US" sz="2200">
                <a:solidFill>
                  <a:schemeClr val="dk2"/>
                </a:solidFill>
                <a:latin typeface="Calibri"/>
                <a:ea typeface="Calibri"/>
                <a:cs typeface="Calibri"/>
                <a:sym typeface="Calibri"/>
              </a:rPr>
              <a:t>Issue:  all EU nations are still sovereign but also must abide by EU policies</a:t>
            </a:r>
            <a:endParaRPr b="1" sz="2200">
              <a:solidFill>
                <a:schemeClr val="dk2"/>
              </a:solidFill>
              <a:latin typeface="Calibri"/>
              <a:ea typeface="Calibri"/>
              <a:cs typeface="Calibri"/>
              <a:sym typeface="Calibri"/>
            </a:endParaRPr>
          </a:p>
          <a:p>
            <a:pPr indent="0" lvl="0" marL="0" rtl="0" algn="l">
              <a:spcBef>
                <a:spcPts val="0"/>
              </a:spcBef>
              <a:spcAft>
                <a:spcPts val="0"/>
              </a:spcAft>
              <a:buNone/>
            </a:pPr>
            <a:r>
              <a:t/>
            </a:r>
            <a:endParaRPr sz="18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p:txBody>
      </p:sp>
      <p:pic>
        <p:nvPicPr>
          <p:cNvPr id="330" name="Google Shape;330;p49"/>
          <p:cNvPicPr preferRelativeResize="0"/>
          <p:nvPr/>
        </p:nvPicPr>
        <p:blipFill>
          <a:blip r:embed="rId4">
            <a:alphaModFix/>
          </a:blip>
          <a:stretch>
            <a:fillRect/>
          </a:stretch>
        </p:blipFill>
        <p:spPr>
          <a:xfrm>
            <a:off x="6186700" y="2945875"/>
            <a:ext cx="2840701" cy="200846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0"/>
          <p:cNvSpPr txBox="1"/>
          <p:nvPr>
            <p:ph type="title"/>
          </p:nvPr>
        </p:nvSpPr>
        <p:spPr>
          <a:xfrm>
            <a:off x="1510200" y="672600"/>
            <a:ext cx="6123600" cy="7242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000"/>
              <a:t>Structure of the EU</a:t>
            </a:r>
            <a:endParaRPr sz="4000"/>
          </a:p>
        </p:txBody>
      </p:sp>
      <p:sp>
        <p:nvSpPr>
          <p:cNvPr id="337" name="Google Shape;337;p50"/>
          <p:cNvSpPr txBox="1"/>
          <p:nvPr/>
        </p:nvSpPr>
        <p:spPr>
          <a:xfrm>
            <a:off x="410250" y="1578200"/>
            <a:ext cx="8323500" cy="674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chemeClr val="dk2"/>
                </a:solidFill>
                <a:latin typeface="Calibri"/>
                <a:ea typeface="Calibri"/>
                <a:cs typeface="Calibri"/>
                <a:sym typeface="Calibri"/>
              </a:rPr>
              <a:t>European Council: </a:t>
            </a:r>
            <a:r>
              <a:rPr lang="en-US" sz="2400">
                <a:solidFill>
                  <a:schemeClr val="dk2"/>
                </a:solidFill>
                <a:latin typeface="Calibri"/>
                <a:ea typeface="Calibri"/>
                <a:cs typeface="Calibri"/>
                <a:sym typeface="Calibri"/>
              </a:rPr>
              <a:t> heads of state from all EU nations - decides overall political direction</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b="1" lang="en-US" sz="2400">
                <a:solidFill>
                  <a:schemeClr val="dk2"/>
                </a:solidFill>
                <a:latin typeface="Calibri"/>
                <a:ea typeface="Calibri"/>
                <a:cs typeface="Calibri"/>
                <a:sym typeface="Calibri"/>
              </a:rPr>
              <a:t>European Commission: </a:t>
            </a:r>
            <a:r>
              <a:rPr lang="en-US" sz="2400">
                <a:solidFill>
                  <a:schemeClr val="dk2"/>
                </a:solidFill>
                <a:latin typeface="Calibri"/>
                <a:ea typeface="Calibri"/>
                <a:cs typeface="Calibri"/>
                <a:sym typeface="Calibri"/>
              </a:rPr>
              <a:t>(Executive)  initiates and executes laws </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b="1" lang="en-US" sz="2400">
                <a:solidFill>
                  <a:schemeClr val="dk2"/>
                </a:solidFill>
                <a:latin typeface="Calibri"/>
                <a:ea typeface="Calibri"/>
                <a:cs typeface="Calibri"/>
                <a:sym typeface="Calibri"/>
              </a:rPr>
              <a:t>European Parliament:</a:t>
            </a:r>
            <a:r>
              <a:rPr lang="en-US" sz="2400">
                <a:solidFill>
                  <a:schemeClr val="dk2"/>
                </a:solidFill>
                <a:latin typeface="Calibri"/>
                <a:ea typeface="Calibri"/>
                <a:cs typeface="Calibri"/>
                <a:sym typeface="Calibri"/>
              </a:rPr>
              <a:t> (Legislative) most laws must be approved by the European Parliament to be passed.  705 elected seats (elections held every 5 years by EU citizens)</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b="1" lang="en-US" sz="2400">
                <a:solidFill>
                  <a:schemeClr val="dk2"/>
                </a:solidFill>
                <a:latin typeface="Calibri"/>
                <a:ea typeface="Calibri"/>
                <a:cs typeface="Calibri"/>
                <a:sym typeface="Calibri"/>
              </a:rPr>
              <a:t>European Court of Justice </a:t>
            </a:r>
            <a:r>
              <a:rPr lang="en-US" sz="2400">
                <a:solidFill>
                  <a:schemeClr val="dk2"/>
                </a:solidFill>
                <a:latin typeface="Calibri"/>
                <a:ea typeface="Calibri"/>
                <a:cs typeface="Calibri"/>
                <a:sym typeface="Calibri"/>
              </a:rPr>
              <a:t>(Judicial) interprets EU laws to be sure these laws are applied fairly in all EU nations</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b="1" lang="en-US" sz="2400">
                <a:solidFill>
                  <a:schemeClr val="dk2"/>
                </a:solidFill>
                <a:latin typeface="Calibri"/>
                <a:ea typeface="Calibri"/>
                <a:cs typeface="Calibri"/>
                <a:sym typeface="Calibri"/>
              </a:rPr>
              <a:t>Court of Auditors </a:t>
            </a:r>
            <a:r>
              <a:rPr lang="en-US" sz="2400">
                <a:solidFill>
                  <a:schemeClr val="dk2"/>
                </a:solidFill>
                <a:latin typeface="Calibri"/>
                <a:ea typeface="Calibri"/>
                <a:cs typeface="Calibri"/>
                <a:sym typeface="Calibri"/>
              </a:rPr>
              <a:t>(Treasury) - oversees all the accounts and budgets of EU institutions</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b="1" lang="en-US" sz="2400">
                <a:solidFill>
                  <a:schemeClr val="dk2"/>
                </a:solidFill>
                <a:latin typeface="Calibri"/>
                <a:ea typeface="Calibri"/>
                <a:cs typeface="Calibri"/>
                <a:sym typeface="Calibri"/>
              </a:rPr>
              <a:t>European Ombudsman</a:t>
            </a:r>
            <a:r>
              <a:rPr lang="en-US" sz="2400">
                <a:solidFill>
                  <a:schemeClr val="dk2"/>
                </a:solidFill>
                <a:latin typeface="Calibri"/>
                <a:ea typeface="Calibri"/>
                <a:cs typeface="Calibri"/>
                <a:sym typeface="Calibri"/>
              </a:rPr>
              <a:t> - safeguards rights of EU citizens by ensuring openness and accountability</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18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51"/>
          <p:cNvPicPr preferRelativeResize="0"/>
          <p:nvPr/>
        </p:nvPicPr>
        <p:blipFill>
          <a:blip r:embed="rId3">
            <a:alphaModFix/>
          </a:blip>
          <a:stretch>
            <a:fillRect/>
          </a:stretch>
        </p:blipFill>
        <p:spPr>
          <a:xfrm>
            <a:off x="1380350" y="188600"/>
            <a:ext cx="6848850" cy="71254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52"/>
          <p:cNvSpPr txBox="1"/>
          <p:nvPr>
            <p:ph type="title"/>
          </p:nvPr>
        </p:nvSpPr>
        <p:spPr>
          <a:xfrm>
            <a:off x="1277400" y="1156050"/>
            <a:ext cx="6123600" cy="7242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3300"/>
              <a:t>The ECB - European Central Bank</a:t>
            </a:r>
            <a:endParaRPr sz="3300"/>
          </a:p>
        </p:txBody>
      </p:sp>
      <p:sp>
        <p:nvSpPr>
          <p:cNvPr id="350" name="Google Shape;350;p52"/>
          <p:cNvSpPr txBox="1"/>
          <p:nvPr/>
        </p:nvSpPr>
        <p:spPr>
          <a:xfrm>
            <a:off x="284900" y="1880250"/>
            <a:ext cx="8323500" cy="637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2"/>
                </a:solidFill>
                <a:latin typeface="Calibri"/>
                <a:ea typeface="Calibri"/>
                <a:cs typeface="Calibri"/>
                <a:sym typeface="Calibri"/>
              </a:rPr>
              <a:t>Euro Area:  nations that have adopted the Euro as per the Convergence Criteria established in the Maastricht Treaty</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European Central Bank (comparable to the Federal Reserve)</a:t>
            </a:r>
            <a:endParaRPr sz="2400">
              <a:solidFill>
                <a:schemeClr val="dk2"/>
              </a:solidFill>
              <a:latin typeface="Calibri"/>
              <a:ea typeface="Calibri"/>
              <a:cs typeface="Calibri"/>
              <a:sym typeface="Calibri"/>
            </a:endParaRPr>
          </a:p>
          <a:p>
            <a:pPr indent="-381000" lvl="1" marL="9144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Responsible for monetary policy decisions</a:t>
            </a:r>
            <a:endParaRPr sz="2400">
              <a:solidFill>
                <a:schemeClr val="dk2"/>
              </a:solidFill>
              <a:latin typeface="Calibri"/>
              <a:ea typeface="Calibri"/>
              <a:cs typeface="Calibri"/>
              <a:sym typeface="Calibri"/>
            </a:endParaRPr>
          </a:p>
          <a:p>
            <a:pPr indent="-381000" lvl="1" marL="9144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Single Mandate:  price stability - keep inflation below a target of 2%</a:t>
            </a:r>
            <a:endParaRPr sz="2400">
              <a:solidFill>
                <a:schemeClr val="dk2"/>
              </a:solidFill>
              <a:latin typeface="Calibri"/>
              <a:ea typeface="Calibri"/>
              <a:cs typeface="Calibri"/>
              <a:sym typeface="Calibri"/>
            </a:endParaRPr>
          </a:p>
          <a:p>
            <a:pPr indent="-381000" lvl="1" marL="9144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Regulate and supervise national central banks and commercial banks throughout the Euro Area</a:t>
            </a:r>
            <a:endParaRPr sz="2400">
              <a:solidFill>
                <a:schemeClr val="dk2"/>
              </a:solidFill>
              <a:latin typeface="Calibri"/>
              <a:ea typeface="Calibri"/>
              <a:cs typeface="Calibri"/>
              <a:sym typeface="Calibri"/>
            </a:endParaRPr>
          </a:p>
          <a:p>
            <a:pPr indent="-381000" lvl="1" marL="9144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Create and distribute euro banknotes and coins</a:t>
            </a:r>
            <a:endParaRPr sz="2400">
              <a:solidFill>
                <a:schemeClr val="dk2"/>
              </a:solidFill>
              <a:latin typeface="Calibri"/>
              <a:ea typeface="Calibri"/>
              <a:cs typeface="Calibri"/>
              <a:sym typeface="Calibri"/>
            </a:endParaRPr>
          </a:p>
          <a:p>
            <a:pPr indent="-381000" lvl="1" marL="9144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Act as lender of last resort</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18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ph type="title"/>
          </p:nvPr>
        </p:nvSpPr>
        <p:spPr>
          <a:xfrm>
            <a:off x="457200" y="65984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3636"/>
              </a:lnSpc>
              <a:spcBef>
                <a:spcPts val="0"/>
              </a:spcBef>
              <a:spcAft>
                <a:spcPts val="0"/>
              </a:spcAft>
              <a:buNone/>
            </a:pPr>
            <a:r>
              <a:rPr lang="en-US" sz="5000"/>
              <a:t>Agenda</a:t>
            </a:r>
            <a:endParaRPr b="1" sz="5000">
              <a:solidFill>
                <a:srgbClr val="005CB8"/>
              </a:solidFill>
              <a:latin typeface="Calibri"/>
              <a:ea typeface="Calibri"/>
              <a:cs typeface="Calibri"/>
              <a:sym typeface="Calibri"/>
            </a:endParaRPr>
          </a:p>
        </p:txBody>
      </p:sp>
      <p:sp>
        <p:nvSpPr>
          <p:cNvPr id="81" name="Google Shape;81;p17"/>
          <p:cNvSpPr txBox="1"/>
          <p:nvPr>
            <p:ph idx="4294967295" type="body"/>
          </p:nvPr>
        </p:nvSpPr>
        <p:spPr>
          <a:xfrm>
            <a:off x="457200" y="1341152"/>
            <a:ext cx="8229600" cy="4961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2700"/>
          </a:p>
          <a:p>
            <a:pPr indent="-355600" lvl="0" marL="342900" rtl="0" algn="l">
              <a:spcBef>
                <a:spcPts val="0"/>
              </a:spcBef>
              <a:spcAft>
                <a:spcPts val="0"/>
              </a:spcAft>
              <a:buSzPts val="2700"/>
              <a:buChar char="•"/>
            </a:pPr>
            <a:r>
              <a:rPr lang="en-US" sz="2700"/>
              <a:t>Examine the historical development of the European Union while discussing the challenges along the way</a:t>
            </a:r>
            <a:endParaRPr sz="2700"/>
          </a:p>
          <a:p>
            <a:pPr indent="-355600" lvl="0" marL="342900" rtl="0" algn="l">
              <a:spcBef>
                <a:spcPts val="0"/>
              </a:spcBef>
              <a:spcAft>
                <a:spcPts val="0"/>
              </a:spcAft>
              <a:buSzPts val="2700"/>
              <a:buChar char="•"/>
            </a:pPr>
            <a:r>
              <a:rPr lang="en-US" sz="2700"/>
              <a:t>Analyze the Euro Area and the adoption of the Euro as a single currency</a:t>
            </a:r>
            <a:endParaRPr sz="2700"/>
          </a:p>
          <a:p>
            <a:pPr indent="-355600" lvl="0" marL="342900" rtl="0" algn="l">
              <a:spcBef>
                <a:spcPts val="0"/>
              </a:spcBef>
              <a:spcAft>
                <a:spcPts val="0"/>
              </a:spcAft>
              <a:buSzPts val="2700"/>
              <a:buChar char="•"/>
            </a:pPr>
            <a:r>
              <a:rPr lang="en-US" sz="2700"/>
              <a:t>Discuss the positive and negative aspects of a large free trade zone and the use of a single currency and central banking issues</a:t>
            </a:r>
            <a:endParaRPr sz="2700"/>
          </a:p>
          <a:p>
            <a:pPr indent="-355600" lvl="0" marL="342900" rtl="0" algn="l">
              <a:spcBef>
                <a:spcPts val="0"/>
              </a:spcBef>
              <a:spcAft>
                <a:spcPts val="0"/>
              </a:spcAft>
              <a:buSzPts val="2700"/>
              <a:buChar char="•"/>
            </a:pPr>
            <a:r>
              <a:rPr lang="en-US" sz="2700"/>
              <a:t>To </a:t>
            </a:r>
            <a:r>
              <a:rPr lang="en-US" sz="2700"/>
              <a:t>examine</a:t>
            </a:r>
            <a:r>
              <a:rPr lang="en-US" sz="2700"/>
              <a:t> some current and future </a:t>
            </a:r>
            <a:r>
              <a:rPr lang="en-US" sz="2700"/>
              <a:t>problems facing the European Union.</a:t>
            </a:r>
            <a:endParaRPr sz="2700"/>
          </a:p>
          <a:p>
            <a:pPr indent="-355600" lvl="0" marL="342900" rtl="0" algn="l">
              <a:spcBef>
                <a:spcPts val="0"/>
              </a:spcBef>
              <a:spcAft>
                <a:spcPts val="0"/>
              </a:spcAft>
              <a:buSzPts val="2700"/>
              <a:buChar char="•"/>
            </a:pPr>
            <a:r>
              <a:rPr lang="en-US" sz="2700"/>
              <a:t>To present lesson plan ideas and digital formative assessment tools to creatively engage students.</a:t>
            </a:r>
            <a:endParaRPr sz="2700"/>
          </a:p>
          <a:p>
            <a:pPr indent="0" lvl="0" marL="0" rtl="0" algn="l">
              <a:spcBef>
                <a:spcPts val="0"/>
              </a:spcBef>
              <a:spcAft>
                <a:spcPts val="0"/>
              </a:spcAft>
              <a:buNone/>
            </a:pPr>
            <a:r>
              <a:t/>
            </a:r>
            <a:endParaRPr sz="27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53"/>
          <p:cNvPicPr preferRelativeResize="0"/>
          <p:nvPr/>
        </p:nvPicPr>
        <p:blipFill>
          <a:blip r:embed="rId3">
            <a:alphaModFix/>
          </a:blip>
          <a:stretch>
            <a:fillRect/>
          </a:stretch>
        </p:blipFill>
        <p:spPr>
          <a:xfrm>
            <a:off x="152400" y="403100"/>
            <a:ext cx="8839201" cy="589567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54"/>
          <p:cNvPicPr preferRelativeResize="0"/>
          <p:nvPr/>
        </p:nvPicPr>
        <p:blipFill>
          <a:blip r:embed="rId3">
            <a:alphaModFix/>
          </a:blip>
          <a:stretch>
            <a:fillRect/>
          </a:stretch>
        </p:blipFill>
        <p:spPr>
          <a:xfrm>
            <a:off x="76200" y="224025"/>
            <a:ext cx="8991601" cy="551597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5"/>
          <p:cNvSpPr txBox="1"/>
          <p:nvPr>
            <p:ph type="title"/>
          </p:nvPr>
        </p:nvSpPr>
        <p:spPr>
          <a:xfrm>
            <a:off x="1277400" y="1156050"/>
            <a:ext cx="6123600" cy="7242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3300"/>
              <a:t>The EU and Euro Area: Successes</a:t>
            </a:r>
            <a:endParaRPr sz="3300"/>
          </a:p>
        </p:txBody>
      </p:sp>
      <p:sp>
        <p:nvSpPr>
          <p:cNvPr id="369" name="Google Shape;369;p55"/>
          <p:cNvSpPr txBox="1"/>
          <p:nvPr/>
        </p:nvSpPr>
        <p:spPr>
          <a:xfrm>
            <a:off x="249075" y="5067525"/>
            <a:ext cx="83235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u="sng">
                <a:solidFill>
                  <a:schemeClr val="hlink"/>
                </a:solidFill>
                <a:hlinkClick r:id="rId3"/>
              </a:rPr>
              <a:t>https://www.coe.int/en/web/about-us/achievements</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US" sz="1800" u="sng">
                <a:solidFill>
                  <a:schemeClr val="hlink"/>
                </a:solidFill>
                <a:hlinkClick r:id="rId4"/>
              </a:rPr>
              <a:t>https://european-union.europa.eu/priorities-and-actions/achievements_en</a:t>
            </a:r>
            <a:endParaRPr sz="1800"/>
          </a:p>
          <a:p>
            <a:pPr indent="0" lvl="0" marL="0" rtl="0" algn="l">
              <a:spcBef>
                <a:spcPts val="0"/>
              </a:spcBef>
              <a:spcAft>
                <a:spcPts val="0"/>
              </a:spcAft>
              <a:buNone/>
            </a:pPr>
            <a:r>
              <a:t/>
            </a:r>
            <a:endParaRPr/>
          </a:p>
        </p:txBody>
      </p:sp>
      <p:sp>
        <p:nvSpPr>
          <p:cNvPr id="370" name="Google Shape;370;p55"/>
          <p:cNvSpPr txBox="1"/>
          <p:nvPr/>
        </p:nvSpPr>
        <p:spPr>
          <a:xfrm>
            <a:off x="447650" y="1880250"/>
            <a:ext cx="4834500" cy="34170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Peace and Stability</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Free Trade and Single Currency</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Promotion of Democracy and Individual Rights</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Business Growth and Trade</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Environmental Protection</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International Diplomacy</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Humanitarian Aid</a:t>
            </a:r>
            <a:endParaRPr sz="2400">
              <a:solidFill>
                <a:schemeClr val="dk2"/>
              </a:solidFill>
              <a:latin typeface="Calibri"/>
              <a:ea typeface="Calibri"/>
              <a:cs typeface="Calibri"/>
              <a:sym typeface="Calibri"/>
            </a:endParaRPr>
          </a:p>
          <a:p>
            <a:pPr indent="0" lvl="0" marL="457200" rtl="0" algn="l">
              <a:spcBef>
                <a:spcPts val="0"/>
              </a:spcBef>
              <a:spcAft>
                <a:spcPts val="0"/>
              </a:spcAft>
              <a:buNone/>
            </a:pPr>
            <a:r>
              <a:t/>
            </a:r>
            <a:endParaRPr sz="1800">
              <a:latin typeface="Calibri"/>
              <a:ea typeface="Calibri"/>
              <a:cs typeface="Calibri"/>
              <a:sym typeface="Calibri"/>
            </a:endParaRPr>
          </a:p>
        </p:txBody>
      </p:sp>
      <p:pic>
        <p:nvPicPr>
          <p:cNvPr id="371" name="Google Shape;371;p55"/>
          <p:cNvPicPr preferRelativeResize="0"/>
          <p:nvPr/>
        </p:nvPicPr>
        <p:blipFill>
          <a:blip r:embed="rId5">
            <a:alphaModFix/>
          </a:blip>
          <a:stretch>
            <a:fillRect/>
          </a:stretch>
        </p:blipFill>
        <p:spPr>
          <a:xfrm>
            <a:off x="5586675" y="2359098"/>
            <a:ext cx="2681500" cy="16089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56"/>
          <p:cNvSpPr txBox="1"/>
          <p:nvPr>
            <p:ph type="title"/>
          </p:nvPr>
        </p:nvSpPr>
        <p:spPr>
          <a:xfrm>
            <a:off x="1277400" y="959075"/>
            <a:ext cx="6123600" cy="7242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3300"/>
              <a:t>The EU and Euro Area: Challenges</a:t>
            </a:r>
            <a:endParaRPr sz="3300"/>
          </a:p>
        </p:txBody>
      </p:sp>
      <p:sp>
        <p:nvSpPr>
          <p:cNvPr id="378" name="Google Shape;378;p56"/>
          <p:cNvSpPr txBox="1"/>
          <p:nvPr/>
        </p:nvSpPr>
        <p:spPr>
          <a:xfrm>
            <a:off x="284900" y="1593750"/>
            <a:ext cx="8323500" cy="71112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Fiscal Imbalance:  does a “rising tide lift all ships?”</a:t>
            </a:r>
            <a:endParaRPr sz="2400">
              <a:solidFill>
                <a:schemeClr val="dk2"/>
              </a:solidFill>
              <a:latin typeface="Calibri"/>
              <a:ea typeface="Calibri"/>
              <a:cs typeface="Calibri"/>
              <a:sym typeface="Calibri"/>
            </a:endParaRPr>
          </a:p>
          <a:p>
            <a:pPr indent="-381000" lvl="1" marL="9144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Asymmetric</a:t>
            </a:r>
            <a:r>
              <a:rPr lang="en-US" sz="2400">
                <a:solidFill>
                  <a:schemeClr val="dk2"/>
                </a:solidFill>
                <a:latin typeface="Calibri"/>
                <a:ea typeface="Calibri"/>
                <a:cs typeface="Calibri"/>
                <a:sym typeface="Calibri"/>
              </a:rPr>
              <a:t> economic growth, stagnation, inflation</a:t>
            </a:r>
            <a:endParaRPr sz="2400">
              <a:solidFill>
                <a:schemeClr val="dk2"/>
              </a:solidFill>
              <a:latin typeface="Calibri"/>
              <a:ea typeface="Calibri"/>
              <a:cs typeface="Calibri"/>
              <a:sym typeface="Calibri"/>
            </a:endParaRPr>
          </a:p>
          <a:p>
            <a:pPr indent="-381000" lvl="1" marL="9144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Can a common policy apply to so many different nations and economies?</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Bureaucracy:  is the structure of the EU efficient at solving real problems?</a:t>
            </a:r>
            <a:endParaRPr sz="2400">
              <a:solidFill>
                <a:schemeClr val="dk2"/>
              </a:solidFill>
              <a:latin typeface="Calibri"/>
              <a:ea typeface="Calibri"/>
              <a:cs typeface="Calibri"/>
              <a:sym typeface="Calibri"/>
            </a:endParaRPr>
          </a:p>
          <a:p>
            <a:pPr indent="-381000" lvl="1" marL="9144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Some have argued that the EU is good at developing policy but lacks the means to effect real change.</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Cultural Issues:  Can nations with different languages, cultures, ways of life, etc. work cooperatively as a single unit?</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Lack of Ability to Solve Actual Problems:  ex - Refugee/Immigration issues in mid 2010’s and COVID.</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Brexit and other internal threats</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18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57"/>
          <p:cNvPicPr preferRelativeResize="0"/>
          <p:nvPr/>
        </p:nvPicPr>
        <p:blipFill>
          <a:blip r:embed="rId3">
            <a:alphaModFix/>
          </a:blip>
          <a:stretch>
            <a:fillRect/>
          </a:stretch>
        </p:blipFill>
        <p:spPr>
          <a:xfrm>
            <a:off x="4915375" y="3782952"/>
            <a:ext cx="3679475" cy="2448500"/>
          </a:xfrm>
          <a:prstGeom prst="rect">
            <a:avLst/>
          </a:prstGeom>
          <a:noFill/>
          <a:ln>
            <a:noFill/>
          </a:ln>
        </p:spPr>
      </p:pic>
      <p:pic>
        <p:nvPicPr>
          <p:cNvPr id="385" name="Google Shape;385;p57"/>
          <p:cNvPicPr preferRelativeResize="0"/>
          <p:nvPr/>
        </p:nvPicPr>
        <p:blipFill>
          <a:blip r:embed="rId4">
            <a:alphaModFix/>
          </a:blip>
          <a:stretch>
            <a:fillRect/>
          </a:stretch>
        </p:blipFill>
        <p:spPr>
          <a:xfrm>
            <a:off x="2498100" y="1550925"/>
            <a:ext cx="3965974" cy="2232025"/>
          </a:xfrm>
          <a:prstGeom prst="rect">
            <a:avLst/>
          </a:prstGeom>
          <a:noFill/>
          <a:ln>
            <a:noFill/>
          </a:ln>
        </p:spPr>
      </p:pic>
      <p:pic>
        <p:nvPicPr>
          <p:cNvPr id="386" name="Google Shape;386;p57"/>
          <p:cNvPicPr preferRelativeResize="0"/>
          <p:nvPr/>
        </p:nvPicPr>
        <p:blipFill>
          <a:blip r:embed="rId5">
            <a:alphaModFix/>
          </a:blip>
          <a:stretch>
            <a:fillRect/>
          </a:stretch>
        </p:blipFill>
        <p:spPr>
          <a:xfrm>
            <a:off x="5372869" y="1550925"/>
            <a:ext cx="3350130" cy="2232025"/>
          </a:xfrm>
          <a:prstGeom prst="rect">
            <a:avLst/>
          </a:prstGeom>
          <a:noFill/>
          <a:ln>
            <a:noFill/>
          </a:ln>
        </p:spPr>
      </p:pic>
      <p:pic>
        <p:nvPicPr>
          <p:cNvPr id="387" name="Google Shape;387;p57"/>
          <p:cNvPicPr preferRelativeResize="0"/>
          <p:nvPr/>
        </p:nvPicPr>
        <p:blipFill>
          <a:blip r:embed="rId6">
            <a:alphaModFix/>
          </a:blip>
          <a:stretch>
            <a:fillRect/>
          </a:stretch>
        </p:blipFill>
        <p:spPr>
          <a:xfrm>
            <a:off x="2177850" y="3781474"/>
            <a:ext cx="3679476" cy="2451455"/>
          </a:xfrm>
          <a:prstGeom prst="rect">
            <a:avLst/>
          </a:prstGeom>
          <a:noFill/>
          <a:ln>
            <a:noFill/>
          </a:ln>
        </p:spPr>
      </p:pic>
      <p:pic>
        <p:nvPicPr>
          <p:cNvPr id="388" name="Google Shape;388;p57"/>
          <p:cNvPicPr preferRelativeResize="0"/>
          <p:nvPr/>
        </p:nvPicPr>
        <p:blipFill>
          <a:blip r:embed="rId7">
            <a:alphaModFix/>
          </a:blip>
          <a:stretch>
            <a:fillRect/>
          </a:stretch>
        </p:blipFill>
        <p:spPr>
          <a:xfrm>
            <a:off x="210301" y="1550925"/>
            <a:ext cx="2736700" cy="1884926"/>
          </a:xfrm>
          <a:prstGeom prst="rect">
            <a:avLst/>
          </a:prstGeom>
          <a:noFill/>
          <a:ln>
            <a:noFill/>
          </a:ln>
        </p:spPr>
      </p:pic>
      <p:pic>
        <p:nvPicPr>
          <p:cNvPr id="389" name="Google Shape;389;p57"/>
          <p:cNvPicPr preferRelativeResize="0"/>
          <p:nvPr/>
        </p:nvPicPr>
        <p:blipFill>
          <a:blip r:embed="rId8">
            <a:alphaModFix/>
          </a:blip>
          <a:stretch>
            <a:fillRect/>
          </a:stretch>
        </p:blipFill>
        <p:spPr>
          <a:xfrm>
            <a:off x="210300" y="3165270"/>
            <a:ext cx="2736700" cy="1541054"/>
          </a:xfrm>
          <a:prstGeom prst="rect">
            <a:avLst/>
          </a:prstGeom>
          <a:noFill/>
          <a:ln>
            <a:noFill/>
          </a:ln>
        </p:spPr>
      </p:pic>
      <p:pic>
        <p:nvPicPr>
          <p:cNvPr id="390" name="Google Shape;390;p57"/>
          <p:cNvPicPr preferRelativeResize="0"/>
          <p:nvPr/>
        </p:nvPicPr>
        <p:blipFill>
          <a:blip r:embed="rId9">
            <a:alphaModFix/>
          </a:blip>
          <a:stretch>
            <a:fillRect/>
          </a:stretch>
        </p:blipFill>
        <p:spPr>
          <a:xfrm>
            <a:off x="330350" y="4546575"/>
            <a:ext cx="1847499" cy="18474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58"/>
          <p:cNvSpPr txBox="1"/>
          <p:nvPr>
            <p:ph type="title"/>
          </p:nvPr>
        </p:nvSpPr>
        <p:spPr>
          <a:xfrm>
            <a:off x="1277400" y="1084425"/>
            <a:ext cx="6123600" cy="7242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3300"/>
              <a:t>The EU’s Response to the Russian Invasion of Ukraine</a:t>
            </a:r>
            <a:endParaRPr sz="3300"/>
          </a:p>
        </p:txBody>
      </p:sp>
      <p:sp>
        <p:nvSpPr>
          <p:cNvPr id="397" name="Google Shape;397;p58"/>
          <p:cNvSpPr txBox="1"/>
          <p:nvPr/>
        </p:nvSpPr>
        <p:spPr>
          <a:xfrm>
            <a:off x="177450" y="1870800"/>
            <a:ext cx="8614500" cy="49872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chemeClr val="dk2"/>
              </a:buClr>
              <a:buSzPts val="2400"/>
              <a:buFont typeface="Calibri"/>
              <a:buChar char="●"/>
            </a:pPr>
            <a:r>
              <a:rPr b="1" lang="en-US" sz="2400">
                <a:solidFill>
                  <a:schemeClr val="dk2"/>
                </a:solidFill>
                <a:latin typeface="Calibri"/>
                <a:ea typeface="Calibri"/>
                <a:cs typeface="Calibri"/>
                <a:sym typeface="Calibri"/>
              </a:rPr>
              <a:t>Economic Sanctions</a:t>
            </a:r>
            <a:endParaRPr b="1" sz="2400">
              <a:solidFill>
                <a:schemeClr val="dk2"/>
              </a:solidFill>
              <a:latin typeface="Calibri"/>
              <a:ea typeface="Calibri"/>
              <a:cs typeface="Calibri"/>
              <a:sym typeface="Calibri"/>
            </a:endParaRPr>
          </a:p>
          <a:p>
            <a:pPr indent="-381000" lvl="1" marL="9144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Freezing assets of all members of Russian Duma</a:t>
            </a:r>
            <a:endParaRPr sz="2400">
              <a:solidFill>
                <a:schemeClr val="dk2"/>
              </a:solidFill>
              <a:latin typeface="Calibri"/>
              <a:ea typeface="Calibri"/>
              <a:cs typeface="Calibri"/>
              <a:sym typeface="Calibri"/>
            </a:endParaRPr>
          </a:p>
          <a:p>
            <a:pPr indent="-381000" lvl="1" marL="9144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Freezing assets of Putin and prominent leaders</a:t>
            </a:r>
            <a:endParaRPr sz="2400">
              <a:solidFill>
                <a:schemeClr val="dk2"/>
              </a:solidFill>
              <a:latin typeface="Calibri"/>
              <a:ea typeface="Calibri"/>
              <a:cs typeface="Calibri"/>
              <a:sym typeface="Calibri"/>
            </a:endParaRPr>
          </a:p>
          <a:p>
            <a:pPr indent="-381000" lvl="1" marL="9144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Restrictions and bans on imports and tourism services</a:t>
            </a:r>
            <a:endParaRPr sz="2400">
              <a:solidFill>
                <a:schemeClr val="dk2"/>
              </a:solidFill>
              <a:latin typeface="Calibri"/>
              <a:ea typeface="Calibri"/>
              <a:cs typeface="Calibri"/>
              <a:sym typeface="Calibri"/>
            </a:endParaRPr>
          </a:p>
          <a:p>
            <a:pPr indent="-381000" lvl="1" marL="9144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Export restrictions</a:t>
            </a:r>
            <a:endParaRPr sz="2400">
              <a:solidFill>
                <a:schemeClr val="dk2"/>
              </a:solidFill>
              <a:latin typeface="Calibri"/>
              <a:ea typeface="Calibri"/>
              <a:cs typeface="Calibri"/>
              <a:sym typeface="Calibri"/>
            </a:endParaRPr>
          </a:p>
          <a:p>
            <a:pPr indent="-381000" lvl="1" marL="9144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Restrictions on financial transactions and investments</a:t>
            </a:r>
            <a:endParaRPr sz="2400">
              <a:solidFill>
                <a:schemeClr val="dk2"/>
              </a:solidFill>
              <a:latin typeface="Calibri"/>
              <a:ea typeface="Calibri"/>
              <a:cs typeface="Calibri"/>
              <a:sym typeface="Calibri"/>
            </a:endParaRPr>
          </a:p>
          <a:p>
            <a:pPr indent="-381000" lvl="1" marL="9144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Block selected Russian banks from SWIFT (Society for Worldwide Interbank Financial Telecommunication)</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b="1" lang="en-US" sz="2400">
                <a:solidFill>
                  <a:schemeClr val="dk2"/>
                </a:solidFill>
                <a:latin typeface="Calibri"/>
                <a:ea typeface="Calibri"/>
                <a:cs typeface="Calibri"/>
                <a:sym typeface="Calibri"/>
              </a:rPr>
              <a:t>Travel Ban to the EU from Russia for political leaders</a:t>
            </a:r>
            <a:endParaRPr b="1"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b="1" lang="en-US" sz="2400">
                <a:solidFill>
                  <a:schemeClr val="dk2"/>
                </a:solidFill>
                <a:latin typeface="Calibri"/>
                <a:ea typeface="Calibri"/>
                <a:cs typeface="Calibri"/>
                <a:sym typeface="Calibri"/>
              </a:rPr>
              <a:t>Blocking Russian Media Outlets in the EU</a:t>
            </a:r>
            <a:endParaRPr b="1"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b="1" lang="en-US" sz="2400">
                <a:solidFill>
                  <a:schemeClr val="dk2"/>
                </a:solidFill>
                <a:latin typeface="Calibri"/>
                <a:ea typeface="Calibri"/>
                <a:cs typeface="Calibri"/>
                <a:sym typeface="Calibri"/>
              </a:rPr>
              <a:t>Closing EU airspace to Russian airplanes</a:t>
            </a:r>
            <a:endParaRPr b="1"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b="1" lang="en-US" sz="2400">
                <a:solidFill>
                  <a:schemeClr val="dk2"/>
                </a:solidFill>
                <a:latin typeface="Calibri"/>
                <a:ea typeface="Calibri"/>
                <a:cs typeface="Calibri"/>
                <a:sym typeface="Calibri"/>
              </a:rPr>
              <a:t>$500 million weapons to Ukraine - First time in history.</a:t>
            </a:r>
            <a:endParaRPr b="1"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59"/>
          <p:cNvSpPr txBox="1"/>
          <p:nvPr>
            <p:ph type="title"/>
          </p:nvPr>
        </p:nvSpPr>
        <p:spPr>
          <a:xfrm>
            <a:off x="1277400" y="1084425"/>
            <a:ext cx="6123600" cy="7242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3300"/>
              <a:t>The EU’s Response to the Russian Invasion of Ukraine</a:t>
            </a:r>
            <a:endParaRPr sz="3300"/>
          </a:p>
        </p:txBody>
      </p:sp>
      <p:sp>
        <p:nvSpPr>
          <p:cNvPr id="404" name="Google Shape;404;p59"/>
          <p:cNvSpPr txBox="1"/>
          <p:nvPr/>
        </p:nvSpPr>
        <p:spPr>
          <a:xfrm>
            <a:off x="177450" y="2089950"/>
            <a:ext cx="8614500" cy="42483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chemeClr val="dk2"/>
              </a:buClr>
              <a:buSzPts val="2400"/>
              <a:buFont typeface="Calibri"/>
              <a:buChar char="●"/>
            </a:pPr>
            <a:r>
              <a:rPr b="1" lang="en-US" sz="2400">
                <a:solidFill>
                  <a:schemeClr val="dk2"/>
                </a:solidFill>
                <a:latin typeface="Calibri"/>
                <a:ea typeface="Calibri"/>
                <a:cs typeface="Calibri"/>
                <a:sym typeface="Calibri"/>
              </a:rPr>
              <a:t>Ukrainian Refugees</a:t>
            </a:r>
            <a:endParaRPr b="1" sz="2400">
              <a:solidFill>
                <a:schemeClr val="dk2"/>
              </a:solidFill>
              <a:latin typeface="Calibri"/>
              <a:ea typeface="Calibri"/>
              <a:cs typeface="Calibri"/>
              <a:sym typeface="Calibri"/>
            </a:endParaRPr>
          </a:p>
          <a:p>
            <a:pPr indent="-381000" lvl="1" marL="914400" rtl="0" algn="l">
              <a:spcBef>
                <a:spcPts val="0"/>
              </a:spcBef>
              <a:spcAft>
                <a:spcPts val="0"/>
              </a:spcAft>
              <a:buClr>
                <a:schemeClr val="dk2"/>
              </a:buClr>
              <a:buSzPts val="2400"/>
              <a:buFont typeface="Calibri"/>
              <a:buChar char="○"/>
            </a:pPr>
            <a:r>
              <a:rPr b="1" lang="en-US" sz="2400" u="sng">
                <a:solidFill>
                  <a:schemeClr val="hlink"/>
                </a:solidFill>
                <a:latin typeface="Calibri"/>
                <a:ea typeface="Calibri"/>
                <a:cs typeface="Calibri"/>
                <a:sym typeface="Calibri"/>
                <a:hlinkClick r:id="rId3"/>
              </a:rPr>
              <a:t>https://www.politico.eu/article/ukraine-refugees-european-union-war-russia-temporary-protection-debate/</a:t>
            </a:r>
            <a:endParaRPr b="1" sz="2400">
              <a:solidFill>
                <a:schemeClr val="dk2"/>
              </a:solidFill>
              <a:latin typeface="Calibri"/>
              <a:ea typeface="Calibri"/>
              <a:cs typeface="Calibri"/>
              <a:sym typeface="Calibri"/>
            </a:endParaRPr>
          </a:p>
          <a:p>
            <a:pPr indent="-381000" lvl="1" marL="914400" rtl="0" algn="l">
              <a:spcBef>
                <a:spcPts val="0"/>
              </a:spcBef>
              <a:spcAft>
                <a:spcPts val="0"/>
              </a:spcAft>
              <a:buClr>
                <a:schemeClr val="dk2"/>
              </a:buClr>
              <a:buSzPts val="2400"/>
              <a:buFont typeface="Calibri"/>
              <a:buChar char="○"/>
            </a:pPr>
            <a:r>
              <a:rPr b="1" lang="en-US" sz="2400" u="sng">
                <a:solidFill>
                  <a:schemeClr val="hlink"/>
                </a:solidFill>
                <a:latin typeface="Calibri"/>
                <a:ea typeface="Calibri"/>
                <a:cs typeface="Calibri"/>
                <a:sym typeface="Calibri"/>
                <a:hlinkClick r:id="rId4"/>
              </a:rPr>
              <a:t>https://euobserver.com/migration/154432</a:t>
            </a:r>
            <a:endParaRPr b="1" sz="2400">
              <a:solidFill>
                <a:schemeClr val="dk2"/>
              </a:solidFill>
              <a:latin typeface="Calibri"/>
              <a:ea typeface="Calibri"/>
              <a:cs typeface="Calibri"/>
              <a:sym typeface="Calibri"/>
            </a:endParaRPr>
          </a:p>
          <a:p>
            <a:pPr indent="-381000" lvl="1" marL="914400" rtl="0" algn="l">
              <a:spcBef>
                <a:spcPts val="0"/>
              </a:spcBef>
              <a:spcAft>
                <a:spcPts val="0"/>
              </a:spcAft>
              <a:buClr>
                <a:schemeClr val="dk2"/>
              </a:buClr>
              <a:buSzPts val="2400"/>
              <a:buFont typeface="Calibri"/>
              <a:buChar char="○"/>
            </a:pPr>
            <a:r>
              <a:rPr b="1" lang="en-US" sz="2400" u="sng">
                <a:solidFill>
                  <a:schemeClr val="hlink"/>
                </a:solidFill>
                <a:latin typeface="Calibri"/>
                <a:ea typeface="Calibri"/>
                <a:cs typeface="Calibri"/>
                <a:sym typeface="Calibri"/>
                <a:hlinkClick r:id="rId5"/>
              </a:rPr>
              <a:t>https://www.vox.com/22948699/ukraine-refugee-crisis-us-eu-russia-war</a:t>
            </a:r>
            <a:endParaRPr b="1"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381000" lvl="1" marL="9144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Possibility of up to </a:t>
            </a:r>
            <a:r>
              <a:rPr lang="en-US" sz="2400" u="sng">
                <a:solidFill>
                  <a:schemeClr val="dk2"/>
                </a:solidFill>
                <a:latin typeface="Calibri"/>
                <a:ea typeface="Calibri"/>
                <a:cs typeface="Calibri"/>
                <a:sym typeface="Calibri"/>
              </a:rPr>
              <a:t>five million Ukrainian refugees</a:t>
            </a:r>
            <a:endParaRPr sz="2400" u="sng">
              <a:solidFill>
                <a:schemeClr val="dk2"/>
              </a:solidFill>
              <a:latin typeface="Calibri"/>
              <a:ea typeface="Calibri"/>
              <a:cs typeface="Calibri"/>
              <a:sym typeface="Calibri"/>
            </a:endParaRPr>
          </a:p>
          <a:p>
            <a:pPr indent="-381000" lvl="2" marL="13716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Most fleeing to Poland, Moldova, Romania, Hungary, Slovakia</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p60"/>
          <p:cNvPicPr preferRelativeResize="0"/>
          <p:nvPr/>
        </p:nvPicPr>
        <p:blipFill>
          <a:blip r:embed="rId3">
            <a:alphaModFix/>
          </a:blip>
          <a:stretch>
            <a:fillRect/>
          </a:stretch>
        </p:blipFill>
        <p:spPr>
          <a:xfrm>
            <a:off x="984825" y="0"/>
            <a:ext cx="7126600" cy="67863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61"/>
          <p:cNvSpPr txBox="1"/>
          <p:nvPr>
            <p:ph type="title"/>
          </p:nvPr>
        </p:nvSpPr>
        <p:spPr>
          <a:xfrm>
            <a:off x="1277400" y="1084425"/>
            <a:ext cx="6123600" cy="7242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3300"/>
              <a:t>The Future of the EU and Euro Area</a:t>
            </a:r>
            <a:endParaRPr sz="3300"/>
          </a:p>
        </p:txBody>
      </p:sp>
      <p:sp>
        <p:nvSpPr>
          <p:cNvPr id="417" name="Google Shape;417;p61"/>
          <p:cNvSpPr txBox="1"/>
          <p:nvPr/>
        </p:nvSpPr>
        <p:spPr>
          <a:xfrm>
            <a:off x="141625" y="1910875"/>
            <a:ext cx="5606100" cy="535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u="sng">
                <a:solidFill>
                  <a:schemeClr val="hlink"/>
                </a:solidFill>
                <a:latin typeface="Calibri"/>
                <a:ea typeface="Calibri"/>
                <a:cs typeface="Calibri"/>
                <a:sym typeface="Calibri"/>
                <a:hlinkClick r:id="rId3"/>
              </a:rPr>
              <a:t>https://ec.europa.eu/commission/presscorner/detail/en/ip_21_4610</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u="sng">
                <a:solidFill>
                  <a:schemeClr val="hlink"/>
                </a:solidFill>
                <a:latin typeface="Calibri"/>
                <a:ea typeface="Calibri"/>
                <a:cs typeface="Calibri"/>
                <a:sym typeface="Calibri"/>
                <a:hlinkClick r:id="rId4"/>
              </a:rPr>
              <a:t>https://foreignpolicy.com/2020/02/06/europes-post-brexit-future-is-looking-scary/</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u="sng">
                <a:solidFill>
                  <a:schemeClr val="hlink"/>
                </a:solidFill>
                <a:latin typeface="Calibri"/>
                <a:ea typeface="Calibri"/>
                <a:cs typeface="Calibri"/>
                <a:sym typeface="Calibri"/>
                <a:hlinkClick r:id="rId5"/>
              </a:rPr>
              <a:t>https://www.cnbc.com/2021/05/11/what-is-the-conference-on-the-future-of-europe-.html</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u="sng">
                <a:solidFill>
                  <a:schemeClr val="hlink"/>
                </a:solidFill>
                <a:latin typeface="Calibri"/>
                <a:ea typeface="Calibri"/>
                <a:cs typeface="Calibri"/>
                <a:sym typeface="Calibri"/>
                <a:hlinkClick r:id="rId6"/>
              </a:rPr>
              <a:t>https://carnegieeurope.eu/strategiceurope/62445</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p:txBody>
      </p:sp>
      <p:pic>
        <p:nvPicPr>
          <p:cNvPr id="418" name="Google Shape;418;p61"/>
          <p:cNvPicPr preferRelativeResize="0"/>
          <p:nvPr/>
        </p:nvPicPr>
        <p:blipFill>
          <a:blip r:embed="rId7">
            <a:alphaModFix/>
          </a:blip>
          <a:stretch>
            <a:fillRect/>
          </a:stretch>
        </p:blipFill>
        <p:spPr>
          <a:xfrm>
            <a:off x="6052525" y="2927950"/>
            <a:ext cx="3091475" cy="205360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62"/>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000"/>
              <a:t>Digital Assessment Tool:  BLOOKET!</a:t>
            </a:r>
            <a:endParaRPr sz="4000"/>
          </a:p>
        </p:txBody>
      </p:sp>
      <p:sp>
        <p:nvSpPr>
          <p:cNvPr id="425" name="Google Shape;425;p62"/>
          <p:cNvSpPr txBox="1"/>
          <p:nvPr>
            <p:ph idx="1" type="body"/>
          </p:nvPr>
        </p:nvSpPr>
        <p:spPr>
          <a:xfrm>
            <a:off x="457200" y="2217420"/>
            <a:ext cx="8229600" cy="1973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Blooket.com</a:t>
            </a:r>
            <a:endParaRPr/>
          </a:p>
          <a:p>
            <a:pPr indent="0" lvl="0" marL="0" rtl="0" algn="l">
              <a:spcBef>
                <a:spcPts val="1800"/>
              </a:spcBef>
              <a:spcAft>
                <a:spcPts val="0"/>
              </a:spcAft>
              <a:buNone/>
            </a:pPr>
            <a:r>
              <a:rPr lang="en-US"/>
              <a:t>Tutorial:  </a:t>
            </a:r>
            <a:r>
              <a:rPr lang="en-US" u="sng">
                <a:solidFill>
                  <a:schemeClr val="hlink"/>
                </a:solidFill>
                <a:hlinkClick r:id="rId3"/>
              </a:rPr>
              <a:t>https://www.youtube.com/watch?v=hhn7dAP6BF8</a:t>
            </a:r>
            <a:endParaRPr/>
          </a:p>
          <a:p>
            <a:pPr indent="0" lvl="0" marL="0" rtl="0" algn="l">
              <a:spcBef>
                <a:spcPts val="1800"/>
              </a:spcBef>
              <a:spcAft>
                <a:spcPts val="1800"/>
              </a:spcAft>
              <a:buNone/>
            </a:pPr>
            <a:r>
              <a:t/>
            </a:r>
            <a:endParaRPr/>
          </a:p>
        </p:txBody>
      </p:sp>
      <p:pic>
        <p:nvPicPr>
          <p:cNvPr id="426" name="Google Shape;426;p62"/>
          <p:cNvPicPr preferRelativeResize="0"/>
          <p:nvPr/>
        </p:nvPicPr>
        <p:blipFill>
          <a:blip r:embed="rId4">
            <a:alphaModFix/>
          </a:blip>
          <a:stretch>
            <a:fillRect/>
          </a:stretch>
        </p:blipFill>
        <p:spPr>
          <a:xfrm>
            <a:off x="2733900" y="4351145"/>
            <a:ext cx="3676209" cy="220205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8"/>
          <p:cNvSpPr txBox="1"/>
          <p:nvPr>
            <p:ph type="title"/>
          </p:nvPr>
        </p:nvSpPr>
        <p:spPr>
          <a:xfrm>
            <a:off x="457200" y="90654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3636"/>
              </a:lnSpc>
              <a:spcBef>
                <a:spcPts val="0"/>
              </a:spcBef>
              <a:spcAft>
                <a:spcPts val="0"/>
              </a:spcAft>
              <a:buNone/>
            </a:pPr>
            <a:r>
              <a:rPr lang="en-US" sz="5000"/>
              <a:t>Objectives</a:t>
            </a:r>
            <a:endParaRPr b="1" sz="5000"/>
          </a:p>
        </p:txBody>
      </p:sp>
      <p:sp>
        <p:nvSpPr>
          <p:cNvPr id="88" name="Google Shape;88;p18"/>
          <p:cNvSpPr txBox="1"/>
          <p:nvPr>
            <p:ph idx="4294967295" type="body"/>
          </p:nvPr>
        </p:nvSpPr>
        <p:spPr>
          <a:xfrm>
            <a:off x="457200" y="1859041"/>
            <a:ext cx="8229600" cy="4175700"/>
          </a:xfrm>
          <a:prstGeom prst="rect">
            <a:avLst/>
          </a:prstGeom>
          <a:noFill/>
          <a:ln>
            <a:noFill/>
          </a:ln>
        </p:spPr>
        <p:txBody>
          <a:bodyPr anchorCtr="0" anchor="t" bIns="45700" lIns="91425" spcFirstLastPara="1" rIns="91425" wrap="square" tIns="45700">
            <a:noAutofit/>
          </a:bodyPr>
          <a:lstStyle/>
          <a:p>
            <a:pPr indent="-330200" lvl="0" marL="342900" rtl="0" algn="l">
              <a:spcBef>
                <a:spcPts val="0"/>
              </a:spcBef>
              <a:spcAft>
                <a:spcPts val="0"/>
              </a:spcAft>
              <a:buSzPts val="2600"/>
              <a:buChar char="•"/>
            </a:pPr>
            <a:r>
              <a:rPr lang="en-US" sz="2600"/>
              <a:t>To analyze the historical development of the European Union, the Euro Area, and the Euro as a single currency.</a:t>
            </a:r>
            <a:endParaRPr sz="2600"/>
          </a:p>
          <a:p>
            <a:pPr indent="-330200" lvl="0" marL="342900" rtl="0" algn="l">
              <a:spcBef>
                <a:spcPts val="0"/>
              </a:spcBef>
              <a:spcAft>
                <a:spcPts val="0"/>
              </a:spcAft>
              <a:buSzPts val="2600"/>
              <a:buChar char="•"/>
            </a:pPr>
            <a:r>
              <a:rPr lang="en-US" sz="2600"/>
              <a:t>To evaluate the strengths and weaknesses of the EU and to discuss successes, failures, and challenges.</a:t>
            </a:r>
            <a:endParaRPr sz="2600"/>
          </a:p>
          <a:p>
            <a:pPr indent="-330200" lvl="0" marL="342900" rtl="0" algn="l">
              <a:spcBef>
                <a:spcPts val="0"/>
              </a:spcBef>
              <a:spcAft>
                <a:spcPts val="0"/>
              </a:spcAft>
              <a:buSzPts val="2600"/>
              <a:buChar char="•"/>
            </a:pPr>
            <a:r>
              <a:rPr lang="en-US" sz="2600"/>
              <a:t>To examine some potential future areas of conflicts and possible resolutions.</a:t>
            </a:r>
            <a:endParaRPr sz="2600"/>
          </a:p>
          <a:p>
            <a:pPr indent="-349250" lvl="0" marL="342900" rtl="0" algn="l">
              <a:spcBef>
                <a:spcPts val="0"/>
              </a:spcBef>
              <a:spcAft>
                <a:spcPts val="0"/>
              </a:spcAft>
              <a:buSzPts val="2600"/>
              <a:buChar char="•"/>
            </a:pPr>
            <a:r>
              <a:rPr lang="en-US" sz="2600"/>
              <a:t>To introduce dynamic learning activities and project ideas to engage students.</a:t>
            </a:r>
            <a:endParaRPr sz="2600"/>
          </a:p>
          <a:p>
            <a:pPr indent="0" lvl="0" marL="0" rtl="0" algn="l">
              <a:spcBef>
                <a:spcPts val="1800"/>
              </a:spcBef>
              <a:spcAft>
                <a:spcPts val="0"/>
              </a:spcAft>
              <a:buClr>
                <a:schemeClr val="dk1"/>
              </a:buClr>
              <a:buSzPts val="2750"/>
              <a:buNone/>
            </a:pPr>
            <a:r>
              <a:t/>
            </a:r>
            <a:endParaRPr sz="275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8">
                                            <p:txEl>
                                              <p:pRg end="0" st="0"/>
                                            </p:txEl>
                                          </p:spTgt>
                                        </p:tgtEl>
                                        <p:attrNameLst>
                                          <p:attrName>style.visibility</p:attrName>
                                        </p:attrNameLst>
                                      </p:cBhvr>
                                      <p:to>
                                        <p:strVal val="visible"/>
                                      </p:to>
                                    </p:set>
                                    <p:anim calcmode="lin" valueType="num">
                                      <p:cBhvr additive="base">
                                        <p:cTn dur="500"/>
                                        <p:tgtEl>
                                          <p:spTgt spid="88">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8">
                                            <p:txEl>
                                              <p:pRg end="1" st="1"/>
                                            </p:txEl>
                                          </p:spTgt>
                                        </p:tgtEl>
                                        <p:attrNameLst>
                                          <p:attrName>style.visibility</p:attrName>
                                        </p:attrNameLst>
                                      </p:cBhvr>
                                      <p:to>
                                        <p:strVal val="visible"/>
                                      </p:to>
                                    </p:set>
                                    <p:anim calcmode="lin" valueType="num">
                                      <p:cBhvr additive="base">
                                        <p:cTn dur="500"/>
                                        <p:tgtEl>
                                          <p:spTgt spid="88">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8">
                                            <p:txEl>
                                              <p:pRg end="2" st="2"/>
                                            </p:txEl>
                                          </p:spTgt>
                                        </p:tgtEl>
                                        <p:attrNameLst>
                                          <p:attrName>style.visibility</p:attrName>
                                        </p:attrNameLst>
                                      </p:cBhvr>
                                      <p:to>
                                        <p:strVal val="visible"/>
                                      </p:to>
                                    </p:set>
                                    <p:anim calcmode="lin" valueType="num">
                                      <p:cBhvr additive="base">
                                        <p:cTn dur="500"/>
                                        <p:tgtEl>
                                          <p:spTgt spid="88">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8">
                                            <p:txEl>
                                              <p:pRg end="3" st="3"/>
                                            </p:txEl>
                                          </p:spTgt>
                                        </p:tgtEl>
                                        <p:attrNameLst>
                                          <p:attrName>style.visibility</p:attrName>
                                        </p:attrNameLst>
                                      </p:cBhvr>
                                      <p:to>
                                        <p:strVal val="visible"/>
                                      </p:to>
                                    </p:set>
                                    <p:anim calcmode="lin" valueType="num">
                                      <p:cBhvr additive="base">
                                        <p:cTn dur="500"/>
                                        <p:tgtEl>
                                          <p:spTgt spid="88">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8">
                                            <p:txEl>
                                              <p:pRg end="4" st="4"/>
                                            </p:txEl>
                                          </p:spTgt>
                                        </p:tgtEl>
                                        <p:attrNameLst>
                                          <p:attrName>style.visibility</p:attrName>
                                        </p:attrNameLst>
                                      </p:cBhvr>
                                      <p:to>
                                        <p:strVal val="visible"/>
                                      </p:to>
                                    </p:set>
                                    <p:anim calcmode="lin" valueType="num">
                                      <p:cBhvr additive="base">
                                        <p:cTn dur="500"/>
                                        <p:tgtEl>
                                          <p:spTgt spid="88">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63"/>
          <p:cNvSpPr txBox="1"/>
          <p:nvPr>
            <p:ph type="title"/>
          </p:nvPr>
        </p:nvSpPr>
        <p:spPr>
          <a:xfrm>
            <a:off x="1080450" y="1194225"/>
            <a:ext cx="6123600" cy="7242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000"/>
              <a:t>Student Projects Ideas</a:t>
            </a:r>
            <a:endParaRPr sz="4000"/>
          </a:p>
        </p:txBody>
      </p:sp>
      <p:sp>
        <p:nvSpPr>
          <p:cNvPr id="433" name="Google Shape;433;p63"/>
          <p:cNvSpPr txBox="1"/>
          <p:nvPr/>
        </p:nvSpPr>
        <p:spPr>
          <a:xfrm>
            <a:off x="414600" y="1918425"/>
            <a:ext cx="85563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2"/>
                </a:solidFill>
                <a:latin typeface="Calibri"/>
                <a:ea typeface="Calibri"/>
                <a:cs typeface="Calibri"/>
                <a:sym typeface="Calibri"/>
              </a:rPr>
              <a:t>Create a digital timeline of key events in the founding and development of the European Union.</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a:solidFill>
                  <a:schemeClr val="dk2"/>
                </a:solidFill>
                <a:latin typeface="Calibri"/>
                <a:ea typeface="Calibri"/>
                <a:cs typeface="Calibri"/>
                <a:sym typeface="Calibri"/>
              </a:rPr>
              <a:t>Use </a:t>
            </a:r>
            <a:r>
              <a:rPr lang="en-US" sz="2400" u="sng">
                <a:solidFill>
                  <a:schemeClr val="hlink"/>
                </a:solidFill>
                <a:latin typeface="Calibri"/>
                <a:ea typeface="Calibri"/>
                <a:cs typeface="Calibri"/>
                <a:sym typeface="Calibri"/>
                <a:hlinkClick r:id="rId3"/>
              </a:rPr>
              <a:t>www.sutori.com</a:t>
            </a:r>
            <a:r>
              <a:rPr lang="en-US" sz="2400">
                <a:solidFill>
                  <a:schemeClr val="dk2"/>
                </a:solidFill>
                <a:latin typeface="Calibri"/>
                <a:ea typeface="Calibri"/>
                <a:cs typeface="Calibri"/>
                <a:sym typeface="Calibri"/>
              </a:rPr>
              <a:t> or another timeline learning tool.</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p:txBody>
      </p:sp>
      <p:pic>
        <p:nvPicPr>
          <p:cNvPr id="434" name="Google Shape;434;p63"/>
          <p:cNvPicPr preferRelativeResize="0"/>
          <p:nvPr/>
        </p:nvPicPr>
        <p:blipFill>
          <a:blip r:embed="rId4">
            <a:alphaModFix/>
          </a:blip>
          <a:stretch>
            <a:fillRect/>
          </a:stretch>
        </p:blipFill>
        <p:spPr>
          <a:xfrm>
            <a:off x="5906050" y="3805250"/>
            <a:ext cx="2277002" cy="2277002"/>
          </a:xfrm>
          <a:prstGeom prst="rect">
            <a:avLst/>
          </a:prstGeom>
          <a:noFill/>
          <a:ln>
            <a:noFill/>
          </a:ln>
        </p:spPr>
      </p:pic>
      <p:pic>
        <p:nvPicPr>
          <p:cNvPr id="435" name="Google Shape;435;p63"/>
          <p:cNvPicPr preferRelativeResize="0"/>
          <p:nvPr/>
        </p:nvPicPr>
        <p:blipFill>
          <a:blip r:embed="rId5">
            <a:alphaModFix/>
          </a:blip>
          <a:stretch>
            <a:fillRect/>
          </a:stretch>
        </p:blipFill>
        <p:spPr>
          <a:xfrm>
            <a:off x="971975" y="3919900"/>
            <a:ext cx="4095400" cy="20477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64"/>
          <p:cNvSpPr txBox="1"/>
          <p:nvPr>
            <p:ph type="title"/>
          </p:nvPr>
        </p:nvSpPr>
        <p:spPr>
          <a:xfrm>
            <a:off x="1080450" y="1194225"/>
            <a:ext cx="6123600" cy="7242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000"/>
              <a:t>Student Projects Ideas</a:t>
            </a:r>
            <a:endParaRPr sz="4000"/>
          </a:p>
        </p:txBody>
      </p:sp>
      <p:sp>
        <p:nvSpPr>
          <p:cNvPr id="442" name="Google Shape;442;p64"/>
          <p:cNvSpPr txBox="1"/>
          <p:nvPr/>
        </p:nvSpPr>
        <p:spPr>
          <a:xfrm>
            <a:off x="414600" y="1918425"/>
            <a:ext cx="8556300" cy="683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2"/>
                </a:solidFill>
                <a:latin typeface="Calibri"/>
                <a:ea typeface="Calibri"/>
                <a:cs typeface="Calibri"/>
                <a:sym typeface="Calibri"/>
              </a:rPr>
              <a:t>Analyze the major past successes and failures of the EU and the challenges that lay ahead.  Use one of the following as a springboard to debate whether the EU and Euro Area has been more a success or a failure.  Also make a prediction about what the future holds:</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a:solidFill>
                  <a:schemeClr val="dk2"/>
                </a:solidFill>
                <a:latin typeface="Calibri"/>
                <a:ea typeface="Calibri"/>
                <a:cs typeface="Calibri"/>
                <a:sym typeface="Calibri"/>
              </a:rPr>
              <a:t>-Jamboard   </a:t>
            </a:r>
            <a:r>
              <a:rPr lang="en-US" sz="2400" u="sng">
                <a:solidFill>
                  <a:schemeClr val="hlink"/>
                </a:solidFill>
                <a:latin typeface="Calibri"/>
                <a:ea typeface="Calibri"/>
                <a:cs typeface="Calibri"/>
                <a:sym typeface="Calibri"/>
                <a:hlinkClick r:id="rId3"/>
              </a:rPr>
              <a:t>https://jamboard.google.com/</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u="sng">
                <a:solidFill>
                  <a:schemeClr val="hlink"/>
                </a:solidFill>
                <a:latin typeface="Calibri"/>
                <a:ea typeface="Calibri"/>
                <a:cs typeface="Calibri"/>
                <a:sym typeface="Calibri"/>
                <a:hlinkClick r:id="rId4"/>
              </a:rPr>
              <a:t>https://jamboard.google.com/d/1ZbjxJldt0cfp-zGDt6ItYmDUqfIoHjXfLWhjCyxooZU/edit?usp=sharing</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a:solidFill>
                  <a:schemeClr val="dk2"/>
                </a:solidFill>
                <a:latin typeface="Calibri"/>
                <a:ea typeface="Calibri"/>
                <a:cs typeface="Calibri"/>
                <a:sym typeface="Calibri"/>
              </a:rPr>
              <a:t>-Socratic Seminar  </a:t>
            </a:r>
            <a:r>
              <a:rPr lang="en-US" sz="2400" u="sng">
                <a:solidFill>
                  <a:schemeClr val="hlink"/>
                </a:solidFill>
                <a:latin typeface="Calibri"/>
                <a:ea typeface="Calibri"/>
                <a:cs typeface="Calibri"/>
                <a:sym typeface="Calibri"/>
                <a:hlinkClick r:id="rId5"/>
              </a:rPr>
              <a:t>https://www.facinghistory.org/resource-library/teaching-strategies/socratic-seminar</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a:solidFill>
                  <a:schemeClr val="dk2"/>
                </a:solidFill>
                <a:latin typeface="Calibri"/>
                <a:ea typeface="Calibri"/>
                <a:cs typeface="Calibri"/>
                <a:sym typeface="Calibri"/>
              </a:rPr>
              <a:t>-”Old School” debate</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65"/>
          <p:cNvSpPr txBox="1"/>
          <p:nvPr>
            <p:ph type="title"/>
          </p:nvPr>
        </p:nvSpPr>
        <p:spPr>
          <a:xfrm>
            <a:off x="1080450" y="1050975"/>
            <a:ext cx="6123600" cy="7242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000"/>
              <a:t>Student Projects Ideas</a:t>
            </a:r>
            <a:endParaRPr sz="4000"/>
          </a:p>
        </p:txBody>
      </p:sp>
      <p:sp>
        <p:nvSpPr>
          <p:cNvPr id="449" name="Google Shape;449;p65"/>
          <p:cNvSpPr txBox="1"/>
          <p:nvPr/>
        </p:nvSpPr>
        <p:spPr>
          <a:xfrm>
            <a:off x="414600" y="1918425"/>
            <a:ext cx="8556300" cy="609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2"/>
                </a:solidFill>
                <a:latin typeface="Calibri"/>
                <a:ea typeface="Calibri"/>
                <a:cs typeface="Calibri"/>
                <a:sym typeface="Calibri"/>
              </a:rPr>
              <a:t>Choose an issue from the following list which the countries in the EU typically grapple with:  Examples -</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a:solidFill>
                  <a:schemeClr val="dk2"/>
                </a:solidFill>
                <a:latin typeface="Calibri"/>
                <a:ea typeface="Calibri"/>
                <a:cs typeface="Calibri"/>
                <a:sym typeface="Calibri"/>
              </a:rPr>
              <a:t>-Immigration</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a:solidFill>
                  <a:schemeClr val="dk2"/>
                </a:solidFill>
                <a:latin typeface="Calibri"/>
                <a:ea typeface="Calibri"/>
                <a:cs typeface="Calibri"/>
                <a:sym typeface="Calibri"/>
              </a:rPr>
              <a:t>-Aging Population</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a:solidFill>
                  <a:schemeClr val="dk2"/>
                </a:solidFill>
                <a:latin typeface="Calibri"/>
                <a:ea typeface="Calibri"/>
                <a:cs typeface="Calibri"/>
                <a:sym typeface="Calibri"/>
              </a:rPr>
              <a:t>-Environmental Policy and Climate Change</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a:solidFill>
                  <a:schemeClr val="dk2"/>
                </a:solidFill>
                <a:latin typeface="Calibri"/>
                <a:ea typeface="Calibri"/>
                <a:cs typeface="Calibri"/>
                <a:sym typeface="Calibri"/>
              </a:rPr>
              <a:t>-Innovation and Economic Growth</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a:solidFill>
                  <a:schemeClr val="dk2"/>
                </a:solidFill>
                <a:latin typeface="Calibri"/>
                <a:ea typeface="Calibri"/>
                <a:cs typeface="Calibri"/>
                <a:sym typeface="Calibri"/>
              </a:rPr>
              <a:t>Prepare a policy brief to be delivered to a mock EU Council that:</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a:solidFill>
                  <a:schemeClr val="dk2"/>
                </a:solidFill>
                <a:latin typeface="Calibri"/>
                <a:ea typeface="Calibri"/>
                <a:cs typeface="Calibri"/>
                <a:sym typeface="Calibri"/>
              </a:rPr>
              <a:t>-Defines the problem</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a:solidFill>
                  <a:schemeClr val="dk2"/>
                </a:solidFill>
                <a:latin typeface="Calibri"/>
                <a:ea typeface="Calibri"/>
                <a:cs typeface="Calibri"/>
                <a:sym typeface="Calibri"/>
              </a:rPr>
              <a:t>-Recommend policies to deal with the issue</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u="sng">
                <a:solidFill>
                  <a:schemeClr val="hlink"/>
                </a:solidFill>
                <a:latin typeface="Calibri"/>
                <a:ea typeface="Calibri"/>
                <a:cs typeface="Calibri"/>
                <a:sym typeface="Calibri"/>
                <a:hlinkClick r:id="rId3"/>
              </a:rPr>
              <a:t>https://www.euro-challenge.org/challenge-sheets</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66"/>
          <p:cNvSpPr txBox="1"/>
          <p:nvPr>
            <p:ph idx="1" type="body"/>
          </p:nvPr>
        </p:nvSpPr>
        <p:spPr>
          <a:xfrm>
            <a:off x="672150" y="1588125"/>
            <a:ext cx="7799700" cy="40653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2400">
                <a:solidFill>
                  <a:srgbClr val="274E13"/>
                </a:solidFill>
              </a:rPr>
              <a:t>CIrcle in a Circle Presentation Format</a:t>
            </a:r>
            <a:endParaRPr sz="2400">
              <a:solidFill>
                <a:srgbClr val="274E13"/>
              </a:solidFill>
            </a:endParaRPr>
          </a:p>
          <a:p>
            <a:pPr indent="0" lvl="0" marL="0" rtl="0" algn="l">
              <a:spcBef>
                <a:spcPts val="360"/>
              </a:spcBef>
              <a:spcAft>
                <a:spcPts val="0"/>
              </a:spcAft>
              <a:buNone/>
            </a:pPr>
            <a:r>
              <a:t/>
            </a:r>
            <a:endParaRPr sz="2800">
              <a:solidFill>
                <a:schemeClr val="dk2"/>
              </a:solidFill>
              <a:latin typeface="Calibri"/>
              <a:ea typeface="Calibri"/>
              <a:cs typeface="Calibri"/>
              <a:sym typeface="Calibri"/>
            </a:endParaRPr>
          </a:p>
          <a:p>
            <a:pPr indent="-381000" lvl="0" marL="457200" rtl="0" algn="l">
              <a:spcBef>
                <a:spcPts val="36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Create an inner circle of the research groups and and a corresponding outer circle with the same number of groups.  For instance, three inner groups and a circle of three outer groups around them.</a:t>
            </a:r>
            <a:endParaRPr sz="2400">
              <a:solidFill>
                <a:schemeClr val="dk2"/>
              </a:solidFill>
              <a:latin typeface="Calibri"/>
              <a:ea typeface="Calibri"/>
              <a:cs typeface="Calibri"/>
              <a:sym typeface="Calibri"/>
            </a:endParaRPr>
          </a:p>
          <a:p>
            <a:pPr indent="-381000" lvl="0" marL="457200" rtl="0" algn="l">
              <a:spcBef>
                <a:spcPts val="0"/>
              </a:spcBef>
              <a:spcAft>
                <a:spcPts val="0"/>
              </a:spcAft>
              <a:buClr>
                <a:schemeClr val="dk2"/>
              </a:buClr>
              <a:buSzPts val="2400"/>
              <a:buFont typeface="Calibri"/>
              <a:buChar char="•"/>
            </a:pPr>
            <a:r>
              <a:rPr lang="en-US" sz="2400">
                <a:solidFill>
                  <a:schemeClr val="dk2"/>
                </a:solidFill>
                <a:latin typeface="Calibri"/>
                <a:ea typeface="Calibri"/>
                <a:cs typeface="Calibri"/>
                <a:sym typeface="Calibri"/>
              </a:rPr>
              <a:t>Have the outer and inner groups face each other and give them 10 minutes to present their research to each other.  When ten minutes is up, have the outer group rotate so they face a new inner group.  Repeat the presentation process until all the groups have met up with each other.</a:t>
            </a:r>
            <a:endParaRPr sz="2400">
              <a:solidFill>
                <a:schemeClr val="dk2"/>
              </a:solidFill>
              <a:latin typeface="Calibri"/>
              <a:ea typeface="Calibri"/>
              <a:cs typeface="Calibri"/>
              <a:sym typeface="Calibri"/>
            </a:endParaRPr>
          </a:p>
          <a:p>
            <a:pPr indent="0" lvl="0" marL="0" rtl="0" algn="l">
              <a:spcBef>
                <a:spcPts val="360"/>
              </a:spcBef>
              <a:spcAft>
                <a:spcPts val="0"/>
              </a:spcAft>
              <a:buNone/>
            </a:pPr>
            <a:r>
              <a:t/>
            </a:r>
            <a:endParaRPr sz="2400">
              <a:solidFill>
                <a:srgbClr val="274E13"/>
              </a:solidFill>
            </a:endParaRPr>
          </a:p>
        </p:txBody>
      </p:sp>
      <p:sp>
        <p:nvSpPr>
          <p:cNvPr id="456" name="Google Shape;456;p66"/>
          <p:cNvSpPr txBox="1"/>
          <p:nvPr>
            <p:ph idx="12" type="sldNum"/>
          </p:nvPr>
        </p:nvSpPr>
        <p:spPr>
          <a:xfrm>
            <a:off x="6553200" y="6477000"/>
            <a:ext cx="1905000" cy="4572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67"/>
          <p:cNvSpPr txBox="1"/>
          <p:nvPr>
            <p:ph type="title"/>
          </p:nvPr>
        </p:nvSpPr>
        <p:spPr>
          <a:xfrm>
            <a:off x="1080450" y="1050975"/>
            <a:ext cx="6123600" cy="7242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000"/>
              <a:t>Student Projects Ideas</a:t>
            </a:r>
            <a:endParaRPr sz="4000"/>
          </a:p>
        </p:txBody>
      </p:sp>
      <p:sp>
        <p:nvSpPr>
          <p:cNvPr id="463" name="Google Shape;463;p67"/>
          <p:cNvSpPr txBox="1"/>
          <p:nvPr/>
        </p:nvSpPr>
        <p:spPr>
          <a:xfrm>
            <a:off x="414600" y="1918425"/>
            <a:ext cx="8556300" cy="424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2"/>
                </a:solidFill>
                <a:latin typeface="Calibri"/>
                <a:ea typeface="Calibri"/>
                <a:cs typeface="Calibri"/>
                <a:sym typeface="Calibri"/>
              </a:rPr>
              <a:t>Sample for Policy Presentation:</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u="sng">
                <a:solidFill>
                  <a:schemeClr val="hlink"/>
                </a:solidFill>
                <a:latin typeface="Calibri"/>
                <a:ea typeface="Calibri"/>
                <a:cs typeface="Calibri"/>
                <a:sym typeface="Calibri"/>
                <a:hlinkClick r:id="rId3"/>
              </a:rPr>
              <a:t>https://docs.google.com/presentation/d/1s26QjKzn1qnB8IucDRzsmsAn41JR21ZjsMbzYCQrN-g/edit?usp=sharing</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solidFill>
                <a:schemeClr val="dk2"/>
              </a:solidFill>
              <a:latin typeface="Calibri"/>
              <a:ea typeface="Calibri"/>
              <a:cs typeface="Calibri"/>
              <a:sym typeface="Calibri"/>
            </a:endParaRPr>
          </a:p>
        </p:txBody>
      </p:sp>
      <p:pic>
        <p:nvPicPr>
          <p:cNvPr id="464" name="Google Shape;464;p67"/>
          <p:cNvPicPr preferRelativeResize="0"/>
          <p:nvPr/>
        </p:nvPicPr>
        <p:blipFill>
          <a:blip r:embed="rId4">
            <a:alphaModFix/>
          </a:blip>
          <a:stretch>
            <a:fillRect/>
          </a:stretch>
        </p:blipFill>
        <p:spPr>
          <a:xfrm>
            <a:off x="2721725" y="3867124"/>
            <a:ext cx="3324550" cy="22174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68"/>
          <p:cNvSpPr txBox="1"/>
          <p:nvPr>
            <p:ph type="title"/>
          </p:nvPr>
        </p:nvSpPr>
        <p:spPr>
          <a:xfrm>
            <a:off x="457200" y="1533975"/>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000"/>
              <a:t>Formative Assessment Options</a:t>
            </a:r>
            <a:endParaRPr sz="4000"/>
          </a:p>
        </p:txBody>
      </p:sp>
      <p:sp>
        <p:nvSpPr>
          <p:cNvPr id="471" name="Google Shape;471;p68"/>
          <p:cNvSpPr txBox="1"/>
          <p:nvPr>
            <p:ph idx="1" type="body"/>
          </p:nvPr>
        </p:nvSpPr>
        <p:spPr>
          <a:xfrm>
            <a:off x="457200" y="1992865"/>
            <a:ext cx="8229600" cy="3779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Socrative:  b.socrative.com   Room Name:  Opderbeck</a:t>
            </a:r>
            <a:endParaRPr/>
          </a:p>
          <a:p>
            <a:pPr indent="0" lvl="0" marL="0" rtl="0" algn="l">
              <a:spcBef>
                <a:spcPts val="1800"/>
              </a:spcBef>
              <a:spcAft>
                <a:spcPts val="0"/>
              </a:spcAft>
              <a:buNone/>
            </a:pPr>
            <a:r>
              <a:rPr lang="en-US"/>
              <a:t>Google Forms:  </a:t>
            </a:r>
            <a:r>
              <a:rPr lang="en-US" u="sng">
                <a:solidFill>
                  <a:schemeClr val="hlink"/>
                </a:solidFill>
                <a:hlinkClick r:id="rId3"/>
              </a:rPr>
              <a:t>https://www.google.com/forms/about/</a:t>
            </a:r>
            <a:endParaRPr/>
          </a:p>
          <a:p>
            <a:pPr indent="0" lvl="0" marL="0" rtl="0" algn="l">
              <a:spcBef>
                <a:spcPts val="1800"/>
              </a:spcBef>
              <a:spcAft>
                <a:spcPts val="0"/>
              </a:spcAft>
              <a:buNone/>
            </a:pPr>
            <a:r>
              <a:rPr lang="en-US"/>
              <a:t>Quizlet Live:  </a:t>
            </a:r>
            <a:r>
              <a:rPr lang="en-US" u="sng">
                <a:solidFill>
                  <a:schemeClr val="hlink"/>
                </a:solidFill>
                <a:hlinkClick r:id="rId4"/>
              </a:rPr>
              <a:t>www.quizlet.com</a:t>
            </a:r>
            <a:endParaRPr/>
          </a:p>
          <a:p>
            <a:pPr indent="0" lvl="0" marL="0" rtl="0" algn="l">
              <a:spcBef>
                <a:spcPts val="1800"/>
              </a:spcBef>
              <a:spcAft>
                <a:spcPts val="0"/>
              </a:spcAft>
              <a:buNone/>
            </a:pPr>
            <a:r>
              <a:rPr lang="en-US"/>
              <a:t>Kahoot:  </a:t>
            </a:r>
            <a:r>
              <a:rPr lang="en-US" u="sng">
                <a:solidFill>
                  <a:schemeClr val="hlink"/>
                </a:solidFill>
                <a:hlinkClick r:id="rId5"/>
              </a:rPr>
              <a:t>www.kahoot.com</a:t>
            </a:r>
            <a:endParaRPr/>
          </a:p>
          <a:p>
            <a:pPr indent="0" lvl="0" marL="0" rtl="0" algn="l">
              <a:spcBef>
                <a:spcPts val="1800"/>
              </a:spcBef>
              <a:spcAft>
                <a:spcPts val="0"/>
              </a:spcAft>
              <a:buNone/>
            </a:pPr>
            <a:r>
              <a:rPr lang="en-US"/>
              <a:t>Blooket:  </a:t>
            </a:r>
            <a:r>
              <a:rPr lang="en-US" u="sng">
                <a:solidFill>
                  <a:schemeClr val="hlink"/>
                </a:solidFill>
                <a:hlinkClick r:id="rId6"/>
              </a:rPr>
              <a:t>www.blooket.com</a:t>
            </a:r>
            <a:endParaRPr/>
          </a:p>
          <a:p>
            <a:pPr indent="0" lvl="0" marL="0" rtl="0" algn="l">
              <a:spcBef>
                <a:spcPts val="1800"/>
              </a:spcBef>
              <a:spcAft>
                <a:spcPts val="180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69"/>
          <p:cNvSpPr txBox="1"/>
          <p:nvPr>
            <p:ph type="title"/>
          </p:nvPr>
        </p:nvSpPr>
        <p:spPr>
          <a:xfrm>
            <a:off x="457200" y="722125"/>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3636"/>
              </a:lnSpc>
              <a:spcBef>
                <a:spcPts val="0"/>
              </a:spcBef>
              <a:spcAft>
                <a:spcPts val="0"/>
              </a:spcAft>
              <a:buNone/>
            </a:pPr>
            <a:r>
              <a:rPr lang="en-US" sz="5500"/>
              <a:t>References/ Resources</a:t>
            </a:r>
            <a:endParaRPr b="1" sz="5500"/>
          </a:p>
        </p:txBody>
      </p:sp>
      <p:sp>
        <p:nvSpPr>
          <p:cNvPr id="478" name="Google Shape;478;p69"/>
          <p:cNvSpPr txBox="1"/>
          <p:nvPr>
            <p:ph idx="1" type="body"/>
          </p:nvPr>
        </p:nvSpPr>
        <p:spPr>
          <a:xfrm>
            <a:off x="457200" y="1865127"/>
            <a:ext cx="8229600" cy="4374600"/>
          </a:xfrm>
          <a:prstGeom prst="rect">
            <a:avLst/>
          </a:prstGeom>
          <a:noFill/>
          <a:ln>
            <a:noFill/>
          </a:ln>
        </p:spPr>
        <p:txBody>
          <a:bodyPr anchorCtr="0" anchor="t" bIns="45700" lIns="91425" spcFirstLastPara="1" rIns="91425" wrap="square" tIns="45700">
            <a:noAutofit/>
          </a:bodyPr>
          <a:lstStyle/>
          <a:p>
            <a:pPr indent="0" lvl="0" marL="457200" rtl="0" algn="l">
              <a:spcBef>
                <a:spcPts val="0"/>
              </a:spcBef>
              <a:spcAft>
                <a:spcPts val="0"/>
              </a:spcAft>
              <a:buNone/>
            </a:pPr>
            <a:r>
              <a:t/>
            </a:r>
            <a:endParaRPr/>
          </a:p>
          <a:p>
            <a:pPr indent="0" lvl="0" marL="457200" rtl="0" algn="l">
              <a:spcBef>
                <a:spcPts val="0"/>
              </a:spcBef>
              <a:spcAft>
                <a:spcPts val="0"/>
              </a:spcAft>
              <a:buNone/>
            </a:pPr>
            <a:r>
              <a:rPr lang="en-US" u="sng">
                <a:solidFill>
                  <a:schemeClr val="hlink"/>
                </a:solidFill>
                <a:hlinkClick r:id="rId3"/>
              </a:rPr>
              <a:t>https://european-union.europa.eu/index_en</a:t>
            </a:r>
            <a:endParaRPr/>
          </a:p>
          <a:p>
            <a:pPr indent="0" lvl="0" marL="457200" rtl="0" algn="l">
              <a:spcBef>
                <a:spcPts val="0"/>
              </a:spcBef>
              <a:spcAft>
                <a:spcPts val="0"/>
              </a:spcAft>
              <a:buNone/>
            </a:pPr>
            <a:r>
              <a:t/>
            </a:r>
            <a:endParaRPr/>
          </a:p>
          <a:p>
            <a:pPr indent="0" lvl="0" marL="457200" rtl="0" algn="l">
              <a:spcBef>
                <a:spcPts val="0"/>
              </a:spcBef>
              <a:spcAft>
                <a:spcPts val="0"/>
              </a:spcAft>
              <a:buNone/>
            </a:pPr>
            <a:r>
              <a:rPr lang="en-US" u="sng">
                <a:solidFill>
                  <a:schemeClr val="hlink"/>
                </a:solidFill>
                <a:hlinkClick r:id="rId4"/>
              </a:rPr>
              <a:t>https://www.britannica.com/topic/European-Union/Creation-of-the-European-Economic-Community</a:t>
            </a:r>
            <a:endParaRPr/>
          </a:p>
          <a:p>
            <a:pPr indent="0" lvl="0" marL="0" rtl="0" algn="l">
              <a:spcBef>
                <a:spcPts val="0"/>
              </a:spcBef>
              <a:spcAft>
                <a:spcPts val="0"/>
              </a:spcAft>
              <a:buNone/>
            </a:pPr>
            <a:r>
              <a:t/>
            </a:r>
            <a:endParaRPr/>
          </a:p>
          <a:p>
            <a:pPr indent="0" lvl="0" marL="457200" rtl="0" algn="l">
              <a:spcBef>
                <a:spcPts val="0"/>
              </a:spcBef>
              <a:spcAft>
                <a:spcPts val="0"/>
              </a:spcAft>
              <a:buNone/>
            </a:pPr>
            <a:r>
              <a:rPr lang="en-US" u="sng">
                <a:solidFill>
                  <a:schemeClr val="hlink"/>
                </a:solidFill>
                <a:hlinkClick r:id="rId5"/>
              </a:rPr>
              <a:t>https://www.npr.org/templates/story/story.php?storyId=128389419</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a:p>
            <a:pPr indent="0" lvl="0" marL="457200" rtl="0" algn="l">
              <a:spcBef>
                <a:spcPts val="0"/>
              </a:spcBef>
              <a:spcAft>
                <a:spcPts val="0"/>
              </a:spcAft>
              <a:buNone/>
            </a:pPr>
            <a:r>
              <a:t/>
            </a:r>
            <a:endParaRPr/>
          </a:p>
          <a:p>
            <a:pPr indent="0" lvl="0" marL="342900" rtl="0" algn="l">
              <a:spcBef>
                <a:spcPts val="0"/>
              </a:spcBef>
              <a:spcAft>
                <a:spcPts val="0"/>
              </a:spcAft>
              <a:buNone/>
            </a:pPr>
            <a:r>
              <a:t/>
            </a:r>
            <a:endParaRPr/>
          </a:p>
          <a:p>
            <a:pPr indent="0" lvl="0" marL="342900" rtl="0" algn="l">
              <a:spcBef>
                <a:spcPts val="0"/>
              </a:spcBef>
              <a:spcAft>
                <a:spcPts val="0"/>
              </a:spcAft>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70"/>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3636"/>
              </a:lnSpc>
              <a:spcBef>
                <a:spcPts val="0"/>
              </a:spcBef>
              <a:spcAft>
                <a:spcPts val="0"/>
              </a:spcAft>
              <a:buNone/>
            </a:pPr>
            <a:r>
              <a:rPr lang="en-US" sz="5500">
                <a:latin typeface="Calibri"/>
                <a:ea typeface="Calibri"/>
                <a:cs typeface="Calibri"/>
                <a:sym typeface="Calibri"/>
              </a:rPr>
              <a:t>CEE Affiliates</a:t>
            </a:r>
            <a:endParaRPr b="1" sz="5500"/>
          </a:p>
        </p:txBody>
      </p:sp>
      <p:sp>
        <p:nvSpPr>
          <p:cNvPr id="485" name="Google Shape;485;p70"/>
          <p:cNvSpPr txBox="1"/>
          <p:nvPr/>
        </p:nvSpPr>
        <p:spPr>
          <a:xfrm>
            <a:off x="1501666" y="5134678"/>
            <a:ext cx="6140667"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u="sng">
                <a:solidFill>
                  <a:schemeClr val="hlink"/>
                </a:solidFill>
                <a:latin typeface="Arial"/>
                <a:ea typeface="Arial"/>
                <a:cs typeface="Arial"/>
                <a:sym typeface="Arial"/>
                <a:hlinkClick r:id="rId3"/>
              </a:rPr>
              <a:t>https://www.councilforeconed.org/resources/local-affiliates/</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A picture containing bird&#10;&#10;Description generated with very high confidence" id="486" name="Google Shape;486;p70"/>
          <p:cNvPicPr preferRelativeResize="0"/>
          <p:nvPr/>
        </p:nvPicPr>
        <p:blipFill rotWithShape="1">
          <a:blip r:embed="rId4">
            <a:alphaModFix/>
          </a:blip>
          <a:srcRect b="0" l="0" r="0" t="0"/>
          <a:stretch/>
        </p:blipFill>
        <p:spPr>
          <a:xfrm>
            <a:off x="1524001" y="2335947"/>
            <a:ext cx="6095999" cy="240381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71"/>
          <p:cNvSpPr txBox="1"/>
          <p:nvPr>
            <p:ph type="ctrTitle"/>
          </p:nvPr>
        </p:nvSpPr>
        <p:spPr>
          <a:xfrm>
            <a:off x="756139" y="1145686"/>
            <a:ext cx="7772400" cy="1470025"/>
          </a:xfrm>
          <a:prstGeom prst="rect">
            <a:avLst/>
          </a:prstGeom>
          <a:noFill/>
          <a:ln>
            <a:noFill/>
          </a:ln>
        </p:spPr>
        <p:txBody>
          <a:bodyPr anchorCtr="0" anchor="ctr" bIns="45700" lIns="91425" spcFirstLastPara="1" rIns="91425" wrap="square" tIns="45700">
            <a:noAutofit/>
          </a:bodyPr>
          <a:lstStyle/>
          <a:p>
            <a:pPr indent="0" lvl="0" marL="0" rtl="0" algn="ctr">
              <a:lnSpc>
                <a:spcPct val="105555"/>
              </a:lnSpc>
              <a:spcBef>
                <a:spcPts val="0"/>
              </a:spcBef>
              <a:spcAft>
                <a:spcPts val="0"/>
              </a:spcAft>
              <a:buNone/>
            </a:pPr>
            <a:r>
              <a:rPr lang="en-US" sz="5400">
                <a:latin typeface="Calibri"/>
                <a:ea typeface="Calibri"/>
                <a:cs typeface="Calibri"/>
                <a:sym typeface="Calibri"/>
              </a:rPr>
              <a:t>Thank You to Our Sponsors!</a:t>
            </a:r>
            <a:endParaRPr sz="5400"/>
          </a:p>
        </p:txBody>
      </p:sp>
      <p:sp>
        <p:nvSpPr>
          <p:cNvPr id="492" name="Google Shape;492;p7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2800"/>
              <a:buNone/>
            </a:pPr>
            <a:r>
              <a:t/>
            </a:r>
            <a:endParaRPr/>
          </a:p>
        </p:txBody>
      </p:sp>
      <p:pic>
        <p:nvPicPr>
          <p:cNvPr id="493" name="Google Shape;493;p71"/>
          <p:cNvPicPr preferRelativeResize="0"/>
          <p:nvPr/>
        </p:nvPicPr>
        <p:blipFill rotWithShape="1">
          <a:blip r:embed="rId3">
            <a:alphaModFix/>
          </a:blip>
          <a:srcRect b="0" l="0" r="0" t="0"/>
          <a:stretch/>
        </p:blipFill>
        <p:spPr>
          <a:xfrm>
            <a:off x="5918479" y="2622632"/>
            <a:ext cx="2378110" cy="2378110"/>
          </a:xfrm>
          <a:prstGeom prst="rect">
            <a:avLst/>
          </a:prstGeom>
          <a:noFill/>
          <a:ln>
            <a:noFill/>
          </a:ln>
        </p:spPr>
      </p:pic>
      <p:pic>
        <p:nvPicPr>
          <p:cNvPr id="494" name="Google Shape;494;p71"/>
          <p:cNvPicPr preferRelativeResize="0"/>
          <p:nvPr/>
        </p:nvPicPr>
        <p:blipFill rotWithShape="1">
          <a:blip r:embed="rId4">
            <a:alphaModFix/>
          </a:blip>
          <a:srcRect b="0" l="0" r="0" t="0"/>
          <a:stretch/>
        </p:blipFill>
        <p:spPr>
          <a:xfrm>
            <a:off x="291116" y="2690224"/>
            <a:ext cx="4725799" cy="1302970"/>
          </a:xfrm>
          <a:prstGeom prst="rect">
            <a:avLst/>
          </a:prstGeom>
          <a:noFill/>
          <a:ln>
            <a:noFill/>
          </a:ln>
        </p:spPr>
      </p:pic>
      <p:pic>
        <p:nvPicPr>
          <p:cNvPr id="495" name="Google Shape;495;p71"/>
          <p:cNvPicPr preferRelativeResize="0"/>
          <p:nvPr/>
        </p:nvPicPr>
        <p:blipFill rotWithShape="1">
          <a:blip r:embed="rId5">
            <a:alphaModFix/>
          </a:blip>
          <a:srcRect b="0" l="0" r="0" t="0"/>
          <a:stretch/>
        </p:blipFill>
        <p:spPr>
          <a:xfrm>
            <a:off x="1211831" y="5899538"/>
            <a:ext cx="6217920" cy="594360"/>
          </a:xfrm>
          <a:prstGeom prst="rect">
            <a:avLst/>
          </a:prstGeom>
          <a:noFill/>
          <a:ln>
            <a:noFill/>
          </a:ln>
        </p:spPr>
      </p:pic>
      <p:sp>
        <p:nvSpPr>
          <p:cNvPr id="496" name="Google Shape;496;p71"/>
          <p:cNvSpPr/>
          <p:nvPr/>
        </p:nvSpPr>
        <p:spPr>
          <a:xfrm>
            <a:off x="4450813" y="3244334"/>
            <a:ext cx="24237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pic>
        <p:nvPicPr>
          <p:cNvPr id="497" name="Google Shape;497;p71"/>
          <p:cNvPicPr preferRelativeResize="0"/>
          <p:nvPr/>
        </p:nvPicPr>
        <p:blipFill rotWithShape="1">
          <a:blip r:embed="rId6">
            <a:alphaModFix/>
          </a:blip>
          <a:srcRect b="0" l="0" r="0" t="0"/>
          <a:stretch/>
        </p:blipFill>
        <p:spPr>
          <a:xfrm>
            <a:off x="2654015" y="3811687"/>
            <a:ext cx="1905000" cy="1874520"/>
          </a:xfrm>
          <a:prstGeom prst="rect">
            <a:avLst/>
          </a:prstGeom>
          <a:noFill/>
          <a:ln>
            <a:noFill/>
          </a:ln>
        </p:spPr>
      </p:pic>
      <p:pic>
        <p:nvPicPr>
          <p:cNvPr descr="A picture containing drawing&#10;&#10;Description automatically generated" id="498" name="Google Shape;498;p71"/>
          <p:cNvPicPr preferRelativeResize="0"/>
          <p:nvPr/>
        </p:nvPicPr>
        <p:blipFill rotWithShape="1">
          <a:blip r:embed="rId7">
            <a:alphaModFix/>
          </a:blip>
          <a:srcRect b="0" l="0" r="0" t="0"/>
          <a:stretch/>
        </p:blipFill>
        <p:spPr>
          <a:xfrm>
            <a:off x="7737274" y="5243613"/>
            <a:ext cx="1188720" cy="119634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72"/>
          <p:cNvSpPr txBox="1"/>
          <p:nvPr/>
        </p:nvSpPr>
        <p:spPr>
          <a:xfrm>
            <a:off x="628650" y="365125"/>
            <a:ext cx="78867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t/>
            </a:r>
            <a:endParaRPr sz="4400">
              <a:solidFill>
                <a:schemeClr val="dk1"/>
              </a:solidFill>
              <a:latin typeface="Calibri"/>
              <a:ea typeface="Calibri"/>
              <a:cs typeface="Calibri"/>
              <a:sym typeface="Calibri"/>
            </a:endParaRPr>
          </a:p>
        </p:txBody>
      </p:sp>
      <p:sp>
        <p:nvSpPr>
          <p:cNvPr id="504" name="Google Shape;504;p72"/>
          <p:cNvSpPr txBox="1"/>
          <p:nvPr/>
        </p:nvSpPr>
        <p:spPr>
          <a:xfrm>
            <a:off x="-1336" y="3914173"/>
            <a:ext cx="9148267" cy="280076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sz="1600">
              <a:solidFill>
                <a:srgbClr val="0070C0"/>
              </a:solidFill>
              <a:latin typeface="Tahoma"/>
              <a:ea typeface="Tahoma"/>
              <a:cs typeface="Tahoma"/>
              <a:sym typeface="Tahoma"/>
            </a:endParaRPr>
          </a:p>
          <a:p>
            <a:pPr indent="0" lvl="0" marL="0" marR="0" rtl="0" algn="ctr">
              <a:spcBef>
                <a:spcPts val="0"/>
              </a:spcBef>
              <a:spcAft>
                <a:spcPts val="0"/>
              </a:spcAft>
              <a:buNone/>
            </a:pPr>
            <a:r>
              <a:t/>
            </a:r>
            <a:endParaRPr b="1" sz="1600">
              <a:solidFill>
                <a:srgbClr val="343435"/>
              </a:solidFill>
              <a:latin typeface="Tahoma"/>
              <a:ea typeface="Tahoma"/>
              <a:cs typeface="Tahoma"/>
              <a:sym typeface="Tahoma"/>
            </a:endParaRPr>
          </a:p>
          <a:p>
            <a:pPr indent="0" lvl="0" marL="0" marR="0" rtl="0" algn="ctr">
              <a:spcBef>
                <a:spcPts val="0"/>
              </a:spcBef>
              <a:spcAft>
                <a:spcPts val="0"/>
              </a:spcAft>
              <a:buNone/>
            </a:pPr>
            <a:r>
              <a:rPr lang="en-US" sz="1600">
                <a:solidFill>
                  <a:srgbClr val="343435"/>
                </a:solidFill>
                <a:latin typeface="Tahoma"/>
                <a:ea typeface="Tahoma"/>
                <a:cs typeface="Tahoma"/>
                <a:sym typeface="Tahoma"/>
              </a:rPr>
              <a:t>The Conference is your pathway to learn about the opportunities to incorporate personal finance and economics into your K-12 classroom and to exchange ideas with hundreds of peers. </a:t>
            </a:r>
            <a:endParaRPr/>
          </a:p>
          <a:p>
            <a:pPr indent="0" lvl="0" marL="0" marR="0" rtl="0" algn="ctr">
              <a:spcBef>
                <a:spcPts val="0"/>
              </a:spcBef>
              <a:spcAft>
                <a:spcPts val="0"/>
              </a:spcAft>
              <a:buNone/>
            </a:pPr>
            <a:r>
              <a:t/>
            </a:r>
            <a:endParaRPr sz="1600">
              <a:solidFill>
                <a:srgbClr val="343435"/>
              </a:solidFill>
              <a:latin typeface="Tahoma"/>
              <a:ea typeface="Tahoma"/>
              <a:cs typeface="Tahoma"/>
              <a:sym typeface="Tahoma"/>
            </a:endParaRPr>
          </a:p>
          <a:p>
            <a:pPr indent="0" lvl="0" marL="0" marR="0" rtl="0" algn="ctr">
              <a:spcBef>
                <a:spcPts val="0"/>
              </a:spcBef>
              <a:spcAft>
                <a:spcPts val="0"/>
              </a:spcAft>
              <a:buNone/>
            </a:pPr>
            <a:r>
              <a:rPr b="1" lang="en-US" sz="1600">
                <a:solidFill>
                  <a:srgbClr val="343435"/>
                </a:solidFill>
                <a:latin typeface="Tahoma"/>
                <a:ea typeface="Tahoma"/>
                <a:cs typeface="Tahoma"/>
                <a:sym typeface="Tahoma"/>
              </a:rPr>
              <a:t>Register by August 15, 2020 to receive the early bird special discount:  </a:t>
            </a:r>
            <a:br>
              <a:rPr b="1" lang="en-US" sz="1600">
                <a:solidFill>
                  <a:schemeClr val="dk1"/>
                </a:solidFill>
                <a:latin typeface="Tahoma"/>
                <a:ea typeface="Tahoma"/>
                <a:cs typeface="Tahoma"/>
                <a:sym typeface="Tahoma"/>
              </a:rPr>
            </a:br>
            <a:r>
              <a:rPr b="1" lang="en-US" sz="1600">
                <a:solidFill>
                  <a:srgbClr val="C00000"/>
                </a:solidFill>
                <a:latin typeface="Tahoma"/>
                <a:ea typeface="Tahoma"/>
                <a:cs typeface="Tahoma"/>
                <a:sym typeface="Tahoma"/>
              </a:rPr>
              <a:t>$79 Early Bird </a:t>
            </a:r>
            <a:r>
              <a:rPr b="1" lang="en-US" sz="1600">
                <a:solidFill>
                  <a:schemeClr val="dk1"/>
                </a:solidFill>
                <a:latin typeface="Tahoma"/>
                <a:ea typeface="Tahoma"/>
                <a:cs typeface="Tahoma"/>
                <a:sym typeface="Tahoma"/>
              </a:rPr>
              <a:t>($99 thereafter) </a:t>
            </a:r>
            <a:endParaRPr sz="1600">
              <a:solidFill>
                <a:schemeClr val="dk1"/>
              </a:solidFill>
              <a:latin typeface="Calibri"/>
              <a:ea typeface="Calibri"/>
              <a:cs typeface="Calibri"/>
              <a:sym typeface="Calibri"/>
            </a:endParaRPr>
          </a:p>
          <a:p>
            <a:pPr indent="-184150" lvl="0" marL="285750" marR="0" rtl="0" algn="ctr">
              <a:spcBef>
                <a:spcPts val="0"/>
              </a:spcBef>
              <a:spcAft>
                <a:spcPts val="0"/>
              </a:spcAft>
              <a:buClr>
                <a:schemeClr val="dk1"/>
              </a:buClr>
              <a:buSzPts val="1600"/>
              <a:buFont typeface="Arial"/>
              <a:buNone/>
            </a:pPr>
            <a:r>
              <a:t/>
            </a:r>
            <a:endParaRPr b="1" sz="1600">
              <a:solidFill>
                <a:schemeClr val="dk1"/>
              </a:solidFill>
              <a:latin typeface="Tahoma"/>
              <a:ea typeface="Tahoma"/>
              <a:cs typeface="Tahoma"/>
              <a:sym typeface="Tahoma"/>
            </a:endParaRPr>
          </a:p>
          <a:p>
            <a:pPr indent="0" lvl="0" marL="0" marR="0" rtl="0" algn="ctr">
              <a:spcBef>
                <a:spcPts val="0"/>
              </a:spcBef>
              <a:spcAft>
                <a:spcPts val="0"/>
              </a:spcAft>
              <a:buNone/>
            </a:pPr>
            <a:r>
              <a:rPr b="1" lang="en-US" sz="1600" u="sng">
                <a:solidFill>
                  <a:schemeClr val="hlink"/>
                </a:solidFill>
                <a:highlight>
                  <a:srgbClr val="FFFF00"/>
                </a:highlight>
                <a:latin typeface="Tahoma"/>
                <a:ea typeface="Tahoma"/>
                <a:cs typeface="Tahoma"/>
                <a:sym typeface="Tahoma"/>
                <a:hlinkClick r:id="rId3"/>
              </a:rPr>
              <a:t>Register Today &gt;&gt;&gt;</a:t>
            </a:r>
            <a:endParaRPr b="1" sz="1600">
              <a:solidFill>
                <a:schemeClr val="dk1"/>
              </a:solidFill>
              <a:latin typeface="Tahoma"/>
              <a:ea typeface="Tahoma"/>
              <a:cs typeface="Tahoma"/>
              <a:sym typeface="Tahoma"/>
            </a:endParaRPr>
          </a:p>
          <a:p>
            <a:pPr indent="0" lvl="0" marL="0" marR="0" rtl="0" algn="ctr">
              <a:spcBef>
                <a:spcPts val="0"/>
              </a:spcBef>
              <a:spcAft>
                <a:spcPts val="0"/>
              </a:spcAft>
              <a:buNone/>
            </a:pPr>
            <a:r>
              <a:rPr lang="en-US" sz="1600" u="sng">
                <a:solidFill>
                  <a:schemeClr val="hlink"/>
                </a:solidFill>
                <a:latin typeface="Tahoma"/>
                <a:ea typeface="Tahoma"/>
                <a:cs typeface="Tahoma"/>
                <a:sym typeface="Tahoma"/>
                <a:hlinkClick r:id="rId4"/>
              </a:rPr>
              <a:t>https://www.councilforeconed.org/events/conference</a:t>
            </a:r>
            <a:r>
              <a:rPr lang="en-US" sz="1600">
                <a:solidFill>
                  <a:schemeClr val="dk1"/>
                </a:solidFill>
                <a:latin typeface="Tahoma"/>
                <a:ea typeface="Tahoma"/>
                <a:cs typeface="Tahoma"/>
                <a:sym typeface="Tahoma"/>
              </a:rPr>
              <a:t> </a:t>
            </a:r>
            <a:br>
              <a:rPr b="1" lang="en-US" sz="1600">
                <a:solidFill>
                  <a:schemeClr val="dk1"/>
                </a:solidFill>
                <a:latin typeface="Tahoma"/>
                <a:ea typeface="Tahoma"/>
                <a:cs typeface="Tahoma"/>
                <a:sym typeface="Tahoma"/>
              </a:rPr>
            </a:br>
            <a:endParaRPr b="1" sz="1600">
              <a:solidFill>
                <a:srgbClr val="0693E3"/>
              </a:solidFill>
              <a:latin typeface="Tahoma"/>
              <a:ea typeface="Tahoma"/>
              <a:cs typeface="Tahoma"/>
              <a:sym typeface="Tahoma"/>
            </a:endParaRPr>
          </a:p>
        </p:txBody>
      </p:sp>
      <p:pic>
        <p:nvPicPr>
          <p:cNvPr descr="A picture containing person, photo, blue, racket&#10;&#10;Description automatically generated" id="505" name="Google Shape;505;p72"/>
          <p:cNvPicPr preferRelativeResize="0"/>
          <p:nvPr/>
        </p:nvPicPr>
        <p:blipFill rotWithShape="1">
          <a:blip r:embed="rId5">
            <a:alphaModFix/>
          </a:blip>
          <a:srcRect b="0" l="0" r="0" t="0"/>
          <a:stretch/>
        </p:blipFill>
        <p:spPr>
          <a:xfrm>
            <a:off x="1561911" y="1128389"/>
            <a:ext cx="6020178" cy="319976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9"/>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3636"/>
              </a:lnSpc>
              <a:spcBef>
                <a:spcPts val="0"/>
              </a:spcBef>
              <a:spcAft>
                <a:spcPts val="0"/>
              </a:spcAft>
              <a:buNone/>
            </a:pPr>
            <a:r>
              <a:rPr lang="en-US" sz="5500"/>
              <a:t>National Standards</a:t>
            </a:r>
            <a:endParaRPr b="1" sz="5500"/>
          </a:p>
        </p:txBody>
      </p:sp>
      <p:sp>
        <p:nvSpPr>
          <p:cNvPr id="95" name="Google Shape;95;p19"/>
          <p:cNvSpPr txBox="1"/>
          <p:nvPr>
            <p:ph idx="4294967295" type="body"/>
          </p:nvPr>
        </p:nvSpPr>
        <p:spPr>
          <a:xfrm>
            <a:off x="457200" y="2212841"/>
            <a:ext cx="8229600" cy="417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2500"/>
              <a:t>Council for Econ Ed Standard 20:  Fiscal and Monetary Policy</a:t>
            </a:r>
            <a:endParaRPr b="1" sz="2500"/>
          </a:p>
          <a:p>
            <a:pPr indent="0" lvl="0" marL="0" rtl="0" algn="l">
              <a:spcBef>
                <a:spcPts val="0"/>
              </a:spcBef>
              <a:spcAft>
                <a:spcPts val="0"/>
              </a:spcAft>
              <a:buNone/>
            </a:pPr>
            <a:r>
              <a:rPr lang="en-US" sz="2500"/>
              <a:t>Federal government budgetary policy and the Federal Reserve System’s monetary policy influence the overall levels of employment, output, and prices.</a:t>
            </a:r>
            <a:endParaRPr b="1" sz="2500"/>
          </a:p>
          <a:p>
            <a:pPr indent="0" lvl="0" marL="0" rtl="0" algn="l">
              <a:spcBef>
                <a:spcPts val="0"/>
              </a:spcBef>
              <a:spcAft>
                <a:spcPts val="0"/>
              </a:spcAft>
              <a:buNone/>
            </a:pPr>
            <a:r>
              <a:rPr lang="en-US" sz="2500"/>
              <a:t>.</a:t>
            </a:r>
            <a:r>
              <a:rPr lang="en-US" sz="2500" u="sng">
                <a:solidFill>
                  <a:schemeClr val="hlink"/>
                </a:solidFill>
                <a:latin typeface="Calibri"/>
                <a:ea typeface="Calibri"/>
                <a:cs typeface="Calibri"/>
                <a:sym typeface="Calibri"/>
                <a:hlinkClick r:id="rId3"/>
              </a:rPr>
              <a:t>https://www.councilforeconed.org/wp-content/uploads/2012/03/voluntary-national-content-standards-2010.pdf</a:t>
            </a:r>
            <a:endParaRPr sz="2500"/>
          </a:p>
          <a:p>
            <a:pPr indent="0" lvl="0" marL="0" rtl="0" algn="l">
              <a:spcBef>
                <a:spcPts val="1800"/>
              </a:spcBef>
              <a:spcAft>
                <a:spcPts val="0"/>
              </a:spcAft>
              <a:buClr>
                <a:schemeClr val="dk1"/>
              </a:buClr>
              <a:buSzPts val="2750"/>
              <a:buNone/>
            </a:pPr>
            <a:r>
              <a:t/>
            </a:r>
            <a:endParaRPr sz="275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5">
                                            <p:txEl>
                                              <p:pRg end="0" st="0"/>
                                            </p:txEl>
                                          </p:spTgt>
                                        </p:tgtEl>
                                        <p:attrNameLst>
                                          <p:attrName>style.visibility</p:attrName>
                                        </p:attrNameLst>
                                      </p:cBhvr>
                                      <p:to>
                                        <p:strVal val="visible"/>
                                      </p:to>
                                    </p:set>
                                    <p:anim calcmode="lin" valueType="num">
                                      <p:cBhvr additive="base">
                                        <p:cTn dur="500"/>
                                        <p:tgtEl>
                                          <p:spTgt spid="95">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5">
                                            <p:txEl>
                                              <p:pRg end="1" st="1"/>
                                            </p:txEl>
                                          </p:spTgt>
                                        </p:tgtEl>
                                        <p:attrNameLst>
                                          <p:attrName>style.visibility</p:attrName>
                                        </p:attrNameLst>
                                      </p:cBhvr>
                                      <p:to>
                                        <p:strVal val="visible"/>
                                      </p:to>
                                    </p:set>
                                    <p:anim calcmode="lin" valueType="num">
                                      <p:cBhvr additive="base">
                                        <p:cTn dur="500"/>
                                        <p:tgtEl>
                                          <p:spTgt spid="95">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5">
                                            <p:txEl>
                                              <p:pRg end="2" st="2"/>
                                            </p:txEl>
                                          </p:spTgt>
                                        </p:tgtEl>
                                        <p:attrNameLst>
                                          <p:attrName>style.visibility</p:attrName>
                                        </p:attrNameLst>
                                      </p:cBhvr>
                                      <p:to>
                                        <p:strVal val="visible"/>
                                      </p:to>
                                    </p:set>
                                    <p:anim calcmode="lin" valueType="num">
                                      <p:cBhvr additive="base">
                                        <p:cTn dur="500"/>
                                        <p:tgtEl>
                                          <p:spTgt spid="95">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5">
                                            <p:txEl>
                                              <p:pRg end="3" st="3"/>
                                            </p:txEl>
                                          </p:spTgt>
                                        </p:tgtEl>
                                        <p:attrNameLst>
                                          <p:attrName>style.visibility</p:attrName>
                                        </p:attrNameLst>
                                      </p:cBhvr>
                                      <p:to>
                                        <p:strVal val="visible"/>
                                      </p:to>
                                    </p:set>
                                    <p:anim calcmode="lin" valueType="num">
                                      <p:cBhvr additive="base">
                                        <p:cTn dur="500"/>
                                        <p:tgtEl>
                                          <p:spTgt spid="95">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0"/>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3636"/>
              </a:lnSpc>
              <a:spcBef>
                <a:spcPts val="0"/>
              </a:spcBef>
              <a:spcAft>
                <a:spcPts val="0"/>
              </a:spcAft>
              <a:buNone/>
            </a:pPr>
            <a:r>
              <a:rPr lang="en-US" sz="5500"/>
              <a:t>National Standards</a:t>
            </a:r>
            <a:endParaRPr b="1" sz="5500"/>
          </a:p>
        </p:txBody>
      </p:sp>
      <p:sp>
        <p:nvSpPr>
          <p:cNvPr id="102" name="Google Shape;102;p20"/>
          <p:cNvSpPr txBox="1"/>
          <p:nvPr>
            <p:ph idx="4294967295" type="body"/>
          </p:nvPr>
        </p:nvSpPr>
        <p:spPr>
          <a:xfrm>
            <a:off x="457200" y="2212841"/>
            <a:ext cx="8229600" cy="417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2500"/>
              <a:t>Council for Econ Ed Standard 5: Trade</a:t>
            </a:r>
            <a:endParaRPr b="1" sz="2500"/>
          </a:p>
          <a:p>
            <a:pPr indent="0" lvl="0" marL="0" rtl="0" algn="l">
              <a:spcBef>
                <a:spcPts val="0"/>
              </a:spcBef>
              <a:spcAft>
                <a:spcPts val="0"/>
              </a:spcAft>
              <a:buNone/>
            </a:pPr>
            <a:r>
              <a:rPr lang="en-US" sz="2500"/>
              <a:t>Voluntary exchange occurs only when all participating parties expect to gain. This is true for trade among individuals or organizations within a nation, and among individuals or organizations in different nations.</a:t>
            </a:r>
            <a:endParaRPr sz="2500"/>
          </a:p>
          <a:p>
            <a:pPr indent="0" lvl="0" marL="0" rtl="0" algn="l">
              <a:spcBef>
                <a:spcPts val="0"/>
              </a:spcBef>
              <a:spcAft>
                <a:spcPts val="0"/>
              </a:spcAft>
              <a:buNone/>
            </a:pPr>
            <a:r>
              <a:t/>
            </a:r>
            <a:endParaRPr sz="2500"/>
          </a:p>
          <a:p>
            <a:pPr indent="0" lvl="0" marL="0" rtl="0" algn="l">
              <a:spcBef>
                <a:spcPts val="0"/>
              </a:spcBef>
              <a:spcAft>
                <a:spcPts val="0"/>
              </a:spcAft>
              <a:buNone/>
            </a:pPr>
            <a:r>
              <a:rPr lang="en-US" sz="2500" u="sng">
                <a:solidFill>
                  <a:schemeClr val="hlink"/>
                </a:solidFill>
                <a:latin typeface="Calibri"/>
                <a:ea typeface="Calibri"/>
                <a:cs typeface="Calibri"/>
                <a:sym typeface="Calibri"/>
                <a:hlinkClick r:id="rId3"/>
              </a:rPr>
              <a:t>https://www.councilforeconed.org/wp-content/uploads/2012/03/voluntary-national-content-standards-2010.pdf</a:t>
            </a:r>
            <a:endParaRPr sz="2500"/>
          </a:p>
          <a:p>
            <a:pPr indent="0" lvl="0" marL="0" rtl="0" algn="l">
              <a:spcBef>
                <a:spcPts val="1800"/>
              </a:spcBef>
              <a:spcAft>
                <a:spcPts val="0"/>
              </a:spcAft>
              <a:buClr>
                <a:schemeClr val="dk1"/>
              </a:buClr>
              <a:buSzPts val="2750"/>
              <a:buNone/>
            </a:pPr>
            <a:r>
              <a:t/>
            </a:r>
            <a:endParaRPr sz="275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2">
                                            <p:txEl>
                                              <p:pRg end="0" st="0"/>
                                            </p:txEl>
                                          </p:spTgt>
                                        </p:tgtEl>
                                        <p:attrNameLst>
                                          <p:attrName>style.visibility</p:attrName>
                                        </p:attrNameLst>
                                      </p:cBhvr>
                                      <p:to>
                                        <p:strVal val="visible"/>
                                      </p:to>
                                    </p:set>
                                    <p:anim calcmode="lin" valueType="num">
                                      <p:cBhvr additive="base">
                                        <p:cTn dur="500"/>
                                        <p:tgtEl>
                                          <p:spTgt spid="102">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2">
                                            <p:txEl>
                                              <p:pRg end="1" st="1"/>
                                            </p:txEl>
                                          </p:spTgt>
                                        </p:tgtEl>
                                        <p:attrNameLst>
                                          <p:attrName>style.visibility</p:attrName>
                                        </p:attrNameLst>
                                      </p:cBhvr>
                                      <p:to>
                                        <p:strVal val="visible"/>
                                      </p:to>
                                    </p:set>
                                    <p:anim calcmode="lin" valueType="num">
                                      <p:cBhvr additive="base">
                                        <p:cTn dur="500"/>
                                        <p:tgtEl>
                                          <p:spTgt spid="102">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2">
                                            <p:txEl>
                                              <p:pRg end="2" st="2"/>
                                            </p:txEl>
                                          </p:spTgt>
                                        </p:tgtEl>
                                        <p:attrNameLst>
                                          <p:attrName>style.visibility</p:attrName>
                                        </p:attrNameLst>
                                      </p:cBhvr>
                                      <p:to>
                                        <p:strVal val="visible"/>
                                      </p:to>
                                    </p:set>
                                    <p:anim calcmode="lin" valueType="num">
                                      <p:cBhvr additive="base">
                                        <p:cTn dur="500"/>
                                        <p:tgtEl>
                                          <p:spTgt spid="102">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2">
                                            <p:txEl>
                                              <p:pRg end="3" st="3"/>
                                            </p:txEl>
                                          </p:spTgt>
                                        </p:tgtEl>
                                        <p:attrNameLst>
                                          <p:attrName>style.visibility</p:attrName>
                                        </p:attrNameLst>
                                      </p:cBhvr>
                                      <p:to>
                                        <p:strVal val="visible"/>
                                      </p:to>
                                    </p:set>
                                    <p:anim calcmode="lin" valueType="num">
                                      <p:cBhvr additive="base">
                                        <p:cTn dur="500"/>
                                        <p:tgtEl>
                                          <p:spTgt spid="102">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2">
                                            <p:txEl>
                                              <p:pRg end="4" st="4"/>
                                            </p:txEl>
                                          </p:spTgt>
                                        </p:tgtEl>
                                        <p:attrNameLst>
                                          <p:attrName>style.visibility</p:attrName>
                                        </p:attrNameLst>
                                      </p:cBhvr>
                                      <p:to>
                                        <p:strVal val="visible"/>
                                      </p:to>
                                    </p:set>
                                    <p:anim calcmode="lin" valueType="num">
                                      <p:cBhvr additive="base">
                                        <p:cTn dur="500"/>
                                        <p:tgtEl>
                                          <p:spTgt spid="102">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1"/>
          <p:cNvSpPr txBox="1"/>
          <p:nvPr>
            <p:ph type="title"/>
          </p:nvPr>
        </p:nvSpPr>
        <p:spPr>
          <a:xfrm>
            <a:off x="457200" y="834823"/>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3636"/>
              </a:lnSpc>
              <a:spcBef>
                <a:spcPts val="0"/>
              </a:spcBef>
              <a:spcAft>
                <a:spcPts val="0"/>
              </a:spcAft>
              <a:buNone/>
            </a:pPr>
            <a:r>
              <a:rPr lang="en-US" sz="5500"/>
              <a:t>State Standards</a:t>
            </a:r>
            <a:endParaRPr b="1" sz="5500"/>
          </a:p>
        </p:txBody>
      </p:sp>
      <p:sp>
        <p:nvSpPr>
          <p:cNvPr id="109" name="Google Shape;109;p21"/>
          <p:cNvSpPr txBox="1"/>
          <p:nvPr>
            <p:ph idx="4294967295" type="body"/>
          </p:nvPr>
        </p:nvSpPr>
        <p:spPr>
          <a:xfrm>
            <a:off x="457200" y="1977827"/>
            <a:ext cx="8229600" cy="49734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500"/>
              <a:buChar char="•"/>
            </a:pPr>
            <a:r>
              <a:rPr b="1" lang="en-US" sz="2500"/>
              <a:t>12.E4 THE TOOLS OF ECONOMIC POLICY IN A GLOBAL ECONOMY: </a:t>
            </a:r>
            <a:r>
              <a:rPr lang="en-US" sz="2500"/>
              <a:t>Globalization and increased economic interdependence affect the United States economy significantly. The tools that the policy makers have available to address these issues are fiscal policy, monetary policy, and trade policy.</a:t>
            </a:r>
            <a:endParaRPr sz="2500"/>
          </a:p>
          <a:p>
            <a:pPr indent="0" lvl="0" marL="0" rtl="0" algn="l">
              <a:spcBef>
                <a:spcPts val="0"/>
              </a:spcBef>
              <a:spcAft>
                <a:spcPts val="0"/>
              </a:spcAft>
              <a:buNone/>
            </a:pPr>
            <a:r>
              <a:t/>
            </a:r>
            <a:endParaRPr sz="2500"/>
          </a:p>
          <a:p>
            <a:pPr indent="0" lvl="0" marL="0" rtl="0" algn="l">
              <a:spcBef>
                <a:spcPts val="0"/>
              </a:spcBef>
              <a:spcAft>
                <a:spcPts val="0"/>
              </a:spcAft>
              <a:buNone/>
            </a:pPr>
            <a:r>
              <a:rPr lang="en-US" sz="2500" u="sng">
                <a:solidFill>
                  <a:schemeClr val="hlink"/>
                </a:solidFill>
                <a:hlinkClick r:id="rId3"/>
              </a:rPr>
              <a:t>http://www.nysed.gov/common/nysed/files/programs/curriculum-instruction/ss-framework-9-12.pdf</a:t>
            </a:r>
            <a:endParaRPr sz="2500"/>
          </a:p>
          <a:p>
            <a:pPr indent="0" lvl="0" marL="0" rtl="0" algn="l">
              <a:spcBef>
                <a:spcPts val="0"/>
              </a:spcBef>
              <a:spcAft>
                <a:spcPts val="0"/>
              </a:spcAft>
              <a:buNone/>
            </a:pPr>
            <a:r>
              <a:t/>
            </a:r>
            <a:endParaRPr sz="2500"/>
          </a:p>
          <a:p>
            <a:pPr indent="0" lvl="0" marL="0" rtl="0" algn="l">
              <a:spcBef>
                <a:spcPts val="0"/>
              </a:spcBef>
              <a:spcAft>
                <a:spcPts val="0"/>
              </a:spcAft>
              <a:buNone/>
            </a:pPr>
            <a:r>
              <a:t/>
            </a:r>
            <a:endParaRPr sz="2500">
              <a:latin typeface="Calibri"/>
              <a:ea typeface="Calibri"/>
              <a:cs typeface="Calibri"/>
              <a:sym typeface="Calibri"/>
            </a:endParaRPr>
          </a:p>
          <a:p>
            <a:pPr indent="-184150" lvl="0" marL="342900" rtl="0" algn="l">
              <a:spcBef>
                <a:spcPts val="1800"/>
              </a:spcBef>
              <a:spcAft>
                <a:spcPts val="0"/>
              </a:spcAft>
              <a:buClr>
                <a:schemeClr val="dk1"/>
              </a:buClr>
              <a:buSzPts val="2500"/>
              <a:buNone/>
            </a:pPr>
            <a:r>
              <a:t/>
            </a:r>
            <a:endParaRPr sz="2500">
              <a:latin typeface="Calibri"/>
              <a:ea typeface="Calibri"/>
              <a:cs typeface="Calibri"/>
              <a:sym typeface="Calibri"/>
            </a:endParaRPr>
          </a:p>
          <a:p>
            <a:pPr indent="0" lvl="0" marL="0" rtl="0" algn="l">
              <a:spcBef>
                <a:spcPts val="1800"/>
              </a:spcBef>
              <a:spcAft>
                <a:spcPts val="0"/>
              </a:spcAft>
              <a:buClr>
                <a:schemeClr val="dk1"/>
              </a:buClr>
              <a:buSzPts val="2750"/>
              <a:buNone/>
            </a:pPr>
            <a:r>
              <a:t/>
            </a:r>
            <a:endParaRPr sz="275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9">
                                            <p:txEl>
                                              <p:pRg end="0" st="0"/>
                                            </p:txEl>
                                          </p:spTgt>
                                        </p:tgtEl>
                                        <p:attrNameLst>
                                          <p:attrName>style.visibility</p:attrName>
                                        </p:attrNameLst>
                                      </p:cBhvr>
                                      <p:to>
                                        <p:strVal val="visible"/>
                                      </p:to>
                                    </p:set>
                                    <p:anim calcmode="lin" valueType="num">
                                      <p:cBhvr additive="base">
                                        <p:cTn dur="500"/>
                                        <p:tgtEl>
                                          <p:spTgt spid="109">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9">
                                            <p:txEl>
                                              <p:pRg end="1" st="1"/>
                                            </p:txEl>
                                          </p:spTgt>
                                        </p:tgtEl>
                                        <p:attrNameLst>
                                          <p:attrName>style.visibility</p:attrName>
                                        </p:attrNameLst>
                                      </p:cBhvr>
                                      <p:to>
                                        <p:strVal val="visible"/>
                                      </p:to>
                                    </p:set>
                                    <p:anim calcmode="lin" valueType="num">
                                      <p:cBhvr additive="base">
                                        <p:cTn dur="500"/>
                                        <p:tgtEl>
                                          <p:spTgt spid="109">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9">
                                            <p:txEl>
                                              <p:pRg end="2" st="2"/>
                                            </p:txEl>
                                          </p:spTgt>
                                        </p:tgtEl>
                                        <p:attrNameLst>
                                          <p:attrName>style.visibility</p:attrName>
                                        </p:attrNameLst>
                                      </p:cBhvr>
                                      <p:to>
                                        <p:strVal val="visible"/>
                                      </p:to>
                                    </p:set>
                                    <p:anim calcmode="lin" valueType="num">
                                      <p:cBhvr additive="base">
                                        <p:cTn dur="500"/>
                                        <p:tgtEl>
                                          <p:spTgt spid="109">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9">
                                            <p:txEl>
                                              <p:pRg end="3" st="3"/>
                                            </p:txEl>
                                          </p:spTgt>
                                        </p:tgtEl>
                                        <p:attrNameLst>
                                          <p:attrName>style.visibility</p:attrName>
                                        </p:attrNameLst>
                                      </p:cBhvr>
                                      <p:to>
                                        <p:strVal val="visible"/>
                                      </p:to>
                                    </p:set>
                                    <p:anim calcmode="lin" valueType="num">
                                      <p:cBhvr additive="base">
                                        <p:cTn dur="500"/>
                                        <p:tgtEl>
                                          <p:spTgt spid="109">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9">
                                            <p:txEl>
                                              <p:pRg end="4" st="4"/>
                                            </p:txEl>
                                          </p:spTgt>
                                        </p:tgtEl>
                                        <p:attrNameLst>
                                          <p:attrName>style.visibility</p:attrName>
                                        </p:attrNameLst>
                                      </p:cBhvr>
                                      <p:to>
                                        <p:strVal val="visible"/>
                                      </p:to>
                                    </p:set>
                                    <p:anim calcmode="lin" valueType="num">
                                      <p:cBhvr additive="base">
                                        <p:cTn dur="500"/>
                                        <p:tgtEl>
                                          <p:spTgt spid="109">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9">
                                            <p:txEl>
                                              <p:pRg end="5" st="5"/>
                                            </p:txEl>
                                          </p:spTgt>
                                        </p:tgtEl>
                                        <p:attrNameLst>
                                          <p:attrName>style.visibility</p:attrName>
                                        </p:attrNameLst>
                                      </p:cBhvr>
                                      <p:to>
                                        <p:strVal val="visible"/>
                                      </p:to>
                                    </p:set>
                                    <p:anim calcmode="lin" valueType="num">
                                      <p:cBhvr additive="base">
                                        <p:cTn dur="500"/>
                                        <p:tgtEl>
                                          <p:spTgt spid="109">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9">
                                            <p:txEl>
                                              <p:pRg end="6" st="6"/>
                                            </p:txEl>
                                          </p:spTgt>
                                        </p:tgtEl>
                                        <p:attrNameLst>
                                          <p:attrName>style.visibility</p:attrName>
                                        </p:attrNameLst>
                                      </p:cBhvr>
                                      <p:to>
                                        <p:strVal val="visible"/>
                                      </p:to>
                                    </p:set>
                                    <p:anim calcmode="lin" valueType="num">
                                      <p:cBhvr additive="base">
                                        <p:cTn dur="500"/>
                                        <p:tgtEl>
                                          <p:spTgt spid="109">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2"/>
          <p:cNvSpPr txBox="1"/>
          <p:nvPr>
            <p:ph type="title"/>
          </p:nvPr>
        </p:nvSpPr>
        <p:spPr>
          <a:xfrm>
            <a:off x="457200" y="1307925"/>
            <a:ext cx="8229600" cy="609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Question of the Day</a:t>
            </a:r>
            <a:endParaRPr/>
          </a:p>
        </p:txBody>
      </p:sp>
      <p:sp>
        <p:nvSpPr>
          <p:cNvPr id="116" name="Google Shape;116;p22"/>
          <p:cNvSpPr txBox="1"/>
          <p:nvPr>
            <p:ph idx="1" type="body"/>
          </p:nvPr>
        </p:nvSpPr>
        <p:spPr>
          <a:xfrm>
            <a:off x="457200" y="2148725"/>
            <a:ext cx="7246200" cy="3798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2600"/>
              <a:t>Which nation is the most recent addition to the European Union?</a:t>
            </a:r>
            <a:endParaRPr sz="2600"/>
          </a:p>
          <a:p>
            <a:pPr indent="0" lvl="0" marL="0" rtl="0" algn="l">
              <a:spcBef>
                <a:spcPts val="360"/>
              </a:spcBef>
              <a:spcAft>
                <a:spcPts val="0"/>
              </a:spcAft>
              <a:buNone/>
            </a:pPr>
            <a:r>
              <a:t/>
            </a:r>
            <a:endParaRPr sz="2600"/>
          </a:p>
          <a:p>
            <a:pPr indent="-393700" lvl="0" marL="457200" rtl="0" algn="l">
              <a:spcBef>
                <a:spcPts val="360"/>
              </a:spcBef>
              <a:spcAft>
                <a:spcPts val="0"/>
              </a:spcAft>
              <a:buSzPts val="2600"/>
              <a:buAutoNum type="alphaUcPeriod"/>
            </a:pPr>
            <a:r>
              <a:rPr lang="en-US" sz="2600"/>
              <a:t>Estonia</a:t>
            </a:r>
            <a:endParaRPr sz="2600"/>
          </a:p>
          <a:p>
            <a:pPr indent="-393700" lvl="0" marL="457200" rtl="0" algn="l">
              <a:spcBef>
                <a:spcPts val="0"/>
              </a:spcBef>
              <a:spcAft>
                <a:spcPts val="0"/>
              </a:spcAft>
              <a:buSzPts val="2600"/>
              <a:buAutoNum type="alphaUcPeriod"/>
            </a:pPr>
            <a:r>
              <a:rPr lang="en-US" sz="2600"/>
              <a:t>Croatia</a:t>
            </a:r>
            <a:endParaRPr sz="2600"/>
          </a:p>
          <a:p>
            <a:pPr indent="-393700" lvl="0" marL="457200" rtl="0" algn="l">
              <a:spcBef>
                <a:spcPts val="0"/>
              </a:spcBef>
              <a:spcAft>
                <a:spcPts val="0"/>
              </a:spcAft>
              <a:buSzPts val="2600"/>
              <a:buAutoNum type="alphaUcPeriod"/>
            </a:pPr>
            <a:r>
              <a:rPr lang="en-US" sz="2600"/>
              <a:t>Cyprus</a:t>
            </a:r>
            <a:endParaRPr sz="2600"/>
          </a:p>
          <a:p>
            <a:pPr indent="-393700" lvl="0" marL="457200" rtl="0" algn="l">
              <a:spcBef>
                <a:spcPts val="0"/>
              </a:spcBef>
              <a:spcAft>
                <a:spcPts val="0"/>
              </a:spcAft>
              <a:buSzPts val="2600"/>
              <a:buAutoNum type="alphaUcPeriod"/>
            </a:pPr>
            <a:r>
              <a:rPr lang="en-US" sz="2600"/>
              <a:t>Latvia</a:t>
            </a:r>
            <a:endParaRPr sz="2600"/>
          </a:p>
        </p:txBody>
      </p:sp>
      <p:sp>
        <p:nvSpPr>
          <p:cNvPr id="117" name="Google Shape;117;p22"/>
          <p:cNvSpPr txBox="1"/>
          <p:nvPr/>
        </p:nvSpPr>
        <p:spPr>
          <a:xfrm>
            <a:off x="555100" y="5353900"/>
            <a:ext cx="3000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3"/>
              </a:rPr>
              <a:t>https://european-union.europa.eu/principles-countries-history/country-profiles_en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18" name="Google Shape;118;p22"/>
          <p:cNvPicPr preferRelativeResize="0"/>
          <p:nvPr/>
        </p:nvPicPr>
        <p:blipFill>
          <a:blip r:embed="rId4">
            <a:alphaModFix/>
          </a:blip>
          <a:stretch>
            <a:fillRect/>
          </a:stretch>
        </p:blipFill>
        <p:spPr>
          <a:xfrm>
            <a:off x="4821025" y="3429000"/>
            <a:ext cx="3141176" cy="21423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