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Lst>
  <p:sldSz cx="9144000" cy="6858000" type="screen4x3"/>
  <p:notesSz cx="6858000" cy="9144000"/>
  <p:embeddedFontLst>
    <p:embeddedFont>
      <p:font typeface="Calibri" panose="020F0502020204030204" pitchFamily="34" charset="0"/>
      <p:regular r:id="rId130"/>
      <p:bold r:id="rId131"/>
      <p:italic r:id="rId132"/>
      <p:boldItalic r:id="rId133"/>
    </p:embeddedFont>
    <p:embeddedFont>
      <p:font typeface="Gill Sans" panose="020B0502020104020203" pitchFamily="34" charset="-79"/>
      <p:regular r:id="rId134"/>
      <p:bold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844475-731D-4830-BC68-38FF8DD91EA7}">
  <a:tblStyle styleId="{FD844475-731D-4830-BC68-38FF8DD91E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 name="Google Shape;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SLIDES_API93966199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SLIDES_API93966199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4" name="Google Shape;124;SLIDES_API93966199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ba5122a3c4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ba5122a3c4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62" name="Google Shape;762;gba5122a3c4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ba5122a3c4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ba5122a3c4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68" name="Google Shape;768;gba5122a3c4_0_1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ba5122a3c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ba5122a3c4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76" name="Google Shape;776;gba5122a3c4_0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a5122a3c4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a5122a3c4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2" name="Google Shape;782;gba5122a3c4_0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ba5122a3c4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ba5122a3c4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9" name="Google Shape;789;gba5122a3c4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ba5122a3c4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ba5122a3c4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95" name="Google Shape;795;gba5122a3c4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ba5122a3c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ba5122a3c4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02" name="Google Shape;802;gba5122a3c4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ba5122a3c4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ba5122a3c4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2" name="Google Shape;812;gba5122a3c4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ba5122a3c4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ba5122a3c4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9" name="Google Shape;819;gba5122a3c4_0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ba5122a3c4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ba5122a3c4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26" name="Google Shape;826;gba5122a3c4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caa23186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caa23186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1" name="Google Shape;131;gbcaa23186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ba5122a3c4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ba5122a3c4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34" name="Google Shape;834;gba5122a3c4_0_1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ba5122a3c4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ba5122a3c4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45" name="Google Shape;845;gba5122a3c4_0_1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ba5122a3c4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ba5122a3c4_0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52" name="Google Shape;852;gba5122a3c4_0_1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ba5122a3c4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ba5122a3c4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59" name="Google Shape;859;gba5122a3c4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ba5122a3c4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ba5122a3c4_0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66" name="Google Shape;866;gba5122a3c4_0_2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ba5122a3c4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ba5122a3c4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73" name="Google Shape;873;gba5122a3c4_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ba5122a3c4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ba5122a3c4_0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79" name="Google Shape;879;gba5122a3c4_0_2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ba5122a3c4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ba5122a3c4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85" name="Google Shape;885;gba5122a3c4_0_2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ba5122a3c4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ba5122a3c4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91" name="Google Shape;891;gba5122a3c4_0_2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ba5122a3c4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ba5122a3c4_0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98" name="Google Shape;898;gba5122a3c4_0_2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aa231863_0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aa2318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ba5122a3c4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ba5122a3c4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4" name="Google Shape;904;gba5122a3c4_0_2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a5122a3c4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a5122a3c4_0_2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10" name="Google Shape;910;gba5122a3c4_0_2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bcbe0a7b11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bcbe0a7b11_1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16" name="Google Shape;916;gbcbe0a7b11_1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ba5122a3c4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ba5122a3c4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23" name="Google Shape;923;gba5122a3c4_0_2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9" name="Google Shape;92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36" name="Google Shape;93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43" name="Google Shape;94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50" name="Google Shape;9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63475bf24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63475bf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cf956a93f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cf956a93f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2" name="Google Shape;162;gbcf956a93f_0_3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caa231863_0_8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bcaa23186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caa231863_0_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bcaa23186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dfbe9090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bdfbe9090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4" name="Google Shape;184;gbdfbe9090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d7128d8f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bd7128d8f4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90" name="Google Shape;190;gbd7128d8f4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cbe0a7b11_0_1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cbe0a7b11_0_18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97" name="Google Shape;197;gbcbe0a7b11_0_18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68" name="Google Shape;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63475bf24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163475bf24_1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04" name="Google Shape;204;g1163475bf24_1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cbe0a7b11_0_18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cbe0a7b11_0_18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1" name="Google Shape;211;gbcbe0a7b11_0_18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cbe0a7b11_0_18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cbe0a7b11_0_18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8" name="Google Shape;218;gbcbe0a7b11_0_18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d7128d8f4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d7128d8f4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26" name="Google Shape;226;gbd7128d8f4_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d7128d8f4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d7128d8f4_1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32" name="Google Shape;232;gbd7128d8f4_1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be0a7b11_0_18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be0a7b11_0_18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38" name="Google Shape;238;gbcbe0a7b11_0_18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cbe0a7b11_0_1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cbe0a7b11_0_18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5" name="Google Shape;245;gbcbe0a7b11_0_18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cbe0a7b11_0_18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cbe0a7b11_0_18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53" name="Google Shape;253;gbcbe0a7b11_0_18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bcbe0a7b11_0_18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bcbe0a7b11_0_18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1" name="Google Shape;261;gbcbe0a7b11_0_18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bcbe0a7b11_0_1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bcbe0a7b11_0_18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8" name="Google Shape;268;gbcbe0a7b11_0_18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75" name="Google Shape;7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cbe0a7b11_0_1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cbe0a7b11_0_18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76" name="Google Shape;276;gbcbe0a7b11_0_18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bcbe0a7b11_0_18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bcbe0a7b11_0_18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9" name="Google Shape;289;gbcbe0a7b11_0_18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cbe0a7b11_0_1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bcbe0a7b11_0_19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7" name="Google Shape;297;gbcbe0a7b11_0_19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bcbe0a7b11_0_19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bcbe0a7b11_0_19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5" name="Google Shape;305;gbcbe0a7b11_0_19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bcbe0a7b11_0_1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bcbe0a7b11_0_1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1" name="Google Shape;311;gbcbe0a7b11_0_19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cbe0a7b11_0_1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cbe0a7b11_0_19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7" name="Google Shape;317;gbcbe0a7b11_0_19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cbe0a7b11_0_19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cbe0a7b11_0_19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3" name="Google Shape;323;gbcbe0a7b11_0_19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bcbe0a7b11_0_1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bcbe0a7b11_0_19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2" name="Google Shape;332;gbcbe0a7b11_0_19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bcbe0a7b11_0_1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bcbe0a7b11_0_19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9" name="Google Shape;339;gbcbe0a7b11_0_19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cbe0a7b11_0_19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cbe0a7b11_0_19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5" name="Google Shape;345;gbcbe0a7b11_0_19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82" name="Google Shape;8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cbe0a7b11_0_1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bcbe0a7b11_0_19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51" name="Google Shape;351;gbcbe0a7b11_0_19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SLIDES_API85987752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SLIDES_API85987752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57" name="Google Shape;357;SLIDES_API85987752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bcbe0a7b11_0_1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bcbe0a7b11_0_19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4" name="Google Shape;364;gbcbe0a7b11_0_19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SLIDES_API54093207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SLIDES_API54093207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0" name="Google Shape;370;SLIDES_API54093207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cbe0a7b11_0_1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cbe0a7b11_0_19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7" name="Google Shape;377;gbcbe0a7b11_0_19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SLIDES_API192416182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SLIDES_API192416182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3" name="Google Shape;383;SLIDES_API192416182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bcbe0a7b11_0_19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bcbe0a7b11_0_19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0" name="Google Shape;390;gbcbe0a7b11_0_19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bcbe0a7b11_0_1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bcbe0a7b11_0_19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6" name="Google Shape;396;gbcbe0a7b11_0_19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163475bf24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163475bf24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2" name="Google Shape;402;g1163475bf24_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bcbe0a7b11_0_20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bcbe0a7b11_0_20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8" name="Google Shape;408;gbcbe0a7b11_0_20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bcbe0a7b11_0_20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bcbe0a7b11_0_20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4" name="Google Shape;414;gbcbe0a7b11_0_20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163475bf24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163475bf24_1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20" name="Google Shape;420;g1163475bf24_1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cbe0a7b11_0_20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cbe0a7b11_0_20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26" name="Google Shape;426;gbcbe0a7b11_0_20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cbe0a7b11_0_2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bcbe0a7b11_0_20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3" name="Google Shape;433;gbcbe0a7b11_0_20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bcbe0a7b11_0_2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bcbe0a7b11_0_20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0" name="Google Shape;440;gbcbe0a7b11_0_20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bcbe0a7b11_0_2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bcbe0a7b11_0_20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7" name="Google Shape;447;gbcbe0a7b11_0_20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cbe0a7b11_0_2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cbe0a7b11_0_20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57" name="Google Shape;457;gbcbe0a7b11_0_20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bcbe0a7b11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bcbe0a7b11_0_20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4" name="Google Shape;464;gbcbe0a7b11_0_20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bcbe0a7b11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bcbe0a7b11_1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76" name="Google Shape;476;gbcbe0a7b11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bcbe0a7b11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bcbe0a7b11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3" name="Google Shape;483;gbcbe0a7b11_1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bcbe0a7b11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bcbe0a7b11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0" name="Google Shape;490;gbcbe0a7b11_1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cbe0a7b11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cbe0a7b11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7" name="Google Shape;497;gbcbe0a7b11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SLIDES_API112559866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SLIDES_API112559866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03" name="Google Shape;503;SLIDES_API112559866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bcbe0a7b11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bcbe0a7b11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0" name="Google Shape;510;gbcbe0a7b11_1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SLIDES_API49558453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SLIDES_API49558453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6" name="Google Shape;516;SLIDES_API49558453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bcbe0a7b11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bcbe0a7b11_1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23" name="Google Shape;523;gbcbe0a7b11_1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SLIDES_API185556784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SLIDES_API185556784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29" name="Google Shape;529;SLIDES_API185556784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bcbe0a7b11_1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bcbe0a7b11_1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6" name="Google Shape;536;gbcbe0a7b11_1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bcbe0a7b11_1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bcbe0a7b11_1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42" name="Google Shape;542;gbcbe0a7b11_1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cf956a93f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bcf956a93f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48" name="Google Shape;548;gbcf956a93f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3" name="Google Shape;10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bcbe0a7b11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bcbe0a7b11_1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4" name="Google Shape;554;gbcbe0a7b11_1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bcbe0a7b11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bcbe0a7b11_1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62" name="Google Shape;562;gbcbe0a7b11_1_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bcbe0a7b11_1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bcbe0a7b11_1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68" name="Google Shape;568;gbcbe0a7b11_1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bcbe0a7b11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bcbe0a7b11_1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4" name="Google Shape;574;gbcbe0a7b11_1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cbe0a7b11_1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bcbe0a7b11_1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2" name="Google Shape;582;gbcbe0a7b11_1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bcbe0a7b11_1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bcbe0a7b11_1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9" name="Google Shape;589;gbcbe0a7b11_1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cbe0a7b11_1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bcbe0a7b11_1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7" name="Google Shape;597;gbcbe0a7b11_1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bcbe0a7b11_1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bcbe0a7b11_1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04" name="Google Shape;604;gbcbe0a7b11_1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ba5122a3c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ba5122a3c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0" name="Google Shape;610;gba5122a3c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ba5122a3c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ba5122a3c4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9" name="Google Shape;619;gba5122a3c4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c9e90de4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bc9e90de4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0" name="Google Shape;110;gbc9e90de4b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ba5122a3c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ba5122a3c4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6" name="Google Shape;626;gba5122a3c4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ba660c436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ba660c4365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4" name="Google Shape;634;gba660c4365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ba5122a3c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ba5122a3c4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1" name="Google Shape;641;gba5122a3c4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ba5122a3c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ba5122a3c4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7" name="Google Shape;647;gba5122a3c4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ba5122a3c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ba5122a3c4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53" name="Google Shape;653;gba5122a3c4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bcf956a93f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bcf956a93f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60" name="Google Shape;660;gbcf956a93f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ba5122a3c4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ba5122a3c4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68" name="Google Shape;668;gba5122a3c4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bcf956a93f_0_17:notes"/>
          <p:cNvSpPr>
            <a:spLocks noGrp="1" noRot="1" noChangeAspect="1"/>
          </p:cNvSpPr>
          <p:nvPr>
            <p:ph type="sldImg" idx="2"/>
          </p:nvPr>
        </p:nvSpPr>
        <p:spPr>
          <a:xfrm>
            <a:off x="1133349" y="684553"/>
            <a:ext cx="4593000" cy="343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bcf956a93f_0_1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674" name="Google Shape;674;gbcf956a93f_0_1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bcf956a93f_0_87:notes"/>
          <p:cNvSpPr>
            <a:spLocks noGrp="1" noRot="1" noChangeAspect="1"/>
          </p:cNvSpPr>
          <p:nvPr>
            <p:ph type="sldImg" idx="2"/>
          </p:nvPr>
        </p:nvSpPr>
        <p:spPr>
          <a:xfrm>
            <a:off x="1133349" y="684553"/>
            <a:ext cx="4593000" cy="343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bcf956a93f_0_8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682" name="Google Shape;682;gbcf956a93f_0_8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a5122a3c4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a5122a3c4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0" name="Google Shape;690;gba5122a3c4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c9e90de4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c9e90de4b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17" name="Google Shape;117;gbc9e90de4b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a5122a3c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a5122a3c4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6" name="Google Shape;696;gba5122a3c4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bcf956a93f_0_157:notes"/>
          <p:cNvSpPr>
            <a:spLocks noGrp="1" noRot="1" noChangeAspect="1"/>
          </p:cNvSpPr>
          <p:nvPr>
            <p:ph type="sldImg" idx="2"/>
          </p:nvPr>
        </p:nvSpPr>
        <p:spPr>
          <a:xfrm>
            <a:off x="1133349" y="684553"/>
            <a:ext cx="4593000" cy="343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bcf956a93f_0_15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02" name="Google Shape;702;gbcf956a93f_0_15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ba5122a3c4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ba5122a3c4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0" name="Google Shape;710;gba5122a3c4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bcf956a93f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bcf956a93f_0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6" name="Google Shape;716;gbcf956a93f_0_2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ba5122a3c4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ba5122a3c4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2" name="Google Shape;722;gba5122a3c4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ba5122a3c4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ba5122a3c4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8" name="Google Shape;728;gba5122a3c4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bcf956a93f_0_232:notes"/>
          <p:cNvSpPr>
            <a:spLocks noGrp="1" noRot="1" noChangeAspect="1"/>
          </p:cNvSpPr>
          <p:nvPr>
            <p:ph type="sldImg" idx="2"/>
          </p:nvPr>
        </p:nvSpPr>
        <p:spPr>
          <a:xfrm>
            <a:off x="1133349" y="684553"/>
            <a:ext cx="4593000" cy="343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bcf956a93f_0_23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34" name="Google Shape;734;gbcf956a93f_0_23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ba5122a3c4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ba5122a3c4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42" name="Google Shape;742;gba5122a3c4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ba5122a3c4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ba5122a3c4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49" name="Google Shape;749;gba5122a3c4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ba5122a3c4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ba5122a3c4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55" name="Google Shape;755;gba5122a3c4_0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1" name="Google Shape;51;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52"/>
        <p:cNvGrpSpPr/>
        <p:nvPr/>
      </p:nvGrpSpPr>
      <p:grpSpPr>
        <a:xfrm>
          <a:off x="0" y="0"/>
          <a:ext cx="0" cy="0"/>
          <a:chOff x="0" y="0"/>
          <a:chExt cx="0" cy="0"/>
        </a:xfrm>
      </p:grpSpPr>
      <p:cxnSp>
        <p:nvCxnSpPr>
          <p:cNvPr id="53" name="Google Shape;53;p14"/>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4" name="Google Shape;54;p14"/>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 name="Google Shape;56;p14"/>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4"/>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docs.google.com/document/d/1LzJx-dM_juGiy7udK5ziNczCfFqZQmseq3SqF281wuc/edit?usp=sharing"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ww.econedlink.org/teacher-lesson/47/Who-Knows-What-Inefficiencies-Lurk-Hearts-Rent-Controlled-Housing-Markets-Shadow-Market-Knows"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hyperlink" Target="https://www.econedlink.org/resources/the-economics-of-the-family-farm/" TargetMode="External"/><Relationship Id="rId4" Type="http://schemas.openxmlformats.org/officeDocument/2006/relationships/hyperlink" Target="https://www.econedlink.org/resources/minimum-wage-the-challenge-of-living-on-it/"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presentation/d/1F7uX8Ufg97in0cKZjGJnBTWyz3b1x3ROY-fKi05ev2o/edit?usp=sharin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khanacademy.org/economics-finance-domain/microeconomics"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hyperlink" Target="https://www.investopedia.com/terms/l/law-of-supply-demand.asp" TargetMode="External"/><Relationship Id="rId4" Type="http://schemas.openxmlformats.org/officeDocument/2006/relationships/hyperlink" Target="https://www.youtube.com/channel/UCCQEbqDL8i40d83Au55lYMQ"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inancialsamurai.com/housing-market-predictions-202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forms.gle/sKgLWXco6ZEtGAW18"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presentation/d/1YnvlDgPvzgDEagD7mZQdbQRaFS8EiyXFiHnY-C053r0/edit?usp=sharin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ZYCglZTE__G0B1xGHiT_8GvwLQU0lbJ0hCsZg_s6qko/edit?usp=sharing"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hyperlink" Target="https://docs.google.com/document/d/1x3Gi2viGT0D30qihE4EsNjrQrv6FTTiAcKtdEh4lNA0/edit?usp=sharing" TargetMode="External"/><Relationship Id="rId4" Type="http://schemas.openxmlformats.org/officeDocument/2006/relationships/hyperlink" Target="https://docs.google.com/document/d/13lqKOdFingKqZd6-nkci84-Ak8t86YHKfDWz_sPiEVM/edit?usp=shari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econedlink.org/resources/economic-spotter-supply-and-demand-at-the-gold-rush/"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www.econedlink.org/resources/where-does-the-price-of-pizza-come-from/" TargetMode="External"/><Relationship Id="rId5" Type="http://schemas.openxmlformats.org/officeDocument/2006/relationships/hyperlink" Target="https://www.econedlink.org/teacher-lesson/650/Why-does-Eli-Manning-Make-$24-million-per-year" TargetMode="External"/><Relationship Id="rId4" Type="http://schemas.openxmlformats.org/officeDocument/2006/relationships/hyperlink" Target="https://www.econedlink.org/resources/who-decides-wage-rat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playspent.org/"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hyperlink" Target="https://www.epi.org/minimum-wage-tracker/"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s://livingwage.mit.edu/"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forms.gle/xciT3hGatt1naQcf7"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drive.google.com/file/d/1Gll26pbBcmwfwfmLKBO0dKF_q33YqVDr/view?usp=sharing"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hyperlink" Target="https://docs.google.com/document/d/1_PjMfYPSSd2_GAEWz3J7dGSmuVEpRy8oLC8109oxagQ/edit?usp=sharing"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ocs.google.com/document/d/1cxn57rAWIZahM8nf5EFAdSNRhsb9ePSlS_iiislaRLM/edit?usp=sharing"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hyperlink" Target="https://docs.google.com/document/d/16NtKFURUv-GZpaWUnPPJF0NLRx8_Iwvc1TVVQFS9Gus/edit?usp=sharing"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docs.google.com/document/d/12fKEsZwg40J8vaJJUFyXFKZd6Os8OVNGju3l8Wd720k/edit?usp=sharing"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hyperlink" Target="https://docs.google.com/document/d/1vJzofKfBCIsSfXxzdIq46AGHTvJeOwq5Gkc6hYYeiAw/edit?usp=sharin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685800" y="1066800"/>
            <a:ext cx="7772400" cy="34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a:br>
            <a:br>
              <a:rPr lang="en-US" sz="6111"/>
            </a:br>
            <a:r>
              <a:rPr lang="en-US" sz="6111"/>
              <a:t>Key Concepts in Microeconomics</a:t>
            </a:r>
            <a:br>
              <a:rPr lang="en-US" sz="6111" b="1"/>
            </a:br>
            <a:r>
              <a:rPr lang="en-US" sz="4511">
                <a:solidFill>
                  <a:schemeClr val="dk1"/>
                </a:solidFill>
              </a:rPr>
              <a:t>Econ Boot Camp 2022</a:t>
            </a:r>
            <a:br>
              <a:rPr lang="en-US" sz="4511"/>
            </a:br>
            <a:endParaRPr sz="4511"/>
          </a:p>
          <a:p>
            <a:pPr marL="0" lvl="0" indent="0" algn="ctr" rtl="0">
              <a:lnSpc>
                <a:spcPct val="95000"/>
              </a:lnSpc>
              <a:spcBef>
                <a:spcPts val="0"/>
              </a:spcBef>
              <a:spcAft>
                <a:spcPts val="0"/>
              </a:spcAft>
              <a:buNone/>
            </a:pPr>
            <a:r>
              <a:rPr lang="en-US" sz="2644" i="1">
                <a:solidFill>
                  <a:schemeClr val="dk1"/>
                </a:solidFill>
                <a:latin typeface="Calibri"/>
                <a:ea typeface="Calibri"/>
                <a:cs typeface="Calibri"/>
                <a:sym typeface="Calibri"/>
              </a:rPr>
              <a:t>Presented by  Th</a:t>
            </a:r>
            <a:r>
              <a:rPr lang="en-US" sz="2644" i="1">
                <a:solidFill>
                  <a:schemeClr val="dk1"/>
                </a:solidFill>
              </a:rPr>
              <a:t>eodore Opderbeck</a:t>
            </a:r>
            <a:br>
              <a:rPr lang="en-US" sz="2044"/>
            </a:br>
            <a:endParaRPr sz="2044"/>
          </a:p>
          <a:p>
            <a:pPr marL="0" lvl="0" indent="0" algn="ctr" rtl="0">
              <a:lnSpc>
                <a:spcPct val="95000"/>
              </a:lnSpc>
              <a:spcBef>
                <a:spcPts val="0"/>
              </a:spcBef>
              <a:spcAft>
                <a:spcPts val="0"/>
              </a:spcAft>
              <a:buNone/>
            </a:pPr>
            <a:r>
              <a:rPr lang="en-US" sz="2644">
                <a:solidFill>
                  <a:schemeClr val="dk1"/>
                </a:solidFill>
              </a:rPr>
              <a:t>February 22, 2022</a:t>
            </a:r>
            <a:br>
              <a:rPr lang="en-US" sz="2044">
                <a:solidFill>
                  <a:schemeClr val="dk1"/>
                </a:solidFill>
                <a:latin typeface="Calibri"/>
                <a:ea typeface="Calibri"/>
                <a:cs typeface="Calibri"/>
                <a:sym typeface="Calibri"/>
              </a:rPr>
            </a:br>
            <a:r>
              <a:rPr lang="en-US" sz="2644">
                <a:solidFill>
                  <a:schemeClr val="dk1"/>
                </a:solidFill>
              </a:rPr>
              <a:t>opderbeckt@waldwickschools.org</a:t>
            </a:r>
            <a:endParaRPr sz="2644">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7" name="Google Shape;127;p2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114"/>
          <p:cNvPicPr preferRelativeResize="0"/>
          <p:nvPr/>
        </p:nvPicPr>
        <p:blipFill>
          <a:blip r:embed="rId3">
            <a:alphaModFix/>
          </a:blip>
          <a:stretch>
            <a:fillRect/>
          </a:stretch>
        </p:blipFill>
        <p:spPr>
          <a:xfrm>
            <a:off x="1043800" y="1176475"/>
            <a:ext cx="7056400" cy="52519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5"/>
          <p:cNvSpPr txBox="1"/>
          <p:nvPr/>
        </p:nvSpPr>
        <p:spPr>
          <a:xfrm>
            <a:off x="149550" y="1217775"/>
            <a:ext cx="7413900" cy="48486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Consequences of Rent Control:</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Positive:</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Helps tenants afford rent </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Prevents mass displacement</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Allows tenants to invest in their communities</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Negative:</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Blocks voluntary exchange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Promotes black market activity (ex: “key fees”)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Could lead to poor housing quality</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Lost resources - increased search activity</a:t>
            </a:r>
            <a:endParaRPr sz="2400">
              <a:solidFill>
                <a:schemeClr val="dk1"/>
              </a:solidFill>
              <a:latin typeface="Gill Sans"/>
              <a:ea typeface="Gill Sans"/>
              <a:cs typeface="Gill Sans"/>
              <a:sym typeface="Gill Sans"/>
            </a:endParaRPr>
          </a:p>
        </p:txBody>
      </p:sp>
      <p:pic>
        <p:nvPicPr>
          <p:cNvPr id="771" name="Google Shape;771;p115"/>
          <p:cNvPicPr preferRelativeResize="0"/>
          <p:nvPr/>
        </p:nvPicPr>
        <p:blipFill>
          <a:blip r:embed="rId3">
            <a:alphaModFix/>
          </a:blip>
          <a:stretch>
            <a:fillRect/>
          </a:stretch>
        </p:blipFill>
        <p:spPr>
          <a:xfrm>
            <a:off x="5598397" y="1357875"/>
            <a:ext cx="3201976" cy="1815125"/>
          </a:xfrm>
          <a:prstGeom prst="rect">
            <a:avLst/>
          </a:prstGeom>
          <a:noFill/>
          <a:ln>
            <a:noFill/>
          </a:ln>
        </p:spPr>
      </p:pic>
      <p:pic>
        <p:nvPicPr>
          <p:cNvPr id="772" name="Google Shape;772;p115"/>
          <p:cNvPicPr preferRelativeResize="0"/>
          <p:nvPr/>
        </p:nvPicPr>
        <p:blipFill>
          <a:blip r:embed="rId4">
            <a:alphaModFix/>
          </a:blip>
          <a:stretch>
            <a:fillRect/>
          </a:stretch>
        </p:blipFill>
        <p:spPr>
          <a:xfrm>
            <a:off x="6785475" y="3931425"/>
            <a:ext cx="2182275" cy="13329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16"/>
          <p:cNvSpPr txBox="1"/>
          <p:nvPr/>
        </p:nvSpPr>
        <p:spPr>
          <a:xfrm>
            <a:off x="0" y="1450950"/>
            <a:ext cx="9144000" cy="4340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Rent Control Activity</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Divide room into four quarters.  Each quarter is a model “apartment” owned by a selected “landlord.”</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Each landlord delivers a sales pitch to the “tenants” (rest of class)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Teacher gives varying fake money amounts to tenants.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1: Tenants rent apartments from landlords in a free market.  Establish a city wide equilibrium price.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2: Teacher establishes a rent control in one of the quarters.  Tenants rent apartments again.  There should be excess demand in the rent controlled area.</a:t>
            </a:r>
            <a:endParaRPr sz="2400">
              <a:solidFill>
                <a:schemeClr val="dk1"/>
              </a:solidFill>
              <a:latin typeface="Gill Sans"/>
              <a:ea typeface="Gill Sans"/>
              <a:cs typeface="Gill Sans"/>
              <a:sym typeface="Gill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7"/>
          <p:cNvSpPr txBox="1"/>
          <p:nvPr/>
        </p:nvSpPr>
        <p:spPr>
          <a:xfrm>
            <a:off x="170900" y="1474150"/>
            <a:ext cx="8524800" cy="45252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Price Controls Activity: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Role Playing Debate:  Assign students a role.  They research the role and formulate arguments supporting their position.  The teacher sets up a “town meeting” in which students voice their opinions on the various types of rent control.</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Examples of roles: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https://docs.google.com/document/d/1LzJx-dM_juGiy7udK5ziNczCfFqZQmseq3SqF281wuc/edit?usp=sharing</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p:txBody>
      </p:sp>
      <p:sp>
        <p:nvSpPr>
          <p:cNvPr id="785" name="Google Shape;785;p117"/>
          <p:cNvSpPr txBox="1"/>
          <p:nvPr/>
        </p:nvSpPr>
        <p:spPr>
          <a:xfrm>
            <a:off x="2566575" y="344650"/>
            <a:ext cx="439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Controls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8"/>
          <p:cNvSpPr txBox="1"/>
          <p:nvPr/>
        </p:nvSpPr>
        <p:spPr>
          <a:xfrm>
            <a:off x="555000" y="1518500"/>
            <a:ext cx="8589000" cy="437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Econ Ed Link Lessons:</a:t>
            </a: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Rent Control Lesson:  </a:t>
            </a:r>
            <a:r>
              <a:rPr lang="en-US" sz="18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https://www.econedlink.org/teacher-lesson/47/Who-Knows-What-Inefficiencies-Lurk-Hearts-Rent-Controlled-Housing-Markets-Shadow-Market-Knows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Minimum Wage Lesson:</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https://www.econedlink.org/resources/minimum-wage-the-challenge-of-living-on-it/</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Agricultural </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https://www.econedlink.org/resources/the-economics-of-the-family-farm/</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19"/>
          <p:cNvSpPr txBox="1"/>
          <p:nvPr/>
        </p:nvSpPr>
        <p:spPr>
          <a:xfrm>
            <a:off x="2606475" y="2115075"/>
            <a:ext cx="3760500" cy="923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4800">
                <a:solidFill>
                  <a:srgbClr val="6EA92C"/>
                </a:solidFill>
                <a:latin typeface="Gill Sans"/>
                <a:ea typeface="Gill Sans"/>
                <a:cs typeface="Gill Sans"/>
                <a:sym typeface="Gill Sans"/>
              </a:rPr>
              <a:t>Blooket.com</a:t>
            </a:r>
            <a:endParaRPr sz="4800">
              <a:solidFill>
                <a:srgbClr val="6EA92C"/>
              </a:solidFill>
              <a:latin typeface="Gill Sans"/>
              <a:ea typeface="Gill Sans"/>
              <a:cs typeface="Gill Sans"/>
              <a:sym typeface="Gill Sans"/>
            </a:endParaRPr>
          </a:p>
        </p:txBody>
      </p:sp>
      <p:sp>
        <p:nvSpPr>
          <p:cNvPr id="798" name="Google Shape;798;p119"/>
          <p:cNvSpPr txBox="1"/>
          <p:nvPr/>
        </p:nvSpPr>
        <p:spPr>
          <a:xfrm>
            <a:off x="2713600" y="3612000"/>
            <a:ext cx="4956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a:solidFill>
                  <a:srgbClr val="38761D"/>
                </a:solidFill>
                <a:latin typeface="Calibri"/>
                <a:ea typeface="Calibri"/>
                <a:cs typeface="Calibri"/>
                <a:sym typeface="Calibri"/>
              </a:rPr>
              <a:t>Quizlet Live</a:t>
            </a:r>
            <a:endParaRPr sz="4000">
              <a:solidFill>
                <a:srgbClr val="38761D"/>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0"/>
          <p:cNvSpPr txBox="1"/>
          <p:nvPr/>
        </p:nvSpPr>
        <p:spPr>
          <a:xfrm>
            <a:off x="2926925" y="23500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004A80"/>
                </a:solidFill>
                <a:latin typeface="Gill Sans"/>
                <a:ea typeface="Gill Sans"/>
                <a:cs typeface="Gill Sans"/>
                <a:sym typeface="Gill Sans"/>
              </a:rPr>
              <a:t>Externalities</a:t>
            </a:r>
            <a:endParaRPr/>
          </a:p>
        </p:txBody>
      </p:sp>
      <p:pic>
        <p:nvPicPr>
          <p:cNvPr id="805" name="Google Shape;805;p120"/>
          <p:cNvPicPr preferRelativeResize="0"/>
          <p:nvPr/>
        </p:nvPicPr>
        <p:blipFill>
          <a:blip r:embed="rId3">
            <a:alphaModFix/>
          </a:blip>
          <a:stretch>
            <a:fillRect/>
          </a:stretch>
        </p:blipFill>
        <p:spPr>
          <a:xfrm>
            <a:off x="152400" y="1371600"/>
            <a:ext cx="4504327" cy="3002875"/>
          </a:xfrm>
          <a:prstGeom prst="rect">
            <a:avLst/>
          </a:prstGeom>
          <a:noFill/>
          <a:ln>
            <a:noFill/>
          </a:ln>
        </p:spPr>
      </p:pic>
      <p:pic>
        <p:nvPicPr>
          <p:cNvPr id="806" name="Google Shape;806;p120"/>
          <p:cNvPicPr preferRelativeResize="0"/>
          <p:nvPr/>
        </p:nvPicPr>
        <p:blipFill>
          <a:blip r:embed="rId4">
            <a:alphaModFix/>
          </a:blip>
          <a:stretch>
            <a:fillRect/>
          </a:stretch>
        </p:blipFill>
        <p:spPr>
          <a:xfrm>
            <a:off x="4579325" y="1126775"/>
            <a:ext cx="4182475" cy="2511000"/>
          </a:xfrm>
          <a:prstGeom prst="rect">
            <a:avLst/>
          </a:prstGeom>
          <a:noFill/>
          <a:ln>
            <a:noFill/>
          </a:ln>
        </p:spPr>
      </p:pic>
      <p:pic>
        <p:nvPicPr>
          <p:cNvPr id="807" name="Google Shape;807;p120"/>
          <p:cNvPicPr preferRelativeResize="0"/>
          <p:nvPr/>
        </p:nvPicPr>
        <p:blipFill>
          <a:blip r:embed="rId5">
            <a:alphaModFix/>
          </a:blip>
          <a:stretch>
            <a:fillRect/>
          </a:stretch>
        </p:blipFill>
        <p:spPr>
          <a:xfrm>
            <a:off x="990103" y="4128513"/>
            <a:ext cx="3826375" cy="2266650"/>
          </a:xfrm>
          <a:prstGeom prst="rect">
            <a:avLst/>
          </a:prstGeom>
          <a:noFill/>
          <a:ln>
            <a:noFill/>
          </a:ln>
        </p:spPr>
      </p:pic>
      <p:pic>
        <p:nvPicPr>
          <p:cNvPr id="808" name="Google Shape;808;p120"/>
          <p:cNvPicPr preferRelativeResize="0"/>
          <p:nvPr/>
        </p:nvPicPr>
        <p:blipFill>
          <a:blip r:embed="rId6">
            <a:alphaModFix/>
          </a:blip>
          <a:stretch>
            <a:fillRect/>
          </a:stretch>
        </p:blipFill>
        <p:spPr>
          <a:xfrm>
            <a:off x="4579328" y="3637775"/>
            <a:ext cx="4182472" cy="298748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21"/>
          <p:cNvSpPr txBox="1"/>
          <p:nvPr/>
        </p:nvSpPr>
        <p:spPr>
          <a:xfrm>
            <a:off x="192300" y="1580975"/>
            <a:ext cx="8140200" cy="2862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Externality:  a consequence of an economic transaction/activity experienced by an unrelated third party.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Positive externality:  a positive consequence that falls on a third party unrelated to the original economic transaction.</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Negative externality:  a negative consequence that falls on a third party unrelated to the original economic transaction.</a:t>
            </a:r>
            <a:endParaRPr sz="2400">
              <a:solidFill>
                <a:schemeClr val="dk1"/>
              </a:solidFill>
              <a:latin typeface="Gill Sans"/>
              <a:ea typeface="Gill Sans"/>
              <a:cs typeface="Gill Sans"/>
              <a:sym typeface="Gill Sans"/>
            </a:endParaRPr>
          </a:p>
        </p:txBody>
      </p:sp>
      <p:sp>
        <p:nvSpPr>
          <p:cNvPr id="815" name="Google Shape;815;p121"/>
          <p:cNvSpPr txBox="1"/>
          <p:nvPr/>
        </p:nvSpPr>
        <p:spPr>
          <a:xfrm>
            <a:off x="2673425" y="3874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Externalities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22"/>
          <p:cNvSpPr txBox="1"/>
          <p:nvPr/>
        </p:nvSpPr>
        <p:spPr>
          <a:xfrm>
            <a:off x="394950" y="1431425"/>
            <a:ext cx="8354100" cy="35556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Examples:  </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A factory opens that dumps industrial waste into nearby waterways.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consumer purchases fairtrade coffee from a retailer.</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An energy company fracks for natural gas.  Several earthquakes result that cause property damage.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college student gains a degree in social work.</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solar power farm opens in a desert.</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Wal-Mart opens in a small town.</a:t>
            </a:r>
            <a:endParaRPr sz="2400">
              <a:solidFill>
                <a:schemeClr val="dk1"/>
              </a:solidFill>
              <a:latin typeface="Gill Sans"/>
              <a:ea typeface="Gill Sans"/>
              <a:cs typeface="Gill Sans"/>
              <a:sym typeface="Gill Sans"/>
            </a:endParaRPr>
          </a:p>
        </p:txBody>
      </p:sp>
      <p:sp>
        <p:nvSpPr>
          <p:cNvPr id="822" name="Google Shape;822;p122"/>
          <p:cNvSpPr txBox="1"/>
          <p:nvPr/>
        </p:nvSpPr>
        <p:spPr>
          <a:xfrm>
            <a:off x="3072000" y="3204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Externalities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23"/>
          <p:cNvSpPr txBox="1"/>
          <p:nvPr/>
        </p:nvSpPr>
        <p:spPr>
          <a:xfrm>
            <a:off x="448650" y="1303225"/>
            <a:ext cx="5405700" cy="4479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Government Intervention: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Negative Externalities:</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Tax on production</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Emission Charges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Marketable Permits</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Positive Externalities:</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Subsidies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Vouchers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Provide as a public good</a:t>
            </a:r>
            <a:endParaRPr sz="2400">
              <a:solidFill>
                <a:schemeClr val="dk1"/>
              </a:solidFill>
              <a:latin typeface="Gill Sans"/>
              <a:ea typeface="Gill Sans"/>
              <a:cs typeface="Gill Sans"/>
              <a:sym typeface="Gill Sans"/>
            </a:endParaRPr>
          </a:p>
        </p:txBody>
      </p:sp>
      <p:pic>
        <p:nvPicPr>
          <p:cNvPr id="829" name="Google Shape;829;p123"/>
          <p:cNvPicPr preferRelativeResize="0"/>
          <p:nvPr/>
        </p:nvPicPr>
        <p:blipFill>
          <a:blip r:embed="rId3">
            <a:alphaModFix/>
          </a:blip>
          <a:stretch>
            <a:fillRect/>
          </a:stretch>
        </p:blipFill>
        <p:spPr>
          <a:xfrm>
            <a:off x="4711550" y="1653693"/>
            <a:ext cx="2665275" cy="1778250"/>
          </a:xfrm>
          <a:prstGeom prst="rect">
            <a:avLst/>
          </a:prstGeom>
          <a:noFill/>
          <a:ln>
            <a:noFill/>
          </a:ln>
        </p:spPr>
      </p:pic>
      <p:pic>
        <p:nvPicPr>
          <p:cNvPr id="830" name="Google Shape;830;p123"/>
          <p:cNvPicPr preferRelativeResize="0"/>
          <p:nvPr/>
        </p:nvPicPr>
        <p:blipFill>
          <a:blip r:embed="rId4">
            <a:alphaModFix/>
          </a:blip>
          <a:stretch>
            <a:fillRect/>
          </a:stretch>
        </p:blipFill>
        <p:spPr>
          <a:xfrm>
            <a:off x="5407575" y="3866450"/>
            <a:ext cx="2038350" cy="2400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p:nvPr/>
        </p:nvSpPr>
        <p:spPr>
          <a:xfrm>
            <a:off x="855750" y="5087575"/>
            <a:ext cx="7432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chemeClr val="dk1"/>
                </a:solidFill>
              </a:rPr>
              <a:t>$225 million in sales since Shark Tank!</a:t>
            </a:r>
            <a:endParaRPr/>
          </a:p>
        </p:txBody>
      </p:sp>
      <p:pic>
        <p:nvPicPr>
          <p:cNvPr id="134" name="Google Shape;134;p25"/>
          <p:cNvPicPr preferRelativeResize="0"/>
          <p:nvPr/>
        </p:nvPicPr>
        <p:blipFill>
          <a:blip r:embed="rId3">
            <a:alphaModFix/>
          </a:blip>
          <a:stretch>
            <a:fillRect/>
          </a:stretch>
        </p:blipFill>
        <p:spPr>
          <a:xfrm>
            <a:off x="2309813" y="1079313"/>
            <a:ext cx="4524375" cy="2057400"/>
          </a:xfrm>
          <a:prstGeom prst="rect">
            <a:avLst/>
          </a:prstGeom>
          <a:noFill/>
          <a:ln>
            <a:noFill/>
          </a:ln>
        </p:spPr>
      </p:pic>
      <p:pic>
        <p:nvPicPr>
          <p:cNvPr id="135" name="Google Shape;135;p25"/>
          <p:cNvPicPr preferRelativeResize="0"/>
          <p:nvPr/>
        </p:nvPicPr>
        <p:blipFill>
          <a:blip r:embed="rId4">
            <a:alphaModFix/>
          </a:blip>
          <a:stretch>
            <a:fillRect/>
          </a:stretch>
        </p:blipFill>
        <p:spPr>
          <a:xfrm>
            <a:off x="153200" y="2032946"/>
            <a:ext cx="2731426" cy="2731426"/>
          </a:xfrm>
          <a:prstGeom prst="rect">
            <a:avLst/>
          </a:prstGeom>
          <a:noFill/>
          <a:ln>
            <a:noFill/>
          </a:ln>
        </p:spPr>
      </p:pic>
      <p:pic>
        <p:nvPicPr>
          <p:cNvPr id="136" name="Google Shape;136;p25"/>
          <p:cNvPicPr preferRelativeResize="0"/>
          <p:nvPr/>
        </p:nvPicPr>
        <p:blipFill>
          <a:blip r:embed="rId5">
            <a:alphaModFix/>
          </a:blip>
          <a:stretch>
            <a:fillRect/>
          </a:stretch>
        </p:blipFill>
        <p:spPr>
          <a:xfrm>
            <a:off x="4424025" y="2571629"/>
            <a:ext cx="4228593" cy="21927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24"/>
          <p:cNvSpPr txBox="1"/>
          <p:nvPr/>
        </p:nvSpPr>
        <p:spPr>
          <a:xfrm>
            <a:off x="2734650" y="384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pic>
        <p:nvPicPr>
          <p:cNvPr id="837" name="Google Shape;837;p124"/>
          <p:cNvPicPr preferRelativeResize="0"/>
          <p:nvPr/>
        </p:nvPicPr>
        <p:blipFill>
          <a:blip r:embed="rId3">
            <a:alphaModFix/>
          </a:blip>
          <a:stretch>
            <a:fillRect/>
          </a:stretch>
        </p:blipFill>
        <p:spPr>
          <a:xfrm>
            <a:off x="260125" y="1395525"/>
            <a:ext cx="3007300" cy="2443425"/>
          </a:xfrm>
          <a:prstGeom prst="rect">
            <a:avLst/>
          </a:prstGeom>
          <a:noFill/>
          <a:ln>
            <a:noFill/>
          </a:ln>
        </p:spPr>
      </p:pic>
      <p:pic>
        <p:nvPicPr>
          <p:cNvPr id="838" name="Google Shape;838;p124"/>
          <p:cNvPicPr preferRelativeResize="0"/>
          <p:nvPr/>
        </p:nvPicPr>
        <p:blipFill>
          <a:blip r:embed="rId4">
            <a:alphaModFix/>
          </a:blip>
          <a:stretch>
            <a:fillRect/>
          </a:stretch>
        </p:blipFill>
        <p:spPr>
          <a:xfrm>
            <a:off x="2860524" y="1395525"/>
            <a:ext cx="3593775" cy="2640050"/>
          </a:xfrm>
          <a:prstGeom prst="rect">
            <a:avLst/>
          </a:prstGeom>
          <a:noFill/>
          <a:ln>
            <a:noFill/>
          </a:ln>
        </p:spPr>
      </p:pic>
      <p:pic>
        <p:nvPicPr>
          <p:cNvPr id="839" name="Google Shape;839;p124"/>
          <p:cNvPicPr preferRelativeResize="0"/>
          <p:nvPr/>
        </p:nvPicPr>
        <p:blipFill>
          <a:blip r:embed="rId5">
            <a:alphaModFix/>
          </a:blip>
          <a:stretch>
            <a:fillRect/>
          </a:stretch>
        </p:blipFill>
        <p:spPr>
          <a:xfrm>
            <a:off x="6553200" y="1890563"/>
            <a:ext cx="2571750" cy="1857375"/>
          </a:xfrm>
          <a:prstGeom prst="rect">
            <a:avLst/>
          </a:prstGeom>
          <a:noFill/>
          <a:ln>
            <a:noFill/>
          </a:ln>
        </p:spPr>
      </p:pic>
      <p:pic>
        <p:nvPicPr>
          <p:cNvPr id="840" name="Google Shape;840;p124"/>
          <p:cNvPicPr preferRelativeResize="0"/>
          <p:nvPr/>
        </p:nvPicPr>
        <p:blipFill>
          <a:blip r:embed="rId6">
            <a:alphaModFix/>
          </a:blip>
          <a:stretch>
            <a:fillRect/>
          </a:stretch>
        </p:blipFill>
        <p:spPr>
          <a:xfrm>
            <a:off x="1329350" y="4035575"/>
            <a:ext cx="3593776" cy="2360009"/>
          </a:xfrm>
          <a:prstGeom prst="rect">
            <a:avLst/>
          </a:prstGeom>
          <a:noFill/>
          <a:ln>
            <a:noFill/>
          </a:ln>
        </p:spPr>
      </p:pic>
      <p:pic>
        <p:nvPicPr>
          <p:cNvPr id="841" name="Google Shape;841;p124"/>
          <p:cNvPicPr preferRelativeResize="0"/>
          <p:nvPr/>
        </p:nvPicPr>
        <p:blipFill>
          <a:blip r:embed="rId7">
            <a:alphaModFix/>
          </a:blip>
          <a:stretch>
            <a:fillRect/>
          </a:stretch>
        </p:blipFill>
        <p:spPr>
          <a:xfrm>
            <a:off x="4923126" y="4147275"/>
            <a:ext cx="3798444" cy="21366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25"/>
          <p:cNvSpPr txBox="1"/>
          <p:nvPr/>
        </p:nvSpPr>
        <p:spPr>
          <a:xfrm>
            <a:off x="363200" y="1602350"/>
            <a:ext cx="8610300" cy="42792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highlight>
                  <a:schemeClr val="lt1"/>
                </a:highlight>
              </a:rPr>
              <a:t>Consumer theory studies how individuals make choices, given restraints, such as their income and the prices of goods and services. </a:t>
            </a:r>
            <a:endParaRPr sz="2400">
              <a:solidFill>
                <a:schemeClr val="dk1"/>
              </a:solidFill>
              <a:highlight>
                <a:schemeClr val="lt1"/>
              </a:highlight>
            </a:endParaRPr>
          </a:p>
          <a:p>
            <a:pPr marL="0" lvl="0" indent="0" algn="l" rtl="0">
              <a:spcBef>
                <a:spcPts val="0"/>
              </a:spcBef>
              <a:spcAft>
                <a:spcPts val="0"/>
              </a:spcAft>
              <a:buNone/>
            </a:pPr>
            <a:endParaRPr sz="2400">
              <a:solidFill>
                <a:schemeClr val="dk1"/>
              </a:solidFill>
              <a:highlight>
                <a:schemeClr val="lt1"/>
              </a:highlight>
            </a:endParaRPr>
          </a:p>
          <a:p>
            <a:pPr marL="457200" lvl="0" indent="-381000" algn="l" rtl="0">
              <a:spcBef>
                <a:spcPts val="0"/>
              </a:spcBef>
              <a:spcAft>
                <a:spcPts val="0"/>
              </a:spcAft>
              <a:buClr>
                <a:schemeClr val="dk1"/>
              </a:buClr>
              <a:buSzPts val="2400"/>
              <a:buChar char="●"/>
            </a:pPr>
            <a:r>
              <a:rPr lang="en-US" sz="2400">
                <a:solidFill>
                  <a:schemeClr val="dk1"/>
                </a:solidFill>
              </a:rPr>
              <a:t>The decisions that consumers make about what and how much to consume shape the evolution of the overall economy. (60 - 70% of GDP)</a:t>
            </a:r>
            <a:endParaRPr sz="2400">
              <a:solidFill>
                <a:schemeClr val="dk1"/>
              </a:solidFill>
            </a:endParaRPr>
          </a:p>
          <a:p>
            <a:pPr marL="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It is assumed that consumers act in rational ways that can be observed and quantified.</a:t>
            </a:r>
            <a:endParaRPr sz="2400">
              <a:solidFill>
                <a:schemeClr val="dk1"/>
              </a:solidFill>
            </a:endParaRPr>
          </a:p>
          <a:p>
            <a:pPr marL="0" lvl="0" indent="0" algn="l" rtl="0">
              <a:spcBef>
                <a:spcPts val="0"/>
              </a:spcBef>
              <a:spcAft>
                <a:spcPts val="0"/>
              </a:spcAft>
              <a:buNone/>
            </a:pPr>
            <a:endParaRPr sz="1200">
              <a:solidFill>
                <a:schemeClr val="dk1"/>
              </a:solidFill>
              <a:highlight>
                <a:schemeClr val="lt1"/>
              </a:highlight>
            </a:endParaRPr>
          </a:p>
          <a:p>
            <a:pPr marL="0" lvl="0" indent="0" algn="l" rtl="0">
              <a:spcBef>
                <a:spcPts val="0"/>
              </a:spcBef>
              <a:spcAft>
                <a:spcPts val="0"/>
              </a:spcAft>
              <a:buNone/>
            </a:pPr>
            <a:endParaRPr>
              <a:solidFill>
                <a:schemeClr val="dk1"/>
              </a:solidFill>
            </a:endParaRPr>
          </a:p>
        </p:txBody>
      </p:sp>
      <p:sp>
        <p:nvSpPr>
          <p:cNvPr id="848" name="Google Shape;848;p125"/>
          <p:cNvSpPr txBox="1"/>
          <p:nvPr/>
        </p:nvSpPr>
        <p:spPr>
          <a:xfrm>
            <a:off x="2929775" y="280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sz="2400">
              <a:solidFill>
                <a:srgbClr val="004A80"/>
              </a:solidFill>
              <a:latin typeface="Gill Sans"/>
              <a:ea typeface="Gill Sans"/>
              <a:cs typeface="Gill Sans"/>
              <a:sym typeface="Gill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26"/>
          <p:cNvSpPr txBox="1"/>
          <p:nvPr/>
        </p:nvSpPr>
        <p:spPr>
          <a:xfrm>
            <a:off x="256200" y="1217775"/>
            <a:ext cx="8631600" cy="5310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Utility:  the satisfaction one receives from consuming a good or service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Marginal utility:  the satisfaction one receives from consuming one additional unit of a good or service.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Total utility:  the total amount of satisfaction one receives from consuming a good or service in its entirety.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Law of Diminishing Marginal Utility:  (ceteris paribus)  as a person consumes more of a good or service, his/her marginal utility (satisfaction) will diminish with each unit consumed.</a:t>
            </a:r>
            <a:endParaRPr sz="240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Examples?</a:t>
            </a:r>
            <a:endParaRPr sz="2400">
              <a:solidFill>
                <a:schemeClr val="dk1"/>
              </a:solidFill>
              <a:latin typeface="Gill Sans"/>
              <a:ea typeface="Gill Sans"/>
              <a:cs typeface="Gill Sans"/>
              <a:sym typeface="Gill Sans"/>
            </a:endParaRPr>
          </a:p>
        </p:txBody>
      </p:sp>
      <p:sp>
        <p:nvSpPr>
          <p:cNvPr id="855" name="Google Shape;855;p126"/>
          <p:cNvSpPr txBox="1"/>
          <p:nvPr/>
        </p:nvSpPr>
        <p:spPr>
          <a:xfrm>
            <a:off x="2737500" y="323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127"/>
          <p:cNvPicPr preferRelativeResize="0"/>
          <p:nvPr/>
        </p:nvPicPr>
        <p:blipFill>
          <a:blip r:embed="rId3">
            <a:alphaModFix/>
          </a:blip>
          <a:stretch>
            <a:fillRect/>
          </a:stretch>
        </p:blipFill>
        <p:spPr>
          <a:xfrm>
            <a:off x="222928" y="1388346"/>
            <a:ext cx="4091775" cy="3078450"/>
          </a:xfrm>
          <a:prstGeom prst="rect">
            <a:avLst/>
          </a:prstGeom>
          <a:noFill/>
          <a:ln>
            <a:noFill/>
          </a:ln>
        </p:spPr>
      </p:pic>
      <p:pic>
        <p:nvPicPr>
          <p:cNvPr id="862" name="Google Shape;862;p127"/>
          <p:cNvPicPr preferRelativeResize="0"/>
          <p:nvPr/>
        </p:nvPicPr>
        <p:blipFill>
          <a:blip r:embed="rId4">
            <a:alphaModFix/>
          </a:blip>
          <a:stretch>
            <a:fillRect/>
          </a:stretch>
        </p:blipFill>
        <p:spPr>
          <a:xfrm>
            <a:off x="4229150" y="2895526"/>
            <a:ext cx="4766700" cy="31746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128"/>
          <p:cNvPicPr preferRelativeResize="0"/>
          <p:nvPr/>
        </p:nvPicPr>
        <p:blipFill>
          <a:blip r:embed="rId3">
            <a:alphaModFix/>
          </a:blip>
          <a:stretch>
            <a:fillRect/>
          </a:stretch>
        </p:blipFill>
        <p:spPr>
          <a:xfrm>
            <a:off x="861787" y="1492113"/>
            <a:ext cx="7420425" cy="4711974"/>
          </a:xfrm>
          <a:prstGeom prst="rect">
            <a:avLst/>
          </a:prstGeom>
          <a:noFill/>
          <a:ln>
            <a:noFill/>
          </a:ln>
        </p:spPr>
      </p:pic>
      <p:sp>
        <p:nvSpPr>
          <p:cNvPr id="869" name="Google Shape;869;p128"/>
          <p:cNvSpPr txBox="1"/>
          <p:nvPr/>
        </p:nvSpPr>
        <p:spPr>
          <a:xfrm>
            <a:off x="2566600" y="3660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p129"/>
          <p:cNvPicPr preferRelativeResize="0"/>
          <p:nvPr/>
        </p:nvPicPr>
        <p:blipFill>
          <a:blip r:embed="rId3">
            <a:alphaModFix/>
          </a:blip>
          <a:stretch>
            <a:fillRect/>
          </a:stretch>
        </p:blipFill>
        <p:spPr>
          <a:xfrm>
            <a:off x="252075" y="1193075"/>
            <a:ext cx="8639825" cy="46486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30"/>
          <p:cNvSpPr txBox="1"/>
          <p:nvPr/>
        </p:nvSpPr>
        <p:spPr>
          <a:xfrm>
            <a:off x="106650" y="705025"/>
            <a:ext cx="8930700" cy="5972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u="sng">
                <a:solidFill>
                  <a:schemeClr val="dk1"/>
                </a:solidFill>
                <a:latin typeface="Gill Sans"/>
                <a:ea typeface="Gill Sans"/>
                <a:cs typeface="Gill Sans"/>
                <a:sym typeface="Gill Sans"/>
              </a:rPr>
              <a:t>Budget Constraints and Indifference Curves</a:t>
            </a:r>
            <a:endParaRPr sz="20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b="1" u="sng">
                <a:solidFill>
                  <a:srgbClr val="6AA84F"/>
                </a:solidFill>
                <a:latin typeface="Gill Sans"/>
                <a:ea typeface="Gill Sans"/>
                <a:cs typeface="Gill Sans"/>
                <a:sym typeface="Gill Sans"/>
              </a:rPr>
              <a:t>Budget Line</a:t>
            </a:r>
            <a:r>
              <a:rPr lang="en-US" sz="2000" b="1">
                <a:solidFill>
                  <a:schemeClr val="dk1"/>
                </a:solidFill>
                <a:latin typeface="Gill Sans"/>
                <a:ea typeface="Gill Sans"/>
                <a:cs typeface="Gill Sans"/>
                <a:sym typeface="Gill Sans"/>
              </a:rPr>
              <a:t>:</a:t>
            </a:r>
            <a:r>
              <a:rPr lang="en-US" sz="2000">
                <a:solidFill>
                  <a:schemeClr val="dk1"/>
                </a:solidFill>
                <a:latin typeface="Gill Sans"/>
                <a:ea typeface="Gill Sans"/>
                <a:cs typeface="Gill Sans"/>
                <a:sym typeface="Gill Sans"/>
              </a:rPr>
              <a:t>  shows the combination of goods/services that can be purchased given a consumer’s budgetary constraints.</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Ex: Sam’s income = $80.  She wishes to purchases swimsuits and flip flops for the summer.</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-Swimsuits cost $20</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-Flip flops cost $10</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If Sam purchases only swimsuits she can buy 4.   ($80 (budget) / $20 (swimsuit cost)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If Sam purchases only flip flops she can buy 8.  ($80 (budget) / $10 (flip flop cost)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There are several possible combinations of swimsuits and flip flops given her budget.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Ex: 2 swimsuits and 4 flip flops</a:t>
            </a:r>
            <a:r>
              <a:rPr lang="en-US" sz="1800">
                <a:solidFill>
                  <a:schemeClr val="dk1"/>
                </a:solidFill>
                <a:latin typeface="Gill Sans"/>
                <a:ea typeface="Gill Sans"/>
                <a:cs typeface="Gill Sans"/>
                <a:sym typeface="Gill Sans"/>
              </a:rPr>
              <a:t>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Google Shape;887;p131"/>
          <p:cNvPicPr preferRelativeResize="0"/>
          <p:nvPr/>
        </p:nvPicPr>
        <p:blipFill>
          <a:blip r:embed="rId3">
            <a:alphaModFix/>
          </a:blip>
          <a:stretch>
            <a:fillRect/>
          </a:stretch>
        </p:blipFill>
        <p:spPr>
          <a:xfrm>
            <a:off x="1149875" y="1138275"/>
            <a:ext cx="7219474" cy="54146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32"/>
          <p:cNvSpPr txBox="1"/>
          <p:nvPr/>
        </p:nvSpPr>
        <p:spPr>
          <a:xfrm>
            <a:off x="63900" y="1239125"/>
            <a:ext cx="9016200" cy="3047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u="sng">
                <a:solidFill>
                  <a:srgbClr val="6AA84F"/>
                </a:solidFill>
                <a:latin typeface="Gill Sans"/>
                <a:ea typeface="Gill Sans"/>
                <a:cs typeface="Gill Sans"/>
                <a:sym typeface="Gill Sans"/>
              </a:rPr>
              <a:t>Indifference Curve</a:t>
            </a:r>
            <a:r>
              <a:rPr lang="en-US" sz="2000">
                <a:solidFill>
                  <a:schemeClr val="dk1"/>
                </a:solidFill>
                <a:latin typeface="Gill Sans"/>
                <a:ea typeface="Gill Sans"/>
                <a:cs typeface="Gill Sans"/>
                <a:sym typeface="Gill Sans"/>
              </a:rPr>
              <a:t>:  Shows all the combinations of two goods/services that give the consumer equal amounts of utility (satisfaction).  The consumer is indifferent to the various combinations because they give equal amounts of utility.</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1800">
                <a:solidFill>
                  <a:schemeClr val="dk1"/>
                </a:solidFill>
                <a:latin typeface="Gill Sans"/>
                <a:ea typeface="Gill Sans"/>
                <a:cs typeface="Gill Sans"/>
                <a:sym typeface="Gill Sans"/>
              </a:rPr>
              <a:t>Any of the following combinations provide </a:t>
            </a:r>
            <a:r>
              <a:rPr lang="en-US" sz="1800" b="1" u="sng">
                <a:solidFill>
                  <a:schemeClr val="dk1"/>
                </a:solidFill>
                <a:latin typeface="Gill Sans"/>
                <a:ea typeface="Gill Sans"/>
                <a:cs typeface="Gill Sans"/>
                <a:sym typeface="Gill Sans"/>
              </a:rPr>
              <a:t>50 utils</a:t>
            </a:r>
            <a:r>
              <a:rPr lang="en-US" sz="1800">
                <a:solidFill>
                  <a:schemeClr val="dk1"/>
                </a:solidFill>
                <a:latin typeface="Gill Sans"/>
                <a:ea typeface="Gill Sans"/>
                <a:cs typeface="Gill Sans"/>
                <a:sym typeface="Gill Sans"/>
              </a:rPr>
              <a:t> to Sam:</a:t>
            </a: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p:txBody>
      </p:sp>
      <p:graphicFrame>
        <p:nvGraphicFramePr>
          <p:cNvPr id="894" name="Google Shape;894;p132"/>
          <p:cNvGraphicFramePr/>
          <p:nvPr/>
        </p:nvGraphicFramePr>
        <p:xfrm>
          <a:off x="940575" y="3542700"/>
          <a:ext cx="3000000" cy="3000000"/>
        </p:xfrm>
        <a:graphic>
          <a:graphicData uri="http://schemas.openxmlformats.org/drawingml/2006/table">
            <a:tbl>
              <a:tblPr>
                <a:noFill/>
                <a:tableStyleId>{FD844475-731D-4830-BC68-38FF8DD91EA7}</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800" b="1" u="sng"/>
                        <a:t>Swimsuits  </a:t>
                      </a:r>
                      <a:endParaRPr sz="1800" b="1" u="sng"/>
                    </a:p>
                  </a:txBody>
                  <a:tcPr marL="91425" marR="91425" marT="91425" marB="91425"/>
                </a:tc>
                <a:tc>
                  <a:txBody>
                    <a:bodyPr/>
                    <a:lstStyle/>
                    <a:p>
                      <a:pPr marL="0" lvl="0" indent="0" algn="ctr" rtl="0">
                        <a:spcBef>
                          <a:spcPts val="0"/>
                        </a:spcBef>
                        <a:spcAft>
                          <a:spcPts val="0"/>
                        </a:spcAft>
                        <a:buNone/>
                      </a:pPr>
                      <a:r>
                        <a:rPr lang="en-US" sz="1800" b="1" u="sng"/>
                        <a:t>FlipFlops </a:t>
                      </a:r>
                      <a:endParaRPr sz="1800" b="1" u="sng"/>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800"/>
                        <a:t>6</a:t>
                      </a:r>
                      <a:endParaRPr sz="1800"/>
                    </a:p>
                  </a:txBody>
                  <a:tcPr marL="91425" marR="91425" marT="91425" marB="91425"/>
                </a:tc>
                <a:tc>
                  <a:txBody>
                    <a:bodyPr/>
                    <a:lstStyle/>
                    <a:p>
                      <a:pPr marL="0" lvl="0" indent="0" algn="ctr" rtl="0">
                        <a:spcBef>
                          <a:spcPts val="0"/>
                        </a:spcBef>
                        <a:spcAft>
                          <a:spcPts val="0"/>
                        </a:spcAft>
                        <a:buNone/>
                      </a:pPr>
                      <a:r>
                        <a:rPr lang="en-US" sz="1800"/>
                        <a:t>1</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800"/>
                        <a:t>3</a:t>
                      </a:r>
                      <a:endParaRPr sz="1800"/>
                    </a:p>
                  </a:txBody>
                  <a:tcPr marL="91425" marR="91425" marT="91425" marB="91425"/>
                </a:tc>
                <a:tc>
                  <a:txBody>
                    <a:bodyPr/>
                    <a:lstStyle/>
                    <a:p>
                      <a:pPr marL="0" lvl="0" indent="0" algn="ctr" rtl="0">
                        <a:spcBef>
                          <a:spcPts val="0"/>
                        </a:spcBef>
                        <a:spcAft>
                          <a:spcPts val="0"/>
                        </a:spcAft>
                        <a:buNone/>
                      </a:pPr>
                      <a:r>
                        <a:rPr lang="en-US" sz="1800"/>
                        <a:t>3</a:t>
                      </a:r>
                      <a:endParaRPr sz="1800"/>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800"/>
                        <a:t>2</a:t>
                      </a:r>
                      <a:endParaRPr sz="1800"/>
                    </a:p>
                  </a:txBody>
                  <a:tcPr marL="91425" marR="91425" marT="91425" marB="91425"/>
                </a:tc>
                <a:tc>
                  <a:txBody>
                    <a:bodyPr/>
                    <a:lstStyle/>
                    <a:p>
                      <a:pPr marL="0" lvl="0" indent="0" algn="ctr" rtl="0">
                        <a:spcBef>
                          <a:spcPts val="0"/>
                        </a:spcBef>
                        <a:spcAft>
                          <a:spcPts val="0"/>
                        </a:spcAft>
                        <a:buNone/>
                      </a:pPr>
                      <a:r>
                        <a:rPr lang="en-US" sz="1800"/>
                        <a:t>4</a:t>
                      </a:r>
                      <a:endParaRPr sz="1800"/>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800"/>
                        <a:t>1</a:t>
                      </a:r>
                      <a:endParaRPr sz="1800"/>
                    </a:p>
                  </a:txBody>
                  <a:tcPr marL="91425" marR="91425" marT="91425" marB="91425"/>
                </a:tc>
                <a:tc>
                  <a:txBody>
                    <a:bodyPr/>
                    <a:lstStyle/>
                    <a:p>
                      <a:pPr marL="0" lvl="0" indent="0" algn="ctr" rtl="0">
                        <a:spcBef>
                          <a:spcPts val="0"/>
                        </a:spcBef>
                        <a:spcAft>
                          <a:spcPts val="0"/>
                        </a:spcAft>
                        <a:buNone/>
                      </a:pPr>
                      <a:r>
                        <a:rPr lang="en-US" sz="1800"/>
                        <a:t>7</a:t>
                      </a:r>
                      <a:endParaRPr sz="18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133"/>
          <p:cNvPicPr preferRelativeResize="0"/>
          <p:nvPr/>
        </p:nvPicPr>
        <p:blipFill>
          <a:blip r:embed="rId3">
            <a:alphaModFix/>
          </a:blip>
          <a:stretch>
            <a:fillRect/>
          </a:stretch>
        </p:blipFill>
        <p:spPr>
          <a:xfrm>
            <a:off x="1648450" y="1275850"/>
            <a:ext cx="5486400" cy="548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158338" y="106709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500"/>
              <a:t>Shark Tank Project</a:t>
            </a:r>
            <a:endParaRPr sz="5500"/>
          </a:p>
        </p:txBody>
      </p:sp>
      <p:sp>
        <p:nvSpPr>
          <p:cNvPr id="142" name="Google Shape;142;p26"/>
          <p:cNvSpPr txBox="1"/>
          <p:nvPr/>
        </p:nvSpPr>
        <p:spPr>
          <a:xfrm>
            <a:off x="823675" y="2220350"/>
            <a:ext cx="6750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https://docs.google.com/presentation/d/1F7uX8Ufg97in0cKZjGJnBTWyz3b1x3ROY-fKi05ev2o/edit?usp=sharing</a:t>
            </a:r>
            <a:endParaRPr sz="1800"/>
          </a:p>
          <a:p>
            <a:pPr marL="0" lvl="0" indent="0" algn="l" rtl="0">
              <a:spcBef>
                <a:spcPts val="0"/>
              </a:spcBef>
              <a:spcAft>
                <a:spcPts val="0"/>
              </a:spcAft>
              <a:buNone/>
            </a:pPr>
            <a:endParaRPr/>
          </a:p>
        </p:txBody>
      </p:sp>
      <p:pic>
        <p:nvPicPr>
          <p:cNvPr id="143" name="Google Shape;143;p26"/>
          <p:cNvPicPr preferRelativeResize="0"/>
          <p:nvPr/>
        </p:nvPicPr>
        <p:blipFill>
          <a:blip r:embed="rId4">
            <a:alphaModFix/>
          </a:blip>
          <a:stretch>
            <a:fillRect/>
          </a:stretch>
        </p:blipFill>
        <p:spPr>
          <a:xfrm>
            <a:off x="2751775" y="3429000"/>
            <a:ext cx="3333750" cy="25050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34"/>
          <p:cNvSpPr txBox="1"/>
          <p:nvPr/>
        </p:nvSpPr>
        <p:spPr>
          <a:xfrm>
            <a:off x="234750" y="1922800"/>
            <a:ext cx="8460900" cy="3294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Consumer’s goal:  to make decisions that attain the highest possible utility given the constraints of his/her budget.</a:t>
            </a: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The consumer will maximize his/her utility and be within his/her budget where the indifference curve is tangent to the budget line - </a:t>
            </a:r>
            <a:r>
              <a:rPr lang="en-US" sz="2800" u="sng">
                <a:solidFill>
                  <a:schemeClr val="dk1"/>
                </a:solidFill>
                <a:latin typeface="Gill Sans"/>
                <a:ea typeface="Gill Sans"/>
                <a:cs typeface="Gill Sans"/>
                <a:sym typeface="Gill Sans"/>
              </a:rPr>
              <a:t>Consumer Equilibrium</a:t>
            </a:r>
            <a:endParaRPr sz="2800" u="sng">
              <a:solidFill>
                <a:schemeClr val="dk1"/>
              </a:solidFill>
              <a:latin typeface="Gill Sans"/>
              <a:ea typeface="Gill Sans"/>
              <a:cs typeface="Gill Sans"/>
              <a:sym typeface="Gill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35"/>
          <p:cNvPicPr preferRelativeResize="0"/>
          <p:nvPr/>
        </p:nvPicPr>
        <p:blipFill>
          <a:blip r:embed="rId3">
            <a:alphaModFix/>
          </a:blip>
          <a:stretch>
            <a:fillRect/>
          </a:stretch>
        </p:blipFill>
        <p:spPr>
          <a:xfrm>
            <a:off x="1232850" y="1367225"/>
            <a:ext cx="7048500" cy="48101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36"/>
          <p:cNvSpPr txBox="1"/>
          <p:nvPr/>
        </p:nvSpPr>
        <p:spPr>
          <a:xfrm>
            <a:off x="106650" y="1587000"/>
            <a:ext cx="8930700" cy="3684000"/>
          </a:xfrm>
          <a:prstGeom prst="rect">
            <a:avLst/>
          </a:prstGeom>
          <a:noFill/>
          <a:ln>
            <a:noFill/>
          </a:ln>
        </p:spPr>
        <p:txBody>
          <a:bodyPr spcFirstLastPara="1" wrap="square" lIns="91425" tIns="91425" rIns="91425" bIns="91425" anchor="t" anchorCtr="0">
            <a:spAutoFit/>
          </a:bodyPr>
          <a:lstStyle/>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Have students keep a “Utility Log” where they measure their levels of satisfaction while consuming different types of goods or services.  Students then construct individual utility graphs that demonstrate the Law of Diminishing Marginal Utility.</a:t>
            </a:r>
            <a:endParaRPr sz="2400">
              <a:solidFill>
                <a:schemeClr val="dk1"/>
              </a:solidFill>
              <a:latin typeface="Gill Sans"/>
              <a:ea typeface="Gill Sans"/>
              <a:cs typeface="Gill Sans"/>
              <a:sym typeface="Gill Sans"/>
            </a:endParaRPr>
          </a:p>
          <a:p>
            <a:pPr marL="457200" lvl="0" indent="-381000" algn="l" rtl="0">
              <a:spcBef>
                <a:spcPts val="1000"/>
              </a:spcBef>
              <a:spcAft>
                <a:spcPts val="0"/>
              </a:spcAft>
              <a:buClr>
                <a:schemeClr val="dk1"/>
              </a:buClr>
              <a:buSzPts val="2400"/>
              <a:buChar char="•"/>
            </a:pPr>
            <a:r>
              <a:rPr lang="en-US" sz="2400">
                <a:solidFill>
                  <a:schemeClr val="dk1"/>
                </a:solidFill>
                <a:latin typeface="Gill Sans"/>
                <a:ea typeface="Gill Sans"/>
                <a:cs typeface="Gill Sans"/>
                <a:sym typeface="Gill Sans"/>
              </a:rPr>
              <a:t>Students reflect on a decision they made between consuming two different goods or services.  They calculate their budgetary constraint and construct a budget line.  Students then add indifference curves and find the optimal point of consumption.</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p:txBody>
      </p:sp>
      <p:sp>
        <p:nvSpPr>
          <p:cNvPr id="919" name="Google Shape;919;p136"/>
          <p:cNvSpPr txBox="1"/>
          <p:nvPr/>
        </p:nvSpPr>
        <p:spPr>
          <a:xfrm>
            <a:off x="2801600" y="3446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137"/>
          <p:cNvPicPr preferRelativeResize="0"/>
          <p:nvPr/>
        </p:nvPicPr>
        <p:blipFill>
          <a:blip r:embed="rId3">
            <a:alphaModFix/>
          </a:blip>
          <a:stretch>
            <a:fillRect/>
          </a:stretch>
        </p:blipFill>
        <p:spPr>
          <a:xfrm>
            <a:off x="1276050" y="1091026"/>
            <a:ext cx="7104176" cy="53636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38"/>
          <p:cNvSpPr txBox="1">
            <a:spLocks noGrp="1"/>
          </p:cNvSpPr>
          <p:nvPr>
            <p:ph type="title"/>
          </p:nvPr>
        </p:nvSpPr>
        <p:spPr>
          <a:xfrm>
            <a:off x="457200" y="834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100"/>
              <a:t>Assessment Questions</a:t>
            </a:r>
            <a:endParaRPr sz="4100" b="1"/>
          </a:p>
        </p:txBody>
      </p:sp>
      <p:sp>
        <p:nvSpPr>
          <p:cNvPr id="932" name="Google Shape;932;p138"/>
          <p:cNvSpPr txBox="1">
            <a:spLocks noGrp="1"/>
          </p:cNvSpPr>
          <p:nvPr>
            <p:ph type="body" idx="4294967295"/>
          </p:nvPr>
        </p:nvSpPr>
        <p:spPr>
          <a:xfrm>
            <a:off x="457200" y="1977841"/>
            <a:ext cx="82296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Clr>
                <a:schemeClr val="dk1"/>
              </a:buClr>
              <a:buSzPts val="2500"/>
              <a:buChar char="•"/>
            </a:pPr>
            <a:r>
              <a:rPr lang="en-US" sz="2500"/>
              <a:t>In what ways do supply and demand determine market prices?</a:t>
            </a:r>
            <a:endParaRPr sz="2500"/>
          </a:p>
          <a:p>
            <a:pPr marL="342900" lvl="0" indent="-342900" algn="l" rtl="0">
              <a:spcBef>
                <a:spcPts val="1800"/>
              </a:spcBef>
              <a:spcAft>
                <a:spcPts val="0"/>
              </a:spcAft>
              <a:buSzPts val="2500"/>
              <a:buChar char="•"/>
            </a:pPr>
            <a:r>
              <a:rPr lang="en-US" sz="2500"/>
              <a:t>Why is the concept of elasticity such an important determinant of setting prices for business firms?</a:t>
            </a:r>
            <a:endParaRPr sz="2500"/>
          </a:p>
          <a:p>
            <a:pPr marL="342900" lvl="0" indent="-342900" algn="l" rtl="0">
              <a:spcBef>
                <a:spcPts val="1800"/>
              </a:spcBef>
              <a:spcAft>
                <a:spcPts val="0"/>
              </a:spcAft>
              <a:buSzPts val="2500"/>
              <a:buChar char="•"/>
            </a:pPr>
            <a:r>
              <a:rPr lang="en-US" sz="2500"/>
              <a:t>Are price controls necessary in a free market economy?  Do they do more harm than good?</a:t>
            </a:r>
            <a:endParaRPr sz="2500"/>
          </a:p>
          <a:p>
            <a:pPr marL="342900" lvl="0" indent="-342900" algn="l" rtl="0">
              <a:spcBef>
                <a:spcPts val="1800"/>
              </a:spcBef>
              <a:spcAft>
                <a:spcPts val="0"/>
              </a:spcAft>
              <a:buSzPts val="2500"/>
              <a:buChar char="•"/>
            </a:pPr>
            <a:r>
              <a:rPr lang="en-US" sz="2500"/>
              <a:t>How can the government respond in light of negative and positive externalities?</a:t>
            </a:r>
            <a:endParaRPr sz="2500"/>
          </a:p>
          <a:p>
            <a:pPr marL="342900" lvl="0" indent="-342900" algn="l" rtl="0">
              <a:spcBef>
                <a:spcPts val="1800"/>
              </a:spcBef>
              <a:spcAft>
                <a:spcPts val="0"/>
              </a:spcAft>
              <a:buSzPts val="2500"/>
              <a:buChar char="•"/>
            </a:pPr>
            <a:r>
              <a:rPr lang="en-US" sz="2500"/>
              <a:t>Is consumer behavior generally rational and predictable?</a:t>
            </a:r>
            <a:endParaRPr sz="2500"/>
          </a:p>
          <a:p>
            <a:pPr marL="342900" lvl="0" indent="-342900" algn="l" rtl="0">
              <a:spcBef>
                <a:spcPts val="1800"/>
              </a:spcBef>
              <a:spcAft>
                <a:spcPts val="0"/>
              </a:spcAft>
              <a:buSzPts val="2500"/>
              <a:buChar char="•"/>
            </a:pP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2">
                                            <p:txEl>
                                              <p:pRg st="0" end="0"/>
                                            </p:txEl>
                                          </p:spTgt>
                                        </p:tgtEl>
                                        <p:attrNameLst>
                                          <p:attrName>style.visibility</p:attrName>
                                        </p:attrNameLst>
                                      </p:cBhvr>
                                      <p:to>
                                        <p:strVal val="visible"/>
                                      </p:to>
                                    </p:set>
                                    <p:anim calcmode="lin" valueType="num">
                                      <p:cBhvr additive="base">
                                        <p:cTn id="7" dur="500"/>
                                        <p:tgtEl>
                                          <p:spTgt spid="9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32">
                                            <p:txEl>
                                              <p:pRg st="1" end="1"/>
                                            </p:txEl>
                                          </p:spTgt>
                                        </p:tgtEl>
                                        <p:attrNameLst>
                                          <p:attrName>style.visibility</p:attrName>
                                        </p:attrNameLst>
                                      </p:cBhvr>
                                      <p:to>
                                        <p:strVal val="visible"/>
                                      </p:to>
                                    </p:set>
                                    <p:anim calcmode="lin" valueType="num">
                                      <p:cBhvr additive="base">
                                        <p:cTn id="12" dur="500"/>
                                        <p:tgtEl>
                                          <p:spTgt spid="9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32">
                                            <p:txEl>
                                              <p:pRg st="2" end="2"/>
                                            </p:txEl>
                                          </p:spTgt>
                                        </p:tgtEl>
                                        <p:attrNameLst>
                                          <p:attrName>style.visibility</p:attrName>
                                        </p:attrNameLst>
                                      </p:cBhvr>
                                      <p:to>
                                        <p:strVal val="visible"/>
                                      </p:to>
                                    </p:set>
                                    <p:anim calcmode="lin" valueType="num">
                                      <p:cBhvr additive="base">
                                        <p:cTn id="17" dur="500"/>
                                        <p:tgtEl>
                                          <p:spTgt spid="9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32">
                                            <p:txEl>
                                              <p:pRg st="3" end="3"/>
                                            </p:txEl>
                                          </p:spTgt>
                                        </p:tgtEl>
                                        <p:attrNameLst>
                                          <p:attrName>style.visibility</p:attrName>
                                        </p:attrNameLst>
                                      </p:cBhvr>
                                      <p:to>
                                        <p:strVal val="visible"/>
                                      </p:to>
                                    </p:set>
                                    <p:anim calcmode="lin" valueType="num">
                                      <p:cBhvr additive="base">
                                        <p:cTn id="22" dur="500"/>
                                        <p:tgtEl>
                                          <p:spTgt spid="9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32">
                                            <p:txEl>
                                              <p:pRg st="4" end="4"/>
                                            </p:txEl>
                                          </p:spTgt>
                                        </p:tgtEl>
                                        <p:attrNameLst>
                                          <p:attrName>style.visibility</p:attrName>
                                        </p:attrNameLst>
                                      </p:cBhvr>
                                      <p:to>
                                        <p:strVal val="visible"/>
                                      </p:to>
                                    </p:set>
                                    <p:anim calcmode="lin" valueType="num">
                                      <p:cBhvr additive="base">
                                        <p:cTn id="27" dur="500"/>
                                        <p:tgtEl>
                                          <p:spTgt spid="9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32">
                                            <p:txEl>
                                              <p:pRg st="5" end="5"/>
                                            </p:txEl>
                                          </p:spTgt>
                                        </p:tgtEl>
                                        <p:attrNameLst>
                                          <p:attrName>style.visibility</p:attrName>
                                        </p:attrNameLst>
                                      </p:cBhvr>
                                      <p:to>
                                        <p:strVal val="visible"/>
                                      </p:to>
                                    </p:set>
                                    <p:anim calcmode="lin" valueType="num">
                                      <p:cBhvr additive="base">
                                        <p:cTn id="32" dur="500"/>
                                        <p:tgtEl>
                                          <p:spTgt spid="93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2">
                                            <p:txEl>
                                              <p:pRg st="6" end="6"/>
                                            </p:txEl>
                                          </p:spTgt>
                                        </p:tgtEl>
                                        <p:attrNameLst>
                                          <p:attrName>style.visibility</p:attrName>
                                        </p:attrNameLst>
                                      </p:cBhvr>
                                      <p:to>
                                        <p:strVal val="visible"/>
                                      </p:to>
                                    </p:set>
                                    <p:anim calcmode="lin" valueType="num">
                                      <p:cBhvr additive="base">
                                        <p:cTn id="37" dur="500"/>
                                        <p:tgtEl>
                                          <p:spTgt spid="93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939" name="Google Shape;939;p139"/>
          <p:cNvSpPr txBox="1">
            <a:spLocks noGrp="1"/>
          </p:cNvSpPr>
          <p:nvPr>
            <p:ph type="body" idx="1"/>
          </p:nvPr>
        </p:nvSpPr>
        <p:spPr>
          <a:xfrm>
            <a:off x="457200" y="2057390"/>
            <a:ext cx="8229600" cy="3779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a:t>Khan Academy:  </a:t>
            </a:r>
            <a:r>
              <a:rPr lang="en-US" u="sng">
                <a:solidFill>
                  <a:schemeClr val="hlink"/>
                </a:solidFill>
                <a:hlinkClick r:id="rId3"/>
              </a:rPr>
              <a:t>https://www.khanacademy.org/economics-finance-domain/microeconomics</a:t>
            </a:r>
            <a:endParaRPr/>
          </a:p>
          <a:p>
            <a:pPr marL="342900" lvl="0" indent="-279400" algn="l" rtl="0">
              <a:spcBef>
                <a:spcPts val="0"/>
              </a:spcBef>
              <a:spcAft>
                <a:spcPts val="0"/>
              </a:spcAft>
              <a:buSzPts val="1800"/>
              <a:buChar char="•"/>
            </a:pPr>
            <a:r>
              <a:rPr lang="en-US"/>
              <a:t>Mr. Clifford EconMovies:  </a:t>
            </a:r>
            <a:r>
              <a:rPr lang="en-US" u="sng">
                <a:solidFill>
                  <a:schemeClr val="hlink"/>
                </a:solidFill>
                <a:hlinkClick r:id="rId4"/>
              </a:rPr>
              <a:t>https://www.youtube.com/channel/UCCQEbqDL8i40d83Au55lYMQ</a:t>
            </a:r>
            <a:endParaRPr/>
          </a:p>
          <a:p>
            <a:pPr marL="342900" lvl="0" indent="-279400" algn="l" rtl="0">
              <a:spcBef>
                <a:spcPts val="0"/>
              </a:spcBef>
              <a:spcAft>
                <a:spcPts val="0"/>
              </a:spcAft>
              <a:buSzPts val="1800"/>
              <a:buChar char="•"/>
            </a:pPr>
            <a:r>
              <a:rPr lang="en-US"/>
              <a:t>Investopedia:  </a:t>
            </a:r>
            <a:r>
              <a:rPr lang="en-US" u="sng">
                <a:solidFill>
                  <a:schemeClr val="hlink"/>
                </a:solidFill>
                <a:hlinkClick r:id="rId5"/>
              </a:rPr>
              <a:t>https://www.investopedia.com/terms/l/law-of-supply-demand.asp</a:t>
            </a:r>
            <a:endParaRPr/>
          </a:p>
          <a:p>
            <a:pPr marL="342900" lvl="0" indent="-279400" algn="l" rtl="0">
              <a:spcBef>
                <a:spcPts val="0"/>
              </a:spcBef>
              <a:spcAft>
                <a:spcPts val="0"/>
              </a:spcAft>
              <a:buSzPts val="1800"/>
              <a:buChar cha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4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946" name="Google Shape;946;p140"/>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47" name="Google Shape;947;p140"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41"/>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953" name="Google Shape;953;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954" name="Google Shape;954;p141"/>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955" name="Google Shape;955;p141"/>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956" name="Google Shape;956;p141"/>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957" name="Google Shape;957;p141"/>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958" name="Google Shape;958;p141"/>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959" name="Google Shape;959;p141"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158338" y="106709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500"/>
              <a:t>Supply and Demand</a:t>
            </a:r>
            <a:endParaRPr sz="5500"/>
          </a:p>
        </p:txBody>
      </p:sp>
      <p:pic>
        <p:nvPicPr>
          <p:cNvPr id="149" name="Google Shape;149;p27"/>
          <p:cNvPicPr preferRelativeResize="0"/>
          <p:nvPr/>
        </p:nvPicPr>
        <p:blipFill>
          <a:blip r:embed="rId3">
            <a:alphaModFix/>
          </a:blip>
          <a:stretch>
            <a:fillRect/>
          </a:stretch>
        </p:blipFill>
        <p:spPr>
          <a:xfrm>
            <a:off x="3113675" y="1889137"/>
            <a:ext cx="3489750" cy="2093850"/>
          </a:xfrm>
          <a:prstGeom prst="rect">
            <a:avLst/>
          </a:prstGeom>
          <a:noFill/>
          <a:ln>
            <a:noFill/>
          </a:ln>
        </p:spPr>
      </p:pic>
      <p:pic>
        <p:nvPicPr>
          <p:cNvPr id="150" name="Google Shape;150;p27"/>
          <p:cNvPicPr preferRelativeResize="0"/>
          <p:nvPr/>
        </p:nvPicPr>
        <p:blipFill>
          <a:blip r:embed="rId4">
            <a:alphaModFix/>
          </a:blip>
          <a:stretch>
            <a:fillRect/>
          </a:stretch>
        </p:blipFill>
        <p:spPr>
          <a:xfrm>
            <a:off x="-48112" y="1830611"/>
            <a:ext cx="3354299" cy="2210901"/>
          </a:xfrm>
          <a:prstGeom prst="rect">
            <a:avLst/>
          </a:prstGeom>
          <a:noFill/>
          <a:ln>
            <a:noFill/>
          </a:ln>
        </p:spPr>
      </p:pic>
      <p:pic>
        <p:nvPicPr>
          <p:cNvPr id="151" name="Google Shape;151;p27"/>
          <p:cNvPicPr preferRelativeResize="0"/>
          <p:nvPr/>
        </p:nvPicPr>
        <p:blipFill>
          <a:blip r:embed="rId5">
            <a:alphaModFix/>
          </a:blip>
          <a:stretch>
            <a:fillRect/>
          </a:stretch>
        </p:blipFill>
        <p:spPr>
          <a:xfrm>
            <a:off x="4966425" y="4331400"/>
            <a:ext cx="2926145" cy="2183175"/>
          </a:xfrm>
          <a:prstGeom prst="rect">
            <a:avLst/>
          </a:prstGeom>
          <a:noFill/>
          <a:ln>
            <a:noFill/>
          </a:ln>
        </p:spPr>
      </p:pic>
      <p:pic>
        <p:nvPicPr>
          <p:cNvPr id="152" name="Google Shape;152;p27"/>
          <p:cNvPicPr preferRelativeResize="0"/>
          <p:nvPr/>
        </p:nvPicPr>
        <p:blipFill>
          <a:blip r:embed="rId6">
            <a:alphaModFix/>
          </a:blip>
          <a:stretch>
            <a:fillRect/>
          </a:stretch>
        </p:blipFill>
        <p:spPr>
          <a:xfrm>
            <a:off x="6603424" y="1749071"/>
            <a:ext cx="2426467" cy="1819850"/>
          </a:xfrm>
          <a:prstGeom prst="rect">
            <a:avLst/>
          </a:prstGeom>
          <a:noFill/>
          <a:ln>
            <a:noFill/>
          </a:ln>
        </p:spPr>
      </p:pic>
      <p:pic>
        <p:nvPicPr>
          <p:cNvPr id="153" name="Google Shape;153;p27"/>
          <p:cNvPicPr preferRelativeResize="0"/>
          <p:nvPr/>
        </p:nvPicPr>
        <p:blipFill>
          <a:blip r:embed="rId7">
            <a:alphaModFix/>
          </a:blip>
          <a:stretch>
            <a:fillRect/>
          </a:stretch>
        </p:blipFill>
        <p:spPr>
          <a:xfrm>
            <a:off x="0" y="5089166"/>
            <a:ext cx="3258076" cy="1221776"/>
          </a:xfrm>
          <a:prstGeom prst="rect">
            <a:avLst/>
          </a:prstGeom>
          <a:noFill/>
          <a:ln>
            <a:noFill/>
          </a:ln>
        </p:spPr>
      </p:pic>
      <p:pic>
        <p:nvPicPr>
          <p:cNvPr id="154" name="Google Shape;154;p27"/>
          <p:cNvPicPr preferRelativeResize="0"/>
          <p:nvPr/>
        </p:nvPicPr>
        <p:blipFill>
          <a:blip r:embed="rId8">
            <a:alphaModFix/>
          </a:blip>
          <a:stretch>
            <a:fillRect/>
          </a:stretch>
        </p:blipFill>
        <p:spPr>
          <a:xfrm>
            <a:off x="5638113" y="3143879"/>
            <a:ext cx="2485394" cy="1819850"/>
          </a:xfrm>
          <a:prstGeom prst="rect">
            <a:avLst/>
          </a:prstGeom>
          <a:noFill/>
          <a:ln>
            <a:noFill/>
          </a:ln>
        </p:spPr>
      </p:pic>
      <p:pic>
        <p:nvPicPr>
          <p:cNvPr id="155" name="Google Shape;155;p27"/>
          <p:cNvPicPr preferRelativeResize="0"/>
          <p:nvPr/>
        </p:nvPicPr>
        <p:blipFill>
          <a:blip r:embed="rId9">
            <a:alphaModFix/>
          </a:blip>
          <a:stretch>
            <a:fillRect/>
          </a:stretch>
        </p:blipFill>
        <p:spPr>
          <a:xfrm>
            <a:off x="3113675" y="3435734"/>
            <a:ext cx="2609926" cy="1466875"/>
          </a:xfrm>
          <a:prstGeom prst="rect">
            <a:avLst/>
          </a:prstGeom>
          <a:noFill/>
          <a:ln>
            <a:noFill/>
          </a:ln>
        </p:spPr>
      </p:pic>
      <p:pic>
        <p:nvPicPr>
          <p:cNvPr id="156" name="Google Shape;156;p27"/>
          <p:cNvPicPr preferRelativeResize="0"/>
          <p:nvPr/>
        </p:nvPicPr>
        <p:blipFill>
          <a:blip r:embed="rId10">
            <a:alphaModFix/>
          </a:blip>
          <a:stretch>
            <a:fillRect/>
          </a:stretch>
        </p:blipFill>
        <p:spPr>
          <a:xfrm>
            <a:off x="772675" y="3890075"/>
            <a:ext cx="2485401" cy="1304825"/>
          </a:xfrm>
          <a:prstGeom prst="rect">
            <a:avLst/>
          </a:prstGeom>
          <a:noFill/>
          <a:ln>
            <a:noFill/>
          </a:ln>
        </p:spPr>
      </p:pic>
      <p:pic>
        <p:nvPicPr>
          <p:cNvPr id="157" name="Google Shape;157;p27"/>
          <p:cNvPicPr preferRelativeResize="0"/>
          <p:nvPr/>
        </p:nvPicPr>
        <p:blipFill>
          <a:blip r:embed="rId11">
            <a:alphaModFix/>
          </a:blip>
          <a:stretch>
            <a:fillRect/>
          </a:stretch>
        </p:blipFill>
        <p:spPr>
          <a:xfrm>
            <a:off x="3113675" y="4885550"/>
            <a:ext cx="1852750" cy="1324155"/>
          </a:xfrm>
          <a:prstGeom prst="rect">
            <a:avLst/>
          </a:prstGeom>
          <a:noFill/>
          <a:ln>
            <a:noFill/>
          </a:ln>
        </p:spPr>
      </p:pic>
      <p:pic>
        <p:nvPicPr>
          <p:cNvPr id="158" name="Google Shape;158;p27"/>
          <p:cNvPicPr preferRelativeResize="0"/>
          <p:nvPr/>
        </p:nvPicPr>
        <p:blipFill>
          <a:blip r:embed="rId12">
            <a:alphaModFix/>
          </a:blip>
          <a:stretch>
            <a:fillRect/>
          </a:stretch>
        </p:blipFill>
        <p:spPr>
          <a:xfrm>
            <a:off x="7654475" y="4885542"/>
            <a:ext cx="1251425" cy="16290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600"/>
              <a:t>Market Economy</a:t>
            </a:r>
            <a:endParaRPr sz="4600"/>
          </a:p>
        </p:txBody>
      </p:sp>
      <p:sp>
        <p:nvSpPr>
          <p:cNvPr id="165" name="Google Shape;165;p28"/>
          <p:cNvSpPr txBox="1">
            <a:spLocks noGrp="1"/>
          </p:cNvSpPr>
          <p:nvPr>
            <p:ph type="body" idx="1"/>
          </p:nvPr>
        </p:nvSpPr>
        <p:spPr>
          <a:xfrm>
            <a:off x="311700" y="1356877"/>
            <a:ext cx="8520600" cy="33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MARKET:</a:t>
            </a:r>
            <a:r>
              <a:rPr lang="en-US"/>
              <a:t>  Any arrangement that brings buyers and sellers together to exchange goods and services for money.</a:t>
            </a:r>
            <a:endParaRPr/>
          </a:p>
          <a:p>
            <a:pPr marL="0" lvl="0" indent="0" algn="l" rtl="0">
              <a:spcBef>
                <a:spcPts val="1800"/>
              </a:spcBef>
              <a:spcAft>
                <a:spcPts val="1800"/>
              </a:spcAft>
              <a:buNone/>
            </a:pPr>
            <a:r>
              <a:rPr lang="en-US" b="1"/>
              <a:t>FREE MARKET:</a:t>
            </a:r>
            <a:r>
              <a:rPr lang="en-US"/>
              <a:t>  little to no government interference or involvement.  The forces of supply and demand determine output levels and prices.</a:t>
            </a:r>
            <a:endParaRPr/>
          </a:p>
        </p:txBody>
      </p:sp>
      <p:pic>
        <p:nvPicPr>
          <p:cNvPr id="166" name="Google Shape;166;p28"/>
          <p:cNvPicPr preferRelativeResize="0"/>
          <p:nvPr/>
        </p:nvPicPr>
        <p:blipFill>
          <a:blip r:embed="rId3">
            <a:alphaModFix/>
          </a:blip>
          <a:stretch>
            <a:fillRect/>
          </a:stretch>
        </p:blipFill>
        <p:spPr>
          <a:xfrm>
            <a:off x="2587950" y="4045801"/>
            <a:ext cx="3543950" cy="2659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p:nvPr/>
        </p:nvSpPr>
        <p:spPr>
          <a:xfrm>
            <a:off x="1945150" y="5729208"/>
            <a:ext cx="2642100" cy="93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u="sng">
                <a:solidFill>
                  <a:schemeClr val="hlink"/>
                </a:solidFill>
                <a:hlinkClick r:id="rId3"/>
              </a:rPr>
              <a:t>https://www.financialsamurai.com/housing-market-predictions-2021/</a:t>
            </a:r>
            <a:endParaRPr/>
          </a:p>
          <a:p>
            <a:pPr marL="0" lvl="0" indent="0" algn="l" rtl="0">
              <a:spcBef>
                <a:spcPts val="0"/>
              </a:spcBef>
              <a:spcAft>
                <a:spcPts val="0"/>
              </a:spcAft>
              <a:buNone/>
            </a:pPr>
            <a:endParaRPr/>
          </a:p>
        </p:txBody>
      </p:sp>
      <p:sp>
        <p:nvSpPr>
          <p:cNvPr id="172" name="Google Shape;172;p29"/>
          <p:cNvSpPr txBox="1"/>
          <p:nvPr/>
        </p:nvSpPr>
        <p:spPr>
          <a:xfrm>
            <a:off x="6501900" y="2161296"/>
            <a:ext cx="2642100" cy="2138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a:t>Why do you think home prices have risen so rapidly in the past year?</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US" sz="2000"/>
              <a:t>Do you think prices will level off, or will they continue to increase at the current pace?  Why?</a:t>
            </a:r>
            <a:endParaRPr sz="2000"/>
          </a:p>
        </p:txBody>
      </p:sp>
      <p:pic>
        <p:nvPicPr>
          <p:cNvPr id="173" name="Google Shape;173;p29"/>
          <p:cNvPicPr preferRelativeResize="0"/>
          <p:nvPr/>
        </p:nvPicPr>
        <p:blipFill>
          <a:blip r:embed="rId4">
            <a:alphaModFix/>
          </a:blip>
          <a:stretch>
            <a:fillRect/>
          </a:stretch>
        </p:blipFill>
        <p:spPr>
          <a:xfrm>
            <a:off x="232775" y="1960675"/>
            <a:ext cx="6197100" cy="31747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p:nvPr/>
        </p:nvSpPr>
        <p:spPr>
          <a:xfrm>
            <a:off x="222450" y="5515550"/>
            <a:ext cx="8699100" cy="95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a:t>Choose a time period of a few years on the graph above regarding oil prices.</a:t>
            </a:r>
            <a:endParaRPr sz="1800"/>
          </a:p>
          <a:p>
            <a:pPr marL="457200" lvl="0" indent="-342900" algn="l" rtl="0">
              <a:spcBef>
                <a:spcPts val="0"/>
              </a:spcBef>
              <a:spcAft>
                <a:spcPts val="0"/>
              </a:spcAft>
              <a:buSzPts val="1800"/>
              <a:buChar char="●"/>
            </a:pPr>
            <a:r>
              <a:rPr lang="en-US" sz="1800"/>
              <a:t>Explain, to the best of your ability, why oil prices may have risen, fallenl, or stayed constant during that period.</a:t>
            </a:r>
            <a:endParaRPr sz="1800"/>
          </a:p>
        </p:txBody>
      </p:sp>
      <p:pic>
        <p:nvPicPr>
          <p:cNvPr id="179" name="Google Shape;179;p30"/>
          <p:cNvPicPr preferRelativeResize="0"/>
          <p:nvPr/>
        </p:nvPicPr>
        <p:blipFill>
          <a:blip r:embed="rId3">
            <a:alphaModFix/>
          </a:blip>
          <a:stretch>
            <a:fillRect/>
          </a:stretch>
        </p:blipFill>
        <p:spPr>
          <a:xfrm>
            <a:off x="1090025" y="139025"/>
            <a:ext cx="6298178" cy="5116975"/>
          </a:xfrm>
          <a:prstGeom prst="rect">
            <a:avLst/>
          </a:prstGeom>
          <a:noFill/>
          <a:ln>
            <a:noFill/>
          </a:ln>
        </p:spPr>
      </p:pic>
      <p:pic>
        <p:nvPicPr>
          <p:cNvPr id="180" name="Google Shape;180;p30"/>
          <p:cNvPicPr preferRelativeResize="0"/>
          <p:nvPr/>
        </p:nvPicPr>
        <p:blipFill>
          <a:blip r:embed="rId4">
            <a:alphaModFix/>
          </a:blip>
          <a:stretch>
            <a:fillRect/>
          </a:stretch>
        </p:blipFill>
        <p:spPr>
          <a:xfrm>
            <a:off x="7100150" y="1841724"/>
            <a:ext cx="1928225" cy="13216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p:nvPr/>
        </p:nvSpPr>
        <p:spPr>
          <a:xfrm>
            <a:off x="213450" y="1313575"/>
            <a:ext cx="8717100" cy="460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rPr>
              <a:t>Introductory Teaching Activity</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Hang various items (10) around the room with incorrect prices.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Students examine a total of five items and record whether they think the price is lower or higher than the listed price.  They list one reason for their response.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Display the actual prices.  Hold brief discussions introducing “supply and demand” concepts. For every correct response, students get two fictional dollars for an auction.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Auction (non-allergenic) food items to the class.  Construct supply and demand tables to display and discuss for selected items.  Discuss how supply and demand influence the prices of the items you auctioned.</a:t>
            </a: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p:nvPr/>
        </p:nvSpPr>
        <p:spPr>
          <a:xfrm>
            <a:off x="5021600" y="1971400"/>
            <a:ext cx="32046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Oculus Quest 2 Virtual Reality Headset</a:t>
            </a:r>
            <a:endParaRPr sz="2300" b="1">
              <a:latin typeface="Calibri"/>
              <a:ea typeface="Calibri"/>
              <a:cs typeface="Calibri"/>
              <a:sym typeface="Calibri"/>
            </a:endParaRPr>
          </a:p>
          <a:p>
            <a:pPr marL="0" lvl="0" indent="0" algn="l" rtl="0">
              <a:spcBef>
                <a:spcPts val="0"/>
              </a:spcBef>
              <a:spcAft>
                <a:spcPts val="0"/>
              </a:spcAft>
              <a:buNone/>
            </a:pPr>
            <a:endParaRPr sz="2300" b="1">
              <a:latin typeface="Calibri"/>
              <a:ea typeface="Calibri"/>
              <a:cs typeface="Calibri"/>
              <a:sym typeface="Calibri"/>
            </a:endParaRPr>
          </a:p>
          <a:p>
            <a:pPr marL="0" lvl="0" indent="0" algn="ctr" rtl="0">
              <a:spcBef>
                <a:spcPts val="0"/>
              </a:spcBef>
              <a:spcAft>
                <a:spcPts val="0"/>
              </a:spcAft>
              <a:buNone/>
            </a:pPr>
            <a:r>
              <a:rPr lang="en-US" sz="2300" b="1">
                <a:latin typeface="Calibri"/>
                <a:ea typeface="Calibri"/>
                <a:cs typeface="Calibri"/>
                <a:sym typeface="Calibri"/>
              </a:rPr>
              <a:t>$200</a:t>
            </a:r>
            <a:endParaRPr sz="2300" b="1">
              <a:latin typeface="Calibri"/>
              <a:ea typeface="Calibri"/>
              <a:cs typeface="Calibri"/>
              <a:sym typeface="Calibri"/>
            </a:endParaRPr>
          </a:p>
        </p:txBody>
      </p:sp>
      <p:pic>
        <p:nvPicPr>
          <p:cNvPr id="193" name="Google Shape;193;p32"/>
          <p:cNvPicPr preferRelativeResize="0"/>
          <p:nvPr/>
        </p:nvPicPr>
        <p:blipFill>
          <a:blip r:embed="rId3">
            <a:alphaModFix/>
          </a:blip>
          <a:stretch>
            <a:fillRect/>
          </a:stretch>
        </p:blipFill>
        <p:spPr>
          <a:xfrm>
            <a:off x="927225" y="3240975"/>
            <a:ext cx="4316350" cy="1884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p:nvPr/>
        </p:nvPicPr>
        <p:blipFill>
          <a:blip r:embed="rId3">
            <a:alphaModFix/>
          </a:blip>
          <a:stretch>
            <a:fillRect/>
          </a:stretch>
        </p:blipFill>
        <p:spPr>
          <a:xfrm>
            <a:off x="457201" y="1487725"/>
            <a:ext cx="3955661" cy="4568362"/>
          </a:xfrm>
          <a:prstGeom prst="rect">
            <a:avLst/>
          </a:prstGeom>
          <a:noFill/>
          <a:ln>
            <a:noFill/>
          </a:ln>
        </p:spPr>
      </p:pic>
      <p:sp>
        <p:nvSpPr>
          <p:cNvPr id="200" name="Google Shape;200;p33"/>
          <p:cNvSpPr txBox="1"/>
          <p:nvPr/>
        </p:nvSpPr>
        <p:spPr>
          <a:xfrm>
            <a:off x="1531425" y="2241925"/>
            <a:ext cx="7148100" cy="2171100"/>
          </a:xfrm>
          <a:prstGeom prst="rect">
            <a:avLst/>
          </a:prstGeom>
          <a:noFill/>
          <a:ln>
            <a:noFill/>
          </a:ln>
        </p:spPr>
        <p:txBody>
          <a:bodyPr spcFirstLastPara="1" wrap="square" lIns="91425" tIns="91425" rIns="91425" bIns="91425" anchor="t" anchorCtr="0">
            <a:spAutoFit/>
          </a:bodyPr>
          <a:lstStyle/>
          <a:p>
            <a:pPr marL="3200400" lvl="0" indent="457200" algn="ctr" rtl="0">
              <a:lnSpc>
                <a:spcPct val="115000"/>
              </a:lnSpc>
              <a:spcBef>
                <a:spcPts val="0"/>
              </a:spcBef>
              <a:spcAft>
                <a:spcPts val="0"/>
              </a:spcAft>
              <a:buNone/>
            </a:pPr>
            <a:r>
              <a:rPr lang="en-US" sz="2300" b="1">
                <a:solidFill>
                  <a:srgbClr val="111111"/>
                </a:solidFill>
                <a:highlight>
                  <a:schemeClr val="lt1"/>
                </a:highlight>
              </a:rPr>
              <a:t>Snuggie Fleece Blanket with Sleeves Zebra</a:t>
            </a:r>
            <a:endParaRPr sz="2300" b="1">
              <a:solidFill>
                <a:srgbClr val="111111"/>
              </a:solidFill>
              <a:highlight>
                <a:schemeClr val="lt1"/>
              </a:highlight>
            </a:endParaRPr>
          </a:p>
          <a:p>
            <a:pPr marL="0" lvl="0" indent="0" algn="ctr" rtl="0">
              <a:lnSpc>
                <a:spcPct val="115000"/>
              </a:lnSpc>
              <a:spcBef>
                <a:spcPts val="600"/>
              </a:spcBef>
              <a:spcAft>
                <a:spcPts val="0"/>
              </a:spcAft>
              <a:buNone/>
            </a:pPr>
            <a:endParaRPr sz="1800" b="1">
              <a:solidFill>
                <a:srgbClr val="111111"/>
              </a:solidFill>
              <a:highlight>
                <a:schemeClr val="lt1"/>
              </a:highlight>
            </a:endParaRPr>
          </a:p>
          <a:p>
            <a:pPr marL="2743200" lvl="0" indent="457200" algn="ctr" rtl="0">
              <a:lnSpc>
                <a:spcPct val="115000"/>
              </a:lnSpc>
              <a:spcBef>
                <a:spcPts val="0"/>
              </a:spcBef>
              <a:spcAft>
                <a:spcPts val="0"/>
              </a:spcAft>
              <a:buNone/>
            </a:pPr>
            <a:r>
              <a:rPr lang="en-US" sz="2400" b="1">
                <a:solidFill>
                  <a:srgbClr val="111111"/>
                </a:solidFill>
                <a:highlight>
                  <a:schemeClr val="lt1"/>
                </a:highlight>
              </a:rPr>
              <a:t>$30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71" name="Google Shape;71;p16"/>
          <p:cNvSpPr txBox="1"/>
          <p:nvPr/>
        </p:nvSpPr>
        <p:spPr>
          <a:xfrm>
            <a:off x="482538" y="2114894"/>
            <a:ext cx="8175300" cy="424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4"/>
          <p:cNvPicPr preferRelativeResize="0"/>
          <p:nvPr/>
        </p:nvPicPr>
        <p:blipFill>
          <a:blip r:embed="rId3">
            <a:alphaModFix/>
          </a:blip>
          <a:stretch>
            <a:fillRect/>
          </a:stretch>
        </p:blipFill>
        <p:spPr>
          <a:xfrm>
            <a:off x="689575" y="2231500"/>
            <a:ext cx="4270376" cy="3202776"/>
          </a:xfrm>
          <a:prstGeom prst="rect">
            <a:avLst/>
          </a:prstGeom>
          <a:noFill/>
          <a:ln>
            <a:noFill/>
          </a:ln>
        </p:spPr>
      </p:pic>
      <p:sp>
        <p:nvSpPr>
          <p:cNvPr id="207" name="Google Shape;207;p34"/>
          <p:cNvSpPr txBox="1"/>
          <p:nvPr/>
        </p:nvSpPr>
        <p:spPr>
          <a:xfrm>
            <a:off x="5550850" y="2805600"/>
            <a:ext cx="30261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Starbucks Tall Frappuccino</a:t>
            </a:r>
            <a:endParaRPr sz="2300" b="1">
              <a:latin typeface="Calibri"/>
              <a:ea typeface="Calibri"/>
              <a:cs typeface="Calibri"/>
              <a:sym typeface="Calibri"/>
            </a:endParaRPr>
          </a:p>
          <a:p>
            <a:pPr marL="0" lvl="0" indent="0" algn="l" rtl="0">
              <a:spcBef>
                <a:spcPts val="0"/>
              </a:spcBef>
              <a:spcAft>
                <a:spcPts val="0"/>
              </a:spcAft>
              <a:buNone/>
            </a:pPr>
            <a:r>
              <a:rPr lang="en-US" sz="2300" b="1">
                <a:latin typeface="Calibri"/>
                <a:ea typeface="Calibri"/>
                <a:cs typeface="Calibri"/>
                <a:sym typeface="Calibri"/>
              </a:rPr>
              <a:t>$5</a:t>
            </a:r>
            <a:endParaRPr sz="2300" b="1">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618325" y="900975"/>
            <a:ext cx="2583300" cy="3984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Font typeface="Arial"/>
              <a:buNone/>
            </a:pPr>
            <a:r>
              <a:rPr lang="en-US" sz="2400" b="0">
                <a:solidFill>
                  <a:srgbClr val="004A80"/>
                </a:solidFill>
                <a:latin typeface="Gill Sans"/>
                <a:ea typeface="Gill Sans"/>
                <a:cs typeface="Gill Sans"/>
                <a:sym typeface="Gill Sans"/>
              </a:rPr>
              <a:t>Supply/Demand</a:t>
            </a:r>
            <a:endParaRPr sz="2400" b="0">
              <a:solidFill>
                <a:srgbClr val="004A80"/>
              </a:solidFill>
              <a:latin typeface="Gill Sans"/>
              <a:ea typeface="Gill Sans"/>
              <a:cs typeface="Gill Sans"/>
              <a:sym typeface="Gill Sans"/>
            </a:endParaRPr>
          </a:p>
          <a:p>
            <a:pPr marL="0" lvl="0" indent="0" algn="ctr" rtl="0">
              <a:spcBef>
                <a:spcPts val="0"/>
              </a:spcBef>
              <a:spcAft>
                <a:spcPts val="0"/>
              </a:spcAft>
              <a:buNone/>
            </a:pPr>
            <a:endParaRPr/>
          </a:p>
        </p:txBody>
      </p:sp>
      <p:sp>
        <p:nvSpPr>
          <p:cNvPr id="214" name="Google Shape;214;p35"/>
          <p:cNvSpPr txBox="1">
            <a:spLocks noGrp="1"/>
          </p:cNvSpPr>
          <p:nvPr>
            <p:ph type="body" idx="1"/>
          </p:nvPr>
        </p:nvSpPr>
        <p:spPr>
          <a:xfrm>
            <a:off x="363425" y="1359477"/>
            <a:ext cx="86109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Law of Demand</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i="1">
                <a:latin typeface="Arial"/>
                <a:ea typeface="Arial"/>
                <a:cs typeface="Arial"/>
                <a:sym typeface="Arial"/>
              </a:rPr>
              <a:t>CETERIS PARIBUS</a:t>
            </a:r>
            <a:r>
              <a:rPr lang="en-US" sz="1800">
                <a:latin typeface="Arial"/>
                <a:ea typeface="Arial"/>
                <a:cs typeface="Arial"/>
                <a:sym typeface="Arial"/>
              </a:rPr>
              <a:t> (“holding all other things constant”)</a:t>
            </a:r>
            <a:endParaRPr sz="180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a:latin typeface="Arial"/>
                <a:ea typeface="Arial"/>
                <a:cs typeface="Arial"/>
                <a:sym typeface="Arial"/>
              </a:rPr>
              <a:t>As prices rise, quantity demanded will fall;  as prices fall, quantity demanded will rise.</a:t>
            </a:r>
            <a:endParaRPr sz="1800">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US" sz="1800">
                <a:latin typeface="Arial"/>
                <a:ea typeface="Arial"/>
                <a:cs typeface="Arial"/>
                <a:sym typeface="Arial"/>
              </a:rPr>
              <a:t>WHY?</a:t>
            </a:r>
            <a:endParaRPr sz="180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a:latin typeface="Arial"/>
                <a:ea typeface="Arial"/>
                <a:cs typeface="Arial"/>
                <a:sym typeface="Arial"/>
              </a:rPr>
              <a:t>Income Effect - when price rises for a good or service, purchasing it takes up a greater share of your discretionary income.  </a:t>
            </a:r>
            <a:endParaRPr sz="1800">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Char char="●"/>
            </a:pPr>
            <a:r>
              <a:rPr lang="en-US" sz="1800">
                <a:latin typeface="Arial"/>
                <a:ea typeface="Arial"/>
                <a:cs typeface="Arial"/>
                <a:sym typeface="Arial"/>
              </a:rPr>
              <a:t>Substitution Effect - when price rises for a good or service, consumers will purchase the good or service’s substitute </a:t>
            </a:r>
            <a:endParaRPr sz="1800">
              <a:latin typeface="Arial"/>
              <a:ea typeface="Arial"/>
              <a:cs typeface="Arial"/>
              <a:sym typeface="Arial"/>
            </a:endParaRPr>
          </a:p>
          <a:p>
            <a:pPr marL="342900" lvl="0" indent="-228600" algn="l" rtl="0">
              <a:spcBef>
                <a:spcPts val="1600"/>
              </a:spcBef>
              <a:spcAft>
                <a:spcPts val="0"/>
              </a:spcAft>
              <a:buClr>
                <a:srgbClr val="6EA92C"/>
              </a:buClr>
              <a:buSzPts val="1800"/>
              <a:buFont typeface="Arial"/>
              <a:buNone/>
            </a:pPr>
            <a:endParaRPr sz="1800">
              <a:solidFill>
                <a:srgbClr val="6EA92C"/>
              </a:solidFill>
              <a:latin typeface="Gill Sans"/>
              <a:ea typeface="Gill Sans"/>
              <a:cs typeface="Gill Sans"/>
              <a:sym typeface="Gill Sans"/>
            </a:endParaRPr>
          </a:p>
          <a:p>
            <a:pPr marL="0" lvl="0" indent="0" algn="l" rtl="0">
              <a:spcBef>
                <a:spcPts val="0"/>
              </a:spcBef>
              <a:spcAft>
                <a:spcPts val="18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3618325" y="900975"/>
            <a:ext cx="2583300" cy="3984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sz="2400" b="0">
              <a:solidFill>
                <a:srgbClr val="004A80"/>
              </a:solidFill>
              <a:latin typeface="Gill Sans"/>
              <a:ea typeface="Gill Sans"/>
              <a:cs typeface="Gill Sans"/>
              <a:sym typeface="Gill Sans"/>
            </a:endParaRPr>
          </a:p>
          <a:p>
            <a:pPr marL="0" lvl="0" indent="0" algn="ctr" rtl="0">
              <a:spcBef>
                <a:spcPts val="0"/>
              </a:spcBef>
              <a:spcAft>
                <a:spcPts val="0"/>
              </a:spcAft>
              <a:buNone/>
            </a:pPr>
            <a:endParaRPr/>
          </a:p>
        </p:txBody>
      </p:sp>
      <p:pic>
        <p:nvPicPr>
          <p:cNvPr id="221" name="Google Shape;221;p36"/>
          <p:cNvPicPr preferRelativeResize="0"/>
          <p:nvPr/>
        </p:nvPicPr>
        <p:blipFill>
          <a:blip r:embed="rId3">
            <a:alphaModFix/>
          </a:blip>
          <a:stretch>
            <a:fillRect/>
          </a:stretch>
        </p:blipFill>
        <p:spPr>
          <a:xfrm>
            <a:off x="421725" y="1566563"/>
            <a:ext cx="4857051" cy="2709724"/>
          </a:xfrm>
          <a:prstGeom prst="rect">
            <a:avLst/>
          </a:prstGeom>
          <a:noFill/>
          <a:ln>
            <a:noFill/>
          </a:ln>
        </p:spPr>
      </p:pic>
      <p:pic>
        <p:nvPicPr>
          <p:cNvPr id="222" name="Google Shape;222;p36"/>
          <p:cNvPicPr preferRelativeResize="0"/>
          <p:nvPr/>
        </p:nvPicPr>
        <p:blipFill>
          <a:blip r:embed="rId4">
            <a:alphaModFix/>
          </a:blip>
          <a:stretch>
            <a:fillRect/>
          </a:stretch>
        </p:blipFill>
        <p:spPr>
          <a:xfrm>
            <a:off x="4339850" y="3296347"/>
            <a:ext cx="4357924" cy="2900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7"/>
          <p:cNvPicPr preferRelativeResize="0"/>
          <p:nvPr/>
        </p:nvPicPr>
        <p:blipFill>
          <a:blip r:embed="rId3">
            <a:alphaModFix/>
          </a:blip>
          <a:stretch>
            <a:fillRect/>
          </a:stretch>
        </p:blipFill>
        <p:spPr>
          <a:xfrm>
            <a:off x="152400" y="152400"/>
            <a:ext cx="7143750" cy="6238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8"/>
          <p:cNvPicPr preferRelativeResize="0"/>
          <p:nvPr/>
        </p:nvPicPr>
        <p:blipFill>
          <a:blip r:embed="rId3">
            <a:alphaModFix/>
          </a:blip>
          <a:stretch>
            <a:fillRect/>
          </a:stretch>
        </p:blipFill>
        <p:spPr>
          <a:xfrm>
            <a:off x="152400" y="152400"/>
            <a:ext cx="8839201" cy="5892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Font typeface="Arial"/>
              <a:buNone/>
            </a:pPr>
            <a:r>
              <a:rPr lang="en-US" sz="2400" b="0">
                <a:solidFill>
                  <a:srgbClr val="004A80"/>
                </a:solidFill>
                <a:latin typeface="Gill Sans"/>
                <a:ea typeface="Gill Sans"/>
                <a:cs typeface="Gill Sans"/>
                <a:sym typeface="Gill Sans"/>
              </a:rPr>
              <a:t>Supply/Demand</a:t>
            </a:r>
            <a:endParaRPr/>
          </a:p>
        </p:txBody>
      </p:sp>
      <p:pic>
        <p:nvPicPr>
          <p:cNvPr id="241" name="Google Shape;241;p39"/>
          <p:cNvPicPr preferRelativeResize="0"/>
          <p:nvPr/>
        </p:nvPicPr>
        <p:blipFill>
          <a:blip r:embed="rId3">
            <a:alphaModFix/>
          </a:blip>
          <a:stretch>
            <a:fillRect/>
          </a:stretch>
        </p:blipFill>
        <p:spPr>
          <a:xfrm>
            <a:off x="1831175" y="1291950"/>
            <a:ext cx="5421650" cy="4746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248" name="Google Shape;248;p40"/>
          <p:cNvPicPr preferRelativeResize="0"/>
          <p:nvPr/>
        </p:nvPicPr>
        <p:blipFill rotWithShape="1">
          <a:blip r:embed="rId3">
            <a:alphaModFix/>
          </a:blip>
          <a:srcRect l="7493" t="7493"/>
          <a:stretch/>
        </p:blipFill>
        <p:spPr>
          <a:xfrm>
            <a:off x="1928251" y="2305675"/>
            <a:ext cx="5570300" cy="4105525"/>
          </a:xfrm>
          <a:prstGeom prst="rect">
            <a:avLst/>
          </a:prstGeom>
          <a:noFill/>
          <a:ln>
            <a:noFill/>
          </a:ln>
        </p:spPr>
      </p:pic>
      <p:sp>
        <p:nvSpPr>
          <p:cNvPr id="249" name="Google Shape;249;p40"/>
          <p:cNvSpPr txBox="1"/>
          <p:nvPr/>
        </p:nvSpPr>
        <p:spPr>
          <a:xfrm>
            <a:off x="1826700" y="1245600"/>
            <a:ext cx="520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rPr>
              <a:t>Change in Quantity Demanded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256" name="Google Shape;256;p41"/>
          <p:cNvPicPr preferRelativeResize="0"/>
          <p:nvPr/>
        </p:nvPicPr>
        <p:blipFill>
          <a:blip r:embed="rId3">
            <a:alphaModFix/>
          </a:blip>
          <a:stretch>
            <a:fillRect/>
          </a:stretch>
        </p:blipFill>
        <p:spPr>
          <a:xfrm>
            <a:off x="2163401" y="2221350"/>
            <a:ext cx="5203600" cy="4105075"/>
          </a:xfrm>
          <a:prstGeom prst="rect">
            <a:avLst/>
          </a:prstGeom>
          <a:noFill/>
          <a:ln>
            <a:noFill/>
          </a:ln>
        </p:spPr>
      </p:pic>
      <p:sp>
        <p:nvSpPr>
          <p:cNvPr id="257" name="Google Shape;257;p41"/>
          <p:cNvSpPr txBox="1"/>
          <p:nvPr/>
        </p:nvSpPr>
        <p:spPr>
          <a:xfrm>
            <a:off x="3042000" y="1422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Shift in Demand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264" name="Google Shape;264;p42"/>
          <p:cNvPicPr preferRelativeResize="0"/>
          <p:nvPr/>
        </p:nvPicPr>
        <p:blipFill>
          <a:blip r:embed="rId3">
            <a:alphaModFix/>
          </a:blip>
          <a:stretch>
            <a:fillRect/>
          </a:stretch>
        </p:blipFill>
        <p:spPr>
          <a:xfrm>
            <a:off x="1764750" y="1238425"/>
            <a:ext cx="6129551" cy="5137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271" name="Google Shape;271;p43"/>
          <p:cNvSpPr txBox="1"/>
          <p:nvPr/>
        </p:nvSpPr>
        <p:spPr>
          <a:xfrm>
            <a:off x="361650" y="1259075"/>
            <a:ext cx="8532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Factors that Cause a Shift in Demand (Increase or Decrease in Demand)</a:t>
            </a:r>
            <a:endParaRPr sz="800" b="1">
              <a:solidFill>
                <a:schemeClr val="dk1"/>
              </a:solidFill>
            </a:endParaRPr>
          </a:p>
        </p:txBody>
      </p:sp>
      <p:sp>
        <p:nvSpPr>
          <p:cNvPr id="272" name="Google Shape;272;p43"/>
          <p:cNvSpPr txBox="1"/>
          <p:nvPr/>
        </p:nvSpPr>
        <p:spPr>
          <a:xfrm>
            <a:off x="0" y="1999375"/>
            <a:ext cx="9344400" cy="44130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en-US" sz="2200">
                <a:solidFill>
                  <a:schemeClr val="dk1"/>
                </a:solidFill>
              </a:rPr>
              <a:t>Consumer Preferences</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Advertising/ Marketing</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Population Level</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Income Level</a:t>
            </a:r>
            <a:endParaRPr sz="220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a:solidFill>
                  <a:schemeClr val="dk1"/>
                </a:solidFill>
              </a:rPr>
              <a:t>Normal Good:  income increases, demand increases;    income decreases, demand decreases</a:t>
            </a:r>
            <a:endParaRPr sz="220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a:solidFill>
                  <a:schemeClr val="dk1"/>
                </a:solidFill>
              </a:rPr>
              <a:t>Examples: </a:t>
            </a:r>
            <a:endParaRPr sz="220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a:solidFill>
                  <a:schemeClr val="dk1"/>
                </a:solidFill>
              </a:rPr>
              <a:t>Inferior Good: income increases, demand decreases;   income decreases, demand increases</a:t>
            </a:r>
            <a:endParaRPr sz="220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a:solidFill>
                  <a:schemeClr val="dk1"/>
                </a:solidFill>
              </a:rPr>
              <a:t>Examples:</a:t>
            </a:r>
            <a:endParaRPr sz="2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8" name="Google Shape;78;p17"/>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279" name="Google Shape;279;p44"/>
          <p:cNvSpPr txBox="1"/>
          <p:nvPr/>
        </p:nvSpPr>
        <p:spPr>
          <a:xfrm>
            <a:off x="361650" y="1259075"/>
            <a:ext cx="8532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Normal or Inferior?</a:t>
            </a:r>
            <a:endParaRPr sz="800" b="1">
              <a:solidFill>
                <a:schemeClr val="dk1"/>
              </a:solidFill>
            </a:endParaRPr>
          </a:p>
        </p:txBody>
      </p:sp>
      <p:pic>
        <p:nvPicPr>
          <p:cNvPr id="280" name="Google Shape;280;p44"/>
          <p:cNvPicPr preferRelativeResize="0"/>
          <p:nvPr/>
        </p:nvPicPr>
        <p:blipFill>
          <a:blip r:embed="rId3">
            <a:alphaModFix/>
          </a:blip>
          <a:stretch>
            <a:fillRect/>
          </a:stretch>
        </p:blipFill>
        <p:spPr>
          <a:xfrm>
            <a:off x="1808775" y="3105075"/>
            <a:ext cx="2327375" cy="1936100"/>
          </a:xfrm>
          <a:prstGeom prst="rect">
            <a:avLst/>
          </a:prstGeom>
          <a:noFill/>
          <a:ln>
            <a:noFill/>
          </a:ln>
        </p:spPr>
      </p:pic>
      <p:pic>
        <p:nvPicPr>
          <p:cNvPr id="281" name="Google Shape;281;p44"/>
          <p:cNvPicPr preferRelativeResize="0"/>
          <p:nvPr/>
        </p:nvPicPr>
        <p:blipFill>
          <a:blip r:embed="rId4">
            <a:alphaModFix/>
          </a:blip>
          <a:stretch>
            <a:fillRect/>
          </a:stretch>
        </p:blipFill>
        <p:spPr>
          <a:xfrm>
            <a:off x="4136150" y="3105075"/>
            <a:ext cx="3296925" cy="2273375"/>
          </a:xfrm>
          <a:prstGeom prst="rect">
            <a:avLst/>
          </a:prstGeom>
          <a:noFill/>
          <a:ln>
            <a:noFill/>
          </a:ln>
        </p:spPr>
      </p:pic>
      <p:pic>
        <p:nvPicPr>
          <p:cNvPr id="282" name="Google Shape;282;p44"/>
          <p:cNvPicPr preferRelativeResize="0"/>
          <p:nvPr/>
        </p:nvPicPr>
        <p:blipFill>
          <a:blip r:embed="rId5">
            <a:alphaModFix/>
          </a:blip>
          <a:stretch>
            <a:fillRect/>
          </a:stretch>
        </p:blipFill>
        <p:spPr>
          <a:xfrm>
            <a:off x="6261499" y="4821150"/>
            <a:ext cx="2455236" cy="1687975"/>
          </a:xfrm>
          <a:prstGeom prst="rect">
            <a:avLst/>
          </a:prstGeom>
          <a:noFill/>
          <a:ln>
            <a:noFill/>
          </a:ln>
        </p:spPr>
      </p:pic>
      <p:pic>
        <p:nvPicPr>
          <p:cNvPr id="283" name="Google Shape;283;p44"/>
          <p:cNvPicPr preferRelativeResize="0"/>
          <p:nvPr/>
        </p:nvPicPr>
        <p:blipFill>
          <a:blip r:embed="rId6">
            <a:alphaModFix/>
          </a:blip>
          <a:stretch>
            <a:fillRect/>
          </a:stretch>
        </p:blipFill>
        <p:spPr>
          <a:xfrm>
            <a:off x="1077125" y="4386429"/>
            <a:ext cx="2700334" cy="2025251"/>
          </a:xfrm>
          <a:prstGeom prst="rect">
            <a:avLst/>
          </a:prstGeom>
          <a:noFill/>
          <a:ln>
            <a:noFill/>
          </a:ln>
        </p:spPr>
      </p:pic>
      <p:pic>
        <p:nvPicPr>
          <p:cNvPr id="284" name="Google Shape;284;p44"/>
          <p:cNvPicPr preferRelativeResize="0"/>
          <p:nvPr/>
        </p:nvPicPr>
        <p:blipFill>
          <a:blip r:embed="rId7">
            <a:alphaModFix/>
          </a:blip>
          <a:stretch>
            <a:fillRect/>
          </a:stretch>
        </p:blipFill>
        <p:spPr>
          <a:xfrm>
            <a:off x="3777459" y="4821142"/>
            <a:ext cx="2790040" cy="1687974"/>
          </a:xfrm>
          <a:prstGeom prst="rect">
            <a:avLst/>
          </a:prstGeom>
          <a:noFill/>
          <a:ln>
            <a:noFill/>
          </a:ln>
        </p:spPr>
      </p:pic>
      <p:sp>
        <p:nvSpPr>
          <p:cNvPr id="285" name="Google Shape;285;p44"/>
          <p:cNvSpPr txBox="1"/>
          <p:nvPr/>
        </p:nvSpPr>
        <p:spPr>
          <a:xfrm>
            <a:off x="1709150" y="1880075"/>
            <a:ext cx="5854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a:solidFill>
                  <a:schemeClr val="hlink"/>
                </a:solidFill>
                <a:hlinkClick r:id="rId8"/>
              </a:rPr>
              <a:t>https://forms.gle/sKgLWXco6ZEtGAW18</a:t>
            </a:r>
            <a:endParaRPr sz="2300"/>
          </a:p>
          <a:p>
            <a:pPr marL="0" lvl="0" indent="0" algn="l" rtl="0">
              <a:spcBef>
                <a:spcPts val="0"/>
              </a:spcBef>
              <a:spcAft>
                <a:spcPts val="0"/>
              </a:spcAft>
              <a:buNone/>
            </a:pPr>
            <a:endParaRPr sz="23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292" name="Google Shape;292;p45"/>
          <p:cNvSpPr txBox="1"/>
          <p:nvPr/>
        </p:nvSpPr>
        <p:spPr>
          <a:xfrm>
            <a:off x="128550" y="1151900"/>
            <a:ext cx="88269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Factors that Cause a Shift in Demand (Increase or Decrease in Demand)  Cont’d</a:t>
            </a:r>
            <a:endParaRPr sz="800" b="1"/>
          </a:p>
        </p:txBody>
      </p:sp>
      <p:sp>
        <p:nvSpPr>
          <p:cNvPr id="293" name="Google Shape;293;p45"/>
          <p:cNvSpPr txBox="1"/>
          <p:nvPr/>
        </p:nvSpPr>
        <p:spPr>
          <a:xfrm>
            <a:off x="128550" y="2134425"/>
            <a:ext cx="8826900" cy="41610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Prices of Related Goods:</a:t>
            </a:r>
            <a:endParaRPr sz="200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a:solidFill>
                  <a:schemeClr val="dk1"/>
                </a:solidFill>
              </a:rPr>
              <a:t>Complementary goods - goods that are bought and used together.  </a:t>
            </a:r>
            <a:endParaRPr sz="200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a:solidFill>
                  <a:schemeClr val="dk1"/>
                </a:solidFill>
              </a:rPr>
              <a:t>Assume that pancakes and maple syrup are complementary goods.  If the price of pancakes increases, the quantity demanded for pancakes decreases; therefore the demand for syrup (pancake’s complement) decreases.</a:t>
            </a:r>
            <a:endParaRPr sz="2000">
              <a:solidFill>
                <a:schemeClr val="dk1"/>
              </a:solidFill>
            </a:endParaRPr>
          </a:p>
          <a:p>
            <a:pPr marL="914400" lvl="1" indent="-355600" algn="l" rtl="0">
              <a:lnSpc>
                <a:spcPct val="115000"/>
              </a:lnSpc>
              <a:spcBef>
                <a:spcPts val="1000"/>
              </a:spcBef>
              <a:spcAft>
                <a:spcPts val="0"/>
              </a:spcAft>
              <a:buClr>
                <a:schemeClr val="dk1"/>
              </a:buClr>
              <a:buSzPts val="2000"/>
              <a:buChar char="○"/>
            </a:pPr>
            <a:r>
              <a:rPr lang="en-US" sz="2000">
                <a:solidFill>
                  <a:schemeClr val="dk1"/>
                </a:solidFill>
              </a:rPr>
              <a:t>Substitute goods - goods that are used in place of one another. </a:t>
            </a:r>
            <a:endParaRPr sz="200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a:solidFill>
                  <a:schemeClr val="dk1"/>
                </a:solidFill>
              </a:rPr>
              <a:t>Assume that pizza and hamburgers are substitute goods.  If the price of pizza increases the quantity demanded for pizza decreases; therefore the demand for hamburgers (pizza’s substitute) increases.</a:t>
            </a:r>
            <a:endParaRPr sz="2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300" name="Google Shape;300;p46"/>
          <p:cNvSpPr txBox="1"/>
          <p:nvPr/>
        </p:nvSpPr>
        <p:spPr>
          <a:xfrm>
            <a:off x="3169125" y="1105700"/>
            <a:ext cx="2556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Law of Supply</a:t>
            </a:r>
            <a:endParaRPr sz="2800">
              <a:solidFill>
                <a:schemeClr val="dk1"/>
              </a:solidFill>
            </a:endParaRPr>
          </a:p>
          <a:p>
            <a:pPr marL="0" lvl="0" indent="0" algn="ctr" rtl="0">
              <a:spcBef>
                <a:spcPts val="0"/>
              </a:spcBef>
              <a:spcAft>
                <a:spcPts val="0"/>
              </a:spcAft>
              <a:buNone/>
            </a:pPr>
            <a:endParaRPr sz="2200" b="1">
              <a:solidFill>
                <a:schemeClr val="dk1"/>
              </a:solidFill>
            </a:endParaRPr>
          </a:p>
        </p:txBody>
      </p:sp>
      <p:sp>
        <p:nvSpPr>
          <p:cNvPr id="301" name="Google Shape;301;p46"/>
          <p:cNvSpPr txBox="1"/>
          <p:nvPr/>
        </p:nvSpPr>
        <p:spPr>
          <a:xfrm>
            <a:off x="158550" y="2060000"/>
            <a:ext cx="8826900" cy="414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i="1">
                <a:solidFill>
                  <a:schemeClr val="dk1"/>
                </a:solidFill>
              </a:rPr>
              <a:t>CETERIS PARIBUS . . .</a:t>
            </a:r>
            <a:endParaRPr sz="2000" i="1">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a:solidFill>
                  <a:schemeClr val="dk1"/>
                </a:solidFill>
              </a:rPr>
              <a:t>As prices rise, the quantity supplied  increases;  as prices fall, the quantity supplied decreases</a:t>
            </a:r>
            <a:endParaRPr sz="2000">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US" sz="2000">
                <a:solidFill>
                  <a:schemeClr val="dk1"/>
                </a:solidFill>
              </a:rPr>
              <a:t>WHY?</a:t>
            </a:r>
            <a:endParaRPr sz="2000">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a:solidFill>
                  <a:schemeClr val="dk1"/>
                </a:solidFill>
              </a:rPr>
              <a:t>At higher prices, suppliers make a larger profit so they have an incentive to produce/supply more of the good or service.</a:t>
            </a:r>
            <a:endParaRPr sz="2000">
              <a:solidFill>
                <a:schemeClr val="dk1"/>
              </a:solidFill>
            </a:endParaRPr>
          </a:p>
          <a:p>
            <a:pPr marL="457200" lvl="0" indent="-355600" algn="l" rtl="0">
              <a:lnSpc>
                <a:spcPct val="115000"/>
              </a:lnSpc>
              <a:spcBef>
                <a:spcPts val="0"/>
              </a:spcBef>
              <a:spcAft>
                <a:spcPts val="0"/>
              </a:spcAft>
              <a:buClr>
                <a:srgbClr val="595959"/>
              </a:buClr>
              <a:buSzPts val="2000"/>
              <a:buChar char="●"/>
            </a:pPr>
            <a:r>
              <a:rPr lang="en-US" sz="2000">
                <a:solidFill>
                  <a:schemeClr val="dk1"/>
                </a:solidFill>
              </a:rPr>
              <a:t>At lower prices, suppliers make a smaller profit so there is a disincentive to produce/supply more of  the good or service</a:t>
            </a:r>
            <a:r>
              <a:rPr lang="en-US" sz="2000">
                <a:solidFill>
                  <a:srgbClr val="595959"/>
                </a:solidFill>
              </a:rPr>
              <a:t>.</a:t>
            </a:r>
            <a:endParaRPr sz="2000">
              <a:solidFill>
                <a:srgbClr val="595959"/>
              </a:solidFill>
            </a:endParaRPr>
          </a:p>
          <a:p>
            <a:pPr marL="457200" lvl="0" indent="0" algn="l" rtl="0">
              <a:lnSpc>
                <a:spcPct val="115000"/>
              </a:lnSpc>
              <a:spcBef>
                <a:spcPts val="1600"/>
              </a:spcBef>
              <a:spcAft>
                <a:spcPts val="1600"/>
              </a:spcAft>
              <a:buNone/>
            </a:pPr>
            <a:endParaRPr sz="2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7"/>
          <p:cNvPicPr preferRelativeResize="0"/>
          <p:nvPr/>
        </p:nvPicPr>
        <p:blipFill>
          <a:blip r:embed="rId3">
            <a:alphaModFix/>
          </a:blip>
          <a:stretch>
            <a:fillRect/>
          </a:stretch>
        </p:blipFill>
        <p:spPr>
          <a:xfrm>
            <a:off x="1950875" y="1294325"/>
            <a:ext cx="4871225" cy="5245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8"/>
          <p:cNvPicPr preferRelativeResize="0"/>
          <p:nvPr/>
        </p:nvPicPr>
        <p:blipFill>
          <a:blip r:embed="rId3">
            <a:alphaModFix/>
          </a:blip>
          <a:stretch>
            <a:fillRect/>
          </a:stretch>
        </p:blipFill>
        <p:spPr>
          <a:xfrm>
            <a:off x="945950" y="1322700"/>
            <a:ext cx="6981526" cy="5236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9"/>
          <p:cNvPicPr preferRelativeResize="0"/>
          <p:nvPr/>
        </p:nvPicPr>
        <p:blipFill>
          <a:blip r:embed="rId3">
            <a:alphaModFix/>
          </a:blip>
          <a:stretch>
            <a:fillRect/>
          </a:stretch>
        </p:blipFill>
        <p:spPr>
          <a:xfrm>
            <a:off x="1267200" y="1182127"/>
            <a:ext cx="6741526" cy="5056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p:nvPr/>
        </p:nvSpPr>
        <p:spPr>
          <a:xfrm>
            <a:off x="171900" y="1553775"/>
            <a:ext cx="5128200" cy="4155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What factors cause a change in Supply (shift of the supply curve)?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price of inputs/ resources used in production</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number of competitors in the market</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technology/ productivity</a:t>
            </a:r>
            <a:endParaRPr sz="2400">
              <a:solidFill>
                <a:schemeClr val="dk1"/>
              </a:solidFill>
              <a:latin typeface="Gill Sans"/>
              <a:ea typeface="Gill Sans"/>
              <a:cs typeface="Gill Sans"/>
              <a:sym typeface="Gill Sans"/>
            </a:endParaRPr>
          </a:p>
        </p:txBody>
      </p:sp>
      <p:pic>
        <p:nvPicPr>
          <p:cNvPr id="326" name="Google Shape;326;p50"/>
          <p:cNvPicPr preferRelativeResize="0"/>
          <p:nvPr/>
        </p:nvPicPr>
        <p:blipFill>
          <a:blip r:embed="rId3">
            <a:alphaModFix/>
          </a:blip>
          <a:stretch>
            <a:fillRect/>
          </a:stretch>
        </p:blipFill>
        <p:spPr>
          <a:xfrm>
            <a:off x="6591300" y="3124475"/>
            <a:ext cx="2552700" cy="1790700"/>
          </a:xfrm>
          <a:prstGeom prst="rect">
            <a:avLst/>
          </a:prstGeom>
          <a:noFill/>
          <a:ln>
            <a:noFill/>
          </a:ln>
        </p:spPr>
      </p:pic>
      <p:pic>
        <p:nvPicPr>
          <p:cNvPr id="327" name="Google Shape;327;p50"/>
          <p:cNvPicPr preferRelativeResize="0"/>
          <p:nvPr/>
        </p:nvPicPr>
        <p:blipFill>
          <a:blip r:embed="rId4">
            <a:alphaModFix/>
          </a:blip>
          <a:stretch>
            <a:fillRect/>
          </a:stretch>
        </p:blipFill>
        <p:spPr>
          <a:xfrm>
            <a:off x="5758000" y="1553763"/>
            <a:ext cx="2552700" cy="1516136"/>
          </a:xfrm>
          <a:prstGeom prst="rect">
            <a:avLst/>
          </a:prstGeom>
          <a:noFill/>
          <a:ln>
            <a:noFill/>
          </a:ln>
        </p:spPr>
      </p:pic>
      <p:pic>
        <p:nvPicPr>
          <p:cNvPr id="328" name="Google Shape;328;p50"/>
          <p:cNvPicPr preferRelativeResize="0"/>
          <p:nvPr/>
        </p:nvPicPr>
        <p:blipFill>
          <a:blip r:embed="rId5">
            <a:alphaModFix/>
          </a:blip>
          <a:stretch>
            <a:fillRect/>
          </a:stretch>
        </p:blipFill>
        <p:spPr>
          <a:xfrm>
            <a:off x="5758000" y="4805253"/>
            <a:ext cx="2818825" cy="1551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p:nvPr/>
        </p:nvSpPr>
        <p:spPr>
          <a:xfrm>
            <a:off x="1806000" y="1379625"/>
            <a:ext cx="5532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DEMAND / SUPPLY FOR PIZZAS</a:t>
            </a:r>
            <a:endParaRPr/>
          </a:p>
        </p:txBody>
      </p:sp>
      <p:graphicFrame>
        <p:nvGraphicFramePr>
          <p:cNvPr id="335" name="Google Shape;335;p51"/>
          <p:cNvGraphicFramePr/>
          <p:nvPr/>
        </p:nvGraphicFramePr>
        <p:xfrm>
          <a:off x="952500" y="2360425"/>
          <a:ext cx="3000000" cy="3000000"/>
        </p:xfrm>
        <a:graphic>
          <a:graphicData uri="http://schemas.openxmlformats.org/drawingml/2006/table">
            <a:tbl>
              <a:tblPr>
                <a:noFill/>
                <a:tableStyleId>{FD844475-731D-4830-BC68-38FF8DD91EA7}</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508000">
                <a:tc>
                  <a:txBody>
                    <a:bodyPr/>
                    <a:lstStyle/>
                    <a:p>
                      <a:pPr marL="0" lvl="0" indent="0" algn="ctr" rtl="0">
                        <a:spcBef>
                          <a:spcPts val="0"/>
                        </a:spcBef>
                        <a:spcAft>
                          <a:spcPts val="0"/>
                        </a:spcAft>
                        <a:buNone/>
                      </a:pPr>
                      <a:r>
                        <a:rPr lang="en-US" sz="1900"/>
                        <a:t>PRICE</a:t>
                      </a:r>
                      <a:endParaRPr sz="1900"/>
                    </a:p>
                  </a:txBody>
                  <a:tcPr marL="91425" marR="91425" marT="121900" marB="121900"/>
                </a:tc>
                <a:tc>
                  <a:txBody>
                    <a:bodyPr/>
                    <a:lstStyle/>
                    <a:p>
                      <a:pPr marL="0" lvl="0" indent="0" algn="ctr" rtl="0">
                        <a:spcBef>
                          <a:spcPts val="0"/>
                        </a:spcBef>
                        <a:spcAft>
                          <a:spcPts val="0"/>
                        </a:spcAft>
                        <a:buNone/>
                      </a:pPr>
                      <a:r>
                        <a:rPr lang="en-US" sz="1900"/>
                        <a:t>QUANTITY DEMANDED</a:t>
                      </a:r>
                      <a:endParaRPr sz="1900"/>
                    </a:p>
                  </a:txBody>
                  <a:tcPr marL="91425" marR="91425" marT="121900" marB="121900"/>
                </a:tc>
                <a:tc>
                  <a:txBody>
                    <a:bodyPr/>
                    <a:lstStyle/>
                    <a:p>
                      <a:pPr marL="0" lvl="0" indent="0" algn="ctr" rtl="0">
                        <a:spcBef>
                          <a:spcPts val="0"/>
                        </a:spcBef>
                        <a:spcAft>
                          <a:spcPts val="0"/>
                        </a:spcAft>
                        <a:buNone/>
                      </a:pPr>
                      <a:r>
                        <a:rPr lang="en-US" sz="1900"/>
                        <a:t>QUANTITY SUPPLIED</a:t>
                      </a:r>
                      <a:endParaRPr sz="1900"/>
                    </a:p>
                  </a:txBody>
                  <a:tcPr marL="91425" marR="91425" marT="121900" marB="121900"/>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US" sz="1900"/>
                        <a:t>$8</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ctr" rtl="0">
                        <a:spcBef>
                          <a:spcPts val="0"/>
                        </a:spcBef>
                        <a:spcAft>
                          <a:spcPts val="0"/>
                        </a:spcAft>
                        <a:buNone/>
                      </a:pPr>
                      <a:r>
                        <a:rPr lang="en-US" sz="1900"/>
                        <a:t>10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extLst>
                  <a:ext uri="{0D108BD9-81ED-4DB2-BD59-A6C34878D82A}">
                    <a16:rowId xmlns:a16="http://schemas.microsoft.com/office/drawing/2014/main" val="10002"/>
                  </a:ext>
                </a:extLst>
              </a:tr>
              <a:tr h="508000">
                <a:tc>
                  <a:txBody>
                    <a:bodyPr/>
                    <a:lstStyle/>
                    <a:p>
                      <a:pPr marL="0" lvl="0" indent="0" algn="ctr" rtl="0">
                        <a:spcBef>
                          <a:spcPts val="0"/>
                        </a:spcBef>
                        <a:spcAft>
                          <a:spcPts val="0"/>
                        </a:spcAft>
                        <a:buNone/>
                      </a:pPr>
                      <a:r>
                        <a:rPr lang="en-US" sz="1900"/>
                        <a:t>12</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ctr" rtl="0">
                        <a:spcBef>
                          <a:spcPts val="0"/>
                        </a:spcBef>
                        <a:spcAft>
                          <a:spcPts val="0"/>
                        </a:spcAft>
                        <a:buNone/>
                      </a:pPr>
                      <a:r>
                        <a:rPr lang="en-US" sz="1900"/>
                        <a:t>14</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extLst>
                  <a:ext uri="{0D108BD9-81ED-4DB2-BD59-A6C34878D82A}">
                    <a16:rowId xmlns:a16="http://schemas.microsoft.com/office/drawing/2014/main" val="10004"/>
                  </a:ext>
                </a:extLst>
              </a:tr>
              <a:tr h="508000">
                <a:tc>
                  <a:txBody>
                    <a:bodyPr/>
                    <a:lstStyle/>
                    <a:p>
                      <a:pPr marL="0" lvl="0" indent="0" algn="ctr" rtl="0">
                        <a:spcBef>
                          <a:spcPts val="0"/>
                        </a:spcBef>
                        <a:spcAft>
                          <a:spcPts val="0"/>
                        </a:spcAft>
                        <a:buNone/>
                      </a:pPr>
                      <a:r>
                        <a:rPr lang="en-US" sz="1900"/>
                        <a:t>16</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2"/>
          <p:cNvPicPr preferRelativeResize="0"/>
          <p:nvPr/>
        </p:nvPicPr>
        <p:blipFill>
          <a:blip r:embed="rId3">
            <a:alphaModFix/>
          </a:blip>
          <a:stretch>
            <a:fillRect/>
          </a:stretch>
        </p:blipFill>
        <p:spPr>
          <a:xfrm>
            <a:off x="1191937" y="1272475"/>
            <a:ext cx="6760124" cy="5089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3"/>
          <p:cNvPicPr preferRelativeResize="0"/>
          <p:nvPr/>
        </p:nvPicPr>
        <p:blipFill>
          <a:blip r:embed="rId3">
            <a:alphaModFix/>
          </a:blip>
          <a:stretch>
            <a:fillRect/>
          </a:stretch>
        </p:blipFill>
        <p:spPr>
          <a:xfrm>
            <a:off x="1232300" y="1190750"/>
            <a:ext cx="7016474" cy="52623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a:t>
            </a:r>
            <a:endParaRPr sz="5500" b="1">
              <a:solidFill>
                <a:srgbClr val="005CB8"/>
              </a:solidFill>
              <a:latin typeface="Calibri"/>
              <a:ea typeface="Calibri"/>
              <a:cs typeface="Calibri"/>
              <a:sym typeface="Calibri"/>
            </a:endParaRPr>
          </a:p>
        </p:txBody>
      </p:sp>
      <p:sp>
        <p:nvSpPr>
          <p:cNvPr id="85" name="Google Shape;85;p18"/>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Supply and Demand</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Elasticity</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Government Price Controls</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Externalities</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Consumer Theory</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4"/>
          <p:cNvPicPr preferRelativeResize="0"/>
          <p:nvPr/>
        </p:nvPicPr>
        <p:blipFill>
          <a:blip r:embed="rId3">
            <a:alphaModFix/>
          </a:blip>
          <a:stretch>
            <a:fillRect/>
          </a:stretch>
        </p:blipFill>
        <p:spPr>
          <a:xfrm>
            <a:off x="1670250" y="1303750"/>
            <a:ext cx="6339675" cy="5209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60" name="Google Shape;360;p5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56"/>
          <p:cNvPicPr preferRelativeResize="0"/>
          <p:nvPr/>
        </p:nvPicPr>
        <p:blipFill>
          <a:blip r:embed="rId3">
            <a:alphaModFix/>
          </a:blip>
          <a:stretch>
            <a:fillRect/>
          </a:stretch>
        </p:blipFill>
        <p:spPr>
          <a:xfrm>
            <a:off x="1851313" y="1389175"/>
            <a:ext cx="5789629" cy="5105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73" name="Google Shape;373;p5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8"/>
          <p:cNvPicPr preferRelativeResize="0"/>
          <p:nvPr/>
        </p:nvPicPr>
        <p:blipFill>
          <a:blip r:embed="rId3">
            <a:alphaModFix/>
          </a:blip>
          <a:stretch>
            <a:fillRect/>
          </a:stretch>
        </p:blipFill>
        <p:spPr>
          <a:xfrm>
            <a:off x="1750425" y="1312675"/>
            <a:ext cx="5438825" cy="4796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86" name="Google Shape;386;p5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0"/>
          <p:cNvPicPr preferRelativeResize="0"/>
          <p:nvPr/>
        </p:nvPicPr>
        <p:blipFill>
          <a:blip r:embed="rId3">
            <a:alphaModFix/>
          </a:blip>
          <a:stretch>
            <a:fillRect/>
          </a:stretch>
        </p:blipFill>
        <p:spPr>
          <a:xfrm>
            <a:off x="1837950" y="1213675"/>
            <a:ext cx="5588975" cy="4928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p:nvPr/>
        </p:nvSpPr>
        <p:spPr>
          <a:xfrm>
            <a:off x="386250" y="1339450"/>
            <a:ext cx="8371500" cy="4982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Sample Project:  </a:t>
            </a:r>
            <a:r>
              <a:rPr lang="en-US" sz="1800" u="sng">
                <a:solidFill>
                  <a:schemeClr val="hlink"/>
                </a:solidFill>
                <a:latin typeface="Gill Sans"/>
                <a:ea typeface="Gill Sans"/>
                <a:cs typeface="Gill Sans"/>
                <a:sym typeface="Gill Sans"/>
                <a:hlinkClick r:id="rId3"/>
              </a:rPr>
              <a:t>https://docs.google.com/presentation/d/1YnvlDgPvzgDEagD7mZQdbQRaFS8EiyXFiHnY-C053r0/edit?usp=sharing</a:t>
            </a:r>
            <a:endParaRPr sz="18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1800" b="1" u="sng">
                <a:solidFill>
                  <a:schemeClr val="dk1"/>
                </a:solidFill>
              </a:rPr>
              <a:t>Choose up to ten products.</a:t>
            </a:r>
            <a:endParaRPr sz="1800" b="1" u="sng">
              <a:solidFill>
                <a:schemeClr val="dk1"/>
              </a:solidFill>
            </a:endParaRPr>
          </a:p>
          <a:p>
            <a:pPr marL="0" lvl="0" indent="0" algn="l" rtl="0">
              <a:lnSpc>
                <a:spcPct val="115000"/>
              </a:lnSpc>
              <a:spcBef>
                <a:spcPts val="1600"/>
              </a:spcBef>
              <a:spcAft>
                <a:spcPts val="0"/>
              </a:spcAft>
              <a:buNone/>
            </a:pPr>
            <a:r>
              <a:rPr lang="en-US" sz="1800">
                <a:solidFill>
                  <a:schemeClr val="dk1"/>
                </a:solidFill>
              </a:rPr>
              <a:t>Create a slide for each that includes the following:</a:t>
            </a:r>
            <a:endParaRPr sz="1800">
              <a:solidFill>
                <a:schemeClr val="dk1"/>
              </a:solidFill>
            </a:endParaRPr>
          </a:p>
          <a:p>
            <a:pPr marL="457200" lvl="0" indent="-342900" algn="l" rtl="0">
              <a:lnSpc>
                <a:spcPct val="115000"/>
              </a:lnSpc>
              <a:spcBef>
                <a:spcPts val="1600"/>
              </a:spcBef>
              <a:spcAft>
                <a:spcPts val="0"/>
              </a:spcAft>
              <a:buClr>
                <a:schemeClr val="dk1"/>
              </a:buClr>
              <a:buSzPts val="1800"/>
              <a:buChar char="●"/>
            </a:pPr>
            <a:r>
              <a:rPr lang="en-US" sz="1800">
                <a:solidFill>
                  <a:schemeClr val="dk1"/>
                </a:solidFill>
              </a:rPr>
              <a:t>Current market price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An analysis of the price - is it higher; lower; is the price influenced by high or low supply or demand.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Is it a normal or inferior good?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Include one substitute good and one complementary good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Is there a lot of competition and how might this influence supply?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Are there any increases in technology or productivity that might influence the future supply?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Where do you think the price of the product is heading?</a:t>
            </a:r>
            <a:endParaRPr sz="18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2"/>
          <p:cNvSpPr txBox="1"/>
          <p:nvPr/>
        </p:nvSpPr>
        <p:spPr>
          <a:xfrm>
            <a:off x="386250" y="1339450"/>
            <a:ext cx="8371500" cy="7549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Current Events Articles/ Discussion</a:t>
            </a:r>
            <a:endParaRPr sz="24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1600"/>
              </a:spcBef>
              <a:spcAft>
                <a:spcPts val="0"/>
              </a:spcAft>
              <a:buNone/>
            </a:pPr>
            <a:r>
              <a:rPr lang="en-US" sz="1800" u="sng">
                <a:solidFill>
                  <a:schemeClr val="hlink"/>
                </a:solidFill>
                <a:hlinkClick r:id="rId3"/>
              </a:rPr>
              <a:t>https://docs.google.com/document/d/1ZYCglZTE__G0B1xGHiT_8GvwLQU0lbJ0hCsZg_s6qko/edit?usp=sharing</a:t>
            </a: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r>
              <a:rPr lang="en-US" sz="1800" u="sng">
                <a:solidFill>
                  <a:schemeClr val="hlink"/>
                </a:solidFill>
                <a:hlinkClick r:id="rId4"/>
              </a:rPr>
              <a:t>https://docs.google.com/document/d/13lqKOdFingKqZd6-nkci84-Ak8t86YHKfDWz_sPiEVM/edit?usp=sharing</a:t>
            </a: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r>
              <a:rPr lang="en-US" sz="1800" u="sng">
                <a:solidFill>
                  <a:schemeClr val="hlink"/>
                </a:solidFill>
                <a:hlinkClick r:id="rId5"/>
              </a:rPr>
              <a:t>https://docs.google.com/document/d/1x3Gi2viGT0D30qihE4EsNjrQrv6FTTiAcKtdEh4lNA0/edit?usp=sharing</a:t>
            </a: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0"/>
              </a:spcAft>
              <a:buNone/>
            </a:pPr>
            <a:endParaRPr sz="1800">
              <a:solidFill>
                <a:schemeClr val="dk1"/>
              </a:solidFill>
            </a:endParaRPr>
          </a:p>
          <a:p>
            <a:pPr marL="0" lvl="0" indent="0" algn="l" rtl="0">
              <a:lnSpc>
                <a:spcPct val="115000"/>
              </a:lnSpc>
              <a:spcBef>
                <a:spcPts val="1600"/>
              </a:spcBef>
              <a:spcAft>
                <a:spcPts val="1600"/>
              </a:spcAft>
              <a:buNone/>
            </a:pPr>
            <a:endParaRPr sz="18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3"/>
          <p:cNvPicPr preferRelativeResize="0"/>
          <p:nvPr/>
        </p:nvPicPr>
        <p:blipFill>
          <a:blip r:embed="rId3">
            <a:alphaModFix/>
          </a:blip>
          <a:stretch>
            <a:fillRect/>
          </a:stretch>
        </p:blipFill>
        <p:spPr>
          <a:xfrm>
            <a:off x="0" y="1226750"/>
            <a:ext cx="8839200" cy="46258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43575" y="87757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Objectives</a:t>
            </a:r>
            <a:endParaRPr sz="5500" b="1"/>
          </a:p>
        </p:txBody>
      </p:sp>
      <p:sp>
        <p:nvSpPr>
          <p:cNvPr id="92" name="Google Shape;92;p19"/>
          <p:cNvSpPr txBox="1">
            <a:spLocks noGrp="1"/>
          </p:cNvSpPr>
          <p:nvPr>
            <p:ph type="body" idx="4294967295"/>
          </p:nvPr>
        </p:nvSpPr>
        <p:spPr>
          <a:xfrm>
            <a:off x="457200" y="2020566"/>
            <a:ext cx="8229600" cy="4175700"/>
          </a:xfrm>
          <a:prstGeom prst="rect">
            <a:avLst/>
          </a:prstGeom>
          <a:noFill/>
          <a:ln>
            <a:noFill/>
          </a:ln>
        </p:spPr>
        <p:txBody>
          <a:bodyPr spcFirstLastPara="1" wrap="square" lIns="91425" tIns="45700" rIns="91425" bIns="45700" anchor="t" anchorCtr="0">
            <a:noAutofit/>
          </a:bodyPr>
          <a:lstStyle/>
          <a:p>
            <a:pPr marL="342900" lvl="0" indent="-323850" algn="l" rtl="0">
              <a:spcBef>
                <a:spcPts val="0"/>
              </a:spcBef>
              <a:spcAft>
                <a:spcPts val="0"/>
              </a:spcAft>
              <a:buSzPts val="2500"/>
              <a:buFont typeface="Calibri"/>
              <a:buChar char="•"/>
            </a:pPr>
            <a:r>
              <a:rPr lang="en-US" sz="2500"/>
              <a:t>To discuss how buyers and sellers interact in a free market to determine price signals that are influenced by supply and demand.</a:t>
            </a:r>
            <a:endParaRPr sz="2500">
              <a:latin typeface="Calibri"/>
              <a:ea typeface="Calibri"/>
              <a:cs typeface="Calibri"/>
              <a:sym typeface="Calibri"/>
            </a:endParaRPr>
          </a:p>
          <a:p>
            <a:pPr marL="342900" lvl="0" indent="-342900" algn="l" rtl="0">
              <a:spcBef>
                <a:spcPts val="0"/>
              </a:spcBef>
              <a:spcAft>
                <a:spcPts val="0"/>
              </a:spcAft>
              <a:buSzPts val="2500"/>
              <a:buChar char="•"/>
            </a:pPr>
            <a:r>
              <a:rPr lang="en-US" sz="2500"/>
              <a:t>To explore how elasticity affects consumption and production decisions.</a:t>
            </a:r>
            <a:endParaRPr sz="2500"/>
          </a:p>
          <a:p>
            <a:pPr marL="342900" lvl="0" indent="-342900" algn="l" rtl="0">
              <a:spcBef>
                <a:spcPts val="0"/>
              </a:spcBef>
              <a:spcAft>
                <a:spcPts val="0"/>
              </a:spcAft>
              <a:buSzPts val="2500"/>
              <a:buChar char="•"/>
            </a:pPr>
            <a:r>
              <a:rPr lang="en-US" sz="2500"/>
              <a:t>To analyze the impact of government intervention/ price controls in a market.</a:t>
            </a:r>
            <a:endParaRPr sz="2500"/>
          </a:p>
          <a:p>
            <a:pPr marL="342900" lvl="0" indent="-342900" algn="l" rtl="0">
              <a:spcBef>
                <a:spcPts val="0"/>
              </a:spcBef>
              <a:spcAft>
                <a:spcPts val="0"/>
              </a:spcAft>
              <a:buSzPts val="2500"/>
              <a:buChar char="•"/>
            </a:pPr>
            <a:r>
              <a:rPr lang="en-US" sz="2500"/>
              <a:t>To introduce dynamic learning activities and lesson plans to bring content alive for students.</a:t>
            </a:r>
            <a:endParaRPr sz="2500"/>
          </a:p>
          <a:p>
            <a:pPr marL="342900" lvl="0" indent="-342900" algn="l" rtl="0">
              <a:spcBef>
                <a:spcPts val="0"/>
              </a:spcBef>
              <a:spcAft>
                <a:spcPts val="0"/>
              </a:spcAft>
              <a:buSzPts val="2500"/>
              <a:buChar char="•"/>
            </a:pPr>
            <a:r>
              <a:rPr lang="en-US" sz="2500"/>
              <a:t>To model digital formative assessment tools to use with your students in order to maximize learning.</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 calcmode="lin" valueType="num">
                                      <p:cBhvr additive="base">
                                        <p:cTn id="7" dur="500"/>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 calcmode="lin" valueType="num">
                                      <p:cBhvr additive="base">
                                        <p:cTn id="12" dur="500"/>
                                        <p:tgtEl>
                                          <p:spTgt spid="9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
                                            <p:txEl>
                                              <p:pRg st="2" end="2"/>
                                            </p:txEl>
                                          </p:spTgt>
                                        </p:tgtEl>
                                        <p:attrNameLst>
                                          <p:attrName>style.visibility</p:attrName>
                                        </p:attrNameLst>
                                      </p:cBhvr>
                                      <p:to>
                                        <p:strVal val="visible"/>
                                      </p:to>
                                    </p:set>
                                    <p:anim calcmode="lin" valueType="num">
                                      <p:cBhvr additive="base">
                                        <p:cTn id="17" dur="500"/>
                                        <p:tgtEl>
                                          <p:spTgt spid="9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2">
                                            <p:txEl>
                                              <p:pRg st="3" end="3"/>
                                            </p:txEl>
                                          </p:spTgt>
                                        </p:tgtEl>
                                        <p:attrNameLst>
                                          <p:attrName>style.visibility</p:attrName>
                                        </p:attrNameLst>
                                      </p:cBhvr>
                                      <p:to>
                                        <p:strVal val="visible"/>
                                      </p:to>
                                    </p:set>
                                    <p:anim calcmode="lin" valueType="num">
                                      <p:cBhvr additive="base">
                                        <p:cTn id="22" dur="500"/>
                                        <p:tgtEl>
                                          <p:spTgt spid="9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
                                            <p:txEl>
                                              <p:pRg st="4" end="4"/>
                                            </p:txEl>
                                          </p:spTgt>
                                        </p:tgtEl>
                                        <p:attrNameLst>
                                          <p:attrName>style.visibility</p:attrName>
                                        </p:attrNameLst>
                                      </p:cBhvr>
                                      <p:to>
                                        <p:strVal val="visible"/>
                                      </p:to>
                                    </p:set>
                                    <p:anim calcmode="lin" valueType="num">
                                      <p:cBhvr additive="base">
                                        <p:cTn id="27" dur="500"/>
                                        <p:tgtEl>
                                          <p:spTgt spid="9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2">
                                            <p:txEl>
                                              <p:pRg st="5" end="5"/>
                                            </p:txEl>
                                          </p:spTgt>
                                        </p:tgtEl>
                                        <p:attrNameLst>
                                          <p:attrName>style.visibility</p:attrName>
                                        </p:attrNameLst>
                                      </p:cBhvr>
                                      <p:to>
                                        <p:strVal val="visible"/>
                                      </p:to>
                                    </p:set>
                                    <p:anim calcmode="lin" valueType="num">
                                      <p:cBhvr additive="base">
                                        <p:cTn id="32" dur="500"/>
                                        <p:tgtEl>
                                          <p:spTgt spid="9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4"/>
          <p:cNvPicPr preferRelativeResize="0"/>
          <p:nvPr/>
        </p:nvPicPr>
        <p:blipFill>
          <a:blip r:embed="rId3">
            <a:alphaModFix/>
          </a:blip>
          <a:stretch>
            <a:fillRect/>
          </a:stretch>
        </p:blipFill>
        <p:spPr>
          <a:xfrm>
            <a:off x="0" y="1226750"/>
            <a:ext cx="8839200" cy="462584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5"/>
          <p:cNvPicPr preferRelativeResize="0"/>
          <p:nvPr/>
        </p:nvPicPr>
        <p:blipFill>
          <a:blip r:embed="rId3">
            <a:alphaModFix/>
          </a:blip>
          <a:stretch>
            <a:fillRect/>
          </a:stretch>
        </p:blipFill>
        <p:spPr>
          <a:xfrm>
            <a:off x="2513250" y="231575"/>
            <a:ext cx="4577526" cy="60709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txBox="1"/>
          <p:nvPr/>
        </p:nvSpPr>
        <p:spPr>
          <a:xfrm>
            <a:off x="933100" y="1315675"/>
            <a:ext cx="6938400" cy="11082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000">
                <a:solidFill>
                  <a:srgbClr val="6EA92C"/>
                </a:solidFill>
                <a:latin typeface="Gill Sans"/>
                <a:ea typeface="Gill Sans"/>
                <a:cs typeface="Gill Sans"/>
                <a:sym typeface="Gill Sans"/>
              </a:rPr>
              <a:t>Why is supply/demand important in the “real world?”</a:t>
            </a:r>
            <a:endParaRPr/>
          </a:p>
        </p:txBody>
      </p:sp>
      <p:pic>
        <p:nvPicPr>
          <p:cNvPr id="429" name="Google Shape;429;p66"/>
          <p:cNvPicPr preferRelativeResize="0"/>
          <p:nvPr/>
        </p:nvPicPr>
        <p:blipFill>
          <a:blip r:embed="rId3">
            <a:alphaModFix/>
          </a:blip>
          <a:stretch>
            <a:fillRect/>
          </a:stretch>
        </p:blipFill>
        <p:spPr>
          <a:xfrm>
            <a:off x="1802863" y="2594150"/>
            <a:ext cx="5198870" cy="35563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7"/>
          <p:cNvSpPr txBox="1"/>
          <p:nvPr/>
        </p:nvSpPr>
        <p:spPr>
          <a:xfrm>
            <a:off x="2719075" y="388450"/>
            <a:ext cx="349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Supply and Demand</a:t>
            </a:r>
            <a:endParaRPr/>
          </a:p>
        </p:txBody>
      </p:sp>
      <p:sp>
        <p:nvSpPr>
          <p:cNvPr id="436" name="Google Shape;436;p67"/>
          <p:cNvSpPr txBox="1"/>
          <p:nvPr/>
        </p:nvSpPr>
        <p:spPr>
          <a:xfrm>
            <a:off x="201150" y="1264150"/>
            <a:ext cx="8741700" cy="4802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Resources:</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Supply and Demand at the Gold Rush:  </a:t>
            </a:r>
            <a:r>
              <a:rPr lang="en-US" sz="18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https://www.econedlink.org/resources/economic-spotter-supply-and-demand-at-the-gold-rush/</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Who Determines Wages?: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https://www.econedlink.org/resources/who-decides-wage-rates/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Activity: Why Does Eli Manning Make $24 million a year?:  </a:t>
            </a:r>
            <a:r>
              <a:rPr lang="en-US" sz="1800" u="sng">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https://www.econedlink.org/teacher-lesson/650/Why-does-Eli-Manning-Make-$24-million-per-year</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Where Does the Price of Pizza Come From?:  </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u="sng">
                <a:solidFill>
                  <a:srgbClr val="009999"/>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https://www.econedlink.org/resources/where-does-the-price-of-pizza-come-from/</a:t>
            </a:r>
            <a:endParaRPr sz="1800">
              <a:solidFill>
                <a:schemeClr val="dk1"/>
              </a:solidFill>
              <a:latin typeface="Gill Sans"/>
              <a:ea typeface="Gill Sans"/>
              <a:cs typeface="Gill Sans"/>
              <a:sym typeface="Gill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txBox="1"/>
          <p:nvPr/>
        </p:nvSpPr>
        <p:spPr>
          <a:xfrm>
            <a:off x="214075" y="1584450"/>
            <a:ext cx="8097000" cy="2862900"/>
          </a:xfrm>
          <a:prstGeom prst="rect">
            <a:avLst/>
          </a:prstGeom>
          <a:noFill/>
          <a:ln>
            <a:noFill/>
          </a:ln>
        </p:spPr>
        <p:txBody>
          <a:bodyPr spcFirstLastPara="1" wrap="square" lIns="91425" tIns="91425" rIns="91425" bIns="91425" anchor="t" anchorCtr="0">
            <a:spAutoFit/>
          </a:bodyPr>
          <a:lstStyle/>
          <a:p>
            <a:pPr marL="114300" lvl="0" indent="0" algn="l" rtl="0">
              <a:lnSpc>
                <a:spcPct val="150000"/>
              </a:lnSpc>
              <a:spcBef>
                <a:spcPts val="360"/>
              </a:spcBef>
              <a:spcAft>
                <a:spcPts val="0"/>
              </a:spcAft>
              <a:buNone/>
            </a:pPr>
            <a:r>
              <a:rPr lang="en-US" sz="4000">
                <a:solidFill>
                  <a:srgbClr val="6EA92C"/>
                </a:solidFill>
                <a:latin typeface="Gill Sans"/>
                <a:ea typeface="Gill Sans"/>
                <a:cs typeface="Gill Sans"/>
                <a:sym typeface="Gill Sans"/>
              </a:rPr>
              <a:t>Formative Assessment Option:</a:t>
            </a:r>
            <a:endParaRPr sz="4000">
              <a:solidFill>
                <a:srgbClr val="6EA92C"/>
              </a:solidFill>
              <a:latin typeface="Gill Sans"/>
              <a:ea typeface="Gill Sans"/>
              <a:cs typeface="Gill Sans"/>
              <a:sym typeface="Gill Sans"/>
            </a:endParaRPr>
          </a:p>
          <a:p>
            <a:pPr marL="0" lvl="0" indent="0" algn="l" rtl="0">
              <a:lnSpc>
                <a:spcPct val="150000"/>
              </a:lnSpc>
              <a:spcBef>
                <a:spcPts val="360"/>
              </a:spcBef>
              <a:spcAft>
                <a:spcPts val="0"/>
              </a:spcAft>
              <a:buNone/>
            </a:pPr>
            <a:r>
              <a:rPr lang="en-US" sz="4000">
                <a:solidFill>
                  <a:srgbClr val="6EA92C"/>
                </a:solidFill>
                <a:latin typeface="Gill Sans"/>
                <a:ea typeface="Gill Sans"/>
                <a:cs typeface="Gill Sans"/>
                <a:sym typeface="Gill Sans"/>
              </a:rPr>
              <a:t>Blooket.com</a:t>
            </a:r>
            <a:endParaRPr sz="4000">
              <a:solidFill>
                <a:srgbClr val="6EA92C"/>
              </a:solidFill>
              <a:latin typeface="Gill Sans"/>
              <a:ea typeface="Gill Sans"/>
              <a:cs typeface="Gill Sans"/>
              <a:sym typeface="Gill Sans"/>
            </a:endParaRPr>
          </a:p>
          <a:p>
            <a:pPr marL="0" lvl="0" indent="0" algn="l" rtl="0">
              <a:lnSpc>
                <a:spcPct val="150000"/>
              </a:lnSpc>
              <a:spcBef>
                <a:spcPts val="360"/>
              </a:spcBef>
              <a:spcAft>
                <a:spcPts val="0"/>
              </a:spcAft>
              <a:buNone/>
            </a:pPr>
            <a:endParaRPr sz="4800">
              <a:solidFill>
                <a:srgbClr val="6EA92C"/>
              </a:solidFill>
              <a:latin typeface="Gill Sans"/>
              <a:ea typeface="Gill Sans"/>
              <a:cs typeface="Gill Sans"/>
              <a:sym typeface="Gill Sans"/>
            </a:endParaRPr>
          </a:p>
        </p:txBody>
      </p:sp>
      <p:pic>
        <p:nvPicPr>
          <p:cNvPr id="443" name="Google Shape;443;p68"/>
          <p:cNvPicPr preferRelativeResize="0"/>
          <p:nvPr/>
        </p:nvPicPr>
        <p:blipFill>
          <a:blip r:embed="rId3">
            <a:alphaModFix/>
          </a:blip>
          <a:stretch>
            <a:fillRect/>
          </a:stretch>
        </p:blipFill>
        <p:spPr>
          <a:xfrm>
            <a:off x="3303875" y="3590150"/>
            <a:ext cx="4898782" cy="2345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9"/>
          <p:cNvSpPr txBox="1"/>
          <p:nvPr/>
        </p:nvSpPr>
        <p:spPr>
          <a:xfrm>
            <a:off x="2638725" y="334850"/>
            <a:ext cx="30000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300">
                <a:solidFill>
                  <a:srgbClr val="004A80"/>
                </a:solidFill>
                <a:latin typeface="Gill Sans"/>
                <a:ea typeface="Gill Sans"/>
                <a:cs typeface="Gill Sans"/>
                <a:sym typeface="Gill Sans"/>
              </a:rPr>
              <a:t>Elasticity</a:t>
            </a:r>
            <a:endParaRPr sz="2700"/>
          </a:p>
        </p:txBody>
      </p:sp>
      <p:pic>
        <p:nvPicPr>
          <p:cNvPr id="450" name="Google Shape;450;p69"/>
          <p:cNvPicPr preferRelativeResize="0"/>
          <p:nvPr/>
        </p:nvPicPr>
        <p:blipFill>
          <a:blip r:embed="rId3">
            <a:alphaModFix/>
          </a:blip>
          <a:stretch>
            <a:fillRect/>
          </a:stretch>
        </p:blipFill>
        <p:spPr>
          <a:xfrm>
            <a:off x="1274250" y="1435100"/>
            <a:ext cx="2859350" cy="2859350"/>
          </a:xfrm>
          <a:prstGeom prst="rect">
            <a:avLst/>
          </a:prstGeom>
          <a:noFill/>
          <a:ln>
            <a:noFill/>
          </a:ln>
        </p:spPr>
      </p:pic>
      <p:pic>
        <p:nvPicPr>
          <p:cNvPr id="451" name="Google Shape;451;p69"/>
          <p:cNvPicPr preferRelativeResize="0"/>
          <p:nvPr/>
        </p:nvPicPr>
        <p:blipFill>
          <a:blip r:embed="rId4">
            <a:alphaModFix/>
          </a:blip>
          <a:stretch>
            <a:fillRect/>
          </a:stretch>
        </p:blipFill>
        <p:spPr>
          <a:xfrm>
            <a:off x="4964500" y="1727625"/>
            <a:ext cx="3085700" cy="2058150"/>
          </a:xfrm>
          <a:prstGeom prst="rect">
            <a:avLst/>
          </a:prstGeom>
          <a:noFill/>
          <a:ln>
            <a:noFill/>
          </a:ln>
        </p:spPr>
      </p:pic>
      <p:pic>
        <p:nvPicPr>
          <p:cNvPr id="452" name="Google Shape;452;p69"/>
          <p:cNvPicPr preferRelativeResize="0"/>
          <p:nvPr/>
        </p:nvPicPr>
        <p:blipFill>
          <a:blip r:embed="rId5">
            <a:alphaModFix/>
          </a:blip>
          <a:stretch>
            <a:fillRect/>
          </a:stretch>
        </p:blipFill>
        <p:spPr>
          <a:xfrm>
            <a:off x="894515" y="4404250"/>
            <a:ext cx="3618825" cy="1843450"/>
          </a:xfrm>
          <a:prstGeom prst="rect">
            <a:avLst/>
          </a:prstGeom>
          <a:noFill/>
          <a:ln>
            <a:noFill/>
          </a:ln>
        </p:spPr>
      </p:pic>
      <p:pic>
        <p:nvPicPr>
          <p:cNvPr id="453" name="Google Shape;453;p69"/>
          <p:cNvPicPr preferRelativeResize="0"/>
          <p:nvPr/>
        </p:nvPicPr>
        <p:blipFill>
          <a:blip r:embed="rId6">
            <a:alphaModFix/>
          </a:blip>
          <a:stretch>
            <a:fillRect/>
          </a:stretch>
        </p:blipFill>
        <p:spPr>
          <a:xfrm>
            <a:off x="4673227" y="4016137"/>
            <a:ext cx="4276224" cy="24053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0"/>
          <p:cNvSpPr txBox="1"/>
          <p:nvPr/>
        </p:nvSpPr>
        <p:spPr>
          <a:xfrm>
            <a:off x="91500" y="2250300"/>
            <a:ext cx="8961000" cy="2185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100">
                <a:solidFill>
                  <a:schemeClr val="dk1"/>
                </a:solidFill>
                <a:latin typeface="Gill Sans"/>
                <a:ea typeface="Gill Sans"/>
                <a:cs typeface="Gill Sans"/>
                <a:sym typeface="Gill Sans"/>
              </a:rPr>
              <a:t>How responsive are consumers to changes in price?</a:t>
            </a:r>
            <a:endParaRPr sz="31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1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100">
                <a:solidFill>
                  <a:schemeClr val="dk1"/>
                </a:solidFill>
                <a:latin typeface="Gill Sans"/>
                <a:ea typeface="Gill Sans"/>
                <a:cs typeface="Gill Sans"/>
                <a:sym typeface="Gill Sans"/>
              </a:rPr>
              <a:t>To what extent will the quantity demanded change when the price of a good or service changes?</a:t>
            </a:r>
            <a:endParaRPr sz="3100">
              <a:solidFill>
                <a:schemeClr val="dk1"/>
              </a:solidFill>
              <a:latin typeface="Gill Sans"/>
              <a:ea typeface="Gill Sans"/>
              <a:cs typeface="Gill Sans"/>
              <a:sym typeface="Gill Sans"/>
            </a:endParaRPr>
          </a:p>
        </p:txBody>
      </p:sp>
      <p:sp>
        <p:nvSpPr>
          <p:cNvPr id="460" name="Google Shape;460;p70"/>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1"/>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pic>
        <p:nvPicPr>
          <p:cNvPr id="467" name="Google Shape;467;p71"/>
          <p:cNvPicPr preferRelativeResize="0"/>
          <p:nvPr/>
        </p:nvPicPr>
        <p:blipFill>
          <a:blip r:embed="rId3">
            <a:alphaModFix/>
          </a:blip>
          <a:stretch>
            <a:fillRect/>
          </a:stretch>
        </p:blipFill>
        <p:spPr>
          <a:xfrm>
            <a:off x="146775" y="1852175"/>
            <a:ext cx="2871450" cy="2107650"/>
          </a:xfrm>
          <a:prstGeom prst="rect">
            <a:avLst/>
          </a:prstGeom>
          <a:noFill/>
          <a:ln>
            <a:noFill/>
          </a:ln>
        </p:spPr>
      </p:pic>
      <p:pic>
        <p:nvPicPr>
          <p:cNvPr id="468" name="Google Shape;468;p71"/>
          <p:cNvPicPr preferRelativeResize="0"/>
          <p:nvPr/>
        </p:nvPicPr>
        <p:blipFill>
          <a:blip r:embed="rId4">
            <a:alphaModFix/>
          </a:blip>
          <a:stretch>
            <a:fillRect/>
          </a:stretch>
        </p:blipFill>
        <p:spPr>
          <a:xfrm>
            <a:off x="3018223" y="1458350"/>
            <a:ext cx="3375450" cy="2531588"/>
          </a:xfrm>
          <a:prstGeom prst="rect">
            <a:avLst/>
          </a:prstGeom>
          <a:noFill/>
          <a:ln>
            <a:noFill/>
          </a:ln>
        </p:spPr>
      </p:pic>
      <p:pic>
        <p:nvPicPr>
          <p:cNvPr id="469" name="Google Shape;469;p71"/>
          <p:cNvPicPr preferRelativeResize="0"/>
          <p:nvPr/>
        </p:nvPicPr>
        <p:blipFill>
          <a:blip r:embed="rId5">
            <a:alphaModFix/>
          </a:blip>
          <a:stretch>
            <a:fillRect/>
          </a:stretch>
        </p:blipFill>
        <p:spPr>
          <a:xfrm>
            <a:off x="6488363" y="2156062"/>
            <a:ext cx="2275351" cy="1499875"/>
          </a:xfrm>
          <a:prstGeom prst="rect">
            <a:avLst/>
          </a:prstGeom>
          <a:noFill/>
          <a:ln>
            <a:noFill/>
          </a:ln>
        </p:spPr>
      </p:pic>
      <p:pic>
        <p:nvPicPr>
          <p:cNvPr id="470" name="Google Shape;470;p71"/>
          <p:cNvPicPr preferRelativeResize="0"/>
          <p:nvPr/>
        </p:nvPicPr>
        <p:blipFill>
          <a:blip r:embed="rId6">
            <a:alphaModFix/>
          </a:blip>
          <a:stretch>
            <a:fillRect/>
          </a:stretch>
        </p:blipFill>
        <p:spPr>
          <a:xfrm>
            <a:off x="-136723" y="4223025"/>
            <a:ext cx="3438451" cy="1934124"/>
          </a:xfrm>
          <a:prstGeom prst="rect">
            <a:avLst/>
          </a:prstGeom>
          <a:noFill/>
          <a:ln>
            <a:noFill/>
          </a:ln>
        </p:spPr>
      </p:pic>
      <p:pic>
        <p:nvPicPr>
          <p:cNvPr id="471" name="Google Shape;471;p71"/>
          <p:cNvPicPr preferRelativeResize="0"/>
          <p:nvPr/>
        </p:nvPicPr>
        <p:blipFill>
          <a:blip r:embed="rId7">
            <a:alphaModFix/>
          </a:blip>
          <a:stretch>
            <a:fillRect/>
          </a:stretch>
        </p:blipFill>
        <p:spPr>
          <a:xfrm>
            <a:off x="3133937" y="3780375"/>
            <a:ext cx="3144035" cy="2095499"/>
          </a:xfrm>
          <a:prstGeom prst="rect">
            <a:avLst/>
          </a:prstGeom>
          <a:noFill/>
          <a:ln>
            <a:noFill/>
          </a:ln>
        </p:spPr>
      </p:pic>
      <p:pic>
        <p:nvPicPr>
          <p:cNvPr id="472" name="Google Shape;472;p71"/>
          <p:cNvPicPr preferRelativeResize="0"/>
          <p:nvPr/>
        </p:nvPicPr>
        <p:blipFill>
          <a:blip r:embed="rId8">
            <a:alphaModFix/>
          </a:blip>
          <a:stretch>
            <a:fillRect/>
          </a:stretch>
        </p:blipFill>
        <p:spPr>
          <a:xfrm>
            <a:off x="6340847" y="4333288"/>
            <a:ext cx="2570416" cy="171361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2"/>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479" name="Google Shape;479;p72"/>
          <p:cNvSpPr txBox="1"/>
          <p:nvPr/>
        </p:nvSpPr>
        <p:spPr>
          <a:xfrm>
            <a:off x="359400" y="1604675"/>
            <a:ext cx="8425200" cy="3786600"/>
          </a:xfrm>
          <a:prstGeom prst="rect">
            <a:avLst/>
          </a:prstGeom>
          <a:noFill/>
          <a:ln>
            <a:noFill/>
          </a:ln>
        </p:spPr>
        <p:txBody>
          <a:bodyPr spcFirstLastPara="1" wrap="square" lIns="91425" tIns="91425" rIns="91425" bIns="91425" anchor="t" anchorCtr="0">
            <a:spAutoFit/>
          </a:bodyPr>
          <a:lstStyle/>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greater than the percentage change in price, demand is considered to be </a:t>
            </a:r>
            <a:r>
              <a:rPr lang="en-US" sz="2600" b="1" u="sng">
                <a:solidFill>
                  <a:schemeClr val="dk1"/>
                </a:solidFill>
                <a:latin typeface="Gill Sans"/>
                <a:ea typeface="Gill Sans"/>
                <a:cs typeface="Gill Sans"/>
                <a:sym typeface="Gill Sans"/>
              </a:rPr>
              <a:t>elastic.</a:t>
            </a:r>
            <a:endParaRPr sz="2600" b="1" u="sng">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less than the percentage change in price, demand is considered to be </a:t>
            </a:r>
            <a:r>
              <a:rPr lang="en-US" sz="2600" b="1" u="sng">
                <a:solidFill>
                  <a:schemeClr val="dk1"/>
                </a:solidFill>
                <a:latin typeface="Gill Sans"/>
                <a:ea typeface="Gill Sans"/>
                <a:cs typeface="Gill Sans"/>
                <a:sym typeface="Gill Sans"/>
              </a:rPr>
              <a:t>inelastic.</a:t>
            </a:r>
            <a:endParaRPr sz="2600" b="1" u="sng">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the same as the percentage change in price, demand is considered to be </a:t>
            </a:r>
            <a:r>
              <a:rPr lang="en-US" sz="2600" b="1" u="sng">
                <a:solidFill>
                  <a:schemeClr val="dk1"/>
                </a:solidFill>
                <a:latin typeface="Gill Sans"/>
                <a:ea typeface="Gill Sans"/>
                <a:cs typeface="Gill Sans"/>
                <a:sym typeface="Gill Sans"/>
              </a:rPr>
              <a:t>unit elastic.</a:t>
            </a:r>
            <a:endParaRPr sz="2600" b="1" u="sng">
              <a:solidFill>
                <a:schemeClr val="dk1"/>
              </a:solidFill>
              <a:latin typeface="Gill Sans"/>
              <a:ea typeface="Gill Sans"/>
              <a:cs typeface="Gill Sans"/>
              <a:sym typeface="Gill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3"/>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486" name="Google Shape;486;p73"/>
          <p:cNvSpPr txBox="1"/>
          <p:nvPr/>
        </p:nvSpPr>
        <p:spPr>
          <a:xfrm>
            <a:off x="359400" y="1604675"/>
            <a:ext cx="8425200" cy="4509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Clr>
                <a:schemeClr val="dk1"/>
              </a:buClr>
              <a:buSzPts val="1100"/>
              <a:buFont typeface="Arial"/>
              <a:buNone/>
            </a:pPr>
            <a:r>
              <a:rPr lang="en-US" sz="3000">
                <a:solidFill>
                  <a:schemeClr val="dk1"/>
                </a:solidFill>
                <a:latin typeface="Gill Sans"/>
                <a:ea typeface="Gill Sans"/>
                <a:cs typeface="Gill Sans"/>
                <a:sym typeface="Gill Sans"/>
              </a:rPr>
              <a:t>Elastic:  Consumers are highly responsive to price changes.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3000">
                <a:solidFill>
                  <a:schemeClr val="dk1"/>
                </a:solidFill>
                <a:latin typeface="Gill Sans"/>
                <a:ea typeface="Gill Sans"/>
                <a:cs typeface="Gill Sans"/>
                <a:sym typeface="Gill Sans"/>
              </a:rPr>
              <a:t>Inelastic:  Consumers are relatively less responsive to price changes.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a:solidFill>
                  <a:schemeClr val="dk1"/>
                </a:solidFill>
                <a:latin typeface="Gill Sans"/>
                <a:ea typeface="Gill Sans"/>
                <a:cs typeface="Gill Sans"/>
                <a:sym typeface="Gill Sans"/>
              </a:rPr>
              <a:t>Examples of elastic goods?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a:solidFill>
                  <a:schemeClr val="dk1"/>
                </a:solidFill>
                <a:latin typeface="Gill Sans"/>
                <a:ea typeface="Gill Sans"/>
                <a:cs typeface="Gill Sans"/>
                <a:sym typeface="Gill Sans"/>
              </a:rPr>
              <a:t>Examples of inelastic goods?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a:solidFill>
                <a:schemeClr val="dk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99" name="Google Shape;99;p20"/>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SzPts val="2500"/>
              <a:buChar char="•"/>
            </a:pPr>
            <a:r>
              <a:rPr lang="en-US" sz="2500" b="1"/>
              <a:t>NCEE Standard 7: </a:t>
            </a:r>
            <a:r>
              <a:rPr lang="en-US" sz="2500"/>
              <a:t> </a:t>
            </a:r>
            <a:r>
              <a:rPr lang="en-US" sz="2500" b="1"/>
              <a:t>Markets and Prices. </a:t>
            </a:r>
            <a:r>
              <a:rPr lang="en-US" sz="2500"/>
              <a:t> A market exists when buyers and sellers interact. This interaction determines market prices and thereby allocates scarce goods and services. </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b="1"/>
              <a:t>NCEE Standard 8:  Role of Prices.  </a:t>
            </a:r>
            <a:r>
              <a:rPr lang="en-US" sz="2500"/>
              <a:t>Prices send signals and provide incentives to buyers and sellers. When supply or demand changes, market prices adjust, affecting incentives</a:t>
            </a:r>
            <a:endParaRPr sz="2500"/>
          </a:p>
          <a:p>
            <a:pPr marL="0" lvl="0" indent="0" algn="l" rtl="0">
              <a:spcBef>
                <a:spcPts val="1800"/>
              </a:spcBef>
              <a:spcAft>
                <a:spcPts val="0"/>
              </a:spcAft>
              <a:buClr>
                <a:schemeClr val="dk1"/>
              </a:buClr>
              <a:buSzPts val="2500"/>
              <a:buNone/>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 calcmode="lin" valueType="num">
                                      <p:cBhvr additive="base">
                                        <p:cTn id="7" dur="500"/>
                                        <p:tgtEl>
                                          <p:spTgt spid="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 calcmode="lin" valueType="num">
                                      <p:cBhvr additive="base">
                                        <p:cTn id="12" dur="500"/>
                                        <p:tgtEl>
                                          <p:spTgt spid="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 calcmode="lin" valueType="num">
                                      <p:cBhvr additive="base">
                                        <p:cTn id="17" dur="500"/>
                                        <p:tgtEl>
                                          <p:spTgt spid="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 calcmode="lin" valueType="num">
                                      <p:cBhvr additive="base">
                                        <p:cTn id="22" dur="500"/>
                                        <p:tgtEl>
                                          <p:spTgt spid="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 calcmode="lin" valueType="num">
                                      <p:cBhvr additive="base">
                                        <p:cTn id="27" dur="500"/>
                                        <p:tgtEl>
                                          <p:spTgt spid="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4"/>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493" name="Google Shape;493;p74"/>
          <p:cNvSpPr txBox="1"/>
          <p:nvPr/>
        </p:nvSpPr>
        <p:spPr>
          <a:xfrm>
            <a:off x="359400" y="1390350"/>
            <a:ext cx="8425200" cy="5017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What factors influence the elasticity of demand for specific goods and services?</a:t>
            </a: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a:solidFill>
                <a:schemeClr val="dk1"/>
              </a:solidFill>
              <a:latin typeface="Gill Sans"/>
              <a:ea typeface="Gill Sans"/>
              <a:cs typeface="Gill Sans"/>
              <a:sym typeface="Gill Sans"/>
            </a:endParaRPr>
          </a:p>
          <a:p>
            <a:pPr marL="457200" lvl="0" indent="-406400" algn="l" rtl="0">
              <a:spcBef>
                <a:spcPts val="360"/>
              </a:spcBef>
              <a:spcAft>
                <a:spcPts val="0"/>
              </a:spcAft>
              <a:buClr>
                <a:schemeClr val="dk1"/>
              </a:buClr>
              <a:buSzPts val="2800"/>
              <a:buChar char="•"/>
            </a:pPr>
            <a:r>
              <a:rPr lang="en-US" sz="2800">
                <a:solidFill>
                  <a:schemeClr val="dk1"/>
                </a:solidFill>
                <a:latin typeface="Gill Sans"/>
                <a:ea typeface="Gill Sans"/>
                <a:cs typeface="Gill Sans"/>
                <a:sym typeface="Gill Sans"/>
              </a:rPr>
              <a:t>How many close substitutes are there for a good/service?</a:t>
            </a:r>
            <a:endParaRPr sz="280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a:solidFill>
                  <a:schemeClr val="dk1"/>
                </a:solidFill>
                <a:latin typeface="Gill Sans"/>
                <a:ea typeface="Gill Sans"/>
                <a:cs typeface="Gill Sans"/>
                <a:sym typeface="Gill Sans"/>
              </a:rPr>
              <a:t>How much of a typical consumer’s budget does the good or service take up?</a:t>
            </a:r>
            <a:endParaRPr sz="280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a:solidFill>
                  <a:schemeClr val="dk1"/>
                </a:solidFill>
                <a:latin typeface="Gill Sans"/>
                <a:ea typeface="Gill Sans"/>
                <a:cs typeface="Gill Sans"/>
                <a:sym typeface="Gill Sans"/>
              </a:rPr>
              <a:t>How much time do consumers have to make a decision?</a:t>
            </a:r>
            <a:endParaRPr sz="180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a:solidFill>
                <a:schemeClr val="dk1"/>
              </a:solidFill>
              <a:latin typeface="Gill Sans"/>
              <a:ea typeface="Gill Sans"/>
              <a:cs typeface="Gill Sans"/>
              <a:sym typeface="Gill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75"/>
          <p:cNvPicPr preferRelativeResize="0"/>
          <p:nvPr/>
        </p:nvPicPr>
        <p:blipFill>
          <a:blip r:embed="rId3">
            <a:alphaModFix/>
          </a:blip>
          <a:stretch>
            <a:fillRect/>
          </a:stretch>
        </p:blipFill>
        <p:spPr>
          <a:xfrm>
            <a:off x="1542500" y="1219200"/>
            <a:ext cx="5010700" cy="53238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7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06" name="Google Shape;506;p7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77"/>
          <p:cNvPicPr preferRelativeResize="0"/>
          <p:nvPr/>
        </p:nvPicPr>
        <p:blipFill>
          <a:blip r:embed="rId3">
            <a:alphaModFix/>
          </a:blip>
          <a:stretch>
            <a:fillRect/>
          </a:stretch>
        </p:blipFill>
        <p:spPr>
          <a:xfrm>
            <a:off x="2568300" y="1353275"/>
            <a:ext cx="4192400" cy="4989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7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19" name="Google Shape;519;p7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9"/>
          <p:cNvPicPr preferRelativeResize="0"/>
          <p:nvPr/>
        </p:nvPicPr>
        <p:blipFill>
          <a:blip r:embed="rId3">
            <a:alphaModFix/>
          </a:blip>
          <a:stretch>
            <a:fillRect/>
          </a:stretch>
        </p:blipFill>
        <p:spPr>
          <a:xfrm>
            <a:off x="2266950" y="1683325"/>
            <a:ext cx="4286250" cy="42862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8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32" name="Google Shape;532;p8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81"/>
          <p:cNvPicPr preferRelativeResize="0"/>
          <p:nvPr/>
        </p:nvPicPr>
        <p:blipFill>
          <a:blip r:embed="rId3">
            <a:alphaModFix/>
          </a:blip>
          <a:stretch>
            <a:fillRect/>
          </a:stretch>
        </p:blipFill>
        <p:spPr>
          <a:xfrm>
            <a:off x="1539625" y="1304625"/>
            <a:ext cx="5400976" cy="54009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82"/>
          <p:cNvPicPr preferRelativeResize="0"/>
          <p:nvPr/>
        </p:nvPicPr>
        <p:blipFill>
          <a:blip r:embed="rId3">
            <a:alphaModFix/>
          </a:blip>
          <a:stretch>
            <a:fillRect/>
          </a:stretch>
        </p:blipFill>
        <p:spPr>
          <a:xfrm>
            <a:off x="1905000" y="1071850"/>
            <a:ext cx="5334001" cy="53340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83"/>
          <p:cNvPicPr preferRelativeResize="0"/>
          <p:nvPr/>
        </p:nvPicPr>
        <p:blipFill>
          <a:blip r:embed="rId3">
            <a:alphaModFix/>
          </a:blip>
          <a:stretch>
            <a:fillRect/>
          </a:stretch>
        </p:blipFill>
        <p:spPr>
          <a:xfrm>
            <a:off x="1968375" y="1153375"/>
            <a:ext cx="5402674" cy="54026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06" name="Google Shape;106;p21"/>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12.E2b:  </a:t>
            </a:r>
            <a:r>
              <a:rPr lang="en-US" sz="2500"/>
              <a:t>The choices of buyers and sellers in the marketplace determine supply and demand, market prices, allocation of scarce resources, and the goods and services that are produced. In a perfect world, consumers influence product availability and price through their purchasing </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500"/>
                                        <p:tgtEl>
                                          <p:spTgt spid="1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xEl>
                                              <p:pRg st="1" end="1"/>
                                            </p:txEl>
                                          </p:spTgt>
                                        </p:tgtEl>
                                        <p:attrNameLst>
                                          <p:attrName>style.visibility</p:attrName>
                                        </p:attrNameLst>
                                      </p:cBhvr>
                                      <p:to>
                                        <p:strVal val="visible"/>
                                      </p:to>
                                    </p:set>
                                    <p:anim calcmode="lin" valueType="num">
                                      <p:cBhvr additive="base">
                                        <p:cTn id="12" dur="500"/>
                                        <p:tgtEl>
                                          <p:spTgt spid="10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6">
                                            <p:txEl>
                                              <p:pRg st="2" end="2"/>
                                            </p:txEl>
                                          </p:spTgt>
                                        </p:tgtEl>
                                        <p:attrNameLst>
                                          <p:attrName>style.visibility</p:attrName>
                                        </p:attrNameLst>
                                      </p:cBhvr>
                                      <p:to>
                                        <p:strVal val="visible"/>
                                      </p:to>
                                    </p:set>
                                    <p:anim calcmode="lin" valueType="num">
                                      <p:cBhvr additive="base">
                                        <p:cTn id="17" dur="500"/>
                                        <p:tgtEl>
                                          <p:spTgt spid="10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6">
                                            <p:txEl>
                                              <p:pRg st="3" end="3"/>
                                            </p:txEl>
                                          </p:spTgt>
                                        </p:tgtEl>
                                        <p:attrNameLst>
                                          <p:attrName>style.visibility</p:attrName>
                                        </p:attrNameLst>
                                      </p:cBhvr>
                                      <p:to>
                                        <p:strVal val="visible"/>
                                      </p:to>
                                    </p:set>
                                    <p:anim calcmode="lin" valueType="num">
                                      <p:cBhvr additive="base">
                                        <p:cTn id="22" dur="500"/>
                                        <p:tgtEl>
                                          <p:spTgt spid="1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6">
                                            <p:txEl>
                                              <p:pRg st="4" end="4"/>
                                            </p:txEl>
                                          </p:spTgt>
                                        </p:tgtEl>
                                        <p:attrNameLst>
                                          <p:attrName>style.visibility</p:attrName>
                                        </p:attrNameLst>
                                      </p:cBhvr>
                                      <p:to>
                                        <p:strVal val="visible"/>
                                      </p:to>
                                    </p:set>
                                    <p:anim calcmode="lin" valueType="num">
                                      <p:cBhvr additive="base">
                                        <p:cTn id="27" dur="500"/>
                                        <p:tgtEl>
                                          <p:spTgt spid="10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4"/>
          <p:cNvSpPr txBox="1"/>
          <p:nvPr/>
        </p:nvSpPr>
        <p:spPr>
          <a:xfrm>
            <a:off x="624900" y="1281750"/>
            <a:ext cx="3947100" cy="4294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Calculating Elasticity: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Q2 - Q1</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_______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Q1</a:t>
            </a:r>
            <a:endParaRPr sz="2400">
              <a:solidFill>
                <a:schemeClr val="dk1"/>
              </a:solidFill>
              <a:latin typeface="Gill Sans"/>
              <a:ea typeface="Gill Sans"/>
              <a:cs typeface="Gill Sans"/>
              <a:sym typeface="Gill Sans"/>
            </a:endParaRPr>
          </a:p>
          <a:p>
            <a:pPr marL="914400" lvl="0" indent="457200" algn="l" rtl="0">
              <a:spcBef>
                <a:spcPts val="360"/>
              </a:spcBef>
              <a:spcAft>
                <a:spcPts val="0"/>
              </a:spcAft>
              <a:buNone/>
            </a:pPr>
            <a:r>
              <a:rPr lang="en-US" sz="2400">
                <a:solidFill>
                  <a:schemeClr val="dk1"/>
                </a:solidFill>
                <a:latin typeface="Gill Sans"/>
                <a:ea typeface="Gill Sans"/>
                <a:cs typeface="Gill Sans"/>
                <a:sym typeface="Gill Sans"/>
              </a:rPr>
              <a:t> ____________</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P2 - P1</a:t>
            </a:r>
            <a:endParaRPr sz="2400">
              <a:solidFill>
                <a:schemeClr val="dk1"/>
              </a:solidFill>
              <a:latin typeface="Gill Sans"/>
              <a:ea typeface="Gill Sans"/>
              <a:cs typeface="Gill Sans"/>
              <a:sym typeface="Gill Sans"/>
            </a:endParaRPr>
          </a:p>
          <a:p>
            <a:pPr marL="1371600" lvl="0" indent="457200" algn="l" rtl="0">
              <a:spcBef>
                <a:spcPts val="360"/>
              </a:spcBef>
              <a:spcAft>
                <a:spcPts val="0"/>
              </a:spcAft>
              <a:buNone/>
            </a:pPr>
            <a:r>
              <a:rPr lang="en-US" sz="2400">
                <a:solidFill>
                  <a:schemeClr val="dk1"/>
                </a:solidFill>
                <a:latin typeface="Gill Sans"/>
                <a:ea typeface="Gill Sans"/>
                <a:cs typeface="Gill Sans"/>
                <a:sym typeface="Gill Sans"/>
              </a:rPr>
              <a:t>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P1</a:t>
            </a:r>
            <a:endParaRPr sz="2400">
              <a:solidFill>
                <a:schemeClr val="dk1"/>
              </a:solidFill>
              <a:latin typeface="Gill Sans"/>
              <a:ea typeface="Gill Sans"/>
              <a:cs typeface="Gill Sans"/>
              <a:sym typeface="Gill Sans"/>
            </a:endParaRPr>
          </a:p>
          <a:p>
            <a:pPr marL="114300" lvl="0" indent="0" algn="ctr" rtl="0">
              <a:spcBef>
                <a:spcPts val="360"/>
              </a:spcBef>
              <a:spcAft>
                <a:spcPts val="0"/>
              </a:spcAft>
              <a:buNone/>
            </a:pPr>
            <a:endParaRPr sz="2400">
              <a:solidFill>
                <a:schemeClr val="dk1"/>
              </a:solidFill>
              <a:latin typeface="Gill Sans"/>
              <a:ea typeface="Gill Sans"/>
              <a:cs typeface="Gill Sans"/>
              <a:sym typeface="Gill Sans"/>
            </a:endParaRPr>
          </a:p>
        </p:txBody>
      </p:sp>
      <p:sp>
        <p:nvSpPr>
          <p:cNvPr id="557" name="Google Shape;557;p84"/>
          <p:cNvSpPr txBox="1"/>
          <p:nvPr/>
        </p:nvSpPr>
        <p:spPr>
          <a:xfrm>
            <a:off x="5041425" y="1143600"/>
            <a:ext cx="34239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rPr>
              <a:t>If the absolute value of the answer is greater than 1, demand is elastic</a:t>
            </a: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If the absolute value of the answer is less than 1, demand is inelastic</a:t>
            </a: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If the answer is equal to 1, demand is unit elastic</a:t>
            </a:r>
            <a:endParaRPr sz="2400">
              <a:solidFill>
                <a:schemeClr val="dk1"/>
              </a:solidFill>
            </a:endParaRPr>
          </a:p>
        </p:txBody>
      </p:sp>
      <p:sp>
        <p:nvSpPr>
          <p:cNvPr id="558" name="Google Shape;558;p84"/>
          <p:cNvSpPr txBox="1"/>
          <p:nvPr/>
        </p:nvSpPr>
        <p:spPr>
          <a:xfrm>
            <a:off x="485025" y="5729600"/>
            <a:ext cx="830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 change in quantity demanded  /    % change in price</a:t>
            </a:r>
            <a:endParaRPr sz="2400" b="1">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5"/>
          <p:cNvSpPr txBox="1"/>
          <p:nvPr/>
        </p:nvSpPr>
        <p:spPr>
          <a:xfrm>
            <a:off x="495600" y="1500175"/>
            <a:ext cx="8371500" cy="4109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a:solidFill>
                  <a:schemeClr val="dk1"/>
                </a:solidFill>
                <a:latin typeface="Gill Sans"/>
                <a:ea typeface="Gill Sans"/>
                <a:cs typeface="Gill Sans"/>
                <a:sym typeface="Gill Sans"/>
              </a:rPr>
              <a:t>Example:  </a:t>
            </a:r>
            <a:endParaRPr sz="30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The price of a subway fare is $3.  At this price the quantity demanded is 100.</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The price increases to $4 and the quantity demanded drops to 80.</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demand for subway fares elastic or inelastic?</a:t>
            </a:r>
            <a:endParaRPr sz="3000">
              <a:solidFill>
                <a:schemeClr val="dk1"/>
              </a:solidFill>
              <a:latin typeface="Gill Sans"/>
              <a:ea typeface="Gill Sans"/>
              <a:cs typeface="Gill Sans"/>
              <a:sym typeface="Gill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6"/>
          <p:cNvSpPr txBox="1"/>
          <p:nvPr/>
        </p:nvSpPr>
        <p:spPr>
          <a:xfrm>
            <a:off x="568200" y="1965700"/>
            <a:ext cx="8575800" cy="3879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80 - 100				-20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    /2    =    ___  /2  =    -.056</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 80 + 100				180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__________			____             ___    =   [-.8] = 0.8</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1</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____	/2	=		__	/2  	=       .07</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7</a:t>
            </a:r>
            <a:endParaRPr sz="2400">
              <a:solidFill>
                <a:schemeClr val="dk1"/>
              </a:solidFill>
              <a:latin typeface="Gill Sans"/>
              <a:ea typeface="Gill Sans"/>
              <a:cs typeface="Gill Sans"/>
              <a:sym typeface="Gill Sans"/>
            </a:endParaRPr>
          </a:p>
          <a:p>
            <a:pPr marL="800100" lvl="0" indent="-228600" algn="l" rtl="0">
              <a:spcBef>
                <a:spcPts val="360"/>
              </a:spcBef>
              <a:spcAft>
                <a:spcPts val="0"/>
              </a:spcAft>
              <a:buNone/>
            </a:pPr>
            <a:endParaRPr sz="2400">
              <a:solidFill>
                <a:schemeClr val="dk1"/>
              </a:solidFill>
              <a:latin typeface="Gill Sans"/>
              <a:ea typeface="Gill Sans"/>
              <a:cs typeface="Gill Sans"/>
              <a:sym typeface="Gill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7"/>
          <p:cNvSpPr txBox="1"/>
          <p:nvPr/>
        </p:nvSpPr>
        <p:spPr>
          <a:xfrm>
            <a:off x="379500" y="1326050"/>
            <a:ext cx="8385000" cy="4894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Total Revenue Test</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Total Revenue = Price x Quantity Sold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Demand is elastic if:</a:t>
            </a:r>
            <a:endParaRPr sz="260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Price increases, total revenue decreases</a:t>
            </a:r>
            <a:endParaRPr sz="260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Price decreases, total revenue increases</a:t>
            </a: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Demand is inelastic if:</a:t>
            </a:r>
            <a:endParaRPr sz="260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Price increases, total revenue increases</a:t>
            </a:r>
            <a:endParaRPr sz="260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Price decreases, total revenue decreases</a:t>
            </a:r>
            <a:endParaRPr sz="2600">
              <a:solidFill>
                <a:schemeClr val="dk1"/>
              </a:solidFill>
              <a:latin typeface="Gill Sans"/>
              <a:ea typeface="Gill Sans"/>
              <a:cs typeface="Gill Sans"/>
              <a:sym typeface="Gill Sans"/>
            </a:endParaRPr>
          </a:p>
        </p:txBody>
      </p:sp>
      <p:sp>
        <p:nvSpPr>
          <p:cNvPr id="577" name="Google Shape;577;p87"/>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pic>
        <p:nvPicPr>
          <p:cNvPr id="578" name="Google Shape;578;p87"/>
          <p:cNvPicPr preferRelativeResize="0"/>
          <p:nvPr/>
        </p:nvPicPr>
        <p:blipFill>
          <a:blip r:embed="rId3">
            <a:alphaModFix/>
          </a:blip>
          <a:stretch>
            <a:fillRect/>
          </a:stretch>
        </p:blipFill>
        <p:spPr>
          <a:xfrm>
            <a:off x="6399250" y="1518975"/>
            <a:ext cx="2365250" cy="18178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8"/>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585" name="Google Shape;585;p88"/>
          <p:cNvSpPr txBox="1"/>
          <p:nvPr/>
        </p:nvSpPr>
        <p:spPr>
          <a:xfrm>
            <a:off x="236700" y="1326050"/>
            <a:ext cx="8907300" cy="5356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2600" u="sng">
                <a:solidFill>
                  <a:schemeClr val="dk1"/>
                </a:solidFill>
                <a:latin typeface="Gill Sans"/>
                <a:ea typeface="Gill Sans"/>
                <a:cs typeface="Gill Sans"/>
                <a:sym typeface="Gill Sans"/>
              </a:rPr>
              <a:t>Total Revenue Example:</a:t>
            </a:r>
            <a:endParaRPr sz="2600"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The price of a subway fare is $3.  At this price the quantity demanded is 100.</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The price increases to $4 and the quantity demanded drops to 80.</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a:solidFill>
                  <a:schemeClr val="dk1"/>
                </a:solidFill>
                <a:latin typeface="Gill Sans"/>
                <a:ea typeface="Gill Sans"/>
                <a:cs typeface="Gill Sans"/>
                <a:sym typeface="Gill Sans"/>
              </a:rPr>
              <a:t>Total Revenue 1 = $3 x 100 = $300</a:t>
            </a: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a:solidFill>
                  <a:schemeClr val="dk1"/>
                </a:solidFill>
                <a:latin typeface="Gill Sans"/>
                <a:ea typeface="Gill Sans"/>
                <a:cs typeface="Gill Sans"/>
                <a:sym typeface="Gill Sans"/>
              </a:rPr>
              <a:t>Total Revenue 2 = $4 x 80 = $320</a:t>
            </a: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4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a:solidFill>
                  <a:schemeClr val="dk1"/>
                </a:solidFill>
                <a:latin typeface="Gill Sans"/>
                <a:ea typeface="Gill Sans"/>
                <a:cs typeface="Gill Sans"/>
                <a:sym typeface="Gill Sans"/>
              </a:rPr>
              <a:t>Price increased and total revenue increased </a:t>
            </a:r>
            <a:r>
              <a:rPr lang="en-US" sz="2400">
                <a:solidFill>
                  <a:schemeClr val="dk1"/>
                </a:solidFill>
                <a:latin typeface="Gill Sans"/>
                <a:ea typeface="Gill Sans"/>
                <a:cs typeface="Gill Sans"/>
                <a:sym typeface="Gill Sans"/>
              </a:rPr>
              <a:t>= _____________</a:t>
            </a:r>
            <a:endParaRPr sz="2400">
              <a:solidFill>
                <a:schemeClr val="dk1"/>
              </a:solidFill>
              <a:latin typeface="Gill Sans"/>
              <a:ea typeface="Gill Sans"/>
              <a:cs typeface="Gill Sans"/>
              <a:sym typeface="Gill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9"/>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592" name="Google Shape;592;p89"/>
          <p:cNvSpPr txBox="1"/>
          <p:nvPr/>
        </p:nvSpPr>
        <p:spPr>
          <a:xfrm>
            <a:off x="129450" y="1507525"/>
            <a:ext cx="8639400" cy="16623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200" b="1">
                <a:solidFill>
                  <a:srgbClr val="6EA92C"/>
                </a:solidFill>
                <a:latin typeface="Gill Sans"/>
                <a:ea typeface="Gill Sans"/>
                <a:cs typeface="Gill Sans"/>
                <a:sym typeface="Gill Sans"/>
              </a:rPr>
              <a:t>Why is the concept of elasticity so important in the “real world”, especially for business firms?</a:t>
            </a:r>
            <a:endParaRPr sz="3200" b="1">
              <a:solidFill>
                <a:srgbClr val="6EA92C"/>
              </a:solidFill>
              <a:latin typeface="Gill Sans"/>
              <a:ea typeface="Gill Sans"/>
              <a:cs typeface="Gill Sans"/>
              <a:sym typeface="Gill Sans"/>
            </a:endParaRPr>
          </a:p>
        </p:txBody>
      </p:sp>
      <p:pic>
        <p:nvPicPr>
          <p:cNvPr id="593" name="Google Shape;593;p89"/>
          <p:cNvPicPr preferRelativeResize="0"/>
          <p:nvPr/>
        </p:nvPicPr>
        <p:blipFill>
          <a:blip r:embed="rId3">
            <a:alphaModFix/>
          </a:blip>
          <a:stretch>
            <a:fillRect/>
          </a:stretch>
        </p:blipFill>
        <p:spPr>
          <a:xfrm>
            <a:off x="3107002" y="3429000"/>
            <a:ext cx="3305900" cy="2550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0"/>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600" name="Google Shape;600;p90"/>
          <p:cNvSpPr txBox="1"/>
          <p:nvPr/>
        </p:nvSpPr>
        <p:spPr>
          <a:xfrm>
            <a:off x="486675" y="1468725"/>
            <a:ext cx="7402800" cy="4802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100" b="1" u="sng">
                <a:solidFill>
                  <a:schemeClr val="dk1"/>
                </a:solidFill>
                <a:latin typeface="Gill Sans"/>
                <a:ea typeface="Gill Sans"/>
                <a:cs typeface="Gill Sans"/>
                <a:sym typeface="Gill Sans"/>
              </a:rPr>
              <a:t>Activities:</a:t>
            </a:r>
            <a:endParaRPr sz="21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100" b="1" u="sng">
              <a:solidFill>
                <a:schemeClr val="dk1"/>
              </a:solidFill>
              <a:latin typeface="Gill Sans"/>
              <a:ea typeface="Gill Sans"/>
              <a:cs typeface="Gill Sans"/>
              <a:sym typeface="Gill Sans"/>
            </a:endParaRPr>
          </a:p>
          <a:p>
            <a:pPr marL="457200" lvl="0" indent="-361950" algn="l" rtl="0">
              <a:spcBef>
                <a:spcPts val="36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 tutorial video on the issue of elasticity.  In the video, they must teach the concept and interview at least two small business owners regarding their pricing decisions.</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an original skit centered on the concept of elasticity in which they portray consumers’ and producers’ reactions to pricing decisions.</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choose a product and survey consumers regarding their reactions to various prices.  The students then compile a table of data and corresponding graphs and conclude whether the product’s demand is elastic or inelastic. </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an original rap (can use a released song as a base) about the concept of elasticity.</a:t>
            </a:r>
            <a:endParaRPr sz="11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1"/>
          <p:cNvSpPr txBox="1"/>
          <p:nvPr/>
        </p:nvSpPr>
        <p:spPr>
          <a:xfrm>
            <a:off x="1004600" y="2459250"/>
            <a:ext cx="5786400" cy="1939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3600">
                <a:solidFill>
                  <a:srgbClr val="6EA92C"/>
                </a:solidFill>
                <a:latin typeface="Gill Sans"/>
                <a:ea typeface="Gill Sans"/>
                <a:cs typeface="Gill Sans"/>
                <a:sym typeface="Gill Sans"/>
              </a:rPr>
              <a:t>b.socrative.com</a:t>
            </a:r>
            <a:endParaRPr sz="3600">
              <a:solidFill>
                <a:srgbClr val="6EA92C"/>
              </a:solidFill>
              <a:latin typeface="Gill Sans"/>
              <a:ea typeface="Gill Sans"/>
              <a:cs typeface="Gill Sans"/>
              <a:sym typeface="Gill Sans"/>
            </a:endParaRPr>
          </a:p>
          <a:p>
            <a:pPr marL="0" lvl="0" indent="0" algn="l" rtl="0">
              <a:spcBef>
                <a:spcPts val="360"/>
              </a:spcBef>
              <a:spcAft>
                <a:spcPts val="0"/>
              </a:spcAft>
              <a:buNone/>
            </a:pPr>
            <a:endParaRPr sz="3600">
              <a:solidFill>
                <a:srgbClr val="6EA92C"/>
              </a:solidFill>
              <a:latin typeface="Gill Sans"/>
              <a:ea typeface="Gill Sans"/>
              <a:cs typeface="Gill Sans"/>
              <a:sym typeface="Gill Sans"/>
            </a:endParaRPr>
          </a:p>
          <a:p>
            <a:pPr marL="0" lvl="0" indent="0" algn="l" rtl="0">
              <a:spcBef>
                <a:spcPts val="360"/>
              </a:spcBef>
              <a:spcAft>
                <a:spcPts val="0"/>
              </a:spcAft>
              <a:buNone/>
            </a:pPr>
            <a:r>
              <a:rPr lang="en-US" sz="3600">
                <a:solidFill>
                  <a:srgbClr val="6EA92C"/>
                </a:solidFill>
                <a:latin typeface="Gill Sans"/>
                <a:ea typeface="Gill Sans"/>
                <a:cs typeface="Gill Sans"/>
                <a:sym typeface="Gill Sans"/>
              </a:rPr>
              <a:t>Room:  Opderbeck</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92"/>
          <p:cNvPicPr preferRelativeResize="0"/>
          <p:nvPr/>
        </p:nvPicPr>
        <p:blipFill>
          <a:blip r:embed="rId3">
            <a:alphaModFix/>
          </a:blip>
          <a:stretch>
            <a:fillRect/>
          </a:stretch>
        </p:blipFill>
        <p:spPr>
          <a:xfrm>
            <a:off x="364679" y="1235350"/>
            <a:ext cx="4894749" cy="2753300"/>
          </a:xfrm>
          <a:prstGeom prst="rect">
            <a:avLst/>
          </a:prstGeom>
          <a:noFill/>
          <a:ln>
            <a:noFill/>
          </a:ln>
        </p:spPr>
      </p:pic>
      <p:pic>
        <p:nvPicPr>
          <p:cNvPr id="613" name="Google Shape;613;p92"/>
          <p:cNvPicPr preferRelativeResize="0"/>
          <p:nvPr/>
        </p:nvPicPr>
        <p:blipFill>
          <a:blip r:embed="rId4">
            <a:alphaModFix/>
          </a:blip>
          <a:stretch>
            <a:fillRect/>
          </a:stretch>
        </p:blipFill>
        <p:spPr>
          <a:xfrm>
            <a:off x="5433424" y="1908750"/>
            <a:ext cx="2960700" cy="3527350"/>
          </a:xfrm>
          <a:prstGeom prst="rect">
            <a:avLst/>
          </a:prstGeom>
          <a:noFill/>
          <a:ln>
            <a:noFill/>
          </a:ln>
        </p:spPr>
      </p:pic>
      <p:pic>
        <p:nvPicPr>
          <p:cNvPr id="614" name="Google Shape;614;p92"/>
          <p:cNvPicPr preferRelativeResize="0"/>
          <p:nvPr/>
        </p:nvPicPr>
        <p:blipFill>
          <a:blip r:embed="rId5">
            <a:alphaModFix/>
          </a:blip>
          <a:stretch>
            <a:fillRect/>
          </a:stretch>
        </p:blipFill>
        <p:spPr>
          <a:xfrm>
            <a:off x="1451450" y="4116850"/>
            <a:ext cx="3318975" cy="2405925"/>
          </a:xfrm>
          <a:prstGeom prst="rect">
            <a:avLst/>
          </a:prstGeom>
          <a:noFill/>
          <a:ln>
            <a:noFill/>
          </a:ln>
        </p:spPr>
      </p:pic>
      <p:sp>
        <p:nvSpPr>
          <p:cNvPr id="615" name="Google Shape;615;p92"/>
          <p:cNvSpPr txBox="1"/>
          <p:nvPr/>
        </p:nvSpPr>
        <p:spPr>
          <a:xfrm>
            <a:off x="2381750" y="323300"/>
            <a:ext cx="5106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Government Price Controls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3"/>
          <p:cNvSpPr txBox="1"/>
          <p:nvPr/>
        </p:nvSpPr>
        <p:spPr>
          <a:xfrm>
            <a:off x="2285725" y="384575"/>
            <a:ext cx="6281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Supports</a:t>
            </a:r>
            <a:endParaRPr sz="2400">
              <a:solidFill>
                <a:srgbClr val="004A80"/>
              </a:solidFill>
              <a:latin typeface="Gill Sans"/>
              <a:ea typeface="Gill Sans"/>
              <a:cs typeface="Gill Sans"/>
              <a:sym typeface="Gill Sans"/>
            </a:endParaRPr>
          </a:p>
        </p:txBody>
      </p:sp>
      <p:sp>
        <p:nvSpPr>
          <p:cNvPr id="622" name="Google Shape;622;p93"/>
          <p:cNvSpPr txBox="1"/>
          <p:nvPr/>
        </p:nvSpPr>
        <p:spPr>
          <a:xfrm>
            <a:off x="364500" y="1605175"/>
            <a:ext cx="8415000" cy="4063500"/>
          </a:xfrm>
          <a:prstGeom prst="rect">
            <a:avLst/>
          </a:prstGeom>
          <a:noFill/>
          <a:ln>
            <a:noFill/>
          </a:ln>
        </p:spPr>
        <p:txBody>
          <a:bodyPr spcFirstLastPara="1" wrap="square" lIns="91425" tIns="91425" rIns="91425" bIns="91425" anchor="t" anchorCtr="0">
            <a:spAutoFit/>
          </a:bodyPr>
          <a:lstStyle/>
          <a:p>
            <a:pPr marL="114300" lvl="0" indent="0" algn="l" rtl="0">
              <a:spcBef>
                <a:spcPts val="360"/>
              </a:spcBef>
              <a:spcAft>
                <a:spcPts val="0"/>
              </a:spcAft>
              <a:buNone/>
            </a:pPr>
            <a:r>
              <a:rPr lang="en-US" sz="3000">
                <a:solidFill>
                  <a:schemeClr val="dk1"/>
                </a:solidFill>
                <a:latin typeface="Gill Sans"/>
                <a:ea typeface="Gill Sans"/>
                <a:cs typeface="Gill Sans"/>
                <a:sym typeface="Gill Sans"/>
              </a:rPr>
              <a:t>In certain situations, the </a:t>
            </a:r>
            <a:r>
              <a:rPr lang="en-US" sz="3000" b="1" u="sng">
                <a:solidFill>
                  <a:schemeClr val="dk1"/>
                </a:solidFill>
                <a:latin typeface="Gill Sans"/>
                <a:ea typeface="Gill Sans"/>
                <a:cs typeface="Gill Sans"/>
                <a:sym typeface="Gill Sans"/>
              </a:rPr>
              <a:t>government</a:t>
            </a:r>
            <a:r>
              <a:rPr lang="en-US" sz="3000">
                <a:solidFill>
                  <a:schemeClr val="dk1"/>
                </a:solidFill>
                <a:latin typeface="Gill Sans"/>
                <a:ea typeface="Gill Sans"/>
                <a:cs typeface="Gill Sans"/>
                <a:sym typeface="Gill Sans"/>
              </a:rPr>
              <a:t> intervenes in a market to establish minimum or maximum prices.</a:t>
            </a: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a:solidFill>
                  <a:srgbClr val="6AA84F"/>
                </a:solidFill>
                <a:latin typeface="Gill Sans"/>
                <a:ea typeface="Gill Sans"/>
                <a:cs typeface="Gill Sans"/>
                <a:sym typeface="Gill Sans"/>
              </a:rPr>
              <a:t>Price Floor</a:t>
            </a:r>
            <a:r>
              <a:rPr lang="en-US" sz="3000">
                <a:solidFill>
                  <a:schemeClr val="dk1"/>
                </a:solidFill>
                <a:latin typeface="Gill Sans"/>
                <a:ea typeface="Gill Sans"/>
                <a:cs typeface="Gill Sans"/>
                <a:sym typeface="Gill Sans"/>
              </a:rPr>
              <a:t> - minimum price set by the government</a:t>
            </a: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a:solidFill>
                  <a:srgbClr val="6AA84F"/>
                </a:solidFill>
                <a:latin typeface="Gill Sans"/>
                <a:ea typeface="Gill Sans"/>
                <a:cs typeface="Gill Sans"/>
                <a:sym typeface="Gill Sans"/>
              </a:rPr>
              <a:t>Price Ceiling </a:t>
            </a:r>
            <a:r>
              <a:rPr lang="en-US" sz="3000">
                <a:solidFill>
                  <a:schemeClr val="dk1"/>
                </a:solidFill>
                <a:latin typeface="Gill Sans"/>
                <a:ea typeface="Gill Sans"/>
                <a:cs typeface="Gill Sans"/>
                <a:sym typeface="Gill Sans"/>
              </a:rPr>
              <a:t>- maximum price set by the government</a:t>
            </a:r>
            <a:endParaRPr sz="3000">
              <a:solidFill>
                <a:schemeClr val="dk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13" name="Google Shape;113;p22"/>
          <p:cNvSpPr txBox="1">
            <a:spLocks noGrp="1"/>
          </p:cNvSpPr>
          <p:nvPr>
            <p:ph type="body" idx="4294967295"/>
          </p:nvPr>
        </p:nvSpPr>
        <p:spPr>
          <a:xfrm>
            <a:off x="106800" y="1977825"/>
            <a:ext cx="89304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12.E2c </a:t>
            </a:r>
            <a:r>
              <a:rPr lang="en-US" sz="2500"/>
              <a:t>Businesses choose what to supply in the product market, based on product market prices, available technology, and prices of factors of production. The prices of those factors are determined based on supply and demand in the factor market. The supply and demand of each factor market is directly related to employment. Debates surround various ways to minimize unemployment (frictional, structural, cyclical).</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additive="base">
                                        <p:cTn id="7" dur="500"/>
                                        <p:tgtEl>
                                          <p:spTgt spid="1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
                                            <p:txEl>
                                              <p:pRg st="1" end="1"/>
                                            </p:txEl>
                                          </p:spTgt>
                                        </p:tgtEl>
                                        <p:attrNameLst>
                                          <p:attrName>style.visibility</p:attrName>
                                        </p:attrNameLst>
                                      </p:cBhvr>
                                      <p:to>
                                        <p:strVal val="visible"/>
                                      </p:to>
                                    </p:set>
                                    <p:anim calcmode="lin" valueType="num">
                                      <p:cBhvr additive="base">
                                        <p:cTn id="12" dur="500"/>
                                        <p:tgtEl>
                                          <p:spTgt spid="1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
                                            <p:txEl>
                                              <p:pRg st="2" end="2"/>
                                            </p:txEl>
                                          </p:spTgt>
                                        </p:tgtEl>
                                        <p:attrNameLst>
                                          <p:attrName>style.visibility</p:attrName>
                                        </p:attrNameLst>
                                      </p:cBhvr>
                                      <p:to>
                                        <p:strVal val="visible"/>
                                      </p:to>
                                    </p:set>
                                    <p:anim calcmode="lin" valueType="num">
                                      <p:cBhvr additive="base">
                                        <p:cTn id="17" dur="500"/>
                                        <p:tgtEl>
                                          <p:spTgt spid="1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 calcmode="lin" valueType="num">
                                      <p:cBhvr additive="base">
                                        <p:cTn id="22" dur="500"/>
                                        <p:tgtEl>
                                          <p:spTgt spid="1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3">
                                            <p:txEl>
                                              <p:pRg st="4" end="4"/>
                                            </p:txEl>
                                          </p:spTgt>
                                        </p:tgtEl>
                                        <p:attrNameLst>
                                          <p:attrName>style.visibility</p:attrName>
                                        </p:attrNameLst>
                                      </p:cBhvr>
                                      <p:to>
                                        <p:strVal val="visible"/>
                                      </p:to>
                                    </p:set>
                                    <p:anim calcmode="lin" valueType="num">
                                      <p:cBhvr additive="base">
                                        <p:cTn id="27" dur="500"/>
                                        <p:tgtEl>
                                          <p:spTgt spid="1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4"/>
          <p:cNvSpPr txBox="1"/>
          <p:nvPr/>
        </p:nvSpPr>
        <p:spPr>
          <a:xfrm>
            <a:off x="256350" y="1431650"/>
            <a:ext cx="8012100" cy="3140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u="sng">
                <a:solidFill>
                  <a:schemeClr val="dk1"/>
                </a:solidFill>
                <a:latin typeface="Gill Sans"/>
                <a:ea typeface="Gill Sans"/>
                <a:cs typeface="Gill Sans"/>
                <a:sym typeface="Gill Sans"/>
              </a:rPr>
              <a:t>Price Floors - Minimum Wage</a:t>
            </a:r>
            <a:endParaRPr sz="30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-Minimum price that employers must pay employees.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http://playspent.org/</a:t>
            </a:r>
            <a:endParaRPr sz="3000">
              <a:solidFill>
                <a:schemeClr val="dk1"/>
              </a:solidFill>
              <a:latin typeface="Gill Sans"/>
              <a:ea typeface="Gill Sans"/>
              <a:cs typeface="Gill Sans"/>
              <a:sym typeface="Gill Sans"/>
            </a:endParaRPr>
          </a:p>
        </p:txBody>
      </p:sp>
      <p:sp>
        <p:nvSpPr>
          <p:cNvPr id="629" name="Google Shape;629;p94"/>
          <p:cNvSpPr txBox="1"/>
          <p:nvPr/>
        </p:nvSpPr>
        <p:spPr>
          <a:xfrm>
            <a:off x="2288875" y="323325"/>
            <a:ext cx="625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Controls</a:t>
            </a:r>
            <a:endParaRPr/>
          </a:p>
        </p:txBody>
      </p:sp>
      <p:pic>
        <p:nvPicPr>
          <p:cNvPr id="630" name="Google Shape;630;p94"/>
          <p:cNvPicPr preferRelativeResize="0"/>
          <p:nvPr/>
        </p:nvPicPr>
        <p:blipFill>
          <a:blip r:embed="rId4">
            <a:alphaModFix/>
          </a:blip>
          <a:stretch>
            <a:fillRect/>
          </a:stretch>
        </p:blipFill>
        <p:spPr>
          <a:xfrm>
            <a:off x="5106425" y="3785825"/>
            <a:ext cx="3736250" cy="25291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5"/>
          <p:cNvSpPr txBox="1">
            <a:spLocks noGrp="1"/>
          </p:cNvSpPr>
          <p:nvPr>
            <p:ph type="body" idx="1"/>
          </p:nvPr>
        </p:nvSpPr>
        <p:spPr>
          <a:xfrm>
            <a:off x="457200" y="1319270"/>
            <a:ext cx="8229600" cy="193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u="sng">
                <a:solidFill>
                  <a:srgbClr val="0000FF"/>
                </a:solidFill>
                <a:hlinkClick r:id="rId3">
                  <a:extLst>
                    <a:ext uri="{A12FA001-AC4F-418D-AE19-62706E023703}">
                      <ahyp:hlinkClr xmlns:ahyp="http://schemas.microsoft.com/office/drawing/2018/hyperlinkcolor" val="tx"/>
                    </a:ext>
                  </a:extLst>
                </a:hlinkClick>
              </a:rPr>
              <a:t>https://www.epi.org/minimum-wage-tracker/</a:t>
            </a:r>
            <a:endParaRPr sz="2400" u="sng">
              <a:solidFill>
                <a:srgbClr val="0000FF"/>
              </a:solidFill>
            </a:endParaRPr>
          </a:p>
          <a:p>
            <a:pPr marL="0" lvl="0" indent="0" algn="l" rtl="0">
              <a:spcBef>
                <a:spcPts val="1800"/>
              </a:spcBef>
              <a:spcAft>
                <a:spcPts val="0"/>
              </a:spcAft>
              <a:buNone/>
            </a:pPr>
            <a:endParaRPr sz="2400" u="sng">
              <a:solidFill>
                <a:srgbClr val="0000FF"/>
              </a:solidFill>
            </a:endParaRPr>
          </a:p>
          <a:p>
            <a:pPr marL="0" lvl="0" indent="0" algn="l" rtl="0">
              <a:spcBef>
                <a:spcPts val="1800"/>
              </a:spcBef>
              <a:spcAft>
                <a:spcPts val="0"/>
              </a:spcAft>
              <a:buClr>
                <a:schemeClr val="dk1"/>
              </a:buClr>
              <a:buSzPts val="1100"/>
              <a:buFont typeface="Arial"/>
              <a:buNone/>
            </a:pPr>
            <a:r>
              <a:rPr lang="en-US" sz="2400" u="sng">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https://livingwage.mit.edu/</a:t>
            </a:r>
            <a:endParaRPr sz="2400" u="sng">
              <a:solidFill>
                <a:srgbClr val="0000FF"/>
              </a:solidFill>
              <a:latin typeface="Gill Sans"/>
              <a:ea typeface="Gill Sans"/>
              <a:cs typeface="Gill Sans"/>
              <a:sym typeface="Gill Sans"/>
            </a:endParaRPr>
          </a:p>
          <a:p>
            <a:pPr marL="0" lvl="0" indent="0" algn="l" rtl="0">
              <a:spcBef>
                <a:spcPts val="0"/>
              </a:spcBef>
              <a:spcAft>
                <a:spcPts val="1800"/>
              </a:spcAft>
              <a:buNone/>
            </a:pPr>
            <a:endParaRPr/>
          </a:p>
        </p:txBody>
      </p:sp>
      <p:pic>
        <p:nvPicPr>
          <p:cNvPr id="637" name="Google Shape;637;p95"/>
          <p:cNvPicPr preferRelativeResize="0"/>
          <p:nvPr/>
        </p:nvPicPr>
        <p:blipFill>
          <a:blip r:embed="rId5">
            <a:alphaModFix/>
          </a:blip>
          <a:stretch>
            <a:fillRect/>
          </a:stretch>
        </p:blipFill>
        <p:spPr>
          <a:xfrm>
            <a:off x="5331025" y="3080726"/>
            <a:ext cx="2670600" cy="26706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96"/>
          <p:cNvPicPr preferRelativeResize="0"/>
          <p:nvPr/>
        </p:nvPicPr>
        <p:blipFill>
          <a:blip r:embed="rId3">
            <a:alphaModFix/>
          </a:blip>
          <a:stretch>
            <a:fillRect/>
          </a:stretch>
        </p:blipFill>
        <p:spPr>
          <a:xfrm>
            <a:off x="622400" y="1135175"/>
            <a:ext cx="8325525" cy="50619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97"/>
          <p:cNvPicPr preferRelativeResize="0"/>
          <p:nvPr/>
        </p:nvPicPr>
        <p:blipFill>
          <a:blip r:embed="rId3">
            <a:alphaModFix/>
          </a:blip>
          <a:stretch>
            <a:fillRect/>
          </a:stretch>
        </p:blipFill>
        <p:spPr>
          <a:xfrm>
            <a:off x="174288" y="1423813"/>
            <a:ext cx="8795425" cy="48485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98"/>
          <p:cNvPicPr preferRelativeResize="0"/>
          <p:nvPr/>
        </p:nvPicPr>
        <p:blipFill>
          <a:blip r:embed="rId3">
            <a:alphaModFix/>
          </a:blip>
          <a:stretch>
            <a:fillRect/>
          </a:stretch>
        </p:blipFill>
        <p:spPr>
          <a:xfrm>
            <a:off x="1581425" y="2151100"/>
            <a:ext cx="6088849" cy="4383975"/>
          </a:xfrm>
          <a:prstGeom prst="rect">
            <a:avLst/>
          </a:prstGeom>
          <a:noFill/>
          <a:ln>
            <a:noFill/>
          </a:ln>
        </p:spPr>
      </p:pic>
      <p:sp>
        <p:nvSpPr>
          <p:cNvPr id="656" name="Google Shape;656;p98"/>
          <p:cNvSpPr txBox="1"/>
          <p:nvPr/>
        </p:nvSpPr>
        <p:spPr>
          <a:xfrm>
            <a:off x="1199250" y="996700"/>
            <a:ext cx="5424000" cy="1154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minimum wage fair?</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minimum wage efficient?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9"/>
          <p:cNvSpPr txBox="1"/>
          <p:nvPr/>
        </p:nvSpPr>
        <p:spPr>
          <a:xfrm>
            <a:off x="1412775" y="2137050"/>
            <a:ext cx="7456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u="sng">
                <a:solidFill>
                  <a:schemeClr val="hlink"/>
                </a:solidFill>
                <a:hlinkClick r:id="rId3"/>
              </a:rPr>
              <a:t>https://forms.gle/xciT3hGatt1naQcf7</a:t>
            </a:r>
            <a:endParaRPr sz="2500"/>
          </a:p>
          <a:p>
            <a:pPr marL="0" lvl="0" indent="0" algn="l" rtl="0">
              <a:spcBef>
                <a:spcPts val="0"/>
              </a:spcBef>
              <a:spcAft>
                <a:spcPts val="0"/>
              </a:spcAft>
              <a:buNone/>
            </a:pPr>
            <a:endParaRPr sz="2500"/>
          </a:p>
        </p:txBody>
      </p:sp>
      <p:sp>
        <p:nvSpPr>
          <p:cNvPr id="663" name="Google Shape;663;p99"/>
          <p:cNvSpPr txBox="1"/>
          <p:nvPr/>
        </p:nvSpPr>
        <p:spPr>
          <a:xfrm>
            <a:off x="2181950" y="1427525"/>
            <a:ext cx="6836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Minimum Wage Survey</a:t>
            </a:r>
            <a:endParaRPr sz="2700">
              <a:latin typeface="Calibri"/>
              <a:ea typeface="Calibri"/>
              <a:cs typeface="Calibri"/>
              <a:sym typeface="Calibri"/>
            </a:endParaRPr>
          </a:p>
        </p:txBody>
      </p:sp>
      <p:pic>
        <p:nvPicPr>
          <p:cNvPr id="664" name="Google Shape;664;p99"/>
          <p:cNvPicPr preferRelativeResize="0"/>
          <p:nvPr/>
        </p:nvPicPr>
        <p:blipFill>
          <a:blip r:embed="rId4">
            <a:alphaModFix/>
          </a:blip>
          <a:stretch>
            <a:fillRect/>
          </a:stretch>
        </p:blipFill>
        <p:spPr>
          <a:xfrm>
            <a:off x="1943000" y="3091350"/>
            <a:ext cx="4981885" cy="32382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0"/>
          <p:cNvSpPr txBox="1"/>
          <p:nvPr/>
        </p:nvSpPr>
        <p:spPr>
          <a:xfrm>
            <a:off x="0" y="1004125"/>
            <a:ext cx="9272700" cy="554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Minimum Wage Simulation:</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Round One:</a:t>
            </a:r>
            <a:endParaRPr sz="2400" b="1">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A few students are solicited to be “managers” of a business that rearranges classroom furniture.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rest of the class are workers seeking money to earn and spend for some incentive. (a lollipop, extra points, etc)</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Students are hired in a free market with no minimum wage.  They rearrange the room furniture as to the managers directions.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An equilibrium wage rate is established and a graph is drawn on the board.</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b="1">
                <a:solidFill>
                  <a:schemeClr val="dk1"/>
                </a:solidFill>
                <a:latin typeface="Gill Sans"/>
                <a:ea typeface="Gill Sans"/>
                <a:cs typeface="Gill Sans"/>
                <a:sym typeface="Gill Sans"/>
              </a:rPr>
              <a:t>Round Two:</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a:solidFill>
                  <a:schemeClr val="dk1"/>
                </a:solidFill>
                <a:latin typeface="Gill Sans"/>
                <a:ea typeface="Gill Sans"/>
                <a:cs typeface="Gill Sans"/>
                <a:sym typeface="Gill Sans"/>
              </a:rPr>
              <a:t>Same as round one but the teacher now introduces and enforces a minimum wage.  There should be a surplus of workers and some unemployment.  </a:t>
            </a:r>
            <a:endParaRPr sz="2400">
              <a:solidFill>
                <a:schemeClr val="dk1"/>
              </a:solidFill>
              <a:latin typeface="Gill Sans"/>
              <a:ea typeface="Gill Sans"/>
              <a:cs typeface="Gill Sans"/>
              <a:sym typeface="Gill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1"/>
          <p:cNvSpPr txBox="1">
            <a:spLocks noGrp="1"/>
          </p:cNvSpPr>
          <p:nvPr>
            <p:ph type="body" idx="1"/>
          </p:nvPr>
        </p:nvSpPr>
        <p:spPr>
          <a:xfrm>
            <a:off x="1028700" y="1752600"/>
            <a:ext cx="7086600" cy="36576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rgbClr val="38761D"/>
              </a:buClr>
              <a:buSzPts val="1800"/>
              <a:buChar char="•"/>
            </a:pPr>
            <a:r>
              <a:rPr lang="en-US">
                <a:solidFill>
                  <a:srgbClr val="38761D"/>
                </a:solidFill>
              </a:rPr>
              <a:t>Minimum Wage: Background, Arguments For/Against</a:t>
            </a:r>
            <a:endParaRPr>
              <a:solidFill>
                <a:srgbClr val="38761D"/>
              </a:solidFill>
            </a:endParaRPr>
          </a:p>
          <a:p>
            <a:pPr marL="0" lvl="0" indent="0" algn="l" rtl="0">
              <a:spcBef>
                <a:spcPts val="360"/>
              </a:spcBef>
              <a:spcAft>
                <a:spcPts val="0"/>
              </a:spcAft>
              <a:buNone/>
            </a:pPr>
            <a:endParaRPr/>
          </a:p>
          <a:p>
            <a:pPr marL="0" lvl="0" indent="0" algn="l" rtl="0">
              <a:spcBef>
                <a:spcPts val="360"/>
              </a:spcBef>
              <a:spcAft>
                <a:spcPts val="0"/>
              </a:spcAft>
              <a:buNone/>
            </a:pPr>
            <a:r>
              <a:rPr lang="en-US" u="sng">
                <a:solidFill>
                  <a:schemeClr val="hlink"/>
                </a:solidFill>
                <a:hlinkClick r:id="rId3"/>
              </a:rPr>
              <a:t>https://drive.google.com/file/d/1Gll26pbBcmwfwfmLKBO0dKF_q33YqVDr/view?usp=sharing</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457200" lvl="0" indent="-342900" algn="l" rtl="0">
              <a:spcBef>
                <a:spcPts val="360"/>
              </a:spcBef>
              <a:spcAft>
                <a:spcPts val="0"/>
              </a:spcAft>
              <a:buClr>
                <a:srgbClr val="38761D"/>
              </a:buClr>
              <a:buSzPts val="1800"/>
              <a:buChar char="•"/>
            </a:pPr>
            <a:r>
              <a:rPr lang="en-US">
                <a:solidFill>
                  <a:srgbClr val="38761D"/>
                </a:solidFill>
              </a:rPr>
              <a:t>Minimum Wage Webquest</a:t>
            </a:r>
            <a:endParaRPr>
              <a:solidFill>
                <a:srgbClr val="38761D"/>
              </a:solidFill>
            </a:endParaRPr>
          </a:p>
          <a:p>
            <a:pPr marL="0" lvl="0" indent="0" algn="l" rtl="0">
              <a:spcBef>
                <a:spcPts val="360"/>
              </a:spcBef>
              <a:spcAft>
                <a:spcPts val="0"/>
              </a:spcAft>
              <a:buNone/>
            </a:pPr>
            <a:r>
              <a:rPr lang="en-US" u="sng">
                <a:solidFill>
                  <a:schemeClr val="hlink"/>
                </a:solidFill>
                <a:hlinkClick r:id="rId4"/>
              </a:rPr>
              <a:t>https://docs.google.com/document/d/1_PjMfYPSSd2_GAEWz3J7dGSmuVEpRy8oLC8109oxagQ/edit?usp=sharing</a:t>
            </a:r>
            <a:endParaRPr/>
          </a:p>
          <a:p>
            <a:pPr marL="0" lvl="0" indent="0" algn="l" rtl="0">
              <a:spcBef>
                <a:spcPts val="360"/>
              </a:spcBef>
              <a:spcAft>
                <a:spcPts val="0"/>
              </a:spcAft>
              <a:buNone/>
            </a:pPr>
            <a:endParaRPr/>
          </a:p>
        </p:txBody>
      </p:sp>
      <p:sp>
        <p:nvSpPr>
          <p:cNvPr id="677" name="Google Shape;677;p101"/>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Background Information</a:t>
            </a:r>
            <a:endParaRPr/>
          </a:p>
        </p:txBody>
      </p:sp>
      <p:sp>
        <p:nvSpPr>
          <p:cNvPr id="678" name="Google Shape;678;p101"/>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2"/>
          <p:cNvSpPr txBox="1">
            <a:spLocks noGrp="1"/>
          </p:cNvSpPr>
          <p:nvPr>
            <p:ph type="body" idx="1"/>
          </p:nvPr>
        </p:nvSpPr>
        <p:spPr>
          <a:xfrm>
            <a:off x="339600" y="1447263"/>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u="sng">
                <a:solidFill>
                  <a:srgbClr val="38761D"/>
                </a:solidFill>
              </a:rPr>
              <a:t>Objective</a:t>
            </a:r>
            <a:r>
              <a:rPr lang="en-US" sz="2000">
                <a:solidFill>
                  <a:srgbClr val="38761D"/>
                </a:solidFill>
              </a:rPr>
              <a:t>:  Stage a mock Congressional hearing on whether the U.S. should enact a $15 minimum wage in the U.S.   Students will be assigned or choose a role which they will fill during the hearing.</a:t>
            </a:r>
            <a:endParaRPr sz="2000">
              <a:solidFill>
                <a:srgbClr val="38761D"/>
              </a:solidFill>
            </a:endParaRPr>
          </a:p>
          <a:p>
            <a:pPr marL="0" lvl="0" indent="0" algn="l" rtl="0">
              <a:spcBef>
                <a:spcPts val="360"/>
              </a:spcBef>
              <a:spcAft>
                <a:spcPts val="0"/>
              </a:spcAft>
              <a:buNone/>
            </a:pPr>
            <a:r>
              <a:rPr lang="en-US" sz="2000" u="sng">
                <a:solidFill>
                  <a:srgbClr val="38761D"/>
                </a:solidFill>
              </a:rPr>
              <a:t>Procedure:</a:t>
            </a:r>
            <a:endParaRPr sz="2000" u="sng">
              <a:solidFill>
                <a:srgbClr val="38761D"/>
              </a:solidFill>
            </a:endParaRPr>
          </a:p>
          <a:p>
            <a:pPr marL="457200" lvl="0" indent="-355600" algn="l" rtl="0">
              <a:spcBef>
                <a:spcPts val="360"/>
              </a:spcBef>
              <a:spcAft>
                <a:spcPts val="0"/>
              </a:spcAft>
              <a:buClr>
                <a:srgbClr val="38761D"/>
              </a:buClr>
              <a:buSzPts val="2000"/>
              <a:buChar char="•"/>
            </a:pPr>
            <a:r>
              <a:rPr lang="en-US" sz="2000">
                <a:solidFill>
                  <a:srgbClr val="38761D"/>
                </a:solidFill>
              </a:rPr>
              <a:t>Teacher introduces the topic and provides some historical context.</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Students are assigned roles. Here are some </a:t>
            </a:r>
            <a:r>
              <a:rPr lang="en-US" sz="2000" u="sng">
                <a:solidFill>
                  <a:schemeClr val="hlink"/>
                </a:solidFill>
                <a:hlinkClick r:id="rId3"/>
              </a:rPr>
              <a:t>roles</a:t>
            </a:r>
            <a:r>
              <a:rPr lang="en-US" sz="2000">
                <a:solidFill>
                  <a:srgbClr val="38761D"/>
                </a:solidFill>
              </a:rPr>
              <a:t> to use as examples.</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Students research their roles and prepare for discussion.  </a:t>
            </a:r>
            <a:r>
              <a:rPr lang="en-US" sz="2000" u="sng">
                <a:solidFill>
                  <a:schemeClr val="hlink"/>
                </a:solidFill>
                <a:hlinkClick r:id="rId4"/>
              </a:rPr>
              <a:t>Here</a:t>
            </a:r>
            <a:r>
              <a:rPr lang="en-US" sz="2000">
                <a:solidFill>
                  <a:srgbClr val="38761D"/>
                </a:solidFill>
              </a:rPr>
              <a:t> is a sample graphic organizer to help them prepare.</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Stage a mock “Congressional Hearing” style meeting where students present in their roles and openly discuss the issue of agricultural price supports and their impact on the economy</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Debrief with a formative assessment.</a:t>
            </a:r>
            <a:endParaRPr sz="2000">
              <a:solidFill>
                <a:srgbClr val="38761D"/>
              </a:solidFill>
            </a:endParaRPr>
          </a:p>
          <a:p>
            <a:pPr marL="0" lvl="0" indent="0" algn="l" rtl="0">
              <a:spcBef>
                <a:spcPts val="360"/>
              </a:spcBef>
              <a:spcAft>
                <a:spcPts val="0"/>
              </a:spcAft>
              <a:buNone/>
            </a:pPr>
            <a:endParaRPr u="sng">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p:txBody>
      </p:sp>
      <p:sp>
        <p:nvSpPr>
          <p:cNvPr id="685" name="Google Shape;685;p102"/>
          <p:cNvSpPr txBox="1">
            <a:spLocks noGrp="1"/>
          </p:cNvSpPr>
          <p:nvPr>
            <p:ph type="title"/>
          </p:nvPr>
        </p:nvSpPr>
        <p:spPr>
          <a:xfrm>
            <a:off x="1555350" y="4852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Mock Congressional Hearing</a:t>
            </a:r>
            <a:endParaRPr/>
          </a:p>
        </p:txBody>
      </p:sp>
      <p:sp>
        <p:nvSpPr>
          <p:cNvPr id="686" name="Google Shape;686;p102"/>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03"/>
          <p:cNvSpPr txBox="1"/>
          <p:nvPr/>
        </p:nvSpPr>
        <p:spPr>
          <a:xfrm>
            <a:off x="0" y="1345975"/>
            <a:ext cx="9144000" cy="5033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Price Floors - Agricultural Price Supports</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-Minimum prices set by the government for farm produce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-Introduced in the 1930’s as farm prices dropped dramatically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Implementation: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*Isolate the domestic market through quotas and tariffs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*Introduce a price floor above equilibrium</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government offers a subsidy to farmers in exchange for the surplus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government distributes surplus in foreign markets or offers as direct aid</a:t>
            </a:r>
            <a:endParaRPr sz="2400">
              <a:solidFill>
                <a:schemeClr val="dk1"/>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a:t>Question of the Day</a:t>
            </a:r>
            <a:endParaRPr sz="4500"/>
          </a:p>
        </p:txBody>
      </p:sp>
      <p:sp>
        <p:nvSpPr>
          <p:cNvPr id="120" name="Google Shape;120;p23"/>
          <p:cNvSpPr txBox="1">
            <a:spLocks noGrp="1"/>
          </p:cNvSpPr>
          <p:nvPr>
            <p:ph type="body" idx="1"/>
          </p:nvPr>
        </p:nvSpPr>
        <p:spPr>
          <a:xfrm>
            <a:off x="457200" y="205739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Which “Shark Tank” featured product has been the most successful in terms of sales revenue?</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a:solidFill>
                  <a:srgbClr val="38761D"/>
                </a:solidFill>
                <a:latin typeface="Arial"/>
                <a:ea typeface="Arial"/>
                <a:cs typeface="Arial"/>
                <a:sym typeface="Arial"/>
              </a:rPr>
              <a:t>Squatty Potty</a:t>
            </a:r>
            <a:endParaRPr sz="300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a:solidFill>
                  <a:srgbClr val="38761D"/>
                </a:solidFill>
                <a:latin typeface="Arial"/>
                <a:ea typeface="Arial"/>
                <a:cs typeface="Arial"/>
                <a:sym typeface="Arial"/>
              </a:rPr>
              <a:t>Wicked Good Cupcakes</a:t>
            </a:r>
            <a:endParaRPr sz="300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a:solidFill>
                  <a:srgbClr val="38761D"/>
                </a:solidFill>
                <a:latin typeface="Arial"/>
                <a:ea typeface="Arial"/>
                <a:cs typeface="Arial"/>
                <a:sym typeface="Arial"/>
              </a:rPr>
              <a:t>Scrub Daddy</a:t>
            </a:r>
            <a:endParaRPr sz="300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a:solidFill>
                  <a:srgbClr val="38761D"/>
                </a:solidFill>
                <a:latin typeface="Arial"/>
                <a:ea typeface="Arial"/>
                <a:cs typeface="Arial"/>
                <a:sym typeface="Arial"/>
              </a:rPr>
              <a:t>Bombas Socks</a:t>
            </a:r>
            <a:endParaRPr>
              <a:solidFill>
                <a:srgbClr val="38761D"/>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104"/>
          <p:cNvPicPr preferRelativeResize="0"/>
          <p:nvPr/>
        </p:nvPicPr>
        <p:blipFill>
          <a:blip r:embed="rId3">
            <a:alphaModFix/>
          </a:blip>
          <a:stretch>
            <a:fillRect/>
          </a:stretch>
        </p:blipFill>
        <p:spPr>
          <a:xfrm>
            <a:off x="1790700" y="987675"/>
            <a:ext cx="5794125" cy="57941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5"/>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105"/>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pic>
        <p:nvPicPr>
          <p:cNvPr id="706" name="Google Shape;706;p105"/>
          <p:cNvPicPr preferRelativeResize="0"/>
          <p:nvPr/>
        </p:nvPicPr>
        <p:blipFill>
          <a:blip r:embed="rId3">
            <a:alphaModFix/>
          </a:blip>
          <a:stretch>
            <a:fillRect/>
          </a:stretch>
        </p:blipFill>
        <p:spPr>
          <a:xfrm>
            <a:off x="592775" y="1219200"/>
            <a:ext cx="7407661" cy="53793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6"/>
          <p:cNvSpPr txBox="1"/>
          <p:nvPr/>
        </p:nvSpPr>
        <p:spPr>
          <a:xfrm>
            <a:off x="752850" y="1388725"/>
            <a:ext cx="7638300" cy="4509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Consequences of Agricultural Price Controls: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-Artificially high agricultural commodity prices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-Arbitrary enforcement of which products are supported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-Subsidies go to corporate “farmers” who donate to politicians </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-Over production of cheap processed food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-Environmental consequences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-Depressed prices in less developed foreign markets</a:t>
            </a:r>
            <a:endParaRPr sz="16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107"/>
          <p:cNvPicPr preferRelativeResize="0"/>
          <p:nvPr/>
        </p:nvPicPr>
        <p:blipFill>
          <a:blip r:embed="rId3">
            <a:alphaModFix/>
          </a:blip>
          <a:stretch>
            <a:fillRect/>
          </a:stretch>
        </p:blipFill>
        <p:spPr>
          <a:xfrm>
            <a:off x="847400" y="1136525"/>
            <a:ext cx="6761876" cy="55626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108"/>
          <p:cNvPicPr preferRelativeResize="0"/>
          <p:nvPr/>
        </p:nvPicPr>
        <p:blipFill>
          <a:blip r:embed="rId3">
            <a:alphaModFix/>
          </a:blip>
          <a:stretch>
            <a:fillRect/>
          </a:stretch>
        </p:blipFill>
        <p:spPr>
          <a:xfrm>
            <a:off x="1183600" y="1197825"/>
            <a:ext cx="7600700" cy="52318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9"/>
          <p:cNvSpPr txBox="1"/>
          <p:nvPr/>
        </p:nvSpPr>
        <p:spPr>
          <a:xfrm>
            <a:off x="170900" y="1132325"/>
            <a:ext cx="8567700" cy="554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Agricultural Price Support Simulation: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Round 1: Three students represent “farmers” from the U.S. and two other nations.  Rest of class is given fake money.  The farmers sell a product (pretzels, M&amp;M’s, etc.).  An equilibrium price is established and a graph is drawn on the board.</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2: The teacher removes the two foreign farmers and explains that quotas and tariffs are introduced.</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a:solidFill>
                  <a:schemeClr val="dk1"/>
                </a:solidFill>
                <a:latin typeface="Gill Sans"/>
                <a:ea typeface="Gill Sans"/>
                <a:cs typeface="Gill Sans"/>
                <a:sym typeface="Gill Sans"/>
              </a:rPr>
              <a:t>	The teacher introduces a price support (price floor)</a:t>
            </a:r>
            <a:endParaRPr sz="240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Students purchase the produce at the new higher price.  There should be a surplus</a:t>
            </a:r>
            <a:endParaRPr sz="240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teacher then buys the surplus and pays the U.S. farmer a subsidy</a:t>
            </a:r>
            <a:endParaRPr sz="240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teacher sells the surplus in the foreign markets.</a:t>
            </a:r>
            <a:endParaRPr sz="2400">
              <a:solidFill>
                <a:schemeClr val="dk1"/>
              </a:solidFill>
              <a:latin typeface="Gill Sans"/>
              <a:ea typeface="Gill Sans"/>
              <a:cs typeface="Gill Sans"/>
              <a:sym typeface="Gill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10"/>
          <p:cNvSpPr txBox="1">
            <a:spLocks noGrp="1"/>
          </p:cNvSpPr>
          <p:nvPr>
            <p:ph type="body" idx="1"/>
          </p:nvPr>
        </p:nvSpPr>
        <p:spPr>
          <a:xfrm>
            <a:off x="401700" y="1425638"/>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u="sng">
                <a:solidFill>
                  <a:srgbClr val="38761D"/>
                </a:solidFill>
              </a:rPr>
              <a:t>Objective</a:t>
            </a:r>
            <a:r>
              <a:rPr lang="en-US" sz="2000">
                <a:solidFill>
                  <a:srgbClr val="38761D"/>
                </a:solidFill>
              </a:rPr>
              <a:t>:  Stage a mock Congressional hearing on the economic impact of Farm Subsidies in the U.S.  Students will be assigned or choose a role which they will fill during the hearing.</a:t>
            </a:r>
            <a:endParaRPr sz="2000">
              <a:solidFill>
                <a:srgbClr val="38761D"/>
              </a:solidFill>
            </a:endParaRPr>
          </a:p>
          <a:p>
            <a:pPr marL="0" lvl="0" indent="0" algn="l" rtl="0">
              <a:spcBef>
                <a:spcPts val="360"/>
              </a:spcBef>
              <a:spcAft>
                <a:spcPts val="0"/>
              </a:spcAft>
              <a:buNone/>
            </a:pPr>
            <a:r>
              <a:rPr lang="en-US" sz="2000" u="sng">
                <a:solidFill>
                  <a:srgbClr val="38761D"/>
                </a:solidFill>
              </a:rPr>
              <a:t>Procedure:</a:t>
            </a:r>
            <a:endParaRPr sz="2000" u="sng">
              <a:solidFill>
                <a:srgbClr val="38761D"/>
              </a:solidFill>
            </a:endParaRPr>
          </a:p>
          <a:p>
            <a:pPr marL="457200" lvl="0" indent="-355600" algn="l" rtl="0">
              <a:spcBef>
                <a:spcPts val="360"/>
              </a:spcBef>
              <a:spcAft>
                <a:spcPts val="0"/>
              </a:spcAft>
              <a:buClr>
                <a:srgbClr val="38761D"/>
              </a:buClr>
              <a:buSzPts val="2000"/>
              <a:buChar char="•"/>
            </a:pPr>
            <a:r>
              <a:rPr lang="en-US" sz="2000">
                <a:solidFill>
                  <a:srgbClr val="38761D"/>
                </a:solidFill>
              </a:rPr>
              <a:t>Teacher introduces the topic and provides some historical context.</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Students are assigned roles. Here are some </a:t>
            </a:r>
            <a:r>
              <a:rPr lang="en-US" sz="2000" u="sng">
                <a:solidFill>
                  <a:schemeClr val="hlink"/>
                </a:solidFill>
                <a:hlinkClick r:id="rId3"/>
              </a:rPr>
              <a:t>roles</a:t>
            </a:r>
            <a:r>
              <a:rPr lang="en-US" sz="2000">
                <a:solidFill>
                  <a:srgbClr val="38761D"/>
                </a:solidFill>
              </a:rPr>
              <a:t> to use as examples.</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Students research their roles and prepare for discussion.  </a:t>
            </a:r>
            <a:r>
              <a:rPr lang="en-US" sz="2000" u="sng">
                <a:solidFill>
                  <a:schemeClr val="hlink"/>
                </a:solidFill>
                <a:hlinkClick r:id="rId4"/>
              </a:rPr>
              <a:t>Here </a:t>
            </a:r>
            <a:r>
              <a:rPr lang="en-US" sz="2000">
                <a:solidFill>
                  <a:srgbClr val="38761D"/>
                </a:solidFill>
              </a:rPr>
              <a:t>is a sample graphic organizer to help them prepare.</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Stage a mock “town hall” style meeting where students present in their roles and openly discuss the issue of agricultural price supports and their impact on the economy</a:t>
            </a:r>
            <a:endParaRPr sz="2000">
              <a:solidFill>
                <a:srgbClr val="38761D"/>
              </a:solidFill>
            </a:endParaRPr>
          </a:p>
          <a:p>
            <a:pPr marL="457200" lvl="0" indent="-355600" algn="l" rtl="0">
              <a:spcBef>
                <a:spcPts val="0"/>
              </a:spcBef>
              <a:spcAft>
                <a:spcPts val="0"/>
              </a:spcAft>
              <a:buClr>
                <a:srgbClr val="38761D"/>
              </a:buClr>
              <a:buSzPts val="2000"/>
              <a:buChar char="•"/>
            </a:pPr>
            <a:r>
              <a:rPr lang="en-US" sz="2000">
                <a:solidFill>
                  <a:srgbClr val="38761D"/>
                </a:solidFill>
              </a:rPr>
              <a:t>Debrief with a formative assessment.</a:t>
            </a:r>
            <a:endParaRPr sz="2000">
              <a:solidFill>
                <a:srgbClr val="38761D"/>
              </a:solidFill>
            </a:endParaRPr>
          </a:p>
          <a:p>
            <a:pPr marL="0" lvl="0" indent="0" algn="l" rtl="0">
              <a:spcBef>
                <a:spcPts val="360"/>
              </a:spcBef>
              <a:spcAft>
                <a:spcPts val="0"/>
              </a:spcAft>
              <a:buNone/>
            </a:pPr>
            <a:endParaRPr u="sng">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p:txBody>
      </p:sp>
      <p:sp>
        <p:nvSpPr>
          <p:cNvPr id="737" name="Google Shape;737;p110"/>
          <p:cNvSpPr txBox="1">
            <a:spLocks noGrp="1"/>
          </p:cNvSpPr>
          <p:nvPr>
            <p:ph type="title"/>
          </p:nvPr>
        </p:nvSpPr>
        <p:spPr>
          <a:xfrm>
            <a:off x="346200" y="3143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Mock Congressional Hearing</a:t>
            </a:r>
            <a:endParaRPr/>
          </a:p>
        </p:txBody>
      </p:sp>
      <p:sp>
        <p:nvSpPr>
          <p:cNvPr id="738" name="Google Shape;738;p110"/>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11"/>
          <p:cNvSpPr txBox="1"/>
          <p:nvPr/>
        </p:nvSpPr>
        <p:spPr>
          <a:xfrm>
            <a:off x="341825" y="1175075"/>
            <a:ext cx="8631600" cy="2586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Price Ceilings - Rent Control</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-Maximum prices allowed to be charged in housing rental markets.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-Designed to help the working class afford housing in urban locations.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p:txBody>
      </p:sp>
      <p:pic>
        <p:nvPicPr>
          <p:cNvPr id="745" name="Google Shape;745;p111"/>
          <p:cNvPicPr preferRelativeResize="0"/>
          <p:nvPr/>
        </p:nvPicPr>
        <p:blipFill>
          <a:blip r:embed="rId3">
            <a:alphaModFix/>
          </a:blip>
          <a:stretch>
            <a:fillRect/>
          </a:stretch>
        </p:blipFill>
        <p:spPr>
          <a:xfrm>
            <a:off x="2895200" y="3237775"/>
            <a:ext cx="4552800" cy="307882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112" descr="http://si.wsj.net/public/resources/images/NY-BU255_NYBROO_G_20120724184204.jpg"/>
          <p:cNvPicPr preferRelativeResize="0"/>
          <p:nvPr/>
        </p:nvPicPr>
        <p:blipFill rotWithShape="1">
          <a:blip r:embed="rId3">
            <a:alphaModFix/>
          </a:blip>
          <a:srcRect/>
          <a:stretch/>
        </p:blipFill>
        <p:spPr>
          <a:xfrm>
            <a:off x="267300" y="118525"/>
            <a:ext cx="8679600" cy="6631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113"/>
          <p:cNvPicPr preferRelativeResize="0"/>
          <p:nvPr/>
        </p:nvPicPr>
        <p:blipFill>
          <a:blip r:embed="rId3">
            <a:alphaModFix/>
          </a:blip>
          <a:stretch>
            <a:fillRect/>
          </a:stretch>
        </p:blipFill>
        <p:spPr>
          <a:xfrm>
            <a:off x="1196225" y="977300"/>
            <a:ext cx="6206124" cy="5707325"/>
          </a:xfrm>
          <a:prstGeom prst="rect">
            <a:avLst/>
          </a:prstGeom>
          <a:noFill/>
          <a:ln>
            <a:noFill/>
          </a:ln>
        </p:spPr>
      </p:pic>
      <p:sp>
        <p:nvSpPr>
          <p:cNvPr id="758" name="Google Shape;758;p113"/>
          <p:cNvSpPr txBox="1"/>
          <p:nvPr/>
        </p:nvSpPr>
        <p:spPr>
          <a:xfrm>
            <a:off x="2371875" y="492775"/>
            <a:ext cx="43155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Rent Control</a:t>
            </a:r>
            <a:endParaRPr sz="3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4235</Words>
  <Application>Microsoft Macintosh PowerPoint</Application>
  <PresentationFormat>On-screen Show (4:3)</PresentationFormat>
  <Paragraphs>619</Paragraphs>
  <Slides>127</Slides>
  <Notes>127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Times New Roman</vt:lpstr>
      <vt:lpstr>Arial </vt:lpstr>
      <vt:lpstr>Calibri</vt:lpstr>
      <vt:lpstr>Gill Sans</vt:lpstr>
      <vt:lpstr>Arial</vt:lpstr>
      <vt:lpstr>Office Theme</vt:lpstr>
      <vt:lpstr>  Key Concepts in Microeconomics Econ Boot Camp 2022  Presented by  Theodore Opderbeck  February 22, 2022 opderbeckt@waldwickschools.org</vt:lpstr>
      <vt:lpstr>EconEdLink Membership</vt:lpstr>
      <vt:lpstr>Professional Development Certificate</vt:lpstr>
      <vt:lpstr>Agenda</vt:lpstr>
      <vt:lpstr>Objectives</vt:lpstr>
      <vt:lpstr>National Standards</vt:lpstr>
      <vt:lpstr>State Standards</vt:lpstr>
      <vt:lpstr>State Standards</vt:lpstr>
      <vt:lpstr>Question of the Day</vt:lpstr>
      <vt:lpstr>PowerPoint Presentation</vt:lpstr>
      <vt:lpstr>PowerPoint Presentation</vt:lpstr>
      <vt:lpstr>Shark Tank Project</vt:lpstr>
      <vt:lpstr>Supply and Demand</vt:lpstr>
      <vt:lpstr>Market Economy</vt:lpstr>
      <vt:lpstr>PowerPoint Presentation</vt:lpstr>
      <vt:lpstr>PowerPoint Presentation</vt:lpstr>
      <vt:lpstr>PowerPoint Presentation</vt:lpstr>
      <vt:lpstr>PowerPoint Presentation</vt:lpstr>
      <vt:lpstr>PowerPoint Presentation</vt:lpstr>
      <vt:lpstr>PowerPoint Presentation</vt:lpstr>
      <vt:lpstr>Supply/Demand </vt:lpstr>
      <vt:lpstr>Supply/Demand </vt:lpstr>
      <vt:lpstr>PowerPoint Presentation</vt:lpstr>
      <vt:lpstr>PowerPoint Presentation</vt:lpstr>
      <vt:lpstr>Supply/Demand</vt:lpstr>
      <vt:lpstr>Supply/Demand</vt:lpstr>
      <vt:lpstr>Supply/Demand</vt:lpstr>
      <vt:lpstr>Supply/Demand</vt:lpstr>
      <vt:lpstr>Supply/Demand</vt:lpstr>
      <vt:lpstr>Supply/Demand</vt:lpstr>
      <vt:lpstr>Supply/Demand</vt:lpstr>
      <vt:lpstr>Supply/Demand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Background Information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Questions</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Key Concepts in Microeconomics Econ Boot Camp 2022  Presented by  Theodore Opderbeck  February 22, 2022 opderbeckt@waldwickschools.org</dc:title>
  <cp:lastModifiedBy>Ruben Rivera</cp:lastModifiedBy>
  <cp:revision>1</cp:revision>
  <dcterms:modified xsi:type="dcterms:W3CDTF">2022-02-24T22:27:12Z</dcterms:modified>
</cp:coreProperties>
</file>