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8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47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5" r:id="rId5"/>
    <p:sldMasterId id="2147483686" r:id="rId6"/>
    <p:sldMasterId id="2147483687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302" r:id="rId55"/>
    <p:sldId id="303" r:id="rId56"/>
  </p:sldIdLst>
  <p:sldSz cy="6858000" cx="9144000"/>
  <p:notesSz cx="6858000" cy="9144000"/>
  <p:embeddedFontLst>
    <p:embeddedFont>
      <p:font typeface="Gill Sans"/>
      <p:regular r:id="rId57"/>
      <p:bold r:id="rId58"/>
    </p:embeddedFont>
    <p:embeddedFont>
      <p:font typeface="Open Sans"/>
      <p:regular r:id="rId59"/>
      <p:bold r:id="rId60"/>
      <p:italic r:id="rId61"/>
      <p:boldItalic r:id="rId6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57C094B-90D9-4225-BC83-73172EE43343}">
  <a:tblStyle styleId="{357C094B-90D9-4225-BC83-73172EE43343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2.xml"/><Relationship Id="rId42" Type="http://schemas.openxmlformats.org/officeDocument/2006/relationships/slide" Target="slides/slide34.xml"/><Relationship Id="rId41" Type="http://schemas.openxmlformats.org/officeDocument/2006/relationships/slide" Target="slides/slide33.xml"/><Relationship Id="rId44" Type="http://schemas.openxmlformats.org/officeDocument/2006/relationships/slide" Target="slides/slide36.xml"/><Relationship Id="rId43" Type="http://schemas.openxmlformats.org/officeDocument/2006/relationships/slide" Target="slides/slide35.xml"/><Relationship Id="rId46" Type="http://schemas.openxmlformats.org/officeDocument/2006/relationships/slide" Target="slides/slide38.xml"/><Relationship Id="rId45" Type="http://schemas.openxmlformats.org/officeDocument/2006/relationships/slide" Target="slides/slide3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48" Type="http://schemas.openxmlformats.org/officeDocument/2006/relationships/slide" Target="slides/slide40.xml"/><Relationship Id="rId47" Type="http://schemas.openxmlformats.org/officeDocument/2006/relationships/slide" Target="slides/slide39.xml"/><Relationship Id="rId49" Type="http://schemas.openxmlformats.org/officeDocument/2006/relationships/slide" Target="slides/slide41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33" Type="http://schemas.openxmlformats.org/officeDocument/2006/relationships/slide" Target="slides/slide25.xml"/><Relationship Id="rId32" Type="http://schemas.openxmlformats.org/officeDocument/2006/relationships/slide" Target="slides/slide24.xml"/><Relationship Id="rId35" Type="http://schemas.openxmlformats.org/officeDocument/2006/relationships/slide" Target="slides/slide27.xml"/><Relationship Id="rId34" Type="http://schemas.openxmlformats.org/officeDocument/2006/relationships/slide" Target="slides/slide26.xml"/><Relationship Id="rId37" Type="http://schemas.openxmlformats.org/officeDocument/2006/relationships/slide" Target="slides/slide29.xml"/><Relationship Id="rId36" Type="http://schemas.openxmlformats.org/officeDocument/2006/relationships/slide" Target="slides/slide28.xml"/><Relationship Id="rId39" Type="http://schemas.openxmlformats.org/officeDocument/2006/relationships/slide" Target="slides/slide31.xml"/><Relationship Id="rId38" Type="http://schemas.openxmlformats.org/officeDocument/2006/relationships/slide" Target="slides/slide30.xml"/><Relationship Id="rId62" Type="http://schemas.openxmlformats.org/officeDocument/2006/relationships/font" Target="fonts/OpenSans-boldItalic.fntdata"/><Relationship Id="rId61" Type="http://schemas.openxmlformats.org/officeDocument/2006/relationships/font" Target="fonts/OpenSans-italic.fntdata"/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60" Type="http://schemas.openxmlformats.org/officeDocument/2006/relationships/font" Target="fonts/OpenSans-bold.fntdata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29" Type="http://schemas.openxmlformats.org/officeDocument/2006/relationships/slide" Target="slides/slide21.xml"/><Relationship Id="rId51" Type="http://schemas.openxmlformats.org/officeDocument/2006/relationships/slide" Target="slides/slide43.xml"/><Relationship Id="rId50" Type="http://schemas.openxmlformats.org/officeDocument/2006/relationships/slide" Target="slides/slide42.xml"/><Relationship Id="rId53" Type="http://schemas.openxmlformats.org/officeDocument/2006/relationships/slide" Target="slides/slide45.xml"/><Relationship Id="rId52" Type="http://schemas.openxmlformats.org/officeDocument/2006/relationships/slide" Target="slides/slide44.xml"/><Relationship Id="rId11" Type="http://schemas.openxmlformats.org/officeDocument/2006/relationships/slide" Target="slides/slide3.xml"/><Relationship Id="rId55" Type="http://schemas.openxmlformats.org/officeDocument/2006/relationships/slide" Target="slides/slide47.xml"/><Relationship Id="rId10" Type="http://schemas.openxmlformats.org/officeDocument/2006/relationships/slide" Target="slides/slide2.xml"/><Relationship Id="rId54" Type="http://schemas.openxmlformats.org/officeDocument/2006/relationships/slide" Target="slides/slide46.xml"/><Relationship Id="rId13" Type="http://schemas.openxmlformats.org/officeDocument/2006/relationships/slide" Target="slides/slide5.xml"/><Relationship Id="rId57" Type="http://schemas.openxmlformats.org/officeDocument/2006/relationships/font" Target="fonts/GillSans-regular.fntdata"/><Relationship Id="rId12" Type="http://schemas.openxmlformats.org/officeDocument/2006/relationships/slide" Target="slides/slide4.xml"/><Relationship Id="rId56" Type="http://schemas.openxmlformats.org/officeDocument/2006/relationships/slide" Target="slides/slide48.xml"/><Relationship Id="rId15" Type="http://schemas.openxmlformats.org/officeDocument/2006/relationships/slide" Target="slides/slide7.xml"/><Relationship Id="rId59" Type="http://schemas.openxmlformats.org/officeDocument/2006/relationships/font" Target="fonts/OpenSans-regular.fntdata"/><Relationship Id="rId14" Type="http://schemas.openxmlformats.org/officeDocument/2006/relationships/slide" Target="slides/slide6.xml"/><Relationship Id="rId58" Type="http://schemas.openxmlformats.org/officeDocument/2006/relationships/font" Target="fonts/GillSans-bold.fntdata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7" name="Google Shape;20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1160cc3f055_2_3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7" name="Google Shape;297;g1160cc3f055_2_3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g1160cc3f055_2_33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1160cc3f055_2_3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g1160cc3f055_2_3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1160cc3f055_2_36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3" name="Google Shape;323;g1160cc3f055_2_3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g1160cc3f055_2_36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1160cc3f055_2_37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1160cc3f055_2_3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g1160cc3f055_2_37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1160cc3f055_2_3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🍐 This is a Pear Deck Draggable™ Slide. 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🍐  To edit the type of question, go back to the "Ask Students a Question" in the Pear Deck sidebar.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g1160cc3f055_2_37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1160cc3f055_2_3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g1160cc3f055_2_38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1160cc3f055_2_3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🍐 This is a Pear Deck Multiple Choice Slide. Your current options are: A: Each increases, B: Each decreases, C: Production and employment increase while unemployment falls, D: Production and employment decrease while unemployment rises, 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🍐  To edit the type of question or choices, go back to the "Ask Students a Question" in the Pear Deck sidebar.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g1160cc3f055_2_39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1160cc3f055_2_40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1160cc3f055_2_4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g1160cc3f055_2_40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1160cc3f055_2_40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1160cc3f055_2_4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🍐 This is a Pear Deck Draggable™ Slide. 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🍐  To edit the type of question, go back to the "Ask Students a Question" in the Pear Deck sidebar.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g1160cc3f055_2_40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1160cc3f055_2_4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1160cc3f055_2_4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🍐 This is a Pear Deck Draggable™ Slide. 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🍐  To edit the type of question, go back to the "Ask Students a Question" in the Pear Deck sidebar.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g1160cc3f055_2_4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1160cc3f055_2_4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1160cc3f055_2_4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g1160cc3f055_2_42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1160cc3f055_2_4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g1160cc3f055_2_4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1160cc3f055_2_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🍐 This is a Pear Deck Multiple Choice Slide. Your current options are: A: Increase, B: Decrease, C: Stay the same, D: Other, 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🍐  To edit the type of question or choices, go back to the "Ask Students a Question" in the Pear Deck sidebar.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g1160cc3f055_2_4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1160cc3f055_2_4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g1160cc3f055_2_44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1160cc3f055_2_4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g1160cc3f055_2_45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1160cc3f055_2_4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g1160cc3f055_2_46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1160cc3f055_2_4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g1160cc3f055_2_47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1160cc3f055_2_4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g1160cc3f055_2_48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1160cc3f055_2_4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g1160cc3f055_2_49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1160cc3f055_2_4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g1160cc3f055_2_49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1160cc3f055_2_5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g1160cc3f055_2_50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1160cc3f055_2_5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g1160cc3f055_2_50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1160cc3f055_2_5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g1160cc3f055_2_5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1160cc3f055_2_5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🍐 This is a Pear Deck Text Slide 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🍐 To edit the type of question, go back to the "Ask Students a Question" in the Pear Deck sidebar.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g1160cc3f055_2_5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1160cc3f055_2_5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1160cc3f055_2_5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g1160cc3f055_2_53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1160cc3f055_2_5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g1160cc3f055_2_5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1160cc3f055_2_5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g1160cc3f055_2_54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1160cc3f055_2_5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g1160cc3f055_2_55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1160cc3f055_2_5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🍐 This is a Pear Deck Web Slide. 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🍐  To edit the type of question, go back to the "Ask Students a Question" in the Pear Deck sidebar.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g1160cc3f055_2_55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1160cc3f055_2_5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Google Shape;552;g1160cc3f055_2_56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🍐 This is a Pear Deck Text Slide 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🍐 To edit the type of question, go back to the "Ask Students a Question" in the Pear Deck sidebar.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1160cc3f055_2_5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🍐 This is a Pear Deck Multiple Choice Slide. Your current options are: A: recession but expanding, B: recession and still contracting, C: other, 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🍐  To edit the type of question or choices, go back to the "Ask Students a Question" in the Pear Deck sidebar.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3" name="Google Shape;563;g1160cc3f055_2_57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1160cc3f055_2_58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5" name="Google Shape;575;g1160cc3f055_2_5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</p:txBody>
      </p:sp>
      <p:sp>
        <p:nvSpPr>
          <p:cNvPr id="576" name="Google Shape;576;g1160cc3f055_2_58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1160cc3f055_0_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1160cc3f055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3" name="Google Shape;583;g1160cc3f055_0_4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1160cc3f055_0_5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1160cc3f055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0" name="Google Shape;590;g1160cc3f055_0_5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1160cc3f055_2_59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6" name="Google Shape;596;g1160cc3f055_2_5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7" name="Google Shape;597;g1160cc3f055_2_59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5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9" name="Google Shape;609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0" name="Google Shape;610;p5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5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2" name="Google Shape;622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3" name="Google Shape;623;p5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5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3" name="Google Shape;633;p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4" name="Google Shape;634;p5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6" name="Google Shape;646;p5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0" name="Google Shape;25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160cc3f055_0_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0" name="Google Shape;260;g1160cc3f055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g1160cc3f055_0_2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160cc3f055_0_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8" name="Google Shape;268;g1160cc3f055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🍐 This is a Pear Deck Web Slide. 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🍐  To edit the type of question, go back to the "Ask Students a Question" in the Pear Deck sidebar.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g1160cc3f055_0_2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160cc3f055_0_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1160cc3f055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g1160cc3f055_0_3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160cc3f055_2_3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🍐 This is a Pear Deck Multiple Choice Slide. Your current options are: A: Yes, B: No, C: I don't know, 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🍐  To edit the type of question or choices, go back to the "Ask Students a Question" in the Pear Deck sidebar.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g1160cc3f055_2_3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6600">
                <a:solidFill>
                  <a:srgbClr val="005CB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2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7" name="Google Shape;47;p11"/>
          <p:cNvSpPr txBox="1"/>
          <p:nvPr>
            <p:ph idx="1" type="body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31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2"/>
          <p:cNvSpPr txBox="1"/>
          <p:nvPr>
            <p:ph idx="1" type="body"/>
          </p:nvPr>
        </p:nvSpPr>
        <p:spPr>
          <a:xfrm rot="5400000">
            <a:off x="2080349" y="203288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/>
          <p:nvPr>
            <p:ph type="title"/>
          </p:nvPr>
        </p:nvSpPr>
        <p:spPr>
          <a:xfrm rot="5400000">
            <a:off x="4732349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31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" type="body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>
            <p:ph type="ctrTitle"/>
          </p:nvPr>
        </p:nvSpPr>
        <p:spPr>
          <a:xfrm>
            <a:off x="1813334" y="802298"/>
            <a:ext cx="6477900" cy="2541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Gill Sans"/>
              <a:buNone/>
              <a:defRPr sz="6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" type="subTitle"/>
          </p:nvPr>
        </p:nvSpPr>
        <p:spPr>
          <a:xfrm>
            <a:off x="1813335" y="3531204"/>
            <a:ext cx="6477900" cy="9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b="0" sz="1800" cap="none">
                <a:solidFill>
                  <a:schemeClr val="dk1"/>
                </a:solidFill>
              </a:defRPr>
            </a:lvl1pPr>
            <a:lvl2pPr lvl="1" rtl="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6" name="Google Shape;66;p15"/>
          <p:cNvSpPr txBox="1"/>
          <p:nvPr>
            <p:ph idx="10" type="dt"/>
          </p:nvPr>
        </p:nvSpPr>
        <p:spPr>
          <a:xfrm>
            <a:off x="5665604" y="330370"/>
            <a:ext cx="26256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1" type="ftr"/>
          </p:nvPr>
        </p:nvSpPr>
        <p:spPr>
          <a:xfrm>
            <a:off x="1812375" y="329307"/>
            <a:ext cx="37305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12" type="sldNum"/>
          </p:nvPr>
        </p:nvSpPr>
        <p:spPr>
          <a:xfrm>
            <a:off x="1078248" y="798973"/>
            <a:ext cx="608400" cy="5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9" name="Google Shape;69;p15"/>
          <p:cNvCxnSpPr/>
          <p:nvPr/>
        </p:nvCxnSpPr>
        <p:spPr>
          <a:xfrm>
            <a:off x="1813335" y="3528542"/>
            <a:ext cx="6477900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>
            <p:ph type="title"/>
          </p:nvPr>
        </p:nvSpPr>
        <p:spPr>
          <a:xfrm>
            <a:off x="1086913" y="804889"/>
            <a:ext cx="7204200" cy="10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" type="body"/>
          </p:nvPr>
        </p:nvSpPr>
        <p:spPr>
          <a:xfrm>
            <a:off x="1085498" y="2010878"/>
            <a:ext cx="3483900" cy="34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2" type="body"/>
          </p:nvPr>
        </p:nvSpPr>
        <p:spPr>
          <a:xfrm>
            <a:off x="4810328" y="2017343"/>
            <a:ext cx="3483900" cy="34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10" type="dt"/>
          </p:nvPr>
        </p:nvSpPr>
        <p:spPr>
          <a:xfrm>
            <a:off x="5665604" y="330370"/>
            <a:ext cx="26256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1" type="ftr"/>
          </p:nvPr>
        </p:nvSpPr>
        <p:spPr>
          <a:xfrm>
            <a:off x="1088684" y="329307"/>
            <a:ext cx="44541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2" type="sldNum"/>
          </p:nvPr>
        </p:nvSpPr>
        <p:spPr>
          <a:xfrm>
            <a:off x="360045" y="798973"/>
            <a:ext cx="608400" cy="5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7" name="Google Shape;77;p16"/>
          <p:cNvCxnSpPr/>
          <p:nvPr/>
        </p:nvCxnSpPr>
        <p:spPr>
          <a:xfrm>
            <a:off x="1090422" y="1847088"/>
            <a:ext cx="7205700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1088684" y="804519"/>
            <a:ext cx="7202400" cy="10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1088684" y="2015732"/>
            <a:ext cx="7202400" cy="3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7"/>
          <p:cNvSpPr txBox="1"/>
          <p:nvPr>
            <p:ph idx="10" type="dt"/>
          </p:nvPr>
        </p:nvSpPr>
        <p:spPr>
          <a:xfrm>
            <a:off x="5665604" y="330370"/>
            <a:ext cx="26256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7"/>
          <p:cNvSpPr txBox="1"/>
          <p:nvPr>
            <p:ph idx="11" type="ftr"/>
          </p:nvPr>
        </p:nvSpPr>
        <p:spPr>
          <a:xfrm>
            <a:off x="1088684" y="329307"/>
            <a:ext cx="44541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7"/>
          <p:cNvSpPr txBox="1"/>
          <p:nvPr>
            <p:ph idx="12" type="sldNum"/>
          </p:nvPr>
        </p:nvSpPr>
        <p:spPr>
          <a:xfrm>
            <a:off x="360045" y="798973"/>
            <a:ext cx="608400" cy="5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4" name="Google Shape;84;p17"/>
          <p:cNvCxnSpPr/>
          <p:nvPr/>
        </p:nvCxnSpPr>
        <p:spPr>
          <a:xfrm>
            <a:off x="1090422" y="1847088"/>
            <a:ext cx="7205700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type="title"/>
          </p:nvPr>
        </p:nvSpPr>
        <p:spPr>
          <a:xfrm>
            <a:off x="1088684" y="804519"/>
            <a:ext cx="7202400" cy="10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10" type="dt"/>
          </p:nvPr>
        </p:nvSpPr>
        <p:spPr>
          <a:xfrm>
            <a:off x="5665604" y="330370"/>
            <a:ext cx="26256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11" type="ftr"/>
          </p:nvPr>
        </p:nvSpPr>
        <p:spPr>
          <a:xfrm>
            <a:off x="1088684" y="329307"/>
            <a:ext cx="44541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12" type="sldNum"/>
          </p:nvPr>
        </p:nvSpPr>
        <p:spPr>
          <a:xfrm>
            <a:off x="360045" y="798973"/>
            <a:ext cx="608400" cy="5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0" name="Google Shape;90;p18"/>
          <p:cNvCxnSpPr/>
          <p:nvPr/>
        </p:nvCxnSpPr>
        <p:spPr>
          <a:xfrm>
            <a:off x="1090422" y="1847088"/>
            <a:ext cx="7205700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 and Clip Art" type="txAndClipArt">
  <p:cSld name="TEXT_AND_CLIPAR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>
            <p:ph type="title"/>
          </p:nvPr>
        </p:nvSpPr>
        <p:spPr>
          <a:xfrm>
            <a:off x="195264" y="228600"/>
            <a:ext cx="8015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" type="body"/>
          </p:nvPr>
        </p:nvSpPr>
        <p:spPr>
          <a:xfrm>
            <a:off x="609600" y="1600200"/>
            <a:ext cx="38862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19"/>
          <p:cNvSpPr/>
          <p:nvPr>
            <p:ph idx="2" type="clipArt"/>
          </p:nvPr>
        </p:nvSpPr>
        <p:spPr>
          <a:xfrm>
            <a:off x="4648200" y="1600200"/>
            <a:ext cx="3886200" cy="4419600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p19"/>
          <p:cNvSpPr txBox="1"/>
          <p:nvPr>
            <p:ph idx="10" type="dt"/>
          </p:nvPr>
        </p:nvSpPr>
        <p:spPr>
          <a:xfrm>
            <a:off x="5665604" y="330370"/>
            <a:ext cx="26256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9"/>
          <p:cNvSpPr txBox="1"/>
          <p:nvPr>
            <p:ph idx="11" type="ftr"/>
          </p:nvPr>
        </p:nvSpPr>
        <p:spPr>
          <a:xfrm>
            <a:off x="1088684" y="329307"/>
            <a:ext cx="44541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9"/>
          <p:cNvSpPr txBox="1"/>
          <p:nvPr>
            <p:ph idx="12" type="sldNum"/>
          </p:nvPr>
        </p:nvSpPr>
        <p:spPr>
          <a:xfrm>
            <a:off x="360045" y="798973"/>
            <a:ext cx="608400" cy="5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>
            <p:ph type="title"/>
          </p:nvPr>
        </p:nvSpPr>
        <p:spPr>
          <a:xfrm>
            <a:off x="1090679" y="1756130"/>
            <a:ext cx="6482400" cy="1887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None/>
              <a:defRPr sz="3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0"/>
          <p:cNvSpPr txBox="1"/>
          <p:nvPr>
            <p:ph idx="1" type="body"/>
          </p:nvPr>
        </p:nvSpPr>
        <p:spPr>
          <a:xfrm>
            <a:off x="1090679" y="3806195"/>
            <a:ext cx="6472800" cy="10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914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1" name="Google Shape;101;p20"/>
          <p:cNvSpPr txBox="1"/>
          <p:nvPr>
            <p:ph idx="10" type="dt"/>
          </p:nvPr>
        </p:nvSpPr>
        <p:spPr>
          <a:xfrm>
            <a:off x="5665604" y="330370"/>
            <a:ext cx="26256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0"/>
          <p:cNvSpPr txBox="1"/>
          <p:nvPr>
            <p:ph idx="11" type="ftr"/>
          </p:nvPr>
        </p:nvSpPr>
        <p:spPr>
          <a:xfrm>
            <a:off x="1088684" y="329307"/>
            <a:ext cx="44541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0"/>
          <p:cNvSpPr txBox="1"/>
          <p:nvPr>
            <p:ph idx="12" type="sldNum"/>
          </p:nvPr>
        </p:nvSpPr>
        <p:spPr>
          <a:xfrm>
            <a:off x="360045" y="798973"/>
            <a:ext cx="608400" cy="5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4" name="Google Shape;104;p20"/>
          <p:cNvCxnSpPr/>
          <p:nvPr/>
        </p:nvCxnSpPr>
        <p:spPr>
          <a:xfrm>
            <a:off x="1090679" y="3804985"/>
            <a:ext cx="6472800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>
            <p:ph type="title"/>
          </p:nvPr>
        </p:nvSpPr>
        <p:spPr>
          <a:xfrm>
            <a:off x="1085393" y="804163"/>
            <a:ext cx="7205700" cy="10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1" type="body"/>
          </p:nvPr>
        </p:nvSpPr>
        <p:spPr>
          <a:xfrm>
            <a:off x="1085393" y="2019549"/>
            <a:ext cx="3483900" cy="801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b="0" sz="2200" cap="none">
                <a:solidFill>
                  <a:schemeClr val="accent1"/>
                </a:solidFill>
              </a:defRPr>
            </a:lvl1pPr>
            <a:lvl2pPr indent="-2286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08" name="Google Shape;108;p21"/>
          <p:cNvSpPr txBox="1"/>
          <p:nvPr>
            <p:ph idx="2" type="body"/>
          </p:nvPr>
        </p:nvSpPr>
        <p:spPr>
          <a:xfrm>
            <a:off x="1085393" y="2824269"/>
            <a:ext cx="3483900" cy="26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9" name="Google Shape;109;p21"/>
          <p:cNvSpPr txBox="1"/>
          <p:nvPr>
            <p:ph idx="3" type="body"/>
          </p:nvPr>
        </p:nvSpPr>
        <p:spPr>
          <a:xfrm>
            <a:off x="4809272" y="2023003"/>
            <a:ext cx="3483900" cy="80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b="0" sz="2200" cap="none">
                <a:solidFill>
                  <a:schemeClr val="accent1"/>
                </a:solidFill>
              </a:defRPr>
            </a:lvl1pPr>
            <a:lvl2pPr indent="-2286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10" name="Google Shape;110;p21"/>
          <p:cNvSpPr txBox="1"/>
          <p:nvPr>
            <p:ph idx="4" type="body"/>
          </p:nvPr>
        </p:nvSpPr>
        <p:spPr>
          <a:xfrm>
            <a:off x="4809272" y="2821491"/>
            <a:ext cx="3483900" cy="26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21"/>
          <p:cNvSpPr txBox="1"/>
          <p:nvPr>
            <p:ph idx="10" type="dt"/>
          </p:nvPr>
        </p:nvSpPr>
        <p:spPr>
          <a:xfrm>
            <a:off x="5665604" y="330370"/>
            <a:ext cx="26256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1"/>
          <p:cNvSpPr txBox="1"/>
          <p:nvPr>
            <p:ph idx="11" type="ftr"/>
          </p:nvPr>
        </p:nvSpPr>
        <p:spPr>
          <a:xfrm>
            <a:off x="1088684" y="329307"/>
            <a:ext cx="44541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1"/>
          <p:cNvSpPr txBox="1"/>
          <p:nvPr>
            <p:ph idx="12" type="sldNum"/>
          </p:nvPr>
        </p:nvSpPr>
        <p:spPr>
          <a:xfrm>
            <a:off x="360045" y="798973"/>
            <a:ext cx="608400" cy="5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14" name="Google Shape;114;p21"/>
          <p:cNvCxnSpPr/>
          <p:nvPr/>
        </p:nvCxnSpPr>
        <p:spPr>
          <a:xfrm>
            <a:off x="1090422" y="1847088"/>
            <a:ext cx="7205700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31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body"/>
          </p:nvPr>
        </p:nvSpPr>
        <p:spPr>
          <a:xfrm>
            <a:off x="457200" y="2377440"/>
            <a:ext cx="8229600" cy="37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/>
          <p:nvPr>
            <p:ph idx="10" type="dt"/>
          </p:nvPr>
        </p:nvSpPr>
        <p:spPr>
          <a:xfrm>
            <a:off x="5665604" y="330370"/>
            <a:ext cx="26256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2"/>
          <p:cNvSpPr txBox="1"/>
          <p:nvPr>
            <p:ph idx="11" type="ftr"/>
          </p:nvPr>
        </p:nvSpPr>
        <p:spPr>
          <a:xfrm>
            <a:off x="1088684" y="329307"/>
            <a:ext cx="44541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2"/>
          <p:cNvSpPr txBox="1"/>
          <p:nvPr>
            <p:ph idx="12" type="sldNum"/>
          </p:nvPr>
        </p:nvSpPr>
        <p:spPr>
          <a:xfrm>
            <a:off x="360045" y="798973"/>
            <a:ext cx="608400" cy="5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/>
          <p:nvPr>
            <p:ph type="title"/>
          </p:nvPr>
        </p:nvSpPr>
        <p:spPr>
          <a:xfrm>
            <a:off x="1083503" y="798973"/>
            <a:ext cx="2454900" cy="2247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3"/>
          <p:cNvSpPr txBox="1"/>
          <p:nvPr>
            <p:ph idx="1" type="body"/>
          </p:nvPr>
        </p:nvSpPr>
        <p:spPr>
          <a:xfrm>
            <a:off x="3782786" y="798974"/>
            <a:ext cx="4509300" cy="46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23"/>
          <p:cNvSpPr txBox="1"/>
          <p:nvPr>
            <p:ph idx="2" type="body"/>
          </p:nvPr>
        </p:nvSpPr>
        <p:spPr>
          <a:xfrm>
            <a:off x="1083503" y="3205491"/>
            <a:ext cx="2456400" cy="22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23" name="Google Shape;123;p23"/>
          <p:cNvSpPr txBox="1"/>
          <p:nvPr>
            <p:ph idx="10" type="dt"/>
          </p:nvPr>
        </p:nvSpPr>
        <p:spPr>
          <a:xfrm>
            <a:off x="5665604" y="330370"/>
            <a:ext cx="26256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23"/>
          <p:cNvSpPr txBox="1"/>
          <p:nvPr>
            <p:ph idx="11" type="ftr"/>
          </p:nvPr>
        </p:nvSpPr>
        <p:spPr>
          <a:xfrm>
            <a:off x="1088684" y="329307"/>
            <a:ext cx="44541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23"/>
          <p:cNvSpPr txBox="1"/>
          <p:nvPr>
            <p:ph idx="12" type="sldNum"/>
          </p:nvPr>
        </p:nvSpPr>
        <p:spPr>
          <a:xfrm>
            <a:off x="360045" y="798973"/>
            <a:ext cx="608400" cy="5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26" name="Google Shape;126;p23"/>
          <p:cNvCxnSpPr/>
          <p:nvPr/>
        </p:nvCxnSpPr>
        <p:spPr>
          <a:xfrm>
            <a:off x="1086210" y="3205491"/>
            <a:ext cx="2452200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24"/>
          <p:cNvGrpSpPr/>
          <p:nvPr/>
        </p:nvGrpSpPr>
        <p:grpSpPr>
          <a:xfrm>
            <a:off x="5608040" y="482170"/>
            <a:ext cx="3055950" cy="5149200"/>
            <a:chOff x="7477387" y="482170"/>
            <a:chExt cx="4074600" cy="5149200"/>
          </a:xfrm>
        </p:grpSpPr>
        <p:sp>
          <p:nvSpPr>
            <p:cNvPr id="129" name="Google Shape;129;p24"/>
            <p:cNvSpPr/>
            <p:nvPr/>
          </p:nvSpPr>
          <p:spPr>
            <a:xfrm>
              <a:off x="7477387" y="482170"/>
              <a:ext cx="4074600" cy="5149200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  <a:lin ang="5400012" scaled="0"/>
            </a:gradFill>
            <a:ln>
              <a:noFill/>
            </a:ln>
            <a:effectLst>
              <a:outerShdw blurRad="127000" sx="98000" rotWithShape="0" algn="tl" dir="4740000" dist="228600" sy="98000">
                <a:srgbClr val="000000">
                  <a:alpha val="3294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4"/>
            <p:cNvSpPr/>
            <p:nvPr/>
          </p:nvSpPr>
          <p:spPr>
            <a:xfrm>
              <a:off x="7790446" y="812506"/>
              <a:ext cx="3450300" cy="4466400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38" scaled="0"/>
            </a:gradFill>
            <a:ln cap="flat" cmpd="sng" w="50800">
              <a:solidFill>
                <a:srgbClr val="19191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1" name="Google Shape;131;p24"/>
          <p:cNvSpPr txBox="1"/>
          <p:nvPr>
            <p:ph type="title"/>
          </p:nvPr>
        </p:nvSpPr>
        <p:spPr>
          <a:xfrm>
            <a:off x="1088405" y="1129513"/>
            <a:ext cx="4149300" cy="183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 sz="32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4"/>
          <p:cNvSpPr/>
          <p:nvPr>
            <p:ph idx="2" type="pic"/>
          </p:nvPr>
        </p:nvSpPr>
        <p:spPr>
          <a:xfrm>
            <a:off x="6093292" y="1122542"/>
            <a:ext cx="2093400" cy="38664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33" name="Google Shape;133;p24"/>
          <p:cNvSpPr txBox="1"/>
          <p:nvPr>
            <p:ph idx="1" type="body"/>
          </p:nvPr>
        </p:nvSpPr>
        <p:spPr>
          <a:xfrm>
            <a:off x="1087747" y="3145992"/>
            <a:ext cx="4143300" cy="20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34" name="Google Shape;134;p24"/>
          <p:cNvSpPr txBox="1"/>
          <p:nvPr>
            <p:ph idx="10" type="dt"/>
          </p:nvPr>
        </p:nvSpPr>
        <p:spPr>
          <a:xfrm>
            <a:off x="1085536" y="5469856"/>
            <a:ext cx="41454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4"/>
          <p:cNvSpPr txBox="1"/>
          <p:nvPr>
            <p:ph idx="11" type="ftr"/>
          </p:nvPr>
        </p:nvSpPr>
        <p:spPr>
          <a:xfrm>
            <a:off x="1085536" y="318640"/>
            <a:ext cx="41559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4"/>
          <p:cNvSpPr txBox="1"/>
          <p:nvPr>
            <p:ph idx="12" type="sldNum"/>
          </p:nvPr>
        </p:nvSpPr>
        <p:spPr>
          <a:xfrm>
            <a:off x="360045" y="798973"/>
            <a:ext cx="608400" cy="5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7" name="Google Shape;137;p24"/>
          <p:cNvCxnSpPr/>
          <p:nvPr/>
        </p:nvCxnSpPr>
        <p:spPr>
          <a:xfrm>
            <a:off x="1085536" y="3143605"/>
            <a:ext cx="4145400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/>
          <p:nvPr>
            <p:ph type="title"/>
          </p:nvPr>
        </p:nvSpPr>
        <p:spPr>
          <a:xfrm>
            <a:off x="1088684" y="804519"/>
            <a:ext cx="7202400" cy="10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5"/>
          <p:cNvSpPr txBox="1"/>
          <p:nvPr>
            <p:ph idx="1" type="body"/>
          </p:nvPr>
        </p:nvSpPr>
        <p:spPr>
          <a:xfrm rot="5400000">
            <a:off x="2964641" y="139832"/>
            <a:ext cx="3450600" cy="72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41" name="Google Shape;141;p25"/>
          <p:cNvSpPr txBox="1"/>
          <p:nvPr>
            <p:ph idx="10" type="dt"/>
          </p:nvPr>
        </p:nvSpPr>
        <p:spPr>
          <a:xfrm>
            <a:off x="5665604" y="330370"/>
            <a:ext cx="26256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5"/>
          <p:cNvSpPr txBox="1"/>
          <p:nvPr>
            <p:ph idx="11" type="ftr"/>
          </p:nvPr>
        </p:nvSpPr>
        <p:spPr>
          <a:xfrm>
            <a:off x="1088684" y="329307"/>
            <a:ext cx="44541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5"/>
          <p:cNvSpPr txBox="1"/>
          <p:nvPr>
            <p:ph idx="12" type="sldNum"/>
          </p:nvPr>
        </p:nvSpPr>
        <p:spPr>
          <a:xfrm>
            <a:off x="360045" y="798973"/>
            <a:ext cx="608400" cy="5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44" name="Google Shape;144;p25"/>
          <p:cNvCxnSpPr/>
          <p:nvPr/>
        </p:nvCxnSpPr>
        <p:spPr>
          <a:xfrm>
            <a:off x="1090422" y="1847088"/>
            <a:ext cx="7205700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/>
          <p:nvPr>
            <p:ph type="title"/>
          </p:nvPr>
        </p:nvSpPr>
        <p:spPr>
          <a:xfrm rot="5400000">
            <a:off x="5355340" y="2523073"/>
            <a:ext cx="4659900" cy="12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26"/>
          <p:cNvSpPr txBox="1"/>
          <p:nvPr>
            <p:ph idx="1" type="body"/>
          </p:nvPr>
        </p:nvSpPr>
        <p:spPr>
          <a:xfrm rot="5400000">
            <a:off x="1689377" y="193123"/>
            <a:ext cx="4659900" cy="58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48" name="Google Shape;148;p26"/>
          <p:cNvSpPr txBox="1"/>
          <p:nvPr>
            <p:ph idx="10" type="dt"/>
          </p:nvPr>
        </p:nvSpPr>
        <p:spPr>
          <a:xfrm>
            <a:off x="5665604" y="330370"/>
            <a:ext cx="26256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26"/>
          <p:cNvSpPr txBox="1"/>
          <p:nvPr>
            <p:ph idx="11" type="ftr"/>
          </p:nvPr>
        </p:nvSpPr>
        <p:spPr>
          <a:xfrm>
            <a:off x="1088684" y="329307"/>
            <a:ext cx="44541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26"/>
          <p:cNvSpPr txBox="1"/>
          <p:nvPr>
            <p:ph idx="12" type="sldNum"/>
          </p:nvPr>
        </p:nvSpPr>
        <p:spPr>
          <a:xfrm>
            <a:off x="360045" y="798973"/>
            <a:ext cx="608400" cy="5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51" name="Google Shape;151;p26"/>
          <p:cNvCxnSpPr/>
          <p:nvPr/>
        </p:nvCxnSpPr>
        <p:spPr>
          <a:xfrm>
            <a:off x="7079333" y="798973"/>
            <a:ext cx="0" cy="465990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, and Content" type="txAndObj">
  <p:cSld name="TEXT_AND_OBJECT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7"/>
          <p:cNvSpPr txBox="1"/>
          <p:nvPr>
            <p:ph type="title"/>
          </p:nvPr>
        </p:nvSpPr>
        <p:spPr>
          <a:xfrm>
            <a:off x="195264" y="228600"/>
            <a:ext cx="8015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27"/>
          <p:cNvSpPr txBox="1"/>
          <p:nvPr>
            <p:ph idx="1" type="body"/>
          </p:nvPr>
        </p:nvSpPr>
        <p:spPr>
          <a:xfrm>
            <a:off x="609600" y="1600200"/>
            <a:ext cx="38862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55" name="Google Shape;155;p27"/>
          <p:cNvSpPr txBox="1"/>
          <p:nvPr>
            <p:ph idx="2" type="body"/>
          </p:nvPr>
        </p:nvSpPr>
        <p:spPr>
          <a:xfrm>
            <a:off x="4648200" y="1600200"/>
            <a:ext cx="38862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56" name="Google Shape;156;p27"/>
          <p:cNvSpPr txBox="1"/>
          <p:nvPr>
            <p:ph idx="10" type="dt"/>
          </p:nvPr>
        </p:nvSpPr>
        <p:spPr>
          <a:xfrm>
            <a:off x="5665604" y="330370"/>
            <a:ext cx="26256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27"/>
          <p:cNvSpPr txBox="1"/>
          <p:nvPr>
            <p:ph idx="11" type="ftr"/>
          </p:nvPr>
        </p:nvSpPr>
        <p:spPr>
          <a:xfrm>
            <a:off x="1088684" y="329307"/>
            <a:ext cx="44541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27"/>
          <p:cNvSpPr txBox="1"/>
          <p:nvPr>
            <p:ph idx="12" type="sldNum"/>
          </p:nvPr>
        </p:nvSpPr>
        <p:spPr>
          <a:xfrm>
            <a:off x="360045" y="798973"/>
            <a:ext cx="608400" cy="5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lip Art and Text" type="clipArtAndTx">
  <p:cSld name="CLIPART_AND_TEXT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8"/>
          <p:cNvSpPr txBox="1"/>
          <p:nvPr>
            <p:ph type="title"/>
          </p:nvPr>
        </p:nvSpPr>
        <p:spPr>
          <a:xfrm>
            <a:off x="195264" y="228600"/>
            <a:ext cx="8015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28"/>
          <p:cNvSpPr/>
          <p:nvPr>
            <p:ph idx="2" type="clipArt"/>
          </p:nvPr>
        </p:nvSpPr>
        <p:spPr>
          <a:xfrm>
            <a:off x="609600" y="1600200"/>
            <a:ext cx="3886200" cy="4419600"/>
          </a:xfrm>
          <a:prstGeom prst="rect">
            <a:avLst/>
          </a:prstGeom>
          <a:noFill/>
          <a:ln>
            <a:noFill/>
          </a:ln>
        </p:spPr>
      </p:sp>
      <p:sp>
        <p:nvSpPr>
          <p:cNvPr id="162" name="Google Shape;162;p28"/>
          <p:cNvSpPr txBox="1"/>
          <p:nvPr>
            <p:ph idx="1" type="body"/>
          </p:nvPr>
        </p:nvSpPr>
        <p:spPr>
          <a:xfrm>
            <a:off x="4648200" y="1600200"/>
            <a:ext cx="38862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63" name="Google Shape;163;p28"/>
          <p:cNvSpPr txBox="1"/>
          <p:nvPr>
            <p:ph idx="10" type="dt"/>
          </p:nvPr>
        </p:nvSpPr>
        <p:spPr>
          <a:xfrm>
            <a:off x="5665604" y="330370"/>
            <a:ext cx="26256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28"/>
          <p:cNvSpPr txBox="1"/>
          <p:nvPr>
            <p:ph idx="11" type="ftr"/>
          </p:nvPr>
        </p:nvSpPr>
        <p:spPr>
          <a:xfrm>
            <a:off x="1088684" y="329307"/>
            <a:ext cx="44541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28"/>
          <p:cNvSpPr txBox="1"/>
          <p:nvPr>
            <p:ph idx="12" type="sldNum"/>
          </p:nvPr>
        </p:nvSpPr>
        <p:spPr>
          <a:xfrm>
            <a:off x="360045" y="798973"/>
            <a:ext cx="608400" cy="5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0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6600">
                <a:solidFill>
                  <a:srgbClr val="005CB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30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1pPr>
            <a:lvl2pPr lvl="1" rtl="0" algn="ctr"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1"/>
          <p:cNvSpPr txBox="1"/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31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31"/>
          <p:cNvSpPr txBox="1"/>
          <p:nvPr>
            <p:ph idx="1" type="body"/>
          </p:nvPr>
        </p:nvSpPr>
        <p:spPr>
          <a:xfrm>
            <a:off x="457200" y="2377440"/>
            <a:ext cx="8229600" cy="37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0" type="dt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1" type="ftr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3"/>
          <p:cNvSpPr txBox="1"/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425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33"/>
          <p:cNvSpPr txBox="1"/>
          <p:nvPr>
            <p:ph idx="1" type="body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rtl="0" algn="l"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4"/>
          <p:cNvSpPr txBox="1"/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31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34"/>
          <p:cNvSpPr txBox="1"/>
          <p:nvPr>
            <p:ph idx="1" type="body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82" name="Google Shape;182;p34"/>
          <p:cNvSpPr txBox="1"/>
          <p:nvPr>
            <p:ph idx="2" type="body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5"/>
          <p:cNvSpPr txBox="1"/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35"/>
          <p:cNvSpPr txBox="1"/>
          <p:nvPr>
            <p:ph idx="1" type="body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86" name="Google Shape;186;p35"/>
          <p:cNvSpPr txBox="1"/>
          <p:nvPr>
            <p:ph idx="2" type="body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87" name="Google Shape;187;p35"/>
          <p:cNvSpPr txBox="1"/>
          <p:nvPr>
            <p:ph idx="3" type="body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88" name="Google Shape;188;p35"/>
          <p:cNvSpPr txBox="1"/>
          <p:nvPr>
            <p:ph idx="4" type="body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6"/>
          <p:cNvSpPr txBox="1"/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31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7"/>
          <p:cNvSpPr txBox="1"/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2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37"/>
          <p:cNvSpPr txBox="1"/>
          <p:nvPr>
            <p:ph idx="1" type="body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94" name="Google Shape;194;p37"/>
          <p:cNvSpPr txBox="1"/>
          <p:nvPr>
            <p:ph idx="2" type="body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8"/>
          <p:cNvSpPr txBox="1"/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2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38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8" name="Google Shape;198;p38"/>
          <p:cNvSpPr txBox="1"/>
          <p:nvPr>
            <p:ph idx="1" type="body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9"/>
          <p:cNvSpPr txBox="1"/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31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39"/>
          <p:cNvSpPr txBox="1"/>
          <p:nvPr>
            <p:ph idx="1" type="body"/>
          </p:nvPr>
        </p:nvSpPr>
        <p:spPr>
          <a:xfrm rot="5400000">
            <a:off x="2080350" y="203288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0"/>
          <p:cNvSpPr txBox="1"/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31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40"/>
          <p:cNvSpPr txBox="1"/>
          <p:nvPr>
            <p:ph idx="1" type="body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31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" type="body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8" name="Google Shape;28;p6"/>
          <p:cNvSpPr txBox="1"/>
          <p:nvPr>
            <p:ph idx="2" type="body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425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8"/>
          <p:cNvSpPr txBox="1"/>
          <p:nvPr>
            <p:ph idx="1" type="body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5" name="Google Shape;35;p8"/>
          <p:cNvSpPr txBox="1"/>
          <p:nvPr>
            <p:ph idx="2" type="body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6" name="Google Shape;36;p8"/>
          <p:cNvSpPr txBox="1"/>
          <p:nvPr>
            <p:ph idx="3" type="body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7" name="Google Shape;37;p8"/>
          <p:cNvSpPr txBox="1"/>
          <p:nvPr>
            <p:ph idx="4" type="body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/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31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/>
          <p:nvPr>
            <p:ph type="title"/>
          </p:nvPr>
        </p:nvSpPr>
        <p:spPr>
          <a:xfrm>
            <a:off x="457200" y="273050"/>
            <a:ext cx="3008400" cy="11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2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43" name="Google Shape;43;p10"/>
          <p:cNvSpPr txBox="1"/>
          <p:nvPr>
            <p:ph idx="2" type="body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6" Type="http://schemas.openxmlformats.org/officeDocument/2006/relationships/theme" Target="../theme/theme4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5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37.xml"/><Relationship Id="rId1" Type="http://schemas.openxmlformats.org/officeDocument/2006/relationships/image" Target="../media/image59.png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6600" u="none" cap="none" strike="noStrike">
                <a:solidFill>
                  <a:srgbClr val="005CB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228600" y="2055038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EBE9E6"/>
            </a:gs>
            <a:gs pos="100000">
              <a:srgbClr val="C9C5C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>
            <a:off x="0" y="2019476"/>
            <a:ext cx="9144000" cy="4105800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" name="Google Shape;56;p14"/>
          <p:cNvPicPr preferRelativeResize="0"/>
          <p:nvPr/>
        </p:nvPicPr>
        <p:blipFill rotWithShape="1">
          <a:blip r:embed="rId1">
            <a:alphaModFix/>
          </a:blip>
          <a:srcRect b="-1539" l="0" r="0" t="1540"/>
          <a:stretch/>
        </p:blipFill>
        <p:spPr>
          <a:xfrm>
            <a:off x="0" y="6126480"/>
            <a:ext cx="9144000" cy="557213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4"/>
          <p:cNvSpPr txBox="1"/>
          <p:nvPr>
            <p:ph type="title"/>
          </p:nvPr>
        </p:nvSpPr>
        <p:spPr>
          <a:xfrm>
            <a:off x="1088684" y="804519"/>
            <a:ext cx="7202400" cy="10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 b="0" i="0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1088684" y="2015732"/>
            <a:ext cx="7202400" cy="3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429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048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048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048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048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048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5665604" y="330370"/>
            <a:ext cx="26256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1088684" y="329307"/>
            <a:ext cx="44541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360045" y="798973"/>
            <a:ext cx="608400" cy="5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2" name="Google Shape;62;p14"/>
          <p:cNvCxnSpPr/>
          <p:nvPr/>
        </p:nvCxnSpPr>
        <p:spPr>
          <a:xfrm>
            <a:off x="0" y="6128413"/>
            <a:ext cx="9144000" cy="0"/>
          </a:xfrm>
          <a:prstGeom prst="straightConnector1">
            <a:avLst/>
          </a:prstGeom>
          <a:noFill/>
          <a:ln cap="flat" cmpd="sng" w="12700">
            <a:solidFill>
              <a:srgbClr val="000001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9"/>
          <p:cNvSpPr txBox="1"/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6600" u="none" cap="none" strike="noStrike">
                <a:solidFill>
                  <a:srgbClr val="005CB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8" name="Google Shape;168;p29"/>
          <p:cNvSpPr txBox="1"/>
          <p:nvPr>
            <p:ph idx="1" type="body"/>
          </p:nvPr>
        </p:nvSpPr>
        <p:spPr>
          <a:xfrm>
            <a:off x="228600" y="2055038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tferrarini@lindenwood.edu" TargetMode="External"/><Relationship Id="rId4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jpg"/><Relationship Id="rId4" Type="http://schemas.openxmlformats.org/officeDocument/2006/relationships/image" Target="../media/image2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g"/><Relationship Id="rId4" Type="http://schemas.openxmlformats.org/officeDocument/2006/relationships/hyperlink" Target="http://dontchangethislink.peardeckmagic.zone?eyJ0eXBlIjoiZHJhZ2dhYmxlIiwiZHJhZ2dhYmxlcyI6W3siaWQiOiJkcmFnZ2FibGUwIiwidHlwZSI6Imljb24iLCJpY29uIjp7ImlkIjoiZGVmYXVsdC1jaXJjbGUifSwiY29sb3IiOiIjMEQ2OUIyIn0seyJpZCI6ImRyYWdnYWJsZTEiLCJ0eXBlIjoiaWNvbiIsImljb24iOnsiaWQiOiJkZWZhdWx0LWZsYWcifSwiY29sb3IiOiIjYTU0NWM1In0seyJpZCI6ImRyYWdnYWJsZTIiLCJ0eXBlIjoiaWNvbiIsImljb24iOnsiaWQiOiJudW1iZXItMiJ9LCJjb2xvciI6IiNGRUQwMzAifV0sImRyYWdnYWJsZVNpemUiOjEyLjYsImVtYmVkZGFibGVVcmwiOiJodHRwczovLyIsImFuc3dlcnMiOltdfQ==pearId=magic-pear-shape-identifier" TargetMode="External"/><Relationship Id="rId5" Type="http://schemas.openxmlformats.org/officeDocument/2006/relationships/image" Target="../media/image18.png"/><Relationship Id="rId6" Type="http://schemas.openxmlformats.org/officeDocument/2006/relationships/hyperlink" Target="http://dontchangethislink.peardeckmagic.zone?eyJ0eXBlIjoiZ29vZ2xlLXNsaWRlcy1hZGRvbi1yZXNwb25zZS1mb290ZXIiLCJsYXN0RWRpdGVkQnkiOiIxMTIyMzUwNDIwMzcyNjQzMjgzNzAiLCJwcmVzZW50YXRpb25JZCI6IjFTUnZWWmgzOURGVFBISzZaNGNkdjZUZ3ZodXhaQXBvWl9WX3ZrZDYwTF9BIiwiY29udGVudElkIjoiY3VzdG9tLXJlc3BvbnNlLWRyYWdnYWJsZSIsInNsaWRlSWQiOiJwMTIiLCJjb250ZW50SW5zdGFuY2VJZCI6IjFTUnZWWmgzOURGVFBISzZaNGNkdjZUZ3ZodXhaQXBvWl9WX3ZrZDYwTF9BL2YxODY5OWQ0LWZkYzUtNDQ2MS04MDI3LTAyYjJjYmRkODJiYyJ9pearId=magic-pear-metadata-identifier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jpg"/><Relationship Id="rId4" Type="http://schemas.openxmlformats.org/officeDocument/2006/relationships/hyperlink" Target="http://dontchangethislink.peardeckmagic.zone?eyJ0eXBlIjoibXVsdGlwbGVDaG9pY2UiLCJkcmFnZ2FibGVzIjpbeyJpZCI6ImRyYWdnYWJsZTAiLCJ0eXBlIjoiaWNvbiIsImljb24iOnsiaWQiOiJkZWZhdWx0LWNpcmNsZSJ9LCJjb2xvciI6IiNENTFEMjgifV0sImRyYWdnYWJsZVNpemUiOjEyLjU1LCJlbWJlZGRhYmxlVXJsIjoiaHR0cHM6Ly8iLCJhbnN3ZXJzIjpbIkVhY2ggaW5jcmVhc2VzIiwiRWFjaCBkZWNyZWFzZXMiLCJQcm9kdWN0aW9uIGFuZCBlbXBsb3ltZW50IGluY3JlYXNlIHdoaWxlIHVuZW1wbG95bWVudCBmYWxscyIsIlByb2R1Y3Rpb24gYW5kIGVtcGxveW1lbnQgZGVjcmVhc2Ugd2hpbGUgdW5lbXBsb3ltZW50IHJpc2VzIl19pearId=magic-pear-shape-identifier" TargetMode="External"/><Relationship Id="rId5" Type="http://schemas.openxmlformats.org/officeDocument/2006/relationships/image" Target="../media/image25.png"/><Relationship Id="rId6" Type="http://schemas.openxmlformats.org/officeDocument/2006/relationships/hyperlink" Target="http://dontchangethislink.peardeckmagic.zone?eyJ0eXBlIjoiZ29vZ2xlLXNsaWRlcy1hZGRvbi1yZXNwb25zZS1mb290ZXIiLCJsYXN0RWRpdGVkQnkiOiIxMTIyMzUwNDIwMzcyNjQzMjgzNzAiLCJwcmVzZW50YXRpb25JZCI6IjFTUnZWWmgzOURGVFBISzZaNGNkdjZUZ3ZodXhaQXBvWl9WX3ZrZDYwTF9BIiwiY29udGVudElkIjoiY3VzdG9tLXJlc3BvbnNlLW11bHRpcGxlQ2hvaWNlIiwic2xpZGVJZCI6InAxNCIsImNvbnRlbnRJbnN0YW5jZUlkIjoiMVNSdlZaaDM5REZUUEhLNlo0Y2R2NlRndmh1eFpBcG9aX1ZfdmtkNjBMX0EvMTRjZjk3NTEtYWRiYS00ZDdlLTk4MTUtNWU0N2NmM2EyYWI3In0=pearId=magic-pear-metadata-identifier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png"/><Relationship Id="rId4" Type="http://schemas.openxmlformats.org/officeDocument/2006/relationships/hyperlink" Target="http://dontchangethislink.peardeckmagic.zone?eyJ0eXBlIjoiZHJhZ2dhYmxlIiwiZHJhZ2dhYmxlcyI6W3siaWQiOiJkcmFnZ2FibGUwIiwidHlwZSI6Imljb24iLCJpY29uIjp7ImlkIjoiZGVmYXVsdC10aHVtYnMtZG93biJ9LCJjb2xvciI6IiNENTFEMjgifSx7ImlkIjoiZHJhZ2dhYmxlMSIsInR5cGUiOiJpY29uIiwiaWNvbiI6eyJpZCI6ImRlZmF1bHQtdGh1bWJzLXVwIn0sImNvbG9yIjoiIzU4Qjc0RSJ9XSwiZHJhZ2dhYmxlU2l6ZSI6MTIuNiwiZW1iZWRkYWJsZVVybCI6Imh0dHBzOi8vIiwiYW5zd2VycyI6W119pearId=magic-pear-shape-identifier" TargetMode="External"/><Relationship Id="rId5" Type="http://schemas.openxmlformats.org/officeDocument/2006/relationships/image" Target="../media/image23.png"/><Relationship Id="rId6" Type="http://schemas.openxmlformats.org/officeDocument/2006/relationships/hyperlink" Target="http://dontchangethislink.peardeckmagic.zone?eyJ0eXBlIjoiZ29vZ2xlLXNsaWRlcy1hZGRvbi1yZXNwb25zZS1mb290ZXIiLCJsYXN0RWRpdGVkQnkiOiIxMTIyMzUwNDIwMzcyNjQzMjgzNzAiLCJwcmVzZW50YXRpb25JZCI6IjFTUnZWWmgzOURGVFBISzZaNGNkdjZUZ3ZodXhaQXBvWl9WX3ZrZDYwTF9BIiwiY29udGVudElkIjoiY3VzdG9tLXJlc3BvbnNlLWRyYWdnYWJsZSIsInNsaWRlSWQiOiJnOGJlNjM2MzI2Nl8wXzAiLCJjb250ZW50SW5zdGFuY2VJZCI6IjFTUnZWWmgzOURGVFBISzZaNGNkdjZUZ3ZodXhaQXBvWl9WX3ZrZDYwTF9BL2I0M2ZhNjE0LTZiOGQtNDI2Zi05NWE5LTYyMmNiYjEyMDFjNiJ9pearId=magic-pear-metadata-identifier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png"/><Relationship Id="rId4" Type="http://schemas.openxmlformats.org/officeDocument/2006/relationships/hyperlink" Target="http://dontchangethislink.peardeckmagic.zone?eyJ0eXBlIjoiZHJhZ2dhYmxlIiwiZHJhZ2dhYmxlcyI6W3siaWQiOiJkcmFnZ2FibGUwIiwidHlwZSI6Imljb24iLCJpY29uIjp7ImlkIjoiZGVmYXVsdC10aHVtYnMtZG93biJ9LCJjb2xvciI6IiNENTFEMjgifSx7ImlkIjoiZHJhZ2dhYmxlMSIsInR5cGUiOiJpY29uIiwiaWNvbiI6eyJpZCI6ImRlZmF1bHQtdGh1bWJzLXVwIn0sImNvbG9yIjoiIzU4Qjc0RSJ9XSwiZHJhZ2dhYmxlU2l6ZSI6MTIuNiwiZW1iZWRkYWJsZVVybCI6Imh0dHBzOi8vIiwiYW5zd2VycyI6W119pearId=magic-pear-shape-identifier" TargetMode="External"/><Relationship Id="rId5" Type="http://schemas.openxmlformats.org/officeDocument/2006/relationships/image" Target="../media/image27.png"/><Relationship Id="rId6" Type="http://schemas.openxmlformats.org/officeDocument/2006/relationships/hyperlink" Target="http://dontchangethislink.peardeckmagic.zone?eyJ0eXBlIjoiZ29vZ2xlLXNsaWRlcy1hZGRvbi1yZXNwb25zZS1mb290ZXIiLCJsYXN0RWRpdGVkQnkiOiIxMTIyMzUwNDIwMzcyNjQzMjgzNzAiLCJwcmVzZW50YXRpb25JZCI6IjFTUnZWWmgzOURGVFBISzZaNGNkdjZUZ3ZodXhaQXBvWl9WX3ZrZDYwTF9BIiwiY29udGVudElkIjoiY3VzdG9tLXJlc3BvbnNlLWRyYWdnYWJsZSIsInNsaWRlSWQiOiJnOGJlNjM2MzI2Nl8wXzciLCJjb250ZW50SW5zdGFuY2VJZCI6IjFTUnZWWmgzOURGVFBISzZaNGNkdjZUZ3ZodXhaQXBvWl9WX3ZrZDYwTF9BL2Y0ZmY3YzI3LWI5ZmQtNDBmYi04OGYwLWVkNWRkZTBjMDc4ZCJ9pearId=magic-pear-metadata-identifier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13.jpg"/><Relationship Id="rId5" Type="http://schemas.openxmlformats.org/officeDocument/2006/relationships/image" Target="../media/image9.png"/><Relationship Id="rId6" Type="http://schemas.openxmlformats.org/officeDocument/2006/relationships/image" Target="../media/image14.png"/><Relationship Id="rId7" Type="http://schemas.openxmlformats.org/officeDocument/2006/relationships/image" Target="../media/image16.png"/><Relationship Id="rId8" Type="http://schemas.openxmlformats.org/officeDocument/2006/relationships/image" Target="../media/image1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.jpg"/><Relationship Id="rId4" Type="http://schemas.openxmlformats.org/officeDocument/2006/relationships/hyperlink" Target="http://dontchangethislink.peardeckmagic.zone?eyJ0eXBlIjoibXVsdGlwbGVDaG9pY2UiLCJkcmFnZ2FibGVzIjpbeyJpZCI6ImRyYWdnYWJsZTAiLCJ0eXBlIjoiaWNvbiIsImljb24iOnsiaWQiOiJkZWZhdWx0LWNpcmNsZSJ9LCJjb2xvciI6IiNENTFEMjgifV0sImRyYWdnYWJsZVNpemUiOjEyLjU1LCJlbWJlZGRhYmxlVXJsIjoiaHR0cHM6Ly8iLCJhbnN3ZXJzIjpbIkluY3JlYXNlIiwiRGVjcmVhc2UiLCJTdGF5IHRoZSBzYW1lIiwiT3RoZXIiXX0=pearId=magic-pear-shape-identifier" TargetMode="External"/><Relationship Id="rId5" Type="http://schemas.openxmlformats.org/officeDocument/2006/relationships/image" Target="../media/image30.png"/><Relationship Id="rId6" Type="http://schemas.openxmlformats.org/officeDocument/2006/relationships/hyperlink" Target="http://dontchangethislink.peardeckmagic.zone?eyJ0eXBlIjoiZ29vZ2xlLXNsaWRlcy1hZGRvbi1yZXNwb25zZS1mb290ZXIiLCJsYXN0RWRpdGVkQnkiOiIxMTIyMzUwNDIwMzcyNjQzMjgzNzAiLCJwcmVzZW50YXRpb25JZCI6IjFTUnZWWmgzOURGVFBISzZaNGNkdjZUZ3ZodXhaQXBvWl9WX3ZrZDYwTF9BIiwiY29udGVudElkIjoiY3VzdG9tLXJlc3BvbnNlLW11bHRpcGxlQ2hvaWNlIiwic2xpZGVJZCI6InAxNiIsImNvbnRlbnRJbnN0YW5jZUlkIjoiMVNSdlZaaDM5REZUUEhLNlo0Y2R2NlRndmh1eFpBcG9aX1ZfdmtkNjBMX0EvZTcxNWFjNTQtMzdhZC00NmYzLThjZDAtZmNjMTRlMTRkZGIyIn0=pearId=magic-pear-metadata-identifier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8.png"/><Relationship Id="rId4" Type="http://schemas.openxmlformats.org/officeDocument/2006/relationships/hyperlink" Target="https://www.measuringworth.com/graphs/index.php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8.png"/><Relationship Id="rId4" Type="http://schemas.openxmlformats.org/officeDocument/2006/relationships/hyperlink" Target="https://www.measuringworth.com/graphs/index.php" TargetMode="External"/><Relationship Id="rId5" Type="http://schemas.openxmlformats.org/officeDocument/2006/relationships/hyperlink" Target="https://percentagecalculator.net/" TargetMode="External"/><Relationship Id="rId6" Type="http://schemas.openxmlformats.org/officeDocument/2006/relationships/image" Target="../media/image2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percentagecalculator.net/" TargetMode="External"/><Relationship Id="rId4" Type="http://schemas.openxmlformats.org/officeDocument/2006/relationships/hyperlink" Target="https://percentagecalculator.net/" TargetMode="External"/><Relationship Id="rId5" Type="http://schemas.openxmlformats.org/officeDocument/2006/relationships/image" Target="../media/image29.png"/><Relationship Id="rId6" Type="http://schemas.openxmlformats.org/officeDocument/2006/relationships/hyperlink" Target="https://www.measuringworth.com/graphs/index.php" TargetMode="External"/><Relationship Id="rId7" Type="http://schemas.openxmlformats.org/officeDocument/2006/relationships/image" Target="../media/image38.png"/><Relationship Id="rId8" Type="http://schemas.openxmlformats.org/officeDocument/2006/relationships/image" Target="../media/image4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lindenwood.edu/academics/centers-institutes/economic-education-center/people/dr-tawni-hunt-ferrarini/" TargetMode="External"/><Relationship Id="rId4" Type="http://schemas.openxmlformats.org/officeDocument/2006/relationships/hyperlink" Target="mailto:tawni.ferrarini@gmail.com" TargetMode="External"/><Relationship Id="rId5" Type="http://schemas.openxmlformats.org/officeDocument/2006/relationships/hyperlink" Target="https://www.tawni.org/" TargetMode="External"/><Relationship Id="rId6" Type="http://schemas.openxmlformats.org/officeDocument/2006/relationships/image" Target="../media/image5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4.png"/><Relationship Id="rId4" Type="http://schemas.openxmlformats.org/officeDocument/2006/relationships/image" Target="../media/image3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5.jpg"/><Relationship Id="rId4" Type="http://schemas.openxmlformats.org/officeDocument/2006/relationships/hyperlink" Target="http://dontchangethislink.peardeckmagic.zone?eyJ0eXBlIjoiZnJlZVJlc3BvbnNlLXRleHQiLCJkcmFnZ2FibGVzIjpbeyJpZCI6ImRyYWdnYWJsZTAiLCJ0eXBlIjoiaWNvbiIsImljb24iOnsiaWQiOiJkZWZhdWx0LWNpcmNsZSJ9LCJjb2xvciI6IiNENTFEMjgifV0sImRyYWdnYWJsZVNpemUiOjEyLjU1LCJlbWJlZGRhYmxlVXJsIjoiaHR0cHM6Ly8iLCJhbnN3ZXJzIjpbXX0=pearId=magic-pear-shape-identifier" TargetMode="External"/><Relationship Id="rId5" Type="http://schemas.openxmlformats.org/officeDocument/2006/relationships/image" Target="../media/image40.png"/><Relationship Id="rId6" Type="http://schemas.openxmlformats.org/officeDocument/2006/relationships/hyperlink" Target="http://dontchangethislink.peardeckmagic.zone?eyJ0eXBlIjoiZ29vZ2xlLXNsaWRlcy1hZGRvbi1yZXNwb25zZS1mb290ZXIiLCJsYXN0RWRpdGVkQnkiOiIxMTIyMzUwNDIwMzcyNjQzMjgzNzAiLCJwcmVzZW50YXRpb25JZCI6IjFTUnZWWmgzOURGVFBISzZaNGNkdjZUZ3ZodXhaQXBvWl9WX3ZrZDYwTF9BIiwiY29udGVudElkIjoiY3VzdG9tLXJlc3BvbnNlLWZyZWVSZXNwb25zZS10ZXh0Iiwic2xpZGVJZCI6InAyNyIsImNvbnRlbnRJbnN0YW5jZUlkIjoiMVNSdlZaaDM5REZUUEhLNlo0Y2R2NlRndmh1eFpBcG9aX1ZfdmtkNjBMX0EvMTA3MzVhZGUtNDk3ZS00MWI0LWFiNWItMTEyZGU4YWY4MTNiIn0=pearId=magic-pear-metadata-identifier" TargetMode="Externa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s://www.philadelphiafed.org/-/media/research-and-data/publications/economic-insights/2019/q1/eiq119-predicting-recessions.pdf?la=en" TargetMode="Externa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7.png"/><Relationship Id="rId4" Type="http://schemas.openxmlformats.org/officeDocument/2006/relationships/hyperlink" Target="https://www.pinterest.com/pin/570549846513119766/" TargetMode="Externa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s://h5p.org/node/951353" TargetMode="External"/><Relationship Id="rId4" Type="http://schemas.openxmlformats.org/officeDocument/2006/relationships/image" Target="../media/image44.png"/><Relationship Id="rId9" Type="http://schemas.openxmlformats.org/officeDocument/2006/relationships/hyperlink" Target="http://dontchangethislink.peardeckmagic.zone?eyJ0eXBlIjoiZ29vZ2xlLXNsaWRlcy1hZGRvbi1yZXNwb25zZS1mb290ZXIiLCJsYXN0RWRpdGVkQnkiOiIxMTIyMzUwNDIwMzcyNjQzMjgzNzAiLCJwcmVzZW50YXRpb25JZCI6IjFTUnZWWmgzOURGVFBISzZaNGNkdjZUZ3ZodXhaQXBvWl9WX3ZrZDYwTF9BIiwiY29udGVudElkIjoiY3VzdG9tLXJlc3BvbnNlLWVtYmVkZGVkV2Vic2l0ZSIsInNsaWRlSWQiOiJwMzEiLCJjb250ZW50SW5zdGFuY2VJZCI6IjFTUnZWWmgzOURGVFBISzZaNGNkdjZUZ3ZodXhaQXBvWl9WX3ZrZDYwTF9BLzA2Yjc2OWVjLWI0ZjAtNDlkMC1hNjEzLThjM2QyMzYyNmI3YiJ9pearId=magic-pear-metadata-identifier" TargetMode="External"/><Relationship Id="rId5" Type="http://schemas.openxmlformats.org/officeDocument/2006/relationships/hyperlink" Target="https://h5p.org/node/951353" TargetMode="External"/><Relationship Id="rId6" Type="http://schemas.openxmlformats.org/officeDocument/2006/relationships/image" Target="../media/image50.jpg"/><Relationship Id="rId7" Type="http://schemas.openxmlformats.org/officeDocument/2006/relationships/hyperlink" Target="http://dontchangethislink.peardeckmagic.zone?eyJ0eXBlIjoiZW1iZWRkZWRXZWJzaXRlIiwiZHJhZ2dhYmxlcyI6W3siaWQiOiJkcmFnZ2FibGUwIiwidHlwZSI6Imljb24iLCJpY29uIjp7ImlkIjoiZGVmYXVsdC1jaXJjbGUifSwiY29sb3IiOiIjRDUxRDI4In1dLCJkcmFnZ2FibGVTaXplIjoxMi41NSwiZW1iZWRkYWJsZVVybCI6Imh0dHBzOi8vaDVwLm9yZy9ub2RlLzk1MTM1MyIsImFuc3dlcnMiOltdfQ==pearId=magic-pear-shape-identifier" TargetMode="External"/><Relationship Id="rId8" Type="http://schemas.openxmlformats.org/officeDocument/2006/relationships/image" Target="../media/image35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8.jpg"/><Relationship Id="rId5" Type="http://schemas.openxmlformats.org/officeDocument/2006/relationships/hyperlink" Target="http://dontchangethislink.peardeckmagic.zone?eyJ0eXBlIjoiZnJlZVJlc3BvbnNlLXRleHQiLCJkcmFnZ2FibGVzIjpbeyJpZCI6ImRyYWdnYWJsZTAiLCJ0eXBlIjoiaWNvbiIsImljb24iOnsiaWQiOiJkZWZhdWx0LWNpcmNsZSJ9LCJjb2xvciI6IiNENTFEMjgifV0sImRyYWdnYWJsZVNpemUiOjEyLjU1LCJlbWJlZGRhYmxlVXJsIjoiaHR0cHM6Ly8iLCJhbnN3ZXJzIjpbXX0=pearId=magic-pear-shape-identifier" TargetMode="External"/><Relationship Id="rId6" Type="http://schemas.openxmlformats.org/officeDocument/2006/relationships/image" Target="../media/image6.png"/><Relationship Id="rId7" Type="http://schemas.openxmlformats.org/officeDocument/2006/relationships/hyperlink" Target="http://dontchangethislink.peardeckmagic.zone?eyJ0eXBlIjoiZ29vZ2xlLXNsaWRlcy1hZGRvbi1yZXNwb25zZS1mb290ZXIiLCJsYXN0RWRpdGVkQnkiOiIxMTIyMzUwNDIwMzcyNjQzMjgzNzAiLCJwcmVzZW50YXRpb25JZCI6IjFseEpJVUREeTRTOVpmWGFDS01qZ0tzcHBWMXRGNFJVc3pjY3hQOS1hZE5vIiwiY29udGVudElkIjoiY3VzdG9tLXJlc3BvbnNlLWZyZWVSZXNwb25zZS10ZXh0Iiwic2xpZGVJZCI6InA3IiwiY29udGVudEluc3RhbmNlSWQiOiIxbHhKSVVERHk0UzlaZlhhQ0tNamdLc3BwVjF0RjRSVXN6Y2N4UDktYWROby8yYzJiZDM5MS1jYmU2LTRkMzMtYmEyNS04MzdjZWU1YjdiZjIifQ==pearId=magic-pear-metadata-identifier" TargetMode="Externa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40.xml"/><Relationship Id="rId3" Type="http://schemas.openxmlformats.org/officeDocument/2006/relationships/hyperlink" Target="https://www.bls.gov/charts/employment-situation/civilian-unemployment-rate.htm" TargetMode="External"/><Relationship Id="rId4" Type="http://schemas.openxmlformats.org/officeDocument/2006/relationships/image" Target="../media/image43.png"/><Relationship Id="rId9" Type="http://schemas.openxmlformats.org/officeDocument/2006/relationships/hyperlink" Target="http://dontchangethislink.peardeckmagic.zone?eyJ0eXBlIjoiZ29vZ2xlLXNsaWRlcy1hZGRvbi1yZXNwb25zZS1mb290ZXIiLCJsYXN0RWRpdGVkQnkiOiIxMTIyMzUwNDIwMzcyNjQzMjgzNzAiLCJwcmVzZW50YXRpb25JZCI6IjFTUnZWWmgzOURGVFBISzZaNGNkdjZUZ3ZodXhaQXBvWl9WX3ZrZDYwTF9BIiwiY29udGVudElkIjoiY3VzdG9tLXJlc3BvbnNlLW11bHRpcGxlQ2hvaWNlIiwic2xpZGVJZCI6InAzMyIsImNvbnRlbnRJbnN0YW5jZUlkIjoiMVNSdlZaaDM5REZUUEhLNlo0Y2R2NlRndmh1eFpBcG9aX1ZfdmtkNjBMX0EvODM1ZGFjODUtZThjNi00N2YzLWFkZWYtYjJhM2MxMjAwMDk0In0=pearId=magic-pear-metadata-identifier" TargetMode="External"/><Relationship Id="rId5" Type="http://schemas.openxmlformats.org/officeDocument/2006/relationships/hyperlink" Target="https://www.bls.gov/charts/employment-situation/civilian-unemployment-rate.htm" TargetMode="External"/><Relationship Id="rId6" Type="http://schemas.openxmlformats.org/officeDocument/2006/relationships/image" Target="../media/image55.png"/><Relationship Id="rId7" Type="http://schemas.openxmlformats.org/officeDocument/2006/relationships/hyperlink" Target="http://dontchangethislink.peardeckmagic.zone?eyJ0eXBlIjoibXVsdGlwbGVDaG9pY2UiLCJkcmFnZ2FibGVzIjpbeyJpZCI6ImRyYWdnYWJsZTAiLCJ0eXBlIjoiaWNvbiIsImljb24iOnsiaWQiOiJkZWZhdWx0LWNpcmNsZSJ9LCJjb2xvciI6IiNENTFEMjgifV0sImRyYWdnYWJsZVNpemUiOjEyLjU1LCJlbWJlZGRhYmxlVXJsIjoiaHR0cHM6Ly8iLCJhbnN3ZXJzIjpbInJlY2Vzc2lvbiBidXQgZXhwYW5kaW5nIiwicmVjZXNzaW9uIGFuZCBzdGlsbCBjb250cmFjdGluZyIsIm90aGVyIl19pearId=magic-pear-shape-identifier" TargetMode="External"/><Relationship Id="rId8" Type="http://schemas.openxmlformats.org/officeDocument/2006/relationships/image" Target="../media/image41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bls.gov/charts/employment-situation/civilian-unemployment-rate.htm" TargetMode="External"/><Relationship Id="rId10" Type="http://schemas.openxmlformats.org/officeDocument/2006/relationships/hyperlink" Target="https://www.youtube.com/watch?v=TXrOpjG4dUs" TargetMode="External"/><Relationship Id="rId13" Type="http://schemas.openxmlformats.org/officeDocument/2006/relationships/hyperlink" Target="https://www.measuringworth.com/" TargetMode="External"/><Relationship Id="rId12" Type="http://schemas.openxmlformats.org/officeDocument/2006/relationships/hyperlink" Target="https://fred.stlouisfed.org/" TargetMode="External"/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44.xml"/><Relationship Id="rId3" Type="http://schemas.openxmlformats.org/officeDocument/2006/relationships/hyperlink" Target="https://www.stlouisfed.org/education/economic-lowdown-podcast-series/episode-18-the-business-cycle" TargetMode="External"/><Relationship Id="rId4" Type="http://schemas.openxmlformats.org/officeDocument/2006/relationships/hyperlink" Target="https://h5p.org/node/951353" TargetMode="External"/><Relationship Id="rId9" Type="http://schemas.openxmlformats.org/officeDocument/2006/relationships/hyperlink" Target="https://mru.org/courses/principles-economics-macroeconomics/introduction-business-cycle-fluctuations" TargetMode="External"/><Relationship Id="rId5" Type="http://schemas.openxmlformats.org/officeDocument/2006/relationships/hyperlink" Target="https://create.kahoot.it/share/the-business-cycle-video-and-quiz/31851cf0-cafc-4432-908f-bf6dce7b5d62" TargetMode="External"/><Relationship Id="rId6" Type="http://schemas.openxmlformats.org/officeDocument/2006/relationships/hyperlink" Target="https://econedlink.org/resources/ap-macroeconomics-the-business-cycle-introduction-to-macroeconomic-indicators/" TargetMode="External"/><Relationship Id="rId7" Type="http://schemas.openxmlformats.org/officeDocument/2006/relationships/hyperlink" Target="https://serc.carleton.edu/econ/demonstrations/examples/66220.html" TargetMode="External"/><Relationship Id="rId8" Type="http://schemas.openxmlformats.org/officeDocument/2006/relationships/hyperlink" Target="https://serc.carleton.edu/econ/demonstrations/examples/66220.html" TargetMode="Externa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7.png"/><Relationship Id="rId4" Type="http://schemas.openxmlformats.org/officeDocument/2006/relationships/hyperlink" Target="http://dontchangethislink.peardeckmagic.zone?eyJ0eXBlIjoiZW1iZWRkZWRXZWJzaXRlIiwiZHJhZ2dhYmxlcyI6W3siaWQiOiJkcmFnZ2FibGUwIiwidHlwZSI6Imljb24iLCJpY29uIjp7ImlkIjoiZGVmYXVsdC1jaXJjbGUifSwiY29sb3IiOiIjRDUxRDI4In1dLCJkcmFnZ2FibGVTaXplIjoxMi41NSwiZW1iZWRkYWJsZVVybCI6Imh0dHBzOi8vZWNvbmVkbGluay5vcmcvcmVzb3VyY2VzL2ludmVzdGlnYXRpbmctdGhlLW9yaWdpbnMtb2YtdGhlLWFmcmljYW4tYW1lcmljYW4tbWlkZGxlLWNsYXNzLWFuZC1lbnRyZXByZW5ldXJzaGlwLyIsImFuc3dlcnMiOltdfQ==pearId=magic-pear-shape-identifier" TargetMode="External"/><Relationship Id="rId9" Type="http://schemas.openxmlformats.org/officeDocument/2006/relationships/image" Target="../media/image52.jpg"/><Relationship Id="rId5" Type="http://schemas.openxmlformats.org/officeDocument/2006/relationships/image" Target="../media/image46.png"/><Relationship Id="rId6" Type="http://schemas.openxmlformats.org/officeDocument/2006/relationships/hyperlink" Target="http://dontchangethislink.peardeckmagic.zone?eyJ0eXBlIjoiZ29vZ2xlLXNsaWRlcy1hZGRvbi1yZXNwb25zZS1mb290ZXIiLCJsYXN0RWRpdGVkQnkiOiIxMTIyMzUwNDIwMzcyNjQzMjgzNzAiLCJwcmVzZW50YXRpb25JZCI6IjE3ZnVFX3VkbGNMem9mcHdSb08zOVRzNm5yaVp6M2V3OVJYNHRoemZpSVpvIiwiY29udGVudElkIjoiY3VzdG9tLXJlc3BvbnNlLWVtYmVkZGVkV2Vic2l0ZSIsInNsaWRlSWQiOiJnMTEwMTVlMzZjNzVfMF8xNyIsImNvbnRlbnRJbnN0YW5jZUlkIjoiMTdmdUVfdWRsY0x6b2Zwd1JvTzM5VHM2bnJpWnozZXc5Ulg0dGh6ZmlJWm8vMDNiYTdlYmUtZmIyYy00Y2VlLWJjYTMtOWNjZmNjYzVjMGYwIn0=pearId=magic-pear-metadata-identifier" TargetMode="External"/><Relationship Id="rId7" Type="http://schemas.openxmlformats.org/officeDocument/2006/relationships/image" Target="../media/image39.png"/><Relationship Id="rId8" Type="http://schemas.openxmlformats.org/officeDocument/2006/relationships/image" Target="../media/image49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5.jpg"/><Relationship Id="rId4" Type="http://schemas.openxmlformats.org/officeDocument/2006/relationships/hyperlink" Target="https://docs.google.com/forms/d/e/1FAIpQLSe6gUa6huh1zhywgkVoRNwAi5OtP124joT4r7iHSYCMCE_44w/viewform" TargetMode="External"/><Relationship Id="rId9" Type="http://schemas.openxmlformats.org/officeDocument/2006/relationships/image" Target="../media/image52.jpg"/><Relationship Id="rId5" Type="http://schemas.openxmlformats.org/officeDocument/2006/relationships/image" Target="../media/image53.png"/><Relationship Id="rId6" Type="http://schemas.openxmlformats.org/officeDocument/2006/relationships/hyperlink" Target="http://dontchangethislink.peardeckmagic.zone?eyJ0eXBlIjoiZW1iZWRkZWRXZWJzaXRlIiwiZHJhZ2dhYmxlcyI6W3siaWQiOiJkcmFnZ2FibGUwIiwidHlwZSI6Imljb24iLCJpY29uIjp7ImlkIjoiZGVmYXVsdC1jaXJjbGUifSwiY29sb3IiOiIjRDUxRDI4In1dLCJkcmFnZ2FibGVTaXplIjoxMi41NSwiZW1iZWRkYWJsZVVybCI6Imh0dHBzOi8vZG9jcy5nb29nbGUuY29tL2Zvcm1zL2QvZS8xRkFJcFFMU2U2Z1VhNmh1aDF6aHl3Z2tWb1JOd0FpNU90UDEyNGpvVDRyN2lIU1lDTUNFXzQ0dy92aWV3Zm9ybSIsImFuc3dlcnMiOltdfQ==pearId=magic-pear-shape-identifier" TargetMode="External"/><Relationship Id="rId7" Type="http://schemas.openxmlformats.org/officeDocument/2006/relationships/image" Target="../media/image48.png"/><Relationship Id="rId8" Type="http://schemas.openxmlformats.org/officeDocument/2006/relationships/hyperlink" Target="http://dontchangethislink.peardeckmagic.zone?eyJ0eXBlIjoiZ29vZ2xlLXNsaWRlcy1hZGRvbi1yZXNwb25zZS1mb290ZXIiLCJsYXN0RWRpdGVkQnkiOiIxMTIyMzUwNDIwMzcyNjQzMjgzNzAiLCJwcmVzZW50YXRpb25JZCI6IjFtb3djNDBHaFA4aDh5NGpMVjVMNTJ0T1ZGbXpJa1Npd3hpN1VZV1NQalZRIiwiY29udGVudElkIjoiY3VzdG9tLXJlc3BvbnNlLWVtYmVkZGVkV2Vic2l0ZSIsInNsaWRlSWQiOiJwNjAiLCJjb250ZW50SW5zdGFuY2VJZCI6IjFtb3djNDBHaFA4aDh5NGpMVjVMNTJ0T1ZGbXpJa1Npd3hpN1VZV1NQalZRL2JkMzgxYmRjLTQ2YjUtNDNlZi05NDgzLTdmZDQ2YmNhODU2NiJ9pearId=magic-pear-metadata-identifier" TargetMode="Externa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hyperlink" Target="https://www.youtube.com/watch?v=ibmOfEQs1qY" TargetMode="Externa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57.jpg"/><Relationship Id="rId4" Type="http://schemas.openxmlformats.org/officeDocument/2006/relationships/image" Target="../media/image51.png"/><Relationship Id="rId5" Type="http://schemas.openxmlformats.org/officeDocument/2006/relationships/image" Target="../media/image54.jpg"/><Relationship Id="rId6" Type="http://schemas.openxmlformats.org/officeDocument/2006/relationships/image" Target="../media/image56.jpg"/><Relationship Id="rId7" Type="http://schemas.openxmlformats.org/officeDocument/2006/relationships/image" Target="../media/image5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hyperlink" Target="http://dontchangethislink.peardeckmagic.zone?eyJ0eXBlIjoiZW1iZWRkZWRXZWJzaXRlIiwiZHJhZ2dhYmxlcyI6W3siaWQiOiJkcmFnZ2FibGUwIiwidHlwZSI6Imljb24iLCJpY29uIjp7ImlkIjoiZGVmYXVsdC1jaXJjbGUifSwiY29sb3IiOiIjRDUxRDI4In1dLCJkcmFnZ2FibGVTaXplIjoxMi41NSwiZW1iZWRkYWJsZVVybCI6Imh0dHBzOi8vd3d3LmNvdW5jaWxmb3JlY29uZWQub3JnL3dwLWNvbnRlbnQvdXBsb2Fkcy8yMDEyLzAzL3ZvbHVudGFyeS1uYXRpb25hbC1jb250ZW50LXN0YW5kYXJkcy0yMDEwLnBkZiIsImFuc3dlcnMiOltdfQ==pearId=magic-pear-shape-identifier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://dontchangethislink.peardeckmagic.zone?eyJ0eXBlIjoiZ29vZ2xlLXNsaWRlcy1hZGRvbi1yZXNwb25zZS1mb290ZXIiLCJsYXN0RWRpdGVkQnkiOiIxMTIyMzUwNDIwMzcyNjQzMjgzNzAiLCJwcmVzZW50YXRpb25JZCI6IjE3ZnVFX3VkbGNMem9mcHdSb08zOVRzNm5yaVp6M2V3OVJYNHRoemZpSVpvIiwiY29udGVudElkIjoiY3VzdG9tLXJlc3BvbnNlLWVtYmVkZGVkV2Vic2l0ZSIsInNsaWRlSWQiOiJnMTEyNjg3NTEyMDBfMF8xMiIsImNvbnRlbnRJbnN0YW5jZUlkIjoiMTdmdUVfdWRsY0x6b2Zwd1JvTzM5VHM2bnJpWnozZXc5Ulg0dGh6ZmlJWm8vNDY2ZTQyMzktMDUyYi00NDE1LTlkMDMtNjFiNDAwMTJkNzRjIn0=pearId=magic-pear-metadata-identifier" TargetMode="External"/><Relationship Id="rId7" Type="http://schemas.openxmlformats.org/officeDocument/2006/relationships/image" Target="../media/image19.png"/><Relationship Id="rId8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dontchangethislink.peardeckmagic.zone?eyJ0eXBlIjoiZ29vZ2xlLXNsaWRlcy1hZGRvbi1yZXNwb25zZS1mb290ZXIiLCJsYXN0RWRpdGVkQnkiOiIxMTIyMzUwNDIwMzcyNjQzMjgzNzAiLCJwcmVzZW50YXRpb25JZCI6IjFseEpJVUREeTRTOVpmWGFDS01qZ0tzcHBWMXRGNFJVc3pjY3hQOS1hZE5vIiwiY29udGVudElkIjoiY3VzdG9tLXJlc3BvbnNlLWVtYmVkZGVkV2Vic2l0ZSIsInNsaWRlSWQiOiJwOSIsImNvbnRlbnRJbnN0YW5jZUlkIjoiMWx4SklVRER5NFM5WmZYYUNLTWpnS3NwcFYxdEY0UlVzemNjeFA5LWFkTm8vODVmODg4MjQtM2MwNy00NzUyLWIyMDUtODMwMTc4NTA1YjcwIn0=pearId=magic-pear-metadata-identifier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dontchangethislink.peardeckmagic.zone?eyJ0eXBlIjoiZW1iZWRkZWRXZWJzaXRlIiwiZHJhZ2dhYmxlcyI6W3siaWQiOiJkcmFnZ2FibGUwIiwidHlwZSI6Imljb24iLCJpY29uIjp7ImlkIjoiZGVmYXVsdC1jaXJjbGUifSwiY29sb3IiOiIjRDUxRDI4In1dLCJkcmFnZ2FibGVTaXplIjoxMi41NSwiZW1iZWRkYWJsZVVybCI6Imh0dHBzOi8vcHJlemkuY29tL3AvZWRpdC90YWF2anN3Z201ZHYvIiwiYW5zd2VycyI6W119pearId=magic-pear-shape-identifier" TargetMode="External"/><Relationship Id="rId4" Type="http://schemas.openxmlformats.org/officeDocument/2006/relationships/image" Target="../media/image17.png"/><Relationship Id="rId5" Type="http://schemas.openxmlformats.org/officeDocument/2006/relationships/hyperlink" Target="http://dontchangethislink.peardeckmagic.zone?eyJ0eXBlIjoiZ29vZ2xlLXNsaWRlcy1hZGRvbi1yZXNwb25zZS1mb290ZXIiLCJsYXN0RWRpdGVkQnkiOiIxMTIyMzUwNDIwMzcyNjQzMjgzNzAiLCJwcmVzZW50YXRpb25JZCI6IjFseEpJVUREeTRTOVpmWGFDS01qZ0tzcHBWMXRGNFJVc3pjY3hQOS1hZE5vIiwiY29udGVudElkIjoiY3VzdG9tLXJlc3BvbnNlLWVtYmVkZGVkV2Vic2l0ZSIsInNsaWRlSWQiOiJnMTE2MGNjM2YwNTVfMF8yMCIsImNvbnRlbnRJbnN0YW5jZUlkIjoiMWx4SklVRER5NFM5WmZYYUNLTWpnS3NwcFYxdEY0UlVzemNjeFA5LWFkTm8vZWYxMTBlZGQtMzMwNy00ZDRiLTk1MzItZDdkYWFiMzI4MzExIn0=pearId=magic-pear-metadata-identifier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g"/><Relationship Id="rId4" Type="http://schemas.openxmlformats.org/officeDocument/2006/relationships/hyperlink" Target="http://dontchangethislink.peardeckmagic.zone?eyJ0eXBlIjoibXVsdGlwbGVDaG9pY2UiLCJkcmFnZ2FibGVzIjpbeyJpZCI6ImRyYWdnYWJsZTAiLCJ0eXBlIjoiaWNvbiIsImljb24iOnsiaWQiOiJkZWZhdWx0LWNpcmNsZSJ9LCJjb2xvciI6IiNENTFEMjgifV0sImRyYWdnYWJsZVNpemUiOjEyLjU1LCJlbWJlZGRhYmxlVXJsIjoiaHR0cHM6Ly8iLCJhbnN3ZXJzIjpbIlllcyIsIk5vIiwiSSBkb24ndCBrbm93Il19pearId=magic-pear-shape-identifier" TargetMode="External"/><Relationship Id="rId5" Type="http://schemas.openxmlformats.org/officeDocument/2006/relationships/image" Target="../media/image21.png"/><Relationship Id="rId6" Type="http://schemas.openxmlformats.org/officeDocument/2006/relationships/hyperlink" Target="http://dontchangethislink.peardeckmagic.zone?eyJ0eXBlIjoiZ29vZ2xlLXNsaWRlcy1hZGRvbi1yZXNwb25zZS1mb290ZXIiLCJsYXN0RWRpdGVkQnkiOiIxMTIyMzUwNDIwMzcyNjQzMjgzNzAiLCJwcmVzZW50YXRpb25JZCI6IjFTUnZWWmgzOURGVFBISzZaNGNkdjZUZ3ZodXhaQXBvWl9WX3ZrZDYwTF9BIiwiY29udGVudElkIjoiY3VzdG9tLXJlc3BvbnNlLW11bHRpcGxlQ2hvaWNlIiwic2xpZGVJZCI6InA2IiwiY29udGVudEluc3RhbmNlSWQiOiIxU1J2VlpoMzlERlRQSEs2WjRjZHY2VGd2aHV4WkFwb1pfVl92a2Q2MExfQS82NzIxMDdhNy1lMTljLTQ4MGItYjlmYS00NjlmMDA1OTMzNWEifQ==pearId=magic-pear-metadata-identifi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1"/>
          <p:cNvSpPr txBox="1"/>
          <p:nvPr>
            <p:ph type="ctrTitle"/>
          </p:nvPr>
        </p:nvSpPr>
        <p:spPr>
          <a:xfrm>
            <a:off x="808625" y="2448650"/>
            <a:ext cx="77724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ct val="25925"/>
              <a:buNone/>
            </a:pPr>
            <a:br>
              <a:rPr lang="en-US" sz="6000"/>
            </a:br>
            <a:br>
              <a:rPr lang="en-US" sz="6000"/>
            </a:br>
            <a:br>
              <a:rPr b="1" lang="en-US" sz="6000"/>
            </a:br>
            <a:r>
              <a:rPr lang="en-US" sz="3288"/>
              <a:t>Tawni Hunt Ferrarini, PhD</a:t>
            </a:r>
            <a:endParaRPr sz="3288"/>
          </a:p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ct val="70706"/>
              <a:buNone/>
            </a:pPr>
            <a:r>
              <a:rPr i="1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Presentee</a:t>
            </a:r>
            <a:br>
              <a:rPr lang="en-US" sz="1600"/>
            </a:br>
            <a:r>
              <a:rPr lang="en-US" sz="2200"/>
              <a:t>22 </a:t>
            </a:r>
            <a:r>
              <a:rPr lang="en-US" sz="2200"/>
              <a:t>Feb 2022</a:t>
            </a:r>
            <a:b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u="sng">
                <a:solidFill>
                  <a:schemeClr val="hlink"/>
                </a:solidFill>
                <a:hlinkClick r:id="rId3"/>
              </a:rPr>
              <a:t>TFerrarini@lindenwood.edu</a:t>
            </a:r>
            <a:endParaRPr sz="2200">
              <a:solidFill>
                <a:schemeClr val="dk1"/>
              </a:solidFill>
            </a:endParaRPr>
          </a:p>
        </p:txBody>
      </p:sp>
      <p:pic>
        <p:nvPicPr>
          <p:cNvPr id="211" name="Google Shape;211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24600" y="1467200"/>
            <a:ext cx="3940455" cy="2143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50"/>
          <p:cNvSpPr/>
          <p:nvPr/>
        </p:nvSpPr>
        <p:spPr>
          <a:xfrm>
            <a:off x="0" y="0"/>
            <a:ext cx="91416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50"/>
          <p:cNvSpPr/>
          <p:nvPr/>
        </p:nvSpPr>
        <p:spPr>
          <a:xfrm>
            <a:off x="307282" y="1022350"/>
            <a:ext cx="532209" cy="2095500"/>
          </a:xfrm>
          <a:custGeom>
            <a:rect b="b" l="l" r="r" t="t"/>
            <a:pathLst>
              <a:path extrusionOk="0" h="1363" w="447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rgbClr val="24406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50"/>
          <p:cNvSpPr/>
          <p:nvPr/>
        </p:nvSpPr>
        <p:spPr>
          <a:xfrm>
            <a:off x="307282" y="837744"/>
            <a:ext cx="302419" cy="1705431"/>
          </a:xfrm>
          <a:custGeom>
            <a:rect b="b" l="l" r="r" t="t"/>
            <a:pathLst>
              <a:path extrusionOk="0" h="1109" w="254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rgbClr val="36609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50"/>
          <p:cNvSpPr/>
          <p:nvPr/>
        </p:nvSpPr>
        <p:spPr>
          <a:xfrm>
            <a:off x="483495" y="640894"/>
            <a:ext cx="126206" cy="1713196"/>
          </a:xfrm>
          <a:custGeom>
            <a:rect b="b" l="l" r="r" t="t"/>
            <a:pathLst>
              <a:path extrusionOk="0" h="1114" w="106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rgbClr val="24406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50"/>
          <p:cNvSpPr/>
          <p:nvPr/>
        </p:nvSpPr>
        <p:spPr>
          <a:xfrm>
            <a:off x="8417402" y="635716"/>
            <a:ext cx="246459" cy="1742360"/>
          </a:xfrm>
          <a:custGeom>
            <a:rect b="b" l="l" r="r" t="t"/>
            <a:pathLst>
              <a:path extrusionOk="0" h="1114" w="207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rgbClr val="24406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50"/>
          <p:cNvSpPr/>
          <p:nvPr/>
        </p:nvSpPr>
        <p:spPr>
          <a:xfrm>
            <a:off x="483041" y="635715"/>
            <a:ext cx="8181000" cy="154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50"/>
          <p:cNvSpPr txBox="1"/>
          <p:nvPr>
            <p:ph type="title"/>
          </p:nvPr>
        </p:nvSpPr>
        <p:spPr>
          <a:xfrm>
            <a:off x="718879" y="800392"/>
            <a:ext cx="7698600" cy="12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Macro Objectives</a:t>
            </a:r>
            <a:endParaRPr b="1" sz="35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50"/>
          <p:cNvSpPr txBox="1"/>
          <p:nvPr>
            <p:ph idx="4294967295" type="body"/>
          </p:nvPr>
        </p:nvSpPr>
        <p:spPr>
          <a:xfrm>
            <a:off x="1025718" y="2490436"/>
            <a:ext cx="7281600" cy="356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540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Identify the last key recessions in the U.S.</a:t>
            </a:r>
            <a:endParaRPr sz="3200"/>
          </a:p>
          <a:p>
            <a:pPr indent="-254000" lvl="0" marL="3429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Define a business cycle and describe the interplay of key economic indicators</a:t>
            </a:r>
            <a:endParaRPr sz="3200"/>
          </a:p>
          <a:p>
            <a:pPr indent="-254000" lvl="0" marL="3429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Compare and contrast a recession and a depression</a:t>
            </a:r>
            <a:endParaRPr sz="3200"/>
          </a:p>
          <a:p>
            <a:pPr indent="133350" lvl="0" marL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51"/>
          <p:cNvSpPr/>
          <p:nvPr/>
        </p:nvSpPr>
        <p:spPr>
          <a:xfrm>
            <a:off x="0" y="0"/>
            <a:ext cx="91416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51"/>
          <p:cNvSpPr/>
          <p:nvPr/>
        </p:nvSpPr>
        <p:spPr>
          <a:xfrm>
            <a:off x="3106623" y="610728"/>
            <a:ext cx="569713" cy="5710968"/>
          </a:xfrm>
          <a:custGeom>
            <a:rect b="b" l="l" r="r" t="t"/>
            <a:pathLst>
              <a:path extrusionOk="0" h="2447" w="414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rgbClr val="36609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51"/>
          <p:cNvSpPr/>
          <p:nvPr/>
        </p:nvSpPr>
        <p:spPr>
          <a:xfrm>
            <a:off x="3108327" y="343079"/>
            <a:ext cx="361991" cy="5521416"/>
          </a:xfrm>
          <a:custGeom>
            <a:rect b="b" l="l" r="r" t="t"/>
            <a:pathLst>
              <a:path extrusionOk="0" h="2358" w="209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rgbClr val="24406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51"/>
          <p:cNvSpPr/>
          <p:nvPr/>
        </p:nvSpPr>
        <p:spPr>
          <a:xfrm>
            <a:off x="-2283" y="340424"/>
            <a:ext cx="3472604" cy="5265795"/>
          </a:xfrm>
          <a:custGeom>
            <a:rect b="b" l="l" r="r" t="t"/>
            <a:pathLst>
              <a:path extrusionOk="0" h="5265795" w="4630139">
                <a:moveTo>
                  <a:pt x="0" y="0"/>
                </a:moveTo>
                <a:lnTo>
                  <a:pt x="4630139" y="0"/>
                </a:lnTo>
                <a:lnTo>
                  <a:pt x="4630139" y="5265795"/>
                </a:lnTo>
                <a:lnTo>
                  <a:pt x="0" y="526579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screenshot of a cell phone&#10;&#10;Description automatically generated" id="316" name="Google Shape;316;p51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315" y="111669"/>
            <a:ext cx="2484000" cy="62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51"/>
          <p:cNvSpPr/>
          <p:nvPr/>
        </p:nvSpPr>
        <p:spPr>
          <a:xfrm>
            <a:off x="3676335" y="1071563"/>
            <a:ext cx="5467663" cy="5242298"/>
          </a:xfrm>
          <a:custGeom>
            <a:rect b="b" l="l" r="r" t="t"/>
            <a:pathLst>
              <a:path extrusionOk="0" h="5242298" w="7290218">
                <a:moveTo>
                  <a:pt x="0" y="0"/>
                </a:moveTo>
                <a:lnTo>
                  <a:pt x="7290218" y="0"/>
                </a:lnTo>
                <a:lnTo>
                  <a:pt x="7290218" y="5242298"/>
                </a:lnTo>
                <a:lnTo>
                  <a:pt x="0" y="52422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Brand — Pear Deck" id="318" name="Google Shape;318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07248" y="4042502"/>
            <a:ext cx="4515547" cy="1516850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51"/>
          <p:cNvSpPr txBox="1"/>
          <p:nvPr/>
        </p:nvSpPr>
        <p:spPr>
          <a:xfrm>
            <a:off x="3851636" y="1540060"/>
            <a:ext cx="5226900" cy="24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Good Online Learning Practices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51"/>
          <p:cNvSpPr txBox="1"/>
          <p:nvPr/>
        </p:nvSpPr>
        <p:spPr>
          <a:xfrm>
            <a:off x="4742728" y="5675362"/>
            <a:ext cx="3444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2"/>
          <p:cNvSpPr txBox="1"/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/>
              <a:t>Active Learning </a:t>
            </a:r>
            <a:endParaRPr b="1" sz="5500"/>
          </a:p>
        </p:txBody>
      </p:sp>
      <p:sp>
        <p:nvSpPr>
          <p:cNvPr id="327" name="Google Shape;327;p52"/>
          <p:cNvSpPr txBox="1"/>
          <p:nvPr>
            <p:ph idx="4294967295" type="body"/>
          </p:nvPr>
        </p:nvSpPr>
        <p:spPr>
          <a:xfrm>
            <a:off x="397977" y="1955774"/>
            <a:ext cx="8535300" cy="41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You will</a:t>
            </a:r>
            <a:r>
              <a:rPr lang="en-US" sz="2500"/>
              <a:t>:</a:t>
            </a:r>
            <a:endParaRPr/>
          </a:p>
          <a:p>
            <a:pPr indent="-285750" lvl="1" marL="74295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500"/>
              <a:buChar char="–"/>
            </a:pP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Identify key </a:t>
            </a:r>
            <a:r>
              <a:rPr lang="en-US" sz="2500"/>
              <a:t>macro episodes </a:t>
            </a: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in U.S. history</a:t>
            </a:r>
            <a:endParaRPr/>
          </a:p>
          <a:p>
            <a:pPr indent="-285750" lvl="1" marL="74295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500"/>
              <a:buChar char="–"/>
            </a:pP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Investigat</a:t>
            </a:r>
            <a:r>
              <a:rPr lang="en-US" sz="2500"/>
              <a:t>e</a:t>
            </a: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 the relationships between key macroeconomic indicators - GDP (no</a:t>
            </a:r>
            <a:r>
              <a:rPr lang="en-US" sz="2500"/>
              <a:t>minal and real), national income, </a:t>
            </a:r>
            <a:r>
              <a:rPr lang="en-US" sz="2500"/>
              <a:t>unemployment, and </a:t>
            </a:r>
            <a:r>
              <a:rPr lang="en-US" sz="2500"/>
              <a:t>inflation</a:t>
            </a:r>
            <a:endParaRPr/>
          </a:p>
          <a:p>
            <a:pPr indent="-285750" lvl="1" marL="74295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500"/>
              <a:buChar char="–"/>
            </a:pP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Describ</a:t>
            </a:r>
            <a:r>
              <a:rPr lang="en-US" sz="2500"/>
              <a:t>e </a:t>
            </a: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a recession and explain how it differs from a depression</a:t>
            </a:r>
            <a:endParaRPr/>
          </a:p>
          <a:p>
            <a:pPr indent="-285750" lvl="1" marL="74295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500"/>
              <a:buChar char="–"/>
            </a:pP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Plac</a:t>
            </a:r>
            <a:r>
              <a:rPr lang="en-US" sz="2500"/>
              <a:t>e </a:t>
            </a: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the U.S. economy on the business cycle</a:t>
            </a:r>
            <a:endParaRPr sz="2500"/>
          </a:p>
          <a:p>
            <a:pPr indent="0" lvl="0" marL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750"/>
              <a:buNone/>
            </a:pPr>
            <a:r>
              <a:t/>
            </a:r>
            <a:endParaRPr sz="275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53"/>
          <p:cNvSpPr txBox="1"/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to participate?</a:t>
            </a:r>
            <a:endParaRPr/>
          </a:p>
        </p:txBody>
      </p:sp>
      <p:sp>
        <p:nvSpPr>
          <p:cNvPr id="334" name="Google Shape;334;p53"/>
          <p:cNvSpPr txBox="1"/>
          <p:nvPr>
            <p:ph idx="1" type="body"/>
          </p:nvPr>
        </p:nvSpPr>
        <p:spPr>
          <a:xfrm>
            <a:off x="457200" y="2377440"/>
            <a:ext cx="8229600" cy="3779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Sit back, watch the webinar, and listen.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Join us in PearDeck on your device of choice.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US"/>
              <a:t>Check in the GoToMeeting chat box for the join code for joinpd.com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4"/>
          <p:cNvSpPr txBox="1"/>
          <p:nvPr>
            <p:ph type="title"/>
          </p:nvPr>
        </p:nvSpPr>
        <p:spPr>
          <a:xfrm>
            <a:off x="457200" y="12792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Drag and drop</a:t>
            </a:r>
            <a:endParaRPr/>
          </a:p>
        </p:txBody>
      </p:sp>
      <p:graphicFrame>
        <p:nvGraphicFramePr>
          <p:cNvPr id="340" name="Google Shape;340;p54"/>
          <p:cNvGraphicFramePr/>
          <p:nvPr/>
        </p:nvGraphicFramePr>
        <p:xfrm>
          <a:off x="554323" y="1334960"/>
          <a:ext cx="3000000" cy="3000000"/>
        </p:xfrm>
        <a:graphic>
          <a:graphicData uri="http://schemas.openxmlformats.org/drawingml/2006/table">
            <a:tbl>
              <a:tblPr bandRow="1" firstRow="1" lastRow="1">
                <a:noFill/>
                <a:tableStyleId>{357C094B-90D9-4225-BC83-73172EE43343}</a:tableStyleId>
              </a:tblPr>
              <a:tblGrid>
                <a:gridCol w="2882250"/>
                <a:gridCol w="2960600"/>
                <a:gridCol w="2092425"/>
              </a:tblGrid>
              <a:tr h="472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/>
                        <a:t>Name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Period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Duration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72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COVID*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02-04/2020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Not a recession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72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Great Recession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Calibri"/>
                        <a:buNone/>
                      </a:pPr>
                      <a:r>
                        <a:rPr b="0" i="0" lang="en-US" sz="2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12/2007–06/ 2009</a:t>
                      </a:r>
                      <a:endParaRPr sz="22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(1y/6m)</a:t>
                      </a:r>
                      <a:endParaRPr sz="2200"/>
                    </a:p>
                  </a:txBody>
                  <a:tcPr marT="45725" marB="45725" marR="91450" marL="91450"/>
                </a:tc>
              </a:tr>
              <a:tr h="472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01/1980–07/1980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07/1981–11/ 1982</a:t>
                      </a:r>
                      <a:endParaRPr sz="2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Calibri"/>
                        <a:buNone/>
                      </a:pPr>
                      <a:r>
                        <a:rPr b="0" i="0" lang="en-US" sz="2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(6m) and (1y/4m)</a:t>
                      </a:r>
                      <a:endParaRPr sz="22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/>
                    </a:p>
                  </a:txBody>
                  <a:tcPr marT="45725" marB="45725" marR="91450" marL="91450"/>
                </a:tc>
              </a:tr>
              <a:tr h="472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Calibri"/>
                        <a:buNone/>
                      </a:pPr>
                      <a:r>
                        <a:rPr b="0" i="0" lang="en-US" sz="2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11/1973–03/1975</a:t>
                      </a:r>
                      <a:endParaRPr sz="2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(1y/4m)</a:t>
                      </a:r>
                      <a:endParaRPr sz="2200"/>
                    </a:p>
                  </a:txBody>
                  <a:tcPr marT="45725" marB="45725" marR="91450" marL="91450"/>
                </a:tc>
              </a:tr>
              <a:tr h="472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02/1945–10/1945</a:t>
                      </a:r>
                      <a:endParaRPr sz="2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(8m)</a:t>
                      </a:r>
                      <a:endParaRPr sz="2200"/>
                    </a:p>
                  </a:txBody>
                  <a:tcPr marT="45725" marB="45725" marR="91450" marL="91450"/>
                </a:tc>
              </a:tr>
              <a:tr h="472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Great Depression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08/1929–03/1933</a:t>
                      </a:r>
                      <a:endParaRPr sz="2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Calibri"/>
                        <a:buNone/>
                      </a:pPr>
                      <a:r>
                        <a:rPr b="0" i="0" lang="en-US" sz="2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(3y/7m)</a:t>
                      </a:r>
                      <a:endParaRPr sz="2200"/>
                    </a:p>
                  </a:txBody>
                  <a:tcPr marT="45725" marB="45725" marR="91450" marL="91450"/>
                </a:tc>
              </a:tr>
              <a:tr h="472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descr="A picture containing drawing&#10;&#10;Description automatically generated" id="341" name="Google Shape;341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64927" y="5441852"/>
            <a:ext cx="821875" cy="82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5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61436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54">
            <a:hlinkClick r:id="rId6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55"/>
          <p:cNvSpPr txBox="1"/>
          <p:nvPr>
            <p:ph type="title"/>
          </p:nvPr>
        </p:nvSpPr>
        <p:spPr>
          <a:xfrm>
            <a:off x="457200" y="12792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Drag and drop</a:t>
            </a:r>
            <a:endParaRPr/>
          </a:p>
        </p:txBody>
      </p:sp>
      <p:graphicFrame>
        <p:nvGraphicFramePr>
          <p:cNvPr id="349" name="Google Shape;349;p55"/>
          <p:cNvGraphicFramePr/>
          <p:nvPr/>
        </p:nvGraphicFramePr>
        <p:xfrm>
          <a:off x="554323" y="1334960"/>
          <a:ext cx="3000000" cy="3000000"/>
        </p:xfrm>
        <a:graphic>
          <a:graphicData uri="http://schemas.openxmlformats.org/drawingml/2006/table">
            <a:tbl>
              <a:tblPr bandRow="1" firstRow="1" lastRow="1">
                <a:noFill/>
                <a:tableStyleId>{357C094B-90D9-4225-BC83-73172EE43343}</a:tableStyleId>
              </a:tblPr>
              <a:tblGrid>
                <a:gridCol w="2882250"/>
                <a:gridCol w="2960600"/>
                <a:gridCol w="2092425"/>
              </a:tblGrid>
              <a:tr h="472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Name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Period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Duration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72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COVID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02/2020 –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TBD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72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Great Recession</a:t>
                      </a:r>
                      <a:endParaRPr/>
                    </a:p>
                  </a:txBody>
                  <a:tcPr marT="45725" marB="45725" marR="91450" marL="91450"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Calibri"/>
                        <a:buNone/>
                      </a:pPr>
                      <a:r>
                        <a:rPr b="0" i="0" lang="en-US" sz="2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12/2007–06/ 2009</a:t>
                      </a:r>
                      <a:endParaRPr sz="22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(1y/6m)</a:t>
                      </a:r>
                      <a:endParaRPr sz="2200"/>
                    </a:p>
                  </a:txBody>
                  <a:tcPr marT="45725" marB="45725" marR="91450" marL="91450"/>
                </a:tc>
              </a:tr>
              <a:tr h="472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Back-2-Back Recessions</a:t>
                      </a:r>
                      <a:endParaRPr sz="22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#2 yellow</a:t>
                      </a:r>
                      <a:endParaRPr sz="22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01/1980–07/1980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07/1981–11/ 1982</a:t>
                      </a:r>
                      <a:endParaRPr sz="22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Calibri"/>
                        <a:buNone/>
                      </a:pPr>
                      <a:r>
                        <a:rPr b="0" i="0" lang="en-US" sz="2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(6m) and (1y/4m)</a:t>
                      </a:r>
                      <a:endParaRPr sz="22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/>
                    </a:p>
                  </a:txBody>
                  <a:tcPr marT="45725" marB="45725" marR="91450" marL="91450"/>
                </a:tc>
              </a:tr>
              <a:tr h="472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Stagflation</a:t>
                      </a:r>
                      <a:endParaRPr sz="22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Blue dot</a:t>
                      </a:r>
                      <a:endParaRPr sz="22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Calibri"/>
                        <a:buNone/>
                      </a:pPr>
                      <a:r>
                        <a:rPr b="0" i="0" lang="en-US" sz="2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11/1973–03/1975</a:t>
                      </a:r>
                      <a:endParaRPr sz="22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(1y/4m)</a:t>
                      </a:r>
                      <a:endParaRPr sz="2200"/>
                    </a:p>
                  </a:txBody>
                  <a:tcPr marT="45725" marB="45725" marR="91450" marL="91450"/>
                </a:tc>
              </a:tr>
              <a:tr h="472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Postwar Economy</a:t>
                      </a:r>
                      <a:r>
                        <a:rPr b="0" i="0" lang="en-US" sz="2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b="0" i="0" sz="2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Flag purple</a:t>
                      </a:r>
                      <a:endParaRPr sz="22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02/1945–10/1945</a:t>
                      </a:r>
                      <a:endParaRPr sz="22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(8m)</a:t>
                      </a:r>
                      <a:endParaRPr sz="2200"/>
                    </a:p>
                  </a:txBody>
                  <a:tcPr marT="45725" marB="45725" marR="91450" marL="91450"/>
                </a:tc>
              </a:tr>
              <a:tr h="472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Great Depression</a:t>
                      </a:r>
                      <a:endParaRPr/>
                    </a:p>
                  </a:txBody>
                  <a:tcPr marT="45725" marB="45725" marR="91450" marL="91450"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08/1929–03/1933</a:t>
                      </a:r>
                      <a:endParaRPr sz="2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Calibri"/>
                        <a:buNone/>
                      </a:pPr>
                      <a:r>
                        <a:rPr b="0" i="0" lang="en-US" sz="2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(3y/7m)</a:t>
                      </a:r>
                      <a:endParaRPr sz="2200"/>
                    </a:p>
                  </a:txBody>
                  <a:tcPr marT="45725" marB="45725" marR="91450" marL="91450"/>
                </a:tc>
              </a:tr>
              <a:tr h="472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6"/>
          <p:cNvSpPr txBox="1"/>
          <p:nvPr>
            <p:ph type="title"/>
          </p:nvPr>
        </p:nvSpPr>
        <p:spPr>
          <a:xfrm>
            <a:off x="457200" y="12792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Choice</a:t>
            </a:r>
            <a:endParaRPr/>
          </a:p>
        </p:txBody>
      </p:sp>
      <p:graphicFrame>
        <p:nvGraphicFramePr>
          <p:cNvPr id="355" name="Google Shape;355;p56"/>
          <p:cNvGraphicFramePr/>
          <p:nvPr/>
        </p:nvGraphicFramePr>
        <p:xfrm>
          <a:off x="554324" y="1334960"/>
          <a:ext cx="3000000" cy="3000000"/>
        </p:xfrm>
        <a:graphic>
          <a:graphicData uri="http://schemas.openxmlformats.org/drawingml/2006/table">
            <a:tbl>
              <a:tblPr bandRow="1" firstRow="1" lastRow="1">
                <a:noFill/>
                <a:tableStyleId>{357C094B-90D9-4225-BC83-73172EE43343}</a:tableStyleId>
              </a:tblPr>
              <a:tblGrid>
                <a:gridCol w="1563475"/>
                <a:gridCol w="1563475"/>
                <a:gridCol w="1563475"/>
                <a:gridCol w="1563475"/>
                <a:gridCol w="1563475"/>
              </a:tblGrid>
              <a:tr h="472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Period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GDP decline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(peak to trough)</a:t>
                      </a:r>
                      <a:endParaRPr sz="1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Unemployment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CPI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Stock Mkt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72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COVID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/>
                        <a:t>02/2020–TBD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472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Great Recession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0" i="0"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12/2007–06/2009 (1y/6m)</a:t>
                      </a:r>
                      <a:endParaRPr sz="1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472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Back-2-Back Recessions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0" i="0"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01/1980–07/1980 (6m) and 07/1981–11/ 1982 (1y/4m)</a:t>
                      </a:r>
                      <a:endParaRPr sz="1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472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Stagflation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0" i="0"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11/1973–03/1975 (1y/4m)</a:t>
                      </a:r>
                      <a:endParaRPr sz="1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472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Postwar Economy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0" i="0"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02/1945–10/1945 (8m)</a:t>
                      </a:r>
                      <a:endParaRPr sz="1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472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Great Depression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0" i="0"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08/1929–03/1933 (3y/7m)</a:t>
                      </a:r>
                      <a:endParaRPr sz="1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472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356" name="Google Shape;356;p56"/>
          <p:cNvSpPr txBox="1"/>
          <p:nvPr/>
        </p:nvSpPr>
        <p:spPr>
          <a:xfrm>
            <a:off x="2262165" y="2842874"/>
            <a:ext cx="5759400" cy="120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5CB8"/>
                </a:solidFill>
                <a:latin typeface="Arial"/>
                <a:ea typeface="Arial"/>
                <a:cs typeface="Arial"/>
                <a:sym typeface="Arial"/>
              </a:rPr>
              <a:t>During a recession what happens to production (GDP), employment, and unemployment?</a:t>
            </a:r>
            <a:endParaRPr/>
          </a:p>
        </p:txBody>
      </p:sp>
      <p:pic>
        <p:nvPicPr>
          <p:cNvPr descr="A picture containing drawing&#10;&#10;Description automatically generated" id="357" name="Google Shape;357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32943" y="4107241"/>
            <a:ext cx="1745305" cy="1745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56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61436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56">
            <a:hlinkClick r:id="rId6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7"/>
          <p:cNvSpPr txBox="1"/>
          <p:nvPr>
            <p:ph type="title"/>
          </p:nvPr>
        </p:nvSpPr>
        <p:spPr>
          <a:xfrm>
            <a:off x="457200" y="3333500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What’s FRED say?</a:t>
            </a:r>
            <a:endParaRPr/>
          </a:p>
        </p:txBody>
      </p:sp>
      <p:sp>
        <p:nvSpPr>
          <p:cNvPr id="366" name="Google Shape;366;p57"/>
          <p:cNvSpPr txBox="1"/>
          <p:nvPr>
            <p:ph idx="1" type="body"/>
          </p:nvPr>
        </p:nvSpPr>
        <p:spPr>
          <a:xfrm>
            <a:off x="457200" y="2377440"/>
            <a:ext cx="8229600" cy="3779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8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58"/>
          <p:cNvSpPr txBox="1"/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FRED Data</a:t>
            </a:r>
            <a:endParaRPr/>
          </a:p>
        </p:txBody>
      </p:sp>
      <p:sp>
        <p:nvSpPr>
          <p:cNvPr id="373" name="Google Shape;373;p58"/>
          <p:cNvSpPr txBox="1"/>
          <p:nvPr>
            <p:ph idx="1" type="body"/>
          </p:nvPr>
        </p:nvSpPr>
        <p:spPr>
          <a:xfrm>
            <a:off x="457200" y="2377440"/>
            <a:ext cx="8229600" cy="3779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800"/>
              </a:spcAft>
              <a:buNone/>
            </a:pPr>
            <a:r>
              <a:t/>
            </a:r>
            <a:endParaRPr/>
          </a:p>
        </p:txBody>
      </p:sp>
      <p:pic>
        <p:nvPicPr>
          <p:cNvPr id="374" name="Google Shape;374;p58"/>
          <p:cNvPicPr preferRelativeResize="0"/>
          <p:nvPr/>
        </p:nvPicPr>
        <p:blipFill rotWithShape="1">
          <a:blip r:embed="rId3">
            <a:alphaModFix/>
          </a:blip>
          <a:srcRect b="11469" l="800" r="-800" t="-11469"/>
          <a:stretch/>
        </p:blipFill>
        <p:spPr>
          <a:xfrm>
            <a:off x="0" y="701119"/>
            <a:ext cx="9144000" cy="5455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58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61436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58">
            <a:hlinkClick r:id="rId6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59"/>
          <p:cNvSpPr txBox="1"/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00"/>
              <a:t> </a:t>
            </a:r>
            <a:r>
              <a:rPr lang="en-US" sz="4800"/>
              <a:t>Employment Levels</a:t>
            </a:r>
            <a:endParaRPr sz="4800"/>
          </a:p>
        </p:txBody>
      </p:sp>
      <p:sp>
        <p:nvSpPr>
          <p:cNvPr id="383" name="Google Shape;383;p59"/>
          <p:cNvSpPr txBox="1"/>
          <p:nvPr>
            <p:ph idx="1" type="body"/>
          </p:nvPr>
        </p:nvSpPr>
        <p:spPr>
          <a:xfrm>
            <a:off x="457200" y="2377440"/>
            <a:ext cx="8229600" cy="3779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800"/>
              </a:spcAft>
              <a:buNone/>
            </a:pPr>
            <a:r>
              <a:t/>
            </a:r>
            <a:endParaRPr/>
          </a:p>
        </p:txBody>
      </p:sp>
      <p:pic>
        <p:nvPicPr>
          <p:cNvPr id="384" name="Google Shape;384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300" y="1312700"/>
            <a:ext cx="8820849" cy="5331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59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61436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59">
            <a:hlinkClick r:id="rId6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2"/>
          <p:cNvSpPr txBox="1"/>
          <p:nvPr>
            <p:ph type="title"/>
          </p:nvPr>
        </p:nvSpPr>
        <p:spPr>
          <a:xfrm>
            <a:off x="2885737" y="4434725"/>
            <a:ext cx="3926100" cy="13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i="1" lang="en-US" sz="1100">
                <a:solidFill>
                  <a:schemeClr val="dk1"/>
                </a:solidFill>
              </a:rPr>
              <a:t>Tawni’s </a:t>
            </a:r>
            <a:r>
              <a:rPr i="1"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story…</a:t>
            </a:r>
            <a:b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Robert W. Plaster Professor of Economic Education and </a:t>
            </a:r>
            <a:b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Senior Economist at the Hammond Institute, Plaster College of </a:t>
            </a:r>
            <a:r>
              <a:rPr lang="en-US" sz="1100">
                <a:solidFill>
                  <a:schemeClr val="dk1"/>
                </a:solidFill>
              </a:rPr>
              <a:t>Business and </a:t>
            </a: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Entrepre</a:t>
            </a:r>
            <a:r>
              <a:rPr lang="en-US" sz="1100">
                <a:solidFill>
                  <a:schemeClr val="dk1"/>
                </a:solidFill>
              </a:rPr>
              <a:t>neurship at </a:t>
            </a: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Lindenwood University</a:t>
            </a:r>
            <a:b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First generation college student whose family farm did NOT surv</a:t>
            </a:r>
            <a:r>
              <a:rPr lang="en-US" sz="1100">
                <a:solidFill>
                  <a:schemeClr val="dk1"/>
                </a:solidFill>
              </a:rPr>
              <a:t>ive the back-to-back recession of the 80s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1100">
                <a:solidFill>
                  <a:schemeClr val="dk1"/>
                </a:solidFill>
              </a:rPr>
              <a:t>PhD in economics with a BA in mathematics. My dissertation was chaired by Douglass C. North, Nobel Laureate in Economics, 1993</a:t>
            </a:r>
            <a:b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Love to travel around the world with Australia, not Antarctica, being my last continent to visit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1100">
                <a:solidFill>
                  <a:schemeClr val="dk1"/>
                </a:solidFill>
              </a:rPr>
              <a:t>My son, daughter-in-law, and furry family are my pride and joy.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217" name="Google Shape;217;p42"/>
          <p:cNvSpPr/>
          <p:nvPr/>
        </p:nvSpPr>
        <p:spPr>
          <a:xfrm>
            <a:off x="0" y="2122218"/>
            <a:ext cx="2798064" cy="4735782"/>
          </a:xfrm>
          <a:custGeom>
            <a:rect b="b" l="l" r="r" t="t"/>
            <a:pathLst>
              <a:path extrusionOk="0" h="4735782" w="373075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chemeClr val="dk1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42"/>
          <p:cNvSpPr/>
          <p:nvPr/>
        </p:nvSpPr>
        <p:spPr>
          <a:xfrm>
            <a:off x="811487" y="-4332"/>
            <a:ext cx="3182112" cy="2454158"/>
          </a:xfrm>
          <a:custGeom>
            <a:rect b="b" l="l" r="r" t="t"/>
            <a:pathLst>
              <a:path extrusionOk="0" h="2454158" w="4242816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chemeClr val="dk1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Google Shape;219;p42"/>
          <p:cNvPicPr preferRelativeResize="0"/>
          <p:nvPr/>
        </p:nvPicPr>
        <p:blipFill rotWithShape="1">
          <a:blip r:embed="rId3">
            <a:alphaModFix/>
          </a:blip>
          <a:srcRect b="0" l="7089" r="0" t="0"/>
          <a:stretch/>
        </p:blipFill>
        <p:spPr>
          <a:xfrm>
            <a:off x="934930" y="10"/>
            <a:ext cx="2935224" cy="1713926"/>
          </a:xfrm>
          <a:custGeom>
            <a:rect b="b" l="l" r="r" t="t"/>
            <a:pathLst>
              <a:path extrusionOk="0" h="2285234" w="3913632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descr="Image result for douglass north" id="220" name="Google Shape;220;p42"/>
          <p:cNvPicPr preferRelativeResize="0"/>
          <p:nvPr/>
        </p:nvPicPr>
        <p:blipFill rotWithShape="1">
          <a:blip r:embed="rId4">
            <a:alphaModFix/>
          </a:blip>
          <a:srcRect b="0" l="38679" r="10419" t="0"/>
          <a:stretch/>
        </p:blipFill>
        <p:spPr>
          <a:xfrm>
            <a:off x="15" y="2288331"/>
            <a:ext cx="2673479" cy="3427251"/>
          </a:xfrm>
          <a:custGeom>
            <a:rect b="b" l="l" r="r" t="t"/>
            <a:pathLst>
              <a:path extrusionOk="0" h="4569668" w="356463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21" name="Google Shape;221;p42"/>
          <p:cNvSpPr/>
          <p:nvPr/>
        </p:nvSpPr>
        <p:spPr>
          <a:xfrm>
            <a:off x="4020725" y="561316"/>
            <a:ext cx="2386500" cy="3182100"/>
          </a:xfrm>
          <a:prstGeom prst="ellipse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2" name="Google Shape;222;p42"/>
          <p:cNvPicPr preferRelativeResize="0"/>
          <p:nvPr/>
        </p:nvPicPr>
        <p:blipFill rotWithShape="1">
          <a:blip r:embed="rId5">
            <a:alphaModFix/>
          </a:blip>
          <a:srcRect b="2686" l="0" r="10" t="12817"/>
          <a:stretch/>
        </p:blipFill>
        <p:spPr>
          <a:xfrm>
            <a:off x="4130926" y="675850"/>
            <a:ext cx="1747418" cy="1747418"/>
          </a:xfrm>
          <a:custGeom>
            <a:rect b="b" l="l" r="r" t="t"/>
            <a:pathLst>
              <a:path extrusionOk="0" h="2852928" w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23" name="Google Shape;223;p42"/>
          <p:cNvSpPr/>
          <p:nvPr/>
        </p:nvSpPr>
        <p:spPr>
          <a:xfrm>
            <a:off x="6564426" y="-4332"/>
            <a:ext cx="2579574" cy="3550083"/>
          </a:xfrm>
          <a:custGeom>
            <a:rect b="b" l="l" r="r" t="t"/>
            <a:pathLst>
              <a:path extrusionOk="0" h="3550083" w="3439432">
                <a:moveTo>
                  <a:pt x="115336" y="0"/>
                </a:moveTo>
                <a:lnTo>
                  <a:pt x="3439432" y="0"/>
                </a:lnTo>
                <a:lnTo>
                  <a:pt x="3439432" y="3462762"/>
                </a:lnTo>
                <a:lnTo>
                  <a:pt x="3318024" y="3493980"/>
                </a:lnTo>
                <a:cubicBezTo>
                  <a:pt x="3138258" y="3530765"/>
                  <a:pt x="2952129" y="3550083"/>
                  <a:pt x="2761488" y="3550083"/>
                </a:cubicBezTo>
                <a:cubicBezTo>
                  <a:pt x="1236360" y="3550083"/>
                  <a:pt x="0" y="2313723"/>
                  <a:pt x="0" y="788595"/>
                </a:cubicBezTo>
                <a:cubicBezTo>
                  <a:pt x="0" y="574124"/>
                  <a:pt x="24450" y="365364"/>
                  <a:pt x="70713" y="164949"/>
                </a:cubicBezTo>
                <a:close/>
              </a:path>
            </a:pathLst>
          </a:custGeom>
          <a:solidFill>
            <a:schemeClr val="dk1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4" name="Google Shape;224;p42"/>
          <p:cNvPicPr preferRelativeResize="0"/>
          <p:nvPr/>
        </p:nvPicPr>
        <p:blipFill rotWithShape="1">
          <a:blip r:embed="rId6">
            <a:alphaModFix/>
          </a:blip>
          <a:srcRect b="0" l="4448" r="24693" t="0"/>
          <a:stretch/>
        </p:blipFill>
        <p:spPr>
          <a:xfrm>
            <a:off x="6689071" y="-4331"/>
            <a:ext cx="2454929" cy="2537918"/>
          </a:xfrm>
          <a:custGeom>
            <a:rect b="b" l="l" r="r" t="t"/>
            <a:pathLst>
              <a:path extrusionOk="0" h="3383891" w="3273238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25" name="Google Shape;225;p42"/>
          <p:cNvSpPr/>
          <p:nvPr/>
        </p:nvSpPr>
        <p:spPr>
          <a:xfrm>
            <a:off x="6899498" y="3907418"/>
            <a:ext cx="2244502" cy="2950582"/>
          </a:xfrm>
          <a:custGeom>
            <a:rect b="b" l="l" r="r" t="t"/>
            <a:pathLst>
              <a:path extrusionOk="0" h="2950582" w="2992669">
                <a:moveTo>
                  <a:pt x="2052140" y="0"/>
                </a:moveTo>
                <a:cubicBezTo>
                  <a:pt x="2335482" y="0"/>
                  <a:pt x="2605411" y="57424"/>
                  <a:pt x="2850926" y="161267"/>
                </a:cubicBezTo>
                <a:lnTo>
                  <a:pt x="2992669" y="229549"/>
                </a:lnTo>
                <a:lnTo>
                  <a:pt x="2992669" y="2950582"/>
                </a:lnTo>
                <a:lnTo>
                  <a:pt x="209274" y="2950582"/>
                </a:lnTo>
                <a:lnTo>
                  <a:pt x="161267" y="2850926"/>
                </a:lnTo>
                <a:cubicBezTo>
                  <a:pt x="57423" y="2605411"/>
                  <a:pt x="0" y="2335482"/>
                  <a:pt x="0" y="2052140"/>
                </a:cubicBezTo>
                <a:cubicBezTo>
                  <a:pt x="0" y="918774"/>
                  <a:pt x="918774" y="0"/>
                  <a:pt x="2052140" y="0"/>
                </a:cubicBezTo>
                <a:close/>
              </a:path>
            </a:pathLst>
          </a:custGeom>
          <a:solidFill>
            <a:schemeClr val="dk1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Google Shape;226;p42"/>
          <p:cNvPicPr preferRelativeResize="0"/>
          <p:nvPr/>
        </p:nvPicPr>
        <p:blipFill rotWithShape="1">
          <a:blip r:embed="rId7">
            <a:alphaModFix/>
          </a:blip>
          <a:srcRect b="0" l="15951" r="10197" t="0"/>
          <a:stretch/>
        </p:blipFill>
        <p:spPr>
          <a:xfrm>
            <a:off x="7022427" y="4071322"/>
            <a:ext cx="2121574" cy="2090009"/>
          </a:xfrm>
          <a:custGeom>
            <a:rect b="b" l="l" r="r" t="t"/>
            <a:pathLst>
              <a:path extrusionOk="0" h="2786678" w="2828765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27" name="Google Shape;227;p42"/>
          <p:cNvSpPr/>
          <p:nvPr/>
        </p:nvSpPr>
        <p:spPr>
          <a:xfrm>
            <a:off x="4457700" y="3276600"/>
            <a:ext cx="228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8" name="Google Shape;228;p4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509950" y="1713937"/>
            <a:ext cx="1538101" cy="1538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60"/>
          <p:cNvSpPr txBox="1"/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RGDPpc</a:t>
            </a:r>
            <a:endParaRPr/>
          </a:p>
        </p:txBody>
      </p:sp>
      <p:sp>
        <p:nvSpPr>
          <p:cNvPr id="393" name="Google Shape;393;p60"/>
          <p:cNvSpPr txBox="1"/>
          <p:nvPr>
            <p:ph idx="1" type="body"/>
          </p:nvPr>
        </p:nvSpPr>
        <p:spPr>
          <a:xfrm>
            <a:off x="457200" y="2377440"/>
            <a:ext cx="8229600" cy="3779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800"/>
              </a:spcAft>
              <a:buNone/>
            </a:pPr>
            <a:r>
              <a:t/>
            </a:r>
            <a:endParaRPr/>
          </a:p>
        </p:txBody>
      </p:sp>
      <p:pic>
        <p:nvPicPr>
          <p:cNvPr id="394" name="Google Shape;394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900" y="1160930"/>
            <a:ext cx="9144002" cy="5100491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60"/>
          <p:cNvSpPr txBox="1"/>
          <p:nvPr/>
        </p:nvSpPr>
        <p:spPr>
          <a:xfrm>
            <a:off x="625675" y="6244575"/>
            <a:ext cx="6342900" cy="2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"Graphing Various Historical Economic Series" MeasuringWorth, 2020.</a:t>
            </a:r>
            <a:endParaRPr sz="10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61"/>
          <p:cNvSpPr txBox="1"/>
          <p:nvPr>
            <p:ph type="title"/>
          </p:nvPr>
        </p:nvSpPr>
        <p:spPr>
          <a:xfrm>
            <a:off x="457200" y="12792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Choice</a:t>
            </a:r>
            <a:endParaRPr/>
          </a:p>
        </p:txBody>
      </p:sp>
      <p:graphicFrame>
        <p:nvGraphicFramePr>
          <p:cNvPr id="401" name="Google Shape;401;p61"/>
          <p:cNvGraphicFramePr/>
          <p:nvPr/>
        </p:nvGraphicFramePr>
        <p:xfrm>
          <a:off x="554324" y="1334960"/>
          <a:ext cx="3000000" cy="3000000"/>
        </p:xfrm>
        <a:graphic>
          <a:graphicData uri="http://schemas.openxmlformats.org/drawingml/2006/table">
            <a:tbl>
              <a:tblPr bandRow="1" firstRow="1" lastRow="1">
                <a:noFill/>
                <a:tableStyleId>{357C094B-90D9-4225-BC83-73172EE43343}</a:tableStyleId>
              </a:tblPr>
              <a:tblGrid>
                <a:gridCol w="1563475"/>
                <a:gridCol w="1563475"/>
                <a:gridCol w="1563475"/>
                <a:gridCol w="1563475"/>
                <a:gridCol w="1563475"/>
              </a:tblGrid>
              <a:tr h="472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Period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GDP decline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(peak to trough)</a:t>
                      </a:r>
                      <a:endParaRPr sz="1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Unemployment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45725" marB="45725" marR="91450" marL="91450"/>
                </a:tc>
              </a:tr>
              <a:tr h="472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COVID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/>
                        <a:t>02/2020–TBD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472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Great Recession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0" i="0"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12/2007–06/ 2009 (1y/6m)</a:t>
                      </a:r>
                      <a:endParaRPr sz="1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-05%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+10%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472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Back-2-Back Recessions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0" i="0"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01/1980–07/1980 (6m) and 07/1981–11/ 1982 (1y/4m)</a:t>
                      </a:r>
                      <a:endParaRPr sz="1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-02%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-03%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+08%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+11%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472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Stagflation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0" i="0"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11/1973–03/1975 (1y/4m)</a:t>
                      </a:r>
                      <a:endParaRPr sz="1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-03%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+09%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472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Postwar Economy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0" i="0"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02/1945–10/1945 (8m)</a:t>
                      </a:r>
                      <a:endParaRPr sz="1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-13%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+05%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472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Great Depression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0" i="0"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08/1929–03/1933 (3y/7m)</a:t>
                      </a:r>
                      <a:endParaRPr sz="1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−27%</a:t>
                      </a:r>
                      <a:endParaRPr sz="1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+21%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472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402" name="Google Shape;402;p61"/>
          <p:cNvSpPr/>
          <p:nvPr/>
        </p:nvSpPr>
        <p:spPr>
          <a:xfrm>
            <a:off x="4398654" y="2002146"/>
            <a:ext cx="498300" cy="34410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7A99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61"/>
          <p:cNvSpPr/>
          <p:nvPr/>
        </p:nvSpPr>
        <p:spPr>
          <a:xfrm>
            <a:off x="2829873" y="2002146"/>
            <a:ext cx="498300" cy="35208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7A99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61"/>
          <p:cNvSpPr txBox="1"/>
          <p:nvPr/>
        </p:nvSpPr>
        <p:spPr>
          <a:xfrm>
            <a:off x="5239383" y="2153824"/>
            <a:ext cx="2990100" cy="267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5CB8"/>
                </a:solidFill>
                <a:latin typeface="Arial"/>
                <a:ea typeface="Arial"/>
                <a:cs typeface="Arial"/>
                <a:sym typeface="Arial"/>
              </a:rPr>
              <a:t>During a recession</a:t>
            </a:r>
            <a:r>
              <a:rPr lang="en-US" sz="2400">
                <a:solidFill>
                  <a:srgbClr val="005CB8"/>
                </a:solidFill>
              </a:rPr>
              <a:t>, </a:t>
            </a:r>
            <a:r>
              <a:rPr lang="en-US" sz="2400">
                <a:solidFill>
                  <a:srgbClr val="005CB8"/>
                </a:solidFill>
                <a:latin typeface="Arial"/>
                <a:ea typeface="Arial"/>
                <a:cs typeface="Arial"/>
                <a:sym typeface="Arial"/>
              </a:rPr>
              <a:t>production (GDP) and employment decline while unemployment rises.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62"/>
          <p:cNvSpPr txBox="1"/>
          <p:nvPr>
            <p:ph type="title"/>
          </p:nvPr>
        </p:nvSpPr>
        <p:spPr>
          <a:xfrm>
            <a:off x="457200" y="12792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Price Levels</a:t>
            </a:r>
            <a:endParaRPr/>
          </a:p>
        </p:txBody>
      </p:sp>
      <p:graphicFrame>
        <p:nvGraphicFramePr>
          <p:cNvPr id="410" name="Google Shape;410;p62"/>
          <p:cNvGraphicFramePr/>
          <p:nvPr/>
        </p:nvGraphicFramePr>
        <p:xfrm>
          <a:off x="554324" y="1334960"/>
          <a:ext cx="3000000" cy="3000000"/>
        </p:xfrm>
        <a:graphic>
          <a:graphicData uri="http://schemas.openxmlformats.org/drawingml/2006/table">
            <a:tbl>
              <a:tblPr bandRow="1" firstRow="1" lastRow="1">
                <a:noFill/>
                <a:tableStyleId>{357C094B-90D9-4225-BC83-73172EE43343}</a:tableStyleId>
              </a:tblPr>
              <a:tblGrid>
                <a:gridCol w="1563475"/>
                <a:gridCol w="1563475"/>
                <a:gridCol w="1563475"/>
                <a:gridCol w="1563475"/>
                <a:gridCol w="1563475"/>
              </a:tblGrid>
              <a:tr h="472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Period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GDP decline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(peak to trough)</a:t>
                      </a:r>
                      <a:endParaRPr sz="1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Unemployment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Consumer Price Level (CPI)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45725" marB="45725" marR="91450" marL="91450"/>
                </a:tc>
              </a:tr>
              <a:tr h="472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COVID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/>
                        <a:t>02/2020 –TBD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472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Great Recession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0" i="0"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12/2007–06/2009 (1y/6m)</a:t>
                      </a:r>
                      <a:endParaRPr sz="1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-05%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+10%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472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Back-2-Back Recessions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0" i="0"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01/1980–07/1980 (6m) and 07/1981–11/ 1982 (1y/4m)</a:t>
                      </a:r>
                      <a:endParaRPr sz="1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-02%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-03%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+08%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+11%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472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Stagflation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0" i="0"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11/1973–03/1975 (1y/4m)</a:t>
                      </a:r>
                      <a:endParaRPr sz="1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-03%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+09%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/>
                    </a:p>
                  </a:txBody>
                  <a:tcPr marT="45725" marB="45725" marR="91450" marL="91450"/>
                </a:tc>
              </a:tr>
              <a:tr h="472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Postwar Economy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0" i="0"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02/1945–10/1945 (8m)</a:t>
                      </a:r>
                      <a:endParaRPr sz="1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-13%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+05%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472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Great Depression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0" i="0"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08/1929–03/1933 (3y/7m)</a:t>
                      </a:r>
                      <a:endParaRPr sz="1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−27%</a:t>
                      </a:r>
                      <a:endParaRPr sz="1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+21%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472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411" name="Google Shape;411;p62"/>
          <p:cNvSpPr txBox="1"/>
          <p:nvPr/>
        </p:nvSpPr>
        <p:spPr>
          <a:xfrm>
            <a:off x="1958809" y="2890391"/>
            <a:ext cx="6062700" cy="1077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7A9900"/>
                </a:solidFill>
                <a:latin typeface="Arial"/>
                <a:ea typeface="Arial"/>
                <a:cs typeface="Arial"/>
                <a:sym typeface="Arial"/>
              </a:rPr>
              <a:t>During a recession what happens to price levels?</a:t>
            </a:r>
            <a:endParaRPr/>
          </a:p>
        </p:txBody>
      </p:sp>
      <p:pic>
        <p:nvPicPr>
          <p:cNvPr descr="A picture containing drawing&#10;&#10;Description automatically generated" id="412" name="Google Shape;412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76280" y="4255644"/>
            <a:ext cx="1745305" cy="1745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62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61436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62">
            <a:hlinkClick r:id="rId6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63"/>
          <p:cNvSpPr txBox="1"/>
          <p:nvPr>
            <p:ph type="title"/>
          </p:nvPr>
        </p:nvSpPr>
        <p:spPr>
          <a:xfrm>
            <a:off x="457200" y="17334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/>
              <a:t>Let’s Investigate</a:t>
            </a:r>
            <a:endParaRPr/>
          </a:p>
        </p:txBody>
      </p:sp>
      <p:sp>
        <p:nvSpPr>
          <p:cNvPr id="420" name="Google Shape;420;p63"/>
          <p:cNvSpPr txBox="1"/>
          <p:nvPr>
            <p:ph idx="1" type="body"/>
          </p:nvPr>
        </p:nvSpPr>
        <p:spPr>
          <a:xfrm>
            <a:off x="626212" y="1688390"/>
            <a:ext cx="8229600" cy="37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Guiding question </a:t>
            </a:r>
            <a:r>
              <a:rPr lang="en-US" sz="2300"/>
              <a:t>“</a:t>
            </a:r>
            <a:r>
              <a:rPr b="1" lang="en-US" sz="2700">
                <a:solidFill>
                  <a:srgbClr val="7A9900"/>
                </a:solidFill>
                <a:latin typeface="Arial"/>
                <a:ea typeface="Arial"/>
                <a:cs typeface="Arial"/>
                <a:sym typeface="Arial"/>
              </a:rPr>
              <a:t>During a recession what happens to price levels?”</a:t>
            </a:r>
            <a:endParaRPr sz="2300"/>
          </a:p>
          <a:p>
            <a:pPr indent="-3492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Look at the “Inflation Rates” using historical data.</a:t>
            </a:r>
            <a:endParaRPr/>
          </a:p>
          <a:p>
            <a:pPr indent="-349250" lvl="1" marL="74295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Calculate in/deflation rates for the year and  a recessionary period using BLS techniques.</a:t>
            </a:r>
            <a:endParaRPr/>
          </a:p>
          <a:p>
            <a:pPr indent="-349250" lvl="1" marL="74295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Summarize findings and insert into table.</a:t>
            </a:r>
            <a:endParaRPr/>
          </a:p>
          <a:p>
            <a:pPr indent="-349250" lvl="1" marL="74295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Draw a conclusion.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64"/>
          <p:cNvSpPr/>
          <p:nvPr/>
        </p:nvSpPr>
        <p:spPr>
          <a:xfrm>
            <a:off x="4568393" y="0"/>
            <a:ext cx="45756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64"/>
          <p:cNvSpPr/>
          <p:nvPr/>
        </p:nvSpPr>
        <p:spPr>
          <a:xfrm>
            <a:off x="7" y="0"/>
            <a:ext cx="45744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64"/>
          <p:cNvSpPr txBox="1"/>
          <p:nvPr>
            <p:ph type="title"/>
          </p:nvPr>
        </p:nvSpPr>
        <p:spPr>
          <a:xfrm>
            <a:off x="871873" y="655783"/>
            <a:ext cx="3213300" cy="14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2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Inflation Rates from Price Levels (CPI)</a:t>
            </a:r>
            <a:endParaRPr/>
          </a:p>
        </p:txBody>
      </p:sp>
      <p:sp>
        <p:nvSpPr>
          <p:cNvPr id="428" name="Google Shape;428;p64"/>
          <p:cNvSpPr/>
          <p:nvPr/>
        </p:nvSpPr>
        <p:spPr>
          <a:xfrm>
            <a:off x="5059659" y="434985"/>
            <a:ext cx="342900" cy="45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9" name="Google Shape;429;p6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6994"/>
          <a:stretch/>
        </p:blipFill>
        <p:spPr>
          <a:xfrm>
            <a:off x="866669" y="2265037"/>
            <a:ext cx="7417200" cy="3949500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64"/>
          <p:cNvSpPr txBox="1"/>
          <p:nvPr/>
        </p:nvSpPr>
        <p:spPr>
          <a:xfrm>
            <a:off x="4666755" y="6329717"/>
            <a:ext cx="4363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>
                <a:solidFill>
                  <a:srgbClr val="333300"/>
                </a:solidFill>
                <a:latin typeface="Verdana"/>
                <a:ea typeface="Verdana"/>
                <a:cs typeface="Verdana"/>
                <a:sym typeface="Verdana"/>
              </a:rPr>
              <a:t>Citation: "Graphing Various Historical Economic Series," MeasuringWorth, 2020.</a:t>
            </a:r>
            <a:b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800">
                <a:solidFill>
                  <a:srgbClr val="333300"/>
                </a:solidFill>
                <a:latin typeface="Verdana"/>
                <a:ea typeface="Verdana"/>
                <a:cs typeface="Verdana"/>
                <a:sym typeface="Verdana"/>
              </a:rPr>
              <a:t>URL: </a:t>
            </a:r>
            <a:r>
              <a:rPr b="1" i="0" lang="en-US" sz="800" u="sng" strike="noStrike">
                <a:solidFill>
                  <a:srgbClr val="759D00"/>
                </a:solid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www.measuringworth.com/graphs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" name="Google Shape;435;p6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3115" l="0" r="0" t="10101"/>
          <a:stretch/>
        </p:blipFill>
        <p:spPr>
          <a:xfrm>
            <a:off x="1021613" y="1312908"/>
            <a:ext cx="3083400" cy="1532100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65"/>
          <p:cNvSpPr txBox="1"/>
          <p:nvPr>
            <p:ph type="title"/>
          </p:nvPr>
        </p:nvSpPr>
        <p:spPr>
          <a:xfrm>
            <a:off x="4836138" y="891539"/>
            <a:ext cx="3800700" cy="134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Inflation Rates from Price Levels (CPI)</a:t>
            </a:r>
            <a:endParaRPr/>
          </a:p>
        </p:txBody>
      </p:sp>
      <p:sp>
        <p:nvSpPr>
          <p:cNvPr id="437" name="Google Shape;437;p65"/>
          <p:cNvSpPr txBox="1"/>
          <p:nvPr/>
        </p:nvSpPr>
        <p:spPr>
          <a:xfrm>
            <a:off x="4836318" y="2399099"/>
            <a:ext cx="3800400" cy="34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0"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Citation: "Graphing Various Historical Economic Series," MeasuringWorth, 2020.</a:t>
            </a:r>
            <a:b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URL: </a:t>
            </a:r>
            <a:r>
              <a:rPr b="1" i="0" lang="en-US" sz="2100" u="sng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www.measuringworth.com/graphs</a:t>
            </a:r>
            <a:endParaRPr b="1" i="0" sz="21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1"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Calculate Rate of In/Deflation by year or period</a:t>
            </a:r>
            <a:endParaRPr/>
          </a:p>
          <a:p>
            <a:pPr indent="-228600" lvl="1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1" i="0" lang="en-U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the math</a:t>
            </a:r>
            <a:endParaRPr/>
          </a:p>
          <a:p>
            <a:pPr indent="-228600" lvl="1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1" i="0" lang="en-US" sz="21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Use a calculator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65"/>
          <p:cNvSpPr txBox="1"/>
          <p:nvPr/>
        </p:nvSpPr>
        <p:spPr>
          <a:xfrm>
            <a:off x="1096813" y="3553367"/>
            <a:ext cx="35526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Calculate Rate of In/Deflation</a:t>
            </a:r>
            <a:b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[CPI(t)-CPI(t-1)]/CPI(t-1)*100,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/>
          </a:p>
        </p:txBody>
      </p:sp>
      <p:pic>
        <p:nvPicPr>
          <p:cNvPr id="439" name="Google Shape;439;p6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02025" y="4256740"/>
            <a:ext cx="3271862" cy="1443048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65"/>
          <p:cNvSpPr txBox="1"/>
          <p:nvPr/>
        </p:nvSpPr>
        <p:spPr>
          <a:xfrm>
            <a:off x="2752430" y="215953"/>
            <a:ext cx="36390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005CB8"/>
                </a:solidFill>
                <a:latin typeface="Calibri"/>
                <a:ea typeface="Calibri"/>
                <a:cs typeface="Calibri"/>
                <a:sym typeface="Calibri"/>
              </a:rPr>
              <a:t>Calculate</a:t>
            </a:r>
            <a:endParaRPr b="1" sz="6000">
              <a:solidFill>
                <a:srgbClr val="005C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66"/>
          <p:cNvSpPr/>
          <p:nvPr/>
        </p:nvSpPr>
        <p:spPr>
          <a:xfrm>
            <a:off x="0" y="0"/>
            <a:ext cx="91437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66"/>
          <p:cNvSpPr/>
          <p:nvPr/>
        </p:nvSpPr>
        <p:spPr>
          <a:xfrm>
            <a:off x="0" y="891540"/>
            <a:ext cx="541800" cy="507120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66"/>
          <p:cNvSpPr/>
          <p:nvPr/>
        </p:nvSpPr>
        <p:spPr>
          <a:xfrm>
            <a:off x="4570808" y="891540"/>
            <a:ext cx="4573200" cy="5071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6400" sx="89000" rotWithShape="0" dir="5400000" dist="317500" sy="89000">
              <a:srgbClr val="000000">
                <a:alpha val="1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66"/>
          <p:cNvSpPr txBox="1"/>
          <p:nvPr>
            <p:ph type="title"/>
          </p:nvPr>
        </p:nvSpPr>
        <p:spPr>
          <a:xfrm>
            <a:off x="4836138" y="891539"/>
            <a:ext cx="3800700" cy="134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Inflation Rates from Price Levels (CPI)</a:t>
            </a:r>
            <a:endParaRPr/>
          </a:p>
        </p:txBody>
      </p:sp>
      <p:sp>
        <p:nvSpPr>
          <p:cNvPr id="449" name="Google Shape;449;p66"/>
          <p:cNvSpPr txBox="1"/>
          <p:nvPr/>
        </p:nvSpPr>
        <p:spPr>
          <a:xfrm>
            <a:off x="4836318" y="2399099"/>
            <a:ext cx="3800400" cy="34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Calculate Rate of In/Deflation by year or period</a:t>
            </a:r>
            <a:endParaRPr/>
          </a:p>
          <a:p>
            <a:pPr indent="-228600" lvl="1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1" i="0" lang="en-U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the math</a:t>
            </a:r>
            <a:endParaRPr/>
          </a:p>
          <a:p>
            <a:pPr indent="-228600" lvl="1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1" i="0" lang="en-US" sz="21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Use a calculator</a:t>
            </a:r>
            <a:r>
              <a:rPr b="1" i="0" lang="en-U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1929-30</a:t>
            </a:r>
            <a:endParaRPr/>
          </a:p>
          <a:p>
            <a:pPr indent="-228600" lvl="1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1" i="0" lang="en-US" sz="21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Use a calculator</a:t>
            </a:r>
            <a:r>
              <a:rPr b="1" i="0" lang="en-U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1929-33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66"/>
          <p:cNvSpPr txBox="1"/>
          <p:nvPr/>
        </p:nvSpPr>
        <p:spPr>
          <a:xfrm>
            <a:off x="1096813" y="2265530"/>
            <a:ext cx="3552600" cy="7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Calculate Rate of In/Deflation</a:t>
            </a:r>
            <a:b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[CPI(t)-CPI(t-1)]/CPI(t-1)*100,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/>
          </a:p>
        </p:txBody>
      </p:sp>
      <p:pic>
        <p:nvPicPr>
          <p:cNvPr id="451" name="Google Shape;451;p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8432" y="2929068"/>
            <a:ext cx="3599047" cy="1587353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66"/>
          <p:cNvSpPr txBox="1"/>
          <p:nvPr/>
        </p:nvSpPr>
        <p:spPr>
          <a:xfrm>
            <a:off x="2525259" y="-4061"/>
            <a:ext cx="36390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005CB8"/>
                </a:solidFill>
                <a:latin typeface="Calibri"/>
                <a:ea typeface="Calibri"/>
                <a:cs typeface="Calibri"/>
                <a:sym typeface="Calibri"/>
              </a:rPr>
              <a:t>Calculate</a:t>
            </a:r>
            <a:endParaRPr b="1" sz="6000">
              <a:solidFill>
                <a:srgbClr val="005C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66"/>
          <p:cNvSpPr txBox="1"/>
          <p:nvPr/>
        </p:nvSpPr>
        <p:spPr>
          <a:xfrm>
            <a:off x="1153670" y="4770980"/>
            <a:ext cx="33378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Citation: "Graphing Various Historical Economic Series," MeasuringWorth, 2020.</a:t>
            </a:r>
            <a:br>
              <a:rPr lang="en-US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URL: </a:t>
            </a:r>
            <a:r>
              <a:rPr b="1" i="0" lang="en-US" sz="1050" u="sng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www.measuringworth.com/graphs</a:t>
            </a:r>
            <a:endParaRPr b="1" i="0" sz="105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4" name="Google Shape;454;p6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23324" y="4208195"/>
            <a:ext cx="3072060" cy="507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6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23324" y="4817310"/>
            <a:ext cx="3109774" cy="3895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67"/>
          <p:cNvSpPr txBox="1"/>
          <p:nvPr>
            <p:ph type="title"/>
          </p:nvPr>
        </p:nvSpPr>
        <p:spPr>
          <a:xfrm>
            <a:off x="457200" y="12792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Price Levels</a:t>
            </a:r>
            <a:endParaRPr/>
          </a:p>
        </p:txBody>
      </p:sp>
      <p:graphicFrame>
        <p:nvGraphicFramePr>
          <p:cNvPr id="461" name="Google Shape;461;p67"/>
          <p:cNvGraphicFramePr/>
          <p:nvPr/>
        </p:nvGraphicFramePr>
        <p:xfrm>
          <a:off x="554324" y="1334960"/>
          <a:ext cx="3000000" cy="3000000"/>
        </p:xfrm>
        <a:graphic>
          <a:graphicData uri="http://schemas.openxmlformats.org/drawingml/2006/table">
            <a:tbl>
              <a:tblPr bandRow="1" firstRow="1" lastRow="1">
                <a:noFill/>
                <a:tableStyleId>{357C094B-90D9-4225-BC83-73172EE43343}</a:tableStyleId>
              </a:tblPr>
              <a:tblGrid>
                <a:gridCol w="1563475"/>
                <a:gridCol w="1563475"/>
                <a:gridCol w="1563475"/>
                <a:gridCol w="1563475"/>
                <a:gridCol w="1563475"/>
              </a:tblGrid>
              <a:tr h="472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Period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GDP decline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(peak to trough)</a:t>
                      </a:r>
                      <a:endParaRPr sz="1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Unemployment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Consumer Price Level (CPI)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Stock Mkt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72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COVID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/>
                        <a:t>02/2020 –TBD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472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Great Recession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0" i="0"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12/2007–06/2009 (1y/6m)</a:t>
                      </a:r>
                      <a:endParaRPr sz="1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-05%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+10%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Moderate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472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Back-2-Back Recessions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0" i="0"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01/1980–07/1980 (6m) and 07/1981–11/ 1982 (1y/4m)</a:t>
                      </a:r>
                      <a:endParaRPr sz="1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-02%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-03%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+08%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+11%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Moderate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472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Stagflation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0" i="0"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11/1973–03/1975 (1y/4m)</a:t>
                      </a:r>
                      <a:endParaRPr sz="1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-03%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+09%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Inflation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1973 44CPI –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1975 55CPI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/>
                    </a:p>
                  </a:txBody>
                  <a:tcPr marT="45725" marB="45725" marR="91450" marL="91450"/>
                </a:tc>
              </a:tr>
              <a:tr h="472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Postwar Economy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0" i="0"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02/1945–10/1945 (8m)</a:t>
                      </a:r>
                      <a:endParaRPr sz="1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-13%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+05%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Relatively constant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472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Great Depression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0" i="0"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08/1929–03/1933 (3y/7m)</a:t>
                      </a:r>
                      <a:endParaRPr sz="1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−27%</a:t>
                      </a:r>
                      <a:endParaRPr sz="1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+21%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Deflation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(Students insert calculations here.)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472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68"/>
          <p:cNvSpPr txBox="1"/>
          <p:nvPr>
            <p:ph type="title"/>
          </p:nvPr>
        </p:nvSpPr>
        <p:spPr>
          <a:xfrm>
            <a:off x="457200" y="12792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Price Levels</a:t>
            </a:r>
            <a:endParaRPr/>
          </a:p>
        </p:txBody>
      </p:sp>
      <p:graphicFrame>
        <p:nvGraphicFramePr>
          <p:cNvPr id="467" name="Google Shape;467;p68"/>
          <p:cNvGraphicFramePr/>
          <p:nvPr/>
        </p:nvGraphicFramePr>
        <p:xfrm>
          <a:off x="554324" y="1334960"/>
          <a:ext cx="3000000" cy="3000000"/>
        </p:xfrm>
        <a:graphic>
          <a:graphicData uri="http://schemas.openxmlformats.org/drawingml/2006/table">
            <a:tbl>
              <a:tblPr bandRow="1" firstRow="1" lastRow="1">
                <a:noFill/>
                <a:tableStyleId>{357C094B-90D9-4225-BC83-73172EE43343}</a:tableStyleId>
              </a:tblPr>
              <a:tblGrid>
                <a:gridCol w="1563475"/>
                <a:gridCol w="1563475"/>
                <a:gridCol w="1563475"/>
                <a:gridCol w="1563475"/>
                <a:gridCol w="1563475"/>
              </a:tblGrid>
              <a:tr h="472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Period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GDP decline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(peak to trough)</a:t>
                      </a:r>
                      <a:endParaRPr sz="1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Unemployment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Consumer Price Level (CPI)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Stock Mkt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72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COVID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/>
                        <a:t>02/2020 –TBD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472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Great Recession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0" i="0"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12/2007–06/2009 (1y/6m)</a:t>
                      </a:r>
                      <a:endParaRPr sz="1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-05%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+10%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Moderate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472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Back-2-Back Recessions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0" i="0"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01/1980–07/1980 (6m) and 07/1981–11/ 1982 (1y/4m)</a:t>
                      </a:r>
                      <a:endParaRPr sz="1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-02%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-03%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+08%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+11%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Moderate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472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Stagflation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0" i="0"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11/1973–03/1975 (1y/4m)</a:t>
                      </a:r>
                      <a:endParaRPr sz="1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-03%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+09%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Inflation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1973 44CPI -1975 55CPI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/>
                    </a:p>
                  </a:txBody>
                  <a:tcPr marT="45725" marB="45725" marR="91450" marL="91450"/>
                </a:tc>
              </a:tr>
              <a:tr h="472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Postwar Economy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0" i="0"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02/1945–10/1945 (8m)</a:t>
                      </a:r>
                      <a:endParaRPr sz="1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-13%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+05%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Relatively constant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472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Great Depression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0" i="0"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08/1929–03/1933 (3y/7m)</a:t>
                      </a:r>
                      <a:endParaRPr sz="1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−27%</a:t>
                      </a:r>
                      <a:endParaRPr sz="1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+21%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Deflation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472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468" name="Google Shape;468;p68"/>
          <p:cNvSpPr txBox="1"/>
          <p:nvPr/>
        </p:nvSpPr>
        <p:spPr>
          <a:xfrm>
            <a:off x="1540383" y="2988841"/>
            <a:ext cx="6412800" cy="156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7A9900"/>
                </a:solidFill>
                <a:latin typeface="Arial"/>
                <a:ea typeface="Arial"/>
                <a:cs typeface="Arial"/>
                <a:sym typeface="Arial"/>
              </a:rPr>
              <a:t>During a recession what happens to price levels </a:t>
            </a:r>
            <a:r>
              <a:rPr b="1" i="1" lang="en-US" sz="3200">
                <a:solidFill>
                  <a:srgbClr val="7A9900"/>
                </a:solidFill>
                <a:latin typeface="Arial"/>
                <a:ea typeface="Arial"/>
                <a:cs typeface="Arial"/>
                <a:sym typeface="Arial"/>
              </a:rPr>
              <a:t>depends</a:t>
            </a:r>
            <a:r>
              <a:rPr b="1" lang="en-US" sz="3200">
                <a:solidFill>
                  <a:srgbClr val="7A9900"/>
                </a:solidFill>
                <a:latin typeface="Arial"/>
                <a:ea typeface="Arial"/>
                <a:cs typeface="Arial"/>
                <a:sym typeface="Arial"/>
              </a:rPr>
              <a:t> on forces and causes.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69"/>
          <p:cNvSpPr txBox="1"/>
          <p:nvPr>
            <p:ph type="title"/>
          </p:nvPr>
        </p:nvSpPr>
        <p:spPr>
          <a:xfrm>
            <a:off x="457200" y="12792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Stock Markets</a:t>
            </a:r>
            <a:endParaRPr/>
          </a:p>
        </p:txBody>
      </p:sp>
      <p:graphicFrame>
        <p:nvGraphicFramePr>
          <p:cNvPr id="474" name="Google Shape;474;p69"/>
          <p:cNvGraphicFramePr/>
          <p:nvPr/>
        </p:nvGraphicFramePr>
        <p:xfrm>
          <a:off x="554324" y="1334960"/>
          <a:ext cx="3000000" cy="3000000"/>
        </p:xfrm>
        <a:graphic>
          <a:graphicData uri="http://schemas.openxmlformats.org/drawingml/2006/table">
            <a:tbl>
              <a:tblPr bandRow="1" firstRow="1" lastRow="1">
                <a:noFill/>
                <a:tableStyleId>{357C094B-90D9-4225-BC83-73172EE43343}</a:tableStyleId>
              </a:tblPr>
              <a:tblGrid>
                <a:gridCol w="1563475"/>
                <a:gridCol w="1563475"/>
                <a:gridCol w="1563475"/>
                <a:gridCol w="1563475"/>
                <a:gridCol w="1563475"/>
              </a:tblGrid>
              <a:tr h="472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Period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GDP decline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(peak to trough)</a:t>
                      </a:r>
                      <a:endParaRPr sz="1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Unemployment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Consumer Price Level (CPI)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Stock Mkt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72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COVID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/>
                        <a:t>02/2020 –TBD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472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Great Recession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0" i="0"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12/2007–06/2009 (1y/6m)</a:t>
                      </a:r>
                      <a:endParaRPr sz="1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-05%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+10%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Moderate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472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Back-2-Back Recessions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0" i="0"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01/1980–07/1980 (6m) and 07/1981–11/ 1982 (1y/4m)</a:t>
                      </a:r>
                      <a:endParaRPr sz="1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-02%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-03%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+08%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+11%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Moderate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472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Stagflation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0" i="0"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11/1973–03/1975 (1y/4m)</a:t>
                      </a:r>
                      <a:endParaRPr sz="1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-03%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+09%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Inflation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1973 44CPI –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1975 55CPI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/>
                    </a:p>
                  </a:txBody>
                  <a:tcPr marT="45725" marB="45725" marR="91450" marL="91450"/>
                </a:tc>
              </a:tr>
              <a:tr h="472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Postwar Economy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0" i="0"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02/1945–10/1945 (8m)</a:t>
                      </a:r>
                      <a:endParaRPr sz="1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-13%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+05%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Relatively constant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472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Great Depression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0" i="0"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08/1929–03/1933 (3y/7m)</a:t>
                      </a:r>
                      <a:endParaRPr sz="1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−27%</a:t>
                      </a:r>
                      <a:endParaRPr sz="1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+21%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Deflation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(Students insert calculations here.)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472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3"/>
          <p:cNvSpPr txBox="1"/>
          <p:nvPr>
            <p:ph type="ctrTitle"/>
          </p:nvPr>
        </p:nvSpPr>
        <p:spPr>
          <a:xfrm>
            <a:off x="1312899" y="5108186"/>
            <a:ext cx="5613600" cy="126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Tawni Hunt Ferrarini, Professor of Economics Education</a:t>
            </a:r>
            <a:br>
              <a:rPr lang="en-US" sz="18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8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Lindenwood University </a:t>
            </a:r>
            <a:r>
              <a:rPr b="0" i="0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* </a:t>
            </a:r>
            <a:r>
              <a:rPr b="0" i="0" lang="en-US" sz="18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tawni.ferrarini@gmail.com</a:t>
            </a:r>
            <a:r>
              <a:rPr b="0" i="0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* </a:t>
            </a:r>
            <a:r>
              <a:rPr b="0" i="0" lang="en-US" sz="18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Tawni.org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34" name="Google Shape;234;p43"/>
          <p:cNvSpPr txBox="1"/>
          <p:nvPr/>
        </p:nvSpPr>
        <p:spPr>
          <a:xfrm>
            <a:off x="1565425" y="3988350"/>
            <a:ext cx="69006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this economics webinar, apply the tools of economists and other social scientists to </a:t>
            </a:r>
            <a:endParaRPr sz="1200">
              <a:solidFill>
                <a:srgbClr val="474747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Provide an overview of GDP, Circular Flow, Unemployment, and Inflation.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Illustrate how to utilize different resources to engage student learning.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Identify different web and online resources to improve content.</a:t>
            </a:r>
            <a:endParaRPr sz="2100">
              <a:solidFill>
                <a:srgbClr val="54545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54545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5" name="Google Shape;235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24600" y="1467200"/>
            <a:ext cx="3940455" cy="2143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70"/>
          <p:cNvSpPr txBox="1"/>
          <p:nvPr>
            <p:ph type="title"/>
          </p:nvPr>
        </p:nvSpPr>
        <p:spPr>
          <a:xfrm>
            <a:off x="486696" y="629266"/>
            <a:ext cx="2629200" cy="162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Things get involved.</a:t>
            </a:r>
            <a:endParaRPr/>
          </a:p>
        </p:txBody>
      </p:sp>
      <p:sp>
        <p:nvSpPr>
          <p:cNvPr id="480" name="Google Shape;480;p70"/>
          <p:cNvSpPr txBox="1"/>
          <p:nvPr>
            <p:ph idx="1" type="body"/>
          </p:nvPr>
        </p:nvSpPr>
        <p:spPr>
          <a:xfrm>
            <a:off x="486698" y="2438400"/>
            <a:ext cx="2629200" cy="37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143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Huge data sets</a:t>
            </a:r>
            <a:endParaRPr/>
          </a:p>
          <a:p>
            <a:pPr indent="-228600" lvl="0" marL="3429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DJIA from 1885 on</a:t>
            </a:r>
            <a:endParaRPr/>
          </a:p>
          <a:p>
            <a:pPr indent="-228600" lvl="0" marL="3429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NASDAQ 1971 on</a:t>
            </a:r>
            <a:endParaRPr/>
          </a:p>
          <a:p>
            <a:pPr indent="-228600" lvl="0" marL="3429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S&amp;P500, 1957 on</a:t>
            </a:r>
            <a:endParaRPr/>
          </a:p>
          <a:p>
            <a:pPr indent="-120650" lvl="0" marL="3429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t/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70"/>
          <p:cNvSpPr/>
          <p:nvPr/>
        </p:nvSpPr>
        <p:spPr>
          <a:xfrm>
            <a:off x="3115817" y="-123050"/>
            <a:ext cx="56646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2" name="Google Shape;482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11301" y="1599900"/>
            <a:ext cx="6053427" cy="267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71"/>
          <p:cNvSpPr/>
          <p:nvPr/>
        </p:nvSpPr>
        <p:spPr>
          <a:xfrm>
            <a:off x="246125" y="107600"/>
            <a:ext cx="91416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71"/>
          <p:cNvSpPr/>
          <p:nvPr/>
        </p:nvSpPr>
        <p:spPr>
          <a:xfrm>
            <a:off x="5045802" y="4558700"/>
            <a:ext cx="2926500" cy="2406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71"/>
          <p:cNvSpPr txBox="1"/>
          <p:nvPr>
            <p:ph type="title"/>
          </p:nvPr>
        </p:nvSpPr>
        <p:spPr>
          <a:xfrm>
            <a:off x="5632434" y="4212447"/>
            <a:ext cx="2632800" cy="223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Stock Market</a:t>
            </a:r>
            <a:endParaRPr/>
          </a:p>
        </p:txBody>
      </p:sp>
      <p:sp>
        <p:nvSpPr>
          <p:cNvPr id="490" name="Google Shape;490;p71"/>
          <p:cNvSpPr/>
          <p:nvPr/>
        </p:nvSpPr>
        <p:spPr>
          <a:xfrm>
            <a:off x="5045790" y="1870024"/>
            <a:ext cx="515815" cy="3820238"/>
          </a:xfrm>
          <a:custGeom>
            <a:rect b="b" l="l" r="r" t="t"/>
            <a:pathLst>
              <a:path extrusionOk="0" h="2447" w="414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rgbClr val="36609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71"/>
          <p:cNvSpPr/>
          <p:nvPr/>
        </p:nvSpPr>
        <p:spPr>
          <a:xfrm>
            <a:off x="4908390" y="1126737"/>
            <a:ext cx="260400" cy="3699708"/>
          </a:xfrm>
          <a:custGeom>
            <a:rect b="b" l="l" r="r" t="t"/>
            <a:pathLst>
              <a:path extrusionOk="0" h="2358" w="209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rgbClr val="24406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2" name="Google Shape;492;p71"/>
          <p:cNvPicPr preferRelativeResize="0"/>
          <p:nvPr/>
        </p:nvPicPr>
        <p:blipFill rotWithShape="1">
          <a:blip r:embed="rId3">
            <a:alphaModFix/>
          </a:blip>
          <a:srcRect b="0" l="12105" r="3889" t="0"/>
          <a:stretch/>
        </p:blipFill>
        <p:spPr>
          <a:xfrm>
            <a:off x="393824" y="903362"/>
            <a:ext cx="4993976" cy="414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72"/>
          <p:cNvSpPr txBox="1"/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Visuals</a:t>
            </a:r>
            <a:endParaRPr/>
          </a:p>
        </p:txBody>
      </p:sp>
      <p:pic>
        <p:nvPicPr>
          <p:cNvPr id="498" name="Google Shape;498;p7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970179"/>
            <a:ext cx="5595900" cy="377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18973" y="5845873"/>
            <a:ext cx="4015592" cy="419164"/>
          </a:xfrm>
          <a:prstGeom prst="rect">
            <a:avLst/>
          </a:prstGeom>
          <a:noFill/>
          <a:ln>
            <a:noFill/>
          </a:ln>
        </p:spPr>
      </p:pic>
      <p:sp>
        <p:nvSpPr>
          <p:cNvPr id="500" name="Google Shape;500;p72"/>
          <p:cNvSpPr txBox="1"/>
          <p:nvPr/>
        </p:nvSpPr>
        <p:spPr>
          <a:xfrm>
            <a:off x="2483950" y="1921450"/>
            <a:ext cx="3361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accent3"/>
                </a:solidFill>
              </a:rPr>
              <a:t>Stagflation 11/1973-03/1975</a:t>
            </a:r>
            <a:endParaRPr b="1">
              <a:solidFill>
                <a:schemeClr val="accent3"/>
              </a:solidFill>
            </a:endParaRPr>
          </a:p>
        </p:txBody>
      </p:sp>
      <p:sp>
        <p:nvSpPr>
          <p:cNvPr id="501" name="Google Shape;501;p72"/>
          <p:cNvSpPr txBox="1"/>
          <p:nvPr/>
        </p:nvSpPr>
        <p:spPr>
          <a:xfrm>
            <a:off x="6183250" y="2767275"/>
            <a:ext cx="2960700" cy="13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5CB8"/>
                </a:solidFill>
                <a:latin typeface="Calibri"/>
                <a:ea typeface="Calibri"/>
                <a:cs typeface="Calibri"/>
                <a:sym typeface="Calibri"/>
              </a:rPr>
              <a:t>Students fill in table for each period.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73"/>
          <p:cNvSpPr txBox="1"/>
          <p:nvPr>
            <p:ph type="title"/>
          </p:nvPr>
        </p:nvSpPr>
        <p:spPr>
          <a:xfrm>
            <a:off x="457200" y="12792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Depression?</a:t>
            </a:r>
            <a:endParaRPr/>
          </a:p>
        </p:txBody>
      </p:sp>
      <p:graphicFrame>
        <p:nvGraphicFramePr>
          <p:cNvPr id="507" name="Google Shape;507;p73"/>
          <p:cNvGraphicFramePr/>
          <p:nvPr/>
        </p:nvGraphicFramePr>
        <p:xfrm>
          <a:off x="554324" y="1334960"/>
          <a:ext cx="3000000" cy="3000000"/>
        </p:xfrm>
        <a:graphic>
          <a:graphicData uri="http://schemas.openxmlformats.org/drawingml/2006/table">
            <a:tbl>
              <a:tblPr bandRow="1" firstRow="1" lastRow="1">
                <a:noFill/>
                <a:tableStyleId>{357C094B-90D9-4225-BC83-73172EE43343}</a:tableStyleId>
              </a:tblPr>
              <a:tblGrid>
                <a:gridCol w="1563475"/>
                <a:gridCol w="1563475"/>
                <a:gridCol w="1563475"/>
                <a:gridCol w="1563475"/>
                <a:gridCol w="1563475"/>
              </a:tblGrid>
              <a:tr h="472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Period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GDP decline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(peak to trough)</a:t>
                      </a:r>
                      <a:endParaRPr sz="1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Unemployment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Consumer Price Level (CPI)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Stock Mkt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72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COVID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/>
                        <a:t>02/2020 –TBD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TBD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TBD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TBD, holding their own to date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TBD, holding for well- diversified portfolios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72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Great Recession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0" i="0"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12/2007–06/2009 </a:t>
                      </a:r>
                      <a:r>
                        <a:rPr b="0" i="0"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(1y/6m)</a:t>
                      </a:r>
                      <a:endParaRPr sz="1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-05%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+10%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Moderate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/>
                        <a:t>Plummeted but moved upward in a relatively short period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45725" marB="45725" marR="91450" marL="91450"/>
                </a:tc>
              </a:tr>
              <a:tr h="472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472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Inflation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1973 44CPI –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1975 55CPI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/>
                    </a:p>
                  </a:txBody>
                  <a:tcPr marT="45725" marB="45725" marR="91450" marL="91450"/>
                </a:tc>
              </a:tr>
              <a:tr h="472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Relatively constant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472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Great Depression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0" i="0"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08/1929–03/1933 </a:t>
                      </a:r>
                      <a:r>
                        <a:rPr b="0" i="0" lang="en-U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(3y/7m)</a:t>
                      </a:r>
                      <a:endParaRPr sz="1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−27%</a:t>
                      </a:r>
                      <a:endParaRPr sz="1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+21%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Deflation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(Students insert calculations here.)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Plummeted for extended period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72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508" name="Google Shape;508;p73"/>
          <p:cNvSpPr txBox="1"/>
          <p:nvPr/>
        </p:nvSpPr>
        <p:spPr>
          <a:xfrm>
            <a:off x="1049365" y="3124701"/>
            <a:ext cx="5399700" cy="1354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turns a recession into a depression?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drawing&#10;&#10;Description automatically generated" id="509" name="Google Shape;509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58275" y="3012175"/>
            <a:ext cx="1579250" cy="157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7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61436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73">
            <a:hlinkClick r:id="rId6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74"/>
          <p:cNvSpPr txBox="1"/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800"/>
              <a:t>Harry S. Truman</a:t>
            </a:r>
            <a:endParaRPr sz="6800"/>
          </a:p>
        </p:txBody>
      </p:sp>
      <p:sp>
        <p:nvSpPr>
          <p:cNvPr id="518" name="Google Shape;518;p74"/>
          <p:cNvSpPr txBox="1"/>
          <p:nvPr>
            <p:ph idx="1" type="body"/>
          </p:nvPr>
        </p:nvSpPr>
        <p:spPr>
          <a:xfrm>
            <a:off x="457200" y="2377440"/>
            <a:ext cx="8229600" cy="3779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3100"/>
              <a:t>“It's a recession when your neighbor loses his job; it's a depression when you lose yours.”</a:t>
            </a:r>
            <a:endParaRPr sz="36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75"/>
          <p:cNvSpPr txBox="1"/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Turning Outward</a:t>
            </a:r>
            <a:endParaRPr/>
          </a:p>
        </p:txBody>
      </p:sp>
      <p:sp>
        <p:nvSpPr>
          <p:cNvPr id="524" name="Google Shape;524;p75"/>
          <p:cNvSpPr txBox="1"/>
          <p:nvPr>
            <p:ph idx="1" type="body"/>
          </p:nvPr>
        </p:nvSpPr>
        <p:spPr>
          <a:xfrm>
            <a:off x="457200" y="2377440"/>
            <a:ext cx="8229600" cy="37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Moving from the classroom to the world beyond…</a:t>
            </a:r>
            <a:endParaRPr/>
          </a:p>
          <a:p>
            <a:pPr indent="-342900" lvl="0" marL="34290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What does the NBER say? (Visit the website)</a:t>
            </a:r>
            <a:endParaRPr/>
          </a:p>
          <a:p>
            <a:pPr indent="-342900" lvl="0" marL="34290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What do local business people say? (Host a video chat)</a:t>
            </a:r>
            <a:endParaRPr/>
          </a:p>
          <a:p>
            <a:pPr indent="-342900" lvl="0" marL="34290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What do the regional experts report? (Link to a speech and ask to answer questions with short responses)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76"/>
          <p:cNvSpPr txBox="1"/>
          <p:nvPr>
            <p:ph type="title"/>
          </p:nvPr>
        </p:nvSpPr>
        <p:spPr>
          <a:xfrm>
            <a:off x="457200" y="123509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Business Cycle</a:t>
            </a:r>
            <a:endParaRPr/>
          </a:p>
        </p:txBody>
      </p:sp>
      <p:sp>
        <p:nvSpPr>
          <p:cNvPr id="530" name="Google Shape;530;p76"/>
          <p:cNvSpPr txBox="1"/>
          <p:nvPr>
            <p:ph idx="1" type="body"/>
          </p:nvPr>
        </p:nvSpPr>
        <p:spPr>
          <a:xfrm>
            <a:off x="457200" y="2377440"/>
            <a:ext cx="8229600" cy="37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21E1F"/>
              </a:buClr>
              <a:buSzPts val="2400"/>
              <a:buNone/>
            </a:pPr>
            <a:r>
              <a:rPr b="0" i="1" lang="en-US" sz="2400" u="none" strike="noStrike">
                <a:solidFill>
                  <a:srgbClr val="221E1F"/>
                </a:solidFill>
                <a:latin typeface="Arial"/>
                <a:ea typeface="Arial"/>
                <a:cs typeface="Arial"/>
                <a:sym typeface="Arial"/>
              </a:rPr>
              <a:t>Business cycles are recurrent expansions and contractions that are common to large parts of the economy. The </a:t>
            </a:r>
            <a:r>
              <a:rPr b="1" i="1" lang="en-US" u="none" strike="noStrike">
                <a:solidFill>
                  <a:srgbClr val="221E1F"/>
                </a:solidFill>
                <a:latin typeface="Arial"/>
                <a:ea typeface="Arial"/>
                <a:cs typeface="Arial"/>
                <a:sym typeface="Arial"/>
              </a:rPr>
              <a:t>National Bureau of Economic Research</a:t>
            </a:r>
            <a:r>
              <a:rPr b="0" i="1" lang="en-US" sz="2400" u="none" strike="noStrike">
                <a:solidFill>
                  <a:srgbClr val="221E1F"/>
                </a:solidFill>
                <a:latin typeface="Arial"/>
                <a:ea typeface="Arial"/>
                <a:cs typeface="Arial"/>
                <a:sym typeface="Arial"/>
              </a:rPr>
              <a:t> (NBER)—the private organization that is the de facto arbiter of U.S. business cycle dating—defines a recession as “a significant decline in economic activity spread across the economy, lasting more than a few months, normally visible in </a:t>
            </a:r>
            <a:r>
              <a:rPr b="1" i="1" lang="en-US" sz="2400" u="none" strike="noStrike">
                <a:solidFill>
                  <a:srgbClr val="221E1F"/>
                </a:solidFill>
                <a:latin typeface="Arial"/>
                <a:ea typeface="Arial"/>
                <a:cs typeface="Arial"/>
                <a:sym typeface="Arial"/>
              </a:rPr>
              <a:t>real GDP</a:t>
            </a:r>
            <a:r>
              <a:rPr b="0" i="1" lang="en-US" sz="2400" u="none" strike="noStrike">
                <a:solidFill>
                  <a:srgbClr val="221E1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i="1" lang="en-US" sz="2400" u="none" strike="noStrike">
                <a:solidFill>
                  <a:srgbClr val="221E1F"/>
                </a:solidFill>
                <a:latin typeface="Arial"/>
                <a:ea typeface="Arial"/>
                <a:cs typeface="Arial"/>
                <a:sym typeface="Arial"/>
              </a:rPr>
              <a:t>real income</a:t>
            </a:r>
            <a:r>
              <a:rPr b="0" i="1" lang="en-US" sz="2400" u="none" strike="noStrike">
                <a:solidFill>
                  <a:srgbClr val="221E1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i="1" lang="en-US" sz="2400" u="none" strike="noStrike">
                <a:solidFill>
                  <a:srgbClr val="221E1F"/>
                </a:solidFill>
                <a:latin typeface="Arial"/>
                <a:ea typeface="Arial"/>
                <a:cs typeface="Arial"/>
                <a:sym typeface="Arial"/>
              </a:rPr>
              <a:t>employment</a:t>
            </a:r>
            <a:r>
              <a:rPr b="0" i="1" lang="en-US" sz="2400" u="none" strike="noStrike">
                <a:solidFill>
                  <a:srgbClr val="221E1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i="1" lang="en-US" sz="2400" u="none" strike="noStrike">
                <a:solidFill>
                  <a:srgbClr val="221E1F"/>
                </a:solidFill>
                <a:latin typeface="Arial"/>
                <a:ea typeface="Arial"/>
                <a:cs typeface="Arial"/>
                <a:sym typeface="Arial"/>
              </a:rPr>
              <a:t>industrial production</a:t>
            </a:r>
            <a:r>
              <a:rPr b="0" i="1" lang="en-US" sz="2400" u="none" strike="noStrike">
                <a:solidFill>
                  <a:srgbClr val="221E1F"/>
                </a:solidFill>
                <a:latin typeface="Arial"/>
                <a:ea typeface="Arial"/>
                <a:cs typeface="Arial"/>
                <a:sym typeface="Arial"/>
              </a:rPr>
              <a:t>, and </a:t>
            </a:r>
            <a:r>
              <a:rPr b="1" i="1" lang="en-US" sz="2400" u="none" strike="noStrike">
                <a:solidFill>
                  <a:srgbClr val="221E1F"/>
                </a:solidFill>
                <a:latin typeface="Arial"/>
                <a:ea typeface="Arial"/>
                <a:cs typeface="Arial"/>
                <a:sym typeface="Arial"/>
              </a:rPr>
              <a:t>wholesale-retail sales</a:t>
            </a:r>
            <a:r>
              <a:rPr b="0" i="1" lang="en-US" sz="2400" u="none" strike="noStrike">
                <a:solidFill>
                  <a:srgbClr val="221E1F"/>
                </a:solidFill>
                <a:latin typeface="Arial"/>
                <a:ea typeface="Arial"/>
                <a:cs typeface="Arial"/>
                <a:sym typeface="Arial"/>
              </a:rPr>
              <a:t>.”</a:t>
            </a:r>
            <a:r>
              <a:rPr b="0" i="0" lang="en-US" sz="2400" u="none" strike="noStrike">
                <a:solidFill>
                  <a:srgbClr val="221E1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rtl="0" algn="r">
              <a:spcBef>
                <a:spcPts val="1800"/>
              </a:spcBef>
              <a:spcAft>
                <a:spcPts val="0"/>
              </a:spcAft>
              <a:buClr>
                <a:srgbClr val="221E1F"/>
              </a:buClr>
              <a:buSzPts val="2400"/>
              <a:buNone/>
            </a:pPr>
            <a:r>
              <a:rPr b="0" i="0" lang="en-US" sz="2400" u="sng" strike="noStrike">
                <a:solidFill>
                  <a:srgbClr val="221E1F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Philadelphia FED</a:t>
            </a:r>
            <a:r>
              <a:rPr b="0" i="0" lang="en-US" sz="2400" u="none" strike="noStrike">
                <a:solidFill>
                  <a:srgbClr val="221E1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77"/>
          <p:cNvSpPr txBox="1"/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Business Cycle</a:t>
            </a:r>
            <a:endParaRPr/>
          </a:p>
        </p:txBody>
      </p:sp>
      <p:pic>
        <p:nvPicPr>
          <p:cNvPr id="536" name="Google Shape;536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42121" y="2217420"/>
            <a:ext cx="5519778" cy="3719540"/>
          </a:xfrm>
          <a:prstGeom prst="rect">
            <a:avLst/>
          </a:prstGeom>
          <a:noFill/>
          <a:ln>
            <a:noFill/>
          </a:ln>
        </p:spPr>
      </p:pic>
      <p:sp>
        <p:nvSpPr>
          <p:cNvPr id="537" name="Google Shape;537;p77"/>
          <p:cNvSpPr txBox="1"/>
          <p:nvPr/>
        </p:nvSpPr>
        <p:spPr>
          <a:xfrm>
            <a:off x="589376" y="6096980"/>
            <a:ext cx="5560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Citation: https://www.pinterest.com/pin/570549846513119766/</a:t>
            </a: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(Seeking permission to use from Mindlever Education.)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7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78"/>
          <p:cNvSpPr txBox="1"/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Summative Assessment</a:t>
            </a:r>
            <a:endParaRPr/>
          </a:p>
        </p:txBody>
      </p:sp>
      <p:sp>
        <p:nvSpPr>
          <p:cNvPr id="544" name="Google Shape;544;p78"/>
          <p:cNvSpPr/>
          <p:nvPr/>
        </p:nvSpPr>
        <p:spPr>
          <a:xfrm>
            <a:off x="628650" y="1828801"/>
            <a:ext cx="7886700" cy="4362300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 cap="flat" cmpd="sng" w="9525">
            <a:solidFill>
              <a:srgbClr val="C8CACA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t" dir="5400000" dist="19050">
              <a:srgbClr val="000000">
                <a:alpha val="627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5" name="Google Shape;545;p78">
            <a:hlinkClick r:id="rId3"/>
          </p:cNvPr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9942" t="0"/>
          <a:stretch/>
        </p:blipFill>
        <p:spPr>
          <a:xfrm>
            <a:off x="868680" y="2149222"/>
            <a:ext cx="7406700" cy="3721500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Google Shape;546;p78"/>
          <p:cNvSpPr txBox="1"/>
          <p:nvPr/>
        </p:nvSpPr>
        <p:spPr>
          <a:xfrm>
            <a:off x="953403" y="5906764"/>
            <a:ext cx="73629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Citation: Ferrarini, Tawni. 2020. </a:t>
            </a:r>
            <a:r>
              <a:rPr b="0" i="0" lang="en-US" sz="10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Economics of Business Cycles at </a:t>
            </a:r>
            <a:r>
              <a:rPr lang="en-US" sz="105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https://h5p.org/node/951353</a:t>
            </a:r>
            <a:endParaRPr sz="1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drawing&#10;&#10;Description automatically generated" id="547" name="Google Shape;547;p7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74650" y="4294646"/>
            <a:ext cx="1427890" cy="1427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78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0" y="61436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p78">
            <a:hlinkClick r:id="rId9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79"/>
          <p:cNvSpPr txBox="1"/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U.S. Economy Today?</a:t>
            </a:r>
            <a:endParaRPr/>
          </a:p>
        </p:txBody>
      </p:sp>
      <p:sp>
        <p:nvSpPr>
          <p:cNvPr id="555" name="Google Shape;555;p79"/>
          <p:cNvSpPr txBox="1"/>
          <p:nvPr>
            <p:ph idx="1" type="body"/>
          </p:nvPr>
        </p:nvSpPr>
        <p:spPr>
          <a:xfrm>
            <a:off x="457200" y="2377440"/>
            <a:ext cx="8229600" cy="37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221E1F"/>
              </a:buClr>
              <a:buSzPts val="2800"/>
              <a:buChar char="•"/>
            </a:pPr>
            <a:r>
              <a:rPr lang="en-US">
                <a:solidFill>
                  <a:srgbClr val="221E1F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b="0" lang="en-US" sz="2800" u="none" strike="noStrike">
                <a:solidFill>
                  <a:srgbClr val="221E1F"/>
                </a:solidFill>
                <a:latin typeface="Arial"/>
                <a:ea typeface="Arial"/>
                <a:cs typeface="Arial"/>
                <a:sym typeface="Arial"/>
              </a:rPr>
              <a:t>eal GDP </a:t>
            </a:r>
            <a:endParaRPr/>
          </a:p>
          <a:p>
            <a:pPr indent="-342900" lvl="0" marL="342900" rtl="0" algn="l">
              <a:spcBef>
                <a:spcPts val="1800"/>
              </a:spcBef>
              <a:spcAft>
                <a:spcPts val="0"/>
              </a:spcAft>
              <a:buClr>
                <a:srgbClr val="221E1F"/>
              </a:buClr>
              <a:buSzPts val="2800"/>
              <a:buChar char="•"/>
            </a:pPr>
            <a:r>
              <a:rPr lang="en-US">
                <a:solidFill>
                  <a:srgbClr val="221E1F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b="0" lang="en-US" sz="2800" u="none" strike="noStrike">
                <a:solidFill>
                  <a:srgbClr val="221E1F"/>
                </a:solidFill>
                <a:latin typeface="Arial"/>
                <a:ea typeface="Arial"/>
                <a:cs typeface="Arial"/>
                <a:sym typeface="Arial"/>
              </a:rPr>
              <a:t>eal income</a:t>
            </a:r>
            <a:endParaRPr/>
          </a:p>
          <a:p>
            <a:pPr indent="-342900" lvl="0" marL="342900" rtl="0" algn="l">
              <a:spcBef>
                <a:spcPts val="1800"/>
              </a:spcBef>
              <a:spcAft>
                <a:spcPts val="0"/>
              </a:spcAft>
              <a:buClr>
                <a:srgbClr val="221E1F"/>
              </a:buClr>
              <a:buSzPts val="2800"/>
              <a:buChar char="•"/>
            </a:pPr>
            <a:r>
              <a:rPr lang="en-US">
                <a:solidFill>
                  <a:srgbClr val="221E1F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b="0" lang="en-US" sz="2800" u="none" strike="noStrike">
                <a:solidFill>
                  <a:srgbClr val="221E1F"/>
                </a:solidFill>
                <a:latin typeface="Arial"/>
                <a:ea typeface="Arial"/>
                <a:cs typeface="Arial"/>
                <a:sym typeface="Arial"/>
              </a:rPr>
              <a:t>mployment</a:t>
            </a:r>
            <a:endParaRPr/>
          </a:p>
          <a:p>
            <a:pPr indent="-342900" lvl="0" marL="342900" rtl="0" algn="l">
              <a:spcBef>
                <a:spcPts val="1800"/>
              </a:spcBef>
              <a:spcAft>
                <a:spcPts val="0"/>
              </a:spcAft>
              <a:buClr>
                <a:srgbClr val="221E1F"/>
              </a:buClr>
              <a:buSzPts val="2800"/>
              <a:buChar char="•"/>
            </a:pPr>
            <a:r>
              <a:rPr lang="en-US">
                <a:solidFill>
                  <a:srgbClr val="221E1F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b="0" lang="en-US" sz="2800" u="none" strike="noStrike">
                <a:solidFill>
                  <a:srgbClr val="221E1F"/>
                </a:solidFill>
                <a:latin typeface="Arial"/>
                <a:ea typeface="Arial"/>
                <a:cs typeface="Arial"/>
                <a:sym typeface="Arial"/>
              </a:rPr>
              <a:t>ndustrial production</a:t>
            </a:r>
            <a:endParaRPr/>
          </a:p>
          <a:p>
            <a:pPr indent="-342900" lvl="0" marL="342900" rtl="0" algn="l">
              <a:spcBef>
                <a:spcPts val="1800"/>
              </a:spcBef>
              <a:spcAft>
                <a:spcPts val="0"/>
              </a:spcAft>
              <a:buClr>
                <a:srgbClr val="221E1F"/>
              </a:buClr>
              <a:buSzPts val="2800"/>
              <a:buChar char="•"/>
            </a:pPr>
            <a:r>
              <a:rPr lang="en-US">
                <a:solidFill>
                  <a:srgbClr val="221E1F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r>
              <a:rPr b="0" lang="en-US" sz="2800" u="none" strike="noStrike">
                <a:solidFill>
                  <a:srgbClr val="221E1F"/>
                </a:solidFill>
                <a:latin typeface="Arial"/>
                <a:ea typeface="Arial"/>
                <a:cs typeface="Arial"/>
                <a:sym typeface="Arial"/>
              </a:rPr>
              <a:t>holesale-retail sales</a:t>
            </a:r>
            <a:endParaRPr/>
          </a:p>
        </p:txBody>
      </p:sp>
      <p:sp>
        <p:nvSpPr>
          <p:cNvPr id="556" name="Google Shape;556;p79"/>
          <p:cNvSpPr/>
          <p:nvPr/>
        </p:nvSpPr>
        <p:spPr>
          <a:xfrm flipH="1">
            <a:off x="2607099" y="2217658"/>
            <a:ext cx="841500" cy="9243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C000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79"/>
          <p:cNvSpPr/>
          <p:nvPr/>
        </p:nvSpPr>
        <p:spPr>
          <a:xfrm flipH="1">
            <a:off x="3507326" y="2691472"/>
            <a:ext cx="841500" cy="9243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C000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79"/>
          <p:cNvSpPr/>
          <p:nvPr/>
        </p:nvSpPr>
        <p:spPr>
          <a:xfrm flipH="1">
            <a:off x="4478778" y="3225225"/>
            <a:ext cx="841500" cy="9243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C000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79"/>
          <p:cNvSpPr/>
          <p:nvPr/>
        </p:nvSpPr>
        <p:spPr>
          <a:xfrm flipH="1">
            <a:off x="5441589" y="3865754"/>
            <a:ext cx="841500" cy="9243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C000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79"/>
          <p:cNvSpPr/>
          <p:nvPr/>
        </p:nvSpPr>
        <p:spPr>
          <a:xfrm flipH="1">
            <a:off x="6417378" y="4444429"/>
            <a:ext cx="841500" cy="9243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C000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DBD5">
                <a:alpha val="0"/>
              </a:srgbClr>
            </a:gs>
            <a:gs pos="100000">
              <a:schemeClr val="lt2"/>
            </a:gs>
          </a:gsLst>
          <a:lin ang="5400700" scaled="0"/>
        </a:gra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4"/>
          <p:cNvSpPr txBox="1"/>
          <p:nvPr>
            <p:ph type="ctrTitle"/>
          </p:nvPr>
        </p:nvSpPr>
        <p:spPr>
          <a:xfrm>
            <a:off x="1813334" y="802298"/>
            <a:ext cx="6477900" cy="2541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ill Sans"/>
              <a:buNone/>
            </a:pPr>
            <a:r>
              <a:rPr lang="en-US" sz="4000"/>
              <a:t>CIRCULAR FLOW OF THE MACROECONOMY</a:t>
            </a:r>
            <a:endParaRPr/>
          </a:p>
        </p:txBody>
      </p:sp>
      <p:pic>
        <p:nvPicPr>
          <p:cNvPr descr="Image result for Question Mark" id="241" name="Google Shape;241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59606" y="4354311"/>
            <a:ext cx="1614487" cy="848157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42" name="Google Shape;242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83350" y="0"/>
            <a:ext cx="1060650" cy="106065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44" title="OUTPUT"/>
          <p:cNvSpPr/>
          <p:nvPr/>
        </p:nvSpPr>
        <p:spPr>
          <a:xfrm>
            <a:off x="892475" y="3798825"/>
            <a:ext cx="3078600" cy="1889700"/>
          </a:xfrm>
          <a:prstGeom prst="bevel">
            <a:avLst>
              <a:gd fmla="val 125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OUTPUT	</a:t>
            </a:r>
            <a:endParaRPr b="1" sz="2000"/>
          </a:p>
        </p:txBody>
      </p:sp>
      <p:sp>
        <p:nvSpPr>
          <p:cNvPr id="244" name="Google Shape;244;p44"/>
          <p:cNvSpPr/>
          <p:nvPr/>
        </p:nvSpPr>
        <p:spPr>
          <a:xfrm>
            <a:off x="5762625" y="3833525"/>
            <a:ext cx="3078600" cy="1889700"/>
          </a:xfrm>
          <a:prstGeom prst="bevel">
            <a:avLst>
              <a:gd fmla="val 125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/>
              <a:t>INCOME</a:t>
            </a:r>
            <a:endParaRPr b="1" sz="2300"/>
          </a:p>
        </p:txBody>
      </p:sp>
      <p:sp>
        <p:nvSpPr>
          <p:cNvPr id="245" name="Google Shape;245;p44"/>
          <p:cNvSpPr/>
          <p:nvPr/>
        </p:nvSpPr>
        <p:spPr>
          <a:xfrm>
            <a:off x="281825" y="328800"/>
            <a:ext cx="5754000" cy="17379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0"/>
              <a:t>How is the food that you purchased last and the gas you put in your car linked to others’ wages and salaries? </a:t>
            </a:r>
            <a:endParaRPr sz="2300"/>
          </a:p>
        </p:txBody>
      </p:sp>
      <p:pic>
        <p:nvPicPr>
          <p:cNvPr id="246" name="Google Shape;246;p4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61436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44">
            <a:hlinkClick r:id="rId7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80"/>
          <p:cNvSpPr txBox="1"/>
          <p:nvPr>
            <p:ph type="title"/>
          </p:nvPr>
        </p:nvSpPr>
        <p:spPr>
          <a:xfrm>
            <a:off x="3837658" y="629266"/>
            <a:ext cx="4817100" cy="167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</a:rPr>
              <a:t>Concluding question</a:t>
            </a:r>
            <a:endParaRPr/>
          </a:p>
        </p:txBody>
      </p:sp>
      <p:sp>
        <p:nvSpPr>
          <p:cNvPr id="566" name="Google Shape;566;p80"/>
          <p:cNvSpPr/>
          <p:nvPr/>
        </p:nvSpPr>
        <p:spPr>
          <a:xfrm>
            <a:off x="0" y="0"/>
            <a:ext cx="3477000" cy="6858000"/>
          </a:xfrm>
          <a:prstGeom prst="rect">
            <a:avLst/>
          </a:prstGeom>
          <a:solidFill>
            <a:srgbClr val="2528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80"/>
          <p:cNvSpPr/>
          <p:nvPr/>
        </p:nvSpPr>
        <p:spPr>
          <a:xfrm>
            <a:off x="363474" y="484632"/>
            <a:ext cx="2750100" cy="5739300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 cap="flat" cmpd="sng" w="9525">
            <a:solidFill>
              <a:srgbClr val="C8CACA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t" dir="5400000" dist="19050">
              <a:srgbClr val="000000">
                <a:alpha val="627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close up of a map&#10;&#10;Description automatically generated" id="568" name="Google Shape;568;p8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8173" y="3429000"/>
            <a:ext cx="2269998" cy="19862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map&#10;&#10;Description automatically generated" id="569" name="Google Shape;569;p80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38174" y="1014746"/>
            <a:ext cx="2269996" cy="1957871"/>
          </a:xfrm>
          <a:prstGeom prst="rect">
            <a:avLst/>
          </a:prstGeom>
          <a:noFill/>
          <a:ln>
            <a:noFill/>
          </a:ln>
        </p:spPr>
      </p:pic>
      <p:sp>
        <p:nvSpPr>
          <p:cNvPr id="570" name="Google Shape;570;p80"/>
          <p:cNvSpPr txBox="1"/>
          <p:nvPr>
            <p:ph idx="1" type="body"/>
          </p:nvPr>
        </p:nvSpPr>
        <p:spPr>
          <a:xfrm>
            <a:off x="3837660" y="2438400"/>
            <a:ext cx="4817100" cy="37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The recent drop in the rate of unemployment from 14.76% in April down to 11.1% in June. Can you explain using some of what was presented here?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Where would you place the U.S. economy on its business cycle?</a:t>
            </a:r>
            <a:endParaRPr sz="2400"/>
          </a:p>
        </p:txBody>
      </p:sp>
      <p:pic>
        <p:nvPicPr>
          <p:cNvPr id="571" name="Google Shape;571;p80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0" y="61436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572" name="Google Shape;572;p80">
            <a:hlinkClick r:id="rId9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81"/>
          <p:cNvSpPr txBox="1"/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/>
              <a:t>Wrapping Up</a:t>
            </a:r>
            <a:endParaRPr b="1" sz="5500">
              <a:solidFill>
                <a:srgbClr val="005C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81"/>
          <p:cNvSpPr txBox="1"/>
          <p:nvPr>
            <p:ph idx="4294967295" type="body"/>
          </p:nvPr>
        </p:nvSpPr>
        <p:spPr>
          <a:xfrm>
            <a:off x="457199" y="2377441"/>
            <a:ext cx="8504700" cy="41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Covered our objectives using </a:t>
            </a:r>
            <a:r>
              <a:rPr lang="en-US" sz="2500"/>
              <a:t>the CFD as our homebase</a:t>
            </a:r>
            <a:endParaRPr/>
          </a:p>
          <a:p>
            <a:pPr indent="-342900" lvl="0" marL="34290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Applied our good teaching practices</a:t>
            </a:r>
            <a:r>
              <a:rPr lang="en-US" sz="2500"/>
              <a:t> and actively used data</a:t>
            </a:r>
            <a:endParaRPr/>
          </a:p>
          <a:p>
            <a:pPr indent="-342900" lvl="0" marL="34290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Investigated four key U.S. recessions and the Great Depression</a:t>
            </a:r>
            <a:endParaRPr/>
          </a:p>
          <a:p>
            <a:pPr indent="-342900" lvl="0" marL="34290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en-US" sz="2500"/>
              <a:t>Distinguished GDP and NI and connect the two and folded in unemployment and inflation</a:t>
            </a:r>
            <a:endParaRPr/>
          </a:p>
          <a:p>
            <a:pPr indent="-342900" lvl="0" marL="34290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en-US" sz="2500"/>
              <a:t>Left </a:t>
            </a: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the causes and consequences of policies to e</a:t>
            </a:r>
            <a:r>
              <a:rPr lang="en-US" sz="2500"/>
              <a:t>xplain the uniqueness of each through competing macro theories</a:t>
            </a:r>
            <a:endParaRPr sz="25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82"/>
          <p:cNvSpPr txBox="1"/>
          <p:nvPr>
            <p:ph type="title"/>
          </p:nvPr>
        </p:nvSpPr>
        <p:spPr>
          <a:xfrm>
            <a:off x="1565500" y="157050"/>
            <a:ext cx="6273900" cy="1298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/>
              <a:t>Once Over Lightly</a:t>
            </a:r>
            <a:endParaRPr sz="5400"/>
          </a:p>
        </p:txBody>
      </p:sp>
      <p:sp>
        <p:nvSpPr>
          <p:cNvPr id="586" name="Google Shape;586;p82"/>
          <p:cNvSpPr txBox="1"/>
          <p:nvPr/>
        </p:nvSpPr>
        <p:spPr>
          <a:xfrm>
            <a:off x="759100" y="1989350"/>
            <a:ext cx="7886700" cy="43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81622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ts val="2500"/>
              <a:buAutoNum type="arabicPeriod"/>
            </a:pPr>
            <a:r>
              <a:rPr lang="en-US" sz="27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Investigate NVECS 18: Economic Fluctuations</a:t>
            </a:r>
            <a:endParaRPr sz="2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81622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ts val="2500"/>
              <a:buAutoNum type="arabicPeriod"/>
            </a:pPr>
            <a:r>
              <a:rPr lang="en-US" sz="27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Explore the key interactions of spending and production decisions made by all households, firms, government agencies, and others in the economy</a:t>
            </a:r>
            <a:endParaRPr sz="2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81622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ts val="2500"/>
              <a:buAutoNum type="arabicPeriod"/>
            </a:pPr>
            <a:r>
              <a:rPr lang="en-US" sz="27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Interpret reports about current economic conditions with attention draw to unemployment and inflation</a:t>
            </a:r>
            <a:endParaRPr sz="2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81622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ts val="2500"/>
              <a:buAutoNum type="arabicPeriod"/>
            </a:pPr>
            <a:r>
              <a:rPr lang="en-US" sz="27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Explain how changes in unemployment, inflation, and the health of the U.S. economy can influence decisions made by consumers, producers, and government policy makers</a:t>
            </a:r>
            <a:endParaRPr sz="2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83"/>
          <p:cNvSpPr txBox="1"/>
          <p:nvPr>
            <p:ph type="title"/>
          </p:nvPr>
        </p:nvSpPr>
        <p:spPr>
          <a:xfrm>
            <a:off x="628650" y="177250"/>
            <a:ext cx="78867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ill Sans"/>
              <a:buNone/>
            </a:pPr>
            <a:r>
              <a:rPr b="0" lang="en-US" sz="4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CONCLUSIONS</a:t>
            </a:r>
            <a:endParaRPr/>
          </a:p>
        </p:txBody>
      </p:sp>
      <p:sp>
        <p:nvSpPr>
          <p:cNvPr id="593" name="Google Shape;593;p83"/>
          <p:cNvSpPr txBox="1"/>
          <p:nvPr>
            <p:ph idx="1" type="body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0" lvl="0" marL="5334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latin typeface="Gill Sans"/>
                <a:ea typeface="Gill Sans"/>
                <a:cs typeface="Gill Sans"/>
                <a:sym typeface="Gill Sans"/>
              </a:rPr>
              <a:t>Production and income are connected and can serve as proxies for each other.</a:t>
            </a:r>
            <a:endParaRPr sz="2400">
              <a:latin typeface="Gill Sans"/>
              <a:ea typeface="Gill Sans"/>
              <a:cs typeface="Gill Sans"/>
              <a:sym typeface="Gill Sans"/>
            </a:endParaRPr>
          </a:p>
          <a:p>
            <a:pPr indent="-381000" lvl="0" marL="5334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latin typeface="Gill Sans"/>
                <a:ea typeface="Gill Sans"/>
                <a:cs typeface="Gill Sans"/>
                <a:sym typeface="Gill Sans"/>
              </a:rPr>
              <a:t>The macroeconomy is dynamic and change is ubiquitous.</a:t>
            </a:r>
            <a:endParaRPr sz="2400">
              <a:latin typeface="Gill Sans"/>
              <a:ea typeface="Gill Sans"/>
              <a:cs typeface="Gill Sans"/>
              <a:sym typeface="Gill Sans"/>
            </a:endParaRPr>
          </a:p>
          <a:p>
            <a:pPr indent="-381000" lvl="0" marL="5334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latin typeface="Gill Sans"/>
                <a:ea typeface="Gill Sans"/>
                <a:cs typeface="Gill Sans"/>
                <a:sym typeface="Gill Sans"/>
              </a:rPr>
              <a:t>Connecting students lives to its changes helps better prepare them to live in the world outside of the classroom.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84"/>
          <p:cNvSpPr/>
          <p:nvPr/>
        </p:nvSpPr>
        <p:spPr>
          <a:xfrm>
            <a:off x="0" y="0"/>
            <a:ext cx="91416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84"/>
          <p:cNvSpPr/>
          <p:nvPr/>
        </p:nvSpPr>
        <p:spPr>
          <a:xfrm>
            <a:off x="307282" y="1022350"/>
            <a:ext cx="532209" cy="2095500"/>
          </a:xfrm>
          <a:custGeom>
            <a:rect b="b" l="l" r="r" t="t"/>
            <a:pathLst>
              <a:path extrusionOk="0" h="1363" w="447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rgbClr val="24406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p84"/>
          <p:cNvSpPr/>
          <p:nvPr/>
        </p:nvSpPr>
        <p:spPr>
          <a:xfrm>
            <a:off x="307282" y="837744"/>
            <a:ext cx="302419" cy="1705431"/>
          </a:xfrm>
          <a:custGeom>
            <a:rect b="b" l="l" r="r" t="t"/>
            <a:pathLst>
              <a:path extrusionOk="0" h="1109" w="254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rgbClr val="36609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p84"/>
          <p:cNvSpPr/>
          <p:nvPr/>
        </p:nvSpPr>
        <p:spPr>
          <a:xfrm>
            <a:off x="483495" y="640894"/>
            <a:ext cx="126206" cy="1713196"/>
          </a:xfrm>
          <a:custGeom>
            <a:rect b="b" l="l" r="r" t="t"/>
            <a:pathLst>
              <a:path extrusionOk="0" h="1114" w="106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rgbClr val="24406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84"/>
          <p:cNvSpPr/>
          <p:nvPr/>
        </p:nvSpPr>
        <p:spPr>
          <a:xfrm>
            <a:off x="8417402" y="635716"/>
            <a:ext cx="246459" cy="1742360"/>
          </a:xfrm>
          <a:custGeom>
            <a:rect b="b" l="l" r="r" t="t"/>
            <a:pathLst>
              <a:path extrusionOk="0" h="1114" w="207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rgbClr val="24406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84"/>
          <p:cNvSpPr/>
          <p:nvPr/>
        </p:nvSpPr>
        <p:spPr>
          <a:xfrm>
            <a:off x="483041" y="635715"/>
            <a:ext cx="8181000" cy="154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84"/>
          <p:cNvSpPr txBox="1"/>
          <p:nvPr>
            <p:ph type="title"/>
          </p:nvPr>
        </p:nvSpPr>
        <p:spPr>
          <a:xfrm>
            <a:off x="718879" y="800392"/>
            <a:ext cx="7698600" cy="12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References</a:t>
            </a:r>
            <a:endParaRPr b="1" sz="35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6" name="Google Shape;606;p84"/>
          <p:cNvSpPr txBox="1"/>
          <p:nvPr>
            <p:ph idx="1" type="body"/>
          </p:nvPr>
        </p:nvSpPr>
        <p:spPr>
          <a:xfrm>
            <a:off x="1025718" y="2490436"/>
            <a:ext cx="7281600" cy="356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lang="en-US" sz="1600">
                <a:latin typeface="Calibri"/>
                <a:ea typeface="Calibri"/>
                <a:cs typeface="Calibri"/>
                <a:sym typeface="Calibri"/>
              </a:rPr>
              <a:t>Audio</a:t>
            </a: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The Business Cycle - The Economic Lowdown Podcast Series, Episode 18</a:t>
            </a: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 (08:48) </a:t>
            </a:r>
            <a:endParaRPr/>
          </a:p>
          <a:p>
            <a:pPr indent="-228600" lvl="0" marL="342900" rtl="0" algn="l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lang="en-US" sz="1600">
                <a:latin typeface="Calibri"/>
                <a:ea typeface="Calibri"/>
                <a:cs typeface="Calibri"/>
                <a:sym typeface="Calibri"/>
              </a:rPr>
              <a:t>Interactives</a:t>
            </a: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 (Virtual classroom activities, preparatory interactives, or follow-up reinforcements) </a:t>
            </a:r>
            <a:r>
              <a:rPr lang="en-US" sz="1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Economics of the Business Cycle H5P Interactive </a:t>
            </a: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** </a:t>
            </a:r>
            <a:r>
              <a:rPr lang="en-US" sz="1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EconEdLink Resources Business Cycle Video and Quiz</a:t>
            </a: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 ** </a:t>
            </a:r>
            <a:r>
              <a:rPr lang="en-US" sz="1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EconEdLink AP Macro An Introduction to Business Cycles and Macroeconomic Indicators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342900" rtl="0" algn="l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lang="en-US" sz="1600">
                <a:latin typeface="Calibri"/>
                <a:ea typeface="Calibri"/>
                <a:cs typeface="Calibri"/>
                <a:sym typeface="Calibri"/>
              </a:rPr>
              <a:t>Learning Activity Suggestions</a:t>
            </a: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/>
              <a:t>Case Study – Compare and Contrast Great Recession and Great Depression ** </a:t>
            </a:r>
            <a:r>
              <a:rPr lang="en-US" sz="1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Calculate Unemplo</a:t>
            </a:r>
            <a:r>
              <a:rPr lang="en-US" sz="1600" u="sng">
                <a:solidFill>
                  <a:schemeClr val="hlink"/>
                </a:solidFill>
                <a:hlinkClick r:id="rId8"/>
              </a:rPr>
              <a:t>yment in the Classroom</a:t>
            </a:r>
            <a:r>
              <a:rPr lang="en-US" sz="1600"/>
              <a:t>** </a:t>
            </a: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Short Essay Assignment Summarizing the Controversies on What Causes Booms and Busts </a:t>
            </a:r>
            <a:endParaRPr/>
          </a:p>
          <a:p>
            <a:pPr indent="-228600" lvl="0" marL="342900" rtl="0" algn="l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lang="en-US" sz="1600">
                <a:latin typeface="Calibri"/>
                <a:ea typeface="Calibri"/>
                <a:cs typeface="Calibri"/>
                <a:sym typeface="Calibri"/>
              </a:rPr>
              <a:t>Videos</a:t>
            </a: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Intro to Business Fluctuations</a:t>
            </a: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 @ Marginal Revolution University (02:58) ** </a:t>
            </a:r>
            <a:r>
              <a:rPr lang="en-US" sz="1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0"/>
              </a:rPr>
              <a:t>The Business Cycle </a:t>
            </a: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@ Kahn Academy (11:15)</a:t>
            </a:r>
            <a:endParaRPr/>
          </a:p>
          <a:p>
            <a:pPr indent="-228600" lvl="0" marL="342900" rtl="0" algn="l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lang="en-US" sz="1600">
                <a:latin typeface="Calibri"/>
                <a:ea typeface="Calibri"/>
                <a:cs typeface="Calibri"/>
                <a:sym typeface="Calibri"/>
              </a:rPr>
              <a:t>Visuals and Data </a:t>
            </a:r>
            <a:r>
              <a:rPr lang="en-US" sz="1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1"/>
              </a:rPr>
              <a:t>BLS.gov </a:t>
            </a: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(Current data) ** </a:t>
            </a:r>
            <a:r>
              <a:rPr lang="en-US" sz="1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2"/>
              </a:rPr>
              <a:t>FRED St. Louis, FED </a:t>
            </a: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(Current data) ** </a:t>
            </a:r>
            <a:r>
              <a:rPr lang="en-US" sz="1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3"/>
              </a:rPr>
              <a:t>MeasuringWorth.com</a:t>
            </a: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 (Historic</a:t>
            </a:r>
            <a:r>
              <a:rPr lang="en-US" sz="1600"/>
              <a:t>al d</a:t>
            </a: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ata)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85"/>
          <p:cNvSpPr txBox="1"/>
          <p:nvPr>
            <p:ph type="title"/>
          </p:nvPr>
        </p:nvSpPr>
        <p:spPr>
          <a:xfrm>
            <a:off x="1131284" y="599069"/>
            <a:ext cx="7202400" cy="10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Bring your entrepreneur to our next EEAH webinar…  Don’t have one???</a:t>
            </a:r>
            <a:endParaRPr/>
          </a:p>
        </p:txBody>
      </p:sp>
      <p:pic>
        <p:nvPicPr>
          <p:cNvPr id="613" name="Google Shape;613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6263" y="2073250"/>
            <a:ext cx="2981375" cy="364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" name="Google Shape;614;p85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61436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615" name="Google Shape;615;p85">
            <a:hlinkClick r:id="rId6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6" name="Google Shape;616;p8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201962" y="3676482"/>
            <a:ext cx="4821563" cy="2346322"/>
          </a:xfrm>
          <a:prstGeom prst="rect">
            <a:avLst/>
          </a:prstGeom>
          <a:noFill/>
          <a:ln>
            <a:noFill/>
          </a:ln>
        </p:spPr>
      </p:pic>
      <p:sp>
        <p:nvSpPr>
          <p:cNvPr id="617" name="Google Shape;617;p85"/>
          <p:cNvSpPr txBox="1"/>
          <p:nvPr/>
        </p:nvSpPr>
        <p:spPr>
          <a:xfrm>
            <a:off x="4401725" y="1963475"/>
            <a:ext cx="4422000" cy="13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Choose Jackie Robinson!</a:t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Our 1st Black VP in Corporate U.S.A.</a:t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618" name="Google Shape;618;p8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957983" y="2992750"/>
            <a:ext cx="3309500" cy="110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9" name="Google Shape;619;p8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083350" y="0"/>
            <a:ext cx="1060650" cy="106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questions" id="625" name="Google Shape;625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8071" y="1989424"/>
            <a:ext cx="5927859" cy="3900488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26" name="Google Shape;626;p86"/>
          <p:cNvSpPr txBox="1"/>
          <p:nvPr/>
        </p:nvSpPr>
        <p:spPr>
          <a:xfrm>
            <a:off x="1496825" y="1252250"/>
            <a:ext cx="6039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Register for a book here while we take questions and answers.</a:t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7" name="Google Shape;627;p8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850" y="1252253"/>
            <a:ext cx="1207725" cy="150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8" name="Google Shape;628;p86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0" y="61436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629" name="Google Shape;629;p86">
            <a:hlinkClick r:id="rId8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0" name="Google Shape;630;p8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894025" y="1157025"/>
            <a:ext cx="1060650" cy="106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87"/>
          <p:cNvSpPr/>
          <p:nvPr/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7" name="Google Shape;637;p87"/>
          <p:cNvSpPr/>
          <p:nvPr/>
        </p:nvSpPr>
        <p:spPr>
          <a:xfrm>
            <a:off x="307282" y="1022350"/>
            <a:ext cx="532209" cy="2095501"/>
          </a:xfrm>
          <a:custGeom>
            <a:rect b="b" l="l" r="r" t="t"/>
            <a:pathLst>
              <a:path extrusionOk="0" h="1363" w="447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rgbClr val="24406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Google Shape;638;p87"/>
          <p:cNvSpPr/>
          <p:nvPr/>
        </p:nvSpPr>
        <p:spPr>
          <a:xfrm>
            <a:off x="307282" y="837744"/>
            <a:ext cx="302419" cy="1705431"/>
          </a:xfrm>
          <a:custGeom>
            <a:rect b="b" l="l" r="r" t="t"/>
            <a:pathLst>
              <a:path extrusionOk="0" h="1109" w="254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rgbClr val="36609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Google Shape;639;p87"/>
          <p:cNvSpPr/>
          <p:nvPr/>
        </p:nvSpPr>
        <p:spPr>
          <a:xfrm>
            <a:off x="483495" y="640894"/>
            <a:ext cx="126206" cy="1713195"/>
          </a:xfrm>
          <a:custGeom>
            <a:rect b="b" l="l" r="r" t="t"/>
            <a:pathLst>
              <a:path extrusionOk="0" h="1114" w="106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rgbClr val="24406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87"/>
          <p:cNvSpPr/>
          <p:nvPr/>
        </p:nvSpPr>
        <p:spPr>
          <a:xfrm>
            <a:off x="8417402" y="635716"/>
            <a:ext cx="246459" cy="1742360"/>
          </a:xfrm>
          <a:custGeom>
            <a:rect b="b" l="l" r="r" t="t"/>
            <a:pathLst>
              <a:path extrusionOk="0" h="1114" w="207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rgbClr val="24406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1" name="Google Shape;641;p87"/>
          <p:cNvSpPr/>
          <p:nvPr/>
        </p:nvSpPr>
        <p:spPr>
          <a:xfrm>
            <a:off x="483041" y="635715"/>
            <a:ext cx="8180897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" name="Google Shape;642;p87"/>
          <p:cNvSpPr txBox="1"/>
          <p:nvPr>
            <p:ph type="title"/>
          </p:nvPr>
        </p:nvSpPr>
        <p:spPr>
          <a:xfrm>
            <a:off x="718879" y="800392"/>
            <a:ext cx="7698523" cy="12121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References</a:t>
            </a:r>
            <a:endParaRPr b="1" sz="35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3" name="Google Shape;643;p87"/>
          <p:cNvSpPr txBox="1"/>
          <p:nvPr>
            <p:ph idx="1" type="body"/>
          </p:nvPr>
        </p:nvSpPr>
        <p:spPr>
          <a:xfrm>
            <a:off x="1025718" y="2490436"/>
            <a:ext cx="7281746" cy="35671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500"/>
              <a:buFont typeface="Arial"/>
              <a:buChar char="•"/>
            </a:pPr>
            <a:r>
              <a:rPr lang="en-US" sz="1500">
                <a:latin typeface="Arial"/>
                <a:ea typeface="Arial"/>
                <a:cs typeface="Arial"/>
                <a:sym typeface="Arial"/>
              </a:rPr>
              <a:t>Buck, J. (2020, April 14). </a:t>
            </a:r>
            <a:r>
              <a:rPr i="1" lang="en-US" sz="1500">
                <a:latin typeface="Arial"/>
                <a:ea typeface="Arial"/>
                <a:cs typeface="Arial"/>
                <a:sym typeface="Arial"/>
              </a:rPr>
              <a:t>Jackie Robinson and Jack Buck | KMOX - Podcast</a:t>
            </a:r>
            <a:r>
              <a:rPr lang="en-US" sz="1500">
                <a:latin typeface="Arial"/>
                <a:ea typeface="Arial"/>
                <a:cs typeface="Arial"/>
                <a:sym typeface="Arial"/>
              </a:rPr>
              <a:t>. YouTube. Retrieved February 3, 2022, from </a:t>
            </a:r>
            <a:r>
              <a:rPr lang="en-US" sz="15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https://www.youtube.com/watch?v=ibmOfEQs1qY</a:t>
            </a:r>
            <a:r>
              <a:rPr lang="en-US" sz="1500">
                <a:latin typeface="Arial"/>
                <a:ea typeface="Arial"/>
                <a:cs typeface="Arial"/>
                <a:sym typeface="Arial"/>
              </a:rPr>
              <a:t>.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-US" sz="1500">
                <a:latin typeface="Arial"/>
                <a:ea typeface="Arial"/>
                <a:cs typeface="Arial"/>
                <a:sym typeface="Arial"/>
              </a:rPr>
              <a:t>Gwartney, J., &amp; Haworth, C. (1974). Employer Costs and Discrimination: The Case of Baseball. </a:t>
            </a:r>
            <a:r>
              <a:rPr i="1" lang="en-US" sz="1500">
                <a:latin typeface="Arial"/>
                <a:ea typeface="Arial"/>
                <a:cs typeface="Arial"/>
                <a:sym typeface="Arial"/>
              </a:rPr>
              <a:t>Journal of Political Economy</a:t>
            </a:r>
            <a:r>
              <a:rPr lang="en-US" sz="15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i="1" lang="en-US" sz="1500">
                <a:latin typeface="Arial"/>
                <a:ea typeface="Arial"/>
                <a:cs typeface="Arial"/>
                <a:sym typeface="Arial"/>
              </a:rPr>
              <a:t>82</a:t>
            </a:r>
            <a:r>
              <a:rPr lang="en-US" sz="1500">
                <a:latin typeface="Arial"/>
                <a:ea typeface="Arial"/>
                <a:cs typeface="Arial"/>
                <a:sym typeface="Arial"/>
              </a:rPr>
              <a:t>(4), 873–881. http://www.jstor.org/stable/1837153.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•"/>
            </a:pPr>
            <a:r>
              <a:rPr lang="en-US" sz="1500">
                <a:latin typeface="Arial"/>
                <a:ea typeface="Arial"/>
                <a:cs typeface="Arial"/>
                <a:sym typeface="Arial"/>
              </a:rPr>
              <a:t>Schug, M. C., Wood, W. C., Ferrarini, T. H., &amp; Niederjohn, M. S. (2019). </a:t>
            </a:r>
            <a:r>
              <a:rPr i="1" lang="en-US" sz="1500">
                <a:latin typeface="Arial"/>
                <a:ea typeface="Arial"/>
                <a:cs typeface="Arial"/>
                <a:sym typeface="Arial"/>
              </a:rPr>
              <a:t>Economic episodes in American history</a:t>
            </a:r>
            <a:r>
              <a:rPr lang="en-US" sz="1500">
                <a:latin typeface="Arial"/>
                <a:ea typeface="Arial"/>
                <a:cs typeface="Arial"/>
                <a:sym typeface="Arial"/>
              </a:rPr>
              <a:t>. Wohl Publishing. 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88"/>
          <p:cNvSpPr txBox="1"/>
          <p:nvPr>
            <p:ph type="ctrTitle"/>
          </p:nvPr>
        </p:nvSpPr>
        <p:spPr>
          <a:xfrm>
            <a:off x="756139" y="1145686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5400">
                <a:latin typeface="Calibri"/>
                <a:ea typeface="Calibri"/>
                <a:cs typeface="Calibri"/>
                <a:sym typeface="Calibri"/>
              </a:rPr>
              <a:t>Thank You to Our Sponsors!</a:t>
            </a:r>
            <a:endParaRPr sz="5400"/>
          </a:p>
        </p:txBody>
      </p:sp>
      <p:sp>
        <p:nvSpPr>
          <p:cNvPr id="649" name="Google Shape;649;p88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650" name="Google Shape;650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18479" y="2622632"/>
            <a:ext cx="2378111" cy="2378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1" name="Google Shape;651;p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1116" y="2690224"/>
            <a:ext cx="4725800" cy="130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2" name="Google Shape;652;p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11831" y="5899538"/>
            <a:ext cx="6217920" cy="594360"/>
          </a:xfrm>
          <a:prstGeom prst="rect">
            <a:avLst/>
          </a:prstGeom>
          <a:noFill/>
          <a:ln>
            <a:noFill/>
          </a:ln>
        </p:spPr>
      </p:pic>
      <p:sp>
        <p:nvSpPr>
          <p:cNvPr id="653" name="Google Shape;653;p88"/>
          <p:cNvSpPr/>
          <p:nvPr/>
        </p:nvSpPr>
        <p:spPr>
          <a:xfrm>
            <a:off x="4450813" y="3244334"/>
            <a:ext cx="242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4" name="Google Shape;654;p8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654015" y="3811687"/>
            <a:ext cx="1905000" cy="18745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655" name="Google Shape;655;p8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737274" y="5243613"/>
            <a:ext cx="1188720" cy="1196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7039" y="1434856"/>
            <a:ext cx="4689900" cy="208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45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61436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45">
            <a:hlinkClick r:id="rId6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6" name="Google Shape;256;p4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99825" y="3726248"/>
            <a:ext cx="5417275" cy="264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4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900125" y="1230250"/>
            <a:ext cx="1060650" cy="106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6"/>
          <p:cNvSpPr txBox="1"/>
          <p:nvPr>
            <p:ph type="title"/>
          </p:nvPr>
        </p:nvSpPr>
        <p:spPr>
          <a:xfrm>
            <a:off x="628650" y="-132200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Overview</a:t>
            </a:r>
            <a:endParaRPr/>
          </a:p>
        </p:txBody>
      </p:sp>
      <p:sp>
        <p:nvSpPr>
          <p:cNvPr id="264" name="Google Shape;264;p46"/>
          <p:cNvSpPr txBox="1"/>
          <p:nvPr>
            <p:ph idx="1" type="body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7172" lvl="0" marL="228600" rtl="0" algn="l"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ts val="1800"/>
              <a:buAutoNum type="arabicPeriod"/>
            </a:pPr>
            <a:r>
              <a:rPr lang="en-U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Investigate NVECS 18: Economic Fluctuations</a:t>
            </a:r>
            <a:endParaRPr sz="20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37172" lvl="0" marL="228600" rtl="0" algn="l"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ts val="1800"/>
              <a:buAutoNum type="arabicPeriod"/>
            </a:pPr>
            <a:r>
              <a:rPr lang="en-U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Explore the key interactions of spending and production decisions made by all households, firms, government agencies, and others in the economy</a:t>
            </a:r>
            <a:endParaRPr sz="20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37172" lvl="0" marL="228600" rtl="0" algn="l"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ts val="1800"/>
              <a:buAutoNum type="arabicPeriod"/>
            </a:pPr>
            <a:r>
              <a:rPr lang="en-U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Interpret reports about current economic conditions with attention draw to unemployment and inflation</a:t>
            </a:r>
            <a:endParaRPr sz="20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37172" lvl="0" marL="228600" rtl="0" algn="l"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ts val="1800"/>
              <a:buAutoNum type="arabicPeriod"/>
            </a:pPr>
            <a:r>
              <a:rPr lang="en-U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Explain how changes in unemployment, inflation, and the health of the U.S. economy can influence decisions made by consumers, producers, and government policy makers</a:t>
            </a:r>
            <a:endParaRPr sz="20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37172" lvl="0" marL="228600" rtl="0" algn="l"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ts val="1800"/>
              <a:buAutoNum type="arabicPeriod"/>
            </a:pPr>
            <a:r>
              <a:rPr lang="en-U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Conclusions</a:t>
            </a:r>
            <a:endParaRPr sz="20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37172" lvl="0" marL="228600" rtl="0" algn="l"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ts val="1800"/>
              <a:buAutoNum type="arabicPeriod"/>
            </a:pPr>
            <a:r>
              <a:rPr lang="en-U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References</a:t>
            </a:r>
            <a:endParaRPr sz="20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37172" lvl="0" marL="228600" rtl="0" algn="l"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ts val="1800"/>
              <a:buAutoNum type="arabicPeriod"/>
            </a:pPr>
            <a:r>
              <a:rPr lang="en-U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Questions and Answers</a:t>
            </a:r>
            <a:endParaRPr sz="3600"/>
          </a:p>
        </p:txBody>
      </p:sp>
      <p:sp>
        <p:nvSpPr>
          <p:cNvPr id="265" name="Google Shape;265;p46">
            <a:hlinkClick r:id="rId3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7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Circular Flow </a:t>
            </a:r>
            <a:endParaRPr/>
          </a:p>
        </p:txBody>
      </p:sp>
      <p:sp>
        <p:nvSpPr>
          <p:cNvPr id="272" name="Google Shape;272;p47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SzPts val="2800"/>
              <a:buNone/>
            </a:pPr>
            <a:r>
              <a:rPr lang="en-US" sz="3600"/>
              <a:t> Connecting the dots between output and income in a simple economy.</a:t>
            </a:r>
            <a:endParaRPr sz="3600"/>
          </a:p>
        </p:txBody>
      </p:sp>
      <p:pic>
        <p:nvPicPr>
          <p:cNvPr id="273" name="Google Shape;273;p47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1436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47">
            <a:hlinkClick r:id="rId5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8"/>
          <p:cNvSpPr txBox="1"/>
          <p:nvPr>
            <p:ph type="title"/>
          </p:nvPr>
        </p:nvSpPr>
        <p:spPr>
          <a:xfrm>
            <a:off x="640450" y="19544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5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Connecting the dots…</a:t>
            </a:r>
            <a:endParaRPr/>
          </a:p>
        </p:txBody>
      </p:sp>
      <p:sp>
        <p:nvSpPr>
          <p:cNvPr id="281" name="Google Shape;281;p48"/>
          <p:cNvSpPr txBox="1"/>
          <p:nvPr>
            <p:ph idx="1" type="body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035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B71E42"/>
              </a:buClr>
              <a:buSzPts val="2900"/>
              <a:buChar char="•"/>
            </a:pPr>
            <a:r>
              <a:rPr lang="en-US" sz="2900">
                <a:latin typeface="Gill Sans"/>
                <a:ea typeface="Gill Sans"/>
                <a:cs typeface="Gill Sans"/>
                <a:sym typeface="Gill Sans"/>
              </a:rPr>
              <a:t>What is produced is consumed.</a:t>
            </a:r>
            <a:endParaRPr sz="2900">
              <a:latin typeface="Gill Sans"/>
              <a:ea typeface="Gill Sans"/>
              <a:cs typeface="Gill Sans"/>
              <a:sym typeface="Gill Sans"/>
            </a:endParaRPr>
          </a:p>
          <a:p>
            <a:pPr indent="-26035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B71E42"/>
              </a:buClr>
              <a:buSzPts val="2900"/>
              <a:buChar char="•"/>
            </a:pPr>
            <a:r>
              <a:rPr lang="en-US" sz="2900">
                <a:latin typeface="Gill Sans"/>
                <a:ea typeface="Gill Sans"/>
                <a:cs typeface="Gill Sans"/>
                <a:sym typeface="Gill Sans"/>
              </a:rPr>
              <a:t>What is consumed is produced.</a:t>
            </a:r>
            <a:endParaRPr sz="29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Gill Sans"/>
                <a:ea typeface="Gill Sans"/>
                <a:cs typeface="Gill Sans"/>
                <a:sym typeface="Gill Sans"/>
              </a:rPr>
              <a:t>Assume no government or financial institutions for the moment.</a:t>
            </a:r>
            <a:endParaRPr sz="24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82" name="Google Shape;282;p48"/>
          <p:cNvSpPr txBox="1"/>
          <p:nvPr>
            <p:ph idx="2" type="body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3" name="Google Shape;283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6300" y="1956525"/>
            <a:ext cx="3870500" cy="391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9"/>
          <p:cNvSpPr txBox="1"/>
          <p:nvPr>
            <p:ph type="title"/>
          </p:nvPr>
        </p:nvSpPr>
        <p:spPr>
          <a:xfrm>
            <a:off x="457200" y="12344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Bell Ringer</a:t>
            </a:r>
            <a:endParaRPr/>
          </a:p>
        </p:txBody>
      </p:sp>
      <p:sp>
        <p:nvSpPr>
          <p:cNvPr id="289" name="Google Shape;289;p49"/>
          <p:cNvSpPr txBox="1"/>
          <p:nvPr>
            <p:ph idx="1" type="body"/>
          </p:nvPr>
        </p:nvSpPr>
        <p:spPr>
          <a:xfrm>
            <a:off x="457200" y="2377440"/>
            <a:ext cx="8229600" cy="37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Are we coming out of a recession? </a:t>
            </a:r>
            <a:br>
              <a:rPr lang="en-US"/>
            </a:br>
            <a:r>
              <a:rPr lang="en-US"/>
              <a:t>Yes * No * I don’t know </a:t>
            </a:r>
            <a:endParaRPr/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(Reply in chat box if you are not in Peardeck.)</a:t>
            </a:r>
            <a:endParaRPr/>
          </a:p>
          <a:p>
            <a:pPr indent="0" lvl="0" marL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A picture containing drawing&#10;&#10;Description automatically generated" id="290" name="Google Shape;290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52478" y="3716973"/>
            <a:ext cx="2439987" cy="2439987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49"/>
          <p:cNvSpPr/>
          <p:nvPr/>
        </p:nvSpPr>
        <p:spPr>
          <a:xfrm>
            <a:off x="2032879" y="4267200"/>
            <a:ext cx="4317300" cy="13767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49"/>
          <p:cNvSpPr txBox="1"/>
          <p:nvPr/>
        </p:nvSpPr>
        <p:spPr>
          <a:xfrm>
            <a:off x="2372081" y="4814682"/>
            <a:ext cx="3776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SEE BITMOJI. TAKE ACTION!!!!</a:t>
            </a:r>
            <a:endParaRPr/>
          </a:p>
        </p:txBody>
      </p:sp>
      <p:pic>
        <p:nvPicPr>
          <p:cNvPr id="293" name="Google Shape;293;p49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61436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49">
            <a:hlinkClick r:id="rId6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Gallery">
  <a:themeElements>
    <a:clrScheme name="Gallery">
      <a:dk1>
        <a:srgbClr val="000000"/>
      </a:dk1>
      <a:lt1>
        <a:srgbClr val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